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docProps/app.xml" ContentType="application/vnd.openxmlformats-officedocument.extended-properties+xml"/>
  <Override PartName="/docProps/core.xml" ContentType="application/vnd.openxmlformats-package.core-propertie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Default Extension="png" ContentType="image/png"/>
  <Default Extension="jpg" ContentType="image/jpg"/>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 id="404" r:id="rId154"/>
    <p:sldId id="405" r:id="rId155"/>
    <p:sldId id="406" r:id="rId156"/>
    <p:sldId id="407" r:id="rId157"/>
    <p:sldId id="408" r:id="rId158"/>
    <p:sldId id="409" r:id="rId159"/>
    <p:sldId id="410" r:id="rId160"/>
    <p:sldId id="411" r:id="rId161"/>
    <p:sldId id="412" r:id="rId162"/>
    <p:sldId id="413" r:id="rId163"/>
    <p:sldId id="414" r:id="rId164"/>
    <p:sldId id="415" r:id="rId165"/>
    <p:sldId id="416" r:id="rId166"/>
    <p:sldId id="417" r:id="rId167"/>
    <p:sldId id="418" r:id="rId168"/>
    <p:sldId id="419" r:id="rId169"/>
    <p:sldId id="420" r:id="rId170"/>
    <p:sldId id="421" r:id="rId171"/>
    <p:sldId id="422" r:id="rId172"/>
    <p:sldId id="423" r:id="rId173"/>
    <p:sldId id="424" r:id="rId174"/>
    <p:sldId id="425" r:id="rId175"/>
    <p:sldId id="426" r:id="rId176"/>
    <p:sldId id="427" r:id="rId177"/>
    <p:sldId id="428" r:id="rId178"/>
    <p:sldId id="429" r:id="rId179"/>
    <p:sldId id="430" r:id="rId180"/>
    <p:sldId id="431" r:id="rId181"/>
    <p:sldId id="432" r:id="rId182"/>
    <p:sldId id="433" r:id="rId183"/>
    <p:sldId id="434" r:id="rId184"/>
    <p:sldId id="435" r:id="rId185"/>
    <p:sldId id="436" r:id="rId186"/>
    <p:sldId id="437" r:id="rId187"/>
    <p:sldId id="438" r:id="rId188"/>
    <p:sldId id="439" r:id="rId189"/>
    <p:sldId id="440" r:id="rId190"/>
    <p:sldId id="441" r:id="rId191"/>
    <p:sldId id="442" r:id="rId192"/>
  </p:sldIdLst>
  <p:sldSz cx="7772400" cy="100584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viewProps" Target="viewProps.xml"/><Relationship Id="rId4" Type="http://schemas.openxmlformats.org/officeDocument/2006/relationships/presProps" Target="presProps.xml"/><Relationship Id="rId5" Type="http://schemas.openxmlformats.org/officeDocument/2006/relationships/tableStyles" Target="tableStyles.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80" Type="http://schemas.openxmlformats.org/officeDocument/2006/relationships/slide" Target="slides/slide75.xml"/><Relationship Id="rId81" Type="http://schemas.openxmlformats.org/officeDocument/2006/relationships/slide" Target="slides/slide76.xml"/><Relationship Id="rId82" Type="http://schemas.openxmlformats.org/officeDocument/2006/relationships/slide" Target="slides/slide77.xml"/><Relationship Id="rId83" Type="http://schemas.openxmlformats.org/officeDocument/2006/relationships/slide" Target="slides/slide78.xml"/><Relationship Id="rId84" Type="http://schemas.openxmlformats.org/officeDocument/2006/relationships/slide" Target="slides/slide79.xml"/><Relationship Id="rId85" Type="http://schemas.openxmlformats.org/officeDocument/2006/relationships/slide" Target="slides/slide80.xml"/><Relationship Id="rId86" Type="http://schemas.openxmlformats.org/officeDocument/2006/relationships/slide" Target="slides/slide81.xml"/><Relationship Id="rId87" Type="http://schemas.openxmlformats.org/officeDocument/2006/relationships/slide" Target="slides/slide82.xml"/><Relationship Id="rId88" Type="http://schemas.openxmlformats.org/officeDocument/2006/relationships/slide" Target="slides/slide83.xml"/><Relationship Id="rId89" Type="http://schemas.openxmlformats.org/officeDocument/2006/relationships/slide" Target="slides/slide84.xml"/><Relationship Id="rId90" Type="http://schemas.openxmlformats.org/officeDocument/2006/relationships/slide" Target="slides/slide85.xml"/><Relationship Id="rId91" Type="http://schemas.openxmlformats.org/officeDocument/2006/relationships/slide" Target="slides/slide86.xml"/><Relationship Id="rId92" Type="http://schemas.openxmlformats.org/officeDocument/2006/relationships/slide" Target="slides/slide87.xml"/><Relationship Id="rId93" Type="http://schemas.openxmlformats.org/officeDocument/2006/relationships/slide" Target="slides/slide88.xml"/><Relationship Id="rId94" Type="http://schemas.openxmlformats.org/officeDocument/2006/relationships/slide" Target="slides/slide89.xml"/><Relationship Id="rId95" Type="http://schemas.openxmlformats.org/officeDocument/2006/relationships/slide" Target="slides/slide90.xml"/><Relationship Id="rId96" Type="http://schemas.openxmlformats.org/officeDocument/2006/relationships/slide" Target="slides/slide91.xml"/><Relationship Id="rId97" Type="http://schemas.openxmlformats.org/officeDocument/2006/relationships/slide" Target="slides/slide92.xml"/><Relationship Id="rId98" Type="http://schemas.openxmlformats.org/officeDocument/2006/relationships/slide" Target="slides/slide93.xml"/><Relationship Id="rId99" Type="http://schemas.openxmlformats.org/officeDocument/2006/relationships/slide" Target="slides/slide94.xml"/><Relationship Id="rId100" Type="http://schemas.openxmlformats.org/officeDocument/2006/relationships/slide" Target="slides/slide95.xml"/><Relationship Id="rId101" Type="http://schemas.openxmlformats.org/officeDocument/2006/relationships/slide" Target="slides/slide96.xml"/><Relationship Id="rId102" Type="http://schemas.openxmlformats.org/officeDocument/2006/relationships/slide" Target="slides/slide97.xml"/><Relationship Id="rId103" Type="http://schemas.openxmlformats.org/officeDocument/2006/relationships/slide" Target="slides/slide98.xml"/><Relationship Id="rId104" Type="http://schemas.openxmlformats.org/officeDocument/2006/relationships/slide" Target="slides/slide99.xml"/><Relationship Id="rId105" Type="http://schemas.openxmlformats.org/officeDocument/2006/relationships/slide" Target="slides/slide100.xml"/><Relationship Id="rId106" Type="http://schemas.openxmlformats.org/officeDocument/2006/relationships/slide" Target="slides/slide101.xml"/><Relationship Id="rId107" Type="http://schemas.openxmlformats.org/officeDocument/2006/relationships/slide" Target="slides/slide102.xml"/><Relationship Id="rId108" Type="http://schemas.openxmlformats.org/officeDocument/2006/relationships/slide" Target="slides/slide103.xml"/><Relationship Id="rId109" Type="http://schemas.openxmlformats.org/officeDocument/2006/relationships/slide" Target="slides/slide104.xml"/><Relationship Id="rId110" Type="http://schemas.openxmlformats.org/officeDocument/2006/relationships/slide" Target="slides/slide105.xml"/><Relationship Id="rId111" Type="http://schemas.openxmlformats.org/officeDocument/2006/relationships/slide" Target="slides/slide106.xml"/><Relationship Id="rId112" Type="http://schemas.openxmlformats.org/officeDocument/2006/relationships/slide" Target="slides/slide107.xml"/><Relationship Id="rId113" Type="http://schemas.openxmlformats.org/officeDocument/2006/relationships/slide" Target="slides/slide108.xml"/><Relationship Id="rId114" Type="http://schemas.openxmlformats.org/officeDocument/2006/relationships/slide" Target="slides/slide109.xml"/><Relationship Id="rId115" Type="http://schemas.openxmlformats.org/officeDocument/2006/relationships/slide" Target="slides/slide110.xml"/><Relationship Id="rId116" Type="http://schemas.openxmlformats.org/officeDocument/2006/relationships/slide" Target="slides/slide111.xml"/><Relationship Id="rId117" Type="http://schemas.openxmlformats.org/officeDocument/2006/relationships/slide" Target="slides/slide112.xml"/><Relationship Id="rId118" Type="http://schemas.openxmlformats.org/officeDocument/2006/relationships/slide" Target="slides/slide113.xml"/><Relationship Id="rId119" Type="http://schemas.openxmlformats.org/officeDocument/2006/relationships/slide" Target="slides/slide114.xml"/><Relationship Id="rId120" Type="http://schemas.openxmlformats.org/officeDocument/2006/relationships/slide" Target="slides/slide115.xml"/><Relationship Id="rId121" Type="http://schemas.openxmlformats.org/officeDocument/2006/relationships/slide" Target="slides/slide116.xml"/><Relationship Id="rId122" Type="http://schemas.openxmlformats.org/officeDocument/2006/relationships/slide" Target="slides/slide117.xml"/><Relationship Id="rId123" Type="http://schemas.openxmlformats.org/officeDocument/2006/relationships/slide" Target="slides/slide118.xml"/><Relationship Id="rId124" Type="http://schemas.openxmlformats.org/officeDocument/2006/relationships/slide" Target="slides/slide119.xml"/><Relationship Id="rId125" Type="http://schemas.openxmlformats.org/officeDocument/2006/relationships/slide" Target="slides/slide120.xml"/><Relationship Id="rId126" Type="http://schemas.openxmlformats.org/officeDocument/2006/relationships/slide" Target="slides/slide121.xml"/><Relationship Id="rId127" Type="http://schemas.openxmlformats.org/officeDocument/2006/relationships/slide" Target="slides/slide122.xml"/><Relationship Id="rId128" Type="http://schemas.openxmlformats.org/officeDocument/2006/relationships/slide" Target="slides/slide123.xml"/><Relationship Id="rId129" Type="http://schemas.openxmlformats.org/officeDocument/2006/relationships/slide" Target="slides/slide124.xml"/><Relationship Id="rId130" Type="http://schemas.openxmlformats.org/officeDocument/2006/relationships/slide" Target="slides/slide125.xml"/><Relationship Id="rId131" Type="http://schemas.openxmlformats.org/officeDocument/2006/relationships/slide" Target="slides/slide126.xml"/><Relationship Id="rId132" Type="http://schemas.openxmlformats.org/officeDocument/2006/relationships/slide" Target="slides/slide127.xml"/><Relationship Id="rId133" Type="http://schemas.openxmlformats.org/officeDocument/2006/relationships/slide" Target="slides/slide128.xml"/><Relationship Id="rId134" Type="http://schemas.openxmlformats.org/officeDocument/2006/relationships/slide" Target="slides/slide129.xml"/><Relationship Id="rId135" Type="http://schemas.openxmlformats.org/officeDocument/2006/relationships/slide" Target="slides/slide130.xml"/><Relationship Id="rId136" Type="http://schemas.openxmlformats.org/officeDocument/2006/relationships/slide" Target="slides/slide131.xml"/><Relationship Id="rId137" Type="http://schemas.openxmlformats.org/officeDocument/2006/relationships/slide" Target="slides/slide132.xml"/><Relationship Id="rId138" Type="http://schemas.openxmlformats.org/officeDocument/2006/relationships/slide" Target="slides/slide133.xml"/><Relationship Id="rId139" Type="http://schemas.openxmlformats.org/officeDocument/2006/relationships/slide" Target="slides/slide134.xml"/><Relationship Id="rId140" Type="http://schemas.openxmlformats.org/officeDocument/2006/relationships/slide" Target="slides/slide135.xml"/><Relationship Id="rId141" Type="http://schemas.openxmlformats.org/officeDocument/2006/relationships/slide" Target="slides/slide136.xml"/><Relationship Id="rId142" Type="http://schemas.openxmlformats.org/officeDocument/2006/relationships/slide" Target="slides/slide137.xml"/><Relationship Id="rId143" Type="http://schemas.openxmlformats.org/officeDocument/2006/relationships/slide" Target="slides/slide138.xml"/><Relationship Id="rId144" Type="http://schemas.openxmlformats.org/officeDocument/2006/relationships/slide" Target="slides/slide139.xml"/><Relationship Id="rId145" Type="http://schemas.openxmlformats.org/officeDocument/2006/relationships/slide" Target="slides/slide140.xml"/><Relationship Id="rId146" Type="http://schemas.openxmlformats.org/officeDocument/2006/relationships/slide" Target="slides/slide141.xml"/><Relationship Id="rId147" Type="http://schemas.openxmlformats.org/officeDocument/2006/relationships/slide" Target="slides/slide142.xml"/><Relationship Id="rId148" Type="http://schemas.openxmlformats.org/officeDocument/2006/relationships/slide" Target="slides/slide143.xml"/><Relationship Id="rId149" Type="http://schemas.openxmlformats.org/officeDocument/2006/relationships/slide" Target="slides/slide144.xml"/><Relationship Id="rId150" Type="http://schemas.openxmlformats.org/officeDocument/2006/relationships/slide" Target="slides/slide145.xml"/><Relationship Id="rId151" Type="http://schemas.openxmlformats.org/officeDocument/2006/relationships/slide" Target="slides/slide146.xml"/><Relationship Id="rId152" Type="http://schemas.openxmlformats.org/officeDocument/2006/relationships/slide" Target="slides/slide147.xml"/><Relationship Id="rId153" Type="http://schemas.openxmlformats.org/officeDocument/2006/relationships/slide" Target="slides/slide148.xml"/><Relationship Id="rId154" Type="http://schemas.openxmlformats.org/officeDocument/2006/relationships/slide" Target="slides/slide149.xml"/><Relationship Id="rId155" Type="http://schemas.openxmlformats.org/officeDocument/2006/relationships/slide" Target="slides/slide150.xml"/><Relationship Id="rId156" Type="http://schemas.openxmlformats.org/officeDocument/2006/relationships/slide" Target="slides/slide151.xml"/><Relationship Id="rId157" Type="http://schemas.openxmlformats.org/officeDocument/2006/relationships/slide" Target="slides/slide152.xml"/><Relationship Id="rId158" Type="http://schemas.openxmlformats.org/officeDocument/2006/relationships/slide" Target="slides/slide153.xml"/><Relationship Id="rId159" Type="http://schemas.openxmlformats.org/officeDocument/2006/relationships/slide" Target="slides/slide154.xml"/><Relationship Id="rId160" Type="http://schemas.openxmlformats.org/officeDocument/2006/relationships/slide" Target="slides/slide155.xml"/><Relationship Id="rId161" Type="http://schemas.openxmlformats.org/officeDocument/2006/relationships/slide" Target="slides/slide156.xml"/><Relationship Id="rId162" Type="http://schemas.openxmlformats.org/officeDocument/2006/relationships/slide" Target="slides/slide157.xml"/><Relationship Id="rId163" Type="http://schemas.openxmlformats.org/officeDocument/2006/relationships/slide" Target="slides/slide158.xml"/><Relationship Id="rId164" Type="http://schemas.openxmlformats.org/officeDocument/2006/relationships/slide" Target="slides/slide159.xml"/><Relationship Id="rId165" Type="http://schemas.openxmlformats.org/officeDocument/2006/relationships/slide" Target="slides/slide160.xml"/><Relationship Id="rId166" Type="http://schemas.openxmlformats.org/officeDocument/2006/relationships/slide" Target="slides/slide161.xml"/><Relationship Id="rId167" Type="http://schemas.openxmlformats.org/officeDocument/2006/relationships/slide" Target="slides/slide162.xml"/><Relationship Id="rId168" Type="http://schemas.openxmlformats.org/officeDocument/2006/relationships/slide" Target="slides/slide163.xml"/><Relationship Id="rId169" Type="http://schemas.openxmlformats.org/officeDocument/2006/relationships/slide" Target="slides/slide164.xml"/><Relationship Id="rId170" Type="http://schemas.openxmlformats.org/officeDocument/2006/relationships/slide" Target="slides/slide165.xml"/><Relationship Id="rId171" Type="http://schemas.openxmlformats.org/officeDocument/2006/relationships/slide" Target="slides/slide166.xml"/><Relationship Id="rId172" Type="http://schemas.openxmlformats.org/officeDocument/2006/relationships/slide" Target="slides/slide167.xml"/><Relationship Id="rId173" Type="http://schemas.openxmlformats.org/officeDocument/2006/relationships/slide" Target="slides/slide168.xml"/><Relationship Id="rId174" Type="http://schemas.openxmlformats.org/officeDocument/2006/relationships/slide" Target="slides/slide169.xml"/><Relationship Id="rId175" Type="http://schemas.openxmlformats.org/officeDocument/2006/relationships/slide" Target="slides/slide170.xml"/><Relationship Id="rId176" Type="http://schemas.openxmlformats.org/officeDocument/2006/relationships/slide" Target="slides/slide171.xml"/><Relationship Id="rId177" Type="http://schemas.openxmlformats.org/officeDocument/2006/relationships/slide" Target="slides/slide172.xml"/><Relationship Id="rId178" Type="http://schemas.openxmlformats.org/officeDocument/2006/relationships/slide" Target="slides/slide173.xml"/><Relationship Id="rId179" Type="http://schemas.openxmlformats.org/officeDocument/2006/relationships/slide" Target="slides/slide174.xml"/><Relationship Id="rId180" Type="http://schemas.openxmlformats.org/officeDocument/2006/relationships/slide" Target="slides/slide175.xml"/><Relationship Id="rId181" Type="http://schemas.openxmlformats.org/officeDocument/2006/relationships/slide" Target="slides/slide176.xml"/><Relationship Id="rId182" Type="http://schemas.openxmlformats.org/officeDocument/2006/relationships/slide" Target="slides/slide177.xml"/><Relationship Id="rId183" Type="http://schemas.openxmlformats.org/officeDocument/2006/relationships/slide" Target="slides/slide178.xml"/><Relationship Id="rId184" Type="http://schemas.openxmlformats.org/officeDocument/2006/relationships/slide" Target="slides/slide179.xml"/><Relationship Id="rId185" Type="http://schemas.openxmlformats.org/officeDocument/2006/relationships/slide" Target="slides/slide180.xml"/><Relationship Id="rId186" Type="http://schemas.openxmlformats.org/officeDocument/2006/relationships/slide" Target="slides/slide181.xml"/><Relationship Id="rId187" Type="http://schemas.openxmlformats.org/officeDocument/2006/relationships/slide" Target="slides/slide182.xml"/><Relationship Id="rId188" Type="http://schemas.openxmlformats.org/officeDocument/2006/relationships/slide" Target="slides/slide183.xml"/><Relationship Id="rId189" Type="http://schemas.openxmlformats.org/officeDocument/2006/relationships/slide" Target="slides/slide184.xml"/><Relationship Id="rId190" Type="http://schemas.openxmlformats.org/officeDocument/2006/relationships/slide" Target="slides/slide185.xml"/><Relationship Id="rId191" Type="http://schemas.openxmlformats.org/officeDocument/2006/relationships/slide" Target="slides/slide186.xml"/><Relationship Id="rId192" Type="http://schemas.openxmlformats.org/officeDocument/2006/relationships/slide" Target="slides/slide18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defRPr sz="1000" b="0" i="0">
                <a:solidFill>
                  <a:schemeClr val="tx1"/>
                </a:solidFill>
                <a:latin typeface="Times New Roman"/>
                <a:cs typeface="Times New Roman"/>
              </a:defRPr>
            </a:lvl1pPr>
          </a:lstStyle>
          <a:p>
            <a:pPr marL="38100">
              <a:lnSpc>
                <a:spcPts val="1190"/>
              </a:lnSpc>
            </a:pPr>
            <a:fld id="{81D60167-4931-47E6-BA6A-407CBD079E47}" type="slidenum">
              <a:rPr dirty="0" spc="-5"/>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Arial"/>
                <a:cs typeface="Arial"/>
              </a:defRPr>
            </a:lvl1pPr>
          </a:lstStyle>
          <a:p/>
        </p:txBody>
      </p:sp>
      <p:sp>
        <p:nvSpPr>
          <p:cNvPr id="3" name="Holder 3"/>
          <p:cNvSpPr>
            <a:spLocks noGrp="1"/>
          </p:cNvSpPr>
          <p:nvPr>
            <p:ph type="body" idx="1"/>
          </p:nvPr>
        </p:nvSpPr>
        <p:spPr/>
        <p:txBody>
          <a:bodyPr lIns="0" tIns="0" rIns="0" bIns="0"/>
          <a:lstStyle>
            <a:lvl1pPr>
              <a:defRPr sz="1150" b="0" i="0">
                <a:solidFill>
                  <a:schemeClr val="tx1"/>
                </a:solidFill>
                <a:latin typeface="Cambria"/>
                <a:cs typeface="Cambria"/>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defRPr sz="1000" b="0" i="0">
                <a:solidFill>
                  <a:schemeClr val="tx1"/>
                </a:solidFill>
                <a:latin typeface="Times New Roman"/>
                <a:cs typeface="Times New Roman"/>
              </a:defRPr>
            </a:lvl1pPr>
          </a:lstStyle>
          <a:p>
            <a:pPr marL="38100">
              <a:lnSpc>
                <a:spcPts val="1190"/>
              </a:lnSpc>
            </a:pPr>
            <a:fld id="{81D60167-4931-47E6-BA6A-407CBD079E47}" type="slidenum">
              <a:rPr dirty="0" spc="-5"/>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Arial"/>
                <a:cs typeface="Arial"/>
              </a:defRPr>
            </a:lvl1pPr>
          </a:lstStyle>
          <a:p/>
        </p:txBody>
      </p:sp>
      <p:sp>
        <p:nvSpPr>
          <p:cNvPr id="3" name="Holder 3"/>
          <p:cNvSpPr>
            <a:spLocks noGrp="1"/>
          </p:cNvSpPr>
          <p:nvPr>
            <p:ph idx="2" sz="half"/>
          </p:nvPr>
        </p:nvSpPr>
        <p:spPr>
          <a:xfrm>
            <a:off x="388620" y="2313432"/>
            <a:ext cx="3380994" cy="6638544"/>
          </a:xfrm>
          <a:prstGeom prst="rect">
            <a:avLst/>
          </a:prstGeom>
        </p:spPr>
        <p:txBody>
          <a:bodyPr wrap="square" lIns="0" tIns="0" rIns="0" bIns="0">
            <a:spAutoFit/>
          </a:bodyPr>
          <a:lstStyle>
            <a:lvl1pPr>
              <a:defRPr/>
            </a:lvl1pPr>
          </a:lstStyle>
          <a:p/>
        </p:txBody>
      </p:sp>
      <p:sp>
        <p:nvSpPr>
          <p:cNvPr id="4" name="Holder 4"/>
          <p:cNvSpPr>
            <a:spLocks noGrp="1"/>
          </p:cNvSpPr>
          <p:nvPr>
            <p:ph idx="3" sz="half"/>
          </p:nvPr>
        </p:nvSpPr>
        <p:spPr>
          <a:xfrm>
            <a:off x="4002786" y="2313432"/>
            <a:ext cx="3380994" cy="6638544"/>
          </a:xfrm>
          <a:prstGeom prst="rect">
            <a:avLst/>
          </a:prstGeom>
        </p:spPr>
        <p:txBody>
          <a:bodyPr wrap="square" lIns="0" tIns="0" rIns="0" bIns="0">
            <a:spAutoFit/>
          </a:bodyPr>
          <a:lstStyle>
            <a:lvl1pPr>
              <a:defRPr/>
            </a:lvl1pPr>
          </a:lstStyle>
          <a:p/>
        </p:txBody>
      </p:sp>
      <p:sp>
        <p:nvSpPr>
          <p:cNvPr id="5" name="Holder 5"/>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7" name="Holder 7"/>
          <p:cNvSpPr>
            <a:spLocks noGrp="1"/>
          </p:cNvSpPr>
          <p:nvPr>
            <p:ph type="sldNum" idx="7" sz="quarter"/>
          </p:nvPr>
        </p:nvSpPr>
        <p:spPr/>
        <p:txBody>
          <a:bodyPr lIns="0" tIns="0" rIns="0" bIns="0"/>
          <a:lstStyle>
            <a:lvl1pPr>
              <a:defRPr sz="1000" b="0" i="0">
                <a:solidFill>
                  <a:schemeClr val="tx1"/>
                </a:solidFill>
                <a:latin typeface="Times New Roman"/>
                <a:cs typeface="Times New Roman"/>
              </a:defRPr>
            </a:lvl1pPr>
          </a:lstStyle>
          <a:p>
            <a:pPr marL="38100">
              <a:lnSpc>
                <a:spcPts val="1190"/>
              </a:lnSpc>
            </a:pPr>
            <a:fld id="{81D60167-4931-47E6-BA6A-407CBD079E47}" type="slidenum">
              <a:rPr dirty="0" spc="-5"/>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Arial"/>
                <a:cs typeface="Arial"/>
              </a:defRPr>
            </a:lvl1pPr>
          </a:lstStyle>
          <a:p/>
        </p:txBody>
      </p:sp>
      <p:sp>
        <p:nvSpPr>
          <p:cNvPr id="3" name="Holder 3"/>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5" name="Holder 5"/>
          <p:cNvSpPr>
            <a:spLocks noGrp="1"/>
          </p:cNvSpPr>
          <p:nvPr>
            <p:ph type="sldNum" idx="7" sz="quarter"/>
          </p:nvPr>
        </p:nvSpPr>
        <p:spPr/>
        <p:txBody>
          <a:bodyPr lIns="0" tIns="0" rIns="0" bIns="0"/>
          <a:lstStyle>
            <a:lvl1pPr>
              <a:defRPr sz="1000" b="0" i="0">
                <a:solidFill>
                  <a:schemeClr val="tx1"/>
                </a:solidFill>
                <a:latin typeface="Times New Roman"/>
                <a:cs typeface="Times New Roman"/>
              </a:defRPr>
            </a:lvl1pPr>
          </a:lstStyle>
          <a:p>
            <a:pPr marL="38100">
              <a:lnSpc>
                <a:spcPts val="1190"/>
              </a:lnSpc>
            </a:pPr>
            <a:fld id="{81D60167-4931-47E6-BA6A-407CBD079E47}" type="slidenum">
              <a:rPr dirty="0" spc="-5"/>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obj">
  <p:cSld name="Blank">
    <p:spTree>
      <p:nvGrpSpPr>
        <p:cNvPr id="1" name=""/>
        <p:cNvGrpSpPr/>
        <p:nvPr/>
      </p:nvGrpSpPr>
      <p:grpSpPr>
        <a:xfrm>
          <a:off x="0" y="0"/>
          <a:ext cx="0" cy="0"/>
          <a:chOff x="0" y="0"/>
          <a:chExt cx="0" cy="0"/>
        </a:xfrm>
      </p:grpSpPr>
      <p:sp>
        <p:nvSpPr>
          <p:cNvPr id="2" name="Holder 2"/>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4" name="Holder 4"/>
          <p:cNvSpPr>
            <a:spLocks noGrp="1"/>
          </p:cNvSpPr>
          <p:nvPr>
            <p:ph type="sldNum" idx="7" sz="quarter"/>
          </p:nvPr>
        </p:nvSpPr>
        <p:spPr/>
        <p:txBody>
          <a:bodyPr lIns="0" tIns="0" rIns="0" bIns="0"/>
          <a:lstStyle>
            <a:lvl1pPr>
              <a:defRPr sz="1000" b="0" i="0">
                <a:solidFill>
                  <a:schemeClr val="tx1"/>
                </a:solidFill>
                <a:latin typeface="Times New Roman"/>
                <a:cs typeface="Times New Roman"/>
              </a:defRPr>
            </a:lvl1pPr>
          </a:lstStyle>
          <a:p>
            <a:pPr marL="38100">
              <a:lnSpc>
                <a:spcPts val="1190"/>
              </a:lnSpc>
            </a:pPr>
            <a:fld id="{81D60167-4931-47E6-BA6A-407CBD079E47}" type="slidenum">
              <a:rPr dirty="0" spc="-5"/>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63854" y="872743"/>
            <a:ext cx="6044691" cy="1099820"/>
          </a:xfrm>
          <a:prstGeom prst="rect">
            <a:avLst/>
          </a:prstGeom>
        </p:spPr>
        <p:txBody>
          <a:bodyPr wrap="square" lIns="0" tIns="0" rIns="0" bIns="0">
            <a:spAutoFit/>
          </a:bodyPr>
          <a:lstStyle>
            <a:lvl1pPr>
              <a:defRPr sz="3600" b="1" i="0">
                <a:solidFill>
                  <a:schemeClr val="tx1"/>
                </a:solidFill>
                <a:latin typeface="Arial"/>
                <a:cs typeface="Arial"/>
              </a:defRPr>
            </a:lvl1pPr>
          </a:lstStyle>
          <a:p/>
        </p:txBody>
      </p:sp>
      <p:sp>
        <p:nvSpPr>
          <p:cNvPr id="3" name="Holder 3"/>
          <p:cNvSpPr>
            <a:spLocks noGrp="1"/>
          </p:cNvSpPr>
          <p:nvPr>
            <p:ph type="body" idx="1"/>
          </p:nvPr>
        </p:nvSpPr>
        <p:spPr>
          <a:xfrm>
            <a:off x="1291807" y="2041650"/>
            <a:ext cx="3479165" cy="2192020"/>
          </a:xfrm>
          <a:prstGeom prst="rect">
            <a:avLst/>
          </a:prstGeom>
        </p:spPr>
        <p:txBody>
          <a:bodyPr wrap="square" lIns="0" tIns="0" rIns="0" bIns="0">
            <a:spAutoFit/>
          </a:bodyPr>
          <a:lstStyle>
            <a:lvl1pPr>
              <a:defRPr sz="1150" b="0" i="0">
                <a:solidFill>
                  <a:schemeClr val="tx1"/>
                </a:solidFill>
                <a:latin typeface="Cambria"/>
                <a:cs typeface="Cambria"/>
              </a:defRPr>
            </a:lvl1pPr>
          </a:lstStyle>
          <a:p/>
        </p:txBody>
      </p:sp>
      <p:sp>
        <p:nvSpPr>
          <p:cNvPr id="4" name="Holder 4"/>
          <p:cNvSpPr>
            <a:spLocks noGrp="1"/>
          </p:cNvSpPr>
          <p:nvPr>
            <p:ph type="ftr" idx="5" sz="quarter"/>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idx="6" sz="half"/>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a:xfrm>
            <a:off x="6922007" y="9149645"/>
            <a:ext cx="204470" cy="165734"/>
          </a:xfrm>
          <a:prstGeom prst="rect">
            <a:avLst/>
          </a:prstGeom>
        </p:spPr>
        <p:txBody>
          <a:bodyPr wrap="square" lIns="0" tIns="0" rIns="0" bIns="0">
            <a:spAutoFit/>
          </a:bodyPr>
          <a:lstStyle>
            <a:lvl1pPr>
              <a:defRPr sz="1000" b="0" i="0">
                <a:solidFill>
                  <a:schemeClr val="tx1"/>
                </a:solidFill>
                <a:latin typeface="Times New Roman"/>
                <a:cs typeface="Times New Roman"/>
              </a:defRPr>
            </a:lvl1pPr>
          </a:lstStyle>
          <a:p>
            <a:pPr marL="38100">
              <a:lnSpc>
                <a:spcPts val="1190"/>
              </a:lnSpc>
            </a:pPr>
            <a:fld id="{81D60167-4931-47E6-BA6A-407CBD079E47}" type="slidenum">
              <a:rPr dirty="0" spc="-5"/>
              <a:t>#</a:t>
            </a:fld>
          </a:p>
        </p:txBody>
      </p:sp>
    </p:spTree>
  </p:cSld>
  <p:clrMap folHlink="folHlink" hlink="hlink" accent1="accent1" accent2="accent2" accent3="accent3" accent4="accent4" accent5="accent5" accent6="accent6" tx2="dk2" bg2="lt2" tx1="dk1" bg1="lt1"/>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4.jpg"/><Relationship Id="rId4" Type="http://schemas.openxmlformats.org/officeDocument/2006/relationships/image" Target="../media/image35.png"/><Relationship Id="rId5" Type="http://schemas.openxmlformats.org/officeDocument/2006/relationships/image" Target="../media/image36.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5.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10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6.png"/><Relationship Id="rId3" Type="http://schemas.openxmlformats.org/officeDocument/2006/relationships/image" Target="../media/image257.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8.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15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9.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18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7.jp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1.png"/><Relationship Id="rId3" Type="http://schemas.openxmlformats.org/officeDocument/2006/relationships/image" Target="../media/image262.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11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3.png"/><Relationship Id="rId3" Type="http://schemas.openxmlformats.org/officeDocument/2006/relationships/image" Target="../media/image264.png"/><Relationship Id="rId4" Type="http://schemas.openxmlformats.org/officeDocument/2006/relationships/image" Target="../media/image265.png"/><Relationship Id="rId5" Type="http://schemas.openxmlformats.org/officeDocument/2006/relationships/image" Target="../media/image266.png"/><Relationship Id="rId6" Type="http://schemas.openxmlformats.org/officeDocument/2006/relationships/image" Target="../media/image267.png"/><Relationship Id="rId7" Type="http://schemas.openxmlformats.org/officeDocument/2006/relationships/image" Target="../media/image268.png"/><Relationship Id="rId8" Type="http://schemas.openxmlformats.org/officeDocument/2006/relationships/image" Target="../media/image269.png"/><Relationship Id="rId9" Type="http://schemas.openxmlformats.org/officeDocument/2006/relationships/image" Target="../media/image270.png"/><Relationship Id="rId10" Type="http://schemas.openxmlformats.org/officeDocument/2006/relationships/image" Target="../media/image271.png"/><Relationship Id="rId11" Type="http://schemas.openxmlformats.org/officeDocument/2006/relationships/image" Target="../media/image272.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3.png"/><Relationship Id="rId3" Type="http://schemas.openxmlformats.org/officeDocument/2006/relationships/slide" Target="slide1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8.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4.png"/><Relationship Id="rId3" Type="http://schemas.openxmlformats.org/officeDocument/2006/relationships/image" Target="../media/image275.png"/><Relationship Id="rId4" Type="http://schemas.openxmlformats.org/officeDocument/2006/relationships/image" Target="../media/image276.png"/><Relationship Id="rId5" Type="http://schemas.openxmlformats.org/officeDocument/2006/relationships/image" Target="../media/image277.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154.xml"/><Relationship Id="rId3" Type="http://schemas.openxmlformats.org/officeDocument/2006/relationships/slide" Target="slide10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jp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8.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9.png"/><Relationship Id="rId3" Type="http://schemas.openxmlformats.org/officeDocument/2006/relationships/image" Target="../media/image280.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1.png"/><Relationship Id="rId3" Type="http://schemas.openxmlformats.org/officeDocument/2006/relationships/image" Target="../media/image282.png"/><Relationship Id="rId4" Type="http://schemas.openxmlformats.org/officeDocument/2006/relationships/image" Target="../media/image283.png"/><Relationship Id="rId5" Type="http://schemas.openxmlformats.org/officeDocument/2006/relationships/image" Target="../media/image284.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7.png"/><Relationship Id="rId4" Type="http://schemas.openxmlformats.org/officeDocument/2006/relationships/image" Target="../media/image48.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5.pn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16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6.jp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169.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9.jpg"/><Relationship Id="rId4" Type="http://schemas.openxmlformats.org/officeDocument/2006/relationships/image" Target="../media/image50.jp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8.jpg"/><Relationship Id="rId3" Type="http://schemas.openxmlformats.org/officeDocument/2006/relationships/image" Target="../media/image289.jp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0.jp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1.jp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2.jpg"/><Relationship Id="rId3" Type="http://schemas.openxmlformats.org/officeDocument/2006/relationships/image" Target="../media/image293.jp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4.png"/></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51.jpg"/><Relationship Id="rId4" Type="http://schemas.openxmlformats.org/officeDocument/2006/relationships/image" Target="../media/image52.pn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18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wsdot.wa.gov/eesc/bridge/software" TargetMode="Externa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4.png"/><Relationship Id="rId9" Type="http://schemas.openxmlformats.org/officeDocument/2006/relationships/image" Target="../media/image65.png"/><Relationship Id="rId10" Type="http://schemas.openxmlformats.org/officeDocument/2006/relationships/image" Target="../media/image66.png"/><Relationship Id="rId11" Type="http://schemas.openxmlformats.org/officeDocument/2006/relationships/image" Target="../media/image67.png"/><Relationship Id="rId12" Type="http://schemas.openxmlformats.org/officeDocument/2006/relationships/image" Target="../media/image68.png"/><Relationship Id="rId13" Type="http://schemas.openxmlformats.org/officeDocument/2006/relationships/image" Target="../media/image69.png"/><Relationship Id="rId14" Type="http://schemas.openxmlformats.org/officeDocument/2006/relationships/image" Target="../media/image70.png"/><Relationship Id="rId15" Type="http://schemas.openxmlformats.org/officeDocument/2006/relationships/image" Target="../media/image71.png"/><Relationship Id="rId16" Type="http://schemas.openxmlformats.org/officeDocument/2006/relationships/image" Target="../media/image72.png"/><Relationship Id="rId17" Type="http://schemas.openxmlformats.org/officeDocument/2006/relationships/image" Target="../media/image73.png"/><Relationship Id="rId18" Type="http://schemas.openxmlformats.org/officeDocument/2006/relationships/image" Target="../media/image7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7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7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7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78.png"/><Relationship Id="rId4" Type="http://schemas.openxmlformats.org/officeDocument/2006/relationships/image" Target="../media/image7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8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81.jpg"/><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image" Target="../media/image90.png"/><Relationship Id="rId11" Type="http://schemas.openxmlformats.org/officeDocument/2006/relationships/image" Target="../media/image91.png"/><Relationship Id="rId12" Type="http://schemas.openxmlformats.org/officeDocument/2006/relationships/image" Target="../media/image92.png"/><Relationship Id="rId13" Type="http://schemas.openxmlformats.org/officeDocument/2006/relationships/image" Target="../media/image93.png"/><Relationship Id="rId14" Type="http://schemas.openxmlformats.org/officeDocument/2006/relationships/image" Target="../media/image94.png"/><Relationship Id="rId15" Type="http://schemas.openxmlformats.org/officeDocument/2006/relationships/image" Target="../media/image95.png"/><Relationship Id="rId16" Type="http://schemas.openxmlformats.org/officeDocument/2006/relationships/image" Target="../media/image96.png"/><Relationship Id="rId17" Type="http://schemas.openxmlformats.org/officeDocument/2006/relationships/image" Target="../media/image97.png"/><Relationship Id="rId18" Type="http://schemas.openxmlformats.org/officeDocument/2006/relationships/image" Target="../media/image98.png"/><Relationship Id="rId19" Type="http://schemas.openxmlformats.org/officeDocument/2006/relationships/image" Target="../media/image99.png"/><Relationship Id="rId20" Type="http://schemas.openxmlformats.org/officeDocument/2006/relationships/image" Target="../media/image100.png"/><Relationship Id="rId21" Type="http://schemas.openxmlformats.org/officeDocument/2006/relationships/image" Target="../media/image101.png"/><Relationship Id="rId22" Type="http://schemas.openxmlformats.org/officeDocument/2006/relationships/image" Target="../media/image102.png"/><Relationship Id="rId23" Type="http://schemas.openxmlformats.org/officeDocument/2006/relationships/image" Target="../media/image103.png"/><Relationship Id="rId24" Type="http://schemas.openxmlformats.org/officeDocument/2006/relationships/image" Target="../media/image104.png"/><Relationship Id="rId25" Type="http://schemas.openxmlformats.org/officeDocument/2006/relationships/image" Target="../media/image105.png"/><Relationship Id="rId26" Type="http://schemas.openxmlformats.org/officeDocument/2006/relationships/image" Target="../media/image106.png"/><Relationship Id="rId27" Type="http://schemas.openxmlformats.org/officeDocument/2006/relationships/image" Target="../media/image107.png"/><Relationship Id="rId28" Type="http://schemas.openxmlformats.org/officeDocument/2006/relationships/image" Target="../media/image108.png"/><Relationship Id="rId29" Type="http://schemas.openxmlformats.org/officeDocument/2006/relationships/image" Target="../media/image109.png"/><Relationship Id="rId30" Type="http://schemas.openxmlformats.org/officeDocument/2006/relationships/image" Target="../media/image110.png"/><Relationship Id="rId31" Type="http://schemas.openxmlformats.org/officeDocument/2006/relationships/image" Target="../media/image111.png"/><Relationship Id="rId32" Type="http://schemas.openxmlformats.org/officeDocument/2006/relationships/image" Target="../media/image112.png"/><Relationship Id="rId33" Type="http://schemas.openxmlformats.org/officeDocument/2006/relationships/image" Target="../media/image113.png"/><Relationship Id="rId34" Type="http://schemas.openxmlformats.org/officeDocument/2006/relationships/image" Target="../media/image114.png"/><Relationship Id="rId35" Type="http://schemas.openxmlformats.org/officeDocument/2006/relationships/image" Target="../media/image115.png"/><Relationship Id="rId36" Type="http://schemas.openxmlformats.org/officeDocument/2006/relationships/image" Target="../media/image116.png"/><Relationship Id="rId37" Type="http://schemas.openxmlformats.org/officeDocument/2006/relationships/image" Target="../media/image117.png"/><Relationship Id="rId38" Type="http://schemas.openxmlformats.org/officeDocument/2006/relationships/image" Target="../media/image118.png"/><Relationship Id="rId39" Type="http://schemas.openxmlformats.org/officeDocument/2006/relationships/image" Target="../media/image119.png"/><Relationship Id="rId40" Type="http://schemas.openxmlformats.org/officeDocument/2006/relationships/image" Target="../media/image120.png"/><Relationship Id="rId41" Type="http://schemas.openxmlformats.org/officeDocument/2006/relationships/image" Target="../media/image121.png"/><Relationship Id="rId42" Type="http://schemas.openxmlformats.org/officeDocument/2006/relationships/image" Target="../media/image1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2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2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25.jpg"/><Relationship Id="rId4" Type="http://schemas.openxmlformats.org/officeDocument/2006/relationships/image" Target="../media/image12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27.png"/><Relationship Id="rId4" Type="http://schemas.openxmlformats.org/officeDocument/2006/relationships/image" Target="../media/image128.png"/><Relationship Id="rId5" Type="http://schemas.openxmlformats.org/officeDocument/2006/relationships/image" Target="../media/image129.png"/><Relationship Id="rId6" Type="http://schemas.openxmlformats.org/officeDocument/2006/relationships/image" Target="../media/image130.png"/><Relationship Id="rId7" Type="http://schemas.openxmlformats.org/officeDocument/2006/relationships/image" Target="../media/image1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32.jpg"/><Relationship Id="rId4" Type="http://schemas.openxmlformats.org/officeDocument/2006/relationships/image" Target="../media/image133.png"/><Relationship Id="rId5" Type="http://schemas.openxmlformats.org/officeDocument/2006/relationships/image" Target="../media/image1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35.jpg"/><Relationship Id="rId4" Type="http://schemas.openxmlformats.org/officeDocument/2006/relationships/image" Target="../media/image136.png"/><Relationship Id="rId5" Type="http://schemas.openxmlformats.org/officeDocument/2006/relationships/image" Target="../media/image1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38.png"/><Relationship Id="rId4" Type="http://schemas.openxmlformats.org/officeDocument/2006/relationships/image" Target="../media/image139.png"/><Relationship Id="rId5" Type="http://schemas.openxmlformats.org/officeDocument/2006/relationships/image" Target="../media/image140.png"/><Relationship Id="rId6" Type="http://schemas.openxmlformats.org/officeDocument/2006/relationships/image" Target="../media/image141.png"/><Relationship Id="rId7" Type="http://schemas.openxmlformats.org/officeDocument/2006/relationships/image" Target="../media/image142.png"/><Relationship Id="rId8" Type="http://schemas.openxmlformats.org/officeDocument/2006/relationships/image" Target="../media/image143.png"/><Relationship Id="rId9" Type="http://schemas.openxmlformats.org/officeDocument/2006/relationships/image" Target="../media/image144.png"/><Relationship Id="rId10" Type="http://schemas.openxmlformats.org/officeDocument/2006/relationships/image" Target="../media/image14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46.png"/><Relationship Id="rId4" Type="http://schemas.openxmlformats.org/officeDocument/2006/relationships/image" Target="../media/image147.png"/><Relationship Id="rId5" Type="http://schemas.openxmlformats.org/officeDocument/2006/relationships/image" Target="../media/image148.png"/><Relationship Id="rId6" Type="http://schemas.openxmlformats.org/officeDocument/2006/relationships/image" Target="../media/image149.png"/><Relationship Id="rId7" Type="http://schemas.openxmlformats.org/officeDocument/2006/relationships/image" Target="../media/image150.png"/><Relationship Id="rId8" Type="http://schemas.openxmlformats.org/officeDocument/2006/relationships/image" Target="../media/image151.png"/><Relationship Id="rId9" Type="http://schemas.openxmlformats.org/officeDocument/2006/relationships/image" Target="../media/image152.png"/><Relationship Id="rId10" Type="http://schemas.openxmlformats.org/officeDocument/2006/relationships/image" Target="../media/image153.png"/><Relationship Id="rId11" Type="http://schemas.openxmlformats.org/officeDocument/2006/relationships/image" Target="../media/image154.png"/><Relationship Id="rId12" Type="http://schemas.openxmlformats.org/officeDocument/2006/relationships/image" Target="../media/image155.png"/><Relationship Id="rId13" Type="http://schemas.openxmlformats.org/officeDocument/2006/relationships/image" Target="../media/image156.png"/><Relationship Id="rId14" Type="http://schemas.openxmlformats.org/officeDocument/2006/relationships/image" Target="../media/image157.png"/><Relationship Id="rId15" Type="http://schemas.openxmlformats.org/officeDocument/2006/relationships/image" Target="../media/image158.png"/><Relationship Id="rId16" Type="http://schemas.openxmlformats.org/officeDocument/2006/relationships/image" Target="../media/image159.png"/><Relationship Id="rId17" Type="http://schemas.openxmlformats.org/officeDocument/2006/relationships/image" Target="../media/image160.png"/><Relationship Id="rId18" Type="http://schemas.openxmlformats.org/officeDocument/2006/relationships/image" Target="../media/image16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62.png"/><Relationship Id="rId4" Type="http://schemas.openxmlformats.org/officeDocument/2006/relationships/image" Target="../media/image163.png"/><Relationship Id="rId5" Type="http://schemas.openxmlformats.org/officeDocument/2006/relationships/image" Target="../media/image164.png"/><Relationship Id="rId6" Type="http://schemas.openxmlformats.org/officeDocument/2006/relationships/image" Target="../media/image165.png"/><Relationship Id="rId7" Type="http://schemas.openxmlformats.org/officeDocument/2006/relationships/image" Target="../media/image166.jpg"/><Relationship Id="rId8" Type="http://schemas.openxmlformats.org/officeDocument/2006/relationships/image" Target="../media/image16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6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6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7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7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72.jpg"/><Relationship Id="rId4" Type="http://schemas.openxmlformats.org/officeDocument/2006/relationships/image" Target="../media/image173.png"/><Relationship Id="rId5" Type="http://schemas.openxmlformats.org/officeDocument/2006/relationships/image" Target="../media/image174.png"/><Relationship Id="rId6" Type="http://schemas.openxmlformats.org/officeDocument/2006/relationships/image" Target="../media/image175.png"/><Relationship Id="rId7" Type="http://schemas.openxmlformats.org/officeDocument/2006/relationships/image" Target="../media/image176.png"/><Relationship Id="rId8" Type="http://schemas.openxmlformats.org/officeDocument/2006/relationships/image" Target="../media/image177.png"/><Relationship Id="rId9" Type="http://schemas.openxmlformats.org/officeDocument/2006/relationships/image" Target="../media/image17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79.png"/><Relationship Id="rId4" Type="http://schemas.openxmlformats.org/officeDocument/2006/relationships/image" Target="../media/image180.png"/><Relationship Id="rId5" Type="http://schemas.openxmlformats.org/officeDocument/2006/relationships/image" Target="../media/image181.png"/><Relationship Id="rId6" Type="http://schemas.openxmlformats.org/officeDocument/2006/relationships/image" Target="../media/image182.png"/><Relationship Id="rId7" Type="http://schemas.openxmlformats.org/officeDocument/2006/relationships/image" Target="../media/image183.png"/><Relationship Id="rId8" Type="http://schemas.openxmlformats.org/officeDocument/2006/relationships/image" Target="../media/image184.png"/><Relationship Id="rId9" Type="http://schemas.openxmlformats.org/officeDocument/2006/relationships/image" Target="../media/image185.png"/><Relationship Id="rId10" Type="http://schemas.openxmlformats.org/officeDocument/2006/relationships/image" Target="../media/image186.png"/><Relationship Id="rId11" Type="http://schemas.openxmlformats.org/officeDocument/2006/relationships/image" Target="../media/image187.png"/><Relationship Id="rId12" Type="http://schemas.openxmlformats.org/officeDocument/2006/relationships/image" Target="../media/image18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89.png"/><Relationship Id="rId4" Type="http://schemas.openxmlformats.org/officeDocument/2006/relationships/image" Target="../media/image190.png"/><Relationship Id="rId5" Type="http://schemas.openxmlformats.org/officeDocument/2006/relationships/image" Target="../media/image191.png"/><Relationship Id="rId6" Type="http://schemas.openxmlformats.org/officeDocument/2006/relationships/image" Target="../media/image192.png"/><Relationship Id="rId7" Type="http://schemas.openxmlformats.org/officeDocument/2006/relationships/image" Target="../media/image193.png"/><Relationship Id="rId8" Type="http://schemas.openxmlformats.org/officeDocument/2006/relationships/image" Target="../media/image194.png"/><Relationship Id="rId9" Type="http://schemas.openxmlformats.org/officeDocument/2006/relationships/image" Target="../media/image195.png"/><Relationship Id="rId10" Type="http://schemas.openxmlformats.org/officeDocument/2006/relationships/image" Target="../media/image19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9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17.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9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99.png"/><Relationship Id="rId4" Type="http://schemas.openxmlformats.org/officeDocument/2006/relationships/image" Target="../media/image200.png"/><Relationship Id="rId5" Type="http://schemas.openxmlformats.org/officeDocument/2006/relationships/image" Target="../media/image201.png"/><Relationship Id="rId6" Type="http://schemas.openxmlformats.org/officeDocument/2006/relationships/image" Target="../media/image202.png"/><Relationship Id="rId7" Type="http://schemas.openxmlformats.org/officeDocument/2006/relationships/image" Target="../media/image203.png"/><Relationship Id="rId8" Type="http://schemas.openxmlformats.org/officeDocument/2006/relationships/image" Target="../media/image204.png"/><Relationship Id="rId9" Type="http://schemas.openxmlformats.org/officeDocument/2006/relationships/image" Target="../media/image205.png"/><Relationship Id="rId10" Type="http://schemas.openxmlformats.org/officeDocument/2006/relationships/image" Target="../media/image206.jpg"/><Relationship Id="rId11" Type="http://schemas.openxmlformats.org/officeDocument/2006/relationships/image" Target="../media/image207.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 Id="rId3" Type="http://schemas.openxmlformats.org/officeDocument/2006/relationships/image" Target="../media/image208.jpg"/><Relationship Id="rId4" Type="http://schemas.openxmlformats.org/officeDocument/2006/relationships/image" Target="../media/image209.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1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11.jpg"/><Relationship Id="rId4" Type="http://schemas.openxmlformats.org/officeDocument/2006/relationships/image" Target="../media/image212.jpg"/><Relationship Id="rId5" Type="http://schemas.openxmlformats.org/officeDocument/2006/relationships/image" Target="../media/image213.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0.jpg"/><Relationship Id="rId6" Type="http://schemas.openxmlformats.org/officeDocument/2006/relationships/image" Target="../media/image21.jpg"/><Relationship Id="rId7" Type="http://schemas.openxmlformats.org/officeDocument/2006/relationships/image" Target="../media/image22.jpg"/><Relationship Id="rId8" Type="http://schemas.openxmlformats.org/officeDocument/2006/relationships/image" Target="../media/image23.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15.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16.png"/><Relationship Id="rId4" Type="http://schemas.openxmlformats.org/officeDocument/2006/relationships/image" Target="../media/image217.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1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19.jpg"/><Relationship Id="rId4" Type="http://schemas.openxmlformats.org/officeDocument/2006/relationships/image" Target="../media/image220.jpg"/><Relationship Id="rId5" Type="http://schemas.openxmlformats.org/officeDocument/2006/relationships/image" Target="../media/image221.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22.png"/><Relationship Id="rId4" Type="http://schemas.openxmlformats.org/officeDocument/2006/relationships/image" Target="../media/image223.jpg"/><Relationship Id="rId5" Type="http://schemas.openxmlformats.org/officeDocument/2006/relationships/image" Target="../media/image22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25.jpg"/><Relationship Id="rId4" Type="http://schemas.openxmlformats.org/officeDocument/2006/relationships/image" Target="../media/image226.jpg"/><Relationship Id="rId5" Type="http://schemas.openxmlformats.org/officeDocument/2006/relationships/image" Target="../media/image227.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28.png"/><Relationship Id="rId4" Type="http://schemas.openxmlformats.org/officeDocument/2006/relationships/image" Target="../media/image229.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22.png"/><Relationship Id="rId4" Type="http://schemas.openxmlformats.org/officeDocument/2006/relationships/image" Target="../media/image2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media/image26.jpg"/><Relationship Id="rId6" Type="http://schemas.openxmlformats.org/officeDocument/2006/relationships/image" Target="../media/image27.jpg"/><Relationship Id="rId7" Type="http://schemas.openxmlformats.org/officeDocument/2006/relationships/image" Target="../media/image28.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31.png"/><Relationship Id="rId4" Type="http://schemas.openxmlformats.org/officeDocument/2006/relationships/image" Target="../media/image23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33.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34.jpg"/><Relationship Id="rId4" Type="http://schemas.openxmlformats.org/officeDocument/2006/relationships/image" Target="../media/image235.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36.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37.jpg"/><Relationship Id="rId4" Type="http://schemas.openxmlformats.org/officeDocument/2006/relationships/image" Target="../media/image23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39.png"/><Relationship Id="rId4" Type="http://schemas.openxmlformats.org/officeDocument/2006/relationships/image" Target="../media/image24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37.jpg"/><Relationship Id="rId4" Type="http://schemas.openxmlformats.org/officeDocument/2006/relationships/image" Target="../media/image23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41.jpg"/><Relationship Id="rId4" Type="http://schemas.openxmlformats.org/officeDocument/2006/relationships/image" Target="../media/image242.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43.jpg"/><Relationship Id="rId4" Type="http://schemas.openxmlformats.org/officeDocument/2006/relationships/image" Target="../media/image24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45.jpg"/><Relationship Id="rId4" Type="http://schemas.openxmlformats.org/officeDocument/2006/relationships/image" Target="../media/image246.jpg"/><Relationship Id="rId5" Type="http://schemas.openxmlformats.org/officeDocument/2006/relationships/image" Target="../media/image247.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48.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49.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50.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57.png"/><Relationship Id="rId4" Type="http://schemas.openxmlformats.org/officeDocument/2006/relationships/image" Target="../media/image251.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52.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hyperlink" Target="http://www.wsdot.wa.gov/eesc/bridge/software" TargetMode="External"/><Relationship Id="rId4" Type="http://schemas.openxmlformats.org/officeDocument/2006/relationships/image" Target="../media/image31.jpg"/><Relationship Id="rId5" Type="http://schemas.openxmlformats.org/officeDocument/2006/relationships/image" Target="../media/image32.jpg"/><Relationship Id="rId6" Type="http://schemas.openxmlformats.org/officeDocument/2006/relationships/image" Target="../media/image3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3.png"/><Relationship Id="rId3" Type="http://schemas.openxmlformats.org/officeDocument/2006/relationships/image" Target="../media/image25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5"/>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629412" y="1011936"/>
            <a:ext cx="6512559" cy="3657600"/>
          </a:xfrm>
          <a:prstGeom prst="rect">
            <a:avLst/>
          </a:prstGeom>
          <a:ln w="12192">
            <a:solidFill>
              <a:srgbClr val="000000"/>
            </a:solidFill>
          </a:ln>
        </p:spPr>
        <p:txBody>
          <a:bodyPr wrap="square" lIns="0" tIns="0" rIns="0" bIns="0" rtlCol="0" vert="horz">
            <a:spAutoFit/>
          </a:bodyPr>
          <a:lstStyle/>
          <a:p>
            <a:pPr>
              <a:lnSpc>
                <a:spcPct val="100000"/>
              </a:lnSpc>
            </a:pPr>
            <a:endParaRPr sz="3600">
              <a:latin typeface="Times New Roman"/>
              <a:cs typeface="Times New Roman"/>
            </a:endParaRPr>
          </a:p>
          <a:p>
            <a:pPr>
              <a:lnSpc>
                <a:spcPct val="100000"/>
              </a:lnSpc>
            </a:pPr>
            <a:endParaRPr sz="3600">
              <a:latin typeface="Times New Roman"/>
              <a:cs typeface="Times New Roman"/>
            </a:endParaRPr>
          </a:p>
          <a:p>
            <a:pPr marL="455295" marR="504825">
              <a:lnSpc>
                <a:spcPct val="100800"/>
              </a:lnSpc>
              <a:spcBef>
                <a:spcPts val="2595"/>
              </a:spcBef>
            </a:pPr>
            <a:r>
              <a:rPr dirty="0" sz="2550" spc="10">
                <a:solidFill>
                  <a:srgbClr val="1C7C5B"/>
                </a:solidFill>
                <a:latin typeface="Arial Black"/>
                <a:cs typeface="Arial Black"/>
              </a:rPr>
              <a:t>Design </a:t>
            </a:r>
            <a:r>
              <a:rPr dirty="0" sz="2550" spc="-5">
                <a:solidFill>
                  <a:srgbClr val="1C7C5B"/>
                </a:solidFill>
                <a:latin typeface="Arial Black"/>
                <a:cs typeface="Arial Black"/>
              </a:rPr>
              <a:t>of </a:t>
            </a:r>
            <a:r>
              <a:rPr dirty="0" sz="2550" spc="15">
                <a:solidFill>
                  <a:srgbClr val="1C7C5B"/>
                </a:solidFill>
                <a:latin typeface="Arial Black"/>
                <a:cs typeface="Arial Black"/>
              </a:rPr>
              <a:t>Precast, Prestressed  Concrete</a:t>
            </a:r>
            <a:r>
              <a:rPr dirty="0" sz="2550" spc="-5">
                <a:solidFill>
                  <a:srgbClr val="1C7C5B"/>
                </a:solidFill>
                <a:latin typeface="Arial Black"/>
                <a:cs typeface="Arial Black"/>
              </a:rPr>
              <a:t> </a:t>
            </a:r>
            <a:r>
              <a:rPr dirty="0" sz="2550" spc="10">
                <a:solidFill>
                  <a:srgbClr val="1C7C5B"/>
                </a:solidFill>
                <a:latin typeface="Arial Black"/>
                <a:cs typeface="Arial Black"/>
              </a:rPr>
              <a:t>Bridges</a:t>
            </a:r>
            <a:endParaRPr sz="2550">
              <a:latin typeface="Arial Black"/>
              <a:cs typeface="Arial Black"/>
            </a:endParaRPr>
          </a:p>
          <a:p>
            <a:pPr marL="455295">
              <a:lnSpc>
                <a:spcPct val="100000"/>
              </a:lnSpc>
              <a:spcBef>
                <a:spcPts val="185"/>
              </a:spcBef>
            </a:pPr>
            <a:r>
              <a:rPr dirty="0" sz="1250" spc="20" b="1">
                <a:solidFill>
                  <a:srgbClr val="595959"/>
                </a:solidFill>
                <a:latin typeface="Arial"/>
                <a:cs typeface="Arial"/>
              </a:rPr>
              <a:t>P</a:t>
            </a:r>
            <a:r>
              <a:rPr dirty="0" sz="1250" spc="-140" b="1">
                <a:solidFill>
                  <a:srgbClr val="595959"/>
                </a:solidFill>
                <a:latin typeface="Arial"/>
                <a:cs typeface="Arial"/>
              </a:rPr>
              <a:t> </a:t>
            </a:r>
            <a:r>
              <a:rPr dirty="0" sz="1250" spc="10" b="1">
                <a:solidFill>
                  <a:srgbClr val="595959"/>
                </a:solidFill>
                <a:latin typeface="Arial"/>
                <a:cs typeface="Arial"/>
              </a:rPr>
              <a:t>r</a:t>
            </a:r>
            <a:r>
              <a:rPr dirty="0" sz="1250" spc="-130" b="1">
                <a:solidFill>
                  <a:srgbClr val="595959"/>
                </a:solidFill>
                <a:latin typeface="Arial"/>
                <a:cs typeface="Arial"/>
              </a:rPr>
              <a:t> </a:t>
            </a:r>
            <a:r>
              <a:rPr dirty="0" sz="1250" spc="15" b="1">
                <a:solidFill>
                  <a:srgbClr val="595959"/>
                </a:solidFill>
                <a:latin typeface="Arial"/>
                <a:cs typeface="Arial"/>
              </a:rPr>
              <a:t>e</a:t>
            </a:r>
            <a:r>
              <a:rPr dirty="0" sz="1250" spc="-125" b="1">
                <a:solidFill>
                  <a:srgbClr val="595959"/>
                </a:solidFill>
                <a:latin typeface="Arial"/>
                <a:cs typeface="Arial"/>
              </a:rPr>
              <a:t> </a:t>
            </a:r>
            <a:r>
              <a:rPr dirty="0" sz="1250" spc="15" b="1">
                <a:solidFill>
                  <a:srgbClr val="595959"/>
                </a:solidFill>
                <a:latin typeface="Arial"/>
                <a:cs typeface="Arial"/>
              </a:rPr>
              <a:t>s</a:t>
            </a:r>
            <a:r>
              <a:rPr dirty="0" sz="1250" spc="-125" b="1">
                <a:solidFill>
                  <a:srgbClr val="595959"/>
                </a:solidFill>
                <a:latin typeface="Arial"/>
                <a:cs typeface="Arial"/>
              </a:rPr>
              <a:t> </a:t>
            </a:r>
            <a:r>
              <a:rPr dirty="0" sz="1250" spc="10" b="1">
                <a:solidFill>
                  <a:srgbClr val="595959"/>
                </a:solidFill>
                <a:latin typeface="Arial"/>
                <a:cs typeface="Arial"/>
              </a:rPr>
              <a:t>t</a:t>
            </a:r>
            <a:r>
              <a:rPr dirty="0" sz="1250" spc="-135" b="1">
                <a:solidFill>
                  <a:srgbClr val="595959"/>
                </a:solidFill>
                <a:latin typeface="Arial"/>
                <a:cs typeface="Arial"/>
              </a:rPr>
              <a:t> </a:t>
            </a:r>
            <a:r>
              <a:rPr dirty="0" sz="1250" spc="10" b="1">
                <a:solidFill>
                  <a:srgbClr val="595959"/>
                </a:solidFill>
                <a:latin typeface="Arial"/>
                <a:cs typeface="Arial"/>
              </a:rPr>
              <a:t>r</a:t>
            </a:r>
            <a:r>
              <a:rPr dirty="0" sz="1250" spc="-120" b="1">
                <a:solidFill>
                  <a:srgbClr val="595959"/>
                </a:solidFill>
                <a:latin typeface="Arial"/>
                <a:cs typeface="Arial"/>
              </a:rPr>
              <a:t> </a:t>
            </a:r>
            <a:r>
              <a:rPr dirty="0" sz="1250" spc="15" b="1">
                <a:solidFill>
                  <a:srgbClr val="595959"/>
                </a:solidFill>
                <a:latin typeface="Arial"/>
                <a:cs typeface="Arial"/>
              </a:rPr>
              <a:t>e</a:t>
            </a:r>
            <a:r>
              <a:rPr dirty="0" sz="1250" spc="-140" b="1">
                <a:solidFill>
                  <a:srgbClr val="595959"/>
                </a:solidFill>
                <a:latin typeface="Arial"/>
                <a:cs typeface="Arial"/>
              </a:rPr>
              <a:t> </a:t>
            </a:r>
            <a:r>
              <a:rPr dirty="0" sz="1250" spc="15" b="1">
                <a:solidFill>
                  <a:srgbClr val="595959"/>
                </a:solidFill>
                <a:latin typeface="Arial"/>
                <a:cs typeface="Arial"/>
              </a:rPr>
              <a:t>s</a:t>
            </a:r>
            <a:r>
              <a:rPr dirty="0" sz="1250" spc="-140" b="1">
                <a:solidFill>
                  <a:srgbClr val="595959"/>
                </a:solidFill>
                <a:latin typeface="Arial"/>
                <a:cs typeface="Arial"/>
              </a:rPr>
              <a:t> </a:t>
            </a:r>
            <a:r>
              <a:rPr dirty="0" sz="1250" spc="15" b="1">
                <a:solidFill>
                  <a:srgbClr val="595959"/>
                </a:solidFill>
                <a:latin typeface="Arial"/>
                <a:cs typeface="Arial"/>
              </a:rPr>
              <a:t>s</a:t>
            </a:r>
            <a:r>
              <a:rPr dirty="0" sz="1250" spc="-140" b="1">
                <a:solidFill>
                  <a:srgbClr val="595959"/>
                </a:solidFill>
                <a:latin typeface="Arial"/>
                <a:cs typeface="Arial"/>
              </a:rPr>
              <a:t> </a:t>
            </a:r>
            <a:r>
              <a:rPr dirty="0" sz="1250" spc="15" b="1">
                <a:solidFill>
                  <a:srgbClr val="595959"/>
                </a:solidFill>
                <a:latin typeface="Arial"/>
                <a:cs typeface="Arial"/>
              </a:rPr>
              <a:t>e</a:t>
            </a:r>
            <a:r>
              <a:rPr dirty="0" sz="1250" spc="-140" b="1">
                <a:solidFill>
                  <a:srgbClr val="595959"/>
                </a:solidFill>
                <a:latin typeface="Arial"/>
                <a:cs typeface="Arial"/>
              </a:rPr>
              <a:t> </a:t>
            </a:r>
            <a:r>
              <a:rPr dirty="0" sz="1250" spc="20" b="1">
                <a:solidFill>
                  <a:srgbClr val="595959"/>
                </a:solidFill>
                <a:latin typeface="Arial"/>
                <a:cs typeface="Arial"/>
              </a:rPr>
              <a:t>d</a:t>
            </a:r>
            <a:r>
              <a:rPr dirty="0" sz="1250" spc="40" b="1">
                <a:solidFill>
                  <a:srgbClr val="595959"/>
                </a:solidFill>
                <a:latin typeface="Arial"/>
                <a:cs typeface="Arial"/>
              </a:rPr>
              <a:t> </a:t>
            </a:r>
            <a:r>
              <a:rPr dirty="0" sz="1250" spc="20" b="1">
                <a:solidFill>
                  <a:srgbClr val="595959"/>
                </a:solidFill>
                <a:latin typeface="Arial"/>
                <a:cs typeface="Arial"/>
              </a:rPr>
              <a:t>C</a:t>
            </a:r>
            <a:r>
              <a:rPr dirty="0" sz="1250" spc="-135" b="1">
                <a:solidFill>
                  <a:srgbClr val="595959"/>
                </a:solidFill>
                <a:latin typeface="Arial"/>
                <a:cs typeface="Arial"/>
              </a:rPr>
              <a:t> </a:t>
            </a:r>
            <a:r>
              <a:rPr dirty="0" sz="1250" spc="20" b="1">
                <a:solidFill>
                  <a:srgbClr val="595959"/>
                </a:solidFill>
                <a:latin typeface="Arial"/>
                <a:cs typeface="Arial"/>
              </a:rPr>
              <a:t>o</a:t>
            </a:r>
            <a:r>
              <a:rPr dirty="0" sz="1250" spc="-145" b="1">
                <a:solidFill>
                  <a:srgbClr val="595959"/>
                </a:solidFill>
                <a:latin typeface="Arial"/>
                <a:cs typeface="Arial"/>
              </a:rPr>
              <a:t> </a:t>
            </a:r>
            <a:r>
              <a:rPr dirty="0" sz="1250" spc="20" b="1">
                <a:solidFill>
                  <a:srgbClr val="595959"/>
                </a:solidFill>
                <a:latin typeface="Arial"/>
                <a:cs typeface="Arial"/>
              </a:rPr>
              <a:t>n</a:t>
            </a:r>
            <a:r>
              <a:rPr dirty="0" sz="1250" spc="-135" b="1">
                <a:solidFill>
                  <a:srgbClr val="595959"/>
                </a:solidFill>
                <a:latin typeface="Arial"/>
                <a:cs typeface="Arial"/>
              </a:rPr>
              <a:t> </a:t>
            </a:r>
            <a:r>
              <a:rPr dirty="0" sz="1250" spc="15" b="1">
                <a:solidFill>
                  <a:srgbClr val="595959"/>
                </a:solidFill>
                <a:latin typeface="Arial"/>
                <a:cs typeface="Arial"/>
              </a:rPr>
              <a:t>c</a:t>
            </a:r>
            <a:r>
              <a:rPr dirty="0" sz="1250" spc="-125" b="1">
                <a:solidFill>
                  <a:srgbClr val="595959"/>
                </a:solidFill>
                <a:latin typeface="Arial"/>
                <a:cs typeface="Arial"/>
              </a:rPr>
              <a:t> </a:t>
            </a:r>
            <a:r>
              <a:rPr dirty="0" sz="1250" spc="10" b="1">
                <a:solidFill>
                  <a:srgbClr val="595959"/>
                </a:solidFill>
                <a:latin typeface="Arial"/>
                <a:cs typeface="Arial"/>
              </a:rPr>
              <a:t>r</a:t>
            </a:r>
            <a:r>
              <a:rPr dirty="0" sz="1250" spc="-130" b="1">
                <a:solidFill>
                  <a:srgbClr val="595959"/>
                </a:solidFill>
                <a:latin typeface="Arial"/>
                <a:cs typeface="Arial"/>
              </a:rPr>
              <a:t> </a:t>
            </a:r>
            <a:r>
              <a:rPr dirty="0" sz="1250" spc="15" b="1">
                <a:solidFill>
                  <a:srgbClr val="595959"/>
                </a:solidFill>
                <a:latin typeface="Arial"/>
                <a:cs typeface="Arial"/>
              </a:rPr>
              <a:t>e</a:t>
            </a:r>
            <a:r>
              <a:rPr dirty="0" sz="1250" spc="-125" b="1">
                <a:solidFill>
                  <a:srgbClr val="595959"/>
                </a:solidFill>
                <a:latin typeface="Arial"/>
                <a:cs typeface="Arial"/>
              </a:rPr>
              <a:t> </a:t>
            </a:r>
            <a:r>
              <a:rPr dirty="0" sz="1250" spc="10" b="1">
                <a:solidFill>
                  <a:srgbClr val="595959"/>
                </a:solidFill>
                <a:latin typeface="Arial"/>
                <a:cs typeface="Arial"/>
              </a:rPr>
              <a:t>t</a:t>
            </a:r>
            <a:r>
              <a:rPr dirty="0" sz="1250" spc="-135" b="1">
                <a:solidFill>
                  <a:srgbClr val="595959"/>
                </a:solidFill>
                <a:latin typeface="Arial"/>
                <a:cs typeface="Arial"/>
              </a:rPr>
              <a:t> </a:t>
            </a:r>
            <a:r>
              <a:rPr dirty="0" sz="1250" spc="15" b="1">
                <a:solidFill>
                  <a:srgbClr val="595959"/>
                </a:solidFill>
                <a:latin typeface="Arial"/>
                <a:cs typeface="Arial"/>
              </a:rPr>
              <a:t>e</a:t>
            </a:r>
            <a:r>
              <a:rPr dirty="0" sz="1250" spc="50" b="1">
                <a:solidFill>
                  <a:srgbClr val="595959"/>
                </a:solidFill>
                <a:latin typeface="Arial"/>
                <a:cs typeface="Arial"/>
              </a:rPr>
              <a:t> </a:t>
            </a:r>
            <a:r>
              <a:rPr dirty="0" sz="1250" spc="20" b="1">
                <a:solidFill>
                  <a:srgbClr val="595959"/>
                </a:solidFill>
                <a:latin typeface="Arial"/>
                <a:cs typeface="Arial"/>
              </a:rPr>
              <a:t>B</a:t>
            </a:r>
            <a:r>
              <a:rPr dirty="0" sz="1250" spc="-135" b="1">
                <a:solidFill>
                  <a:srgbClr val="595959"/>
                </a:solidFill>
                <a:latin typeface="Arial"/>
                <a:cs typeface="Arial"/>
              </a:rPr>
              <a:t> </a:t>
            </a:r>
            <a:r>
              <a:rPr dirty="0" sz="1250" spc="10" b="1">
                <a:solidFill>
                  <a:srgbClr val="595959"/>
                </a:solidFill>
                <a:latin typeface="Arial"/>
                <a:cs typeface="Arial"/>
              </a:rPr>
              <a:t>r</a:t>
            </a:r>
            <a:r>
              <a:rPr dirty="0" sz="1250" spc="-130" b="1">
                <a:solidFill>
                  <a:srgbClr val="595959"/>
                </a:solidFill>
                <a:latin typeface="Arial"/>
                <a:cs typeface="Arial"/>
              </a:rPr>
              <a:t> </a:t>
            </a:r>
            <a:r>
              <a:rPr dirty="0" sz="1250" spc="5" b="1">
                <a:solidFill>
                  <a:srgbClr val="595959"/>
                </a:solidFill>
                <a:latin typeface="Arial"/>
                <a:cs typeface="Arial"/>
              </a:rPr>
              <a:t>i</a:t>
            </a:r>
            <a:r>
              <a:rPr dirty="0" sz="1250" spc="-130" b="1">
                <a:solidFill>
                  <a:srgbClr val="595959"/>
                </a:solidFill>
                <a:latin typeface="Arial"/>
                <a:cs typeface="Arial"/>
              </a:rPr>
              <a:t> </a:t>
            </a:r>
            <a:r>
              <a:rPr dirty="0" sz="1250" spc="20" b="1">
                <a:solidFill>
                  <a:srgbClr val="595959"/>
                </a:solidFill>
                <a:latin typeface="Arial"/>
                <a:cs typeface="Arial"/>
              </a:rPr>
              <a:t>d</a:t>
            </a:r>
            <a:r>
              <a:rPr dirty="0" sz="1250" spc="-135" b="1">
                <a:solidFill>
                  <a:srgbClr val="595959"/>
                </a:solidFill>
                <a:latin typeface="Arial"/>
                <a:cs typeface="Arial"/>
              </a:rPr>
              <a:t> </a:t>
            </a:r>
            <a:r>
              <a:rPr dirty="0" sz="1250" spc="20" b="1">
                <a:solidFill>
                  <a:srgbClr val="595959"/>
                </a:solidFill>
                <a:latin typeface="Arial"/>
                <a:cs typeface="Arial"/>
              </a:rPr>
              <a:t>g</a:t>
            </a:r>
            <a:r>
              <a:rPr dirty="0" sz="1250" spc="-145" b="1">
                <a:solidFill>
                  <a:srgbClr val="595959"/>
                </a:solidFill>
                <a:latin typeface="Arial"/>
                <a:cs typeface="Arial"/>
              </a:rPr>
              <a:t> </a:t>
            </a:r>
            <a:r>
              <a:rPr dirty="0" sz="1250" spc="15" b="1">
                <a:solidFill>
                  <a:srgbClr val="595959"/>
                </a:solidFill>
                <a:latin typeface="Arial"/>
                <a:cs typeface="Arial"/>
              </a:rPr>
              <a:t>e</a:t>
            </a:r>
            <a:r>
              <a:rPr dirty="0" sz="1250" spc="65" b="1">
                <a:solidFill>
                  <a:srgbClr val="595959"/>
                </a:solidFill>
                <a:latin typeface="Arial"/>
                <a:cs typeface="Arial"/>
              </a:rPr>
              <a:t> </a:t>
            </a:r>
            <a:r>
              <a:rPr dirty="0" sz="1250" spc="20" b="1">
                <a:solidFill>
                  <a:srgbClr val="595959"/>
                </a:solidFill>
                <a:latin typeface="Arial"/>
                <a:cs typeface="Arial"/>
              </a:rPr>
              <a:t>D</a:t>
            </a:r>
            <a:r>
              <a:rPr dirty="0" sz="1250" spc="-135" b="1">
                <a:solidFill>
                  <a:srgbClr val="595959"/>
                </a:solidFill>
                <a:latin typeface="Arial"/>
                <a:cs typeface="Arial"/>
              </a:rPr>
              <a:t> </a:t>
            </a:r>
            <a:r>
              <a:rPr dirty="0" sz="1250" spc="15" b="1">
                <a:solidFill>
                  <a:srgbClr val="595959"/>
                </a:solidFill>
                <a:latin typeface="Arial"/>
                <a:cs typeface="Arial"/>
              </a:rPr>
              <a:t>e</a:t>
            </a:r>
            <a:r>
              <a:rPr dirty="0" sz="1250" spc="-125" b="1">
                <a:solidFill>
                  <a:srgbClr val="595959"/>
                </a:solidFill>
                <a:latin typeface="Arial"/>
                <a:cs typeface="Arial"/>
              </a:rPr>
              <a:t> </a:t>
            </a:r>
            <a:r>
              <a:rPr dirty="0" sz="1250" spc="15" b="1">
                <a:solidFill>
                  <a:srgbClr val="595959"/>
                </a:solidFill>
                <a:latin typeface="Arial"/>
                <a:cs typeface="Arial"/>
              </a:rPr>
              <a:t>s</a:t>
            </a:r>
            <a:r>
              <a:rPr dirty="0" sz="1250" spc="-125" b="1">
                <a:solidFill>
                  <a:srgbClr val="595959"/>
                </a:solidFill>
                <a:latin typeface="Arial"/>
                <a:cs typeface="Arial"/>
              </a:rPr>
              <a:t> </a:t>
            </a:r>
            <a:r>
              <a:rPr dirty="0" sz="1250" spc="5" b="1">
                <a:solidFill>
                  <a:srgbClr val="595959"/>
                </a:solidFill>
                <a:latin typeface="Arial"/>
                <a:cs typeface="Arial"/>
              </a:rPr>
              <a:t>i</a:t>
            </a:r>
            <a:r>
              <a:rPr dirty="0" sz="1250" spc="-140" b="1">
                <a:solidFill>
                  <a:srgbClr val="595959"/>
                </a:solidFill>
                <a:latin typeface="Arial"/>
                <a:cs typeface="Arial"/>
              </a:rPr>
              <a:t> </a:t>
            </a:r>
            <a:r>
              <a:rPr dirty="0" sz="1250" spc="20" b="1">
                <a:solidFill>
                  <a:srgbClr val="595959"/>
                </a:solidFill>
                <a:latin typeface="Arial"/>
                <a:cs typeface="Arial"/>
              </a:rPr>
              <a:t>g</a:t>
            </a:r>
            <a:r>
              <a:rPr dirty="0" sz="1250" spc="-135" b="1">
                <a:solidFill>
                  <a:srgbClr val="595959"/>
                </a:solidFill>
                <a:latin typeface="Arial"/>
                <a:cs typeface="Arial"/>
              </a:rPr>
              <a:t> </a:t>
            </a:r>
            <a:r>
              <a:rPr dirty="0" sz="1250" spc="20" b="1">
                <a:solidFill>
                  <a:srgbClr val="595959"/>
                </a:solidFill>
                <a:latin typeface="Arial"/>
                <a:cs typeface="Arial"/>
              </a:rPr>
              <a:t>n</a:t>
            </a:r>
            <a:r>
              <a:rPr dirty="0" sz="1250" spc="50" b="1">
                <a:solidFill>
                  <a:srgbClr val="595959"/>
                </a:solidFill>
                <a:latin typeface="Arial"/>
                <a:cs typeface="Arial"/>
              </a:rPr>
              <a:t> </a:t>
            </a:r>
            <a:r>
              <a:rPr dirty="0" sz="1250" spc="30" b="1">
                <a:solidFill>
                  <a:srgbClr val="595959"/>
                </a:solidFill>
                <a:latin typeface="Arial"/>
                <a:cs typeface="Arial"/>
              </a:rPr>
              <a:t>W</a:t>
            </a:r>
            <a:r>
              <a:rPr dirty="0" sz="1250" spc="-150" b="1">
                <a:solidFill>
                  <a:srgbClr val="595959"/>
                </a:solidFill>
                <a:latin typeface="Arial"/>
                <a:cs typeface="Arial"/>
              </a:rPr>
              <a:t> </a:t>
            </a:r>
            <a:r>
              <a:rPr dirty="0" sz="1250" spc="20" b="1">
                <a:solidFill>
                  <a:srgbClr val="595959"/>
                </a:solidFill>
                <a:latin typeface="Arial"/>
                <a:cs typeface="Arial"/>
              </a:rPr>
              <a:t>o</a:t>
            </a:r>
            <a:r>
              <a:rPr dirty="0" sz="1250" spc="-145" b="1">
                <a:solidFill>
                  <a:srgbClr val="595959"/>
                </a:solidFill>
                <a:latin typeface="Arial"/>
                <a:cs typeface="Arial"/>
              </a:rPr>
              <a:t> </a:t>
            </a:r>
            <a:r>
              <a:rPr dirty="0" sz="1250" spc="10" b="1">
                <a:solidFill>
                  <a:srgbClr val="595959"/>
                </a:solidFill>
                <a:latin typeface="Arial"/>
                <a:cs typeface="Arial"/>
              </a:rPr>
              <a:t>r</a:t>
            </a:r>
            <a:r>
              <a:rPr dirty="0" sz="1250" spc="-130" b="1">
                <a:solidFill>
                  <a:srgbClr val="595959"/>
                </a:solidFill>
                <a:latin typeface="Arial"/>
                <a:cs typeface="Arial"/>
              </a:rPr>
              <a:t> </a:t>
            </a:r>
            <a:r>
              <a:rPr dirty="0" sz="1250" spc="15" b="1">
                <a:solidFill>
                  <a:srgbClr val="595959"/>
                </a:solidFill>
                <a:latin typeface="Arial"/>
                <a:cs typeface="Arial"/>
              </a:rPr>
              <a:t>k</a:t>
            </a:r>
            <a:r>
              <a:rPr dirty="0" sz="1250" spc="-125" b="1">
                <a:solidFill>
                  <a:srgbClr val="595959"/>
                </a:solidFill>
                <a:latin typeface="Arial"/>
                <a:cs typeface="Arial"/>
              </a:rPr>
              <a:t> </a:t>
            </a:r>
            <a:r>
              <a:rPr dirty="0" sz="1250" spc="15" b="1">
                <a:solidFill>
                  <a:srgbClr val="595959"/>
                </a:solidFill>
                <a:latin typeface="Arial"/>
                <a:cs typeface="Arial"/>
              </a:rPr>
              <a:t>s</a:t>
            </a:r>
            <a:r>
              <a:rPr dirty="0" sz="1250" spc="-125" b="1">
                <a:solidFill>
                  <a:srgbClr val="595959"/>
                </a:solidFill>
                <a:latin typeface="Arial"/>
                <a:cs typeface="Arial"/>
              </a:rPr>
              <a:t> </a:t>
            </a:r>
            <a:r>
              <a:rPr dirty="0" sz="1250" spc="20" b="1">
                <a:solidFill>
                  <a:srgbClr val="595959"/>
                </a:solidFill>
                <a:latin typeface="Arial"/>
                <a:cs typeface="Arial"/>
              </a:rPr>
              <a:t>h</a:t>
            </a:r>
            <a:r>
              <a:rPr dirty="0" sz="1250" spc="-135" b="1">
                <a:solidFill>
                  <a:srgbClr val="595959"/>
                </a:solidFill>
                <a:latin typeface="Arial"/>
                <a:cs typeface="Arial"/>
              </a:rPr>
              <a:t> </a:t>
            </a:r>
            <a:r>
              <a:rPr dirty="0" sz="1250" spc="20" b="1">
                <a:solidFill>
                  <a:srgbClr val="595959"/>
                </a:solidFill>
                <a:latin typeface="Arial"/>
                <a:cs typeface="Arial"/>
              </a:rPr>
              <a:t>o</a:t>
            </a:r>
            <a:r>
              <a:rPr dirty="0" sz="1250" spc="-145" b="1">
                <a:solidFill>
                  <a:srgbClr val="595959"/>
                </a:solidFill>
                <a:latin typeface="Arial"/>
                <a:cs typeface="Arial"/>
              </a:rPr>
              <a:t> </a:t>
            </a:r>
            <a:r>
              <a:rPr dirty="0" sz="1250" spc="20" b="1">
                <a:solidFill>
                  <a:srgbClr val="595959"/>
                </a:solidFill>
                <a:latin typeface="Arial"/>
                <a:cs typeface="Arial"/>
              </a:rPr>
              <a:t>p</a:t>
            </a:r>
            <a:endParaRPr sz="1250">
              <a:latin typeface="Arial"/>
              <a:cs typeface="Arial"/>
            </a:endParaRPr>
          </a:p>
          <a:p>
            <a:pPr>
              <a:lnSpc>
                <a:spcPct val="100000"/>
              </a:lnSpc>
            </a:pPr>
            <a:endParaRPr sz="1400">
              <a:latin typeface="Arial"/>
              <a:cs typeface="Arial"/>
            </a:endParaRPr>
          </a:p>
          <a:p>
            <a:pPr>
              <a:lnSpc>
                <a:spcPct val="100000"/>
              </a:lnSpc>
              <a:spcBef>
                <a:spcPts val="35"/>
              </a:spcBef>
            </a:pPr>
            <a:endParaRPr sz="1150">
              <a:latin typeface="Arial"/>
              <a:cs typeface="Arial"/>
            </a:endParaRPr>
          </a:p>
          <a:p>
            <a:pPr marL="469265">
              <a:lnSpc>
                <a:spcPct val="100000"/>
              </a:lnSpc>
            </a:pPr>
            <a:r>
              <a:rPr dirty="0" sz="850" spc="-5">
                <a:latin typeface="Arial"/>
                <a:cs typeface="Arial"/>
              </a:rPr>
              <a:t>Richard Brice,</a:t>
            </a:r>
            <a:r>
              <a:rPr dirty="0" sz="850" spc="15">
                <a:latin typeface="Arial"/>
                <a:cs typeface="Arial"/>
              </a:rPr>
              <a:t> </a:t>
            </a:r>
            <a:r>
              <a:rPr dirty="0" sz="850" spc="-5">
                <a:latin typeface="Arial"/>
                <a:cs typeface="Arial"/>
              </a:rPr>
              <a:t>PE</a:t>
            </a:r>
            <a:endParaRPr sz="850">
              <a:latin typeface="Arial"/>
              <a:cs typeface="Arial"/>
            </a:endParaRPr>
          </a:p>
          <a:p>
            <a:pPr marL="469265" marR="3744595">
              <a:lnSpc>
                <a:spcPct val="101200"/>
              </a:lnSpc>
            </a:pPr>
            <a:r>
              <a:rPr dirty="0" sz="850" spc="-5">
                <a:latin typeface="Arial"/>
                <a:cs typeface="Arial"/>
              </a:rPr>
              <a:t>Washington State </a:t>
            </a:r>
            <a:r>
              <a:rPr dirty="0" sz="850" spc="-10">
                <a:latin typeface="Arial"/>
                <a:cs typeface="Arial"/>
              </a:rPr>
              <a:t>Department </a:t>
            </a:r>
            <a:r>
              <a:rPr dirty="0" sz="850" spc="-5">
                <a:latin typeface="Arial"/>
                <a:cs typeface="Arial"/>
              </a:rPr>
              <a:t>of Transportation  December 7,</a:t>
            </a:r>
            <a:r>
              <a:rPr dirty="0" sz="850" spc="30">
                <a:latin typeface="Arial"/>
                <a:cs typeface="Arial"/>
              </a:rPr>
              <a:t> </a:t>
            </a:r>
            <a:r>
              <a:rPr dirty="0" sz="850" spc="-10">
                <a:latin typeface="Arial"/>
                <a:cs typeface="Arial"/>
              </a:rPr>
              <a:t>2022</a:t>
            </a:r>
            <a:endParaRPr sz="850">
              <a:latin typeface="Arial"/>
              <a:cs typeface="Arial"/>
            </a:endParaRPr>
          </a:p>
        </p:txBody>
      </p:sp>
      <p:sp>
        <p:nvSpPr>
          <p:cNvPr id="5" name="object 5"/>
          <p:cNvSpPr/>
          <p:nvPr/>
        </p:nvSpPr>
        <p:spPr>
          <a:xfrm>
            <a:off x="623316" y="5381244"/>
            <a:ext cx="6525767" cy="3671315"/>
          </a:xfrm>
          <a:prstGeom prst="rect">
            <a:avLst/>
          </a:prstGeom>
          <a:blipFill>
            <a:blip r:embed="rId3" cstate="print"/>
            <a:stretch>
              <a:fillRect/>
            </a:stretch>
          </a:blipFill>
        </p:spPr>
        <p:txBody>
          <a:bodyPr wrap="square" lIns="0" tIns="0" rIns="0" bIns="0" rtlCol="0"/>
          <a:lstStyle/>
          <a:p/>
        </p:txBody>
      </p:sp>
      <p:sp>
        <p:nvSpPr>
          <p:cNvPr id="6" name="object 6"/>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7" name="object 7"/>
          <p:cNvSpPr txBox="1"/>
          <p:nvPr/>
        </p:nvSpPr>
        <p:spPr>
          <a:xfrm>
            <a:off x="1016466" y="5528576"/>
            <a:ext cx="3766820" cy="417195"/>
          </a:xfrm>
          <a:prstGeom prst="rect">
            <a:avLst/>
          </a:prstGeom>
        </p:spPr>
        <p:txBody>
          <a:bodyPr wrap="square" lIns="0" tIns="14604" rIns="0" bIns="0" rtlCol="0" vert="horz">
            <a:spAutoFit/>
          </a:bodyPr>
          <a:lstStyle/>
          <a:p>
            <a:pPr>
              <a:lnSpc>
                <a:spcPct val="100000"/>
              </a:lnSpc>
              <a:spcBef>
                <a:spcPts val="114"/>
              </a:spcBef>
            </a:pPr>
            <a:r>
              <a:rPr dirty="0" sz="2550" spc="15">
                <a:solidFill>
                  <a:srgbClr val="1C7C5B"/>
                </a:solidFill>
                <a:latin typeface="Arial Black"/>
                <a:cs typeface="Arial Black"/>
              </a:rPr>
              <a:t>Participant</a:t>
            </a:r>
            <a:r>
              <a:rPr dirty="0" sz="2550" spc="-60">
                <a:solidFill>
                  <a:srgbClr val="1C7C5B"/>
                </a:solidFill>
                <a:latin typeface="Arial Black"/>
                <a:cs typeface="Arial Black"/>
              </a:rPr>
              <a:t> </a:t>
            </a:r>
            <a:r>
              <a:rPr dirty="0" sz="2550">
                <a:solidFill>
                  <a:srgbClr val="1C7C5B"/>
                </a:solidFill>
                <a:latin typeface="Arial Black"/>
                <a:cs typeface="Arial Black"/>
              </a:rPr>
              <a:t>Materials</a:t>
            </a:r>
            <a:endParaRPr sz="2550">
              <a:latin typeface="Arial Black"/>
              <a:cs typeface="Arial Black"/>
            </a:endParaRPr>
          </a:p>
        </p:txBody>
      </p:sp>
      <p:sp>
        <p:nvSpPr>
          <p:cNvPr id="8" name="object 8"/>
          <p:cNvSpPr txBox="1"/>
          <p:nvPr/>
        </p:nvSpPr>
        <p:spPr>
          <a:xfrm>
            <a:off x="1016505" y="6253920"/>
            <a:ext cx="5268595" cy="1034415"/>
          </a:xfrm>
          <a:prstGeom prst="rect">
            <a:avLst/>
          </a:prstGeom>
        </p:spPr>
        <p:txBody>
          <a:bodyPr wrap="square" lIns="0" tIns="11430" rIns="0" bIns="0" rtlCol="0" vert="horz">
            <a:spAutoFit/>
          </a:bodyPr>
          <a:lstStyle/>
          <a:p>
            <a:pPr marL="244475" indent="-245110">
              <a:lnSpc>
                <a:spcPct val="100000"/>
              </a:lnSpc>
              <a:spcBef>
                <a:spcPts val="90"/>
              </a:spcBef>
              <a:buChar char="•"/>
              <a:tabLst>
                <a:tab pos="244475" algn="l"/>
                <a:tab pos="245110" algn="l"/>
              </a:tabLst>
            </a:pPr>
            <a:r>
              <a:rPr dirty="0" sz="1150" spc="-10">
                <a:latin typeface="Arial"/>
                <a:cs typeface="Arial"/>
              </a:rPr>
              <a:t>Download </a:t>
            </a:r>
            <a:r>
              <a:rPr dirty="0" sz="1150" spc="-5">
                <a:latin typeface="Arial"/>
                <a:cs typeface="Arial"/>
              </a:rPr>
              <a:t>from</a:t>
            </a:r>
            <a:r>
              <a:rPr dirty="0" sz="1150" spc="55">
                <a:solidFill>
                  <a:srgbClr val="0000FF"/>
                </a:solidFill>
                <a:latin typeface="Arial"/>
                <a:cs typeface="Arial"/>
              </a:rPr>
              <a:t> </a:t>
            </a:r>
            <a:r>
              <a:rPr dirty="0" u="sng" sz="1150" spc="-10">
                <a:solidFill>
                  <a:srgbClr val="0000FF"/>
                </a:solidFill>
                <a:uFill>
                  <a:solidFill>
                    <a:srgbClr val="0000FF"/>
                  </a:solidFill>
                </a:uFill>
                <a:latin typeface="Arial"/>
                <a:cs typeface="Arial"/>
              </a:rPr>
              <a:t>https://ftp.wsdot.wa.gov/incoming/PSCBridgeDesignWorkshop</a:t>
            </a:r>
            <a:endParaRPr sz="1150">
              <a:latin typeface="Arial"/>
              <a:cs typeface="Arial"/>
            </a:endParaRPr>
          </a:p>
          <a:p>
            <a:pPr>
              <a:lnSpc>
                <a:spcPct val="100000"/>
              </a:lnSpc>
              <a:spcBef>
                <a:spcPts val="10"/>
              </a:spcBef>
              <a:buFont typeface="Arial"/>
              <a:buChar char="•"/>
            </a:pPr>
            <a:endParaRPr sz="1650">
              <a:latin typeface="Arial"/>
              <a:cs typeface="Arial"/>
            </a:endParaRPr>
          </a:p>
          <a:p>
            <a:pPr marL="244475" indent="-245110">
              <a:lnSpc>
                <a:spcPct val="100000"/>
              </a:lnSpc>
              <a:buChar char="•"/>
              <a:tabLst>
                <a:tab pos="244475" algn="l"/>
                <a:tab pos="245110" algn="l"/>
              </a:tabLst>
            </a:pPr>
            <a:r>
              <a:rPr dirty="0" sz="1150" spc="-10">
                <a:latin typeface="Arial"/>
                <a:cs typeface="Arial"/>
              </a:rPr>
              <a:t>Slides</a:t>
            </a:r>
            <a:endParaRPr sz="1150">
              <a:latin typeface="Arial"/>
              <a:cs typeface="Arial"/>
            </a:endParaRPr>
          </a:p>
          <a:p>
            <a:pPr marL="244475" indent="-245110">
              <a:lnSpc>
                <a:spcPct val="100000"/>
              </a:lnSpc>
              <a:spcBef>
                <a:spcPts val="265"/>
              </a:spcBef>
              <a:buChar char="•"/>
              <a:tabLst>
                <a:tab pos="244475" algn="l"/>
                <a:tab pos="245110" algn="l"/>
              </a:tabLst>
            </a:pPr>
            <a:r>
              <a:rPr dirty="0" sz="1150" spc="-10">
                <a:latin typeface="Arial"/>
                <a:cs typeface="Arial"/>
              </a:rPr>
              <a:t>Design</a:t>
            </a:r>
            <a:r>
              <a:rPr dirty="0" sz="1150" spc="-25">
                <a:latin typeface="Arial"/>
                <a:cs typeface="Arial"/>
              </a:rPr>
              <a:t> </a:t>
            </a:r>
            <a:r>
              <a:rPr dirty="0" sz="1150" spc="-10">
                <a:latin typeface="Arial"/>
                <a:cs typeface="Arial"/>
              </a:rPr>
              <a:t>Example</a:t>
            </a:r>
            <a:endParaRPr sz="1150">
              <a:latin typeface="Arial"/>
              <a:cs typeface="Arial"/>
            </a:endParaRPr>
          </a:p>
          <a:p>
            <a:pPr marL="244475" indent="-245110">
              <a:lnSpc>
                <a:spcPct val="100000"/>
              </a:lnSpc>
              <a:spcBef>
                <a:spcPts val="260"/>
              </a:spcBef>
              <a:buChar char="•"/>
              <a:tabLst>
                <a:tab pos="244475" algn="l"/>
                <a:tab pos="245110" algn="l"/>
              </a:tabLst>
            </a:pPr>
            <a:r>
              <a:rPr dirty="0" sz="1150" spc="-10">
                <a:latin typeface="Arial"/>
                <a:cs typeface="Arial"/>
              </a:rPr>
              <a:t>Other supporting</a:t>
            </a:r>
            <a:r>
              <a:rPr dirty="0" sz="1150">
                <a:latin typeface="Arial"/>
                <a:cs typeface="Arial"/>
              </a:rPr>
              <a:t> </a:t>
            </a:r>
            <a:r>
              <a:rPr dirty="0" sz="1150" spc="-10">
                <a:latin typeface="Arial"/>
                <a:cs typeface="Arial"/>
              </a:rPr>
              <a:t>documents</a:t>
            </a:r>
            <a:endParaRPr sz="1150">
              <a:latin typeface="Arial"/>
              <a:cs typeface="Arial"/>
            </a:endParaRPr>
          </a:p>
        </p:txBody>
      </p:sp>
      <p:sp>
        <p:nvSpPr>
          <p:cNvPr id="9" name="object 9"/>
          <p:cNvSpPr txBox="1"/>
          <p:nvPr/>
        </p:nvSpPr>
        <p:spPr>
          <a:xfrm>
            <a:off x="7022600" y="8873744"/>
            <a:ext cx="73025" cy="155575"/>
          </a:xfrm>
          <a:prstGeom prst="rect">
            <a:avLst/>
          </a:prstGeom>
        </p:spPr>
        <p:txBody>
          <a:bodyPr wrap="square" lIns="0" tIns="12700" rIns="0" bIns="0" rtlCol="0" vert="horz">
            <a:spAutoFit/>
          </a:bodyPr>
          <a:lstStyle/>
          <a:p>
            <a:pPr>
              <a:lnSpc>
                <a:spcPct val="100000"/>
              </a:lnSpc>
              <a:spcBef>
                <a:spcPts val="100"/>
              </a:spcBef>
            </a:pPr>
            <a:r>
              <a:rPr dirty="0" sz="850">
                <a:solidFill>
                  <a:srgbClr val="FFFFFF"/>
                </a:solidFill>
                <a:latin typeface="Arial"/>
                <a:cs typeface="Arial"/>
              </a:rPr>
              <a:t>2</a:t>
            </a:r>
            <a:endParaRPr sz="850">
              <a:latin typeface="Arial"/>
              <a:cs typeface="Arial"/>
            </a:endParaRPr>
          </a:p>
        </p:txBody>
      </p:sp>
      <p:sp>
        <p:nvSpPr>
          <p:cNvPr id="10" name="object 10"/>
          <p:cNvSpPr/>
          <p:nvPr/>
        </p:nvSpPr>
        <p:spPr>
          <a:xfrm>
            <a:off x="4600955" y="6574535"/>
            <a:ext cx="2049779" cy="2049779"/>
          </a:xfrm>
          <a:prstGeom prst="rect">
            <a:avLst/>
          </a:prstGeom>
          <a:blipFill>
            <a:blip r:embed="rId4" cstate="print"/>
            <a:stretch>
              <a:fillRect/>
            </a:stretch>
          </a:blipFill>
        </p:spPr>
        <p:txBody>
          <a:bodyPr wrap="square" lIns="0" tIns="0" rIns="0" bIns="0" rtlCol="0"/>
          <a:lstStyle/>
          <a:p/>
        </p:txBody>
      </p:sp>
      <p:sp>
        <p:nvSpPr>
          <p:cNvPr id="11" name="object 11"/>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12" name="object 12"/>
          <p:cNvSpPr txBox="1"/>
          <p:nvPr/>
        </p:nvSpPr>
        <p:spPr>
          <a:xfrm>
            <a:off x="610612" y="4704026"/>
            <a:ext cx="92710"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endParaRPr sz="1050">
              <a:latin typeface="Calibri"/>
              <a:cs typeface="Calibri"/>
            </a:endParaRPr>
          </a:p>
        </p:txBody>
      </p:sp>
      <p:sp>
        <p:nvSpPr>
          <p:cNvPr id="14" name="object 14"/>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13" name="object 13"/>
          <p:cNvSpPr txBox="1"/>
          <p:nvPr/>
        </p:nvSpPr>
        <p:spPr>
          <a:xfrm>
            <a:off x="610612" y="9080951"/>
            <a:ext cx="92710"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2</a:t>
            </a:r>
            <a:endParaRPr sz="105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3077845" cy="417195"/>
          </a:xfrm>
          <a:prstGeom prst="rect"/>
        </p:spPr>
        <p:txBody>
          <a:bodyPr wrap="square" lIns="0" tIns="14604" rIns="0" bIns="0" rtlCol="0" vert="horz">
            <a:spAutoFit/>
          </a:bodyPr>
          <a:lstStyle/>
          <a:p>
            <a:pPr>
              <a:lnSpc>
                <a:spcPct val="100000"/>
              </a:lnSpc>
              <a:spcBef>
                <a:spcPts val="114"/>
              </a:spcBef>
            </a:pPr>
            <a:r>
              <a:rPr dirty="0" sz="2550" spc="5" b="0">
                <a:solidFill>
                  <a:srgbClr val="1C7C5B"/>
                </a:solidFill>
                <a:latin typeface="Arial Black"/>
                <a:cs typeface="Arial Black"/>
              </a:rPr>
              <a:t>Alignment/Profile</a:t>
            </a:r>
            <a:endParaRPr sz="2550">
              <a:latin typeface="Arial Black"/>
              <a:cs typeface="Arial Black"/>
            </a:endParaRPr>
          </a:p>
        </p:txBody>
      </p:sp>
      <p:sp>
        <p:nvSpPr>
          <p:cNvPr id="6" name="object 6"/>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a:t>
            </a:r>
            <a:r>
              <a:rPr dirty="0" sz="850">
                <a:solidFill>
                  <a:srgbClr val="FFFFFF"/>
                </a:solidFill>
                <a:latin typeface="Arial"/>
                <a:cs typeface="Arial"/>
              </a:rPr>
              <a:t>9</a:t>
            </a:r>
            <a:endParaRPr sz="850">
              <a:latin typeface="Arial"/>
              <a:cs typeface="Arial"/>
            </a:endParaRPr>
          </a:p>
        </p:txBody>
      </p:sp>
      <p:sp>
        <p:nvSpPr>
          <p:cNvPr id="7" name="object 7"/>
          <p:cNvSpPr/>
          <p:nvPr/>
        </p:nvSpPr>
        <p:spPr>
          <a:xfrm>
            <a:off x="1595627" y="2235707"/>
            <a:ext cx="3913632" cy="2186940"/>
          </a:xfrm>
          <a:prstGeom prst="rect">
            <a:avLst/>
          </a:prstGeom>
          <a:blipFill>
            <a:blip r:embed="rId3" cstate="print"/>
            <a:stretch>
              <a:fillRect/>
            </a:stretch>
          </a:blipFill>
        </p:spPr>
        <p:txBody>
          <a:bodyPr wrap="square" lIns="0" tIns="0" rIns="0" bIns="0" rtlCol="0"/>
          <a:lstStyle/>
          <a:p/>
        </p:txBody>
      </p:sp>
      <p:sp>
        <p:nvSpPr>
          <p:cNvPr id="8" name="object 8"/>
          <p:cNvSpPr/>
          <p:nvPr/>
        </p:nvSpPr>
        <p:spPr>
          <a:xfrm>
            <a:off x="960120" y="2017776"/>
            <a:ext cx="2665476" cy="217932"/>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530095" y="2013204"/>
            <a:ext cx="0" cy="227329"/>
          </a:xfrm>
          <a:custGeom>
            <a:avLst/>
            <a:gdLst/>
            <a:ahLst/>
            <a:cxnLst/>
            <a:rect l="l" t="t" r="r" b="b"/>
            <a:pathLst>
              <a:path w="0" h="227330">
                <a:moveTo>
                  <a:pt x="0" y="0"/>
                </a:moveTo>
                <a:lnTo>
                  <a:pt x="0" y="227075"/>
                </a:lnTo>
              </a:path>
            </a:pathLst>
          </a:custGeom>
          <a:ln w="9144">
            <a:solidFill>
              <a:srgbClr val="FFFFFF"/>
            </a:solidFill>
          </a:ln>
        </p:spPr>
        <p:txBody>
          <a:bodyPr wrap="square" lIns="0" tIns="0" rIns="0" bIns="0" rtlCol="0"/>
          <a:lstStyle/>
          <a:p/>
        </p:txBody>
      </p:sp>
      <p:sp>
        <p:nvSpPr>
          <p:cNvPr id="10" name="object 10"/>
          <p:cNvSpPr/>
          <p:nvPr/>
        </p:nvSpPr>
        <p:spPr>
          <a:xfrm>
            <a:off x="2386583" y="2013204"/>
            <a:ext cx="0" cy="227329"/>
          </a:xfrm>
          <a:custGeom>
            <a:avLst/>
            <a:gdLst/>
            <a:ahLst/>
            <a:cxnLst/>
            <a:rect l="l" t="t" r="r" b="b"/>
            <a:pathLst>
              <a:path w="0" h="227330">
                <a:moveTo>
                  <a:pt x="0" y="0"/>
                </a:moveTo>
                <a:lnTo>
                  <a:pt x="0" y="227075"/>
                </a:lnTo>
              </a:path>
            </a:pathLst>
          </a:custGeom>
          <a:ln w="9144">
            <a:solidFill>
              <a:srgbClr val="FFFFFF"/>
            </a:solidFill>
          </a:ln>
        </p:spPr>
        <p:txBody>
          <a:bodyPr wrap="square" lIns="0" tIns="0" rIns="0" bIns="0" rtlCol="0"/>
          <a:lstStyle/>
          <a:p/>
        </p:txBody>
      </p:sp>
      <p:sp>
        <p:nvSpPr>
          <p:cNvPr id="11" name="object 11"/>
          <p:cNvSpPr/>
          <p:nvPr/>
        </p:nvSpPr>
        <p:spPr>
          <a:xfrm>
            <a:off x="3038856" y="2013204"/>
            <a:ext cx="0" cy="227329"/>
          </a:xfrm>
          <a:custGeom>
            <a:avLst/>
            <a:gdLst/>
            <a:ahLst/>
            <a:cxnLst/>
            <a:rect l="l" t="t" r="r" b="b"/>
            <a:pathLst>
              <a:path w="0" h="227330">
                <a:moveTo>
                  <a:pt x="0" y="0"/>
                </a:moveTo>
                <a:lnTo>
                  <a:pt x="0" y="227075"/>
                </a:lnTo>
              </a:path>
            </a:pathLst>
          </a:custGeom>
          <a:ln w="9144">
            <a:solidFill>
              <a:srgbClr val="FFFFFF"/>
            </a:solidFill>
          </a:ln>
        </p:spPr>
        <p:txBody>
          <a:bodyPr wrap="square" lIns="0" tIns="0" rIns="0" bIns="0" rtlCol="0"/>
          <a:lstStyle/>
          <a:p/>
        </p:txBody>
      </p:sp>
      <p:sp>
        <p:nvSpPr>
          <p:cNvPr id="12" name="object 12"/>
          <p:cNvSpPr/>
          <p:nvPr/>
        </p:nvSpPr>
        <p:spPr>
          <a:xfrm>
            <a:off x="955547" y="2127504"/>
            <a:ext cx="2674620" cy="0"/>
          </a:xfrm>
          <a:custGeom>
            <a:avLst/>
            <a:gdLst/>
            <a:ahLst/>
            <a:cxnLst/>
            <a:rect l="l" t="t" r="r" b="b"/>
            <a:pathLst>
              <a:path w="2674620" h="0">
                <a:moveTo>
                  <a:pt x="0" y="0"/>
                </a:moveTo>
                <a:lnTo>
                  <a:pt x="2674619" y="0"/>
                </a:lnTo>
              </a:path>
            </a:pathLst>
          </a:custGeom>
          <a:ln w="27432">
            <a:solidFill>
              <a:srgbClr val="FFFFFF"/>
            </a:solidFill>
          </a:ln>
        </p:spPr>
        <p:txBody>
          <a:bodyPr wrap="square" lIns="0" tIns="0" rIns="0" bIns="0" rtlCol="0"/>
          <a:lstStyle/>
          <a:p/>
        </p:txBody>
      </p:sp>
      <p:sp>
        <p:nvSpPr>
          <p:cNvPr id="13" name="object 13"/>
          <p:cNvSpPr/>
          <p:nvPr/>
        </p:nvSpPr>
        <p:spPr>
          <a:xfrm>
            <a:off x="960119" y="2013204"/>
            <a:ext cx="0" cy="227329"/>
          </a:xfrm>
          <a:custGeom>
            <a:avLst/>
            <a:gdLst/>
            <a:ahLst/>
            <a:cxnLst/>
            <a:rect l="l" t="t" r="r" b="b"/>
            <a:pathLst>
              <a:path w="0" h="227330">
                <a:moveTo>
                  <a:pt x="0" y="0"/>
                </a:moveTo>
                <a:lnTo>
                  <a:pt x="0" y="227075"/>
                </a:lnTo>
              </a:path>
            </a:pathLst>
          </a:custGeom>
          <a:ln w="9144">
            <a:solidFill>
              <a:srgbClr val="FFFFFF"/>
            </a:solidFill>
          </a:ln>
        </p:spPr>
        <p:txBody>
          <a:bodyPr wrap="square" lIns="0" tIns="0" rIns="0" bIns="0" rtlCol="0"/>
          <a:lstStyle/>
          <a:p/>
        </p:txBody>
      </p:sp>
      <p:sp>
        <p:nvSpPr>
          <p:cNvPr id="14" name="object 14"/>
          <p:cNvSpPr/>
          <p:nvPr/>
        </p:nvSpPr>
        <p:spPr>
          <a:xfrm>
            <a:off x="3625596" y="2013204"/>
            <a:ext cx="0" cy="227329"/>
          </a:xfrm>
          <a:custGeom>
            <a:avLst/>
            <a:gdLst/>
            <a:ahLst/>
            <a:cxnLst/>
            <a:rect l="l" t="t" r="r" b="b"/>
            <a:pathLst>
              <a:path w="0" h="227330">
                <a:moveTo>
                  <a:pt x="0" y="0"/>
                </a:moveTo>
                <a:lnTo>
                  <a:pt x="0" y="227075"/>
                </a:lnTo>
              </a:path>
            </a:pathLst>
          </a:custGeom>
          <a:ln w="9144">
            <a:solidFill>
              <a:srgbClr val="FFFFFF"/>
            </a:solidFill>
          </a:ln>
        </p:spPr>
        <p:txBody>
          <a:bodyPr wrap="square" lIns="0" tIns="0" rIns="0" bIns="0" rtlCol="0"/>
          <a:lstStyle/>
          <a:p/>
        </p:txBody>
      </p:sp>
      <p:sp>
        <p:nvSpPr>
          <p:cNvPr id="15" name="object 15"/>
          <p:cNvSpPr/>
          <p:nvPr/>
        </p:nvSpPr>
        <p:spPr>
          <a:xfrm>
            <a:off x="955547" y="2017775"/>
            <a:ext cx="2674620" cy="0"/>
          </a:xfrm>
          <a:custGeom>
            <a:avLst/>
            <a:gdLst/>
            <a:ahLst/>
            <a:cxnLst/>
            <a:rect l="l" t="t" r="r" b="b"/>
            <a:pathLst>
              <a:path w="2674620" h="0">
                <a:moveTo>
                  <a:pt x="0" y="0"/>
                </a:moveTo>
                <a:lnTo>
                  <a:pt x="2674619" y="0"/>
                </a:lnTo>
              </a:path>
            </a:pathLst>
          </a:custGeom>
          <a:ln w="9144">
            <a:solidFill>
              <a:srgbClr val="FFFFFF"/>
            </a:solidFill>
          </a:ln>
        </p:spPr>
        <p:txBody>
          <a:bodyPr wrap="square" lIns="0" tIns="0" rIns="0" bIns="0" rtlCol="0"/>
          <a:lstStyle/>
          <a:p/>
        </p:txBody>
      </p:sp>
      <p:sp>
        <p:nvSpPr>
          <p:cNvPr id="16" name="object 16"/>
          <p:cNvSpPr/>
          <p:nvPr/>
        </p:nvSpPr>
        <p:spPr>
          <a:xfrm>
            <a:off x="955547" y="2235707"/>
            <a:ext cx="2674620" cy="0"/>
          </a:xfrm>
          <a:custGeom>
            <a:avLst/>
            <a:gdLst/>
            <a:ahLst/>
            <a:cxnLst/>
            <a:rect l="l" t="t" r="r" b="b"/>
            <a:pathLst>
              <a:path w="2674620" h="0">
                <a:moveTo>
                  <a:pt x="0" y="0"/>
                </a:moveTo>
                <a:lnTo>
                  <a:pt x="2674619" y="0"/>
                </a:lnTo>
              </a:path>
            </a:pathLst>
          </a:custGeom>
          <a:ln w="9144">
            <a:solidFill>
              <a:srgbClr val="FFFFFF"/>
            </a:solidFill>
          </a:ln>
        </p:spPr>
        <p:txBody>
          <a:bodyPr wrap="square" lIns="0" tIns="0" rIns="0" bIns="0" rtlCol="0"/>
          <a:lstStyle/>
          <a:p/>
        </p:txBody>
      </p:sp>
      <p:sp>
        <p:nvSpPr>
          <p:cNvPr id="17" name="object 17"/>
          <p:cNvSpPr/>
          <p:nvPr/>
        </p:nvSpPr>
        <p:spPr>
          <a:xfrm>
            <a:off x="3739896" y="2017776"/>
            <a:ext cx="2733040" cy="216535"/>
          </a:xfrm>
          <a:custGeom>
            <a:avLst/>
            <a:gdLst/>
            <a:ahLst/>
            <a:cxnLst/>
            <a:rect l="l" t="t" r="r" b="b"/>
            <a:pathLst>
              <a:path w="2733040" h="216535">
                <a:moveTo>
                  <a:pt x="0" y="0"/>
                </a:moveTo>
                <a:lnTo>
                  <a:pt x="2732532" y="0"/>
                </a:lnTo>
                <a:lnTo>
                  <a:pt x="2732532" y="216408"/>
                </a:lnTo>
                <a:lnTo>
                  <a:pt x="0" y="216408"/>
                </a:lnTo>
                <a:lnTo>
                  <a:pt x="0" y="0"/>
                </a:lnTo>
                <a:close/>
              </a:path>
            </a:pathLst>
          </a:custGeom>
          <a:solidFill>
            <a:srgbClr val="4F80BC"/>
          </a:solidFill>
        </p:spPr>
        <p:txBody>
          <a:bodyPr wrap="square" lIns="0" tIns="0" rIns="0" bIns="0" rtlCol="0"/>
          <a:lstStyle/>
          <a:p/>
        </p:txBody>
      </p:sp>
      <p:sp>
        <p:nvSpPr>
          <p:cNvPr id="18" name="object 18"/>
          <p:cNvSpPr/>
          <p:nvPr/>
        </p:nvSpPr>
        <p:spPr>
          <a:xfrm>
            <a:off x="6472428" y="2017776"/>
            <a:ext cx="407034" cy="216535"/>
          </a:xfrm>
          <a:custGeom>
            <a:avLst/>
            <a:gdLst/>
            <a:ahLst/>
            <a:cxnLst/>
            <a:rect l="l" t="t" r="r" b="b"/>
            <a:pathLst>
              <a:path w="407034" h="216535">
                <a:moveTo>
                  <a:pt x="0" y="0"/>
                </a:moveTo>
                <a:lnTo>
                  <a:pt x="406907" y="0"/>
                </a:lnTo>
                <a:lnTo>
                  <a:pt x="406907" y="216408"/>
                </a:lnTo>
                <a:lnTo>
                  <a:pt x="0" y="216408"/>
                </a:lnTo>
                <a:lnTo>
                  <a:pt x="0" y="0"/>
                </a:lnTo>
                <a:close/>
              </a:path>
            </a:pathLst>
          </a:custGeom>
          <a:solidFill>
            <a:srgbClr val="4F80BC"/>
          </a:solidFill>
        </p:spPr>
        <p:txBody>
          <a:bodyPr wrap="square" lIns="0" tIns="0" rIns="0" bIns="0" rtlCol="0"/>
          <a:lstStyle/>
          <a:p/>
        </p:txBody>
      </p:sp>
      <p:sp>
        <p:nvSpPr>
          <p:cNvPr id="19" name="object 19"/>
          <p:cNvSpPr/>
          <p:nvPr/>
        </p:nvSpPr>
        <p:spPr>
          <a:xfrm>
            <a:off x="3739896" y="2234183"/>
            <a:ext cx="2733040" cy="109855"/>
          </a:xfrm>
          <a:custGeom>
            <a:avLst/>
            <a:gdLst/>
            <a:ahLst/>
            <a:cxnLst/>
            <a:rect l="l" t="t" r="r" b="b"/>
            <a:pathLst>
              <a:path w="2733040" h="109855">
                <a:moveTo>
                  <a:pt x="0" y="0"/>
                </a:moveTo>
                <a:lnTo>
                  <a:pt x="2732532" y="0"/>
                </a:lnTo>
                <a:lnTo>
                  <a:pt x="2732532" y="109728"/>
                </a:lnTo>
                <a:lnTo>
                  <a:pt x="0" y="109728"/>
                </a:lnTo>
                <a:lnTo>
                  <a:pt x="0" y="0"/>
                </a:lnTo>
                <a:close/>
              </a:path>
            </a:pathLst>
          </a:custGeom>
          <a:solidFill>
            <a:srgbClr val="CFD8E8"/>
          </a:solidFill>
        </p:spPr>
        <p:txBody>
          <a:bodyPr wrap="square" lIns="0" tIns="0" rIns="0" bIns="0" rtlCol="0"/>
          <a:lstStyle/>
          <a:p/>
        </p:txBody>
      </p:sp>
      <p:sp>
        <p:nvSpPr>
          <p:cNvPr id="20" name="object 20"/>
          <p:cNvSpPr/>
          <p:nvPr/>
        </p:nvSpPr>
        <p:spPr>
          <a:xfrm>
            <a:off x="6472428" y="2234183"/>
            <a:ext cx="407034" cy="109855"/>
          </a:xfrm>
          <a:custGeom>
            <a:avLst/>
            <a:gdLst/>
            <a:ahLst/>
            <a:cxnLst/>
            <a:rect l="l" t="t" r="r" b="b"/>
            <a:pathLst>
              <a:path w="407034" h="109855">
                <a:moveTo>
                  <a:pt x="0" y="0"/>
                </a:moveTo>
                <a:lnTo>
                  <a:pt x="406907" y="0"/>
                </a:lnTo>
                <a:lnTo>
                  <a:pt x="406907" y="109728"/>
                </a:lnTo>
                <a:lnTo>
                  <a:pt x="0" y="109728"/>
                </a:lnTo>
                <a:lnTo>
                  <a:pt x="0" y="0"/>
                </a:lnTo>
                <a:close/>
              </a:path>
            </a:pathLst>
          </a:custGeom>
          <a:solidFill>
            <a:srgbClr val="CFD8E8"/>
          </a:solidFill>
        </p:spPr>
        <p:txBody>
          <a:bodyPr wrap="square" lIns="0" tIns="0" rIns="0" bIns="0" rtlCol="0"/>
          <a:lstStyle/>
          <a:p/>
        </p:txBody>
      </p:sp>
      <p:sp>
        <p:nvSpPr>
          <p:cNvPr id="21" name="object 21"/>
          <p:cNvSpPr/>
          <p:nvPr/>
        </p:nvSpPr>
        <p:spPr>
          <a:xfrm>
            <a:off x="4311396" y="2013204"/>
            <a:ext cx="0" cy="335280"/>
          </a:xfrm>
          <a:custGeom>
            <a:avLst/>
            <a:gdLst/>
            <a:ahLst/>
            <a:cxnLst/>
            <a:rect l="l" t="t" r="r" b="b"/>
            <a:pathLst>
              <a:path w="0" h="335280">
                <a:moveTo>
                  <a:pt x="0" y="0"/>
                </a:moveTo>
                <a:lnTo>
                  <a:pt x="0" y="335279"/>
                </a:lnTo>
              </a:path>
            </a:pathLst>
          </a:custGeom>
          <a:ln w="9144">
            <a:solidFill>
              <a:srgbClr val="FFFFFF"/>
            </a:solidFill>
          </a:ln>
        </p:spPr>
        <p:txBody>
          <a:bodyPr wrap="square" lIns="0" tIns="0" rIns="0" bIns="0" rtlCol="0"/>
          <a:lstStyle/>
          <a:p/>
        </p:txBody>
      </p:sp>
      <p:sp>
        <p:nvSpPr>
          <p:cNvPr id="22" name="object 22"/>
          <p:cNvSpPr/>
          <p:nvPr/>
        </p:nvSpPr>
        <p:spPr>
          <a:xfrm>
            <a:off x="5004815" y="2013204"/>
            <a:ext cx="0" cy="335280"/>
          </a:xfrm>
          <a:custGeom>
            <a:avLst/>
            <a:gdLst/>
            <a:ahLst/>
            <a:cxnLst/>
            <a:rect l="l" t="t" r="r" b="b"/>
            <a:pathLst>
              <a:path w="0" h="335280">
                <a:moveTo>
                  <a:pt x="0" y="0"/>
                </a:moveTo>
                <a:lnTo>
                  <a:pt x="0" y="335279"/>
                </a:lnTo>
              </a:path>
            </a:pathLst>
          </a:custGeom>
          <a:ln w="9144">
            <a:solidFill>
              <a:srgbClr val="FFFFFF"/>
            </a:solidFill>
          </a:ln>
        </p:spPr>
        <p:txBody>
          <a:bodyPr wrap="square" lIns="0" tIns="0" rIns="0" bIns="0" rtlCol="0"/>
          <a:lstStyle/>
          <a:p/>
        </p:txBody>
      </p:sp>
      <p:sp>
        <p:nvSpPr>
          <p:cNvPr id="23" name="object 23"/>
          <p:cNvSpPr/>
          <p:nvPr/>
        </p:nvSpPr>
        <p:spPr>
          <a:xfrm>
            <a:off x="5737860" y="2013204"/>
            <a:ext cx="0" cy="335280"/>
          </a:xfrm>
          <a:custGeom>
            <a:avLst/>
            <a:gdLst/>
            <a:ahLst/>
            <a:cxnLst/>
            <a:rect l="l" t="t" r="r" b="b"/>
            <a:pathLst>
              <a:path w="0" h="335280">
                <a:moveTo>
                  <a:pt x="0" y="0"/>
                </a:moveTo>
                <a:lnTo>
                  <a:pt x="0" y="335279"/>
                </a:lnTo>
              </a:path>
            </a:pathLst>
          </a:custGeom>
          <a:ln w="9144">
            <a:solidFill>
              <a:srgbClr val="FFFFFF"/>
            </a:solidFill>
          </a:ln>
        </p:spPr>
        <p:txBody>
          <a:bodyPr wrap="square" lIns="0" tIns="0" rIns="0" bIns="0" rtlCol="0"/>
          <a:lstStyle/>
          <a:p/>
        </p:txBody>
      </p:sp>
      <p:sp>
        <p:nvSpPr>
          <p:cNvPr id="24" name="object 24"/>
          <p:cNvSpPr/>
          <p:nvPr/>
        </p:nvSpPr>
        <p:spPr>
          <a:xfrm>
            <a:off x="6472428" y="2013204"/>
            <a:ext cx="0" cy="335280"/>
          </a:xfrm>
          <a:custGeom>
            <a:avLst/>
            <a:gdLst/>
            <a:ahLst/>
            <a:cxnLst/>
            <a:rect l="l" t="t" r="r" b="b"/>
            <a:pathLst>
              <a:path w="0" h="335280">
                <a:moveTo>
                  <a:pt x="0" y="0"/>
                </a:moveTo>
                <a:lnTo>
                  <a:pt x="0" y="335279"/>
                </a:lnTo>
              </a:path>
            </a:pathLst>
          </a:custGeom>
          <a:ln w="9144">
            <a:solidFill>
              <a:srgbClr val="FFFFFF"/>
            </a:solidFill>
          </a:ln>
        </p:spPr>
        <p:txBody>
          <a:bodyPr wrap="square" lIns="0" tIns="0" rIns="0" bIns="0" rtlCol="0"/>
          <a:lstStyle/>
          <a:p/>
        </p:txBody>
      </p:sp>
      <p:sp>
        <p:nvSpPr>
          <p:cNvPr id="25" name="object 25"/>
          <p:cNvSpPr/>
          <p:nvPr/>
        </p:nvSpPr>
        <p:spPr>
          <a:xfrm>
            <a:off x="3735323" y="2234183"/>
            <a:ext cx="3148965" cy="0"/>
          </a:xfrm>
          <a:custGeom>
            <a:avLst/>
            <a:gdLst/>
            <a:ahLst/>
            <a:cxnLst/>
            <a:rect l="l" t="t" r="r" b="b"/>
            <a:pathLst>
              <a:path w="3148965" h="0">
                <a:moveTo>
                  <a:pt x="0" y="0"/>
                </a:moveTo>
                <a:lnTo>
                  <a:pt x="3148583" y="0"/>
                </a:lnTo>
              </a:path>
            </a:pathLst>
          </a:custGeom>
          <a:ln w="27432">
            <a:solidFill>
              <a:srgbClr val="FFFFFF"/>
            </a:solidFill>
          </a:ln>
        </p:spPr>
        <p:txBody>
          <a:bodyPr wrap="square" lIns="0" tIns="0" rIns="0" bIns="0" rtlCol="0"/>
          <a:lstStyle/>
          <a:p/>
        </p:txBody>
      </p:sp>
      <p:sp>
        <p:nvSpPr>
          <p:cNvPr id="26" name="object 26"/>
          <p:cNvSpPr/>
          <p:nvPr/>
        </p:nvSpPr>
        <p:spPr>
          <a:xfrm>
            <a:off x="3739896" y="2013204"/>
            <a:ext cx="0" cy="335280"/>
          </a:xfrm>
          <a:custGeom>
            <a:avLst/>
            <a:gdLst/>
            <a:ahLst/>
            <a:cxnLst/>
            <a:rect l="l" t="t" r="r" b="b"/>
            <a:pathLst>
              <a:path w="0" h="335280">
                <a:moveTo>
                  <a:pt x="0" y="0"/>
                </a:moveTo>
                <a:lnTo>
                  <a:pt x="0" y="335279"/>
                </a:lnTo>
              </a:path>
            </a:pathLst>
          </a:custGeom>
          <a:ln w="9144">
            <a:solidFill>
              <a:srgbClr val="FFFFFF"/>
            </a:solidFill>
          </a:ln>
        </p:spPr>
        <p:txBody>
          <a:bodyPr wrap="square" lIns="0" tIns="0" rIns="0" bIns="0" rtlCol="0"/>
          <a:lstStyle/>
          <a:p/>
        </p:txBody>
      </p:sp>
      <p:sp>
        <p:nvSpPr>
          <p:cNvPr id="27" name="object 27"/>
          <p:cNvSpPr/>
          <p:nvPr/>
        </p:nvSpPr>
        <p:spPr>
          <a:xfrm>
            <a:off x="6879335" y="2013204"/>
            <a:ext cx="0" cy="335280"/>
          </a:xfrm>
          <a:custGeom>
            <a:avLst/>
            <a:gdLst/>
            <a:ahLst/>
            <a:cxnLst/>
            <a:rect l="l" t="t" r="r" b="b"/>
            <a:pathLst>
              <a:path w="0" h="335280">
                <a:moveTo>
                  <a:pt x="0" y="0"/>
                </a:moveTo>
                <a:lnTo>
                  <a:pt x="0" y="335279"/>
                </a:lnTo>
              </a:path>
            </a:pathLst>
          </a:custGeom>
          <a:ln w="9144">
            <a:solidFill>
              <a:srgbClr val="FFFFFF"/>
            </a:solidFill>
          </a:ln>
        </p:spPr>
        <p:txBody>
          <a:bodyPr wrap="square" lIns="0" tIns="0" rIns="0" bIns="0" rtlCol="0"/>
          <a:lstStyle/>
          <a:p/>
        </p:txBody>
      </p:sp>
      <p:sp>
        <p:nvSpPr>
          <p:cNvPr id="28" name="object 28"/>
          <p:cNvSpPr/>
          <p:nvPr/>
        </p:nvSpPr>
        <p:spPr>
          <a:xfrm>
            <a:off x="3735323" y="2017775"/>
            <a:ext cx="3148965" cy="0"/>
          </a:xfrm>
          <a:custGeom>
            <a:avLst/>
            <a:gdLst/>
            <a:ahLst/>
            <a:cxnLst/>
            <a:rect l="l" t="t" r="r" b="b"/>
            <a:pathLst>
              <a:path w="3148965" h="0">
                <a:moveTo>
                  <a:pt x="0" y="0"/>
                </a:moveTo>
                <a:lnTo>
                  <a:pt x="3148583" y="0"/>
                </a:lnTo>
              </a:path>
            </a:pathLst>
          </a:custGeom>
          <a:ln w="9144">
            <a:solidFill>
              <a:srgbClr val="FFFFFF"/>
            </a:solidFill>
          </a:ln>
        </p:spPr>
        <p:txBody>
          <a:bodyPr wrap="square" lIns="0" tIns="0" rIns="0" bIns="0" rtlCol="0"/>
          <a:lstStyle/>
          <a:p/>
        </p:txBody>
      </p:sp>
      <p:sp>
        <p:nvSpPr>
          <p:cNvPr id="29" name="object 29"/>
          <p:cNvSpPr/>
          <p:nvPr/>
        </p:nvSpPr>
        <p:spPr>
          <a:xfrm>
            <a:off x="3735323" y="2343911"/>
            <a:ext cx="3148965" cy="0"/>
          </a:xfrm>
          <a:custGeom>
            <a:avLst/>
            <a:gdLst/>
            <a:ahLst/>
            <a:cxnLst/>
            <a:rect l="l" t="t" r="r" b="b"/>
            <a:pathLst>
              <a:path w="3148965" h="0">
                <a:moveTo>
                  <a:pt x="0" y="0"/>
                </a:moveTo>
                <a:lnTo>
                  <a:pt x="3148583" y="0"/>
                </a:lnTo>
              </a:path>
            </a:pathLst>
          </a:custGeom>
          <a:ln w="9144">
            <a:solidFill>
              <a:srgbClr val="FFFFFF"/>
            </a:solidFill>
          </a:ln>
        </p:spPr>
        <p:txBody>
          <a:bodyPr wrap="square" lIns="0" tIns="0" rIns="0" bIns="0" rtlCol="0"/>
          <a:lstStyle/>
          <a:p/>
        </p:txBody>
      </p:sp>
      <p:sp>
        <p:nvSpPr>
          <p:cNvPr id="30" name="object 30"/>
          <p:cNvSpPr/>
          <p:nvPr/>
        </p:nvSpPr>
        <p:spPr>
          <a:xfrm>
            <a:off x="5451348" y="2037588"/>
            <a:ext cx="155448" cy="83820"/>
          </a:xfrm>
          <a:prstGeom prst="rect">
            <a:avLst/>
          </a:prstGeom>
          <a:blipFill>
            <a:blip r:embed="rId5" cstate="print"/>
            <a:stretch>
              <a:fillRect/>
            </a:stretch>
          </a:blipFill>
        </p:spPr>
        <p:txBody>
          <a:bodyPr wrap="square" lIns="0" tIns="0" rIns="0" bIns="0" rtlCol="0"/>
          <a:lstStyle/>
          <a:p/>
        </p:txBody>
      </p:sp>
      <p:sp>
        <p:nvSpPr>
          <p:cNvPr id="31" name="object 31"/>
          <p:cNvSpPr txBox="1"/>
          <p:nvPr/>
        </p:nvSpPr>
        <p:spPr>
          <a:xfrm>
            <a:off x="6521279" y="2002034"/>
            <a:ext cx="313690" cy="133350"/>
          </a:xfrm>
          <a:prstGeom prst="rect">
            <a:avLst/>
          </a:prstGeom>
        </p:spPr>
        <p:txBody>
          <a:bodyPr wrap="square" lIns="0" tIns="13335" rIns="0" bIns="0" rtlCol="0" vert="horz">
            <a:spAutoFit/>
          </a:bodyPr>
          <a:lstStyle/>
          <a:p>
            <a:pPr>
              <a:lnSpc>
                <a:spcPct val="100000"/>
              </a:lnSpc>
              <a:spcBef>
                <a:spcPts val="105"/>
              </a:spcBef>
            </a:pPr>
            <a:r>
              <a:rPr dirty="0" sz="700" spc="-5" b="1">
                <a:solidFill>
                  <a:srgbClr val="FFFFFF"/>
                </a:solidFill>
                <a:latin typeface="Arial"/>
                <a:cs typeface="Arial"/>
              </a:rPr>
              <a:t>L</a:t>
            </a:r>
            <a:r>
              <a:rPr dirty="0" sz="700" b="1">
                <a:solidFill>
                  <a:srgbClr val="FFFFFF"/>
                </a:solidFill>
                <a:latin typeface="Arial"/>
                <a:cs typeface="Arial"/>
              </a:rPr>
              <a:t>e</a:t>
            </a:r>
            <a:r>
              <a:rPr dirty="0" sz="700" spc="-5" b="1">
                <a:solidFill>
                  <a:srgbClr val="FFFFFF"/>
                </a:solidFill>
                <a:latin typeface="Arial"/>
                <a:cs typeface="Arial"/>
              </a:rPr>
              <a:t>ng</a:t>
            </a:r>
            <a:r>
              <a:rPr dirty="0" sz="700" spc="5" b="1">
                <a:solidFill>
                  <a:srgbClr val="FFFFFF"/>
                </a:solidFill>
                <a:latin typeface="Arial"/>
                <a:cs typeface="Arial"/>
              </a:rPr>
              <a:t>t</a:t>
            </a:r>
            <a:r>
              <a:rPr dirty="0" sz="700" b="1">
                <a:solidFill>
                  <a:srgbClr val="FFFFFF"/>
                </a:solidFill>
                <a:latin typeface="Arial"/>
                <a:cs typeface="Arial"/>
              </a:rPr>
              <a:t>h</a:t>
            </a:r>
            <a:endParaRPr sz="700">
              <a:latin typeface="Arial"/>
              <a:cs typeface="Arial"/>
            </a:endParaRPr>
          </a:p>
        </p:txBody>
      </p:sp>
      <p:sp>
        <p:nvSpPr>
          <p:cNvPr id="32" name="object 32"/>
          <p:cNvSpPr txBox="1"/>
          <p:nvPr/>
        </p:nvSpPr>
        <p:spPr>
          <a:xfrm>
            <a:off x="4322152" y="2002034"/>
            <a:ext cx="1301750" cy="351790"/>
          </a:xfrm>
          <a:prstGeom prst="rect">
            <a:avLst/>
          </a:prstGeom>
        </p:spPr>
        <p:txBody>
          <a:bodyPr wrap="square" lIns="0" tIns="13335" rIns="0" bIns="0" rtlCol="0" vert="horz">
            <a:spAutoFit/>
          </a:bodyPr>
          <a:lstStyle/>
          <a:p>
            <a:pPr marL="38100">
              <a:lnSpc>
                <a:spcPct val="100000"/>
              </a:lnSpc>
              <a:spcBef>
                <a:spcPts val="105"/>
              </a:spcBef>
              <a:tabLst>
                <a:tab pos="730885" algn="l"/>
              </a:tabLst>
            </a:pPr>
            <a:r>
              <a:rPr dirty="0" sz="700" b="1">
                <a:solidFill>
                  <a:srgbClr val="FFFFFF"/>
                </a:solidFill>
                <a:latin typeface="Arial"/>
                <a:cs typeface="Arial"/>
              </a:rPr>
              <a:t>PVI</a:t>
            </a:r>
            <a:r>
              <a:rPr dirty="0" sz="700" spc="15" b="1">
                <a:solidFill>
                  <a:srgbClr val="FFFFFF"/>
                </a:solidFill>
                <a:latin typeface="Arial"/>
                <a:cs typeface="Arial"/>
              </a:rPr>
              <a:t> </a:t>
            </a:r>
            <a:r>
              <a:rPr dirty="0" sz="700" spc="-5" b="1">
                <a:solidFill>
                  <a:srgbClr val="FFFFFF"/>
                </a:solidFill>
                <a:latin typeface="Arial"/>
                <a:cs typeface="Arial"/>
              </a:rPr>
              <a:t>Elevation	</a:t>
            </a:r>
            <a:r>
              <a:rPr dirty="0" sz="700" b="1">
                <a:solidFill>
                  <a:srgbClr val="FFFFFF"/>
                </a:solidFill>
                <a:latin typeface="Arial"/>
                <a:cs typeface="Arial"/>
              </a:rPr>
              <a:t>Grade </a:t>
            </a:r>
            <a:r>
              <a:rPr dirty="0" sz="700" spc="-5" b="1">
                <a:solidFill>
                  <a:srgbClr val="FFFFFF"/>
                </a:solidFill>
                <a:latin typeface="Arial"/>
                <a:cs typeface="Arial"/>
              </a:rPr>
              <a:t>in</a:t>
            </a:r>
            <a:r>
              <a:rPr dirty="0" sz="700" spc="70" b="1">
                <a:solidFill>
                  <a:srgbClr val="FFFFFF"/>
                </a:solidFill>
                <a:latin typeface="Arial"/>
                <a:cs typeface="Arial"/>
              </a:rPr>
              <a:t> </a:t>
            </a:r>
            <a:r>
              <a:rPr dirty="0" sz="700" spc="15">
                <a:solidFill>
                  <a:srgbClr val="FFFFFF"/>
                </a:solidFill>
                <a:latin typeface="Cambria"/>
                <a:cs typeface="Cambria"/>
              </a:rPr>
              <a:t>𝐠</a:t>
            </a:r>
            <a:r>
              <a:rPr dirty="0" baseline="-16666" sz="750" spc="22">
                <a:solidFill>
                  <a:srgbClr val="FFFFFF"/>
                </a:solidFill>
                <a:latin typeface="Cambria"/>
                <a:cs typeface="Cambria"/>
              </a:rPr>
              <a:t>𝟏</a:t>
            </a:r>
            <a:endParaRPr baseline="-16666" sz="750">
              <a:latin typeface="Cambria"/>
              <a:cs typeface="Cambria"/>
            </a:endParaRPr>
          </a:p>
          <a:p>
            <a:pPr>
              <a:lnSpc>
                <a:spcPct val="100000"/>
              </a:lnSpc>
              <a:spcBef>
                <a:spcPts val="55"/>
              </a:spcBef>
            </a:pPr>
            <a:endParaRPr sz="700">
              <a:latin typeface="Cambria"/>
              <a:cs typeface="Cambria"/>
            </a:endParaRPr>
          </a:p>
          <a:p>
            <a:pPr marL="38100">
              <a:lnSpc>
                <a:spcPct val="100000"/>
              </a:lnSpc>
              <a:tabLst>
                <a:tab pos="730885" algn="l"/>
              </a:tabLst>
            </a:pPr>
            <a:r>
              <a:rPr dirty="0" sz="700">
                <a:latin typeface="Arial"/>
                <a:cs typeface="Arial"/>
              </a:rPr>
              <a:t>100.00	</a:t>
            </a:r>
            <a:r>
              <a:rPr dirty="0" sz="700" spc="5">
                <a:latin typeface="Arial"/>
                <a:cs typeface="Arial"/>
              </a:rPr>
              <a:t>-2%</a:t>
            </a:r>
            <a:endParaRPr sz="700">
              <a:latin typeface="Arial"/>
              <a:cs typeface="Arial"/>
            </a:endParaRPr>
          </a:p>
        </p:txBody>
      </p:sp>
      <p:sp>
        <p:nvSpPr>
          <p:cNvPr id="33" name="object 33"/>
          <p:cNvSpPr txBox="1"/>
          <p:nvPr/>
        </p:nvSpPr>
        <p:spPr>
          <a:xfrm>
            <a:off x="5762790" y="2002034"/>
            <a:ext cx="686435" cy="351790"/>
          </a:xfrm>
          <a:prstGeom prst="rect">
            <a:avLst/>
          </a:prstGeom>
        </p:spPr>
        <p:txBody>
          <a:bodyPr wrap="square" lIns="0" tIns="13335" rIns="0" bIns="0" rtlCol="0" vert="horz">
            <a:spAutoFit/>
          </a:bodyPr>
          <a:lstStyle/>
          <a:p>
            <a:pPr marL="25400">
              <a:lnSpc>
                <a:spcPct val="100000"/>
              </a:lnSpc>
              <a:spcBef>
                <a:spcPts val="105"/>
              </a:spcBef>
            </a:pPr>
            <a:r>
              <a:rPr dirty="0" sz="700" b="1">
                <a:solidFill>
                  <a:srgbClr val="FFFFFF"/>
                </a:solidFill>
                <a:latin typeface="Arial"/>
                <a:cs typeface="Arial"/>
              </a:rPr>
              <a:t>Grade out</a:t>
            </a:r>
            <a:r>
              <a:rPr dirty="0" sz="700" spc="-35" b="1">
                <a:solidFill>
                  <a:srgbClr val="FFFFFF"/>
                </a:solidFill>
                <a:latin typeface="Arial"/>
                <a:cs typeface="Arial"/>
              </a:rPr>
              <a:t> </a:t>
            </a:r>
            <a:r>
              <a:rPr dirty="0" sz="700" spc="30">
                <a:solidFill>
                  <a:srgbClr val="FFFFFF"/>
                </a:solidFill>
                <a:latin typeface="Cambria"/>
                <a:cs typeface="Cambria"/>
              </a:rPr>
              <a:t>(𝐠</a:t>
            </a:r>
            <a:r>
              <a:rPr dirty="0" baseline="-16666" sz="750" spc="44">
                <a:solidFill>
                  <a:srgbClr val="FFFFFF"/>
                </a:solidFill>
                <a:latin typeface="Cambria"/>
                <a:cs typeface="Cambria"/>
              </a:rPr>
              <a:t>𝟐</a:t>
            </a:r>
            <a:r>
              <a:rPr dirty="0" sz="700" spc="30">
                <a:solidFill>
                  <a:srgbClr val="FFFFFF"/>
                </a:solidFill>
                <a:latin typeface="Cambria"/>
                <a:cs typeface="Cambria"/>
              </a:rPr>
              <a:t>)</a:t>
            </a:r>
            <a:endParaRPr sz="700">
              <a:latin typeface="Cambria"/>
              <a:cs typeface="Cambria"/>
            </a:endParaRPr>
          </a:p>
          <a:p>
            <a:pPr>
              <a:lnSpc>
                <a:spcPct val="100000"/>
              </a:lnSpc>
              <a:spcBef>
                <a:spcPts val="55"/>
              </a:spcBef>
            </a:pPr>
            <a:endParaRPr sz="700">
              <a:latin typeface="Cambria"/>
              <a:cs typeface="Cambria"/>
            </a:endParaRPr>
          </a:p>
          <a:p>
            <a:pPr marL="25400">
              <a:lnSpc>
                <a:spcPct val="100000"/>
              </a:lnSpc>
            </a:pPr>
            <a:r>
              <a:rPr dirty="0" sz="700">
                <a:latin typeface="Arial"/>
                <a:cs typeface="Arial"/>
              </a:rPr>
              <a:t>-1.5%</a:t>
            </a:r>
            <a:endParaRPr sz="700">
              <a:latin typeface="Arial"/>
              <a:cs typeface="Arial"/>
            </a:endParaRPr>
          </a:p>
        </p:txBody>
      </p:sp>
      <p:sp>
        <p:nvSpPr>
          <p:cNvPr id="34" name="object 34"/>
          <p:cNvSpPr txBox="1"/>
          <p:nvPr/>
        </p:nvSpPr>
        <p:spPr>
          <a:xfrm>
            <a:off x="6521016" y="2219942"/>
            <a:ext cx="237490" cy="133350"/>
          </a:xfrm>
          <a:prstGeom prst="rect">
            <a:avLst/>
          </a:prstGeom>
        </p:spPr>
        <p:txBody>
          <a:bodyPr wrap="square" lIns="0" tIns="13335" rIns="0" bIns="0" rtlCol="0" vert="horz">
            <a:spAutoFit/>
          </a:bodyPr>
          <a:lstStyle/>
          <a:p>
            <a:pPr>
              <a:lnSpc>
                <a:spcPct val="100000"/>
              </a:lnSpc>
              <a:spcBef>
                <a:spcPts val="105"/>
              </a:spcBef>
            </a:pPr>
            <a:r>
              <a:rPr dirty="0" sz="700">
                <a:latin typeface="Arial"/>
                <a:cs typeface="Arial"/>
              </a:rPr>
              <a:t>600</a:t>
            </a:r>
            <a:r>
              <a:rPr dirty="0" sz="700" spc="-65">
                <a:latin typeface="Arial"/>
                <a:cs typeface="Arial"/>
              </a:rPr>
              <a:t> </a:t>
            </a:r>
            <a:r>
              <a:rPr dirty="0" sz="700">
                <a:latin typeface="Arial"/>
                <a:cs typeface="Arial"/>
              </a:rPr>
              <a:t>ft</a:t>
            </a:r>
            <a:endParaRPr sz="700">
              <a:latin typeface="Arial"/>
              <a:cs typeface="Arial"/>
            </a:endParaRPr>
          </a:p>
        </p:txBody>
      </p:sp>
      <p:sp>
        <p:nvSpPr>
          <p:cNvPr id="35" name="object 35"/>
          <p:cNvSpPr txBox="1"/>
          <p:nvPr/>
        </p:nvSpPr>
        <p:spPr>
          <a:xfrm>
            <a:off x="1008891" y="1735230"/>
            <a:ext cx="2393950" cy="509905"/>
          </a:xfrm>
          <a:prstGeom prst="rect">
            <a:avLst/>
          </a:prstGeom>
        </p:spPr>
        <p:txBody>
          <a:bodyPr wrap="square" lIns="0" tIns="62865" rIns="0" bIns="0" rtlCol="0" vert="horz">
            <a:spAutoFit/>
          </a:bodyPr>
          <a:lstStyle/>
          <a:p>
            <a:pPr marL="7620">
              <a:lnSpc>
                <a:spcPct val="100000"/>
              </a:lnSpc>
              <a:spcBef>
                <a:spcPts val="495"/>
              </a:spcBef>
            </a:pPr>
            <a:r>
              <a:rPr dirty="0" sz="1250" spc="15">
                <a:latin typeface="Arial"/>
                <a:cs typeface="Arial"/>
              </a:rPr>
              <a:t>Alignment</a:t>
            </a:r>
            <a:endParaRPr sz="1250">
              <a:latin typeface="Arial"/>
              <a:cs typeface="Arial"/>
            </a:endParaRPr>
          </a:p>
          <a:p>
            <a:pPr>
              <a:lnSpc>
                <a:spcPct val="100000"/>
              </a:lnSpc>
              <a:spcBef>
                <a:spcPts val="210"/>
              </a:spcBef>
              <a:tabLst>
                <a:tab pos="571500" algn="l"/>
                <a:tab pos="1427480" algn="l"/>
                <a:tab pos="2080260" algn="l"/>
              </a:tabLst>
            </a:pPr>
            <a:r>
              <a:rPr dirty="0" sz="700" b="1">
                <a:solidFill>
                  <a:srgbClr val="FFFFFF"/>
                </a:solidFill>
                <a:latin typeface="Arial"/>
                <a:cs typeface="Arial"/>
              </a:rPr>
              <a:t>P</a:t>
            </a:r>
            <a:r>
              <a:rPr dirty="0" sz="700" b="1">
                <a:solidFill>
                  <a:srgbClr val="FFFFFF"/>
                </a:solidFill>
                <a:latin typeface="Arial"/>
                <a:cs typeface="Arial"/>
              </a:rPr>
              <a:t>I</a:t>
            </a:r>
            <a:r>
              <a:rPr dirty="0" sz="700" spc="5" b="1">
                <a:solidFill>
                  <a:srgbClr val="FFFFFF"/>
                </a:solidFill>
                <a:latin typeface="Arial"/>
                <a:cs typeface="Arial"/>
              </a:rPr>
              <a:t> </a:t>
            </a:r>
            <a:r>
              <a:rPr dirty="0" sz="700" b="1">
                <a:solidFill>
                  <a:srgbClr val="FFFFFF"/>
                </a:solidFill>
                <a:latin typeface="Arial"/>
                <a:cs typeface="Arial"/>
              </a:rPr>
              <a:t>S</a:t>
            </a:r>
            <a:r>
              <a:rPr dirty="0" sz="700" spc="5" b="1">
                <a:solidFill>
                  <a:srgbClr val="FFFFFF"/>
                </a:solidFill>
                <a:latin typeface="Arial"/>
                <a:cs typeface="Arial"/>
              </a:rPr>
              <a:t>t</a:t>
            </a:r>
            <a:r>
              <a:rPr dirty="0" sz="700" b="1">
                <a:solidFill>
                  <a:srgbClr val="FFFFFF"/>
                </a:solidFill>
                <a:latin typeface="Arial"/>
                <a:cs typeface="Arial"/>
              </a:rPr>
              <a:t>a</a:t>
            </a:r>
            <a:r>
              <a:rPr dirty="0" sz="700" spc="5" b="1">
                <a:solidFill>
                  <a:srgbClr val="FFFFFF"/>
                </a:solidFill>
                <a:latin typeface="Arial"/>
                <a:cs typeface="Arial"/>
              </a:rPr>
              <a:t>t</a:t>
            </a:r>
            <a:r>
              <a:rPr dirty="0" sz="700" spc="-10" b="1">
                <a:solidFill>
                  <a:srgbClr val="FFFFFF"/>
                </a:solidFill>
                <a:latin typeface="Arial"/>
                <a:cs typeface="Arial"/>
              </a:rPr>
              <a:t>i</a:t>
            </a:r>
            <a:r>
              <a:rPr dirty="0" sz="700" spc="-5" b="1">
                <a:solidFill>
                  <a:srgbClr val="FFFFFF"/>
                </a:solidFill>
                <a:latin typeface="Arial"/>
                <a:cs typeface="Arial"/>
              </a:rPr>
              <a:t>o</a:t>
            </a:r>
            <a:r>
              <a:rPr dirty="0" sz="700" b="1">
                <a:solidFill>
                  <a:srgbClr val="FFFFFF"/>
                </a:solidFill>
                <a:latin typeface="Arial"/>
                <a:cs typeface="Arial"/>
              </a:rPr>
              <a:t>n</a:t>
            </a:r>
            <a:r>
              <a:rPr dirty="0" sz="700" b="1">
                <a:solidFill>
                  <a:srgbClr val="FFFFFF"/>
                </a:solidFill>
                <a:latin typeface="Arial"/>
                <a:cs typeface="Arial"/>
              </a:rPr>
              <a:t>	</a:t>
            </a:r>
            <a:r>
              <a:rPr dirty="0" sz="700" b="1">
                <a:solidFill>
                  <a:srgbClr val="FFFFFF"/>
                </a:solidFill>
                <a:latin typeface="Arial"/>
                <a:cs typeface="Arial"/>
              </a:rPr>
              <a:t>B</a:t>
            </a:r>
            <a:r>
              <a:rPr dirty="0" sz="700" b="1">
                <a:solidFill>
                  <a:srgbClr val="FFFFFF"/>
                </a:solidFill>
                <a:latin typeface="Arial"/>
                <a:cs typeface="Arial"/>
              </a:rPr>
              <a:t>ack</a:t>
            </a:r>
            <a:r>
              <a:rPr dirty="0" sz="700" spc="-5" b="1">
                <a:solidFill>
                  <a:srgbClr val="FFFFFF"/>
                </a:solidFill>
                <a:latin typeface="Arial"/>
                <a:cs typeface="Arial"/>
              </a:rPr>
              <a:t> </a:t>
            </a:r>
            <a:r>
              <a:rPr dirty="0" sz="700" spc="-10" b="1">
                <a:solidFill>
                  <a:srgbClr val="FFFFFF"/>
                </a:solidFill>
                <a:latin typeface="Arial"/>
                <a:cs typeface="Arial"/>
              </a:rPr>
              <a:t>T</a:t>
            </a:r>
            <a:r>
              <a:rPr dirty="0" sz="700" b="1">
                <a:solidFill>
                  <a:srgbClr val="FFFFFF"/>
                </a:solidFill>
                <a:latin typeface="Arial"/>
                <a:cs typeface="Arial"/>
              </a:rPr>
              <a:t>a</a:t>
            </a:r>
            <a:r>
              <a:rPr dirty="0" sz="700" spc="-5" b="1">
                <a:solidFill>
                  <a:srgbClr val="FFFFFF"/>
                </a:solidFill>
                <a:latin typeface="Arial"/>
                <a:cs typeface="Arial"/>
              </a:rPr>
              <a:t>ng</a:t>
            </a:r>
            <a:r>
              <a:rPr dirty="0" sz="700" b="1">
                <a:solidFill>
                  <a:srgbClr val="FFFFFF"/>
                </a:solidFill>
                <a:latin typeface="Arial"/>
                <a:cs typeface="Arial"/>
              </a:rPr>
              <a:t>e</a:t>
            </a:r>
            <a:r>
              <a:rPr dirty="0" sz="700" spc="-5" b="1">
                <a:solidFill>
                  <a:srgbClr val="FFFFFF"/>
                </a:solidFill>
                <a:latin typeface="Arial"/>
                <a:cs typeface="Arial"/>
              </a:rPr>
              <a:t>n</a:t>
            </a:r>
            <a:r>
              <a:rPr dirty="0" sz="700" b="1">
                <a:solidFill>
                  <a:srgbClr val="FFFFFF"/>
                </a:solidFill>
                <a:latin typeface="Arial"/>
                <a:cs typeface="Arial"/>
              </a:rPr>
              <a:t>t</a:t>
            </a:r>
            <a:r>
              <a:rPr dirty="0" sz="700" b="1">
                <a:solidFill>
                  <a:srgbClr val="FFFFFF"/>
                </a:solidFill>
                <a:latin typeface="Arial"/>
                <a:cs typeface="Arial"/>
              </a:rPr>
              <a:t>	</a:t>
            </a:r>
            <a:r>
              <a:rPr dirty="0" sz="700" spc="10" b="1">
                <a:solidFill>
                  <a:srgbClr val="FFFFFF"/>
                </a:solidFill>
                <a:latin typeface="Arial"/>
                <a:cs typeface="Arial"/>
              </a:rPr>
              <a:t>D</a:t>
            </a:r>
            <a:r>
              <a:rPr dirty="0" sz="700" b="1">
                <a:solidFill>
                  <a:srgbClr val="FFFFFF"/>
                </a:solidFill>
                <a:latin typeface="Arial"/>
                <a:cs typeface="Arial"/>
              </a:rPr>
              <a:t>e</a:t>
            </a:r>
            <a:r>
              <a:rPr dirty="0" sz="700" spc="-10" b="1">
                <a:solidFill>
                  <a:srgbClr val="FFFFFF"/>
                </a:solidFill>
                <a:latin typeface="Arial"/>
                <a:cs typeface="Arial"/>
              </a:rPr>
              <a:t>l</a:t>
            </a:r>
            <a:r>
              <a:rPr dirty="0" sz="700" spc="5" b="1">
                <a:solidFill>
                  <a:srgbClr val="FFFFFF"/>
                </a:solidFill>
                <a:latin typeface="Arial"/>
                <a:cs typeface="Arial"/>
              </a:rPr>
              <a:t>t</a:t>
            </a:r>
            <a:r>
              <a:rPr dirty="0" sz="700" b="1">
                <a:solidFill>
                  <a:srgbClr val="FFFFFF"/>
                </a:solidFill>
                <a:latin typeface="Arial"/>
                <a:cs typeface="Arial"/>
              </a:rPr>
              <a:t>a</a:t>
            </a:r>
            <a:r>
              <a:rPr dirty="0" sz="700" b="1">
                <a:solidFill>
                  <a:srgbClr val="FFFFFF"/>
                </a:solidFill>
                <a:latin typeface="Arial"/>
                <a:cs typeface="Arial"/>
              </a:rPr>
              <a:t>	</a:t>
            </a:r>
            <a:r>
              <a:rPr dirty="0" sz="700" b="1">
                <a:solidFill>
                  <a:srgbClr val="FFFFFF"/>
                </a:solidFill>
                <a:latin typeface="Arial"/>
                <a:cs typeface="Arial"/>
              </a:rPr>
              <a:t>R</a:t>
            </a:r>
            <a:r>
              <a:rPr dirty="0" sz="700" b="1">
                <a:solidFill>
                  <a:srgbClr val="FFFFFF"/>
                </a:solidFill>
                <a:latin typeface="Arial"/>
                <a:cs typeface="Arial"/>
              </a:rPr>
              <a:t>a</a:t>
            </a:r>
            <a:r>
              <a:rPr dirty="0" sz="700" spc="-5" b="1">
                <a:solidFill>
                  <a:srgbClr val="FFFFFF"/>
                </a:solidFill>
                <a:latin typeface="Arial"/>
                <a:cs typeface="Arial"/>
              </a:rPr>
              <a:t>d</a:t>
            </a:r>
            <a:r>
              <a:rPr dirty="0" sz="700" b="1">
                <a:solidFill>
                  <a:srgbClr val="FFFFFF"/>
                </a:solidFill>
                <a:latin typeface="Arial"/>
                <a:cs typeface="Arial"/>
              </a:rPr>
              <a:t>i</a:t>
            </a:r>
            <a:r>
              <a:rPr dirty="0" sz="700" spc="-5" b="1">
                <a:solidFill>
                  <a:srgbClr val="FFFFFF"/>
                </a:solidFill>
                <a:latin typeface="Arial"/>
                <a:cs typeface="Arial"/>
              </a:rPr>
              <a:t>u</a:t>
            </a:r>
            <a:r>
              <a:rPr dirty="0" sz="700" b="1">
                <a:solidFill>
                  <a:srgbClr val="FFFFFF"/>
                </a:solidFill>
                <a:latin typeface="Arial"/>
                <a:cs typeface="Arial"/>
              </a:rPr>
              <a:t>s</a:t>
            </a:r>
            <a:endParaRPr sz="700">
              <a:latin typeface="Arial"/>
              <a:cs typeface="Arial"/>
            </a:endParaRPr>
          </a:p>
          <a:p>
            <a:pPr>
              <a:lnSpc>
                <a:spcPct val="100000"/>
              </a:lnSpc>
              <a:spcBef>
                <a:spcPts val="25"/>
              </a:spcBef>
              <a:tabLst>
                <a:tab pos="571500" algn="l"/>
                <a:tab pos="1427480" algn="l"/>
                <a:tab pos="2080260" algn="l"/>
              </a:tabLst>
            </a:pPr>
            <a:r>
              <a:rPr dirty="0" sz="700">
                <a:latin typeface="Arial"/>
                <a:cs typeface="Arial"/>
              </a:rPr>
              <a:t>10+00	</a:t>
            </a:r>
            <a:r>
              <a:rPr dirty="0" sz="700" spc="5">
                <a:latin typeface="Arial"/>
                <a:cs typeface="Arial"/>
              </a:rPr>
              <a:t>N </a:t>
            </a:r>
            <a:r>
              <a:rPr dirty="0" sz="700">
                <a:latin typeface="Arial"/>
                <a:cs typeface="Arial"/>
              </a:rPr>
              <a:t>34° 45’</a:t>
            </a:r>
            <a:r>
              <a:rPr dirty="0" sz="700" spc="5">
                <a:latin typeface="Arial"/>
                <a:cs typeface="Arial"/>
              </a:rPr>
              <a:t> </a:t>
            </a:r>
            <a:r>
              <a:rPr dirty="0" sz="700">
                <a:latin typeface="Arial"/>
                <a:cs typeface="Arial"/>
              </a:rPr>
              <a:t>32”</a:t>
            </a:r>
            <a:r>
              <a:rPr dirty="0" sz="700" spc="5">
                <a:latin typeface="Arial"/>
                <a:cs typeface="Arial"/>
              </a:rPr>
              <a:t> W	</a:t>
            </a:r>
            <a:r>
              <a:rPr dirty="0" sz="700">
                <a:latin typeface="Arial"/>
                <a:cs typeface="Arial"/>
              </a:rPr>
              <a:t>12° 34’</a:t>
            </a:r>
            <a:r>
              <a:rPr dirty="0" sz="700" spc="10">
                <a:latin typeface="Arial"/>
                <a:cs typeface="Arial"/>
              </a:rPr>
              <a:t> </a:t>
            </a:r>
            <a:r>
              <a:rPr dirty="0" sz="700">
                <a:latin typeface="Arial"/>
                <a:cs typeface="Arial"/>
              </a:rPr>
              <a:t>15”</a:t>
            </a:r>
            <a:r>
              <a:rPr dirty="0" sz="700" spc="-10">
                <a:latin typeface="Arial"/>
                <a:cs typeface="Arial"/>
              </a:rPr>
              <a:t> </a:t>
            </a:r>
            <a:r>
              <a:rPr dirty="0" sz="700" spc="5">
                <a:latin typeface="Arial"/>
                <a:cs typeface="Arial"/>
              </a:rPr>
              <a:t>R	</a:t>
            </a:r>
            <a:r>
              <a:rPr dirty="0" sz="700">
                <a:latin typeface="Arial"/>
                <a:cs typeface="Arial"/>
              </a:rPr>
              <a:t>6000</a:t>
            </a:r>
            <a:r>
              <a:rPr dirty="0" sz="700" spc="-90">
                <a:latin typeface="Arial"/>
                <a:cs typeface="Arial"/>
              </a:rPr>
              <a:t> </a:t>
            </a:r>
            <a:r>
              <a:rPr dirty="0" sz="700">
                <a:latin typeface="Arial"/>
                <a:cs typeface="Arial"/>
              </a:rPr>
              <a:t>ft</a:t>
            </a:r>
            <a:endParaRPr sz="700">
              <a:latin typeface="Arial"/>
              <a:cs typeface="Arial"/>
            </a:endParaRPr>
          </a:p>
        </p:txBody>
      </p:sp>
      <p:sp>
        <p:nvSpPr>
          <p:cNvPr id="36" name="object 36"/>
          <p:cNvSpPr txBox="1"/>
          <p:nvPr/>
        </p:nvSpPr>
        <p:spPr>
          <a:xfrm>
            <a:off x="3790229" y="1668224"/>
            <a:ext cx="492125" cy="685165"/>
          </a:xfrm>
          <a:prstGeom prst="rect">
            <a:avLst/>
          </a:prstGeom>
        </p:spPr>
        <p:txBody>
          <a:bodyPr wrap="square" lIns="0" tIns="106680" rIns="0" bIns="0" rtlCol="0" vert="horz">
            <a:spAutoFit/>
          </a:bodyPr>
          <a:lstStyle/>
          <a:p>
            <a:pPr marL="14604">
              <a:lnSpc>
                <a:spcPct val="100000"/>
              </a:lnSpc>
              <a:spcBef>
                <a:spcPts val="840"/>
              </a:spcBef>
            </a:pPr>
            <a:r>
              <a:rPr dirty="0" sz="1250" spc="10">
                <a:latin typeface="Arial"/>
                <a:cs typeface="Arial"/>
              </a:rPr>
              <a:t>Profile</a:t>
            </a:r>
            <a:endParaRPr sz="1250">
              <a:latin typeface="Arial"/>
              <a:cs typeface="Arial"/>
            </a:endParaRPr>
          </a:p>
          <a:p>
            <a:pPr>
              <a:lnSpc>
                <a:spcPct val="100000"/>
              </a:lnSpc>
              <a:spcBef>
                <a:spcPts val="405"/>
              </a:spcBef>
            </a:pPr>
            <a:r>
              <a:rPr dirty="0" sz="700" b="1">
                <a:solidFill>
                  <a:srgbClr val="FFFFFF"/>
                </a:solidFill>
                <a:latin typeface="Arial"/>
                <a:cs typeface="Arial"/>
              </a:rPr>
              <a:t>PVI</a:t>
            </a:r>
            <a:endParaRPr sz="700">
              <a:latin typeface="Arial"/>
              <a:cs typeface="Arial"/>
            </a:endParaRPr>
          </a:p>
          <a:p>
            <a:pPr>
              <a:lnSpc>
                <a:spcPct val="100000"/>
              </a:lnSpc>
              <a:spcBef>
                <a:spcPts val="15"/>
              </a:spcBef>
            </a:pPr>
            <a:r>
              <a:rPr dirty="0" sz="700" b="1">
                <a:solidFill>
                  <a:srgbClr val="FFFFFF"/>
                </a:solidFill>
                <a:latin typeface="Arial"/>
                <a:cs typeface="Arial"/>
              </a:rPr>
              <a:t>Station</a:t>
            </a:r>
            <a:endParaRPr sz="700">
              <a:latin typeface="Arial"/>
              <a:cs typeface="Arial"/>
            </a:endParaRPr>
          </a:p>
          <a:p>
            <a:pPr>
              <a:lnSpc>
                <a:spcPct val="100000"/>
              </a:lnSpc>
              <a:spcBef>
                <a:spcPts val="10"/>
              </a:spcBef>
            </a:pPr>
            <a:r>
              <a:rPr dirty="0" sz="700">
                <a:latin typeface="Arial"/>
                <a:cs typeface="Arial"/>
              </a:rPr>
              <a:t>9+00</a:t>
            </a:r>
            <a:endParaRPr sz="700">
              <a:latin typeface="Arial"/>
              <a:cs typeface="Arial"/>
            </a:endParaRPr>
          </a:p>
        </p:txBody>
      </p:sp>
      <p:sp>
        <p:nvSpPr>
          <p:cNvPr id="37" name="object 37"/>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38" name="object 38"/>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39" name="object 39"/>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40" name="object 40"/>
          <p:cNvSpPr txBox="1"/>
          <p:nvPr/>
        </p:nvSpPr>
        <p:spPr>
          <a:xfrm>
            <a:off x="1016466" y="5528576"/>
            <a:ext cx="2489835" cy="417195"/>
          </a:xfrm>
          <a:prstGeom prst="rect">
            <a:avLst/>
          </a:prstGeom>
        </p:spPr>
        <p:txBody>
          <a:bodyPr wrap="square" lIns="0" tIns="14604" rIns="0" bIns="0" rtlCol="0" vert="horz">
            <a:spAutoFit/>
          </a:bodyPr>
          <a:lstStyle/>
          <a:p>
            <a:pPr>
              <a:lnSpc>
                <a:spcPct val="100000"/>
              </a:lnSpc>
              <a:spcBef>
                <a:spcPts val="114"/>
              </a:spcBef>
            </a:pPr>
            <a:r>
              <a:rPr dirty="0" sz="2550" spc="5">
                <a:solidFill>
                  <a:srgbClr val="1C7C5B"/>
                </a:solidFill>
                <a:latin typeface="Arial Black"/>
                <a:cs typeface="Arial Black"/>
              </a:rPr>
              <a:t>Bridge</a:t>
            </a:r>
            <a:r>
              <a:rPr dirty="0" sz="2550" spc="-60">
                <a:solidFill>
                  <a:srgbClr val="1C7C5B"/>
                </a:solidFill>
                <a:latin typeface="Arial Black"/>
                <a:cs typeface="Arial Black"/>
              </a:rPr>
              <a:t> </a:t>
            </a:r>
            <a:r>
              <a:rPr dirty="0" sz="2550">
                <a:solidFill>
                  <a:srgbClr val="1C7C5B"/>
                </a:solidFill>
                <a:latin typeface="Arial Black"/>
                <a:cs typeface="Arial Black"/>
              </a:rPr>
              <a:t>Layout</a:t>
            </a:r>
            <a:endParaRPr sz="2550">
              <a:latin typeface="Arial Black"/>
              <a:cs typeface="Arial Black"/>
            </a:endParaRPr>
          </a:p>
        </p:txBody>
      </p:sp>
      <p:sp>
        <p:nvSpPr>
          <p:cNvPr id="41" name="object 41"/>
          <p:cNvSpPr txBox="1"/>
          <p:nvPr/>
        </p:nvSpPr>
        <p:spPr>
          <a:xfrm>
            <a:off x="991145" y="6199754"/>
            <a:ext cx="3537585" cy="1275080"/>
          </a:xfrm>
          <a:prstGeom prst="rect">
            <a:avLst/>
          </a:prstGeom>
        </p:spPr>
        <p:txBody>
          <a:bodyPr wrap="square" lIns="0" tIns="71120" rIns="0" bIns="0" rtlCol="0" vert="horz">
            <a:spAutoFit/>
          </a:bodyPr>
          <a:lstStyle/>
          <a:p>
            <a:pPr marL="269875" indent="-245110">
              <a:lnSpc>
                <a:spcPct val="100000"/>
              </a:lnSpc>
              <a:spcBef>
                <a:spcPts val="560"/>
              </a:spcBef>
              <a:buChar char="•"/>
              <a:tabLst>
                <a:tab pos="269875" algn="l"/>
                <a:tab pos="270510" algn="l"/>
              </a:tabLst>
            </a:pPr>
            <a:r>
              <a:rPr dirty="0" sz="1250" spc="15">
                <a:latin typeface="Arial"/>
                <a:cs typeface="Arial"/>
              </a:rPr>
              <a:t>Back </a:t>
            </a:r>
            <a:r>
              <a:rPr dirty="0" sz="1250" spc="10">
                <a:latin typeface="Arial"/>
                <a:cs typeface="Arial"/>
              </a:rPr>
              <a:t>of </a:t>
            </a:r>
            <a:r>
              <a:rPr dirty="0" sz="1250" spc="15">
                <a:latin typeface="Arial"/>
                <a:cs typeface="Arial"/>
              </a:rPr>
              <a:t>Pavement </a:t>
            </a:r>
            <a:r>
              <a:rPr dirty="0" sz="1250" spc="10">
                <a:latin typeface="Arial"/>
                <a:cs typeface="Arial"/>
              </a:rPr>
              <a:t>Seat, </a:t>
            </a:r>
            <a:r>
              <a:rPr dirty="0" sz="1250" spc="15">
                <a:latin typeface="Arial"/>
                <a:cs typeface="Arial"/>
              </a:rPr>
              <a:t>Abutment </a:t>
            </a:r>
            <a:r>
              <a:rPr dirty="0" sz="1250" spc="10">
                <a:latin typeface="Arial"/>
                <a:cs typeface="Arial"/>
              </a:rPr>
              <a:t>1,</a:t>
            </a:r>
            <a:r>
              <a:rPr dirty="0" sz="1250" spc="-170">
                <a:latin typeface="Arial"/>
                <a:cs typeface="Arial"/>
              </a:rPr>
              <a:t> </a:t>
            </a:r>
            <a:r>
              <a:rPr dirty="0" sz="1250" spc="15">
                <a:latin typeface="Arial"/>
                <a:cs typeface="Arial"/>
              </a:rPr>
              <a:t>7+00</a:t>
            </a:r>
            <a:endParaRPr sz="1250">
              <a:latin typeface="Arial"/>
              <a:cs typeface="Arial"/>
            </a:endParaRPr>
          </a:p>
          <a:p>
            <a:pPr marL="269875" indent="-245110">
              <a:lnSpc>
                <a:spcPct val="100000"/>
              </a:lnSpc>
              <a:spcBef>
                <a:spcPts val="470"/>
              </a:spcBef>
              <a:buChar char="•"/>
              <a:tabLst>
                <a:tab pos="269875" algn="l"/>
                <a:tab pos="270510" algn="l"/>
              </a:tabLst>
            </a:pPr>
            <a:r>
              <a:rPr dirty="0" sz="1250" spc="15">
                <a:latin typeface="Arial"/>
                <a:cs typeface="Arial"/>
              </a:rPr>
              <a:t>Back </a:t>
            </a:r>
            <a:r>
              <a:rPr dirty="0" sz="1250" spc="10">
                <a:latin typeface="Arial"/>
                <a:cs typeface="Arial"/>
              </a:rPr>
              <a:t>of </a:t>
            </a:r>
            <a:r>
              <a:rPr dirty="0" sz="1250" spc="15">
                <a:latin typeface="Arial"/>
                <a:cs typeface="Arial"/>
              </a:rPr>
              <a:t>Pavement </a:t>
            </a:r>
            <a:r>
              <a:rPr dirty="0" sz="1250" spc="10">
                <a:latin typeface="Arial"/>
                <a:cs typeface="Arial"/>
              </a:rPr>
              <a:t>Seat, </a:t>
            </a:r>
            <a:r>
              <a:rPr dirty="0" sz="1250" spc="15">
                <a:latin typeface="Arial"/>
                <a:cs typeface="Arial"/>
              </a:rPr>
              <a:t>Abutment </a:t>
            </a:r>
            <a:r>
              <a:rPr dirty="0" sz="1250" spc="10">
                <a:latin typeface="Arial"/>
                <a:cs typeface="Arial"/>
              </a:rPr>
              <a:t>2,</a:t>
            </a:r>
            <a:r>
              <a:rPr dirty="0" sz="1250" spc="-170">
                <a:latin typeface="Arial"/>
                <a:cs typeface="Arial"/>
              </a:rPr>
              <a:t> </a:t>
            </a:r>
            <a:r>
              <a:rPr dirty="0" sz="1250" spc="15">
                <a:latin typeface="Arial"/>
                <a:cs typeface="Arial"/>
              </a:rPr>
              <a:t>8+65</a:t>
            </a:r>
            <a:endParaRPr sz="1250">
              <a:latin typeface="Arial"/>
              <a:cs typeface="Arial"/>
            </a:endParaRPr>
          </a:p>
          <a:p>
            <a:pPr marL="269875" indent="-245110">
              <a:lnSpc>
                <a:spcPct val="100000"/>
              </a:lnSpc>
              <a:spcBef>
                <a:spcPts val="465"/>
              </a:spcBef>
              <a:buChar char="•"/>
              <a:tabLst>
                <a:tab pos="269875" algn="l"/>
                <a:tab pos="270510" algn="l"/>
              </a:tabLst>
            </a:pPr>
            <a:r>
              <a:rPr dirty="0" sz="1250" spc="15">
                <a:latin typeface="Arial"/>
                <a:cs typeface="Arial"/>
              </a:rPr>
              <a:t>Abutments are oriented </a:t>
            </a:r>
            <a:r>
              <a:rPr dirty="0" sz="1250" spc="10">
                <a:latin typeface="Arial"/>
                <a:cs typeface="Arial"/>
              </a:rPr>
              <a:t>at </a:t>
            </a:r>
            <a:r>
              <a:rPr dirty="0" sz="1250" spc="15">
                <a:latin typeface="Cambria"/>
                <a:cs typeface="Cambria"/>
              </a:rPr>
              <a:t>S </a:t>
            </a:r>
            <a:r>
              <a:rPr dirty="0" sz="1250" spc="10">
                <a:latin typeface="Cambria"/>
                <a:cs typeface="Cambria"/>
              </a:rPr>
              <a:t>58° </a:t>
            </a:r>
            <a:r>
              <a:rPr dirty="0" sz="1250" spc="55">
                <a:latin typeface="Cambria"/>
                <a:cs typeface="Cambria"/>
              </a:rPr>
              <a:t>41</a:t>
            </a:r>
            <a:r>
              <a:rPr dirty="0" baseline="27777" sz="1350" spc="82">
                <a:latin typeface="Cambria"/>
                <a:cs typeface="Cambria"/>
              </a:rPr>
              <a:t>, </a:t>
            </a:r>
            <a:r>
              <a:rPr dirty="0" sz="1250" spc="15">
                <a:latin typeface="Cambria"/>
                <a:cs typeface="Cambria"/>
              </a:rPr>
              <a:t>13.47"</a:t>
            </a:r>
            <a:r>
              <a:rPr dirty="0" sz="1250" spc="-35">
                <a:latin typeface="Cambria"/>
                <a:cs typeface="Cambria"/>
              </a:rPr>
              <a:t> </a:t>
            </a:r>
            <a:r>
              <a:rPr dirty="0" sz="1250" spc="30">
                <a:latin typeface="Cambria"/>
                <a:cs typeface="Cambria"/>
              </a:rPr>
              <a:t>W</a:t>
            </a:r>
            <a:endParaRPr sz="1250">
              <a:latin typeface="Cambria"/>
              <a:cs typeface="Cambria"/>
            </a:endParaRPr>
          </a:p>
          <a:p>
            <a:pPr marL="269875" indent="-245110">
              <a:lnSpc>
                <a:spcPct val="100000"/>
              </a:lnSpc>
              <a:spcBef>
                <a:spcPts val="470"/>
              </a:spcBef>
              <a:buChar char="•"/>
              <a:tabLst>
                <a:tab pos="269875" algn="l"/>
                <a:tab pos="270510" algn="l"/>
              </a:tabLst>
            </a:pPr>
            <a:r>
              <a:rPr dirty="0" sz="1250" spc="15">
                <a:latin typeface="Arial"/>
                <a:cs typeface="Arial"/>
              </a:rPr>
              <a:t>Abutment </a:t>
            </a:r>
            <a:r>
              <a:rPr dirty="0" sz="1250" spc="10">
                <a:latin typeface="Arial"/>
                <a:cs typeface="Arial"/>
              </a:rPr>
              <a:t>1, </a:t>
            </a:r>
            <a:r>
              <a:rPr dirty="0" sz="1250" spc="20">
                <a:latin typeface="Arial"/>
                <a:cs typeface="Arial"/>
              </a:rPr>
              <a:t>Skew </a:t>
            </a:r>
            <a:r>
              <a:rPr dirty="0" sz="1250" spc="15">
                <a:latin typeface="Arial"/>
                <a:cs typeface="Arial"/>
              </a:rPr>
              <a:t>Angle</a:t>
            </a:r>
            <a:r>
              <a:rPr dirty="0" sz="1250" spc="-150">
                <a:latin typeface="Arial"/>
                <a:cs typeface="Arial"/>
              </a:rPr>
              <a:t> </a:t>
            </a:r>
            <a:r>
              <a:rPr dirty="0" sz="1250" spc="10">
                <a:latin typeface="Cambria"/>
                <a:cs typeface="Cambria"/>
              </a:rPr>
              <a:t>0°</a:t>
            </a:r>
            <a:endParaRPr sz="1250">
              <a:latin typeface="Cambria"/>
              <a:cs typeface="Cambria"/>
            </a:endParaRPr>
          </a:p>
          <a:p>
            <a:pPr marL="269875" indent="-245110">
              <a:lnSpc>
                <a:spcPct val="100000"/>
              </a:lnSpc>
              <a:spcBef>
                <a:spcPts val="465"/>
              </a:spcBef>
              <a:buChar char="•"/>
              <a:tabLst>
                <a:tab pos="269875" algn="l"/>
                <a:tab pos="270510" algn="l"/>
              </a:tabLst>
            </a:pPr>
            <a:r>
              <a:rPr dirty="0" sz="1250" spc="15">
                <a:latin typeface="Arial"/>
                <a:cs typeface="Arial"/>
              </a:rPr>
              <a:t>Abutment </a:t>
            </a:r>
            <a:r>
              <a:rPr dirty="0" sz="1250" spc="10">
                <a:latin typeface="Arial"/>
                <a:cs typeface="Arial"/>
              </a:rPr>
              <a:t>2, </a:t>
            </a:r>
            <a:r>
              <a:rPr dirty="0" sz="1250" spc="20">
                <a:latin typeface="Arial"/>
                <a:cs typeface="Arial"/>
              </a:rPr>
              <a:t>Skew </a:t>
            </a:r>
            <a:r>
              <a:rPr dirty="0" sz="1250" spc="15">
                <a:latin typeface="Arial"/>
                <a:cs typeface="Arial"/>
              </a:rPr>
              <a:t>Angle </a:t>
            </a:r>
            <a:r>
              <a:rPr dirty="0" sz="1250" spc="10">
                <a:latin typeface="Cambria"/>
                <a:cs typeface="Cambria"/>
              </a:rPr>
              <a:t>1° </a:t>
            </a:r>
            <a:r>
              <a:rPr dirty="0" sz="1250" spc="55">
                <a:latin typeface="Cambria"/>
                <a:cs typeface="Cambria"/>
              </a:rPr>
              <a:t>34</a:t>
            </a:r>
            <a:r>
              <a:rPr dirty="0" baseline="27777" sz="1350" spc="82">
                <a:latin typeface="Cambria"/>
                <a:cs typeface="Cambria"/>
              </a:rPr>
              <a:t>, </a:t>
            </a:r>
            <a:r>
              <a:rPr dirty="0" sz="1250" spc="10">
                <a:latin typeface="Cambria"/>
                <a:cs typeface="Cambria"/>
              </a:rPr>
              <a:t>32.28"</a:t>
            </a:r>
            <a:r>
              <a:rPr dirty="0" sz="1250" spc="-30">
                <a:latin typeface="Cambria"/>
                <a:cs typeface="Cambria"/>
              </a:rPr>
              <a:t> </a:t>
            </a:r>
            <a:r>
              <a:rPr dirty="0" sz="1250" spc="15">
                <a:latin typeface="Cambria"/>
                <a:cs typeface="Cambria"/>
              </a:rPr>
              <a:t>L</a:t>
            </a:r>
            <a:endParaRPr sz="1250">
              <a:latin typeface="Cambria"/>
              <a:cs typeface="Cambria"/>
            </a:endParaRPr>
          </a:p>
        </p:txBody>
      </p:sp>
      <p:sp>
        <p:nvSpPr>
          <p:cNvPr id="42" name="object 42"/>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2</a:t>
            </a:r>
            <a:r>
              <a:rPr dirty="0" sz="850">
                <a:solidFill>
                  <a:srgbClr val="FFFFFF"/>
                </a:solidFill>
                <a:latin typeface="Arial"/>
                <a:cs typeface="Arial"/>
              </a:rPr>
              <a:t>0</a:t>
            </a:r>
            <a:endParaRPr sz="850">
              <a:latin typeface="Arial"/>
              <a:cs typeface="Arial"/>
            </a:endParaRPr>
          </a:p>
        </p:txBody>
      </p:sp>
      <p:sp>
        <p:nvSpPr>
          <p:cNvPr id="43" name="object 43"/>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44" name="object 44"/>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19</a:t>
            </a:r>
            <a:endParaRPr sz="1050">
              <a:latin typeface="Calibri"/>
              <a:cs typeface="Calibri"/>
            </a:endParaRPr>
          </a:p>
        </p:txBody>
      </p:sp>
      <p:sp>
        <p:nvSpPr>
          <p:cNvPr id="46" name="object 46"/>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45" name="object 45"/>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20</a:t>
            </a:r>
            <a:endParaRPr sz="1050">
              <a:latin typeface="Calibri"/>
              <a:cs typeface="Calibri"/>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741680" y="823365"/>
            <a:ext cx="1214755" cy="617220"/>
          </a:xfrm>
          <a:prstGeom prst="rect">
            <a:avLst/>
          </a:prstGeom>
        </p:spPr>
        <p:txBody>
          <a:bodyPr wrap="square" lIns="0" tIns="82550" rIns="0" bIns="0" rtlCol="0" vert="horz">
            <a:spAutoFit/>
          </a:bodyPr>
          <a:lstStyle/>
          <a:p>
            <a:pPr marL="12700">
              <a:lnSpc>
                <a:spcPct val="100000"/>
              </a:lnSpc>
              <a:spcBef>
                <a:spcPts val="650"/>
              </a:spcBef>
            </a:pPr>
            <a:r>
              <a:rPr dirty="0" sz="1000" spc="-5" b="1">
                <a:latin typeface="Times New Roman"/>
                <a:cs typeface="Times New Roman"/>
              </a:rPr>
              <a:t>Girders</a:t>
            </a:r>
            <a:endParaRPr sz="1000">
              <a:latin typeface="Times New Roman"/>
              <a:cs typeface="Times New Roman"/>
            </a:endParaRPr>
          </a:p>
          <a:p>
            <a:pPr marL="12700">
              <a:lnSpc>
                <a:spcPts val="1175"/>
              </a:lnSpc>
              <a:spcBef>
                <a:spcPts val="555"/>
              </a:spcBef>
            </a:pPr>
            <a:r>
              <a:rPr dirty="0" sz="1000" spc="-5">
                <a:latin typeface="Times New Roman"/>
                <a:cs typeface="Times New Roman"/>
              </a:rPr>
              <a:t>6 WF74G @</a:t>
            </a:r>
            <a:r>
              <a:rPr dirty="0" sz="1000" spc="-15">
                <a:latin typeface="Times New Roman"/>
                <a:cs typeface="Times New Roman"/>
              </a:rPr>
              <a:t> </a:t>
            </a:r>
            <a:r>
              <a:rPr dirty="0" sz="1000">
                <a:latin typeface="Times New Roman"/>
                <a:cs typeface="Times New Roman"/>
              </a:rPr>
              <a:t>7’-0”</a:t>
            </a:r>
            <a:endParaRPr sz="1000">
              <a:latin typeface="Times New Roman"/>
              <a:cs typeface="Times New Roman"/>
            </a:endParaRPr>
          </a:p>
          <a:p>
            <a:pPr marL="12700">
              <a:lnSpc>
                <a:spcPts val="1175"/>
              </a:lnSpc>
            </a:pPr>
            <a:r>
              <a:rPr dirty="0" sz="1000" spc="-5">
                <a:latin typeface="Times New Roman"/>
                <a:cs typeface="Times New Roman"/>
              </a:rPr>
              <a:t>measured radial at</a:t>
            </a:r>
            <a:r>
              <a:rPr dirty="0" sz="1000" spc="-10">
                <a:latin typeface="Times New Roman"/>
                <a:cs typeface="Times New Roman"/>
              </a:rPr>
              <a:t> BPS</a:t>
            </a:r>
            <a:endParaRPr sz="1000">
              <a:latin typeface="Times New Roman"/>
              <a:cs typeface="Times New Roman"/>
            </a:endParaRPr>
          </a:p>
        </p:txBody>
      </p:sp>
      <p:sp>
        <p:nvSpPr>
          <p:cNvPr id="4" name="object 4"/>
          <p:cNvSpPr txBox="1"/>
          <p:nvPr/>
        </p:nvSpPr>
        <p:spPr>
          <a:xfrm>
            <a:off x="2202077" y="1116584"/>
            <a:ext cx="1249045" cy="1198880"/>
          </a:xfrm>
          <a:prstGeom prst="rect">
            <a:avLst/>
          </a:prstGeom>
        </p:spPr>
        <p:txBody>
          <a:bodyPr wrap="square" lIns="0" tIns="16510" rIns="0" bIns="0" rtlCol="0" vert="horz">
            <a:spAutoFit/>
          </a:bodyPr>
          <a:lstStyle/>
          <a:p>
            <a:pPr marL="38100" marR="334010">
              <a:lnSpc>
                <a:spcPct val="97200"/>
              </a:lnSpc>
              <a:spcBef>
                <a:spcPts val="130"/>
              </a:spcBef>
            </a:pPr>
            <a:r>
              <a:rPr dirty="0" sz="1000" spc="-5">
                <a:latin typeface="Times New Roman"/>
                <a:cs typeface="Times New Roman"/>
              </a:rPr>
              <a:t>A = </a:t>
            </a:r>
            <a:r>
              <a:rPr dirty="0" sz="1000">
                <a:latin typeface="Times New Roman"/>
                <a:cs typeface="Times New Roman"/>
              </a:rPr>
              <a:t>923.531 </a:t>
            </a:r>
            <a:r>
              <a:rPr dirty="0" sz="1000" spc="-5">
                <a:latin typeface="Times New Roman"/>
                <a:cs typeface="Times New Roman"/>
              </a:rPr>
              <a:t>in</a:t>
            </a:r>
            <a:r>
              <a:rPr dirty="0" baseline="29914" sz="975" spc="-7">
                <a:latin typeface="Times New Roman"/>
                <a:cs typeface="Times New Roman"/>
              </a:rPr>
              <a:t>2  </a:t>
            </a:r>
            <a:r>
              <a:rPr dirty="0" baseline="5555" sz="1500" spc="-7">
                <a:latin typeface="Times New Roman"/>
                <a:cs typeface="Times New Roman"/>
              </a:rPr>
              <a:t>I</a:t>
            </a:r>
            <a:r>
              <a:rPr dirty="0" sz="650" spc="-5">
                <a:latin typeface="Times New Roman"/>
                <a:cs typeface="Times New Roman"/>
              </a:rPr>
              <a:t>x </a:t>
            </a:r>
            <a:r>
              <a:rPr dirty="0" baseline="5555" sz="1500" spc="-7">
                <a:latin typeface="Times New Roman"/>
                <a:cs typeface="Times New Roman"/>
              </a:rPr>
              <a:t>= 734356.0 in</a:t>
            </a:r>
            <a:r>
              <a:rPr dirty="0" baseline="38461" sz="975" spc="-7">
                <a:latin typeface="Times New Roman"/>
                <a:cs typeface="Times New Roman"/>
              </a:rPr>
              <a:t>4  </a:t>
            </a:r>
            <a:r>
              <a:rPr dirty="0" baseline="5555" sz="1500" spc="-7">
                <a:latin typeface="Times New Roman"/>
                <a:cs typeface="Times New Roman"/>
              </a:rPr>
              <a:t>I</a:t>
            </a:r>
            <a:r>
              <a:rPr dirty="0" sz="650" spc="-5">
                <a:latin typeface="Times New Roman"/>
                <a:cs typeface="Times New Roman"/>
              </a:rPr>
              <a:t>y </a:t>
            </a:r>
            <a:r>
              <a:rPr dirty="0" baseline="5555" sz="1500" spc="-7">
                <a:latin typeface="Times New Roman"/>
                <a:cs typeface="Times New Roman"/>
              </a:rPr>
              <a:t>= 72018.4 in</a:t>
            </a:r>
            <a:r>
              <a:rPr dirty="0" baseline="38461" sz="975" spc="-7">
                <a:latin typeface="Times New Roman"/>
                <a:cs typeface="Times New Roman"/>
              </a:rPr>
              <a:t>4  </a:t>
            </a:r>
            <a:r>
              <a:rPr dirty="0" baseline="5555" sz="1500" spc="-7">
                <a:latin typeface="Times New Roman"/>
                <a:cs typeface="Times New Roman"/>
              </a:rPr>
              <a:t>Y</a:t>
            </a:r>
            <a:r>
              <a:rPr dirty="0" sz="650" spc="-5">
                <a:latin typeface="Times New Roman"/>
                <a:cs typeface="Times New Roman"/>
              </a:rPr>
              <a:t>t </a:t>
            </a:r>
            <a:r>
              <a:rPr dirty="0" baseline="5555" sz="1500" spc="-7">
                <a:latin typeface="Times New Roman"/>
                <a:cs typeface="Times New Roman"/>
              </a:rPr>
              <a:t>= 38.343 </a:t>
            </a:r>
            <a:r>
              <a:rPr dirty="0" baseline="5555" sz="1500" spc="-15">
                <a:latin typeface="Times New Roman"/>
                <a:cs typeface="Times New Roman"/>
              </a:rPr>
              <a:t>in  </a:t>
            </a:r>
            <a:r>
              <a:rPr dirty="0" baseline="5555" sz="1500" spc="-7">
                <a:latin typeface="Times New Roman"/>
                <a:cs typeface="Times New Roman"/>
              </a:rPr>
              <a:t>Y</a:t>
            </a:r>
            <a:r>
              <a:rPr dirty="0" sz="650" spc="-5">
                <a:latin typeface="Times New Roman"/>
                <a:cs typeface="Times New Roman"/>
              </a:rPr>
              <a:t>b </a:t>
            </a:r>
            <a:r>
              <a:rPr dirty="0" baseline="5555" sz="1500" spc="-7">
                <a:latin typeface="Times New Roman"/>
                <a:cs typeface="Times New Roman"/>
              </a:rPr>
              <a:t>= 35.657 </a:t>
            </a:r>
            <a:r>
              <a:rPr dirty="0" baseline="5555" sz="1500" spc="-15">
                <a:latin typeface="Times New Roman"/>
                <a:cs typeface="Times New Roman"/>
              </a:rPr>
              <a:t>in  </a:t>
            </a:r>
            <a:r>
              <a:rPr dirty="0" baseline="5555" sz="1500" spc="-7">
                <a:latin typeface="Times New Roman"/>
                <a:cs typeface="Times New Roman"/>
              </a:rPr>
              <a:t>S</a:t>
            </a:r>
            <a:r>
              <a:rPr dirty="0" sz="650" spc="-5">
                <a:latin typeface="Times New Roman"/>
                <a:cs typeface="Times New Roman"/>
              </a:rPr>
              <a:t>t </a:t>
            </a:r>
            <a:r>
              <a:rPr dirty="0" baseline="5555" sz="1500" spc="-7">
                <a:latin typeface="Times New Roman"/>
                <a:cs typeface="Times New Roman"/>
              </a:rPr>
              <a:t>= 19152.5 in</a:t>
            </a:r>
            <a:r>
              <a:rPr dirty="0" baseline="38461" sz="975" spc="-7">
                <a:latin typeface="Times New Roman"/>
                <a:cs typeface="Times New Roman"/>
              </a:rPr>
              <a:t>3  </a:t>
            </a:r>
            <a:r>
              <a:rPr dirty="0" baseline="5555" sz="1500" spc="-7">
                <a:latin typeface="Times New Roman"/>
                <a:cs typeface="Times New Roman"/>
              </a:rPr>
              <a:t>S</a:t>
            </a:r>
            <a:r>
              <a:rPr dirty="0" sz="650" spc="-5">
                <a:latin typeface="Times New Roman"/>
                <a:cs typeface="Times New Roman"/>
              </a:rPr>
              <a:t>b </a:t>
            </a:r>
            <a:r>
              <a:rPr dirty="0" baseline="5555" sz="1500" spc="-7">
                <a:latin typeface="Times New Roman"/>
                <a:cs typeface="Times New Roman"/>
              </a:rPr>
              <a:t>= 20594.8</a:t>
            </a:r>
            <a:r>
              <a:rPr dirty="0" baseline="5555" sz="1500" spc="-142">
                <a:latin typeface="Times New Roman"/>
                <a:cs typeface="Times New Roman"/>
              </a:rPr>
              <a:t> </a:t>
            </a:r>
            <a:r>
              <a:rPr dirty="0" baseline="5555" sz="1500" spc="-7">
                <a:latin typeface="Times New Roman"/>
                <a:cs typeface="Times New Roman"/>
              </a:rPr>
              <a:t>in</a:t>
            </a:r>
            <a:r>
              <a:rPr dirty="0" baseline="38461" sz="975" spc="-7">
                <a:latin typeface="Times New Roman"/>
                <a:cs typeface="Times New Roman"/>
              </a:rPr>
              <a:t>3</a:t>
            </a:r>
            <a:endParaRPr baseline="38461" sz="975">
              <a:latin typeface="Times New Roman"/>
              <a:cs typeface="Times New Roman"/>
            </a:endParaRPr>
          </a:p>
          <a:p>
            <a:pPr marL="38100">
              <a:lnSpc>
                <a:spcPts val="1045"/>
              </a:lnSpc>
            </a:pPr>
            <a:r>
              <a:rPr dirty="0" sz="1000" spc="-5">
                <a:latin typeface="Times New Roman"/>
                <a:cs typeface="Times New Roman"/>
              </a:rPr>
              <a:t>Perimeter = 289.284</a:t>
            </a:r>
            <a:r>
              <a:rPr dirty="0" sz="1000" spc="-20">
                <a:latin typeface="Times New Roman"/>
                <a:cs typeface="Times New Roman"/>
              </a:rPr>
              <a:t> </a:t>
            </a:r>
            <a:r>
              <a:rPr dirty="0" sz="1000" spc="-10">
                <a:latin typeface="Times New Roman"/>
                <a:cs typeface="Times New Roman"/>
              </a:rPr>
              <a:t>in</a:t>
            </a:r>
            <a:endParaRPr sz="1000">
              <a:latin typeface="Times New Roman"/>
              <a:cs typeface="Times New Roman"/>
            </a:endParaRPr>
          </a:p>
        </p:txBody>
      </p:sp>
      <p:sp>
        <p:nvSpPr>
          <p:cNvPr id="5" name="object 5"/>
          <p:cNvSpPr txBox="1"/>
          <p:nvPr/>
        </p:nvSpPr>
        <p:spPr>
          <a:xfrm>
            <a:off x="2227497" y="2442464"/>
            <a:ext cx="829310" cy="469900"/>
          </a:xfrm>
          <a:prstGeom prst="rect">
            <a:avLst/>
          </a:prstGeom>
        </p:spPr>
        <p:txBody>
          <a:bodyPr wrap="square" lIns="0" tIns="22225" rIns="0" bIns="0" rtlCol="0" vert="horz">
            <a:spAutoFit/>
          </a:bodyPr>
          <a:lstStyle/>
          <a:p>
            <a:pPr marL="12700" marR="5080">
              <a:lnSpc>
                <a:spcPts val="1150"/>
              </a:lnSpc>
              <a:spcBef>
                <a:spcPts val="175"/>
              </a:spcBef>
            </a:pPr>
            <a:r>
              <a:rPr dirty="0" baseline="5555" sz="1500" spc="-7">
                <a:latin typeface="Times New Roman"/>
                <a:cs typeface="Times New Roman"/>
              </a:rPr>
              <a:t>W</a:t>
            </a:r>
            <a:r>
              <a:rPr dirty="0" sz="650" spc="-5">
                <a:latin typeface="Times New Roman"/>
                <a:cs typeface="Times New Roman"/>
              </a:rPr>
              <a:t>tf </a:t>
            </a:r>
            <a:r>
              <a:rPr dirty="0" baseline="5555" sz="1500" spc="-7">
                <a:latin typeface="Times New Roman"/>
                <a:cs typeface="Times New Roman"/>
              </a:rPr>
              <a:t>= </a:t>
            </a:r>
            <a:r>
              <a:rPr dirty="0" baseline="5555" sz="1500">
                <a:latin typeface="Times New Roman"/>
                <a:cs typeface="Times New Roman"/>
              </a:rPr>
              <a:t>49.0 </a:t>
            </a:r>
            <a:r>
              <a:rPr dirty="0" baseline="5555" sz="1500" spc="-15">
                <a:latin typeface="Times New Roman"/>
                <a:cs typeface="Times New Roman"/>
              </a:rPr>
              <a:t>in  </a:t>
            </a:r>
            <a:r>
              <a:rPr dirty="0" baseline="5555" sz="1500" spc="-7">
                <a:latin typeface="Times New Roman"/>
                <a:cs typeface="Times New Roman"/>
              </a:rPr>
              <a:t>W</a:t>
            </a:r>
            <a:r>
              <a:rPr dirty="0" sz="650" spc="-5">
                <a:latin typeface="Times New Roman"/>
                <a:cs typeface="Times New Roman"/>
              </a:rPr>
              <a:t>bf </a:t>
            </a:r>
            <a:r>
              <a:rPr dirty="0" baseline="5555" sz="1500" spc="-7">
                <a:latin typeface="Times New Roman"/>
                <a:cs typeface="Times New Roman"/>
              </a:rPr>
              <a:t>= </a:t>
            </a:r>
            <a:r>
              <a:rPr dirty="0" baseline="5555" sz="1500">
                <a:latin typeface="Times New Roman"/>
                <a:cs typeface="Times New Roman"/>
              </a:rPr>
              <a:t>38.375 </a:t>
            </a:r>
            <a:r>
              <a:rPr dirty="0" baseline="5555" sz="1500" spc="-15">
                <a:latin typeface="Times New Roman"/>
                <a:cs typeface="Times New Roman"/>
              </a:rPr>
              <a:t>in  </a:t>
            </a:r>
            <a:r>
              <a:rPr dirty="0" baseline="5555" sz="1500" spc="-7">
                <a:latin typeface="Times New Roman"/>
                <a:cs typeface="Times New Roman"/>
              </a:rPr>
              <a:t>t</a:t>
            </a:r>
            <a:r>
              <a:rPr dirty="0" sz="650" spc="-5">
                <a:latin typeface="Times New Roman"/>
                <a:cs typeface="Times New Roman"/>
              </a:rPr>
              <a:t>web </a:t>
            </a:r>
            <a:r>
              <a:rPr dirty="0" baseline="5555" sz="1500" spc="-7">
                <a:latin typeface="Times New Roman"/>
                <a:cs typeface="Times New Roman"/>
              </a:rPr>
              <a:t>= </a:t>
            </a:r>
            <a:r>
              <a:rPr dirty="0" baseline="5555" sz="1500">
                <a:latin typeface="Times New Roman"/>
                <a:cs typeface="Times New Roman"/>
              </a:rPr>
              <a:t>6.125</a:t>
            </a:r>
            <a:r>
              <a:rPr dirty="0" baseline="5555" sz="1500" spc="-165">
                <a:latin typeface="Times New Roman"/>
                <a:cs typeface="Times New Roman"/>
              </a:rPr>
              <a:t> </a:t>
            </a:r>
            <a:r>
              <a:rPr dirty="0" baseline="5555" sz="1500" spc="-15">
                <a:latin typeface="Times New Roman"/>
                <a:cs typeface="Times New Roman"/>
              </a:rPr>
              <a:t>in</a:t>
            </a:r>
            <a:endParaRPr baseline="5555" sz="1500">
              <a:latin typeface="Times New Roman"/>
              <a:cs typeface="Times New Roman"/>
            </a:endParaRPr>
          </a:p>
        </p:txBody>
      </p:sp>
      <p:sp>
        <p:nvSpPr>
          <p:cNvPr id="6" name="object 6"/>
          <p:cNvSpPr txBox="1"/>
          <p:nvPr/>
        </p:nvSpPr>
        <p:spPr>
          <a:xfrm>
            <a:off x="2202126" y="3110889"/>
            <a:ext cx="1711325" cy="1052830"/>
          </a:xfrm>
          <a:prstGeom prst="rect">
            <a:avLst/>
          </a:prstGeom>
        </p:spPr>
        <p:txBody>
          <a:bodyPr wrap="square" lIns="0" tIns="10795" rIns="0" bIns="0" rtlCol="0" vert="horz">
            <a:spAutoFit/>
          </a:bodyPr>
          <a:lstStyle/>
          <a:p>
            <a:pPr algn="just" marL="38100" marR="531495">
              <a:lnSpc>
                <a:spcPct val="146000"/>
              </a:lnSpc>
              <a:spcBef>
                <a:spcPts val="85"/>
              </a:spcBef>
            </a:pPr>
            <a:r>
              <a:rPr dirty="0" baseline="5555" sz="1500" spc="-7">
                <a:latin typeface="Times New Roman"/>
                <a:cs typeface="Times New Roman"/>
              </a:rPr>
              <a:t>f’</a:t>
            </a:r>
            <a:r>
              <a:rPr dirty="0" sz="650" spc="-5">
                <a:latin typeface="Times New Roman"/>
                <a:cs typeface="Times New Roman"/>
              </a:rPr>
              <a:t>ci </a:t>
            </a:r>
            <a:r>
              <a:rPr dirty="0" baseline="5555" sz="1500" spc="-7">
                <a:latin typeface="Times New Roman"/>
                <a:cs typeface="Times New Roman"/>
              </a:rPr>
              <a:t>= to </a:t>
            </a:r>
            <a:r>
              <a:rPr dirty="0" baseline="5555" sz="1500">
                <a:latin typeface="Times New Roman"/>
                <a:cs typeface="Times New Roman"/>
              </a:rPr>
              <a:t>be </a:t>
            </a:r>
            <a:r>
              <a:rPr dirty="0" baseline="5555" sz="1500" spc="-7">
                <a:latin typeface="Times New Roman"/>
                <a:cs typeface="Times New Roman"/>
              </a:rPr>
              <a:t>determined  </a:t>
            </a:r>
            <a:r>
              <a:rPr dirty="0" baseline="5555" sz="1500">
                <a:latin typeface="Times New Roman"/>
                <a:cs typeface="Times New Roman"/>
              </a:rPr>
              <a:t>f’</a:t>
            </a:r>
            <a:r>
              <a:rPr dirty="0" sz="650">
                <a:latin typeface="Times New Roman"/>
                <a:cs typeface="Times New Roman"/>
              </a:rPr>
              <a:t>c </a:t>
            </a:r>
            <a:r>
              <a:rPr dirty="0" baseline="5555" sz="1500" spc="-7">
                <a:latin typeface="Times New Roman"/>
                <a:cs typeface="Times New Roman"/>
              </a:rPr>
              <a:t>= to </a:t>
            </a:r>
            <a:r>
              <a:rPr dirty="0" baseline="5555" sz="1500">
                <a:latin typeface="Times New Roman"/>
                <a:cs typeface="Times New Roman"/>
              </a:rPr>
              <a:t>be </a:t>
            </a:r>
            <a:r>
              <a:rPr dirty="0" baseline="5555" sz="1500" spc="-7">
                <a:latin typeface="Times New Roman"/>
                <a:cs typeface="Times New Roman"/>
              </a:rPr>
              <a:t>determined  </a:t>
            </a:r>
            <a:r>
              <a:rPr dirty="0" baseline="5555" sz="1500" spc="-7">
                <a:latin typeface="Cambria"/>
                <a:cs typeface="Cambria"/>
              </a:rPr>
              <a:t>w</a:t>
            </a:r>
            <a:r>
              <a:rPr dirty="0" sz="650" spc="-5">
                <a:latin typeface="Times New Roman"/>
                <a:cs typeface="Times New Roman"/>
              </a:rPr>
              <a:t>c </a:t>
            </a:r>
            <a:r>
              <a:rPr dirty="0" baseline="5555" sz="1500" spc="-7">
                <a:latin typeface="Times New Roman"/>
                <a:cs typeface="Times New Roman"/>
              </a:rPr>
              <a:t>= </a:t>
            </a:r>
            <a:r>
              <a:rPr dirty="0" baseline="5555" sz="1500">
                <a:latin typeface="Times New Roman"/>
                <a:cs typeface="Times New Roman"/>
              </a:rPr>
              <a:t>155</a:t>
            </a:r>
            <a:r>
              <a:rPr dirty="0" baseline="5555" sz="1500" spc="-112">
                <a:latin typeface="Times New Roman"/>
                <a:cs typeface="Times New Roman"/>
              </a:rPr>
              <a:t> </a:t>
            </a:r>
            <a:r>
              <a:rPr dirty="0" baseline="5555" sz="1500" spc="-7">
                <a:latin typeface="Times New Roman"/>
                <a:cs typeface="Times New Roman"/>
              </a:rPr>
              <a:t>lb/ft</a:t>
            </a:r>
            <a:r>
              <a:rPr dirty="0" baseline="38461" sz="975" spc="-7">
                <a:latin typeface="Times New Roman"/>
                <a:cs typeface="Times New Roman"/>
              </a:rPr>
              <a:t>3</a:t>
            </a:r>
            <a:endParaRPr baseline="38461" sz="975">
              <a:latin typeface="Times New Roman"/>
              <a:cs typeface="Times New Roman"/>
            </a:endParaRPr>
          </a:p>
          <a:p>
            <a:pPr algn="just" marL="38100">
              <a:lnSpc>
                <a:spcPts val="1175"/>
              </a:lnSpc>
            </a:pPr>
            <a:r>
              <a:rPr dirty="0" baseline="5555" sz="1500" spc="-7">
                <a:latin typeface="Cambria"/>
                <a:cs typeface="Cambria"/>
              </a:rPr>
              <a:t>w</a:t>
            </a:r>
            <a:r>
              <a:rPr dirty="0" sz="650" spc="-5">
                <a:latin typeface="Times New Roman"/>
                <a:cs typeface="Times New Roman"/>
              </a:rPr>
              <a:t>c </a:t>
            </a:r>
            <a:r>
              <a:rPr dirty="0" baseline="5555" sz="1500" spc="-7">
                <a:latin typeface="Times New Roman"/>
                <a:cs typeface="Times New Roman"/>
              </a:rPr>
              <a:t>= </a:t>
            </a:r>
            <a:r>
              <a:rPr dirty="0" baseline="5555" sz="1500">
                <a:latin typeface="Times New Roman"/>
                <a:cs typeface="Times New Roman"/>
              </a:rPr>
              <a:t>165 </a:t>
            </a:r>
            <a:r>
              <a:rPr dirty="0" baseline="5555" sz="1500" spc="-7">
                <a:latin typeface="Times New Roman"/>
                <a:cs typeface="Times New Roman"/>
              </a:rPr>
              <a:t>lb/ft</a:t>
            </a:r>
            <a:r>
              <a:rPr dirty="0" baseline="38461" sz="975" spc="-7">
                <a:latin typeface="Times New Roman"/>
                <a:cs typeface="Times New Roman"/>
              </a:rPr>
              <a:t>3 </a:t>
            </a:r>
            <a:r>
              <a:rPr dirty="0" baseline="5555" sz="1500" spc="-7">
                <a:latin typeface="Times New Roman"/>
                <a:cs typeface="Times New Roman"/>
              </a:rPr>
              <a:t>(including</a:t>
            </a:r>
            <a:r>
              <a:rPr dirty="0" baseline="5555" sz="1500" spc="-240">
                <a:latin typeface="Times New Roman"/>
                <a:cs typeface="Times New Roman"/>
              </a:rPr>
              <a:t> </a:t>
            </a:r>
            <a:r>
              <a:rPr dirty="0" baseline="5555" sz="1500" spc="-7">
                <a:latin typeface="Times New Roman"/>
                <a:cs typeface="Times New Roman"/>
              </a:rPr>
              <a:t>rebar)</a:t>
            </a:r>
            <a:endParaRPr baseline="5555" sz="1500">
              <a:latin typeface="Times New Roman"/>
              <a:cs typeface="Times New Roman"/>
            </a:endParaRPr>
          </a:p>
          <a:p>
            <a:pPr algn="just" marL="38100">
              <a:lnSpc>
                <a:spcPct val="100000"/>
              </a:lnSpc>
              <a:spcBef>
                <a:spcPts val="470"/>
              </a:spcBef>
            </a:pPr>
            <a:r>
              <a:rPr dirty="0" sz="1000" spc="-5">
                <a:latin typeface="Times New Roman"/>
                <a:cs typeface="Times New Roman"/>
              </a:rPr>
              <a:t>Prestressing = to </a:t>
            </a:r>
            <a:r>
              <a:rPr dirty="0" sz="1000">
                <a:latin typeface="Times New Roman"/>
                <a:cs typeface="Times New Roman"/>
              </a:rPr>
              <a:t>be</a:t>
            </a:r>
            <a:r>
              <a:rPr dirty="0" sz="1000" spc="-10">
                <a:latin typeface="Times New Roman"/>
                <a:cs typeface="Times New Roman"/>
              </a:rPr>
              <a:t> </a:t>
            </a:r>
            <a:r>
              <a:rPr dirty="0" sz="1000" spc="-5">
                <a:latin typeface="Times New Roman"/>
                <a:cs typeface="Times New Roman"/>
              </a:rPr>
              <a:t>determined</a:t>
            </a:r>
            <a:endParaRPr sz="1000">
              <a:latin typeface="Times New Roman"/>
              <a:cs typeface="Times New Roman"/>
            </a:endParaRPr>
          </a:p>
        </p:txBody>
      </p:sp>
      <p:sp>
        <p:nvSpPr>
          <p:cNvPr id="7" name="object 7"/>
          <p:cNvSpPr/>
          <p:nvPr/>
        </p:nvSpPr>
        <p:spPr>
          <a:xfrm>
            <a:off x="5387409" y="1963743"/>
            <a:ext cx="1193800" cy="1754505"/>
          </a:xfrm>
          <a:custGeom>
            <a:avLst/>
            <a:gdLst/>
            <a:ahLst/>
            <a:cxnLst/>
            <a:rect l="l" t="t" r="r" b="b"/>
            <a:pathLst>
              <a:path w="1193800" h="1754504">
                <a:moveTo>
                  <a:pt x="1039949" y="1753890"/>
                </a:moveTo>
                <a:lnTo>
                  <a:pt x="153795" y="1753890"/>
                </a:lnTo>
                <a:lnTo>
                  <a:pt x="129433" y="1735348"/>
                </a:lnTo>
                <a:lnTo>
                  <a:pt x="129433" y="1658893"/>
                </a:lnTo>
                <a:lnTo>
                  <a:pt x="449180" y="1575470"/>
                </a:lnTo>
                <a:lnTo>
                  <a:pt x="522264" y="1519871"/>
                </a:lnTo>
                <a:lnTo>
                  <a:pt x="522264" y="166822"/>
                </a:lnTo>
                <a:lnTo>
                  <a:pt x="450714" y="112356"/>
                </a:lnTo>
                <a:lnTo>
                  <a:pt x="0" y="55599"/>
                </a:lnTo>
                <a:lnTo>
                  <a:pt x="0" y="0"/>
                </a:lnTo>
                <a:lnTo>
                  <a:pt x="1193744" y="0"/>
                </a:lnTo>
                <a:lnTo>
                  <a:pt x="1193744" y="55599"/>
                </a:lnTo>
                <a:lnTo>
                  <a:pt x="743030" y="112356"/>
                </a:lnTo>
                <a:lnTo>
                  <a:pt x="671480" y="166822"/>
                </a:lnTo>
                <a:lnTo>
                  <a:pt x="671480" y="1519871"/>
                </a:lnTo>
                <a:lnTo>
                  <a:pt x="744589" y="1575470"/>
                </a:lnTo>
                <a:lnTo>
                  <a:pt x="1064311" y="1658893"/>
                </a:lnTo>
                <a:lnTo>
                  <a:pt x="1064311" y="1735348"/>
                </a:lnTo>
                <a:lnTo>
                  <a:pt x="1039949" y="1753890"/>
                </a:lnTo>
                <a:close/>
              </a:path>
            </a:pathLst>
          </a:custGeom>
          <a:solidFill>
            <a:srgbClr val="D9D9D9"/>
          </a:solidFill>
        </p:spPr>
        <p:txBody>
          <a:bodyPr wrap="square" lIns="0" tIns="0" rIns="0" bIns="0" rtlCol="0"/>
          <a:lstStyle/>
          <a:p/>
        </p:txBody>
      </p:sp>
      <p:sp>
        <p:nvSpPr>
          <p:cNvPr id="8" name="object 8"/>
          <p:cNvSpPr/>
          <p:nvPr/>
        </p:nvSpPr>
        <p:spPr>
          <a:xfrm>
            <a:off x="5387436" y="1963750"/>
            <a:ext cx="1193800" cy="1753870"/>
          </a:xfrm>
          <a:custGeom>
            <a:avLst/>
            <a:gdLst/>
            <a:ahLst/>
            <a:cxnLst/>
            <a:rect l="l" t="t" r="r" b="b"/>
            <a:pathLst>
              <a:path w="1193800" h="1753870">
                <a:moveTo>
                  <a:pt x="522240" y="1519871"/>
                </a:moveTo>
                <a:lnTo>
                  <a:pt x="449155" y="1575470"/>
                </a:lnTo>
                <a:lnTo>
                  <a:pt x="129409" y="1658893"/>
                </a:lnTo>
                <a:lnTo>
                  <a:pt x="129409" y="1735348"/>
                </a:lnTo>
                <a:lnTo>
                  <a:pt x="153770" y="1753866"/>
                </a:lnTo>
                <a:lnTo>
                  <a:pt x="1039925" y="1753866"/>
                </a:lnTo>
                <a:lnTo>
                  <a:pt x="1064287" y="1735348"/>
                </a:lnTo>
                <a:lnTo>
                  <a:pt x="1064287" y="1658893"/>
                </a:lnTo>
                <a:lnTo>
                  <a:pt x="744540" y="1575470"/>
                </a:lnTo>
                <a:lnTo>
                  <a:pt x="671455" y="1519871"/>
                </a:lnTo>
                <a:lnTo>
                  <a:pt x="671455" y="166822"/>
                </a:lnTo>
                <a:lnTo>
                  <a:pt x="743030" y="112356"/>
                </a:lnTo>
                <a:lnTo>
                  <a:pt x="1193696" y="55599"/>
                </a:lnTo>
                <a:lnTo>
                  <a:pt x="1193696" y="0"/>
                </a:lnTo>
                <a:lnTo>
                  <a:pt x="0" y="0"/>
                </a:lnTo>
                <a:lnTo>
                  <a:pt x="0" y="55599"/>
                </a:lnTo>
                <a:lnTo>
                  <a:pt x="450666" y="112356"/>
                </a:lnTo>
                <a:lnTo>
                  <a:pt x="522240" y="166822"/>
                </a:lnTo>
                <a:lnTo>
                  <a:pt x="522240" y="1519871"/>
                </a:lnTo>
                <a:close/>
              </a:path>
            </a:pathLst>
          </a:custGeom>
          <a:ln w="11580">
            <a:solidFill>
              <a:srgbClr val="737373"/>
            </a:solidFill>
          </a:ln>
        </p:spPr>
        <p:txBody>
          <a:bodyPr wrap="square" lIns="0" tIns="0" rIns="0" bIns="0" rtlCol="0"/>
          <a:lstStyle/>
          <a:p/>
        </p:txBody>
      </p:sp>
      <p:sp>
        <p:nvSpPr>
          <p:cNvPr id="9" name="object 9"/>
          <p:cNvSpPr/>
          <p:nvPr/>
        </p:nvSpPr>
        <p:spPr>
          <a:xfrm>
            <a:off x="5387424" y="1554347"/>
            <a:ext cx="0" cy="346710"/>
          </a:xfrm>
          <a:custGeom>
            <a:avLst/>
            <a:gdLst/>
            <a:ahLst/>
            <a:cxnLst/>
            <a:rect l="l" t="t" r="r" b="b"/>
            <a:pathLst>
              <a:path w="0" h="346710">
                <a:moveTo>
                  <a:pt x="0" y="0"/>
                </a:moveTo>
                <a:lnTo>
                  <a:pt x="0" y="346422"/>
                </a:lnTo>
                <a:lnTo>
                  <a:pt x="0" y="0"/>
                </a:lnTo>
                <a:close/>
              </a:path>
            </a:pathLst>
          </a:custGeom>
          <a:ln w="3897">
            <a:solidFill>
              <a:srgbClr val="000000"/>
            </a:solidFill>
          </a:ln>
        </p:spPr>
        <p:txBody>
          <a:bodyPr wrap="square" lIns="0" tIns="0" rIns="0" bIns="0" rtlCol="0"/>
          <a:lstStyle/>
          <a:p/>
        </p:txBody>
      </p:sp>
      <p:sp>
        <p:nvSpPr>
          <p:cNvPr id="10" name="object 10"/>
          <p:cNvSpPr/>
          <p:nvPr/>
        </p:nvSpPr>
        <p:spPr>
          <a:xfrm>
            <a:off x="6581144" y="1554347"/>
            <a:ext cx="0" cy="346710"/>
          </a:xfrm>
          <a:custGeom>
            <a:avLst/>
            <a:gdLst/>
            <a:ahLst/>
            <a:cxnLst/>
            <a:rect l="l" t="t" r="r" b="b"/>
            <a:pathLst>
              <a:path w="0" h="346710">
                <a:moveTo>
                  <a:pt x="0" y="0"/>
                </a:moveTo>
                <a:lnTo>
                  <a:pt x="0" y="346422"/>
                </a:lnTo>
                <a:lnTo>
                  <a:pt x="0" y="0"/>
                </a:lnTo>
                <a:close/>
              </a:path>
            </a:pathLst>
          </a:custGeom>
          <a:ln w="3897">
            <a:solidFill>
              <a:srgbClr val="000000"/>
            </a:solidFill>
          </a:ln>
        </p:spPr>
        <p:txBody>
          <a:bodyPr wrap="square" lIns="0" tIns="0" rIns="0" bIns="0" rtlCol="0"/>
          <a:lstStyle/>
          <a:p/>
        </p:txBody>
      </p:sp>
      <p:sp>
        <p:nvSpPr>
          <p:cNvPr id="11" name="object 11"/>
          <p:cNvSpPr/>
          <p:nvPr/>
        </p:nvSpPr>
        <p:spPr>
          <a:xfrm>
            <a:off x="5387424" y="1680308"/>
            <a:ext cx="596900" cy="0"/>
          </a:xfrm>
          <a:custGeom>
            <a:avLst/>
            <a:gdLst/>
            <a:ahLst/>
            <a:cxnLst/>
            <a:rect l="l" t="t" r="r" b="b"/>
            <a:pathLst>
              <a:path w="596900" h="0">
                <a:moveTo>
                  <a:pt x="596860" y="0"/>
                </a:moveTo>
                <a:lnTo>
                  <a:pt x="0" y="0"/>
                </a:lnTo>
              </a:path>
            </a:pathLst>
          </a:custGeom>
          <a:ln w="3779">
            <a:solidFill>
              <a:srgbClr val="000000"/>
            </a:solidFill>
          </a:ln>
        </p:spPr>
        <p:txBody>
          <a:bodyPr wrap="square" lIns="0" tIns="0" rIns="0" bIns="0" rtlCol="0"/>
          <a:lstStyle/>
          <a:p/>
        </p:txBody>
      </p:sp>
      <p:sp>
        <p:nvSpPr>
          <p:cNvPr id="12" name="object 12"/>
          <p:cNvSpPr/>
          <p:nvPr/>
        </p:nvSpPr>
        <p:spPr>
          <a:xfrm>
            <a:off x="5984284" y="1680308"/>
            <a:ext cx="596900" cy="0"/>
          </a:xfrm>
          <a:custGeom>
            <a:avLst/>
            <a:gdLst/>
            <a:ahLst/>
            <a:cxnLst/>
            <a:rect l="l" t="t" r="r" b="b"/>
            <a:pathLst>
              <a:path w="596900" h="0">
                <a:moveTo>
                  <a:pt x="0" y="0"/>
                </a:moveTo>
                <a:lnTo>
                  <a:pt x="596860" y="0"/>
                </a:lnTo>
              </a:path>
            </a:pathLst>
          </a:custGeom>
          <a:ln w="3779">
            <a:solidFill>
              <a:srgbClr val="000000"/>
            </a:solidFill>
          </a:ln>
        </p:spPr>
        <p:txBody>
          <a:bodyPr wrap="square" lIns="0" tIns="0" rIns="0" bIns="0" rtlCol="0"/>
          <a:lstStyle/>
          <a:p/>
        </p:txBody>
      </p:sp>
      <p:sp>
        <p:nvSpPr>
          <p:cNvPr id="13" name="object 13"/>
          <p:cNvSpPr/>
          <p:nvPr/>
        </p:nvSpPr>
        <p:spPr>
          <a:xfrm>
            <a:off x="5354292" y="1648193"/>
            <a:ext cx="66675" cy="64769"/>
          </a:xfrm>
          <a:custGeom>
            <a:avLst/>
            <a:gdLst/>
            <a:ahLst/>
            <a:cxnLst/>
            <a:rect l="l" t="t" r="r" b="b"/>
            <a:pathLst>
              <a:path w="66675" h="64769">
                <a:moveTo>
                  <a:pt x="66263" y="0"/>
                </a:moveTo>
                <a:lnTo>
                  <a:pt x="0" y="64244"/>
                </a:lnTo>
              </a:path>
            </a:pathLst>
          </a:custGeom>
          <a:ln w="3836">
            <a:solidFill>
              <a:srgbClr val="000000"/>
            </a:solidFill>
          </a:ln>
        </p:spPr>
        <p:txBody>
          <a:bodyPr wrap="square" lIns="0" tIns="0" rIns="0" bIns="0" rtlCol="0"/>
          <a:lstStyle/>
          <a:p/>
        </p:txBody>
      </p:sp>
      <p:sp>
        <p:nvSpPr>
          <p:cNvPr id="14" name="object 14"/>
          <p:cNvSpPr/>
          <p:nvPr/>
        </p:nvSpPr>
        <p:spPr>
          <a:xfrm>
            <a:off x="6548013" y="1648193"/>
            <a:ext cx="66675" cy="64769"/>
          </a:xfrm>
          <a:custGeom>
            <a:avLst/>
            <a:gdLst/>
            <a:ahLst/>
            <a:cxnLst/>
            <a:rect l="l" t="t" r="r" b="b"/>
            <a:pathLst>
              <a:path w="66675" h="64769">
                <a:moveTo>
                  <a:pt x="0" y="64244"/>
                </a:moveTo>
                <a:lnTo>
                  <a:pt x="66263" y="0"/>
                </a:lnTo>
              </a:path>
            </a:pathLst>
          </a:custGeom>
          <a:ln w="3836">
            <a:solidFill>
              <a:srgbClr val="000000"/>
            </a:solidFill>
          </a:ln>
        </p:spPr>
        <p:txBody>
          <a:bodyPr wrap="square" lIns="0" tIns="0" rIns="0" bIns="0" rtlCol="0"/>
          <a:lstStyle/>
          <a:p/>
        </p:txBody>
      </p:sp>
      <p:sp>
        <p:nvSpPr>
          <p:cNvPr id="15" name="object 15"/>
          <p:cNvSpPr txBox="1"/>
          <p:nvPr/>
        </p:nvSpPr>
        <p:spPr>
          <a:xfrm>
            <a:off x="5704274" y="1468396"/>
            <a:ext cx="560705" cy="181610"/>
          </a:xfrm>
          <a:prstGeom prst="rect">
            <a:avLst/>
          </a:prstGeom>
        </p:spPr>
        <p:txBody>
          <a:bodyPr wrap="square" lIns="0" tIns="15240" rIns="0" bIns="0" rtlCol="0" vert="horz">
            <a:spAutoFit/>
          </a:bodyPr>
          <a:lstStyle/>
          <a:p>
            <a:pPr marL="12700">
              <a:lnSpc>
                <a:spcPct val="100000"/>
              </a:lnSpc>
              <a:spcBef>
                <a:spcPts val="120"/>
              </a:spcBef>
            </a:pPr>
            <a:r>
              <a:rPr dirty="0" sz="1000" spc="5">
                <a:latin typeface="Arial"/>
                <a:cs typeface="Arial"/>
              </a:rPr>
              <a:t>49.000in.</a:t>
            </a:r>
            <a:endParaRPr sz="1000">
              <a:latin typeface="Arial"/>
              <a:cs typeface="Arial"/>
            </a:endParaRPr>
          </a:p>
        </p:txBody>
      </p:sp>
      <p:sp>
        <p:nvSpPr>
          <p:cNvPr id="16" name="object 16"/>
          <p:cNvSpPr/>
          <p:nvPr/>
        </p:nvSpPr>
        <p:spPr>
          <a:xfrm>
            <a:off x="6451723" y="3762079"/>
            <a:ext cx="0" cy="386715"/>
          </a:xfrm>
          <a:custGeom>
            <a:avLst/>
            <a:gdLst/>
            <a:ahLst/>
            <a:cxnLst/>
            <a:rect l="l" t="t" r="r" b="b"/>
            <a:pathLst>
              <a:path w="0" h="386714">
                <a:moveTo>
                  <a:pt x="0" y="386268"/>
                </a:moveTo>
                <a:lnTo>
                  <a:pt x="0" y="0"/>
                </a:lnTo>
                <a:lnTo>
                  <a:pt x="0" y="386268"/>
                </a:lnTo>
                <a:close/>
              </a:path>
            </a:pathLst>
          </a:custGeom>
          <a:ln w="3897">
            <a:solidFill>
              <a:srgbClr val="000000"/>
            </a:solidFill>
          </a:ln>
        </p:spPr>
        <p:txBody>
          <a:bodyPr wrap="square" lIns="0" tIns="0" rIns="0" bIns="0" rtlCol="0"/>
          <a:lstStyle/>
          <a:p/>
        </p:txBody>
      </p:sp>
      <p:sp>
        <p:nvSpPr>
          <p:cNvPr id="17" name="object 17"/>
          <p:cNvSpPr/>
          <p:nvPr/>
        </p:nvSpPr>
        <p:spPr>
          <a:xfrm>
            <a:off x="5516845" y="3762079"/>
            <a:ext cx="0" cy="386715"/>
          </a:xfrm>
          <a:custGeom>
            <a:avLst/>
            <a:gdLst/>
            <a:ahLst/>
            <a:cxnLst/>
            <a:rect l="l" t="t" r="r" b="b"/>
            <a:pathLst>
              <a:path w="0" h="386714">
                <a:moveTo>
                  <a:pt x="0" y="386268"/>
                </a:moveTo>
                <a:lnTo>
                  <a:pt x="0" y="0"/>
                </a:lnTo>
                <a:lnTo>
                  <a:pt x="0" y="386268"/>
                </a:lnTo>
                <a:close/>
              </a:path>
            </a:pathLst>
          </a:custGeom>
          <a:ln w="3897">
            <a:solidFill>
              <a:srgbClr val="000000"/>
            </a:solidFill>
          </a:ln>
        </p:spPr>
        <p:txBody>
          <a:bodyPr wrap="square" lIns="0" tIns="0" rIns="0" bIns="0" rtlCol="0"/>
          <a:lstStyle/>
          <a:p/>
        </p:txBody>
      </p:sp>
      <p:sp>
        <p:nvSpPr>
          <p:cNvPr id="18" name="object 18"/>
          <p:cNvSpPr/>
          <p:nvPr/>
        </p:nvSpPr>
        <p:spPr>
          <a:xfrm>
            <a:off x="5516845" y="4022387"/>
            <a:ext cx="467995" cy="0"/>
          </a:xfrm>
          <a:custGeom>
            <a:avLst/>
            <a:gdLst/>
            <a:ahLst/>
            <a:cxnLst/>
            <a:rect l="l" t="t" r="r" b="b"/>
            <a:pathLst>
              <a:path w="467995" h="0">
                <a:moveTo>
                  <a:pt x="467451" y="0"/>
                </a:moveTo>
                <a:lnTo>
                  <a:pt x="0" y="0"/>
                </a:lnTo>
              </a:path>
            </a:pathLst>
          </a:custGeom>
          <a:ln w="3779">
            <a:solidFill>
              <a:srgbClr val="000000"/>
            </a:solidFill>
          </a:ln>
        </p:spPr>
        <p:txBody>
          <a:bodyPr wrap="square" lIns="0" tIns="0" rIns="0" bIns="0" rtlCol="0"/>
          <a:lstStyle/>
          <a:p/>
        </p:txBody>
      </p:sp>
      <p:sp>
        <p:nvSpPr>
          <p:cNvPr id="19" name="object 19"/>
          <p:cNvSpPr/>
          <p:nvPr/>
        </p:nvSpPr>
        <p:spPr>
          <a:xfrm>
            <a:off x="5984296" y="4022387"/>
            <a:ext cx="467995" cy="0"/>
          </a:xfrm>
          <a:custGeom>
            <a:avLst/>
            <a:gdLst/>
            <a:ahLst/>
            <a:cxnLst/>
            <a:rect l="l" t="t" r="r" b="b"/>
            <a:pathLst>
              <a:path w="467995" h="0">
                <a:moveTo>
                  <a:pt x="0" y="0"/>
                </a:moveTo>
                <a:lnTo>
                  <a:pt x="467426" y="0"/>
                </a:lnTo>
              </a:path>
            </a:pathLst>
          </a:custGeom>
          <a:ln w="3779">
            <a:solidFill>
              <a:srgbClr val="000000"/>
            </a:solidFill>
          </a:ln>
        </p:spPr>
        <p:txBody>
          <a:bodyPr wrap="square" lIns="0" tIns="0" rIns="0" bIns="0" rtlCol="0"/>
          <a:lstStyle/>
          <a:p/>
        </p:txBody>
      </p:sp>
      <p:sp>
        <p:nvSpPr>
          <p:cNvPr id="20" name="object 20"/>
          <p:cNvSpPr/>
          <p:nvPr/>
        </p:nvSpPr>
        <p:spPr>
          <a:xfrm>
            <a:off x="5483713" y="3990257"/>
            <a:ext cx="66675" cy="64769"/>
          </a:xfrm>
          <a:custGeom>
            <a:avLst/>
            <a:gdLst/>
            <a:ahLst/>
            <a:cxnLst/>
            <a:rect l="l" t="t" r="r" b="b"/>
            <a:pathLst>
              <a:path w="66675" h="64770">
                <a:moveTo>
                  <a:pt x="66263" y="0"/>
                </a:moveTo>
                <a:lnTo>
                  <a:pt x="0" y="64244"/>
                </a:lnTo>
              </a:path>
            </a:pathLst>
          </a:custGeom>
          <a:ln w="3836">
            <a:solidFill>
              <a:srgbClr val="000000"/>
            </a:solidFill>
          </a:ln>
        </p:spPr>
        <p:txBody>
          <a:bodyPr wrap="square" lIns="0" tIns="0" rIns="0" bIns="0" rtlCol="0"/>
          <a:lstStyle/>
          <a:p/>
        </p:txBody>
      </p:sp>
      <p:sp>
        <p:nvSpPr>
          <p:cNvPr id="21" name="object 21"/>
          <p:cNvSpPr/>
          <p:nvPr/>
        </p:nvSpPr>
        <p:spPr>
          <a:xfrm>
            <a:off x="6418591" y="3990257"/>
            <a:ext cx="66675" cy="64769"/>
          </a:xfrm>
          <a:custGeom>
            <a:avLst/>
            <a:gdLst/>
            <a:ahLst/>
            <a:cxnLst/>
            <a:rect l="l" t="t" r="r" b="b"/>
            <a:pathLst>
              <a:path w="66675" h="64770">
                <a:moveTo>
                  <a:pt x="0" y="64244"/>
                </a:moveTo>
                <a:lnTo>
                  <a:pt x="66263" y="0"/>
                </a:lnTo>
              </a:path>
            </a:pathLst>
          </a:custGeom>
          <a:ln w="3836">
            <a:solidFill>
              <a:srgbClr val="000000"/>
            </a:solidFill>
          </a:ln>
        </p:spPr>
        <p:txBody>
          <a:bodyPr wrap="square" lIns="0" tIns="0" rIns="0" bIns="0" rtlCol="0"/>
          <a:lstStyle/>
          <a:p/>
        </p:txBody>
      </p:sp>
      <p:sp>
        <p:nvSpPr>
          <p:cNvPr id="22" name="object 22"/>
          <p:cNvSpPr txBox="1"/>
          <p:nvPr/>
        </p:nvSpPr>
        <p:spPr>
          <a:xfrm>
            <a:off x="5704274" y="3810463"/>
            <a:ext cx="560705" cy="181610"/>
          </a:xfrm>
          <a:prstGeom prst="rect">
            <a:avLst/>
          </a:prstGeom>
        </p:spPr>
        <p:txBody>
          <a:bodyPr wrap="square" lIns="0" tIns="15240" rIns="0" bIns="0" rtlCol="0" vert="horz">
            <a:spAutoFit/>
          </a:bodyPr>
          <a:lstStyle/>
          <a:p>
            <a:pPr marL="12700">
              <a:lnSpc>
                <a:spcPct val="100000"/>
              </a:lnSpc>
              <a:spcBef>
                <a:spcPts val="120"/>
              </a:spcBef>
            </a:pPr>
            <a:r>
              <a:rPr dirty="0" sz="1000" spc="5">
                <a:latin typeface="Arial"/>
                <a:cs typeface="Arial"/>
              </a:rPr>
              <a:t>38.375in.</a:t>
            </a:r>
            <a:endParaRPr sz="1000">
              <a:latin typeface="Arial"/>
              <a:cs typeface="Arial"/>
            </a:endParaRPr>
          </a:p>
        </p:txBody>
      </p:sp>
      <p:sp>
        <p:nvSpPr>
          <p:cNvPr id="23" name="object 23"/>
          <p:cNvSpPr/>
          <p:nvPr/>
        </p:nvSpPr>
        <p:spPr>
          <a:xfrm>
            <a:off x="5094577" y="3713400"/>
            <a:ext cx="357505" cy="0"/>
          </a:xfrm>
          <a:custGeom>
            <a:avLst/>
            <a:gdLst/>
            <a:ahLst/>
            <a:cxnLst/>
            <a:rect l="l" t="t" r="r" b="b"/>
            <a:pathLst>
              <a:path w="357504" h="0">
                <a:moveTo>
                  <a:pt x="0" y="0"/>
                </a:moveTo>
                <a:lnTo>
                  <a:pt x="357312" y="0"/>
                </a:lnTo>
              </a:path>
            </a:pathLst>
          </a:custGeom>
          <a:ln w="3779">
            <a:solidFill>
              <a:srgbClr val="000000"/>
            </a:solidFill>
          </a:ln>
        </p:spPr>
        <p:txBody>
          <a:bodyPr wrap="square" lIns="0" tIns="0" rIns="0" bIns="0" rtlCol="0"/>
          <a:lstStyle/>
          <a:p/>
        </p:txBody>
      </p:sp>
      <p:sp>
        <p:nvSpPr>
          <p:cNvPr id="24" name="object 24"/>
          <p:cNvSpPr/>
          <p:nvPr/>
        </p:nvSpPr>
        <p:spPr>
          <a:xfrm>
            <a:off x="5094577" y="1969808"/>
            <a:ext cx="232410" cy="0"/>
          </a:xfrm>
          <a:custGeom>
            <a:avLst/>
            <a:gdLst/>
            <a:ahLst/>
            <a:cxnLst/>
            <a:rect l="l" t="t" r="r" b="b"/>
            <a:pathLst>
              <a:path w="232410" h="0">
                <a:moveTo>
                  <a:pt x="0" y="0"/>
                </a:moveTo>
                <a:lnTo>
                  <a:pt x="232020" y="0"/>
                </a:lnTo>
              </a:path>
            </a:pathLst>
          </a:custGeom>
          <a:ln w="3779">
            <a:solidFill>
              <a:srgbClr val="000000"/>
            </a:solidFill>
          </a:ln>
        </p:spPr>
        <p:txBody>
          <a:bodyPr wrap="square" lIns="0" tIns="0" rIns="0" bIns="0" rtlCol="0"/>
          <a:lstStyle/>
          <a:p/>
        </p:txBody>
      </p:sp>
      <p:sp>
        <p:nvSpPr>
          <p:cNvPr id="25" name="object 25"/>
          <p:cNvSpPr/>
          <p:nvPr/>
        </p:nvSpPr>
        <p:spPr>
          <a:xfrm>
            <a:off x="5224498" y="2841592"/>
            <a:ext cx="0" cy="871855"/>
          </a:xfrm>
          <a:custGeom>
            <a:avLst/>
            <a:gdLst/>
            <a:ahLst/>
            <a:cxnLst/>
            <a:rect l="l" t="t" r="r" b="b"/>
            <a:pathLst>
              <a:path w="0" h="871854">
                <a:moveTo>
                  <a:pt x="0" y="0"/>
                </a:moveTo>
                <a:lnTo>
                  <a:pt x="0" y="871807"/>
                </a:lnTo>
              </a:path>
            </a:pathLst>
          </a:custGeom>
          <a:ln w="3779">
            <a:solidFill>
              <a:srgbClr val="000000"/>
            </a:solidFill>
          </a:ln>
        </p:spPr>
        <p:txBody>
          <a:bodyPr wrap="square" lIns="0" tIns="0" rIns="0" bIns="0" rtlCol="0"/>
          <a:lstStyle/>
          <a:p/>
        </p:txBody>
      </p:sp>
      <p:sp>
        <p:nvSpPr>
          <p:cNvPr id="26" name="object 26"/>
          <p:cNvSpPr/>
          <p:nvPr/>
        </p:nvSpPr>
        <p:spPr>
          <a:xfrm>
            <a:off x="5224498" y="1969808"/>
            <a:ext cx="0" cy="871855"/>
          </a:xfrm>
          <a:custGeom>
            <a:avLst/>
            <a:gdLst/>
            <a:ahLst/>
            <a:cxnLst/>
            <a:rect l="l" t="t" r="r" b="b"/>
            <a:pathLst>
              <a:path w="0" h="871855">
                <a:moveTo>
                  <a:pt x="0" y="871784"/>
                </a:moveTo>
                <a:lnTo>
                  <a:pt x="0" y="0"/>
                </a:lnTo>
              </a:path>
            </a:pathLst>
          </a:custGeom>
          <a:ln w="3779">
            <a:solidFill>
              <a:srgbClr val="000000"/>
            </a:solidFill>
          </a:ln>
        </p:spPr>
        <p:txBody>
          <a:bodyPr wrap="square" lIns="0" tIns="0" rIns="0" bIns="0" rtlCol="0"/>
          <a:lstStyle/>
          <a:p/>
        </p:txBody>
      </p:sp>
      <p:sp>
        <p:nvSpPr>
          <p:cNvPr id="27" name="object 27"/>
          <p:cNvSpPr/>
          <p:nvPr/>
        </p:nvSpPr>
        <p:spPr>
          <a:xfrm>
            <a:off x="5191374" y="3681281"/>
            <a:ext cx="66675" cy="64769"/>
          </a:xfrm>
          <a:custGeom>
            <a:avLst/>
            <a:gdLst/>
            <a:ahLst/>
            <a:cxnLst/>
            <a:rect l="l" t="t" r="r" b="b"/>
            <a:pathLst>
              <a:path w="66675" h="64770">
                <a:moveTo>
                  <a:pt x="0" y="0"/>
                </a:moveTo>
                <a:lnTo>
                  <a:pt x="66263" y="64244"/>
                </a:lnTo>
              </a:path>
            </a:pathLst>
          </a:custGeom>
          <a:ln w="3840">
            <a:solidFill>
              <a:srgbClr val="000000"/>
            </a:solidFill>
          </a:ln>
        </p:spPr>
        <p:txBody>
          <a:bodyPr wrap="square" lIns="0" tIns="0" rIns="0" bIns="0" rtlCol="0"/>
          <a:lstStyle/>
          <a:p/>
        </p:txBody>
      </p:sp>
      <p:sp>
        <p:nvSpPr>
          <p:cNvPr id="28" name="object 28"/>
          <p:cNvSpPr/>
          <p:nvPr/>
        </p:nvSpPr>
        <p:spPr>
          <a:xfrm>
            <a:off x="5191374" y="1937686"/>
            <a:ext cx="66675" cy="64769"/>
          </a:xfrm>
          <a:custGeom>
            <a:avLst/>
            <a:gdLst/>
            <a:ahLst/>
            <a:cxnLst/>
            <a:rect l="l" t="t" r="r" b="b"/>
            <a:pathLst>
              <a:path w="66675" h="64769">
                <a:moveTo>
                  <a:pt x="66263" y="64244"/>
                </a:moveTo>
                <a:lnTo>
                  <a:pt x="0" y="0"/>
                </a:lnTo>
              </a:path>
            </a:pathLst>
          </a:custGeom>
          <a:ln w="3840">
            <a:solidFill>
              <a:srgbClr val="000000"/>
            </a:solidFill>
          </a:ln>
        </p:spPr>
        <p:txBody>
          <a:bodyPr wrap="square" lIns="0" tIns="0" rIns="0" bIns="0" rtlCol="0"/>
          <a:lstStyle/>
          <a:p/>
        </p:txBody>
      </p:sp>
      <p:sp>
        <p:nvSpPr>
          <p:cNvPr id="29" name="object 29"/>
          <p:cNvSpPr txBox="1"/>
          <p:nvPr/>
        </p:nvSpPr>
        <p:spPr>
          <a:xfrm>
            <a:off x="5019020" y="2569630"/>
            <a:ext cx="175260" cy="544195"/>
          </a:xfrm>
          <a:prstGeom prst="rect">
            <a:avLst/>
          </a:prstGeom>
        </p:spPr>
        <p:txBody>
          <a:bodyPr wrap="square" lIns="0" tIns="635" rIns="0" bIns="0" rtlCol="0" vert="vert270">
            <a:spAutoFit/>
          </a:bodyPr>
          <a:lstStyle/>
          <a:p>
            <a:pPr marL="12700">
              <a:lnSpc>
                <a:spcPct val="100000"/>
              </a:lnSpc>
              <a:spcBef>
                <a:spcPts val="5"/>
              </a:spcBef>
            </a:pPr>
            <a:r>
              <a:rPr dirty="0" sz="1050" spc="-35">
                <a:latin typeface="Arial"/>
                <a:cs typeface="Arial"/>
              </a:rPr>
              <a:t>74.000in.</a:t>
            </a:r>
            <a:endParaRPr sz="1050">
              <a:latin typeface="Arial"/>
              <a:cs typeface="Arial"/>
            </a:endParaRPr>
          </a:p>
        </p:txBody>
      </p:sp>
      <p:sp>
        <p:nvSpPr>
          <p:cNvPr id="30" name="object 30"/>
          <p:cNvSpPr/>
          <p:nvPr/>
        </p:nvSpPr>
        <p:spPr>
          <a:xfrm>
            <a:off x="5909677" y="2144824"/>
            <a:ext cx="0" cy="346710"/>
          </a:xfrm>
          <a:custGeom>
            <a:avLst/>
            <a:gdLst/>
            <a:ahLst/>
            <a:cxnLst/>
            <a:rect l="l" t="t" r="r" b="b"/>
            <a:pathLst>
              <a:path w="0" h="346710">
                <a:moveTo>
                  <a:pt x="0" y="0"/>
                </a:moveTo>
                <a:lnTo>
                  <a:pt x="0" y="346422"/>
                </a:lnTo>
                <a:lnTo>
                  <a:pt x="0" y="0"/>
                </a:lnTo>
                <a:close/>
              </a:path>
            </a:pathLst>
          </a:custGeom>
          <a:ln w="3897">
            <a:solidFill>
              <a:srgbClr val="000000"/>
            </a:solidFill>
          </a:ln>
        </p:spPr>
        <p:txBody>
          <a:bodyPr wrap="square" lIns="0" tIns="0" rIns="0" bIns="0" rtlCol="0"/>
          <a:lstStyle/>
          <a:p/>
        </p:txBody>
      </p:sp>
      <p:sp>
        <p:nvSpPr>
          <p:cNvPr id="31" name="object 31"/>
          <p:cNvSpPr/>
          <p:nvPr/>
        </p:nvSpPr>
        <p:spPr>
          <a:xfrm>
            <a:off x="6058892" y="2144824"/>
            <a:ext cx="0" cy="346710"/>
          </a:xfrm>
          <a:custGeom>
            <a:avLst/>
            <a:gdLst/>
            <a:ahLst/>
            <a:cxnLst/>
            <a:rect l="l" t="t" r="r" b="b"/>
            <a:pathLst>
              <a:path w="0" h="346710">
                <a:moveTo>
                  <a:pt x="0" y="0"/>
                </a:moveTo>
                <a:lnTo>
                  <a:pt x="0" y="346422"/>
                </a:lnTo>
                <a:lnTo>
                  <a:pt x="0" y="0"/>
                </a:lnTo>
                <a:close/>
              </a:path>
            </a:pathLst>
          </a:custGeom>
          <a:ln w="3897">
            <a:solidFill>
              <a:srgbClr val="000000"/>
            </a:solidFill>
          </a:ln>
        </p:spPr>
        <p:txBody>
          <a:bodyPr wrap="square" lIns="0" tIns="0" rIns="0" bIns="0" rtlCol="0"/>
          <a:lstStyle/>
          <a:p/>
        </p:txBody>
      </p:sp>
      <p:sp>
        <p:nvSpPr>
          <p:cNvPr id="32" name="object 32"/>
          <p:cNvSpPr/>
          <p:nvPr/>
        </p:nvSpPr>
        <p:spPr>
          <a:xfrm>
            <a:off x="5714856" y="2270785"/>
            <a:ext cx="194945" cy="0"/>
          </a:xfrm>
          <a:custGeom>
            <a:avLst/>
            <a:gdLst/>
            <a:ahLst/>
            <a:cxnLst/>
            <a:rect l="l" t="t" r="r" b="b"/>
            <a:pathLst>
              <a:path w="194945" h="0">
                <a:moveTo>
                  <a:pt x="0" y="0"/>
                </a:moveTo>
                <a:lnTo>
                  <a:pt x="194820" y="0"/>
                </a:lnTo>
              </a:path>
            </a:pathLst>
          </a:custGeom>
          <a:ln w="3779">
            <a:solidFill>
              <a:srgbClr val="000000"/>
            </a:solidFill>
          </a:ln>
        </p:spPr>
        <p:txBody>
          <a:bodyPr wrap="square" lIns="0" tIns="0" rIns="0" bIns="0" rtlCol="0"/>
          <a:lstStyle/>
          <a:p/>
        </p:txBody>
      </p:sp>
      <p:sp>
        <p:nvSpPr>
          <p:cNvPr id="33" name="object 33"/>
          <p:cNvSpPr/>
          <p:nvPr/>
        </p:nvSpPr>
        <p:spPr>
          <a:xfrm>
            <a:off x="6058892" y="2270785"/>
            <a:ext cx="140335" cy="0"/>
          </a:xfrm>
          <a:custGeom>
            <a:avLst/>
            <a:gdLst/>
            <a:ahLst/>
            <a:cxnLst/>
            <a:rect l="l" t="t" r="r" b="b"/>
            <a:pathLst>
              <a:path w="140335" h="0">
                <a:moveTo>
                  <a:pt x="0" y="0"/>
                </a:moveTo>
                <a:lnTo>
                  <a:pt x="140025" y="0"/>
                </a:lnTo>
              </a:path>
            </a:pathLst>
          </a:custGeom>
          <a:ln w="3779">
            <a:solidFill>
              <a:srgbClr val="000000"/>
            </a:solidFill>
          </a:ln>
        </p:spPr>
        <p:txBody>
          <a:bodyPr wrap="square" lIns="0" tIns="0" rIns="0" bIns="0" rtlCol="0"/>
          <a:lstStyle/>
          <a:p/>
        </p:txBody>
      </p:sp>
      <p:sp>
        <p:nvSpPr>
          <p:cNvPr id="34" name="object 34"/>
          <p:cNvSpPr/>
          <p:nvPr/>
        </p:nvSpPr>
        <p:spPr>
          <a:xfrm>
            <a:off x="6058892" y="2270785"/>
            <a:ext cx="140335" cy="0"/>
          </a:xfrm>
          <a:custGeom>
            <a:avLst/>
            <a:gdLst/>
            <a:ahLst/>
            <a:cxnLst/>
            <a:rect l="l" t="t" r="r" b="b"/>
            <a:pathLst>
              <a:path w="140335" h="0">
                <a:moveTo>
                  <a:pt x="0" y="0"/>
                </a:moveTo>
                <a:lnTo>
                  <a:pt x="140025" y="0"/>
                </a:lnTo>
              </a:path>
            </a:pathLst>
          </a:custGeom>
          <a:ln w="3779">
            <a:solidFill>
              <a:srgbClr val="000000"/>
            </a:solidFill>
          </a:ln>
        </p:spPr>
        <p:txBody>
          <a:bodyPr wrap="square" lIns="0" tIns="0" rIns="0" bIns="0" rtlCol="0"/>
          <a:lstStyle/>
          <a:p/>
        </p:txBody>
      </p:sp>
      <p:sp>
        <p:nvSpPr>
          <p:cNvPr id="35" name="object 35"/>
          <p:cNvSpPr/>
          <p:nvPr/>
        </p:nvSpPr>
        <p:spPr>
          <a:xfrm>
            <a:off x="5876545" y="2238673"/>
            <a:ext cx="66675" cy="64769"/>
          </a:xfrm>
          <a:custGeom>
            <a:avLst/>
            <a:gdLst/>
            <a:ahLst/>
            <a:cxnLst/>
            <a:rect l="l" t="t" r="r" b="b"/>
            <a:pathLst>
              <a:path w="66675" h="64769">
                <a:moveTo>
                  <a:pt x="0" y="64244"/>
                </a:moveTo>
                <a:lnTo>
                  <a:pt x="66263" y="0"/>
                </a:lnTo>
              </a:path>
            </a:pathLst>
          </a:custGeom>
          <a:ln w="3836">
            <a:solidFill>
              <a:srgbClr val="000000"/>
            </a:solidFill>
          </a:ln>
        </p:spPr>
        <p:txBody>
          <a:bodyPr wrap="square" lIns="0" tIns="0" rIns="0" bIns="0" rtlCol="0"/>
          <a:lstStyle/>
          <a:p/>
        </p:txBody>
      </p:sp>
      <p:sp>
        <p:nvSpPr>
          <p:cNvPr id="36" name="object 36"/>
          <p:cNvSpPr/>
          <p:nvPr/>
        </p:nvSpPr>
        <p:spPr>
          <a:xfrm>
            <a:off x="6025760" y="2238673"/>
            <a:ext cx="66675" cy="64769"/>
          </a:xfrm>
          <a:custGeom>
            <a:avLst/>
            <a:gdLst/>
            <a:ahLst/>
            <a:cxnLst/>
            <a:rect l="l" t="t" r="r" b="b"/>
            <a:pathLst>
              <a:path w="66675" h="64769">
                <a:moveTo>
                  <a:pt x="66263" y="0"/>
                </a:moveTo>
                <a:lnTo>
                  <a:pt x="0" y="64244"/>
                </a:lnTo>
              </a:path>
            </a:pathLst>
          </a:custGeom>
          <a:ln w="3836">
            <a:solidFill>
              <a:srgbClr val="000000"/>
            </a:solidFill>
          </a:ln>
        </p:spPr>
        <p:txBody>
          <a:bodyPr wrap="square" lIns="0" tIns="0" rIns="0" bIns="0" rtlCol="0"/>
          <a:lstStyle/>
          <a:p/>
        </p:txBody>
      </p:sp>
      <p:sp>
        <p:nvSpPr>
          <p:cNvPr id="37" name="object 37"/>
          <p:cNvSpPr/>
          <p:nvPr/>
        </p:nvSpPr>
        <p:spPr>
          <a:xfrm>
            <a:off x="6198918" y="2195218"/>
            <a:ext cx="462915" cy="151765"/>
          </a:xfrm>
          <a:custGeom>
            <a:avLst/>
            <a:gdLst/>
            <a:ahLst/>
            <a:cxnLst/>
            <a:rect l="l" t="t" r="r" b="b"/>
            <a:pathLst>
              <a:path w="462915" h="151764">
                <a:moveTo>
                  <a:pt x="0" y="0"/>
                </a:moveTo>
                <a:lnTo>
                  <a:pt x="462335" y="0"/>
                </a:lnTo>
                <a:lnTo>
                  <a:pt x="462335" y="151162"/>
                </a:lnTo>
                <a:lnTo>
                  <a:pt x="0" y="151162"/>
                </a:lnTo>
                <a:lnTo>
                  <a:pt x="0" y="0"/>
                </a:lnTo>
                <a:close/>
              </a:path>
            </a:pathLst>
          </a:custGeom>
          <a:solidFill>
            <a:srgbClr val="FFFFFF"/>
          </a:solidFill>
        </p:spPr>
        <p:txBody>
          <a:bodyPr wrap="square" lIns="0" tIns="0" rIns="0" bIns="0" rtlCol="0"/>
          <a:lstStyle/>
          <a:p/>
        </p:txBody>
      </p:sp>
      <p:sp>
        <p:nvSpPr>
          <p:cNvPr id="38" name="object 38"/>
          <p:cNvSpPr txBox="1"/>
          <p:nvPr/>
        </p:nvSpPr>
        <p:spPr>
          <a:xfrm>
            <a:off x="6186223" y="2165979"/>
            <a:ext cx="487680" cy="181610"/>
          </a:xfrm>
          <a:prstGeom prst="rect">
            <a:avLst/>
          </a:prstGeom>
        </p:spPr>
        <p:txBody>
          <a:bodyPr wrap="square" lIns="0" tIns="15240" rIns="0" bIns="0" rtlCol="0" vert="horz">
            <a:spAutoFit/>
          </a:bodyPr>
          <a:lstStyle/>
          <a:p>
            <a:pPr marL="12700">
              <a:lnSpc>
                <a:spcPct val="100000"/>
              </a:lnSpc>
              <a:spcBef>
                <a:spcPts val="120"/>
              </a:spcBef>
            </a:pPr>
            <a:r>
              <a:rPr dirty="0" sz="1000" spc="15">
                <a:latin typeface="Arial"/>
                <a:cs typeface="Arial"/>
              </a:rPr>
              <a:t>6</a:t>
            </a:r>
            <a:r>
              <a:rPr dirty="0" sz="1000" spc="5">
                <a:latin typeface="Arial"/>
                <a:cs typeface="Arial"/>
              </a:rPr>
              <a:t>.</a:t>
            </a:r>
            <a:r>
              <a:rPr dirty="0" sz="1000" spc="15">
                <a:latin typeface="Arial"/>
                <a:cs typeface="Arial"/>
              </a:rPr>
              <a:t>125</a:t>
            </a:r>
            <a:r>
              <a:rPr dirty="0" sz="1000" spc="-35">
                <a:latin typeface="Arial"/>
                <a:cs typeface="Arial"/>
              </a:rPr>
              <a:t>i</a:t>
            </a:r>
            <a:r>
              <a:rPr dirty="0" sz="1000" spc="5">
                <a:latin typeface="Arial"/>
                <a:cs typeface="Arial"/>
              </a:rPr>
              <a:t>n.</a:t>
            </a:r>
            <a:endParaRPr sz="1000">
              <a:latin typeface="Arial"/>
              <a:cs typeface="Arial"/>
            </a:endParaRPr>
          </a:p>
        </p:txBody>
      </p:sp>
      <p:sp>
        <p:nvSpPr>
          <p:cNvPr id="39" name="object 39"/>
          <p:cNvSpPr txBox="1"/>
          <p:nvPr/>
        </p:nvSpPr>
        <p:spPr>
          <a:xfrm>
            <a:off x="5010350" y="4393162"/>
            <a:ext cx="1693545" cy="177800"/>
          </a:xfrm>
          <a:prstGeom prst="rect">
            <a:avLst/>
          </a:prstGeom>
        </p:spPr>
        <p:txBody>
          <a:bodyPr wrap="square" lIns="0" tIns="12065" rIns="0" bIns="0" rtlCol="0" vert="horz">
            <a:spAutoFit/>
          </a:bodyPr>
          <a:lstStyle/>
          <a:p>
            <a:pPr marL="12700">
              <a:lnSpc>
                <a:spcPct val="100000"/>
              </a:lnSpc>
              <a:spcBef>
                <a:spcPts val="95"/>
              </a:spcBef>
            </a:pPr>
            <a:r>
              <a:rPr dirty="0" sz="1000" spc="-5" b="1">
                <a:latin typeface="Times New Roman"/>
                <a:cs typeface="Times New Roman"/>
              </a:rPr>
              <a:t>Figure </a:t>
            </a:r>
            <a:r>
              <a:rPr dirty="0" sz="1000" b="1">
                <a:latin typeface="Times New Roman"/>
                <a:cs typeface="Times New Roman"/>
              </a:rPr>
              <a:t>2-3: </a:t>
            </a:r>
            <a:r>
              <a:rPr dirty="0" sz="1000" spc="-5" b="1">
                <a:latin typeface="Times New Roman"/>
                <a:cs typeface="Times New Roman"/>
              </a:rPr>
              <a:t>Girder</a:t>
            </a:r>
            <a:r>
              <a:rPr dirty="0" sz="1000" spc="-50" b="1">
                <a:latin typeface="Times New Roman"/>
                <a:cs typeface="Times New Roman"/>
              </a:rPr>
              <a:t> </a:t>
            </a:r>
            <a:r>
              <a:rPr dirty="0" sz="1000" spc="-5" b="1">
                <a:latin typeface="Times New Roman"/>
                <a:cs typeface="Times New Roman"/>
              </a:rPr>
              <a:t>Dimensions</a:t>
            </a:r>
            <a:endParaRPr sz="1000">
              <a:latin typeface="Times New Roman"/>
              <a:cs typeface="Times New Roman"/>
            </a:endParaRPr>
          </a:p>
        </p:txBody>
      </p:sp>
      <p:sp>
        <p:nvSpPr>
          <p:cNvPr id="40" name="object 40"/>
          <p:cNvSpPr txBox="1"/>
          <p:nvPr/>
        </p:nvSpPr>
        <p:spPr>
          <a:xfrm>
            <a:off x="741680" y="4614164"/>
            <a:ext cx="254889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Harping points at </a:t>
            </a:r>
            <a:r>
              <a:rPr dirty="0" sz="1000">
                <a:latin typeface="Times New Roman"/>
                <a:cs typeface="Times New Roman"/>
              </a:rPr>
              <a:t>0.4L </a:t>
            </a:r>
            <a:r>
              <a:rPr dirty="0" sz="1000" spc="-5">
                <a:latin typeface="Times New Roman"/>
                <a:cs typeface="Times New Roman"/>
              </a:rPr>
              <a:t>from </a:t>
            </a:r>
            <a:r>
              <a:rPr dirty="0" sz="1000" spc="-10">
                <a:latin typeface="Times New Roman"/>
                <a:cs typeface="Times New Roman"/>
              </a:rPr>
              <a:t>the </a:t>
            </a:r>
            <a:r>
              <a:rPr dirty="0" sz="1000" spc="-5">
                <a:latin typeface="Times New Roman"/>
                <a:cs typeface="Times New Roman"/>
              </a:rPr>
              <a:t>end </a:t>
            </a:r>
            <a:r>
              <a:rPr dirty="0" sz="1000" spc="-10">
                <a:latin typeface="Times New Roman"/>
                <a:cs typeface="Times New Roman"/>
              </a:rPr>
              <a:t>of </a:t>
            </a:r>
            <a:r>
              <a:rPr dirty="0" sz="1000" spc="-5">
                <a:latin typeface="Times New Roman"/>
                <a:cs typeface="Times New Roman"/>
              </a:rPr>
              <a:t>the</a:t>
            </a:r>
            <a:r>
              <a:rPr dirty="0" sz="1000" spc="55">
                <a:latin typeface="Times New Roman"/>
                <a:cs typeface="Times New Roman"/>
              </a:rPr>
              <a:t> </a:t>
            </a:r>
            <a:r>
              <a:rPr dirty="0" sz="1000" spc="-5">
                <a:latin typeface="Times New Roman"/>
                <a:cs typeface="Times New Roman"/>
              </a:rPr>
              <a:t>girder.</a:t>
            </a:r>
            <a:endParaRPr sz="1000">
              <a:latin typeface="Times New Roman"/>
              <a:cs typeface="Times New Roman"/>
            </a:endParaRPr>
          </a:p>
        </p:txBody>
      </p:sp>
      <p:graphicFrame>
        <p:nvGraphicFramePr>
          <p:cNvPr id="41" name="object 41"/>
          <p:cNvGraphicFramePr>
            <a:graphicFrameLocks noGrp="1"/>
          </p:cNvGraphicFramePr>
          <p:nvPr/>
        </p:nvGraphicFramePr>
        <p:xfrm>
          <a:off x="627380" y="5085645"/>
          <a:ext cx="5517515" cy="509270"/>
        </p:xfrm>
        <a:graphic>
          <a:graphicData uri="http://schemas.openxmlformats.org/drawingml/2006/table">
            <a:tbl>
              <a:tblPr firstRow="1" bandRow="1">
                <a:tableStyleId>{2D5ABB26-0587-4C30-8999-92F81FD0307C}</a:tableStyleId>
              </a:tblPr>
              <a:tblGrid>
                <a:gridCol w="2113915"/>
                <a:gridCol w="1109980"/>
                <a:gridCol w="2294255"/>
              </a:tblGrid>
              <a:tr h="181292">
                <a:tc>
                  <a:txBody>
                    <a:bodyPr/>
                    <a:lstStyle/>
                    <a:p>
                      <a:pPr marL="127000">
                        <a:lnSpc>
                          <a:spcPts val="1090"/>
                        </a:lnSpc>
                      </a:pPr>
                      <a:r>
                        <a:rPr dirty="0" sz="1000" spc="-5" b="1">
                          <a:latin typeface="Times New Roman"/>
                          <a:cs typeface="Times New Roman"/>
                        </a:rPr>
                        <a:t>Interior Diaphragms</a:t>
                      </a:r>
                      <a:endParaRPr sz="1000">
                        <a:latin typeface="Times New Roman"/>
                        <a:cs typeface="Times New Roman"/>
                      </a:endParaRPr>
                    </a:p>
                  </a:txBody>
                  <a:tcPr marL="0" marR="0" marB="0" marT="0"/>
                </a:tc>
                <a:tc>
                  <a:txBody>
                    <a:bodyPr/>
                    <a:lstStyle/>
                    <a:p>
                      <a:pPr>
                        <a:lnSpc>
                          <a:spcPct val="100000"/>
                        </a:lnSpc>
                      </a:pPr>
                      <a:endParaRPr sz="900">
                        <a:latin typeface="Times New Roman"/>
                        <a:cs typeface="Times New Roman"/>
                      </a:endParaRPr>
                    </a:p>
                  </a:txBody>
                  <a:tcPr marL="0" marR="0" marB="0" marT="0"/>
                </a:tc>
                <a:tc>
                  <a:txBody>
                    <a:bodyPr/>
                    <a:lstStyle/>
                    <a:p>
                      <a:pPr>
                        <a:lnSpc>
                          <a:spcPct val="100000"/>
                        </a:lnSpc>
                      </a:pPr>
                      <a:endParaRPr sz="900">
                        <a:latin typeface="Times New Roman"/>
                        <a:cs typeface="Times New Roman"/>
                      </a:endParaRPr>
                    </a:p>
                  </a:txBody>
                  <a:tcPr marL="0" marR="0" marB="0" marT="0"/>
                </a:tc>
              </a:tr>
              <a:tr h="327596">
                <a:tc>
                  <a:txBody>
                    <a:bodyPr/>
                    <a:lstStyle/>
                    <a:p>
                      <a:pPr marL="127000">
                        <a:lnSpc>
                          <a:spcPct val="100000"/>
                        </a:lnSpc>
                        <a:spcBef>
                          <a:spcPts val="210"/>
                        </a:spcBef>
                      </a:pPr>
                      <a:r>
                        <a:rPr dirty="0" sz="1000" spc="-5">
                          <a:latin typeface="Times New Roman"/>
                          <a:cs typeface="Times New Roman"/>
                        </a:rPr>
                        <a:t>Rectangular – Between girders</a:t>
                      </a:r>
                      <a:r>
                        <a:rPr dirty="0" sz="1000" spc="5">
                          <a:latin typeface="Times New Roman"/>
                          <a:cs typeface="Times New Roman"/>
                        </a:rPr>
                        <a:t> </a:t>
                      </a:r>
                      <a:r>
                        <a:rPr dirty="0" sz="1000">
                          <a:latin typeface="Times New Roman"/>
                          <a:cs typeface="Times New Roman"/>
                        </a:rPr>
                        <a:t>only.</a:t>
                      </a:r>
                      <a:endParaRPr sz="1000">
                        <a:latin typeface="Times New Roman"/>
                        <a:cs typeface="Times New Roman"/>
                      </a:endParaRPr>
                    </a:p>
                  </a:txBody>
                  <a:tcPr marL="0" marR="0" marB="0" marT="26670"/>
                </a:tc>
                <a:tc>
                  <a:txBody>
                    <a:bodyPr/>
                    <a:lstStyle/>
                    <a:p>
                      <a:pPr marL="127000" marR="266700">
                        <a:lnSpc>
                          <a:spcPts val="1150"/>
                        </a:lnSpc>
                        <a:spcBef>
                          <a:spcPts val="290"/>
                        </a:spcBef>
                      </a:pPr>
                      <a:r>
                        <a:rPr dirty="0" sz="1000" spc="-5">
                          <a:latin typeface="Times New Roman"/>
                          <a:cs typeface="Times New Roman"/>
                        </a:rPr>
                        <a:t>H = 62.875</a:t>
                      </a:r>
                      <a:r>
                        <a:rPr dirty="0" sz="1000" spc="-50">
                          <a:latin typeface="Times New Roman"/>
                          <a:cs typeface="Times New Roman"/>
                        </a:rPr>
                        <a:t> </a:t>
                      </a:r>
                      <a:r>
                        <a:rPr dirty="0" sz="1000" spc="-10">
                          <a:latin typeface="Times New Roman"/>
                          <a:cs typeface="Times New Roman"/>
                        </a:rPr>
                        <a:t>in  </a:t>
                      </a:r>
                      <a:r>
                        <a:rPr dirty="0" sz="1000" spc="-5">
                          <a:latin typeface="Times New Roman"/>
                          <a:cs typeface="Times New Roman"/>
                        </a:rPr>
                        <a:t>T = 8.00</a:t>
                      </a:r>
                      <a:r>
                        <a:rPr dirty="0" sz="1000" spc="-15">
                          <a:latin typeface="Times New Roman"/>
                          <a:cs typeface="Times New Roman"/>
                        </a:rPr>
                        <a:t> </a:t>
                      </a:r>
                      <a:r>
                        <a:rPr dirty="0" sz="1000" spc="-5">
                          <a:latin typeface="Times New Roman"/>
                          <a:cs typeface="Times New Roman"/>
                        </a:rPr>
                        <a:t>in</a:t>
                      </a:r>
                      <a:endParaRPr sz="1000">
                        <a:latin typeface="Times New Roman"/>
                        <a:cs typeface="Times New Roman"/>
                      </a:endParaRPr>
                    </a:p>
                  </a:txBody>
                  <a:tcPr marL="0" marR="0" marB="0" marT="36830"/>
                </a:tc>
                <a:tc>
                  <a:txBody>
                    <a:bodyPr/>
                    <a:lstStyle/>
                    <a:p>
                      <a:pPr marL="274320">
                        <a:lnSpc>
                          <a:spcPct val="100000"/>
                        </a:lnSpc>
                        <a:spcBef>
                          <a:spcPts val="305"/>
                        </a:spcBef>
                      </a:pPr>
                      <a:r>
                        <a:rPr dirty="0" baseline="5555" sz="1500" spc="-7">
                          <a:latin typeface="Times New Roman"/>
                          <a:cs typeface="Times New Roman"/>
                        </a:rPr>
                        <a:t>Located at 0.25L</a:t>
                      </a:r>
                      <a:r>
                        <a:rPr dirty="0" sz="650" spc="-5">
                          <a:latin typeface="Times New Roman"/>
                          <a:cs typeface="Times New Roman"/>
                        </a:rPr>
                        <a:t>s</a:t>
                      </a:r>
                      <a:r>
                        <a:rPr dirty="0" baseline="5555" sz="1500" spc="-7">
                          <a:latin typeface="Times New Roman"/>
                          <a:cs typeface="Times New Roman"/>
                        </a:rPr>
                        <a:t>, 0.50L</a:t>
                      </a:r>
                      <a:r>
                        <a:rPr dirty="0" sz="650" spc="-5">
                          <a:latin typeface="Times New Roman"/>
                          <a:cs typeface="Times New Roman"/>
                        </a:rPr>
                        <a:t>s </a:t>
                      </a:r>
                      <a:r>
                        <a:rPr dirty="0" baseline="5555" sz="1500" spc="-15">
                          <a:latin typeface="Times New Roman"/>
                          <a:cs typeface="Times New Roman"/>
                        </a:rPr>
                        <a:t>and</a:t>
                      </a:r>
                      <a:r>
                        <a:rPr dirty="0" baseline="5555" sz="1500" spc="37">
                          <a:latin typeface="Times New Roman"/>
                          <a:cs typeface="Times New Roman"/>
                        </a:rPr>
                        <a:t> </a:t>
                      </a:r>
                      <a:r>
                        <a:rPr dirty="0" baseline="5555" sz="1500" spc="-7">
                          <a:latin typeface="Times New Roman"/>
                          <a:cs typeface="Times New Roman"/>
                        </a:rPr>
                        <a:t>0.75L</a:t>
                      </a:r>
                      <a:r>
                        <a:rPr dirty="0" sz="650" spc="-5">
                          <a:latin typeface="Times New Roman"/>
                          <a:cs typeface="Times New Roman"/>
                        </a:rPr>
                        <a:t>s</a:t>
                      </a:r>
                      <a:r>
                        <a:rPr dirty="0" baseline="5555" sz="1500" spc="-7">
                          <a:latin typeface="Times New Roman"/>
                          <a:cs typeface="Times New Roman"/>
                        </a:rPr>
                        <a:t>.</a:t>
                      </a:r>
                      <a:endParaRPr baseline="5555" sz="1500">
                        <a:latin typeface="Times New Roman"/>
                        <a:cs typeface="Times New Roman"/>
                      </a:endParaRPr>
                    </a:p>
                  </a:txBody>
                  <a:tcPr marL="0" marR="0" marB="0" marT="38735"/>
                </a:tc>
              </a:tr>
            </a:tbl>
          </a:graphicData>
        </a:graphic>
      </p:graphicFrame>
      <p:graphicFrame>
        <p:nvGraphicFramePr>
          <p:cNvPr id="42" name="object 42"/>
          <p:cNvGraphicFramePr>
            <a:graphicFrameLocks noGrp="1"/>
          </p:cNvGraphicFramePr>
          <p:nvPr/>
        </p:nvGraphicFramePr>
        <p:xfrm>
          <a:off x="627331" y="5897937"/>
          <a:ext cx="5152390" cy="2449195"/>
        </p:xfrm>
        <a:graphic>
          <a:graphicData uri="http://schemas.openxmlformats.org/drawingml/2006/table">
            <a:tbl>
              <a:tblPr firstRow="1" bandRow="1">
                <a:tableStyleId>{2D5ABB26-0587-4C30-8999-92F81FD0307C}</a:tableStyleId>
              </a:tblPr>
              <a:tblGrid>
                <a:gridCol w="5151755"/>
              </a:tblGrid>
              <a:tr h="181292">
                <a:tc>
                  <a:txBody>
                    <a:bodyPr/>
                    <a:lstStyle/>
                    <a:p>
                      <a:pPr marL="127000">
                        <a:lnSpc>
                          <a:spcPts val="1090"/>
                        </a:lnSpc>
                      </a:pPr>
                      <a:r>
                        <a:rPr dirty="0" sz="1000" spc="-5" b="1">
                          <a:latin typeface="Times New Roman"/>
                          <a:cs typeface="Times New Roman"/>
                        </a:rPr>
                        <a:t>Slab</a:t>
                      </a:r>
                      <a:endParaRPr sz="1000">
                        <a:latin typeface="Times New Roman"/>
                        <a:cs typeface="Times New Roman"/>
                      </a:endParaRPr>
                    </a:p>
                  </a:txBody>
                  <a:tcPr marL="0" marR="0" marB="0" marT="0"/>
                </a:tc>
              </a:tr>
              <a:tr h="2033787">
                <a:tc>
                  <a:txBody>
                    <a:bodyPr/>
                    <a:lstStyle/>
                    <a:p>
                      <a:pPr marL="127000" marR="3457575">
                        <a:lnSpc>
                          <a:spcPts val="1150"/>
                        </a:lnSpc>
                        <a:spcBef>
                          <a:spcPts val="290"/>
                        </a:spcBef>
                      </a:pPr>
                      <a:r>
                        <a:rPr dirty="0" sz="1000" spc="-5">
                          <a:latin typeface="Times New Roman"/>
                          <a:cs typeface="Times New Roman"/>
                        </a:rPr>
                        <a:t>Gross Depth = </a:t>
                      </a:r>
                      <a:r>
                        <a:rPr dirty="0" sz="1000">
                          <a:latin typeface="Times New Roman"/>
                          <a:cs typeface="Times New Roman"/>
                        </a:rPr>
                        <a:t>7.5 </a:t>
                      </a:r>
                      <a:r>
                        <a:rPr dirty="0" sz="1000" spc="-10">
                          <a:latin typeface="Times New Roman"/>
                          <a:cs typeface="Times New Roman"/>
                        </a:rPr>
                        <a:t>in  </a:t>
                      </a:r>
                      <a:r>
                        <a:rPr dirty="0" sz="1000" spc="-5">
                          <a:latin typeface="Times New Roman"/>
                          <a:cs typeface="Times New Roman"/>
                        </a:rPr>
                        <a:t>Overhang </a:t>
                      </a:r>
                      <a:r>
                        <a:rPr dirty="0" sz="1000">
                          <a:latin typeface="Times New Roman"/>
                          <a:cs typeface="Times New Roman"/>
                        </a:rPr>
                        <a:t>Edge </a:t>
                      </a:r>
                      <a:r>
                        <a:rPr dirty="0" sz="1000" spc="-5">
                          <a:latin typeface="Times New Roman"/>
                          <a:cs typeface="Times New Roman"/>
                        </a:rPr>
                        <a:t>Depth = 7.0 </a:t>
                      </a:r>
                      <a:r>
                        <a:rPr dirty="0" sz="1000" spc="-10">
                          <a:latin typeface="Times New Roman"/>
                          <a:cs typeface="Times New Roman"/>
                        </a:rPr>
                        <a:t>in  </a:t>
                      </a:r>
                      <a:r>
                        <a:rPr dirty="0" sz="1000" spc="-5">
                          <a:latin typeface="Times New Roman"/>
                          <a:cs typeface="Times New Roman"/>
                        </a:rPr>
                        <a:t>Overhang = Varies</a:t>
                      </a:r>
                      <a:endParaRPr sz="1000">
                        <a:latin typeface="Times New Roman"/>
                        <a:cs typeface="Times New Roman"/>
                      </a:endParaRPr>
                    </a:p>
                    <a:p>
                      <a:pPr marL="127000">
                        <a:lnSpc>
                          <a:spcPts val="1090"/>
                        </a:lnSpc>
                      </a:pPr>
                      <a:r>
                        <a:rPr dirty="0" sz="1000">
                          <a:latin typeface="Times New Roman"/>
                          <a:cs typeface="Times New Roman"/>
                        </a:rPr>
                        <a:t>Edge </a:t>
                      </a:r>
                      <a:r>
                        <a:rPr dirty="0" sz="1000" spc="-5">
                          <a:latin typeface="Times New Roman"/>
                          <a:cs typeface="Times New Roman"/>
                        </a:rPr>
                        <a:t>Offset =</a:t>
                      </a:r>
                      <a:r>
                        <a:rPr dirty="0" sz="1000">
                          <a:latin typeface="Times New Roman"/>
                          <a:cs typeface="Times New Roman"/>
                        </a:rPr>
                        <a:t> </a:t>
                      </a:r>
                      <a:r>
                        <a:rPr dirty="0" sz="1000" spc="-5">
                          <a:latin typeface="Times New Roman"/>
                          <a:cs typeface="Times New Roman"/>
                        </a:rPr>
                        <a:t>21’-0”</a:t>
                      </a:r>
                      <a:endParaRPr sz="1000">
                        <a:latin typeface="Times New Roman"/>
                        <a:cs typeface="Times New Roman"/>
                      </a:endParaRPr>
                    </a:p>
                    <a:p>
                      <a:pPr marL="127000">
                        <a:lnSpc>
                          <a:spcPts val="1150"/>
                        </a:lnSpc>
                      </a:pPr>
                      <a:r>
                        <a:rPr dirty="0" sz="1000" spc="-5">
                          <a:latin typeface="Times New Roman"/>
                          <a:cs typeface="Times New Roman"/>
                        </a:rPr>
                        <a:t>Overall width =</a:t>
                      </a:r>
                      <a:r>
                        <a:rPr dirty="0" sz="1000" spc="10">
                          <a:latin typeface="Times New Roman"/>
                          <a:cs typeface="Times New Roman"/>
                        </a:rPr>
                        <a:t> </a:t>
                      </a:r>
                      <a:r>
                        <a:rPr dirty="0" sz="1000" spc="-5">
                          <a:latin typeface="Times New Roman"/>
                          <a:cs typeface="Times New Roman"/>
                        </a:rPr>
                        <a:t>42’-0”</a:t>
                      </a:r>
                      <a:endParaRPr sz="1000">
                        <a:latin typeface="Times New Roman"/>
                        <a:cs typeface="Times New Roman"/>
                      </a:endParaRPr>
                    </a:p>
                    <a:p>
                      <a:pPr marL="127000" marR="3102610">
                        <a:lnSpc>
                          <a:spcPts val="1150"/>
                        </a:lnSpc>
                        <a:spcBef>
                          <a:spcPts val="55"/>
                        </a:spcBef>
                      </a:pPr>
                      <a:r>
                        <a:rPr dirty="0" sz="1000" spc="-5">
                          <a:latin typeface="Times New Roman"/>
                          <a:cs typeface="Times New Roman"/>
                        </a:rPr>
                        <a:t>Slab Offset (“A” Dimension) = To </a:t>
                      </a:r>
                      <a:r>
                        <a:rPr dirty="0" sz="1000">
                          <a:latin typeface="Times New Roman"/>
                          <a:cs typeface="Times New Roman"/>
                        </a:rPr>
                        <a:t>be  </a:t>
                      </a:r>
                      <a:r>
                        <a:rPr dirty="0" sz="1000" spc="-5">
                          <a:latin typeface="Times New Roman"/>
                          <a:cs typeface="Times New Roman"/>
                        </a:rPr>
                        <a:t>determined</a:t>
                      </a:r>
                      <a:endParaRPr sz="1000">
                        <a:latin typeface="Times New Roman"/>
                        <a:cs typeface="Times New Roman"/>
                      </a:endParaRPr>
                    </a:p>
                    <a:p>
                      <a:pPr marL="127000">
                        <a:lnSpc>
                          <a:spcPts val="1100"/>
                        </a:lnSpc>
                      </a:pPr>
                      <a:r>
                        <a:rPr dirty="0" sz="1000" spc="-5">
                          <a:latin typeface="Times New Roman"/>
                          <a:cs typeface="Times New Roman"/>
                        </a:rPr>
                        <a:t>Fillet =</a:t>
                      </a:r>
                      <a:r>
                        <a:rPr dirty="0" sz="1000" spc="-95">
                          <a:latin typeface="Times New Roman"/>
                          <a:cs typeface="Times New Roman"/>
                        </a:rPr>
                        <a:t> </a:t>
                      </a:r>
                      <a:r>
                        <a:rPr dirty="0" sz="1000" spc="-5">
                          <a:latin typeface="Times New Roman"/>
                          <a:cs typeface="Times New Roman"/>
                        </a:rPr>
                        <a:t>¾”</a:t>
                      </a:r>
                      <a:endParaRPr sz="1000">
                        <a:latin typeface="Times New Roman"/>
                        <a:cs typeface="Times New Roman"/>
                      </a:endParaRPr>
                    </a:p>
                    <a:p>
                      <a:pPr marL="127000">
                        <a:lnSpc>
                          <a:spcPts val="1175"/>
                        </a:lnSpc>
                      </a:pPr>
                      <a:r>
                        <a:rPr dirty="0" sz="1000" spc="-5">
                          <a:latin typeface="Times New Roman"/>
                          <a:cs typeface="Times New Roman"/>
                        </a:rPr>
                        <a:t>Sacrificial Depth =</a:t>
                      </a:r>
                      <a:r>
                        <a:rPr dirty="0" sz="1000" spc="10">
                          <a:latin typeface="Times New Roman"/>
                          <a:cs typeface="Times New Roman"/>
                        </a:rPr>
                        <a:t> </a:t>
                      </a:r>
                      <a:r>
                        <a:rPr dirty="0" sz="1000" spc="-5">
                          <a:latin typeface="Times New Roman"/>
                          <a:cs typeface="Times New Roman"/>
                        </a:rPr>
                        <a:t>½”</a:t>
                      </a:r>
                      <a:endParaRPr sz="1000">
                        <a:latin typeface="Times New Roman"/>
                        <a:cs typeface="Times New Roman"/>
                      </a:endParaRPr>
                    </a:p>
                    <a:p>
                      <a:pPr marL="127000">
                        <a:lnSpc>
                          <a:spcPts val="1180"/>
                        </a:lnSpc>
                        <a:spcBef>
                          <a:spcPts val="35"/>
                        </a:spcBef>
                      </a:pPr>
                      <a:r>
                        <a:rPr dirty="0" baseline="5555" sz="1500" spc="-7">
                          <a:latin typeface="Times New Roman"/>
                          <a:cs typeface="Times New Roman"/>
                        </a:rPr>
                        <a:t>f’</a:t>
                      </a:r>
                      <a:r>
                        <a:rPr dirty="0" sz="650" spc="-5">
                          <a:latin typeface="Times New Roman"/>
                          <a:cs typeface="Times New Roman"/>
                        </a:rPr>
                        <a:t>c </a:t>
                      </a:r>
                      <a:r>
                        <a:rPr dirty="0" baseline="5555" sz="1500" spc="-7">
                          <a:latin typeface="Times New Roman"/>
                          <a:cs typeface="Times New Roman"/>
                        </a:rPr>
                        <a:t>= 4</a:t>
                      </a:r>
                      <a:r>
                        <a:rPr dirty="0" baseline="5555" sz="1500" spc="-104">
                          <a:latin typeface="Times New Roman"/>
                          <a:cs typeface="Times New Roman"/>
                        </a:rPr>
                        <a:t> </a:t>
                      </a:r>
                      <a:r>
                        <a:rPr dirty="0" baseline="5555" sz="1500" spc="-7">
                          <a:latin typeface="Times New Roman"/>
                          <a:cs typeface="Times New Roman"/>
                        </a:rPr>
                        <a:t>ksi</a:t>
                      </a:r>
                      <a:endParaRPr baseline="5555" sz="1500">
                        <a:latin typeface="Times New Roman"/>
                        <a:cs typeface="Times New Roman"/>
                      </a:endParaRPr>
                    </a:p>
                    <a:p>
                      <a:pPr marL="127000">
                        <a:lnSpc>
                          <a:spcPts val="1170"/>
                        </a:lnSpc>
                      </a:pPr>
                      <a:r>
                        <a:rPr dirty="0" baseline="5555" sz="1500" spc="-7">
                          <a:latin typeface="Cambria"/>
                          <a:cs typeface="Cambria"/>
                        </a:rPr>
                        <a:t>w</a:t>
                      </a:r>
                      <a:r>
                        <a:rPr dirty="0" sz="650" spc="-5">
                          <a:latin typeface="Times New Roman"/>
                          <a:cs typeface="Times New Roman"/>
                        </a:rPr>
                        <a:t>c </a:t>
                      </a:r>
                      <a:r>
                        <a:rPr dirty="0" baseline="5555" sz="1500" spc="-7">
                          <a:latin typeface="Times New Roman"/>
                          <a:cs typeface="Times New Roman"/>
                        </a:rPr>
                        <a:t>= </a:t>
                      </a:r>
                      <a:r>
                        <a:rPr dirty="0" baseline="5555" sz="1500">
                          <a:latin typeface="Times New Roman"/>
                          <a:cs typeface="Times New Roman"/>
                        </a:rPr>
                        <a:t>150</a:t>
                      </a:r>
                      <a:r>
                        <a:rPr dirty="0" baseline="5555" sz="1500" spc="-89">
                          <a:latin typeface="Times New Roman"/>
                          <a:cs typeface="Times New Roman"/>
                        </a:rPr>
                        <a:t> </a:t>
                      </a:r>
                      <a:r>
                        <a:rPr dirty="0" baseline="5555" sz="1500" spc="-7">
                          <a:latin typeface="Times New Roman"/>
                          <a:cs typeface="Times New Roman"/>
                        </a:rPr>
                        <a:t>lb/ft</a:t>
                      </a:r>
                      <a:r>
                        <a:rPr dirty="0" baseline="38461" sz="975" spc="-7">
                          <a:latin typeface="Times New Roman"/>
                          <a:cs typeface="Times New Roman"/>
                        </a:rPr>
                        <a:t>3</a:t>
                      </a:r>
                      <a:endParaRPr baseline="38461" sz="975">
                        <a:latin typeface="Times New Roman"/>
                        <a:cs typeface="Times New Roman"/>
                      </a:endParaRPr>
                    </a:p>
                    <a:p>
                      <a:pPr marL="127000" marR="3197225">
                        <a:lnSpc>
                          <a:spcPts val="1070"/>
                        </a:lnSpc>
                        <a:spcBef>
                          <a:spcPts val="130"/>
                        </a:spcBef>
                      </a:pPr>
                      <a:r>
                        <a:rPr dirty="0" baseline="5555" sz="1500" spc="-7">
                          <a:latin typeface="Cambria"/>
                          <a:cs typeface="Cambria"/>
                        </a:rPr>
                        <a:t>w</a:t>
                      </a:r>
                      <a:r>
                        <a:rPr dirty="0" sz="650" spc="-5">
                          <a:latin typeface="Times New Roman"/>
                          <a:cs typeface="Times New Roman"/>
                        </a:rPr>
                        <a:t>c </a:t>
                      </a:r>
                      <a:r>
                        <a:rPr dirty="0" baseline="5555" sz="1500" spc="-7">
                          <a:latin typeface="Times New Roman"/>
                          <a:cs typeface="Times New Roman"/>
                        </a:rPr>
                        <a:t>= </a:t>
                      </a:r>
                      <a:r>
                        <a:rPr dirty="0" baseline="5555" sz="1500">
                          <a:latin typeface="Times New Roman"/>
                          <a:cs typeface="Times New Roman"/>
                        </a:rPr>
                        <a:t>155 </a:t>
                      </a:r>
                      <a:r>
                        <a:rPr dirty="0" baseline="5555" sz="1500" spc="-7">
                          <a:latin typeface="Times New Roman"/>
                          <a:cs typeface="Times New Roman"/>
                        </a:rPr>
                        <a:t>lb/ft</a:t>
                      </a:r>
                      <a:r>
                        <a:rPr dirty="0" baseline="38461" sz="975" spc="-7">
                          <a:latin typeface="Times New Roman"/>
                          <a:cs typeface="Times New Roman"/>
                        </a:rPr>
                        <a:t>3 </a:t>
                      </a:r>
                      <a:r>
                        <a:rPr dirty="0" baseline="5555" sz="1500" spc="-7">
                          <a:latin typeface="Times New Roman"/>
                          <a:cs typeface="Times New Roman"/>
                        </a:rPr>
                        <a:t>(including rebar)  </a:t>
                      </a:r>
                      <a:r>
                        <a:rPr dirty="0" sz="1000" spc="-5">
                          <a:latin typeface="Times New Roman"/>
                          <a:cs typeface="Times New Roman"/>
                        </a:rPr>
                        <a:t>Future Wearing Surface, 0.035 k/ft</a:t>
                      </a:r>
                      <a:r>
                        <a:rPr dirty="0" baseline="29914" sz="975" spc="-7">
                          <a:latin typeface="Times New Roman"/>
                          <a:cs typeface="Times New Roman"/>
                        </a:rPr>
                        <a:t>2</a:t>
                      </a:r>
                      <a:endParaRPr baseline="29914" sz="975">
                        <a:latin typeface="Times New Roman"/>
                        <a:cs typeface="Times New Roman"/>
                      </a:endParaRPr>
                    </a:p>
                  </a:txBody>
                  <a:tcPr marL="0" marR="0" marB="0" marT="36830"/>
                </a:tc>
              </a:tr>
              <a:tr h="233838">
                <a:tc>
                  <a:txBody>
                    <a:bodyPr/>
                    <a:lstStyle/>
                    <a:p>
                      <a:pPr algn="r" marR="119380">
                        <a:lnSpc>
                          <a:spcPts val="1115"/>
                        </a:lnSpc>
                        <a:spcBef>
                          <a:spcPts val="625"/>
                        </a:spcBef>
                      </a:pPr>
                      <a:r>
                        <a:rPr dirty="0" sz="1000" spc="-5" b="1">
                          <a:latin typeface="Times New Roman"/>
                          <a:cs typeface="Times New Roman"/>
                        </a:rPr>
                        <a:t>Figure </a:t>
                      </a:r>
                      <a:r>
                        <a:rPr dirty="0" sz="1000" b="1">
                          <a:latin typeface="Times New Roman"/>
                          <a:cs typeface="Times New Roman"/>
                        </a:rPr>
                        <a:t>2-4: </a:t>
                      </a:r>
                      <a:r>
                        <a:rPr dirty="0" sz="1000" spc="-5" b="1">
                          <a:latin typeface="Times New Roman"/>
                          <a:cs typeface="Times New Roman"/>
                        </a:rPr>
                        <a:t>Slab</a:t>
                      </a:r>
                      <a:r>
                        <a:rPr dirty="0" sz="1000" spc="-55" b="1">
                          <a:latin typeface="Times New Roman"/>
                          <a:cs typeface="Times New Roman"/>
                        </a:rPr>
                        <a:t> </a:t>
                      </a:r>
                      <a:r>
                        <a:rPr dirty="0" sz="1000" spc="-5" b="1">
                          <a:latin typeface="Times New Roman"/>
                          <a:cs typeface="Times New Roman"/>
                        </a:rPr>
                        <a:t>Detail</a:t>
                      </a:r>
                      <a:endParaRPr sz="1000">
                        <a:latin typeface="Times New Roman"/>
                        <a:cs typeface="Times New Roman"/>
                      </a:endParaRPr>
                    </a:p>
                  </a:txBody>
                  <a:tcPr marL="0" marR="0" marB="0" marT="79375"/>
                </a:tc>
              </a:tr>
            </a:tbl>
          </a:graphicData>
        </a:graphic>
      </p:graphicFrame>
      <p:sp>
        <p:nvSpPr>
          <p:cNvPr id="43" name="object 43"/>
          <p:cNvSpPr txBox="1"/>
          <p:nvPr/>
        </p:nvSpPr>
        <p:spPr>
          <a:xfrm>
            <a:off x="741680" y="8625331"/>
            <a:ext cx="447675" cy="177800"/>
          </a:xfrm>
          <a:prstGeom prst="rect">
            <a:avLst/>
          </a:prstGeom>
        </p:spPr>
        <p:txBody>
          <a:bodyPr wrap="square" lIns="0" tIns="12065" rIns="0" bIns="0" rtlCol="0" vert="horz">
            <a:spAutoFit/>
          </a:bodyPr>
          <a:lstStyle/>
          <a:p>
            <a:pPr marL="12700">
              <a:lnSpc>
                <a:spcPct val="100000"/>
              </a:lnSpc>
              <a:spcBef>
                <a:spcPts val="95"/>
              </a:spcBef>
            </a:pPr>
            <a:r>
              <a:rPr dirty="0" sz="1000" spc="-10" b="1">
                <a:latin typeface="Times New Roman"/>
                <a:cs typeface="Times New Roman"/>
              </a:rPr>
              <a:t>S</a:t>
            </a:r>
            <a:r>
              <a:rPr dirty="0" sz="1000" spc="-5" b="1">
                <a:latin typeface="Times New Roman"/>
                <a:cs typeface="Times New Roman"/>
              </a:rPr>
              <a:t>tr</a:t>
            </a:r>
            <a:r>
              <a:rPr dirty="0" sz="1000" b="1">
                <a:latin typeface="Times New Roman"/>
                <a:cs typeface="Times New Roman"/>
              </a:rPr>
              <a:t>a</a:t>
            </a:r>
            <a:r>
              <a:rPr dirty="0" sz="1000" spc="-10" b="1">
                <a:latin typeface="Times New Roman"/>
                <a:cs typeface="Times New Roman"/>
              </a:rPr>
              <a:t>nds</a:t>
            </a:r>
            <a:endParaRPr sz="1000">
              <a:latin typeface="Times New Roman"/>
              <a:cs typeface="Times New Roman"/>
            </a:endParaRPr>
          </a:p>
        </p:txBody>
      </p:sp>
      <p:sp>
        <p:nvSpPr>
          <p:cNvPr id="44" name="object 44"/>
          <p:cNvSpPr/>
          <p:nvPr/>
        </p:nvSpPr>
        <p:spPr>
          <a:xfrm>
            <a:off x="2928620" y="6114584"/>
            <a:ext cx="4212587" cy="2009592"/>
          </a:xfrm>
          <a:prstGeom prst="rect">
            <a:avLst/>
          </a:prstGeom>
          <a:blipFill>
            <a:blip r:embed="rId2" cstate="print"/>
            <a:stretch>
              <a:fillRect/>
            </a:stretch>
          </a:blipFill>
        </p:spPr>
        <p:txBody>
          <a:bodyPr wrap="square" lIns="0" tIns="0" rIns="0" bIns="0" rtlCol="0"/>
          <a:lstStyle/>
          <a:p/>
        </p:txBody>
      </p:sp>
      <p:sp>
        <p:nvSpPr>
          <p:cNvPr id="45" name="object 45"/>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3</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graphicFrame>
        <p:nvGraphicFramePr>
          <p:cNvPr id="3" name="object 3"/>
          <p:cNvGraphicFramePr>
            <a:graphicFrameLocks noGrp="1"/>
          </p:cNvGraphicFramePr>
          <p:nvPr/>
        </p:nvGraphicFramePr>
        <p:xfrm>
          <a:off x="627380" y="920553"/>
          <a:ext cx="2545715" cy="580390"/>
        </p:xfrm>
        <a:graphic>
          <a:graphicData uri="http://schemas.openxmlformats.org/drawingml/2006/table">
            <a:tbl>
              <a:tblPr firstRow="1" bandRow="1">
                <a:tableStyleId>{2D5ABB26-0587-4C30-8999-92F81FD0307C}</a:tableStyleId>
              </a:tblPr>
              <a:tblGrid>
                <a:gridCol w="1048385"/>
                <a:gridCol w="1496694"/>
              </a:tblGrid>
              <a:tr h="580100">
                <a:tc>
                  <a:txBody>
                    <a:bodyPr/>
                    <a:lstStyle/>
                    <a:p>
                      <a:pPr marL="127000">
                        <a:lnSpc>
                          <a:spcPts val="1065"/>
                        </a:lnSpc>
                      </a:pPr>
                      <a:r>
                        <a:rPr dirty="0" sz="1000">
                          <a:latin typeface="Times New Roman"/>
                          <a:cs typeface="Times New Roman"/>
                        </a:rPr>
                        <a:t>0.6”</a:t>
                      </a:r>
                      <a:r>
                        <a:rPr dirty="0" sz="1000" spc="-15">
                          <a:latin typeface="Times New Roman"/>
                          <a:cs typeface="Times New Roman"/>
                        </a:rPr>
                        <a:t> </a:t>
                      </a:r>
                      <a:r>
                        <a:rPr dirty="0" sz="1000" spc="-5">
                          <a:latin typeface="Times New Roman"/>
                          <a:cs typeface="Times New Roman"/>
                        </a:rPr>
                        <a:t>Diameter</a:t>
                      </a:r>
                      <a:endParaRPr sz="1000">
                        <a:latin typeface="Times New Roman"/>
                        <a:cs typeface="Times New Roman"/>
                      </a:endParaRPr>
                    </a:p>
                    <a:p>
                      <a:pPr marL="127000">
                        <a:lnSpc>
                          <a:spcPts val="1150"/>
                        </a:lnSpc>
                      </a:pPr>
                      <a:r>
                        <a:rPr dirty="0" sz="1000" spc="-5">
                          <a:latin typeface="Times New Roman"/>
                          <a:cs typeface="Times New Roman"/>
                        </a:rPr>
                        <a:t>Grade</a:t>
                      </a:r>
                      <a:r>
                        <a:rPr dirty="0" sz="1000" spc="-10">
                          <a:latin typeface="Times New Roman"/>
                          <a:cs typeface="Times New Roman"/>
                        </a:rPr>
                        <a:t> </a:t>
                      </a:r>
                      <a:r>
                        <a:rPr dirty="0" sz="1000" spc="-5">
                          <a:latin typeface="Times New Roman"/>
                          <a:cs typeface="Times New Roman"/>
                        </a:rPr>
                        <a:t>270</a:t>
                      </a:r>
                      <a:endParaRPr sz="1000">
                        <a:latin typeface="Times New Roman"/>
                        <a:cs typeface="Times New Roman"/>
                      </a:endParaRPr>
                    </a:p>
                    <a:p>
                      <a:pPr marL="127000">
                        <a:lnSpc>
                          <a:spcPts val="1175"/>
                        </a:lnSpc>
                      </a:pPr>
                      <a:r>
                        <a:rPr dirty="0" sz="1000" spc="-5">
                          <a:latin typeface="Times New Roman"/>
                          <a:cs typeface="Times New Roman"/>
                        </a:rPr>
                        <a:t>Low</a:t>
                      </a:r>
                      <a:r>
                        <a:rPr dirty="0" sz="1000" spc="-15">
                          <a:latin typeface="Times New Roman"/>
                          <a:cs typeface="Times New Roman"/>
                        </a:rPr>
                        <a:t> </a:t>
                      </a:r>
                      <a:r>
                        <a:rPr dirty="0" sz="1000" spc="-5">
                          <a:latin typeface="Times New Roman"/>
                          <a:cs typeface="Times New Roman"/>
                        </a:rPr>
                        <a:t>Relaxation</a:t>
                      </a:r>
                      <a:endParaRPr sz="1000">
                        <a:latin typeface="Times New Roman"/>
                        <a:cs typeface="Times New Roman"/>
                      </a:endParaRPr>
                    </a:p>
                  </a:txBody>
                  <a:tcPr marL="0" marR="0" marB="0" marT="0"/>
                </a:tc>
                <a:tc>
                  <a:txBody>
                    <a:bodyPr/>
                    <a:lstStyle/>
                    <a:p>
                      <a:pPr algn="just" marL="106680" marR="596900">
                        <a:lnSpc>
                          <a:spcPct val="95500"/>
                        </a:lnSpc>
                        <a:spcBef>
                          <a:spcPts val="35"/>
                        </a:spcBef>
                      </a:pPr>
                      <a:r>
                        <a:rPr dirty="0" baseline="5555" sz="1500" spc="-7">
                          <a:latin typeface="Times New Roman"/>
                          <a:cs typeface="Times New Roman"/>
                        </a:rPr>
                        <a:t>f</a:t>
                      </a:r>
                      <a:r>
                        <a:rPr dirty="0" sz="650" spc="-5">
                          <a:latin typeface="Times New Roman"/>
                          <a:cs typeface="Times New Roman"/>
                        </a:rPr>
                        <a:t>pu </a:t>
                      </a:r>
                      <a:r>
                        <a:rPr dirty="0" baseline="5555" sz="1500" spc="-7">
                          <a:latin typeface="Times New Roman"/>
                          <a:cs typeface="Times New Roman"/>
                        </a:rPr>
                        <a:t>= 270.0 ksi  f</a:t>
                      </a:r>
                      <a:r>
                        <a:rPr dirty="0" sz="650" spc="-5">
                          <a:latin typeface="Times New Roman"/>
                          <a:cs typeface="Times New Roman"/>
                        </a:rPr>
                        <a:t>py </a:t>
                      </a:r>
                      <a:r>
                        <a:rPr dirty="0" baseline="5555" sz="1500" spc="-7">
                          <a:latin typeface="Times New Roman"/>
                          <a:cs typeface="Times New Roman"/>
                        </a:rPr>
                        <a:t>= 243.0 ksi  E</a:t>
                      </a:r>
                      <a:r>
                        <a:rPr dirty="0" sz="650" spc="-5">
                          <a:latin typeface="Times New Roman"/>
                          <a:cs typeface="Times New Roman"/>
                        </a:rPr>
                        <a:t>ps </a:t>
                      </a:r>
                      <a:r>
                        <a:rPr dirty="0" baseline="5555" sz="1500" spc="-7">
                          <a:latin typeface="Times New Roman"/>
                          <a:cs typeface="Times New Roman"/>
                        </a:rPr>
                        <a:t>= 28500</a:t>
                      </a:r>
                      <a:r>
                        <a:rPr dirty="0" baseline="5555" sz="1500" spc="-165">
                          <a:latin typeface="Times New Roman"/>
                          <a:cs typeface="Times New Roman"/>
                        </a:rPr>
                        <a:t> </a:t>
                      </a:r>
                      <a:r>
                        <a:rPr dirty="0" baseline="5555" sz="1500" spc="-7">
                          <a:latin typeface="Times New Roman"/>
                          <a:cs typeface="Times New Roman"/>
                        </a:rPr>
                        <a:t>ksi</a:t>
                      </a:r>
                      <a:endParaRPr baseline="5555" sz="1500">
                        <a:latin typeface="Times New Roman"/>
                        <a:cs typeface="Times New Roman"/>
                      </a:endParaRPr>
                    </a:p>
                    <a:p>
                      <a:pPr algn="just" marL="106680">
                        <a:lnSpc>
                          <a:spcPts val="990"/>
                        </a:lnSpc>
                      </a:pPr>
                      <a:r>
                        <a:rPr dirty="0" baseline="5555" sz="1500" spc="-7">
                          <a:latin typeface="Times New Roman"/>
                          <a:cs typeface="Times New Roman"/>
                        </a:rPr>
                        <a:t>a</a:t>
                      </a:r>
                      <a:r>
                        <a:rPr dirty="0" sz="650" spc="-5">
                          <a:latin typeface="Times New Roman"/>
                          <a:cs typeface="Times New Roman"/>
                        </a:rPr>
                        <a:t>ps </a:t>
                      </a:r>
                      <a:r>
                        <a:rPr dirty="0" baseline="5555" sz="1500" spc="-7">
                          <a:latin typeface="Times New Roman"/>
                          <a:cs typeface="Times New Roman"/>
                        </a:rPr>
                        <a:t>= 0.217 in</a:t>
                      </a:r>
                      <a:r>
                        <a:rPr dirty="0" baseline="38461" sz="975" spc="-7">
                          <a:latin typeface="Times New Roman"/>
                          <a:cs typeface="Times New Roman"/>
                        </a:rPr>
                        <a:t>2</a:t>
                      </a:r>
                      <a:r>
                        <a:rPr dirty="0" baseline="5555" sz="1500" spc="-7">
                          <a:latin typeface="Times New Roman"/>
                          <a:cs typeface="Times New Roman"/>
                        </a:rPr>
                        <a:t>/per</a:t>
                      </a:r>
                      <a:r>
                        <a:rPr dirty="0" baseline="5555" sz="1500" spc="-112">
                          <a:latin typeface="Times New Roman"/>
                          <a:cs typeface="Times New Roman"/>
                        </a:rPr>
                        <a:t> </a:t>
                      </a:r>
                      <a:r>
                        <a:rPr dirty="0" baseline="5555" sz="1500" spc="-7">
                          <a:latin typeface="Times New Roman"/>
                          <a:cs typeface="Times New Roman"/>
                        </a:rPr>
                        <a:t>strand</a:t>
                      </a:r>
                      <a:endParaRPr baseline="5555" sz="1500">
                        <a:latin typeface="Times New Roman"/>
                        <a:cs typeface="Times New Roman"/>
                      </a:endParaRPr>
                    </a:p>
                  </a:txBody>
                  <a:tcPr marL="0" marR="0" marB="0" marT="4445"/>
                </a:tc>
              </a:tr>
            </a:tbl>
          </a:graphicData>
        </a:graphic>
      </p:graphicFrame>
      <p:graphicFrame>
        <p:nvGraphicFramePr>
          <p:cNvPr id="4" name="object 4"/>
          <p:cNvGraphicFramePr>
            <a:graphicFrameLocks noGrp="1"/>
          </p:cNvGraphicFramePr>
          <p:nvPr/>
        </p:nvGraphicFramePr>
        <p:xfrm>
          <a:off x="627380" y="1802949"/>
          <a:ext cx="2244725" cy="807720"/>
        </p:xfrm>
        <a:graphic>
          <a:graphicData uri="http://schemas.openxmlformats.org/drawingml/2006/table">
            <a:tbl>
              <a:tblPr firstRow="1" bandRow="1">
                <a:tableStyleId>{2D5ABB26-0587-4C30-8999-92F81FD0307C}</a:tableStyleId>
              </a:tblPr>
              <a:tblGrid>
                <a:gridCol w="2244725"/>
              </a:tblGrid>
              <a:tr h="181292">
                <a:tc>
                  <a:txBody>
                    <a:bodyPr/>
                    <a:lstStyle/>
                    <a:p>
                      <a:pPr marL="127000">
                        <a:lnSpc>
                          <a:spcPts val="1090"/>
                        </a:lnSpc>
                      </a:pPr>
                      <a:r>
                        <a:rPr dirty="0" sz="1000" spc="-5" b="1">
                          <a:latin typeface="Times New Roman"/>
                          <a:cs typeface="Times New Roman"/>
                        </a:rPr>
                        <a:t>Traffic Barrier</a:t>
                      </a:r>
                      <a:endParaRPr sz="1000">
                        <a:latin typeface="Times New Roman"/>
                        <a:cs typeface="Times New Roman"/>
                      </a:endParaRPr>
                    </a:p>
                  </a:txBody>
                  <a:tcPr marL="0" marR="0" marB="0" marT="0"/>
                </a:tc>
              </a:tr>
              <a:tr h="626295">
                <a:tc>
                  <a:txBody>
                    <a:bodyPr/>
                    <a:lstStyle/>
                    <a:p>
                      <a:pPr marL="127000">
                        <a:lnSpc>
                          <a:spcPct val="100000"/>
                        </a:lnSpc>
                        <a:spcBef>
                          <a:spcPts val="210"/>
                        </a:spcBef>
                      </a:pPr>
                      <a:r>
                        <a:rPr dirty="0" sz="1000">
                          <a:latin typeface="Times New Roman"/>
                          <a:cs typeface="Times New Roman"/>
                        </a:rPr>
                        <a:t>42” </a:t>
                      </a:r>
                      <a:r>
                        <a:rPr dirty="0" sz="1000" spc="-5">
                          <a:latin typeface="Times New Roman"/>
                          <a:cs typeface="Times New Roman"/>
                        </a:rPr>
                        <a:t>Single Slope</a:t>
                      </a:r>
                      <a:endParaRPr sz="1000">
                        <a:latin typeface="Times New Roman"/>
                        <a:cs typeface="Times New Roman"/>
                      </a:endParaRPr>
                    </a:p>
                    <a:p>
                      <a:pPr marL="127000" marR="119380">
                        <a:lnSpc>
                          <a:spcPct val="146000"/>
                        </a:lnSpc>
                      </a:pPr>
                      <a:r>
                        <a:rPr dirty="0" sz="1000" spc="-5">
                          <a:latin typeface="Times New Roman"/>
                          <a:cs typeface="Times New Roman"/>
                        </a:rPr>
                        <a:t>Design weight = 0.690 kip/ft/barrier  Load is distributed to 3 exterior</a:t>
                      </a:r>
                      <a:r>
                        <a:rPr dirty="0" sz="1000" spc="15">
                          <a:latin typeface="Times New Roman"/>
                          <a:cs typeface="Times New Roman"/>
                        </a:rPr>
                        <a:t> </a:t>
                      </a:r>
                      <a:r>
                        <a:rPr dirty="0" sz="1000" spc="-5">
                          <a:latin typeface="Times New Roman"/>
                          <a:cs typeface="Times New Roman"/>
                        </a:rPr>
                        <a:t>girders</a:t>
                      </a:r>
                      <a:endParaRPr sz="1000">
                        <a:latin typeface="Times New Roman"/>
                        <a:cs typeface="Times New Roman"/>
                      </a:endParaRPr>
                    </a:p>
                  </a:txBody>
                  <a:tcPr marL="0" marR="0" marB="0" marT="26670"/>
                </a:tc>
              </a:tr>
            </a:tbl>
          </a:graphicData>
        </a:graphic>
      </p:graphicFrame>
      <p:graphicFrame>
        <p:nvGraphicFramePr>
          <p:cNvPr id="5" name="object 5"/>
          <p:cNvGraphicFramePr>
            <a:graphicFrameLocks noGrp="1"/>
          </p:cNvGraphicFramePr>
          <p:nvPr/>
        </p:nvGraphicFramePr>
        <p:xfrm>
          <a:off x="627380" y="2913945"/>
          <a:ext cx="3302000" cy="520700"/>
        </p:xfrm>
        <a:graphic>
          <a:graphicData uri="http://schemas.openxmlformats.org/drawingml/2006/table">
            <a:tbl>
              <a:tblPr firstRow="1" bandRow="1">
                <a:tableStyleId>{2D5ABB26-0587-4C30-8999-92F81FD0307C}</a:tableStyleId>
              </a:tblPr>
              <a:tblGrid>
                <a:gridCol w="929005"/>
                <a:gridCol w="1327784"/>
                <a:gridCol w="1045844"/>
              </a:tblGrid>
              <a:tr h="181292">
                <a:tc gridSpan="3">
                  <a:txBody>
                    <a:bodyPr/>
                    <a:lstStyle/>
                    <a:p>
                      <a:pPr marL="127000">
                        <a:lnSpc>
                          <a:spcPts val="1090"/>
                        </a:lnSpc>
                      </a:pPr>
                      <a:r>
                        <a:rPr dirty="0" sz="1000" spc="-5" b="1">
                          <a:latin typeface="Times New Roman"/>
                          <a:cs typeface="Times New Roman"/>
                        </a:rPr>
                        <a:t>Load Modifiers</a:t>
                      </a:r>
                      <a:endParaRPr sz="1000">
                        <a:latin typeface="Times New Roman"/>
                        <a:cs typeface="Times New Roman"/>
                      </a:endParaRPr>
                    </a:p>
                  </a:txBody>
                  <a:tcPr marL="0" marR="0" marB="0" marT="0"/>
                </a:tc>
                <a:tc hMerge="1">
                  <a:txBody>
                    <a:bodyPr/>
                    <a:lstStyle/>
                    <a:p>
                      <a:pPr/>
                    </a:p>
                  </a:txBody>
                  <a:tcPr marL="0" marR="0" marB="0" marT="0"/>
                </a:tc>
                <a:tc hMerge="1">
                  <a:txBody>
                    <a:bodyPr/>
                    <a:lstStyle/>
                    <a:p>
                      <a:pPr/>
                    </a:p>
                  </a:txBody>
                  <a:tcPr marL="0" marR="0" marB="0" marT="0"/>
                </a:tc>
              </a:tr>
              <a:tr h="339372">
                <a:tc>
                  <a:txBody>
                    <a:bodyPr/>
                    <a:lstStyle/>
                    <a:p>
                      <a:pPr marL="127000">
                        <a:lnSpc>
                          <a:spcPct val="100000"/>
                        </a:lnSpc>
                        <a:spcBef>
                          <a:spcPts val="210"/>
                        </a:spcBef>
                      </a:pPr>
                      <a:r>
                        <a:rPr dirty="0" sz="1000" spc="-5">
                          <a:latin typeface="Times New Roman"/>
                          <a:cs typeface="Times New Roman"/>
                        </a:rPr>
                        <a:t>Ductility</a:t>
                      </a:r>
                      <a:endParaRPr sz="1000">
                        <a:latin typeface="Times New Roman"/>
                        <a:cs typeface="Times New Roman"/>
                      </a:endParaRPr>
                    </a:p>
                    <a:p>
                      <a:pPr marL="127000">
                        <a:lnSpc>
                          <a:spcPts val="1040"/>
                        </a:lnSpc>
                        <a:spcBef>
                          <a:spcPts val="120"/>
                        </a:spcBef>
                      </a:pPr>
                      <a:r>
                        <a:rPr dirty="0" baseline="5555" sz="1500" spc="-7">
                          <a:latin typeface="Symbol"/>
                          <a:cs typeface="Symbol"/>
                        </a:rPr>
                        <a:t></a:t>
                      </a:r>
                      <a:r>
                        <a:rPr dirty="0" sz="650" spc="-5">
                          <a:latin typeface="Times New Roman"/>
                          <a:cs typeface="Times New Roman"/>
                        </a:rPr>
                        <a:t>D </a:t>
                      </a:r>
                      <a:r>
                        <a:rPr dirty="0" baseline="5555" sz="1500" spc="-7">
                          <a:latin typeface="Times New Roman"/>
                          <a:cs typeface="Times New Roman"/>
                        </a:rPr>
                        <a:t>= </a:t>
                      </a:r>
                      <a:r>
                        <a:rPr dirty="0" baseline="5555" sz="1500">
                          <a:latin typeface="Times New Roman"/>
                          <a:cs typeface="Times New Roman"/>
                        </a:rPr>
                        <a:t>1.0</a:t>
                      </a:r>
                      <a:endParaRPr baseline="5555" sz="1500">
                        <a:latin typeface="Times New Roman"/>
                        <a:cs typeface="Times New Roman"/>
                      </a:endParaRPr>
                    </a:p>
                  </a:txBody>
                  <a:tcPr marL="0" marR="0" marB="0" marT="26670"/>
                </a:tc>
                <a:tc>
                  <a:txBody>
                    <a:bodyPr/>
                    <a:lstStyle/>
                    <a:p>
                      <a:pPr marL="351155">
                        <a:lnSpc>
                          <a:spcPct val="100000"/>
                        </a:lnSpc>
                        <a:spcBef>
                          <a:spcPts val="210"/>
                        </a:spcBef>
                      </a:pPr>
                      <a:r>
                        <a:rPr dirty="0" sz="1000">
                          <a:latin typeface="Times New Roman"/>
                          <a:cs typeface="Times New Roman"/>
                        </a:rPr>
                        <a:t>Redundancy</a:t>
                      </a:r>
                      <a:endParaRPr sz="1000">
                        <a:latin typeface="Times New Roman"/>
                        <a:cs typeface="Times New Roman"/>
                      </a:endParaRPr>
                    </a:p>
                    <a:p>
                      <a:pPr marL="351155">
                        <a:lnSpc>
                          <a:spcPts val="1040"/>
                        </a:lnSpc>
                        <a:spcBef>
                          <a:spcPts val="120"/>
                        </a:spcBef>
                      </a:pPr>
                      <a:r>
                        <a:rPr dirty="0" baseline="5555" sz="1500" spc="-7">
                          <a:latin typeface="Symbol"/>
                          <a:cs typeface="Symbol"/>
                        </a:rPr>
                        <a:t></a:t>
                      </a:r>
                      <a:r>
                        <a:rPr dirty="0" sz="650" spc="-5">
                          <a:latin typeface="Times New Roman"/>
                          <a:cs typeface="Times New Roman"/>
                        </a:rPr>
                        <a:t>R </a:t>
                      </a:r>
                      <a:r>
                        <a:rPr dirty="0" baseline="5555" sz="1500" spc="-7">
                          <a:latin typeface="Times New Roman"/>
                          <a:cs typeface="Times New Roman"/>
                        </a:rPr>
                        <a:t>=</a:t>
                      </a:r>
                      <a:r>
                        <a:rPr dirty="0" baseline="5555" sz="1500" spc="-112">
                          <a:latin typeface="Times New Roman"/>
                          <a:cs typeface="Times New Roman"/>
                        </a:rPr>
                        <a:t> </a:t>
                      </a:r>
                      <a:r>
                        <a:rPr dirty="0" baseline="5555" sz="1500">
                          <a:latin typeface="Times New Roman"/>
                          <a:cs typeface="Times New Roman"/>
                        </a:rPr>
                        <a:t>1.0</a:t>
                      </a:r>
                      <a:endParaRPr baseline="5555" sz="1500">
                        <a:latin typeface="Times New Roman"/>
                        <a:cs typeface="Times New Roman"/>
                      </a:endParaRPr>
                    </a:p>
                  </a:txBody>
                  <a:tcPr marL="0" marR="0" marB="0" marT="26670"/>
                </a:tc>
                <a:tc>
                  <a:txBody>
                    <a:bodyPr/>
                    <a:lstStyle/>
                    <a:p>
                      <a:pPr marL="339090">
                        <a:lnSpc>
                          <a:spcPct val="100000"/>
                        </a:lnSpc>
                        <a:spcBef>
                          <a:spcPts val="210"/>
                        </a:spcBef>
                      </a:pPr>
                      <a:r>
                        <a:rPr dirty="0" sz="1000" spc="-5">
                          <a:latin typeface="Times New Roman"/>
                          <a:cs typeface="Times New Roman"/>
                        </a:rPr>
                        <a:t>Importance</a:t>
                      </a:r>
                      <a:endParaRPr sz="1000">
                        <a:latin typeface="Times New Roman"/>
                        <a:cs typeface="Times New Roman"/>
                      </a:endParaRPr>
                    </a:p>
                    <a:p>
                      <a:pPr marL="339090">
                        <a:lnSpc>
                          <a:spcPts val="1040"/>
                        </a:lnSpc>
                        <a:spcBef>
                          <a:spcPts val="120"/>
                        </a:spcBef>
                      </a:pPr>
                      <a:r>
                        <a:rPr dirty="0" baseline="5555" sz="1500" spc="-7">
                          <a:latin typeface="Symbol"/>
                          <a:cs typeface="Symbol"/>
                        </a:rPr>
                        <a:t></a:t>
                      </a:r>
                      <a:r>
                        <a:rPr dirty="0" sz="650" spc="-5">
                          <a:latin typeface="Times New Roman"/>
                          <a:cs typeface="Times New Roman"/>
                        </a:rPr>
                        <a:t>I </a:t>
                      </a:r>
                      <a:r>
                        <a:rPr dirty="0" baseline="5555" sz="1500" spc="-7">
                          <a:latin typeface="Times New Roman"/>
                          <a:cs typeface="Times New Roman"/>
                        </a:rPr>
                        <a:t>=</a:t>
                      </a:r>
                      <a:r>
                        <a:rPr dirty="0" baseline="5555" sz="1500" spc="-127">
                          <a:latin typeface="Times New Roman"/>
                          <a:cs typeface="Times New Roman"/>
                        </a:rPr>
                        <a:t> </a:t>
                      </a:r>
                      <a:r>
                        <a:rPr dirty="0" baseline="5555" sz="1500">
                          <a:latin typeface="Times New Roman"/>
                          <a:cs typeface="Times New Roman"/>
                        </a:rPr>
                        <a:t>1.0</a:t>
                      </a:r>
                      <a:endParaRPr baseline="5555" sz="1500">
                        <a:latin typeface="Times New Roman"/>
                        <a:cs typeface="Times New Roman"/>
                      </a:endParaRPr>
                    </a:p>
                  </a:txBody>
                  <a:tcPr marL="0" marR="0" marB="0" marT="26670"/>
                </a:tc>
              </a:tr>
            </a:tbl>
          </a:graphicData>
        </a:graphic>
      </p:graphicFrame>
      <p:sp>
        <p:nvSpPr>
          <p:cNvPr id="6" name="object 6"/>
          <p:cNvSpPr/>
          <p:nvPr/>
        </p:nvSpPr>
        <p:spPr>
          <a:xfrm>
            <a:off x="1284732" y="4844796"/>
            <a:ext cx="4186554" cy="0"/>
          </a:xfrm>
          <a:custGeom>
            <a:avLst/>
            <a:gdLst/>
            <a:ahLst/>
            <a:cxnLst/>
            <a:rect l="l" t="t" r="r" b="b"/>
            <a:pathLst>
              <a:path w="4186554" h="0">
                <a:moveTo>
                  <a:pt x="0" y="0"/>
                </a:moveTo>
                <a:lnTo>
                  <a:pt x="4186428" y="0"/>
                </a:lnTo>
              </a:path>
            </a:pathLst>
          </a:custGeom>
          <a:ln w="6096">
            <a:solidFill>
              <a:srgbClr val="4F81BC"/>
            </a:solidFill>
          </a:ln>
        </p:spPr>
        <p:txBody>
          <a:bodyPr wrap="square" lIns="0" tIns="0" rIns="0" bIns="0" rtlCol="0"/>
          <a:lstStyle/>
          <a:p/>
        </p:txBody>
      </p:sp>
      <p:graphicFrame>
        <p:nvGraphicFramePr>
          <p:cNvPr id="7" name="object 7"/>
          <p:cNvGraphicFramePr>
            <a:graphicFrameLocks noGrp="1"/>
          </p:cNvGraphicFramePr>
          <p:nvPr/>
        </p:nvGraphicFramePr>
        <p:xfrm>
          <a:off x="627380" y="3736905"/>
          <a:ext cx="5464175" cy="2101850"/>
        </p:xfrm>
        <a:graphic>
          <a:graphicData uri="http://schemas.openxmlformats.org/drawingml/2006/table">
            <a:tbl>
              <a:tblPr firstRow="1" bandRow="1">
                <a:tableStyleId>{2D5ABB26-0587-4C30-8999-92F81FD0307C}</a:tableStyleId>
              </a:tblPr>
              <a:tblGrid>
                <a:gridCol w="5463540"/>
              </a:tblGrid>
              <a:tr h="180530">
                <a:tc>
                  <a:txBody>
                    <a:bodyPr/>
                    <a:lstStyle/>
                    <a:p>
                      <a:pPr marL="127000">
                        <a:lnSpc>
                          <a:spcPts val="1090"/>
                        </a:lnSpc>
                      </a:pPr>
                      <a:r>
                        <a:rPr dirty="0" sz="1000" spc="-5" b="1">
                          <a:latin typeface="Times New Roman"/>
                          <a:cs typeface="Times New Roman"/>
                        </a:rPr>
                        <a:t>Criteria</a:t>
                      </a:r>
                      <a:endParaRPr sz="1000">
                        <a:latin typeface="Times New Roman"/>
                        <a:cs typeface="Times New Roman"/>
                      </a:endParaRPr>
                    </a:p>
                  </a:txBody>
                  <a:tcPr marL="0" marR="0" marB="0" marT="0"/>
                </a:tc>
              </a:tr>
              <a:tr h="1917960">
                <a:tc>
                  <a:txBody>
                    <a:bodyPr/>
                    <a:lstStyle/>
                    <a:p>
                      <a:pPr marL="127000" marR="125730">
                        <a:lnSpc>
                          <a:spcPts val="1150"/>
                        </a:lnSpc>
                        <a:spcBef>
                          <a:spcPts val="285"/>
                        </a:spcBef>
                      </a:pPr>
                      <a:r>
                        <a:rPr dirty="0" sz="1000" spc="-5">
                          <a:latin typeface="Times New Roman"/>
                          <a:cs typeface="Times New Roman"/>
                        </a:rPr>
                        <a:t>Design in accordance with the AASHTO LRFD Bridge Design Specification, Ninth Edition, 2020 </a:t>
                      </a:r>
                      <a:r>
                        <a:rPr dirty="0" sz="1000" spc="-10">
                          <a:latin typeface="Times New Roman"/>
                          <a:cs typeface="Times New Roman"/>
                        </a:rPr>
                        <a:t>and  </a:t>
                      </a:r>
                      <a:r>
                        <a:rPr dirty="0" sz="1000" spc="-5">
                          <a:latin typeface="Times New Roman"/>
                          <a:cs typeface="Times New Roman"/>
                        </a:rPr>
                        <a:t>the WSDOT Bridge Design</a:t>
                      </a:r>
                      <a:r>
                        <a:rPr dirty="0" sz="1000" spc="20">
                          <a:latin typeface="Times New Roman"/>
                          <a:cs typeface="Times New Roman"/>
                        </a:rPr>
                        <a:t> </a:t>
                      </a:r>
                      <a:r>
                        <a:rPr dirty="0" sz="1000" spc="-5">
                          <a:latin typeface="Times New Roman"/>
                          <a:cs typeface="Times New Roman"/>
                        </a:rPr>
                        <a:t>Manual</a:t>
                      </a:r>
                      <a:endParaRPr sz="1000">
                        <a:latin typeface="Times New Roman"/>
                        <a:cs typeface="Times New Roman"/>
                      </a:endParaRPr>
                    </a:p>
                    <a:p>
                      <a:pPr marL="127000" marR="119380">
                        <a:lnSpc>
                          <a:spcPts val="1150"/>
                        </a:lnSpc>
                        <a:spcBef>
                          <a:spcPts val="605"/>
                        </a:spcBef>
                      </a:pPr>
                      <a:r>
                        <a:rPr dirty="0" sz="1000" spc="-5">
                          <a:latin typeface="Times New Roman"/>
                          <a:cs typeface="Times New Roman"/>
                        </a:rPr>
                        <a:t>Load Rate in accordance with AASHTO, The Manual </a:t>
                      </a:r>
                      <a:r>
                        <a:rPr dirty="0" sz="1000">
                          <a:latin typeface="Times New Roman"/>
                          <a:cs typeface="Times New Roman"/>
                        </a:rPr>
                        <a:t>for </a:t>
                      </a:r>
                      <a:r>
                        <a:rPr dirty="0" sz="1000" spc="-5">
                          <a:latin typeface="Times New Roman"/>
                          <a:cs typeface="Times New Roman"/>
                        </a:rPr>
                        <a:t>Bridge Evaluation, Third </a:t>
                      </a:r>
                      <a:r>
                        <a:rPr dirty="0" sz="1000" spc="-10">
                          <a:latin typeface="Times New Roman"/>
                          <a:cs typeface="Times New Roman"/>
                        </a:rPr>
                        <a:t>Edition, </a:t>
                      </a:r>
                      <a:r>
                        <a:rPr dirty="0" sz="1000" spc="-5">
                          <a:latin typeface="Times New Roman"/>
                          <a:cs typeface="Times New Roman"/>
                        </a:rPr>
                        <a:t>2018 </a:t>
                      </a:r>
                      <a:r>
                        <a:rPr dirty="0" sz="1000" spc="-10">
                          <a:latin typeface="Times New Roman"/>
                          <a:cs typeface="Times New Roman"/>
                        </a:rPr>
                        <a:t>with  </a:t>
                      </a:r>
                      <a:r>
                        <a:rPr dirty="0" sz="1000">
                          <a:latin typeface="Times New Roman"/>
                          <a:cs typeface="Times New Roman"/>
                        </a:rPr>
                        <a:t>2020 </a:t>
                      </a:r>
                      <a:r>
                        <a:rPr dirty="0" sz="1000" spc="-5">
                          <a:latin typeface="Times New Roman"/>
                          <a:cs typeface="Times New Roman"/>
                        </a:rPr>
                        <a:t>interim revisions and the WSDOT Bridge Design</a:t>
                      </a:r>
                      <a:r>
                        <a:rPr dirty="0" sz="1000" spc="45">
                          <a:latin typeface="Times New Roman"/>
                          <a:cs typeface="Times New Roman"/>
                        </a:rPr>
                        <a:t> </a:t>
                      </a:r>
                      <a:r>
                        <a:rPr dirty="0" sz="1000" spc="-5">
                          <a:latin typeface="Times New Roman"/>
                          <a:cs typeface="Times New Roman"/>
                        </a:rPr>
                        <a:t>Manual</a:t>
                      </a:r>
                      <a:endParaRPr sz="1000">
                        <a:latin typeface="Times New Roman"/>
                        <a:cs typeface="Times New Roman"/>
                      </a:endParaRPr>
                    </a:p>
                    <a:p>
                      <a:pPr>
                        <a:lnSpc>
                          <a:spcPct val="100000"/>
                        </a:lnSpc>
                      </a:pPr>
                      <a:endParaRPr sz="1100">
                        <a:latin typeface="Times New Roman"/>
                        <a:cs typeface="Times New Roman"/>
                      </a:endParaRPr>
                    </a:p>
                    <a:p>
                      <a:pPr>
                        <a:lnSpc>
                          <a:spcPct val="100000"/>
                        </a:lnSpc>
                        <a:spcBef>
                          <a:spcPts val="30"/>
                        </a:spcBef>
                      </a:pPr>
                      <a:endParaRPr sz="1350">
                        <a:latin typeface="Times New Roman"/>
                        <a:cs typeface="Times New Roman"/>
                      </a:endParaRPr>
                    </a:p>
                    <a:p>
                      <a:pPr algn="ctr" marL="739140" marR="692785">
                        <a:lnSpc>
                          <a:spcPts val="1150"/>
                        </a:lnSpc>
                      </a:pPr>
                      <a:r>
                        <a:rPr dirty="0" sz="1000" spc="-5">
                          <a:latin typeface="Times New Roman"/>
                          <a:cs typeface="Times New Roman"/>
                        </a:rPr>
                        <a:t>WSDOT policy is to design using gross section properties </a:t>
                      </a:r>
                      <a:r>
                        <a:rPr dirty="0" sz="1000" spc="-10">
                          <a:latin typeface="Times New Roman"/>
                          <a:cs typeface="Times New Roman"/>
                        </a:rPr>
                        <a:t>(BDM </a:t>
                      </a:r>
                      <a:r>
                        <a:rPr dirty="0" sz="1000" spc="-5">
                          <a:latin typeface="Times New Roman"/>
                          <a:cs typeface="Times New Roman"/>
                        </a:rPr>
                        <a:t>5.6.2.I) using  refined estimate </a:t>
                      </a:r>
                      <a:r>
                        <a:rPr dirty="0" sz="1000">
                          <a:latin typeface="Times New Roman"/>
                          <a:cs typeface="Times New Roman"/>
                        </a:rPr>
                        <a:t>of </a:t>
                      </a:r>
                      <a:r>
                        <a:rPr dirty="0" sz="1000" spc="-5">
                          <a:latin typeface="Times New Roman"/>
                          <a:cs typeface="Times New Roman"/>
                        </a:rPr>
                        <a:t>prestress losses (BDM 5.4.1.C) and elastic gains. PGSuper  supports stress analysis with </a:t>
                      </a:r>
                      <a:r>
                        <a:rPr dirty="0" sz="1000">
                          <a:latin typeface="Times New Roman"/>
                          <a:cs typeface="Times New Roman"/>
                        </a:rPr>
                        <a:t>transformed </a:t>
                      </a:r>
                      <a:r>
                        <a:rPr dirty="0" sz="1000" spc="-5">
                          <a:latin typeface="Times New Roman"/>
                          <a:cs typeface="Times New Roman"/>
                        </a:rPr>
                        <a:t>section properties, the </a:t>
                      </a:r>
                      <a:r>
                        <a:rPr dirty="0" sz="1000" spc="-10">
                          <a:latin typeface="Times New Roman"/>
                          <a:cs typeface="Times New Roman"/>
                        </a:rPr>
                        <a:t>LRFD  </a:t>
                      </a:r>
                      <a:r>
                        <a:rPr dirty="0" sz="1000" spc="-5">
                          <a:latin typeface="Times New Roman"/>
                          <a:cs typeface="Times New Roman"/>
                        </a:rPr>
                        <a:t>approximate method for estimating prestress losses, and a non-linear time-step  analysis.</a:t>
                      </a:r>
                      <a:endParaRPr sz="1000">
                        <a:latin typeface="Times New Roman"/>
                        <a:cs typeface="Times New Roman"/>
                      </a:endParaRPr>
                    </a:p>
                  </a:txBody>
                  <a:tcPr marL="0" marR="0" marB="0" marT="36195">
                    <a:lnB w="6350">
                      <a:solidFill>
                        <a:srgbClr val="4F81BC"/>
                      </a:solidFill>
                      <a:prstDash val="solid"/>
                    </a:lnB>
                  </a:tcPr>
                </a:tc>
              </a:tr>
            </a:tbl>
          </a:graphicData>
        </a:graphic>
      </p:graphicFrame>
      <p:sp>
        <p:nvSpPr>
          <p:cNvPr id="9" name="object 9"/>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4</a:t>
            </a:r>
          </a:p>
        </p:txBody>
      </p:sp>
      <p:sp>
        <p:nvSpPr>
          <p:cNvPr id="8" name="object 8"/>
          <p:cNvSpPr txBox="1"/>
          <p:nvPr/>
        </p:nvSpPr>
        <p:spPr>
          <a:xfrm>
            <a:off x="673100" y="6148148"/>
            <a:ext cx="6194425" cy="1275715"/>
          </a:xfrm>
          <a:prstGeom prst="rect">
            <a:avLst/>
          </a:prstGeom>
        </p:spPr>
        <p:txBody>
          <a:bodyPr wrap="square" lIns="0" tIns="59690" rIns="0" bIns="0" rtlCol="0" vert="horz">
            <a:spAutoFit/>
          </a:bodyPr>
          <a:lstStyle/>
          <a:p>
            <a:pPr marL="286385" indent="-274320">
              <a:lnSpc>
                <a:spcPct val="100000"/>
              </a:lnSpc>
              <a:spcBef>
                <a:spcPts val="470"/>
              </a:spcBef>
              <a:buFont typeface="Arial"/>
              <a:buAutoNum type="arabicPlain" startAt="3"/>
              <a:tabLst>
                <a:tab pos="286385" algn="l"/>
                <a:tab pos="287020" algn="l"/>
              </a:tabLst>
            </a:pPr>
            <a:r>
              <a:rPr dirty="0" sz="1400" spc="-5" b="1">
                <a:latin typeface="Arial"/>
                <a:cs typeface="Arial"/>
              </a:rPr>
              <a:t>D</a:t>
            </a:r>
            <a:r>
              <a:rPr dirty="0" sz="1400" spc="-5" b="1">
                <a:latin typeface="Arial"/>
                <a:cs typeface="Arial"/>
              </a:rPr>
              <a:t>esign Preliminaries</a:t>
            </a:r>
            <a:endParaRPr sz="1400">
              <a:latin typeface="Arial"/>
              <a:cs typeface="Arial"/>
            </a:endParaRPr>
          </a:p>
          <a:p>
            <a:pPr marL="12700" marR="5080">
              <a:lnSpc>
                <a:spcPts val="1150"/>
              </a:lnSpc>
              <a:spcBef>
                <a:spcPts val="335"/>
              </a:spcBef>
            </a:pPr>
            <a:r>
              <a:rPr dirty="0" sz="1000" spc="-5">
                <a:latin typeface="Times New Roman"/>
                <a:cs typeface="Times New Roman"/>
              </a:rPr>
              <a:t>The framing </a:t>
            </a:r>
            <a:r>
              <a:rPr dirty="0" sz="1000" spc="-10">
                <a:latin typeface="Times New Roman"/>
                <a:cs typeface="Times New Roman"/>
              </a:rPr>
              <a:t>of </a:t>
            </a:r>
            <a:r>
              <a:rPr dirty="0" sz="1000" spc="-5">
                <a:latin typeface="Times New Roman"/>
                <a:cs typeface="Times New Roman"/>
              </a:rPr>
              <a:t>this bridge </a:t>
            </a:r>
            <a:r>
              <a:rPr dirty="0" sz="1000" spc="-10">
                <a:latin typeface="Times New Roman"/>
                <a:cs typeface="Times New Roman"/>
              </a:rPr>
              <a:t>results </a:t>
            </a:r>
            <a:r>
              <a:rPr dirty="0" sz="1000" spc="-5">
                <a:latin typeface="Times New Roman"/>
                <a:cs typeface="Times New Roman"/>
              </a:rPr>
              <a:t>in girders that are all the same length. The left exterior girder (Girder A) has the largest  overhang at mid-span. Design and load rate Girder</a:t>
            </a:r>
            <a:r>
              <a:rPr dirty="0" sz="1000" spc="40">
                <a:latin typeface="Times New Roman"/>
                <a:cs typeface="Times New Roman"/>
              </a:rPr>
              <a:t> </a:t>
            </a:r>
            <a:r>
              <a:rPr dirty="0" sz="1000" spc="-5">
                <a:latin typeface="Times New Roman"/>
                <a:cs typeface="Times New Roman"/>
              </a:rPr>
              <a:t>A.</a:t>
            </a:r>
            <a:endParaRPr sz="1000">
              <a:latin typeface="Times New Roman"/>
              <a:cs typeface="Times New Roman"/>
            </a:endParaRPr>
          </a:p>
          <a:p>
            <a:pPr>
              <a:lnSpc>
                <a:spcPct val="100000"/>
              </a:lnSpc>
              <a:spcBef>
                <a:spcPts val="20"/>
              </a:spcBef>
            </a:pPr>
            <a:endParaRPr sz="950">
              <a:latin typeface="Times New Roman"/>
              <a:cs typeface="Times New Roman"/>
            </a:endParaRPr>
          </a:p>
          <a:p>
            <a:pPr lvl="1" marL="378460" indent="-365760">
              <a:lnSpc>
                <a:spcPct val="100000"/>
              </a:lnSpc>
              <a:buFont typeface="Arial"/>
              <a:buAutoNum type="arabicPeriod"/>
              <a:tabLst>
                <a:tab pos="377825" algn="l"/>
                <a:tab pos="378460" algn="l"/>
              </a:tabLst>
            </a:pPr>
            <a:r>
              <a:rPr dirty="0" sz="1200" spc="-5" b="1">
                <a:latin typeface="Arial"/>
                <a:cs typeface="Arial"/>
              </a:rPr>
              <a:t>Con</a:t>
            </a:r>
            <a:r>
              <a:rPr dirty="0" sz="1200" spc="-5" b="1">
                <a:latin typeface="Arial"/>
                <a:cs typeface="Arial"/>
              </a:rPr>
              <a:t>struction Sequence</a:t>
            </a:r>
            <a:endParaRPr sz="1200">
              <a:latin typeface="Arial"/>
              <a:cs typeface="Arial"/>
            </a:endParaRPr>
          </a:p>
          <a:p>
            <a:pPr marL="12700" marR="18415">
              <a:lnSpc>
                <a:spcPts val="1150"/>
              </a:lnSpc>
              <a:spcBef>
                <a:spcPts val="330"/>
              </a:spcBef>
            </a:pPr>
            <a:r>
              <a:rPr dirty="0" sz="1000" spc="-5">
                <a:latin typeface="Times New Roman"/>
                <a:cs typeface="Times New Roman"/>
                <a:hlinkClick r:id="rId2" action="ppaction://hlinksldjump"/>
              </a:rPr>
              <a:t>Figure 3-1 </a:t>
            </a:r>
            <a:r>
              <a:rPr dirty="0" sz="1000" spc="-5">
                <a:latin typeface="Times New Roman"/>
                <a:cs typeface="Times New Roman"/>
              </a:rPr>
              <a:t>shows the assumed construction sequence. PGSuper models the various construction stages with Construction  Events.</a:t>
            </a:r>
            <a:endParaRPr sz="1000">
              <a:latin typeface="Times New Roman"/>
              <a:cs typeface="Times New Roman"/>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p:nvPr/>
        </p:nvSpPr>
        <p:spPr>
          <a:xfrm>
            <a:off x="817288" y="930814"/>
            <a:ext cx="0" cy="153035"/>
          </a:xfrm>
          <a:custGeom>
            <a:avLst/>
            <a:gdLst/>
            <a:ahLst/>
            <a:cxnLst/>
            <a:rect l="l" t="t" r="r" b="b"/>
            <a:pathLst>
              <a:path w="0" h="153034">
                <a:moveTo>
                  <a:pt x="0" y="0"/>
                </a:moveTo>
                <a:lnTo>
                  <a:pt x="0" y="152715"/>
                </a:lnTo>
              </a:path>
            </a:pathLst>
          </a:custGeom>
          <a:ln w="76674">
            <a:solidFill>
              <a:srgbClr val="D9D9D9"/>
            </a:solidFill>
          </a:ln>
        </p:spPr>
        <p:txBody>
          <a:bodyPr wrap="square" lIns="0" tIns="0" rIns="0" bIns="0" rtlCol="0"/>
          <a:lstStyle/>
          <a:p/>
        </p:txBody>
      </p:sp>
      <p:sp>
        <p:nvSpPr>
          <p:cNvPr id="4" name="object 4"/>
          <p:cNvSpPr/>
          <p:nvPr/>
        </p:nvSpPr>
        <p:spPr>
          <a:xfrm>
            <a:off x="778951" y="930815"/>
            <a:ext cx="76835" cy="153035"/>
          </a:xfrm>
          <a:custGeom>
            <a:avLst/>
            <a:gdLst/>
            <a:ahLst/>
            <a:cxnLst/>
            <a:rect l="l" t="t" r="r" b="b"/>
            <a:pathLst>
              <a:path w="76834" h="153034">
                <a:moveTo>
                  <a:pt x="0" y="152721"/>
                </a:moveTo>
                <a:lnTo>
                  <a:pt x="76674" y="152721"/>
                </a:lnTo>
                <a:lnTo>
                  <a:pt x="76674" y="0"/>
                </a:lnTo>
                <a:lnTo>
                  <a:pt x="0" y="0"/>
                </a:lnTo>
                <a:lnTo>
                  <a:pt x="0" y="152721"/>
                </a:lnTo>
                <a:close/>
              </a:path>
            </a:pathLst>
          </a:custGeom>
          <a:ln w="6128">
            <a:solidFill>
              <a:srgbClr val="737373"/>
            </a:solidFill>
          </a:ln>
        </p:spPr>
        <p:txBody>
          <a:bodyPr wrap="square" lIns="0" tIns="0" rIns="0" bIns="0" rtlCol="0"/>
          <a:lstStyle/>
          <a:p/>
        </p:txBody>
      </p:sp>
      <p:sp>
        <p:nvSpPr>
          <p:cNvPr id="5" name="object 5"/>
          <p:cNvSpPr/>
          <p:nvPr/>
        </p:nvSpPr>
        <p:spPr>
          <a:xfrm>
            <a:off x="702283" y="1121720"/>
            <a:ext cx="230504" cy="0"/>
          </a:xfrm>
          <a:custGeom>
            <a:avLst/>
            <a:gdLst/>
            <a:ahLst/>
            <a:cxnLst/>
            <a:rect l="l" t="t" r="r" b="b"/>
            <a:pathLst>
              <a:path w="230505" h="0">
                <a:moveTo>
                  <a:pt x="0" y="0"/>
                </a:moveTo>
                <a:lnTo>
                  <a:pt x="230022" y="0"/>
                </a:lnTo>
              </a:path>
            </a:pathLst>
          </a:custGeom>
          <a:ln w="76367">
            <a:solidFill>
              <a:srgbClr val="D9D9D9"/>
            </a:solidFill>
          </a:ln>
        </p:spPr>
        <p:txBody>
          <a:bodyPr wrap="square" lIns="0" tIns="0" rIns="0" bIns="0" rtlCol="0"/>
          <a:lstStyle/>
          <a:p/>
        </p:txBody>
      </p:sp>
      <p:sp>
        <p:nvSpPr>
          <p:cNvPr id="6" name="object 6"/>
          <p:cNvSpPr/>
          <p:nvPr/>
        </p:nvSpPr>
        <p:spPr>
          <a:xfrm>
            <a:off x="702277" y="1083536"/>
            <a:ext cx="230504" cy="76835"/>
          </a:xfrm>
          <a:custGeom>
            <a:avLst/>
            <a:gdLst/>
            <a:ahLst/>
            <a:cxnLst/>
            <a:rect l="l" t="t" r="r" b="b"/>
            <a:pathLst>
              <a:path w="230505" h="76834">
                <a:moveTo>
                  <a:pt x="0" y="76360"/>
                </a:moveTo>
                <a:lnTo>
                  <a:pt x="230022" y="76360"/>
                </a:lnTo>
                <a:lnTo>
                  <a:pt x="230022" y="0"/>
                </a:lnTo>
                <a:lnTo>
                  <a:pt x="0" y="0"/>
                </a:lnTo>
                <a:lnTo>
                  <a:pt x="0" y="76360"/>
                </a:lnTo>
                <a:close/>
              </a:path>
            </a:pathLst>
          </a:custGeom>
          <a:ln w="6111">
            <a:solidFill>
              <a:srgbClr val="737373"/>
            </a:solidFill>
          </a:ln>
        </p:spPr>
        <p:txBody>
          <a:bodyPr wrap="square" lIns="0" tIns="0" rIns="0" bIns="0" rtlCol="0"/>
          <a:lstStyle/>
          <a:p/>
        </p:txBody>
      </p:sp>
      <p:sp>
        <p:nvSpPr>
          <p:cNvPr id="7" name="object 7"/>
          <p:cNvSpPr/>
          <p:nvPr/>
        </p:nvSpPr>
        <p:spPr>
          <a:xfrm>
            <a:off x="4114281" y="930814"/>
            <a:ext cx="0" cy="153035"/>
          </a:xfrm>
          <a:custGeom>
            <a:avLst/>
            <a:gdLst/>
            <a:ahLst/>
            <a:cxnLst/>
            <a:rect l="l" t="t" r="r" b="b"/>
            <a:pathLst>
              <a:path w="0" h="153034">
                <a:moveTo>
                  <a:pt x="0" y="0"/>
                </a:moveTo>
                <a:lnTo>
                  <a:pt x="0" y="152715"/>
                </a:lnTo>
              </a:path>
            </a:pathLst>
          </a:custGeom>
          <a:ln w="76674">
            <a:solidFill>
              <a:srgbClr val="D9D9D9"/>
            </a:solidFill>
          </a:ln>
        </p:spPr>
        <p:txBody>
          <a:bodyPr wrap="square" lIns="0" tIns="0" rIns="0" bIns="0" rtlCol="0"/>
          <a:lstStyle/>
          <a:p/>
        </p:txBody>
      </p:sp>
      <p:sp>
        <p:nvSpPr>
          <p:cNvPr id="8" name="object 8"/>
          <p:cNvSpPr/>
          <p:nvPr/>
        </p:nvSpPr>
        <p:spPr>
          <a:xfrm>
            <a:off x="4075938" y="930815"/>
            <a:ext cx="76835" cy="153035"/>
          </a:xfrm>
          <a:custGeom>
            <a:avLst/>
            <a:gdLst/>
            <a:ahLst/>
            <a:cxnLst/>
            <a:rect l="l" t="t" r="r" b="b"/>
            <a:pathLst>
              <a:path w="76835" h="153034">
                <a:moveTo>
                  <a:pt x="0" y="152721"/>
                </a:moveTo>
                <a:lnTo>
                  <a:pt x="76674" y="152721"/>
                </a:lnTo>
                <a:lnTo>
                  <a:pt x="76674" y="0"/>
                </a:lnTo>
                <a:lnTo>
                  <a:pt x="0" y="0"/>
                </a:lnTo>
                <a:lnTo>
                  <a:pt x="0" y="152721"/>
                </a:lnTo>
                <a:close/>
              </a:path>
            </a:pathLst>
          </a:custGeom>
          <a:ln w="6128">
            <a:solidFill>
              <a:srgbClr val="737373"/>
            </a:solidFill>
          </a:ln>
        </p:spPr>
        <p:txBody>
          <a:bodyPr wrap="square" lIns="0" tIns="0" rIns="0" bIns="0" rtlCol="0"/>
          <a:lstStyle/>
          <a:p/>
        </p:txBody>
      </p:sp>
      <p:sp>
        <p:nvSpPr>
          <p:cNvPr id="9" name="object 9"/>
          <p:cNvSpPr/>
          <p:nvPr/>
        </p:nvSpPr>
        <p:spPr>
          <a:xfrm>
            <a:off x="3999263" y="1121720"/>
            <a:ext cx="230504" cy="0"/>
          </a:xfrm>
          <a:custGeom>
            <a:avLst/>
            <a:gdLst/>
            <a:ahLst/>
            <a:cxnLst/>
            <a:rect l="l" t="t" r="r" b="b"/>
            <a:pathLst>
              <a:path w="230504" h="0">
                <a:moveTo>
                  <a:pt x="0" y="0"/>
                </a:moveTo>
                <a:lnTo>
                  <a:pt x="230022" y="0"/>
                </a:lnTo>
              </a:path>
            </a:pathLst>
          </a:custGeom>
          <a:ln w="76367">
            <a:solidFill>
              <a:srgbClr val="D9D9D9"/>
            </a:solidFill>
          </a:ln>
        </p:spPr>
        <p:txBody>
          <a:bodyPr wrap="square" lIns="0" tIns="0" rIns="0" bIns="0" rtlCol="0"/>
          <a:lstStyle/>
          <a:p/>
        </p:txBody>
      </p:sp>
      <p:sp>
        <p:nvSpPr>
          <p:cNvPr id="10" name="object 10"/>
          <p:cNvSpPr/>
          <p:nvPr/>
        </p:nvSpPr>
        <p:spPr>
          <a:xfrm>
            <a:off x="3999264" y="1083536"/>
            <a:ext cx="230504" cy="76835"/>
          </a:xfrm>
          <a:custGeom>
            <a:avLst/>
            <a:gdLst/>
            <a:ahLst/>
            <a:cxnLst/>
            <a:rect l="l" t="t" r="r" b="b"/>
            <a:pathLst>
              <a:path w="230504" h="76834">
                <a:moveTo>
                  <a:pt x="0" y="76360"/>
                </a:moveTo>
                <a:lnTo>
                  <a:pt x="230022" y="76360"/>
                </a:lnTo>
                <a:lnTo>
                  <a:pt x="230022" y="0"/>
                </a:lnTo>
                <a:lnTo>
                  <a:pt x="0" y="0"/>
                </a:lnTo>
                <a:lnTo>
                  <a:pt x="0" y="76360"/>
                </a:lnTo>
                <a:close/>
              </a:path>
            </a:pathLst>
          </a:custGeom>
          <a:ln w="6111">
            <a:solidFill>
              <a:srgbClr val="737373"/>
            </a:solidFill>
          </a:ln>
        </p:spPr>
        <p:txBody>
          <a:bodyPr wrap="square" lIns="0" tIns="0" rIns="0" bIns="0" rtlCol="0"/>
          <a:lstStyle/>
          <a:p/>
        </p:txBody>
      </p:sp>
      <p:sp>
        <p:nvSpPr>
          <p:cNvPr id="11" name="object 11"/>
          <p:cNvSpPr/>
          <p:nvPr/>
        </p:nvSpPr>
        <p:spPr>
          <a:xfrm>
            <a:off x="2389107" y="968995"/>
            <a:ext cx="153670" cy="0"/>
          </a:xfrm>
          <a:custGeom>
            <a:avLst/>
            <a:gdLst/>
            <a:ahLst/>
            <a:cxnLst/>
            <a:rect l="l" t="t" r="r" b="b"/>
            <a:pathLst>
              <a:path w="153669" h="0">
                <a:moveTo>
                  <a:pt x="0" y="0"/>
                </a:moveTo>
                <a:lnTo>
                  <a:pt x="153348" y="0"/>
                </a:lnTo>
              </a:path>
            </a:pathLst>
          </a:custGeom>
          <a:ln w="76360">
            <a:solidFill>
              <a:srgbClr val="D9D9D9"/>
            </a:solidFill>
          </a:ln>
        </p:spPr>
        <p:txBody>
          <a:bodyPr wrap="square" lIns="0" tIns="0" rIns="0" bIns="0" rtlCol="0"/>
          <a:lstStyle/>
          <a:p/>
        </p:txBody>
      </p:sp>
      <p:sp>
        <p:nvSpPr>
          <p:cNvPr id="12" name="object 12"/>
          <p:cNvSpPr/>
          <p:nvPr/>
        </p:nvSpPr>
        <p:spPr>
          <a:xfrm>
            <a:off x="2389107" y="930815"/>
            <a:ext cx="153670" cy="76835"/>
          </a:xfrm>
          <a:custGeom>
            <a:avLst/>
            <a:gdLst/>
            <a:ahLst/>
            <a:cxnLst/>
            <a:rect l="l" t="t" r="r" b="b"/>
            <a:pathLst>
              <a:path w="153669" h="76834">
                <a:moveTo>
                  <a:pt x="0" y="76360"/>
                </a:moveTo>
                <a:lnTo>
                  <a:pt x="153348" y="76360"/>
                </a:lnTo>
                <a:lnTo>
                  <a:pt x="153348" y="0"/>
                </a:lnTo>
                <a:lnTo>
                  <a:pt x="0" y="0"/>
                </a:lnTo>
                <a:lnTo>
                  <a:pt x="0" y="76360"/>
                </a:lnTo>
                <a:close/>
              </a:path>
            </a:pathLst>
          </a:custGeom>
          <a:ln w="6113">
            <a:solidFill>
              <a:srgbClr val="737373"/>
            </a:solidFill>
          </a:ln>
        </p:spPr>
        <p:txBody>
          <a:bodyPr wrap="square" lIns="0" tIns="0" rIns="0" bIns="0" rtlCol="0"/>
          <a:lstStyle/>
          <a:p/>
        </p:txBody>
      </p:sp>
      <p:sp>
        <p:nvSpPr>
          <p:cNvPr id="13" name="object 13"/>
          <p:cNvSpPr/>
          <p:nvPr/>
        </p:nvSpPr>
        <p:spPr>
          <a:xfrm>
            <a:off x="2465788" y="1007175"/>
            <a:ext cx="0" cy="229235"/>
          </a:xfrm>
          <a:custGeom>
            <a:avLst/>
            <a:gdLst/>
            <a:ahLst/>
            <a:cxnLst/>
            <a:rect l="l" t="t" r="r" b="b"/>
            <a:pathLst>
              <a:path w="0" h="229234">
                <a:moveTo>
                  <a:pt x="0" y="0"/>
                </a:moveTo>
                <a:lnTo>
                  <a:pt x="0" y="229082"/>
                </a:lnTo>
              </a:path>
            </a:pathLst>
          </a:custGeom>
          <a:ln w="76674">
            <a:solidFill>
              <a:srgbClr val="D9D9D9"/>
            </a:solidFill>
          </a:ln>
        </p:spPr>
        <p:txBody>
          <a:bodyPr wrap="square" lIns="0" tIns="0" rIns="0" bIns="0" rtlCol="0"/>
          <a:lstStyle/>
          <a:p/>
        </p:txBody>
      </p:sp>
      <p:sp>
        <p:nvSpPr>
          <p:cNvPr id="14" name="object 14"/>
          <p:cNvSpPr/>
          <p:nvPr/>
        </p:nvSpPr>
        <p:spPr>
          <a:xfrm>
            <a:off x="2427445" y="1007176"/>
            <a:ext cx="76835" cy="229235"/>
          </a:xfrm>
          <a:custGeom>
            <a:avLst/>
            <a:gdLst/>
            <a:ahLst/>
            <a:cxnLst/>
            <a:rect l="l" t="t" r="r" b="b"/>
            <a:pathLst>
              <a:path w="76835" h="229234">
                <a:moveTo>
                  <a:pt x="0" y="229082"/>
                </a:moveTo>
                <a:lnTo>
                  <a:pt x="76674" y="229082"/>
                </a:lnTo>
                <a:lnTo>
                  <a:pt x="76674" y="0"/>
                </a:lnTo>
                <a:lnTo>
                  <a:pt x="0" y="0"/>
                </a:lnTo>
                <a:lnTo>
                  <a:pt x="0" y="229082"/>
                </a:lnTo>
                <a:close/>
              </a:path>
            </a:pathLst>
          </a:custGeom>
          <a:ln w="6131">
            <a:solidFill>
              <a:srgbClr val="737373"/>
            </a:solidFill>
          </a:ln>
        </p:spPr>
        <p:txBody>
          <a:bodyPr wrap="square" lIns="0" tIns="0" rIns="0" bIns="0" rtlCol="0"/>
          <a:lstStyle/>
          <a:p/>
        </p:txBody>
      </p:sp>
      <p:sp>
        <p:nvSpPr>
          <p:cNvPr id="15" name="object 15"/>
          <p:cNvSpPr/>
          <p:nvPr/>
        </p:nvSpPr>
        <p:spPr>
          <a:xfrm>
            <a:off x="778951" y="1694423"/>
            <a:ext cx="1649095" cy="153035"/>
          </a:xfrm>
          <a:custGeom>
            <a:avLst/>
            <a:gdLst/>
            <a:ahLst/>
            <a:cxnLst/>
            <a:rect l="l" t="t" r="r" b="b"/>
            <a:pathLst>
              <a:path w="1649095" h="153035">
                <a:moveTo>
                  <a:pt x="0" y="0"/>
                </a:moveTo>
                <a:lnTo>
                  <a:pt x="1648493" y="0"/>
                </a:lnTo>
                <a:lnTo>
                  <a:pt x="1648493" y="152721"/>
                </a:lnTo>
                <a:lnTo>
                  <a:pt x="0" y="152721"/>
                </a:lnTo>
                <a:lnTo>
                  <a:pt x="0" y="0"/>
                </a:lnTo>
                <a:close/>
              </a:path>
            </a:pathLst>
          </a:custGeom>
          <a:solidFill>
            <a:srgbClr val="D9D9D9"/>
          </a:solidFill>
        </p:spPr>
        <p:txBody>
          <a:bodyPr wrap="square" lIns="0" tIns="0" rIns="0" bIns="0" rtlCol="0"/>
          <a:lstStyle/>
          <a:p/>
        </p:txBody>
      </p:sp>
      <p:sp>
        <p:nvSpPr>
          <p:cNvPr id="16" name="object 16"/>
          <p:cNvSpPr/>
          <p:nvPr/>
        </p:nvSpPr>
        <p:spPr>
          <a:xfrm>
            <a:off x="778951" y="1694423"/>
            <a:ext cx="1649095" cy="153035"/>
          </a:xfrm>
          <a:custGeom>
            <a:avLst/>
            <a:gdLst/>
            <a:ahLst/>
            <a:cxnLst/>
            <a:rect l="l" t="t" r="r" b="b"/>
            <a:pathLst>
              <a:path w="1649095" h="153035">
                <a:moveTo>
                  <a:pt x="0" y="152721"/>
                </a:moveTo>
                <a:lnTo>
                  <a:pt x="1648493" y="152721"/>
                </a:lnTo>
                <a:lnTo>
                  <a:pt x="1648493" y="0"/>
                </a:lnTo>
                <a:lnTo>
                  <a:pt x="0" y="0"/>
                </a:lnTo>
                <a:lnTo>
                  <a:pt x="0" y="152721"/>
                </a:lnTo>
                <a:close/>
              </a:path>
            </a:pathLst>
          </a:custGeom>
          <a:ln w="6109">
            <a:solidFill>
              <a:srgbClr val="737373"/>
            </a:solidFill>
          </a:ln>
        </p:spPr>
        <p:txBody>
          <a:bodyPr wrap="square" lIns="0" tIns="0" rIns="0" bIns="0" rtlCol="0"/>
          <a:lstStyle/>
          <a:p/>
        </p:txBody>
      </p:sp>
      <p:sp>
        <p:nvSpPr>
          <p:cNvPr id="17" name="object 17"/>
          <p:cNvSpPr/>
          <p:nvPr/>
        </p:nvSpPr>
        <p:spPr>
          <a:xfrm>
            <a:off x="817289" y="1847145"/>
            <a:ext cx="0" cy="153035"/>
          </a:xfrm>
          <a:custGeom>
            <a:avLst/>
            <a:gdLst/>
            <a:ahLst/>
            <a:cxnLst/>
            <a:rect l="l" t="t" r="r" b="b"/>
            <a:pathLst>
              <a:path w="0" h="153035">
                <a:moveTo>
                  <a:pt x="0" y="0"/>
                </a:moveTo>
                <a:lnTo>
                  <a:pt x="0" y="152715"/>
                </a:lnTo>
              </a:path>
            </a:pathLst>
          </a:custGeom>
          <a:ln w="76674">
            <a:solidFill>
              <a:srgbClr val="D9D9D9"/>
            </a:solidFill>
          </a:ln>
        </p:spPr>
        <p:txBody>
          <a:bodyPr wrap="square" lIns="0" tIns="0" rIns="0" bIns="0" rtlCol="0"/>
          <a:lstStyle/>
          <a:p/>
        </p:txBody>
      </p:sp>
      <p:sp>
        <p:nvSpPr>
          <p:cNvPr id="18" name="object 18"/>
          <p:cNvSpPr/>
          <p:nvPr/>
        </p:nvSpPr>
        <p:spPr>
          <a:xfrm>
            <a:off x="778952" y="1847145"/>
            <a:ext cx="76835" cy="153035"/>
          </a:xfrm>
          <a:custGeom>
            <a:avLst/>
            <a:gdLst/>
            <a:ahLst/>
            <a:cxnLst/>
            <a:rect l="l" t="t" r="r" b="b"/>
            <a:pathLst>
              <a:path w="76834" h="153035">
                <a:moveTo>
                  <a:pt x="0" y="152721"/>
                </a:moveTo>
                <a:lnTo>
                  <a:pt x="76674" y="152721"/>
                </a:lnTo>
                <a:lnTo>
                  <a:pt x="76674" y="0"/>
                </a:lnTo>
                <a:lnTo>
                  <a:pt x="0" y="0"/>
                </a:lnTo>
                <a:lnTo>
                  <a:pt x="0" y="152721"/>
                </a:lnTo>
                <a:close/>
              </a:path>
            </a:pathLst>
          </a:custGeom>
          <a:ln w="6128">
            <a:solidFill>
              <a:srgbClr val="737373"/>
            </a:solidFill>
          </a:ln>
        </p:spPr>
        <p:txBody>
          <a:bodyPr wrap="square" lIns="0" tIns="0" rIns="0" bIns="0" rtlCol="0"/>
          <a:lstStyle/>
          <a:p/>
        </p:txBody>
      </p:sp>
      <p:sp>
        <p:nvSpPr>
          <p:cNvPr id="19" name="object 19"/>
          <p:cNvSpPr/>
          <p:nvPr/>
        </p:nvSpPr>
        <p:spPr>
          <a:xfrm>
            <a:off x="702284" y="2038050"/>
            <a:ext cx="230504" cy="0"/>
          </a:xfrm>
          <a:custGeom>
            <a:avLst/>
            <a:gdLst/>
            <a:ahLst/>
            <a:cxnLst/>
            <a:rect l="l" t="t" r="r" b="b"/>
            <a:pathLst>
              <a:path w="230505" h="0">
                <a:moveTo>
                  <a:pt x="0" y="0"/>
                </a:moveTo>
                <a:lnTo>
                  <a:pt x="230022" y="0"/>
                </a:lnTo>
              </a:path>
            </a:pathLst>
          </a:custGeom>
          <a:ln w="76367">
            <a:solidFill>
              <a:srgbClr val="D9D9D9"/>
            </a:solidFill>
          </a:ln>
        </p:spPr>
        <p:txBody>
          <a:bodyPr wrap="square" lIns="0" tIns="0" rIns="0" bIns="0" rtlCol="0"/>
          <a:lstStyle/>
          <a:p/>
        </p:txBody>
      </p:sp>
      <p:sp>
        <p:nvSpPr>
          <p:cNvPr id="20" name="object 20"/>
          <p:cNvSpPr/>
          <p:nvPr/>
        </p:nvSpPr>
        <p:spPr>
          <a:xfrm>
            <a:off x="702278" y="1999867"/>
            <a:ext cx="230504" cy="76835"/>
          </a:xfrm>
          <a:custGeom>
            <a:avLst/>
            <a:gdLst/>
            <a:ahLst/>
            <a:cxnLst/>
            <a:rect l="l" t="t" r="r" b="b"/>
            <a:pathLst>
              <a:path w="230505" h="76835">
                <a:moveTo>
                  <a:pt x="0" y="76360"/>
                </a:moveTo>
                <a:lnTo>
                  <a:pt x="230022" y="76360"/>
                </a:lnTo>
                <a:lnTo>
                  <a:pt x="230022" y="0"/>
                </a:lnTo>
                <a:lnTo>
                  <a:pt x="0" y="0"/>
                </a:lnTo>
                <a:lnTo>
                  <a:pt x="0" y="76360"/>
                </a:lnTo>
                <a:close/>
              </a:path>
            </a:pathLst>
          </a:custGeom>
          <a:ln w="6111">
            <a:solidFill>
              <a:srgbClr val="737373"/>
            </a:solidFill>
          </a:ln>
        </p:spPr>
        <p:txBody>
          <a:bodyPr wrap="square" lIns="0" tIns="0" rIns="0" bIns="0" rtlCol="0"/>
          <a:lstStyle/>
          <a:p/>
        </p:txBody>
      </p:sp>
      <p:sp>
        <p:nvSpPr>
          <p:cNvPr id="21" name="object 21"/>
          <p:cNvSpPr/>
          <p:nvPr/>
        </p:nvSpPr>
        <p:spPr>
          <a:xfrm>
            <a:off x="4114281" y="1847145"/>
            <a:ext cx="0" cy="153035"/>
          </a:xfrm>
          <a:custGeom>
            <a:avLst/>
            <a:gdLst/>
            <a:ahLst/>
            <a:cxnLst/>
            <a:rect l="l" t="t" r="r" b="b"/>
            <a:pathLst>
              <a:path w="0" h="153035">
                <a:moveTo>
                  <a:pt x="0" y="0"/>
                </a:moveTo>
                <a:lnTo>
                  <a:pt x="0" y="152715"/>
                </a:lnTo>
              </a:path>
            </a:pathLst>
          </a:custGeom>
          <a:ln w="76674">
            <a:solidFill>
              <a:srgbClr val="D9D9D9"/>
            </a:solidFill>
          </a:ln>
        </p:spPr>
        <p:txBody>
          <a:bodyPr wrap="square" lIns="0" tIns="0" rIns="0" bIns="0" rtlCol="0"/>
          <a:lstStyle/>
          <a:p/>
        </p:txBody>
      </p:sp>
      <p:sp>
        <p:nvSpPr>
          <p:cNvPr id="22" name="object 22"/>
          <p:cNvSpPr/>
          <p:nvPr/>
        </p:nvSpPr>
        <p:spPr>
          <a:xfrm>
            <a:off x="4075938" y="1847145"/>
            <a:ext cx="76835" cy="153035"/>
          </a:xfrm>
          <a:custGeom>
            <a:avLst/>
            <a:gdLst/>
            <a:ahLst/>
            <a:cxnLst/>
            <a:rect l="l" t="t" r="r" b="b"/>
            <a:pathLst>
              <a:path w="76835" h="153035">
                <a:moveTo>
                  <a:pt x="0" y="152721"/>
                </a:moveTo>
                <a:lnTo>
                  <a:pt x="76674" y="152721"/>
                </a:lnTo>
                <a:lnTo>
                  <a:pt x="76674" y="0"/>
                </a:lnTo>
                <a:lnTo>
                  <a:pt x="0" y="0"/>
                </a:lnTo>
                <a:lnTo>
                  <a:pt x="0" y="152721"/>
                </a:lnTo>
                <a:close/>
              </a:path>
            </a:pathLst>
          </a:custGeom>
          <a:ln w="6128">
            <a:solidFill>
              <a:srgbClr val="737373"/>
            </a:solidFill>
          </a:ln>
        </p:spPr>
        <p:txBody>
          <a:bodyPr wrap="square" lIns="0" tIns="0" rIns="0" bIns="0" rtlCol="0"/>
          <a:lstStyle/>
          <a:p/>
        </p:txBody>
      </p:sp>
      <p:sp>
        <p:nvSpPr>
          <p:cNvPr id="23" name="object 23"/>
          <p:cNvSpPr/>
          <p:nvPr/>
        </p:nvSpPr>
        <p:spPr>
          <a:xfrm>
            <a:off x="3999264" y="2038050"/>
            <a:ext cx="230504" cy="0"/>
          </a:xfrm>
          <a:custGeom>
            <a:avLst/>
            <a:gdLst/>
            <a:ahLst/>
            <a:cxnLst/>
            <a:rect l="l" t="t" r="r" b="b"/>
            <a:pathLst>
              <a:path w="230504" h="0">
                <a:moveTo>
                  <a:pt x="0" y="0"/>
                </a:moveTo>
                <a:lnTo>
                  <a:pt x="230022" y="0"/>
                </a:lnTo>
              </a:path>
            </a:pathLst>
          </a:custGeom>
          <a:ln w="76367">
            <a:solidFill>
              <a:srgbClr val="D9D9D9"/>
            </a:solidFill>
          </a:ln>
        </p:spPr>
        <p:txBody>
          <a:bodyPr wrap="square" lIns="0" tIns="0" rIns="0" bIns="0" rtlCol="0"/>
          <a:lstStyle/>
          <a:p/>
        </p:txBody>
      </p:sp>
      <p:sp>
        <p:nvSpPr>
          <p:cNvPr id="24" name="object 24"/>
          <p:cNvSpPr/>
          <p:nvPr/>
        </p:nvSpPr>
        <p:spPr>
          <a:xfrm>
            <a:off x="3999264" y="1999867"/>
            <a:ext cx="230504" cy="76835"/>
          </a:xfrm>
          <a:custGeom>
            <a:avLst/>
            <a:gdLst/>
            <a:ahLst/>
            <a:cxnLst/>
            <a:rect l="l" t="t" r="r" b="b"/>
            <a:pathLst>
              <a:path w="230504" h="76835">
                <a:moveTo>
                  <a:pt x="0" y="76360"/>
                </a:moveTo>
                <a:lnTo>
                  <a:pt x="230022" y="76360"/>
                </a:lnTo>
                <a:lnTo>
                  <a:pt x="230022" y="0"/>
                </a:lnTo>
                <a:lnTo>
                  <a:pt x="0" y="0"/>
                </a:lnTo>
                <a:lnTo>
                  <a:pt x="0" y="76360"/>
                </a:lnTo>
                <a:close/>
              </a:path>
            </a:pathLst>
          </a:custGeom>
          <a:ln w="6111">
            <a:solidFill>
              <a:srgbClr val="737373"/>
            </a:solidFill>
          </a:ln>
        </p:spPr>
        <p:txBody>
          <a:bodyPr wrap="square" lIns="0" tIns="0" rIns="0" bIns="0" rtlCol="0"/>
          <a:lstStyle/>
          <a:p/>
        </p:txBody>
      </p:sp>
      <p:sp>
        <p:nvSpPr>
          <p:cNvPr id="25" name="object 25"/>
          <p:cNvSpPr/>
          <p:nvPr/>
        </p:nvSpPr>
        <p:spPr>
          <a:xfrm>
            <a:off x="2389108" y="1885325"/>
            <a:ext cx="153670" cy="0"/>
          </a:xfrm>
          <a:custGeom>
            <a:avLst/>
            <a:gdLst/>
            <a:ahLst/>
            <a:cxnLst/>
            <a:rect l="l" t="t" r="r" b="b"/>
            <a:pathLst>
              <a:path w="153669" h="0">
                <a:moveTo>
                  <a:pt x="0" y="0"/>
                </a:moveTo>
                <a:lnTo>
                  <a:pt x="153348" y="0"/>
                </a:lnTo>
              </a:path>
            </a:pathLst>
          </a:custGeom>
          <a:ln w="76360">
            <a:solidFill>
              <a:srgbClr val="D9D9D9"/>
            </a:solidFill>
          </a:ln>
        </p:spPr>
        <p:txBody>
          <a:bodyPr wrap="square" lIns="0" tIns="0" rIns="0" bIns="0" rtlCol="0"/>
          <a:lstStyle/>
          <a:p/>
        </p:txBody>
      </p:sp>
      <p:sp>
        <p:nvSpPr>
          <p:cNvPr id="26" name="object 26"/>
          <p:cNvSpPr/>
          <p:nvPr/>
        </p:nvSpPr>
        <p:spPr>
          <a:xfrm>
            <a:off x="2389108" y="1847145"/>
            <a:ext cx="153670" cy="76835"/>
          </a:xfrm>
          <a:custGeom>
            <a:avLst/>
            <a:gdLst/>
            <a:ahLst/>
            <a:cxnLst/>
            <a:rect l="l" t="t" r="r" b="b"/>
            <a:pathLst>
              <a:path w="153669" h="76835">
                <a:moveTo>
                  <a:pt x="0" y="76360"/>
                </a:moveTo>
                <a:lnTo>
                  <a:pt x="153348" y="76360"/>
                </a:lnTo>
                <a:lnTo>
                  <a:pt x="153348" y="0"/>
                </a:lnTo>
                <a:lnTo>
                  <a:pt x="0" y="0"/>
                </a:lnTo>
                <a:lnTo>
                  <a:pt x="0" y="76360"/>
                </a:lnTo>
                <a:close/>
              </a:path>
            </a:pathLst>
          </a:custGeom>
          <a:ln w="6113">
            <a:solidFill>
              <a:srgbClr val="737373"/>
            </a:solidFill>
          </a:ln>
        </p:spPr>
        <p:txBody>
          <a:bodyPr wrap="square" lIns="0" tIns="0" rIns="0" bIns="0" rtlCol="0"/>
          <a:lstStyle/>
          <a:p/>
        </p:txBody>
      </p:sp>
      <p:sp>
        <p:nvSpPr>
          <p:cNvPr id="27" name="object 27"/>
          <p:cNvSpPr/>
          <p:nvPr/>
        </p:nvSpPr>
        <p:spPr>
          <a:xfrm>
            <a:off x="2465789" y="1923506"/>
            <a:ext cx="0" cy="229235"/>
          </a:xfrm>
          <a:custGeom>
            <a:avLst/>
            <a:gdLst/>
            <a:ahLst/>
            <a:cxnLst/>
            <a:rect l="l" t="t" r="r" b="b"/>
            <a:pathLst>
              <a:path w="0" h="229235">
                <a:moveTo>
                  <a:pt x="0" y="0"/>
                </a:moveTo>
                <a:lnTo>
                  <a:pt x="0" y="229082"/>
                </a:lnTo>
              </a:path>
            </a:pathLst>
          </a:custGeom>
          <a:ln w="76674">
            <a:solidFill>
              <a:srgbClr val="D9D9D9"/>
            </a:solidFill>
          </a:ln>
        </p:spPr>
        <p:txBody>
          <a:bodyPr wrap="square" lIns="0" tIns="0" rIns="0" bIns="0" rtlCol="0"/>
          <a:lstStyle/>
          <a:p/>
        </p:txBody>
      </p:sp>
      <p:sp>
        <p:nvSpPr>
          <p:cNvPr id="28" name="object 28"/>
          <p:cNvSpPr/>
          <p:nvPr/>
        </p:nvSpPr>
        <p:spPr>
          <a:xfrm>
            <a:off x="2427445" y="1923506"/>
            <a:ext cx="76835" cy="229235"/>
          </a:xfrm>
          <a:custGeom>
            <a:avLst/>
            <a:gdLst/>
            <a:ahLst/>
            <a:cxnLst/>
            <a:rect l="l" t="t" r="r" b="b"/>
            <a:pathLst>
              <a:path w="76835" h="229235">
                <a:moveTo>
                  <a:pt x="0" y="229082"/>
                </a:moveTo>
                <a:lnTo>
                  <a:pt x="76674" y="229082"/>
                </a:lnTo>
                <a:lnTo>
                  <a:pt x="76674" y="0"/>
                </a:lnTo>
                <a:lnTo>
                  <a:pt x="0" y="0"/>
                </a:lnTo>
                <a:lnTo>
                  <a:pt x="0" y="229082"/>
                </a:lnTo>
                <a:close/>
              </a:path>
            </a:pathLst>
          </a:custGeom>
          <a:ln w="6131">
            <a:solidFill>
              <a:srgbClr val="737373"/>
            </a:solidFill>
          </a:ln>
        </p:spPr>
        <p:txBody>
          <a:bodyPr wrap="square" lIns="0" tIns="0" rIns="0" bIns="0" rtlCol="0"/>
          <a:lstStyle/>
          <a:p/>
        </p:txBody>
      </p:sp>
      <p:sp>
        <p:nvSpPr>
          <p:cNvPr id="29" name="object 29"/>
          <p:cNvSpPr/>
          <p:nvPr/>
        </p:nvSpPr>
        <p:spPr>
          <a:xfrm>
            <a:off x="2504119" y="1694423"/>
            <a:ext cx="1649095" cy="153035"/>
          </a:xfrm>
          <a:custGeom>
            <a:avLst/>
            <a:gdLst/>
            <a:ahLst/>
            <a:cxnLst/>
            <a:rect l="l" t="t" r="r" b="b"/>
            <a:pathLst>
              <a:path w="1649095" h="153035">
                <a:moveTo>
                  <a:pt x="0" y="0"/>
                </a:moveTo>
                <a:lnTo>
                  <a:pt x="1648493" y="0"/>
                </a:lnTo>
                <a:lnTo>
                  <a:pt x="1648493" y="152721"/>
                </a:lnTo>
                <a:lnTo>
                  <a:pt x="0" y="152721"/>
                </a:lnTo>
                <a:lnTo>
                  <a:pt x="0" y="0"/>
                </a:lnTo>
                <a:close/>
              </a:path>
            </a:pathLst>
          </a:custGeom>
          <a:solidFill>
            <a:srgbClr val="D9D9D9"/>
          </a:solidFill>
        </p:spPr>
        <p:txBody>
          <a:bodyPr wrap="square" lIns="0" tIns="0" rIns="0" bIns="0" rtlCol="0"/>
          <a:lstStyle/>
          <a:p/>
        </p:txBody>
      </p:sp>
      <p:sp>
        <p:nvSpPr>
          <p:cNvPr id="30" name="object 30"/>
          <p:cNvSpPr/>
          <p:nvPr/>
        </p:nvSpPr>
        <p:spPr>
          <a:xfrm>
            <a:off x="2504119" y="1694423"/>
            <a:ext cx="1649095" cy="153035"/>
          </a:xfrm>
          <a:custGeom>
            <a:avLst/>
            <a:gdLst/>
            <a:ahLst/>
            <a:cxnLst/>
            <a:rect l="l" t="t" r="r" b="b"/>
            <a:pathLst>
              <a:path w="1649095" h="153035">
                <a:moveTo>
                  <a:pt x="0" y="152721"/>
                </a:moveTo>
                <a:lnTo>
                  <a:pt x="1648493" y="152721"/>
                </a:lnTo>
                <a:lnTo>
                  <a:pt x="1648493" y="0"/>
                </a:lnTo>
                <a:lnTo>
                  <a:pt x="0" y="0"/>
                </a:lnTo>
                <a:lnTo>
                  <a:pt x="0" y="152721"/>
                </a:lnTo>
                <a:close/>
              </a:path>
            </a:pathLst>
          </a:custGeom>
          <a:ln w="6109">
            <a:solidFill>
              <a:srgbClr val="737373"/>
            </a:solidFill>
          </a:ln>
        </p:spPr>
        <p:txBody>
          <a:bodyPr wrap="square" lIns="0" tIns="0" rIns="0" bIns="0" rtlCol="0"/>
          <a:lstStyle/>
          <a:p/>
        </p:txBody>
      </p:sp>
      <p:sp>
        <p:nvSpPr>
          <p:cNvPr id="31" name="object 31"/>
          <p:cNvSpPr/>
          <p:nvPr/>
        </p:nvSpPr>
        <p:spPr>
          <a:xfrm>
            <a:off x="778952" y="2534392"/>
            <a:ext cx="1649095" cy="153035"/>
          </a:xfrm>
          <a:custGeom>
            <a:avLst/>
            <a:gdLst/>
            <a:ahLst/>
            <a:cxnLst/>
            <a:rect l="l" t="t" r="r" b="b"/>
            <a:pathLst>
              <a:path w="1649095" h="153035">
                <a:moveTo>
                  <a:pt x="0" y="0"/>
                </a:moveTo>
                <a:lnTo>
                  <a:pt x="1648493" y="0"/>
                </a:lnTo>
                <a:lnTo>
                  <a:pt x="1648493" y="152721"/>
                </a:lnTo>
                <a:lnTo>
                  <a:pt x="0" y="152721"/>
                </a:lnTo>
                <a:lnTo>
                  <a:pt x="0" y="0"/>
                </a:lnTo>
                <a:close/>
              </a:path>
            </a:pathLst>
          </a:custGeom>
          <a:solidFill>
            <a:srgbClr val="D9D9D9"/>
          </a:solidFill>
        </p:spPr>
        <p:txBody>
          <a:bodyPr wrap="square" lIns="0" tIns="0" rIns="0" bIns="0" rtlCol="0"/>
          <a:lstStyle/>
          <a:p/>
        </p:txBody>
      </p:sp>
      <p:sp>
        <p:nvSpPr>
          <p:cNvPr id="32" name="object 32"/>
          <p:cNvSpPr/>
          <p:nvPr/>
        </p:nvSpPr>
        <p:spPr>
          <a:xfrm>
            <a:off x="778952" y="2534393"/>
            <a:ext cx="1649095" cy="153035"/>
          </a:xfrm>
          <a:custGeom>
            <a:avLst/>
            <a:gdLst/>
            <a:ahLst/>
            <a:cxnLst/>
            <a:rect l="l" t="t" r="r" b="b"/>
            <a:pathLst>
              <a:path w="1649095" h="153035">
                <a:moveTo>
                  <a:pt x="0" y="152721"/>
                </a:moveTo>
                <a:lnTo>
                  <a:pt x="1648493" y="152721"/>
                </a:lnTo>
                <a:lnTo>
                  <a:pt x="1648493" y="0"/>
                </a:lnTo>
                <a:lnTo>
                  <a:pt x="0" y="0"/>
                </a:lnTo>
                <a:lnTo>
                  <a:pt x="0" y="152721"/>
                </a:lnTo>
                <a:close/>
              </a:path>
            </a:pathLst>
          </a:custGeom>
          <a:ln w="6109">
            <a:solidFill>
              <a:srgbClr val="737373"/>
            </a:solidFill>
          </a:ln>
        </p:spPr>
        <p:txBody>
          <a:bodyPr wrap="square" lIns="0" tIns="0" rIns="0" bIns="0" rtlCol="0"/>
          <a:lstStyle/>
          <a:p/>
        </p:txBody>
      </p:sp>
      <p:sp>
        <p:nvSpPr>
          <p:cNvPr id="33" name="object 33"/>
          <p:cNvSpPr/>
          <p:nvPr/>
        </p:nvSpPr>
        <p:spPr>
          <a:xfrm>
            <a:off x="817289" y="2687114"/>
            <a:ext cx="0" cy="153035"/>
          </a:xfrm>
          <a:custGeom>
            <a:avLst/>
            <a:gdLst/>
            <a:ahLst/>
            <a:cxnLst/>
            <a:rect l="l" t="t" r="r" b="b"/>
            <a:pathLst>
              <a:path w="0" h="153035">
                <a:moveTo>
                  <a:pt x="0" y="0"/>
                </a:moveTo>
                <a:lnTo>
                  <a:pt x="0" y="152721"/>
                </a:lnTo>
              </a:path>
            </a:pathLst>
          </a:custGeom>
          <a:ln w="76674">
            <a:solidFill>
              <a:srgbClr val="D9D9D9"/>
            </a:solidFill>
          </a:ln>
        </p:spPr>
        <p:txBody>
          <a:bodyPr wrap="square" lIns="0" tIns="0" rIns="0" bIns="0" rtlCol="0"/>
          <a:lstStyle/>
          <a:p/>
        </p:txBody>
      </p:sp>
      <p:sp>
        <p:nvSpPr>
          <p:cNvPr id="34" name="object 34"/>
          <p:cNvSpPr/>
          <p:nvPr/>
        </p:nvSpPr>
        <p:spPr>
          <a:xfrm>
            <a:off x="778952" y="2687114"/>
            <a:ext cx="76835" cy="153035"/>
          </a:xfrm>
          <a:custGeom>
            <a:avLst/>
            <a:gdLst/>
            <a:ahLst/>
            <a:cxnLst/>
            <a:rect l="l" t="t" r="r" b="b"/>
            <a:pathLst>
              <a:path w="76834" h="153035">
                <a:moveTo>
                  <a:pt x="0" y="152721"/>
                </a:moveTo>
                <a:lnTo>
                  <a:pt x="76674" y="152721"/>
                </a:lnTo>
                <a:lnTo>
                  <a:pt x="76674" y="0"/>
                </a:lnTo>
                <a:lnTo>
                  <a:pt x="0" y="0"/>
                </a:lnTo>
                <a:lnTo>
                  <a:pt x="0" y="152721"/>
                </a:lnTo>
                <a:close/>
              </a:path>
            </a:pathLst>
          </a:custGeom>
          <a:ln w="6128">
            <a:solidFill>
              <a:srgbClr val="737373"/>
            </a:solidFill>
          </a:ln>
        </p:spPr>
        <p:txBody>
          <a:bodyPr wrap="square" lIns="0" tIns="0" rIns="0" bIns="0" rtlCol="0"/>
          <a:lstStyle/>
          <a:p/>
        </p:txBody>
      </p:sp>
      <p:sp>
        <p:nvSpPr>
          <p:cNvPr id="35" name="object 35"/>
          <p:cNvSpPr/>
          <p:nvPr/>
        </p:nvSpPr>
        <p:spPr>
          <a:xfrm>
            <a:off x="702285" y="2878016"/>
            <a:ext cx="230504" cy="0"/>
          </a:xfrm>
          <a:custGeom>
            <a:avLst/>
            <a:gdLst/>
            <a:ahLst/>
            <a:cxnLst/>
            <a:rect l="l" t="t" r="r" b="b"/>
            <a:pathLst>
              <a:path w="230505" h="0">
                <a:moveTo>
                  <a:pt x="0" y="0"/>
                </a:moveTo>
                <a:lnTo>
                  <a:pt x="230022" y="0"/>
                </a:lnTo>
              </a:path>
            </a:pathLst>
          </a:custGeom>
          <a:ln w="76360">
            <a:solidFill>
              <a:srgbClr val="D9D9D9"/>
            </a:solidFill>
          </a:ln>
        </p:spPr>
        <p:txBody>
          <a:bodyPr wrap="square" lIns="0" tIns="0" rIns="0" bIns="0" rtlCol="0"/>
          <a:lstStyle/>
          <a:p/>
        </p:txBody>
      </p:sp>
      <p:sp>
        <p:nvSpPr>
          <p:cNvPr id="36" name="object 36"/>
          <p:cNvSpPr/>
          <p:nvPr/>
        </p:nvSpPr>
        <p:spPr>
          <a:xfrm>
            <a:off x="702278" y="2839836"/>
            <a:ext cx="230504" cy="76835"/>
          </a:xfrm>
          <a:custGeom>
            <a:avLst/>
            <a:gdLst/>
            <a:ahLst/>
            <a:cxnLst/>
            <a:rect l="l" t="t" r="r" b="b"/>
            <a:pathLst>
              <a:path w="230505" h="76835">
                <a:moveTo>
                  <a:pt x="0" y="76360"/>
                </a:moveTo>
                <a:lnTo>
                  <a:pt x="230022" y="76360"/>
                </a:lnTo>
                <a:lnTo>
                  <a:pt x="230022" y="0"/>
                </a:lnTo>
                <a:lnTo>
                  <a:pt x="0" y="0"/>
                </a:lnTo>
                <a:lnTo>
                  <a:pt x="0" y="76360"/>
                </a:lnTo>
                <a:close/>
              </a:path>
            </a:pathLst>
          </a:custGeom>
          <a:ln w="6111">
            <a:solidFill>
              <a:srgbClr val="737373"/>
            </a:solidFill>
          </a:ln>
        </p:spPr>
        <p:txBody>
          <a:bodyPr wrap="square" lIns="0" tIns="0" rIns="0" bIns="0" rtlCol="0"/>
          <a:lstStyle/>
          <a:p/>
        </p:txBody>
      </p:sp>
      <p:sp>
        <p:nvSpPr>
          <p:cNvPr id="37" name="object 37"/>
          <p:cNvSpPr/>
          <p:nvPr/>
        </p:nvSpPr>
        <p:spPr>
          <a:xfrm>
            <a:off x="4114282" y="2687114"/>
            <a:ext cx="0" cy="153035"/>
          </a:xfrm>
          <a:custGeom>
            <a:avLst/>
            <a:gdLst/>
            <a:ahLst/>
            <a:cxnLst/>
            <a:rect l="l" t="t" r="r" b="b"/>
            <a:pathLst>
              <a:path w="0" h="153035">
                <a:moveTo>
                  <a:pt x="0" y="0"/>
                </a:moveTo>
                <a:lnTo>
                  <a:pt x="0" y="152721"/>
                </a:lnTo>
              </a:path>
            </a:pathLst>
          </a:custGeom>
          <a:ln w="76674">
            <a:solidFill>
              <a:srgbClr val="D9D9D9"/>
            </a:solidFill>
          </a:ln>
        </p:spPr>
        <p:txBody>
          <a:bodyPr wrap="square" lIns="0" tIns="0" rIns="0" bIns="0" rtlCol="0"/>
          <a:lstStyle/>
          <a:p/>
        </p:txBody>
      </p:sp>
      <p:sp>
        <p:nvSpPr>
          <p:cNvPr id="38" name="object 38"/>
          <p:cNvSpPr/>
          <p:nvPr/>
        </p:nvSpPr>
        <p:spPr>
          <a:xfrm>
            <a:off x="4075939" y="2687114"/>
            <a:ext cx="76835" cy="153035"/>
          </a:xfrm>
          <a:custGeom>
            <a:avLst/>
            <a:gdLst/>
            <a:ahLst/>
            <a:cxnLst/>
            <a:rect l="l" t="t" r="r" b="b"/>
            <a:pathLst>
              <a:path w="76835" h="153035">
                <a:moveTo>
                  <a:pt x="0" y="152721"/>
                </a:moveTo>
                <a:lnTo>
                  <a:pt x="76674" y="152721"/>
                </a:lnTo>
                <a:lnTo>
                  <a:pt x="76674" y="0"/>
                </a:lnTo>
                <a:lnTo>
                  <a:pt x="0" y="0"/>
                </a:lnTo>
                <a:lnTo>
                  <a:pt x="0" y="152721"/>
                </a:lnTo>
                <a:close/>
              </a:path>
            </a:pathLst>
          </a:custGeom>
          <a:ln w="6128">
            <a:solidFill>
              <a:srgbClr val="737373"/>
            </a:solidFill>
          </a:ln>
        </p:spPr>
        <p:txBody>
          <a:bodyPr wrap="square" lIns="0" tIns="0" rIns="0" bIns="0" rtlCol="0"/>
          <a:lstStyle/>
          <a:p/>
        </p:txBody>
      </p:sp>
      <p:sp>
        <p:nvSpPr>
          <p:cNvPr id="39" name="object 39"/>
          <p:cNvSpPr/>
          <p:nvPr/>
        </p:nvSpPr>
        <p:spPr>
          <a:xfrm>
            <a:off x="3999265" y="2878016"/>
            <a:ext cx="230504" cy="0"/>
          </a:xfrm>
          <a:custGeom>
            <a:avLst/>
            <a:gdLst/>
            <a:ahLst/>
            <a:cxnLst/>
            <a:rect l="l" t="t" r="r" b="b"/>
            <a:pathLst>
              <a:path w="230504" h="0">
                <a:moveTo>
                  <a:pt x="0" y="0"/>
                </a:moveTo>
                <a:lnTo>
                  <a:pt x="230022" y="0"/>
                </a:lnTo>
              </a:path>
            </a:pathLst>
          </a:custGeom>
          <a:ln w="76360">
            <a:solidFill>
              <a:srgbClr val="D9D9D9"/>
            </a:solidFill>
          </a:ln>
        </p:spPr>
        <p:txBody>
          <a:bodyPr wrap="square" lIns="0" tIns="0" rIns="0" bIns="0" rtlCol="0"/>
          <a:lstStyle/>
          <a:p/>
        </p:txBody>
      </p:sp>
      <p:sp>
        <p:nvSpPr>
          <p:cNvPr id="40" name="object 40"/>
          <p:cNvSpPr/>
          <p:nvPr/>
        </p:nvSpPr>
        <p:spPr>
          <a:xfrm>
            <a:off x="3999265" y="2839836"/>
            <a:ext cx="230504" cy="76835"/>
          </a:xfrm>
          <a:custGeom>
            <a:avLst/>
            <a:gdLst/>
            <a:ahLst/>
            <a:cxnLst/>
            <a:rect l="l" t="t" r="r" b="b"/>
            <a:pathLst>
              <a:path w="230504" h="76835">
                <a:moveTo>
                  <a:pt x="0" y="76360"/>
                </a:moveTo>
                <a:lnTo>
                  <a:pt x="230022" y="76360"/>
                </a:lnTo>
                <a:lnTo>
                  <a:pt x="230022" y="0"/>
                </a:lnTo>
                <a:lnTo>
                  <a:pt x="0" y="0"/>
                </a:lnTo>
                <a:lnTo>
                  <a:pt x="0" y="76360"/>
                </a:lnTo>
                <a:close/>
              </a:path>
            </a:pathLst>
          </a:custGeom>
          <a:ln w="6111">
            <a:solidFill>
              <a:srgbClr val="737373"/>
            </a:solidFill>
          </a:ln>
        </p:spPr>
        <p:txBody>
          <a:bodyPr wrap="square" lIns="0" tIns="0" rIns="0" bIns="0" rtlCol="0"/>
          <a:lstStyle/>
          <a:p/>
        </p:txBody>
      </p:sp>
      <p:sp>
        <p:nvSpPr>
          <p:cNvPr id="41" name="object 41"/>
          <p:cNvSpPr/>
          <p:nvPr/>
        </p:nvSpPr>
        <p:spPr>
          <a:xfrm>
            <a:off x="2389109" y="2725295"/>
            <a:ext cx="153670" cy="0"/>
          </a:xfrm>
          <a:custGeom>
            <a:avLst/>
            <a:gdLst/>
            <a:ahLst/>
            <a:cxnLst/>
            <a:rect l="l" t="t" r="r" b="b"/>
            <a:pathLst>
              <a:path w="153669" h="0">
                <a:moveTo>
                  <a:pt x="0" y="0"/>
                </a:moveTo>
                <a:lnTo>
                  <a:pt x="153348" y="0"/>
                </a:lnTo>
              </a:path>
            </a:pathLst>
          </a:custGeom>
          <a:ln w="76360">
            <a:solidFill>
              <a:srgbClr val="D9D9D9"/>
            </a:solidFill>
          </a:ln>
        </p:spPr>
        <p:txBody>
          <a:bodyPr wrap="square" lIns="0" tIns="0" rIns="0" bIns="0" rtlCol="0"/>
          <a:lstStyle/>
          <a:p/>
        </p:txBody>
      </p:sp>
      <p:sp>
        <p:nvSpPr>
          <p:cNvPr id="42" name="object 42"/>
          <p:cNvSpPr/>
          <p:nvPr/>
        </p:nvSpPr>
        <p:spPr>
          <a:xfrm>
            <a:off x="2389109" y="2687114"/>
            <a:ext cx="153670" cy="76835"/>
          </a:xfrm>
          <a:custGeom>
            <a:avLst/>
            <a:gdLst/>
            <a:ahLst/>
            <a:cxnLst/>
            <a:rect l="l" t="t" r="r" b="b"/>
            <a:pathLst>
              <a:path w="153669" h="76835">
                <a:moveTo>
                  <a:pt x="0" y="76360"/>
                </a:moveTo>
                <a:lnTo>
                  <a:pt x="153348" y="76360"/>
                </a:lnTo>
                <a:lnTo>
                  <a:pt x="153348" y="0"/>
                </a:lnTo>
                <a:lnTo>
                  <a:pt x="0" y="0"/>
                </a:lnTo>
                <a:lnTo>
                  <a:pt x="0" y="76360"/>
                </a:lnTo>
                <a:close/>
              </a:path>
            </a:pathLst>
          </a:custGeom>
          <a:ln w="6113">
            <a:solidFill>
              <a:srgbClr val="737373"/>
            </a:solidFill>
          </a:ln>
        </p:spPr>
        <p:txBody>
          <a:bodyPr wrap="square" lIns="0" tIns="0" rIns="0" bIns="0" rtlCol="0"/>
          <a:lstStyle/>
          <a:p/>
        </p:txBody>
      </p:sp>
      <p:sp>
        <p:nvSpPr>
          <p:cNvPr id="43" name="object 43"/>
          <p:cNvSpPr/>
          <p:nvPr/>
        </p:nvSpPr>
        <p:spPr>
          <a:xfrm>
            <a:off x="2465789" y="2763475"/>
            <a:ext cx="0" cy="229235"/>
          </a:xfrm>
          <a:custGeom>
            <a:avLst/>
            <a:gdLst/>
            <a:ahLst/>
            <a:cxnLst/>
            <a:rect l="l" t="t" r="r" b="b"/>
            <a:pathLst>
              <a:path w="0" h="229235">
                <a:moveTo>
                  <a:pt x="0" y="0"/>
                </a:moveTo>
                <a:lnTo>
                  <a:pt x="0" y="229082"/>
                </a:lnTo>
              </a:path>
            </a:pathLst>
          </a:custGeom>
          <a:ln w="76674">
            <a:solidFill>
              <a:srgbClr val="D9D9D9"/>
            </a:solidFill>
          </a:ln>
        </p:spPr>
        <p:txBody>
          <a:bodyPr wrap="square" lIns="0" tIns="0" rIns="0" bIns="0" rtlCol="0"/>
          <a:lstStyle/>
          <a:p/>
        </p:txBody>
      </p:sp>
      <p:sp>
        <p:nvSpPr>
          <p:cNvPr id="44" name="object 44"/>
          <p:cNvSpPr/>
          <p:nvPr/>
        </p:nvSpPr>
        <p:spPr>
          <a:xfrm>
            <a:off x="2427446" y="2763475"/>
            <a:ext cx="76835" cy="229235"/>
          </a:xfrm>
          <a:custGeom>
            <a:avLst/>
            <a:gdLst/>
            <a:ahLst/>
            <a:cxnLst/>
            <a:rect l="l" t="t" r="r" b="b"/>
            <a:pathLst>
              <a:path w="76835" h="229235">
                <a:moveTo>
                  <a:pt x="0" y="229082"/>
                </a:moveTo>
                <a:lnTo>
                  <a:pt x="76674" y="229082"/>
                </a:lnTo>
                <a:lnTo>
                  <a:pt x="76674" y="0"/>
                </a:lnTo>
                <a:lnTo>
                  <a:pt x="0" y="0"/>
                </a:lnTo>
                <a:lnTo>
                  <a:pt x="0" y="229082"/>
                </a:lnTo>
                <a:close/>
              </a:path>
            </a:pathLst>
          </a:custGeom>
          <a:ln w="6131">
            <a:solidFill>
              <a:srgbClr val="737373"/>
            </a:solidFill>
          </a:ln>
        </p:spPr>
        <p:txBody>
          <a:bodyPr wrap="square" lIns="0" tIns="0" rIns="0" bIns="0" rtlCol="0"/>
          <a:lstStyle/>
          <a:p/>
        </p:txBody>
      </p:sp>
      <p:sp>
        <p:nvSpPr>
          <p:cNvPr id="45" name="object 45"/>
          <p:cNvSpPr/>
          <p:nvPr/>
        </p:nvSpPr>
        <p:spPr>
          <a:xfrm>
            <a:off x="2504120" y="2534392"/>
            <a:ext cx="1649095" cy="153035"/>
          </a:xfrm>
          <a:custGeom>
            <a:avLst/>
            <a:gdLst/>
            <a:ahLst/>
            <a:cxnLst/>
            <a:rect l="l" t="t" r="r" b="b"/>
            <a:pathLst>
              <a:path w="1649095" h="153035">
                <a:moveTo>
                  <a:pt x="0" y="0"/>
                </a:moveTo>
                <a:lnTo>
                  <a:pt x="1648493" y="0"/>
                </a:lnTo>
                <a:lnTo>
                  <a:pt x="1648493" y="152721"/>
                </a:lnTo>
                <a:lnTo>
                  <a:pt x="0" y="152721"/>
                </a:lnTo>
                <a:lnTo>
                  <a:pt x="0" y="0"/>
                </a:lnTo>
                <a:close/>
              </a:path>
            </a:pathLst>
          </a:custGeom>
          <a:solidFill>
            <a:srgbClr val="D9D9D9"/>
          </a:solidFill>
        </p:spPr>
        <p:txBody>
          <a:bodyPr wrap="square" lIns="0" tIns="0" rIns="0" bIns="0" rtlCol="0"/>
          <a:lstStyle/>
          <a:p/>
        </p:txBody>
      </p:sp>
      <p:sp>
        <p:nvSpPr>
          <p:cNvPr id="46" name="object 46"/>
          <p:cNvSpPr/>
          <p:nvPr/>
        </p:nvSpPr>
        <p:spPr>
          <a:xfrm>
            <a:off x="2504120" y="2534393"/>
            <a:ext cx="1649095" cy="153035"/>
          </a:xfrm>
          <a:custGeom>
            <a:avLst/>
            <a:gdLst/>
            <a:ahLst/>
            <a:cxnLst/>
            <a:rect l="l" t="t" r="r" b="b"/>
            <a:pathLst>
              <a:path w="1649095" h="153035">
                <a:moveTo>
                  <a:pt x="0" y="152721"/>
                </a:moveTo>
                <a:lnTo>
                  <a:pt x="1648493" y="152721"/>
                </a:lnTo>
                <a:lnTo>
                  <a:pt x="1648493" y="0"/>
                </a:lnTo>
                <a:lnTo>
                  <a:pt x="0" y="0"/>
                </a:lnTo>
                <a:lnTo>
                  <a:pt x="0" y="152721"/>
                </a:lnTo>
                <a:close/>
              </a:path>
            </a:pathLst>
          </a:custGeom>
          <a:ln w="6109">
            <a:solidFill>
              <a:srgbClr val="737373"/>
            </a:solidFill>
          </a:ln>
        </p:spPr>
        <p:txBody>
          <a:bodyPr wrap="square" lIns="0" tIns="0" rIns="0" bIns="0" rtlCol="0"/>
          <a:lstStyle/>
          <a:p/>
        </p:txBody>
      </p:sp>
      <p:sp>
        <p:nvSpPr>
          <p:cNvPr id="47" name="object 47"/>
          <p:cNvSpPr/>
          <p:nvPr/>
        </p:nvSpPr>
        <p:spPr>
          <a:xfrm>
            <a:off x="1238998" y="2534392"/>
            <a:ext cx="38735" cy="76835"/>
          </a:xfrm>
          <a:custGeom>
            <a:avLst/>
            <a:gdLst/>
            <a:ahLst/>
            <a:cxnLst/>
            <a:rect l="l" t="t" r="r" b="b"/>
            <a:pathLst>
              <a:path w="38734" h="76835">
                <a:moveTo>
                  <a:pt x="0" y="0"/>
                </a:moveTo>
                <a:lnTo>
                  <a:pt x="38337" y="0"/>
                </a:lnTo>
                <a:lnTo>
                  <a:pt x="38337" y="76360"/>
                </a:lnTo>
                <a:lnTo>
                  <a:pt x="0" y="76360"/>
                </a:lnTo>
                <a:lnTo>
                  <a:pt x="0" y="0"/>
                </a:lnTo>
                <a:close/>
              </a:path>
            </a:pathLst>
          </a:custGeom>
          <a:solidFill>
            <a:srgbClr val="808080"/>
          </a:solidFill>
        </p:spPr>
        <p:txBody>
          <a:bodyPr wrap="square" lIns="0" tIns="0" rIns="0" bIns="0" rtlCol="0"/>
          <a:lstStyle/>
          <a:p/>
        </p:txBody>
      </p:sp>
      <p:sp>
        <p:nvSpPr>
          <p:cNvPr id="48" name="object 48"/>
          <p:cNvSpPr/>
          <p:nvPr/>
        </p:nvSpPr>
        <p:spPr>
          <a:xfrm>
            <a:off x="1238998" y="2534393"/>
            <a:ext cx="38735" cy="76835"/>
          </a:xfrm>
          <a:custGeom>
            <a:avLst/>
            <a:gdLst/>
            <a:ahLst/>
            <a:cxnLst/>
            <a:rect l="l" t="t" r="r" b="b"/>
            <a:pathLst>
              <a:path w="38734" h="76835">
                <a:moveTo>
                  <a:pt x="0" y="76360"/>
                </a:moveTo>
                <a:lnTo>
                  <a:pt x="38337" y="76360"/>
                </a:lnTo>
                <a:lnTo>
                  <a:pt x="38337" y="0"/>
                </a:lnTo>
                <a:lnTo>
                  <a:pt x="0" y="0"/>
                </a:lnTo>
                <a:lnTo>
                  <a:pt x="0" y="76360"/>
                </a:lnTo>
                <a:close/>
              </a:path>
            </a:pathLst>
          </a:custGeom>
          <a:ln w="6128">
            <a:solidFill>
              <a:srgbClr val="737373"/>
            </a:solidFill>
          </a:ln>
        </p:spPr>
        <p:txBody>
          <a:bodyPr wrap="square" lIns="0" tIns="0" rIns="0" bIns="0" rtlCol="0"/>
          <a:lstStyle/>
          <a:p/>
        </p:txBody>
      </p:sp>
      <p:sp>
        <p:nvSpPr>
          <p:cNvPr id="49" name="object 49"/>
          <p:cNvSpPr/>
          <p:nvPr/>
        </p:nvSpPr>
        <p:spPr>
          <a:xfrm>
            <a:off x="1814053" y="2534392"/>
            <a:ext cx="38735" cy="76835"/>
          </a:xfrm>
          <a:custGeom>
            <a:avLst/>
            <a:gdLst/>
            <a:ahLst/>
            <a:cxnLst/>
            <a:rect l="l" t="t" r="r" b="b"/>
            <a:pathLst>
              <a:path w="38735" h="76835">
                <a:moveTo>
                  <a:pt x="0" y="0"/>
                </a:moveTo>
                <a:lnTo>
                  <a:pt x="38337" y="0"/>
                </a:lnTo>
                <a:lnTo>
                  <a:pt x="38337" y="76360"/>
                </a:lnTo>
                <a:lnTo>
                  <a:pt x="0" y="76360"/>
                </a:lnTo>
                <a:lnTo>
                  <a:pt x="0" y="0"/>
                </a:lnTo>
                <a:close/>
              </a:path>
            </a:pathLst>
          </a:custGeom>
          <a:solidFill>
            <a:srgbClr val="808080"/>
          </a:solidFill>
        </p:spPr>
        <p:txBody>
          <a:bodyPr wrap="square" lIns="0" tIns="0" rIns="0" bIns="0" rtlCol="0"/>
          <a:lstStyle/>
          <a:p/>
        </p:txBody>
      </p:sp>
      <p:sp>
        <p:nvSpPr>
          <p:cNvPr id="50" name="object 50"/>
          <p:cNvSpPr/>
          <p:nvPr/>
        </p:nvSpPr>
        <p:spPr>
          <a:xfrm>
            <a:off x="1814054" y="2534393"/>
            <a:ext cx="38735" cy="76835"/>
          </a:xfrm>
          <a:custGeom>
            <a:avLst/>
            <a:gdLst/>
            <a:ahLst/>
            <a:cxnLst/>
            <a:rect l="l" t="t" r="r" b="b"/>
            <a:pathLst>
              <a:path w="38735" h="76835">
                <a:moveTo>
                  <a:pt x="0" y="76360"/>
                </a:moveTo>
                <a:lnTo>
                  <a:pt x="38337" y="76360"/>
                </a:lnTo>
                <a:lnTo>
                  <a:pt x="38337" y="0"/>
                </a:lnTo>
                <a:lnTo>
                  <a:pt x="0" y="0"/>
                </a:lnTo>
                <a:lnTo>
                  <a:pt x="0" y="76360"/>
                </a:lnTo>
                <a:close/>
              </a:path>
            </a:pathLst>
          </a:custGeom>
          <a:ln w="6128">
            <a:solidFill>
              <a:srgbClr val="737373"/>
            </a:solidFill>
          </a:ln>
        </p:spPr>
        <p:txBody>
          <a:bodyPr wrap="square" lIns="0" tIns="0" rIns="0" bIns="0" rtlCol="0"/>
          <a:lstStyle/>
          <a:p/>
        </p:txBody>
      </p:sp>
      <p:sp>
        <p:nvSpPr>
          <p:cNvPr id="51" name="object 51"/>
          <p:cNvSpPr/>
          <p:nvPr/>
        </p:nvSpPr>
        <p:spPr>
          <a:xfrm>
            <a:off x="3079176" y="2534392"/>
            <a:ext cx="38735" cy="76835"/>
          </a:xfrm>
          <a:custGeom>
            <a:avLst/>
            <a:gdLst/>
            <a:ahLst/>
            <a:cxnLst/>
            <a:rect l="l" t="t" r="r" b="b"/>
            <a:pathLst>
              <a:path w="38735" h="76835">
                <a:moveTo>
                  <a:pt x="0" y="0"/>
                </a:moveTo>
                <a:lnTo>
                  <a:pt x="38337" y="0"/>
                </a:lnTo>
                <a:lnTo>
                  <a:pt x="38337" y="76360"/>
                </a:lnTo>
                <a:lnTo>
                  <a:pt x="0" y="76360"/>
                </a:lnTo>
                <a:lnTo>
                  <a:pt x="0" y="0"/>
                </a:lnTo>
                <a:close/>
              </a:path>
            </a:pathLst>
          </a:custGeom>
          <a:solidFill>
            <a:srgbClr val="808080"/>
          </a:solidFill>
        </p:spPr>
        <p:txBody>
          <a:bodyPr wrap="square" lIns="0" tIns="0" rIns="0" bIns="0" rtlCol="0"/>
          <a:lstStyle/>
          <a:p/>
        </p:txBody>
      </p:sp>
      <p:sp>
        <p:nvSpPr>
          <p:cNvPr id="52" name="object 52"/>
          <p:cNvSpPr/>
          <p:nvPr/>
        </p:nvSpPr>
        <p:spPr>
          <a:xfrm>
            <a:off x="3079176" y="2534393"/>
            <a:ext cx="38735" cy="76835"/>
          </a:xfrm>
          <a:custGeom>
            <a:avLst/>
            <a:gdLst/>
            <a:ahLst/>
            <a:cxnLst/>
            <a:rect l="l" t="t" r="r" b="b"/>
            <a:pathLst>
              <a:path w="38735" h="76835">
                <a:moveTo>
                  <a:pt x="0" y="76360"/>
                </a:moveTo>
                <a:lnTo>
                  <a:pt x="38337" y="76360"/>
                </a:lnTo>
                <a:lnTo>
                  <a:pt x="38337" y="0"/>
                </a:lnTo>
                <a:lnTo>
                  <a:pt x="0" y="0"/>
                </a:lnTo>
                <a:lnTo>
                  <a:pt x="0" y="76360"/>
                </a:lnTo>
                <a:close/>
              </a:path>
            </a:pathLst>
          </a:custGeom>
          <a:ln w="6128">
            <a:solidFill>
              <a:srgbClr val="737373"/>
            </a:solidFill>
          </a:ln>
        </p:spPr>
        <p:txBody>
          <a:bodyPr wrap="square" lIns="0" tIns="0" rIns="0" bIns="0" rtlCol="0"/>
          <a:lstStyle/>
          <a:p/>
        </p:txBody>
      </p:sp>
      <p:sp>
        <p:nvSpPr>
          <p:cNvPr id="53" name="object 53"/>
          <p:cNvSpPr/>
          <p:nvPr/>
        </p:nvSpPr>
        <p:spPr>
          <a:xfrm>
            <a:off x="3654232" y="2534392"/>
            <a:ext cx="38735" cy="76835"/>
          </a:xfrm>
          <a:custGeom>
            <a:avLst/>
            <a:gdLst/>
            <a:ahLst/>
            <a:cxnLst/>
            <a:rect l="l" t="t" r="r" b="b"/>
            <a:pathLst>
              <a:path w="38735" h="76835">
                <a:moveTo>
                  <a:pt x="0" y="0"/>
                </a:moveTo>
                <a:lnTo>
                  <a:pt x="38337" y="0"/>
                </a:lnTo>
                <a:lnTo>
                  <a:pt x="38337" y="76360"/>
                </a:lnTo>
                <a:lnTo>
                  <a:pt x="0" y="76360"/>
                </a:lnTo>
                <a:lnTo>
                  <a:pt x="0" y="0"/>
                </a:lnTo>
                <a:close/>
              </a:path>
            </a:pathLst>
          </a:custGeom>
          <a:solidFill>
            <a:srgbClr val="808080"/>
          </a:solidFill>
        </p:spPr>
        <p:txBody>
          <a:bodyPr wrap="square" lIns="0" tIns="0" rIns="0" bIns="0" rtlCol="0"/>
          <a:lstStyle/>
          <a:p/>
        </p:txBody>
      </p:sp>
      <p:sp>
        <p:nvSpPr>
          <p:cNvPr id="54" name="object 54"/>
          <p:cNvSpPr/>
          <p:nvPr/>
        </p:nvSpPr>
        <p:spPr>
          <a:xfrm>
            <a:off x="3654232" y="2534393"/>
            <a:ext cx="38735" cy="76835"/>
          </a:xfrm>
          <a:custGeom>
            <a:avLst/>
            <a:gdLst/>
            <a:ahLst/>
            <a:cxnLst/>
            <a:rect l="l" t="t" r="r" b="b"/>
            <a:pathLst>
              <a:path w="38735" h="76835">
                <a:moveTo>
                  <a:pt x="0" y="76360"/>
                </a:moveTo>
                <a:lnTo>
                  <a:pt x="38337" y="76360"/>
                </a:lnTo>
                <a:lnTo>
                  <a:pt x="38337" y="0"/>
                </a:lnTo>
                <a:lnTo>
                  <a:pt x="0" y="0"/>
                </a:lnTo>
                <a:lnTo>
                  <a:pt x="0" y="76360"/>
                </a:lnTo>
                <a:close/>
              </a:path>
            </a:pathLst>
          </a:custGeom>
          <a:ln w="6128">
            <a:solidFill>
              <a:srgbClr val="737373"/>
            </a:solidFill>
          </a:ln>
        </p:spPr>
        <p:txBody>
          <a:bodyPr wrap="square" lIns="0" tIns="0" rIns="0" bIns="0" rtlCol="0"/>
          <a:lstStyle/>
          <a:p/>
        </p:txBody>
      </p:sp>
      <p:sp>
        <p:nvSpPr>
          <p:cNvPr id="55" name="object 55"/>
          <p:cNvSpPr/>
          <p:nvPr/>
        </p:nvSpPr>
        <p:spPr>
          <a:xfrm>
            <a:off x="778953" y="3374362"/>
            <a:ext cx="1649095" cy="153035"/>
          </a:xfrm>
          <a:custGeom>
            <a:avLst/>
            <a:gdLst/>
            <a:ahLst/>
            <a:cxnLst/>
            <a:rect l="l" t="t" r="r" b="b"/>
            <a:pathLst>
              <a:path w="1649095" h="153035">
                <a:moveTo>
                  <a:pt x="0" y="0"/>
                </a:moveTo>
                <a:lnTo>
                  <a:pt x="1648493" y="0"/>
                </a:lnTo>
                <a:lnTo>
                  <a:pt x="1648493" y="152721"/>
                </a:lnTo>
                <a:lnTo>
                  <a:pt x="0" y="152721"/>
                </a:lnTo>
                <a:lnTo>
                  <a:pt x="0" y="0"/>
                </a:lnTo>
                <a:close/>
              </a:path>
            </a:pathLst>
          </a:custGeom>
          <a:solidFill>
            <a:srgbClr val="D9D9D9"/>
          </a:solidFill>
        </p:spPr>
        <p:txBody>
          <a:bodyPr wrap="square" lIns="0" tIns="0" rIns="0" bIns="0" rtlCol="0"/>
          <a:lstStyle/>
          <a:p/>
        </p:txBody>
      </p:sp>
      <p:sp>
        <p:nvSpPr>
          <p:cNvPr id="56" name="object 56"/>
          <p:cNvSpPr/>
          <p:nvPr/>
        </p:nvSpPr>
        <p:spPr>
          <a:xfrm>
            <a:off x="778953" y="3374362"/>
            <a:ext cx="1649095" cy="153035"/>
          </a:xfrm>
          <a:custGeom>
            <a:avLst/>
            <a:gdLst/>
            <a:ahLst/>
            <a:cxnLst/>
            <a:rect l="l" t="t" r="r" b="b"/>
            <a:pathLst>
              <a:path w="1649095" h="153035">
                <a:moveTo>
                  <a:pt x="0" y="152721"/>
                </a:moveTo>
                <a:lnTo>
                  <a:pt x="1648493" y="152721"/>
                </a:lnTo>
                <a:lnTo>
                  <a:pt x="1648493" y="0"/>
                </a:lnTo>
                <a:lnTo>
                  <a:pt x="0" y="0"/>
                </a:lnTo>
                <a:lnTo>
                  <a:pt x="0" y="152721"/>
                </a:lnTo>
                <a:close/>
              </a:path>
            </a:pathLst>
          </a:custGeom>
          <a:ln w="6109">
            <a:solidFill>
              <a:srgbClr val="737373"/>
            </a:solidFill>
          </a:ln>
        </p:spPr>
        <p:txBody>
          <a:bodyPr wrap="square" lIns="0" tIns="0" rIns="0" bIns="0" rtlCol="0"/>
          <a:lstStyle/>
          <a:p/>
        </p:txBody>
      </p:sp>
      <p:sp>
        <p:nvSpPr>
          <p:cNvPr id="57" name="object 57"/>
          <p:cNvSpPr/>
          <p:nvPr/>
        </p:nvSpPr>
        <p:spPr>
          <a:xfrm>
            <a:off x="817291" y="3527083"/>
            <a:ext cx="0" cy="153035"/>
          </a:xfrm>
          <a:custGeom>
            <a:avLst/>
            <a:gdLst/>
            <a:ahLst/>
            <a:cxnLst/>
            <a:rect l="l" t="t" r="r" b="b"/>
            <a:pathLst>
              <a:path w="0" h="153035">
                <a:moveTo>
                  <a:pt x="0" y="0"/>
                </a:moveTo>
                <a:lnTo>
                  <a:pt x="0" y="152721"/>
                </a:lnTo>
              </a:path>
            </a:pathLst>
          </a:custGeom>
          <a:ln w="76674">
            <a:solidFill>
              <a:srgbClr val="D9D9D9"/>
            </a:solidFill>
          </a:ln>
        </p:spPr>
        <p:txBody>
          <a:bodyPr wrap="square" lIns="0" tIns="0" rIns="0" bIns="0" rtlCol="0"/>
          <a:lstStyle/>
          <a:p/>
        </p:txBody>
      </p:sp>
      <p:sp>
        <p:nvSpPr>
          <p:cNvPr id="58" name="object 58"/>
          <p:cNvSpPr/>
          <p:nvPr/>
        </p:nvSpPr>
        <p:spPr>
          <a:xfrm>
            <a:off x="778954" y="3527084"/>
            <a:ext cx="76835" cy="153035"/>
          </a:xfrm>
          <a:custGeom>
            <a:avLst/>
            <a:gdLst/>
            <a:ahLst/>
            <a:cxnLst/>
            <a:rect l="l" t="t" r="r" b="b"/>
            <a:pathLst>
              <a:path w="76834" h="153035">
                <a:moveTo>
                  <a:pt x="0" y="152721"/>
                </a:moveTo>
                <a:lnTo>
                  <a:pt x="76674" y="152721"/>
                </a:lnTo>
                <a:lnTo>
                  <a:pt x="76674" y="0"/>
                </a:lnTo>
                <a:lnTo>
                  <a:pt x="0" y="0"/>
                </a:lnTo>
                <a:lnTo>
                  <a:pt x="0" y="152721"/>
                </a:lnTo>
                <a:close/>
              </a:path>
            </a:pathLst>
          </a:custGeom>
          <a:ln w="6128">
            <a:solidFill>
              <a:srgbClr val="737373"/>
            </a:solidFill>
          </a:ln>
        </p:spPr>
        <p:txBody>
          <a:bodyPr wrap="square" lIns="0" tIns="0" rIns="0" bIns="0" rtlCol="0"/>
          <a:lstStyle/>
          <a:p/>
        </p:txBody>
      </p:sp>
      <p:sp>
        <p:nvSpPr>
          <p:cNvPr id="59" name="object 59"/>
          <p:cNvSpPr/>
          <p:nvPr/>
        </p:nvSpPr>
        <p:spPr>
          <a:xfrm>
            <a:off x="702286" y="3717986"/>
            <a:ext cx="230504" cy="0"/>
          </a:xfrm>
          <a:custGeom>
            <a:avLst/>
            <a:gdLst/>
            <a:ahLst/>
            <a:cxnLst/>
            <a:rect l="l" t="t" r="r" b="b"/>
            <a:pathLst>
              <a:path w="230505" h="0">
                <a:moveTo>
                  <a:pt x="0" y="0"/>
                </a:moveTo>
                <a:lnTo>
                  <a:pt x="230022" y="0"/>
                </a:lnTo>
              </a:path>
            </a:pathLst>
          </a:custGeom>
          <a:ln w="76360">
            <a:solidFill>
              <a:srgbClr val="D9D9D9"/>
            </a:solidFill>
          </a:ln>
        </p:spPr>
        <p:txBody>
          <a:bodyPr wrap="square" lIns="0" tIns="0" rIns="0" bIns="0" rtlCol="0"/>
          <a:lstStyle/>
          <a:p/>
        </p:txBody>
      </p:sp>
      <p:sp>
        <p:nvSpPr>
          <p:cNvPr id="60" name="object 60"/>
          <p:cNvSpPr/>
          <p:nvPr/>
        </p:nvSpPr>
        <p:spPr>
          <a:xfrm>
            <a:off x="702280" y="3679806"/>
            <a:ext cx="230504" cy="76835"/>
          </a:xfrm>
          <a:custGeom>
            <a:avLst/>
            <a:gdLst/>
            <a:ahLst/>
            <a:cxnLst/>
            <a:rect l="l" t="t" r="r" b="b"/>
            <a:pathLst>
              <a:path w="230505" h="76835">
                <a:moveTo>
                  <a:pt x="0" y="76360"/>
                </a:moveTo>
                <a:lnTo>
                  <a:pt x="230022" y="76360"/>
                </a:lnTo>
                <a:lnTo>
                  <a:pt x="230022" y="0"/>
                </a:lnTo>
                <a:lnTo>
                  <a:pt x="0" y="0"/>
                </a:lnTo>
                <a:lnTo>
                  <a:pt x="0" y="76360"/>
                </a:lnTo>
                <a:close/>
              </a:path>
            </a:pathLst>
          </a:custGeom>
          <a:ln w="6111">
            <a:solidFill>
              <a:srgbClr val="737373"/>
            </a:solidFill>
          </a:ln>
        </p:spPr>
        <p:txBody>
          <a:bodyPr wrap="square" lIns="0" tIns="0" rIns="0" bIns="0" rtlCol="0"/>
          <a:lstStyle/>
          <a:p/>
        </p:txBody>
      </p:sp>
      <p:sp>
        <p:nvSpPr>
          <p:cNvPr id="61" name="object 61"/>
          <p:cNvSpPr/>
          <p:nvPr/>
        </p:nvSpPr>
        <p:spPr>
          <a:xfrm>
            <a:off x="4114283" y="3527083"/>
            <a:ext cx="0" cy="153035"/>
          </a:xfrm>
          <a:custGeom>
            <a:avLst/>
            <a:gdLst/>
            <a:ahLst/>
            <a:cxnLst/>
            <a:rect l="l" t="t" r="r" b="b"/>
            <a:pathLst>
              <a:path w="0" h="153035">
                <a:moveTo>
                  <a:pt x="0" y="0"/>
                </a:moveTo>
                <a:lnTo>
                  <a:pt x="0" y="152721"/>
                </a:lnTo>
              </a:path>
            </a:pathLst>
          </a:custGeom>
          <a:ln w="76674">
            <a:solidFill>
              <a:srgbClr val="D9D9D9"/>
            </a:solidFill>
          </a:ln>
        </p:spPr>
        <p:txBody>
          <a:bodyPr wrap="square" lIns="0" tIns="0" rIns="0" bIns="0" rtlCol="0"/>
          <a:lstStyle/>
          <a:p/>
        </p:txBody>
      </p:sp>
      <p:sp>
        <p:nvSpPr>
          <p:cNvPr id="62" name="object 62"/>
          <p:cNvSpPr/>
          <p:nvPr/>
        </p:nvSpPr>
        <p:spPr>
          <a:xfrm>
            <a:off x="4075940" y="3527084"/>
            <a:ext cx="76835" cy="153035"/>
          </a:xfrm>
          <a:custGeom>
            <a:avLst/>
            <a:gdLst/>
            <a:ahLst/>
            <a:cxnLst/>
            <a:rect l="l" t="t" r="r" b="b"/>
            <a:pathLst>
              <a:path w="76835" h="153035">
                <a:moveTo>
                  <a:pt x="0" y="152721"/>
                </a:moveTo>
                <a:lnTo>
                  <a:pt x="76674" y="152721"/>
                </a:lnTo>
                <a:lnTo>
                  <a:pt x="76674" y="0"/>
                </a:lnTo>
                <a:lnTo>
                  <a:pt x="0" y="0"/>
                </a:lnTo>
                <a:lnTo>
                  <a:pt x="0" y="152721"/>
                </a:lnTo>
                <a:close/>
              </a:path>
            </a:pathLst>
          </a:custGeom>
          <a:ln w="6128">
            <a:solidFill>
              <a:srgbClr val="737373"/>
            </a:solidFill>
          </a:ln>
        </p:spPr>
        <p:txBody>
          <a:bodyPr wrap="square" lIns="0" tIns="0" rIns="0" bIns="0" rtlCol="0"/>
          <a:lstStyle/>
          <a:p/>
        </p:txBody>
      </p:sp>
      <p:sp>
        <p:nvSpPr>
          <p:cNvPr id="63" name="object 63"/>
          <p:cNvSpPr/>
          <p:nvPr/>
        </p:nvSpPr>
        <p:spPr>
          <a:xfrm>
            <a:off x="3999266" y="3717986"/>
            <a:ext cx="230504" cy="0"/>
          </a:xfrm>
          <a:custGeom>
            <a:avLst/>
            <a:gdLst/>
            <a:ahLst/>
            <a:cxnLst/>
            <a:rect l="l" t="t" r="r" b="b"/>
            <a:pathLst>
              <a:path w="230504" h="0">
                <a:moveTo>
                  <a:pt x="0" y="0"/>
                </a:moveTo>
                <a:lnTo>
                  <a:pt x="230022" y="0"/>
                </a:lnTo>
              </a:path>
            </a:pathLst>
          </a:custGeom>
          <a:ln w="76360">
            <a:solidFill>
              <a:srgbClr val="D9D9D9"/>
            </a:solidFill>
          </a:ln>
        </p:spPr>
        <p:txBody>
          <a:bodyPr wrap="square" lIns="0" tIns="0" rIns="0" bIns="0" rtlCol="0"/>
          <a:lstStyle/>
          <a:p/>
        </p:txBody>
      </p:sp>
      <p:sp>
        <p:nvSpPr>
          <p:cNvPr id="64" name="object 64"/>
          <p:cNvSpPr/>
          <p:nvPr/>
        </p:nvSpPr>
        <p:spPr>
          <a:xfrm>
            <a:off x="3999266" y="3679806"/>
            <a:ext cx="230504" cy="76835"/>
          </a:xfrm>
          <a:custGeom>
            <a:avLst/>
            <a:gdLst/>
            <a:ahLst/>
            <a:cxnLst/>
            <a:rect l="l" t="t" r="r" b="b"/>
            <a:pathLst>
              <a:path w="230504" h="76835">
                <a:moveTo>
                  <a:pt x="0" y="76360"/>
                </a:moveTo>
                <a:lnTo>
                  <a:pt x="230022" y="76360"/>
                </a:lnTo>
                <a:lnTo>
                  <a:pt x="230022" y="0"/>
                </a:lnTo>
                <a:lnTo>
                  <a:pt x="0" y="0"/>
                </a:lnTo>
                <a:lnTo>
                  <a:pt x="0" y="76360"/>
                </a:lnTo>
                <a:close/>
              </a:path>
            </a:pathLst>
          </a:custGeom>
          <a:ln w="6111">
            <a:solidFill>
              <a:srgbClr val="737373"/>
            </a:solidFill>
          </a:ln>
        </p:spPr>
        <p:txBody>
          <a:bodyPr wrap="square" lIns="0" tIns="0" rIns="0" bIns="0" rtlCol="0"/>
          <a:lstStyle/>
          <a:p/>
        </p:txBody>
      </p:sp>
      <p:sp>
        <p:nvSpPr>
          <p:cNvPr id="65" name="object 65"/>
          <p:cNvSpPr/>
          <p:nvPr/>
        </p:nvSpPr>
        <p:spPr>
          <a:xfrm>
            <a:off x="2389110" y="3565264"/>
            <a:ext cx="153670" cy="0"/>
          </a:xfrm>
          <a:custGeom>
            <a:avLst/>
            <a:gdLst/>
            <a:ahLst/>
            <a:cxnLst/>
            <a:rect l="l" t="t" r="r" b="b"/>
            <a:pathLst>
              <a:path w="153669" h="0">
                <a:moveTo>
                  <a:pt x="0" y="0"/>
                </a:moveTo>
                <a:lnTo>
                  <a:pt x="153348" y="0"/>
                </a:lnTo>
              </a:path>
            </a:pathLst>
          </a:custGeom>
          <a:ln w="76360">
            <a:solidFill>
              <a:srgbClr val="D9D9D9"/>
            </a:solidFill>
          </a:ln>
        </p:spPr>
        <p:txBody>
          <a:bodyPr wrap="square" lIns="0" tIns="0" rIns="0" bIns="0" rtlCol="0"/>
          <a:lstStyle/>
          <a:p/>
        </p:txBody>
      </p:sp>
      <p:sp>
        <p:nvSpPr>
          <p:cNvPr id="66" name="object 66"/>
          <p:cNvSpPr/>
          <p:nvPr/>
        </p:nvSpPr>
        <p:spPr>
          <a:xfrm>
            <a:off x="2389110" y="3527084"/>
            <a:ext cx="153670" cy="76835"/>
          </a:xfrm>
          <a:custGeom>
            <a:avLst/>
            <a:gdLst/>
            <a:ahLst/>
            <a:cxnLst/>
            <a:rect l="l" t="t" r="r" b="b"/>
            <a:pathLst>
              <a:path w="153669" h="76835">
                <a:moveTo>
                  <a:pt x="0" y="76360"/>
                </a:moveTo>
                <a:lnTo>
                  <a:pt x="153348" y="76360"/>
                </a:lnTo>
                <a:lnTo>
                  <a:pt x="153348" y="0"/>
                </a:lnTo>
                <a:lnTo>
                  <a:pt x="0" y="0"/>
                </a:lnTo>
                <a:lnTo>
                  <a:pt x="0" y="76360"/>
                </a:lnTo>
                <a:close/>
              </a:path>
            </a:pathLst>
          </a:custGeom>
          <a:ln w="6113">
            <a:solidFill>
              <a:srgbClr val="737373"/>
            </a:solidFill>
          </a:ln>
        </p:spPr>
        <p:txBody>
          <a:bodyPr wrap="square" lIns="0" tIns="0" rIns="0" bIns="0" rtlCol="0"/>
          <a:lstStyle/>
          <a:p/>
        </p:txBody>
      </p:sp>
      <p:sp>
        <p:nvSpPr>
          <p:cNvPr id="67" name="object 67"/>
          <p:cNvSpPr/>
          <p:nvPr/>
        </p:nvSpPr>
        <p:spPr>
          <a:xfrm>
            <a:off x="2465790" y="3603444"/>
            <a:ext cx="0" cy="229235"/>
          </a:xfrm>
          <a:custGeom>
            <a:avLst/>
            <a:gdLst/>
            <a:ahLst/>
            <a:cxnLst/>
            <a:rect l="l" t="t" r="r" b="b"/>
            <a:pathLst>
              <a:path w="0" h="229235">
                <a:moveTo>
                  <a:pt x="0" y="0"/>
                </a:moveTo>
                <a:lnTo>
                  <a:pt x="0" y="229082"/>
                </a:lnTo>
              </a:path>
            </a:pathLst>
          </a:custGeom>
          <a:ln w="76674">
            <a:solidFill>
              <a:srgbClr val="D9D9D9"/>
            </a:solidFill>
          </a:ln>
        </p:spPr>
        <p:txBody>
          <a:bodyPr wrap="square" lIns="0" tIns="0" rIns="0" bIns="0" rtlCol="0"/>
          <a:lstStyle/>
          <a:p/>
        </p:txBody>
      </p:sp>
      <p:sp>
        <p:nvSpPr>
          <p:cNvPr id="68" name="object 68"/>
          <p:cNvSpPr/>
          <p:nvPr/>
        </p:nvSpPr>
        <p:spPr>
          <a:xfrm>
            <a:off x="2427447" y="3603445"/>
            <a:ext cx="76835" cy="229235"/>
          </a:xfrm>
          <a:custGeom>
            <a:avLst/>
            <a:gdLst/>
            <a:ahLst/>
            <a:cxnLst/>
            <a:rect l="l" t="t" r="r" b="b"/>
            <a:pathLst>
              <a:path w="76835" h="229235">
                <a:moveTo>
                  <a:pt x="0" y="229082"/>
                </a:moveTo>
                <a:lnTo>
                  <a:pt x="76674" y="229082"/>
                </a:lnTo>
                <a:lnTo>
                  <a:pt x="76674" y="0"/>
                </a:lnTo>
                <a:lnTo>
                  <a:pt x="0" y="0"/>
                </a:lnTo>
                <a:lnTo>
                  <a:pt x="0" y="229082"/>
                </a:lnTo>
                <a:close/>
              </a:path>
            </a:pathLst>
          </a:custGeom>
          <a:ln w="6131">
            <a:solidFill>
              <a:srgbClr val="737373"/>
            </a:solidFill>
          </a:ln>
        </p:spPr>
        <p:txBody>
          <a:bodyPr wrap="square" lIns="0" tIns="0" rIns="0" bIns="0" rtlCol="0"/>
          <a:lstStyle/>
          <a:p/>
        </p:txBody>
      </p:sp>
      <p:sp>
        <p:nvSpPr>
          <p:cNvPr id="69" name="object 69"/>
          <p:cNvSpPr/>
          <p:nvPr/>
        </p:nvSpPr>
        <p:spPr>
          <a:xfrm>
            <a:off x="2504121" y="3374362"/>
            <a:ext cx="1649095" cy="153035"/>
          </a:xfrm>
          <a:custGeom>
            <a:avLst/>
            <a:gdLst/>
            <a:ahLst/>
            <a:cxnLst/>
            <a:rect l="l" t="t" r="r" b="b"/>
            <a:pathLst>
              <a:path w="1649095" h="153035">
                <a:moveTo>
                  <a:pt x="0" y="0"/>
                </a:moveTo>
                <a:lnTo>
                  <a:pt x="1648493" y="0"/>
                </a:lnTo>
                <a:lnTo>
                  <a:pt x="1648493" y="152721"/>
                </a:lnTo>
                <a:lnTo>
                  <a:pt x="0" y="152721"/>
                </a:lnTo>
                <a:lnTo>
                  <a:pt x="0" y="0"/>
                </a:lnTo>
                <a:close/>
              </a:path>
            </a:pathLst>
          </a:custGeom>
          <a:solidFill>
            <a:srgbClr val="D9D9D9"/>
          </a:solidFill>
        </p:spPr>
        <p:txBody>
          <a:bodyPr wrap="square" lIns="0" tIns="0" rIns="0" bIns="0" rtlCol="0"/>
          <a:lstStyle/>
          <a:p/>
        </p:txBody>
      </p:sp>
      <p:sp>
        <p:nvSpPr>
          <p:cNvPr id="70" name="object 70"/>
          <p:cNvSpPr/>
          <p:nvPr/>
        </p:nvSpPr>
        <p:spPr>
          <a:xfrm>
            <a:off x="2504121" y="3374362"/>
            <a:ext cx="1649095" cy="153035"/>
          </a:xfrm>
          <a:custGeom>
            <a:avLst/>
            <a:gdLst/>
            <a:ahLst/>
            <a:cxnLst/>
            <a:rect l="l" t="t" r="r" b="b"/>
            <a:pathLst>
              <a:path w="1649095" h="153035">
                <a:moveTo>
                  <a:pt x="0" y="152721"/>
                </a:moveTo>
                <a:lnTo>
                  <a:pt x="1648493" y="152721"/>
                </a:lnTo>
                <a:lnTo>
                  <a:pt x="1648493" y="0"/>
                </a:lnTo>
                <a:lnTo>
                  <a:pt x="0" y="0"/>
                </a:lnTo>
                <a:lnTo>
                  <a:pt x="0" y="152721"/>
                </a:lnTo>
                <a:close/>
              </a:path>
            </a:pathLst>
          </a:custGeom>
          <a:ln w="6109">
            <a:solidFill>
              <a:srgbClr val="737373"/>
            </a:solidFill>
          </a:ln>
        </p:spPr>
        <p:txBody>
          <a:bodyPr wrap="square" lIns="0" tIns="0" rIns="0" bIns="0" rtlCol="0"/>
          <a:lstStyle/>
          <a:p/>
        </p:txBody>
      </p:sp>
      <p:sp>
        <p:nvSpPr>
          <p:cNvPr id="71" name="object 71"/>
          <p:cNvSpPr/>
          <p:nvPr/>
        </p:nvSpPr>
        <p:spPr>
          <a:xfrm>
            <a:off x="1238999" y="3374362"/>
            <a:ext cx="38735" cy="76835"/>
          </a:xfrm>
          <a:custGeom>
            <a:avLst/>
            <a:gdLst/>
            <a:ahLst/>
            <a:cxnLst/>
            <a:rect l="l" t="t" r="r" b="b"/>
            <a:pathLst>
              <a:path w="38734" h="76835">
                <a:moveTo>
                  <a:pt x="0" y="0"/>
                </a:moveTo>
                <a:lnTo>
                  <a:pt x="38337" y="0"/>
                </a:lnTo>
                <a:lnTo>
                  <a:pt x="38337" y="76360"/>
                </a:lnTo>
                <a:lnTo>
                  <a:pt x="0" y="76360"/>
                </a:lnTo>
                <a:lnTo>
                  <a:pt x="0" y="0"/>
                </a:lnTo>
                <a:close/>
              </a:path>
            </a:pathLst>
          </a:custGeom>
          <a:solidFill>
            <a:srgbClr val="D9D9D9"/>
          </a:solidFill>
        </p:spPr>
        <p:txBody>
          <a:bodyPr wrap="square" lIns="0" tIns="0" rIns="0" bIns="0" rtlCol="0"/>
          <a:lstStyle/>
          <a:p/>
        </p:txBody>
      </p:sp>
      <p:sp>
        <p:nvSpPr>
          <p:cNvPr id="72" name="object 72"/>
          <p:cNvSpPr/>
          <p:nvPr/>
        </p:nvSpPr>
        <p:spPr>
          <a:xfrm>
            <a:off x="1238999" y="3374362"/>
            <a:ext cx="38735" cy="76835"/>
          </a:xfrm>
          <a:custGeom>
            <a:avLst/>
            <a:gdLst/>
            <a:ahLst/>
            <a:cxnLst/>
            <a:rect l="l" t="t" r="r" b="b"/>
            <a:pathLst>
              <a:path w="38734" h="76835">
                <a:moveTo>
                  <a:pt x="0" y="76360"/>
                </a:moveTo>
                <a:lnTo>
                  <a:pt x="38337" y="76360"/>
                </a:lnTo>
                <a:lnTo>
                  <a:pt x="38337" y="0"/>
                </a:lnTo>
                <a:lnTo>
                  <a:pt x="0" y="0"/>
                </a:lnTo>
                <a:lnTo>
                  <a:pt x="0" y="76360"/>
                </a:lnTo>
                <a:close/>
              </a:path>
            </a:pathLst>
          </a:custGeom>
          <a:ln w="6128">
            <a:solidFill>
              <a:srgbClr val="737373"/>
            </a:solidFill>
          </a:ln>
        </p:spPr>
        <p:txBody>
          <a:bodyPr wrap="square" lIns="0" tIns="0" rIns="0" bIns="0" rtlCol="0"/>
          <a:lstStyle/>
          <a:p/>
        </p:txBody>
      </p:sp>
      <p:sp>
        <p:nvSpPr>
          <p:cNvPr id="73" name="object 73"/>
          <p:cNvSpPr/>
          <p:nvPr/>
        </p:nvSpPr>
        <p:spPr>
          <a:xfrm>
            <a:off x="1814054" y="3374362"/>
            <a:ext cx="38735" cy="76835"/>
          </a:xfrm>
          <a:custGeom>
            <a:avLst/>
            <a:gdLst/>
            <a:ahLst/>
            <a:cxnLst/>
            <a:rect l="l" t="t" r="r" b="b"/>
            <a:pathLst>
              <a:path w="38735" h="76835">
                <a:moveTo>
                  <a:pt x="0" y="0"/>
                </a:moveTo>
                <a:lnTo>
                  <a:pt x="38337" y="0"/>
                </a:lnTo>
                <a:lnTo>
                  <a:pt x="38337" y="76360"/>
                </a:lnTo>
                <a:lnTo>
                  <a:pt x="0" y="76360"/>
                </a:lnTo>
                <a:lnTo>
                  <a:pt x="0" y="0"/>
                </a:lnTo>
                <a:close/>
              </a:path>
            </a:pathLst>
          </a:custGeom>
          <a:solidFill>
            <a:srgbClr val="D9D9D9"/>
          </a:solidFill>
        </p:spPr>
        <p:txBody>
          <a:bodyPr wrap="square" lIns="0" tIns="0" rIns="0" bIns="0" rtlCol="0"/>
          <a:lstStyle/>
          <a:p/>
        </p:txBody>
      </p:sp>
      <p:sp>
        <p:nvSpPr>
          <p:cNvPr id="74" name="object 74"/>
          <p:cNvSpPr/>
          <p:nvPr/>
        </p:nvSpPr>
        <p:spPr>
          <a:xfrm>
            <a:off x="1814055" y="3374362"/>
            <a:ext cx="38735" cy="76835"/>
          </a:xfrm>
          <a:custGeom>
            <a:avLst/>
            <a:gdLst/>
            <a:ahLst/>
            <a:cxnLst/>
            <a:rect l="l" t="t" r="r" b="b"/>
            <a:pathLst>
              <a:path w="38735" h="76835">
                <a:moveTo>
                  <a:pt x="0" y="76360"/>
                </a:moveTo>
                <a:lnTo>
                  <a:pt x="38337" y="76360"/>
                </a:lnTo>
                <a:lnTo>
                  <a:pt x="38337" y="0"/>
                </a:lnTo>
                <a:lnTo>
                  <a:pt x="0" y="0"/>
                </a:lnTo>
                <a:lnTo>
                  <a:pt x="0" y="76360"/>
                </a:lnTo>
                <a:close/>
              </a:path>
            </a:pathLst>
          </a:custGeom>
          <a:ln w="6128">
            <a:solidFill>
              <a:srgbClr val="737373"/>
            </a:solidFill>
          </a:ln>
        </p:spPr>
        <p:txBody>
          <a:bodyPr wrap="square" lIns="0" tIns="0" rIns="0" bIns="0" rtlCol="0"/>
          <a:lstStyle/>
          <a:p/>
        </p:txBody>
      </p:sp>
      <p:sp>
        <p:nvSpPr>
          <p:cNvPr id="75" name="object 75"/>
          <p:cNvSpPr/>
          <p:nvPr/>
        </p:nvSpPr>
        <p:spPr>
          <a:xfrm>
            <a:off x="3079177" y="3374362"/>
            <a:ext cx="38735" cy="76835"/>
          </a:xfrm>
          <a:custGeom>
            <a:avLst/>
            <a:gdLst/>
            <a:ahLst/>
            <a:cxnLst/>
            <a:rect l="l" t="t" r="r" b="b"/>
            <a:pathLst>
              <a:path w="38735" h="76835">
                <a:moveTo>
                  <a:pt x="0" y="0"/>
                </a:moveTo>
                <a:lnTo>
                  <a:pt x="38337" y="0"/>
                </a:lnTo>
                <a:lnTo>
                  <a:pt x="38337" y="76360"/>
                </a:lnTo>
                <a:lnTo>
                  <a:pt x="0" y="76360"/>
                </a:lnTo>
                <a:lnTo>
                  <a:pt x="0" y="0"/>
                </a:lnTo>
                <a:close/>
              </a:path>
            </a:pathLst>
          </a:custGeom>
          <a:solidFill>
            <a:srgbClr val="D9D9D9"/>
          </a:solidFill>
        </p:spPr>
        <p:txBody>
          <a:bodyPr wrap="square" lIns="0" tIns="0" rIns="0" bIns="0" rtlCol="0"/>
          <a:lstStyle/>
          <a:p/>
        </p:txBody>
      </p:sp>
      <p:sp>
        <p:nvSpPr>
          <p:cNvPr id="76" name="object 76"/>
          <p:cNvSpPr/>
          <p:nvPr/>
        </p:nvSpPr>
        <p:spPr>
          <a:xfrm>
            <a:off x="3079177" y="3374362"/>
            <a:ext cx="38735" cy="76835"/>
          </a:xfrm>
          <a:custGeom>
            <a:avLst/>
            <a:gdLst/>
            <a:ahLst/>
            <a:cxnLst/>
            <a:rect l="l" t="t" r="r" b="b"/>
            <a:pathLst>
              <a:path w="38735" h="76835">
                <a:moveTo>
                  <a:pt x="0" y="76360"/>
                </a:moveTo>
                <a:lnTo>
                  <a:pt x="38337" y="76360"/>
                </a:lnTo>
                <a:lnTo>
                  <a:pt x="38337" y="0"/>
                </a:lnTo>
                <a:lnTo>
                  <a:pt x="0" y="0"/>
                </a:lnTo>
                <a:lnTo>
                  <a:pt x="0" y="76360"/>
                </a:lnTo>
                <a:close/>
              </a:path>
            </a:pathLst>
          </a:custGeom>
          <a:ln w="6128">
            <a:solidFill>
              <a:srgbClr val="737373"/>
            </a:solidFill>
          </a:ln>
        </p:spPr>
        <p:txBody>
          <a:bodyPr wrap="square" lIns="0" tIns="0" rIns="0" bIns="0" rtlCol="0"/>
          <a:lstStyle/>
          <a:p/>
        </p:txBody>
      </p:sp>
      <p:sp>
        <p:nvSpPr>
          <p:cNvPr id="77" name="object 77"/>
          <p:cNvSpPr/>
          <p:nvPr/>
        </p:nvSpPr>
        <p:spPr>
          <a:xfrm>
            <a:off x="3654233" y="3374362"/>
            <a:ext cx="38735" cy="76835"/>
          </a:xfrm>
          <a:custGeom>
            <a:avLst/>
            <a:gdLst/>
            <a:ahLst/>
            <a:cxnLst/>
            <a:rect l="l" t="t" r="r" b="b"/>
            <a:pathLst>
              <a:path w="38735" h="76835">
                <a:moveTo>
                  <a:pt x="0" y="0"/>
                </a:moveTo>
                <a:lnTo>
                  <a:pt x="38337" y="0"/>
                </a:lnTo>
                <a:lnTo>
                  <a:pt x="38337" y="76360"/>
                </a:lnTo>
                <a:lnTo>
                  <a:pt x="0" y="76360"/>
                </a:lnTo>
                <a:lnTo>
                  <a:pt x="0" y="0"/>
                </a:lnTo>
                <a:close/>
              </a:path>
            </a:pathLst>
          </a:custGeom>
          <a:solidFill>
            <a:srgbClr val="D9D9D9"/>
          </a:solidFill>
        </p:spPr>
        <p:txBody>
          <a:bodyPr wrap="square" lIns="0" tIns="0" rIns="0" bIns="0" rtlCol="0"/>
          <a:lstStyle/>
          <a:p/>
        </p:txBody>
      </p:sp>
      <p:sp>
        <p:nvSpPr>
          <p:cNvPr id="78" name="object 78"/>
          <p:cNvSpPr/>
          <p:nvPr/>
        </p:nvSpPr>
        <p:spPr>
          <a:xfrm>
            <a:off x="3654233" y="3374362"/>
            <a:ext cx="38735" cy="76835"/>
          </a:xfrm>
          <a:custGeom>
            <a:avLst/>
            <a:gdLst/>
            <a:ahLst/>
            <a:cxnLst/>
            <a:rect l="l" t="t" r="r" b="b"/>
            <a:pathLst>
              <a:path w="38735" h="76835">
                <a:moveTo>
                  <a:pt x="0" y="76360"/>
                </a:moveTo>
                <a:lnTo>
                  <a:pt x="38337" y="76360"/>
                </a:lnTo>
                <a:lnTo>
                  <a:pt x="38337" y="0"/>
                </a:lnTo>
                <a:lnTo>
                  <a:pt x="0" y="0"/>
                </a:lnTo>
                <a:lnTo>
                  <a:pt x="0" y="76360"/>
                </a:lnTo>
                <a:close/>
              </a:path>
            </a:pathLst>
          </a:custGeom>
          <a:ln w="6128">
            <a:solidFill>
              <a:srgbClr val="737373"/>
            </a:solidFill>
          </a:ln>
        </p:spPr>
        <p:txBody>
          <a:bodyPr wrap="square" lIns="0" tIns="0" rIns="0" bIns="0" rtlCol="0"/>
          <a:lstStyle/>
          <a:p/>
        </p:txBody>
      </p:sp>
      <p:sp>
        <p:nvSpPr>
          <p:cNvPr id="79" name="object 79"/>
          <p:cNvSpPr/>
          <p:nvPr/>
        </p:nvSpPr>
        <p:spPr>
          <a:xfrm>
            <a:off x="2465791" y="3374362"/>
            <a:ext cx="0" cy="153035"/>
          </a:xfrm>
          <a:custGeom>
            <a:avLst/>
            <a:gdLst/>
            <a:ahLst/>
            <a:cxnLst/>
            <a:rect l="l" t="t" r="r" b="b"/>
            <a:pathLst>
              <a:path w="0" h="153035">
                <a:moveTo>
                  <a:pt x="0" y="0"/>
                </a:moveTo>
                <a:lnTo>
                  <a:pt x="0" y="152721"/>
                </a:lnTo>
              </a:path>
            </a:pathLst>
          </a:custGeom>
          <a:ln w="76674">
            <a:solidFill>
              <a:srgbClr val="808080"/>
            </a:solidFill>
          </a:ln>
        </p:spPr>
        <p:txBody>
          <a:bodyPr wrap="square" lIns="0" tIns="0" rIns="0" bIns="0" rtlCol="0"/>
          <a:lstStyle/>
          <a:p/>
        </p:txBody>
      </p:sp>
      <p:sp>
        <p:nvSpPr>
          <p:cNvPr id="80" name="object 80"/>
          <p:cNvSpPr/>
          <p:nvPr/>
        </p:nvSpPr>
        <p:spPr>
          <a:xfrm>
            <a:off x="2427448" y="3374362"/>
            <a:ext cx="76835" cy="153035"/>
          </a:xfrm>
          <a:custGeom>
            <a:avLst/>
            <a:gdLst/>
            <a:ahLst/>
            <a:cxnLst/>
            <a:rect l="l" t="t" r="r" b="b"/>
            <a:pathLst>
              <a:path w="76835" h="153035">
                <a:moveTo>
                  <a:pt x="0" y="152721"/>
                </a:moveTo>
                <a:lnTo>
                  <a:pt x="76674" y="152721"/>
                </a:lnTo>
                <a:lnTo>
                  <a:pt x="76674" y="0"/>
                </a:lnTo>
                <a:lnTo>
                  <a:pt x="0" y="0"/>
                </a:lnTo>
                <a:lnTo>
                  <a:pt x="0" y="152721"/>
                </a:lnTo>
                <a:close/>
              </a:path>
            </a:pathLst>
          </a:custGeom>
          <a:ln w="6128">
            <a:solidFill>
              <a:srgbClr val="737373"/>
            </a:solidFill>
          </a:ln>
        </p:spPr>
        <p:txBody>
          <a:bodyPr wrap="square" lIns="0" tIns="0" rIns="0" bIns="0" rtlCol="0"/>
          <a:lstStyle/>
          <a:p/>
        </p:txBody>
      </p:sp>
      <p:sp>
        <p:nvSpPr>
          <p:cNvPr id="81" name="object 81"/>
          <p:cNvSpPr/>
          <p:nvPr/>
        </p:nvSpPr>
        <p:spPr>
          <a:xfrm>
            <a:off x="702287" y="3364817"/>
            <a:ext cx="3527425" cy="0"/>
          </a:xfrm>
          <a:custGeom>
            <a:avLst/>
            <a:gdLst/>
            <a:ahLst/>
            <a:cxnLst/>
            <a:rect l="l" t="t" r="r" b="b"/>
            <a:pathLst>
              <a:path w="3527425" h="0">
                <a:moveTo>
                  <a:pt x="0" y="0"/>
                </a:moveTo>
                <a:lnTo>
                  <a:pt x="3527008" y="0"/>
                </a:lnTo>
              </a:path>
            </a:pathLst>
          </a:custGeom>
          <a:ln w="19090">
            <a:solidFill>
              <a:srgbClr val="808080"/>
            </a:solidFill>
          </a:ln>
        </p:spPr>
        <p:txBody>
          <a:bodyPr wrap="square" lIns="0" tIns="0" rIns="0" bIns="0" rtlCol="0"/>
          <a:lstStyle/>
          <a:p/>
        </p:txBody>
      </p:sp>
      <p:sp>
        <p:nvSpPr>
          <p:cNvPr id="82" name="object 82"/>
          <p:cNvSpPr/>
          <p:nvPr/>
        </p:nvSpPr>
        <p:spPr>
          <a:xfrm>
            <a:off x="702281" y="3355272"/>
            <a:ext cx="3527425" cy="19685"/>
          </a:xfrm>
          <a:custGeom>
            <a:avLst/>
            <a:gdLst/>
            <a:ahLst/>
            <a:cxnLst/>
            <a:rect l="l" t="t" r="r" b="b"/>
            <a:pathLst>
              <a:path w="3527425" h="19685">
                <a:moveTo>
                  <a:pt x="0" y="19090"/>
                </a:moveTo>
                <a:lnTo>
                  <a:pt x="3527008" y="19090"/>
                </a:lnTo>
                <a:lnTo>
                  <a:pt x="3527008" y="0"/>
                </a:lnTo>
                <a:lnTo>
                  <a:pt x="0" y="0"/>
                </a:lnTo>
                <a:lnTo>
                  <a:pt x="0" y="19090"/>
                </a:lnTo>
                <a:close/>
              </a:path>
            </a:pathLst>
          </a:custGeom>
          <a:ln w="6108">
            <a:solidFill>
              <a:srgbClr val="737373"/>
            </a:solidFill>
          </a:ln>
        </p:spPr>
        <p:txBody>
          <a:bodyPr wrap="square" lIns="0" tIns="0" rIns="0" bIns="0" rtlCol="0"/>
          <a:lstStyle/>
          <a:p/>
        </p:txBody>
      </p:sp>
      <p:sp>
        <p:nvSpPr>
          <p:cNvPr id="83" name="object 83"/>
          <p:cNvSpPr/>
          <p:nvPr/>
        </p:nvSpPr>
        <p:spPr>
          <a:xfrm>
            <a:off x="778955" y="4338418"/>
            <a:ext cx="1649095" cy="153035"/>
          </a:xfrm>
          <a:custGeom>
            <a:avLst/>
            <a:gdLst/>
            <a:ahLst/>
            <a:cxnLst/>
            <a:rect l="l" t="t" r="r" b="b"/>
            <a:pathLst>
              <a:path w="1649095" h="153035">
                <a:moveTo>
                  <a:pt x="0" y="0"/>
                </a:moveTo>
                <a:lnTo>
                  <a:pt x="1648493" y="0"/>
                </a:lnTo>
                <a:lnTo>
                  <a:pt x="1648493" y="152715"/>
                </a:lnTo>
                <a:lnTo>
                  <a:pt x="0" y="152715"/>
                </a:lnTo>
                <a:lnTo>
                  <a:pt x="0" y="0"/>
                </a:lnTo>
                <a:close/>
              </a:path>
            </a:pathLst>
          </a:custGeom>
          <a:solidFill>
            <a:srgbClr val="D9D9D9"/>
          </a:solidFill>
        </p:spPr>
        <p:txBody>
          <a:bodyPr wrap="square" lIns="0" tIns="0" rIns="0" bIns="0" rtlCol="0"/>
          <a:lstStyle/>
          <a:p/>
        </p:txBody>
      </p:sp>
      <p:sp>
        <p:nvSpPr>
          <p:cNvPr id="84" name="object 84"/>
          <p:cNvSpPr/>
          <p:nvPr/>
        </p:nvSpPr>
        <p:spPr>
          <a:xfrm>
            <a:off x="778955" y="4338418"/>
            <a:ext cx="1649095" cy="153035"/>
          </a:xfrm>
          <a:custGeom>
            <a:avLst/>
            <a:gdLst/>
            <a:ahLst/>
            <a:cxnLst/>
            <a:rect l="l" t="t" r="r" b="b"/>
            <a:pathLst>
              <a:path w="1649095" h="153035">
                <a:moveTo>
                  <a:pt x="0" y="152721"/>
                </a:moveTo>
                <a:lnTo>
                  <a:pt x="1648493" y="152721"/>
                </a:lnTo>
                <a:lnTo>
                  <a:pt x="1648493" y="0"/>
                </a:lnTo>
                <a:lnTo>
                  <a:pt x="0" y="0"/>
                </a:lnTo>
                <a:lnTo>
                  <a:pt x="0" y="152721"/>
                </a:lnTo>
                <a:close/>
              </a:path>
            </a:pathLst>
          </a:custGeom>
          <a:ln w="6109">
            <a:solidFill>
              <a:srgbClr val="737373"/>
            </a:solidFill>
          </a:ln>
        </p:spPr>
        <p:txBody>
          <a:bodyPr wrap="square" lIns="0" tIns="0" rIns="0" bIns="0" rtlCol="0"/>
          <a:lstStyle/>
          <a:p/>
        </p:txBody>
      </p:sp>
      <p:sp>
        <p:nvSpPr>
          <p:cNvPr id="85" name="object 85"/>
          <p:cNvSpPr/>
          <p:nvPr/>
        </p:nvSpPr>
        <p:spPr>
          <a:xfrm>
            <a:off x="817292" y="4491139"/>
            <a:ext cx="0" cy="153035"/>
          </a:xfrm>
          <a:custGeom>
            <a:avLst/>
            <a:gdLst/>
            <a:ahLst/>
            <a:cxnLst/>
            <a:rect l="l" t="t" r="r" b="b"/>
            <a:pathLst>
              <a:path w="0" h="153035">
                <a:moveTo>
                  <a:pt x="0" y="0"/>
                </a:moveTo>
                <a:lnTo>
                  <a:pt x="0" y="152721"/>
                </a:lnTo>
              </a:path>
            </a:pathLst>
          </a:custGeom>
          <a:ln w="76674">
            <a:solidFill>
              <a:srgbClr val="D9D9D9"/>
            </a:solidFill>
          </a:ln>
        </p:spPr>
        <p:txBody>
          <a:bodyPr wrap="square" lIns="0" tIns="0" rIns="0" bIns="0" rtlCol="0"/>
          <a:lstStyle/>
          <a:p/>
        </p:txBody>
      </p:sp>
      <p:sp>
        <p:nvSpPr>
          <p:cNvPr id="86" name="object 86"/>
          <p:cNvSpPr/>
          <p:nvPr/>
        </p:nvSpPr>
        <p:spPr>
          <a:xfrm>
            <a:off x="778955" y="4491140"/>
            <a:ext cx="76835" cy="153035"/>
          </a:xfrm>
          <a:custGeom>
            <a:avLst/>
            <a:gdLst/>
            <a:ahLst/>
            <a:cxnLst/>
            <a:rect l="l" t="t" r="r" b="b"/>
            <a:pathLst>
              <a:path w="76834" h="153035">
                <a:moveTo>
                  <a:pt x="0" y="152721"/>
                </a:moveTo>
                <a:lnTo>
                  <a:pt x="76674" y="152721"/>
                </a:lnTo>
                <a:lnTo>
                  <a:pt x="76674" y="0"/>
                </a:lnTo>
                <a:lnTo>
                  <a:pt x="0" y="0"/>
                </a:lnTo>
                <a:lnTo>
                  <a:pt x="0" y="152721"/>
                </a:lnTo>
                <a:close/>
              </a:path>
            </a:pathLst>
          </a:custGeom>
          <a:ln w="6128">
            <a:solidFill>
              <a:srgbClr val="737373"/>
            </a:solidFill>
          </a:ln>
        </p:spPr>
        <p:txBody>
          <a:bodyPr wrap="square" lIns="0" tIns="0" rIns="0" bIns="0" rtlCol="0"/>
          <a:lstStyle/>
          <a:p/>
        </p:txBody>
      </p:sp>
      <p:sp>
        <p:nvSpPr>
          <p:cNvPr id="87" name="object 87"/>
          <p:cNvSpPr/>
          <p:nvPr/>
        </p:nvSpPr>
        <p:spPr>
          <a:xfrm>
            <a:off x="702287" y="4682042"/>
            <a:ext cx="230504" cy="0"/>
          </a:xfrm>
          <a:custGeom>
            <a:avLst/>
            <a:gdLst/>
            <a:ahLst/>
            <a:cxnLst/>
            <a:rect l="l" t="t" r="r" b="b"/>
            <a:pathLst>
              <a:path w="230505" h="0">
                <a:moveTo>
                  <a:pt x="0" y="0"/>
                </a:moveTo>
                <a:lnTo>
                  <a:pt x="230022" y="0"/>
                </a:lnTo>
              </a:path>
            </a:pathLst>
          </a:custGeom>
          <a:ln w="76360">
            <a:solidFill>
              <a:srgbClr val="D9D9D9"/>
            </a:solidFill>
          </a:ln>
        </p:spPr>
        <p:txBody>
          <a:bodyPr wrap="square" lIns="0" tIns="0" rIns="0" bIns="0" rtlCol="0"/>
          <a:lstStyle/>
          <a:p/>
        </p:txBody>
      </p:sp>
      <p:sp>
        <p:nvSpPr>
          <p:cNvPr id="88" name="object 88"/>
          <p:cNvSpPr/>
          <p:nvPr/>
        </p:nvSpPr>
        <p:spPr>
          <a:xfrm>
            <a:off x="702281" y="4643861"/>
            <a:ext cx="230504" cy="76835"/>
          </a:xfrm>
          <a:custGeom>
            <a:avLst/>
            <a:gdLst/>
            <a:ahLst/>
            <a:cxnLst/>
            <a:rect l="l" t="t" r="r" b="b"/>
            <a:pathLst>
              <a:path w="230505" h="76835">
                <a:moveTo>
                  <a:pt x="0" y="76360"/>
                </a:moveTo>
                <a:lnTo>
                  <a:pt x="230022" y="76360"/>
                </a:lnTo>
                <a:lnTo>
                  <a:pt x="230022" y="0"/>
                </a:lnTo>
                <a:lnTo>
                  <a:pt x="0" y="0"/>
                </a:lnTo>
                <a:lnTo>
                  <a:pt x="0" y="76360"/>
                </a:lnTo>
                <a:close/>
              </a:path>
            </a:pathLst>
          </a:custGeom>
          <a:ln w="6111">
            <a:solidFill>
              <a:srgbClr val="737373"/>
            </a:solidFill>
          </a:ln>
        </p:spPr>
        <p:txBody>
          <a:bodyPr wrap="square" lIns="0" tIns="0" rIns="0" bIns="0" rtlCol="0"/>
          <a:lstStyle/>
          <a:p/>
        </p:txBody>
      </p:sp>
      <p:sp>
        <p:nvSpPr>
          <p:cNvPr id="89" name="object 89"/>
          <p:cNvSpPr/>
          <p:nvPr/>
        </p:nvSpPr>
        <p:spPr>
          <a:xfrm>
            <a:off x="4114284" y="4491139"/>
            <a:ext cx="0" cy="153035"/>
          </a:xfrm>
          <a:custGeom>
            <a:avLst/>
            <a:gdLst/>
            <a:ahLst/>
            <a:cxnLst/>
            <a:rect l="l" t="t" r="r" b="b"/>
            <a:pathLst>
              <a:path w="0" h="153035">
                <a:moveTo>
                  <a:pt x="0" y="0"/>
                </a:moveTo>
                <a:lnTo>
                  <a:pt x="0" y="152721"/>
                </a:lnTo>
              </a:path>
            </a:pathLst>
          </a:custGeom>
          <a:ln w="76674">
            <a:solidFill>
              <a:srgbClr val="D9D9D9"/>
            </a:solidFill>
          </a:ln>
        </p:spPr>
        <p:txBody>
          <a:bodyPr wrap="square" lIns="0" tIns="0" rIns="0" bIns="0" rtlCol="0"/>
          <a:lstStyle/>
          <a:p/>
        </p:txBody>
      </p:sp>
      <p:sp>
        <p:nvSpPr>
          <p:cNvPr id="90" name="object 90"/>
          <p:cNvSpPr/>
          <p:nvPr/>
        </p:nvSpPr>
        <p:spPr>
          <a:xfrm>
            <a:off x="4075941" y="4491140"/>
            <a:ext cx="76835" cy="153035"/>
          </a:xfrm>
          <a:custGeom>
            <a:avLst/>
            <a:gdLst/>
            <a:ahLst/>
            <a:cxnLst/>
            <a:rect l="l" t="t" r="r" b="b"/>
            <a:pathLst>
              <a:path w="76835" h="153035">
                <a:moveTo>
                  <a:pt x="0" y="152721"/>
                </a:moveTo>
                <a:lnTo>
                  <a:pt x="76674" y="152721"/>
                </a:lnTo>
                <a:lnTo>
                  <a:pt x="76674" y="0"/>
                </a:lnTo>
                <a:lnTo>
                  <a:pt x="0" y="0"/>
                </a:lnTo>
                <a:lnTo>
                  <a:pt x="0" y="152721"/>
                </a:lnTo>
                <a:close/>
              </a:path>
            </a:pathLst>
          </a:custGeom>
          <a:ln w="6128">
            <a:solidFill>
              <a:srgbClr val="737373"/>
            </a:solidFill>
          </a:ln>
        </p:spPr>
        <p:txBody>
          <a:bodyPr wrap="square" lIns="0" tIns="0" rIns="0" bIns="0" rtlCol="0"/>
          <a:lstStyle/>
          <a:p/>
        </p:txBody>
      </p:sp>
      <p:sp>
        <p:nvSpPr>
          <p:cNvPr id="91" name="object 91"/>
          <p:cNvSpPr/>
          <p:nvPr/>
        </p:nvSpPr>
        <p:spPr>
          <a:xfrm>
            <a:off x="3999267" y="4682042"/>
            <a:ext cx="230504" cy="0"/>
          </a:xfrm>
          <a:custGeom>
            <a:avLst/>
            <a:gdLst/>
            <a:ahLst/>
            <a:cxnLst/>
            <a:rect l="l" t="t" r="r" b="b"/>
            <a:pathLst>
              <a:path w="230504" h="0">
                <a:moveTo>
                  <a:pt x="0" y="0"/>
                </a:moveTo>
                <a:lnTo>
                  <a:pt x="230022" y="0"/>
                </a:lnTo>
              </a:path>
            </a:pathLst>
          </a:custGeom>
          <a:ln w="76360">
            <a:solidFill>
              <a:srgbClr val="D9D9D9"/>
            </a:solidFill>
          </a:ln>
        </p:spPr>
        <p:txBody>
          <a:bodyPr wrap="square" lIns="0" tIns="0" rIns="0" bIns="0" rtlCol="0"/>
          <a:lstStyle/>
          <a:p/>
        </p:txBody>
      </p:sp>
      <p:sp>
        <p:nvSpPr>
          <p:cNvPr id="92" name="object 92"/>
          <p:cNvSpPr/>
          <p:nvPr/>
        </p:nvSpPr>
        <p:spPr>
          <a:xfrm>
            <a:off x="3999267" y="4643861"/>
            <a:ext cx="230504" cy="76835"/>
          </a:xfrm>
          <a:custGeom>
            <a:avLst/>
            <a:gdLst/>
            <a:ahLst/>
            <a:cxnLst/>
            <a:rect l="l" t="t" r="r" b="b"/>
            <a:pathLst>
              <a:path w="230504" h="76835">
                <a:moveTo>
                  <a:pt x="0" y="76360"/>
                </a:moveTo>
                <a:lnTo>
                  <a:pt x="230022" y="76360"/>
                </a:lnTo>
                <a:lnTo>
                  <a:pt x="230022" y="0"/>
                </a:lnTo>
                <a:lnTo>
                  <a:pt x="0" y="0"/>
                </a:lnTo>
                <a:lnTo>
                  <a:pt x="0" y="76360"/>
                </a:lnTo>
                <a:close/>
              </a:path>
            </a:pathLst>
          </a:custGeom>
          <a:ln w="6111">
            <a:solidFill>
              <a:srgbClr val="737373"/>
            </a:solidFill>
          </a:ln>
        </p:spPr>
        <p:txBody>
          <a:bodyPr wrap="square" lIns="0" tIns="0" rIns="0" bIns="0" rtlCol="0"/>
          <a:lstStyle/>
          <a:p/>
        </p:txBody>
      </p:sp>
      <p:sp>
        <p:nvSpPr>
          <p:cNvPr id="93" name="object 93"/>
          <p:cNvSpPr/>
          <p:nvPr/>
        </p:nvSpPr>
        <p:spPr>
          <a:xfrm>
            <a:off x="2389111" y="4529323"/>
            <a:ext cx="153670" cy="0"/>
          </a:xfrm>
          <a:custGeom>
            <a:avLst/>
            <a:gdLst/>
            <a:ahLst/>
            <a:cxnLst/>
            <a:rect l="l" t="t" r="r" b="b"/>
            <a:pathLst>
              <a:path w="153669" h="0">
                <a:moveTo>
                  <a:pt x="0" y="0"/>
                </a:moveTo>
                <a:lnTo>
                  <a:pt x="153348" y="0"/>
                </a:lnTo>
              </a:path>
            </a:pathLst>
          </a:custGeom>
          <a:ln w="76367">
            <a:solidFill>
              <a:srgbClr val="D9D9D9"/>
            </a:solidFill>
          </a:ln>
        </p:spPr>
        <p:txBody>
          <a:bodyPr wrap="square" lIns="0" tIns="0" rIns="0" bIns="0" rtlCol="0"/>
          <a:lstStyle/>
          <a:p/>
        </p:txBody>
      </p:sp>
      <p:sp>
        <p:nvSpPr>
          <p:cNvPr id="94" name="object 94"/>
          <p:cNvSpPr/>
          <p:nvPr/>
        </p:nvSpPr>
        <p:spPr>
          <a:xfrm>
            <a:off x="2389111" y="4491140"/>
            <a:ext cx="153670" cy="76835"/>
          </a:xfrm>
          <a:custGeom>
            <a:avLst/>
            <a:gdLst/>
            <a:ahLst/>
            <a:cxnLst/>
            <a:rect l="l" t="t" r="r" b="b"/>
            <a:pathLst>
              <a:path w="153669" h="76835">
                <a:moveTo>
                  <a:pt x="0" y="76360"/>
                </a:moveTo>
                <a:lnTo>
                  <a:pt x="153348" y="76360"/>
                </a:lnTo>
                <a:lnTo>
                  <a:pt x="153348" y="0"/>
                </a:lnTo>
                <a:lnTo>
                  <a:pt x="0" y="0"/>
                </a:lnTo>
                <a:lnTo>
                  <a:pt x="0" y="76360"/>
                </a:lnTo>
                <a:close/>
              </a:path>
            </a:pathLst>
          </a:custGeom>
          <a:ln w="6113">
            <a:solidFill>
              <a:srgbClr val="737373"/>
            </a:solidFill>
          </a:ln>
        </p:spPr>
        <p:txBody>
          <a:bodyPr wrap="square" lIns="0" tIns="0" rIns="0" bIns="0" rtlCol="0"/>
          <a:lstStyle/>
          <a:p/>
        </p:txBody>
      </p:sp>
      <p:sp>
        <p:nvSpPr>
          <p:cNvPr id="95" name="object 95"/>
          <p:cNvSpPr/>
          <p:nvPr/>
        </p:nvSpPr>
        <p:spPr>
          <a:xfrm>
            <a:off x="2465792" y="4567500"/>
            <a:ext cx="0" cy="229235"/>
          </a:xfrm>
          <a:custGeom>
            <a:avLst/>
            <a:gdLst/>
            <a:ahLst/>
            <a:cxnLst/>
            <a:rect l="l" t="t" r="r" b="b"/>
            <a:pathLst>
              <a:path w="0" h="229235">
                <a:moveTo>
                  <a:pt x="0" y="0"/>
                </a:moveTo>
                <a:lnTo>
                  <a:pt x="0" y="229082"/>
                </a:lnTo>
              </a:path>
            </a:pathLst>
          </a:custGeom>
          <a:ln w="76674">
            <a:solidFill>
              <a:srgbClr val="D9D9D9"/>
            </a:solidFill>
          </a:ln>
        </p:spPr>
        <p:txBody>
          <a:bodyPr wrap="square" lIns="0" tIns="0" rIns="0" bIns="0" rtlCol="0"/>
          <a:lstStyle/>
          <a:p/>
        </p:txBody>
      </p:sp>
      <p:sp>
        <p:nvSpPr>
          <p:cNvPr id="96" name="object 96"/>
          <p:cNvSpPr/>
          <p:nvPr/>
        </p:nvSpPr>
        <p:spPr>
          <a:xfrm>
            <a:off x="2427448" y="4567501"/>
            <a:ext cx="76835" cy="229235"/>
          </a:xfrm>
          <a:custGeom>
            <a:avLst/>
            <a:gdLst/>
            <a:ahLst/>
            <a:cxnLst/>
            <a:rect l="l" t="t" r="r" b="b"/>
            <a:pathLst>
              <a:path w="76835" h="229235">
                <a:moveTo>
                  <a:pt x="0" y="229082"/>
                </a:moveTo>
                <a:lnTo>
                  <a:pt x="76674" y="229082"/>
                </a:lnTo>
                <a:lnTo>
                  <a:pt x="76674" y="0"/>
                </a:lnTo>
                <a:lnTo>
                  <a:pt x="0" y="0"/>
                </a:lnTo>
                <a:lnTo>
                  <a:pt x="0" y="229082"/>
                </a:lnTo>
                <a:close/>
              </a:path>
            </a:pathLst>
          </a:custGeom>
          <a:ln w="6131">
            <a:solidFill>
              <a:srgbClr val="737373"/>
            </a:solidFill>
          </a:ln>
        </p:spPr>
        <p:txBody>
          <a:bodyPr wrap="square" lIns="0" tIns="0" rIns="0" bIns="0" rtlCol="0"/>
          <a:lstStyle/>
          <a:p/>
        </p:txBody>
      </p:sp>
      <p:sp>
        <p:nvSpPr>
          <p:cNvPr id="97" name="object 97"/>
          <p:cNvSpPr/>
          <p:nvPr/>
        </p:nvSpPr>
        <p:spPr>
          <a:xfrm>
            <a:off x="2504123" y="4338418"/>
            <a:ext cx="1649095" cy="153035"/>
          </a:xfrm>
          <a:custGeom>
            <a:avLst/>
            <a:gdLst/>
            <a:ahLst/>
            <a:cxnLst/>
            <a:rect l="l" t="t" r="r" b="b"/>
            <a:pathLst>
              <a:path w="1649095" h="153035">
                <a:moveTo>
                  <a:pt x="0" y="0"/>
                </a:moveTo>
                <a:lnTo>
                  <a:pt x="1648493" y="0"/>
                </a:lnTo>
                <a:lnTo>
                  <a:pt x="1648493" y="152715"/>
                </a:lnTo>
                <a:lnTo>
                  <a:pt x="0" y="152715"/>
                </a:lnTo>
                <a:lnTo>
                  <a:pt x="0" y="0"/>
                </a:lnTo>
                <a:close/>
              </a:path>
            </a:pathLst>
          </a:custGeom>
          <a:solidFill>
            <a:srgbClr val="D9D9D9"/>
          </a:solidFill>
        </p:spPr>
        <p:txBody>
          <a:bodyPr wrap="square" lIns="0" tIns="0" rIns="0" bIns="0" rtlCol="0"/>
          <a:lstStyle/>
          <a:p/>
        </p:txBody>
      </p:sp>
      <p:sp>
        <p:nvSpPr>
          <p:cNvPr id="98" name="object 98"/>
          <p:cNvSpPr/>
          <p:nvPr/>
        </p:nvSpPr>
        <p:spPr>
          <a:xfrm>
            <a:off x="2504123" y="4338418"/>
            <a:ext cx="1649095" cy="153035"/>
          </a:xfrm>
          <a:custGeom>
            <a:avLst/>
            <a:gdLst/>
            <a:ahLst/>
            <a:cxnLst/>
            <a:rect l="l" t="t" r="r" b="b"/>
            <a:pathLst>
              <a:path w="1649095" h="153035">
                <a:moveTo>
                  <a:pt x="0" y="152721"/>
                </a:moveTo>
                <a:lnTo>
                  <a:pt x="1648493" y="152721"/>
                </a:lnTo>
                <a:lnTo>
                  <a:pt x="1648493" y="0"/>
                </a:lnTo>
                <a:lnTo>
                  <a:pt x="0" y="0"/>
                </a:lnTo>
                <a:lnTo>
                  <a:pt x="0" y="152721"/>
                </a:lnTo>
                <a:close/>
              </a:path>
            </a:pathLst>
          </a:custGeom>
          <a:ln w="6109">
            <a:solidFill>
              <a:srgbClr val="737373"/>
            </a:solidFill>
          </a:ln>
        </p:spPr>
        <p:txBody>
          <a:bodyPr wrap="square" lIns="0" tIns="0" rIns="0" bIns="0" rtlCol="0"/>
          <a:lstStyle/>
          <a:p/>
        </p:txBody>
      </p:sp>
      <p:sp>
        <p:nvSpPr>
          <p:cNvPr id="99" name="object 99"/>
          <p:cNvSpPr/>
          <p:nvPr/>
        </p:nvSpPr>
        <p:spPr>
          <a:xfrm>
            <a:off x="1239000" y="4338418"/>
            <a:ext cx="38735" cy="76835"/>
          </a:xfrm>
          <a:custGeom>
            <a:avLst/>
            <a:gdLst/>
            <a:ahLst/>
            <a:cxnLst/>
            <a:rect l="l" t="t" r="r" b="b"/>
            <a:pathLst>
              <a:path w="38734" h="76835">
                <a:moveTo>
                  <a:pt x="0" y="0"/>
                </a:moveTo>
                <a:lnTo>
                  <a:pt x="38337" y="0"/>
                </a:lnTo>
                <a:lnTo>
                  <a:pt x="38337" y="76360"/>
                </a:lnTo>
                <a:lnTo>
                  <a:pt x="0" y="76360"/>
                </a:lnTo>
                <a:lnTo>
                  <a:pt x="0" y="0"/>
                </a:lnTo>
                <a:close/>
              </a:path>
            </a:pathLst>
          </a:custGeom>
          <a:solidFill>
            <a:srgbClr val="D9D9D9"/>
          </a:solidFill>
        </p:spPr>
        <p:txBody>
          <a:bodyPr wrap="square" lIns="0" tIns="0" rIns="0" bIns="0" rtlCol="0"/>
          <a:lstStyle/>
          <a:p/>
        </p:txBody>
      </p:sp>
      <p:sp>
        <p:nvSpPr>
          <p:cNvPr id="100" name="object 100"/>
          <p:cNvSpPr/>
          <p:nvPr/>
        </p:nvSpPr>
        <p:spPr>
          <a:xfrm>
            <a:off x="1239000" y="4338418"/>
            <a:ext cx="38735" cy="76835"/>
          </a:xfrm>
          <a:custGeom>
            <a:avLst/>
            <a:gdLst/>
            <a:ahLst/>
            <a:cxnLst/>
            <a:rect l="l" t="t" r="r" b="b"/>
            <a:pathLst>
              <a:path w="38734" h="76835">
                <a:moveTo>
                  <a:pt x="0" y="76360"/>
                </a:moveTo>
                <a:lnTo>
                  <a:pt x="38337" y="76360"/>
                </a:lnTo>
                <a:lnTo>
                  <a:pt x="38337" y="0"/>
                </a:lnTo>
                <a:lnTo>
                  <a:pt x="0" y="0"/>
                </a:lnTo>
                <a:lnTo>
                  <a:pt x="0" y="76360"/>
                </a:lnTo>
                <a:close/>
              </a:path>
            </a:pathLst>
          </a:custGeom>
          <a:ln w="6128">
            <a:solidFill>
              <a:srgbClr val="737373"/>
            </a:solidFill>
          </a:ln>
        </p:spPr>
        <p:txBody>
          <a:bodyPr wrap="square" lIns="0" tIns="0" rIns="0" bIns="0" rtlCol="0"/>
          <a:lstStyle/>
          <a:p/>
        </p:txBody>
      </p:sp>
      <p:sp>
        <p:nvSpPr>
          <p:cNvPr id="101" name="object 101"/>
          <p:cNvSpPr/>
          <p:nvPr/>
        </p:nvSpPr>
        <p:spPr>
          <a:xfrm>
            <a:off x="1814056" y="4338418"/>
            <a:ext cx="38735" cy="76835"/>
          </a:xfrm>
          <a:custGeom>
            <a:avLst/>
            <a:gdLst/>
            <a:ahLst/>
            <a:cxnLst/>
            <a:rect l="l" t="t" r="r" b="b"/>
            <a:pathLst>
              <a:path w="38735" h="76835">
                <a:moveTo>
                  <a:pt x="0" y="0"/>
                </a:moveTo>
                <a:lnTo>
                  <a:pt x="38337" y="0"/>
                </a:lnTo>
                <a:lnTo>
                  <a:pt x="38337" y="76360"/>
                </a:lnTo>
                <a:lnTo>
                  <a:pt x="0" y="76360"/>
                </a:lnTo>
                <a:lnTo>
                  <a:pt x="0" y="0"/>
                </a:lnTo>
                <a:close/>
              </a:path>
            </a:pathLst>
          </a:custGeom>
          <a:solidFill>
            <a:srgbClr val="D9D9D9"/>
          </a:solidFill>
        </p:spPr>
        <p:txBody>
          <a:bodyPr wrap="square" lIns="0" tIns="0" rIns="0" bIns="0" rtlCol="0"/>
          <a:lstStyle/>
          <a:p/>
        </p:txBody>
      </p:sp>
      <p:sp>
        <p:nvSpPr>
          <p:cNvPr id="102" name="object 102"/>
          <p:cNvSpPr/>
          <p:nvPr/>
        </p:nvSpPr>
        <p:spPr>
          <a:xfrm>
            <a:off x="1814056" y="4338418"/>
            <a:ext cx="38735" cy="76835"/>
          </a:xfrm>
          <a:custGeom>
            <a:avLst/>
            <a:gdLst/>
            <a:ahLst/>
            <a:cxnLst/>
            <a:rect l="l" t="t" r="r" b="b"/>
            <a:pathLst>
              <a:path w="38735" h="76835">
                <a:moveTo>
                  <a:pt x="0" y="76360"/>
                </a:moveTo>
                <a:lnTo>
                  <a:pt x="38337" y="76360"/>
                </a:lnTo>
                <a:lnTo>
                  <a:pt x="38337" y="0"/>
                </a:lnTo>
                <a:lnTo>
                  <a:pt x="0" y="0"/>
                </a:lnTo>
                <a:lnTo>
                  <a:pt x="0" y="76360"/>
                </a:lnTo>
                <a:close/>
              </a:path>
            </a:pathLst>
          </a:custGeom>
          <a:ln w="6128">
            <a:solidFill>
              <a:srgbClr val="737373"/>
            </a:solidFill>
          </a:ln>
        </p:spPr>
        <p:txBody>
          <a:bodyPr wrap="square" lIns="0" tIns="0" rIns="0" bIns="0" rtlCol="0"/>
          <a:lstStyle/>
          <a:p/>
        </p:txBody>
      </p:sp>
      <p:sp>
        <p:nvSpPr>
          <p:cNvPr id="103" name="object 103"/>
          <p:cNvSpPr/>
          <p:nvPr/>
        </p:nvSpPr>
        <p:spPr>
          <a:xfrm>
            <a:off x="3079179" y="4338418"/>
            <a:ext cx="38735" cy="76835"/>
          </a:xfrm>
          <a:custGeom>
            <a:avLst/>
            <a:gdLst/>
            <a:ahLst/>
            <a:cxnLst/>
            <a:rect l="l" t="t" r="r" b="b"/>
            <a:pathLst>
              <a:path w="38735" h="76835">
                <a:moveTo>
                  <a:pt x="0" y="0"/>
                </a:moveTo>
                <a:lnTo>
                  <a:pt x="38337" y="0"/>
                </a:lnTo>
                <a:lnTo>
                  <a:pt x="38337" y="76360"/>
                </a:lnTo>
                <a:lnTo>
                  <a:pt x="0" y="76360"/>
                </a:lnTo>
                <a:lnTo>
                  <a:pt x="0" y="0"/>
                </a:lnTo>
                <a:close/>
              </a:path>
            </a:pathLst>
          </a:custGeom>
          <a:solidFill>
            <a:srgbClr val="D9D9D9"/>
          </a:solidFill>
        </p:spPr>
        <p:txBody>
          <a:bodyPr wrap="square" lIns="0" tIns="0" rIns="0" bIns="0" rtlCol="0"/>
          <a:lstStyle/>
          <a:p/>
        </p:txBody>
      </p:sp>
      <p:sp>
        <p:nvSpPr>
          <p:cNvPr id="104" name="object 104"/>
          <p:cNvSpPr/>
          <p:nvPr/>
        </p:nvSpPr>
        <p:spPr>
          <a:xfrm>
            <a:off x="3079179" y="4338418"/>
            <a:ext cx="38735" cy="76835"/>
          </a:xfrm>
          <a:custGeom>
            <a:avLst/>
            <a:gdLst/>
            <a:ahLst/>
            <a:cxnLst/>
            <a:rect l="l" t="t" r="r" b="b"/>
            <a:pathLst>
              <a:path w="38735" h="76835">
                <a:moveTo>
                  <a:pt x="0" y="76360"/>
                </a:moveTo>
                <a:lnTo>
                  <a:pt x="38337" y="76360"/>
                </a:lnTo>
                <a:lnTo>
                  <a:pt x="38337" y="0"/>
                </a:lnTo>
                <a:lnTo>
                  <a:pt x="0" y="0"/>
                </a:lnTo>
                <a:lnTo>
                  <a:pt x="0" y="76360"/>
                </a:lnTo>
                <a:close/>
              </a:path>
            </a:pathLst>
          </a:custGeom>
          <a:ln w="6128">
            <a:solidFill>
              <a:srgbClr val="737373"/>
            </a:solidFill>
          </a:ln>
        </p:spPr>
        <p:txBody>
          <a:bodyPr wrap="square" lIns="0" tIns="0" rIns="0" bIns="0" rtlCol="0"/>
          <a:lstStyle/>
          <a:p/>
        </p:txBody>
      </p:sp>
      <p:sp>
        <p:nvSpPr>
          <p:cNvPr id="105" name="object 105"/>
          <p:cNvSpPr/>
          <p:nvPr/>
        </p:nvSpPr>
        <p:spPr>
          <a:xfrm>
            <a:off x="3654235" y="4338418"/>
            <a:ext cx="38735" cy="76835"/>
          </a:xfrm>
          <a:custGeom>
            <a:avLst/>
            <a:gdLst/>
            <a:ahLst/>
            <a:cxnLst/>
            <a:rect l="l" t="t" r="r" b="b"/>
            <a:pathLst>
              <a:path w="38735" h="76835">
                <a:moveTo>
                  <a:pt x="0" y="0"/>
                </a:moveTo>
                <a:lnTo>
                  <a:pt x="38337" y="0"/>
                </a:lnTo>
                <a:lnTo>
                  <a:pt x="38337" y="76360"/>
                </a:lnTo>
                <a:lnTo>
                  <a:pt x="0" y="76360"/>
                </a:lnTo>
                <a:lnTo>
                  <a:pt x="0" y="0"/>
                </a:lnTo>
                <a:close/>
              </a:path>
            </a:pathLst>
          </a:custGeom>
          <a:solidFill>
            <a:srgbClr val="D9D9D9"/>
          </a:solidFill>
        </p:spPr>
        <p:txBody>
          <a:bodyPr wrap="square" lIns="0" tIns="0" rIns="0" bIns="0" rtlCol="0"/>
          <a:lstStyle/>
          <a:p/>
        </p:txBody>
      </p:sp>
      <p:sp>
        <p:nvSpPr>
          <p:cNvPr id="106" name="object 106"/>
          <p:cNvSpPr/>
          <p:nvPr/>
        </p:nvSpPr>
        <p:spPr>
          <a:xfrm>
            <a:off x="3654235" y="4338418"/>
            <a:ext cx="38735" cy="76835"/>
          </a:xfrm>
          <a:custGeom>
            <a:avLst/>
            <a:gdLst/>
            <a:ahLst/>
            <a:cxnLst/>
            <a:rect l="l" t="t" r="r" b="b"/>
            <a:pathLst>
              <a:path w="38735" h="76835">
                <a:moveTo>
                  <a:pt x="0" y="76360"/>
                </a:moveTo>
                <a:lnTo>
                  <a:pt x="38337" y="76360"/>
                </a:lnTo>
                <a:lnTo>
                  <a:pt x="38337" y="0"/>
                </a:lnTo>
                <a:lnTo>
                  <a:pt x="0" y="0"/>
                </a:lnTo>
                <a:lnTo>
                  <a:pt x="0" y="76360"/>
                </a:lnTo>
                <a:close/>
              </a:path>
            </a:pathLst>
          </a:custGeom>
          <a:ln w="6128">
            <a:solidFill>
              <a:srgbClr val="737373"/>
            </a:solidFill>
          </a:ln>
        </p:spPr>
        <p:txBody>
          <a:bodyPr wrap="square" lIns="0" tIns="0" rIns="0" bIns="0" rtlCol="0"/>
          <a:lstStyle/>
          <a:p/>
        </p:txBody>
      </p:sp>
      <p:sp>
        <p:nvSpPr>
          <p:cNvPr id="107" name="object 107"/>
          <p:cNvSpPr/>
          <p:nvPr/>
        </p:nvSpPr>
        <p:spPr>
          <a:xfrm>
            <a:off x="2465792" y="4338418"/>
            <a:ext cx="0" cy="153035"/>
          </a:xfrm>
          <a:custGeom>
            <a:avLst/>
            <a:gdLst/>
            <a:ahLst/>
            <a:cxnLst/>
            <a:rect l="l" t="t" r="r" b="b"/>
            <a:pathLst>
              <a:path w="0" h="153035">
                <a:moveTo>
                  <a:pt x="0" y="0"/>
                </a:moveTo>
                <a:lnTo>
                  <a:pt x="0" y="152715"/>
                </a:lnTo>
              </a:path>
            </a:pathLst>
          </a:custGeom>
          <a:ln w="76674">
            <a:solidFill>
              <a:srgbClr val="D9D9D9"/>
            </a:solidFill>
          </a:ln>
        </p:spPr>
        <p:txBody>
          <a:bodyPr wrap="square" lIns="0" tIns="0" rIns="0" bIns="0" rtlCol="0"/>
          <a:lstStyle/>
          <a:p/>
        </p:txBody>
      </p:sp>
      <p:sp>
        <p:nvSpPr>
          <p:cNvPr id="108" name="object 108"/>
          <p:cNvSpPr/>
          <p:nvPr/>
        </p:nvSpPr>
        <p:spPr>
          <a:xfrm>
            <a:off x="2427449" y="4338418"/>
            <a:ext cx="76835" cy="153035"/>
          </a:xfrm>
          <a:custGeom>
            <a:avLst/>
            <a:gdLst/>
            <a:ahLst/>
            <a:cxnLst/>
            <a:rect l="l" t="t" r="r" b="b"/>
            <a:pathLst>
              <a:path w="76835" h="153035">
                <a:moveTo>
                  <a:pt x="0" y="152721"/>
                </a:moveTo>
                <a:lnTo>
                  <a:pt x="76674" y="152721"/>
                </a:lnTo>
                <a:lnTo>
                  <a:pt x="76674" y="0"/>
                </a:lnTo>
                <a:lnTo>
                  <a:pt x="0" y="0"/>
                </a:lnTo>
                <a:lnTo>
                  <a:pt x="0" y="152721"/>
                </a:lnTo>
                <a:close/>
              </a:path>
            </a:pathLst>
          </a:custGeom>
          <a:ln w="6128">
            <a:solidFill>
              <a:srgbClr val="737373"/>
            </a:solidFill>
          </a:ln>
        </p:spPr>
        <p:txBody>
          <a:bodyPr wrap="square" lIns="0" tIns="0" rIns="0" bIns="0" rtlCol="0"/>
          <a:lstStyle/>
          <a:p/>
        </p:txBody>
      </p:sp>
      <p:sp>
        <p:nvSpPr>
          <p:cNvPr id="109" name="object 109"/>
          <p:cNvSpPr/>
          <p:nvPr/>
        </p:nvSpPr>
        <p:spPr>
          <a:xfrm>
            <a:off x="778956" y="4328876"/>
            <a:ext cx="3373754" cy="0"/>
          </a:xfrm>
          <a:custGeom>
            <a:avLst/>
            <a:gdLst/>
            <a:ahLst/>
            <a:cxnLst/>
            <a:rect l="l" t="t" r="r" b="b"/>
            <a:pathLst>
              <a:path w="3373754" h="0">
                <a:moveTo>
                  <a:pt x="0" y="0"/>
                </a:moveTo>
                <a:lnTo>
                  <a:pt x="3373660" y="0"/>
                </a:lnTo>
              </a:path>
            </a:pathLst>
          </a:custGeom>
          <a:ln w="19096">
            <a:solidFill>
              <a:srgbClr val="D9D9D9"/>
            </a:solidFill>
          </a:ln>
        </p:spPr>
        <p:txBody>
          <a:bodyPr wrap="square" lIns="0" tIns="0" rIns="0" bIns="0" rtlCol="0"/>
          <a:lstStyle/>
          <a:p/>
        </p:txBody>
      </p:sp>
      <p:sp>
        <p:nvSpPr>
          <p:cNvPr id="110" name="object 110"/>
          <p:cNvSpPr/>
          <p:nvPr/>
        </p:nvSpPr>
        <p:spPr>
          <a:xfrm>
            <a:off x="778956" y="4319328"/>
            <a:ext cx="3373754" cy="19685"/>
          </a:xfrm>
          <a:custGeom>
            <a:avLst/>
            <a:gdLst/>
            <a:ahLst/>
            <a:cxnLst/>
            <a:rect l="l" t="t" r="r" b="b"/>
            <a:pathLst>
              <a:path w="3373754" h="19685">
                <a:moveTo>
                  <a:pt x="0" y="19090"/>
                </a:moveTo>
                <a:lnTo>
                  <a:pt x="3373660" y="19090"/>
                </a:lnTo>
                <a:lnTo>
                  <a:pt x="3373660" y="0"/>
                </a:lnTo>
                <a:lnTo>
                  <a:pt x="0" y="0"/>
                </a:lnTo>
                <a:lnTo>
                  <a:pt x="0" y="19090"/>
                </a:lnTo>
                <a:close/>
              </a:path>
            </a:pathLst>
          </a:custGeom>
          <a:ln w="6108">
            <a:solidFill>
              <a:srgbClr val="737373"/>
            </a:solidFill>
          </a:ln>
        </p:spPr>
        <p:txBody>
          <a:bodyPr wrap="square" lIns="0" tIns="0" rIns="0" bIns="0" rtlCol="0"/>
          <a:lstStyle/>
          <a:p/>
        </p:txBody>
      </p:sp>
      <p:sp>
        <p:nvSpPr>
          <p:cNvPr id="111" name="object 111"/>
          <p:cNvSpPr/>
          <p:nvPr/>
        </p:nvSpPr>
        <p:spPr>
          <a:xfrm>
            <a:off x="702288" y="4233422"/>
            <a:ext cx="3527425" cy="86360"/>
          </a:xfrm>
          <a:custGeom>
            <a:avLst/>
            <a:gdLst/>
            <a:ahLst/>
            <a:cxnLst/>
            <a:rect l="l" t="t" r="r" b="b"/>
            <a:pathLst>
              <a:path w="3527425" h="86360">
                <a:moveTo>
                  <a:pt x="0" y="0"/>
                </a:moveTo>
                <a:lnTo>
                  <a:pt x="3527008" y="0"/>
                </a:lnTo>
                <a:lnTo>
                  <a:pt x="3527008" y="85905"/>
                </a:lnTo>
                <a:lnTo>
                  <a:pt x="0" y="85905"/>
                </a:lnTo>
                <a:lnTo>
                  <a:pt x="0" y="0"/>
                </a:lnTo>
                <a:close/>
              </a:path>
            </a:pathLst>
          </a:custGeom>
          <a:solidFill>
            <a:srgbClr val="A6A6A6"/>
          </a:solidFill>
        </p:spPr>
        <p:txBody>
          <a:bodyPr wrap="square" lIns="0" tIns="0" rIns="0" bIns="0" rtlCol="0"/>
          <a:lstStyle/>
          <a:p/>
        </p:txBody>
      </p:sp>
      <p:sp>
        <p:nvSpPr>
          <p:cNvPr id="112" name="object 112"/>
          <p:cNvSpPr/>
          <p:nvPr/>
        </p:nvSpPr>
        <p:spPr>
          <a:xfrm>
            <a:off x="702282" y="4233422"/>
            <a:ext cx="3527425" cy="86360"/>
          </a:xfrm>
          <a:custGeom>
            <a:avLst/>
            <a:gdLst/>
            <a:ahLst/>
            <a:cxnLst/>
            <a:rect l="l" t="t" r="r" b="b"/>
            <a:pathLst>
              <a:path w="3527425" h="86360">
                <a:moveTo>
                  <a:pt x="0" y="85905"/>
                </a:moveTo>
                <a:lnTo>
                  <a:pt x="3527008" y="85905"/>
                </a:lnTo>
                <a:lnTo>
                  <a:pt x="3527008" y="0"/>
                </a:lnTo>
                <a:lnTo>
                  <a:pt x="0" y="0"/>
                </a:lnTo>
                <a:lnTo>
                  <a:pt x="0" y="85905"/>
                </a:lnTo>
                <a:close/>
              </a:path>
            </a:pathLst>
          </a:custGeom>
          <a:ln w="6108">
            <a:solidFill>
              <a:srgbClr val="737373"/>
            </a:solidFill>
          </a:ln>
        </p:spPr>
        <p:txBody>
          <a:bodyPr wrap="square" lIns="0" tIns="0" rIns="0" bIns="0" rtlCol="0"/>
          <a:lstStyle/>
          <a:p/>
        </p:txBody>
      </p:sp>
      <p:sp>
        <p:nvSpPr>
          <p:cNvPr id="113" name="object 113"/>
          <p:cNvSpPr/>
          <p:nvPr/>
        </p:nvSpPr>
        <p:spPr>
          <a:xfrm>
            <a:off x="740625" y="2534392"/>
            <a:ext cx="0" cy="191135"/>
          </a:xfrm>
          <a:custGeom>
            <a:avLst/>
            <a:gdLst/>
            <a:ahLst/>
            <a:cxnLst/>
            <a:rect l="l" t="t" r="r" b="b"/>
            <a:pathLst>
              <a:path w="0" h="191135">
                <a:moveTo>
                  <a:pt x="0" y="0"/>
                </a:moveTo>
                <a:lnTo>
                  <a:pt x="0" y="190902"/>
                </a:lnTo>
              </a:path>
            </a:pathLst>
          </a:custGeom>
          <a:ln w="76674">
            <a:solidFill>
              <a:srgbClr val="808080"/>
            </a:solidFill>
          </a:ln>
        </p:spPr>
        <p:txBody>
          <a:bodyPr wrap="square" lIns="0" tIns="0" rIns="0" bIns="0" rtlCol="0"/>
          <a:lstStyle/>
          <a:p/>
        </p:txBody>
      </p:sp>
      <p:sp>
        <p:nvSpPr>
          <p:cNvPr id="114" name="object 114"/>
          <p:cNvSpPr/>
          <p:nvPr/>
        </p:nvSpPr>
        <p:spPr>
          <a:xfrm>
            <a:off x="702282" y="2534393"/>
            <a:ext cx="76835" cy="191135"/>
          </a:xfrm>
          <a:custGeom>
            <a:avLst/>
            <a:gdLst/>
            <a:ahLst/>
            <a:cxnLst/>
            <a:rect l="l" t="t" r="r" b="b"/>
            <a:pathLst>
              <a:path w="76834" h="191135">
                <a:moveTo>
                  <a:pt x="0" y="190902"/>
                </a:moveTo>
                <a:lnTo>
                  <a:pt x="76674" y="190902"/>
                </a:lnTo>
                <a:lnTo>
                  <a:pt x="76674" y="0"/>
                </a:lnTo>
                <a:lnTo>
                  <a:pt x="0" y="0"/>
                </a:lnTo>
                <a:lnTo>
                  <a:pt x="0" y="190902"/>
                </a:lnTo>
                <a:close/>
              </a:path>
            </a:pathLst>
          </a:custGeom>
          <a:ln w="6130">
            <a:solidFill>
              <a:srgbClr val="737373"/>
            </a:solidFill>
          </a:ln>
        </p:spPr>
        <p:txBody>
          <a:bodyPr wrap="square" lIns="0" tIns="0" rIns="0" bIns="0" rtlCol="0"/>
          <a:lstStyle/>
          <a:p/>
        </p:txBody>
      </p:sp>
      <p:sp>
        <p:nvSpPr>
          <p:cNvPr id="115" name="object 115"/>
          <p:cNvSpPr/>
          <p:nvPr/>
        </p:nvSpPr>
        <p:spPr>
          <a:xfrm>
            <a:off x="4190960" y="2534392"/>
            <a:ext cx="0" cy="191135"/>
          </a:xfrm>
          <a:custGeom>
            <a:avLst/>
            <a:gdLst/>
            <a:ahLst/>
            <a:cxnLst/>
            <a:rect l="l" t="t" r="r" b="b"/>
            <a:pathLst>
              <a:path w="0" h="191135">
                <a:moveTo>
                  <a:pt x="0" y="0"/>
                </a:moveTo>
                <a:lnTo>
                  <a:pt x="0" y="190902"/>
                </a:lnTo>
              </a:path>
            </a:pathLst>
          </a:custGeom>
          <a:ln w="76674">
            <a:solidFill>
              <a:srgbClr val="808080"/>
            </a:solidFill>
          </a:ln>
        </p:spPr>
        <p:txBody>
          <a:bodyPr wrap="square" lIns="0" tIns="0" rIns="0" bIns="0" rtlCol="0"/>
          <a:lstStyle/>
          <a:p/>
        </p:txBody>
      </p:sp>
      <p:sp>
        <p:nvSpPr>
          <p:cNvPr id="116" name="object 116"/>
          <p:cNvSpPr/>
          <p:nvPr/>
        </p:nvSpPr>
        <p:spPr>
          <a:xfrm>
            <a:off x="4152617" y="2534393"/>
            <a:ext cx="76835" cy="191135"/>
          </a:xfrm>
          <a:custGeom>
            <a:avLst/>
            <a:gdLst/>
            <a:ahLst/>
            <a:cxnLst/>
            <a:rect l="l" t="t" r="r" b="b"/>
            <a:pathLst>
              <a:path w="76835" h="191135">
                <a:moveTo>
                  <a:pt x="0" y="190902"/>
                </a:moveTo>
                <a:lnTo>
                  <a:pt x="76674" y="190902"/>
                </a:lnTo>
                <a:lnTo>
                  <a:pt x="76674" y="0"/>
                </a:lnTo>
                <a:lnTo>
                  <a:pt x="0" y="0"/>
                </a:lnTo>
                <a:lnTo>
                  <a:pt x="0" y="190902"/>
                </a:lnTo>
                <a:close/>
              </a:path>
            </a:pathLst>
          </a:custGeom>
          <a:ln w="6130">
            <a:solidFill>
              <a:srgbClr val="737373"/>
            </a:solidFill>
          </a:ln>
        </p:spPr>
        <p:txBody>
          <a:bodyPr wrap="square" lIns="0" tIns="0" rIns="0" bIns="0" rtlCol="0"/>
          <a:lstStyle/>
          <a:p/>
        </p:txBody>
      </p:sp>
      <p:sp>
        <p:nvSpPr>
          <p:cNvPr id="117" name="object 117"/>
          <p:cNvSpPr/>
          <p:nvPr/>
        </p:nvSpPr>
        <p:spPr>
          <a:xfrm>
            <a:off x="4190960" y="4319327"/>
            <a:ext cx="0" cy="191135"/>
          </a:xfrm>
          <a:custGeom>
            <a:avLst/>
            <a:gdLst/>
            <a:ahLst/>
            <a:cxnLst/>
            <a:rect l="l" t="t" r="r" b="b"/>
            <a:pathLst>
              <a:path w="0" h="191135">
                <a:moveTo>
                  <a:pt x="0" y="0"/>
                </a:moveTo>
                <a:lnTo>
                  <a:pt x="0" y="190908"/>
                </a:lnTo>
              </a:path>
            </a:pathLst>
          </a:custGeom>
          <a:ln w="76674">
            <a:solidFill>
              <a:srgbClr val="D9D9D9"/>
            </a:solidFill>
          </a:ln>
        </p:spPr>
        <p:txBody>
          <a:bodyPr wrap="square" lIns="0" tIns="0" rIns="0" bIns="0" rtlCol="0"/>
          <a:lstStyle/>
          <a:p/>
        </p:txBody>
      </p:sp>
      <p:sp>
        <p:nvSpPr>
          <p:cNvPr id="118" name="object 118"/>
          <p:cNvSpPr/>
          <p:nvPr/>
        </p:nvSpPr>
        <p:spPr>
          <a:xfrm>
            <a:off x="4152617" y="4319328"/>
            <a:ext cx="76835" cy="191135"/>
          </a:xfrm>
          <a:custGeom>
            <a:avLst/>
            <a:gdLst/>
            <a:ahLst/>
            <a:cxnLst/>
            <a:rect l="l" t="t" r="r" b="b"/>
            <a:pathLst>
              <a:path w="76835" h="191135">
                <a:moveTo>
                  <a:pt x="0" y="190902"/>
                </a:moveTo>
                <a:lnTo>
                  <a:pt x="76674" y="190902"/>
                </a:lnTo>
                <a:lnTo>
                  <a:pt x="76674" y="0"/>
                </a:lnTo>
                <a:lnTo>
                  <a:pt x="0" y="0"/>
                </a:lnTo>
                <a:lnTo>
                  <a:pt x="0" y="190902"/>
                </a:lnTo>
                <a:close/>
              </a:path>
            </a:pathLst>
          </a:custGeom>
          <a:ln w="6130">
            <a:solidFill>
              <a:srgbClr val="737373"/>
            </a:solidFill>
          </a:ln>
        </p:spPr>
        <p:txBody>
          <a:bodyPr wrap="square" lIns="0" tIns="0" rIns="0" bIns="0" rtlCol="0"/>
          <a:lstStyle/>
          <a:p/>
        </p:txBody>
      </p:sp>
      <p:sp>
        <p:nvSpPr>
          <p:cNvPr id="119" name="object 119"/>
          <p:cNvSpPr/>
          <p:nvPr/>
        </p:nvSpPr>
        <p:spPr>
          <a:xfrm>
            <a:off x="740626" y="4319327"/>
            <a:ext cx="0" cy="191135"/>
          </a:xfrm>
          <a:custGeom>
            <a:avLst/>
            <a:gdLst/>
            <a:ahLst/>
            <a:cxnLst/>
            <a:rect l="l" t="t" r="r" b="b"/>
            <a:pathLst>
              <a:path w="0" h="191135">
                <a:moveTo>
                  <a:pt x="0" y="0"/>
                </a:moveTo>
                <a:lnTo>
                  <a:pt x="0" y="190908"/>
                </a:lnTo>
              </a:path>
            </a:pathLst>
          </a:custGeom>
          <a:ln w="76674">
            <a:solidFill>
              <a:srgbClr val="D9D9D9"/>
            </a:solidFill>
          </a:ln>
        </p:spPr>
        <p:txBody>
          <a:bodyPr wrap="square" lIns="0" tIns="0" rIns="0" bIns="0" rtlCol="0"/>
          <a:lstStyle/>
          <a:p/>
        </p:txBody>
      </p:sp>
      <p:sp>
        <p:nvSpPr>
          <p:cNvPr id="120" name="object 120"/>
          <p:cNvSpPr/>
          <p:nvPr/>
        </p:nvSpPr>
        <p:spPr>
          <a:xfrm>
            <a:off x="702282" y="4319328"/>
            <a:ext cx="76835" cy="191135"/>
          </a:xfrm>
          <a:custGeom>
            <a:avLst/>
            <a:gdLst/>
            <a:ahLst/>
            <a:cxnLst/>
            <a:rect l="l" t="t" r="r" b="b"/>
            <a:pathLst>
              <a:path w="76834" h="191135">
                <a:moveTo>
                  <a:pt x="0" y="190902"/>
                </a:moveTo>
                <a:lnTo>
                  <a:pt x="76674" y="190902"/>
                </a:lnTo>
                <a:lnTo>
                  <a:pt x="76674" y="0"/>
                </a:lnTo>
                <a:lnTo>
                  <a:pt x="0" y="0"/>
                </a:lnTo>
                <a:lnTo>
                  <a:pt x="0" y="190902"/>
                </a:lnTo>
                <a:close/>
              </a:path>
            </a:pathLst>
          </a:custGeom>
          <a:ln w="6130">
            <a:solidFill>
              <a:srgbClr val="737373"/>
            </a:solidFill>
          </a:ln>
        </p:spPr>
        <p:txBody>
          <a:bodyPr wrap="square" lIns="0" tIns="0" rIns="0" bIns="0" rtlCol="0"/>
          <a:lstStyle/>
          <a:p/>
        </p:txBody>
      </p:sp>
      <p:sp>
        <p:nvSpPr>
          <p:cNvPr id="121" name="object 121"/>
          <p:cNvSpPr/>
          <p:nvPr/>
        </p:nvSpPr>
        <p:spPr>
          <a:xfrm>
            <a:off x="4190960" y="3374362"/>
            <a:ext cx="0" cy="191135"/>
          </a:xfrm>
          <a:custGeom>
            <a:avLst/>
            <a:gdLst/>
            <a:ahLst/>
            <a:cxnLst/>
            <a:rect l="l" t="t" r="r" b="b"/>
            <a:pathLst>
              <a:path w="0" h="191135">
                <a:moveTo>
                  <a:pt x="0" y="0"/>
                </a:moveTo>
                <a:lnTo>
                  <a:pt x="0" y="190908"/>
                </a:lnTo>
              </a:path>
            </a:pathLst>
          </a:custGeom>
          <a:ln w="76674">
            <a:solidFill>
              <a:srgbClr val="D9D9D9"/>
            </a:solidFill>
          </a:ln>
        </p:spPr>
        <p:txBody>
          <a:bodyPr wrap="square" lIns="0" tIns="0" rIns="0" bIns="0" rtlCol="0"/>
          <a:lstStyle/>
          <a:p/>
        </p:txBody>
      </p:sp>
      <p:sp>
        <p:nvSpPr>
          <p:cNvPr id="122" name="object 122"/>
          <p:cNvSpPr/>
          <p:nvPr/>
        </p:nvSpPr>
        <p:spPr>
          <a:xfrm>
            <a:off x="4152617" y="3374362"/>
            <a:ext cx="76835" cy="191135"/>
          </a:xfrm>
          <a:custGeom>
            <a:avLst/>
            <a:gdLst/>
            <a:ahLst/>
            <a:cxnLst/>
            <a:rect l="l" t="t" r="r" b="b"/>
            <a:pathLst>
              <a:path w="76835" h="191135">
                <a:moveTo>
                  <a:pt x="0" y="190902"/>
                </a:moveTo>
                <a:lnTo>
                  <a:pt x="76674" y="190902"/>
                </a:lnTo>
                <a:lnTo>
                  <a:pt x="76674" y="0"/>
                </a:lnTo>
                <a:lnTo>
                  <a:pt x="0" y="0"/>
                </a:lnTo>
                <a:lnTo>
                  <a:pt x="0" y="190902"/>
                </a:lnTo>
                <a:close/>
              </a:path>
            </a:pathLst>
          </a:custGeom>
          <a:ln w="6130">
            <a:solidFill>
              <a:srgbClr val="737373"/>
            </a:solidFill>
          </a:ln>
        </p:spPr>
        <p:txBody>
          <a:bodyPr wrap="square" lIns="0" tIns="0" rIns="0" bIns="0" rtlCol="0"/>
          <a:lstStyle/>
          <a:p/>
        </p:txBody>
      </p:sp>
      <p:sp>
        <p:nvSpPr>
          <p:cNvPr id="123" name="object 123"/>
          <p:cNvSpPr/>
          <p:nvPr/>
        </p:nvSpPr>
        <p:spPr>
          <a:xfrm>
            <a:off x="740626" y="3374362"/>
            <a:ext cx="0" cy="191135"/>
          </a:xfrm>
          <a:custGeom>
            <a:avLst/>
            <a:gdLst/>
            <a:ahLst/>
            <a:cxnLst/>
            <a:rect l="l" t="t" r="r" b="b"/>
            <a:pathLst>
              <a:path w="0" h="191135">
                <a:moveTo>
                  <a:pt x="0" y="0"/>
                </a:moveTo>
                <a:lnTo>
                  <a:pt x="0" y="190908"/>
                </a:lnTo>
              </a:path>
            </a:pathLst>
          </a:custGeom>
          <a:ln w="76674">
            <a:solidFill>
              <a:srgbClr val="D9D9D9"/>
            </a:solidFill>
          </a:ln>
        </p:spPr>
        <p:txBody>
          <a:bodyPr wrap="square" lIns="0" tIns="0" rIns="0" bIns="0" rtlCol="0"/>
          <a:lstStyle/>
          <a:p/>
        </p:txBody>
      </p:sp>
      <p:sp>
        <p:nvSpPr>
          <p:cNvPr id="124" name="object 124"/>
          <p:cNvSpPr/>
          <p:nvPr/>
        </p:nvSpPr>
        <p:spPr>
          <a:xfrm>
            <a:off x="702283" y="3374362"/>
            <a:ext cx="76835" cy="191135"/>
          </a:xfrm>
          <a:custGeom>
            <a:avLst/>
            <a:gdLst/>
            <a:ahLst/>
            <a:cxnLst/>
            <a:rect l="l" t="t" r="r" b="b"/>
            <a:pathLst>
              <a:path w="76834" h="191135">
                <a:moveTo>
                  <a:pt x="0" y="190902"/>
                </a:moveTo>
                <a:lnTo>
                  <a:pt x="76674" y="190902"/>
                </a:lnTo>
                <a:lnTo>
                  <a:pt x="76674" y="0"/>
                </a:lnTo>
                <a:lnTo>
                  <a:pt x="0" y="0"/>
                </a:lnTo>
                <a:lnTo>
                  <a:pt x="0" y="190902"/>
                </a:lnTo>
                <a:close/>
              </a:path>
            </a:pathLst>
          </a:custGeom>
          <a:ln w="6130">
            <a:solidFill>
              <a:srgbClr val="737373"/>
            </a:solidFill>
          </a:ln>
        </p:spPr>
        <p:txBody>
          <a:bodyPr wrap="square" lIns="0" tIns="0" rIns="0" bIns="0" rtlCol="0"/>
          <a:lstStyle/>
          <a:p/>
        </p:txBody>
      </p:sp>
      <p:sp>
        <p:nvSpPr>
          <p:cNvPr id="125" name="object 125"/>
          <p:cNvSpPr txBox="1"/>
          <p:nvPr/>
        </p:nvSpPr>
        <p:spPr>
          <a:xfrm>
            <a:off x="1455665" y="1313497"/>
            <a:ext cx="2014220" cy="147955"/>
          </a:xfrm>
          <a:prstGeom prst="rect">
            <a:avLst/>
          </a:prstGeom>
        </p:spPr>
        <p:txBody>
          <a:bodyPr wrap="square" lIns="0" tIns="12700" rIns="0" bIns="0" rtlCol="0" vert="horz">
            <a:spAutoFit/>
          </a:bodyPr>
          <a:lstStyle/>
          <a:p>
            <a:pPr marL="12700">
              <a:lnSpc>
                <a:spcPct val="100000"/>
              </a:lnSpc>
              <a:spcBef>
                <a:spcPts val="100"/>
              </a:spcBef>
            </a:pPr>
            <a:r>
              <a:rPr dirty="0" sz="800">
                <a:latin typeface="Arial"/>
                <a:cs typeface="Arial"/>
              </a:rPr>
              <a:t>Event 1 – </a:t>
            </a:r>
            <a:r>
              <a:rPr dirty="0" sz="800" spc="-5">
                <a:latin typeface="Arial"/>
                <a:cs typeface="Arial"/>
              </a:rPr>
              <a:t>Construct </a:t>
            </a:r>
            <a:r>
              <a:rPr dirty="0" sz="800">
                <a:latin typeface="Arial"/>
                <a:cs typeface="Arial"/>
              </a:rPr>
              <a:t>Girders </a:t>
            </a:r>
            <a:r>
              <a:rPr dirty="0" sz="800" spc="-5">
                <a:latin typeface="Arial"/>
                <a:cs typeface="Arial"/>
              </a:rPr>
              <a:t>and </a:t>
            </a:r>
            <a:r>
              <a:rPr dirty="0" sz="800">
                <a:latin typeface="Arial"/>
                <a:cs typeface="Arial"/>
              </a:rPr>
              <a:t>Erect</a:t>
            </a:r>
            <a:r>
              <a:rPr dirty="0" sz="800" spc="5">
                <a:latin typeface="Arial"/>
                <a:cs typeface="Arial"/>
              </a:rPr>
              <a:t> </a:t>
            </a:r>
            <a:r>
              <a:rPr dirty="0" sz="800">
                <a:latin typeface="Arial"/>
                <a:cs typeface="Arial"/>
              </a:rPr>
              <a:t>Piers</a:t>
            </a:r>
            <a:endParaRPr sz="800">
              <a:latin typeface="Arial"/>
              <a:cs typeface="Arial"/>
            </a:endParaRPr>
          </a:p>
        </p:txBody>
      </p:sp>
      <p:sp>
        <p:nvSpPr>
          <p:cNvPr id="126" name="object 126"/>
          <p:cNvSpPr txBox="1"/>
          <p:nvPr/>
        </p:nvSpPr>
        <p:spPr>
          <a:xfrm>
            <a:off x="1920720" y="2229829"/>
            <a:ext cx="1088390" cy="147955"/>
          </a:xfrm>
          <a:prstGeom prst="rect">
            <a:avLst/>
          </a:prstGeom>
        </p:spPr>
        <p:txBody>
          <a:bodyPr wrap="square" lIns="0" tIns="12700" rIns="0" bIns="0" rtlCol="0" vert="horz">
            <a:spAutoFit/>
          </a:bodyPr>
          <a:lstStyle/>
          <a:p>
            <a:pPr marL="12700">
              <a:lnSpc>
                <a:spcPct val="100000"/>
              </a:lnSpc>
              <a:spcBef>
                <a:spcPts val="100"/>
              </a:spcBef>
            </a:pPr>
            <a:r>
              <a:rPr dirty="0" sz="800">
                <a:latin typeface="Arial"/>
                <a:cs typeface="Arial"/>
              </a:rPr>
              <a:t>Event 2 – Erect</a:t>
            </a:r>
            <a:r>
              <a:rPr dirty="0" sz="800" spc="-50">
                <a:latin typeface="Arial"/>
                <a:cs typeface="Arial"/>
              </a:rPr>
              <a:t> </a:t>
            </a:r>
            <a:r>
              <a:rPr dirty="0" sz="800">
                <a:latin typeface="Arial"/>
                <a:cs typeface="Arial"/>
              </a:rPr>
              <a:t>Girders</a:t>
            </a:r>
            <a:endParaRPr sz="800">
              <a:latin typeface="Arial"/>
              <a:cs typeface="Arial"/>
            </a:endParaRPr>
          </a:p>
        </p:txBody>
      </p:sp>
      <p:sp>
        <p:nvSpPr>
          <p:cNvPr id="127" name="object 127"/>
          <p:cNvSpPr txBox="1"/>
          <p:nvPr/>
        </p:nvSpPr>
        <p:spPr>
          <a:xfrm>
            <a:off x="1581922" y="3008710"/>
            <a:ext cx="1770380" cy="269875"/>
          </a:xfrm>
          <a:prstGeom prst="rect">
            <a:avLst/>
          </a:prstGeom>
        </p:spPr>
        <p:txBody>
          <a:bodyPr wrap="square" lIns="0" tIns="12700" rIns="0" bIns="0" rtlCol="0" vert="horz">
            <a:spAutoFit/>
          </a:bodyPr>
          <a:lstStyle/>
          <a:p>
            <a:pPr marL="390525" marR="5080" indent="-378460">
              <a:lnSpc>
                <a:spcPct val="100000"/>
              </a:lnSpc>
              <a:spcBef>
                <a:spcPts val="100"/>
              </a:spcBef>
            </a:pPr>
            <a:r>
              <a:rPr dirty="0" sz="800">
                <a:latin typeface="Arial"/>
                <a:cs typeface="Arial"/>
              </a:rPr>
              <a:t>Event 3 – </a:t>
            </a:r>
            <a:r>
              <a:rPr dirty="0" sz="800" spc="-5">
                <a:latin typeface="Arial"/>
                <a:cs typeface="Arial"/>
              </a:rPr>
              <a:t>Remove </a:t>
            </a:r>
            <a:r>
              <a:rPr dirty="0" sz="800">
                <a:latin typeface="Arial"/>
                <a:cs typeface="Arial"/>
              </a:rPr>
              <a:t>Temporary Strands  </a:t>
            </a:r>
            <a:r>
              <a:rPr dirty="0" sz="800" spc="-5">
                <a:latin typeface="Arial"/>
                <a:cs typeface="Arial"/>
              </a:rPr>
              <a:t>and Cast Diaphragms</a:t>
            </a:r>
            <a:endParaRPr sz="800">
              <a:latin typeface="Arial"/>
              <a:cs typeface="Arial"/>
            </a:endParaRPr>
          </a:p>
        </p:txBody>
      </p:sp>
      <p:sp>
        <p:nvSpPr>
          <p:cNvPr id="128" name="object 128"/>
          <p:cNvSpPr txBox="1"/>
          <p:nvPr/>
        </p:nvSpPr>
        <p:spPr>
          <a:xfrm>
            <a:off x="1986047" y="3909770"/>
            <a:ext cx="957580" cy="147955"/>
          </a:xfrm>
          <a:prstGeom prst="rect">
            <a:avLst/>
          </a:prstGeom>
        </p:spPr>
        <p:txBody>
          <a:bodyPr wrap="square" lIns="0" tIns="12700" rIns="0" bIns="0" rtlCol="0" vert="horz">
            <a:spAutoFit/>
          </a:bodyPr>
          <a:lstStyle/>
          <a:p>
            <a:pPr marL="12700">
              <a:lnSpc>
                <a:spcPct val="100000"/>
              </a:lnSpc>
              <a:spcBef>
                <a:spcPts val="100"/>
              </a:spcBef>
            </a:pPr>
            <a:r>
              <a:rPr dirty="0" sz="800">
                <a:latin typeface="Arial"/>
                <a:cs typeface="Arial"/>
              </a:rPr>
              <a:t>Event 4 – </a:t>
            </a:r>
            <a:r>
              <a:rPr dirty="0" sz="800" spc="-5">
                <a:latin typeface="Arial"/>
                <a:cs typeface="Arial"/>
              </a:rPr>
              <a:t>Cast</a:t>
            </a:r>
            <a:r>
              <a:rPr dirty="0" sz="800" spc="-50">
                <a:latin typeface="Arial"/>
                <a:cs typeface="Arial"/>
              </a:rPr>
              <a:t> </a:t>
            </a:r>
            <a:r>
              <a:rPr dirty="0" sz="800" spc="-5">
                <a:latin typeface="Arial"/>
                <a:cs typeface="Arial"/>
              </a:rPr>
              <a:t>Deck</a:t>
            </a:r>
            <a:endParaRPr sz="800">
              <a:latin typeface="Arial"/>
              <a:cs typeface="Arial"/>
            </a:endParaRPr>
          </a:p>
        </p:txBody>
      </p:sp>
      <p:sp>
        <p:nvSpPr>
          <p:cNvPr id="129" name="object 129"/>
          <p:cNvSpPr txBox="1"/>
          <p:nvPr/>
        </p:nvSpPr>
        <p:spPr>
          <a:xfrm>
            <a:off x="673064" y="4841374"/>
            <a:ext cx="6414770" cy="1318895"/>
          </a:xfrm>
          <a:prstGeom prst="rect">
            <a:avLst/>
          </a:prstGeom>
        </p:spPr>
        <p:txBody>
          <a:bodyPr wrap="square" lIns="0" tIns="12700" rIns="0" bIns="0" rtlCol="0" vert="horz">
            <a:spAutoFit/>
          </a:bodyPr>
          <a:lstStyle/>
          <a:p>
            <a:pPr marL="1148715" marR="3814445" indent="-153670">
              <a:lnSpc>
                <a:spcPct val="100000"/>
              </a:lnSpc>
              <a:spcBef>
                <a:spcPts val="100"/>
              </a:spcBef>
            </a:pPr>
            <a:r>
              <a:rPr dirty="0" sz="800">
                <a:latin typeface="Arial"/>
                <a:cs typeface="Arial"/>
              </a:rPr>
              <a:t>Event 5 – </a:t>
            </a:r>
            <a:r>
              <a:rPr dirty="0" sz="800" spc="-5">
                <a:latin typeface="Arial"/>
                <a:cs typeface="Arial"/>
              </a:rPr>
              <a:t>Construct </a:t>
            </a:r>
            <a:r>
              <a:rPr dirty="0" sz="800">
                <a:latin typeface="Arial"/>
                <a:cs typeface="Arial"/>
              </a:rPr>
              <a:t>Traffic Barriers  Event 6 &amp; 7– Open to</a:t>
            </a:r>
            <a:r>
              <a:rPr dirty="0" sz="800" spc="-30">
                <a:latin typeface="Arial"/>
                <a:cs typeface="Arial"/>
              </a:rPr>
              <a:t> </a:t>
            </a:r>
            <a:r>
              <a:rPr dirty="0" sz="800">
                <a:latin typeface="Arial"/>
                <a:cs typeface="Arial"/>
              </a:rPr>
              <a:t>Traffic</a:t>
            </a:r>
            <a:endParaRPr sz="800">
              <a:latin typeface="Arial"/>
              <a:cs typeface="Arial"/>
            </a:endParaRPr>
          </a:p>
          <a:p>
            <a:pPr marL="12700">
              <a:lnSpc>
                <a:spcPct val="100000"/>
              </a:lnSpc>
              <a:spcBef>
                <a:spcPts val="735"/>
              </a:spcBef>
            </a:pPr>
            <a:r>
              <a:rPr dirty="0" sz="1000" spc="-5" b="1">
                <a:latin typeface="Times New Roman"/>
                <a:cs typeface="Times New Roman"/>
              </a:rPr>
              <a:t>Figure 3-1 Assumed Construction</a:t>
            </a:r>
            <a:r>
              <a:rPr dirty="0" sz="1000" spc="5" b="1">
                <a:latin typeface="Times New Roman"/>
                <a:cs typeface="Times New Roman"/>
              </a:rPr>
              <a:t> </a:t>
            </a:r>
            <a:r>
              <a:rPr dirty="0" sz="1000" spc="-5" b="1">
                <a:latin typeface="Times New Roman"/>
                <a:cs typeface="Times New Roman"/>
              </a:rPr>
              <a:t>Sequence</a:t>
            </a:r>
            <a:endParaRPr sz="1000">
              <a:latin typeface="Times New Roman"/>
              <a:cs typeface="Times New Roman"/>
            </a:endParaRPr>
          </a:p>
          <a:p>
            <a:pPr>
              <a:lnSpc>
                <a:spcPct val="100000"/>
              </a:lnSpc>
              <a:spcBef>
                <a:spcPts val="55"/>
              </a:spcBef>
            </a:pPr>
            <a:endParaRPr sz="950">
              <a:latin typeface="Times New Roman"/>
              <a:cs typeface="Times New Roman"/>
            </a:endParaRPr>
          </a:p>
          <a:p>
            <a:pPr marL="12700">
              <a:lnSpc>
                <a:spcPct val="100000"/>
              </a:lnSpc>
              <a:tabLst>
                <a:tab pos="377825" algn="l"/>
              </a:tabLst>
            </a:pPr>
            <a:r>
              <a:rPr dirty="0" sz="1200" b="1">
                <a:latin typeface="Arial"/>
                <a:cs typeface="Arial"/>
              </a:rPr>
              <a:t>3.2	Girder</a:t>
            </a:r>
            <a:r>
              <a:rPr dirty="0" sz="1200" spc="-5" b="1">
                <a:latin typeface="Arial"/>
                <a:cs typeface="Arial"/>
              </a:rPr>
              <a:t> Length</a:t>
            </a:r>
            <a:endParaRPr sz="1200">
              <a:latin typeface="Arial"/>
              <a:cs typeface="Arial"/>
            </a:endParaRPr>
          </a:p>
          <a:p>
            <a:pPr marL="12700" marR="5080">
              <a:lnSpc>
                <a:spcPts val="1150"/>
              </a:lnSpc>
              <a:spcBef>
                <a:spcPts val="315"/>
              </a:spcBef>
            </a:pPr>
            <a:r>
              <a:rPr dirty="0" sz="1000" spc="-5">
                <a:latin typeface="Times New Roman"/>
                <a:cs typeface="Times New Roman"/>
              </a:rPr>
              <a:t>For a typical stub abutment </a:t>
            </a:r>
            <a:r>
              <a:rPr dirty="0" sz="1000" spc="-10">
                <a:latin typeface="Times New Roman"/>
                <a:cs typeface="Times New Roman"/>
              </a:rPr>
              <a:t>with </a:t>
            </a:r>
            <a:r>
              <a:rPr dirty="0" sz="1000" spc="-5">
                <a:latin typeface="Times New Roman"/>
                <a:cs typeface="Times New Roman"/>
              </a:rPr>
              <a:t>a </a:t>
            </a:r>
            <a:r>
              <a:rPr dirty="0" sz="1000">
                <a:latin typeface="Times New Roman"/>
                <a:cs typeface="Times New Roman"/>
              </a:rPr>
              <a:t>Type </a:t>
            </a:r>
            <a:r>
              <a:rPr dirty="0" sz="1000" spc="-5">
                <a:latin typeface="Times New Roman"/>
                <a:cs typeface="Times New Roman"/>
              </a:rPr>
              <a:t>A connection, the centerline </a:t>
            </a:r>
            <a:r>
              <a:rPr dirty="0" sz="1000">
                <a:latin typeface="Times New Roman"/>
                <a:cs typeface="Times New Roman"/>
              </a:rPr>
              <a:t>of </a:t>
            </a:r>
            <a:r>
              <a:rPr dirty="0" sz="1000" spc="-5">
                <a:latin typeface="Times New Roman"/>
                <a:cs typeface="Times New Roman"/>
              </a:rPr>
              <a:t>bearing is located 2’-8.5” from, and measured normal  to, the back </a:t>
            </a:r>
            <a:r>
              <a:rPr dirty="0" sz="1000">
                <a:latin typeface="Times New Roman"/>
                <a:cs typeface="Times New Roman"/>
              </a:rPr>
              <a:t>of </a:t>
            </a:r>
            <a:r>
              <a:rPr dirty="0" sz="1000" spc="-5">
                <a:latin typeface="Times New Roman"/>
                <a:cs typeface="Times New Roman"/>
              </a:rPr>
              <a:t>pavement seat (BPS). The distance from the centerline bearing to the end </a:t>
            </a:r>
            <a:r>
              <a:rPr dirty="0" sz="1000">
                <a:latin typeface="Times New Roman"/>
                <a:cs typeface="Times New Roman"/>
              </a:rPr>
              <a:t>of </a:t>
            </a:r>
            <a:r>
              <a:rPr dirty="0" sz="1000" spc="-5">
                <a:latin typeface="Times New Roman"/>
                <a:cs typeface="Times New Roman"/>
              </a:rPr>
              <a:t>the girder is 1’-8.5” measured  </a:t>
            </a:r>
            <a:r>
              <a:rPr dirty="0" sz="1000">
                <a:latin typeface="Times New Roman"/>
                <a:cs typeface="Times New Roman"/>
              </a:rPr>
              <a:t>normal </a:t>
            </a:r>
            <a:r>
              <a:rPr dirty="0" sz="1000" spc="-5">
                <a:latin typeface="Times New Roman"/>
                <a:cs typeface="Times New Roman"/>
              </a:rPr>
              <a:t>to the </a:t>
            </a:r>
            <a:r>
              <a:rPr dirty="0" sz="1000" spc="-10">
                <a:latin typeface="Times New Roman"/>
                <a:cs typeface="Times New Roman"/>
              </a:rPr>
              <a:t>CL </a:t>
            </a:r>
            <a:r>
              <a:rPr dirty="0" sz="1000" spc="-5">
                <a:latin typeface="Times New Roman"/>
                <a:cs typeface="Times New Roman"/>
              </a:rPr>
              <a:t>Bearing, which is parallel to the back </a:t>
            </a:r>
            <a:r>
              <a:rPr dirty="0" sz="1000" spc="-10">
                <a:latin typeface="Times New Roman"/>
                <a:cs typeface="Times New Roman"/>
              </a:rPr>
              <a:t>of </a:t>
            </a:r>
            <a:r>
              <a:rPr dirty="0" sz="1000" spc="-5">
                <a:latin typeface="Times New Roman"/>
                <a:cs typeface="Times New Roman"/>
              </a:rPr>
              <a:t>pavement</a:t>
            </a:r>
            <a:r>
              <a:rPr dirty="0" sz="1000" spc="95">
                <a:latin typeface="Times New Roman"/>
                <a:cs typeface="Times New Roman"/>
              </a:rPr>
              <a:t> </a:t>
            </a:r>
            <a:r>
              <a:rPr dirty="0" sz="1000" spc="-5">
                <a:latin typeface="Times New Roman"/>
                <a:cs typeface="Times New Roman"/>
              </a:rPr>
              <a:t>seat.</a:t>
            </a:r>
            <a:endParaRPr sz="1000">
              <a:latin typeface="Times New Roman"/>
              <a:cs typeface="Times New Roman"/>
            </a:endParaRPr>
          </a:p>
        </p:txBody>
      </p:sp>
      <p:sp>
        <p:nvSpPr>
          <p:cNvPr id="130" name="object 130"/>
          <p:cNvSpPr/>
          <p:nvPr/>
        </p:nvSpPr>
        <p:spPr>
          <a:xfrm>
            <a:off x="1984461" y="6768611"/>
            <a:ext cx="1059180" cy="531495"/>
          </a:xfrm>
          <a:custGeom>
            <a:avLst/>
            <a:gdLst/>
            <a:ahLst/>
            <a:cxnLst/>
            <a:rect l="l" t="t" r="r" b="b"/>
            <a:pathLst>
              <a:path w="1059180" h="531495">
                <a:moveTo>
                  <a:pt x="-7432" y="265608"/>
                </a:moveTo>
                <a:lnTo>
                  <a:pt x="1066338" y="265608"/>
                </a:lnTo>
              </a:path>
            </a:pathLst>
          </a:custGeom>
          <a:ln w="546080">
            <a:solidFill>
              <a:srgbClr val="000000"/>
            </a:solidFill>
          </a:ln>
        </p:spPr>
        <p:txBody>
          <a:bodyPr wrap="square" lIns="0" tIns="0" rIns="0" bIns="0" rtlCol="0"/>
          <a:lstStyle/>
          <a:p/>
        </p:txBody>
      </p:sp>
      <p:sp>
        <p:nvSpPr>
          <p:cNvPr id="131" name="object 131"/>
          <p:cNvSpPr/>
          <p:nvPr/>
        </p:nvSpPr>
        <p:spPr>
          <a:xfrm>
            <a:off x="3285999" y="6768611"/>
            <a:ext cx="882650" cy="531495"/>
          </a:xfrm>
          <a:custGeom>
            <a:avLst/>
            <a:gdLst/>
            <a:ahLst/>
            <a:cxnLst/>
            <a:rect l="l" t="t" r="r" b="b"/>
            <a:pathLst>
              <a:path w="882650" h="531495">
                <a:moveTo>
                  <a:pt x="0" y="0"/>
                </a:moveTo>
                <a:lnTo>
                  <a:pt x="882422" y="0"/>
                </a:lnTo>
                <a:lnTo>
                  <a:pt x="882422" y="531216"/>
                </a:lnTo>
                <a:lnTo>
                  <a:pt x="0" y="531216"/>
                </a:lnTo>
              </a:path>
            </a:pathLst>
          </a:custGeom>
          <a:ln w="14860">
            <a:solidFill>
              <a:srgbClr val="000000"/>
            </a:solidFill>
          </a:ln>
        </p:spPr>
        <p:txBody>
          <a:bodyPr wrap="square" lIns="0" tIns="0" rIns="0" bIns="0" rtlCol="0"/>
          <a:lstStyle/>
          <a:p/>
        </p:txBody>
      </p:sp>
      <p:sp>
        <p:nvSpPr>
          <p:cNvPr id="132" name="object 132"/>
          <p:cNvSpPr/>
          <p:nvPr/>
        </p:nvSpPr>
        <p:spPr>
          <a:xfrm>
            <a:off x="1543246" y="7034190"/>
            <a:ext cx="3176905" cy="0"/>
          </a:xfrm>
          <a:custGeom>
            <a:avLst/>
            <a:gdLst/>
            <a:ahLst/>
            <a:cxnLst/>
            <a:rect l="l" t="t" r="r" b="b"/>
            <a:pathLst>
              <a:path w="3176904" h="0">
                <a:moveTo>
                  <a:pt x="0" y="0"/>
                </a:moveTo>
                <a:lnTo>
                  <a:pt x="3176703" y="0"/>
                </a:lnTo>
              </a:path>
            </a:pathLst>
          </a:custGeom>
          <a:ln w="7377">
            <a:solidFill>
              <a:srgbClr val="000000"/>
            </a:solidFill>
          </a:ln>
        </p:spPr>
        <p:txBody>
          <a:bodyPr wrap="square" lIns="0" tIns="0" rIns="0" bIns="0" rtlCol="0"/>
          <a:lstStyle/>
          <a:p/>
        </p:txBody>
      </p:sp>
      <p:sp>
        <p:nvSpPr>
          <p:cNvPr id="133" name="object 133"/>
          <p:cNvSpPr/>
          <p:nvPr/>
        </p:nvSpPr>
        <p:spPr>
          <a:xfrm>
            <a:off x="1719731" y="6414438"/>
            <a:ext cx="0" cy="1106805"/>
          </a:xfrm>
          <a:custGeom>
            <a:avLst/>
            <a:gdLst/>
            <a:ahLst/>
            <a:cxnLst/>
            <a:rect l="l" t="t" r="r" b="b"/>
            <a:pathLst>
              <a:path w="0" h="1106804">
                <a:moveTo>
                  <a:pt x="0" y="0"/>
                </a:moveTo>
                <a:lnTo>
                  <a:pt x="0" y="1106687"/>
                </a:lnTo>
              </a:path>
            </a:pathLst>
          </a:custGeom>
          <a:ln w="7377">
            <a:solidFill>
              <a:srgbClr val="000000"/>
            </a:solidFill>
          </a:ln>
        </p:spPr>
        <p:txBody>
          <a:bodyPr wrap="square" lIns="0" tIns="0" rIns="0" bIns="0" rtlCol="0"/>
          <a:lstStyle/>
          <a:p/>
        </p:txBody>
      </p:sp>
      <p:sp>
        <p:nvSpPr>
          <p:cNvPr id="134" name="object 134"/>
          <p:cNvSpPr/>
          <p:nvPr/>
        </p:nvSpPr>
        <p:spPr>
          <a:xfrm>
            <a:off x="2160942" y="6414438"/>
            <a:ext cx="0" cy="1106805"/>
          </a:xfrm>
          <a:custGeom>
            <a:avLst/>
            <a:gdLst/>
            <a:ahLst/>
            <a:cxnLst/>
            <a:rect l="l" t="t" r="r" b="b"/>
            <a:pathLst>
              <a:path w="0" h="1106804">
                <a:moveTo>
                  <a:pt x="0" y="0"/>
                </a:moveTo>
                <a:lnTo>
                  <a:pt x="0" y="1106687"/>
                </a:lnTo>
              </a:path>
            </a:pathLst>
          </a:custGeom>
          <a:ln w="7377">
            <a:solidFill>
              <a:srgbClr val="000000"/>
            </a:solidFill>
          </a:ln>
        </p:spPr>
        <p:txBody>
          <a:bodyPr wrap="square" lIns="0" tIns="0" rIns="0" bIns="0" rtlCol="0"/>
          <a:lstStyle/>
          <a:p/>
        </p:txBody>
      </p:sp>
      <p:sp>
        <p:nvSpPr>
          <p:cNvPr id="135" name="object 135"/>
          <p:cNvSpPr txBox="1"/>
          <p:nvPr/>
        </p:nvSpPr>
        <p:spPr>
          <a:xfrm>
            <a:off x="4237854" y="7008211"/>
            <a:ext cx="67945" cy="123189"/>
          </a:xfrm>
          <a:prstGeom prst="rect">
            <a:avLst/>
          </a:prstGeom>
        </p:spPr>
        <p:txBody>
          <a:bodyPr wrap="square" lIns="0" tIns="17780" rIns="0" bIns="0" rtlCol="0" vert="horz">
            <a:spAutoFit/>
          </a:bodyPr>
          <a:lstStyle/>
          <a:p>
            <a:pPr marL="12700">
              <a:lnSpc>
                <a:spcPct val="100000"/>
              </a:lnSpc>
              <a:spcBef>
                <a:spcPts val="140"/>
              </a:spcBef>
            </a:pPr>
            <a:r>
              <a:rPr dirty="0" sz="600" spc="15">
                <a:solidFill>
                  <a:srgbClr val="C00000"/>
                </a:solidFill>
                <a:latin typeface="Symbol"/>
                <a:cs typeface="Symbol"/>
              </a:rPr>
              <a:t></a:t>
            </a:r>
            <a:endParaRPr sz="600">
              <a:latin typeface="Symbol"/>
              <a:cs typeface="Symbol"/>
            </a:endParaRPr>
          </a:p>
        </p:txBody>
      </p:sp>
      <p:sp>
        <p:nvSpPr>
          <p:cNvPr id="136" name="object 136"/>
          <p:cNvSpPr/>
          <p:nvPr/>
        </p:nvSpPr>
        <p:spPr>
          <a:xfrm>
            <a:off x="2955126" y="6591538"/>
            <a:ext cx="176530" cy="443230"/>
          </a:xfrm>
          <a:custGeom>
            <a:avLst/>
            <a:gdLst/>
            <a:ahLst/>
            <a:cxnLst/>
            <a:rect l="l" t="t" r="r" b="b"/>
            <a:pathLst>
              <a:path w="176530" h="443229">
                <a:moveTo>
                  <a:pt x="88242" y="0"/>
                </a:moveTo>
                <a:lnTo>
                  <a:pt x="88242" y="354144"/>
                </a:lnTo>
                <a:lnTo>
                  <a:pt x="0" y="442680"/>
                </a:lnTo>
                <a:lnTo>
                  <a:pt x="176484" y="442680"/>
                </a:lnTo>
              </a:path>
            </a:pathLst>
          </a:custGeom>
          <a:ln w="7062">
            <a:solidFill>
              <a:srgbClr val="000000"/>
            </a:solidFill>
          </a:ln>
        </p:spPr>
        <p:txBody>
          <a:bodyPr wrap="square" lIns="0" tIns="0" rIns="0" bIns="0" rtlCol="0"/>
          <a:lstStyle/>
          <a:p/>
        </p:txBody>
      </p:sp>
      <p:sp>
        <p:nvSpPr>
          <p:cNvPr id="137" name="object 137"/>
          <p:cNvSpPr/>
          <p:nvPr/>
        </p:nvSpPr>
        <p:spPr>
          <a:xfrm>
            <a:off x="3050427" y="7034219"/>
            <a:ext cx="81280" cy="443230"/>
          </a:xfrm>
          <a:custGeom>
            <a:avLst/>
            <a:gdLst/>
            <a:ahLst/>
            <a:cxnLst/>
            <a:rect l="l" t="t" r="r" b="b"/>
            <a:pathLst>
              <a:path w="81280" h="443229">
                <a:moveTo>
                  <a:pt x="81182" y="0"/>
                </a:moveTo>
                <a:lnTo>
                  <a:pt x="0" y="81453"/>
                </a:lnTo>
                <a:lnTo>
                  <a:pt x="0" y="442680"/>
                </a:lnTo>
              </a:path>
            </a:pathLst>
          </a:custGeom>
          <a:ln w="7060">
            <a:solidFill>
              <a:srgbClr val="000000"/>
            </a:solidFill>
          </a:ln>
        </p:spPr>
        <p:txBody>
          <a:bodyPr wrap="square" lIns="0" tIns="0" rIns="0" bIns="0" rtlCol="0"/>
          <a:lstStyle/>
          <a:p/>
        </p:txBody>
      </p:sp>
      <p:sp>
        <p:nvSpPr>
          <p:cNvPr id="138" name="object 138"/>
          <p:cNvSpPr/>
          <p:nvPr/>
        </p:nvSpPr>
        <p:spPr>
          <a:xfrm>
            <a:off x="3188085" y="6613637"/>
            <a:ext cx="176530" cy="443230"/>
          </a:xfrm>
          <a:custGeom>
            <a:avLst/>
            <a:gdLst/>
            <a:ahLst/>
            <a:cxnLst/>
            <a:rect l="l" t="t" r="r" b="b"/>
            <a:pathLst>
              <a:path w="176529" h="443229">
                <a:moveTo>
                  <a:pt x="88242" y="0"/>
                </a:moveTo>
                <a:lnTo>
                  <a:pt x="88242" y="354144"/>
                </a:lnTo>
                <a:lnTo>
                  <a:pt x="0" y="442680"/>
                </a:lnTo>
                <a:lnTo>
                  <a:pt x="176484" y="442680"/>
                </a:lnTo>
              </a:path>
            </a:pathLst>
          </a:custGeom>
          <a:ln w="7062">
            <a:solidFill>
              <a:srgbClr val="000000"/>
            </a:solidFill>
          </a:ln>
        </p:spPr>
        <p:txBody>
          <a:bodyPr wrap="square" lIns="0" tIns="0" rIns="0" bIns="0" rtlCol="0"/>
          <a:lstStyle/>
          <a:p/>
        </p:txBody>
      </p:sp>
      <p:sp>
        <p:nvSpPr>
          <p:cNvPr id="139" name="object 139"/>
          <p:cNvSpPr/>
          <p:nvPr/>
        </p:nvSpPr>
        <p:spPr>
          <a:xfrm>
            <a:off x="3283387" y="7056318"/>
            <a:ext cx="81280" cy="443230"/>
          </a:xfrm>
          <a:custGeom>
            <a:avLst/>
            <a:gdLst/>
            <a:ahLst/>
            <a:cxnLst/>
            <a:rect l="l" t="t" r="r" b="b"/>
            <a:pathLst>
              <a:path w="81279" h="443229">
                <a:moveTo>
                  <a:pt x="81182" y="0"/>
                </a:moveTo>
                <a:lnTo>
                  <a:pt x="0" y="81453"/>
                </a:lnTo>
                <a:lnTo>
                  <a:pt x="0" y="442680"/>
                </a:lnTo>
              </a:path>
            </a:pathLst>
          </a:custGeom>
          <a:ln w="7060">
            <a:solidFill>
              <a:srgbClr val="000000"/>
            </a:solidFill>
          </a:ln>
        </p:spPr>
        <p:txBody>
          <a:bodyPr wrap="square" lIns="0" tIns="0" rIns="0" bIns="0" rtlCol="0"/>
          <a:lstStyle/>
          <a:p/>
        </p:txBody>
      </p:sp>
      <p:sp>
        <p:nvSpPr>
          <p:cNvPr id="140" name="object 140"/>
          <p:cNvSpPr txBox="1"/>
          <p:nvPr/>
        </p:nvSpPr>
        <p:spPr>
          <a:xfrm>
            <a:off x="1571786" y="6253935"/>
            <a:ext cx="3187700" cy="167640"/>
          </a:xfrm>
          <a:prstGeom prst="rect">
            <a:avLst/>
          </a:prstGeom>
        </p:spPr>
        <p:txBody>
          <a:bodyPr wrap="square" lIns="0" tIns="16510" rIns="0" bIns="0" rtlCol="0" vert="horz">
            <a:spAutoFit/>
          </a:bodyPr>
          <a:lstStyle/>
          <a:p>
            <a:pPr marL="38100">
              <a:lnSpc>
                <a:spcPct val="100000"/>
              </a:lnSpc>
              <a:spcBef>
                <a:spcPts val="130"/>
              </a:spcBef>
              <a:tabLst>
                <a:tab pos="506730" algn="l"/>
                <a:tab pos="2207895" algn="l"/>
                <a:tab pos="2971800" algn="l"/>
              </a:tabLst>
            </a:pPr>
            <a:r>
              <a:rPr dirty="0" baseline="-3086" sz="1350" spc="15">
                <a:latin typeface="Calibri"/>
                <a:cs typeface="Calibri"/>
              </a:rPr>
              <a:t>BPS	</a:t>
            </a:r>
            <a:r>
              <a:rPr dirty="0" sz="900" spc="25">
                <a:latin typeface="Calibri"/>
                <a:cs typeface="Calibri"/>
              </a:rPr>
              <a:t>CL</a:t>
            </a:r>
            <a:r>
              <a:rPr dirty="0" sz="900" spc="-15">
                <a:latin typeface="Calibri"/>
                <a:cs typeface="Calibri"/>
              </a:rPr>
              <a:t> </a:t>
            </a:r>
            <a:r>
              <a:rPr dirty="0" sz="900" spc="5">
                <a:latin typeface="Calibri"/>
                <a:cs typeface="Calibri"/>
              </a:rPr>
              <a:t>Brg	</a:t>
            </a:r>
            <a:r>
              <a:rPr dirty="0" sz="900" spc="25">
                <a:latin typeface="Calibri"/>
                <a:cs typeface="Calibri"/>
              </a:rPr>
              <a:t>CL</a:t>
            </a:r>
            <a:r>
              <a:rPr dirty="0" sz="900" spc="-15">
                <a:latin typeface="Calibri"/>
                <a:cs typeface="Calibri"/>
              </a:rPr>
              <a:t> </a:t>
            </a:r>
            <a:r>
              <a:rPr dirty="0" sz="900" spc="5">
                <a:latin typeface="Calibri"/>
                <a:cs typeface="Calibri"/>
              </a:rPr>
              <a:t>Brg	</a:t>
            </a:r>
            <a:r>
              <a:rPr dirty="0" baseline="-6172" sz="1350" spc="7">
                <a:latin typeface="Calibri"/>
                <a:cs typeface="Calibri"/>
              </a:rPr>
              <a:t>BPS</a:t>
            </a:r>
            <a:endParaRPr baseline="-6172" sz="1350">
              <a:latin typeface="Calibri"/>
              <a:cs typeface="Calibri"/>
            </a:endParaRPr>
          </a:p>
        </p:txBody>
      </p:sp>
      <p:sp>
        <p:nvSpPr>
          <p:cNvPr id="141" name="object 141"/>
          <p:cNvSpPr/>
          <p:nvPr/>
        </p:nvSpPr>
        <p:spPr>
          <a:xfrm>
            <a:off x="2160805" y="7476333"/>
            <a:ext cx="87630" cy="45085"/>
          </a:xfrm>
          <a:custGeom>
            <a:avLst/>
            <a:gdLst/>
            <a:ahLst/>
            <a:cxnLst/>
            <a:rect l="l" t="t" r="r" b="b"/>
            <a:pathLst>
              <a:path w="87630" h="45084">
                <a:moveTo>
                  <a:pt x="0" y="44622"/>
                </a:moveTo>
                <a:lnTo>
                  <a:pt x="87606" y="44622"/>
                </a:lnTo>
                <a:lnTo>
                  <a:pt x="87606" y="0"/>
                </a:lnTo>
                <a:lnTo>
                  <a:pt x="0" y="0"/>
                </a:lnTo>
                <a:lnTo>
                  <a:pt x="0" y="44622"/>
                </a:lnTo>
                <a:close/>
              </a:path>
            </a:pathLst>
          </a:custGeom>
          <a:solidFill>
            <a:srgbClr val="FFFFFF"/>
          </a:solidFill>
        </p:spPr>
        <p:txBody>
          <a:bodyPr wrap="square" lIns="0" tIns="0" rIns="0" bIns="0" rtlCol="0"/>
          <a:lstStyle/>
          <a:p/>
        </p:txBody>
      </p:sp>
      <p:sp>
        <p:nvSpPr>
          <p:cNvPr id="142" name="object 142"/>
          <p:cNvSpPr/>
          <p:nvPr/>
        </p:nvSpPr>
        <p:spPr>
          <a:xfrm>
            <a:off x="1984461" y="7358686"/>
            <a:ext cx="0" cy="280670"/>
          </a:xfrm>
          <a:custGeom>
            <a:avLst/>
            <a:gdLst/>
            <a:ahLst/>
            <a:cxnLst/>
            <a:rect l="l" t="t" r="r" b="b"/>
            <a:pathLst>
              <a:path w="0" h="280670">
                <a:moveTo>
                  <a:pt x="0" y="280482"/>
                </a:moveTo>
                <a:lnTo>
                  <a:pt x="0" y="0"/>
                </a:lnTo>
                <a:lnTo>
                  <a:pt x="0" y="280482"/>
                </a:lnTo>
                <a:close/>
              </a:path>
            </a:pathLst>
          </a:custGeom>
          <a:ln w="3175">
            <a:solidFill>
              <a:srgbClr val="000000"/>
            </a:solidFill>
          </a:ln>
        </p:spPr>
        <p:txBody>
          <a:bodyPr wrap="square" lIns="0" tIns="0" rIns="0" bIns="0" rtlCol="0"/>
          <a:lstStyle/>
          <a:p/>
        </p:txBody>
      </p:sp>
      <p:sp>
        <p:nvSpPr>
          <p:cNvPr id="143" name="object 143"/>
          <p:cNvSpPr/>
          <p:nvPr/>
        </p:nvSpPr>
        <p:spPr>
          <a:xfrm>
            <a:off x="2160946" y="7358686"/>
            <a:ext cx="0" cy="280670"/>
          </a:xfrm>
          <a:custGeom>
            <a:avLst/>
            <a:gdLst/>
            <a:ahLst/>
            <a:cxnLst/>
            <a:rect l="l" t="t" r="r" b="b"/>
            <a:pathLst>
              <a:path w="0" h="280670">
                <a:moveTo>
                  <a:pt x="0" y="280482"/>
                </a:moveTo>
                <a:lnTo>
                  <a:pt x="0" y="0"/>
                </a:lnTo>
                <a:lnTo>
                  <a:pt x="0" y="280482"/>
                </a:lnTo>
                <a:close/>
              </a:path>
            </a:pathLst>
          </a:custGeom>
          <a:ln w="3175">
            <a:solidFill>
              <a:srgbClr val="000000"/>
            </a:solidFill>
          </a:ln>
        </p:spPr>
        <p:txBody>
          <a:bodyPr wrap="square" lIns="0" tIns="0" rIns="0" bIns="0" rtlCol="0"/>
          <a:lstStyle/>
          <a:p/>
        </p:txBody>
      </p:sp>
      <p:sp>
        <p:nvSpPr>
          <p:cNvPr id="144" name="object 144"/>
          <p:cNvSpPr/>
          <p:nvPr/>
        </p:nvSpPr>
        <p:spPr>
          <a:xfrm>
            <a:off x="2159883" y="7475908"/>
            <a:ext cx="88900" cy="46355"/>
          </a:xfrm>
          <a:custGeom>
            <a:avLst/>
            <a:gdLst/>
            <a:ahLst/>
            <a:cxnLst/>
            <a:rect l="l" t="t" r="r" b="b"/>
            <a:pathLst>
              <a:path w="88900" h="46354">
                <a:moveTo>
                  <a:pt x="0" y="46038"/>
                </a:moveTo>
                <a:lnTo>
                  <a:pt x="88528" y="46038"/>
                </a:lnTo>
                <a:lnTo>
                  <a:pt x="88528" y="0"/>
                </a:lnTo>
                <a:lnTo>
                  <a:pt x="0" y="0"/>
                </a:lnTo>
                <a:lnTo>
                  <a:pt x="0" y="46038"/>
                </a:lnTo>
                <a:close/>
              </a:path>
            </a:pathLst>
          </a:custGeom>
          <a:solidFill>
            <a:srgbClr val="000000"/>
          </a:solidFill>
        </p:spPr>
        <p:txBody>
          <a:bodyPr wrap="square" lIns="0" tIns="0" rIns="0" bIns="0" rtlCol="0"/>
          <a:lstStyle/>
          <a:p/>
        </p:txBody>
      </p:sp>
      <p:sp>
        <p:nvSpPr>
          <p:cNvPr id="145" name="object 145"/>
          <p:cNvSpPr/>
          <p:nvPr/>
        </p:nvSpPr>
        <p:spPr>
          <a:xfrm>
            <a:off x="1984179" y="7500769"/>
            <a:ext cx="60325" cy="40640"/>
          </a:xfrm>
          <a:custGeom>
            <a:avLst/>
            <a:gdLst/>
            <a:ahLst/>
            <a:cxnLst/>
            <a:rect l="l" t="t" r="r" b="b"/>
            <a:pathLst>
              <a:path w="60325" h="40640">
                <a:moveTo>
                  <a:pt x="60004" y="40372"/>
                </a:moveTo>
                <a:lnTo>
                  <a:pt x="0" y="20540"/>
                </a:lnTo>
                <a:lnTo>
                  <a:pt x="60004" y="0"/>
                </a:lnTo>
                <a:lnTo>
                  <a:pt x="60004" y="40372"/>
                </a:lnTo>
                <a:close/>
              </a:path>
            </a:pathLst>
          </a:custGeom>
          <a:solidFill>
            <a:srgbClr val="000000"/>
          </a:solidFill>
        </p:spPr>
        <p:txBody>
          <a:bodyPr wrap="square" lIns="0" tIns="0" rIns="0" bIns="0" rtlCol="0"/>
          <a:lstStyle/>
          <a:p/>
        </p:txBody>
      </p:sp>
      <p:sp>
        <p:nvSpPr>
          <p:cNvPr id="146" name="object 146"/>
          <p:cNvSpPr/>
          <p:nvPr/>
        </p:nvSpPr>
        <p:spPr>
          <a:xfrm>
            <a:off x="3283317" y="6280395"/>
            <a:ext cx="1679217" cy="2199866"/>
          </a:xfrm>
          <a:prstGeom prst="rect">
            <a:avLst/>
          </a:prstGeom>
          <a:blipFill>
            <a:blip r:embed="rId2" cstate="print"/>
            <a:stretch>
              <a:fillRect/>
            </a:stretch>
          </a:blipFill>
        </p:spPr>
        <p:txBody>
          <a:bodyPr wrap="square" lIns="0" tIns="0" rIns="0" bIns="0" rtlCol="0"/>
          <a:lstStyle/>
          <a:p/>
        </p:txBody>
      </p:sp>
      <p:sp>
        <p:nvSpPr>
          <p:cNvPr id="147" name="object 147"/>
          <p:cNvSpPr/>
          <p:nvPr/>
        </p:nvSpPr>
        <p:spPr>
          <a:xfrm>
            <a:off x="2101082" y="7500911"/>
            <a:ext cx="60325" cy="40640"/>
          </a:xfrm>
          <a:custGeom>
            <a:avLst/>
            <a:gdLst/>
            <a:ahLst/>
            <a:cxnLst/>
            <a:rect l="l" t="t" r="r" b="b"/>
            <a:pathLst>
              <a:path w="60325" h="40640">
                <a:moveTo>
                  <a:pt x="0" y="40372"/>
                </a:moveTo>
                <a:lnTo>
                  <a:pt x="0" y="0"/>
                </a:lnTo>
                <a:lnTo>
                  <a:pt x="60004" y="20540"/>
                </a:lnTo>
                <a:lnTo>
                  <a:pt x="0" y="40372"/>
                </a:lnTo>
                <a:close/>
              </a:path>
            </a:pathLst>
          </a:custGeom>
          <a:solidFill>
            <a:srgbClr val="000000"/>
          </a:solidFill>
        </p:spPr>
        <p:txBody>
          <a:bodyPr wrap="square" lIns="0" tIns="0" rIns="0" bIns="0" rtlCol="0"/>
          <a:lstStyle/>
          <a:p/>
        </p:txBody>
      </p:sp>
      <p:sp>
        <p:nvSpPr>
          <p:cNvPr id="148" name="object 148"/>
          <p:cNvSpPr txBox="1"/>
          <p:nvPr/>
        </p:nvSpPr>
        <p:spPr>
          <a:xfrm>
            <a:off x="2026824" y="7381540"/>
            <a:ext cx="591820" cy="167640"/>
          </a:xfrm>
          <a:prstGeom prst="rect">
            <a:avLst/>
          </a:prstGeom>
        </p:spPr>
        <p:txBody>
          <a:bodyPr wrap="square" lIns="0" tIns="16510" rIns="0" bIns="0" rtlCol="0" vert="horz">
            <a:spAutoFit/>
          </a:bodyPr>
          <a:lstStyle/>
          <a:p>
            <a:pPr marL="12700">
              <a:lnSpc>
                <a:spcPct val="100000"/>
              </a:lnSpc>
              <a:spcBef>
                <a:spcPts val="130"/>
              </a:spcBef>
              <a:tabLst>
                <a:tab pos="221615" algn="l"/>
              </a:tabLst>
            </a:pPr>
            <a:r>
              <a:rPr dirty="0" u="sng" sz="900" spc="5">
                <a:uFill>
                  <a:solidFill>
                    <a:srgbClr val="000000"/>
                  </a:solidFill>
                </a:uFill>
                <a:latin typeface="Calibri"/>
                <a:cs typeface="Calibri"/>
              </a:rPr>
              <a:t> </a:t>
            </a:r>
            <a:r>
              <a:rPr dirty="0" u="sng" sz="900" spc="5">
                <a:uFill>
                  <a:solidFill>
                    <a:srgbClr val="000000"/>
                  </a:solidFill>
                </a:uFill>
                <a:latin typeface="Calibri"/>
                <a:cs typeface="Calibri"/>
              </a:rPr>
              <a:t> </a:t>
            </a:r>
            <a:r>
              <a:rPr dirty="0" u="sng" sz="900" spc="-95">
                <a:uFill>
                  <a:solidFill>
                    <a:srgbClr val="000000"/>
                  </a:solidFill>
                </a:uFill>
                <a:latin typeface="Calibri"/>
                <a:cs typeface="Calibri"/>
              </a:rPr>
              <a:t> </a:t>
            </a:r>
            <a:r>
              <a:rPr dirty="0" sz="900">
                <a:latin typeface="Calibri"/>
                <a:cs typeface="Calibri"/>
              </a:rPr>
              <a:t>	</a:t>
            </a:r>
            <a:r>
              <a:rPr dirty="0" sz="900">
                <a:latin typeface="Calibri"/>
                <a:cs typeface="Calibri"/>
              </a:rPr>
              <a:t>1</a:t>
            </a:r>
            <a:r>
              <a:rPr dirty="0" sz="900">
                <a:latin typeface="Calibri"/>
                <a:cs typeface="Calibri"/>
              </a:rPr>
              <a:t>.</a:t>
            </a:r>
            <a:r>
              <a:rPr dirty="0" sz="900">
                <a:latin typeface="Calibri"/>
                <a:cs typeface="Calibri"/>
              </a:rPr>
              <a:t>708</a:t>
            </a:r>
            <a:r>
              <a:rPr dirty="0" sz="900" spc="60">
                <a:latin typeface="Calibri"/>
                <a:cs typeface="Calibri"/>
              </a:rPr>
              <a:t>3</a:t>
            </a:r>
            <a:r>
              <a:rPr dirty="0" sz="900" spc="5">
                <a:latin typeface="Calibri"/>
                <a:cs typeface="Calibri"/>
              </a:rPr>
              <a:t>'</a:t>
            </a:r>
            <a:endParaRPr sz="900">
              <a:latin typeface="Calibri"/>
              <a:cs typeface="Calibri"/>
            </a:endParaRPr>
          </a:p>
        </p:txBody>
      </p:sp>
      <p:sp>
        <p:nvSpPr>
          <p:cNvPr id="149" name="object 149"/>
          <p:cNvSpPr/>
          <p:nvPr/>
        </p:nvSpPr>
        <p:spPr>
          <a:xfrm>
            <a:off x="1719735" y="7447577"/>
            <a:ext cx="0" cy="501650"/>
          </a:xfrm>
          <a:custGeom>
            <a:avLst/>
            <a:gdLst/>
            <a:ahLst/>
            <a:cxnLst/>
            <a:rect l="l" t="t" r="r" b="b"/>
            <a:pathLst>
              <a:path w="0" h="501650">
                <a:moveTo>
                  <a:pt x="0" y="501468"/>
                </a:moveTo>
                <a:lnTo>
                  <a:pt x="0" y="0"/>
                </a:lnTo>
                <a:lnTo>
                  <a:pt x="0" y="501468"/>
                </a:lnTo>
                <a:close/>
              </a:path>
            </a:pathLst>
          </a:custGeom>
          <a:ln w="3175">
            <a:solidFill>
              <a:srgbClr val="000000"/>
            </a:solidFill>
          </a:ln>
        </p:spPr>
        <p:txBody>
          <a:bodyPr wrap="square" lIns="0" tIns="0" rIns="0" bIns="0" rtlCol="0"/>
          <a:lstStyle/>
          <a:p/>
        </p:txBody>
      </p:sp>
      <p:sp>
        <p:nvSpPr>
          <p:cNvPr id="150" name="object 150"/>
          <p:cNvSpPr/>
          <p:nvPr/>
        </p:nvSpPr>
        <p:spPr>
          <a:xfrm>
            <a:off x="2160946" y="7397996"/>
            <a:ext cx="0" cy="551180"/>
          </a:xfrm>
          <a:custGeom>
            <a:avLst/>
            <a:gdLst/>
            <a:ahLst/>
            <a:cxnLst/>
            <a:rect l="l" t="t" r="r" b="b"/>
            <a:pathLst>
              <a:path w="0" h="551179">
                <a:moveTo>
                  <a:pt x="0" y="551048"/>
                </a:moveTo>
                <a:lnTo>
                  <a:pt x="0" y="0"/>
                </a:lnTo>
                <a:lnTo>
                  <a:pt x="0" y="551048"/>
                </a:lnTo>
                <a:close/>
              </a:path>
            </a:pathLst>
          </a:custGeom>
          <a:ln w="3175">
            <a:solidFill>
              <a:srgbClr val="000000"/>
            </a:solidFill>
          </a:ln>
        </p:spPr>
        <p:txBody>
          <a:bodyPr wrap="square" lIns="0" tIns="0" rIns="0" bIns="0" rtlCol="0"/>
          <a:lstStyle/>
          <a:p/>
        </p:txBody>
      </p:sp>
      <p:sp>
        <p:nvSpPr>
          <p:cNvPr id="151" name="object 151"/>
          <p:cNvSpPr/>
          <p:nvPr/>
        </p:nvSpPr>
        <p:spPr>
          <a:xfrm>
            <a:off x="1601843" y="7830760"/>
            <a:ext cx="62865" cy="0"/>
          </a:xfrm>
          <a:custGeom>
            <a:avLst/>
            <a:gdLst/>
            <a:ahLst/>
            <a:cxnLst/>
            <a:rect l="l" t="t" r="r" b="b"/>
            <a:pathLst>
              <a:path w="62864" h="0">
                <a:moveTo>
                  <a:pt x="0" y="0"/>
                </a:moveTo>
                <a:lnTo>
                  <a:pt x="62828" y="0"/>
                </a:lnTo>
              </a:path>
            </a:pathLst>
          </a:custGeom>
          <a:ln w="3175">
            <a:solidFill>
              <a:srgbClr val="000000"/>
            </a:solidFill>
          </a:ln>
        </p:spPr>
        <p:txBody>
          <a:bodyPr wrap="square" lIns="0" tIns="0" rIns="0" bIns="0" rtlCol="0"/>
          <a:lstStyle/>
          <a:p/>
        </p:txBody>
      </p:sp>
      <p:sp>
        <p:nvSpPr>
          <p:cNvPr id="152" name="object 152"/>
          <p:cNvSpPr/>
          <p:nvPr/>
        </p:nvSpPr>
        <p:spPr>
          <a:xfrm>
            <a:off x="2216009" y="7830760"/>
            <a:ext cx="62865" cy="0"/>
          </a:xfrm>
          <a:custGeom>
            <a:avLst/>
            <a:gdLst/>
            <a:ahLst/>
            <a:cxnLst/>
            <a:rect l="l" t="t" r="r" b="b"/>
            <a:pathLst>
              <a:path w="62864" h="0">
                <a:moveTo>
                  <a:pt x="62828" y="0"/>
                </a:moveTo>
                <a:lnTo>
                  <a:pt x="0" y="0"/>
                </a:lnTo>
              </a:path>
            </a:pathLst>
          </a:custGeom>
          <a:ln w="3175">
            <a:solidFill>
              <a:srgbClr val="000000"/>
            </a:solidFill>
          </a:ln>
        </p:spPr>
        <p:txBody>
          <a:bodyPr wrap="square" lIns="0" tIns="0" rIns="0" bIns="0" rtlCol="0"/>
          <a:lstStyle/>
          <a:p/>
        </p:txBody>
      </p:sp>
      <p:sp>
        <p:nvSpPr>
          <p:cNvPr id="153" name="object 153"/>
          <p:cNvSpPr/>
          <p:nvPr/>
        </p:nvSpPr>
        <p:spPr>
          <a:xfrm>
            <a:off x="1659518" y="7810716"/>
            <a:ext cx="60325" cy="40640"/>
          </a:xfrm>
          <a:custGeom>
            <a:avLst/>
            <a:gdLst/>
            <a:ahLst/>
            <a:cxnLst/>
            <a:rect l="l" t="t" r="r" b="b"/>
            <a:pathLst>
              <a:path w="60325" h="40640">
                <a:moveTo>
                  <a:pt x="0" y="40372"/>
                </a:moveTo>
                <a:lnTo>
                  <a:pt x="0" y="0"/>
                </a:lnTo>
                <a:lnTo>
                  <a:pt x="60004" y="20540"/>
                </a:lnTo>
                <a:lnTo>
                  <a:pt x="0" y="40372"/>
                </a:lnTo>
                <a:close/>
              </a:path>
            </a:pathLst>
          </a:custGeom>
          <a:solidFill>
            <a:srgbClr val="000000"/>
          </a:solidFill>
        </p:spPr>
        <p:txBody>
          <a:bodyPr wrap="square" lIns="0" tIns="0" rIns="0" bIns="0" rtlCol="0"/>
          <a:lstStyle/>
          <a:p/>
        </p:txBody>
      </p:sp>
      <p:sp>
        <p:nvSpPr>
          <p:cNvPr id="154" name="object 154"/>
          <p:cNvSpPr/>
          <p:nvPr/>
        </p:nvSpPr>
        <p:spPr>
          <a:xfrm>
            <a:off x="2160805" y="7810575"/>
            <a:ext cx="60325" cy="40640"/>
          </a:xfrm>
          <a:custGeom>
            <a:avLst/>
            <a:gdLst/>
            <a:ahLst/>
            <a:cxnLst/>
            <a:rect l="l" t="t" r="r" b="b"/>
            <a:pathLst>
              <a:path w="60325" h="40640">
                <a:moveTo>
                  <a:pt x="60004" y="40372"/>
                </a:moveTo>
                <a:lnTo>
                  <a:pt x="0" y="20540"/>
                </a:lnTo>
                <a:lnTo>
                  <a:pt x="60004" y="0"/>
                </a:lnTo>
                <a:lnTo>
                  <a:pt x="60004" y="40372"/>
                </a:lnTo>
                <a:close/>
              </a:path>
            </a:pathLst>
          </a:custGeom>
          <a:solidFill>
            <a:srgbClr val="000000"/>
          </a:solidFill>
        </p:spPr>
        <p:txBody>
          <a:bodyPr wrap="square" lIns="0" tIns="0" rIns="0" bIns="0" rtlCol="0"/>
          <a:lstStyle/>
          <a:p/>
        </p:txBody>
      </p:sp>
      <p:sp>
        <p:nvSpPr>
          <p:cNvPr id="155" name="object 155"/>
          <p:cNvSpPr txBox="1"/>
          <p:nvPr/>
        </p:nvSpPr>
        <p:spPr>
          <a:xfrm>
            <a:off x="1750721" y="7735684"/>
            <a:ext cx="382905" cy="167640"/>
          </a:xfrm>
          <a:prstGeom prst="rect">
            <a:avLst/>
          </a:prstGeom>
        </p:spPr>
        <p:txBody>
          <a:bodyPr wrap="square" lIns="0" tIns="16510" rIns="0" bIns="0" rtlCol="0" vert="horz">
            <a:spAutoFit/>
          </a:bodyPr>
          <a:lstStyle/>
          <a:p>
            <a:pPr marL="12700">
              <a:lnSpc>
                <a:spcPct val="100000"/>
              </a:lnSpc>
              <a:spcBef>
                <a:spcPts val="130"/>
              </a:spcBef>
            </a:pPr>
            <a:r>
              <a:rPr dirty="0" sz="900">
                <a:latin typeface="Calibri"/>
                <a:cs typeface="Calibri"/>
              </a:rPr>
              <a:t>2</a:t>
            </a:r>
            <a:r>
              <a:rPr dirty="0" sz="900">
                <a:latin typeface="Calibri"/>
                <a:cs typeface="Calibri"/>
              </a:rPr>
              <a:t>.</a:t>
            </a:r>
            <a:r>
              <a:rPr dirty="0" sz="900">
                <a:latin typeface="Calibri"/>
                <a:cs typeface="Calibri"/>
              </a:rPr>
              <a:t>708</a:t>
            </a:r>
            <a:r>
              <a:rPr dirty="0" sz="900" spc="60">
                <a:latin typeface="Calibri"/>
                <a:cs typeface="Calibri"/>
              </a:rPr>
              <a:t>3</a:t>
            </a:r>
            <a:r>
              <a:rPr dirty="0" sz="900" spc="5">
                <a:latin typeface="Calibri"/>
                <a:cs typeface="Calibri"/>
              </a:rPr>
              <a:t>'</a:t>
            </a:r>
            <a:endParaRPr sz="900">
              <a:latin typeface="Calibri"/>
              <a:cs typeface="Calibri"/>
            </a:endParaRPr>
          </a:p>
        </p:txBody>
      </p:sp>
      <p:sp>
        <p:nvSpPr>
          <p:cNvPr id="156" name="object 156"/>
          <p:cNvSpPr txBox="1"/>
          <p:nvPr/>
        </p:nvSpPr>
        <p:spPr>
          <a:xfrm>
            <a:off x="4922971" y="6336814"/>
            <a:ext cx="442595" cy="309245"/>
          </a:xfrm>
          <a:prstGeom prst="rect">
            <a:avLst/>
          </a:prstGeom>
        </p:spPr>
        <p:txBody>
          <a:bodyPr wrap="square" lIns="0" tIns="11430" rIns="0" bIns="0" rtlCol="0" vert="horz">
            <a:spAutoFit/>
          </a:bodyPr>
          <a:lstStyle/>
          <a:p>
            <a:pPr marL="12700" marR="5080">
              <a:lnSpc>
                <a:spcPct val="103299"/>
              </a:lnSpc>
              <a:spcBef>
                <a:spcPts val="90"/>
              </a:spcBef>
            </a:pPr>
            <a:r>
              <a:rPr dirty="0" sz="900" spc="5">
                <a:latin typeface="Calibri"/>
                <a:cs typeface="Calibri"/>
              </a:rPr>
              <a:t>Radial</a:t>
            </a:r>
            <a:r>
              <a:rPr dirty="0" sz="900" spc="-85">
                <a:latin typeface="Calibri"/>
                <a:cs typeface="Calibri"/>
              </a:rPr>
              <a:t> </a:t>
            </a:r>
            <a:r>
              <a:rPr dirty="0" sz="900" spc="25">
                <a:latin typeface="Calibri"/>
                <a:cs typeface="Calibri"/>
              </a:rPr>
              <a:t>at  </a:t>
            </a:r>
            <a:r>
              <a:rPr dirty="0" sz="900" spc="5">
                <a:latin typeface="Calibri"/>
                <a:cs typeface="Calibri"/>
              </a:rPr>
              <a:t>8+65</a:t>
            </a:r>
            <a:endParaRPr sz="900">
              <a:latin typeface="Calibri"/>
              <a:cs typeface="Calibri"/>
            </a:endParaRPr>
          </a:p>
        </p:txBody>
      </p:sp>
      <p:sp>
        <p:nvSpPr>
          <p:cNvPr id="157" name="object 157"/>
          <p:cNvSpPr/>
          <p:nvPr/>
        </p:nvSpPr>
        <p:spPr>
          <a:xfrm>
            <a:off x="1410887" y="6547270"/>
            <a:ext cx="308610" cy="132715"/>
          </a:xfrm>
          <a:custGeom>
            <a:avLst/>
            <a:gdLst/>
            <a:ahLst/>
            <a:cxnLst/>
            <a:rect l="l" t="t" r="r" b="b"/>
            <a:pathLst>
              <a:path w="308610" h="132715">
                <a:moveTo>
                  <a:pt x="0" y="0"/>
                </a:moveTo>
                <a:lnTo>
                  <a:pt x="308494" y="132449"/>
                </a:lnTo>
              </a:path>
            </a:pathLst>
          </a:custGeom>
          <a:ln w="3175">
            <a:solidFill>
              <a:srgbClr val="000000"/>
            </a:solidFill>
          </a:ln>
        </p:spPr>
        <p:txBody>
          <a:bodyPr wrap="square" lIns="0" tIns="0" rIns="0" bIns="0" rtlCol="0"/>
          <a:lstStyle/>
          <a:p/>
        </p:txBody>
      </p:sp>
      <p:sp>
        <p:nvSpPr>
          <p:cNvPr id="158" name="object 158"/>
          <p:cNvSpPr txBox="1"/>
          <p:nvPr/>
        </p:nvSpPr>
        <p:spPr>
          <a:xfrm>
            <a:off x="944177" y="6381083"/>
            <a:ext cx="442595" cy="309245"/>
          </a:xfrm>
          <a:prstGeom prst="rect">
            <a:avLst/>
          </a:prstGeom>
        </p:spPr>
        <p:txBody>
          <a:bodyPr wrap="square" lIns="0" tIns="16510" rIns="0" bIns="0" rtlCol="0" vert="horz">
            <a:spAutoFit/>
          </a:bodyPr>
          <a:lstStyle/>
          <a:p>
            <a:pPr algn="r" marR="5080">
              <a:lnSpc>
                <a:spcPct val="100000"/>
              </a:lnSpc>
              <a:spcBef>
                <a:spcPts val="130"/>
              </a:spcBef>
            </a:pPr>
            <a:r>
              <a:rPr dirty="0" sz="900" spc="5">
                <a:latin typeface="Calibri"/>
                <a:cs typeface="Calibri"/>
              </a:rPr>
              <a:t>Radial</a:t>
            </a:r>
            <a:r>
              <a:rPr dirty="0" sz="900" spc="-100">
                <a:latin typeface="Calibri"/>
                <a:cs typeface="Calibri"/>
              </a:rPr>
              <a:t> </a:t>
            </a:r>
            <a:r>
              <a:rPr dirty="0" sz="900" spc="25">
                <a:latin typeface="Calibri"/>
                <a:cs typeface="Calibri"/>
              </a:rPr>
              <a:t>at</a:t>
            </a:r>
            <a:endParaRPr sz="900">
              <a:latin typeface="Calibri"/>
              <a:cs typeface="Calibri"/>
            </a:endParaRPr>
          </a:p>
          <a:p>
            <a:pPr algn="r" marR="8890">
              <a:lnSpc>
                <a:spcPct val="100000"/>
              </a:lnSpc>
              <a:spcBef>
                <a:spcPts val="35"/>
              </a:spcBef>
            </a:pPr>
            <a:r>
              <a:rPr dirty="0" sz="900">
                <a:latin typeface="Calibri"/>
                <a:cs typeface="Calibri"/>
              </a:rPr>
              <a:t>7</a:t>
            </a:r>
            <a:r>
              <a:rPr dirty="0" sz="900" spc="10">
                <a:latin typeface="Calibri"/>
                <a:cs typeface="Calibri"/>
              </a:rPr>
              <a:t>+</a:t>
            </a:r>
            <a:r>
              <a:rPr dirty="0" sz="900">
                <a:latin typeface="Calibri"/>
                <a:cs typeface="Calibri"/>
              </a:rPr>
              <a:t>00</a:t>
            </a:r>
            <a:endParaRPr sz="900">
              <a:latin typeface="Calibri"/>
              <a:cs typeface="Calibri"/>
            </a:endParaRPr>
          </a:p>
        </p:txBody>
      </p:sp>
      <p:sp>
        <p:nvSpPr>
          <p:cNvPr id="159" name="object 159"/>
          <p:cNvSpPr txBox="1"/>
          <p:nvPr/>
        </p:nvSpPr>
        <p:spPr>
          <a:xfrm>
            <a:off x="4987969" y="6810954"/>
            <a:ext cx="424815" cy="123189"/>
          </a:xfrm>
          <a:prstGeom prst="rect">
            <a:avLst/>
          </a:prstGeom>
        </p:spPr>
        <p:txBody>
          <a:bodyPr wrap="square" lIns="0" tIns="17780" rIns="0" bIns="0" rtlCol="0" vert="horz">
            <a:spAutoFit/>
          </a:bodyPr>
          <a:lstStyle/>
          <a:p>
            <a:pPr marL="12700">
              <a:lnSpc>
                <a:spcPct val="100000"/>
              </a:lnSpc>
              <a:spcBef>
                <a:spcPts val="140"/>
              </a:spcBef>
            </a:pPr>
            <a:r>
              <a:rPr dirty="0" sz="600" spc="5">
                <a:latin typeface="Calibri"/>
                <a:cs typeface="Calibri"/>
              </a:rPr>
              <a:t>Parallel</a:t>
            </a:r>
            <a:r>
              <a:rPr dirty="0" sz="600" spc="-35">
                <a:latin typeface="Calibri"/>
                <a:cs typeface="Calibri"/>
              </a:rPr>
              <a:t> </a:t>
            </a:r>
            <a:r>
              <a:rPr dirty="0" sz="600" spc="-5">
                <a:latin typeface="Calibri"/>
                <a:cs typeface="Calibri"/>
              </a:rPr>
              <a:t>lines</a:t>
            </a:r>
            <a:endParaRPr sz="600">
              <a:latin typeface="Calibri"/>
              <a:cs typeface="Calibri"/>
            </a:endParaRPr>
          </a:p>
        </p:txBody>
      </p:sp>
      <p:sp>
        <p:nvSpPr>
          <p:cNvPr id="160" name="object 160"/>
          <p:cNvSpPr/>
          <p:nvPr/>
        </p:nvSpPr>
        <p:spPr>
          <a:xfrm>
            <a:off x="1719735" y="7486532"/>
            <a:ext cx="0" cy="993775"/>
          </a:xfrm>
          <a:custGeom>
            <a:avLst/>
            <a:gdLst/>
            <a:ahLst/>
            <a:cxnLst/>
            <a:rect l="l" t="t" r="r" b="b"/>
            <a:pathLst>
              <a:path w="0" h="993775">
                <a:moveTo>
                  <a:pt x="0" y="993729"/>
                </a:moveTo>
                <a:lnTo>
                  <a:pt x="0" y="0"/>
                </a:lnTo>
                <a:lnTo>
                  <a:pt x="0" y="993729"/>
                </a:lnTo>
                <a:close/>
              </a:path>
            </a:pathLst>
          </a:custGeom>
          <a:ln w="3175">
            <a:solidFill>
              <a:srgbClr val="000000"/>
            </a:solidFill>
          </a:ln>
        </p:spPr>
        <p:txBody>
          <a:bodyPr wrap="square" lIns="0" tIns="0" rIns="0" bIns="0" rtlCol="0"/>
          <a:lstStyle/>
          <a:p/>
        </p:txBody>
      </p:sp>
      <p:sp>
        <p:nvSpPr>
          <p:cNvPr id="161" name="object 161"/>
          <p:cNvSpPr/>
          <p:nvPr/>
        </p:nvSpPr>
        <p:spPr>
          <a:xfrm>
            <a:off x="1774798" y="8361977"/>
            <a:ext cx="1095375" cy="0"/>
          </a:xfrm>
          <a:custGeom>
            <a:avLst/>
            <a:gdLst/>
            <a:ahLst/>
            <a:cxnLst/>
            <a:rect l="l" t="t" r="r" b="b"/>
            <a:pathLst>
              <a:path w="1095375" h="0">
                <a:moveTo>
                  <a:pt x="0" y="0"/>
                </a:moveTo>
                <a:lnTo>
                  <a:pt x="1094839" y="0"/>
                </a:lnTo>
              </a:path>
            </a:pathLst>
          </a:custGeom>
          <a:ln w="3175">
            <a:solidFill>
              <a:srgbClr val="000000"/>
            </a:solidFill>
          </a:ln>
        </p:spPr>
        <p:txBody>
          <a:bodyPr wrap="square" lIns="0" tIns="0" rIns="0" bIns="0" rtlCol="0"/>
          <a:lstStyle/>
          <a:p/>
        </p:txBody>
      </p:sp>
      <p:sp>
        <p:nvSpPr>
          <p:cNvPr id="162" name="object 162"/>
          <p:cNvSpPr/>
          <p:nvPr/>
        </p:nvSpPr>
        <p:spPr>
          <a:xfrm>
            <a:off x="1719876" y="8342286"/>
            <a:ext cx="60325" cy="40640"/>
          </a:xfrm>
          <a:custGeom>
            <a:avLst/>
            <a:gdLst/>
            <a:ahLst/>
            <a:cxnLst/>
            <a:rect l="l" t="t" r="r" b="b"/>
            <a:pathLst>
              <a:path w="60325" h="40640">
                <a:moveTo>
                  <a:pt x="60004" y="40372"/>
                </a:moveTo>
                <a:lnTo>
                  <a:pt x="0" y="19832"/>
                </a:lnTo>
                <a:lnTo>
                  <a:pt x="60004" y="0"/>
                </a:lnTo>
                <a:lnTo>
                  <a:pt x="60004" y="40372"/>
                </a:lnTo>
                <a:close/>
              </a:path>
            </a:pathLst>
          </a:custGeom>
          <a:solidFill>
            <a:srgbClr val="000000"/>
          </a:solidFill>
        </p:spPr>
        <p:txBody>
          <a:bodyPr wrap="square" lIns="0" tIns="0" rIns="0" bIns="0" rtlCol="0"/>
          <a:lstStyle/>
          <a:p/>
        </p:txBody>
      </p:sp>
      <p:sp>
        <p:nvSpPr>
          <p:cNvPr id="163" name="object 163"/>
          <p:cNvSpPr/>
          <p:nvPr/>
        </p:nvSpPr>
        <p:spPr>
          <a:xfrm>
            <a:off x="5181089" y="7394596"/>
            <a:ext cx="1831975" cy="414655"/>
          </a:xfrm>
          <a:custGeom>
            <a:avLst/>
            <a:gdLst/>
            <a:ahLst/>
            <a:cxnLst/>
            <a:rect l="l" t="t" r="r" b="b"/>
            <a:pathLst>
              <a:path w="1831975" h="414654">
                <a:moveTo>
                  <a:pt x="1728135" y="414348"/>
                </a:moveTo>
                <a:lnTo>
                  <a:pt x="0" y="18415"/>
                </a:lnTo>
                <a:lnTo>
                  <a:pt x="1831908" y="0"/>
                </a:lnTo>
              </a:path>
            </a:pathLst>
          </a:custGeom>
          <a:ln w="7081">
            <a:solidFill>
              <a:srgbClr val="C00000"/>
            </a:solidFill>
          </a:ln>
        </p:spPr>
        <p:txBody>
          <a:bodyPr wrap="square" lIns="0" tIns="0" rIns="0" bIns="0" rtlCol="0"/>
          <a:lstStyle/>
          <a:p/>
        </p:txBody>
      </p:sp>
      <p:sp>
        <p:nvSpPr>
          <p:cNvPr id="164" name="object 164"/>
          <p:cNvSpPr/>
          <p:nvPr/>
        </p:nvSpPr>
        <p:spPr>
          <a:xfrm>
            <a:off x="6787435" y="7617631"/>
            <a:ext cx="36830" cy="146685"/>
          </a:xfrm>
          <a:custGeom>
            <a:avLst/>
            <a:gdLst/>
            <a:ahLst/>
            <a:cxnLst/>
            <a:rect l="l" t="t" r="r" b="b"/>
            <a:pathLst>
              <a:path w="36829" h="146684">
                <a:moveTo>
                  <a:pt x="0" y="146323"/>
                </a:moveTo>
                <a:lnTo>
                  <a:pt x="36618" y="0"/>
                </a:lnTo>
              </a:path>
            </a:pathLst>
          </a:custGeom>
          <a:ln w="7080">
            <a:solidFill>
              <a:srgbClr val="C00000"/>
            </a:solidFill>
          </a:ln>
        </p:spPr>
        <p:txBody>
          <a:bodyPr wrap="square" lIns="0" tIns="0" rIns="0" bIns="0" rtlCol="0"/>
          <a:lstStyle/>
          <a:p/>
        </p:txBody>
      </p:sp>
      <p:sp>
        <p:nvSpPr>
          <p:cNvPr id="165" name="object 165"/>
          <p:cNvSpPr/>
          <p:nvPr/>
        </p:nvSpPr>
        <p:spPr>
          <a:xfrm>
            <a:off x="6824122" y="7617457"/>
            <a:ext cx="122555" cy="28575"/>
          </a:xfrm>
          <a:custGeom>
            <a:avLst/>
            <a:gdLst/>
            <a:ahLst/>
            <a:cxnLst/>
            <a:rect l="l" t="t" r="r" b="b"/>
            <a:pathLst>
              <a:path w="122554" h="28575">
                <a:moveTo>
                  <a:pt x="0" y="0"/>
                </a:moveTo>
                <a:lnTo>
                  <a:pt x="122497" y="28092"/>
                </a:lnTo>
              </a:path>
            </a:pathLst>
          </a:custGeom>
          <a:ln w="7080">
            <a:solidFill>
              <a:srgbClr val="C00000"/>
            </a:solidFill>
          </a:ln>
        </p:spPr>
        <p:txBody>
          <a:bodyPr wrap="square" lIns="0" tIns="0" rIns="0" bIns="0" rtlCol="0"/>
          <a:lstStyle/>
          <a:p/>
        </p:txBody>
      </p:sp>
      <p:sp>
        <p:nvSpPr>
          <p:cNvPr id="166" name="object 166"/>
          <p:cNvSpPr txBox="1"/>
          <p:nvPr/>
        </p:nvSpPr>
        <p:spPr>
          <a:xfrm>
            <a:off x="5843951" y="7389702"/>
            <a:ext cx="86995" cy="167640"/>
          </a:xfrm>
          <a:prstGeom prst="rect">
            <a:avLst/>
          </a:prstGeom>
        </p:spPr>
        <p:txBody>
          <a:bodyPr wrap="square" lIns="0" tIns="16510" rIns="0" bIns="0" rtlCol="0" vert="horz">
            <a:spAutoFit/>
          </a:bodyPr>
          <a:lstStyle/>
          <a:p>
            <a:pPr marL="12700">
              <a:lnSpc>
                <a:spcPct val="100000"/>
              </a:lnSpc>
              <a:spcBef>
                <a:spcPts val="130"/>
              </a:spcBef>
            </a:pPr>
            <a:r>
              <a:rPr dirty="0" sz="900" spc="10">
                <a:solidFill>
                  <a:srgbClr val="C00000"/>
                </a:solidFill>
                <a:latin typeface="Symbol"/>
                <a:cs typeface="Symbol"/>
              </a:rPr>
              <a:t></a:t>
            </a:r>
            <a:endParaRPr sz="900">
              <a:latin typeface="Symbol"/>
              <a:cs typeface="Symbol"/>
            </a:endParaRPr>
          </a:p>
        </p:txBody>
      </p:sp>
      <p:sp>
        <p:nvSpPr>
          <p:cNvPr id="167" name="object 167"/>
          <p:cNvSpPr/>
          <p:nvPr/>
        </p:nvSpPr>
        <p:spPr>
          <a:xfrm>
            <a:off x="6909156" y="7394299"/>
            <a:ext cx="104139" cy="415290"/>
          </a:xfrm>
          <a:custGeom>
            <a:avLst/>
            <a:gdLst/>
            <a:ahLst/>
            <a:cxnLst/>
            <a:rect l="l" t="t" r="r" b="b"/>
            <a:pathLst>
              <a:path w="104140" h="415290">
                <a:moveTo>
                  <a:pt x="103838" y="0"/>
                </a:moveTo>
                <a:lnTo>
                  <a:pt x="0" y="414926"/>
                </a:lnTo>
              </a:path>
            </a:pathLst>
          </a:custGeom>
          <a:ln w="7080">
            <a:solidFill>
              <a:srgbClr val="C00000"/>
            </a:solidFill>
          </a:ln>
        </p:spPr>
        <p:txBody>
          <a:bodyPr wrap="square" lIns="0" tIns="0" rIns="0" bIns="0" rtlCol="0"/>
          <a:lstStyle/>
          <a:p/>
        </p:txBody>
      </p:sp>
      <p:sp>
        <p:nvSpPr>
          <p:cNvPr id="168" name="object 168"/>
          <p:cNvSpPr/>
          <p:nvPr/>
        </p:nvSpPr>
        <p:spPr>
          <a:xfrm>
            <a:off x="5181371" y="7071121"/>
            <a:ext cx="0" cy="283210"/>
          </a:xfrm>
          <a:custGeom>
            <a:avLst/>
            <a:gdLst/>
            <a:ahLst/>
            <a:cxnLst/>
            <a:rect l="l" t="t" r="r" b="b"/>
            <a:pathLst>
              <a:path w="0" h="283209">
                <a:moveTo>
                  <a:pt x="0" y="0"/>
                </a:moveTo>
                <a:lnTo>
                  <a:pt x="0" y="282607"/>
                </a:lnTo>
                <a:lnTo>
                  <a:pt x="0" y="0"/>
                </a:lnTo>
                <a:close/>
              </a:path>
            </a:pathLst>
          </a:custGeom>
          <a:ln w="3175">
            <a:solidFill>
              <a:srgbClr val="000000"/>
            </a:solidFill>
          </a:ln>
        </p:spPr>
        <p:txBody>
          <a:bodyPr wrap="square" lIns="0" tIns="0" rIns="0" bIns="0" rtlCol="0"/>
          <a:lstStyle/>
          <a:p/>
        </p:txBody>
      </p:sp>
      <p:sp>
        <p:nvSpPr>
          <p:cNvPr id="169" name="object 169"/>
          <p:cNvSpPr/>
          <p:nvPr/>
        </p:nvSpPr>
        <p:spPr>
          <a:xfrm>
            <a:off x="7013280" y="7071121"/>
            <a:ext cx="0" cy="264795"/>
          </a:xfrm>
          <a:custGeom>
            <a:avLst/>
            <a:gdLst/>
            <a:ahLst/>
            <a:cxnLst/>
            <a:rect l="l" t="t" r="r" b="b"/>
            <a:pathLst>
              <a:path w="0" h="264795">
                <a:moveTo>
                  <a:pt x="0" y="0"/>
                </a:moveTo>
                <a:lnTo>
                  <a:pt x="0" y="264191"/>
                </a:lnTo>
                <a:lnTo>
                  <a:pt x="0" y="0"/>
                </a:lnTo>
                <a:close/>
              </a:path>
            </a:pathLst>
          </a:custGeom>
          <a:ln w="3175">
            <a:solidFill>
              <a:srgbClr val="000000"/>
            </a:solidFill>
          </a:ln>
        </p:spPr>
        <p:txBody>
          <a:bodyPr wrap="square" lIns="0" tIns="0" rIns="0" bIns="0" rtlCol="0"/>
          <a:lstStyle/>
          <a:p/>
        </p:txBody>
      </p:sp>
      <p:sp>
        <p:nvSpPr>
          <p:cNvPr id="170" name="object 170"/>
          <p:cNvSpPr/>
          <p:nvPr/>
        </p:nvSpPr>
        <p:spPr>
          <a:xfrm>
            <a:off x="5236435" y="7189405"/>
            <a:ext cx="810895" cy="0"/>
          </a:xfrm>
          <a:custGeom>
            <a:avLst/>
            <a:gdLst/>
            <a:ahLst/>
            <a:cxnLst/>
            <a:rect l="l" t="t" r="r" b="b"/>
            <a:pathLst>
              <a:path w="810895" h="0">
                <a:moveTo>
                  <a:pt x="0" y="0"/>
                </a:moveTo>
                <a:lnTo>
                  <a:pt x="810628" y="0"/>
                </a:lnTo>
              </a:path>
            </a:pathLst>
          </a:custGeom>
          <a:ln w="3175">
            <a:solidFill>
              <a:srgbClr val="000000"/>
            </a:solidFill>
          </a:ln>
        </p:spPr>
        <p:txBody>
          <a:bodyPr wrap="square" lIns="0" tIns="0" rIns="0" bIns="0" rtlCol="0"/>
          <a:lstStyle/>
          <a:p/>
        </p:txBody>
      </p:sp>
      <p:sp>
        <p:nvSpPr>
          <p:cNvPr id="171" name="object 171"/>
          <p:cNvSpPr/>
          <p:nvPr/>
        </p:nvSpPr>
        <p:spPr>
          <a:xfrm>
            <a:off x="6147306" y="7189405"/>
            <a:ext cx="811530" cy="0"/>
          </a:xfrm>
          <a:custGeom>
            <a:avLst/>
            <a:gdLst/>
            <a:ahLst/>
            <a:cxnLst/>
            <a:rect l="l" t="t" r="r" b="b"/>
            <a:pathLst>
              <a:path w="811529" h="0">
                <a:moveTo>
                  <a:pt x="0" y="0"/>
                </a:moveTo>
                <a:lnTo>
                  <a:pt x="810910" y="0"/>
                </a:lnTo>
              </a:path>
            </a:pathLst>
          </a:custGeom>
          <a:ln w="3175">
            <a:solidFill>
              <a:srgbClr val="000000"/>
            </a:solidFill>
          </a:ln>
        </p:spPr>
        <p:txBody>
          <a:bodyPr wrap="square" lIns="0" tIns="0" rIns="0" bIns="0" rtlCol="0"/>
          <a:lstStyle/>
          <a:p/>
        </p:txBody>
      </p:sp>
      <p:sp>
        <p:nvSpPr>
          <p:cNvPr id="172" name="object 172"/>
          <p:cNvSpPr/>
          <p:nvPr/>
        </p:nvSpPr>
        <p:spPr>
          <a:xfrm>
            <a:off x="5181230" y="7168653"/>
            <a:ext cx="60960" cy="40640"/>
          </a:xfrm>
          <a:custGeom>
            <a:avLst/>
            <a:gdLst/>
            <a:ahLst/>
            <a:cxnLst/>
            <a:rect l="l" t="t" r="r" b="b"/>
            <a:pathLst>
              <a:path w="60960" h="40640">
                <a:moveTo>
                  <a:pt x="60710" y="40372"/>
                </a:moveTo>
                <a:lnTo>
                  <a:pt x="0" y="20540"/>
                </a:lnTo>
                <a:lnTo>
                  <a:pt x="60710" y="0"/>
                </a:lnTo>
                <a:lnTo>
                  <a:pt x="60710" y="40372"/>
                </a:lnTo>
                <a:close/>
              </a:path>
            </a:pathLst>
          </a:custGeom>
          <a:solidFill>
            <a:srgbClr val="000000"/>
          </a:solidFill>
        </p:spPr>
        <p:txBody>
          <a:bodyPr wrap="square" lIns="0" tIns="0" rIns="0" bIns="0" rtlCol="0"/>
          <a:lstStyle/>
          <a:p/>
        </p:txBody>
      </p:sp>
      <p:sp>
        <p:nvSpPr>
          <p:cNvPr id="173" name="object 173"/>
          <p:cNvSpPr/>
          <p:nvPr/>
        </p:nvSpPr>
        <p:spPr>
          <a:xfrm>
            <a:off x="6953205" y="7168794"/>
            <a:ext cx="60325" cy="40640"/>
          </a:xfrm>
          <a:custGeom>
            <a:avLst/>
            <a:gdLst/>
            <a:ahLst/>
            <a:cxnLst/>
            <a:rect l="l" t="t" r="r" b="b"/>
            <a:pathLst>
              <a:path w="60325" h="40640">
                <a:moveTo>
                  <a:pt x="0" y="40372"/>
                </a:moveTo>
                <a:lnTo>
                  <a:pt x="0" y="0"/>
                </a:lnTo>
                <a:lnTo>
                  <a:pt x="60004" y="20540"/>
                </a:lnTo>
                <a:lnTo>
                  <a:pt x="0" y="40372"/>
                </a:lnTo>
                <a:close/>
              </a:path>
            </a:pathLst>
          </a:custGeom>
          <a:solidFill>
            <a:srgbClr val="000000"/>
          </a:solidFill>
        </p:spPr>
        <p:txBody>
          <a:bodyPr wrap="square" lIns="0" tIns="0" rIns="0" bIns="0" rtlCol="0"/>
          <a:lstStyle/>
          <a:p/>
        </p:txBody>
      </p:sp>
      <p:sp>
        <p:nvSpPr>
          <p:cNvPr id="174" name="object 174"/>
          <p:cNvSpPr txBox="1"/>
          <p:nvPr/>
        </p:nvSpPr>
        <p:spPr>
          <a:xfrm>
            <a:off x="6008806" y="7093839"/>
            <a:ext cx="175895" cy="167640"/>
          </a:xfrm>
          <a:prstGeom prst="rect">
            <a:avLst/>
          </a:prstGeom>
        </p:spPr>
        <p:txBody>
          <a:bodyPr wrap="square" lIns="0" tIns="16510" rIns="0" bIns="0" rtlCol="0" vert="horz">
            <a:spAutoFit/>
          </a:bodyPr>
          <a:lstStyle/>
          <a:p>
            <a:pPr marL="38100">
              <a:lnSpc>
                <a:spcPct val="100000"/>
              </a:lnSpc>
              <a:spcBef>
                <a:spcPts val="130"/>
              </a:spcBef>
            </a:pPr>
            <a:r>
              <a:rPr dirty="0" sz="900" spc="10">
                <a:latin typeface="Calibri"/>
                <a:cs typeface="Calibri"/>
              </a:rPr>
              <a:t>d</a:t>
            </a:r>
            <a:r>
              <a:rPr dirty="0" baseline="-15151" sz="825" spc="15">
                <a:latin typeface="Calibri"/>
                <a:cs typeface="Calibri"/>
              </a:rPr>
              <a:t>2</a:t>
            </a:r>
            <a:endParaRPr baseline="-15151" sz="825">
              <a:latin typeface="Calibri"/>
              <a:cs typeface="Calibri"/>
            </a:endParaRPr>
          </a:p>
        </p:txBody>
      </p:sp>
      <p:sp>
        <p:nvSpPr>
          <p:cNvPr id="175" name="object 175"/>
          <p:cNvSpPr/>
          <p:nvPr/>
        </p:nvSpPr>
        <p:spPr>
          <a:xfrm>
            <a:off x="6843717" y="7866680"/>
            <a:ext cx="52705" cy="230504"/>
          </a:xfrm>
          <a:custGeom>
            <a:avLst/>
            <a:gdLst/>
            <a:ahLst/>
            <a:cxnLst/>
            <a:rect l="l" t="t" r="r" b="b"/>
            <a:pathLst>
              <a:path w="52704" h="230504">
                <a:moveTo>
                  <a:pt x="0" y="229930"/>
                </a:moveTo>
                <a:lnTo>
                  <a:pt x="52381" y="0"/>
                </a:lnTo>
                <a:lnTo>
                  <a:pt x="0" y="229930"/>
                </a:lnTo>
                <a:close/>
              </a:path>
            </a:pathLst>
          </a:custGeom>
          <a:ln w="3175">
            <a:solidFill>
              <a:srgbClr val="000000"/>
            </a:solidFill>
          </a:ln>
        </p:spPr>
        <p:txBody>
          <a:bodyPr wrap="square" lIns="0" tIns="0" rIns="0" bIns="0" rtlCol="0"/>
          <a:lstStyle/>
          <a:p/>
        </p:txBody>
      </p:sp>
      <p:sp>
        <p:nvSpPr>
          <p:cNvPr id="176" name="object 176"/>
          <p:cNvSpPr/>
          <p:nvPr/>
        </p:nvSpPr>
        <p:spPr>
          <a:xfrm>
            <a:off x="5115674" y="7470383"/>
            <a:ext cx="52705" cy="230504"/>
          </a:xfrm>
          <a:custGeom>
            <a:avLst/>
            <a:gdLst/>
            <a:ahLst/>
            <a:cxnLst/>
            <a:rect l="l" t="t" r="r" b="b"/>
            <a:pathLst>
              <a:path w="52704" h="230504">
                <a:moveTo>
                  <a:pt x="0" y="229930"/>
                </a:moveTo>
                <a:lnTo>
                  <a:pt x="52381" y="0"/>
                </a:lnTo>
                <a:lnTo>
                  <a:pt x="0" y="229930"/>
                </a:lnTo>
                <a:close/>
              </a:path>
            </a:pathLst>
          </a:custGeom>
          <a:ln w="3175">
            <a:solidFill>
              <a:srgbClr val="000000"/>
            </a:solidFill>
          </a:ln>
        </p:spPr>
        <p:txBody>
          <a:bodyPr wrap="square" lIns="0" tIns="0" rIns="0" bIns="0" rtlCol="0"/>
          <a:lstStyle/>
          <a:p/>
        </p:txBody>
      </p:sp>
      <p:sp>
        <p:nvSpPr>
          <p:cNvPr id="177" name="object 177"/>
          <p:cNvSpPr/>
          <p:nvPr/>
        </p:nvSpPr>
        <p:spPr>
          <a:xfrm>
            <a:off x="6006309" y="7783230"/>
            <a:ext cx="810260" cy="186055"/>
          </a:xfrm>
          <a:custGeom>
            <a:avLst/>
            <a:gdLst/>
            <a:ahLst/>
            <a:cxnLst/>
            <a:rect l="l" t="t" r="r" b="b"/>
            <a:pathLst>
              <a:path w="810259" h="186054">
                <a:moveTo>
                  <a:pt x="0" y="0"/>
                </a:moveTo>
                <a:lnTo>
                  <a:pt x="809999" y="185759"/>
                </a:lnTo>
              </a:path>
            </a:pathLst>
          </a:custGeom>
          <a:ln w="3175">
            <a:solidFill>
              <a:srgbClr val="000000"/>
            </a:solidFill>
          </a:ln>
        </p:spPr>
        <p:txBody>
          <a:bodyPr wrap="square" lIns="0" tIns="0" rIns="0" bIns="0" rtlCol="0"/>
          <a:lstStyle/>
          <a:p/>
        </p:txBody>
      </p:sp>
      <p:sp>
        <p:nvSpPr>
          <p:cNvPr id="178" name="object 178"/>
          <p:cNvSpPr/>
          <p:nvPr/>
        </p:nvSpPr>
        <p:spPr>
          <a:xfrm>
            <a:off x="5195622" y="7597313"/>
            <a:ext cx="810895" cy="186055"/>
          </a:xfrm>
          <a:custGeom>
            <a:avLst/>
            <a:gdLst/>
            <a:ahLst/>
            <a:cxnLst/>
            <a:rect l="l" t="t" r="r" b="b"/>
            <a:pathLst>
              <a:path w="810895" h="186054">
                <a:moveTo>
                  <a:pt x="810687" y="185917"/>
                </a:moveTo>
                <a:lnTo>
                  <a:pt x="0" y="0"/>
                </a:lnTo>
              </a:path>
            </a:pathLst>
          </a:custGeom>
          <a:ln w="3175">
            <a:solidFill>
              <a:srgbClr val="000000"/>
            </a:solidFill>
          </a:ln>
        </p:spPr>
        <p:txBody>
          <a:bodyPr wrap="square" lIns="0" tIns="0" rIns="0" bIns="0" rtlCol="0"/>
          <a:lstStyle/>
          <a:p/>
        </p:txBody>
      </p:sp>
      <p:sp>
        <p:nvSpPr>
          <p:cNvPr id="179" name="object 179"/>
          <p:cNvSpPr/>
          <p:nvPr/>
        </p:nvSpPr>
        <p:spPr>
          <a:xfrm>
            <a:off x="6806892" y="7948397"/>
            <a:ext cx="63500" cy="39370"/>
          </a:xfrm>
          <a:custGeom>
            <a:avLst/>
            <a:gdLst/>
            <a:ahLst/>
            <a:cxnLst/>
            <a:rect l="l" t="t" r="r" b="b"/>
            <a:pathLst>
              <a:path w="63500" h="39370">
                <a:moveTo>
                  <a:pt x="8966" y="0"/>
                </a:moveTo>
                <a:lnTo>
                  <a:pt x="62900" y="33439"/>
                </a:lnTo>
                <a:lnTo>
                  <a:pt x="0" y="39357"/>
                </a:lnTo>
                <a:lnTo>
                  <a:pt x="8966" y="0"/>
                </a:lnTo>
                <a:close/>
              </a:path>
            </a:pathLst>
          </a:custGeom>
          <a:solidFill>
            <a:srgbClr val="000000"/>
          </a:solidFill>
        </p:spPr>
        <p:txBody>
          <a:bodyPr wrap="square" lIns="0" tIns="0" rIns="0" bIns="0" rtlCol="0"/>
          <a:lstStyle/>
          <a:p/>
        </p:txBody>
      </p:sp>
      <p:sp>
        <p:nvSpPr>
          <p:cNvPr id="180" name="object 180"/>
          <p:cNvSpPr/>
          <p:nvPr/>
        </p:nvSpPr>
        <p:spPr>
          <a:xfrm>
            <a:off x="5141420" y="7578940"/>
            <a:ext cx="64135" cy="39370"/>
          </a:xfrm>
          <a:custGeom>
            <a:avLst/>
            <a:gdLst/>
            <a:ahLst/>
            <a:cxnLst/>
            <a:rect l="l" t="t" r="r" b="b"/>
            <a:pathLst>
              <a:path w="64135" h="39370">
                <a:moveTo>
                  <a:pt x="63746" y="0"/>
                </a:moveTo>
                <a:lnTo>
                  <a:pt x="54779" y="39357"/>
                </a:lnTo>
                <a:lnTo>
                  <a:pt x="0" y="6451"/>
                </a:lnTo>
                <a:lnTo>
                  <a:pt x="63746" y="0"/>
                </a:lnTo>
                <a:close/>
              </a:path>
            </a:pathLst>
          </a:custGeom>
          <a:solidFill>
            <a:srgbClr val="000000"/>
          </a:solidFill>
        </p:spPr>
        <p:txBody>
          <a:bodyPr wrap="square" lIns="0" tIns="0" rIns="0" bIns="0" rtlCol="0"/>
          <a:lstStyle/>
          <a:p/>
        </p:txBody>
      </p:sp>
      <p:sp>
        <p:nvSpPr>
          <p:cNvPr id="181" name="object 181"/>
          <p:cNvSpPr/>
          <p:nvPr/>
        </p:nvSpPr>
        <p:spPr>
          <a:xfrm>
            <a:off x="5955493" y="7712643"/>
            <a:ext cx="100809" cy="147960"/>
          </a:xfrm>
          <a:prstGeom prst="rect">
            <a:avLst/>
          </a:prstGeom>
          <a:blipFill>
            <a:blip r:embed="rId3" cstate="print"/>
            <a:stretch>
              <a:fillRect/>
            </a:stretch>
          </a:blipFill>
        </p:spPr>
        <p:txBody>
          <a:bodyPr wrap="square" lIns="0" tIns="0" rIns="0" bIns="0" rtlCol="0"/>
          <a:lstStyle/>
          <a:p/>
        </p:txBody>
      </p:sp>
      <p:sp>
        <p:nvSpPr>
          <p:cNvPr id="182" name="object 182"/>
          <p:cNvSpPr txBox="1"/>
          <p:nvPr/>
        </p:nvSpPr>
        <p:spPr>
          <a:xfrm>
            <a:off x="5674215" y="7942313"/>
            <a:ext cx="736600" cy="310515"/>
          </a:xfrm>
          <a:prstGeom prst="rect">
            <a:avLst/>
          </a:prstGeom>
        </p:spPr>
        <p:txBody>
          <a:bodyPr wrap="square" lIns="0" tIns="16510" rIns="0" bIns="0" rtlCol="0" vert="horz">
            <a:spAutoFit/>
          </a:bodyPr>
          <a:lstStyle/>
          <a:p>
            <a:pPr marL="79375">
              <a:lnSpc>
                <a:spcPct val="100000"/>
              </a:lnSpc>
              <a:spcBef>
                <a:spcPts val="130"/>
              </a:spcBef>
            </a:pPr>
            <a:r>
              <a:rPr dirty="0" sz="900" spc="10">
                <a:latin typeface="Calibri"/>
                <a:cs typeface="Calibri"/>
              </a:rPr>
              <a:t>d</a:t>
            </a:r>
            <a:r>
              <a:rPr dirty="0" baseline="-15151" sz="825" spc="15">
                <a:latin typeface="Calibri"/>
                <a:cs typeface="Calibri"/>
              </a:rPr>
              <a:t>2 </a:t>
            </a:r>
            <a:r>
              <a:rPr dirty="0" sz="900" spc="10">
                <a:latin typeface="Calibri"/>
                <a:cs typeface="Calibri"/>
              </a:rPr>
              <a:t>=</a:t>
            </a:r>
            <a:r>
              <a:rPr dirty="0" sz="900" spc="-55">
                <a:latin typeface="Calibri"/>
                <a:cs typeface="Calibri"/>
              </a:rPr>
              <a:t> </a:t>
            </a:r>
            <a:r>
              <a:rPr dirty="0" sz="900" spc="5">
                <a:latin typeface="Calibri"/>
                <a:cs typeface="Calibri"/>
              </a:rPr>
              <a:t>d</a:t>
            </a:r>
            <a:r>
              <a:rPr dirty="0" baseline="-15151" sz="825" spc="7">
                <a:latin typeface="Calibri"/>
                <a:cs typeface="Calibri"/>
              </a:rPr>
              <a:t>1</a:t>
            </a:r>
            <a:r>
              <a:rPr dirty="0" sz="900" spc="5">
                <a:latin typeface="Calibri"/>
                <a:cs typeface="Calibri"/>
              </a:rPr>
              <a:t>/cos</a:t>
            </a:r>
            <a:r>
              <a:rPr dirty="0" sz="900" spc="5">
                <a:latin typeface="Symbol"/>
                <a:cs typeface="Symbol"/>
              </a:rPr>
              <a:t></a:t>
            </a:r>
            <a:endParaRPr sz="900">
              <a:latin typeface="Symbol"/>
              <a:cs typeface="Symbol"/>
            </a:endParaRPr>
          </a:p>
          <a:p>
            <a:pPr marL="38100">
              <a:lnSpc>
                <a:spcPct val="100000"/>
              </a:lnSpc>
              <a:spcBef>
                <a:spcPts val="50"/>
              </a:spcBef>
            </a:pPr>
            <a:r>
              <a:rPr dirty="0" sz="900" spc="10">
                <a:latin typeface="Symbol"/>
                <a:cs typeface="Symbol"/>
              </a:rPr>
              <a:t></a:t>
            </a:r>
            <a:r>
              <a:rPr dirty="0" sz="900" spc="10">
                <a:latin typeface="Times New Roman"/>
                <a:cs typeface="Times New Roman"/>
              </a:rPr>
              <a:t> </a:t>
            </a:r>
            <a:r>
              <a:rPr dirty="0" sz="900" spc="10">
                <a:latin typeface="Calibri"/>
                <a:cs typeface="Calibri"/>
              </a:rPr>
              <a:t>=</a:t>
            </a:r>
            <a:r>
              <a:rPr dirty="0" sz="900" spc="-45">
                <a:latin typeface="Calibri"/>
                <a:cs typeface="Calibri"/>
              </a:rPr>
              <a:t> </a:t>
            </a:r>
            <a:r>
              <a:rPr dirty="0" sz="900" spc="5">
                <a:latin typeface="Calibri"/>
                <a:cs typeface="Calibri"/>
              </a:rPr>
              <a:t>1.575634°</a:t>
            </a:r>
            <a:endParaRPr sz="900">
              <a:latin typeface="Calibri"/>
              <a:cs typeface="Calibri"/>
            </a:endParaRPr>
          </a:p>
        </p:txBody>
      </p:sp>
      <p:sp>
        <p:nvSpPr>
          <p:cNvPr id="184" name="object 184"/>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5</a:t>
            </a:r>
          </a:p>
        </p:txBody>
      </p:sp>
      <p:sp>
        <p:nvSpPr>
          <p:cNvPr id="183" name="object 183"/>
          <p:cNvSpPr txBox="1"/>
          <p:nvPr/>
        </p:nvSpPr>
        <p:spPr>
          <a:xfrm>
            <a:off x="673139" y="8266900"/>
            <a:ext cx="2624455" cy="516255"/>
          </a:xfrm>
          <a:prstGeom prst="rect">
            <a:avLst/>
          </a:prstGeom>
        </p:spPr>
        <p:txBody>
          <a:bodyPr wrap="square" lIns="0" tIns="16510" rIns="0" bIns="0" rtlCol="0" vert="horz">
            <a:spAutoFit/>
          </a:bodyPr>
          <a:lstStyle/>
          <a:p>
            <a:pPr algn="r" marR="5080">
              <a:lnSpc>
                <a:spcPct val="100000"/>
              </a:lnSpc>
              <a:spcBef>
                <a:spcPts val="130"/>
              </a:spcBef>
            </a:pPr>
            <a:r>
              <a:rPr dirty="0" sz="900">
                <a:latin typeface="Calibri"/>
                <a:cs typeface="Calibri"/>
              </a:rPr>
              <a:t>164</a:t>
            </a:r>
            <a:r>
              <a:rPr dirty="0" sz="900">
                <a:latin typeface="Calibri"/>
                <a:cs typeface="Calibri"/>
              </a:rPr>
              <a:t>.</a:t>
            </a:r>
            <a:r>
              <a:rPr dirty="0" sz="900">
                <a:latin typeface="Calibri"/>
                <a:cs typeface="Calibri"/>
              </a:rPr>
              <a:t>9</a:t>
            </a:r>
            <a:r>
              <a:rPr dirty="0" sz="900" spc="60">
                <a:latin typeface="Calibri"/>
                <a:cs typeface="Calibri"/>
              </a:rPr>
              <a:t>9</a:t>
            </a:r>
            <a:r>
              <a:rPr dirty="0" sz="900" spc="-5">
                <a:latin typeface="Calibri"/>
                <a:cs typeface="Calibri"/>
              </a:rPr>
              <a:t>5'</a:t>
            </a:r>
            <a:endParaRPr sz="900">
              <a:latin typeface="Calibri"/>
              <a:cs typeface="Calibri"/>
            </a:endParaRPr>
          </a:p>
          <a:p>
            <a:pPr>
              <a:lnSpc>
                <a:spcPct val="100000"/>
              </a:lnSpc>
              <a:spcBef>
                <a:spcPts val="25"/>
              </a:spcBef>
            </a:pPr>
            <a:endParaRPr sz="1250">
              <a:latin typeface="Calibri"/>
              <a:cs typeface="Calibri"/>
            </a:endParaRPr>
          </a:p>
          <a:p>
            <a:pPr marL="12700">
              <a:lnSpc>
                <a:spcPct val="100000"/>
              </a:lnSpc>
            </a:pPr>
            <a:r>
              <a:rPr dirty="0" sz="1000" spc="-5" b="1">
                <a:latin typeface="Times New Roman"/>
                <a:cs typeface="Times New Roman"/>
              </a:rPr>
              <a:t>Figure 3-2 Connection</a:t>
            </a:r>
            <a:r>
              <a:rPr dirty="0" sz="1000" spc="10" b="1">
                <a:latin typeface="Times New Roman"/>
                <a:cs typeface="Times New Roman"/>
              </a:rPr>
              <a:t> </a:t>
            </a:r>
            <a:r>
              <a:rPr dirty="0" sz="1000" spc="-5" b="1">
                <a:latin typeface="Times New Roman"/>
                <a:cs typeface="Times New Roman"/>
              </a:rPr>
              <a:t>Geometry</a:t>
            </a:r>
            <a:endParaRPr sz="1000">
              <a:latin typeface="Times New Roman"/>
              <a:cs typeface="Times New Roman"/>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673100" y="894079"/>
            <a:ext cx="622681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The BPS-to-BPS distance </a:t>
            </a:r>
            <a:r>
              <a:rPr dirty="0" sz="1000">
                <a:latin typeface="Times New Roman"/>
                <a:cs typeface="Times New Roman"/>
              </a:rPr>
              <a:t>of </a:t>
            </a:r>
            <a:r>
              <a:rPr dirty="0" sz="1000" spc="-5">
                <a:latin typeface="Times New Roman"/>
                <a:cs typeface="Times New Roman"/>
              </a:rPr>
              <a:t>165 ft is measured along the arc </a:t>
            </a:r>
            <a:r>
              <a:rPr dirty="0" sz="1000">
                <a:latin typeface="Times New Roman"/>
                <a:cs typeface="Times New Roman"/>
              </a:rPr>
              <a:t>of </a:t>
            </a:r>
            <a:r>
              <a:rPr dirty="0" sz="1000" spc="-5">
                <a:latin typeface="Times New Roman"/>
                <a:cs typeface="Times New Roman"/>
              </a:rPr>
              <a:t>the horizontal curve. The angle subtended </a:t>
            </a:r>
            <a:r>
              <a:rPr dirty="0" sz="1000" spc="-10">
                <a:latin typeface="Times New Roman"/>
                <a:cs typeface="Times New Roman"/>
              </a:rPr>
              <a:t>by </a:t>
            </a:r>
            <a:r>
              <a:rPr dirty="0" sz="1000" spc="-5">
                <a:latin typeface="Times New Roman"/>
                <a:cs typeface="Times New Roman"/>
              </a:rPr>
              <a:t>the girder</a:t>
            </a:r>
            <a:r>
              <a:rPr dirty="0" sz="1000" spc="10">
                <a:latin typeface="Times New Roman"/>
                <a:cs typeface="Times New Roman"/>
              </a:rPr>
              <a:t> </a:t>
            </a:r>
            <a:r>
              <a:rPr dirty="0" sz="1000" spc="-10">
                <a:latin typeface="Times New Roman"/>
                <a:cs typeface="Times New Roman"/>
              </a:rPr>
              <a:t>is</a:t>
            </a:r>
            <a:endParaRPr sz="1000">
              <a:latin typeface="Times New Roman"/>
              <a:cs typeface="Times New Roman"/>
            </a:endParaRPr>
          </a:p>
        </p:txBody>
      </p:sp>
      <p:sp>
        <p:nvSpPr>
          <p:cNvPr id="4" name="object 4"/>
          <p:cNvSpPr/>
          <p:nvPr/>
        </p:nvSpPr>
        <p:spPr>
          <a:xfrm>
            <a:off x="1357883" y="1181868"/>
            <a:ext cx="205740" cy="0"/>
          </a:xfrm>
          <a:custGeom>
            <a:avLst/>
            <a:gdLst/>
            <a:ahLst/>
            <a:cxnLst/>
            <a:rect l="l" t="t" r="r" b="b"/>
            <a:pathLst>
              <a:path w="205740" h="0">
                <a:moveTo>
                  <a:pt x="0" y="0"/>
                </a:moveTo>
                <a:lnTo>
                  <a:pt x="205740" y="0"/>
                </a:lnTo>
              </a:path>
            </a:pathLst>
          </a:custGeom>
          <a:ln w="7607">
            <a:solidFill>
              <a:srgbClr val="000000"/>
            </a:solidFill>
          </a:ln>
        </p:spPr>
        <p:txBody>
          <a:bodyPr wrap="square" lIns="0" tIns="0" rIns="0" bIns="0" rtlCol="0"/>
          <a:lstStyle/>
          <a:p/>
        </p:txBody>
      </p:sp>
      <p:sp>
        <p:nvSpPr>
          <p:cNvPr id="5" name="object 5"/>
          <p:cNvSpPr/>
          <p:nvPr/>
        </p:nvSpPr>
        <p:spPr>
          <a:xfrm>
            <a:off x="1584960" y="1181868"/>
            <a:ext cx="154305" cy="0"/>
          </a:xfrm>
          <a:custGeom>
            <a:avLst/>
            <a:gdLst/>
            <a:ahLst/>
            <a:cxnLst/>
            <a:rect l="l" t="t" r="r" b="b"/>
            <a:pathLst>
              <a:path w="154305" h="0">
                <a:moveTo>
                  <a:pt x="0" y="0"/>
                </a:moveTo>
                <a:lnTo>
                  <a:pt x="153911" y="0"/>
                </a:lnTo>
              </a:path>
            </a:pathLst>
          </a:custGeom>
          <a:ln w="7607">
            <a:solidFill>
              <a:srgbClr val="000000"/>
            </a:solidFill>
          </a:ln>
        </p:spPr>
        <p:txBody>
          <a:bodyPr wrap="square" lIns="0" tIns="0" rIns="0" bIns="0" rtlCol="0"/>
          <a:lstStyle/>
          <a:p/>
        </p:txBody>
      </p:sp>
      <p:sp>
        <p:nvSpPr>
          <p:cNvPr id="6" name="object 6"/>
          <p:cNvSpPr txBox="1"/>
          <p:nvPr/>
        </p:nvSpPr>
        <p:spPr>
          <a:xfrm>
            <a:off x="4569967" y="1041908"/>
            <a:ext cx="78740" cy="132080"/>
          </a:xfrm>
          <a:prstGeom prst="rect">
            <a:avLst/>
          </a:prstGeom>
        </p:spPr>
        <p:txBody>
          <a:bodyPr wrap="square" lIns="0" tIns="12065" rIns="0" bIns="0" rtlCol="0" vert="horz">
            <a:spAutoFit/>
          </a:bodyPr>
          <a:lstStyle/>
          <a:p>
            <a:pPr marL="12700">
              <a:lnSpc>
                <a:spcPct val="100000"/>
              </a:lnSpc>
              <a:spcBef>
                <a:spcPts val="95"/>
              </a:spcBef>
            </a:pPr>
            <a:r>
              <a:rPr dirty="0" sz="700" spc="-315">
                <a:latin typeface="Cambria Math"/>
                <a:cs typeface="Cambria Math"/>
              </a:rPr>
              <a:t>𝛿𝛿</a:t>
            </a:r>
            <a:endParaRPr sz="700">
              <a:latin typeface="Cambria Math"/>
              <a:cs typeface="Cambria Math"/>
            </a:endParaRPr>
          </a:p>
        </p:txBody>
      </p:sp>
      <p:sp>
        <p:nvSpPr>
          <p:cNvPr id="7" name="object 7"/>
          <p:cNvSpPr/>
          <p:nvPr/>
        </p:nvSpPr>
        <p:spPr>
          <a:xfrm>
            <a:off x="4582667" y="1178064"/>
            <a:ext cx="56515" cy="7620"/>
          </a:xfrm>
          <a:custGeom>
            <a:avLst/>
            <a:gdLst/>
            <a:ahLst/>
            <a:cxnLst/>
            <a:rect l="l" t="t" r="r" b="b"/>
            <a:pathLst>
              <a:path w="56514" h="7619">
                <a:moveTo>
                  <a:pt x="0" y="7607"/>
                </a:moveTo>
                <a:lnTo>
                  <a:pt x="56400" y="7607"/>
                </a:lnTo>
                <a:lnTo>
                  <a:pt x="56400" y="0"/>
                </a:lnTo>
                <a:lnTo>
                  <a:pt x="0" y="0"/>
                </a:lnTo>
                <a:lnTo>
                  <a:pt x="0" y="7607"/>
                </a:lnTo>
                <a:close/>
              </a:path>
            </a:pathLst>
          </a:custGeom>
          <a:solidFill>
            <a:srgbClr val="000000"/>
          </a:solidFill>
        </p:spPr>
        <p:txBody>
          <a:bodyPr wrap="square" lIns="0" tIns="0" rIns="0" bIns="0" rtlCol="0"/>
          <a:lstStyle/>
          <a:p/>
        </p:txBody>
      </p:sp>
      <p:sp>
        <p:nvSpPr>
          <p:cNvPr id="8" name="object 8"/>
          <p:cNvSpPr txBox="1"/>
          <p:nvPr/>
        </p:nvSpPr>
        <p:spPr>
          <a:xfrm>
            <a:off x="647573" y="1078505"/>
            <a:ext cx="4842510" cy="177800"/>
          </a:xfrm>
          <a:prstGeom prst="rect">
            <a:avLst/>
          </a:prstGeom>
        </p:spPr>
        <p:txBody>
          <a:bodyPr wrap="square" lIns="0" tIns="12065" rIns="0" bIns="0" rtlCol="0" vert="horz">
            <a:spAutoFit/>
          </a:bodyPr>
          <a:lstStyle/>
          <a:p>
            <a:pPr marL="38100">
              <a:lnSpc>
                <a:spcPct val="100000"/>
              </a:lnSpc>
              <a:spcBef>
                <a:spcPts val="95"/>
              </a:spcBef>
            </a:pPr>
            <a:r>
              <a:rPr dirty="0" sz="1000" spc="-270">
                <a:latin typeface="Cambria Math"/>
                <a:cs typeface="Cambria Math"/>
              </a:rPr>
              <a:t>𝛿𝛿</a:t>
            </a:r>
            <a:r>
              <a:rPr dirty="0" sz="1000" spc="95">
                <a:latin typeface="Cambria Math"/>
                <a:cs typeface="Cambria Math"/>
              </a:rPr>
              <a:t> </a:t>
            </a:r>
            <a:r>
              <a:rPr dirty="0" sz="1000" spc="-5">
                <a:latin typeface="Cambria Math"/>
                <a:cs typeface="Cambria Math"/>
              </a:rPr>
              <a:t>= </a:t>
            </a:r>
            <a:r>
              <a:rPr dirty="0" u="sng" baseline="47619" sz="1050" spc="-209">
                <a:uFill>
                  <a:solidFill>
                    <a:srgbClr val="000000"/>
                  </a:solidFill>
                </a:uFill>
                <a:latin typeface="Cambria Math"/>
                <a:cs typeface="Cambria Math"/>
              </a:rPr>
              <a:t>𝐿𝐿</a:t>
            </a:r>
            <a:r>
              <a:rPr dirty="0" u="sng" baseline="41666" sz="900" spc="-209">
                <a:uFill>
                  <a:solidFill>
                    <a:srgbClr val="000000"/>
                  </a:solidFill>
                </a:uFill>
                <a:latin typeface="Cambria Math"/>
                <a:cs typeface="Cambria Math"/>
              </a:rPr>
              <a:t>𝑐</a:t>
            </a:r>
            <a:r>
              <a:rPr dirty="0" u="sng" baseline="41666" sz="900">
                <a:uFill>
                  <a:solidFill>
                    <a:srgbClr val="000000"/>
                  </a:solidFill>
                </a:uFill>
                <a:latin typeface="Cambria Math"/>
                <a:cs typeface="Cambria Math"/>
              </a:rPr>
              <a:t> </a:t>
            </a:r>
            <a:r>
              <a:rPr dirty="0" u="sng" baseline="41666" sz="900" spc="-172">
                <a:uFill>
                  <a:solidFill>
                    <a:srgbClr val="000000"/>
                  </a:solidFill>
                </a:uFill>
                <a:latin typeface="Cambria Math"/>
                <a:cs typeface="Cambria Math"/>
              </a:rPr>
              <a:t>𝑐 </a:t>
            </a:r>
            <a:r>
              <a:rPr dirty="0" u="sng" baseline="47619" sz="1050" spc="22">
                <a:uFill>
                  <a:solidFill>
                    <a:srgbClr val="000000"/>
                  </a:solidFill>
                </a:uFill>
                <a:latin typeface="Cambria Math"/>
                <a:cs typeface="Cambria Math"/>
              </a:rPr>
              <a:t>180</a:t>
            </a:r>
            <a:r>
              <a:rPr dirty="0" baseline="47619" sz="1050" spc="22">
                <a:latin typeface="Cambria Math"/>
                <a:cs typeface="Cambria Math"/>
              </a:rPr>
              <a:t> </a:t>
            </a:r>
            <a:r>
              <a:rPr dirty="0" sz="1000" spc="-5">
                <a:latin typeface="Cambria Math"/>
                <a:cs typeface="Cambria Math"/>
              </a:rPr>
              <a:t>= </a:t>
            </a:r>
            <a:r>
              <a:rPr dirty="0" baseline="47619" sz="1050" spc="22">
                <a:latin typeface="Cambria Math"/>
                <a:cs typeface="Cambria Math"/>
              </a:rPr>
              <a:t>165 180 </a:t>
            </a:r>
            <a:r>
              <a:rPr dirty="0" sz="1000" spc="-5">
                <a:latin typeface="Cambria Math"/>
                <a:cs typeface="Cambria Math"/>
              </a:rPr>
              <a:t>= </a:t>
            </a:r>
            <a:r>
              <a:rPr dirty="0" sz="1000">
                <a:latin typeface="Cambria Math"/>
                <a:cs typeface="Cambria Math"/>
              </a:rPr>
              <a:t>1.575634°</a:t>
            </a:r>
            <a:r>
              <a:rPr dirty="0" sz="1000">
                <a:latin typeface="Times New Roman"/>
                <a:cs typeface="Times New Roman"/>
              </a:rPr>
              <a:t>. </a:t>
            </a:r>
            <a:r>
              <a:rPr dirty="0" sz="1000" spc="-5">
                <a:latin typeface="Times New Roman"/>
                <a:cs typeface="Times New Roman"/>
              </a:rPr>
              <a:t>The chord length </a:t>
            </a:r>
            <a:r>
              <a:rPr dirty="0" sz="1000">
                <a:latin typeface="Times New Roman"/>
                <a:cs typeface="Times New Roman"/>
              </a:rPr>
              <a:t>of </a:t>
            </a:r>
            <a:r>
              <a:rPr dirty="0" sz="1000" spc="-5">
                <a:latin typeface="Times New Roman"/>
                <a:cs typeface="Times New Roman"/>
              </a:rPr>
              <a:t>the girder is </a:t>
            </a:r>
            <a:r>
              <a:rPr dirty="0" sz="1000" spc="-215">
                <a:latin typeface="Cambria Math"/>
                <a:cs typeface="Cambria Math"/>
              </a:rPr>
              <a:t>2𝑅𝑅 </a:t>
            </a:r>
            <a:r>
              <a:rPr dirty="0" sz="1000" spc="-245">
                <a:latin typeface="Cambria Math"/>
                <a:cs typeface="Cambria Math"/>
              </a:rPr>
              <a:t>𝑠𝑠𝑠𝑠𝑠𝑠</a:t>
            </a:r>
            <a:r>
              <a:rPr dirty="0" sz="1000" spc="705">
                <a:latin typeface="Cambria Math"/>
                <a:cs typeface="Cambria Math"/>
              </a:rPr>
              <a:t> </a:t>
            </a:r>
            <a:r>
              <a:rPr dirty="0" sz="1000" spc="-5">
                <a:latin typeface="Cambria Math"/>
                <a:cs typeface="Cambria Math"/>
              </a:rPr>
              <a:t>= 2 6000</a:t>
            </a:r>
            <a:r>
              <a:rPr dirty="0" sz="1000" spc="105">
                <a:latin typeface="Cambria Math"/>
                <a:cs typeface="Cambria Math"/>
              </a:rPr>
              <a:t> </a:t>
            </a:r>
            <a:r>
              <a:rPr dirty="0" sz="1000" spc="-245">
                <a:latin typeface="Cambria Math"/>
                <a:cs typeface="Cambria Math"/>
              </a:rPr>
              <a:t>𝑠𝑠𝑠𝑠𝑠𝑠</a:t>
            </a:r>
            <a:endParaRPr sz="1000">
              <a:latin typeface="Cambria Math"/>
              <a:cs typeface="Cambria Math"/>
            </a:endParaRPr>
          </a:p>
        </p:txBody>
      </p:sp>
      <p:sp>
        <p:nvSpPr>
          <p:cNvPr id="9" name="object 9"/>
          <p:cNvSpPr txBox="1"/>
          <p:nvPr/>
        </p:nvSpPr>
        <p:spPr>
          <a:xfrm>
            <a:off x="927608" y="1180591"/>
            <a:ext cx="4777105" cy="132080"/>
          </a:xfrm>
          <a:prstGeom prst="rect">
            <a:avLst/>
          </a:prstGeom>
        </p:spPr>
        <p:txBody>
          <a:bodyPr wrap="square" lIns="0" tIns="12065" rIns="0" bIns="0" rtlCol="0" vert="horz">
            <a:spAutoFit/>
          </a:bodyPr>
          <a:lstStyle/>
          <a:p>
            <a:pPr marL="12700">
              <a:lnSpc>
                <a:spcPct val="100000"/>
              </a:lnSpc>
              <a:spcBef>
                <a:spcPts val="95"/>
              </a:spcBef>
              <a:tabLst>
                <a:tab pos="429895" algn="l"/>
                <a:tab pos="3656329" algn="l"/>
                <a:tab pos="4712335" algn="l"/>
              </a:tabLst>
            </a:pPr>
            <a:r>
              <a:rPr dirty="0" sz="700" spc="-345">
                <a:latin typeface="Cambria Math"/>
                <a:cs typeface="Cambria Math"/>
              </a:rPr>
              <a:t>𝑅𝑅</a:t>
            </a:r>
            <a:r>
              <a:rPr dirty="0" sz="700" spc="-345">
                <a:latin typeface="Cambria Math"/>
                <a:cs typeface="Cambria Math"/>
              </a:rPr>
              <a:t>   </a:t>
            </a:r>
            <a:r>
              <a:rPr dirty="0" sz="700" spc="65">
                <a:latin typeface="Cambria Math"/>
                <a:cs typeface="Cambria Math"/>
              </a:rPr>
              <a:t> </a:t>
            </a:r>
            <a:r>
              <a:rPr dirty="0" sz="700" spc="-315">
                <a:latin typeface="Cambria Math"/>
                <a:cs typeface="Cambria Math"/>
              </a:rPr>
              <a:t>𝜋𝜋</a:t>
            </a:r>
            <a:r>
              <a:rPr dirty="0" sz="700">
                <a:latin typeface="Cambria Math"/>
                <a:cs typeface="Cambria Math"/>
              </a:rPr>
              <a:t>	</a:t>
            </a:r>
            <a:r>
              <a:rPr dirty="0" sz="700" spc="20">
                <a:latin typeface="Cambria Math"/>
                <a:cs typeface="Cambria Math"/>
              </a:rPr>
              <a:t>600</a:t>
            </a:r>
            <a:r>
              <a:rPr dirty="0" sz="700" spc="15">
                <a:latin typeface="Cambria Math"/>
                <a:cs typeface="Cambria Math"/>
              </a:rPr>
              <a:t>0</a:t>
            </a:r>
            <a:r>
              <a:rPr dirty="0" sz="700">
                <a:latin typeface="Cambria Math"/>
                <a:cs typeface="Cambria Math"/>
              </a:rPr>
              <a:t>  </a:t>
            </a:r>
            <a:r>
              <a:rPr dirty="0" sz="700" spc="55">
                <a:latin typeface="Cambria Math"/>
                <a:cs typeface="Cambria Math"/>
              </a:rPr>
              <a:t> </a:t>
            </a:r>
            <a:r>
              <a:rPr dirty="0" sz="700" spc="-315">
                <a:latin typeface="Cambria Math"/>
                <a:cs typeface="Cambria Math"/>
              </a:rPr>
              <a:t>𝜋𝜋</a:t>
            </a:r>
            <a:r>
              <a:rPr dirty="0" sz="700">
                <a:latin typeface="Cambria Math"/>
                <a:cs typeface="Cambria Math"/>
              </a:rPr>
              <a:t>	</a:t>
            </a:r>
            <a:r>
              <a:rPr dirty="0" sz="700" spc="15">
                <a:latin typeface="Cambria Math"/>
                <a:cs typeface="Cambria Math"/>
              </a:rPr>
              <a:t>2</a:t>
            </a:r>
            <a:r>
              <a:rPr dirty="0" sz="700">
                <a:latin typeface="Cambria Math"/>
                <a:cs typeface="Cambria Math"/>
              </a:rPr>
              <a:t>	</a:t>
            </a:r>
            <a:r>
              <a:rPr dirty="0" sz="700" spc="15">
                <a:latin typeface="Cambria Math"/>
                <a:cs typeface="Cambria Math"/>
              </a:rPr>
              <a:t>2</a:t>
            </a:r>
            <a:endParaRPr sz="700">
              <a:latin typeface="Cambria Math"/>
              <a:cs typeface="Cambria Math"/>
            </a:endParaRPr>
          </a:p>
        </p:txBody>
      </p:sp>
      <p:sp>
        <p:nvSpPr>
          <p:cNvPr id="10" name="object 10"/>
          <p:cNvSpPr/>
          <p:nvPr/>
        </p:nvSpPr>
        <p:spPr>
          <a:xfrm>
            <a:off x="5477255" y="1181868"/>
            <a:ext cx="378460" cy="0"/>
          </a:xfrm>
          <a:custGeom>
            <a:avLst/>
            <a:gdLst/>
            <a:ahLst/>
            <a:cxnLst/>
            <a:rect l="l" t="t" r="r" b="b"/>
            <a:pathLst>
              <a:path w="378460" h="0">
                <a:moveTo>
                  <a:pt x="0" y="0"/>
                </a:moveTo>
                <a:lnTo>
                  <a:pt x="377951" y="0"/>
                </a:lnTo>
              </a:path>
            </a:pathLst>
          </a:custGeom>
          <a:ln w="7607">
            <a:solidFill>
              <a:srgbClr val="000000"/>
            </a:solidFill>
          </a:ln>
        </p:spPr>
        <p:txBody>
          <a:bodyPr wrap="square" lIns="0" tIns="0" rIns="0" bIns="0" rtlCol="0"/>
          <a:lstStyle/>
          <a:p/>
        </p:txBody>
      </p:sp>
      <p:sp>
        <p:nvSpPr>
          <p:cNvPr id="11" name="object 11"/>
          <p:cNvSpPr txBox="1"/>
          <p:nvPr/>
        </p:nvSpPr>
        <p:spPr>
          <a:xfrm>
            <a:off x="4837130" y="1078484"/>
            <a:ext cx="1881505" cy="177800"/>
          </a:xfrm>
          <a:prstGeom prst="rect">
            <a:avLst/>
          </a:prstGeom>
        </p:spPr>
        <p:txBody>
          <a:bodyPr wrap="square" lIns="0" tIns="12065" rIns="0" bIns="0" rtlCol="0" vert="horz">
            <a:spAutoFit/>
          </a:bodyPr>
          <a:lstStyle/>
          <a:p>
            <a:pPr marL="38100">
              <a:lnSpc>
                <a:spcPct val="100000"/>
              </a:lnSpc>
              <a:spcBef>
                <a:spcPts val="95"/>
              </a:spcBef>
              <a:tabLst>
                <a:tab pos="370205" algn="l"/>
                <a:tab pos="639445" algn="l"/>
              </a:tabLst>
            </a:pPr>
            <a:r>
              <a:rPr dirty="0" baseline="2777" sz="1500" spc="-7">
                <a:latin typeface="Cambria Math"/>
                <a:cs typeface="Cambria Math"/>
              </a:rPr>
              <a:t>(	)	</a:t>
            </a:r>
            <a:r>
              <a:rPr dirty="0" baseline="47619" sz="1050" spc="22">
                <a:latin typeface="Cambria Math"/>
                <a:cs typeface="Cambria Math"/>
              </a:rPr>
              <a:t>1.575634 </a:t>
            </a:r>
            <a:r>
              <a:rPr dirty="0" sz="1000" spc="-5">
                <a:latin typeface="Cambria Math"/>
                <a:cs typeface="Cambria Math"/>
              </a:rPr>
              <a:t>= 164.995</a:t>
            </a:r>
            <a:r>
              <a:rPr dirty="0" sz="1000" spc="-35">
                <a:latin typeface="Cambria Math"/>
                <a:cs typeface="Cambria Math"/>
              </a:rPr>
              <a:t> </a:t>
            </a:r>
            <a:r>
              <a:rPr dirty="0" sz="1000" spc="-315">
                <a:latin typeface="Cambria Math"/>
                <a:cs typeface="Cambria Math"/>
              </a:rPr>
              <a:t>𝑓𝑓𝑓𝑓</a:t>
            </a:r>
            <a:r>
              <a:rPr dirty="0" sz="1000" spc="-5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12" name="object 12"/>
          <p:cNvSpPr txBox="1"/>
          <p:nvPr/>
        </p:nvSpPr>
        <p:spPr>
          <a:xfrm>
            <a:off x="622300" y="1263825"/>
            <a:ext cx="6352540" cy="2103120"/>
          </a:xfrm>
          <a:prstGeom prst="rect">
            <a:avLst/>
          </a:prstGeom>
        </p:spPr>
        <p:txBody>
          <a:bodyPr wrap="square" lIns="0" tIns="12700" rIns="0" bIns="0" rtlCol="0" vert="horz">
            <a:spAutoFit/>
          </a:bodyPr>
          <a:lstStyle/>
          <a:p>
            <a:pPr marL="63500" marR="412115" indent="-635">
              <a:lnSpc>
                <a:spcPct val="149000"/>
              </a:lnSpc>
              <a:spcBef>
                <a:spcPts val="100"/>
              </a:spcBef>
            </a:pPr>
            <a:r>
              <a:rPr dirty="0" sz="1000" spc="-5">
                <a:latin typeface="Times New Roman"/>
                <a:cs typeface="Times New Roman"/>
              </a:rPr>
              <a:t>The bearing-to-bearing span length is </a:t>
            </a:r>
            <a:r>
              <a:rPr dirty="0" sz="1000" spc="-215">
                <a:latin typeface="Cambria Math"/>
                <a:cs typeface="Cambria Math"/>
              </a:rPr>
              <a:t>𝐿𝐿</a:t>
            </a:r>
            <a:r>
              <a:rPr dirty="0" baseline="-15873" sz="1050" spc="-322">
                <a:latin typeface="Cambria Math"/>
                <a:cs typeface="Cambria Math"/>
              </a:rPr>
              <a:t>𝑠𝑠</a:t>
            </a:r>
            <a:r>
              <a:rPr dirty="0" baseline="-15873" sz="1050" spc="307">
                <a:latin typeface="Cambria Math"/>
                <a:cs typeface="Cambria Math"/>
              </a:rPr>
              <a:t> </a:t>
            </a:r>
            <a:r>
              <a:rPr dirty="0" sz="1000" spc="-5">
                <a:latin typeface="Cambria Math"/>
                <a:cs typeface="Cambria Math"/>
              </a:rPr>
              <a:t>= </a:t>
            </a:r>
            <a:r>
              <a:rPr dirty="0" sz="1000" spc="-120">
                <a:latin typeface="Cambria Math"/>
                <a:cs typeface="Cambria Math"/>
              </a:rPr>
              <a:t>164.995𝑓𝑓𝑓𝑓 </a:t>
            </a:r>
            <a:r>
              <a:rPr dirty="0" sz="1000" spc="-5">
                <a:latin typeface="Cambria Math"/>
                <a:cs typeface="Cambria Math"/>
              </a:rPr>
              <a:t>− </a:t>
            </a:r>
            <a:r>
              <a:rPr dirty="0" sz="1000" spc="-130">
                <a:latin typeface="Cambria Math"/>
                <a:cs typeface="Cambria Math"/>
              </a:rPr>
              <a:t>2.7083𝑓𝑓𝑓𝑓  </a:t>
            </a:r>
            <a:r>
              <a:rPr dirty="0" sz="1000" spc="-5">
                <a:latin typeface="Cambria Math"/>
                <a:cs typeface="Cambria Math"/>
              </a:rPr>
              <a:t>− </a:t>
            </a:r>
            <a:r>
              <a:rPr dirty="0" baseline="2777" sz="1500" spc="-209">
                <a:latin typeface="Cambria Math"/>
                <a:cs typeface="Cambria Math"/>
              </a:rPr>
              <a:t>(</a:t>
            </a:r>
            <a:r>
              <a:rPr dirty="0" sz="1000" spc="-140">
                <a:latin typeface="Cambria Math"/>
                <a:cs typeface="Cambria Math"/>
              </a:rPr>
              <a:t>2.7083𝑓𝑓𝑓𝑓</a:t>
            </a:r>
            <a:r>
              <a:rPr dirty="0" baseline="2777" sz="1500" spc="-209">
                <a:latin typeface="Cambria Math"/>
                <a:cs typeface="Cambria Math"/>
              </a:rPr>
              <a:t>)</a:t>
            </a:r>
            <a:r>
              <a:rPr dirty="0" sz="1000" spc="-140">
                <a:latin typeface="Cambria Math"/>
                <a:cs typeface="Cambria Math"/>
              </a:rPr>
              <a:t>/𝑐𝑐𝑐𝑐𝑠𝑠 </a:t>
            </a:r>
            <a:r>
              <a:rPr dirty="0" sz="1000" spc="-5">
                <a:latin typeface="Cambria Math"/>
                <a:cs typeface="Cambria Math"/>
              </a:rPr>
              <a:t>(1.575634) = </a:t>
            </a:r>
            <a:r>
              <a:rPr dirty="0" sz="1000" spc="-105">
                <a:latin typeface="Cambria Math"/>
                <a:cs typeface="Cambria Math"/>
              </a:rPr>
              <a:t>159.578𝑓𝑓𝑓𝑓</a:t>
            </a:r>
            <a:r>
              <a:rPr dirty="0" sz="1000" spc="-105">
                <a:latin typeface="Times New Roman"/>
                <a:cs typeface="Times New Roman"/>
              </a:rPr>
              <a:t>.  </a:t>
            </a:r>
            <a:r>
              <a:rPr dirty="0" sz="1000" spc="-5">
                <a:latin typeface="Times New Roman"/>
                <a:cs typeface="Times New Roman"/>
              </a:rPr>
              <a:t>The overall girder length is </a:t>
            </a:r>
            <a:r>
              <a:rPr dirty="0" sz="1000" spc="-245">
                <a:latin typeface="Cambria Math"/>
                <a:cs typeface="Cambria Math"/>
              </a:rPr>
              <a:t>𝐿𝐿</a:t>
            </a:r>
            <a:r>
              <a:rPr dirty="0" baseline="-15873" sz="1050" spc="-367">
                <a:latin typeface="Cambria Math"/>
                <a:cs typeface="Cambria Math"/>
              </a:rPr>
              <a:t>𝑔𝑔</a:t>
            </a:r>
            <a:r>
              <a:rPr dirty="0" baseline="-15873" sz="1050" spc="262">
                <a:latin typeface="Cambria Math"/>
                <a:cs typeface="Cambria Math"/>
              </a:rPr>
              <a:t> </a:t>
            </a:r>
            <a:r>
              <a:rPr dirty="0" sz="1000" spc="-5">
                <a:latin typeface="Cambria Math"/>
                <a:cs typeface="Cambria Math"/>
              </a:rPr>
              <a:t>= </a:t>
            </a:r>
            <a:r>
              <a:rPr dirty="0" sz="1000" spc="-120">
                <a:latin typeface="Cambria Math"/>
                <a:cs typeface="Cambria Math"/>
              </a:rPr>
              <a:t>159.577𝑓𝑓𝑓𝑓 </a:t>
            </a:r>
            <a:r>
              <a:rPr dirty="0" sz="1000" spc="-5">
                <a:latin typeface="Cambria Math"/>
                <a:cs typeface="Cambria Math"/>
              </a:rPr>
              <a:t>+ </a:t>
            </a:r>
            <a:r>
              <a:rPr dirty="0" sz="1000" spc="-130">
                <a:latin typeface="Cambria Math"/>
                <a:cs typeface="Cambria Math"/>
              </a:rPr>
              <a:t>1.7083𝑓𝑓𝑓𝑓  </a:t>
            </a:r>
            <a:r>
              <a:rPr dirty="0" sz="1000" spc="-5">
                <a:latin typeface="Cambria Math"/>
                <a:cs typeface="Cambria Math"/>
              </a:rPr>
              <a:t>+ </a:t>
            </a:r>
            <a:r>
              <a:rPr dirty="0" sz="1000" spc="-135">
                <a:latin typeface="Cambria Math"/>
                <a:cs typeface="Cambria Math"/>
              </a:rPr>
              <a:t>(1.7083𝑓𝑓𝑓𝑓)/𝑐𝑐𝑐𝑐𝑠𝑠 </a:t>
            </a:r>
            <a:r>
              <a:rPr dirty="0" sz="1000" spc="-5">
                <a:latin typeface="Cambria Math"/>
                <a:cs typeface="Cambria Math"/>
              </a:rPr>
              <a:t>(1.575634) =</a:t>
            </a:r>
            <a:r>
              <a:rPr dirty="0" sz="1000" spc="-50">
                <a:latin typeface="Cambria Math"/>
                <a:cs typeface="Cambria Math"/>
              </a:rPr>
              <a:t> </a:t>
            </a:r>
            <a:r>
              <a:rPr dirty="0" sz="1000" spc="-105">
                <a:latin typeface="Cambria Math"/>
                <a:cs typeface="Cambria Math"/>
              </a:rPr>
              <a:t>162.995𝑓𝑓𝑓𝑓</a:t>
            </a:r>
            <a:r>
              <a:rPr dirty="0" sz="1000" spc="-105">
                <a:latin typeface="Times New Roman"/>
                <a:cs typeface="Times New Roman"/>
              </a:rPr>
              <a:t>.</a:t>
            </a:r>
            <a:endParaRPr sz="1000">
              <a:latin typeface="Times New Roman"/>
              <a:cs typeface="Times New Roman"/>
            </a:endParaRPr>
          </a:p>
          <a:p>
            <a:pPr>
              <a:lnSpc>
                <a:spcPct val="100000"/>
              </a:lnSpc>
              <a:spcBef>
                <a:spcPts val="45"/>
              </a:spcBef>
            </a:pPr>
            <a:endParaRPr sz="1050">
              <a:latin typeface="Times New Roman"/>
              <a:cs typeface="Times New Roman"/>
            </a:endParaRPr>
          </a:p>
          <a:p>
            <a:pPr lvl="1" marL="429259" indent="-365760">
              <a:lnSpc>
                <a:spcPct val="100000"/>
              </a:lnSpc>
              <a:buFont typeface="Arial"/>
              <a:buAutoNum type="arabicPeriod" startAt="3"/>
              <a:tabLst>
                <a:tab pos="428625" algn="l"/>
                <a:tab pos="429259" algn="l"/>
              </a:tabLst>
            </a:pPr>
            <a:r>
              <a:rPr dirty="0" sz="1200" spc="-5" b="1">
                <a:latin typeface="Arial"/>
                <a:cs typeface="Arial"/>
              </a:rPr>
              <a:t>Sec</a:t>
            </a:r>
            <a:r>
              <a:rPr dirty="0" sz="1200" spc="-5" b="1">
                <a:latin typeface="Arial"/>
                <a:cs typeface="Arial"/>
              </a:rPr>
              <a:t>tion Properties</a:t>
            </a:r>
            <a:endParaRPr sz="1200">
              <a:latin typeface="Arial"/>
              <a:cs typeface="Arial"/>
            </a:endParaRPr>
          </a:p>
          <a:p>
            <a:pPr marL="62865" marR="275590">
              <a:lnSpc>
                <a:spcPts val="1150"/>
              </a:lnSpc>
              <a:spcBef>
                <a:spcPts val="325"/>
              </a:spcBef>
            </a:pPr>
            <a:r>
              <a:rPr dirty="0" sz="1000" spc="-5">
                <a:latin typeface="Times New Roman"/>
                <a:cs typeface="Times New Roman"/>
              </a:rPr>
              <a:t>Compute the composite section properties. The basic (non-composite) girder section properties are given in the bridge  description.</a:t>
            </a:r>
            <a:endParaRPr sz="1000">
              <a:latin typeface="Times New Roman"/>
              <a:cs typeface="Times New Roman"/>
            </a:endParaRPr>
          </a:p>
          <a:p>
            <a:pPr>
              <a:lnSpc>
                <a:spcPct val="100000"/>
              </a:lnSpc>
              <a:spcBef>
                <a:spcPts val="25"/>
              </a:spcBef>
            </a:pPr>
            <a:endParaRPr sz="950">
              <a:latin typeface="Times New Roman"/>
              <a:cs typeface="Times New Roman"/>
            </a:endParaRPr>
          </a:p>
          <a:p>
            <a:pPr lvl="2" marL="520700" indent="-457200">
              <a:lnSpc>
                <a:spcPct val="100000"/>
              </a:lnSpc>
              <a:buClr>
                <a:srgbClr val="0000FF"/>
              </a:buClr>
              <a:buFont typeface="Arial"/>
              <a:buAutoNum type="arabicPeriod"/>
              <a:tabLst>
                <a:tab pos="520700" algn="l"/>
              </a:tabLst>
            </a:pPr>
            <a:r>
              <a:rPr dirty="0" sz="1200" spc="-5">
                <a:solidFill>
                  <a:srgbClr val="0000FF"/>
                </a:solidFill>
                <a:latin typeface="Arial"/>
                <a:cs typeface="Arial"/>
              </a:rPr>
              <a:t>Effe</a:t>
            </a:r>
            <a:r>
              <a:rPr dirty="0" sz="1200" spc="-5">
                <a:solidFill>
                  <a:srgbClr val="0000FF"/>
                </a:solidFill>
                <a:latin typeface="Arial"/>
                <a:cs typeface="Arial"/>
              </a:rPr>
              <a:t>ctive Flange</a:t>
            </a:r>
            <a:r>
              <a:rPr dirty="0" sz="1200" spc="-10">
                <a:solidFill>
                  <a:srgbClr val="0000FF"/>
                </a:solidFill>
                <a:latin typeface="Arial"/>
                <a:cs typeface="Arial"/>
              </a:rPr>
              <a:t> </a:t>
            </a:r>
            <a:r>
              <a:rPr dirty="0" sz="1200">
                <a:solidFill>
                  <a:srgbClr val="0000FF"/>
                </a:solidFill>
                <a:latin typeface="Arial"/>
                <a:cs typeface="Arial"/>
              </a:rPr>
              <a:t>Width</a:t>
            </a:r>
            <a:endParaRPr sz="1200">
              <a:latin typeface="Arial"/>
              <a:cs typeface="Arial"/>
            </a:endParaRPr>
          </a:p>
          <a:p>
            <a:pPr marL="62865" marR="17780">
              <a:lnSpc>
                <a:spcPts val="1150"/>
              </a:lnSpc>
              <a:spcBef>
                <a:spcPts val="330"/>
              </a:spcBef>
            </a:pPr>
            <a:r>
              <a:rPr dirty="0" sz="1000" spc="-5">
                <a:latin typeface="Times New Roman"/>
                <a:cs typeface="Times New Roman"/>
              </a:rPr>
              <a:t>The effective flange width </a:t>
            </a:r>
            <a:r>
              <a:rPr dirty="0" sz="1000">
                <a:latin typeface="Times New Roman"/>
                <a:cs typeface="Times New Roman"/>
              </a:rPr>
              <a:t>of </a:t>
            </a:r>
            <a:r>
              <a:rPr dirty="0" sz="1000" spc="-5">
                <a:latin typeface="Times New Roman"/>
                <a:cs typeface="Times New Roman"/>
              </a:rPr>
              <a:t>a composite concrete deck slab is the tributary width </a:t>
            </a:r>
            <a:r>
              <a:rPr dirty="0" sz="1000" spc="-10">
                <a:latin typeface="Times New Roman"/>
                <a:cs typeface="Times New Roman"/>
              </a:rPr>
              <a:t>of </a:t>
            </a:r>
            <a:r>
              <a:rPr dirty="0" sz="1000" spc="-5">
                <a:latin typeface="Times New Roman"/>
                <a:cs typeface="Times New Roman"/>
              </a:rPr>
              <a:t>the </a:t>
            </a:r>
            <a:r>
              <a:rPr dirty="0" sz="1000">
                <a:latin typeface="Times New Roman"/>
                <a:cs typeface="Times New Roman"/>
              </a:rPr>
              <a:t>member </a:t>
            </a:r>
            <a:r>
              <a:rPr dirty="0" sz="1000" spc="-5">
                <a:latin typeface="Times New Roman"/>
                <a:cs typeface="Times New Roman"/>
              </a:rPr>
              <a:t>(LRFD 4.6.2.6.1). </a:t>
            </a:r>
            <a:r>
              <a:rPr dirty="0" sz="1000" spc="-10">
                <a:latin typeface="Times New Roman"/>
                <a:cs typeface="Times New Roman"/>
              </a:rPr>
              <a:t>LRFD  </a:t>
            </a:r>
            <a:r>
              <a:rPr dirty="0" sz="1000" spc="-5">
                <a:latin typeface="Times New Roman"/>
                <a:cs typeface="Times New Roman"/>
              </a:rPr>
              <a:t>C4.6.2.6.1 states “These provisions are considered applicable </a:t>
            </a:r>
            <a:r>
              <a:rPr dirty="0" sz="1000">
                <a:latin typeface="Times New Roman"/>
                <a:cs typeface="Times New Roman"/>
              </a:rPr>
              <a:t>for </a:t>
            </a:r>
            <a:r>
              <a:rPr dirty="0" sz="1000" spc="-5">
                <a:latin typeface="Times New Roman"/>
                <a:cs typeface="Times New Roman"/>
              </a:rPr>
              <a:t>skew angles less than </a:t>
            </a:r>
            <a:r>
              <a:rPr dirty="0" sz="1000">
                <a:latin typeface="Times New Roman"/>
                <a:cs typeface="Times New Roman"/>
              </a:rPr>
              <a:t>or equal </a:t>
            </a:r>
            <a:r>
              <a:rPr dirty="0" sz="1000" spc="-5">
                <a:latin typeface="Times New Roman"/>
                <a:cs typeface="Times New Roman"/>
              </a:rPr>
              <a:t>to </a:t>
            </a:r>
            <a:r>
              <a:rPr dirty="0" sz="1000" spc="-10">
                <a:latin typeface="Times New Roman"/>
                <a:cs typeface="Times New Roman"/>
              </a:rPr>
              <a:t>75 </a:t>
            </a:r>
            <a:r>
              <a:rPr dirty="0" sz="1000" spc="-5">
                <a:latin typeface="Times New Roman"/>
                <a:cs typeface="Times New Roman"/>
              </a:rPr>
              <a:t>degrees, L/S greater  than </a:t>
            </a:r>
            <a:r>
              <a:rPr dirty="0" sz="1000">
                <a:latin typeface="Times New Roman"/>
                <a:cs typeface="Times New Roman"/>
              </a:rPr>
              <a:t>or </a:t>
            </a:r>
            <a:r>
              <a:rPr dirty="0" sz="1000" spc="-5">
                <a:latin typeface="Times New Roman"/>
                <a:cs typeface="Times New Roman"/>
              </a:rPr>
              <a:t>equal to </a:t>
            </a:r>
            <a:r>
              <a:rPr dirty="0" sz="1000">
                <a:latin typeface="Times New Roman"/>
                <a:cs typeface="Times New Roman"/>
              </a:rPr>
              <a:t>2.0 </a:t>
            </a:r>
            <a:r>
              <a:rPr dirty="0" sz="1000" spc="-10">
                <a:latin typeface="Times New Roman"/>
                <a:cs typeface="Times New Roman"/>
              </a:rPr>
              <a:t>and </a:t>
            </a:r>
            <a:r>
              <a:rPr dirty="0" sz="1000" spc="-5">
                <a:latin typeface="Times New Roman"/>
                <a:cs typeface="Times New Roman"/>
              </a:rPr>
              <a:t>overhang widths less than </a:t>
            </a:r>
            <a:r>
              <a:rPr dirty="0" sz="1000">
                <a:latin typeface="Times New Roman"/>
                <a:cs typeface="Times New Roman"/>
              </a:rPr>
              <a:t>or </a:t>
            </a:r>
            <a:r>
              <a:rPr dirty="0" sz="1000" spc="-5">
                <a:latin typeface="Times New Roman"/>
                <a:cs typeface="Times New Roman"/>
              </a:rPr>
              <a:t>equal </a:t>
            </a:r>
            <a:r>
              <a:rPr dirty="0" sz="1000" spc="-10">
                <a:latin typeface="Times New Roman"/>
                <a:cs typeface="Times New Roman"/>
              </a:rPr>
              <a:t>to </a:t>
            </a:r>
            <a:r>
              <a:rPr dirty="0" sz="1000" spc="-5">
                <a:latin typeface="Times New Roman"/>
                <a:cs typeface="Times New Roman"/>
              </a:rPr>
              <a:t>0.5S”. The maximum overhang is approximately 4 ft which  exceeds </a:t>
            </a:r>
            <a:r>
              <a:rPr dirty="0" sz="1000" spc="-10">
                <a:latin typeface="Times New Roman"/>
                <a:cs typeface="Times New Roman"/>
              </a:rPr>
              <a:t>S/2 </a:t>
            </a:r>
            <a:r>
              <a:rPr dirty="0" sz="1000" spc="-5">
                <a:latin typeface="Times New Roman"/>
                <a:cs typeface="Times New Roman"/>
              </a:rPr>
              <a:t>= 3.5ft. For this reason, the overhang portion </a:t>
            </a:r>
            <a:r>
              <a:rPr dirty="0" sz="1000">
                <a:latin typeface="Times New Roman"/>
                <a:cs typeface="Times New Roman"/>
              </a:rPr>
              <a:t>of </a:t>
            </a:r>
            <a:r>
              <a:rPr dirty="0" sz="1000" spc="-5">
                <a:latin typeface="Times New Roman"/>
                <a:cs typeface="Times New Roman"/>
              </a:rPr>
              <a:t>the effective flange width is taken to </a:t>
            </a:r>
            <a:r>
              <a:rPr dirty="0" sz="1000">
                <a:latin typeface="Times New Roman"/>
                <a:cs typeface="Times New Roman"/>
              </a:rPr>
              <a:t>be equal </a:t>
            </a:r>
            <a:r>
              <a:rPr dirty="0" sz="1000" spc="-10">
                <a:latin typeface="Times New Roman"/>
                <a:cs typeface="Times New Roman"/>
              </a:rPr>
              <a:t>to</a:t>
            </a:r>
            <a:r>
              <a:rPr dirty="0" sz="1000" spc="160">
                <a:latin typeface="Times New Roman"/>
                <a:cs typeface="Times New Roman"/>
              </a:rPr>
              <a:t> </a:t>
            </a:r>
            <a:r>
              <a:rPr dirty="0" sz="1000" spc="-5">
                <a:latin typeface="Times New Roman"/>
                <a:cs typeface="Times New Roman"/>
              </a:rPr>
              <a:t>S/2.</a:t>
            </a:r>
            <a:endParaRPr sz="1000">
              <a:latin typeface="Times New Roman"/>
              <a:cs typeface="Times New Roman"/>
            </a:endParaRPr>
          </a:p>
        </p:txBody>
      </p:sp>
      <p:sp>
        <p:nvSpPr>
          <p:cNvPr id="13" name="object 13"/>
          <p:cNvSpPr/>
          <p:nvPr/>
        </p:nvSpPr>
        <p:spPr>
          <a:xfrm>
            <a:off x="1727339" y="4381618"/>
            <a:ext cx="942340" cy="1275715"/>
          </a:xfrm>
          <a:custGeom>
            <a:avLst/>
            <a:gdLst/>
            <a:ahLst/>
            <a:cxnLst/>
            <a:rect l="l" t="t" r="r" b="b"/>
            <a:pathLst>
              <a:path w="942339" h="1275714">
                <a:moveTo>
                  <a:pt x="821310" y="1275212"/>
                </a:moveTo>
                <a:lnTo>
                  <a:pt x="121025" y="1275212"/>
                </a:lnTo>
                <a:lnTo>
                  <a:pt x="101624" y="1255765"/>
                </a:lnTo>
                <a:lnTo>
                  <a:pt x="101624" y="1177048"/>
                </a:lnTo>
                <a:lnTo>
                  <a:pt x="354761" y="1089070"/>
                </a:lnTo>
                <a:lnTo>
                  <a:pt x="412041" y="1031653"/>
                </a:lnTo>
                <a:lnTo>
                  <a:pt x="412041" y="173177"/>
                </a:lnTo>
                <a:lnTo>
                  <a:pt x="355685" y="116686"/>
                </a:lnTo>
                <a:lnTo>
                  <a:pt x="0" y="57416"/>
                </a:lnTo>
                <a:lnTo>
                  <a:pt x="0" y="0"/>
                </a:lnTo>
                <a:lnTo>
                  <a:pt x="942336" y="0"/>
                </a:lnTo>
                <a:lnTo>
                  <a:pt x="942336" y="57416"/>
                </a:lnTo>
                <a:lnTo>
                  <a:pt x="586650" y="116686"/>
                </a:lnTo>
                <a:lnTo>
                  <a:pt x="530295" y="173177"/>
                </a:lnTo>
                <a:lnTo>
                  <a:pt x="530295" y="1031653"/>
                </a:lnTo>
                <a:lnTo>
                  <a:pt x="587574" y="1089070"/>
                </a:lnTo>
                <a:lnTo>
                  <a:pt x="840711" y="1177048"/>
                </a:lnTo>
                <a:lnTo>
                  <a:pt x="840711" y="1255765"/>
                </a:lnTo>
                <a:lnTo>
                  <a:pt x="821310" y="1275212"/>
                </a:lnTo>
                <a:close/>
              </a:path>
            </a:pathLst>
          </a:custGeom>
          <a:solidFill>
            <a:srgbClr val="C0C0C0"/>
          </a:solidFill>
        </p:spPr>
        <p:txBody>
          <a:bodyPr wrap="square" lIns="0" tIns="0" rIns="0" bIns="0" rtlCol="0"/>
          <a:lstStyle/>
          <a:p/>
        </p:txBody>
      </p:sp>
      <p:sp>
        <p:nvSpPr>
          <p:cNvPr id="14" name="object 14"/>
          <p:cNvSpPr/>
          <p:nvPr/>
        </p:nvSpPr>
        <p:spPr>
          <a:xfrm>
            <a:off x="1726507" y="4380877"/>
            <a:ext cx="943610" cy="1276350"/>
          </a:xfrm>
          <a:custGeom>
            <a:avLst/>
            <a:gdLst/>
            <a:ahLst/>
            <a:cxnLst/>
            <a:rect l="l" t="t" r="r" b="b"/>
            <a:pathLst>
              <a:path w="943610" h="1276350">
                <a:moveTo>
                  <a:pt x="412965" y="1032579"/>
                </a:moveTo>
                <a:lnTo>
                  <a:pt x="412965" y="174103"/>
                </a:lnTo>
                <a:lnTo>
                  <a:pt x="356609" y="117612"/>
                </a:lnTo>
                <a:lnTo>
                  <a:pt x="0" y="58343"/>
                </a:lnTo>
                <a:lnTo>
                  <a:pt x="0" y="0"/>
                </a:lnTo>
                <a:lnTo>
                  <a:pt x="943260" y="0"/>
                </a:lnTo>
                <a:lnTo>
                  <a:pt x="943260" y="58343"/>
                </a:lnTo>
                <a:lnTo>
                  <a:pt x="587574" y="117612"/>
                </a:lnTo>
                <a:lnTo>
                  <a:pt x="531218" y="174103"/>
                </a:lnTo>
                <a:lnTo>
                  <a:pt x="531218" y="1032579"/>
                </a:lnTo>
                <a:lnTo>
                  <a:pt x="588498" y="1089996"/>
                </a:lnTo>
                <a:lnTo>
                  <a:pt x="841635" y="1177048"/>
                </a:lnTo>
                <a:lnTo>
                  <a:pt x="841635" y="1256691"/>
                </a:lnTo>
                <a:lnTo>
                  <a:pt x="822234" y="1276139"/>
                </a:lnTo>
                <a:lnTo>
                  <a:pt x="121949" y="1276139"/>
                </a:lnTo>
                <a:lnTo>
                  <a:pt x="102548" y="1256691"/>
                </a:lnTo>
                <a:lnTo>
                  <a:pt x="102548" y="1177048"/>
                </a:lnTo>
                <a:lnTo>
                  <a:pt x="355685" y="1089996"/>
                </a:lnTo>
                <a:lnTo>
                  <a:pt x="412965" y="1032579"/>
                </a:lnTo>
                <a:close/>
              </a:path>
            </a:pathLst>
          </a:custGeom>
          <a:ln w="3175">
            <a:solidFill>
              <a:srgbClr val="7E7E7E"/>
            </a:solidFill>
          </a:ln>
        </p:spPr>
        <p:txBody>
          <a:bodyPr wrap="square" lIns="0" tIns="0" rIns="0" bIns="0" rtlCol="0"/>
          <a:lstStyle/>
          <a:p/>
        </p:txBody>
      </p:sp>
      <p:sp>
        <p:nvSpPr>
          <p:cNvPr id="15" name="object 15"/>
          <p:cNvSpPr/>
          <p:nvPr/>
        </p:nvSpPr>
        <p:spPr>
          <a:xfrm>
            <a:off x="3084303" y="4379118"/>
            <a:ext cx="942340" cy="1275715"/>
          </a:xfrm>
          <a:custGeom>
            <a:avLst/>
            <a:gdLst/>
            <a:ahLst/>
            <a:cxnLst/>
            <a:rect l="l" t="t" r="r" b="b"/>
            <a:pathLst>
              <a:path w="942339" h="1275714">
                <a:moveTo>
                  <a:pt x="821310" y="1275212"/>
                </a:moveTo>
                <a:lnTo>
                  <a:pt x="121025" y="1275212"/>
                </a:lnTo>
                <a:lnTo>
                  <a:pt x="101624" y="1255765"/>
                </a:lnTo>
                <a:lnTo>
                  <a:pt x="101624" y="1177048"/>
                </a:lnTo>
                <a:lnTo>
                  <a:pt x="354761" y="1089996"/>
                </a:lnTo>
                <a:lnTo>
                  <a:pt x="412041" y="1031653"/>
                </a:lnTo>
                <a:lnTo>
                  <a:pt x="412041" y="173177"/>
                </a:lnTo>
                <a:lnTo>
                  <a:pt x="355685" y="116686"/>
                </a:lnTo>
                <a:lnTo>
                  <a:pt x="0" y="57416"/>
                </a:lnTo>
                <a:lnTo>
                  <a:pt x="0" y="0"/>
                </a:lnTo>
                <a:lnTo>
                  <a:pt x="942336" y="0"/>
                </a:lnTo>
                <a:lnTo>
                  <a:pt x="942336" y="57416"/>
                </a:lnTo>
                <a:lnTo>
                  <a:pt x="586650" y="116686"/>
                </a:lnTo>
                <a:lnTo>
                  <a:pt x="530295" y="173177"/>
                </a:lnTo>
                <a:lnTo>
                  <a:pt x="530295" y="1031653"/>
                </a:lnTo>
                <a:lnTo>
                  <a:pt x="587574" y="1089996"/>
                </a:lnTo>
                <a:lnTo>
                  <a:pt x="840711" y="1177048"/>
                </a:lnTo>
                <a:lnTo>
                  <a:pt x="840711" y="1255765"/>
                </a:lnTo>
                <a:lnTo>
                  <a:pt x="821310" y="1275212"/>
                </a:lnTo>
                <a:close/>
              </a:path>
            </a:pathLst>
          </a:custGeom>
          <a:solidFill>
            <a:srgbClr val="C0C0C0"/>
          </a:solidFill>
        </p:spPr>
        <p:txBody>
          <a:bodyPr wrap="square" lIns="0" tIns="0" rIns="0" bIns="0" rtlCol="0"/>
          <a:lstStyle/>
          <a:p/>
        </p:txBody>
      </p:sp>
      <p:sp>
        <p:nvSpPr>
          <p:cNvPr id="16" name="object 16"/>
          <p:cNvSpPr/>
          <p:nvPr/>
        </p:nvSpPr>
        <p:spPr>
          <a:xfrm>
            <a:off x="3083472" y="4378469"/>
            <a:ext cx="943610" cy="1276350"/>
          </a:xfrm>
          <a:custGeom>
            <a:avLst/>
            <a:gdLst/>
            <a:ahLst/>
            <a:cxnLst/>
            <a:rect l="l" t="t" r="r" b="b"/>
            <a:pathLst>
              <a:path w="943610" h="1276350">
                <a:moveTo>
                  <a:pt x="412965" y="1032579"/>
                </a:moveTo>
                <a:lnTo>
                  <a:pt x="412965" y="174103"/>
                </a:lnTo>
                <a:lnTo>
                  <a:pt x="356609" y="117612"/>
                </a:lnTo>
                <a:lnTo>
                  <a:pt x="0" y="58343"/>
                </a:lnTo>
                <a:lnTo>
                  <a:pt x="0" y="0"/>
                </a:lnTo>
                <a:lnTo>
                  <a:pt x="943260" y="0"/>
                </a:lnTo>
                <a:lnTo>
                  <a:pt x="943260" y="58343"/>
                </a:lnTo>
                <a:lnTo>
                  <a:pt x="587574" y="117612"/>
                </a:lnTo>
                <a:lnTo>
                  <a:pt x="531218" y="174103"/>
                </a:lnTo>
                <a:lnTo>
                  <a:pt x="531218" y="1032579"/>
                </a:lnTo>
                <a:lnTo>
                  <a:pt x="588498" y="1089996"/>
                </a:lnTo>
                <a:lnTo>
                  <a:pt x="841635" y="1177048"/>
                </a:lnTo>
                <a:lnTo>
                  <a:pt x="841635" y="1256691"/>
                </a:lnTo>
                <a:lnTo>
                  <a:pt x="822234" y="1276139"/>
                </a:lnTo>
                <a:lnTo>
                  <a:pt x="121949" y="1276139"/>
                </a:lnTo>
                <a:lnTo>
                  <a:pt x="102548" y="1256691"/>
                </a:lnTo>
                <a:lnTo>
                  <a:pt x="102548" y="1177048"/>
                </a:lnTo>
                <a:lnTo>
                  <a:pt x="355685" y="1089996"/>
                </a:lnTo>
                <a:lnTo>
                  <a:pt x="412965" y="1032579"/>
                </a:lnTo>
                <a:close/>
              </a:path>
            </a:pathLst>
          </a:custGeom>
          <a:ln w="3175">
            <a:solidFill>
              <a:srgbClr val="7E7E7E"/>
            </a:solidFill>
          </a:ln>
        </p:spPr>
        <p:txBody>
          <a:bodyPr wrap="square" lIns="0" tIns="0" rIns="0" bIns="0" rtlCol="0"/>
          <a:lstStyle/>
          <a:p/>
        </p:txBody>
      </p:sp>
      <p:sp>
        <p:nvSpPr>
          <p:cNvPr id="17" name="object 17"/>
          <p:cNvSpPr/>
          <p:nvPr/>
        </p:nvSpPr>
        <p:spPr>
          <a:xfrm>
            <a:off x="1024559" y="4265765"/>
            <a:ext cx="3089910" cy="116205"/>
          </a:xfrm>
          <a:custGeom>
            <a:avLst/>
            <a:gdLst/>
            <a:ahLst/>
            <a:cxnLst/>
            <a:rect l="l" t="t" r="r" b="b"/>
            <a:pathLst>
              <a:path w="3089910" h="116204">
                <a:moveTo>
                  <a:pt x="0" y="0"/>
                </a:moveTo>
                <a:lnTo>
                  <a:pt x="3089384" y="0"/>
                </a:lnTo>
                <a:lnTo>
                  <a:pt x="3089384" y="115760"/>
                </a:lnTo>
                <a:lnTo>
                  <a:pt x="0" y="115760"/>
                </a:lnTo>
                <a:lnTo>
                  <a:pt x="0" y="0"/>
                </a:lnTo>
                <a:close/>
              </a:path>
            </a:pathLst>
          </a:custGeom>
          <a:solidFill>
            <a:srgbClr val="D7D7D7"/>
          </a:solidFill>
        </p:spPr>
        <p:txBody>
          <a:bodyPr wrap="square" lIns="0" tIns="0" rIns="0" bIns="0" rtlCol="0"/>
          <a:lstStyle/>
          <a:p/>
        </p:txBody>
      </p:sp>
      <p:sp>
        <p:nvSpPr>
          <p:cNvPr id="18" name="object 18"/>
          <p:cNvSpPr/>
          <p:nvPr/>
        </p:nvSpPr>
        <p:spPr>
          <a:xfrm>
            <a:off x="1024559" y="4265765"/>
            <a:ext cx="3089910" cy="116205"/>
          </a:xfrm>
          <a:custGeom>
            <a:avLst/>
            <a:gdLst/>
            <a:ahLst/>
            <a:cxnLst/>
            <a:rect l="l" t="t" r="r" b="b"/>
            <a:pathLst>
              <a:path w="3089910" h="116204">
                <a:moveTo>
                  <a:pt x="0" y="115760"/>
                </a:moveTo>
                <a:lnTo>
                  <a:pt x="3089384" y="115760"/>
                </a:lnTo>
                <a:lnTo>
                  <a:pt x="3089384" y="0"/>
                </a:lnTo>
                <a:lnTo>
                  <a:pt x="0" y="0"/>
                </a:lnTo>
                <a:lnTo>
                  <a:pt x="0" y="115760"/>
                </a:lnTo>
                <a:close/>
              </a:path>
            </a:pathLst>
          </a:custGeom>
          <a:ln w="9260">
            <a:solidFill>
              <a:srgbClr val="A4A4A4"/>
            </a:solidFill>
          </a:ln>
        </p:spPr>
        <p:txBody>
          <a:bodyPr wrap="square" lIns="0" tIns="0" rIns="0" bIns="0" rtlCol="0"/>
          <a:lstStyle/>
          <a:p/>
        </p:txBody>
      </p:sp>
      <p:sp>
        <p:nvSpPr>
          <p:cNvPr id="19" name="object 19"/>
          <p:cNvSpPr/>
          <p:nvPr/>
        </p:nvSpPr>
        <p:spPr>
          <a:xfrm>
            <a:off x="1486290" y="4267032"/>
            <a:ext cx="1385789" cy="112630"/>
          </a:xfrm>
          <a:prstGeom prst="rect">
            <a:avLst/>
          </a:prstGeom>
          <a:blipFill>
            <a:blip r:embed="rId2" cstate="print"/>
            <a:stretch>
              <a:fillRect/>
            </a:stretch>
          </a:blipFill>
        </p:spPr>
        <p:txBody>
          <a:bodyPr wrap="square" lIns="0" tIns="0" rIns="0" bIns="0" rtlCol="0"/>
          <a:lstStyle/>
          <a:p/>
        </p:txBody>
      </p:sp>
      <p:sp>
        <p:nvSpPr>
          <p:cNvPr id="20" name="object 20"/>
          <p:cNvSpPr/>
          <p:nvPr/>
        </p:nvSpPr>
        <p:spPr>
          <a:xfrm>
            <a:off x="1024374" y="4432460"/>
            <a:ext cx="0" cy="1684655"/>
          </a:xfrm>
          <a:custGeom>
            <a:avLst/>
            <a:gdLst/>
            <a:ahLst/>
            <a:cxnLst/>
            <a:rect l="l" t="t" r="r" b="b"/>
            <a:pathLst>
              <a:path w="0" h="1684654">
                <a:moveTo>
                  <a:pt x="0" y="1684540"/>
                </a:moveTo>
                <a:lnTo>
                  <a:pt x="0" y="0"/>
                </a:lnTo>
                <a:lnTo>
                  <a:pt x="0" y="1684540"/>
                </a:lnTo>
                <a:close/>
              </a:path>
            </a:pathLst>
          </a:custGeom>
          <a:ln w="3175">
            <a:solidFill>
              <a:srgbClr val="000000"/>
            </a:solidFill>
          </a:ln>
        </p:spPr>
        <p:txBody>
          <a:bodyPr wrap="square" lIns="0" tIns="0" rIns="0" bIns="0" rtlCol="0"/>
          <a:lstStyle/>
          <a:p/>
        </p:txBody>
      </p:sp>
      <p:sp>
        <p:nvSpPr>
          <p:cNvPr id="21" name="object 21"/>
          <p:cNvSpPr/>
          <p:nvPr/>
        </p:nvSpPr>
        <p:spPr>
          <a:xfrm>
            <a:off x="2188437" y="5708599"/>
            <a:ext cx="0" cy="408940"/>
          </a:xfrm>
          <a:custGeom>
            <a:avLst/>
            <a:gdLst/>
            <a:ahLst/>
            <a:cxnLst/>
            <a:rect l="l" t="t" r="r" b="b"/>
            <a:pathLst>
              <a:path w="0" h="408939">
                <a:moveTo>
                  <a:pt x="0" y="408401"/>
                </a:moveTo>
                <a:lnTo>
                  <a:pt x="0" y="0"/>
                </a:lnTo>
                <a:lnTo>
                  <a:pt x="0" y="408401"/>
                </a:lnTo>
                <a:close/>
              </a:path>
            </a:pathLst>
          </a:custGeom>
          <a:ln w="3175">
            <a:solidFill>
              <a:srgbClr val="000000"/>
            </a:solidFill>
          </a:ln>
        </p:spPr>
        <p:txBody>
          <a:bodyPr wrap="square" lIns="0" tIns="0" rIns="0" bIns="0" rtlCol="0"/>
          <a:lstStyle/>
          <a:p/>
        </p:txBody>
      </p:sp>
      <p:sp>
        <p:nvSpPr>
          <p:cNvPr id="22" name="object 22"/>
          <p:cNvSpPr/>
          <p:nvPr/>
        </p:nvSpPr>
        <p:spPr>
          <a:xfrm>
            <a:off x="1096435" y="6014206"/>
            <a:ext cx="80010" cy="0"/>
          </a:xfrm>
          <a:custGeom>
            <a:avLst/>
            <a:gdLst/>
            <a:ahLst/>
            <a:cxnLst/>
            <a:rect l="l" t="t" r="r" b="b"/>
            <a:pathLst>
              <a:path w="80009" h="0">
                <a:moveTo>
                  <a:pt x="0" y="0"/>
                </a:moveTo>
                <a:lnTo>
                  <a:pt x="79636" y="0"/>
                </a:lnTo>
              </a:path>
            </a:pathLst>
          </a:custGeom>
          <a:ln w="3175">
            <a:solidFill>
              <a:srgbClr val="000000"/>
            </a:solidFill>
          </a:ln>
        </p:spPr>
        <p:txBody>
          <a:bodyPr wrap="square" lIns="0" tIns="0" rIns="0" bIns="0" rtlCol="0"/>
          <a:lstStyle/>
          <a:p/>
        </p:txBody>
      </p:sp>
      <p:sp>
        <p:nvSpPr>
          <p:cNvPr id="23" name="object 23"/>
          <p:cNvSpPr/>
          <p:nvPr/>
        </p:nvSpPr>
        <p:spPr>
          <a:xfrm>
            <a:off x="2037109" y="6014206"/>
            <a:ext cx="80645" cy="0"/>
          </a:xfrm>
          <a:custGeom>
            <a:avLst/>
            <a:gdLst/>
            <a:ahLst/>
            <a:cxnLst/>
            <a:rect l="l" t="t" r="r" b="b"/>
            <a:pathLst>
              <a:path w="80644" h="0">
                <a:moveTo>
                  <a:pt x="0" y="0"/>
                </a:moveTo>
                <a:lnTo>
                  <a:pt x="80191" y="0"/>
                </a:lnTo>
              </a:path>
            </a:pathLst>
          </a:custGeom>
          <a:ln w="3175">
            <a:solidFill>
              <a:srgbClr val="000000"/>
            </a:solidFill>
          </a:ln>
        </p:spPr>
        <p:txBody>
          <a:bodyPr wrap="square" lIns="0" tIns="0" rIns="0" bIns="0" rtlCol="0"/>
          <a:lstStyle/>
          <a:p/>
        </p:txBody>
      </p:sp>
      <p:sp>
        <p:nvSpPr>
          <p:cNvPr id="24" name="object 24"/>
          <p:cNvSpPr/>
          <p:nvPr/>
        </p:nvSpPr>
        <p:spPr>
          <a:xfrm>
            <a:off x="1024374" y="5987534"/>
            <a:ext cx="78740" cy="53340"/>
          </a:xfrm>
          <a:custGeom>
            <a:avLst/>
            <a:gdLst/>
            <a:ahLst/>
            <a:cxnLst/>
            <a:rect l="l" t="t" r="r" b="b"/>
            <a:pathLst>
              <a:path w="78740" h="53339">
                <a:moveTo>
                  <a:pt x="78528" y="52786"/>
                </a:moveTo>
                <a:lnTo>
                  <a:pt x="0" y="26856"/>
                </a:lnTo>
                <a:lnTo>
                  <a:pt x="78528" y="0"/>
                </a:lnTo>
                <a:lnTo>
                  <a:pt x="78528" y="52786"/>
                </a:lnTo>
                <a:close/>
              </a:path>
            </a:pathLst>
          </a:custGeom>
          <a:solidFill>
            <a:srgbClr val="000000"/>
          </a:solidFill>
        </p:spPr>
        <p:txBody>
          <a:bodyPr wrap="square" lIns="0" tIns="0" rIns="0" bIns="0" rtlCol="0"/>
          <a:lstStyle/>
          <a:p/>
        </p:txBody>
      </p:sp>
      <p:sp>
        <p:nvSpPr>
          <p:cNvPr id="25" name="object 25"/>
          <p:cNvSpPr/>
          <p:nvPr/>
        </p:nvSpPr>
        <p:spPr>
          <a:xfrm>
            <a:off x="2110278" y="5987720"/>
            <a:ext cx="78740" cy="53340"/>
          </a:xfrm>
          <a:custGeom>
            <a:avLst/>
            <a:gdLst/>
            <a:ahLst/>
            <a:cxnLst/>
            <a:rect l="l" t="t" r="r" b="b"/>
            <a:pathLst>
              <a:path w="78739" h="53339">
                <a:moveTo>
                  <a:pt x="0" y="52786"/>
                </a:moveTo>
                <a:lnTo>
                  <a:pt x="0" y="0"/>
                </a:lnTo>
                <a:lnTo>
                  <a:pt x="78528" y="26856"/>
                </a:lnTo>
                <a:lnTo>
                  <a:pt x="0" y="52786"/>
                </a:lnTo>
                <a:close/>
              </a:path>
            </a:pathLst>
          </a:custGeom>
          <a:solidFill>
            <a:srgbClr val="000000"/>
          </a:solidFill>
        </p:spPr>
        <p:txBody>
          <a:bodyPr wrap="square" lIns="0" tIns="0" rIns="0" bIns="0" rtlCol="0"/>
          <a:lstStyle/>
          <a:p/>
        </p:txBody>
      </p:sp>
      <p:sp>
        <p:nvSpPr>
          <p:cNvPr id="26" name="object 26"/>
          <p:cNvSpPr txBox="1"/>
          <p:nvPr/>
        </p:nvSpPr>
        <p:spPr>
          <a:xfrm>
            <a:off x="1163205" y="5920444"/>
            <a:ext cx="891540" cy="160020"/>
          </a:xfrm>
          <a:prstGeom prst="rect">
            <a:avLst/>
          </a:prstGeom>
        </p:spPr>
        <p:txBody>
          <a:bodyPr wrap="square" lIns="0" tIns="16510" rIns="0" bIns="0" rtlCol="0" vert="horz">
            <a:spAutoFit/>
          </a:bodyPr>
          <a:lstStyle/>
          <a:p>
            <a:pPr marL="12700">
              <a:lnSpc>
                <a:spcPct val="100000"/>
              </a:lnSpc>
              <a:spcBef>
                <a:spcPts val="130"/>
              </a:spcBef>
            </a:pPr>
            <a:r>
              <a:rPr dirty="0" sz="850" spc="-25" i="1">
                <a:latin typeface="Cambria Math"/>
                <a:cs typeface="Cambria Math"/>
              </a:rPr>
              <a:t>Varies </a:t>
            </a:r>
            <a:r>
              <a:rPr dirty="0" sz="850" spc="-20" i="1">
                <a:latin typeface="Cambria Math"/>
                <a:cs typeface="Cambria Math"/>
              </a:rPr>
              <a:t>3.5ft </a:t>
            </a:r>
            <a:r>
              <a:rPr dirty="0" sz="850" spc="-10" i="1">
                <a:latin typeface="Cambria Math"/>
                <a:cs typeface="Cambria Math"/>
              </a:rPr>
              <a:t>-</a:t>
            </a:r>
            <a:r>
              <a:rPr dirty="0" sz="850" spc="-30" i="1">
                <a:latin typeface="Cambria Math"/>
                <a:cs typeface="Cambria Math"/>
              </a:rPr>
              <a:t> </a:t>
            </a:r>
            <a:r>
              <a:rPr dirty="0" sz="850" spc="-15" i="1">
                <a:latin typeface="Cambria Math"/>
                <a:cs typeface="Cambria Math"/>
              </a:rPr>
              <a:t>4.07'ft</a:t>
            </a:r>
            <a:endParaRPr sz="850">
              <a:latin typeface="Cambria Math"/>
              <a:cs typeface="Cambria Math"/>
            </a:endParaRPr>
          </a:p>
        </p:txBody>
      </p:sp>
      <p:sp>
        <p:nvSpPr>
          <p:cNvPr id="27" name="object 27"/>
          <p:cNvSpPr/>
          <p:nvPr/>
        </p:nvSpPr>
        <p:spPr>
          <a:xfrm>
            <a:off x="2188807" y="5703969"/>
            <a:ext cx="0" cy="413384"/>
          </a:xfrm>
          <a:custGeom>
            <a:avLst/>
            <a:gdLst/>
            <a:ahLst/>
            <a:cxnLst/>
            <a:rect l="l" t="t" r="r" b="b"/>
            <a:pathLst>
              <a:path w="0" h="413385">
                <a:moveTo>
                  <a:pt x="0" y="413031"/>
                </a:moveTo>
                <a:lnTo>
                  <a:pt x="0" y="0"/>
                </a:lnTo>
                <a:lnTo>
                  <a:pt x="0" y="413031"/>
                </a:lnTo>
                <a:close/>
              </a:path>
            </a:pathLst>
          </a:custGeom>
          <a:ln w="3175">
            <a:solidFill>
              <a:srgbClr val="000000"/>
            </a:solidFill>
          </a:ln>
        </p:spPr>
        <p:txBody>
          <a:bodyPr wrap="square" lIns="0" tIns="0" rIns="0" bIns="0" rtlCol="0"/>
          <a:lstStyle/>
          <a:p/>
        </p:txBody>
      </p:sp>
      <p:sp>
        <p:nvSpPr>
          <p:cNvPr id="28" name="object 28"/>
          <p:cNvSpPr/>
          <p:nvPr/>
        </p:nvSpPr>
        <p:spPr>
          <a:xfrm>
            <a:off x="3565357" y="5705821"/>
            <a:ext cx="0" cy="411480"/>
          </a:xfrm>
          <a:custGeom>
            <a:avLst/>
            <a:gdLst/>
            <a:ahLst/>
            <a:cxnLst/>
            <a:rect l="l" t="t" r="r" b="b"/>
            <a:pathLst>
              <a:path w="0" h="411479">
                <a:moveTo>
                  <a:pt x="0" y="411179"/>
                </a:moveTo>
                <a:lnTo>
                  <a:pt x="0" y="0"/>
                </a:lnTo>
                <a:lnTo>
                  <a:pt x="0" y="411179"/>
                </a:lnTo>
                <a:close/>
              </a:path>
            </a:pathLst>
          </a:custGeom>
          <a:ln w="3175">
            <a:solidFill>
              <a:srgbClr val="000000"/>
            </a:solidFill>
          </a:ln>
        </p:spPr>
        <p:txBody>
          <a:bodyPr wrap="square" lIns="0" tIns="0" rIns="0" bIns="0" rtlCol="0"/>
          <a:lstStyle/>
          <a:p/>
        </p:txBody>
      </p:sp>
      <p:sp>
        <p:nvSpPr>
          <p:cNvPr id="29" name="object 29"/>
          <p:cNvSpPr/>
          <p:nvPr/>
        </p:nvSpPr>
        <p:spPr>
          <a:xfrm>
            <a:off x="2260868" y="6014206"/>
            <a:ext cx="446405" cy="0"/>
          </a:xfrm>
          <a:custGeom>
            <a:avLst/>
            <a:gdLst/>
            <a:ahLst/>
            <a:cxnLst/>
            <a:rect l="l" t="t" r="r" b="b"/>
            <a:pathLst>
              <a:path w="446405" h="0">
                <a:moveTo>
                  <a:pt x="0" y="0"/>
                </a:moveTo>
                <a:lnTo>
                  <a:pt x="446039" y="0"/>
                </a:lnTo>
              </a:path>
            </a:pathLst>
          </a:custGeom>
          <a:ln w="3175">
            <a:solidFill>
              <a:srgbClr val="000000"/>
            </a:solidFill>
          </a:ln>
        </p:spPr>
        <p:txBody>
          <a:bodyPr wrap="square" lIns="0" tIns="0" rIns="0" bIns="0" rtlCol="0"/>
          <a:lstStyle/>
          <a:p/>
        </p:txBody>
      </p:sp>
      <p:sp>
        <p:nvSpPr>
          <p:cNvPr id="30" name="object 30"/>
          <p:cNvSpPr/>
          <p:nvPr/>
        </p:nvSpPr>
        <p:spPr>
          <a:xfrm>
            <a:off x="3045963" y="6014206"/>
            <a:ext cx="447675" cy="0"/>
          </a:xfrm>
          <a:custGeom>
            <a:avLst/>
            <a:gdLst/>
            <a:ahLst/>
            <a:cxnLst/>
            <a:rect l="l" t="t" r="r" b="b"/>
            <a:pathLst>
              <a:path w="447675" h="0">
                <a:moveTo>
                  <a:pt x="0" y="0"/>
                </a:moveTo>
                <a:lnTo>
                  <a:pt x="447332" y="0"/>
                </a:lnTo>
              </a:path>
            </a:pathLst>
          </a:custGeom>
          <a:ln w="3175">
            <a:solidFill>
              <a:srgbClr val="000000"/>
            </a:solidFill>
          </a:ln>
        </p:spPr>
        <p:txBody>
          <a:bodyPr wrap="square" lIns="0" tIns="0" rIns="0" bIns="0" rtlCol="0"/>
          <a:lstStyle/>
          <a:p/>
        </p:txBody>
      </p:sp>
      <p:sp>
        <p:nvSpPr>
          <p:cNvPr id="31" name="object 31"/>
          <p:cNvSpPr/>
          <p:nvPr/>
        </p:nvSpPr>
        <p:spPr>
          <a:xfrm>
            <a:off x="2188437" y="5987534"/>
            <a:ext cx="78740" cy="53340"/>
          </a:xfrm>
          <a:custGeom>
            <a:avLst/>
            <a:gdLst/>
            <a:ahLst/>
            <a:cxnLst/>
            <a:rect l="l" t="t" r="r" b="b"/>
            <a:pathLst>
              <a:path w="78739" h="53339">
                <a:moveTo>
                  <a:pt x="78528" y="52786"/>
                </a:moveTo>
                <a:lnTo>
                  <a:pt x="0" y="26856"/>
                </a:lnTo>
                <a:lnTo>
                  <a:pt x="78528" y="0"/>
                </a:lnTo>
                <a:lnTo>
                  <a:pt x="78528" y="52786"/>
                </a:lnTo>
                <a:close/>
              </a:path>
            </a:pathLst>
          </a:custGeom>
          <a:solidFill>
            <a:srgbClr val="000000"/>
          </a:solidFill>
        </p:spPr>
        <p:txBody>
          <a:bodyPr wrap="square" lIns="0" tIns="0" rIns="0" bIns="0" rtlCol="0"/>
          <a:lstStyle/>
          <a:p/>
        </p:txBody>
      </p:sp>
      <p:sp>
        <p:nvSpPr>
          <p:cNvPr id="32" name="object 32"/>
          <p:cNvSpPr/>
          <p:nvPr/>
        </p:nvSpPr>
        <p:spPr>
          <a:xfrm>
            <a:off x="3486367" y="5987720"/>
            <a:ext cx="80010" cy="53340"/>
          </a:xfrm>
          <a:custGeom>
            <a:avLst/>
            <a:gdLst/>
            <a:ahLst/>
            <a:cxnLst/>
            <a:rect l="l" t="t" r="r" b="b"/>
            <a:pathLst>
              <a:path w="80010" h="53339">
                <a:moveTo>
                  <a:pt x="0" y="52786"/>
                </a:moveTo>
                <a:lnTo>
                  <a:pt x="0" y="0"/>
                </a:lnTo>
                <a:lnTo>
                  <a:pt x="79451" y="26856"/>
                </a:lnTo>
                <a:lnTo>
                  <a:pt x="0" y="52786"/>
                </a:lnTo>
                <a:close/>
              </a:path>
            </a:pathLst>
          </a:custGeom>
          <a:solidFill>
            <a:srgbClr val="000000"/>
          </a:solidFill>
        </p:spPr>
        <p:txBody>
          <a:bodyPr wrap="square" lIns="0" tIns="0" rIns="0" bIns="0" rtlCol="0"/>
          <a:lstStyle/>
          <a:p/>
        </p:txBody>
      </p:sp>
      <p:sp>
        <p:nvSpPr>
          <p:cNvPr id="33" name="object 33"/>
          <p:cNvSpPr txBox="1"/>
          <p:nvPr/>
        </p:nvSpPr>
        <p:spPr>
          <a:xfrm>
            <a:off x="2694172" y="5920444"/>
            <a:ext cx="367665" cy="160020"/>
          </a:xfrm>
          <a:prstGeom prst="rect">
            <a:avLst/>
          </a:prstGeom>
        </p:spPr>
        <p:txBody>
          <a:bodyPr wrap="square" lIns="0" tIns="16510" rIns="0" bIns="0" rtlCol="0" vert="horz">
            <a:spAutoFit/>
          </a:bodyPr>
          <a:lstStyle/>
          <a:p>
            <a:pPr marL="12700">
              <a:lnSpc>
                <a:spcPct val="100000"/>
              </a:lnSpc>
              <a:spcBef>
                <a:spcPts val="130"/>
              </a:spcBef>
            </a:pPr>
            <a:r>
              <a:rPr dirty="0" sz="850" spc="-45" i="1">
                <a:latin typeface="Cambria Math"/>
                <a:cs typeface="Cambria Math"/>
              </a:rPr>
              <a:t>S</a:t>
            </a:r>
            <a:r>
              <a:rPr dirty="0" sz="850" spc="-35" i="1">
                <a:latin typeface="Cambria Math"/>
                <a:cs typeface="Cambria Math"/>
              </a:rPr>
              <a:t>=</a:t>
            </a:r>
            <a:r>
              <a:rPr dirty="0" sz="850" spc="-20" i="1">
                <a:latin typeface="Cambria Math"/>
                <a:cs typeface="Cambria Math"/>
              </a:rPr>
              <a:t>7</a:t>
            </a:r>
            <a:r>
              <a:rPr dirty="0" sz="850" i="1">
                <a:latin typeface="Cambria Math"/>
                <a:cs typeface="Cambria Math"/>
              </a:rPr>
              <a:t>'</a:t>
            </a:r>
            <a:r>
              <a:rPr dirty="0" sz="850" spc="-20" i="1">
                <a:latin typeface="Cambria Math"/>
                <a:cs typeface="Cambria Math"/>
              </a:rPr>
              <a:t>-0</a:t>
            </a:r>
            <a:r>
              <a:rPr dirty="0" sz="850" spc="-10" i="1">
                <a:latin typeface="Cambria Math"/>
                <a:cs typeface="Cambria Math"/>
              </a:rPr>
              <a:t>"</a:t>
            </a:r>
            <a:endParaRPr sz="850">
              <a:latin typeface="Cambria Math"/>
              <a:cs typeface="Cambria Math"/>
            </a:endParaRPr>
          </a:p>
        </p:txBody>
      </p:sp>
      <p:sp>
        <p:nvSpPr>
          <p:cNvPr id="34" name="object 34"/>
          <p:cNvSpPr/>
          <p:nvPr/>
        </p:nvSpPr>
        <p:spPr>
          <a:xfrm>
            <a:off x="1486304" y="3769664"/>
            <a:ext cx="0" cy="446405"/>
          </a:xfrm>
          <a:custGeom>
            <a:avLst/>
            <a:gdLst/>
            <a:ahLst/>
            <a:cxnLst/>
            <a:rect l="l" t="t" r="r" b="b"/>
            <a:pathLst>
              <a:path w="0" h="446404">
                <a:moveTo>
                  <a:pt x="0" y="0"/>
                </a:moveTo>
                <a:lnTo>
                  <a:pt x="0" y="446370"/>
                </a:lnTo>
                <a:lnTo>
                  <a:pt x="0" y="0"/>
                </a:lnTo>
                <a:close/>
              </a:path>
            </a:pathLst>
          </a:custGeom>
          <a:ln w="3175">
            <a:solidFill>
              <a:srgbClr val="000000"/>
            </a:solidFill>
          </a:ln>
        </p:spPr>
        <p:txBody>
          <a:bodyPr wrap="square" lIns="0" tIns="0" rIns="0" bIns="0" rtlCol="0"/>
          <a:lstStyle/>
          <a:p/>
        </p:txBody>
      </p:sp>
      <p:sp>
        <p:nvSpPr>
          <p:cNvPr id="35" name="object 35"/>
          <p:cNvSpPr/>
          <p:nvPr/>
        </p:nvSpPr>
        <p:spPr>
          <a:xfrm>
            <a:off x="2872093" y="3769664"/>
            <a:ext cx="0" cy="446405"/>
          </a:xfrm>
          <a:custGeom>
            <a:avLst/>
            <a:gdLst/>
            <a:ahLst/>
            <a:cxnLst/>
            <a:rect l="l" t="t" r="r" b="b"/>
            <a:pathLst>
              <a:path w="0" h="446404">
                <a:moveTo>
                  <a:pt x="0" y="0"/>
                </a:moveTo>
                <a:lnTo>
                  <a:pt x="0" y="446370"/>
                </a:lnTo>
                <a:lnTo>
                  <a:pt x="0" y="0"/>
                </a:lnTo>
                <a:close/>
              </a:path>
            </a:pathLst>
          </a:custGeom>
          <a:ln w="3175">
            <a:solidFill>
              <a:srgbClr val="000000"/>
            </a:solidFill>
          </a:ln>
        </p:spPr>
        <p:txBody>
          <a:bodyPr wrap="square" lIns="0" tIns="0" rIns="0" bIns="0" rtlCol="0"/>
          <a:lstStyle/>
          <a:p/>
        </p:txBody>
      </p:sp>
      <p:sp>
        <p:nvSpPr>
          <p:cNvPr id="36" name="object 36"/>
          <p:cNvSpPr/>
          <p:nvPr/>
        </p:nvSpPr>
        <p:spPr>
          <a:xfrm>
            <a:off x="1558365" y="3872459"/>
            <a:ext cx="514984" cy="0"/>
          </a:xfrm>
          <a:custGeom>
            <a:avLst/>
            <a:gdLst/>
            <a:ahLst/>
            <a:cxnLst/>
            <a:rect l="l" t="t" r="r" b="b"/>
            <a:pathLst>
              <a:path w="514985" h="0">
                <a:moveTo>
                  <a:pt x="0" y="0"/>
                </a:moveTo>
                <a:lnTo>
                  <a:pt x="514774" y="0"/>
                </a:lnTo>
              </a:path>
            </a:pathLst>
          </a:custGeom>
          <a:ln w="3175">
            <a:solidFill>
              <a:srgbClr val="000000"/>
            </a:solidFill>
          </a:ln>
        </p:spPr>
        <p:txBody>
          <a:bodyPr wrap="square" lIns="0" tIns="0" rIns="0" bIns="0" rtlCol="0"/>
          <a:lstStyle/>
          <a:p/>
        </p:txBody>
      </p:sp>
      <p:sp>
        <p:nvSpPr>
          <p:cNvPr id="37" name="object 37"/>
          <p:cNvSpPr/>
          <p:nvPr/>
        </p:nvSpPr>
        <p:spPr>
          <a:xfrm>
            <a:off x="2285627" y="3872459"/>
            <a:ext cx="514984" cy="0"/>
          </a:xfrm>
          <a:custGeom>
            <a:avLst/>
            <a:gdLst/>
            <a:ahLst/>
            <a:cxnLst/>
            <a:rect l="l" t="t" r="r" b="b"/>
            <a:pathLst>
              <a:path w="514985" h="0">
                <a:moveTo>
                  <a:pt x="0" y="0"/>
                </a:moveTo>
                <a:lnTo>
                  <a:pt x="514404" y="0"/>
                </a:lnTo>
              </a:path>
            </a:pathLst>
          </a:custGeom>
          <a:ln w="3175">
            <a:solidFill>
              <a:srgbClr val="000000"/>
            </a:solidFill>
          </a:ln>
        </p:spPr>
        <p:txBody>
          <a:bodyPr wrap="square" lIns="0" tIns="0" rIns="0" bIns="0" rtlCol="0"/>
          <a:lstStyle/>
          <a:p/>
        </p:txBody>
      </p:sp>
      <p:sp>
        <p:nvSpPr>
          <p:cNvPr id="38" name="object 38"/>
          <p:cNvSpPr/>
          <p:nvPr/>
        </p:nvSpPr>
        <p:spPr>
          <a:xfrm>
            <a:off x="1486674" y="3846436"/>
            <a:ext cx="78740" cy="53340"/>
          </a:xfrm>
          <a:custGeom>
            <a:avLst/>
            <a:gdLst/>
            <a:ahLst/>
            <a:cxnLst/>
            <a:rect l="l" t="t" r="r" b="b"/>
            <a:pathLst>
              <a:path w="78740" h="53339">
                <a:moveTo>
                  <a:pt x="78528" y="52786"/>
                </a:moveTo>
                <a:lnTo>
                  <a:pt x="0" y="25930"/>
                </a:lnTo>
                <a:lnTo>
                  <a:pt x="78528" y="0"/>
                </a:lnTo>
                <a:lnTo>
                  <a:pt x="78528" y="52786"/>
                </a:lnTo>
                <a:close/>
              </a:path>
            </a:pathLst>
          </a:custGeom>
          <a:solidFill>
            <a:srgbClr val="000000"/>
          </a:solidFill>
        </p:spPr>
        <p:txBody>
          <a:bodyPr wrap="square" lIns="0" tIns="0" rIns="0" bIns="0" rtlCol="0"/>
          <a:lstStyle/>
          <a:p/>
        </p:txBody>
      </p:sp>
      <p:sp>
        <p:nvSpPr>
          <p:cNvPr id="39" name="object 39"/>
          <p:cNvSpPr/>
          <p:nvPr/>
        </p:nvSpPr>
        <p:spPr>
          <a:xfrm>
            <a:off x="2793750" y="3846529"/>
            <a:ext cx="78740" cy="53340"/>
          </a:xfrm>
          <a:custGeom>
            <a:avLst/>
            <a:gdLst/>
            <a:ahLst/>
            <a:cxnLst/>
            <a:rect l="l" t="t" r="r" b="b"/>
            <a:pathLst>
              <a:path w="78739" h="53339">
                <a:moveTo>
                  <a:pt x="0" y="52786"/>
                </a:moveTo>
                <a:lnTo>
                  <a:pt x="0" y="0"/>
                </a:lnTo>
                <a:lnTo>
                  <a:pt x="78528" y="25930"/>
                </a:lnTo>
                <a:lnTo>
                  <a:pt x="0" y="52786"/>
                </a:lnTo>
                <a:close/>
              </a:path>
            </a:pathLst>
          </a:custGeom>
          <a:solidFill>
            <a:srgbClr val="000000"/>
          </a:solidFill>
        </p:spPr>
        <p:txBody>
          <a:bodyPr wrap="square" lIns="0" tIns="0" rIns="0" bIns="0" rtlCol="0"/>
          <a:lstStyle/>
          <a:p/>
        </p:txBody>
      </p:sp>
      <p:sp>
        <p:nvSpPr>
          <p:cNvPr id="40" name="object 40"/>
          <p:cNvSpPr txBox="1"/>
          <p:nvPr/>
        </p:nvSpPr>
        <p:spPr>
          <a:xfrm>
            <a:off x="2060272" y="3778883"/>
            <a:ext cx="240029" cy="160020"/>
          </a:xfrm>
          <a:prstGeom prst="rect">
            <a:avLst/>
          </a:prstGeom>
        </p:spPr>
        <p:txBody>
          <a:bodyPr wrap="square" lIns="0" tIns="16510" rIns="0" bIns="0" rtlCol="0" vert="horz">
            <a:spAutoFit/>
          </a:bodyPr>
          <a:lstStyle/>
          <a:p>
            <a:pPr marL="12700">
              <a:lnSpc>
                <a:spcPct val="100000"/>
              </a:lnSpc>
              <a:spcBef>
                <a:spcPts val="130"/>
              </a:spcBef>
            </a:pPr>
            <a:r>
              <a:rPr dirty="0" sz="850" spc="-20" i="1">
                <a:latin typeface="Cambria Math"/>
                <a:cs typeface="Cambria Math"/>
              </a:rPr>
              <a:t>7</a:t>
            </a:r>
            <a:r>
              <a:rPr dirty="0" sz="850" spc="-20" i="1">
                <a:latin typeface="Cambria Math"/>
                <a:cs typeface="Cambria Math"/>
              </a:rPr>
              <a:t>'</a:t>
            </a:r>
            <a:r>
              <a:rPr dirty="0" sz="850" spc="-20" i="1">
                <a:latin typeface="Cambria Math"/>
                <a:cs typeface="Cambria Math"/>
              </a:rPr>
              <a:t>-0</a:t>
            </a:r>
            <a:r>
              <a:rPr dirty="0" sz="850" spc="-10" i="1">
                <a:latin typeface="Cambria Math"/>
                <a:cs typeface="Cambria Math"/>
              </a:rPr>
              <a:t>"</a:t>
            </a:r>
            <a:endParaRPr sz="850">
              <a:latin typeface="Cambria Math"/>
              <a:cs typeface="Cambria Math"/>
            </a:endParaRPr>
          </a:p>
        </p:txBody>
      </p:sp>
      <p:sp>
        <p:nvSpPr>
          <p:cNvPr id="41" name="object 41"/>
          <p:cNvSpPr/>
          <p:nvPr/>
        </p:nvSpPr>
        <p:spPr>
          <a:xfrm>
            <a:off x="2179198" y="3914318"/>
            <a:ext cx="0" cy="300990"/>
          </a:xfrm>
          <a:custGeom>
            <a:avLst/>
            <a:gdLst/>
            <a:ahLst/>
            <a:cxnLst/>
            <a:rect l="l" t="t" r="r" b="b"/>
            <a:pathLst>
              <a:path w="0" h="300989">
                <a:moveTo>
                  <a:pt x="0" y="0"/>
                </a:moveTo>
                <a:lnTo>
                  <a:pt x="0" y="300976"/>
                </a:lnTo>
                <a:lnTo>
                  <a:pt x="0" y="0"/>
                </a:lnTo>
                <a:close/>
              </a:path>
            </a:pathLst>
          </a:custGeom>
          <a:ln w="3175">
            <a:solidFill>
              <a:srgbClr val="000000"/>
            </a:solidFill>
          </a:ln>
        </p:spPr>
        <p:txBody>
          <a:bodyPr wrap="square" lIns="0" tIns="0" rIns="0" bIns="0" rtlCol="0"/>
          <a:lstStyle/>
          <a:p/>
        </p:txBody>
      </p:sp>
      <p:sp>
        <p:nvSpPr>
          <p:cNvPr id="42" name="object 42"/>
          <p:cNvSpPr/>
          <p:nvPr/>
        </p:nvSpPr>
        <p:spPr>
          <a:xfrm>
            <a:off x="2872093" y="3914318"/>
            <a:ext cx="0" cy="300990"/>
          </a:xfrm>
          <a:custGeom>
            <a:avLst/>
            <a:gdLst/>
            <a:ahLst/>
            <a:cxnLst/>
            <a:rect l="l" t="t" r="r" b="b"/>
            <a:pathLst>
              <a:path w="0" h="300989">
                <a:moveTo>
                  <a:pt x="0" y="0"/>
                </a:moveTo>
                <a:lnTo>
                  <a:pt x="0" y="300976"/>
                </a:lnTo>
                <a:lnTo>
                  <a:pt x="0" y="0"/>
                </a:lnTo>
                <a:close/>
              </a:path>
            </a:pathLst>
          </a:custGeom>
          <a:ln w="3175">
            <a:solidFill>
              <a:srgbClr val="000000"/>
            </a:solidFill>
          </a:ln>
        </p:spPr>
        <p:txBody>
          <a:bodyPr wrap="square" lIns="0" tIns="0" rIns="0" bIns="0" rtlCol="0"/>
          <a:lstStyle/>
          <a:p/>
        </p:txBody>
      </p:sp>
      <p:sp>
        <p:nvSpPr>
          <p:cNvPr id="43" name="object 43"/>
          <p:cNvSpPr/>
          <p:nvPr/>
        </p:nvSpPr>
        <p:spPr>
          <a:xfrm>
            <a:off x="2251259" y="4017113"/>
            <a:ext cx="66040" cy="0"/>
          </a:xfrm>
          <a:custGeom>
            <a:avLst/>
            <a:gdLst/>
            <a:ahLst/>
            <a:cxnLst/>
            <a:rect l="l" t="t" r="r" b="b"/>
            <a:pathLst>
              <a:path w="66039" h="0">
                <a:moveTo>
                  <a:pt x="0" y="0"/>
                </a:moveTo>
                <a:lnTo>
                  <a:pt x="65778" y="0"/>
                </a:lnTo>
              </a:path>
            </a:pathLst>
          </a:custGeom>
          <a:ln w="3175">
            <a:solidFill>
              <a:srgbClr val="000000"/>
            </a:solidFill>
          </a:ln>
        </p:spPr>
        <p:txBody>
          <a:bodyPr wrap="square" lIns="0" tIns="0" rIns="0" bIns="0" rtlCol="0"/>
          <a:lstStyle/>
          <a:p/>
        </p:txBody>
      </p:sp>
      <p:sp>
        <p:nvSpPr>
          <p:cNvPr id="44" name="object 44"/>
          <p:cNvSpPr/>
          <p:nvPr/>
        </p:nvSpPr>
        <p:spPr>
          <a:xfrm>
            <a:off x="2733699" y="4017113"/>
            <a:ext cx="66675" cy="0"/>
          </a:xfrm>
          <a:custGeom>
            <a:avLst/>
            <a:gdLst/>
            <a:ahLst/>
            <a:cxnLst/>
            <a:rect l="l" t="t" r="r" b="b"/>
            <a:pathLst>
              <a:path w="66675" h="0">
                <a:moveTo>
                  <a:pt x="0" y="0"/>
                </a:moveTo>
                <a:lnTo>
                  <a:pt x="66333" y="0"/>
                </a:lnTo>
              </a:path>
            </a:pathLst>
          </a:custGeom>
          <a:ln w="3175">
            <a:solidFill>
              <a:srgbClr val="000000"/>
            </a:solidFill>
          </a:ln>
        </p:spPr>
        <p:txBody>
          <a:bodyPr wrap="square" lIns="0" tIns="0" rIns="0" bIns="0" rtlCol="0"/>
          <a:lstStyle/>
          <a:p/>
        </p:txBody>
      </p:sp>
      <p:sp>
        <p:nvSpPr>
          <p:cNvPr id="45" name="object 45"/>
          <p:cNvSpPr/>
          <p:nvPr/>
        </p:nvSpPr>
        <p:spPr>
          <a:xfrm>
            <a:off x="2179291" y="3990534"/>
            <a:ext cx="78740" cy="53340"/>
          </a:xfrm>
          <a:custGeom>
            <a:avLst/>
            <a:gdLst/>
            <a:ahLst/>
            <a:cxnLst/>
            <a:rect l="l" t="t" r="r" b="b"/>
            <a:pathLst>
              <a:path w="78739" h="53339">
                <a:moveTo>
                  <a:pt x="78528" y="52786"/>
                </a:moveTo>
                <a:lnTo>
                  <a:pt x="0" y="26856"/>
                </a:lnTo>
                <a:lnTo>
                  <a:pt x="78528" y="0"/>
                </a:lnTo>
                <a:lnTo>
                  <a:pt x="78528" y="52786"/>
                </a:lnTo>
                <a:close/>
              </a:path>
            </a:pathLst>
          </a:custGeom>
          <a:solidFill>
            <a:srgbClr val="000000"/>
          </a:solidFill>
        </p:spPr>
        <p:txBody>
          <a:bodyPr wrap="square" lIns="0" tIns="0" rIns="0" bIns="0" rtlCol="0"/>
          <a:lstStyle/>
          <a:p/>
        </p:txBody>
      </p:sp>
      <p:sp>
        <p:nvSpPr>
          <p:cNvPr id="46" name="object 46"/>
          <p:cNvSpPr/>
          <p:nvPr/>
        </p:nvSpPr>
        <p:spPr>
          <a:xfrm>
            <a:off x="2793750" y="3990719"/>
            <a:ext cx="78740" cy="53340"/>
          </a:xfrm>
          <a:custGeom>
            <a:avLst/>
            <a:gdLst/>
            <a:ahLst/>
            <a:cxnLst/>
            <a:rect l="l" t="t" r="r" b="b"/>
            <a:pathLst>
              <a:path w="78739" h="53339">
                <a:moveTo>
                  <a:pt x="0" y="52786"/>
                </a:moveTo>
                <a:lnTo>
                  <a:pt x="0" y="0"/>
                </a:lnTo>
                <a:lnTo>
                  <a:pt x="78528" y="26856"/>
                </a:lnTo>
                <a:lnTo>
                  <a:pt x="0" y="52786"/>
                </a:lnTo>
                <a:close/>
              </a:path>
            </a:pathLst>
          </a:custGeom>
          <a:solidFill>
            <a:srgbClr val="000000"/>
          </a:solidFill>
        </p:spPr>
        <p:txBody>
          <a:bodyPr wrap="square" lIns="0" tIns="0" rIns="0" bIns="0" rtlCol="0"/>
          <a:lstStyle/>
          <a:p/>
        </p:txBody>
      </p:sp>
      <p:sp>
        <p:nvSpPr>
          <p:cNvPr id="47" name="object 47"/>
          <p:cNvSpPr txBox="1"/>
          <p:nvPr/>
        </p:nvSpPr>
        <p:spPr>
          <a:xfrm>
            <a:off x="2304721" y="3923583"/>
            <a:ext cx="445134" cy="160020"/>
          </a:xfrm>
          <a:prstGeom prst="rect">
            <a:avLst/>
          </a:prstGeom>
        </p:spPr>
        <p:txBody>
          <a:bodyPr wrap="square" lIns="0" tIns="16510" rIns="0" bIns="0" rtlCol="0" vert="horz">
            <a:spAutoFit/>
          </a:bodyPr>
          <a:lstStyle/>
          <a:p>
            <a:pPr marL="12700">
              <a:lnSpc>
                <a:spcPct val="100000"/>
              </a:lnSpc>
              <a:spcBef>
                <a:spcPts val="130"/>
              </a:spcBef>
            </a:pPr>
            <a:r>
              <a:rPr dirty="0" sz="850" spc="-10" i="1">
                <a:latin typeface="Cambria Math"/>
                <a:cs typeface="Cambria Math"/>
              </a:rPr>
              <a:t>S/2</a:t>
            </a:r>
            <a:r>
              <a:rPr dirty="0" sz="850" spc="-95" i="1">
                <a:latin typeface="Cambria Math"/>
                <a:cs typeface="Cambria Math"/>
              </a:rPr>
              <a:t> </a:t>
            </a:r>
            <a:r>
              <a:rPr dirty="0" sz="850" spc="-20" i="1">
                <a:latin typeface="Cambria Math"/>
                <a:cs typeface="Cambria Math"/>
              </a:rPr>
              <a:t>=3.5'</a:t>
            </a:r>
            <a:endParaRPr sz="850">
              <a:latin typeface="Cambria Math"/>
              <a:cs typeface="Cambria Math"/>
            </a:endParaRPr>
          </a:p>
        </p:txBody>
      </p:sp>
      <p:sp>
        <p:nvSpPr>
          <p:cNvPr id="48" name="object 48"/>
          <p:cNvSpPr/>
          <p:nvPr/>
        </p:nvSpPr>
        <p:spPr>
          <a:xfrm>
            <a:off x="1486304" y="3914318"/>
            <a:ext cx="0" cy="300990"/>
          </a:xfrm>
          <a:custGeom>
            <a:avLst/>
            <a:gdLst/>
            <a:ahLst/>
            <a:cxnLst/>
            <a:rect l="l" t="t" r="r" b="b"/>
            <a:pathLst>
              <a:path w="0" h="300989">
                <a:moveTo>
                  <a:pt x="0" y="0"/>
                </a:moveTo>
                <a:lnTo>
                  <a:pt x="0" y="300976"/>
                </a:lnTo>
                <a:lnTo>
                  <a:pt x="0" y="0"/>
                </a:lnTo>
                <a:close/>
              </a:path>
            </a:pathLst>
          </a:custGeom>
          <a:ln w="3175">
            <a:solidFill>
              <a:srgbClr val="000000"/>
            </a:solidFill>
          </a:ln>
        </p:spPr>
        <p:txBody>
          <a:bodyPr wrap="square" lIns="0" tIns="0" rIns="0" bIns="0" rtlCol="0"/>
          <a:lstStyle/>
          <a:p/>
        </p:txBody>
      </p:sp>
      <p:sp>
        <p:nvSpPr>
          <p:cNvPr id="49" name="object 49"/>
          <p:cNvSpPr/>
          <p:nvPr/>
        </p:nvSpPr>
        <p:spPr>
          <a:xfrm>
            <a:off x="2179198" y="3914318"/>
            <a:ext cx="0" cy="300990"/>
          </a:xfrm>
          <a:custGeom>
            <a:avLst/>
            <a:gdLst/>
            <a:ahLst/>
            <a:cxnLst/>
            <a:rect l="l" t="t" r="r" b="b"/>
            <a:pathLst>
              <a:path w="0" h="300989">
                <a:moveTo>
                  <a:pt x="0" y="0"/>
                </a:moveTo>
                <a:lnTo>
                  <a:pt x="0" y="300976"/>
                </a:lnTo>
                <a:lnTo>
                  <a:pt x="0" y="0"/>
                </a:lnTo>
                <a:close/>
              </a:path>
            </a:pathLst>
          </a:custGeom>
          <a:ln w="3175">
            <a:solidFill>
              <a:srgbClr val="000000"/>
            </a:solidFill>
          </a:ln>
        </p:spPr>
        <p:txBody>
          <a:bodyPr wrap="square" lIns="0" tIns="0" rIns="0" bIns="0" rtlCol="0"/>
          <a:lstStyle/>
          <a:p/>
        </p:txBody>
      </p:sp>
      <p:sp>
        <p:nvSpPr>
          <p:cNvPr id="50" name="object 50"/>
          <p:cNvSpPr/>
          <p:nvPr/>
        </p:nvSpPr>
        <p:spPr>
          <a:xfrm>
            <a:off x="1558365" y="4017113"/>
            <a:ext cx="67310" cy="0"/>
          </a:xfrm>
          <a:custGeom>
            <a:avLst/>
            <a:gdLst/>
            <a:ahLst/>
            <a:cxnLst/>
            <a:rect l="l" t="t" r="r" b="b"/>
            <a:pathLst>
              <a:path w="67310" h="0">
                <a:moveTo>
                  <a:pt x="0" y="0"/>
                </a:moveTo>
                <a:lnTo>
                  <a:pt x="66702" y="0"/>
                </a:lnTo>
              </a:path>
            </a:pathLst>
          </a:custGeom>
          <a:ln w="3175">
            <a:solidFill>
              <a:srgbClr val="000000"/>
            </a:solidFill>
          </a:ln>
        </p:spPr>
        <p:txBody>
          <a:bodyPr wrap="square" lIns="0" tIns="0" rIns="0" bIns="0" rtlCol="0"/>
          <a:lstStyle/>
          <a:p/>
        </p:txBody>
      </p:sp>
      <p:sp>
        <p:nvSpPr>
          <p:cNvPr id="51" name="object 51"/>
          <p:cNvSpPr/>
          <p:nvPr/>
        </p:nvSpPr>
        <p:spPr>
          <a:xfrm>
            <a:off x="2041728" y="4017113"/>
            <a:ext cx="65405" cy="0"/>
          </a:xfrm>
          <a:custGeom>
            <a:avLst/>
            <a:gdLst/>
            <a:ahLst/>
            <a:cxnLst/>
            <a:rect l="l" t="t" r="r" b="b"/>
            <a:pathLst>
              <a:path w="65405" h="0">
                <a:moveTo>
                  <a:pt x="0" y="0"/>
                </a:moveTo>
                <a:lnTo>
                  <a:pt x="65409" y="0"/>
                </a:lnTo>
              </a:path>
            </a:pathLst>
          </a:custGeom>
          <a:ln w="3175">
            <a:solidFill>
              <a:srgbClr val="000000"/>
            </a:solidFill>
          </a:ln>
        </p:spPr>
        <p:txBody>
          <a:bodyPr wrap="square" lIns="0" tIns="0" rIns="0" bIns="0" rtlCol="0"/>
          <a:lstStyle/>
          <a:p/>
        </p:txBody>
      </p:sp>
      <p:sp>
        <p:nvSpPr>
          <p:cNvPr id="52" name="object 52"/>
          <p:cNvSpPr/>
          <p:nvPr/>
        </p:nvSpPr>
        <p:spPr>
          <a:xfrm>
            <a:off x="1486674" y="3990534"/>
            <a:ext cx="78740" cy="53340"/>
          </a:xfrm>
          <a:custGeom>
            <a:avLst/>
            <a:gdLst/>
            <a:ahLst/>
            <a:cxnLst/>
            <a:rect l="l" t="t" r="r" b="b"/>
            <a:pathLst>
              <a:path w="78740" h="53339">
                <a:moveTo>
                  <a:pt x="78528" y="52786"/>
                </a:moveTo>
                <a:lnTo>
                  <a:pt x="0" y="26856"/>
                </a:lnTo>
                <a:lnTo>
                  <a:pt x="78528" y="0"/>
                </a:lnTo>
                <a:lnTo>
                  <a:pt x="78528" y="52786"/>
                </a:lnTo>
                <a:close/>
              </a:path>
            </a:pathLst>
          </a:custGeom>
          <a:solidFill>
            <a:srgbClr val="000000"/>
          </a:solidFill>
        </p:spPr>
        <p:txBody>
          <a:bodyPr wrap="square" lIns="0" tIns="0" rIns="0" bIns="0" rtlCol="0"/>
          <a:lstStyle/>
          <a:p/>
        </p:txBody>
      </p:sp>
      <p:sp>
        <p:nvSpPr>
          <p:cNvPr id="53" name="object 53"/>
          <p:cNvSpPr/>
          <p:nvPr/>
        </p:nvSpPr>
        <p:spPr>
          <a:xfrm>
            <a:off x="2100301" y="3990719"/>
            <a:ext cx="78740" cy="53340"/>
          </a:xfrm>
          <a:custGeom>
            <a:avLst/>
            <a:gdLst/>
            <a:ahLst/>
            <a:cxnLst/>
            <a:rect l="l" t="t" r="r" b="b"/>
            <a:pathLst>
              <a:path w="78739" h="53339">
                <a:moveTo>
                  <a:pt x="0" y="52786"/>
                </a:moveTo>
                <a:lnTo>
                  <a:pt x="0" y="0"/>
                </a:lnTo>
                <a:lnTo>
                  <a:pt x="78528" y="26856"/>
                </a:lnTo>
                <a:lnTo>
                  <a:pt x="0" y="52786"/>
                </a:lnTo>
                <a:close/>
              </a:path>
            </a:pathLst>
          </a:custGeom>
          <a:solidFill>
            <a:srgbClr val="000000"/>
          </a:solidFill>
        </p:spPr>
        <p:txBody>
          <a:bodyPr wrap="square" lIns="0" tIns="0" rIns="0" bIns="0" rtlCol="0"/>
          <a:lstStyle/>
          <a:p/>
        </p:txBody>
      </p:sp>
      <p:sp>
        <p:nvSpPr>
          <p:cNvPr id="54" name="object 54"/>
          <p:cNvSpPr txBox="1"/>
          <p:nvPr/>
        </p:nvSpPr>
        <p:spPr>
          <a:xfrm>
            <a:off x="1611826" y="3923584"/>
            <a:ext cx="445134" cy="160020"/>
          </a:xfrm>
          <a:prstGeom prst="rect">
            <a:avLst/>
          </a:prstGeom>
        </p:spPr>
        <p:txBody>
          <a:bodyPr wrap="square" lIns="0" tIns="16510" rIns="0" bIns="0" rtlCol="0" vert="horz">
            <a:spAutoFit/>
          </a:bodyPr>
          <a:lstStyle/>
          <a:p>
            <a:pPr marL="12700">
              <a:lnSpc>
                <a:spcPct val="100000"/>
              </a:lnSpc>
              <a:spcBef>
                <a:spcPts val="130"/>
              </a:spcBef>
            </a:pPr>
            <a:r>
              <a:rPr dirty="0" sz="850" spc="-10" i="1">
                <a:latin typeface="Cambria Math"/>
                <a:cs typeface="Cambria Math"/>
              </a:rPr>
              <a:t>S/2</a:t>
            </a:r>
            <a:r>
              <a:rPr dirty="0" sz="850" spc="-95" i="1">
                <a:latin typeface="Cambria Math"/>
                <a:cs typeface="Cambria Math"/>
              </a:rPr>
              <a:t> </a:t>
            </a:r>
            <a:r>
              <a:rPr dirty="0" sz="850" spc="-20" i="1">
                <a:latin typeface="Cambria Math"/>
                <a:cs typeface="Cambria Math"/>
              </a:rPr>
              <a:t>=3.5'</a:t>
            </a:r>
            <a:endParaRPr sz="850">
              <a:latin typeface="Cambria Math"/>
              <a:cs typeface="Cambria Math"/>
            </a:endParaRPr>
          </a:p>
        </p:txBody>
      </p:sp>
      <p:sp>
        <p:nvSpPr>
          <p:cNvPr id="55" name="object 55"/>
          <p:cNvSpPr txBox="1"/>
          <p:nvPr/>
        </p:nvSpPr>
        <p:spPr>
          <a:xfrm>
            <a:off x="2151665" y="5471494"/>
            <a:ext cx="114935" cy="210820"/>
          </a:xfrm>
          <a:prstGeom prst="rect">
            <a:avLst/>
          </a:prstGeom>
        </p:spPr>
        <p:txBody>
          <a:bodyPr wrap="square" lIns="0" tIns="14604" rIns="0" bIns="0" rtlCol="0" vert="horz">
            <a:spAutoFit/>
          </a:bodyPr>
          <a:lstStyle/>
          <a:p>
            <a:pPr marL="12700">
              <a:lnSpc>
                <a:spcPct val="100000"/>
              </a:lnSpc>
              <a:spcBef>
                <a:spcPts val="114"/>
              </a:spcBef>
            </a:pPr>
            <a:r>
              <a:rPr dirty="0" sz="1200" spc="5">
                <a:latin typeface="Calibri"/>
                <a:cs typeface="Calibri"/>
              </a:rPr>
              <a:t>A</a:t>
            </a:r>
            <a:endParaRPr sz="1200">
              <a:latin typeface="Calibri"/>
              <a:cs typeface="Calibri"/>
            </a:endParaRPr>
          </a:p>
        </p:txBody>
      </p:sp>
      <p:sp>
        <p:nvSpPr>
          <p:cNvPr id="56" name="object 56"/>
          <p:cNvSpPr txBox="1"/>
          <p:nvPr/>
        </p:nvSpPr>
        <p:spPr>
          <a:xfrm>
            <a:off x="3514230" y="5475629"/>
            <a:ext cx="109220" cy="210820"/>
          </a:xfrm>
          <a:prstGeom prst="rect">
            <a:avLst/>
          </a:prstGeom>
        </p:spPr>
        <p:txBody>
          <a:bodyPr wrap="square" lIns="0" tIns="14604" rIns="0" bIns="0" rtlCol="0" vert="horz">
            <a:spAutoFit/>
          </a:bodyPr>
          <a:lstStyle/>
          <a:p>
            <a:pPr marL="12700">
              <a:lnSpc>
                <a:spcPct val="100000"/>
              </a:lnSpc>
              <a:spcBef>
                <a:spcPts val="114"/>
              </a:spcBef>
            </a:pPr>
            <a:r>
              <a:rPr dirty="0" sz="1200" spc="5">
                <a:latin typeface="Calibri"/>
                <a:cs typeface="Calibri"/>
              </a:rPr>
              <a:t>B</a:t>
            </a:r>
            <a:endParaRPr sz="1200">
              <a:latin typeface="Calibri"/>
              <a:cs typeface="Calibri"/>
            </a:endParaRPr>
          </a:p>
        </p:txBody>
      </p:sp>
      <p:sp>
        <p:nvSpPr>
          <p:cNvPr id="57" name="object 57"/>
          <p:cNvSpPr/>
          <p:nvPr/>
        </p:nvSpPr>
        <p:spPr>
          <a:xfrm>
            <a:off x="3739896" y="7125468"/>
            <a:ext cx="256540" cy="0"/>
          </a:xfrm>
          <a:custGeom>
            <a:avLst/>
            <a:gdLst/>
            <a:ahLst/>
            <a:cxnLst/>
            <a:rect l="l" t="t" r="r" b="b"/>
            <a:pathLst>
              <a:path w="256539" h="0">
                <a:moveTo>
                  <a:pt x="0" y="0"/>
                </a:moveTo>
                <a:lnTo>
                  <a:pt x="256032" y="0"/>
                </a:lnTo>
              </a:path>
            </a:pathLst>
          </a:custGeom>
          <a:ln w="7607">
            <a:solidFill>
              <a:srgbClr val="000000"/>
            </a:solidFill>
          </a:ln>
        </p:spPr>
        <p:txBody>
          <a:bodyPr wrap="square" lIns="0" tIns="0" rIns="0" bIns="0" rtlCol="0"/>
          <a:lstStyle/>
          <a:p/>
        </p:txBody>
      </p:sp>
      <p:sp>
        <p:nvSpPr>
          <p:cNvPr id="58" name="object 58"/>
          <p:cNvSpPr/>
          <p:nvPr/>
        </p:nvSpPr>
        <p:spPr>
          <a:xfrm>
            <a:off x="1216152" y="8602980"/>
            <a:ext cx="5340350" cy="0"/>
          </a:xfrm>
          <a:custGeom>
            <a:avLst/>
            <a:gdLst/>
            <a:ahLst/>
            <a:cxnLst/>
            <a:rect l="l" t="t" r="r" b="b"/>
            <a:pathLst>
              <a:path w="5340350" h="0">
                <a:moveTo>
                  <a:pt x="0" y="0"/>
                </a:moveTo>
                <a:lnTo>
                  <a:pt x="5340096" y="0"/>
                </a:lnTo>
              </a:path>
            </a:pathLst>
          </a:custGeom>
          <a:ln w="6096">
            <a:solidFill>
              <a:srgbClr val="4F81BC"/>
            </a:solidFill>
          </a:ln>
        </p:spPr>
        <p:txBody>
          <a:bodyPr wrap="square" lIns="0" tIns="0" rIns="0" bIns="0" rtlCol="0"/>
          <a:lstStyle/>
          <a:p/>
        </p:txBody>
      </p:sp>
      <p:sp>
        <p:nvSpPr>
          <p:cNvPr id="59" name="object 59"/>
          <p:cNvSpPr txBox="1"/>
          <p:nvPr/>
        </p:nvSpPr>
        <p:spPr>
          <a:xfrm>
            <a:off x="622300" y="6428583"/>
            <a:ext cx="6480175" cy="2607310"/>
          </a:xfrm>
          <a:prstGeom prst="rect">
            <a:avLst/>
          </a:prstGeom>
        </p:spPr>
        <p:txBody>
          <a:bodyPr wrap="square" lIns="0" tIns="81280" rIns="0" bIns="0" rtlCol="0" vert="horz">
            <a:spAutoFit/>
          </a:bodyPr>
          <a:lstStyle/>
          <a:p>
            <a:pPr marL="63500">
              <a:lnSpc>
                <a:spcPct val="100000"/>
              </a:lnSpc>
              <a:spcBef>
                <a:spcPts val="640"/>
              </a:spcBef>
            </a:pPr>
            <a:r>
              <a:rPr dirty="0" sz="1000" spc="-5" b="1">
                <a:latin typeface="Times New Roman"/>
                <a:cs typeface="Times New Roman"/>
              </a:rPr>
              <a:t>Figure 3-3 Effective Flange</a:t>
            </a:r>
            <a:r>
              <a:rPr dirty="0" sz="1000" spc="5" b="1">
                <a:latin typeface="Times New Roman"/>
                <a:cs typeface="Times New Roman"/>
              </a:rPr>
              <a:t> </a:t>
            </a:r>
            <a:r>
              <a:rPr dirty="0" sz="1000" spc="-5" b="1">
                <a:latin typeface="Times New Roman"/>
                <a:cs typeface="Times New Roman"/>
              </a:rPr>
              <a:t>Width</a:t>
            </a:r>
            <a:endParaRPr sz="1000">
              <a:latin typeface="Times New Roman"/>
              <a:cs typeface="Times New Roman"/>
            </a:endParaRPr>
          </a:p>
          <a:p>
            <a:pPr marL="63500">
              <a:lnSpc>
                <a:spcPct val="100000"/>
              </a:lnSpc>
              <a:spcBef>
                <a:spcPts val="540"/>
              </a:spcBef>
            </a:pPr>
            <a:r>
              <a:rPr dirty="0" sz="1000" spc="-5">
                <a:latin typeface="Times New Roman"/>
                <a:cs typeface="Times New Roman"/>
              </a:rPr>
              <a:t>The effective flange width is measured perpendicular to the centerline </a:t>
            </a:r>
            <a:r>
              <a:rPr dirty="0" sz="1000">
                <a:latin typeface="Times New Roman"/>
                <a:cs typeface="Times New Roman"/>
              </a:rPr>
              <a:t>of </a:t>
            </a:r>
            <a:r>
              <a:rPr dirty="0" sz="1000" spc="-5">
                <a:latin typeface="Times New Roman"/>
                <a:cs typeface="Times New Roman"/>
              </a:rPr>
              <a:t>the</a:t>
            </a:r>
            <a:r>
              <a:rPr dirty="0" sz="1000" spc="40">
                <a:latin typeface="Times New Roman"/>
                <a:cs typeface="Times New Roman"/>
              </a:rPr>
              <a:t> </a:t>
            </a:r>
            <a:r>
              <a:rPr dirty="0" sz="1000" spc="-5">
                <a:latin typeface="Times New Roman"/>
                <a:cs typeface="Times New Roman"/>
              </a:rPr>
              <a:t>girder.</a:t>
            </a:r>
            <a:endParaRPr sz="1000">
              <a:latin typeface="Times New Roman"/>
              <a:cs typeface="Times New Roman"/>
            </a:endParaRPr>
          </a:p>
          <a:p>
            <a:pPr algn="ctr" marL="6985">
              <a:lnSpc>
                <a:spcPts val="985"/>
              </a:lnSpc>
              <a:spcBef>
                <a:spcPts val="420"/>
              </a:spcBef>
            </a:pPr>
            <a:r>
              <a:rPr dirty="0" sz="1000" spc="-165">
                <a:latin typeface="Cambria Math"/>
                <a:cs typeface="Cambria Math"/>
              </a:rPr>
              <a:t>12𝑠𝑠𝑠𝑠</a:t>
            </a:r>
            <a:endParaRPr sz="1000">
              <a:latin typeface="Cambria Math"/>
              <a:cs typeface="Cambria Math"/>
            </a:endParaRPr>
          </a:p>
          <a:p>
            <a:pPr algn="ctr" marL="43180">
              <a:lnSpc>
                <a:spcPts val="985"/>
              </a:lnSpc>
            </a:pPr>
            <a:r>
              <a:rPr dirty="0" sz="1000" spc="-215">
                <a:latin typeface="Cambria Math"/>
                <a:cs typeface="Cambria Math"/>
              </a:rPr>
              <a:t>𝑤𝑤</a:t>
            </a:r>
            <a:r>
              <a:rPr dirty="0" baseline="-15873" sz="1050" spc="-322">
                <a:latin typeface="Cambria Math"/>
                <a:cs typeface="Cambria Math"/>
              </a:rPr>
              <a:t>𝑒𝑒𝑒𝑒𝑒𝑒</a:t>
            </a:r>
            <a:r>
              <a:rPr dirty="0" baseline="-15873" sz="1050" spc="307">
                <a:latin typeface="Cambria Math"/>
                <a:cs typeface="Cambria Math"/>
              </a:rPr>
              <a:t> </a:t>
            </a:r>
            <a:r>
              <a:rPr dirty="0" sz="1000" spc="-5">
                <a:latin typeface="Cambria Math"/>
                <a:cs typeface="Cambria Math"/>
              </a:rPr>
              <a:t>= </a:t>
            </a:r>
            <a:r>
              <a:rPr dirty="0" sz="1000" spc="-160">
                <a:latin typeface="Cambria Math"/>
                <a:cs typeface="Cambria Math"/>
              </a:rPr>
              <a:t>(3.5𝑓𝑓𝑓𝑓 </a:t>
            </a:r>
            <a:r>
              <a:rPr dirty="0" sz="1000" spc="-5">
                <a:latin typeface="Cambria Math"/>
                <a:cs typeface="Cambria Math"/>
              </a:rPr>
              <a:t>+ </a:t>
            </a:r>
            <a:r>
              <a:rPr dirty="0" sz="1000" spc="-160">
                <a:latin typeface="Cambria Math"/>
                <a:cs typeface="Cambria Math"/>
              </a:rPr>
              <a:t>3.5𝑓𝑓𝑓𝑓) </a:t>
            </a:r>
            <a:r>
              <a:rPr dirty="0" sz="1000" spc="-254">
                <a:latin typeface="Cambria Math"/>
                <a:cs typeface="Cambria Math"/>
              </a:rPr>
              <a:t>�</a:t>
            </a:r>
            <a:r>
              <a:rPr dirty="0" sz="1000" spc="15">
                <a:latin typeface="Cambria Math"/>
                <a:cs typeface="Cambria Math"/>
              </a:rPr>
              <a:t> </a:t>
            </a:r>
            <a:r>
              <a:rPr dirty="0" baseline="-36111" sz="1500" spc="-382">
                <a:latin typeface="Cambria Math"/>
                <a:cs typeface="Cambria Math"/>
              </a:rPr>
              <a:t>1𝑓𝑓𝑓𝑓</a:t>
            </a:r>
            <a:r>
              <a:rPr dirty="0" baseline="-36111" sz="1500" spc="89">
                <a:latin typeface="Cambria Math"/>
                <a:cs typeface="Cambria Math"/>
              </a:rPr>
              <a:t> </a:t>
            </a:r>
            <a:r>
              <a:rPr dirty="0" sz="1000" spc="-254">
                <a:latin typeface="Cambria Math"/>
                <a:cs typeface="Cambria Math"/>
              </a:rPr>
              <a:t>�</a:t>
            </a:r>
            <a:r>
              <a:rPr dirty="0" sz="1000" spc="-55">
                <a:latin typeface="Cambria Math"/>
                <a:cs typeface="Cambria Math"/>
              </a:rPr>
              <a:t> </a:t>
            </a:r>
            <a:r>
              <a:rPr dirty="0" sz="1000" spc="-100">
                <a:latin typeface="Cambria Math"/>
                <a:cs typeface="Cambria Math"/>
              </a:rPr>
              <a:t>𝑐𝑐𝑐𝑐𝑠𝑠1.575634 </a:t>
            </a:r>
            <a:r>
              <a:rPr dirty="0" sz="1000" spc="-5">
                <a:latin typeface="Cambria Math"/>
                <a:cs typeface="Cambria Math"/>
              </a:rPr>
              <a:t>=</a:t>
            </a:r>
            <a:r>
              <a:rPr dirty="0" sz="1000" spc="60">
                <a:latin typeface="Cambria Math"/>
                <a:cs typeface="Cambria Math"/>
              </a:rPr>
              <a:t> </a:t>
            </a:r>
            <a:r>
              <a:rPr dirty="0" sz="1000" spc="-114">
                <a:latin typeface="Cambria Math"/>
                <a:cs typeface="Cambria Math"/>
              </a:rPr>
              <a:t>83.97𝑠𝑠𝑠𝑠</a:t>
            </a:r>
            <a:endParaRPr sz="1000">
              <a:latin typeface="Cambria Math"/>
              <a:cs typeface="Cambria Math"/>
            </a:endParaRPr>
          </a:p>
          <a:p>
            <a:pPr>
              <a:lnSpc>
                <a:spcPct val="100000"/>
              </a:lnSpc>
              <a:spcBef>
                <a:spcPts val="10"/>
              </a:spcBef>
            </a:pPr>
            <a:endParaRPr sz="1550">
              <a:latin typeface="Cambria Math"/>
              <a:cs typeface="Cambria Math"/>
            </a:endParaRPr>
          </a:p>
          <a:p>
            <a:pPr marL="63500">
              <a:lnSpc>
                <a:spcPct val="100000"/>
              </a:lnSpc>
            </a:pPr>
            <a:r>
              <a:rPr dirty="0" sz="1200" spc="-5">
                <a:solidFill>
                  <a:srgbClr val="0000FF"/>
                </a:solidFill>
                <a:latin typeface="Arial"/>
                <a:cs typeface="Arial"/>
              </a:rPr>
              <a:t>3.3.2 Composite Girder</a:t>
            </a:r>
            <a:r>
              <a:rPr dirty="0" sz="1200" spc="-60">
                <a:solidFill>
                  <a:srgbClr val="0000FF"/>
                </a:solidFill>
                <a:latin typeface="Arial"/>
                <a:cs typeface="Arial"/>
              </a:rPr>
              <a:t> </a:t>
            </a:r>
            <a:r>
              <a:rPr dirty="0" sz="1200" spc="-5">
                <a:solidFill>
                  <a:srgbClr val="0000FF"/>
                </a:solidFill>
                <a:latin typeface="Arial"/>
                <a:cs typeface="Arial"/>
              </a:rPr>
              <a:t>Properties</a:t>
            </a:r>
            <a:endParaRPr sz="1200">
              <a:latin typeface="Arial"/>
              <a:cs typeface="Arial"/>
            </a:endParaRPr>
          </a:p>
          <a:p>
            <a:pPr marL="63500" marR="30480">
              <a:lnSpc>
                <a:spcPct val="95800"/>
              </a:lnSpc>
              <a:spcBef>
                <a:spcPts val="300"/>
              </a:spcBef>
            </a:pPr>
            <a:r>
              <a:rPr dirty="0" sz="1000" spc="-5">
                <a:latin typeface="Times New Roman"/>
                <a:cs typeface="Times New Roman"/>
              </a:rPr>
              <a:t>Transform the slab to equivalent girder material and use the parallel axis theorem </a:t>
            </a:r>
            <a:r>
              <a:rPr dirty="0" sz="1000" spc="-10">
                <a:latin typeface="Times New Roman"/>
                <a:cs typeface="Times New Roman"/>
              </a:rPr>
              <a:t>to </a:t>
            </a:r>
            <a:r>
              <a:rPr dirty="0" sz="1000" spc="-5">
                <a:latin typeface="Times New Roman"/>
                <a:cs typeface="Times New Roman"/>
              </a:rPr>
              <a:t>compute the composite girder properties.  At mid-span the bottom </a:t>
            </a:r>
            <a:r>
              <a:rPr dirty="0" sz="1000">
                <a:latin typeface="Times New Roman"/>
                <a:cs typeface="Times New Roman"/>
              </a:rPr>
              <a:t>of </a:t>
            </a:r>
            <a:r>
              <a:rPr dirty="0" sz="1000" spc="-5">
                <a:latin typeface="Times New Roman"/>
                <a:cs typeface="Times New Roman"/>
              </a:rPr>
              <a:t>the slab is </a:t>
            </a:r>
            <a:r>
              <a:rPr dirty="0" sz="1000">
                <a:latin typeface="Times New Roman"/>
                <a:cs typeface="Times New Roman"/>
              </a:rPr>
              <a:t>above </a:t>
            </a:r>
            <a:r>
              <a:rPr dirty="0" sz="1000" spc="-5">
                <a:latin typeface="Times New Roman"/>
                <a:cs typeface="Times New Roman"/>
              </a:rPr>
              <a:t>the </a:t>
            </a:r>
            <a:r>
              <a:rPr dirty="0" sz="1000" spc="-10">
                <a:latin typeface="Times New Roman"/>
                <a:cs typeface="Times New Roman"/>
              </a:rPr>
              <a:t>top </a:t>
            </a:r>
            <a:r>
              <a:rPr dirty="0" sz="1000">
                <a:latin typeface="Times New Roman"/>
                <a:cs typeface="Times New Roman"/>
              </a:rPr>
              <a:t>of </a:t>
            </a:r>
            <a:r>
              <a:rPr dirty="0" sz="1000" spc="-5">
                <a:latin typeface="Times New Roman"/>
                <a:cs typeface="Times New Roman"/>
              </a:rPr>
              <a:t>the girder </a:t>
            </a:r>
            <a:r>
              <a:rPr dirty="0" sz="1000" spc="-10">
                <a:latin typeface="Times New Roman"/>
                <a:cs typeface="Times New Roman"/>
              </a:rPr>
              <a:t>by </a:t>
            </a:r>
            <a:r>
              <a:rPr dirty="0" sz="1000" spc="-5">
                <a:latin typeface="Times New Roman"/>
                <a:cs typeface="Times New Roman"/>
              </a:rPr>
              <a:t>the fillet amount (¾”). If the actual camber exceeds the  predicted camber, the ¾” fillet can </a:t>
            </a:r>
            <a:r>
              <a:rPr dirty="0" sz="1000">
                <a:latin typeface="Times New Roman"/>
                <a:cs typeface="Times New Roman"/>
              </a:rPr>
              <a:t>be </a:t>
            </a:r>
            <a:r>
              <a:rPr dirty="0" sz="1000" spc="-5">
                <a:latin typeface="Times New Roman"/>
                <a:cs typeface="Times New Roman"/>
              </a:rPr>
              <a:t>easily lost. Assume </a:t>
            </a:r>
            <a:r>
              <a:rPr dirty="0" sz="1000" spc="-10">
                <a:latin typeface="Times New Roman"/>
                <a:cs typeface="Times New Roman"/>
              </a:rPr>
              <a:t>the </a:t>
            </a:r>
            <a:r>
              <a:rPr dirty="0" sz="1000" spc="-5">
                <a:latin typeface="Times New Roman"/>
                <a:cs typeface="Times New Roman"/>
              </a:rPr>
              <a:t>bottom </a:t>
            </a:r>
            <a:r>
              <a:rPr dirty="0" sz="1000">
                <a:latin typeface="Times New Roman"/>
                <a:cs typeface="Times New Roman"/>
              </a:rPr>
              <a:t>of </a:t>
            </a:r>
            <a:r>
              <a:rPr dirty="0" sz="1000" spc="-5">
                <a:latin typeface="Times New Roman"/>
                <a:cs typeface="Times New Roman"/>
              </a:rPr>
              <a:t>the slab is directly </a:t>
            </a:r>
            <a:r>
              <a:rPr dirty="0" sz="1000">
                <a:latin typeface="Times New Roman"/>
                <a:cs typeface="Times New Roman"/>
              </a:rPr>
              <a:t>on </a:t>
            </a:r>
            <a:r>
              <a:rPr dirty="0" sz="1000" spc="-5">
                <a:latin typeface="Times New Roman"/>
                <a:cs typeface="Times New Roman"/>
              </a:rPr>
              <a:t>top </a:t>
            </a:r>
            <a:r>
              <a:rPr dirty="0" sz="1000">
                <a:latin typeface="Times New Roman"/>
                <a:cs typeface="Times New Roman"/>
              </a:rPr>
              <a:t>of </a:t>
            </a:r>
            <a:r>
              <a:rPr dirty="0" sz="1000" spc="-5">
                <a:latin typeface="Times New Roman"/>
                <a:cs typeface="Times New Roman"/>
              </a:rPr>
              <a:t>the girder. This provides  the least stiff section where </a:t>
            </a:r>
            <a:r>
              <a:rPr dirty="0" sz="1000" spc="-10">
                <a:latin typeface="Times New Roman"/>
                <a:cs typeface="Times New Roman"/>
              </a:rPr>
              <a:t>the </a:t>
            </a:r>
            <a:r>
              <a:rPr dirty="0" sz="1000" spc="-5">
                <a:latin typeface="Times New Roman"/>
                <a:cs typeface="Times New Roman"/>
              </a:rPr>
              <a:t>maximum demand occurs. For simplicity, use this section </a:t>
            </a:r>
            <a:r>
              <a:rPr dirty="0" sz="1000">
                <a:latin typeface="Times New Roman"/>
                <a:cs typeface="Times New Roman"/>
              </a:rPr>
              <a:t>model </a:t>
            </a:r>
            <a:r>
              <a:rPr dirty="0" sz="1000" spc="-5">
                <a:latin typeface="Times New Roman"/>
                <a:cs typeface="Times New Roman"/>
              </a:rPr>
              <a:t>at all locations (BDM  5.6.2.B.1).</a:t>
            </a:r>
            <a:endParaRPr sz="1000">
              <a:latin typeface="Times New Roman"/>
              <a:cs typeface="Times New Roman"/>
            </a:endParaRPr>
          </a:p>
          <a:p>
            <a:pPr>
              <a:lnSpc>
                <a:spcPct val="100000"/>
              </a:lnSpc>
            </a:pPr>
            <a:endParaRPr sz="1100">
              <a:latin typeface="Times New Roman"/>
              <a:cs typeface="Times New Roman"/>
            </a:endParaRPr>
          </a:p>
          <a:p>
            <a:pPr>
              <a:lnSpc>
                <a:spcPct val="100000"/>
              </a:lnSpc>
              <a:spcBef>
                <a:spcPts val="55"/>
              </a:spcBef>
            </a:pPr>
            <a:endParaRPr sz="1350">
              <a:latin typeface="Times New Roman"/>
              <a:cs typeface="Times New Roman"/>
            </a:endParaRPr>
          </a:p>
          <a:p>
            <a:pPr algn="ctr" marL="713740" marR="661035">
              <a:lnSpc>
                <a:spcPts val="1150"/>
              </a:lnSpc>
            </a:pPr>
            <a:r>
              <a:rPr dirty="0" sz="1000" spc="-5">
                <a:latin typeface="Times New Roman"/>
                <a:cs typeface="Times New Roman"/>
              </a:rPr>
              <a:t>PGSuper has options to include the haunch depth in the section properties calculations. </a:t>
            </a:r>
            <a:r>
              <a:rPr dirty="0" sz="1000" spc="-10">
                <a:latin typeface="Times New Roman"/>
                <a:cs typeface="Times New Roman"/>
              </a:rPr>
              <a:t>Each </a:t>
            </a:r>
            <a:r>
              <a:rPr dirty="0" sz="1000" spc="-5">
                <a:latin typeface="Times New Roman"/>
                <a:cs typeface="Times New Roman"/>
              </a:rPr>
              <a:t>section  can use the minimum haunch depth (fillet dimension) </a:t>
            </a:r>
            <a:r>
              <a:rPr dirty="0" sz="1000">
                <a:latin typeface="Times New Roman"/>
                <a:cs typeface="Times New Roman"/>
              </a:rPr>
              <a:t>or </a:t>
            </a:r>
            <a:r>
              <a:rPr dirty="0" sz="1000" spc="-5">
                <a:latin typeface="Times New Roman"/>
                <a:cs typeface="Times New Roman"/>
              </a:rPr>
              <a:t>the actual haunch depth. Using </a:t>
            </a:r>
            <a:r>
              <a:rPr dirty="0" sz="1000" spc="-10">
                <a:latin typeface="Times New Roman"/>
                <a:cs typeface="Times New Roman"/>
              </a:rPr>
              <a:t>the</a:t>
            </a:r>
            <a:r>
              <a:rPr dirty="0" sz="1000" spc="195">
                <a:latin typeface="Times New Roman"/>
                <a:cs typeface="Times New Roman"/>
              </a:rPr>
              <a:t> </a:t>
            </a:r>
            <a:r>
              <a:rPr dirty="0" sz="1000" spc="-5">
                <a:latin typeface="Times New Roman"/>
                <a:cs typeface="Times New Roman"/>
              </a:rPr>
              <a:t>actual</a:t>
            </a:r>
            <a:endParaRPr sz="1000">
              <a:latin typeface="Times New Roman"/>
              <a:cs typeface="Times New Roman"/>
            </a:endParaRPr>
          </a:p>
        </p:txBody>
      </p:sp>
      <p:sp>
        <p:nvSpPr>
          <p:cNvPr id="60" name="object 60"/>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6</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p:nvPr/>
        </p:nvSpPr>
        <p:spPr>
          <a:xfrm>
            <a:off x="1216152" y="1336547"/>
            <a:ext cx="5340350" cy="0"/>
          </a:xfrm>
          <a:custGeom>
            <a:avLst/>
            <a:gdLst/>
            <a:ahLst/>
            <a:cxnLst/>
            <a:rect l="l" t="t" r="r" b="b"/>
            <a:pathLst>
              <a:path w="5340350" h="0">
                <a:moveTo>
                  <a:pt x="0" y="0"/>
                </a:moveTo>
                <a:lnTo>
                  <a:pt x="5340096" y="0"/>
                </a:lnTo>
              </a:path>
            </a:pathLst>
          </a:custGeom>
          <a:ln w="6096">
            <a:solidFill>
              <a:srgbClr val="4F81BC"/>
            </a:solidFill>
          </a:ln>
        </p:spPr>
        <p:txBody>
          <a:bodyPr wrap="square" lIns="0" tIns="0" rIns="0" bIns="0" rtlCol="0"/>
          <a:lstStyle/>
          <a:p/>
        </p:txBody>
      </p:sp>
      <p:sp>
        <p:nvSpPr>
          <p:cNvPr id="4" name="object 4"/>
          <p:cNvSpPr txBox="1"/>
          <p:nvPr/>
        </p:nvSpPr>
        <p:spPr>
          <a:xfrm>
            <a:off x="660400" y="894079"/>
            <a:ext cx="5761355" cy="1092200"/>
          </a:xfrm>
          <a:prstGeom prst="rect">
            <a:avLst/>
          </a:prstGeom>
        </p:spPr>
        <p:txBody>
          <a:bodyPr wrap="square" lIns="0" tIns="22225" rIns="0" bIns="0" rtlCol="0" vert="horz">
            <a:spAutoFit/>
          </a:bodyPr>
          <a:lstStyle/>
          <a:p>
            <a:pPr algn="ctr" marL="715645" marR="17780">
              <a:lnSpc>
                <a:spcPts val="1150"/>
              </a:lnSpc>
              <a:spcBef>
                <a:spcPts val="175"/>
              </a:spcBef>
            </a:pPr>
            <a:r>
              <a:rPr dirty="0" sz="1000">
                <a:latin typeface="Times New Roman"/>
                <a:cs typeface="Times New Roman"/>
              </a:rPr>
              <a:t>haunch </a:t>
            </a:r>
            <a:r>
              <a:rPr dirty="0" sz="1000" spc="-5">
                <a:latin typeface="Times New Roman"/>
                <a:cs typeface="Times New Roman"/>
              </a:rPr>
              <a:t>depth </a:t>
            </a:r>
            <a:r>
              <a:rPr dirty="0" sz="1000">
                <a:latin typeface="Times New Roman"/>
                <a:cs typeface="Times New Roman"/>
              </a:rPr>
              <a:t>means </a:t>
            </a:r>
            <a:r>
              <a:rPr dirty="0" sz="1000" spc="-5">
                <a:latin typeface="Times New Roman"/>
                <a:cs typeface="Times New Roman"/>
              </a:rPr>
              <a:t>there is a different set </a:t>
            </a:r>
            <a:r>
              <a:rPr dirty="0" sz="1000">
                <a:latin typeface="Times New Roman"/>
                <a:cs typeface="Times New Roman"/>
              </a:rPr>
              <a:t>of </a:t>
            </a:r>
            <a:r>
              <a:rPr dirty="0" sz="1000" spc="-5">
                <a:latin typeface="Times New Roman"/>
                <a:cs typeface="Times New Roman"/>
              </a:rPr>
              <a:t>section properties at every cross section. Using more  precise section properties may </a:t>
            </a:r>
            <a:r>
              <a:rPr dirty="0" sz="1000">
                <a:latin typeface="Times New Roman"/>
                <a:cs typeface="Times New Roman"/>
              </a:rPr>
              <a:t>be </a:t>
            </a:r>
            <a:r>
              <a:rPr dirty="0" sz="1000" spc="-5">
                <a:latin typeface="Times New Roman"/>
                <a:cs typeface="Times New Roman"/>
              </a:rPr>
              <a:t>desirable for </a:t>
            </a:r>
            <a:r>
              <a:rPr dirty="0" sz="1000" spc="-10">
                <a:latin typeface="Times New Roman"/>
                <a:cs typeface="Times New Roman"/>
              </a:rPr>
              <a:t>load</a:t>
            </a:r>
            <a:r>
              <a:rPr dirty="0" sz="1000" spc="40">
                <a:latin typeface="Times New Roman"/>
                <a:cs typeface="Times New Roman"/>
              </a:rPr>
              <a:t> </a:t>
            </a:r>
            <a:r>
              <a:rPr dirty="0" sz="1000" spc="-5">
                <a:latin typeface="Times New Roman"/>
                <a:cs typeface="Times New Roman"/>
              </a:rPr>
              <a:t>rating.</a:t>
            </a:r>
            <a:endParaRPr sz="1000">
              <a:latin typeface="Times New Roman"/>
              <a:cs typeface="Times New Roman"/>
            </a:endParaRPr>
          </a:p>
          <a:p>
            <a:pPr>
              <a:lnSpc>
                <a:spcPct val="100000"/>
              </a:lnSpc>
            </a:pPr>
            <a:endParaRPr sz="1100">
              <a:latin typeface="Times New Roman"/>
              <a:cs typeface="Times New Roman"/>
            </a:endParaRPr>
          </a:p>
          <a:p>
            <a:pPr>
              <a:lnSpc>
                <a:spcPct val="100000"/>
              </a:lnSpc>
              <a:spcBef>
                <a:spcPts val="5"/>
              </a:spcBef>
            </a:pPr>
            <a:endParaRPr sz="1300">
              <a:latin typeface="Times New Roman"/>
              <a:cs typeface="Times New Roman"/>
            </a:endParaRPr>
          </a:p>
          <a:p>
            <a:pPr marL="25400">
              <a:lnSpc>
                <a:spcPct val="100000"/>
              </a:lnSpc>
              <a:spcBef>
                <a:spcPts val="5"/>
              </a:spcBef>
            </a:pPr>
            <a:r>
              <a:rPr dirty="0" sz="1000">
                <a:latin typeface="Times New Roman"/>
                <a:cs typeface="Times New Roman"/>
              </a:rPr>
              <a:t>Modulus of </a:t>
            </a:r>
            <a:r>
              <a:rPr dirty="0" sz="1000" spc="-5">
                <a:latin typeface="Times New Roman"/>
                <a:cs typeface="Times New Roman"/>
              </a:rPr>
              <a:t>elasticity </a:t>
            </a:r>
            <a:r>
              <a:rPr dirty="0" sz="1000">
                <a:latin typeface="Times New Roman"/>
                <a:cs typeface="Times New Roman"/>
              </a:rPr>
              <a:t>of </a:t>
            </a:r>
            <a:r>
              <a:rPr dirty="0" sz="1000" spc="-5">
                <a:latin typeface="Times New Roman"/>
                <a:cs typeface="Times New Roman"/>
              </a:rPr>
              <a:t>slab</a:t>
            </a:r>
            <a:r>
              <a:rPr dirty="0" sz="1000">
                <a:latin typeface="Times New Roman"/>
                <a:cs typeface="Times New Roman"/>
              </a:rPr>
              <a:t> </a:t>
            </a:r>
            <a:r>
              <a:rPr dirty="0" sz="1000" spc="-5">
                <a:latin typeface="Times New Roman"/>
                <a:cs typeface="Times New Roman"/>
              </a:rPr>
              <a:t>concrete</a:t>
            </a:r>
            <a:endParaRPr sz="1000">
              <a:latin typeface="Times New Roman"/>
              <a:cs typeface="Times New Roman"/>
            </a:endParaRPr>
          </a:p>
          <a:p>
            <a:pPr algn="ctr" marL="683895">
              <a:lnSpc>
                <a:spcPts val="850"/>
              </a:lnSpc>
              <a:spcBef>
                <a:spcPts val="705"/>
              </a:spcBef>
            </a:pPr>
            <a:r>
              <a:rPr dirty="0" sz="1000" spc="-315">
                <a:latin typeface="Cambria Math"/>
                <a:cs typeface="Cambria Math"/>
              </a:rPr>
              <a:t>𝐸𝐸</a:t>
            </a:r>
            <a:r>
              <a:rPr dirty="0" sz="1000" spc="430">
                <a:latin typeface="Cambria Math"/>
                <a:cs typeface="Cambria Math"/>
              </a:rPr>
              <a:t> </a:t>
            </a:r>
            <a:r>
              <a:rPr dirty="0" sz="1000" spc="-5">
                <a:latin typeface="Cambria Math"/>
                <a:cs typeface="Cambria Math"/>
              </a:rPr>
              <a:t>= </a:t>
            </a:r>
            <a:r>
              <a:rPr dirty="0" sz="1000" spc="-80">
                <a:latin typeface="Cambria Math"/>
                <a:cs typeface="Cambria Math"/>
              </a:rPr>
              <a:t>120,000𝐾𝐾 </a:t>
            </a:r>
            <a:r>
              <a:rPr dirty="0" sz="1000" spc="-100">
                <a:latin typeface="Cambria Math"/>
                <a:cs typeface="Cambria Math"/>
              </a:rPr>
              <a:t>𝑤𝑤</a:t>
            </a:r>
            <a:r>
              <a:rPr dirty="0" baseline="27777" sz="1050" spc="-150">
                <a:latin typeface="Cambria Math"/>
                <a:cs typeface="Cambria Math"/>
              </a:rPr>
              <a:t>2</a:t>
            </a:r>
            <a:r>
              <a:rPr dirty="0" sz="1000" spc="-100">
                <a:latin typeface="Cambria Math"/>
                <a:cs typeface="Cambria Math"/>
              </a:rPr>
              <a:t>𝑓𝑓</a:t>
            </a:r>
            <a:r>
              <a:rPr dirty="0" baseline="27777" sz="1050" spc="-150">
                <a:latin typeface="Cambria Math"/>
                <a:cs typeface="Cambria Math"/>
              </a:rPr>
              <a:t>′</a:t>
            </a:r>
            <a:r>
              <a:rPr dirty="0" baseline="39682" sz="1050" spc="-150">
                <a:latin typeface="Cambria Math"/>
                <a:cs typeface="Cambria Math"/>
              </a:rPr>
              <a:t>0.33 </a:t>
            </a:r>
            <a:r>
              <a:rPr dirty="0" sz="1000" spc="-5">
                <a:latin typeface="Cambria Math"/>
                <a:cs typeface="Cambria Math"/>
              </a:rPr>
              <a:t>= </a:t>
            </a:r>
            <a:r>
              <a:rPr dirty="0" baseline="2777" sz="1500">
                <a:latin typeface="Cambria Math"/>
                <a:cs typeface="Cambria Math"/>
              </a:rPr>
              <a:t>(</a:t>
            </a:r>
            <a:r>
              <a:rPr dirty="0" sz="1000">
                <a:latin typeface="Cambria Math"/>
                <a:cs typeface="Cambria Math"/>
              </a:rPr>
              <a:t>120,000</a:t>
            </a:r>
            <a:r>
              <a:rPr dirty="0" baseline="2777" sz="1500">
                <a:latin typeface="Cambria Math"/>
                <a:cs typeface="Cambria Math"/>
              </a:rPr>
              <a:t>)(</a:t>
            </a:r>
            <a:r>
              <a:rPr dirty="0" sz="1000">
                <a:latin typeface="Cambria Math"/>
                <a:cs typeface="Cambria Math"/>
              </a:rPr>
              <a:t>1.0</a:t>
            </a:r>
            <a:r>
              <a:rPr dirty="0" baseline="2777" sz="1500">
                <a:latin typeface="Cambria Math"/>
                <a:cs typeface="Cambria Math"/>
              </a:rPr>
              <a:t>)(</a:t>
            </a:r>
            <a:r>
              <a:rPr dirty="0" sz="1000">
                <a:latin typeface="Cambria Math"/>
                <a:cs typeface="Cambria Math"/>
              </a:rPr>
              <a:t>0.150</a:t>
            </a:r>
            <a:r>
              <a:rPr dirty="0" baseline="2777" sz="1500">
                <a:latin typeface="Cambria Math"/>
                <a:cs typeface="Cambria Math"/>
              </a:rPr>
              <a:t>)</a:t>
            </a:r>
            <a:r>
              <a:rPr dirty="0" baseline="27777" sz="1050">
                <a:latin typeface="Cambria Math"/>
                <a:cs typeface="Cambria Math"/>
              </a:rPr>
              <a:t>2</a:t>
            </a:r>
            <a:r>
              <a:rPr dirty="0" baseline="2777" sz="1500">
                <a:latin typeface="Cambria Math"/>
                <a:cs typeface="Cambria Math"/>
              </a:rPr>
              <a:t>(</a:t>
            </a:r>
            <a:r>
              <a:rPr dirty="0" sz="1000">
                <a:latin typeface="Cambria Math"/>
                <a:cs typeface="Cambria Math"/>
              </a:rPr>
              <a:t>4.0</a:t>
            </a:r>
            <a:r>
              <a:rPr dirty="0" baseline="2777" sz="1500">
                <a:latin typeface="Cambria Math"/>
                <a:cs typeface="Cambria Math"/>
              </a:rPr>
              <a:t>)</a:t>
            </a:r>
            <a:r>
              <a:rPr dirty="0" baseline="27777" sz="1050">
                <a:latin typeface="Cambria Math"/>
                <a:cs typeface="Cambria Math"/>
              </a:rPr>
              <a:t>0.33 </a:t>
            </a:r>
            <a:r>
              <a:rPr dirty="0" sz="1000" spc="-5">
                <a:latin typeface="Cambria Math"/>
                <a:cs typeface="Cambria Math"/>
              </a:rPr>
              <a:t>= 4266.223</a:t>
            </a:r>
            <a:r>
              <a:rPr dirty="0" sz="1000" spc="-95">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marL="1238250">
              <a:lnSpc>
                <a:spcPts val="490"/>
              </a:lnSpc>
              <a:tabLst>
                <a:tab pos="1980564" algn="l"/>
              </a:tabLst>
            </a:pPr>
            <a:r>
              <a:rPr dirty="0" sz="700" spc="-150">
                <a:latin typeface="Cambria Math"/>
                <a:cs typeface="Cambria Math"/>
              </a:rPr>
              <a:t>𝑐𝑐	</a:t>
            </a:r>
            <a:r>
              <a:rPr dirty="0" sz="700" spc="15">
                <a:latin typeface="Cambria Math"/>
                <a:cs typeface="Cambria Math"/>
              </a:rPr>
              <a:t>1 </a:t>
            </a:r>
            <a:r>
              <a:rPr dirty="0" sz="700" spc="-150">
                <a:latin typeface="Cambria Math"/>
                <a:cs typeface="Cambria Math"/>
              </a:rPr>
              <a:t>𝑐𝑐 𝑐𝑐</a:t>
            </a:r>
            <a:endParaRPr sz="700">
              <a:latin typeface="Cambria Math"/>
              <a:cs typeface="Cambria Math"/>
            </a:endParaRPr>
          </a:p>
        </p:txBody>
      </p:sp>
      <p:sp>
        <p:nvSpPr>
          <p:cNvPr id="5" name="object 5"/>
          <p:cNvSpPr txBox="1"/>
          <p:nvPr/>
        </p:nvSpPr>
        <p:spPr>
          <a:xfrm>
            <a:off x="4403852" y="2079751"/>
            <a:ext cx="7048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𝑐𝑐</a:t>
            </a:r>
            <a:endParaRPr sz="700">
              <a:latin typeface="Cambria Math"/>
              <a:cs typeface="Cambria Math"/>
            </a:endParaRPr>
          </a:p>
        </p:txBody>
      </p:sp>
      <p:sp>
        <p:nvSpPr>
          <p:cNvPr id="6" name="object 6"/>
          <p:cNvSpPr txBox="1"/>
          <p:nvPr/>
        </p:nvSpPr>
        <p:spPr>
          <a:xfrm>
            <a:off x="647753" y="2015727"/>
            <a:ext cx="4375785" cy="177800"/>
          </a:xfrm>
          <a:prstGeom prst="rect">
            <a:avLst/>
          </a:prstGeom>
        </p:spPr>
        <p:txBody>
          <a:bodyPr wrap="square" lIns="0" tIns="12065" rIns="0" bIns="0" rtlCol="0" vert="horz">
            <a:spAutoFit/>
          </a:bodyPr>
          <a:lstStyle/>
          <a:p>
            <a:pPr marL="38100">
              <a:lnSpc>
                <a:spcPct val="100000"/>
              </a:lnSpc>
              <a:spcBef>
                <a:spcPts val="95"/>
              </a:spcBef>
            </a:pPr>
            <a:r>
              <a:rPr dirty="0" sz="1000">
                <a:latin typeface="Times New Roman"/>
                <a:cs typeface="Times New Roman"/>
              </a:rPr>
              <a:t>Modulus of </a:t>
            </a:r>
            <a:r>
              <a:rPr dirty="0" sz="1000" spc="-5">
                <a:latin typeface="Times New Roman"/>
                <a:cs typeface="Times New Roman"/>
              </a:rPr>
              <a:t>elasticity </a:t>
            </a:r>
            <a:r>
              <a:rPr dirty="0" sz="1000">
                <a:latin typeface="Times New Roman"/>
                <a:cs typeface="Times New Roman"/>
              </a:rPr>
              <a:t>of </a:t>
            </a:r>
            <a:r>
              <a:rPr dirty="0" sz="1000" spc="-5">
                <a:latin typeface="Times New Roman"/>
                <a:cs typeface="Times New Roman"/>
              </a:rPr>
              <a:t>girder concrete assuming a concrete strength </a:t>
            </a:r>
            <a:r>
              <a:rPr dirty="0" sz="1000">
                <a:latin typeface="Times New Roman"/>
                <a:cs typeface="Times New Roman"/>
              </a:rPr>
              <a:t>of </a:t>
            </a:r>
            <a:r>
              <a:rPr dirty="0" sz="1000" spc="-145">
                <a:latin typeface="Cambria Math"/>
                <a:cs typeface="Cambria Math"/>
              </a:rPr>
              <a:t>𝑓𝑓</a:t>
            </a:r>
            <a:r>
              <a:rPr dirty="0" baseline="27777" sz="1050" spc="-217">
                <a:latin typeface="Cambria Math"/>
                <a:cs typeface="Cambria Math"/>
              </a:rPr>
              <a:t>′ </a:t>
            </a:r>
            <a:r>
              <a:rPr dirty="0" sz="1000" spc="-5">
                <a:latin typeface="Cambria Math"/>
                <a:cs typeface="Cambria Math"/>
              </a:rPr>
              <a:t>=</a:t>
            </a:r>
            <a:r>
              <a:rPr dirty="0" sz="1000" spc="90">
                <a:latin typeface="Cambria Math"/>
                <a:cs typeface="Cambria Math"/>
              </a:rPr>
              <a:t> </a:t>
            </a:r>
            <a:r>
              <a:rPr dirty="0" sz="1000" spc="-185">
                <a:latin typeface="Cambria Math"/>
                <a:cs typeface="Cambria Math"/>
              </a:rPr>
              <a:t>8.7𝑘𝑘𝑠𝑠𝑠𝑠</a:t>
            </a:r>
            <a:endParaRPr sz="1000">
              <a:latin typeface="Cambria Math"/>
              <a:cs typeface="Cambria Math"/>
            </a:endParaRPr>
          </a:p>
        </p:txBody>
      </p:sp>
      <p:sp>
        <p:nvSpPr>
          <p:cNvPr id="7" name="object 7"/>
          <p:cNvSpPr/>
          <p:nvPr/>
        </p:nvSpPr>
        <p:spPr>
          <a:xfrm>
            <a:off x="1216152" y="2657855"/>
            <a:ext cx="5340350" cy="0"/>
          </a:xfrm>
          <a:custGeom>
            <a:avLst/>
            <a:gdLst/>
            <a:ahLst/>
            <a:cxnLst/>
            <a:rect l="l" t="t" r="r" b="b"/>
            <a:pathLst>
              <a:path w="5340350" h="0">
                <a:moveTo>
                  <a:pt x="0" y="0"/>
                </a:moveTo>
                <a:lnTo>
                  <a:pt x="5340096" y="0"/>
                </a:lnTo>
              </a:path>
            </a:pathLst>
          </a:custGeom>
          <a:ln w="6096">
            <a:solidFill>
              <a:srgbClr val="4F81BC"/>
            </a:solidFill>
          </a:ln>
        </p:spPr>
        <p:txBody>
          <a:bodyPr wrap="square" lIns="0" tIns="0" rIns="0" bIns="0" rtlCol="0"/>
          <a:lstStyle/>
          <a:p/>
        </p:txBody>
      </p:sp>
      <p:sp>
        <p:nvSpPr>
          <p:cNvPr id="8" name="object 8"/>
          <p:cNvSpPr txBox="1"/>
          <p:nvPr/>
        </p:nvSpPr>
        <p:spPr>
          <a:xfrm>
            <a:off x="1303527" y="2258102"/>
            <a:ext cx="5163185" cy="832485"/>
          </a:xfrm>
          <a:prstGeom prst="rect">
            <a:avLst/>
          </a:prstGeom>
        </p:spPr>
        <p:txBody>
          <a:bodyPr wrap="square" lIns="0" tIns="12065" rIns="0" bIns="0" rtlCol="0" vert="horz">
            <a:spAutoFit/>
          </a:bodyPr>
          <a:lstStyle/>
          <a:p>
            <a:pPr algn="ctr">
              <a:lnSpc>
                <a:spcPts val="850"/>
              </a:lnSpc>
              <a:spcBef>
                <a:spcPts val="95"/>
              </a:spcBef>
            </a:pPr>
            <a:r>
              <a:rPr dirty="0" sz="1000" spc="-315">
                <a:latin typeface="Cambria Math"/>
                <a:cs typeface="Cambria Math"/>
              </a:rPr>
              <a:t>𝐸𝐸</a:t>
            </a:r>
            <a:r>
              <a:rPr dirty="0" sz="1000" spc="434">
                <a:latin typeface="Cambria Math"/>
                <a:cs typeface="Cambria Math"/>
              </a:rPr>
              <a:t> </a:t>
            </a:r>
            <a:r>
              <a:rPr dirty="0" sz="1000" spc="-5">
                <a:latin typeface="Cambria Math"/>
                <a:cs typeface="Cambria Math"/>
              </a:rPr>
              <a:t>= </a:t>
            </a:r>
            <a:r>
              <a:rPr dirty="0" sz="1000" spc="-80">
                <a:latin typeface="Cambria Math"/>
                <a:cs typeface="Cambria Math"/>
              </a:rPr>
              <a:t>120,000𝐾𝐾 </a:t>
            </a:r>
            <a:r>
              <a:rPr dirty="0" sz="1000" spc="-100">
                <a:latin typeface="Cambria Math"/>
                <a:cs typeface="Cambria Math"/>
              </a:rPr>
              <a:t>𝑤𝑤</a:t>
            </a:r>
            <a:r>
              <a:rPr dirty="0" baseline="27777" sz="1050" spc="-150">
                <a:latin typeface="Cambria Math"/>
                <a:cs typeface="Cambria Math"/>
              </a:rPr>
              <a:t>2</a:t>
            </a:r>
            <a:r>
              <a:rPr dirty="0" sz="1000" spc="-100">
                <a:latin typeface="Cambria Math"/>
                <a:cs typeface="Cambria Math"/>
              </a:rPr>
              <a:t>𝑓𝑓</a:t>
            </a:r>
            <a:r>
              <a:rPr dirty="0" baseline="27777" sz="1050" spc="-150">
                <a:latin typeface="Cambria Math"/>
                <a:cs typeface="Cambria Math"/>
              </a:rPr>
              <a:t>′</a:t>
            </a:r>
            <a:r>
              <a:rPr dirty="0" baseline="39682" sz="1050" spc="-150">
                <a:latin typeface="Cambria Math"/>
                <a:cs typeface="Cambria Math"/>
              </a:rPr>
              <a:t>0.33 </a:t>
            </a:r>
            <a:r>
              <a:rPr dirty="0" sz="1000" spc="-5">
                <a:latin typeface="Cambria Math"/>
                <a:cs typeface="Cambria Math"/>
              </a:rPr>
              <a:t>= </a:t>
            </a:r>
            <a:r>
              <a:rPr dirty="0" baseline="2777" sz="1500">
                <a:latin typeface="Cambria Math"/>
                <a:cs typeface="Cambria Math"/>
              </a:rPr>
              <a:t>(</a:t>
            </a:r>
            <a:r>
              <a:rPr dirty="0" sz="1000">
                <a:latin typeface="Cambria Math"/>
                <a:cs typeface="Cambria Math"/>
              </a:rPr>
              <a:t>120,000</a:t>
            </a:r>
            <a:r>
              <a:rPr dirty="0" baseline="2777" sz="1500">
                <a:latin typeface="Cambria Math"/>
                <a:cs typeface="Cambria Math"/>
              </a:rPr>
              <a:t>)(</a:t>
            </a:r>
            <a:r>
              <a:rPr dirty="0" sz="1000">
                <a:latin typeface="Cambria Math"/>
                <a:cs typeface="Cambria Math"/>
              </a:rPr>
              <a:t>1.0</a:t>
            </a:r>
            <a:r>
              <a:rPr dirty="0" baseline="2777" sz="1500">
                <a:latin typeface="Cambria Math"/>
                <a:cs typeface="Cambria Math"/>
              </a:rPr>
              <a:t>)(</a:t>
            </a:r>
            <a:r>
              <a:rPr dirty="0" sz="1000">
                <a:latin typeface="Cambria Math"/>
                <a:cs typeface="Cambria Math"/>
              </a:rPr>
              <a:t>0.155</a:t>
            </a:r>
            <a:r>
              <a:rPr dirty="0" baseline="2777" sz="1500">
                <a:latin typeface="Cambria Math"/>
                <a:cs typeface="Cambria Math"/>
              </a:rPr>
              <a:t>)</a:t>
            </a:r>
            <a:r>
              <a:rPr dirty="0" baseline="27777" sz="1050">
                <a:latin typeface="Cambria Math"/>
                <a:cs typeface="Cambria Math"/>
              </a:rPr>
              <a:t>2</a:t>
            </a:r>
            <a:r>
              <a:rPr dirty="0" baseline="2777" sz="1500">
                <a:latin typeface="Cambria Math"/>
                <a:cs typeface="Cambria Math"/>
              </a:rPr>
              <a:t>(</a:t>
            </a:r>
            <a:r>
              <a:rPr dirty="0" sz="1000">
                <a:latin typeface="Cambria Math"/>
                <a:cs typeface="Cambria Math"/>
              </a:rPr>
              <a:t>8.7</a:t>
            </a:r>
            <a:r>
              <a:rPr dirty="0" baseline="2777" sz="1500">
                <a:latin typeface="Cambria Math"/>
                <a:cs typeface="Cambria Math"/>
              </a:rPr>
              <a:t>)</a:t>
            </a:r>
            <a:r>
              <a:rPr dirty="0" baseline="27777" sz="1050">
                <a:latin typeface="Cambria Math"/>
                <a:cs typeface="Cambria Math"/>
              </a:rPr>
              <a:t>0.33 </a:t>
            </a:r>
            <a:r>
              <a:rPr dirty="0" sz="1000" spc="-5">
                <a:latin typeface="Cambria Math"/>
                <a:cs typeface="Cambria Math"/>
              </a:rPr>
              <a:t>= 5886.891</a:t>
            </a:r>
            <a:r>
              <a:rPr dirty="0" sz="1000" spc="-95">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marL="594995">
              <a:lnSpc>
                <a:spcPts val="490"/>
              </a:lnSpc>
              <a:tabLst>
                <a:tab pos="1337310" algn="l"/>
              </a:tabLst>
            </a:pPr>
            <a:r>
              <a:rPr dirty="0" sz="700" spc="-150">
                <a:latin typeface="Cambria Math"/>
                <a:cs typeface="Cambria Math"/>
              </a:rPr>
              <a:t>𝑐𝑐	</a:t>
            </a:r>
            <a:r>
              <a:rPr dirty="0" sz="700" spc="15">
                <a:latin typeface="Cambria Math"/>
                <a:cs typeface="Cambria Math"/>
              </a:rPr>
              <a:t>1 </a:t>
            </a:r>
            <a:r>
              <a:rPr dirty="0" sz="700" spc="-150">
                <a:latin typeface="Cambria Math"/>
                <a:cs typeface="Cambria Math"/>
              </a:rPr>
              <a:t>𝑐𝑐 𝑐𝑐</a:t>
            </a:r>
            <a:endParaRPr sz="700">
              <a:latin typeface="Cambria Math"/>
              <a:cs typeface="Cambria Math"/>
            </a:endParaRPr>
          </a:p>
          <a:p>
            <a:pPr>
              <a:lnSpc>
                <a:spcPct val="100000"/>
              </a:lnSpc>
            </a:pPr>
            <a:endParaRPr sz="700">
              <a:latin typeface="Cambria Math"/>
              <a:cs typeface="Cambria Math"/>
            </a:endParaRPr>
          </a:p>
          <a:p>
            <a:pPr>
              <a:lnSpc>
                <a:spcPct val="100000"/>
              </a:lnSpc>
            </a:pPr>
            <a:endParaRPr sz="700">
              <a:latin typeface="Cambria Math"/>
              <a:cs typeface="Cambria Math"/>
            </a:endParaRPr>
          </a:p>
          <a:p>
            <a:pPr>
              <a:lnSpc>
                <a:spcPct val="100000"/>
              </a:lnSpc>
              <a:spcBef>
                <a:spcPts val="45"/>
              </a:spcBef>
            </a:pPr>
            <a:endParaRPr sz="900">
              <a:latin typeface="Cambria Math"/>
              <a:cs typeface="Cambria Math"/>
            </a:endParaRPr>
          </a:p>
          <a:p>
            <a:pPr algn="ctr" marL="25400" marR="17780">
              <a:lnSpc>
                <a:spcPts val="1150"/>
              </a:lnSpc>
            </a:pPr>
            <a:r>
              <a:rPr dirty="0" sz="1000" spc="-5">
                <a:latin typeface="Times New Roman"/>
                <a:cs typeface="Times New Roman"/>
              </a:rPr>
              <a:t>The overall controlling 28-day design concrete strength is 8.7 ksi after multiple design iterations and  refinements. See Section</a:t>
            </a:r>
            <a:r>
              <a:rPr dirty="0" sz="1000" spc="15">
                <a:latin typeface="Times New Roman"/>
                <a:cs typeface="Times New Roman"/>
              </a:rPr>
              <a:t> </a:t>
            </a:r>
            <a:r>
              <a:rPr dirty="0" sz="1000" spc="-5">
                <a:latin typeface="Times New Roman"/>
                <a:cs typeface="Times New Roman"/>
                <a:hlinkClick r:id="rId2" action="ppaction://hlinksldjump"/>
              </a:rPr>
              <a:t>4.6.2.</a:t>
            </a:r>
            <a:endParaRPr sz="1000">
              <a:latin typeface="Times New Roman"/>
              <a:cs typeface="Times New Roman"/>
            </a:endParaRPr>
          </a:p>
        </p:txBody>
      </p:sp>
      <p:sp>
        <p:nvSpPr>
          <p:cNvPr id="9" name="object 9"/>
          <p:cNvSpPr/>
          <p:nvPr/>
        </p:nvSpPr>
        <p:spPr>
          <a:xfrm>
            <a:off x="1216152" y="3211067"/>
            <a:ext cx="5340350" cy="0"/>
          </a:xfrm>
          <a:custGeom>
            <a:avLst/>
            <a:gdLst/>
            <a:ahLst/>
            <a:cxnLst/>
            <a:rect l="l" t="t" r="r" b="b"/>
            <a:pathLst>
              <a:path w="5340350" h="0">
                <a:moveTo>
                  <a:pt x="0" y="0"/>
                </a:moveTo>
                <a:lnTo>
                  <a:pt x="5340096" y="0"/>
                </a:lnTo>
              </a:path>
            </a:pathLst>
          </a:custGeom>
          <a:ln w="6096">
            <a:solidFill>
              <a:srgbClr val="4F81BC"/>
            </a:solidFill>
          </a:ln>
        </p:spPr>
        <p:txBody>
          <a:bodyPr wrap="square" lIns="0" tIns="0" rIns="0" bIns="0" rtlCol="0"/>
          <a:lstStyle/>
          <a:p/>
        </p:txBody>
      </p:sp>
      <p:sp>
        <p:nvSpPr>
          <p:cNvPr id="10" name="object 10"/>
          <p:cNvSpPr txBox="1"/>
          <p:nvPr/>
        </p:nvSpPr>
        <p:spPr>
          <a:xfrm>
            <a:off x="3137883" y="3436111"/>
            <a:ext cx="39751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67">
                <a:latin typeface="Cambria Math"/>
                <a:cs typeface="Cambria Math"/>
              </a:rPr>
              <a:t>𝐸𝐸</a:t>
            </a:r>
            <a:r>
              <a:rPr dirty="0" sz="700" spc="-245">
                <a:latin typeface="Cambria Math"/>
                <a:cs typeface="Cambria Math"/>
              </a:rPr>
              <a:t>𝑐𝑐</a:t>
            </a:r>
            <a:r>
              <a:rPr dirty="0" sz="700" spc="-5">
                <a:latin typeface="Cambria Math"/>
                <a:cs typeface="Cambria Math"/>
              </a:rPr>
              <a:t> </a:t>
            </a:r>
            <a:r>
              <a:rPr dirty="0" sz="700" spc="-150">
                <a:latin typeface="Cambria Math"/>
                <a:cs typeface="Cambria Math"/>
              </a:rPr>
              <a:t>𝑠𝑠𝑠𝑠𝑠𝑠𝑠𝑠</a:t>
            </a:r>
            <a:endParaRPr sz="700">
              <a:latin typeface="Cambria Math"/>
              <a:cs typeface="Cambria Math"/>
            </a:endParaRPr>
          </a:p>
        </p:txBody>
      </p:sp>
      <p:sp>
        <p:nvSpPr>
          <p:cNvPr id="11" name="object 11"/>
          <p:cNvSpPr txBox="1"/>
          <p:nvPr/>
        </p:nvSpPr>
        <p:spPr>
          <a:xfrm>
            <a:off x="3084576" y="3618992"/>
            <a:ext cx="50419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67">
                <a:latin typeface="Cambria Math"/>
                <a:cs typeface="Cambria Math"/>
              </a:rPr>
              <a:t>𝐸𝐸</a:t>
            </a:r>
            <a:r>
              <a:rPr dirty="0" sz="700" spc="-245">
                <a:latin typeface="Cambria Math"/>
                <a:cs typeface="Cambria Math"/>
              </a:rPr>
              <a:t>𝑐𝑐</a:t>
            </a:r>
            <a:r>
              <a:rPr dirty="0" sz="700">
                <a:latin typeface="Cambria Math"/>
                <a:cs typeface="Cambria Math"/>
              </a:rPr>
              <a:t> </a:t>
            </a:r>
            <a:r>
              <a:rPr dirty="0" sz="700" spc="-229">
                <a:latin typeface="Cambria Math"/>
                <a:cs typeface="Cambria Math"/>
              </a:rPr>
              <a:t>𝑔𝑔𝑔𝑔𝑔𝑔𝑔𝑔𝑒𝑒𝑔𝑔</a:t>
            </a:r>
            <a:endParaRPr sz="700">
              <a:latin typeface="Cambria Math"/>
              <a:cs typeface="Cambria Math"/>
            </a:endParaRPr>
          </a:p>
        </p:txBody>
      </p:sp>
      <p:sp>
        <p:nvSpPr>
          <p:cNvPr id="12" name="object 12"/>
          <p:cNvSpPr/>
          <p:nvPr/>
        </p:nvSpPr>
        <p:spPr>
          <a:xfrm>
            <a:off x="3122676" y="3611117"/>
            <a:ext cx="437515" cy="0"/>
          </a:xfrm>
          <a:custGeom>
            <a:avLst/>
            <a:gdLst/>
            <a:ahLst/>
            <a:cxnLst/>
            <a:rect l="l" t="t" r="r" b="b"/>
            <a:pathLst>
              <a:path w="437514" h="0">
                <a:moveTo>
                  <a:pt x="0" y="0"/>
                </a:moveTo>
                <a:lnTo>
                  <a:pt x="437388" y="0"/>
                </a:lnTo>
              </a:path>
            </a:pathLst>
          </a:custGeom>
          <a:ln w="7620">
            <a:solidFill>
              <a:srgbClr val="000000"/>
            </a:solidFill>
          </a:ln>
        </p:spPr>
        <p:txBody>
          <a:bodyPr wrap="square" lIns="0" tIns="0" rIns="0" bIns="0" rtlCol="0"/>
          <a:lstStyle/>
          <a:p/>
        </p:txBody>
      </p:sp>
      <p:sp>
        <p:nvSpPr>
          <p:cNvPr id="13" name="object 13"/>
          <p:cNvSpPr txBox="1"/>
          <p:nvPr/>
        </p:nvSpPr>
        <p:spPr>
          <a:xfrm>
            <a:off x="2870707" y="3507740"/>
            <a:ext cx="831850" cy="177800"/>
          </a:xfrm>
          <a:prstGeom prst="rect">
            <a:avLst/>
          </a:prstGeom>
        </p:spPr>
        <p:txBody>
          <a:bodyPr wrap="square" lIns="0" tIns="12065" rIns="0" bIns="0" rtlCol="0" vert="horz">
            <a:spAutoFit/>
          </a:bodyPr>
          <a:lstStyle/>
          <a:p>
            <a:pPr marL="12700">
              <a:lnSpc>
                <a:spcPct val="100000"/>
              </a:lnSpc>
              <a:spcBef>
                <a:spcPts val="95"/>
              </a:spcBef>
              <a:tabLst>
                <a:tab pos="723900" algn="l"/>
              </a:tabLst>
            </a:pPr>
            <a:r>
              <a:rPr dirty="0" sz="1000" spc="-385">
                <a:latin typeface="Cambria Math"/>
                <a:cs typeface="Cambria Math"/>
              </a:rPr>
              <a:t>𝑠𝑠</a:t>
            </a:r>
            <a:r>
              <a:rPr dirty="0" sz="1000" spc="70">
                <a:latin typeface="Cambria Math"/>
                <a:cs typeface="Cambria Math"/>
              </a:rPr>
              <a:t> </a:t>
            </a:r>
            <a:r>
              <a:rPr dirty="0" sz="1000" spc="-5">
                <a:latin typeface="Cambria Math"/>
                <a:cs typeface="Cambria Math"/>
              </a:rPr>
              <a:t>=</a:t>
            </a:r>
            <a:r>
              <a:rPr dirty="0" sz="100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14" name="object 14"/>
          <p:cNvSpPr txBox="1"/>
          <p:nvPr/>
        </p:nvSpPr>
        <p:spPr>
          <a:xfrm>
            <a:off x="3713461" y="3410214"/>
            <a:ext cx="70993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4266</a:t>
            </a:r>
            <a:r>
              <a:rPr dirty="0" sz="1000" spc="-10">
                <a:latin typeface="Cambria Math"/>
                <a:cs typeface="Cambria Math"/>
              </a:rPr>
              <a:t>.</a:t>
            </a:r>
            <a:r>
              <a:rPr dirty="0" sz="1000" spc="-5">
                <a:latin typeface="Cambria Math"/>
                <a:cs typeface="Cambria Math"/>
              </a:rPr>
              <a:t>22</a:t>
            </a:r>
            <a:r>
              <a:rPr dirty="0" sz="1000" spc="-10">
                <a:latin typeface="Cambria Math"/>
                <a:cs typeface="Cambria Math"/>
              </a:rPr>
              <a:t>3</a:t>
            </a:r>
            <a:r>
              <a:rPr dirty="0" sz="1000" spc="-505">
                <a:latin typeface="Cambria Math"/>
                <a:cs typeface="Cambria Math"/>
              </a:rPr>
              <a:t>𝑘𝑘</a:t>
            </a:r>
            <a:r>
              <a:rPr dirty="0" sz="1000" spc="-590">
                <a:latin typeface="Cambria Math"/>
                <a:cs typeface="Cambria Math"/>
              </a:rPr>
              <a:t>𝑠𝑠𝑠𝑠</a:t>
            </a:r>
            <a:endParaRPr sz="1000">
              <a:latin typeface="Cambria Math"/>
              <a:cs typeface="Cambria Math"/>
            </a:endParaRPr>
          </a:p>
        </p:txBody>
      </p:sp>
      <p:sp>
        <p:nvSpPr>
          <p:cNvPr id="15" name="object 15"/>
          <p:cNvSpPr txBox="1"/>
          <p:nvPr/>
        </p:nvSpPr>
        <p:spPr>
          <a:xfrm>
            <a:off x="3713335" y="3593122"/>
            <a:ext cx="70993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5886</a:t>
            </a:r>
            <a:r>
              <a:rPr dirty="0" sz="1000" spc="-10">
                <a:latin typeface="Cambria Math"/>
                <a:cs typeface="Cambria Math"/>
              </a:rPr>
              <a:t>.</a:t>
            </a:r>
            <a:r>
              <a:rPr dirty="0" sz="1000" spc="-5">
                <a:latin typeface="Cambria Math"/>
                <a:cs typeface="Cambria Math"/>
              </a:rPr>
              <a:t>89</a:t>
            </a:r>
            <a:r>
              <a:rPr dirty="0" sz="1000" spc="-10">
                <a:latin typeface="Cambria Math"/>
                <a:cs typeface="Cambria Math"/>
              </a:rPr>
              <a:t>1</a:t>
            </a:r>
            <a:r>
              <a:rPr dirty="0" sz="1000" spc="-505">
                <a:latin typeface="Cambria Math"/>
                <a:cs typeface="Cambria Math"/>
              </a:rPr>
              <a:t>𝑘𝑘</a:t>
            </a:r>
            <a:r>
              <a:rPr dirty="0" sz="1000" spc="-590">
                <a:latin typeface="Cambria Math"/>
                <a:cs typeface="Cambria Math"/>
              </a:rPr>
              <a:t>𝑠𝑠𝑠𝑠</a:t>
            </a:r>
            <a:endParaRPr sz="1000">
              <a:latin typeface="Cambria Math"/>
              <a:cs typeface="Cambria Math"/>
            </a:endParaRPr>
          </a:p>
        </p:txBody>
      </p:sp>
      <p:sp>
        <p:nvSpPr>
          <p:cNvPr id="16" name="object 16"/>
          <p:cNvSpPr/>
          <p:nvPr/>
        </p:nvSpPr>
        <p:spPr>
          <a:xfrm>
            <a:off x="3726179" y="3611117"/>
            <a:ext cx="692150" cy="0"/>
          </a:xfrm>
          <a:custGeom>
            <a:avLst/>
            <a:gdLst/>
            <a:ahLst/>
            <a:cxnLst/>
            <a:rect l="l" t="t" r="r" b="b"/>
            <a:pathLst>
              <a:path w="692150" h="0">
                <a:moveTo>
                  <a:pt x="0" y="0"/>
                </a:moveTo>
                <a:lnTo>
                  <a:pt x="691896" y="0"/>
                </a:lnTo>
              </a:path>
            </a:pathLst>
          </a:custGeom>
          <a:ln w="7620">
            <a:solidFill>
              <a:srgbClr val="000000"/>
            </a:solidFill>
          </a:ln>
        </p:spPr>
        <p:txBody>
          <a:bodyPr wrap="square" lIns="0" tIns="0" rIns="0" bIns="0" rtlCol="0"/>
          <a:lstStyle/>
          <a:p/>
        </p:txBody>
      </p:sp>
      <p:sp>
        <p:nvSpPr>
          <p:cNvPr id="17" name="object 17"/>
          <p:cNvSpPr txBox="1"/>
          <p:nvPr/>
        </p:nvSpPr>
        <p:spPr>
          <a:xfrm>
            <a:off x="4438903" y="3507740"/>
            <a:ext cx="46291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a:latin typeface="Cambria Math"/>
                <a:cs typeface="Cambria Math"/>
              </a:rPr>
              <a:t> </a:t>
            </a:r>
            <a:r>
              <a:rPr dirty="0" sz="1000" spc="-5">
                <a:latin typeface="Cambria Math"/>
                <a:cs typeface="Cambria Math"/>
              </a:rPr>
              <a:t>0.725</a:t>
            </a:r>
            <a:endParaRPr sz="1000">
              <a:latin typeface="Cambria Math"/>
              <a:cs typeface="Cambria Math"/>
            </a:endParaRPr>
          </a:p>
        </p:txBody>
      </p:sp>
      <p:sp>
        <p:nvSpPr>
          <p:cNvPr id="18" name="object 18"/>
          <p:cNvSpPr txBox="1"/>
          <p:nvPr/>
        </p:nvSpPr>
        <p:spPr>
          <a:xfrm>
            <a:off x="647700" y="3830828"/>
            <a:ext cx="6458585" cy="579755"/>
          </a:xfrm>
          <a:prstGeom prst="rect">
            <a:avLst/>
          </a:prstGeom>
        </p:spPr>
        <p:txBody>
          <a:bodyPr wrap="square" lIns="0" tIns="19050" rIns="0" bIns="0" rtlCol="0" vert="horz">
            <a:spAutoFit/>
          </a:bodyPr>
          <a:lstStyle/>
          <a:p>
            <a:pPr marL="38100" marR="30480">
              <a:lnSpc>
                <a:spcPts val="1180"/>
              </a:lnSpc>
              <a:spcBef>
                <a:spcPts val="150"/>
              </a:spcBef>
            </a:pPr>
            <a:r>
              <a:rPr dirty="0" sz="1000" spc="-5">
                <a:latin typeface="Cambria Math"/>
                <a:cs typeface="Cambria Math"/>
              </a:rPr>
              <a:t>The sacrificial wearing surface is </a:t>
            </a:r>
            <a:r>
              <a:rPr dirty="0" sz="1000" spc="-10">
                <a:latin typeface="Cambria Math"/>
                <a:cs typeface="Cambria Math"/>
              </a:rPr>
              <a:t>not </a:t>
            </a:r>
            <a:r>
              <a:rPr dirty="0" sz="1000" spc="-5">
                <a:latin typeface="Cambria Math"/>
                <a:cs typeface="Cambria Math"/>
              </a:rPr>
              <a:t>part of the structural section. Use the structural </a:t>
            </a:r>
            <a:r>
              <a:rPr dirty="0" sz="1000">
                <a:latin typeface="Cambria Math"/>
                <a:cs typeface="Cambria Math"/>
              </a:rPr>
              <a:t>slab </a:t>
            </a:r>
            <a:r>
              <a:rPr dirty="0" sz="1000" spc="-5">
                <a:latin typeface="Cambria Math"/>
                <a:cs typeface="Cambria Math"/>
              </a:rPr>
              <a:t>depth </a:t>
            </a:r>
            <a:r>
              <a:rPr dirty="0" sz="1000">
                <a:latin typeface="Cambria Math"/>
                <a:cs typeface="Cambria Math"/>
              </a:rPr>
              <a:t>for </a:t>
            </a:r>
            <a:r>
              <a:rPr dirty="0" sz="1000" spc="-5">
                <a:latin typeface="Cambria Math"/>
                <a:cs typeface="Cambria Math"/>
              </a:rPr>
              <a:t>computing section  properties.</a:t>
            </a:r>
            <a:endParaRPr sz="1000">
              <a:latin typeface="Cambria Math"/>
              <a:cs typeface="Cambria Math"/>
            </a:endParaRPr>
          </a:p>
          <a:p>
            <a:pPr algn="ctr" marL="14604">
              <a:lnSpc>
                <a:spcPct val="100000"/>
              </a:lnSpc>
              <a:spcBef>
                <a:spcPts val="750"/>
              </a:spcBef>
            </a:pPr>
            <a:r>
              <a:rPr dirty="0" baseline="11111" sz="1500" spc="-292">
                <a:latin typeface="Cambria Math"/>
                <a:cs typeface="Cambria Math"/>
              </a:rPr>
              <a:t>𝑓𝑓</a:t>
            </a:r>
            <a:r>
              <a:rPr dirty="0" sz="700" spc="-195">
                <a:latin typeface="Cambria Math"/>
                <a:cs typeface="Cambria Math"/>
              </a:rPr>
              <a:t>𝑠𝑠𝑠𝑠𝑠𝑠𝑠𝑠</a:t>
            </a:r>
            <a:r>
              <a:rPr dirty="0" sz="700" spc="195">
                <a:latin typeface="Cambria Math"/>
                <a:cs typeface="Cambria Math"/>
              </a:rPr>
              <a:t> </a:t>
            </a:r>
            <a:r>
              <a:rPr dirty="0" baseline="11111" sz="1500" spc="-7">
                <a:latin typeface="Cambria Math"/>
                <a:cs typeface="Cambria Math"/>
              </a:rPr>
              <a:t>= </a:t>
            </a:r>
            <a:r>
              <a:rPr dirty="0" baseline="11111" sz="1500" spc="-345">
                <a:latin typeface="Cambria Math"/>
                <a:cs typeface="Cambria Math"/>
              </a:rPr>
              <a:t>𝑓𝑓</a:t>
            </a:r>
            <a:r>
              <a:rPr dirty="0" sz="700" spc="-229">
                <a:latin typeface="Cambria Math"/>
                <a:cs typeface="Cambria Math"/>
              </a:rPr>
              <a:t>𝑔𝑔𝑔𝑔𝑔𝑔𝑠𝑠𝑠𝑠</a:t>
            </a:r>
            <a:r>
              <a:rPr dirty="0" sz="700" spc="20">
                <a:latin typeface="Cambria Math"/>
                <a:cs typeface="Cambria Math"/>
              </a:rPr>
              <a:t> </a:t>
            </a:r>
            <a:r>
              <a:rPr dirty="0" sz="700" spc="-150">
                <a:latin typeface="Cambria Math"/>
                <a:cs typeface="Cambria Math"/>
              </a:rPr>
              <a:t>𝑠𝑠𝑠𝑠𝑠𝑠𝑠𝑠 </a:t>
            </a:r>
            <a:r>
              <a:rPr dirty="0" sz="700" spc="-175">
                <a:latin typeface="Cambria Math"/>
                <a:cs typeface="Cambria Math"/>
              </a:rPr>
              <a:t>𝑔𝑔𝑒𝑒𝑑𝑑𝑑𝑑ℎ</a:t>
            </a:r>
            <a:r>
              <a:rPr dirty="0" sz="700" spc="120">
                <a:latin typeface="Cambria Math"/>
                <a:cs typeface="Cambria Math"/>
              </a:rPr>
              <a:t> </a:t>
            </a:r>
            <a:r>
              <a:rPr dirty="0" baseline="11111" sz="1500" spc="-7">
                <a:latin typeface="Cambria Math"/>
                <a:cs typeface="Cambria Math"/>
              </a:rPr>
              <a:t>− </a:t>
            </a:r>
            <a:r>
              <a:rPr dirty="0" baseline="11111" sz="1500" spc="-307">
                <a:latin typeface="Cambria Math"/>
                <a:cs typeface="Cambria Math"/>
              </a:rPr>
              <a:t>𝑓𝑓</a:t>
            </a:r>
            <a:r>
              <a:rPr dirty="0" sz="700" spc="-204">
                <a:latin typeface="Cambria Math"/>
                <a:cs typeface="Cambria Math"/>
              </a:rPr>
              <a:t>𝑠𝑠𝑠𝑠𝑐𝑐𝑔𝑔𝑔𝑔𝑒𝑒𝑔𝑔𝑐𝑐𝑠𝑠𝑠𝑠</a:t>
            </a:r>
            <a:r>
              <a:rPr dirty="0" sz="700" spc="35">
                <a:latin typeface="Cambria Math"/>
                <a:cs typeface="Cambria Math"/>
              </a:rPr>
              <a:t> </a:t>
            </a:r>
            <a:r>
              <a:rPr dirty="0" sz="700" spc="-175">
                <a:latin typeface="Cambria Math"/>
                <a:cs typeface="Cambria Math"/>
              </a:rPr>
              <a:t>𝑔𝑔𝑒𝑒𝑑𝑑𝑑𝑑ℎ</a:t>
            </a:r>
            <a:r>
              <a:rPr dirty="0" sz="700" spc="190">
                <a:latin typeface="Cambria Math"/>
                <a:cs typeface="Cambria Math"/>
              </a:rPr>
              <a:t> </a:t>
            </a:r>
            <a:r>
              <a:rPr dirty="0" baseline="11111" sz="1500" spc="-7">
                <a:latin typeface="Cambria Math"/>
                <a:cs typeface="Cambria Math"/>
              </a:rPr>
              <a:t>= </a:t>
            </a:r>
            <a:r>
              <a:rPr dirty="0" baseline="11111" sz="1500" spc="-217">
                <a:latin typeface="Cambria Math"/>
                <a:cs typeface="Cambria Math"/>
              </a:rPr>
              <a:t>7.5𝑠𝑠𝑠𝑠 </a:t>
            </a:r>
            <a:r>
              <a:rPr dirty="0" baseline="11111" sz="1500" spc="-7">
                <a:latin typeface="Cambria Math"/>
                <a:cs typeface="Cambria Math"/>
              </a:rPr>
              <a:t>− </a:t>
            </a:r>
            <a:r>
              <a:rPr dirty="0" baseline="11111" sz="1500" spc="-209">
                <a:latin typeface="Cambria Math"/>
                <a:cs typeface="Cambria Math"/>
              </a:rPr>
              <a:t>0.5𝑠𝑠𝑠𝑠 </a:t>
            </a:r>
            <a:r>
              <a:rPr dirty="0" baseline="11111" sz="1500" spc="-7">
                <a:latin typeface="Cambria Math"/>
                <a:cs typeface="Cambria Math"/>
              </a:rPr>
              <a:t>=</a:t>
            </a:r>
            <a:r>
              <a:rPr dirty="0" baseline="11111" sz="1500" spc="195">
                <a:latin typeface="Cambria Math"/>
                <a:cs typeface="Cambria Math"/>
              </a:rPr>
              <a:t> </a:t>
            </a:r>
            <a:r>
              <a:rPr dirty="0" baseline="11111" sz="1500" spc="-217">
                <a:latin typeface="Cambria Math"/>
                <a:cs typeface="Cambria Math"/>
              </a:rPr>
              <a:t>7.0𝑠𝑠𝑠𝑠</a:t>
            </a:r>
            <a:endParaRPr baseline="11111" sz="1500">
              <a:latin typeface="Cambria Math"/>
              <a:cs typeface="Cambria Math"/>
            </a:endParaRPr>
          </a:p>
        </p:txBody>
      </p:sp>
      <p:sp>
        <p:nvSpPr>
          <p:cNvPr id="19" name="object 19"/>
          <p:cNvSpPr/>
          <p:nvPr/>
        </p:nvSpPr>
        <p:spPr>
          <a:xfrm>
            <a:off x="4681728" y="4865370"/>
            <a:ext cx="281940" cy="0"/>
          </a:xfrm>
          <a:custGeom>
            <a:avLst/>
            <a:gdLst/>
            <a:ahLst/>
            <a:cxnLst/>
            <a:rect l="l" t="t" r="r" b="b"/>
            <a:pathLst>
              <a:path w="281939" h="0">
                <a:moveTo>
                  <a:pt x="0" y="0"/>
                </a:moveTo>
                <a:lnTo>
                  <a:pt x="281939" y="0"/>
                </a:lnTo>
              </a:path>
            </a:pathLst>
          </a:custGeom>
          <a:ln w="7620">
            <a:solidFill>
              <a:srgbClr val="000000"/>
            </a:solidFill>
          </a:ln>
        </p:spPr>
        <p:txBody>
          <a:bodyPr wrap="square" lIns="0" tIns="0" rIns="0" bIns="0" rtlCol="0"/>
          <a:lstStyle/>
          <a:p/>
        </p:txBody>
      </p:sp>
      <p:graphicFrame>
        <p:nvGraphicFramePr>
          <p:cNvPr id="20" name="object 20"/>
          <p:cNvGraphicFramePr>
            <a:graphicFrameLocks noGrp="1"/>
          </p:cNvGraphicFramePr>
          <p:nvPr/>
        </p:nvGraphicFramePr>
        <p:xfrm>
          <a:off x="682751" y="4463783"/>
          <a:ext cx="6296025" cy="1083945"/>
        </p:xfrm>
        <a:graphic>
          <a:graphicData uri="http://schemas.openxmlformats.org/drawingml/2006/table">
            <a:tbl>
              <a:tblPr firstRow="1" bandRow="1">
                <a:tableStyleId>{2D5ABB26-0587-4C30-8999-92F81FD0307C}</a:tableStyleId>
              </a:tblPr>
              <a:tblGrid>
                <a:gridCol w="926465"/>
                <a:gridCol w="2273935"/>
                <a:gridCol w="1886585"/>
                <a:gridCol w="1199514"/>
              </a:tblGrid>
              <a:tr h="231654">
                <a:tc>
                  <a:txBody>
                    <a:bodyPr/>
                    <a:lstStyle/>
                    <a:p>
                      <a:pPr>
                        <a:lnSpc>
                          <a:spcPct val="100000"/>
                        </a:lnSpc>
                      </a:pPr>
                      <a:endParaRPr sz="900">
                        <a:latin typeface="Times New Roman"/>
                        <a:cs typeface="Times New Roman"/>
                      </a:endParaRPr>
                    </a:p>
                  </a:txBody>
                  <a:tcPr marL="0" marR="0" marB="0" marT="0">
                    <a:lnR w="6350">
                      <a:solidFill>
                        <a:srgbClr val="000000"/>
                      </a:solidFill>
                      <a:prstDash val="solid"/>
                    </a:lnR>
                    <a:lnB w="6350">
                      <a:solidFill>
                        <a:srgbClr val="000000"/>
                      </a:solidFill>
                      <a:prstDash val="solid"/>
                    </a:lnB>
                  </a:tcPr>
                </a:tc>
                <a:tc>
                  <a:txBody>
                    <a:bodyPr/>
                    <a:lstStyle/>
                    <a:p>
                      <a:pPr marL="66675">
                        <a:lnSpc>
                          <a:spcPts val="1180"/>
                        </a:lnSpc>
                      </a:pPr>
                      <a:r>
                        <a:rPr dirty="0" sz="1050" spc="-30" i="1">
                          <a:latin typeface="Cambria Math"/>
                          <a:cs typeface="Cambria Math"/>
                        </a:rPr>
                        <a:t>Area</a:t>
                      </a:r>
                      <a:endParaRPr sz="1050">
                        <a:latin typeface="Cambria Math"/>
                        <a:cs typeface="Cambria Math"/>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30"/>
                        </a:lnSpc>
                      </a:pPr>
                      <a:r>
                        <a:rPr dirty="0" baseline="2645" sz="1575" spc="-30" i="1">
                          <a:latin typeface="Cambria Math"/>
                          <a:cs typeface="Cambria Math"/>
                        </a:rPr>
                        <a:t>Y</a:t>
                      </a:r>
                      <a:r>
                        <a:rPr dirty="0" sz="650" spc="-20" i="1">
                          <a:latin typeface="Cambria Math"/>
                          <a:cs typeface="Cambria Math"/>
                        </a:rPr>
                        <a:t>b</a:t>
                      </a:r>
                      <a:endParaRPr sz="650">
                        <a:latin typeface="Cambria Math"/>
                        <a:cs typeface="Cambria Math"/>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230"/>
                        </a:lnSpc>
                      </a:pPr>
                      <a:r>
                        <a:rPr dirty="0" baseline="2645" sz="1575" spc="-37" i="1">
                          <a:latin typeface="Cambria Math"/>
                          <a:cs typeface="Cambria Math"/>
                        </a:rPr>
                        <a:t>(Area)(Y</a:t>
                      </a:r>
                      <a:r>
                        <a:rPr dirty="0" sz="650" spc="-25" i="1">
                          <a:latin typeface="Cambria Math"/>
                          <a:cs typeface="Cambria Math"/>
                        </a:rPr>
                        <a:t>b</a:t>
                      </a:r>
                      <a:r>
                        <a:rPr dirty="0" baseline="2645" sz="1575" spc="-37" i="1">
                          <a:latin typeface="Cambria Math"/>
                          <a:cs typeface="Cambria Math"/>
                        </a:rPr>
                        <a:t>)</a:t>
                      </a:r>
                      <a:endParaRPr baseline="2645" sz="1575">
                        <a:latin typeface="Cambria Math"/>
                        <a:cs typeface="Cambria Math"/>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367277">
                <a:tc>
                  <a:txBody>
                    <a:bodyPr/>
                    <a:lstStyle/>
                    <a:p>
                      <a:pPr marL="67945">
                        <a:lnSpc>
                          <a:spcPts val="1180"/>
                        </a:lnSpc>
                      </a:pPr>
                      <a:r>
                        <a:rPr dirty="0" sz="1050" spc="-25" i="1">
                          <a:latin typeface="Cambria Math"/>
                          <a:cs typeface="Cambria Math"/>
                        </a:rPr>
                        <a:t>Slab</a:t>
                      </a:r>
                      <a:endParaRPr sz="1050">
                        <a:latin typeface="Cambria Math"/>
                        <a:cs typeface="Cambria Math"/>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4300">
                        <a:lnSpc>
                          <a:spcPts val="1185"/>
                        </a:lnSpc>
                      </a:pPr>
                      <a:r>
                        <a:rPr dirty="0" baseline="2777" sz="1500" spc="-120">
                          <a:latin typeface="Cambria Math"/>
                          <a:cs typeface="Cambria Math"/>
                        </a:rPr>
                        <a:t>(</a:t>
                      </a:r>
                      <a:r>
                        <a:rPr dirty="0" sz="1000" spc="-80">
                          <a:latin typeface="Cambria Math"/>
                          <a:cs typeface="Cambria Math"/>
                        </a:rPr>
                        <a:t>0.725</a:t>
                      </a:r>
                      <a:r>
                        <a:rPr dirty="0" baseline="2777" sz="1500" spc="-120">
                          <a:latin typeface="Cambria Math"/>
                          <a:cs typeface="Cambria Math"/>
                        </a:rPr>
                        <a:t>)(</a:t>
                      </a:r>
                      <a:r>
                        <a:rPr dirty="0" sz="1000" spc="-80">
                          <a:latin typeface="Cambria Math"/>
                          <a:cs typeface="Cambria Math"/>
                        </a:rPr>
                        <a:t>83.9𝑠𝑠𝑠𝑠</a:t>
                      </a:r>
                      <a:r>
                        <a:rPr dirty="0" baseline="2777" sz="1500" spc="-120">
                          <a:latin typeface="Cambria Math"/>
                          <a:cs typeface="Cambria Math"/>
                        </a:rPr>
                        <a:t>)(</a:t>
                      </a:r>
                      <a:r>
                        <a:rPr dirty="0" sz="1000" spc="-80">
                          <a:latin typeface="Cambria Math"/>
                          <a:cs typeface="Cambria Math"/>
                        </a:rPr>
                        <a:t>7.0𝑠𝑠𝑠𝑠</a:t>
                      </a:r>
                      <a:r>
                        <a:rPr dirty="0" baseline="2777" sz="1500" spc="-120">
                          <a:latin typeface="Cambria Math"/>
                          <a:cs typeface="Cambria Math"/>
                        </a:rPr>
                        <a:t>) </a:t>
                      </a:r>
                      <a:r>
                        <a:rPr dirty="0" sz="1000" spc="-5">
                          <a:latin typeface="Cambria Math"/>
                          <a:cs typeface="Cambria Math"/>
                        </a:rPr>
                        <a:t>=</a:t>
                      </a:r>
                      <a:r>
                        <a:rPr dirty="0" sz="1000" spc="70">
                          <a:latin typeface="Cambria Math"/>
                          <a:cs typeface="Cambria Math"/>
                        </a:rPr>
                        <a:t> </a:t>
                      </a:r>
                      <a:r>
                        <a:rPr dirty="0" sz="1000" spc="-80">
                          <a:latin typeface="Cambria Math"/>
                          <a:cs typeface="Cambria Math"/>
                        </a:rPr>
                        <a:t>425.793𝑠𝑠𝑠𝑠</a:t>
                      </a:r>
                      <a:r>
                        <a:rPr dirty="0" baseline="27777" sz="1050" spc="-120">
                          <a:latin typeface="Cambria Math"/>
                          <a:cs typeface="Cambria Math"/>
                        </a:rPr>
                        <a:t>2</a:t>
                      </a:r>
                      <a:endParaRPr baseline="27777" sz="1050">
                        <a:latin typeface="Cambria Math"/>
                        <a:cs typeface="Cambria Math"/>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marR="10160">
                        <a:lnSpc>
                          <a:spcPts val="810"/>
                        </a:lnSpc>
                      </a:pPr>
                      <a:r>
                        <a:rPr dirty="0" sz="1000" spc="-145">
                          <a:latin typeface="Cambria Math"/>
                          <a:cs typeface="Cambria Math"/>
                        </a:rPr>
                        <a:t>7.0𝑠𝑠𝑠𝑠</a:t>
                      </a:r>
                      <a:endParaRPr sz="1000">
                        <a:latin typeface="Cambria Math"/>
                        <a:cs typeface="Cambria Math"/>
                      </a:endParaRPr>
                    </a:p>
                    <a:p>
                      <a:pPr algn="ctr">
                        <a:lnSpc>
                          <a:spcPts val="720"/>
                        </a:lnSpc>
                        <a:tabLst>
                          <a:tab pos="821055" algn="l"/>
                        </a:tabLst>
                      </a:pPr>
                      <a:r>
                        <a:rPr dirty="0" sz="1000" spc="-125">
                          <a:latin typeface="Cambria Math"/>
                          <a:cs typeface="Cambria Math"/>
                        </a:rPr>
                        <a:t>74.0𝑠𝑠𝑠𝑠 </a:t>
                      </a:r>
                      <a:r>
                        <a:rPr dirty="0" sz="1000" spc="-65">
                          <a:latin typeface="Cambria Math"/>
                          <a:cs typeface="Cambria Math"/>
                        </a:rPr>
                        <a:t> </a:t>
                      </a:r>
                      <a:r>
                        <a:rPr dirty="0" sz="1000" spc="-5">
                          <a:latin typeface="Cambria Math"/>
                          <a:cs typeface="Cambria Math"/>
                        </a:rPr>
                        <a:t>+	=</a:t>
                      </a:r>
                      <a:r>
                        <a:rPr dirty="0" sz="1000" spc="50">
                          <a:latin typeface="Cambria Math"/>
                          <a:cs typeface="Cambria Math"/>
                        </a:rPr>
                        <a:t> </a:t>
                      </a:r>
                      <a:r>
                        <a:rPr dirty="0" sz="1000" spc="-125">
                          <a:latin typeface="Cambria Math"/>
                          <a:cs typeface="Cambria Math"/>
                        </a:rPr>
                        <a:t>77.5𝑠𝑠𝑠𝑠</a:t>
                      </a:r>
                      <a:endParaRPr sz="1000">
                        <a:latin typeface="Cambria Math"/>
                        <a:cs typeface="Cambria Math"/>
                      </a:endParaRPr>
                    </a:p>
                    <a:p>
                      <a:pPr algn="ctr" marR="7620">
                        <a:lnSpc>
                          <a:spcPts val="935"/>
                        </a:lnSpc>
                      </a:pPr>
                      <a:r>
                        <a:rPr dirty="0" sz="1000">
                          <a:latin typeface="Cambria Math"/>
                          <a:cs typeface="Cambria Math"/>
                        </a:rPr>
                        <a:t>2</a:t>
                      </a:r>
                      <a:endParaRPr sz="1000">
                        <a:latin typeface="Cambria Math"/>
                        <a:cs typeface="Cambria Math"/>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r" marR="216535">
                        <a:lnSpc>
                          <a:spcPts val="1185"/>
                        </a:lnSpc>
                      </a:pPr>
                      <a:r>
                        <a:rPr dirty="0" sz="1000">
                          <a:latin typeface="Cambria Math"/>
                          <a:cs typeface="Cambria Math"/>
                        </a:rPr>
                        <a:t>3299</a:t>
                      </a:r>
                      <a:r>
                        <a:rPr dirty="0" sz="1000" spc="10">
                          <a:latin typeface="Cambria Math"/>
                          <a:cs typeface="Cambria Math"/>
                        </a:rPr>
                        <a:t>8</a:t>
                      </a:r>
                      <a:r>
                        <a:rPr dirty="0" sz="1000" spc="-5">
                          <a:latin typeface="Cambria Math"/>
                          <a:cs typeface="Cambria Math"/>
                        </a:rPr>
                        <a:t>.</a:t>
                      </a:r>
                      <a:r>
                        <a:rPr dirty="0" sz="1000">
                          <a:latin typeface="Cambria Math"/>
                          <a:cs typeface="Cambria Math"/>
                        </a:rPr>
                        <a:t>958</a:t>
                      </a:r>
                      <a:r>
                        <a:rPr dirty="0" sz="1000">
                          <a:latin typeface="Cambria Math"/>
                          <a:cs typeface="Cambria Math"/>
                        </a:rPr>
                        <a:t>𝑠</a:t>
                      </a:r>
                      <a:r>
                        <a:rPr dirty="0" sz="1000" spc="30">
                          <a:latin typeface="Cambria Math"/>
                          <a:cs typeface="Cambria Math"/>
                        </a:rPr>
                        <a:t>𝑠</a:t>
                      </a:r>
                      <a:r>
                        <a:rPr dirty="0" sz="1000">
                          <a:latin typeface="Cambria Math"/>
                          <a:cs typeface="Cambria Math"/>
                        </a:rPr>
                        <a:t>𝑠</a:t>
                      </a:r>
                      <a:r>
                        <a:rPr dirty="0" sz="1000" spc="15">
                          <a:latin typeface="Cambria Math"/>
                          <a:cs typeface="Cambria Math"/>
                        </a:rPr>
                        <a:t>𝑠</a:t>
                      </a:r>
                      <a:r>
                        <a:rPr dirty="0" baseline="27777" sz="1050">
                          <a:latin typeface="Cambria Math"/>
                          <a:cs typeface="Cambria Math"/>
                        </a:rPr>
                        <a:t>3</a:t>
                      </a:r>
                      <a:endParaRPr baseline="27777" sz="1050">
                        <a:latin typeface="Cambria Math"/>
                        <a:cs typeface="Cambria Math"/>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39274">
                <a:tc>
                  <a:txBody>
                    <a:bodyPr/>
                    <a:lstStyle/>
                    <a:p>
                      <a:pPr marL="67945">
                        <a:lnSpc>
                          <a:spcPts val="1195"/>
                        </a:lnSpc>
                      </a:pPr>
                      <a:r>
                        <a:rPr dirty="0" sz="1050" spc="-30" i="1">
                          <a:latin typeface="Cambria Math"/>
                          <a:cs typeface="Cambria Math"/>
                        </a:rPr>
                        <a:t>Girder</a:t>
                      </a:r>
                      <a:endParaRPr sz="1050">
                        <a:latin typeface="Cambria Math"/>
                        <a:cs typeface="Cambria Math"/>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19050">
                      <a:solidFill>
                        <a:srgbClr val="000000"/>
                      </a:solidFill>
                      <a:prstDash val="solid"/>
                    </a:lnB>
                  </a:tcPr>
                </a:tc>
                <a:tc>
                  <a:txBody>
                    <a:bodyPr/>
                    <a:lstStyle/>
                    <a:p>
                      <a:pPr algn="ctr">
                        <a:lnSpc>
                          <a:spcPts val="1195"/>
                        </a:lnSpc>
                      </a:pPr>
                      <a:r>
                        <a:rPr dirty="0" sz="1000" spc="-80">
                          <a:latin typeface="Cambria Math"/>
                          <a:cs typeface="Cambria Math"/>
                        </a:rPr>
                        <a:t>923.531𝑠𝑠𝑠𝑠</a:t>
                      </a:r>
                      <a:r>
                        <a:rPr dirty="0" baseline="27777" sz="1050" spc="-120">
                          <a:latin typeface="Cambria Math"/>
                          <a:cs typeface="Cambria Math"/>
                        </a:rPr>
                        <a:t>2</a:t>
                      </a:r>
                      <a:endParaRPr baseline="27777" sz="1050">
                        <a:latin typeface="Cambria Math"/>
                        <a:cs typeface="Cambria Math"/>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19050">
                      <a:solidFill>
                        <a:srgbClr val="000000"/>
                      </a:solidFill>
                      <a:prstDash val="solid"/>
                    </a:lnB>
                  </a:tcPr>
                </a:tc>
                <a:tc>
                  <a:txBody>
                    <a:bodyPr/>
                    <a:lstStyle/>
                    <a:p>
                      <a:pPr algn="ctr">
                        <a:lnSpc>
                          <a:spcPts val="1185"/>
                        </a:lnSpc>
                      </a:pPr>
                      <a:r>
                        <a:rPr dirty="0" sz="1000" spc="-100">
                          <a:latin typeface="Cambria Math"/>
                          <a:cs typeface="Cambria Math"/>
                        </a:rPr>
                        <a:t>35.657𝑠𝑠𝑠𝑠</a:t>
                      </a:r>
                      <a:endParaRPr sz="1000">
                        <a:latin typeface="Cambria Math"/>
                        <a:cs typeface="Cambria Math"/>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19050">
                      <a:solidFill>
                        <a:srgbClr val="000000"/>
                      </a:solidFill>
                      <a:prstDash val="solid"/>
                    </a:lnB>
                  </a:tcPr>
                </a:tc>
                <a:tc>
                  <a:txBody>
                    <a:bodyPr/>
                    <a:lstStyle/>
                    <a:p>
                      <a:pPr algn="r" marR="216535">
                        <a:lnSpc>
                          <a:spcPts val="1195"/>
                        </a:lnSpc>
                      </a:pPr>
                      <a:r>
                        <a:rPr dirty="0" sz="1000">
                          <a:latin typeface="Cambria Math"/>
                          <a:cs typeface="Cambria Math"/>
                        </a:rPr>
                        <a:t>3293</a:t>
                      </a:r>
                      <a:r>
                        <a:rPr dirty="0" sz="1000" spc="10">
                          <a:latin typeface="Cambria Math"/>
                          <a:cs typeface="Cambria Math"/>
                        </a:rPr>
                        <a:t>0</a:t>
                      </a:r>
                      <a:r>
                        <a:rPr dirty="0" sz="1000" spc="-5">
                          <a:latin typeface="Cambria Math"/>
                          <a:cs typeface="Cambria Math"/>
                        </a:rPr>
                        <a:t>.</a:t>
                      </a:r>
                      <a:r>
                        <a:rPr dirty="0" sz="1000">
                          <a:latin typeface="Cambria Math"/>
                          <a:cs typeface="Cambria Math"/>
                        </a:rPr>
                        <a:t>345</a:t>
                      </a:r>
                      <a:r>
                        <a:rPr dirty="0" sz="1000">
                          <a:latin typeface="Cambria Math"/>
                          <a:cs typeface="Cambria Math"/>
                        </a:rPr>
                        <a:t>𝑠</a:t>
                      </a:r>
                      <a:r>
                        <a:rPr dirty="0" sz="1000" spc="30">
                          <a:latin typeface="Cambria Math"/>
                          <a:cs typeface="Cambria Math"/>
                        </a:rPr>
                        <a:t>𝑠</a:t>
                      </a:r>
                      <a:r>
                        <a:rPr dirty="0" sz="1000">
                          <a:latin typeface="Cambria Math"/>
                          <a:cs typeface="Cambria Math"/>
                        </a:rPr>
                        <a:t>𝑠</a:t>
                      </a:r>
                      <a:r>
                        <a:rPr dirty="0" sz="1000" spc="15">
                          <a:latin typeface="Cambria Math"/>
                          <a:cs typeface="Cambria Math"/>
                        </a:rPr>
                        <a:t>𝑠</a:t>
                      </a:r>
                      <a:r>
                        <a:rPr dirty="0" baseline="27777" sz="1050">
                          <a:latin typeface="Cambria Math"/>
                          <a:cs typeface="Cambria Math"/>
                        </a:rPr>
                        <a:t>3</a:t>
                      </a:r>
                      <a:endParaRPr baseline="27777" sz="1050">
                        <a:latin typeface="Cambria Math"/>
                        <a:cs typeface="Cambria Math"/>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19050">
                      <a:solidFill>
                        <a:srgbClr val="000000"/>
                      </a:solidFill>
                      <a:prstDash val="solid"/>
                    </a:lnB>
                  </a:tcPr>
                </a:tc>
              </a:tr>
              <a:tr h="239267">
                <a:tc>
                  <a:txBody>
                    <a:bodyPr/>
                    <a:lstStyle/>
                    <a:p>
                      <a:pPr marL="67945">
                        <a:lnSpc>
                          <a:spcPts val="1230"/>
                        </a:lnSpc>
                      </a:pPr>
                      <a:r>
                        <a:rPr dirty="0" sz="1050" spc="-30" i="1">
                          <a:latin typeface="Cambria Math"/>
                          <a:cs typeface="Cambria Math"/>
                        </a:rPr>
                        <a:t>Total</a:t>
                      </a:r>
                      <a:endParaRPr sz="1050">
                        <a:latin typeface="Cambria Math"/>
                        <a:cs typeface="Cambria Math"/>
                      </a:endParaRPr>
                    </a:p>
                  </a:txBody>
                  <a:tcPr marL="0" marR="0" marB="0" marT="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marL="638175">
                        <a:lnSpc>
                          <a:spcPct val="100000"/>
                        </a:lnSpc>
                        <a:spcBef>
                          <a:spcPts val="30"/>
                        </a:spcBef>
                      </a:pPr>
                      <a:r>
                        <a:rPr dirty="0" sz="1000" spc="-235">
                          <a:latin typeface="Cambria Math"/>
                          <a:cs typeface="Cambria Math"/>
                        </a:rPr>
                        <a:t>𝐴𝐴</a:t>
                      </a:r>
                      <a:r>
                        <a:rPr dirty="0" baseline="-15873" sz="1050" spc="-352">
                          <a:latin typeface="Cambria Math"/>
                          <a:cs typeface="Cambria Math"/>
                        </a:rPr>
                        <a:t>𝑐𝑐</a:t>
                      </a:r>
                      <a:r>
                        <a:rPr dirty="0" baseline="-15873" sz="1050" spc="277">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75">
                          <a:latin typeface="Cambria Math"/>
                          <a:cs typeface="Cambria Math"/>
                        </a:rPr>
                        <a:t>1349.324𝑠𝑠𝑠𝑠</a:t>
                      </a:r>
                      <a:r>
                        <a:rPr dirty="0" baseline="27777" sz="1050" spc="-112">
                          <a:latin typeface="Cambria Math"/>
                          <a:cs typeface="Cambria Math"/>
                        </a:rPr>
                        <a:t>2</a:t>
                      </a:r>
                      <a:endParaRPr baseline="27777" sz="1050">
                        <a:latin typeface="Cambria Math"/>
                        <a:cs typeface="Cambria Math"/>
                      </a:endParaRPr>
                    </a:p>
                  </a:txBody>
                  <a:tcPr marL="0" marR="0" marB="0" marT="381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B="0" marT="0">
                    <a:lnL w="6350">
                      <a:solidFill>
                        <a:srgbClr val="000000"/>
                      </a:solidFill>
                      <a:prstDash val="solid"/>
                    </a:lnL>
                    <a:lnR w="6350">
                      <a:solidFill>
                        <a:srgbClr val="000000"/>
                      </a:solidFill>
                      <a:prstDash val="solid"/>
                    </a:lnR>
                    <a:lnT w="19050">
                      <a:solidFill>
                        <a:srgbClr val="000000"/>
                      </a:solidFill>
                      <a:prstDash val="solid"/>
                    </a:lnT>
                  </a:tcPr>
                </a:tc>
                <a:tc>
                  <a:txBody>
                    <a:bodyPr/>
                    <a:lstStyle/>
                    <a:p>
                      <a:pPr algn="r" marR="216535">
                        <a:lnSpc>
                          <a:spcPct val="100000"/>
                        </a:lnSpc>
                        <a:spcBef>
                          <a:spcPts val="30"/>
                        </a:spcBef>
                      </a:pPr>
                      <a:r>
                        <a:rPr dirty="0" sz="1000">
                          <a:latin typeface="Cambria Math"/>
                          <a:cs typeface="Cambria Math"/>
                        </a:rPr>
                        <a:t>6592</a:t>
                      </a:r>
                      <a:r>
                        <a:rPr dirty="0" sz="1000" spc="10">
                          <a:latin typeface="Cambria Math"/>
                          <a:cs typeface="Cambria Math"/>
                        </a:rPr>
                        <a:t>9</a:t>
                      </a:r>
                      <a:r>
                        <a:rPr dirty="0" sz="1000" spc="-5">
                          <a:latin typeface="Cambria Math"/>
                          <a:cs typeface="Cambria Math"/>
                        </a:rPr>
                        <a:t>.</a:t>
                      </a:r>
                      <a:r>
                        <a:rPr dirty="0" sz="1000">
                          <a:latin typeface="Cambria Math"/>
                          <a:cs typeface="Cambria Math"/>
                        </a:rPr>
                        <a:t>303</a:t>
                      </a:r>
                      <a:r>
                        <a:rPr dirty="0" sz="1000">
                          <a:latin typeface="Cambria Math"/>
                          <a:cs typeface="Cambria Math"/>
                        </a:rPr>
                        <a:t>𝑠</a:t>
                      </a:r>
                      <a:r>
                        <a:rPr dirty="0" sz="1000" spc="30">
                          <a:latin typeface="Cambria Math"/>
                          <a:cs typeface="Cambria Math"/>
                        </a:rPr>
                        <a:t>𝑠</a:t>
                      </a:r>
                      <a:r>
                        <a:rPr dirty="0" sz="1000">
                          <a:latin typeface="Cambria Math"/>
                          <a:cs typeface="Cambria Math"/>
                        </a:rPr>
                        <a:t>𝑠</a:t>
                      </a:r>
                      <a:r>
                        <a:rPr dirty="0" sz="1000" spc="15">
                          <a:latin typeface="Cambria Math"/>
                          <a:cs typeface="Cambria Math"/>
                        </a:rPr>
                        <a:t>𝑠</a:t>
                      </a:r>
                      <a:r>
                        <a:rPr dirty="0" baseline="27777" sz="1050">
                          <a:latin typeface="Cambria Math"/>
                          <a:cs typeface="Cambria Math"/>
                        </a:rPr>
                        <a:t>3</a:t>
                      </a:r>
                      <a:endParaRPr baseline="27777" sz="1050">
                        <a:latin typeface="Cambria Math"/>
                        <a:cs typeface="Cambria Math"/>
                      </a:endParaRPr>
                    </a:p>
                  </a:txBody>
                  <a:tcPr marL="0" marR="0" marB="0" marT="381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tr>
            </a:tbl>
          </a:graphicData>
        </a:graphic>
      </p:graphicFrame>
      <p:sp>
        <p:nvSpPr>
          <p:cNvPr id="21" name="object 21"/>
          <p:cNvSpPr txBox="1"/>
          <p:nvPr/>
        </p:nvSpPr>
        <p:spPr>
          <a:xfrm>
            <a:off x="2542032" y="5626100"/>
            <a:ext cx="368935" cy="177800"/>
          </a:xfrm>
          <a:prstGeom prst="rect">
            <a:avLst/>
          </a:prstGeom>
        </p:spPr>
        <p:txBody>
          <a:bodyPr wrap="square" lIns="0" tIns="12065" rIns="0" bIns="0" rtlCol="0" vert="horz">
            <a:spAutoFit/>
          </a:bodyPr>
          <a:lstStyle/>
          <a:p>
            <a:pPr marL="38100">
              <a:lnSpc>
                <a:spcPct val="100000"/>
              </a:lnSpc>
              <a:spcBef>
                <a:spcPts val="95"/>
              </a:spcBef>
            </a:pPr>
            <a:r>
              <a:rPr dirty="0" sz="1000" spc="-245">
                <a:latin typeface="Cambria Math"/>
                <a:cs typeface="Cambria Math"/>
              </a:rPr>
              <a:t>𝑌𝑌</a:t>
            </a:r>
            <a:r>
              <a:rPr dirty="0" baseline="-15873" sz="1050" spc="-367">
                <a:latin typeface="Cambria Math"/>
                <a:cs typeface="Cambria Math"/>
              </a:rPr>
              <a:t>𝑠𝑠𝑐𝑐</a:t>
            </a:r>
            <a:r>
              <a:rPr dirty="0" baseline="-15873" sz="1050" spc="232">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22" name="object 22"/>
          <p:cNvSpPr txBox="1"/>
          <p:nvPr/>
        </p:nvSpPr>
        <p:spPr>
          <a:xfrm>
            <a:off x="3006321" y="5711471"/>
            <a:ext cx="499109"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7">
                <a:latin typeface="Cambria Math"/>
                <a:cs typeface="Cambria Math"/>
              </a:rPr>
              <a:t>∑</a:t>
            </a:r>
            <a:r>
              <a:rPr dirty="0" sz="1000">
                <a:latin typeface="Cambria Math"/>
                <a:cs typeface="Cambria Math"/>
              </a:rPr>
              <a:t>(</a:t>
            </a:r>
            <a:r>
              <a:rPr dirty="0" sz="1000" spc="-505">
                <a:latin typeface="Cambria Math"/>
                <a:cs typeface="Cambria Math"/>
              </a:rPr>
              <a:t>𝐴</a:t>
            </a:r>
            <a:r>
              <a:rPr dirty="0" sz="1000" spc="-500">
                <a:latin typeface="Cambria Math"/>
                <a:cs typeface="Cambria Math"/>
              </a:rPr>
              <a:t>𝐴</a:t>
            </a:r>
            <a:r>
              <a:rPr dirty="0" sz="1000" spc="-630">
                <a:latin typeface="Cambria Math"/>
                <a:cs typeface="Cambria Math"/>
              </a:rPr>
              <a:t>𝐴𝐴𝐴</a:t>
            </a:r>
            <a:r>
              <a:rPr dirty="0" sz="1000" spc="-625">
                <a:latin typeface="Cambria Math"/>
                <a:cs typeface="Cambria Math"/>
              </a:rPr>
              <a:t>𝐴</a:t>
            </a:r>
            <a:r>
              <a:rPr dirty="0" sz="1000" spc="-565">
                <a:latin typeface="Cambria Math"/>
                <a:cs typeface="Cambria Math"/>
              </a:rPr>
              <a:t>𝐴</a:t>
            </a:r>
            <a:r>
              <a:rPr dirty="0" sz="1000" spc="-535">
                <a:latin typeface="Cambria Math"/>
                <a:cs typeface="Cambria Math"/>
              </a:rPr>
              <a:t>𝐴</a:t>
            </a:r>
            <a:r>
              <a:rPr dirty="0" sz="1000" spc="-5">
                <a:latin typeface="Cambria Math"/>
                <a:cs typeface="Cambria Math"/>
              </a:rPr>
              <a:t>)</a:t>
            </a:r>
            <a:endParaRPr sz="1000">
              <a:latin typeface="Cambria Math"/>
              <a:cs typeface="Cambria Math"/>
            </a:endParaRPr>
          </a:p>
        </p:txBody>
      </p:sp>
      <p:sp>
        <p:nvSpPr>
          <p:cNvPr id="23" name="object 23"/>
          <p:cNvSpPr/>
          <p:nvPr/>
        </p:nvSpPr>
        <p:spPr>
          <a:xfrm>
            <a:off x="2907792" y="5729478"/>
            <a:ext cx="695325" cy="0"/>
          </a:xfrm>
          <a:custGeom>
            <a:avLst/>
            <a:gdLst/>
            <a:ahLst/>
            <a:cxnLst/>
            <a:rect l="l" t="t" r="r" b="b"/>
            <a:pathLst>
              <a:path w="695325" h="0">
                <a:moveTo>
                  <a:pt x="0" y="0"/>
                </a:moveTo>
                <a:lnTo>
                  <a:pt x="694944" y="0"/>
                </a:lnTo>
              </a:path>
            </a:pathLst>
          </a:custGeom>
          <a:ln w="7620">
            <a:solidFill>
              <a:srgbClr val="000000"/>
            </a:solidFill>
          </a:ln>
        </p:spPr>
        <p:txBody>
          <a:bodyPr wrap="square" lIns="0" tIns="0" rIns="0" bIns="0" rtlCol="0"/>
          <a:lstStyle/>
          <a:p/>
        </p:txBody>
      </p:sp>
      <p:sp>
        <p:nvSpPr>
          <p:cNvPr id="24" name="object 24"/>
          <p:cNvSpPr txBox="1"/>
          <p:nvPr/>
        </p:nvSpPr>
        <p:spPr>
          <a:xfrm>
            <a:off x="2869679" y="5528574"/>
            <a:ext cx="1696085" cy="177800"/>
          </a:xfrm>
          <a:prstGeom prst="rect">
            <a:avLst/>
          </a:prstGeom>
        </p:spPr>
        <p:txBody>
          <a:bodyPr wrap="square" lIns="0" tIns="12065" rIns="0" bIns="0" rtlCol="0" vert="horz">
            <a:spAutoFit/>
          </a:bodyPr>
          <a:lstStyle/>
          <a:p>
            <a:pPr marL="38100">
              <a:lnSpc>
                <a:spcPct val="100000"/>
              </a:lnSpc>
              <a:spcBef>
                <a:spcPts val="95"/>
              </a:spcBef>
              <a:tabLst>
                <a:tab pos="898525" algn="l"/>
              </a:tabLst>
            </a:pPr>
            <a:r>
              <a:rPr dirty="0" baseline="2777" sz="1500" spc="-390">
                <a:latin typeface="Cambria Math"/>
                <a:cs typeface="Cambria Math"/>
              </a:rPr>
              <a:t>∑</a:t>
            </a:r>
            <a:r>
              <a:rPr dirty="0" sz="1000" spc="-260">
                <a:latin typeface="Cambria Math"/>
                <a:cs typeface="Cambria Math"/>
              </a:rPr>
              <a:t>(𝐴𝐴𝐴𝐴𝐴𝐴𝐴𝐴)(𝑌𝑌</a:t>
            </a:r>
            <a:r>
              <a:rPr dirty="0" baseline="-15873" sz="1050" spc="-390">
                <a:latin typeface="Cambria Math"/>
                <a:cs typeface="Cambria Math"/>
              </a:rPr>
              <a:t>𝑠𝑠</a:t>
            </a:r>
            <a:r>
              <a:rPr dirty="0" baseline="-15873" sz="1050" spc="-112">
                <a:latin typeface="Cambria Math"/>
                <a:cs typeface="Cambria Math"/>
              </a:rPr>
              <a:t> </a:t>
            </a:r>
            <a:r>
              <a:rPr dirty="0" sz="1000" spc="-5">
                <a:latin typeface="Cambria Math"/>
                <a:cs typeface="Cambria Math"/>
              </a:rPr>
              <a:t>)	</a:t>
            </a:r>
            <a:r>
              <a:rPr dirty="0" sz="1000" spc="-70">
                <a:latin typeface="Cambria Math"/>
                <a:cs typeface="Cambria Math"/>
              </a:rPr>
              <a:t>65929.303𝑠𝑠𝑠𝑠</a:t>
            </a:r>
            <a:r>
              <a:rPr dirty="0" baseline="27777" sz="1050" spc="-104">
                <a:latin typeface="Cambria Math"/>
                <a:cs typeface="Cambria Math"/>
              </a:rPr>
              <a:t>3</a:t>
            </a:r>
            <a:endParaRPr baseline="27777" sz="1050">
              <a:latin typeface="Cambria Math"/>
              <a:cs typeface="Cambria Math"/>
            </a:endParaRPr>
          </a:p>
        </p:txBody>
      </p:sp>
      <p:sp>
        <p:nvSpPr>
          <p:cNvPr id="25" name="object 25"/>
          <p:cNvSpPr/>
          <p:nvPr/>
        </p:nvSpPr>
        <p:spPr>
          <a:xfrm>
            <a:off x="3768852" y="5729478"/>
            <a:ext cx="765175" cy="0"/>
          </a:xfrm>
          <a:custGeom>
            <a:avLst/>
            <a:gdLst/>
            <a:ahLst/>
            <a:cxnLst/>
            <a:rect l="l" t="t" r="r" b="b"/>
            <a:pathLst>
              <a:path w="765175" h="0">
                <a:moveTo>
                  <a:pt x="0" y="0"/>
                </a:moveTo>
                <a:lnTo>
                  <a:pt x="765060" y="0"/>
                </a:lnTo>
              </a:path>
            </a:pathLst>
          </a:custGeom>
          <a:ln w="7620">
            <a:solidFill>
              <a:srgbClr val="000000"/>
            </a:solidFill>
          </a:ln>
        </p:spPr>
        <p:txBody>
          <a:bodyPr wrap="square" lIns="0" tIns="0" rIns="0" bIns="0" rtlCol="0"/>
          <a:lstStyle/>
          <a:p/>
        </p:txBody>
      </p:sp>
      <p:sp>
        <p:nvSpPr>
          <p:cNvPr id="26" name="object 26"/>
          <p:cNvSpPr txBox="1"/>
          <p:nvPr/>
        </p:nvSpPr>
        <p:spPr>
          <a:xfrm>
            <a:off x="3599688" y="5626100"/>
            <a:ext cx="1624965" cy="262890"/>
          </a:xfrm>
          <a:prstGeom prst="rect">
            <a:avLst/>
          </a:prstGeom>
        </p:spPr>
        <p:txBody>
          <a:bodyPr wrap="square" lIns="0" tIns="12065" rIns="0" bIns="0" rtlCol="0" vert="horz">
            <a:spAutoFit/>
          </a:bodyPr>
          <a:lstStyle/>
          <a:p>
            <a:pPr marL="38100">
              <a:lnSpc>
                <a:spcPts val="935"/>
              </a:lnSpc>
              <a:spcBef>
                <a:spcPts val="95"/>
              </a:spcBef>
              <a:tabLst>
                <a:tab pos="969010" algn="l"/>
              </a:tabLst>
            </a:pPr>
            <a:r>
              <a:rPr dirty="0" sz="1000" spc="-5">
                <a:latin typeface="Cambria Math"/>
                <a:cs typeface="Cambria Math"/>
              </a:rPr>
              <a:t>=	=</a:t>
            </a:r>
            <a:r>
              <a:rPr dirty="0" sz="1000" spc="30">
                <a:latin typeface="Cambria Math"/>
                <a:cs typeface="Cambria Math"/>
              </a:rPr>
              <a:t> </a:t>
            </a:r>
            <a:r>
              <a:rPr dirty="0" sz="1000" spc="-105">
                <a:latin typeface="Cambria Math"/>
                <a:cs typeface="Cambria Math"/>
              </a:rPr>
              <a:t>48.861𝑠𝑠𝑠𝑠</a:t>
            </a:r>
            <a:endParaRPr sz="1000">
              <a:latin typeface="Cambria Math"/>
              <a:cs typeface="Cambria Math"/>
            </a:endParaRPr>
          </a:p>
          <a:p>
            <a:pPr marL="203835">
              <a:lnSpc>
                <a:spcPts val="935"/>
              </a:lnSpc>
            </a:pPr>
            <a:r>
              <a:rPr dirty="0" sz="1000" spc="-70">
                <a:latin typeface="Cambria Math"/>
                <a:cs typeface="Cambria Math"/>
              </a:rPr>
              <a:t>1349.324𝑠𝑠𝑠𝑠</a:t>
            </a:r>
            <a:r>
              <a:rPr dirty="0" baseline="23809" sz="1050" spc="-104">
                <a:latin typeface="Cambria Math"/>
                <a:cs typeface="Cambria Math"/>
              </a:rPr>
              <a:t>2</a:t>
            </a:r>
            <a:endParaRPr baseline="23809" sz="1050">
              <a:latin typeface="Cambria Math"/>
              <a:cs typeface="Cambria Math"/>
            </a:endParaRPr>
          </a:p>
        </p:txBody>
      </p:sp>
      <p:sp>
        <p:nvSpPr>
          <p:cNvPr id="27" name="object 27"/>
          <p:cNvSpPr txBox="1"/>
          <p:nvPr/>
        </p:nvSpPr>
        <p:spPr>
          <a:xfrm>
            <a:off x="2395666" y="5935499"/>
            <a:ext cx="2976880" cy="177800"/>
          </a:xfrm>
          <a:prstGeom prst="rect">
            <a:avLst/>
          </a:prstGeom>
        </p:spPr>
        <p:txBody>
          <a:bodyPr wrap="square" lIns="0" tIns="12065" rIns="0" bIns="0" rtlCol="0" vert="horz">
            <a:spAutoFit/>
          </a:bodyPr>
          <a:lstStyle/>
          <a:p>
            <a:pPr marL="38100">
              <a:lnSpc>
                <a:spcPct val="100000"/>
              </a:lnSpc>
              <a:spcBef>
                <a:spcPts val="95"/>
              </a:spcBef>
            </a:pPr>
            <a:r>
              <a:rPr dirty="0" sz="1000" spc="-290">
                <a:latin typeface="Cambria Math"/>
                <a:cs typeface="Cambria Math"/>
              </a:rPr>
              <a:t>𝑌𝑌</a:t>
            </a:r>
            <a:r>
              <a:rPr dirty="0" baseline="-15873" sz="1050" spc="-434">
                <a:latin typeface="Cambria Math"/>
                <a:cs typeface="Cambria Math"/>
              </a:rPr>
              <a:t>𝑑𝑑𝑐𝑐</a:t>
            </a:r>
            <a:r>
              <a:rPr dirty="0" baseline="-15873" sz="1050" spc="44">
                <a:latin typeface="Cambria Math"/>
                <a:cs typeface="Cambria Math"/>
              </a:rPr>
              <a:t> </a:t>
            </a:r>
            <a:r>
              <a:rPr dirty="0" baseline="-15873" sz="1050" spc="-345">
                <a:latin typeface="Cambria Math"/>
                <a:cs typeface="Cambria Math"/>
              </a:rPr>
              <a:t>𝑔𝑔𝑔𝑔𝑔𝑔𝑔𝑔𝑒𝑒𝑔𝑔</a:t>
            </a:r>
            <a:r>
              <a:rPr dirty="0" baseline="-15873" sz="1050" spc="284">
                <a:latin typeface="Cambria Math"/>
                <a:cs typeface="Cambria Math"/>
              </a:rPr>
              <a:t> </a:t>
            </a:r>
            <a:r>
              <a:rPr dirty="0" sz="1000" spc="-5">
                <a:latin typeface="Cambria Math"/>
                <a:cs typeface="Cambria Math"/>
              </a:rPr>
              <a:t>= </a:t>
            </a:r>
            <a:r>
              <a:rPr dirty="0" sz="1000" spc="-335">
                <a:latin typeface="Cambria Math"/>
                <a:cs typeface="Cambria Math"/>
              </a:rPr>
              <a:t>𝐻𝐻</a:t>
            </a:r>
            <a:r>
              <a:rPr dirty="0" baseline="-15873" sz="1050" spc="-502">
                <a:latin typeface="Cambria Math"/>
                <a:cs typeface="Cambria Math"/>
              </a:rPr>
              <a:t>𝑔𝑔</a:t>
            </a:r>
            <a:r>
              <a:rPr dirty="0" baseline="-15873" sz="1050" spc="195">
                <a:latin typeface="Cambria Math"/>
                <a:cs typeface="Cambria Math"/>
              </a:rPr>
              <a:t> </a:t>
            </a:r>
            <a:r>
              <a:rPr dirty="0" sz="1000" spc="-5">
                <a:latin typeface="Cambria Math"/>
                <a:cs typeface="Cambria Math"/>
              </a:rPr>
              <a:t>− </a:t>
            </a:r>
            <a:r>
              <a:rPr dirty="0" sz="1000" spc="-245">
                <a:latin typeface="Cambria Math"/>
                <a:cs typeface="Cambria Math"/>
              </a:rPr>
              <a:t>𝑌𝑌</a:t>
            </a:r>
            <a:r>
              <a:rPr dirty="0" baseline="-15873" sz="1050" spc="-367">
                <a:latin typeface="Cambria Math"/>
                <a:cs typeface="Cambria Math"/>
              </a:rPr>
              <a:t>𝑠𝑠𝑐𝑐</a:t>
            </a:r>
            <a:r>
              <a:rPr dirty="0" baseline="-15873" sz="1050" spc="284">
                <a:latin typeface="Cambria Math"/>
                <a:cs typeface="Cambria Math"/>
              </a:rPr>
              <a:t> </a:t>
            </a:r>
            <a:r>
              <a:rPr dirty="0" sz="1000" spc="-5">
                <a:latin typeface="Cambria Math"/>
                <a:cs typeface="Cambria Math"/>
              </a:rPr>
              <a:t>= </a:t>
            </a:r>
            <a:r>
              <a:rPr dirty="0" sz="1000" spc="-125">
                <a:latin typeface="Cambria Math"/>
                <a:cs typeface="Cambria Math"/>
              </a:rPr>
              <a:t>74.0𝑠𝑠𝑠𝑠 </a:t>
            </a:r>
            <a:r>
              <a:rPr dirty="0" sz="1000" spc="-5">
                <a:latin typeface="Cambria Math"/>
                <a:cs typeface="Cambria Math"/>
              </a:rPr>
              <a:t>− </a:t>
            </a:r>
            <a:r>
              <a:rPr dirty="0" sz="1000" spc="-100">
                <a:latin typeface="Cambria Math"/>
                <a:cs typeface="Cambria Math"/>
              </a:rPr>
              <a:t>48.861𝑠𝑠𝑠𝑠 </a:t>
            </a:r>
            <a:r>
              <a:rPr dirty="0" sz="1000" spc="-5">
                <a:latin typeface="Cambria Math"/>
                <a:cs typeface="Cambria Math"/>
              </a:rPr>
              <a:t>=</a:t>
            </a:r>
            <a:r>
              <a:rPr dirty="0" sz="1000" spc="-110">
                <a:latin typeface="Cambria Math"/>
                <a:cs typeface="Cambria Math"/>
              </a:rPr>
              <a:t> </a:t>
            </a:r>
            <a:r>
              <a:rPr dirty="0" sz="1000" spc="-100">
                <a:latin typeface="Cambria Math"/>
                <a:cs typeface="Cambria Math"/>
              </a:rPr>
              <a:t>25.139𝑠𝑠𝑠𝑠</a:t>
            </a:r>
            <a:endParaRPr sz="1000">
              <a:latin typeface="Cambria Math"/>
              <a:cs typeface="Cambria Math"/>
            </a:endParaRPr>
          </a:p>
        </p:txBody>
      </p:sp>
      <p:sp>
        <p:nvSpPr>
          <p:cNvPr id="28" name="object 28"/>
          <p:cNvSpPr/>
          <p:nvPr/>
        </p:nvSpPr>
        <p:spPr>
          <a:xfrm>
            <a:off x="2557272" y="6595116"/>
            <a:ext cx="281940" cy="0"/>
          </a:xfrm>
          <a:custGeom>
            <a:avLst/>
            <a:gdLst/>
            <a:ahLst/>
            <a:cxnLst/>
            <a:rect l="l" t="t" r="r" b="b"/>
            <a:pathLst>
              <a:path w="281939" h="0">
                <a:moveTo>
                  <a:pt x="0" y="0"/>
                </a:moveTo>
                <a:lnTo>
                  <a:pt x="281939" y="0"/>
                </a:lnTo>
              </a:path>
            </a:pathLst>
          </a:custGeom>
          <a:ln w="7607">
            <a:solidFill>
              <a:srgbClr val="000000"/>
            </a:solidFill>
          </a:ln>
        </p:spPr>
        <p:txBody>
          <a:bodyPr wrap="square" lIns="0" tIns="0" rIns="0" bIns="0" rtlCol="0"/>
          <a:lstStyle/>
          <a:p/>
        </p:txBody>
      </p:sp>
      <p:sp>
        <p:nvSpPr>
          <p:cNvPr id="29" name="object 29"/>
          <p:cNvSpPr/>
          <p:nvPr/>
        </p:nvSpPr>
        <p:spPr>
          <a:xfrm>
            <a:off x="4526279" y="6595116"/>
            <a:ext cx="140335" cy="0"/>
          </a:xfrm>
          <a:custGeom>
            <a:avLst/>
            <a:gdLst/>
            <a:ahLst/>
            <a:cxnLst/>
            <a:rect l="l" t="t" r="r" b="b"/>
            <a:pathLst>
              <a:path w="140335" h="0">
                <a:moveTo>
                  <a:pt x="0" y="0"/>
                </a:moveTo>
                <a:lnTo>
                  <a:pt x="140208" y="0"/>
                </a:lnTo>
              </a:path>
            </a:pathLst>
          </a:custGeom>
          <a:ln w="7607">
            <a:solidFill>
              <a:srgbClr val="000000"/>
            </a:solidFill>
          </a:ln>
        </p:spPr>
        <p:txBody>
          <a:bodyPr wrap="square" lIns="0" tIns="0" rIns="0" bIns="0" rtlCol="0"/>
          <a:lstStyle/>
          <a:p/>
        </p:txBody>
      </p:sp>
      <p:graphicFrame>
        <p:nvGraphicFramePr>
          <p:cNvPr id="30" name="object 30"/>
          <p:cNvGraphicFramePr>
            <a:graphicFrameLocks noGrp="1"/>
          </p:cNvGraphicFramePr>
          <p:nvPr/>
        </p:nvGraphicFramePr>
        <p:xfrm>
          <a:off x="682751" y="6193535"/>
          <a:ext cx="6534150" cy="1995170"/>
        </p:xfrm>
        <a:graphic>
          <a:graphicData uri="http://schemas.openxmlformats.org/drawingml/2006/table">
            <a:tbl>
              <a:tblPr firstRow="1" bandRow="1">
                <a:tableStyleId>{2D5ABB26-0587-4C30-8999-92F81FD0307C}</a:tableStyleId>
              </a:tblPr>
              <a:tblGrid>
                <a:gridCol w="525780"/>
                <a:gridCol w="743584"/>
                <a:gridCol w="1473835"/>
                <a:gridCol w="1028700"/>
                <a:gridCol w="1495425"/>
                <a:gridCol w="1257300"/>
              </a:tblGrid>
              <a:tr h="231641">
                <a:tc>
                  <a:txBody>
                    <a:bodyPr/>
                    <a:lstStyle/>
                    <a:p>
                      <a:pPr>
                        <a:lnSpc>
                          <a:spcPct val="100000"/>
                        </a:lnSpc>
                      </a:pPr>
                      <a:endParaRPr sz="900">
                        <a:latin typeface="Times New Roman"/>
                        <a:cs typeface="Times New Roman"/>
                      </a:endParaRPr>
                    </a:p>
                  </a:txBody>
                  <a:tcPr marL="0" marR="0" marB="0" marT="0">
                    <a:lnR w="6350">
                      <a:solidFill>
                        <a:srgbClr val="000000"/>
                      </a:solidFill>
                      <a:prstDash val="solid"/>
                    </a:lnR>
                    <a:lnB w="6350">
                      <a:solidFill>
                        <a:srgbClr val="000000"/>
                      </a:solidFill>
                      <a:prstDash val="solid"/>
                    </a:lnB>
                  </a:tcPr>
                </a:tc>
                <a:tc>
                  <a:txBody>
                    <a:bodyPr/>
                    <a:lstStyle/>
                    <a:p>
                      <a:pPr marL="67945">
                        <a:lnSpc>
                          <a:spcPts val="1180"/>
                        </a:lnSpc>
                      </a:pPr>
                      <a:r>
                        <a:rPr dirty="0" sz="1050" spc="-30" i="1">
                          <a:latin typeface="Cambria Math"/>
                          <a:cs typeface="Cambria Math"/>
                        </a:rPr>
                        <a:t>Area</a:t>
                      </a:r>
                      <a:endParaRPr sz="1050">
                        <a:latin typeface="Cambria Math"/>
                        <a:cs typeface="Cambria Math"/>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180"/>
                        </a:lnSpc>
                      </a:pPr>
                      <a:r>
                        <a:rPr dirty="0" sz="1050" i="1">
                          <a:latin typeface="Cambria Math"/>
                          <a:cs typeface="Cambria Math"/>
                        </a:rPr>
                        <a:t>d</a:t>
                      </a:r>
                      <a:endParaRPr sz="1050">
                        <a:latin typeface="Cambria Math"/>
                        <a:cs typeface="Cambria Math"/>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80"/>
                        </a:lnSpc>
                      </a:pPr>
                      <a:r>
                        <a:rPr dirty="0" sz="1050" spc="-25" i="1">
                          <a:latin typeface="Cambria Math"/>
                          <a:cs typeface="Cambria Math"/>
                        </a:rPr>
                        <a:t>(Area)(d</a:t>
                      </a:r>
                      <a:r>
                        <a:rPr dirty="0" baseline="21367" sz="975" spc="-37" i="1">
                          <a:latin typeface="Cambria Math"/>
                          <a:cs typeface="Cambria Math"/>
                        </a:rPr>
                        <a:t>2</a:t>
                      </a:r>
                      <a:r>
                        <a:rPr dirty="0" sz="1050" spc="-25" i="1">
                          <a:latin typeface="Cambria Math"/>
                          <a:cs typeface="Cambria Math"/>
                        </a:rPr>
                        <a:t>)</a:t>
                      </a:r>
                      <a:endParaRPr sz="1050">
                        <a:latin typeface="Cambria Math"/>
                        <a:cs typeface="Cambria Math"/>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3175">
                        <a:lnSpc>
                          <a:spcPts val="1230"/>
                        </a:lnSpc>
                      </a:pPr>
                      <a:r>
                        <a:rPr dirty="0" baseline="2645" sz="1575" spc="-15" i="1">
                          <a:latin typeface="Cambria Math"/>
                          <a:cs typeface="Cambria Math"/>
                        </a:rPr>
                        <a:t>I</a:t>
                      </a:r>
                      <a:r>
                        <a:rPr dirty="0" sz="650" spc="-10" i="1">
                          <a:latin typeface="Cambria Math"/>
                          <a:cs typeface="Cambria Math"/>
                        </a:rPr>
                        <a:t>o</a:t>
                      </a:r>
                      <a:endParaRPr sz="650">
                        <a:latin typeface="Cambria Math"/>
                        <a:cs typeface="Cambria Math"/>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30"/>
                        </a:lnSpc>
                      </a:pPr>
                      <a:r>
                        <a:rPr dirty="0" baseline="2645" sz="1575" spc="-15" i="1">
                          <a:latin typeface="Cambria Math"/>
                          <a:cs typeface="Cambria Math"/>
                        </a:rPr>
                        <a:t>I</a:t>
                      </a:r>
                      <a:r>
                        <a:rPr dirty="0" sz="650" spc="-10" i="1">
                          <a:latin typeface="Cambria Math"/>
                          <a:cs typeface="Cambria Math"/>
                        </a:rPr>
                        <a:t>o </a:t>
                      </a:r>
                      <a:r>
                        <a:rPr dirty="0" baseline="2645" sz="1575" spc="-67" i="1">
                          <a:latin typeface="Cambria Math"/>
                          <a:cs typeface="Cambria Math"/>
                        </a:rPr>
                        <a:t>+ </a:t>
                      </a:r>
                      <a:r>
                        <a:rPr dirty="0" baseline="2645" sz="1575" spc="-37" i="1">
                          <a:latin typeface="Cambria Math"/>
                          <a:cs typeface="Cambria Math"/>
                        </a:rPr>
                        <a:t>(Area)(d</a:t>
                      </a:r>
                      <a:r>
                        <a:rPr dirty="0" baseline="25641" sz="975" spc="-37" i="1">
                          <a:latin typeface="Cambria Math"/>
                          <a:cs typeface="Cambria Math"/>
                        </a:rPr>
                        <a:t>2</a:t>
                      </a:r>
                      <a:r>
                        <a:rPr dirty="0" baseline="25641" sz="975" spc="-44" i="1">
                          <a:latin typeface="Cambria Math"/>
                          <a:cs typeface="Cambria Math"/>
                        </a:rPr>
                        <a:t> </a:t>
                      </a:r>
                      <a:r>
                        <a:rPr dirty="0" baseline="2645" sz="1575" spc="-37" i="1">
                          <a:latin typeface="Cambria Math"/>
                          <a:cs typeface="Cambria Math"/>
                        </a:rPr>
                        <a:t>)</a:t>
                      </a:r>
                      <a:endParaRPr baseline="2645" sz="1575">
                        <a:latin typeface="Cambria Math"/>
                        <a:cs typeface="Cambria Math"/>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688854">
                <a:tc>
                  <a:txBody>
                    <a:bodyPr/>
                    <a:lstStyle/>
                    <a:p>
                      <a:pPr algn="ctr">
                        <a:lnSpc>
                          <a:spcPts val="1180"/>
                        </a:lnSpc>
                      </a:pPr>
                      <a:r>
                        <a:rPr dirty="0" sz="1050" spc="-25" i="1">
                          <a:latin typeface="Cambria Math"/>
                          <a:cs typeface="Cambria Math"/>
                        </a:rPr>
                        <a:t>Slab</a:t>
                      </a:r>
                      <a:endParaRPr sz="1050">
                        <a:latin typeface="Cambria Math"/>
                        <a:cs typeface="Cambria Math"/>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85"/>
                        </a:lnSpc>
                      </a:pPr>
                      <a:r>
                        <a:rPr dirty="0" sz="1000" spc="-80">
                          <a:latin typeface="Cambria Math"/>
                          <a:cs typeface="Cambria Math"/>
                        </a:rPr>
                        <a:t>425.793𝑠𝑠𝑠𝑠</a:t>
                      </a:r>
                      <a:r>
                        <a:rPr dirty="0" baseline="27777" sz="1050" spc="-120">
                          <a:latin typeface="Cambria Math"/>
                          <a:cs typeface="Cambria Math"/>
                        </a:rPr>
                        <a:t>2</a:t>
                      </a:r>
                      <a:endParaRPr baseline="27777" sz="1050">
                        <a:latin typeface="Cambria Math"/>
                        <a:cs typeface="Cambria Math"/>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marL="7620">
                        <a:lnSpc>
                          <a:spcPts val="810"/>
                        </a:lnSpc>
                      </a:pPr>
                      <a:r>
                        <a:rPr dirty="0" sz="1000" spc="-145">
                          <a:latin typeface="Cambria Math"/>
                          <a:cs typeface="Cambria Math"/>
                        </a:rPr>
                        <a:t>7.0𝑠𝑠𝑠𝑠</a:t>
                      </a:r>
                      <a:endParaRPr sz="1000">
                        <a:latin typeface="Cambria Math"/>
                        <a:cs typeface="Cambria Math"/>
                      </a:endParaRPr>
                    </a:p>
                    <a:p>
                      <a:pPr algn="ctr" marR="793750">
                        <a:lnSpc>
                          <a:spcPts val="720"/>
                        </a:lnSpc>
                      </a:pPr>
                      <a:r>
                        <a:rPr dirty="0" sz="1000" spc="-125">
                          <a:latin typeface="Cambria Math"/>
                          <a:cs typeface="Cambria Math"/>
                        </a:rPr>
                        <a:t>74.0𝑠𝑠𝑠𝑠</a:t>
                      </a:r>
                      <a:r>
                        <a:rPr dirty="0" sz="1000" spc="-95">
                          <a:latin typeface="Cambria Math"/>
                          <a:cs typeface="Cambria Math"/>
                        </a:rPr>
                        <a:t> </a:t>
                      </a:r>
                      <a:r>
                        <a:rPr dirty="0" sz="1000" spc="-5">
                          <a:latin typeface="Cambria Math"/>
                          <a:cs typeface="Cambria Math"/>
                        </a:rPr>
                        <a:t>+</a:t>
                      </a:r>
                      <a:endParaRPr sz="1000">
                        <a:latin typeface="Cambria Math"/>
                        <a:cs typeface="Cambria Math"/>
                      </a:endParaRPr>
                    </a:p>
                    <a:p>
                      <a:pPr algn="ctr" marL="10160">
                        <a:lnSpc>
                          <a:spcPts val="810"/>
                        </a:lnSpc>
                      </a:pPr>
                      <a:r>
                        <a:rPr dirty="0" sz="1000">
                          <a:latin typeface="Cambria Math"/>
                          <a:cs typeface="Cambria Math"/>
                        </a:rPr>
                        <a:t>2</a:t>
                      </a:r>
                      <a:endParaRPr sz="1000">
                        <a:latin typeface="Cambria Math"/>
                        <a:cs typeface="Cambria Math"/>
                      </a:endParaRPr>
                    </a:p>
                    <a:p>
                      <a:pPr algn="ctr">
                        <a:lnSpc>
                          <a:spcPts val="1075"/>
                        </a:lnSpc>
                      </a:pPr>
                      <a:r>
                        <a:rPr dirty="0" sz="1000" spc="-5">
                          <a:latin typeface="Cambria Math"/>
                          <a:cs typeface="Cambria Math"/>
                        </a:rPr>
                        <a:t>− </a:t>
                      </a:r>
                      <a:r>
                        <a:rPr dirty="0" sz="1000" spc="-100">
                          <a:latin typeface="Cambria Math"/>
                          <a:cs typeface="Cambria Math"/>
                        </a:rPr>
                        <a:t>48.861𝑠𝑠𝑠𝑠 </a:t>
                      </a:r>
                      <a:r>
                        <a:rPr dirty="0" sz="1000" spc="-5">
                          <a:latin typeface="Cambria Math"/>
                          <a:cs typeface="Cambria Math"/>
                        </a:rPr>
                        <a:t>=</a:t>
                      </a:r>
                      <a:r>
                        <a:rPr dirty="0" sz="1000" spc="-45">
                          <a:latin typeface="Cambria Math"/>
                          <a:cs typeface="Cambria Math"/>
                        </a:rPr>
                        <a:t> </a:t>
                      </a:r>
                      <a:r>
                        <a:rPr dirty="0" sz="1000" spc="-100">
                          <a:latin typeface="Cambria Math"/>
                          <a:cs typeface="Cambria Math"/>
                        </a:rPr>
                        <a:t>28.639𝑠𝑠𝑠𝑠</a:t>
                      </a:r>
                      <a:endParaRPr sz="1000">
                        <a:latin typeface="Cambria Math"/>
                        <a:cs typeface="Cambria Math"/>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7155">
                        <a:lnSpc>
                          <a:spcPts val="1170"/>
                        </a:lnSpc>
                      </a:pPr>
                      <a:r>
                        <a:rPr dirty="0" sz="1000" spc="-65">
                          <a:latin typeface="Cambria Math"/>
                          <a:cs typeface="Cambria Math"/>
                        </a:rPr>
                        <a:t>349207.761𝑠𝑠𝑠𝑠</a:t>
                      </a:r>
                      <a:r>
                        <a:rPr dirty="0" baseline="27777" sz="1050" spc="-97">
                          <a:latin typeface="Cambria Math"/>
                          <a:cs typeface="Cambria Math"/>
                        </a:rPr>
                        <a:t>4</a:t>
                      </a:r>
                      <a:endParaRPr baseline="27777" sz="1050">
                        <a:latin typeface="Cambria Math"/>
                        <a:cs typeface="Cambria Math"/>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3505" marR="3175">
                        <a:lnSpc>
                          <a:spcPts val="810"/>
                        </a:lnSpc>
                      </a:pPr>
                      <a:r>
                        <a:rPr dirty="0" sz="1000">
                          <a:latin typeface="Cambria Math"/>
                          <a:cs typeface="Cambria Math"/>
                        </a:rPr>
                        <a:t>1</a:t>
                      </a:r>
                      <a:endParaRPr sz="1000">
                        <a:latin typeface="Cambria Math"/>
                        <a:cs typeface="Cambria Math"/>
                      </a:endParaRPr>
                    </a:p>
                    <a:p>
                      <a:pPr marL="229870">
                        <a:lnSpc>
                          <a:spcPts val="720"/>
                        </a:lnSpc>
                      </a:pPr>
                      <a:r>
                        <a:rPr dirty="0" baseline="2777" sz="1500" spc="-7">
                          <a:latin typeface="Cambria Math"/>
                          <a:cs typeface="Cambria Math"/>
                        </a:rPr>
                        <a:t>(</a:t>
                      </a:r>
                      <a:r>
                        <a:rPr dirty="0" sz="1000" spc="10">
                          <a:latin typeface="Cambria Math"/>
                          <a:cs typeface="Cambria Math"/>
                        </a:rPr>
                        <a:t>0</a:t>
                      </a:r>
                      <a:r>
                        <a:rPr dirty="0" sz="1000" spc="-5">
                          <a:latin typeface="Cambria Math"/>
                          <a:cs typeface="Cambria Math"/>
                        </a:rPr>
                        <a:t>.</a:t>
                      </a:r>
                      <a:r>
                        <a:rPr dirty="0" sz="1000">
                          <a:latin typeface="Cambria Math"/>
                          <a:cs typeface="Cambria Math"/>
                        </a:rPr>
                        <a:t>72</a:t>
                      </a:r>
                      <a:r>
                        <a:rPr dirty="0" sz="1000" spc="-5">
                          <a:latin typeface="Cambria Math"/>
                          <a:cs typeface="Cambria Math"/>
                        </a:rPr>
                        <a:t>5</a:t>
                      </a:r>
                      <a:r>
                        <a:rPr dirty="0" baseline="2777" sz="1500" spc="7">
                          <a:latin typeface="Cambria Math"/>
                          <a:cs typeface="Cambria Math"/>
                        </a:rPr>
                        <a:t>)</a:t>
                      </a:r>
                      <a:r>
                        <a:rPr dirty="0" baseline="2777" sz="1500" spc="-7">
                          <a:latin typeface="Cambria Math"/>
                          <a:cs typeface="Cambria Math"/>
                        </a:rPr>
                        <a:t>(</a:t>
                      </a:r>
                      <a:r>
                        <a:rPr dirty="0" sz="1000">
                          <a:latin typeface="Cambria Math"/>
                          <a:cs typeface="Cambria Math"/>
                        </a:rPr>
                        <a:t>8</a:t>
                      </a:r>
                      <a:r>
                        <a:rPr dirty="0" sz="1000" spc="10">
                          <a:latin typeface="Cambria Math"/>
                          <a:cs typeface="Cambria Math"/>
                        </a:rPr>
                        <a:t>3</a:t>
                      </a:r>
                      <a:r>
                        <a:rPr dirty="0" sz="1000" spc="-5">
                          <a:latin typeface="Cambria Math"/>
                          <a:cs typeface="Cambria Math"/>
                        </a:rPr>
                        <a:t>.</a:t>
                      </a:r>
                      <a:r>
                        <a:rPr dirty="0" sz="1000">
                          <a:latin typeface="Cambria Math"/>
                          <a:cs typeface="Cambria Math"/>
                        </a:rPr>
                        <a:t>9</a:t>
                      </a:r>
                      <a:r>
                        <a:rPr dirty="0" sz="1000" spc="-5">
                          <a:latin typeface="Cambria Math"/>
                          <a:cs typeface="Cambria Math"/>
                        </a:rPr>
                        <a:t>𝑠𝑠𝑠</a:t>
                      </a:r>
                      <a:r>
                        <a:rPr dirty="0" sz="1000" spc="15">
                          <a:latin typeface="Cambria Math"/>
                          <a:cs typeface="Cambria Math"/>
                        </a:rPr>
                        <a:t>𝑠</a:t>
                      </a:r>
                      <a:r>
                        <a:rPr dirty="0" baseline="2777" sz="1500" spc="7">
                          <a:latin typeface="Cambria Math"/>
                          <a:cs typeface="Cambria Math"/>
                        </a:rPr>
                        <a:t>)</a:t>
                      </a:r>
                      <a:r>
                        <a:rPr dirty="0" baseline="2777" sz="1500" spc="-7">
                          <a:latin typeface="Cambria Math"/>
                          <a:cs typeface="Cambria Math"/>
                        </a:rPr>
                        <a:t>(</a:t>
                      </a:r>
                      <a:r>
                        <a:rPr dirty="0" sz="1000" spc="10">
                          <a:latin typeface="Cambria Math"/>
                          <a:cs typeface="Cambria Math"/>
                        </a:rPr>
                        <a:t>7</a:t>
                      </a:r>
                      <a:r>
                        <a:rPr dirty="0" sz="1000" spc="-5">
                          <a:latin typeface="Cambria Math"/>
                          <a:cs typeface="Cambria Math"/>
                        </a:rPr>
                        <a:t>.</a:t>
                      </a:r>
                      <a:r>
                        <a:rPr dirty="0" sz="1000">
                          <a:latin typeface="Cambria Math"/>
                          <a:cs typeface="Cambria Math"/>
                        </a:rPr>
                        <a:t>0</a:t>
                      </a:r>
                      <a:r>
                        <a:rPr dirty="0" sz="1000" spc="-5">
                          <a:latin typeface="Cambria Math"/>
                          <a:cs typeface="Cambria Math"/>
                        </a:rPr>
                        <a:t>𝑠𝑠𝑠</a:t>
                      </a:r>
                      <a:r>
                        <a:rPr dirty="0" sz="1000" spc="15">
                          <a:latin typeface="Cambria Math"/>
                          <a:cs typeface="Cambria Math"/>
                        </a:rPr>
                        <a:t>𝑠</a:t>
                      </a:r>
                      <a:r>
                        <a:rPr dirty="0" baseline="2777" sz="1500">
                          <a:latin typeface="Cambria Math"/>
                          <a:cs typeface="Cambria Math"/>
                        </a:rPr>
                        <a:t>)</a:t>
                      </a:r>
                      <a:endParaRPr baseline="2777" sz="1500">
                        <a:latin typeface="Cambria Math"/>
                        <a:cs typeface="Cambria Math"/>
                      </a:endParaRPr>
                    </a:p>
                    <a:p>
                      <a:pPr marL="67945" marR="3175">
                        <a:lnSpc>
                          <a:spcPts val="810"/>
                        </a:lnSpc>
                      </a:pPr>
                      <a:r>
                        <a:rPr dirty="0" sz="1000" spc="-5">
                          <a:latin typeface="Cambria Math"/>
                          <a:cs typeface="Cambria Math"/>
                        </a:rPr>
                        <a:t>12</a:t>
                      </a:r>
                      <a:endParaRPr sz="1000">
                        <a:latin typeface="Cambria Math"/>
                        <a:cs typeface="Cambria Math"/>
                      </a:endParaRPr>
                    </a:p>
                    <a:p>
                      <a:pPr marL="67945" marR="3175">
                        <a:lnSpc>
                          <a:spcPts val="1075"/>
                        </a:lnSpc>
                      </a:pPr>
                      <a:r>
                        <a:rPr dirty="0" sz="1000" spc="-5">
                          <a:latin typeface="Cambria Math"/>
                          <a:cs typeface="Cambria Math"/>
                        </a:rPr>
                        <a:t>=</a:t>
                      </a:r>
                      <a:r>
                        <a:rPr dirty="0" sz="1000" spc="45">
                          <a:latin typeface="Cambria Math"/>
                          <a:cs typeface="Cambria Math"/>
                        </a:rPr>
                        <a:t> </a:t>
                      </a:r>
                      <a:r>
                        <a:rPr dirty="0" sz="1000" spc="-70">
                          <a:latin typeface="Cambria Math"/>
                          <a:cs typeface="Cambria Math"/>
                        </a:rPr>
                        <a:t>1738.653𝑠𝑠𝑠𝑠</a:t>
                      </a:r>
                      <a:r>
                        <a:rPr dirty="0" baseline="27777" sz="1050" spc="-104">
                          <a:latin typeface="Cambria Math"/>
                          <a:cs typeface="Cambria Math"/>
                        </a:rPr>
                        <a:t>4</a:t>
                      </a:r>
                      <a:endParaRPr baseline="27777" sz="1050">
                        <a:latin typeface="Cambria Math"/>
                        <a:cs typeface="Cambria Math"/>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5"/>
                        </a:spcBef>
                      </a:pPr>
                      <a:endParaRPr sz="900">
                        <a:latin typeface="Times New Roman"/>
                        <a:cs typeface="Times New Roman"/>
                      </a:endParaRPr>
                    </a:p>
                    <a:p>
                      <a:pPr algn="r" marR="208915">
                        <a:lnSpc>
                          <a:spcPct val="100000"/>
                        </a:lnSpc>
                      </a:pPr>
                      <a:r>
                        <a:rPr dirty="0" sz="1000">
                          <a:latin typeface="Cambria Math"/>
                          <a:cs typeface="Cambria Math"/>
                        </a:rPr>
                        <a:t>350946</a:t>
                      </a:r>
                      <a:r>
                        <a:rPr dirty="0" sz="1000" spc="10">
                          <a:latin typeface="Cambria Math"/>
                          <a:cs typeface="Cambria Math"/>
                        </a:rPr>
                        <a:t>.</a:t>
                      </a:r>
                      <a:r>
                        <a:rPr dirty="0" sz="1000">
                          <a:latin typeface="Cambria Math"/>
                          <a:cs typeface="Cambria Math"/>
                        </a:rPr>
                        <a:t>414</a:t>
                      </a:r>
                      <a:r>
                        <a:rPr dirty="0" sz="1000">
                          <a:latin typeface="Cambria Math"/>
                          <a:cs typeface="Cambria Math"/>
                        </a:rPr>
                        <a:t>𝑠</a:t>
                      </a:r>
                      <a:r>
                        <a:rPr dirty="0" sz="1000" spc="30">
                          <a:latin typeface="Cambria Math"/>
                          <a:cs typeface="Cambria Math"/>
                        </a:rPr>
                        <a:t>𝑠</a:t>
                      </a:r>
                      <a:r>
                        <a:rPr dirty="0" sz="1000">
                          <a:latin typeface="Cambria Math"/>
                          <a:cs typeface="Cambria Math"/>
                        </a:rPr>
                        <a:t>𝑠</a:t>
                      </a:r>
                      <a:r>
                        <a:rPr dirty="0" sz="1000" spc="15">
                          <a:latin typeface="Cambria Math"/>
                          <a:cs typeface="Cambria Math"/>
                        </a:rPr>
                        <a:t>𝑠</a:t>
                      </a:r>
                      <a:r>
                        <a:rPr dirty="0" baseline="27777" sz="1050">
                          <a:latin typeface="Cambria Math"/>
                          <a:cs typeface="Cambria Math"/>
                        </a:rPr>
                        <a:t>4</a:t>
                      </a:r>
                      <a:endParaRPr baseline="27777" sz="1050">
                        <a:latin typeface="Cambria Math"/>
                        <a:cs typeface="Cambria Math"/>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688848">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10"/>
                        </a:spcBef>
                      </a:pPr>
                      <a:endParaRPr sz="1050">
                        <a:latin typeface="Times New Roman"/>
                        <a:cs typeface="Times New Roman"/>
                      </a:endParaRPr>
                    </a:p>
                    <a:p>
                      <a:pPr algn="ctr">
                        <a:lnSpc>
                          <a:spcPct val="100000"/>
                        </a:lnSpc>
                        <a:spcBef>
                          <a:spcPts val="5"/>
                        </a:spcBef>
                      </a:pPr>
                      <a:r>
                        <a:rPr dirty="0" sz="1050" spc="-30" i="1">
                          <a:latin typeface="Cambria Math"/>
                          <a:cs typeface="Cambria Math"/>
                        </a:rPr>
                        <a:t>Girder</a:t>
                      </a:r>
                      <a:endParaRPr sz="1050">
                        <a:latin typeface="Cambria Math"/>
                        <a:cs typeface="Cambria Math"/>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185"/>
                        </a:lnSpc>
                      </a:pPr>
                      <a:r>
                        <a:rPr dirty="0" sz="1000" spc="-80">
                          <a:latin typeface="Cambria Math"/>
                          <a:cs typeface="Cambria Math"/>
                        </a:rPr>
                        <a:t>923.531𝑠𝑠𝑠𝑠</a:t>
                      </a:r>
                      <a:r>
                        <a:rPr dirty="0" baseline="27777" sz="1050" spc="-120">
                          <a:latin typeface="Cambria Math"/>
                          <a:cs typeface="Cambria Math"/>
                        </a:rPr>
                        <a:t>2</a:t>
                      </a:r>
                      <a:endParaRPr baseline="27777" sz="1050">
                        <a:latin typeface="Cambria Math"/>
                        <a:cs typeface="Cambria Math"/>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67640">
                        <a:lnSpc>
                          <a:spcPts val="1160"/>
                        </a:lnSpc>
                      </a:pPr>
                      <a:r>
                        <a:rPr dirty="0" sz="1000" spc="-100">
                          <a:latin typeface="Cambria Math"/>
                          <a:cs typeface="Cambria Math"/>
                        </a:rPr>
                        <a:t>35.657𝑠𝑠𝑠𝑠 </a:t>
                      </a:r>
                      <a:r>
                        <a:rPr dirty="0" sz="1000" spc="-5">
                          <a:latin typeface="Cambria Math"/>
                          <a:cs typeface="Cambria Math"/>
                        </a:rPr>
                        <a:t>−</a:t>
                      </a:r>
                      <a:r>
                        <a:rPr dirty="0" sz="1000" spc="-10">
                          <a:latin typeface="Cambria Math"/>
                          <a:cs typeface="Cambria Math"/>
                        </a:rPr>
                        <a:t> </a:t>
                      </a:r>
                      <a:r>
                        <a:rPr dirty="0" sz="1000" spc="-100">
                          <a:latin typeface="Cambria Math"/>
                          <a:cs typeface="Cambria Math"/>
                        </a:rPr>
                        <a:t>48.861𝑠𝑠𝑠𝑠</a:t>
                      </a:r>
                      <a:endParaRPr sz="1000">
                        <a:latin typeface="Cambria Math"/>
                        <a:cs typeface="Cambria Math"/>
                      </a:endParaRPr>
                    </a:p>
                    <a:p>
                      <a:pPr marL="167640">
                        <a:lnSpc>
                          <a:spcPts val="1190"/>
                        </a:lnSpc>
                      </a:pPr>
                      <a:r>
                        <a:rPr dirty="0" sz="1000" spc="-5">
                          <a:latin typeface="Cambria Math"/>
                          <a:cs typeface="Cambria Math"/>
                        </a:rPr>
                        <a:t>=</a:t>
                      </a:r>
                      <a:r>
                        <a:rPr dirty="0" sz="1000" spc="50">
                          <a:latin typeface="Cambria Math"/>
                          <a:cs typeface="Cambria Math"/>
                        </a:rPr>
                        <a:t> </a:t>
                      </a:r>
                      <a:r>
                        <a:rPr dirty="0" sz="1000" spc="-95">
                          <a:latin typeface="Cambria Math"/>
                          <a:cs typeface="Cambria Math"/>
                        </a:rPr>
                        <a:t>−13.204𝑠𝑠𝑠𝑠</a:t>
                      </a:r>
                      <a:endParaRPr sz="1000">
                        <a:latin typeface="Cambria Math"/>
                        <a:cs typeface="Cambria Math"/>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32080">
                        <a:lnSpc>
                          <a:spcPts val="1170"/>
                        </a:lnSpc>
                      </a:pPr>
                      <a:r>
                        <a:rPr dirty="0" sz="1000" spc="-65">
                          <a:latin typeface="Cambria Math"/>
                          <a:cs typeface="Cambria Math"/>
                        </a:rPr>
                        <a:t>161013.58𝑠𝑠𝑠𝑠</a:t>
                      </a:r>
                      <a:r>
                        <a:rPr dirty="0" baseline="27777" sz="1050" spc="-97">
                          <a:latin typeface="Cambria Math"/>
                          <a:cs typeface="Cambria Math"/>
                        </a:rPr>
                        <a:t>4</a:t>
                      </a:r>
                      <a:endParaRPr baseline="27777" sz="1050">
                        <a:latin typeface="Cambria Math"/>
                        <a:cs typeface="Cambria Math"/>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95605" marR="3175">
                        <a:lnSpc>
                          <a:spcPts val="1170"/>
                        </a:lnSpc>
                      </a:pPr>
                      <a:r>
                        <a:rPr dirty="0" sz="1000" spc="-75">
                          <a:latin typeface="Cambria Math"/>
                          <a:cs typeface="Cambria Math"/>
                        </a:rPr>
                        <a:t>734356.0𝑠𝑠𝑠𝑠</a:t>
                      </a:r>
                      <a:r>
                        <a:rPr dirty="0" baseline="27777" sz="1050" spc="-112">
                          <a:latin typeface="Cambria Math"/>
                          <a:cs typeface="Cambria Math"/>
                        </a:rPr>
                        <a:t>4</a:t>
                      </a:r>
                      <a:endParaRPr baseline="27777" sz="1050">
                        <a:latin typeface="Cambria Math"/>
                        <a:cs typeface="Cambria Math"/>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r" marR="244475">
                        <a:lnSpc>
                          <a:spcPts val="1170"/>
                        </a:lnSpc>
                      </a:pPr>
                      <a:r>
                        <a:rPr dirty="0" sz="1000">
                          <a:latin typeface="Cambria Math"/>
                          <a:cs typeface="Cambria Math"/>
                        </a:rPr>
                        <a:t>895369</a:t>
                      </a:r>
                      <a:r>
                        <a:rPr dirty="0" sz="1000" spc="10">
                          <a:latin typeface="Cambria Math"/>
                          <a:cs typeface="Cambria Math"/>
                        </a:rPr>
                        <a:t>.</a:t>
                      </a:r>
                      <a:r>
                        <a:rPr dirty="0" sz="1000">
                          <a:latin typeface="Cambria Math"/>
                          <a:cs typeface="Cambria Math"/>
                        </a:rPr>
                        <a:t>58</a:t>
                      </a:r>
                      <a:r>
                        <a:rPr dirty="0" sz="1000">
                          <a:latin typeface="Cambria Math"/>
                          <a:cs typeface="Cambria Math"/>
                        </a:rPr>
                        <a:t>𝑠</a:t>
                      </a:r>
                      <a:r>
                        <a:rPr dirty="0" sz="1000" spc="30">
                          <a:latin typeface="Cambria Math"/>
                          <a:cs typeface="Cambria Math"/>
                        </a:rPr>
                        <a:t>𝑠</a:t>
                      </a:r>
                      <a:r>
                        <a:rPr dirty="0" sz="1000">
                          <a:latin typeface="Cambria Math"/>
                          <a:cs typeface="Cambria Math"/>
                        </a:rPr>
                        <a:t>𝑠</a:t>
                      </a:r>
                      <a:r>
                        <a:rPr dirty="0" sz="1000" spc="15">
                          <a:latin typeface="Cambria Math"/>
                          <a:cs typeface="Cambria Math"/>
                        </a:rPr>
                        <a:t>𝑠</a:t>
                      </a:r>
                      <a:r>
                        <a:rPr dirty="0" baseline="27777" sz="1050">
                          <a:latin typeface="Cambria Math"/>
                          <a:cs typeface="Cambria Math"/>
                        </a:rPr>
                        <a:t>4</a:t>
                      </a:r>
                      <a:endParaRPr baseline="27777" sz="1050">
                        <a:latin typeface="Cambria Math"/>
                        <a:cs typeface="Cambria Math"/>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379475">
                <a:tc gridSpan="5">
                  <a:txBody>
                    <a:bodyPr/>
                    <a:lstStyle/>
                    <a:p>
                      <a:pPr marR="3175">
                        <a:lnSpc>
                          <a:spcPct val="100000"/>
                        </a:lnSpc>
                      </a:pPr>
                      <a:endParaRPr sz="900">
                        <a:latin typeface="Times New Roman"/>
                        <a:cs typeface="Times New Roman"/>
                      </a:endParaRPr>
                    </a:p>
                  </a:txBody>
                  <a:tcPr marL="0" marR="0" marB="0" marT="0">
                    <a:lnR w="6350">
                      <a:solidFill>
                        <a:srgbClr val="000000"/>
                      </a:solidFill>
                      <a:prstDash val="solid"/>
                    </a:lnR>
                    <a:lnT w="6350">
                      <a:solidFill>
                        <a:srgbClr val="000000"/>
                      </a:solidFill>
                      <a:prstDash val="solid"/>
                    </a:lnT>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a:txBody>
                    <a:bodyPr/>
                    <a:lstStyle/>
                    <a:p>
                      <a:pPr marL="111125">
                        <a:lnSpc>
                          <a:spcPts val="1150"/>
                        </a:lnSpc>
                      </a:pPr>
                      <a:r>
                        <a:rPr dirty="0" sz="1000" spc="-200">
                          <a:latin typeface="Cambria Math"/>
                          <a:cs typeface="Cambria Math"/>
                        </a:rPr>
                        <a:t>𝐼𝐼</a:t>
                      </a:r>
                      <a:r>
                        <a:rPr dirty="0" baseline="-15873" sz="1050" spc="-300">
                          <a:latin typeface="Cambria Math"/>
                          <a:cs typeface="Cambria Math"/>
                        </a:rPr>
                        <a:t>𝑥𝑥</a:t>
                      </a:r>
                      <a:endParaRPr baseline="-15873" sz="1050">
                        <a:latin typeface="Cambria Math"/>
                        <a:cs typeface="Cambria Math"/>
                      </a:endParaRPr>
                    </a:p>
                    <a:p>
                      <a:pPr marL="111125">
                        <a:lnSpc>
                          <a:spcPts val="1190"/>
                        </a:lnSpc>
                      </a:pPr>
                      <a:r>
                        <a:rPr dirty="0" sz="1000" spc="-5">
                          <a:latin typeface="Cambria Math"/>
                          <a:cs typeface="Cambria Math"/>
                        </a:rPr>
                        <a:t>=</a:t>
                      </a:r>
                      <a:r>
                        <a:rPr dirty="0" sz="1000" spc="40">
                          <a:latin typeface="Cambria Math"/>
                          <a:cs typeface="Cambria Math"/>
                        </a:rPr>
                        <a:t> </a:t>
                      </a:r>
                      <a:r>
                        <a:rPr dirty="0" sz="1000" spc="-60">
                          <a:latin typeface="Cambria Math"/>
                          <a:cs typeface="Cambria Math"/>
                        </a:rPr>
                        <a:t>1246315.994𝑠𝑠𝑠𝑠</a:t>
                      </a:r>
                      <a:r>
                        <a:rPr dirty="0" baseline="27777" sz="1050" spc="-89">
                          <a:latin typeface="Cambria Math"/>
                          <a:cs typeface="Cambria Math"/>
                        </a:rPr>
                        <a:t>4</a:t>
                      </a:r>
                      <a:endParaRPr baseline="27777" sz="1050">
                        <a:latin typeface="Cambria Math"/>
                        <a:cs typeface="Cambria Math"/>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bl>
          </a:graphicData>
        </a:graphic>
      </p:graphicFrame>
      <p:sp>
        <p:nvSpPr>
          <p:cNvPr id="31" name="object 31"/>
          <p:cNvSpPr txBox="1"/>
          <p:nvPr/>
        </p:nvSpPr>
        <p:spPr>
          <a:xfrm>
            <a:off x="2916964" y="8395218"/>
            <a:ext cx="168275" cy="177800"/>
          </a:xfrm>
          <a:prstGeom prst="rect">
            <a:avLst/>
          </a:prstGeom>
        </p:spPr>
        <p:txBody>
          <a:bodyPr wrap="square" lIns="0" tIns="12065" rIns="0" bIns="0" rtlCol="0" vert="horz">
            <a:spAutoFit/>
          </a:bodyPr>
          <a:lstStyle/>
          <a:p>
            <a:pPr marL="38100">
              <a:lnSpc>
                <a:spcPct val="100000"/>
              </a:lnSpc>
              <a:spcBef>
                <a:spcPts val="95"/>
              </a:spcBef>
            </a:pPr>
            <a:r>
              <a:rPr dirty="0" sz="1000" spc="-200">
                <a:latin typeface="Cambria Math"/>
                <a:cs typeface="Cambria Math"/>
              </a:rPr>
              <a:t>𝐼𝐼</a:t>
            </a:r>
            <a:r>
              <a:rPr dirty="0" baseline="-15873" sz="1050" spc="-300">
                <a:latin typeface="Cambria Math"/>
                <a:cs typeface="Cambria Math"/>
              </a:rPr>
              <a:t>𝑥𝑥</a:t>
            </a:r>
            <a:endParaRPr baseline="-15873" sz="1050">
              <a:latin typeface="Cambria Math"/>
              <a:cs typeface="Cambria Math"/>
            </a:endParaRPr>
          </a:p>
        </p:txBody>
      </p:sp>
      <p:sp>
        <p:nvSpPr>
          <p:cNvPr id="32" name="object 32"/>
          <p:cNvSpPr txBox="1"/>
          <p:nvPr/>
        </p:nvSpPr>
        <p:spPr>
          <a:xfrm>
            <a:off x="2886455" y="8603995"/>
            <a:ext cx="22923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67">
                <a:latin typeface="Cambria Math"/>
                <a:cs typeface="Cambria Math"/>
              </a:rPr>
              <a:t>𝑌𝑌</a:t>
            </a:r>
            <a:r>
              <a:rPr dirty="0" sz="700" spc="-245">
                <a:latin typeface="Cambria Math"/>
                <a:cs typeface="Cambria Math"/>
              </a:rPr>
              <a:t>𝑠𝑠𝑐𝑐</a:t>
            </a:r>
            <a:endParaRPr sz="700">
              <a:latin typeface="Cambria Math"/>
              <a:cs typeface="Cambria Math"/>
            </a:endParaRPr>
          </a:p>
        </p:txBody>
      </p:sp>
      <p:sp>
        <p:nvSpPr>
          <p:cNvPr id="33" name="object 33"/>
          <p:cNvSpPr/>
          <p:nvPr/>
        </p:nvSpPr>
        <p:spPr>
          <a:xfrm>
            <a:off x="2924555" y="8596121"/>
            <a:ext cx="161925" cy="0"/>
          </a:xfrm>
          <a:custGeom>
            <a:avLst/>
            <a:gdLst/>
            <a:ahLst/>
            <a:cxnLst/>
            <a:rect l="l" t="t" r="r" b="b"/>
            <a:pathLst>
              <a:path w="161925" h="0">
                <a:moveTo>
                  <a:pt x="0" y="0"/>
                </a:moveTo>
                <a:lnTo>
                  <a:pt x="161544" y="0"/>
                </a:lnTo>
              </a:path>
            </a:pathLst>
          </a:custGeom>
          <a:ln w="7619">
            <a:solidFill>
              <a:srgbClr val="000000"/>
            </a:solidFill>
          </a:ln>
        </p:spPr>
        <p:txBody>
          <a:bodyPr wrap="square" lIns="0" tIns="0" rIns="0" bIns="0" rtlCol="0"/>
          <a:lstStyle/>
          <a:p/>
        </p:txBody>
      </p:sp>
      <p:sp>
        <p:nvSpPr>
          <p:cNvPr id="34" name="object 34"/>
          <p:cNvSpPr txBox="1"/>
          <p:nvPr/>
        </p:nvSpPr>
        <p:spPr>
          <a:xfrm>
            <a:off x="2436929" y="8492716"/>
            <a:ext cx="946785" cy="177800"/>
          </a:xfrm>
          <a:prstGeom prst="rect">
            <a:avLst/>
          </a:prstGeom>
        </p:spPr>
        <p:txBody>
          <a:bodyPr wrap="square" lIns="0" tIns="12065" rIns="0" bIns="0" rtlCol="0" vert="horz">
            <a:spAutoFit/>
          </a:bodyPr>
          <a:lstStyle/>
          <a:p>
            <a:pPr marL="38100">
              <a:lnSpc>
                <a:spcPct val="100000"/>
              </a:lnSpc>
              <a:spcBef>
                <a:spcPts val="95"/>
              </a:spcBef>
              <a:tabLst>
                <a:tab pos="683895" algn="l"/>
              </a:tabLst>
            </a:pPr>
            <a:r>
              <a:rPr dirty="0" sz="1000" spc="-185">
                <a:latin typeface="Cambria Math"/>
                <a:cs typeface="Cambria Math"/>
              </a:rPr>
              <a:t>𝑆𝑆</a:t>
            </a:r>
            <a:r>
              <a:rPr dirty="0" baseline="-15873" sz="1050" spc="-277">
                <a:latin typeface="Cambria Math"/>
                <a:cs typeface="Cambria Math"/>
              </a:rPr>
              <a:t>𝑠𝑠𝑐𝑐</a:t>
            </a:r>
            <a:r>
              <a:rPr dirty="0" baseline="-15873" sz="1050" spc="284">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5">
                <a:latin typeface="Cambria Math"/>
                <a:cs typeface="Cambria Math"/>
              </a:rPr>
              <a:t>−	=</a:t>
            </a:r>
            <a:r>
              <a:rPr dirty="0" sz="1000" spc="1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35" name="object 35"/>
          <p:cNvSpPr txBox="1"/>
          <p:nvPr/>
        </p:nvSpPr>
        <p:spPr>
          <a:xfrm>
            <a:off x="3329964" y="8395218"/>
            <a:ext cx="974725" cy="177800"/>
          </a:xfrm>
          <a:prstGeom prst="rect">
            <a:avLst/>
          </a:prstGeom>
        </p:spPr>
        <p:txBody>
          <a:bodyPr wrap="square" lIns="0" tIns="12065" rIns="0" bIns="0" rtlCol="0" vert="horz">
            <a:spAutoFit/>
          </a:bodyPr>
          <a:lstStyle/>
          <a:p>
            <a:pPr marL="38100">
              <a:lnSpc>
                <a:spcPct val="100000"/>
              </a:lnSpc>
              <a:spcBef>
                <a:spcPts val="95"/>
              </a:spcBef>
            </a:pPr>
            <a:r>
              <a:rPr dirty="0" sz="1000" spc="-60">
                <a:latin typeface="Cambria Math"/>
                <a:cs typeface="Cambria Math"/>
              </a:rPr>
              <a:t>1246315.994𝑠𝑠𝑠𝑠</a:t>
            </a:r>
            <a:r>
              <a:rPr dirty="0" baseline="27777" sz="1050" spc="-89">
                <a:latin typeface="Cambria Math"/>
                <a:cs typeface="Cambria Math"/>
              </a:rPr>
              <a:t>4</a:t>
            </a:r>
            <a:endParaRPr baseline="27777" sz="1050">
              <a:latin typeface="Cambria Math"/>
              <a:cs typeface="Cambria Math"/>
            </a:endParaRPr>
          </a:p>
        </p:txBody>
      </p:sp>
      <p:sp>
        <p:nvSpPr>
          <p:cNvPr id="36" name="object 36"/>
          <p:cNvSpPr txBox="1"/>
          <p:nvPr/>
        </p:nvSpPr>
        <p:spPr>
          <a:xfrm>
            <a:off x="3561079" y="8578088"/>
            <a:ext cx="513715" cy="177800"/>
          </a:xfrm>
          <a:prstGeom prst="rect">
            <a:avLst/>
          </a:prstGeom>
        </p:spPr>
        <p:txBody>
          <a:bodyPr wrap="square" lIns="0" tIns="12065" rIns="0" bIns="0" rtlCol="0" vert="horz">
            <a:spAutoFit/>
          </a:bodyPr>
          <a:lstStyle/>
          <a:p>
            <a:pPr marL="12700">
              <a:lnSpc>
                <a:spcPct val="100000"/>
              </a:lnSpc>
              <a:spcBef>
                <a:spcPts val="95"/>
              </a:spcBef>
            </a:pPr>
            <a:r>
              <a:rPr dirty="0" sz="1000" spc="-105">
                <a:latin typeface="Cambria Math"/>
                <a:cs typeface="Cambria Math"/>
              </a:rPr>
              <a:t>48.861𝑠𝑠𝑠𝑠</a:t>
            </a:r>
            <a:endParaRPr sz="1000">
              <a:latin typeface="Cambria Math"/>
              <a:cs typeface="Cambria Math"/>
            </a:endParaRPr>
          </a:p>
        </p:txBody>
      </p:sp>
      <p:sp>
        <p:nvSpPr>
          <p:cNvPr id="37" name="object 37"/>
          <p:cNvSpPr/>
          <p:nvPr/>
        </p:nvSpPr>
        <p:spPr>
          <a:xfrm>
            <a:off x="3368040" y="8596121"/>
            <a:ext cx="905510" cy="0"/>
          </a:xfrm>
          <a:custGeom>
            <a:avLst/>
            <a:gdLst/>
            <a:ahLst/>
            <a:cxnLst/>
            <a:rect l="l" t="t" r="r" b="b"/>
            <a:pathLst>
              <a:path w="905510" h="0">
                <a:moveTo>
                  <a:pt x="0" y="0"/>
                </a:moveTo>
                <a:lnTo>
                  <a:pt x="905256" y="0"/>
                </a:lnTo>
              </a:path>
            </a:pathLst>
          </a:custGeom>
          <a:ln w="7619">
            <a:solidFill>
              <a:srgbClr val="000000"/>
            </a:solidFill>
          </a:ln>
        </p:spPr>
        <p:txBody>
          <a:bodyPr wrap="square" lIns="0" tIns="0" rIns="0" bIns="0" rtlCol="0"/>
          <a:lstStyle/>
          <a:p/>
        </p:txBody>
      </p:sp>
      <p:sp>
        <p:nvSpPr>
          <p:cNvPr id="38" name="object 38"/>
          <p:cNvSpPr txBox="1"/>
          <p:nvPr/>
        </p:nvSpPr>
        <p:spPr>
          <a:xfrm>
            <a:off x="4270247" y="8492743"/>
            <a:ext cx="1060450" cy="177800"/>
          </a:xfrm>
          <a:prstGeom prst="rect">
            <a:avLst/>
          </a:prstGeom>
        </p:spPr>
        <p:txBody>
          <a:bodyPr wrap="square" lIns="0" tIns="12065" rIns="0" bIns="0" rtlCol="0" vert="horz">
            <a:spAutoFit/>
          </a:bodyPr>
          <a:lstStyle/>
          <a:p>
            <a:pPr marL="38100">
              <a:lnSpc>
                <a:spcPct val="100000"/>
              </a:lnSpc>
              <a:spcBef>
                <a:spcPts val="95"/>
              </a:spcBef>
            </a:pPr>
            <a:r>
              <a:rPr dirty="0" sz="1000" spc="-5">
                <a:latin typeface="Cambria Math"/>
                <a:cs typeface="Cambria Math"/>
              </a:rPr>
              <a:t>=</a:t>
            </a:r>
            <a:r>
              <a:rPr dirty="0" sz="1000" spc="35">
                <a:latin typeface="Cambria Math"/>
                <a:cs typeface="Cambria Math"/>
              </a:rPr>
              <a:t> </a:t>
            </a:r>
            <a:r>
              <a:rPr dirty="0" sz="1000" spc="-65">
                <a:latin typeface="Cambria Math"/>
                <a:cs typeface="Cambria Math"/>
              </a:rPr>
              <a:t>−25507.378𝑠𝑠𝑠𝑠</a:t>
            </a:r>
            <a:r>
              <a:rPr dirty="0" baseline="27777" sz="1050" spc="-97">
                <a:latin typeface="Cambria Math"/>
                <a:cs typeface="Cambria Math"/>
              </a:rPr>
              <a:t>3</a:t>
            </a:r>
            <a:endParaRPr baseline="27777" sz="1050">
              <a:latin typeface="Cambria Math"/>
              <a:cs typeface="Cambria Math"/>
            </a:endParaRPr>
          </a:p>
        </p:txBody>
      </p:sp>
      <p:sp>
        <p:nvSpPr>
          <p:cNvPr id="39" name="object 39"/>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7</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2302764" y="1017524"/>
            <a:ext cx="67119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45">
                <a:latin typeface="Cambria Math"/>
                <a:cs typeface="Cambria Math"/>
              </a:rPr>
              <a:t>𝑆𝑆</a:t>
            </a:r>
            <a:r>
              <a:rPr dirty="0" sz="700" spc="-229">
                <a:latin typeface="Cambria Math"/>
                <a:cs typeface="Cambria Math"/>
              </a:rPr>
              <a:t>𝑑𝑑𝑐𝑐</a:t>
            </a:r>
            <a:r>
              <a:rPr dirty="0" sz="700" spc="5">
                <a:latin typeface="Cambria Math"/>
                <a:cs typeface="Cambria Math"/>
              </a:rPr>
              <a:t> </a:t>
            </a:r>
            <a:r>
              <a:rPr dirty="0" sz="700" spc="-229">
                <a:latin typeface="Cambria Math"/>
                <a:cs typeface="Cambria Math"/>
              </a:rPr>
              <a:t>𝑔𝑔𝑔𝑔𝑔𝑔𝑔𝑔𝑒𝑒𝑔𝑔</a:t>
            </a:r>
            <a:r>
              <a:rPr dirty="0" sz="700" spc="170">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4" name="object 4"/>
          <p:cNvSpPr txBox="1"/>
          <p:nvPr/>
        </p:nvSpPr>
        <p:spPr>
          <a:xfrm>
            <a:off x="3112035" y="894090"/>
            <a:ext cx="168275" cy="177800"/>
          </a:xfrm>
          <a:prstGeom prst="rect">
            <a:avLst/>
          </a:prstGeom>
        </p:spPr>
        <p:txBody>
          <a:bodyPr wrap="square" lIns="0" tIns="12065" rIns="0" bIns="0" rtlCol="0" vert="horz">
            <a:spAutoFit/>
          </a:bodyPr>
          <a:lstStyle/>
          <a:p>
            <a:pPr marL="38100">
              <a:lnSpc>
                <a:spcPct val="100000"/>
              </a:lnSpc>
              <a:spcBef>
                <a:spcPts val="95"/>
              </a:spcBef>
            </a:pPr>
            <a:r>
              <a:rPr dirty="0" sz="1000" spc="-200">
                <a:latin typeface="Cambria Math"/>
                <a:cs typeface="Cambria Math"/>
              </a:rPr>
              <a:t>𝐼𝐼</a:t>
            </a:r>
            <a:r>
              <a:rPr dirty="0" baseline="-15873" sz="1050" spc="-300">
                <a:latin typeface="Cambria Math"/>
                <a:cs typeface="Cambria Math"/>
              </a:rPr>
              <a:t>𝑥𝑥</a:t>
            </a:r>
            <a:endParaRPr baseline="-15873" sz="1050">
              <a:latin typeface="Cambria Math"/>
              <a:cs typeface="Cambria Math"/>
            </a:endParaRPr>
          </a:p>
        </p:txBody>
      </p:sp>
      <p:sp>
        <p:nvSpPr>
          <p:cNvPr id="5" name="object 5"/>
          <p:cNvSpPr txBox="1"/>
          <p:nvPr/>
        </p:nvSpPr>
        <p:spPr>
          <a:xfrm>
            <a:off x="2933700" y="1102867"/>
            <a:ext cx="52578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34">
                <a:latin typeface="Cambria Math"/>
                <a:cs typeface="Cambria Math"/>
              </a:rPr>
              <a:t>𝑌𝑌</a:t>
            </a:r>
            <a:r>
              <a:rPr dirty="0" sz="700" spc="-290">
                <a:latin typeface="Cambria Math"/>
                <a:cs typeface="Cambria Math"/>
              </a:rPr>
              <a:t>𝑑𝑑𝑐𝑐</a:t>
            </a:r>
            <a:r>
              <a:rPr dirty="0" sz="700">
                <a:latin typeface="Cambria Math"/>
                <a:cs typeface="Cambria Math"/>
              </a:rPr>
              <a:t> </a:t>
            </a:r>
            <a:r>
              <a:rPr dirty="0" sz="700" spc="-229">
                <a:latin typeface="Cambria Math"/>
                <a:cs typeface="Cambria Math"/>
              </a:rPr>
              <a:t>𝑔𝑔𝑔𝑔𝑔𝑔𝑔𝑔𝑒𝑒𝑔𝑔</a:t>
            </a:r>
            <a:endParaRPr sz="700">
              <a:latin typeface="Cambria Math"/>
              <a:cs typeface="Cambria Math"/>
            </a:endParaRPr>
          </a:p>
        </p:txBody>
      </p:sp>
      <p:sp>
        <p:nvSpPr>
          <p:cNvPr id="6" name="object 6"/>
          <p:cNvSpPr/>
          <p:nvPr/>
        </p:nvSpPr>
        <p:spPr>
          <a:xfrm>
            <a:off x="2971800" y="1095000"/>
            <a:ext cx="459105" cy="0"/>
          </a:xfrm>
          <a:custGeom>
            <a:avLst/>
            <a:gdLst/>
            <a:ahLst/>
            <a:cxnLst/>
            <a:rect l="l" t="t" r="r" b="b"/>
            <a:pathLst>
              <a:path w="459104" h="0">
                <a:moveTo>
                  <a:pt x="0" y="0"/>
                </a:moveTo>
                <a:lnTo>
                  <a:pt x="458724" y="0"/>
                </a:lnTo>
              </a:path>
            </a:pathLst>
          </a:custGeom>
          <a:ln w="7607">
            <a:solidFill>
              <a:srgbClr val="000000"/>
            </a:solidFill>
          </a:ln>
        </p:spPr>
        <p:txBody>
          <a:bodyPr wrap="square" lIns="0" tIns="0" rIns="0" bIns="0" rtlCol="0"/>
          <a:lstStyle/>
          <a:p/>
        </p:txBody>
      </p:sp>
      <p:sp>
        <p:nvSpPr>
          <p:cNvPr id="7" name="object 7"/>
          <p:cNvSpPr txBox="1"/>
          <p:nvPr/>
        </p:nvSpPr>
        <p:spPr>
          <a:xfrm>
            <a:off x="3452876" y="991615"/>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8" name="object 8"/>
          <p:cNvSpPr txBox="1"/>
          <p:nvPr/>
        </p:nvSpPr>
        <p:spPr>
          <a:xfrm>
            <a:off x="3558521" y="894090"/>
            <a:ext cx="974725" cy="177800"/>
          </a:xfrm>
          <a:prstGeom prst="rect">
            <a:avLst/>
          </a:prstGeom>
        </p:spPr>
        <p:txBody>
          <a:bodyPr wrap="square" lIns="0" tIns="12065" rIns="0" bIns="0" rtlCol="0" vert="horz">
            <a:spAutoFit/>
          </a:bodyPr>
          <a:lstStyle/>
          <a:p>
            <a:pPr marL="38100">
              <a:lnSpc>
                <a:spcPct val="100000"/>
              </a:lnSpc>
              <a:spcBef>
                <a:spcPts val="95"/>
              </a:spcBef>
            </a:pPr>
            <a:r>
              <a:rPr dirty="0" sz="1000" spc="-60">
                <a:latin typeface="Cambria Math"/>
                <a:cs typeface="Cambria Math"/>
              </a:rPr>
              <a:t>1246315.994𝑠𝑠𝑠𝑠</a:t>
            </a:r>
            <a:r>
              <a:rPr dirty="0" baseline="27777" sz="1050" spc="-89">
                <a:latin typeface="Cambria Math"/>
                <a:cs typeface="Cambria Math"/>
              </a:rPr>
              <a:t>4</a:t>
            </a:r>
            <a:endParaRPr baseline="27777" sz="1050">
              <a:latin typeface="Cambria Math"/>
              <a:cs typeface="Cambria Math"/>
            </a:endParaRPr>
          </a:p>
        </p:txBody>
      </p:sp>
      <p:sp>
        <p:nvSpPr>
          <p:cNvPr id="9" name="object 9"/>
          <p:cNvSpPr txBox="1"/>
          <p:nvPr/>
        </p:nvSpPr>
        <p:spPr>
          <a:xfrm>
            <a:off x="3789679" y="1076960"/>
            <a:ext cx="513715" cy="177800"/>
          </a:xfrm>
          <a:prstGeom prst="rect">
            <a:avLst/>
          </a:prstGeom>
        </p:spPr>
        <p:txBody>
          <a:bodyPr wrap="square" lIns="0" tIns="12065" rIns="0" bIns="0" rtlCol="0" vert="horz">
            <a:spAutoFit/>
          </a:bodyPr>
          <a:lstStyle/>
          <a:p>
            <a:pPr marL="12700">
              <a:lnSpc>
                <a:spcPct val="100000"/>
              </a:lnSpc>
              <a:spcBef>
                <a:spcPts val="95"/>
              </a:spcBef>
            </a:pPr>
            <a:r>
              <a:rPr dirty="0" sz="1000" spc="-105">
                <a:latin typeface="Cambria Math"/>
                <a:cs typeface="Cambria Math"/>
              </a:rPr>
              <a:t>25.113𝑠𝑠𝑠𝑠</a:t>
            </a:r>
            <a:endParaRPr sz="1000">
              <a:latin typeface="Cambria Math"/>
              <a:cs typeface="Cambria Math"/>
            </a:endParaRPr>
          </a:p>
        </p:txBody>
      </p:sp>
      <p:sp>
        <p:nvSpPr>
          <p:cNvPr id="10" name="object 10"/>
          <p:cNvSpPr/>
          <p:nvPr/>
        </p:nvSpPr>
        <p:spPr>
          <a:xfrm>
            <a:off x="3596640" y="1095000"/>
            <a:ext cx="905510" cy="0"/>
          </a:xfrm>
          <a:custGeom>
            <a:avLst/>
            <a:gdLst/>
            <a:ahLst/>
            <a:cxnLst/>
            <a:rect l="l" t="t" r="r" b="b"/>
            <a:pathLst>
              <a:path w="905510" h="0">
                <a:moveTo>
                  <a:pt x="0" y="0"/>
                </a:moveTo>
                <a:lnTo>
                  <a:pt x="905256" y="0"/>
                </a:lnTo>
              </a:path>
            </a:pathLst>
          </a:custGeom>
          <a:ln w="7607">
            <a:solidFill>
              <a:srgbClr val="000000"/>
            </a:solidFill>
          </a:ln>
        </p:spPr>
        <p:txBody>
          <a:bodyPr wrap="square" lIns="0" tIns="0" rIns="0" bIns="0" rtlCol="0"/>
          <a:lstStyle/>
          <a:p/>
        </p:txBody>
      </p:sp>
      <p:sp>
        <p:nvSpPr>
          <p:cNvPr id="11" name="object 11"/>
          <p:cNvSpPr txBox="1"/>
          <p:nvPr/>
        </p:nvSpPr>
        <p:spPr>
          <a:xfrm>
            <a:off x="4498847" y="991615"/>
            <a:ext cx="965835" cy="177800"/>
          </a:xfrm>
          <a:prstGeom prst="rect">
            <a:avLst/>
          </a:prstGeom>
        </p:spPr>
        <p:txBody>
          <a:bodyPr wrap="square" lIns="0" tIns="12065" rIns="0" bIns="0" rtlCol="0" vert="horz">
            <a:spAutoFit/>
          </a:bodyPr>
          <a:lstStyle/>
          <a:p>
            <a:pPr marL="38100">
              <a:lnSpc>
                <a:spcPct val="100000"/>
              </a:lnSpc>
              <a:spcBef>
                <a:spcPts val="95"/>
              </a:spcBef>
            </a:pPr>
            <a:r>
              <a:rPr dirty="0" sz="1000" spc="-5">
                <a:latin typeface="Cambria Math"/>
                <a:cs typeface="Cambria Math"/>
              </a:rPr>
              <a:t>=</a:t>
            </a:r>
            <a:r>
              <a:rPr dirty="0" sz="1000" spc="10">
                <a:latin typeface="Cambria Math"/>
                <a:cs typeface="Cambria Math"/>
              </a:rPr>
              <a:t> </a:t>
            </a:r>
            <a:r>
              <a:rPr dirty="0" sz="1000" spc="-65">
                <a:latin typeface="Cambria Math"/>
                <a:cs typeface="Cambria Math"/>
              </a:rPr>
              <a:t>49628.319𝑠𝑠𝑠𝑠</a:t>
            </a:r>
            <a:r>
              <a:rPr dirty="0" baseline="27777" sz="1050" spc="-97">
                <a:latin typeface="Cambria Math"/>
                <a:cs typeface="Cambria Math"/>
              </a:rPr>
              <a:t>3</a:t>
            </a:r>
            <a:endParaRPr baseline="27777" sz="1050">
              <a:latin typeface="Cambria Math"/>
              <a:cs typeface="Cambria Math"/>
            </a:endParaRPr>
          </a:p>
        </p:txBody>
      </p:sp>
      <p:sp>
        <p:nvSpPr>
          <p:cNvPr id="12" name="object 12"/>
          <p:cNvSpPr txBox="1"/>
          <p:nvPr/>
        </p:nvSpPr>
        <p:spPr>
          <a:xfrm>
            <a:off x="673100" y="1389380"/>
            <a:ext cx="2805430" cy="208279"/>
          </a:xfrm>
          <a:prstGeom prst="rect">
            <a:avLst/>
          </a:prstGeom>
        </p:spPr>
        <p:txBody>
          <a:bodyPr wrap="square" lIns="0" tIns="12700" rIns="0" bIns="0" rtlCol="0" vert="horz">
            <a:spAutoFit/>
          </a:bodyPr>
          <a:lstStyle/>
          <a:p>
            <a:pPr marL="12700">
              <a:lnSpc>
                <a:spcPct val="100000"/>
              </a:lnSpc>
              <a:spcBef>
                <a:spcPts val="100"/>
              </a:spcBef>
            </a:pPr>
            <a:r>
              <a:rPr dirty="0" sz="1200" spc="-5">
                <a:solidFill>
                  <a:srgbClr val="0000FF"/>
                </a:solidFill>
                <a:latin typeface="Arial"/>
                <a:cs typeface="Arial"/>
              </a:rPr>
              <a:t>3.3.3 First Moment </a:t>
            </a:r>
            <a:r>
              <a:rPr dirty="0" sz="1200">
                <a:solidFill>
                  <a:srgbClr val="0000FF"/>
                </a:solidFill>
                <a:latin typeface="Arial"/>
                <a:cs typeface="Arial"/>
              </a:rPr>
              <a:t>of </a:t>
            </a:r>
            <a:r>
              <a:rPr dirty="0" sz="1200" spc="-5">
                <a:solidFill>
                  <a:srgbClr val="0000FF"/>
                </a:solidFill>
                <a:latin typeface="Arial"/>
                <a:cs typeface="Arial"/>
              </a:rPr>
              <a:t>Area of </a:t>
            </a:r>
            <a:r>
              <a:rPr dirty="0" sz="1200">
                <a:solidFill>
                  <a:srgbClr val="0000FF"/>
                </a:solidFill>
                <a:latin typeface="Arial"/>
                <a:cs typeface="Arial"/>
              </a:rPr>
              <a:t>deck</a:t>
            </a:r>
            <a:r>
              <a:rPr dirty="0" sz="1200" spc="-70">
                <a:solidFill>
                  <a:srgbClr val="0000FF"/>
                </a:solidFill>
                <a:latin typeface="Arial"/>
                <a:cs typeface="Arial"/>
              </a:rPr>
              <a:t> </a:t>
            </a:r>
            <a:r>
              <a:rPr dirty="0" sz="1200" spc="-5">
                <a:solidFill>
                  <a:srgbClr val="0000FF"/>
                </a:solidFill>
                <a:latin typeface="Arial"/>
                <a:cs typeface="Arial"/>
              </a:rPr>
              <a:t>slab,</a:t>
            </a:r>
            <a:endParaRPr sz="1200">
              <a:latin typeface="Arial"/>
              <a:cs typeface="Arial"/>
            </a:endParaRPr>
          </a:p>
        </p:txBody>
      </p:sp>
      <p:sp>
        <p:nvSpPr>
          <p:cNvPr id="13" name="object 13"/>
          <p:cNvSpPr txBox="1"/>
          <p:nvPr/>
        </p:nvSpPr>
        <p:spPr>
          <a:xfrm>
            <a:off x="1600200" y="1710943"/>
            <a:ext cx="131953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284">
                <a:latin typeface="Cambria Math"/>
                <a:cs typeface="Cambria Math"/>
              </a:rPr>
              <a:t>𝑄𝑄</a:t>
            </a:r>
            <a:r>
              <a:rPr dirty="0" sz="700" spc="-190">
                <a:latin typeface="Cambria Math"/>
                <a:cs typeface="Cambria Math"/>
              </a:rPr>
              <a:t>𝑠𝑠𝑠𝑠𝑠𝑠𝑠𝑠</a:t>
            </a:r>
            <a:r>
              <a:rPr dirty="0" sz="700" spc="185">
                <a:latin typeface="Cambria Math"/>
                <a:cs typeface="Cambria Math"/>
              </a:rPr>
              <a:t> </a:t>
            </a:r>
            <a:r>
              <a:rPr dirty="0" baseline="11111" sz="1500" spc="-7">
                <a:latin typeface="Cambria Math"/>
                <a:cs typeface="Cambria Math"/>
              </a:rPr>
              <a:t>=</a:t>
            </a:r>
            <a:r>
              <a:rPr dirty="0" baseline="11111" sz="1500" spc="75">
                <a:latin typeface="Cambria Math"/>
                <a:cs typeface="Cambria Math"/>
              </a:rPr>
              <a:t> </a:t>
            </a:r>
            <a:r>
              <a:rPr dirty="0" baseline="11111" sz="1500" spc="-277">
                <a:latin typeface="Cambria Math"/>
                <a:cs typeface="Cambria Math"/>
              </a:rPr>
              <a:t>𝐴𝐴</a:t>
            </a:r>
            <a:r>
              <a:rPr dirty="0" sz="700" spc="-185">
                <a:latin typeface="Cambria Math"/>
                <a:cs typeface="Cambria Math"/>
              </a:rPr>
              <a:t>𝑠𝑠𝑠𝑠𝑠𝑠𝑠𝑠</a:t>
            </a:r>
            <a:r>
              <a:rPr dirty="0" sz="700" spc="85">
                <a:latin typeface="Cambria Math"/>
                <a:cs typeface="Cambria Math"/>
              </a:rPr>
              <a:t> </a:t>
            </a:r>
            <a:r>
              <a:rPr dirty="0" baseline="11111" sz="1500" spc="-405">
                <a:latin typeface="Cambria Math"/>
                <a:cs typeface="Cambria Math"/>
              </a:rPr>
              <a:t>�𝑌𝑌</a:t>
            </a:r>
            <a:r>
              <a:rPr dirty="0" sz="700" spc="-270">
                <a:latin typeface="Cambria Math"/>
                <a:cs typeface="Cambria Math"/>
              </a:rPr>
              <a:t>𝑑𝑑𝑐𝑐</a:t>
            </a:r>
            <a:r>
              <a:rPr dirty="0" sz="700" spc="25">
                <a:latin typeface="Cambria Math"/>
                <a:cs typeface="Cambria Math"/>
              </a:rPr>
              <a:t> </a:t>
            </a:r>
            <a:r>
              <a:rPr dirty="0" sz="700" spc="-229">
                <a:latin typeface="Cambria Math"/>
                <a:cs typeface="Cambria Math"/>
              </a:rPr>
              <a:t>𝑔𝑔𝑔𝑔𝑔𝑔𝑔𝑔𝑒𝑒𝑔𝑔</a:t>
            </a:r>
            <a:endParaRPr sz="700">
              <a:latin typeface="Cambria Math"/>
              <a:cs typeface="Cambria Math"/>
            </a:endParaRPr>
          </a:p>
        </p:txBody>
      </p:sp>
      <p:sp>
        <p:nvSpPr>
          <p:cNvPr id="14" name="object 14"/>
          <p:cNvSpPr/>
          <p:nvPr/>
        </p:nvSpPr>
        <p:spPr>
          <a:xfrm>
            <a:off x="3041904" y="1788414"/>
            <a:ext cx="239395" cy="0"/>
          </a:xfrm>
          <a:custGeom>
            <a:avLst/>
            <a:gdLst/>
            <a:ahLst/>
            <a:cxnLst/>
            <a:rect l="l" t="t" r="r" b="b"/>
            <a:pathLst>
              <a:path w="239395" h="0">
                <a:moveTo>
                  <a:pt x="0" y="0"/>
                </a:moveTo>
                <a:lnTo>
                  <a:pt x="239280" y="0"/>
                </a:lnTo>
              </a:path>
            </a:pathLst>
          </a:custGeom>
          <a:ln w="7620">
            <a:solidFill>
              <a:srgbClr val="000000"/>
            </a:solidFill>
          </a:ln>
        </p:spPr>
        <p:txBody>
          <a:bodyPr wrap="square" lIns="0" tIns="0" rIns="0" bIns="0" rtlCol="0"/>
          <a:lstStyle/>
          <a:p/>
        </p:txBody>
      </p:sp>
      <p:sp>
        <p:nvSpPr>
          <p:cNvPr id="15" name="object 15"/>
          <p:cNvSpPr/>
          <p:nvPr/>
        </p:nvSpPr>
        <p:spPr>
          <a:xfrm>
            <a:off x="4861559" y="1788414"/>
            <a:ext cx="186055" cy="0"/>
          </a:xfrm>
          <a:custGeom>
            <a:avLst/>
            <a:gdLst/>
            <a:ahLst/>
            <a:cxnLst/>
            <a:rect l="l" t="t" r="r" b="b"/>
            <a:pathLst>
              <a:path w="186054" h="0">
                <a:moveTo>
                  <a:pt x="0" y="0"/>
                </a:moveTo>
                <a:lnTo>
                  <a:pt x="185927" y="0"/>
                </a:lnTo>
              </a:path>
            </a:pathLst>
          </a:custGeom>
          <a:ln w="7620">
            <a:solidFill>
              <a:srgbClr val="000000"/>
            </a:solidFill>
          </a:ln>
        </p:spPr>
        <p:txBody>
          <a:bodyPr wrap="square" lIns="0" tIns="0" rIns="0" bIns="0" rtlCol="0"/>
          <a:lstStyle/>
          <a:p/>
        </p:txBody>
      </p:sp>
      <p:sp>
        <p:nvSpPr>
          <p:cNvPr id="16" name="object 16"/>
          <p:cNvSpPr txBox="1"/>
          <p:nvPr/>
        </p:nvSpPr>
        <p:spPr>
          <a:xfrm>
            <a:off x="2867660" y="1587510"/>
            <a:ext cx="3310890" cy="360680"/>
          </a:xfrm>
          <a:prstGeom prst="rect">
            <a:avLst/>
          </a:prstGeom>
        </p:spPr>
        <p:txBody>
          <a:bodyPr wrap="square" lIns="0" tIns="12065" rIns="0" bIns="0" rtlCol="0" vert="horz">
            <a:spAutoFit/>
          </a:bodyPr>
          <a:lstStyle/>
          <a:p>
            <a:pPr marL="173990">
              <a:lnSpc>
                <a:spcPts val="985"/>
              </a:lnSpc>
              <a:spcBef>
                <a:spcPts val="95"/>
              </a:spcBef>
              <a:tabLst>
                <a:tab pos="1993900" algn="l"/>
              </a:tabLst>
            </a:pPr>
            <a:r>
              <a:rPr dirty="0" sz="1000" spc="-195">
                <a:latin typeface="Cambria Math"/>
                <a:cs typeface="Cambria Math"/>
              </a:rPr>
              <a:t>𝑓𝑓</a:t>
            </a:r>
            <a:r>
              <a:rPr dirty="0" baseline="-15873" sz="1050" spc="-292">
                <a:latin typeface="Cambria Math"/>
                <a:cs typeface="Cambria Math"/>
              </a:rPr>
              <a:t>𝑠𝑠𝑠𝑠𝑠𝑠𝑠𝑠	</a:t>
            </a:r>
            <a:r>
              <a:rPr dirty="0" sz="1000" spc="-200">
                <a:latin typeface="Cambria Math"/>
                <a:cs typeface="Cambria Math"/>
              </a:rPr>
              <a:t>7𝑠𝑠𝑠𝑠</a:t>
            </a:r>
            <a:endParaRPr sz="1000">
              <a:latin typeface="Cambria Math"/>
              <a:cs typeface="Cambria Math"/>
            </a:endParaRPr>
          </a:p>
          <a:p>
            <a:pPr marL="50800">
              <a:lnSpc>
                <a:spcPts val="720"/>
              </a:lnSpc>
              <a:tabLst>
                <a:tab pos="413384" algn="l"/>
                <a:tab pos="2179320" algn="l"/>
              </a:tabLst>
            </a:pPr>
            <a:r>
              <a:rPr dirty="0" sz="1000" spc="-5">
                <a:latin typeface="Cambria Math"/>
                <a:cs typeface="Cambria Math"/>
              </a:rPr>
              <a:t>+	</a:t>
            </a:r>
            <a:r>
              <a:rPr dirty="0" sz="1000" spc="-254">
                <a:latin typeface="Cambria Math"/>
                <a:cs typeface="Cambria Math"/>
              </a:rPr>
              <a:t>�</a:t>
            </a:r>
            <a:r>
              <a:rPr dirty="0" sz="1000" spc="65">
                <a:latin typeface="Cambria Math"/>
                <a:cs typeface="Cambria Math"/>
              </a:rPr>
              <a:t> </a:t>
            </a:r>
            <a:r>
              <a:rPr dirty="0" sz="1000" spc="-5">
                <a:latin typeface="Cambria Math"/>
                <a:cs typeface="Cambria Math"/>
              </a:rPr>
              <a:t>=  </a:t>
            </a:r>
            <a:r>
              <a:rPr dirty="0" sz="1000" spc="-80">
                <a:latin typeface="Cambria Math"/>
                <a:cs typeface="Cambria Math"/>
              </a:rPr>
              <a:t>425.793𝑠𝑠𝑠𝑠</a:t>
            </a:r>
            <a:r>
              <a:rPr dirty="0" baseline="27777" sz="1050" spc="-120">
                <a:latin typeface="Cambria Math"/>
                <a:cs typeface="Cambria Math"/>
              </a:rPr>
              <a:t>2</a:t>
            </a:r>
            <a:r>
              <a:rPr dirty="0" baseline="27777" sz="1050" spc="-97">
                <a:latin typeface="Cambria Math"/>
                <a:cs typeface="Cambria Math"/>
              </a:rPr>
              <a:t> </a:t>
            </a:r>
            <a:r>
              <a:rPr dirty="0" sz="1000" spc="-114">
                <a:latin typeface="Cambria Math"/>
                <a:cs typeface="Cambria Math"/>
              </a:rPr>
              <a:t>�25.113𝑠𝑠𝑠𝑠 </a:t>
            </a:r>
            <a:r>
              <a:rPr dirty="0" sz="1000" spc="-70">
                <a:latin typeface="Cambria Math"/>
                <a:cs typeface="Cambria Math"/>
              </a:rPr>
              <a:t> </a:t>
            </a:r>
            <a:r>
              <a:rPr dirty="0" sz="1000" spc="-5">
                <a:latin typeface="Cambria Math"/>
                <a:cs typeface="Cambria Math"/>
              </a:rPr>
              <a:t>+	</a:t>
            </a:r>
            <a:r>
              <a:rPr dirty="0" sz="1000" spc="-254">
                <a:latin typeface="Cambria Math"/>
                <a:cs typeface="Cambria Math"/>
              </a:rPr>
              <a:t>�</a:t>
            </a:r>
            <a:r>
              <a:rPr dirty="0" sz="1000" spc="45">
                <a:latin typeface="Cambria Math"/>
                <a:cs typeface="Cambria Math"/>
              </a:rPr>
              <a:t> </a:t>
            </a:r>
            <a:r>
              <a:rPr dirty="0" sz="1000" spc="-5">
                <a:latin typeface="Cambria Math"/>
                <a:cs typeface="Cambria Math"/>
              </a:rPr>
              <a:t>= 12183.2125</a:t>
            </a:r>
            <a:r>
              <a:rPr dirty="0" sz="1000" spc="40">
                <a:latin typeface="Cambria Math"/>
                <a:cs typeface="Cambria Math"/>
              </a:rPr>
              <a:t> </a:t>
            </a:r>
            <a:r>
              <a:rPr dirty="0" sz="1000" spc="-190">
                <a:latin typeface="Cambria Math"/>
                <a:cs typeface="Cambria Math"/>
              </a:rPr>
              <a:t>𝑠𝑠𝑠𝑠</a:t>
            </a:r>
            <a:r>
              <a:rPr dirty="0" baseline="27777" sz="1050" spc="-284">
                <a:latin typeface="Cambria Math"/>
                <a:cs typeface="Cambria Math"/>
              </a:rPr>
              <a:t>3</a:t>
            </a:r>
            <a:endParaRPr baseline="27777" sz="1050">
              <a:latin typeface="Cambria Math"/>
              <a:cs typeface="Cambria Math"/>
            </a:endParaRPr>
          </a:p>
          <a:p>
            <a:pPr marL="257810">
              <a:lnSpc>
                <a:spcPts val="935"/>
              </a:lnSpc>
              <a:tabLst>
                <a:tab pos="2051685" algn="l"/>
              </a:tabLst>
            </a:pPr>
            <a:r>
              <a:rPr dirty="0" sz="1000" spc="-5">
                <a:latin typeface="Cambria Math"/>
                <a:cs typeface="Cambria Math"/>
              </a:rPr>
              <a:t>2	2</a:t>
            </a:r>
            <a:endParaRPr sz="1000">
              <a:latin typeface="Cambria Math"/>
              <a:cs typeface="Cambria Math"/>
            </a:endParaRPr>
          </a:p>
        </p:txBody>
      </p:sp>
      <p:sp>
        <p:nvSpPr>
          <p:cNvPr id="17" name="object 17"/>
          <p:cNvSpPr/>
          <p:nvPr/>
        </p:nvSpPr>
        <p:spPr>
          <a:xfrm>
            <a:off x="1507837" y="3212075"/>
            <a:ext cx="919480" cy="1241425"/>
          </a:xfrm>
          <a:custGeom>
            <a:avLst/>
            <a:gdLst/>
            <a:ahLst/>
            <a:cxnLst/>
            <a:rect l="l" t="t" r="r" b="b"/>
            <a:pathLst>
              <a:path w="919480" h="1241425">
                <a:moveTo>
                  <a:pt x="800996" y="1241395"/>
                </a:moveTo>
                <a:lnTo>
                  <a:pt x="118032" y="1241395"/>
                </a:lnTo>
                <a:lnTo>
                  <a:pt x="99110" y="1222477"/>
                </a:lnTo>
                <a:lnTo>
                  <a:pt x="99110" y="1145002"/>
                </a:lnTo>
                <a:lnTo>
                  <a:pt x="345086" y="1060321"/>
                </a:lnTo>
                <a:lnTo>
                  <a:pt x="401849" y="1004467"/>
                </a:lnTo>
                <a:lnTo>
                  <a:pt x="401849" y="169363"/>
                </a:lnTo>
                <a:lnTo>
                  <a:pt x="346888" y="114410"/>
                </a:lnTo>
                <a:lnTo>
                  <a:pt x="0" y="56754"/>
                </a:lnTo>
                <a:lnTo>
                  <a:pt x="0" y="0"/>
                </a:lnTo>
                <a:lnTo>
                  <a:pt x="919028" y="0"/>
                </a:lnTo>
                <a:lnTo>
                  <a:pt x="919028" y="56754"/>
                </a:lnTo>
                <a:lnTo>
                  <a:pt x="572140" y="114410"/>
                </a:lnTo>
                <a:lnTo>
                  <a:pt x="517178" y="169363"/>
                </a:lnTo>
                <a:lnTo>
                  <a:pt x="517178" y="1004467"/>
                </a:lnTo>
                <a:lnTo>
                  <a:pt x="573041" y="1060321"/>
                </a:lnTo>
                <a:lnTo>
                  <a:pt x="819016" y="1145002"/>
                </a:lnTo>
                <a:lnTo>
                  <a:pt x="819016" y="1222477"/>
                </a:lnTo>
                <a:lnTo>
                  <a:pt x="800996" y="1241395"/>
                </a:lnTo>
                <a:close/>
              </a:path>
            </a:pathLst>
          </a:custGeom>
          <a:solidFill>
            <a:srgbClr val="C0C0C0"/>
          </a:solidFill>
        </p:spPr>
        <p:txBody>
          <a:bodyPr wrap="square" lIns="0" tIns="0" rIns="0" bIns="0" rtlCol="0"/>
          <a:lstStyle/>
          <a:p/>
        </p:txBody>
      </p:sp>
      <p:sp>
        <p:nvSpPr>
          <p:cNvPr id="18" name="object 18"/>
          <p:cNvSpPr/>
          <p:nvPr/>
        </p:nvSpPr>
        <p:spPr>
          <a:xfrm>
            <a:off x="1506846" y="3212165"/>
            <a:ext cx="920115" cy="1241425"/>
          </a:xfrm>
          <a:custGeom>
            <a:avLst/>
            <a:gdLst/>
            <a:ahLst/>
            <a:cxnLst/>
            <a:rect l="l" t="t" r="r" b="b"/>
            <a:pathLst>
              <a:path w="920114" h="1241425">
                <a:moveTo>
                  <a:pt x="402750" y="1004467"/>
                </a:moveTo>
                <a:lnTo>
                  <a:pt x="402750" y="169363"/>
                </a:lnTo>
                <a:lnTo>
                  <a:pt x="347789" y="114410"/>
                </a:lnTo>
                <a:lnTo>
                  <a:pt x="0" y="56754"/>
                </a:lnTo>
                <a:lnTo>
                  <a:pt x="0" y="0"/>
                </a:lnTo>
                <a:lnTo>
                  <a:pt x="919929" y="0"/>
                </a:lnTo>
                <a:lnTo>
                  <a:pt x="919929" y="56754"/>
                </a:lnTo>
                <a:lnTo>
                  <a:pt x="573041" y="114410"/>
                </a:lnTo>
                <a:lnTo>
                  <a:pt x="518079" y="169363"/>
                </a:lnTo>
                <a:lnTo>
                  <a:pt x="518079" y="1004467"/>
                </a:lnTo>
                <a:lnTo>
                  <a:pt x="573942" y="1060321"/>
                </a:lnTo>
                <a:lnTo>
                  <a:pt x="820818" y="1145002"/>
                </a:lnTo>
                <a:lnTo>
                  <a:pt x="820818" y="1222477"/>
                </a:lnTo>
                <a:lnTo>
                  <a:pt x="801897" y="1241395"/>
                </a:lnTo>
                <a:lnTo>
                  <a:pt x="118933" y="1241395"/>
                </a:lnTo>
                <a:lnTo>
                  <a:pt x="100011" y="1222477"/>
                </a:lnTo>
                <a:lnTo>
                  <a:pt x="100011" y="1145002"/>
                </a:lnTo>
                <a:lnTo>
                  <a:pt x="346888" y="1060321"/>
                </a:lnTo>
                <a:lnTo>
                  <a:pt x="402750" y="1004467"/>
                </a:lnTo>
                <a:close/>
              </a:path>
            </a:pathLst>
          </a:custGeom>
          <a:ln w="3175">
            <a:solidFill>
              <a:srgbClr val="7E7E7E"/>
            </a:solidFill>
          </a:ln>
        </p:spPr>
        <p:txBody>
          <a:bodyPr wrap="square" lIns="0" tIns="0" rIns="0" bIns="0" rtlCol="0"/>
          <a:lstStyle/>
          <a:p/>
        </p:txBody>
      </p:sp>
      <p:sp>
        <p:nvSpPr>
          <p:cNvPr id="19" name="object 19"/>
          <p:cNvSpPr/>
          <p:nvPr/>
        </p:nvSpPr>
        <p:spPr>
          <a:xfrm>
            <a:off x="1213381" y="3102589"/>
            <a:ext cx="1510073" cy="109564"/>
          </a:xfrm>
          <a:prstGeom prst="rect">
            <a:avLst/>
          </a:prstGeom>
          <a:blipFill>
            <a:blip r:embed="rId2" cstate="print"/>
            <a:stretch>
              <a:fillRect/>
            </a:stretch>
          </a:blipFill>
        </p:spPr>
        <p:txBody>
          <a:bodyPr wrap="square" lIns="0" tIns="0" rIns="0" bIns="0" rtlCol="0"/>
          <a:lstStyle/>
          <a:p/>
        </p:txBody>
      </p:sp>
      <p:sp>
        <p:nvSpPr>
          <p:cNvPr id="20" name="object 20"/>
          <p:cNvSpPr/>
          <p:nvPr/>
        </p:nvSpPr>
        <p:spPr>
          <a:xfrm>
            <a:off x="1213388" y="2752272"/>
            <a:ext cx="0" cy="287655"/>
          </a:xfrm>
          <a:custGeom>
            <a:avLst/>
            <a:gdLst/>
            <a:ahLst/>
            <a:cxnLst/>
            <a:rect l="l" t="t" r="r" b="b"/>
            <a:pathLst>
              <a:path w="0" h="287655">
                <a:moveTo>
                  <a:pt x="0" y="0"/>
                </a:moveTo>
                <a:lnTo>
                  <a:pt x="0" y="287376"/>
                </a:lnTo>
                <a:lnTo>
                  <a:pt x="0" y="0"/>
                </a:lnTo>
                <a:close/>
              </a:path>
            </a:pathLst>
          </a:custGeom>
          <a:ln w="3175">
            <a:solidFill>
              <a:srgbClr val="000000"/>
            </a:solidFill>
          </a:ln>
        </p:spPr>
        <p:txBody>
          <a:bodyPr wrap="square" lIns="0" tIns="0" rIns="0" bIns="0" rtlCol="0"/>
          <a:lstStyle/>
          <a:p/>
        </p:txBody>
      </p:sp>
      <p:sp>
        <p:nvSpPr>
          <p:cNvPr id="21" name="object 21"/>
          <p:cNvSpPr/>
          <p:nvPr/>
        </p:nvSpPr>
        <p:spPr>
          <a:xfrm>
            <a:off x="2723478" y="2752272"/>
            <a:ext cx="0" cy="287655"/>
          </a:xfrm>
          <a:custGeom>
            <a:avLst/>
            <a:gdLst/>
            <a:ahLst/>
            <a:cxnLst/>
            <a:rect l="l" t="t" r="r" b="b"/>
            <a:pathLst>
              <a:path w="0" h="287655">
                <a:moveTo>
                  <a:pt x="0" y="0"/>
                </a:moveTo>
                <a:lnTo>
                  <a:pt x="0" y="287376"/>
                </a:lnTo>
                <a:lnTo>
                  <a:pt x="0" y="0"/>
                </a:lnTo>
                <a:close/>
              </a:path>
            </a:pathLst>
          </a:custGeom>
          <a:ln w="3175">
            <a:solidFill>
              <a:srgbClr val="000000"/>
            </a:solidFill>
          </a:ln>
        </p:spPr>
        <p:txBody>
          <a:bodyPr wrap="square" lIns="0" tIns="0" rIns="0" bIns="0" rtlCol="0"/>
          <a:lstStyle/>
          <a:p/>
        </p:txBody>
      </p:sp>
      <p:sp>
        <p:nvSpPr>
          <p:cNvPr id="22" name="object 22"/>
          <p:cNvSpPr/>
          <p:nvPr/>
        </p:nvSpPr>
        <p:spPr>
          <a:xfrm>
            <a:off x="1283666" y="2877493"/>
            <a:ext cx="508634" cy="0"/>
          </a:xfrm>
          <a:custGeom>
            <a:avLst/>
            <a:gdLst/>
            <a:ahLst/>
            <a:cxnLst/>
            <a:rect l="l" t="t" r="r" b="b"/>
            <a:pathLst>
              <a:path w="508635" h="0">
                <a:moveTo>
                  <a:pt x="0" y="0"/>
                </a:moveTo>
                <a:lnTo>
                  <a:pt x="508439" y="0"/>
                </a:lnTo>
              </a:path>
            </a:pathLst>
          </a:custGeom>
          <a:ln w="3175">
            <a:solidFill>
              <a:srgbClr val="000000"/>
            </a:solidFill>
          </a:ln>
        </p:spPr>
        <p:txBody>
          <a:bodyPr wrap="square" lIns="0" tIns="0" rIns="0" bIns="0" rtlCol="0"/>
          <a:lstStyle/>
          <a:p/>
        </p:txBody>
      </p:sp>
      <p:sp>
        <p:nvSpPr>
          <p:cNvPr id="23" name="object 23"/>
          <p:cNvSpPr/>
          <p:nvPr/>
        </p:nvSpPr>
        <p:spPr>
          <a:xfrm>
            <a:off x="2144400" y="2877493"/>
            <a:ext cx="509270" cy="0"/>
          </a:xfrm>
          <a:custGeom>
            <a:avLst/>
            <a:gdLst/>
            <a:ahLst/>
            <a:cxnLst/>
            <a:rect l="l" t="t" r="r" b="b"/>
            <a:pathLst>
              <a:path w="509269" h="0">
                <a:moveTo>
                  <a:pt x="0" y="0"/>
                </a:moveTo>
                <a:lnTo>
                  <a:pt x="508799" y="0"/>
                </a:lnTo>
              </a:path>
            </a:pathLst>
          </a:custGeom>
          <a:ln w="3175">
            <a:solidFill>
              <a:srgbClr val="000000"/>
            </a:solidFill>
          </a:ln>
        </p:spPr>
        <p:txBody>
          <a:bodyPr wrap="square" lIns="0" tIns="0" rIns="0" bIns="0" rtlCol="0"/>
          <a:lstStyle/>
          <a:p/>
        </p:txBody>
      </p:sp>
      <p:sp>
        <p:nvSpPr>
          <p:cNvPr id="24" name="object 24"/>
          <p:cNvSpPr/>
          <p:nvPr/>
        </p:nvSpPr>
        <p:spPr>
          <a:xfrm>
            <a:off x="1213117" y="2852089"/>
            <a:ext cx="76835" cy="51435"/>
          </a:xfrm>
          <a:custGeom>
            <a:avLst/>
            <a:gdLst/>
            <a:ahLst/>
            <a:cxnLst/>
            <a:rect l="l" t="t" r="r" b="b"/>
            <a:pathLst>
              <a:path w="76834" h="51435">
                <a:moveTo>
                  <a:pt x="76585" y="51349"/>
                </a:moveTo>
                <a:lnTo>
                  <a:pt x="0" y="25224"/>
                </a:lnTo>
                <a:lnTo>
                  <a:pt x="76585" y="0"/>
                </a:lnTo>
                <a:lnTo>
                  <a:pt x="76585" y="51349"/>
                </a:lnTo>
                <a:close/>
              </a:path>
            </a:pathLst>
          </a:custGeom>
          <a:solidFill>
            <a:srgbClr val="000000"/>
          </a:solidFill>
        </p:spPr>
        <p:txBody>
          <a:bodyPr wrap="square" lIns="0" tIns="0" rIns="0" bIns="0" rtlCol="0"/>
          <a:lstStyle/>
          <a:p/>
        </p:txBody>
      </p:sp>
      <p:sp>
        <p:nvSpPr>
          <p:cNvPr id="25" name="object 25"/>
          <p:cNvSpPr/>
          <p:nvPr/>
        </p:nvSpPr>
        <p:spPr>
          <a:xfrm>
            <a:off x="2646802" y="2852179"/>
            <a:ext cx="76835" cy="51435"/>
          </a:xfrm>
          <a:custGeom>
            <a:avLst/>
            <a:gdLst/>
            <a:ahLst/>
            <a:cxnLst/>
            <a:rect l="l" t="t" r="r" b="b"/>
            <a:pathLst>
              <a:path w="76835" h="51435">
                <a:moveTo>
                  <a:pt x="0" y="51349"/>
                </a:moveTo>
                <a:lnTo>
                  <a:pt x="0" y="0"/>
                </a:lnTo>
                <a:lnTo>
                  <a:pt x="76585" y="25224"/>
                </a:lnTo>
                <a:lnTo>
                  <a:pt x="0" y="51349"/>
                </a:lnTo>
                <a:close/>
              </a:path>
            </a:pathLst>
          </a:custGeom>
          <a:solidFill>
            <a:srgbClr val="000000"/>
          </a:solidFill>
        </p:spPr>
        <p:txBody>
          <a:bodyPr wrap="square" lIns="0" tIns="0" rIns="0" bIns="0" rtlCol="0"/>
          <a:lstStyle/>
          <a:p/>
        </p:txBody>
      </p:sp>
      <p:sp>
        <p:nvSpPr>
          <p:cNvPr id="26" name="object 26"/>
          <p:cNvSpPr txBox="1"/>
          <p:nvPr/>
        </p:nvSpPr>
        <p:spPr>
          <a:xfrm>
            <a:off x="673100" y="2006140"/>
            <a:ext cx="6116955" cy="947419"/>
          </a:xfrm>
          <a:prstGeom prst="rect">
            <a:avLst/>
          </a:prstGeom>
        </p:spPr>
        <p:txBody>
          <a:bodyPr wrap="square" lIns="0" tIns="50800" rIns="0" bIns="0" rtlCol="0" vert="horz">
            <a:spAutoFit/>
          </a:bodyPr>
          <a:lstStyle/>
          <a:p>
            <a:pPr marL="12700">
              <a:lnSpc>
                <a:spcPct val="100000"/>
              </a:lnSpc>
              <a:spcBef>
                <a:spcPts val="400"/>
              </a:spcBef>
            </a:pPr>
            <a:r>
              <a:rPr dirty="0" sz="1200" spc="-5">
                <a:solidFill>
                  <a:srgbClr val="0000FF"/>
                </a:solidFill>
                <a:latin typeface="Arial"/>
                <a:cs typeface="Arial"/>
              </a:rPr>
              <a:t>3.3.4 Section Property</a:t>
            </a:r>
            <a:r>
              <a:rPr dirty="0" sz="1200" spc="-65">
                <a:solidFill>
                  <a:srgbClr val="0000FF"/>
                </a:solidFill>
                <a:latin typeface="Arial"/>
                <a:cs typeface="Arial"/>
              </a:rPr>
              <a:t> </a:t>
            </a:r>
            <a:r>
              <a:rPr dirty="0" sz="1200" spc="-5">
                <a:solidFill>
                  <a:srgbClr val="0000FF"/>
                </a:solidFill>
                <a:latin typeface="Arial"/>
                <a:cs typeface="Arial"/>
              </a:rPr>
              <a:t>Summary</a:t>
            </a:r>
            <a:endParaRPr sz="1200">
              <a:latin typeface="Arial"/>
              <a:cs typeface="Arial"/>
            </a:endParaRPr>
          </a:p>
          <a:p>
            <a:pPr marL="12700" marR="5080" indent="-635">
              <a:lnSpc>
                <a:spcPts val="1150"/>
              </a:lnSpc>
              <a:spcBef>
                <a:spcPts val="330"/>
              </a:spcBef>
            </a:pPr>
            <a:r>
              <a:rPr dirty="0" sz="1000" spc="-5">
                <a:latin typeface="Times New Roman"/>
                <a:cs typeface="Times New Roman"/>
              </a:rPr>
              <a:t>Below are the section properties from PGSuper. They are slightly different </a:t>
            </a:r>
            <a:r>
              <a:rPr dirty="0" sz="1000" spc="-10">
                <a:latin typeface="Times New Roman"/>
                <a:cs typeface="Times New Roman"/>
              </a:rPr>
              <a:t>then </a:t>
            </a:r>
            <a:r>
              <a:rPr dirty="0" sz="1000" spc="-5">
                <a:latin typeface="Times New Roman"/>
                <a:cs typeface="Times New Roman"/>
              </a:rPr>
              <a:t>the </a:t>
            </a:r>
            <a:r>
              <a:rPr dirty="0" sz="1000" spc="-10">
                <a:latin typeface="Times New Roman"/>
                <a:cs typeface="Times New Roman"/>
              </a:rPr>
              <a:t>properties </a:t>
            </a:r>
            <a:r>
              <a:rPr dirty="0" sz="1000" spc="-5">
                <a:latin typeface="Times New Roman"/>
                <a:cs typeface="Times New Roman"/>
              </a:rPr>
              <a:t>computed above. Use the  section properties reported </a:t>
            </a:r>
            <a:r>
              <a:rPr dirty="0" sz="1000">
                <a:latin typeface="Times New Roman"/>
                <a:cs typeface="Times New Roman"/>
              </a:rPr>
              <a:t>by </a:t>
            </a:r>
            <a:r>
              <a:rPr dirty="0" sz="1000" spc="-5">
                <a:latin typeface="Times New Roman"/>
                <a:cs typeface="Times New Roman"/>
              </a:rPr>
              <a:t>PGSuper </a:t>
            </a:r>
            <a:r>
              <a:rPr dirty="0" sz="1000">
                <a:latin typeface="Times New Roman"/>
                <a:cs typeface="Times New Roman"/>
              </a:rPr>
              <a:t>for </a:t>
            </a:r>
            <a:r>
              <a:rPr dirty="0" sz="1000" spc="-5">
                <a:latin typeface="Times New Roman"/>
                <a:cs typeface="Times New Roman"/>
              </a:rPr>
              <a:t>better agreement between these calculations </a:t>
            </a:r>
            <a:r>
              <a:rPr dirty="0" sz="1000" spc="-10">
                <a:latin typeface="Times New Roman"/>
                <a:cs typeface="Times New Roman"/>
              </a:rPr>
              <a:t>and </a:t>
            </a:r>
            <a:r>
              <a:rPr dirty="0" sz="1000" spc="-5">
                <a:latin typeface="Times New Roman"/>
                <a:cs typeface="Times New Roman"/>
              </a:rPr>
              <a:t>the</a:t>
            </a:r>
            <a:r>
              <a:rPr dirty="0" sz="1000" spc="90">
                <a:latin typeface="Times New Roman"/>
                <a:cs typeface="Times New Roman"/>
              </a:rPr>
              <a:t> </a:t>
            </a:r>
            <a:r>
              <a:rPr dirty="0" sz="1000" spc="-5">
                <a:latin typeface="Times New Roman"/>
                <a:cs typeface="Times New Roman"/>
              </a:rPr>
              <a:t>software.</a:t>
            </a:r>
            <a:endParaRPr sz="1000">
              <a:latin typeface="Times New Roman"/>
              <a:cs typeface="Times New Roman"/>
            </a:endParaRPr>
          </a:p>
          <a:p>
            <a:pPr>
              <a:lnSpc>
                <a:spcPct val="100000"/>
              </a:lnSpc>
              <a:spcBef>
                <a:spcPts val="15"/>
              </a:spcBef>
            </a:pPr>
            <a:endParaRPr sz="1450">
              <a:latin typeface="Times New Roman"/>
              <a:cs typeface="Times New Roman"/>
            </a:endParaRPr>
          </a:p>
          <a:p>
            <a:pPr marL="1118870">
              <a:lnSpc>
                <a:spcPct val="100000"/>
              </a:lnSpc>
            </a:pPr>
            <a:r>
              <a:rPr dirty="0" sz="1000" spc="-15" i="1">
                <a:latin typeface="Cambria Math"/>
                <a:cs typeface="Cambria Math"/>
              </a:rPr>
              <a:t>83.99"</a:t>
            </a:r>
            <a:endParaRPr sz="1000">
              <a:latin typeface="Cambria Math"/>
              <a:cs typeface="Cambria Math"/>
            </a:endParaRPr>
          </a:p>
        </p:txBody>
      </p:sp>
      <p:sp>
        <p:nvSpPr>
          <p:cNvPr id="27" name="object 27"/>
          <p:cNvSpPr/>
          <p:nvPr/>
        </p:nvSpPr>
        <p:spPr>
          <a:xfrm>
            <a:off x="1676119" y="3664110"/>
            <a:ext cx="591820" cy="0"/>
          </a:xfrm>
          <a:custGeom>
            <a:avLst/>
            <a:gdLst/>
            <a:ahLst/>
            <a:cxnLst/>
            <a:rect l="l" t="t" r="r" b="b"/>
            <a:pathLst>
              <a:path w="591819" h="0">
                <a:moveTo>
                  <a:pt x="0" y="0"/>
                </a:moveTo>
                <a:lnTo>
                  <a:pt x="591305" y="0"/>
                </a:lnTo>
              </a:path>
            </a:pathLst>
          </a:custGeom>
          <a:ln w="9383">
            <a:solidFill>
              <a:srgbClr val="000000"/>
            </a:solidFill>
          </a:ln>
        </p:spPr>
        <p:txBody>
          <a:bodyPr wrap="square" lIns="0" tIns="0" rIns="0" bIns="0" rtlCol="0"/>
          <a:lstStyle/>
          <a:p/>
        </p:txBody>
      </p:sp>
      <p:sp>
        <p:nvSpPr>
          <p:cNvPr id="28" name="object 28"/>
          <p:cNvSpPr/>
          <p:nvPr/>
        </p:nvSpPr>
        <p:spPr>
          <a:xfrm>
            <a:off x="1676119" y="3833022"/>
            <a:ext cx="591820" cy="0"/>
          </a:xfrm>
          <a:custGeom>
            <a:avLst/>
            <a:gdLst/>
            <a:ahLst/>
            <a:cxnLst/>
            <a:rect l="l" t="t" r="r" b="b"/>
            <a:pathLst>
              <a:path w="591819" h="0">
                <a:moveTo>
                  <a:pt x="0" y="0"/>
                </a:moveTo>
                <a:lnTo>
                  <a:pt x="591305" y="0"/>
                </a:lnTo>
              </a:path>
            </a:pathLst>
          </a:custGeom>
          <a:ln w="9383">
            <a:solidFill>
              <a:srgbClr val="000000"/>
            </a:solidFill>
          </a:ln>
        </p:spPr>
        <p:txBody>
          <a:bodyPr wrap="square" lIns="0" tIns="0" rIns="0" bIns="0" rtlCol="0"/>
          <a:lstStyle/>
          <a:p/>
        </p:txBody>
      </p:sp>
      <p:sp>
        <p:nvSpPr>
          <p:cNvPr id="29" name="object 29"/>
          <p:cNvSpPr/>
          <p:nvPr/>
        </p:nvSpPr>
        <p:spPr>
          <a:xfrm>
            <a:off x="987595" y="3833043"/>
            <a:ext cx="626745" cy="0"/>
          </a:xfrm>
          <a:custGeom>
            <a:avLst/>
            <a:gdLst/>
            <a:ahLst/>
            <a:cxnLst/>
            <a:rect l="l" t="t" r="r" b="b"/>
            <a:pathLst>
              <a:path w="626744" h="0">
                <a:moveTo>
                  <a:pt x="0" y="0"/>
                </a:moveTo>
                <a:lnTo>
                  <a:pt x="626200" y="0"/>
                </a:lnTo>
              </a:path>
            </a:pathLst>
          </a:custGeom>
          <a:ln w="3175">
            <a:solidFill>
              <a:srgbClr val="000000"/>
            </a:solidFill>
          </a:ln>
        </p:spPr>
        <p:txBody>
          <a:bodyPr wrap="square" lIns="0" tIns="0" rIns="0" bIns="0" rtlCol="0"/>
          <a:lstStyle/>
          <a:p/>
        </p:txBody>
      </p:sp>
      <p:sp>
        <p:nvSpPr>
          <p:cNvPr id="30" name="object 30"/>
          <p:cNvSpPr/>
          <p:nvPr/>
        </p:nvSpPr>
        <p:spPr>
          <a:xfrm>
            <a:off x="987595" y="3212346"/>
            <a:ext cx="163195" cy="0"/>
          </a:xfrm>
          <a:custGeom>
            <a:avLst/>
            <a:gdLst/>
            <a:ahLst/>
            <a:cxnLst/>
            <a:rect l="l" t="t" r="r" b="b"/>
            <a:pathLst>
              <a:path w="163194" h="0">
                <a:moveTo>
                  <a:pt x="0" y="0"/>
                </a:moveTo>
                <a:lnTo>
                  <a:pt x="163082" y="0"/>
                </a:lnTo>
              </a:path>
            </a:pathLst>
          </a:custGeom>
          <a:ln w="3175">
            <a:solidFill>
              <a:srgbClr val="000000"/>
            </a:solidFill>
          </a:ln>
        </p:spPr>
        <p:txBody>
          <a:bodyPr wrap="square" lIns="0" tIns="0" rIns="0" bIns="0" rtlCol="0"/>
          <a:lstStyle/>
          <a:p/>
        </p:txBody>
      </p:sp>
      <p:sp>
        <p:nvSpPr>
          <p:cNvPr id="31" name="object 31"/>
          <p:cNvSpPr/>
          <p:nvPr/>
        </p:nvSpPr>
        <p:spPr>
          <a:xfrm>
            <a:off x="1112835" y="3597376"/>
            <a:ext cx="0" cy="165735"/>
          </a:xfrm>
          <a:custGeom>
            <a:avLst/>
            <a:gdLst/>
            <a:ahLst/>
            <a:cxnLst/>
            <a:rect l="l" t="t" r="r" b="b"/>
            <a:pathLst>
              <a:path w="0" h="165735">
                <a:moveTo>
                  <a:pt x="0" y="0"/>
                </a:moveTo>
                <a:lnTo>
                  <a:pt x="0" y="165399"/>
                </a:lnTo>
              </a:path>
            </a:pathLst>
          </a:custGeom>
          <a:ln w="3175">
            <a:solidFill>
              <a:srgbClr val="000000"/>
            </a:solidFill>
          </a:ln>
        </p:spPr>
        <p:txBody>
          <a:bodyPr wrap="square" lIns="0" tIns="0" rIns="0" bIns="0" rtlCol="0"/>
          <a:lstStyle/>
          <a:p/>
        </p:txBody>
      </p:sp>
      <p:sp>
        <p:nvSpPr>
          <p:cNvPr id="32" name="object 32"/>
          <p:cNvSpPr/>
          <p:nvPr/>
        </p:nvSpPr>
        <p:spPr>
          <a:xfrm>
            <a:off x="1112835" y="3282613"/>
            <a:ext cx="0" cy="164465"/>
          </a:xfrm>
          <a:custGeom>
            <a:avLst/>
            <a:gdLst/>
            <a:ahLst/>
            <a:cxnLst/>
            <a:rect l="l" t="t" r="r" b="b"/>
            <a:pathLst>
              <a:path w="0" h="164464">
                <a:moveTo>
                  <a:pt x="0" y="0"/>
                </a:moveTo>
                <a:lnTo>
                  <a:pt x="0" y="164318"/>
                </a:lnTo>
              </a:path>
            </a:pathLst>
          </a:custGeom>
          <a:ln w="3175">
            <a:solidFill>
              <a:srgbClr val="000000"/>
            </a:solidFill>
          </a:ln>
        </p:spPr>
        <p:txBody>
          <a:bodyPr wrap="square" lIns="0" tIns="0" rIns="0" bIns="0" rtlCol="0"/>
          <a:lstStyle/>
          <a:p/>
        </p:txBody>
      </p:sp>
      <p:sp>
        <p:nvSpPr>
          <p:cNvPr id="33" name="object 33"/>
          <p:cNvSpPr/>
          <p:nvPr/>
        </p:nvSpPr>
        <p:spPr>
          <a:xfrm>
            <a:off x="1087337" y="3756650"/>
            <a:ext cx="51435" cy="76835"/>
          </a:xfrm>
          <a:custGeom>
            <a:avLst/>
            <a:gdLst/>
            <a:ahLst/>
            <a:cxnLst/>
            <a:rect l="l" t="t" r="r" b="b"/>
            <a:pathLst>
              <a:path w="51434" h="76835">
                <a:moveTo>
                  <a:pt x="51357" y="0"/>
                </a:moveTo>
                <a:lnTo>
                  <a:pt x="25228" y="76573"/>
                </a:lnTo>
                <a:lnTo>
                  <a:pt x="0" y="0"/>
                </a:lnTo>
                <a:lnTo>
                  <a:pt x="51357" y="0"/>
                </a:lnTo>
                <a:close/>
              </a:path>
            </a:pathLst>
          </a:custGeom>
          <a:solidFill>
            <a:srgbClr val="000000"/>
          </a:solidFill>
        </p:spPr>
        <p:txBody>
          <a:bodyPr wrap="square" lIns="0" tIns="0" rIns="0" bIns="0" rtlCol="0"/>
          <a:lstStyle/>
          <a:p/>
        </p:txBody>
      </p:sp>
      <p:sp>
        <p:nvSpPr>
          <p:cNvPr id="34" name="object 34"/>
          <p:cNvSpPr/>
          <p:nvPr/>
        </p:nvSpPr>
        <p:spPr>
          <a:xfrm>
            <a:off x="1087427" y="3211805"/>
            <a:ext cx="51435" cy="76835"/>
          </a:xfrm>
          <a:custGeom>
            <a:avLst/>
            <a:gdLst/>
            <a:ahLst/>
            <a:cxnLst/>
            <a:rect l="l" t="t" r="r" b="b"/>
            <a:pathLst>
              <a:path w="51434" h="76835">
                <a:moveTo>
                  <a:pt x="51357" y="76573"/>
                </a:moveTo>
                <a:lnTo>
                  <a:pt x="0" y="76573"/>
                </a:lnTo>
                <a:lnTo>
                  <a:pt x="25228" y="0"/>
                </a:lnTo>
                <a:lnTo>
                  <a:pt x="51357" y="76573"/>
                </a:lnTo>
                <a:close/>
              </a:path>
            </a:pathLst>
          </a:custGeom>
          <a:solidFill>
            <a:srgbClr val="000000"/>
          </a:solidFill>
        </p:spPr>
        <p:txBody>
          <a:bodyPr wrap="square" lIns="0" tIns="0" rIns="0" bIns="0" rtlCol="0"/>
          <a:lstStyle/>
          <a:p/>
        </p:txBody>
      </p:sp>
      <p:sp>
        <p:nvSpPr>
          <p:cNvPr id="35" name="object 35"/>
          <p:cNvSpPr txBox="1"/>
          <p:nvPr/>
        </p:nvSpPr>
        <p:spPr>
          <a:xfrm>
            <a:off x="889354" y="3418834"/>
            <a:ext cx="448945" cy="180340"/>
          </a:xfrm>
          <a:prstGeom prst="rect">
            <a:avLst/>
          </a:prstGeom>
        </p:spPr>
        <p:txBody>
          <a:bodyPr wrap="square" lIns="0" tIns="13970" rIns="0" bIns="0" rtlCol="0" vert="horz">
            <a:spAutoFit/>
          </a:bodyPr>
          <a:lstStyle/>
          <a:p>
            <a:pPr marL="12700">
              <a:lnSpc>
                <a:spcPct val="100000"/>
              </a:lnSpc>
              <a:spcBef>
                <a:spcPts val="110"/>
              </a:spcBef>
            </a:pPr>
            <a:r>
              <a:rPr dirty="0" sz="1000" spc="-40" i="1">
                <a:latin typeface="Cambria Math"/>
                <a:cs typeface="Cambria Math"/>
              </a:rPr>
              <a:t>3</a:t>
            </a:r>
            <a:r>
              <a:rPr dirty="0" sz="1000" spc="30" i="1">
                <a:latin typeface="Cambria Math"/>
                <a:cs typeface="Cambria Math"/>
              </a:rPr>
              <a:t>8</a:t>
            </a:r>
            <a:r>
              <a:rPr dirty="0" sz="1000" spc="10" i="1">
                <a:latin typeface="Cambria Math"/>
                <a:cs typeface="Cambria Math"/>
              </a:rPr>
              <a:t>.</a:t>
            </a:r>
            <a:r>
              <a:rPr dirty="0" sz="1000" spc="-40" i="1">
                <a:latin typeface="Cambria Math"/>
                <a:cs typeface="Cambria Math"/>
              </a:rPr>
              <a:t>34</a:t>
            </a:r>
            <a:r>
              <a:rPr dirty="0" sz="1000" spc="30" i="1">
                <a:latin typeface="Cambria Math"/>
                <a:cs typeface="Cambria Math"/>
              </a:rPr>
              <a:t>3</a:t>
            </a:r>
            <a:r>
              <a:rPr dirty="0" sz="1000" spc="-20" i="1">
                <a:latin typeface="Cambria Math"/>
                <a:cs typeface="Cambria Math"/>
              </a:rPr>
              <a:t>"</a:t>
            </a:r>
            <a:endParaRPr sz="1000">
              <a:latin typeface="Cambria Math"/>
              <a:cs typeface="Cambria Math"/>
            </a:endParaRPr>
          </a:p>
        </p:txBody>
      </p:sp>
      <p:sp>
        <p:nvSpPr>
          <p:cNvPr id="36" name="object 36"/>
          <p:cNvSpPr/>
          <p:nvPr/>
        </p:nvSpPr>
        <p:spPr>
          <a:xfrm>
            <a:off x="987595" y="4453561"/>
            <a:ext cx="575945" cy="0"/>
          </a:xfrm>
          <a:custGeom>
            <a:avLst/>
            <a:gdLst/>
            <a:ahLst/>
            <a:cxnLst/>
            <a:rect l="l" t="t" r="r" b="b"/>
            <a:pathLst>
              <a:path w="575944" h="0">
                <a:moveTo>
                  <a:pt x="0" y="0"/>
                </a:moveTo>
                <a:lnTo>
                  <a:pt x="575744" y="0"/>
                </a:lnTo>
              </a:path>
            </a:pathLst>
          </a:custGeom>
          <a:ln w="3175">
            <a:solidFill>
              <a:srgbClr val="000000"/>
            </a:solidFill>
          </a:ln>
        </p:spPr>
        <p:txBody>
          <a:bodyPr wrap="square" lIns="0" tIns="0" rIns="0" bIns="0" rtlCol="0"/>
          <a:lstStyle/>
          <a:p/>
        </p:txBody>
      </p:sp>
      <p:sp>
        <p:nvSpPr>
          <p:cNvPr id="37" name="object 37"/>
          <p:cNvSpPr/>
          <p:nvPr/>
        </p:nvSpPr>
        <p:spPr>
          <a:xfrm>
            <a:off x="987595" y="3832863"/>
            <a:ext cx="626745" cy="0"/>
          </a:xfrm>
          <a:custGeom>
            <a:avLst/>
            <a:gdLst/>
            <a:ahLst/>
            <a:cxnLst/>
            <a:rect l="l" t="t" r="r" b="b"/>
            <a:pathLst>
              <a:path w="626744" h="0">
                <a:moveTo>
                  <a:pt x="0" y="0"/>
                </a:moveTo>
                <a:lnTo>
                  <a:pt x="626200" y="0"/>
                </a:lnTo>
              </a:path>
            </a:pathLst>
          </a:custGeom>
          <a:ln w="3175">
            <a:solidFill>
              <a:srgbClr val="000000"/>
            </a:solidFill>
          </a:ln>
        </p:spPr>
        <p:txBody>
          <a:bodyPr wrap="square" lIns="0" tIns="0" rIns="0" bIns="0" rtlCol="0"/>
          <a:lstStyle/>
          <a:p/>
        </p:txBody>
      </p:sp>
      <p:sp>
        <p:nvSpPr>
          <p:cNvPr id="38" name="object 38"/>
          <p:cNvSpPr/>
          <p:nvPr/>
        </p:nvSpPr>
        <p:spPr>
          <a:xfrm>
            <a:off x="1112835" y="4218074"/>
            <a:ext cx="0" cy="165735"/>
          </a:xfrm>
          <a:custGeom>
            <a:avLst/>
            <a:gdLst/>
            <a:ahLst/>
            <a:cxnLst/>
            <a:rect l="l" t="t" r="r" b="b"/>
            <a:pathLst>
              <a:path w="0" h="165735">
                <a:moveTo>
                  <a:pt x="0" y="0"/>
                </a:moveTo>
                <a:lnTo>
                  <a:pt x="0" y="165219"/>
                </a:lnTo>
              </a:path>
            </a:pathLst>
          </a:custGeom>
          <a:ln w="3175">
            <a:solidFill>
              <a:srgbClr val="000000"/>
            </a:solidFill>
          </a:ln>
        </p:spPr>
        <p:txBody>
          <a:bodyPr wrap="square" lIns="0" tIns="0" rIns="0" bIns="0" rtlCol="0"/>
          <a:lstStyle/>
          <a:p/>
        </p:txBody>
      </p:sp>
      <p:sp>
        <p:nvSpPr>
          <p:cNvPr id="39" name="object 39"/>
          <p:cNvSpPr/>
          <p:nvPr/>
        </p:nvSpPr>
        <p:spPr>
          <a:xfrm>
            <a:off x="1112835" y="3903131"/>
            <a:ext cx="0" cy="165100"/>
          </a:xfrm>
          <a:custGeom>
            <a:avLst/>
            <a:gdLst/>
            <a:ahLst/>
            <a:cxnLst/>
            <a:rect l="l" t="t" r="r" b="b"/>
            <a:pathLst>
              <a:path w="0" h="165100">
                <a:moveTo>
                  <a:pt x="0" y="0"/>
                </a:moveTo>
                <a:lnTo>
                  <a:pt x="0" y="164498"/>
                </a:lnTo>
              </a:path>
            </a:pathLst>
          </a:custGeom>
          <a:ln w="3175">
            <a:solidFill>
              <a:srgbClr val="000000"/>
            </a:solidFill>
          </a:ln>
        </p:spPr>
        <p:txBody>
          <a:bodyPr wrap="square" lIns="0" tIns="0" rIns="0" bIns="0" rtlCol="0"/>
          <a:lstStyle/>
          <a:p/>
        </p:txBody>
      </p:sp>
      <p:sp>
        <p:nvSpPr>
          <p:cNvPr id="40" name="object 40"/>
          <p:cNvSpPr/>
          <p:nvPr/>
        </p:nvSpPr>
        <p:spPr>
          <a:xfrm>
            <a:off x="1087337" y="4376897"/>
            <a:ext cx="51435" cy="76835"/>
          </a:xfrm>
          <a:custGeom>
            <a:avLst/>
            <a:gdLst/>
            <a:ahLst/>
            <a:cxnLst/>
            <a:rect l="l" t="t" r="r" b="b"/>
            <a:pathLst>
              <a:path w="51434" h="76835">
                <a:moveTo>
                  <a:pt x="51357" y="0"/>
                </a:moveTo>
                <a:lnTo>
                  <a:pt x="25228" y="76573"/>
                </a:lnTo>
                <a:lnTo>
                  <a:pt x="0" y="0"/>
                </a:lnTo>
                <a:lnTo>
                  <a:pt x="51357" y="0"/>
                </a:lnTo>
                <a:close/>
              </a:path>
            </a:pathLst>
          </a:custGeom>
          <a:solidFill>
            <a:srgbClr val="000000"/>
          </a:solidFill>
        </p:spPr>
        <p:txBody>
          <a:bodyPr wrap="square" lIns="0" tIns="0" rIns="0" bIns="0" rtlCol="0"/>
          <a:lstStyle/>
          <a:p/>
        </p:txBody>
      </p:sp>
      <p:sp>
        <p:nvSpPr>
          <p:cNvPr id="41" name="object 41"/>
          <p:cNvSpPr/>
          <p:nvPr/>
        </p:nvSpPr>
        <p:spPr>
          <a:xfrm>
            <a:off x="1087427" y="3832863"/>
            <a:ext cx="51435" cy="76835"/>
          </a:xfrm>
          <a:custGeom>
            <a:avLst/>
            <a:gdLst/>
            <a:ahLst/>
            <a:cxnLst/>
            <a:rect l="l" t="t" r="r" b="b"/>
            <a:pathLst>
              <a:path w="51434" h="76835">
                <a:moveTo>
                  <a:pt x="51357" y="76573"/>
                </a:moveTo>
                <a:lnTo>
                  <a:pt x="0" y="76573"/>
                </a:lnTo>
                <a:lnTo>
                  <a:pt x="25228" y="0"/>
                </a:lnTo>
                <a:lnTo>
                  <a:pt x="51357" y="76573"/>
                </a:lnTo>
                <a:close/>
              </a:path>
            </a:pathLst>
          </a:custGeom>
          <a:solidFill>
            <a:srgbClr val="000000"/>
          </a:solidFill>
        </p:spPr>
        <p:txBody>
          <a:bodyPr wrap="square" lIns="0" tIns="0" rIns="0" bIns="0" rtlCol="0"/>
          <a:lstStyle/>
          <a:p/>
        </p:txBody>
      </p:sp>
      <p:sp>
        <p:nvSpPr>
          <p:cNvPr id="42" name="object 42"/>
          <p:cNvSpPr txBox="1"/>
          <p:nvPr/>
        </p:nvSpPr>
        <p:spPr>
          <a:xfrm>
            <a:off x="889354" y="4039527"/>
            <a:ext cx="448945" cy="180340"/>
          </a:xfrm>
          <a:prstGeom prst="rect">
            <a:avLst/>
          </a:prstGeom>
        </p:spPr>
        <p:txBody>
          <a:bodyPr wrap="square" lIns="0" tIns="13970" rIns="0" bIns="0" rtlCol="0" vert="horz">
            <a:spAutoFit/>
          </a:bodyPr>
          <a:lstStyle/>
          <a:p>
            <a:pPr marL="12700">
              <a:lnSpc>
                <a:spcPct val="100000"/>
              </a:lnSpc>
              <a:spcBef>
                <a:spcPts val="110"/>
              </a:spcBef>
            </a:pPr>
            <a:r>
              <a:rPr dirty="0" sz="1000" spc="-40" i="1">
                <a:latin typeface="Cambria Math"/>
                <a:cs typeface="Cambria Math"/>
              </a:rPr>
              <a:t>3</a:t>
            </a:r>
            <a:r>
              <a:rPr dirty="0" sz="1000" spc="30" i="1">
                <a:latin typeface="Cambria Math"/>
                <a:cs typeface="Cambria Math"/>
              </a:rPr>
              <a:t>5</a:t>
            </a:r>
            <a:r>
              <a:rPr dirty="0" sz="1000" spc="10" i="1">
                <a:latin typeface="Cambria Math"/>
                <a:cs typeface="Cambria Math"/>
              </a:rPr>
              <a:t>.</a:t>
            </a:r>
            <a:r>
              <a:rPr dirty="0" sz="1000" spc="-40" i="1">
                <a:latin typeface="Cambria Math"/>
                <a:cs typeface="Cambria Math"/>
              </a:rPr>
              <a:t>65</a:t>
            </a:r>
            <a:r>
              <a:rPr dirty="0" sz="1000" spc="30" i="1">
                <a:latin typeface="Cambria Math"/>
                <a:cs typeface="Cambria Math"/>
              </a:rPr>
              <a:t>7</a:t>
            </a:r>
            <a:r>
              <a:rPr dirty="0" sz="1000" spc="-20" i="1">
                <a:latin typeface="Cambria Math"/>
                <a:cs typeface="Cambria Math"/>
              </a:rPr>
              <a:t>"</a:t>
            </a:r>
            <a:endParaRPr sz="1000">
              <a:latin typeface="Cambria Math"/>
              <a:cs typeface="Cambria Math"/>
            </a:endParaRPr>
          </a:p>
        </p:txBody>
      </p:sp>
      <p:sp>
        <p:nvSpPr>
          <p:cNvPr id="43" name="object 43"/>
          <p:cNvSpPr/>
          <p:nvPr/>
        </p:nvSpPr>
        <p:spPr>
          <a:xfrm>
            <a:off x="2786188" y="3102890"/>
            <a:ext cx="163195" cy="0"/>
          </a:xfrm>
          <a:custGeom>
            <a:avLst/>
            <a:gdLst/>
            <a:ahLst/>
            <a:cxnLst/>
            <a:rect l="l" t="t" r="r" b="b"/>
            <a:pathLst>
              <a:path w="163194" h="0">
                <a:moveTo>
                  <a:pt x="0" y="0"/>
                </a:moveTo>
                <a:lnTo>
                  <a:pt x="163082" y="0"/>
                </a:lnTo>
              </a:path>
            </a:pathLst>
          </a:custGeom>
          <a:ln w="3175">
            <a:solidFill>
              <a:srgbClr val="000000"/>
            </a:solidFill>
          </a:ln>
        </p:spPr>
        <p:txBody>
          <a:bodyPr wrap="square" lIns="0" tIns="0" rIns="0" bIns="0" rtlCol="0"/>
          <a:lstStyle/>
          <a:p/>
        </p:txBody>
      </p:sp>
      <p:sp>
        <p:nvSpPr>
          <p:cNvPr id="44" name="object 44"/>
          <p:cNvSpPr/>
          <p:nvPr/>
        </p:nvSpPr>
        <p:spPr>
          <a:xfrm>
            <a:off x="2824030" y="3458643"/>
            <a:ext cx="0" cy="135255"/>
          </a:xfrm>
          <a:custGeom>
            <a:avLst/>
            <a:gdLst/>
            <a:ahLst/>
            <a:cxnLst/>
            <a:rect l="l" t="t" r="r" b="b"/>
            <a:pathLst>
              <a:path w="0" h="135254">
                <a:moveTo>
                  <a:pt x="0" y="0"/>
                </a:moveTo>
                <a:lnTo>
                  <a:pt x="0" y="135220"/>
                </a:lnTo>
              </a:path>
            </a:pathLst>
          </a:custGeom>
          <a:ln w="3175">
            <a:solidFill>
              <a:srgbClr val="000000"/>
            </a:solidFill>
          </a:ln>
        </p:spPr>
        <p:txBody>
          <a:bodyPr wrap="square" lIns="0" tIns="0" rIns="0" bIns="0" rtlCol="0"/>
          <a:lstStyle/>
          <a:p/>
        </p:txBody>
      </p:sp>
      <p:sp>
        <p:nvSpPr>
          <p:cNvPr id="45" name="object 45"/>
          <p:cNvSpPr/>
          <p:nvPr/>
        </p:nvSpPr>
        <p:spPr>
          <a:xfrm>
            <a:off x="2824030" y="3173158"/>
            <a:ext cx="0" cy="135255"/>
          </a:xfrm>
          <a:custGeom>
            <a:avLst/>
            <a:gdLst/>
            <a:ahLst/>
            <a:cxnLst/>
            <a:rect l="l" t="t" r="r" b="b"/>
            <a:pathLst>
              <a:path w="0" h="135254">
                <a:moveTo>
                  <a:pt x="0" y="0"/>
                </a:moveTo>
                <a:lnTo>
                  <a:pt x="0" y="135039"/>
                </a:lnTo>
              </a:path>
            </a:pathLst>
          </a:custGeom>
          <a:ln w="3175">
            <a:solidFill>
              <a:srgbClr val="000000"/>
            </a:solidFill>
          </a:ln>
        </p:spPr>
        <p:txBody>
          <a:bodyPr wrap="square" lIns="0" tIns="0" rIns="0" bIns="0" rtlCol="0"/>
          <a:lstStyle/>
          <a:p/>
        </p:txBody>
      </p:sp>
      <p:sp>
        <p:nvSpPr>
          <p:cNvPr id="46" name="object 46"/>
          <p:cNvSpPr/>
          <p:nvPr/>
        </p:nvSpPr>
        <p:spPr>
          <a:xfrm>
            <a:off x="2798261" y="3587197"/>
            <a:ext cx="51435" cy="76835"/>
          </a:xfrm>
          <a:custGeom>
            <a:avLst/>
            <a:gdLst/>
            <a:ahLst/>
            <a:cxnLst/>
            <a:rect l="l" t="t" r="r" b="b"/>
            <a:pathLst>
              <a:path w="51435" h="76835">
                <a:moveTo>
                  <a:pt x="51357" y="0"/>
                </a:moveTo>
                <a:lnTo>
                  <a:pt x="26129" y="76573"/>
                </a:lnTo>
                <a:lnTo>
                  <a:pt x="0" y="0"/>
                </a:lnTo>
                <a:lnTo>
                  <a:pt x="51357" y="0"/>
                </a:lnTo>
                <a:close/>
              </a:path>
            </a:pathLst>
          </a:custGeom>
          <a:solidFill>
            <a:srgbClr val="000000"/>
          </a:solidFill>
        </p:spPr>
        <p:txBody>
          <a:bodyPr wrap="square" lIns="0" tIns="0" rIns="0" bIns="0" rtlCol="0"/>
          <a:lstStyle/>
          <a:p/>
        </p:txBody>
      </p:sp>
      <p:sp>
        <p:nvSpPr>
          <p:cNvPr id="47" name="object 47"/>
          <p:cNvSpPr/>
          <p:nvPr/>
        </p:nvSpPr>
        <p:spPr>
          <a:xfrm>
            <a:off x="2798442" y="3102350"/>
            <a:ext cx="51435" cy="76835"/>
          </a:xfrm>
          <a:custGeom>
            <a:avLst/>
            <a:gdLst/>
            <a:ahLst/>
            <a:cxnLst/>
            <a:rect l="l" t="t" r="r" b="b"/>
            <a:pathLst>
              <a:path w="51435" h="76835">
                <a:moveTo>
                  <a:pt x="51357" y="76573"/>
                </a:moveTo>
                <a:lnTo>
                  <a:pt x="0" y="76573"/>
                </a:lnTo>
                <a:lnTo>
                  <a:pt x="26129" y="0"/>
                </a:lnTo>
                <a:lnTo>
                  <a:pt x="51357" y="76573"/>
                </a:lnTo>
                <a:close/>
              </a:path>
            </a:pathLst>
          </a:custGeom>
          <a:solidFill>
            <a:srgbClr val="000000"/>
          </a:solidFill>
        </p:spPr>
        <p:txBody>
          <a:bodyPr wrap="square" lIns="0" tIns="0" rIns="0" bIns="0" rtlCol="0"/>
          <a:lstStyle/>
          <a:p/>
        </p:txBody>
      </p:sp>
      <p:sp>
        <p:nvSpPr>
          <p:cNvPr id="48" name="object 48"/>
          <p:cNvSpPr/>
          <p:nvPr/>
        </p:nvSpPr>
        <p:spPr>
          <a:xfrm>
            <a:off x="2370823" y="4453561"/>
            <a:ext cx="578485" cy="0"/>
          </a:xfrm>
          <a:custGeom>
            <a:avLst/>
            <a:gdLst/>
            <a:ahLst/>
            <a:cxnLst/>
            <a:rect l="l" t="t" r="r" b="b"/>
            <a:pathLst>
              <a:path w="578485" h="0">
                <a:moveTo>
                  <a:pt x="0" y="0"/>
                </a:moveTo>
                <a:lnTo>
                  <a:pt x="578447" y="0"/>
                </a:lnTo>
              </a:path>
            </a:pathLst>
          </a:custGeom>
          <a:ln w="3175">
            <a:solidFill>
              <a:srgbClr val="000000"/>
            </a:solidFill>
          </a:ln>
        </p:spPr>
        <p:txBody>
          <a:bodyPr wrap="square" lIns="0" tIns="0" rIns="0" bIns="0" rtlCol="0"/>
          <a:lstStyle/>
          <a:p/>
        </p:txBody>
      </p:sp>
      <p:sp>
        <p:nvSpPr>
          <p:cNvPr id="49" name="object 49"/>
          <p:cNvSpPr/>
          <p:nvPr/>
        </p:nvSpPr>
        <p:spPr>
          <a:xfrm>
            <a:off x="2824030" y="4134293"/>
            <a:ext cx="0" cy="249554"/>
          </a:xfrm>
          <a:custGeom>
            <a:avLst/>
            <a:gdLst/>
            <a:ahLst/>
            <a:cxnLst/>
            <a:rect l="l" t="t" r="r" b="b"/>
            <a:pathLst>
              <a:path w="0" h="249554">
                <a:moveTo>
                  <a:pt x="0" y="0"/>
                </a:moveTo>
                <a:lnTo>
                  <a:pt x="0" y="248999"/>
                </a:lnTo>
              </a:path>
            </a:pathLst>
          </a:custGeom>
          <a:ln w="3175">
            <a:solidFill>
              <a:srgbClr val="000000"/>
            </a:solidFill>
          </a:ln>
        </p:spPr>
        <p:txBody>
          <a:bodyPr wrap="square" lIns="0" tIns="0" rIns="0" bIns="0" rtlCol="0"/>
          <a:lstStyle/>
          <a:p/>
        </p:txBody>
      </p:sp>
      <p:sp>
        <p:nvSpPr>
          <p:cNvPr id="50" name="object 50"/>
          <p:cNvSpPr/>
          <p:nvPr/>
        </p:nvSpPr>
        <p:spPr>
          <a:xfrm>
            <a:off x="2824030" y="3734669"/>
            <a:ext cx="0" cy="249554"/>
          </a:xfrm>
          <a:custGeom>
            <a:avLst/>
            <a:gdLst/>
            <a:ahLst/>
            <a:cxnLst/>
            <a:rect l="l" t="t" r="r" b="b"/>
            <a:pathLst>
              <a:path w="0" h="249554">
                <a:moveTo>
                  <a:pt x="0" y="0"/>
                </a:moveTo>
                <a:lnTo>
                  <a:pt x="0" y="249179"/>
                </a:lnTo>
              </a:path>
            </a:pathLst>
          </a:custGeom>
          <a:ln w="3175">
            <a:solidFill>
              <a:srgbClr val="000000"/>
            </a:solidFill>
          </a:ln>
        </p:spPr>
        <p:txBody>
          <a:bodyPr wrap="square" lIns="0" tIns="0" rIns="0" bIns="0" rtlCol="0"/>
          <a:lstStyle/>
          <a:p/>
        </p:txBody>
      </p:sp>
      <p:sp>
        <p:nvSpPr>
          <p:cNvPr id="51" name="object 51"/>
          <p:cNvSpPr/>
          <p:nvPr/>
        </p:nvSpPr>
        <p:spPr>
          <a:xfrm>
            <a:off x="2798261" y="4376897"/>
            <a:ext cx="51435" cy="76835"/>
          </a:xfrm>
          <a:custGeom>
            <a:avLst/>
            <a:gdLst/>
            <a:ahLst/>
            <a:cxnLst/>
            <a:rect l="l" t="t" r="r" b="b"/>
            <a:pathLst>
              <a:path w="51435" h="76835">
                <a:moveTo>
                  <a:pt x="51357" y="0"/>
                </a:moveTo>
                <a:lnTo>
                  <a:pt x="26129" y="76573"/>
                </a:lnTo>
                <a:lnTo>
                  <a:pt x="0" y="0"/>
                </a:lnTo>
                <a:lnTo>
                  <a:pt x="51357" y="0"/>
                </a:lnTo>
                <a:close/>
              </a:path>
            </a:pathLst>
          </a:custGeom>
          <a:solidFill>
            <a:srgbClr val="000000"/>
          </a:solidFill>
        </p:spPr>
        <p:txBody>
          <a:bodyPr wrap="square" lIns="0" tIns="0" rIns="0" bIns="0" rtlCol="0"/>
          <a:lstStyle/>
          <a:p/>
        </p:txBody>
      </p:sp>
      <p:sp>
        <p:nvSpPr>
          <p:cNvPr id="52" name="object 52"/>
          <p:cNvSpPr/>
          <p:nvPr/>
        </p:nvSpPr>
        <p:spPr>
          <a:xfrm>
            <a:off x="2798442" y="3664221"/>
            <a:ext cx="51435" cy="76835"/>
          </a:xfrm>
          <a:custGeom>
            <a:avLst/>
            <a:gdLst/>
            <a:ahLst/>
            <a:cxnLst/>
            <a:rect l="l" t="t" r="r" b="b"/>
            <a:pathLst>
              <a:path w="51435" h="76835">
                <a:moveTo>
                  <a:pt x="51357" y="76573"/>
                </a:moveTo>
                <a:lnTo>
                  <a:pt x="0" y="76573"/>
                </a:lnTo>
                <a:lnTo>
                  <a:pt x="26129" y="0"/>
                </a:lnTo>
                <a:lnTo>
                  <a:pt x="51357" y="76573"/>
                </a:lnTo>
                <a:close/>
              </a:path>
            </a:pathLst>
          </a:custGeom>
          <a:solidFill>
            <a:srgbClr val="000000"/>
          </a:solidFill>
        </p:spPr>
        <p:txBody>
          <a:bodyPr wrap="square" lIns="0" tIns="0" rIns="0" bIns="0" rtlCol="0"/>
          <a:lstStyle/>
          <a:p/>
        </p:txBody>
      </p:sp>
      <p:sp>
        <p:nvSpPr>
          <p:cNvPr id="53" name="object 53"/>
          <p:cNvSpPr txBox="1"/>
          <p:nvPr/>
        </p:nvSpPr>
        <p:spPr>
          <a:xfrm>
            <a:off x="2600765" y="3955071"/>
            <a:ext cx="448945" cy="180340"/>
          </a:xfrm>
          <a:prstGeom prst="rect">
            <a:avLst/>
          </a:prstGeom>
        </p:spPr>
        <p:txBody>
          <a:bodyPr wrap="square" lIns="0" tIns="13970" rIns="0" bIns="0" rtlCol="0" vert="horz">
            <a:spAutoFit/>
          </a:bodyPr>
          <a:lstStyle/>
          <a:p>
            <a:pPr marL="12700">
              <a:lnSpc>
                <a:spcPct val="100000"/>
              </a:lnSpc>
              <a:spcBef>
                <a:spcPts val="110"/>
              </a:spcBef>
            </a:pPr>
            <a:r>
              <a:rPr dirty="0" sz="1000" spc="-40" i="1">
                <a:latin typeface="Cambria Math"/>
                <a:cs typeface="Cambria Math"/>
              </a:rPr>
              <a:t>4</a:t>
            </a:r>
            <a:r>
              <a:rPr dirty="0" sz="1000" spc="30" i="1">
                <a:latin typeface="Cambria Math"/>
                <a:cs typeface="Cambria Math"/>
              </a:rPr>
              <a:t>8</a:t>
            </a:r>
            <a:r>
              <a:rPr dirty="0" sz="1000" spc="10" i="1">
                <a:latin typeface="Cambria Math"/>
                <a:cs typeface="Cambria Math"/>
              </a:rPr>
              <a:t>.</a:t>
            </a:r>
            <a:r>
              <a:rPr dirty="0" sz="1000" spc="-40" i="1">
                <a:latin typeface="Cambria Math"/>
                <a:cs typeface="Cambria Math"/>
              </a:rPr>
              <a:t>86</a:t>
            </a:r>
            <a:r>
              <a:rPr dirty="0" sz="1000" spc="30" i="1">
                <a:latin typeface="Cambria Math"/>
                <a:cs typeface="Cambria Math"/>
              </a:rPr>
              <a:t>7</a:t>
            </a:r>
            <a:r>
              <a:rPr dirty="0" sz="1000" spc="-20" i="1">
                <a:latin typeface="Cambria Math"/>
                <a:cs typeface="Cambria Math"/>
              </a:rPr>
              <a:t>"</a:t>
            </a:r>
            <a:endParaRPr sz="1000">
              <a:latin typeface="Cambria Math"/>
              <a:cs typeface="Cambria Math"/>
            </a:endParaRPr>
          </a:p>
        </p:txBody>
      </p:sp>
      <p:sp>
        <p:nvSpPr>
          <p:cNvPr id="54" name="object 54"/>
          <p:cNvSpPr/>
          <p:nvPr/>
        </p:nvSpPr>
        <p:spPr>
          <a:xfrm>
            <a:off x="735853" y="4453561"/>
            <a:ext cx="827405" cy="0"/>
          </a:xfrm>
          <a:custGeom>
            <a:avLst/>
            <a:gdLst/>
            <a:ahLst/>
            <a:cxnLst/>
            <a:rect l="l" t="t" r="r" b="b"/>
            <a:pathLst>
              <a:path w="827405" h="0">
                <a:moveTo>
                  <a:pt x="0" y="0"/>
                </a:moveTo>
                <a:lnTo>
                  <a:pt x="827125" y="0"/>
                </a:lnTo>
              </a:path>
            </a:pathLst>
          </a:custGeom>
          <a:ln w="3175">
            <a:solidFill>
              <a:srgbClr val="000000"/>
            </a:solidFill>
          </a:ln>
        </p:spPr>
        <p:txBody>
          <a:bodyPr wrap="square" lIns="0" tIns="0" rIns="0" bIns="0" rtlCol="0"/>
          <a:lstStyle/>
          <a:p/>
        </p:txBody>
      </p:sp>
      <p:sp>
        <p:nvSpPr>
          <p:cNvPr id="55" name="object 55"/>
          <p:cNvSpPr/>
          <p:nvPr/>
        </p:nvSpPr>
        <p:spPr>
          <a:xfrm>
            <a:off x="735853" y="3212165"/>
            <a:ext cx="415925" cy="0"/>
          </a:xfrm>
          <a:custGeom>
            <a:avLst/>
            <a:gdLst/>
            <a:ahLst/>
            <a:cxnLst/>
            <a:rect l="l" t="t" r="r" b="b"/>
            <a:pathLst>
              <a:path w="415925" h="0">
                <a:moveTo>
                  <a:pt x="0" y="0"/>
                </a:moveTo>
                <a:lnTo>
                  <a:pt x="415364" y="0"/>
                </a:lnTo>
              </a:path>
            </a:pathLst>
          </a:custGeom>
          <a:ln w="3175">
            <a:solidFill>
              <a:srgbClr val="000000"/>
            </a:solidFill>
          </a:ln>
        </p:spPr>
        <p:txBody>
          <a:bodyPr wrap="square" lIns="0" tIns="0" rIns="0" bIns="0" rtlCol="0"/>
          <a:lstStyle/>
          <a:p/>
        </p:txBody>
      </p:sp>
      <p:sp>
        <p:nvSpPr>
          <p:cNvPr id="56" name="object 56"/>
          <p:cNvSpPr/>
          <p:nvPr/>
        </p:nvSpPr>
        <p:spPr>
          <a:xfrm>
            <a:off x="861093" y="3908176"/>
            <a:ext cx="0" cy="475615"/>
          </a:xfrm>
          <a:custGeom>
            <a:avLst/>
            <a:gdLst/>
            <a:ahLst/>
            <a:cxnLst/>
            <a:rect l="l" t="t" r="r" b="b"/>
            <a:pathLst>
              <a:path w="0" h="475614">
                <a:moveTo>
                  <a:pt x="0" y="0"/>
                </a:moveTo>
                <a:lnTo>
                  <a:pt x="0" y="475117"/>
                </a:lnTo>
              </a:path>
            </a:pathLst>
          </a:custGeom>
          <a:ln w="3175">
            <a:solidFill>
              <a:srgbClr val="000000"/>
            </a:solidFill>
          </a:ln>
        </p:spPr>
        <p:txBody>
          <a:bodyPr wrap="square" lIns="0" tIns="0" rIns="0" bIns="0" rtlCol="0"/>
          <a:lstStyle/>
          <a:p/>
        </p:txBody>
      </p:sp>
      <p:sp>
        <p:nvSpPr>
          <p:cNvPr id="57" name="object 57"/>
          <p:cNvSpPr/>
          <p:nvPr/>
        </p:nvSpPr>
        <p:spPr>
          <a:xfrm>
            <a:off x="861093" y="3282433"/>
            <a:ext cx="0" cy="475615"/>
          </a:xfrm>
          <a:custGeom>
            <a:avLst/>
            <a:gdLst/>
            <a:ahLst/>
            <a:cxnLst/>
            <a:rect l="l" t="t" r="r" b="b"/>
            <a:pathLst>
              <a:path w="0" h="475614">
                <a:moveTo>
                  <a:pt x="0" y="0"/>
                </a:moveTo>
                <a:lnTo>
                  <a:pt x="0" y="475297"/>
                </a:lnTo>
              </a:path>
            </a:pathLst>
          </a:custGeom>
          <a:ln w="3175">
            <a:solidFill>
              <a:srgbClr val="000000"/>
            </a:solidFill>
          </a:ln>
        </p:spPr>
        <p:txBody>
          <a:bodyPr wrap="square" lIns="0" tIns="0" rIns="0" bIns="0" rtlCol="0"/>
          <a:lstStyle/>
          <a:p/>
        </p:txBody>
      </p:sp>
      <p:sp>
        <p:nvSpPr>
          <p:cNvPr id="58" name="object 58"/>
          <p:cNvSpPr/>
          <p:nvPr/>
        </p:nvSpPr>
        <p:spPr>
          <a:xfrm>
            <a:off x="835054" y="4376897"/>
            <a:ext cx="51435" cy="76835"/>
          </a:xfrm>
          <a:custGeom>
            <a:avLst/>
            <a:gdLst/>
            <a:ahLst/>
            <a:cxnLst/>
            <a:rect l="l" t="t" r="r" b="b"/>
            <a:pathLst>
              <a:path w="51434" h="76835">
                <a:moveTo>
                  <a:pt x="51357" y="0"/>
                </a:moveTo>
                <a:lnTo>
                  <a:pt x="26129" y="76573"/>
                </a:lnTo>
                <a:lnTo>
                  <a:pt x="0" y="0"/>
                </a:lnTo>
                <a:lnTo>
                  <a:pt x="51357" y="0"/>
                </a:lnTo>
                <a:close/>
              </a:path>
            </a:pathLst>
          </a:custGeom>
          <a:solidFill>
            <a:srgbClr val="000000"/>
          </a:solidFill>
        </p:spPr>
        <p:txBody>
          <a:bodyPr wrap="square" lIns="0" tIns="0" rIns="0" bIns="0" rtlCol="0"/>
          <a:lstStyle/>
          <a:p/>
        </p:txBody>
      </p:sp>
      <p:sp>
        <p:nvSpPr>
          <p:cNvPr id="59" name="object 59"/>
          <p:cNvSpPr/>
          <p:nvPr/>
        </p:nvSpPr>
        <p:spPr>
          <a:xfrm>
            <a:off x="835234" y="3211805"/>
            <a:ext cx="51435" cy="76835"/>
          </a:xfrm>
          <a:custGeom>
            <a:avLst/>
            <a:gdLst/>
            <a:ahLst/>
            <a:cxnLst/>
            <a:rect l="l" t="t" r="r" b="b"/>
            <a:pathLst>
              <a:path w="51434" h="76835">
                <a:moveTo>
                  <a:pt x="51357" y="76573"/>
                </a:moveTo>
                <a:lnTo>
                  <a:pt x="0" y="76573"/>
                </a:lnTo>
                <a:lnTo>
                  <a:pt x="26129" y="0"/>
                </a:lnTo>
                <a:lnTo>
                  <a:pt x="51357" y="76573"/>
                </a:lnTo>
                <a:close/>
              </a:path>
            </a:pathLst>
          </a:custGeom>
          <a:solidFill>
            <a:srgbClr val="000000"/>
          </a:solidFill>
        </p:spPr>
        <p:txBody>
          <a:bodyPr wrap="square" lIns="0" tIns="0" rIns="0" bIns="0" rtlCol="0"/>
          <a:lstStyle/>
          <a:p/>
        </p:txBody>
      </p:sp>
      <p:sp>
        <p:nvSpPr>
          <p:cNvPr id="60" name="object 60"/>
          <p:cNvSpPr txBox="1"/>
          <p:nvPr/>
        </p:nvSpPr>
        <p:spPr>
          <a:xfrm>
            <a:off x="754444" y="3729094"/>
            <a:ext cx="214629" cy="180340"/>
          </a:xfrm>
          <a:prstGeom prst="rect">
            <a:avLst/>
          </a:prstGeom>
        </p:spPr>
        <p:txBody>
          <a:bodyPr wrap="square" lIns="0" tIns="13970" rIns="0" bIns="0" rtlCol="0" vert="horz">
            <a:spAutoFit/>
          </a:bodyPr>
          <a:lstStyle/>
          <a:p>
            <a:pPr marL="12700">
              <a:lnSpc>
                <a:spcPct val="100000"/>
              </a:lnSpc>
              <a:spcBef>
                <a:spcPts val="110"/>
              </a:spcBef>
            </a:pPr>
            <a:r>
              <a:rPr dirty="0" sz="1000" spc="-40" i="1">
                <a:latin typeface="Cambria Math"/>
                <a:cs typeface="Cambria Math"/>
              </a:rPr>
              <a:t>7</a:t>
            </a:r>
            <a:r>
              <a:rPr dirty="0" sz="1000" spc="30" i="1">
                <a:latin typeface="Cambria Math"/>
                <a:cs typeface="Cambria Math"/>
              </a:rPr>
              <a:t>4</a:t>
            </a:r>
            <a:r>
              <a:rPr dirty="0" sz="1000" spc="-20" i="1">
                <a:latin typeface="Cambria Math"/>
                <a:cs typeface="Cambria Math"/>
              </a:rPr>
              <a:t>"</a:t>
            </a:r>
            <a:endParaRPr sz="1000">
              <a:latin typeface="Cambria Math"/>
              <a:cs typeface="Cambria Math"/>
            </a:endParaRPr>
          </a:p>
        </p:txBody>
      </p:sp>
      <p:sp>
        <p:nvSpPr>
          <p:cNvPr id="61" name="object 61"/>
          <p:cNvSpPr/>
          <p:nvPr/>
        </p:nvSpPr>
        <p:spPr>
          <a:xfrm>
            <a:off x="2371003" y="4453561"/>
            <a:ext cx="880744" cy="0"/>
          </a:xfrm>
          <a:custGeom>
            <a:avLst/>
            <a:gdLst/>
            <a:ahLst/>
            <a:cxnLst/>
            <a:rect l="l" t="t" r="r" b="b"/>
            <a:pathLst>
              <a:path w="880745" h="0">
                <a:moveTo>
                  <a:pt x="0" y="0"/>
                </a:moveTo>
                <a:lnTo>
                  <a:pt x="880285" y="0"/>
                </a:lnTo>
              </a:path>
            </a:pathLst>
          </a:custGeom>
          <a:ln w="3175">
            <a:solidFill>
              <a:srgbClr val="000000"/>
            </a:solidFill>
          </a:ln>
        </p:spPr>
        <p:txBody>
          <a:bodyPr wrap="square" lIns="0" tIns="0" rIns="0" bIns="0" rtlCol="0"/>
          <a:lstStyle/>
          <a:p/>
        </p:txBody>
      </p:sp>
      <p:sp>
        <p:nvSpPr>
          <p:cNvPr id="62" name="object 62"/>
          <p:cNvSpPr/>
          <p:nvPr/>
        </p:nvSpPr>
        <p:spPr>
          <a:xfrm>
            <a:off x="2786368" y="3102260"/>
            <a:ext cx="465455" cy="0"/>
          </a:xfrm>
          <a:custGeom>
            <a:avLst/>
            <a:gdLst/>
            <a:ahLst/>
            <a:cxnLst/>
            <a:rect l="l" t="t" r="r" b="b"/>
            <a:pathLst>
              <a:path w="465454" h="0">
                <a:moveTo>
                  <a:pt x="0" y="0"/>
                </a:moveTo>
                <a:lnTo>
                  <a:pt x="464920" y="0"/>
                </a:lnTo>
              </a:path>
            </a:pathLst>
          </a:custGeom>
          <a:ln w="3175">
            <a:solidFill>
              <a:srgbClr val="000000"/>
            </a:solidFill>
          </a:ln>
        </p:spPr>
        <p:txBody>
          <a:bodyPr wrap="square" lIns="0" tIns="0" rIns="0" bIns="0" rtlCol="0"/>
          <a:lstStyle/>
          <a:p/>
        </p:txBody>
      </p:sp>
      <p:sp>
        <p:nvSpPr>
          <p:cNvPr id="63" name="object 63"/>
          <p:cNvSpPr/>
          <p:nvPr/>
        </p:nvSpPr>
        <p:spPr>
          <a:xfrm>
            <a:off x="3126048" y="3853223"/>
            <a:ext cx="0" cy="530225"/>
          </a:xfrm>
          <a:custGeom>
            <a:avLst/>
            <a:gdLst/>
            <a:ahLst/>
            <a:cxnLst/>
            <a:rect l="l" t="t" r="r" b="b"/>
            <a:pathLst>
              <a:path w="0" h="530225">
                <a:moveTo>
                  <a:pt x="0" y="0"/>
                </a:moveTo>
                <a:lnTo>
                  <a:pt x="0" y="530070"/>
                </a:lnTo>
              </a:path>
            </a:pathLst>
          </a:custGeom>
          <a:ln w="3175">
            <a:solidFill>
              <a:srgbClr val="000000"/>
            </a:solidFill>
          </a:ln>
        </p:spPr>
        <p:txBody>
          <a:bodyPr wrap="square" lIns="0" tIns="0" rIns="0" bIns="0" rtlCol="0"/>
          <a:lstStyle/>
          <a:p/>
        </p:txBody>
      </p:sp>
      <p:sp>
        <p:nvSpPr>
          <p:cNvPr id="64" name="object 64"/>
          <p:cNvSpPr/>
          <p:nvPr/>
        </p:nvSpPr>
        <p:spPr>
          <a:xfrm>
            <a:off x="3126048" y="3172527"/>
            <a:ext cx="0" cy="530860"/>
          </a:xfrm>
          <a:custGeom>
            <a:avLst/>
            <a:gdLst/>
            <a:ahLst/>
            <a:cxnLst/>
            <a:rect l="l" t="t" r="r" b="b"/>
            <a:pathLst>
              <a:path w="0" h="530860">
                <a:moveTo>
                  <a:pt x="0" y="0"/>
                </a:moveTo>
                <a:lnTo>
                  <a:pt x="0" y="530250"/>
                </a:lnTo>
              </a:path>
            </a:pathLst>
          </a:custGeom>
          <a:ln w="3175">
            <a:solidFill>
              <a:srgbClr val="000000"/>
            </a:solidFill>
          </a:ln>
        </p:spPr>
        <p:txBody>
          <a:bodyPr wrap="square" lIns="0" tIns="0" rIns="0" bIns="0" rtlCol="0"/>
          <a:lstStyle/>
          <a:p/>
        </p:txBody>
      </p:sp>
      <p:sp>
        <p:nvSpPr>
          <p:cNvPr id="65" name="object 65"/>
          <p:cNvSpPr/>
          <p:nvPr/>
        </p:nvSpPr>
        <p:spPr>
          <a:xfrm>
            <a:off x="3100820" y="4376897"/>
            <a:ext cx="51435" cy="76835"/>
          </a:xfrm>
          <a:custGeom>
            <a:avLst/>
            <a:gdLst/>
            <a:ahLst/>
            <a:cxnLst/>
            <a:rect l="l" t="t" r="r" b="b"/>
            <a:pathLst>
              <a:path w="51435" h="76835">
                <a:moveTo>
                  <a:pt x="51357" y="0"/>
                </a:moveTo>
                <a:lnTo>
                  <a:pt x="25228" y="76573"/>
                </a:lnTo>
                <a:lnTo>
                  <a:pt x="0" y="0"/>
                </a:lnTo>
                <a:lnTo>
                  <a:pt x="51357" y="0"/>
                </a:lnTo>
                <a:close/>
              </a:path>
            </a:pathLst>
          </a:custGeom>
          <a:solidFill>
            <a:srgbClr val="000000"/>
          </a:solidFill>
        </p:spPr>
        <p:txBody>
          <a:bodyPr wrap="square" lIns="0" tIns="0" rIns="0" bIns="0" rtlCol="0"/>
          <a:lstStyle/>
          <a:p/>
        </p:txBody>
      </p:sp>
      <p:sp>
        <p:nvSpPr>
          <p:cNvPr id="66" name="object 66"/>
          <p:cNvSpPr/>
          <p:nvPr/>
        </p:nvSpPr>
        <p:spPr>
          <a:xfrm>
            <a:off x="3100910" y="3102350"/>
            <a:ext cx="51435" cy="76835"/>
          </a:xfrm>
          <a:custGeom>
            <a:avLst/>
            <a:gdLst/>
            <a:ahLst/>
            <a:cxnLst/>
            <a:rect l="l" t="t" r="r" b="b"/>
            <a:pathLst>
              <a:path w="51435" h="76835">
                <a:moveTo>
                  <a:pt x="51357" y="76573"/>
                </a:moveTo>
                <a:lnTo>
                  <a:pt x="0" y="76573"/>
                </a:lnTo>
                <a:lnTo>
                  <a:pt x="25228" y="0"/>
                </a:lnTo>
                <a:lnTo>
                  <a:pt x="51357" y="76573"/>
                </a:lnTo>
                <a:close/>
              </a:path>
            </a:pathLst>
          </a:custGeom>
          <a:solidFill>
            <a:srgbClr val="000000"/>
          </a:solidFill>
        </p:spPr>
        <p:txBody>
          <a:bodyPr wrap="square" lIns="0" tIns="0" rIns="0" bIns="0" rtlCol="0"/>
          <a:lstStyle/>
          <a:p/>
        </p:txBody>
      </p:sp>
      <p:sp>
        <p:nvSpPr>
          <p:cNvPr id="67" name="object 67"/>
          <p:cNvSpPr txBox="1"/>
          <p:nvPr/>
        </p:nvSpPr>
        <p:spPr>
          <a:xfrm>
            <a:off x="3019548" y="3674311"/>
            <a:ext cx="214629" cy="180340"/>
          </a:xfrm>
          <a:prstGeom prst="rect">
            <a:avLst/>
          </a:prstGeom>
        </p:spPr>
        <p:txBody>
          <a:bodyPr wrap="square" lIns="0" tIns="13970" rIns="0" bIns="0" rtlCol="0" vert="horz">
            <a:spAutoFit/>
          </a:bodyPr>
          <a:lstStyle/>
          <a:p>
            <a:pPr marL="12700">
              <a:lnSpc>
                <a:spcPct val="100000"/>
              </a:lnSpc>
              <a:spcBef>
                <a:spcPts val="110"/>
              </a:spcBef>
            </a:pPr>
            <a:r>
              <a:rPr dirty="0" sz="1000" spc="-40" i="1">
                <a:latin typeface="Cambria Math"/>
                <a:cs typeface="Cambria Math"/>
              </a:rPr>
              <a:t>8</a:t>
            </a:r>
            <a:r>
              <a:rPr dirty="0" sz="1000" spc="30" i="1">
                <a:latin typeface="Cambria Math"/>
                <a:cs typeface="Cambria Math"/>
              </a:rPr>
              <a:t>1</a:t>
            </a:r>
            <a:r>
              <a:rPr dirty="0" sz="1000" spc="-20" i="1">
                <a:latin typeface="Cambria Math"/>
                <a:cs typeface="Cambria Math"/>
              </a:rPr>
              <a:t>"</a:t>
            </a:r>
            <a:endParaRPr sz="1000">
              <a:latin typeface="Cambria Math"/>
              <a:cs typeface="Cambria Math"/>
            </a:endParaRPr>
          </a:p>
        </p:txBody>
      </p:sp>
      <p:sp>
        <p:nvSpPr>
          <p:cNvPr id="72" name="object 72"/>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8</a:t>
            </a:r>
          </a:p>
        </p:txBody>
      </p:sp>
      <p:sp>
        <p:nvSpPr>
          <p:cNvPr id="68" name="object 68"/>
          <p:cNvSpPr txBox="1"/>
          <p:nvPr/>
        </p:nvSpPr>
        <p:spPr>
          <a:xfrm>
            <a:off x="1515201" y="3804784"/>
            <a:ext cx="882650" cy="168275"/>
          </a:xfrm>
          <a:prstGeom prst="rect">
            <a:avLst/>
          </a:prstGeom>
        </p:spPr>
        <p:txBody>
          <a:bodyPr wrap="square" lIns="0" tIns="17145" rIns="0" bIns="0" rtlCol="0" vert="horz">
            <a:spAutoFit/>
          </a:bodyPr>
          <a:lstStyle/>
          <a:p>
            <a:pPr marL="12700">
              <a:lnSpc>
                <a:spcPct val="100000"/>
              </a:lnSpc>
              <a:spcBef>
                <a:spcPts val="135"/>
              </a:spcBef>
            </a:pPr>
            <a:r>
              <a:rPr dirty="0" sz="900" spc="-15" i="1">
                <a:latin typeface="Cambria Math"/>
                <a:cs typeface="Cambria Math"/>
              </a:rPr>
              <a:t>Noncomposite</a:t>
            </a:r>
            <a:r>
              <a:rPr dirty="0" sz="900" spc="-5" i="1">
                <a:latin typeface="Cambria Math"/>
                <a:cs typeface="Cambria Math"/>
              </a:rPr>
              <a:t> CG</a:t>
            </a:r>
            <a:endParaRPr sz="900">
              <a:latin typeface="Cambria Math"/>
              <a:cs typeface="Cambria Math"/>
            </a:endParaRPr>
          </a:p>
        </p:txBody>
      </p:sp>
      <p:sp>
        <p:nvSpPr>
          <p:cNvPr id="69" name="object 69"/>
          <p:cNvSpPr txBox="1"/>
          <p:nvPr/>
        </p:nvSpPr>
        <p:spPr>
          <a:xfrm>
            <a:off x="1623644" y="3213291"/>
            <a:ext cx="1426210" cy="450215"/>
          </a:xfrm>
          <a:prstGeom prst="rect">
            <a:avLst/>
          </a:prstGeom>
        </p:spPr>
        <p:txBody>
          <a:bodyPr wrap="square" lIns="0" tIns="80645" rIns="0" bIns="0" rtlCol="0" vert="horz">
            <a:spAutoFit/>
          </a:bodyPr>
          <a:lstStyle/>
          <a:p>
            <a:pPr marL="989330">
              <a:lnSpc>
                <a:spcPct val="100000"/>
              </a:lnSpc>
              <a:spcBef>
                <a:spcPts val="635"/>
              </a:spcBef>
            </a:pPr>
            <a:r>
              <a:rPr dirty="0" sz="1000" spc="-10" i="1">
                <a:latin typeface="Cambria Math"/>
                <a:cs typeface="Cambria Math"/>
              </a:rPr>
              <a:t>25.113"</a:t>
            </a:r>
            <a:endParaRPr sz="1000">
              <a:latin typeface="Cambria Math"/>
              <a:cs typeface="Cambria Math"/>
            </a:endParaRPr>
          </a:p>
          <a:p>
            <a:pPr marL="12700">
              <a:lnSpc>
                <a:spcPct val="100000"/>
              </a:lnSpc>
              <a:spcBef>
                <a:spcPts val="515"/>
              </a:spcBef>
              <a:tabLst>
                <a:tab pos="1325245" algn="l"/>
              </a:tabLst>
            </a:pPr>
            <a:r>
              <a:rPr dirty="0" sz="900" spc="-10" i="1">
                <a:latin typeface="Cambria Math"/>
                <a:cs typeface="Cambria Math"/>
              </a:rPr>
              <a:t>Composite</a:t>
            </a:r>
            <a:r>
              <a:rPr dirty="0" sz="900" spc="-105" i="1">
                <a:latin typeface="Cambria Math"/>
                <a:cs typeface="Cambria Math"/>
              </a:rPr>
              <a:t> </a:t>
            </a:r>
            <a:r>
              <a:rPr dirty="0" sz="900" spc="-5" i="1">
                <a:latin typeface="Cambria Math"/>
                <a:cs typeface="Cambria Math"/>
              </a:rPr>
              <a:t>CG</a:t>
            </a:r>
            <a:r>
              <a:rPr dirty="0" sz="900" spc="-10" i="1">
                <a:latin typeface="Cambria Math"/>
                <a:cs typeface="Cambria Math"/>
              </a:rPr>
              <a:t> </a:t>
            </a:r>
            <a:r>
              <a:rPr dirty="0" u="dbl" sz="900" spc="-5" i="1">
                <a:uFill>
                  <a:solidFill>
                    <a:srgbClr val="000000"/>
                  </a:solidFill>
                </a:uFill>
                <a:latin typeface="Cambria Math"/>
                <a:cs typeface="Cambria Math"/>
              </a:rPr>
              <a:t> </a:t>
            </a:r>
            <a:r>
              <a:rPr dirty="0" u="dbl" sz="900" i="1">
                <a:uFill>
                  <a:solidFill>
                    <a:srgbClr val="000000"/>
                  </a:solidFill>
                </a:uFill>
                <a:latin typeface="Cambria Math"/>
                <a:cs typeface="Cambria Math"/>
              </a:rPr>
              <a:t>	</a:t>
            </a:r>
            <a:endParaRPr sz="900">
              <a:latin typeface="Cambria Math"/>
              <a:cs typeface="Cambria Math"/>
            </a:endParaRPr>
          </a:p>
        </p:txBody>
      </p:sp>
      <p:sp>
        <p:nvSpPr>
          <p:cNvPr id="70" name="object 70"/>
          <p:cNvSpPr txBox="1"/>
          <p:nvPr/>
        </p:nvSpPr>
        <p:spPr>
          <a:xfrm>
            <a:off x="672938" y="4598902"/>
            <a:ext cx="3324860" cy="622300"/>
          </a:xfrm>
          <a:prstGeom prst="rect">
            <a:avLst/>
          </a:prstGeom>
        </p:spPr>
        <p:txBody>
          <a:bodyPr wrap="square" lIns="0" tIns="12065" rIns="0" bIns="0" rtlCol="0" vert="horz">
            <a:spAutoFit/>
          </a:bodyPr>
          <a:lstStyle/>
          <a:p>
            <a:pPr marL="12700">
              <a:lnSpc>
                <a:spcPct val="100000"/>
              </a:lnSpc>
              <a:spcBef>
                <a:spcPts val="95"/>
              </a:spcBef>
            </a:pPr>
            <a:r>
              <a:rPr dirty="0" sz="1000" spc="-5" b="1">
                <a:latin typeface="Times New Roman"/>
                <a:cs typeface="Times New Roman"/>
              </a:rPr>
              <a:t>Figure 3-4 Centroid </a:t>
            </a:r>
            <a:r>
              <a:rPr dirty="0" sz="1000" b="1">
                <a:latin typeface="Times New Roman"/>
                <a:cs typeface="Times New Roman"/>
              </a:rPr>
              <a:t>of </a:t>
            </a:r>
            <a:r>
              <a:rPr dirty="0" sz="1000" spc="-5" b="1">
                <a:latin typeface="Times New Roman"/>
                <a:cs typeface="Times New Roman"/>
              </a:rPr>
              <a:t>Non-composte and Composite</a:t>
            </a:r>
            <a:r>
              <a:rPr dirty="0" sz="1000" spc="50" b="1">
                <a:latin typeface="Times New Roman"/>
                <a:cs typeface="Times New Roman"/>
              </a:rPr>
              <a:t> </a:t>
            </a:r>
            <a:r>
              <a:rPr dirty="0" sz="1000" spc="-5" b="1">
                <a:latin typeface="Times New Roman"/>
                <a:cs typeface="Times New Roman"/>
              </a:rPr>
              <a:t>Section</a:t>
            </a:r>
            <a:endParaRPr sz="1000">
              <a:latin typeface="Times New Roman"/>
              <a:cs typeface="Times New Roman"/>
            </a:endParaRPr>
          </a:p>
          <a:p>
            <a:pPr>
              <a:lnSpc>
                <a:spcPct val="100000"/>
              </a:lnSpc>
            </a:pPr>
            <a:endParaRPr sz="1100">
              <a:latin typeface="Times New Roman"/>
              <a:cs typeface="Times New Roman"/>
            </a:endParaRPr>
          </a:p>
          <a:p>
            <a:pPr>
              <a:lnSpc>
                <a:spcPct val="100000"/>
              </a:lnSpc>
              <a:spcBef>
                <a:spcPts val="5"/>
              </a:spcBef>
            </a:pPr>
            <a:endParaRPr sz="900">
              <a:latin typeface="Times New Roman"/>
              <a:cs typeface="Times New Roman"/>
            </a:endParaRPr>
          </a:p>
          <a:p>
            <a:pPr marL="12700">
              <a:lnSpc>
                <a:spcPct val="100000"/>
              </a:lnSpc>
            </a:pPr>
            <a:r>
              <a:rPr dirty="0" sz="1000" spc="-5" b="1">
                <a:latin typeface="Times New Roman"/>
                <a:cs typeface="Times New Roman"/>
              </a:rPr>
              <a:t>Table </a:t>
            </a:r>
            <a:r>
              <a:rPr dirty="0" sz="1000" b="1">
                <a:latin typeface="Times New Roman"/>
                <a:cs typeface="Times New Roman"/>
              </a:rPr>
              <a:t>3-1: </a:t>
            </a:r>
            <a:r>
              <a:rPr dirty="0" sz="1000" spc="-5" b="1">
                <a:latin typeface="Times New Roman"/>
                <a:cs typeface="Times New Roman"/>
              </a:rPr>
              <a:t>Section Properties from</a:t>
            </a:r>
            <a:r>
              <a:rPr dirty="0" sz="1000" spc="15" b="1">
                <a:latin typeface="Times New Roman"/>
                <a:cs typeface="Times New Roman"/>
              </a:rPr>
              <a:t> </a:t>
            </a:r>
            <a:r>
              <a:rPr dirty="0" sz="1000" spc="-5" b="1">
                <a:latin typeface="Times New Roman"/>
                <a:cs typeface="Times New Roman"/>
              </a:rPr>
              <a:t>PGSuper</a:t>
            </a:r>
            <a:endParaRPr sz="1000">
              <a:latin typeface="Times New Roman"/>
              <a:cs typeface="Times New Roman"/>
            </a:endParaRPr>
          </a:p>
        </p:txBody>
      </p:sp>
      <p:graphicFrame>
        <p:nvGraphicFramePr>
          <p:cNvPr id="71" name="object 71"/>
          <p:cNvGraphicFramePr>
            <a:graphicFrameLocks noGrp="1"/>
          </p:cNvGraphicFramePr>
          <p:nvPr/>
        </p:nvGraphicFramePr>
        <p:xfrm>
          <a:off x="681227" y="5286755"/>
          <a:ext cx="5160010" cy="3202305"/>
        </p:xfrm>
        <a:graphic>
          <a:graphicData uri="http://schemas.openxmlformats.org/drawingml/2006/table">
            <a:tbl>
              <a:tblPr firstRow="1" bandRow="1">
                <a:tableStyleId>{2D5ABB26-0587-4C30-8999-92F81FD0307C}</a:tableStyleId>
              </a:tblPr>
              <a:tblGrid>
                <a:gridCol w="1931670"/>
                <a:gridCol w="1473834"/>
                <a:gridCol w="1753235"/>
              </a:tblGrid>
              <a:tr h="390150">
                <a:tc>
                  <a:txBody>
                    <a:bodyPr/>
                    <a:lstStyle/>
                    <a:p>
                      <a:pPr>
                        <a:lnSpc>
                          <a:spcPct val="100000"/>
                        </a:lnSpc>
                      </a:pPr>
                      <a:endParaRPr sz="9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c>
                  <a:txBody>
                    <a:bodyPr/>
                    <a:lstStyle/>
                    <a:p>
                      <a:pPr algn="ctr" marR="113664">
                        <a:lnSpc>
                          <a:spcPts val="1205"/>
                        </a:lnSpc>
                      </a:pPr>
                      <a:r>
                        <a:rPr dirty="0" sz="1050" spc="-15" b="1" i="1">
                          <a:solidFill>
                            <a:srgbClr val="365F91"/>
                          </a:solidFill>
                          <a:latin typeface="Cambria Math"/>
                          <a:cs typeface="Cambria Math"/>
                        </a:rPr>
                        <a:t>Girder</a:t>
                      </a:r>
                      <a:endParaRPr sz="1050">
                        <a:latin typeface="Cambria Math"/>
                        <a:cs typeface="Cambria Math"/>
                      </a:endParaRPr>
                    </a:p>
                  </a:txBody>
                  <a:tcPr marL="0" marR="0" marB="0" marT="0">
                    <a:lnT w="12700">
                      <a:solidFill>
                        <a:srgbClr val="4F81BC"/>
                      </a:solidFill>
                      <a:prstDash val="solid"/>
                    </a:lnT>
                    <a:lnB w="12700">
                      <a:solidFill>
                        <a:srgbClr val="4F81BC"/>
                      </a:solidFill>
                      <a:prstDash val="solid"/>
                    </a:lnB>
                  </a:tcPr>
                </a:tc>
                <a:tc>
                  <a:txBody>
                    <a:bodyPr/>
                    <a:lstStyle/>
                    <a:p>
                      <a:pPr algn="ctr" marL="78740">
                        <a:lnSpc>
                          <a:spcPts val="1205"/>
                        </a:lnSpc>
                      </a:pPr>
                      <a:r>
                        <a:rPr dirty="0" sz="1050" spc="-20" b="1" i="1">
                          <a:solidFill>
                            <a:srgbClr val="365F91"/>
                          </a:solidFill>
                          <a:latin typeface="Cambria Math"/>
                          <a:cs typeface="Cambria Math"/>
                        </a:rPr>
                        <a:t>Composite</a:t>
                      </a:r>
                      <a:r>
                        <a:rPr dirty="0" sz="1050" spc="-15" b="1" i="1">
                          <a:solidFill>
                            <a:srgbClr val="365F91"/>
                          </a:solidFill>
                          <a:latin typeface="Cambria Math"/>
                          <a:cs typeface="Cambria Math"/>
                        </a:rPr>
                        <a:t> </a:t>
                      </a:r>
                      <a:r>
                        <a:rPr dirty="0" sz="1050" spc="-20" b="1" i="1">
                          <a:solidFill>
                            <a:srgbClr val="365F91"/>
                          </a:solidFill>
                          <a:latin typeface="Cambria Math"/>
                          <a:cs typeface="Cambria Math"/>
                        </a:rPr>
                        <a:t>Girder</a:t>
                      </a:r>
                      <a:endParaRPr sz="1050">
                        <a:latin typeface="Cambria Math"/>
                        <a:cs typeface="Cambria Math"/>
                      </a:endParaRPr>
                    </a:p>
                  </a:txBody>
                  <a:tcPr marL="0" marR="0" marB="0" marT="0">
                    <a:lnT w="12700">
                      <a:solidFill>
                        <a:srgbClr val="4F81BC"/>
                      </a:solidFill>
                      <a:prstDash val="solid"/>
                    </a:lnT>
                    <a:lnB w="12700">
                      <a:solidFill>
                        <a:srgbClr val="4F81BC"/>
                      </a:solidFill>
                      <a:prstDash val="solid"/>
                    </a:lnB>
                  </a:tcPr>
                </a:tc>
              </a:tr>
              <a:tr h="231641">
                <a:tc>
                  <a:txBody>
                    <a:bodyPr/>
                    <a:lstStyle/>
                    <a:p>
                      <a:pPr marL="673100">
                        <a:lnSpc>
                          <a:spcPts val="1205"/>
                        </a:lnSpc>
                      </a:pPr>
                      <a:r>
                        <a:rPr dirty="0" sz="1050" spc="-25" i="1">
                          <a:solidFill>
                            <a:srgbClr val="365F91"/>
                          </a:solidFill>
                          <a:latin typeface="Cambria Math"/>
                          <a:cs typeface="Cambria Math"/>
                        </a:rPr>
                        <a:t>Area</a:t>
                      </a:r>
                      <a:r>
                        <a:rPr dirty="0" sz="1050" spc="-25" b="1" i="1">
                          <a:solidFill>
                            <a:srgbClr val="365F91"/>
                          </a:solidFill>
                          <a:latin typeface="Cambria Math"/>
                          <a:cs typeface="Cambria Math"/>
                        </a:rPr>
                        <a:t>,</a:t>
                      </a:r>
                      <a:r>
                        <a:rPr dirty="0" sz="1050" spc="-20" b="1" i="1">
                          <a:solidFill>
                            <a:srgbClr val="365F91"/>
                          </a:solidFill>
                          <a:latin typeface="Cambria Math"/>
                          <a:cs typeface="Cambria Math"/>
                        </a:rPr>
                        <a:t> </a:t>
                      </a:r>
                      <a:r>
                        <a:rPr dirty="0" sz="1000" spc="-345">
                          <a:solidFill>
                            <a:srgbClr val="365F91"/>
                          </a:solidFill>
                          <a:latin typeface="Cambria Math"/>
                          <a:cs typeface="Cambria Math"/>
                        </a:rPr>
                        <a:t>𝐀𝐀</a:t>
                      </a:r>
                      <a:endParaRPr sz="1000">
                        <a:latin typeface="Cambria Math"/>
                        <a:cs typeface="Cambria Math"/>
                      </a:endParaRPr>
                    </a:p>
                  </a:txBody>
                  <a:tcPr marL="0" marR="0" marB="0" marT="0">
                    <a:lnT w="12700">
                      <a:solidFill>
                        <a:srgbClr val="4F81BC"/>
                      </a:solidFill>
                      <a:prstDash val="solid"/>
                    </a:lnT>
                    <a:solidFill>
                      <a:srgbClr val="D2DFED"/>
                    </a:solidFill>
                  </a:tcPr>
                </a:tc>
                <a:tc>
                  <a:txBody>
                    <a:bodyPr/>
                    <a:lstStyle/>
                    <a:p>
                      <a:pPr marL="356870">
                        <a:lnSpc>
                          <a:spcPct val="100000"/>
                        </a:lnSpc>
                        <a:spcBef>
                          <a:spcPts val="5"/>
                        </a:spcBef>
                      </a:pPr>
                      <a:r>
                        <a:rPr dirty="0" sz="1000" spc="-5">
                          <a:solidFill>
                            <a:srgbClr val="365F91"/>
                          </a:solidFill>
                          <a:latin typeface="Cambria Math"/>
                          <a:cs typeface="Cambria Math"/>
                        </a:rPr>
                        <a:t>923.531</a:t>
                      </a:r>
                      <a:r>
                        <a:rPr dirty="0" sz="1000">
                          <a:solidFill>
                            <a:srgbClr val="365F91"/>
                          </a:solidFill>
                          <a:latin typeface="Cambria Math"/>
                          <a:cs typeface="Cambria Math"/>
                        </a:rPr>
                        <a:t> in</a:t>
                      </a:r>
                      <a:r>
                        <a:rPr dirty="0" baseline="27777" sz="1050">
                          <a:solidFill>
                            <a:srgbClr val="365F91"/>
                          </a:solidFill>
                          <a:latin typeface="Cambria Math"/>
                          <a:cs typeface="Cambria Math"/>
                        </a:rPr>
                        <a:t>2</a:t>
                      </a:r>
                      <a:endParaRPr baseline="27777" sz="1050">
                        <a:latin typeface="Cambria Math"/>
                        <a:cs typeface="Cambria Math"/>
                      </a:endParaRPr>
                    </a:p>
                  </a:txBody>
                  <a:tcPr marL="0" marR="0" marB="0" marT="635">
                    <a:lnT w="12700">
                      <a:solidFill>
                        <a:srgbClr val="4F81BC"/>
                      </a:solidFill>
                      <a:prstDash val="solid"/>
                    </a:lnT>
                    <a:solidFill>
                      <a:srgbClr val="D2DFED"/>
                    </a:solidFill>
                  </a:tcPr>
                </a:tc>
                <a:tc>
                  <a:txBody>
                    <a:bodyPr/>
                    <a:lstStyle/>
                    <a:p>
                      <a:pPr algn="ctr" marL="74295">
                        <a:lnSpc>
                          <a:spcPct val="100000"/>
                        </a:lnSpc>
                        <a:spcBef>
                          <a:spcPts val="5"/>
                        </a:spcBef>
                      </a:pPr>
                      <a:r>
                        <a:rPr dirty="0" sz="1000" spc="-5">
                          <a:solidFill>
                            <a:srgbClr val="365F91"/>
                          </a:solidFill>
                          <a:latin typeface="Cambria Math"/>
                          <a:cs typeface="Cambria Math"/>
                        </a:rPr>
                        <a:t>1349.614</a:t>
                      </a:r>
                      <a:r>
                        <a:rPr dirty="0" sz="1000">
                          <a:solidFill>
                            <a:srgbClr val="365F91"/>
                          </a:solidFill>
                          <a:latin typeface="Cambria Math"/>
                          <a:cs typeface="Cambria Math"/>
                        </a:rPr>
                        <a:t> in</a:t>
                      </a:r>
                      <a:r>
                        <a:rPr dirty="0" baseline="27777" sz="1050">
                          <a:solidFill>
                            <a:srgbClr val="365F91"/>
                          </a:solidFill>
                          <a:latin typeface="Cambria Math"/>
                          <a:cs typeface="Cambria Math"/>
                        </a:rPr>
                        <a:t>2</a:t>
                      </a:r>
                      <a:endParaRPr baseline="27777" sz="1050">
                        <a:latin typeface="Cambria Math"/>
                        <a:cs typeface="Cambria Math"/>
                      </a:endParaRPr>
                    </a:p>
                  </a:txBody>
                  <a:tcPr marL="0" marR="0" marB="0" marT="635">
                    <a:lnT w="12700">
                      <a:solidFill>
                        <a:srgbClr val="4F81BC"/>
                      </a:solidFill>
                      <a:prstDash val="solid"/>
                    </a:lnT>
                    <a:solidFill>
                      <a:srgbClr val="D2DFED"/>
                    </a:solidFill>
                  </a:tcPr>
                </a:tc>
              </a:tr>
              <a:tr h="225551">
                <a:tc>
                  <a:txBody>
                    <a:bodyPr/>
                    <a:lstStyle/>
                    <a:p>
                      <a:pPr algn="ctr" marR="194945">
                        <a:lnSpc>
                          <a:spcPts val="1150"/>
                        </a:lnSpc>
                      </a:pPr>
                      <a:r>
                        <a:rPr dirty="0" sz="1000" spc="-180">
                          <a:solidFill>
                            <a:srgbClr val="365F91"/>
                          </a:solidFill>
                          <a:latin typeface="Cambria Math"/>
                          <a:cs typeface="Cambria Math"/>
                        </a:rPr>
                        <a:t>𝐈𝐈</a:t>
                      </a:r>
                      <a:r>
                        <a:rPr dirty="0" baseline="-15873" sz="1050" spc="-270">
                          <a:solidFill>
                            <a:srgbClr val="365F91"/>
                          </a:solidFill>
                          <a:latin typeface="Cambria Math"/>
                          <a:cs typeface="Cambria Math"/>
                        </a:rPr>
                        <a:t>𝐱𝐱</a:t>
                      </a:r>
                      <a:endParaRPr baseline="-15873" sz="1050">
                        <a:latin typeface="Cambria Math"/>
                        <a:cs typeface="Cambria Math"/>
                      </a:endParaRPr>
                    </a:p>
                  </a:txBody>
                  <a:tcPr marL="0" marR="0" marB="0" marT="0"/>
                </a:tc>
                <a:tc>
                  <a:txBody>
                    <a:bodyPr/>
                    <a:lstStyle/>
                    <a:p>
                      <a:pPr marL="321945">
                        <a:lnSpc>
                          <a:spcPts val="1150"/>
                        </a:lnSpc>
                      </a:pPr>
                      <a:r>
                        <a:rPr dirty="0" sz="1000" spc="-5">
                          <a:solidFill>
                            <a:srgbClr val="365F91"/>
                          </a:solidFill>
                          <a:latin typeface="Cambria Math"/>
                          <a:cs typeface="Cambria Math"/>
                        </a:rPr>
                        <a:t>734356.0</a:t>
                      </a:r>
                      <a:r>
                        <a:rPr dirty="0" sz="1000" spc="-10">
                          <a:solidFill>
                            <a:srgbClr val="365F91"/>
                          </a:solidFill>
                          <a:latin typeface="Cambria Math"/>
                          <a:cs typeface="Cambria Math"/>
                        </a:rPr>
                        <a:t> </a:t>
                      </a:r>
                      <a:r>
                        <a:rPr dirty="0" sz="1000">
                          <a:solidFill>
                            <a:srgbClr val="365F91"/>
                          </a:solidFill>
                          <a:latin typeface="Cambria Math"/>
                          <a:cs typeface="Cambria Math"/>
                        </a:rPr>
                        <a:t>in</a:t>
                      </a:r>
                      <a:r>
                        <a:rPr dirty="0" baseline="27777" sz="1050">
                          <a:solidFill>
                            <a:srgbClr val="365F91"/>
                          </a:solidFill>
                          <a:latin typeface="Cambria Math"/>
                          <a:cs typeface="Cambria Math"/>
                        </a:rPr>
                        <a:t>4</a:t>
                      </a:r>
                      <a:endParaRPr baseline="27777" sz="1050">
                        <a:latin typeface="Cambria Math"/>
                        <a:cs typeface="Cambria Math"/>
                      </a:endParaRPr>
                    </a:p>
                  </a:txBody>
                  <a:tcPr marL="0" marR="0" marB="0" marT="0"/>
                </a:tc>
                <a:tc>
                  <a:txBody>
                    <a:bodyPr/>
                    <a:lstStyle/>
                    <a:p>
                      <a:pPr algn="ctr" marL="74930">
                        <a:lnSpc>
                          <a:spcPts val="1150"/>
                        </a:lnSpc>
                      </a:pPr>
                      <a:r>
                        <a:rPr dirty="0" sz="1000">
                          <a:solidFill>
                            <a:srgbClr val="365F91"/>
                          </a:solidFill>
                          <a:latin typeface="Cambria Math"/>
                          <a:cs typeface="Cambria Math"/>
                        </a:rPr>
                        <a:t>1246570.6in</a:t>
                      </a:r>
                      <a:r>
                        <a:rPr dirty="0" baseline="27777" sz="1050">
                          <a:solidFill>
                            <a:srgbClr val="365F91"/>
                          </a:solidFill>
                          <a:latin typeface="Cambria Math"/>
                          <a:cs typeface="Cambria Math"/>
                        </a:rPr>
                        <a:t>4</a:t>
                      </a:r>
                      <a:endParaRPr baseline="27777" sz="1050">
                        <a:latin typeface="Cambria Math"/>
                        <a:cs typeface="Cambria Math"/>
                      </a:endParaRPr>
                    </a:p>
                  </a:txBody>
                  <a:tcPr marL="0" marR="0" marB="0" marT="0"/>
                </a:tc>
              </a:tr>
              <a:tr h="240792">
                <a:tc>
                  <a:txBody>
                    <a:bodyPr/>
                    <a:lstStyle/>
                    <a:p>
                      <a:pPr algn="ctr" marR="198120">
                        <a:lnSpc>
                          <a:spcPts val="1160"/>
                        </a:lnSpc>
                      </a:pPr>
                      <a:r>
                        <a:rPr dirty="0" sz="1000" spc="-185">
                          <a:solidFill>
                            <a:srgbClr val="365F91"/>
                          </a:solidFill>
                          <a:latin typeface="Cambria Math"/>
                          <a:cs typeface="Cambria Math"/>
                        </a:rPr>
                        <a:t>𝐈𝐈</a:t>
                      </a:r>
                      <a:r>
                        <a:rPr dirty="0" baseline="-15873" sz="1050" spc="-277">
                          <a:solidFill>
                            <a:srgbClr val="365F91"/>
                          </a:solidFill>
                          <a:latin typeface="Cambria Math"/>
                          <a:cs typeface="Cambria Math"/>
                        </a:rPr>
                        <a:t>𝐲𝐲</a:t>
                      </a:r>
                      <a:endParaRPr baseline="-15873" sz="1050">
                        <a:latin typeface="Cambria Math"/>
                        <a:cs typeface="Cambria Math"/>
                      </a:endParaRPr>
                    </a:p>
                  </a:txBody>
                  <a:tcPr marL="0" marR="0" marB="0" marT="0">
                    <a:solidFill>
                      <a:srgbClr val="D2DFED"/>
                    </a:solidFill>
                  </a:tcPr>
                </a:tc>
                <a:tc>
                  <a:txBody>
                    <a:bodyPr/>
                    <a:lstStyle/>
                    <a:p>
                      <a:pPr marL="356870">
                        <a:lnSpc>
                          <a:spcPts val="1150"/>
                        </a:lnSpc>
                      </a:pPr>
                      <a:r>
                        <a:rPr dirty="0" sz="1000" spc="-5">
                          <a:solidFill>
                            <a:srgbClr val="365F91"/>
                          </a:solidFill>
                          <a:latin typeface="Cambria Math"/>
                          <a:cs typeface="Cambria Math"/>
                        </a:rPr>
                        <a:t>72018.4</a:t>
                      </a:r>
                      <a:r>
                        <a:rPr dirty="0" sz="1000">
                          <a:solidFill>
                            <a:srgbClr val="365F91"/>
                          </a:solidFill>
                          <a:latin typeface="Cambria Math"/>
                          <a:cs typeface="Cambria Math"/>
                        </a:rPr>
                        <a:t> in</a:t>
                      </a:r>
                      <a:r>
                        <a:rPr dirty="0" baseline="27777" sz="1050">
                          <a:solidFill>
                            <a:srgbClr val="365F91"/>
                          </a:solidFill>
                          <a:latin typeface="Cambria Math"/>
                          <a:cs typeface="Cambria Math"/>
                        </a:rPr>
                        <a:t>4</a:t>
                      </a:r>
                      <a:endParaRPr baseline="27777" sz="1050">
                        <a:latin typeface="Cambria Math"/>
                        <a:cs typeface="Cambria Math"/>
                      </a:endParaRPr>
                    </a:p>
                  </a:txBody>
                  <a:tcPr marL="0" marR="0" marB="0" marT="0">
                    <a:solidFill>
                      <a:srgbClr val="D2DFED"/>
                    </a:solidFill>
                  </a:tcPr>
                </a:tc>
                <a:tc>
                  <a:txBody>
                    <a:bodyPr/>
                    <a:lstStyle/>
                    <a:p>
                      <a:pPr algn="ctr" marL="78740">
                        <a:lnSpc>
                          <a:spcPts val="1160"/>
                        </a:lnSpc>
                      </a:pPr>
                      <a:r>
                        <a:rPr dirty="0" sz="1050" i="1">
                          <a:solidFill>
                            <a:srgbClr val="365F91"/>
                          </a:solidFill>
                          <a:latin typeface="Cambria Math"/>
                          <a:cs typeface="Cambria Math"/>
                        </a:rPr>
                        <a:t>-</a:t>
                      </a:r>
                      <a:endParaRPr sz="1050">
                        <a:latin typeface="Cambria Math"/>
                        <a:cs typeface="Cambria Math"/>
                      </a:endParaRPr>
                    </a:p>
                  </a:txBody>
                  <a:tcPr marL="0" marR="0" marB="0" marT="0">
                    <a:solidFill>
                      <a:srgbClr val="D2DFED"/>
                    </a:solidFill>
                  </a:tcPr>
                </a:tc>
              </a:tr>
              <a:tr h="242315">
                <a:tc>
                  <a:txBody>
                    <a:bodyPr/>
                    <a:lstStyle/>
                    <a:p>
                      <a:pPr marL="618490">
                        <a:lnSpc>
                          <a:spcPct val="100000"/>
                        </a:lnSpc>
                        <a:spcBef>
                          <a:spcPts val="150"/>
                        </a:spcBef>
                      </a:pPr>
                      <a:r>
                        <a:rPr dirty="0" baseline="11111" sz="1500" spc="-232">
                          <a:solidFill>
                            <a:srgbClr val="365F91"/>
                          </a:solidFill>
                          <a:latin typeface="Cambria Math"/>
                          <a:cs typeface="Cambria Math"/>
                        </a:rPr>
                        <a:t>𝐘𝐘</a:t>
                      </a:r>
                      <a:r>
                        <a:rPr dirty="0" sz="700" spc="-155">
                          <a:solidFill>
                            <a:srgbClr val="365F91"/>
                          </a:solidFill>
                          <a:latin typeface="Cambria Math"/>
                          <a:cs typeface="Cambria Math"/>
                        </a:rPr>
                        <a:t>𝐭𝐭𝐭𝐭𝐭𝐭</a:t>
                      </a:r>
                      <a:r>
                        <a:rPr dirty="0" sz="700">
                          <a:solidFill>
                            <a:srgbClr val="365F91"/>
                          </a:solidFill>
                          <a:latin typeface="Cambria Math"/>
                          <a:cs typeface="Cambria Math"/>
                        </a:rPr>
                        <a:t> </a:t>
                      </a:r>
                      <a:r>
                        <a:rPr dirty="0" sz="700" spc="-210">
                          <a:solidFill>
                            <a:srgbClr val="365F91"/>
                          </a:solidFill>
                          <a:latin typeface="Cambria Math"/>
                          <a:cs typeface="Cambria Math"/>
                        </a:rPr>
                        <a:t>𝐠𝐠𝐠𝐠𝐠𝐠𝐠𝐠𝐠𝐠𝐠𝐠</a:t>
                      </a:r>
                      <a:endParaRPr sz="700">
                        <a:latin typeface="Cambria Math"/>
                        <a:cs typeface="Cambria Math"/>
                      </a:endParaRPr>
                    </a:p>
                  </a:txBody>
                  <a:tcPr marL="0" marR="0" marB="0" marT="19050"/>
                </a:tc>
                <a:tc>
                  <a:txBody>
                    <a:bodyPr/>
                    <a:lstStyle/>
                    <a:p>
                      <a:pPr marL="419734">
                        <a:lnSpc>
                          <a:spcPts val="1150"/>
                        </a:lnSpc>
                      </a:pPr>
                      <a:r>
                        <a:rPr dirty="0" sz="1000" spc="-5">
                          <a:solidFill>
                            <a:srgbClr val="365F91"/>
                          </a:solidFill>
                          <a:latin typeface="Cambria Math"/>
                          <a:cs typeface="Cambria Math"/>
                        </a:rPr>
                        <a:t>38.343</a:t>
                      </a:r>
                      <a:r>
                        <a:rPr dirty="0" sz="1000" spc="-10">
                          <a:solidFill>
                            <a:srgbClr val="365F91"/>
                          </a:solidFill>
                          <a:latin typeface="Cambria Math"/>
                          <a:cs typeface="Cambria Math"/>
                        </a:rPr>
                        <a:t> in</a:t>
                      </a:r>
                      <a:endParaRPr sz="1000">
                        <a:latin typeface="Cambria Math"/>
                        <a:cs typeface="Cambria Math"/>
                      </a:endParaRPr>
                    </a:p>
                  </a:txBody>
                  <a:tcPr marL="0" marR="0" marB="0" marT="0"/>
                </a:tc>
                <a:tc>
                  <a:txBody>
                    <a:bodyPr/>
                    <a:lstStyle/>
                    <a:p>
                      <a:pPr marL="661670">
                        <a:lnSpc>
                          <a:spcPts val="1150"/>
                        </a:lnSpc>
                      </a:pPr>
                      <a:r>
                        <a:rPr dirty="0" sz="1000" spc="-5">
                          <a:solidFill>
                            <a:srgbClr val="365F91"/>
                          </a:solidFill>
                          <a:latin typeface="Cambria Math"/>
                          <a:cs typeface="Cambria Math"/>
                        </a:rPr>
                        <a:t>25.113</a:t>
                      </a:r>
                      <a:r>
                        <a:rPr dirty="0" sz="1000">
                          <a:solidFill>
                            <a:srgbClr val="365F91"/>
                          </a:solidFill>
                          <a:latin typeface="Cambria Math"/>
                          <a:cs typeface="Cambria Math"/>
                        </a:rPr>
                        <a:t> </a:t>
                      </a:r>
                      <a:r>
                        <a:rPr dirty="0" sz="1000" spc="-10">
                          <a:solidFill>
                            <a:srgbClr val="365F91"/>
                          </a:solidFill>
                          <a:latin typeface="Cambria Math"/>
                          <a:cs typeface="Cambria Math"/>
                        </a:rPr>
                        <a:t>in</a:t>
                      </a:r>
                      <a:endParaRPr sz="1000">
                        <a:latin typeface="Cambria Math"/>
                        <a:cs typeface="Cambria Math"/>
                      </a:endParaRPr>
                    </a:p>
                  </a:txBody>
                  <a:tcPr marL="0" marR="0" marB="0" marT="0"/>
                </a:tc>
              </a:tr>
              <a:tr h="242316">
                <a:tc>
                  <a:txBody>
                    <a:bodyPr/>
                    <a:lstStyle/>
                    <a:p>
                      <a:pPr algn="ctr" marR="198120">
                        <a:lnSpc>
                          <a:spcPct val="100000"/>
                        </a:lnSpc>
                        <a:spcBef>
                          <a:spcPts val="150"/>
                        </a:spcBef>
                      </a:pPr>
                      <a:r>
                        <a:rPr dirty="0" baseline="11111" sz="1500" spc="-232">
                          <a:solidFill>
                            <a:srgbClr val="365F91"/>
                          </a:solidFill>
                          <a:latin typeface="Cambria Math"/>
                          <a:cs typeface="Cambria Math"/>
                        </a:rPr>
                        <a:t>𝐘𝐘</a:t>
                      </a:r>
                      <a:r>
                        <a:rPr dirty="0" sz="700" spc="-155">
                          <a:solidFill>
                            <a:srgbClr val="365F91"/>
                          </a:solidFill>
                          <a:latin typeface="Cambria Math"/>
                          <a:cs typeface="Cambria Math"/>
                        </a:rPr>
                        <a:t>𝐭𝐭𝐭𝐭𝐭𝐭</a:t>
                      </a:r>
                      <a:r>
                        <a:rPr dirty="0" sz="700">
                          <a:solidFill>
                            <a:srgbClr val="365F91"/>
                          </a:solidFill>
                          <a:latin typeface="Cambria Math"/>
                          <a:cs typeface="Cambria Math"/>
                        </a:rPr>
                        <a:t> </a:t>
                      </a:r>
                      <a:r>
                        <a:rPr dirty="0" sz="700" spc="-165">
                          <a:solidFill>
                            <a:srgbClr val="365F91"/>
                          </a:solidFill>
                          <a:latin typeface="Cambria Math"/>
                          <a:cs typeface="Cambria Math"/>
                        </a:rPr>
                        <a:t>𝐬𝐬𝐬𝐬𝐬𝐬𝐬𝐬</a:t>
                      </a:r>
                      <a:endParaRPr sz="700">
                        <a:latin typeface="Cambria Math"/>
                        <a:cs typeface="Cambria Math"/>
                      </a:endParaRPr>
                    </a:p>
                  </a:txBody>
                  <a:tcPr marL="0" marR="0" marB="0" marT="19050">
                    <a:solidFill>
                      <a:srgbClr val="D2DFED"/>
                    </a:solidFill>
                  </a:tcPr>
                </a:tc>
                <a:tc>
                  <a:txBody>
                    <a:bodyPr/>
                    <a:lstStyle/>
                    <a:p>
                      <a:pPr algn="ctr" marR="114935">
                        <a:lnSpc>
                          <a:spcPts val="1160"/>
                        </a:lnSpc>
                      </a:pPr>
                      <a:r>
                        <a:rPr dirty="0" sz="1050" i="1">
                          <a:solidFill>
                            <a:srgbClr val="365F91"/>
                          </a:solidFill>
                          <a:latin typeface="Cambria Math"/>
                          <a:cs typeface="Cambria Math"/>
                        </a:rPr>
                        <a:t>-</a:t>
                      </a:r>
                      <a:endParaRPr sz="1050">
                        <a:latin typeface="Cambria Math"/>
                        <a:cs typeface="Cambria Math"/>
                      </a:endParaRPr>
                    </a:p>
                  </a:txBody>
                  <a:tcPr marL="0" marR="0" marB="0" marT="0">
                    <a:solidFill>
                      <a:srgbClr val="D2DFED"/>
                    </a:solidFill>
                  </a:tcPr>
                </a:tc>
                <a:tc>
                  <a:txBody>
                    <a:bodyPr/>
                    <a:lstStyle/>
                    <a:p>
                      <a:pPr marL="661670">
                        <a:lnSpc>
                          <a:spcPts val="1150"/>
                        </a:lnSpc>
                      </a:pPr>
                      <a:r>
                        <a:rPr dirty="0" sz="1000" spc="-5">
                          <a:solidFill>
                            <a:srgbClr val="365F91"/>
                          </a:solidFill>
                          <a:latin typeface="Cambria Math"/>
                          <a:cs typeface="Cambria Math"/>
                        </a:rPr>
                        <a:t>32.116</a:t>
                      </a:r>
                      <a:r>
                        <a:rPr dirty="0" sz="1000">
                          <a:solidFill>
                            <a:srgbClr val="365F91"/>
                          </a:solidFill>
                          <a:latin typeface="Cambria Math"/>
                          <a:cs typeface="Cambria Math"/>
                        </a:rPr>
                        <a:t> </a:t>
                      </a:r>
                      <a:r>
                        <a:rPr dirty="0" sz="1000" spc="-10">
                          <a:solidFill>
                            <a:srgbClr val="365F91"/>
                          </a:solidFill>
                          <a:latin typeface="Cambria Math"/>
                          <a:cs typeface="Cambria Math"/>
                        </a:rPr>
                        <a:t>in</a:t>
                      </a:r>
                      <a:endParaRPr sz="1000">
                        <a:latin typeface="Cambria Math"/>
                        <a:cs typeface="Cambria Math"/>
                      </a:endParaRPr>
                    </a:p>
                  </a:txBody>
                  <a:tcPr marL="0" marR="0" marB="0" marT="0">
                    <a:solidFill>
                      <a:srgbClr val="D2DFED"/>
                    </a:solidFill>
                  </a:tcPr>
                </a:tc>
              </a:tr>
              <a:tr h="225551">
                <a:tc>
                  <a:txBody>
                    <a:bodyPr/>
                    <a:lstStyle/>
                    <a:p>
                      <a:pPr algn="ctr" marR="195580">
                        <a:lnSpc>
                          <a:spcPts val="1150"/>
                        </a:lnSpc>
                      </a:pPr>
                      <a:r>
                        <a:rPr dirty="0" sz="1000" spc="-235">
                          <a:solidFill>
                            <a:srgbClr val="365F91"/>
                          </a:solidFill>
                          <a:latin typeface="Cambria Math"/>
                          <a:cs typeface="Cambria Math"/>
                        </a:rPr>
                        <a:t>𝐘𝐘</a:t>
                      </a:r>
                      <a:r>
                        <a:rPr dirty="0" baseline="-15873" sz="1050" spc="-352">
                          <a:solidFill>
                            <a:srgbClr val="365F91"/>
                          </a:solidFill>
                          <a:latin typeface="Cambria Math"/>
                          <a:cs typeface="Cambria Math"/>
                        </a:rPr>
                        <a:t>𝐬𝐬</a:t>
                      </a:r>
                      <a:endParaRPr baseline="-15873" sz="1050">
                        <a:latin typeface="Cambria Math"/>
                        <a:cs typeface="Cambria Math"/>
                      </a:endParaRPr>
                    </a:p>
                  </a:txBody>
                  <a:tcPr marL="0" marR="0" marB="0" marT="0"/>
                </a:tc>
                <a:tc>
                  <a:txBody>
                    <a:bodyPr/>
                    <a:lstStyle/>
                    <a:p>
                      <a:pPr marL="419734">
                        <a:lnSpc>
                          <a:spcPts val="1150"/>
                        </a:lnSpc>
                      </a:pPr>
                      <a:r>
                        <a:rPr dirty="0" sz="1000" spc="-5">
                          <a:solidFill>
                            <a:srgbClr val="365F91"/>
                          </a:solidFill>
                          <a:latin typeface="Cambria Math"/>
                          <a:cs typeface="Cambria Math"/>
                        </a:rPr>
                        <a:t>35.657</a:t>
                      </a:r>
                      <a:r>
                        <a:rPr dirty="0" sz="1000" spc="-10">
                          <a:solidFill>
                            <a:srgbClr val="365F91"/>
                          </a:solidFill>
                          <a:latin typeface="Cambria Math"/>
                          <a:cs typeface="Cambria Math"/>
                        </a:rPr>
                        <a:t> in</a:t>
                      </a:r>
                      <a:endParaRPr sz="1000">
                        <a:latin typeface="Cambria Math"/>
                        <a:cs typeface="Cambria Math"/>
                      </a:endParaRPr>
                    </a:p>
                  </a:txBody>
                  <a:tcPr marL="0" marR="0" marB="0" marT="0"/>
                </a:tc>
                <a:tc>
                  <a:txBody>
                    <a:bodyPr/>
                    <a:lstStyle/>
                    <a:p>
                      <a:pPr algn="ctr" marL="80645">
                        <a:lnSpc>
                          <a:spcPts val="1150"/>
                        </a:lnSpc>
                      </a:pPr>
                      <a:r>
                        <a:rPr dirty="0" sz="1000" spc="-5">
                          <a:solidFill>
                            <a:srgbClr val="365F91"/>
                          </a:solidFill>
                          <a:latin typeface="Cambria Math"/>
                          <a:cs typeface="Cambria Math"/>
                        </a:rPr>
                        <a:t>48.867</a:t>
                      </a:r>
                      <a:r>
                        <a:rPr dirty="0" sz="1000">
                          <a:solidFill>
                            <a:srgbClr val="365F91"/>
                          </a:solidFill>
                          <a:latin typeface="Cambria Math"/>
                          <a:cs typeface="Cambria Math"/>
                        </a:rPr>
                        <a:t> </a:t>
                      </a:r>
                      <a:r>
                        <a:rPr dirty="0" sz="1000" spc="-10">
                          <a:solidFill>
                            <a:srgbClr val="365F91"/>
                          </a:solidFill>
                          <a:latin typeface="Cambria Math"/>
                          <a:cs typeface="Cambria Math"/>
                        </a:rPr>
                        <a:t>in</a:t>
                      </a:r>
                      <a:endParaRPr sz="1000">
                        <a:latin typeface="Cambria Math"/>
                        <a:cs typeface="Cambria Math"/>
                      </a:endParaRPr>
                    </a:p>
                  </a:txBody>
                  <a:tcPr marL="0" marR="0" marB="0" marT="0"/>
                </a:tc>
              </a:tr>
              <a:tr h="242315">
                <a:tc>
                  <a:txBody>
                    <a:bodyPr/>
                    <a:lstStyle/>
                    <a:p>
                      <a:pPr algn="ctr" marR="200660">
                        <a:lnSpc>
                          <a:spcPct val="100000"/>
                        </a:lnSpc>
                        <a:spcBef>
                          <a:spcPts val="150"/>
                        </a:spcBef>
                      </a:pPr>
                      <a:r>
                        <a:rPr dirty="0" baseline="11111" sz="1500" spc="-202">
                          <a:solidFill>
                            <a:srgbClr val="365F91"/>
                          </a:solidFill>
                          <a:latin typeface="Cambria Math"/>
                          <a:cs typeface="Cambria Math"/>
                        </a:rPr>
                        <a:t>𝐒𝐒</a:t>
                      </a:r>
                      <a:r>
                        <a:rPr dirty="0" sz="700" spc="-135">
                          <a:solidFill>
                            <a:srgbClr val="365F91"/>
                          </a:solidFill>
                          <a:latin typeface="Cambria Math"/>
                          <a:cs typeface="Cambria Math"/>
                        </a:rPr>
                        <a:t>𝐭𝐭𝐭𝐭𝐭𝐭       </a:t>
                      </a:r>
                      <a:r>
                        <a:rPr dirty="0" sz="700" spc="-130">
                          <a:solidFill>
                            <a:srgbClr val="365F91"/>
                          </a:solidFill>
                          <a:latin typeface="Cambria Math"/>
                          <a:cs typeface="Cambria Math"/>
                        </a:rPr>
                        <a:t> </a:t>
                      </a:r>
                      <a:r>
                        <a:rPr dirty="0" sz="700" spc="-210">
                          <a:solidFill>
                            <a:srgbClr val="365F91"/>
                          </a:solidFill>
                          <a:latin typeface="Cambria Math"/>
                          <a:cs typeface="Cambria Math"/>
                        </a:rPr>
                        <a:t>𝐠𝐠𝐠𝐠𝐠𝐠𝐠𝐠𝐠𝐠𝐠𝐠</a:t>
                      </a:r>
                      <a:endParaRPr sz="700">
                        <a:latin typeface="Cambria Math"/>
                        <a:cs typeface="Cambria Math"/>
                      </a:endParaRPr>
                    </a:p>
                  </a:txBody>
                  <a:tcPr marL="0" marR="0" marB="0" marT="19050">
                    <a:solidFill>
                      <a:srgbClr val="D2DFED"/>
                    </a:solidFill>
                  </a:tcPr>
                </a:tc>
                <a:tc>
                  <a:txBody>
                    <a:bodyPr/>
                    <a:lstStyle/>
                    <a:p>
                      <a:pPr marL="309880">
                        <a:lnSpc>
                          <a:spcPts val="1160"/>
                        </a:lnSpc>
                      </a:pPr>
                      <a:r>
                        <a:rPr dirty="0" sz="1000" spc="-5">
                          <a:solidFill>
                            <a:srgbClr val="365F91"/>
                          </a:solidFill>
                          <a:latin typeface="Cambria Math"/>
                          <a:cs typeface="Cambria Math"/>
                        </a:rPr>
                        <a:t>−19152.5</a:t>
                      </a:r>
                      <a:r>
                        <a:rPr dirty="0" sz="1000" spc="-10">
                          <a:solidFill>
                            <a:srgbClr val="365F91"/>
                          </a:solidFill>
                          <a:latin typeface="Cambria Math"/>
                          <a:cs typeface="Cambria Math"/>
                        </a:rPr>
                        <a:t> </a:t>
                      </a:r>
                      <a:r>
                        <a:rPr dirty="0" sz="1000">
                          <a:solidFill>
                            <a:srgbClr val="365F91"/>
                          </a:solidFill>
                          <a:latin typeface="Cambria Math"/>
                          <a:cs typeface="Cambria Math"/>
                        </a:rPr>
                        <a:t>in</a:t>
                      </a:r>
                      <a:r>
                        <a:rPr dirty="0" baseline="27777" sz="1050">
                          <a:solidFill>
                            <a:srgbClr val="365F91"/>
                          </a:solidFill>
                          <a:latin typeface="Cambria Math"/>
                          <a:cs typeface="Cambria Math"/>
                        </a:rPr>
                        <a:t>3</a:t>
                      </a:r>
                      <a:endParaRPr baseline="27777" sz="1050">
                        <a:latin typeface="Cambria Math"/>
                        <a:cs typeface="Cambria Math"/>
                      </a:endParaRPr>
                    </a:p>
                  </a:txBody>
                  <a:tcPr marL="0" marR="0" marB="0" marT="0">
                    <a:solidFill>
                      <a:srgbClr val="D2DFED"/>
                    </a:solidFill>
                  </a:tcPr>
                </a:tc>
                <a:tc>
                  <a:txBody>
                    <a:bodyPr/>
                    <a:lstStyle/>
                    <a:p>
                      <a:pPr algn="ctr" marL="75565">
                        <a:lnSpc>
                          <a:spcPts val="1160"/>
                        </a:lnSpc>
                      </a:pPr>
                      <a:r>
                        <a:rPr dirty="0" sz="1000" spc="-5">
                          <a:solidFill>
                            <a:srgbClr val="365F91"/>
                          </a:solidFill>
                          <a:latin typeface="Cambria Math"/>
                          <a:cs typeface="Cambria Math"/>
                        </a:rPr>
                        <a:t>−49599.7</a:t>
                      </a:r>
                      <a:r>
                        <a:rPr dirty="0" sz="1000">
                          <a:solidFill>
                            <a:srgbClr val="365F91"/>
                          </a:solidFill>
                          <a:latin typeface="Cambria Math"/>
                          <a:cs typeface="Cambria Math"/>
                        </a:rPr>
                        <a:t> in</a:t>
                      </a:r>
                      <a:r>
                        <a:rPr dirty="0" baseline="27777" sz="1050">
                          <a:solidFill>
                            <a:srgbClr val="365F91"/>
                          </a:solidFill>
                          <a:latin typeface="Cambria Math"/>
                          <a:cs typeface="Cambria Math"/>
                        </a:rPr>
                        <a:t>3</a:t>
                      </a:r>
                      <a:endParaRPr baseline="27777" sz="1050">
                        <a:latin typeface="Cambria Math"/>
                        <a:cs typeface="Cambria Math"/>
                      </a:endParaRPr>
                    </a:p>
                  </a:txBody>
                  <a:tcPr marL="0" marR="0" marB="0" marT="0">
                    <a:solidFill>
                      <a:srgbClr val="D2DFED"/>
                    </a:solidFill>
                  </a:tcPr>
                </a:tc>
              </a:tr>
              <a:tr h="240792">
                <a:tc>
                  <a:txBody>
                    <a:bodyPr/>
                    <a:lstStyle/>
                    <a:p>
                      <a:pPr marL="664210">
                        <a:lnSpc>
                          <a:spcPct val="100000"/>
                        </a:lnSpc>
                        <a:spcBef>
                          <a:spcPts val="150"/>
                        </a:spcBef>
                      </a:pPr>
                      <a:r>
                        <a:rPr dirty="0" baseline="11111" sz="1500" spc="-202">
                          <a:solidFill>
                            <a:srgbClr val="365F91"/>
                          </a:solidFill>
                          <a:latin typeface="Cambria Math"/>
                          <a:cs typeface="Cambria Math"/>
                        </a:rPr>
                        <a:t>𝐒𝐒</a:t>
                      </a:r>
                      <a:r>
                        <a:rPr dirty="0" sz="700" spc="-135">
                          <a:solidFill>
                            <a:srgbClr val="365F91"/>
                          </a:solidFill>
                          <a:latin typeface="Cambria Math"/>
                          <a:cs typeface="Cambria Math"/>
                        </a:rPr>
                        <a:t>𝐭𝐭𝐭𝐭𝐭𝐭 </a:t>
                      </a:r>
                      <a:r>
                        <a:rPr dirty="0" sz="700" spc="-165">
                          <a:solidFill>
                            <a:srgbClr val="365F91"/>
                          </a:solidFill>
                          <a:latin typeface="Cambria Math"/>
                          <a:cs typeface="Cambria Math"/>
                        </a:rPr>
                        <a:t>𝐬𝐬𝐬𝐬𝐬𝐬𝐬𝐬</a:t>
                      </a:r>
                      <a:endParaRPr sz="700">
                        <a:latin typeface="Cambria Math"/>
                        <a:cs typeface="Cambria Math"/>
                      </a:endParaRPr>
                    </a:p>
                  </a:txBody>
                  <a:tcPr marL="0" marR="0" marB="0" marT="19050"/>
                </a:tc>
                <a:tc>
                  <a:txBody>
                    <a:bodyPr/>
                    <a:lstStyle/>
                    <a:p>
                      <a:pPr algn="ctr" marR="114935">
                        <a:lnSpc>
                          <a:spcPts val="1160"/>
                        </a:lnSpc>
                      </a:pPr>
                      <a:r>
                        <a:rPr dirty="0" sz="1050" i="1">
                          <a:solidFill>
                            <a:srgbClr val="365F91"/>
                          </a:solidFill>
                          <a:latin typeface="Cambria Math"/>
                          <a:cs typeface="Cambria Math"/>
                        </a:rPr>
                        <a:t>-</a:t>
                      </a:r>
                      <a:endParaRPr sz="1050">
                        <a:latin typeface="Cambria Math"/>
                        <a:cs typeface="Cambria Math"/>
                      </a:endParaRPr>
                    </a:p>
                  </a:txBody>
                  <a:tcPr marL="0" marR="0" marB="0" marT="0"/>
                </a:tc>
                <a:tc>
                  <a:txBody>
                    <a:bodyPr/>
                    <a:lstStyle/>
                    <a:p>
                      <a:pPr algn="ctr" marL="74930">
                        <a:lnSpc>
                          <a:spcPts val="1160"/>
                        </a:lnSpc>
                      </a:pPr>
                      <a:r>
                        <a:rPr dirty="0" sz="1000" spc="-5">
                          <a:solidFill>
                            <a:srgbClr val="365F91"/>
                          </a:solidFill>
                          <a:latin typeface="Cambria Math"/>
                          <a:cs typeface="Cambria Math"/>
                        </a:rPr>
                        <a:t>−53531.9</a:t>
                      </a:r>
                      <a:r>
                        <a:rPr dirty="0" sz="1000">
                          <a:solidFill>
                            <a:srgbClr val="365F91"/>
                          </a:solidFill>
                          <a:latin typeface="Cambria Math"/>
                          <a:cs typeface="Cambria Math"/>
                        </a:rPr>
                        <a:t> in</a:t>
                      </a:r>
                      <a:r>
                        <a:rPr dirty="0" baseline="27777" sz="1050">
                          <a:solidFill>
                            <a:srgbClr val="365F91"/>
                          </a:solidFill>
                          <a:latin typeface="Cambria Math"/>
                          <a:cs typeface="Cambria Math"/>
                        </a:rPr>
                        <a:t>3</a:t>
                      </a:r>
                      <a:endParaRPr baseline="27777" sz="1050">
                        <a:latin typeface="Cambria Math"/>
                        <a:cs typeface="Cambria Math"/>
                      </a:endParaRPr>
                    </a:p>
                  </a:txBody>
                  <a:tcPr marL="0" marR="0" marB="0" marT="0"/>
                </a:tc>
              </a:tr>
              <a:tr h="225551">
                <a:tc>
                  <a:txBody>
                    <a:bodyPr/>
                    <a:lstStyle/>
                    <a:p>
                      <a:pPr algn="ctr" marR="198120">
                        <a:lnSpc>
                          <a:spcPts val="1150"/>
                        </a:lnSpc>
                      </a:pPr>
                      <a:r>
                        <a:rPr dirty="0" sz="1000" spc="-195">
                          <a:solidFill>
                            <a:srgbClr val="365F91"/>
                          </a:solidFill>
                          <a:latin typeface="Cambria Math"/>
                          <a:cs typeface="Cambria Math"/>
                        </a:rPr>
                        <a:t>𝐒𝐒</a:t>
                      </a:r>
                      <a:r>
                        <a:rPr dirty="0" baseline="-15873" sz="1050" spc="-292">
                          <a:solidFill>
                            <a:srgbClr val="365F91"/>
                          </a:solidFill>
                          <a:latin typeface="Cambria Math"/>
                          <a:cs typeface="Cambria Math"/>
                        </a:rPr>
                        <a:t>𝐬𝐬</a:t>
                      </a:r>
                      <a:endParaRPr baseline="-15873" sz="1050">
                        <a:latin typeface="Cambria Math"/>
                        <a:cs typeface="Cambria Math"/>
                      </a:endParaRPr>
                    </a:p>
                  </a:txBody>
                  <a:tcPr marL="0" marR="0" marB="0" marT="0">
                    <a:solidFill>
                      <a:srgbClr val="D2DFED"/>
                    </a:solidFill>
                  </a:tcPr>
                </a:tc>
                <a:tc>
                  <a:txBody>
                    <a:bodyPr/>
                    <a:lstStyle/>
                    <a:p>
                      <a:pPr marL="356870">
                        <a:lnSpc>
                          <a:spcPts val="1160"/>
                        </a:lnSpc>
                      </a:pPr>
                      <a:r>
                        <a:rPr dirty="0" sz="1000" spc="-5">
                          <a:solidFill>
                            <a:srgbClr val="365F91"/>
                          </a:solidFill>
                          <a:latin typeface="Cambria Math"/>
                          <a:cs typeface="Cambria Math"/>
                        </a:rPr>
                        <a:t>20594.8</a:t>
                      </a:r>
                      <a:r>
                        <a:rPr dirty="0" sz="1000">
                          <a:solidFill>
                            <a:srgbClr val="365F91"/>
                          </a:solidFill>
                          <a:latin typeface="Cambria Math"/>
                          <a:cs typeface="Cambria Math"/>
                        </a:rPr>
                        <a:t> in</a:t>
                      </a:r>
                      <a:r>
                        <a:rPr dirty="0" baseline="27777" sz="1050">
                          <a:solidFill>
                            <a:srgbClr val="365F91"/>
                          </a:solidFill>
                          <a:latin typeface="Cambria Math"/>
                          <a:cs typeface="Cambria Math"/>
                        </a:rPr>
                        <a:t>3</a:t>
                      </a:r>
                      <a:endParaRPr baseline="27777" sz="1050">
                        <a:latin typeface="Cambria Math"/>
                        <a:cs typeface="Cambria Math"/>
                      </a:endParaRPr>
                    </a:p>
                  </a:txBody>
                  <a:tcPr marL="0" marR="0" marB="0" marT="0">
                    <a:solidFill>
                      <a:srgbClr val="D2DFED"/>
                    </a:solidFill>
                  </a:tcPr>
                </a:tc>
                <a:tc>
                  <a:txBody>
                    <a:bodyPr/>
                    <a:lstStyle/>
                    <a:p>
                      <a:pPr algn="ctr" marL="75565">
                        <a:lnSpc>
                          <a:spcPts val="1160"/>
                        </a:lnSpc>
                      </a:pPr>
                      <a:r>
                        <a:rPr dirty="0" sz="1000" spc="-5">
                          <a:solidFill>
                            <a:srgbClr val="365F91"/>
                          </a:solidFill>
                          <a:latin typeface="Cambria Math"/>
                          <a:cs typeface="Cambria Math"/>
                        </a:rPr>
                        <a:t>25509.3</a:t>
                      </a:r>
                      <a:r>
                        <a:rPr dirty="0" sz="1000" spc="-10">
                          <a:solidFill>
                            <a:srgbClr val="365F91"/>
                          </a:solidFill>
                          <a:latin typeface="Cambria Math"/>
                          <a:cs typeface="Cambria Math"/>
                        </a:rPr>
                        <a:t> </a:t>
                      </a:r>
                      <a:r>
                        <a:rPr dirty="0" sz="1000" spc="5">
                          <a:solidFill>
                            <a:srgbClr val="365F91"/>
                          </a:solidFill>
                          <a:latin typeface="Cambria Math"/>
                          <a:cs typeface="Cambria Math"/>
                        </a:rPr>
                        <a:t>in</a:t>
                      </a:r>
                      <a:r>
                        <a:rPr dirty="0" baseline="27777" sz="1050" spc="7">
                          <a:solidFill>
                            <a:srgbClr val="365F91"/>
                          </a:solidFill>
                          <a:latin typeface="Cambria Math"/>
                          <a:cs typeface="Cambria Math"/>
                        </a:rPr>
                        <a:t>3</a:t>
                      </a:r>
                      <a:endParaRPr baseline="27777" sz="1050">
                        <a:latin typeface="Cambria Math"/>
                        <a:cs typeface="Cambria Math"/>
                      </a:endParaRPr>
                    </a:p>
                  </a:txBody>
                  <a:tcPr marL="0" marR="0" marB="0" marT="0">
                    <a:solidFill>
                      <a:srgbClr val="D2DFED"/>
                    </a:solidFill>
                  </a:tcPr>
                </a:tc>
              </a:tr>
              <a:tr h="225539">
                <a:tc>
                  <a:txBody>
                    <a:bodyPr/>
                    <a:lstStyle/>
                    <a:p>
                      <a:pPr algn="ctr" marR="195580">
                        <a:lnSpc>
                          <a:spcPct val="100000"/>
                        </a:lnSpc>
                        <a:spcBef>
                          <a:spcPts val="150"/>
                        </a:spcBef>
                      </a:pPr>
                      <a:r>
                        <a:rPr dirty="0" baseline="11111" sz="1500" spc="-307">
                          <a:solidFill>
                            <a:srgbClr val="365F91"/>
                          </a:solidFill>
                          <a:latin typeface="Cambria Math"/>
                          <a:cs typeface="Cambria Math"/>
                        </a:rPr>
                        <a:t>𝐐𝐐</a:t>
                      </a:r>
                      <a:r>
                        <a:rPr dirty="0" sz="700" spc="-204">
                          <a:solidFill>
                            <a:srgbClr val="365F91"/>
                          </a:solidFill>
                          <a:latin typeface="Cambria Math"/>
                          <a:cs typeface="Cambria Math"/>
                        </a:rPr>
                        <a:t>𝐬𝐬𝐬𝐬𝐬𝐬𝐬𝐬</a:t>
                      </a:r>
                      <a:endParaRPr sz="700">
                        <a:latin typeface="Cambria Math"/>
                        <a:cs typeface="Cambria Math"/>
                      </a:endParaRPr>
                    </a:p>
                  </a:txBody>
                  <a:tcPr marL="0" marR="0" marB="0" marT="19050"/>
                </a:tc>
                <a:tc>
                  <a:txBody>
                    <a:bodyPr/>
                    <a:lstStyle/>
                    <a:p>
                      <a:pPr algn="ctr" marR="114935">
                        <a:lnSpc>
                          <a:spcPts val="1160"/>
                        </a:lnSpc>
                      </a:pPr>
                      <a:r>
                        <a:rPr dirty="0" sz="1050" i="1">
                          <a:solidFill>
                            <a:srgbClr val="365F91"/>
                          </a:solidFill>
                          <a:latin typeface="Cambria Math"/>
                          <a:cs typeface="Cambria Math"/>
                        </a:rPr>
                        <a:t>-</a:t>
                      </a:r>
                      <a:endParaRPr sz="1050">
                        <a:latin typeface="Cambria Math"/>
                        <a:cs typeface="Cambria Math"/>
                      </a:endParaRPr>
                    </a:p>
                  </a:txBody>
                  <a:tcPr marL="0" marR="0" marB="0" marT="0"/>
                </a:tc>
                <a:tc>
                  <a:txBody>
                    <a:bodyPr/>
                    <a:lstStyle/>
                    <a:p>
                      <a:pPr algn="ctr" marL="74930">
                        <a:lnSpc>
                          <a:spcPts val="1160"/>
                        </a:lnSpc>
                      </a:pPr>
                      <a:r>
                        <a:rPr dirty="0" sz="1000" spc="-5">
                          <a:solidFill>
                            <a:srgbClr val="365F91"/>
                          </a:solidFill>
                          <a:latin typeface="Cambria Math"/>
                          <a:cs typeface="Cambria Math"/>
                        </a:rPr>
                        <a:t>12199.9</a:t>
                      </a:r>
                      <a:r>
                        <a:rPr dirty="0" sz="1000" spc="-10">
                          <a:solidFill>
                            <a:srgbClr val="365F91"/>
                          </a:solidFill>
                          <a:latin typeface="Cambria Math"/>
                          <a:cs typeface="Cambria Math"/>
                        </a:rPr>
                        <a:t> </a:t>
                      </a:r>
                      <a:r>
                        <a:rPr dirty="0" sz="1000" spc="5">
                          <a:solidFill>
                            <a:srgbClr val="365F91"/>
                          </a:solidFill>
                          <a:latin typeface="Cambria Math"/>
                          <a:cs typeface="Cambria Math"/>
                        </a:rPr>
                        <a:t>in</a:t>
                      </a:r>
                      <a:r>
                        <a:rPr dirty="0" baseline="27777" sz="1050" spc="7">
                          <a:solidFill>
                            <a:srgbClr val="365F91"/>
                          </a:solidFill>
                          <a:latin typeface="Cambria Math"/>
                          <a:cs typeface="Cambria Math"/>
                        </a:rPr>
                        <a:t>3</a:t>
                      </a:r>
                      <a:endParaRPr baseline="27777" sz="1050">
                        <a:latin typeface="Cambria Math"/>
                        <a:cs typeface="Cambria Math"/>
                      </a:endParaRPr>
                    </a:p>
                  </a:txBody>
                  <a:tcPr marL="0" marR="0" marB="0" marT="0"/>
                </a:tc>
              </a:tr>
              <a:tr h="225564">
                <a:tc>
                  <a:txBody>
                    <a:bodyPr/>
                    <a:lstStyle/>
                    <a:p>
                      <a:pPr algn="ctr" marR="198755">
                        <a:lnSpc>
                          <a:spcPts val="1160"/>
                        </a:lnSpc>
                      </a:pPr>
                      <a:r>
                        <a:rPr dirty="0" sz="1050" spc="-25" i="1">
                          <a:solidFill>
                            <a:srgbClr val="365F91"/>
                          </a:solidFill>
                          <a:latin typeface="Cambria Math"/>
                          <a:cs typeface="Cambria Math"/>
                        </a:rPr>
                        <a:t>Effective Flange </a:t>
                      </a:r>
                      <a:r>
                        <a:rPr dirty="0" sz="1050" spc="-30" i="1">
                          <a:solidFill>
                            <a:srgbClr val="365F91"/>
                          </a:solidFill>
                          <a:latin typeface="Cambria Math"/>
                          <a:cs typeface="Cambria Math"/>
                        </a:rPr>
                        <a:t>Width</a:t>
                      </a:r>
                      <a:r>
                        <a:rPr dirty="0" sz="1050" spc="-30" b="1" i="1">
                          <a:solidFill>
                            <a:srgbClr val="365F91"/>
                          </a:solidFill>
                          <a:latin typeface="Cambria Math"/>
                          <a:cs typeface="Cambria Math"/>
                        </a:rPr>
                        <a:t>,</a:t>
                      </a:r>
                      <a:r>
                        <a:rPr dirty="0" sz="1050" spc="15" b="1" i="1">
                          <a:solidFill>
                            <a:srgbClr val="365F91"/>
                          </a:solidFill>
                          <a:latin typeface="Cambria Math"/>
                          <a:cs typeface="Cambria Math"/>
                        </a:rPr>
                        <a:t> </a:t>
                      </a:r>
                      <a:r>
                        <a:rPr dirty="0" sz="1000" spc="-305">
                          <a:solidFill>
                            <a:srgbClr val="365F91"/>
                          </a:solidFill>
                          <a:latin typeface="Cambria Math"/>
                          <a:cs typeface="Cambria Math"/>
                        </a:rPr>
                        <a:t>𝐖𝐖</a:t>
                      </a:r>
                      <a:r>
                        <a:rPr dirty="0" baseline="-15873" sz="1050" spc="-457">
                          <a:solidFill>
                            <a:srgbClr val="365F91"/>
                          </a:solidFill>
                          <a:latin typeface="Cambria Math"/>
                          <a:cs typeface="Cambria Math"/>
                        </a:rPr>
                        <a:t>𝐠𝐠𝐞𝐞𝐞𝐞</a:t>
                      </a:r>
                      <a:endParaRPr baseline="-15873" sz="1050">
                        <a:latin typeface="Cambria Math"/>
                        <a:cs typeface="Cambria Math"/>
                      </a:endParaRPr>
                    </a:p>
                  </a:txBody>
                  <a:tcPr marL="0" marR="0" marB="0" marT="0">
                    <a:solidFill>
                      <a:srgbClr val="D2DFED"/>
                    </a:solidFill>
                  </a:tcPr>
                </a:tc>
                <a:tc>
                  <a:txBody>
                    <a:bodyPr/>
                    <a:lstStyle/>
                    <a:p>
                      <a:pPr algn="ctr" marR="114935">
                        <a:lnSpc>
                          <a:spcPts val="1160"/>
                        </a:lnSpc>
                      </a:pPr>
                      <a:r>
                        <a:rPr dirty="0" sz="1050" i="1">
                          <a:solidFill>
                            <a:srgbClr val="365F91"/>
                          </a:solidFill>
                          <a:latin typeface="Cambria Math"/>
                          <a:cs typeface="Cambria Math"/>
                        </a:rPr>
                        <a:t>-</a:t>
                      </a:r>
                      <a:endParaRPr sz="1050">
                        <a:latin typeface="Cambria Math"/>
                        <a:cs typeface="Cambria Math"/>
                      </a:endParaRPr>
                    </a:p>
                  </a:txBody>
                  <a:tcPr marL="0" marR="0" marB="0" marT="0">
                    <a:solidFill>
                      <a:srgbClr val="D2DFED"/>
                    </a:solidFill>
                  </a:tcPr>
                </a:tc>
                <a:tc>
                  <a:txBody>
                    <a:bodyPr/>
                    <a:lstStyle/>
                    <a:p>
                      <a:pPr algn="ctr" marL="81280">
                        <a:lnSpc>
                          <a:spcPts val="1150"/>
                        </a:lnSpc>
                      </a:pPr>
                      <a:r>
                        <a:rPr dirty="0" sz="1000" spc="-5">
                          <a:solidFill>
                            <a:srgbClr val="365F91"/>
                          </a:solidFill>
                          <a:latin typeface="Cambria Math"/>
                          <a:cs typeface="Cambria Math"/>
                        </a:rPr>
                        <a:t>83.992</a:t>
                      </a:r>
                      <a:r>
                        <a:rPr dirty="0" sz="1000">
                          <a:solidFill>
                            <a:srgbClr val="365F91"/>
                          </a:solidFill>
                          <a:latin typeface="Cambria Math"/>
                          <a:cs typeface="Cambria Math"/>
                        </a:rPr>
                        <a:t> </a:t>
                      </a:r>
                      <a:r>
                        <a:rPr dirty="0" sz="1000" spc="-10">
                          <a:solidFill>
                            <a:srgbClr val="365F91"/>
                          </a:solidFill>
                          <a:latin typeface="Cambria Math"/>
                          <a:cs typeface="Cambria Math"/>
                        </a:rPr>
                        <a:t>in</a:t>
                      </a:r>
                      <a:endParaRPr sz="1000">
                        <a:latin typeface="Cambria Math"/>
                        <a:cs typeface="Cambria Math"/>
                      </a:endParaRPr>
                    </a:p>
                  </a:txBody>
                  <a:tcPr marL="0" marR="0" marB="0" marT="0">
                    <a:solidFill>
                      <a:srgbClr val="D2DFED"/>
                    </a:solidFill>
                  </a:tcPr>
                </a:tc>
              </a:tr>
              <a:tr h="231648">
                <a:tc>
                  <a:txBody>
                    <a:bodyPr/>
                    <a:lstStyle/>
                    <a:p>
                      <a:pPr marL="594360">
                        <a:lnSpc>
                          <a:spcPts val="1160"/>
                        </a:lnSpc>
                      </a:pPr>
                      <a:r>
                        <a:rPr dirty="0" sz="1050" spc="-30" i="1">
                          <a:solidFill>
                            <a:srgbClr val="365F91"/>
                          </a:solidFill>
                          <a:latin typeface="Cambria Math"/>
                          <a:cs typeface="Cambria Math"/>
                        </a:rPr>
                        <a:t>Perimeter</a:t>
                      </a:r>
                      <a:endParaRPr sz="1050">
                        <a:latin typeface="Cambria Math"/>
                        <a:cs typeface="Cambria Math"/>
                      </a:endParaRPr>
                    </a:p>
                  </a:txBody>
                  <a:tcPr marL="0" marR="0" marB="0" marT="0">
                    <a:lnB w="12700">
                      <a:solidFill>
                        <a:srgbClr val="4F81BC"/>
                      </a:solidFill>
                      <a:prstDash val="solid"/>
                    </a:lnB>
                  </a:tcPr>
                </a:tc>
                <a:tc>
                  <a:txBody>
                    <a:bodyPr/>
                    <a:lstStyle/>
                    <a:p>
                      <a:pPr marL="384175">
                        <a:lnSpc>
                          <a:spcPts val="1150"/>
                        </a:lnSpc>
                      </a:pPr>
                      <a:r>
                        <a:rPr dirty="0" sz="1000" spc="-5">
                          <a:solidFill>
                            <a:srgbClr val="365F91"/>
                          </a:solidFill>
                          <a:latin typeface="Cambria Math"/>
                          <a:cs typeface="Cambria Math"/>
                        </a:rPr>
                        <a:t>289.284</a:t>
                      </a:r>
                      <a:r>
                        <a:rPr dirty="0" sz="1000">
                          <a:solidFill>
                            <a:srgbClr val="365F91"/>
                          </a:solidFill>
                          <a:latin typeface="Cambria Math"/>
                          <a:cs typeface="Cambria Math"/>
                        </a:rPr>
                        <a:t> </a:t>
                      </a:r>
                      <a:r>
                        <a:rPr dirty="0" sz="1000" spc="-10">
                          <a:solidFill>
                            <a:srgbClr val="365F91"/>
                          </a:solidFill>
                          <a:latin typeface="Cambria Math"/>
                          <a:cs typeface="Cambria Math"/>
                        </a:rPr>
                        <a:t>in</a:t>
                      </a:r>
                      <a:endParaRPr sz="1000">
                        <a:latin typeface="Cambria Math"/>
                        <a:cs typeface="Cambria Math"/>
                      </a:endParaRPr>
                    </a:p>
                  </a:txBody>
                  <a:tcPr marL="0" marR="0" marB="0" marT="0">
                    <a:lnB w="12700">
                      <a:solidFill>
                        <a:srgbClr val="4F81BC"/>
                      </a:solidFill>
                      <a:prstDash val="solid"/>
                    </a:lnB>
                  </a:tcPr>
                </a:tc>
                <a:tc>
                  <a:txBody>
                    <a:bodyPr/>
                    <a:lstStyle/>
                    <a:p>
                      <a:pPr algn="ctr" marL="78105">
                        <a:lnSpc>
                          <a:spcPts val="1160"/>
                        </a:lnSpc>
                      </a:pPr>
                      <a:r>
                        <a:rPr dirty="0" sz="1050" i="1">
                          <a:solidFill>
                            <a:srgbClr val="365F91"/>
                          </a:solidFill>
                          <a:latin typeface="Cambria Math"/>
                          <a:cs typeface="Cambria Math"/>
                        </a:rPr>
                        <a:t>-</a:t>
                      </a:r>
                      <a:endParaRPr sz="1050">
                        <a:latin typeface="Cambria Math"/>
                        <a:cs typeface="Cambria Math"/>
                      </a:endParaRPr>
                    </a:p>
                  </a:txBody>
                  <a:tcPr marL="0" marR="0" marB="0" marT="0">
                    <a:lnB w="12700">
                      <a:solidFill>
                        <a:srgbClr val="4F81BC"/>
                      </a:solidFill>
                      <a:prstDash val="solid"/>
                    </a:lnB>
                  </a:tcPr>
                </a:tc>
              </a:tr>
            </a:tbl>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72847" y="438403"/>
            <a:ext cx="6428740" cy="6297930"/>
          </a:xfrm>
          <a:prstGeom prst="rect">
            <a:avLst/>
          </a:prstGeom>
        </p:spPr>
        <p:txBody>
          <a:bodyPr wrap="square" lIns="0" tIns="12700" rIns="0" bIns="0" rtlCol="0" vert="horz">
            <a:spAutoFit/>
          </a:bodyPr>
          <a:lstStyle/>
          <a:p>
            <a:pPr marL="322072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marL="12700">
              <a:lnSpc>
                <a:spcPct val="100000"/>
              </a:lnSpc>
              <a:spcBef>
                <a:spcPts val="545"/>
              </a:spcBef>
              <a:tabLst>
                <a:tab pos="378460" algn="l"/>
              </a:tabLst>
            </a:pPr>
            <a:r>
              <a:rPr dirty="0" sz="1200" b="1">
                <a:latin typeface="Arial"/>
                <a:cs typeface="Arial"/>
              </a:rPr>
              <a:t>3.4	</a:t>
            </a:r>
            <a:r>
              <a:rPr dirty="0" sz="1200" spc="-5" b="1">
                <a:latin typeface="Arial"/>
                <a:cs typeface="Arial"/>
              </a:rPr>
              <a:t>Structural Analysis</a:t>
            </a:r>
            <a:endParaRPr sz="1200">
              <a:latin typeface="Arial"/>
              <a:cs typeface="Arial"/>
            </a:endParaRPr>
          </a:p>
          <a:p>
            <a:pPr marL="12700" marR="297815" indent="-635">
              <a:lnSpc>
                <a:spcPts val="1150"/>
              </a:lnSpc>
              <a:spcBef>
                <a:spcPts val="330"/>
              </a:spcBef>
            </a:pPr>
            <a:r>
              <a:rPr dirty="0" sz="1000" spc="-5">
                <a:latin typeface="Times New Roman"/>
                <a:cs typeface="Times New Roman"/>
              </a:rPr>
              <a:t>There are several significant stages during the life </a:t>
            </a:r>
            <a:r>
              <a:rPr dirty="0" sz="1000" spc="-10">
                <a:latin typeface="Times New Roman"/>
                <a:cs typeface="Times New Roman"/>
              </a:rPr>
              <a:t>of </a:t>
            </a:r>
            <a:r>
              <a:rPr dirty="0" sz="1000" spc="-5">
                <a:latin typeface="Times New Roman"/>
                <a:cs typeface="Times New Roman"/>
              </a:rPr>
              <a:t>a prestressed girder. PGSuper automatically models these stages as  Construction Events. The events, and the related construction activities,</a:t>
            </a:r>
            <a:r>
              <a:rPr dirty="0" sz="1000" spc="70">
                <a:latin typeface="Times New Roman"/>
                <a:cs typeface="Times New Roman"/>
              </a:rPr>
              <a:t> </a:t>
            </a:r>
            <a:r>
              <a:rPr dirty="0" sz="1000" spc="-5">
                <a:latin typeface="Times New Roman"/>
                <a:cs typeface="Times New Roman"/>
              </a:rPr>
              <a:t>are:</a:t>
            </a:r>
            <a:endParaRPr sz="1000">
              <a:latin typeface="Times New Roman"/>
              <a:cs typeface="Times New Roman"/>
            </a:endParaRPr>
          </a:p>
          <a:p>
            <a:pPr marL="241300" indent="-229235">
              <a:lnSpc>
                <a:spcPct val="100000"/>
              </a:lnSpc>
              <a:spcBef>
                <a:spcPts val="520"/>
              </a:spcBef>
              <a:buAutoNum type="arabicParenR"/>
              <a:tabLst>
                <a:tab pos="241935" algn="l"/>
              </a:tabLst>
            </a:pPr>
            <a:r>
              <a:rPr dirty="0" sz="1000" spc="-5">
                <a:latin typeface="Times New Roman"/>
                <a:cs typeface="Times New Roman"/>
              </a:rPr>
              <a:t>Fabricate girders</a:t>
            </a:r>
            <a:endParaRPr sz="1000">
              <a:latin typeface="Times New Roman"/>
              <a:cs typeface="Times New Roman"/>
            </a:endParaRPr>
          </a:p>
          <a:p>
            <a:pPr lvl="1" marL="469900" marR="574675" indent="-228600">
              <a:lnSpc>
                <a:spcPts val="1150"/>
              </a:lnSpc>
              <a:spcBef>
                <a:spcPts val="620"/>
              </a:spcBef>
              <a:buAutoNum type="alphaLcParenR"/>
              <a:tabLst>
                <a:tab pos="469900" algn="l"/>
                <a:tab pos="470534" algn="l"/>
              </a:tabLst>
            </a:pPr>
            <a:r>
              <a:rPr dirty="0" sz="1000" spc="-5">
                <a:latin typeface="Times New Roman"/>
                <a:cs typeface="Times New Roman"/>
              </a:rPr>
              <a:t>Tension strands, place reinforcement, form girders, cast concrete, concrete curing. Initial relaxation </a:t>
            </a:r>
            <a:r>
              <a:rPr dirty="0" sz="1000">
                <a:latin typeface="Times New Roman"/>
                <a:cs typeface="Times New Roman"/>
              </a:rPr>
              <a:t>of </a:t>
            </a:r>
            <a:r>
              <a:rPr dirty="0" sz="1000" spc="-5">
                <a:latin typeface="Times New Roman"/>
                <a:cs typeface="Times New Roman"/>
              </a:rPr>
              <a:t>the  prestressing strand</a:t>
            </a:r>
            <a:r>
              <a:rPr dirty="0" sz="1000" spc="10">
                <a:latin typeface="Times New Roman"/>
                <a:cs typeface="Times New Roman"/>
              </a:rPr>
              <a:t> </a:t>
            </a:r>
            <a:r>
              <a:rPr dirty="0" sz="1000" spc="-5">
                <a:latin typeface="Times New Roman"/>
                <a:cs typeface="Times New Roman"/>
              </a:rPr>
              <a:t>occurs.</a:t>
            </a:r>
            <a:endParaRPr sz="1000">
              <a:latin typeface="Times New Roman"/>
              <a:cs typeface="Times New Roman"/>
            </a:endParaRPr>
          </a:p>
          <a:p>
            <a:pPr lvl="1" marL="469900" indent="-229235">
              <a:lnSpc>
                <a:spcPct val="100000"/>
              </a:lnSpc>
              <a:spcBef>
                <a:spcPts val="525"/>
              </a:spcBef>
              <a:buAutoNum type="alphaLcParenR"/>
              <a:tabLst>
                <a:tab pos="470534" algn="l"/>
              </a:tabLst>
            </a:pPr>
            <a:r>
              <a:rPr dirty="0" sz="1000" spc="-5">
                <a:latin typeface="Times New Roman"/>
                <a:cs typeface="Times New Roman"/>
              </a:rPr>
              <a:t>Strip </a:t>
            </a:r>
            <a:r>
              <a:rPr dirty="0" sz="1000">
                <a:latin typeface="Times New Roman"/>
                <a:cs typeface="Times New Roman"/>
              </a:rPr>
              <a:t>forms </a:t>
            </a:r>
            <a:r>
              <a:rPr dirty="0" sz="1000" spc="-5">
                <a:latin typeface="Times New Roman"/>
                <a:cs typeface="Times New Roman"/>
              </a:rPr>
              <a:t>and impart the precompression force into the girder (aka</a:t>
            </a:r>
            <a:r>
              <a:rPr dirty="0" sz="1000" spc="40">
                <a:latin typeface="Times New Roman"/>
                <a:cs typeface="Times New Roman"/>
              </a:rPr>
              <a:t> </a:t>
            </a:r>
            <a:r>
              <a:rPr dirty="0" sz="1000" spc="-5">
                <a:latin typeface="Times New Roman"/>
                <a:cs typeface="Times New Roman"/>
              </a:rPr>
              <a:t>Release)</a:t>
            </a:r>
            <a:endParaRPr sz="1000">
              <a:latin typeface="Times New Roman"/>
              <a:cs typeface="Times New Roman"/>
            </a:endParaRPr>
          </a:p>
          <a:p>
            <a:pPr lvl="1" marL="469900" indent="-229235">
              <a:lnSpc>
                <a:spcPct val="100000"/>
              </a:lnSpc>
              <a:spcBef>
                <a:spcPts val="555"/>
              </a:spcBef>
              <a:buAutoNum type="alphaLcParenR"/>
              <a:tabLst>
                <a:tab pos="469900" algn="l"/>
                <a:tab pos="470534" algn="l"/>
              </a:tabLst>
            </a:pPr>
            <a:r>
              <a:rPr dirty="0" sz="1000">
                <a:latin typeface="Times New Roman"/>
                <a:cs typeface="Times New Roman"/>
              </a:rPr>
              <a:t>Move </a:t>
            </a:r>
            <a:r>
              <a:rPr dirty="0" sz="1000" spc="-5">
                <a:latin typeface="Times New Roman"/>
                <a:cs typeface="Times New Roman"/>
              </a:rPr>
              <a:t>girders into storage area (Initial lifting)</a:t>
            </a:r>
            <a:endParaRPr sz="1000">
              <a:latin typeface="Times New Roman"/>
              <a:cs typeface="Times New Roman"/>
            </a:endParaRPr>
          </a:p>
          <a:p>
            <a:pPr lvl="1" marL="469900" indent="-229235">
              <a:lnSpc>
                <a:spcPct val="100000"/>
              </a:lnSpc>
              <a:spcBef>
                <a:spcPts val="550"/>
              </a:spcBef>
              <a:buAutoNum type="alphaLcParenR"/>
              <a:tabLst>
                <a:tab pos="470534" algn="l"/>
              </a:tabLst>
            </a:pPr>
            <a:r>
              <a:rPr dirty="0" sz="1000" spc="-5">
                <a:latin typeface="Times New Roman"/>
                <a:cs typeface="Times New Roman"/>
              </a:rPr>
              <a:t>Elapsed time during storage (creep, shrinkage, and relaxation losses</a:t>
            </a:r>
            <a:r>
              <a:rPr dirty="0" sz="1000" spc="55">
                <a:latin typeface="Times New Roman"/>
                <a:cs typeface="Times New Roman"/>
              </a:rPr>
              <a:t> </a:t>
            </a:r>
            <a:r>
              <a:rPr dirty="0" sz="1000">
                <a:latin typeface="Times New Roman"/>
                <a:cs typeface="Times New Roman"/>
              </a:rPr>
              <a:t>occur)</a:t>
            </a:r>
            <a:endParaRPr sz="1000">
              <a:latin typeface="Times New Roman"/>
              <a:cs typeface="Times New Roman"/>
            </a:endParaRPr>
          </a:p>
          <a:p>
            <a:pPr marL="241300" indent="-229235">
              <a:lnSpc>
                <a:spcPct val="100000"/>
              </a:lnSpc>
              <a:spcBef>
                <a:spcPts val="550"/>
              </a:spcBef>
              <a:buAutoNum type="arabicParenR"/>
              <a:tabLst>
                <a:tab pos="241935" algn="l"/>
              </a:tabLst>
            </a:pPr>
            <a:r>
              <a:rPr dirty="0" sz="1000" spc="-5">
                <a:latin typeface="Times New Roman"/>
                <a:cs typeface="Times New Roman"/>
              </a:rPr>
              <a:t>Erect girders</a:t>
            </a:r>
            <a:endParaRPr sz="1000">
              <a:latin typeface="Times New Roman"/>
              <a:cs typeface="Times New Roman"/>
            </a:endParaRPr>
          </a:p>
          <a:p>
            <a:pPr lvl="1" marL="469900" indent="-229235">
              <a:lnSpc>
                <a:spcPct val="100000"/>
              </a:lnSpc>
              <a:spcBef>
                <a:spcPts val="540"/>
              </a:spcBef>
              <a:buAutoNum type="alphaLcParenR"/>
              <a:tabLst>
                <a:tab pos="469900" algn="l"/>
                <a:tab pos="470534" algn="l"/>
              </a:tabLst>
            </a:pPr>
            <a:r>
              <a:rPr dirty="0" sz="1000" spc="-5">
                <a:latin typeface="Times New Roman"/>
                <a:cs typeface="Times New Roman"/>
              </a:rPr>
              <a:t>Prior to erection, the girders must </a:t>
            </a:r>
            <a:r>
              <a:rPr dirty="0" sz="1000">
                <a:latin typeface="Times New Roman"/>
                <a:cs typeface="Times New Roman"/>
              </a:rPr>
              <a:t>be </a:t>
            </a:r>
            <a:r>
              <a:rPr dirty="0" sz="1000" spc="-5">
                <a:latin typeface="Times New Roman"/>
                <a:cs typeface="Times New Roman"/>
              </a:rPr>
              <a:t>transported from the fabrication facility to the bridge</a:t>
            </a:r>
            <a:r>
              <a:rPr dirty="0" sz="1000" spc="110">
                <a:latin typeface="Times New Roman"/>
                <a:cs typeface="Times New Roman"/>
              </a:rPr>
              <a:t> </a:t>
            </a:r>
            <a:r>
              <a:rPr dirty="0" sz="1000" spc="-10">
                <a:latin typeface="Times New Roman"/>
                <a:cs typeface="Times New Roman"/>
              </a:rPr>
              <a:t>site</a:t>
            </a:r>
            <a:endParaRPr sz="1000">
              <a:latin typeface="Times New Roman"/>
              <a:cs typeface="Times New Roman"/>
            </a:endParaRPr>
          </a:p>
          <a:p>
            <a:pPr lvl="1" marL="469900" indent="-229235">
              <a:lnSpc>
                <a:spcPct val="100000"/>
              </a:lnSpc>
              <a:spcBef>
                <a:spcPts val="555"/>
              </a:spcBef>
              <a:buAutoNum type="alphaLcParenR"/>
              <a:tabLst>
                <a:tab pos="470534" algn="l"/>
              </a:tabLst>
            </a:pPr>
            <a:r>
              <a:rPr dirty="0" sz="1000" spc="-5">
                <a:latin typeface="Times New Roman"/>
                <a:cs typeface="Times New Roman"/>
              </a:rPr>
              <a:t>Erect and brace</a:t>
            </a:r>
            <a:r>
              <a:rPr dirty="0" sz="1000">
                <a:latin typeface="Times New Roman"/>
                <a:cs typeface="Times New Roman"/>
              </a:rPr>
              <a:t> </a:t>
            </a:r>
            <a:r>
              <a:rPr dirty="0" sz="1000" spc="-5">
                <a:latin typeface="Times New Roman"/>
                <a:cs typeface="Times New Roman"/>
              </a:rPr>
              <a:t>girders</a:t>
            </a:r>
            <a:endParaRPr sz="1000">
              <a:latin typeface="Times New Roman"/>
              <a:cs typeface="Times New Roman"/>
            </a:endParaRPr>
          </a:p>
          <a:p>
            <a:pPr lvl="1" marL="469900" indent="-229235">
              <a:lnSpc>
                <a:spcPct val="100000"/>
              </a:lnSpc>
              <a:spcBef>
                <a:spcPts val="550"/>
              </a:spcBef>
              <a:buAutoNum type="alphaLcParenR"/>
              <a:tabLst>
                <a:tab pos="469900" algn="l"/>
                <a:tab pos="470534" algn="l"/>
              </a:tabLst>
            </a:pPr>
            <a:r>
              <a:rPr dirty="0" sz="1000" spc="-5">
                <a:latin typeface="Times New Roman"/>
                <a:cs typeface="Times New Roman"/>
              </a:rPr>
              <a:t>De-tension temporary strands (if</a:t>
            </a:r>
            <a:r>
              <a:rPr dirty="0" sz="1000" spc="25">
                <a:latin typeface="Times New Roman"/>
                <a:cs typeface="Times New Roman"/>
              </a:rPr>
              <a:t> </a:t>
            </a:r>
            <a:r>
              <a:rPr dirty="0" sz="1000" spc="-5">
                <a:latin typeface="Times New Roman"/>
                <a:cs typeface="Times New Roman"/>
              </a:rPr>
              <a:t>applicable)</a:t>
            </a:r>
            <a:endParaRPr sz="1000">
              <a:latin typeface="Times New Roman"/>
              <a:cs typeface="Times New Roman"/>
            </a:endParaRPr>
          </a:p>
          <a:p>
            <a:pPr marL="240665" indent="-228600">
              <a:lnSpc>
                <a:spcPct val="100000"/>
              </a:lnSpc>
              <a:spcBef>
                <a:spcPts val="555"/>
              </a:spcBef>
              <a:buAutoNum type="arabicParenR"/>
              <a:tabLst>
                <a:tab pos="241300" algn="l"/>
              </a:tabLst>
            </a:pPr>
            <a:r>
              <a:rPr dirty="0" sz="1000" spc="-5">
                <a:latin typeface="Times New Roman"/>
                <a:cs typeface="Times New Roman"/>
              </a:rPr>
              <a:t>Cast </a:t>
            </a:r>
            <a:r>
              <a:rPr dirty="0" sz="1000">
                <a:latin typeface="Times New Roman"/>
                <a:cs typeface="Times New Roman"/>
              </a:rPr>
              <a:t>diaphragms </a:t>
            </a:r>
            <a:r>
              <a:rPr dirty="0" sz="1000" spc="-5">
                <a:latin typeface="Times New Roman"/>
                <a:cs typeface="Times New Roman"/>
              </a:rPr>
              <a:t>and deck </a:t>
            </a:r>
            <a:r>
              <a:rPr dirty="0" sz="1000" spc="-10">
                <a:latin typeface="Times New Roman"/>
                <a:cs typeface="Times New Roman"/>
              </a:rPr>
              <a:t>(dead </a:t>
            </a:r>
            <a:r>
              <a:rPr dirty="0" sz="1000" spc="-5">
                <a:latin typeface="Times New Roman"/>
                <a:cs typeface="Times New Roman"/>
              </a:rPr>
              <a:t>load is applied to non-composite girder</a:t>
            </a:r>
            <a:r>
              <a:rPr dirty="0" sz="1000" spc="60">
                <a:latin typeface="Times New Roman"/>
                <a:cs typeface="Times New Roman"/>
              </a:rPr>
              <a:t> </a:t>
            </a:r>
            <a:r>
              <a:rPr dirty="0" sz="1000" spc="-5">
                <a:latin typeface="Times New Roman"/>
                <a:cs typeface="Times New Roman"/>
              </a:rPr>
              <a:t>section)</a:t>
            </a:r>
            <a:endParaRPr sz="1000">
              <a:latin typeface="Times New Roman"/>
              <a:cs typeface="Times New Roman"/>
            </a:endParaRPr>
          </a:p>
          <a:p>
            <a:pPr marL="240665" indent="-228600">
              <a:lnSpc>
                <a:spcPct val="100000"/>
              </a:lnSpc>
              <a:spcBef>
                <a:spcPts val="550"/>
              </a:spcBef>
              <a:buAutoNum type="arabicParenR"/>
              <a:tabLst>
                <a:tab pos="241300" algn="l"/>
              </a:tabLst>
            </a:pPr>
            <a:r>
              <a:rPr dirty="0" sz="1000" spc="-5">
                <a:latin typeface="Times New Roman"/>
                <a:cs typeface="Times New Roman"/>
              </a:rPr>
              <a:t>Install railing system (traffic barriers, sidewalks, etc.) (dead load is applied to composite</a:t>
            </a:r>
            <a:r>
              <a:rPr dirty="0" sz="1000" spc="110">
                <a:latin typeface="Times New Roman"/>
                <a:cs typeface="Times New Roman"/>
              </a:rPr>
              <a:t> </a:t>
            </a:r>
            <a:r>
              <a:rPr dirty="0" sz="1000" spc="-5">
                <a:latin typeface="Times New Roman"/>
                <a:cs typeface="Times New Roman"/>
              </a:rPr>
              <a:t>section)</a:t>
            </a:r>
            <a:endParaRPr sz="1000">
              <a:latin typeface="Times New Roman"/>
              <a:cs typeface="Times New Roman"/>
            </a:endParaRPr>
          </a:p>
          <a:p>
            <a:pPr marL="240665" indent="-228600">
              <a:lnSpc>
                <a:spcPct val="100000"/>
              </a:lnSpc>
              <a:spcBef>
                <a:spcPts val="550"/>
              </a:spcBef>
              <a:buAutoNum type="arabicParenR"/>
              <a:tabLst>
                <a:tab pos="241300" algn="l"/>
              </a:tabLst>
            </a:pPr>
            <a:r>
              <a:rPr dirty="0" sz="1000" spc="-5">
                <a:latin typeface="Times New Roman"/>
                <a:cs typeface="Times New Roman"/>
              </a:rPr>
              <a:t>Final without Live Load (includes future overlay if</a:t>
            </a:r>
            <a:r>
              <a:rPr dirty="0" sz="1000" spc="35">
                <a:latin typeface="Times New Roman"/>
                <a:cs typeface="Times New Roman"/>
              </a:rPr>
              <a:t> </a:t>
            </a:r>
            <a:r>
              <a:rPr dirty="0" sz="1000" spc="-5">
                <a:latin typeface="Times New Roman"/>
                <a:cs typeface="Times New Roman"/>
              </a:rPr>
              <a:t>applicable)</a:t>
            </a:r>
            <a:endParaRPr sz="1000">
              <a:latin typeface="Times New Roman"/>
              <a:cs typeface="Times New Roman"/>
            </a:endParaRPr>
          </a:p>
          <a:p>
            <a:pPr marL="240665" indent="-228600">
              <a:lnSpc>
                <a:spcPct val="100000"/>
              </a:lnSpc>
              <a:spcBef>
                <a:spcPts val="540"/>
              </a:spcBef>
              <a:buAutoNum type="arabicParenR"/>
              <a:tabLst>
                <a:tab pos="241300" algn="l"/>
              </a:tabLst>
            </a:pPr>
            <a:r>
              <a:rPr dirty="0" sz="1000" spc="-5">
                <a:latin typeface="Times New Roman"/>
                <a:cs typeface="Times New Roman"/>
              </a:rPr>
              <a:t>Final with Live</a:t>
            </a:r>
            <a:r>
              <a:rPr dirty="0" sz="1000" spc="10">
                <a:latin typeface="Times New Roman"/>
                <a:cs typeface="Times New Roman"/>
              </a:rPr>
              <a:t> </a:t>
            </a:r>
            <a:r>
              <a:rPr dirty="0" sz="1000" spc="-5">
                <a:latin typeface="Times New Roman"/>
                <a:cs typeface="Times New Roman"/>
              </a:rPr>
              <a:t>Load</a:t>
            </a:r>
            <a:endParaRPr sz="1000">
              <a:latin typeface="Times New Roman"/>
              <a:cs typeface="Times New Roman"/>
            </a:endParaRPr>
          </a:p>
          <a:p>
            <a:pPr algn="just" marL="12700" marR="81280" indent="-635">
              <a:lnSpc>
                <a:spcPts val="1150"/>
              </a:lnSpc>
              <a:spcBef>
                <a:spcPts val="635"/>
              </a:spcBef>
            </a:pPr>
            <a:r>
              <a:rPr dirty="0" sz="1000" spc="-5">
                <a:latin typeface="Times New Roman"/>
                <a:cs typeface="Times New Roman"/>
              </a:rPr>
              <a:t>PGSuper </a:t>
            </a:r>
            <a:r>
              <a:rPr dirty="0" sz="1000">
                <a:latin typeface="Times New Roman"/>
                <a:cs typeface="Times New Roman"/>
              </a:rPr>
              <a:t>models </a:t>
            </a:r>
            <a:r>
              <a:rPr dirty="0" sz="1000" spc="-5">
                <a:latin typeface="Times New Roman"/>
                <a:cs typeface="Times New Roman"/>
              </a:rPr>
              <a:t>the individual steps within a Construction </a:t>
            </a:r>
            <a:r>
              <a:rPr dirty="0" sz="1000">
                <a:latin typeface="Times New Roman"/>
                <a:cs typeface="Times New Roman"/>
              </a:rPr>
              <a:t>Event </a:t>
            </a:r>
            <a:r>
              <a:rPr dirty="0" sz="1000" spc="-5">
                <a:latin typeface="Times New Roman"/>
                <a:cs typeface="Times New Roman"/>
              </a:rPr>
              <a:t>with Analysis Intervals. For example, </a:t>
            </a:r>
            <a:r>
              <a:rPr dirty="0" sz="1000">
                <a:latin typeface="Times New Roman"/>
                <a:cs typeface="Times New Roman"/>
              </a:rPr>
              <a:t>Event </a:t>
            </a:r>
            <a:r>
              <a:rPr dirty="0" sz="1000" spc="-5">
                <a:latin typeface="Times New Roman"/>
                <a:cs typeface="Times New Roman"/>
              </a:rPr>
              <a:t>1 – Construct  Girders, models five analysis intervals: Tension Strands </a:t>
            </a:r>
            <a:r>
              <a:rPr dirty="0" sz="1000" spc="-10">
                <a:latin typeface="Times New Roman"/>
                <a:cs typeface="Times New Roman"/>
              </a:rPr>
              <a:t>and </a:t>
            </a:r>
            <a:r>
              <a:rPr dirty="0" sz="1000" spc="-5">
                <a:latin typeface="Times New Roman"/>
                <a:cs typeface="Times New Roman"/>
              </a:rPr>
              <a:t>Cast Concrete, Elapsed Time during Curing, Prestress Release,  Lifting, Placement into </a:t>
            </a:r>
            <a:r>
              <a:rPr dirty="0" sz="1000" spc="-10">
                <a:latin typeface="Times New Roman"/>
                <a:cs typeface="Times New Roman"/>
              </a:rPr>
              <a:t>Storage, </a:t>
            </a:r>
            <a:r>
              <a:rPr dirty="0" sz="1000" spc="-5">
                <a:latin typeface="Times New Roman"/>
                <a:cs typeface="Times New Roman"/>
              </a:rPr>
              <a:t>and Elapsed Time during</a:t>
            </a:r>
            <a:r>
              <a:rPr dirty="0" sz="1000" spc="65">
                <a:latin typeface="Times New Roman"/>
                <a:cs typeface="Times New Roman"/>
              </a:rPr>
              <a:t> </a:t>
            </a:r>
            <a:r>
              <a:rPr dirty="0" sz="1000" spc="-5">
                <a:latin typeface="Times New Roman"/>
                <a:cs typeface="Times New Roman"/>
              </a:rPr>
              <a:t>Storage.</a:t>
            </a:r>
            <a:endParaRPr sz="1000">
              <a:latin typeface="Times New Roman"/>
              <a:cs typeface="Times New Roman"/>
            </a:endParaRPr>
          </a:p>
          <a:p>
            <a:pPr marL="12700" marR="153035">
              <a:lnSpc>
                <a:spcPts val="1150"/>
              </a:lnSpc>
              <a:spcBef>
                <a:spcPts val="595"/>
              </a:spcBef>
            </a:pPr>
            <a:r>
              <a:rPr dirty="0" sz="1000" spc="-5">
                <a:latin typeface="Times New Roman"/>
                <a:cs typeface="Times New Roman"/>
              </a:rPr>
              <a:t>The analysis intervals are a general modelling approach associated with time-step analysis. Precast girder design normally  uses a 2-step time-step analysis. However, PGSuper can perform a refined non-linear time-step analysis. PGSplice uses </a:t>
            </a:r>
            <a:r>
              <a:rPr dirty="0" sz="1000">
                <a:latin typeface="Times New Roman"/>
                <a:cs typeface="Times New Roman"/>
              </a:rPr>
              <a:t>the  </a:t>
            </a:r>
            <a:r>
              <a:rPr dirty="0" sz="1000" spc="-5">
                <a:latin typeface="Times New Roman"/>
                <a:cs typeface="Times New Roman"/>
              </a:rPr>
              <a:t>non-linear time-step analysis as</a:t>
            </a:r>
            <a:r>
              <a:rPr dirty="0" sz="1000" spc="10">
                <a:latin typeface="Times New Roman"/>
                <a:cs typeface="Times New Roman"/>
              </a:rPr>
              <a:t> </a:t>
            </a:r>
            <a:r>
              <a:rPr dirty="0" sz="1000" spc="-5">
                <a:latin typeface="Times New Roman"/>
                <a:cs typeface="Times New Roman"/>
              </a:rPr>
              <a:t>well.</a:t>
            </a:r>
            <a:endParaRPr sz="1000">
              <a:latin typeface="Times New Roman"/>
              <a:cs typeface="Times New Roman"/>
            </a:endParaRPr>
          </a:p>
          <a:p>
            <a:pPr>
              <a:lnSpc>
                <a:spcPct val="100000"/>
              </a:lnSpc>
              <a:spcBef>
                <a:spcPts val="20"/>
              </a:spcBef>
            </a:pPr>
            <a:endParaRPr sz="950">
              <a:latin typeface="Times New Roman"/>
              <a:cs typeface="Times New Roman"/>
            </a:endParaRPr>
          </a:p>
          <a:p>
            <a:pPr marL="12700">
              <a:lnSpc>
                <a:spcPct val="100000"/>
              </a:lnSpc>
              <a:spcBef>
                <a:spcPts val="5"/>
              </a:spcBef>
            </a:pPr>
            <a:r>
              <a:rPr dirty="0" sz="1200" spc="-5">
                <a:solidFill>
                  <a:srgbClr val="0000FF"/>
                </a:solidFill>
                <a:latin typeface="Arial"/>
                <a:cs typeface="Arial"/>
              </a:rPr>
              <a:t>3.4.1 Girder</a:t>
            </a:r>
            <a:r>
              <a:rPr dirty="0" sz="1200" spc="-70">
                <a:solidFill>
                  <a:srgbClr val="0000FF"/>
                </a:solidFill>
                <a:latin typeface="Arial"/>
                <a:cs typeface="Arial"/>
              </a:rPr>
              <a:t> </a:t>
            </a:r>
            <a:r>
              <a:rPr dirty="0" sz="1200" spc="-5">
                <a:solidFill>
                  <a:srgbClr val="0000FF"/>
                </a:solidFill>
                <a:latin typeface="Arial"/>
                <a:cs typeface="Arial"/>
              </a:rPr>
              <a:t>Fabrication</a:t>
            </a:r>
            <a:endParaRPr sz="1200">
              <a:latin typeface="Arial"/>
              <a:cs typeface="Arial"/>
            </a:endParaRPr>
          </a:p>
          <a:p>
            <a:pPr marL="12700" marR="59055">
              <a:lnSpc>
                <a:spcPct val="95800"/>
              </a:lnSpc>
              <a:spcBef>
                <a:spcPts val="295"/>
              </a:spcBef>
            </a:pPr>
            <a:r>
              <a:rPr dirty="0" sz="1000" spc="-5">
                <a:latin typeface="Times New Roman"/>
                <a:cs typeface="Times New Roman"/>
              </a:rPr>
              <a:t>Girder fabrication consists </a:t>
            </a:r>
            <a:r>
              <a:rPr dirty="0" sz="1000">
                <a:latin typeface="Times New Roman"/>
                <a:cs typeface="Times New Roman"/>
              </a:rPr>
              <a:t>of </a:t>
            </a:r>
            <a:r>
              <a:rPr dirty="0" sz="1000" spc="-5">
                <a:latin typeface="Times New Roman"/>
                <a:cs typeface="Times New Roman"/>
              </a:rPr>
              <a:t>tensioning strands, placing </a:t>
            </a:r>
            <a:r>
              <a:rPr dirty="0" sz="1000" spc="-10">
                <a:latin typeface="Times New Roman"/>
                <a:cs typeface="Times New Roman"/>
              </a:rPr>
              <a:t>mild </a:t>
            </a:r>
            <a:r>
              <a:rPr dirty="0" sz="1000" spc="-5">
                <a:latin typeface="Times New Roman"/>
                <a:cs typeface="Times New Roman"/>
              </a:rPr>
              <a:t>reinforcement, installing girder forms, and placing concrete.  Stripping </a:t>
            </a:r>
            <a:r>
              <a:rPr dirty="0" sz="1000">
                <a:latin typeface="Times New Roman"/>
                <a:cs typeface="Times New Roman"/>
              </a:rPr>
              <a:t>of </a:t>
            </a:r>
            <a:r>
              <a:rPr dirty="0" sz="1000" spc="-5">
                <a:latin typeface="Times New Roman"/>
                <a:cs typeface="Times New Roman"/>
              </a:rPr>
              <a:t>girder forms occurs after the concrete reaches adequate strength to accommodate the stresses and stability </a:t>
            </a:r>
            <a:r>
              <a:rPr dirty="0" sz="1000">
                <a:latin typeface="Times New Roman"/>
                <a:cs typeface="Times New Roman"/>
              </a:rPr>
              <a:t>of </a:t>
            </a:r>
            <a:r>
              <a:rPr dirty="0" sz="1000" spc="-5">
                <a:latin typeface="Times New Roman"/>
                <a:cs typeface="Times New Roman"/>
              </a:rPr>
              <a:t>the  girder. The strands are then detensioned </a:t>
            </a:r>
            <a:r>
              <a:rPr dirty="0" sz="1000">
                <a:latin typeface="Times New Roman"/>
                <a:cs typeface="Times New Roman"/>
              </a:rPr>
              <a:t>but </a:t>
            </a:r>
            <a:r>
              <a:rPr dirty="0" sz="1000" spc="-5">
                <a:latin typeface="Times New Roman"/>
                <a:cs typeface="Times New Roman"/>
              </a:rPr>
              <a:t>because </a:t>
            </a:r>
            <a:r>
              <a:rPr dirty="0" sz="1000">
                <a:latin typeface="Times New Roman"/>
                <a:cs typeface="Times New Roman"/>
              </a:rPr>
              <a:t>of </a:t>
            </a:r>
            <a:r>
              <a:rPr dirty="0" sz="1000" spc="-5">
                <a:latin typeface="Times New Roman"/>
                <a:cs typeface="Times New Roman"/>
              </a:rPr>
              <a:t>bond with the girder concrete, the tension force is transferred </a:t>
            </a:r>
            <a:r>
              <a:rPr dirty="0" sz="1000" spc="-10">
                <a:latin typeface="Times New Roman"/>
                <a:cs typeface="Times New Roman"/>
              </a:rPr>
              <a:t>into </a:t>
            </a:r>
            <a:r>
              <a:rPr dirty="0" sz="1000" spc="-5">
                <a:latin typeface="Times New Roman"/>
                <a:cs typeface="Times New Roman"/>
              </a:rPr>
              <a:t>the  girder concrete, compressing </a:t>
            </a:r>
            <a:r>
              <a:rPr dirty="0" sz="1000" spc="-10">
                <a:latin typeface="Times New Roman"/>
                <a:cs typeface="Times New Roman"/>
              </a:rPr>
              <a:t>it. </a:t>
            </a:r>
            <a:r>
              <a:rPr dirty="0" sz="1000" spc="-5">
                <a:latin typeface="Times New Roman"/>
                <a:cs typeface="Times New Roman"/>
              </a:rPr>
              <a:t>If the prestress force is eccentric to the centroid </a:t>
            </a:r>
            <a:r>
              <a:rPr dirty="0" sz="1000">
                <a:latin typeface="Times New Roman"/>
                <a:cs typeface="Times New Roman"/>
              </a:rPr>
              <a:t>of </a:t>
            </a:r>
            <a:r>
              <a:rPr dirty="0" sz="1000" spc="-5">
                <a:latin typeface="Times New Roman"/>
                <a:cs typeface="Times New Roman"/>
              </a:rPr>
              <a:t>the girder and it is sufficient to overcome  the self-weight </a:t>
            </a:r>
            <a:r>
              <a:rPr dirty="0" sz="1000">
                <a:latin typeface="Times New Roman"/>
                <a:cs typeface="Times New Roman"/>
              </a:rPr>
              <a:t>of </a:t>
            </a:r>
            <a:r>
              <a:rPr dirty="0" sz="1000" spc="-5">
                <a:latin typeface="Times New Roman"/>
                <a:cs typeface="Times New Roman"/>
              </a:rPr>
              <a:t>the girder, the girder cambers upwards. </a:t>
            </a:r>
            <a:r>
              <a:rPr dirty="0" sz="1000" spc="-10">
                <a:latin typeface="Times New Roman"/>
                <a:cs typeface="Times New Roman"/>
              </a:rPr>
              <a:t>In </a:t>
            </a:r>
            <a:r>
              <a:rPr dirty="0" sz="1000" spc="-5">
                <a:latin typeface="Times New Roman"/>
                <a:cs typeface="Times New Roman"/>
              </a:rPr>
              <a:t>this condition, the girder bears </a:t>
            </a:r>
            <a:r>
              <a:rPr dirty="0" sz="1000">
                <a:latin typeface="Times New Roman"/>
                <a:cs typeface="Times New Roman"/>
              </a:rPr>
              <a:t>on </a:t>
            </a:r>
            <a:r>
              <a:rPr dirty="0" sz="1000" spc="-5">
                <a:latin typeface="Times New Roman"/>
                <a:cs typeface="Times New Roman"/>
              </a:rPr>
              <a:t>its </a:t>
            </a:r>
            <a:r>
              <a:rPr dirty="0" sz="1000">
                <a:latin typeface="Times New Roman"/>
                <a:cs typeface="Times New Roman"/>
              </a:rPr>
              <a:t>ends </a:t>
            </a:r>
            <a:r>
              <a:rPr dirty="0" sz="1000" spc="-5">
                <a:latin typeface="Times New Roman"/>
                <a:cs typeface="Times New Roman"/>
              </a:rPr>
              <a:t>and bending stresses  </a:t>
            </a:r>
            <a:r>
              <a:rPr dirty="0" sz="1000">
                <a:latin typeface="Times New Roman"/>
                <a:cs typeface="Times New Roman"/>
              </a:rPr>
              <a:t>develop.</a:t>
            </a:r>
            <a:endParaRPr sz="1000">
              <a:latin typeface="Times New Roman"/>
              <a:cs typeface="Times New Roman"/>
            </a:endParaRPr>
          </a:p>
        </p:txBody>
      </p:sp>
      <p:sp>
        <p:nvSpPr>
          <p:cNvPr id="3" name="object 3"/>
          <p:cNvSpPr txBox="1"/>
          <p:nvPr/>
        </p:nvSpPr>
        <p:spPr>
          <a:xfrm>
            <a:off x="673100" y="6834631"/>
            <a:ext cx="119380"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𝑤𝑤</a:t>
            </a:r>
            <a:endParaRPr sz="1000">
              <a:latin typeface="Cambria Math"/>
              <a:cs typeface="Cambria Math"/>
            </a:endParaRPr>
          </a:p>
        </p:txBody>
      </p:sp>
      <p:sp>
        <p:nvSpPr>
          <p:cNvPr id="4" name="object 4"/>
          <p:cNvSpPr txBox="1"/>
          <p:nvPr/>
        </p:nvSpPr>
        <p:spPr>
          <a:xfrm>
            <a:off x="756919" y="6898640"/>
            <a:ext cx="762000" cy="132080"/>
          </a:xfrm>
          <a:prstGeom prst="rect">
            <a:avLst/>
          </a:prstGeom>
        </p:spPr>
        <p:txBody>
          <a:bodyPr wrap="square" lIns="0" tIns="12065" rIns="0" bIns="0" rtlCol="0" vert="horz">
            <a:spAutoFit/>
          </a:bodyPr>
          <a:lstStyle/>
          <a:p>
            <a:pPr marL="12700">
              <a:lnSpc>
                <a:spcPct val="100000"/>
              </a:lnSpc>
              <a:spcBef>
                <a:spcPts val="95"/>
              </a:spcBef>
              <a:tabLst>
                <a:tab pos="560705" algn="l"/>
              </a:tabLst>
            </a:pPr>
            <a:r>
              <a:rPr dirty="0" sz="700" spc="-229">
                <a:latin typeface="Cambria Math"/>
                <a:cs typeface="Cambria Math"/>
              </a:rPr>
              <a:t>𝑔𝑔𝑔𝑔𝑔𝑔𝑔𝑔𝑒𝑒𝑔𝑔	</a:t>
            </a:r>
            <a:r>
              <a:rPr dirty="0" sz="700" spc="-150">
                <a:latin typeface="Cambria Math"/>
                <a:cs typeface="Cambria Math"/>
              </a:rPr>
              <a:t>𝑐𝑐 </a:t>
            </a:r>
            <a:r>
              <a:rPr dirty="0" sz="700" spc="-200">
                <a:latin typeface="Cambria Math"/>
                <a:cs typeface="Cambria Math"/>
              </a:rPr>
              <a:t>𝑔𝑔</a:t>
            </a:r>
            <a:endParaRPr sz="700">
              <a:latin typeface="Cambria Math"/>
              <a:cs typeface="Cambria Math"/>
            </a:endParaRPr>
          </a:p>
        </p:txBody>
      </p:sp>
      <p:sp>
        <p:nvSpPr>
          <p:cNvPr id="5" name="object 5"/>
          <p:cNvSpPr txBox="1"/>
          <p:nvPr/>
        </p:nvSpPr>
        <p:spPr>
          <a:xfrm>
            <a:off x="3063239" y="6936740"/>
            <a:ext cx="367030" cy="132080"/>
          </a:xfrm>
          <a:prstGeom prst="rect">
            <a:avLst/>
          </a:prstGeom>
        </p:spPr>
        <p:txBody>
          <a:bodyPr wrap="square" lIns="0" tIns="12065" rIns="0" bIns="0" rtlCol="0" vert="horz">
            <a:spAutoFit/>
          </a:bodyPr>
          <a:lstStyle/>
          <a:p>
            <a:pPr marL="38100">
              <a:lnSpc>
                <a:spcPct val="100000"/>
              </a:lnSpc>
              <a:spcBef>
                <a:spcPts val="95"/>
              </a:spcBef>
            </a:pPr>
            <a:r>
              <a:rPr dirty="0" sz="700" spc="-65">
                <a:latin typeface="Cambria Math"/>
                <a:cs typeface="Cambria Math"/>
              </a:rPr>
              <a:t>144𝑔𝑔𝑖𝑖</a:t>
            </a:r>
            <a:r>
              <a:rPr dirty="0" baseline="18518" sz="900" spc="-97">
                <a:latin typeface="Cambria Math"/>
                <a:cs typeface="Cambria Math"/>
              </a:rPr>
              <a:t>2</a:t>
            </a:r>
            <a:endParaRPr baseline="18518" sz="900">
              <a:latin typeface="Cambria Math"/>
              <a:cs typeface="Cambria Math"/>
            </a:endParaRPr>
          </a:p>
        </p:txBody>
      </p:sp>
      <p:sp>
        <p:nvSpPr>
          <p:cNvPr id="6" name="object 6"/>
          <p:cNvSpPr/>
          <p:nvPr/>
        </p:nvSpPr>
        <p:spPr>
          <a:xfrm>
            <a:off x="3101339" y="6938016"/>
            <a:ext cx="294640" cy="0"/>
          </a:xfrm>
          <a:custGeom>
            <a:avLst/>
            <a:gdLst/>
            <a:ahLst/>
            <a:cxnLst/>
            <a:rect l="l" t="t" r="r" b="b"/>
            <a:pathLst>
              <a:path w="294639" h="0">
                <a:moveTo>
                  <a:pt x="0" y="0"/>
                </a:moveTo>
                <a:lnTo>
                  <a:pt x="294144" y="0"/>
                </a:lnTo>
              </a:path>
            </a:pathLst>
          </a:custGeom>
          <a:ln w="7607">
            <a:solidFill>
              <a:srgbClr val="000000"/>
            </a:solidFill>
          </a:ln>
        </p:spPr>
        <p:txBody>
          <a:bodyPr wrap="square" lIns="0" tIns="0" rIns="0" bIns="0" rtlCol="0"/>
          <a:lstStyle/>
          <a:p/>
        </p:txBody>
      </p:sp>
      <p:sp>
        <p:nvSpPr>
          <p:cNvPr id="7" name="object 7"/>
          <p:cNvSpPr txBox="1"/>
          <p:nvPr/>
        </p:nvSpPr>
        <p:spPr>
          <a:xfrm>
            <a:off x="1063752" y="6776719"/>
            <a:ext cx="3111500" cy="235585"/>
          </a:xfrm>
          <a:prstGeom prst="rect">
            <a:avLst/>
          </a:prstGeom>
        </p:spPr>
        <p:txBody>
          <a:bodyPr wrap="square" lIns="0" tIns="12700" rIns="0" bIns="0" rtlCol="0" vert="horz">
            <a:spAutoFit/>
          </a:bodyPr>
          <a:lstStyle/>
          <a:p>
            <a:pPr algn="r" marR="822325">
              <a:lnSpc>
                <a:spcPts val="585"/>
              </a:lnSpc>
              <a:spcBef>
                <a:spcPts val="100"/>
              </a:spcBef>
            </a:pPr>
            <a:r>
              <a:rPr dirty="0" sz="600" spc="20">
                <a:latin typeface="Cambria Math"/>
                <a:cs typeface="Cambria Math"/>
              </a:rPr>
              <a:t>2</a:t>
            </a:r>
            <a:endParaRPr sz="600">
              <a:latin typeface="Cambria Math"/>
              <a:cs typeface="Cambria Math"/>
            </a:endParaRPr>
          </a:p>
          <a:p>
            <a:pPr marL="38100">
              <a:lnSpc>
                <a:spcPts val="1065"/>
              </a:lnSpc>
            </a:pPr>
            <a:r>
              <a:rPr dirty="0" sz="1000" spc="-5">
                <a:latin typeface="Cambria Math"/>
                <a:cs typeface="Cambria Math"/>
              </a:rPr>
              <a:t>= </a:t>
            </a:r>
            <a:r>
              <a:rPr dirty="0" sz="1000" spc="-375">
                <a:latin typeface="Cambria Math"/>
                <a:cs typeface="Cambria Math"/>
              </a:rPr>
              <a:t>𝑤𝑤</a:t>
            </a:r>
            <a:r>
              <a:rPr dirty="0" sz="1000" spc="135">
                <a:latin typeface="Cambria Math"/>
                <a:cs typeface="Cambria Math"/>
              </a:rPr>
              <a:t> </a:t>
            </a:r>
            <a:r>
              <a:rPr dirty="0" sz="1000" spc="-320">
                <a:latin typeface="Cambria Math"/>
                <a:cs typeface="Cambria Math"/>
              </a:rPr>
              <a:t>𝐴𝐴</a:t>
            </a:r>
            <a:r>
              <a:rPr dirty="0" sz="1000" spc="530">
                <a:latin typeface="Cambria Math"/>
                <a:cs typeface="Cambria Math"/>
              </a:rPr>
              <a:t> </a:t>
            </a:r>
            <a:r>
              <a:rPr dirty="0" sz="1000" spc="-5">
                <a:latin typeface="Cambria Math"/>
                <a:cs typeface="Cambria Math"/>
              </a:rPr>
              <a:t>= </a:t>
            </a:r>
            <a:r>
              <a:rPr dirty="0" baseline="2777" sz="1500" spc="-142">
                <a:latin typeface="Cambria Math"/>
                <a:cs typeface="Cambria Math"/>
              </a:rPr>
              <a:t>(</a:t>
            </a:r>
            <a:r>
              <a:rPr dirty="0" sz="1000" spc="-95">
                <a:latin typeface="Cambria Math"/>
                <a:cs typeface="Cambria Math"/>
              </a:rPr>
              <a:t>0.165𝑘𝑘𝑐𝑐𝑓𝑓</a:t>
            </a:r>
            <a:r>
              <a:rPr dirty="0" baseline="2777" sz="1500" spc="-142">
                <a:latin typeface="Cambria Math"/>
                <a:cs typeface="Cambria Math"/>
              </a:rPr>
              <a:t>)(</a:t>
            </a:r>
            <a:r>
              <a:rPr dirty="0" sz="1000" spc="-95">
                <a:latin typeface="Cambria Math"/>
                <a:cs typeface="Cambria Math"/>
              </a:rPr>
              <a:t>923.531𝑠𝑠𝑠𝑠</a:t>
            </a:r>
            <a:r>
              <a:rPr dirty="0" baseline="27777" sz="1050" spc="-142">
                <a:latin typeface="Cambria Math"/>
                <a:cs typeface="Cambria Math"/>
              </a:rPr>
              <a:t>2</a:t>
            </a:r>
            <a:r>
              <a:rPr dirty="0" baseline="2777" sz="1500" spc="-142">
                <a:latin typeface="Cambria Math"/>
                <a:cs typeface="Cambria Math"/>
              </a:rPr>
              <a:t>) </a:t>
            </a:r>
            <a:r>
              <a:rPr dirty="0" sz="1000" spc="-260">
                <a:latin typeface="Cambria Math"/>
                <a:cs typeface="Cambria Math"/>
              </a:rPr>
              <a:t>�</a:t>
            </a:r>
            <a:r>
              <a:rPr dirty="0" sz="1000" spc="160">
                <a:latin typeface="Cambria Math"/>
                <a:cs typeface="Cambria Math"/>
              </a:rPr>
              <a:t> </a:t>
            </a:r>
            <a:r>
              <a:rPr dirty="0" baseline="47619" sz="1050" spc="-232">
                <a:latin typeface="Cambria Math"/>
                <a:cs typeface="Cambria Math"/>
              </a:rPr>
              <a:t>1𝑒𝑒𝑑𝑑</a:t>
            </a:r>
            <a:r>
              <a:rPr dirty="0" baseline="47619" sz="1050" spc="982">
                <a:latin typeface="Cambria Math"/>
                <a:cs typeface="Cambria Math"/>
              </a:rPr>
              <a:t> </a:t>
            </a:r>
            <a:r>
              <a:rPr dirty="0" sz="1000" spc="-260">
                <a:latin typeface="Cambria Math"/>
                <a:cs typeface="Cambria Math"/>
              </a:rPr>
              <a:t>�</a:t>
            </a:r>
            <a:r>
              <a:rPr dirty="0" sz="1000" spc="60">
                <a:latin typeface="Cambria Math"/>
                <a:cs typeface="Cambria Math"/>
              </a:rPr>
              <a:t> </a:t>
            </a:r>
            <a:r>
              <a:rPr dirty="0" sz="1000" spc="-5">
                <a:latin typeface="Cambria Math"/>
                <a:cs typeface="Cambria Math"/>
              </a:rPr>
              <a:t>= 1.058  </a:t>
            </a:r>
            <a:r>
              <a:rPr dirty="0" sz="1000" spc="-390">
                <a:latin typeface="Cambria Math"/>
                <a:cs typeface="Cambria Math"/>
              </a:rPr>
              <a:t>𝑘𝑘𝑘𝑘𝑓𝑓</a:t>
            </a:r>
            <a:endParaRPr sz="1000">
              <a:latin typeface="Cambria Math"/>
              <a:cs typeface="Cambria Math"/>
            </a:endParaRPr>
          </a:p>
        </p:txBody>
      </p:sp>
      <p:sp>
        <p:nvSpPr>
          <p:cNvPr id="8" name="object 8"/>
          <p:cNvSpPr txBox="1"/>
          <p:nvPr/>
        </p:nvSpPr>
        <p:spPr>
          <a:xfrm>
            <a:off x="673100" y="7098283"/>
            <a:ext cx="37211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where:</a:t>
            </a:r>
            <a:endParaRPr sz="1000">
              <a:latin typeface="Times New Roman"/>
              <a:cs typeface="Times New Roman"/>
            </a:endParaRPr>
          </a:p>
        </p:txBody>
      </p:sp>
      <p:graphicFrame>
        <p:nvGraphicFramePr>
          <p:cNvPr id="9" name="object 9"/>
          <p:cNvGraphicFramePr>
            <a:graphicFrameLocks noGrp="1"/>
          </p:cNvGraphicFramePr>
          <p:nvPr/>
        </p:nvGraphicFramePr>
        <p:xfrm>
          <a:off x="563372" y="7345737"/>
          <a:ext cx="2696845" cy="374650"/>
        </p:xfrm>
        <a:graphic>
          <a:graphicData uri="http://schemas.openxmlformats.org/drawingml/2006/table">
            <a:tbl>
              <a:tblPr firstRow="1" bandRow="1">
                <a:tableStyleId>{2D5ABB26-0587-4C30-8999-92F81FD0307C}</a:tableStyleId>
              </a:tblPr>
              <a:tblGrid>
                <a:gridCol w="307340"/>
                <a:gridCol w="197485"/>
                <a:gridCol w="2190750"/>
              </a:tblGrid>
              <a:tr h="179953">
                <a:tc>
                  <a:txBody>
                    <a:bodyPr/>
                    <a:lstStyle/>
                    <a:p>
                      <a:pPr marL="127000">
                        <a:lnSpc>
                          <a:spcPts val="1185"/>
                        </a:lnSpc>
                      </a:pPr>
                      <a:r>
                        <a:rPr dirty="0" baseline="5555" sz="1500" spc="-7">
                          <a:latin typeface="Times New Roman"/>
                          <a:cs typeface="Times New Roman"/>
                        </a:rPr>
                        <a:t>A</a:t>
                      </a:r>
                      <a:r>
                        <a:rPr dirty="0" sz="650" spc="-5">
                          <a:latin typeface="Times New Roman"/>
                          <a:cs typeface="Times New Roman"/>
                        </a:rPr>
                        <a:t>g</a:t>
                      </a:r>
                      <a:endParaRPr sz="650">
                        <a:latin typeface="Times New Roman"/>
                        <a:cs typeface="Times New Roman"/>
                      </a:endParaRPr>
                    </a:p>
                  </a:txBody>
                  <a:tcPr marL="0" marR="0" marB="0" marT="0"/>
                </a:tc>
                <a:tc>
                  <a:txBody>
                    <a:bodyPr/>
                    <a:lstStyle/>
                    <a:p>
                      <a:pPr marL="47625">
                        <a:lnSpc>
                          <a:spcPts val="1090"/>
                        </a:lnSpc>
                      </a:pPr>
                      <a:r>
                        <a:rPr dirty="0" sz="1000">
                          <a:latin typeface="Times New Roman"/>
                          <a:cs typeface="Times New Roman"/>
                        </a:rPr>
                        <a:t>=</a:t>
                      </a:r>
                      <a:endParaRPr sz="1000">
                        <a:latin typeface="Times New Roman"/>
                        <a:cs typeface="Times New Roman"/>
                      </a:endParaRPr>
                    </a:p>
                  </a:txBody>
                  <a:tcPr marL="0" marR="0" marB="0" marT="0"/>
                </a:tc>
                <a:tc>
                  <a:txBody>
                    <a:bodyPr/>
                    <a:lstStyle/>
                    <a:p>
                      <a:pPr marL="78105">
                        <a:lnSpc>
                          <a:spcPts val="1090"/>
                        </a:lnSpc>
                      </a:pPr>
                      <a:r>
                        <a:rPr dirty="0" sz="1000" spc="-5">
                          <a:latin typeface="Times New Roman"/>
                          <a:cs typeface="Times New Roman"/>
                        </a:rPr>
                        <a:t>Gross cross-sectional area </a:t>
                      </a:r>
                      <a:r>
                        <a:rPr dirty="0" sz="1000">
                          <a:latin typeface="Times New Roman"/>
                          <a:cs typeface="Times New Roman"/>
                        </a:rPr>
                        <a:t>of </a:t>
                      </a:r>
                      <a:r>
                        <a:rPr dirty="0" sz="1000" spc="-5">
                          <a:latin typeface="Times New Roman"/>
                          <a:cs typeface="Times New Roman"/>
                        </a:rPr>
                        <a:t>the</a:t>
                      </a:r>
                      <a:r>
                        <a:rPr dirty="0" sz="1000" spc="5">
                          <a:latin typeface="Times New Roman"/>
                          <a:cs typeface="Times New Roman"/>
                        </a:rPr>
                        <a:t> </a:t>
                      </a:r>
                      <a:r>
                        <a:rPr dirty="0" sz="1000" spc="-5">
                          <a:latin typeface="Times New Roman"/>
                          <a:cs typeface="Times New Roman"/>
                        </a:rPr>
                        <a:t>girder</a:t>
                      </a:r>
                      <a:endParaRPr sz="1000">
                        <a:latin typeface="Times New Roman"/>
                        <a:cs typeface="Times New Roman"/>
                      </a:endParaRPr>
                    </a:p>
                  </a:txBody>
                  <a:tcPr marL="0" marR="0" marB="0" marT="0"/>
                </a:tc>
              </a:tr>
              <a:tr h="194406">
                <a:tc>
                  <a:txBody>
                    <a:bodyPr/>
                    <a:lstStyle/>
                    <a:p>
                      <a:pPr marL="127000">
                        <a:lnSpc>
                          <a:spcPts val="1040"/>
                        </a:lnSpc>
                        <a:spcBef>
                          <a:spcPts val="390"/>
                        </a:spcBef>
                      </a:pPr>
                      <a:r>
                        <a:rPr dirty="0" baseline="5555" sz="1500" spc="-7">
                          <a:latin typeface="Symbol"/>
                          <a:cs typeface="Symbol"/>
                        </a:rPr>
                        <a:t></a:t>
                      </a:r>
                      <a:r>
                        <a:rPr dirty="0" sz="650" spc="-5">
                          <a:latin typeface="Times New Roman"/>
                          <a:cs typeface="Times New Roman"/>
                        </a:rPr>
                        <a:t>c</a:t>
                      </a:r>
                      <a:endParaRPr sz="650">
                        <a:latin typeface="Times New Roman"/>
                        <a:cs typeface="Times New Roman"/>
                      </a:endParaRPr>
                    </a:p>
                  </a:txBody>
                  <a:tcPr marL="0" marR="0" marB="0" marT="49530"/>
                </a:tc>
                <a:tc>
                  <a:txBody>
                    <a:bodyPr/>
                    <a:lstStyle/>
                    <a:p>
                      <a:pPr marL="47625">
                        <a:lnSpc>
                          <a:spcPct val="100000"/>
                        </a:lnSpc>
                        <a:spcBef>
                          <a:spcPts val="220"/>
                        </a:spcBef>
                      </a:pPr>
                      <a:r>
                        <a:rPr dirty="0" sz="1000">
                          <a:latin typeface="Times New Roman"/>
                          <a:cs typeface="Times New Roman"/>
                        </a:rPr>
                        <a:t>=</a:t>
                      </a:r>
                      <a:endParaRPr sz="1000">
                        <a:latin typeface="Times New Roman"/>
                        <a:cs typeface="Times New Roman"/>
                      </a:endParaRPr>
                    </a:p>
                  </a:txBody>
                  <a:tcPr marL="0" marR="0" marB="0" marT="27940"/>
                </a:tc>
                <a:tc>
                  <a:txBody>
                    <a:bodyPr/>
                    <a:lstStyle/>
                    <a:p>
                      <a:pPr marL="78105">
                        <a:lnSpc>
                          <a:spcPct val="100000"/>
                        </a:lnSpc>
                        <a:spcBef>
                          <a:spcPts val="220"/>
                        </a:spcBef>
                      </a:pPr>
                      <a:r>
                        <a:rPr dirty="0" sz="1000" spc="-5">
                          <a:latin typeface="Times New Roman"/>
                          <a:cs typeface="Times New Roman"/>
                        </a:rPr>
                        <a:t>Unit weight </a:t>
                      </a:r>
                      <a:r>
                        <a:rPr dirty="0" sz="1000">
                          <a:latin typeface="Times New Roman"/>
                          <a:cs typeface="Times New Roman"/>
                        </a:rPr>
                        <a:t>of</a:t>
                      </a:r>
                      <a:r>
                        <a:rPr dirty="0" sz="1000" spc="10">
                          <a:latin typeface="Times New Roman"/>
                          <a:cs typeface="Times New Roman"/>
                        </a:rPr>
                        <a:t> </a:t>
                      </a:r>
                      <a:r>
                        <a:rPr dirty="0" sz="1000" spc="-5">
                          <a:latin typeface="Times New Roman"/>
                          <a:cs typeface="Times New Roman"/>
                        </a:rPr>
                        <a:t>concrete</a:t>
                      </a:r>
                      <a:endParaRPr sz="1000">
                        <a:latin typeface="Times New Roman"/>
                        <a:cs typeface="Times New Roman"/>
                      </a:endParaRPr>
                    </a:p>
                  </a:txBody>
                  <a:tcPr marL="0" marR="0" marB="0" marT="27940"/>
                </a:tc>
              </a:tr>
            </a:tbl>
          </a:graphicData>
        </a:graphic>
      </p:graphicFrame>
      <p:sp>
        <p:nvSpPr>
          <p:cNvPr id="10" name="object 10"/>
          <p:cNvSpPr/>
          <p:nvPr/>
        </p:nvSpPr>
        <p:spPr>
          <a:xfrm>
            <a:off x="3770376" y="7933181"/>
            <a:ext cx="165100" cy="0"/>
          </a:xfrm>
          <a:custGeom>
            <a:avLst/>
            <a:gdLst/>
            <a:ahLst/>
            <a:cxnLst/>
            <a:rect l="l" t="t" r="r" b="b"/>
            <a:pathLst>
              <a:path w="165100" h="0">
                <a:moveTo>
                  <a:pt x="0" y="0"/>
                </a:moveTo>
                <a:lnTo>
                  <a:pt x="164591" y="0"/>
                </a:lnTo>
              </a:path>
            </a:pathLst>
          </a:custGeom>
          <a:ln w="7619">
            <a:solidFill>
              <a:srgbClr val="000000"/>
            </a:solidFill>
          </a:ln>
        </p:spPr>
        <p:txBody>
          <a:bodyPr wrap="square" lIns="0" tIns="0" rIns="0" bIns="0" rtlCol="0"/>
          <a:lstStyle/>
          <a:p/>
        </p:txBody>
      </p:sp>
      <p:sp>
        <p:nvSpPr>
          <p:cNvPr id="11" name="object 11"/>
          <p:cNvSpPr txBox="1"/>
          <p:nvPr/>
        </p:nvSpPr>
        <p:spPr>
          <a:xfrm>
            <a:off x="3406140" y="7732278"/>
            <a:ext cx="961390" cy="274955"/>
          </a:xfrm>
          <a:prstGeom prst="rect">
            <a:avLst/>
          </a:prstGeom>
        </p:spPr>
        <p:txBody>
          <a:bodyPr wrap="square" lIns="0" tIns="12065" rIns="0" bIns="0" rtlCol="0" vert="horz">
            <a:spAutoFit/>
          </a:bodyPr>
          <a:lstStyle/>
          <a:p>
            <a:pPr algn="ctr" marR="64769">
              <a:lnSpc>
                <a:spcPts val="985"/>
              </a:lnSpc>
              <a:spcBef>
                <a:spcPts val="95"/>
              </a:spcBef>
            </a:pPr>
            <a:r>
              <a:rPr dirty="0" sz="1000" spc="-430">
                <a:latin typeface="Cambria Math"/>
                <a:cs typeface="Cambria Math"/>
              </a:rPr>
              <a:t>𝑤𝑤𝑤𝑤</a:t>
            </a:r>
            <a:endParaRPr sz="1000">
              <a:latin typeface="Cambria Math"/>
              <a:cs typeface="Cambria Math"/>
            </a:endParaRPr>
          </a:p>
          <a:p>
            <a:pPr marL="38100">
              <a:lnSpc>
                <a:spcPts val="985"/>
              </a:lnSpc>
            </a:pPr>
            <a:r>
              <a:rPr dirty="0" sz="1000" spc="-340">
                <a:latin typeface="Cambria Math"/>
                <a:cs typeface="Cambria Math"/>
              </a:rPr>
              <a:t>𝑀𝑀</a:t>
            </a:r>
            <a:r>
              <a:rPr dirty="0" baseline="-15873" sz="1050" spc="-509">
                <a:latin typeface="Cambria Math"/>
                <a:cs typeface="Cambria Math"/>
              </a:rPr>
              <a:t>𝑔𝑔</a:t>
            </a:r>
            <a:r>
              <a:rPr dirty="0" baseline="-15873" sz="1050" spc="232">
                <a:latin typeface="Cambria Math"/>
                <a:cs typeface="Cambria Math"/>
              </a:rPr>
              <a:t> </a:t>
            </a:r>
            <a:r>
              <a:rPr dirty="0" sz="1000" spc="-5">
                <a:latin typeface="Cambria Math"/>
                <a:cs typeface="Cambria Math"/>
              </a:rPr>
              <a:t>= </a:t>
            </a:r>
            <a:r>
              <a:rPr dirty="0" baseline="-36111" sz="1500" spc="-7">
                <a:latin typeface="Cambria Math"/>
                <a:cs typeface="Cambria Math"/>
              </a:rPr>
              <a:t>2 </a:t>
            </a:r>
            <a:r>
              <a:rPr dirty="0" baseline="2777" sz="1500" spc="-405">
                <a:latin typeface="Cambria Math"/>
                <a:cs typeface="Cambria Math"/>
              </a:rPr>
              <a:t>(</a:t>
            </a:r>
            <a:r>
              <a:rPr dirty="0" sz="1000" spc="-270">
                <a:latin typeface="Cambria Math"/>
                <a:cs typeface="Cambria Math"/>
              </a:rPr>
              <a:t>𝑘𝑘</a:t>
            </a:r>
            <a:r>
              <a:rPr dirty="0" sz="1000" spc="35">
                <a:latin typeface="Cambria Math"/>
                <a:cs typeface="Cambria Math"/>
              </a:rPr>
              <a:t> </a:t>
            </a:r>
            <a:r>
              <a:rPr dirty="0" sz="1000" spc="-5">
                <a:latin typeface="Cambria Math"/>
                <a:cs typeface="Cambria Math"/>
              </a:rPr>
              <a:t>−</a:t>
            </a:r>
            <a:r>
              <a:rPr dirty="0" sz="1000" spc="-125">
                <a:latin typeface="Cambria Math"/>
                <a:cs typeface="Cambria Math"/>
              </a:rPr>
              <a:t> </a:t>
            </a:r>
            <a:r>
              <a:rPr dirty="0" sz="1000" spc="-310">
                <a:latin typeface="Cambria Math"/>
                <a:cs typeface="Cambria Math"/>
              </a:rPr>
              <a:t>𝑤𝑤</a:t>
            </a:r>
            <a:r>
              <a:rPr dirty="0" baseline="2777" sz="1500" spc="-465">
                <a:latin typeface="Cambria Math"/>
                <a:cs typeface="Cambria Math"/>
              </a:rPr>
              <a:t>)</a:t>
            </a:r>
            <a:endParaRPr baseline="2777" sz="1500">
              <a:latin typeface="Cambria Math"/>
              <a:cs typeface="Cambria Math"/>
            </a:endParaRPr>
          </a:p>
        </p:txBody>
      </p:sp>
      <p:sp>
        <p:nvSpPr>
          <p:cNvPr id="12" name="object 12"/>
          <p:cNvSpPr txBox="1"/>
          <p:nvPr/>
        </p:nvSpPr>
        <p:spPr>
          <a:xfrm>
            <a:off x="647700" y="8039506"/>
            <a:ext cx="4326890" cy="911225"/>
          </a:xfrm>
          <a:prstGeom prst="rect">
            <a:avLst/>
          </a:prstGeom>
        </p:spPr>
        <p:txBody>
          <a:bodyPr wrap="square" lIns="0" tIns="82550" rIns="0" bIns="0" rtlCol="0" vert="horz">
            <a:spAutoFit/>
          </a:bodyPr>
          <a:lstStyle/>
          <a:p>
            <a:pPr marL="38100">
              <a:lnSpc>
                <a:spcPct val="100000"/>
              </a:lnSpc>
              <a:spcBef>
                <a:spcPts val="650"/>
              </a:spcBef>
            </a:pPr>
            <a:r>
              <a:rPr dirty="0" sz="1000">
                <a:latin typeface="Times New Roman"/>
                <a:cs typeface="Times New Roman"/>
              </a:rPr>
              <a:t>Moment </a:t>
            </a:r>
            <a:r>
              <a:rPr dirty="0" sz="1000" spc="-5">
                <a:latin typeface="Times New Roman"/>
                <a:cs typeface="Times New Roman"/>
              </a:rPr>
              <a:t>at point </a:t>
            </a:r>
            <a:r>
              <a:rPr dirty="0" sz="1000">
                <a:latin typeface="Times New Roman"/>
                <a:cs typeface="Times New Roman"/>
              </a:rPr>
              <a:t>of </a:t>
            </a:r>
            <a:r>
              <a:rPr dirty="0" sz="1000" spc="-5">
                <a:latin typeface="Times New Roman"/>
                <a:cs typeface="Times New Roman"/>
              </a:rPr>
              <a:t>prestress</a:t>
            </a:r>
            <a:r>
              <a:rPr dirty="0" sz="1000" spc="-10">
                <a:latin typeface="Times New Roman"/>
                <a:cs typeface="Times New Roman"/>
              </a:rPr>
              <a:t> </a:t>
            </a:r>
            <a:r>
              <a:rPr dirty="0" sz="1000" spc="-5">
                <a:latin typeface="Times New Roman"/>
                <a:cs typeface="Times New Roman"/>
              </a:rPr>
              <a:t>transfer</a:t>
            </a:r>
            <a:endParaRPr sz="1000">
              <a:latin typeface="Times New Roman"/>
              <a:cs typeface="Times New Roman"/>
            </a:endParaRPr>
          </a:p>
          <a:p>
            <a:pPr marL="38100">
              <a:lnSpc>
                <a:spcPct val="100000"/>
              </a:lnSpc>
              <a:spcBef>
                <a:spcPts val="555"/>
              </a:spcBef>
            </a:pPr>
            <a:r>
              <a:rPr dirty="0" sz="1000" spc="-5">
                <a:latin typeface="Times New Roman"/>
                <a:cs typeface="Times New Roman"/>
              </a:rPr>
              <a:t>Prestress transfer occurs </a:t>
            </a:r>
            <a:r>
              <a:rPr dirty="0" sz="1000">
                <a:latin typeface="Times New Roman"/>
                <a:cs typeface="Times New Roman"/>
              </a:rPr>
              <a:t>over 60 </a:t>
            </a:r>
            <a:r>
              <a:rPr dirty="0" sz="1000" spc="-5">
                <a:latin typeface="Times New Roman"/>
                <a:cs typeface="Times New Roman"/>
              </a:rPr>
              <a:t>strand diameters (LRFD</a:t>
            </a:r>
            <a:r>
              <a:rPr dirty="0" sz="1000">
                <a:latin typeface="Times New Roman"/>
                <a:cs typeface="Times New Roman"/>
              </a:rPr>
              <a:t> 5.9.4.3.1)</a:t>
            </a:r>
            <a:endParaRPr sz="1000">
              <a:latin typeface="Times New Roman"/>
              <a:cs typeface="Times New Roman"/>
            </a:endParaRPr>
          </a:p>
          <a:p>
            <a:pPr marL="1970405" marR="30480" indent="214629">
              <a:lnSpc>
                <a:spcPct val="142000"/>
              </a:lnSpc>
              <a:spcBef>
                <a:spcPts val="60"/>
              </a:spcBef>
            </a:pPr>
            <a:r>
              <a:rPr dirty="0" sz="1000" spc="-325">
                <a:latin typeface="Cambria Math"/>
                <a:cs typeface="Cambria Math"/>
              </a:rPr>
              <a:t>𝑘𝑘</a:t>
            </a:r>
            <a:r>
              <a:rPr dirty="0" baseline="-15873" sz="1050" spc="-487">
                <a:latin typeface="Cambria Math"/>
                <a:cs typeface="Cambria Math"/>
              </a:rPr>
              <a:t>𝑑𝑑</a:t>
            </a:r>
            <a:r>
              <a:rPr dirty="0" baseline="-15873" sz="1050" spc="277">
                <a:latin typeface="Cambria Math"/>
                <a:cs typeface="Cambria Math"/>
              </a:rPr>
              <a:t> </a:t>
            </a:r>
            <a:r>
              <a:rPr dirty="0" sz="1000" spc="-5">
                <a:latin typeface="Cambria Math"/>
                <a:cs typeface="Cambria Math"/>
              </a:rPr>
              <a:t>= </a:t>
            </a:r>
            <a:r>
              <a:rPr dirty="0" sz="1000" spc="-140">
                <a:latin typeface="Cambria Math"/>
                <a:cs typeface="Cambria Math"/>
              </a:rPr>
              <a:t>60𝑑𝑑</a:t>
            </a:r>
            <a:r>
              <a:rPr dirty="0" baseline="-15873" sz="1050" spc="-209">
                <a:latin typeface="Cambria Math"/>
                <a:cs typeface="Cambria Math"/>
              </a:rPr>
              <a:t>𝑠𝑠 </a:t>
            </a:r>
            <a:r>
              <a:rPr dirty="0" sz="1000" spc="-5">
                <a:latin typeface="Cambria Math"/>
                <a:cs typeface="Cambria Math"/>
              </a:rPr>
              <a:t>= </a:t>
            </a:r>
            <a:r>
              <a:rPr dirty="0" baseline="2777" sz="1500" spc="-120">
                <a:latin typeface="Cambria Math"/>
                <a:cs typeface="Cambria Math"/>
              </a:rPr>
              <a:t>(</a:t>
            </a:r>
            <a:r>
              <a:rPr dirty="0" sz="1000" spc="-80">
                <a:latin typeface="Cambria Math"/>
                <a:cs typeface="Cambria Math"/>
              </a:rPr>
              <a:t>60</a:t>
            </a:r>
            <a:r>
              <a:rPr dirty="0" baseline="2777" sz="1500" spc="-120">
                <a:latin typeface="Cambria Math"/>
                <a:cs typeface="Cambria Math"/>
              </a:rPr>
              <a:t>)(</a:t>
            </a:r>
            <a:r>
              <a:rPr dirty="0" sz="1000" spc="-80">
                <a:latin typeface="Cambria Math"/>
                <a:cs typeface="Cambria Math"/>
              </a:rPr>
              <a:t>0.6𝑠𝑠𝑠𝑠</a:t>
            </a:r>
            <a:r>
              <a:rPr dirty="0" baseline="2777" sz="1500" spc="-120">
                <a:latin typeface="Cambria Math"/>
                <a:cs typeface="Cambria Math"/>
              </a:rPr>
              <a:t>) </a:t>
            </a:r>
            <a:r>
              <a:rPr dirty="0" sz="1000" spc="-5">
                <a:latin typeface="Cambria Math"/>
                <a:cs typeface="Cambria Math"/>
              </a:rPr>
              <a:t>= </a:t>
            </a:r>
            <a:r>
              <a:rPr dirty="0" sz="1000" spc="-165">
                <a:latin typeface="Cambria Math"/>
                <a:cs typeface="Cambria Math"/>
              </a:rPr>
              <a:t>36𝑠𝑠𝑠𝑠 </a:t>
            </a:r>
            <a:r>
              <a:rPr dirty="0" sz="1000" spc="-5">
                <a:latin typeface="Cambria Math"/>
                <a:cs typeface="Cambria Math"/>
              </a:rPr>
              <a:t>= </a:t>
            </a:r>
            <a:r>
              <a:rPr dirty="0" sz="1000" spc="-254">
                <a:latin typeface="Cambria Math"/>
                <a:cs typeface="Cambria Math"/>
              </a:rPr>
              <a:t>3𝑓𝑓𝑓𝑓 </a:t>
            </a:r>
            <a:r>
              <a:rPr dirty="0" sz="1000" spc="40">
                <a:latin typeface="Cambria Math"/>
                <a:cs typeface="Cambria Math"/>
              </a:rPr>
              <a:t> </a:t>
            </a:r>
            <a:r>
              <a:rPr dirty="0" baseline="2777" sz="1500" spc="-240">
                <a:latin typeface="Cambria Math"/>
                <a:cs typeface="Cambria Math"/>
              </a:rPr>
              <a:t>(</a:t>
            </a:r>
            <a:r>
              <a:rPr dirty="0" sz="1000" spc="-160">
                <a:latin typeface="Cambria Math"/>
                <a:cs typeface="Cambria Math"/>
              </a:rPr>
              <a:t>1.058𝑘𝑘𝑘𝑘𝑓𝑓</a:t>
            </a:r>
            <a:r>
              <a:rPr dirty="0" baseline="2777" sz="1500" spc="-240">
                <a:latin typeface="Cambria Math"/>
                <a:cs typeface="Cambria Math"/>
              </a:rPr>
              <a:t>)(</a:t>
            </a:r>
            <a:r>
              <a:rPr dirty="0" sz="1000" spc="-160">
                <a:latin typeface="Cambria Math"/>
                <a:cs typeface="Cambria Math"/>
              </a:rPr>
              <a:t>3𝑓𝑓𝑓𝑓</a:t>
            </a:r>
            <a:r>
              <a:rPr dirty="0" baseline="2777" sz="1500" spc="-240">
                <a:latin typeface="Cambria Math"/>
                <a:cs typeface="Cambria Math"/>
              </a:rPr>
              <a:t>)</a:t>
            </a:r>
            <a:endParaRPr baseline="2777" sz="1500">
              <a:latin typeface="Cambria Math"/>
              <a:cs typeface="Cambria Math"/>
            </a:endParaRPr>
          </a:p>
        </p:txBody>
      </p:sp>
      <p:sp>
        <p:nvSpPr>
          <p:cNvPr id="13" name="object 13"/>
          <p:cNvSpPr txBox="1"/>
          <p:nvPr/>
        </p:nvSpPr>
        <p:spPr>
          <a:xfrm>
            <a:off x="3017118" y="8956078"/>
            <a:ext cx="95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endParaRPr sz="1000">
              <a:latin typeface="Cambria Math"/>
              <a:cs typeface="Cambria Math"/>
            </a:endParaRPr>
          </a:p>
        </p:txBody>
      </p:sp>
      <p:sp>
        <p:nvSpPr>
          <p:cNvPr id="14" name="object 14"/>
          <p:cNvSpPr/>
          <p:nvPr/>
        </p:nvSpPr>
        <p:spPr>
          <a:xfrm>
            <a:off x="2618232" y="8974073"/>
            <a:ext cx="894715" cy="0"/>
          </a:xfrm>
          <a:custGeom>
            <a:avLst/>
            <a:gdLst/>
            <a:ahLst/>
            <a:cxnLst/>
            <a:rect l="l" t="t" r="r" b="b"/>
            <a:pathLst>
              <a:path w="894714" h="0">
                <a:moveTo>
                  <a:pt x="0" y="0"/>
                </a:moveTo>
                <a:lnTo>
                  <a:pt x="894575" y="0"/>
                </a:lnTo>
              </a:path>
            </a:pathLst>
          </a:custGeom>
          <a:ln w="7619">
            <a:solidFill>
              <a:srgbClr val="000000"/>
            </a:solidFill>
          </a:ln>
        </p:spPr>
        <p:txBody>
          <a:bodyPr wrap="square" lIns="0" tIns="0" rIns="0" bIns="0" rtlCol="0"/>
          <a:lstStyle/>
          <a:p/>
        </p:txBody>
      </p:sp>
      <p:sp>
        <p:nvSpPr>
          <p:cNvPr id="15" name="object 15"/>
          <p:cNvSpPr txBox="1"/>
          <p:nvPr/>
        </p:nvSpPr>
        <p:spPr>
          <a:xfrm>
            <a:off x="2239764" y="8870705"/>
            <a:ext cx="3277870" cy="177800"/>
          </a:xfrm>
          <a:prstGeom prst="rect">
            <a:avLst/>
          </a:prstGeom>
        </p:spPr>
        <p:txBody>
          <a:bodyPr wrap="square" lIns="0" tIns="12065" rIns="0" bIns="0" rtlCol="0" vert="horz">
            <a:spAutoFit/>
          </a:bodyPr>
          <a:lstStyle/>
          <a:p>
            <a:pPr marL="50800">
              <a:lnSpc>
                <a:spcPct val="100000"/>
              </a:lnSpc>
              <a:spcBef>
                <a:spcPts val="95"/>
              </a:spcBef>
              <a:tabLst>
                <a:tab pos="1294130" algn="l"/>
              </a:tabLst>
            </a:pPr>
            <a:r>
              <a:rPr dirty="0" sz="1000" spc="-340">
                <a:latin typeface="Cambria Math"/>
                <a:cs typeface="Cambria Math"/>
              </a:rPr>
              <a:t>𝑀𝑀</a:t>
            </a:r>
            <a:r>
              <a:rPr dirty="0" baseline="-15873" sz="1050" spc="-509">
                <a:latin typeface="Cambria Math"/>
                <a:cs typeface="Cambria Math"/>
              </a:rPr>
              <a:t>𝑔𝑔</a:t>
            </a:r>
            <a:r>
              <a:rPr dirty="0" baseline="-15873" sz="1050" spc="262">
                <a:latin typeface="Cambria Math"/>
                <a:cs typeface="Cambria Math"/>
              </a:rPr>
              <a:t> </a:t>
            </a:r>
            <a:r>
              <a:rPr dirty="0" sz="1000" spc="-5">
                <a:latin typeface="Cambria Math"/>
                <a:cs typeface="Cambria Math"/>
              </a:rPr>
              <a:t>=	</a:t>
            </a:r>
            <a:r>
              <a:rPr dirty="0" baseline="2777" sz="1500" spc="-165">
                <a:latin typeface="Cambria Math"/>
                <a:cs typeface="Cambria Math"/>
              </a:rPr>
              <a:t>(</a:t>
            </a:r>
            <a:r>
              <a:rPr dirty="0" sz="1000" spc="-110">
                <a:latin typeface="Cambria Math"/>
                <a:cs typeface="Cambria Math"/>
              </a:rPr>
              <a:t>162.995𝑓𝑓𝑓𝑓 </a:t>
            </a:r>
            <a:r>
              <a:rPr dirty="0" sz="1000" spc="-5">
                <a:latin typeface="Cambria Math"/>
                <a:cs typeface="Cambria Math"/>
              </a:rPr>
              <a:t>− </a:t>
            </a:r>
            <a:r>
              <a:rPr dirty="0" sz="1000" spc="-210">
                <a:latin typeface="Cambria Math"/>
                <a:cs typeface="Cambria Math"/>
              </a:rPr>
              <a:t>3𝑓𝑓𝑓𝑓</a:t>
            </a:r>
            <a:r>
              <a:rPr dirty="0" baseline="2777" sz="1500" spc="-315">
                <a:latin typeface="Cambria Math"/>
                <a:cs typeface="Cambria Math"/>
              </a:rPr>
              <a:t>) </a:t>
            </a:r>
            <a:r>
              <a:rPr dirty="0" sz="1000" spc="-5">
                <a:latin typeface="Cambria Math"/>
                <a:cs typeface="Cambria Math"/>
              </a:rPr>
              <a:t>= 253.912 </a:t>
            </a:r>
            <a:r>
              <a:rPr dirty="0" sz="1000" spc="-280">
                <a:latin typeface="Cambria Math"/>
                <a:cs typeface="Cambria Math"/>
              </a:rPr>
              <a:t>𝑘𝑘</a:t>
            </a:r>
            <a:r>
              <a:rPr dirty="0" sz="1000" spc="30">
                <a:latin typeface="Cambria Math"/>
                <a:cs typeface="Cambria Math"/>
              </a:rPr>
              <a:t> </a:t>
            </a:r>
            <a:r>
              <a:rPr dirty="0" sz="1000" spc="-5">
                <a:latin typeface="Cambria Math"/>
                <a:cs typeface="Cambria Math"/>
              </a:rPr>
              <a:t>∙ </a:t>
            </a:r>
            <a:r>
              <a:rPr dirty="0" sz="1000" spc="-315">
                <a:latin typeface="Cambria Math"/>
                <a:cs typeface="Cambria Math"/>
              </a:rPr>
              <a:t>𝑓𝑓𝑓𝑓</a:t>
            </a:r>
            <a:endParaRPr sz="1000">
              <a:latin typeface="Cambria Math"/>
              <a:cs typeface="Cambria Math"/>
            </a:endParaRPr>
          </a:p>
        </p:txBody>
      </p:sp>
      <p:sp>
        <p:nvSpPr>
          <p:cNvPr id="16" name="object 16"/>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9</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673025" y="821747"/>
            <a:ext cx="3941445" cy="691515"/>
          </a:xfrm>
          <a:prstGeom prst="rect">
            <a:avLst/>
          </a:prstGeom>
        </p:spPr>
        <p:txBody>
          <a:bodyPr wrap="square" lIns="0" tIns="84455" rIns="0" bIns="0" rtlCol="0" vert="horz">
            <a:spAutoFit/>
          </a:bodyPr>
          <a:lstStyle/>
          <a:p>
            <a:pPr marL="12700">
              <a:lnSpc>
                <a:spcPct val="100000"/>
              </a:lnSpc>
              <a:spcBef>
                <a:spcPts val="665"/>
              </a:spcBef>
            </a:pPr>
            <a:r>
              <a:rPr dirty="0" sz="1000">
                <a:latin typeface="Times New Roman"/>
                <a:cs typeface="Times New Roman"/>
              </a:rPr>
              <a:t>Moment </a:t>
            </a:r>
            <a:r>
              <a:rPr dirty="0" sz="1000" spc="-5">
                <a:latin typeface="Times New Roman"/>
                <a:cs typeface="Times New Roman"/>
              </a:rPr>
              <a:t>at harp point</a:t>
            </a:r>
            <a:r>
              <a:rPr dirty="0" sz="1000" spc="10">
                <a:latin typeface="Times New Roman"/>
                <a:cs typeface="Times New Roman"/>
              </a:rPr>
              <a:t> </a:t>
            </a:r>
            <a:r>
              <a:rPr dirty="0" sz="1000" spc="-5">
                <a:latin typeface="Times New Roman"/>
                <a:cs typeface="Times New Roman"/>
              </a:rPr>
              <a:t>(HP)</a:t>
            </a:r>
            <a:endParaRPr sz="1000">
              <a:latin typeface="Times New Roman"/>
              <a:cs typeface="Times New Roman"/>
            </a:endParaRPr>
          </a:p>
          <a:p>
            <a:pPr marL="12700">
              <a:lnSpc>
                <a:spcPct val="100000"/>
              </a:lnSpc>
              <a:spcBef>
                <a:spcPts val="565"/>
              </a:spcBef>
            </a:pPr>
            <a:r>
              <a:rPr dirty="0" sz="1000" spc="-5">
                <a:latin typeface="Times New Roman"/>
                <a:cs typeface="Times New Roman"/>
              </a:rPr>
              <a:t>Harp </a:t>
            </a:r>
            <a:r>
              <a:rPr dirty="0" sz="1000">
                <a:latin typeface="Times New Roman"/>
                <a:cs typeface="Times New Roman"/>
              </a:rPr>
              <a:t>point </a:t>
            </a:r>
            <a:r>
              <a:rPr dirty="0" sz="1000" spc="-5">
                <a:latin typeface="Times New Roman"/>
                <a:cs typeface="Times New Roman"/>
              </a:rPr>
              <a:t>is 0.4L from the </a:t>
            </a:r>
            <a:r>
              <a:rPr dirty="0" sz="1000" spc="-10">
                <a:latin typeface="Times New Roman"/>
                <a:cs typeface="Times New Roman"/>
              </a:rPr>
              <a:t>end </a:t>
            </a:r>
            <a:r>
              <a:rPr dirty="0" sz="1000">
                <a:latin typeface="Times New Roman"/>
                <a:cs typeface="Times New Roman"/>
              </a:rPr>
              <a:t>of </a:t>
            </a:r>
            <a:r>
              <a:rPr dirty="0" sz="1000" spc="-5">
                <a:latin typeface="Times New Roman"/>
                <a:cs typeface="Times New Roman"/>
              </a:rPr>
              <a:t>the girder </a:t>
            </a:r>
            <a:r>
              <a:rPr dirty="0" baseline="2777" sz="1500" spc="-104">
                <a:latin typeface="Cambria Math"/>
                <a:cs typeface="Cambria Math"/>
              </a:rPr>
              <a:t>(</a:t>
            </a:r>
            <a:r>
              <a:rPr dirty="0" sz="1000" spc="-70">
                <a:latin typeface="Cambria Math"/>
                <a:cs typeface="Cambria Math"/>
              </a:rPr>
              <a:t>0.4</a:t>
            </a:r>
            <a:r>
              <a:rPr dirty="0" baseline="2777" sz="1500" spc="-104">
                <a:latin typeface="Cambria Math"/>
                <a:cs typeface="Cambria Math"/>
              </a:rPr>
              <a:t>)(</a:t>
            </a:r>
            <a:r>
              <a:rPr dirty="0" sz="1000" spc="-70">
                <a:latin typeface="Cambria Math"/>
                <a:cs typeface="Cambria Math"/>
              </a:rPr>
              <a:t>162.995𝑓𝑓𝑓𝑓</a:t>
            </a:r>
            <a:r>
              <a:rPr dirty="0" baseline="2777" sz="1500" spc="-104">
                <a:latin typeface="Cambria Math"/>
                <a:cs typeface="Cambria Math"/>
              </a:rPr>
              <a:t>) </a:t>
            </a:r>
            <a:r>
              <a:rPr dirty="0" sz="1000" spc="-5">
                <a:latin typeface="Cambria Math"/>
                <a:cs typeface="Cambria Math"/>
              </a:rPr>
              <a:t>=</a:t>
            </a:r>
            <a:r>
              <a:rPr dirty="0" sz="1000" spc="95">
                <a:latin typeface="Cambria Math"/>
                <a:cs typeface="Cambria Math"/>
              </a:rPr>
              <a:t> </a:t>
            </a:r>
            <a:r>
              <a:rPr dirty="0" sz="1000" spc="-130">
                <a:latin typeface="Cambria Math"/>
                <a:cs typeface="Cambria Math"/>
              </a:rPr>
              <a:t>65.198𝑓𝑓𝑓𝑓</a:t>
            </a:r>
            <a:endParaRPr sz="1000">
              <a:latin typeface="Cambria Math"/>
              <a:cs typeface="Cambria Math"/>
            </a:endParaRPr>
          </a:p>
          <a:p>
            <a:pPr marL="1651000">
              <a:lnSpc>
                <a:spcPct val="100000"/>
              </a:lnSpc>
              <a:spcBef>
                <a:spcPts val="515"/>
              </a:spcBef>
            </a:pPr>
            <a:r>
              <a:rPr dirty="0" baseline="2777" sz="1500" spc="-195">
                <a:latin typeface="Cambria Math"/>
                <a:cs typeface="Cambria Math"/>
              </a:rPr>
              <a:t>(</a:t>
            </a:r>
            <a:r>
              <a:rPr dirty="0" sz="1000" spc="-130">
                <a:latin typeface="Cambria Math"/>
                <a:cs typeface="Cambria Math"/>
              </a:rPr>
              <a:t>1.058𝑘𝑘𝑘𝑘𝑓𝑓</a:t>
            </a:r>
            <a:r>
              <a:rPr dirty="0" baseline="2777" sz="1500" spc="-195">
                <a:latin typeface="Cambria Math"/>
                <a:cs typeface="Cambria Math"/>
              </a:rPr>
              <a:t>)(</a:t>
            </a:r>
            <a:r>
              <a:rPr dirty="0" sz="1000" spc="-130">
                <a:latin typeface="Cambria Math"/>
                <a:cs typeface="Cambria Math"/>
              </a:rPr>
              <a:t>65.198𝑓𝑓𝑓𝑓</a:t>
            </a:r>
            <a:r>
              <a:rPr dirty="0" baseline="2777" sz="1500" spc="-195">
                <a:latin typeface="Cambria Math"/>
                <a:cs typeface="Cambria Math"/>
              </a:rPr>
              <a:t>)</a:t>
            </a:r>
            <a:endParaRPr baseline="2777" sz="1500">
              <a:latin typeface="Cambria Math"/>
              <a:cs typeface="Cambria Math"/>
            </a:endParaRPr>
          </a:p>
        </p:txBody>
      </p:sp>
      <p:sp>
        <p:nvSpPr>
          <p:cNvPr id="4" name="object 4"/>
          <p:cNvSpPr txBox="1"/>
          <p:nvPr/>
        </p:nvSpPr>
        <p:spPr>
          <a:xfrm>
            <a:off x="2876806" y="1518957"/>
            <a:ext cx="95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endParaRPr sz="1000">
              <a:latin typeface="Cambria Math"/>
              <a:cs typeface="Cambria Math"/>
            </a:endParaRPr>
          </a:p>
        </p:txBody>
      </p:sp>
      <p:sp>
        <p:nvSpPr>
          <p:cNvPr id="5" name="object 5"/>
          <p:cNvSpPr/>
          <p:nvPr/>
        </p:nvSpPr>
        <p:spPr>
          <a:xfrm>
            <a:off x="2324100" y="1536953"/>
            <a:ext cx="1202690" cy="0"/>
          </a:xfrm>
          <a:custGeom>
            <a:avLst/>
            <a:gdLst/>
            <a:ahLst/>
            <a:cxnLst/>
            <a:rect l="l" t="t" r="r" b="b"/>
            <a:pathLst>
              <a:path w="1202689" h="0">
                <a:moveTo>
                  <a:pt x="0" y="0"/>
                </a:moveTo>
                <a:lnTo>
                  <a:pt x="1202436" y="0"/>
                </a:lnTo>
              </a:path>
            </a:pathLst>
          </a:custGeom>
          <a:ln w="7620">
            <a:solidFill>
              <a:srgbClr val="000000"/>
            </a:solidFill>
          </a:ln>
        </p:spPr>
        <p:txBody>
          <a:bodyPr wrap="square" lIns="0" tIns="0" rIns="0" bIns="0" rtlCol="0"/>
          <a:lstStyle/>
          <a:p/>
        </p:txBody>
      </p:sp>
      <p:sp>
        <p:nvSpPr>
          <p:cNvPr id="6" name="object 6"/>
          <p:cNvSpPr txBox="1"/>
          <p:nvPr/>
        </p:nvSpPr>
        <p:spPr>
          <a:xfrm>
            <a:off x="635000" y="1433578"/>
            <a:ext cx="5174615" cy="456565"/>
          </a:xfrm>
          <a:prstGeom prst="rect">
            <a:avLst/>
          </a:prstGeom>
        </p:spPr>
        <p:txBody>
          <a:bodyPr wrap="square" lIns="0" tIns="12065" rIns="0" bIns="0" rtlCol="0" vert="horz">
            <a:spAutoFit/>
          </a:bodyPr>
          <a:lstStyle/>
          <a:p>
            <a:pPr marL="1362710">
              <a:lnSpc>
                <a:spcPct val="100000"/>
              </a:lnSpc>
              <a:spcBef>
                <a:spcPts val="95"/>
              </a:spcBef>
              <a:tabLst>
                <a:tab pos="2912745" algn="l"/>
              </a:tabLst>
            </a:pPr>
            <a:r>
              <a:rPr dirty="0" sz="1000" spc="-340">
                <a:latin typeface="Cambria Math"/>
                <a:cs typeface="Cambria Math"/>
              </a:rPr>
              <a:t>𝑀𝑀</a:t>
            </a:r>
            <a:r>
              <a:rPr dirty="0" baseline="-15873" sz="1050" spc="-509">
                <a:latin typeface="Cambria Math"/>
                <a:cs typeface="Cambria Math"/>
              </a:rPr>
              <a:t>𝑔𝑔</a:t>
            </a:r>
            <a:r>
              <a:rPr dirty="0" baseline="-15873" sz="1050" spc="262">
                <a:latin typeface="Cambria Math"/>
                <a:cs typeface="Cambria Math"/>
              </a:rPr>
              <a:t> </a:t>
            </a:r>
            <a:r>
              <a:rPr dirty="0" sz="1000" spc="-5">
                <a:latin typeface="Cambria Math"/>
                <a:cs typeface="Cambria Math"/>
              </a:rPr>
              <a:t>=	</a:t>
            </a:r>
            <a:r>
              <a:rPr dirty="0" baseline="2777" sz="1500" spc="-165">
                <a:latin typeface="Cambria Math"/>
                <a:cs typeface="Cambria Math"/>
              </a:rPr>
              <a:t>(</a:t>
            </a:r>
            <a:r>
              <a:rPr dirty="0" sz="1000" spc="-110">
                <a:latin typeface="Cambria Math"/>
                <a:cs typeface="Cambria Math"/>
              </a:rPr>
              <a:t>162.995𝑓𝑓𝑓𝑓 </a:t>
            </a:r>
            <a:r>
              <a:rPr dirty="0" sz="1000" spc="-5">
                <a:latin typeface="Cambria Math"/>
                <a:cs typeface="Cambria Math"/>
              </a:rPr>
              <a:t>− </a:t>
            </a:r>
            <a:r>
              <a:rPr dirty="0" sz="1000" spc="-114">
                <a:latin typeface="Cambria Math"/>
                <a:cs typeface="Cambria Math"/>
              </a:rPr>
              <a:t>65.198𝑓𝑓𝑓𝑓</a:t>
            </a:r>
            <a:r>
              <a:rPr dirty="0" baseline="2777" sz="1500" spc="-172">
                <a:latin typeface="Cambria Math"/>
                <a:cs typeface="Cambria Math"/>
              </a:rPr>
              <a:t>) </a:t>
            </a:r>
            <a:r>
              <a:rPr dirty="0" sz="1000" spc="-5">
                <a:latin typeface="Cambria Math"/>
                <a:cs typeface="Cambria Math"/>
              </a:rPr>
              <a:t>= </a:t>
            </a:r>
            <a:r>
              <a:rPr dirty="0" sz="1000" spc="-65">
                <a:latin typeface="Cambria Math"/>
                <a:cs typeface="Cambria Math"/>
              </a:rPr>
              <a:t>3372.99𝑘𝑘 </a:t>
            </a:r>
            <a:r>
              <a:rPr dirty="0" sz="1000" spc="-5">
                <a:latin typeface="Cambria Math"/>
                <a:cs typeface="Cambria Math"/>
              </a:rPr>
              <a:t>∙ </a:t>
            </a:r>
            <a:r>
              <a:rPr dirty="0" sz="1000" spc="-315">
                <a:latin typeface="Cambria Math"/>
                <a:cs typeface="Cambria Math"/>
              </a:rPr>
              <a:t>𝑓𝑓𝑓𝑓</a:t>
            </a:r>
            <a:endParaRPr sz="1000">
              <a:latin typeface="Cambria Math"/>
              <a:cs typeface="Cambria Math"/>
            </a:endParaRPr>
          </a:p>
          <a:p>
            <a:pPr>
              <a:lnSpc>
                <a:spcPct val="100000"/>
              </a:lnSpc>
            </a:pPr>
            <a:endParaRPr sz="850">
              <a:latin typeface="Cambria Math"/>
              <a:cs typeface="Cambria Math"/>
            </a:endParaRPr>
          </a:p>
          <a:p>
            <a:pPr marL="50800">
              <a:lnSpc>
                <a:spcPct val="100000"/>
              </a:lnSpc>
            </a:pPr>
            <a:r>
              <a:rPr dirty="0" sz="1000">
                <a:latin typeface="Times New Roman"/>
                <a:cs typeface="Times New Roman"/>
              </a:rPr>
              <a:t>Moment </a:t>
            </a:r>
            <a:r>
              <a:rPr dirty="0" sz="1000" spc="-5">
                <a:latin typeface="Times New Roman"/>
                <a:cs typeface="Times New Roman"/>
              </a:rPr>
              <a:t>at mid-span</a:t>
            </a:r>
            <a:r>
              <a:rPr dirty="0" sz="1000" spc="5">
                <a:latin typeface="Times New Roman"/>
                <a:cs typeface="Times New Roman"/>
              </a:rPr>
              <a:t> </a:t>
            </a:r>
            <a:r>
              <a:rPr dirty="0" sz="1000" spc="-5">
                <a:latin typeface="Times New Roman"/>
                <a:cs typeface="Times New Roman"/>
              </a:rPr>
              <a:t>(0.5L)</a:t>
            </a:r>
            <a:endParaRPr sz="1000">
              <a:latin typeface="Times New Roman"/>
              <a:cs typeface="Times New Roman"/>
            </a:endParaRPr>
          </a:p>
        </p:txBody>
      </p:sp>
      <p:sp>
        <p:nvSpPr>
          <p:cNvPr id="7" name="object 7"/>
          <p:cNvSpPr txBox="1"/>
          <p:nvPr/>
        </p:nvSpPr>
        <p:spPr>
          <a:xfrm>
            <a:off x="1945639" y="2209291"/>
            <a:ext cx="8382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𝑔𝑔</a:t>
            </a:r>
            <a:endParaRPr sz="700">
              <a:latin typeface="Cambria Math"/>
              <a:cs typeface="Cambria Math"/>
            </a:endParaRPr>
          </a:p>
        </p:txBody>
      </p:sp>
      <p:sp>
        <p:nvSpPr>
          <p:cNvPr id="8" name="object 8"/>
          <p:cNvSpPr txBox="1"/>
          <p:nvPr/>
        </p:nvSpPr>
        <p:spPr>
          <a:xfrm>
            <a:off x="1849602" y="2145323"/>
            <a:ext cx="315595" cy="177800"/>
          </a:xfrm>
          <a:prstGeom prst="rect">
            <a:avLst/>
          </a:prstGeom>
        </p:spPr>
        <p:txBody>
          <a:bodyPr wrap="square" lIns="0" tIns="12065" rIns="0" bIns="0" rtlCol="0" vert="horz">
            <a:spAutoFit/>
          </a:bodyPr>
          <a:lstStyle/>
          <a:p>
            <a:pPr marL="12700">
              <a:lnSpc>
                <a:spcPct val="100000"/>
              </a:lnSpc>
              <a:spcBef>
                <a:spcPts val="95"/>
              </a:spcBef>
            </a:pPr>
            <a:r>
              <a:rPr dirty="0" sz="1000" spc="-430">
                <a:latin typeface="Cambria Math"/>
                <a:cs typeface="Cambria Math"/>
              </a:rPr>
              <a:t>𝑀𝑀</a:t>
            </a:r>
            <a:r>
              <a:rPr dirty="0" sz="1000" spc="38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9" name="object 9"/>
          <p:cNvSpPr txBox="1"/>
          <p:nvPr/>
        </p:nvSpPr>
        <p:spPr>
          <a:xfrm>
            <a:off x="3105461" y="2062937"/>
            <a:ext cx="95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endParaRPr sz="1000">
              <a:latin typeface="Cambria Math"/>
              <a:cs typeface="Cambria Math"/>
            </a:endParaRPr>
          </a:p>
        </p:txBody>
      </p:sp>
      <p:sp>
        <p:nvSpPr>
          <p:cNvPr id="10" name="object 10"/>
          <p:cNvSpPr txBox="1"/>
          <p:nvPr/>
        </p:nvSpPr>
        <p:spPr>
          <a:xfrm>
            <a:off x="2175745" y="1924302"/>
            <a:ext cx="1339215" cy="252095"/>
          </a:xfrm>
          <a:prstGeom prst="rect">
            <a:avLst/>
          </a:prstGeom>
        </p:spPr>
        <p:txBody>
          <a:bodyPr wrap="square" lIns="0" tIns="12065" rIns="0" bIns="0" rtlCol="0" vert="horz">
            <a:spAutoFit/>
          </a:bodyPr>
          <a:lstStyle/>
          <a:p>
            <a:pPr marL="692150">
              <a:lnSpc>
                <a:spcPts val="894"/>
              </a:lnSpc>
              <a:spcBef>
                <a:spcPts val="95"/>
              </a:spcBef>
            </a:pPr>
            <a:r>
              <a:rPr dirty="0" u="sng" sz="1000" spc="-120">
                <a:uFill>
                  <a:solidFill>
                    <a:srgbClr val="000000"/>
                  </a:solidFill>
                </a:uFill>
                <a:latin typeface="Cambria Math"/>
                <a:cs typeface="Cambria Math"/>
              </a:rPr>
              <a:t>162.995𝑓𝑓𝑓𝑓</a:t>
            </a:r>
            <a:endParaRPr sz="1000">
              <a:latin typeface="Cambria Math"/>
              <a:cs typeface="Cambria Math"/>
            </a:endParaRPr>
          </a:p>
          <a:p>
            <a:pPr marL="12700">
              <a:lnSpc>
                <a:spcPts val="894"/>
              </a:lnSpc>
              <a:tabLst>
                <a:tab pos="1263650" algn="l"/>
              </a:tabLst>
            </a:pPr>
            <a:r>
              <a:rPr dirty="0" baseline="2777" sz="1500" spc="-15">
                <a:latin typeface="Cambria Math"/>
                <a:cs typeface="Cambria Math"/>
              </a:rPr>
              <a:t>(</a:t>
            </a:r>
            <a:r>
              <a:rPr dirty="0" sz="1000" spc="-5">
                <a:latin typeface="Cambria Math"/>
                <a:cs typeface="Cambria Math"/>
              </a:rPr>
              <a:t>1</a:t>
            </a:r>
            <a:r>
              <a:rPr dirty="0" sz="1000" spc="5">
                <a:latin typeface="Cambria Math"/>
                <a:cs typeface="Cambria Math"/>
              </a:rPr>
              <a:t>.</a:t>
            </a:r>
            <a:r>
              <a:rPr dirty="0" sz="1000" spc="-5">
                <a:latin typeface="Cambria Math"/>
                <a:cs typeface="Cambria Math"/>
              </a:rPr>
              <a:t>058</a:t>
            </a:r>
            <a:r>
              <a:rPr dirty="0" sz="1000" spc="-505">
                <a:latin typeface="Cambria Math"/>
                <a:cs typeface="Cambria Math"/>
              </a:rPr>
              <a:t>𝑘𝑘</a:t>
            </a:r>
            <a:r>
              <a:rPr dirty="0" sz="1000" spc="-715">
                <a:latin typeface="Cambria Math"/>
                <a:cs typeface="Cambria Math"/>
              </a:rPr>
              <a:t>𝑘</a:t>
            </a:r>
            <a:r>
              <a:rPr dirty="0" sz="1000" spc="-720">
                <a:latin typeface="Cambria Math"/>
                <a:cs typeface="Cambria Math"/>
              </a:rPr>
              <a:t>𝑘</a:t>
            </a:r>
            <a:r>
              <a:rPr dirty="0" sz="1000" spc="-505">
                <a:latin typeface="Cambria Math"/>
                <a:cs typeface="Cambria Math"/>
              </a:rPr>
              <a:t>𝑓</a:t>
            </a:r>
            <a:r>
              <a:rPr dirty="0" sz="1000" spc="-480">
                <a:latin typeface="Cambria Math"/>
                <a:cs typeface="Cambria Math"/>
              </a:rPr>
              <a:t>𝑓</a:t>
            </a:r>
            <a:r>
              <a:rPr dirty="0" baseline="2777" sz="1500" spc="-7">
                <a:latin typeface="Cambria Math"/>
                <a:cs typeface="Cambria Math"/>
              </a:rPr>
              <a:t>)</a:t>
            </a:r>
            <a:r>
              <a:rPr dirty="0" baseline="2777" sz="1500" spc="-75">
                <a:latin typeface="Cambria Math"/>
                <a:cs typeface="Cambria Math"/>
              </a:rPr>
              <a:t> </a:t>
            </a:r>
            <a:r>
              <a:rPr dirty="0" sz="1000" spc="-254">
                <a:latin typeface="Cambria Math"/>
                <a:cs typeface="Cambria Math"/>
              </a:rPr>
              <a:t>�</a:t>
            </a:r>
            <a:r>
              <a:rPr dirty="0" sz="1000">
                <a:latin typeface="Cambria Math"/>
                <a:cs typeface="Cambria Math"/>
              </a:rPr>
              <a:t>	</a:t>
            </a:r>
            <a:r>
              <a:rPr dirty="0" sz="1000" spc="-459">
                <a:latin typeface="Cambria Math"/>
                <a:cs typeface="Cambria Math"/>
              </a:rPr>
              <a:t>�</a:t>
            </a:r>
            <a:endParaRPr sz="1000">
              <a:latin typeface="Cambria Math"/>
              <a:cs typeface="Cambria Math"/>
            </a:endParaRPr>
          </a:p>
        </p:txBody>
      </p:sp>
      <p:sp>
        <p:nvSpPr>
          <p:cNvPr id="11" name="object 11"/>
          <p:cNvSpPr/>
          <p:nvPr/>
        </p:nvSpPr>
        <p:spPr>
          <a:xfrm>
            <a:off x="2188464" y="2248661"/>
            <a:ext cx="1313815" cy="0"/>
          </a:xfrm>
          <a:custGeom>
            <a:avLst/>
            <a:gdLst/>
            <a:ahLst/>
            <a:cxnLst/>
            <a:rect l="l" t="t" r="r" b="b"/>
            <a:pathLst>
              <a:path w="1313814" h="0">
                <a:moveTo>
                  <a:pt x="0" y="0"/>
                </a:moveTo>
                <a:lnTo>
                  <a:pt x="1313688" y="0"/>
                </a:lnTo>
              </a:path>
            </a:pathLst>
          </a:custGeom>
          <a:ln w="7620">
            <a:solidFill>
              <a:srgbClr val="000000"/>
            </a:solidFill>
          </a:ln>
        </p:spPr>
        <p:txBody>
          <a:bodyPr wrap="square" lIns="0" tIns="0" rIns="0" bIns="0" rtlCol="0"/>
          <a:lstStyle/>
          <a:p/>
        </p:txBody>
      </p:sp>
      <p:sp>
        <p:nvSpPr>
          <p:cNvPr id="12" name="object 12"/>
          <p:cNvSpPr txBox="1"/>
          <p:nvPr/>
        </p:nvSpPr>
        <p:spPr>
          <a:xfrm>
            <a:off x="4295670" y="2047758"/>
            <a:ext cx="594360" cy="177800"/>
          </a:xfrm>
          <a:prstGeom prst="rect">
            <a:avLst/>
          </a:prstGeom>
        </p:spPr>
        <p:txBody>
          <a:bodyPr wrap="square" lIns="0" tIns="12065" rIns="0" bIns="0" rtlCol="0" vert="horz">
            <a:spAutoFit/>
          </a:bodyPr>
          <a:lstStyle/>
          <a:p>
            <a:pPr marL="12700">
              <a:lnSpc>
                <a:spcPct val="100000"/>
              </a:lnSpc>
              <a:spcBef>
                <a:spcPts val="95"/>
              </a:spcBef>
            </a:pPr>
            <a:r>
              <a:rPr dirty="0" sz="1000" spc="-120">
                <a:latin typeface="Cambria Math"/>
                <a:cs typeface="Cambria Math"/>
              </a:rPr>
              <a:t>162.995𝑓𝑓𝑓𝑓</a:t>
            </a:r>
            <a:endParaRPr sz="1000">
              <a:latin typeface="Cambria Math"/>
              <a:cs typeface="Cambria Math"/>
            </a:endParaRPr>
          </a:p>
        </p:txBody>
      </p:sp>
      <p:sp>
        <p:nvSpPr>
          <p:cNvPr id="13" name="object 13"/>
          <p:cNvSpPr txBox="1"/>
          <p:nvPr/>
        </p:nvSpPr>
        <p:spPr>
          <a:xfrm>
            <a:off x="2797543" y="2230586"/>
            <a:ext cx="1844039" cy="177800"/>
          </a:xfrm>
          <a:prstGeom prst="rect">
            <a:avLst/>
          </a:prstGeom>
        </p:spPr>
        <p:txBody>
          <a:bodyPr wrap="square" lIns="0" tIns="12065" rIns="0" bIns="0" rtlCol="0" vert="horz">
            <a:spAutoFit/>
          </a:bodyPr>
          <a:lstStyle/>
          <a:p>
            <a:pPr marL="12700">
              <a:lnSpc>
                <a:spcPct val="100000"/>
              </a:lnSpc>
              <a:spcBef>
                <a:spcPts val="95"/>
              </a:spcBef>
              <a:tabLst>
                <a:tab pos="1760220" algn="l"/>
              </a:tabLst>
            </a:pPr>
            <a:r>
              <a:rPr dirty="0" sz="1000" spc="-5">
                <a:latin typeface="Cambria Math"/>
                <a:cs typeface="Cambria Math"/>
              </a:rPr>
              <a:t>2</a:t>
            </a:r>
            <a:r>
              <a:rPr dirty="0" sz="1000" spc="-5">
                <a:latin typeface="Cambria Math"/>
                <a:cs typeface="Cambria Math"/>
              </a:rPr>
              <a:t>	</a:t>
            </a:r>
            <a:r>
              <a:rPr dirty="0" sz="1000" spc="-5">
                <a:latin typeface="Cambria Math"/>
                <a:cs typeface="Cambria Math"/>
              </a:rPr>
              <a:t>2</a:t>
            </a:r>
            <a:endParaRPr sz="1000">
              <a:latin typeface="Cambria Math"/>
              <a:cs typeface="Cambria Math"/>
            </a:endParaRPr>
          </a:p>
        </p:txBody>
      </p:sp>
      <p:sp>
        <p:nvSpPr>
          <p:cNvPr id="14" name="object 14"/>
          <p:cNvSpPr/>
          <p:nvPr/>
        </p:nvSpPr>
        <p:spPr>
          <a:xfrm>
            <a:off x="4308347" y="2248661"/>
            <a:ext cx="571500" cy="0"/>
          </a:xfrm>
          <a:custGeom>
            <a:avLst/>
            <a:gdLst/>
            <a:ahLst/>
            <a:cxnLst/>
            <a:rect l="l" t="t" r="r" b="b"/>
            <a:pathLst>
              <a:path w="571500" h="0">
                <a:moveTo>
                  <a:pt x="0" y="0"/>
                </a:moveTo>
                <a:lnTo>
                  <a:pt x="571500" y="0"/>
                </a:lnTo>
              </a:path>
            </a:pathLst>
          </a:custGeom>
          <a:ln w="7620">
            <a:solidFill>
              <a:srgbClr val="000000"/>
            </a:solidFill>
          </a:ln>
        </p:spPr>
        <p:txBody>
          <a:bodyPr wrap="square" lIns="0" tIns="0" rIns="0" bIns="0" rtlCol="0"/>
          <a:lstStyle/>
          <a:p/>
        </p:txBody>
      </p:sp>
      <p:sp>
        <p:nvSpPr>
          <p:cNvPr id="15" name="object 15"/>
          <p:cNvSpPr txBox="1"/>
          <p:nvPr/>
        </p:nvSpPr>
        <p:spPr>
          <a:xfrm>
            <a:off x="3510788" y="2145283"/>
            <a:ext cx="2411095" cy="177800"/>
          </a:xfrm>
          <a:prstGeom prst="rect">
            <a:avLst/>
          </a:prstGeom>
        </p:spPr>
        <p:txBody>
          <a:bodyPr wrap="square" lIns="0" tIns="12065" rIns="0" bIns="0" rtlCol="0" vert="horz">
            <a:spAutoFit/>
          </a:bodyPr>
          <a:lstStyle/>
          <a:p>
            <a:pPr marL="12700">
              <a:lnSpc>
                <a:spcPct val="100000"/>
              </a:lnSpc>
              <a:spcBef>
                <a:spcPts val="95"/>
              </a:spcBef>
              <a:tabLst>
                <a:tab pos="1368425" algn="l"/>
              </a:tabLst>
            </a:pPr>
            <a:r>
              <a:rPr dirty="0" sz="1000" spc="-130">
                <a:latin typeface="Cambria Math"/>
                <a:cs typeface="Cambria Math"/>
              </a:rPr>
              <a:t>�162.995𝑓𝑓𝑓𝑓 </a:t>
            </a:r>
            <a:r>
              <a:rPr dirty="0" sz="1000" spc="-65">
                <a:latin typeface="Cambria Math"/>
                <a:cs typeface="Cambria Math"/>
              </a:rPr>
              <a:t> </a:t>
            </a:r>
            <a:r>
              <a:rPr dirty="0" sz="1000" spc="-5">
                <a:latin typeface="Cambria Math"/>
                <a:cs typeface="Cambria Math"/>
              </a:rPr>
              <a:t>−	</a:t>
            </a:r>
            <a:r>
              <a:rPr dirty="0" sz="1000" spc="-254">
                <a:latin typeface="Cambria Math"/>
                <a:cs typeface="Cambria Math"/>
              </a:rPr>
              <a:t>�</a:t>
            </a:r>
            <a:r>
              <a:rPr dirty="0" sz="1000" spc="45">
                <a:latin typeface="Cambria Math"/>
                <a:cs typeface="Cambria Math"/>
              </a:rPr>
              <a:t> </a:t>
            </a:r>
            <a:r>
              <a:rPr dirty="0" sz="1000" spc="-5">
                <a:latin typeface="Cambria Math"/>
                <a:cs typeface="Cambria Math"/>
              </a:rPr>
              <a:t>= </a:t>
            </a:r>
            <a:r>
              <a:rPr dirty="0" sz="1000" spc="-60">
                <a:latin typeface="Cambria Math"/>
                <a:cs typeface="Cambria Math"/>
              </a:rPr>
              <a:t>3513.534𝑘𝑘 </a:t>
            </a:r>
            <a:r>
              <a:rPr dirty="0" sz="1000" spc="-5">
                <a:latin typeface="Cambria Math"/>
                <a:cs typeface="Cambria Math"/>
              </a:rPr>
              <a:t>∙  </a:t>
            </a:r>
            <a:r>
              <a:rPr dirty="0" sz="1000" spc="-440">
                <a:latin typeface="Cambria Math"/>
                <a:cs typeface="Cambria Math"/>
              </a:rPr>
              <a:t>𝑓𝑓𝑓𝑓</a:t>
            </a:r>
            <a:endParaRPr sz="1000">
              <a:latin typeface="Cambria Math"/>
              <a:cs typeface="Cambria Math"/>
            </a:endParaRPr>
          </a:p>
        </p:txBody>
      </p:sp>
      <p:sp>
        <p:nvSpPr>
          <p:cNvPr id="16" name="object 16"/>
          <p:cNvSpPr txBox="1"/>
          <p:nvPr/>
        </p:nvSpPr>
        <p:spPr>
          <a:xfrm>
            <a:off x="622037" y="2468224"/>
            <a:ext cx="6332220" cy="2620645"/>
          </a:xfrm>
          <a:prstGeom prst="rect">
            <a:avLst/>
          </a:prstGeom>
        </p:spPr>
        <p:txBody>
          <a:bodyPr wrap="square" lIns="0" tIns="49530" rIns="0" bIns="0" rtlCol="0" vert="horz">
            <a:spAutoFit/>
          </a:bodyPr>
          <a:lstStyle/>
          <a:p>
            <a:pPr lvl="2" marL="520700" indent="-457834">
              <a:lnSpc>
                <a:spcPct val="100000"/>
              </a:lnSpc>
              <a:spcBef>
                <a:spcPts val="390"/>
              </a:spcBef>
              <a:buClr>
                <a:srgbClr val="0000FF"/>
              </a:buClr>
              <a:buFont typeface="Arial"/>
              <a:buAutoNum type="arabicPeriod" startAt="2"/>
              <a:tabLst>
                <a:tab pos="521334" algn="l"/>
              </a:tabLst>
            </a:pPr>
            <a:r>
              <a:rPr dirty="0" sz="1200" spc="-5">
                <a:solidFill>
                  <a:srgbClr val="0000FF"/>
                </a:solidFill>
                <a:latin typeface="Arial"/>
                <a:cs typeface="Arial"/>
              </a:rPr>
              <a:t>E</a:t>
            </a:r>
            <a:r>
              <a:rPr dirty="0" sz="1200" spc="-5">
                <a:solidFill>
                  <a:srgbClr val="0000FF"/>
                </a:solidFill>
                <a:latin typeface="Arial"/>
                <a:cs typeface="Arial"/>
              </a:rPr>
              <a:t>rected</a:t>
            </a:r>
            <a:r>
              <a:rPr dirty="0" sz="1200" spc="-10">
                <a:solidFill>
                  <a:srgbClr val="0000FF"/>
                </a:solidFill>
                <a:latin typeface="Arial"/>
                <a:cs typeface="Arial"/>
              </a:rPr>
              <a:t> </a:t>
            </a:r>
            <a:r>
              <a:rPr dirty="0" sz="1200" spc="-5">
                <a:solidFill>
                  <a:srgbClr val="0000FF"/>
                </a:solidFill>
                <a:latin typeface="Arial"/>
                <a:cs typeface="Arial"/>
              </a:rPr>
              <a:t>Girder</a:t>
            </a:r>
            <a:endParaRPr sz="1200">
              <a:latin typeface="Arial"/>
              <a:cs typeface="Arial"/>
            </a:endParaRPr>
          </a:p>
          <a:p>
            <a:pPr marL="63500" marR="17780">
              <a:lnSpc>
                <a:spcPts val="1150"/>
              </a:lnSpc>
              <a:spcBef>
                <a:spcPts val="315"/>
              </a:spcBef>
            </a:pPr>
            <a:r>
              <a:rPr dirty="0" sz="1000" spc="-5">
                <a:latin typeface="Times New Roman"/>
                <a:cs typeface="Times New Roman"/>
              </a:rPr>
              <a:t>Substructure elements support the girder at permanent bearing locations once erected. Bracing stabilizes the girder.  Temporary top strands are detensioned, followed </a:t>
            </a:r>
            <a:r>
              <a:rPr dirty="0" sz="1000" spc="-10">
                <a:latin typeface="Times New Roman"/>
                <a:cs typeface="Times New Roman"/>
              </a:rPr>
              <a:t>by </a:t>
            </a:r>
            <a:r>
              <a:rPr dirty="0" sz="1000" spc="-5">
                <a:latin typeface="Times New Roman"/>
                <a:cs typeface="Times New Roman"/>
              </a:rPr>
              <a:t>diaphragm and roadway slab casting. Installation </a:t>
            </a:r>
            <a:r>
              <a:rPr dirty="0" sz="1000">
                <a:latin typeface="Times New Roman"/>
                <a:cs typeface="Times New Roman"/>
              </a:rPr>
              <a:t>of </a:t>
            </a:r>
            <a:r>
              <a:rPr dirty="0" sz="1000" spc="-5">
                <a:latin typeface="Times New Roman"/>
                <a:cs typeface="Times New Roman"/>
              </a:rPr>
              <a:t>the railing system  occurs after the roadway slab gains adequate</a:t>
            </a:r>
            <a:r>
              <a:rPr dirty="0" sz="1000" spc="15">
                <a:latin typeface="Times New Roman"/>
                <a:cs typeface="Times New Roman"/>
              </a:rPr>
              <a:t> </a:t>
            </a:r>
            <a:r>
              <a:rPr dirty="0" sz="1000" spc="-5">
                <a:latin typeface="Times New Roman"/>
                <a:cs typeface="Times New Roman"/>
              </a:rPr>
              <a:t>strength.</a:t>
            </a:r>
            <a:endParaRPr sz="1000">
              <a:latin typeface="Times New Roman"/>
              <a:cs typeface="Times New Roman"/>
            </a:endParaRPr>
          </a:p>
          <a:p>
            <a:pPr>
              <a:lnSpc>
                <a:spcPct val="100000"/>
              </a:lnSpc>
              <a:spcBef>
                <a:spcPts val="25"/>
              </a:spcBef>
            </a:pPr>
            <a:endParaRPr sz="950">
              <a:latin typeface="Times New Roman"/>
              <a:cs typeface="Times New Roman"/>
            </a:endParaRPr>
          </a:p>
          <a:p>
            <a:pPr lvl="3" marL="612140" indent="-549275">
              <a:lnSpc>
                <a:spcPct val="100000"/>
              </a:lnSpc>
              <a:buFont typeface="Times New Roman"/>
              <a:buAutoNum type="arabicPeriod"/>
              <a:tabLst>
                <a:tab pos="612140" algn="l"/>
                <a:tab pos="612775" algn="l"/>
              </a:tabLst>
            </a:pPr>
            <a:r>
              <a:rPr dirty="0" sz="1200" spc="-5" i="1">
                <a:latin typeface="Arial"/>
                <a:cs typeface="Arial"/>
              </a:rPr>
              <a:t>D</a:t>
            </a:r>
            <a:r>
              <a:rPr dirty="0" sz="1200" spc="-5" i="1">
                <a:latin typeface="Arial"/>
                <a:cs typeface="Arial"/>
              </a:rPr>
              <a:t>iaphragm and Deck Placement</a:t>
            </a:r>
            <a:endParaRPr sz="1200">
              <a:latin typeface="Arial"/>
              <a:cs typeface="Arial"/>
            </a:endParaRPr>
          </a:p>
          <a:p>
            <a:pPr marL="63500">
              <a:lnSpc>
                <a:spcPct val="100000"/>
              </a:lnSpc>
              <a:spcBef>
                <a:spcPts val="245"/>
              </a:spcBef>
            </a:pPr>
            <a:r>
              <a:rPr dirty="0" sz="1000" spc="-5">
                <a:latin typeface="Times New Roman"/>
                <a:cs typeface="Times New Roman"/>
              </a:rPr>
              <a:t>In this stage, the girder supports its self-weight along with </a:t>
            </a:r>
            <a:r>
              <a:rPr dirty="0" sz="1000" spc="-10">
                <a:latin typeface="Times New Roman"/>
                <a:cs typeface="Times New Roman"/>
              </a:rPr>
              <a:t>the </a:t>
            </a:r>
            <a:r>
              <a:rPr dirty="0" sz="1000" spc="-5">
                <a:latin typeface="Times New Roman"/>
                <a:cs typeface="Times New Roman"/>
              </a:rPr>
              <a:t>weight </a:t>
            </a:r>
            <a:r>
              <a:rPr dirty="0" sz="1000">
                <a:latin typeface="Times New Roman"/>
                <a:cs typeface="Times New Roman"/>
              </a:rPr>
              <a:t>of </a:t>
            </a:r>
            <a:r>
              <a:rPr dirty="0" sz="1000" spc="-5">
                <a:latin typeface="Times New Roman"/>
                <a:cs typeface="Times New Roman"/>
              </a:rPr>
              <a:t>the diaphragms </a:t>
            </a:r>
            <a:r>
              <a:rPr dirty="0" sz="1000" spc="-10">
                <a:latin typeface="Times New Roman"/>
                <a:cs typeface="Times New Roman"/>
              </a:rPr>
              <a:t>and</a:t>
            </a:r>
            <a:r>
              <a:rPr dirty="0" sz="1000" spc="114">
                <a:latin typeface="Times New Roman"/>
                <a:cs typeface="Times New Roman"/>
              </a:rPr>
              <a:t> </a:t>
            </a:r>
            <a:r>
              <a:rPr dirty="0" sz="1000" spc="-5">
                <a:latin typeface="Times New Roman"/>
                <a:cs typeface="Times New Roman"/>
              </a:rPr>
              <a:t>slab.</a:t>
            </a:r>
            <a:endParaRPr sz="1000">
              <a:latin typeface="Times New Roman"/>
              <a:cs typeface="Times New Roman"/>
            </a:endParaRPr>
          </a:p>
          <a:p>
            <a:pPr>
              <a:lnSpc>
                <a:spcPct val="100000"/>
              </a:lnSpc>
            </a:pPr>
            <a:endParaRPr sz="1000">
              <a:latin typeface="Times New Roman"/>
              <a:cs typeface="Times New Roman"/>
            </a:endParaRPr>
          </a:p>
          <a:p>
            <a:pPr lvl="4" marL="703580" indent="-640715">
              <a:lnSpc>
                <a:spcPct val="100000"/>
              </a:lnSpc>
              <a:buFont typeface="Arial"/>
              <a:buAutoNum type="arabicPeriod"/>
              <a:tabLst>
                <a:tab pos="704215" algn="l"/>
              </a:tabLst>
            </a:pPr>
            <a:r>
              <a:rPr dirty="0" sz="1100" spc="-5">
                <a:latin typeface="Arial"/>
                <a:cs typeface="Arial"/>
              </a:rPr>
              <a:t>D</a:t>
            </a:r>
            <a:r>
              <a:rPr dirty="0" sz="1100" spc="-5">
                <a:latin typeface="Arial"/>
                <a:cs typeface="Arial"/>
              </a:rPr>
              <a:t>iaphragm</a:t>
            </a:r>
            <a:r>
              <a:rPr dirty="0" sz="1100" spc="5">
                <a:latin typeface="Arial"/>
                <a:cs typeface="Arial"/>
              </a:rPr>
              <a:t> </a:t>
            </a:r>
            <a:r>
              <a:rPr dirty="0" sz="1100" spc="-5">
                <a:latin typeface="Arial"/>
                <a:cs typeface="Arial"/>
              </a:rPr>
              <a:t>Loads</a:t>
            </a:r>
            <a:endParaRPr sz="1100">
              <a:latin typeface="Arial"/>
              <a:cs typeface="Arial"/>
            </a:endParaRPr>
          </a:p>
          <a:p>
            <a:pPr marL="63500">
              <a:lnSpc>
                <a:spcPct val="100000"/>
              </a:lnSpc>
              <a:spcBef>
                <a:spcPts val="254"/>
              </a:spcBef>
            </a:pPr>
            <a:r>
              <a:rPr dirty="0" sz="1000" spc="-5">
                <a:latin typeface="Times New Roman"/>
                <a:cs typeface="Times New Roman"/>
              </a:rPr>
              <a:t>The diaphragm load for an interior girder is </a:t>
            </a:r>
            <a:r>
              <a:rPr dirty="0" sz="1000" spc="-315">
                <a:latin typeface="Cambria Math"/>
                <a:cs typeface="Cambria Math"/>
              </a:rPr>
              <a:t>𝑃𝑃</a:t>
            </a:r>
            <a:r>
              <a:rPr dirty="0" sz="1000" spc="85">
                <a:latin typeface="Cambria Math"/>
                <a:cs typeface="Cambria Math"/>
              </a:rPr>
              <a:t> </a:t>
            </a:r>
            <a:r>
              <a:rPr dirty="0" sz="1000" spc="-5">
                <a:latin typeface="Cambria Math"/>
                <a:cs typeface="Cambria Math"/>
              </a:rPr>
              <a:t>= </a:t>
            </a:r>
            <a:r>
              <a:rPr dirty="0" sz="1000" spc="-290">
                <a:latin typeface="Cambria Math"/>
                <a:cs typeface="Cambria Math"/>
              </a:rPr>
              <a:t>𝐻𝐻𝐻𝐻𝑤𝑤</a:t>
            </a:r>
            <a:r>
              <a:rPr dirty="0" baseline="-15873" sz="1050" spc="-434">
                <a:latin typeface="Cambria Math"/>
                <a:cs typeface="Cambria Math"/>
              </a:rPr>
              <a:t>𝑐𝑐</a:t>
            </a:r>
            <a:r>
              <a:rPr dirty="0" baseline="-15873" sz="1050" spc="-135">
                <a:latin typeface="Cambria Math"/>
                <a:cs typeface="Cambria Math"/>
              </a:rPr>
              <a:t> </a:t>
            </a:r>
            <a:r>
              <a:rPr dirty="0" baseline="2777" sz="1500" spc="-270">
                <a:latin typeface="Cambria Math"/>
                <a:cs typeface="Cambria Math"/>
              </a:rPr>
              <a:t>(</a:t>
            </a:r>
            <a:r>
              <a:rPr dirty="0" sz="1000" spc="-180">
                <a:latin typeface="Cambria Math"/>
                <a:cs typeface="Cambria Math"/>
              </a:rPr>
              <a:t>𝑆𝑆 </a:t>
            </a:r>
            <a:r>
              <a:rPr dirty="0" sz="1000" spc="-5">
                <a:latin typeface="Cambria Math"/>
                <a:cs typeface="Cambria Math"/>
              </a:rPr>
              <a:t>− </a:t>
            </a:r>
            <a:r>
              <a:rPr dirty="0" sz="1000" spc="-225">
                <a:latin typeface="Cambria Math"/>
                <a:cs typeface="Cambria Math"/>
              </a:rPr>
              <a:t>𝑓𝑓</a:t>
            </a:r>
            <a:r>
              <a:rPr dirty="0" baseline="-15873" sz="1050" spc="-337">
                <a:latin typeface="Cambria Math"/>
                <a:cs typeface="Cambria Math"/>
              </a:rPr>
              <a:t>𝑤𝑤𝑒𝑒𝑠𝑠</a:t>
            </a:r>
            <a:r>
              <a:rPr dirty="0" baseline="-15873" sz="1050" spc="-120">
                <a:latin typeface="Cambria Math"/>
                <a:cs typeface="Cambria Math"/>
              </a:rPr>
              <a:t> </a:t>
            </a:r>
            <a:r>
              <a:rPr dirty="0" baseline="2777" sz="1500">
                <a:latin typeface="Cambria Math"/>
                <a:cs typeface="Cambria Math"/>
              </a:rPr>
              <a:t>)</a:t>
            </a:r>
            <a:r>
              <a:rPr dirty="0" sz="1000">
                <a:latin typeface="Times New Roman"/>
                <a:cs typeface="Times New Roman"/>
              </a:rPr>
              <a:t>,</a:t>
            </a:r>
            <a:r>
              <a:rPr dirty="0" sz="1000" spc="140">
                <a:latin typeface="Times New Roman"/>
                <a:cs typeface="Times New Roman"/>
              </a:rPr>
              <a:t> </a:t>
            </a:r>
            <a:r>
              <a:rPr dirty="0" sz="1000" spc="-5">
                <a:latin typeface="Times New Roman"/>
                <a:cs typeface="Times New Roman"/>
              </a:rPr>
              <a:t>where:</a:t>
            </a:r>
            <a:endParaRPr sz="1000">
              <a:latin typeface="Times New Roman"/>
              <a:cs typeface="Times New Roman"/>
            </a:endParaRPr>
          </a:p>
          <a:p>
            <a:pPr marL="63500">
              <a:lnSpc>
                <a:spcPct val="100000"/>
              </a:lnSpc>
              <a:spcBef>
                <a:spcPts val="565"/>
              </a:spcBef>
              <a:tabLst>
                <a:tab pos="292100" algn="l"/>
              </a:tabLst>
            </a:pPr>
            <a:r>
              <a:rPr dirty="0" sz="1000" spc="-5" i="1">
                <a:latin typeface="Times New Roman"/>
                <a:cs typeface="Times New Roman"/>
              </a:rPr>
              <a:t>H	</a:t>
            </a:r>
            <a:r>
              <a:rPr dirty="0" sz="1000" spc="-5">
                <a:latin typeface="Times New Roman"/>
                <a:cs typeface="Times New Roman"/>
              </a:rPr>
              <a:t>= Height </a:t>
            </a:r>
            <a:r>
              <a:rPr dirty="0" sz="1000">
                <a:latin typeface="Times New Roman"/>
                <a:cs typeface="Times New Roman"/>
              </a:rPr>
              <a:t>of </a:t>
            </a:r>
            <a:r>
              <a:rPr dirty="0" sz="1000" spc="-5">
                <a:latin typeface="Times New Roman"/>
                <a:cs typeface="Times New Roman"/>
              </a:rPr>
              <a:t>interior</a:t>
            </a:r>
            <a:r>
              <a:rPr dirty="0" sz="1000" spc="-145">
                <a:latin typeface="Times New Roman"/>
                <a:cs typeface="Times New Roman"/>
              </a:rPr>
              <a:t> </a:t>
            </a:r>
            <a:r>
              <a:rPr dirty="0" sz="1000" spc="-5">
                <a:latin typeface="Times New Roman"/>
                <a:cs typeface="Times New Roman"/>
              </a:rPr>
              <a:t>diaphragm</a:t>
            </a:r>
            <a:endParaRPr sz="1000">
              <a:latin typeface="Times New Roman"/>
              <a:cs typeface="Times New Roman"/>
            </a:endParaRPr>
          </a:p>
          <a:p>
            <a:pPr marL="63500">
              <a:lnSpc>
                <a:spcPct val="100000"/>
              </a:lnSpc>
              <a:spcBef>
                <a:spcPts val="550"/>
              </a:spcBef>
            </a:pPr>
            <a:r>
              <a:rPr dirty="0" sz="1000" spc="-5" i="1">
                <a:latin typeface="Times New Roman"/>
                <a:cs typeface="Times New Roman"/>
              </a:rPr>
              <a:t>W </a:t>
            </a:r>
            <a:r>
              <a:rPr dirty="0" sz="1000" spc="-5">
                <a:latin typeface="Times New Roman"/>
                <a:cs typeface="Times New Roman"/>
              </a:rPr>
              <a:t>= Width </a:t>
            </a:r>
            <a:r>
              <a:rPr dirty="0" sz="1000">
                <a:latin typeface="Times New Roman"/>
                <a:cs typeface="Times New Roman"/>
              </a:rPr>
              <a:t>of </a:t>
            </a:r>
            <a:r>
              <a:rPr dirty="0" sz="1000" spc="-5">
                <a:latin typeface="Times New Roman"/>
                <a:cs typeface="Times New Roman"/>
              </a:rPr>
              <a:t>interior</a:t>
            </a:r>
            <a:r>
              <a:rPr dirty="0" sz="1000" spc="-165">
                <a:latin typeface="Times New Roman"/>
                <a:cs typeface="Times New Roman"/>
              </a:rPr>
              <a:t> </a:t>
            </a:r>
            <a:r>
              <a:rPr dirty="0" sz="1000" spc="-5">
                <a:latin typeface="Times New Roman"/>
                <a:cs typeface="Times New Roman"/>
              </a:rPr>
              <a:t>diaphragm</a:t>
            </a:r>
            <a:endParaRPr sz="1000">
              <a:latin typeface="Times New Roman"/>
              <a:cs typeface="Times New Roman"/>
            </a:endParaRPr>
          </a:p>
          <a:p>
            <a:pPr marL="63500">
              <a:lnSpc>
                <a:spcPct val="100000"/>
              </a:lnSpc>
              <a:spcBef>
                <a:spcPts val="650"/>
              </a:spcBef>
            </a:pPr>
            <a:r>
              <a:rPr dirty="0" baseline="5555" sz="1500" spc="-7" i="1">
                <a:latin typeface="Times New Roman"/>
                <a:cs typeface="Times New Roman"/>
              </a:rPr>
              <a:t>t</a:t>
            </a:r>
            <a:r>
              <a:rPr dirty="0" sz="650" spc="-5" i="1">
                <a:latin typeface="Times New Roman"/>
                <a:cs typeface="Times New Roman"/>
              </a:rPr>
              <a:t>web </a:t>
            </a:r>
            <a:r>
              <a:rPr dirty="0" baseline="5555" sz="1500" spc="-7">
                <a:latin typeface="Times New Roman"/>
                <a:cs typeface="Times New Roman"/>
              </a:rPr>
              <a:t>= Width </a:t>
            </a:r>
            <a:r>
              <a:rPr dirty="0" baseline="5555" sz="1500">
                <a:latin typeface="Times New Roman"/>
                <a:cs typeface="Times New Roman"/>
              </a:rPr>
              <a:t>of </a:t>
            </a:r>
            <a:r>
              <a:rPr dirty="0" baseline="5555" sz="1500" spc="-7">
                <a:latin typeface="Times New Roman"/>
                <a:cs typeface="Times New Roman"/>
              </a:rPr>
              <a:t>girder</a:t>
            </a:r>
            <a:r>
              <a:rPr dirty="0" baseline="5555" sz="1500" spc="-202">
                <a:latin typeface="Times New Roman"/>
                <a:cs typeface="Times New Roman"/>
              </a:rPr>
              <a:t> </a:t>
            </a:r>
            <a:r>
              <a:rPr dirty="0" baseline="5555" sz="1500" spc="-7">
                <a:latin typeface="Times New Roman"/>
                <a:cs typeface="Times New Roman"/>
              </a:rPr>
              <a:t>web</a:t>
            </a:r>
            <a:endParaRPr baseline="5555" sz="1500">
              <a:latin typeface="Times New Roman"/>
              <a:cs typeface="Times New Roman"/>
            </a:endParaRPr>
          </a:p>
          <a:p>
            <a:pPr marL="63500">
              <a:lnSpc>
                <a:spcPct val="100000"/>
              </a:lnSpc>
              <a:spcBef>
                <a:spcPts val="445"/>
              </a:spcBef>
              <a:tabLst>
                <a:tab pos="292100" algn="l"/>
              </a:tabLst>
            </a:pPr>
            <a:r>
              <a:rPr dirty="0" sz="1000" spc="-5" i="1">
                <a:latin typeface="Times New Roman"/>
                <a:cs typeface="Times New Roman"/>
              </a:rPr>
              <a:t>S	</a:t>
            </a:r>
            <a:r>
              <a:rPr dirty="0" sz="1000" spc="-5">
                <a:latin typeface="Times New Roman"/>
                <a:cs typeface="Times New Roman"/>
              </a:rPr>
              <a:t>= Spacing </a:t>
            </a:r>
            <a:r>
              <a:rPr dirty="0" sz="1000">
                <a:latin typeface="Times New Roman"/>
                <a:cs typeface="Times New Roman"/>
              </a:rPr>
              <a:t>of</a:t>
            </a:r>
            <a:r>
              <a:rPr dirty="0" sz="1000" spc="-160">
                <a:latin typeface="Times New Roman"/>
                <a:cs typeface="Times New Roman"/>
              </a:rPr>
              <a:t> </a:t>
            </a:r>
            <a:r>
              <a:rPr dirty="0" sz="1000" spc="-5">
                <a:latin typeface="Times New Roman"/>
                <a:cs typeface="Times New Roman"/>
              </a:rPr>
              <a:t>girders</a:t>
            </a:r>
            <a:endParaRPr sz="1000">
              <a:latin typeface="Times New Roman"/>
              <a:cs typeface="Times New Roman"/>
            </a:endParaRPr>
          </a:p>
        </p:txBody>
      </p:sp>
      <p:sp>
        <p:nvSpPr>
          <p:cNvPr id="17" name="object 17"/>
          <p:cNvSpPr txBox="1"/>
          <p:nvPr/>
        </p:nvSpPr>
        <p:spPr>
          <a:xfrm>
            <a:off x="1254102" y="5232886"/>
            <a:ext cx="2905760" cy="177800"/>
          </a:xfrm>
          <a:prstGeom prst="rect">
            <a:avLst/>
          </a:prstGeom>
        </p:spPr>
        <p:txBody>
          <a:bodyPr wrap="square" lIns="0" tIns="12065" rIns="0" bIns="0" rtlCol="0" vert="horz">
            <a:spAutoFit/>
          </a:bodyPr>
          <a:lstStyle/>
          <a:p>
            <a:pPr marL="38100">
              <a:lnSpc>
                <a:spcPct val="100000"/>
              </a:lnSpc>
              <a:spcBef>
                <a:spcPts val="95"/>
              </a:spcBef>
            </a:pPr>
            <a:r>
              <a:rPr dirty="0" sz="1000" spc="-315">
                <a:latin typeface="Cambria Math"/>
                <a:cs typeface="Cambria Math"/>
              </a:rPr>
              <a:t>𝑃𝑃</a:t>
            </a:r>
            <a:r>
              <a:rPr dirty="0" sz="1000" spc="80">
                <a:latin typeface="Cambria Math"/>
                <a:cs typeface="Cambria Math"/>
              </a:rPr>
              <a:t> </a:t>
            </a:r>
            <a:r>
              <a:rPr dirty="0" sz="1000" spc="-5">
                <a:latin typeface="Cambria Math"/>
                <a:cs typeface="Cambria Math"/>
              </a:rPr>
              <a:t>= </a:t>
            </a:r>
            <a:r>
              <a:rPr dirty="0" sz="1000" spc="-290">
                <a:latin typeface="Cambria Math"/>
                <a:cs typeface="Cambria Math"/>
              </a:rPr>
              <a:t>𝐻𝐻𝐻𝐻𝑤𝑤</a:t>
            </a:r>
            <a:r>
              <a:rPr dirty="0" baseline="-15873" sz="1050" spc="-434">
                <a:latin typeface="Cambria Math"/>
                <a:cs typeface="Cambria Math"/>
              </a:rPr>
              <a:t>𝑐𝑐</a:t>
            </a:r>
            <a:r>
              <a:rPr dirty="0" baseline="-15873" sz="1050" spc="-135">
                <a:latin typeface="Cambria Math"/>
                <a:cs typeface="Cambria Math"/>
              </a:rPr>
              <a:t> </a:t>
            </a:r>
            <a:r>
              <a:rPr dirty="0" baseline="2777" sz="1500" spc="-270">
                <a:latin typeface="Cambria Math"/>
                <a:cs typeface="Cambria Math"/>
              </a:rPr>
              <a:t>(</a:t>
            </a:r>
            <a:r>
              <a:rPr dirty="0" sz="1000" spc="-180">
                <a:latin typeface="Cambria Math"/>
                <a:cs typeface="Cambria Math"/>
              </a:rPr>
              <a:t>𝑆𝑆 </a:t>
            </a:r>
            <a:r>
              <a:rPr dirty="0" sz="1000" spc="-5">
                <a:latin typeface="Cambria Math"/>
                <a:cs typeface="Cambria Math"/>
              </a:rPr>
              <a:t>− </a:t>
            </a:r>
            <a:r>
              <a:rPr dirty="0" sz="1000" spc="-225">
                <a:latin typeface="Cambria Math"/>
                <a:cs typeface="Cambria Math"/>
              </a:rPr>
              <a:t>𝑓𝑓</a:t>
            </a:r>
            <a:r>
              <a:rPr dirty="0" baseline="-15873" sz="1050" spc="-337">
                <a:latin typeface="Cambria Math"/>
                <a:cs typeface="Cambria Math"/>
              </a:rPr>
              <a:t>𝑤𝑤𝑒𝑒𝑠𝑠</a:t>
            </a:r>
            <a:r>
              <a:rPr dirty="0" baseline="-15873" sz="1050" spc="-120">
                <a:latin typeface="Cambria Math"/>
                <a:cs typeface="Cambria Math"/>
              </a:rPr>
              <a:t> </a:t>
            </a:r>
            <a:r>
              <a:rPr dirty="0" baseline="2777" sz="1500" spc="-7">
                <a:latin typeface="Cambria Math"/>
                <a:cs typeface="Cambria Math"/>
              </a:rPr>
              <a:t>) </a:t>
            </a:r>
            <a:r>
              <a:rPr dirty="0" sz="1000" spc="-5">
                <a:latin typeface="Cambria Math"/>
                <a:cs typeface="Cambria Math"/>
              </a:rPr>
              <a:t>=</a:t>
            </a:r>
            <a:r>
              <a:rPr dirty="0" sz="1000" spc="-25">
                <a:latin typeface="Cambria Math"/>
                <a:cs typeface="Cambria Math"/>
              </a:rPr>
              <a:t> </a:t>
            </a:r>
            <a:r>
              <a:rPr dirty="0" baseline="2777" sz="1500" spc="-165">
                <a:latin typeface="Cambria Math"/>
                <a:cs typeface="Cambria Math"/>
              </a:rPr>
              <a:t>(</a:t>
            </a:r>
            <a:r>
              <a:rPr dirty="0" sz="1000" spc="-110">
                <a:latin typeface="Cambria Math"/>
                <a:cs typeface="Cambria Math"/>
              </a:rPr>
              <a:t>62.875𝑠𝑠𝑠𝑠</a:t>
            </a:r>
            <a:r>
              <a:rPr dirty="0" baseline="2777" sz="1500" spc="-165">
                <a:latin typeface="Cambria Math"/>
                <a:cs typeface="Cambria Math"/>
              </a:rPr>
              <a:t>)(</a:t>
            </a:r>
            <a:r>
              <a:rPr dirty="0" sz="1000" spc="-110">
                <a:latin typeface="Cambria Math"/>
                <a:cs typeface="Cambria Math"/>
              </a:rPr>
              <a:t>8𝑠𝑠𝑠𝑠</a:t>
            </a:r>
            <a:r>
              <a:rPr dirty="0" baseline="2777" sz="1500" spc="-165">
                <a:latin typeface="Cambria Math"/>
                <a:cs typeface="Cambria Math"/>
              </a:rPr>
              <a:t>)(</a:t>
            </a:r>
            <a:r>
              <a:rPr dirty="0" sz="1000" spc="-110">
                <a:latin typeface="Cambria Math"/>
                <a:cs typeface="Cambria Math"/>
              </a:rPr>
              <a:t>0.155𝑘𝑘𝑐𝑐𝑓𝑓</a:t>
            </a:r>
            <a:r>
              <a:rPr dirty="0" baseline="2777" sz="1500" spc="-165">
                <a:latin typeface="Cambria Math"/>
                <a:cs typeface="Cambria Math"/>
              </a:rPr>
              <a:t>)</a:t>
            </a:r>
            <a:endParaRPr baseline="2777" sz="1500">
              <a:latin typeface="Cambria Math"/>
              <a:cs typeface="Cambria Math"/>
            </a:endParaRPr>
          </a:p>
        </p:txBody>
      </p:sp>
      <p:sp>
        <p:nvSpPr>
          <p:cNvPr id="18" name="object 18"/>
          <p:cNvSpPr txBox="1"/>
          <p:nvPr/>
        </p:nvSpPr>
        <p:spPr>
          <a:xfrm>
            <a:off x="4646241" y="5318271"/>
            <a:ext cx="95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endParaRPr sz="1000">
              <a:latin typeface="Cambria Math"/>
              <a:cs typeface="Cambria Math"/>
            </a:endParaRPr>
          </a:p>
        </p:txBody>
      </p:sp>
      <p:sp>
        <p:nvSpPr>
          <p:cNvPr id="19" name="object 19"/>
          <p:cNvSpPr/>
          <p:nvPr/>
        </p:nvSpPr>
        <p:spPr>
          <a:xfrm>
            <a:off x="4143755" y="5336285"/>
            <a:ext cx="1102360" cy="0"/>
          </a:xfrm>
          <a:custGeom>
            <a:avLst/>
            <a:gdLst/>
            <a:ahLst/>
            <a:cxnLst/>
            <a:rect l="l" t="t" r="r" b="b"/>
            <a:pathLst>
              <a:path w="1102360" h="0">
                <a:moveTo>
                  <a:pt x="0" y="0"/>
                </a:moveTo>
                <a:lnTo>
                  <a:pt x="1101852" y="0"/>
                </a:lnTo>
              </a:path>
            </a:pathLst>
          </a:custGeom>
          <a:ln w="7620">
            <a:solidFill>
              <a:srgbClr val="000000"/>
            </a:solidFill>
          </a:ln>
        </p:spPr>
        <p:txBody>
          <a:bodyPr wrap="square" lIns="0" tIns="0" rIns="0" bIns="0" rtlCol="0"/>
          <a:lstStyle/>
          <a:p/>
        </p:txBody>
      </p:sp>
      <p:sp>
        <p:nvSpPr>
          <p:cNvPr id="20" name="object 20"/>
          <p:cNvSpPr txBox="1"/>
          <p:nvPr/>
        </p:nvSpPr>
        <p:spPr>
          <a:xfrm>
            <a:off x="4105639" y="5135364"/>
            <a:ext cx="1622425" cy="177800"/>
          </a:xfrm>
          <a:prstGeom prst="rect">
            <a:avLst/>
          </a:prstGeom>
        </p:spPr>
        <p:txBody>
          <a:bodyPr wrap="square" lIns="0" tIns="12065" rIns="0" bIns="0" rtlCol="0" vert="horz">
            <a:spAutoFit/>
          </a:bodyPr>
          <a:lstStyle/>
          <a:p>
            <a:pPr marL="38100">
              <a:lnSpc>
                <a:spcPct val="100000"/>
              </a:lnSpc>
              <a:spcBef>
                <a:spcPts val="95"/>
              </a:spcBef>
              <a:tabLst>
                <a:tab pos="1332865" algn="l"/>
              </a:tabLst>
            </a:pPr>
            <a:r>
              <a:rPr dirty="0" baseline="2777" sz="1500" spc="-150">
                <a:latin typeface="Cambria Math"/>
                <a:cs typeface="Cambria Math"/>
              </a:rPr>
              <a:t>(</a:t>
            </a:r>
            <a:r>
              <a:rPr dirty="0" sz="1000" spc="-100">
                <a:latin typeface="Cambria Math"/>
                <a:cs typeface="Cambria Math"/>
              </a:rPr>
              <a:t>83.99𝑠𝑠𝑠𝑠 </a:t>
            </a:r>
            <a:r>
              <a:rPr dirty="0" sz="1000" spc="-80">
                <a:latin typeface="Cambria Math"/>
                <a:cs typeface="Cambria Math"/>
              </a:rPr>
              <a:t> </a:t>
            </a:r>
            <a:r>
              <a:rPr dirty="0" sz="1000" spc="-5">
                <a:latin typeface="Cambria Math"/>
                <a:cs typeface="Cambria Math"/>
              </a:rPr>
              <a:t>−</a:t>
            </a:r>
            <a:r>
              <a:rPr dirty="0" sz="1000" spc="15">
                <a:latin typeface="Cambria Math"/>
                <a:cs typeface="Cambria Math"/>
              </a:rPr>
              <a:t> </a:t>
            </a:r>
            <a:r>
              <a:rPr dirty="0" sz="1000" spc="-100">
                <a:latin typeface="Cambria Math"/>
                <a:cs typeface="Cambria Math"/>
              </a:rPr>
              <a:t>6.125𝑠𝑠𝑠𝑠</a:t>
            </a:r>
            <a:r>
              <a:rPr dirty="0" baseline="2777" sz="1500" spc="-150">
                <a:latin typeface="Cambria Math"/>
                <a:cs typeface="Cambria Math"/>
              </a:rPr>
              <a:t>)	</a:t>
            </a:r>
            <a:r>
              <a:rPr dirty="0" sz="1000" spc="-200">
                <a:latin typeface="Cambria Math"/>
                <a:cs typeface="Cambria Math"/>
              </a:rPr>
              <a:t>1𝑓𝑓𝑓𝑓</a:t>
            </a:r>
            <a:r>
              <a:rPr dirty="0" baseline="27777" sz="1050" spc="-300">
                <a:latin typeface="Cambria Math"/>
                <a:cs typeface="Cambria Math"/>
              </a:rPr>
              <a:t>3</a:t>
            </a:r>
            <a:endParaRPr baseline="27777" sz="1050">
              <a:latin typeface="Cambria Math"/>
              <a:cs typeface="Cambria Math"/>
            </a:endParaRPr>
          </a:p>
        </p:txBody>
      </p:sp>
      <p:sp>
        <p:nvSpPr>
          <p:cNvPr id="21" name="object 21"/>
          <p:cNvSpPr/>
          <p:nvPr/>
        </p:nvSpPr>
        <p:spPr>
          <a:xfrm>
            <a:off x="5340096" y="5336285"/>
            <a:ext cx="452755" cy="0"/>
          </a:xfrm>
          <a:custGeom>
            <a:avLst/>
            <a:gdLst/>
            <a:ahLst/>
            <a:cxnLst/>
            <a:rect l="l" t="t" r="r" b="b"/>
            <a:pathLst>
              <a:path w="452754" h="0">
                <a:moveTo>
                  <a:pt x="0" y="0"/>
                </a:moveTo>
                <a:lnTo>
                  <a:pt x="452627" y="0"/>
                </a:lnTo>
              </a:path>
            </a:pathLst>
          </a:custGeom>
          <a:ln w="7620">
            <a:solidFill>
              <a:srgbClr val="000000"/>
            </a:solidFill>
          </a:ln>
        </p:spPr>
        <p:txBody>
          <a:bodyPr wrap="square" lIns="0" tIns="0" rIns="0" bIns="0" rtlCol="0"/>
          <a:lstStyle/>
          <a:p/>
        </p:txBody>
      </p:sp>
      <p:sp>
        <p:nvSpPr>
          <p:cNvPr id="22" name="object 22"/>
          <p:cNvSpPr txBox="1"/>
          <p:nvPr/>
        </p:nvSpPr>
        <p:spPr>
          <a:xfrm>
            <a:off x="5228844" y="5232908"/>
            <a:ext cx="1286510" cy="262890"/>
          </a:xfrm>
          <a:prstGeom prst="rect">
            <a:avLst/>
          </a:prstGeom>
        </p:spPr>
        <p:txBody>
          <a:bodyPr wrap="square" lIns="0" tIns="12065" rIns="0" bIns="0" rtlCol="0" vert="horz">
            <a:spAutoFit/>
          </a:bodyPr>
          <a:lstStyle/>
          <a:p>
            <a:pPr marL="38100">
              <a:lnSpc>
                <a:spcPts val="935"/>
              </a:lnSpc>
              <a:spcBef>
                <a:spcPts val="95"/>
              </a:spcBef>
              <a:tabLst>
                <a:tab pos="565150" algn="l"/>
              </a:tabLst>
            </a:pPr>
            <a:r>
              <a:rPr dirty="0" sz="1000" spc="-135">
                <a:latin typeface="Cambria Math"/>
                <a:cs typeface="Cambria Math"/>
              </a:rPr>
              <a:t>�	� </a:t>
            </a:r>
            <a:r>
              <a:rPr dirty="0" sz="1000" spc="-5">
                <a:latin typeface="Cambria Math"/>
                <a:cs typeface="Cambria Math"/>
              </a:rPr>
              <a:t>= 1.76</a:t>
            </a:r>
            <a:r>
              <a:rPr dirty="0" sz="1000" spc="20">
                <a:latin typeface="Cambria Math"/>
                <a:cs typeface="Cambria Math"/>
              </a:rPr>
              <a:t> </a:t>
            </a:r>
            <a:r>
              <a:rPr dirty="0" sz="1000" spc="-290">
                <a:latin typeface="Cambria Math"/>
                <a:cs typeface="Cambria Math"/>
              </a:rPr>
              <a:t>𝑘𝑘𝑠𝑠𝑘𝑘</a:t>
            </a:r>
            <a:endParaRPr sz="1000">
              <a:latin typeface="Cambria Math"/>
              <a:cs typeface="Cambria Math"/>
            </a:endParaRPr>
          </a:p>
          <a:p>
            <a:pPr marL="111125">
              <a:lnSpc>
                <a:spcPts val="935"/>
              </a:lnSpc>
            </a:pPr>
            <a:r>
              <a:rPr dirty="0" sz="1000" spc="-105">
                <a:latin typeface="Cambria Math"/>
                <a:cs typeface="Cambria Math"/>
              </a:rPr>
              <a:t>1728𝑠𝑠𝑠𝑠</a:t>
            </a:r>
            <a:r>
              <a:rPr dirty="0" baseline="23809" sz="1050" spc="-157">
                <a:latin typeface="Cambria Math"/>
                <a:cs typeface="Cambria Math"/>
              </a:rPr>
              <a:t>3</a:t>
            </a:r>
            <a:endParaRPr baseline="23809" sz="1050">
              <a:latin typeface="Cambria Math"/>
              <a:cs typeface="Cambria Math"/>
            </a:endParaRPr>
          </a:p>
        </p:txBody>
      </p:sp>
      <p:sp>
        <p:nvSpPr>
          <p:cNvPr id="35" name="object 35"/>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10</a:t>
            </a:r>
          </a:p>
        </p:txBody>
      </p:sp>
      <p:sp>
        <p:nvSpPr>
          <p:cNvPr id="23" name="object 23"/>
          <p:cNvSpPr txBox="1"/>
          <p:nvPr/>
        </p:nvSpPr>
        <p:spPr>
          <a:xfrm>
            <a:off x="635000" y="5482245"/>
            <a:ext cx="6358890" cy="1118235"/>
          </a:xfrm>
          <a:prstGeom prst="rect">
            <a:avLst/>
          </a:prstGeom>
        </p:spPr>
        <p:txBody>
          <a:bodyPr wrap="square" lIns="0" tIns="12700" rIns="0" bIns="0" rtlCol="0" vert="horz">
            <a:spAutoFit/>
          </a:bodyPr>
          <a:lstStyle/>
          <a:p>
            <a:pPr marL="50165" marR="68580">
              <a:lnSpc>
                <a:spcPct val="147000"/>
              </a:lnSpc>
              <a:spcBef>
                <a:spcPts val="100"/>
              </a:spcBef>
            </a:pPr>
            <a:r>
              <a:rPr dirty="0" sz="1000" spc="-5">
                <a:latin typeface="Times New Roman"/>
                <a:cs typeface="Times New Roman"/>
              </a:rPr>
              <a:t>Diaphragms are located at </a:t>
            </a:r>
            <a:r>
              <a:rPr dirty="0" sz="1000" spc="-130">
                <a:latin typeface="Cambria Math"/>
                <a:cs typeface="Cambria Math"/>
              </a:rPr>
              <a:t>39.894𝑓𝑓𝑓𝑓  </a:t>
            </a:r>
            <a:r>
              <a:rPr dirty="0" sz="1000" spc="-60">
                <a:latin typeface="Cambria Math"/>
                <a:cs typeface="Cambria Math"/>
              </a:rPr>
              <a:t>(0.25𝐿𝐿)</a:t>
            </a:r>
            <a:r>
              <a:rPr dirty="0" sz="1000" spc="-60">
                <a:latin typeface="Times New Roman"/>
                <a:cs typeface="Times New Roman"/>
              </a:rPr>
              <a:t>, </a:t>
            </a:r>
            <a:r>
              <a:rPr dirty="0" sz="1000" spc="-130">
                <a:latin typeface="Cambria Math"/>
                <a:cs typeface="Cambria Math"/>
              </a:rPr>
              <a:t>79.789𝑓𝑓𝑓𝑓</a:t>
            </a:r>
            <a:r>
              <a:rPr dirty="0" sz="1000" spc="-40">
                <a:latin typeface="Cambria Math"/>
                <a:cs typeface="Cambria Math"/>
              </a:rPr>
              <a:t> </a:t>
            </a:r>
            <a:r>
              <a:rPr dirty="0" sz="1000" spc="-75">
                <a:latin typeface="Cambria Math"/>
                <a:cs typeface="Cambria Math"/>
              </a:rPr>
              <a:t>(0.5𝐿𝐿) </a:t>
            </a:r>
            <a:r>
              <a:rPr dirty="0" sz="1000" spc="-5">
                <a:latin typeface="Times New Roman"/>
                <a:cs typeface="Times New Roman"/>
              </a:rPr>
              <a:t>and </a:t>
            </a:r>
            <a:r>
              <a:rPr dirty="0" sz="1000" spc="-5">
                <a:latin typeface="Cambria Math"/>
                <a:cs typeface="Cambria Math"/>
              </a:rPr>
              <a:t>119.683 </a:t>
            </a:r>
            <a:r>
              <a:rPr dirty="0" sz="1000" spc="-315">
                <a:latin typeface="Cambria Math"/>
                <a:cs typeface="Cambria Math"/>
              </a:rPr>
              <a:t>𝑓𝑓𝑓𝑓</a:t>
            </a:r>
            <a:r>
              <a:rPr dirty="0" sz="1000" spc="25">
                <a:latin typeface="Cambria Math"/>
                <a:cs typeface="Cambria Math"/>
              </a:rPr>
              <a:t> </a:t>
            </a:r>
            <a:r>
              <a:rPr dirty="0" sz="1000" spc="-65">
                <a:latin typeface="Cambria Math"/>
                <a:cs typeface="Cambria Math"/>
              </a:rPr>
              <a:t>(0.75𝐿𝐿) </a:t>
            </a:r>
            <a:r>
              <a:rPr dirty="0" sz="1000" spc="-5">
                <a:latin typeface="Times New Roman"/>
                <a:cs typeface="Times New Roman"/>
              </a:rPr>
              <a:t>from the left bearing. Slab </a:t>
            </a:r>
            <a:r>
              <a:rPr dirty="0" sz="1000">
                <a:latin typeface="Times New Roman"/>
                <a:cs typeface="Times New Roman"/>
              </a:rPr>
              <a:t>Loads  </a:t>
            </a:r>
            <a:r>
              <a:rPr dirty="0" sz="1000" spc="-5">
                <a:latin typeface="Times New Roman"/>
                <a:cs typeface="Times New Roman"/>
              </a:rPr>
              <a:t>The slab load consists </a:t>
            </a:r>
            <a:r>
              <a:rPr dirty="0" sz="1000">
                <a:latin typeface="Times New Roman"/>
                <a:cs typeface="Times New Roman"/>
              </a:rPr>
              <a:t>of </a:t>
            </a:r>
            <a:r>
              <a:rPr dirty="0" sz="1000" spc="-5">
                <a:latin typeface="Times New Roman"/>
                <a:cs typeface="Times New Roman"/>
              </a:rPr>
              <a:t>the main slab and the slab</a:t>
            </a:r>
            <a:r>
              <a:rPr dirty="0" sz="1000" spc="55">
                <a:latin typeface="Times New Roman"/>
                <a:cs typeface="Times New Roman"/>
              </a:rPr>
              <a:t> </a:t>
            </a:r>
            <a:r>
              <a:rPr dirty="0" sz="1000" spc="-5">
                <a:latin typeface="Times New Roman"/>
                <a:cs typeface="Times New Roman"/>
              </a:rPr>
              <a:t>haunch.</a:t>
            </a:r>
            <a:endParaRPr sz="1000">
              <a:latin typeface="Times New Roman"/>
              <a:cs typeface="Times New Roman"/>
            </a:endParaRPr>
          </a:p>
          <a:p>
            <a:pPr>
              <a:lnSpc>
                <a:spcPct val="100000"/>
              </a:lnSpc>
              <a:spcBef>
                <a:spcPts val="55"/>
              </a:spcBef>
            </a:pPr>
            <a:endParaRPr sz="950">
              <a:latin typeface="Times New Roman"/>
              <a:cs typeface="Times New Roman"/>
            </a:endParaRPr>
          </a:p>
          <a:p>
            <a:pPr marL="50800">
              <a:lnSpc>
                <a:spcPct val="100000"/>
              </a:lnSpc>
              <a:tabLst>
                <a:tab pos="781685" algn="l"/>
              </a:tabLst>
            </a:pPr>
            <a:r>
              <a:rPr dirty="0" sz="1100" i="1">
                <a:latin typeface="Times New Roman"/>
                <a:cs typeface="Times New Roman"/>
              </a:rPr>
              <a:t>3.4.2.1.1.1	Main </a:t>
            </a:r>
            <a:r>
              <a:rPr dirty="0" sz="1100" spc="-5" i="1">
                <a:latin typeface="Times New Roman"/>
                <a:cs typeface="Times New Roman"/>
              </a:rPr>
              <a:t>Slab</a:t>
            </a:r>
            <a:r>
              <a:rPr dirty="0" sz="1100" spc="-20" i="1">
                <a:latin typeface="Times New Roman"/>
                <a:cs typeface="Times New Roman"/>
              </a:rPr>
              <a:t> </a:t>
            </a:r>
            <a:r>
              <a:rPr dirty="0" sz="1100" i="1">
                <a:latin typeface="Times New Roman"/>
                <a:cs typeface="Times New Roman"/>
              </a:rPr>
              <a:t>Load</a:t>
            </a:r>
            <a:endParaRPr sz="1100">
              <a:latin typeface="Times New Roman"/>
              <a:cs typeface="Times New Roman"/>
            </a:endParaRPr>
          </a:p>
          <a:p>
            <a:pPr marL="50800" marR="43180">
              <a:lnSpc>
                <a:spcPts val="1160"/>
              </a:lnSpc>
              <a:spcBef>
                <a:spcPts val="315"/>
              </a:spcBef>
            </a:pPr>
            <a:r>
              <a:rPr dirty="0" sz="1000" spc="-5">
                <a:latin typeface="Times New Roman"/>
                <a:cs typeface="Times New Roman"/>
              </a:rPr>
              <a:t>The slab overhang varies along the length </a:t>
            </a:r>
            <a:r>
              <a:rPr dirty="0" sz="1000">
                <a:latin typeface="Times New Roman"/>
                <a:cs typeface="Times New Roman"/>
              </a:rPr>
              <a:t>of </a:t>
            </a:r>
            <a:r>
              <a:rPr dirty="0" sz="1000" spc="-5">
                <a:latin typeface="Times New Roman"/>
                <a:cs typeface="Times New Roman"/>
              </a:rPr>
              <a:t>the girder. Also, the thickness </a:t>
            </a:r>
            <a:r>
              <a:rPr dirty="0" sz="1000">
                <a:latin typeface="Times New Roman"/>
                <a:cs typeface="Times New Roman"/>
              </a:rPr>
              <a:t>of </a:t>
            </a:r>
            <a:r>
              <a:rPr dirty="0" sz="1000" spc="-5">
                <a:latin typeface="Times New Roman"/>
                <a:cs typeface="Times New Roman"/>
              </a:rPr>
              <a:t>the slab </a:t>
            </a:r>
            <a:r>
              <a:rPr dirty="0" sz="1000" spc="-10">
                <a:latin typeface="Times New Roman"/>
                <a:cs typeface="Times New Roman"/>
              </a:rPr>
              <a:t>varies </a:t>
            </a:r>
            <a:r>
              <a:rPr dirty="0" sz="1000" spc="-5">
                <a:latin typeface="Times New Roman"/>
                <a:cs typeface="Times New Roman"/>
              </a:rPr>
              <a:t>from </a:t>
            </a:r>
            <a:r>
              <a:rPr dirty="0" sz="1000">
                <a:latin typeface="Times New Roman"/>
                <a:cs typeface="Times New Roman"/>
              </a:rPr>
              <a:t>7” </a:t>
            </a:r>
            <a:r>
              <a:rPr dirty="0" sz="1000" spc="-5">
                <a:latin typeface="Times New Roman"/>
                <a:cs typeface="Times New Roman"/>
              </a:rPr>
              <a:t>at the </a:t>
            </a:r>
            <a:r>
              <a:rPr dirty="0" sz="1000">
                <a:latin typeface="Times New Roman"/>
                <a:cs typeface="Times New Roman"/>
              </a:rPr>
              <a:t>edge of </a:t>
            </a:r>
            <a:r>
              <a:rPr dirty="0" sz="1000" spc="-5">
                <a:latin typeface="Times New Roman"/>
                <a:cs typeface="Times New Roman"/>
              </a:rPr>
              <a:t>deck to  </a:t>
            </a:r>
            <a:r>
              <a:rPr dirty="0" sz="1000">
                <a:latin typeface="Times New Roman"/>
                <a:cs typeface="Times New Roman"/>
              </a:rPr>
              <a:t>7.5” </a:t>
            </a:r>
            <a:r>
              <a:rPr dirty="0" sz="1000" spc="-5">
                <a:latin typeface="Times New Roman"/>
                <a:cs typeface="Times New Roman"/>
              </a:rPr>
              <a:t>at the edge </a:t>
            </a:r>
            <a:r>
              <a:rPr dirty="0" sz="1000">
                <a:latin typeface="Times New Roman"/>
                <a:cs typeface="Times New Roman"/>
              </a:rPr>
              <a:t>of </a:t>
            </a:r>
            <a:r>
              <a:rPr dirty="0" sz="1000" spc="-5">
                <a:latin typeface="Times New Roman"/>
                <a:cs typeface="Times New Roman"/>
              </a:rPr>
              <a:t>the girder top flange. The basic loading </a:t>
            </a:r>
            <a:r>
              <a:rPr dirty="0" sz="1000" spc="-10">
                <a:latin typeface="Times New Roman"/>
                <a:cs typeface="Times New Roman"/>
              </a:rPr>
              <a:t>of </a:t>
            </a:r>
            <a:r>
              <a:rPr dirty="0" sz="1000" spc="-5">
                <a:latin typeface="Times New Roman"/>
                <a:cs typeface="Times New Roman"/>
              </a:rPr>
              <a:t>the main slab is </a:t>
            </a:r>
            <a:r>
              <a:rPr dirty="0" sz="1000" spc="-200">
                <a:latin typeface="Cambria Math"/>
                <a:cs typeface="Cambria Math"/>
              </a:rPr>
              <a:t>𝑤𝑤</a:t>
            </a:r>
            <a:r>
              <a:rPr dirty="0" baseline="-15873" sz="1050" spc="-300">
                <a:latin typeface="Cambria Math"/>
                <a:cs typeface="Cambria Math"/>
              </a:rPr>
              <a:t>𝑠𝑠𝑠𝑠𝑠𝑠𝑠𝑠</a:t>
            </a:r>
            <a:r>
              <a:rPr dirty="0" baseline="-15873" sz="1050" spc="300">
                <a:latin typeface="Cambria Math"/>
                <a:cs typeface="Cambria Math"/>
              </a:rPr>
              <a:t> </a:t>
            </a:r>
            <a:r>
              <a:rPr dirty="0" sz="1000" spc="-5">
                <a:latin typeface="Cambria Math"/>
                <a:cs typeface="Cambria Math"/>
              </a:rPr>
              <a:t>= </a:t>
            </a:r>
            <a:r>
              <a:rPr dirty="0" sz="1000" spc="-275">
                <a:latin typeface="Cambria Math"/>
                <a:cs typeface="Cambria Math"/>
              </a:rPr>
              <a:t>𝑤𝑤</a:t>
            </a:r>
            <a:r>
              <a:rPr dirty="0" baseline="-15873" sz="1050" spc="-412">
                <a:latin typeface="Cambria Math"/>
                <a:cs typeface="Cambria Math"/>
              </a:rPr>
              <a:t>𝑐𝑐</a:t>
            </a:r>
            <a:r>
              <a:rPr dirty="0" baseline="-15873" sz="1050" spc="-127">
                <a:latin typeface="Cambria Math"/>
                <a:cs typeface="Cambria Math"/>
              </a:rPr>
              <a:t> </a:t>
            </a:r>
            <a:r>
              <a:rPr dirty="0" sz="1000" spc="-265">
                <a:latin typeface="Cambria Math"/>
                <a:cs typeface="Cambria Math"/>
              </a:rPr>
              <a:t>𝐻𝐻</a:t>
            </a:r>
            <a:r>
              <a:rPr dirty="0" baseline="-15873" sz="1050" spc="-397">
                <a:latin typeface="Cambria Math"/>
                <a:cs typeface="Cambria Math"/>
              </a:rPr>
              <a:t>𝑑𝑑𝑔𝑔𝑔𝑔𝑠𝑠</a:t>
            </a:r>
            <a:r>
              <a:rPr dirty="0" baseline="-15873" sz="1050" spc="-142">
                <a:latin typeface="Cambria Math"/>
                <a:cs typeface="Cambria Math"/>
              </a:rPr>
              <a:t> </a:t>
            </a:r>
            <a:r>
              <a:rPr dirty="0" sz="1000" spc="-195">
                <a:latin typeface="Cambria Math"/>
                <a:cs typeface="Cambria Math"/>
              </a:rPr>
              <a:t>𝑓𝑓</a:t>
            </a:r>
            <a:r>
              <a:rPr dirty="0" baseline="-15873" sz="1050" spc="-292">
                <a:latin typeface="Cambria Math"/>
                <a:cs typeface="Cambria Math"/>
              </a:rPr>
              <a:t>𝑠𝑠𝑠𝑠𝑠𝑠𝑠𝑠</a:t>
            </a:r>
            <a:r>
              <a:rPr dirty="0" baseline="-15873" sz="1050" spc="270">
                <a:latin typeface="Cambria Math"/>
                <a:cs typeface="Cambria Math"/>
              </a:rPr>
              <a:t> </a:t>
            </a:r>
            <a:r>
              <a:rPr dirty="0" sz="1000">
                <a:latin typeface="Times New Roman"/>
                <a:cs typeface="Times New Roman"/>
              </a:rPr>
              <a:t>for </a:t>
            </a:r>
            <a:r>
              <a:rPr dirty="0" sz="1000" spc="-5">
                <a:latin typeface="Times New Roman"/>
                <a:cs typeface="Times New Roman"/>
              </a:rPr>
              <a:t>interior </a:t>
            </a:r>
            <a:r>
              <a:rPr dirty="0" sz="1000">
                <a:latin typeface="Times New Roman"/>
                <a:cs typeface="Times New Roman"/>
              </a:rPr>
              <a:t>beams</a:t>
            </a:r>
            <a:r>
              <a:rPr dirty="0" sz="1000" spc="60">
                <a:latin typeface="Times New Roman"/>
                <a:cs typeface="Times New Roman"/>
              </a:rPr>
              <a:t> </a:t>
            </a:r>
            <a:r>
              <a:rPr dirty="0" sz="1000" spc="-5">
                <a:latin typeface="Times New Roman"/>
                <a:cs typeface="Times New Roman"/>
              </a:rPr>
              <a:t>and</a:t>
            </a:r>
            <a:endParaRPr sz="1000">
              <a:latin typeface="Times New Roman"/>
              <a:cs typeface="Times New Roman"/>
            </a:endParaRPr>
          </a:p>
        </p:txBody>
      </p:sp>
      <p:sp>
        <p:nvSpPr>
          <p:cNvPr id="24" name="object 24"/>
          <p:cNvSpPr txBox="1"/>
          <p:nvPr/>
        </p:nvSpPr>
        <p:spPr>
          <a:xfrm>
            <a:off x="647724" y="6660895"/>
            <a:ext cx="960119"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292">
                <a:latin typeface="Cambria Math"/>
                <a:cs typeface="Cambria Math"/>
              </a:rPr>
              <a:t>𝑤𝑤</a:t>
            </a:r>
            <a:r>
              <a:rPr dirty="0" sz="700" spc="-195">
                <a:latin typeface="Cambria Math"/>
                <a:cs typeface="Cambria Math"/>
              </a:rPr>
              <a:t>𝑠𝑠𝑠𝑠𝑠𝑠𝑠𝑠</a:t>
            </a:r>
            <a:r>
              <a:rPr dirty="0" sz="700" spc="170">
                <a:latin typeface="Cambria Math"/>
                <a:cs typeface="Cambria Math"/>
              </a:rPr>
              <a:t> </a:t>
            </a:r>
            <a:r>
              <a:rPr dirty="0" baseline="11111" sz="1500" spc="-7">
                <a:latin typeface="Cambria Math"/>
                <a:cs typeface="Cambria Math"/>
              </a:rPr>
              <a:t>=</a:t>
            </a:r>
            <a:r>
              <a:rPr dirty="0" baseline="11111" sz="1500" spc="67">
                <a:latin typeface="Cambria Math"/>
                <a:cs typeface="Cambria Math"/>
              </a:rPr>
              <a:t> </a:t>
            </a:r>
            <a:r>
              <a:rPr dirty="0" baseline="11111" sz="1500" spc="-412">
                <a:latin typeface="Cambria Math"/>
                <a:cs typeface="Cambria Math"/>
              </a:rPr>
              <a:t>𝑤𝑤</a:t>
            </a:r>
            <a:r>
              <a:rPr dirty="0" sz="700" spc="-275">
                <a:latin typeface="Cambria Math"/>
                <a:cs typeface="Cambria Math"/>
              </a:rPr>
              <a:t>𝑐𝑐</a:t>
            </a:r>
            <a:r>
              <a:rPr dirty="0" sz="700" spc="60">
                <a:latin typeface="Cambria Math"/>
                <a:cs typeface="Cambria Math"/>
              </a:rPr>
              <a:t> </a:t>
            </a:r>
            <a:r>
              <a:rPr dirty="0" baseline="11111" sz="1500" spc="-322">
                <a:latin typeface="Cambria Math"/>
                <a:cs typeface="Cambria Math"/>
              </a:rPr>
              <a:t>�𝑓𝑓</a:t>
            </a:r>
            <a:r>
              <a:rPr dirty="0" sz="700" spc="-215">
                <a:latin typeface="Cambria Math"/>
                <a:cs typeface="Cambria Math"/>
              </a:rPr>
              <a:t>𝑠𝑠𝑠𝑠𝑠𝑠𝑠𝑠</a:t>
            </a:r>
            <a:endParaRPr sz="700">
              <a:latin typeface="Cambria Math"/>
              <a:cs typeface="Cambria Math"/>
            </a:endParaRPr>
          </a:p>
        </p:txBody>
      </p:sp>
      <p:sp>
        <p:nvSpPr>
          <p:cNvPr id="25" name="object 25"/>
          <p:cNvSpPr txBox="1"/>
          <p:nvPr/>
        </p:nvSpPr>
        <p:spPr>
          <a:xfrm>
            <a:off x="1768855" y="6737095"/>
            <a:ext cx="76835" cy="132080"/>
          </a:xfrm>
          <a:prstGeom prst="rect">
            <a:avLst/>
          </a:prstGeom>
        </p:spPr>
        <p:txBody>
          <a:bodyPr wrap="square" lIns="0" tIns="12065" rIns="0" bIns="0" rtlCol="0" vert="horz">
            <a:spAutoFit/>
          </a:bodyPr>
          <a:lstStyle/>
          <a:p>
            <a:pPr marL="12700">
              <a:lnSpc>
                <a:spcPct val="100000"/>
              </a:lnSpc>
              <a:spcBef>
                <a:spcPts val="95"/>
              </a:spcBef>
            </a:pPr>
            <a:r>
              <a:rPr dirty="0" sz="700" spc="15">
                <a:latin typeface="Cambria Math"/>
                <a:cs typeface="Cambria Math"/>
              </a:rPr>
              <a:t>2</a:t>
            </a:r>
            <a:endParaRPr sz="700">
              <a:latin typeface="Cambria Math"/>
              <a:cs typeface="Cambria Math"/>
            </a:endParaRPr>
          </a:p>
        </p:txBody>
      </p:sp>
      <p:sp>
        <p:nvSpPr>
          <p:cNvPr id="26" name="object 26"/>
          <p:cNvSpPr txBox="1"/>
          <p:nvPr/>
        </p:nvSpPr>
        <p:spPr>
          <a:xfrm>
            <a:off x="1587500" y="6634988"/>
            <a:ext cx="775335" cy="177800"/>
          </a:xfrm>
          <a:prstGeom prst="rect">
            <a:avLst/>
          </a:prstGeom>
        </p:spPr>
        <p:txBody>
          <a:bodyPr wrap="square" lIns="0" tIns="12065" rIns="0" bIns="0" rtlCol="0" vert="horz">
            <a:spAutoFit/>
          </a:bodyPr>
          <a:lstStyle/>
          <a:p>
            <a:pPr marL="12700">
              <a:lnSpc>
                <a:spcPct val="100000"/>
              </a:lnSpc>
              <a:spcBef>
                <a:spcPts val="95"/>
              </a:spcBef>
              <a:tabLst>
                <a:tab pos="365760" algn="l"/>
              </a:tabLst>
            </a:pPr>
            <a:r>
              <a:rPr dirty="0" sz="1000" spc="-260">
                <a:latin typeface="Cambria Math"/>
                <a:cs typeface="Cambria Math"/>
              </a:rPr>
              <a:t>�	�</a:t>
            </a:r>
            <a:r>
              <a:rPr dirty="0" sz="1000" spc="-20">
                <a:latin typeface="Cambria Math"/>
                <a:cs typeface="Cambria Math"/>
              </a:rPr>
              <a:t> </a:t>
            </a:r>
            <a:r>
              <a:rPr dirty="0" sz="1000" spc="-5">
                <a:latin typeface="Cambria Math"/>
                <a:cs typeface="Cambria Math"/>
              </a:rPr>
              <a:t>+  </a:t>
            </a:r>
            <a:r>
              <a:rPr dirty="0" sz="1000" spc="-390">
                <a:latin typeface="Cambria Math"/>
                <a:cs typeface="Cambria Math"/>
              </a:rPr>
              <a:t>�𝐻𝐻</a:t>
            </a:r>
            <a:endParaRPr sz="1000">
              <a:latin typeface="Cambria Math"/>
              <a:cs typeface="Cambria Math"/>
            </a:endParaRPr>
          </a:p>
        </p:txBody>
      </p:sp>
      <p:sp>
        <p:nvSpPr>
          <p:cNvPr id="27" name="object 27"/>
          <p:cNvSpPr txBox="1"/>
          <p:nvPr/>
        </p:nvSpPr>
        <p:spPr>
          <a:xfrm>
            <a:off x="2320544" y="6698995"/>
            <a:ext cx="448309" cy="132080"/>
          </a:xfrm>
          <a:prstGeom prst="rect">
            <a:avLst/>
          </a:prstGeom>
        </p:spPr>
        <p:txBody>
          <a:bodyPr wrap="square" lIns="0" tIns="12065" rIns="0" bIns="0" rtlCol="0" vert="horz">
            <a:spAutoFit/>
          </a:bodyPr>
          <a:lstStyle/>
          <a:p>
            <a:pPr marL="12700">
              <a:lnSpc>
                <a:spcPct val="100000"/>
              </a:lnSpc>
              <a:spcBef>
                <a:spcPts val="95"/>
              </a:spcBef>
            </a:pPr>
            <a:r>
              <a:rPr dirty="0" sz="700" spc="-150">
                <a:latin typeface="Cambria Math"/>
                <a:cs typeface="Cambria Math"/>
              </a:rPr>
              <a:t>𝑔𝑔𝑜𝑜𝑒𝑒𝑔𝑔ℎ𝑠𝑠𝑖𝑖𝑔𝑔</a:t>
            </a:r>
            <a:endParaRPr sz="700">
              <a:latin typeface="Cambria Math"/>
              <a:cs typeface="Cambria Math"/>
            </a:endParaRPr>
          </a:p>
        </p:txBody>
      </p:sp>
      <p:sp>
        <p:nvSpPr>
          <p:cNvPr id="28" name="object 28"/>
          <p:cNvSpPr txBox="1"/>
          <p:nvPr/>
        </p:nvSpPr>
        <p:spPr>
          <a:xfrm>
            <a:off x="1851151" y="6622795"/>
            <a:ext cx="1249680" cy="116839"/>
          </a:xfrm>
          <a:prstGeom prst="rect">
            <a:avLst/>
          </a:prstGeom>
        </p:spPr>
        <p:txBody>
          <a:bodyPr wrap="square" lIns="0" tIns="12700" rIns="0" bIns="0" rtlCol="0" vert="horz">
            <a:spAutoFit/>
          </a:bodyPr>
          <a:lstStyle/>
          <a:p>
            <a:pPr marL="12700">
              <a:lnSpc>
                <a:spcPct val="100000"/>
              </a:lnSpc>
              <a:spcBef>
                <a:spcPts val="100"/>
              </a:spcBef>
              <a:tabLst>
                <a:tab pos="1150620" algn="l"/>
              </a:tabLst>
            </a:pPr>
            <a:r>
              <a:rPr dirty="0" u="sng" sz="600" spc="-180">
                <a:uFill>
                  <a:solidFill>
                    <a:srgbClr val="000000"/>
                  </a:solidFill>
                </a:uFill>
                <a:latin typeface="Cambria Math"/>
                <a:cs typeface="Cambria Math"/>
              </a:rPr>
              <a:t>𝑡𝑡𝑡𝑡</a:t>
            </a:r>
            <a:r>
              <a:rPr dirty="0" sz="600" spc="-180">
                <a:latin typeface="Cambria Math"/>
                <a:cs typeface="Cambria Math"/>
              </a:rPr>
              <a:t>	</a:t>
            </a:r>
            <a:r>
              <a:rPr dirty="0" u="sng" sz="600" spc="-180">
                <a:uFill>
                  <a:solidFill>
                    <a:srgbClr val="000000"/>
                  </a:solidFill>
                </a:uFill>
                <a:latin typeface="Cambria Math"/>
                <a:cs typeface="Cambria Math"/>
              </a:rPr>
              <a:t>𝑡𝑡𝑡𝑡</a:t>
            </a:r>
            <a:endParaRPr sz="600">
              <a:latin typeface="Cambria Math"/>
              <a:cs typeface="Cambria Math"/>
            </a:endParaRPr>
          </a:p>
        </p:txBody>
      </p:sp>
      <p:sp>
        <p:nvSpPr>
          <p:cNvPr id="29" name="object 29"/>
          <p:cNvSpPr txBox="1"/>
          <p:nvPr/>
        </p:nvSpPr>
        <p:spPr>
          <a:xfrm>
            <a:off x="2963672" y="6737095"/>
            <a:ext cx="76835" cy="132080"/>
          </a:xfrm>
          <a:prstGeom prst="rect">
            <a:avLst/>
          </a:prstGeom>
        </p:spPr>
        <p:txBody>
          <a:bodyPr wrap="square" lIns="0" tIns="12065" rIns="0" bIns="0" rtlCol="0" vert="horz">
            <a:spAutoFit/>
          </a:bodyPr>
          <a:lstStyle/>
          <a:p>
            <a:pPr marL="12700">
              <a:lnSpc>
                <a:spcPct val="100000"/>
              </a:lnSpc>
              <a:spcBef>
                <a:spcPts val="95"/>
              </a:spcBef>
            </a:pPr>
            <a:r>
              <a:rPr dirty="0" sz="700" spc="15">
                <a:latin typeface="Cambria Math"/>
                <a:cs typeface="Cambria Math"/>
              </a:rPr>
              <a:t>2</a:t>
            </a:r>
            <a:endParaRPr sz="700">
              <a:latin typeface="Cambria Math"/>
              <a:cs typeface="Cambria Math"/>
            </a:endParaRPr>
          </a:p>
        </p:txBody>
      </p:sp>
      <p:sp>
        <p:nvSpPr>
          <p:cNvPr id="30" name="object 30"/>
          <p:cNvSpPr txBox="1"/>
          <p:nvPr/>
        </p:nvSpPr>
        <p:spPr>
          <a:xfrm>
            <a:off x="2779267" y="6634988"/>
            <a:ext cx="386715" cy="177800"/>
          </a:xfrm>
          <a:prstGeom prst="rect">
            <a:avLst/>
          </a:prstGeom>
        </p:spPr>
        <p:txBody>
          <a:bodyPr wrap="square" lIns="0" tIns="12065" rIns="0" bIns="0" rtlCol="0" vert="horz">
            <a:spAutoFit/>
          </a:bodyPr>
          <a:lstStyle/>
          <a:p>
            <a:pPr marL="12700">
              <a:lnSpc>
                <a:spcPct val="100000"/>
              </a:lnSpc>
              <a:spcBef>
                <a:spcPts val="95"/>
              </a:spcBef>
              <a:tabLst>
                <a:tab pos="311150" algn="l"/>
              </a:tabLst>
            </a:pPr>
            <a:r>
              <a:rPr dirty="0" sz="1000" spc="-5">
                <a:latin typeface="Cambria Math"/>
                <a:cs typeface="Cambria Math"/>
              </a:rPr>
              <a:t>−</a:t>
            </a:r>
            <a:r>
              <a:rPr dirty="0" sz="1000" spc="-5">
                <a:latin typeface="Cambria Math"/>
                <a:cs typeface="Cambria Math"/>
              </a:rPr>
              <a:t>	</a:t>
            </a:r>
            <a:r>
              <a:rPr dirty="0" sz="1000" spc="-465">
                <a:latin typeface="Cambria Math"/>
                <a:cs typeface="Cambria Math"/>
              </a:rPr>
              <a:t>�</a:t>
            </a:r>
            <a:endParaRPr sz="1000">
              <a:latin typeface="Cambria Math"/>
              <a:cs typeface="Cambria Math"/>
            </a:endParaRPr>
          </a:p>
        </p:txBody>
      </p:sp>
      <p:sp>
        <p:nvSpPr>
          <p:cNvPr id="31" name="object 31"/>
          <p:cNvSpPr txBox="1"/>
          <p:nvPr/>
        </p:nvSpPr>
        <p:spPr>
          <a:xfrm>
            <a:off x="1649983" y="6589267"/>
            <a:ext cx="1616075" cy="132080"/>
          </a:xfrm>
          <a:prstGeom prst="rect">
            <a:avLst/>
          </a:prstGeom>
        </p:spPr>
        <p:txBody>
          <a:bodyPr wrap="square" lIns="0" tIns="12065" rIns="0" bIns="0" rtlCol="0" vert="horz">
            <a:spAutoFit/>
          </a:bodyPr>
          <a:lstStyle/>
          <a:p>
            <a:pPr marL="12700">
              <a:lnSpc>
                <a:spcPct val="100000"/>
              </a:lnSpc>
              <a:spcBef>
                <a:spcPts val="95"/>
              </a:spcBef>
              <a:tabLst>
                <a:tab pos="1264920" algn="l"/>
                <a:tab pos="1524000" algn="l"/>
              </a:tabLst>
            </a:pPr>
            <a:r>
              <a:rPr dirty="0" u="sng" sz="700" spc="-204">
                <a:uFill>
                  <a:solidFill>
                    <a:srgbClr val="000000"/>
                  </a:solidFill>
                </a:uFill>
                <a:latin typeface="Cambria Math"/>
                <a:cs typeface="Cambria Math"/>
              </a:rPr>
              <a:t>𝑆𝑆+𝑊𝑊</a:t>
            </a:r>
            <a:r>
              <a:rPr dirty="0" sz="700" spc="-204">
                <a:latin typeface="Cambria Math"/>
                <a:cs typeface="Cambria Math"/>
              </a:rPr>
              <a:t>	</a:t>
            </a:r>
            <a:r>
              <a:rPr dirty="0" u="sng" sz="700" spc="-325">
                <a:uFill>
                  <a:solidFill>
                    <a:srgbClr val="000000"/>
                  </a:solidFill>
                </a:uFill>
                <a:latin typeface="Cambria Math"/>
                <a:cs typeface="Cambria Math"/>
              </a:rPr>
              <a:t>𝑊𝑊 </a:t>
            </a:r>
            <a:r>
              <a:rPr dirty="0" sz="700" spc="-325">
                <a:latin typeface="Cambria Math"/>
                <a:cs typeface="Cambria Math"/>
              </a:rPr>
              <a:t>	</a:t>
            </a:r>
            <a:r>
              <a:rPr dirty="0" u="sng" sz="700" spc="-365">
                <a:uFill>
                  <a:solidFill>
                    <a:srgbClr val="000000"/>
                  </a:solidFill>
                </a:uFill>
                <a:latin typeface="Cambria Math"/>
                <a:cs typeface="Cambria Math"/>
              </a:rPr>
              <a:t>�𝑑𝑑</a:t>
            </a:r>
            <a:endParaRPr sz="700">
              <a:latin typeface="Cambria Math"/>
              <a:cs typeface="Cambria Math"/>
            </a:endParaRPr>
          </a:p>
        </p:txBody>
      </p:sp>
      <p:sp>
        <p:nvSpPr>
          <p:cNvPr id="32" name="object 32"/>
          <p:cNvSpPr txBox="1"/>
          <p:nvPr/>
        </p:nvSpPr>
        <p:spPr>
          <a:xfrm>
            <a:off x="3437635" y="6589267"/>
            <a:ext cx="188595" cy="132080"/>
          </a:xfrm>
          <a:prstGeom prst="rect">
            <a:avLst/>
          </a:prstGeom>
        </p:spPr>
        <p:txBody>
          <a:bodyPr wrap="square" lIns="0" tIns="12065" rIns="0" bIns="0" rtlCol="0" vert="horz">
            <a:spAutoFit/>
          </a:bodyPr>
          <a:lstStyle/>
          <a:p>
            <a:pPr marL="12700">
              <a:lnSpc>
                <a:spcPct val="100000"/>
              </a:lnSpc>
              <a:spcBef>
                <a:spcPts val="95"/>
              </a:spcBef>
            </a:pPr>
            <a:r>
              <a:rPr dirty="0" u="sng" sz="700" spc="-25">
                <a:uFill>
                  <a:solidFill>
                    <a:srgbClr val="000000"/>
                  </a:solidFill>
                </a:uFill>
                <a:latin typeface="Cambria Math"/>
                <a:cs typeface="Cambria Math"/>
              </a:rPr>
              <a:t>+</a:t>
            </a:r>
            <a:r>
              <a:rPr dirty="0" u="sng" sz="700" spc="-340">
                <a:uFill>
                  <a:solidFill>
                    <a:srgbClr val="000000"/>
                  </a:solidFill>
                </a:uFill>
                <a:latin typeface="Cambria Math"/>
                <a:cs typeface="Cambria Math"/>
              </a:rPr>
              <a:t>𝐴</a:t>
            </a:r>
            <a:r>
              <a:rPr dirty="0" u="sng" sz="700" spc="-335">
                <a:uFill>
                  <a:solidFill>
                    <a:srgbClr val="000000"/>
                  </a:solidFill>
                </a:uFill>
                <a:latin typeface="Cambria Math"/>
                <a:cs typeface="Cambria Math"/>
              </a:rPr>
              <a:t>𝐴</a:t>
            </a:r>
            <a:r>
              <a:rPr dirty="0" u="sng" sz="700" spc="-225">
                <a:uFill>
                  <a:solidFill>
                    <a:srgbClr val="000000"/>
                  </a:solidFill>
                </a:uFill>
                <a:latin typeface="Cambria Math"/>
                <a:cs typeface="Cambria Math"/>
              </a:rPr>
              <a:t>�</a:t>
            </a:r>
            <a:endParaRPr sz="700">
              <a:latin typeface="Cambria Math"/>
              <a:cs typeface="Cambria Math"/>
            </a:endParaRPr>
          </a:p>
        </p:txBody>
      </p:sp>
      <p:sp>
        <p:nvSpPr>
          <p:cNvPr id="33" name="object 33"/>
          <p:cNvSpPr txBox="1"/>
          <p:nvPr/>
        </p:nvSpPr>
        <p:spPr>
          <a:xfrm>
            <a:off x="3241039" y="6600282"/>
            <a:ext cx="219075" cy="268605"/>
          </a:xfrm>
          <a:prstGeom prst="rect">
            <a:avLst/>
          </a:prstGeom>
        </p:spPr>
        <p:txBody>
          <a:bodyPr wrap="square" lIns="0" tIns="33655" rIns="0" bIns="0" rtlCol="0" vert="horz">
            <a:spAutoFit/>
          </a:bodyPr>
          <a:lstStyle/>
          <a:p>
            <a:pPr algn="r" marR="5080">
              <a:lnSpc>
                <a:spcPct val="100000"/>
              </a:lnSpc>
              <a:spcBef>
                <a:spcPts val="265"/>
              </a:spcBef>
            </a:pPr>
            <a:r>
              <a:rPr dirty="0" u="sng" sz="600" spc="-254">
                <a:uFill>
                  <a:solidFill>
                    <a:srgbClr val="000000"/>
                  </a:solidFill>
                </a:uFill>
                <a:latin typeface="Cambria Math"/>
                <a:cs typeface="Cambria Math"/>
              </a:rPr>
              <a:t>𝑒𝑒</a:t>
            </a:r>
            <a:r>
              <a:rPr dirty="0" u="sng" sz="600" spc="-190">
                <a:uFill>
                  <a:solidFill>
                    <a:srgbClr val="000000"/>
                  </a:solidFill>
                </a:uFill>
                <a:latin typeface="Cambria Math"/>
                <a:cs typeface="Cambria Math"/>
              </a:rPr>
              <a:t>𝑒𝑒𝑒</a:t>
            </a:r>
            <a:r>
              <a:rPr dirty="0" u="sng" sz="600" spc="-185">
                <a:uFill>
                  <a:solidFill>
                    <a:srgbClr val="000000"/>
                  </a:solidFill>
                </a:uFill>
                <a:latin typeface="Cambria Math"/>
                <a:cs typeface="Cambria Math"/>
              </a:rPr>
              <a:t>𝑒</a:t>
            </a:r>
            <a:r>
              <a:rPr dirty="0" u="sng" sz="600" spc="-254">
                <a:uFill>
                  <a:solidFill>
                    <a:srgbClr val="000000"/>
                  </a:solidFill>
                </a:uFill>
                <a:latin typeface="Cambria Math"/>
                <a:cs typeface="Cambria Math"/>
              </a:rPr>
              <a:t>𝑒𝑒</a:t>
            </a:r>
            <a:endParaRPr sz="600">
              <a:latin typeface="Cambria Math"/>
              <a:cs typeface="Cambria Math"/>
            </a:endParaRPr>
          </a:p>
          <a:p>
            <a:pPr algn="r" marR="32384">
              <a:lnSpc>
                <a:spcPct val="100000"/>
              </a:lnSpc>
              <a:spcBef>
                <a:spcPts val="185"/>
              </a:spcBef>
            </a:pPr>
            <a:r>
              <a:rPr dirty="0" sz="700" spc="15">
                <a:latin typeface="Cambria Math"/>
                <a:cs typeface="Cambria Math"/>
              </a:rPr>
              <a:t>2</a:t>
            </a:r>
            <a:endParaRPr sz="700">
              <a:latin typeface="Cambria Math"/>
              <a:cs typeface="Cambria Math"/>
            </a:endParaRPr>
          </a:p>
        </p:txBody>
      </p:sp>
      <p:sp>
        <p:nvSpPr>
          <p:cNvPr id="34" name="object 34"/>
          <p:cNvSpPr txBox="1"/>
          <p:nvPr/>
        </p:nvSpPr>
        <p:spPr>
          <a:xfrm>
            <a:off x="3600703" y="6634988"/>
            <a:ext cx="1064260" cy="177800"/>
          </a:xfrm>
          <a:prstGeom prst="rect">
            <a:avLst/>
          </a:prstGeom>
        </p:spPr>
        <p:txBody>
          <a:bodyPr wrap="square" lIns="0" tIns="12065" rIns="0" bIns="0" rtlCol="0" vert="horz">
            <a:spAutoFit/>
          </a:bodyPr>
          <a:lstStyle/>
          <a:p>
            <a:pPr marL="12700">
              <a:lnSpc>
                <a:spcPct val="100000"/>
              </a:lnSpc>
              <a:spcBef>
                <a:spcPts val="95"/>
              </a:spcBef>
            </a:pPr>
            <a:r>
              <a:rPr dirty="0" sz="1000" spc="-430">
                <a:latin typeface="Cambria Math"/>
                <a:cs typeface="Cambria Math"/>
              </a:rPr>
              <a:t>�</a:t>
            </a:r>
            <a:r>
              <a:rPr dirty="0" sz="1000" spc="-20">
                <a:latin typeface="Cambria Math"/>
                <a:cs typeface="Cambria Math"/>
              </a:rPr>
              <a:t> </a:t>
            </a:r>
            <a:r>
              <a:rPr dirty="0" sz="1000">
                <a:latin typeface="Times New Roman"/>
                <a:cs typeface="Times New Roman"/>
              </a:rPr>
              <a:t>for </a:t>
            </a:r>
            <a:r>
              <a:rPr dirty="0" sz="1000" spc="-5">
                <a:latin typeface="Times New Roman"/>
                <a:cs typeface="Times New Roman"/>
              </a:rPr>
              <a:t>exterior</a:t>
            </a:r>
            <a:r>
              <a:rPr dirty="0" sz="1000" spc="-30">
                <a:latin typeface="Times New Roman"/>
                <a:cs typeface="Times New Roman"/>
              </a:rPr>
              <a:t> </a:t>
            </a:r>
            <a:r>
              <a:rPr dirty="0" sz="1000" spc="-25">
                <a:latin typeface="Times New Roman"/>
                <a:cs typeface="Times New Roman"/>
              </a:rPr>
              <a:t>beams.</a:t>
            </a:r>
            <a:endParaRPr sz="1000">
              <a:latin typeface="Times New Roman"/>
              <a:cs typeface="Times New Roman"/>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p:nvPr/>
        </p:nvSpPr>
        <p:spPr>
          <a:xfrm>
            <a:off x="2848396" y="1719147"/>
            <a:ext cx="1522730" cy="2057400"/>
          </a:xfrm>
          <a:custGeom>
            <a:avLst/>
            <a:gdLst/>
            <a:ahLst/>
            <a:cxnLst/>
            <a:rect l="l" t="t" r="r" b="b"/>
            <a:pathLst>
              <a:path w="1522729" h="2057400">
                <a:moveTo>
                  <a:pt x="1326342" y="2057042"/>
                </a:moveTo>
                <a:lnTo>
                  <a:pt x="196258" y="2057042"/>
                </a:lnTo>
                <a:lnTo>
                  <a:pt x="165222" y="2025958"/>
                </a:lnTo>
                <a:lnTo>
                  <a:pt x="165222" y="1897050"/>
                </a:lnTo>
                <a:lnTo>
                  <a:pt x="572344" y="1757171"/>
                </a:lnTo>
                <a:lnTo>
                  <a:pt x="666366" y="1664833"/>
                </a:lnTo>
                <a:lnTo>
                  <a:pt x="666366" y="279757"/>
                </a:lnTo>
                <a:lnTo>
                  <a:pt x="575083" y="188333"/>
                </a:lnTo>
                <a:lnTo>
                  <a:pt x="0" y="94166"/>
                </a:lnTo>
                <a:lnTo>
                  <a:pt x="0" y="0"/>
                </a:lnTo>
                <a:lnTo>
                  <a:pt x="1522601" y="0"/>
                </a:lnTo>
                <a:lnTo>
                  <a:pt x="1522601" y="94166"/>
                </a:lnTo>
                <a:lnTo>
                  <a:pt x="947518" y="188333"/>
                </a:lnTo>
                <a:lnTo>
                  <a:pt x="856235" y="279757"/>
                </a:lnTo>
                <a:lnTo>
                  <a:pt x="856235" y="1664833"/>
                </a:lnTo>
                <a:lnTo>
                  <a:pt x="949343" y="1757171"/>
                </a:lnTo>
                <a:lnTo>
                  <a:pt x="1357379" y="1897050"/>
                </a:lnTo>
                <a:lnTo>
                  <a:pt x="1357379" y="2025958"/>
                </a:lnTo>
                <a:lnTo>
                  <a:pt x="1326342" y="2057042"/>
                </a:lnTo>
                <a:close/>
              </a:path>
            </a:pathLst>
          </a:custGeom>
          <a:solidFill>
            <a:srgbClr val="C0C0C0"/>
          </a:solidFill>
        </p:spPr>
        <p:txBody>
          <a:bodyPr wrap="square" lIns="0" tIns="0" rIns="0" bIns="0" rtlCol="0"/>
          <a:lstStyle/>
          <a:p/>
        </p:txBody>
      </p:sp>
      <p:sp>
        <p:nvSpPr>
          <p:cNvPr id="4" name="object 4"/>
          <p:cNvSpPr/>
          <p:nvPr/>
        </p:nvSpPr>
        <p:spPr>
          <a:xfrm>
            <a:off x="2848761" y="1719605"/>
            <a:ext cx="1522095" cy="2057400"/>
          </a:xfrm>
          <a:custGeom>
            <a:avLst/>
            <a:gdLst/>
            <a:ahLst/>
            <a:cxnLst/>
            <a:rect l="l" t="t" r="r" b="b"/>
            <a:pathLst>
              <a:path w="1522095" h="2057400">
                <a:moveTo>
                  <a:pt x="665453" y="1663919"/>
                </a:moveTo>
                <a:lnTo>
                  <a:pt x="665453" y="279757"/>
                </a:lnTo>
                <a:lnTo>
                  <a:pt x="574170" y="188333"/>
                </a:lnTo>
                <a:lnTo>
                  <a:pt x="0" y="93252"/>
                </a:lnTo>
                <a:lnTo>
                  <a:pt x="0" y="0"/>
                </a:lnTo>
                <a:lnTo>
                  <a:pt x="1521688" y="0"/>
                </a:lnTo>
                <a:lnTo>
                  <a:pt x="1521688" y="93252"/>
                </a:lnTo>
                <a:lnTo>
                  <a:pt x="946605" y="188333"/>
                </a:lnTo>
                <a:lnTo>
                  <a:pt x="855322" y="279757"/>
                </a:lnTo>
                <a:lnTo>
                  <a:pt x="855322" y="1663919"/>
                </a:lnTo>
                <a:lnTo>
                  <a:pt x="949343" y="1757171"/>
                </a:lnTo>
                <a:lnTo>
                  <a:pt x="1356466" y="1897050"/>
                </a:lnTo>
                <a:lnTo>
                  <a:pt x="1356466" y="2025958"/>
                </a:lnTo>
                <a:lnTo>
                  <a:pt x="1325429" y="2057042"/>
                </a:lnTo>
                <a:lnTo>
                  <a:pt x="195345" y="2057042"/>
                </a:lnTo>
                <a:lnTo>
                  <a:pt x="164309" y="2025958"/>
                </a:lnTo>
                <a:lnTo>
                  <a:pt x="164309" y="1897050"/>
                </a:lnTo>
                <a:lnTo>
                  <a:pt x="572344" y="1757171"/>
                </a:lnTo>
                <a:lnTo>
                  <a:pt x="665453" y="1663919"/>
                </a:lnTo>
                <a:close/>
              </a:path>
            </a:pathLst>
          </a:custGeom>
          <a:ln w="3175">
            <a:solidFill>
              <a:srgbClr val="7E7E7E"/>
            </a:solidFill>
          </a:ln>
        </p:spPr>
        <p:txBody>
          <a:bodyPr wrap="square" lIns="0" tIns="0" rIns="0" bIns="0" rtlCol="0"/>
          <a:lstStyle/>
          <a:p/>
        </p:txBody>
      </p:sp>
      <p:sp>
        <p:nvSpPr>
          <p:cNvPr id="5" name="object 5"/>
          <p:cNvSpPr/>
          <p:nvPr/>
        </p:nvSpPr>
        <p:spPr>
          <a:xfrm>
            <a:off x="5092681" y="1376399"/>
            <a:ext cx="0" cy="248285"/>
          </a:xfrm>
          <a:custGeom>
            <a:avLst/>
            <a:gdLst/>
            <a:ahLst/>
            <a:cxnLst/>
            <a:rect l="l" t="t" r="r" b="b"/>
            <a:pathLst>
              <a:path w="0" h="248284">
                <a:moveTo>
                  <a:pt x="0" y="0"/>
                </a:moveTo>
                <a:lnTo>
                  <a:pt x="0" y="247759"/>
                </a:lnTo>
              </a:path>
            </a:pathLst>
          </a:custGeom>
          <a:ln w="9128">
            <a:solidFill>
              <a:srgbClr val="000000"/>
            </a:solidFill>
          </a:ln>
        </p:spPr>
        <p:txBody>
          <a:bodyPr wrap="square" lIns="0" tIns="0" rIns="0" bIns="0" rtlCol="0"/>
          <a:lstStyle/>
          <a:p/>
        </p:txBody>
      </p:sp>
      <p:sp>
        <p:nvSpPr>
          <p:cNvPr id="6" name="object 6"/>
          <p:cNvSpPr/>
          <p:nvPr/>
        </p:nvSpPr>
        <p:spPr>
          <a:xfrm>
            <a:off x="2848122" y="1721707"/>
            <a:ext cx="1516380" cy="0"/>
          </a:xfrm>
          <a:custGeom>
            <a:avLst/>
            <a:gdLst/>
            <a:ahLst/>
            <a:cxnLst/>
            <a:rect l="l" t="t" r="r" b="b"/>
            <a:pathLst>
              <a:path w="1516379" h="0">
                <a:moveTo>
                  <a:pt x="0" y="0"/>
                </a:moveTo>
                <a:lnTo>
                  <a:pt x="1516211" y="0"/>
                </a:lnTo>
              </a:path>
            </a:pathLst>
          </a:custGeom>
          <a:ln w="4205">
            <a:solidFill>
              <a:srgbClr val="000000"/>
            </a:solidFill>
          </a:ln>
        </p:spPr>
        <p:txBody>
          <a:bodyPr wrap="square" lIns="0" tIns="0" rIns="0" bIns="0" rtlCol="0"/>
          <a:lstStyle/>
          <a:p/>
        </p:txBody>
      </p:sp>
      <p:sp>
        <p:nvSpPr>
          <p:cNvPr id="7" name="object 7"/>
          <p:cNvSpPr/>
          <p:nvPr/>
        </p:nvSpPr>
        <p:spPr>
          <a:xfrm>
            <a:off x="1146880" y="1376399"/>
            <a:ext cx="3946525" cy="342900"/>
          </a:xfrm>
          <a:custGeom>
            <a:avLst/>
            <a:gdLst/>
            <a:ahLst/>
            <a:cxnLst/>
            <a:rect l="l" t="t" r="r" b="b"/>
            <a:pathLst>
              <a:path w="3946525" h="342900">
                <a:moveTo>
                  <a:pt x="1701516" y="342840"/>
                </a:moveTo>
                <a:lnTo>
                  <a:pt x="0" y="132564"/>
                </a:lnTo>
                <a:lnTo>
                  <a:pt x="0" y="0"/>
                </a:lnTo>
                <a:lnTo>
                  <a:pt x="3946166" y="0"/>
                </a:lnTo>
              </a:path>
            </a:pathLst>
          </a:custGeom>
          <a:ln w="9142">
            <a:solidFill>
              <a:srgbClr val="000000"/>
            </a:solidFill>
          </a:ln>
        </p:spPr>
        <p:txBody>
          <a:bodyPr wrap="square" lIns="0" tIns="0" rIns="0" bIns="0" rtlCol="0"/>
          <a:lstStyle/>
          <a:p/>
        </p:txBody>
      </p:sp>
      <p:sp>
        <p:nvSpPr>
          <p:cNvPr id="8" name="object 8"/>
          <p:cNvSpPr/>
          <p:nvPr/>
        </p:nvSpPr>
        <p:spPr>
          <a:xfrm>
            <a:off x="4364608" y="1628729"/>
            <a:ext cx="728980" cy="90805"/>
          </a:xfrm>
          <a:custGeom>
            <a:avLst/>
            <a:gdLst/>
            <a:ahLst/>
            <a:cxnLst/>
            <a:rect l="l" t="t" r="r" b="b"/>
            <a:pathLst>
              <a:path w="728979" h="90805">
                <a:moveTo>
                  <a:pt x="-4571" y="45254"/>
                </a:moveTo>
                <a:lnTo>
                  <a:pt x="733009" y="45254"/>
                </a:lnTo>
              </a:path>
            </a:pathLst>
          </a:custGeom>
          <a:ln w="99652">
            <a:solidFill>
              <a:srgbClr val="000000"/>
            </a:solidFill>
          </a:ln>
        </p:spPr>
        <p:txBody>
          <a:bodyPr wrap="square" lIns="0" tIns="0" rIns="0" bIns="0" rtlCol="0"/>
          <a:lstStyle/>
          <a:p/>
        </p:txBody>
      </p:sp>
      <p:sp>
        <p:nvSpPr>
          <p:cNvPr id="9" name="object 9"/>
          <p:cNvSpPr/>
          <p:nvPr/>
        </p:nvSpPr>
        <p:spPr>
          <a:xfrm>
            <a:off x="1146788" y="1376307"/>
            <a:ext cx="3946525" cy="342900"/>
          </a:xfrm>
          <a:custGeom>
            <a:avLst/>
            <a:gdLst/>
            <a:ahLst/>
            <a:cxnLst/>
            <a:rect l="l" t="t" r="r" b="b"/>
            <a:pathLst>
              <a:path w="3946525" h="342900">
                <a:moveTo>
                  <a:pt x="3224117" y="342840"/>
                </a:moveTo>
                <a:lnTo>
                  <a:pt x="1701516" y="342840"/>
                </a:lnTo>
                <a:lnTo>
                  <a:pt x="0" y="132564"/>
                </a:lnTo>
                <a:lnTo>
                  <a:pt x="0" y="0"/>
                </a:lnTo>
                <a:lnTo>
                  <a:pt x="3946166" y="0"/>
                </a:lnTo>
                <a:lnTo>
                  <a:pt x="3946166" y="252330"/>
                </a:lnTo>
                <a:lnTo>
                  <a:pt x="3217727" y="252330"/>
                </a:lnTo>
                <a:lnTo>
                  <a:pt x="3224117" y="342840"/>
                </a:lnTo>
                <a:close/>
              </a:path>
            </a:pathLst>
          </a:custGeom>
          <a:solidFill>
            <a:srgbClr val="C05046">
              <a:alpha val="67057"/>
            </a:srgbClr>
          </a:solidFill>
        </p:spPr>
        <p:txBody>
          <a:bodyPr wrap="square" lIns="0" tIns="0" rIns="0" bIns="0" rtlCol="0"/>
          <a:lstStyle/>
          <a:p/>
        </p:txBody>
      </p:sp>
      <p:sp>
        <p:nvSpPr>
          <p:cNvPr id="10" name="object 10"/>
          <p:cNvSpPr/>
          <p:nvPr/>
        </p:nvSpPr>
        <p:spPr>
          <a:xfrm>
            <a:off x="1147154" y="1376399"/>
            <a:ext cx="3945254" cy="342900"/>
          </a:xfrm>
          <a:custGeom>
            <a:avLst/>
            <a:gdLst/>
            <a:ahLst/>
            <a:cxnLst/>
            <a:rect l="l" t="t" r="r" b="b"/>
            <a:pathLst>
              <a:path w="3945254" h="342900">
                <a:moveTo>
                  <a:pt x="0" y="0"/>
                </a:moveTo>
                <a:lnTo>
                  <a:pt x="0" y="132564"/>
                </a:lnTo>
                <a:lnTo>
                  <a:pt x="1701516" y="342840"/>
                </a:lnTo>
                <a:lnTo>
                  <a:pt x="3223204" y="342840"/>
                </a:lnTo>
                <a:lnTo>
                  <a:pt x="3216814" y="252330"/>
                </a:lnTo>
                <a:lnTo>
                  <a:pt x="3945253" y="252330"/>
                </a:lnTo>
                <a:lnTo>
                  <a:pt x="3945253" y="0"/>
                </a:lnTo>
                <a:lnTo>
                  <a:pt x="0" y="0"/>
                </a:lnTo>
                <a:close/>
              </a:path>
            </a:pathLst>
          </a:custGeom>
          <a:ln w="9142">
            <a:solidFill>
              <a:srgbClr val="000000"/>
            </a:solidFill>
          </a:ln>
        </p:spPr>
        <p:txBody>
          <a:bodyPr wrap="square" lIns="0" tIns="0" rIns="0" bIns="0" rtlCol="0"/>
          <a:lstStyle/>
          <a:p/>
        </p:txBody>
      </p:sp>
      <p:sp>
        <p:nvSpPr>
          <p:cNvPr id="11" name="object 11"/>
          <p:cNvSpPr/>
          <p:nvPr/>
        </p:nvSpPr>
        <p:spPr>
          <a:xfrm>
            <a:off x="2853508" y="1633666"/>
            <a:ext cx="1511935" cy="86360"/>
          </a:xfrm>
          <a:custGeom>
            <a:avLst/>
            <a:gdLst/>
            <a:ahLst/>
            <a:cxnLst/>
            <a:rect l="l" t="t" r="r" b="b"/>
            <a:pathLst>
              <a:path w="1511935" h="86360">
                <a:moveTo>
                  <a:pt x="0" y="0"/>
                </a:moveTo>
                <a:lnTo>
                  <a:pt x="1511647" y="0"/>
                </a:lnTo>
                <a:lnTo>
                  <a:pt x="1511647" y="85938"/>
                </a:lnTo>
                <a:lnTo>
                  <a:pt x="0" y="85938"/>
                </a:lnTo>
                <a:lnTo>
                  <a:pt x="0" y="0"/>
                </a:lnTo>
                <a:close/>
              </a:path>
            </a:pathLst>
          </a:custGeom>
          <a:solidFill>
            <a:srgbClr val="D7D7D7"/>
          </a:solidFill>
        </p:spPr>
        <p:txBody>
          <a:bodyPr wrap="square" lIns="0" tIns="0" rIns="0" bIns="0" rtlCol="0"/>
          <a:lstStyle/>
          <a:p/>
        </p:txBody>
      </p:sp>
      <p:sp>
        <p:nvSpPr>
          <p:cNvPr id="12" name="object 12"/>
          <p:cNvSpPr/>
          <p:nvPr/>
        </p:nvSpPr>
        <p:spPr>
          <a:xfrm>
            <a:off x="2853508" y="1633666"/>
            <a:ext cx="1511935" cy="86360"/>
          </a:xfrm>
          <a:custGeom>
            <a:avLst/>
            <a:gdLst/>
            <a:ahLst/>
            <a:cxnLst/>
            <a:rect l="l" t="t" r="r" b="b"/>
            <a:pathLst>
              <a:path w="1511935" h="86360">
                <a:moveTo>
                  <a:pt x="0" y="85938"/>
                </a:moveTo>
                <a:lnTo>
                  <a:pt x="1511647" y="85938"/>
                </a:lnTo>
                <a:lnTo>
                  <a:pt x="1511647" y="0"/>
                </a:lnTo>
                <a:lnTo>
                  <a:pt x="0" y="0"/>
                </a:lnTo>
                <a:lnTo>
                  <a:pt x="0" y="85938"/>
                </a:lnTo>
                <a:close/>
              </a:path>
            </a:pathLst>
          </a:custGeom>
          <a:ln w="9142">
            <a:solidFill>
              <a:srgbClr val="000000"/>
            </a:solidFill>
          </a:ln>
        </p:spPr>
        <p:txBody>
          <a:bodyPr wrap="square" lIns="0" tIns="0" rIns="0" bIns="0" rtlCol="0"/>
          <a:lstStyle/>
          <a:p/>
        </p:txBody>
      </p:sp>
      <p:sp>
        <p:nvSpPr>
          <p:cNvPr id="13" name="object 13"/>
          <p:cNvSpPr/>
          <p:nvPr/>
        </p:nvSpPr>
        <p:spPr>
          <a:xfrm>
            <a:off x="2853416" y="1782322"/>
            <a:ext cx="0" cy="442595"/>
          </a:xfrm>
          <a:custGeom>
            <a:avLst/>
            <a:gdLst/>
            <a:ahLst/>
            <a:cxnLst/>
            <a:rect l="l" t="t" r="r" b="b"/>
            <a:pathLst>
              <a:path w="0" h="442594">
                <a:moveTo>
                  <a:pt x="0" y="442492"/>
                </a:moveTo>
                <a:lnTo>
                  <a:pt x="0" y="0"/>
                </a:lnTo>
                <a:lnTo>
                  <a:pt x="0" y="442492"/>
                </a:lnTo>
                <a:close/>
              </a:path>
            </a:pathLst>
          </a:custGeom>
          <a:ln w="3175">
            <a:solidFill>
              <a:srgbClr val="000000"/>
            </a:solidFill>
          </a:ln>
        </p:spPr>
        <p:txBody>
          <a:bodyPr wrap="square" lIns="0" tIns="0" rIns="0" bIns="0" rtlCol="0"/>
          <a:lstStyle/>
          <a:p/>
        </p:txBody>
      </p:sp>
      <p:sp>
        <p:nvSpPr>
          <p:cNvPr id="14" name="object 14"/>
          <p:cNvSpPr/>
          <p:nvPr/>
        </p:nvSpPr>
        <p:spPr>
          <a:xfrm>
            <a:off x="4364151" y="1782322"/>
            <a:ext cx="0" cy="442595"/>
          </a:xfrm>
          <a:custGeom>
            <a:avLst/>
            <a:gdLst/>
            <a:ahLst/>
            <a:cxnLst/>
            <a:rect l="l" t="t" r="r" b="b"/>
            <a:pathLst>
              <a:path w="0" h="442594">
                <a:moveTo>
                  <a:pt x="0" y="442492"/>
                </a:moveTo>
                <a:lnTo>
                  <a:pt x="0" y="0"/>
                </a:lnTo>
                <a:lnTo>
                  <a:pt x="0" y="442492"/>
                </a:lnTo>
                <a:close/>
              </a:path>
            </a:pathLst>
          </a:custGeom>
          <a:ln w="3175">
            <a:solidFill>
              <a:srgbClr val="000000"/>
            </a:solidFill>
          </a:ln>
        </p:spPr>
        <p:txBody>
          <a:bodyPr wrap="square" lIns="0" tIns="0" rIns="0" bIns="0" rtlCol="0"/>
          <a:lstStyle/>
          <a:p/>
        </p:txBody>
      </p:sp>
      <p:sp>
        <p:nvSpPr>
          <p:cNvPr id="15" name="object 15"/>
          <p:cNvSpPr/>
          <p:nvPr/>
        </p:nvSpPr>
        <p:spPr>
          <a:xfrm>
            <a:off x="2924617" y="2097735"/>
            <a:ext cx="601980" cy="0"/>
          </a:xfrm>
          <a:custGeom>
            <a:avLst/>
            <a:gdLst/>
            <a:ahLst/>
            <a:cxnLst/>
            <a:rect l="l" t="t" r="r" b="b"/>
            <a:pathLst>
              <a:path w="601979" h="0">
                <a:moveTo>
                  <a:pt x="0" y="0"/>
                </a:moveTo>
                <a:lnTo>
                  <a:pt x="601646" y="0"/>
                </a:lnTo>
              </a:path>
            </a:pathLst>
          </a:custGeom>
          <a:ln w="3175">
            <a:solidFill>
              <a:srgbClr val="000000"/>
            </a:solidFill>
          </a:ln>
        </p:spPr>
        <p:txBody>
          <a:bodyPr wrap="square" lIns="0" tIns="0" rIns="0" bIns="0" rtlCol="0"/>
          <a:lstStyle/>
          <a:p/>
        </p:txBody>
      </p:sp>
      <p:sp>
        <p:nvSpPr>
          <p:cNvPr id="16" name="object 16"/>
          <p:cNvSpPr/>
          <p:nvPr/>
        </p:nvSpPr>
        <p:spPr>
          <a:xfrm>
            <a:off x="3692399" y="2097735"/>
            <a:ext cx="600710" cy="0"/>
          </a:xfrm>
          <a:custGeom>
            <a:avLst/>
            <a:gdLst/>
            <a:ahLst/>
            <a:cxnLst/>
            <a:rect l="l" t="t" r="r" b="b"/>
            <a:pathLst>
              <a:path w="600710" h="0">
                <a:moveTo>
                  <a:pt x="0" y="0"/>
                </a:moveTo>
                <a:lnTo>
                  <a:pt x="600551" y="0"/>
                </a:lnTo>
              </a:path>
            </a:pathLst>
          </a:custGeom>
          <a:ln w="3175">
            <a:solidFill>
              <a:srgbClr val="000000"/>
            </a:solidFill>
          </a:ln>
        </p:spPr>
        <p:txBody>
          <a:bodyPr wrap="square" lIns="0" tIns="0" rIns="0" bIns="0" rtlCol="0"/>
          <a:lstStyle/>
          <a:p/>
        </p:txBody>
      </p:sp>
      <p:sp>
        <p:nvSpPr>
          <p:cNvPr id="17" name="object 17"/>
          <p:cNvSpPr/>
          <p:nvPr/>
        </p:nvSpPr>
        <p:spPr>
          <a:xfrm>
            <a:off x="2853234" y="2072045"/>
            <a:ext cx="78105" cy="52705"/>
          </a:xfrm>
          <a:custGeom>
            <a:avLst/>
            <a:gdLst/>
            <a:ahLst/>
            <a:cxnLst/>
            <a:rect l="l" t="t" r="r" b="b"/>
            <a:pathLst>
              <a:path w="78105" h="52705">
                <a:moveTo>
                  <a:pt x="77590" y="52111"/>
                </a:moveTo>
                <a:lnTo>
                  <a:pt x="0" y="25598"/>
                </a:lnTo>
                <a:lnTo>
                  <a:pt x="77590" y="0"/>
                </a:lnTo>
                <a:lnTo>
                  <a:pt x="77590" y="52111"/>
                </a:lnTo>
                <a:close/>
              </a:path>
            </a:pathLst>
          </a:custGeom>
          <a:solidFill>
            <a:srgbClr val="000000"/>
          </a:solidFill>
        </p:spPr>
        <p:txBody>
          <a:bodyPr wrap="square" lIns="0" tIns="0" rIns="0" bIns="0" rtlCol="0"/>
          <a:lstStyle/>
          <a:p/>
        </p:txBody>
      </p:sp>
      <p:sp>
        <p:nvSpPr>
          <p:cNvPr id="18" name="object 18"/>
          <p:cNvSpPr/>
          <p:nvPr/>
        </p:nvSpPr>
        <p:spPr>
          <a:xfrm>
            <a:off x="4286834" y="2072136"/>
            <a:ext cx="78105" cy="52705"/>
          </a:xfrm>
          <a:custGeom>
            <a:avLst/>
            <a:gdLst/>
            <a:ahLst/>
            <a:cxnLst/>
            <a:rect l="l" t="t" r="r" b="b"/>
            <a:pathLst>
              <a:path w="78104" h="52705">
                <a:moveTo>
                  <a:pt x="0" y="52111"/>
                </a:moveTo>
                <a:lnTo>
                  <a:pt x="0" y="0"/>
                </a:lnTo>
                <a:lnTo>
                  <a:pt x="77590" y="25598"/>
                </a:lnTo>
                <a:lnTo>
                  <a:pt x="0" y="52111"/>
                </a:lnTo>
                <a:close/>
              </a:path>
            </a:pathLst>
          </a:custGeom>
          <a:solidFill>
            <a:srgbClr val="000000"/>
          </a:solidFill>
        </p:spPr>
        <p:txBody>
          <a:bodyPr wrap="square" lIns="0" tIns="0" rIns="0" bIns="0" rtlCol="0"/>
          <a:lstStyle/>
          <a:p/>
        </p:txBody>
      </p:sp>
      <p:sp>
        <p:nvSpPr>
          <p:cNvPr id="19" name="object 19"/>
          <p:cNvSpPr txBox="1"/>
          <p:nvPr/>
        </p:nvSpPr>
        <p:spPr>
          <a:xfrm>
            <a:off x="3526264" y="2022219"/>
            <a:ext cx="179070" cy="159385"/>
          </a:xfrm>
          <a:prstGeom prst="rect">
            <a:avLst/>
          </a:prstGeom>
          <a:solidFill>
            <a:srgbClr val="FFFFFF"/>
          </a:solidFill>
        </p:spPr>
        <p:txBody>
          <a:bodyPr wrap="square" lIns="0" tIns="10795" rIns="0" bIns="0" rtlCol="0" vert="horz">
            <a:spAutoFit/>
          </a:bodyPr>
          <a:lstStyle/>
          <a:p>
            <a:pPr>
              <a:lnSpc>
                <a:spcPct val="100000"/>
              </a:lnSpc>
              <a:spcBef>
                <a:spcPts val="85"/>
              </a:spcBef>
            </a:pPr>
            <a:r>
              <a:rPr dirty="0" baseline="8771" sz="1425" spc="60">
                <a:latin typeface="Calibri"/>
                <a:cs typeface="Calibri"/>
              </a:rPr>
              <a:t>W</a:t>
            </a:r>
            <a:r>
              <a:rPr dirty="0" sz="650">
                <a:latin typeface="Calibri"/>
                <a:cs typeface="Calibri"/>
              </a:rPr>
              <a:t>tf</a:t>
            </a:r>
            <a:endParaRPr sz="650">
              <a:latin typeface="Calibri"/>
              <a:cs typeface="Calibri"/>
            </a:endParaRPr>
          </a:p>
        </p:txBody>
      </p:sp>
      <p:sp>
        <p:nvSpPr>
          <p:cNvPr id="20" name="object 20"/>
          <p:cNvSpPr/>
          <p:nvPr/>
        </p:nvSpPr>
        <p:spPr>
          <a:xfrm>
            <a:off x="792154" y="1508781"/>
            <a:ext cx="291465" cy="0"/>
          </a:xfrm>
          <a:custGeom>
            <a:avLst/>
            <a:gdLst/>
            <a:ahLst/>
            <a:cxnLst/>
            <a:rect l="l" t="t" r="r" b="b"/>
            <a:pathLst>
              <a:path w="291465" h="0">
                <a:moveTo>
                  <a:pt x="0" y="0"/>
                </a:moveTo>
                <a:lnTo>
                  <a:pt x="291192" y="0"/>
                </a:lnTo>
              </a:path>
            </a:pathLst>
          </a:custGeom>
          <a:ln w="3175">
            <a:solidFill>
              <a:srgbClr val="000000"/>
            </a:solidFill>
          </a:ln>
        </p:spPr>
        <p:txBody>
          <a:bodyPr wrap="square" lIns="0" tIns="0" rIns="0" bIns="0" rtlCol="0"/>
          <a:lstStyle/>
          <a:p/>
        </p:txBody>
      </p:sp>
      <p:sp>
        <p:nvSpPr>
          <p:cNvPr id="21" name="object 21"/>
          <p:cNvSpPr/>
          <p:nvPr/>
        </p:nvSpPr>
        <p:spPr>
          <a:xfrm>
            <a:off x="792154" y="1376216"/>
            <a:ext cx="291465" cy="0"/>
          </a:xfrm>
          <a:custGeom>
            <a:avLst/>
            <a:gdLst/>
            <a:ahLst/>
            <a:cxnLst/>
            <a:rect l="l" t="t" r="r" b="b"/>
            <a:pathLst>
              <a:path w="291465" h="0">
                <a:moveTo>
                  <a:pt x="0" y="0"/>
                </a:moveTo>
                <a:lnTo>
                  <a:pt x="291192" y="0"/>
                </a:lnTo>
              </a:path>
            </a:pathLst>
          </a:custGeom>
          <a:ln w="3175">
            <a:solidFill>
              <a:srgbClr val="000000"/>
            </a:solidFill>
          </a:ln>
        </p:spPr>
        <p:txBody>
          <a:bodyPr wrap="square" lIns="0" tIns="0" rIns="0" bIns="0" rtlCol="0"/>
          <a:lstStyle/>
          <a:p/>
        </p:txBody>
      </p:sp>
      <p:sp>
        <p:nvSpPr>
          <p:cNvPr id="22" name="object 22"/>
          <p:cNvSpPr/>
          <p:nvPr/>
        </p:nvSpPr>
        <p:spPr>
          <a:xfrm>
            <a:off x="919037" y="1580092"/>
            <a:ext cx="0" cy="81915"/>
          </a:xfrm>
          <a:custGeom>
            <a:avLst/>
            <a:gdLst/>
            <a:ahLst/>
            <a:cxnLst/>
            <a:rect l="l" t="t" r="r" b="b"/>
            <a:pathLst>
              <a:path w="0" h="81914">
                <a:moveTo>
                  <a:pt x="0" y="81367"/>
                </a:moveTo>
                <a:lnTo>
                  <a:pt x="0" y="0"/>
                </a:lnTo>
              </a:path>
            </a:pathLst>
          </a:custGeom>
          <a:ln w="3175">
            <a:solidFill>
              <a:srgbClr val="000000"/>
            </a:solidFill>
          </a:ln>
        </p:spPr>
        <p:txBody>
          <a:bodyPr wrap="square" lIns="0" tIns="0" rIns="0" bIns="0" rtlCol="0"/>
          <a:lstStyle/>
          <a:p/>
        </p:txBody>
      </p:sp>
      <p:sp>
        <p:nvSpPr>
          <p:cNvPr id="23" name="object 23"/>
          <p:cNvSpPr/>
          <p:nvPr/>
        </p:nvSpPr>
        <p:spPr>
          <a:xfrm>
            <a:off x="919037" y="1224452"/>
            <a:ext cx="0" cy="80645"/>
          </a:xfrm>
          <a:custGeom>
            <a:avLst/>
            <a:gdLst/>
            <a:ahLst/>
            <a:cxnLst/>
            <a:rect l="l" t="t" r="r" b="b"/>
            <a:pathLst>
              <a:path w="0" h="80644">
                <a:moveTo>
                  <a:pt x="0" y="0"/>
                </a:moveTo>
                <a:lnTo>
                  <a:pt x="0" y="80453"/>
                </a:lnTo>
              </a:path>
            </a:pathLst>
          </a:custGeom>
          <a:ln w="3175">
            <a:solidFill>
              <a:srgbClr val="000000"/>
            </a:solidFill>
          </a:ln>
        </p:spPr>
        <p:txBody>
          <a:bodyPr wrap="square" lIns="0" tIns="0" rIns="0" bIns="0" rtlCol="0"/>
          <a:lstStyle/>
          <a:p/>
        </p:txBody>
      </p:sp>
      <p:sp>
        <p:nvSpPr>
          <p:cNvPr id="24" name="object 24"/>
          <p:cNvSpPr/>
          <p:nvPr/>
        </p:nvSpPr>
        <p:spPr>
          <a:xfrm>
            <a:off x="919037" y="1508781"/>
            <a:ext cx="0" cy="189230"/>
          </a:xfrm>
          <a:custGeom>
            <a:avLst/>
            <a:gdLst/>
            <a:ahLst/>
            <a:cxnLst/>
            <a:rect l="l" t="t" r="r" b="b"/>
            <a:pathLst>
              <a:path w="0" h="189230">
                <a:moveTo>
                  <a:pt x="0" y="0"/>
                </a:moveTo>
                <a:lnTo>
                  <a:pt x="0" y="188882"/>
                </a:lnTo>
              </a:path>
            </a:pathLst>
          </a:custGeom>
          <a:ln w="3175">
            <a:solidFill>
              <a:srgbClr val="000000"/>
            </a:solidFill>
          </a:ln>
        </p:spPr>
        <p:txBody>
          <a:bodyPr wrap="square" lIns="0" tIns="0" rIns="0" bIns="0" rtlCol="0"/>
          <a:lstStyle/>
          <a:p/>
        </p:txBody>
      </p:sp>
      <p:sp>
        <p:nvSpPr>
          <p:cNvPr id="25" name="object 25"/>
          <p:cNvSpPr/>
          <p:nvPr/>
        </p:nvSpPr>
        <p:spPr>
          <a:xfrm>
            <a:off x="893022" y="1508963"/>
            <a:ext cx="52069" cy="78105"/>
          </a:xfrm>
          <a:custGeom>
            <a:avLst/>
            <a:gdLst/>
            <a:ahLst/>
            <a:cxnLst/>
            <a:rect l="l" t="t" r="r" b="b"/>
            <a:pathLst>
              <a:path w="52069" h="78105">
                <a:moveTo>
                  <a:pt x="52031" y="77710"/>
                </a:moveTo>
                <a:lnTo>
                  <a:pt x="0" y="77710"/>
                </a:lnTo>
                <a:lnTo>
                  <a:pt x="26472" y="0"/>
                </a:lnTo>
                <a:lnTo>
                  <a:pt x="52031" y="77710"/>
                </a:lnTo>
                <a:close/>
              </a:path>
            </a:pathLst>
          </a:custGeom>
          <a:solidFill>
            <a:srgbClr val="000000"/>
          </a:solidFill>
        </p:spPr>
        <p:txBody>
          <a:bodyPr wrap="square" lIns="0" tIns="0" rIns="0" bIns="0" rtlCol="0"/>
          <a:lstStyle/>
          <a:p/>
        </p:txBody>
      </p:sp>
      <p:sp>
        <p:nvSpPr>
          <p:cNvPr id="26" name="object 26"/>
          <p:cNvSpPr/>
          <p:nvPr/>
        </p:nvSpPr>
        <p:spPr>
          <a:xfrm>
            <a:off x="892839" y="1298322"/>
            <a:ext cx="52069" cy="78105"/>
          </a:xfrm>
          <a:custGeom>
            <a:avLst/>
            <a:gdLst/>
            <a:ahLst/>
            <a:cxnLst/>
            <a:rect l="l" t="t" r="r" b="b"/>
            <a:pathLst>
              <a:path w="52069" h="78105">
                <a:moveTo>
                  <a:pt x="52031" y="0"/>
                </a:moveTo>
                <a:lnTo>
                  <a:pt x="26472" y="77710"/>
                </a:lnTo>
                <a:lnTo>
                  <a:pt x="0" y="0"/>
                </a:lnTo>
                <a:lnTo>
                  <a:pt x="52031" y="0"/>
                </a:lnTo>
                <a:close/>
              </a:path>
            </a:pathLst>
          </a:custGeom>
          <a:solidFill>
            <a:srgbClr val="000000"/>
          </a:solidFill>
        </p:spPr>
        <p:txBody>
          <a:bodyPr wrap="square" lIns="0" tIns="0" rIns="0" bIns="0" rtlCol="0"/>
          <a:lstStyle/>
          <a:p/>
        </p:txBody>
      </p:sp>
      <p:sp>
        <p:nvSpPr>
          <p:cNvPr id="27" name="object 27"/>
          <p:cNvSpPr txBox="1"/>
          <p:nvPr/>
        </p:nvSpPr>
        <p:spPr>
          <a:xfrm>
            <a:off x="777535" y="1693158"/>
            <a:ext cx="285115" cy="173990"/>
          </a:xfrm>
          <a:prstGeom prst="rect">
            <a:avLst/>
          </a:prstGeom>
        </p:spPr>
        <p:txBody>
          <a:bodyPr wrap="square" lIns="0" tIns="15875" rIns="0" bIns="0" rtlCol="0" vert="horz">
            <a:spAutoFit/>
          </a:bodyPr>
          <a:lstStyle/>
          <a:p>
            <a:pPr marL="38100">
              <a:lnSpc>
                <a:spcPct val="100000"/>
              </a:lnSpc>
              <a:spcBef>
                <a:spcPts val="125"/>
              </a:spcBef>
            </a:pPr>
            <a:r>
              <a:rPr dirty="0" baseline="8771" sz="1425">
                <a:latin typeface="Calibri"/>
                <a:cs typeface="Calibri"/>
              </a:rPr>
              <a:t>t</a:t>
            </a:r>
            <a:r>
              <a:rPr dirty="0" sz="650">
                <a:latin typeface="Calibri"/>
                <a:cs typeface="Calibri"/>
              </a:rPr>
              <a:t>edge</a:t>
            </a:r>
            <a:endParaRPr sz="650">
              <a:latin typeface="Calibri"/>
              <a:cs typeface="Calibri"/>
            </a:endParaRPr>
          </a:p>
        </p:txBody>
      </p:sp>
      <p:sp>
        <p:nvSpPr>
          <p:cNvPr id="28" name="object 28"/>
          <p:cNvSpPr/>
          <p:nvPr/>
        </p:nvSpPr>
        <p:spPr>
          <a:xfrm>
            <a:off x="5156488" y="1629003"/>
            <a:ext cx="291465" cy="0"/>
          </a:xfrm>
          <a:custGeom>
            <a:avLst/>
            <a:gdLst/>
            <a:ahLst/>
            <a:cxnLst/>
            <a:rect l="l" t="t" r="r" b="b"/>
            <a:pathLst>
              <a:path w="291464" h="0">
                <a:moveTo>
                  <a:pt x="0" y="0"/>
                </a:moveTo>
                <a:lnTo>
                  <a:pt x="291192" y="0"/>
                </a:lnTo>
              </a:path>
            </a:pathLst>
          </a:custGeom>
          <a:ln w="3175">
            <a:solidFill>
              <a:srgbClr val="000000"/>
            </a:solidFill>
          </a:ln>
        </p:spPr>
        <p:txBody>
          <a:bodyPr wrap="square" lIns="0" tIns="0" rIns="0" bIns="0" rtlCol="0"/>
          <a:lstStyle/>
          <a:p/>
        </p:txBody>
      </p:sp>
      <p:sp>
        <p:nvSpPr>
          <p:cNvPr id="29" name="object 29"/>
          <p:cNvSpPr/>
          <p:nvPr/>
        </p:nvSpPr>
        <p:spPr>
          <a:xfrm>
            <a:off x="5156488" y="1376673"/>
            <a:ext cx="291465" cy="0"/>
          </a:xfrm>
          <a:custGeom>
            <a:avLst/>
            <a:gdLst/>
            <a:ahLst/>
            <a:cxnLst/>
            <a:rect l="l" t="t" r="r" b="b"/>
            <a:pathLst>
              <a:path w="291464" h="0">
                <a:moveTo>
                  <a:pt x="0" y="0"/>
                </a:moveTo>
                <a:lnTo>
                  <a:pt x="291192" y="0"/>
                </a:lnTo>
              </a:path>
            </a:pathLst>
          </a:custGeom>
          <a:ln w="3175">
            <a:solidFill>
              <a:srgbClr val="000000"/>
            </a:solidFill>
          </a:ln>
        </p:spPr>
        <p:txBody>
          <a:bodyPr wrap="square" lIns="0" tIns="0" rIns="0" bIns="0" rtlCol="0"/>
          <a:lstStyle/>
          <a:p/>
        </p:txBody>
      </p:sp>
      <p:sp>
        <p:nvSpPr>
          <p:cNvPr id="30" name="object 30"/>
          <p:cNvSpPr/>
          <p:nvPr/>
        </p:nvSpPr>
        <p:spPr>
          <a:xfrm>
            <a:off x="5320797" y="1700314"/>
            <a:ext cx="0" cy="81915"/>
          </a:xfrm>
          <a:custGeom>
            <a:avLst/>
            <a:gdLst/>
            <a:ahLst/>
            <a:cxnLst/>
            <a:rect l="l" t="t" r="r" b="b"/>
            <a:pathLst>
              <a:path w="0" h="81914">
                <a:moveTo>
                  <a:pt x="0" y="81367"/>
                </a:moveTo>
                <a:lnTo>
                  <a:pt x="0" y="0"/>
                </a:lnTo>
              </a:path>
            </a:pathLst>
          </a:custGeom>
          <a:ln w="3175">
            <a:solidFill>
              <a:srgbClr val="000000"/>
            </a:solidFill>
          </a:ln>
        </p:spPr>
        <p:txBody>
          <a:bodyPr wrap="square" lIns="0" tIns="0" rIns="0" bIns="0" rtlCol="0"/>
          <a:lstStyle/>
          <a:p/>
        </p:txBody>
      </p:sp>
      <p:sp>
        <p:nvSpPr>
          <p:cNvPr id="31" name="object 31"/>
          <p:cNvSpPr/>
          <p:nvPr/>
        </p:nvSpPr>
        <p:spPr>
          <a:xfrm>
            <a:off x="5320797" y="1223994"/>
            <a:ext cx="0" cy="81915"/>
          </a:xfrm>
          <a:custGeom>
            <a:avLst/>
            <a:gdLst/>
            <a:ahLst/>
            <a:cxnLst/>
            <a:rect l="l" t="t" r="r" b="b"/>
            <a:pathLst>
              <a:path w="0" h="81915">
                <a:moveTo>
                  <a:pt x="0" y="0"/>
                </a:moveTo>
                <a:lnTo>
                  <a:pt x="0" y="81367"/>
                </a:lnTo>
              </a:path>
            </a:pathLst>
          </a:custGeom>
          <a:ln w="3175">
            <a:solidFill>
              <a:srgbClr val="000000"/>
            </a:solidFill>
          </a:ln>
        </p:spPr>
        <p:txBody>
          <a:bodyPr wrap="square" lIns="0" tIns="0" rIns="0" bIns="0" rtlCol="0"/>
          <a:lstStyle/>
          <a:p/>
        </p:txBody>
      </p:sp>
      <p:sp>
        <p:nvSpPr>
          <p:cNvPr id="32" name="object 32"/>
          <p:cNvSpPr/>
          <p:nvPr/>
        </p:nvSpPr>
        <p:spPr>
          <a:xfrm>
            <a:off x="5320797" y="1629003"/>
            <a:ext cx="0" cy="173990"/>
          </a:xfrm>
          <a:custGeom>
            <a:avLst/>
            <a:gdLst/>
            <a:ahLst/>
            <a:cxnLst/>
            <a:rect l="l" t="t" r="r" b="b"/>
            <a:pathLst>
              <a:path w="0" h="173989">
                <a:moveTo>
                  <a:pt x="0" y="0"/>
                </a:moveTo>
                <a:lnTo>
                  <a:pt x="0" y="173797"/>
                </a:lnTo>
              </a:path>
            </a:pathLst>
          </a:custGeom>
          <a:ln w="3175">
            <a:solidFill>
              <a:srgbClr val="000000"/>
            </a:solidFill>
          </a:ln>
        </p:spPr>
        <p:txBody>
          <a:bodyPr wrap="square" lIns="0" tIns="0" rIns="0" bIns="0" rtlCol="0"/>
          <a:lstStyle/>
          <a:p/>
        </p:txBody>
      </p:sp>
      <p:sp>
        <p:nvSpPr>
          <p:cNvPr id="33" name="object 33"/>
          <p:cNvSpPr/>
          <p:nvPr/>
        </p:nvSpPr>
        <p:spPr>
          <a:xfrm>
            <a:off x="5294873" y="1628181"/>
            <a:ext cx="52069" cy="78740"/>
          </a:xfrm>
          <a:custGeom>
            <a:avLst/>
            <a:gdLst/>
            <a:ahLst/>
            <a:cxnLst/>
            <a:rect l="l" t="t" r="r" b="b"/>
            <a:pathLst>
              <a:path w="52070" h="78739">
                <a:moveTo>
                  <a:pt x="52031" y="78624"/>
                </a:moveTo>
                <a:lnTo>
                  <a:pt x="0" y="78624"/>
                </a:lnTo>
                <a:lnTo>
                  <a:pt x="26472" y="0"/>
                </a:lnTo>
                <a:lnTo>
                  <a:pt x="52031" y="78624"/>
                </a:lnTo>
                <a:close/>
              </a:path>
            </a:pathLst>
          </a:custGeom>
          <a:solidFill>
            <a:srgbClr val="000000"/>
          </a:solidFill>
        </p:spPr>
        <p:txBody>
          <a:bodyPr wrap="square" lIns="0" tIns="0" rIns="0" bIns="0" rtlCol="0"/>
          <a:lstStyle/>
          <a:p/>
        </p:txBody>
      </p:sp>
      <p:sp>
        <p:nvSpPr>
          <p:cNvPr id="34" name="object 34"/>
          <p:cNvSpPr/>
          <p:nvPr/>
        </p:nvSpPr>
        <p:spPr>
          <a:xfrm>
            <a:off x="5294690" y="1298322"/>
            <a:ext cx="52069" cy="78105"/>
          </a:xfrm>
          <a:custGeom>
            <a:avLst/>
            <a:gdLst/>
            <a:ahLst/>
            <a:cxnLst/>
            <a:rect l="l" t="t" r="r" b="b"/>
            <a:pathLst>
              <a:path w="52070" h="78105">
                <a:moveTo>
                  <a:pt x="52031" y="0"/>
                </a:moveTo>
                <a:lnTo>
                  <a:pt x="26472" y="77710"/>
                </a:lnTo>
                <a:lnTo>
                  <a:pt x="0" y="0"/>
                </a:lnTo>
                <a:lnTo>
                  <a:pt x="52031" y="0"/>
                </a:lnTo>
                <a:close/>
              </a:path>
            </a:pathLst>
          </a:custGeom>
          <a:solidFill>
            <a:srgbClr val="000000"/>
          </a:solidFill>
        </p:spPr>
        <p:txBody>
          <a:bodyPr wrap="square" lIns="0" tIns="0" rIns="0" bIns="0" rtlCol="0"/>
          <a:lstStyle/>
          <a:p/>
        </p:txBody>
      </p:sp>
      <p:sp>
        <p:nvSpPr>
          <p:cNvPr id="35" name="object 35"/>
          <p:cNvSpPr txBox="1"/>
          <p:nvPr/>
        </p:nvSpPr>
        <p:spPr>
          <a:xfrm>
            <a:off x="5194627" y="1798344"/>
            <a:ext cx="259079" cy="173990"/>
          </a:xfrm>
          <a:prstGeom prst="rect">
            <a:avLst/>
          </a:prstGeom>
        </p:spPr>
        <p:txBody>
          <a:bodyPr wrap="square" lIns="0" tIns="15875" rIns="0" bIns="0" rtlCol="0" vert="horz">
            <a:spAutoFit/>
          </a:bodyPr>
          <a:lstStyle/>
          <a:p>
            <a:pPr marL="38100">
              <a:lnSpc>
                <a:spcPct val="100000"/>
              </a:lnSpc>
              <a:spcBef>
                <a:spcPts val="125"/>
              </a:spcBef>
            </a:pPr>
            <a:r>
              <a:rPr dirty="0" baseline="8771" sz="1425" spc="15">
                <a:latin typeface="Calibri"/>
                <a:cs typeface="Calibri"/>
              </a:rPr>
              <a:t>t</a:t>
            </a:r>
            <a:r>
              <a:rPr dirty="0" sz="650" spc="10">
                <a:latin typeface="Calibri"/>
                <a:cs typeface="Calibri"/>
              </a:rPr>
              <a:t>slab</a:t>
            </a:r>
            <a:endParaRPr sz="650">
              <a:latin typeface="Calibri"/>
              <a:cs typeface="Calibri"/>
            </a:endParaRPr>
          </a:p>
        </p:txBody>
      </p:sp>
      <p:sp>
        <p:nvSpPr>
          <p:cNvPr id="36" name="object 36"/>
          <p:cNvSpPr/>
          <p:nvPr/>
        </p:nvSpPr>
        <p:spPr>
          <a:xfrm>
            <a:off x="1147154" y="1020850"/>
            <a:ext cx="0" cy="292100"/>
          </a:xfrm>
          <a:custGeom>
            <a:avLst/>
            <a:gdLst/>
            <a:ahLst/>
            <a:cxnLst/>
            <a:rect l="l" t="t" r="r" b="b"/>
            <a:pathLst>
              <a:path w="0" h="292100">
                <a:moveTo>
                  <a:pt x="0" y="0"/>
                </a:moveTo>
                <a:lnTo>
                  <a:pt x="0" y="291642"/>
                </a:lnTo>
                <a:lnTo>
                  <a:pt x="0" y="0"/>
                </a:lnTo>
                <a:close/>
              </a:path>
            </a:pathLst>
          </a:custGeom>
          <a:ln w="3175">
            <a:solidFill>
              <a:srgbClr val="000000"/>
            </a:solidFill>
          </a:ln>
        </p:spPr>
        <p:txBody>
          <a:bodyPr wrap="square" lIns="0" tIns="0" rIns="0" bIns="0" rtlCol="0"/>
          <a:lstStyle/>
          <a:p/>
        </p:txBody>
      </p:sp>
      <p:sp>
        <p:nvSpPr>
          <p:cNvPr id="37" name="object 37"/>
          <p:cNvSpPr/>
          <p:nvPr/>
        </p:nvSpPr>
        <p:spPr>
          <a:xfrm>
            <a:off x="3609058" y="1020850"/>
            <a:ext cx="0" cy="292100"/>
          </a:xfrm>
          <a:custGeom>
            <a:avLst/>
            <a:gdLst/>
            <a:ahLst/>
            <a:cxnLst/>
            <a:rect l="l" t="t" r="r" b="b"/>
            <a:pathLst>
              <a:path w="0" h="292100">
                <a:moveTo>
                  <a:pt x="0" y="0"/>
                </a:moveTo>
                <a:lnTo>
                  <a:pt x="0" y="291642"/>
                </a:lnTo>
                <a:lnTo>
                  <a:pt x="0" y="0"/>
                </a:lnTo>
                <a:close/>
              </a:path>
            </a:pathLst>
          </a:custGeom>
          <a:ln w="3175">
            <a:solidFill>
              <a:srgbClr val="000000"/>
            </a:solidFill>
          </a:ln>
        </p:spPr>
        <p:txBody>
          <a:bodyPr wrap="square" lIns="0" tIns="0" rIns="0" bIns="0" rtlCol="0"/>
          <a:lstStyle/>
          <a:p/>
        </p:txBody>
      </p:sp>
      <p:sp>
        <p:nvSpPr>
          <p:cNvPr id="38" name="object 38"/>
          <p:cNvSpPr/>
          <p:nvPr/>
        </p:nvSpPr>
        <p:spPr>
          <a:xfrm>
            <a:off x="1218354" y="1147930"/>
            <a:ext cx="946150" cy="0"/>
          </a:xfrm>
          <a:custGeom>
            <a:avLst/>
            <a:gdLst/>
            <a:ahLst/>
            <a:cxnLst/>
            <a:rect l="l" t="t" r="r" b="b"/>
            <a:pathLst>
              <a:path w="946150" h="0">
                <a:moveTo>
                  <a:pt x="0" y="0"/>
                </a:moveTo>
                <a:lnTo>
                  <a:pt x="945966" y="0"/>
                </a:lnTo>
              </a:path>
            </a:pathLst>
          </a:custGeom>
          <a:ln w="3175">
            <a:solidFill>
              <a:srgbClr val="000000"/>
            </a:solidFill>
          </a:ln>
        </p:spPr>
        <p:txBody>
          <a:bodyPr wrap="square" lIns="0" tIns="0" rIns="0" bIns="0" rtlCol="0"/>
          <a:lstStyle/>
          <a:p/>
        </p:txBody>
      </p:sp>
      <p:sp>
        <p:nvSpPr>
          <p:cNvPr id="39" name="object 39"/>
          <p:cNvSpPr/>
          <p:nvPr/>
        </p:nvSpPr>
        <p:spPr>
          <a:xfrm>
            <a:off x="2592438" y="1147930"/>
            <a:ext cx="945515" cy="0"/>
          </a:xfrm>
          <a:custGeom>
            <a:avLst/>
            <a:gdLst/>
            <a:ahLst/>
            <a:cxnLst/>
            <a:rect l="l" t="t" r="r" b="b"/>
            <a:pathLst>
              <a:path w="945514" h="0">
                <a:moveTo>
                  <a:pt x="0" y="0"/>
                </a:moveTo>
                <a:lnTo>
                  <a:pt x="945418" y="0"/>
                </a:lnTo>
              </a:path>
            </a:pathLst>
          </a:custGeom>
          <a:ln w="3175">
            <a:solidFill>
              <a:srgbClr val="000000"/>
            </a:solidFill>
          </a:ln>
        </p:spPr>
        <p:txBody>
          <a:bodyPr wrap="square" lIns="0" tIns="0" rIns="0" bIns="0" rtlCol="0"/>
          <a:lstStyle/>
          <a:p/>
        </p:txBody>
      </p:sp>
      <p:sp>
        <p:nvSpPr>
          <p:cNvPr id="40" name="object 40"/>
          <p:cNvSpPr/>
          <p:nvPr/>
        </p:nvSpPr>
        <p:spPr>
          <a:xfrm>
            <a:off x="1146880" y="1121599"/>
            <a:ext cx="78740" cy="52705"/>
          </a:xfrm>
          <a:custGeom>
            <a:avLst/>
            <a:gdLst/>
            <a:ahLst/>
            <a:cxnLst/>
            <a:rect l="l" t="t" r="r" b="b"/>
            <a:pathLst>
              <a:path w="78740" h="52705">
                <a:moveTo>
                  <a:pt x="78503" y="52111"/>
                </a:moveTo>
                <a:lnTo>
                  <a:pt x="0" y="26512"/>
                </a:lnTo>
                <a:lnTo>
                  <a:pt x="78503" y="0"/>
                </a:lnTo>
                <a:lnTo>
                  <a:pt x="78503" y="52111"/>
                </a:lnTo>
                <a:close/>
              </a:path>
            </a:pathLst>
          </a:custGeom>
          <a:solidFill>
            <a:srgbClr val="000000"/>
          </a:solidFill>
        </p:spPr>
        <p:txBody>
          <a:bodyPr wrap="square" lIns="0" tIns="0" rIns="0" bIns="0" rtlCol="0"/>
          <a:lstStyle/>
          <a:p/>
        </p:txBody>
      </p:sp>
      <p:sp>
        <p:nvSpPr>
          <p:cNvPr id="41" name="object 41"/>
          <p:cNvSpPr/>
          <p:nvPr/>
        </p:nvSpPr>
        <p:spPr>
          <a:xfrm>
            <a:off x="3531832" y="1121782"/>
            <a:ext cx="78105" cy="52705"/>
          </a:xfrm>
          <a:custGeom>
            <a:avLst/>
            <a:gdLst/>
            <a:ahLst/>
            <a:cxnLst/>
            <a:rect l="l" t="t" r="r" b="b"/>
            <a:pathLst>
              <a:path w="78104" h="52705">
                <a:moveTo>
                  <a:pt x="0" y="52111"/>
                </a:moveTo>
                <a:lnTo>
                  <a:pt x="0" y="0"/>
                </a:lnTo>
                <a:lnTo>
                  <a:pt x="77590" y="26512"/>
                </a:lnTo>
                <a:lnTo>
                  <a:pt x="0" y="52111"/>
                </a:lnTo>
                <a:close/>
              </a:path>
            </a:pathLst>
          </a:custGeom>
          <a:solidFill>
            <a:srgbClr val="000000"/>
          </a:solidFill>
        </p:spPr>
        <p:txBody>
          <a:bodyPr wrap="square" lIns="0" tIns="0" rIns="0" bIns="0" rtlCol="0"/>
          <a:lstStyle/>
          <a:p/>
        </p:txBody>
      </p:sp>
      <p:sp>
        <p:nvSpPr>
          <p:cNvPr id="42" name="object 42"/>
          <p:cNvSpPr txBox="1"/>
          <p:nvPr/>
        </p:nvSpPr>
        <p:spPr>
          <a:xfrm>
            <a:off x="2126127" y="1067185"/>
            <a:ext cx="498475" cy="173990"/>
          </a:xfrm>
          <a:prstGeom prst="rect">
            <a:avLst/>
          </a:prstGeom>
        </p:spPr>
        <p:txBody>
          <a:bodyPr wrap="square" lIns="0" tIns="15875" rIns="0" bIns="0" rtlCol="0" vert="horz">
            <a:spAutoFit/>
          </a:bodyPr>
          <a:lstStyle/>
          <a:p>
            <a:pPr marL="38100">
              <a:lnSpc>
                <a:spcPct val="100000"/>
              </a:lnSpc>
              <a:spcBef>
                <a:spcPts val="125"/>
              </a:spcBef>
            </a:pPr>
            <a:r>
              <a:rPr dirty="0" baseline="8771" sz="1425" spc="-7">
                <a:latin typeface="Calibri"/>
                <a:cs typeface="Calibri"/>
              </a:rPr>
              <a:t>W</a:t>
            </a:r>
            <a:r>
              <a:rPr dirty="0" sz="650" spc="-5">
                <a:latin typeface="Calibri"/>
                <a:cs typeface="Calibri"/>
              </a:rPr>
              <a:t>overhang</a:t>
            </a:r>
            <a:endParaRPr sz="650">
              <a:latin typeface="Calibri"/>
              <a:cs typeface="Calibri"/>
            </a:endParaRPr>
          </a:p>
        </p:txBody>
      </p:sp>
      <p:sp>
        <p:nvSpPr>
          <p:cNvPr id="43" name="object 43"/>
          <p:cNvSpPr/>
          <p:nvPr/>
        </p:nvSpPr>
        <p:spPr>
          <a:xfrm>
            <a:off x="3609332" y="1020850"/>
            <a:ext cx="0" cy="292100"/>
          </a:xfrm>
          <a:custGeom>
            <a:avLst/>
            <a:gdLst/>
            <a:ahLst/>
            <a:cxnLst/>
            <a:rect l="l" t="t" r="r" b="b"/>
            <a:pathLst>
              <a:path w="0" h="292100">
                <a:moveTo>
                  <a:pt x="0" y="0"/>
                </a:moveTo>
                <a:lnTo>
                  <a:pt x="0" y="291642"/>
                </a:lnTo>
                <a:lnTo>
                  <a:pt x="0" y="0"/>
                </a:lnTo>
                <a:close/>
              </a:path>
            </a:pathLst>
          </a:custGeom>
          <a:ln w="3175">
            <a:solidFill>
              <a:srgbClr val="000000"/>
            </a:solidFill>
          </a:ln>
        </p:spPr>
        <p:txBody>
          <a:bodyPr wrap="square" lIns="0" tIns="0" rIns="0" bIns="0" rtlCol="0"/>
          <a:lstStyle/>
          <a:p/>
        </p:txBody>
      </p:sp>
      <p:sp>
        <p:nvSpPr>
          <p:cNvPr id="44" name="object 44"/>
          <p:cNvSpPr/>
          <p:nvPr/>
        </p:nvSpPr>
        <p:spPr>
          <a:xfrm>
            <a:off x="5092681" y="1020850"/>
            <a:ext cx="0" cy="292100"/>
          </a:xfrm>
          <a:custGeom>
            <a:avLst/>
            <a:gdLst/>
            <a:ahLst/>
            <a:cxnLst/>
            <a:rect l="l" t="t" r="r" b="b"/>
            <a:pathLst>
              <a:path w="0" h="292100">
                <a:moveTo>
                  <a:pt x="0" y="0"/>
                </a:moveTo>
                <a:lnTo>
                  <a:pt x="0" y="291642"/>
                </a:lnTo>
                <a:lnTo>
                  <a:pt x="0" y="0"/>
                </a:lnTo>
                <a:close/>
              </a:path>
            </a:pathLst>
          </a:custGeom>
          <a:ln w="3175">
            <a:solidFill>
              <a:srgbClr val="000000"/>
            </a:solidFill>
          </a:ln>
        </p:spPr>
        <p:txBody>
          <a:bodyPr wrap="square" lIns="0" tIns="0" rIns="0" bIns="0" rtlCol="0"/>
          <a:lstStyle/>
          <a:p/>
        </p:txBody>
      </p:sp>
      <p:sp>
        <p:nvSpPr>
          <p:cNvPr id="45" name="object 45"/>
          <p:cNvSpPr/>
          <p:nvPr/>
        </p:nvSpPr>
        <p:spPr>
          <a:xfrm>
            <a:off x="3680532" y="1147930"/>
            <a:ext cx="585470" cy="0"/>
          </a:xfrm>
          <a:custGeom>
            <a:avLst/>
            <a:gdLst/>
            <a:ahLst/>
            <a:cxnLst/>
            <a:rect l="l" t="t" r="r" b="b"/>
            <a:pathLst>
              <a:path w="585470" h="0">
                <a:moveTo>
                  <a:pt x="0" y="0"/>
                </a:moveTo>
                <a:lnTo>
                  <a:pt x="585124" y="0"/>
                </a:lnTo>
              </a:path>
            </a:pathLst>
          </a:custGeom>
          <a:ln w="3175">
            <a:solidFill>
              <a:srgbClr val="000000"/>
            </a:solidFill>
          </a:ln>
        </p:spPr>
        <p:txBody>
          <a:bodyPr wrap="square" lIns="0" tIns="0" rIns="0" bIns="0" rtlCol="0"/>
          <a:lstStyle/>
          <a:p/>
        </p:txBody>
      </p:sp>
      <p:sp>
        <p:nvSpPr>
          <p:cNvPr id="46" name="object 46"/>
          <p:cNvSpPr/>
          <p:nvPr/>
        </p:nvSpPr>
        <p:spPr>
          <a:xfrm>
            <a:off x="4436356" y="1147930"/>
            <a:ext cx="585470" cy="0"/>
          </a:xfrm>
          <a:custGeom>
            <a:avLst/>
            <a:gdLst/>
            <a:ahLst/>
            <a:cxnLst/>
            <a:rect l="l" t="t" r="r" b="b"/>
            <a:pathLst>
              <a:path w="585470" h="0">
                <a:moveTo>
                  <a:pt x="0" y="0"/>
                </a:moveTo>
                <a:lnTo>
                  <a:pt x="585124" y="0"/>
                </a:lnTo>
              </a:path>
            </a:pathLst>
          </a:custGeom>
          <a:ln w="3175">
            <a:solidFill>
              <a:srgbClr val="000000"/>
            </a:solidFill>
          </a:ln>
        </p:spPr>
        <p:txBody>
          <a:bodyPr wrap="square" lIns="0" tIns="0" rIns="0" bIns="0" rtlCol="0"/>
          <a:lstStyle/>
          <a:p/>
        </p:txBody>
      </p:sp>
      <p:sp>
        <p:nvSpPr>
          <p:cNvPr id="47" name="object 47"/>
          <p:cNvSpPr/>
          <p:nvPr/>
        </p:nvSpPr>
        <p:spPr>
          <a:xfrm>
            <a:off x="3609058" y="1121599"/>
            <a:ext cx="78105" cy="52705"/>
          </a:xfrm>
          <a:custGeom>
            <a:avLst/>
            <a:gdLst/>
            <a:ahLst/>
            <a:cxnLst/>
            <a:rect l="l" t="t" r="r" b="b"/>
            <a:pathLst>
              <a:path w="78104" h="52705">
                <a:moveTo>
                  <a:pt x="77590" y="52111"/>
                </a:moveTo>
                <a:lnTo>
                  <a:pt x="0" y="26512"/>
                </a:lnTo>
                <a:lnTo>
                  <a:pt x="77590" y="0"/>
                </a:lnTo>
                <a:lnTo>
                  <a:pt x="77590" y="52111"/>
                </a:lnTo>
                <a:close/>
              </a:path>
            </a:pathLst>
          </a:custGeom>
          <a:solidFill>
            <a:srgbClr val="000000"/>
          </a:solidFill>
        </p:spPr>
        <p:txBody>
          <a:bodyPr wrap="square" lIns="0" tIns="0" rIns="0" bIns="0" rtlCol="0"/>
          <a:lstStyle/>
          <a:p/>
        </p:txBody>
      </p:sp>
      <p:sp>
        <p:nvSpPr>
          <p:cNvPr id="48" name="object 48"/>
          <p:cNvSpPr/>
          <p:nvPr/>
        </p:nvSpPr>
        <p:spPr>
          <a:xfrm>
            <a:off x="5014725" y="1121782"/>
            <a:ext cx="78105" cy="52705"/>
          </a:xfrm>
          <a:custGeom>
            <a:avLst/>
            <a:gdLst/>
            <a:ahLst/>
            <a:cxnLst/>
            <a:rect l="l" t="t" r="r" b="b"/>
            <a:pathLst>
              <a:path w="78104" h="52705">
                <a:moveTo>
                  <a:pt x="0" y="52111"/>
                </a:moveTo>
                <a:lnTo>
                  <a:pt x="0" y="0"/>
                </a:lnTo>
                <a:lnTo>
                  <a:pt x="77590" y="26512"/>
                </a:lnTo>
                <a:lnTo>
                  <a:pt x="0" y="52111"/>
                </a:lnTo>
                <a:close/>
              </a:path>
            </a:pathLst>
          </a:custGeom>
          <a:solidFill>
            <a:srgbClr val="000000"/>
          </a:solidFill>
        </p:spPr>
        <p:txBody>
          <a:bodyPr wrap="square" lIns="0" tIns="0" rIns="0" bIns="0" rtlCol="0"/>
          <a:lstStyle/>
          <a:p/>
        </p:txBody>
      </p:sp>
      <p:sp>
        <p:nvSpPr>
          <p:cNvPr id="49" name="object 49"/>
          <p:cNvSpPr txBox="1"/>
          <p:nvPr/>
        </p:nvSpPr>
        <p:spPr>
          <a:xfrm>
            <a:off x="4252587" y="1049454"/>
            <a:ext cx="193040" cy="173990"/>
          </a:xfrm>
          <a:prstGeom prst="rect">
            <a:avLst/>
          </a:prstGeom>
        </p:spPr>
        <p:txBody>
          <a:bodyPr wrap="square" lIns="0" tIns="15875" rIns="0" bIns="0" rtlCol="0" vert="horz">
            <a:spAutoFit/>
          </a:bodyPr>
          <a:lstStyle/>
          <a:p>
            <a:pPr marL="12700">
              <a:lnSpc>
                <a:spcPct val="100000"/>
              </a:lnSpc>
              <a:spcBef>
                <a:spcPts val="125"/>
              </a:spcBef>
            </a:pPr>
            <a:r>
              <a:rPr dirty="0" sz="950" spc="10">
                <a:latin typeface="Calibri"/>
                <a:cs typeface="Calibri"/>
              </a:rPr>
              <a:t>S</a:t>
            </a:r>
            <a:r>
              <a:rPr dirty="0" sz="950">
                <a:latin typeface="Calibri"/>
                <a:cs typeface="Calibri"/>
              </a:rPr>
              <a:t>/</a:t>
            </a:r>
            <a:r>
              <a:rPr dirty="0" sz="950" spc="10">
                <a:latin typeface="Calibri"/>
                <a:cs typeface="Calibri"/>
              </a:rPr>
              <a:t>2</a:t>
            </a:r>
            <a:endParaRPr sz="950">
              <a:latin typeface="Calibri"/>
              <a:cs typeface="Calibri"/>
            </a:endParaRPr>
          </a:p>
        </p:txBody>
      </p:sp>
      <p:sp>
        <p:nvSpPr>
          <p:cNvPr id="50" name="object 50"/>
          <p:cNvSpPr/>
          <p:nvPr/>
        </p:nvSpPr>
        <p:spPr>
          <a:xfrm>
            <a:off x="2498417" y="1719239"/>
            <a:ext cx="291465" cy="0"/>
          </a:xfrm>
          <a:custGeom>
            <a:avLst/>
            <a:gdLst/>
            <a:ahLst/>
            <a:cxnLst/>
            <a:rect l="l" t="t" r="r" b="b"/>
            <a:pathLst>
              <a:path w="291464" h="0">
                <a:moveTo>
                  <a:pt x="0" y="0"/>
                </a:moveTo>
                <a:lnTo>
                  <a:pt x="291192" y="0"/>
                </a:lnTo>
              </a:path>
            </a:pathLst>
          </a:custGeom>
          <a:ln w="3175">
            <a:solidFill>
              <a:srgbClr val="000000"/>
            </a:solidFill>
          </a:ln>
        </p:spPr>
        <p:txBody>
          <a:bodyPr wrap="square" lIns="0" tIns="0" rIns="0" bIns="0" rtlCol="0"/>
          <a:lstStyle/>
          <a:p/>
        </p:txBody>
      </p:sp>
      <p:sp>
        <p:nvSpPr>
          <p:cNvPr id="51" name="object 51"/>
          <p:cNvSpPr/>
          <p:nvPr/>
        </p:nvSpPr>
        <p:spPr>
          <a:xfrm>
            <a:off x="2498417" y="1376399"/>
            <a:ext cx="291465" cy="0"/>
          </a:xfrm>
          <a:custGeom>
            <a:avLst/>
            <a:gdLst/>
            <a:ahLst/>
            <a:cxnLst/>
            <a:rect l="l" t="t" r="r" b="b"/>
            <a:pathLst>
              <a:path w="291464" h="0">
                <a:moveTo>
                  <a:pt x="0" y="0"/>
                </a:moveTo>
                <a:lnTo>
                  <a:pt x="291192" y="0"/>
                </a:lnTo>
              </a:path>
            </a:pathLst>
          </a:custGeom>
          <a:ln w="3175">
            <a:solidFill>
              <a:srgbClr val="000000"/>
            </a:solidFill>
          </a:ln>
        </p:spPr>
        <p:txBody>
          <a:bodyPr wrap="square" lIns="0" tIns="0" rIns="0" bIns="0" rtlCol="0"/>
          <a:lstStyle/>
          <a:p/>
        </p:txBody>
      </p:sp>
      <p:sp>
        <p:nvSpPr>
          <p:cNvPr id="52" name="object 52"/>
          <p:cNvSpPr/>
          <p:nvPr/>
        </p:nvSpPr>
        <p:spPr>
          <a:xfrm>
            <a:off x="2625300" y="1790550"/>
            <a:ext cx="0" cy="81915"/>
          </a:xfrm>
          <a:custGeom>
            <a:avLst/>
            <a:gdLst/>
            <a:ahLst/>
            <a:cxnLst/>
            <a:rect l="l" t="t" r="r" b="b"/>
            <a:pathLst>
              <a:path w="0" h="81914">
                <a:moveTo>
                  <a:pt x="0" y="81367"/>
                </a:moveTo>
                <a:lnTo>
                  <a:pt x="0" y="0"/>
                </a:lnTo>
              </a:path>
            </a:pathLst>
          </a:custGeom>
          <a:ln w="3175">
            <a:solidFill>
              <a:srgbClr val="000000"/>
            </a:solidFill>
          </a:ln>
        </p:spPr>
        <p:txBody>
          <a:bodyPr wrap="square" lIns="0" tIns="0" rIns="0" bIns="0" rtlCol="0"/>
          <a:lstStyle/>
          <a:p/>
        </p:txBody>
      </p:sp>
      <p:sp>
        <p:nvSpPr>
          <p:cNvPr id="53" name="object 53"/>
          <p:cNvSpPr/>
          <p:nvPr/>
        </p:nvSpPr>
        <p:spPr>
          <a:xfrm>
            <a:off x="2625300" y="1223720"/>
            <a:ext cx="0" cy="81915"/>
          </a:xfrm>
          <a:custGeom>
            <a:avLst/>
            <a:gdLst/>
            <a:ahLst/>
            <a:cxnLst/>
            <a:rect l="l" t="t" r="r" b="b"/>
            <a:pathLst>
              <a:path w="0" h="81915">
                <a:moveTo>
                  <a:pt x="0" y="0"/>
                </a:moveTo>
                <a:lnTo>
                  <a:pt x="0" y="81367"/>
                </a:lnTo>
              </a:path>
            </a:pathLst>
          </a:custGeom>
          <a:ln w="3175">
            <a:solidFill>
              <a:srgbClr val="000000"/>
            </a:solidFill>
          </a:ln>
        </p:spPr>
        <p:txBody>
          <a:bodyPr wrap="square" lIns="0" tIns="0" rIns="0" bIns="0" rtlCol="0"/>
          <a:lstStyle/>
          <a:p/>
        </p:txBody>
      </p:sp>
      <p:sp>
        <p:nvSpPr>
          <p:cNvPr id="54" name="object 54"/>
          <p:cNvSpPr/>
          <p:nvPr/>
        </p:nvSpPr>
        <p:spPr>
          <a:xfrm>
            <a:off x="2625300" y="1719239"/>
            <a:ext cx="0" cy="180975"/>
          </a:xfrm>
          <a:custGeom>
            <a:avLst/>
            <a:gdLst/>
            <a:ahLst/>
            <a:cxnLst/>
            <a:rect l="l" t="t" r="r" b="b"/>
            <a:pathLst>
              <a:path w="0" h="180975">
                <a:moveTo>
                  <a:pt x="0" y="0"/>
                </a:moveTo>
                <a:lnTo>
                  <a:pt x="0" y="180471"/>
                </a:lnTo>
              </a:path>
            </a:pathLst>
          </a:custGeom>
          <a:ln w="3175">
            <a:solidFill>
              <a:srgbClr val="000000"/>
            </a:solidFill>
          </a:ln>
        </p:spPr>
        <p:txBody>
          <a:bodyPr wrap="square" lIns="0" tIns="0" rIns="0" bIns="0" rtlCol="0"/>
          <a:lstStyle/>
          <a:p/>
        </p:txBody>
      </p:sp>
      <p:sp>
        <p:nvSpPr>
          <p:cNvPr id="55" name="object 55"/>
          <p:cNvSpPr/>
          <p:nvPr/>
        </p:nvSpPr>
        <p:spPr>
          <a:xfrm>
            <a:off x="2599376" y="1718691"/>
            <a:ext cx="52069" cy="78740"/>
          </a:xfrm>
          <a:custGeom>
            <a:avLst/>
            <a:gdLst/>
            <a:ahLst/>
            <a:cxnLst/>
            <a:rect l="l" t="t" r="r" b="b"/>
            <a:pathLst>
              <a:path w="52069" h="78739">
                <a:moveTo>
                  <a:pt x="52031" y="78624"/>
                </a:moveTo>
                <a:lnTo>
                  <a:pt x="0" y="78624"/>
                </a:lnTo>
                <a:lnTo>
                  <a:pt x="25559" y="0"/>
                </a:lnTo>
                <a:lnTo>
                  <a:pt x="52031" y="78624"/>
                </a:lnTo>
                <a:close/>
              </a:path>
            </a:pathLst>
          </a:custGeom>
          <a:solidFill>
            <a:srgbClr val="000000"/>
          </a:solidFill>
        </p:spPr>
        <p:txBody>
          <a:bodyPr wrap="square" lIns="0" tIns="0" rIns="0" bIns="0" rtlCol="0"/>
          <a:lstStyle/>
          <a:p/>
        </p:txBody>
      </p:sp>
      <p:sp>
        <p:nvSpPr>
          <p:cNvPr id="56" name="object 56"/>
          <p:cNvSpPr/>
          <p:nvPr/>
        </p:nvSpPr>
        <p:spPr>
          <a:xfrm>
            <a:off x="2599284" y="1298322"/>
            <a:ext cx="52069" cy="78105"/>
          </a:xfrm>
          <a:custGeom>
            <a:avLst/>
            <a:gdLst/>
            <a:ahLst/>
            <a:cxnLst/>
            <a:rect l="l" t="t" r="r" b="b"/>
            <a:pathLst>
              <a:path w="52069" h="78105">
                <a:moveTo>
                  <a:pt x="52031" y="0"/>
                </a:moveTo>
                <a:lnTo>
                  <a:pt x="25559" y="77710"/>
                </a:lnTo>
                <a:lnTo>
                  <a:pt x="0" y="0"/>
                </a:lnTo>
                <a:lnTo>
                  <a:pt x="52031" y="0"/>
                </a:lnTo>
                <a:close/>
              </a:path>
            </a:pathLst>
          </a:custGeom>
          <a:solidFill>
            <a:srgbClr val="000000"/>
          </a:solidFill>
        </p:spPr>
        <p:txBody>
          <a:bodyPr wrap="square" lIns="0" tIns="0" rIns="0" bIns="0" rtlCol="0"/>
          <a:lstStyle/>
          <a:p/>
        </p:txBody>
      </p:sp>
      <p:sp>
        <p:nvSpPr>
          <p:cNvPr id="57" name="object 57"/>
          <p:cNvSpPr txBox="1"/>
          <p:nvPr/>
        </p:nvSpPr>
        <p:spPr>
          <a:xfrm>
            <a:off x="2522771" y="1877415"/>
            <a:ext cx="203835" cy="173990"/>
          </a:xfrm>
          <a:prstGeom prst="rect">
            <a:avLst/>
          </a:prstGeom>
        </p:spPr>
        <p:txBody>
          <a:bodyPr wrap="square" lIns="0" tIns="15875" rIns="0" bIns="0" rtlCol="0" vert="horz">
            <a:spAutoFit/>
          </a:bodyPr>
          <a:lstStyle/>
          <a:p>
            <a:pPr marL="12700">
              <a:lnSpc>
                <a:spcPct val="100000"/>
              </a:lnSpc>
              <a:spcBef>
                <a:spcPts val="125"/>
              </a:spcBef>
            </a:pPr>
            <a:r>
              <a:rPr dirty="0" sz="950" spc="20">
                <a:latin typeface="Calibri"/>
                <a:cs typeface="Calibri"/>
              </a:rPr>
              <a:t>“A</a:t>
            </a:r>
            <a:r>
              <a:rPr dirty="0" sz="950" spc="5">
                <a:latin typeface="Calibri"/>
                <a:cs typeface="Calibri"/>
              </a:rPr>
              <a:t>”</a:t>
            </a:r>
            <a:endParaRPr sz="950">
              <a:latin typeface="Calibri"/>
              <a:cs typeface="Calibri"/>
            </a:endParaRPr>
          </a:p>
        </p:txBody>
      </p:sp>
      <p:sp>
        <p:nvSpPr>
          <p:cNvPr id="58" name="object 58"/>
          <p:cNvSpPr/>
          <p:nvPr/>
        </p:nvSpPr>
        <p:spPr>
          <a:xfrm>
            <a:off x="4365155" y="1676270"/>
            <a:ext cx="614045" cy="500380"/>
          </a:xfrm>
          <a:custGeom>
            <a:avLst/>
            <a:gdLst/>
            <a:ahLst/>
            <a:cxnLst/>
            <a:rect l="l" t="t" r="r" b="b"/>
            <a:pathLst>
              <a:path w="614045" h="500380">
                <a:moveTo>
                  <a:pt x="613422" y="500089"/>
                </a:moveTo>
                <a:lnTo>
                  <a:pt x="0" y="0"/>
                </a:lnTo>
              </a:path>
            </a:pathLst>
          </a:custGeom>
          <a:ln w="3175">
            <a:solidFill>
              <a:srgbClr val="000000"/>
            </a:solidFill>
          </a:ln>
        </p:spPr>
        <p:txBody>
          <a:bodyPr wrap="square" lIns="0" tIns="0" rIns="0" bIns="0" rtlCol="0"/>
          <a:lstStyle/>
          <a:p/>
        </p:txBody>
      </p:sp>
      <p:sp>
        <p:nvSpPr>
          <p:cNvPr id="59" name="object 59"/>
          <p:cNvSpPr txBox="1"/>
          <p:nvPr/>
        </p:nvSpPr>
        <p:spPr>
          <a:xfrm>
            <a:off x="5016611" y="2077976"/>
            <a:ext cx="651510" cy="173990"/>
          </a:xfrm>
          <a:prstGeom prst="rect">
            <a:avLst/>
          </a:prstGeom>
        </p:spPr>
        <p:txBody>
          <a:bodyPr wrap="square" lIns="0" tIns="15875" rIns="0" bIns="0" rtlCol="0" vert="horz">
            <a:spAutoFit/>
          </a:bodyPr>
          <a:lstStyle/>
          <a:p>
            <a:pPr marL="12700">
              <a:lnSpc>
                <a:spcPct val="100000"/>
              </a:lnSpc>
              <a:spcBef>
                <a:spcPts val="125"/>
              </a:spcBef>
            </a:pPr>
            <a:r>
              <a:rPr dirty="0" sz="950" spc="20">
                <a:latin typeface="Calibri"/>
                <a:cs typeface="Calibri"/>
              </a:rPr>
              <a:t>Slab</a:t>
            </a:r>
            <a:r>
              <a:rPr dirty="0" sz="950" spc="-20">
                <a:latin typeface="Calibri"/>
                <a:cs typeface="Calibri"/>
              </a:rPr>
              <a:t> </a:t>
            </a:r>
            <a:r>
              <a:rPr dirty="0" sz="950" spc="15">
                <a:latin typeface="Calibri"/>
                <a:cs typeface="Calibri"/>
              </a:rPr>
              <a:t>haunch</a:t>
            </a:r>
            <a:endParaRPr sz="950">
              <a:latin typeface="Calibri"/>
              <a:cs typeface="Calibri"/>
            </a:endParaRPr>
          </a:p>
        </p:txBody>
      </p:sp>
      <p:sp>
        <p:nvSpPr>
          <p:cNvPr id="63" name="object 63"/>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11</a:t>
            </a:r>
          </a:p>
        </p:txBody>
      </p:sp>
      <p:sp>
        <p:nvSpPr>
          <p:cNvPr id="60" name="object 60"/>
          <p:cNvSpPr txBox="1"/>
          <p:nvPr/>
        </p:nvSpPr>
        <p:spPr>
          <a:xfrm>
            <a:off x="647544" y="3773819"/>
            <a:ext cx="4997450" cy="938530"/>
          </a:xfrm>
          <a:prstGeom prst="rect">
            <a:avLst/>
          </a:prstGeom>
        </p:spPr>
        <p:txBody>
          <a:bodyPr wrap="square" lIns="0" tIns="84455" rIns="0" bIns="0" rtlCol="0" vert="horz">
            <a:spAutoFit/>
          </a:bodyPr>
          <a:lstStyle/>
          <a:p>
            <a:pPr marL="38100">
              <a:lnSpc>
                <a:spcPct val="100000"/>
              </a:lnSpc>
              <a:spcBef>
                <a:spcPts val="665"/>
              </a:spcBef>
            </a:pPr>
            <a:r>
              <a:rPr dirty="0" sz="1000" spc="-5" b="1">
                <a:latin typeface="Times New Roman"/>
                <a:cs typeface="Times New Roman"/>
              </a:rPr>
              <a:t>Figure 3-5 Main slab section </a:t>
            </a:r>
            <a:r>
              <a:rPr dirty="0" sz="1000" b="1">
                <a:latin typeface="Times New Roman"/>
                <a:cs typeface="Times New Roman"/>
              </a:rPr>
              <a:t>for </a:t>
            </a:r>
            <a:r>
              <a:rPr dirty="0" sz="1000" spc="-5" b="1">
                <a:latin typeface="Times New Roman"/>
                <a:cs typeface="Times New Roman"/>
              </a:rPr>
              <a:t>slab</a:t>
            </a:r>
            <a:r>
              <a:rPr dirty="0" sz="1000" spc="25" b="1">
                <a:latin typeface="Times New Roman"/>
                <a:cs typeface="Times New Roman"/>
              </a:rPr>
              <a:t> </a:t>
            </a:r>
            <a:r>
              <a:rPr dirty="0" sz="1000" spc="-5" b="1">
                <a:latin typeface="Times New Roman"/>
                <a:cs typeface="Times New Roman"/>
              </a:rPr>
              <a:t>loading</a:t>
            </a:r>
            <a:endParaRPr sz="1000">
              <a:latin typeface="Times New Roman"/>
              <a:cs typeface="Times New Roman"/>
            </a:endParaRPr>
          </a:p>
          <a:p>
            <a:pPr marL="38100">
              <a:lnSpc>
                <a:spcPct val="100000"/>
              </a:lnSpc>
              <a:spcBef>
                <a:spcPts val="560"/>
              </a:spcBef>
            </a:pPr>
            <a:r>
              <a:rPr dirty="0" sz="1000" spc="25">
                <a:latin typeface="Cambria Math"/>
                <a:cs typeface="Cambria Math"/>
              </a:rPr>
              <a:t>W</a:t>
            </a:r>
            <a:r>
              <a:rPr dirty="0" baseline="-15873" sz="1050" spc="37">
                <a:latin typeface="Cambria Math"/>
                <a:cs typeface="Cambria Math"/>
              </a:rPr>
              <a:t>overhang </a:t>
            </a:r>
            <a:r>
              <a:rPr dirty="0" sz="1000" spc="-5">
                <a:latin typeface="Times New Roman"/>
                <a:cs typeface="Times New Roman"/>
              </a:rPr>
              <a:t>varies along the length </a:t>
            </a:r>
            <a:r>
              <a:rPr dirty="0" sz="1000">
                <a:latin typeface="Times New Roman"/>
                <a:cs typeface="Times New Roman"/>
              </a:rPr>
              <a:t>of </a:t>
            </a:r>
            <a:r>
              <a:rPr dirty="0" sz="1000" spc="-5">
                <a:latin typeface="Times New Roman"/>
                <a:cs typeface="Times New Roman"/>
              </a:rPr>
              <a:t>the</a:t>
            </a:r>
            <a:r>
              <a:rPr dirty="0" sz="1000" spc="-60">
                <a:latin typeface="Times New Roman"/>
                <a:cs typeface="Times New Roman"/>
              </a:rPr>
              <a:t> </a:t>
            </a:r>
            <a:r>
              <a:rPr dirty="0" sz="1000">
                <a:latin typeface="Times New Roman"/>
                <a:cs typeface="Times New Roman"/>
              </a:rPr>
              <a:t>span.</a:t>
            </a:r>
            <a:endParaRPr sz="1000">
              <a:latin typeface="Times New Roman"/>
              <a:cs typeface="Times New Roman"/>
            </a:endParaRPr>
          </a:p>
          <a:p>
            <a:pPr marL="38100" marR="30480">
              <a:lnSpc>
                <a:spcPct val="146000"/>
              </a:lnSpc>
              <a:spcBef>
                <a:spcPts val="160"/>
              </a:spcBef>
            </a:pPr>
            <a:r>
              <a:rPr dirty="0" sz="1000" spc="-5">
                <a:latin typeface="Times New Roman"/>
                <a:cs typeface="Times New Roman"/>
              </a:rPr>
              <a:t>Assume a slab offset (“A” dimension) </a:t>
            </a:r>
            <a:r>
              <a:rPr dirty="0" sz="1000" spc="-10">
                <a:latin typeface="Times New Roman"/>
                <a:cs typeface="Times New Roman"/>
              </a:rPr>
              <a:t>of </a:t>
            </a:r>
            <a:r>
              <a:rPr dirty="0" sz="1000" spc="-5">
                <a:latin typeface="Cambria Math"/>
                <a:cs typeface="Cambria Math"/>
              </a:rPr>
              <a:t>12.5in</a:t>
            </a:r>
            <a:r>
              <a:rPr dirty="0" sz="1000" spc="-5">
                <a:latin typeface="Times New Roman"/>
                <a:cs typeface="Times New Roman"/>
              </a:rPr>
              <a:t>. This assumption will </a:t>
            </a:r>
            <a:r>
              <a:rPr dirty="0" sz="1000">
                <a:latin typeface="Times New Roman"/>
                <a:cs typeface="Times New Roman"/>
              </a:rPr>
              <a:t>be </a:t>
            </a:r>
            <a:r>
              <a:rPr dirty="0" sz="1000" spc="-5">
                <a:latin typeface="Times New Roman"/>
                <a:cs typeface="Times New Roman"/>
              </a:rPr>
              <a:t>verified in Section </a:t>
            </a:r>
            <a:r>
              <a:rPr dirty="0" sz="1000" spc="-10">
                <a:latin typeface="Times New Roman"/>
                <a:cs typeface="Times New Roman"/>
                <a:hlinkClick r:id="rId2" action="ppaction://hlinksldjump"/>
              </a:rPr>
              <a:t>6.5. </a:t>
            </a:r>
            <a:r>
              <a:rPr dirty="0" sz="1000" spc="-10">
                <a:latin typeface="Times New Roman"/>
                <a:cs typeface="Times New Roman"/>
              </a:rPr>
              <a:t> </a:t>
            </a:r>
            <a:r>
              <a:rPr dirty="0" sz="1000" spc="-5">
                <a:latin typeface="Times New Roman"/>
                <a:cs typeface="Times New Roman"/>
              </a:rPr>
              <a:t>The main slab weight computed </a:t>
            </a:r>
            <a:r>
              <a:rPr dirty="0" sz="1000">
                <a:latin typeface="Times New Roman"/>
                <a:cs typeface="Times New Roman"/>
              </a:rPr>
              <a:t>by </a:t>
            </a:r>
            <a:r>
              <a:rPr dirty="0" sz="1000" spc="-5">
                <a:latin typeface="Times New Roman"/>
                <a:cs typeface="Times New Roman"/>
              </a:rPr>
              <a:t>PGSuper</a:t>
            </a:r>
            <a:r>
              <a:rPr dirty="0" sz="1000" spc="30">
                <a:latin typeface="Times New Roman"/>
                <a:cs typeface="Times New Roman"/>
              </a:rPr>
              <a:t> </a:t>
            </a:r>
            <a:r>
              <a:rPr dirty="0" sz="1000" spc="-5">
                <a:latin typeface="Times New Roman"/>
                <a:cs typeface="Times New Roman"/>
              </a:rPr>
              <a:t>is:</a:t>
            </a:r>
            <a:endParaRPr sz="1000">
              <a:latin typeface="Times New Roman"/>
              <a:cs typeface="Times New Roman"/>
            </a:endParaRPr>
          </a:p>
        </p:txBody>
      </p:sp>
      <p:graphicFrame>
        <p:nvGraphicFramePr>
          <p:cNvPr id="61" name="object 61"/>
          <p:cNvGraphicFramePr>
            <a:graphicFrameLocks noGrp="1"/>
          </p:cNvGraphicFramePr>
          <p:nvPr/>
        </p:nvGraphicFramePr>
        <p:xfrm>
          <a:off x="685800" y="4777740"/>
          <a:ext cx="3049905" cy="2725420"/>
        </p:xfrm>
        <a:graphic>
          <a:graphicData uri="http://schemas.openxmlformats.org/drawingml/2006/table">
            <a:tbl>
              <a:tblPr firstRow="1" bandRow="1">
                <a:tableStyleId>{2D5ABB26-0587-4C30-8999-92F81FD0307C}</a:tableStyleId>
              </a:tblPr>
              <a:tblGrid>
                <a:gridCol w="819150"/>
                <a:gridCol w="876300"/>
                <a:gridCol w="1355089"/>
              </a:tblGrid>
              <a:tr h="254514">
                <a:tc>
                  <a:txBody>
                    <a:bodyPr/>
                    <a:lstStyle/>
                    <a:p>
                      <a:pPr marL="67945">
                        <a:lnSpc>
                          <a:spcPts val="1185"/>
                        </a:lnSpc>
                      </a:pPr>
                      <a:r>
                        <a:rPr dirty="0" sz="1000" spc="-5" b="1">
                          <a:solidFill>
                            <a:srgbClr val="365F91"/>
                          </a:solidFill>
                          <a:latin typeface="Times New Roman"/>
                          <a:cs typeface="Times New Roman"/>
                        </a:rPr>
                        <a:t>Location</a:t>
                      </a:r>
                      <a:r>
                        <a:rPr dirty="0" sz="1000" spc="-20" b="1">
                          <a:solidFill>
                            <a:srgbClr val="365F91"/>
                          </a:solidFill>
                          <a:latin typeface="Times New Roman"/>
                          <a:cs typeface="Times New Roman"/>
                        </a:rPr>
                        <a:t> </a:t>
                      </a:r>
                      <a:r>
                        <a:rPr dirty="0" sz="1000" spc="-5" b="1">
                          <a:solidFill>
                            <a:srgbClr val="365F91"/>
                          </a:solidFill>
                          <a:latin typeface="Times New Roman"/>
                          <a:cs typeface="Times New Roman"/>
                        </a:rPr>
                        <a:t>(ft)</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c>
                  <a:txBody>
                    <a:bodyPr/>
                    <a:lstStyle/>
                    <a:p>
                      <a:pPr marL="67310">
                        <a:lnSpc>
                          <a:spcPct val="100000"/>
                        </a:lnSpc>
                        <a:spcBef>
                          <a:spcPts val="200"/>
                        </a:spcBef>
                      </a:pPr>
                      <a:r>
                        <a:rPr dirty="0" baseline="11111" sz="1500" spc="-322">
                          <a:solidFill>
                            <a:srgbClr val="365F91"/>
                          </a:solidFill>
                          <a:latin typeface="Cambria Math"/>
                          <a:cs typeface="Cambria Math"/>
                        </a:rPr>
                        <a:t>𝐖𝐖</a:t>
                      </a:r>
                      <a:r>
                        <a:rPr dirty="0" sz="700" spc="-215">
                          <a:solidFill>
                            <a:srgbClr val="365F91"/>
                          </a:solidFill>
                          <a:latin typeface="Cambria Math"/>
                          <a:cs typeface="Cambria Math"/>
                        </a:rPr>
                        <a:t>𝐭𝐭𝐨𝐨𝐠𝐠𝐠𝐠𝐨𝐨𝐬𝐬𝐨𝐨𝐠𝐠</a:t>
                      </a:r>
                      <a:r>
                        <a:rPr dirty="0" baseline="11111" sz="1500" spc="-322">
                          <a:solidFill>
                            <a:srgbClr val="365F91"/>
                          </a:solidFill>
                          <a:latin typeface="Cambria Math"/>
                          <a:cs typeface="Cambria Math"/>
                        </a:rPr>
                        <a:t>(𝐠𝐠𝐨𝐨)</a:t>
                      </a:r>
                      <a:endParaRPr baseline="11111" sz="1500">
                        <a:latin typeface="Cambria Math"/>
                        <a:cs typeface="Cambria Math"/>
                      </a:endParaRPr>
                    </a:p>
                  </a:txBody>
                  <a:tcPr marL="0" marR="0" marB="0" marT="25400">
                    <a:lnT w="12700">
                      <a:solidFill>
                        <a:srgbClr val="4F81BC"/>
                      </a:solidFill>
                      <a:prstDash val="solid"/>
                    </a:lnT>
                    <a:lnB w="12700">
                      <a:solidFill>
                        <a:srgbClr val="4F81BC"/>
                      </a:solidFill>
                      <a:prstDash val="solid"/>
                    </a:lnB>
                  </a:tcPr>
                </a:tc>
                <a:tc>
                  <a:txBody>
                    <a:bodyPr/>
                    <a:lstStyle/>
                    <a:p>
                      <a:pPr marL="67945">
                        <a:lnSpc>
                          <a:spcPts val="1185"/>
                        </a:lnSpc>
                      </a:pPr>
                      <a:r>
                        <a:rPr dirty="0" sz="1000" spc="-5" b="1">
                          <a:solidFill>
                            <a:srgbClr val="365F91"/>
                          </a:solidFill>
                          <a:latin typeface="Times New Roman"/>
                          <a:cs typeface="Times New Roman"/>
                        </a:rPr>
                        <a:t>Main Slab weight</a:t>
                      </a:r>
                      <a:r>
                        <a:rPr dirty="0" sz="1000" spc="-25" b="1">
                          <a:solidFill>
                            <a:srgbClr val="365F91"/>
                          </a:solidFill>
                          <a:latin typeface="Times New Roman"/>
                          <a:cs typeface="Times New Roman"/>
                        </a:rPr>
                        <a:t> </a:t>
                      </a:r>
                      <a:r>
                        <a:rPr dirty="0" sz="1000" spc="-5" b="1">
                          <a:solidFill>
                            <a:srgbClr val="365F91"/>
                          </a:solidFill>
                          <a:latin typeface="Times New Roman"/>
                          <a:cs typeface="Times New Roman"/>
                        </a:rPr>
                        <a:t>(klf)</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r>
              <a:tr h="230117">
                <a:tc>
                  <a:txBody>
                    <a:bodyPr/>
                    <a:lstStyle/>
                    <a:p>
                      <a:pPr marL="67945">
                        <a:lnSpc>
                          <a:spcPts val="1195"/>
                        </a:lnSpc>
                      </a:pPr>
                      <a:r>
                        <a:rPr dirty="0" sz="1000">
                          <a:solidFill>
                            <a:srgbClr val="365F91"/>
                          </a:solidFill>
                          <a:latin typeface="Times New Roman"/>
                          <a:cs typeface="Times New Roman"/>
                        </a:rPr>
                        <a:t>0.000</a:t>
                      </a:r>
                      <a:endParaRPr sz="1000">
                        <a:latin typeface="Times New Roman"/>
                        <a:cs typeface="Times New Roman"/>
                      </a:endParaRPr>
                    </a:p>
                  </a:txBody>
                  <a:tcPr marL="0" marR="0" marB="0" marT="0">
                    <a:lnT w="12700">
                      <a:solidFill>
                        <a:srgbClr val="4F81BC"/>
                      </a:solidFill>
                      <a:prstDash val="solid"/>
                    </a:lnT>
                    <a:solidFill>
                      <a:srgbClr val="D2DFED"/>
                    </a:solidFill>
                  </a:tcPr>
                </a:tc>
                <a:tc>
                  <a:txBody>
                    <a:bodyPr/>
                    <a:lstStyle/>
                    <a:p>
                      <a:pPr marL="67310">
                        <a:lnSpc>
                          <a:spcPts val="1195"/>
                        </a:lnSpc>
                      </a:pPr>
                      <a:r>
                        <a:rPr dirty="0" sz="1000" spc="-5">
                          <a:solidFill>
                            <a:srgbClr val="365F91"/>
                          </a:solidFill>
                          <a:latin typeface="Times New Roman"/>
                          <a:cs typeface="Times New Roman"/>
                        </a:rPr>
                        <a:t>42.440</a:t>
                      </a:r>
                      <a:endParaRPr sz="1000">
                        <a:latin typeface="Times New Roman"/>
                        <a:cs typeface="Times New Roman"/>
                      </a:endParaRPr>
                    </a:p>
                  </a:txBody>
                  <a:tcPr marL="0" marR="0" marB="0" marT="0">
                    <a:lnT w="12700">
                      <a:solidFill>
                        <a:srgbClr val="4F81BC"/>
                      </a:solidFill>
                      <a:prstDash val="solid"/>
                    </a:lnT>
                    <a:solidFill>
                      <a:srgbClr val="D2DFED"/>
                    </a:solidFill>
                  </a:tcPr>
                </a:tc>
                <a:tc>
                  <a:txBody>
                    <a:bodyPr/>
                    <a:lstStyle/>
                    <a:p>
                      <a:pPr marL="67945">
                        <a:lnSpc>
                          <a:spcPts val="1195"/>
                        </a:lnSpc>
                      </a:pPr>
                      <a:r>
                        <a:rPr dirty="0" sz="1000">
                          <a:solidFill>
                            <a:srgbClr val="365F91"/>
                          </a:solidFill>
                          <a:latin typeface="Times New Roman"/>
                          <a:cs typeface="Times New Roman"/>
                        </a:rPr>
                        <a:t>0.725</a:t>
                      </a:r>
                      <a:endParaRPr sz="1000">
                        <a:latin typeface="Times New Roman"/>
                        <a:cs typeface="Times New Roman"/>
                      </a:endParaRPr>
                    </a:p>
                  </a:txBody>
                  <a:tcPr marL="0" marR="0" marB="0" marT="0">
                    <a:lnT w="12700">
                      <a:solidFill>
                        <a:srgbClr val="4F81BC"/>
                      </a:solidFill>
                      <a:prstDash val="solid"/>
                    </a:lnT>
                    <a:solidFill>
                      <a:srgbClr val="D2DFED"/>
                    </a:solidFill>
                  </a:tcPr>
                </a:tc>
              </a:tr>
              <a:tr h="220992">
                <a:tc>
                  <a:txBody>
                    <a:bodyPr/>
                    <a:lstStyle/>
                    <a:p>
                      <a:pPr marL="67945">
                        <a:lnSpc>
                          <a:spcPts val="1135"/>
                        </a:lnSpc>
                      </a:pPr>
                      <a:r>
                        <a:rPr dirty="0" sz="1000" spc="-5">
                          <a:solidFill>
                            <a:srgbClr val="365F91"/>
                          </a:solidFill>
                          <a:latin typeface="Times New Roman"/>
                          <a:cs typeface="Times New Roman"/>
                        </a:rPr>
                        <a:t>15.958</a:t>
                      </a:r>
                      <a:endParaRPr sz="1000">
                        <a:latin typeface="Times New Roman"/>
                        <a:cs typeface="Times New Roman"/>
                      </a:endParaRPr>
                    </a:p>
                  </a:txBody>
                  <a:tcPr marL="0" marR="0" marB="0" marT="0"/>
                </a:tc>
                <a:tc>
                  <a:txBody>
                    <a:bodyPr/>
                    <a:lstStyle/>
                    <a:p>
                      <a:pPr marL="67310">
                        <a:lnSpc>
                          <a:spcPts val="1135"/>
                        </a:lnSpc>
                      </a:pPr>
                      <a:r>
                        <a:rPr dirty="0" sz="1000" spc="-5">
                          <a:solidFill>
                            <a:srgbClr val="365F91"/>
                          </a:solidFill>
                          <a:latin typeface="Times New Roman"/>
                          <a:cs typeface="Times New Roman"/>
                        </a:rPr>
                        <a:t>44.732</a:t>
                      </a:r>
                      <a:endParaRPr sz="1000">
                        <a:latin typeface="Times New Roman"/>
                        <a:cs typeface="Times New Roman"/>
                      </a:endParaRPr>
                    </a:p>
                  </a:txBody>
                  <a:tcPr marL="0" marR="0" marB="0" marT="0"/>
                </a:tc>
                <a:tc>
                  <a:txBody>
                    <a:bodyPr/>
                    <a:lstStyle/>
                    <a:p>
                      <a:pPr marL="67945">
                        <a:lnSpc>
                          <a:spcPts val="1135"/>
                        </a:lnSpc>
                      </a:pPr>
                      <a:r>
                        <a:rPr dirty="0" sz="1000">
                          <a:solidFill>
                            <a:srgbClr val="365F91"/>
                          </a:solidFill>
                          <a:latin typeface="Times New Roman"/>
                          <a:cs typeface="Times New Roman"/>
                        </a:rPr>
                        <a:t>0.747</a:t>
                      </a:r>
                      <a:endParaRPr sz="1000">
                        <a:latin typeface="Times New Roman"/>
                        <a:cs typeface="Times New Roman"/>
                      </a:endParaRPr>
                    </a:p>
                  </a:txBody>
                  <a:tcPr marL="0" marR="0" marB="0" marT="0"/>
                </a:tc>
              </a:tr>
              <a:tr h="222491">
                <a:tc>
                  <a:txBody>
                    <a:bodyPr/>
                    <a:lstStyle/>
                    <a:p>
                      <a:pPr marL="67945">
                        <a:lnSpc>
                          <a:spcPts val="1135"/>
                        </a:lnSpc>
                      </a:pPr>
                      <a:r>
                        <a:rPr dirty="0" sz="1000" spc="-5">
                          <a:solidFill>
                            <a:srgbClr val="365F91"/>
                          </a:solidFill>
                          <a:latin typeface="Times New Roman"/>
                          <a:cs typeface="Times New Roman"/>
                        </a:rPr>
                        <a:t>31.916</a:t>
                      </a:r>
                      <a:endParaRPr sz="1000">
                        <a:latin typeface="Times New Roman"/>
                        <a:cs typeface="Times New Roman"/>
                      </a:endParaRPr>
                    </a:p>
                  </a:txBody>
                  <a:tcPr marL="0" marR="0" marB="0" marT="0">
                    <a:solidFill>
                      <a:srgbClr val="D2DFED"/>
                    </a:solidFill>
                  </a:tcPr>
                </a:tc>
                <a:tc>
                  <a:txBody>
                    <a:bodyPr/>
                    <a:lstStyle/>
                    <a:p>
                      <a:pPr marL="67310">
                        <a:lnSpc>
                          <a:spcPts val="1135"/>
                        </a:lnSpc>
                      </a:pPr>
                      <a:r>
                        <a:rPr dirty="0" sz="1000" spc="-5">
                          <a:solidFill>
                            <a:srgbClr val="365F91"/>
                          </a:solidFill>
                          <a:latin typeface="Times New Roman"/>
                          <a:cs typeface="Times New Roman"/>
                        </a:rPr>
                        <a:t>46.518</a:t>
                      </a:r>
                      <a:endParaRPr sz="1000">
                        <a:latin typeface="Times New Roman"/>
                        <a:cs typeface="Times New Roman"/>
                      </a:endParaRPr>
                    </a:p>
                  </a:txBody>
                  <a:tcPr marL="0" marR="0" marB="0" marT="0">
                    <a:solidFill>
                      <a:srgbClr val="D2DFED"/>
                    </a:solidFill>
                  </a:tcPr>
                </a:tc>
                <a:tc>
                  <a:txBody>
                    <a:bodyPr/>
                    <a:lstStyle/>
                    <a:p>
                      <a:pPr marL="67945">
                        <a:lnSpc>
                          <a:spcPts val="1135"/>
                        </a:lnSpc>
                      </a:pPr>
                      <a:r>
                        <a:rPr dirty="0" sz="1000">
                          <a:solidFill>
                            <a:srgbClr val="365F91"/>
                          </a:solidFill>
                          <a:latin typeface="Times New Roman"/>
                          <a:cs typeface="Times New Roman"/>
                        </a:rPr>
                        <a:t>0.764</a:t>
                      </a:r>
                      <a:endParaRPr sz="1000">
                        <a:latin typeface="Times New Roman"/>
                        <a:cs typeface="Times New Roman"/>
                      </a:endParaRPr>
                    </a:p>
                  </a:txBody>
                  <a:tcPr marL="0" marR="0" marB="0" marT="0">
                    <a:solidFill>
                      <a:srgbClr val="D2DFED"/>
                    </a:solidFill>
                  </a:tcPr>
                </a:tc>
              </a:tr>
              <a:tr h="222504">
                <a:tc>
                  <a:txBody>
                    <a:bodyPr/>
                    <a:lstStyle/>
                    <a:p>
                      <a:pPr marL="67945">
                        <a:lnSpc>
                          <a:spcPts val="1135"/>
                        </a:lnSpc>
                      </a:pPr>
                      <a:r>
                        <a:rPr dirty="0" sz="1000" spc="-5">
                          <a:solidFill>
                            <a:srgbClr val="365F91"/>
                          </a:solidFill>
                          <a:latin typeface="Times New Roman"/>
                          <a:cs typeface="Times New Roman"/>
                        </a:rPr>
                        <a:t>47.873</a:t>
                      </a:r>
                      <a:endParaRPr sz="1000">
                        <a:latin typeface="Times New Roman"/>
                        <a:cs typeface="Times New Roman"/>
                      </a:endParaRPr>
                    </a:p>
                  </a:txBody>
                  <a:tcPr marL="0" marR="0" marB="0" marT="0"/>
                </a:tc>
                <a:tc>
                  <a:txBody>
                    <a:bodyPr/>
                    <a:lstStyle/>
                    <a:p>
                      <a:pPr marL="67310">
                        <a:lnSpc>
                          <a:spcPts val="1135"/>
                        </a:lnSpc>
                      </a:pPr>
                      <a:r>
                        <a:rPr dirty="0" sz="1000" spc="-5">
                          <a:solidFill>
                            <a:srgbClr val="365F91"/>
                          </a:solidFill>
                          <a:latin typeface="Times New Roman"/>
                          <a:cs typeface="Times New Roman"/>
                        </a:rPr>
                        <a:t>47.795</a:t>
                      </a:r>
                      <a:endParaRPr sz="1000">
                        <a:latin typeface="Times New Roman"/>
                        <a:cs typeface="Times New Roman"/>
                      </a:endParaRPr>
                    </a:p>
                  </a:txBody>
                  <a:tcPr marL="0" marR="0" marB="0" marT="0"/>
                </a:tc>
                <a:tc>
                  <a:txBody>
                    <a:bodyPr/>
                    <a:lstStyle/>
                    <a:p>
                      <a:pPr marL="67945">
                        <a:lnSpc>
                          <a:spcPts val="1135"/>
                        </a:lnSpc>
                      </a:pPr>
                      <a:r>
                        <a:rPr dirty="0" sz="1000">
                          <a:solidFill>
                            <a:srgbClr val="365F91"/>
                          </a:solidFill>
                          <a:latin typeface="Times New Roman"/>
                          <a:cs typeface="Times New Roman"/>
                        </a:rPr>
                        <a:t>0.775</a:t>
                      </a:r>
                      <a:endParaRPr sz="1000">
                        <a:latin typeface="Times New Roman"/>
                        <a:cs typeface="Times New Roman"/>
                      </a:endParaRPr>
                    </a:p>
                  </a:txBody>
                  <a:tcPr marL="0" marR="0" marB="0" marT="0"/>
                </a:tc>
              </a:tr>
              <a:tr h="222503">
                <a:tc>
                  <a:txBody>
                    <a:bodyPr/>
                    <a:lstStyle/>
                    <a:p>
                      <a:pPr marL="67945">
                        <a:lnSpc>
                          <a:spcPts val="1135"/>
                        </a:lnSpc>
                      </a:pPr>
                      <a:r>
                        <a:rPr dirty="0" sz="1000" spc="-5">
                          <a:solidFill>
                            <a:srgbClr val="365F91"/>
                          </a:solidFill>
                          <a:latin typeface="Times New Roman"/>
                          <a:cs typeface="Times New Roman"/>
                        </a:rPr>
                        <a:t>63.831</a:t>
                      </a:r>
                      <a:endParaRPr sz="1000">
                        <a:latin typeface="Times New Roman"/>
                        <a:cs typeface="Times New Roman"/>
                      </a:endParaRPr>
                    </a:p>
                  </a:txBody>
                  <a:tcPr marL="0" marR="0" marB="0" marT="0">
                    <a:solidFill>
                      <a:srgbClr val="D2DFED"/>
                    </a:solidFill>
                  </a:tcPr>
                </a:tc>
                <a:tc>
                  <a:txBody>
                    <a:bodyPr/>
                    <a:lstStyle/>
                    <a:p>
                      <a:pPr marL="67310">
                        <a:lnSpc>
                          <a:spcPts val="1135"/>
                        </a:lnSpc>
                      </a:pPr>
                      <a:r>
                        <a:rPr dirty="0" sz="1000" spc="-5">
                          <a:solidFill>
                            <a:srgbClr val="365F91"/>
                          </a:solidFill>
                          <a:latin typeface="Times New Roman"/>
                          <a:cs typeface="Times New Roman"/>
                        </a:rPr>
                        <a:t>48.564</a:t>
                      </a:r>
                      <a:endParaRPr sz="1000">
                        <a:latin typeface="Times New Roman"/>
                        <a:cs typeface="Times New Roman"/>
                      </a:endParaRPr>
                    </a:p>
                  </a:txBody>
                  <a:tcPr marL="0" marR="0" marB="0" marT="0">
                    <a:solidFill>
                      <a:srgbClr val="D2DFED"/>
                    </a:solidFill>
                  </a:tcPr>
                </a:tc>
                <a:tc>
                  <a:txBody>
                    <a:bodyPr/>
                    <a:lstStyle/>
                    <a:p>
                      <a:pPr marL="67945">
                        <a:lnSpc>
                          <a:spcPts val="1135"/>
                        </a:lnSpc>
                      </a:pPr>
                      <a:r>
                        <a:rPr dirty="0" sz="1000">
                          <a:solidFill>
                            <a:srgbClr val="365F91"/>
                          </a:solidFill>
                          <a:latin typeface="Times New Roman"/>
                          <a:cs typeface="Times New Roman"/>
                        </a:rPr>
                        <a:t>0.782</a:t>
                      </a:r>
                      <a:endParaRPr sz="1000">
                        <a:latin typeface="Times New Roman"/>
                        <a:cs typeface="Times New Roman"/>
                      </a:endParaRPr>
                    </a:p>
                  </a:txBody>
                  <a:tcPr marL="0" marR="0" marB="0" marT="0">
                    <a:solidFill>
                      <a:srgbClr val="D2DFED"/>
                    </a:solidFill>
                  </a:tcPr>
                </a:tc>
              </a:tr>
              <a:tr h="222503">
                <a:tc>
                  <a:txBody>
                    <a:bodyPr/>
                    <a:lstStyle/>
                    <a:p>
                      <a:pPr marL="67945">
                        <a:lnSpc>
                          <a:spcPts val="1135"/>
                        </a:lnSpc>
                      </a:pPr>
                      <a:r>
                        <a:rPr dirty="0" sz="1000" spc="-5">
                          <a:solidFill>
                            <a:srgbClr val="365F91"/>
                          </a:solidFill>
                          <a:latin typeface="Times New Roman"/>
                          <a:cs typeface="Times New Roman"/>
                        </a:rPr>
                        <a:t>79.789</a:t>
                      </a:r>
                      <a:endParaRPr sz="1000">
                        <a:latin typeface="Times New Roman"/>
                        <a:cs typeface="Times New Roman"/>
                      </a:endParaRPr>
                    </a:p>
                  </a:txBody>
                  <a:tcPr marL="0" marR="0" marB="0" marT="0"/>
                </a:tc>
                <a:tc>
                  <a:txBody>
                    <a:bodyPr/>
                    <a:lstStyle/>
                    <a:p>
                      <a:pPr marL="67310">
                        <a:lnSpc>
                          <a:spcPts val="1135"/>
                        </a:lnSpc>
                      </a:pPr>
                      <a:r>
                        <a:rPr dirty="0" sz="1000" spc="-5">
                          <a:solidFill>
                            <a:srgbClr val="365F91"/>
                          </a:solidFill>
                          <a:latin typeface="Times New Roman"/>
                          <a:cs typeface="Times New Roman"/>
                        </a:rPr>
                        <a:t>48.826</a:t>
                      </a:r>
                      <a:endParaRPr sz="1000">
                        <a:latin typeface="Times New Roman"/>
                        <a:cs typeface="Times New Roman"/>
                      </a:endParaRPr>
                    </a:p>
                  </a:txBody>
                  <a:tcPr marL="0" marR="0" marB="0" marT="0"/>
                </a:tc>
                <a:tc>
                  <a:txBody>
                    <a:bodyPr/>
                    <a:lstStyle/>
                    <a:p>
                      <a:pPr marL="67945">
                        <a:lnSpc>
                          <a:spcPts val="1135"/>
                        </a:lnSpc>
                      </a:pPr>
                      <a:r>
                        <a:rPr dirty="0" sz="1000">
                          <a:solidFill>
                            <a:srgbClr val="365F91"/>
                          </a:solidFill>
                          <a:latin typeface="Times New Roman"/>
                          <a:cs typeface="Times New Roman"/>
                        </a:rPr>
                        <a:t>0.785</a:t>
                      </a:r>
                      <a:endParaRPr sz="1000">
                        <a:latin typeface="Times New Roman"/>
                        <a:cs typeface="Times New Roman"/>
                      </a:endParaRPr>
                    </a:p>
                  </a:txBody>
                  <a:tcPr marL="0" marR="0" marB="0" marT="0"/>
                </a:tc>
              </a:tr>
              <a:tr h="222503">
                <a:tc>
                  <a:txBody>
                    <a:bodyPr/>
                    <a:lstStyle/>
                    <a:p>
                      <a:pPr marL="67945">
                        <a:lnSpc>
                          <a:spcPts val="1135"/>
                        </a:lnSpc>
                      </a:pPr>
                      <a:r>
                        <a:rPr dirty="0" sz="1000" spc="-5">
                          <a:solidFill>
                            <a:srgbClr val="365F91"/>
                          </a:solidFill>
                          <a:latin typeface="Times New Roman"/>
                          <a:cs typeface="Times New Roman"/>
                        </a:rPr>
                        <a:t>95.747</a:t>
                      </a:r>
                      <a:endParaRPr sz="1000">
                        <a:latin typeface="Times New Roman"/>
                        <a:cs typeface="Times New Roman"/>
                      </a:endParaRPr>
                    </a:p>
                  </a:txBody>
                  <a:tcPr marL="0" marR="0" marB="0" marT="0">
                    <a:solidFill>
                      <a:srgbClr val="D2DFED"/>
                    </a:solidFill>
                  </a:tcPr>
                </a:tc>
                <a:tc>
                  <a:txBody>
                    <a:bodyPr/>
                    <a:lstStyle/>
                    <a:p>
                      <a:pPr marL="67310">
                        <a:lnSpc>
                          <a:spcPts val="1135"/>
                        </a:lnSpc>
                      </a:pPr>
                      <a:r>
                        <a:rPr dirty="0" sz="1000" spc="-5">
                          <a:solidFill>
                            <a:srgbClr val="365F91"/>
                          </a:solidFill>
                          <a:latin typeface="Times New Roman"/>
                          <a:cs typeface="Times New Roman"/>
                        </a:rPr>
                        <a:t>48.580</a:t>
                      </a:r>
                      <a:endParaRPr sz="1000">
                        <a:latin typeface="Times New Roman"/>
                        <a:cs typeface="Times New Roman"/>
                      </a:endParaRPr>
                    </a:p>
                  </a:txBody>
                  <a:tcPr marL="0" marR="0" marB="0" marT="0">
                    <a:solidFill>
                      <a:srgbClr val="D2DFED"/>
                    </a:solidFill>
                  </a:tcPr>
                </a:tc>
                <a:tc>
                  <a:txBody>
                    <a:bodyPr/>
                    <a:lstStyle/>
                    <a:p>
                      <a:pPr marL="67945">
                        <a:lnSpc>
                          <a:spcPts val="1135"/>
                        </a:lnSpc>
                      </a:pPr>
                      <a:r>
                        <a:rPr dirty="0" sz="1000">
                          <a:solidFill>
                            <a:srgbClr val="365F91"/>
                          </a:solidFill>
                          <a:latin typeface="Times New Roman"/>
                          <a:cs typeface="Times New Roman"/>
                        </a:rPr>
                        <a:t>0.782</a:t>
                      </a:r>
                      <a:endParaRPr sz="1000">
                        <a:latin typeface="Times New Roman"/>
                        <a:cs typeface="Times New Roman"/>
                      </a:endParaRPr>
                    </a:p>
                  </a:txBody>
                  <a:tcPr marL="0" marR="0" marB="0" marT="0">
                    <a:solidFill>
                      <a:srgbClr val="D2DFED"/>
                    </a:solidFill>
                  </a:tcPr>
                </a:tc>
              </a:tr>
              <a:tr h="220980">
                <a:tc>
                  <a:txBody>
                    <a:bodyPr/>
                    <a:lstStyle/>
                    <a:p>
                      <a:pPr marL="67945">
                        <a:lnSpc>
                          <a:spcPts val="1135"/>
                        </a:lnSpc>
                      </a:pPr>
                      <a:r>
                        <a:rPr dirty="0" sz="1000">
                          <a:solidFill>
                            <a:srgbClr val="365F91"/>
                          </a:solidFill>
                          <a:latin typeface="Times New Roman"/>
                          <a:cs typeface="Times New Roman"/>
                        </a:rPr>
                        <a:t>111.704</a:t>
                      </a:r>
                      <a:endParaRPr sz="1000">
                        <a:latin typeface="Times New Roman"/>
                        <a:cs typeface="Times New Roman"/>
                      </a:endParaRPr>
                    </a:p>
                  </a:txBody>
                  <a:tcPr marL="0" marR="0" marB="0" marT="0"/>
                </a:tc>
                <a:tc>
                  <a:txBody>
                    <a:bodyPr/>
                    <a:lstStyle/>
                    <a:p>
                      <a:pPr marL="67310">
                        <a:lnSpc>
                          <a:spcPts val="1135"/>
                        </a:lnSpc>
                      </a:pPr>
                      <a:r>
                        <a:rPr dirty="0" sz="1000" spc="-5">
                          <a:solidFill>
                            <a:srgbClr val="365F91"/>
                          </a:solidFill>
                          <a:latin typeface="Times New Roman"/>
                          <a:cs typeface="Times New Roman"/>
                        </a:rPr>
                        <a:t>47.826</a:t>
                      </a:r>
                      <a:endParaRPr sz="1000">
                        <a:latin typeface="Times New Roman"/>
                        <a:cs typeface="Times New Roman"/>
                      </a:endParaRPr>
                    </a:p>
                  </a:txBody>
                  <a:tcPr marL="0" marR="0" marB="0" marT="0"/>
                </a:tc>
                <a:tc>
                  <a:txBody>
                    <a:bodyPr/>
                    <a:lstStyle/>
                    <a:p>
                      <a:pPr marL="67945">
                        <a:lnSpc>
                          <a:spcPts val="1135"/>
                        </a:lnSpc>
                      </a:pPr>
                      <a:r>
                        <a:rPr dirty="0" sz="1000">
                          <a:solidFill>
                            <a:srgbClr val="365F91"/>
                          </a:solidFill>
                          <a:latin typeface="Times New Roman"/>
                          <a:cs typeface="Times New Roman"/>
                        </a:rPr>
                        <a:t>0.776</a:t>
                      </a:r>
                      <a:endParaRPr sz="1000">
                        <a:latin typeface="Times New Roman"/>
                        <a:cs typeface="Times New Roman"/>
                      </a:endParaRPr>
                    </a:p>
                  </a:txBody>
                  <a:tcPr marL="0" marR="0" marB="0" marT="0"/>
                </a:tc>
              </a:tr>
              <a:tr h="222503">
                <a:tc>
                  <a:txBody>
                    <a:bodyPr/>
                    <a:lstStyle/>
                    <a:p>
                      <a:pPr marL="67945">
                        <a:lnSpc>
                          <a:spcPts val="1135"/>
                        </a:lnSpc>
                      </a:pPr>
                      <a:r>
                        <a:rPr dirty="0" sz="1000">
                          <a:solidFill>
                            <a:srgbClr val="365F91"/>
                          </a:solidFill>
                          <a:latin typeface="Times New Roman"/>
                          <a:cs typeface="Times New Roman"/>
                        </a:rPr>
                        <a:t>127.662</a:t>
                      </a:r>
                      <a:endParaRPr sz="1000">
                        <a:latin typeface="Times New Roman"/>
                        <a:cs typeface="Times New Roman"/>
                      </a:endParaRPr>
                    </a:p>
                  </a:txBody>
                  <a:tcPr marL="0" marR="0" marB="0" marT="0">
                    <a:solidFill>
                      <a:srgbClr val="D2DFED"/>
                    </a:solidFill>
                  </a:tcPr>
                </a:tc>
                <a:tc>
                  <a:txBody>
                    <a:bodyPr/>
                    <a:lstStyle/>
                    <a:p>
                      <a:pPr marL="67310">
                        <a:lnSpc>
                          <a:spcPts val="1135"/>
                        </a:lnSpc>
                      </a:pPr>
                      <a:r>
                        <a:rPr dirty="0" sz="1000" spc="-5">
                          <a:solidFill>
                            <a:srgbClr val="365F91"/>
                          </a:solidFill>
                          <a:latin typeface="Times New Roman"/>
                          <a:cs typeface="Times New Roman"/>
                        </a:rPr>
                        <a:t>46.564</a:t>
                      </a:r>
                      <a:endParaRPr sz="1000">
                        <a:latin typeface="Times New Roman"/>
                        <a:cs typeface="Times New Roman"/>
                      </a:endParaRPr>
                    </a:p>
                  </a:txBody>
                  <a:tcPr marL="0" marR="0" marB="0" marT="0">
                    <a:solidFill>
                      <a:srgbClr val="D2DFED"/>
                    </a:solidFill>
                  </a:tcPr>
                </a:tc>
                <a:tc>
                  <a:txBody>
                    <a:bodyPr/>
                    <a:lstStyle/>
                    <a:p>
                      <a:pPr marL="67945">
                        <a:lnSpc>
                          <a:spcPts val="1135"/>
                        </a:lnSpc>
                      </a:pPr>
                      <a:r>
                        <a:rPr dirty="0" sz="1000">
                          <a:solidFill>
                            <a:srgbClr val="365F91"/>
                          </a:solidFill>
                          <a:latin typeface="Times New Roman"/>
                          <a:cs typeface="Times New Roman"/>
                        </a:rPr>
                        <a:t>0.764</a:t>
                      </a:r>
                      <a:endParaRPr sz="1000">
                        <a:latin typeface="Times New Roman"/>
                        <a:cs typeface="Times New Roman"/>
                      </a:endParaRPr>
                    </a:p>
                  </a:txBody>
                  <a:tcPr marL="0" marR="0" marB="0" marT="0">
                    <a:solidFill>
                      <a:srgbClr val="D2DFED"/>
                    </a:solidFill>
                  </a:tcPr>
                </a:tc>
              </a:tr>
              <a:tr h="222516">
                <a:tc>
                  <a:txBody>
                    <a:bodyPr/>
                    <a:lstStyle/>
                    <a:p>
                      <a:pPr marL="67945">
                        <a:lnSpc>
                          <a:spcPts val="1135"/>
                        </a:lnSpc>
                      </a:pPr>
                      <a:r>
                        <a:rPr dirty="0" sz="1000">
                          <a:solidFill>
                            <a:srgbClr val="365F91"/>
                          </a:solidFill>
                          <a:latin typeface="Times New Roman"/>
                          <a:cs typeface="Times New Roman"/>
                        </a:rPr>
                        <a:t>143.620</a:t>
                      </a:r>
                      <a:endParaRPr sz="1000">
                        <a:latin typeface="Times New Roman"/>
                        <a:cs typeface="Times New Roman"/>
                      </a:endParaRPr>
                    </a:p>
                  </a:txBody>
                  <a:tcPr marL="0" marR="0" marB="0" marT="0"/>
                </a:tc>
                <a:tc>
                  <a:txBody>
                    <a:bodyPr/>
                    <a:lstStyle/>
                    <a:p>
                      <a:pPr marL="67310">
                        <a:lnSpc>
                          <a:spcPts val="1135"/>
                        </a:lnSpc>
                      </a:pPr>
                      <a:r>
                        <a:rPr dirty="0" sz="1000" spc="-5">
                          <a:solidFill>
                            <a:srgbClr val="365F91"/>
                          </a:solidFill>
                          <a:latin typeface="Times New Roman"/>
                          <a:cs typeface="Times New Roman"/>
                        </a:rPr>
                        <a:t>44.794</a:t>
                      </a:r>
                      <a:endParaRPr sz="1000">
                        <a:latin typeface="Times New Roman"/>
                        <a:cs typeface="Times New Roman"/>
                      </a:endParaRPr>
                    </a:p>
                  </a:txBody>
                  <a:tcPr marL="0" marR="0" marB="0" marT="0"/>
                </a:tc>
                <a:tc>
                  <a:txBody>
                    <a:bodyPr/>
                    <a:lstStyle/>
                    <a:p>
                      <a:pPr marL="67945">
                        <a:lnSpc>
                          <a:spcPts val="1135"/>
                        </a:lnSpc>
                      </a:pPr>
                      <a:r>
                        <a:rPr dirty="0" sz="1000">
                          <a:solidFill>
                            <a:srgbClr val="365F91"/>
                          </a:solidFill>
                          <a:latin typeface="Times New Roman"/>
                          <a:cs typeface="Times New Roman"/>
                        </a:rPr>
                        <a:t>0.748</a:t>
                      </a:r>
                      <a:endParaRPr sz="1000">
                        <a:latin typeface="Times New Roman"/>
                        <a:cs typeface="Times New Roman"/>
                      </a:endParaRPr>
                    </a:p>
                  </a:txBody>
                  <a:tcPr marL="0" marR="0" marB="0" marT="0"/>
                </a:tc>
              </a:tr>
              <a:tr h="228587">
                <a:tc>
                  <a:txBody>
                    <a:bodyPr/>
                    <a:lstStyle/>
                    <a:p>
                      <a:pPr marL="67945">
                        <a:lnSpc>
                          <a:spcPts val="1135"/>
                        </a:lnSpc>
                      </a:pPr>
                      <a:r>
                        <a:rPr dirty="0" sz="1000">
                          <a:solidFill>
                            <a:srgbClr val="365F91"/>
                          </a:solidFill>
                          <a:latin typeface="Times New Roman"/>
                          <a:cs typeface="Times New Roman"/>
                        </a:rPr>
                        <a:t>159.578</a:t>
                      </a:r>
                      <a:endParaRPr sz="10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marL="67310">
                        <a:lnSpc>
                          <a:spcPts val="1135"/>
                        </a:lnSpc>
                      </a:pPr>
                      <a:r>
                        <a:rPr dirty="0" sz="1000" spc="-5">
                          <a:solidFill>
                            <a:srgbClr val="365F91"/>
                          </a:solidFill>
                          <a:latin typeface="Times New Roman"/>
                          <a:cs typeface="Times New Roman"/>
                        </a:rPr>
                        <a:t>42.516</a:t>
                      </a:r>
                      <a:endParaRPr sz="10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marL="67945">
                        <a:lnSpc>
                          <a:spcPts val="1135"/>
                        </a:lnSpc>
                      </a:pPr>
                      <a:r>
                        <a:rPr dirty="0" sz="1000">
                          <a:solidFill>
                            <a:srgbClr val="365F91"/>
                          </a:solidFill>
                          <a:latin typeface="Times New Roman"/>
                          <a:cs typeface="Times New Roman"/>
                        </a:rPr>
                        <a:t>0.726</a:t>
                      </a:r>
                      <a:endParaRPr sz="1000">
                        <a:latin typeface="Times New Roman"/>
                        <a:cs typeface="Times New Roman"/>
                      </a:endParaRPr>
                    </a:p>
                  </a:txBody>
                  <a:tcPr marL="0" marR="0" marB="0" marT="0">
                    <a:lnB w="12700">
                      <a:solidFill>
                        <a:srgbClr val="4F81BC"/>
                      </a:solidFill>
                      <a:prstDash val="solid"/>
                    </a:lnB>
                    <a:solidFill>
                      <a:srgbClr val="D2DFED"/>
                    </a:solidFill>
                  </a:tcPr>
                </a:tc>
              </a:tr>
            </a:tbl>
          </a:graphicData>
        </a:graphic>
      </p:graphicFrame>
      <p:sp>
        <p:nvSpPr>
          <p:cNvPr id="62" name="object 62"/>
          <p:cNvSpPr txBox="1"/>
          <p:nvPr/>
        </p:nvSpPr>
        <p:spPr>
          <a:xfrm>
            <a:off x="647648" y="7598409"/>
            <a:ext cx="6447155" cy="707390"/>
          </a:xfrm>
          <a:prstGeom prst="rect">
            <a:avLst/>
          </a:prstGeom>
        </p:spPr>
        <p:txBody>
          <a:bodyPr wrap="square" lIns="0" tIns="47625" rIns="0" bIns="0" rtlCol="0" vert="horz">
            <a:spAutoFit/>
          </a:bodyPr>
          <a:lstStyle/>
          <a:p>
            <a:pPr marL="38100">
              <a:lnSpc>
                <a:spcPct val="100000"/>
              </a:lnSpc>
              <a:spcBef>
                <a:spcPts val="375"/>
              </a:spcBef>
              <a:tabLst>
                <a:tab pos="768985" algn="l"/>
              </a:tabLst>
            </a:pPr>
            <a:r>
              <a:rPr dirty="0" sz="1100" i="1">
                <a:latin typeface="Times New Roman"/>
                <a:cs typeface="Times New Roman"/>
              </a:rPr>
              <a:t>3.4.2.1.1.2	Slab </a:t>
            </a:r>
            <a:r>
              <a:rPr dirty="0" sz="1100" spc="-5" i="1">
                <a:latin typeface="Times New Roman"/>
                <a:cs typeface="Times New Roman"/>
              </a:rPr>
              <a:t>Haunch </a:t>
            </a:r>
            <a:r>
              <a:rPr dirty="0" sz="1100" i="1">
                <a:latin typeface="Times New Roman"/>
                <a:cs typeface="Times New Roman"/>
              </a:rPr>
              <a:t>Load</a:t>
            </a:r>
            <a:endParaRPr sz="1100">
              <a:latin typeface="Times New Roman"/>
              <a:cs typeface="Times New Roman"/>
            </a:endParaRPr>
          </a:p>
          <a:p>
            <a:pPr marL="38100" marR="30480">
              <a:lnSpc>
                <a:spcPts val="1160"/>
              </a:lnSpc>
              <a:spcBef>
                <a:spcPts val="320"/>
              </a:spcBef>
            </a:pPr>
            <a:r>
              <a:rPr dirty="0" sz="1000" spc="-5">
                <a:latin typeface="Times New Roman"/>
                <a:cs typeface="Times New Roman"/>
              </a:rPr>
              <a:t>The slab haunch </a:t>
            </a:r>
            <a:r>
              <a:rPr dirty="0" sz="1000" spc="-10">
                <a:latin typeface="Times New Roman"/>
                <a:cs typeface="Times New Roman"/>
              </a:rPr>
              <a:t>load </a:t>
            </a:r>
            <a:r>
              <a:rPr dirty="0" sz="1000" spc="-5">
                <a:latin typeface="Times New Roman"/>
                <a:cs typeface="Times New Roman"/>
              </a:rPr>
              <a:t>accounts </a:t>
            </a:r>
            <a:r>
              <a:rPr dirty="0" sz="1000">
                <a:latin typeface="Times New Roman"/>
                <a:cs typeface="Times New Roman"/>
              </a:rPr>
              <a:t>for </a:t>
            </a:r>
            <a:r>
              <a:rPr dirty="0" sz="1000" spc="-5">
                <a:latin typeface="Times New Roman"/>
                <a:cs typeface="Times New Roman"/>
              </a:rPr>
              <a:t>the buildup </a:t>
            </a:r>
            <a:r>
              <a:rPr dirty="0" sz="1000" spc="-10">
                <a:latin typeface="Times New Roman"/>
                <a:cs typeface="Times New Roman"/>
              </a:rPr>
              <a:t>of </a:t>
            </a:r>
            <a:r>
              <a:rPr dirty="0" sz="1000" spc="-5">
                <a:latin typeface="Times New Roman"/>
                <a:cs typeface="Times New Roman"/>
              </a:rPr>
              <a:t>concrete between the top </a:t>
            </a:r>
            <a:r>
              <a:rPr dirty="0" sz="1000">
                <a:latin typeface="Times New Roman"/>
                <a:cs typeface="Times New Roman"/>
              </a:rPr>
              <a:t>of </a:t>
            </a:r>
            <a:r>
              <a:rPr dirty="0" sz="1000" spc="-5">
                <a:latin typeface="Times New Roman"/>
                <a:cs typeface="Times New Roman"/>
              </a:rPr>
              <a:t>the girder and the bottom </a:t>
            </a:r>
            <a:r>
              <a:rPr dirty="0" sz="1000">
                <a:latin typeface="Times New Roman"/>
                <a:cs typeface="Times New Roman"/>
              </a:rPr>
              <a:t>of </a:t>
            </a:r>
            <a:r>
              <a:rPr dirty="0" sz="1000" spc="-5">
                <a:latin typeface="Times New Roman"/>
                <a:cs typeface="Times New Roman"/>
              </a:rPr>
              <a:t>the main slab. This  concrete element has a width </a:t>
            </a:r>
            <a:r>
              <a:rPr dirty="0" sz="1000">
                <a:latin typeface="Times New Roman"/>
                <a:cs typeface="Times New Roman"/>
              </a:rPr>
              <a:t>equal </a:t>
            </a:r>
            <a:r>
              <a:rPr dirty="0" sz="1000" spc="-5">
                <a:latin typeface="Times New Roman"/>
                <a:cs typeface="Times New Roman"/>
              </a:rPr>
              <a:t>to the top flange width (</a:t>
            </a:r>
            <a:r>
              <a:rPr dirty="0" sz="1000" spc="-5">
                <a:latin typeface="Cambria Math"/>
                <a:cs typeface="Cambria Math"/>
              </a:rPr>
              <a:t>W</a:t>
            </a:r>
            <a:r>
              <a:rPr dirty="0" baseline="-15873" sz="1050" spc="-7">
                <a:latin typeface="Cambria Math"/>
                <a:cs typeface="Cambria Math"/>
              </a:rPr>
              <a:t>tf</a:t>
            </a:r>
            <a:r>
              <a:rPr dirty="0" sz="1000" spc="-5" i="1">
                <a:latin typeface="Times New Roman"/>
                <a:cs typeface="Times New Roman"/>
              </a:rPr>
              <a:t>) </a:t>
            </a:r>
            <a:r>
              <a:rPr dirty="0" sz="1000" spc="-5">
                <a:latin typeface="Times New Roman"/>
                <a:cs typeface="Times New Roman"/>
              </a:rPr>
              <a:t>and varies in depth along the length </a:t>
            </a:r>
            <a:r>
              <a:rPr dirty="0" sz="1000" spc="-10">
                <a:latin typeface="Times New Roman"/>
                <a:cs typeface="Times New Roman"/>
              </a:rPr>
              <a:t>of </a:t>
            </a:r>
            <a:r>
              <a:rPr dirty="0" sz="1000" spc="-5">
                <a:latin typeface="Times New Roman"/>
                <a:cs typeface="Times New Roman"/>
              </a:rPr>
              <a:t>the girder because </a:t>
            </a:r>
            <a:r>
              <a:rPr dirty="0" sz="1000" spc="-10">
                <a:latin typeface="Times New Roman"/>
                <a:cs typeface="Times New Roman"/>
              </a:rPr>
              <a:t>of  </a:t>
            </a:r>
            <a:r>
              <a:rPr dirty="0" sz="1000" spc="-5">
                <a:latin typeface="Times New Roman"/>
                <a:cs typeface="Times New Roman"/>
              </a:rPr>
              <a:t>camber </a:t>
            </a:r>
            <a:r>
              <a:rPr dirty="0" sz="1000" spc="-10">
                <a:latin typeface="Times New Roman"/>
                <a:cs typeface="Times New Roman"/>
              </a:rPr>
              <a:t>and </a:t>
            </a:r>
            <a:r>
              <a:rPr dirty="0" sz="1000" spc="-5">
                <a:latin typeface="Times New Roman"/>
                <a:cs typeface="Times New Roman"/>
              </a:rPr>
              <a:t>variations in the roadway</a:t>
            </a:r>
            <a:r>
              <a:rPr dirty="0" sz="1000" spc="45">
                <a:latin typeface="Times New Roman"/>
                <a:cs typeface="Times New Roman"/>
              </a:rPr>
              <a:t> </a:t>
            </a:r>
            <a:r>
              <a:rPr dirty="0" sz="1000" spc="-5">
                <a:latin typeface="Times New Roman"/>
                <a:cs typeface="Times New Roman"/>
              </a:rPr>
              <a:t>surface.</a:t>
            </a:r>
            <a:endParaRPr sz="1000">
              <a:latin typeface="Times New Roman"/>
              <a:cs typeface="Times New Roman"/>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p:nvPr/>
        </p:nvSpPr>
        <p:spPr>
          <a:xfrm>
            <a:off x="1216152" y="5721096"/>
            <a:ext cx="5340350" cy="0"/>
          </a:xfrm>
          <a:custGeom>
            <a:avLst/>
            <a:gdLst/>
            <a:ahLst/>
            <a:cxnLst/>
            <a:rect l="l" t="t" r="r" b="b"/>
            <a:pathLst>
              <a:path w="5340350" h="0">
                <a:moveTo>
                  <a:pt x="0" y="0"/>
                </a:moveTo>
                <a:lnTo>
                  <a:pt x="5340096" y="0"/>
                </a:lnTo>
              </a:path>
            </a:pathLst>
          </a:custGeom>
          <a:ln w="6096">
            <a:solidFill>
              <a:srgbClr val="4F81BC"/>
            </a:solidFill>
          </a:ln>
        </p:spPr>
        <p:txBody>
          <a:bodyPr wrap="square" lIns="0" tIns="0" rIns="0" bIns="0" rtlCol="0"/>
          <a:lstStyle/>
          <a:p/>
        </p:txBody>
      </p:sp>
      <p:sp>
        <p:nvSpPr>
          <p:cNvPr id="4" name="object 4"/>
          <p:cNvSpPr/>
          <p:nvPr/>
        </p:nvSpPr>
        <p:spPr>
          <a:xfrm>
            <a:off x="1216152" y="6274308"/>
            <a:ext cx="5340350" cy="0"/>
          </a:xfrm>
          <a:custGeom>
            <a:avLst/>
            <a:gdLst/>
            <a:ahLst/>
            <a:cxnLst/>
            <a:rect l="l" t="t" r="r" b="b"/>
            <a:pathLst>
              <a:path w="5340350" h="0">
                <a:moveTo>
                  <a:pt x="0" y="0"/>
                </a:moveTo>
                <a:lnTo>
                  <a:pt x="5340096" y="0"/>
                </a:lnTo>
              </a:path>
            </a:pathLst>
          </a:custGeom>
          <a:ln w="6096">
            <a:solidFill>
              <a:srgbClr val="4F81BC"/>
            </a:solidFill>
          </a:ln>
        </p:spPr>
        <p:txBody>
          <a:bodyPr wrap="square" lIns="0" tIns="0" rIns="0" bIns="0" rtlCol="0"/>
          <a:lstStyle/>
          <a:p/>
        </p:txBody>
      </p:sp>
      <p:sp>
        <p:nvSpPr>
          <p:cNvPr id="5" name="object 5"/>
          <p:cNvSpPr/>
          <p:nvPr/>
        </p:nvSpPr>
        <p:spPr>
          <a:xfrm>
            <a:off x="4290059" y="7599426"/>
            <a:ext cx="387350" cy="0"/>
          </a:xfrm>
          <a:custGeom>
            <a:avLst/>
            <a:gdLst/>
            <a:ahLst/>
            <a:cxnLst/>
            <a:rect l="l" t="t" r="r" b="b"/>
            <a:pathLst>
              <a:path w="387350" h="0">
                <a:moveTo>
                  <a:pt x="0" y="0"/>
                </a:moveTo>
                <a:lnTo>
                  <a:pt x="387096" y="0"/>
                </a:lnTo>
              </a:path>
            </a:pathLst>
          </a:custGeom>
          <a:ln w="7619">
            <a:solidFill>
              <a:srgbClr val="000000"/>
            </a:solidFill>
          </a:ln>
        </p:spPr>
        <p:txBody>
          <a:bodyPr wrap="square" lIns="0" tIns="0" rIns="0" bIns="0" rtlCol="0"/>
          <a:lstStyle/>
          <a:p/>
        </p:txBody>
      </p:sp>
      <p:sp>
        <p:nvSpPr>
          <p:cNvPr id="6" name="object 6"/>
          <p:cNvSpPr txBox="1"/>
          <p:nvPr/>
        </p:nvSpPr>
        <p:spPr>
          <a:xfrm>
            <a:off x="622300" y="4733064"/>
            <a:ext cx="6469380" cy="3406775"/>
          </a:xfrm>
          <a:prstGeom prst="rect">
            <a:avLst/>
          </a:prstGeom>
        </p:spPr>
        <p:txBody>
          <a:bodyPr wrap="square" lIns="0" tIns="12065" rIns="0" bIns="0" rtlCol="0" vert="horz">
            <a:spAutoFit/>
          </a:bodyPr>
          <a:lstStyle/>
          <a:p>
            <a:pPr algn="ctr" marL="56515">
              <a:lnSpc>
                <a:spcPct val="100000"/>
              </a:lnSpc>
              <a:spcBef>
                <a:spcPts val="95"/>
              </a:spcBef>
            </a:pPr>
            <a:r>
              <a:rPr dirty="0" sz="1000" spc="-5" b="1">
                <a:latin typeface="Times New Roman"/>
                <a:cs typeface="Times New Roman"/>
              </a:rPr>
              <a:t>Figure </a:t>
            </a:r>
            <a:r>
              <a:rPr dirty="0" sz="1000" b="1">
                <a:latin typeface="Times New Roman"/>
                <a:cs typeface="Times New Roman"/>
              </a:rPr>
              <a:t>3-6: </a:t>
            </a:r>
            <a:r>
              <a:rPr dirty="0" sz="1000" spc="-5" b="1">
                <a:latin typeface="Times New Roman"/>
                <a:cs typeface="Times New Roman"/>
              </a:rPr>
              <a:t>Slab</a:t>
            </a:r>
            <a:r>
              <a:rPr dirty="0" sz="1000" b="1">
                <a:latin typeface="Times New Roman"/>
                <a:cs typeface="Times New Roman"/>
              </a:rPr>
              <a:t> </a:t>
            </a:r>
            <a:r>
              <a:rPr dirty="0" sz="1000" spc="-5" b="1">
                <a:latin typeface="Times New Roman"/>
                <a:cs typeface="Times New Roman"/>
              </a:rPr>
              <a:t>Haunch</a:t>
            </a:r>
            <a:endParaRPr sz="1000">
              <a:latin typeface="Times New Roman"/>
              <a:cs typeface="Times New Roman"/>
            </a:endParaRPr>
          </a:p>
          <a:p>
            <a:pPr>
              <a:lnSpc>
                <a:spcPct val="100000"/>
              </a:lnSpc>
            </a:pPr>
            <a:endParaRPr sz="1100">
              <a:latin typeface="Times New Roman"/>
              <a:cs typeface="Times New Roman"/>
            </a:endParaRPr>
          </a:p>
          <a:p>
            <a:pPr>
              <a:lnSpc>
                <a:spcPct val="100000"/>
              </a:lnSpc>
              <a:spcBef>
                <a:spcPts val="15"/>
              </a:spcBef>
            </a:pPr>
            <a:endParaRPr sz="950">
              <a:latin typeface="Times New Roman"/>
              <a:cs typeface="Times New Roman"/>
            </a:endParaRPr>
          </a:p>
          <a:p>
            <a:pPr marL="62865" marR="214629">
              <a:lnSpc>
                <a:spcPts val="1150"/>
              </a:lnSpc>
            </a:pPr>
            <a:r>
              <a:rPr dirty="0" sz="1000" spc="-5">
                <a:latin typeface="Times New Roman"/>
                <a:cs typeface="Times New Roman"/>
              </a:rPr>
              <a:t>WSDOT’s design policy is to assume the top </a:t>
            </a:r>
            <a:r>
              <a:rPr dirty="0" sz="1000">
                <a:latin typeface="Times New Roman"/>
                <a:cs typeface="Times New Roman"/>
              </a:rPr>
              <a:t>of </a:t>
            </a:r>
            <a:r>
              <a:rPr dirty="0" sz="1000" spc="-5">
                <a:latin typeface="Times New Roman"/>
                <a:cs typeface="Times New Roman"/>
              </a:rPr>
              <a:t>the girder is flat (no camber) </a:t>
            </a:r>
            <a:r>
              <a:rPr dirty="0" sz="1000">
                <a:latin typeface="Times New Roman"/>
                <a:cs typeface="Times New Roman"/>
              </a:rPr>
              <a:t>for </a:t>
            </a:r>
            <a:r>
              <a:rPr dirty="0" sz="1000" spc="-5">
                <a:latin typeface="Times New Roman"/>
                <a:cs typeface="Times New Roman"/>
              </a:rPr>
              <a:t>purposes </a:t>
            </a:r>
            <a:r>
              <a:rPr dirty="0" sz="1000">
                <a:latin typeface="Times New Roman"/>
                <a:cs typeface="Times New Roman"/>
              </a:rPr>
              <a:t>of </a:t>
            </a:r>
            <a:r>
              <a:rPr dirty="0" sz="1000" spc="-5">
                <a:latin typeface="Times New Roman"/>
                <a:cs typeface="Times New Roman"/>
              </a:rPr>
              <a:t>determining the slab haunch  load (BDM</a:t>
            </a:r>
            <a:r>
              <a:rPr dirty="0" sz="1000" spc="5">
                <a:latin typeface="Times New Roman"/>
                <a:cs typeface="Times New Roman"/>
              </a:rPr>
              <a:t> </a:t>
            </a:r>
            <a:r>
              <a:rPr dirty="0" sz="1000" spc="-5">
                <a:latin typeface="Times New Roman"/>
                <a:cs typeface="Times New Roman"/>
              </a:rPr>
              <a:t>5.6.2.D.3.iv).</a:t>
            </a:r>
            <a:endParaRPr sz="1000">
              <a:latin typeface="Times New Roman"/>
              <a:cs typeface="Times New Roman"/>
            </a:endParaRPr>
          </a:p>
          <a:p>
            <a:pPr>
              <a:lnSpc>
                <a:spcPct val="100000"/>
              </a:lnSpc>
            </a:pPr>
            <a:endParaRPr sz="1100">
              <a:latin typeface="Times New Roman"/>
              <a:cs typeface="Times New Roman"/>
            </a:endParaRPr>
          </a:p>
          <a:p>
            <a:pPr>
              <a:lnSpc>
                <a:spcPct val="100000"/>
              </a:lnSpc>
              <a:spcBef>
                <a:spcPts val="30"/>
              </a:spcBef>
            </a:pPr>
            <a:endParaRPr sz="1350">
              <a:latin typeface="Times New Roman"/>
              <a:cs typeface="Times New Roman"/>
            </a:endParaRPr>
          </a:p>
          <a:p>
            <a:pPr algn="ctr" marL="640715" marR="574040">
              <a:lnSpc>
                <a:spcPts val="1150"/>
              </a:lnSpc>
            </a:pPr>
            <a:r>
              <a:rPr dirty="0" sz="1000" spc="-5">
                <a:latin typeface="Times New Roman"/>
                <a:cs typeface="Times New Roman"/>
              </a:rPr>
              <a:t>PGSuper provides the option </a:t>
            </a:r>
            <a:r>
              <a:rPr dirty="0" sz="1000" spc="-10">
                <a:latin typeface="Times New Roman"/>
                <a:cs typeface="Times New Roman"/>
              </a:rPr>
              <a:t>to </a:t>
            </a:r>
            <a:r>
              <a:rPr dirty="0" sz="1000" spc="-5">
                <a:latin typeface="Times New Roman"/>
                <a:cs typeface="Times New Roman"/>
              </a:rPr>
              <a:t>consider excess camber when determining loading. This option may </a:t>
            </a:r>
            <a:r>
              <a:rPr dirty="0" sz="1000">
                <a:latin typeface="Times New Roman"/>
                <a:cs typeface="Times New Roman"/>
              </a:rPr>
              <a:t>be  </a:t>
            </a:r>
            <a:r>
              <a:rPr dirty="0" sz="1000" spc="-5">
                <a:latin typeface="Times New Roman"/>
                <a:cs typeface="Times New Roman"/>
              </a:rPr>
              <a:t>desirable </a:t>
            </a:r>
            <a:r>
              <a:rPr dirty="0" sz="1000">
                <a:latin typeface="Times New Roman"/>
                <a:cs typeface="Times New Roman"/>
              </a:rPr>
              <a:t>for </a:t>
            </a:r>
            <a:r>
              <a:rPr dirty="0" sz="1000" spc="-5">
                <a:latin typeface="Times New Roman"/>
                <a:cs typeface="Times New Roman"/>
              </a:rPr>
              <a:t>load rating as it reduces the haunch dead</a:t>
            </a:r>
            <a:r>
              <a:rPr dirty="0" sz="1000" spc="45">
                <a:latin typeface="Times New Roman"/>
                <a:cs typeface="Times New Roman"/>
              </a:rPr>
              <a:t> </a:t>
            </a:r>
            <a:r>
              <a:rPr dirty="0" sz="1000" spc="-5">
                <a:latin typeface="Times New Roman"/>
                <a:cs typeface="Times New Roman"/>
              </a:rPr>
              <a:t>load.</a:t>
            </a:r>
            <a:endParaRPr sz="1000">
              <a:latin typeface="Times New Roman"/>
              <a:cs typeface="Times New Roman"/>
            </a:endParaRPr>
          </a:p>
          <a:p>
            <a:pPr>
              <a:lnSpc>
                <a:spcPct val="100000"/>
              </a:lnSpc>
            </a:pPr>
            <a:endParaRPr sz="1100">
              <a:latin typeface="Times New Roman"/>
              <a:cs typeface="Times New Roman"/>
            </a:endParaRPr>
          </a:p>
          <a:p>
            <a:pPr>
              <a:lnSpc>
                <a:spcPct val="100000"/>
              </a:lnSpc>
              <a:spcBef>
                <a:spcPts val="20"/>
              </a:spcBef>
            </a:pPr>
            <a:endParaRPr sz="1300">
              <a:latin typeface="Times New Roman"/>
              <a:cs typeface="Times New Roman"/>
            </a:endParaRPr>
          </a:p>
          <a:p>
            <a:pPr marL="63500">
              <a:lnSpc>
                <a:spcPct val="100000"/>
              </a:lnSpc>
            </a:pPr>
            <a:r>
              <a:rPr dirty="0" sz="1000" spc="-5">
                <a:latin typeface="Times New Roman"/>
                <a:cs typeface="Times New Roman"/>
              </a:rPr>
              <a:t>The basic haunch dead load at any given section</a:t>
            </a:r>
            <a:r>
              <a:rPr dirty="0" sz="1000" spc="60">
                <a:latin typeface="Times New Roman"/>
                <a:cs typeface="Times New Roman"/>
              </a:rPr>
              <a:t> </a:t>
            </a:r>
            <a:r>
              <a:rPr dirty="0" sz="1000" spc="-5">
                <a:latin typeface="Times New Roman"/>
                <a:cs typeface="Times New Roman"/>
              </a:rPr>
              <a:t>is</a:t>
            </a:r>
            <a:endParaRPr sz="1000">
              <a:latin typeface="Times New Roman"/>
              <a:cs typeface="Times New Roman"/>
            </a:endParaRPr>
          </a:p>
          <a:p>
            <a:pPr algn="ctr" marL="50165">
              <a:lnSpc>
                <a:spcPct val="100000"/>
              </a:lnSpc>
              <a:spcBef>
                <a:spcPts val="780"/>
              </a:spcBef>
            </a:pPr>
            <a:r>
              <a:rPr dirty="0" baseline="11111" sz="1500" spc="-195">
                <a:latin typeface="Cambria Math"/>
                <a:cs typeface="Cambria Math"/>
              </a:rPr>
              <a:t>𝑤𝑤</a:t>
            </a:r>
            <a:r>
              <a:rPr dirty="0" sz="700" spc="-130">
                <a:latin typeface="Cambria Math"/>
                <a:cs typeface="Cambria Math"/>
              </a:rPr>
              <a:t>ℎ𝑠𝑠𝑎𝑎𝑖𝑖𝑐𝑐ℎ              </a:t>
            </a:r>
            <a:r>
              <a:rPr dirty="0" baseline="11111" sz="1500" spc="-7">
                <a:latin typeface="Cambria Math"/>
                <a:cs typeface="Cambria Math"/>
              </a:rPr>
              <a:t>=</a:t>
            </a:r>
            <a:r>
              <a:rPr dirty="0" baseline="11111" sz="1500" spc="60">
                <a:latin typeface="Cambria Math"/>
                <a:cs typeface="Cambria Math"/>
              </a:rPr>
              <a:t> </a:t>
            </a:r>
            <a:r>
              <a:rPr dirty="0" baseline="11111" sz="1500" spc="-390">
                <a:latin typeface="Cambria Math"/>
                <a:cs typeface="Cambria Math"/>
              </a:rPr>
              <a:t>𝐻𝐻</a:t>
            </a:r>
            <a:r>
              <a:rPr dirty="0" sz="700" spc="-260">
                <a:latin typeface="Cambria Math"/>
                <a:cs typeface="Cambria Math"/>
              </a:rPr>
              <a:t>𝑑𝑑𝑒𝑒</a:t>
            </a:r>
            <a:r>
              <a:rPr dirty="0" sz="700" spc="-95">
                <a:latin typeface="Cambria Math"/>
                <a:cs typeface="Cambria Math"/>
              </a:rPr>
              <a:t> </a:t>
            </a:r>
            <a:r>
              <a:rPr dirty="0" baseline="11111" sz="1500" spc="-187">
                <a:latin typeface="Cambria Math"/>
                <a:cs typeface="Cambria Math"/>
              </a:rPr>
              <a:t>𝑓𝑓</a:t>
            </a:r>
            <a:r>
              <a:rPr dirty="0" sz="700" spc="-125">
                <a:latin typeface="Cambria Math"/>
                <a:cs typeface="Cambria Math"/>
              </a:rPr>
              <a:t>ℎ𝑠𝑠𝑎𝑎𝑖𝑖𝑐𝑐ℎ   </a:t>
            </a:r>
            <a:r>
              <a:rPr dirty="0" baseline="11111" sz="1500" spc="-412">
                <a:latin typeface="Cambria Math"/>
                <a:cs typeface="Cambria Math"/>
              </a:rPr>
              <a:t>𝑤𝑤</a:t>
            </a:r>
            <a:r>
              <a:rPr dirty="0" sz="700" spc="-275">
                <a:latin typeface="Cambria Math"/>
                <a:cs typeface="Cambria Math"/>
              </a:rPr>
              <a:t>𝑐𝑐</a:t>
            </a:r>
            <a:endParaRPr sz="700">
              <a:latin typeface="Cambria Math"/>
              <a:cs typeface="Cambria Math"/>
            </a:endParaRPr>
          </a:p>
          <a:p>
            <a:pPr marL="63500">
              <a:lnSpc>
                <a:spcPct val="100000"/>
              </a:lnSpc>
              <a:spcBef>
                <a:spcPts val="470"/>
              </a:spcBef>
            </a:pPr>
            <a:r>
              <a:rPr dirty="0" sz="1000" spc="-5">
                <a:latin typeface="Times New Roman"/>
                <a:cs typeface="Times New Roman"/>
              </a:rPr>
              <a:t>Assuming a slab offset (“A” dimension) </a:t>
            </a:r>
            <a:r>
              <a:rPr dirty="0" sz="1000">
                <a:latin typeface="Times New Roman"/>
                <a:cs typeface="Times New Roman"/>
              </a:rPr>
              <a:t>of </a:t>
            </a:r>
            <a:r>
              <a:rPr dirty="0" sz="1000" spc="-5">
                <a:latin typeface="Cambria Math"/>
                <a:cs typeface="Cambria Math"/>
              </a:rPr>
              <a:t>12.5in</a:t>
            </a:r>
            <a:r>
              <a:rPr dirty="0" sz="1000" spc="-5">
                <a:latin typeface="Times New Roman"/>
                <a:cs typeface="Times New Roman"/>
              </a:rPr>
              <a:t>, the slab haunch load at the start </a:t>
            </a:r>
            <a:r>
              <a:rPr dirty="0" sz="1000">
                <a:latin typeface="Times New Roman"/>
                <a:cs typeface="Times New Roman"/>
              </a:rPr>
              <a:t>of </a:t>
            </a:r>
            <a:r>
              <a:rPr dirty="0" sz="1000" spc="-5">
                <a:latin typeface="Times New Roman"/>
                <a:cs typeface="Times New Roman"/>
              </a:rPr>
              <a:t>the span</a:t>
            </a:r>
            <a:r>
              <a:rPr dirty="0" sz="1000" spc="100">
                <a:latin typeface="Times New Roman"/>
                <a:cs typeface="Times New Roman"/>
              </a:rPr>
              <a:t> </a:t>
            </a:r>
            <a:r>
              <a:rPr dirty="0" sz="1000" spc="-5">
                <a:latin typeface="Times New Roman"/>
                <a:cs typeface="Times New Roman"/>
              </a:rPr>
              <a:t>is</a:t>
            </a:r>
            <a:endParaRPr sz="1000">
              <a:latin typeface="Times New Roman"/>
              <a:cs typeface="Times New Roman"/>
            </a:endParaRPr>
          </a:p>
          <a:p>
            <a:pPr algn="ctr" marL="55880">
              <a:lnSpc>
                <a:spcPct val="100000"/>
              </a:lnSpc>
              <a:spcBef>
                <a:spcPts val="525"/>
              </a:spcBef>
            </a:pPr>
            <a:r>
              <a:rPr dirty="0" sz="1000" spc="-125">
                <a:latin typeface="Cambria Math"/>
                <a:cs typeface="Cambria Math"/>
              </a:rPr>
              <a:t>𝑓𝑓</a:t>
            </a:r>
            <a:r>
              <a:rPr dirty="0" baseline="-15873" sz="1050" spc="-187">
                <a:latin typeface="Cambria Math"/>
                <a:cs typeface="Cambria Math"/>
              </a:rPr>
              <a:t>ℎ𝑠𝑠𝑎𝑎𝑖𝑖𝑐𝑐ℎ </a:t>
            </a:r>
            <a:r>
              <a:rPr dirty="0" sz="1000" spc="-5">
                <a:latin typeface="Cambria Math"/>
                <a:cs typeface="Cambria Math"/>
              </a:rPr>
              <a:t>= </a:t>
            </a:r>
            <a:r>
              <a:rPr dirty="0" sz="1050" spc="-35" i="1">
                <a:latin typeface="Cambria Math"/>
                <a:cs typeface="Cambria Math"/>
              </a:rPr>
              <a:t>A </a:t>
            </a:r>
            <a:r>
              <a:rPr dirty="0" sz="1000" spc="-5">
                <a:latin typeface="Cambria Math"/>
                <a:cs typeface="Cambria Math"/>
              </a:rPr>
              <a:t>− </a:t>
            </a:r>
            <a:r>
              <a:rPr dirty="0" sz="1000" spc="-195">
                <a:latin typeface="Cambria Math"/>
                <a:cs typeface="Cambria Math"/>
              </a:rPr>
              <a:t>𝑓𝑓</a:t>
            </a:r>
            <a:r>
              <a:rPr dirty="0" baseline="-15873" sz="1050" spc="-292">
                <a:latin typeface="Cambria Math"/>
                <a:cs typeface="Cambria Math"/>
              </a:rPr>
              <a:t>𝑠𝑠𝑠𝑠𝑠𝑠𝑠𝑠</a:t>
            </a:r>
            <a:r>
              <a:rPr dirty="0" baseline="-15873" sz="1050" spc="292">
                <a:latin typeface="Cambria Math"/>
                <a:cs typeface="Cambria Math"/>
              </a:rPr>
              <a:t> </a:t>
            </a:r>
            <a:r>
              <a:rPr dirty="0" sz="1000" spc="-5">
                <a:latin typeface="Cambria Math"/>
                <a:cs typeface="Cambria Math"/>
              </a:rPr>
              <a:t>= </a:t>
            </a:r>
            <a:r>
              <a:rPr dirty="0" sz="1000" spc="-125">
                <a:latin typeface="Cambria Math"/>
                <a:cs typeface="Cambria Math"/>
              </a:rPr>
              <a:t>12.5𝑠𝑠𝑠𝑠 </a:t>
            </a:r>
            <a:r>
              <a:rPr dirty="0" sz="1000" spc="-5">
                <a:latin typeface="Cambria Math"/>
                <a:cs typeface="Cambria Math"/>
              </a:rPr>
              <a:t>− </a:t>
            </a:r>
            <a:r>
              <a:rPr dirty="0" sz="1000" spc="-145">
                <a:latin typeface="Cambria Math"/>
                <a:cs typeface="Cambria Math"/>
              </a:rPr>
              <a:t>7.5𝑠𝑠𝑠𝑠 </a:t>
            </a:r>
            <a:r>
              <a:rPr dirty="0" sz="1000" spc="-5">
                <a:latin typeface="Cambria Math"/>
                <a:cs typeface="Cambria Math"/>
              </a:rPr>
              <a:t>=</a:t>
            </a:r>
            <a:r>
              <a:rPr dirty="0" sz="1000" spc="-40">
                <a:latin typeface="Cambria Math"/>
                <a:cs typeface="Cambria Math"/>
              </a:rPr>
              <a:t> </a:t>
            </a:r>
            <a:r>
              <a:rPr dirty="0" sz="1000" spc="-145">
                <a:latin typeface="Cambria Math"/>
                <a:cs typeface="Cambria Math"/>
              </a:rPr>
              <a:t>5.0𝑠𝑠𝑠𝑠</a:t>
            </a:r>
            <a:endParaRPr sz="1000">
              <a:latin typeface="Cambria Math"/>
              <a:cs typeface="Cambria Math"/>
            </a:endParaRPr>
          </a:p>
          <a:p>
            <a:pPr algn="ctr" marL="1246505">
              <a:lnSpc>
                <a:spcPts val="985"/>
              </a:lnSpc>
              <a:spcBef>
                <a:spcPts val="555"/>
              </a:spcBef>
            </a:pPr>
            <a:r>
              <a:rPr dirty="0" sz="1000" spc="-195">
                <a:latin typeface="Cambria Math"/>
                <a:cs typeface="Cambria Math"/>
              </a:rPr>
              <a:t>1𝑓𝑓𝑓𝑓</a:t>
            </a:r>
            <a:r>
              <a:rPr dirty="0" baseline="27777" sz="1050" spc="-292">
                <a:latin typeface="Cambria Math"/>
                <a:cs typeface="Cambria Math"/>
              </a:rPr>
              <a:t>2</a:t>
            </a:r>
            <a:endParaRPr baseline="27777" sz="1050">
              <a:latin typeface="Cambria Math"/>
              <a:cs typeface="Cambria Math"/>
            </a:endParaRPr>
          </a:p>
          <a:p>
            <a:pPr algn="ctr" marL="54610">
              <a:lnSpc>
                <a:spcPts val="985"/>
              </a:lnSpc>
            </a:pPr>
            <a:r>
              <a:rPr dirty="0" sz="1000" spc="-130">
                <a:latin typeface="Cambria Math"/>
                <a:cs typeface="Cambria Math"/>
              </a:rPr>
              <a:t>𝑤𝑤</a:t>
            </a:r>
            <a:r>
              <a:rPr dirty="0" baseline="-15873" sz="1050" spc="-195">
                <a:latin typeface="Cambria Math"/>
                <a:cs typeface="Cambria Math"/>
              </a:rPr>
              <a:t>ℎ𝑠𝑠𝑎𝑎𝑖𝑖𝑐𝑐ℎ</a:t>
            </a:r>
            <a:r>
              <a:rPr dirty="0" baseline="-15873" sz="1050" spc="-165">
                <a:latin typeface="Cambria Math"/>
                <a:cs typeface="Cambria Math"/>
              </a:rPr>
              <a:t> </a:t>
            </a:r>
            <a:r>
              <a:rPr dirty="0" sz="1000" spc="-5">
                <a:latin typeface="Cambria Math"/>
                <a:cs typeface="Cambria Math"/>
              </a:rPr>
              <a:t>= </a:t>
            </a:r>
            <a:r>
              <a:rPr dirty="0" baseline="2777" sz="1500" spc="-187">
                <a:latin typeface="Cambria Math"/>
                <a:cs typeface="Cambria Math"/>
              </a:rPr>
              <a:t>(</a:t>
            </a:r>
            <a:r>
              <a:rPr dirty="0" sz="1000" spc="-125">
                <a:latin typeface="Cambria Math"/>
                <a:cs typeface="Cambria Math"/>
              </a:rPr>
              <a:t>49𝑠𝑠𝑠𝑠</a:t>
            </a:r>
            <a:r>
              <a:rPr dirty="0" baseline="2777" sz="1500" spc="-187">
                <a:latin typeface="Cambria Math"/>
                <a:cs typeface="Cambria Math"/>
              </a:rPr>
              <a:t>)(</a:t>
            </a:r>
            <a:r>
              <a:rPr dirty="0" sz="1000" spc="-125">
                <a:latin typeface="Cambria Math"/>
                <a:cs typeface="Cambria Math"/>
              </a:rPr>
              <a:t>5𝑠𝑠𝑠𝑠</a:t>
            </a:r>
            <a:r>
              <a:rPr dirty="0" baseline="2777" sz="1500" spc="-187">
                <a:latin typeface="Cambria Math"/>
                <a:cs typeface="Cambria Math"/>
              </a:rPr>
              <a:t>)(</a:t>
            </a:r>
            <a:r>
              <a:rPr dirty="0" sz="1000" spc="-125">
                <a:latin typeface="Cambria Math"/>
                <a:cs typeface="Cambria Math"/>
              </a:rPr>
              <a:t>0.155𝑘𝑘𝑐𝑐𝑓𝑓</a:t>
            </a:r>
            <a:r>
              <a:rPr dirty="0" baseline="2777" sz="1500" spc="-187">
                <a:latin typeface="Cambria Math"/>
                <a:cs typeface="Cambria Math"/>
              </a:rPr>
              <a:t>) </a:t>
            </a:r>
            <a:r>
              <a:rPr dirty="0" sz="1000" spc="-114">
                <a:latin typeface="Cambria Math"/>
                <a:cs typeface="Cambria Math"/>
              </a:rPr>
              <a:t>�</a:t>
            </a:r>
            <a:r>
              <a:rPr dirty="0" baseline="-36111" sz="1500" spc="-172">
                <a:latin typeface="Cambria Math"/>
                <a:cs typeface="Cambria Math"/>
              </a:rPr>
              <a:t>144𝑠𝑠𝑠𝑠</a:t>
            </a:r>
            <a:r>
              <a:rPr dirty="0" baseline="-27777" sz="1050" spc="-172">
                <a:latin typeface="Cambria Math"/>
                <a:cs typeface="Cambria Math"/>
              </a:rPr>
              <a:t>2</a:t>
            </a:r>
            <a:r>
              <a:rPr dirty="0" sz="1000" spc="-114">
                <a:latin typeface="Cambria Math"/>
                <a:cs typeface="Cambria Math"/>
              </a:rPr>
              <a:t>� </a:t>
            </a:r>
            <a:r>
              <a:rPr dirty="0" sz="1000" spc="-5">
                <a:latin typeface="Cambria Math"/>
                <a:cs typeface="Cambria Math"/>
              </a:rPr>
              <a:t>= 0.264</a:t>
            </a:r>
            <a:r>
              <a:rPr dirty="0" sz="1000" spc="-135">
                <a:latin typeface="Cambria Math"/>
                <a:cs typeface="Cambria Math"/>
              </a:rPr>
              <a:t> </a:t>
            </a:r>
            <a:r>
              <a:rPr dirty="0" sz="1000" spc="-320">
                <a:latin typeface="Cambria Math"/>
                <a:cs typeface="Cambria Math"/>
              </a:rPr>
              <a:t>𝑘𝑘𝑘𝑘𝑓𝑓</a:t>
            </a:r>
            <a:endParaRPr sz="1000">
              <a:latin typeface="Cambria Math"/>
              <a:cs typeface="Cambria Math"/>
            </a:endParaRPr>
          </a:p>
          <a:p>
            <a:pPr marL="63500" marR="17780">
              <a:lnSpc>
                <a:spcPts val="1150"/>
              </a:lnSpc>
              <a:spcBef>
                <a:spcPts val="1400"/>
              </a:spcBef>
            </a:pPr>
            <a:r>
              <a:rPr dirty="0" sz="1000" spc="-5">
                <a:latin typeface="Times New Roman"/>
                <a:cs typeface="Times New Roman"/>
              </a:rPr>
              <a:t>The vertical curve causes the </a:t>
            </a:r>
            <a:r>
              <a:rPr dirty="0" sz="1000">
                <a:latin typeface="Times New Roman"/>
                <a:cs typeface="Times New Roman"/>
              </a:rPr>
              <a:t>haunch </a:t>
            </a:r>
            <a:r>
              <a:rPr dirty="0" sz="1000" spc="-5">
                <a:latin typeface="Times New Roman"/>
                <a:cs typeface="Times New Roman"/>
              </a:rPr>
              <a:t>depth to vary along </a:t>
            </a:r>
            <a:r>
              <a:rPr dirty="0" sz="1000" spc="-10">
                <a:latin typeface="Times New Roman"/>
                <a:cs typeface="Times New Roman"/>
              </a:rPr>
              <a:t>the </a:t>
            </a:r>
            <a:r>
              <a:rPr dirty="0" sz="1000" spc="-5">
                <a:latin typeface="Times New Roman"/>
                <a:cs typeface="Times New Roman"/>
              </a:rPr>
              <a:t>length </a:t>
            </a:r>
            <a:r>
              <a:rPr dirty="0" sz="1000" spc="-10">
                <a:latin typeface="Times New Roman"/>
                <a:cs typeface="Times New Roman"/>
              </a:rPr>
              <a:t>of </a:t>
            </a:r>
            <a:r>
              <a:rPr dirty="0" sz="1000" spc="-5">
                <a:latin typeface="Times New Roman"/>
                <a:cs typeface="Times New Roman"/>
              </a:rPr>
              <a:t>the girder. The table below </a:t>
            </a:r>
            <a:r>
              <a:rPr dirty="0" sz="1000" spc="-10">
                <a:latin typeface="Times New Roman"/>
                <a:cs typeface="Times New Roman"/>
              </a:rPr>
              <a:t>lists </a:t>
            </a:r>
            <a:r>
              <a:rPr dirty="0" sz="1000" spc="-5">
                <a:latin typeface="Times New Roman"/>
                <a:cs typeface="Times New Roman"/>
              </a:rPr>
              <a:t>the </a:t>
            </a:r>
            <a:r>
              <a:rPr dirty="0" sz="1000">
                <a:latin typeface="Times New Roman"/>
                <a:cs typeface="Times New Roman"/>
              </a:rPr>
              <a:t>haunch </a:t>
            </a:r>
            <a:r>
              <a:rPr dirty="0" sz="1000" spc="-5">
                <a:latin typeface="Times New Roman"/>
                <a:cs typeface="Times New Roman"/>
              </a:rPr>
              <a:t>loading for  half the span. This load is modeled as linear load</a:t>
            </a:r>
            <a:r>
              <a:rPr dirty="0" sz="1000" spc="35">
                <a:latin typeface="Times New Roman"/>
                <a:cs typeface="Times New Roman"/>
              </a:rPr>
              <a:t> </a:t>
            </a:r>
            <a:r>
              <a:rPr dirty="0" sz="1000" spc="-5">
                <a:latin typeface="Times New Roman"/>
                <a:cs typeface="Times New Roman"/>
              </a:rPr>
              <a:t>segments.</a:t>
            </a:r>
            <a:endParaRPr sz="1000">
              <a:latin typeface="Times New Roman"/>
              <a:cs typeface="Times New Roman"/>
            </a:endParaRPr>
          </a:p>
        </p:txBody>
      </p:sp>
      <p:graphicFrame>
        <p:nvGraphicFramePr>
          <p:cNvPr id="7" name="object 7"/>
          <p:cNvGraphicFramePr>
            <a:graphicFrameLocks noGrp="1"/>
          </p:cNvGraphicFramePr>
          <p:nvPr/>
        </p:nvGraphicFramePr>
        <p:xfrm>
          <a:off x="685800" y="8205228"/>
          <a:ext cx="2857500" cy="929640"/>
        </p:xfrm>
        <a:graphic>
          <a:graphicData uri="http://schemas.openxmlformats.org/drawingml/2006/table">
            <a:tbl>
              <a:tblPr firstRow="1" bandRow="1">
                <a:tableStyleId>{2D5ABB26-0587-4C30-8999-92F81FD0307C}</a:tableStyleId>
              </a:tblPr>
              <a:tblGrid>
                <a:gridCol w="755015"/>
                <a:gridCol w="1005840"/>
                <a:gridCol w="1097280"/>
              </a:tblGrid>
              <a:tr h="237744">
                <a:tc>
                  <a:txBody>
                    <a:bodyPr/>
                    <a:lstStyle/>
                    <a:p>
                      <a:pPr marL="67945">
                        <a:lnSpc>
                          <a:spcPts val="1195"/>
                        </a:lnSpc>
                      </a:pPr>
                      <a:r>
                        <a:rPr dirty="0" sz="1000" spc="-5" b="1">
                          <a:solidFill>
                            <a:srgbClr val="365F91"/>
                          </a:solidFill>
                          <a:latin typeface="Times New Roman"/>
                          <a:cs typeface="Times New Roman"/>
                        </a:rPr>
                        <a:t>Location</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c>
                  <a:txBody>
                    <a:bodyPr/>
                    <a:lstStyle/>
                    <a:p>
                      <a:pPr algn="ctr">
                        <a:lnSpc>
                          <a:spcPct val="100000"/>
                        </a:lnSpc>
                        <a:spcBef>
                          <a:spcPts val="210"/>
                        </a:spcBef>
                      </a:pPr>
                      <a:r>
                        <a:rPr dirty="0" baseline="11111" sz="1500" spc="-307">
                          <a:solidFill>
                            <a:srgbClr val="365F91"/>
                          </a:solidFill>
                          <a:latin typeface="Cambria Math"/>
                          <a:cs typeface="Cambria Math"/>
                        </a:rPr>
                        <a:t>𝐭𝐭</a:t>
                      </a:r>
                      <a:r>
                        <a:rPr dirty="0" sz="700" spc="-204">
                          <a:solidFill>
                            <a:srgbClr val="365F91"/>
                          </a:solidFill>
                          <a:latin typeface="Cambria Math"/>
                          <a:cs typeface="Cambria Math"/>
                        </a:rPr>
                        <a:t>𝐨𝐨𝐬𝐬𝐡𝐡𝐨𝐨𝐡𝐡𝐨𝐨</a:t>
                      </a:r>
                      <a:r>
                        <a:rPr dirty="0" baseline="13888" sz="1500" spc="-307">
                          <a:solidFill>
                            <a:srgbClr val="365F91"/>
                          </a:solidFill>
                          <a:latin typeface="Cambria Math"/>
                          <a:cs typeface="Cambria Math"/>
                        </a:rPr>
                        <a:t>(</a:t>
                      </a:r>
                      <a:r>
                        <a:rPr dirty="0" baseline="11111" sz="1500" spc="-307">
                          <a:solidFill>
                            <a:srgbClr val="365F91"/>
                          </a:solidFill>
                          <a:latin typeface="Cambria Math"/>
                          <a:cs typeface="Cambria Math"/>
                        </a:rPr>
                        <a:t>𝐠𝐠𝐨𝐨</a:t>
                      </a:r>
                      <a:r>
                        <a:rPr dirty="0" baseline="13888" sz="1500" spc="-307">
                          <a:solidFill>
                            <a:srgbClr val="365F91"/>
                          </a:solidFill>
                          <a:latin typeface="Cambria Math"/>
                          <a:cs typeface="Cambria Math"/>
                        </a:rPr>
                        <a:t>)</a:t>
                      </a:r>
                      <a:endParaRPr baseline="13888" sz="1500">
                        <a:latin typeface="Cambria Math"/>
                        <a:cs typeface="Cambria Math"/>
                      </a:endParaRPr>
                    </a:p>
                  </a:txBody>
                  <a:tcPr marL="0" marR="0" marB="0" marT="26670">
                    <a:lnT w="12700">
                      <a:solidFill>
                        <a:srgbClr val="4F81BC"/>
                      </a:solidFill>
                      <a:prstDash val="solid"/>
                    </a:lnT>
                    <a:lnB w="12700">
                      <a:solidFill>
                        <a:srgbClr val="4F81BC"/>
                      </a:solidFill>
                      <a:prstDash val="solid"/>
                    </a:lnB>
                  </a:tcPr>
                </a:tc>
                <a:tc>
                  <a:txBody>
                    <a:bodyPr/>
                    <a:lstStyle/>
                    <a:p>
                      <a:pPr algn="ctr" marL="10795">
                        <a:lnSpc>
                          <a:spcPct val="100000"/>
                        </a:lnSpc>
                        <a:spcBef>
                          <a:spcPts val="5"/>
                        </a:spcBef>
                      </a:pPr>
                      <a:r>
                        <a:rPr dirty="0" sz="1000" spc="-235">
                          <a:solidFill>
                            <a:srgbClr val="365F91"/>
                          </a:solidFill>
                          <a:latin typeface="Cambria Math"/>
                          <a:cs typeface="Cambria Math"/>
                        </a:rPr>
                        <a:t>𝐰𝐰</a:t>
                      </a:r>
                      <a:r>
                        <a:rPr dirty="0" baseline="-15873" sz="1050" spc="-352">
                          <a:solidFill>
                            <a:srgbClr val="365F91"/>
                          </a:solidFill>
                          <a:latin typeface="Cambria Math"/>
                          <a:cs typeface="Cambria Math"/>
                        </a:rPr>
                        <a:t>𝐨𝐨𝐬𝐬𝐡𝐡𝐨𝐨𝐡𝐡𝐨𝐨</a:t>
                      </a:r>
                      <a:r>
                        <a:rPr dirty="0" sz="1000" spc="-235">
                          <a:solidFill>
                            <a:srgbClr val="365F91"/>
                          </a:solidFill>
                          <a:latin typeface="Cambria Math"/>
                          <a:cs typeface="Cambria Math"/>
                        </a:rPr>
                        <a:t>(𝐤𝐤𝐬𝐬𝐞𝐞)</a:t>
                      </a:r>
                      <a:endParaRPr sz="1000">
                        <a:latin typeface="Cambria Math"/>
                        <a:cs typeface="Cambria Math"/>
                      </a:endParaRPr>
                    </a:p>
                  </a:txBody>
                  <a:tcPr marL="0" marR="0" marB="0" marT="635">
                    <a:lnT w="12700">
                      <a:solidFill>
                        <a:srgbClr val="4F81BC"/>
                      </a:solidFill>
                      <a:prstDash val="solid"/>
                    </a:lnT>
                    <a:lnB w="12700">
                      <a:solidFill>
                        <a:srgbClr val="4F81BC"/>
                      </a:solidFill>
                      <a:prstDash val="solid"/>
                    </a:lnB>
                  </a:tcPr>
                </a:tc>
              </a:tr>
              <a:tr h="228593">
                <a:tc>
                  <a:txBody>
                    <a:bodyPr/>
                    <a:lstStyle/>
                    <a:p>
                      <a:pPr marL="67945">
                        <a:lnSpc>
                          <a:spcPts val="1195"/>
                        </a:lnSpc>
                      </a:pPr>
                      <a:r>
                        <a:rPr dirty="0" sz="1000" b="1">
                          <a:solidFill>
                            <a:srgbClr val="365F91"/>
                          </a:solidFill>
                          <a:latin typeface="Times New Roman"/>
                          <a:cs typeface="Times New Roman"/>
                        </a:rPr>
                        <a:t>0.0L</a:t>
                      </a:r>
                      <a:endParaRPr sz="1000">
                        <a:latin typeface="Times New Roman"/>
                        <a:cs typeface="Times New Roman"/>
                      </a:endParaRPr>
                    </a:p>
                  </a:txBody>
                  <a:tcPr marL="0" marR="0" marB="0" marT="0">
                    <a:lnT w="12700">
                      <a:solidFill>
                        <a:srgbClr val="4F81BC"/>
                      </a:solidFill>
                      <a:prstDash val="solid"/>
                    </a:lnT>
                    <a:solidFill>
                      <a:srgbClr val="D2DFED"/>
                    </a:solidFill>
                  </a:tcPr>
                </a:tc>
                <a:tc>
                  <a:txBody>
                    <a:bodyPr/>
                    <a:lstStyle/>
                    <a:p>
                      <a:pPr algn="ctr">
                        <a:lnSpc>
                          <a:spcPts val="1195"/>
                        </a:lnSpc>
                      </a:pPr>
                      <a:r>
                        <a:rPr dirty="0" sz="1000">
                          <a:solidFill>
                            <a:srgbClr val="365F91"/>
                          </a:solidFill>
                          <a:latin typeface="Times New Roman"/>
                          <a:cs typeface="Times New Roman"/>
                        </a:rPr>
                        <a:t>5.0</a:t>
                      </a:r>
                      <a:endParaRPr sz="1000">
                        <a:latin typeface="Times New Roman"/>
                        <a:cs typeface="Times New Roman"/>
                      </a:endParaRPr>
                    </a:p>
                  </a:txBody>
                  <a:tcPr marL="0" marR="0" marB="0" marT="0">
                    <a:lnT w="12700">
                      <a:solidFill>
                        <a:srgbClr val="4F81BC"/>
                      </a:solidFill>
                      <a:prstDash val="solid"/>
                    </a:lnT>
                    <a:solidFill>
                      <a:srgbClr val="D2DFED"/>
                    </a:solidFill>
                  </a:tcPr>
                </a:tc>
                <a:tc>
                  <a:txBody>
                    <a:bodyPr/>
                    <a:lstStyle/>
                    <a:p>
                      <a:pPr algn="ctr" marL="10160">
                        <a:lnSpc>
                          <a:spcPts val="1195"/>
                        </a:lnSpc>
                      </a:pPr>
                      <a:r>
                        <a:rPr dirty="0" sz="1000">
                          <a:solidFill>
                            <a:srgbClr val="365F91"/>
                          </a:solidFill>
                          <a:latin typeface="Times New Roman"/>
                          <a:cs typeface="Times New Roman"/>
                        </a:rPr>
                        <a:t>0.264</a:t>
                      </a:r>
                      <a:endParaRPr sz="1000">
                        <a:latin typeface="Times New Roman"/>
                        <a:cs typeface="Times New Roman"/>
                      </a:endParaRPr>
                    </a:p>
                  </a:txBody>
                  <a:tcPr marL="0" marR="0" marB="0" marT="0">
                    <a:lnT w="12700">
                      <a:solidFill>
                        <a:srgbClr val="4F81BC"/>
                      </a:solidFill>
                      <a:prstDash val="solid"/>
                    </a:lnT>
                    <a:solidFill>
                      <a:srgbClr val="D2DFED"/>
                    </a:solidFill>
                  </a:tcPr>
                </a:tc>
              </a:tr>
              <a:tr h="222516">
                <a:tc>
                  <a:txBody>
                    <a:bodyPr/>
                    <a:lstStyle/>
                    <a:p>
                      <a:pPr marL="67945">
                        <a:lnSpc>
                          <a:spcPts val="1135"/>
                        </a:lnSpc>
                      </a:pPr>
                      <a:r>
                        <a:rPr dirty="0" sz="1000" b="1">
                          <a:solidFill>
                            <a:srgbClr val="365F91"/>
                          </a:solidFill>
                          <a:latin typeface="Times New Roman"/>
                          <a:cs typeface="Times New Roman"/>
                        </a:rPr>
                        <a:t>0.1L</a:t>
                      </a:r>
                      <a:endParaRPr sz="1000">
                        <a:latin typeface="Times New Roman"/>
                        <a:cs typeface="Times New Roman"/>
                      </a:endParaRPr>
                    </a:p>
                  </a:txBody>
                  <a:tcPr marL="0" marR="0" marB="0" marT="0"/>
                </a:tc>
                <a:tc>
                  <a:txBody>
                    <a:bodyPr/>
                    <a:lstStyle/>
                    <a:p>
                      <a:pPr algn="ctr">
                        <a:lnSpc>
                          <a:spcPts val="1135"/>
                        </a:lnSpc>
                      </a:pPr>
                      <a:r>
                        <a:rPr dirty="0" sz="1000">
                          <a:solidFill>
                            <a:srgbClr val="365F91"/>
                          </a:solidFill>
                          <a:latin typeface="Times New Roman"/>
                          <a:cs typeface="Times New Roman"/>
                        </a:rPr>
                        <a:t>4.795</a:t>
                      </a:r>
                      <a:endParaRPr sz="1000">
                        <a:latin typeface="Times New Roman"/>
                        <a:cs typeface="Times New Roman"/>
                      </a:endParaRPr>
                    </a:p>
                  </a:txBody>
                  <a:tcPr marL="0" marR="0" marB="0" marT="0"/>
                </a:tc>
                <a:tc>
                  <a:txBody>
                    <a:bodyPr/>
                    <a:lstStyle/>
                    <a:p>
                      <a:pPr algn="ctr" marL="10160">
                        <a:lnSpc>
                          <a:spcPts val="1135"/>
                        </a:lnSpc>
                      </a:pPr>
                      <a:r>
                        <a:rPr dirty="0" sz="1000">
                          <a:solidFill>
                            <a:srgbClr val="365F91"/>
                          </a:solidFill>
                          <a:latin typeface="Times New Roman"/>
                          <a:cs typeface="Times New Roman"/>
                        </a:rPr>
                        <a:t>0.253</a:t>
                      </a:r>
                      <a:endParaRPr sz="1000">
                        <a:latin typeface="Times New Roman"/>
                        <a:cs typeface="Times New Roman"/>
                      </a:endParaRPr>
                    </a:p>
                  </a:txBody>
                  <a:tcPr marL="0" marR="0" marB="0" marT="0"/>
                </a:tc>
              </a:tr>
              <a:tr h="228587">
                <a:tc>
                  <a:txBody>
                    <a:bodyPr/>
                    <a:lstStyle/>
                    <a:p>
                      <a:pPr marL="67945">
                        <a:lnSpc>
                          <a:spcPts val="1135"/>
                        </a:lnSpc>
                      </a:pPr>
                      <a:r>
                        <a:rPr dirty="0" sz="1000" b="1">
                          <a:solidFill>
                            <a:srgbClr val="365F91"/>
                          </a:solidFill>
                          <a:latin typeface="Times New Roman"/>
                          <a:cs typeface="Times New Roman"/>
                        </a:rPr>
                        <a:t>0.2L</a:t>
                      </a:r>
                      <a:endParaRPr sz="10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algn="ctr">
                        <a:lnSpc>
                          <a:spcPts val="1135"/>
                        </a:lnSpc>
                      </a:pPr>
                      <a:r>
                        <a:rPr dirty="0" sz="1000">
                          <a:solidFill>
                            <a:srgbClr val="365F91"/>
                          </a:solidFill>
                          <a:latin typeface="Times New Roman"/>
                          <a:cs typeface="Times New Roman"/>
                        </a:rPr>
                        <a:t>4.635</a:t>
                      </a:r>
                      <a:endParaRPr sz="10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algn="ctr" marL="10160">
                        <a:lnSpc>
                          <a:spcPts val="1135"/>
                        </a:lnSpc>
                      </a:pPr>
                      <a:r>
                        <a:rPr dirty="0" sz="1000">
                          <a:solidFill>
                            <a:srgbClr val="365F91"/>
                          </a:solidFill>
                          <a:latin typeface="Times New Roman"/>
                          <a:cs typeface="Times New Roman"/>
                        </a:rPr>
                        <a:t>0.244</a:t>
                      </a:r>
                      <a:endParaRPr sz="1000">
                        <a:latin typeface="Times New Roman"/>
                        <a:cs typeface="Times New Roman"/>
                      </a:endParaRPr>
                    </a:p>
                  </a:txBody>
                  <a:tcPr marL="0" marR="0" marB="0" marT="0">
                    <a:lnB w="12700">
                      <a:solidFill>
                        <a:srgbClr val="4F81BC"/>
                      </a:solidFill>
                      <a:prstDash val="solid"/>
                    </a:lnB>
                    <a:solidFill>
                      <a:srgbClr val="D2DFED"/>
                    </a:solidFill>
                  </a:tcPr>
                </a:tc>
              </a:tr>
            </a:tbl>
          </a:graphicData>
        </a:graphic>
      </p:graphicFrame>
      <p:sp>
        <p:nvSpPr>
          <p:cNvPr id="8" name="object 8"/>
          <p:cNvSpPr/>
          <p:nvPr/>
        </p:nvSpPr>
        <p:spPr>
          <a:xfrm>
            <a:off x="857250" y="981075"/>
            <a:ext cx="5495924" cy="3581399"/>
          </a:xfrm>
          <a:prstGeom prst="rect">
            <a:avLst/>
          </a:prstGeom>
          <a:blipFill>
            <a:blip r:embed="rId2" cstate="print"/>
            <a:stretch>
              <a:fillRect/>
            </a:stretch>
          </a:blipFill>
        </p:spPr>
        <p:txBody>
          <a:bodyPr wrap="square" lIns="0" tIns="0" rIns="0" bIns="0" rtlCol="0"/>
          <a:lstStyle/>
          <a:p/>
        </p:txBody>
      </p:sp>
      <p:sp>
        <p:nvSpPr>
          <p:cNvPr id="9" name="object 9"/>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12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3228975" cy="417195"/>
          </a:xfrm>
          <a:prstGeom prst="rect"/>
        </p:spPr>
        <p:txBody>
          <a:bodyPr wrap="square" lIns="0" tIns="14604" rIns="0" bIns="0" rtlCol="0" vert="horz">
            <a:spAutoFit/>
          </a:bodyPr>
          <a:lstStyle/>
          <a:p>
            <a:pPr>
              <a:lnSpc>
                <a:spcPct val="100000"/>
              </a:lnSpc>
              <a:spcBef>
                <a:spcPts val="114"/>
              </a:spcBef>
            </a:pPr>
            <a:r>
              <a:rPr dirty="0" sz="2550" spc="10" b="0">
                <a:solidFill>
                  <a:srgbClr val="1C7C5B"/>
                </a:solidFill>
                <a:latin typeface="Arial Black"/>
                <a:cs typeface="Arial Black"/>
              </a:rPr>
              <a:t>Design</a:t>
            </a:r>
            <a:r>
              <a:rPr dirty="0" sz="2550" spc="-80" b="0">
                <a:solidFill>
                  <a:srgbClr val="1C7C5B"/>
                </a:solidFill>
                <a:latin typeface="Arial Black"/>
                <a:cs typeface="Arial Black"/>
              </a:rPr>
              <a:t> </a:t>
            </a:r>
            <a:r>
              <a:rPr dirty="0" sz="2550" b="0">
                <a:solidFill>
                  <a:srgbClr val="1C7C5B"/>
                </a:solidFill>
                <a:latin typeface="Arial Black"/>
                <a:cs typeface="Arial Black"/>
              </a:rPr>
              <a:t>Objectives</a:t>
            </a:r>
            <a:endParaRPr sz="2550">
              <a:latin typeface="Arial Black"/>
              <a:cs typeface="Arial Black"/>
            </a:endParaRPr>
          </a:p>
        </p:txBody>
      </p:sp>
      <p:sp>
        <p:nvSpPr>
          <p:cNvPr id="6" name="object 6"/>
          <p:cNvSpPr txBox="1"/>
          <p:nvPr/>
        </p:nvSpPr>
        <p:spPr>
          <a:xfrm>
            <a:off x="1016505" y="1878581"/>
            <a:ext cx="927735" cy="199390"/>
          </a:xfrm>
          <a:prstGeom prst="rect">
            <a:avLst/>
          </a:prstGeom>
        </p:spPr>
        <p:txBody>
          <a:bodyPr wrap="square" lIns="0" tIns="11430" rIns="0" bIns="0" rtlCol="0" vert="horz">
            <a:spAutoFit/>
          </a:bodyPr>
          <a:lstStyle/>
          <a:p>
            <a:pPr marL="244475" indent="-245110">
              <a:lnSpc>
                <a:spcPct val="100000"/>
              </a:lnSpc>
              <a:spcBef>
                <a:spcPts val="90"/>
              </a:spcBef>
              <a:buChar char="•"/>
              <a:tabLst>
                <a:tab pos="244475" algn="l"/>
                <a:tab pos="245110" algn="l"/>
              </a:tabLst>
            </a:pPr>
            <a:r>
              <a:rPr dirty="0" sz="1150" spc="-10">
                <a:latin typeface="Arial"/>
                <a:cs typeface="Arial"/>
              </a:rPr>
              <a:t>Determine</a:t>
            </a:r>
            <a:endParaRPr sz="1150">
              <a:latin typeface="Arial"/>
              <a:cs typeface="Arial"/>
            </a:endParaRPr>
          </a:p>
        </p:txBody>
      </p:sp>
      <p:sp>
        <p:nvSpPr>
          <p:cNvPr id="7" name="object 7"/>
          <p:cNvSpPr txBox="1"/>
          <p:nvPr/>
        </p:nvSpPr>
        <p:spPr>
          <a:xfrm>
            <a:off x="5687494" y="2160506"/>
            <a:ext cx="270510" cy="151765"/>
          </a:xfrm>
          <a:prstGeom prst="rect">
            <a:avLst/>
          </a:prstGeom>
        </p:spPr>
        <p:txBody>
          <a:bodyPr wrap="square" lIns="0" tIns="15875" rIns="0" bIns="0" rtlCol="0" vert="horz">
            <a:spAutoFit/>
          </a:bodyPr>
          <a:lstStyle/>
          <a:p>
            <a:pPr>
              <a:lnSpc>
                <a:spcPct val="100000"/>
              </a:lnSpc>
              <a:spcBef>
                <a:spcPts val="125"/>
              </a:spcBef>
            </a:pPr>
            <a:r>
              <a:rPr dirty="0" sz="800" spc="45">
                <a:latin typeface="Cambria"/>
                <a:cs typeface="Cambria"/>
              </a:rPr>
              <a:t>ei</a:t>
            </a:r>
            <a:r>
              <a:rPr dirty="0" sz="800" spc="190">
                <a:latin typeface="Cambria"/>
                <a:cs typeface="Cambria"/>
              </a:rPr>
              <a:t> </a:t>
            </a:r>
            <a:r>
              <a:rPr dirty="0" baseline="3472" sz="1200" spc="37">
                <a:latin typeface="Cambria"/>
                <a:cs typeface="Cambria"/>
              </a:rPr>
              <a:t>e</a:t>
            </a:r>
            <a:endParaRPr baseline="3472" sz="1200">
              <a:latin typeface="Cambria"/>
              <a:cs typeface="Cambria"/>
            </a:endParaRPr>
          </a:p>
        </p:txBody>
      </p:sp>
      <p:sp>
        <p:nvSpPr>
          <p:cNvPr id="8" name="object 8"/>
          <p:cNvSpPr txBox="1"/>
          <p:nvPr/>
        </p:nvSpPr>
        <p:spPr>
          <a:xfrm>
            <a:off x="991105" y="2047802"/>
            <a:ext cx="5093335" cy="1074420"/>
          </a:xfrm>
          <a:prstGeom prst="rect">
            <a:avLst/>
          </a:prstGeom>
        </p:spPr>
        <p:txBody>
          <a:bodyPr wrap="square" lIns="0" tIns="49530" rIns="0" bIns="0" rtlCol="0" vert="horz">
            <a:spAutoFit/>
          </a:bodyPr>
          <a:lstStyle/>
          <a:p>
            <a:pPr marL="555625" indent="-205104">
              <a:lnSpc>
                <a:spcPct val="100000"/>
              </a:lnSpc>
              <a:spcBef>
                <a:spcPts val="390"/>
              </a:spcBef>
              <a:buChar char="–"/>
              <a:tabLst>
                <a:tab pos="556260" algn="l"/>
              </a:tabLst>
            </a:pPr>
            <a:r>
              <a:rPr dirty="0" sz="1150" spc="-10">
                <a:latin typeface="Arial"/>
                <a:cs typeface="Arial"/>
              </a:rPr>
              <a:t>Minimum required initial and 28-day design concrete strengths </a:t>
            </a:r>
            <a:r>
              <a:rPr dirty="0" sz="1150" spc="60">
                <a:latin typeface="Arial"/>
                <a:cs typeface="Arial"/>
              </a:rPr>
              <a:t>(</a:t>
            </a:r>
            <a:r>
              <a:rPr dirty="0" sz="1150" spc="60">
                <a:latin typeface="Cambria"/>
                <a:cs typeface="Cambria"/>
              </a:rPr>
              <a:t>𝑓</a:t>
            </a:r>
            <a:r>
              <a:rPr dirty="0" baseline="31250" sz="1200" spc="89">
                <a:latin typeface="Cambria"/>
                <a:cs typeface="Cambria"/>
              </a:rPr>
              <a:t>, </a:t>
            </a:r>
            <a:r>
              <a:rPr dirty="0" sz="1150" spc="-5">
                <a:latin typeface="Cambria"/>
                <a:cs typeface="Cambria"/>
              </a:rPr>
              <a:t>,</a:t>
            </a:r>
            <a:r>
              <a:rPr dirty="0" sz="1150" spc="35">
                <a:latin typeface="Cambria"/>
                <a:cs typeface="Cambria"/>
              </a:rPr>
              <a:t> </a:t>
            </a:r>
            <a:r>
              <a:rPr dirty="0" sz="1150" spc="75">
                <a:latin typeface="Cambria"/>
                <a:cs typeface="Cambria"/>
              </a:rPr>
              <a:t>𝑓</a:t>
            </a:r>
            <a:r>
              <a:rPr dirty="0" baseline="27777" sz="1200" spc="112">
                <a:latin typeface="Cambria"/>
                <a:cs typeface="Cambria"/>
              </a:rPr>
              <a:t>,</a:t>
            </a:r>
            <a:r>
              <a:rPr dirty="0" sz="1150" spc="75">
                <a:latin typeface="Arial"/>
                <a:cs typeface="Arial"/>
              </a:rPr>
              <a:t>)</a:t>
            </a:r>
            <a:endParaRPr sz="1150">
              <a:latin typeface="Arial"/>
              <a:cs typeface="Arial"/>
            </a:endParaRPr>
          </a:p>
          <a:p>
            <a:pPr marL="555625" indent="-205104">
              <a:lnSpc>
                <a:spcPct val="100000"/>
              </a:lnSpc>
              <a:spcBef>
                <a:spcPts val="285"/>
              </a:spcBef>
              <a:buChar char="–"/>
              <a:tabLst>
                <a:tab pos="556260" algn="l"/>
              </a:tabLst>
            </a:pPr>
            <a:r>
              <a:rPr dirty="0" sz="1150" spc="-5">
                <a:latin typeface="Arial"/>
                <a:cs typeface="Arial"/>
              </a:rPr>
              <a:t>Prestressing</a:t>
            </a:r>
            <a:endParaRPr sz="1150">
              <a:latin typeface="Arial"/>
              <a:cs typeface="Arial"/>
            </a:endParaRPr>
          </a:p>
          <a:p>
            <a:pPr marL="555625" indent="-205104">
              <a:lnSpc>
                <a:spcPct val="100000"/>
              </a:lnSpc>
              <a:spcBef>
                <a:spcPts val="254"/>
              </a:spcBef>
              <a:buChar char="–"/>
              <a:tabLst>
                <a:tab pos="556260" algn="l"/>
              </a:tabLst>
            </a:pPr>
            <a:r>
              <a:rPr dirty="0" sz="1150" spc="-10">
                <a:latin typeface="Arial"/>
                <a:cs typeface="Arial"/>
              </a:rPr>
              <a:t>Slab haunch build up </a:t>
            </a:r>
            <a:r>
              <a:rPr dirty="0" sz="1150" spc="-5">
                <a:latin typeface="Arial"/>
                <a:cs typeface="Arial"/>
              </a:rPr>
              <a:t>(“A” </a:t>
            </a:r>
            <a:r>
              <a:rPr dirty="0" sz="1150" spc="-10">
                <a:latin typeface="Arial"/>
                <a:cs typeface="Arial"/>
              </a:rPr>
              <a:t>Dimension)</a:t>
            </a:r>
            <a:endParaRPr sz="1150">
              <a:latin typeface="Arial"/>
              <a:cs typeface="Arial"/>
            </a:endParaRPr>
          </a:p>
          <a:p>
            <a:pPr marL="555625" indent="-205104">
              <a:lnSpc>
                <a:spcPct val="100000"/>
              </a:lnSpc>
              <a:spcBef>
                <a:spcPts val="260"/>
              </a:spcBef>
              <a:buChar char="–"/>
              <a:tabLst>
                <a:tab pos="556260" algn="l"/>
              </a:tabLst>
            </a:pPr>
            <a:r>
              <a:rPr dirty="0" sz="1150" spc="-10">
                <a:latin typeface="Arial"/>
                <a:cs typeface="Arial"/>
              </a:rPr>
              <a:t>Stirrup</a:t>
            </a:r>
            <a:r>
              <a:rPr dirty="0" sz="1150" spc="-60">
                <a:latin typeface="Arial"/>
                <a:cs typeface="Arial"/>
              </a:rPr>
              <a:t> </a:t>
            </a:r>
            <a:r>
              <a:rPr dirty="0" sz="1150" spc="-10">
                <a:latin typeface="Arial"/>
                <a:cs typeface="Arial"/>
              </a:rPr>
              <a:t>Arrangement</a:t>
            </a:r>
            <a:endParaRPr sz="1150">
              <a:latin typeface="Arial"/>
              <a:cs typeface="Arial"/>
            </a:endParaRPr>
          </a:p>
          <a:p>
            <a:pPr marL="269875" indent="-245110">
              <a:lnSpc>
                <a:spcPct val="100000"/>
              </a:lnSpc>
              <a:spcBef>
                <a:spcPts val="265"/>
              </a:spcBef>
              <a:buChar char="•"/>
              <a:tabLst>
                <a:tab pos="269875" algn="l"/>
                <a:tab pos="270510" algn="l"/>
              </a:tabLst>
            </a:pPr>
            <a:r>
              <a:rPr dirty="0" sz="1150" spc="-10">
                <a:latin typeface="Arial"/>
                <a:cs typeface="Arial"/>
              </a:rPr>
              <a:t>Perform load rating</a:t>
            </a:r>
            <a:r>
              <a:rPr dirty="0" sz="1150" spc="10">
                <a:latin typeface="Arial"/>
                <a:cs typeface="Arial"/>
              </a:rPr>
              <a:t> </a:t>
            </a:r>
            <a:r>
              <a:rPr dirty="0" sz="1150" spc="-10">
                <a:latin typeface="Arial"/>
                <a:cs typeface="Arial"/>
              </a:rPr>
              <a:t>analysis</a:t>
            </a:r>
            <a:endParaRPr sz="1150">
              <a:latin typeface="Arial"/>
              <a:cs typeface="Arial"/>
            </a:endParaRPr>
          </a:p>
        </p:txBody>
      </p:sp>
      <p:sp>
        <p:nvSpPr>
          <p:cNvPr id="9" name="object 9"/>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2</a:t>
            </a:r>
            <a:r>
              <a:rPr dirty="0" sz="850">
                <a:solidFill>
                  <a:srgbClr val="FFFFFF"/>
                </a:solidFill>
                <a:latin typeface="Arial"/>
                <a:cs typeface="Arial"/>
              </a:rPr>
              <a:t>1</a:t>
            </a:r>
            <a:endParaRPr sz="850">
              <a:latin typeface="Arial"/>
              <a:cs typeface="Arial"/>
            </a:endParaRPr>
          </a:p>
        </p:txBody>
      </p:sp>
      <p:sp>
        <p:nvSpPr>
          <p:cNvPr id="10" name="object 10"/>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11" name="object 11"/>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2" name="object 12"/>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3" name="object 13"/>
          <p:cNvSpPr txBox="1"/>
          <p:nvPr/>
        </p:nvSpPr>
        <p:spPr>
          <a:xfrm>
            <a:off x="1016565" y="5530073"/>
            <a:ext cx="5273675" cy="373380"/>
          </a:xfrm>
          <a:prstGeom prst="rect">
            <a:avLst/>
          </a:prstGeom>
        </p:spPr>
        <p:txBody>
          <a:bodyPr wrap="square" lIns="0" tIns="16510" rIns="0" bIns="0" rtlCol="0" vert="horz">
            <a:spAutoFit/>
          </a:bodyPr>
          <a:lstStyle/>
          <a:p>
            <a:pPr>
              <a:lnSpc>
                <a:spcPct val="100000"/>
              </a:lnSpc>
              <a:spcBef>
                <a:spcPts val="130"/>
              </a:spcBef>
            </a:pPr>
            <a:r>
              <a:rPr dirty="0" sz="2250" spc="20">
                <a:solidFill>
                  <a:srgbClr val="1C7C5B"/>
                </a:solidFill>
                <a:latin typeface="Arial Black"/>
                <a:cs typeface="Arial Black"/>
              </a:rPr>
              <a:t>Assumed Construction</a:t>
            </a:r>
            <a:r>
              <a:rPr dirty="0" sz="2250" spc="-50">
                <a:solidFill>
                  <a:srgbClr val="1C7C5B"/>
                </a:solidFill>
                <a:latin typeface="Arial Black"/>
                <a:cs typeface="Arial Black"/>
              </a:rPr>
              <a:t> </a:t>
            </a:r>
            <a:r>
              <a:rPr dirty="0" sz="2250" spc="20">
                <a:solidFill>
                  <a:srgbClr val="1C7C5B"/>
                </a:solidFill>
                <a:latin typeface="Arial Black"/>
                <a:cs typeface="Arial Black"/>
              </a:rPr>
              <a:t>Sequence</a:t>
            </a:r>
            <a:endParaRPr sz="2250">
              <a:latin typeface="Arial Black"/>
              <a:cs typeface="Arial Black"/>
            </a:endParaRPr>
          </a:p>
        </p:txBody>
      </p:sp>
      <p:sp>
        <p:nvSpPr>
          <p:cNvPr id="14" name="object 14"/>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2</a:t>
            </a:r>
            <a:r>
              <a:rPr dirty="0" sz="850">
                <a:solidFill>
                  <a:srgbClr val="FFFFFF"/>
                </a:solidFill>
                <a:latin typeface="Arial"/>
                <a:cs typeface="Arial"/>
              </a:rPr>
              <a:t>2</a:t>
            </a:r>
            <a:endParaRPr sz="850">
              <a:latin typeface="Arial"/>
              <a:cs typeface="Arial"/>
            </a:endParaRPr>
          </a:p>
        </p:txBody>
      </p:sp>
      <p:sp>
        <p:nvSpPr>
          <p:cNvPr id="15" name="object 15"/>
          <p:cNvSpPr/>
          <p:nvPr/>
        </p:nvSpPr>
        <p:spPr>
          <a:xfrm>
            <a:off x="2764535" y="6100572"/>
            <a:ext cx="2244851" cy="2651759"/>
          </a:xfrm>
          <a:prstGeom prst="rect">
            <a:avLst/>
          </a:prstGeom>
          <a:blipFill>
            <a:blip r:embed="rId3" cstate="print"/>
            <a:stretch>
              <a:fillRect/>
            </a:stretch>
          </a:blipFill>
        </p:spPr>
        <p:txBody>
          <a:bodyPr wrap="square" lIns="0" tIns="0" rIns="0" bIns="0" rtlCol="0"/>
          <a:lstStyle/>
          <a:p/>
        </p:txBody>
      </p:sp>
      <p:sp>
        <p:nvSpPr>
          <p:cNvPr id="16" name="object 16"/>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17" name="object 17"/>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21</a:t>
            </a:r>
            <a:endParaRPr sz="1050">
              <a:latin typeface="Calibri"/>
              <a:cs typeface="Calibri"/>
            </a:endParaRPr>
          </a:p>
        </p:txBody>
      </p:sp>
      <p:sp>
        <p:nvSpPr>
          <p:cNvPr id="19" name="object 19"/>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18" name="object 18"/>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22</a:t>
            </a:r>
            <a:endParaRPr sz="1050">
              <a:latin typeface="Calibri"/>
              <a:cs typeface="Calibri"/>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graphicFrame>
        <p:nvGraphicFramePr>
          <p:cNvPr id="3" name="object 3"/>
          <p:cNvGraphicFramePr>
            <a:graphicFrameLocks noGrp="1"/>
          </p:cNvGraphicFramePr>
          <p:nvPr/>
        </p:nvGraphicFramePr>
        <p:xfrm>
          <a:off x="680656" y="914400"/>
          <a:ext cx="2863215" cy="692150"/>
        </p:xfrm>
        <a:graphic>
          <a:graphicData uri="http://schemas.openxmlformats.org/drawingml/2006/table">
            <a:tbl>
              <a:tblPr firstRow="1" bandRow="1">
                <a:tableStyleId>{2D5ABB26-0587-4C30-8999-92F81FD0307C}</a:tableStyleId>
              </a:tblPr>
              <a:tblGrid>
                <a:gridCol w="718185"/>
                <a:gridCol w="1071880"/>
                <a:gridCol w="1071880"/>
              </a:tblGrid>
              <a:tr h="228600">
                <a:tc>
                  <a:txBody>
                    <a:bodyPr/>
                    <a:lstStyle/>
                    <a:p>
                      <a:pPr marL="73660">
                        <a:lnSpc>
                          <a:spcPts val="1185"/>
                        </a:lnSpc>
                      </a:pPr>
                      <a:r>
                        <a:rPr dirty="0" sz="1000" b="1">
                          <a:solidFill>
                            <a:srgbClr val="365F91"/>
                          </a:solidFill>
                          <a:latin typeface="Times New Roman"/>
                          <a:cs typeface="Times New Roman"/>
                        </a:rPr>
                        <a:t>0.3L</a:t>
                      </a:r>
                      <a:endParaRPr sz="1000">
                        <a:latin typeface="Times New Roman"/>
                        <a:cs typeface="Times New Roman"/>
                      </a:endParaRPr>
                    </a:p>
                  </a:txBody>
                  <a:tcPr marL="0" marR="0" marB="0" marT="0">
                    <a:lnT w="12700">
                      <a:solidFill>
                        <a:srgbClr val="4F81BC"/>
                      </a:solidFill>
                      <a:prstDash val="solid"/>
                    </a:lnT>
                  </a:tcPr>
                </a:tc>
                <a:tc>
                  <a:txBody>
                    <a:bodyPr/>
                    <a:lstStyle/>
                    <a:p>
                      <a:pPr marL="398780">
                        <a:lnSpc>
                          <a:spcPts val="1185"/>
                        </a:lnSpc>
                      </a:pPr>
                      <a:r>
                        <a:rPr dirty="0" sz="1000">
                          <a:solidFill>
                            <a:srgbClr val="365F91"/>
                          </a:solidFill>
                          <a:latin typeface="Times New Roman"/>
                          <a:cs typeface="Times New Roman"/>
                        </a:rPr>
                        <a:t>4.524</a:t>
                      </a:r>
                      <a:endParaRPr sz="1000">
                        <a:latin typeface="Times New Roman"/>
                        <a:cs typeface="Times New Roman"/>
                      </a:endParaRPr>
                    </a:p>
                  </a:txBody>
                  <a:tcPr marL="0" marR="0" marB="0" marT="0">
                    <a:lnT w="12700">
                      <a:solidFill>
                        <a:srgbClr val="4F81BC"/>
                      </a:solidFill>
                      <a:prstDash val="solid"/>
                    </a:lnT>
                  </a:tcPr>
                </a:tc>
                <a:tc>
                  <a:txBody>
                    <a:bodyPr/>
                    <a:lstStyle/>
                    <a:p>
                      <a:pPr marL="384810">
                        <a:lnSpc>
                          <a:spcPts val="1185"/>
                        </a:lnSpc>
                      </a:pPr>
                      <a:r>
                        <a:rPr dirty="0" sz="1000">
                          <a:solidFill>
                            <a:srgbClr val="365F91"/>
                          </a:solidFill>
                          <a:latin typeface="Times New Roman"/>
                          <a:cs typeface="Times New Roman"/>
                        </a:rPr>
                        <a:t>0.238</a:t>
                      </a:r>
                      <a:endParaRPr sz="1000">
                        <a:latin typeface="Times New Roman"/>
                        <a:cs typeface="Times New Roman"/>
                      </a:endParaRPr>
                    </a:p>
                  </a:txBody>
                  <a:tcPr marL="0" marR="0" marB="0" marT="0">
                    <a:lnT w="12700">
                      <a:solidFill>
                        <a:srgbClr val="4F81BC"/>
                      </a:solidFill>
                      <a:prstDash val="solid"/>
                    </a:lnT>
                  </a:tcPr>
                </a:tc>
              </a:tr>
              <a:tr h="222503">
                <a:tc>
                  <a:txBody>
                    <a:bodyPr/>
                    <a:lstStyle/>
                    <a:p>
                      <a:pPr marL="77470">
                        <a:lnSpc>
                          <a:spcPts val="1135"/>
                        </a:lnSpc>
                      </a:pPr>
                      <a:r>
                        <a:rPr dirty="0" sz="1000" b="1">
                          <a:solidFill>
                            <a:srgbClr val="365F91"/>
                          </a:solidFill>
                          <a:latin typeface="Times New Roman"/>
                          <a:cs typeface="Times New Roman"/>
                        </a:rPr>
                        <a:t>0.4L</a:t>
                      </a:r>
                      <a:endParaRPr sz="1000">
                        <a:latin typeface="Times New Roman"/>
                        <a:cs typeface="Times New Roman"/>
                      </a:endParaRPr>
                    </a:p>
                  </a:txBody>
                  <a:tcPr marL="0" marR="0" marB="0" marT="0">
                    <a:solidFill>
                      <a:srgbClr val="D2DFED"/>
                    </a:solidFill>
                  </a:tcPr>
                </a:tc>
                <a:tc>
                  <a:txBody>
                    <a:bodyPr/>
                    <a:lstStyle/>
                    <a:p>
                      <a:pPr marL="398780">
                        <a:lnSpc>
                          <a:spcPts val="1135"/>
                        </a:lnSpc>
                      </a:pPr>
                      <a:r>
                        <a:rPr dirty="0" sz="1000">
                          <a:solidFill>
                            <a:srgbClr val="365F91"/>
                          </a:solidFill>
                          <a:latin typeface="Times New Roman"/>
                          <a:cs typeface="Times New Roman"/>
                        </a:rPr>
                        <a:t>4.453</a:t>
                      </a:r>
                      <a:endParaRPr sz="1000">
                        <a:latin typeface="Times New Roman"/>
                        <a:cs typeface="Times New Roman"/>
                      </a:endParaRPr>
                    </a:p>
                  </a:txBody>
                  <a:tcPr marL="0" marR="0" marB="0" marT="0">
                    <a:solidFill>
                      <a:srgbClr val="D2DFED"/>
                    </a:solidFill>
                  </a:tcPr>
                </a:tc>
                <a:tc>
                  <a:txBody>
                    <a:bodyPr/>
                    <a:lstStyle/>
                    <a:p>
                      <a:pPr marL="384810">
                        <a:lnSpc>
                          <a:spcPts val="1135"/>
                        </a:lnSpc>
                      </a:pPr>
                      <a:r>
                        <a:rPr dirty="0" sz="1000">
                          <a:solidFill>
                            <a:srgbClr val="365F91"/>
                          </a:solidFill>
                          <a:latin typeface="Times New Roman"/>
                          <a:cs typeface="Times New Roman"/>
                        </a:rPr>
                        <a:t>0.235</a:t>
                      </a:r>
                      <a:endParaRPr sz="1000">
                        <a:latin typeface="Times New Roman"/>
                        <a:cs typeface="Times New Roman"/>
                      </a:endParaRPr>
                    </a:p>
                  </a:txBody>
                  <a:tcPr marL="0" marR="0" marB="0" marT="0">
                    <a:solidFill>
                      <a:srgbClr val="D2DFED"/>
                    </a:solidFill>
                  </a:tcPr>
                </a:tc>
              </a:tr>
              <a:tr h="228606">
                <a:tc>
                  <a:txBody>
                    <a:bodyPr/>
                    <a:lstStyle/>
                    <a:p>
                      <a:pPr marL="73660">
                        <a:lnSpc>
                          <a:spcPts val="1135"/>
                        </a:lnSpc>
                      </a:pPr>
                      <a:r>
                        <a:rPr dirty="0" sz="1000" b="1">
                          <a:solidFill>
                            <a:srgbClr val="365F91"/>
                          </a:solidFill>
                          <a:latin typeface="Times New Roman"/>
                          <a:cs typeface="Times New Roman"/>
                        </a:rPr>
                        <a:t>0.5L</a:t>
                      </a:r>
                      <a:endParaRPr sz="1000">
                        <a:latin typeface="Times New Roman"/>
                        <a:cs typeface="Times New Roman"/>
                      </a:endParaRPr>
                    </a:p>
                  </a:txBody>
                  <a:tcPr marL="0" marR="0" marB="0" marT="0">
                    <a:lnB w="12700">
                      <a:solidFill>
                        <a:srgbClr val="4F81BC"/>
                      </a:solidFill>
                      <a:prstDash val="solid"/>
                    </a:lnB>
                  </a:tcPr>
                </a:tc>
                <a:tc>
                  <a:txBody>
                    <a:bodyPr/>
                    <a:lstStyle/>
                    <a:p>
                      <a:pPr marL="398780">
                        <a:lnSpc>
                          <a:spcPts val="1135"/>
                        </a:lnSpc>
                      </a:pPr>
                      <a:r>
                        <a:rPr dirty="0" sz="1000">
                          <a:solidFill>
                            <a:srgbClr val="365F91"/>
                          </a:solidFill>
                          <a:latin typeface="Times New Roman"/>
                          <a:cs typeface="Times New Roman"/>
                        </a:rPr>
                        <a:t>4.430</a:t>
                      </a:r>
                      <a:endParaRPr sz="1000">
                        <a:latin typeface="Times New Roman"/>
                        <a:cs typeface="Times New Roman"/>
                      </a:endParaRPr>
                    </a:p>
                  </a:txBody>
                  <a:tcPr marL="0" marR="0" marB="0" marT="0">
                    <a:lnB w="12700">
                      <a:solidFill>
                        <a:srgbClr val="4F81BC"/>
                      </a:solidFill>
                      <a:prstDash val="solid"/>
                    </a:lnB>
                  </a:tcPr>
                </a:tc>
                <a:tc>
                  <a:txBody>
                    <a:bodyPr/>
                    <a:lstStyle/>
                    <a:p>
                      <a:pPr marL="384810">
                        <a:lnSpc>
                          <a:spcPts val="1135"/>
                        </a:lnSpc>
                      </a:pPr>
                      <a:r>
                        <a:rPr dirty="0" sz="1000">
                          <a:solidFill>
                            <a:srgbClr val="365F91"/>
                          </a:solidFill>
                          <a:latin typeface="Times New Roman"/>
                          <a:cs typeface="Times New Roman"/>
                        </a:rPr>
                        <a:t>0.234</a:t>
                      </a:r>
                      <a:endParaRPr sz="1000">
                        <a:latin typeface="Times New Roman"/>
                        <a:cs typeface="Times New Roman"/>
                      </a:endParaRPr>
                    </a:p>
                  </a:txBody>
                  <a:tcPr marL="0" marR="0" marB="0" marT="0">
                    <a:lnB w="12700">
                      <a:solidFill>
                        <a:srgbClr val="4F81BC"/>
                      </a:solidFill>
                      <a:prstDash val="solid"/>
                    </a:lnB>
                  </a:tcPr>
                </a:tc>
              </a:tr>
            </a:tbl>
          </a:graphicData>
        </a:graphic>
      </p:graphicFrame>
      <p:sp>
        <p:nvSpPr>
          <p:cNvPr id="4" name="object 4"/>
          <p:cNvSpPr txBox="1"/>
          <p:nvPr/>
        </p:nvSpPr>
        <p:spPr>
          <a:xfrm>
            <a:off x="673100" y="1844598"/>
            <a:ext cx="6279515" cy="1073785"/>
          </a:xfrm>
          <a:prstGeom prst="rect">
            <a:avLst/>
          </a:prstGeom>
        </p:spPr>
        <p:txBody>
          <a:bodyPr wrap="square" lIns="0" tIns="50800" rIns="0" bIns="0" rtlCol="0" vert="horz">
            <a:spAutoFit/>
          </a:bodyPr>
          <a:lstStyle/>
          <a:p>
            <a:pPr lvl="3" marL="561340" indent="-548640">
              <a:lnSpc>
                <a:spcPct val="100000"/>
              </a:lnSpc>
              <a:spcBef>
                <a:spcPts val="400"/>
              </a:spcBef>
              <a:buFont typeface="Times New Roman"/>
              <a:buAutoNum type="arabicPeriod" startAt="2"/>
              <a:tabLst>
                <a:tab pos="560705" algn="l"/>
                <a:tab pos="561340" algn="l"/>
              </a:tabLst>
            </a:pPr>
            <a:r>
              <a:rPr dirty="0" sz="1200" spc="-5" i="1">
                <a:latin typeface="Arial"/>
                <a:cs typeface="Arial"/>
              </a:rPr>
              <a:t>Supe</a:t>
            </a:r>
            <a:r>
              <a:rPr dirty="0" sz="1200" spc="-5" i="1">
                <a:latin typeface="Arial"/>
                <a:cs typeface="Arial"/>
              </a:rPr>
              <a:t>rimposed Dead</a:t>
            </a:r>
            <a:r>
              <a:rPr dirty="0" sz="1200" i="1">
                <a:latin typeface="Arial"/>
                <a:cs typeface="Arial"/>
              </a:rPr>
              <a:t> </a:t>
            </a:r>
            <a:r>
              <a:rPr dirty="0" sz="1200" spc="-5" i="1">
                <a:latin typeface="Arial"/>
                <a:cs typeface="Arial"/>
              </a:rPr>
              <a:t>Loads</a:t>
            </a:r>
            <a:endParaRPr sz="1200">
              <a:latin typeface="Arial"/>
              <a:cs typeface="Arial"/>
            </a:endParaRPr>
          </a:p>
          <a:p>
            <a:pPr marL="12700" marR="5080">
              <a:lnSpc>
                <a:spcPts val="1150"/>
              </a:lnSpc>
              <a:spcBef>
                <a:spcPts val="330"/>
              </a:spcBef>
            </a:pPr>
            <a:r>
              <a:rPr dirty="0" sz="1000" spc="-5">
                <a:latin typeface="Times New Roman"/>
                <a:cs typeface="Times New Roman"/>
              </a:rPr>
              <a:t>Application </a:t>
            </a:r>
            <a:r>
              <a:rPr dirty="0" sz="1000">
                <a:latin typeface="Times New Roman"/>
                <a:cs typeface="Times New Roman"/>
              </a:rPr>
              <a:t>of </a:t>
            </a:r>
            <a:r>
              <a:rPr dirty="0" sz="1000" spc="-5">
                <a:latin typeface="Times New Roman"/>
                <a:cs typeface="Times New Roman"/>
              </a:rPr>
              <a:t>superimposed dead loads occurs after the deck has reached adequate strength. The superimposed dead </a:t>
            </a:r>
            <a:r>
              <a:rPr dirty="0" sz="1000">
                <a:latin typeface="Times New Roman"/>
                <a:cs typeface="Times New Roman"/>
              </a:rPr>
              <a:t>loads  </a:t>
            </a:r>
            <a:r>
              <a:rPr dirty="0" sz="1000" spc="-5">
                <a:latin typeface="Times New Roman"/>
                <a:cs typeface="Times New Roman"/>
              </a:rPr>
              <a:t>consist </a:t>
            </a:r>
            <a:r>
              <a:rPr dirty="0" sz="1000">
                <a:latin typeface="Times New Roman"/>
                <a:cs typeface="Times New Roman"/>
              </a:rPr>
              <a:t>of </a:t>
            </a:r>
            <a:r>
              <a:rPr dirty="0" sz="1000" spc="-5">
                <a:latin typeface="Times New Roman"/>
                <a:cs typeface="Times New Roman"/>
              </a:rPr>
              <a:t>the traffic barrier </a:t>
            </a:r>
            <a:r>
              <a:rPr dirty="0" sz="1000" spc="-10">
                <a:latin typeface="Times New Roman"/>
                <a:cs typeface="Times New Roman"/>
              </a:rPr>
              <a:t>and </a:t>
            </a:r>
            <a:r>
              <a:rPr dirty="0" sz="1000" spc="-5">
                <a:latin typeface="Times New Roman"/>
                <a:cs typeface="Times New Roman"/>
              </a:rPr>
              <a:t>the overlay if present. The composite section is resisting these</a:t>
            </a:r>
            <a:r>
              <a:rPr dirty="0" sz="1000" spc="105">
                <a:latin typeface="Times New Roman"/>
                <a:cs typeface="Times New Roman"/>
              </a:rPr>
              <a:t> </a:t>
            </a:r>
            <a:r>
              <a:rPr dirty="0" sz="1000" spc="-5">
                <a:latin typeface="Times New Roman"/>
                <a:cs typeface="Times New Roman"/>
              </a:rPr>
              <a:t>loads.</a:t>
            </a:r>
            <a:endParaRPr sz="1000">
              <a:latin typeface="Times New Roman"/>
              <a:cs typeface="Times New Roman"/>
            </a:endParaRPr>
          </a:p>
          <a:p>
            <a:pPr>
              <a:lnSpc>
                <a:spcPct val="100000"/>
              </a:lnSpc>
              <a:spcBef>
                <a:spcPts val="25"/>
              </a:spcBef>
            </a:pPr>
            <a:endParaRPr sz="950">
              <a:latin typeface="Times New Roman"/>
              <a:cs typeface="Times New Roman"/>
            </a:endParaRPr>
          </a:p>
          <a:p>
            <a:pPr lvl="4" marL="652145" indent="-640080">
              <a:lnSpc>
                <a:spcPct val="100000"/>
              </a:lnSpc>
              <a:spcBef>
                <a:spcPts val="5"/>
              </a:spcBef>
              <a:buFont typeface="Arial"/>
              <a:buAutoNum type="arabicPeriod"/>
              <a:tabLst>
                <a:tab pos="652780" algn="l"/>
              </a:tabLst>
            </a:pPr>
            <a:r>
              <a:rPr dirty="0" sz="1100" spc="-5">
                <a:latin typeface="Arial"/>
                <a:cs typeface="Arial"/>
              </a:rPr>
              <a:t>T</a:t>
            </a:r>
            <a:r>
              <a:rPr dirty="0" sz="1100" spc="-5">
                <a:latin typeface="Arial"/>
                <a:cs typeface="Arial"/>
              </a:rPr>
              <a:t>raffic</a:t>
            </a:r>
            <a:r>
              <a:rPr dirty="0" sz="1100">
                <a:latin typeface="Arial"/>
                <a:cs typeface="Arial"/>
              </a:rPr>
              <a:t> </a:t>
            </a:r>
            <a:r>
              <a:rPr dirty="0" sz="1100" spc="-5">
                <a:latin typeface="Arial"/>
                <a:cs typeface="Arial"/>
              </a:rPr>
              <a:t>Barrier</a:t>
            </a:r>
            <a:endParaRPr sz="1100">
              <a:latin typeface="Arial"/>
              <a:cs typeface="Arial"/>
            </a:endParaRPr>
          </a:p>
          <a:p>
            <a:pPr marL="12700">
              <a:lnSpc>
                <a:spcPct val="100000"/>
              </a:lnSpc>
              <a:spcBef>
                <a:spcPts val="240"/>
              </a:spcBef>
            </a:pPr>
            <a:r>
              <a:rPr dirty="0" sz="1000" spc="-5">
                <a:latin typeface="Times New Roman"/>
                <a:cs typeface="Times New Roman"/>
              </a:rPr>
              <a:t>The traffic barrier weight is distributed </a:t>
            </a:r>
            <a:r>
              <a:rPr dirty="0" sz="1000">
                <a:latin typeface="Times New Roman"/>
                <a:cs typeface="Times New Roman"/>
              </a:rPr>
              <a:t>over </a:t>
            </a:r>
            <a:r>
              <a:rPr dirty="0" sz="1000" spc="-5" i="1">
                <a:latin typeface="Times New Roman"/>
                <a:cs typeface="Times New Roman"/>
              </a:rPr>
              <a:t>n </a:t>
            </a:r>
            <a:r>
              <a:rPr dirty="0" sz="1000" spc="-5">
                <a:latin typeface="Times New Roman"/>
                <a:cs typeface="Times New Roman"/>
              </a:rPr>
              <a:t>exterior girders, if there are 2</a:t>
            </a:r>
            <a:r>
              <a:rPr dirty="0" sz="1000" spc="-5" i="1">
                <a:latin typeface="Times New Roman"/>
                <a:cs typeface="Times New Roman"/>
              </a:rPr>
              <a:t>n </a:t>
            </a:r>
            <a:r>
              <a:rPr dirty="0" sz="1000" spc="-10">
                <a:latin typeface="Times New Roman"/>
                <a:cs typeface="Times New Roman"/>
              </a:rPr>
              <a:t>or </a:t>
            </a:r>
            <a:r>
              <a:rPr dirty="0" sz="1000" spc="-5">
                <a:latin typeface="Times New Roman"/>
                <a:cs typeface="Times New Roman"/>
              </a:rPr>
              <a:t>more girders, otherwise the weight </a:t>
            </a:r>
            <a:r>
              <a:rPr dirty="0" sz="1000" spc="-10">
                <a:latin typeface="Times New Roman"/>
                <a:cs typeface="Times New Roman"/>
              </a:rPr>
              <a:t>of</a:t>
            </a:r>
            <a:r>
              <a:rPr dirty="0" sz="1000" spc="15">
                <a:latin typeface="Times New Roman"/>
                <a:cs typeface="Times New Roman"/>
              </a:rPr>
              <a:t> </a:t>
            </a:r>
            <a:r>
              <a:rPr dirty="0" sz="1000" spc="-5">
                <a:latin typeface="Times New Roman"/>
                <a:cs typeface="Times New Roman"/>
              </a:rPr>
              <a:t>the</a:t>
            </a:r>
            <a:endParaRPr sz="1000">
              <a:latin typeface="Times New Roman"/>
              <a:cs typeface="Times New Roman"/>
            </a:endParaRPr>
          </a:p>
        </p:txBody>
      </p:sp>
      <p:sp>
        <p:nvSpPr>
          <p:cNvPr id="5" name="object 5"/>
          <p:cNvSpPr txBox="1"/>
          <p:nvPr/>
        </p:nvSpPr>
        <p:spPr>
          <a:xfrm>
            <a:off x="2165095" y="2994151"/>
            <a:ext cx="118745" cy="132080"/>
          </a:xfrm>
          <a:prstGeom prst="rect">
            <a:avLst/>
          </a:prstGeom>
        </p:spPr>
        <p:txBody>
          <a:bodyPr wrap="square" lIns="0" tIns="12065" rIns="0" bIns="0" rtlCol="0" vert="horz">
            <a:spAutoFit/>
          </a:bodyPr>
          <a:lstStyle/>
          <a:p>
            <a:pPr marL="12700">
              <a:lnSpc>
                <a:spcPct val="100000"/>
              </a:lnSpc>
              <a:spcBef>
                <a:spcPts val="95"/>
              </a:spcBef>
            </a:pPr>
            <a:r>
              <a:rPr dirty="0" sz="700" spc="-350">
                <a:latin typeface="Cambria Math"/>
                <a:cs typeface="Cambria Math"/>
              </a:rPr>
              <a:t>𝑑𝑑𝑠𝑠</a:t>
            </a:r>
            <a:endParaRPr sz="700">
              <a:latin typeface="Cambria Math"/>
              <a:cs typeface="Cambria Math"/>
            </a:endParaRPr>
          </a:p>
        </p:txBody>
      </p:sp>
      <p:sp>
        <p:nvSpPr>
          <p:cNvPr id="6" name="object 6"/>
          <p:cNvSpPr txBox="1"/>
          <p:nvPr/>
        </p:nvSpPr>
        <p:spPr>
          <a:xfrm>
            <a:off x="2814320" y="3032251"/>
            <a:ext cx="92710" cy="132080"/>
          </a:xfrm>
          <a:prstGeom prst="rect">
            <a:avLst/>
          </a:prstGeom>
        </p:spPr>
        <p:txBody>
          <a:bodyPr wrap="square" lIns="0" tIns="12065" rIns="0" bIns="0" rtlCol="0" vert="horz">
            <a:spAutoFit/>
          </a:bodyPr>
          <a:lstStyle/>
          <a:p>
            <a:pPr marL="12700">
              <a:lnSpc>
                <a:spcPct val="100000"/>
              </a:lnSpc>
              <a:spcBef>
                <a:spcPts val="95"/>
              </a:spcBef>
            </a:pPr>
            <a:r>
              <a:rPr dirty="0" sz="700" spc="-345">
                <a:latin typeface="Cambria Math"/>
                <a:cs typeface="Cambria Math"/>
              </a:rPr>
              <a:t>𝑁𝑁</a:t>
            </a:r>
            <a:endParaRPr sz="700">
              <a:latin typeface="Cambria Math"/>
              <a:cs typeface="Cambria Math"/>
            </a:endParaRPr>
          </a:p>
        </p:txBody>
      </p:sp>
      <p:sp>
        <p:nvSpPr>
          <p:cNvPr id="7" name="object 7"/>
          <p:cNvSpPr txBox="1"/>
          <p:nvPr/>
        </p:nvSpPr>
        <p:spPr>
          <a:xfrm>
            <a:off x="647700" y="2930146"/>
            <a:ext cx="6370320" cy="177800"/>
          </a:xfrm>
          <a:prstGeom prst="rect">
            <a:avLst/>
          </a:prstGeom>
        </p:spPr>
        <p:txBody>
          <a:bodyPr wrap="square" lIns="0" tIns="12065" rIns="0" bIns="0" rtlCol="0" vert="horz">
            <a:spAutoFit/>
          </a:bodyPr>
          <a:lstStyle/>
          <a:p>
            <a:pPr marL="38100">
              <a:lnSpc>
                <a:spcPct val="100000"/>
              </a:lnSpc>
              <a:spcBef>
                <a:spcPts val="95"/>
              </a:spcBef>
              <a:tabLst>
                <a:tab pos="1665605" algn="l"/>
              </a:tabLst>
            </a:pPr>
            <a:r>
              <a:rPr dirty="0" sz="1000" spc="-5">
                <a:latin typeface="Times New Roman"/>
                <a:cs typeface="Times New Roman"/>
              </a:rPr>
              <a:t>traffic barrier </a:t>
            </a:r>
            <a:r>
              <a:rPr dirty="0" sz="1000">
                <a:latin typeface="Times New Roman"/>
                <a:cs typeface="Times New Roman"/>
              </a:rPr>
              <a:t>per </a:t>
            </a:r>
            <a:r>
              <a:rPr dirty="0" sz="1000" spc="-5">
                <a:latin typeface="Times New Roman"/>
                <a:cs typeface="Times New Roman"/>
              </a:rPr>
              <a:t>girders</a:t>
            </a:r>
            <a:r>
              <a:rPr dirty="0" sz="1000" spc="30">
                <a:latin typeface="Times New Roman"/>
                <a:cs typeface="Times New Roman"/>
              </a:rPr>
              <a:t> </a:t>
            </a:r>
            <a:r>
              <a:rPr dirty="0" sz="1000" spc="-5">
                <a:latin typeface="Times New Roman"/>
                <a:cs typeface="Times New Roman"/>
              </a:rPr>
              <a:t>is</a:t>
            </a:r>
            <a:r>
              <a:rPr dirty="0" sz="1000" spc="-30">
                <a:latin typeface="Times New Roman"/>
                <a:cs typeface="Times New Roman"/>
              </a:rPr>
              <a:t> </a:t>
            </a:r>
            <a:r>
              <a:rPr dirty="0" sz="1000" spc="-375">
                <a:latin typeface="Cambria Math"/>
                <a:cs typeface="Cambria Math"/>
              </a:rPr>
              <a:t>𝑤𝑤	</a:t>
            </a:r>
            <a:r>
              <a:rPr dirty="0" sz="1000" spc="-5">
                <a:latin typeface="Cambria Math"/>
                <a:cs typeface="Cambria Math"/>
              </a:rPr>
              <a:t>= </a:t>
            </a:r>
            <a:r>
              <a:rPr dirty="0" u="sng" baseline="51587" sz="1050" spc="-202">
                <a:uFill>
                  <a:solidFill>
                    <a:srgbClr val="000000"/>
                  </a:solidFill>
                </a:uFill>
                <a:latin typeface="Cambria Math"/>
                <a:cs typeface="Cambria Math"/>
              </a:rPr>
              <a:t>𝑊𝑊</a:t>
            </a:r>
            <a:r>
              <a:rPr dirty="0" u="sng" baseline="46296" sz="900" spc="-202">
                <a:uFill>
                  <a:solidFill>
                    <a:srgbClr val="000000"/>
                  </a:solidFill>
                </a:uFill>
                <a:latin typeface="Cambria Math"/>
                <a:cs typeface="Cambria Math"/>
              </a:rPr>
              <a:t>𝑡𝑡𝑡𝑡</a:t>
            </a:r>
            <a:r>
              <a:rPr dirty="0" u="sng" baseline="46296" sz="900">
                <a:uFill>
                  <a:solidFill>
                    <a:srgbClr val="000000"/>
                  </a:solidFill>
                </a:uFill>
                <a:latin typeface="Cambria Math"/>
                <a:cs typeface="Cambria Math"/>
              </a:rPr>
              <a:t> </a:t>
            </a:r>
            <a:r>
              <a:rPr dirty="0" u="sng" baseline="46296" sz="900" spc="-127">
                <a:uFill>
                  <a:solidFill>
                    <a:srgbClr val="000000"/>
                  </a:solidFill>
                </a:uFill>
                <a:latin typeface="Cambria Math"/>
                <a:cs typeface="Cambria Math"/>
              </a:rPr>
              <a:t>𝑙𝑙𝑒𝑒𝑡𝑡𝑡 </a:t>
            </a:r>
            <a:r>
              <a:rPr dirty="0" u="sng" baseline="46296" sz="900" spc="-142">
                <a:uFill>
                  <a:solidFill>
                    <a:srgbClr val="000000"/>
                  </a:solidFill>
                </a:uFill>
                <a:latin typeface="Cambria Math"/>
                <a:cs typeface="Cambria Math"/>
              </a:rPr>
              <a:t>𝑡 </a:t>
            </a:r>
            <a:r>
              <a:rPr dirty="0" u="sng" baseline="51587" sz="1050" spc="-179">
                <a:uFill>
                  <a:solidFill>
                    <a:srgbClr val="000000"/>
                  </a:solidFill>
                </a:uFill>
                <a:latin typeface="Cambria Math"/>
                <a:cs typeface="Cambria Math"/>
              </a:rPr>
              <a:t>+𝑊𝑊</a:t>
            </a:r>
            <a:r>
              <a:rPr dirty="0" u="sng" baseline="46296" sz="900" spc="-179">
                <a:uFill>
                  <a:solidFill>
                    <a:srgbClr val="000000"/>
                  </a:solidFill>
                </a:uFill>
                <a:latin typeface="Cambria Math"/>
                <a:cs typeface="Cambria Math"/>
              </a:rPr>
              <a:t>𝑡𝑡𝑡𝑡 </a:t>
            </a:r>
            <a:r>
              <a:rPr dirty="0" u="sng" baseline="46296" sz="900" spc="-135">
                <a:uFill>
                  <a:solidFill>
                    <a:srgbClr val="000000"/>
                  </a:solidFill>
                </a:uFill>
                <a:latin typeface="Cambria Math"/>
                <a:cs typeface="Cambria Math"/>
              </a:rPr>
              <a:t>𝑟𝑟𝑟𝑟𝑒𝑒ℎ𝑡𝑡</a:t>
            </a:r>
            <a:r>
              <a:rPr dirty="0" sz="1000" spc="-90">
                <a:latin typeface="Times New Roman"/>
                <a:cs typeface="Times New Roman"/>
              </a:rPr>
              <a:t>, </a:t>
            </a:r>
            <a:r>
              <a:rPr dirty="0" sz="1000" spc="-5">
                <a:latin typeface="Times New Roman"/>
                <a:cs typeface="Times New Roman"/>
              </a:rPr>
              <a:t>where </a:t>
            </a:r>
            <a:r>
              <a:rPr dirty="0" sz="1000" spc="-5">
                <a:latin typeface="Cambria Math"/>
                <a:cs typeface="Cambria Math"/>
              </a:rPr>
              <a:t>N </a:t>
            </a:r>
            <a:r>
              <a:rPr dirty="0" sz="1000" spc="-5">
                <a:latin typeface="Times New Roman"/>
                <a:cs typeface="Times New Roman"/>
              </a:rPr>
              <a:t>is the </a:t>
            </a:r>
            <a:r>
              <a:rPr dirty="0" sz="1000">
                <a:latin typeface="Times New Roman"/>
                <a:cs typeface="Times New Roman"/>
              </a:rPr>
              <a:t>number of </a:t>
            </a:r>
            <a:r>
              <a:rPr dirty="0" sz="1000" spc="-5">
                <a:latin typeface="Times New Roman"/>
                <a:cs typeface="Times New Roman"/>
              </a:rPr>
              <a:t>girders in the span. </a:t>
            </a:r>
            <a:r>
              <a:rPr dirty="0" sz="1000" spc="-10">
                <a:latin typeface="Times New Roman"/>
                <a:cs typeface="Times New Roman"/>
              </a:rPr>
              <a:t>From </a:t>
            </a:r>
            <a:r>
              <a:rPr dirty="0" sz="1000" spc="-5">
                <a:latin typeface="Times New Roman"/>
                <a:cs typeface="Times New Roman"/>
              </a:rPr>
              <a:t>BDM</a:t>
            </a:r>
            <a:r>
              <a:rPr dirty="0" sz="1000" spc="-45">
                <a:latin typeface="Times New Roman"/>
                <a:cs typeface="Times New Roman"/>
              </a:rPr>
              <a:t> </a:t>
            </a:r>
            <a:r>
              <a:rPr dirty="0" sz="1000" spc="-5">
                <a:latin typeface="Times New Roman"/>
                <a:cs typeface="Times New Roman"/>
              </a:rPr>
              <a:t>5.6.3.2.B.2.d,</a:t>
            </a:r>
            <a:endParaRPr sz="1000">
              <a:latin typeface="Times New Roman"/>
              <a:cs typeface="Times New Roman"/>
            </a:endParaRPr>
          </a:p>
        </p:txBody>
      </p:sp>
      <p:sp>
        <p:nvSpPr>
          <p:cNvPr id="8" name="object 8"/>
          <p:cNvSpPr txBox="1"/>
          <p:nvPr/>
        </p:nvSpPr>
        <p:spPr>
          <a:xfrm>
            <a:off x="673229" y="3114569"/>
            <a:ext cx="368300" cy="177800"/>
          </a:xfrm>
          <a:prstGeom prst="rect">
            <a:avLst/>
          </a:prstGeom>
        </p:spPr>
        <p:txBody>
          <a:bodyPr wrap="square" lIns="0" tIns="12065" rIns="0" bIns="0" rtlCol="0" vert="horz">
            <a:spAutoFit/>
          </a:bodyPr>
          <a:lstStyle/>
          <a:p>
            <a:pPr marL="12700">
              <a:lnSpc>
                <a:spcPct val="100000"/>
              </a:lnSpc>
              <a:spcBef>
                <a:spcPts val="95"/>
              </a:spcBef>
            </a:pPr>
            <a:r>
              <a:rPr dirty="0" sz="1000" spc="-180">
                <a:latin typeface="Cambria Math"/>
                <a:cs typeface="Cambria Math"/>
              </a:rPr>
              <a:t>𝑠𝑠</a:t>
            </a:r>
            <a:r>
              <a:rPr dirty="0" sz="1000" spc="-140">
                <a:latin typeface="Cambria Math"/>
                <a:cs typeface="Cambria Math"/>
              </a:rPr>
              <a:t> </a:t>
            </a:r>
            <a:r>
              <a:rPr dirty="0" sz="1000" spc="-5">
                <a:latin typeface="Cambria Math"/>
                <a:cs typeface="Cambria Math"/>
              </a:rPr>
              <a:t>=</a:t>
            </a:r>
            <a:r>
              <a:rPr dirty="0" sz="1000">
                <a:latin typeface="Cambria Math"/>
                <a:cs typeface="Cambria Math"/>
              </a:rPr>
              <a:t> </a:t>
            </a:r>
            <a:r>
              <a:rPr dirty="0" sz="1000" spc="-5">
                <a:latin typeface="Cambria Math"/>
                <a:cs typeface="Cambria Math"/>
              </a:rPr>
              <a:t>3</a:t>
            </a:r>
            <a:r>
              <a:rPr dirty="0" sz="1000" spc="-5">
                <a:latin typeface="Times New Roman"/>
                <a:cs typeface="Times New Roman"/>
              </a:rPr>
              <a:t>.</a:t>
            </a:r>
            <a:endParaRPr sz="1000">
              <a:latin typeface="Times New Roman"/>
              <a:cs typeface="Times New Roman"/>
            </a:endParaRPr>
          </a:p>
        </p:txBody>
      </p:sp>
      <p:sp>
        <p:nvSpPr>
          <p:cNvPr id="9" name="object 9"/>
          <p:cNvSpPr txBox="1"/>
          <p:nvPr/>
        </p:nvSpPr>
        <p:spPr>
          <a:xfrm>
            <a:off x="3266947" y="3338586"/>
            <a:ext cx="1235710" cy="177800"/>
          </a:xfrm>
          <a:prstGeom prst="rect">
            <a:avLst/>
          </a:prstGeom>
        </p:spPr>
        <p:txBody>
          <a:bodyPr wrap="square" lIns="0" tIns="12065" rIns="0" bIns="0" rtlCol="0" vert="horz">
            <a:spAutoFit/>
          </a:bodyPr>
          <a:lstStyle/>
          <a:p>
            <a:pPr marL="12700">
              <a:lnSpc>
                <a:spcPct val="100000"/>
              </a:lnSpc>
              <a:spcBef>
                <a:spcPts val="95"/>
              </a:spcBef>
            </a:pPr>
            <a:r>
              <a:rPr dirty="0" sz="1000" spc="-120">
                <a:latin typeface="Cambria Math"/>
                <a:cs typeface="Cambria Math"/>
              </a:rPr>
              <a:t>2𝑠𝑠 </a:t>
            </a:r>
            <a:r>
              <a:rPr dirty="0" sz="1000" spc="-5">
                <a:latin typeface="Cambria Math"/>
                <a:cs typeface="Cambria Math"/>
              </a:rPr>
              <a:t>= 6, </a:t>
            </a:r>
            <a:r>
              <a:rPr dirty="0" sz="1000" spc="-370">
                <a:latin typeface="Cambria Math"/>
                <a:cs typeface="Cambria Math"/>
              </a:rPr>
              <a:t>𝑁𝑁</a:t>
            </a:r>
            <a:r>
              <a:rPr dirty="0" sz="1000" spc="70">
                <a:latin typeface="Cambria Math"/>
                <a:cs typeface="Cambria Math"/>
              </a:rPr>
              <a:t> </a:t>
            </a:r>
            <a:r>
              <a:rPr dirty="0" sz="1000" spc="-5">
                <a:latin typeface="Cambria Math"/>
                <a:cs typeface="Cambria Math"/>
              </a:rPr>
              <a:t>= 6, </a:t>
            </a:r>
            <a:r>
              <a:rPr dirty="0" sz="1000" spc="-120">
                <a:latin typeface="Cambria Math"/>
                <a:cs typeface="Cambria Math"/>
              </a:rPr>
              <a:t>2𝑠𝑠 </a:t>
            </a:r>
            <a:r>
              <a:rPr dirty="0" sz="1000" spc="-5">
                <a:latin typeface="Cambria Math"/>
                <a:cs typeface="Cambria Math"/>
              </a:rPr>
              <a:t>=</a:t>
            </a:r>
            <a:r>
              <a:rPr dirty="0" sz="1000" spc="20">
                <a:latin typeface="Cambria Math"/>
                <a:cs typeface="Cambria Math"/>
              </a:rPr>
              <a:t> </a:t>
            </a:r>
            <a:r>
              <a:rPr dirty="0" sz="1000" spc="-370">
                <a:latin typeface="Cambria Math"/>
                <a:cs typeface="Cambria Math"/>
              </a:rPr>
              <a:t>𝑁𝑁</a:t>
            </a:r>
            <a:endParaRPr sz="1000">
              <a:latin typeface="Cambria Math"/>
              <a:cs typeface="Cambria Math"/>
            </a:endParaRPr>
          </a:p>
        </p:txBody>
      </p:sp>
      <p:sp>
        <p:nvSpPr>
          <p:cNvPr id="10" name="object 10"/>
          <p:cNvSpPr txBox="1"/>
          <p:nvPr/>
        </p:nvSpPr>
        <p:spPr>
          <a:xfrm>
            <a:off x="2796675" y="3673855"/>
            <a:ext cx="39624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82">
                <a:latin typeface="Cambria Math"/>
                <a:cs typeface="Cambria Math"/>
              </a:rPr>
              <a:t>𝑤𝑤</a:t>
            </a:r>
            <a:r>
              <a:rPr dirty="0" sz="700" spc="-254">
                <a:latin typeface="Cambria Math"/>
                <a:cs typeface="Cambria Math"/>
              </a:rPr>
              <a:t>𝑑𝑑𝑠𝑠</a:t>
            </a:r>
            <a:r>
              <a:rPr dirty="0" sz="700" spc="150">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11" name="object 11"/>
          <p:cNvSpPr txBox="1"/>
          <p:nvPr/>
        </p:nvSpPr>
        <p:spPr>
          <a:xfrm>
            <a:off x="3151619" y="3576320"/>
            <a:ext cx="27305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75">
                <a:latin typeface="Cambria Math"/>
                <a:cs typeface="Cambria Math"/>
              </a:rPr>
              <a:t>𝐻𝐻</a:t>
            </a:r>
            <a:r>
              <a:rPr dirty="0" sz="700" spc="-250">
                <a:latin typeface="Cambria Math"/>
                <a:cs typeface="Cambria Math"/>
              </a:rPr>
              <a:t>𝑑𝑑𝑠𝑠</a:t>
            </a:r>
            <a:endParaRPr sz="700">
              <a:latin typeface="Cambria Math"/>
              <a:cs typeface="Cambria Math"/>
            </a:endParaRPr>
          </a:p>
        </p:txBody>
      </p:sp>
      <p:sp>
        <p:nvSpPr>
          <p:cNvPr id="12" name="object 12"/>
          <p:cNvSpPr/>
          <p:nvPr/>
        </p:nvSpPr>
        <p:spPr>
          <a:xfrm>
            <a:off x="3189732" y="3751332"/>
            <a:ext cx="204470" cy="0"/>
          </a:xfrm>
          <a:custGeom>
            <a:avLst/>
            <a:gdLst/>
            <a:ahLst/>
            <a:cxnLst/>
            <a:rect l="l" t="t" r="r" b="b"/>
            <a:pathLst>
              <a:path w="204470" h="0">
                <a:moveTo>
                  <a:pt x="0" y="0"/>
                </a:moveTo>
                <a:lnTo>
                  <a:pt x="204203" y="0"/>
                </a:lnTo>
              </a:path>
            </a:pathLst>
          </a:custGeom>
          <a:ln w="7607">
            <a:solidFill>
              <a:srgbClr val="000000"/>
            </a:solidFill>
          </a:ln>
        </p:spPr>
        <p:txBody>
          <a:bodyPr wrap="square" lIns="0" tIns="0" rIns="0" bIns="0" rtlCol="0"/>
          <a:lstStyle/>
          <a:p/>
        </p:txBody>
      </p:sp>
      <p:sp>
        <p:nvSpPr>
          <p:cNvPr id="13" name="object 13"/>
          <p:cNvSpPr/>
          <p:nvPr/>
        </p:nvSpPr>
        <p:spPr>
          <a:xfrm>
            <a:off x="3558540" y="3751332"/>
            <a:ext cx="535305" cy="0"/>
          </a:xfrm>
          <a:custGeom>
            <a:avLst/>
            <a:gdLst/>
            <a:ahLst/>
            <a:cxnLst/>
            <a:rect l="l" t="t" r="r" b="b"/>
            <a:pathLst>
              <a:path w="535304" h="0">
                <a:moveTo>
                  <a:pt x="0" y="0"/>
                </a:moveTo>
                <a:lnTo>
                  <a:pt x="534924" y="0"/>
                </a:lnTo>
              </a:path>
            </a:pathLst>
          </a:custGeom>
          <a:ln w="7607">
            <a:solidFill>
              <a:srgbClr val="000000"/>
            </a:solidFill>
          </a:ln>
        </p:spPr>
        <p:txBody>
          <a:bodyPr wrap="square" lIns="0" tIns="0" rIns="0" bIns="0" rtlCol="0"/>
          <a:lstStyle/>
          <a:p/>
        </p:txBody>
      </p:sp>
      <p:sp>
        <p:nvSpPr>
          <p:cNvPr id="14" name="object 14"/>
          <p:cNvSpPr txBox="1"/>
          <p:nvPr/>
        </p:nvSpPr>
        <p:spPr>
          <a:xfrm>
            <a:off x="3567205" y="3550422"/>
            <a:ext cx="1308100" cy="177800"/>
          </a:xfrm>
          <a:prstGeom prst="rect">
            <a:avLst/>
          </a:prstGeom>
        </p:spPr>
        <p:txBody>
          <a:bodyPr wrap="square" lIns="0" tIns="12065" rIns="0" bIns="0" rtlCol="0" vert="horz">
            <a:spAutoFit/>
          </a:bodyPr>
          <a:lstStyle/>
          <a:p>
            <a:pPr marL="12700">
              <a:lnSpc>
                <a:spcPct val="100000"/>
              </a:lnSpc>
              <a:spcBef>
                <a:spcPts val="95"/>
              </a:spcBef>
              <a:tabLst>
                <a:tab pos="1115695" algn="l"/>
              </a:tabLst>
            </a:pPr>
            <a:r>
              <a:rPr dirty="0" sz="1000" spc="5">
                <a:latin typeface="Cambria Math"/>
                <a:cs typeface="Cambria Math"/>
              </a:rPr>
              <a:t>0</a:t>
            </a:r>
            <a:r>
              <a:rPr dirty="0" sz="1000" spc="-10">
                <a:latin typeface="Cambria Math"/>
                <a:cs typeface="Cambria Math"/>
              </a:rPr>
              <a:t>.</a:t>
            </a:r>
            <a:r>
              <a:rPr dirty="0" sz="1000" spc="-5">
                <a:latin typeface="Cambria Math"/>
                <a:cs typeface="Cambria Math"/>
              </a:rPr>
              <a:t>69</a:t>
            </a:r>
            <a:r>
              <a:rPr dirty="0" sz="1000" spc="-10">
                <a:latin typeface="Cambria Math"/>
                <a:cs typeface="Cambria Math"/>
              </a:rPr>
              <a:t>0</a:t>
            </a:r>
            <a:r>
              <a:rPr dirty="0" sz="1000" spc="-505">
                <a:latin typeface="Cambria Math"/>
                <a:cs typeface="Cambria Math"/>
              </a:rPr>
              <a:t>𝑘𝑘</a:t>
            </a:r>
            <a:r>
              <a:rPr dirty="0" sz="1000" spc="-715">
                <a:latin typeface="Cambria Math"/>
                <a:cs typeface="Cambria Math"/>
              </a:rPr>
              <a:t>𝑘</a:t>
            </a:r>
            <a:r>
              <a:rPr dirty="0" sz="1000" spc="-720">
                <a:latin typeface="Cambria Math"/>
                <a:cs typeface="Cambria Math"/>
              </a:rPr>
              <a:t>𝑘</a:t>
            </a:r>
            <a:r>
              <a:rPr dirty="0" sz="1000" spc="-505">
                <a:latin typeface="Cambria Math"/>
                <a:cs typeface="Cambria Math"/>
              </a:rPr>
              <a:t>𝑓𝑓</a:t>
            </a:r>
            <a:r>
              <a:rPr dirty="0" sz="1000">
                <a:latin typeface="Cambria Math"/>
                <a:cs typeface="Cambria Math"/>
              </a:rPr>
              <a:t>	</a:t>
            </a:r>
            <a:r>
              <a:rPr dirty="0" sz="1000" spc="-505">
                <a:latin typeface="Cambria Math"/>
                <a:cs typeface="Cambria Math"/>
              </a:rPr>
              <a:t>𝑘𝑘</a:t>
            </a:r>
            <a:r>
              <a:rPr dirty="0" sz="1000" spc="-715">
                <a:latin typeface="Cambria Math"/>
                <a:cs typeface="Cambria Math"/>
              </a:rPr>
              <a:t>𝑘</a:t>
            </a:r>
            <a:r>
              <a:rPr dirty="0" sz="1000" spc="-720">
                <a:latin typeface="Cambria Math"/>
                <a:cs typeface="Cambria Math"/>
              </a:rPr>
              <a:t>𝑘</a:t>
            </a:r>
            <a:r>
              <a:rPr dirty="0" sz="1000" spc="-505">
                <a:latin typeface="Cambria Math"/>
                <a:cs typeface="Cambria Math"/>
              </a:rPr>
              <a:t>𝑓𝑓</a:t>
            </a:r>
            <a:endParaRPr sz="1000">
              <a:latin typeface="Cambria Math"/>
              <a:cs typeface="Cambria Math"/>
            </a:endParaRPr>
          </a:p>
        </p:txBody>
      </p:sp>
      <p:sp>
        <p:nvSpPr>
          <p:cNvPr id="15" name="object 15"/>
          <p:cNvSpPr txBox="1"/>
          <p:nvPr/>
        </p:nvSpPr>
        <p:spPr>
          <a:xfrm>
            <a:off x="3241039" y="3647948"/>
            <a:ext cx="1732914" cy="262890"/>
          </a:xfrm>
          <a:prstGeom prst="rect">
            <a:avLst/>
          </a:prstGeom>
        </p:spPr>
        <p:txBody>
          <a:bodyPr wrap="square" lIns="0" tIns="12065" rIns="0" bIns="0" rtlCol="0" vert="horz">
            <a:spAutoFit/>
          </a:bodyPr>
          <a:lstStyle/>
          <a:p>
            <a:pPr marL="187960">
              <a:lnSpc>
                <a:spcPts val="935"/>
              </a:lnSpc>
              <a:spcBef>
                <a:spcPts val="95"/>
              </a:spcBef>
              <a:tabLst>
                <a:tab pos="887094" algn="l"/>
              </a:tabLst>
            </a:pPr>
            <a:r>
              <a:rPr dirty="0" sz="1000" spc="-5">
                <a:latin typeface="Cambria Math"/>
                <a:cs typeface="Cambria Math"/>
              </a:rPr>
              <a:t>=	=</a:t>
            </a:r>
            <a:r>
              <a:rPr dirty="0" sz="1000" spc="55">
                <a:latin typeface="Cambria Math"/>
                <a:cs typeface="Cambria Math"/>
              </a:rPr>
              <a:t> </a:t>
            </a:r>
            <a:r>
              <a:rPr dirty="0" sz="1000" spc="-5">
                <a:latin typeface="Cambria Math"/>
                <a:cs typeface="Cambria Math"/>
              </a:rPr>
              <a:t>0.230</a:t>
            </a:r>
            <a:endParaRPr sz="1000">
              <a:latin typeface="Cambria Math"/>
              <a:cs typeface="Cambria Math"/>
            </a:endParaRPr>
          </a:p>
          <a:p>
            <a:pPr marL="12700">
              <a:lnSpc>
                <a:spcPts val="935"/>
              </a:lnSpc>
              <a:tabLst>
                <a:tab pos="316865" algn="l"/>
                <a:tab pos="1345565" algn="l"/>
              </a:tabLst>
            </a:pPr>
            <a:r>
              <a:rPr dirty="0" sz="1000" spc="-385">
                <a:latin typeface="Cambria Math"/>
                <a:cs typeface="Cambria Math"/>
              </a:rPr>
              <a:t>𝑠𝑠</a:t>
            </a:r>
            <a:r>
              <a:rPr dirty="0" sz="1000" spc="-385">
                <a:latin typeface="Cambria Math"/>
                <a:cs typeface="Cambria Math"/>
              </a:rPr>
              <a:t>	</a:t>
            </a:r>
            <a:r>
              <a:rPr dirty="0" sz="1000" spc="-5">
                <a:latin typeface="Cambria Math"/>
                <a:cs typeface="Cambria Math"/>
              </a:rPr>
              <a:t>3</a:t>
            </a:r>
            <a:r>
              <a:rPr dirty="0" sz="1000" spc="5">
                <a:latin typeface="Cambria Math"/>
                <a:cs typeface="Cambria Math"/>
              </a:rPr>
              <a:t> </a:t>
            </a:r>
            <a:r>
              <a:rPr dirty="0" sz="1000" spc="-505">
                <a:latin typeface="Cambria Math"/>
                <a:cs typeface="Cambria Math"/>
              </a:rPr>
              <a:t>𝑔𝑔</a:t>
            </a:r>
            <a:r>
              <a:rPr dirty="0" sz="1000" spc="-660">
                <a:latin typeface="Cambria Math"/>
                <a:cs typeface="Cambria Math"/>
              </a:rPr>
              <a:t>𝑠</a:t>
            </a:r>
            <a:r>
              <a:rPr dirty="0" sz="1000" spc="-665">
                <a:latin typeface="Cambria Math"/>
                <a:cs typeface="Cambria Math"/>
              </a:rPr>
              <a:t>𝑠</a:t>
            </a:r>
            <a:r>
              <a:rPr dirty="0" sz="1000" spc="-580">
                <a:latin typeface="Cambria Math"/>
                <a:cs typeface="Cambria Math"/>
              </a:rPr>
              <a:t>𝐴𝐴𝑑</a:t>
            </a:r>
            <a:r>
              <a:rPr dirty="0" sz="1000" spc="-575">
                <a:latin typeface="Cambria Math"/>
                <a:cs typeface="Cambria Math"/>
              </a:rPr>
              <a:t>𝑑</a:t>
            </a:r>
            <a:r>
              <a:rPr dirty="0" sz="1000" spc="-610">
                <a:latin typeface="Cambria Math"/>
                <a:cs typeface="Cambria Math"/>
              </a:rPr>
              <a:t>𝐴</a:t>
            </a:r>
            <a:r>
              <a:rPr dirty="0" sz="1000" spc="-615">
                <a:latin typeface="Cambria Math"/>
                <a:cs typeface="Cambria Math"/>
              </a:rPr>
              <a:t>𝐴</a:t>
            </a:r>
            <a:r>
              <a:rPr dirty="0" sz="1000" spc="-630">
                <a:latin typeface="Cambria Math"/>
                <a:cs typeface="Cambria Math"/>
              </a:rPr>
              <a:t>𝐴</a:t>
            </a:r>
            <a:r>
              <a:rPr dirty="0" sz="1000" spc="-625">
                <a:latin typeface="Cambria Math"/>
                <a:cs typeface="Cambria Math"/>
              </a:rPr>
              <a:t>𝐴</a:t>
            </a:r>
            <a:r>
              <a:rPr dirty="0" sz="1000" spc="-505">
                <a:latin typeface="Cambria Math"/>
                <a:cs typeface="Cambria Math"/>
              </a:rPr>
              <a:t>𝑠𝑠</a:t>
            </a:r>
            <a:r>
              <a:rPr dirty="0" sz="1000">
                <a:latin typeface="Cambria Math"/>
                <a:cs typeface="Cambria Math"/>
              </a:rPr>
              <a:t>	</a:t>
            </a:r>
            <a:r>
              <a:rPr dirty="0" sz="1000" spc="-505">
                <a:latin typeface="Cambria Math"/>
                <a:cs typeface="Cambria Math"/>
              </a:rPr>
              <a:t>𝑔𝑔</a:t>
            </a:r>
            <a:r>
              <a:rPr dirty="0" sz="1000" spc="-660">
                <a:latin typeface="Cambria Math"/>
                <a:cs typeface="Cambria Math"/>
              </a:rPr>
              <a:t>𝑠</a:t>
            </a:r>
            <a:r>
              <a:rPr dirty="0" sz="1000" spc="-665">
                <a:latin typeface="Cambria Math"/>
                <a:cs typeface="Cambria Math"/>
              </a:rPr>
              <a:t>𝑠</a:t>
            </a:r>
            <a:r>
              <a:rPr dirty="0" sz="1000" spc="-580">
                <a:latin typeface="Cambria Math"/>
                <a:cs typeface="Cambria Math"/>
              </a:rPr>
              <a:t>𝐴𝐴𝑑</a:t>
            </a:r>
            <a:r>
              <a:rPr dirty="0" sz="1000" spc="-560">
                <a:latin typeface="Cambria Math"/>
                <a:cs typeface="Cambria Math"/>
              </a:rPr>
              <a:t>𝑑</a:t>
            </a:r>
            <a:r>
              <a:rPr dirty="0" sz="1000" spc="-610">
                <a:latin typeface="Cambria Math"/>
                <a:cs typeface="Cambria Math"/>
              </a:rPr>
              <a:t>𝐴</a:t>
            </a:r>
            <a:r>
              <a:rPr dirty="0" sz="1000" spc="-615">
                <a:latin typeface="Cambria Math"/>
                <a:cs typeface="Cambria Math"/>
              </a:rPr>
              <a:t>𝐴</a:t>
            </a:r>
            <a:r>
              <a:rPr dirty="0" sz="1000" spc="-630">
                <a:latin typeface="Cambria Math"/>
                <a:cs typeface="Cambria Math"/>
              </a:rPr>
              <a:t>𝐴𝐴</a:t>
            </a:r>
            <a:endParaRPr sz="1000">
              <a:latin typeface="Cambria Math"/>
              <a:cs typeface="Cambria Math"/>
            </a:endParaRPr>
          </a:p>
        </p:txBody>
      </p:sp>
      <p:sp>
        <p:nvSpPr>
          <p:cNvPr id="16" name="object 16"/>
          <p:cNvSpPr/>
          <p:nvPr/>
        </p:nvSpPr>
        <p:spPr>
          <a:xfrm>
            <a:off x="4587240" y="3751332"/>
            <a:ext cx="378460" cy="0"/>
          </a:xfrm>
          <a:custGeom>
            <a:avLst/>
            <a:gdLst/>
            <a:ahLst/>
            <a:cxnLst/>
            <a:rect l="l" t="t" r="r" b="b"/>
            <a:pathLst>
              <a:path w="378460" h="0">
                <a:moveTo>
                  <a:pt x="0" y="0"/>
                </a:moveTo>
                <a:lnTo>
                  <a:pt x="377951" y="0"/>
                </a:lnTo>
              </a:path>
            </a:pathLst>
          </a:custGeom>
          <a:ln w="7607">
            <a:solidFill>
              <a:srgbClr val="000000"/>
            </a:solidFill>
          </a:ln>
        </p:spPr>
        <p:txBody>
          <a:bodyPr wrap="square" lIns="0" tIns="0" rIns="0" bIns="0" rtlCol="0"/>
          <a:lstStyle/>
          <a:p/>
        </p:txBody>
      </p:sp>
      <p:sp>
        <p:nvSpPr>
          <p:cNvPr id="17" name="object 17"/>
          <p:cNvSpPr/>
          <p:nvPr/>
        </p:nvSpPr>
        <p:spPr>
          <a:xfrm>
            <a:off x="1216152" y="4133081"/>
            <a:ext cx="5340350" cy="0"/>
          </a:xfrm>
          <a:custGeom>
            <a:avLst/>
            <a:gdLst/>
            <a:ahLst/>
            <a:cxnLst/>
            <a:rect l="l" t="t" r="r" b="b"/>
            <a:pathLst>
              <a:path w="5340350" h="0">
                <a:moveTo>
                  <a:pt x="0" y="0"/>
                </a:moveTo>
                <a:lnTo>
                  <a:pt x="5340096" y="0"/>
                </a:lnTo>
              </a:path>
            </a:pathLst>
          </a:custGeom>
          <a:ln w="6108">
            <a:solidFill>
              <a:srgbClr val="4F81BC"/>
            </a:solidFill>
          </a:ln>
        </p:spPr>
        <p:txBody>
          <a:bodyPr wrap="square" lIns="0" tIns="0" rIns="0" bIns="0" rtlCol="0"/>
          <a:lstStyle/>
          <a:p/>
        </p:txBody>
      </p:sp>
      <p:sp>
        <p:nvSpPr>
          <p:cNvPr id="18" name="object 18"/>
          <p:cNvSpPr/>
          <p:nvPr/>
        </p:nvSpPr>
        <p:spPr>
          <a:xfrm>
            <a:off x="1216152" y="4536947"/>
            <a:ext cx="5340350" cy="0"/>
          </a:xfrm>
          <a:custGeom>
            <a:avLst/>
            <a:gdLst/>
            <a:ahLst/>
            <a:cxnLst/>
            <a:rect l="l" t="t" r="r" b="b"/>
            <a:pathLst>
              <a:path w="5340350" h="0">
                <a:moveTo>
                  <a:pt x="0" y="0"/>
                </a:moveTo>
                <a:lnTo>
                  <a:pt x="5340096" y="0"/>
                </a:lnTo>
              </a:path>
            </a:pathLst>
          </a:custGeom>
          <a:ln w="6096">
            <a:solidFill>
              <a:srgbClr val="4F81BC"/>
            </a:solidFill>
          </a:ln>
        </p:spPr>
        <p:txBody>
          <a:bodyPr wrap="square" lIns="0" tIns="0" rIns="0" bIns="0" rtlCol="0"/>
          <a:lstStyle/>
          <a:p/>
        </p:txBody>
      </p:sp>
      <p:sp>
        <p:nvSpPr>
          <p:cNvPr id="19" name="object 19"/>
          <p:cNvSpPr txBox="1"/>
          <p:nvPr/>
        </p:nvSpPr>
        <p:spPr>
          <a:xfrm>
            <a:off x="673100" y="4242308"/>
            <a:ext cx="6118225" cy="1212215"/>
          </a:xfrm>
          <a:prstGeom prst="rect">
            <a:avLst/>
          </a:prstGeom>
        </p:spPr>
        <p:txBody>
          <a:bodyPr wrap="square" lIns="0" tIns="12065" rIns="0" bIns="0" rtlCol="0" vert="horz">
            <a:spAutoFit/>
          </a:bodyPr>
          <a:lstStyle/>
          <a:p>
            <a:pPr marL="1508760">
              <a:lnSpc>
                <a:spcPct val="100000"/>
              </a:lnSpc>
              <a:spcBef>
                <a:spcPts val="95"/>
              </a:spcBef>
            </a:pPr>
            <a:r>
              <a:rPr dirty="0" sz="1000" spc="-5">
                <a:latin typeface="Times New Roman"/>
                <a:cs typeface="Times New Roman"/>
              </a:rPr>
              <a:t>AASHTO permits </a:t>
            </a:r>
            <a:r>
              <a:rPr dirty="0" sz="1000">
                <a:latin typeface="Times New Roman"/>
                <a:cs typeface="Times New Roman"/>
              </a:rPr>
              <a:t>equal </a:t>
            </a:r>
            <a:r>
              <a:rPr dirty="0" sz="1000" spc="-5">
                <a:latin typeface="Times New Roman"/>
                <a:cs typeface="Times New Roman"/>
              </a:rPr>
              <a:t>distribution for barrier loads to all</a:t>
            </a:r>
            <a:r>
              <a:rPr dirty="0" sz="1000" spc="45">
                <a:latin typeface="Times New Roman"/>
                <a:cs typeface="Times New Roman"/>
              </a:rPr>
              <a:t> </a:t>
            </a:r>
            <a:r>
              <a:rPr dirty="0" sz="1000" spc="-5">
                <a:latin typeface="Times New Roman"/>
                <a:cs typeface="Times New Roman"/>
              </a:rPr>
              <a:t>girders.</a:t>
            </a:r>
            <a:endParaRPr sz="1000">
              <a:latin typeface="Times New Roman"/>
              <a:cs typeface="Times New Roman"/>
            </a:endParaRPr>
          </a:p>
          <a:p>
            <a:pPr>
              <a:lnSpc>
                <a:spcPct val="100000"/>
              </a:lnSpc>
            </a:pPr>
            <a:endParaRPr sz="1100">
              <a:latin typeface="Times New Roman"/>
              <a:cs typeface="Times New Roman"/>
            </a:endParaRPr>
          </a:p>
          <a:p>
            <a:pPr>
              <a:lnSpc>
                <a:spcPct val="100000"/>
              </a:lnSpc>
              <a:spcBef>
                <a:spcPts val="15"/>
              </a:spcBef>
            </a:pPr>
            <a:endParaRPr sz="1300">
              <a:latin typeface="Times New Roman"/>
              <a:cs typeface="Times New Roman"/>
            </a:endParaRPr>
          </a:p>
          <a:p>
            <a:pPr lvl="3" marL="561340" indent="-548640">
              <a:lnSpc>
                <a:spcPct val="100000"/>
              </a:lnSpc>
              <a:buFont typeface="Times New Roman"/>
              <a:buAutoNum type="arabicPeriod" startAt="3"/>
              <a:tabLst>
                <a:tab pos="560705" algn="l"/>
                <a:tab pos="561340" algn="l"/>
              </a:tabLst>
            </a:pPr>
            <a:r>
              <a:rPr dirty="0" sz="1200" i="1">
                <a:latin typeface="Arial"/>
                <a:cs typeface="Arial"/>
              </a:rPr>
              <a:t>O</a:t>
            </a:r>
            <a:r>
              <a:rPr dirty="0" sz="1200" i="1">
                <a:latin typeface="Arial"/>
                <a:cs typeface="Arial"/>
              </a:rPr>
              <a:t>pen to</a:t>
            </a:r>
            <a:r>
              <a:rPr dirty="0" sz="1200" spc="-5" i="1">
                <a:latin typeface="Arial"/>
                <a:cs typeface="Arial"/>
              </a:rPr>
              <a:t> Traffic</a:t>
            </a:r>
            <a:endParaRPr sz="1200">
              <a:latin typeface="Arial"/>
              <a:cs typeface="Arial"/>
            </a:endParaRPr>
          </a:p>
          <a:p>
            <a:pPr lvl="4" marL="652145" indent="-640080">
              <a:lnSpc>
                <a:spcPct val="100000"/>
              </a:lnSpc>
              <a:spcBef>
                <a:spcPts val="1145"/>
              </a:spcBef>
              <a:buFont typeface="Arial"/>
              <a:buAutoNum type="arabicPeriod"/>
              <a:tabLst>
                <a:tab pos="652780" algn="l"/>
              </a:tabLst>
            </a:pPr>
            <a:r>
              <a:rPr dirty="0" sz="1100">
                <a:latin typeface="Arial"/>
                <a:cs typeface="Arial"/>
              </a:rPr>
              <a:t>Fu</a:t>
            </a:r>
            <a:r>
              <a:rPr dirty="0" sz="1100">
                <a:latin typeface="Arial"/>
                <a:cs typeface="Arial"/>
              </a:rPr>
              <a:t>ture</a:t>
            </a:r>
            <a:r>
              <a:rPr dirty="0" sz="1100" spc="-15">
                <a:latin typeface="Arial"/>
                <a:cs typeface="Arial"/>
              </a:rPr>
              <a:t> </a:t>
            </a:r>
            <a:r>
              <a:rPr dirty="0" sz="1100" spc="-5">
                <a:latin typeface="Arial"/>
                <a:cs typeface="Arial"/>
              </a:rPr>
              <a:t>Overlay</a:t>
            </a:r>
            <a:endParaRPr sz="1100">
              <a:latin typeface="Arial"/>
              <a:cs typeface="Arial"/>
            </a:endParaRPr>
          </a:p>
          <a:p>
            <a:pPr marL="12700">
              <a:lnSpc>
                <a:spcPct val="100000"/>
              </a:lnSpc>
              <a:spcBef>
                <a:spcPts val="270"/>
              </a:spcBef>
            </a:pPr>
            <a:r>
              <a:rPr dirty="0" sz="1000" spc="-5">
                <a:latin typeface="Times New Roman"/>
                <a:cs typeface="Times New Roman"/>
              </a:rPr>
              <a:t>Evenly distribute the weight </a:t>
            </a:r>
            <a:r>
              <a:rPr dirty="0" sz="1000" spc="-10">
                <a:latin typeface="Times New Roman"/>
                <a:cs typeface="Times New Roman"/>
              </a:rPr>
              <a:t>of </a:t>
            </a:r>
            <a:r>
              <a:rPr dirty="0" sz="1000" spc="-5">
                <a:latin typeface="Times New Roman"/>
                <a:cs typeface="Times New Roman"/>
              </a:rPr>
              <a:t>the future wearing surface to all girders. The curb-to-curb width </a:t>
            </a:r>
            <a:r>
              <a:rPr dirty="0" sz="1000">
                <a:latin typeface="Times New Roman"/>
                <a:cs typeface="Times New Roman"/>
              </a:rPr>
              <a:t>of </a:t>
            </a:r>
            <a:r>
              <a:rPr dirty="0" sz="1000" spc="-5">
                <a:latin typeface="Times New Roman"/>
                <a:cs typeface="Times New Roman"/>
              </a:rPr>
              <a:t>the deck is </a:t>
            </a:r>
            <a:r>
              <a:rPr dirty="0" sz="1000" spc="-5">
                <a:latin typeface="Cambria Math"/>
                <a:cs typeface="Cambria Math"/>
              </a:rPr>
              <a:t>39.833ft</a:t>
            </a:r>
            <a:r>
              <a:rPr dirty="0" sz="1000" spc="-5">
                <a:latin typeface="Times New Roman"/>
                <a:cs typeface="Times New Roman"/>
              </a:rPr>
              <a:t>.</a:t>
            </a:r>
            <a:endParaRPr sz="1000">
              <a:latin typeface="Times New Roman"/>
              <a:cs typeface="Times New Roman"/>
            </a:endParaRPr>
          </a:p>
        </p:txBody>
      </p:sp>
      <p:sp>
        <p:nvSpPr>
          <p:cNvPr id="20" name="object 20"/>
          <p:cNvSpPr txBox="1"/>
          <p:nvPr/>
        </p:nvSpPr>
        <p:spPr>
          <a:xfrm>
            <a:off x="2645388" y="5591057"/>
            <a:ext cx="352425" cy="177800"/>
          </a:xfrm>
          <a:prstGeom prst="rect">
            <a:avLst/>
          </a:prstGeom>
        </p:spPr>
        <p:txBody>
          <a:bodyPr wrap="square" lIns="0" tIns="12065" rIns="0" bIns="0" rtlCol="0" vert="horz">
            <a:spAutoFit/>
          </a:bodyPr>
          <a:lstStyle/>
          <a:p>
            <a:pPr marL="38100">
              <a:lnSpc>
                <a:spcPct val="100000"/>
              </a:lnSpc>
              <a:spcBef>
                <a:spcPts val="95"/>
              </a:spcBef>
            </a:pPr>
            <a:r>
              <a:rPr dirty="0" sz="1000" spc="-315">
                <a:latin typeface="Cambria Math"/>
                <a:cs typeface="Cambria Math"/>
              </a:rPr>
              <a:t>𝑤𝑤</a:t>
            </a:r>
            <a:r>
              <a:rPr dirty="0" baseline="-15873" sz="1050" spc="-472">
                <a:latin typeface="Cambria Math"/>
                <a:cs typeface="Cambria Math"/>
              </a:rPr>
              <a:t>𝑔𝑔</a:t>
            </a:r>
            <a:r>
              <a:rPr dirty="0" baseline="-15873" sz="1050" spc="209">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21" name="object 21"/>
          <p:cNvSpPr txBox="1"/>
          <p:nvPr/>
        </p:nvSpPr>
        <p:spPr>
          <a:xfrm>
            <a:off x="2981947" y="5493522"/>
            <a:ext cx="1245235"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172">
                <a:latin typeface="Cambria Math"/>
                <a:cs typeface="Cambria Math"/>
              </a:rPr>
              <a:t>(</a:t>
            </a:r>
            <a:r>
              <a:rPr dirty="0" sz="1000" spc="-114">
                <a:latin typeface="Cambria Math"/>
                <a:cs typeface="Cambria Math"/>
              </a:rPr>
              <a:t>39.833𝑓𝑓𝑓𝑓</a:t>
            </a:r>
            <a:r>
              <a:rPr dirty="0" baseline="2777" sz="1500" spc="-172">
                <a:latin typeface="Cambria Math"/>
                <a:cs typeface="Cambria Math"/>
              </a:rPr>
              <a:t>)(</a:t>
            </a:r>
            <a:r>
              <a:rPr dirty="0" sz="1000" spc="-114">
                <a:latin typeface="Cambria Math"/>
                <a:cs typeface="Cambria Math"/>
              </a:rPr>
              <a:t>0.035𝑘𝑘𝑠𝑠𝑓𝑓</a:t>
            </a:r>
            <a:r>
              <a:rPr dirty="0" baseline="2777" sz="1500" spc="-172">
                <a:latin typeface="Cambria Math"/>
                <a:cs typeface="Cambria Math"/>
              </a:rPr>
              <a:t>)</a:t>
            </a:r>
            <a:endParaRPr baseline="2777" sz="1500">
              <a:latin typeface="Cambria Math"/>
              <a:cs typeface="Cambria Math"/>
            </a:endParaRPr>
          </a:p>
        </p:txBody>
      </p:sp>
      <p:sp>
        <p:nvSpPr>
          <p:cNvPr id="22" name="object 22"/>
          <p:cNvSpPr txBox="1"/>
          <p:nvPr/>
        </p:nvSpPr>
        <p:spPr>
          <a:xfrm>
            <a:off x="3353707" y="5676430"/>
            <a:ext cx="49847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6</a:t>
            </a:r>
            <a:r>
              <a:rPr dirty="0" sz="1000" spc="-55">
                <a:latin typeface="Cambria Math"/>
                <a:cs typeface="Cambria Math"/>
              </a:rPr>
              <a:t> </a:t>
            </a:r>
            <a:r>
              <a:rPr dirty="0" sz="1000" spc="-350">
                <a:latin typeface="Cambria Math"/>
                <a:cs typeface="Cambria Math"/>
              </a:rPr>
              <a:t>𝑔𝑔𝑠𝑠𝐴𝐴𝑑𝑑𝐴𝐴𝐴𝐴</a:t>
            </a:r>
            <a:endParaRPr sz="1000">
              <a:latin typeface="Cambria Math"/>
              <a:cs typeface="Cambria Math"/>
            </a:endParaRPr>
          </a:p>
        </p:txBody>
      </p:sp>
      <p:sp>
        <p:nvSpPr>
          <p:cNvPr id="23" name="object 23"/>
          <p:cNvSpPr/>
          <p:nvPr/>
        </p:nvSpPr>
        <p:spPr>
          <a:xfrm>
            <a:off x="2994660" y="5694432"/>
            <a:ext cx="1221105" cy="0"/>
          </a:xfrm>
          <a:custGeom>
            <a:avLst/>
            <a:gdLst/>
            <a:ahLst/>
            <a:cxnLst/>
            <a:rect l="l" t="t" r="r" b="b"/>
            <a:pathLst>
              <a:path w="1221104" h="0">
                <a:moveTo>
                  <a:pt x="0" y="0"/>
                </a:moveTo>
                <a:lnTo>
                  <a:pt x="1220724" y="0"/>
                </a:lnTo>
              </a:path>
            </a:pathLst>
          </a:custGeom>
          <a:ln w="7607">
            <a:solidFill>
              <a:srgbClr val="000000"/>
            </a:solidFill>
          </a:ln>
        </p:spPr>
        <p:txBody>
          <a:bodyPr wrap="square" lIns="0" tIns="0" rIns="0" bIns="0" rtlCol="0"/>
          <a:lstStyle/>
          <a:p/>
        </p:txBody>
      </p:sp>
      <p:sp>
        <p:nvSpPr>
          <p:cNvPr id="24" name="object 24"/>
          <p:cNvSpPr txBox="1"/>
          <p:nvPr/>
        </p:nvSpPr>
        <p:spPr>
          <a:xfrm>
            <a:off x="4239259" y="5493522"/>
            <a:ext cx="856615" cy="360680"/>
          </a:xfrm>
          <a:prstGeom prst="rect">
            <a:avLst/>
          </a:prstGeom>
        </p:spPr>
        <p:txBody>
          <a:bodyPr wrap="square" lIns="0" tIns="12065" rIns="0" bIns="0" rtlCol="0" vert="horz">
            <a:spAutoFit/>
          </a:bodyPr>
          <a:lstStyle/>
          <a:p>
            <a:pPr marL="567055">
              <a:lnSpc>
                <a:spcPts val="985"/>
              </a:lnSpc>
              <a:spcBef>
                <a:spcPts val="95"/>
              </a:spcBef>
            </a:pPr>
            <a:r>
              <a:rPr dirty="0" sz="1000" spc="-320">
                <a:latin typeface="Cambria Math"/>
                <a:cs typeface="Cambria Math"/>
              </a:rPr>
              <a:t>𝑘𝑘𝑘𝑘𝑓𝑓</a:t>
            </a:r>
            <a:endParaRPr sz="1000">
              <a:latin typeface="Cambria Math"/>
              <a:cs typeface="Cambria Math"/>
            </a:endParaRPr>
          </a:p>
          <a:p>
            <a:pPr marL="12700">
              <a:lnSpc>
                <a:spcPts val="720"/>
              </a:lnSpc>
            </a:pPr>
            <a:r>
              <a:rPr dirty="0" sz="1000" spc="-5">
                <a:latin typeface="Cambria Math"/>
                <a:cs typeface="Cambria Math"/>
              </a:rPr>
              <a:t>=</a:t>
            </a:r>
            <a:r>
              <a:rPr dirty="0" sz="1000" spc="45">
                <a:latin typeface="Cambria Math"/>
                <a:cs typeface="Cambria Math"/>
              </a:rPr>
              <a:t> </a:t>
            </a:r>
            <a:r>
              <a:rPr dirty="0" sz="1000" spc="-5">
                <a:latin typeface="Cambria Math"/>
                <a:cs typeface="Cambria Math"/>
              </a:rPr>
              <a:t>0.232</a:t>
            </a:r>
            <a:endParaRPr sz="1000">
              <a:latin typeface="Cambria Math"/>
              <a:cs typeface="Cambria Math"/>
            </a:endParaRPr>
          </a:p>
          <a:p>
            <a:pPr marL="471170">
              <a:lnSpc>
                <a:spcPts val="935"/>
              </a:lnSpc>
            </a:pPr>
            <a:r>
              <a:rPr dirty="0" sz="1000" spc="-355">
                <a:latin typeface="Cambria Math"/>
                <a:cs typeface="Cambria Math"/>
              </a:rPr>
              <a:t>𝑔𝑔𝑠𝑠𝐴𝐴𝑑𝑑𝐴𝐴𝐴𝐴</a:t>
            </a:r>
            <a:endParaRPr sz="1000">
              <a:latin typeface="Cambria Math"/>
              <a:cs typeface="Cambria Math"/>
            </a:endParaRPr>
          </a:p>
        </p:txBody>
      </p:sp>
      <p:sp>
        <p:nvSpPr>
          <p:cNvPr id="25" name="object 25"/>
          <p:cNvSpPr/>
          <p:nvPr/>
        </p:nvSpPr>
        <p:spPr>
          <a:xfrm>
            <a:off x="4710684" y="5694432"/>
            <a:ext cx="378460" cy="0"/>
          </a:xfrm>
          <a:custGeom>
            <a:avLst/>
            <a:gdLst/>
            <a:ahLst/>
            <a:cxnLst/>
            <a:rect l="l" t="t" r="r" b="b"/>
            <a:pathLst>
              <a:path w="378460" h="0">
                <a:moveTo>
                  <a:pt x="0" y="0"/>
                </a:moveTo>
                <a:lnTo>
                  <a:pt x="377951" y="0"/>
                </a:lnTo>
              </a:path>
            </a:pathLst>
          </a:custGeom>
          <a:ln w="7607">
            <a:solidFill>
              <a:srgbClr val="000000"/>
            </a:solidFill>
          </a:ln>
        </p:spPr>
        <p:txBody>
          <a:bodyPr wrap="square" lIns="0" tIns="0" rIns="0" bIns="0" rtlCol="0"/>
          <a:lstStyle/>
          <a:p/>
        </p:txBody>
      </p:sp>
      <p:sp>
        <p:nvSpPr>
          <p:cNvPr id="26" name="object 26"/>
          <p:cNvSpPr txBox="1"/>
          <p:nvPr/>
        </p:nvSpPr>
        <p:spPr>
          <a:xfrm>
            <a:off x="672467" y="5898896"/>
            <a:ext cx="6417310" cy="2318385"/>
          </a:xfrm>
          <a:prstGeom prst="rect">
            <a:avLst/>
          </a:prstGeom>
        </p:spPr>
        <p:txBody>
          <a:bodyPr wrap="square" lIns="0" tIns="22225" rIns="0" bIns="0" rtlCol="0" vert="horz">
            <a:spAutoFit/>
          </a:bodyPr>
          <a:lstStyle/>
          <a:p>
            <a:pPr marL="12700" marR="239395">
              <a:lnSpc>
                <a:spcPts val="1150"/>
              </a:lnSpc>
              <a:spcBef>
                <a:spcPts val="175"/>
              </a:spcBef>
            </a:pPr>
            <a:r>
              <a:rPr dirty="0" sz="1000" spc="-5">
                <a:latin typeface="Times New Roman"/>
                <a:cs typeface="Times New Roman"/>
              </a:rPr>
              <a:t>Take care when applying the future overlay loading. Certain stress conditions are worse before the overlay is applied </a:t>
            </a:r>
            <a:r>
              <a:rPr dirty="0" sz="1000">
                <a:latin typeface="Times New Roman"/>
                <a:cs typeface="Times New Roman"/>
              </a:rPr>
              <a:t>and  </a:t>
            </a:r>
            <a:r>
              <a:rPr dirty="0" sz="1000" spc="-5">
                <a:latin typeface="Times New Roman"/>
                <a:cs typeface="Times New Roman"/>
              </a:rPr>
              <a:t>others are worse after it is</a:t>
            </a:r>
            <a:r>
              <a:rPr dirty="0" sz="1000">
                <a:latin typeface="Times New Roman"/>
                <a:cs typeface="Times New Roman"/>
              </a:rPr>
              <a:t> </a:t>
            </a:r>
            <a:r>
              <a:rPr dirty="0" sz="1000" spc="-5">
                <a:latin typeface="Times New Roman"/>
                <a:cs typeface="Times New Roman"/>
              </a:rPr>
              <a:t>applied.</a:t>
            </a:r>
            <a:endParaRPr sz="1000">
              <a:latin typeface="Times New Roman"/>
              <a:cs typeface="Times New Roman"/>
            </a:endParaRPr>
          </a:p>
          <a:p>
            <a:pPr>
              <a:lnSpc>
                <a:spcPct val="100000"/>
              </a:lnSpc>
              <a:spcBef>
                <a:spcPts val="25"/>
              </a:spcBef>
            </a:pPr>
            <a:endParaRPr sz="950">
              <a:latin typeface="Times New Roman"/>
              <a:cs typeface="Times New Roman"/>
            </a:endParaRPr>
          </a:p>
          <a:p>
            <a:pPr marL="12700">
              <a:lnSpc>
                <a:spcPct val="100000"/>
              </a:lnSpc>
            </a:pPr>
            <a:r>
              <a:rPr dirty="0" sz="1100">
                <a:latin typeface="Arial"/>
                <a:cs typeface="Arial"/>
              </a:rPr>
              <a:t>3.4.2.3.2 </a:t>
            </a:r>
            <a:r>
              <a:rPr dirty="0" sz="1100" spc="-5">
                <a:latin typeface="Arial"/>
                <a:cs typeface="Arial"/>
              </a:rPr>
              <a:t>Live</a:t>
            </a:r>
            <a:r>
              <a:rPr dirty="0" sz="1100" spc="-185">
                <a:latin typeface="Arial"/>
                <a:cs typeface="Arial"/>
              </a:rPr>
              <a:t> </a:t>
            </a:r>
            <a:r>
              <a:rPr dirty="0" sz="1100" spc="-5">
                <a:latin typeface="Arial"/>
                <a:cs typeface="Arial"/>
              </a:rPr>
              <a:t>Load</a:t>
            </a:r>
            <a:endParaRPr sz="1100">
              <a:latin typeface="Arial"/>
              <a:cs typeface="Arial"/>
            </a:endParaRPr>
          </a:p>
          <a:p>
            <a:pPr marL="12700">
              <a:lnSpc>
                <a:spcPct val="100000"/>
              </a:lnSpc>
              <a:spcBef>
                <a:spcPts val="245"/>
              </a:spcBef>
            </a:pPr>
            <a:r>
              <a:rPr dirty="0" sz="1000" spc="-5">
                <a:latin typeface="Times New Roman"/>
                <a:cs typeface="Times New Roman"/>
              </a:rPr>
              <a:t>The design live load is the HL93 notional model defined in the AASHTO </a:t>
            </a:r>
            <a:r>
              <a:rPr dirty="0" sz="1000" spc="-10">
                <a:latin typeface="Times New Roman"/>
                <a:cs typeface="Times New Roman"/>
              </a:rPr>
              <a:t>LRFD</a:t>
            </a:r>
            <a:r>
              <a:rPr dirty="0" sz="1000" spc="100">
                <a:latin typeface="Times New Roman"/>
                <a:cs typeface="Times New Roman"/>
              </a:rPr>
              <a:t> </a:t>
            </a:r>
            <a:r>
              <a:rPr dirty="0" sz="1000" spc="-5">
                <a:latin typeface="Times New Roman"/>
                <a:cs typeface="Times New Roman"/>
              </a:rPr>
              <a:t>BDS.</a:t>
            </a:r>
            <a:endParaRPr sz="1000">
              <a:latin typeface="Times New Roman"/>
              <a:cs typeface="Times New Roman"/>
            </a:endParaRPr>
          </a:p>
          <a:p>
            <a:pPr marL="12700">
              <a:lnSpc>
                <a:spcPct val="100000"/>
              </a:lnSpc>
              <a:spcBef>
                <a:spcPts val="555"/>
              </a:spcBef>
            </a:pPr>
            <a:r>
              <a:rPr dirty="0" sz="1000" spc="-5">
                <a:latin typeface="Times New Roman"/>
                <a:cs typeface="Times New Roman"/>
              </a:rPr>
              <a:t>The vehicular live loading is the combination </a:t>
            </a:r>
            <a:r>
              <a:rPr dirty="0" sz="1000" spc="-10">
                <a:latin typeface="Times New Roman"/>
                <a:cs typeface="Times New Roman"/>
              </a:rPr>
              <a:t>of</a:t>
            </a:r>
            <a:r>
              <a:rPr dirty="0" sz="1000" spc="50">
                <a:latin typeface="Times New Roman"/>
                <a:cs typeface="Times New Roman"/>
              </a:rPr>
              <a:t> </a:t>
            </a:r>
            <a:r>
              <a:rPr dirty="0" sz="1000" spc="-5">
                <a:latin typeface="Times New Roman"/>
                <a:cs typeface="Times New Roman"/>
              </a:rPr>
              <a:t>the:</a:t>
            </a:r>
            <a:endParaRPr sz="1000">
              <a:latin typeface="Times New Roman"/>
              <a:cs typeface="Times New Roman"/>
            </a:endParaRPr>
          </a:p>
          <a:p>
            <a:pPr marL="241300" indent="-229235">
              <a:lnSpc>
                <a:spcPct val="100000"/>
              </a:lnSpc>
              <a:spcBef>
                <a:spcPts val="620"/>
              </a:spcBef>
              <a:buFont typeface="Symbol"/>
              <a:buChar char=""/>
              <a:tabLst>
                <a:tab pos="241300" algn="l"/>
                <a:tab pos="241935" algn="l"/>
              </a:tabLst>
            </a:pPr>
            <a:r>
              <a:rPr dirty="0" sz="1000" spc="-5">
                <a:latin typeface="Times New Roman"/>
                <a:cs typeface="Times New Roman"/>
              </a:rPr>
              <a:t>design truck </a:t>
            </a:r>
            <a:r>
              <a:rPr dirty="0" sz="1000">
                <a:latin typeface="Times New Roman"/>
                <a:cs typeface="Times New Roman"/>
              </a:rPr>
              <a:t>or </a:t>
            </a:r>
            <a:r>
              <a:rPr dirty="0" sz="1000" spc="-5">
                <a:latin typeface="Times New Roman"/>
                <a:cs typeface="Times New Roman"/>
              </a:rPr>
              <a:t>design tandem (LRFD</a:t>
            </a:r>
            <a:r>
              <a:rPr dirty="0" sz="1000" spc="10">
                <a:latin typeface="Times New Roman"/>
                <a:cs typeface="Times New Roman"/>
              </a:rPr>
              <a:t> </a:t>
            </a:r>
            <a:r>
              <a:rPr dirty="0" sz="1000" spc="-5">
                <a:latin typeface="Times New Roman"/>
                <a:cs typeface="Times New Roman"/>
              </a:rPr>
              <a:t>3.6.1.1)</a:t>
            </a:r>
            <a:endParaRPr sz="1000">
              <a:latin typeface="Times New Roman"/>
              <a:cs typeface="Times New Roman"/>
            </a:endParaRPr>
          </a:p>
          <a:p>
            <a:pPr marL="241300" indent="-229235">
              <a:lnSpc>
                <a:spcPct val="100000"/>
              </a:lnSpc>
              <a:spcBef>
                <a:spcPts val="625"/>
              </a:spcBef>
              <a:buFont typeface="Symbol"/>
              <a:buChar char=""/>
              <a:tabLst>
                <a:tab pos="241300" algn="l"/>
                <a:tab pos="241935" algn="l"/>
              </a:tabLst>
            </a:pPr>
            <a:r>
              <a:rPr dirty="0" sz="1000" spc="-5">
                <a:latin typeface="Times New Roman"/>
                <a:cs typeface="Times New Roman"/>
              </a:rPr>
              <a:t>design lane load (LRFD</a:t>
            </a:r>
            <a:r>
              <a:rPr dirty="0" sz="1000" spc="10">
                <a:latin typeface="Times New Roman"/>
                <a:cs typeface="Times New Roman"/>
              </a:rPr>
              <a:t> </a:t>
            </a:r>
            <a:r>
              <a:rPr dirty="0" sz="1000">
                <a:latin typeface="Times New Roman"/>
                <a:cs typeface="Times New Roman"/>
              </a:rPr>
              <a:t>3.6.1.2.1)</a:t>
            </a:r>
            <a:endParaRPr sz="1000">
              <a:latin typeface="Times New Roman"/>
              <a:cs typeface="Times New Roman"/>
            </a:endParaRPr>
          </a:p>
          <a:p>
            <a:pPr marL="12700" marR="5080">
              <a:lnSpc>
                <a:spcPts val="1150"/>
              </a:lnSpc>
              <a:spcBef>
                <a:spcPts val="620"/>
              </a:spcBef>
            </a:pPr>
            <a:r>
              <a:rPr dirty="0" sz="1000" spc="-5">
                <a:latin typeface="Times New Roman"/>
                <a:cs typeface="Times New Roman"/>
              </a:rPr>
              <a:t>The design truck consists </a:t>
            </a:r>
            <a:r>
              <a:rPr dirty="0" sz="1000">
                <a:latin typeface="Times New Roman"/>
                <a:cs typeface="Times New Roman"/>
              </a:rPr>
              <a:t>of </a:t>
            </a:r>
            <a:r>
              <a:rPr dirty="0" sz="1000" spc="-5">
                <a:latin typeface="Times New Roman"/>
                <a:cs typeface="Times New Roman"/>
              </a:rPr>
              <a:t>three axles. Axle weights and spacing are, </a:t>
            </a:r>
            <a:r>
              <a:rPr dirty="0" sz="1000">
                <a:latin typeface="Times New Roman"/>
                <a:cs typeface="Times New Roman"/>
              </a:rPr>
              <a:t>8.0 </a:t>
            </a:r>
            <a:r>
              <a:rPr dirty="0" sz="1000" spc="-5">
                <a:latin typeface="Times New Roman"/>
                <a:cs typeface="Times New Roman"/>
              </a:rPr>
              <a:t>kip, 14.0 ft, 32.0 kip, 14.0 to 30.0 ft, 32.0 kip. See  Figure 3-6 below.</a:t>
            </a:r>
            <a:endParaRPr sz="1000">
              <a:latin typeface="Times New Roman"/>
              <a:cs typeface="Times New Roman"/>
            </a:endParaRPr>
          </a:p>
          <a:p>
            <a:pPr marL="12700">
              <a:lnSpc>
                <a:spcPct val="100000"/>
              </a:lnSpc>
              <a:spcBef>
                <a:spcPts val="525"/>
              </a:spcBef>
            </a:pPr>
            <a:r>
              <a:rPr dirty="0" sz="1000" spc="-5">
                <a:latin typeface="Times New Roman"/>
                <a:cs typeface="Times New Roman"/>
              </a:rPr>
              <a:t>The design tandem consists </a:t>
            </a:r>
            <a:r>
              <a:rPr dirty="0" sz="1000">
                <a:latin typeface="Times New Roman"/>
                <a:cs typeface="Times New Roman"/>
              </a:rPr>
              <a:t>of </a:t>
            </a:r>
            <a:r>
              <a:rPr dirty="0" sz="1000" spc="-5">
                <a:latin typeface="Times New Roman"/>
                <a:cs typeface="Times New Roman"/>
              </a:rPr>
              <a:t>a pair </a:t>
            </a:r>
            <a:r>
              <a:rPr dirty="0" sz="1000" spc="-10">
                <a:latin typeface="Times New Roman"/>
                <a:cs typeface="Times New Roman"/>
              </a:rPr>
              <a:t>of </a:t>
            </a:r>
            <a:r>
              <a:rPr dirty="0" sz="1000" spc="-5">
                <a:latin typeface="Times New Roman"/>
                <a:cs typeface="Times New Roman"/>
              </a:rPr>
              <a:t>25.0 kip axles spaced </a:t>
            </a:r>
            <a:r>
              <a:rPr dirty="0" sz="1000">
                <a:latin typeface="Times New Roman"/>
                <a:cs typeface="Times New Roman"/>
              </a:rPr>
              <a:t>4.0 </a:t>
            </a:r>
            <a:r>
              <a:rPr dirty="0" sz="1000" spc="-5">
                <a:latin typeface="Times New Roman"/>
                <a:cs typeface="Times New Roman"/>
              </a:rPr>
              <a:t>ft</a:t>
            </a:r>
            <a:r>
              <a:rPr dirty="0" sz="1000" spc="85">
                <a:latin typeface="Times New Roman"/>
                <a:cs typeface="Times New Roman"/>
              </a:rPr>
              <a:t> </a:t>
            </a:r>
            <a:r>
              <a:rPr dirty="0" sz="1000" spc="-5">
                <a:latin typeface="Times New Roman"/>
                <a:cs typeface="Times New Roman"/>
              </a:rPr>
              <a:t>apart.</a:t>
            </a:r>
            <a:endParaRPr sz="1000">
              <a:latin typeface="Times New Roman"/>
              <a:cs typeface="Times New Roman"/>
            </a:endParaRPr>
          </a:p>
          <a:p>
            <a:pPr marL="12700">
              <a:lnSpc>
                <a:spcPct val="100000"/>
              </a:lnSpc>
              <a:spcBef>
                <a:spcPts val="550"/>
              </a:spcBef>
            </a:pPr>
            <a:r>
              <a:rPr dirty="0" sz="1000" spc="-5">
                <a:latin typeface="Times New Roman"/>
                <a:cs typeface="Times New Roman"/>
              </a:rPr>
              <a:t>The design lane load is 0.640 klf, uniformly distributed </a:t>
            </a:r>
            <a:r>
              <a:rPr dirty="0" sz="1000" spc="-10">
                <a:latin typeface="Times New Roman"/>
                <a:cs typeface="Times New Roman"/>
              </a:rPr>
              <a:t>along </a:t>
            </a:r>
            <a:r>
              <a:rPr dirty="0" sz="1000" spc="-5">
                <a:latin typeface="Times New Roman"/>
                <a:cs typeface="Times New Roman"/>
              </a:rPr>
              <a:t>the length </a:t>
            </a:r>
            <a:r>
              <a:rPr dirty="0" sz="1000">
                <a:latin typeface="Times New Roman"/>
                <a:cs typeface="Times New Roman"/>
              </a:rPr>
              <a:t>of </a:t>
            </a:r>
            <a:r>
              <a:rPr dirty="0" sz="1000" spc="-5">
                <a:latin typeface="Times New Roman"/>
                <a:cs typeface="Times New Roman"/>
              </a:rPr>
              <a:t>the</a:t>
            </a:r>
            <a:r>
              <a:rPr dirty="0" sz="1000" spc="90">
                <a:latin typeface="Times New Roman"/>
                <a:cs typeface="Times New Roman"/>
              </a:rPr>
              <a:t> </a:t>
            </a:r>
            <a:r>
              <a:rPr dirty="0" sz="1000">
                <a:latin typeface="Times New Roman"/>
                <a:cs typeface="Times New Roman"/>
              </a:rPr>
              <a:t>span.</a:t>
            </a:r>
            <a:endParaRPr sz="1000">
              <a:latin typeface="Times New Roman"/>
              <a:cs typeface="Times New Roman"/>
            </a:endParaRPr>
          </a:p>
        </p:txBody>
      </p:sp>
      <p:sp>
        <p:nvSpPr>
          <p:cNvPr id="27" name="object 27"/>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13</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p:nvPr/>
        </p:nvSpPr>
        <p:spPr>
          <a:xfrm>
            <a:off x="2049017" y="1927098"/>
            <a:ext cx="3657600" cy="0"/>
          </a:xfrm>
          <a:custGeom>
            <a:avLst/>
            <a:gdLst/>
            <a:ahLst/>
            <a:cxnLst/>
            <a:rect l="l" t="t" r="r" b="b"/>
            <a:pathLst>
              <a:path w="3657600" h="0">
                <a:moveTo>
                  <a:pt x="0" y="0"/>
                </a:moveTo>
                <a:lnTo>
                  <a:pt x="3657600" y="0"/>
                </a:lnTo>
              </a:path>
            </a:pathLst>
          </a:custGeom>
          <a:ln w="9144">
            <a:solidFill>
              <a:srgbClr val="000000"/>
            </a:solidFill>
          </a:ln>
        </p:spPr>
        <p:txBody>
          <a:bodyPr wrap="square" lIns="0" tIns="0" rIns="0" bIns="0" rtlCol="0"/>
          <a:lstStyle/>
          <a:p/>
        </p:txBody>
      </p:sp>
      <p:sp>
        <p:nvSpPr>
          <p:cNvPr id="4" name="object 4"/>
          <p:cNvSpPr/>
          <p:nvPr/>
        </p:nvSpPr>
        <p:spPr>
          <a:xfrm>
            <a:off x="1994154" y="1927098"/>
            <a:ext cx="113030" cy="58419"/>
          </a:xfrm>
          <a:custGeom>
            <a:avLst/>
            <a:gdLst/>
            <a:ahLst/>
            <a:cxnLst/>
            <a:rect l="l" t="t" r="r" b="b"/>
            <a:pathLst>
              <a:path w="113030" h="58419">
                <a:moveTo>
                  <a:pt x="54863" y="0"/>
                </a:moveTo>
                <a:lnTo>
                  <a:pt x="0" y="57912"/>
                </a:lnTo>
                <a:lnTo>
                  <a:pt x="112775" y="57912"/>
                </a:lnTo>
                <a:lnTo>
                  <a:pt x="54863" y="0"/>
                </a:lnTo>
                <a:close/>
              </a:path>
            </a:pathLst>
          </a:custGeom>
          <a:solidFill>
            <a:srgbClr val="000000"/>
          </a:solidFill>
        </p:spPr>
        <p:txBody>
          <a:bodyPr wrap="square" lIns="0" tIns="0" rIns="0" bIns="0" rtlCol="0"/>
          <a:lstStyle/>
          <a:p/>
        </p:txBody>
      </p:sp>
      <p:sp>
        <p:nvSpPr>
          <p:cNvPr id="5" name="object 5"/>
          <p:cNvSpPr/>
          <p:nvPr/>
        </p:nvSpPr>
        <p:spPr>
          <a:xfrm>
            <a:off x="1994154" y="1927098"/>
            <a:ext cx="113030" cy="58419"/>
          </a:xfrm>
          <a:custGeom>
            <a:avLst/>
            <a:gdLst/>
            <a:ahLst/>
            <a:cxnLst/>
            <a:rect l="l" t="t" r="r" b="b"/>
            <a:pathLst>
              <a:path w="113030" h="58419">
                <a:moveTo>
                  <a:pt x="54863" y="0"/>
                </a:moveTo>
                <a:lnTo>
                  <a:pt x="0" y="57912"/>
                </a:lnTo>
                <a:lnTo>
                  <a:pt x="112775" y="57912"/>
                </a:lnTo>
                <a:lnTo>
                  <a:pt x="54863" y="0"/>
                </a:lnTo>
                <a:close/>
              </a:path>
            </a:pathLst>
          </a:custGeom>
          <a:ln w="9144">
            <a:solidFill>
              <a:srgbClr val="000000"/>
            </a:solidFill>
          </a:ln>
        </p:spPr>
        <p:txBody>
          <a:bodyPr wrap="square" lIns="0" tIns="0" rIns="0" bIns="0" rtlCol="0"/>
          <a:lstStyle/>
          <a:p/>
        </p:txBody>
      </p:sp>
      <p:sp>
        <p:nvSpPr>
          <p:cNvPr id="6" name="object 6"/>
          <p:cNvSpPr/>
          <p:nvPr/>
        </p:nvSpPr>
        <p:spPr>
          <a:xfrm>
            <a:off x="5679184" y="1930145"/>
            <a:ext cx="58419" cy="55244"/>
          </a:xfrm>
          <a:custGeom>
            <a:avLst/>
            <a:gdLst/>
            <a:ahLst/>
            <a:cxnLst/>
            <a:rect l="l" t="t" r="r" b="b"/>
            <a:pathLst>
              <a:path w="58420" h="55244">
                <a:moveTo>
                  <a:pt x="36576" y="0"/>
                </a:moveTo>
                <a:lnTo>
                  <a:pt x="18288" y="0"/>
                </a:lnTo>
                <a:lnTo>
                  <a:pt x="6096" y="9143"/>
                </a:lnTo>
                <a:lnTo>
                  <a:pt x="0" y="27431"/>
                </a:lnTo>
                <a:lnTo>
                  <a:pt x="6096" y="42671"/>
                </a:lnTo>
                <a:lnTo>
                  <a:pt x="18288" y="54863"/>
                </a:lnTo>
                <a:lnTo>
                  <a:pt x="36576" y="54863"/>
                </a:lnTo>
                <a:lnTo>
                  <a:pt x="51816" y="42671"/>
                </a:lnTo>
                <a:lnTo>
                  <a:pt x="57912" y="27431"/>
                </a:lnTo>
                <a:lnTo>
                  <a:pt x="51816" y="9143"/>
                </a:lnTo>
                <a:lnTo>
                  <a:pt x="36576" y="0"/>
                </a:lnTo>
                <a:close/>
              </a:path>
            </a:pathLst>
          </a:custGeom>
          <a:solidFill>
            <a:srgbClr val="000000"/>
          </a:solidFill>
        </p:spPr>
        <p:txBody>
          <a:bodyPr wrap="square" lIns="0" tIns="0" rIns="0" bIns="0" rtlCol="0"/>
          <a:lstStyle/>
          <a:p/>
        </p:txBody>
      </p:sp>
      <p:sp>
        <p:nvSpPr>
          <p:cNvPr id="7" name="object 7"/>
          <p:cNvSpPr/>
          <p:nvPr/>
        </p:nvSpPr>
        <p:spPr>
          <a:xfrm>
            <a:off x="5679184" y="1930145"/>
            <a:ext cx="58419" cy="55244"/>
          </a:xfrm>
          <a:custGeom>
            <a:avLst/>
            <a:gdLst/>
            <a:ahLst/>
            <a:cxnLst/>
            <a:rect l="l" t="t" r="r" b="b"/>
            <a:pathLst>
              <a:path w="58420" h="55244">
                <a:moveTo>
                  <a:pt x="0" y="27431"/>
                </a:moveTo>
                <a:lnTo>
                  <a:pt x="6096" y="9143"/>
                </a:lnTo>
                <a:lnTo>
                  <a:pt x="18288" y="0"/>
                </a:lnTo>
                <a:lnTo>
                  <a:pt x="36576" y="0"/>
                </a:lnTo>
                <a:lnTo>
                  <a:pt x="51816" y="9143"/>
                </a:lnTo>
                <a:lnTo>
                  <a:pt x="57912" y="27431"/>
                </a:lnTo>
                <a:lnTo>
                  <a:pt x="51816" y="42671"/>
                </a:lnTo>
                <a:lnTo>
                  <a:pt x="36576" y="54863"/>
                </a:lnTo>
                <a:lnTo>
                  <a:pt x="18288" y="54863"/>
                </a:lnTo>
                <a:lnTo>
                  <a:pt x="6096" y="42671"/>
                </a:lnTo>
                <a:lnTo>
                  <a:pt x="0" y="27431"/>
                </a:lnTo>
                <a:close/>
              </a:path>
            </a:pathLst>
          </a:custGeom>
          <a:ln w="9144">
            <a:solidFill>
              <a:srgbClr val="000000"/>
            </a:solidFill>
          </a:ln>
        </p:spPr>
        <p:txBody>
          <a:bodyPr wrap="square" lIns="0" tIns="0" rIns="0" bIns="0" rtlCol="0"/>
          <a:lstStyle/>
          <a:p/>
        </p:txBody>
      </p:sp>
      <p:sp>
        <p:nvSpPr>
          <p:cNvPr id="8" name="object 8"/>
          <p:cNvSpPr/>
          <p:nvPr/>
        </p:nvSpPr>
        <p:spPr>
          <a:xfrm>
            <a:off x="2049017" y="1756410"/>
            <a:ext cx="0" cy="170815"/>
          </a:xfrm>
          <a:custGeom>
            <a:avLst/>
            <a:gdLst/>
            <a:ahLst/>
            <a:cxnLst/>
            <a:rect l="l" t="t" r="r" b="b"/>
            <a:pathLst>
              <a:path w="0" h="170814">
                <a:moveTo>
                  <a:pt x="0" y="0"/>
                </a:moveTo>
                <a:lnTo>
                  <a:pt x="0" y="170688"/>
                </a:lnTo>
              </a:path>
            </a:pathLst>
          </a:custGeom>
          <a:ln w="9144">
            <a:solidFill>
              <a:srgbClr val="000000"/>
            </a:solidFill>
          </a:ln>
        </p:spPr>
        <p:txBody>
          <a:bodyPr wrap="square" lIns="0" tIns="0" rIns="0" bIns="0" rtlCol="0"/>
          <a:lstStyle/>
          <a:p/>
        </p:txBody>
      </p:sp>
      <p:sp>
        <p:nvSpPr>
          <p:cNvPr id="9" name="object 9"/>
          <p:cNvSpPr/>
          <p:nvPr/>
        </p:nvSpPr>
        <p:spPr>
          <a:xfrm>
            <a:off x="2009392" y="1887473"/>
            <a:ext cx="82550" cy="40005"/>
          </a:xfrm>
          <a:custGeom>
            <a:avLst/>
            <a:gdLst/>
            <a:ahLst/>
            <a:cxnLst/>
            <a:rect l="l" t="t" r="r" b="b"/>
            <a:pathLst>
              <a:path w="82550" h="40005">
                <a:moveTo>
                  <a:pt x="0" y="0"/>
                </a:moveTo>
                <a:lnTo>
                  <a:pt x="39624" y="39624"/>
                </a:lnTo>
                <a:lnTo>
                  <a:pt x="82296" y="0"/>
                </a:lnTo>
              </a:path>
            </a:pathLst>
          </a:custGeom>
          <a:ln w="9144">
            <a:solidFill>
              <a:srgbClr val="000000"/>
            </a:solidFill>
          </a:ln>
        </p:spPr>
        <p:txBody>
          <a:bodyPr wrap="square" lIns="0" tIns="0" rIns="0" bIns="0" rtlCol="0"/>
          <a:lstStyle/>
          <a:p/>
        </p:txBody>
      </p:sp>
      <p:sp>
        <p:nvSpPr>
          <p:cNvPr id="10" name="object 10"/>
          <p:cNvSpPr/>
          <p:nvPr/>
        </p:nvSpPr>
        <p:spPr>
          <a:xfrm>
            <a:off x="5706616" y="1756410"/>
            <a:ext cx="0" cy="170815"/>
          </a:xfrm>
          <a:custGeom>
            <a:avLst/>
            <a:gdLst/>
            <a:ahLst/>
            <a:cxnLst/>
            <a:rect l="l" t="t" r="r" b="b"/>
            <a:pathLst>
              <a:path w="0" h="170814">
                <a:moveTo>
                  <a:pt x="0" y="0"/>
                </a:moveTo>
                <a:lnTo>
                  <a:pt x="0" y="170688"/>
                </a:lnTo>
              </a:path>
            </a:pathLst>
          </a:custGeom>
          <a:ln w="9144">
            <a:solidFill>
              <a:srgbClr val="000000"/>
            </a:solidFill>
          </a:ln>
        </p:spPr>
        <p:txBody>
          <a:bodyPr wrap="square" lIns="0" tIns="0" rIns="0" bIns="0" rtlCol="0"/>
          <a:lstStyle/>
          <a:p/>
        </p:txBody>
      </p:sp>
      <p:sp>
        <p:nvSpPr>
          <p:cNvPr id="11" name="object 11"/>
          <p:cNvSpPr/>
          <p:nvPr/>
        </p:nvSpPr>
        <p:spPr>
          <a:xfrm>
            <a:off x="5666992" y="1887473"/>
            <a:ext cx="82550" cy="40005"/>
          </a:xfrm>
          <a:custGeom>
            <a:avLst/>
            <a:gdLst/>
            <a:ahLst/>
            <a:cxnLst/>
            <a:rect l="l" t="t" r="r" b="b"/>
            <a:pathLst>
              <a:path w="82550" h="40005">
                <a:moveTo>
                  <a:pt x="0" y="0"/>
                </a:moveTo>
                <a:lnTo>
                  <a:pt x="39624" y="39624"/>
                </a:lnTo>
                <a:lnTo>
                  <a:pt x="82296" y="0"/>
                </a:lnTo>
              </a:path>
            </a:pathLst>
          </a:custGeom>
          <a:ln w="9144">
            <a:solidFill>
              <a:srgbClr val="000000"/>
            </a:solidFill>
          </a:ln>
        </p:spPr>
        <p:txBody>
          <a:bodyPr wrap="square" lIns="0" tIns="0" rIns="0" bIns="0" rtlCol="0"/>
          <a:lstStyle/>
          <a:p/>
        </p:txBody>
      </p:sp>
      <p:sp>
        <p:nvSpPr>
          <p:cNvPr id="12" name="object 12"/>
          <p:cNvSpPr/>
          <p:nvPr/>
        </p:nvSpPr>
        <p:spPr>
          <a:xfrm>
            <a:off x="3877816" y="1756410"/>
            <a:ext cx="0" cy="170815"/>
          </a:xfrm>
          <a:custGeom>
            <a:avLst/>
            <a:gdLst/>
            <a:ahLst/>
            <a:cxnLst/>
            <a:rect l="l" t="t" r="r" b="b"/>
            <a:pathLst>
              <a:path w="0" h="170814">
                <a:moveTo>
                  <a:pt x="0" y="0"/>
                </a:moveTo>
                <a:lnTo>
                  <a:pt x="0" y="170688"/>
                </a:lnTo>
              </a:path>
            </a:pathLst>
          </a:custGeom>
          <a:ln w="9144">
            <a:solidFill>
              <a:srgbClr val="000000"/>
            </a:solidFill>
          </a:ln>
        </p:spPr>
        <p:txBody>
          <a:bodyPr wrap="square" lIns="0" tIns="0" rIns="0" bIns="0" rtlCol="0"/>
          <a:lstStyle/>
          <a:p/>
        </p:txBody>
      </p:sp>
      <p:sp>
        <p:nvSpPr>
          <p:cNvPr id="13" name="object 13"/>
          <p:cNvSpPr/>
          <p:nvPr/>
        </p:nvSpPr>
        <p:spPr>
          <a:xfrm>
            <a:off x="3838192" y="1887473"/>
            <a:ext cx="82550" cy="40005"/>
          </a:xfrm>
          <a:custGeom>
            <a:avLst/>
            <a:gdLst/>
            <a:ahLst/>
            <a:cxnLst/>
            <a:rect l="l" t="t" r="r" b="b"/>
            <a:pathLst>
              <a:path w="82550" h="40005">
                <a:moveTo>
                  <a:pt x="0" y="0"/>
                </a:moveTo>
                <a:lnTo>
                  <a:pt x="39624" y="39624"/>
                </a:lnTo>
                <a:lnTo>
                  <a:pt x="82296" y="0"/>
                </a:lnTo>
              </a:path>
            </a:pathLst>
          </a:custGeom>
          <a:ln w="9144">
            <a:solidFill>
              <a:srgbClr val="000000"/>
            </a:solidFill>
          </a:ln>
        </p:spPr>
        <p:txBody>
          <a:bodyPr wrap="square" lIns="0" tIns="0" rIns="0" bIns="0" rtlCol="0"/>
          <a:lstStyle/>
          <a:p/>
        </p:txBody>
      </p:sp>
      <p:sp>
        <p:nvSpPr>
          <p:cNvPr id="14" name="object 14"/>
          <p:cNvSpPr/>
          <p:nvPr/>
        </p:nvSpPr>
        <p:spPr>
          <a:xfrm>
            <a:off x="3420616" y="1756410"/>
            <a:ext cx="0" cy="170815"/>
          </a:xfrm>
          <a:custGeom>
            <a:avLst/>
            <a:gdLst/>
            <a:ahLst/>
            <a:cxnLst/>
            <a:rect l="l" t="t" r="r" b="b"/>
            <a:pathLst>
              <a:path w="0" h="170814">
                <a:moveTo>
                  <a:pt x="0" y="0"/>
                </a:moveTo>
                <a:lnTo>
                  <a:pt x="0" y="170688"/>
                </a:lnTo>
              </a:path>
            </a:pathLst>
          </a:custGeom>
          <a:ln w="9144">
            <a:solidFill>
              <a:srgbClr val="000000"/>
            </a:solidFill>
          </a:ln>
        </p:spPr>
        <p:txBody>
          <a:bodyPr wrap="square" lIns="0" tIns="0" rIns="0" bIns="0" rtlCol="0"/>
          <a:lstStyle/>
          <a:p/>
        </p:txBody>
      </p:sp>
      <p:sp>
        <p:nvSpPr>
          <p:cNvPr id="15" name="object 15"/>
          <p:cNvSpPr/>
          <p:nvPr/>
        </p:nvSpPr>
        <p:spPr>
          <a:xfrm>
            <a:off x="3380992" y="1887473"/>
            <a:ext cx="82550" cy="40005"/>
          </a:xfrm>
          <a:custGeom>
            <a:avLst/>
            <a:gdLst/>
            <a:ahLst/>
            <a:cxnLst/>
            <a:rect l="l" t="t" r="r" b="b"/>
            <a:pathLst>
              <a:path w="82550" h="40005">
                <a:moveTo>
                  <a:pt x="0" y="0"/>
                </a:moveTo>
                <a:lnTo>
                  <a:pt x="39624" y="39624"/>
                </a:lnTo>
                <a:lnTo>
                  <a:pt x="82296" y="0"/>
                </a:lnTo>
              </a:path>
            </a:pathLst>
          </a:custGeom>
          <a:ln w="9144">
            <a:solidFill>
              <a:srgbClr val="000000"/>
            </a:solidFill>
          </a:ln>
        </p:spPr>
        <p:txBody>
          <a:bodyPr wrap="square" lIns="0" tIns="0" rIns="0" bIns="0" rtlCol="0"/>
          <a:lstStyle/>
          <a:p/>
        </p:txBody>
      </p:sp>
      <p:sp>
        <p:nvSpPr>
          <p:cNvPr id="16" name="object 16"/>
          <p:cNvSpPr/>
          <p:nvPr/>
        </p:nvSpPr>
        <p:spPr>
          <a:xfrm>
            <a:off x="3649216" y="1756410"/>
            <a:ext cx="0" cy="170815"/>
          </a:xfrm>
          <a:custGeom>
            <a:avLst/>
            <a:gdLst/>
            <a:ahLst/>
            <a:cxnLst/>
            <a:rect l="l" t="t" r="r" b="b"/>
            <a:pathLst>
              <a:path w="0" h="170814">
                <a:moveTo>
                  <a:pt x="0" y="0"/>
                </a:moveTo>
                <a:lnTo>
                  <a:pt x="0" y="170688"/>
                </a:lnTo>
              </a:path>
            </a:pathLst>
          </a:custGeom>
          <a:ln w="9144">
            <a:solidFill>
              <a:srgbClr val="000000"/>
            </a:solidFill>
          </a:ln>
        </p:spPr>
        <p:txBody>
          <a:bodyPr wrap="square" lIns="0" tIns="0" rIns="0" bIns="0" rtlCol="0"/>
          <a:lstStyle/>
          <a:p/>
        </p:txBody>
      </p:sp>
      <p:sp>
        <p:nvSpPr>
          <p:cNvPr id="17" name="object 17"/>
          <p:cNvSpPr/>
          <p:nvPr/>
        </p:nvSpPr>
        <p:spPr>
          <a:xfrm>
            <a:off x="3609591" y="1887473"/>
            <a:ext cx="82550" cy="40005"/>
          </a:xfrm>
          <a:custGeom>
            <a:avLst/>
            <a:gdLst/>
            <a:ahLst/>
            <a:cxnLst/>
            <a:rect l="l" t="t" r="r" b="b"/>
            <a:pathLst>
              <a:path w="82550" h="40005">
                <a:moveTo>
                  <a:pt x="0" y="0"/>
                </a:moveTo>
                <a:lnTo>
                  <a:pt x="39624" y="39624"/>
                </a:lnTo>
                <a:lnTo>
                  <a:pt x="82296" y="0"/>
                </a:lnTo>
              </a:path>
            </a:pathLst>
          </a:custGeom>
          <a:ln w="9144">
            <a:solidFill>
              <a:srgbClr val="000000"/>
            </a:solidFill>
          </a:ln>
        </p:spPr>
        <p:txBody>
          <a:bodyPr wrap="square" lIns="0" tIns="0" rIns="0" bIns="0" rtlCol="0"/>
          <a:lstStyle/>
          <a:p/>
        </p:txBody>
      </p:sp>
      <p:sp>
        <p:nvSpPr>
          <p:cNvPr id="18" name="object 18"/>
          <p:cNvSpPr/>
          <p:nvPr/>
        </p:nvSpPr>
        <p:spPr>
          <a:xfrm>
            <a:off x="3192016" y="1756410"/>
            <a:ext cx="0" cy="170815"/>
          </a:xfrm>
          <a:custGeom>
            <a:avLst/>
            <a:gdLst/>
            <a:ahLst/>
            <a:cxnLst/>
            <a:rect l="l" t="t" r="r" b="b"/>
            <a:pathLst>
              <a:path w="0" h="170814">
                <a:moveTo>
                  <a:pt x="0" y="0"/>
                </a:moveTo>
                <a:lnTo>
                  <a:pt x="0" y="170688"/>
                </a:lnTo>
              </a:path>
            </a:pathLst>
          </a:custGeom>
          <a:ln w="9144">
            <a:solidFill>
              <a:srgbClr val="000000"/>
            </a:solidFill>
          </a:ln>
        </p:spPr>
        <p:txBody>
          <a:bodyPr wrap="square" lIns="0" tIns="0" rIns="0" bIns="0" rtlCol="0"/>
          <a:lstStyle/>
          <a:p/>
        </p:txBody>
      </p:sp>
      <p:sp>
        <p:nvSpPr>
          <p:cNvPr id="19" name="object 19"/>
          <p:cNvSpPr/>
          <p:nvPr/>
        </p:nvSpPr>
        <p:spPr>
          <a:xfrm>
            <a:off x="3152391" y="1887473"/>
            <a:ext cx="82550" cy="40005"/>
          </a:xfrm>
          <a:custGeom>
            <a:avLst/>
            <a:gdLst/>
            <a:ahLst/>
            <a:cxnLst/>
            <a:rect l="l" t="t" r="r" b="b"/>
            <a:pathLst>
              <a:path w="82550" h="40005">
                <a:moveTo>
                  <a:pt x="0" y="0"/>
                </a:moveTo>
                <a:lnTo>
                  <a:pt x="39624" y="39624"/>
                </a:lnTo>
                <a:lnTo>
                  <a:pt x="82296" y="0"/>
                </a:lnTo>
              </a:path>
            </a:pathLst>
          </a:custGeom>
          <a:ln w="9144">
            <a:solidFill>
              <a:srgbClr val="000000"/>
            </a:solidFill>
          </a:ln>
        </p:spPr>
        <p:txBody>
          <a:bodyPr wrap="square" lIns="0" tIns="0" rIns="0" bIns="0" rtlCol="0"/>
          <a:lstStyle/>
          <a:p/>
        </p:txBody>
      </p:sp>
      <p:sp>
        <p:nvSpPr>
          <p:cNvPr id="20" name="object 20"/>
          <p:cNvSpPr/>
          <p:nvPr/>
        </p:nvSpPr>
        <p:spPr>
          <a:xfrm>
            <a:off x="2963415" y="1756410"/>
            <a:ext cx="0" cy="170815"/>
          </a:xfrm>
          <a:custGeom>
            <a:avLst/>
            <a:gdLst/>
            <a:ahLst/>
            <a:cxnLst/>
            <a:rect l="l" t="t" r="r" b="b"/>
            <a:pathLst>
              <a:path w="0" h="170814">
                <a:moveTo>
                  <a:pt x="0" y="0"/>
                </a:moveTo>
                <a:lnTo>
                  <a:pt x="0" y="170688"/>
                </a:lnTo>
              </a:path>
            </a:pathLst>
          </a:custGeom>
          <a:ln w="9144">
            <a:solidFill>
              <a:srgbClr val="000000"/>
            </a:solidFill>
          </a:ln>
        </p:spPr>
        <p:txBody>
          <a:bodyPr wrap="square" lIns="0" tIns="0" rIns="0" bIns="0" rtlCol="0"/>
          <a:lstStyle/>
          <a:p/>
        </p:txBody>
      </p:sp>
      <p:sp>
        <p:nvSpPr>
          <p:cNvPr id="21" name="object 21"/>
          <p:cNvSpPr/>
          <p:nvPr/>
        </p:nvSpPr>
        <p:spPr>
          <a:xfrm>
            <a:off x="2923791" y="1887473"/>
            <a:ext cx="82550" cy="40005"/>
          </a:xfrm>
          <a:custGeom>
            <a:avLst/>
            <a:gdLst/>
            <a:ahLst/>
            <a:cxnLst/>
            <a:rect l="l" t="t" r="r" b="b"/>
            <a:pathLst>
              <a:path w="82550" h="40005">
                <a:moveTo>
                  <a:pt x="0" y="0"/>
                </a:moveTo>
                <a:lnTo>
                  <a:pt x="39624" y="39624"/>
                </a:lnTo>
                <a:lnTo>
                  <a:pt x="82296" y="0"/>
                </a:lnTo>
              </a:path>
            </a:pathLst>
          </a:custGeom>
          <a:ln w="9144">
            <a:solidFill>
              <a:srgbClr val="000000"/>
            </a:solidFill>
          </a:ln>
        </p:spPr>
        <p:txBody>
          <a:bodyPr wrap="square" lIns="0" tIns="0" rIns="0" bIns="0" rtlCol="0"/>
          <a:lstStyle/>
          <a:p/>
        </p:txBody>
      </p:sp>
      <p:sp>
        <p:nvSpPr>
          <p:cNvPr id="22" name="object 22"/>
          <p:cNvSpPr/>
          <p:nvPr/>
        </p:nvSpPr>
        <p:spPr>
          <a:xfrm>
            <a:off x="2734815" y="1756410"/>
            <a:ext cx="0" cy="170815"/>
          </a:xfrm>
          <a:custGeom>
            <a:avLst/>
            <a:gdLst/>
            <a:ahLst/>
            <a:cxnLst/>
            <a:rect l="l" t="t" r="r" b="b"/>
            <a:pathLst>
              <a:path w="0" h="170814">
                <a:moveTo>
                  <a:pt x="0" y="0"/>
                </a:moveTo>
                <a:lnTo>
                  <a:pt x="0" y="170688"/>
                </a:lnTo>
              </a:path>
            </a:pathLst>
          </a:custGeom>
          <a:ln w="9144">
            <a:solidFill>
              <a:srgbClr val="000000"/>
            </a:solidFill>
          </a:ln>
        </p:spPr>
        <p:txBody>
          <a:bodyPr wrap="square" lIns="0" tIns="0" rIns="0" bIns="0" rtlCol="0"/>
          <a:lstStyle/>
          <a:p/>
        </p:txBody>
      </p:sp>
      <p:sp>
        <p:nvSpPr>
          <p:cNvPr id="23" name="object 23"/>
          <p:cNvSpPr/>
          <p:nvPr/>
        </p:nvSpPr>
        <p:spPr>
          <a:xfrm>
            <a:off x="2695191" y="1887473"/>
            <a:ext cx="82550" cy="40005"/>
          </a:xfrm>
          <a:custGeom>
            <a:avLst/>
            <a:gdLst/>
            <a:ahLst/>
            <a:cxnLst/>
            <a:rect l="l" t="t" r="r" b="b"/>
            <a:pathLst>
              <a:path w="82550" h="40005">
                <a:moveTo>
                  <a:pt x="0" y="0"/>
                </a:moveTo>
                <a:lnTo>
                  <a:pt x="39624" y="39624"/>
                </a:lnTo>
                <a:lnTo>
                  <a:pt x="82296" y="0"/>
                </a:lnTo>
              </a:path>
            </a:pathLst>
          </a:custGeom>
          <a:ln w="9144">
            <a:solidFill>
              <a:srgbClr val="000000"/>
            </a:solidFill>
          </a:ln>
        </p:spPr>
        <p:txBody>
          <a:bodyPr wrap="square" lIns="0" tIns="0" rIns="0" bIns="0" rtlCol="0"/>
          <a:lstStyle/>
          <a:p/>
        </p:txBody>
      </p:sp>
      <p:sp>
        <p:nvSpPr>
          <p:cNvPr id="24" name="object 24"/>
          <p:cNvSpPr/>
          <p:nvPr/>
        </p:nvSpPr>
        <p:spPr>
          <a:xfrm>
            <a:off x="2506215" y="1756410"/>
            <a:ext cx="0" cy="170815"/>
          </a:xfrm>
          <a:custGeom>
            <a:avLst/>
            <a:gdLst/>
            <a:ahLst/>
            <a:cxnLst/>
            <a:rect l="l" t="t" r="r" b="b"/>
            <a:pathLst>
              <a:path w="0" h="170814">
                <a:moveTo>
                  <a:pt x="0" y="0"/>
                </a:moveTo>
                <a:lnTo>
                  <a:pt x="0" y="170688"/>
                </a:lnTo>
              </a:path>
            </a:pathLst>
          </a:custGeom>
          <a:ln w="9144">
            <a:solidFill>
              <a:srgbClr val="000000"/>
            </a:solidFill>
          </a:ln>
        </p:spPr>
        <p:txBody>
          <a:bodyPr wrap="square" lIns="0" tIns="0" rIns="0" bIns="0" rtlCol="0"/>
          <a:lstStyle/>
          <a:p/>
        </p:txBody>
      </p:sp>
      <p:sp>
        <p:nvSpPr>
          <p:cNvPr id="25" name="object 25"/>
          <p:cNvSpPr/>
          <p:nvPr/>
        </p:nvSpPr>
        <p:spPr>
          <a:xfrm>
            <a:off x="2466591" y="1887473"/>
            <a:ext cx="82550" cy="40005"/>
          </a:xfrm>
          <a:custGeom>
            <a:avLst/>
            <a:gdLst/>
            <a:ahLst/>
            <a:cxnLst/>
            <a:rect l="l" t="t" r="r" b="b"/>
            <a:pathLst>
              <a:path w="82550" h="40005">
                <a:moveTo>
                  <a:pt x="0" y="0"/>
                </a:moveTo>
                <a:lnTo>
                  <a:pt x="39624" y="39624"/>
                </a:lnTo>
                <a:lnTo>
                  <a:pt x="82296" y="0"/>
                </a:lnTo>
              </a:path>
            </a:pathLst>
          </a:custGeom>
          <a:ln w="9144">
            <a:solidFill>
              <a:srgbClr val="000000"/>
            </a:solidFill>
          </a:ln>
        </p:spPr>
        <p:txBody>
          <a:bodyPr wrap="square" lIns="0" tIns="0" rIns="0" bIns="0" rtlCol="0"/>
          <a:lstStyle/>
          <a:p/>
        </p:txBody>
      </p:sp>
      <p:sp>
        <p:nvSpPr>
          <p:cNvPr id="26" name="object 26"/>
          <p:cNvSpPr/>
          <p:nvPr/>
        </p:nvSpPr>
        <p:spPr>
          <a:xfrm>
            <a:off x="2277615" y="1756410"/>
            <a:ext cx="0" cy="170815"/>
          </a:xfrm>
          <a:custGeom>
            <a:avLst/>
            <a:gdLst/>
            <a:ahLst/>
            <a:cxnLst/>
            <a:rect l="l" t="t" r="r" b="b"/>
            <a:pathLst>
              <a:path w="0" h="170814">
                <a:moveTo>
                  <a:pt x="0" y="0"/>
                </a:moveTo>
                <a:lnTo>
                  <a:pt x="0" y="170688"/>
                </a:lnTo>
              </a:path>
            </a:pathLst>
          </a:custGeom>
          <a:ln w="9144">
            <a:solidFill>
              <a:srgbClr val="000000"/>
            </a:solidFill>
          </a:ln>
        </p:spPr>
        <p:txBody>
          <a:bodyPr wrap="square" lIns="0" tIns="0" rIns="0" bIns="0" rtlCol="0"/>
          <a:lstStyle/>
          <a:p/>
        </p:txBody>
      </p:sp>
      <p:sp>
        <p:nvSpPr>
          <p:cNvPr id="27" name="object 27"/>
          <p:cNvSpPr/>
          <p:nvPr/>
        </p:nvSpPr>
        <p:spPr>
          <a:xfrm>
            <a:off x="2237991" y="1887473"/>
            <a:ext cx="82550" cy="40005"/>
          </a:xfrm>
          <a:custGeom>
            <a:avLst/>
            <a:gdLst/>
            <a:ahLst/>
            <a:cxnLst/>
            <a:rect l="l" t="t" r="r" b="b"/>
            <a:pathLst>
              <a:path w="82550" h="40005">
                <a:moveTo>
                  <a:pt x="0" y="0"/>
                </a:moveTo>
                <a:lnTo>
                  <a:pt x="39624" y="39624"/>
                </a:lnTo>
                <a:lnTo>
                  <a:pt x="82296" y="0"/>
                </a:lnTo>
              </a:path>
            </a:pathLst>
          </a:custGeom>
          <a:ln w="9144">
            <a:solidFill>
              <a:srgbClr val="000000"/>
            </a:solidFill>
          </a:ln>
        </p:spPr>
        <p:txBody>
          <a:bodyPr wrap="square" lIns="0" tIns="0" rIns="0" bIns="0" rtlCol="0"/>
          <a:lstStyle/>
          <a:p/>
        </p:txBody>
      </p:sp>
      <p:sp>
        <p:nvSpPr>
          <p:cNvPr id="28" name="object 28"/>
          <p:cNvSpPr/>
          <p:nvPr/>
        </p:nvSpPr>
        <p:spPr>
          <a:xfrm>
            <a:off x="4106415" y="1756410"/>
            <a:ext cx="0" cy="170815"/>
          </a:xfrm>
          <a:custGeom>
            <a:avLst/>
            <a:gdLst/>
            <a:ahLst/>
            <a:cxnLst/>
            <a:rect l="l" t="t" r="r" b="b"/>
            <a:pathLst>
              <a:path w="0" h="170814">
                <a:moveTo>
                  <a:pt x="0" y="0"/>
                </a:moveTo>
                <a:lnTo>
                  <a:pt x="0" y="170688"/>
                </a:lnTo>
              </a:path>
            </a:pathLst>
          </a:custGeom>
          <a:ln w="9144">
            <a:solidFill>
              <a:srgbClr val="000000"/>
            </a:solidFill>
          </a:ln>
        </p:spPr>
        <p:txBody>
          <a:bodyPr wrap="square" lIns="0" tIns="0" rIns="0" bIns="0" rtlCol="0"/>
          <a:lstStyle/>
          <a:p/>
        </p:txBody>
      </p:sp>
      <p:sp>
        <p:nvSpPr>
          <p:cNvPr id="29" name="object 29"/>
          <p:cNvSpPr/>
          <p:nvPr/>
        </p:nvSpPr>
        <p:spPr>
          <a:xfrm>
            <a:off x="4066791" y="1887473"/>
            <a:ext cx="82550" cy="40005"/>
          </a:xfrm>
          <a:custGeom>
            <a:avLst/>
            <a:gdLst/>
            <a:ahLst/>
            <a:cxnLst/>
            <a:rect l="l" t="t" r="r" b="b"/>
            <a:pathLst>
              <a:path w="82550" h="40005">
                <a:moveTo>
                  <a:pt x="0" y="0"/>
                </a:moveTo>
                <a:lnTo>
                  <a:pt x="39624" y="39624"/>
                </a:lnTo>
                <a:lnTo>
                  <a:pt x="82296" y="0"/>
                </a:lnTo>
              </a:path>
            </a:pathLst>
          </a:custGeom>
          <a:ln w="9144">
            <a:solidFill>
              <a:srgbClr val="000000"/>
            </a:solidFill>
          </a:ln>
        </p:spPr>
        <p:txBody>
          <a:bodyPr wrap="square" lIns="0" tIns="0" rIns="0" bIns="0" rtlCol="0"/>
          <a:lstStyle/>
          <a:p/>
        </p:txBody>
      </p:sp>
      <p:sp>
        <p:nvSpPr>
          <p:cNvPr id="30" name="object 30"/>
          <p:cNvSpPr/>
          <p:nvPr/>
        </p:nvSpPr>
        <p:spPr>
          <a:xfrm>
            <a:off x="4335015" y="1756410"/>
            <a:ext cx="0" cy="170815"/>
          </a:xfrm>
          <a:custGeom>
            <a:avLst/>
            <a:gdLst/>
            <a:ahLst/>
            <a:cxnLst/>
            <a:rect l="l" t="t" r="r" b="b"/>
            <a:pathLst>
              <a:path w="0" h="170814">
                <a:moveTo>
                  <a:pt x="0" y="0"/>
                </a:moveTo>
                <a:lnTo>
                  <a:pt x="0" y="170688"/>
                </a:lnTo>
              </a:path>
            </a:pathLst>
          </a:custGeom>
          <a:ln w="9144">
            <a:solidFill>
              <a:srgbClr val="000000"/>
            </a:solidFill>
          </a:ln>
        </p:spPr>
        <p:txBody>
          <a:bodyPr wrap="square" lIns="0" tIns="0" rIns="0" bIns="0" rtlCol="0"/>
          <a:lstStyle/>
          <a:p/>
        </p:txBody>
      </p:sp>
      <p:sp>
        <p:nvSpPr>
          <p:cNvPr id="31" name="object 31"/>
          <p:cNvSpPr/>
          <p:nvPr/>
        </p:nvSpPr>
        <p:spPr>
          <a:xfrm>
            <a:off x="4295390" y="1887473"/>
            <a:ext cx="82550" cy="40005"/>
          </a:xfrm>
          <a:custGeom>
            <a:avLst/>
            <a:gdLst/>
            <a:ahLst/>
            <a:cxnLst/>
            <a:rect l="l" t="t" r="r" b="b"/>
            <a:pathLst>
              <a:path w="82550" h="40005">
                <a:moveTo>
                  <a:pt x="0" y="0"/>
                </a:moveTo>
                <a:lnTo>
                  <a:pt x="39624" y="39624"/>
                </a:lnTo>
                <a:lnTo>
                  <a:pt x="82296" y="0"/>
                </a:lnTo>
              </a:path>
            </a:pathLst>
          </a:custGeom>
          <a:ln w="9144">
            <a:solidFill>
              <a:srgbClr val="000000"/>
            </a:solidFill>
          </a:ln>
        </p:spPr>
        <p:txBody>
          <a:bodyPr wrap="square" lIns="0" tIns="0" rIns="0" bIns="0" rtlCol="0"/>
          <a:lstStyle/>
          <a:p/>
        </p:txBody>
      </p:sp>
      <p:sp>
        <p:nvSpPr>
          <p:cNvPr id="32" name="object 32"/>
          <p:cNvSpPr/>
          <p:nvPr/>
        </p:nvSpPr>
        <p:spPr>
          <a:xfrm>
            <a:off x="4563614" y="1756410"/>
            <a:ext cx="0" cy="170815"/>
          </a:xfrm>
          <a:custGeom>
            <a:avLst/>
            <a:gdLst/>
            <a:ahLst/>
            <a:cxnLst/>
            <a:rect l="l" t="t" r="r" b="b"/>
            <a:pathLst>
              <a:path w="0" h="170814">
                <a:moveTo>
                  <a:pt x="0" y="0"/>
                </a:moveTo>
                <a:lnTo>
                  <a:pt x="0" y="170688"/>
                </a:lnTo>
              </a:path>
            </a:pathLst>
          </a:custGeom>
          <a:ln w="9144">
            <a:solidFill>
              <a:srgbClr val="000000"/>
            </a:solidFill>
          </a:ln>
        </p:spPr>
        <p:txBody>
          <a:bodyPr wrap="square" lIns="0" tIns="0" rIns="0" bIns="0" rtlCol="0"/>
          <a:lstStyle/>
          <a:p/>
        </p:txBody>
      </p:sp>
      <p:sp>
        <p:nvSpPr>
          <p:cNvPr id="33" name="object 33"/>
          <p:cNvSpPr/>
          <p:nvPr/>
        </p:nvSpPr>
        <p:spPr>
          <a:xfrm>
            <a:off x="4523990" y="1887473"/>
            <a:ext cx="82550" cy="40005"/>
          </a:xfrm>
          <a:custGeom>
            <a:avLst/>
            <a:gdLst/>
            <a:ahLst/>
            <a:cxnLst/>
            <a:rect l="l" t="t" r="r" b="b"/>
            <a:pathLst>
              <a:path w="82550" h="40005">
                <a:moveTo>
                  <a:pt x="0" y="0"/>
                </a:moveTo>
                <a:lnTo>
                  <a:pt x="39624" y="39624"/>
                </a:lnTo>
                <a:lnTo>
                  <a:pt x="82296" y="0"/>
                </a:lnTo>
              </a:path>
            </a:pathLst>
          </a:custGeom>
          <a:ln w="9144">
            <a:solidFill>
              <a:srgbClr val="000000"/>
            </a:solidFill>
          </a:ln>
        </p:spPr>
        <p:txBody>
          <a:bodyPr wrap="square" lIns="0" tIns="0" rIns="0" bIns="0" rtlCol="0"/>
          <a:lstStyle/>
          <a:p/>
        </p:txBody>
      </p:sp>
      <p:sp>
        <p:nvSpPr>
          <p:cNvPr id="34" name="object 34"/>
          <p:cNvSpPr/>
          <p:nvPr/>
        </p:nvSpPr>
        <p:spPr>
          <a:xfrm>
            <a:off x="4792214" y="1756410"/>
            <a:ext cx="0" cy="170815"/>
          </a:xfrm>
          <a:custGeom>
            <a:avLst/>
            <a:gdLst/>
            <a:ahLst/>
            <a:cxnLst/>
            <a:rect l="l" t="t" r="r" b="b"/>
            <a:pathLst>
              <a:path w="0" h="170814">
                <a:moveTo>
                  <a:pt x="0" y="0"/>
                </a:moveTo>
                <a:lnTo>
                  <a:pt x="0" y="170688"/>
                </a:lnTo>
              </a:path>
            </a:pathLst>
          </a:custGeom>
          <a:ln w="9144">
            <a:solidFill>
              <a:srgbClr val="000000"/>
            </a:solidFill>
          </a:ln>
        </p:spPr>
        <p:txBody>
          <a:bodyPr wrap="square" lIns="0" tIns="0" rIns="0" bIns="0" rtlCol="0"/>
          <a:lstStyle/>
          <a:p/>
        </p:txBody>
      </p:sp>
      <p:sp>
        <p:nvSpPr>
          <p:cNvPr id="35" name="object 35"/>
          <p:cNvSpPr/>
          <p:nvPr/>
        </p:nvSpPr>
        <p:spPr>
          <a:xfrm>
            <a:off x="4752590" y="1887473"/>
            <a:ext cx="82550" cy="40005"/>
          </a:xfrm>
          <a:custGeom>
            <a:avLst/>
            <a:gdLst/>
            <a:ahLst/>
            <a:cxnLst/>
            <a:rect l="l" t="t" r="r" b="b"/>
            <a:pathLst>
              <a:path w="82550" h="40005">
                <a:moveTo>
                  <a:pt x="0" y="0"/>
                </a:moveTo>
                <a:lnTo>
                  <a:pt x="39624" y="39624"/>
                </a:lnTo>
                <a:lnTo>
                  <a:pt x="82296" y="0"/>
                </a:lnTo>
              </a:path>
            </a:pathLst>
          </a:custGeom>
          <a:ln w="9144">
            <a:solidFill>
              <a:srgbClr val="000000"/>
            </a:solidFill>
          </a:ln>
        </p:spPr>
        <p:txBody>
          <a:bodyPr wrap="square" lIns="0" tIns="0" rIns="0" bIns="0" rtlCol="0"/>
          <a:lstStyle/>
          <a:p/>
        </p:txBody>
      </p:sp>
      <p:sp>
        <p:nvSpPr>
          <p:cNvPr id="36" name="object 36"/>
          <p:cNvSpPr/>
          <p:nvPr/>
        </p:nvSpPr>
        <p:spPr>
          <a:xfrm>
            <a:off x="5020814" y="1756410"/>
            <a:ext cx="0" cy="170815"/>
          </a:xfrm>
          <a:custGeom>
            <a:avLst/>
            <a:gdLst/>
            <a:ahLst/>
            <a:cxnLst/>
            <a:rect l="l" t="t" r="r" b="b"/>
            <a:pathLst>
              <a:path w="0" h="170814">
                <a:moveTo>
                  <a:pt x="0" y="0"/>
                </a:moveTo>
                <a:lnTo>
                  <a:pt x="0" y="170688"/>
                </a:lnTo>
              </a:path>
            </a:pathLst>
          </a:custGeom>
          <a:ln w="9144">
            <a:solidFill>
              <a:srgbClr val="000000"/>
            </a:solidFill>
          </a:ln>
        </p:spPr>
        <p:txBody>
          <a:bodyPr wrap="square" lIns="0" tIns="0" rIns="0" bIns="0" rtlCol="0"/>
          <a:lstStyle/>
          <a:p/>
        </p:txBody>
      </p:sp>
      <p:sp>
        <p:nvSpPr>
          <p:cNvPr id="37" name="object 37"/>
          <p:cNvSpPr/>
          <p:nvPr/>
        </p:nvSpPr>
        <p:spPr>
          <a:xfrm>
            <a:off x="4981190" y="1887473"/>
            <a:ext cx="82550" cy="40005"/>
          </a:xfrm>
          <a:custGeom>
            <a:avLst/>
            <a:gdLst/>
            <a:ahLst/>
            <a:cxnLst/>
            <a:rect l="l" t="t" r="r" b="b"/>
            <a:pathLst>
              <a:path w="82550" h="40005">
                <a:moveTo>
                  <a:pt x="0" y="0"/>
                </a:moveTo>
                <a:lnTo>
                  <a:pt x="39624" y="39624"/>
                </a:lnTo>
                <a:lnTo>
                  <a:pt x="82296" y="0"/>
                </a:lnTo>
              </a:path>
            </a:pathLst>
          </a:custGeom>
          <a:ln w="9144">
            <a:solidFill>
              <a:srgbClr val="000000"/>
            </a:solidFill>
          </a:ln>
        </p:spPr>
        <p:txBody>
          <a:bodyPr wrap="square" lIns="0" tIns="0" rIns="0" bIns="0" rtlCol="0"/>
          <a:lstStyle/>
          <a:p/>
        </p:txBody>
      </p:sp>
      <p:sp>
        <p:nvSpPr>
          <p:cNvPr id="38" name="object 38"/>
          <p:cNvSpPr/>
          <p:nvPr/>
        </p:nvSpPr>
        <p:spPr>
          <a:xfrm>
            <a:off x="5249414" y="1756410"/>
            <a:ext cx="0" cy="170815"/>
          </a:xfrm>
          <a:custGeom>
            <a:avLst/>
            <a:gdLst/>
            <a:ahLst/>
            <a:cxnLst/>
            <a:rect l="l" t="t" r="r" b="b"/>
            <a:pathLst>
              <a:path w="0" h="170814">
                <a:moveTo>
                  <a:pt x="0" y="0"/>
                </a:moveTo>
                <a:lnTo>
                  <a:pt x="0" y="170688"/>
                </a:lnTo>
              </a:path>
            </a:pathLst>
          </a:custGeom>
          <a:ln w="9144">
            <a:solidFill>
              <a:srgbClr val="000000"/>
            </a:solidFill>
          </a:ln>
        </p:spPr>
        <p:txBody>
          <a:bodyPr wrap="square" lIns="0" tIns="0" rIns="0" bIns="0" rtlCol="0"/>
          <a:lstStyle/>
          <a:p/>
        </p:txBody>
      </p:sp>
      <p:sp>
        <p:nvSpPr>
          <p:cNvPr id="39" name="object 39"/>
          <p:cNvSpPr/>
          <p:nvPr/>
        </p:nvSpPr>
        <p:spPr>
          <a:xfrm>
            <a:off x="5209790" y="1887473"/>
            <a:ext cx="82550" cy="40005"/>
          </a:xfrm>
          <a:custGeom>
            <a:avLst/>
            <a:gdLst/>
            <a:ahLst/>
            <a:cxnLst/>
            <a:rect l="l" t="t" r="r" b="b"/>
            <a:pathLst>
              <a:path w="82550" h="40005">
                <a:moveTo>
                  <a:pt x="0" y="0"/>
                </a:moveTo>
                <a:lnTo>
                  <a:pt x="39624" y="39624"/>
                </a:lnTo>
                <a:lnTo>
                  <a:pt x="82296" y="0"/>
                </a:lnTo>
              </a:path>
            </a:pathLst>
          </a:custGeom>
          <a:ln w="9144">
            <a:solidFill>
              <a:srgbClr val="000000"/>
            </a:solidFill>
          </a:ln>
        </p:spPr>
        <p:txBody>
          <a:bodyPr wrap="square" lIns="0" tIns="0" rIns="0" bIns="0" rtlCol="0"/>
          <a:lstStyle/>
          <a:p/>
        </p:txBody>
      </p:sp>
      <p:sp>
        <p:nvSpPr>
          <p:cNvPr id="40" name="object 40"/>
          <p:cNvSpPr/>
          <p:nvPr/>
        </p:nvSpPr>
        <p:spPr>
          <a:xfrm>
            <a:off x="5478014" y="1756410"/>
            <a:ext cx="0" cy="170815"/>
          </a:xfrm>
          <a:custGeom>
            <a:avLst/>
            <a:gdLst/>
            <a:ahLst/>
            <a:cxnLst/>
            <a:rect l="l" t="t" r="r" b="b"/>
            <a:pathLst>
              <a:path w="0" h="170814">
                <a:moveTo>
                  <a:pt x="0" y="0"/>
                </a:moveTo>
                <a:lnTo>
                  <a:pt x="0" y="170688"/>
                </a:lnTo>
              </a:path>
            </a:pathLst>
          </a:custGeom>
          <a:ln w="9144">
            <a:solidFill>
              <a:srgbClr val="000000"/>
            </a:solidFill>
          </a:ln>
        </p:spPr>
        <p:txBody>
          <a:bodyPr wrap="square" lIns="0" tIns="0" rIns="0" bIns="0" rtlCol="0"/>
          <a:lstStyle/>
          <a:p/>
        </p:txBody>
      </p:sp>
      <p:sp>
        <p:nvSpPr>
          <p:cNvPr id="41" name="object 41"/>
          <p:cNvSpPr/>
          <p:nvPr/>
        </p:nvSpPr>
        <p:spPr>
          <a:xfrm>
            <a:off x="5438390" y="1887473"/>
            <a:ext cx="82550" cy="40005"/>
          </a:xfrm>
          <a:custGeom>
            <a:avLst/>
            <a:gdLst/>
            <a:ahLst/>
            <a:cxnLst/>
            <a:rect l="l" t="t" r="r" b="b"/>
            <a:pathLst>
              <a:path w="82550" h="40005">
                <a:moveTo>
                  <a:pt x="0" y="0"/>
                </a:moveTo>
                <a:lnTo>
                  <a:pt x="39624" y="39624"/>
                </a:lnTo>
                <a:lnTo>
                  <a:pt x="82296" y="0"/>
                </a:lnTo>
              </a:path>
            </a:pathLst>
          </a:custGeom>
          <a:ln w="9144">
            <a:solidFill>
              <a:srgbClr val="000000"/>
            </a:solidFill>
          </a:ln>
        </p:spPr>
        <p:txBody>
          <a:bodyPr wrap="square" lIns="0" tIns="0" rIns="0" bIns="0" rtlCol="0"/>
          <a:lstStyle/>
          <a:p/>
        </p:txBody>
      </p:sp>
      <p:sp>
        <p:nvSpPr>
          <p:cNvPr id="42" name="object 42"/>
          <p:cNvSpPr/>
          <p:nvPr/>
        </p:nvSpPr>
        <p:spPr>
          <a:xfrm>
            <a:off x="2049014" y="1756410"/>
            <a:ext cx="3657600" cy="0"/>
          </a:xfrm>
          <a:custGeom>
            <a:avLst/>
            <a:gdLst/>
            <a:ahLst/>
            <a:cxnLst/>
            <a:rect l="l" t="t" r="r" b="b"/>
            <a:pathLst>
              <a:path w="3657600" h="0">
                <a:moveTo>
                  <a:pt x="0" y="0"/>
                </a:moveTo>
                <a:lnTo>
                  <a:pt x="3657600" y="0"/>
                </a:lnTo>
              </a:path>
            </a:pathLst>
          </a:custGeom>
          <a:ln w="9144">
            <a:solidFill>
              <a:srgbClr val="000000"/>
            </a:solidFill>
          </a:ln>
        </p:spPr>
        <p:txBody>
          <a:bodyPr wrap="square" lIns="0" tIns="0" rIns="0" bIns="0" rtlCol="0"/>
          <a:lstStyle/>
          <a:p/>
        </p:txBody>
      </p:sp>
      <p:sp>
        <p:nvSpPr>
          <p:cNvPr id="43" name="object 43"/>
          <p:cNvSpPr/>
          <p:nvPr/>
        </p:nvSpPr>
        <p:spPr>
          <a:xfrm>
            <a:off x="4072884" y="1585722"/>
            <a:ext cx="234950" cy="91440"/>
          </a:xfrm>
          <a:custGeom>
            <a:avLst/>
            <a:gdLst/>
            <a:ahLst/>
            <a:cxnLst/>
            <a:rect l="l" t="t" r="r" b="b"/>
            <a:pathLst>
              <a:path w="234950" h="91439">
                <a:moveTo>
                  <a:pt x="234696" y="0"/>
                </a:moveTo>
                <a:lnTo>
                  <a:pt x="91440" y="0"/>
                </a:lnTo>
                <a:lnTo>
                  <a:pt x="0" y="91440"/>
                </a:lnTo>
              </a:path>
            </a:pathLst>
          </a:custGeom>
          <a:ln w="9144">
            <a:solidFill>
              <a:srgbClr val="000000"/>
            </a:solidFill>
          </a:ln>
        </p:spPr>
        <p:txBody>
          <a:bodyPr wrap="square" lIns="0" tIns="0" rIns="0" bIns="0" rtlCol="0"/>
          <a:lstStyle/>
          <a:p/>
        </p:txBody>
      </p:sp>
      <p:sp>
        <p:nvSpPr>
          <p:cNvPr id="44" name="object 44"/>
          <p:cNvSpPr/>
          <p:nvPr/>
        </p:nvSpPr>
        <p:spPr>
          <a:xfrm>
            <a:off x="3993636" y="1640585"/>
            <a:ext cx="116205" cy="116205"/>
          </a:xfrm>
          <a:custGeom>
            <a:avLst/>
            <a:gdLst/>
            <a:ahLst/>
            <a:cxnLst/>
            <a:rect l="l" t="t" r="r" b="b"/>
            <a:pathLst>
              <a:path w="116204" h="116205">
                <a:moveTo>
                  <a:pt x="57912" y="0"/>
                </a:moveTo>
                <a:lnTo>
                  <a:pt x="0" y="115823"/>
                </a:lnTo>
                <a:lnTo>
                  <a:pt x="115824" y="57911"/>
                </a:lnTo>
                <a:lnTo>
                  <a:pt x="57912" y="0"/>
                </a:lnTo>
                <a:close/>
              </a:path>
            </a:pathLst>
          </a:custGeom>
          <a:solidFill>
            <a:srgbClr val="000000"/>
          </a:solidFill>
        </p:spPr>
        <p:txBody>
          <a:bodyPr wrap="square" lIns="0" tIns="0" rIns="0" bIns="0" rtlCol="0"/>
          <a:lstStyle/>
          <a:p/>
        </p:txBody>
      </p:sp>
      <p:sp>
        <p:nvSpPr>
          <p:cNvPr id="45" name="object 45"/>
          <p:cNvSpPr/>
          <p:nvPr/>
        </p:nvSpPr>
        <p:spPr>
          <a:xfrm>
            <a:off x="3877812" y="1357122"/>
            <a:ext cx="0" cy="287020"/>
          </a:xfrm>
          <a:custGeom>
            <a:avLst/>
            <a:gdLst/>
            <a:ahLst/>
            <a:cxnLst/>
            <a:rect l="l" t="t" r="r" b="b"/>
            <a:pathLst>
              <a:path w="0" h="287019">
                <a:moveTo>
                  <a:pt x="0" y="0"/>
                </a:moveTo>
                <a:lnTo>
                  <a:pt x="0" y="286512"/>
                </a:lnTo>
              </a:path>
            </a:pathLst>
          </a:custGeom>
          <a:ln w="9144">
            <a:solidFill>
              <a:srgbClr val="000000"/>
            </a:solidFill>
          </a:ln>
        </p:spPr>
        <p:txBody>
          <a:bodyPr wrap="square" lIns="0" tIns="0" rIns="0" bIns="0" rtlCol="0"/>
          <a:lstStyle/>
          <a:p/>
        </p:txBody>
      </p:sp>
      <p:sp>
        <p:nvSpPr>
          <p:cNvPr id="46" name="object 46"/>
          <p:cNvSpPr/>
          <p:nvPr/>
        </p:nvSpPr>
        <p:spPr>
          <a:xfrm>
            <a:off x="3838188" y="1634489"/>
            <a:ext cx="82550" cy="121920"/>
          </a:xfrm>
          <a:custGeom>
            <a:avLst/>
            <a:gdLst/>
            <a:ahLst/>
            <a:cxnLst/>
            <a:rect l="l" t="t" r="r" b="b"/>
            <a:pathLst>
              <a:path w="82550" h="121919">
                <a:moveTo>
                  <a:pt x="82296" y="0"/>
                </a:moveTo>
                <a:lnTo>
                  <a:pt x="0" y="0"/>
                </a:lnTo>
                <a:lnTo>
                  <a:pt x="39624" y="121920"/>
                </a:lnTo>
                <a:lnTo>
                  <a:pt x="82296" y="0"/>
                </a:lnTo>
                <a:close/>
              </a:path>
            </a:pathLst>
          </a:custGeom>
          <a:solidFill>
            <a:srgbClr val="000000"/>
          </a:solidFill>
        </p:spPr>
        <p:txBody>
          <a:bodyPr wrap="square" lIns="0" tIns="0" rIns="0" bIns="0" rtlCol="0"/>
          <a:lstStyle/>
          <a:p/>
        </p:txBody>
      </p:sp>
      <p:sp>
        <p:nvSpPr>
          <p:cNvPr id="47" name="object 47"/>
          <p:cNvSpPr/>
          <p:nvPr/>
        </p:nvSpPr>
        <p:spPr>
          <a:xfrm>
            <a:off x="3192012" y="1128522"/>
            <a:ext cx="0" cy="515620"/>
          </a:xfrm>
          <a:custGeom>
            <a:avLst/>
            <a:gdLst/>
            <a:ahLst/>
            <a:cxnLst/>
            <a:rect l="l" t="t" r="r" b="b"/>
            <a:pathLst>
              <a:path w="0" h="515619">
                <a:moveTo>
                  <a:pt x="0" y="0"/>
                </a:moveTo>
                <a:lnTo>
                  <a:pt x="0" y="515112"/>
                </a:lnTo>
              </a:path>
            </a:pathLst>
          </a:custGeom>
          <a:ln w="9144">
            <a:solidFill>
              <a:srgbClr val="000000"/>
            </a:solidFill>
          </a:ln>
        </p:spPr>
        <p:txBody>
          <a:bodyPr wrap="square" lIns="0" tIns="0" rIns="0" bIns="0" rtlCol="0"/>
          <a:lstStyle/>
          <a:p/>
        </p:txBody>
      </p:sp>
      <p:sp>
        <p:nvSpPr>
          <p:cNvPr id="48" name="object 48"/>
          <p:cNvSpPr/>
          <p:nvPr/>
        </p:nvSpPr>
        <p:spPr>
          <a:xfrm>
            <a:off x="3152388" y="1634489"/>
            <a:ext cx="82550" cy="121920"/>
          </a:xfrm>
          <a:custGeom>
            <a:avLst/>
            <a:gdLst/>
            <a:ahLst/>
            <a:cxnLst/>
            <a:rect l="l" t="t" r="r" b="b"/>
            <a:pathLst>
              <a:path w="82550" h="121919">
                <a:moveTo>
                  <a:pt x="82295" y="0"/>
                </a:moveTo>
                <a:lnTo>
                  <a:pt x="0" y="0"/>
                </a:lnTo>
                <a:lnTo>
                  <a:pt x="39623" y="121920"/>
                </a:lnTo>
                <a:lnTo>
                  <a:pt x="82295" y="0"/>
                </a:lnTo>
                <a:close/>
              </a:path>
            </a:pathLst>
          </a:custGeom>
          <a:solidFill>
            <a:srgbClr val="000000"/>
          </a:solidFill>
        </p:spPr>
        <p:txBody>
          <a:bodyPr wrap="square" lIns="0" tIns="0" rIns="0" bIns="0" rtlCol="0"/>
          <a:lstStyle/>
          <a:p/>
        </p:txBody>
      </p:sp>
      <p:sp>
        <p:nvSpPr>
          <p:cNvPr id="49" name="object 49"/>
          <p:cNvSpPr/>
          <p:nvPr/>
        </p:nvSpPr>
        <p:spPr>
          <a:xfrm>
            <a:off x="2506212" y="1128522"/>
            <a:ext cx="0" cy="515620"/>
          </a:xfrm>
          <a:custGeom>
            <a:avLst/>
            <a:gdLst/>
            <a:ahLst/>
            <a:cxnLst/>
            <a:rect l="l" t="t" r="r" b="b"/>
            <a:pathLst>
              <a:path w="0" h="515619">
                <a:moveTo>
                  <a:pt x="0" y="0"/>
                </a:moveTo>
                <a:lnTo>
                  <a:pt x="0" y="515112"/>
                </a:lnTo>
              </a:path>
            </a:pathLst>
          </a:custGeom>
          <a:ln w="9144">
            <a:solidFill>
              <a:srgbClr val="000000"/>
            </a:solidFill>
          </a:ln>
        </p:spPr>
        <p:txBody>
          <a:bodyPr wrap="square" lIns="0" tIns="0" rIns="0" bIns="0" rtlCol="0"/>
          <a:lstStyle/>
          <a:p/>
        </p:txBody>
      </p:sp>
      <p:sp>
        <p:nvSpPr>
          <p:cNvPr id="50" name="object 50"/>
          <p:cNvSpPr/>
          <p:nvPr/>
        </p:nvSpPr>
        <p:spPr>
          <a:xfrm>
            <a:off x="2466588" y="1634489"/>
            <a:ext cx="82550" cy="121920"/>
          </a:xfrm>
          <a:custGeom>
            <a:avLst/>
            <a:gdLst/>
            <a:ahLst/>
            <a:cxnLst/>
            <a:rect l="l" t="t" r="r" b="b"/>
            <a:pathLst>
              <a:path w="82550" h="121919">
                <a:moveTo>
                  <a:pt x="82295" y="0"/>
                </a:moveTo>
                <a:lnTo>
                  <a:pt x="0" y="0"/>
                </a:lnTo>
                <a:lnTo>
                  <a:pt x="39623" y="121920"/>
                </a:lnTo>
                <a:lnTo>
                  <a:pt x="82295" y="0"/>
                </a:lnTo>
                <a:close/>
              </a:path>
            </a:pathLst>
          </a:custGeom>
          <a:solidFill>
            <a:srgbClr val="000000"/>
          </a:solidFill>
        </p:spPr>
        <p:txBody>
          <a:bodyPr wrap="square" lIns="0" tIns="0" rIns="0" bIns="0" rtlCol="0"/>
          <a:lstStyle/>
          <a:p/>
        </p:txBody>
      </p:sp>
      <p:sp>
        <p:nvSpPr>
          <p:cNvPr id="51" name="object 51"/>
          <p:cNvSpPr/>
          <p:nvPr/>
        </p:nvSpPr>
        <p:spPr>
          <a:xfrm>
            <a:off x="3192012" y="1415033"/>
            <a:ext cx="685800" cy="0"/>
          </a:xfrm>
          <a:custGeom>
            <a:avLst/>
            <a:gdLst/>
            <a:ahLst/>
            <a:cxnLst/>
            <a:rect l="l" t="t" r="r" b="b"/>
            <a:pathLst>
              <a:path w="685800" h="0">
                <a:moveTo>
                  <a:pt x="0" y="0"/>
                </a:moveTo>
                <a:lnTo>
                  <a:pt x="685800" y="0"/>
                </a:lnTo>
              </a:path>
            </a:pathLst>
          </a:custGeom>
          <a:ln w="9144">
            <a:solidFill>
              <a:srgbClr val="000000"/>
            </a:solidFill>
          </a:ln>
        </p:spPr>
        <p:txBody>
          <a:bodyPr wrap="square" lIns="0" tIns="0" rIns="0" bIns="0" rtlCol="0"/>
          <a:lstStyle/>
          <a:p/>
        </p:txBody>
      </p:sp>
      <p:sp>
        <p:nvSpPr>
          <p:cNvPr id="52" name="object 52"/>
          <p:cNvSpPr/>
          <p:nvPr/>
        </p:nvSpPr>
        <p:spPr>
          <a:xfrm>
            <a:off x="3192012" y="1372361"/>
            <a:ext cx="43180" cy="82550"/>
          </a:xfrm>
          <a:custGeom>
            <a:avLst/>
            <a:gdLst/>
            <a:ahLst/>
            <a:cxnLst/>
            <a:rect l="l" t="t" r="r" b="b"/>
            <a:pathLst>
              <a:path w="43180" h="82550">
                <a:moveTo>
                  <a:pt x="42672" y="0"/>
                </a:moveTo>
                <a:lnTo>
                  <a:pt x="0" y="42672"/>
                </a:lnTo>
                <a:lnTo>
                  <a:pt x="42672" y="82296"/>
                </a:lnTo>
              </a:path>
            </a:pathLst>
          </a:custGeom>
          <a:ln w="9144">
            <a:solidFill>
              <a:srgbClr val="000000"/>
            </a:solidFill>
          </a:ln>
        </p:spPr>
        <p:txBody>
          <a:bodyPr wrap="square" lIns="0" tIns="0" rIns="0" bIns="0" rtlCol="0"/>
          <a:lstStyle/>
          <a:p/>
        </p:txBody>
      </p:sp>
      <p:sp>
        <p:nvSpPr>
          <p:cNvPr id="53" name="object 53"/>
          <p:cNvSpPr/>
          <p:nvPr/>
        </p:nvSpPr>
        <p:spPr>
          <a:xfrm>
            <a:off x="3838187" y="1372361"/>
            <a:ext cx="40005" cy="82550"/>
          </a:xfrm>
          <a:custGeom>
            <a:avLst/>
            <a:gdLst/>
            <a:ahLst/>
            <a:cxnLst/>
            <a:rect l="l" t="t" r="r" b="b"/>
            <a:pathLst>
              <a:path w="40004" h="82550">
                <a:moveTo>
                  <a:pt x="0" y="82296"/>
                </a:moveTo>
                <a:lnTo>
                  <a:pt x="39624" y="42672"/>
                </a:lnTo>
                <a:lnTo>
                  <a:pt x="0" y="0"/>
                </a:lnTo>
              </a:path>
            </a:pathLst>
          </a:custGeom>
          <a:ln w="9144">
            <a:solidFill>
              <a:srgbClr val="000000"/>
            </a:solidFill>
          </a:ln>
        </p:spPr>
        <p:txBody>
          <a:bodyPr wrap="square" lIns="0" tIns="0" rIns="0" bIns="0" rtlCol="0"/>
          <a:lstStyle/>
          <a:p/>
        </p:txBody>
      </p:sp>
      <p:sp>
        <p:nvSpPr>
          <p:cNvPr id="54" name="object 54"/>
          <p:cNvSpPr/>
          <p:nvPr/>
        </p:nvSpPr>
        <p:spPr>
          <a:xfrm>
            <a:off x="2506211" y="1415033"/>
            <a:ext cx="685800" cy="0"/>
          </a:xfrm>
          <a:custGeom>
            <a:avLst/>
            <a:gdLst/>
            <a:ahLst/>
            <a:cxnLst/>
            <a:rect l="l" t="t" r="r" b="b"/>
            <a:pathLst>
              <a:path w="685800" h="0">
                <a:moveTo>
                  <a:pt x="0" y="0"/>
                </a:moveTo>
                <a:lnTo>
                  <a:pt x="685800" y="0"/>
                </a:lnTo>
              </a:path>
            </a:pathLst>
          </a:custGeom>
          <a:ln w="9144">
            <a:solidFill>
              <a:srgbClr val="000000"/>
            </a:solidFill>
          </a:ln>
        </p:spPr>
        <p:txBody>
          <a:bodyPr wrap="square" lIns="0" tIns="0" rIns="0" bIns="0" rtlCol="0"/>
          <a:lstStyle/>
          <a:p/>
        </p:txBody>
      </p:sp>
      <p:sp>
        <p:nvSpPr>
          <p:cNvPr id="55" name="object 55"/>
          <p:cNvSpPr/>
          <p:nvPr/>
        </p:nvSpPr>
        <p:spPr>
          <a:xfrm>
            <a:off x="2506211" y="1372361"/>
            <a:ext cx="43180" cy="82550"/>
          </a:xfrm>
          <a:custGeom>
            <a:avLst/>
            <a:gdLst/>
            <a:ahLst/>
            <a:cxnLst/>
            <a:rect l="l" t="t" r="r" b="b"/>
            <a:pathLst>
              <a:path w="43180" h="82550">
                <a:moveTo>
                  <a:pt x="42672" y="0"/>
                </a:moveTo>
                <a:lnTo>
                  <a:pt x="0" y="42672"/>
                </a:lnTo>
                <a:lnTo>
                  <a:pt x="42672" y="82296"/>
                </a:lnTo>
              </a:path>
            </a:pathLst>
          </a:custGeom>
          <a:ln w="9144">
            <a:solidFill>
              <a:srgbClr val="000000"/>
            </a:solidFill>
          </a:ln>
        </p:spPr>
        <p:txBody>
          <a:bodyPr wrap="square" lIns="0" tIns="0" rIns="0" bIns="0" rtlCol="0"/>
          <a:lstStyle/>
          <a:p/>
        </p:txBody>
      </p:sp>
      <p:sp>
        <p:nvSpPr>
          <p:cNvPr id="56" name="object 56"/>
          <p:cNvSpPr/>
          <p:nvPr/>
        </p:nvSpPr>
        <p:spPr>
          <a:xfrm>
            <a:off x="3152387" y="1372361"/>
            <a:ext cx="40005" cy="82550"/>
          </a:xfrm>
          <a:custGeom>
            <a:avLst/>
            <a:gdLst/>
            <a:ahLst/>
            <a:cxnLst/>
            <a:rect l="l" t="t" r="r" b="b"/>
            <a:pathLst>
              <a:path w="40005" h="82550">
                <a:moveTo>
                  <a:pt x="0" y="82296"/>
                </a:moveTo>
                <a:lnTo>
                  <a:pt x="39624" y="42672"/>
                </a:lnTo>
                <a:lnTo>
                  <a:pt x="0" y="0"/>
                </a:lnTo>
              </a:path>
            </a:pathLst>
          </a:custGeom>
          <a:ln w="9144">
            <a:solidFill>
              <a:srgbClr val="000000"/>
            </a:solidFill>
          </a:ln>
        </p:spPr>
        <p:txBody>
          <a:bodyPr wrap="square" lIns="0" tIns="0" rIns="0" bIns="0" rtlCol="0"/>
          <a:lstStyle/>
          <a:p/>
        </p:txBody>
      </p:sp>
      <p:sp>
        <p:nvSpPr>
          <p:cNvPr id="57" name="object 57"/>
          <p:cNvSpPr txBox="1"/>
          <p:nvPr/>
        </p:nvSpPr>
        <p:spPr>
          <a:xfrm>
            <a:off x="3938220" y="1219490"/>
            <a:ext cx="339725" cy="179070"/>
          </a:xfrm>
          <a:prstGeom prst="rect">
            <a:avLst/>
          </a:prstGeom>
        </p:spPr>
        <p:txBody>
          <a:bodyPr wrap="square" lIns="0" tIns="13335" rIns="0" bIns="0" rtlCol="0" vert="horz">
            <a:spAutoFit/>
          </a:bodyPr>
          <a:lstStyle/>
          <a:p>
            <a:pPr marL="12700">
              <a:lnSpc>
                <a:spcPct val="100000"/>
              </a:lnSpc>
              <a:spcBef>
                <a:spcPts val="105"/>
              </a:spcBef>
            </a:pPr>
            <a:r>
              <a:rPr dirty="0" sz="1000">
                <a:latin typeface="Arial"/>
                <a:cs typeface="Arial"/>
              </a:rPr>
              <a:t>8</a:t>
            </a:r>
            <a:r>
              <a:rPr dirty="0" sz="1000" spc="-60">
                <a:latin typeface="Arial"/>
                <a:cs typeface="Arial"/>
              </a:rPr>
              <a:t> </a:t>
            </a:r>
            <a:r>
              <a:rPr dirty="0" sz="1000">
                <a:latin typeface="Arial"/>
                <a:cs typeface="Arial"/>
              </a:rPr>
              <a:t>KIP</a:t>
            </a:r>
            <a:endParaRPr sz="1000">
              <a:latin typeface="Arial"/>
              <a:cs typeface="Arial"/>
            </a:endParaRPr>
          </a:p>
        </p:txBody>
      </p:sp>
      <p:sp>
        <p:nvSpPr>
          <p:cNvPr id="58" name="object 58"/>
          <p:cNvSpPr txBox="1"/>
          <p:nvPr/>
        </p:nvSpPr>
        <p:spPr>
          <a:xfrm>
            <a:off x="3261528" y="952448"/>
            <a:ext cx="410209" cy="409575"/>
          </a:xfrm>
          <a:prstGeom prst="rect">
            <a:avLst/>
          </a:prstGeom>
        </p:spPr>
        <p:txBody>
          <a:bodyPr wrap="square" lIns="0" tIns="52069" rIns="0" bIns="0" rtlCol="0" vert="horz">
            <a:spAutoFit/>
          </a:bodyPr>
          <a:lstStyle/>
          <a:p>
            <a:pPr marL="12700">
              <a:lnSpc>
                <a:spcPct val="100000"/>
              </a:lnSpc>
              <a:spcBef>
                <a:spcPts val="409"/>
              </a:spcBef>
            </a:pPr>
            <a:r>
              <a:rPr dirty="0" sz="1000" spc="-5">
                <a:latin typeface="Arial"/>
                <a:cs typeface="Arial"/>
              </a:rPr>
              <a:t>32</a:t>
            </a:r>
            <a:r>
              <a:rPr dirty="0" sz="1000" spc="-60">
                <a:latin typeface="Arial"/>
                <a:cs typeface="Arial"/>
              </a:rPr>
              <a:t> </a:t>
            </a:r>
            <a:r>
              <a:rPr dirty="0" sz="1000">
                <a:latin typeface="Arial"/>
                <a:cs typeface="Arial"/>
              </a:rPr>
              <a:t>KIP</a:t>
            </a:r>
            <a:endParaRPr sz="1000">
              <a:latin typeface="Arial"/>
              <a:cs typeface="Arial"/>
            </a:endParaRPr>
          </a:p>
          <a:p>
            <a:pPr marL="192405">
              <a:lnSpc>
                <a:spcPct val="100000"/>
              </a:lnSpc>
              <a:spcBef>
                <a:spcPts val="310"/>
              </a:spcBef>
            </a:pPr>
            <a:r>
              <a:rPr dirty="0" sz="1000" spc="-10">
                <a:latin typeface="Arial"/>
                <a:cs typeface="Arial"/>
              </a:rPr>
              <a:t>14'</a:t>
            </a:r>
            <a:endParaRPr sz="1000">
              <a:latin typeface="Arial"/>
              <a:cs typeface="Arial"/>
            </a:endParaRPr>
          </a:p>
        </p:txBody>
      </p:sp>
      <p:sp>
        <p:nvSpPr>
          <p:cNvPr id="59" name="object 59"/>
          <p:cNvSpPr txBox="1"/>
          <p:nvPr/>
        </p:nvSpPr>
        <p:spPr>
          <a:xfrm>
            <a:off x="2566529" y="952448"/>
            <a:ext cx="518795" cy="409575"/>
          </a:xfrm>
          <a:prstGeom prst="rect">
            <a:avLst/>
          </a:prstGeom>
        </p:spPr>
        <p:txBody>
          <a:bodyPr wrap="square" lIns="0" tIns="52069" rIns="0" bIns="0" rtlCol="0" vert="horz">
            <a:spAutoFit/>
          </a:bodyPr>
          <a:lstStyle/>
          <a:p>
            <a:pPr marL="12700">
              <a:lnSpc>
                <a:spcPct val="100000"/>
              </a:lnSpc>
              <a:spcBef>
                <a:spcPts val="409"/>
              </a:spcBef>
            </a:pPr>
            <a:r>
              <a:rPr dirty="0" sz="1000" spc="-5">
                <a:latin typeface="Arial"/>
                <a:cs typeface="Arial"/>
              </a:rPr>
              <a:t>32</a:t>
            </a:r>
            <a:r>
              <a:rPr dirty="0" sz="1000" spc="-20">
                <a:latin typeface="Arial"/>
                <a:cs typeface="Arial"/>
              </a:rPr>
              <a:t> </a:t>
            </a:r>
            <a:r>
              <a:rPr dirty="0" sz="1000">
                <a:latin typeface="Arial"/>
                <a:cs typeface="Arial"/>
              </a:rPr>
              <a:t>KIP</a:t>
            </a:r>
            <a:endParaRPr sz="1000">
              <a:latin typeface="Arial"/>
              <a:cs typeface="Arial"/>
            </a:endParaRPr>
          </a:p>
          <a:p>
            <a:pPr marL="61594">
              <a:lnSpc>
                <a:spcPct val="100000"/>
              </a:lnSpc>
              <a:spcBef>
                <a:spcPts val="310"/>
              </a:spcBef>
            </a:pPr>
            <a:r>
              <a:rPr dirty="0" sz="1000" spc="-5">
                <a:latin typeface="Arial"/>
                <a:cs typeface="Arial"/>
              </a:rPr>
              <a:t>14' </a:t>
            </a:r>
            <a:r>
              <a:rPr dirty="0" sz="1000">
                <a:latin typeface="Arial"/>
                <a:cs typeface="Arial"/>
              </a:rPr>
              <a:t>-</a:t>
            </a:r>
            <a:r>
              <a:rPr dirty="0" sz="1000" spc="-50">
                <a:latin typeface="Arial"/>
                <a:cs typeface="Arial"/>
              </a:rPr>
              <a:t> </a:t>
            </a:r>
            <a:r>
              <a:rPr dirty="0" sz="1000" spc="-10">
                <a:latin typeface="Arial"/>
                <a:cs typeface="Arial"/>
              </a:rPr>
              <a:t>30'</a:t>
            </a:r>
            <a:endParaRPr sz="1000">
              <a:latin typeface="Arial"/>
              <a:cs typeface="Arial"/>
            </a:endParaRPr>
          </a:p>
        </p:txBody>
      </p:sp>
      <p:sp>
        <p:nvSpPr>
          <p:cNvPr id="60" name="object 60"/>
          <p:cNvSpPr/>
          <p:nvPr/>
        </p:nvSpPr>
        <p:spPr>
          <a:xfrm>
            <a:off x="2049011" y="3329178"/>
            <a:ext cx="3657600" cy="0"/>
          </a:xfrm>
          <a:custGeom>
            <a:avLst/>
            <a:gdLst/>
            <a:ahLst/>
            <a:cxnLst/>
            <a:rect l="l" t="t" r="r" b="b"/>
            <a:pathLst>
              <a:path w="3657600" h="0">
                <a:moveTo>
                  <a:pt x="0" y="0"/>
                </a:moveTo>
                <a:lnTo>
                  <a:pt x="3657600" y="0"/>
                </a:lnTo>
              </a:path>
            </a:pathLst>
          </a:custGeom>
          <a:ln w="9144">
            <a:solidFill>
              <a:srgbClr val="000000"/>
            </a:solidFill>
          </a:ln>
        </p:spPr>
        <p:txBody>
          <a:bodyPr wrap="square" lIns="0" tIns="0" rIns="0" bIns="0" rtlCol="0"/>
          <a:lstStyle/>
          <a:p/>
        </p:txBody>
      </p:sp>
      <p:sp>
        <p:nvSpPr>
          <p:cNvPr id="61" name="object 61"/>
          <p:cNvSpPr/>
          <p:nvPr/>
        </p:nvSpPr>
        <p:spPr>
          <a:xfrm>
            <a:off x="1994147" y="3329178"/>
            <a:ext cx="113030" cy="55244"/>
          </a:xfrm>
          <a:custGeom>
            <a:avLst/>
            <a:gdLst/>
            <a:ahLst/>
            <a:cxnLst/>
            <a:rect l="l" t="t" r="r" b="b"/>
            <a:pathLst>
              <a:path w="113030" h="55245">
                <a:moveTo>
                  <a:pt x="54863" y="0"/>
                </a:moveTo>
                <a:lnTo>
                  <a:pt x="0" y="54864"/>
                </a:lnTo>
                <a:lnTo>
                  <a:pt x="112775" y="54864"/>
                </a:lnTo>
                <a:lnTo>
                  <a:pt x="54863" y="0"/>
                </a:lnTo>
                <a:close/>
              </a:path>
            </a:pathLst>
          </a:custGeom>
          <a:solidFill>
            <a:srgbClr val="000000"/>
          </a:solidFill>
        </p:spPr>
        <p:txBody>
          <a:bodyPr wrap="square" lIns="0" tIns="0" rIns="0" bIns="0" rtlCol="0"/>
          <a:lstStyle/>
          <a:p/>
        </p:txBody>
      </p:sp>
      <p:sp>
        <p:nvSpPr>
          <p:cNvPr id="62" name="object 62"/>
          <p:cNvSpPr/>
          <p:nvPr/>
        </p:nvSpPr>
        <p:spPr>
          <a:xfrm>
            <a:off x="1994147" y="3329178"/>
            <a:ext cx="113030" cy="55244"/>
          </a:xfrm>
          <a:custGeom>
            <a:avLst/>
            <a:gdLst/>
            <a:ahLst/>
            <a:cxnLst/>
            <a:rect l="l" t="t" r="r" b="b"/>
            <a:pathLst>
              <a:path w="113030" h="55245">
                <a:moveTo>
                  <a:pt x="54863" y="0"/>
                </a:moveTo>
                <a:lnTo>
                  <a:pt x="0" y="54864"/>
                </a:lnTo>
                <a:lnTo>
                  <a:pt x="112775" y="54864"/>
                </a:lnTo>
                <a:lnTo>
                  <a:pt x="54863" y="0"/>
                </a:lnTo>
                <a:close/>
              </a:path>
            </a:pathLst>
          </a:custGeom>
          <a:ln w="9144">
            <a:solidFill>
              <a:srgbClr val="000000"/>
            </a:solidFill>
          </a:ln>
        </p:spPr>
        <p:txBody>
          <a:bodyPr wrap="square" lIns="0" tIns="0" rIns="0" bIns="0" rtlCol="0"/>
          <a:lstStyle/>
          <a:p/>
        </p:txBody>
      </p:sp>
      <p:sp>
        <p:nvSpPr>
          <p:cNvPr id="63" name="object 63"/>
          <p:cNvSpPr/>
          <p:nvPr/>
        </p:nvSpPr>
        <p:spPr>
          <a:xfrm>
            <a:off x="5679178" y="3329176"/>
            <a:ext cx="58419" cy="55244"/>
          </a:xfrm>
          <a:custGeom>
            <a:avLst/>
            <a:gdLst/>
            <a:ahLst/>
            <a:cxnLst/>
            <a:rect l="l" t="t" r="r" b="b"/>
            <a:pathLst>
              <a:path w="58420" h="55245">
                <a:moveTo>
                  <a:pt x="36576" y="0"/>
                </a:moveTo>
                <a:lnTo>
                  <a:pt x="18288" y="0"/>
                </a:lnTo>
                <a:lnTo>
                  <a:pt x="6096" y="12191"/>
                </a:lnTo>
                <a:lnTo>
                  <a:pt x="0" y="27431"/>
                </a:lnTo>
                <a:lnTo>
                  <a:pt x="6096" y="45719"/>
                </a:lnTo>
                <a:lnTo>
                  <a:pt x="18288" y="54863"/>
                </a:lnTo>
                <a:lnTo>
                  <a:pt x="36576" y="54863"/>
                </a:lnTo>
                <a:lnTo>
                  <a:pt x="51816" y="45719"/>
                </a:lnTo>
                <a:lnTo>
                  <a:pt x="57912" y="27431"/>
                </a:lnTo>
                <a:lnTo>
                  <a:pt x="51816" y="12191"/>
                </a:lnTo>
                <a:lnTo>
                  <a:pt x="36576" y="0"/>
                </a:lnTo>
                <a:close/>
              </a:path>
            </a:pathLst>
          </a:custGeom>
          <a:solidFill>
            <a:srgbClr val="000000"/>
          </a:solidFill>
        </p:spPr>
        <p:txBody>
          <a:bodyPr wrap="square" lIns="0" tIns="0" rIns="0" bIns="0" rtlCol="0"/>
          <a:lstStyle/>
          <a:p/>
        </p:txBody>
      </p:sp>
      <p:sp>
        <p:nvSpPr>
          <p:cNvPr id="64" name="object 64"/>
          <p:cNvSpPr/>
          <p:nvPr/>
        </p:nvSpPr>
        <p:spPr>
          <a:xfrm>
            <a:off x="5679178" y="3329176"/>
            <a:ext cx="58419" cy="55244"/>
          </a:xfrm>
          <a:custGeom>
            <a:avLst/>
            <a:gdLst/>
            <a:ahLst/>
            <a:cxnLst/>
            <a:rect l="l" t="t" r="r" b="b"/>
            <a:pathLst>
              <a:path w="58420" h="55245">
                <a:moveTo>
                  <a:pt x="0" y="27431"/>
                </a:moveTo>
                <a:lnTo>
                  <a:pt x="6096" y="12191"/>
                </a:lnTo>
                <a:lnTo>
                  <a:pt x="18288" y="0"/>
                </a:lnTo>
                <a:lnTo>
                  <a:pt x="36576" y="0"/>
                </a:lnTo>
                <a:lnTo>
                  <a:pt x="51816" y="12191"/>
                </a:lnTo>
                <a:lnTo>
                  <a:pt x="57912" y="27431"/>
                </a:lnTo>
                <a:lnTo>
                  <a:pt x="51816" y="45719"/>
                </a:lnTo>
                <a:lnTo>
                  <a:pt x="36576" y="54863"/>
                </a:lnTo>
                <a:lnTo>
                  <a:pt x="18288" y="54863"/>
                </a:lnTo>
                <a:lnTo>
                  <a:pt x="6096" y="45719"/>
                </a:lnTo>
                <a:lnTo>
                  <a:pt x="0" y="27431"/>
                </a:lnTo>
                <a:close/>
              </a:path>
            </a:pathLst>
          </a:custGeom>
          <a:ln w="9144">
            <a:solidFill>
              <a:srgbClr val="000000"/>
            </a:solidFill>
          </a:ln>
        </p:spPr>
        <p:txBody>
          <a:bodyPr wrap="square" lIns="0" tIns="0" rIns="0" bIns="0" rtlCol="0"/>
          <a:lstStyle/>
          <a:p/>
        </p:txBody>
      </p:sp>
      <p:sp>
        <p:nvSpPr>
          <p:cNvPr id="65" name="object 65"/>
          <p:cNvSpPr/>
          <p:nvPr/>
        </p:nvSpPr>
        <p:spPr>
          <a:xfrm>
            <a:off x="2049011" y="3155442"/>
            <a:ext cx="0" cy="173990"/>
          </a:xfrm>
          <a:custGeom>
            <a:avLst/>
            <a:gdLst/>
            <a:ahLst/>
            <a:cxnLst/>
            <a:rect l="l" t="t" r="r" b="b"/>
            <a:pathLst>
              <a:path w="0" h="173989">
                <a:moveTo>
                  <a:pt x="0" y="0"/>
                </a:moveTo>
                <a:lnTo>
                  <a:pt x="0" y="173736"/>
                </a:lnTo>
              </a:path>
            </a:pathLst>
          </a:custGeom>
          <a:ln w="9144">
            <a:solidFill>
              <a:srgbClr val="000000"/>
            </a:solidFill>
          </a:ln>
        </p:spPr>
        <p:txBody>
          <a:bodyPr wrap="square" lIns="0" tIns="0" rIns="0" bIns="0" rtlCol="0"/>
          <a:lstStyle/>
          <a:p/>
        </p:txBody>
      </p:sp>
      <p:sp>
        <p:nvSpPr>
          <p:cNvPr id="66" name="object 66"/>
          <p:cNvSpPr/>
          <p:nvPr/>
        </p:nvSpPr>
        <p:spPr>
          <a:xfrm>
            <a:off x="2009387" y="3286505"/>
            <a:ext cx="82550" cy="43180"/>
          </a:xfrm>
          <a:custGeom>
            <a:avLst/>
            <a:gdLst/>
            <a:ahLst/>
            <a:cxnLst/>
            <a:rect l="l" t="t" r="r" b="b"/>
            <a:pathLst>
              <a:path w="82550" h="43179">
                <a:moveTo>
                  <a:pt x="0" y="0"/>
                </a:moveTo>
                <a:lnTo>
                  <a:pt x="39624" y="42672"/>
                </a:lnTo>
                <a:lnTo>
                  <a:pt x="82296" y="0"/>
                </a:lnTo>
              </a:path>
            </a:pathLst>
          </a:custGeom>
          <a:ln w="9144">
            <a:solidFill>
              <a:srgbClr val="000000"/>
            </a:solidFill>
          </a:ln>
        </p:spPr>
        <p:txBody>
          <a:bodyPr wrap="square" lIns="0" tIns="0" rIns="0" bIns="0" rtlCol="0"/>
          <a:lstStyle/>
          <a:p/>
        </p:txBody>
      </p:sp>
      <p:sp>
        <p:nvSpPr>
          <p:cNvPr id="67" name="object 67"/>
          <p:cNvSpPr/>
          <p:nvPr/>
        </p:nvSpPr>
        <p:spPr>
          <a:xfrm>
            <a:off x="5706610" y="3155442"/>
            <a:ext cx="0" cy="173990"/>
          </a:xfrm>
          <a:custGeom>
            <a:avLst/>
            <a:gdLst/>
            <a:ahLst/>
            <a:cxnLst/>
            <a:rect l="l" t="t" r="r" b="b"/>
            <a:pathLst>
              <a:path w="0" h="173989">
                <a:moveTo>
                  <a:pt x="0" y="0"/>
                </a:moveTo>
                <a:lnTo>
                  <a:pt x="0" y="173736"/>
                </a:lnTo>
              </a:path>
            </a:pathLst>
          </a:custGeom>
          <a:ln w="9144">
            <a:solidFill>
              <a:srgbClr val="000000"/>
            </a:solidFill>
          </a:ln>
        </p:spPr>
        <p:txBody>
          <a:bodyPr wrap="square" lIns="0" tIns="0" rIns="0" bIns="0" rtlCol="0"/>
          <a:lstStyle/>
          <a:p/>
        </p:txBody>
      </p:sp>
      <p:sp>
        <p:nvSpPr>
          <p:cNvPr id="68" name="object 68"/>
          <p:cNvSpPr/>
          <p:nvPr/>
        </p:nvSpPr>
        <p:spPr>
          <a:xfrm>
            <a:off x="5666986" y="3286505"/>
            <a:ext cx="82550" cy="43180"/>
          </a:xfrm>
          <a:custGeom>
            <a:avLst/>
            <a:gdLst/>
            <a:ahLst/>
            <a:cxnLst/>
            <a:rect l="l" t="t" r="r" b="b"/>
            <a:pathLst>
              <a:path w="82550" h="43179">
                <a:moveTo>
                  <a:pt x="0" y="0"/>
                </a:moveTo>
                <a:lnTo>
                  <a:pt x="39624" y="42672"/>
                </a:lnTo>
                <a:lnTo>
                  <a:pt x="82296" y="0"/>
                </a:lnTo>
              </a:path>
            </a:pathLst>
          </a:custGeom>
          <a:ln w="9144">
            <a:solidFill>
              <a:srgbClr val="000000"/>
            </a:solidFill>
          </a:ln>
        </p:spPr>
        <p:txBody>
          <a:bodyPr wrap="square" lIns="0" tIns="0" rIns="0" bIns="0" rtlCol="0"/>
          <a:lstStyle/>
          <a:p/>
        </p:txBody>
      </p:sp>
      <p:sp>
        <p:nvSpPr>
          <p:cNvPr id="69" name="object 69"/>
          <p:cNvSpPr/>
          <p:nvPr/>
        </p:nvSpPr>
        <p:spPr>
          <a:xfrm>
            <a:off x="3877810" y="3155442"/>
            <a:ext cx="0" cy="173990"/>
          </a:xfrm>
          <a:custGeom>
            <a:avLst/>
            <a:gdLst/>
            <a:ahLst/>
            <a:cxnLst/>
            <a:rect l="l" t="t" r="r" b="b"/>
            <a:pathLst>
              <a:path w="0" h="173989">
                <a:moveTo>
                  <a:pt x="0" y="0"/>
                </a:moveTo>
                <a:lnTo>
                  <a:pt x="0" y="173736"/>
                </a:lnTo>
              </a:path>
            </a:pathLst>
          </a:custGeom>
          <a:ln w="9144">
            <a:solidFill>
              <a:srgbClr val="000000"/>
            </a:solidFill>
          </a:ln>
        </p:spPr>
        <p:txBody>
          <a:bodyPr wrap="square" lIns="0" tIns="0" rIns="0" bIns="0" rtlCol="0"/>
          <a:lstStyle/>
          <a:p/>
        </p:txBody>
      </p:sp>
      <p:sp>
        <p:nvSpPr>
          <p:cNvPr id="70" name="object 70"/>
          <p:cNvSpPr/>
          <p:nvPr/>
        </p:nvSpPr>
        <p:spPr>
          <a:xfrm>
            <a:off x="3838186" y="3286505"/>
            <a:ext cx="82550" cy="43180"/>
          </a:xfrm>
          <a:custGeom>
            <a:avLst/>
            <a:gdLst/>
            <a:ahLst/>
            <a:cxnLst/>
            <a:rect l="l" t="t" r="r" b="b"/>
            <a:pathLst>
              <a:path w="82550" h="43179">
                <a:moveTo>
                  <a:pt x="0" y="0"/>
                </a:moveTo>
                <a:lnTo>
                  <a:pt x="39624" y="42672"/>
                </a:lnTo>
                <a:lnTo>
                  <a:pt x="82296" y="0"/>
                </a:lnTo>
              </a:path>
            </a:pathLst>
          </a:custGeom>
          <a:ln w="9144">
            <a:solidFill>
              <a:srgbClr val="000000"/>
            </a:solidFill>
          </a:ln>
        </p:spPr>
        <p:txBody>
          <a:bodyPr wrap="square" lIns="0" tIns="0" rIns="0" bIns="0" rtlCol="0"/>
          <a:lstStyle/>
          <a:p/>
        </p:txBody>
      </p:sp>
      <p:sp>
        <p:nvSpPr>
          <p:cNvPr id="71" name="object 71"/>
          <p:cNvSpPr/>
          <p:nvPr/>
        </p:nvSpPr>
        <p:spPr>
          <a:xfrm>
            <a:off x="3420610" y="3155442"/>
            <a:ext cx="0" cy="173990"/>
          </a:xfrm>
          <a:custGeom>
            <a:avLst/>
            <a:gdLst/>
            <a:ahLst/>
            <a:cxnLst/>
            <a:rect l="l" t="t" r="r" b="b"/>
            <a:pathLst>
              <a:path w="0" h="173989">
                <a:moveTo>
                  <a:pt x="0" y="0"/>
                </a:moveTo>
                <a:lnTo>
                  <a:pt x="0" y="173736"/>
                </a:lnTo>
              </a:path>
            </a:pathLst>
          </a:custGeom>
          <a:ln w="9144">
            <a:solidFill>
              <a:srgbClr val="000000"/>
            </a:solidFill>
          </a:ln>
        </p:spPr>
        <p:txBody>
          <a:bodyPr wrap="square" lIns="0" tIns="0" rIns="0" bIns="0" rtlCol="0"/>
          <a:lstStyle/>
          <a:p/>
        </p:txBody>
      </p:sp>
      <p:sp>
        <p:nvSpPr>
          <p:cNvPr id="72" name="object 72"/>
          <p:cNvSpPr/>
          <p:nvPr/>
        </p:nvSpPr>
        <p:spPr>
          <a:xfrm>
            <a:off x="3380986" y="3286505"/>
            <a:ext cx="82550" cy="43180"/>
          </a:xfrm>
          <a:custGeom>
            <a:avLst/>
            <a:gdLst/>
            <a:ahLst/>
            <a:cxnLst/>
            <a:rect l="l" t="t" r="r" b="b"/>
            <a:pathLst>
              <a:path w="82550" h="43179">
                <a:moveTo>
                  <a:pt x="0" y="0"/>
                </a:moveTo>
                <a:lnTo>
                  <a:pt x="39624" y="42672"/>
                </a:lnTo>
                <a:lnTo>
                  <a:pt x="82296" y="0"/>
                </a:lnTo>
              </a:path>
            </a:pathLst>
          </a:custGeom>
          <a:ln w="9144">
            <a:solidFill>
              <a:srgbClr val="000000"/>
            </a:solidFill>
          </a:ln>
        </p:spPr>
        <p:txBody>
          <a:bodyPr wrap="square" lIns="0" tIns="0" rIns="0" bIns="0" rtlCol="0"/>
          <a:lstStyle/>
          <a:p/>
        </p:txBody>
      </p:sp>
      <p:sp>
        <p:nvSpPr>
          <p:cNvPr id="73" name="object 73"/>
          <p:cNvSpPr/>
          <p:nvPr/>
        </p:nvSpPr>
        <p:spPr>
          <a:xfrm>
            <a:off x="3649210" y="3155442"/>
            <a:ext cx="0" cy="173990"/>
          </a:xfrm>
          <a:custGeom>
            <a:avLst/>
            <a:gdLst/>
            <a:ahLst/>
            <a:cxnLst/>
            <a:rect l="l" t="t" r="r" b="b"/>
            <a:pathLst>
              <a:path w="0" h="173989">
                <a:moveTo>
                  <a:pt x="0" y="0"/>
                </a:moveTo>
                <a:lnTo>
                  <a:pt x="0" y="173736"/>
                </a:lnTo>
              </a:path>
            </a:pathLst>
          </a:custGeom>
          <a:ln w="9144">
            <a:solidFill>
              <a:srgbClr val="000000"/>
            </a:solidFill>
          </a:ln>
        </p:spPr>
        <p:txBody>
          <a:bodyPr wrap="square" lIns="0" tIns="0" rIns="0" bIns="0" rtlCol="0"/>
          <a:lstStyle/>
          <a:p/>
        </p:txBody>
      </p:sp>
      <p:sp>
        <p:nvSpPr>
          <p:cNvPr id="74" name="object 74"/>
          <p:cNvSpPr/>
          <p:nvPr/>
        </p:nvSpPr>
        <p:spPr>
          <a:xfrm>
            <a:off x="3609586" y="3286505"/>
            <a:ext cx="82550" cy="43180"/>
          </a:xfrm>
          <a:custGeom>
            <a:avLst/>
            <a:gdLst/>
            <a:ahLst/>
            <a:cxnLst/>
            <a:rect l="l" t="t" r="r" b="b"/>
            <a:pathLst>
              <a:path w="82550" h="43179">
                <a:moveTo>
                  <a:pt x="0" y="0"/>
                </a:moveTo>
                <a:lnTo>
                  <a:pt x="39624" y="42672"/>
                </a:lnTo>
                <a:lnTo>
                  <a:pt x="82296" y="0"/>
                </a:lnTo>
              </a:path>
            </a:pathLst>
          </a:custGeom>
          <a:ln w="9144">
            <a:solidFill>
              <a:srgbClr val="000000"/>
            </a:solidFill>
          </a:ln>
        </p:spPr>
        <p:txBody>
          <a:bodyPr wrap="square" lIns="0" tIns="0" rIns="0" bIns="0" rtlCol="0"/>
          <a:lstStyle/>
          <a:p/>
        </p:txBody>
      </p:sp>
      <p:sp>
        <p:nvSpPr>
          <p:cNvPr id="75" name="object 75"/>
          <p:cNvSpPr/>
          <p:nvPr/>
        </p:nvSpPr>
        <p:spPr>
          <a:xfrm>
            <a:off x="3192010" y="3155442"/>
            <a:ext cx="0" cy="173990"/>
          </a:xfrm>
          <a:custGeom>
            <a:avLst/>
            <a:gdLst/>
            <a:ahLst/>
            <a:cxnLst/>
            <a:rect l="l" t="t" r="r" b="b"/>
            <a:pathLst>
              <a:path w="0" h="173989">
                <a:moveTo>
                  <a:pt x="0" y="0"/>
                </a:moveTo>
                <a:lnTo>
                  <a:pt x="0" y="173736"/>
                </a:lnTo>
              </a:path>
            </a:pathLst>
          </a:custGeom>
          <a:ln w="9144">
            <a:solidFill>
              <a:srgbClr val="000000"/>
            </a:solidFill>
          </a:ln>
        </p:spPr>
        <p:txBody>
          <a:bodyPr wrap="square" lIns="0" tIns="0" rIns="0" bIns="0" rtlCol="0"/>
          <a:lstStyle/>
          <a:p/>
        </p:txBody>
      </p:sp>
      <p:sp>
        <p:nvSpPr>
          <p:cNvPr id="76" name="object 76"/>
          <p:cNvSpPr/>
          <p:nvPr/>
        </p:nvSpPr>
        <p:spPr>
          <a:xfrm>
            <a:off x="3152386" y="3286505"/>
            <a:ext cx="82550" cy="43180"/>
          </a:xfrm>
          <a:custGeom>
            <a:avLst/>
            <a:gdLst/>
            <a:ahLst/>
            <a:cxnLst/>
            <a:rect l="l" t="t" r="r" b="b"/>
            <a:pathLst>
              <a:path w="82550" h="43179">
                <a:moveTo>
                  <a:pt x="0" y="0"/>
                </a:moveTo>
                <a:lnTo>
                  <a:pt x="39624" y="42672"/>
                </a:lnTo>
                <a:lnTo>
                  <a:pt x="82296" y="0"/>
                </a:lnTo>
              </a:path>
            </a:pathLst>
          </a:custGeom>
          <a:ln w="9144">
            <a:solidFill>
              <a:srgbClr val="000000"/>
            </a:solidFill>
          </a:ln>
        </p:spPr>
        <p:txBody>
          <a:bodyPr wrap="square" lIns="0" tIns="0" rIns="0" bIns="0" rtlCol="0"/>
          <a:lstStyle/>
          <a:p/>
        </p:txBody>
      </p:sp>
      <p:sp>
        <p:nvSpPr>
          <p:cNvPr id="77" name="object 77"/>
          <p:cNvSpPr/>
          <p:nvPr/>
        </p:nvSpPr>
        <p:spPr>
          <a:xfrm>
            <a:off x="2963410" y="3155442"/>
            <a:ext cx="0" cy="173990"/>
          </a:xfrm>
          <a:custGeom>
            <a:avLst/>
            <a:gdLst/>
            <a:ahLst/>
            <a:cxnLst/>
            <a:rect l="l" t="t" r="r" b="b"/>
            <a:pathLst>
              <a:path w="0" h="173989">
                <a:moveTo>
                  <a:pt x="0" y="0"/>
                </a:moveTo>
                <a:lnTo>
                  <a:pt x="0" y="173736"/>
                </a:lnTo>
              </a:path>
            </a:pathLst>
          </a:custGeom>
          <a:ln w="9144">
            <a:solidFill>
              <a:srgbClr val="000000"/>
            </a:solidFill>
          </a:ln>
        </p:spPr>
        <p:txBody>
          <a:bodyPr wrap="square" lIns="0" tIns="0" rIns="0" bIns="0" rtlCol="0"/>
          <a:lstStyle/>
          <a:p/>
        </p:txBody>
      </p:sp>
      <p:sp>
        <p:nvSpPr>
          <p:cNvPr id="78" name="object 78"/>
          <p:cNvSpPr/>
          <p:nvPr/>
        </p:nvSpPr>
        <p:spPr>
          <a:xfrm>
            <a:off x="2923786" y="3286505"/>
            <a:ext cx="82550" cy="43180"/>
          </a:xfrm>
          <a:custGeom>
            <a:avLst/>
            <a:gdLst/>
            <a:ahLst/>
            <a:cxnLst/>
            <a:rect l="l" t="t" r="r" b="b"/>
            <a:pathLst>
              <a:path w="82550" h="43179">
                <a:moveTo>
                  <a:pt x="0" y="0"/>
                </a:moveTo>
                <a:lnTo>
                  <a:pt x="39624" y="42672"/>
                </a:lnTo>
                <a:lnTo>
                  <a:pt x="82296" y="0"/>
                </a:lnTo>
              </a:path>
            </a:pathLst>
          </a:custGeom>
          <a:ln w="9144">
            <a:solidFill>
              <a:srgbClr val="000000"/>
            </a:solidFill>
          </a:ln>
        </p:spPr>
        <p:txBody>
          <a:bodyPr wrap="square" lIns="0" tIns="0" rIns="0" bIns="0" rtlCol="0"/>
          <a:lstStyle/>
          <a:p/>
        </p:txBody>
      </p:sp>
      <p:sp>
        <p:nvSpPr>
          <p:cNvPr id="79" name="object 79"/>
          <p:cNvSpPr/>
          <p:nvPr/>
        </p:nvSpPr>
        <p:spPr>
          <a:xfrm>
            <a:off x="2734810" y="3155442"/>
            <a:ext cx="0" cy="173990"/>
          </a:xfrm>
          <a:custGeom>
            <a:avLst/>
            <a:gdLst/>
            <a:ahLst/>
            <a:cxnLst/>
            <a:rect l="l" t="t" r="r" b="b"/>
            <a:pathLst>
              <a:path w="0" h="173989">
                <a:moveTo>
                  <a:pt x="0" y="0"/>
                </a:moveTo>
                <a:lnTo>
                  <a:pt x="0" y="173736"/>
                </a:lnTo>
              </a:path>
            </a:pathLst>
          </a:custGeom>
          <a:ln w="9144">
            <a:solidFill>
              <a:srgbClr val="000000"/>
            </a:solidFill>
          </a:ln>
        </p:spPr>
        <p:txBody>
          <a:bodyPr wrap="square" lIns="0" tIns="0" rIns="0" bIns="0" rtlCol="0"/>
          <a:lstStyle/>
          <a:p/>
        </p:txBody>
      </p:sp>
      <p:sp>
        <p:nvSpPr>
          <p:cNvPr id="80" name="object 80"/>
          <p:cNvSpPr/>
          <p:nvPr/>
        </p:nvSpPr>
        <p:spPr>
          <a:xfrm>
            <a:off x="2695186" y="3286505"/>
            <a:ext cx="82550" cy="43180"/>
          </a:xfrm>
          <a:custGeom>
            <a:avLst/>
            <a:gdLst/>
            <a:ahLst/>
            <a:cxnLst/>
            <a:rect l="l" t="t" r="r" b="b"/>
            <a:pathLst>
              <a:path w="82550" h="43179">
                <a:moveTo>
                  <a:pt x="0" y="0"/>
                </a:moveTo>
                <a:lnTo>
                  <a:pt x="39624" y="42672"/>
                </a:lnTo>
                <a:lnTo>
                  <a:pt x="82296" y="0"/>
                </a:lnTo>
              </a:path>
            </a:pathLst>
          </a:custGeom>
          <a:ln w="9144">
            <a:solidFill>
              <a:srgbClr val="000000"/>
            </a:solidFill>
          </a:ln>
        </p:spPr>
        <p:txBody>
          <a:bodyPr wrap="square" lIns="0" tIns="0" rIns="0" bIns="0" rtlCol="0"/>
          <a:lstStyle/>
          <a:p/>
        </p:txBody>
      </p:sp>
      <p:sp>
        <p:nvSpPr>
          <p:cNvPr id="81" name="object 81"/>
          <p:cNvSpPr/>
          <p:nvPr/>
        </p:nvSpPr>
        <p:spPr>
          <a:xfrm>
            <a:off x="2506210" y="3155442"/>
            <a:ext cx="0" cy="173990"/>
          </a:xfrm>
          <a:custGeom>
            <a:avLst/>
            <a:gdLst/>
            <a:ahLst/>
            <a:cxnLst/>
            <a:rect l="l" t="t" r="r" b="b"/>
            <a:pathLst>
              <a:path w="0" h="173989">
                <a:moveTo>
                  <a:pt x="0" y="0"/>
                </a:moveTo>
                <a:lnTo>
                  <a:pt x="0" y="173736"/>
                </a:lnTo>
              </a:path>
            </a:pathLst>
          </a:custGeom>
          <a:ln w="9144">
            <a:solidFill>
              <a:srgbClr val="000000"/>
            </a:solidFill>
          </a:ln>
        </p:spPr>
        <p:txBody>
          <a:bodyPr wrap="square" lIns="0" tIns="0" rIns="0" bIns="0" rtlCol="0"/>
          <a:lstStyle/>
          <a:p/>
        </p:txBody>
      </p:sp>
      <p:sp>
        <p:nvSpPr>
          <p:cNvPr id="82" name="object 82"/>
          <p:cNvSpPr/>
          <p:nvPr/>
        </p:nvSpPr>
        <p:spPr>
          <a:xfrm>
            <a:off x="2466586" y="3286505"/>
            <a:ext cx="82550" cy="43180"/>
          </a:xfrm>
          <a:custGeom>
            <a:avLst/>
            <a:gdLst/>
            <a:ahLst/>
            <a:cxnLst/>
            <a:rect l="l" t="t" r="r" b="b"/>
            <a:pathLst>
              <a:path w="82550" h="43179">
                <a:moveTo>
                  <a:pt x="0" y="0"/>
                </a:moveTo>
                <a:lnTo>
                  <a:pt x="39624" y="42672"/>
                </a:lnTo>
                <a:lnTo>
                  <a:pt x="82296" y="0"/>
                </a:lnTo>
              </a:path>
            </a:pathLst>
          </a:custGeom>
          <a:ln w="9144">
            <a:solidFill>
              <a:srgbClr val="000000"/>
            </a:solidFill>
          </a:ln>
        </p:spPr>
        <p:txBody>
          <a:bodyPr wrap="square" lIns="0" tIns="0" rIns="0" bIns="0" rtlCol="0"/>
          <a:lstStyle/>
          <a:p/>
        </p:txBody>
      </p:sp>
      <p:sp>
        <p:nvSpPr>
          <p:cNvPr id="83" name="object 83"/>
          <p:cNvSpPr/>
          <p:nvPr/>
        </p:nvSpPr>
        <p:spPr>
          <a:xfrm>
            <a:off x="2277610" y="3155442"/>
            <a:ext cx="0" cy="173990"/>
          </a:xfrm>
          <a:custGeom>
            <a:avLst/>
            <a:gdLst/>
            <a:ahLst/>
            <a:cxnLst/>
            <a:rect l="l" t="t" r="r" b="b"/>
            <a:pathLst>
              <a:path w="0" h="173989">
                <a:moveTo>
                  <a:pt x="0" y="0"/>
                </a:moveTo>
                <a:lnTo>
                  <a:pt x="0" y="173736"/>
                </a:lnTo>
              </a:path>
            </a:pathLst>
          </a:custGeom>
          <a:ln w="9144">
            <a:solidFill>
              <a:srgbClr val="000000"/>
            </a:solidFill>
          </a:ln>
        </p:spPr>
        <p:txBody>
          <a:bodyPr wrap="square" lIns="0" tIns="0" rIns="0" bIns="0" rtlCol="0"/>
          <a:lstStyle/>
          <a:p/>
        </p:txBody>
      </p:sp>
      <p:sp>
        <p:nvSpPr>
          <p:cNvPr id="84" name="object 84"/>
          <p:cNvSpPr/>
          <p:nvPr/>
        </p:nvSpPr>
        <p:spPr>
          <a:xfrm>
            <a:off x="2237985" y="3286505"/>
            <a:ext cx="82550" cy="43180"/>
          </a:xfrm>
          <a:custGeom>
            <a:avLst/>
            <a:gdLst/>
            <a:ahLst/>
            <a:cxnLst/>
            <a:rect l="l" t="t" r="r" b="b"/>
            <a:pathLst>
              <a:path w="82550" h="43179">
                <a:moveTo>
                  <a:pt x="0" y="0"/>
                </a:moveTo>
                <a:lnTo>
                  <a:pt x="39624" y="42672"/>
                </a:lnTo>
                <a:lnTo>
                  <a:pt x="82296" y="0"/>
                </a:lnTo>
              </a:path>
            </a:pathLst>
          </a:custGeom>
          <a:ln w="9144">
            <a:solidFill>
              <a:srgbClr val="000000"/>
            </a:solidFill>
          </a:ln>
        </p:spPr>
        <p:txBody>
          <a:bodyPr wrap="square" lIns="0" tIns="0" rIns="0" bIns="0" rtlCol="0"/>
          <a:lstStyle/>
          <a:p/>
        </p:txBody>
      </p:sp>
      <p:sp>
        <p:nvSpPr>
          <p:cNvPr id="85" name="object 85"/>
          <p:cNvSpPr/>
          <p:nvPr/>
        </p:nvSpPr>
        <p:spPr>
          <a:xfrm>
            <a:off x="4106409" y="3155442"/>
            <a:ext cx="0" cy="173990"/>
          </a:xfrm>
          <a:custGeom>
            <a:avLst/>
            <a:gdLst/>
            <a:ahLst/>
            <a:cxnLst/>
            <a:rect l="l" t="t" r="r" b="b"/>
            <a:pathLst>
              <a:path w="0" h="173989">
                <a:moveTo>
                  <a:pt x="0" y="0"/>
                </a:moveTo>
                <a:lnTo>
                  <a:pt x="0" y="173736"/>
                </a:lnTo>
              </a:path>
            </a:pathLst>
          </a:custGeom>
          <a:ln w="9144">
            <a:solidFill>
              <a:srgbClr val="000000"/>
            </a:solidFill>
          </a:ln>
        </p:spPr>
        <p:txBody>
          <a:bodyPr wrap="square" lIns="0" tIns="0" rIns="0" bIns="0" rtlCol="0"/>
          <a:lstStyle/>
          <a:p/>
        </p:txBody>
      </p:sp>
      <p:sp>
        <p:nvSpPr>
          <p:cNvPr id="86" name="object 86"/>
          <p:cNvSpPr/>
          <p:nvPr/>
        </p:nvSpPr>
        <p:spPr>
          <a:xfrm>
            <a:off x="4066785" y="3286505"/>
            <a:ext cx="82550" cy="43180"/>
          </a:xfrm>
          <a:custGeom>
            <a:avLst/>
            <a:gdLst/>
            <a:ahLst/>
            <a:cxnLst/>
            <a:rect l="l" t="t" r="r" b="b"/>
            <a:pathLst>
              <a:path w="82550" h="43179">
                <a:moveTo>
                  <a:pt x="0" y="0"/>
                </a:moveTo>
                <a:lnTo>
                  <a:pt x="39624" y="42672"/>
                </a:lnTo>
                <a:lnTo>
                  <a:pt x="82296" y="0"/>
                </a:lnTo>
              </a:path>
            </a:pathLst>
          </a:custGeom>
          <a:ln w="9144">
            <a:solidFill>
              <a:srgbClr val="000000"/>
            </a:solidFill>
          </a:ln>
        </p:spPr>
        <p:txBody>
          <a:bodyPr wrap="square" lIns="0" tIns="0" rIns="0" bIns="0" rtlCol="0"/>
          <a:lstStyle/>
          <a:p/>
        </p:txBody>
      </p:sp>
      <p:sp>
        <p:nvSpPr>
          <p:cNvPr id="87" name="object 87"/>
          <p:cNvSpPr/>
          <p:nvPr/>
        </p:nvSpPr>
        <p:spPr>
          <a:xfrm>
            <a:off x="4335009" y="3155442"/>
            <a:ext cx="0" cy="173990"/>
          </a:xfrm>
          <a:custGeom>
            <a:avLst/>
            <a:gdLst/>
            <a:ahLst/>
            <a:cxnLst/>
            <a:rect l="l" t="t" r="r" b="b"/>
            <a:pathLst>
              <a:path w="0" h="173989">
                <a:moveTo>
                  <a:pt x="0" y="0"/>
                </a:moveTo>
                <a:lnTo>
                  <a:pt x="0" y="173736"/>
                </a:lnTo>
              </a:path>
            </a:pathLst>
          </a:custGeom>
          <a:ln w="9144">
            <a:solidFill>
              <a:srgbClr val="000000"/>
            </a:solidFill>
          </a:ln>
        </p:spPr>
        <p:txBody>
          <a:bodyPr wrap="square" lIns="0" tIns="0" rIns="0" bIns="0" rtlCol="0"/>
          <a:lstStyle/>
          <a:p/>
        </p:txBody>
      </p:sp>
      <p:sp>
        <p:nvSpPr>
          <p:cNvPr id="88" name="object 88"/>
          <p:cNvSpPr/>
          <p:nvPr/>
        </p:nvSpPr>
        <p:spPr>
          <a:xfrm>
            <a:off x="4295385" y="3286505"/>
            <a:ext cx="82550" cy="43180"/>
          </a:xfrm>
          <a:custGeom>
            <a:avLst/>
            <a:gdLst/>
            <a:ahLst/>
            <a:cxnLst/>
            <a:rect l="l" t="t" r="r" b="b"/>
            <a:pathLst>
              <a:path w="82550" h="43179">
                <a:moveTo>
                  <a:pt x="0" y="0"/>
                </a:moveTo>
                <a:lnTo>
                  <a:pt x="39624" y="42672"/>
                </a:lnTo>
                <a:lnTo>
                  <a:pt x="82296" y="0"/>
                </a:lnTo>
              </a:path>
            </a:pathLst>
          </a:custGeom>
          <a:ln w="9144">
            <a:solidFill>
              <a:srgbClr val="000000"/>
            </a:solidFill>
          </a:ln>
        </p:spPr>
        <p:txBody>
          <a:bodyPr wrap="square" lIns="0" tIns="0" rIns="0" bIns="0" rtlCol="0"/>
          <a:lstStyle/>
          <a:p/>
        </p:txBody>
      </p:sp>
      <p:sp>
        <p:nvSpPr>
          <p:cNvPr id="89" name="object 89"/>
          <p:cNvSpPr/>
          <p:nvPr/>
        </p:nvSpPr>
        <p:spPr>
          <a:xfrm>
            <a:off x="4563609" y="3155442"/>
            <a:ext cx="0" cy="173990"/>
          </a:xfrm>
          <a:custGeom>
            <a:avLst/>
            <a:gdLst/>
            <a:ahLst/>
            <a:cxnLst/>
            <a:rect l="l" t="t" r="r" b="b"/>
            <a:pathLst>
              <a:path w="0" h="173989">
                <a:moveTo>
                  <a:pt x="0" y="0"/>
                </a:moveTo>
                <a:lnTo>
                  <a:pt x="0" y="173736"/>
                </a:lnTo>
              </a:path>
            </a:pathLst>
          </a:custGeom>
          <a:ln w="9144">
            <a:solidFill>
              <a:srgbClr val="000000"/>
            </a:solidFill>
          </a:ln>
        </p:spPr>
        <p:txBody>
          <a:bodyPr wrap="square" lIns="0" tIns="0" rIns="0" bIns="0" rtlCol="0"/>
          <a:lstStyle/>
          <a:p/>
        </p:txBody>
      </p:sp>
      <p:sp>
        <p:nvSpPr>
          <p:cNvPr id="90" name="object 90"/>
          <p:cNvSpPr/>
          <p:nvPr/>
        </p:nvSpPr>
        <p:spPr>
          <a:xfrm>
            <a:off x="4523985" y="3286505"/>
            <a:ext cx="82550" cy="43180"/>
          </a:xfrm>
          <a:custGeom>
            <a:avLst/>
            <a:gdLst/>
            <a:ahLst/>
            <a:cxnLst/>
            <a:rect l="l" t="t" r="r" b="b"/>
            <a:pathLst>
              <a:path w="82550" h="43179">
                <a:moveTo>
                  <a:pt x="0" y="0"/>
                </a:moveTo>
                <a:lnTo>
                  <a:pt x="39624" y="42672"/>
                </a:lnTo>
                <a:lnTo>
                  <a:pt x="82296" y="0"/>
                </a:lnTo>
              </a:path>
            </a:pathLst>
          </a:custGeom>
          <a:ln w="9144">
            <a:solidFill>
              <a:srgbClr val="000000"/>
            </a:solidFill>
          </a:ln>
        </p:spPr>
        <p:txBody>
          <a:bodyPr wrap="square" lIns="0" tIns="0" rIns="0" bIns="0" rtlCol="0"/>
          <a:lstStyle/>
          <a:p/>
        </p:txBody>
      </p:sp>
      <p:sp>
        <p:nvSpPr>
          <p:cNvPr id="91" name="object 91"/>
          <p:cNvSpPr/>
          <p:nvPr/>
        </p:nvSpPr>
        <p:spPr>
          <a:xfrm>
            <a:off x="4792209" y="3155442"/>
            <a:ext cx="0" cy="173990"/>
          </a:xfrm>
          <a:custGeom>
            <a:avLst/>
            <a:gdLst/>
            <a:ahLst/>
            <a:cxnLst/>
            <a:rect l="l" t="t" r="r" b="b"/>
            <a:pathLst>
              <a:path w="0" h="173989">
                <a:moveTo>
                  <a:pt x="0" y="0"/>
                </a:moveTo>
                <a:lnTo>
                  <a:pt x="0" y="173736"/>
                </a:lnTo>
              </a:path>
            </a:pathLst>
          </a:custGeom>
          <a:ln w="9144">
            <a:solidFill>
              <a:srgbClr val="000000"/>
            </a:solidFill>
          </a:ln>
        </p:spPr>
        <p:txBody>
          <a:bodyPr wrap="square" lIns="0" tIns="0" rIns="0" bIns="0" rtlCol="0"/>
          <a:lstStyle/>
          <a:p/>
        </p:txBody>
      </p:sp>
      <p:sp>
        <p:nvSpPr>
          <p:cNvPr id="92" name="object 92"/>
          <p:cNvSpPr/>
          <p:nvPr/>
        </p:nvSpPr>
        <p:spPr>
          <a:xfrm>
            <a:off x="4752583" y="3286505"/>
            <a:ext cx="82550" cy="43180"/>
          </a:xfrm>
          <a:custGeom>
            <a:avLst/>
            <a:gdLst/>
            <a:ahLst/>
            <a:cxnLst/>
            <a:rect l="l" t="t" r="r" b="b"/>
            <a:pathLst>
              <a:path w="82550" h="43179">
                <a:moveTo>
                  <a:pt x="0" y="0"/>
                </a:moveTo>
                <a:lnTo>
                  <a:pt x="39624" y="42672"/>
                </a:lnTo>
                <a:lnTo>
                  <a:pt x="82296" y="0"/>
                </a:lnTo>
              </a:path>
            </a:pathLst>
          </a:custGeom>
          <a:ln w="9144">
            <a:solidFill>
              <a:srgbClr val="000000"/>
            </a:solidFill>
          </a:ln>
        </p:spPr>
        <p:txBody>
          <a:bodyPr wrap="square" lIns="0" tIns="0" rIns="0" bIns="0" rtlCol="0"/>
          <a:lstStyle/>
          <a:p/>
        </p:txBody>
      </p:sp>
      <p:sp>
        <p:nvSpPr>
          <p:cNvPr id="93" name="object 93"/>
          <p:cNvSpPr/>
          <p:nvPr/>
        </p:nvSpPr>
        <p:spPr>
          <a:xfrm>
            <a:off x="5020807" y="3155442"/>
            <a:ext cx="0" cy="173990"/>
          </a:xfrm>
          <a:custGeom>
            <a:avLst/>
            <a:gdLst/>
            <a:ahLst/>
            <a:cxnLst/>
            <a:rect l="l" t="t" r="r" b="b"/>
            <a:pathLst>
              <a:path w="0" h="173989">
                <a:moveTo>
                  <a:pt x="0" y="0"/>
                </a:moveTo>
                <a:lnTo>
                  <a:pt x="0" y="173736"/>
                </a:lnTo>
              </a:path>
            </a:pathLst>
          </a:custGeom>
          <a:ln w="9144">
            <a:solidFill>
              <a:srgbClr val="000000"/>
            </a:solidFill>
          </a:ln>
        </p:spPr>
        <p:txBody>
          <a:bodyPr wrap="square" lIns="0" tIns="0" rIns="0" bIns="0" rtlCol="0"/>
          <a:lstStyle/>
          <a:p/>
        </p:txBody>
      </p:sp>
      <p:sp>
        <p:nvSpPr>
          <p:cNvPr id="94" name="object 94"/>
          <p:cNvSpPr/>
          <p:nvPr/>
        </p:nvSpPr>
        <p:spPr>
          <a:xfrm>
            <a:off x="4981183" y="3286505"/>
            <a:ext cx="82550" cy="43180"/>
          </a:xfrm>
          <a:custGeom>
            <a:avLst/>
            <a:gdLst/>
            <a:ahLst/>
            <a:cxnLst/>
            <a:rect l="l" t="t" r="r" b="b"/>
            <a:pathLst>
              <a:path w="82550" h="43179">
                <a:moveTo>
                  <a:pt x="0" y="0"/>
                </a:moveTo>
                <a:lnTo>
                  <a:pt x="39624" y="42672"/>
                </a:lnTo>
                <a:lnTo>
                  <a:pt x="82296" y="0"/>
                </a:lnTo>
              </a:path>
            </a:pathLst>
          </a:custGeom>
          <a:ln w="9144">
            <a:solidFill>
              <a:srgbClr val="000000"/>
            </a:solidFill>
          </a:ln>
        </p:spPr>
        <p:txBody>
          <a:bodyPr wrap="square" lIns="0" tIns="0" rIns="0" bIns="0" rtlCol="0"/>
          <a:lstStyle/>
          <a:p/>
        </p:txBody>
      </p:sp>
      <p:sp>
        <p:nvSpPr>
          <p:cNvPr id="95" name="object 95"/>
          <p:cNvSpPr/>
          <p:nvPr/>
        </p:nvSpPr>
        <p:spPr>
          <a:xfrm>
            <a:off x="5249407" y="3155442"/>
            <a:ext cx="0" cy="173990"/>
          </a:xfrm>
          <a:custGeom>
            <a:avLst/>
            <a:gdLst/>
            <a:ahLst/>
            <a:cxnLst/>
            <a:rect l="l" t="t" r="r" b="b"/>
            <a:pathLst>
              <a:path w="0" h="173989">
                <a:moveTo>
                  <a:pt x="0" y="0"/>
                </a:moveTo>
                <a:lnTo>
                  <a:pt x="0" y="173736"/>
                </a:lnTo>
              </a:path>
            </a:pathLst>
          </a:custGeom>
          <a:ln w="9144">
            <a:solidFill>
              <a:srgbClr val="000000"/>
            </a:solidFill>
          </a:ln>
        </p:spPr>
        <p:txBody>
          <a:bodyPr wrap="square" lIns="0" tIns="0" rIns="0" bIns="0" rtlCol="0"/>
          <a:lstStyle/>
          <a:p/>
        </p:txBody>
      </p:sp>
      <p:sp>
        <p:nvSpPr>
          <p:cNvPr id="96" name="object 96"/>
          <p:cNvSpPr/>
          <p:nvPr/>
        </p:nvSpPr>
        <p:spPr>
          <a:xfrm>
            <a:off x="5209783" y="3286505"/>
            <a:ext cx="82550" cy="43180"/>
          </a:xfrm>
          <a:custGeom>
            <a:avLst/>
            <a:gdLst/>
            <a:ahLst/>
            <a:cxnLst/>
            <a:rect l="l" t="t" r="r" b="b"/>
            <a:pathLst>
              <a:path w="82550" h="43179">
                <a:moveTo>
                  <a:pt x="0" y="0"/>
                </a:moveTo>
                <a:lnTo>
                  <a:pt x="39624" y="42672"/>
                </a:lnTo>
                <a:lnTo>
                  <a:pt x="82296" y="0"/>
                </a:lnTo>
              </a:path>
            </a:pathLst>
          </a:custGeom>
          <a:ln w="9144">
            <a:solidFill>
              <a:srgbClr val="000000"/>
            </a:solidFill>
          </a:ln>
        </p:spPr>
        <p:txBody>
          <a:bodyPr wrap="square" lIns="0" tIns="0" rIns="0" bIns="0" rtlCol="0"/>
          <a:lstStyle/>
          <a:p/>
        </p:txBody>
      </p:sp>
      <p:sp>
        <p:nvSpPr>
          <p:cNvPr id="97" name="object 97"/>
          <p:cNvSpPr/>
          <p:nvPr/>
        </p:nvSpPr>
        <p:spPr>
          <a:xfrm>
            <a:off x="5478007" y="3155442"/>
            <a:ext cx="0" cy="173990"/>
          </a:xfrm>
          <a:custGeom>
            <a:avLst/>
            <a:gdLst/>
            <a:ahLst/>
            <a:cxnLst/>
            <a:rect l="l" t="t" r="r" b="b"/>
            <a:pathLst>
              <a:path w="0" h="173989">
                <a:moveTo>
                  <a:pt x="0" y="0"/>
                </a:moveTo>
                <a:lnTo>
                  <a:pt x="0" y="173736"/>
                </a:lnTo>
              </a:path>
            </a:pathLst>
          </a:custGeom>
          <a:ln w="9144">
            <a:solidFill>
              <a:srgbClr val="000000"/>
            </a:solidFill>
          </a:ln>
        </p:spPr>
        <p:txBody>
          <a:bodyPr wrap="square" lIns="0" tIns="0" rIns="0" bIns="0" rtlCol="0"/>
          <a:lstStyle/>
          <a:p/>
        </p:txBody>
      </p:sp>
      <p:sp>
        <p:nvSpPr>
          <p:cNvPr id="98" name="object 98"/>
          <p:cNvSpPr/>
          <p:nvPr/>
        </p:nvSpPr>
        <p:spPr>
          <a:xfrm>
            <a:off x="5438383" y="3286505"/>
            <a:ext cx="82550" cy="43180"/>
          </a:xfrm>
          <a:custGeom>
            <a:avLst/>
            <a:gdLst/>
            <a:ahLst/>
            <a:cxnLst/>
            <a:rect l="l" t="t" r="r" b="b"/>
            <a:pathLst>
              <a:path w="82550" h="43179">
                <a:moveTo>
                  <a:pt x="0" y="0"/>
                </a:moveTo>
                <a:lnTo>
                  <a:pt x="39624" y="42672"/>
                </a:lnTo>
                <a:lnTo>
                  <a:pt x="82296" y="0"/>
                </a:lnTo>
              </a:path>
            </a:pathLst>
          </a:custGeom>
          <a:ln w="9144">
            <a:solidFill>
              <a:srgbClr val="000000"/>
            </a:solidFill>
          </a:ln>
        </p:spPr>
        <p:txBody>
          <a:bodyPr wrap="square" lIns="0" tIns="0" rIns="0" bIns="0" rtlCol="0"/>
          <a:lstStyle/>
          <a:p/>
        </p:txBody>
      </p:sp>
      <p:sp>
        <p:nvSpPr>
          <p:cNvPr id="99" name="object 99"/>
          <p:cNvSpPr/>
          <p:nvPr/>
        </p:nvSpPr>
        <p:spPr>
          <a:xfrm>
            <a:off x="2049007" y="3155442"/>
            <a:ext cx="3657600" cy="0"/>
          </a:xfrm>
          <a:custGeom>
            <a:avLst/>
            <a:gdLst/>
            <a:ahLst/>
            <a:cxnLst/>
            <a:rect l="l" t="t" r="r" b="b"/>
            <a:pathLst>
              <a:path w="3657600" h="0">
                <a:moveTo>
                  <a:pt x="0" y="0"/>
                </a:moveTo>
                <a:lnTo>
                  <a:pt x="3657600" y="0"/>
                </a:lnTo>
              </a:path>
            </a:pathLst>
          </a:custGeom>
          <a:ln w="9144">
            <a:solidFill>
              <a:srgbClr val="000000"/>
            </a:solidFill>
          </a:ln>
        </p:spPr>
        <p:txBody>
          <a:bodyPr wrap="square" lIns="0" tIns="0" rIns="0" bIns="0" rtlCol="0"/>
          <a:lstStyle/>
          <a:p/>
        </p:txBody>
      </p:sp>
      <p:sp>
        <p:nvSpPr>
          <p:cNvPr id="100" name="object 100"/>
          <p:cNvSpPr/>
          <p:nvPr/>
        </p:nvSpPr>
        <p:spPr>
          <a:xfrm>
            <a:off x="4072879" y="2984754"/>
            <a:ext cx="234950" cy="91440"/>
          </a:xfrm>
          <a:custGeom>
            <a:avLst/>
            <a:gdLst/>
            <a:ahLst/>
            <a:cxnLst/>
            <a:rect l="l" t="t" r="r" b="b"/>
            <a:pathLst>
              <a:path w="234950" h="91439">
                <a:moveTo>
                  <a:pt x="234696" y="0"/>
                </a:moveTo>
                <a:lnTo>
                  <a:pt x="91440" y="0"/>
                </a:lnTo>
                <a:lnTo>
                  <a:pt x="0" y="91440"/>
                </a:lnTo>
              </a:path>
            </a:pathLst>
          </a:custGeom>
          <a:ln w="9144">
            <a:solidFill>
              <a:srgbClr val="000000"/>
            </a:solidFill>
          </a:ln>
        </p:spPr>
        <p:txBody>
          <a:bodyPr wrap="square" lIns="0" tIns="0" rIns="0" bIns="0" rtlCol="0"/>
          <a:lstStyle/>
          <a:p/>
        </p:txBody>
      </p:sp>
      <p:sp>
        <p:nvSpPr>
          <p:cNvPr id="101" name="object 101"/>
          <p:cNvSpPr/>
          <p:nvPr/>
        </p:nvSpPr>
        <p:spPr>
          <a:xfrm>
            <a:off x="3993631" y="3039617"/>
            <a:ext cx="116205" cy="116205"/>
          </a:xfrm>
          <a:custGeom>
            <a:avLst/>
            <a:gdLst/>
            <a:ahLst/>
            <a:cxnLst/>
            <a:rect l="l" t="t" r="r" b="b"/>
            <a:pathLst>
              <a:path w="116204" h="116205">
                <a:moveTo>
                  <a:pt x="57912" y="0"/>
                </a:moveTo>
                <a:lnTo>
                  <a:pt x="0" y="115823"/>
                </a:lnTo>
                <a:lnTo>
                  <a:pt x="115824" y="57911"/>
                </a:lnTo>
                <a:lnTo>
                  <a:pt x="57912" y="0"/>
                </a:lnTo>
                <a:close/>
              </a:path>
            </a:pathLst>
          </a:custGeom>
          <a:solidFill>
            <a:srgbClr val="000000"/>
          </a:solidFill>
        </p:spPr>
        <p:txBody>
          <a:bodyPr wrap="square" lIns="0" tIns="0" rIns="0" bIns="0" rtlCol="0"/>
          <a:lstStyle/>
          <a:p/>
        </p:txBody>
      </p:sp>
      <p:sp>
        <p:nvSpPr>
          <p:cNvPr id="102" name="object 102"/>
          <p:cNvSpPr/>
          <p:nvPr/>
        </p:nvSpPr>
        <p:spPr>
          <a:xfrm>
            <a:off x="2850631" y="2527554"/>
            <a:ext cx="0" cy="515620"/>
          </a:xfrm>
          <a:custGeom>
            <a:avLst/>
            <a:gdLst/>
            <a:ahLst/>
            <a:cxnLst/>
            <a:rect l="l" t="t" r="r" b="b"/>
            <a:pathLst>
              <a:path w="0" h="515619">
                <a:moveTo>
                  <a:pt x="0" y="0"/>
                </a:moveTo>
                <a:lnTo>
                  <a:pt x="0" y="515112"/>
                </a:lnTo>
              </a:path>
            </a:pathLst>
          </a:custGeom>
          <a:ln w="9144">
            <a:solidFill>
              <a:srgbClr val="000000"/>
            </a:solidFill>
          </a:ln>
        </p:spPr>
        <p:txBody>
          <a:bodyPr wrap="square" lIns="0" tIns="0" rIns="0" bIns="0" rtlCol="0"/>
          <a:lstStyle/>
          <a:p/>
        </p:txBody>
      </p:sp>
      <p:sp>
        <p:nvSpPr>
          <p:cNvPr id="103" name="object 103"/>
          <p:cNvSpPr/>
          <p:nvPr/>
        </p:nvSpPr>
        <p:spPr>
          <a:xfrm>
            <a:off x="2807959" y="3033522"/>
            <a:ext cx="82550" cy="121920"/>
          </a:xfrm>
          <a:custGeom>
            <a:avLst/>
            <a:gdLst/>
            <a:ahLst/>
            <a:cxnLst/>
            <a:rect l="l" t="t" r="r" b="b"/>
            <a:pathLst>
              <a:path w="82550" h="121919">
                <a:moveTo>
                  <a:pt x="82295" y="0"/>
                </a:moveTo>
                <a:lnTo>
                  <a:pt x="0" y="0"/>
                </a:lnTo>
                <a:lnTo>
                  <a:pt x="42671" y="121920"/>
                </a:lnTo>
                <a:lnTo>
                  <a:pt x="82295" y="0"/>
                </a:lnTo>
                <a:close/>
              </a:path>
            </a:pathLst>
          </a:custGeom>
          <a:solidFill>
            <a:srgbClr val="000000"/>
          </a:solidFill>
        </p:spPr>
        <p:txBody>
          <a:bodyPr wrap="square" lIns="0" tIns="0" rIns="0" bIns="0" rtlCol="0"/>
          <a:lstStyle/>
          <a:p/>
        </p:txBody>
      </p:sp>
      <p:sp>
        <p:nvSpPr>
          <p:cNvPr id="104" name="object 104"/>
          <p:cNvSpPr/>
          <p:nvPr/>
        </p:nvSpPr>
        <p:spPr>
          <a:xfrm>
            <a:off x="2506207" y="2527554"/>
            <a:ext cx="0" cy="515620"/>
          </a:xfrm>
          <a:custGeom>
            <a:avLst/>
            <a:gdLst/>
            <a:ahLst/>
            <a:cxnLst/>
            <a:rect l="l" t="t" r="r" b="b"/>
            <a:pathLst>
              <a:path w="0" h="515619">
                <a:moveTo>
                  <a:pt x="0" y="0"/>
                </a:moveTo>
                <a:lnTo>
                  <a:pt x="0" y="515112"/>
                </a:lnTo>
              </a:path>
            </a:pathLst>
          </a:custGeom>
          <a:ln w="9144">
            <a:solidFill>
              <a:srgbClr val="000000"/>
            </a:solidFill>
          </a:ln>
        </p:spPr>
        <p:txBody>
          <a:bodyPr wrap="square" lIns="0" tIns="0" rIns="0" bIns="0" rtlCol="0"/>
          <a:lstStyle/>
          <a:p/>
        </p:txBody>
      </p:sp>
      <p:sp>
        <p:nvSpPr>
          <p:cNvPr id="105" name="object 105"/>
          <p:cNvSpPr/>
          <p:nvPr/>
        </p:nvSpPr>
        <p:spPr>
          <a:xfrm>
            <a:off x="2466583" y="3033522"/>
            <a:ext cx="82550" cy="121920"/>
          </a:xfrm>
          <a:custGeom>
            <a:avLst/>
            <a:gdLst/>
            <a:ahLst/>
            <a:cxnLst/>
            <a:rect l="l" t="t" r="r" b="b"/>
            <a:pathLst>
              <a:path w="82550" h="121919">
                <a:moveTo>
                  <a:pt x="82295" y="0"/>
                </a:moveTo>
                <a:lnTo>
                  <a:pt x="0" y="0"/>
                </a:lnTo>
                <a:lnTo>
                  <a:pt x="39623" y="121920"/>
                </a:lnTo>
                <a:lnTo>
                  <a:pt x="82295" y="0"/>
                </a:lnTo>
                <a:close/>
              </a:path>
            </a:pathLst>
          </a:custGeom>
          <a:solidFill>
            <a:srgbClr val="000000"/>
          </a:solidFill>
        </p:spPr>
        <p:txBody>
          <a:bodyPr wrap="square" lIns="0" tIns="0" rIns="0" bIns="0" rtlCol="0"/>
          <a:lstStyle/>
          <a:p/>
        </p:txBody>
      </p:sp>
      <p:sp>
        <p:nvSpPr>
          <p:cNvPr id="106" name="object 106"/>
          <p:cNvSpPr/>
          <p:nvPr/>
        </p:nvSpPr>
        <p:spPr>
          <a:xfrm>
            <a:off x="2506207" y="2814066"/>
            <a:ext cx="344805" cy="0"/>
          </a:xfrm>
          <a:custGeom>
            <a:avLst/>
            <a:gdLst/>
            <a:ahLst/>
            <a:cxnLst/>
            <a:rect l="l" t="t" r="r" b="b"/>
            <a:pathLst>
              <a:path w="344805" h="0">
                <a:moveTo>
                  <a:pt x="0" y="0"/>
                </a:moveTo>
                <a:lnTo>
                  <a:pt x="344424" y="0"/>
                </a:lnTo>
              </a:path>
            </a:pathLst>
          </a:custGeom>
          <a:ln w="9144">
            <a:solidFill>
              <a:srgbClr val="000000"/>
            </a:solidFill>
          </a:ln>
        </p:spPr>
        <p:txBody>
          <a:bodyPr wrap="square" lIns="0" tIns="0" rIns="0" bIns="0" rtlCol="0"/>
          <a:lstStyle/>
          <a:p/>
        </p:txBody>
      </p:sp>
      <p:sp>
        <p:nvSpPr>
          <p:cNvPr id="107" name="object 107"/>
          <p:cNvSpPr/>
          <p:nvPr/>
        </p:nvSpPr>
        <p:spPr>
          <a:xfrm>
            <a:off x="2506207" y="2771394"/>
            <a:ext cx="43180" cy="82550"/>
          </a:xfrm>
          <a:custGeom>
            <a:avLst/>
            <a:gdLst/>
            <a:ahLst/>
            <a:cxnLst/>
            <a:rect l="l" t="t" r="r" b="b"/>
            <a:pathLst>
              <a:path w="43180" h="82550">
                <a:moveTo>
                  <a:pt x="42672" y="0"/>
                </a:moveTo>
                <a:lnTo>
                  <a:pt x="0" y="42672"/>
                </a:lnTo>
                <a:lnTo>
                  <a:pt x="42672" y="82296"/>
                </a:lnTo>
              </a:path>
            </a:pathLst>
          </a:custGeom>
          <a:ln w="9144">
            <a:solidFill>
              <a:srgbClr val="000000"/>
            </a:solidFill>
          </a:ln>
        </p:spPr>
        <p:txBody>
          <a:bodyPr wrap="square" lIns="0" tIns="0" rIns="0" bIns="0" rtlCol="0"/>
          <a:lstStyle/>
          <a:p/>
        </p:txBody>
      </p:sp>
      <p:sp>
        <p:nvSpPr>
          <p:cNvPr id="108" name="object 108"/>
          <p:cNvSpPr/>
          <p:nvPr/>
        </p:nvSpPr>
        <p:spPr>
          <a:xfrm>
            <a:off x="2807959" y="2771394"/>
            <a:ext cx="43180" cy="82550"/>
          </a:xfrm>
          <a:custGeom>
            <a:avLst/>
            <a:gdLst/>
            <a:ahLst/>
            <a:cxnLst/>
            <a:rect l="l" t="t" r="r" b="b"/>
            <a:pathLst>
              <a:path w="43180" h="82550">
                <a:moveTo>
                  <a:pt x="0" y="82296"/>
                </a:moveTo>
                <a:lnTo>
                  <a:pt x="42672" y="42672"/>
                </a:lnTo>
                <a:lnTo>
                  <a:pt x="0" y="0"/>
                </a:lnTo>
              </a:path>
            </a:pathLst>
          </a:custGeom>
          <a:ln w="9144">
            <a:solidFill>
              <a:srgbClr val="000000"/>
            </a:solidFill>
          </a:ln>
        </p:spPr>
        <p:txBody>
          <a:bodyPr wrap="square" lIns="0" tIns="0" rIns="0" bIns="0" rtlCol="0"/>
          <a:lstStyle/>
          <a:p/>
        </p:txBody>
      </p:sp>
      <p:sp>
        <p:nvSpPr>
          <p:cNvPr id="109" name="object 109"/>
          <p:cNvSpPr txBox="1"/>
          <p:nvPr/>
        </p:nvSpPr>
        <p:spPr>
          <a:xfrm>
            <a:off x="2618475" y="2584957"/>
            <a:ext cx="119380" cy="179070"/>
          </a:xfrm>
          <a:prstGeom prst="rect">
            <a:avLst/>
          </a:prstGeom>
        </p:spPr>
        <p:txBody>
          <a:bodyPr wrap="square" lIns="0" tIns="13335" rIns="0" bIns="0" rtlCol="0" vert="horz">
            <a:spAutoFit/>
          </a:bodyPr>
          <a:lstStyle/>
          <a:p>
            <a:pPr marL="12700">
              <a:lnSpc>
                <a:spcPct val="100000"/>
              </a:lnSpc>
              <a:spcBef>
                <a:spcPts val="105"/>
              </a:spcBef>
            </a:pPr>
            <a:r>
              <a:rPr dirty="0" sz="1000" spc="-10">
                <a:latin typeface="Arial"/>
                <a:cs typeface="Arial"/>
              </a:rPr>
              <a:t>4'</a:t>
            </a:r>
            <a:endParaRPr sz="1000">
              <a:latin typeface="Arial"/>
              <a:cs typeface="Arial"/>
            </a:endParaRPr>
          </a:p>
        </p:txBody>
      </p:sp>
      <p:sp>
        <p:nvSpPr>
          <p:cNvPr id="118" name="object 118"/>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14</a:t>
            </a:r>
          </a:p>
        </p:txBody>
      </p:sp>
      <p:sp>
        <p:nvSpPr>
          <p:cNvPr id="110" name="object 110"/>
          <p:cNvSpPr txBox="1"/>
          <p:nvPr/>
        </p:nvSpPr>
        <p:spPr>
          <a:xfrm>
            <a:off x="2883597" y="2420329"/>
            <a:ext cx="410209" cy="179070"/>
          </a:xfrm>
          <a:prstGeom prst="rect">
            <a:avLst/>
          </a:prstGeom>
        </p:spPr>
        <p:txBody>
          <a:bodyPr wrap="square" lIns="0" tIns="13335" rIns="0" bIns="0" rtlCol="0" vert="horz">
            <a:spAutoFit/>
          </a:bodyPr>
          <a:lstStyle/>
          <a:p>
            <a:pPr marL="12700">
              <a:lnSpc>
                <a:spcPct val="100000"/>
              </a:lnSpc>
              <a:spcBef>
                <a:spcPts val="105"/>
              </a:spcBef>
            </a:pPr>
            <a:r>
              <a:rPr dirty="0" sz="1000" spc="-5">
                <a:latin typeface="Arial"/>
                <a:cs typeface="Arial"/>
              </a:rPr>
              <a:t>25</a:t>
            </a:r>
            <a:r>
              <a:rPr dirty="0" sz="1000" spc="-60">
                <a:latin typeface="Arial"/>
                <a:cs typeface="Arial"/>
              </a:rPr>
              <a:t> </a:t>
            </a:r>
            <a:r>
              <a:rPr dirty="0" sz="1000">
                <a:latin typeface="Arial"/>
                <a:cs typeface="Arial"/>
              </a:rPr>
              <a:t>KIP</a:t>
            </a:r>
            <a:endParaRPr sz="1000">
              <a:latin typeface="Arial"/>
              <a:cs typeface="Arial"/>
            </a:endParaRPr>
          </a:p>
        </p:txBody>
      </p:sp>
      <p:sp>
        <p:nvSpPr>
          <p:cNvPr id="111" name="object 111"/>
          <p:cNvSpPr txBox="1"/>
          <p:nvPr/>
        </p:nvSpPr>
        <p:spPr>
          <a:xfrm>
            <a:off x="2075815" y="2420329"/>
            <a:ext cx="410209" cy="179070"/>
          </a:xfrm>
          <a:prstGeom prst="rect">
            <a:avLst/>
          </a:prstGeom>
        </p:spPr>
        <p:txBody>
          <a:bodyPr wrap="square" lIns="0" tIns="13335" rIns="0" bIns="0" rtlCol="0" vert="horz">
            <a:spAutoFit/>
          </a:bodyPr>
          <a:lstStyle/>
          <a:p>
            <a:pPr marL="12700">
              <a:lnSpc>
                <a:spcPct val="100000"/>
              </a:lnSpc>
              <a:spcBef>
                <a:spcPts val="105"/>
              </a:spcBef>
            </a:pPr>
            <a:r>
              <a:rPr dirty="0" sz="1000" spc="-5">
                <a:latin typeface="Arial"/>
                <a:cs typeface="Arial"/>
              </a:rPr>
              <a:t>25</a:t>
            </a:r>
            <a:r>
              <a:rPr dirty="0" sz="1000" spc="-60">
                <a:latin typeface="Arial"/>
                <a:cs typeface="Arial"/>
              </a:rPr>
              <a:t> </a:t>
            </a:r>
            <a:r>
              <a:rPr dirty="0" sz="1000">
                <a:latin typeface="Arial"/>
                <a:cs typeface="Arial"/>
              </a:rPr>
              <a:t>KIP</a:t>
            </a:r>
            <a:endParaRPr sz="1000">
              <a:latin typeface="Arial"/>
              <a:cs typeface="Arial"/>
            </a:endParaRPr>
          </a:p>
        </p:txBody>
      </p:sp>
      <p:sp>
        <p:nvSpPr>
          <p:cNvPr id="112" name="object 112"/>
          <p:cNvSpPr txBox="1"/>
          <p:nvPr/>
        </p:nvSpPr>
        <p:spPr>
          <a:xfrm>
            <a:off x="2795259" y="1521205"/>
            <a:ext cx="2136140" cy="726440"/>
          </a:xfrm>
          <a:prstGeom prst="rect">
            <a:avLst/>
          </a:prstGeom>
        </p:spPr>
        <p:txBody>
          <a:bodyPr wrap="square" lIns="0" tIns="13335" rIns="0" bIns="0" rtlCol="0" vert="horz">
            <a:spAutoFit/>
          </a:bodyPr>
          <a:lstStyle/>
          <a:p>
            <a:pPr algn="r" marR="5080">
              <a:lnSpc>
                <a:spcPct val="100000"/>
              </a:lnSpc>
              <a:spcBef>
                <a:spcPts val="105"/>
              </a:spcBef>
            </a:pPr>
            <a:r>
              <a:rPr dirty="0" sz="1000" spc="-5">
                <a:latin typeface="Arial"/>
                <a:cs typeface="Arial"/>
              </a:rPr>
              <a:t>0.640</a:t>
            </a:r>
            <a:r>
              <a:rPr dirty="0" sz="1000" spc="-80">
                <a:latin typeface="Arial"/>
                <a:cs typeface="Arial"/>
              </a:rPr>
              <a:t> </a:t>
            </a:r>
            <a:r>
              <a:rPr dirty="0" sz="1000" spc="-5">
                <a:latin typeface="Arial"/>
                <a:cs typeface="Arial"/>
              </a:rPr>
              <a:t>KLF</a:t>
            </a:r>
            <a:endParaRPr sz="1000">
              <a:latin typeface="Arial"/>
              <a:cs typeface="Arial"/>
            </a:endParaRPr>
          </a:p>
          <a:p>
            <a:pPr>
              <a:lnSpc>
                <a:spcPct val="100000"/>
              </a:lnSpc>
            </a:pPr>
            <a:endParaRPr sz="1100">
              <a:latin typeface="Arial"/>
              <a:cs typeface="Arial"/>
            </a:endParaRPr>
          </a:p>
          <a:p>
            <a:pPr>
              <a:lnSpc>
                <a:spcPct val="100000"/>
              </a:lnSpc>
            </a:pPr>
            <a:endParaRPr sz="1400">
              <a:latin typeface="Arial"/>
              <a:cs typeface="Arial"/>
            </a:endParaRPr>
          </a:p>
          <a:p>
            <a:pPr marL="12700">
              <a:lnSpc>
                <a:spcPct val="100000"/>
              </a:lnSpc>
            </a:pPr>
            <a:r>
              <a:rPr dirty="0" sz="1200">
                <a:latin typeface="Arial"/>
                <a:cs typeface="Arial"/>
              </a:rPr>
              <a:t>Design Truck + Lane</a:t>
            </a:r>
            <a:r>
              <a:rPr dirty="0" sz="1200" spc="-25">
                <a:latin typeface="Arial"/>
                <a:cs typeface="Arial"/>
              </a:rPr>
              <a:t> </a:t>
            </a:r>
            <a:r>
              <a:rPr dirty="0" sz="1200">
                <a:latin typeface="Arial"/>
                <a:cs typeface="Arial"/>
              </a:rPr>
              <a:t>Load</a:t>
            </a:r>
            <a:endParaRPr sz="1200">
              <a:latin typeface="Arial"/>
              <a:cs typeface="Arial"/>
            </a:endParaRPr>
          </a:p>
        </p:txBody>
      </p:sp>
      <p:sp>
        <p:nvSpPr>
          <p:cNvPr id="113" name="object 113"/>
          <p:cNvSpPr txBox="1"/>
          <p:nvPr/>
        </p:nvSpPr>
        <p:spPr>
          <a:xfrm>
            <a:off x="672909" y="2920238"/>
            <a:ext cx="6271895" cy="2400935"/>
          </a:xfrm>
          <a:prstGeom prst="rect">
            <a:avLst/>
          </a:prstGeom>
        </p:spPr>
        <p:txBody>
          <a:bodyPr wrap="square" lIns="0" tIns="13335" rIns="0" bIns="0" rtlCol="0" vert="horz">
            <a:spAutoFit/>
          </a:bodyPr>
          <a:lstStyle/>
          <a:p>
            <a:pPr marL="3658870">
              <a:lnSpc>
                <a:spcPct val="100000"/>
              </a:lnSpc>
              <a:spcBef>
                <a:spcPts val="105"/>
              </a:spcBef>
            </a:pPr>
            <a:r>
              <a:rPr dirty="0" sz="1000" spc="-5">
                <a:latin typeface="Arial"/>
                <a:cs typeface="Arial"/>
              </a:rPr>
              <a:t>0.640 KLF</a:t>
            </a:r>
            <a:endParaRPr sz="1000">
              <a:latin typeface="Arial"/>
              <a:cs typeface="Arial"/>
            </a:endParaRPr>
          </a:p>
          <a:p>
            <a:pPr>
              <a:lnSpc>
                <a:spcPct val="100000"/>
              </a:lnSpc>
            </a:pPr>
            <a:endParaRPr sz="1100">
              <a:latin typeface="Arial"/>
              <a:cs typeface="Arial"/>
            </a:endParaRPr>
          </a:p>
          <a:p>
            <a:pPr>
              <a:lnSpc>
                <a:spcPct val="100000"/>
              </a:lnSpc>
            </a:pPr>
            <a:endParaRPr sz="1000">
              <a:latin typeface="Arial"/>
              <a:cs typeface="Arial"/>
            </a:endParaRPr>
          </a:p>
          <a:p>
            <a:pPr algn="ctr" marL="158750">
              <a:lnSpc>
                <a:spcPct val="100000"/>
              </a:lnSpc>
              <a:spcBef>
                <a:spcPts val="5"/>
              </a:spcBef>
            </a:pPr>
            <a:r>
              <a:rPr dirty="0" sz="1200">
                <a:latin typeface="Arial"/>
                <a:cs typeface="Arial"/>
              </a:rPr>
              <a:t>Design Tandem + Lane</a:t>
            </a:r>
            <a:r>
              <a:rPr dirty="0" sz="1200" spc="-45">
                <a:latin typeface="Arial"/>
                <a:cs typeface="Arial"/>
              </a:rPr>
              <a:t> </a:t>
            </a:r>
            <a:r>
              <a:rPr dirty="0" sz="1200">
                <a:latin typeface="Arial"/>
                <a:cs typeface="Arial"/>
              </a:rPr>
              <a:t>Load</a:t>
            </a:r>
            <a:endParaRPr sz="1200">
              <a:latin typeface="Arial"/>
              <a:cs typeface="Arial"/>
            </a:endParaRPr>
          </a:p>
          <a:p>
            <a:pPr>
              <a:lnSpc>
                <a:spcPct val="100000"/>
              </a:lnSpc>
              <a:spcBef>
                <a:spcPts val="25"/>
              </a:spcBef>
            </a:pPr>
            <a:endParaRPr sz="1000">
              <a:latin typeface="Arial"/>
              <a:cs typeface="Arial"/>
            </a:endParaRPr>
          </a:p>
          <a:p>
            <a:pPr algn="ctr" marL="151130">
              <a:lnSpc>
                <a:spcPct val="100000"/>
              </a:lnSpc>
            </a:pPr>
            <a:r>
              <a:rPr dirty="0" sz="1000" spc="-5" b="1">
                <a:latin typeface="Times New Roman"/>
                <a:cs typeface="Times New Roman"/>
              </a:rPr>
              <a:t>Figure </a:t>
            </a:r>
            <a:r>
              <a:rPr dirty="0" sz="1000" b="1">
                <a:latin typeface="Times New Roman"/>
                <a:cs typeface="Times New Roman"/>
              </a:rPr>
              <a:t>3-7: </a:t>
            </a:r>
            <a:r>
              <a:rPr dirty="0" sz="1000" spc="-5" b="1">
                <a:latin typeface="Times New Roman"/>
                <a:cs typeface="Times New Roman"/>
              </a:rPr>
              <a:t>HL93 Live Load</a:t>
            </a:r>
            <a:r>
              <a:rPr dirty="0" sz="1000" spc="5" b="1">
                <a:latin typeface="Times New Roman"/>
                <a:cs typeface="Times New Roman"/>
              </a:rPr>
              <a:t> </a:t>
            </a:r>
            <a:r>
              <a:rPr dirty="0" sz="1000" spc="-5" b="1">
                <a:latin typeface="Times New Roman"/>
                <a:cs typeface="Times New Roman"/>
              </a:rPr>
              <a:t>Model</a:t>
            </a:r>
            <a:endParaRPr sz="1000">
              <a:latin typeface="Times New Roman"/>
              <a:cs typeface="Times New Roman"/>
            </a:endParaRPr>
          </a:p>
          <a:p>
            <a:pPr marL="12700">
              <a:lnSpc>
                <a:spcPct val="100000"/>
              </a:lnSpc>
              <a:spcBef>
                <a:spcPts val="555"/>
              </a:spcBef>
            </a:pPr>
            <a:r>
              <a:rPr dirty="0" sz="1000" spc="-5">
                <a:latin typeface="Times New Roman"/>
                <a:cs typeface="Times New Roman"/>
              </a:rPr>
              <a:t>Apply a dynamic </a:t>
            </a:r>
            <a:r>
              <a:rPr dirty="0" sz="1000" spc="-10">
                <a:latin typeface="Times New Roman"/>
                <a:cs typeface="Times New Roman"/>
              </a:rPr>
              <a:t>load </a:t>
            </a:r>
            <a:r>
              <a:rPr dirty="0" sz="1000" spc="-5">
                <a:latin typeface="Times New Roman"/>
                <a:cs typeface="Times New Roman"/>
              </a:rPr>
              <a:t>allowance (impact) </a:t>
            </a:r>
            <a:r>
              <a:rPr dirty="0" sz="1000" spc="-10">
                <a:latin typeface="Times New Roman"/>
                <a:cs typeface="Times New Roman"/>
              </a:rPr>
              <a:t>of </a:t>
            </a:r>
            <a:r>
              <a:rPr dirty="0" sz="1000">
                <a:latin typeface="Times New Roman"/>
                <a:cs typeface="Times New Roman"/>
              </a:rPr>
              <a:t>33% </a:t>
            </a:r>
            <a:r>
              <a:rPr dirty="0" sz="1000" spc="-5">
                <a:latin typeface="Times New Roman"/>
                <a:cs typeface="Times New Roman"/>
              </a:rPr>
              <a:t>to the design truck and design tandem portions </a:t>
            </a:r>
            <a:r>
              <a:rPr dirty="0" sz="1000">
                <a:latin typeface="Times New Roman"/>
                <a:cs typeface="Times New Roman"/>
              </a:rPr>
              <a:t>of </a:t>
            </a:r>
            <a:r>
              <a:rPr dirty="0" sz="1000" spc="-5">
                <a:latin typeface="Times New Roman"/>
                <a:cs typeface="Times New Roman"/>
              </a:rPr>
              <a:t>the live</a:t>
            </a:r>
            <a:r>
              <a:rPr dirty="0" sz="1000" spc="5">
                <a:latin typeface="Times New Roman"/>
                <a:cs typeface="Times New Roman"/>
              </a:rPr>
              <a:t> </a:t>
            </a:r>
            <a:r>
              <a:rPr dirty="0" sz="1000" spc="-5">
                <a:latin typeface="Times New Roman"/>
                <a:cs typeface="Times New Roman"/>
              </a:rPr>
              <a:t>load response.</a:t>
            </a:r>
            <a:endParaRPr sz="1000">
              <a:latin typeface="Times New Roman"/>
              <a:cs typeface="Times New Roman"/>
            </a:endParaRPr>
          </a:p>
          <a:p>
            <a:pPr marL="12700" marR="8255">
              <a:lnSpc>
                <a:spcPts val="1150"/>
              </a:lnSpc>
              <a:spcBef>
                <a:spcPts val="620"/>
              </a:spcBef>
            </a:pPr>
            <a:r>
              <a:rPr dirty="0" sz="1000" spc="-5">
                <a:latin typeface="Times New Roman"/>
                <a:cs typeface="Times New Roman"/>
              </a:rPr>
              <a:t>The fatigue live load is the design truck with the rear axle spacing fixed at </a:t>
            </a:r>
            <a:r>
              <a:rPr dirty="0" sz="1000">
                <a:latin typeface="Times New Roman"/>
                <a:cs typeface="Times New Roman"/>
              </a:rPr>
              <a:t>30 </a:t>
            </a:r>
            <a:r>
              <a:rPr dirty="0" sz="1000" spc="-5">
                <a:latin typeface="Times New Roman"/>
                <a:cs typeface="Times New Roman"/>
              </a:rPr>
              <a:t>ft. The dynamic load allowance for fatigue is  15%.</a:t>
            </a:r>
            <a:endParaRPr sz="1000">
              <a:latin typeface="Times New Roman"/>
              <a:cs typeface="Times New Roman"/>
            </a:endParaRPr>
          </a:p>
          <a:p>
            <a:pPr>
              <a:lnSpc>
                <a:spcPct val="100000"/>
              </a:lnSpc>
              <a:spcBef>
                <a:spcPts val="20"/>
              </a:spcBef>
            </a:pPr>
            <a:endParaRPr sz="950">
              <a:latin typeface="Times New Roman"/>
              <a:cs typeface="Times New Roman"/>
            </a:endParaRPr>
          </a:p>
          <a:p>
            <a:pPr lvl="2" marL="469900" indent="-457834">
              <a:lnSpc>
                <a:spcPct val="100000"/>
              </a:lnSpc>
              <a:buClr>
                <a:srgbClr val="0000FF"/>
              </a:buClr>
              <a:buFont typeface="Arial"/>
              <a:buAutoNum type="arabicPeriod" startAt="3"/>
              <a:tabLst>
                <a:tab pos="470534" algn="l"/>
              </a:tabLst>
            </a:pPr>
            <a:r>
              <a:rPr dirty="0" sz="1200" spc="-5">
                <a:solidFill>
                  <a:srgbClr val="0000FF"/>
                </a:solidFill>
                <a:latin typeface="Arial"/>
                <a:cs typeface="Arial"/>
              </a:rPr>
              <a:t>Ana</a:t>
            </a:r>
            <a:r>
              <a:rPr dirty="0" sz="1200" spc="-5">
                <a:solidFill>
                  <a:srgbClr val="0000FF"/>
                </a:solidFill>
                <a:latin typeface="Arial"/>
                <a:cs typeface="Arial"/>
              </a:rPr>
              <a:t>lysis Results</a:t>
            </a:r>
            <a:r>
              <a:rPr dirty="0" sz="1200" spc="-10">
                <a:solidFill>
                  <a:srgbClr val="0000FF"/>
                </a:solidFill>
                <a:latin typeface="Arial"/>
                <a:cs typeface="Arial"/>
              </a:rPr>
              <a:t> </a:t>
            </a:r>
            <a:r>
              <a:rPr dirty="0" sz="1200" spc="-5">
                <a:solidFill>
                  <a:srgbClr val="0000FF"/>
                </a:solidFill>
                <a:latin typeface="Arial"/>
                <a:cs typeface="Arial"/>
              </a:rPr>
              <a:t>Summary</a:t>
            </a:r>
            <a:endParaRPr sz="1200">
              <a:latin typeface="Arial"/>
              <a:cs typeface="Arial"/>
            </a:endParaRPr>
          </a:p>
          <a:p>
            <a:pPr marL="12700">
              <a:lnSpc>
                <a:spcPct val="100000"/>
              </a:lnSpc>
              <a:spcBef>
                <a:spcPts val="250"/>
              </a:spcBef>
            </a:pPr>
            <a:r>
              <a:rPr dirty="0" sz="1000" spc="-5">
                <a:latin typeface="Times New Roman"/>
                <a:cs typeface="Times New Roman"/>
              </a:rPr>
              <a:t>The following load responses are computed </a:t>
            </a:r>
            <a:r>
              <a:rPr dirty="0" sz="1000" spc="-10">
                <a:latin typeface="Times New Roman"/>
                <a:cs typeface="Times New Roman"/>
              </a:rPr>
              <a:t>by</a:t>
            </a:r>
            <a:r>
              <a:rPr dirty="0" sz="1000" spc="35">
                <a:latin typeface="Times New Roman"/>
                <a:cs typeface="Times New Roman"/>
              </a:rPr>
              <a:t> </a:t>
            </a:r>
            <a:r>
              <a:rPr dirty="0" sz="1000" spc="-5">
                <a:latin typeface="Times New Roman"/>
                <a:cs typeface="Times New Roman"/>
              </a:rPr>
              <a:t>PGSuper.</a:t>
            </a:r>
            <a:endParaRPr sz="1000">
              <a:latin typeface="Times New Roman"/>
              <a:cs typeface="Times New Roman"/>
            </a:endParaRPr>
          </a:p>
          <a:p>
            <a:pPr>
              <a:lnSpc>
                <a:spcPct val="100000"/>
              </a:lnSpc>
              <a:spcBef>
                <a:spcPts val="50"/>
              </a:spcBef>
            </a:pPr>
            <a:endParaRPr sz="950">
              <a:latin typeface="Times New Roman"/>
              <a:cs typeface="Times New Roman"/>
            </a:endParaRPr>
          </a:p>
          <a:p>
            <a:pPr lvl="3" marL="561340" indent="-549275">
              <a:lnSpc>
                <a:spcPct val="100000"/>
              </a:lnSpc>
              <a:buFont typeface="Times New Roman"/>
              <a:buAutoNum type="arabicPeriod"/>
              <a:tabLst>
                <a:tab pos="561340" algn="l"/>
                <a:tab pos="561975" algn="l"/>
              </a:tabLst>
            </a:pPr>
            <a:r>
              <a:rPr dirty="0" sz="1200" i="1">
                <a:latin typeface="Arial"/>
                <a:cs typeface="Arial"/>
              </a:rPr>
              <a:t>At</a:t>
            </a:r>
            <a:r>
              <a:rPr dirty="0" sz="1200" i="1">
                <a:latin typeface="Arial"/>
                <a:cs typeface="Arial"/>
              </a:rPr>
              <a:t> </a:t>
            </a:r>
            <a:r>
              <a:rPr dirty="0" sz="1200" spc="-5" i="1">
                <a:latin typeface="Arial"/>
                <a:cs typeface="Arial"/>
              </a:rPr>
              <a:t>Release</a:t>
            </a:r>
            <a:endParaRPr sz="1200">
              <a:latin typeface="Arial"/>
              <a:cs typeface="Arial"/>
            </a:endParaRPr>
          </a:p>
        </p:txBody>
      </p:sp>
      <p:graphicFrame>
        <p:nvGraphicFramePr>
          <p:cNvPr id="114" name="object 114"/>
          <p:cNvGraphicFramePr>
            <a:graphicFrameLocks noGrp="1"/>
          </p:cNvGraphicFramePr>
          <p:nvPr/>
        </p:nvGraphicFramePr>
        <p:xfrm>
          <a:off x="685800" y="5347728"/>
          <a:ext cx="6400800" cy="486409"/>
        </p:xfrm>
        <a:graphic>
          <a:graphicData uri="http://schemas.openxmlformats.org/drawingml/2006/table">
            <a:tbl>
              <a:tblPr firstRow="1" bandRow="1">
                <a:tableStyleId>{2D5ABB26-0587-4C30-8999-92F81FD0307C}</a:tableStyleId>
              </a:tblPr>
              <a:tblGrid>
                <a:gridCol w="1092835"/>
                <a:gridCol w="1899285"/>
                <a:gridCol w="1617979"/>
                <a:gridCol w="1789429"/>
              </a:tblGrid>
              <a:tr h="234689">
                <a:tc>
                  <a:txBody>
                    <a:bodyPr/>
                    <a:lstStyle/>
                    <a:p>
                      <a:pPr marL="67945">
                        <a:lnSpc>
                          <a:spcPts val="1185"/>
                        </a:lnSpc>
                      </a:pPr>
                      <a:r>
                        <a:rPr dirty="0" sz="1000" spc="-5" b="1">
                          <a:solidFill>
                            <a:srgbClr val="365F91"/>
                          </a:solidFill>
                          <a:latin typeface="Times New Roman"/>
                          <a:cs typeface="Times New Roman"/>
                        </a:rPr>
                        <a:t>Loading</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c>
                  <a:txBody>
                    <a:bodyPr/>
                    <a:lstStyle/>
                    <a:p>
                      <a:pPr marL="574040">
                        <a:lnSpc>
                          <a:spcPts val="1185"/>
                        </a:lnSpc>
                      </a:pPr>
                      <a:r>
                        <a:rPr dirty="0" sz="1000" spc="-5" b="1">
                          <a:solidFill>
                            <a:srgbClr val="365F91"/>
                          </a:solidFill>
                          <a:latin typeface="Times New Roman"/>
                          <a:cs typeface="Times New Roman"/>
                        </a:rPr>
                        <a:t>Transfer Point</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c>
                  <a:txBody>
                    <a:bodyPr/>
                    <a:lstStyle/>
                    <a:p>
                      <a:pPr marL="273050">
                        <a:lnSpc>
                          <a:spcPts val="1185"/>
                        </a:lnSpc>
                      </a:pPr>
                      <a:r>
                        <a:rPr dirty="0" sz="1000" b="1">
                          <a:solidFill>
                            <a:srgbClr val="365F91"/>
                          </a:solidFill>
                          <a:latin typeface="Times New Roman"/>
                          <a:cs typeface="Times New Roman"/>
                        </a:rPr>
                        <a:t>Harp</a:t>
                      </a:r>
                      <a:r>
                        <a:rPr dirty="0" sz="1000" spc="-10" b="1">
                          <a:solidFill>
                            <a:srgbClr val="365F91"/>
                          </a:solidFill>
                          <a:latin typeface="Times New Roman"/>
                          <a:cs typeface="Times New Roman"/>
                        </a:rPr>
                        <a:t> </a:t>
                      </a:r>
                      <a:r>
                        <a:rPr dirty="0" sz="1000" spc="-5" b="1">
                          <a:solidFill>
                            <a:srgbClr val="365F91"/>
                          </a:solidFill>
                          <a:latin typeface="Times New Roman"/>
                          <a:cs typeface="Times New Roman"/>
                        </a:rPr>
                        <a:t>Point</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c>
                  <a:txBody>
                    <a:bodyPr/>
                    <a:lstStyle/>
                    <a:p>
                      <a:pPr marL="256540">
                        <a:lnSpc>
                          <a:spcPts val="1185"/>
                        </a:lnSpc>
                      </a:pPr>
                      <a:r>
                        <a:rPr dirty="0" sz="1000" spc="-5" b="1">
                          <a:solidFill>
                            <a:srgbClr val="365F91"/>
                          </a:solidFill>
                          <a:latin typeface="Times New Roman"/>
                          <a:cs typeface="Times New Roman"/>
                        </a:rPr>
                        <a:t>Mid-Span</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r>
              <a:tr h="239268">
                <a:tc>
                  <a:txBody>
                    <a:bodyPr/>
                    <a:lstStyle/>
                    <a:p>
                      <a:pPr marL="67945">
                        <a:lnSpc>
                          <a:spcPts val="1195"/>
                        </a:lnSpc>
                      </a:pPr>
                      <a:r>
                        <a:rPr dirty="0" sz="1000" spc="-5" b="1">
                          <a:solidFill>
                            <a:srgbClr val="365F91"/>
                          </a:solidFill>
                          <a:latin typeface="Times New Roman"/>
                          <a:cs typeface="Times New Roman"/>
                        </a:rPr>
                        <a:t>Girder</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solidFill>
                      <a:srgbClr val="D2DFED"/>
                    </a:solidFill>
                  </a:tcPr>
                </a:tc>
                <a:tc>
                  <a:txBody>
                    <a:bodyPr/>
                    <a:lstStyle/>
                    <a:p>
                      <a:pPr marL="984250">
                        <a:lnSpc>
                          <a:spcPct val="100000"/>
                        </a:lnSpc>
                        <a:spcBef>
                          <a:spcPts val="5"/>
                        </a:spcBef>
                      </a:pPr>
                      <a:r>
                        <a:rPr dirty="0" sz="1000" spc="-5">
                          <a:solidFill>
                            <a:srgbClr val="365F91"/>
                          </a:solidFill>
                          <a:latin typeface="Cambria Math"/>
                          <a:cs typeface="Cambria Math"/>
                        </a:rPr>
                        <a:t>253.96 k ∙ ft</a:t>
                      </a:r>
                      <a:endParaRPr sz="1000">
                        <a:latin typeface="Cambria Math"/>
                        <a:cs typeface="Cambria Math"/>
                      </a:endParaRPr>
                    </a:p>
                  </a:txBody>
                  <a:tcPr marL="0" marR="0" marB="0" marT="635">
                    <a:lnT w="12700">
                      <a:solidFill>
                        <a:srgbClr val="4F81BC"/>
                      </a:solidFill>
                      <a:prstDash val="solid"/>
                    </a:lnT>
                    <a:lnB w="12700">
                      <a:solidFill>
                        <a:srgbClr val="4F81BC"/>
                      </a:solidFill>
                      <a:prstDash val="solid"/>
                    </a:lnB>
                    <a:solidFill>
                      <a:srgbClr val="D2DFED"/>
                    </a:solidFill>
                  </a:tcPr>
                </a:tc>
                <a:tc>
                  <a:txBody>
                    <a:bodyPr/>
                    <a:lstStyle/>
                    <a:p>
                      <a:pPr marL="649605">
                        <a:lnSpc>
                          <a:spcPct val="100000"/>
                        </a:lnSpc>
                        <a:spcBef>
                          <a:spcPts val="5"/>
                        </a:spcBef>
                      </a:pPr>
                      <a:r>
                        <a:rPr dirty="0" sz="1000" spc="-5">
                          <a:solidFill>
                            <a:srgbClr val="365F91"/>
                          </a:solidFill>
                          <a:latin typeface="Cambria Math"/>
                          <a:cs typeface="Cambria Math"/>
                        </a:rPr>
                        <a:t>3373.66 k ∙</a:t>
                      </a:r>
                      <a:r>
                        <a:rPr dirty="0" sz="1000">
                          <a:solidFill>
                            <a:srgbClr val="365F91"/>
                          </a:solidFill>
                          <a:latin typeface="Cambria Math"/>
                          <a:cs typeface="Cambria Math"/>
                        </a:rPr>
                        <a:t> </a:t>
                      </a:r>
                      <a:r>
                        <a:rPr dirty="0" sz="1000" spc="-5">
                          <a:solidFill>
                            <a:srgbClr val="365F91"/>
                          </a:solidFill>
                          <a:latin typeface="Cambria Math"/>
                          <a:cs typeface="Cambria Math"/>
                        </a:rPr>
                        <a:t>ft</a:t>
                      </a:r>
                      <a:endParaRPr sz="1000">
                        <a:latin typeface="Cambria Math"/>
                        <a:cs typeface="Cambria Math"/>
                      </a:endParaRPr>
                    </a:p>
                  </a:txBody>
                  <a:tcPr marL="0" marR="0" marB="0" marT="635">
                    <a:lnT w="12700">
                      <a:solidFill>
                        <a:srgbClr val="4F81BC"/>
                      </a:solidFill>
                      <a:prstDash val="solid"/>
                    </a:lnT>
                    <a:lnB w="12700">
                      <a:solidFill>
                        <a:srgbClr val="4F81BC"/>
                      </a:solidFill>
                      <a:prstDash val="solid"/>
                    </a:lnB>
                    <a:solidFill>
                      <a:srgbClr val="D2DFED"/>
                    </a:solidFill>
                  </a:tcPr>
                </a:tc>
                <a:tc>
                  <a:txBody>
                    <a:bodyPr/>
                    <a:lstStyle/>
                    <a:p>
                      <a:pPr marL="633095">
                        <a:lnSpc>
                          <a:spcPct val="100000"/>
                        </a:lnSpc>
                        <a:spcBef>
                          <a:spcPts val="5"/>
                        </a:spcBef>
                      </a:pPr>
                      <a:r>
                        <a:rPr dirty="0" sz="1000" spc="-5">
                          <a:solidFill>
                            <a:srgbClr val="365F91"/>
                          </a:solidFill>
                          <a:latin typeface="Cambria Math"/>
                          <a:cs typeface="Cambria Math"/>
                        </a:rPr>
                        <a:t>3514.22 k ∙</a:t>
                      </a:r>
                      <a:r>
                        <a:rPr dirty="0" sz="1000" spc="5">
                          <a:solidFill>
                            <a:srgbClr val="365F91"/>
                          </a:solidFill>
                          <a:latin typeface="Cambria Math"/>
                          <a:cs typeface="Cambria Math"/>
                        </a:rPr>
                        <a:t> </a:t>
                      </a:r>
                      <a:r>
                        <a:rPr dirty="0" sz="1000" spc="-5">
                          <a:solidFill>
                            <a:srgbClr val="365F91"/>
                          </a:solidFill>
                          <a:latin typeface="Cambria Math"/>
                          <a:cs typeface="Cambria Math"/>
                        </a:rPr>
                        <a:t>ft</a:t>
                      </a:r>
                      <a:endParaRPr sz="1000">
                        <a:latin typeface="Cambria Math"/>
                        <a:cs typeface="Cambria Math"/>
                      </a:endParaRPr>
                    </a:p>
                  </a:txBody>
                  <a:tcPr marL="0" marR="0" marB="0" marT="635">
                    <a:lnT w="12700">
                      <a:solidFill>
                        <a:srgbClr val="4F81BC"/>
                      </a:solidFill>
                      <a:prstDash val="solid"/>
                    </a:lnT>
                    <a:lnB w="12700">
                      <a:solidFill>
                        <a:srgbClr val="4F81BC"/>
                      </a:solidFill>
                      <a:prstDash val="solid"/>
                    </a:lnB>
                    <a:solidFill>
                      <a:srgbClr val="D2DFED"/>
                    </a:solidFill>
                  </a:tcPr>
                </a:tc>
              </a:tr>
            </a:tbl>
          </a:graphicData>
        </a:graphic>
      </p:graphicFrame>
      <p:sp>
        <p:nvSpPr>
          <p:cNvPr id="115" name="object 115"/>
          <p:cNvSpPr txBox="1"/>
          <p:nvPr/>
        </p:nvSpPr>
        <p:spPr>
          <a:xfrm>
            <a:off x="673100" y="6109208"/>
            <a:ext cx="1504950" cy="208279"/>
          </a:xfrm>
          <a:prstGeom prst="rect">
            <a:avLst/>
          </a:prstGeom>
        </p:spPr>
        <p:txBody>
          <a:bodyPr wrap="square" lIns="0" tIns="12700" rIns="0" bIns="0" rtlCol="0" vert="horz">
            <a:spAutoFit/>
          </a:bodyPr>
          <a:lstStyle/>
          <a:p>
            <a:pPr marL="12700">
              <a:lnSpc>
                <a:spcPct val="100000"/>
              </a:lnSpc>
              <a:spcBef>
                <a:spcPts val="100"/>
              </a:spcBef>
              <a:tabLst>
                <a:tab pos="560705" algn="l"/>
              </a:tabLst>
            </a:pPr>
            <a:r>
              <a:rPr dirty="0" sz="1200">
                <a:latin typeface="Times New Roman"/>
                <a:cs typeface="Times New Roman"/>
              </a:rPr>
              <a:t>3.4.3.2	</a:t>
            </a:r>
            <a:r>
              <a:rPr dirty="0" sz="1200" i="1">
                <a:latin typeface="Arial"/>
                <a:cs typeface="Arial"/>
              </a:rPr>
              <a:t>At </a:t>
            </a:r>
            <a:r>
              <a:rPr dirty="0" sz="1200" spc="-5" i="1">
                <a:latin typeface="Arial"/>
                <a:cs typeface="Arial"/>
              </a:rPr>
              <a:t>Bridge</a:t>
            </a:r>
            <a:r>
              <a:rPr dirty="0" sz="1200" spc="-55" i="1">
                <a:latin typeface="Arial"/>
                <a:cs typeface="Arial"/>
              </a:rPr>
              <a:t> </a:t>
            </a:r>
            <a:r>
              <a:rPr dirty="0" sz="1200" spc="-10" i="1">
                <a:latin typeface="Arial"/>
                <a:cs typeface="Arial"/>
              </a:rPr>
              <a:t>Site</a:t>
            </a:r>
            <a:endParaRPr sz="1200">
              <a:latin typeface="Arial"/>
              <a:cs typeface="Arial"/>
            </a:endParaRPr>
          </a:p>
        </p:txBody>
      </p:sp>
      <p:graphicFrame>
        <p:nvGraphicFramePr>
          <p:cNvPr id="116" name="object 116"/>
          <p:cNvGraphicFramePr>
            <a:graphicFrameLocks noGrp="1"/>
          </p:cNvGraphicFramePr>
          <p:nvPr/>
        </p:nvGraphicFramePr>
        <p:xfrm>
          <a:off x="681219" y="6344424"/>
          <a:ext cx="2787650" cy="2049780"/>
        </p:xfrm>
        <a:graphic>
          <a:graphicData uri="http://schemas.openxmlformats.org/drawingml/2006/table">
            <a:tbl>
              <a:tblPr firstRow="1" bandRow="1">
                <a:tableStyleId>{2D5ABB26-0587-4C30-8999-92F81FD0307C}</a:tableStyleId>
              </a:tblPr>
              <a:tblGrid>
                <a:gridCol w="1628139"/>
                <a:gridCol w="1159510"/>
              </a:tblGrid>
              <a:tr h="230104">
                <a:tc>
                  <a:txBody>
                    <a:bodyPr/>
                    <a:lstStyle/>
                    <a:p>
                      <a:pPr marL="73025">
                        <a:lnSpc>
                          <a:spcPts val="1195"/>
                        </a:lnSpc>
                      </a:pPr>
                      <a:r>
                        <a:rPr dirty="0" sz="1000" spc="-5" b="1">
                          <a:solidFill>
                            <a:srgbClr val="365F91"/>
                          </a:solidFill>
                          <a:latin typeface="Times New Roman"/>
                          <a:cs typeface="Times New Roman"/>
                        </a:rPr>
                        <a:t>Loading</a:t>
                      </a:r>
                      <a:endParaRPr sz="1000">
                        <a:latin typeface="Times New Roman"/>
                        <a:cs typeface="Times New Roman"/>
                      </a:endParaRPr>
                    </a:p>
                  </a:txBody>
                  <a:tcPr marL="0" marR="0" marB="0" marT="0">
                    <a:lnT w="12700">
                      <a:solidFill>
                        <a:srgbClr val="4F81BC"/>
                      </a:solidFill>
                      <a:prstDash val="solid"/>
                    </a:lnT>
                  </a:tcPr>
                </a:tc>
                <a:tc>
                  <a:txBody>
                    <a:bodyPr/>
                    <a:lstStyle/>
                    <a:p>
                      <a:pPr marL="284480">
                        <a:lnSpc>
                          <a:spcPct val="100000"/>
                        </a:lnSpc>
                        <a:spcBef>
                          <a:spcPts val="40"/>
                        </a:spcBef>
                      </a:pPr>
                      <a:r>
                        <a:rPr dirty="0" baseline="2777" sz="1500" spc="-7" b="1">
                          <a:solidFill>
                            <a:srgbClr val="365F91"/>
                          </a:solidFill>
                          <a:latin typeface="Times New Roman"/>
                          <a:cs typeface="Times New Roman"/>
                        </a:rPr>
                        <a:t>0.5L</a:t>
                      </a:r>
                      <a:r>
                        <a:rPr dirty="0" sz="650" spc="-5" b="1">
                          <a:solidFill>
                            <a:srgbClr val="365F91"/>
                          </a:solidFill>
                          <a:latin typeface="Times New Roman"/>
                          <a:cs typeface="Times New Roman"/>
                        </a:rPr>
                        <a:t>s</a:t>
                      </a:r>
                      <a:endParaRPr sz="650">
                        <a:latin typeface="Times New Roman"/>
                        <a:cs typeface="Times New Roman"/>
                      </a:endParaRPr>
                    </a:p>
                  </a:txBody>
                  <a:tcPr marL="0" marR="0" marB="0" marT="5080">
                    <a:lnT w="12700">
                      <a:solidFill>
                        <a:srgbClr val="4F81BC"/>
                      </a:solidFill>
                      <a:prstDash val="solid"/>
                    </a:lnT>
                  </a:tcPr>
                </a:tc>
              </a:tr>
              <a:tr h="224040">
                <a:tc>
                  <a:txBody>
                    <a:bodyPr/>
                    <a:lstStyle/>
                    <a:p>
                      <a:pPr marL="77470">
                        <a:lnSpc>
                          <a:spcPts val="1135"/>
                        </a:lnSpc>
                      </a:pPr>
                      <a:r>
                        <a:rPr dirty="0" sz="1000" spc="-5" b="1">
                          <a:solidFill>
                            <a:srgbClr val="365F91"/>
                          </a:solidFill>
                          <a:latin typeface="Times New Roman"/>
                          <a:cs typeface="Times New Roman"/>
                        </a:rPr>
                        <a:t>Girder after erection</a:t>
                      </a:r>
                      <a:endParaRPr sz="1000">
                        <a:latin typeface="Times New Roman"/>
                        <a:cs typeface="Times New Roman"/>
                      </a:endParaRPr>
                    </a:p>
                  </a:txBody>
                  <a:tcPr marL="0" marR="0" marB="0" marT="0">
                    <a:solidFill>
                      <a:srgbClr val="D2DFED"/>
                    </a:solidFill>
                  </a:tcPr>
                </a:tc>
                <a:tc>
                  <a:txBody>
                    <a:bodyPr/>
                    <a:lstStyle/>
                    <a:p>
                      <a:pPr algn="r" marR="109220">
                        <a:lnSpc>
                          <a:spcPts val="1150"/>
                        </a:lnSpc>
                      </a:pPr>
                      <a:r>
                        <a:rPr dirty="0" sz="1000" spc="-5">
                          <a:solidFill>
                            <a:srgbClr val="365F91"/>
                          </a:solidFill>
                          <a:latin typeface="Cambria Math"/>
                          <a:cs typeface="Cambria Math"/>
                        </a:rPr>
                        <a:t>3368.43 k ∙</a:t>
                      </a:r>
                      <a:r>
                        <a:rPr dirty="0" sz="1000" spc="-55">
                          <a:solidFill>
                            <a:srgbClr val="365F91"/>
                          </a:solidFill>
                          <a:latin typeface="Cambria Math"/>
                          <a:cs typeface="Cambria Math"/>
                        </a:rPr>
                        <a:t> </a:t>
                      </a:r>
                      <a:r>
                        <a:rPr dirty="0" sz="1000" spc="-5">
                          <a:solidFill>
                            <a:srgbClr val="365F91"/>
                          </a:solidFill>
                          <a:latin typeface="Cambria Math"/>
                          <a:cs typeface="Cambria Math"/>
                        </a:rPr>
                        <a:t>ft</a:t>
                      </a:r>
                      <a:endParaRPr sz="1000">
                        <a:latin typeface="Cambria Math"/>
                        <a:cs typeface="Cambria Math"/>
                      </a:endParaRPr>
                    </a:p>
                  </a:txBody>
                  <a:tcPr marL="0" marR="0" marB="0" marT="0">
                    <a:solidFill>
                      <a:srgbClr val="D2DFED"/>
                    </a:solidFill>
                  </a:tcPr>
                </a:tc>
              </a:tr>
              <a:tr h="225551">
                <a:tc>
                  <a:txBody>
                    <a:bodyPr/>
                    <a:lstStyle/>
                    <a:p>
                      <a:pPr marL="73025">
                        <a:lnSpc>
                          <a:spcPts val="1135"/>
                        </a:lnSpc>
                      </a:pPr>
                      <a:r>
                        <a:rPr dirty="0" sz="1000" spc="-5" b="1">
                          <a:solidFill>
                            <a:srgbClr val="365F91"/>
                          </a:solidFill>
                          <a:latin typeface="Times New Roman"/>
                          <a:cs typeface="Times New Roman"/>
                        </a:rPr>
                        <a:t>Diaphragm</a:t>
                      </a:r>
                      <a:endParaRPr sz="1000">
                        <a:latin typeface="Times New Roman"/>
                        <a:cs typeface="Times New Roman"/>
                      </a:endParaRPr>
                    </a:p>
                  </a:txBody>
                  <a:tcPr marL="0" marR="0" marB="0" marT="0"/>
                </a:tc>
                <a:tc>
                  <a:txBody>
                    <a:bodyPr/>
                    <a:lstStyle/>
                    <a:p>
                      <a:pPr algn="r" marR="144145">
                        <a:lnSpc>
                          <a:spcPts val="1150"/>
                        </a:lnSpc>
                      </a:pPr>
                      <a:r>
                        <a:rPr dirty="0" sz="1000" spc="-5">
                          <a:solidFill>
                            <a:srgbClr val="365F91"/>
                          </a:solidFill>
                          <a:latin typeface="Cambria Math"/>
                          <a:cs typeface="Cambria Math"/>
                        </a:rPr>
                        <a:t>140.14 k ∙</a:t>
                      </a:r>
                      <a:r>
                        <a:rPr dirty="0" sz="1000" spc="-65">
                          <a:solidFill>
                            <a:srgbClr val="365F91"/>
                          </a:solidFill>
                          <a:latin typeface="Cambria Math"/>
                          <a:cs typeface="Cambria Math"/>
                        </a:rPr>
                        <a:t> </a:t>
                      </a:r>
                      <a:r>
                        <a:rPr dirty="0" sz="1000" spc="-5">
                          <a:solidFill>
                            <a:srgbClr val="365F91"/>
                          </a:solidFill>
                          <a:latin typeface="Cambria Math"/>
                          <a:cs typeface="Cambria Math"/>
                        </a:rPr>
                        <a:t>ft</a:t>
                      </a:r>
                      <a:endParaRPr sz="1000">
                        <a:latin typeface="Cambria Math"/>
                        <a:cs typeface="Cambria Math"/>
                      </a:endParaRPr>
                    </a:p>
                  </a:txBody>
                  <a:tcPr marL="0" marR="0" marB="0" marT="0"/>
                </a:tc>
              </a:tr>
              <a:tr h="225551">
                <a:tc>
                  <a:txBody>
                    <a:bodyPr/>
                    <a:lstStyle/>
                    <a:p>
                      <a:pPr marL="67945">
                        <a:lnSpc>
                          <a:spcPts val="1135"/>
                        </a:lnSpc>
                      </a:pPr>
                      <a:r>
                        <a:rPr dirty="0" sz="1000" spc="-5" b="1">
                          <a:solidFill>
                            <a:srgbClr val="365F91"/>
                          </a:solidFill>
                          <a:latin typeface="Times New Roman"/>
                          <a:cs typeface="Times New Roman"/>
                        </a:rPr>
                        <a:t>Slab</a:t>
                      </a:r>
                      <a:endParaRPr sz="1000">
                        <a:latin typeface="Times New Roman"/>
                        <a:cs typeface="Times New Roman"/>
                      </a:endParaRPr>
                    </a:p>
                  </a:txBody>
                  <a:tcPr marL="0" marR="0" marB="0" marT="0">
                    <a:solidFill>
                      <a:srgbClr val="D2DFED"/>
                    </a:solidFill>
                  </a:tcPr>
                </a:tc>
                <a:tc>
                  <a:txBody>
                    <a:bodyPr/>
                    <a:lstStyle/>
                    <a:p>
                      <a:pPr algn="r" marR="109220">
                        <a:lnSpc>
                          <a:spcPts val="1150"/>
                        </a:lnSpc>
                      </a:pPr>
                      <a:r>
                        <a:rPr dirty="0" sz="1000" spc="-5">
                          <a:solidFill>
                            <a:srgbClr val="365F91"/>
                          </a:solidFill>
                          <a:latin typeface="Cambria Math"/>
                          <a:cs typeface="Cambria Math"/>
                        </a:rPr>
                        <a:t>2465.61 k ∙</a:t>
                      </a:r>
                      <a:r>
                        <a:rPr dirty="0" sz="1000" spc="-55">
                          <a:solidFill>
                            <a:srgbClr val="365F91"/>
                          </a:solidFill>
                          <a:latin typeface="Cambria Math"/>
                          <a:cs typeface="Cambria Math"/>
                        </a:rPr>
                        <a:t> </a:t>
                      </a:r>
                      <a:r>
                        <a:rPr dirty="0" sz="1000" spc="-5">
                          <a:solidFill>
                            <a:srgbClr val="365F91"/>
                          </a:solidFill>
                          <a:latin typeface="Cambria Math"/>
                          <a:cs typeface="Cambria Math"/>
                        </a:rPr>
                        <a:t>ft</a:t>
                      </a:r>
                      <a:endParaRPr sz="1000">
                        <a:latin typeface="Cambria Math"/>
                        <a:cs typeface="Cambria Math"/>
                      </a:endParaRPr>
                    </a:p>
                  </a:txBody>
                  <a:tcPr marL="0" marR="0" marB="0" marT="0">
                    <a:solidFill>
                      <a:srgbClr val="D2DFED"/>
                    </a:solidFill>
                  </a:tcPr>
                </a:tc>
              </a:tr>
              <a:tr h="224027">
                <a:tc>
                  <a:txBody>
                    <a:bodyPr/>
                    <a:lstStyle/>
                    <a:p>
                      <a:pPr marL="73025">
                        <a:lnSpc>
                          <a:spcPts val="1135"/>
                        </a:lnSpc>
                      </a:pPr>
                      <a:r>
                        <a:rPr dirty="0" sz="1000" spc="-5" b="1">
                          <a:solidFill>
                            <a:srgbClr val="365F91"/>
                          </a:solidFill>
                          <a:latin typeface="Times New Roman"/>
                          <a:cs typeface="Times New Roman"/>
                        </a:rPr>
                        <a:t>Haunch</a:t>
                      </a:r>
                      <a:endParaRPr sz="1000">
                        <a:latin typeface="Times New Roman"/>
                        <a:cs typeface="Times New Roman"/>
                      </a:endParaRPr>
                    </a:p>
                  </a:txBody>
                  <a:tcPr marL="0" marR="0" marB="0" marT="0"/>
                </a:tc>
                <a:tc>
                  <a:txBody>
                    <a:bodyPr/>
                    <a:lstStyle/>
                    <a:p>
                      <a:pPr algn="r" marR="144145">
                        <a:lnSpc>
                          <a:spcPts val="1150"/>
                        </a:lnSpc>
                      </a:pPr>
                      <a:r>
                        <a:rPr dirty="0" sz="1000" spc="-5">
                          <a:solidFill>
                            <a:srgbClr val="365F91"/>
                          </a:solidFill>
                          <a:latin typeface="Cambria Math"/>
                          <a:cs typeface="Cambria Math"/>
                        </a:rPr>
                        <a:t>760.28 k ∙</a:t>
                      </a:r>
                      <a:r>
                        <a:rPr dirty="0" sz="1000" spc="-65">
                          <a:solidFill>
                            <a:srgbClr val="365F91"/>
                          </a:solidFill>
                          <a:latin typeface="Cambria Math"/>
                          <a:cs typeface="Cambria Math"/>
                        </a:rPr>
                        <a:t> </a:t>
                      </a:r>
                      <a:r>
                        <a:rPr dirty="0" sz="1000" spc="-5">
                          <a:solidFill>
                            <a:srgbClr val="365F91"/>
                          </a:solidFill>
                          <a:latin typeface="Cambria Math"/>
                          <a:cs typeface="Cambria Math"/>
                        </a:rPr>
                        <a:t>ft</a:t>
                      </a:r>
                      <a:endParaRPr sz="1000">
                        <a:latin typeface="Cambria Math"/>
                        <a:cs typeface="Cambria Math"/>
                      </a:endParaRPr>
                    </a:p>
                  </a:txBody>
                  <a:tcPr marL="0" marR="0" marB="0" marT="0"/>
                </a:tc>
              </a:tr>
              <a:tr h="225551">
                <a:tc>
                  <a:txBody>
                    <a:bodyPr/>
                    <a:lstStyle/>
                    <a:p>
                      <a:pPr marL="67945">
                        <a:lnSpc>
                          <a:spcPts val="1135"/>
                        </a:lnSpc>
                      </a:pPr>
                      <a:r>
                        <a:rPr dirty="0" sz="1000" spc="-5" b="1">
                          <a:solidFill>
                            <a:srgbClr val="365F91"/>
                          </a:solidFill>
                          <a:latin typeface="Times New Roman"/>
                          <a:cs typeface="Times New Roman"/>
                        </a:rPr>
                        <a:t>Traffic Barrier</a:t>
                      </a:r>
                      <a:endParaRPr sz="1000">
                        <a:latin typeface="Times New Roman"/>
                        <a:cs typeface="Times New Roman"/>
                      </a:endParaRPr>
                    </a:p>
                  </a:txBody>
                  <a:tcPr marL="0" marR="0" marB="0" marT="0">
                    <a:solidFill>
                      <a:srgbClr val="D2DFED"/>
                    </a:solidFill>
                  </a:tcPr>
                </a:tc>
                <a:tc>
                  <a:txBody>
                    <a:bodyPr/>
                    <a:lstStyle/>
                    <a:p>
                      <a:pPr algn="r" marR="144145">
                        <a:lnSpc>
                          <a:spcPts val="1150"/>
                        </a:lnSpc>
                      </a:pPr>
                      <a:r>
                        <a:rPr dirty="0" sz="1000" spc="-5">
                          <a:solidFill>
                            <a:srgbClr val="365F91"/>
                          </a:solidFill>
                          <a:latin typeface="Cambria Math"/>
                          <a:cs typeface="Cambria Math"/>
                        </a:rPr>
                        <a:t>732.12 k ∙</a:t>
                      </a:r>
                      <a:r>
                        <a:rPr dirty="0" sz="1000" spc="-65">
                          <a:solidFill>
                            <a:srgbClr val="365F91"/>
                          </a:solidFill>
                          <a:latin typeface="Cambria Math"/>
                          <a:cs typeface="Cambria Math"/>
                        </a:rPr>
                        <a:t> </a:t>
                      </a:r>
                      <a:r>
                        <a:rPr dirty="0" sz="1000" spc="-5">
                          <a:solidFill>
                            <a:srgbClr val="365F91"/>
                          </a:solidFill>
                          <a:latin typeface="Cambria Math"/>
                          <a:cs typeface="Cambria Math"/>
                        </a:rPr>
                        <a:t>ft</a:t>
                      </a:r>
                      <a:endParaRPr sz="1000">
                        <a:latin typeface="Cambria Math"/>
                        <a:cs typeface="Cambria Math"/>
                      </a:endParaRPr>
                    </a:p>
                  </a:txBody>
                  <a:tcPr marL="0" marR="0" marB="0" marT="0">
                    <a:solidFill>
                      <a:srgbClr val="D2DFED"/>
                    </a:solidFill>
                  </a:tcPr>
                </a:tc>
              </a:tr>
              <a:tr h="225564">
                <a:tc>
                  <a:txBody>
                    <a:bodyPr/>
                    <a:lstStyle/>
                    <a:p>
                      <a:pPr marL="73025">
                        <a:lnSpc>
                          <a:spcPts val="1135"/>
                        </a:lnSpc>
                      </a:pPr>
                      <a:r>
                        <a:rPr dirty="0" sz="1000" spc="-5" b="1">
                          <a:solidFill>
                            <a:srgbClr val="365F91"/>
                          </a:solidFill>
                          <a:latin typeface="Times New Roman"/>
                          <a:cs typeface="Times New Roman"/>
                        </a:rPr>
                        <a:t>Future Overlay</a:t>
                      </a:r>
                      <a:endParaRPr sz="1000">
                        <a:latin typeface="Times New Roman"/>
                        <a:cs typeface="Times New Roman"/>
                      </a:endParaRPr>
                    </a:p>
                  </a:txBody>
                  <a:tcPr marL="0" marR="0" marB="0" marT="0"/>
                </a:tc>
                <a:tc>
                  <a:txBody>
                    <a:bodyPr/>
                    <a:lstStyle/>
                    <a:p>
                      <a:pPr algn="r" marR="144145">
                        <a:lnSpc>
                          <a:spcPts val="1150"/>
                        </a:lnSpc>
                      </a:pPr>
                      <a:r>
                        <a:rPr dirty="0" sz="1000" spc="-5">
                          <a:solidFill>
                            <a:srgbClr val="365F91"/>
                          </a:solidFill>
                          <a:latin typeface="Cambria Math"/>
                          <a:cs typeface="Cambria Math"/>
                        </a:rPr>
                        <a:t>739.63 k ∙</a:t>
                      </a:r>
                      <a:r>
                        <a:rPr dirty="0" sz="1000" spc="-65">
                          <a:solidFill>
                            <a:srgbClr val="365F91"/>
                          </a:solidFill>
                          <a:latin typeface="Cambria Math"/>
                          <a:cs typeface="Cambria Math"/>
                        </a:rPr>
                        <a:t> </a:t>
                      </a:r>
                      <a:r>
                        <a:rPr dirty="0" sz="1000" spc="-5">
                          <a:solidFill>
                            <a:srgbClr val="365F91"/>
                          </a:solidFill>
                          <a:latin typeface="Cambria Math"/>
                          <a:cs typeface="Cambria Math"/>
                        </a:rPr>
                        <a:t>ft</a:t>
                      </a:r>
                      <a:endParaRPr sz="1000">
                        <a:latin typeface="Cambria Math"/>
                        <a:cs typeface="Cambria Math"/>
                      </a:endParaRPr>
                    </a:p>
                  </a:txBody>
                  <a:tcPr marL="0" marR="0" marB="0" marT="0"/>
                </a:tc>
              </a:tr>
              <a:tr h="222491">
                <a:tc>
                  <a:txBody>
                    <a:bodyPr/>
                    <a:lstStyle/>
                    <a:p>
                      <a:pPr marL="67945">
                        <a:lnSpc>
                          <a:spcPts val="1135"/>
                        </a:lnSpc>
                      </a:pPr>
                      <a:r>
                        <a:rPr dirty="0" sz="1000" spc="-5" b="1">
                          <a:solidFill>
                            <a:srgbClr val="365F91"/>
                          </a:solidFill>
                          <a:latin typeface="Times New Roman"/>
                          <a:cs typeface="Times New Roman"/>
                        </a:rPr>
                        <a:t>*Design LLIM</a:t>
                      </a:r>
                      <a:r>
                        <a:rPr dirty="0" sz="1000" spc="-10" b="1">
                          <a:solidFill>
                            <a:srgbClr val="365F91"/>
                          </a:solidFill>
                          <a:latin typeface="Times New Roman"/>
                          <a:cs typeface="Times New Roman"/>
                        </a:rPr>
                        <a:t> </a:t>
                      </a:r>
                      <a:r>
                        <a:rPr dirty="0" sz="1000" spc="-5" b="1">
                          <a:solidFill>
                            <a:srgbClr val="365F91"/>
                          </a:solidFill>
                          <a:latin typeface="Times New Roman"/>
                          <a:cs typeface="Times New Roman"/>
                        </a:rPr>
                        <a:t>(HL-93)</a:t>
                      </a:r>
                      <a:endParaRPr sz="1000">
                        <a:latin typeface="Times New Roman"/>
                        <a:cs typeface="Times New Roman"/>
                      </a:endParaRPr>
                    </a:p>
                  </a:txBody>
                  <a:tcPr marL="0" marR="0" marB="0" marT="0">
                    <a:solidFill>
                      <a:srgbClr val="D2DFED"/>
                    </a:solidFill>
                  </a:tcPr>
                </a:tc>
                <a:tc>
                  <a:txBody>
                    <a:bodyPr/>
                    <a:lstStyle/>
                    <a:p>
                      <a:pPr algn="r" marR="109220">
                        <a:lnSpc>
                          <a:spcPts val="1150"/>
                        </a:lnSpc>
                      </a:pPr>
                      <a:r>
                        <a:rPr dirty="0" sz="1000" spc="-5">
                          <a:solidFill>
                            <a:srgbClr val="365F91"/>
                          </a:solidFill>
                          <a:latin typeface="Cambria Math"/>
                          <a:cs typeface="Cambria Math"/>
                        </a:rPr>
                        <a:t>5485.09 k ∙</a:t>
                      </a:r>
                      <a:r>
                        <a:rPr dirty="0" sz="1000" spc="-55">
                          <a:solidFill>
                            <a:srgbClr val="365F91"/>
                          </a:solidFill>
                          <a:latin typeface="Cambria Math"/>
                          <a:cs typeface="Cambria Math"/>
                        </a:rPr>
                        <a:t> </a:t>
                      </a:r>
                      <a:r>
                        <a:rPr dirty="0" sz="1000" spc="-5">
                          <a:solidFill>
                            <a:srgbClr val="365F91"/>
                          </a:solidFill>
                          <a:latin typeface="Cambria Math"/>
                          <a:cs typeface="Cambria Math"/>
                        </a:rPr>
                        <a:t>ft</a:t>
                      </a:r>
                      <a:endParaRPr sz="1000">
                        <a:latin typeface="Cambria Math"/>
                        <a:cs typeface="Cambria Math"/>
                      </a:endParaRPr>
                    </a:p>
                  </a:txBody>
                  <a:tcPr marL="0" marR="0" marB="0" marT="0">
                    <a:solidFill>
                      <a:srgbClr val="D2DFED"/>
                    </a:solidFill>
                  </a:tcPr>
                </a:tc>
              </a:tr>
              <a:tr h="234696">
                <a:tc>
                  <a:txBody>
                    <a:bodyPr/>
                    <a:lstStyle/>
                    <a:p>
                      <a:pPr marL="73025">
                        <a:lnSpc>
                          <a:spcPts val="1150"/>
                        </a:lnSpc>
                      </a:pPr>
                      <a:r>
                        <a:rPr dirty="0" sz="1000" spc="-5" b="1">
                          <a:solidFill>
                            <a:srgbClr val="365F91"/>
                          </a:solidFill>
                          <a:latin typeface="Times New Roman"/>
                          <a:cs typeface="Times New Roman"/>
                        </a:rPr>
                        <a:t>*Fatigue </a:t>
                      </a:r>
                      <a:r>
                        <a:rPr dirty="0" sz="1000" spc="-10" b="1">
                          <a:solidFill>
                            <a:srgbClr val="365F91"/>
                          </a:solidFill>
                          <a:latin typeface="Times New Roman"/>
                          <a:cs typeface="Times New Roman"/>
                        </a:rPr>
                        <a:t>LLIM</a:t>
                      </a:r>
                      <a:endParaRPr sz="1000">
                        <a:latin typeface="Times New Roman"/>
                        <a:cs typeface="Times New Roman"/>
                      </a:endParaRPr>
                    </a:p>
                  </a:txBody>
                  <a:tcPr marL="0" marR="0" marB="0" marT="0">
                    <a:lnB w="12700">
                      <a:solidFill>
                        <a:srgbClr val="4F81BC"/>
                      </a:solidFill>
                      <a:prstDash val="solid"/>
                    </a:lnB>
                  </a:tcPr>
                </a:tc>
                <a:tc>
                  <a:txBody>
                    <a:bodyPr/>
                    <a:lstStyle/>
                    <a:p>
                      <a:pPr algn="r" marR="109220">
                        <a:lnSpc>
                          <a:spcPts val="1160"/>
                        </a:lnSpc>
                      </a:pPr>
                      <a:r>
                        <a:rPr dirty="0" sz="1000" spc="-5">
                          <a:solidFill>
                            <a:srgbClr val="365F91"/>
                          </a:solidFill>
                          <a:latin typeface="Cambria Math"/>
                          <a:cs typeface="Cambria Math"/>
                        </a:rPr>
                        <a:t>2686.86 k ∙</a:t>
                      </a:r>
                      <a:r>
                        <a:rPr dirty="0" sz="1000" spc="-55">
                          <a:solidFill>
                            <a:srgbClr val="365F91"/>
                          </a:solidFill>
                          <a:latin typeface="Cambria Math"/>
                          <a:cs typeface="Cambria Math"/>
                        </a:rPr>
                        <a:t> </a:t>
                      </a:r>
                      <a:r>
                        <a:rPr dirty="0" sz="1000" spc="-5">
                          <a:solidFill>
                            <a:srgbClr val="365F91"/>
                          </a:solidFill>
                          <a:latin typeface="Cambria Math"/>
                          <a:cs typeface="Cambria Math"/>
                        </a:rPr>
                        <a:t>ft</a:t>
                      </a:r>
                      <a:endParaRPr sz="1000">
                        <a:latin typeface="Cambria Math"/>
                        <a:cs typeface="Cambria Math"/>
                      </a:endParaRPr>
                    </a:p>
                  </a:txBody>
                  <a:tcPr marL="0" marR="0" marB="0" marT="0">
                    <a:lnB w="12700">
                      <a:solidFill>
                        <a:srgbClr val="4F81BC"/>
                      </a:solidFill>
                      <a:prstDash val="solid"/>
                    </a:lnB>
                  </a:tcPr>
                </a:tc>
              </a:tr>
            </a:tbl>
          </a:graphicData>
        </a:graphic>
      </p:graphicFrame>
      <p:sp>
        <p:nvSpPr>
          <p:cNvPr id="117" name="object 117"/>
          <p:cNvSpPr txBox="1"/>
          <p:nvPr/>
        </p:nvSpPr>
        <p:spPr>
          <a:xfrm>
            <a:off x="673100" y="8373871"/>
            <a:ext cx="169418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*Live load </a:t>
            </a:r>
            <a:r>
              <a:rPr dirty="0" sz="1000">
                <a:latin typeface="Times New Roman"/>
                <a:cs typeface="Times New Roman"/>
              </a:rPr>
              <a:t>moments </a:t>
            </a:r>
            <a:r>
              <a:rPr dirty="0" sz="1000" spc="-5">
                <a:latin typeface="Times New Roman"/>
                <a:cs typeface="Times New Roman"/>
              </a:rPr>
              <a:t>are </a:t>
            </a:r>
            <a:r>
              <a:rPr dirty="0" sz="1000">
                <a:latin typeface="Times New Roman"/>
                <a:cs typeface="Times New Roman"/>
              </a:rPr>
              <a:t>per</a:t>
            </a:r>
            <a:r>
              <a:rPr dirty="0" sz="1000" spc="-40">
                <a:latin typeface="Times New Roman"/>
                <a:cs typeface="Times New Roman"/>
              </a:rPr>
              <a:t> </a:t>
            </a:r>
            <a:r>
              <a:rPr dirty="0" sz="1000" spc="-10">
                <a:latin typeface="Times New Roman"/>
                <a:cs typeface="Times New Roman"/>
              </a:rPr>
              <a:t>lane</a:t>
            </a:r>
            <a:endParaRPr sz="1000">
              <a:latin typeface="Times New Roman"/>
              <a:cs typeface="Times New Roman"/>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16152" y="2802629"/>
            <a:ext cx="5340350" cy="0"/>
          </a:xfrm>
          <a:custGeom>
            <a:avLst/>
            <a:gdLst/>
            <a:ahLst/>
            <a:cxnLst/>
            <a:rect l="l" t="t" r="r" b="b"/>
            <a:pathLst>
              <a:path w="5340350" h="0">
                <a:moveTo>
                  <a:pt x="0" y="0"/>
                </a:moveTo>
                <a:lnTo>
                  <a:pt x="5340096" y="0"/>
                </a:lnTo>
              </a:path>
            </a:pathLst>
          </a:custGeom>
          <a:ln w="6108">
            <a:solidFill>
              <a:srgbClr val="4F81BC"/>
            </a:solidFill>
          </a:ln>
        </p:spPr>
        <p:txBody>
          <a:bodyPr wrap="square" lIns="0" tIns="0" rIns="0" bIns="0" rtlCol="0"/>
          <a:lstStyle/>
          <a:p/>
        </p:txBody>
      </p:sp>
      <p:sp>
        <p:nvSpPr>
          <p:cNvPr id="3" name="object 3"/>
          <p:cNvSpPr/>
          <p:nvPr/>
        </p:nvSpPr>
        <p:spPr>
          <a:xfrm>
            <a:off x="1216152" y="3354323"/>
            <a:ext cx="5340350" cy="0"/>
          </a:xfrm>
          <a:custGeom>
            <a:avLst/>
            <a:gdLst/>
            <a:ahLst/>
            <a:cxnLst/>
            <a:rect l="l" t="t" r="r" b="b"/>
            <a:pathLst>
              <a:path w="5340350" h="0">
                <a:moveTo>
                  <a:pt x="0" y="0"/>
                </a:moveTo>
                <a:lnTo>
                  <a:pt x="5340096" y="0"/>
                </a:lnTo>
              </a:path>
            </a:pathLst>
          </a:custGeom>
          <a:ln w="6096">
            <a:solidFill>
              <a:srgbClr val="4F81BC"/>
            </a:solidFill>
          </a:ln>
        </p:spPr>
        <p:txBody>
          <a:bodyPr wrap="square" lIns="0" tIns="0" rIns="0" bIns="0" rtlCol="0"/>
          <a:lstStyle/>
          <a:p/>
        </p:txBody>
      </p:sp>
      <p:sp>
        <p:nvSpPr>
          <p:cNvPr id="4" name="object 4"/>
          <p:cNvSpPr/>
          <p:nvPr/>
        </p:nvSpPr>
        <p:spPr>
          <a:xfrm>
            <a:off x="1216152" y="4323588"/>
            <a:ext cx="5340350" cy="0"/>
          </a:xfrm>
          <a:custGeom>
            <a:avLst/>
            <a:gdLst/>
            <a:ahLst/>
            <a:cxnLst/>
            <a:rect l="l" t="t" r="r" b="b"/>
            <a:pathLst>
              <a:path w="5340350" h="0">
                <a:moveTo>
                  <a:pt x="0" y="0"/>
                </a:moveTo>
                <a:lnTo>
                  <a:pt x="5340096" y="0"/>
                </a:lnTo>
              </a:path>
            </a:pathLst>
          </a:custGeom>
          <a:ln w="6096">
            <a:solidFill>
              <a:srgbClr val="4F81BC"/>
            </a:solidFill>
          </a:ln>
        </p:spPr>
        <p:txBody>
          <a:bodyPr wrap="square" lIns="0" tIns="0" rIns="0" bIns="0" rtlCol="0"/>
          <a:lstStyle/>
          <a:p/>
        </p:txBody>
      </p:sp>
      <p:sp>
        <p:nvSpPr>
          <p:cNvPr id="5" name="object 5"/>
          <p:cNvSpPr/>
          <p:nvPr/>
        </p:nvSpPr>
        <p:spPr>
          <a:xfrm>
            <a:off x="1216152" y="4876800"/>
            <a:ext cx="5340350" cy="0"/>
          </a:xfrm>
          <a:custGeom>
            <a:avLst/>
            <a:gdLst/>
            <a:ahLst/>
            <a:cxnLst/>
            <a:rect l="l" t="t" r="r" b="b"/>
            <a:pathLst>
              <a:path w="5340350" h="0">
                <a:moveTo>
                  <a:pt x="0" y="0"/>
                </a:moveTo>
                <a:lnTo>
                  <a:pt x="5340096" y="0"/>
                </a:lnTo>
              </a:path>
            </a:pathLst>
          </a:custGeom>
          <a:ln w="6096">
            <a:solidFill>
              <a:srgbClr val="4F81BC"/>
            </a:solidFill>
          </a:ln>
        </p:spPr>
        <p:txBody>
          <a:bodyPr wrap="square" lIns="0" tIns="0" rIns="0" bIns="0" rtlCol="0"/>
          <a:lstStyle/>
          <a:p/>
        </p:txBody>
      </p:sp>
      <p:sp>
        <p:nvSpPr>
          <p:cNvPr id="6" name="object 6"/>
          <p:cNvSpPr txBox="1"/>
          <p:nvPr/>
        </p:nvSpPr>
        <p:spPr>
          <a:xfrm>
            <a:off x="571406" y="438403"/>
            <a:ext cx="6606540" cy="4839335"/>
          </a:xfrm>
          <a:prstGeom prst="rect">
            <a:avLst/>
          </a:prstGeom>
        </p:spPr>
        <p:txBody>
          <a:bodyPr wrap="square" lIns="0" tIns="12700" rIns="0" bIns="0" rtlCol="0" vert="horz">
            <a:spAutoFit/>
          </a:bodyPr>
          <a:lstStyle/>
          <a:p>
            <a:pPr marL="332232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85">
                <a:latin typeface="Times New Roman"/>
                <a:cs typeface="Times New Roman"/>
              </a:rPr>
              <a:t> </a:t>
            </a:r>
            <a:r>
              <a:rPr dirty="0" sz="800" spc="-5">
                <a:latin typeface="Times New Roman"/>
                <a:cs typeface="Times New Roman"/>
              </a:rPr>
              <a:t>(11/16/2022)</a:t>
            </a:r>
            <a:endParaRPr sz="8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lvl="2" marL="571500" indent="-457834">
              <a:lnSpc>
                <a:spcPct val="100000"/>
              </a:lnSpc>
              <a:spcBef>
                <a:spcPts val="545"/>
              </a:spcBef>
              <a:buClr>
                <a:srgbClr val="0000FF"/>
              </a:buClr>
              <a:buFont typeface="Arial"/>
              <a:buAutoNum type="arabicPeriod" startAt="4"/>
              <a:tabLst>
                <a:tab pos="572135" algn="l"/>
              </a:tabLst>
            </a:pPr>
            <a:r>
              <a:rPr dirty="0" sz="1200" spc="-5">
                <a:solidFill>
                  <a:srgbClr val="0000FF"/>
                </a:solidFill>
                <a:latin typeface="Arial"/>
                <a:cs typeface="Arial"/>
              </a:rPr>
              <a:t>L</a:t>
            </a:r>
            <a:r>
              <a:rPr dirty="0" sz="1200" spc="-5">
                <a:solidFill>
                  <a:srgbClr val="0000FF"/>
                </a:solidFill>
                <a:latin typeface="Arial"/>
                <a:cs typeface="Arial"/>
              </a:rPr>
              <a:t>imit State</a:t>
            </a:r>
            <a:r>
              <a:rPr dirty="0" sz="1200" spc="10">
                <a:solidFill>
                  <a:srgbClr val="0000FF"/>
                </a:solidFill>
                <a:latin typeface="Arial"/>
                <a:cs typeface="Arial"/>
              </a:rPr>
              <a:t> </a:t>
            </a:r>
            <a:r>
              <a:rPr dirty="0" sz="1200" spc="-5">
                <a:solidFill>
                  <a:srgbClr val="0000FF"/>
                </a:solidFill>
                <a:latin typeface="Arial"/>
                <a:cs typeface="Arial"/>
              </a:rPr>
              <a:t>Responses</a:t>
            </a:r>
            <a:endParaRPr sz="1200">
              <a:latin typeface="Arial"/>
              <a:cs typeface="Arial"/>
            </a:endParaRPr>
          </a:p>
          <a:p>
            <a:pPr marL="114300" marR="488950">
              <a:lnSpc>
                <a:spcPts val="1160"/>
              </a:lnSpc>
              <a:spcBef>
                <a:spcPts val="320"/>
              </a:spcBef>
            </a:pPr>
            <a:r>
              <a:rPr dirty="0" sz="1000">
                <a:latin typeface="Times New Roman"/>
                <a:cs typeface="Times New Roman"/>
              </a:rPr>
              <a:t>Group </a:t>
            </a:r>
            <a:r>
              <a:rPr dirty="0" sz="1000" spc="-5">
                <a:latin typeface="Times New Roman"/>
                <a:cs typeface="Times New Roman"/>
              </a:rPr>
              <a:t>the structural responses into load cases and compute </a:t>
            </a:r>
            <a:r>
              <a:rPr dirty="0" sz="1000" spc="-10">
                <a:latin typeface="Times New Roman"/>
                <a:cs typeface="Times New Roman"/>
              </a:rPr>
              <a:t>limit </a:t>
            </a:r>
            <a:r>
              <a:rPr dirty="0" sz="1000" spc="-5">
                <a:latin typeface="Times New Roman"/>
                <a:cs typeface="Times New Roman"/>
              </a:rPr>
              <a:t>state responses. The total factored load, </a:t>
            </a:r>
            <a:r>
              <a:rPr dirty="0" sz="1000" spc="-10">
                <a:latin typeface="Times New Roman"/>
                <a:cs typeface="Times New Roman"/>
              </a:rPr>
              <a:t>or </a:t>
            </a:r>
            <a:r>
              <a:rPr dirty="0" sz="1000" spc="-5">
                <a:latin typeface="Times New Roman"/>
                <a:cs typeface="Times New Roman"/>
              </a:rPr>
              <a:t>limit </a:t>
            </a:r>
            <a:r>
              <a:rPr dirty="0" sz="1000" spc="-10">
                <a:latin typeface="Times New Roman"/>
                <a:cs typeface="Times New Roman"/>
              </a:rPr>
              <a:t>state  </a:t>
            </a:r>
            <a:r>
              <a:rPr dirty="0" sz="1000" spc="-5">
                <a:latin typeface="Times New Roman"/>
                <a:cs typeface="Times New Roman"/>
              </a:rPr>
              <a:t>response, is </a:t>
            </a:r>
            <a:r>
              <a:rPr dirty="0" sz="1000" spc="-340">
                <a:latin typeface="Cambria Math"/>
                <a:cs typeface="Cambria Math"/>
              </a:rPr>
              <a:t>𝑄𝑄</a:t>
            </a:r>
            <a:r>
              <a:rPr dirty="0" sz="1000" spc="90">
                <a:latin typeface="Cambria Math"/>
                <a:cs typeface="Cambria Math"/>
              </a:rPr>
              <a:t> </a:t>
            </a:r>
            <a:r>
              <a:rPr dirty="0" sz="1000" spc="-5">
                <a:latin typeface="Cambria Math"/>
                <a:cs typeface="Cambria Math"/>
              </a:rPr>
              <a:t>= </a:t>
            </a:r>
            <a:r>
              <a:rPr dirty="0" baseline="2777" sz="1500" spc="-7">
                <a:latin typeface="Cambria Math"/>
                <a:cs typeface="Cambria Math"/>
              </a:rPr>
              <a:t>∑ </a:t>
            </a:r>
            <a:r>
              <a:rPr dirty="0" sz="1000" spc="-285">
                <a:latin typeface="Cambria Math"/>
                <a:cs typeface="Cambria Math"/>
              </a:rPr>
              <a:t>𝜂𝜂</a:t>
            </a:r>
            <a:r>
              <a:rPr dirty="0" baseline="-15873" sz="1050" spc="-427">
                <a:latin typeface="Cambria Math"/>
                <a:cs typeface="Cambria Math"/>
              </a:rPr>
              <a:t>𝑔𝑔</a:t>
            </a:r>
            <a:r>
              <a:rPr dirty="0" baseline="-15873" sz="1050" spc="-135">
                <a:latin typeface="Cambria Math"/>
                <a:cs typeface="Cambria Math"/>
              </a:rPr>
              <a:t> </a:t>
            </a:r>
            <a:r>
              <a:rPr dirty="0" sz="1000" spc="-290">
                <a:latin typeface="Cambria Math"/>
                <a:cs typeface="Cambria Math"/>
              </a:rPr>
              <a:t>𝛾𝛾</a:t>
            </a:r>
            <a:r>
              <a:rPr dirty="0" baseline="-15873" sz="1050" spc="-434">
                <a:latin typeface="Cambria Math"/>
                <a:cs typeface="Cambria Math"/>
              </a:rPr>
              <a:t>𝑔𝑔</a:t>
            </a:r>
            <a:r>
              <a:rPr dirty="0" sz="1000" spc="-290">
                <a:latin typeface="Cambria Math"/>
                <a:cs typeface="Cambria Math"/>
              </a:rPr>
              <a:t>𝑞𝑞</a:t>
            </a:r>
            <a:r>
              <a:rPr dirty="0" baseline="-15873" sz="1050" spc="-434">
                <a:latin typeface="Cambria Math"/>
                <a:cs typeface="Cambria Math"/>
              </a:rPr>
              <a:t>𝑔𝑔</a:t>
            </a:r>
            <a:r>
              <a:rPr dirty="0" baseline="-15873" sz="1050" spc="-112">
                <a:latin typeface="Cambria Math"/>
                <a:cs typeface="Cambria Math"/>
              </a:rPr>
              <a:t> </a:t>
            </a:r>
            <a:r>
              <a:rPr dirty="0" sz="1000" spc="-5">
                <a:latin typeface="Times New Roman"/>
                <a:cs typeface="Times New Roman"/>
              </a:rPr>
              <a:t>. (LRFD </a:t>
            </a:r>
            <a:r>
              <a:rPr dirty="0" sz="1000">
                <a:latin typeface="Times New Roman"/>
                <a:cs typeface="Times New Roman"/>
              </a:rPr>
              <a:t>Eqn.</a:t>
            </a:r>
            <a:r>
              <a:rPr dirty="0" sz="1000" spc="35">
                <a:latin typeface="Times New Roman"/>
                <a:cs typeface="Times New Roman"/>
              </a:rPr>
              <a:t> </a:t>
            </a:r>
            <a:r>
              <a:rPr dirty="0" sz="1000" spc="-5">
                <a:latin typeface="Times New Roman"/>
                <a:cs typeface="Times New Roman"/>
              </a:rPr>
              <a:t>3.4.1-1)</a:t>
            </a:r>
            <a:endParaRPr sz="1000">
              <a:latin typeface="Times New Roman"/>
              <a:cs typeface="Times New Roman"/>
            </a:endParaRPr>
          </a:p>
          <a:p>
            <a:pPr marL="114300">
              <a:lnSpc>
                <a:spcPct val="100000"/>
              </a:lnSpc>
              <a:spcBef>
                <a:spcPts val="535"/>
              </a:spcBef>
            </a:pPr>
            <a:r>
              <a:rPr dirty="0" sz="1000" spc="-10">
                <a:latin typeface="Times New Roman"/>
                <a:cs typeface="Times New Roman"/>
              </a:rPr>
              <a:t>LRFD </a:t>
            </a:r>
            <a:r>
              <a:rPr dirty="0" sz="1000" spc="-5">
                <a:latin typeface="Times New Roman"/>
                <a:cs typeface="Times New Roman"/>
              </a:rPr>
              <a:t>Table </a:t>
            </a:r>
            <a:r>
              <a:rPr dirty="0" sz="1000">
                <a:latin typeface="Times New Roman"/>
                <a:cs typeface="Times New Roman"/>
              </a:rPr>
              <a:t>3.4.1-1 </a:t>
            </a:r>
            <a:r>
              <a:rPr dirty="0" sz="1000" spc="-5">
                <a:latin typeface="Times New Roman"/>
                <a:cs typeface="Times New Roman"/>
              </a:rPr>
              <a:t>gives the load factors. The limit states </a:t>
            </a:r>
            <a:r>
              <a:rPr dirty="0" sz="1000">
                <a:latin typeface="Times New Roman"/>
                <a:cs typeface="Times New Roman"/>
              </a:rPr>
              <a:t>of </a:t>
            </a:r>
            <a:r>
              <a:rPr dirty="0" sz="1000" spc="-5">
                <a:latin typeface="Times New Roman"/>
                <a:cs typeface="Times New Roman"/>
              </a:rPr>
              <a:t>importance</a:t>
            </a:r>
            <a:r>
              <a:rPr dirty="0" sz="1000" spc="45">
                <a:latin typeface="Times New Roman"/>
                <a:cs typeface="Times New Roman"/>
              </a:rPr>
              <a:t> </a:t>
            </a:r>
            <a:r>
              <a:rPr dirty="0" sz="1000" spc="-5">
                <a:latin typeface="Times New Roman"/>
                <a:cs typeface="Times New Roman"/>
              </a:rPr>
              <a:t>are:</a:t>
            </a:r>
            <a:endParaRPr sz="1000">
              <a:latin typeface="Times New Roman"/>
              <a:cs typeface="Times New Roman"/>
            </a:endParaRPr>
          </a:p>
          <a:p>
            <a:pPr lvl="3" marL="571500" indent="-229235">
              <a:lnSpc>
                <a:spcPct val="100000"/>
              </a:lnSpc>
              <a:spcBef>
                <a:spcPts val="610"/>
              </a:spcBef>
              <a:buFont typeface="Symbol"/>
              <a:buChar char=""/>
              <a:tabLst>
                <a:tab pos="571500" algn="l"/>
                <a:tab pos="572135" algn="l"/>
              </a:tabLst>
            </a:pPr>
            <a:r>
              <a:rPr dirty="0" sz="1000" spc="-5">
                <a:latin typeface="Times New Roman"/>
                <a:cs typeface="Times New Roman"/>
              </a:rPr>
              <a:t>Service I, Q = 1.0DC + 1.0DW +</a:t>
            </a:r>
            <a:r>
              <a:rPr dirty="0" sz="1000" spc="25">
                <a:latin typeface="Times New Roman"/>
                <a:cs typeface="Times New Roman"/>
              </a:rPr>
              <a:t> </a:t>
            </a:r>
            <a:r>
              <a:rPr dirty="0" sz="1000" spc="-5">
                <a:latin typeface="Times New Roman"/>
                <a:cs typeface="Times New Roman"/>
              </a:rPr>
              <a:t>1.0(LL+IM)</a:t>
            </a:r>
            <a:endParaRPr sz="1000">
              <a:latin typeface="Times New Roman"/>
              <a:cs typeface="Times New Roman"/>
            </a:endParaRPr>
          </a:p>
          <a:p>
            <a:pPr lvl="3" marL="571500" indent="-229235">
              <a:lnSpc>
                <a:spcPct val="100000"/>
              </a:lnSpc>
              <a:spcBef>
                <a:spcPts val="625"/>
              </a:spcBef>
              <a:buFont typeface="Symbol"/>
              <a:buChar char=""/>
              <a:tabLst>
                <a:tab pos="571500" algn="l"/>
                <a:tab pos="572135" algn="l"/>
              </a:tabLst>
            </a:pPr>
            <a:r>
              <a:rPr dirty="0" sz="1000" spc="-5">
                <a:latin typeface="Times New Roman"/>
                <a:cs typeface="Times New Roman"/>
              </a:rPr>
              <a:t>Service III, Q = 1.0DC + </a:t>
            </a:r>
            <a:r>
              <a:rPr dirty="0" sz="1000" spc="-10">
                <a:latin typeface="Times New Roman"/>
                <a:cs typeface="Times New Roman"/>
              </a:rPr>
              <a:t>1.0DW </a:t>
            </a:r>
            <a:r>
              <a:rPr dirty="0" sz="1000" spc="-5">
                <a:latin typeface="Times New Roman"/>
                <a:cs typeface="Times New Roman"/>
              </a:rPr>
              <a:t>+</a:t>
            </a:r>
            <a:r>
              <a:rPr dirty="0" sz="1000" spc="25">
                <a:latin typeface="Times New Roman"/>
                <a:cs typeface="Times New Roman"/>
              </a:rPr>
              <a:t> </a:t>
            </a:r>
            <a:r>
              <a:rPr dirty="0" sz="1000" spc="-5">
                <a:latin typeface="Times New Roman"/>
                <a:cs typeface="Times New Roman"/>
              </a:rPr>
              <a:t>0.8(LL+IM)</a:t>
            </a:r>
            <a:endParaRPr sz="1000">
              <a:latin typeface="Times New Roman"/>
              <a:cs typeface="Times New Roman"/>
            </a:endParaRPr>
          </a:p>
          <a:p>
            <a:pPr lvl="3" marL="571500" indent="-229235">
              <a:lnSpc>
                <a:spcPct val="100000"/>
              </a:lnSpc>
              <a:spcBef>
                <a:spcPts val="625"/>
              </a:spcBef>
              <a:buFont typeface="Symbol"/>
              <a:buChar char=""/>
              <a:tabLst>
                <a:tab pos="571500" algn="l"/>
                <a:tab pos="572135" algn="l"/>
              </a:tabLst>
            </a:pPr>
            <a:r>
              <a:rPr dirty="0" sz="1000" spc="-5">
                <a:latin typeface="Times New Roman"/>
                <a:cs typeface="Times New Roman"/>
              </a:rPr>
              <a:t>Strength I, Q = 1.25DC + 1.50DW +</a:t>
            </a:r>
            <a:r>
              <a:rPr dirty="0" sz="1000" spc="25">
                <a:latin typeface="Times New Roman"/>
                <a:cs typeface="Times New Roman"/>
              </a:rPr>
              <a:t> </a:t>
            </a:r>
            <a:r>
              <a:rPr dirty="0" sz="1000" spc="-5">
                <a:latin typeface="Times New Roman"/>
                <a:cs typeface="Times New Roman"/>
              </a:rPr>
              <a:t>1.75(LL+IM)</a:t>
            </a:r>
            <a:endParaRPr sz="1000">
              <a:latin typeface="Times New Roman"/>
              <a:cs typeface="Times New Roman"/>
            </a:endParaRPr>
          </a:p>
          <a:p>
            <a:pPr lvl="3" marL="571500" indent="-229235">
              <a:lnSpc>
                <a:spcPct val="100000"/>
              </a:lnSpc>
              <a:spcBef>
                <a:spcPts val="625"/>
              </a:spcBef>
              <a:buFont typeface="Symbol"/>
              <a:buChar char=""/>
              <a:tabLst>
                <a:tab pos="571500" algn="l"/>
                <a:tab pos="572135" algn="l"/>
              </a:tabLst>
            </a:pPr>
            <a:r>
              <a:rPr dirty="0" sz="1000" spc="-5">
                <a:latin typeface="Times New Roman"/>
                <a:cs typeface="Times New Roman"/>
              </a:rPr>
              <a:t>Fatigue I, Q = 0.5DC + 0.5DW +</a:t>
            </a:r>
            <a:r>
              <a:rPr dirty="0" sz="1000" spc="25">
                <a:latin typeface="Times New Roman"/>
                <a:cs typeface="Times New Roman"/>
              </a:rPr>
              <a:t> </a:t>
            </a:r>
            <a:r>
              <a:rPr dirty="0" sz="1000" spc="-5">
                <a:latin typeface="Times New Roman"/>
                <a:cs typeface="Times New Roman"/>
              </a:rPr>
              <a:t>1.5(LL+IM)</a:t>
            </a:r>
            <a:endParaRPr sz="1000">
              <a:latin typeface="Times New Roman"/>
              <a:cs typeface="Times New Roman"/>
            </a:endParaRPr>
          </a:p>
          <a:p>
            <a:pPr lvl="3">
              <a:lnSpc>
                <a:spcPct val="100000"/>
              </a:lnSpc>
              <a:buFont typeface="Symbol"/>
              <a:buChar char=""/>
            </a:pPr>
            <a:endParaRPr sz="1200">
              <a:latin typeface="Times New Roman"/>
              <a:cs typeface="Times New Roman"/>
            </a:endParaRPr>
          </a:p>
          <a:p>
            <a:pPr lvl="3">
              <a:lnSpc>
                <a:spcPct val="100000"/>
              </a:lnSpc>
              <a:buFont typeface="Symbol"/>
              <a:buChar char=""/>
            </a:pPr>
            <a:endParaRPr sz="1300">
              <a:latin typeface="Times New Roman"/>
              <a:cs typeface="Times New Roman"/>
            </a:endParaRPr>
          </a:p>
          <a:p>
            <a:pPr algn="ctr" marL="690245" marR="659130">
              <a:lnSpc>
                <a:spcPts val="1150"/>
              </a:lnSpc>
            </a:pPr>
            <a:r>
              <a:rPr dirty="0" sz="1000" spc="-5">
                <a:latin typeface="Times New Roman"/>
                <a:cs typeface="Times New Roman"/>
              </a:rPr>
              <a:t>WSDOT specifies the live load factor </a:t>
            </a:r>
            <a:r>
              <a:rPr dirty="0" sz="1000">
                <a:latin typeface="Times New Roman"/>
                <a:cs typeface="Times New Roman"/>
              </a:rPr>
              <a:t>for </a:t>
            </a:r>
            <a:r>
              <a:rPr dirty="0" sz="1000" spc="-5">
                <a:latin typeface="Times New Roman"/>
                <a:cs typeface="Times New Roman"/>
              </a:rPr>
              <a:t>Service III is </a:t>
            </a:r>
            <a:r>
              <a:rPr dirty="0" sz="1000">
                <a:latin typeface="Times New Roman"/>
                <a:cs typeface="Times New Roman"/>
              </a:rPr>
              <a:t>0.8 </a:t>
            </a:r>
            <a:r>
              <a:rPr dirty="0" sz="1000" spc="-5">
                <a:latin typeface="Times New Roman"/>
                <a:cs typeface="Times New Roman"/>
              </a:rPr>
              <a:t>for design and 1.0 for </a:t>
            </a:r>
            <a:r>
              <a:rPr dirty="0" sz="1000" spc="-10">
                <a:latin typeface="Times New Roman"/>
                <a:cs typeface="Times New Roman"/>
              </a:rPr>
              <a:t>load </a:t>
            </a:r>
            <a:r>
              <a:rPr dirty="0" sz="1000" spc="-5">
                <a:latin typeface="Times New Roman"/>
                <a:cs typeface="Times New Roman"/>
              </a:rPr>
              <a:t>rating. See BDM  </a:t>
            </a:r>
            <a:r>
              <a:rPr dirty="0" sz="1000">
                <a:latin typeface="Times New Roman"/>
                <a:cs typeface="Times New Roman"/>
              </a:rPr>
              <a:t>3.5.2</a:t>
            </a:r>
            <a:endParaRPr sz="1000">
              <a:latin typeface="Times New Roman"/>
              <a:cs typeface="Times New Roman"/>
            </a:endParaRPr>
          </a:p>
          <a:p>
            <a:pPr>
              <a:lnSpc>
                <a:spcPct val="100000"/>
              </a:lnSpc>
            </a:pPr>
            <a:endParaRPr sz="1100">
              <a:latin typeface="Times New Roman"/>
              <a:cs typeface="Times New Roman"/>
            </a:endParaRPr>
          </a:p>
          <a:p>
            <a:pPr>
              <a:lnSpc>
                <a:spcPct val="100000"/>
              </a:lnSpc>
            </a:pPr>
            <a:endParaRPr sz="1300">
              <a:latin typeface="Times New Roman"/>
              <a:cs typeface="Times New Roman"/>
            </a:endParaRPr>
          </a:p>
          <a:p>
            <a:pPr lvl="2" marL="571500" indent="-457834">
              <a:lnSpc>
                <a:spcPct val="100000"/>
              </a:lnSpc>
              <a:buClr>
                <a:srgbClr val="0000FF"/>
              </a:buClr>
              <a:buFont typeface="Arial"/>
              <a:buAutoNum type="arabicPeriod" startAt="5"/>
              <a:tabLst>
                <a:tab pos="572135" algn="l"/>
              </a:tabLst>
            </a:pPr>
            <a:r>
              <a:rPr dirty="0" sz="1200" spc="-5">
                <a:solidFill>
                  <a:srgbClr val="0000FF"/>
                </a:solidFill>
                <a:latin typeface="Arial"/>
                <a:cs typeface="Arial"/>
              </a:rPr>
              <a:t>L</a:t>
            </a:r>
            <a:r>
              <a:rPr dirty="0" sz="1200" spc="-5">
                <a:solidFill>
                  <a:srgbClr val="0000FF"/>
                </a:solidFill>
                <a:latin typeface="Arial"/>
                <a:cs typeface="Arial"/>
              </a:rPr>
              <a:t>ive Load Distribution</a:t>
            </a:r>
            <a:r>
              <a:rPr dirty="0" sz="1200" spc="10">
                <a:solidFill>
                  <a:srgbClr val="0000FF"/>
                </a:solidFill>
                <a:latin typeface="Arial"/>
                <a:cs typeface="Arial"/>
              </a:rPr>
              <a:t> </a:t>
            </a:r>
            <a:r>
              <a:rPr dirty="0" sz="1200" spc="-5">
                <a:solidFill>
                  <a:srgbClr val="0000FF"/>
                </a:solidFill>
                <a:latin typeface="Arial"/>
                <a:cs typeface="Arial"/>
              </a:rPr>
              <a:t>Factors</a:t>
            </a:r>
            <a:endParaRPr sz="1200">
              <a:latin typeface="Arial"/>
              <a:cs typeface="Arial"/>
            </a:endParaRPr>
          </a:p>
          <a:p>
            <a:pPr marL="114300" marR="174625">
              <a:lnSpc>
                <a:spcPts val="1150"/>
              </a:lnSpc>
              <a:spcBef>
                <a:spcPts val="330"/>
              </a:spcBef>
            </a:pPr>
            <a:r>
              <a:rPr dirty="0" sz="1000" spc="-5">
                <a:latin typeface="Times New Roman"/>
                <a:cs typeface="Times New Roman"/>
              </a:rPr>
              <a:t>Compute the live </a:t>
            </a:r>
            <a:r>
              <a:rPr dirty="0" sz="1000" spc="-10">
                <a:latin typeface="Times New Roman"/>
                <a:cs typeface="Times New Roman"/>
              </a:rPr>
              <a:t>load </a:t>
            </a:r>
            <a:r>
              <a:rPr dirty="0" sz="1000" spc="-5">
                <a:latin typeface="Times New Roman"/>
                <a:cs typeface="Times New Roman"/>
              </a:rPr>
              <a:t>distribution factors. Select the appropriate cross section type from </a:t>
            </a:r>
            <a:r>
              <a:rPr dirty="0" sz="1000" spc="-10">
                <a:latin typeface="Times New Roman"/>
                <a:cs typeface="Times New Roman"/>
              </a:rPr>
              <a:t>LRFD </a:t>
            </a:r>
            <a:r>
              <a:rPr dirty="0" sz="1000" spc="-5">
                <a:latin typeface="Times New Roman"/>
                <a:cs typeface="Times New Roman"/>
              </a:rPr>
              <a:t>Table 4.6.2.2.1-1. A precast  I-beam with cast-in-place concrete deck corresponds to cross section</a:t>
            </a:r>
            <a:r>
              <a:rPr dirty="0" sz="1000" spc="55">
                <a:latin typeface="Times New Roman"/>
                <a:cs typeface="Times New Roman"/>
              </a:rPr>
              <a:t> </a:t>
            </a:r>
            <a:r>
              <a:rPr dirty="0" sz="1000">
                <a:latin typeface="Times New Roman"/>
                <a:cs typeface="Times New Roman"/>
              </a:rPr>
              <a:t>k.</a:t>
            </a:r>
            <a:endParaRPr sz="1000">
              <a:latin typeface="Times New Roman"/>
              <a:cs typeface="Times New Roman"/>
            </a:endParaRPr>
          </a:p>
          <a:p>
            <a:pPr>
              <a:lnSpc>
                <a:spcPct val="100000"/>
              </a:lnSpc>
            </a:pPr>
            <a:endParaRPr sz="1100">
              <a:latin typeface="Times New Roman"/>
              <a:cs typeface="Times New Roman"/>
            </a:endParaRPr>
          </a:p>
          <a:p>
            <a:pPr>
              <a:lnSpc>
                <a:spcPct val="100000"/>
              </a:lnSpc>
              <a:spcBef>
                <a:spcPts val="30"/>
              </a:spcBef>
            </a:pPr>
            <a:endParaRPr sz="1350">
              <a:latin typeface="Times New Roman"/>
              <a:cs typeface="Times New Roman"/>
            </a:endParaRPr>
          </a:p>
          <a:p>
            <a:pPr algn="ctr" marL="691515" marR="662940">
              <a:lnSpc>
                <a:spcPts val="1150"/>
              </a:lnSpc>
            </a:pPr>
            <a:r>
              <a:rPr dirty="0" sz="1000" spc="-5">
                <a:latin typeface="Times New Roman"/>
                <a:cs typeface="Times New Roman"/>
              </a:rPr>
              <a:t>WSDOT deviates from the AASHTO LRFD BDS </a:t>
            </a:r>
            <a:r>
              <a:rPr dirty="0" sz="1000">
                <a:latin typeface="Times New Roman"/>
                <a:cs typeface="Times New Roman"/>
              </a:rPr>
              <a:t>for </a:t>
            </a:r>
            <a:r>
              <a:rPr dirty="0" sz="1000" spc="-5">
                <a:latin typeface="Times New Roman"/>
                <a:cs typeface="Times New Roman"/>
              </a:rPr>
              <a:t>exterior girders in type k sections as described in  BDM </a:t>
            </a:r>
            <a:r>
              <a:rPr dirty="0" sz="1000">
                <a:latin typeface="Times New Roman"/>
                <a:cs typeface="Times New Roman"/>
              </a:rPr>
              <a:t>3.9.3.A.</a:t>
            </a:r>
            <a:endParaRPr sz="1000">
              <a:latin typeface="Times New Roman"/>
              <a:cs typeface="Times New Roman"/>
            </a:endParaRPr>
          </a:p>
          <a:p>
            <a:pPr>
              <a:lnSpc>
                <a:spcPct val="100000"/>
              </a:lnSpc>
            </a:pPr>
            <a:endParaRPr sz="1100">
              <a:latin typeface="Times New Roman"/>
              <a:cs typeface="Times New Roman"/>
            </a:endParaRPr>
          </a:p>
          <a:p>
            <a:pPr>
              <a:lnSpc>
                <a:spcPct val="100000"/>
              </a:lnSpc>
            </a:pPr>
            <a:endParaRPr sz="1400">
              <a:latin typeface="Times New Roman"/>
              <a:cs typeface="Times New Roman"/>
            </a:endParaRPr>
          </a:p>
          <a:p>
            <a:pPr marL="114300">
              <a:lnSpc>
                <a:spcPct val="100000"/>
              </a:lnSpc>
            </a:pPr>
            <a:r>
              <a:rPr dirty="0" baseline="5555" sz="1500" spc="-7">
                <a:latin typeface="Times New Roman"/>
                <a:cs typeface="Times New Roman"/>
              </a:rPr>
              <a:t>Compute the longitudinal stiffness parameter</a:t>
            </a:r>
            <a:r>
              <a:rPr dirty="0" baseline="5555" sz="1500" spc="30">
                <a:latin typeface="Times New Roman"/>
                <a:cs typeface="Times New Roman"/>
              </a:rPr>
              <a:t> </a:t>
            </a:r>
            <a:r>
              <a:rPr dirty="0" baseline="5555" sz="1500" spc="-7" i="1">
                <a:latin typeface="Times New Roman"/>
                <a:cs typeface="Times New Roman"/>
              </a:rPr>
              <a:t>K</a:t>
            </a:r>
            <a:r>
              <a:rPr dirty="0" sz="650" spc="-5" i="1">
                <a:latin typeface="Times New Roman"/>
                <a:cs typeface="Times New Roman"/>
              </a:rPr>
              <a:t>g</a:t>
            </a:r>
            <a:r>
              <a:rPr dirty="0" baseline="5555" sz="1500" spc="-7">
                <a:latin typeface="Times New Roman"/>
                <a:cs typeface="Times New Roman"/>
              </a:rPr>
              <a:t>.</a:t>
            </a:r>
            <a:endParaRPr baseline="5555" sz="1500">
              <a:latin typeface="Times New Roman"/>
              <a:cs typeface="Times New Roman"/>
            </a:endParaRPr>
          </a:p>
        </p:txBody>
      </p:sp>
      <p:sp>
        <p:nvSpPr>
          <p:cNvPr id="7" name="object 7"/>
          <p:cNvSpPr txBox="1"/>
          <p:nvPr/>
        </p:nvSpPr>
        <p:spPr>
          <a:xfrm>
            <a:off x="4196588" y="5386832"/>
            <a:ext cx="8382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𝑔𝑔</a:t>
            </a:r>
            <a:endParaRPr sz="700">
              <a:latin typeface="Cambria Math"/>
              <a:cs typeface="Cambria Math"/>
            </a:endParaRPr>
          </a:p>
        </p:txBody>
      </p:sp>
      <p:sp>
        <p:nvSpPr>
          <p:cNvPr id="8" name="object 8"/>
          <p:cNvSpPr txBox="1"/>
          <p:nvPr/>
        </p:nvSpPr>
        <p:spPr>
          <a:xfrm>
            <a:off x="3395421" y="5322770"/>
            <a:ext cx="980440" cy="177800"/>
          </a:xfrm>
          <a:prstGeom prst="rect">
            <a:avLst/>
          </a:prstGeom>
        </p:spPr>
        <p:txBody>
          <a:bodyPr wrap="square" lIns="0" tIns="12065" rIns="0" bIns="0" rtlCol="0" vert="horz">
            <a:spAutoFit/>
          </a:bodyPr>
          <a:lstStyle/>
          <a:p>
            <a:pPr marL="38100">
              <a:lnSpc>
                <a:spcPct val="100000"/>
              </a:lnSpc>
              <a:spcBef>
                <a:spcPts val="95"/>
              </a:spcBef>
            </a:pPr>
            <a:r>
              <a:rPr dirty="0" sz="1000" spc="-335">
                <a:latin typeface="Cambria Math"/>
                <a:cs typeface="Cambria Math"/>
              </a:rPr>
              <a:t>𝐾𝐾</a:t>
            </a:r>
            <a:r>
              <a:rPr dirty="0" baseline="-15873" sz="1050" spc="-502">
                <a:latin typeface="Cambria Math"/>
                <a:cs typeface="Cambria Math"/>
              </a:rPr>
              <a:t>𝑔𝑔</a:t>
            </a:r>
            <a:r>
              <a:rPr dirty="0" baseline="-15873" sz="1050" spc="232">
                <a:latin typeface="Cambria Math"/>
                <a:cs typeface="Cambria Math"/>
              </a:rPr>
              <a:t> </a:t>
            </a:r>
            <a:r>
              <a:rPr dirty="0" sz="1000" spc="-5">
                <a:latin typeface="Cambria Math"/>
                <a:cs typeface="Cambria Math"/>
              </a:rPr>
              <a:t>= </a:t>
            </a:r>
            <a:r>
              <a:rPr dirty="0" sz="1000" spc="-210">
                <a:latin typeface="Cambria Math"/>
                <a:cs typeface="Cambria Math"/>
              </a:rPr>
              <a:t>𝑠𝑠�𝐼𝐼 </a:t>
            </a:r>
            <a:r>
              <a:rPr dirty="0" sz="1000" spc="-5">
                <a:latin typeface="Cambria Math"/>
                <a:cs typeface="Cambria Math"/>
              </a:rPr>
              <a:t>+</a:t>
            </a:r>
            <a:r>
              <a:rPr dirty="0" sz="1000" spc="40">
                <a:latin typeface="Cambria Math"/>
                <a:cs typeface="Cambria Math"/>
              </a:rPr>
              <a:t> </a:t>
            </a:r>
            <a:r>
              <a:rPr dirty="0" sz="1000" spc="-280">
                <a:latin typeface="Cambria Math"/>
                <a:cs typeface="Cambria Math"/>
              </a:rPr>
              <a:t>𝐴𝐴𝐴𝐴</a:t>
            </a:r>
            <a:r>
              <a:rPr dirty="0" baseline="27777" sz="1050" spc="-419">
                <a:latin typeface="Cambria Math"/>
                <a:cs typeface="Cambria Math"/>
              </a:rPr>
              <a:t>2</a:t>
            </a:r>
            <a:r>
              <a:rPr dirty="0" sz="1000" spc="-280">
                <a:latin typeface="Cambria Math"/>
                <a:cs typeface="Cambria Math"/>
              </a:rPr>
              <a:t>�</a:t>
            </a:r>
            <a:endParaRPr sz="1000">
              <a:latin typeface="Cambria Math"/>
              <a:cs typeface="Cambria Math"/>
            </a:endParaRPr>
          </a:p>
        </p:txBody>
      </p:sp>
      <p:sp>
        <p:nvSpPr>
          <p:cNvPr id="9" name="object 9"/>
          <p:cNvSpPr txBox="1"/>
          <p:nvPr/>
        </p:nvSpPr>
        <p:spPr>
          <a:xfrm>
            <a:off x="673060" y="5560629"/>
            <a:ext cx="37211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where:</a:t>
            </a:r>
            <a:endParaRPr sz="1000">
              <a:latin typeface="Times New Roman"/>
              <a:cs typeface="Times New Roman"/>
            </a:endParaRPr>
          </a:p>
        </p:txBody>
      </p:sp>
      <p:graphicFrame>
        <p:nvGraphicFramePr>
          <p:cNvPr id="10" name="object 10"/>
          <p:cNvGraphicFramePr>
            <a:graphicFrameLocks noGrp="1"/>
          </p:cNvGraphicFramePr>
          <p:nvPr/>
        </p:nvGraphicFramePr>
        <p:xfrm>
          <a:off x="627380" y="5809227"/>
          <a:ext cx="4361815" cy="899160"/>
        </p:xfrm>
        <a:graphic>
          <a:graphicData uri="http://schemas.openxmlformats.org/drawingml/2006/table">
            <a:tbl>
              <a:tblPr firstRow="1" bandRow="1">
                <a:tableStyleId>{2D5ABB26-0587-4C30-8999-92F81FD0307C}</a:tableStyleId>
              </a:tblPr>
              <a:tblGrid>
                <a:gridCol w="324485"/>
                <a:gridCol w="237490"/>
                <a:gridCol w="3799204"/>
              </a:tblGrid>
              <a:tr h="275333">
                <a:tc>
                  <a:txBody>
                    <a:bodyPr/>
                    <a:lstStyle/>
                    <a:p>
                      <a:pPr algn="ctr">
                        <a:lnSpc>
                          <a:spcPts val="1090"/>
                        </a:lnSpc>
                      </a:pPr>
                      <a:r>
                        <a:rPr dirty="0" sz="1000" i="1">
                          <a:latin typeface="Times New Roman"/>
                          <a:cs typeface="Times New Roman"/>
                        </a:rPr>
                        <a:t>n</a:t>
                      </a:r>
                      <a:endParaRPr sz="1000">
                        <a:latin typeface="Times New Roman"/>
                        <a:cs typeface="Times New Roman"/>
                      </a:endParaRPr>
                    </a:p>
                  </a:txBody>
                  <a:tcPr marL="0" marR="0" marB="0" marT="0"/>
                </a:tc>
                <a:tc>
                  <a:txBody>
                    <a:bodyPr/>
                    <a:lstStyle/>
                    <a:p>
                      <a:pPr algn="r" marR="58419">
                        <a:lnSpc>
                          <a:spcPts val="1090"/>
                        </a:lnSpc>
                      </a:pPr>
                      <a:r>
                        <a:rPr dirty="0" sz="1000">
                          <a:latin typeface="Times New Roman"/>
                          <a:cs typeface="Times New Roman"/>
                        </a:rPr>
                        <a:t>=</a:t>
                      </a:r>
                      <a:endParaRPr sz="1000">
                        <a:latin typeface="Times New Roman"/>
                        <a:cs typeface="Times New Roman"/>
                      </a:endParaRPr>
                    </a:p>
                  </a:txBody>
                  <a:tcPr marL="0" marR="0" marB="0" marT="0"/>
                </a:tc>
                <a:tc>
                  <a:txBody>
                    <a:bodyPr/>
                    <a:lstStyle/>
                    <a:p>
                      <a:pPr marL="90805">
                        <a:lnSpc>
                          <a:spcPts val="1080"/>
                        </a:lnSpc>
                        <a:spcBef>
                          <a:spcPts val="130"/>
                        </a:spcBef>
                      </a:pPr>
                      <a:r>
                        <a:rPr dirty="0" sz="1000">
                          <a:latin typeface="Times New Roman"/>
                          <a:cs typeface="Times New Roman"/>
                        </a:rPr>
                        <a:t>modular </a:t>
                      </a:r>
                      <a:r>
                        <a:rPr dirty="0" sz="1000" spc="-5">
                          <a:latin typeface="Times New Roman"/>
                          <a:cs typeface="Times New Roman"/>
                        </a:rPr>
                        <a:t>ratio between beam </a:t>
                      </a:r>
                      <a:r>
                        <a:rPr dirty="0" sz="1000" spc="-10">
                          <a:latin typeface="Times New Roman"/>
                          <a:cs typeface="Times New Roman"/>
                        </a:rPr>
                        <a:t>and </a:t>
                      </a:r>
                      <a:r>
                        <a:rPr dirty="0" sz="1000" spc="-5">
                          <a:latin typeface="Times New Roman"/>
                          <a:cs typeface="Times New Roman"/>
                        </a:rPr>
                        <a:t>deck material </a:t>
                      </a:r>
                      <a:r>
                        <a:rPr dirty="0" sz="1000" spc="-180">
                          <a:latin typeface="Cambria Math"/>
                          <a:cs typeface="Cambria Math"/>
                        </a:rPr>
                        <a:t>𝑠𝑠     </a:t>
                      </a:r>
                      <a:r>
                        <a:rPr dirty="0" sz="1000" spc="-140">
                          <a:latin typeface="Cambria Math"/>
                          <a:cs typeface="Cambria Math"/>
                        </a:rPr>
                        <a:t> </a:t>
                      </a:r>
                      <a:r>
                        <a:rPr dirty="0" sz="1000" spc="-5">
                          <a:latin typeface="Cambria Math"/>
                          <a:cs typeface="Cambria Math"/>
                        </a:rPr>
                        <a:t>=</a:t>
                      </a:r>
                      <a:r>
                        <a:rPr dirty="0" sz="1000" spc="120">
                          <a:latin typeface="Cambria Math"/>
                          <a:cs typeface="Cambria Math"/>
                        </a:rPr>
                        <a:t> </a:t>
                      </a:r>
                      <a:r>
                        <a:rPr dirty="0" u="sng" baseline="47619" sz="1050" spc="-165">
                          <a:uFill>
                            <a:solidFill>
                              <a:srgbClr val="000000"/>
                            </a:solidFill>
                          </a:uFill>
                          <a:latin typeface="Cambria Math"/>
                          <a:cs typeface="Cambria Math"/>
                        </a:rPr>
                        <a:t>𝐸𝐸</a:t>
                      </a:r>
                      <a:r>
                        <a:rPr dirty="0" u="sng" baseline="41666" sz="900" spc="-165">
                          <a:uFill>
                            <a:solidFill>
                              <a:srgbClr val="000000"/>
                            </a:solidFill>
                          </a:uFill>
                          <a:latin typeface="Cambria Math"/>
                          <a:cs typeface="Cambria Math"/>
                        </a:rPr>
                        <a:t>𝑡𝑡𝑒𝑒𝑏𝑏𝑏𝑏</a:t>
                      </a:r>
                      <a:endParaRPr baseline="41666" sz="900">
                        <a:latin typeface="Cambria Math"/>
                        <a:cs typeface="Cambria Math"/>
                      </a:endParaRPr>
                    </a:p>
                    <a:p>
                      <a:pPr algn="r" marR="792480">
                        <a:lnSpc>
                          <a:spcPts val="720"/>
                        </a:lnSpc>
                      </a:pPr>
                      <a:r>
                        <a:rPr dirty="0" baseline="11904" sz="1050">
                          <a:latin typeface="Cambria Math"/>
                          <a:cs typeface="Cambria Math"/>
                        </a:rPr>
                        <a:t>𝐸</a:t>
                      </a:r>
                      <a:r>
                        <a:rPr dirty="0" baseline="11904" sz="1050" spc="-7">
                          <a:latin typeface="Cambria Math"/>
                          <a:cs typeface="Cambria Math"/>
                        </a:rPr>
                        <a:t>𝐸</a:t>
                      </a:r>
                      <a:r>
                        <a:rPr dirty="0" sz="600">
                          <a:latin typeface="Cambria Math"/>
                          <a:cs typeface="Cambria Math"/>
                        </a:rPr>
                        <a:t>𝑠𝑠</a:t>
                      </a:r>
                      <a:r>
                        <a:rPr dirty="0" sz="600">
                          <a:latin typeface="Cambria Math"/>
                          <a:cs typeface="Cambria Math"/>
                        </a:rPr>
                        <a:t>𝑙𝑙</a:t>
                      </a:r>
                      <a:r>
                        <a:rPr dirty="0" sz="600">
                          <a:latin typeface="Cambria Math"/>
                          <a:cs typeface="Cambria Math"/>
                        </a:rPr>
                        <a:t>𝑏𝑏𝑡𝑡</a:t>
                      </a:r>
                      <a:endParaRPr sz="600">
                        <a:latin typeface="Cambria Math"/>
                        <a:cs typeface="Cambria Math"/>
                      </a:endParaRPr>
                    </a:p>
                  </a:txBody>
                  <a:tcPr marL="0" marR="0" marB="0" marT="16510"/>
                </a:tc>
              </a:tr>
              <a:tr h="214766">
                <a:tc>
                  <a:txBody>
                    <a:bodyPr/>
                    <a:lstStyle/>
                    <a:p>
                      <a:pPr algn="ctr" marR="20320">
                        <a:lnSpc>
                          <a:spcPct val="100000"/>
                        </a:lnSpc>
                        <a:spcBef>
                          <a:spcPts val="170"/>
                        </a:spcBef>
                      </a:pPr>
                      <a:r>
                        <a:rPr dirty="0" sz="1000" i="1">
                          <a:latin typeface="Times New Roman"/>
                          <a:cs typeface="Times New Roman"/>
                        </a:rPr>
                        <a:t>I</a:t>
                      </a:r>
                      <a:endParaRPr sz="1000">
                        <a:latin typeface="Times New Roman"/>
                        <a:cs typeface="Times New Roman"/>
                      </a:endParaRPr>
                    </a:p>
                  </a:txBody>
                  <a:tcPr marL="0" marR="0" marB="0" marT="21590"/>
                </a:tc>
                <a:tc>
                  <a:txBody>
                    <a:bodyPr/>
                    <a:lstStyle/>
                    <a:p>
                      <a:pPr algn="r" marR="58419">
                        <a:lnSpc>
                          <a:spcPct val="100000"/>
                        </a:lnSpc>
                        <a:spcBef>
                          <a:spcPts val="170"/>
                        </a:spcBef>
                      </a:pPr>
                      <a:r>
                        <a:rPr dirty="0" sz="1000">
                          <a:latin typeface="Times New Roman"/>
                          <a:cs typeface="Times New Roman"/>
                        </a:rPr>
                        <a:t>=</a:t>
                      </a:r>
                      <a:endParaRPr sz="1000">
                        <a:latin typeface="Times New Roman"/>
                        <a:cs typeface="Times New Roman"/>
                      </a:endParaRPr>
                    </a:p>
                  </a:txBody>
                  <a:tcPr marL="0" marR="0" marB="0" marT="21590"/>
                </a:tc>
                <a:tc>
                  <a:txBody>
                    <a:bodyPr/>
                    <a:lstStyle/>
                    <a:p>
                      <a:pPr marL="123825">
                        <a:lnSpc>
                          <a:spcPct val="100000"/>
                        </a:lnSpc>
                        <a:spcBef>
                          <a:spcPts val="170"/>
                        </a:spcBef>
                      </a:pPr>
                      <a:r>
                        <a:rPr dirty="0" sz="1000">
                          <a:latin typeface="Times New Roman"/>
                          <a:cs typeface="Times New Roman"/>
                        </a:rPr>
                        <a:t>moment </a:t>
                      </a:r>
                      <a:r>
                        <a:rPr dirty="0" sz="1000" spc="-10">
                          <a:latin typeface="Times New Roman"/>
                          <a:cs typeface="Times New Roman"/>
                        </a:rPr>
                        <a:t>of </a:t>
                      </a:r>
                      <a:r>
                        <a:rPr dirty="0" sz="1000" spc="-5">
                          <a:latin typeface="Times New Roman"/>
                          <a:cs typeface="Times New Roman"/>
                        </a:rPr>
                        <a:t>inertia </a:t>
                      </a:r>
                      <a:r>
                        <a:rPr dirty="0" sz="1000" spc="-10">
                          <a:latin typeface="Times New Roman"/>
                          <a:cs typeface="Times New Roman"/>
                        </a:rPr>
                        <a:t>of </a:t>
                      </a:r>
                      <a:r>
                        <a:rPr dirty="0" sz="1000" spc="-5">
                          <a:latin typeface="Times New Roman"/>
                          <a:cs typeface="Times New Roman"/>
                        </a:rPr>
                        <a:t>the beam</a:t>
                      </a:r>
                      <a:r>
                        <a:rPr dirty="0" sz="1000" spc="30">
                          <a:latin typeface="Times New Roman"/>
                          <a:cs typeface="Times New Roman"/>
                        </a:rPr>
                        <a:t> </a:t>
                      </a:r>
                      <a:r>
                        <a:rPr dirty="0" sz="1000" spc="-5">
                          <a:latin typeface="Times New Roman"/>
                          <a:cs typeface="Times New Roman"/>
                        </a:rPr>
                        <a:t>(in</a:t>
                      </a:r>
                      <a:r>
                        <a:rPr dirty="0" baseline="29914" sz="975" spc="-7">
                          <a:latin typeface="Times New Roman"/>
                          <a:cs typeface="Times New Roman"/>
                        </a:rPr>
                        <a:t>4</a:t>
                      </a:r>
                      <a:r>
                        <a:rPr dirty="0" sz="1000" spc="-5">
                          <a:latin typeface="Times New Roman"/>
                          <a:cs typeface="Times New Roman"/>
                        </a:rPr>
                        <a:t>)</a:t>
                      </a:r>
                      <a:endParaRPr sz="1000">
                        <a:latin typeface="Times New Roman"/>
                        <a:cs typeface="Times New Roman"/>
                      </a:endParaRPr>
                    </a:p>
                  </a:txBody>
                  <a:tcPr marL="0" marR="0" marB="0" marT="21590"/>
                </a:tc>
              </a:tr>
              <a:tr h="224910">
                <a:tc>
                  <a:txBody>
                    <a:bodyPr/>
                    <a:lstStyle/>
                    <a:p>
                      <a:pPr algn="ctr" marL="6350">
                        <a:lnSpc>
                          <a:spcPct val="100000"/>
                        </a:lnSpc>
                        <a:spcBef>
                          <a:spcPts val="229"/>
                        </a:spcBef>
                      </a:pPr>
                      <a:r>
                        <a:rPr dirty="0" sz="1000" i="1">
                          <a:latin typeface="Times New Roman"/>
                          <a:cs typeface="Times New Roman"/>
                        </a:rPr>
                        <a:t>A</a:t>
                      </a:r>
                      <a:endParaRPr sz="1000">
                        <a:latin typeface="Times New Roman"/>
                        <a:cs typeface="Times New Roman"/>
                      </a:endParaRPr>
                    </a:p>
                  </a:txBody>
                  <a:tcPr marL="0" marR="0" marB="0" marT="29209"/>
                </a:tc>
                <a:tc>
                  <a:txBody>
                    <a:bodyPr/>
                    <a:lstStyle/>
                    <a:p>
                      <a:pPr algn="r" marR="58419">
                        <a:lnSpc>
                          <a:spcPct val="100000"/>
                        </a:lnSpc>
                        <a:spcBef>
                          <a:spcPts val="229"/>
                        </a:spcBef>
                      </a:pPr>
                      <a:r>
                        <a:rPr dirty="0" sz="1000">
                          <a:latin typeface="Times New Roman"/>
                          <a:cs typeface="Times New Roman"/>
                        </a:rPr>
                        <a:t>=</a:t>
                      </a:r>
                      <a:endParaRPr sz="1000">
                        <a:latin typeface="Times New Roman"/>
                        <a:cs typeface="Times New Roman"/>
                      </a:endParaRPr>
                    </a:p>
                  </a:txBody>
                  <a:tcPr marL="0" marR="0" marB="0" marT="29209"/>
                </a:tc>
                <a:tc>
                  <a:txBody>
                    <a:bodyPr/>
                    <a:lstStyle/>
                    <a:p>
                      <a:pPr marL="66040">
                        <a:lnSpc>
                          <a:spcPct val="100000"/>
                        </a:lnSpc>
                        <a:spcBef>
                          <a:spcPts val="229"/>
                        </a:spcBef>
                      </a:pPr>
                      <a:r>
                        <a:rPr dirty="0" sz="1000" spc="-5">
                          <a:latin typeface="Times New Roman"/>
                          <a:cs typeface="Times New Roman"/>
                        </a:rPr>
                        <a:t>area </a:t>
                      </a:r>
                      <a:r>
                        <a:rPr dirty="0" sz="1000">
                          <a:latin typeface="Times New Roman"/>
                          <a:cs typeface="Times New Roman"/>
                        </a:rPr>
                        <a:t>of </a:t>
                      </a:r>
                      <a:r>
                        <a:rPr dirty="0" sz="1000" spc="-5">
                          <a:latin typeface="Times New Roman"/>
                          <a:cs typeface="Times New Roman"/>
                        </a:rPr>
                        <a:t>beam (in</a:t>
                      </a:r>
                      <a:r>
                        <a:rPr dirty="0" baseline="29914" sz="975" spc="-7">
                          <a:latin typeface="Times New Roman"/>
                          <a:cs typeface="Times New Roman"/>
                        </a:rPr>
                        <a:t>2</a:t>
                      </a:r>
                      <a:r>
                        <a:rPr dirty="0" sz="1000" spc="-5">
                          <a:latin typeface="Times New Roman"/>
                          <a:cs typeface="Times New Roman"/>
                        </a:rPr>
                        <a:t>)</a:t>
                      </a:r>
                      <a:endParaRPr sz="1000">
                        <a:latin typeface="Times New Roman"/>
                        <a:cs typeface="Times New Roman"/>
                      </a:endParaRPr>
                    </a:p>
                  </a:txBody>
                  <a:tcPr marL="0" marR="0" marB="0" marT="29209"/>
                </a:tc>
              </a:tr>
              <a:tr h="183924">
                <a:tc>
                  <a:txBody>
                    <a:bodyPr/>
                    <a:lstStyle/>
                    <a:p>
                      <a:pPr algn="ctr" marL="26670">
                        <a:lnSpc>
                          <a:spcPts val="1040"/>
                        </a:lnSpc>
                        <a:spcBef>
                          <a:spcPts val="305"/>
                        </a:spcBef>
                      </a:pPr>
                      <a:r>
                        <a:rPr dirty="0" baseline="5555" sz="1500" spc="-7" i="1">
                          <a:latin typeface="Times New Roman"/>
                          <a:cs typeface="Times New Roman"/>
                        </a:rPr>
                        <a:t>e</a:t>
                      </a:r>
                      <a:r>
                        <a:rPr dirty="0" sz="650" spc="-5" i="1">
                          <a:latin typeface="Times New Roman"/>
                          <a:cs typeface="Times New Roman"/>
                        </a:rPr>
                        <a:t>g</a:t>
                      </a:r>
                      <a:endParaRPr sz="650">
                        <a:latin typeface="Times New Roman"/>
                        <a:cs typeface="Times New Roman"/>
                      </a:endParaRPr>
                    </a:p>
                  </a:txBody>
                  <a:tcPr marL="0" marR="0" marB="0" marT="38735"/>
                </a:tc>
                <a:tc>
                  <a:txBody>
                    <a:bodyPr/>
                    <a:lstStyle/>
                    <a:p>
                      <a:pPr algn="r" marR="58419">
                        <a:lnSpc>
                          <a:spcPts val="1135"/>
                        </a:lnSpc>
                        <a:spcBef>
                          <a:spcPts val="210"/>
                        </a:spcBef>
                      </a:pPr>
                      <a:r>
                        <a:rPr dirty="0" sz="1000">
                          <a:latin typeface="Times New Roman"/>
                          <a:cs typeface="Times New Roman"/>
                        </a:rPr>
                        <a:t>=</a:t>
                      </a:r>
                      <a:endParaRPr sz="1000">
                        <a:latin typeface="Times New Roman"/>
                        <a:cs typeface="Times New Roman"/>
                      </a:endParaRPr>
                    </a:p>
                  </a:txBody>
                  <a:tcPr marL="0" marR="0" marB="0" marT="26670"/>
                </a:tc>
                <a:tc>
                  <a:txBody>
                    <a:bodyPr/>
                    <a:lstStyle/>
                    <a:p>
                      <a:pPr marL="66040">
                        <a:lnSpc>
                          <a:spcPts val="1135"/>
                        </a:lnSpc>
                        <a:spcBef>
                          <a:spcPts val="210"/>
                        </a:spcBef>
                      </a:pPr>
                      <a:r>
                        <a:rPr dirty="0" sz="1000" spc="-5">
                          <a:latin typeface="Times New Roman"/>
                          <a:cs typeface="Times New Roman"/>
                        </a:rPr>
                        <a:t>distance between the centers </a:t>
                      </a:r>
                      <a:r>
                        <a:rPr dirty="0" sz="1000" spc="-10">
                          <a:latin typeface="Times New Roman"/>
                          <a:cs typeface="Times New Roman"/>
                        </a:rPr>
                        <a:t>of </a:t>
                      </a:r>
                      <a:r>
                        <a:rPr dirty="0" sz="1000" spc="-5">
                          <a:latin typeface="Times New Roman"/>
                          <a:cs typeface="Times New Roman"/>
                        </a:rPr>
                        <a:t>gravity </a:t>
                      </a:r>
                      <a:r>
                        <a:rPr dirty="0" sz="1000">
                          <a:latin typeface="Times New Roman"/>
                          <a:cs typeface="Times New Roman"/>
                        </a:rPr>
                        <a:t>of </a:t>
                      </a:r>
                      <a:r>
                        <a:rPr dirty="0" sz="1000" spc="-5">
                          <a:latin typeface="Times New Roman"/>
                          <a:cs typeface="Times New Roman"/>
                        </a:rPr>
                        <a:t>the basic beam </a:t>
                      </a:r>
                      <a:r>
                        <a:rPr dirty="0" sz="1000" spc="-15">
                          <a:latin typeface="Times New Roman"/>
                          <a:cs typeface="Times New Roman"/>
                        </a:rPr>
                        <a:t>and </a:t>
                      </a:r>
                      <a:r>
                        <a:rPr dirty="0" sz="1000" spc="-5">
                          <a:latin typeface="Times New Roman"/>
                          <a:cs typeface="Times New Roman"/>
                        </a:rPr>
                        <a:t>deck</a:t>
                      </a:r>
                      <a:r>
                        <a:rPr dirty="0" sz="1000" spc="130">
                          <a:latin typeface="Times New Roman"/>
                          <a:cs typeface="Times New Roman"/>
                        </a:rPr>
                        <a:t> </a:t>
                      </a:r>
                      <a:r>
                        <a:rPr dirty="0" sz="1000" spc="-5">
                          <a:latin typeface="Times New Roman"/>
                          <a:cs typeface="Times New Roman"/>
                        </a:rPr>
                        <a:t>(in)</a:t>
                      </a:r>
                      <a:endParaRPr sz="1000">
                        <a:latin typeface="Times New Roman"/>
                        <a:cs typeface="Times New Roman"/>
                      </a:endParaRPr>
                    </a:p>
                  </a:txBody>
                  <a:tcPr marL="0" marR="0" marB="0" marT="26670"/>
                </a:tc>
              </a:tr>
            </a:tbl>
          </a:graphicData>
        </a:graphic>
      </p:graphicFrame>
      <p:sp>
        <p:nvSpPr>
          <p:cNvPr id="11" name="object 11"/>
          <p:cNvSpPr txBox="1"/>
          <p:nvPr/>
        </p:nvSpPr>
        <p:spPr>
          <a:xfrm>
            <a:off x="3170937" y="7067836"/>
            <a:ext cx="229870" cy="177800"/>
          </a:xfrm>
          <a:prstGeom prst="rect">
            <a:avLst/>
          </a:prstGeom>
        </p:spPr>
        <p:txBody>
          <a:bodyPr wrap="square" lIns="0" tIns="12065" rIns="0" bIns="0" rtlCol="0" vert="horz">
            <a:spAutoFit/>
          </a:bodyPr>
          <a:lstStyle/>
          <a:p>
            <a:pPr marL="12700">
              <a:lnSpc>
                <a:spcPct val="100000"/>
              </a:lnSpc>
              <a:spcBef>
                <a:spcPts val="95"/>
              </a:spcBef>
            </a:pPr>
            <a:r>
              <a:rPr dirty="0" sz="1000" spc="-180">
                <a:latin typeface="Cambria Math"/>
                <a:cs typeface="Cambria Math"/>
              </a:rPr>
              <a:t>𝑠𝑠</a:t>
            </a:r>
            <a:r>
              <a:rPr dirty="0" sz="1000" spc="-16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12" name="object 12"/>
          <p:cNvSpPr txBox="1"/>
          <p:nvPr/>
        </p:nvSpPr>
        <p:spPr>
          <a:xfrm>
            <a:off x="3411651" y="6970311"/>
            <a:ext cx="71183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5886</a:t>
            </a:r>
            <a:r>
              <a:rPr dirty="0" sz="1000" spc="5">
                <a:latin typeface="Cambria Math"/>
                <a:cs typeface="Cambria Math"/>
              </a:rPr>
              <a:t>.</a:t>
            </a:r>
            <a:r>
              <a:rPr dirty="0" sz="1000" spc="-5">
                <a:latin typeface="Cambria Math"/>
                <a:cs typeface="Cambria Math"/>
              </a:rPr>
              <a:t>9891</a:t>
            </a:r>
            <a:r>
              <a:rPr dirty="0" sz="1000" spc="-590">
                <a:latin typeface="Cambria Math"/>
                <a:cs typeface="Cambria Math"/>
              </a:rPr>
              <a:t>𝑠𝑠𝑠𝑠</a:t>
            </a:r>
            <a:endParaRPr sz="1000">
              <a:latin typeface="Cambria Math"/>
              <a:cs typeface="Cambria Math"/>
            </a:endParaRPr>
          </a:p>
        </p:txBody>
      </p:sp>
      <p:sp>
        <p:nvSpPr>
          <p:cNvPr id="13" name="object 13"/>
          <p:cNvSpPr txBox="1"/>
          <p:nvPr/>
        </p:nvSpPr>
        <p:spPr>
          <a:xfrm>
            <a:off x="3411651" y="7153219"/>
            <a:ext cx="711200" cy="177800"/>
          </a:xfrm>
          <a:prstGeom prst="rect">
            <a:avLst/>
          </a:prstGeom>
        </p:spPr>
        <p:txBody>
          <a:bodyPr wrap="square" lIns="0" tIns="12065" rIns="0" bIns="0" rtlCol="0" vert="horz">
            <a:spAutoFit/>
          </a:bodyPr>
          <a:lstStyle/>
          <a:p>
            <a:pPr marL="12700">
              <a:lnSpc>
                <a:spcPct val="100000"/>
              </a:lnSpc>
              <a:spcBef>
                <a:spcPts val="95"/>
              </a:spcBef>
            </a:pPr>
            <a:r>
              <a:rPr dirty="0" sz="1000" spc="-120">
                <a:latin typeface="Cambria Math"/>
                <a:cs typeface="Cambria Math"/>
              </a:rPr>
              <a:t>4266.223𝑘𝑘𝑠𝑠𝑠𝑠</a:t>
            </a:r>
            <a:endParaRPr sz="1000">
              <a:latin typeface="Cambria Math"/>
              <a:cs typeface="Cambria Math"/>
            </a:endParaRPr>
          </a:p>
        </p:txBody>
      </p:sp>
      <p:sp>
        <p:nvSpPr>
          <p:cNvPr id="14" name="object 14"/>
          <p:cNvSpPr/>
          <p:nvPr/>
        </p:nvSpPr>
        <p:spPr>
          <a:xfrm>
            <a:off x="3424428" y="7171188"/>
            <a:ext cx="692150" cy="0"/>
          </a:xfrm>
          <a:custGeom>
            <a:avLst/>
            <a:gdLst/>
            <a:ahLst/>
            <a:cxnLst/>
            <a:rect l="l" t="t" r="r" b="b"/>
            <a:pathLst>
              <a:path w="692150" h="0">
                <a:moveTo>
                  <a:pt x="0" y="0"/>
                </a:moveTo>
                <a:lnTo>
                  <a:pt x="691896" y="0"/>
                </a:lnTo>
              </a:path>
            </a:pathLst>
          </a:custGeom>
          <a:ln w="7607">
            <a:solidFill>
              <a:srgbClr val="000000"/>
            </a:solidFill>
          </a:ln>
        </p:spPr>
        <p:txBody>
          <a:bodyPr wrap="square" lIns="0" tIns="0" rIns="0" bIns="0" rtlCol="0"/>
          <a:lstStyle/>
          <a:p/>
        </p:txBody>
      </p:sp>
      <p:sp>
        <p:nvSpPr>
          <p:cNvPr id="15" name="object 15"/>
          <p:cNvSpPr txBox="1"/>
          <p:nvPr/>
        </p:nvSpPr>
        <p:spPr>
          <a:xfrm>
            <a:off x="4138676" y="7067804"/>
            <a:ext cx="46164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1.380</a:t>
            </a:r>
            <a:endParaRPr sz="1000">
              <a:latin typeface="Cambria Math"/>
              <a:cs typeface="Cambria Math"/>
            </a:endParaRPr>
          </a:p>
        </p:txBody>
      </p:sp>
      <p:sp>
        <p:nvSpPr>
          <p:cNvPr id="16" name="object 16"/>
          <p:cNvSpPr/>
          <p:nvPr/>
        </p:nvSpPr>
        <p:spPr>
          <a:xfrm>
            <a:off x="3270146" y="7708055"/>
            <a:ext cx="517525" cy="788670"/>
          </a:xfrm>
          <a:custGeom>
            <a:avLst/>
            <a:gdLst/>
            <a:ahLst/>
            <a:cxnLst/>
            <a:rect l="l" t="t" r="r" b="b"/>
            <a:pathLst>
              <a:path w="517525" h="788670">
                <a:moveTo>
                  <a:pt x="0" y="58818"/>
                </a:moveTo>
                <a:lnTo>
                  <a:pt x="0" y="0"/>
                </a:lnTo>
                <a:lnTo>
                  <a:pt x="517511" y="0"/>
                </a:lnTo>
                <a:lnTo>
                  <a:pt x="517511" y="58818"/>
                </a:lnTo>
                <a:lnTo>
                  <a:pt x="357329" y="94109"/>
                </a:lnTo>
                <a:lnTo>
                  <a:pt x="308042" y="141164"/>
                </a:lnTo>
                <a:lnTo>
                  <a:pt x="308042" y="576419"/>
                </a:lnTo>
                <a:lnTo>
                  <a:pt x="431259" y="694056"/>
                </a:lnTo>
                <a:lnTo>
                  <a:pt x="431259" y="788165"/>
                </a:lnTo>
                <a:lnTo>
                  <a:pt x="86251" y="788165"/>
                </a:lnTo>
                <a:lnTo>
                  <a:pt x="86251" y="694056"/>
                </a:lnTo>
                <a:lnTo>
                  <a:pt x="209469" y="576419"/>
                </a:lnTo>
                <a:lnTo>
                  <a:pt x="209469" y="141164"/>
                </a:lnTo>
                <a:lnTo>
                  <a:pt x="160182" y="94109"/>
                </a:lnTo>
                <a:lnTo>
                  <a:pt x="0" y="58818"/>
                </a:lnTo>
              </a:path>
            </a:pathLst>
          </a:custGeom>
          <a:ln w="12153">
            <a:solidFill>
              <a:srgbClr val="000000"/>
            </a:solidFill>
          </a:ln>
        </p:spPr>
        <p:txBody>
          <a:bodyPr wrap="square" lIns="0" tIns="0" rIns="0" bIns="0" rtlCol="0"/>
          <a:lstStyle/>
          <a:p/>
        </p:txBody>
      </p:sp>
      <p:sp>
        <p:nvSpPr>
          <p:cNvPr id="17" name="object 17"/>
          <p:cNvSpPr/>
          <p:nvPr/>
        </p:nvSpPr>
        <p:spPr>
          <a:xfrm>
            <a:off x="3092300" y="7615428"/>
            <a:ext cx="824865" cy="92710"/>
          </a:xfrm>
          <a:custGeom>
            <a:avLst/>
            <a:gdLst/>
            <a:ahLst/>
            <a:cxnLst/>
            <a:rect l="l" t="t" r="r" b="b"/>
            <a:pathLst>
              <a:path w="824864" h="92709">
                <a:moveTo>
                  <a:pt x="0" y="92626"/>
                </a:moveTo>
                <a:lnTo>
                  <a:pt x="824681" y="92626"/>
                </a:lnTo>
                <a:lnTo>
                  <a:pt x="824681" y="0"/>
                </a:lnTo>
                <a:lnTo>
                  <a:pt x="0" y="0"/>
                </a:lnTo>
                <a:lnTo>
                  <a:pt x="0" y="92626"/>
                </a:lnTo>
                <a:close/>
              </a:path>
            </a:pathLst>
          </a:custGeom>
          <a:ln w="11770">
            <a:solidFill>
              <a:srgbClr val="000000"/>
            </a:solidFill>
          </a:ln>
        </p:spPr>
        <p:txBody>
          <a:bodyPr wrap="square" lIns="0" tIns="0" rIns="0" bIns="0" rtlCol="0"/>
          <a:lstStyle/>
          <a:p/>
        </p:txBody>
      </p:sp>
      <p:sp>
        <p:nvSpPr>
          <p:cNvPr id="18" name="object 18"/>
          <p:cNvSpPr/>
          <p:nvPr/>
        </p:nvSpPr>
        <p:spPr>
          <a:xfrm>
            <a:off x="3431881" y="8032251"/>
            <a:ext cx="194310" cy="0"/>
          </a:xfrm>
          <a:custGeom>
            <a:avLst/>
            <a:gdLst/>
            <a:ahLst/>
            <a:cxnLst/>
            <a:rect l="l" t="t" r="r" b="b"/>
            <a:pathLst>
              <a:path w="194310" h="0">
                <a:moveTo>
                  <a:pt x="0" y="0"/>
                </a:moveTo>
                <a:lnTo>
                  <a:pt x="194041" y="0"/>
                </a:lnTo>
              </a:path>
            </a:pathLst>
          </a:custGeom>
          <a:ln w="11763">
            <a:solidFill>
              <a:srgbClr val="000000"/>
            </a:solidFill>
          </a:ln>
        </p:spPr>
        <p:txBody>
          <a:bodyPr wrap="square" lIns="0" tIns="0" rIns="0" bIns="0" rtlCol="0"/>
          <a:lstStyle/>
          <a:p/>
        </p:txBody>
      </p:sp>
      <p:sp>
        <p:nvSpPr>
          <p:cNvPr id="19" name="object 19"/>
          <p:cNvSpPr/>
          <p:nvPr/>
        </p:nvSpPr>
        <p:spPr>
          <a:xfrm>
            <a:off x="3674434" y="8032251"/>
            <a:ext cx="776605" cy="0"/>
          </a:xfrm>
          <a:custGeom>
            <a:avLst/>
            <a:gdLst/>
            <a:ahLst/>
            <a:cxnLst/>
            <a:rect l="l" t="t" r="r" b="b"/>
            <a:pathLst>
              <a:path w="776604" h="0">
                <a:moveTo>
                  <a:pt x="0" y="0"/>
                </a:moveTo>
                <a:lnTo>
                  <a:pt x="776165" y="0"/>
                </a:lnTo>
              </a:path>
            </a:pathLst>
          </a:custGeom>
          <a:ln w="11763">
            <a:solidFill>
              <a:srgbClr val="000000"/>
            </a:solidFill>
          </a:ln>
        </p:spPr>
        <p:txBody>
          <a:bodyPr wrap="square" lIns="0" tIns="0" rIns="0" bIns="0" rtlCol="0"/>
          <a:lstStyle/>
          <a:p/>
        </p:txBody>
      </p:sp>
      <p:sp>
        <p:nvSpPr>
          <p:cNvPr id="20" name="object 20"/>
          <p:cNvSpPr/>
          <p:nvPr/>
        </p:nvSpPr>
        <p:spPr>
          <a:xfrm>
            <a:off x="3946094" y="7708055"/>
            <a:ext cx="233045" cy="0"/>
          </a:xfrm>
          <a:custGeom>
            <a:avLst/>
            <a:gdLst/>
            <a:ahLst/>
            <a:cxnLst/>
            <a:rect l="l" t="t" r="r" b="b"/>
            <a:pathLst>
              <a:path w="233045" h="0">
                <a:moveTo>
                  <a:pt x="0" y="0"/>
                </a:moveTo>
                <a:lnTo>
                  <a:pt x="232854" y="0"/>
                </a:lnTo>
              </a:path>
            </a:pathLst>
          </a:custGeom>
          <a:ln w="11763">
            <a:solidFill>
              <a:srgbClr val="000000"/>
            </a:solidFill>
          </a:ln>
        </p:spPr>
        <p:txBody>
          <a:bodyPr wrap="square" lIns="0" tIns="0" rIns="0" bIns="0" rtlCol="0"/>
          <a:lstStyle/>
          <a:p/>
        </p:txBody>
      </p:sp>
      <p:sp>
        <p:nvSpPr>
          <p:cNvPr id="21" name="object 21"/>
          <p:cNvSpPr/>
          <p:nvPr/>
        </p:nvSpPr>
        <p:spPr>
          <a:xfrm>
            <a:off x="3946094" y="7661742"/>
            <a:ext cx="504825" cy="0"/>
          </a:xfrm>
          <a:custGeom>
            <a:avLst/>
            <a:gdLst/>
            <a:ahLst/>
            <a:cxnLst/>
            <a:rect l="l" t="t" r="r" b="b"/>
            <a:pathLst>
              <a:path w="504825" h="0">
                <a:moveTo>
                  <a:pt x="0" y="0"/>
                </a:moveTo>
                <a:lnTo>
                  <a:pt x="504509" y="0"/>
                </a:lnTo>
              </a:path>
            </a:pathLst>
          </a:custGeom>
          <a:ln w="11763">
            <a:solidFill>
              <a:srgbClr val="000000"/>
            </a:solidFill>
          </a:ln>
        </p:spPr>
        <p:txBody>
          <a:bodyPr wrap="square" lIns="0" tIns="0" rIns="0" bIns="0" rtlCol="0"/>
          <a:lstStyle/>
          <a:p/>
        </p:txBody>
      </p:sp>
      <p:sp>
        <p:nvSpPr>
          <p:cNvPr id="22" name="object 22"/>
          <p:cNvSpPr/>
          <p:nvPr/>
        </p:nvSpPr>
        <p:spPr>
          <a:xfrm>
            <a:off x="4055583" y="7708055"/>
            <a:ext cx="110895" cy="324195"/>
          </a:xfrm>
          <a:prstGeom prst="rect">
            <a:avLst/>
          </a:prstGeom>
          <a:blipFill>
            <a:blip r:embed="rId2" cstate="print"/>
            <a:stretch>
              <a:fillRect/>
            </a:stretch>
          </a:blipFill>
        </p:spPr>
        <p:txBody>
          <a:bodyPr wrap="square" lIns="0" tIns="0" rIns="0" bIns="0" rtlCol="0"/>
          <a:lstStyle/>
          <a:p/>
        </p:txBody>
      </p:sp>
      <p:sp>
        <p:nvSpPr>
          <p:cNvPr id="23" name="object 23"/>
          <p:cNvSpPr/>
          <p:nvPr/>
        </p:nvSpPr>
        <p:spPr>
          <a:xfrm>
            <a:off x="4111032" y="7513543"/>
            <a:ext cx="146050" cy="68580"/>
          </a:xfrm>
          <a:custGeom>
            <a:avLst/>
            <a:gdLst/>
            <a:ahLst/>
            <a:cxnLst/>
            <a:rect l="l" t="t" r="r" b="b"/>
            <a:pathLst>
              <a:path w="146050" h="68579">
                <a:moveTo>
                  <a:pt x="0" y="68057"/>
                </a:moveTo>
                <a:lnTo>
                  <a:pt x="0" y="0"/>
                </a:lnTo>
                <a:lnTo>
                  <a:pt x="145537" y="0"/>
                </a:lnTo>
              </a:path>
            </a:pathLst>
          </a:custGeom>
          <a:ln w="11863">
            <a:solidFill>
              <a:srgbClr val="000000"/>
            </a:solidFill>
          </a:ln>
        </p:spPr>
        <p:txBody>
          <a:bodyPr wrap="square" lIns="0" tIns="0" rIns="0" bIns="0" rtlCol="0"/>
          <a:lstStyle/>
          <a:p/>
        </p:txBody>
      </p:sp>
      <p:sp>
        <p:nvSpPr>
          <p:cNvPr id="24" name="object 24"/>
          <p:cNvSpPr/>
          <p:nvPr/>
        </p:nvSpPr>
        <p:spPr>
          <a:xfrm>
            <a:off x="4055584" y="7555869"/>
            <a:ext cx="111125" cy="106045"/>
          </a:xfrm>
          <a:custGeom>
            <a:avLst/>
            <a:gdLst/>
            <a:ahLst/>
            <a:cxnLst/>
            <a:rect l="l" t="t" r="r" b="b"/>
            <a:pathLst>
              <a:path w="111125" h="106045">
                <a:moveTo>
                  <a:pt x="55447" y="105873"/>
                </a:moveTo>
                <a:lnTo>
                  <a:pt x="0" y="0"/>
                </a:lnTo>
                <a:lnTo>
                  <a:pt x="27142" y="9374"/>
                </a:lnTo>
                <a:lnTo>
                  <a:pt x="55447" y="12498"/>
                </a:lnTo>
                <a:lnTo>
                  <a:pt x="104349" y="12498"/>
                </a:lnTo>
                <a:lnTo>
                  <a:pt x="55447" y="105873"/>
                </a:lnTo>
                <a:close/>
              </a:path>
              <a:path w="111125" h="106045">
                <a:moveTo>
                  <a:pt x="104349" y="12498"/>
                </a:moveTo>
                <a:lnTo>
                  <a:pt x="55447" y="12498"/>
                </a:lnTo>
                <a:lnTo>
                  <a:pt x="83752" y="9374"/>
                </a:lnTo>
                <a:lnTo>
                  <a:pt x="110895" y="0"/>
                </a:lnTo>
                <a:lnTo>
                  <a:pt x="104349" y="12498"/>
                </a:lnTo>
                <a:close/>
              </a:path>
            </a:pathLst>
          </a:custGeom>
          <a:solidFill>
            <a:srgbClr val="000000"/>
          </a:solidFill>
        </p:spPr>
        <p:txBody>
          <a:bodyPr wrap="square" lIns="0" tIns="0" rIns="0" bIns="0" rtlCol="0"/>
          <a:lstStyle/>
          <a:p/>
        </p:txBody>
      </p:sp>
      <p:sp>
        <p:nvSpPr>
          <p:cNvPr id="25" name="object 25"/>
          <p:cNvSpPr/>
          <p:nvPr/>
        </p:nvSpPr>
        <p:spPr>
          <a:xfrm>
            <a:off x="4298137" y="7661742"/>
            <a:ext cx="110895" cy="370508"/>
          </a:xfrm>
          <a:prstGeom prst="rect">
            <a:avLst/>
          </a:prstGeom>
          <a:blipFill>
            <a:blip r:embed="rId3" cstate="print"/>
            <a:stretch>
              <a:fillRect/>
            </a:stretch>
          </a:blipFill>
        </p:spPr>
        <p:txBody>
          <a:bodyPr wrap="square" lIns="0" tIns="0" rIns="0" bIns="0" rtlCol="0"/>
          <a:lstStyle/>
          <a:p/>
        </p:txBody>
      </p:sp>
      <p:sp>
        <p:nvSpPr>
          <p:cNvPr id="26" name="object 26"/>
          <p:cNvSpPr txBox="1"/>
          <p:nvPr/>
        </p:nvSpPr>
        <p:spPr>
          <a:xfrm>
            <a:off x="3845255" y="7767522"/>
            <a:ext cx="450850" cy="180975"/>
          </a:xfrm>
          <a:prstGeom prst="rect">
            <a:avLst/>
          </a:prstGeom>
        </p:spPr>
        <p:txBody>
          <a:bodyPr wrap="square" lIns="0" tIns="0" rIns="0" bIns="0" rtlCol="0" vert="vert270">
            <a:spAutoFit/>
          </a:bodyPr>
          <a:lstStyle/>
          <a:p>
            <a:pPr marL="12700">
              <a:lnSpc>
                <a:spcPts val="1420"/>
              </a:lnSpc>
            </a:pPr>
            <a:r>
              <a:rPr dirty="0" sz="1350" spc="-30">
                <a:latin typeface="Cambria Math"/>
                <a:cs typeface="Cambria Math"/>
              </a:rPr>
              <a:t>Y</a:t>
            </a:r>
            <a:r>
              <a:rPr dirty="0" baseline="-12345" sz="1350" spc="-44">
                <a:latin typeface="Cambria Math"/>
                <a:cs typeface="Cambria Math"/>
              </a:rPr>
              <a:t>t</a:t>
            </a:r>
            <a:endParaRPr baseline="-12345" sz="1350">
              <a:latin typeface="Cambria Math"/>
              <a:cs typeface="Cambria Math"/>
            </a:endParaRPr>
          </a:p>
          <a:p>
            <a:pPr marL="33655">
              <a:lnSpc>
                <a:spcPct val="100000"/>
              </a:lnSpc>
              <a:spcBef>
                <a:spcPts val="290"/>
              </a:spcBef>
            </a:pPr>
            <a:r>
              <a:rPr dirty="0" sz="1350">
                <a:latin typeface="Cambria Math"/>
                <a:cs typeface="Cambria Math"/>
              </a:rPr>
              <a:t>e</a:t>
            </a:r>
            <a:r>
              <a:rPr dirty="0" baseline="-12345" sz="1350">
                <a:latin typeface="Cambria Math"/>
                <a:cs typeface="Cambria Math"/>
              </a:rPr>
              <a:t>g</a:t>
            </a:r>
            <a:endParaRPr baseline="-12345" sz="1350">
              <a:latin typeface="Cambria Math"/>
              <a:cs typeface="Cambria Math"/>
            </a:endParaRPr>
          </a:p>
        </p:txBody>
      </p:sp>
      <p:sp>
        <p:nvSpPr>
          <p:cNvPr id="27" name="object 27"/>
          <p:cNvSpPr txBox="1"/>
          <p:nvPr/>
        </p:nvSpPr>
        <p:spPr>
          <a:xfrm>
            <a:off x="4269580" y="7374001"/>
            <a:ext cx="361950" cy="221615"/>
          </a:xfrm>
          <a:prstGeom prst="rect">
            <a:avLst/>
          </a:prstGeom>
        </p:spPr>
        <p:txBody>
          <a:bodyPr wrap="square" lIns="0" tIns="17145" rIns="0" bIns="0" rtlCol="0" vert="horz">
            <a:spAutoFit/>
          </a:bodyPr>
          <a:lstStyle/>
          <a:p>
            <a:pPr marL="38100">
              <a:lnSpc>
                <a:spcPct val="100000"/>
              </a:lnSpc>
              <a:spcBef>
                <a:spcPts val="135"/>
              </a:spcBef>
            </a:pPr>
            <a:r>
              <a:rPr dirty="0" sz="1250" spc="35">
                <a:latin typeface="Cambria Math"/>
                <a:cs typeface="Cambria Math"/>
              </a:rPr>
              <a:t>t</a:t>
            </a:r>
            <a:r>
              <a:rPr dirty="0" baseline="-13071" sz="1275" spc="52">
                <a:latin typeface="Cambria Math"/>
                <a:cs typeface="Cambria Math"/>
              </a:rPr>
              <a:t>s</a:t>
            </a:r>
            <a:r>
              <a:rPr dirty="0" sz="1250" spc="35">
                <a:latin typeface="Cambria Math"/>
                <a:cs typeface="Cambria Math"/>
              </a:rPr>
              <a:t>/2</a:t>
            </a:r>
            <a:endParaRPr sz="1250">
              <a:latin typeface="Cambria Math"/>
              <a:cs typeface="Cambria Math"/>
            </a:endParaRPr>
          </a:p>
        </p:txBody>
      </p:sp>
      <p:sp>
        <p:nvSpPr>
          <p:cNvPr id="28" name="object 28"/>
          <p:cNvSpPr txBox="1"/>
          <p:nvPr/>
        </p:nvSpPr>
        <p:spPr>
          <a:xfrm>
            <a:off x="3329432" y="8602471"/>
            <a:ext cx="1115060"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7" b="1">
                <a:latin typeface="Times New Roman"/>
                <a:cs typeface="Times New Roman"/>
              </a:rPr>
              <a:t>Figure </a:t>
            </a:r>
            <a:r>
              <a:rPr dirty="0" baseline="2777" sz="1500" b="1">
                <a:latin typeface="Times New Roman"/>
                <a:cs typeface="Times New Roman"/>
              </a:rPr>
              <a:t>3-8: </a:t>
            </a:r>
            <a:r>
              <a:rPr dirty="0" baseline="2777" sz="1500" spc="-7" b="1">
                <a:latin typeface="Times New Roman"/>
                <a:cs typeface="Times New Roman"/>
              </a:rPr>
              <a:t>e</a:t>
            </a:r>
            <a:r>
              <a:rPr dirty="0" sz="650" spc="-5" b="1">
                <a:latin typeface="Times New Roman"/>
                <a:cs typeface="Times New Roman"/>
              </a:rPr>
              <a:t>g</a:t>
            </a:r>
            <a:r>
              <a:rPr dirty="0" sz="650" spc="30" b="1">
                <a:latin typeface="Times New Roman"/>
                <a:cs typeface="Times New Roman"/>
              </a:rPr>
              <a:t> </a:t>
            </a:r>
            <a:r>
              <a:rPr dirty="0" baseline="2777" sz="1500" spc="-7" b="1">
                <a:latin typeface="Times New Roman"/>
                <a:cs typeface="Times New Roman"/>
              </a:rPr>
              <a:t>Detail</a:t>
            </a:r>
            <a:endParaRPr baseline="2777" sz="1500">
              <a:latin typeface="Times New Roman"/>
              <a:cs typeface="Times New Roman"/>
            </a:endParaRPr>
          </a:p>
        </p:txBody>
      </p:sp>
      <p:sp>
        <p:nvSpPr>
          <p:cNvPr id="29" name="object 29"/>
          <p:cNvSpPr txBox="1"/>
          <p:nvPr/>
        </p:nvSpPr>
        <p:spPr>
          <a:xfrm>
            <a:off x="3192797" y="8802126"/>
            <a:ext cx="168275" cy="177800"/>
          </a:xfrm>
          <a:prstGeom prst="rect">
            <a:avLst/>
          </a:prstGeom>
        </p:spPr>
        <p:txBody>
          <a:bodyPr wrap="square" lIns="0" tIns="12065" rIns="0" bIns="0" rtlCol="0" vert="horz">
            <a:spAutoFit/>
          </a:bodyPr>
          <a:lstStyle/>
          <a:p>
            <a:pPr marL="38100">
              <a:lnSpc>
                <a:spcPct val="100000"/>
              </a:lnSpc>
              <a:spcBef>
                <a:spcPts val="95"/>
              </a:spcBef>
            </a:pPr>
            <a:r>
              <a:rPr dirty="0" sz="1000" spc="-260">
                <a:latin typeface="Cambria Math"/>
                <a:cs typeface="Cambria Math"/>
              </a:rPr>
              <a:t>𝑓𝑓</a:t>
            </a:r>
            <a:r>
              <a:rPr dirty="0" baseline="-15873" sz="1050" spc="-390">
                <a:latin typeface="Cambria Math"/>
                <a:cs typeface="Cambria Math"/>
              </a:rPr>
              <a:t>𝑠𝑠</a:t>
            </a:r>
            <a:endParaRPr baseline="-15873" sz="1050">
              <a:latin typeface="Cambria Math"/>
              <a:cs typeface="Cambria Math"/>
            </a:endParaRPr>
          </a:p>
        </p:txBody>
      </p:sp>
      <p:sp>
        <p:nvSpPr>
          <p:cNvPr id="30" name="object 30"/>
          <p:cNvSpPr/>
          <p:nvPr/>
        </p:nvSpPr>
        <p:spPr>
          <a:xfrm>
            <a:off x="3230879" y="9003030"/>
            <a:ext cx="99060" cy="0"/>
          </a:xfrm>
          <a:custGeom>
            <a:avLst/>
            <a:gdLst/>
            <a:ahLst/>
            <a:cxnLst/>
            <a:rect l="l" t="t" r="r" b="b"/>
            <a:pathLst>
              <a:path w="99060" h="0">
                <a:moveTo>
                  <a:pt x="0" y="0"/>
                </a:moveTo>
                <a:lnTo>
                  <a:pt x="99047" y="0"/>
                </a:lnTo>
              </a:path>
            </a:pathLst>
          </a:custGeom>
          <a:ln w="7619">
            <a:solidFill>
              <a:srgbClr val="000000"/>
            </a:solidFill>
          </a:ln>
        </p:spPr>
        <p:txBody>
          <a:bodyPr wrap="square" lIns="0" tIns="0" rIns="0" bIns="0" rtlCol="0"/>
          <a:lstStyle/>
          <a:p/>
        </p:txBody>
      </p:sp>
      <p:sp>
        <p:nvSpPr>
          <p:cNvPr id="31" name="object 31"/>
          <p:cNvSpPr txBox="1"/>
          <p:nvPr/>
        </p:nvSpPr>
        <p:spPr>
          <a:xfrm>
            <a:off x="2654771" y="8899704"/>
            <a:ext cx="1493520" cy="177800"/>
          </a:xfrm>
          <a:prstGeom prst="rect">
            <a:avLst/>
          </a:prstGeom>
        </p:spPr>
        <p:txBody>
          <a:bodyPr wrap="square" lIns="0" tIns="12065" rIns="0" bIns="0" rtlCol="0" vert="horz">
            <a:spAutoFit/>
          </a:bodyPr>
          <a:lstStyle/>
          <a:p>
            <a:pPr marL="38100">
              <a:lnSpc>
                <a:spcPct val="100000"/>
              </a:lnSpc>
              <a:spcBef>
                <a:spcPts val="95"/>
              </a:spcBef>
            </a:pPr>
            <a:r>
              <a:rPr dirty="0" sz="1000" spc="-310">
                <a:latin typeface="Cambria Math"/>
                <a:cs typeface="Cambria Math"/>
              </a:rPr>
              <a:t>𝐴𝐴</a:t>
            </a:r>
            <a:r>
              <a:rPr dirty="0" baseline="-15873" sz="1050" spc="-465">
                <a:latin typeface="Cambria Math"/>
                <a:cs typeface="Cambria Math"/>
              </a:rPr>
              <a:t>𝑔𝑔</a:t>
            </a:r>
            <a:r>
              <a:rPr dirty="0" baseline="-15873" sz="1050" spc="232">
                <a:latin typeface="Cambria Math"/>
                <a:cs typeface="Cambria Math"/>
              </a:rPr>
              <a:t> </a:t>
            </a:r>
            <a:r>
              <a:rPr dirty="0" sz="1000" spc="-5">
                <a:latin typeface="Cambria Math"/>
                <a:cs typeface="Cambria Math"/>
              </a:rPr>
              <a:t>= </a:t>
            </a:r>
            <a:r>
              <a:rPr dirty="0" sz="1000" spc="-365">
                <a:latin typeface="Cambria Math"/>
                <a:cs typeface="Cambria Math"/>
              </a:rPr>
              <a:t>𝑌𝑌</a:t>
            </a:r>
            <a:r>
              <a:rPr dirty="0" baseline="-15873" sz="1050" spc="-547">
                <a:latin typeface="Cambria Math"/>
                <a:cs typeface="Cambria Math"/>
              </a:rPr>
              <a:t>𝑑𝑑</a:t>
            </a:r>
            <a:r>
              <a:rPr dirty="0" baseline="-15873" sz="1050" spc="195">
                <a:latin typeface="Cambria Math"/>
                <a:cs typeface="Cambria Math"/>
              </a:rPr>
              <a:t> </a:t>
            </a:r>
            <a:r>
              <a:rPr dirty="0" sz="1000" spc="-5">
                <a:latin typeface="Cambria Math"/>
                <a:cs typeface="Cambria Math"/>
              </a:rPr>
              <a:t>+ </a:t>
            </a:r>
            <a:r>
              <a:rPr dirty="0" baseline="-36111" sz="1500" spc="-7">
                <a:latin typeface="Cambria Math"/>
                <a:cs typeface="Cambria Math"/>
              </a:rPr>
              <a:t>2 </a:t>
            </a:r>
            <a:r>
              <a:rPr dirty="0" sz="1000" spc="-5">
                <a:latin typeface="Cambria Math"/>
                <a:cs typeface="Cambria Math"/>
              </a:rPr>
              <a:t>= </a:t>
            </a:r>
            <a:r>
              <a:rPr dirty="0" sz="1000" spc="-100">
                <a:latin typeface="Cambria Math"/>
                <a:cs typeface="Cambria Math"/>
              </a:rPr>
              <a:t>38.343𝑠𝑠𝑠𝑠</a:t>
            </a:r>
            <a:r>
              <a:rPr dirty="0" sz="1000" spc="-2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32" name="object 32"/>
          <p:cNvSpPr txBox="1"/>
          <p:nvPr/>
        </p:nvSpPr>
        <p:spPr>
          <a:xfrm>
            <a:off x="4126422" y="8802126"/>
            <a:ext cx="303530" cy="177800"/>
          </a:xfrm>
          <a:prstGeom prst="rect">
            <a:avLst/>
          </a:prstGeom>
        </p:spPr>
        <p:txBody>
          <a:bodyPr wrap="square" lIns="0" tIns="12065" rIns="0" bIns="0" rtlCol="0" vert="horz">
            <a:spAutoFit/>
          </a:bodyPr>
          <a:lstStyle/>
          <a:p>
            <a:pPr marL="12700">
              <a:lnSpc>
                <a:spcPct val="100000"/>
              </a:lnSpc>
              <a:spcBef>
                <a:spcPts val="95"/>
              </a:spcBef>
            </a:pPr>
            <a:r>
              <a:rPr dirty="0" sz="1000" spc="-145">
                <a:latin typeface="Cambria Math"/>
                <a:cs typeface="Cambria Math"/>
              </a:rPr>
              <a:t>7.0𝑠𝑠𝑠𝑠</a:t>
            </a:r>
            <a:endParaRPr sz="1000">
              <a:latin typeface="Cambria Math"/>
              <a:cs typeface="Cambria Math"/>
            </a:endParaRPr>
          </a:p>
        </p:txBody>
      </p:sp>
      <p:sp>
        <p:nvSpPr>
          <p:cNvPr id="33" name="object 33"/>
          <p:cNvSpPr txBox="1"/>
          <p:nvPr/>
        </p:nvSpPr>
        <p:spPr>
          <a:xfrm>
            <a:off x="4231538" y="8985033"/>
            <a:ext cx="95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endParaRPr sz="1000">
              <a:latin typeface="Cambria Math"/>
              <a:cs typeface="Cambria Math"/>
            </a:endParaRPr>
          </a:p>
        </p:txBody>
      </p:sp>
      <p:sp>
        <p:nvSpPr>
          <p:cNvPr id="34" name="object 34"/>
          <p:cNvSpPr/>
          <p:nvPr/>
        </p:nvSpPr>
        <p:spPr>
          <a:xfrm>
            <a:off x="4139184" y="9003030"/>
            <a:ext cx="281940" cy="0"/>
          </a:xfrm>
          <a:custGeom>
            <a:avLst/>
            <a:gdLst/>
            <a:ahLst/>
            <a:cxnLst/>
            <a:rect l="l" t="t" r="r" b="b"/>
            <a:pathLst>
              <a:path w="281939" h="0">
                <a:moveTo>
                  <a:pt x="0" y="0"/>
                </a:moveTo>
                <a:lnTo>
                  <a:pt x="281939" y="0"/>
                </a:lnTo>
              </a:path>
            </a:pathLst>
          </a:custGeom>
          <a:ln w="7619">
            <a:solidFill>
              <a:srgbClr val="000000"/>
            </a:solidFill>
          </a:ln>
        </p:spPr>
        <p:txBody>
          <a:bodyPr wrap="square" lIns="0" tIns="0" rIns="0" bIns="0" rtlCol="0"/>
          <a:lstStyle/>
          <a:p/>
        </p:txBody>
      </p:sp>
      <p:sp>
        <p:nvSpPr>
          <p:cNvPr id="35" name="object 35"/>
          <p:cNvSpPr txBox="1"/>
          <p:nvPr/>
        </p:nvSpPr>
        <p:spPr>
          <a:xfrm>
            <a:off x="4443476" y="8899652"/>
            <a:ext cx="64452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30">
                <a:latin typeface="Cambria Math"/>
                <a:cs typeface="Cambria Math"/>
              </a:rPr>
              <a:t> </a:t>
            </a:r>
            <a:r>
              <a:rPr dirty="0" sz="1000" spc="-105">
                <a:latin typeface="Cambria Math"/>
                <a:cs typeface="Cambria Math"/>
              </a:rPr>
              <a:t>41.843𝑠𝑠𝑠𝑠</a:t>
            </a:r>
            <a:endParaRPr sz="1000">
              <a:latin typeface="Cambria Math"/>
              <a:cs typeface="Cambria Math"/>
            </a:endParaRPr>
          </a:p>
        </p:txBody>
      </p:sp>
      <p:sp>
        <p:nvSpPr>
          <p:cNvPr id="36" name="object 36"/>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15</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1917225" y="897068"/>
            <a:ext cx="3931285" cy="177800"/>
          </a:xfrm>
          <a:prstGeom prst="rect">
            <a:avLst/>
          </a:prstGeom>
        </p:spPr>
        <p:txBody>
          <a:bodyPr wrap="square" lIns="0" tIns="12065" rIns="0" bIns="0" rtlCol="0" vert="horz">
            <a:spAutoFit/>
          </a:bodyPr>
          <a:lstStyle/>
          <a:p>
            <a:pPr marL="38100">
              <a:lnSpc>
                <a:spcPct val="100000"/>
              </a:lnSpc>
              <a:spcBef>
                <a:spcPts val="95"/>
              </a:spcBef>
            </a:pPr>
            <a:r>
              <a:rPr dirty="0" sz="1000" spc="-335">
                <a:latin typeface="Cambria Math"/>
                <a:cs typeface="Cambria Math"/>
              </a:rPr>
              <a:t>𝐾𝐾</a:t>
            </a:r>
            <a:r>
              <a:rPr dirty="0" baseline="-15873" sz="1050" spc="-502">
                <a:latin typeface="Cambria Math"/>
                <a:cs typeface="Cambria Math"/>
              </a:rPr>
              <a:t>𝑔𝑔</a:t>
            </a:r>
            <a:r>
              <a:rPr dirty="0" baseline="-15873" sz="1050" spc="284">
                <a:latin typeface="Cambria Math"/>
                <a:cs typeface="Cambria Math"/>
              </a:rPr>
              <a:t> </a:t>
            </a:r>
            <a:r>
              <a:rPr dirty="0" sz="1000" spc="-5">
                <a:latin typeface="Cambria Math"/>
                <a:cs typeface="Cambria Math"/>
              </a:rPr>
              <a:t>= </a:t>
            </a:r>
            <a:r>
              <a:rPr dirty="0" sz="1000" spc="-50">
                <a:latin typeface="Cambria Math"/>
                <a:cs typeface="Cambria Math"/>
              </a:rPr>
              <a:t>1.380</a:t>
            </a:r>
            <a:r>
              <a:rPr dirty="0" baseline="2777" sz="1500" spc="-75">
                <a:latin typeface="Cambria Math"/>
                <a:cs typeface="Cambria Math"/>
              </a:rPr>
              <a:t>[</a:t>
            </a:r>
            <a:r>
              <a:rPr dirty="0" sz="1000" spc="-50">
                <a:latin typeface="Cambria Math"/>
                <a:cs typeface="Cambria Math"/>
              </a:rPr>
              <a:t>734356.0𝑠𝑠𝑠𝑠</a:t>
            </a:r>
            <a:r>
              <a:rPr dirty="0" baseline="27777" sz="1050" spc="-75">
                <a:latin typeface="Cambria Math"/>
                <a:cs typeface="Cambria Math"/>
              </a:rPr>
              <a:t>2 </a:t>
            </a:r>
            <a:r>
              <a:rPr dirty="0" sz="1000" spc="-5">
                <a:latin typeface="Cambria Math"/>
                <a:cs typeface="Cambria Math"/>
              </a:rPr>
              <a:t>+ </a:t>
            </a:r>
            <a:r>
              <a:rPr dirty="0" baseline="2777" sz="1500" spc="-97">
                <a:latin typeface="Cambria Math"/>
                <a:cs typeface="Cambria Math"/>
              </a:rPr>
              <a:t>(</a:t>
            </a:r>
            <a:r>
              <a:rPr dirty="0" sz="1000" spc="-65">
                <a:latin typeface="Cambria Math"/>
                <a:cs typeface="Cambria Math"/>
              </a:rPr>
              <a:t>923.531𝑠𝑠𝑠𝑠</a:t>
            </a:r>
            <a:r>
              <a:rPr dirty="0" baseline="27777" sz="1050" spc="-97">
                <a:latin typeface="Cambria Math"/>
                <a:cs typeface="Cambria Math"/>
              </a:rPr>
              <a:t>2</a:t>
            </a:r>
            <a:r>
              <a:rPr dirty="0" baseline="2777" sz="1500" spc="-97">
                <a:latin typeface="Cambria Math"/>
                <a:cs typeface="Cambria Math"/>
              </a:rPr>
              <a:t>)(</a:t>
            </a:r>
            <a:r>
              <a:rPr dirty="0" sz="1000" spc="-65">
                <a:latin typeface="Cambria Math"/>
                <a:cs typeface="Cambria Math"/>
              </a:rPr>
              <a:t>41.843𝑠𝑠𝑠𝑠</a:t>
            </a:r>
            <a:r>
              <a:rPr dirty="0" baseline="2777" sz="1500" spc="-97">
                <a:latin typeface="Cambria Math"/>
                <a:cs typeface="Cambria Math"/>
              </a:rPr>
              <a:t>)</a:t>
            </a:r>
            <a:r>
              <a:rPr dirty="0" baseline="27777" sz="1050" spc="-97">
                <a:latin typeface="Cambria Math"/>
                <a:cs typeface="Cambria Math"/>
              </a:rPr>
              <a:t>2</a:t>
            </a:r>
            <a:r>
              <a:rPr dirty="0" baseline="2777" sz="1500" spc="-97">
                <a:latin typeface="Cambria Math"/>
                <a:cs typeface="Cambria Math"/>
              </a:rPr>
              <a:t>] </a:t>
            </a:r>
            <a:r>
              <a:rPr dirty="0" sz="1000" spc="-5">
                <a:latin typeface="Cambria Math"/>
                <a:cs typeface="Cambria Math"/>
              </a:rPr>
              <a:t>=</a:t>
            </a:r>
            <a:r>
              <a:rPr dirty="0" sz="1000" spc="80">
                <a:latin typeface="Cambria Math"/>
                <a:cs typeface="Cambria Math"/>
              </a:rPr>
              <a:t> </a:t>
            </a:r>
            <a:r>
              <a:rPr dirty="0" sz="1000" spc="-70">
                <a:latin typeface="Cambria Math"/>
                <a:cs typeface="Cambria Math"/>
              </a:rPr>
              <a:t>3244494.4𝑠𝑠𝑠𝑠</a:t>
            </a:r>
            <a:r>
              <a:rPr dirty="0" baseline="27777" sz="1050" spc="-104">
                <a:latin typeface="Cambria Math"/>
                <a:cs typeface="Cambria Math"/>
              </a:rPr>
              <a:t>4</a:t>
            </a:r>
            <a:endParaRPr baseline="27777" sz="1050">
              <a:latin typeface="Cambria Math"/>
              <a:cs typeface="Cambria Math"/>
            </a:endParaRPr>
          </a:p>
        </p:txBody>
      </p:sp>
      <p:sp>
        <p:nvSpPr>
          <p:cNvPr id="4" name="object 4"/>
          <p:cNvSpPr txBox="1"/>
          <p:nvPr/>
        </p:nvSpPr>
        <p:spPr>
          <a:xfrm>
            <a:off x="673100" y="1169152"/>
            <a:ext cx="5878830" cy="646430"/>
          </a:xfrm>
          <a:prstGeom prst="rect">
            <a:avLst/>
          </a:prstGeom>
        </p:spPr>
        <p:txBody>
          <a:bodyPr wrap="square" lIns="0" tIns="52705" rIns="0" bIns="0" rtlCol="0" vert="horz">
            <a:spAutoFit/>
          </a:bodyPr>
          <a:lstStyle/>
          <a:p>
            <a:pPr marL="12700">
              <a:lnSpc>
                <a:spcPct val="100000"/>
              </a:lnSpc>
              <a:spcBef>
                <a:spcPts val="415"/>
              </a:spcBef>
              <a:tabLst>
                <a:tab pos="560705" algn="l"/>
              </a:tabLst>
            </a:pPr>
            <a:r>
              <a:rPr dirty="0" sz="1200">
                <a:latin typeface="Times New Roman"/>
                <a:cs typeface="Times New Roman"/>
              </a:rPr>
              <a:t>3.4.5.1	</a:t>
            </a:r>
            <a:r>
              <a:rPr dirty="0" sz="1200" spc="-5" i="1">
                <a:latin typeface="Arial"/>
                <a:cs typeface="Arial"/>
              </a:rPr>
              <a:t>Number </a:t>
            </a:r>
            <a:r>
              <a:rPr dirty="0" sz="1200" i="1">
                <a:latin typeface="Arial"/>
                <a:cs typeface="Arial"/>
              </a:rPr>
              <a:t>of </a:t>
            </a:r>
            <a:r>
              <a:rPr dirty="0" sz="1200" spc="-5" i="1">
                <a:latin typeface="Arial"/>
                <a:cs typeface="Arial"/>
              </a:rPr>
              <a:t>Design</a:t>
            </a:r>
            <a:r>
              <a:rPr dirty="0" sz="1200" spc="-10" i="1">
                <a:latin typeface="Arial"/>
                <a:cs typeface="Arial"/>
              </a:rPr>
              <a:t> </a:t>
            </a:r>
            <a:r>
              <a:rPr dirty="0" sz="1200" spc="-5" i="1">
                <a:latin typeface="Arial"/>
                <a:cs typeface="Arial"/>
              </a:rPr>
              <a:t>Lanes</a:t>
            </a:r>
            <a:endParaRPr sz="1200">
              <a:latin typeface="Arial"/>
              <a:cs typeface="Arial"/>
            </a:endParaRPr>
          </a:p>
          <a:p>
            <a:pPr marL="12700">
              <a:lnSpc>
                <a:spcPct val="100000"/>
              </a:lnSpc>
              <a:spcBef>
                <a:spcPts val="260"/>
              </a:spcBef>
            </a:pPr>
            <a:r>
              <a:rPr dirty="0" sz="1000" spc="-5">
                <a:latin typeface="Times New Roman"/>
                <a:cs typeface="Times New Roman"/>
              </a:rPr>
              <a:t>The number </a:t>
            </a:r>
            <a:r>
              <a:rPr dirty="0" sz="1000">
                <a:latin typeface="Times New Roman"/>
                <a:cs typeface="Times New Roman"/>
              </a:rPr>
              <a:t>of </a:t>
            </a:r>
            <a:r>
              <a:rPr dirty="0" sz="1000" spc="-5">
                <a:latin typeface="Times New Roman"/>
                <a:cs typeface="Times New Roman"/>
              </a:rPr>
              <a:t>design lanes is </a:t>
            </a:r>
            <a:r>
              <a:rPr dirty="0" sz="1000">
                <a:latin typeface="Times New Roman"/>
                <a:cs typeface="Times New Roman"/>
              </a:rPr>
              <a:t>equal </a:t>
            </a:r>
            <a:r>
              <a:rPr dirty="0" sz="1000" spc="-5">
                <a:latin typeface="Times New Roman"/>
                <a:cs typeface="Times New Roman"/>
              </a:rPr>
              <a:t>to the integer portion </a:t>
            </a:r>
            <a:r>
              <a:rPr dirty="0" sz="1000">
                <a:latin typeface="Times New Roman"/>
                <a:cs typeface="Times New Roman"/>
              </a:rPr>
              <a:t>of </a:t>
            </a:r>
            <a:r>
              <a:rPr dirty="0" sz="1000" spc="-5">
                <a:latin typeface="Times New Roman"/>
                <a:cs typeface="Times New Roman"/>
              </a:rPr>
              <a:t>the roadway width divided </a:t>
            </a:r>
            <a:r>
              <a:rPr dirty="0" sz="1000" spc="-10">
                <a:latin typeface="Times New Roman"/>
                <a:cs typeface="Times New Roman"/>
              </a:rPr>
              <a:t>by </a:t>
            </a:r>
            <a:r>
              <a:rPr dirty="0" sz="1000" spc="-5">
                <a:latin typeface="Cambria Math"/>
                <a:cs typeface="Cambria Math"/>
              </a:rPr>
              <a:t>12 ft </a:t>
            </a:r>
            <a:r>
              <a:rPr dirty="0" sz="1000" spc="-5">
                <a:latin typeface="Times New Roman"/>
                <a:cs typeface="Times New Roman"/>
              </a:rPr>
              <a:t>(LRFD 3.6.1.1.1).</a:t>
            </a:r>
            <a:endParaRPr sz="1000">
              <a:latin typeface="Times New Roman"/>
              <a:cs typeface="Times New Roman"/>
            </a:endParaRPr>
          </a:p>
          <a:p>
            <a:pPr algn="ctr" marR="172720">
              <a:lnSpc>
                <a:spcPct val="100000"/>
              </a:lnSpc>
              <a:spcBef>
                <a:spcPts val="470"/>
              </a:spcBef>
            </a:pPr>
            <a:r>
              <a:rPr dirty="0" sz="1000" spc="-130">
                <a:latin typeface="Cambria Math"/>
                <a:cs typeface="Cambria Math"/>
              </a:rPr>
              <a:t>39.833𝑓𝑓𝑓𝑓</a:t>
            </a:r>
            <a:endParaRPr sz="1000">
              <a:latin typeface="Cambria Math"/>
              <a:cs typeface="Cambria Math"/>
            </a:endParaRPr>
          </a:p>
        </p:txBody>
      </p:sp>
      <p:sp>
        <p:nvSpPr>
          <p:cNvPr id="5" name="object 5"/>
          <p:cNvSpPr txBox="1"/>
          <p:nvPr/>
        </p:nvSpPr>
        <p:spPr>
          <a:xfrm>
            <a:off x="3379673" y="1820709"/>
            <a:ext cx="286385" cy="177800"/>
          </a:xfrm>
          <a:prstGeom prst="rect">
            <a:avLst/>
          </a:prstGeom>
        </p:spPr>
        <p:txBody>
          <a:bodyPr wrap="square" lIns="0" tIns="12065" rIns="0" bIns="0" rtlCol="0" vert="horz">
            <a:spAutoFit/>
          </a:bodyPr>
          <a:lstStyle/>
          <a:p>
            <a:pPr marL="12700">
              <a:lnSpc>
                <a:spcPct val="100000"/>
              </a:lnSpc>
              <a:spcBef>
                <a:spcPts val="95"/>
              </a:spcBef>
            </a:pPr>
            <a:r>
              <a:rPr dirty="0" sz="1000" spc="-215">
                <a:latin typeface="Cambria Math"/>
                <a:cs typeface="Cambria Math"/>
              </a:rPr>
              <a:t>12𝑓𝑓𝑓𝑓</a:t>
            </a:r>
            <a:endParaRPr sz="1000">
              <a:latin typeface="Cambria Math"/>
              <a:cs typeface="Cambria Math"/>
            </a:endParaRPr>
          </a:p>
        </p:txBody>
      </p:sp>
      <p:sp>
        <p:nvSpPr>
          <p:cNvPr id="6" name="object 6"/>
          <p:cNvSpPr/>
          <p:nvPr/>
        </p:nvSpPr>
        <p:spPr>
          <a:xfrm>
            <a:off x="3273552" y="1838705"/>
            <a:ext cx="501650" cy="0"/>
          </a:xfrm>
          <a:custGeom>
            <a:avLst/>
            <a:gdLst/>
            <a:ahLst/>
            <a:cxnLst/>
            <a:rect l="l" t="t" r="r" b="b"/>
            <a:pathLst>
              <a:path w="501650" h="0">
                <a:moveTo>
                  <a:pt x="0" y="0"/>
                </a:moveTo>
                <a:lnTo>
                  <a:pt x="501396" y="0"/>
                </a:lnTo>
              </a:path>
            </a:pathLst>
          </a:custGeom>
          <a:ln w="7620">
            <a:solidFill>
              <a:srgbClr val="000000"/>
            </a:solidFill>
          </a:ln>
        </p:spPr>
        <p:txBody>
          <a:bodyPr wrap="square" lIns="0" tIns="0" rIns="0" bIns="0" rtlCol="0"/>
          <a:lstStyle/>
          <a:p/>
        </p:txBody>
      </p:sp>
      <p:sp>
        <p:nvSpPr>
          <p:cNvPr id="7" name="object 7"/>
          <p:cNvSpPr txBox="1"/>
          <p:nvPr/>
        </p:nvSpPr>
        <p:spPr>
          <a:xfrm>
            <a:off x="2870746" y="1735355"/>
            <a:ext cx="2014220" cy="177800"/>
          </a:xfrm>
          <a:prstGeom prst="rect">
            <a:avLst/>
          </a:prstGeom>
        </p:spPr>
        <p:txBody>
          <a:bodyPr wrap="square" lIns="0" tIns="12065" rIns="0" bIns="0" rtlCol="0" vert="horz">
            <a:spAutoFit/>
          </a:bodyPr>
          <a:lstStyle/>
          <a:p>
            <a:pPr marL="50800">
              <a:lnSpc>
                <a:spcPct val="100000"/>
              </a:lnSpc>
              <a:spcBef>
                <a:spcPts val="95"/>
              </a:spcBef>
              <a:tabLst>
                <a:tab pos="903605" algn="l"/>
              </a:tabLst>
            </a:pPr>
            <a:r>
              <a:rPr dirty="0" sz="1000" spc="-300">
                <a:latin typeface="Cambria Math"/>
                <a:cs typeface="Cambria Math"/>
              </a:rPr>
              <a:t>𝑁𝑁</a:t>
            </a:r>
            <a:r>
              <a:rPr dirty="0" baseline="-15873" sz="1050" spc="-450">
                <a:latin typeface="Cambria Math"/>
                <a:cs typeface="Cambria Math"/>
              </a:rPr>
              <a:t>𝐿𝐿</a:t>
            </a:r>
            <a:r>
              <a:rPr dirty="0" baseline="-15873" sz="1050" spc="284">
                <a:latin typeface="Cambria Math"/>
                <a:cs typeface="Cambria Math"/>
              </a:rPr>
              <a:t> </a:t>
            </a:r>
            <a:r>
              <a:rPr dirty="0" sz="1000" spc="-5">
                <a:latin typeface="Cambria Math"/>
                <a:cs typeface="Cambria Math"/>
              </a:rPr>
              <a:t>=</a:t>
            </a:r>
            <a:r>
              <a:rPr dirty="0" sz="1000" spc="55">
                <a:latin typeface="Cambria Math"/>
                <a:cs typeface="Cambria Math"/>
              </a:rPr>
              <a:t> </a:t>
            </a:r>
            <a:r>
              <a:rPr dirty="0" sz="1000" spc="-430">
                <a:latin typeface="Cambria Math"/>
                <a:cs typeface="Cambria Math"/>
              </a:rPr>
              <a:t>�	�</a:t>
            </a:r>
            <a:r>
              <a:rPr dirty="0" sz="1000" spc="45">
                <a:latin typeface="Cambria Math"/>
                <a:cs typeface="Cambria Math"/>
              </a:rPr>
              <a:t> </a:t>
            </a:r>
            <a:r>
              <a:rPr dirty="0" sz="1000" spc="-5">
                <a:latin typeface="Cambria Math"/>
                <a:cs typeface="Cambria Math"/>
              </a:rPr>
              <a:t>= 3</a:t>
            </a:r>
            <a:r>
              <a:rPr dirty="0" sz="1000" spc="50">
                <a:latin typeface="Cambria Math"/>
                <a:cs typeface="Cambria Math"/>
              </a:rPr>
              <a:t> </a:t>
            </a:r>
            <a:r>
              <a:rPr dirty="0" sz="1000" spc="-295">
                <a:latin typeface="Cambria Math"/>
                <a:cs typeface="Cambria Math"/>
              </a:rPr>
              <a:t>𝐷𝐷𝐴𝐴𝑠𝑠𝑠𝑠𝑔𝑔𝑠𝑠</a:t>
            </a:r>
            <a:r>
              <a:rPr dirty="0" sz="1000" spc="10">
                <a:latin typeface="Cambria Math"/>
                <a:cs typeface="Cambria Math"/>
              </a:rPr>
              <a:t> </a:t>
            </a:r>
            <a:r>
              <a:rPr dirty="0" sz="1000" spc="-290">
                <a:latin typeface="Cambria Math"/>
                <a:cs typeface="Cambria Math"/>
              </a:rPr>
              <a:t>𝐿𝐿𝐴𝐴𝑠𝑠𝐴𝐴𝑠𝑠</a:t>
            </a:r>
            <a:endParaRPr sz="1000">
              <a:latin typeface="Cambria Math"/>
              <a:cs typeface="Cambria Math"/>
            </a:endParaRPr>
          </a:p>
        </p:txBody>
      </p:sp>
      <p:sp>
        <p:nvSpPr>
          <p:cNvPr id="8" name="object 8"/>
          <p:cNvSpPr txBox="1"/>
          <p:nvPr/>
        </p:nvSpPr>
        <p:spPr>
          <a:xfrm>
            <a:off x="673100" y="2077769"/>
            <a:ext cx="6421120" cy="1220470"/>
          </a:xfrm>
          <a:prstGeom prst="rect">
            <a:avLst/>
          </a:prstGeom>
        </p:spPr>
        <p:txBody>
          <a:bodyPr wrap="square" lIns="0" tIns="50800" rIns="0" bIns="0" rtlCol="0" vert="horz">
            <a:spAutoFit/>
          </a:bodyPr>
          <a:lstStyle/>
          <a:p>
            <a:pPr lvl="3" marL="561340" indent="-548640">
              <a:lnSpc>
                <a:spcPct val="100000"/>
              </a:lnSpc>
              <a:spcBef>
                <a:spcPts val="400"/>
              </a:spcBef>
              <a:buFont typeface="Times New Roman"/>
              <a:buAutoNum type="arabicPeriod" startAt="2"/>
              <a:tabLst>
                <a:tab pos="560705" algn="l"/>
                <a:tab pos="561340" algn="l"/>
              </a:tabLst>
            </a:pPr>
            <a:r>
              <a:rPr dirty="0" sz="1200" spc="-5" i="1">
                <a:latin typeface="Arial"/>
                <a:cs typeface="Arial"/>
              </a:rPr>
              <a:t>D</a:t>
            </a:r>
            <a:r>
              <a:rPr dirty="0" sz="1200" spc="-5" i="1">
                <a:latin typeface="Arial"/>
                <a:cs typeface="Arial"/>
              </a:rPr>
              <a:t>istribution of Live Loads </a:t>
            </a:r>
            <a:r>
              <a:rPr dirty="0" sz="1200" i="1">
                <a:latin typeface="Arial"/>
                <a:cs typeface="Arial"/>
              </a:rPr>
              <a:t>per </a:t>
            </a:r>
            <a:r>
              <a:rPr dirty="0" sz="1200" spc="-5" i="1">
                <a:latin typeface="Arial"/>
                <a:cs typeface="Arial"/>
              </a:rPr>
              <a:t>Lane for Moments in Exterior</a:t>
            </a:r>
            <a:r>
              <a:rPr dirty="0" sz="1200" spc="35" i="1">
                <a:latin typeface="Arial"/>
                <a:cs typeface="Arial"/>
              </a:rPr>
              <a:t> </a:t>
            </a:r>
            <a:r>
              <a:rPr dirty="0" sz="1200" spc="-5" i="1">
                <a:latin typeface="Arial"/>
                <a:cs typeface="Arial"/>
              </a:rPr>
              <a:t>Beams</a:t>
            </a:r>
            <a:endParaRPr sz="1200">
              <a:latin typeface="Arial"/>
              <a:cs typeface="Arial"/>
            </a:endParaRPr>
          </a:p>
          <a:p>
            <a:pPr algn="just" marL="12700" marR="5080">
              <a:lnSpc>
                <a:spcPts val="1150"/>
              </a:lnSpc>
              <a:spcBef>
                <a:spcPts val="330"/>
              </a:spcBef>
            </a:pPr>
            <a:r>
              <a:rPr dirty="0" sz="1000" spc="-10">
                <a:latin typeface="Times New Roman"/>
                <a:cs typeface="Times New Roman"/>
              </a:rPr>
              <a:t>LRFD </a:t>
            </a:r>
            <a:r>
              <a:rPr dirty="0" sz="1000" spc="-5">
                <a:latin typeface="Times New Roman"/>
                <a:cs typeface="Times New Roman"/>
              </a:rPr>
              <a:t>Table 4.6.2.2.2d-1 gives the live load distribution factors </a:t>
            </a:r>
            <a:r>
              <a:rPr dirty="0" sz="1000">
                <a:latin typeface="Times New Roman"/>
                <a:cs typeface="Times New Roman"/>
              </a:rPr>
              <a:t>for </a:t>
            </a:r>
            <a:r>
              <a:rPr dirty="0" sz="1000" spc="-5">
                <a:latin typeface="Times New Roman"/>
                <a:cs typeface="Times New Roman"/>
              </a:rPr>
              <a:t>moments in exterior beams. For two </a:t>
            </a:r>
            <a:r>
              <a:rPr dirty="0" sz="1000">
                <a:latin typeface="Times New Roman"/>
                <a:cs typeface="Times New Roman"/>
              </a:rPr>
              <a:t>or more </a:t>
            </a:r>
            <a:r>
              <a:rPr dirty="0" sz="1000" spc="-5">
                <a:latin typeface="Times New Roman"/>
                <a:cs typeface="Times New Roman"/>
              </a:rPr>
              <a:t>loaded lanes  the exterior beam distribution factor is a function </a:t>
            </a:r>
            <a:r>
              <a:rPr dirty="0" sz="1000" spc="-10">
                <a:latin typeface="Times New Roman"/>
                <a:cs typeface="Times New Roman"/>
              </a:rPr>
              <a:t>of </a:t>
            </a:r>
            <a:r>
              <a:rPr dirty="0" sz="1000" spc="-5">
                <a:latin typeface="Times New Roman"/>
                <a:cs typeface="Times New Roman"/>
              </a:rPr>
              <a:t>the interior beam distribution factor. The interior beam distribution factor  is given in </a:t>
            </a:r>
            <a:r>
              <a:rPr dirty="0" sz="1000" spc="-10">
                <a:latin typeface="Times New Roman"/>
                <a:cs typeface="Times New Roman"/>
              </a:rPr>
              <a:t>LRFD </a:t>
            </a:r>
            <a:r>
              <a:rPr dirty="0" sz="1000" spc="-5">
                <a:latin typeface="Times New Roman"/>
                <a:cs typeface="Times New Roman"/>
              </a:rPr>
              <a:t>Table</a:t>
            </a:r>
            <a:r>
              <a:rPr dirty="0" sz="1000" spc="30">
                <a:latin typeface="Times New Roman"/>
                <a:cs typeface="Times New Roman"/>
              </a:rPr>
              <a:t> </a:t>
            </a:r>
            <a:r>
              <a:rPr dirty="0" sz="1000" spc="-5">
                <a:latin typeface="Times New Roman"/>
                <a:cs typeface="Times New Roman"/>
              </a:rPr>
              <a:t>4.6.2.2.2b-1.</a:t>
            </a:r>
            <a:endParaRPr sz="1000">
              <a:latin typeface="Times New Roman"/>
              <a:cs typeface="Times New Roman"/>
            </a:endParaRPr>
          </a:p>
          <a:p>
            <a:pPr>
              <a:lnSpc>
                <a:spcPct val="100000"/>
              </a:lnSpc>
              <a:spcBef>
                <a:spcPts val="30"/>
              </a:spcBef>
            </a:pPr>
            <a:endParaRPr sz="950">
              <a:latin typeface="Times New Roman"/>
              <a:cs typeface="Times New Roman"/>
            </a:endParaRPr>
          </a:p>
          <a:p>
            <a:pPr lvl="4" marL="652145" indent="-640080">
              <a:lnSpc>
                <a:spcPct val="100000"/>
              </a:lnSpc>
              <a:buFont typeface="Arial"/>
              <a:buAutoNum type="arabicPeriod"/>
              <a:tabLst>
                <a:tab pos="652780" algn="l"/>
              </a:tabLst>
            </a:pPr>
            <a:r>
              <a:rPr dirty="0" sz="1100" spc="-5">
                <a:latin typeface="Arial"/>
                <a:cs typeface="Arial"/>
              </a:rPr>
              <a:t>C</a:t>
            </a:r>
            <a:r>
              <a:rPr dirty="0" sz="1100" spc="-5">
                <a:latin typeface="Arial"/>
                <a:cs typeface="Arial"/>
              </a:rPr>
              <a:t>ompute Distribution Factor for</a:t>
            </a:r>
            <a:r>
              <a:rPr dirty="0" sz="1100" spc="-20">
                <a:latin typeface="Arial"/>
                <a:cs typeface="Arial"/>
              </a:rPr>
              <a:t> </a:t>
            </a:r>
            <a:r>
              <a:rPr dirty="0" sz="1100" spc="-5">
                <a:latin typeface="Arial"/>
                <a:cs typeface="Arial"/>
              </a:rPr>
              <a:t>Moment</a:t>
            </a:r>
            <a:endParaRPr sz="1100">
              <a:latin typeface="Arial"/>
              <a:cs typeface="Arial"/>
            </a:endParaRPr>
          </a:p>
          <a:p>
            <a:pPr algn="just" marL="12700">
              <a:lnSpc>
                <a:spcPct val="100000"/>
              </a:lnSpc>
              <a:spcBef>
                <a:spcPts val="245"/>
              </a:spcBef>
            </a:pPr>
            <a:r>
              <a:rPr dirty="0" sz="1000" spc="-5">
                <a:latin typeface="Times New Roman"/>
                <a:cs typeface="Times New Roman"/>
              </a:rPr>
              <a:t>Check the range </a:t>
            </a:r>
            <a:r>
              <a:rPr dirty="0" sz="1000">
                <a:latin typeface="Times New Roman"/>
                <a:cs typeface="Times New Roman"/>
              </a:rPr>
              <a:t>of </a:t>
            </a:r>
            <a:r>
              <a:rPr dirty="0" sz="1000" spc="-5">
                <a:latin typeface="Times New Roman"/>
                <a:cs typeface="Times New Roman"/>
              </a:rPr>
              <a:t>applicability </a:t>
            </a:r>
            <a:r>
              <a:rPr dirty="0" sz="1000">
                <a:latin typeface="Times New Roman"/>
                <a:cs typeface="Times New Roman"/>
              </a:rPr>
              <a:t>for </a:t>
            </a:r>
            <a:r>
              <a:rPr dirty="0" sz="1000" spc="-5">
                <a:latin typeface="Times New Roman"/>
                <a:cs typeface="Times New Roman"/>
              </a:rPr>
              <a:t>live load distribution</a:t>
            </a:r>
            <a:r>
              <a:rPr dirty="0" sz="1000" spc="40">
                <a:latin typeface="Times New Roman"/>
                <a:cs typeface="Times New Roman"/>
              </a:rPr>
              <a:t> </a:t>
            </a:r>
            <a:r>
              <a:rPr dirty="0" sz="1000" spc="-5">
                <a:latin typeface="Times New Roman"/>
                <a:cs typeface="Times New Roman"/>
              </a:rPr>
              <a:t>factors.</a:t>
            </a:r>
            <a:endParaRPr sz="1000">
              <a:latin typeface="Times New Roman"/>
              <a:cs typeface="Times New Roman"/>
            </a:endParaRPr>
          </a:p>
        </p:txBody>
      </p:sp>
      <p:graphicFrame>
        <p:nvGraphicFramePr>
          <p:cNvPr id="9" name="object 9"/>
          <p:cNvGraphicFramePr>
            <a:graphicFrameLocks noGrp="1"/>
          </p:cNvGraphicFramePr>
          <p:nvPr/>
        </p:nvGraphicFramePr>
        <p:xfrm>
          <a:off x="681192" y="3363480"/>
          <a:ext cx="4074160" cy="1644650"/>
        </p:xfrm>
        <a:graphic>
          <a:graphicData uri="http://schemas.openxmlformats.org/drawingml/2006/table">
            <a:tbl>
              <a:tblPr firstRow="1" bandRow="1">
                <a:tableStyleId>{2D5ABB26-0587-4C30-8999-92F81FD0307C}</a:tableStyleId>
              </a:tblPr>
              <a:tblGrid>
                <a:gridCol w="1733550"/>
                <a:gridCol w="1462405"/>
                <a:gridCol w="878205"/>
              </a:tblGrid>
              <a:tr h="234689">
                <a:tc>
                  <a:txBody>
                    <a:bodyPr/>
                    <a:lstStyle/>
                    <a:p>
                      <a:pPr marL="73025">
                        <a:lnSpc>
                          <a:spcPts val="1185"/>
                        </a:lnSpc>
                      </a:pPr>
                      <a:r>
                        <a:rPr dirty="0" sz="1000" spc="-5" b="1">
                          <a:solidFill>
                            <a:srgbClr val="365F91"/>
                          </a:solidFill>
                          <a:latin typeface="Times New Roman"/>
                          <a:cs typeface="Times New Roman"/>
                        </a:rPr>
                        <a:t>Range Variable</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c>
                  <a:txBody>
                    <a:bodyPr/>
                    <a:lstStyle/>
                    <a:p>
                      <a:pPr marL="122555">
                        <a:lnSpc>
                          <a:spcPts val="1185"/>
                        </a:lnSpc>
                      </a:pPr>
                      <a:r>
                        <a:rPr dirty="0" sz="1000" spc="-5" b="1">
                          <a:solidFill>
                            <a:srgbClr val="365F91"/>
                          </a:solidFill>
                          <a:latin typeface="Times New Roman"/>
                          <a:cs typeface="Times New Roman"/>
                        </a:rPr>
                        <a:t>Value</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c>
                  <a:txBody>
                    <a:bodyPr/>
                    <a:lstStyle/>
                    <a:p>
                      <a:pPr marL="431165">
                        <a:lnSpc>
                          <a:spcPts val="1185"/>
                        </a:lnSpc>
                      </a:pPr>
                      <a:r>
                        <a:rPr dirty="0" sz="1000" spc="-5" b="1">
                          <a:solidFill>
                            <a:srgbClr val="365F91"/>
                          </a:solidFill>
                          <a:latin typeface="Times New Roman"/>
                          <a:cs typeface="Times New Roman"/>
                        </a:rPr>
                        <a:t>Status</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r>
              <a:tr h="233233">
                <a:tc>
                  <a:txBody>
                    <a:bodyPr/>
                    <a:lstStyle/>
                    <a:p>
                      <a:pPr marL="77470">
                        <a:lnSpc>
                          <a:spcPct val="100000"/>
                        </a:lnSpc>
                        <a:spcBef>
                          <a:spcPts val="15"/>
                        </a:spcBef>
                      </a:pPr>
                      <a:r>
                        <a:rPr dirty="0" sz="1000" i="1">
                          <a:solidFill>
                            <a:srgbClr val="365F91"/>
                          </a:solidFill>
                          <a:latin typeface="Times New Roman"/>
                          <a:cs typeface="Times New Roman"/>
                        </a:rPr>
                        <a:t>3.5 </a:t>
                      </a:r>
                      <a:r>
                        <a:rPr dirty="0" sz="1000" spc="-5" i="1">
                          <a:solidFill>
                            <a:srgbClr val="365F91"/>
                          </a:solidFill>
                          <a:latin typeface="Times New Roman"/>
                          <a:cs typeface="Times New Roman"/>
                        </a:rPr>
                        <a:t>ft </a:t>
                      </a:r>
                      <a:r>
                        <a:rPr dirty="0" sz="1050" spc="-30" i="1">
                          <a:solidFill>
                            <a:srgbClr val="365F91"/>
                          </a:solidFill>
                          <a:latin typeface="Symbol"/>
                          <a:cs typeface="Symbol"/>
                        </a:rPr>
                        <a:t></a:t>
                      </a:r>
                      <a:r>
                        <a:rPr dirty="0" sz="1050" spc="-30" i="1">
                          <a:solidFill>
                            <a:srgbClr val="365F91"/>
                          </a:solidFill>
                          <a:latin typeface="Times New Roman"/>
                          <a:cs typeface="Times New Roman"/>
                        </a:rPr>
                        <a:t> </a:t>
                      </a:r>
                      <a:r>
                        <a:rPr dirty="0" sz="1000" spc="-5" i="1">
                          <a:solidFill>
                            <a:srgbClr val="365F91"/>
                          </a:solidFill>
                          <a:latin typeface="Times New Roman"/>
                          <a:cs typeface="Times New Roman"/>
                        </a:rPr>
                        <a:t>S </a:t>
                      </a:r>
                      <a:r>
                        <a:rPr dirty="0" sz="1050" spc="-30" i="1">
                          <a:solidFill>
                            <a:srgbClr val="365F91"/>
                          </a:solidFill>
                          <a:latin typeface="Symbol"/>
                          <a:cs typeface="Symbol"/>
                        </a:rPr>
                        <a:t></a:t>
                      </a:r>
                      <a:r>
                        <a:rPr dirty="0" sz="1050" spc="-30" i="1">
                          <a:solidFill>
                            <a:srgbClr val="365F91"/>
                          </a:solidFill>
                          <a:latin typeface="Times New Roman"/>
                          <a:cs typeface="Times New Roman"/>
                        </a:rPr>
                        <a:t> </a:t>
                      </a:r>
                      <a:r>
                        <a:rPr dirty="0" sz="1000" i="1">
                          <a:solidFill>
                            <a:srgbClr val="365F91"/>
                          </a:solidFill>
                          <a:latin typeface="Times New Roman"/>
                          <a:cs typeface="Times New Roman"/>
                        </a:rPr>
                        <a:t>16</a:t>
                      </a:r>
                      <a:r>
                        <a:rPr dirty="0" sz="1000" spc="25" i="1">
                          <a:solidFill>
                            <a:srgbClr val="365F91"/>
                          </a:solidFill>
                          <a:latin typeface="Times New Roman"/>
                          <a:cs typeface="Times New Roman"/>
                        </a:rPr>
                        <a:t> </a:t>
                      </a:r>
                      <a:r>
                        <a:rPr dirty="0" sz="1000" spc="-5" i="1">
                          <a:solidFill>
                            <a:srgbClr val="365F91"/>
                          </a:solidFill>
                          <a:latin typeface="Times New Roman"/>
                          <a:cs typeface="Times New Roman"/>
                        </a:rPr>
                        <a:t>ft</a:t>
                      </a:r>
                      <a:endParaRPr sz="1000">
                        <a:latin typeface="Times New Roman"/>
                        <a:cs typeface="Times New Roman"/>
                      </a:endParaRPr>
                    </a:p>
                  </a:txBody>
                  <a:tcPr marL="0" marR="0" marB="0" marT="1905">
                    <a:lnT w="12700">
                      <a:solidFill>
                        <a:srgbClr val="4F81BC"/>
                      </a:solidFill>
                      <a:prstDash val="solid"/>
                    </a:lnT>
                    <a:solidFill>
                      <a:srgbClr val="D2DFED"/>
                    </a:solidFill>
                  </a:tcPr>
                </a:tc>
                <a:tc>
                  <a:txBody>
                    <a:bodyPr/>
                    <a:lstStyle/>
                    <a:p>
                      <a:pPr marL="122555">
                        <a:lnSpc>
                          <a:spcPts val="1195"/>
                        </a:lnSpc>
                      </a:pPr>
                      <a:r>
                        <a:rPr dirty="0" sz="1000" spc="-5" i="1">
                          <a:solidFill>
                            <a:srgbClr val="365F91"/>
                          </a:solidFill>
                          <a:latin typeface="Times New Roman"/>
                          <a:cs typeface="Times New Roman"/>
                        </a:rPr>
                        <a:t>S = </a:t>
                      </a:r>
                      <a:r>
                        <a:rPr dirty="0" sz="1000" i="1">
                          <a:solidFill>
                            <a:srgbClr val="365F91"/>
                          </a:solidFill>
                          <a:latin typeface="Times New Roman"/>
                          <a:cs typeface="Times New Roman"/>
                        </a:rPr>
                        <a:t>7.0</a:t>
                      </a:r>
                      <a:r>
                        <a:rPr dirty="0" sz="1000" spc="10" i="1">
                          <a:solidFill>
                            <a:srgbClr val="365F91"/>
                          </a:solidFill>
                          <a:latin typeface="Times New Roman"/>
                          <a:cs typeface="Times New Roman"/>
                        </a:rPr>
                        <a:t> </a:t>
                      </a:r>
                      <a:r>
                        <a:rPr dirty="0" sz="1000" spc="-10" i="1">
                          <a:solidFill>
                            <a:srgbClr val="365F91"/>
                          </a:solidFill>
                          <a:latin typeface="Times New Roman"/>
                          <a:cs typeface="Times New Roman"/>
                        </a:rPr>
                        <a:t>ft</a:t>
                      </a:r>
                      <a:endParaRPr sz="1000">
                        <a:latin typeface="Times New Roman"/>
                        <a:cs typeface="Times New Roman"/>
                      </a:endParaRPr>
                    </a:p>
                  </a:txBody>
                  <a:tcPr marL="0" marR="0" marB="0" marT="0">
                    <a:lnT w="12700">
                      <a:solidFill>
                        <a:srgbClr val="4F81BC"/>
                      </a:solidFill>
                      <a:prstDash val="solid"/>
                    </a:lnT>
                    <a:solidFill>
                      <a:srgbClr val="D2DFED"/>
                    </a:solidFill>
                  </a:tcPr>
                </a:tc>
                <a:tc>
                  <a:txBody>
                    <a:bodyPr/>
                    <a:lstStyle/>
                    <a:p>
                      <a:pPr marL="431165">
                        <a:lnSpc>
                          <a:spcPts val="1195"/>
                        </a:lnSpc>
                      </a:pPr>
                      <a:r>
                        <a:rPr dirty="0" sz="1000" b="1">
                          <a:solidFill>
                            <a:srgbClr val="365F91"/>
                          </a:solidFill>
                          <a:latin typeface="Times New Roman"/>
                          <a:cs typeface="Times New Roman"/>
                        </a:rPr>
                        <a:t>OK</a:t>
                      </a:r>
                      <a:endParaRPr sz="1000">
                        <a:latin typeface="Times New Roman"/>
                        <a:cs typeface="Times New Roman"/>
                      </a:endParaRPr>
                    </a:p>
                  </a:txBody>
                  <a:tcPr marL="0" marR="0" marB="0" marT="0">
                    <a:lnT w="12700">
                      <a:solidFill>
                        <a:srgbClr val="4F81BC"/>
                      </a:solidFill>
                      <a:prstDash val="solid"/>
                    </a:lnT>
                    <a:solidFill>
                      <a:srgbClr val="D2DFED"/>
                    </a:solidFill>
                  </a:tcPr>
                </a:tc>
              </a:tr>
              <a:tr h="231647">
                <a:tc>
                  <a:txBody>
                    <a:bodyPr/>
                    <a:lstStyle/>
                    <a:p>
                      <a:pPr marL="77470">
                        <a:lnSpc>
                          <a:spcPct val="100000"/>
                        </a:lnSpc>
                        <a:spcBef>
                          <a:spcPts val="50"/>
                        </a:spcBef>
                      </a:pPr>
                      <a:r>
                        <a:rPr dirty="0" baseline="5555" sz="1500" i="1">
                          <a:solidFill>
                            <a:srgbClr val="365F91"/>
                          </a:solidFill>
                          <a:latin typeface="Times New Roman"/>
                          <a:cs typeface="Times New Roman"/>
                        </a:rPr>
                        <a:t>4.5 </a:t>
                      </a:r>
                      <a:r>
                        <a:rPr dirty="0" baseline="5555" sz="1500" spc="-7" i="1">
                          <a:solidFill>
                            <a:srgbClr val="365F91"/>
                          </a:solidFill>
                          <a:latin typeface="Times New Roman"/>
                          <a:cs typeface="Times New Roman"/>
                        </a:rPr>
                        <a:t>in </a:t>
                      </a:r>
                      <a:r>
                        <a:rPr dirty="0" baseline="5291" sz="1575" spc="-44" i="1">
                          <a:solidFill>
                            <a:srgbClr val="365F91"/>
                          </a:solidFill>
                          <a:latin typeface="Symbol"/>
                          <a:cs typeface="Symbol"/>
                        </a:rPr>
                        <a:t></a:t>
                      </a:r>
                      <a:r>
                        <a:rPr dirty="0" baseline="5291" sz="1575" spc="-44" i="1">
                          <a:solidFill>
                            <a:srgbClr val="365F91"/>
                          </a:solidFill>
                          <a:latin typeface="Times New Roman"/>
                          <a:cs typeface="Times New Roman"/>
                        </a:rPr>
                        <a:t> </a:t>
                      </a:r>
                      <a:r>
                        <a:rPr dirty="0" baseline="5555" sz="1500" spc="-7" i="1">
                          <a:solidFill>
                            <a:srgbClr val="365F91"/>
                          </a:solidFill>
                          <a:latin typeface="Times New Roman"/>
                          <a:cs typeface="Times New Roman"/>
                        </a:rPr>
                        <a:t>t</a:t>
                      </a:r>
                      <a:r>
                        <a:rPr dirty="0" sz="650" spc="-5" i="1">
                          <a:solidFill>
                            <a:srgbClr val="365F91"/>
                          </a:solidFill>
                          <a:latin typeface="Times New Roman"/>
                          <a:cs typeface="Times New Roman"/>
                        </a:rPr>
                        <a:t>s </a:t>
                      </a:r>
                      <a:r>
                        <a:rPr dirty="0" baseline="5291" sz="1575" spc="-44" i="1">
                          <a:solidFill>
                            <a:srgbClr val="365F91"/>
                          </a:solidFill>
                          <a:latin typeface="Symbol"/>
                          <a:cs typeface="Symbol"/>
                        </a:rPr>
                        <a:t></a:t>
                      </a:r>
                      <a:r>
                        <a:rPr dirty="0" baseline="5291" sz="1575" spc="-44" i="1">
                          <a:solidFill>
                            <a:srgbClr val="365F91"/>
                          </a:solidFill>
                          <a:latin typeface="Times New Roman"/>
                          <a:cs typeface="Times New Roman"/>
                        </a:rPr>
                        <a:t> </a:t>
                      </a:r>
                      <a:r>
                        <a:rPr dirty="0" baseline="5555" sz="1500" spc="-15" i="1">
                          <a:solidFill>
                            <a:srgbClr val="365F91"/>
                          </a:solidFill>
                          <a:latin typeface="Times New Roman"/>
                          <a:cs typeface="Times New Roman"/>
                        </a:rPr>
                        <a:t>12</a:t>
                      </a:r>
                      <a:r>
                        <a:rPr dirty="0" baseline="5555" sz="1500" spc="-52" i="1">
                          <a:solidFill>
                            <a:srgbClr val="365F91"/>
                          </a:solidFill>
                          <a:latin typeface="Times New Roman"/>
                          <a:cs typeface="Times New Roman"/>
                        </a:rPr>
                        <a:t> </a:t>
                      </a:r>
                      <a:r>
                        <a:rPr dirty="0" baseline="5555" sz="1500" spc="-7" i="1">
                          <a:solidFill>
                            <a:srgbClr val="365F91"/>
                          </a:solidFill>
                          <a:latin typeface="Times New Roman"/>
                          <a:cs typeface="Times New Roman"/>
                        </a:rPr>
                        <a:t>in</a:t>
                      </a:r>
                      <a:endParaRPr baseline="5555" sz="1500">
                        <a:latin typeface="Times New Roman"/>
                        <a:cs typeface="Times New Roman"/>
                      </a:endParaRPr>
                    </a:p>
                  </a:txBody>
                  <a:tcPr marL="0" marR="0" marB="0" marT="6350"/>
                </a:tc>
                <a:tc>
                  <a:txBody>
                    <a:bodyPr/>
                    <a:lstStyle/>
                    <a:p>
                      <a:pPr marL="122555">
                        <a:lnSpc>
                          <a:spcPct val="100000"/>
                        </a:lnSpc>
                        <a:spcBef>
                          <a:spcPts val="30"/>
                        </a:spcBef>
                      </a:pPr>
                      <a:r>
                        <a:rPr dirty="0" baseline="5555" sz="1500" spc="-7" i="1">
                          <a:solidFill>
                            <a:srgbClr val="365F91"/>
                          </a:solidFill>
                          <a:latin typeface="Times New Roman"/>
                          <a:cs typeface="Times New Roman"/>
                        </a:rPr>
                        <a:t>t</a:t>
                      </a:r>
                      <a:r>
                        <a:rPr dirty="0" sz="650" spc="-5" i="1">
                          <a:solidFill>
                            <a:srgbClr val="365F91"/>
                          </a:solidFill>
                          <a:latin typeface="Times New Roman"/>
                          <a:cs typeface="Times New Roman"/>
                        </a:rPr>
                        <a:t>s </a:t>
                      </a:r>
                      <a:r>
                        <a:rPr dirty="0" baseline="5555" sz="1500" spc="-7" i="1">
                          <a:solidFill>
                            <a:srgbClr val="365F91"/>
                          </a:solidFill>
                          <a:latin typeface="Times New Roman"/>
                          <a:cs typeface="Times New Roman"/>
                        </a:rPr>
                        <a:t>= </a:t>
                      </a:r>
                      <a:r>
                        <a:rPr dirty="0" baseline="5555" sz="1500" i="1">
                          <a:solidFill>
                            <a:srgbClr val="365F91"/>
                          </a:solidFill>
                          <a:latin typeface="Times New Roman"/>
                          <a:cs typeface="Times New Roman"/>
                        </a:rPr>
                        <a:t>7.0</a:t>
                      </a:r>
                      <a:r>
                        <a:rPr dirty="0" baseline="5555" sz="1500" spc="-97" i="1">
                          <a:solidFill>
                            <a:srgbClr val="365F91"/>
                          </a:solidFill>
                          <a:latin typeface="Times New Roman"/>
                          <a:cs typeface="Times New Roman"/>
                        </a:rPr>
                        <a:t> </a:t>
                      </a:r>
                      <a:r>
                        <a:rPr dirty="0" baseline="5555" sz="1500" spc="-15" i="1">
                          <a:solidFill>
                            <a:srgbClr val="365F91"/>
                          </a:solidFill>
                          <a:latin typeface="Times New Roman"/>
                          <a:cs typeface="Times New Roman"/>
                        </a:rPr>
                        <a:t>in</a:t>
                      </a:r>
                      <a:endParaRPr baseline="5555" sz="1500">
                        <a:latin typeface="Times New Roman"/>
                        <a:cs typeface="Times New Roman"/>
                      </a:endParaRPr>
                    </a:p>
                  </a:txBody>
                  <a:tcPr marL="0" marR="0" marB="0" marT="3810"/>
                </a:tc>
                <a:tc>
                  <a:txBody>
                    <a:bodyPr/>
                    <a:lstStyle/>
                    <a:p>
                      <a:pPr marL="431165">
                        <a:lnSpc>
                          <a:spcPts val="1135"/>
                        </a:lnSpc>
                      </a:pPr>
                      <a:r>
                        <a:rPr dirty="0" sz="1000" b="1">
                          <a:solidFill>
                            <a:srgbClr val="365F91"/>
                          </a:solidFill>
                          <a:latin typeface="Times New Roman"/>
                          <a:cs typeface="Times New Roman"/>
                        </a:rPr>
                        <a:t>OK</a:t>
                      </a:r>
                      <a:endParaRPr sz="1000">
                        <a:latin typeface="Times New Roman"/>
                        <a:cs typeface="Times New Roman"/>
                      </a:endParaRPr>
                    </a:p>
                  </a:txBody>
                  <a:tcPr marL="0" marR="0" marB="0" marT="0"/>
                </a:tc>
              </a:tr>
              <a:tr h="231648">
                <a:tc>
                  <a:txBody>
                    <a:bodyPr/>
                    <a:lstStyle/>
                    <a:p>
                      <a:pPr marL="67945">
                        <a:lnSpc>
                          <a:spcPts val="1220"/>
                        </a:lnSpc>
                      </a:pPr>
                      <a:r>
                        <a:rPr dirty="0" sz="1000" i="1">
                          <a:solidFill>
                            <a:srgbClr val="365F91"/>
                          </a:solidFill>
                          <a:latin typeface="Times New Roman"/>
                          <a:cs typeface="Times New Roman"/>
                        </a:rPr>
                        <a:t>20 </a:t>
                      </a:r>
                      <a:r>
                        <a:rPr dirty="0" sz="1000" spc="-5" i="1">
                          <a:solidFill>
                            <a:srgbClr val="365F91"/>
                          </a:solidFill>
                          <a:latin typeface="Times New Roman"/>
                          <a:cs typeface="Times New Roman"/>
                        </a:rPr>
                        <a:t>ft </a:t>
                      </a:r>
                      <a:r>
                        <a:rPr dirty="0" sz="1050" spc="-30" i="1">
                          <a:solidFill>
                            <a:srgbClr val="365F91"/>
                          </a:solidFill>
                          <a:latin typeface="Symbol"/>
                          <a:cs typeface="Symbol"/>
                        </a:rPr>
                        <a:t></a:t>
                      </a:r>
                      <a:r>
                        <a:rPr dirty="0" sz="1050" spc="-30" i="1">
                          <a:solidFill>
                            <a:srgbClr val="365F91"/>
                          </a:solidFill>
                          <a:latin typeface="Times New Roman"/>
                          <a:cs typeface="Times New Roman"/>
                        </a:rPr>
                        <a:t> </a:t>
                      </a:r>
                      <a:r>
                        <a:rPr dirty="0" sz="1000" spc="-5" i="1">
                          <a:solidFill>
                            <a:srgbClr val="365F91"/>
                          </a:solidFill>
                          <a:latin typeface="Times New Roman"/>
                          <a:cs typeface="Times New Roman"/>
                        </a:rPr>
                        <a:t>L </a:t>
                      </a:r>
                      <a:r>
                        <a:rPr dirty="0" sz="1050" spc="-30" i="1">
                          <a:solidFill>
                            <a:srgbClr val="365F91"/>
                          </a:solidFill>
                          <a:latin typeface="Symbol"/>
                          <a:cs typeface="Symbol"/>
                        </a:rPr>
                        <a:t></a:t>
                      </a:r>
                      <a:r>
                        <a:rPr dirty="0" sz="1050" spc="-30" i="1">
                          <a:solidFill>
                            <a:srgbClr val="365F91"/>
                          </a:solidFill>
                          <a:latin typeface="Times New Roman"/>
                          <a:cs typeface="Times New Roman"/>
                        </a:rPr>
                        <a:t> </a:t>
                      </a:r>
                      <a:r>
                        <a:rPr dirty="0" sz="1000" i="1">
                          <a:solidFill>
                            <a:srgbClr val="365F91"/>
                          </a:solidFill>
                          <a:latin typeface="Times New Roman"/>
                          <a:cs typeface="Times New Roman"/>
                        </a:rPr>
                        <a:t>240</a:t>
                      </a:r>
                      <a:r>
                        <a:rPr dirty="0" sz="1000" spc="20" i="1">
                          <a:solidFill>
                            <a:srgbClr val="365F91"/>
                          </a:solidFill>
                          <a:latin typeface="Times New Roman"/>
                          <a:cs typeface="Times New Roman"/>
                        </a:rPr>
                        <a:t> </a:t>
                      </a:r>
                      <a:r>
                        <a:rPr dirty="0" sz="1000" spc="-5" i="1">
                          <a:solidFill>
                            <a:srgbClr val="365F91"/>
                          </a:solidFill>
                          <a:latin typeface="Times New Roman"/>
                          <a:cs typeface="Times New Roman"/>
                        </a:rPr>
                        <a:t>ft</a:t>
                      </a:r>
                      <a:endParaRPr sz="1000">
                        <a:latin typeface="Times New Roman"/>
                        <a:cs typeface="Times New Roman"/>
                      </a:endParaRPr>
                    </a:p>
                  </a:txBody>
                  <a:tcPr marL="0" marR="0" marB="0" marT="0">
                    <a:solidFill>
                      <a:srgbClr val="D2DFED"/>
                    </a:solidFill>
                  </a:tcPr>
                </a:tc>
                <a:tc>
                  <a:txBody>
                    <a:bodyPr/>
                    <a:lstStyle/>
                    <a:p>
                      <a:pPr marL="122555">
                        <a:lnSpc>
                          <a:spcPts val="1150"/>
                        </a:lnSpc>
                      </a:pPr>
                      <a:r>
                        <a:rPr dirty="0" sz="1000" spc="-5" i="1">
                          <a:solidFill>
                            <a:srgbClr val="365F91"/>
                          </a:solidFill>
                          <a:latin typeface="Times New Roman"/>
                          <a:cs typeface="Times New Roman"/>
                        </a:rPr>
                        <a:t>L =162.995</a:t>
                      </a:r>
                      <a:r>
                        <a:rPr dirty="0" sz="1000" spc="-45" i="1">
                          <a:solidFill>
                            <a:srgbClr val="365F91"/>
                          </a:solidFill>
                          <a:latin typeface="Times New Roman"/>
                          <a:cs typeface="Times New Roman"/>
                        </a:rPr>
                        <a:t> </a:t>
                      </a:r>
                      <a:r>
                        <a:rPr dirty="0" sz="1000" spc="-10" i="1">
                          <a:solidFill>
                            <a:srgbClr val="365F91"/>
                          </a:solidFill>
                          <a:latin typeface="Times New Roman"/>
                          <a:cs typeface="Times New Roman"/>
                        </a:rPr>
                        <a:t>ft</a:t>
                      </a:r>
                      <a:endParaRPr sz="1000">
                        <a:latin typeface="Times New Roman"/>
                        <a:cs typeface="Times New Roman"/>
                      </a:endParaRPr>
                    </a:p>
                  </a:txBody>
                  <a:tcPr marL="0" marR="0" marB="0" marT="0">
                    <a:solidFill>
                      <a:srgbClr val="D2DFED"/>
                    </a:solidFill>
                  </a:tcPr>
                </a:tc>
                <a:tc>
                  <a:txBody>
                    <a:bodyPr/>
                    <a:lstStyle/>
                    <a:p>
                      <a:pPr marL="431165">
                        <a:lnSpc>
                          <a:spcPts val="1135"/>
                        </a:lnSpc>
                      </a:pPr>
                      <a:r>
                        <a:rPr dirty="0" sz="1000" b="1">
                          <a:solidFill>
                            <a:srgbClr val="365F91"/>
                          </a:solidFill>
                          <a:latin typeface="Times New Roman"/>
                          <a:cs typeface="Times New Roman"/>
                        </a:rPr>
                        <a:t>OK</a:t>
                      </a:r>
                      <a:endParaRPr sz="1000">
                        <a:latin typeface="Times New Roman"/>
                        <a:cs typeface="Times New Roman"/>
                      </a:endParaRPr>
                    </a:p>
                  </a:txBody>
                  <a:tcPr marL="0" marR="0" marB="0" marT="0">
                    <a:solidFill>
                      <a:srgbClr val="D2DFED"/>
                    </a:solidFill>
                  </a:tcPr>
                </a:tc>
              </a:tr>
              <a:tr h="231647">
                <a:tc>
                  <a:txBody>
                    <a:bodyPr/>
                    <a:lstStyle/>
                    <a:p>
                      <a:pPr marL="67945">
                        <a:lnSpc>
                          <a:spcPct val="100000"/>
                        </a:lnSpc>
                        <a:spcBef>
                          <a:spcPts val="55"/>
                        </a:spcBef>
                      </a:pPr>
                      <a:r>
                        <a:rPr dirty="0" baseline="5555" sz="1500" spc="-7" i="1">
                          <a:solidFill>
                            <a:srgbClr val="365F91"/>
                          </a:solidFill>
                          <a:latin typeface="Times New Roman"/>
                          <a:cs typeface="Times New Roman"/>
                        </a:rPr>
                        <a:t>N</a:t>
                      </a:r>
                      <a:r>
                        <a:rPr dirty="0" sz="650" spc="-5" i="1">
                          <a:solidFill>
                            <a:srgbClr val="365F91"/>
                          </a:solidFill>
                          <a:latin typeface="Times New Roman"/>
                          <a:cs typeface="Times New Roman"/>
                        </a:rPr>
                        <a:t>b </a:t>
                      </a:r>
                      <a:r>
                        <a:rPr dirty="0" baseline="5291" sz="1575" spc="-44" i="1">
                          <a:solidFill>
                            <a:srgbClr val="365F91"/>
                          </a:solidFill>
                          <a:latin typeface="Symbol"/>
                          <a:cs typeface="Symbol"/>
                        </a:rPr>
                        <a:t></a:t>
                      </a:r>
                      <a:r>
                        <a:rPr dirty="0" baseline="5291" sz="1575" spc="-120" i="1">
                          <a:solidFill>
                            <a:srgbClr val="365F91"/>
                          </a:solidFill>
                          <a:latin typeface="Times New Roman"/>
                          <a:cs typeface="Times New Roman"/>
                        </a:rPr>
                        <a:t> </a:t>
                      </a:r>
                      <a:r>
                        <a:rPr dirty="0" baseline="5555" sz="1500" spc="-7" i="1">
                          <a:solidFill>
                            <a:srgbClr val="365F91"/>
                          </a:solidFill>
                          <a:latin typeface="Times New Roman"/>
                          <a:cs typeface="Times New Roman"/>
                        </a:rPr>
                        <a:t>4</a:t>
                      </a:r>
                      <a:endParaRPr baseline="5555" sz="1500">
                        <a:latin typeface="Times New Roman"/>
                        <a:cs typeface="Times New Roman"/>
                      </a:endParaRPr>
                    </a:p>
                  </a:txBody>
                  <a:tcPr marL="0" marR="0" marB="0" marT="6985"/>
                </a:tc>
                <a:tc>
                  <a:txBody>
                    <a:bodyPr/>
                    <a:lstStyle/>
                    <a:p>
                      <a:pPr marL="122555">
                        <a:lnSpc>
                          <a:spcPct val="100000"/>
                        </a:lnSpc>
                        <a:spcBef>
                          <a:spcPts val="30"/>
                        </a:spcBef>
                      </a:pPr>
                      <a:r>
                        <a:rPr dirty="0" baseline="5555" sz="1500" spc="-7" i="1">
                          <a:solidFill>
                            <a:srgbClr val="365F91"/>
                          </a:solidFill>
                          <a:latin typeface="Times New Roman"/>
                          <a:cs typeface="Times New Roman"/>
                        </a:rPr>
                        <a:t>N</a:t>
                      </a:r>
                      <a:r>
                        <a:rPr dirty="0" sz="650" spc="-5" i="1">
                          <a:solidFill>
                            <a:srgbClr val="365F91"/>
                          </a:solidFill>
                          <a:latin typeface="Times New Roman"/>
                          <a:cs typeface="Times New Roman"/>
                        </a:rPr>
                        <a:t>b </a:t>
                      </a:r>
                      <a:r>
                        <a:rPr dirty="0" baseline="5555" sz="1500" spc="-7" i="1">
                          <a:solidFill>
                            <a:srgbClr val="365F91"/>
                          </a:solidFill>
                          <a:latin typeface="Times New Roman"/>
                          <a:cs typeface="Times New Roman"/>
                        </a:rPr>
                        <a:t>=</a:t>
                      </a:r>
                      <a:r>
                        <a:rPr dirty="0" baseline="5555" sz="1500" spc="-112" i="1">
                          <a:solidFill>
                            <a:srgbClr val="365F91"/>
                          </a:solidFill>
                          <a:latin typeface="Times New Roman"/>
                          <a:cs typeface="Times New Roman"/>
                        </a:rPr>
                        <a:t> </a:t>
                      </a:r>
                      <a:r>
                        <a:rPr dirty="0" baseline="5555" sz="1500" spc="-7" i="1">
                          <a:solidFill>
                            <a:srgbClr val="365F91"/>
                          </a:solidFill>
                          <a:latin typeface="Times New Roman"/>
                          <a:cs typeface="Times New Roman"/>
                        </a:rPr>
                        <a:t>6</a:t>
                      </a:r>
                      <a:endParaRPr baseline="5555" sz="1500">
                        <a:latin typeface="Times New Roman"/>
                        <a:cs typeface="Times New Roman"/>
                      </a:endParaRPr>
                    </a:p>
                  </a:txBody>
                  <a:tcPr marL="0" marR="0" marB="0" marT="3810"/>
                </a:tc>
                <a:tc>
                  <a:txBody>
                    <a:bodyPr/>
                    <a:lstStyle/>
                    <a:p>
                      <a:pPr marL="431165">
                        <a:lnSpc>
                          <a:spcPts val="1135"/>
                        </a:lnSpc>
                      </a:pPr>
                      <a:r>
                        <a:rPr dirty="0" sz="1000" b="1">
                          <a:solidFill>
                            <a:srgbClr val="365F91"/>
                          </a:solidFill>
                          <a:latin typeface="Times New Roman"/>
                          <a:cs typeface="Times New Roman"/>
                        </a:rPr>
                        <a:t>OK</a:t>
                      </a:r>
                      <a:endParaRPr sz="1000">
                        <a:latin typeface="Times New Roman"/>
                        <a:cs typeface="Times New Roman"/>
                      </a:endParaRPr>
                    </a:p>
                  </a:txBody>
                  <a:tcPr marL="0" marR="0" marB="0" marT="0"/>
                </a:tc>
              </a:tr>
              <a:tr h="237682">
                <a:tc>
                  <a:txBody>
                    <a:bodyPr/>
                    <a:lstStyle/>
                    <a:p>
                      <a:pPr marL="67945">
                        <a:lnSpc>
                          <a:spcPct val="100000"/>
                        </a:lnSpc>
                        <a:spcBef>
                          <a:spcPts val="50"/>
                        </a:spcBef>
                      </a:pPr>
                      <a:r>
                        <a:rPr dirty="0" baseline="5555" sz="1500" spc="-7" i="1">
                          <a:solidFill>
                            <a:srgbClr val="365F91"/>
                          </a:solidFill>
                          <a:latin typeface="Times New Roman"/>
                          <a:cs typeface="Times New Roman"/>
                        </a:rPr>
                        <a:t>10,000in</a:t>
                      </a:r>
                      <a:r>
                        <a:rPr dirty="0" baseline="38461" sz="975" spc="-7" i="1">
                          <a:solidFill>
                            <a:srgbClr val="365F91"/>
                          </a:solidFill>
                          <a:latin typeface="Times New Roman"/>
                          <a:cs typeface="Times New Roman"/>
                        </a:rPr>
                        <a:t>4</a:t>
                      </a:r>
                      <a:r>
                        <a:rPr dirty="0" baseline="5291" sz="1575" spc="-7" i="1">
                          <a:solidFill>
                            <a:srgbClr val="365F91"/>
                          </a:solidFill>
                          <a:latin typeface="Symbol"/>
                          <a:cs typeface="Symbol"/>
                        </a:rPr>
                        <a:t></a:t>
                      </a:r>
                      <a:r>
                        <a:rPr dirty="0" baseline="5291" sz="1575" spc="-7" i="1">
                          <a:solidFill>
                            <a:srgbClr val="365F91"/>
                          </a:solidFill>
                          <a:latin typeface="Times New Roman"/>
                          <a:cs typeface="Times New Roman"/>
                        </a:rPr>
                        <a:t> </a:t>
                      </a:r>
                      <a:r>
                        <a:rPr dirty="0" baseline="5291" sz="1575" spc="-30" i="1">
                          <a:solidFill>
                            <a:srgbClr val="365F91"/>
                          </a:solidFill>
                          <a:latin typeface="Symbol"/>
                          <a:cs typeface="Symbol"/>
                        </a:rPr>
                        <a:t></a:t>
                      </a:r>
                      <a:r>
                        <a:rPr dirty="0" sz="650" spc="-20" i="1">
                          <a:solidFill>
                            <a:srgbClr val="365F91"/>
                          </a:solidFill>
                          <a:latin typeface="Times New Roman"/>
                          <a:cs typeface="Times New Roman"/>
                        </a:rPr>
                        <a:t>g </a:t>
                      </a:r>
                      <a:r>
                        <a:rPr dirty="0" baseline="5291" sz="1575" spc="-44" i="1">
                          <a:solidFill>
                            <a:srgbClr val="365F91"/>
                          </a:solidFill>
                          <a:latin typeface="Symbol"/>
                          <a:cs typeface="Symbol"/>
                        </a:rPr>
                        <a:t></a:t>
                      </a:r>
                      <a:r>
                        <a:rPr dirty="0" baseline="5291" sz="1575" spc="-44" i="1">
                          <a:solidFill>
                            <a:srgbClr val="365F91"/>
                          </a:solidFill>
                          <a:latin typeface="Times New Roman"/>
                          <a:cs typeface="Times New Roman"/>
                        </a:rPr>
                        <a:t> </a:t>
                      </a:r>
                      <a:r>
                        <a:rPr dirty="0" baseline="5555" sz="1500" spc="-7" i="1">
                          <a:solidFill>
                            <a:srgbClr val="365F91"/>
                          </a:solidFill>
                          <a:latin typeface="Times New Roman"/>
                          <a:cs typeface="Times New Roman"/>
                        </a:rPr>
                        <a:t>7,000,000</a:t>
                      </a:r>
                      <a:r>
                        <a:rPr dirty="0" baseline="5555" sz="1500" spc="-75" i="1">
                          <a:solidFill>
                            <a:srgbClr val="365F91"/>
                          </a:solidFill>
                          <a:latin typeface="Times New Roman"/>
                          <a:cs typeface="Times New Roman"/>
                        </a:rPr>
                        <a:t> </a:t>
                      </a:r>
                      <a:r>
                        <a:rPr dirty="0" baseline="5555" sz="1500" spc="-7" i="1">
                          <a:solidFill>
                            <a:srgbClr val="365F91"/>
                          </a:solidFill>
                          <a:latin typeface="Times New Roman"/>
                          <a:cs typeface="Times New Roman"/>
                        </a:rPr>
                        <a:t>in</a:t>
                      </a:r>
                      <a:r>
                        <a:rPr dirty="0" baseline="38461" sz="975" spc="-7" i="1">
                          <a:solidFill>
                            <a:srgbClr val="365F91"/>
                          </a:solidFill>
                          <a:latin typeface="Times New Roman"/>
                          <a:cs typeface="Times New Roman"/>
                        </a:rPr>
                        <a:t>4</a:t>
                      </a:r>
                      <a:endParaRPr baseline="38461" sz="975">
                        <a:latin typeface="Times New Roman"/>
                        <a:cs typeface="Times New Roman"/>
                      </a:endParaRPr>
                    </a:p>
                  </a:txBody>
                  <a:tcPr marL="0" marR="0" marB="0" marT="6350">
                    <a:solidFill>
                      <a:srgbClr val="D2DFED"/>
                    </a:solidFill>
                  </a:tcPr>
                </a:tc>
                <a:tc>
                  <a:txBody>
                    <a:bodyPr/>
                    <a:lstStyle/>
                    <a:p>
                      <a:pPr marL="122555">
                        <a:lnSpc>
                          <a:spcPct val="100000"/>
                        </a:lnSpc>
                        <a:spcBef>
                          <a:spcPts val="40"/>
                        </a:spcBef>
                      </a:pPr>
                      <a:r>
                        <a:rPr dirty="0" baseline="5555" sz="1500" spc="-7" i="1">
                          <a:solidFill>
                            <a:srgbClr val="365F91"/>
                          </a:solidFill>
                          <a:latin typeface="Times New Roman"/>
                          <a:cs typeface="Times New Roman"/>
                        </a:rPr>
                        <a:t>K</a:t>
                      </a:r>
                      <a:r>
                        <a:rPr dirty="0" sz="650" spc="-5" i="1">
                          <a:solidFill>
                            <a:srgbClr val="365F91"/>
                          </a:solidFill>
                          <a:latin typeface="Times New Roman"/>
                          <a:cs typeface="Times New Roman"/>
                        </a:rPr>
                        <a:t>g </a:t>
                      </a:r>
                      <a:r>
                        <a:rPr dirty="0" baseline="5555" sz="1500" spc="-7" i="1">
                          <a:solidFill>
                            <a:srgbClr val="365F91"/>
                          </a:solidFill>
                          <a:latin typeface="Times New Roman"/>
                          <a:cs typeface="Times New Roman"/>
                        </a:rPr>
                        <a:t>=</a:t>
                      </a:r>
                      <a:r>
                        <a:rPr dirty="0" baseline="5555" sz="1500" spc="-7">
                          <a:solidFill>
                            <a:srgbClr val="365F91"/>
                          </a:solidFill>
                          <a:latin typeface="Cambria Math"/>
                          <a:cs typeface="Cambria Math"/>
                        </a:rPr>
                        <a:t>2288376</a:t>
                      </a:r>
                      <a:r>
                        <a:rPr dirty="0" baseline="5555" sz="1500" spc="-52">
                          <a:solidFill>
                            <a:srgbClr val="365F91"/>
                          </a:solidFill>
                          <a:latin typeface="Cambria Math"/>
                          <a:cs typeface="Cambria Math"/>
                        </a:rPr>
                        <a:t> </a:t>
                      </a:r>
                      <a:r>
                        <a:rPr dirty="0" baseline="5555" sz="1500" spc="-7" i="1">
                          <a:solidFill>
                            <a:srgbClr val="365F91"/>
                          </a:solidFill>
                          <a:latin typeface="Times New Roman"/>
                          <a:cs typeface="Times New Roman"/>
                        </a:rPr>
                        <a:t>in</a:t>
                      </a:r>
                      <a:r>
                        <a:rPr dirty="0" baseline="38461" sz="975" spc="-7" i="1">
                          <a:solidFill>
                            <a:srgbClr val="365F91"/>
                          </a:solidFill>
                          <a:latin typeface="Times New Roman"/>
                          <a:cs typeface="Times New Roman"/>
                        </a:rPr>
                        <a:t>4</a:t>
                      </a:r>
                      <a:endParaRPr baseline="38461" sz="975">
                        <a:latin typeface="Times New Roman"/>
                        <a:cs typeface="Times New Roman"/>
                      </a:endParaRPr>
                    </a:p>
                  </a:txBody>
                  <a:tcPr marL="0" marR="0" marB="0" marT="5080">
                    <a:solidFill>
                      <a:srgbClr val="D2DFED"/>
                    </a:solidFill>
                  </a:tcPr>
                </a:tc>
                <a:tc>
                  <a:txBody>
                    <a:bodyPr/>
                    <a:lstStyle/>
                    <a:p>
                      <a:pPr marL="431165">
                        <a:lnSpc>
                          <a:spcPts val="1135"/>
                        </a:lnSpc>
                      </a:pPr>
                      <a:r>
                        <a:rPr dirty="0" sz="1000" b="1">
                          <a:solidFill>
                            <a:srgbClr val="365F91"/>
                          </a:solidFill>
                          <a:latin typeface="Times New Roman"/>
                          <a:cs typeface="Times New Roman"/>
                        </a:rPr>
                        <a:t>OK</a:t>
                      </a:r>
                      <a:endParaRPr sz="1000">
                        <a:latin typeface="Times New Roman"/>
                        <a:cs typeface="Times New Roman"/>
                      </a:endParaRPr>
                    </a:p>
                  </a:txBody>
                  <a:tcPr marL="0" marR="0" marB="0" marT="0">
                    <a:solidFill>
                      <a:srgbClr val="D2DFED"/>
                    </a:solidFill>
                  </a:tcPr>
                </a:tc>
              </a:tr>
              <a:tr h="231654">
                <a:tc>
                  <a:txBody>
                    <a:bodyPr/>
                    <a:lstStyle/>
                    <a:p>
                      <a:pPr marL="73025">
                        <a:lnSpc>
                          <a:spcPts val="1150"/>
                        </a:lnSpc>
                      </a:pPr>
                      <a:r>
                        <a:rPr dirty="0" sz="1000" spc="-5">
                          <a:solidFill>
                            <a:srgbClr val="365F91"/>
                          </a:solidFill>
                          <a:latin typeface="Cambria Math"/>
                          <a:cs typeface="Cambria Math"/>
                        </a:rPr>
                        <a:t>−1.0 ≤ </a:t>
                      </a:r>
                      <a:r>
                        <a:rPr dirty="0" sz="1000" spc="15">
                          <a:solidFill>
                            <a:srgbClr val="365F91"/>
                          </a:solidFill>
                          <a:latin typeface="Cambria Math"/>
                          <a:cs typeface="Cambria Math"/>
                        </a:rPr>
                        <a:t>d</a:t>
                      </a:r>
                      <a:r>
                        <a:rPr dirty="0" baseline="-15873" sz="1050" spc="22">
                          <a:solidFill>
                            <a:srgbClr val="365F91"/>
                          </a:solidFill>
                          <a:latin typeface="Cambria Math"/>
                          <a:cs typeface="Cambria Math"/>
                        </a:rPr>
                        <a:t>e </a:t>
                      </a:r>
                      <a:r>
                        <a:rPr dirty="0" sz="1000" spc="-5">
                          <a:solidFill>
                            <a:srgbClr val="365F91"/>
                          </a:solidFill>
                          <a:latin typeface="Cambria Math"/>
                          <a:cs typeface="Cambria Math"/>
                        </a:rPr>
                        <a:t>≤</a:t>
                      </a:r>
                      <a:r>
                        <a:rPr dirty="0" sz="1000" spc="-55">
                          <a:solidFill>
                            <a:srgbClr val="365F91"/>
                          </a:solidFill>
                          <a:latin typeface="Cambria Math"/>
                          <a:cs typeface="Cambria Math"/>
                        </a:rPr>
                        <a:t> </a:t>
                      </a:r>
                      <a:r>
                        <a:rPr dirty="0" sz="1000" spc="-5">
                          <a:solidFill>
                            <a:srgbClr val="365F91"/>
                          </a:solidFill>
                          <a:latin typeface="Cambria Math"/>
                          <a:cs typeface="Cambria Math"/>
                        </a:rPr>
                        <a:t>5.5</a:t>
                      </a:r>
                      <a:endParaRPr sz="1000">
                        <a:latin typeface="Cambria Math"/>
                        <a:cs typeface="Cambria Math"/>
                      </a:endParaRPr>
                    </a:p>
                  </a:txBody>
                  <a:tcPr marL="0" marR="0" marB="0" marT="0">
                    <a:lnB w="12700">
                      <a:solidFill>
                        <a:srgbClr val="4F81BC"/>
                      </a:solidFill>
                      <a:prstDash val="solid"/>
                    </a:lnB>
                  </a:tcPr>
                </a:tc>
                <a:tc>
                  <a:txBody>
                    <a:bodyPr/>
                    <a:lstStyle/>
                    <a:p>
                      <a:pPr marL="122555">
                        <a:lnSpc>
                          <a:spcPts val="1150"/>
                        </a:lnSpc>
                      </a:pPr>
                      <a:r>
                        <a:rPr dirty="0" sz="1000" spc="15">
                          <a:solidFill>
                            <a:srgbClr val="365F91"/>
                          </a:solidFill>
                          <a:latin typeface="Cambria Math"/>
                          <a:cs typeface="Cambria Math"/>
                        </a:rPr>
                        <a:t>d</a:t>
                      </a:r>
                      <a:r>
                        <a:rPr dirty="0" baseline="-15873" sz="1050" spc="22">
                          <a:solidFill>
                            <a:srgbClr val="365F91"/>
                          </a:solidFill>
                          <a:latin typeface="Cambria Math"/>
                          <a:cs typeface="Cambria Math"/>
                        </a:rPr>
                        <a:t>e </a:t>
                      </a:r>
                      <a:r>
                        <a:rPr dirty="0" sz="1000" spc="-5">
                          <a:solidFill>
                            <a:srgbClr val="365F91"/>
                          </a:solidFill>
                          <a:latin typeface="Cambria Math"/>
                          <a:cs typeface="Cambria Math"/>
                        </a:rPr>
                        <a:t>=</a:t>
                      </a:r>
                      <a:r>
                        <a:rPr dirty="0" sz="1000" spc="30">
                          <a:solidFill>
                            <a:srgbClr val="365F91"/>
                          </a:solidFill>
                          <a:latin typeface="Cambria Math"/>
                          <a:cs typeface="Cambria Math"/>
                        </a:rPr>
                        <a:t> </a:t>
                      </a:r>
                      <a:r>
                        <a:rPr dirty="0" sz="1000" spc="-5">
                          <a:solidFill>
                            <a:srgbClr val="365F91"/>
                          </a:solidFill>
                          <a:latin typeface="Cambria Math"/>
                          <a:cs typeface="Cambria Math"/>
                        </a:rPr>
                        <a:t>2.855ft</a:t>
                      </a:r>
                      <a:endParaRPr sz="1000">
                        <a:latin typeface="Cambria Math"/>
                        <a:cs typeface="Cambria Math"/>
                      </a:endParaRPr>
                    </a:p>
                  </a:txBody>
                  <a:tcPr marL="0" marR="0" marB="0" marT="0">
                    <a:lnB w="12700">
                      <a:solidFill>
                        <a:srgbClr val="4F81BC"/>
                      </a:solidFill>
                      <a:prstDash val="solid"/>
                    </a:lnB>
                  </a:tcPr>
                </a:tc>
                <a:tc>
                  <a:txBody>
                    <a:bodyPr/>
                    <a:lstStyle/>
                    <a:p>
                      <a:pPr marL="431165">
                        <a:lnSpc>
                          <a:spcPts val="1135"/>
                        </a:lnSpc>
                      </a:pPr>
                      <a:r>
                        <a:rPr dirty="0" sz="1000" b="1">
                          <a:solidFill>
                            <a:srgbClr val="365F91"/>
                          </a:solidFill>
                          <a:latin typeface="Times New Roman"/>
                          <a:cs typeface="Times New Roman"/>
                        </a:rPr>
                        <a:t>OK</a:t>
                      </a:r>
                      <a:endParaRPr sz="1000">
                        <a:latin typeface="Times New Roman"/>
                        <a:cs typeface="Times New Roman"/>
                      </a:endParaRPr>
                    </a:p>
                  </a:txBody>
                  <a:tcPr marL="0" marR="0" marB="0" marT="0">
                    <a:lnB w="12700">
                      <a:solidFill>
                        <a:srgbClr val="4F81BC"/>
                      </a:solidFill>
                      <a:prstDash val="solid"/>
                    </a:lnB>
                  </a:tcPr>
                </a:tc>
              </a:tr>
            </a:tbl>
          </a:graphicData>
        </a:graphic>
      </p:graphicFrame>
      <p:sp>
        <p:nvSpPr>
          <p:cNvPr id="10" name="object 10"/>
          <p:cNvSpPr txBox="1"/>
          <p:nvPr/>
        </p:nvSpPr>
        <p:spPr>
          <a:xfrm>
            <a:off x="673100" y="5103621"/>
            <a:ext cx="4193540" cy="412115"/>
          </a:xfrm>
          <a:prstGeom prst="rect">
            <a:avLst/>
          </a:prstGeom>
        </p:spPr>
        <p:txBody>
          <a:bodyPr wrap="square" lIns="0" tIns="47625" rIns="0" bIns="0" rtlCol="0" vert="horz">
            <a:spAutoFit/>
          </a:bodyPr>
          <a:lstStyle/>
          <a:p>
            <a:pPr marL="12700">
              <a:lnSpc>
                <a:spcPct val="100000"/>
              </a:lnSpc>
              <a:spcBef>
                <a:spcPts val="375"/>
              </a:spcBef>
              <a:tabLst>
                <a:tab pos="743585" algn="l"/>
              </a:tabLst>
            </a:pPr>
            <a:r>
              <a:rPr dirty="0" sz="1100" i="1">
                <a:latin typeface="Times New Roman"/>
                <a:cs typeface="Times New Roman"/>
              </a:rPr>
              <a:t>3.4.5.2.1.1	</a:t>
            </a:r>
            <a:r>
              <a:rPr dirty="0" sz="1100" spc="-5" i="1">
                <a:latin typeface="Times New Roman"/>
                <a:cs typeface="Times New Roman"/>
              </a:rPr>
              <a:t>One Design </a:t>
            </a:r>
            <a:r>
              <a:rPr dirty="0" sz="1100" i="1">
                <a:latin typeface="Times New Roman"/>
                <a:cs typeface="Times New Roman"/>
              </a:rPr>
              <a:t>Lane</a:t>
            </a:r>
            <a:r>
              <a:rPr dirty="0" sz="1100" spc="5" i="1">
                <a:latin typeface="Times New Roman"/>
                <a:cs typeface="Times New Roman"/>
              </a:rPr>
              <a:t> </a:t>
            </a:r>
            <a:r>
              <a:rPr dirty="0" sz="1100" spc="-5" i="1">
                <a:latin typeface="Times New Roman"/>
                <a:cs typeface="Times New Roman"/>
              </a:rPr>
              <a:t>Loaded</a:t>
            </a:r>
            <a:endParaRPr sz="1100">
              <a:latin typeface="Times New Roman"/>
              <a:cs typeface="Times New Roman"/>
            </a:endParaRPr>
          </a:p>
          <a:p>
            <a:pPr marL="12700">
              <a:lnSpc>
                <a:spcPct val="100000"/>
              </a:lnSpc>
              <a:spcBef>
                <a:spcPts val="245"/>
              </a:spcBef>
            </a:pPr>
            <a:r>
              <a:rPr dirty="0" sz="1000" spc="-5">
                <a:latin typeface="Times New Roman"/>
                <a:cs typeface="Times New Roman"/>
              </a:rPr>
              <a:t>The live load distribution factor for </a:t>
            </a:r>
            <a:r>
              <a:rPr dirty="0" sz="1000">
                <a:latin typeface="Times New Roman"/>
                <a:cs typeface="Times New Roman"/>
              </a:rPr>
              <a:t>one </a:t>
            </a:r>
            <a:r>
              <a:rPr dirty="0" sz="1000" spc="-5">
                <a:latin typeface="Times New Roman"/>
                <a:cs typeface="Times New Roman"/>
              </a:rPr>
              <a:t>loaded lane is computed </a:t>
            </a:r>
            <a:r>
              <a:rPr dirty="0" sz="1000">
                <a:latin typeface="Times New Roman"/>
                <a:cs typeface="Times New Roman"/>
              </a:rPr>
              <a:t>by </a:t>
            </a:r>
            <a:r>
              <a:rPr dirty="0" sz="1000" spc="-5">
                <a:latin typeface="Times New Roman"/>
                <a:cs typeface="Times New Roman"/>
              </a:rPr>
              <a:t>the lever</a:t>
            </a:r>
            <a:r>
              <a:rPr dirty="0" sz="1000" spc="125">
                <a:latin typeface="Times New Roman"/>
                <a:cs typeface="Times New Roman"/>
              </a:rPr>
              <a:t> </a:t>
            </a:r>
            <a:r>
              <a:rPr dirty="0" sz="1000" spc="-5">
                <a:latin typeface="Times New Roman"/>
                <a:cs typeface="Times New Roman"/>
              </a:rPr>
              <a:t>rule.</a:t>
            </a:r>
            <a:endParaRPr sz="1000">
              <a:latin typeface="Times New Roman"/>
              <a:cs typeface="Times New Roman"/>
            </a:endParaRPr>
          </a:p>
        </p:txBody>
      </p:sp>
      <p:sp>
        <p:nvSpPr>
          <p:cNvPr id="11" name="object 11"/>
          <p:cNvSpPr txBox="1"/>
          <p:nvPr/>
        </p:nvSpPr>
        <p:spPr>
          <a:xfrm>
            <a:off x="3474211" y="5805932"/>
            <a:ext cx="76835" cy="132080"/>
          </a:xfrm>
          <a:prstGeom prst="rect">
            <a:avLst/>
          </a:prstGeom>
        </p:spPr>
        <p:txBody>
          <a:bodyPr wrap="square" lIns="0" tIns="12065" rIns="0" bIns="0" rtlCol="0" vert="horz">
            <a:spAutoFit/>
          </a:bodyPr>
          <a:lstStyle/>
          <a:p>
            <a:pPr marL="12700">
              <a:lnSpc>
                <a:spcPct val="100000"/>
              </a:lnSpc>
              <a:spcBef>
                <a:spcPts val="95"/>
              </a:spcBef>
            </a:pPr>
            <a:r>
              <a:rPr dirty="0" sz="700" spc="15">
                <a:latin typeface="Cambria Math"/>
                <a:cs typeface="Cambria Math"/>
              </a:rPr>
              <a:t>1</a:t>
            </a:r>
            <a:endParaRPr sz="700">
              <a:latin typeface="Cambria Math"/>
              <a:cs typeface="Cambria Math"/>
            </a:endParaRPr>
          </a:p>
        </p:txBody>
      </p:sp>
      <p:sp>
        <p:nvSpPr>
          <p:cNvPr id="12" name="object 12"/>
          <p:cNvSpPr txBox="1"/>
          <p:nvPr/>
        </p:nvSpPr>
        <p:spPr>
          <a:xfrm>
            <a:off x="3487912" y="5729738"/>
            <a:ext cx="73660"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𝑒𝑒</a:t>
            </a:r>
            <a:endParaRPr sz="700">
              <a:latin typeface="Cambria Math"/>
              <a:cs typeface="Cambria Math"/>
            </a:endParaRPr>
          </a:p>
        </p:txBody>
      </p:sp>
      <p:sp>
        <p:nvSpPr>
          <p:cNvPr id="13" name="object 13"/>
          <p:cNvSpPr txBox="1"/>
          <p:nvPr/>
        </p:nvSpPr>
        <p:spPr>
          <a:xfrm>
            <a:off x="3297429" y="5740435"/>
            <a:ext cx="794385" cy="177800"/>
          </a:xfrm>
          <a:prstGeom prst="rect">
            <a:avLst/>
          </a:prstGeom>
        </p:spPr>
        <p:txBody>
          <a:bodyPr wrap="square" lIns="0" tIns="12065" rIns="0" bIns="0" rtlCol="0" vert="horz">
            <a:spAutoFit/>
          </a:bodyPr>
          <a:lstStyle/>
          <a:p>
            <a:pPr marL="12700">
              <a:lnSpc>
                <a:spcPct val="100000"/>
              </a:lnSpc>
              <a:spcBef>
                <a:spcPts val="95"/>
              </a:spcBef>
            </a:pPr>
            <a:r>
              <a:rPr dirty="0" sz="1000" spc="-365">
                <a:latin typeface="Cambria Math"/>
                <a:cs typeface="Cambria Math"/>
              </a:rPr>
              <a:t>𝑔𝑔𝑀𝑀</a:t>
            </a:r>
            <a:r>
              <a:rPr dirty="0" sz="1000" spc="465">
                <a:latin typeface="Cambria Math"/>
                <a:cs typeface="Cambria Math"/>
              </a:rPr>
              <a:t> </a:t>
            </a:r>
            <a:r>
              <a:rPr dirty="0" sz="1000" spc="-5">
                <a:latin typeface="Cambria Math"/>
                <a:cs typeface="Cambria Math"/>
              </a:rPr>
              <a:t>=</a:t>
            </a:r>
            <a:r>
              <a:rPr dirty="0" sz="1000" spc="45">
                <a:latin typeface="Cambria Math"/>
                <a:cs typeface="Cambria Math"/>
              </a:rPr>
              <a:t> </a:t>
            </a:r>
            <a:r>
              <a:rPr dirty="0" sz="1000" spc="-240">
                <a:latin typeface="Cambria Math"/>
                <a:cs typeface="Cambria Math"/>
              </a:rPr>
              <a:t>(𝑚𝑚𝑘𝑘𝑓𝑓)</a:t>
            </a:r>
            <a:endParaRPr sz="1000">
              <a:latin typeface="Cambria Math"/>
              <a:cs typeface="Cambria Math"/>
            </a:endParaRPr>
          </a:p>
        </p:txBody>
      </p:sp>
      <p:sp>
        <p:nvSpPr>
          <p:cNvPr id="14" name="object 14"/>
          <p:cNvSpPr txBox="1"/>
          <p:nvPr/>
        </p:nvSpPr>
        <p:spPr>
          <a:xfrm>
            <a:off x="4111266" y="5683984"/>
            <a:ext cx="95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endParaRPr sz="1000">
              <a:latin typeface="Cambria Math"/>
              <a:cs typeface="Cambria Math"/>
            </a:endParaRPr>
          </a:p>
        </p:txBody>
      </p:sp>
      <p:sp>
        <p:nvSpPr>
          <p:cNvPr id="15" name="object 15"/>
          <p:cNvSpPr txBox="1"/>
          <p:nvPr/>
        </p:nvSpPr>
        <p:spPr>
          <a:xfrm>
            <a:off x="4079794" y="5619985"/>
            <a:ext cx="363220" cy="177800"/>
          </a:xfrm>
          <a:prstGeom prst="rect">
            <a:avLst/>
          </a:prstGeom>
        </p:spPr>
        <p:txBody>
          <a:bodyPr wrap="square" lIns="0" tIns="12065" rIns="0" bIns="0" rtlCol="0" vert="horz">
            <a:spAutoFit/>
          </a:bodyPr>
          <a:lstStyle/>
          <a:p>
            <a:pPr marL="38100">
              <a:lnSpc>
                <a:spcPct val="100000"/>
              </a:lnSpc>
              <a:spcBef>
                <a:spcPts val="95"/>
              </a:spcBef>
            </a:pPr>
            <a:r>
              <a:rPr dirty="0" u="sng" baseline="33333" sz="1500" spc="-472">
                <a:uFill>
                  <a:solidFill>
                    <a:srgbClr val="000000"/>
                  </a:solidFill>
                </a:uFill>
                <a:latin typeface="Cambria Math"/>
                <a:cs typeface="Cambria Math"/>
              </a:rPr>
              <a:t>𝑃𝑃</a:t>
            </a:r>
            <a:r>
              <a:rPr dirty="0" baseline="33333" sz="1500" spc="-89">
                <a:latin typeface="Cambria Math"/>
                <a:cs typeface="Cambria Math"/>
              </a:rPr>
              <a:t> </a:t>
            </a:r>
            <a:r>
              <a:rPr dirty="0" baseline="2777" sz="1500" spc="-7">
                <a:latin typeface="Cambria Math"/>
                <a:cs typeface="Cambria Math"/>
              </a:rPr>
              <a:t>∑</a:t>
            </a:r>
            <a:r>
              <a:rPr dirty="0" baseline="2777" sz="1500" spc="-104">
                <a:latin typeface="Cambria Math"/>
                <a:cs typeface="Cambria Math"/>
              </a:rPr>
              <a:t> </a:t>
            </a:r>
            <a:r>
              <a:rPr dirty="0" sz="1000" spc="-295">
                <a:latin typeface="Cambria Math"/>
                <a:cs typeface="Cambria Math"/>
              </a:rPr>
              <a:t>𝑑𝑑</a:t>
            </a:r>
            <a:endParaRPr sz="1000">
              <a:latin typeface="Cambria Math"/>
              <a:cs typeface="Cambria Math"/>
            </a:endParaRPr>
          </a:p>
        </p:txBody>
      </p:sp>
      <p:sp>
        <p:nvSpPr>
          <p:cNvPr id="16" name="object 16"/>
          <p:cNvSpPr txBox="1"/>
          <p:nvPr/>
        </p:nvSpPr>
        <p:spPr>
          <a:xfrm>
            <a:off x="4391659" y="5684011"/>
            <a:ext cx="56515" cy="132080"/>
          </a:xfrm>
          <a:prstGeom prst="rect">
            <a:avLst/>
          </a:prstGeom>
        </p:spPr>
        <p:txBody>
          <a:bodyPr wrap="square" lIns="0" tIns="12065" rIns="0" bIns="0" rtlCol="0" vert="horz">
            <a:spAutoFit/>
          </a:bodyPr>
          <a:lstStyle/>
          <a:p>
            <a:pPr marL="12700">
              <a:lnSpc>
                <a:spcPct val="100000"/>
              </a:lnSpc>
              <a:spcBef>
                <a:spcPts val="95"/>
              </a:spcBef>
            </a:pPr>
            <a:r>
              <a:rPr dirty="0" sz="700" spc="-505">
                <a:latin typeface="Cambria Math"/>
                <a:cs typeface="Cambria Math"/>
              </a:rPr>
              <a:t>𝑔𝑔</a:t>
            </a:r>
            <a:endParaRPr sz="700">
              <a:latin typeface="Cambria Math"/>
              <a:cs typeface="Cambria Math"/>
            </a:endParaRPr>
          </a:p>
        </p:txBody>
      </p:sp>
      <p:sp>
        <p:nvSpPr>
          <p:cNvPr id="17" name="object 17"/>
          <p:cNvSpPr txBox="1"/>
          <p:nvPr/>
        </p:nvSpPr>
        <p:spPr>
          <a:xfrm>
            <a:off x="4086859" y="5825725"/>
            <a:ext cx="387985"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15">
                <a:latin typeface="Cambria Math"/>
                <a:cs typeface="Cambria Math"/>
              </a:rPr>
              <a:t>(</a:t>
            </a:r>
            <a:r>
              <a:rPr dirty="0" sz="1000" spc="-505">
                <a:latin typeface="Cambria Math"/>
                <a:cs typeface="Cambria Math"/>
              </a:rPr>
              <a:t>𝑆</a:t>
            </a:r>
            <a:r>
              <a:rPr dirty="0" sz="1000" spc="-484">
                <a:latin typeface="Cambria Math"/>
                <a:cs typeface="Cambria Math"/>
              </a:rPr>
              <a:t>𝑆</a:t>
            </a:r>
            <a:r>
              <a:rPr dirty="0" baseline="2777" sz="1500">
                <a:latin typeface="Cambria Math"/>
                <a:cs typeface="Cambria Math"/>
              </a:rPr>
              <a:t>)</a:t>
            </a:r>
            <a:r>
              <a:rPr dirty="0" baseline="2777" sz="1500" spc="-15">
                <a:latin typeface="Cambria Math"/>
                <a:cs typeface="Cambria Math"/>
              </a:rPr>
              <a:t>(</a:t>
            </a:r>
            <a:r>
              <a:rPr dirty="0" sz="1000" spc="-505">
                <a:latin typeface="Cambria Math"/>
                <a:cs typeface="Cambria Math"/>
              </a:rPr>
              <a:t>𝑃</a:t>
            </a:r>
            <a:r>
              <a:rPr dirty="0" sz="1000" spc="-475">
                <a:latin typeface="Cambria Math"/>
                <a:cs typeface="Cambria Math"/>
              </a:rPr>
              <a:t>𝑃</a:t>
            </a:r>
            <a:r>
              <a:rPr dirty="0" baseline="2777" sz="1500" spc="-7">
                <a:latin typeface="Cambria Math"/>
                <a:cs typeface="Cambria Math"/>
              </a:rPr>
              <a:t>)</a:t>
            </a:r>
            <a:endParaRPr baseline="2777" sz="1500">
              <a:latin typeface="Cambria Math"/>
              <a:cs typeface="Cambria Math"/>
            </a:endParaRPr>
          </a:p>
        </p:txBody>
      </p:sp>
      <p:sp>
        <p:nvSpPr>
          <p:cNvPr id="18" name="object 18"/>
          <p:cNvSpPr/>
          <p:nvPr/>
        </p:nvSpPr>
        <p:spPr>
          <a:xfrm>
            <a:off x="4099559" y="5843778"/>
            <a:ext cx="363220" cy="0"/>
          </a:xfrm>
          <a:custGeom>
            <a:avLst/>
            <a:gdLst/>
            <a:ahLst/>
            <a:cxnLst/>
            <a:rect l="l" t="t" r="r" b="b"/>
            <a:pathLst>
              <a:path w="363220" h="0">
                <a:moveTo>
                  <a:pt x="0" y="0"/>
                </a:moveTo>
                <a:lnTo>
                  <a:pt x="362712" y="0"/>
                </a:lnTo>
              </a:path>
            </a:pathLst>
          </a:custGeom>
          <a:ln w="7620">
            <a:solidFill>
              <a:srgbClr val="000000"/>
            </a:solidFill>
          </a:ln>
        </p:spPr>
        <p:txBody>
          <a:bodyPr wrap="square" lIns="0" tIns="0" rIns="0" bIns="0" rtlCol="0"/>
          <a:lstStyle/>
          <a:p/>
        </p:txBody>
      </p:sp>
      <p:sp>
        <p:nvSpPr>
          <p:cNvPr id="19" name="object 19"/>
          <p:cNvSpPr txBox="1"/>
          <p:nvPr/>
        </p:nvSpPr>
        <p:spPr>
          <a:xfrm>
            <a:off x="673072" y="6054344"/>
            <a:ext cx="6388100" cy="1336040"/>
          </a:xfrm>
          <a:prstGeom prst="rect">
            <a:avLst/>
          </a:prstGeom>
        </p:spPr>
        <p:txBody>
          <a:bodyPr wrap="square" lIns="0" tIns="31115" rIns="0" bIns="0" rtlCol="0" vert="horz">
            <a:spAutoFit/>
          </a:bodyPr>
          <a:lstStyle/>
          <a:p>
            <a:pPr marL="12700" marR="75565">
              <a:lnSpc>
                <a:spcPts val="1060"/>
              </a:lnSpc>
              <a:spcBef>
                <a:spcPts val="245"/>
              </a:spcBef>
            </a:pPr>
            <a:r>
              <a:rPr dirty="0" baseline="5555" sz="1500" spc="-7">
                <a:latin typeface="Times New Roman"/>
                <a:cs typeface="Times New Roman"/>
              </a:rPr>
              <a:t>Where </a:t>
            </a:r>
            <a:r>
              <a:rPr dirty="0" baseline="5555" sz="1500">
                <a:latin typeface="Times New Roman"/>
                <a:cs typeface="Times New Roman"/>
              </a:rPr>
              <a:t>mpf </a:t>
            </a:r>
            <a:r>
              <a:rPr dirty="0" baseline="5555" sz="1500" spc="-7">
                <a:latin typeface="Times New Roman"/>
                <a:cs typeface="Times New Roman"/>
              </a:rPr>
              <a:t>is the multiple presence factor, P is the axle </a:t>
            </a:r>
            <a:r>
              <a:rPr dirty="0" baseline="5555" sz="1500" spc="-15">
                <a:latin typeface="Times New Roman"/>
                <a:cs typeface="Times New Roman"/>
              </a:rPr>
              <a:t>load, </a:t>
            </a:r>
            <a:r>
              <a:rPr dirty="0" baseline="5555" sz="1500">
                <a:latin typeface="Times New Roman"/>
                <a:cs typeface="Times New Roman"/>
              </a:rPr>
              <a:t>d</a:t>
            </a:r>
            <a:r>
              <a:rPr dirty="0" sz="650">
                <a:latin typeface="Times New Roman"/>
                <a:cs typeface="Times New Roman"/>
              </a:rPr>
              <a:t>i </a:t>
            </a:r>
            <a:r>
              <a:rPr dirty="0" baseline="5555" sz="1500" spc="-7">
                <a:latin typeface="Times New Roman"/>
                <a:cs typeface="Times New Roman"/>
              </a:rPr>
              <a:t>is the distance from the </a:t>
            </a:r>
            <a:r>
              <a:rPr dirty="0" baseline="5555" sz="1500" spc="-15">
                <a:latin typeface="Times New Roman"/>
                <a:cs typeface="Times New Roman"/>
              </a:rPr>
              <a:t>first </a:t>
            </a:r>
            <a:r>
              <a:rPr dirty="0" baseline="5555" sz="1500" spc="-7">
                <a:latin typeface="Times New Roman"/>
                <a:cs typeface="Times New Roman"/>
              </a:rPr>
              <a:t>interior girder (Girder B) to the  </a:t>
            </a:r>
            <a:r>
              <a:rPr dirty="0" sz="1000" spc="-5">
                <a:latin typeface="Times New Roman"/>
                <a:cs typeface="Times New Roman"/>
              </a:rPr>
              <a:t>wheel load, </a:t>
            </a:r>
            <a:r>
              <a:rPr dirty="0" sz="1000" spc="-10">
                <a:latin typeface="Times New Roman"/>
                <a:cs typeface="Times New Roman"/>
              </a:rPr>
              <a:t>and </a:t>
            </a:r>
            <a:r>
              <a:rPr dirty="0" sz="1000" spc="-5">
                <a:latin typeface="Times New Roman"/>
                <a:cs typeface="Times New Roman"/>
              </a:rPr>
              <a:t>S is the girder</a:t>
            </a:r>
            <a:r>
              <a:rPr dirty="0" sz="1000" spc="30">
                <a:latin typeface="Times New Roman"/>
                <a:cs typeface="Times New Roman"/>
              </a:rPr>
              <a:t> </a:t>
            </a:r>
            <a:r>
              <a:rPr dirty="0" sz="1000" spc="-5">
                <a:latin typeface="Times New Roman"/>
                <a:cs typeface="Times New Roman"/>
              </a:rPr>
              <a:t>spacing.</a:t>
            </a:r>
            <a:endParaRPr sz="1000">
              <a:latin typeface="Times New Roman"/>
              <a:cs typeface="Times New Roman"/>
            </a:endParaRPr>
          </a:p>
          <a:p>
            <a:pPr marL="12700" marR="5080">
              <a:lnSpc>
                <a:spcPts val="1150"/>
              </a:lnSpc>
              <a:spcBef>
                <a:spcPts val="620"/>
              </a:spcBef>
            </a:pPr>
            <a:r>
              <a:rPr dirty="0" sz="1000" spc="-5">
                <a:latin typeface="Times New Roman"/>
                <a:cs typeface="Times New Roman"/>
              </a:rPr>
              <a:t>Per the WSDOT BDM 3.9.3A, when the slab cantilever length exceeds </a:t>
            </a:r>
            <a:r>
              <a:rPr dirty="0" sz="1000">
                <a:latin typeface="Times New Roman"/>
                <a:cs typeface="Times New Roman"/>
              </a:rPr>
              <a:t>40% of </a:t>
            </a:r>
            <a:r>
              <a:rPr dirty="0" sz="1000" spc="-5">
                <a:latin typeface="Times New Roman"/>
                <a:cs typeface="Times New Roman"/>
              </a:rPr>
              <a:t>the adjacent interior girder spacing a multiple  presence factor </a:t>
            </a:r>
            <a:r>
              <a:rPr dirty="0" sz="1000">
                <a:latin typeface="Times New Roman"/>
                <a:cs typeface="Times New Roman"/>
              </a:rPr>
              <a:t>of 1.0 </a:t>
            </a:r>
            <a:r>
              <a:rPr dirty="0" sz="1000" spc="-5">
                <a:latin typeface="Times New Roman"/>
                <a:cs typeface="Times New Roman"/>
              </a:rPr>
              <a:t>is used </a:t>
            </a:r>
            <a:r>
              <a:rPr dirty="0" sz="1000" spc="-10">
                <a:latin typeface="Times New Roman"/>
                <a:cs typeface="Times New Roman"/>
              </a:rPr>
              <a:t>in </a:t>
            </a:r>
            <a:r>
              <a:rPr dirty="0" sz="1000" spc="-5">
                <a:latin typeface="Times New Roman"/>
                <a:cs typeface="Times New Roman"/>
              </a:rPr>
              <a:t>conjunction with the lever rule </a:t>
            </a:r>
            <a:r>
              <a:rPr dirty="0" sz="1000">
                <a:latin typeface="Times New Roman"/>
                <a:cs typeface="Times New Roman"/>
              </a:rPr>
              <a:t>for </a:t>
            </a:r>
            <a:r>
              <a:rPr dirty="0" sz="1000" spc="-5">
                <a:latin typeface="Times New Roman"/>
                <a:cs typeface="Times New Roman"/>
              </a:rPr>
              <a:t>computing the live </a:t>
            </a:r>
            <a:r>
              <a:rPr dirty="0" sz="1000" spc="-10">
                <a:latin typeface="Times New Roman"/>
                <a:cs typeface="Times New Roman"/>
              </a:rPr>
              <a:t>load </a:t>
            </a:r>
            <a:r>
              <a:rPr dirty="0" sz="1000" spc="-5">
                <a:latin typeface="Times New Roman"/>
                <a:cs typeface="Times New Roman"/>
              </a:rPr>
              <a:t>distribution </a:t>
            </a:r>
            <a:r>
              <a:rPr dirty="0" sz="1000">
                <a:latin typeface="Times New Roman"/>
                <a:cs typeface="Times New Roman"/>
              </a:rPr>
              <a:t>for </a:t>
            </a:r>
            <a:r>
              <a:rPr dirty="0" sz="1000" spc="-5">
                <a:latin typeface="Times New Roman"/>
                <a:cs typeface="Times New Roman"/>
              </a:rPr>
              <a:t>a single loaded  lane.</a:t>
            </a:r>
            <a:endParaRPr sz="1000">
              <a:latin typeface="Times New Roman"/>
              <a:cs typeface="Times New Roman"/>
            </a:endParaRPr>
          </a:p>
          <a:p>
            <a:pPr>
              <a:lnSpc>
                <a:spcPct val="100000"/>
              </a:lnSpc>
            </a:pPr>
            <a:endParaRPr sz="1100">
              <a:latin typeface="Times New Roman"/>
              <a:cs typeface="Times New Roman"/>
            </a:endParaRPr>
          </a:p>
          <a:p>
            <a:pPr>
              <a:lnSpc>
                <a:spcPct val="100000"/>
              </a:lnSpc>
              <a:spcBef>
                <a:spcPts val="20"/>
              </a:spcBef>
            </a:pPr>
            <a:endParaRPr sz="1300">
              <a:latin typeface="Times New Roman"/>
              <a:cs typeface="Times New Roman"/>
            </a:endParaRPr>
          </a:p>
          <a:p>
            <a:pPr algn="ctr" marL="39370">
              <a:lnSpc>
                <a:spcPct val="100000"/>
              </a:lnSpc>
            </a:pPr>
            <a:r>
              <a:rPr dirty="0" sz="1000" spc="-5">
                <a:latin typeface="Times New Roman"/>
                <a:cs typeface="Times New Roman"/>
              </a:rPr>
              <a:t>AASHTO LRFD BDS 3.6.1.1.2 specifies a multiple presence factor </a:t>
            </a:r>
            <a:r>
              <a:rPr dirty="0" sz="1000" spc="-10">
                <a:latin typeface="Times New Roman"/>
                <a:cs typeface="Times New Roman"/>
              </a:rPr>
              <a:t>of </a:t>
            </a:r>
            <a:r>
              <a:rPr dirty="0" sz="1000" spc="-5">
                <a:latin typeface="Times New Roman"/>
                <a:cs typeface="Times New Roman"/>
              </a:rPr>
              <a:t>1.2 for </a:t>
            </a:r>
            <a:r>
              <a:rPr dirty="0" sz="1000">
                <a:latin typeface="Times New Roman"/>
                <a:cs typeface="Times New Roman"/>
              </a:rPr>
              <a:t>one </a:t>
            </a:r>
            <a:r>
              <a:rPr dirty="0" sz="1000" spc="-5">
                <a:latin typeface="Times New Roman"/>
                <a:cs typeface="Times New Roman"/>
              </a:rPr>
              <a:t>loaded</a:t>
            </a:r>
            <a:r>
              <a:rPr dirty="0" sz="1000" spc="105">
                <a:latin typeface="Times New Roman"/>
                <a:cs typeface="Times New Roman"/>
              </a:rPr>
              <a:t> </a:t>
            </a:r>
            <a:r>
              <a:rPr dirty="0" sz="1000" spc="-5">
                <a:latin typeface="Times New Roman"/>
                <a:cs typeface="Times New Roman"/>
              </a:rPr>
              <a:t>lane.</a:t>
            </a:r>
            <a:endParaRPr sz="1000">
              <a:latin typeface="Times New Roman"/>
              <a:cs typeface="Times New Roman"/>
            </a:endParaRPr>
          </a:p>
        </p:txBody>
      </p:sp>
      <p:sp>
        <p:nvSpPr>
          <p:cNvPr id="20" name="object 20"/>
          <p:cNvSpPr/>
          <p:nvPr/>
        </p:nvSpPr>
        <p:spPr>
          <a:xfrm>
            <a:off x="1216152" y="7103364"/>
            <a:ext cx="5340350" cy="0"/>
          </a:xfrm>
          <a:custGeom>
            <a:avLst/>
            <a:gdLst/>
            <a:ahLst/>
            <a:cxnLst/>
            <a:rect l="l" t="t" r="r" b="b"/>
            <a:pathLst>
              <a:path w="5340350" h="0">
                <a:moveTo>
                  <a:pt x="0" y="0"/>
                </a:moveTo>
                <a:lnTo>
                  <a:pt x="5340096" y="0"/>
                </a:lnTo>
              </a:path>
            </a:pathLst>
          </a:custGeom>
          <a:ln w="6095">
            <a:solidFill>
              <a:srgbClr val="4F81BC"/>
            </a:solidFill>
          </a:ln>
        </p:spPr>
        <p:txBody>
          <a:bodyPr wrap="square" lIns="0" tIns="0" rIns="0" bIns="0" rtlCol="0"/>
          <a:lstStyle/>
          <a:p/>
        </p:txBody>
      </p:sp>
      <p:sp>
        <p:nvSpPr>
          <p:cNvPr id="21" name="object 21"/>
          <p:cNvSpPr/>
          <p:nvPr/>
        </p:nvSpPr>
        <p:spPr>
          <a:xfrm>
            <a:off x="1216152" y="7507217"/>
            <a:ext cx="5340350" cy="0"/>
          </a:xfrm>
          <a:custGeom>
            <a:avLst/>
            <a:gdLst/>
            <a:ahLst/>
            <a:cxnLst/>
            <a:rect l="l" t="t" r="r" b="b"/>
            <a:pathLst>
              <a:path w="5340350" h="0">
                <a:moveTo>
                  <a:pt x="0" y="0"/>
                </a:moveTo>
                <a:lnTo>
                  <a:pt x="5340096" y="0"/>
                </a:lnTo>
              </a:path>
            </a:pathLst>
          </a:custGeom>
          <a:ln w="6108">
            <a:solidFill>
              <a:srgbClr val="4F81BC"/>
            </a:solidFill>
          </a:ln>
        </p:spPr>
        <p:txBody>
          <a:bodyPr wrap="square" lIns="0" tIns="0" rIns="0" bIns="0" rtlCol="0"/>
          <a:lstStyle/>
          <a:p/>
        </p:txBody>
      </p:sp>
      <p:sp>
        <p:nvSpPr>
          <p:cNvPr id="22" name="object 22"/>
          <p:cNvSpPr txBox="1"/>
          <p:nvPr/>
        </p:nvSpPr>
        <p:spPr>
          <a:xfrm>
            <a:off x="2904235" y="7963916"/>
            <a:ext cx="76835" cy="132080"/>
          </a:xfrm>
          <a:prstGeom prst="rect">
            <a:avLst/>
          </a:prstGeom>
        </p:spPr>
        <p:txBody>
          <a:bodyPr wrap="square" lIns="0" tIns="12065" rIns="0" bIns="0" rtlCol="0" vert="horz">
            <a:spAutoFit/>
          </a:bodyPr>
          <a:lstStyle/>
          <a:p>
            <a:pPr marL="12700">
              <a:lnSpc>
                <a:spcPct val="100000"/>
              </a:lnSpc>
              <a:spcBef>
                <a:spcPts val="95"/>
              </a:spcBef>
            </a:pPr>
            <a:r>
              <a:rPr dirty="0" sz="700" spc="15">
                <a:latin typeface="Cambria Math"/>
                <a:cs typeface="Cambria Math"/>
              </a:rPr>
              <a:t>1</a:t>
            </a:r>
            <a:endParaRPr sz="700">
              <a:latin typeface="Cambria Math"/>
              <a:cs typeface="Cambria Math"/>
            </a:endParaRPr>
          </a:p>
        </p:txBody>
      </p:sp>
      <p:sp>
        <p:nvSpPr>
          <p:cNvPr id="29" name="object 29"/>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16</a:t>
            </a:r>
          </a:p>
        </p:txBody>
      </p:sp>
      <p:sp>
        <p:nvSpPr>
          <p:cNvPr id="23" name="object 23"/>
          <p:cNvSpPr txBox="1"/>
          <p:nvPr/>
        </p:nvSpPr>
        <p:spPr>
          <a:xfrm>
            <a:off x="2917936" y="7887722"/>
            <a:ext cx="73660"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𝑒𝑒</a:t>
            </a:r>
            <a:endParaRPr sz="700">
              <a:latin typeface="Cambria Math"/>
              <a:cs typeface="Cambria Math"/>
            </a:endParaRPr>
          </a:p>
        </p:txBody>
      </p:sp>
      <p:sp>
        <p:nvSpPr>
          <p:cNvPr id="24" name="object 24"/>
          <p:cNvSpPr txBox="1"/>
          <p:nvPr/>
        </p:nvSpPr>
        <p:spPr>
          <a:xfrm>
            <a:off x="2725927" y="7898383"/>
            <a:ext cx="604520" cy="177800"/>
          </a:xfrm>
          <a:prstGeom prst="rect">
            <a:avLst/>
          </a:prstGeom>
        </p:spPr>
        <p:txBody>
          <a:bodyPr wrap="square" lIns="0" tIns="12065" rIns="0" bIns="0" rtlCol="0" vert="horz">
            <a:spAutoFit/>
          </a:bodyPr>
          <a:lstStyle/>
          <a:p>
            <a:pPr marL="12700">
              <a:lnSpc>
                <a:spcPct val="100000"/>
              </a:lnSpc>
              <a:spcBef>
                <a:spcPts val="95"/>
              </a:spcBef>
            </a:pPr>
            <a:r>
              <a:rPr dirty="0" sz="1000" spc="-365">
                <a:latin typeface="Cambria Math"/>
                <a:cs typeface="Cambria Math"/>
              </a:rPr>
              <a:t>𝑔𝑔𝑀𝑀</a:t>
            </a:r>
            <a:r>
              <a:rPr dirty="0" sz="1000" spc="475">
                <a:latin typeface="Cambria Math"/>
                <a:cs typeface="Cambria Math"/>
              </a:rPr>
              <a:t> </a:t>
            </a:r>
            <a:r>
              <a:rPr dirty="0" sz="1000" spc="-5">
                <a:latin typeface="Cambria Math"/>
                <a:cs typeface="Cambria Math"/>
              </a:rPr>
              <a:t>=</a:t>
            </a:r>
            <a:r>
              <a:rPr dirty="0" sz="1000" spc="40">
                <a:latin typeface="Cambria Math"/>
                <a:cs typeface="Cambria Math"/>
              </a:rPr>
              <a:t> </a:t>
            </a:r>
            <a:r>
              <a:rPr dirty="0" sz="1000" spc="-5">
                <a:latin typeface="Cambria Math"/>
                <a:cs typeface="Cambria Math"/>
              </a:rPr>
              <a:t>1.0</a:t>
            </a:r>
            <a:endParaRPr sz="1000">
              <a:latin typeface="Cambria Math"/>
              <a:cs typeface="Cambria Math"/>
            </a:endParaRPr>
          </a:p>
        </p:txBody>
      </p:sp>
      <p:sp>
        <p:nvSpPr>
          <p:cNvPr id="25" name="object 25"/>
          <p:cNvSpPr txBox="1"/>
          <p:nvPr/>
        </p:nvSpPr>
        <p:spPr>
          <a:xfrm>
            <a:off x="3300981" y="7777969"/>
            <a:ext cx="1297940" cy="177800"/>
          </a:xfrm>
          <a:prstGeom prst="rect">
            <a:avLst/>
          </a:prstGeom>
        </p:spPr>
        <p:txBody>
          <a:bodyPr wrap="square" lIns="0" tIns="12065" rIns="0" bIns="0" rtlCol="0" vert="horz">
            <a:spAutoFit/>
          </a:bodyPr>
          <a:lstStyle/>
          <a:p>
            <a:pPr marL="38100">
              <a:lnSpc>
                <a:spcPct val="100000"/>
              </a:lnSpc>
              <a:spcBef>
                <a:spcPts val="95"/>
              </a:spcBef>
            </a:pPr>
            <a:r>
              <a:rPr dirty="0" u="sng" baseline="33333" sz="1500" spc="-472">
                <a:uFill>
                  <a:solidFill>
                    <a:srgbClr val="000000"/>
                  </a:solidFill>
                </a:uFill>
                <a:latin typeface="Cambria Math"/>
                <a:cs typeface="Cambria Math"/>
              </a:rPr>
              <a:t>𝑃𝑃</a:t>
            </a:r>
            <a:r>
              <a:rPr dirty="0" baseline="33333" sz="1500" spc="-60">
                <a:latin typeface="Cambria Math"/>
                <a:cs typeface="Cambria Math"/>
              </a:rPr>
              <a:t> </a:t>
            </a:r>
            <a:r>
              <a:rPr dirty="0" baseline="2777" sz="1500" spc="-195">
                <a:latin typeface="Cambria Math"/>
                <a:cs typeface="Cambria Math"/>
              </a:rPr>
              <a:t>(</a:t>
            </a:r>
            <a:r>
              <a:rPr dirty="0" sz="1000" spc="-130">
                <a:latin typeface="Cambria Math"/>
                <a:cs typeface="Cambria Math"/>
              </a:rPr>
              <a:t>7.854𝑓𝑓𝑓𝑓  </a:t>
            </a:r>
            <a:r>
              <a:rPr dirty="0" sz="1000" spc="-5">
                <a:latin typeface="Cambria Math"/>
                <a:cs typeface="Cambria Math"/>
              </a:rPr>
              <a:t>+</a:t>
            </a:r>
            <a:r>
              <a:rPr dirty="0" sz="1000" spc="-50">
                <a:latin typeface="Cambria Math"/>
                <a:cs typeface="Cambria Math"/>
              </a:rPr>
              <a:t> </a:t>
            </a:r>
            <a:r>
              <a:rPr dirty="0" sz="1000" spc="-125">
                <a:latin typeface="Cambria Math"/>
                <a:cs typeface="Cambria Math"/>
              </a:rPr>
              <a:t>1.854𝑓𝑓𝑓𝑓</a:t>
            </a:r>
            <a:r>
              <a:rPr dirty="0" baseline="2777" sz="1500" spc="-187">
                <a:latin typeface="Cambria Math"/>
                <a:cs typeface="Cambria Math"/>
              </a:rPr>
              <a:t>)</a:t>
            </a:r>
            <a:endParaRPr baseline="2777" sz="1500">
              <a:latin typeface="Cambria Math"/>
              <a:cs typeface="Cambria Math"/>
            </a:endParaRPr>
          </a:p>
        </p:txBody>
      </p:sp>
      <p:sp>
        <p:nvSpPr>
          <p:cNvPr id="26" name="object 26"/>
          <p:cNvSpPr txBox="1"/>
          <p:nvPr/>
        </p:nvSpPr>
        <p:spPr>
          <a:xfrm>
            <a:off x="3332452" y="7841968"/>
            <a:ext cx="1240155" cy="319405"/>
          </a:xfrm>
          <a:prstGeom prst="rect">
            <a:avLst/>
          </a:prstGeom>
        </p:spPr>
        <p:txBody>
          <a:bodyPr wrap="square" lIns="0" tIns="12065" rIns="0" bIns="0" rtlCol="0" vert="horz">
            <a:spAutoFit/>
          </a:bodyPr>
          <a:lstStyle/>
          <a:p>
            <a:pPr algn="ctr">
              <a:lnSpc>
                <a:spcPts val="1160"/>
              </a:lnSpc>
              <a:spcBef>
                <a:spcPts val="95"/>
              </a:spcBef>
              <a:tabLst>
                <a:tab pos="1214120" algn="l"/>
              </a:tabLst>
            </a:pPr>
            <a:r>
              <a:rPr dirty="0" u="sng" sz="1000" spc="-5">
                <a:uFill>
                  <a:solidFill>
                    <a:srgbClr val="000000"/>
                  </a:solidFill>
                </a:uFill>
                <a:latin typeface="Cambria Math"/>
                <a:cs typeface="Cambria Math"/>
              </a:rPr>
              <a:t>2	</a:t>
            </a:r>
            <a:endParaRPr sz="1000">
              <a:latin typeface="Cambria Math"/>
              <a:cs typeface="Cambria Math"/>
            </a:endParaRPr>
          </a:p>
          <a:p>
            <a:pPr algn="ctr">
              <a:lnSpc>
                <a:spcPts val="1160"/>
              </a:lnSpc>
            </a:pPr>
            <a:r>
              <a:rPr dirty="0" sz="1000" spc="-145">
                <a:latin typeface="Cambria Math"/>
                <a:cs typeface="Cambria Math"/>
              </a:rPr>
              <a:t>(7.0𝑓𝑓𝑓𝑓)(𝑃𝑃)</a:t>
            </a:r>
            <a:endParaRPr sz="1000">
              <a:latin typeface="Cambria Math"/>
              <a:cs typeface="Cambria Math"/>
            </a:endParaRPr>
          </a:p>
        </p:txBody>
      </p:sp>
      <p:sp>
        <p:nvSpPr>
          <p:cNvPr id="27" name="object 27"/>
          <p:cNvSpPr txBox="1"/>
          <p:nvPr/>
        </p:nvSpPr>
        <p:spPr>
          <a:xfrm>
            <a:off x="4582159" y="7898383"/>
            <a:ext cx="46291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a:latin typeface="Cambria Math"/>
                <a:cs typeface="Cambria Math"/>
              </a:rPr>
              <a:t> </a:t>
            </a:r>
            <a:r>
              <a:rPr dirty="0" sz="1000" spc="-5">
                <a:latin typeface="Cambria Math"/>
                <a:cs typeface="Cambria Math"/>
              </a:rPr>
              <a:t>0.694</a:t>
            </a:r>
            <a:endParaRPr sz="1000">
              <a:latin typeface="Cambria Math"/>
              <a:cs typeface="Cambria Math"/>
            </a:endParaRPr>
          </a:p>
        </p:txBody>
      </p:sp>
      <p:sp>
        <p:nvSpPr>
          <p:cNvPr id="28" name="object 28"/>
          <p:cNvSpPr txBox="1"/>
          <p:nvPr/>
        </p:nvSpPr>
        <p:spPr>
          <a:xfrm>
            <a:off x="660400" y="8246109"/>
            <a:ext cx="3702685" cy="663575"/>
          </a:xfrm>
          <a:prstGeom prst="rect">
            <a:avLst/>
          </a:prstGeom>
        </p:spPr>
        <p:txBody>
          <a:bodyPr wrap="square" lIns="0" tIns="47625" rIns="0" bIns="0" rtlCol="0" vert="horz">
            <a:spAutoFit/>
          </a:bodyPr>
          <a:lstStyle/>
          <a:p>
            <a:pPr marL="25400">
              <a:lnSpc>
                <a:spcPct val="100000"/>
              </a:lnSpc>
              <a:spcBef>
                <a:spcPts val="375"/>
              </a:spcBef>
              <a:tabLst>
                <a:tab pos="756285" algn="l"/>
              </a:tabLst>
            </a:pPr>
            <a:r>
              <a:rPr dirty="0" sz="1100" i="1">
                <a:latin typeface="Times New Roman"/>
                <a:cs typeface="Times New Roman"/>
              </a:rPr>
              <a:t>3.4.5.2.1.2	</a:t>
            </a:r>
            <a:r>
              <a:rPr dirty="0" sz="1100" spc="-5" i="1">
                <a:latin typeface="Times New Roman"/>
                <a:cs typeface="Times New Roman"/>
              </a:rPr>
              <a:t>Two </a:t>
            </a:r>
            <a:r>
              <a:rPr dirty="0" sz="1100" i="1">
                <a:latin typeface="Times New Roman"/>
                <a:cs typeface="Times New Roman"/>
              </a:rPr>
              <a:t>or </a:t>
            </a:r>
            <a:r>
              <a:rPr dirty="0" sz="1100" spc="-5" i="1">
                <a:latin typeface="Times New Roman"/>
                <a:cs typeface="Times New Roman"/>
              </a:rPr>
              <a:t>More Design Lanes</a:t>
            </a:r>
            <a:r>
              <a:rPr dirty="0" sz="1100" spc="-15" i="1">
                <a:latin typeface="Times New Roman"/>
                <a:cs typeface="Times New Roman"/>
              </a:rPr>
              <a:t> </a:t>
            </a:r>
            <a:r>
              <a:rPr dirty="0" sz="1100" i="1">
                <a:latin typeface="Times New Roman"/>
                <a:cs typeface="Times New Roman"/>
              </a:rPr>
              <a:t>Loaded</a:t>
            </a:r>
            <a:endParaRPr sz="1100">
              <a:latin typeface="Times New Roman"/>
              <a:cs typeface="Times New Roman"/>
            </a:endParaRPr>
          </a:p>
          <a:p>
            <a:pPr marL="25400">
              <a:lnSpc>
                <a:spcPct val="100000"/>
              </a:lnSpc>
              <a:spcBef>
                <a:spcPts val="245"/>
              </a:spcBef>
            </a:pPr>
            <a:r>
              <a:rPr dirty="0" sz="1000" spc="-5">
                <a:latin typeface="Times New Roman"/>
                <a:cs typeface="Times New Roman"/>
              </a:rPr>
              <a:t>The live load distribution factor for two </a:t>
            </a:r>
            <a:r>
              <a:rPr dirty="0" sz="1000">
                <a:latin typeface="Times New Roman"/>
                <a:cs typeface="Times New Roman"/>
              </a:rPr>
              <a:t>or more </a:t>
            </a:r>
            <a:r>
              <a:rPr dirty="0" sz="1000" spc="-5">
                <a:latin typeface="Times New Roman"/>
                <a:cs typeface="Times New Roman"/>
              </a:rPr>
              <a:t>design lanes loaded</a:t>
            </a:r>
            <a:r>
              <a:rPr dirty="0" sz="1000" spc="75">
                <a:latin typeface="Times New Roman"/>
                <a:cs typeface="Times New Roman"/>
              </a:rPr>
              <a:t> </a:t>
            </a:r>
            <a:r>
              <a:rPr dirty="0" sz="1000" spc="-5">
                <a:latin typeface="Times New Roman"/>
                <a:cs typeface="Times New Roman"/>
              </a:rPr>
              <a:t>is</a:t>
            </a:r>
            <a:endParaRPr sz="1000">
              <a:latin typeface="Times New Roman"/>
              <a:cs typeface="Times New Roman"/>
            </a:endParaRPr>
          </a:p>
          <a:p>
            <a:pPr algn="r" marR="117475">
              <a:lnSpc>
                <a:spcPts val="860"/>
              </a:lnSpc>
              <a:spcBef>
                <a:spcPts val="625"/>
              </a:spcBef>
            </a:pPr>
            <a:r>
              <a:rPr dirty="0" sz="1000" spc="-295">
                <a:latin typeface="Cambria Math"/>
                <a:cs typeface="Cambria Math"/>
              </a:rPr>
              <a:t>𝑔𝑔𝑀𝑀</a:t>
            </a:r>
            <a:r>
              <a:rPr dirty="0" baseline="31746" sz="1050" spc="-442">
                <a:latin typeface="Cambria Math"/>
                <a:cs typeface="Cambria Math"/>
              </a:rPr>
              <a:t>𝑒𝑒</a:t>
            </a:r>
            <a:r>
              <a:rPr dirty="0" baseline="31746" sz="1050" spc="885">
                <a:latin typeface="Cambria Math"/>
                <a:cs typeface="Cambria Math"/>
              </a:rPr>
              <a:t> </a:t>
            </a:r>
            <a:r>
              <a:rPr dirty="0" sz="1000" spc="-5">
                <a:latin typeface="Cambria Math"/>
                <a:cs typeface="Cambria Math"/>
              </a:rPr>
              <a:t>=</a:t>
            </a:r>
            <a:r>
              <a:rPr dirty="0" sz="1000" spc="55">
                <a:latin typeface="Cambria Math"/>
                <a:cs typeface="Cambria Math"/>
              </a:rPr>
              <a:t> </a:t>
            </a:r>
            <a:r>
              <a:rPr dirty="0" sz="1000" spc="-390">
                <a:latin typeface="Cambria Math"/>
                <a:cs typeface="Cambria Math"/>
              </a:rPr>
              <a:t>𝐴𝐴</a:t>
            </a:r>
            <a:r>
              <a:rPr dirty="0" sz="1000" spc="5">
                <a:latin typeface="Cambria Math"/>
                <a:cs typeface="Cambria Math"/>
              </a:rPr>
              <a:t> </a:t>
            </a:r>
            <a:r>
              <a:rPr dirty="0" sz="1000" spc="-345">
                <a:latin typeface="Cambria Math"/>
                <a:cs typeface="Cambria Math"/>
              </a:rPr>
              <a:t>𝑔𝑔𝑀𝑀</a:t>
            </a:r>
            <a:r>
              <a:rPr dirty="0" baseline="31746" sz="1050" spc="-517">
                <a:latin typeface="Cambria Math"/>
                <a:cs typeface="Cambria Math"/>
              </a:rPr>
              <a:t>𝑔𝑔</a:t>
            </a:r>
            <a:endParaRPr baseline="31746" sz="1050">
              <a:latin typeface="Cambria Math"/>
              <a:cs typeface="Cambria Math"/>
            </a:endParaRPr>
          </a:p>
          <a:p>
            <a:pPr algn="r" marR="43180">
              <a:lnSpc>
                <a:spcPts val="500"/>
              </a:lnSpc>
              <a:tabLst>
                <a:tab pos="560705" algn="l"/>
              </a:tabLst>
            </a:pPr>
            <a:r>
              <a:rPr dirty="0" sz="700" spc="20">
                <a:latin typeface="Cambria Math"/>
                <a:cs typeface="Cambria Math"/>
              </a:rPr>
              <a:t>2</a:t>
            </a:r>
            <a:r>
              <a:rPr dirty="0" sz="700" spc="-20">
                <a:latin typeface="Cambria Math"/>
                <a:cs typeface="Cambria Math"/>
              </a:rPr>
              <a:t>+</a:t>
            </a:r>
            <a:r>
              <a:rPr dirty="0" sz="700">
                <a:latin typeface="Cambria Math"/>
                <a:cs typeface="Cambria Math"/>
              </a:rPr>
              <a:t>	</a:t>
            </a:r>
            <a:r>
              <a:rPr dirty="0" sz="700" spc="20">
                <a:latin typeface="Cambria Math"/>
                <a:cs typeface="Cambria Math"/>
              </a:rPr>
              <a:t>2</a:t>
            </a:r>
            <a:r>
              <a:rPr dirty="0" sz="700" spc="-20">
                <a:latin typeface="Cambria Math"/>
                <a:cs typeface="Cambria Math"/>
              </a:rPr>
              <a:t>+</a:t>
            </a:r>
            <a:endParaRPr sz="700">
              <a:latin typeface="Cambria Math"/>
              <a:cs typeface="Cambria Math"/>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3480308" y="979424"/>
            <a:ext cx="617220" cy="177800"/>
          </a:xfrm>
          <a:prstGeom prst="rect">
            <a:avLst/>
          </a:prstGeom>
        </p:spPr>
        <p:txBody>
          <a:bodyPr wrap="square" lIns="0" tIns="12065" rIns="0" bIns="0" rtlCol="0" vert="horz">
            <a:spAutoFit/>
          </a:bodyPr>
          <a:lstStyle/>
          <a:p>
            <a:pPr marL="12700">
              <a:lnSpc>
                <a:spcPct val="100000"/>
              </a:lnSpc>
              <a:spcBef>
                <a:spcPts val="95"/>
              </a:spcBef>
            </a:pPr>
            <a:r>
              <a:rPr dirty="0" sz="1000" spc="-390">
                <a:latin typeface="Cambria Math"/>
                <a:cs typeface="Cambria Math"/>
              </a:rPr>
              <a:t>𝐴𝐴</a:t>
            </a:r>
            <a:r>
              <a:rPr dirty="0" sz="1000" spc="45">
                <a:latin typeface="Cambria Math"/>
                <a:cs typeface="Cambria Math"/>
              </a:rPr>
              <a:t> </a:t>
            </a:r>
            <a:r>
              <a:rPr dirty="0" sz="1000" spc="-5">
                <a:latin typeface="Cambria Math"/>
                <a:cs typeface="Cambria Math"/>
              </a:rPr>
              <a:t>= 0.77</a:t>
            </a:r>
            <a:r>
              <a:rPr dirty="0" sz="1000" spc="3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4" name="object 4"/>
          <p:cNvSpPr txBox="1"/>
          <p:nvPr/>
        </p:nvSpPr>
        <p:spPr>
          <a:xfrm>
            <a:off x="4075176" y="850819"/>
            <a:ext cx="242570" cy="391160"/>
          </a:xfrm>
          <a:prstGeom prst="rect">
            <a:avLst/>
          </a:prstGeom>
        </p:spPr>
        <p:txBody>
          <a:bodyPr wrap="square" lIns="0" tIns="43180" rIns="0" bIns="0" rtlCol="0" vert="horz">
            <a:spAutoFit/>
          </a:bodyPr>
          <a:lstStyle/>
          <a:p>
            <a:pPr marL="55880">
              <a:lnSpc>
                <a:spcPct val="100000"/>
              </a:lnSpc>
              <a:spcBef>
                <a:spcPts val="340"/>
              </a:spcBef>
            </a:pPr>
            <a:r>
              <a:rPr dirty="0" sz="1000" spc="-229">
                <a:latin typeface="Cambria Math"/>
                <a:cs typeface="Cambria Math"/>
              </a:rPr>
              <a:t>𝑑𝑑</a:t>
            </a:r>
            <a:r>
              <a:rPr dirty="0" baseline="-15873" sz="1050" spc="-345">
                <a:latin typeface="Cambria Math"/>
                <a:cs typeface="Cambria Math"/>
              </a:rPr>
              <a:t>𝑒𝑒</a:t>
            </a:r>
            <a:endParaRPr baseline="-15873" sz="1050">
              <a:latin typeface="Cambria Math"/>
              <a:cs typeface="Cambria Math"/>
            </a:endParaRPr>
          </a:p>
          <a:p>
            <a:pPr marL="38100">
              <a:lnSpc>
                <a:spcPct val="100000"/>
              </a:lnSpc>
              <a:spcBef>
                <a:spcPts val="240"/>
              </a:spcBef>
            </a:pPr>
            <a:r>
              <a:rPr dirty="0" sz="1000" spc="-5">
                <a:latin typeface="Cambria Math"/>
                <a:cs typeface="Cambria Math"/>
              </a:rPr>
              <a:t>9.1</a:t>
            </a:r>
            <a:endParaRPr sz="1000">
              <a:latin typeface="Cambria Math"/>
              <a:cs typeface="Cambria Math"/>
            </a:endParaRPr>
          </a:p>
        </p:txBody>
      </p:sp>
      <p:sp>
        <p:nvSpPr>
          <p:cNvPr id="5" name="object 5"/>
          <p:cNvSpPr/>
          <p:nvPr/>
        </p:nvSpPr>
        <p:spPr>
          <a:xfrm>
            <a:off x="4113276" y="1082802"/>
            <a:ext cx="166370" cy="0"/>
          </a:xfrm>
          <a:custGeom>
            <a:avLst/>
            <a:gdLst/>
            <a:ahLst/>
            <a:cxnLst/>
            <a:rect l="l" t="t" r="r" b="b"/>
            <a:pathLst>
              <a:path w="166370" h="0">
                <a:moveTo>
                  <a:pt x="0" y="0"/>
                </a:moveTo>
                <a:lnTo>
                  <a:pt x="166115" y="0"/>
                </a:lnTo>
              </a:path>
            </a:pathLst>
          </a:custGeom>
          <a:ln w="7620">
            <a:solidFill>
              <a:srgbClr val="000000"/>
            </a:solidFill>
          </a:ln>
        </p:spPr>
        <p:txBody>
          <a:bodyPr wrap="square" lIns="0" tIns="0" rIns="0" bIns="0" rtlCol="0"/>
          <a:lstStyle/>
          <a:p/>
        </p:txBody>
      </p:sp>
      <p:sp>
        <p:nvSpPr>
          <p:cNvPr id="6" name="object 6"/>
          <p:cNvSpPr txBox="1"/>
          <p:nvPr/>
        </p:nvSpPr>
        <p:spPr>
          <a:xfrm>
            <a:off x="2861564" y="1438148"/>
            <a:ext cx="141605" cy="132080"/>
          </a:xfrm>
          <a:prstGeom prst="rect">
            <a:avLst/>
          </a:prstGeom>
        </p:spPr>
        <p:txBody>
          <a:bodyPr wrap="square" lIns="0" tIns="12065" rIns="0" bIns="0" rtlCol="0" vert="horz">
            <a:spAutoFit/>
          </a:bodyPr>
          <a:lstStyle/>
          <a:p>
            <a:pPr marL="12700">
              <a:lnSpc>
                <a:spcPct val="100000"/>
              </a:lnSpc>
              <a:spcBef>
                <a:spcPts val="95"/>
              </a:spcBef>
            </a:pPr>
            <a:r>
              <a:rPr dirty="0" sz="700" spc="20">
                <a:latin typeface="Cambria Math"/>
                <a:cs typeface="Cambria Math"/>
              </a:rPr>
              <a:t>2</a:t>
            </a:r>
            <a:r>
              <a:rPr dirty="0" sz="700" spc="-20">
                <a:latin typeface="Cambria Math"/>
                <a:cs typeface="Cambria Math"/>
              </a:rPr>
              <a:t>+</a:t>
            </a:r>
            <a:endParaRPr sz="700">
              <a:latin typeface="Cambria Math"/>
              <a:cs typeface="Cambria Math"/>
            </a:endParaRPr>
          </a:p>
        </p:txBody>
      </p:sp>
      <p:sp>
        <p:nvSpPr>
          <p:cNvPr id="7" name="object 7"/>
          <p:cNvSpPr/>
          <p:nvPr/>
        </p:nvSpPr>
        <p:spPr>
          <a:xfrm>
            <a:off x="3683508" y="1475994"/>
            <a:ext cx="166370" cy="0"/>
          </a:xfrm>
          <a:custGeom>
            <a:avLst/>
            <a:gdLst/>
            <a:ahLst/>
            <a:cxnLst/>
            <a:rect l="l" t="t" r="r" b="b"/>
            <a:pathLst>
              <a:path w="166370" h="0">
                <a:moveTo>
                  <a:pt x="0" y="0"/>
                </a:moveTo>
                <a:lnTo>
                  <a:pt x="166115" y="0"/>
                </a:lnTo>
              </a:path>
            </a:pathLst>
          </a:custGeom>
          <a:ln w="7620">
            <a:solidFill>
              <a:srgbClr val="000000"/>
            </a:solidFill>
          </a:ln>
        </p:spPr>
        <p:txBody>
          <a:bodyPr wrap="square" lIns="0" tIns="0" rIns="0" bIns="0" rtlCol="0"/>
          <a:lstStyle/>
          <a:p/>
        </p:txBody>
      </p:sp>
      <p:sp>
        <p:nvSpPr>
          <p:cNvPr id="8" name="object 8"/>
          <p:cNvSpPr/>
          <p:nvPr/>
        </p:nvSpPr>
        <p:spPr>
          <a:xfrm>
            <a:off x="4122420" y="1472183"/>
            <a:ext cx="70485" cy="7620"/>
          </a:xfrm>
          <a:custGeom>
            <a:avLst/>
            <a:gdLst/>
            <a:ahLst/>
            <a:cxnLst/>
            <a:rect l="l" t="t" r="r" b="b"/>
            <a:pathLst>
              <a:path w="70485" h="7619">
                <a:moveTo>
                  <a:pt x="0" y="7620"/>
                </a:moveTo>
                <a:lnTo>
                  <a:pt x="70103" y="7620"/>
                </a:lnTo>
                <a:lnTo>
                  <a:pt x="70103" y="0"/>
                </a:lnTo>
                <a:lnTo>
                  <a:pt x="0" y="0"/>
                </a:lnTo>
                <a:lnTo>
                  <a:pt x="0" y="7620"/>
                </a:lnTo>
                <a:close/>
              </a:path>
            </a:pathLst>
          </a:custGeom>
          <a:solidFill>
            <a:srgbClr val="000000"/>
          </a:solidFill>
        </p:spPr>
        <p:txBody>
          <a:bodyPr wrap="square" lIns="0" tIns="0" rIns="0" bIns="0" rtlCol="0"/>
          <a:lstStyle/>
          <a:p/>
        </p:txBody>
      </p:sp>
      <p:sp>
        <p:nvSpPr>
          <p:cNvPr id="9" name="object 9"/>
          <p:cNvSpPr txBox="1"/>
          <p:nvPr/>
        </p:nvSpPr>
        <p:spPr>
          <a:xfrm>
            <a:off x="3874008" y="1218691"/>
            <a:ext cx="540385" cy="177800"/>
          </a:xfrm>
          <a:prstGeom prst="rect">
            <a:avLst/>
          </a:prstGeom>
        </p:spPr>
        <p:txBody>
          <a:bodyPr wrap="square" lIns="0" tIns="12065" rIns="0" bIns="0" rtlCol="0" vert="horz">
            <a:spAutoFit/>
          </a:bodyPr>
          <a:lstStyle/>
          <a:p>
            <a:pPr marL="38100">
              <a:lnSpc>
                <a:spcPct val="100000"/>
              </a:lnSpc>
              <a:spcBef>
                <a:spcPts val="95"/>
              </a:spcBef>
            </a:pPr>
            <a:r>
              <a:rPr dirty="0" sz="700" spc="10">
                <a:latin typeface="Cambria Math"/>
                <a:cs typeface="Cambria Math"/>
              </a:rPr>
              <a:t>0.6</a:t>
            </a:r>
            <a:r>
              <a:rPr dirty="0" sz="700" spc="15">
                <a:latin typeface="Cambria Math"/>
                <a:cs typeface="Cambria Math"/>
              </a:rPr>
              <a:t> </a:t>
            </a:r>
            <a:r>
              <a:rPr dirty="0" baseline="-25000" sz="1500" spc="-405">
                <a:latin typeface="Cambria Math"/>
                <a:cs typeface="Cambria Math"/>
              </a:rPr>
              <a:t>𝑆𝑆</a:t>
            </a:r>
            <a:r>
              <a:rPr dirty="0" baseline="-25000" sz="1500" spc="397">
                <a:latin typeface="Cambria Math"/>
                <a:cs typeface="Cambria Math"/>
              </a:rPr>
              <a:t> </a:t>
            </a:r>
            <a:r>
              <a:rPr dirty="0" sz="700" spc="10">
                <a:latin typeface="Cambria Math"/>
                <a:cs typeface="Cambria Math"/>
              </a:rPr>
              <a:t>0.2</a:t>
            </a:r>
            <a:endParaRPr sz="700">
              <a:latin typeface="Cambria Math"/>
              <a:cs typeface="Cambria Math"/>
            </a:endParaRPr>
          </a:p>
        </p:txBody>
      </p:sp>
      <p:sp>
        <p:nvSpPr>
          <p:cNvPr id="10" name="object 10"/>
          <p:cNvSpPr txBox="1"/>
          <p:nvPr/>
        </p:nvSpPr>
        <p:spPr>
          <a:xfrm>
            <a:off x="2657865" y="1372561"/>
            <a:ext cx="1845945" cy="177800"/>
          </a:xfrm>
          <a:prstGeom prst="rect">
            <a:avLst/>
          </a:prstGeom>
        </p:spPr>
        <p:txBody>
          <a:bodyPr wrap="square" lIns="0" tIns="12065" rIns="0" bIns="0" rtlCol="0" vert="horz">
            <a:spAutoFit/>
          </a:bodyPr>
          <a:lstStyle/>
          <a:p>
            <a:pPr marL="38100">
              <a:lnSpc>
                <a:spcPct val="100000"/>
              </a:lnSpc>
              <a:spcBef>
                <a:spcPts val="95"/>
              </a:spcBef>
              <a:tabLst>
                <a:tab pos="1191260" algn="l"/>
                <a:tab pos="1401445" algn="l"/>
                <a:tab pos="1744345" algn="l"/>
              </a:tabLst>
            </a:pPr>
            <a:r>
              <a:rPr dirty="0" sz="1000" spc="-505">
                <a:latin typeface="Cambria Math"/>
                <a:cs typeface="Cambria Math"/>
              </a:rPr>
              <a:t>𝑔𝑔𝑀</a:t>
            </a:r>
            <a:r>
              <a:rPr dirty="0" sz="1000" spc="-480">
                <a:latin typeface="Cambria Math"/>
                <a:cs typeface="Cambria Math"/>
              </a:rPr>
              <a:t>𝑀</a:t>
            </a:r>
            <a:r>
              <a:rPr dirty="0" baseline="31746" sz="1050" spc="-757">
                <a:latin typeface="Cambria Math"/>
                <a:cs typeface="Cambria Math"/>
              </a:rPr>
              <a:t>𝑔𝑔</a:t>
            </a:r>
            <a:r>
              <a:rPr dirty="0" baseline="31746" sz="1050">
                <a:latin typeface="Cambria Math"/>
                <a:cs typeface="Cambria Math"/>
              </a:rPr>
              <a:t>     </a:t>
            </a:r>
            <a:r>
              <a:rPr dirty="0" baseline="31746" sz="1050" spc="-30">
                <a:latin typeface="Cambria Math"/>
                <a:cs typeface="Cambria Math"/>
              </a:rPr>
              <a:t> </a:t>
            </a:r>
            <a:r>
              <a:rPr dirty="0" sz="1000" spc="-5">
                <a:latin typeface="Cambria Math"/>
                <a:cs typeface="Cambria Math"/>
              </a:rPr>
              <a:t>=</a:t>
            </a:r>
            <a:r>
              <a:rPr dirty="0" sz="1000" spc="55">
                <a:latin typeface="Cambria Math"/>
                <a:cs typeface="Cambria Math"/>
              </a:rPr>
              <a:t> </a:t>
            </a:r>
            <a:r>
              <a:rPr dirty="0" sz="1000" spc="5">
                <a:latin typeface="Cambria Math"/>
                <a:cs typeface="Cambria Math"/>
              </a:rPr>
              <a:t>0</a:t>
            </a:r>
            <a:r>
              <a:rPr dirty="0" sz="1000" spc="-10">
                <a:latin typeface="Cambria Math"/>
                <a:cs typeface="Cambria Math"/>
              </a:rPr>
              <a:t>.</a:t>
            </a:r>
            <a:r>
              <a:rPr dirty="0" sz="1000" spc="-5">
                <a:latin typeface="Cambria Math"/>
                <a:cs typeface="Cambria Math"/>
              </a:rPr>
              <a:t>075</a:t>
            </a:r>
            <a:r>
              <a:rPr dirty="0" sz="1000" spc="5">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254">
                <a:latin typeface="Cambria Math"/>
                <a:cs typeface="Cambria Math"/>
              </a:rPr>
              <a:t>�</a:t>
            </a:r>
            <a:r>
              <a:rPr dirty="0" sz="1000">
                <a:latin typeface="Cambria Math"/>
                <a:cs typeface="Cambria Math"/>
              </a:rPr>
              <a:t>	</a:t>
            </a:r>
            <a:r>
              <a:rPr dirty="0" sz="1000" spc="-254">
                <a:latin typeface="Cambria Math"/>
                <a:cs typeface="Cambria Math"/>
              </a:rPr>
              <a:t>�</a:t>
            </a:r>
            <a:r>
              <a:rPr dirty="0" sz="1000">
                <a:latin typeface="Cambria Math"/>
                <a:cs typeface="Cambria Math"/>
              </a:rPr>
              <a:t>	</a:t>
            </a:r>
            <a:r>
              <a:rPr dirty="0" sz="1000" spc="-254">
                <a:latin typeface="Cambria Math"/>
                <a:cs typeface="Cambria Math"/>
              </a:rPr>
              <a:t>�</a:t>
            </a:r>
            <a:r>
              <a:rPr dirty="0" sz="1000">
                <a:latin typeface="Cambria Math"/>
                <a:cs typeface="Cambria Math"/>
              </a:rPr>
              <a:t>  </a:t>
            </a:r>
            <a:r>
              <a:rPr dirty="0" sz="1000" spc="-110">
                <a:latin typeface="Cambria Math"/>
                <a:cs typeface="Cambria Math"/>
              </a:rPr>
              <a:t> </a:t>
            </a:r>
            <a:r>
              <a:rPr dirty="0" sz="1000" spc="-254">
                <a:latin typeface="Cambria Math"/>
                <a:cs typeface="Cambria Math"/>
              </a:rPr>
              <a:t>�</a:t>
            </a:r>
            <a:r>
              <a:rPr dirty="0" sz="1000">
                <a:latin typeface="Cambria Math"/>
                <a:cs typeface="Cambria Math"/>
              </a:rPr>
              <a:t>	</a:t>
            </a:r>
            <a:r>
              <a:rPr dirty="0" sz="1000" spc="-254">
                <a:latin typeface="Cambria Math"/>
                <a:cs typeface="Cambria Math"/>
              </a:rPr>
              <a:t>�</a:t>
            </a:r>
            <a:endParaRPr sz="1000">
              <a:latin typeface="Cambria Math"/>
              <a:cs typeface="Cambria Math"/>
            </a:endParaRPr>
          </a:p>
        </p:txBody>
      </p:sp>
      <p:sp>
        <p:nvSpPr>
          <p:cNvPr id="11" name="object 11"/>
          <p:cNvSpPr txBox="1"/>
          <p:nvPr/>
        </p:nvSpPr>
        <p:spPr>
          <a:xfrm>
            <a:off x="3692636" y="1275090"/>
            <a:ext cx="1097280" cy="177800"/>
          </a:xfrm>
          <a:prstGeom prst="rect">
            <a:avLst/>
          </a:prstGeom>
        </p:spPr>
        <p:txBody>
          <a:bodyPr wrap="square" lIns="0" tIns="12065" rIns="0" bIns="0" rtlCol="0" vert="horz">
            <a:spAutoFit/>
          </a:bodyPr>
          <a:lstStyle/>
          <a:p>
            <a:pPr marL="38100">
              <a:lnSpc>
                <a:spcPct val="100000"/>
              </a:lnSpc>
              <a:spcBef>
                <a:spcPts val="95"/>
              </a:spcBef>
              <a:tabLst>
                <a:tab pos="913765" algn="l"/>
              </a:tabLst>
            </a:pPr>
            <a:r>
              <a:rPr dirty="0" sz="1000" spc="-270">
                <a:latin typeface="Cambria Math"/>
                <a:cs typeface="Cambria Math"/>
              </a:rPr>
              <a:t>𝑆𝑆	</a:t>
            </a:r>
            <a:r>
              <a:rPr dirty="0" sz="1000" spc="-335">
                <a:latin typeface="Cambria Math"/>
                <a:cs typeface="Cambria Math"/>
              </a:rPr>
              <a:t>𝐾𝐾</a:t>
            </a:r>
            <a:r>
              <a:rPr dirty="0" baseline="-15873" sz="1050" spc="-502">
                <a:latin typeface="Cambria Math"/>
                <a:cs typeface="Cambria Math"/>
              </a:rPr>
              <a:t>𝑔𝑔</a:t>
            </a:r>
            <a:endParaRPr baseline="-15873" sz="1050">
              <a:latin typeface="Cambria Math"/>
              <a:cs typeface="Cambria Math"/>
            </a:endParaRPr>
          </a:p>
        </p:txBody>
      </p:sp>
      <p:sp>
        <p:nvSpPr>
          <p:cNvPr id="12" name="object 12"/>
          <p:cNvSpPr txBox="1"/>
          <p:nvPr/>
        </p:nvSpPr>
        <p:spPr>
          <a:xfrm>
            <a:off x="4809235" y="1521967"/>
            <a:ext cx="68580" cy="132080"/>
          </a:xfrm>
          <a:prstGeom prst="rect">
            <a:avLst/>
          </a:prstGeom>
        </p:spPr>
        <p:txBody>
          <a:bodyPr wrap="square" lIns="0" tIns="12065" rIns="0" bIns="0" rtlCol="0" vert="horz">
            <a:spAutoFit/>
          </a:bodyPr>
          <a:lstStyle/>
          <a:p>
            <a:pPr marL="12700">
              <a:lnSpc>
                <a:spcPct val="100000"/>
              </a:lnSpc>
              <a:spcBef>
                <a:spcPts val="95"/>
              </a:spcBef>
            </a:pPr>
            <a:r>
              <a:rPr dirty="0" sz="700" spc="-340">
                <a:latin typeface="Cambria Math"/>
                <a:cs typeface="Cambria Math"/>
              </a:rPr>
              <a:t>𝑠𝑠</a:t>
            </a:r>
            <a:endParaRPr sz="700">
              <a:latin typeface="Cambria Math"/>
              <a:cs typeface="Cambria Math"/>
            </a:endParaRPr>
          </a:p>
        </p:txBody>
      </p:sp>
      <p:sp>
        <p:nvSpPr>
          <p:cNvPr id="13" name="object 13"/>
          <p:cNvSpPr txBox="1"/>
          <p:nvPr/>
        </p:nvSpPr>
        <p:spPr>
          <a:xfrm>
            <a:off x="3645455" y="1457998"/>
            <a:ext cx="1275080" cy="177800"/>
          </a:xfrm>
          <a:prstGeom prst="rect">
            <a:avLst/>
          </a:prstGeom>
        </p:spPr>
        <p:txBody>
          <a:bodyPr wrap="square" lIns="0" tIns="12065" rIns="0" bIns="0" rtlCol="0" vert="horz">
            <a:spAutoFit/>
          </a:bodyPr>
          <a:lstStyle/>
          <a:p>
            <a:pPr marL="38100">
              <a:lnSpc>
                <a:spcPct val="100000"/>
              </a:lnSpc>
              <a:spcBef>
                <a:spcPts val="95"/>
              </a:spcBef>
              <a:tabLst>
                <a:tab pos="476884" algn="l"/>
                <a:tab pos="819785" algn="l"/>
              </a:tabLst>
            </a:pPr>
            <a:r>
              <a:rPr dirty="0" sz="1000" spc="-5">
                <a:latin typeface="Cambria Math"/>
                <a:cs typeface="Cambria Math"/>
              </a:rPr>
              <a:t>9.5	</a:t>
            </a:r>
            <a:r>
              <a:rPr dirty="0" sz="1000" spc="-270">
                <a:latin typeface="Cambria Math"/>
                <a:cs typeface="Cambria Math"/>
              </a:rPr>
              <a:t>𝐿𝐿	</a:t>
            </a:r>
            <a:r>
              <a:rPr dirty="0" sz="1000" spc="-130">
                <a:latin typeface="Cambria Math"/>
                <a:cs typeface="Cambria Math"/>
              </a:rPr>
              <a:t>12.0𝐿𝐿𝑓𝑓</a:t>
            </a:r>
            <a:r>
              <a:rPr dirty="0" baseline="23809" sz="1050" spc="-195">
                <a:latin typeface="Cambria Math"/>
                <a:cs typeface="Cambria Math"/>
              </a:rPr>
              <a:t>3</a:t>
            </a:r>
            <a:endParaRPr baseline="23809" sz="1050">
              <a:latin typeface="Cambria Math"/>
              <a:cs typeface="Cambria Math"/>
            </a:endParaRPr>
          </a:p>
        </p:txBody>
      </p:sp>
      <p:sp>
        <p:nvSpPr>
          <p:cNvPr id="14" name="object 14"/>
          <p:cNvSpPr/>
          <p:nvPr/>
        </p:nvSpPr>
        <p:spPr>
          <a:xfrm>
            <a:off x="4465320" y="1475994"/>
            <a:ext cx="421005" cy="0"/>
          </a:xfrm>
          <a:custGeom>
            <a:avLst/>
            <a:gdLst/>
            <a:ahLst/>
            <a:cxnLst/>
            <a:rect l="l" t="t" r="r" b="b"/>
            <a:pathLst>
              <a:path w="421004" h="0">
                <a:moveTo>
                  <a:pt x="0" y="0"/>
                </a:moveTo>
                <a:lnTo>
                  <a:pt x="420624" y="0"/>
                </a:lnTo>
              </a:path>
            </a:pathLst>
          </a:custGeom>
          <a:ln w="7620">
            <a:solidFill>
              <a:srgbClr val="000000"/>
            </a:solidFill>
          </a:ln>
        </p:spPr>
        <p:txBody>
          <a:bodyPr wrap="square" lIns="0" tIns="0" rIns="0" bIns="0" rtlCol="0"/>
          <a:lstStyle/>
          <a:p/>
        </p:txBody>
      </p:sp>
      <p:sp>
        <p:nvSpPr>
          <p:cNvPr id="15" name="object 15"/>
          <p:cNvSpPr txBox="1"/>
          <p:nvPr/>
        </p:nvSpPr>
        <p:spPr>
          <a:xfrm>
            <a:off x="4874767" y="1249976"/>
            <a:ext cx="209550" cy="300355"/>
          </a:xfrm>
          <a:prstGeom prst="rect">
            <a:avLst/>
          </a:prstGeom>
        </p:spPr>
        <p:txBody>
          <a:bodyPr wrap="square" lIns="0" tIns="19050" rIns="0" bIns="0" rtlCol="0" vert="horz">
            <a:spAutoFit/>
          </a:bodyPr>
          <a:lstStyle/>
          <a:p>
            <a:pPr marL="74930">
              <a:lnSpc>
                <a:spcPct val="100000"/>
              </a:lnSpc>
              <a:spcBef>
                <a:spcPts val="150"/>
              </a:spcBef>
            </a:pPr>
            <a:r>
              <a:rPr dirty="0" sz="700" spc="20">
                <a:latin typeface="Cambria Math"/>
                <a:cs typeface="Cambria Math"/>
              </a:rPr>
              <a:t>0</a:t>
            </a:r>
            <a:r>
              <a:rPr dirty="0" sz="700" spc="-5">
                <a:latin typeface="Cambria Math"/>
                <a:cs typeface="Cambria Math"/>
              </a:rPr>
              <a:t>.</a:t>
            </a:r>
            <a:r>
              <a:rPr dirty="0" sz="700" spc="15">
                <a:latin typeface="Cambria Math"/>
                <a:cs typeface="Cambria Math"/>
              </a:rPr>
              <a:t>1</a:t>
            </a:r>
            <a:endParaRPr sz="700">
              <a:latin typeface="Cambria Math"/>
              <a:cs typeface="Cambria Math"/>
            </a:endParaRPr>
          </a:p>
          <a:p>
            <a:pPr marL="12700">
              <a:lnSpc>
                <a:spcPct val="100000"/>
              </a:lnSpc>
              <a:spcBef>
                <a:spcPts val="70"/>
              </a:spcBef>
            </a:pPr>
            <a:r>
              <a:rPr dirty="0" sz="1000" spc="-254">
                <a:latin typeface="Cambria Math"/>
                <a:cs typeface="Cambria Math"/>
              </a:rPr>
              <a:t>�</a:t>
            </a:r>
            <a:endParaRPr sz="1000">
              <a:latin typeface="Cambria Math"/>
              <a:cs typeface="Cambria Math"/>
            </a:endParaRPr>
          </a:p>
        </p:txBody>
      </p:sp>
      <p:sp>
        <p:nvSpPr>
          <p:cNvPr id="16" name="object 16"/>
          <p:cNvSpPr txBox="1"/>
          <p:nvPr/>
        </p:nvSpPr>
        <p:spPr>
          <a:xfrm>
            <a:off x="2152904" y="1854200"/>
            <a:ext cx="141605" cy="132080"/>
          </a:xfrm>
          <a:prstGeom prst="rect">
            <a:avLst/>
          </a:prstGeom>
        </p:spPr>
        <p:txBody>
          <a:bodyPr wrap="square" lIns="0" tIns="12065" rIns="0" bIns="0" rtlCol="0" vert="horz">
            <a:spAutoFit/>
          </a:bodyPr>
          <a:lstStyle/>
          <a:p>
            <a:pPr marL="12700">
              <a:lnSpc>
                <a:spcPct val="100000"/>
              </a:lnSpc>
              <a:spcBef>
                <a:spcPts val="95"/>
              </a:spcBef>
            </a:pPr>
            <a:r>
              <a:rPr dirty="0" sz="700" spc="20">
                <a:latin typeface="Cambria Math"/>
                <a:cs typeface="Cambria Math"/>
              </a:rPr>
              <a:t>2</a:t>
            </a:r>
            <a:r>
              <a:rPr dirty="0" sz="700" spc="-20">
                <a:latin typeface="Cambria Math"/>
                <a:cs typeface="Cambria Math"/>
              </a:rPr>
              <a:t>+</a:t>
            </a:r>
            <a:endParaRPr sz="700">
              <a:latin typeface="Cambria Math"/>
              <a:cs typeface="Cambria Math"/>
            </a:endParaRPr>
          </a:p>
        </p:txBody>
      </p:sp>
      <p:sp>
        <p:nvSpPr>
          <p:cNvPr id="17" name="object 17"/>
          <p:cNvSpPr/>
          <p:nvPr/>
        </p:nvSpPr>
        <p:spPr>
          <a:xfrm>
            <a:off x="2974848" y="1892045"/>
            <a:ext cx="166370" cy="0"/>
          </a:xfrm>
          <a:custGeom>
            <a:avLst/>
            <a:gdLst/>
            <a:ahLst/>
            <a:cxnLst/>
            <a:rect l="l" t="t" r="r" b="b"/>
            <a:pathLst>
              <a:path w="166369" h="0">
                <a:moveTo>
                  <a:pt x="0" y="0"/>
                </a:moveTo>
                <a:lnTo>
                  <a:pt x="166116" y="0"/>
                </a:lnTo>
              </a:path>
            </a:pathLst>
          </a:custGeom>
          <a:ln w="7620">
            <a:solidFill>
              <a:srgbClr val="000000"/>
            </a:solidFill>
          </a:ln>
        </p:spPr>
        <p:txBody>
          <a:bodyPr wrap="square" lIns="0" tIns="0" rIns="0" bIns="0" rtlCol="0"/>
          <a:lstStyle/>
          <a:p/>
        </p:txBody>
      </p:sp>
      <p:sp>
        <p:nvSpPr>
          <p:cNvPr id="18" name="object 18"/>
          <p:cNvSpPr txBox="1"/>
          <p:nvPr/>
        </p:nvSpPr>
        <p:spPr>
          <a:xfrm>
            <a:off x="1949156" y="1788648"/>
            <a:ext cx="1503045" cy="177800"/>
          </a:xfrm>
          <a:prstGeom prst="rect">
            <a:avLst/>
          </a:prstGeom>
        </p:spPr>
        <p:txBody>
          <a:bodyPr wrap="square" lIns="0" tIns="12065" rIns="0" bIns="0" rtlCol="0" vert="horz">
            <a:spAutoFit/>
          </a:bodyPr>
          <a:lstStyle/>
          <a:p>
            <a:pPr marL="38100">
              <a:lnSpc>
                <a:spcPct val="100000"/>
              </a:lnSpc>
              <a:spcBef>
                <a:spcPts val="95"/>
              </a:spcBef>
              <a:tabLst>
                <a:tab pos="1191260" algn="l"/>
                <a:tab pos="1401445" algn="l"/>
              </a:tabLst>
            </a:pPr>
            <a:r>
              <a:rPr dirty="0" sz="1000" spc="-505">
                <a:latin typeface="Cambria Math"/>
                <a:cs typeface="Cambria Math"/>
              </a:rPr>
              <a:t>𝑔𝑔𝑀</a:t>
            </a:r>
            <a:r>
              <a:rPr dirty="0" sz="1000" spc="-480">
                <a:latin typeface="Cambria Math"/>
                <a:cs typeface="Cambria Math"/>
              </a:rPr>
              <a:t>𝑀</a:t>
            </a:r>
            <a:r>
              <a:rPr dirty="0" baseline="31746" sz="1050" spc="-757">
                <a:latin typeface="Cambria Math"/>
                <a:cs typeface="Cambria Math"/>
              </a:rPr>
              <a:t>𝑔𝑔</a:t>
            </a:r>
            <a:r>
              <a:rPr dirty="0" baseline="31746" sz="1050">
                <a:latin typeface="Cambria Math"/>
                <a:cs typeface="Cambria Math"/>
              </a:rPr>
              <a:t>     </a:t>
            </a:r>
            <a:r>
              <a:rPr dirty="0" baseline="31746" sz="1050" spc="-30">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5">
                <a:latin typeface="Cambria Math"/>
                <a:cs typeface="Cambria Math"/>
              </a:rPr>
              <a:t>0.075</a:t>
            </a:r>
            <a:r>
              <a:rPr dirty="0" sz="1000" spc="5">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254">
                <a:latin typeface="Cambria Math"/>
                <a:cs typeface="Cambria Math"/>
              </a:rPr>
              <a:t>�</a:t>
            </a:r>
            <a:r>
              <a:rPr dirty="0" sz="1000">
                <a:latin typeface="Cambria Math"/>
                <a:cs typeface="Cambria Math"/>
              </a:rPr>
              <a:t>	</a:t>
            </a:r>
            <a:r>
              <a:rPr dirty="0" sz="1000" spc="-254">
                <a:latin typeface="Cambria Math"/>
                <a:cs typeface="Cambria Math"/>
              </a:rPr>
              <a:t>�</a:t>
            </a:r>
            <a:r>
              <a:rPr dirty="0" sz="1000">
                <a:latin typeface="Cambria Math"/>
                <a:cs typeface="Cambria Math"/>
              </a:rPr>
              <a:t>	</a:t>
            </a:r>
            <a:r>
              <a:rPr dirty="0" sz="1000" spc="-254">
                <a:latin typeface="Cambria Math"/>
                <a:cs typeface="Cambria Math"/>
              </a:rPr>
              <a:t>�</a:t>
            </a:r>
            <a:endParaRPr sz="1000">
              <a:latin typeface="Cambria Math"/>
              <a:cs typeface="Cambria Math"/>
            </a:endParaRPr>
          </a:p>
        </p:txBody>
      </p:sp>
      <p:sp>
        <p:nvSpPr>
          <p:cNvPr id="19" name="object 19"/>
          <p:cNvSpPr/>
          <p:nvPr/>
        </p:nvSpPr>
        <p:spPr>
          <a:xfrm>
            <a:off x="3413759" y="1892045"/>
            <a:ext cx="448309" cy="0"/>
          </a:xfrm>
          <a:custGeom>
            <a:avLst/>
            <a:gdLst/>
            <a:ahLst/>
            <a:cxnLst/>
            <a:rect l="l" t="t" r="r" b="b"/>
            <a:pathLst>
              <a:path w="448310" h="0">
                <a:moveTo>
                  <a:pt x="0" y="0"/>
                </a:moveTo>
                <a:lnTo>
                  <a:pt x="448056" y="0"/>
                </a:lnTo>
              </a:path>
            </a:pathLst>
          </a:custGeom>
          <a:ln w="7620">
            <a:solidFill>
              <a:srgbClr val="000000"/>
            </a:solidFill>
          </a:ln>
        </p:spPr>
        <p:txBody>
          <a:bodyPr wrap="square" lIns="0" tIns="0" rIns="0" bIns="0" rtlCol="0"/>
          <a:lstStyle/>
          <a:p/>
        </p:txBody>
      </p:sp>
      <p:sp>
        <p:nvSpPr>
          <p:cNvPr id="20" name="object 20"/>
          <p:cNvSpPr txBox="1"/>
          <p:nvPr/>
        </p:nvSpPr>
        <p:spPr>
          <a:xfrm>
            <a:off x="3190748" y="1674367"/>
            <a:ext cx="868044" cy="132080"/>
          </a:xfrm>
          <a:prstGeom prst="rect">
            <a:avLst/>
          </a:prstGeom>
        </p:spPr>
        <p:txBody>
          <a:bodyPr wrap="square" lIns="0" tIns="12065" rIns="0" bIns="0" rtlCol="0" vert="horz">
            <a:spAutoFit/>
          </a:bodyPr>
          <a:lstStyle/>
          <a:p>
            <a:pPr marL="12700">
              <a:lnSpc>
                <a:spcPct val="100000"/>
              </a:lnSpc>
              <a:spcBef>
                <a:spcPts val="95"/>
              </a:spcBef>
              <a:tabLst>
                <a:tab pos="733425" algn="l"/>
              </a:tabLst>
            </a:pPr>
            <a:r>
              <a:rPr dirty="0" sz="700" spc="20">
                <a:latin typeface="Cambria Math"/>
                <a:cs typeface="Cambria Math"/>
              </a:rPr>
              <a:t>0</a:t>
            </a:r>
            <a:r>
              <a:rPr dirty="0" sz="700" spc="-5">
                <a:latin typeface="Cambria Math"/>
                <a:cs typeface="Cambria Math"/>
              </a:rPr>
              <a:t>.</a:t>
            </a:r>
            <a:r>
              <a:rPr dirty="0" sz="700" spc="15">
                <a:latin typeface="Cambria Math"/>
                <a:cs typeface="Cambria Math"/>
              </a:rPr>
              <a:t>6</a:t>
            </a:r>
            <a:r>
              <a:rPr dirty="0" sz="700">
                <a:latin typeface="Cambria Math"/>
                <a:cs typeface="Cambria Math"/>
              </a:rPr>
              <a:t>	</a:t>
            </a:r>
            <a:r>
              <a:rPr dirty="0" sz="700" spc="20">
                <a:latin typeface="Cambria Math"/>
                <a:cs typeface="Cambria Math"/>
              </a:rPr>
              <a:t>0</a:t>
            </a:r>
            <a:r>
              <a:rPr dirty="0" sz="700" spc="-5">
                <a:latin typeface="Cambria Math"/>
                <a:cs typeface="Cambria Math"/>
              </a:rPr>
              <a:t>.</a:t>
            </a:r>
            <a:r>
              <a:rPr dirty="0" sz="700" spc="15">
                <a:latin typeface="Cambria Math"/>
                <a:cs typeface="Cambria Math"/>
              </a:rPr>
              <a:t>2</a:t>
            </a:r>
            <a:endParaRPr sz="700">
              <a:latin typeface="Cambria Math"/>
              <a:cs typeface="Cambria Math"/>
            </a:endParaRPr>
          </a:p>
        </p:txBody>
      </p:sp>
      <p:sp>
        <p:nvSpPr>
          <p:cNvPr id="21" name="object 21"/>
          <p:cNvSpPr txBox="1"/>
          <p:nvPr/>
        </p:nvSpPr>
        <p:spPr>
          <a:xfrm>
            <a:off x="3849115" y="1788667"/>
            <a:ext cx="298450" cy="177800"/>
          </a:xfrm>
          <a:prstGeom prst="rect">
            <a:avLst/>
          </a:prstGeom>
        </p:spPr>
        <p:txBody>
          <a:bodyPr wrap="square" lIns="0" tIns="12065" rIns="0" bIns="0" rtlCol="0" vert="horz">
            <a:spAutoFit/>
          </a:bodyPr>
          <a:lstStyle/>
          <a:p>
            <a:pPr marL="12700">
              <a:lnSpc>
                <a:spcPct val="100000"/>
              </a:lnSpc>
              <a:spcBef>
                <a:spcPts val="95"/>
              </a:spcBef>
              <a:tabLst>
                <a:tab pos="222885" algn="l"/>
              </a:tabLst>
            </a:pPr>
            <a:r>
              <a:rPr dirty="0" sz="1000" spc="-254">
                <a:latin typeface="Cambria Math"/>
                <a:cs typeface="Cambria Math"/>
              </a:rPr>
              <a:t>�</a:t>
            </a:r>
            <a:r>
              <a:rPr dirty="0" sz="1000" spc="-254">
                <a:latin typeface="Cambria Math"/>
                <a:cs typeface="Cambria Math"/>
              </a:rPr>
              <a:t>	</a:t>
            </a:r>
            <a:r>
              <a:rPr dirty="0" sz="1000" spc="-459">
                <a:latin typeface="Cambria Math"/>
                <a:cs typeface="Cambria Math"/>
              </a:rPr>
              <a:t>�</a:t>
            </a:r>
            <a:endParaRPr sz="1000">
              <a:latin typeface="Cambria Math"/>
              <a:cs typeface="Cambria Math"/>
            </a:endParaRPr>
          </a:p>
        </p:txBody>
      </p:sp>
      <p:sp>
        <p:nvSpPr>
          <p:cNvPr id="22" name="object 22"/>
          <p:cNvSpPr txBox="1"/>
          <p:nvPr/>
        </p:nvSpPr>
        <p:spPr>
          <a:xfrm>
            <a:off x="3009503" y="1691142"/>
            <a:ext cx="1925955" cy="177800"/>
          </a:xfrm>
          <a:prstGeom prst="rect">
            <a:avLst/>
          </a:prstGeom>
        </p:spPr>
        <p:txBody>
          <a:bodyPr wrap="square" lIns="0" tIns="12065" rIns="0" bIns="0" rtlCol="0" vert="horz">
            <a:spAutoFit/>
          </a:bodyPr>
          <a:lstStyle/>
          <a:p>
            <a:pPr marL="12700">
              <a:lnSpc>
                <a:spcPct val="100000"/>
              </a:lnSpc>
              <a:spcBef>
                <a:spcPts val="95"/>
              </a:spcBef>
              <a:tabLst>
                <a:tab pos="593090" algn="l"/>
                <a:tab pos="1324610" algn="l"/>
              </a:tabLst>
            </a:pPr>
            <a:r>
              <a:rPr dirty="0" sz="1000" spc="-5">
                <a:latin typeface="Cambria Math"/>
                <a:cs typeface="Cambria Math"/>
              </a:rPr>
              <a:t>7	7	3244494.4</a:t>
            </a:r>
            <a:endParaRPr sz="1000">
              <a:latin typeface="Cambria Math"/>
              <a:cs typeface="Cambria Math"/>
            </a:endParaRPr>
          </a:p>
        </p:txBody>
      </p:sp>
      <p:sp>
        <p:nvSpPr>
          <p:cNvPr id="23" name="object 23"/>
          <p:cNvSpPr/>
          <p:nvPr/>
        </p:nvSpPr>
        <p:spPr>
          <a:xfrm>
            <a:off x="4134611" y="1892045"/>
            <a:ext cx="988060" cy="0"/>
          </a:xfrm>
          <a:custGeom>
            <a:avLst/>
            <a:gdLst/>
            <a:ahLst/>
            <a:cxnLst/>
            <a:rect l="l" t="t" r="r" b="b"/>
            <a:pathLst>
              <a:path w="988060" h="0">
                <a:moveTo>
                  <a:pt x="0" y="0"/>
                </a:moveTo>
                <a:lnTo>
                  <a:pt x="987551" y="0"/>
                </a:lnTo>
              </a:path>
            </a:pathLst>
          </a:custGeom>
          <a:ln w="7620">
            <a:solidFill>
              <a:srgbClr val="000000"/>
            </a:solidFill>
          </a:ln>
        </p:spPr>
        <p:txBody>
          <a:bodyPr wrap="square" lIns="0" tIns="0" rIns="0" bIns="0" rtlCol="0"/>
          <a:lstStyle/>
          <a:p/>
        </p:txBody>
      </p:sp>
      <p:sp>
        <p:nvSpPr>
          <p:cNvPr id="24" name="object 24"/>
          <p:cNvSpPr txBox="1"/>
          <p:nvPr/>
        </p:nvSpPr>
        <p:spPr>
          <a:xfrm>
            <a:off x="5173471" y="1672843"/>
            <a:ext cx="146685" cy="132080"/>
          </a:xfrm>
          <a:prstGeom prst="rect">
            <a:avLst/>
          </a:prstGeom>
        </p:spPr>
        <p:txBody>
          <a:bodyPr wrap="square" lIns="0" tIns="12065" rIns="0" bIns="0" rtlCol="0" vert="horz">
            <a:spAutoFit/>
          </a:bodyPr>
          <a:lstStyle/>
          <a:p>
            <a:pPr marL="12700">
              <a:lnSpc>
                <a:spcPct val="100000"/>
              </a:lnSpc>
              <a:spcBef>
                <a:spcPts val="95"/>
              </a:spcBef>
            </a:pPr>
            <a:r>
              <a:rPr dirty="0" sz="700" spc="20">
                <a:latin typeface="Cambria Math"/>
                <a:cs typeface="Cambria Math"/>
              </a:rPr>
              <a:t>0</a:t>
            </a:r>
            <a:r>
              <a:rPr dirty="0" sz="700" spc="-5">
                <a:latin typeface="Cambria Math"/>
                <a:cs typeface="Cambria Math"/>
              </a:rPr>
              <a:t>.</a:t>
            </a:r>
            <a:r>
              <a:rPr dirty="0" sz="700" spc="15">
                <a:latin typeface="Cambria Math"/>
                <a:cs typeface="Cambria Math"/>
              </a:rPr>
              <a:t>1</a:t>
            </a:r>
            <a:endParaRPr sz="700">
              <a:latin typeface="Cambria Math"/>
              <a:cs typeface="Cambria Math"/>
            </a:endParaRPr>
          </a:p>
        </p:txBody>
      </p:sp>
      <p:sp>
        <p:nvSpPr>
          <p:cNvPr id="25" name="object 25"/>
          <p:cNvSpPr txBox="1"/>
          <p:nvPr/>
        </p:nvSpPr>
        <p:spPr>
          <a:xfrm>
            <a:off x="5109464" y="1788667"/>
            <a:ext cx="687070" cy="177800"/>
          </a:xfrm>
          <a:prstGeom prst="rect">
            <a:avLst/>
          </a:prstGeom>
        </p:spPr>
        <p:txBody>
          <a:bodyPr wrap="square" lIns="0" tIns="12065" rIns="0" bIns="0" rtlCol="0" vert="horz">
            <a:spAutoFit/>
          </a:bodyPr>
          <a:lstStyle/>
          <a:p>
            <a:pPr marL="12700">
              <a:lnSpc>
                <a:spcPct val="100000"/>
              </a:lnSpc>
              <a:spcBef>
                <a:spcPts val="95"/>
              </a:spcBef>
              <a:tabLst>
                <a:tab pos="238125" algn="l"/>
              </a:tabLst>
            </a:pPr>
            <a:r>
              <a:rPr dirty="0" sz="1000" spc="-254">
                <a:latin typeface="Cambria Math"/>
                <a:cs typeface="Cambria Math"/>
              </a:rPr>
              <a:t>�	</a:t>
            </a:r>
            <a:r>
              <a:rPr dirty="0" sz="1000" spc="-5">
                <a:latin typeface="Cambria Math"/>
                <a:cs typeface="Cambria Math"/>
              </a:rPr>
              <a:t>= 0.598</a:t>
            </a:r>
            <a:endParaRPr sz="1000">
              <a:latin typeface="Cambria Math"/>
              <a:cs typeface="Cambria Math"/>
            </a:endParaRPr>
          </a:p>
        </p:txBody>
      </p:sp>
      <p:sp>
        <p:nvSpPr>
          <p:cNvPr id="26" name="object 26"/>
          <p:cNvSpPr txBox="1"/>
          <p:nvPr/>
        </p:nvSpPr>
        <p:spPr>
          <a:xfrm>
            <a:off x="2936921" y="1839897"/>
            <a:ext cx="2218690" cy="397510"/>
          </a:xfrm>
          <a:prstGeom prst="rect">
            <a:avLst/>
          </a:prstGeom>
        </p:spPr>
        <p:txBody>
          <a:bodyPr wrap="square" lIns="0" tIns="46355" rIns="0" bIns="0" rtlCol="0" vert="horz">
            <a:spAutoFit/>
          </a:bodyPr>
          <a:lstStyle/>
          <a:p>
            <a:pPr algn="ctr">
              <a:lnSpc>
                <a:spcPct val="100000"/>
              </a:lnSpc>
              <a:spcBef>
                <a:spcPts val="365"/>
              </a:spcBef>
              <a:tabLst>
                <a:tab pos="438150" algn="l"/>
                <a:tab pos="1159510" algn="l"/>
              </a:tabLst>
            </a:pPr>
            <a:r>
              <a:rPr dirty="0" sz="1000" spc="-5">
                <a:latin typeface="Cambria Math"/>
                <a:cs typeface="Cambria Math"/>
              </a:rPr>
              <a:t>9.5	162.995	12.0 ∙ 162.995 ∙</a:t>
            </a:r>
            <a:r>
              <a:rPr dirty="0" sz="1000" spc="-20">
                <a:latin typeface="Cambria Math"/>
                <a:cs typeface="Cambria Math"/>
              </a:rPr>
              <a:t> </a:t>
            </a:r>
            <a:r>
              <a:rPr dirty="0" sz="1000" spc="5">
                <a:latin typeface="Cambria Math"/>
                <a:cs typeface="Cambria Math"/>
              </a:rPr>
              <a:t>7</a:t>
            </a:r>
            <a:r>
              <a:rPr dirty="0" baseline="23809" sz="1050" spc="7">
                <a:latin typeface="Cambria Math"/>
                <a:cs typeface="Cambria Math"/>
              </a:rPr>
              <a:t>3</a:t>
            </a:r>
            <a:endParaRPr baseline="23809" sz="1050">
              <a:latin typeface="Cambria Math"/>
              <a:cs typeface="Cambria Math"/>
            </a:endParaRPr>
          </a:p>
          <a:p>
            <a:pPr algn="ctr" marR="165735">
              <a:lnSpc>
                <a:spcPct val="100000"/>
              </a:lnSpc>
              <a:spcBef>
                <a:spcPts val="265"/>
              </a:spcBef>
            </a:pPr>
            <a:r>
              <a:rPr dirty="0" sz="1000">
                <a:latin typeface="Cambria Math"/>
                <a:cs typeface="Cambria Math"/>
              </a:rPr>
              <a:t>2.855</a:t>
            </a:r>
            <a:endParaRPr sz="1000">
              <a:latin typeface="Cambria Math"/>
              <a:cs typeface="Cambria Math"/>
            </a:endParaRPr>
          </a:p>
        </p:txBody>
      </p:sp>
      <p:sp>
        <p:nvSpPr>
          <p:cNvPr id="27" name="object 27"/>
          <p:cNvSpPr txBox="1"/>
          <p:nvPr/>
        </p:nvSpPr>
        <p:spPr>
          <a:xfrm>
            <a:off x="3862775" y="2242900"/>
            <a:ext cx="19304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9</a:t>
            </a:r>
            <a:r>
              <a:rPr dirty="0" sz="1000" spc="-10">
                <a:latin typeface="Cambria Math"/>
                <a:cs typeface="Cambria Math"/>
              </a:rPr>
              <a:t>.1</a:t>
            </a:r>
            <a:endParaRPr sz="1000">
              <a:latin typeface="Cambria Math"/>
              <a:cs typeface="Cambria Math"/>
            </a:endParaRPr>
          </a:p>
        </p:txBody>
      </p:sp>
      <p:sp>
        <p:nvSpPr>
          <p:cNvPr id="28" name="object 28"/>
          <p:cNvSpPr/>
          <p:nvPr/>
        </p:nvSpPr>
        <p:spPr>
          <a:xfrm>
            <a:off x="3805428" y="2260860"/>
            <a:ext cx="307975" cy="0"/>
          </a:xfrm>
          <a:custGeom>
            <a:avLst/>
            <a:gdLst/>
            <a:ahLst/>
            <a:cxnLst/>
            <a:rect l="l" t="t" r="r" b="b"/>
            <a:pathLst>
              <a:path w="307975" h="0">
                <a:moveTo>
                  <a:pt x="0" y="0"/>
                </a:moveTo>
                <a:lnTo>
                  <a:pt x="307860" y="0"/>
                </a:lnTo>
              </a:path>
            </a:pathLst>
          </a:custGeom>
          <a:ln w="7607">
            <a:solidFill>
              <a:srgbClr val="000000"/>
            </a:solidFill>
          </a:ln>
        </p:spPr>
        <p:txBody>
          <a:bodyPr wrap="square" lIns="0" tIns="0" rIns="0" bIns="0" rtlCol="0"/>
          <a:lstStyle/>
          <a:p/>
        </p:txBody>
      </p:sp>
      <p:sp>
        <p:nvSpPr>
          <p:cNvPr id="29" name="object 29"/>
          <p:cNvSpPr txBox="1"/>
          <p:nvPr/>
        </p:nvSpPr>
        <p:spPr>
          <a:xfrm>
            <a:off x="3174027" y="2157518"/>
            <a:ext cx="1424940" cy="177800"/>
          </a:xfrm>
          <a:prstGeom prst="rect">
            <a:avLst/>
          </a:prstGeom>
        </p:spPr>
        <p:txBody>
          <a:bodyPr wrap="square" lIns="0" tIns="12065" rIns="0" bIns="0" rtlCol="0" vert="horz">
            <a:spAutoFit/>
          </a:bodyPr>
          <a:lstStyle/>
          <a:p>
            <a:pPr marL="12700">
              <a:lnSpc>
                <a:spcPct val="100000"/>
              </a:lnSpc>
              <a:spcBef>
                <a:spcPts val="95"/>
              </a:spcBef>
              <a:tabLst>
                <a:tab pos="974090" algn="l"/>
              </a:tabLst>
            </a:pPr>
            <a:r>
              <a:rPr dirty="0" sz="1000" spc="-390">
                <a:latin typeface="Cambria Math"/>
                <a:cs typeface="Cambria Math"/>
              </a:rPr>
              <a:t>𝐴𝐴</a:t>
            </a:r>
            <a:r>
              <a:rPr dirty="0" sz="1000" spc="75">
                <a:latin typeface="Cambria Math"/>
                <a:cs typeface="Cambria Math"/>
              </a:rPr>
              <a:t> </a:t>
            </a:r>
            <a:r>
              <a:rPr dirty="0" sz="1000" spc="-5">
                <a:latin typeface="Cambria Math"/>
                <a:cs typeface="Cambria Math"/>
              </a:rPr>
              <a:t>=</a:t>
            </a:r>
            <a:r>
              <a:rPr dirty="0" sz="1000" spc="70">
                <a:latin typeface="Cambria Math"/>
                <a:cs typeface="Cambria Math"/>
              </a:rPr>
              <a:t> </a:t>
            </a:r>
            <a:r>
              <a:rPr dirty="0" sz="1000" spc="-5">
                <a:latin typeface="Cambria Math"/>
                <a:cs typeface="Cambria Math"/>
              </a:rPr>
              <a:t>0.77</a:t>
            </a:r>
            <a:r>
              <a:rPr dirty="0" sz="1000" spc="10">
                <a:latin typeface="Cambria Math"/>
                <a:cs typeface="Cambria Math"/>
              </a:rPr>
              <a:t> </a:t>
            </a:r>
            <a:r>
              <a:rPr dirty="0" sz="1000" spc="-5">
                <a:latin typeface="Cambria Math"/>
                <a:cs typeface="Cambria Math"/>
              </a:rPr>
              <a:t>+	=</a:t>
            </a:r>
            <a:r>
              <a:rPr dirty="0" sz="1000" spc="5">
                <a:latin typeface="Cambria Math"/>
                <a:cs typeface="Cambria Math"/>
              </a:rPr>
              <a:t> </a:t>
            </a:r>
            <a:r>
              <a:rPr dirty="0" sz="1000" spc="-5">
                <a:latin typeface="Cambria Math"/>
                <a:cs typeface="Cambria Math"/>
              </a:rPr>
              <a:t>1.084</a:t>
            </a:r>
            <a:endParaRPr sz="1000">
              <a:latin typeface="Cambria Math"/>
              <a:cs typeface="Cambria Math"/>
            </a:endParaRPr>
          </a:p>
        </p:txBody>
      </p:sp>
      <p:sp>
        <p:nvSpPr>
          <p:cNvPr id="30" name="object 30"/>
          <p:cNvSpPr txBox="1"/>
          <p:nvPr/>
        </p:nvSpPr>
        <p:spPr>
          <a:xfrm>
            <a:off x="3017590" y="2439426"/>
            <a:ext cx="1736089" cy="177800"/>
          </a:xfrm>
          <a:prstGeom prst="rect">
            <a:avLst/>
          </a:prstGeom>
        </p:spPr>
        <p:txBody>
          <a:bodyPr wrap="square" lIns="0" tIns="12065" rIns="0" bIns="0" rtlCol="0" vert="horz">
            <a:spAutoFit/>
          </a:bodyPr>
          <a:lstStyle/>
          <a:p>
            <a:pPr marL="38100">
              <a:lnSpc>
                <a:spcPct val="100000"/>
              </a:lnSpc>
              <a:spcBef>
                <a:spcPts val="95"/>
              </a:spcBef>
            </a:pPr>
            <a:r>
              <a:rPr dirty="0" sz="1000" spc="-290">
                <a:latin typeface="Cambria Math"/>
                <a:cs typeface="Cambria Math"/>
              </a:rPr>
              <a:t>𝑔𝑔𝑀𝑀</a:t>
            </a:r>
            <a:r>
              <a:rPr dirty="0" baseline="31746" sz="1050" spc="-434">
                <a:latin typeface="Cambria Math"/>
                <a:cs typeface="Cambria Math"/>
              </a:rPr>
              <a:t>𝑒𝑒</a:t>
            </a:r>
            <a:r>
              <a:rPr dirty="0" baseline="31746" sz="1050" spc="900">
                <a:latin typeface="Cambria Math"/>
                <a:cs typeface="Cambria Math"/>
              </a:rPr>
              <a:t> </a:t>
            </a:r>
            <a:r>
              <a:rPr dirty="0" sz="1000" spc="-5">
                <a:latin typeface="Cambria Math"/>
                <a:cs typeface="Cambria Math"/>
              </a:rPr>
              <a:t>= 1.084</a:t>
            </a:r>
            <a:r>
              <a:rPr dirty="0" baseline="2777" sz="1500" spc="-7">
                <a:latin typeface="Cambria Math"/>
                <a:cs typeface="Cambria Math"/>
              </a:rPr>
              <a:t>(</a:t>
            </a:r>
            <a:r>
              <a:rPr dirty="0" sz="1000" spc="-5">
                <a:latin typeface="Cambria Math"/>
                <a:cs typeface="Cambria Math"/>
              </a:rPr>
              <a:t>0.598</a:t>
            </a:r>
            <a:r>
              <a:rPr dirty="0" baseline="2777" sz="1500" spc="-7">
                <a:latin typeface="Cambria Math"/>
                <a:cs typeface="Cambria Math"/>
              </a:rPr>
              <a:t>) </a:t>
            </a:r>
            <a:r>
              <a:rPr dirty="0" sz="1000" spc="-5">
                <a:latin typeface="Cambria Math"/>
                <a:cs typeface="Cambria Math"/>
              </a:rPr>
              <a:t>=</a:t>
            </a:r>
            <a:r>
              <a:rPr dirty="0" sz="1000" spc="-40">
                <a:latin typeface="Cambria Math"/>
                <a:cs typeface="Cambria Math"/>
              </a:rPr>
              <a:t> </a:t>
            </a:r>
            <a:r>
              <a:rPr dirty="0" sz="1000" spc="-5">
                <a:latin typeface="Cambria Math"/>
                <a:cs typeface="Cambria Math"/>
              </a:rPr>
              <a:t>0.648</a:t>
            </a:r>
            <a:endParaRPr sz="1000">
              <a:latin typeface="Cambria Math"/>
              <a:cs typeface="Cambria Math"/>
            </a:endParaRPr>
          </a:p>
        </p:txBody>
      </p:sp>
      <p:sp>
        <p:nvSpPr>
          <p:cNvPr id="31" name="object 31"/>
          <p:cNvSpPr txBox="1"/>
          <p:nvPr/>
        </p:nvSpPr>
        <p:spPr>
          <a:xfrm>
            <a:off x="647693" y="2469378"/>
            <a:ext cx="6271895" cy="1045210"/>
          </a:xfrm>
          <a:prstGeom prst="rect">
            <a:avLst/>
          </a:prstGeom>
        </p:spPr>
        <p:txBody>
          <a:bodyPr wrap="square" lIns="0" tIns="47625" rIns="0" bIns="0" rtlCol="0" vert="horz">
            <a:spAutoFit/>
          </a:bodyPr>
          <a:lstStyle/>
          <a:p>
            <a:pPr algn="ctr" marR="969010">
              <a:lnSpc>
                <a:spcPct val="100000"/>
              </a:lnSpc>
              <a:spcBef>
                <a:spcPts val="375"/>
              </a:spcBef>
            </a:pPr>
            <a:r>
              <a:rPr dirty="0" sz="700">
                <a:latin typeface="Cambria Math"/>
                <a:cs typeface="Cambria Math"/>
              </a:rPr>
              <a:t>2+</a:t>
            </a:r>
            <a:endParaRPr sz="700">
              <a:latin typeface="Cambria Math"/>
              <a:cs typeface="Cambria Math"/>
            </a:endParaRPr>
          </a:p>
          <a:p>
            <a:pPr marL="38100">
              <a:lnSpc>
                <a:spcPct val="100000"/>
              </a:lnSpc>
              <a:spcBef>
                <a:spcPts val="395"/>
              </a:spcBef>
            </a:pPr>
            <a:r>
              <a:rPr dirty="0" sz="1000" spc="-5">
                <a:latin typeface="Times New Roman"/>
                <a:cs typeface="Times New Roman"/>
              </a:rPr>
              <a:t>The</a:t>
            </a:r>
            <a:r>
              <a:rPr dirty="0" sz="1000" spc="5">
                <a:latin typeface="Times New Roman"/>
                <a:cs typeface="Times New Roman"/>
              </a:rPr>
              <a:t> </a:t>
            </a:r>
            <a:r>
              <a:rPr dirty="0" sz="1000" spc="-5">
                <a:latin typeface="Times New Roman"/>
                <a:cs typeface="Times New Roman"/>
              </a:rPr>
              <a:t>girders</a:t>
            </a:r>
            <a:r>
              <a:rPr dirty="0" sz="1000" spc="5">
                <a:latin typeface="Times New Roman"/>
                <a:cs typeface="Times New Roman"/>
              </a:rPr>
              <a:t> </a:t>
            </a:r>
            <a:r>
              <a:rPr dirty="0" sz="1000" spc="-5">
                <a:latin typeface="Times New Roman"/>
                <a:cs typeface="Times New Roman"/>
              </a:rPr>
              <a:t>are</a:t>
            </a:r>
            <a:r>
              <a:rPr dirty="0" sz="1000" spc="10">
                <a:latin typeface="Times New Roman"/>
                <a:cs typeface="Times New Roman"/>
              </a:rPr>
              <a:t> </a:t>
            </a:r>
            <a:r>
              <a:rPr dirty="0" sz="1000" spc="-5">
                <a:latin typeface="Times New Roman"/>
                <a:cs typeface="Times New Roman"/>
              </a:rPr>
              <a:t>skewed</a:t>
            </a:r>
            <a:r>
              <a:rPr dirty="0" sz="1000" spc="15">
                <a:latin typeface="Times New Roman"/>
                <a:cs typeface="Times New Roman"/>
              </a:rPr>
              <a:t> </a:t>
            </a:r>
            <a:r>
              <a:rPr dirty="0" sz="1000" spc="-5">
                <a:latin typeface="Times New Roman"/>
                <a:cs typeface="Times New Roman"/>
              </a:rPr>
              <a:t>with</a:t>
            </a:r>
            <a:r>
              <a:rPr dirty="0" sz="1000" spc="15">
                <a:latin typeface="Times New Roman"/>
                <a:cs typeface="Times New Roman"/>
              </a:rPr>
              <a:t> </a:t>
            </a:r>
            <a:r>
              <a:rPr dirty="0" sz="1000" spc="-5">
                <a:latin typeface="Times New Roman"/>
                <a:cs typeface="Times New Roman"/>
              </a:rPr>
              <a:t>respect</a:t>
            </a:r>
            <a:r>
              <a:rPr dirty="0" sz="1000" spc="10">
                <a:latin typeface="Times New Roman"/>
                <a:cs typeface="Times New Roman"/>
              </a:rPr>
              <a:t> </a:t>
            </a:r>
            <a:r>
              <a:rPr dirty="0" sz="1000" spc="-5">
                <a:latin typeface="Times New Roman"/>
                <a:cs typeface="Times New Roman"/>
              </a:rPr>
              <a:t>to</a:t>
            </a:r>
            <a:r>
              <a:rPr dirty="0" sz="1000" spc="15">
                <a:latin typeface="Times New Roman"/>
                <a:cs typeface="Times New Roman"/>
              </a:rPr>
              <a:t> </a:t>
            </a:r>
            <a:r>
              <a:rPr dirty="0" sz="1000" spc="-5">
                <a:latin typeface="Times New Roman"/>
                <a:cs typeface="Times New Roman"/>
              </a:rPr>
              <a:t>end</a:t>
            </a:r>
            <a:r>
              <a:rPr dirty="0" sz="1000" spc="15">
                <a:latin typeface="Times New Roman"/>
                <a:cs typeface="Times New Roman"/>
              </a:rPr>
              <a:t> </a:t>
            </a:r>
            <a:r>
              <a:rPr dirty="0" sz="1000" spc="-10">
                <a:latin typeface="Times New Roman"/>
                <a:cs typeface="Times New Roman"/>
              </a:rPr>
              <a:t>of</a:t>
            </a:r>
            <a:r>
              <a:rPr dirty="0" sz="1000" spc="15">
                <a:latin typeface="Times New Roman"/>
                <a:cs typeface="Times New Roman"/>
              </a:rPr>
              <a:t> </a:t>
            </a:r>
            <a:r>
              <a:rPr dirty="0" sz="1000" spc="-5">
                <a:latin typeface="Times New Roman"/>
                <a:cs typeface="Times New Roman"/>
              </a:rPr>
              <a:t>the</a:t>
            </a:r>
            <a:r>
              <a:rPr dirty="0" sz="1000">
                <a:latin typeface="Times New Roman"/>
                <a:cs typeface="Times New Roman"/>
              </a:rPr>
              <a:t> </a:t>
            </a:r>
            <a:r>
              <a:rPr dirty="0" sz="1000" spc="-5">
                <a:latin typeface="Times New Roman"/>
                <a:cs typeface="Times New Roman"/>
              </a:rPr>
              <a:t>bridge.</a:t>
            </a:r>
            <a:r>
              <a:rPr dirty="0" sz="1000">
                <a:latin typeface="Times New Roman"/>
                <a:cs typeface="Times New Roman"/>
              </a:rPr>
              <a:t> </a:t>
            </a:r>
            <a:r>
              <a:rPr dirty="0" sz="1000" spc="-10">
                <a:latin typeface="Times New Roman"/>
                <a:cs typeface="Times New Roman"/>
              </a:rPr>
              <a:t>The</a:t>
            </a:r>
            <a:r>
              <a:rPr dirty="0" sz="1000" spc="10">
                <a:latin typeface="Times New Roman"/>
                <a:cs typeface="Times New Roman"/>
              </a:rPr>
              <a:t> </a:t>
            </a:r>
            <a:r>
              <a:rPr dirty="0" sz="1000" spc="-5">
                <a:latin typeface="Times New Roman"/>
                <a:cs typeface="Times New Roman"/>
              </a:rPr>
              <a:t>skew</a:t>
            </a:r>
            <a:r>
              <a:rPr dirty="0" sz="1000" spc="10">
                <a:latin typeface="Times New Roman"/>
                <a:cs typeface="Times New Roman"/>
              </a:rPr>
              <a:t> </a:t>
            </a:r>
            <a:r>
              <a:rPr dirty="0" sz="1000" spc="-5">
                <a:latin typeface="Times New Roman"/>
                <a:cs typeface="Times New Roman"/>
              </a:rPr>
              <a:t>correction</a:t>
            </a:r>
            <a:r>
              <a:rPr dirty="0" sz="1000" spc="5">
                <a:latin typeface="Times New Roman"/>
                <a:cs typeface="Times New Roman"/>
              </a:rPr>
              <a:t> </a:t>
            </a:r>
            <a:r>
              <a:rPr dirty="0" sz="1000" spc="-5">
                <a:latin typeface="Times New Roman"/>
                <a:cs typeface="Times New Roman"/>
              </a:rPr>
              <a:t>factor</a:t>
            </a:r>
            <a:r>
              <a:rPr dirty="0" sz="1000" spc="15">
                <a:latin typeface="Times New Roman"/>
                <a:cs typeface="Times New Roman"/>
              </a:rPr>
              <a:t> </a:t>
            </a:r>
            <a:r>
              <a:rPr dirty="0" sz="1000" spc="-5">
                <a:latin typeface="Times New Roman"/>
                <a:cs typeface="Times New Roman"/>
              </a:rPr>
              <a:t>is</a:t>
            </a:r>
            <a:r>
              <a:rPr dirty="0" sz="1000">
                <a:latin typeface="Times New Roman"/>
                <a:cs typeface="Times New Roman"/>
              </a:rPr>
              <a:t> </a:t>
            </a:r>
            <a:r>
              <a:rPr dirty="0" sz="1000" spc="-5">
                <a:latin typeface="Times New Roman"/>
                <a:cs typeface="Times New Roman"/>
              </a:rPr>
              <a:t>given</a:t>
            </a:r>
            <a:r>
              <a:rPr dirty="0" sz="1000" spc="15">
                <a:latin typeface="Times New Roman"/>
                <a:cs typeface="Times New Roman"/>
              </a:rPr>
              <a:t> </a:t>
            </a:r>
            <a:r>
              <a:rPr dirty="0" sz="1000" spc="-5">
                <a:latin typeface="Times New Roman"/>
                <a:cs typeface="Times New Roman"/>
              </a:rPr>
              <a:t>in</a:t>
            </a:r>
            <a:r>
              <a:rPr dirty="0" sz="1000" spc="15">
                <a:latin typeface="Times New Roman"/>
                <a:cs typeface="Times New Roman"/>
              </a:rPr>
              <a:t> </a:t>
            </a:r>
            <a:r>
              <a:rPr dirty="0" sz="1000" spc="-10">
                <a:latin typeface="Times New Roman"/>
                <a:cs typeface="Times New Roman"/>
              </a:rPr>
              <a:t>LRFD</a:t>
            </a:r>
            <a:r>
              <a:rPr dirty="0" sz="1000" spc="10">
                <a:latin typeface="Times New Roman"/>
                <a:cs typeface="Times New Roman"/>
              </a:rPr>
              <a:t> </a:t>
            </a:r>
            <a:r>
              <a:rPr dirty="0" sz="1000" spc="-5">
                <a:latin typeface="Times New Roman"/>
                <a:cs typeface="Times New Roman"/>
              </a:rPr>
              <a:t>Table</a:t>
            </a:r>
            <a:r>
              <a:rPr dirty="0" sz="1000" spc="10">
                <a:latin typeface="Times New Roman"/>
                <a:cs typeface="Times New Roman"/>
              </a:rPr>
              <a:t> </a:t>
            </a:r>
            <a:r>
              <a:rPr dirty="0" sz="1000" spc="-5">
                <a:latin typeface="Times New Roman"/>
                <a:cs typeface="Times New Roman"/>
              </a:rPr>
              <a:t>4.6.2.2.2e-1.</a:t>
            </a:r>
            <a:endParaRPr sz="1000">
              <a:latin typeface="Times New Roman"/>
              <a:cs typeface="Times New Roman"/>
            </a:endParaRPr>
          </a:p>
          <a:p>
            <a:pPr algn="ctr" marL="200025">
              <a:lnSpc>
                <a:spcPct val="100000"/>
              </a:lnSpc>
              <a:spcBef>
                <a:spcPts val="590"/>
              </a:spcBef>
            </a:pPr>
            <a:r>
              <a:rPr dirty="0" sz="1000" spc="-280">
                <a:latin typeface="Cambria Math"/>
                <a:cs typeface="Cambria Math"/>
              </a:rPr>
              <a:t>𝑓𝑓</a:t>
            </a:r>
            <a:r>
              <a:rPr dirty="0" sz="1000" spc="65">
                <a:latin typeface="Cambria Math"/>
                <a:cs typeface="Cambria Math"/>
              </a:rPr>
              <a:t> </a:t>
            </a:r>
            <a:r>
              <a:rPr dirty="0" sz="1000" spc="-5">
                <a:latin typeface="Cambria Math"/>
                <a:cs typeface="Cambria Math"/>
              </a:rPr>
              <a:t>= 1 −</a:t>
            </a:r>
            <a:r>
              <a:rPr dirty="0" sz="1000" spc="45">
                <a:latin typeface="Cambria Math"/>
                <a:cs typeface="Cambria Math"/>
              </a:rPr>
              <a:t> </a:t>
            </a:r>
            <a:r>
              <a:rPr dirty="0" sz="1000" spc="-225">
                <a:latin typeface="Cambria Math"/>
                <a:cs typeface="Cambria Math"/>
              </a:rPr>
              <a:t>𝑐𝑐</a:t>
            </a:r>
            <a:r>
              <a:rPr dirty="0" baseline="-15873" sz="1050" spc="-337">
                <a:latin typeface="Cambria Math"/>
                <a:cs typeface="Cambria Math"/>
              </a:rPr>
              <a:t>1</a:t>
            </a:r>
            <a:r>
              <a:rPr dirty="0" sz="1000" spc="-225">
                <a:latin typeface="Cambria Math"/>
                <a:cs typeface="Cambria Math"/>
              </a:rPr>
              <a:t>(𝑓𝑓𝐴𝐴𝑠𝑠</a:t>
            </a:r>
            <a:r>
              <a:rPr dirty="0" sz="1000" spc="-35">
                <a:latin typeface="Cambria Math"/>
                <a:cs typeface="Cambria Math"/>
              </a:rPr>
              <a:t> </a:t>
            </a:r>
            <a:r>
              <a:rPr dirty="0" sz="1000" spc="-185">
                <a:latin typeface="Cambria Math"/>
                <a:cs typeface="Cambria Math"/>
              </a:rPr>
              <a:t>𝜃𝜃)      </a:t>
            </a:r>
            <a:r>
              <a:rPr dirty="0" baseline="27777" sz="1050" spc="15">
                <a:latin typeface="Cambria Math"/>
                <a:cs typeface="Cambria Math"/>
              </a:rPr>
              <a:t>1.5</a:t>
            </a:r>
            <a:endParaRPr baseline="27777" sz="1050">
              <a:latin typeface="Cambria Math"/>
              <a:cs typeface="Cambria Math"/>
            </a:endParaRPr>
          </a:p>
          <a:p>
            <a:pPr algn="ctr" marL="203835">
              <a:lnSpc>
                <a:spcPct val="100000"/>
              </a:lnSpc>
              <a:spcBef>
                <a:spcPts val="575"/>
              </a:spcBef>
            </a:pPr>
            <a:r>
              <a:rPr dirty="0" sz="1000" spc="-170">
                <a:latin typeface="Cambria Math"/>
                <a:cs typeface="Cambria Math"/>
              </a:rPr>
              <a:t>𝑐𝑐</a:t>
            </a:r>
            <a:r>
              <a:rPr dirty="0" baseline="-15873" sz="1050" spc="-254">
                <a:latin typeface="Cambria Math"/>
                <a:cs typeface="Cambria Math"/>
              </a:rPr>
              <a:t>1</a:t>
            </a:r>
            <a:r>
              <a:rPr dirty="0" baseline="-15873" sz="1050" spc="247">
                <a:latin typeface="Cambria Math"/>
                <a:cs typeface="Cambria Math"/>
              </a:rPr>
              <a:t> </a:t>
            </a:r>
            <a:r>
              <a:rPr dirty="0" sz="1000" spc="-5">
                <a:latin typeface="Cambria Math"/>
                <a:cs typeface="Cambria Math"/>
              </a:rPr>
              <a:t>= 0.0 </a:t>
            </a:r>
            <a:r>
              <a:rPr dirty="0" sz="1000" spc="-295">
                <a:latin typeface="Cambria Math"/>
                <a:cs typeface="Cambria Math"/>
              </a:rPr>
              <a:t>𝑓𝑓𝑐𝑐𝐴𝐴</a:t>
            </a:r>
            <a:r>
              <a:rPr dirty="0" sz="1000" spc="20">
                <a:latin typeface="Cambria Math"/>
                <a:cs typeface="Cambria Math"/>
              </a:rPr>
              <a:t> </a:t>
            </a:r>
            <a:r>
              <a:rPr dirty="0" sz="1000" spc="-285">
                <a:latin typeface="Cambria Math"/>
                <a:cs typeface="Cambria Math"/>
              </a:rPr>
              <a:t>𝜃𝜃</a:t>
            </a:r>
            <a:r>
              <a:rPr dirty="0" sz="1000" spc="90">
                <a:latin typeface="Cambria Math"/>
                <a:cs typeface="Cambria Math"/>
              </a:rPr>
              <a:t> </a:t>
            </a:r>
            <a:r>
              <a:rPr dirty="0" sz="1000" spc="-5">
                <a:latin typeface="Cambria Math"/>
                <a:cs typeface="Cambria Math"/>
              </a:rPr>
              <a:t>&lt;</a:t>
            </a:r>
            <a:r>
              <a:rPr dirty="0" sz="1000" spc="95">
                <a:latin typeface="Cambria Math"/>
                <a:cs typeface="Cambria Math"/>
              </a:rPr>
              <a:t> </a:t>
            </a:r>
            <a:r>
              <a:rPr dirty="0" sz="1000" spc="-5">
                <a:latin typeface="Cambria Math"/>
                <a:cs typeface="Cambria Math"/>
              </a:rPr>
              <a:t>30°</a:t>
            </a:r>
            <a:endParaRPr sz="1000">
              <a:latin typeface="Cambria Math"/>
              <a:cs typeface="Cambria Math"/>
            </a:endParaRPr>
          </a:p>
          <a:p>
            <a:pPr marL="38100">
              <a:lnSpc>
                <a:spcPct val="100000"/>
              </a:lnSpc>
              <a:spcBef>
                <a:spcPts val="550"/>
              </a:spcBef>
            </a:pPr>
            <a:r>
              <a:rPr dirty="0" sz="1000" spc="-5">
                <a:latin typeface="Times New Roman"/>
                <a:cs typeface="Times New Roman"/>
              </a:rPr>
              <a:t>The skew correction factor is</a:t>
            </a:r>
            <a:r>
              <a:rPr dirty="0" sz="1000" spc="20">
                <a:latin typeface="Times New Roman"/>
                <a:cs typeface="Times New Roman"/>
              </a:rPr>
              <a:t> </a:t>
            </a:r>
            <a:r>
              <a:rPr dirty="0" sz="1000">
                <a:latin typeface="Times New Roman"/>
                <a:cs typeface="Times New Roman"/>
              </a:rPr>
              <a:t>1.0.</a:t>
            </a:r>
            <a:endParaRPr sz="1000">
              <a:latin typeface="Times New Roman"/>
              <a:cs typeface="Times New Roman"/>
            </a:endParaRPr>
          </a:p>
        </p:txBody>
      </p:sp>
      <p:sp>
        <p:nvSpPr>
          <p:cNvPr id="32" name="object 32"/>
          <p:cNvSpPr txBox="1"/>
          <p:nvPr/>
        </p:nvSpPr>
        <p:spPr>
          <a:xfrm>
            <a:off x="673100" y="3595672"/>
            <a:ext cx="6407785" cy="1220470"/>
          </a:xfrm>
          <a:prstGeom prst="rect">
            <a:avLst/>
          </a:prstGeom>
        </p:spPr>
        <p:txBody>
          <a:bodyPr wrap="square" lIns="0" tIns="50800" rIns="0" bIns="0" rtlCol="0" vert="horz">
            <a:spAutoFit/>
          </a:bodyPr>
          <a:lstStyle/>
          <a:p>
            <a:pPr lvl="3" marL="561340" indent="-548640">
              <a:lnSpc>
                <a:spcPct val="100000"/>
              </a:lnSpc>
              <a:spcBef>
                <a:spcPts val="400"/>
              </a:spcBef>
              <a:buFont typeface="Times New Roman"/>
              <a:buAutoNum type="arabicPeriod" startAt="3"/>
              <a:tabLst>
                <a:tab pos="560705" algn="l"/>
                <a:tab pos="561340" algn="l"/>
              </a:tabLst>
            </a:pPr>
            <a:r>
              <a:rPr dirty="0" sz="1200" spc="-5" i="1">
                <a:latin typeface="Arial"/>
                <a:cs typeface="Arial"/>
              </a:rPr>
              <a:t>D</a:t>
            </a:r>
            <a:r>
              <a:rPr dirty="0" sz="1200" spc="-5" i="1">
                <a:latin typeface="Arial"/>
                <a:cs typeface="Arial"/>
              </a:rPr>
              <a:t>istribution of Live Loads </a:t>
            </a:r>
            <a:r>
              <a:rPr dirty="0" sz="1200" i="1">
                <a:latin typeface="Arial"/>
                <a:cs typeface="Arial"/>
              </a:rPr>
              <a:t>per </a:t>
            </a:r>
            <a:r>
              <a:rPr dirty="0" sz="1200" spc="-5" i="1">
                <a:latin typeface="Arial"/>
                <a:cs typeface="Arial"/>
              </a:rPr>
              <a:t>Lane for Shear </a:t>
            </a:r>
            <a:r>
              <a:rPr dirty="0" sz="1200" spc="-10" i="1">
                <a:latin typeface="Arial"/>
                <a:cs typeface="Arial"/>
              </a:rPr>
              <a:t>in </a:t>
            </a:r>
            <a:r>
              <a:rPr dirty="0" sz="1200" spc="-5" i="1">
                <a:latin typeface="Arial"/>
                <a:cs typeface="Arial"/>
              </a:rPr>
              <a:t>Exterior</a:t>
            </a:r>
            <a:r>
              <a:rPr dirty="0" sz="1200" spc="25" i="1">
                <a:latin typeface="Arial"/>
                <a:cs typeface="Arial"/>
              </a:rPr>
              <a:t> </a:t>
            </a:r>
            <a:r>
              <a:rPr dirty="0" sz="1200" spc="-5" i="1">
                <a:latin typeface="Arial"/>
                <a:cs typeface="Arial"/>
              </a:rPr>
              <a:t>Beams</a:t>
            </a:r>
            <a:endParaRPr sz="1200">
              <a:latin typeface="Arial"/>
              <a:cs typeface="Arial"/>
            </a:endParaRPr>
          </a:p>
          <a:p>
            <a:pPr marL="12700" marR="5080">
              <a:lnSpc>
                <a:spcPts val="1150"/>
              </a:lnSpc>
              <a:spcBef>
                <a:spcPts val="330"/>
              </a:spcBef>
            </a:pPr>
            <a:r>
              <a:rPr dirty="0" sz="1000" spc="-10">
                <a:latin typeface="Times New Roman"/>
                <a:cs typeface="Times New Roman"/>
              </a:rPr>
              <a:t>LRFD </a:t>
            </a:r>
            <a:r>
              <a:rPr dirty="0" sz="1000" spc="-5">
                <a:latin typeface="Times New Roman"/>
                <a:cs typeface="Times New Roman"/>
              </a:rPr>
              <a:t>Table 4.6.2.2.3b-1 gives the live load distribution factors </a:t>
            </a:r>
            <a:r>
              <a:rPr dirty="0" sz="1000">
                <a:latin typeface="Times New Roman"/>
                <a:cs typeface="Times New Roman"/>
              </a:rPr>
              <a:t>for </a:t>
            </a:r>
            <a:r>
              <a:rPr dirty="0" sz="1000" spc="-5">
                <a:latin typeface="Times New Roman"/>
                <a:cs typeface="Times New Roman"/>
              </a:rPr>
              <a:t>shear in exterior beams. For two </a:t>
            </a:r>
            <a:r>
              <a:rPr dirty="0" sz="1000">
                <a:latin typeface="Times New Roman"/>
                <a:cs typeface="Times New Roman"/>
              </a:rPr>
              <a:t>or more </a:t>
            </a:r>
            <a:r>
              <a:rPr dirty="0" sz="1000" spc="-5">
                <a:latin typeface="Times New Roman"/>
                <a:cs typeface="Times New Roman"/>
              </a:rPr>
              <a:t>loaded lanes the  exterior beam distribution factor is a function </a:t>
            </a:r>
            <a:r>
              <a:rPr dirty="0" sz="1000" spc="-10">
                <a:latin typeface="Times New Roman"/>
                <a:cs typeface="Times New Roman"/>
              </a:rPr>
              <a:t>of </a:t>
            </a:r>
            <a:r>
              <a:rPr dirty="0" sz="1000" spc="-5">
                <a:latin typeface="Times New Roman"/>
                <a:cs typeface="Times New Roman"/>
              </a:rPr>
              <a:t>the interior beam distribution factor. The interior beam distribution factor is  given in </a:t>
            </a:r>
            <a:r>
              <a:rPr dirty="0" sz="1000" spc="-10">
                <a:latin typeface="Times New Roman"/>
                <a:cs typeface="Times New Roman"/>
              </a:rPr>
              <a:t>LRFD </a:t>
            </a:r>
            <a:r>
              <a:rPr dirty="0" sz="1000" spc="-5">
                <a:latin typeface="Times New Roman"/>
                <a:cs typeface="Times New Roman"/>
              </a:rPr>
              <a:t>Table</a:t>
            </a:r>
            <a:r>
              <a:rPr dirty="0" sz="1000" spc="30">
                <a:latin typeface="Times New Roman"/>
                <a:cs typeface="Times New Roman"/>
              </a:rPr>
              <a:t> </a:t>
            </a:r>
            <a:r>
              <a:rPr dirty="0" sz="1000" spc="-5">
                <a:latin typeface="Times New Roman"/>
                <a:cs typeface="Times New Roman"/>
              </a:rPr>
              <a:t>4.6.2.2.3a-1.</a:t>
            </a:r>
            <a:endParaRPr sz="1000">
              <a:latin typeface="Times New Roman"/>
              <a:cs typeface="Times New Roman"/>
            </a:endParaRPr>
          </a:p>
          <a:p>
            <a:pPr>
              <a:lnSpc>
                <a:spcPct val="100000"/>
              </a:lnSpc>
              <a:spcBef>
                <a:spcPts val="30"/>
              </a:spcBef>
            </a:pPr>
            <a:endParaRPr sz="950">
              <a:latin typeface="Times New Roman"/>
              <a:cs typeface="Times New Roman"/>
            </a:endParaRPr>
          </a:p>
          <a:p>
            <a:pPr lvl="4" marL="652145" indent="-640080">
              <a:lnSpc>
                <a:spcPct val="100000"/>
              </a:lnSpc>
              <a:buFont typeface="Arial"/>
              <a:buAutoNum type="arabicPeriod"/>
              <a:tabLst>
                <a:tab pos="652780" algn="l"/>
              </a:tabLst>
            </a:pPr>
            <a:r>
              <a:rPr dirty="0" sz="1100" spc="-5">
                <a:latin typeface="Arial"/>
                <a:cs typeface="Arial"/>
              </a:rPr>
              <a:t>C</a:t>
            </a:r>
            <a:r>
              <a:rPr dirty="0" sz="1100" spc="-5">
                <a:latin typeface="Arial"/>
                <a:cs typeface="Arial"/>
              </a:rPr>
              <a:t>ompute Distribution Factor for Shear</a:t>
            </a:r>
            <a:endParaRPr sz="1100">
              <a:latin typeface="Arial"/>
              <a:cs typeface="Arial"/>
            </a:endParaRPr>
          </a:p>
          <a:p>
            <a:pPr marL="12700">
              <a:lnSpc>
                <a:spcPct val="100000"/>
              </a:lnSpc>
              <a:spcBef>
                <a:spcPts val="245"/>
              </a:spcBef>
            </a:pPr>
            <a:r>
              <a:rPr dirty="0" sz="1000" spc="-5">
                <a:latin typeface="Times New Roman"/>
                <a:cs typeface="Times New Roman"/>
              </a:rPr>
              <a:t>Check the range </a:t>
            </a:r>
            <a:r>
              <a:rPr dirty="0" sz="1000">
                <a:latin typeface="Times New Roman"/>
                <a:cs typeface="Times New Roman"/>
              </a:rPr>
              <a:t>of </a:t>
            </a:r>
            <a:r>
              <a:rPr dirty="0" sz="1000" spc="-5">
                <a:latin typeface="Times New Roman"/>
                <a:cs typeface="Times New Roman"/>
              </a:rPr>
              <a:t>applicability </a:t>
            </a:r>
            <a:r>
              <a:rPr dirty="0" sz="1000">
                <a:latin typeface="Times New Roman"/>
                <a:cs typeface="Times New Roman"/>
              </a:rPr>
              <a:t>for </a:t>
            </a:r>
            <a:r>
              <a:rPr dirty="0" sz="1000" spc="-5">
                <a:latin typeface="Times New Roman"/>
                <a:cs typeface="Times New Roman"/>
              </a:rPr>
              <a:t>live load distribution</a:t>
            </a:r>
            <a:r>
              <a:rPr dirty="0" sz="1000" spc="40">
                <a:latin typeface="Times New Roman"/>
                <a:cs typeface="Times New Roman"/>
              </a:rPr>
              <a:t> </a:t>
            </a:r>
            <a:r>
              <a:rPr dirty="0" sz="1000" spc="-5">
                <a:latin typeface="Times New Roman"/>
                <a:cs typeface="Times New Roman"/>
              </a:rPr>
              <a:t>factors.</a:t>
            </a:r>
            <a:endParaRPr sz="1000">
              <a:latin typeface="Times New Roman"/>
              <a:cs typeface="Times New Roman"/>
            </a:endParaRPr>
          </a:p>
        </p:txBody>
      </p:sp>
      <p:graphicFrame>
        <p:nvGraphicFramePr>
          <p:cNvPr id="33" name="object 33"/>
          <p:cNvGraphicFramePr>
            <a:graphicFrameLocks noGrp="1"/>
          </p:cNvGraphicFramePr>
          <p:nvPr/>
        </p:nvGraphicFramePr>
        <p:xfrm>
          <a:off x="685800" y="4881384"/>
          <a:ext cx="4069079" cy="1412875"/>
        </p:xfrm>
        <a:graphic>
          <a:graphicData uri="http://schemas.openxmlformats.org/drawingml/2006/table">
            <a:tbl>
              <a:tblPr firstRow="1" bandRow="1">
                <a:tableStyleId>{2D5ABB26-0587-4C30-8999-92F81FD0307C}</a:tableStyleId>
              </a:tblPr>
              <a:tblGrid>
                <a:gridCol w="1402080"/>
                <a:gridCol w="1684020"/>
                <a:gridCol w="982979"/>
              </a:tblGrid>
              <a:tr h="234689">
                <a:tc>
                  <a:txBody>
                    <a:bodyPr/>
                    <a:lstStyle/>
                    <a:p>
                      <a:pPr marL="67945">
                        <a:lnSpc>
                          <a:spcPts val="1185"/>
                        </a:lnSpc>
                      </a:pPr>
                      <a:r>
                        <a:rPr dirty="0" sz="1000" spc="-5" b="1">
                          <a:solidFill>
                            <a:srgbClr val="365F91"/>
                          </a:solidFill>
                          <a:latin typeface="Times New Roman"/>
                          <a:cs typeface="Times New Roman"/>
                        </a:rPr>
                        <a:t>Range Variable</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c>
                  <a:txBody>
                    <a:bodyPr/>
                    <a:lstStyle/>
                    <a:p>
                      <a:pPr marL="449580">
                        <a:lnSpc>
                          <a:spcPts val="1185"/>
                        </a:lnSpc>
                      </a:pPr>
                      <a:r>
                        <a:rPr dirty="0" sz="1000" spc="-5" b="1">
                          <a:solidFill>
                            <a:srgbClr val="365F91"/>
                          </a:solidFill>
                          <a:latin typeface="Times New Roman"/>
                          <a:cs typeface="Times New Roman"/>
                        </a:rPr>
                        <a:t>Value</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c>
                  <a:txBody>
                    <a:bodyPr/>
                    <a:lstStyle/>
                    <a:p>
                      <a:pPr marL="535940">
                        <a:lnSpc>
                          <a:spcPts val="1185"/>
                        </a:lnSpc>
                      </a:pPr>
                      <a:r>
                        <a:rPr dirty="0" sz="1000" spc="-5" b="1">
                          <a:solidFill>
                            <a:srgbClr val="365F91"/>
                          </a:solidFill>
                          <a:latin typeface="Times New Roman"/>
                          <a:cs typeface="Times New Roman"/>
                        </a:rPr>
                        <a:t>Status</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r>
              <a:tr h="231709">
                <a:tc>
                  <a:txBody>
                    <a:bodyPr/>
                    <a:lstStyle/>
                    <a:p>
                      <a:pPr marL="67945">
                        <a:lnSpc>
                          <a:spcPct val="100000"/>
                        </a:lnSpc>
                        <a:spcBef>
                          <a:spcPts val="5"/>
                        </a:spcBef>
                      </a:pPr>
                      <a:r>
                        <a:rPr dirty="0" sz="1000" i="1">
                          <a:solidFill>
                            <a:srgbClr val="365F91"/>
                          </a:solidFill>
                          <a:latin typeface="Times New Roman"/>
                          <a:cs typeface="Times New Roman"/>
                        </a:rPr>
                        <a:t>3.5 </a:t>
                      </a:r>
                      <a:r>
                        <a:rPr dirty="0" sz="1000" spc="-5" i="1">
                          <a:solidFill>
                            <a:srgbClr val="365F91"/>
                          </a:solidFill>
                          <a:latin typeface="Times New Roman"/>
                          <a:cs typeface="Times New Roman"/>
                        </a:rPr>
                        <a:t>ft </a:t>
                      </a:r>
                      <a:r>
                        <a:rPr dirty="0" sz="1050" spc="-30" i="1">
                          <a:solidFill>
                            <a:srgbClr val="365F91"/>
                          </a:solidFill>
                          <a:latin typeface="Symbol"/>
                          <a:cs typeface="Symbol"/>
                        </a:rPr>
                        <a:t></a:t>
                      </a:r>
                      <a:r>
                        <a:rPr dirty="0" sz="1050" spc="-30" i="1">
                          <a:solidFill>
                            <a:srgbClr val="365F91"/>
                          </a:solidFill>
                          <a:latin typeface="Times New Roman"/>
                          <a:cs typeface="Times New Roman"/>
                        </a:rPr>
                        <a:t> </a:t>
                      </a:r>
                      <a:r>
                        <a:rPr dirty="0" sz="1000" spc="-5" i="1">
                          <a:solidFill>
                            <a:srgbClr val="365F91"/>
                          </a:solidFill>
                          <a:latin typeface="Times New Roman"/>
                          <a:cs typeface="Times New Roman"/>
                        </a:rPr>
                        <a:t>S </a:t>
                      </a:r>
                      <a:r>
                        <a:rPr dirty="0" sz="1050" spc="-30" i="1">
                          <a:solidFill>
                            <a:srgbClr val="365F91"/>
                          </a:solidFill>
                          <a:latin typeface="Symbol"/>
                          <a:cs typeface="Symbol"/>
                        </a:rPr>
                        <a:t></a:t>
                      </a:r>
                      <a:r>
                        <a:rPr dirty="0" sz="1050" spc="-30" i="1">
                          <a:solidFill>
                            <a:srgbClr val="365F91"/>
                          </a:solidFill>
                          <a:latin typeface="Times New Roman"/>
                          <a:cs typeface="Times New Roman"/>
                        </a:rPr>
                        <a:t> </a:t>
                      </a:r>
                      <a:r>
                        <a:rPr dirty="0" sz="1000" i="1">
                          <a:solidFill>
                            <a:srgbClr val="365F91"/>
                          </a:solidFill>
                          <a:latin typeface="Times New Roman"/>
                          <a:cs typeface="Times New Roman"/>
                        </a:rPr>
                        <a:t>16</a:t>
                      </a:r>
                      <a:r>
                        <a:rPr dirty="0" sz="1000" spc="20" i="1">
                          <a:solidFill>
                            <a:srgbClr val="365F91"/>
                          </a:solidFill>
                          <a:latin typeface="Times New Roman"/>
                          <a:cs typeface="Times New Roman"/>
                        </a:rPr>
                        <a:t> </a:t>
                      </a:r>
                      <a:r>
                        <a:rPr dirty="0" sz="1000" spc="-5" i="1">
                          <a:solidFill>
                            <a:srgbClr val="365F91"/>
                          </a:solidFill>
                          <a:latin typeface="Times New Roman"/>
                          <a:cs typeface="Times New Roman"/>
                        </a:rPr>
                        <a:t>ft</a:t>
                      </a:r>
                      <a:endParaRPr sz="1000">
                        <a:latin typeface="Times New Roman"/>
                        <a:cs typeface="Times New Roman"/>
                      </a:endParaRPr>
                    </a:p>
                  </a:txBody>
                  <a:tcPr marL="0" marR="0" marB="0" marT="635">
                    <a:lnT w="12700">
                      <a:solidFill>
                        <a:srgbClr val="4F81BC"/>
                      </a:solidFill>
                      <a:prstDash val="solid"/>
                    </a:lnT>
                    <a:solidFill>
                      <a:srgbClr val="D2DFED"/>
                    </a:solidFill>
                  </a:tcPr>
                </a:tc>
                <a:tc>
                  <a:txBody>
                    <a:bodyPr/>
                    <a:lstStyle/>
                    <a:p>
                      <a:pPr marL="449580">
                        <a:lnSpc>
                          <a:spcPts val="1185"/>
                        </a:lnSpc>
                      </a:pPr>
                      <a:r>
                        <a:rPr dirty="0" sz="1000" spc="-5" i="1">
                          <a:solidFill>
                            <a:srgbClr val="365F91"/>
                          </a:solidFill>
                          <a:latin typeface="Times New Roman"/>
                          <a:cs typeface="Times New Roman"/>
                        </a:rPr>
                        <a:t>S = </a:t>
                      </a:r>
                      <a:r>
                        <a:rPr dirty="0" sz="1000" i="1">
                          <a:solidFill>
                            <a:srgbClr val="365F91"/>
                          </a:solidFill>
                          <a:latin typeface="Times New Roman"/>
                          <a:cs typeface="Times New Roman"/>
                        </a:rPr>
                        <a:t>7.0</a:t>
                      </a:r>
                      <a:r>
                        <a:rPr dirty="0" sz="1000" spc="10" i="1">
                          <a:solidFill>
                            <a:srgbClr val="365F91"/>
                          </a:solidFill>
                          <a:latin typeface="Times New Roman"/>
                          <a:cs typeface="Times New Roman"/>
                        </a:rPr>
                        <a:t> </a:t>
                      </a:r>
                      <a:r>
                        <a:rPr dirty="0" sz="1000" spc="-10" i="1">
                          <a:solidFill>
                            <a:srgbClr val="365F91"/>
                          </a:solidFill>
                          <a:latin typeface="Times New Roman"/>
                          <a:cs typeface="Times New Roman"/>
                        </a:rPr>
                        <a:t>ft</a:t>
                      </a:r>
                      <a:endParaRPr sz="1000">
                        <a:latin typeface="Times New Roman"/>
                        <a:cs typeface="Times New Roman"/>
                      </a:endParaRPr>
                    </a:p>
                  </a:txBody>
                  <a:tcPr marL="0" marR="0" marB="0" marT="0">
                    <a:lnT w="12700">
                      <a:solidFill>
                        <a:srgbClr val="4F81BC"/>
                      </a:solidFill>
                      <a:prstDash val="solid"/>
                    </a:lnT>
                    <a:solidFill>
                      <a:srgbClr val="D2DFED"/>
                    </a:solidFill>
                  </a:tcPr>
                </a:tc>
                <a:tc>
                  <a:txBody>
                    <a:bodyPr/>
                    <a:lstStyle/>
                    <a:p>
                      <a:pPr marL="535940">
                        <a:lnSpc>
                          <a:spcPts val="1185"/>
                        </a:lnSpc>
                      </a:pPr>
                      <a:r>
                        <a:rPr dirty="0" sz="1000" b="1">
                          <a:solidFill>
                            <a:srgbClr val="365F91"/>
                          </a:solidFill>
                          <a:latin typeface="Times New Roman"/>
                          <a:cs typeface="Times New Roman"/>
                        </a:rPr>
                        <a:t>OK</a:t>
                      </a:r>
                      <a:endParaRPr sz="1000">
                        <a:latin typeface="Times New Roman"/>
                        <a:cs typeface="Times New Roman"/>
                      </a:endParaRPr>
                    </a:p>
                  </a:txBody>
                  <a:tcPr marL="0" marR="0" marB="0" marT="0">
                    <a:lnT w="12700">
                      <a:solidFill>
                        <a:srgbClr val="4F81BC"/>
                      </a:solidFill>
                      <a:prstDash val="solid"/>
                    </a:lnT>
                    <a:solidFill>
                      <a:srgbClr val="D2DFED"/>
                    </a:solidFill>
                  </a:tcPr>
                </a:tc>
              </a:tr>
              <a:tr h="233172">
                <a:tc>
                  <a:txBody>
                    <a:bodyPr/>
                    <a:lstStyle/>
                    <a:p>
                      <a:pPr marL="67945">
                        <a:lnSpc>
                          <a:spcPct val="100000"/>
                        </a:lnSpc>
                        <a:spcBef>
                          <a:spcPts val="50"/>
                        </a:spcBef>
                      </a:pPr>
                      <a:r>
                        <a:rPr dirty="0" baseline="5555" sz="1500" i="1">
                          <a:solidFill>
                            <a:srgbClr val="365F91"/>
                          </a:solidFill>
                          <a:latin typeface="Times New Roman"/>
                          <a:cs typeface="Times New Roman"/>
                        </a:rPr>
                        <a:t>4.5 </a:t>
                      </a:r>
                      <a:r>
                        <a:rPr dirty="0" baseline="5555" sz="1500" spc="-7" i="1">
                          <a:solidFill>
                            <a:srgbClr val="365F91"/>
                          </a:solidFill>
                          <a:latin typeface="Times New Roman"/>
                          <a:cs typeface="Times New Roman"/>
                        </a:rPr>
                        <a:t>in </a:t>
                      </a:r>
                      <a:r>
                        <a:rPr dirty="0" baseline="5291" sz="1575" spc="-44" i="1">
                          <a:solidFill>
                            <a:srgbClr val="365F91"/>
                          </a:solidFill>
                          <a:latin typeface="Symbol"/>
                          <a:cs typeface="Symbol"/>
                        </a:rPr>
                        <a:t></a:t>
                      </a:r>
                      <a:r>
                        <a:rPr dirty="0" baseline="5291" sz="1575" spc="-44" i="1">
                          <a:solidFill>
                            <a:srgbClr val="365F91"/>
                          </a:solidFill>
                          <a:latin typeface="Times New Roman"/>
                          <a:cs typeface="Times New Roman"/>
                        </a:rPr>
                        <a:t> </a:t>
                      </a:r>
                      <a:r>
                        <a:rPr dirty="0" baseline="5555" sz="1500" spc="-7" i="1">
                          <a:solidFill>
                            <a:srgbClr val="365F91"/>
                          </a:solidFill>
                          <a:latin typeface="Times New Roman"/>
                          <a:cs typeface="Times New Roman"/>
                        </a:rPr>
                        <a:t>t</a:t>
                      </a:r>
                      <a:r>
                        <a:rPr dirty="0" sz="650" spc="-5" i="1">
                          <a:solidFill>
                            <a:srgbClr val="365F91"/>
                          </a:solidFill>
                          <a:latin typeface="Times New Roman"/>
                          <a:cs typeface="Times New Roman"/>
                        </a:rPr>
                        <a:t>s </a:t>
                      </a:r>
                      <a:r>
                        <a:rPr dirty="0" baseline="5291" sz="1575" spc="-44" i="1">
                          <a:solidFill>
                            <a:srgbClr val="365F91"/>
                          </a:solidFill>
                          <a:latin typeface="Symbol"/>
                          <a:cs typeface="Symbol"/>
                        </a:rPr>
                        <a:t></a:t>
                      </a:r>
                      <a:r>
                        <a:rPr dirty="0" baseline="5291" sz="1575" spc="-44" i="1">
                          <a:solidFill>
                            <a:srgbClr val="365F91"/>
                          </a:solidFill>
                          <a:latin typeface="Times New Roman"/>
                          <a:cs typeface="Times New Roman"/>
                        </a:rPr>
                        <a:t> </a:t>
                      </a:r>
                      <a:r>
                        <a:rPr dirty="0" baseline="5555" sz="1500" spc="-15" i="1">
                          <a:solidFill>
                            <a:srgbClr val="365F91"/>
                          </a:solidFill>
                          <a:latin typeface="Times New Roman"/>
                          <a:cs typeface="Times New Roman"/>
                        </a:rPr>
                        <a:t>12</a:t>
                      </a:r>
                      <a:r>
                        <a:rPr dirty="0" baseline="5555" sz="1500" spc="-67" i="1">
                          <a:solidFill>
                            <a:srgbClr val="365F91"/>
                          </a:solidFill>
                          <a:latin typeface="Times New Roman"/>
                          <a:cs typeface="Times New Roman"/>
                        </a:rPr>
                        <a:t> </a:t>
                      </a:r>
                      <a:r>
                        <a:rPr dirty="0" baseline="5555" sz="1500" spc="-7" i="1">
                          <a:solidFill>
                            <a:srgbClr val="365F91"/>
                          </a:solidFill>
                          <a:latin typeface="Times New Roman"/>
                          <a:cs typeface="Times New Roman"/>
                        </a:rPr>
                        <a:t>in</a:t>
                      </a:r>
                      <a:endParaRPr baseline="5555" sz="1500">
                        <a:latin typeface="Times New Roman"/>
                        <a:cs typeface="Times New Roman"/>
                      </a:endParaRPr>
                    </a:p>
                  </a:txBody>
                  <a:tcPr marL="0" marR="0" marB="0" marT="6350"/>
                </a:tc>
                <a:tc>
                  <a:txBody>
                    <a:bodyPr/>
                    <a:lstStyle/>
                    <a:p>
                      <a:pPr marL="449580">
                        <a:lnSpc>
                          <a:spcPct val="100000"/>
                        </a:lnSpc>
                        <a:spcBef>
                          <a:spcPts val="30"/>
                        </a:spcBef>
                      </a:pPr>
                      <a:r>
                        <a:rPr dirty="0" baseline="5555" sz="1500" spc="-7" i="1">
                          <a:solidFill>
                            <a:srgbClr val="365F91"/>
                          </a:solidFill>
                          <a:latin typeface="Times New Roman"/>
                          <a:cs typeface="Times New Roman"/>
                        </a:rPr>
                        <a:t>t</a:t>
                      </a:r>
                      <a:r>
                        <a:rPr dirty="0" sz="650" spc="-5" i="1">
                          <a:solidFill>
                            <a:srgbClr val="365F91"/>
                          </a:solidFill>
                          <a:latin typeface="Times New Roman"/>
                          <a:cs typeface="Times New Roman"/>
                        </a:rPr>
                        <a:t>s </a:t>
                      </a:r>
                      <a:r>
                        <a:rPr dirty="0" baseline="5555" sz="1500" spc="-7" i="1">
                          <a:solidFill>
                            <a:srgbClr val="365F91"/>
                          </a:solidFill>
                          <a:latin typeface="Times New Roman"/>
                          <a:cs typeface="Times New Roman"/>
                        </a:rPr>
                        <a:t>= </a:t>
                      </a:r>
                      <a:r>
                        <a:rPr dirty="0" baseline="5555" sz="1500" i="1">
                          <a:solidFill>
                            <a:srgbClr val="365F91"/>
                          </a:solidFill>
                          <a:latin typeface="Times New Roman"/>
                          <a:cs typeface="Times New Roman"/>
                        </a:rPr>
                        <a:t>7.0</a:t>
                      </a:r>
                      <a:r>
                        <a:rPr dirty="0" baseline="5555" sz="1500" spc="-104" i="1">
                          <a:solidFill>
                            <a:srgbClr val="365F91"/>
                          </a:solidFill>
                          <a:latin typeface="Times New Roman"/>
                          <a:cs typeface="Times New Roman"/>
                        </a:rPr>
                        <a:t> </a:t>
                      </a:r>
                      <a:r>
                        <a:rPr dirty="0" baseline="5555" sz="1500" spc="-15" i="1">
                          <a:solidFill>
                            <a:srgbClr val="365F91"/>
                          </a:solidFill>
                          <a:latin typeface="Times New Roman"/>
                          <a:cs typeface="Times New Roman"/>
                        </a:rPr>
                        <a:t>in</a:t>
                      </a:r>
                      <a:endParaRPr baseline="5555" sz="1500">
                        <a:latin typeface="Times New Roman"/>
                        <a:cs typeface="Times New Roman"/>
                      </a:endParaRPr>
                    </a:p>
                  </a:txBody>
                  <a:tcPr marL="0" marR="0" marB="0" marT="3810"/>
                </a:tc>
                <a:tc>
                  <a:txBody>
                    <a:bodyPr/>
                    <a:lstStyle/>
                    <a:p>
                      <a:pPr marL="535940">
                        <a:lnSpc>
                          <a:spcPts val="1135"/>
                        </a:lnSpc>
                      </a:pPr>
                      <a:r>
                        <a:rPr dirty="0" sz="1000" b="1">
                          <a:solidFill>
                            <a:srgbClr val="365F91"/>
                          </a:solidFill>
                          <a:latin typeface="Times New Roman"/>
                          <a:cs typeface="Times New Roman"/>
                        </a:rPr>
                        <a:t>OK</a:t>
                      </a:r>
                      <a:endParaRPr sz="1000">
                        <a:latin typeface="Times New Roman"/>
                        <a:cs typeface="Times New Roman"/>
                      </a:endParaRPr>
                    </a:p>
                  </a:txBody>
                  <a:tcPr marL="0" marR="0" marB="0" marT="0"/>
                </a:tc>
              </a:tr>
              <a:tr h="231647">
                <a:tc>
                  <a:txBody>
                    <a:bodyPr/>
                    <a:lstStyle/>
                    <a:p>
                      <a:pPr marL="67945">
                        <a:lnSpc>
                          <a:spcPts val="1220"/>
                        </a:lnSpc>
                      </a:pPr>
                      <a:r>
                        <a:rPr dirty="0" sz="1000" i="1">
                          <a:solidFill>
                            <a:srgbClr val="365F91"/>
                          </a:solidFill>
                          <a:latin typeface="Times New Roman"/>
                          <a:cs typeface="Times New Roman"/>
                        </a:rPr>
                        <a:t>20 </a:t>
                      </a:r>
                      <a:r>
                        <a:rPr dirty="0" sz="1000" spc="-5" i="1">
                          <a:solidFill>
                            <a:srgbClr val="365F91"/>
                          </a:solidFill>
                          <a:latin typeface="Times New Roman"/>
                          <a:cs typeface="Times New Roman"/>
                        </a:rPr>
                        <a:t>ft </a:t>
                      </a:r>
                      <a:r>
                        <a:rPr dirty="0" sz="1050" spc="-30" i="1">
                          <a:solidFill>
                            <a:srgbClr val="365F91"/>
                          </a:solidFill>
                          <a:latin typeface="Symbol"/>
                          <a:cs typeface="Symbol"/>
                        </a:rPr>
                        <a:t></a:t>
                      </a:r>
                      <a:r>
                        <a:rPr dirty="0" sz="1050" spc="-30" i="1">
                          <a:solidFill>
                            <a:srgbClr val="365F91"/>
                          </a:solidFill>
                          <a:latin typeface="Times New Roman"/>
                          <a:cs typeface="Times New Roman"/>
                        </a:rPr>
                        <a:t> </a:t>
                      </a:r>
                      <a:r>
                        <a:rPr dirty="0" sz="1000" spc="-5" i="1">
                          <a:solidFill>
                            <a:srgbClr val="365F91"/>
                          </a:solidFill>
                          <a:latin typeface="Times New Roman"/>
                          <a:cs typeface="Times New Roman"/>
                        </a:rPr>
                        <a:t>L </a:t>
                      </a:r>
                      <a:r>
                        <a:rPr dirty="0" sz="1050" spc="-30" i="1">
                          <a:solidFill>
                            <a:srgbClr val="365F91"/>
                          </a:solidFill>
                          <a:latin typeface="Symbol"/>
                          <a:cs typeface="Symbol"/>
                        </a:rPr>
                        <a:t></a:t>
                      </a:r>
                      <a:r>
                        <a:rPr dirty="0" sz="1050" spc="-30" i="1">
                          <a:solidFill>
                            <a:srgbClr val="365F91"/>
                          </a:solidFill>
                          <a:latin typeface="Times New Roman"/>
                          <a:cs typeface="Times New Roman"/>
                        </a:rPr>
                        <a:t> </a:t>
                      </a:r>
                      <a:r>
                        <a:rPr dirty="0" sz="1000" i="1">
                          <a:solidFill>
                            <a:srgbClr val="365F91"/>
                          </a:solidFill>
                          <a:latin typeface="Times New Roman"/>
                          <a:cs typeface="Times New Roman"/>
                        </a:rPr>
                        <a:t>240</a:t>
                      </a:r>
                      <a:r>
                        <a:rPr dirty="0" sz="1000" spc="15" i="1">
                          <a:solidFill>
                            <a:srgbClr val="365F91"/>
                          </a:solidFill>
                          <a:latin typeface="Times New Roman"/>
                          <a:cs typeface="Times New Roman"/>
                        </a:rPr>
                        <a:t> </a:t>
                      </a:r>
                      <a:r>
                        <a:rPr dirty="0" sz="1000" spc="-5" i="1">
                          <a:solidFill>
                            <a:srgbClr val="365F91"/>
                          </a:solidFill>
                          <a:latin typeface="Times New Roman"/>
                          <a:cs typeface="Times New Roman"/>
                        </a:rPr>
                        <a:t>ft</a:t>
                      </a:r>
                      <a:endParaRPr sz="1000">
                        <a:latin typeface="Times New Roman"/>
                        <a:cs typeface="Times New Roman"/>
                      </a:endParaRPr>
                    </a:p>
                  </a:txBody>
                  <a:tcPr marL="0" marR="0" marB="0" marT="0">
                    <a:solidFill>
                      <a:srgbClr val="D2DFED"/>
                    </a:solidFill>
                  </a:tcPr>
                </a:tc>
                <a:tc>
                  <a:txBody>
                    <a:bodyPr/>
                    <a:lstStyle/>
                    <a:p>
                      <a:pPr marL="449580">
                        <a:lnSpc>
                          <a:spcPts val="1150"/>
                        </a:lnSpc>
                      </a:pPr>
                      <a:r>
                        <a:rPr dirty="0" sz="1000" spc="-5" i="1">
                          <a:solidFill>
                            <a:srgbClr val="365F91"/>
                          </a:solidFill>
                          <a:latin typeface="Times New Roman"/>
                          <a:cs typeface="Times New Roman"/>
                        </a:rPr>
                        <a:t>L =162.995</a:t>
                      </a:r>
                      <a:r>
                        <a:rPr dirty="0" sz="1000" spc="-50" i="1">
                          <a:solidFill>
                            <a:srgbClr val="365F91"/>
                          </a:solidFill>
                          <a:latin typeface="Times New Roman"/>
                          <a:cs typeface="Times New Roman"/>
                        </a:rPr>
                        <a:t> </a:t>
                      </a:r>
                      <a:r>
                        <a:rPr dirty="0" sz="1000" spc="-10" i="1">
                          <a:solidFill>
                            <a:srgbClr val="365F91"/>
                          </a:solidFill>
                          <a:latin typeface="Times New Roman"/>
                          <a:cs typeface="Times New Roman"/>
                        </a:rPr>
                        <a:t>ft</a:t>
                      </a:r>
                      <a:endParaRPr sz="1000">
                        <a:latin typeface="Times New Roman"/>
                        <a:cs typeface="Times New Roman"/>
                      </a:endParaRPr>
                    </a:p>
                  </a:txBody>
                  <a:tcPr marL="0" marR="0" marB="0" marT="0">
                    <a:solidFill>
                      <a:srgbClr val="D2DFED"/>
                    </a:solidFill>
                  </a:tcPr>
                </a:tc>
                <a:tc>
                  <a:txBody>
                    <a:bodyPr/>
                    <a:lstStyle/>
                    <a:p>
                      <a:pPr marL="535940">
                        <a:lnSpc>
                          <a:spcPts val="1135"/>
                        </a:lnSpc>
                      </a:pPr>
                      <a:r>
                        <a:rPr dirty="0" sz="1000" b="1">
                          <a:solidFill>
                            <a:srgbClr val="365F91"/>
                          </a:solidFill>
                          <a:latin typeface="Times New Roman"/>
                          <a:cs typeface="Times New Roman"/>
                        </a:rPr>
                        <a:t>OK</a:t>
                      </a:r>
                      <a:endParaRPr sz="1000">
                        <a:latin typeface="Times New Roman"/>
                        <a:cs typeface="Times New Roman"/>
                      </a:endParaRPr>
                    </a:p>
                  </a:txBody>
                  <a:tcPr marL="0" marR="0" marB="0" marT="0">
                    <a:solidFill>
                      <a:srgbClr val="D2DFED"/>
                    </a:solidFill>
                  </a:tcPr>
                </a:tc>
              </a:tr>
              <a:tr h="237682">
                <a:tc>
                  <a:txBody>
                    <a:bodyPr/>
                    <a:lstStyle/>
                    <a:p>
                      <a:pPr marL="67945">
                        <a:lnSpc>
                          <a:spcPct val="100000"/>
                        </a:lnSpc>
                        <a:spcBef>
                          <a:spcPts val="50"/>
                        </a:spcBef>
                      </a:pPr>
                      <a:r>
                        <a:rPr dirty="0" baseline="5555" sz="1500" spc="-7" i="1">
                          <a:solidFill>
                            <a:srgbClr val="365F91"/>
                          </a:solidFill>
                          <a:latin typeface="Times New Roman"/>
                          <a:cs typeface="Times New Roman"/>
                        </a:rPr>
                        <a:t>N</a:t>
                      </a:r>
                      <a:r>
                        <a:rPr dirty="0" sz="650" spc="-5" i="1">
                          <a:solidFill>
                            <a:srgbClr val="365F91"/>
                          </a:solidFill>
                          <a:latin typeface="Times New Roman"/>
                          <a:cs typeface="Times New Roman"/>
                        </a:rPr>
                        <a:t>b </a:t>
                      </a:r>
                      <a:r>
                        <a:rPr dirty="0" baseline="5291" sz="1575" spc="-44" i="1">
                          <a:solidFill>
                            <a:srgbClr val="365F91"/>
                          </a:solidFill>
                          <a:latin typeface="Symbol"/>
                          <a:cs typeface="Symbol"/>
                        </a:rPr>
                        <a:t></a:t>
                      </a:r>
                      <a:r>
                        <a:rPr dirty="0" baseline="5291" sz="1575" spc="-127" i="1">
                          <a:solidFill>
                            <a:srgbClr val="365F91"/>
                          </a:solidFill>
                          <a:latin typeface="Times New Roman"/>
                          <a:cs typeface="Times New Roman"/>
                        </a:rPr>
                        <a:t> </a:t>
                      </a:r>
                      <a:r>
                        <a:rPr dirty="0" baseline="5555" sz="1500" spc="-7" i="1">
                          <a:solidFill>
                            <a:srgbClr val="365F91"/>
                          </a:solidFill>
                          <a:latin typeface="Times New Roman"/>
                          <a:cs typeface="Times New Roman"/>
                        </a:rPr>
                        <a:t>4</a:t>
                      </a:r>
                      <a:endParaRPr baseline="5555" sz="1500">
                        <a:latin typeface="Times New Roman"/>
                        <a:cs typeface="Times New Roman"/>
                      </a:endParaRPr>
                    </a:p>
                  </a:txBody>
                  <a:tcPr marL="0" marR="0" marB="0" marT="6350"/>
                </a:tc>
                <a:tc>
                  <a:txBody>
                    <a:bodyPr/>
                    <a:lstStyle/>
                    <a:p>
                      <a:pPr marL="449580">
                        <a:lnSpc>
                          <a:spcPct val="100000"/>
                        </a:lnSpc>
                        <a:spcBef>
                          <a:spcPts val="30"/>
                        </a:spcBef>
                      </a:pPr>
                      <a:r>
                        <a:rPr dirty="0" baseline="5555" sz="1500" spc="-7" i="1">
                          <a:solidFill>
                            <a:srgbClr val="365F91"/>
                          </a:solidFill>
                          <a:latin typeface="Times New Roman"/>
                          <a:cs typeface="Times New Roman"/>
                        </a:rPr>
                        <a:t>N</a:t>
                      </a:r>
                      <a:r>
                        <a:rPr dirty="0" sz="650" spc="-5" i="1">
                          <a:solidFill>
                            <a:srgbClr val="365F91"/>
                          </a:solidFill>
                          <a:latin typeface="Times New Roman"/>
                          <a:cs typeface="Times New Roman"/>
                        </a:rPr>
                        <a:t>b </a:t>
                      </a:r>
                      <a:r>
                        <a:rPr dirty="0" baseline="5555" sz="1500" spc="-7" i="1">
                          <a:solidFill>
                            <a:srgbClr val="365F91"/>
                          </a:solidFill>
                          <a:latin typeface="Times New Roman"/>
                          <a:cs typeface="Times New Roman"/>
                        </a:rPr>
                        <a:t>=</a:t>
                      </a:r>
                      <a:r>
                        <a:rPr dirty="0" baseline="5555" sz="1500" spc="-112" i="1">
                          <a:solidFill>
                            <a:srgbClr val="365F91"/>
                          </a:solidFill>
                          <a:latin typeface="Times New Roman"/>
                          <a:cs typeface="Times New Roman"/>
                        </a:rPr>
                        <a:t> </a:t>
                      </a:r>
                      <a:r>
                        <a:rPr dirty="0" baseline="5555" sz="1500" spc="-7" i="1">
                          <a:solidFill>
                            <a:srgbClr val="365F91"/>
                          </a:solidFill>
                          <a:latin typeface="Times New Roman"/>
                          <a:cs typeface="Times New Roman"/>
                        </a:rPr>
                        <a:t>6</a:t>
                      </a:r>
                      <a:endParaRPr baseline="5555" sz="1500">
                        <a:latin typeface="Times New Roman"/>
                        <a:cs typeface="Times New Roman"/>
                      </a:endParaRPr>
                    </a:p>
                  </a:txBody>
                  <a:tcPr marL="0" marR="0" marB="0" marT="3810"/>
                </a:tc>
                <a:tc>
                  <a:txBody>
                    <a:bodyPr/>
                    <a:lstStyle/>
                    <a:p>
                      <a:pPr marL="535940">
                        <a:lnSpc>
                          <a:spcPts val="1135"/>
                        </a:lnSpc>
                      </a:pPr>
                      <a:r>
                        <a:rPr dirty="0" sz="1000" b="1">
                          <a:solidFill>
                            <a:srgbClr val="365F91"/>
                          </a:solidFill>
                          <a:latin typeface="Times New Roman"/>
                          <a:cs typeface="Times New Roman"/>
                        </a:rPr>
                        <a:t>OK</a:t>
                      </a:r>
                      <a:endParaRPr sz="1000">
                        <a:latin typeface="Times New Roman"/>
                        <a:cs typeface="Times New Roman"/>
                      </a:endParaRPr>
                    </a:p>
                  </a:txBody>
                  <a:tcPr marL="0" marR="0" marB="0" marT="0"/>
                </a:tc>
              </a:tr>
              <a:tr h="231648">
                <a:tc>
                  <a:txBody>
                    <a:bodyPr/>
                    <a:lstStyle/>
                    <a:p>
                      <a:pPr marL="67945">
                        <a:lnSpc>
                          <a:spcPts val="1150"/>
                        </a:lnSpc>
                      </a:pPr>
                      <a:r>
                        <a:rPr dirty="0" sz="1000" spc="-5">
                          <a:solidFill>
                            <a:srgbClr val="365F91"/>
                          </a:solidFill>
                          <a:latin typeface="Cambria Math"/>
                          <a:cs typeface="Cambria Math"/>
                        </a:rPr>
                        <a:t>−1.0 ≤ </a:t>
                      </a:r>
                      <a:r>
                        <a:rPr dirty="0" sz="1000" spc="15">
                          <a:solidFill>
                            <a:srgbClr val="365F91"/>
                          </a:solidFill>
                          <a:latin typeface="Cambria Math"/>
                          <a:cs typeface="Cambria Math"/>
                        </a:rPr>
                        <a:t>d</a:t>
                      </a:r>
                      <a:r>
                        <a:rPr dirty="0" baseline="-15873" sz="1050" spc="22">
                          <a:solidFill>
                            <a:srgbClr val="365F91"/>
                          </a:solidFill>
                          <a:latin typeface="Cambria Math"/>
                          <a:cs typeface="Cambria Math"/>
                        </a:rPr>
                        <a:t>e </a:t>
                      </a:r>
                      <a:r>
                        <a:rPr dirty="0" sz="1000" spc="-5">
                          <a:solidFill>
                            <a:srgbClr val="365F91"/>
                          </a:solidFill>
                          <a:latin typeface="Cambria Math"/>
                          <a:cs typeface="Cambria Math"/>
                        </a:rPr>
                        <a:t>≤</a:t>
                      </a:r>
                      <a:r>
                        <a:rPr dirty="0" sz="1000" spc="-65">
                          <a:solidFill>
                            <a:srgbClr val="365F91"/>
                          </a:solidFill>
                          <a:latin typeface="Cambria Math"/>
                          <a:cs typeface="Cambria Math"/>
                        </a:rPr>
                        <a:t> </a:t>
                      </a:r>
                      <a:r>
                        <a:rPr dirty="0" sz="1000" spc="-5">
                          <a:solidFill>
                            <a:srgbClr val="365F91"/>
                          </a:solidFill>
                          <a:latin typeface="Cambria Math"/>
                          <a:cs typeface="Cambria Math"/>
                        </a:rPr>
                        <a:t>5.5</a:t>
                      </a:r>
                      <a:endParaRPr sz="1000">
                        <a:latin typeface="Cambria Math"/>
                        <a:cs typeface="Cambria Math"/>
                      </a:endParaRPr>
                    </a:p>
                  </a:txBody>
                  <a:tcPr marL="0" marR="0" marB="0" marT="0">
                    <a:lnB w="12700">
                      <a:solidFill>
                        <a:srgbClr val="4F81BC"/>
                      </a:solidFill>
                      <a:prstDash val="solid"/>
                    </a:lnB>
                    <a:solidFill>
                      <a:srgbClr val="D2DFED"/>
                    </a:solidFill>
                  </a:tcPr>
                </a:tc>
                <a:tc>
                  <a:txBody>
                    <a:bodyPr/>
                    <a:lstStyle/>
                    <a:p>
                      <a:pPr marL="449580">
                        <a:lnSpc>
                          <a:spcPts val="1150"/>
                        </a:lnSpc>
                      </a:pPr>
                      <a:r>
                        <a:rPr dirty="0" sz="1000" spc="15">
                          <a:solidFill>
                            <a:srgbClr val="365F91"/>
                          </a:solidFill>
                          <a:latin typeface="Cambria Math"/>
                          <a:cs typeface="Cambria Math"/>
                        </a:rPr>
                        <a:t>d</a:t>
                      </a:r>
                      <a:r>
                        <a:rPr dirty="0" baseline="-15873" sz="1050" spc="22">
                          <a:solidFill>
                            <a:srgbClr val="365F91"/>
                          </a:solidFill>
                          <a:latin typeface="Cambria Math"/>
                          <a:cs typeface="Cambria Math"/>
                        </a:rPr>
                        <a:t>e </a:t>
                      </a:r>
                      <a:r>
                        <a:rPr dirty="0" sz="1000" spc="-5">
                          <a:solidFill>
                            <a:srgbClr val="365F91"/>
                          </a:solidFill>
                          <a:latin typeface="Cambria Math"/>
                          <a:cs typeface="Cambria Math"/>
                        </a:rPr>
                        <a:t>=</a:t>
                      </a:r>
                      <a:r>
                        <a:rPr dirty="0" sz="1000" spc="30">
                          <a:solidFill>
                            <a:srgbClr val="365F91"/>
                          </a:solidFill>
                          <a:latin typeface="Cambria Math"/>
                          <a:cs typeface="Cambria Math"/>
                        </a:rPr>
                        <a:t> </a:t>
                      </a:r>
                      <a:r>
                        <a:rPr dirty="0" sz="1000" spc="-5">
                          <a:solidFill>
                            <a:srgbClr val="365F91"/>
                          </a:solidFill>
                          <a:latin typeface="Cambria Math"/>
                          <a:cs typeface="Cambria Math"/>
                        </a:rPr>
                        <a:t>2.855ft</a:t>
                      </a:r>
                      <a:endParaRPr sz="1000">
                        <a:latin typeface="Cambria Math"/>
                        <a:cs typeface="Cambria Math"/>
                      </a:endParaRPr>
                    </a:p>
                  </a:txBody>
                  <a:tcPr marL="0" marR="0" marB="0" marT="0">
                    <a:lnB w="12700">
                      <a:solidFill>
                        <a:srgbClr val="4F81BC"/>
                      </a:solidFill>
                      <a:prstDash val="solid"/>
                    </a:lnB>
                    <a:solidFill>
                      <a:srgbClr val="D2DFED"/>
                    </a:solidFill>
                  </a:tcPr>
                </a:tc>
                <a:tc>
                  <a:txBody>
                    <a:bodyPr/>
                    <a:lstStyle/>
                    <a:p>
                      <a:pPr marL="535940">
                        <a:lnSpc>
                          <a:spcPts val="1135"/>
                        </a:lnSpc>
                      </a:pPr>
                      <a:r>
                        <a:rPr dirty="0" sz="1000" b="1">
                          <a:solidFill>
                            <a:srgbClr val="365F91"/>
                          </a:solidFill>
                          <a:latin typeface="Times New Roman"/>
                          <a:cs typeface="Times New Roman"/>
                        </a:rPr>
                        <a:t>OK</a:t>
                      </a:r>
                      <a:endParaRPr sz="1000">
                        <a:latin typeface="Times New Roman"/>
                        <a:cs typeface="Times New Roman"/>
                      </a:endParaRPr>
                    </a:p>
                  </a:txBody>
                  <a:tcPr marL="0" marR="0" marB="0" marT="0">
                    <a:lnB w="12700">
                      <a:solidFill>
                        <a:srgbClr val="4F81BC"/>
                      </a:solidFill>
                      <a:prstDash val="solid"/>
                    </a:lnB>
                    <a:solidFill>
                      <a:srgbClr val="D2DFED"/>
                    </a:solidFill>
                  </a:tcPr>
                </a:tc>
              </a:tr>
            </a:tbl>
          </a:graphicData>
        </a:graphic>
      </p:graphicFrame>
      <p:sp>
        <p:nvSpPr>
          <p:cNvPr id="34" name="object 34"/>
          <p:cNvSpPr txBox="1"/>
          <p:nvPr/>
        </p:nvSpPr>
        <p:spPr>
          <a:xfrm>
            <a:off x="673100" y="6389877"/>
            <a:ext cx="4192904" cy="412115"/>
          </a:xfrm>
          <a:prstGeom prst="rect">
            <a:avLst/>
          </a:prstGeom>
        </p:spPr>
        <p:txBody>
          <a:bodyPr wrap="square" lIns="0" tIns="47625" rIns="0" bIns="0" rtlCol="0" vert="horz">
            <a:spAutoFit/>
          </a:bodyPr>
          <a:lstStyle/>
          <a:p>
            <a:pPr marL="12700">
              <a:lnSpc>
                <a:spcPct val="100000"/>
              </a:lnSpc>
              <a:spcBef>
                <a:spcPts val="375"/>
              </a:spcBef>
              <a:tabLst>
                <a:tab pos="743585" algn="l"/>
              </a:tabLst>
            </a:pPr>
            <a:r>
              <a:rPr dirty="0" sz="1100" i="1">
                <a:latin typeface="Times New Roman"/>
                <a:cs typeface="Times New Roman"/>
              </a:rPr>
              <a:t>3.4.5.3.1.1	</a:t>
            </a:r>
            <a:r>
              <a:rPr dirty="0" sz="1100" spc="-5" i="1">
                <a:latin typeface="Times New Roman"/>
                <a:cs typeface="Times New Roman"/>
              </a:rPr>
              <a:t>One Design </a:t>
            </a:r>
            <a:r>
              <a:rPr dirty="0" sz="1100" i="1">
                <a:latin typeface="Times New Roman"/>
                <a:cs typeface="Times New Roman"/>
              </a:rPr>
              <a:t>Lane</a:t>
            </a:r>
            <a:r>
              <a:rPr dirty="0" sz="1100" spc="5" i="1">
                <a:latin typeface="Times New Roman"/>
                <a:cs typeface="Times New Roman"/>
              </a:rPr>
              <a:t> </a:t>
            </a:r>
            <a:r>
              <a:rPr dirty="0" sz="1100" spc="-5" i="1">
                <a:latin typeface="Times New Roman"/>
                <a:cs typeface="Times New Roman"/>
              </a:rPr>
              <a:t>Loaded</a:t>
            </a:r>
            <a:endParaRPr sz="1100">
              <a:latin typeface="Times New Roman"/>
              <a:cs typeface="Times New Roman"/>
            </a:endParaRPr>
          </a:p>
          <a:p>
            <a:pPr marL="12700">
              <a:lnSpc>
                <a:spcPct val="100000"/>
              </a:lnSpc>
              <a:spcBef>
                <a:spcPts val="245"/>
              </a:spcBef>
            </a:pPr>
            <a:r>
              <a:rPr dirty="0" sz="1000" spc="-5">
                <a:latin typeface="Times New Roman"/>
                <a:cs typeface="Times New Roman"/>
              </a:rPr>
              <a:t>The live load distribution factor for </a:t>
            </a:r>
            <a:r>
              <a:rPr dirty="0" sz="1000">
                <a:latin typeface="Times New Roman"/>
                <a:cs typeface="Times New Roman"/>
              </a:rPr>
              <a:t>one </a:t>
            </a:r>
            <a:r>
              <a:rPr dirty="0" sz="1000" spc="-5">
                <a:latin typeface="Times New Roman"/>
                <a:cs typeface="Times New Roman"/>
              </a:rPr>
              <a:t>loaded lane is computed </a:t>
            </a:r>
            <a:r>
              <a:rPr dirty="0" sz="1000">
                <a:latin typeface="Times New Roman"/>
                <a:cs typeface="Times New Roman"/>
              </a:rPr>
              <a:t>by </a:t>
            </a:r>
            <a:r>
              <a:rPr dirty="0" sz="1000" spc="-5">
                <a:latin typeface="Times New Roman"/>
                <a:cs typeface="Times New Roman"/>
              </a:rPr>
              <a:t>the lever</a:t>
            </a:r>
            <a:r>
              <a:rPr dirty="0" sz="1000" spc="120">
                <a:latin typeface="Times New Roman"/>
                <a:cs typeface="Times New Roman"/>
              </a:rPr>
              <a:t> </a:t>
            </a:r>
            <a:r>
              <a:rPr dirty="0" sz="1000" spc="-5">
                <a:latin typeface="Times New Roman"/>
                <a:cs typeface="Times New Roman"/>
              </a:rPr>
              <a:t>rule.</a:t>
            </a:r>
            <a:endParaRPr sz="1000">
              <a:latin typeface="Times New Roman"/>
              <a:cs typeface="Times New Roman"/>
            </a:endParaRPr>
          </a:p>
        </p:txBody>
      </p:sp>
      <p:sp>
        <p:nvSpPr>
          <p:cNvPr id="35" name="object 35"/>
          <p:cNvSpPr txBox="1"/>
          <p:nvPr/>
        </p:nvSpPr>
        <p:spPr>
          <a:xfrm>
            <a:off x="3667759" y="6916928"/>
            <a:ext cx="56515" cy="132080"/>
          </a:xfrm>
          <a:prstGeom prst="rect">
            <a:avLst/>
          </a:prstGeom>
        </p:spPr>
        <p:txBody>
          <a:bodyPr wrap="square" lIns="0" tIns="12065" rIns="0" bIns="0" rtlCol="0" vert="horz">
            <a:spAutoFit/>
          </a:bodyPr>
          <a:lstStyle/>
          <a:p>
            <a:pPr marL="12700">
              <a:lnSpc>
                <a:spcPct val="100000"/>
              </a:lnSpc>
              <a:spcBef>
                <a:spcPts val="95"/>
              </a:spcBef>
            </a:pPr>
            <a:r>
              <a:rPr dirty="0" sz="700" spc="-505">
                <a:latin typeface="Cambria Math"/>
                <a:cs typeface="Cambria Math"/>
              </a:rPr>
              <a:t>𝑔𝑔</a:t>
            </a:r>
            <a:endParaRPr sz="700">
              <a:latin typeface="Cambria Math"/>
              <a:cs typeface="Cambria Math"/>
            </a:endParaRPr>
          </a:p>
        </p:txBody>
      </p:sp>
      <p:sp>
        <p:nvSpPr>
          <p:cNvPr id="36" name="object 36"/>
          <p:cNvSpPr txBox="1"/>
          <p:nvPr/>
        </p:nvSpPr>
        <p:spPr>
          <a:xfrm>
            <a:off x="3500600" y="6848337"/>
            <a:ext cx="771525" cy="177800"/>
          </a:xfrm>
          <a:prstGeom prst="rect">
            <a:avLst/>
          </a:prstGeom>
        </p:spPr>
        <p:txBody>
          <a:bodyPr wrap="square" lIns="0" tIns="12065" rIns="0" bIns="0" rtlCol="0" vert="horz">
            <a:spAutoFit/>
          </a:bodyPr>
          <a:lstStyle/>
          <a:p>
            <a:pPr marL="38100">
              <a:lnSpc>
                <a:spcPct val="100000"/>
              </a:lnSpc>
              <a:spcBef>
                <a:spcPts val="95"/>
              </a:spcBef>
            </a:pPr>
            <a:r>
              <a:rPr dirty="0" sz="1000" spc="-250">
                <a:latin typeface="Cambria Math"/>
                <a:cs typeface="Cambria Math"/>
              </a:rPr>
              <a:t>𝑔𝑔𝑉𝑉</a:t>
            </a:r>
            <a:r>
              <a:rPr dirty="0" baseline="31746" sz="1050" spc="-375">
                <a:latin typeface="Cambria Math"/>
                <a:cs typeface="Cambria Math"/>
              </a:rPr>
              <a:t>𝑒𝑒</a:t>
            </a:r>
            <a:r>
              <a:rPr dirty="0" baseline="31746" sz="1050" spc="240">
                <a:latin typeface="Cambria Math"/>
                <a:cs typeface="Cambria Math"/>
              </a:rPr>
              <a:t> </a:t>
            </a:r>
            <a:r>
              <a:rPr dirty="0" sz="1000" spc="-5">
                <a:latin typeface="Cambria Math"/>
                <a:cs typeface="Cambria Math"/>
              </a:rPr>
              <a:t>=</a:t>
            </a:r>
            <a:r>
              <a:rPr dirty="0" sz="1000" spc="35">
                <a:latin typeface="Cambria Math"/>
                <a:cs typeface="Cambria Math"/>
              </a:rPr>
              <a:t> </a:t>
            </a:r>
            <a:r>
              <a:rPr dirty="0" sz="1000" spc="-5">
                <a:latin typeface="Cambria Math"/>
                <a:cs typeface="Cambria Math"/>
              </a:rPr>
              <a:t>0.694</a:t>
            </a:r>
            <a:endParaRPr sz="1000">
              <a:latin typeface="Cambria Math"/>
              <a:cs typeface="Cambria Math"/>
            </a:endParaRPr>
          </a:p>
        </p:txBody>
      </p:sp>
      <p:sp>
        <p:nvSpPr>
          <p:cNvPr id="37" name="object 37"/>
          <p:cNvSpPr txBox="1"/>
          <p:nvPr/>
        </p:nvSpPr>
        <p:spPr>
          <a:xfrm>
            <a:off x="660400" y="7112088"/>
            <a:ext cx="3664585" cy="666750"/>
          </a:xfrm>
          <a:prstGeom prst="rect">
            <a:avLst/>
          </a:prstGeom>
        </p:spPr>
        <p:txBody>
          <a:bodyPr wrap="square" lIns="0" tIns="49530" rIns="0" bIns="0" rtlCol="0" vert="horz">
            <a:spAutoFit/>
          </a:bodyPr>
          <a:lstStyle/>
          <a:p>
            <a:pPr marL="25400">
              <a:lnSpc>
                <a:spcPct val="100000"/>
              </a:lnSpc>
              <a:spcBef>
                <a:spcPts val="390"/>
              </a:spcBef>
              <a:tabLst>
                <a:tab pos="756285" algn="l"/>
              </a:tabLst>
            </a:pPr>
            <a:r>
              <a:rPr dirty="0" sz="1100" i="1">
                <a:latin typeface="Times New Roman"/>
                <a:cs typeface="Times New Roman"/>
              </a:rPr>
              <a:t>3.4.5.3.1.2	</a:t>
            </a:r>
            <a:r>
              <a:rPr dirty="0" sz="1100" spc="-5" i="1">
                <a:latin typeface="Times New Roman"/>
                <a:cs typeface="Times New Roman"/>
              </a:rPr>
              <a:t>Two </a:t>
            </a:r>
            <a:r>
              <a:rPr dirty="0" sz="1100" i="1">
                <a:latin typeface="Times New Roman"/>
                <a:cs typeface="Times New Roman"/>
              </a:rPr>
              <a:t>or </a:t>
            </a:r>
            <a:r>
              <a:rPr dirty="0" sz="1100" spc="-5" i="1">
                <a:latin typeface="Times New Roman"/>
                <a:cs typeface="Times New Roman"/>
              </a:rPr>
              <a:t>More Design Lanes</a:t>
            </a:r>
            <a:r>
              <a:rPr dirty="0" sz="1100" spc="-15" i="1">
                <a:latin typeface="Times New Roman"/>
                <a:cs typeface="Times New Roman"/>
              </a:rPr>
              <a:t> </a:t>
            </a:r>
            <a:r>
              <a:rPr dirty="0" sz="1100" i="1">
                <a:latin typeface="Times New Roman"/>
                <a:cs typeface="Times New Roman"/>
              </a:rPr>
              <a:t>Loaded</a:t>
            </a:r>
            <a:endParaRPr sz="1100">
              <a:latin typeface="Times New Roman"/>
              <a:cs typeface="Times New Roman"/>
            </a:endParaRPr>
          </a:p>
          <a:p>
            <a:pPr marL="25400">
              <a:lnSpc>
                <a:spcPct val="100000"/>
              </a:lnSpc>
              <a:spcBef>
                <a:spcPts val="254"/>
              </a:spcBef>
            </a:pPr>
            <a:r>
              <a:rPr dirty="0" sz="1000" spc="-5">
                <a:latin typeface="Times New Roman"/>
                <a:cs typeface="Times New Roman"/>
              </a:rPr>
              <a:t>The live load distribution factor for two </a:t>
            </a:r>
            <a:r>
              <a:rPr dirty="0" sz="1000">
                <a:latin typeface="Times New Roman"/>
                <a:cs typeface="Times New Roman"/>
              </a:rPr>
              <a:t>or more </a:t>
            </a:r>
            <a:r>
              <a:rPr dirty="0" sz="1000" spc="-5">
                <a:latin typeface="Times New Roman"/>
                <a:cs typeface="Times New Roman"/>
              </a:rPr>
              <a:t>loaded lanes</a:t>
            </a:r>
            <a:r>
              <a:rPr dirty="0" sz="1000" spc="25">
                <a:latin typeface="Times New Roman"/>
                <a:cs typeface="Times New Roman"/>
              </a:rPr>
              <a:t> </a:t>
            </a:r>
            <a:r>
              <a:rPr dirty="0" sz="1000" spc="-5">
                <a:latin typeface="Times New Roman"/>
                <a:cs typeface="Times New Roman"/>
              </a:rPr>
              <a:t>is</a:t>
            </a:r>
            <a:endParaRPr sz="1000">
              <a:latin typeface="Times New Roman"/>
              <a:cs typeface="Times New Roman"/>
            </a:endParaRPr>
          </a:p>
          <a:p>
            <a:pPr algn="r" marR="103505">
              <a:lnSpc>
                <a:spcPts val="860"/>
              </a:lnSpc>
              <a:spcBef>
                <a:spcPts val="625"/>
              </a:spcBef>
            </a:pPr>
            <a:r>
              <a:rPr dirty="0" sz="1000" spc="-250">
                <a:latin typeface="Cambria Math"/>
                <a:cs typeface="Cambria Math"/>
              </a:rPr>
              <a:t>𝑔𝑔𝑉𝑉</a:t>
            </a:r>
            <a:r>
              <a:rPr dirty="0" baseline="31746" sz="1050" spc="-375">
                <a:latin typeface="Cambria Math"/>
                <a:cs typeface="Cambria Math"/>
              </a:rPr>
              <a:t>𝑒𝑒</a:t>
            </a:r>
            <a:r>
              <a:rPr dirty="0" baseline="31746" sz="1050" spc="712">
                <a:latin typeface="Cambria Math"/>
                <a:cs typeface="Cambria Math"/>
              </a:rPr>
              <a:t> </a:t>
            </a:r>
            <a:r>
              <a:rPr dirty="0" sz="1000" spc="-5">
                <a:latin typeface="Cambria Math"/>
                <a:cs typeface="Cambria Math"/>
              </a:rPr>
              <a:t>=</a:t>
            </a:r>
            <a:r>
              <a:rPr dirty="0" sz="1000" spc="50">
                <a:latin typeface="Cambria Math"/>
                <a:cs typeface="Cambria Math"/>
              </a:rPr>
              <a:t> </a:t>
            </a:r>
            <a:r>
              <a:rPr dirty="0" sz="1000" spc="-390">
                <a:latin typeface="Cambria Math"/>
                <a:cs typeface="Cambria Math"/>
              </a:rPr>
              <a:t>𝐴𝐴</a:t>
            </a:r>
            <a:r>
              <a:rPr dirty="0" sz="1000" spc="5">
                <a:latin typeface="Cambria Math"/>
                <a:cs typeface="Cambria Math"/>
              </a:rPr>
              <a:t> </a:t>
            </a:r>
            <a:r>
              <a:rPr dirty="0" sz="1000" spc="-300">
                <a:latin typeface="Cambria Math"/>
                <a:cs typeface="Cambria Math"/>
              </a:rPr>
              <a:t>𝑔𝑔𝑉𝑉</a:t>
            </a:r>
            <a:r>
              <a:rPr dirty="0" baseline="31746" sz="1050" spc="-450">
                <a:latin typeface="Cambria Math"/>
                <a:cs typeface="Cambria Math"/>
              </a:rPr>
              <a:t>𝑔𝑔</a:t>
            </a:r>
            <a:endParaRPr baseline="31746" sz="1050">
              <a:latin typeface="Cambria Math"/>
              <a:cs typeface="Cambria Math"/>
            </a:endParaRPr>
          </a:p>
          <a:p>
            <a:pPr algn="r" marR="43180">
              <a:lnSpc>
                <a:spcPts val="500"/>
              </a:lnSpc>
              <a:tabLst>
                <a:tab pos="522605" algn="l"/>
              </a:tabLst>
            </a:pPr>
            <a:r>
              <a:rPr dirty="0" sz="700" spc="20">
                <a:latin typeface="Cambria Math"/>
                <a:cs typeface="Cambria Math"/>
              </a:rPr>
              <a:t>2</a:t>
            </a:r>
            <a:r>
              <a:rPr dirty="0" sz="700" spc="-20">
                <a:latin typeface="Cambria Math"/>
                <a:cs typeface="Cambria Math"/>
              </a:rPr>
              <a:t>+</a:t>
            </a:r>
            <a:r>
              <a:rPr dirty="0" sz="700">
                <a:latin typeface="Cambria Math"/>
                <a:cs typeface="Cambria Math"/>
              </a:rPr>
              <a:t>	</a:t>
            </a:r>
            <a:r>
              <a:rPr dirty="0" sz="700" spc="20">
                <a:latin typeface="Cambria Math"/>
                <a:cs typeface="Cambria Math"/>
              </a:rPr>
              <a:t>2</a:t>
            </a:r>
            <a:r>
              <a:rPr dirty="0" sz="700" spc="-20">
                <a:latin typeface="Cambria Math"/>
                <a:cs typeface="Cambria Math"/>
              </a:rPr>
              <a:t>+</a:t>
            </a:r>
            <a:endParaRPr sz="700">
              <a:latin typeface="Cambria Math"/>
              <a:cs typeface="Cambria Math"/>
            </a:endParaRPr>
          </a:p>
        </p:txBody>
      </p:sp>
      <p:sp>
        <p:nvSpPr>
          <p:cNvPr id="38" name="object 38"/>
          <p:cNvSpPr txBox="1"/>
          <p:nvPr/>
        </p:nvSpPr>
        <p:spPr>
          <a:xfrm>
            <a:off x="3529116" y="7889272"/>
            <a:ext cx="545465" cy="177800"/>
          </a:xfrm>
          <a:prstGeom prst="rect">
            <a:avLst/>
          </a:prstGeom>
        </p:spPr>
        <p:txBody>
          <a:bodyPr wrap="square" lIns="0" tIns="12065" rIns="0" bIns="0" rtlCol="0" vert="horz">
            <a:spAutoFit/>
          </a:bodyPr>
          <a:lstStyle/>
          <a:p>
            <a:pPr marL="12700">
              <a:lnSpc>
                <a:spcPct val="100000"/>
              </a:lnSpc>
              <a:spcBef>
                <a:spcPts val="95"/>
              </a:spcBef>
            </a:pPr>
            <a:r>
              <a:rPr dirty="0" sz="1000" spc="-390">
                <a:latin typeface="Cambria Math"/>
                <a:cs typeface="Cambria Math"/>
              </a:rPr>
              <a:t>𝐴𝐴</a:t>
            </a:r>
            <a:r>
              <a:rPr dirty="0" sz="1000" spc="50">
                <a:latin typeface="Cambria Math"/>
                <a:cs typeface="Cambria Math"/>
              </a:rPr>
              <a:t> </a:t>
            </a:r>
            <a:r>
              <a:rPr dirty="0" sz="1000" spc="-5">
                <a:latin typeface="Cambria Math"/>
                <a:cs typeface="Cambria Math"/>
              </a:rPr>
              <a:t>= 0.6</a:t>
            </a:r>
            <a:r>
              <a:rPr dirty="0" sz="1000" spc="1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39" name="object 39"/>
          <p:cNvSpPr txBox="1"/>
          <p:nvPr/>
        </p:nvSpPr>
        <p:spPr>
          <a:xfrm>
            <a:off x="4052315" y="7760702"/>
            <a:ext cx="216535" cy="391160"/>
          </a:xfrm>
          <a:prstGeom prst="rect">
            <a:avLst/>
          </a:prstGeom>
        </p:spPr>
        <p:txBody>
          <a:bodyPr wrap="square" lIns="0" tIns="43180" rIns="0" bIns="0" rtlCol="0" vert="horz">
            <a:spAutoFit/>
          </a:bodyPr>
          <a:lstStyle/>
          <a:p>
            <a:pPr marL="43815">
              <a:lnSpc>
                <a:spcPct val="100000"/>
              </a:lnSpc>
              <a:spcBef>
                <a:spcPts val="340"/>
              </a:spcBef>
            </a:pPr>
            <a:r>
              <a:rPr dirty="0" sz="1000" spc="-229">
                <a:latin typeface="Cambria Math"/>
                <a:cs typeface="Cambria Math"/>
              </a:rPr>
              <a:t>𝑑𝑑</a:t>
            </a:r>
            <a:r>
              <a:rPr dirty="0" baseline="-15873" sz="1050" spc="-345">
                <a:latin typeface="Cambria Math"/>
                <a:cs typeface="Cambria Math"/>
              </a:rPr>
              <a:t>𝑒𝑒</a:t>
            </a:r>
            <a:endParaRPr baseline="-15873" sz="1050">
              <a:latin typeface="Cambria Math"/>
              <a:cs typeface="Cambria Math"/>
            </a:endParaRPr>
          </a:p>
          <a:p>
            <a:pPr marL="38100">
              <a:lnSpc>
                <a:spcPct val="100000"/>
              </a:lnSpc>
              <a:spcBef>
                <a:spcPts val="240"/>
              </a:spcBef>
            </a:pPr>
            <a:r>
              <a:rPr dirty="0" sz="1000" spc="-5">
                <a:latin typeface="Cambria Math"/>
                <a:cs typeface="Cambria Math"/>
              </a:rPr>
              <a:t>10</a:t>
            </a:r>
            <a:endParaRPr sz="1000">
              <a:latin typeface="Cambria Math"/>
              <a:cs typeface="Cambria Math"/>
            </a:endParaRPr>
          </a:p>
        </p:txBody>
      </p:sp>
      <p:sp>
        <p:nvSpPr>
          <p:cNvPr id="40" name="object 40"/>
          <p:cNvSpPr/>
          <p:nvPr/>
        </p:nvSpPr>
        <p:spPr>
          <a:xfrm>
            <a:off x="4090415" y="7992618"/>
            <a:ext cx="140335" cy="0"/>
          </a:xfrm>
          <a:custGeom>
            <a:avLst/>
            <a:gdLst/>
            <a:ahLst/>
            <a:cxnLst/>
            <a:rect l="l" t="t" r="r" b="b"/>
            <a:pathLst>
              <a:path w="140335" h="0">
                <a:moveTo>
                  <a:pt x="0" y="0"/>
                </a:moveTo>
                <a:lnTo>
                  <a:pt x="140195" y="0"/>
                </a:lnTo>
              </a:path>
            </a:pathLst>
          </a:custGeom>
          <a:ln w="7619">
            <a:solidFill>
              <a:srgbClr val="000000"/>
            </a:solidFill>
          </a:ln>
        </p:spPr>
        <p:txBody>
          <a:bodyPr wrap="square" lIns="0" tIns="0" rIns="0" bIns="0" rtlCol="0"/>
          <a:lstStyle/>
          <a:p/>
        </p:txBody>
      </p:sp>
      <p:sp>
        <p:nvSpPr>
          <p:cNvPr id="41" name="object 41"/>
          <p:cNvSpPr txBox="1"/>
          <p:nvPr/>
        </p:nvSpPr>
        <p:spPr>
          <a:xfrm>
            <a:off x="3300476" y="8344916"/>
            <a:ext cx="141605" cy="132080"/>
          </a:xfrm>
          <a:prstGeom prst="rect">
            <a:avLst/>
          </a:prstGeom>
        </p:spPr>
        <p:txBody>
          <a:bodyPr wrap="square" lIns="0" tIns="12065" rIns="0" bIns="0" rtlCol="0" vert="horz">
            <a:spAutoFit/>
          </a:bodyPr>
          <a:lstStyle/>
          <a:p>
            <a:pPr marL="12700">
              <a:lnSpc>
                <a:spcPct val="100000"/>
              </a:lnSpc>
              <a:spcBef>
                <a:spcPts val="95"/>
              </a:spcBef>
            </a:pPr>
            <a:r>
              <a:rPr dirty="0" sz="700" spc="20">
                <a:latin typeface="Cambria Math"/>
                <a:cs typeface="Cambria Math"/>
              </a:rPr>
              <a:t>2</a:t>
            </a:r>
            <a:r>
              <a:rPr dirty="0" sz="700" spc="-20">
                <a:latin typeface="Cambria Math"/>
                <a:cs typeface="Cambria Math"/>
              </a:rPr>
              <a:t>+</a:t>
            </a:r>
            <a:endParaRPr sz="700">
              <a:latin typeface="Cambria Math"/>
              <a:cs typeface="Cambria Math"/>
            </a:endParaRPr>
          </a:p>
        </p:txBody>
      </p:sp>
      <p:sp>
        <p:nvSpPr>
          <p:cNvPr id="42" name="object 42"/>
          <p:cNvSpPr/>
          <p:nvPr/>
        </p:nvSpPr>
        <p:spPr>
          <a:xfrm>
            <a:off x="3918203" y="8382768"/>
            <a:ext cx="140335" cy="0"/>
          </a:xfrm>
          <a:custGeom>
            <a:avLst/>
            <a:gdLst/>
            <a:ahLst/>
            <a:cxnLst/>
            <a:rect l="l" t="t" r="r" b="b"/>
            <a:pathLst>
              <a:path w="140335" h="0">
                <a:moveTo>
                  <a:pt x="0" y="0"/>
                </a:moveTo>
                <a:lnTo>
                  <a:pt x="140208" y="0"/>
                </a:lnTo>
              </a:path>
            </a:pathLst>
          </a:custGeom>
          <a:ln w="7607">
            <a:solidFill>
              <a:srgbClr val="000000"/>
            </a:solidFill>
          </a:ln>
        </p:spPr>
        <p:txBody>
          <a:bodyPr wrap="square" lIns="0" tIns="0" rIns="0" bIns="0" rtlCol="0"/>
          <a:lstStyle/>
          <a:p/>
        </p:txBody>
      </p:sp>
      <p:sp>
        <p:nvSpPr>
          <p:cNvPr id="43" name="object 43"/>
          <p:cNvSpPr txBox="1"/>
          <p:nvPr/>
        </p:nvSpPr>
        <p:spPr>
          <a:xfrm>
            <a:off x="3940521" y="8181858"/>
            <a:ext cx="446405" cy="177800"/>
          </a:xfrm>
          <a:prstGeom prst="rect">
            <a:avLst/>
          </a:prstGeom>
        </p:spPr>
        <p:txBody>
          <a:bodyPr wrap="square" lIns="0" tIns="12065" rIns="0" bIns="0" rtlCol="0" vert="horz">
            <a:spAutoFit/>
          </a:bodyPr>
          <a:lstStyle/>
          <a:p>
            <a:pPr marL="12700">
              <a:lnSpc>
                <a:spcPct val="100000"/>
              </a:lnSpc>
              <a:spcBef>
                <a:spcPts val="95"/>
              </a:spcBef>
              <a:tabLst>
                <a:tab pos="365760" algn="l"/>
              </a:tabLst>
            </a:pPr>
            <a:r>
              <a:rPr dirty="0" sz="1000" spc="-505">
                <a:latin typeface="Cambria Math"/>
                <a:cs typeface="Cambria Math"/>
              </a:rPr>
              <a:t>𝑆𝑆</a:t>
            </a:r>
            <a:r>
              <a:rPr dirty="0" sz="1000" spc="-505">
                <a:latin typeface="Cambria Math"/>
                <a:cs typeface="Cambria Math"/>
              </a:rPr>
              <a:t>	</a:t>
            </a:r>
            <a:r>
              <a:rPr dirty="0" sz="1000" spc="-505">
                <a:latin typeface="Cambria Math"/>
                <a:cs typeface="Cambria Math"/>
              </a:rPr>
              <a:t>𝑆𝑆</a:t>
            </a:r>
            <a:endParaRPr sz="1000">
              <a:latin typeface="Cambria Math"/>
              <a:cs typeface="Cambria Math"/>
            </a:endParaRPr>
          </a:p>
        </p:txBody>
      </p:sp>
      <p:sp>
        <p:nvSpPr>
          <p:cNvPr id="44" name="object 44"/>
          <p:cNvSpPr/>
          <p:nvPr/>
        </p:nvSpPr>
        <p:spPr>
          <a:xfrm>
            <a:off x="4271771" y="8382768"/>
            <a:ext cx="140335" cy="0"/>
          </a:xfrm>
          <a:custGeom>
            <a:avLst/>
            <a:gdLst/>
            <a:ahLst/>
            <a:cxnLst/>
            <a:rect l="l" t="t" r="r" b="b"/>
            <a:pathLst>
              <a:path w="140335" h="0">
                <a:moveTo>
                  <a:pt x="0" y="0"/>
                </a:moveTo>
                <a:lnTo>
                  <a:pt x="140208" y="0"/>
                </a:lnTo>
              </a:path>
            </a:pathLst>
          </a:custGeom>
          <a:ln w="7607">
            <a:solidFill>
              <a:srgbClr val="000000"/>
            </a:solidFill>
          </a:ln>
        </p:spPr>
        <p:txBody>
          <a:bodyPr wrap="square" lIns="0" tIns="0" rIns="0" bIns="0" rtlCol="0"/>
          <a:lstStyle/>
          <a:p/>
        </p:txBody>
      </p:sp>
      <p:sp>
        <p:nvSpPr>
          <p:cNvPr id="45" name="object 45"/>
          <p:cNvSpPr txBox="1"/>
          <p:nvPr/>
        </p:nvSpPr>
        <p:spPr>
          <a:xfrm>
            <a:off x="3131768" y="8279341"/>
            <a:ext cx="1382395" cy="177800"/>
          </a:xfrm>
          <a:prstGeom prst="rect">
            <a:avLst/>
          </a:prstGeom>
        </p:spPr>
        <p:txBody>
          <a:bodyPr wrap="square" lIns="0" tIns="12065" rIns="0" bIns="0" rtlCol="0" vert="horz">
            <a:spAutoFit/>
          </a:bodyPr>
          <a:lstStyle/>
          <a:p>
            <a:pPr marL="38100">
              <a:lnSpc>
                <a:spcPct val="100000"/>
              </a:lnSpc>
              <a:spcBef>
                <a:spcPts val="95"/>
              </a:spcBef>
              <a:tabLst>
                <a:tab pos="953769" algn="l"/>
                <a:tab pos="1281430" algn="l"/>
              </a:tabLst>
            </a:pPr>
            <a:r>
              <a:rPr dirty="0" sz="1000" spc="-505">
                <a:latin typeface="Cambria Math"/>
                <a:cs typeface="Cambria Math"/>
              </a:rPr>
              <a:t>𝑔</a:t>
            </a:r>
            <a:r>
              <a:rPr dirty="0" sz="1000" spc="-480">
                <a:latin typeface="Cambria Math"/>
                <a:cs typeface="Cambria Math"/>
              </a:rPr>
              <a:t>𝑔</a:t>
            </a:r>
            <a:r>
              <a:rPr dirty="0" sz="1000" spc="-505">
                <a:latin typeface="Cambria Math"/>
                <a:cs typeface="Cambria Math"/>
              </a:rPr>
              <a:t>𝑉</a:t>
            </a:r>
            <a:r>
              <a:rPr dirty="0" sz="1000" spc="-445">
                <a:latin typeface="Cambria Math"/>
                <a:cs typeface="Cambria Math"/>
              </a:rPr>
              <a:t>𝑉</a:t>
            </a:r>
            <a:r>
              <a:rPr dirty="0" baseline="31746" sz="1050" spc="-757">
                <a:latin typeface="Cambria Math"/>
                <a:cs typeface="Cambria Math"/>
              </a:rPr>
              <a:t>𝑔𝑔</a:t>
            </a:r>
            <a:r>
              <a:rPr dirty="0" baseline="31746" sz="1050">
                <a:latin typeface="Cambria Math"/>
                <a:cs typeface="Cambria Math"/>
              </a:rPr>
              <a:t>    </a:t>
            </a:r>
            <a:r>
              <a:rPr dirty="0" baseline="31746" sz="1050" spc="37">
                <a:latin typeface="Cambria Math"/>
                <a:cs typeface="Cambria Math"/>
              </a:rPr>
              <a:t> </a:t>
            </a:r>
            <a:r>
              <a:rPr dirty="0" sz="1000" spc="-5">
                <a:latin typeface="Cambria Math"/>
                <a:cs typeface="Cambria Math"/>
              </a:rPr>
              <a:t>=</a:t>
            </a:r>
            <a:r>
              <a:rPr dirty="0" sz="1000" spc="55">
                <a:latin typeface="Cambria Math"/>
                <a:cs typeface="Cambria Math"/>
              </a:rPr>
              <a:t> </a:t>
            </a:r>
            <a:r>
              <a:rPr dirty="0" sz="1000" spc="-5">
                <a:latin typeface="Cambria Math"/>
                <a:cs typeface="Cambria Math"/>
              </a:rPr>
              <a:t>0.2</a:t>
            </a:r>
            <a:r>
              <a:rPr dirty="0" sz="1000" spc="5">
                <a:latin typeface="Cambria Math"/>
                <a:cs typeface="Cambria Math"/>
              </a:rPr>
              <a:t> </a:t>
            </a:r>
            <a:r>
              <a:rPr dirty="0" sz="1000" spc="-5">
                <a:latin typeface="Cambria Math"/>
                <a:cs typeface="Cambria Math"/>
              </a:rPr>
              <a:t>+</a:t>
            </a:r>
            <a:r>
              <a:rPr dirty="0" sz="1000">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254">
                <a:latin typeface="Cambria Math"/>
                <a:cs typeface="Cambria Math"/>
              </a:rPr>
              <a:t>�</a:t>
            </a:r>
            <a:r>
              <a:rPr dirty="0" sz="1000">
                <a:latin typeface="Cambria Math"/>
                <a:cs typeface="Cambria Math"/>
              </a:rPr>
              <a:t>	</a:t>
            </a:r>
            <a:r>
              <a:rPr dirty="0" sz="1000" spc="-254">
                <a:latin typeface="Cambria Math"/>
                <a:cs typeface="Cambria Math"/>
              </a:rPr>
              <a:t>�</a:t>
            </a:r>
            <a:endParaRPr sz="1000">
              <a:latin typeface="Cambria Math"/>
              <a:cs typeface="Cambria Math"/>
            </a:endParaRPr>
          </a:p>
        </p:txBody>
      </p:sp>
      <p:sp>
        <p:nvSpPr>
          <p:cNvPr id="46" name="object 46"/>
          <p:cNvSpPr txBox="1"/>
          <p:nvPr/>
        </p:nvSpPr>
        <p:spPr>
          <a:xfrm>
            <a:off x="4463288" y="8163559"/>
            <a:ext cx="146685" cy="132080"/>
          </a:xfrm>
          <a:prstGeom prst="rect">
            <a:avLst/>
          </a:prstGeom>
        </p:spPr>
        <p:txBody>
          <a:bodyPr wrap="square" lIns="0" tIns="12065" rIns="0" bIns="0" rtlCol="0" vert="horz">
            <a:spAutoFit/>
          </a:bodyPr>
          <a:lstStyle/>
          <a:p>
            <a:pPr marL="12700">
              <a:lnSpc>
                <a:spcPct val="100000"/>
              </a:lnSpc>
              <a:spcBef>
                <a:spcPts val="95"/>
              </a:spcBef>
            </a:pPr>
            <a:r>
              <a:rPr dirty="0" sz="700" spc="20">
                <a:latin typeface="Cambria Math"/>
                <a:cs typeface="Cambria Math"/>
              </a:rPr>
              <a:t>2</a:t>
            </a:r>
            <a:r>
              <a:rPr dirty="0" sz="700" spc="-5">
                <a:latin typeface="Cambria Math"/>
                <a:cs typeface="Cambria Math"/>
              </a:rPr>
              <a:t>.</a:t>
            </a:r>
            <a:r>
              <a:rPr dirty="0" sz="700" spc="15">
                <a:latin typeface="Cambria Math"/>
                <a:cs typeface="Cambria Math"/>
              </a:rPr>
              <a:t>0</a:t>
            </a:r>
            <a:endParaRPr sz="700">
              <a:latin typeface="Cambria Math"/>
              <a:cs typeface="Cambria Math"/>
            </a:endParaRPr>
          </a:p>
        </p:txBody>
      </p:sp>
      <p:sp>
        <p:nvSpPr>
          <p:cNvPr id="47" name="object 47"/>
          <p:cNvSpPr txBox="1"/>
          <p:nvPr/>
        </p:nvSpPr>
        <p:spPr>
          <a:xfrm>
            <a:off x="3064255" y="8736583"/>
            <a:ext cx="141605" cy="132080"/>
          </a:xfrm>
          <a:prstGeom prst="rect">
            <a:avLst/>
          </a:prstGeom>
        </p:spPr>
        <p:txBody>
          <a:bodyPr wrap="square" lIns="0" tIns="12065" rIns="0" bIns="0" rtlCol="0" vert="horz">
            <a:spAutoFit/>
          </a:bodyPr>
          <a:lstStyle/>
          <a:p>
            <a:pPr marL="12700">
              <a:lnSpc>
                <a:spcPct val="100000"/>
              </a:lnSpc>
              <a:spcBef>
                <a:spcPts val="95"/>
              </a:spcBef>
            </a:pPr>
            <a:r>
              <a:rPr dirty="0" sz="700" spc="20">
                <a:latin typeface="Cambria Math"/>
                <a:cs typeface="Cambria Math"/>
              </a:rPr>
              <a:t>2</a:t>
            </a:r>
            <a:r>
              <a:rPr dirty="0" sz="700" spc="-20">
                <a:latin typeface="Cambria Math"/>
                <a:cs typeface="Cambria Math"/>
              </a:rPr>
              <a:t>+</a:t>
            </a:r>
            <a:endParaRPr sz="700">
              <a:latin typeface="Cambria Math"/>
              <a:cs typeface="Cambria Math"/>
            </a:endParaRPr>
          </a:p>
        </p:txBody>
      </p:sp>
      <p:sp>
        <p:nvSpPr>
          <p:cNvPr id="48" name="object 48"/>
          <p:cNvSpPr/>
          <p:nvPr/>
        </p:nvSpPr>
        <p:spPr>
          <a:xfrm>
            <a:off x="3680459" y="8774430"/>
            <a:ext cx="140335" cy="0"/>
          </a:xfrm>
          <a:custGeom>
            <a:avLst/>
            <a:gdLst/>
            <a:ahLst/>
            <a:cxnLst/>
            <a:rect l="l" t="t" r="r" b="b"/>
            <a:pathLst>
              <a:path w="140335" h="0">
                <a:moveTo>
                  <a:pt x="0" y="0"/>
                </a:moveTo>
                <a:lnTo>
                  <a:pt x="140208" y="0"/>
                </a:lnTo>
              </a:path>
            </a:pathLst>
          </a:custGeom>
          <a:ln w="7619">
            <a:solidFill>
              <a:srgbClr val="000000"/>
            </a:solidFill>
          </a:ln>
        </p:spPr>
        <p:txBody>
          <a:bodyPr wrap="square" lIns="0" tIns="0" rIns="0" bIns="0" rtlCol="0"/>
          <a:lstStyle/>
          <a:p/>
        </p:txBody>
      </p:sp>
      <p:sp>
        <p:nvSpPr>
          <p:cNvPr id="49" name="object 49"/>
          <p:cNvSpPr txBox="1"/>
          <p:nvPr/>
        </p:nvSpPr>
        <p:spPr>
          <a:xfrm>
            <a:off x="3702777" y="8573526"/>
            <a:ext cx="450850" cy="177800"/>
          </a:xfrm>
          <a:prstGeom prst="rect">
            <a:avLst/>
          </a:prstGeom>
        </p:spPr>
        <p:txBody>
          <a:bodyPr wrap="square" lIns="0" tIns="12065" rIns="0" bIns="0" rtlCol="0" vert="horz">
            <a:spAutoFit/>
          </a:bodyPr>
          <a:lstStyle/>
          <a:p>
            <a:pPr marL="12700">
              <a:lnSpc>
                <a:spcPct val="100000"/>
              </a:lnSpc>
              <a:spcBef>
                <a:spcPts val="95"/>
              </a:spcBef>
              <a:tabLst>
                <a:tab pos="367665" algn="l"/>
              </a:tabLst>
            </a:pPr>
            <a:r>
              <a:rPr dirty="0" sz="1000" spc="-5">
                <a:latin typeface="Cambria Math"/>
                <a:cs typeface="Cambria Math"/>
              </a:rPr>
              <a:t>7</a:t>
            </a:r>
            <a:r>
              <a:rPr dirty="0" sz="1000" spc="-5">
                <a:latin typeface="Cambria Math"/>
                <a:cs typeface="Cambria Math"/>
              </a:rPr>
              <a:t>	</a:t>
            </a:r>
            <a:r>
              <a:rPr dirty="0" sz="1000" spc="-5">
                <a:latin typeface="Cambria Math"/>
                <a:cs typeface="Cambria Math"/>
              </a:rPr>
              <a:t>7</a:t>
            </a:r>
            <a:endParaRPr sz="1000">
              <a:latin typeface="Cambria Math"/>
              <a:cs typeface="Cambria Math"/>
            </a:endParaRPr>
          </a:p>
        </p:txBody>
      </p:sp>
      <p:sp>
        <p:nvSpPr>
          <p:cNvPr id="50" name="object 50"/>
          <p:cNvSpPr txBox="1"/>
          <p:nvPr/>
        </p:nvSpPr>
        <p:spPr>
          <a:xfrm>
            <a:off x="3667738" y="8756433"/>
            <a:ext cx="520700" cy="177800"/>
          </a:xfrm>
          <a:prstGeom prst="rect">
            <a:avLst/>
          </a:prstGeom>
        </p:spPr>
        <p:txBody>
          <a:bodyPr wrap="square" lIns="0" tIns="12065" rIns="0" bIns="0" rtlCol="0" vert="horz">
            <a:spAutoFit/>
          </a:bodyPr>
          <a:lstStyle/>
          <a:p>
            <a:pPr marL="12700">
              <a:lnSpc>
                <a:spcPct val="100000"/>
              </a:lnSpc>
              <a:spcBef>
                <a:spcPts val="95"/>
              </a:spcBef>
              <a:tabLst>
                <a:tab pos="367665" algn="l"/>
              </a:tabLst>
            </a:pPr>
            <a:r>
              <a:rPr dirty="0" sz="1000" spc="-5">
                <a:latin typeface="Cambria Math"/>
                <a:cs typeface="Cambria Math"/>
              </a:rPr>
              <a:t>12</a:t>
            </a:r>
            <a:r>
              <a:rPr dirty="0" sz="1000" spc="-5">
                <a:latin typeface="Cambria Math"/>
                <a:cs typeface="Cambria Math"/>
              </a:rPr>
              <a:t>	</a:t>
            </a:r>
            <a:r>
              <a:rPr dirty="0" sz="1000" spc="-5">
                <a:latin typeface="Cambria Math"/>
                <a:cs typeface="Cambria Math"/>
              </a:rPr>
              <a:t>35</a:t>
            </a:r>
            <a:endParaRPr sz="1000">
              <a:latin typeface="Cambria Math"/>
              <a:cs typeface="Cambria Math"/>
            </a:endParaRPr>
          </a:p>
        </p:txBody>
      </p:sp>
      <p:sp>
        <p:nvSpPr>
          <p:cNvPr id="51" name="object 51"/>
          <p:cNvSpPr/>
          <p:nvPr/>
        </p:nvSpPr>
        <p:spPr>
          <a:xfrm>
            <a:off x="4035552" y="8774430"/>
            <a:ext cx="140335" cy="0"/>
          </a:xfrm>
          <a:custGeom>
            <a:avLst/>
            <a:gdLst/>
            <a:ahLst/>
            <a:cxnLst/>
            <a:rect l="l" t="t" r="r" b="b"/>
            <a:pathLst>
              <a:path w="140335" h="0">
                <a:moveTo>
                  <a:pt x="0" y="0"/>
                </a:moveTo>
                <a:lnTo>
                  <a:pt x="140195" y="0"/>
                </a:lnTo>
              </a:path>
            </a:pathLst>
          </a:custGeom>
          <a:ln w="7619">
            <a:solidFill>
              <a:srgbClr val="000000"/>
            </a:solidFill>
          </a:ln>
        </p:spPr>
        <p:txBody>
          <a:bodyPr wrap="square" lIns="0" tIns="0" rIns="0" bIns="0" rtlCol="0"/>
          <a:lstStyle/>
          <a:p/>
        </p:txBody>
      </p:sp>
      <p:sp>
        <p:nvSpPr>
          <p:cNvPr id="52" name="object 52"/>
          <p:cNvSpPr txBox="1"/>
          <p:nvPr/>
        </p:nvSpPr>
        <p:spPr>
          <a:xfrm>
            <a:off x="2895564" y="8671003"/>
            <a:ext cx="1382395" cy="177800"/>
          </a:xfrm>
          <a:prstGeom prst="rect">
            <a:avLst/>
          </a:prstGeom>
        </p:spPr>
        <p:txBody>
          <a:bodyPr wrap="square" lIns="0" tIns="12065" rIns="0" bIns="0" rtlCol="0" vert="horz">
            <a:spAutoFit/>
          </a:bodyPr>
          <a:lstStyle/>
          <a:p>
            <a:pPr marL="38100">
              <a:lnSpc>
                <a:spcPct val="100000"/>
              </a:lnSpc>
              <a:spcBef>
                <a:spcPts val="95"/>
              </a:spcBef>
              <a:tabLst>
                <a:tab pos="953769" algn="l"/>
                <a:tab pos="1281430" algn="l"/>
              </a:tabLst>
            </a:pPr>
            <a:r>
              <a:rPr dirty="0" sz="1000" spc="-505">
                <a:latin typeface="Cambria Math"/>
                <a:cs typeface="Cambria Math"/>
              </a:rPr>
              <a:t>𝑔</a:t>
            </a:r>
            <a:r>
              <a:rPr dirty="0" sz="1000" spc="-480">
                <a:latin typeface="Cambria Math"/>
                <a:cs typeface="Cambria Math"/>
              </a:rPr>
              <a:t>𝑔</a:t>
            </a:r>
            <a:r>
              <a:rPr dirty="0" sz="1000" spc="-505">
                <a:latin typeface="Cambria Math"/>
                <a:cs typeface="Cambria Math"/>
              </a:rPr>
              <a:t>𝑉</a:t>
            </a:r>
            <a:r>
              <a:rPr dirty="0" sz="1000" spc="-445">
                <a:latin typeface="Cambria Math"/>
                <a:cs typeface="Cambria Math"/>
              </a:rPr>
              <a:t>𝑉</a:t>
            </a:r>
            <a:r>
              <a:rPr dirty="0" baseline="31746" sz="1050" spc="-757">
                <a:latin typeface="Cambria Math"/>
                <a:cs typeface="Cambria Math"/>
              </a:rPr>
              <a:t>𝑔𝑔</a:t>
            </a:r>
            <a:r>
              <a:rPr dirty="0" baseline="31746" sz="1050">
                <a:latin typeface="Cambria Math"/>
                <a:cs typeface="Cambria Math"/>
              </a:rPr>
              <a:t>    </a:t>
            </a:r>
            <a:r>
              <a:rPr dirty="0" baseline="31746" sz="1050" spc="22">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5">
                <a:latin typeface="Cambria Math"/>
                <a:cs typeface="Cambria Math"/>
              </a:rPr>
              <a:t>0.2</a:t>
            </a:r>
            <a:r>
              <a:rPr dirty="0" sz="1000" spc="5">
                <a:latin typeface="Cambria Math"/>
                <a:cs typeface="Cambria Math"/>
              </a:rPr>
              <a:t> </a:t>
            </a:r>
            <a:r>
              <a:rPr dirty="0" sz="1000" spc="-5">
                <a:latin typeface="Cambria Math"/>
                <a:cs typeface="Cambria Math"/>
              </a:rPr>
              <a:t>+</a:t>
            </a:r>
            <a:r>
              <a:rPr dirty="0" sz="1000">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254">
                <a:latin typeface="Cambria Math"/>
                <a:cs typeface="Cambria Math"/>
              </a:rPr>
              <a:t>�</a:t>
            </a:r>
            <a:r>
              <a:rPr dirty="0" sz="1000">
                <a:latin typeface="Cambria Math"/>
                <a:cs typeface="Cambria Math"/>
              </a:rPr>
              <a:t>	</a:t>
            </a:r>
            <a:r>
              <a:rPr dirty="0" sz="1000" spc="-254">
                <a:latin typeface="Cambria Math"/>
                <a:cs typeface="Cambria Math"/>
              </a:rPr>
              <a:t>�</a:t>
            </a:r>
            <a:endParaRPr sz="1000">
              <a:latin typeface="Cambria Math"/>
              <a:cs typeface="Cambria Math"/>
            </a:endParaRPr>
          </a:p>
        </p:txBody>
      </p:sp>
      <p:sp>
        <p:nvSpPr>
          <p:cNvPr id="55" name="object 55"/>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17</a:t>
            </a:r>
          </a:p>
        </p:txBody>
      </p:sp>
      <p:sp>
        <p:nvSpPr>
          <p:cNvPr id="53" name="object 53"/>
          <p:cNvSpPr txBox="1"/>
          <p:nvPr/>
        </p:nvSpPr>
        <p:spPr>
          <a:xfrm>
            <a:off x="3905482" y="8307244"/>
            <a:ext cx="519430" cy="381000"/>
          </a:xfrm>
          <a:prstGeom prst="rect">
            <a:avLst/>
          </a:prstGeom>
        </p:spPr>
        <p:txBody>
          <a:bodyPr wrap="square" lIns="0" tIns="69215" rIns="0" bIns="0" rtlCol="0" vert="horz">
            <a:spAutoFit/>
          </a:bodyPr>
          <a:lstStyle/>
          <a:p>
            <a:pPr marL="12700">
              <a:lnSpc>
                <a:spcPct val="100000"/>
              </a:lnSpc>
              <a:spcBef>
                <a:spcPts val="545"/>
              </a:spcBef>
              <a:tabLst>
                <a:tab pos="365760" algn="l"/>
              </a:tabLst>
            </a:pPr>
            <a:r>
              <a:rPr dirty="0" sz="1000" spc="-5">
                <a:latin typeface="Cambria Math"/>
                <a:cs typeface="Cambria Math"/>
              </a:rPr>
              <a:t>12</a:t>
            </a:r>
            <a:r>
              <a:rPr dirty="0" sz="1000" spc="-5">
                <a:latin typeface="Cambria Math"/>
                <a:cs typeface="Cambria Math"/>
              </a:rPr>
              <a:t>	</a:t>
            </a:r>
            <a:r>
              <a:rPr dirty="0" sz="1000" spc="-5">
                <a:latin typeface="Cambria Math"/>
                <a:cs typeface="Cambria Math"/>
              </a:rPr>
              <a:t>35</a:t>
            </a:r>
            <a:endParaRPr sz="1000">
              <a:latin typeface="Cambria Math"/>
              <a:cs typeface="Cambria Math"/>
            </a:endParaRPr>
          </a:p>
          <a:p>
            <a:pPr marL="334010">
              <a:lnSpc>
                <a:spcPct val="100000"/>
              </a:lnSpc>
              <a:spcBef>
                <a:spcPts val="315"/>
              </a:spcBef>
            </a:pPr>
            <a:r>
              <a:rPr dirty="0" sz="700" spc="10">
                <a:latin typeface="Cambria Math"/>
                <a:cs typeface="Cambria Math"/>
              </a:rPr>
              <a:t>2.0</a:t>
            </a:r>
            <a:endParaRPr sz="700">
              <a:latin typeface="Cambria Math"/>
              <a:cs typeface="Cambria Math"/>
            </a:endParaRPr>
          </a:p>
        </p:txBody>
      </p:sp>
      <p:sp>
        <p:nvSpPr>
          <p:cNvPr id="54" name="object 54"/>
          <p:cNvSpPr txBox="1"/>
          <p:nvPr/>
        </p:nvSpPr>
        <p:spPr>
          <a:xfrm>
            <a:off x="4388611" y="8671052"/>
            <a:ext cx="46164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0.743</a:t>
            </a:r>
            <a:endParaRPr sz="1000">
              <a:latin typeface="Cambria Math"/>
              <a:cs typeface="Cambria Math"/>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3209035" y="979424"/>
            <a:ext cx="545465" cy="177800"/>
          </a:xfrm>
          <a:prstGeom prst="rect">
            <a:avLst/>
          </a:prstGeom>
        </p:spPr>
        <p:txBody>
          <a:bodyPr wrap="square" lIns="0" tIns="12065" rIns="0" bIns="0" rtlCol="0" vert="horz">
            <a:spAutoFit/>
          </a:bodyPr>
          <a:lstStyle/>
          <a:p>
            <a:pPr marL="12700">
              <a:lnSpc>
                <a:spcPct val="100000"/>
              </a:lnSpc>
              <a:spcBef>
                <a:spcPts val="95"/>
              </a:spcBef>
            </a:pPr>
            <a:r>
              <a:rPr dirty="0" sz="1000" spc="-390">
                <a:latin typeface="Cambria Math"/>
                <a:cs typeface="Cambria Math"/>
              </a:rPr>
              <a:t>𝐴𝐴</a:t>
            </a:r>
            <a:r>
              <a:rPr dirty="0" sz="1000" spc="45">
                <a:latin typeface="Cambria Math"/>
                <a:cs typeface="Cambria Math"/>
              </a:rPr>
              <a:t> </a:t>
            </a:r>
            <a:r>
              <a:rPr dirty="0" sz="1000" spc="-5">
                <a:latin typeface="Cambria Math"/>
                <a:cs typeface="Cambria Math"/>
              </a:rPr>
              <a:t>= 0.6</a:t>
            </a:r>
            <a:r>
              <a:rPr dirty="0" sz="1000" spc="2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4" name="object 4"/>
          <p:cNvSpPr txBox="1"/>
          <p:nvPr/>
        </p:nvSpPr>
        <p:spPr>
          <a:xfrm>
            <a:off x="3757631" y="881898"/>
            <a:ext cx="33210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2.855</a:t>
            </a:r>
            <a:endParaRPr sz="1000">
              <a:latin typeface="Cambria Math"/>
              <a:cs typeface="Cambria Math"/>
            </a:endParaRPr>
          </a:p>
        </p:txBody>
      </p:sp>
      <p:sp>
        <p:nvSpPr>
          <p:cNvPr id="5" name="object 5"/>
          <p:cNvSpPr txBox="1"/>
          <p:nvPr/>
        </p:nvSpPr>
        <p:spPr>
          <a:xfrm>
            <a:off x="3841496" y="1064805"/>
            <a:ext cx="16573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10</a:t>
            </a:r>
            <a:endParaRPr sz="1000">
              <a:latin typeface="Cambria Math"/>
              <a:cs typeface="Cambria Math"/>
            </a:endParaRPr>
          </a:p>
        </p:txBody>
      </p:sp>
      <p:sp>
        <p:nvSpPr>
          <p:cNvPr id="6" name="object 6"/>
          <p:cNvSpPr/>
          <p:nvPr/>
        </p:nvSpPr>
        <p:spPr>
          <a:xfrm>
            <a:off x="3770376" y="1082802"/>
            <a:ext cx="307975" cy="0"/>
          </a:xfrm>
          <a:custGeom>
            <a:avLst/>
            <a:gdLst/>
            <a:ahLst/>
            <a:cxnLst/>
            <a:rect l="l" t="t" r="r" b="b"/>
            <a:pathLst>
              <a:path w="307975" h="0">
                <a:moveTo>
                  <a:pt x="0" y="0"/>
                </a:moveTo>
                <a:lnTo>
                  <a:pt x="307848" y="0"/>
                </a:lnTo>
              </a:path>
            </a:pathLst>
          </a:custGeom>
          <a:ln w="7620">
            <a:solidFill>
              <a:srgbClr val="000000"/>
            </a:solidFill>
          </a:ln>
        </p:spPr>
        <p:txBody>
          <a:bodyPr wrap="square" lIns="0" tIns="0" rIns="0" bIns="0" rtlCol="0"/>
          <a:lstStyle/>
          <a:p/>
        </p:txBody>
      </p:sp>
      <p:sp>
        <p:nvSpPr>
          <p:cNvPr id="7" name="object 7"/>
          <p:cNvSpPr txBox="1"/>
          <p:nvPr/>
        </p:nvSpPr>
        <p:spPr>
          <a:xfrm>
            <a:off x="4100576" y="979424"/>
            <a:ext cx="46291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0.889</a:t>
            </a:r>
            <a:endParaRPr sz="1000">
              <a:latin typeface="Cambria Math"/>
              <a:cs typeface="Cambria Math"/>
            </a:endParaRPr>
          </a:p>
        </p:txBody>
      </p:sp>
      <p:sp>
        <p:nvSpPr>
          <p:cNvPr id="8" name="object 8"/>
          <p:cNvSpPr txBox="1"/>
          <p:nvPr/>
        </p:nvSpPr>
        <p:spPr>
          <a:xfrm>
            <a:off x="673100" y="1261364"/>
            <a:ext cx="433832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The exterior beam cannot </a:t>
            </a:r>
            <a:r>
              <a:rPr dirty="0" sz="1000">
                <a:latin typeface="Times New Roman"/>
                <a:cs typeface="Times New Roman"/>
              </a:rPr>
              <a:t>be </a:t>
            </a:r>
            <a:r>
              <a:rPr dirty="0" sz="1000" spc="-5">
                <a:latin typeface="Times New Roman"/>
                <a:cs typeface="Times New Roman"/>
              </a:rPr>
              <a:t>designed </a:t>
            </a:r>
            <a:r>
              <a:rPr dirty="0" sz="1000">
                <a:latin typeface="Times New Roman"/>
                <a:cs typeface="Times New Roman"/>
              </a:rPr>
              <a:t>for </a:t>
            </a:r>
            <a:r>
              <a:rPr dirty="0" sz="1000" spc="-5">
                <a:latin typeface="Times New Roman"/>
                <a:cs typeface="Times New Roman"/>
              </a:rPr>
              <a:t>less load than the interior beam so </a:t>
            </a:r>
            <a:r>
              <a:rPr dirty="0" sz="1000" spc="-390">
                <a:latin typeface="Cambria Math"/>
                <a:cs typeface="Cambria Math"/>
              </a:rPr>
              <a:t>𝐴𝐴</a:t>
            </a:r>
            <a:r>
              <a:rPr dirty="0" sz="1000" spc="75">
                <a:latin typeface="Cambria Math"/>
                <a:cs typeface="Cambria Math"/>
              </a:rPr>
              <a:t> </a:t>
            </a:r>
            <a:r>
              <a:rPr dirty="0" sz="1000" spc="-5">
                <a:latin typeface="Cambria Math"/>
                <a:cs typeface="Cambria Math"/>
              </a:rPr>
              <a:t>=</a:t>
            </a:r>
            <a:r>
              <a:rPr dirty="0" sz="1000" spc="165">
                <a:latin typeface="Cambria Math"/>
                <a:cs typeface="Cambria Math"/>
              </a:rPr>
              <a:t> </a:t>
            </a:r>
            <a:r>
              <a:rPr dirty="0" sz="1000">
                <a:latin typeface="Cambria Math"/>
                <a:cs typeface="Cambria Math"/>
              </a:rPr>
              <a:t>1.0</a:t>
            </a:r>
            <a:endParaRPr sz="1000">
              <a:latin typeface="Cambria Math"/>
              <a:cs typeface="Cambria Math"/>
            </a:endParaRPr>
          </a:p>
        </p:txBody>
      </p:sp>
      <p:sp>
        <p:nvSpPr>
          <p:cNvPr id="9" name="object 9"/>
          <p:cNvSpPr txBox="1"/>
          <p:nvPr/>
        </p:nvSpPr>
        <p:spPr>
          <a:xfrm>
            <a:off x="3107463" y="1486899"/>
            <a:ext cx="1557655" cy="177800"/>
          </a:xfrm>
          <a:prstGeom prst="rect">
            <a:avLst/>
          </a:prstGeom>
        </p:spPr>
        <p:txBody>
          <a:bodyPr wrap="square" lIns="0" tIns="12065" rIns="0" bIns="0" rtlCol="0" vert="horz">
            <a:spAutoFit/>
          </a:bodyPr>
          <a:lstStyle/>
          <a:p>
            <a:pPr marL="38100">
              <a:lnSpc>
                <a:spcPct val="100000"/>
              </a:lnSpc>
              <a:spcBef>
                <a:spcPts val="95"/>
              </a:spcBef>
            </a:pPr>
            <a:r>
              <a:rPr dirty="0" sz="1000" spc="-250">
                <a:latin typeface="Cambria Math"/>
                <a:cs typeface="Cambria Math"/>
              </a:rPr>
              <a:t>𝑔𝑔𝑉𝑉</a:t>
            </a:r>
            <a:r>
              <a:rPr dirty="0" baseline="31746" sz="1050" spc="-375">
                <a:latin typeface="Cambria Math"/>
                <a:cs typeface="Cambria Math"/>
              </a:rPr>
              <a:t>𝑒𝑒</a:t>
            </a:r>
            <a:r>
              <a:rPr dirty="0" baseline="31746" sz="1050" spc="735">
                <a:latin typeface="Cambria Math"/>
                <a:cs typeface="Cambria Math"/>
              </a:rPr>
              <a:t> </a:t>
            </a:r>
            <a:r>
              <a:rPr dirty="0" sz="1000" spc="-5">
                <a:latin typeface="Cambria Math"/>
                <a:cs typeface="Cambria Math"/>
              </a:rPr>
              <a:t>= 1.0</a:t>
            </a:r>
            <a:r>
              <a:rPr dirty="0" baseline="2777" sz="1500" spc="-7">
                <a:latin typeface="Cambria Math"/>
                <a:cs typeface="Cambria Math"/>
              </a:rPr>
              <a:t>(</a:t>
            </a:r>
            <a:r>
              <a:rPr dirty="0" sz="1000" spc="-5">
                <a:latin typeface="Cambria Math"/>
                <a:cs typeface="Cambria Math"/>
              </a:rPr>
              <a:t>0.743</a:t>
            </a:r>
            <a:r>
              <a:rPr dirty="0" baseline="2777" sz="1500" spc="-7">
                <a:latin typeface="Cambria Math"/>
                <a:cs typeface="Cambria Math"/>
              </a:rPr>
              <a:t>) </a:t>
            </a:r>
            <a:r>
              <a:rPr dirty="0" sz="1000" spc="-5">
                <a:latin typeface="Cambria Math"/>
                <a:cs typeface="Cambria Math"/>
              </a:rPr>
              <a:t>=</a:t>
            </a:r>
            <a:r>
              <a:rPr dirty="0" sz="1000" spc="175">
                <a:latin typeface="Cambria Math"/>
                <a:cs typeface="Cambria Math"/>
              </a:rPr>
              <a:t> </a:t>
            </a:r>
            <a:r>
              <a:rPr dirty="0" sz="1000" spc="-5">
                <a:latin typeface="Cambria Math"/>
                <a:cs typeface="Cambria Math"/>
              </a:rPr>
              <a:t>0.743</a:t>
            </a:r>
            <a:endParaRPr sz="1000">
              <a:latin typeface="Cambria Math"/>
              <a:cs typeface="Cambria Math"/>
            </a:endParaRPr>
          </a:p>
        </p:txBody>
      </p:sp>
      <p:sp>
        <p:nvSpPr>
          <p:cNvPr id="10" name="object 10"/>
          <p:cNvSpPr txBox="1"/>
          <p:nvPr/>
        </p:nvSpPr>
        <p:spPr>
          <a:xfrm>
            <a:off x="673100" y="1516878"/>
            <a:ext cx="3301365" cy="370205"/>
          </a:xfrm>
          <a:prstGeom prst="rect">
            <a:avLst/>
          </a:prstGeom>
        </p:spPr>
        <p:txBody>
          <a:bodyPr wrap="square" lIns="0" tIns="47625" rIns="0" bIns="0" rtlCol="0" vert="horz">
            <a:spAutoFit/>
          </a:bodyPr>
          <a:lstStyle/>
          <a:p>
            <a:pPr algn="r" marR="562610">
              <a:lnSpc>
                <a:spcPct val="100000"/>
              </a:lnSpc>
              <a:spcBef>
                <a:spcPts val="375"/>
              </a:spcBef>
            </a:pPr>
            <a:r>
              <a:rPr dirty="0" sz="700" spc="20">
                <a:latin typeface="Cambria Math"/>
                <a:cs typeface="Cambria Math"/>
              </a:rPr>
              <a:t>2</a:t>
            </a:r>
            <a:r>
              <a:rPr dirty="0" sz="700" spc="-20">
                <a:latin typeface="Cambria Math"/>
                <a:cs typeface="Cambria Math"/>
              </a:rPr>
              <a:t>+</a:t>
            </a:r>
            <a:endParaRPr sz="700">
              <a:latin typeface="Cambria Math"/>
              <a:cs typeface="Cambria Math"/>
            </a:endParaRPr>
          </a:p>
          <a:p>
            <a:pPr marL="12700">
              <a:lnSpc>
                <a:spcPct val="100000"/>
              </a:lnSpc>
              <a:spcBef>
                <a:spcPts val="395"/>
              </a:spcBef>
            </a:pPr>
            <a:r>
              <a:rPr dirty="0" sz="1000" spc="-5">
                <a:latin typeface="Times New Roman"/>
                <a:cs typeface="Times New Roman"/>
              </a:rPr>
              <a:t>The skew correction factor is given in </a:t>
            </a:r>
            <a:r>
              <a:rPr dirty="0" sz="1000" spc="-10">
                <a:latin typeface="Times New Roman"/>
                <a:cs typeface="Times New Roman"/>
              </a:rPr>
              <a:t>LRFD </a:t>
            </a:r>
            <a:r>
              <a:rPr dirty="0" sz="1000" spc="-5">
                <a:latin typeface="Times New Roman"/>
                <a:cs typeface="Times New Roman"/>
              </a:rPr>
              <a:t>Table</a:t>
            </a:r>
            <a:r>
              <a:rPr dirty="0" sz="1000" spc="114">
                <a:latin typeface="Times New Roman"/>
                <a:cs typeface="Times New Roman"/>
              </a:rPr>
              <a:t> </a:t>
            </a:r>
            <a:r>
              <a:rPr dirty="0" sz="1000" spc="-5">
                <a:latin typeface="Times New Roman"/>
                <a:cs typeface="Times New Roman"/>
              </a:rPr>
              <a:t>4.6.2.2.3c-1.</a:t>
            </a:r>
            <a:endParaRPr sz="1000">
              <a:latin typeface="Times New Roman"/>
              <a:cs typeface="Times New Roman"/>
            </a:endParaRPr>
          </a:p>
        </p:txBody>
      </p:sp>
      <p:sp>
        <p:nvSpPr>
          <p:cNvPr id="11" name="object 11"/>
          <p:cNvSpPr txBox="1"/>
          <p:nvPr/>
        </p:nvSpPr>
        <p:spPr>
          <a:xfrm>
            <a:off x="2997137" y="2058410"/>
            <a:ext cx="843280" cy="177800"/>
          </a:xfrm>
          <a:prstGeom prst="rect">
            <a:avLst/>
          </a:prstGeom>
        </p:spPr>
        <p:txBody>
          <a:bodyPr wrap="square" lIns="0" tIns="12065" rIns="0" bIns="0" rtlCol="0" vert="horz">
            <a:spAutoFit/>
          </a:bodyPr>
          <a:lstStyle/>
          <a:p>
            <a:pPr marL="12700">
              <a:lnSpc>
                <a:spcPct val="100000"/>
              </a:lnSpc>
              <a:spcBef>
                <a:spcPts val="95"/>
              </a:spcBef>
            </a:pPr>
            <a:r>
              <a:rPr dirty="0" sz="1000" spc="-280">
                <a:latin typeface="Cambria Math"/>
                <a:cs typeface="Cambria Math"/>
              </a:rPr>
              <a:t>𝑓𝑓</a:t>
            </a:r>
            <a:r>
              <a:rPr dirty="0" sz="1000" spc="75">
                <a:latin typeface="Cambria Math"/>
                <a:cs typeface="Cambria Math"/>
              </a:rPr>
              <a:t> </a:t>
            </a:r>
            <a:r>
              <a:rPr dirty="0" sz="1000" spc="-5">
                <a:latin typeface="Cambria Math"/>
                <a:cs typeface="Cambria Math"/>
              </a:rPr>
              <a:t>= 1.0 + 0.2</a:t>
            </a:r>
            <a:r>
              <a:rPr dirty="0" sz="1000" spc="-15">
                <a:latin typeface="Cambria Math"/>
                <a:cs typeface="Cambria Math"/>
              </a:rPr>
              <a:t> </a:t>
            </a:r>
            <a:r>
              <a:rPr dirty="0" sz="1000" spc="-375">
                <a:latin typeface="Cambria Math"/>
                <a:cs typeface="Cambria Math"/>
              </a:rPr>
              <a:t>�</a:t>
            </a:r>
            <a:endParaRPr sz="1000">
              <a:latin typeface="Cambria Math"/>
              <a:cs typeface="Cambria Math"/>
            </a:endParaRPr>
          </a:p>
        </p:txBody>
      </p:sp>
      <p:sp>
        <p:nvSpPr>
          <p:cNvPr id="12" name="object 12"/>
          <p:cNvSpPr txBox="1"/>
          <p:nvPr/>
        </p:nvSpPr>
        <p:spPr>
          <a:xfrm>
            <a:off x="3931920" y="2143760"/>
            <a:ext cx="208279" cy="177800"/>
          </a:xfrm>
          <a:prstGeom prst="rect">
            <a:avLst/>
          </a:prstGeom>
        </p:spPr>
        <p:txBody>
          <a:bodyPr wrap="square" lIns="0" tIns="12065" rIns="0" bIns="0" rtlCol="0" vert="horz">
            <a:spAutoFit/>
          </a:bodyPr>
          <a:lstStyle/>
          <a:p>
            <a:pPr marL="38100">
              <a:lnSpc>
                <a:spcPct val="100000"/>
              </a:lnSpc>
              <a:spcBef>
                <a:spcPts val="95"/>
              </a:spcBef>
            </a:pPr>
            <a:r>
              <a:rPr dirty="0" sz="1000" spc="-335">
                <a:latin typeface="Cambria Math"/>
                <a:cs typeface="Cambria Math"/>
              </a:rPr>
              <a:t>𝐾𝐾</a:t>
            </a:r>
            <a:r>
              <a:rPr dirty="0" baseline="-15873" sz="1050" spc="-502">
                <a:latin typeface="Cambria Math"/>
                <a:cs typeface="Cambria Math"/>
              </a:rPr>
              <a:t>𝑔𝑔</a:t>
            </a:r>
            <a:endParaRPr baseline="-15873" sz="1050">
              <a:latin typeface="Cambria Math"/>
              <a:cs typeface="Cambria Math"/>
            </a:endParaRPr>
          </a:p>
        </p:txBody>
      </p:sp>
      <p:sp>
        <p:nvSpPr>
          <p:cNvPr id="13" name="object 13"/>
          <p:cNvSpPr/>
          <p:nvPr/>
        </p:nvSpPr>
        <p:spPr>
          <a:xfrm>
            <a:off x="3828288" y="2161794"/>
            <a:ext cx="421005" cy="0"/>
          </a:xfrm>
          <a:custGeom>
            <a:avLst/>
            <a:gdLst/>
            <a:ahLst/>
            <a:cxnLst/>
            <a:rect l="l" t="t" r="r" b="b"/>
            <a:pathLst>
              <a:path w="421004" h="0">
                <a:moveTo>
                  <a:pt x="0" y="0"/>
                </a:moveTo>
                <a:lnTo>
                  <a:pt x="420624" y="0"/>
                </a:lnTo>
              </a:path>
            </a:pathLst>
          </a:custGeom>
          <a:ln w="7620">
            <a:solidFill>
              <a:srgbClr val="000000"/>
            </a:solidFill>
          </a:ln>
        </p:spPr>
        <p:txBody>
          <a:bodyPr wrap="square" lIns="0" tIns="0" rIns="0" bIns="0" rtlCol="0"/>
          <a:lstStyle/>
          <a:p/>
        </p:txBody>
      </p:sp>
      <p:sp>
        <p:nvSpPr>
          <p:cNvPr id="14" name="object 14"/>
          <p:cNvSpPr txBox="1"/>
          <p:nvPr/>
        </p:nvSpPr>
        <p:spPr>
          <a:xfrm>
            <a:off x="4145279" y="1986788"/>
            <a:ext cx="214629" cy="177800"/>
          </a:xfrm>
          <a:prstGeom prst="rect">
            <a:avLst/>
          </a:prstGeom>
        </p:spPr>
        <p:txBody>
          <a:bodyPr wrap="square" lIns="0" tIns="12065" rIns="0" bIns="0" rtlCol="0" vert="horz">
            <a:spAutoFit/>
          </a:bodyPr>
          <a:lstStyle/>
          <a:p>
            <a:pPr marL="38100">
              <a:lnSpc>
                <a:spcPct val="100000"/>
              </a:lnSpc>
              <a:spcBef>
                <a:spcPts val="95"/>
              </a:spcBef>
            </a:pPr>
            <a:r>
              <a:rPr dirty="0" sz="700" spc="-155">
                <a:latin typeface="Cambria Math"/>
                <a:cs typeface="Cambria Math"/>
              </a:rPr>
              <a:t>𝑠𝑠</a:t>
            </a:r>
            <a:r>
              <a:rPr dirty="0" sz="700" spc="-70">
                <a:latin typeface="Cambria Math"/>
                <a:cs typeface="Cambria Math"/>
              </a:rPr>
              <a:t> </a:t>
            </a:r>
            <a:r>
              <a:rPr dirty="0" baseline="-30555" sz="1500" spc="-202">
                <a:latin typeface="Cambria Math"/>
                <a:cs typeface="Cambria Math"/>
              </a:rPr>
              <a:t>�</a:t>
            </a:r>
            <a:endParaRPr baseline="-30555" sz="1500">
              <a:latin typeface="Cambria Math"/>
              <a:cs typeface="Cambria Math"/>
            </a:endParaRPr>
          </a:p>
        </p:txBody>
      </p:sp>
      <p:sp>
        <p:nvSpPr>
          <p:cNvPr id="15" name="object 15"/>
          <p:cNvSpPr txBox="1"/>
          <p:nvPr/>
        </p:nvSpPr>
        <p:spPr>
          <a:xfrm>
            <a:off x="3790014" y="1960885"/>
            <a:ext cx="691515" cy="177800"/>
          </a:xfrm>
          <a:prstGeom prst="rect">
            <a:avLst/>
          </a:prstGeom>
        </p:spPr>
        <p:txBody>
          <a:bodyPr wrap="square" lIns="0" tIns="12065" rIns="0" bIns="0" rtlCol="0" vert="horz">
            <a:spAutoFit/>
          </a:bodyPr>
          <a:lstStyle/>
          <a:p>
            <a:pPr marL="38100">
              <a:lnSpc>
                <a:spcPct val="100000"/>
              </a:lnSpc>
              <a:spcBef>
                <a:spcPts val="95"/>
              </a:spcBef>
            </a:pPr>
            <a:r>
              <a:rPr dirty="0" sz="1000" spc="-130">
                <a:latin typeface="Cambria Math"/>
                <a:cs typeface="Cambria Math"/>
              </a:rPr>
              <a:t>12.0𝐿𝐿𝑓𝑓</a:t>
            </a:r>
            <a:r>
              <a:rPr dirty="0" baseline="27777" sz="1050" spc="-195">
                <a:latin typeface="Cambria Math"/>
                <a:cs typeface="Cambria Math"/>
              </a:rPr>
              <a:t>3 </a:t>
            </a:r>
            <a:r>
              <a:rPr dirty="0" baseline="47619" sz="1050" spc="15">
                <a:latin typeface="Cambria Math"/>
                <a:cs typeface="Cambria Math"/>
              </a:rPr>
              <a:t>0.3</a:t>
            </a:r>
            <a:endParaRPr baseline="47619" sz="1050">
              <a:latin typeface="Cambria Math"/>
              <a:cs typeface="Cambria Math"/>
            </a:endParaRPr>
          </a:p>
        </p:txBody>
      </p:sp>
      <p:sp>
        <p:nvSpPr>
          <p:cNvPr id="16" name="object 16"/>
          <p:cNvSpPr txBox="1"/>
          <p:nvPr/>
        </p:nvSpPr>
        <p:spPr>
          <a:xfrm>
            <a:off x="4457191" y="2058415"/>
            <a:ext cx="313055" cy="177800"/>
          </a:xfrm>
          <a:prstGeom prst="rect">
            <a:avLst/>
          </a:prstGeom>
        </p:spPr>
        <p:txBody>
          <a:bodyPr wrap="square" lIns="0" tIns="12065" rIns="0" bIns="0" rtlCol="0" vert="horz">
            <a:spAutoFit/>
          </a:bodyPr>
          <a:lstStyle/>
          <a:p>
            <a:pPr marL="12700">
              <a:lnSpc>
                <a:spcPct val="100000"/>
              </a:lnSpc>
              <a:spcBef>
                <a:spcPts val="95"/>
              </a:spcBef>
            </a:pPr>
            <a:r>
              <a:rPr dirty="0" sz="1000" spc="-300">
                <a:latin typeface="Cambria Math"/>
                <a:cs typeface="Cambria Math"/>
              </a:rPr>
              <a:t>𝑓𝑓𝐴𝐴𝑠𝑠</a:t>
            </a:r>
            <a:r>
              <a:rPr dirty="0" sz="1000" spc="-90">
                <a:latin typeface="Cambria Math"/>
                <a:cs typeface="Cambria Math"/>
              </a:rPr>
              <a:t> </a:t>
            </a:r>
            <a:r>
              <a:rPr dirty="0" sz="1000" spc="-285">
                <a:latin typeface="Cambria Math"/>
                <a:cs typeface="Cambria Math"/>
              </a:rPr>
              <a:t>𝜃𝜃</a:t>
            </a:r>
            <a:endParaRPr sz="1000">
              <a:latin typeface="Cambria Math"/>
              <a:cs typeface="Cambria Math"/>
            </a:endParaRPr>
          </a:p>
        </p:txBody>
      </p:sp>
      <p:sp>
        <p:nvSpPr>
          <p:cNvPr id="17" name="object 17"/>
          <p:cNvSpPr txBox="1"/>
          <p:nvPr/>
        </p:nvSpPr>
        <p:spPr>
          <a:xfrm>
            <a:off x="2402788" y="2515618"/>
            <a:ext cx="76835" cy="132080"/>
          </a:xfrm>
          <a:prstGeom prst="rect">
            <a:avLst/>
          </a:prstGeom>
        </p:spPr>
        <p:txBody>
          <a:bodyPr wrap="square" lIns="0" tIns="12065" rIns="0" bIns="0" rtlCol="0" vert="horz">
            <a:spAutoFit/>
          </a:bodyPr>
          <a:lstStyle/>
          <a:p>
            <a:pPr marL="12700">
              <a:lnSpc>
                <a:spcPct val="100000"/>
              </a:lnSpc>
              <a:spcBef>
                <a:spcPts val="95"/>
              </a:spcBef>
            </a:pPr>
            <a:r>
              <a:rPr dirty="0" sz="700" spc="15">
                <a:latin typeface="Cambria Math"/>
                <a:cs typeface="Cambria Math"/>
              </a:rPr>
              <a:t>2</a:t>
            </a:r>
            <a:endParaRPr sz="700">
              <a:latin typeface="Cambria Math"/>
              <a:cs typeface="Cambria Math"/>
            </a:endParaRPr>
          </a:p>
        </p:txBody>
      </p:sp>
      <p:sp>
        <p:nvSpPr>
          <p:cNvPr id="18" name="object 18"/>
          <p:cNvSpPr/>
          <p:nvPr/>
        </p:nvSpPr>
        <p:spPr>
          <a:xfrm>
            <a:off x="2298192" y="2516892"/>
            <a:ext cx="288290" cy="0"/>
          </a:xfrm>
          <a:custGeom>
            <a:avLst/>
            <a:gdLst/>
            <a:ahLst/>
            <a:cxnLst/>
            <a:rect l="l" t="t" r="r" b="b"/>
            <a:pathLst>
              <a:path w="288289" h="0">
                <a:moveTo>
                  <a:pt x="0" y="0"/>
                </a:moveTo>
                <a:lnTo>
                  <a:pt x="288036" y="0"/>
                </a:lnTo>
              </a:path>
            </a:pathLst>
          </a:custGeom>
          <a:ln w="7607">
            <a:solidFill>
              <a:srgbClr val="000000"/>
            </a:solidFill>
          </a:ln>
        </p:spPr>
        <p:txBody>
          <a:bodyPr wrap="square" lIns="0" tIns="0" rIns="0" bIns="0" rtlCol="0"/>
          <a:lstStyle/>
          <a:p/>
        </p:txBody>
      </p:sp>
      <p:sp>
        <p:nvSpPr>
          <p:cNvPr id="19" name="object 19"/>
          <p:cNvSpPr txBox="1"/>
          <p:nvPr/>
        </p:nvSpPr>
        <p:spPr>
          <a:xfrm>
            <a:off x="647700" y="2413507"/>
            <a:ext cx="2426970" cy="177800"/>
          </a:xfrm>
          <a:prstGeom prst="rect">
            <a:avLst/>
          </a:prstGeom>
        </p:spPr>
        <p:txBody>
          <a:bodyPr wrap="square" lIns="0" tIns="12065" rIns="0" bIns="0" rtlCol="0" vert="horz">
            <a:spAutoFit/>
          </a:bodyPr>
          <a:lstStyle/>
          <a:p>
            <a:pPr marL="38100">
              <a:lnSpc>
                <a:spcPct val="100000"/>
              </a:lnSpc>
              <a:spcBef>
                <a:spcPts val="95"/>
              </a:spcBef>
            </a:pPr>
            <a:r>
              <a:rPr dirty="0" sz="1000" spc="-5">
                <a:latin typeface="Times New Roman"/>
                <a:cs typeface="Times New Roman"/>
              </a:rPr>
              <a:t>The average skew angle is </a:t>
            </a:r>
            <a:r>
              <a:rPr dirty="0" sz="1000" spc="-285">
                <a:latin typeface="Cambria Math"/>
                <a:cs typeface="Cambria Math"/>
              </a:rPr>
              <a:t>𝜃𝜃</a:t>
            </a:r>
            <a:r>
              <a:rPr dirty="0" sz="1000" spc="95">
                <a:latin typeface="Cambria Math"/>
                <a:cs typeface="Cambria Math"/>
              </a:rPr>
              <a:t> </a:t>
            </a:r>
            <a:r>
              <a:rPr dirty="0" sz="1000" spc="-5">
                <a:latin typeface="Cambria Math"/>
                <a:cs typeface="Cambria Math"/>
              </a:rPr>
              <a:t>= </a:t>
            </a:r>
            <a:r>
              <a:rPr dirty="0" baseline="47619" sz="1050" spc="7">
                <a:latin typeface="Cambria Math"/>
                <a:cs typeface="Cambria Math"/>
              </a:rPr>
              <a:t>0+1.57 </a:t>
            </a:r>
            <a:r>
              <a:rPr dirty="0" sz="1000" spc="-5">
                <a:latin typeface="Cambria Math"/>
                <a:cs typeface="Cambria Math"/>
              </a:rPr>
              <a:t>=</a:t>
            </a:r>
            <a:r>
              <a:rPr dirty="0" sz="1000" spc="90">
                <a:latin typeface="Cambria Math"/>
                <a:cs typeface="Cambria Math"/>
              </a:rPr>
              <a:t> </a:t>
            </a:r>
            <a:r>
              <a:rPr dirty="0" sz="1000" spc="-5">
                <a:latin typeface="Cambria Math"/>
                <a:cs typeface="Cambria Math"/>
              </a:rPr>
              <a:t>0.79°</a:t>
            </a:r>
            <a:endParaRPr sz="1000">
              <a:latin typeface="Cambria Math"/>
              <a:cs typeface="Cambria Math"/>
            </a:endParaRPr>
          </a:p>
        </p:txBody>
      </p:sp>
      <p:sp>
        <p:nvSpPr>
          <p:cNvPr id="20" name="object 20"/>
          <p:cNvSpPr txBox="1"/>
          <p:nvPr/>
        </p:nvSpPr>
        <p:spPr>
          <a:xfrm>
            <a:off x="2355595" y="2799055"/>
            <a:ext cx="842010" cy="177800"/>
          </a:xfrm>
          <a:prstGeom prst="rect">
            <a:avLst/>
          </a:prstGeom>
        </p:spPr>
        <p:txBody>
          <a:bodyPr wrap="square" lIns="0" tIns="12065" rIns="0" bIns="0" rtlCol="0" vert="horz">
            <a:spAutoFit/>
          </a:bodyPr>
          <a:lstStyle/>
          <a:p>
            <a:pPr marL="12700">
              <a:lnSpc>
                <a:spcPct val="100000"/>
              </a:lnSpc>
              <a:spcBef>
                <a:spcPts val="95"/>
              </a:spcBef>
            </a:pPr>
            <a:r>
              <a:rPr dirty="0" sz="1000" spc="-280">
                <a:latin typeface="Cambria Math"/>
                <a:cs typeface="Cambria Math"/>
              </a:rPr>
              <a:t>𝑓𝑓</a:t>
            </a:r>
            <a:r>
              <a:rPr dirty="0" sz="1000" spc="65">
                <a:latin typeface="Cambria Math"/>
                <a:cs typeface="Cambria Math"/>
              </a:rPr>
              <a:t> </a:t>
            </a:r>
            <a:r>
              <a:rPr dirty="0" sz="1000" spc="-5">
                <a:latin typeface="Cambria Math"/>
                <a:cs typeface="Cambria Math"/>
              </a:rPr>
              <a:t>= 1.0 + 0.2</a:t>
            </a:r>
            <a:r>
              <a:rPr dirty="0" sz="1000" spc="-30">
                <a:latin typeface="Cambria Math"/>
                <a:cs typeface="Cambria Math"/>
              </a:rPr>
              <a:t> </a:t>
            </a:r>
            <a:r>
              <a:rPr dirty="0" sz="1000" spc="-365">
                <a:latin typeface="Cambria Math"/>
                <a:cs typeface="Cambria Math"/>
              </a:rPr>
              <a:t>�</a:t>
            </a:r>
            <a:endParaRPr sz="1000">
              <a:latin typeface="Cambria Math"/>
              <a:cs typeface="Cambria Math"/>
            </a:endParaRPr>
          </a:p>
        </p:txBody>
      </p:sp>
      <p:sp>
        <p:nvSpPr>
          <p:cNvPr id="21" name="object 21"/>
          <p:cNvSpPr txBox="1"/>
          <p:nvPr/>
        </p:nvSpPr>
        <p:spPr>
          <a:xfrm>
            <a:off x="3372103" y="2884424"/>
            <a:ext cx="61404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3244494.4</a:t>
            </a:r>
            <a:endParaRPr sz="1000">
              <a:latin typeface="Cambria Math"/>
              <a:cs typeface="Cambria Math"/>
            </a:endParaRPr>
          </a:p>
        </p:txBody>
      </p:sp>
      <p:sp>
        <p:nvSpPr>
          <p:cNvPr id="22" name="object 22"/>
          <p:cNvSpPr/>
          <p:nvPr/>
        </p:nvSpPr>
        <p:spPr>
          <a:xfrm>
            <a:off x="3185160" y="2902457"/>
            <a:ext cx="988060" cy="0"/>
          </a:xfrm>
          <a:custGeom>
            <a:avLst/>
            <a:gdLst/>
            <a:ahLst/>
            <a:cxnLst/>
            <a:rect l="l" t="t" r="r" b="b"/>
            <a:pathLst>
              <a:path w="988060" h="0">
                <a:moveTo>
                  <a:pt x="0" y="0"/>
                </a:moveTo>
                <a:lnTo>
                  <a:pt x="987551" y="0"/>
                </a:lnTo>
              </a:path>
            </a:pathLst>
          </a:custGeom>
          <a:ln w="7620">
            <a:solidFill>
              <a:srgbClr val="000000"/>
            </a:solidFill>
          </a:ln>
        </p:spPr>
        <p:txBody>
          <a:bodyPr wrap="square" lIns="0" tIns="0" rIns="0" bIns="0" rtlCol="0"/>
          <a:lstStyle/>
          <a:p/>
        </p:txBody>
      </p:sp>
      <p:sp>
        <p:nvSpPr>
          <p:cNvPr id="23" name="object 23"/>
          <p:cNvSpPr txBox="1"/>
          <p:nvPr/>
        </p:nvSpPr>
        <p:spPr>
          <a:xfrm>
            <a:off x="3146954" y="2701529"/>
            <a:ext cx="1258570" cy="177800"/>
          </a:xfrm>
          <a:prstGeom prst="rect">
            <a:avLst/>
          </a:prstGeom>
        </p:spPr>
        <p:txBody>
          <a:bodyPr wrap="square" lIns="0" tIns="12065" rIns="0" bIns="0" rtlCol="0" vert="horz">
            <a:spAutoFit/>
          </a:bodyPr>
          <a:lstStyle/>
          <a:p>
            <a:pPr marL="38100">
              <a:lnSpc>
                <a:spcPct val="100000"/>
              </a:lnSpc>
              <a:spcBef>
                <a:spcPts val="95"/>
              </a:spcBef>
            </a:pPr>
            <a:r>
              <a:rPr dirty="0" sz="1000">
                <a:latin typeface="Cambria Math"/>
                <a:cs typeface="Cambria Math"/>
              </a:rPr>
              <a:t>12.0 </a:t>
            </a:r>
            <a:r>
              <a:rPr dirty="0" sz="1000" spc="-5">
                <a:latin typeface="Cambria Math"/>
                <a:cs typeface="Cambria Math"/>
              </a:rPr>
              <a:t>∙ 162.995 ∙ </a:t>
            </a:r>
            <a:r>
              <a:rPr dirty="0" sz="1000" spc="5">
                <a:latin typeface="Cambria Math"/>
                <a:cs typeface="Cambria Math"/>
              </a:rPr>
              <a:t>7</a:t>
            </a:r>
            <a:r>
              <a:rPr dirty="0" baseline="27777" sz="1050" spc="7">
                <a:latin typeface="Cambria Math"/>
                <a:cs typeface="Cambria Math"/>
              </a:rPr>
              <a:t>3</a:t>
            </a:r>
            <a:r>
              <a:rPr dirty="0" baseline="27777" sz="1050" spc="165">
                <a:latin typeface="Cambria Math"/>
                <a:cs typeface="Cambria Math"/>
              </a:rPr>
              <a:t> </a:t>
            </a:r>
            <a:r>
              <a:rPr dirty="0" baseline="47619" sz="1050" spc="15">
                <a:latin typeface="Cambria Math"/>
                <a:cs typeface="Cambria Math"/>
              </a:rPr>
              <a:t>0.3</a:t>
            </a:r>
            <a:endParaRPr baseline="47619" sz="1050">
              <a:latin typeface="Cambria Math"/>
              <a:cs typeface="Cambria Math"/>
            </a:endParaRPr>
          </a:p>
        </p:txBody>
      </p:sp>
      <p:sp>
        <p:nvSpPr>
          <p:cNvPr id="24" name="object 24"/>
          <p:cNvSpPr txBox="1"/>
          <p:nvPr/>
        </p:nvSpPr>
        <p:spPr>
          <a:xfrm>
            <a:off x="4160011" y="2799079"/>
            <a:ext cx="1257300" cy="177800"/>
          </a:xfrm>
          <a:prstGeom prst="rect">
            <a:avLst/>
          </a:prstGeom>
        </p:spPr>
        <p:txBody>
          <a:bodyPr wrap="square" lIns="0" tIns="12065" rIns="0" bIns="0" rtlCol="0" vert="horz">
            <a:spAutoFit/>
          </a:bodyPr>
          <a:lstStyle/>
          <a:p>
            <a:pPr marL="12700">
              <a:lnSpc>
                <a:spcPct val="100000"/>
              </a:lnSpc>
              <a:spcBef>
                <a:spcPts val="95"/>
              </a:spcBef>
              <a:tabLst>
                <a:tab pos="233045" algn="l"/>
              </a:tabLst>
            </a:pPr>
            <a:r>
              <a:rPr dirty="0" sz="1000" spc="-135">
                <a:latin typeface="Cambria Math"/>
                <a:cs typeface="Cambria Math"/>
              </a:rPr>
              <a:t>�	</a:t>
            </a:r>
            <a:r>
              <a:rPr dirty="0" sz="1000" spc="-150">
                <a:latin typeface="Cambria Math"/>
                <a:cs typeface="Cambria Math"/>
              </a:rPr>
              <a:t>𝑓𝑓𝐴𝐴𝑠𝑠</a:t>
            </a:r>
            <a:r>
              <a:rPr dirty="0" baseline="2777" sz="1500" spc="-225">
                <a:latin typeface="Cambria Math"/>
                <a:cs typeface="Cambria Math"/>
              </a:rPr>
              <a:t>(</a:t>
            </a:r>
            <a:r>
              <a:rPr dirty="0" sz="1000" spc="-150">
                <a:latin typeface="Cambria Math"/>
                <a:cs typeface="Cambria Math"/>
              </a:rPr>
              <a:t>0.79</a:t>
            </a:r>
            <a:r>
              <a:rPr dirty="0" baseline="2777" sz="1500" spc="-225">
                <a:latin typeface="Cambria Math"/>
                <a:cs typeface="Cambria Math"/>
              </a:rPr>
              <a:t>) </a:t>
            </a:r>
            <a:r>
              <a:rPr dirty="0" sz="1000" spc="-5">
                <a:latin typeface="Cambria Math"/>
                <a:cs typeface="Cambria Math"/>
              </a:rPr>
              <a:t>=</a:t>
            </a:r>
            <a:r>
              <a:rPr dirty="0" sz="1000" spc="10">
                <a:latin typeface="Cambria Math"/>
                <a:cs typeface="Cambria Math"/>
              </a:rPr>
              <a:t> </a:t>
            </a:r>
            <a:r>
              <a:rPr dirty="0" sz="1000" spc="-5">
                <a:latin typeface="Cambria Math"/>
                <a:cs typeface="Cambria Math"/>
              </a:rPr>
              <a:t>1.002</a:t>
            </a:r>
            <a:endParaRPr sz="1000">
              <a:latin typeface="Cambria Math"/>
              <a:cs typeface="Cambria Math"/>
            </a:endParaRPr>
          </a:p>
        </p:txBody>
      </p:sp>
      <p:sp>
        <p:nvSpPr>
          <p:cNvPr id="25" name="object 25"/>
          <p:cNvSpPr txBox="1"/>
          <p:nvPr/>
        </p:nvSpPr>
        <p:spPr>
          <a:xfrm>
            <a:off x="3204464" y="3187700"/>
            <a:ext cx="141605" cy="132080"/>
          </a:xfrm>
          <a:prstGeom prst="rect">
            <a:avLst/>
          </a:prstGeom>
        </p:spPr>
        <p:txBody>
          <a:bodyPr wrap="square" lIns="0" tIns="12065" rIns="0" bIns="0" rtlCol="0" vert="horz">
            <a:spAutoFit/>
          </a:bodyPr>
          <a:lstStyle/>
          <a:p>
            <a:pPr marL="12700">
              <a:lnSpc>
                <a:spcPct val="100000"/>
              </a:lnSpc>
              <a:spcBef>
                <a:spcPts val="95"/>
              </a:spcBef>
            </a:pPr>
            <a:r>
              <a:rPr dirty="0" sz="700" spc="20">
                <a:latin typeface="Cambria Math"/>
                <a:cs typeface="Cambria Math"/>
              </a:rPr>
              <a:t>2</a:t>
            </a:r>
            <a:r>
              <a:rPr dirty="0" sz="700" spc="-20">
                <a:latin typeface="Cambria Math"/>
                <a:cs typeface="Cambria Math"/>
              </a:rPr>
              <a:t>+</a:t>
            </a:r>
            <a:endParaRPr sz="700">
              <a:latin typeface="Cambria Math"/>
              <a:cs typeface="Cambria Math"/>
            </a:endParaRPr>
          </a:p>
        </p:txBody>
      </p:sp>
      <p:sp>
        <p:nvSpPr>
          <p:cNvPr id="26" name="object 26"/>
          <p:cNvSpPr txBox="1"/>
          <p:nvPr/>
        </p:nvSpPr>
        <p:spPr>
          <a:xfrm>
            <a:off x="3037292" y="3122140"/>
            <a:ext cx="1697989" cy="177800"/>
          </a:xfrm>
          <a:prstGeom prst="rect">
            <a:avLst/>
          </a:prstGeom>
        </p:spPr>
        <p:txBody>
          <a:bodyPr wrap="square" lIns="0" tIns="12065" rIns="0" bIns="0" rtlCol="0" vert="horz">
            <a:spAutoFit/>
          </a:bodyPr>
          <a:lstStyle/>
          <a:p>
            <a:pPr marL="38100">
              <a:lnSpc>
                <a:spcPct val="100000"/>
              </a:lnSpc>
              <a:spcBef>
                <a:spcPts val="95"/>
              </a:spcBef>
            </a:pPr>
            <a:r>
              <a:rPr dirty="0" sz="1000" spc="-250">
                <a:latin typeface="Cambria Math"/>
                <a:cs typeface="Cambria Math"/>
              </a:rPr>
              <a:t>𝑔𝑔𝑉𝑉</a:t>
            </a:r>
            <a:r>
              <a:rPr dirty="0" baseline="31746" sz="1050" spc="-375">
                <a:latin typeface="Cambria Math"/>
                <a:cs typeface="Cambria Math"/>
              </a:rPr>
              <a:t>𝑒𝑒</a:t>
            </a:r>
            <a:r>
              <a:rPr dirty="0" baseline="31746" sz="1050" spc="742">
                <a:latin typeface="Cambria Math"/>
                <a:cs typeface="Cambria Math"/>
              </a:rPr>
              <a:t> </a:t>
            </a:r>
            <a:r>
              <a:rPr dirty="0" sz="1000" spc="-5">
                <a:latin typeface="Cambria Math"/>
                <a:cs typeface="Cambria Math"/>
              </a:rPr>
              <a:t>= 1.002</a:t>
            </a:r>
            <a:r>
              <a:rPr dirty="0" baseline="2777" sz="1500" spc="-7">
                <a:latin typeface="Cambria Math"/>
                <a:cs typeface="Cambria Math"/>
              </a:rPr>
              <a:t>(</a:t>
            </a:r>
            <a:r>
              <a:rPr dirty="0" sz="1000" spc="-5">
                <a:latin typeface="Cambria Math"/>
                <a:cs typeface="Cambria Math"/>
              </a:rPr>
              <a:t>0.743</a:t>
            </a:r>
            <a:r>
              <a:rPr dirty="0" baseline="2777" sz="1500" spc="-7">
                <a:latin typeface="Cambria Math"/>
                <a:cs typeface="Cambria Math"/>
              </a:rPr>
              <a:t>) </a:t>
            </a:r>
            <a:r>
              <a:rPr dirty="0" sz="1000" spc="-5">
                <a:latin typeface="Cambria Math"/>
                <a:cs typeface="Cambria Math"/>
              </a:rPr>
              <a:t>=</a:t>
            </a:r>
            <a:r>
              <a:rPr dirty="0" sz="1000" spc="175">
                <a:latin typeface="Cambria Math"/>
                <a:cs typeface="Cambria Math"/>
              </a:rPr>
              <a:t> </a:t>
            </a:r>
            <a:r>
              <a:rPr dirty="0" sz="1000" spc="-5">
                <a:latin typeface="Cambria Math"/>
                <a:cs typeface="Cambria Math"/>
              </a:rPr>
              <a:t>0.744</a:t>
            </a:r>
            <a:endParaRPr sz="1000">
              <a:latin typeface="Cambria Math"/>
              <a:cs typeface="Cambria Math"/>
            </a:endParaRPr>
          </a:p>
        </p:txBody>
      </p:sp>
      <p:sp>
        <p:nvSpPr>
          <p:cNvPr id="27" name="object 27"/>
          <p:cNvSpPr/>
          <p:nvPr/>
        </p:nvSpPr>
        <p:spPr>
          <a:xfrm>
            <a:off x="1216152" y="3520433"/>
            <a:ext cx="5340350" cy="0"/>
          </a:xfrm>
          <a:custGeom>
            <a:avLst/>
            <a:gdLst/>
            <a:ahLst/>
            <a:cxnLst/>
            <a:rect l="l" t="t" r="r" b="b"/>
            <a:pathLst>
              <a:path w="5340350" h="0">
                <a:moveTo>
                  <a:pt x="0" y="0"/>
                </a:moveTo>
                <a:lnTo>
                  <a:pt x="5340096" y="0"/>
                </a:lnTo>
              </a:path>
            </a:pathLst>
          </a:custGeom>
          <a:ln w="6108">
            <a:solidFill>
              <a:srgbClr val="4F81BC"/>
            </a:solidFill>
          </a:ln>
        </p:spPr>
        <p:txBody>
          <a:bodyPr wrap="square" lIns="0" tIns="0" rIns="0" bIns="0" rtlCol="0"/>
          <a:lstStyle/>
          <a:p/>
        </p:txBody>
      </p:sp>
      <p:sp>
        <p:nvSpPr>
          <p:cNvPr id="28" name="object 28"/>
          <p:cNvSpPr/>
          <p:nvPr/>
        </p:nvSpPr>
        <p:spPr>
          <a:xfrm>
            <a:off x="1216152" y="4366253"/>
            <a:ext cx="5340350" cy="0"/>
          </a:xfrm>
          <a:custGeom>
            <a:avLst/>
            <a:gdLst/>
            <a:ahLst/>
            <a:cxnLst/>
            <a:rect l="l" t="t" r="r" b="b"/>
            <a:pathLst>
              <a:path w="5340350" h="0">
                <a:moveTo>
                  <a:pt x="0" y="0"/>
                </a:moveTo>
                <a:lnTo>
                  <a:pt x="5340096" y="0"/>
                </a:lnTo>
              </a:path>
            </a:pathLst>
          </a:custGeom>
          <a:ln w="6108">
            <a:solidFill>
              <a:srgbClr val="4F81BC"/>
            </a:solidFill>
          </a:ln>
        </p:spPr>
        <p:txBody>
          <a:bodyPr wrap="square" lIns="0" tIns="0" rIns="0" bIns="0" rtlCol="0"/>
          <a:lstStyle/>
          <a:p/>
        </p:txBody>
      </p:sp>
      <p:sp>
        <p:nvSpPr>
          <p:cNvPr id="29" name="object 29"/>
          <p:cNvSpPr txBox="1"/>
          <p:nvPr/>
        </p:nvSpPr>
        <p:spPr>
          <a:xfrm>
            <a:off x="673100" y="3629660"/>
            <a:ext cx="5859780" cy="1376680"/>
          </a:xfrm>
          <a:prstGeom prst="rect">
            <a:avLst/>
          </a:prstGeom>
        </p:spPr>
        <p:txBody>
          <a:bodyPr wrap="square" lIns="0" tIns="17780" rIns="0" bIns="0" rtlCol="0" vert="horz">
            <a:spAutoFit/>
          </a:bodyPr>
          <a:lstStyle/>
          <a:p>
            <a:pPr algn="ctr" marL="579120" marR="5080">
              <a:lnSpc>
                <a:spcPct val="96000"/>
              </a:lnSpc>
              <a:spcBef>
                <a:spcPts val="140"/>
              </a:spcBef>
            </a:pPr>
            <a:r>
              <a:rPr dirty="0" sz="1000" spc="-10">
                <a:latin typeface="Times New Roman"/>
                <a:cs typeface="Times New Roman"/>
              </a:rPr>
              <a:t>LRFD </a:t>
            </a:r>
            <a:r>
              <a:rPr dirty="0" sz="1000">
                <a:latin typeface="Times New Roman"/>
                <a:cs typeface="Times New Roman"/>
              </a:rPr>
              <a:t>4.6.2.2.3c </a:t>
            </a:r>
            <a:r>
              <a:rPr dirty="0" sz="1000" spc="-5">
                <a:latin typeface="Times New Roman"/>
                <a:cs typeface="Times New Roman"/>
              </a:rPr>
              <a:t>- The skew correction factor is linearly interpolated between </a:t>
            </a:r>
            <a:r>
              <a:rPr dirty="0" sz="1000">
                <a:latin typeface="Times New Roman"/>
                <a:cs typeface="Times New Roman"/>
              </a:rPr>
              <a:t>1.0 </a:t>
            </a:r>
            <a:r>
              <a:rPr dirty="0" sz="1000" spc="-5">
                <a:latin typeface="Times New Roman"/>
                <a:cs typeface="Times New Roman"/>
              </a:rPr>
              <a:t>at mid-span to its full  value at the obtuse corner. </a:t>
            </a:r>
            <a:r>
              <a:rPr dirty="0" sz="1000" spc="-10">
                <a:latin typeface="Times New Roman"/>
                <a:cs typeface="Times New Roman"/>
              </a:rPr>
              <a:t>Since </a:t>
            </a:r>
            <a:r>
              <a:rPr dirty="0" sz="1000" spc="-5">
                <a:latin typeface="Times New Roman"/>
                <a:cs typeface="Times New Roman"/>
              </a:rPr>
              <a:t>the skew correction factor is </a:t>
            </a:r>
            <a:r>
              <a:rPr dirty="0" sz="1000">
                <a:latin typeface="Times New Roman"/>
                <a:cs typeface="Times New Roman"/>
              </a:rPr>
              <a:t>1.002, </a:t>
            </a:r>
            <a:r>
              <a:rPr dirty="0" sz="1000" spc="-5">
                <a:latin typeface="Times New Roman"/>
                <a:cs typeface="Times New Roman"/>
              </a:rPr>
              <a:t>that level </a:t>
            </a:r>
            <a:r>
              <a:rPr dirty="0" sz="1000" spc="-10">
                <a:latin typeface="Times New Roman"/>
                <a:cs typeface="Times New Roman"/>
              </a:rPr>
              <a:t>of </a:t>
            </a:r>
            <a:r>
              <a:rPr dirty="0" sz="1000" spc="-5">
                <a:latin typeface="Times New Roman"/>
                <a:cs typeface="Times New Roman"/>
              </a:rPr>
              <a:t>detail will </a:t>
            </a:r>
            <a:r>
              <a:rPr dirty="0" sz="1000">
                <a:latin typeface="Times New Roman"/>
                <a:cs typeface="Times New Roman"/>
              </a:rPr>
              <a:t>not be  </a:t>
            </a:r>
            <a:r>
              <a:rPr dirty="0" sz="1000" spc="-5">
                <a:latin typeface="Times New Roman"/>
                <a:cs typeface="Times New Roman"/>
              </a:rPr>
              <a:t>shown in these calculations. However, PGSuper </a:t>
            </a:r>
            <a:r>
              <a:rPr dirty="0" sz="1000">
                <a:latin typeface="Times New Roman"/>
                <a:cs typeface="Times New Roman"/>
              </a:rPr>
              <a:t>does </a:t>
            </a:r>
            <a:r>
              <a:rPr dirty="0" sz="1000" spc="-5">
                <a:latin typeface="Times New Roman"/>
                <a:cs typeface="Times New Roman"/>
              </a:rPr>
              <a:t>interpolate the skew correction factor as required  </a:t>
            </a:r>
            <a:r>
              <a:rPr dirty="0" sz="1000">
                <a:latin typeface="Times New Roman"/>
                <a:cs typeface="Times New Roman"/>
              </a:rPr>
              <a:t>by </a:t>
            </a:r>
            <a:r>
              <a:rPr dirty="0" sz="1000" spc="-5">
                <a:latin typeface="Times New Roman"/>
                <a:cs typeface="Times New Roman"/>
              </a:rPr>
              <a:t>AASHTO</a:t>
            </a:r>
            <a:r>
              <a:rPr dirty="0" sz="1000">
                <a:latin typeface="Times New Roman"/>
                <a:cs typeface="Times New Roman"/>
              </a:rPr>
              <a:t> </a:t>
            </a:r>
            <a:r>
              <a:rPr dirty="0" sz="1000" spc="-5">
                <a:latin typeface="Times New Roman"/>
                <a:cs typeface="Times New Roman"/>
              </a:rPr>
              <a:t>LRFD.</a:t>
            </a:r>
            <a:endParaRPr sz="1000">
              <a:latin typeface="Times New Roman"/>
              <a:cs typeface="Times New Roman"/>
            </a:endParaRPr>
          </a:p>
          <a:p>
            <a:pPr>
              <a:lnSpc>
                <a:spcPct val="100000"/>
              </a:lnSpc>
            </a:pPr>
            <a:endParaRPr sz="1100">
              <a:latin typeface="Times New Roman"/>
              <a:cs typeface="Times New Roman"/>
            </a:endParaRPr>
          </a:p>
          <a:p>
            <a:pPr>
              <a:lnSpc>
                <a:spcPct val="100000"/>
              </a:lnSpc>
              <a:spcBef>
                <a:spcPts val="40"/>
              </a:spcBef>
            </a:pPr>
            <a:endParaRPr sz="1300">
              <a:latin typeface="Times New Roman"/>
              <a:cs typeface="Times New Roman"/>
            </a:endParaRPr>
          </a:p>
          <a:p>
            <a:pPr marL="12700">
              <a:lnSpc>
                <a:spcPct val="100000"/>
              </a:lnSpc>
              <a:tabLst>
                <a:tab pos="560705" algn="l"/>
              </a:tabLst>
            </a:pPr>
            <a:r>
              <a:rPr dirty="0" sz="1200">
                <a:latin typeface="Times New Roman"/>
                <a:cs typeface="Times New Roman"/>
              </a:rPr>
              <a:t>3.4.5.4	</a:t>
            </a:r>
            <a:r>
              <a:rPr dirty="0" sz="1200" spc="-5" i="1">
                <a:latin typeface="Arial"/>
                <a:cs typeface="Arial"/>
              </a:rPr>
              <a:t>Live Load Distribution Factor</a:t>
            </a:r>
            <a:r>
              <a:rPr dirty="0" sz="1200" spc="10" i="1">
                <a:latin typeface="Arial"/>
                <a:cs typeface="Arial"/>
              </a:rPr>
              <a:t> </a:t>
            </a:r>
            <a:r>
              <a:rPr dirty="0" sz="1200" spc="-5" i="1">
                <a:latin typeface="Arial"/>
                <a:cs typeface="Arial"/>
              </a:rPr>
              <a:t>Summary</a:t>
            </a:r>
            <a:endParaRPr sz="1200">
              <a:latin typeface="Arial"/>
              <a:cs typeface="Arial"/>
            </a:endParaRPr>
          </a:p>
          <a:p>
            <a:pPr marL="12700">
              <a:lnSpc>
                <a:spcPct val="100000"/>
              </a:lnSpc>
              <a:spcBef>
                <a:spcPts val="550"/>
              </a:spcBef>
              <a:tabLst>
                <a:tab pos="4375785" algn="l"/>
              </a:tabLst>
            </a:pPr>
            <a:r>
              <a:rPr dirty="0" u="sng" sz="1000" spc="-5" b="1">
                <a:uFill>
                  <a:solidFill>
                    <a:srgbClr val="4F81BC"/>
                  </a:solidFill>
                </a:uFill>
                <a:latin typeface="Arial"/>
                <a:cs typeface="Arial"/>
              </a:rPr>
              <a:t>Distribution Factor Summary for Strength and Service Limit</a:t>
            </a:r>
            <a:r>
              <a:rPr dirty="0" u="sng" sz="1000" spc="30" b="1">
                <a:uFill>
                  <a:solidFill>
                    <a:srgbClr val="4F81BC"/>
                  </a:solidFill>
                </a:uFill>
                <a:latin typeface="Arial"/>
                <a:cs typeface="Arial"/>
              </a:rPr>
              <a:t> </a:t>
            </a:r>
            <a:r>
              <a:rPr dirty="0" u="sng" sz="1000" spc="-5" b="1">
                <a:uFill>
                  <a:solidFill>
                    <a:srgbClr val="4F81BC"/>
                  </a:solidFill>
                </a:uFill>
                <a:latin typeface="Arial"/>
                <a:cs typeface="Arial"/>
              </a:rPr>
              <a:t>States	</a:t>
            </a:r>
            <a:endParaRPr sz="1000">
              <a:latin typeface="Arial"/>
              <a:cs typeface="Arial"/>
            </a:endParaRPr>
          </a:p>
        </p:txBody>
      </p:sp>
      <p:sp>
        <p:nvSpPr>
          <p:cNvPr id="34" name="object 34"/>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18</a:t>
            </a:r>
          </a:p>
        </p:txBody>
      </p:sp>
      <p:graphicFrame>
        <p:nvGraphicFramePr>
          <p:cNvPr id="30" name="object 30"/>
          <p:cNvGraphicFramePr>
            <a:graphicFrameLocks noGrp="1"/>
          </p:cNvGraphicFramePr>
          <p:nvPr/>
        </p:nvGraphicFramePr>
        <p:xfrm>
          <a:off x="680084" y="5088426"/>
          <a:ext cx="4369435" cy="763905"/>
        </p:xfrm>
        <a:graphic>
          <a:graphicData uri="http://schemas.openxmlformats.org/drawingml/2006/table">
            <a:tbl>
              <a:tblPr firstRow="1" bandRow="1">
                <a:tableStyleId>{2D5ABB26-0587-4C30-8999-92F81FD0307C}</a:tableStyleId>
              </a:tblPr>
              <a:tblGrid>
                <a:gridCol w="1163955"/>
                <a:gridCol w="991234"/>
                <a:gridCol w="1076325"/>
                <a:gridCol w="1139189"/>
              </a:tblGrid>
              <a:tr h="292824">
                <a:tc>
                  <a:txBody>
                    <a:bodyPr/>
                    <a:lstStyle/>
                    <a:p>
                      <a:pPr algn="ctr" marL="15875">
                        <a:lnSpc>
                          <a:spcPts val="1070"/>
                        </a:lnSpc>
                      </a:pPr>
                      <a:r>
                        <a:rPr dirty="0" sz="1000" spc="-5" b="1">
                          <a:solidFill>
                            <a:srgbClr val="365F91"/>
                          </a:solidFill>
                          <a:latin typeface="Arial"/>
                          <a:cs typeface="Arial"/>
                        </a:rPr>
                        <a:t>Distribution</a:t>
                      </a:r>
                      <a:endParaRPr sz="1000">
                        <a:latin typeface="Arial"/>
                        <a:cs typeface="Arial"/>
                      </a:endParaRPr>
                    </a:p>
                    <a:p>
                      <a:pPr algn="ctr" marL="15240">
                        <a:lnSpc>
                          <a:spcPts val="1135"/>
                        </a:lnSpc>
                      </a:pPr>
                      <a:r>
                        <a:rPr dirty="0" sz="1000" spc="-5" b="1">
                          <a:solidFill>
                            <a:srgbClr val="365F91"/>
                          </a:solidFill>
                          <a:latin typeface="Arial"/>
                          <a:cs typeface="Arial"/>
                        </a:rPr>
                        <a:t>Factor</a:t>
                      </a:r>
                      <a:endParaRPr sz="1000">
                        <a:latin typeface="Arial"/>
                        <a:cs typeface="Arial"/>
                      </a:endParaRPr>
                    </a:p>
                  </a:txBody>
                  <a:tcPr marL="0" marR="0" marB="0" marT="0">
                    <a:lnB w="12700">
                      <a:solidFill>
                        <a:srgbClr val="4F81BC"/>
                      </a:solidFill>
                      <a:prstDash val="solid"/>
                    </a:lnB>
                  </a:tcPr>
                </a:tc>
                <a:tc>
                  <a:txBody>
                    <a:bodyPr/>
                    <a:lstStyle/>
                    <a:p>
                      <a:pPr algn="ctr" marL="1270">
                        <a:lnSpc>
                          <a:spcPts val="1070"/>
                        </a:lnSpc>
                      </a:pPr>
                      <a:r>
                        <a:rPr dirty="0" sz="1000" spc="-5" b="1">
                          <a:solidFill>
                            <a:srgbClr val="365F91"/>
                          </a:solidFill>
                          <a:latin typeface="Arial"/>
                          <a:cs typeface="Arial"/>
                        </a:rPr>
                        <a:t>1</a:t>
                      </a:r>
                      <a:r>
                        <a:rPr dirty="0" sz="1000" spc="-20" b="1">
                          <a:solidFill>
                            <a:srgbClr val="365F91"/>
                          </a:solidFill>
                          <a:latin typeface="Arial"/>
                          <a:cs typeface="Arial"/>
                        </a:rPr>
                        <a:t> </a:t>
                      </a:r>
                      <a:r>
                        <a:rPr dirty="0" sz="1000" spc="-5" b="1">
                          <a:solidFill>
                            <a:srgbClr val="365F91"/>
                          </a:solidFill>
                          <a:latin typeface="Arial"/>
                          <a:cs typeface="Arial"/>
                        </a:rPr>
                        <a:t>Loaded</a:t>
                      </a:r>
                      <a:endParaRPr sz="1000">
                        <a:latin typeface="Arial"/>
                        <a:cs typeface="Arial"/>
                      </a:endParaRPr>
                    </a:p>
                    <a:p>
                      <a:pPr algn="ctr" marL="635">
                        <a:lnSpc>
                          <a:spcPts val="1135"/>
                        </a:lnSpc>
                      </a:pPr>
                      <a:r>
                        <a:rPr dirty="0" sz="1000" spc="-5" b="1">
                          <a:solidFill>
                            <a:srgbClr val="365F91"/>
                          </a:solidFill>
                          <a:latin typeface="Arial"/>
                          <a:cs typeface="Arial"/>
                        </a:rPr>
                        <a:t>Lane</a:t>
                      </a:r>
                      <a:endParaRPr sz="1000">
                        <a:latin typeface="Arial"/>
                        <a:cs typeface="Arial"/>
                      </a:endParaRPr>
                    </a:p>
                  </a:txBody>
                  <a:tcPr marL="0" marR="0" marB="0" marT="0">
                    <a:lnB w="12700">
                      <a:solidFill>
                        <a:srgbClr val="4F81BC"/>
                      </a:solidFill>
                      <a:prstDash val="solid"/>
                    </a:lnB>
                  </a:tcPr>
                </a:tc>
                <a:tc>
                  <a:txBody>
                    <a:bodyPr/>
                    <a:lstStyle/>
                    <a:p>
                      <a:pPr algn="ctr" marR="4445">
                        <a:lnSpc>
                          <a:spcPts val="1070"/>
                        </a:lnSpc>
                      </a:pPr>
                      <a:r>
                        <a:rPr dirty="0" sz="1000" spc="-5" b="1">
                          <a:solidFill>
                            <a:srgbClr val="365F91"/>
                          </a:solidFill>
                          <a:latin typeface="Arial"/>
                          <a:cs typeface="Arial"/>
                        </a:rPr>
                        <a:t>2+</a:t>
                      </a:r>
                      <a:r>
                        <a:rPr dirty="0" sz="1000" spc="-15" b="1">
                          <a:solidFill>
                            <a:srgbClr val="365F91"/>
                          </a:solidFill>
                          <a:latin typeface="Arial"/>
                          <a:cs typeface="Arial"/>
                        </a:rPr>
                        <a:t> </a:t>
                      </a:r>
                      <a:r>
                        <a:rPr dirty="0" sz="1000" spc="-5" b="1">
                          <a:solidFill>
                            <a:srgbClr val="365F91"/>
                          </a:solidFill>
                          <a:latin typeface="Arial"/>
                          <a:cs typeface="Arial"/>
                        </a:rPr>
                        <a:t>Loaded</a:t>
                      </a:r>
                      <a:endParaRPr sz="1000">
                        <a:latin typeface="Arial"/>
                        <a:cs typeface="Arial"/>
                      </a:endParaRPr>
                    </a:p>
                    <a:p>
                      <a:pPr algn="ctr" marR="6985">
                        <a:lnSpc>
                          <a:spcPts val="1135"/>
                        </a:lnSpc>
                      </a:pPr>
                      <a:r>
                        <a:rPr dirty="0" sz="1000" spc="-10" b="1">
                          <a:solidFill>
                            <a:srgbClr val="365F91"/>
                          </a:solidFill>
                          <a:latin typeface="Arial"/>
                          <a:cs typeface="Arial"/>
                        </a:rPr>
                        <a:t>Lanes</a:t>
                      </a:r>
                      <a:endParaRPr sz="1000">
                        <a:latin typeface="Arial"/>
                        <a:cs typeface="Arial"/>
                      </a:endParaRPr>
                    </a:p>
                  </a:txBody>
                  <a:tcPr marL="0" marR="0" marB="0" marT="0">
                    <a:lnB w="12700">
                      <a:solidFill>
                        <a:srgbClr val="4F81BC"/>
                      </a:solidFill>
                      <a:prstDash val="solid"/>
                    </a:lnB>
                  </a:tcPr>
                </a:tc>
                <a:tc>
                  <a:txBody>
                    <a:bodyPr/>
                    <a:lstStyle/>
                    <a:p>
                      <a:pPr algn="ctr">
                        <a:lnSpc>
                          <a:spcPts val="1070"/>
                        </a:lnSpc>
                      </a:pPr>
                      <a:r>
                        <a:rPr dirty="0" sz="1000" spc="-5" b="1">
                          <a:solidFill>
                            <a:srgbClr val="365F91"/>
                          </a:solidFill>
                          <a:latin typeface="Arial"/>
                          <a:cs typeface="Arial"/>
                        </a:rPr>
                        <a:t>Controlling</a:t>
                      </a:r>
                      <a:endParaRPr sz="1000">
                        <a:latin typeface="Arial"/>
                        <a:cs typeface="Arial"/>
                      </a:endParaRPr>
                    </a:p>
                    <a:p>
                      <a:pPr algn="ctr">
                        <a:lnSpc>
                          <a:spcPts val="1135"/>
                        </a:lnSpc>
                      </a:pPr>
                      <a:r>
                        <a:rPr dirty="0" sz="1000" spc="-5" b="1">
                          <a:solidFill>
                            <a:srgbClr val="365F91"/>
                          </a:solidFill>
                          <a:latin typeface="Arial"/>
                          <a:cs typeface="Arial"/>
                        </a:rPr>
                        <a:t>Factor</a:t>
                      </a:r>
                      <a:endParaRPr sz="1000">
                        <a:latin typeface="Arial"/>
                        <a:cs typeface="Arial"/>
                      </a:endParaRPr>
                    </a:p>
                  </a:txBody>
                  <a:tcPr marL="0" marR="0" marB="0" marT="0">
                    <a:lnB w="12700">
                      <a:solidFill>
                        <a:srgbClr val="4F81BC"/>
                      </a:solidFill>
                      <a:prstDash val="solid"/>
                    </a:lnB>
                  </a:tcPr>
                </a:tc>
              </a:tr>
              <a:tr h="233165">
                <a:tc>
                  <a:txBody>
                    <a:bodyPr/>
                    <a:lstStyle/>
                    <a:p>
                      <a:pPr marL="77470">
                        <a:lnSpc>
                          <a:spcPct val="100000"/>
                        </a:lnSpc>
                        <a:spcBef>
                          <a:spcPts val="5"/>
                        </a:spcBef>
                      </a:pPr>
                      <a:r>
                        <a:rPr dirty="0" sz="1000" spc="-5" b="1">
                          <a:solidFill>
                            <a:srgbClr val="365F91"/>
                          </a:solidFill>
                          <a:latin typeface="Times New Roman"/>
                          <a:cs typeface="Times New Roman"/>
                        </a:rPr>
                        <a:t>Moment </a:t>
                      </a:r>
                      <a:r>
                        <a:rPr dirty="0" sz="1000" spc="-130">
                          <a:solidFill>
                            <a:srgbClr val="365F91"/>
                          </a:solidFill>
                          <a:latin typeface="Cambria Math"/>
                          <a:cs typeface="Cambria Math"/>
                        </a:rPr>
                        <a:t>(𝐠𝐠𝐠𝐠)</a:t>
                      </a:r>
                      <a:endParaRPr sz="1000">
                        <a:latin typeface="Cambria Math"/>
                        <a:cs typeface="Cambria Math"/>
                      </a:endParaRPr>
                    </a:p>
                  </a:txBody>
                  <a:tcPr marL="0" marR="0" marB="0" marT="635">
                    <a:lnT w="12700">
                      <a:solidFill>
                        <a:srgbClr val="4F81BC"/>
                      </a:solidFill>
                      <a:prstDash val="solid"/>
                    </a:lnT>
                    <a:solidFill>
                      <a:srgbClr val="D2DFED"/>
                    </a:solidFill>
                  </a:tcPr>
                </a:tc>
                <a:tc>
                  <a:txBody>
                    <a:bodyPr/>
                    <a:lstStyle/>
                    <a:p>
                      <a:pPr algn="ctr" marL="1905">
                        <a:lnSpc>
                          <a:spcPts val="1195"/>
                        </a:lnSpc>
                      </a:pPr>
                      <a:r>
                        <a:rPr dirty="0" sz="1000">
                          <a:solidFill>
                            <a:srgbClr val="365F91"/>
                          </a:solidFill>
                          <a:latin typeface="Times New Roman"/>
                          <a:cs typeface="Times New Roman"/>
                        </a:rPr>
                        <a:t>0.694</a:t>
                      </a:r>
                      <a:endParaRPr sz="1000">
                        <a:latin typeface="Times New Roman"/>
                        <a:cs typeface="Times New Roman"/>
                      </a:endParaRPr>
                    </a:p>
                  </a:txBody>
                  <a:tcPr marL="0" marR="0" marB="0" marT="0">
                    <a:lnT w="12700">
                      <a:solidFill>
                        <a:srgbClr val="4F81BC"/>
                      </a:solidFill>
                      <a:prstDash val="solid"/>
                    </a:lnT>
                    <a:solidFill>
                      <a:srgbClr val="D2DFED"/>
                    </a:solidFill>
                  </a:tcPr>
                </a:tc>
                <a:tc>
                  <a:txBody>
                    <a:bodyPr/>
                    <a:lstStyle/>
                    <a:p>
                      <a:pPr marL="388620">
                        <a:lnSpc>
                          <a:spcPts val="1195"/>
                        </a:lnSpc>
                      </a:pPr>
                      <a:r>
                        <a:rPr dirty="0" sz="1000">
                          <a:solidFill>
                            <a:srgbClr val="365F91"/>
                          </a:solidFill>
                          <a:latin typeface="Times New Roman"/>
                          <a:cs typeface="Times New Roman"/>
                        </a:rPr>
                        <a:t>0.648</a:t>
                      </a:r>
                      <a:endParaRPr sz="1000">
                        <a:latin typeface="Times New Roman"/>
                        <a:cs typeface="Times New Roman"/>
                      </a:endParaRPr>
                    </a:p>
                  </a:txBody>
                  <a:tcPr marL="0" marR="0" marB="0" marT="0">
                    <a:lnT w="12700">
                      <a:solidFill>
                        <a:srgbClr val="4F81BC"/>
                      </a:solidFill>
                      <a:prstDash val="solid"/>
                    </a:lnT>
                    <a:solidFill>
                      <a:srgbClr val="D2DFED"/>
                    </a:solidFill>
                  </a:tcPr>
                </a:tc>
                <a:tc>
                  <a:txBody>
                    <a:bodyPr/>
                    <a:lstStyle/>
                    <a:p>
                      <a:pPr algn="ctr">
                        <a:lnSpc>
                          <a:spcPts val="1195"/>
                        </a:lnSpc>
                      </a:pPr>
                      <a:r>
                        <a:rPr dirty="0" sz="1000">
                          <a:solidFill>
                            <a:srgbClr val="365F91"/>
                          </a:solidFill>
                          <a:latin typeface="Times New Roman"/>
                          <a:cs typeface="Times New Roman"/>
                        </a:rPr>
                        <a:t>0.694</a:t>
                      </a:r>
                      <a:endParaRPr sz="1000">
                        <a:latin typeface="Times New Roman"/>
                        <a:cs typeface="Times New Roman"/>
                      </a:endParaRPr>
                    </a:p>
                  </a:txBody>
                  <a:tcPr marL="0" marR="0" marB="0" marT="0">
                    <a:lnT w="12700">
                      <a:solidFill>
                        <a:srgbClr val="4F81BC"/>
                      </a:solidFill>
                      <a:prstDash val="solid"/>
                    </a:lnT>
                    <a:solidFill>
                      <a:srgbClr val="D2DFED"/>
                    </a:solidFill>
                  </a:tcPr>
                </a:tc>
              </a:tr>
              <a:tr h="231648">
                <a:tc>
                  <a:txBody>
                    <a:bodyPr/>
                    <a:lstStyle/>
                    <a:p>
                      <a:pPr marL="74295">
                        <a:lnSpc>
                          <a:spcPts val="1150"/>
                        </a:lnSpc>
                      </a:pPr>
                      <a:r>
                        <a:rPr dirty="0" sz="1000" spc="-5" b="1">
                          <a:solidFill>
                            <a:srgbClr val="365F91"/>
                          </a:solidFill>
                          <a:latin typeface="Times New Roman"/>
                          <a:cs typeface="Times New Roman"/>
                        </a:rPr>
                        <a:t>Shear </a:t>
                      </a:r>
                      <a:r>
                        <a:rPr dirty="0" sz="1000" spc="-165">
                          <a:solidFill>
                            <a:srgbClr val="365F91"/>
                          </a:solidFill>
                          <a:latin typeface="Cambria Math"/>
                          <a:cs typeface="Cambria Math"/>
                        </a:rPr>
                        <a:t>(𝐠𝐠𝐠𝐠)</a:t>
                      </a:r>
                      <a:endParaRPr sz="1000">
                        <a:latin typeface="Cambria Math"/>
                        <a:cs typeface="Cambria Math"/>
                      </a:endParaRPr>
                    </a:p>
                  </a:txBody>
                  <a:tcPr marL="0" marR="0" marB="0" marT="0">
                    <a:lnB w="12700">
                      <a:solidFill>
                        <a:srgbClr val="4F81BC"/>
                      </a:solidFill>
                      <a:prstDash val="solid"/>
                    </a:lnB>
                  </a:tcPr>
                </a:tc>
                <a:tc>
                  <a:txBody>
                    <a:bodyPr/>
                    <a:lstStyle/>
                    <a:p>
                      <a:pPr algn="ctr" marL="1905">
                        <a:lnSpc>
                          <a:spcPts val="1135"/>
                        </a:lnSpc>
                      </a:pPr>
                      <a:r>
                        <a:rPr dirty="0" sz="1000">
                          <a:solidFill>
                            <a:srgbClr val="365F91"/>
                          </a:solidFill>
                          <a:latin typeface="Times New Roman"/>
                          <a:cs typeface="Times New Roman"/>
                        </a:rPr>
                        <a:t>0.694</a:t>
                      </a:r>
                      <a:endParaRPr sz="1000">
                        <a:latin typeface="Times New Roman"/>
                        <a:cs typeface="Times New Roman"/>
                      </a:endParaRPr>
                    </a:p>
                  </a:txBody>
                  <a:tcPr marL="0" marR="0" marB="0" marT="0">
                    <a:lnB w="12700">
                      <a:solidFill>
                        <a:srgbClr val="4F81BC"/>
                      </a:solidFill>
                      <a:prstDash val="solid"/>
                    </a:lnB>
                  </a:tcPr>
                </a:tc>
                <a:tc>
                  <a:txBody>
                    <a:bodyPr/>
                    <a:lstStyle/>
                    <a:p>
                      <a:pPr marL="388620">
                        <a:lnSpc>
                          <a:spcPts val="1135"/>
                        </a:lnSpc>
                      </a:pPr>
                      <a:r>
                        <a:rPr dirty="0" sz="1000">
                          <a:solidFill>
                            <a:srgbClr val="365F91"/>
                          </a:solidFill>
                          <a:latin typeface="Times New Roman"/>
                          <a:cs typeface="Times New Roman"/>
                        </a:rPr>
                        <a:t>0.744</a:t>
                      </a:r>
                      <a:endParaRPr sz="1000">
                        <a:latin typeface="Times New Roman"/>
                        <a:cs typeface="Times New Roman"/>
                      </a:endParaRPr>
                    </a:p>
                  </a:txBody>
                  <a:tcPr marL="0" marR="0" marB="0" marT="0">
                    <a:lnB w="12700">
                      <a:solidFill>
                        <a:srgbClr val="4F81BC"/>
                      </a:solidFill>
                      <a:prstDash val="solid"/>
                    </a:lnB>
                  </a:tcPr>
                </a:tc>
                <a:tc>
                  <a:txBody>
                    <a:bodyPr/>
                    <a:lstStyle/>
                    <a:p>
                      <a:pPr algn="ctr">
                        <a:lnSpc>
                          <a:spcPts val="1135"/>
                        </a:lnSpc>
                      </a:pPr>
                      <a:r>
                        <a:rPr dirty="0" sz="1000">
                          <a:solidFill>
                            <a:srgbClr val="365F91"/>
                          </a:solidFill>
                          <a:latin typeface="Times New Roman"/>
                          <a:cs typeface="Times New Roman"/>
                        </a:rPr>
                        <a:t>0.744</a:t>
                      </a:r>
                      <a:endParaRPr sz="1000">
                        <a:latin typeface="Times New Roman"/>
                        <a:cs typeface="Times New Roman"/>
                      </a:endParaRPr>
                    </a:p>
                  </a:txBody>
                  <a:tcPr marL="0" marR="0" marB="0" marT="0">
                    <a:lnB w="12700">
                      <a:solidFill>
                        <a:srgbClr val="4F81BC"/>
                      </a:solidFill>
                      <a:prstDash val="solid"/>
                    </a:lnB>
                  </a:tcPr>
                </a:tc>
              </a:tr>
            </a:tbl>
          </a:graphicData>
        </a:graphic>
      </p:graphicFrame>
      <p:sp>
        <p:nvSpPr>
          <p:cNvPr id="31" name="object 31"/>
          <p:cNvSpPr txBox="1"/>
          <p:nvPr/>
        </p:nvSpPr>
        <p:spPr>
          <a:xfrm>
            <a:off x="672973" y="5945992"/>
            <a:ext cx="6408420" cy="1233805"/>
          </a:xfrm>
          <a:prstGeom prst="rect">
            <a:avLst/>
          </a:prstGeom>
        </p:spPr>
        <p:txBody>
          <a:bodyPr wrap="square" lIns="0" tIns="49530" rIns="0" bIns="0" rtlCol="0" vert="horz">
            <a:spAutoFit/>
          </a:bodyPr>
          <a:lstStyle/>
          <a:p>
            <a:pPr marL="12700">
              <a:lnSpc>
                <a:spcPct val="100000"/>
              </a:lnSpc>
              <a:spcBef>
                <a:spcPts val="390"/>
              </a:spcBef>
              <a:tabLst>
                <a:tab pos="561340" algn="l"/>
              </a:tabLst>
            </a:pPr>
            <a:r>
              <a:rPr dirty="0" sz="1200">
                <a:latin typeface="Times New Roman"/>
                <a:cs typeface="Times New Roman"/>
              </a:rPr>
              <a:t>3.4.5.5	</a:t>
            </a:r>
            <a:r>
              <a:rPr dirty="0" sz="1200" spc="-5" i="1">
                <a:latin typeface="Arial"/>
                <a:cs typeface="Arial"/>
              </a:rPr>
              <a:t>Live Load Distribution Factor </a:t>
            </a:r>
            <a:r>
              <a:rPr dirty="0" sz="1200" i="1">
                <a:latin typeface="Arial"/>
                <a:cs typeface="Arial"/>
              </a:rPr>
              <a:t>for </a:t>
            </a:r>
            <a:r>
              <a:rPr dirty="0" sz="1200" spc="-5" i="1">
                <a:latin typeface="Arial"/>
                <a:cs typeface="Arial"/>
              </a:rPr>
              <a:t>Fatigue Limit</a:t>
            </a:r>
            <a:r>
              <a:rPr dirty="0" sz="1200" spc="25" i="1">
                <a:latin typeface="Arial"/>
                <a:cs typeface="Arial"/>
              </a:rPr>
              <a:t> </a:t>
            </a:r>
            <a:r>
              <a:rPr dirty="0" sz="1200" spc="-5" i="1">
                <a:latin typeface="Arial"/>
                <a:cs typeface="Arial"/>
              </a:rPr>
              <a:t>State</a:t>
            </a:r>
            <a:endParaRPr sz="1200">
              <a:latin typeface="Arial"/>
              <a:cs typeface="Arial"/>
            </a:endParaRPr>
          </a:p>
          <a:p>
            <a:pPr marL="12700" marR="5080">
              <a:lnSpc>
                <a:spcPts val="1150"/>
              </a:lnSpc>
              <a:spcBef>
                <a:spcPts val="315"/>
              </a:spcBef>
            </a:pPr>
            <a:r>
              <a:rPr dirty="0" sz="1000" spc="-5">
                <a:latin typeface="Times New Roman"/>
                <a:cs typeface="Times New Roman"/>
              </a:rPr>
              <a:t>The fatigue live load distribution uses the factor </a:t>
            </a:r>
            <a:r>
              <a:rPr dirty="0" sz="1000">
                <a:latin typeface="Times New Roman"/>
                <a:cs typeface="Times New Roman"/>
              </a:rPr>
              <a:t>for one </a:t>
            </a:r>
            <a:r>
              <a:rPr dirty="0" sz="1000" spc="-10">
                <a:latin typeface="Times New Roman"/>
                <a:cs typeface="Times New Roman"/>
              </a:rPr>
              <a:t>loaded </a:t>
            </a:r>
            <a:r>
              <a:rPr dirty="0" sz="1000" spc="-5">
                <a:latin typeface="Times New Roman"/>
                <a:cs typeface="Times New Roman"/>
              </a:rPr>
              <a:t>lane (LRFD 3.6.1.4.3b). </a:t>
            </a:r>
            <a:r>
              <a:rPr dirty="0" sz="1000" spc="-10">
                <a:latin typeface="Times New Roman"/>
                <a:cs typeface="Times New Roman"/>
              </a:rPr>
              <a:t>The </a:t>
            </a:r>
            <a:r>
              <a:rPr dirty="0" sz="1000" spc="-5">
                <a:latin typeface="Times New Roman"/>
                <a:cs typeface="Times New Roman"/>
              </a:rPr>
              <a:t>single lane distribution factors  include a multiple presence factor </a:t>
            </a:r>
            <a:r>
              <a:rPr dirty="0" sz="1000">
                <a:latin typeface="Times New Roman"/>
                <a:cs typeface="Times New Roman"/>
              </a:rPr>
              <a:t>of 1.2 </a:t>
            </a:r>
            <a:r>
              <a:rPr dirty="0" sz="1000" spc="-5">
                <a:latin typeface="Times New Roman"/>
                <a:cs typeface="Times New Roman"/>
              </a:rPr>
              <a:t>when computed </a:t>
            </a:r>
            <a:r>
              <a:rPr dirty="0" sz="1000">
                <a:latin typeface="Times New Roman"/>
                <a:cs typeface="Times New Roman"/>
              </a:rPr>
              <a:t>by </a:t>
            </a:r>
            <a:r>
              <a:rPr dirty="0" sz="1000" spc="-5">
                <a:latin typeface="Times New Roman"/>
                <a:cs typeface="Times New Roman"/>
              </a:rPr>
              <a:t>the equations in </a:t>
            </a:r>
            <a:r>
              <a:rPr dirty="0" sz="1000" spc="-10">
                <a:latin typeface="Times New Roman"/>
                <a:cs typeface="Times New Roman"/>
              </a:rPr>
              <a:t>LRFD </a:t>
            </a:r>
            <a:r>
              <a:rPr dirty="0" sz="1000" spc="-5">
                <a:latin typeface="Times New Roman"/>
                <a:cs typeface="Times New Roman"/>
              </a:rPr>
              <a:t>Section </a:t>
            </a:r>
            <a:r>
              <a:rPr dirty="0" sz="1000">
                <a:latin typeface="Times New Roman"/>
                <a:cs typeface="Times New Roman"/>
              </a:rPr>
              <a:t>4. </a:t>
            </a:r>
            <a:r>
              <a:rPr dirty="0" sz="1000" spc="-5">
                <a:latin typeface="Times New Roman"/>
                <a:cs typeface="Times New Roman"/>
              </a:rPr>
              <a:t>The multiple presence factor  </a:t>
            </a:r>
            <a:r>
              <a:rPr dirty="0" sz="1000">
                <a:latin typeface="Times New Roman"/>
                <a:cs typeface="Times New Roman"/>
              </a:rPr>
              <a:t>for </a:t>
            </a:r>
            <a:r>
              <a:rPr dirty="0" sz="1000" spc="-5">
                <a:latin typeface="Times New Roman"/>
                <a:cs typeface="Times New Roman"/>
              </a:rPr>
              <a:t>fatigue loading is </a:t>
            </a:r>
            <a:r>
              <a:rPr dirty="0" sz="1000">
                <a:latin typeface="Times New Roman"/>
                <a:cs typeface="Times New Roman"/>
              </a:rPr>
              <a:t>1.0 </a:t>
            </a:r>
            <a:r>
              <a:rPr dirty="0" sz="1000" spc="-5">
                <a:latin typeface="Times New Roman"/>
                <a:cs typeface="Times New Roman"/>
              </a:rPr>
              <a:t>(LRFD 3.6.1.1.2). Typically, the one loaded lane distribution factors are divided </a:t>
            </a:r>
            <a:r>
              <a:rPr dirty="0" sz="1000" spc="-10">
                <a:latin typeface="Times New Roman"/>
                <a:cs typeface="Times New Roman"/>
              </a:rPr>
              <a:t>by </a:t>
            </a:r>
            <a:r>
              <a:rPr dirty="0" sz="1000" spc="-5">
                <a:latin typeface="Times New Roman"/>
                <a:cs typeface="Times New Roman"/>
              </a:rPr>
              <a:t>1.2 to </a:t>
            </a:r>
            <a:r>
              <a:rPr dirty="0" sz="1000">
                <a:latin typeface="Times New Roman"/>
                <a:cs typeface="Times New Roman"/>
              </a:rPr>
              <a:t>get </a:t>
            </a:r>
            <a:r>
              <a:rPr dirty="0" sz="1000" spc="-10">
                <a:latin typeface="Times New Roman"/>
                <a:cs typeface="Times New Roman"/>
              </a:rPr>
              <a:t>the  </a:t>
            </a:r>
            <a:r>
              <a:rPr dirty="0" sz="1000" spc="-5">
                <a:latin typeface="Times New Roman"/>
                <a:cs typeface="Times New Roman"/>
              </a:rPr>
              <a:t>fatigue distribution factors. However, in </a:t>
            </a:r>
            <a:r>
              <a:rPr dirty="0" sz="1000" spc="-10">
                <a:latin typeface="Times New Roman"/>
                <a:cs typeface="Times New Roman"/>
              </a:rPr>
              <a:t>this </a:t>
            </a:r>
            <a:r>
              <a:rPr dirty="0" sz="1000" spc="-5">
                <a:latin typeface="Times New Roman"/>
                <a:cs typeface="Times New Roman"/>
              </a:rPr>
              <a:t>case, the </a:t>
            </a:r>
            <a:r>
              <a:rPr dirty="0" sz="1000">
                <a:latin typeface="Times New Roman"/>
                <a:cs typeface="Times New Roman"/>
              </a:rPr>
              <a:t>one </a:t>
            </a:r>
            <a:r>
              <a:rPr dirty="0" sz="1000" spc="-5">
                <a:latin typeface="Times New Roman"/>
                <a:cs typeface="Times New Roman"/>
              </a:rPr>
              <a:t>loaded lane distribution factors are computed </a:t>
            </a:r>
            <a:r>
              <a:rPr dirty="0" sz="1000" spc="-10">
                <a:latin typeface="Times New Roman"/>
                <a:cs typeface="Times New Roman"/>
              </a:rPr>
              <a:t>by </a:t>
            </a:r>
            <a:r>
              <a:rPr dirty="0" sz="1000" spc="-5">
                <a:latin typeface="Times New Roman"/>
                <a:cs typeface="Times New Roman"/>
              </a:rPr>
              <a:t>the lever rule with  a multiple presence factor </a:t>
            </a:r>
            <a:r>
              <a:rPr dirty="0" sz="1000" spc="-10">
                <a:latin typeface="Times New Roman"/>
                <a:cs typeface="Times New Roman"/>
              </a:rPr>
              <a:t>of </a:t>
            </a:r>
            <a:r>
              <a:rPr dirty="0" sz="1000" spc="-5">
                <a:latin typeface="Times New Roman"/>
                <a:cs typeface="Times New Roman"/>
              </a:rPr>
              <a:t>1.0 </a:t>
            </a:r>
            <a:r>
              <a:rPr dirty="0" sz="1000">
                <a:latin typeface="Times New Roman"/>
                <a:cs typeface="Times New Roman"/>
              </a:rPr>
              <a:t>per </a:t>
            </a:r>
            <a:r>
              <a:rPr dirty="0" sz="1000" spc="-5">
                <a:latin typeface="Times New Roman"/>
                <a:cs typeface="Times New Roman"/>
              </a:rPr>
              <a:t>WSDOT policy so dividing </a:t>
            </a:r>
            <a:r>
              <a:rPr dirty="0" sz="1000">
                <a:latin typeface="Times New Roman"/>
                <a:cs typeface="Times New Roman"/>
              </a:rPr>
              <a:t>by 1.2 </a:t>
            </a:r>
            <a:r>
              <a:rPr dirty="0" sz="1000" spc="-5">
                <a:latin typeface="Times New Roman"/>
                <a:cs typeface="Times New Roman"/>
              </a:rPr>
              <a:t>is not</a:t>
            </a:r>
            <a:r>
              <a:rPr dirty="0" sz="1000" spc="90">
                <a:latin typeface="Times New Roman"/>
                <a:cs typeface="Times New Roman"/>
              </a:rPr>
              <a:t> </a:t>
            </a:r>
            <a:r>
              <a:rPr dirty="0" sz="1000" spc="-5">
                <a:latin typeface="Times New Roman"/>
                <a:cs typeface="Times New Roman"/>
              </a:rPr>
              <a:t>needed.</a:t>
            </a:r>
            <a:endParaRPr sz="1000">
              <a:latin typeface="Times New Roman"/>
              <a:cs typeface="Times New Roman"/>
            </a:endParaRPr>
          </a:p>
          <a:p>
            <a:pPr marL="12700">
              <a:lnSpc>
                <a:spcPct val="100000"/>
              </a:lnSpc>
              <a:spcBef>
                <a:spcPts val="520"/>
              </a:spcBef>
            </a:pPr>
            <a:r>
              <a:rPr dirty="0" u="sng" sz="1000" spc="-5" b="1">
                <a:uFill>
                  <a:solidFill>
                    <a:srgbClr val="4F81BC"/>
                  </a:solidFill>
                </a:uFill>
                <a:latin typeface="Arial"/>
                <a:cs typeface="Arial"/>
              </a:rPr>
              <a:t>Distribution Factor Summary for Fatigue Limit</a:t>
            </a:r>
            <a:r>
              <a:rPr dirty="0" u="sng" sz="1000" spc="30" b="1">
                <a:uFill>
                  <a:solidFill>
                    <a:srgbClr val="4F81BC"/>
                  </a:solidFill>
                </a:uFill>
                <a:latin typeface="Arial"/>
                <a:cs typeface="Arial"/>
              </a:rPr>
              <a:t> </a:t>
            </a:r>
            <a:r>
              <a:rPr dirty="0" u="sng" sz="1000" spc="-5" b="1">
                <a:uFill>
                  <a:solidFill>
                    <a:srgbClr val="4F81BC"/>
                  </a:solidFill>
                </a:uFill>
                <a:latin typeface="Arial"/>
                <a:cs typeface="Arial"/>
              </a:rPr>
              <a:t>S</a:t>
            </a:r>
            <a:r>
              <a:rPr dirty="0" sz="1000" spc="-5" b="1">
                <a:latin typeface="Arial"/>
                <a:cs typeface="Arial"/>
              </a:rPr>
              <a:t>tates</a:t>
            </a:r>
            <a:endParaRPr sz="1000">
              <a:latin typeface="Arial"/>
              <a:cs typeface="Arial"/>
            </a:endParaRPr>
          </a:p>
        </p:txBody>
      </p:sp>
      <p:graphicFrame>
        <p:nvGraphicFramePr>
          <p:cNvPr id="32" name="object 32"/>
          <p:cNvGraphicFramePr>
            <a:graphicFrameLocks noGrp="1"/>
          </p:cNvGraphicFramePr>
          <p:nvPr/>
        </p:nvGraphicFramePr>
        <p:xfrm>
          <a:off x="680084" y="7263174"/>
          <a:ext cx="2921635" cy="617855"/>
        </p:xfrm>
        <a:graphic>
          <a:graphicData uri="http://schemas.openxmlformats.org/drawingml/2006/table">
            <a:tbl>
              <a:tblPr firstRow="1" bandRow="1">
                <a:tableStyleId>{2D5ABB26-0587-4C30-8999-92F81FD0307C}</a:tableStyleId>
              </a:tblPr>
              <a:tblGrid>
                <a:gridCol w="1537335"/>
                <a:gridCol w="1383665"/>
              </a:tblGrid>
              <a:tr h="148044">
                <a:tc>
                  <a:txBody>
                    <a:bodyPr/>
                    <a:lstStyle/>
                    <a:p>
                      <a:pPr marL="180975">
                        <a:lnSpc>
                          <a:spcPts val="1065"/>
                        </a:lnSpc>
                      </a:pPr>
                      <a:r>
                        <a:rPr dirty="0" sz="1000" spc="-5" b="1">
                          <a:solidFill>
                            <a:srgbClr val="365F91"/>
                          </a:solidFill>
                          <a:latin typeface="Arial"/>
                          <a:cs typeface="Arial"/>
                        </a:rPr>
                        <a:t>Distribution</a:t>
                      </a:r>
                      <a:r>
                        <a:rPr dirty="0" sz="1000" spc="-15" b="1">
                          <a:solidFill>
                            <a:srgbClr val="365F91"/>
                          </a:solidFill>
                          <a:latin typeface="Arial"/>
                          <a:cs typeface="Arial"/>
                        </a:rPr>
                        <a:t> </a:t>
                      </a:r>
                      <a:r>
                        <a:rPr dirty="0" sz="1000" spc="-5" b="1">
                          <a:solidFill>
                            <a:srgbClr val="365F91"/>
                          </a:solidFill>
                          <a:latin typeface="Arial"/>
                          <a:cs typeface="Arial"/>
                        </a:rPr>
                        <a:t>Factor</a:t>
                      </a:r>
                      <a:endParaRPr sz="1000">
                        <a:latin typeface="Arial"/>
                        <a:cs typeface="Arial"/>
                      </a:endParaRPr>
                    </a:p>
                  </a:txBody>
                  <a:tcPr marL="0" marR="0" marB="0" marT="0">
                    <a:lnB w="12700">
                      <a:solidFill>
                        <a:srgbClr val="4F81BC"/>
                      </a:solidFill>
                      <a:prstDash val="solid"/>
                    </a:lnB>
                  </a:tcPr>
                </a:tc>
                <a:tc>
                  <a:txBody>
                    <a:bodyPr/>
                    <a:lstStyle/>
                    <a:p>
                      <a:pPr algn="ctr" marR="42545">
                        <a:lnSpc>
                          <a:spcPts val="1065"/>
                        </a:lnSpc>
                      </a:pPr>
                      <a:r>
                        <a:rPr dirty="0" sz="1000" spc="-5" b="1">
                          <a:solidFill>
                            <a:srgbClr val="365F91"/>
                          </a:solidFill>
                          <a:latin typeface="Arial"/>
                          <a:cs typeface="Arial"/>
                        </a:rPr>
                        <a:t>1 Loaded</a:t>
                      </a:r>
                      <a:r>
                        <a:rPr dirty="0" sz="1000" spc="-25" b="1">
                          <a:solidFill>
                            <a:srgbClr val="365F91"/>
                          </a:solidFill>
                          <a:latin typeface="Arial"/>
                          <a:cs typeface="Arial"/>
                        </a:rPr>
                        <a:t> </a:t>
                      </a:r>
                      <a:r>
                        <a:rPr dirty="0" sz="1000" b="1">
                          <a:solidFill>
                            <a:srgbClr val="365F91"/>
                          </a:solidFill>
                          <a:latin typeface="Arial"/>
                          <a:cs typeface="Arial"/>
                        </a:rPr>
                        <a:t>Lane</a:t>
                      </a:r>
                      <a:endParaRPr sz="1000">
                        <a:latin typeface="Arial"/>
                        <a:cs typeface="Arial"/>
                      </a:endParaRPr>
                    </a:p>
                  </a:txBody>
                  <a:tcPr marL="0" marR="0" marB="0" marT="0">
                    <a:lnB w="12700">
                      <a:solidFill>
                        <a:srgbClr val="4F81BC"/>
                      </a:solidFill>
                      <a:prstDash val="solid"/>
                    </a:lnB>
                  </a:tcPr>
                </a:tc>
              </a:tr>
              <a:tr h="231641">
                <a:tc>
                  <a:txBody>
                    <a:bodyPr/>
                    <a:lstStyle/>
                    <a:p>
                      <a:pPr marL="77470">
                        <a:lnSpc>
                          <a:spcPts val="1195"/>
                        </a:lnSpc>
                      </a:pPr>
                      <a:r>
                        <a:rPr dirty="0" sz="1000" spc="-5" b="1">
                          <a:solidFill>
                            <a:srgbClr val="365F91"/>
                          </a:solidFill>
                          <a:latin typeface="Times New Roman"/>
                          <a:cs typeface="Times New Roman"/>
                        </a:rPr>
                        <a:t>Moment</a:t>
                      </a:r>
                      <a:r>
                        <a:rPr dirty="0" sz="1000" b="1">
                          <a:solidFill>
                            <a:srgbClr val="365F91"/>
                          </a:solidFill>
                          <a:latin typeface="Times New Roman"/>
                          <a:cs typeface="Times New Roman"/>
                        </a:rPr>
                        <a:t> </a:t>
                      </a:r>
                      <a:r>
                        <a:rPr dirty="0" sz="1000" spc="-130">
                          <a:solidFill>
                            <a:srgbClr val="365F91"/>
                          </a:solidFill>
                          <a:latin typeface="Cambria Math"/>
                          <a:cs typeface="Cambria Math"/>
                        </a:rPr>
                        <a:t>(𝐠𝐠𝐠𝐠)</a:t>
                      </a:r>
                      <a:endParaRPr sz="1000">
                        <a:latin typeface="Cambria Math"/>
                        <a:cs typeface="Cambria Math"/>
                      </a:endParaRPr>
                    </a:p>
                  </a:txBody>
                  <a:tcPr marL="0" marR="0" marB="0" marT="0">
                    <a:lnT w="12700">
                      <a:solidFill>
                        <a:srgbClr val="4F81BC"/>
                      </a:solidFill>
                      <a:prstDash val="solid"/>
                    </a:lnT>
                    <a:solidFill>
                      <a:srgbClr val="D2DFED"/>
                    </a:solidFill>
                  </a:tcPr>
                </a:tc>
                <a:tc>
                  <a:txBody>
                    <a:bodyPr/>
                    <a:lstStyle/>
                    <a:p>
                      <a:pPr algn="ctr" marR="39370">
                        <a:lnSpc>
                          <a:spcPts val="1195"/>
                        </a:lnSpc>
                      </a:pPr>
                      <a:r>
                        <a:rPr dirty="0" sz="1000" spc="-5">
                          <a:solidFill>
                            <a:srgbClr val="365F91"/>
                          </a:solidFill>
                          <a:latin typeface="Cambria Math"/>
                          <a:cs typeface="Cambria Math"/>
                        </a:rPr>
                        <a:t>0.694</a:t>
                      </a:r>
                      <a:endParaRPr sz="1000">
                        <a:latin typeface="Cambria Math"/>
                        <a:cs typeface="Cambria Math"/>
                      </a:endParaRPr>
                    </a:p>
                  </a:txBody>
                  <a:tcPr marL="0" marR="0" marB="0" marT="0">
                    <a:lnT w="12700">
                      <a:solidFill>
                        <a:srgbClr val="4F81BC"/>
                      </a:solidFill>
                      <a:prstDash val="solid"/>
                    </a:lnT>
                    <a:solidFill>
                      <a:srgbClr val="D2DFED"/>
                    </a:solidFill>
                  </a:tcPr>
                </a:tc>
              </a:tr>
              <a:tr h="231648">
                <a:tc>
                  <a:txBody>
                    <a:bodyPr/>
                    <a:lstStyle/>
                    <a:p>
                      <a:pPr marL="74295">
                        <a:lnSpc>
                          <a:spcPts val="1150"/>
                        </a:lnSpc>
                      </a:pPr>
                      <a:r>
                        <a:rPr dirty="0" sz="1000" spc="-5" b="1">
                          <a:solidFill>
                            <a:srgbClr val="365F91"/>
                          </a:solidFill>
                          <a:latin typeface="Times New Roman"/>
                          <a:cs typeface="Times New Roman"/>
                        </a:rPr>
                        <a:t>Shear </a:t>
                      </a:r>
                      <a:r>
                        <a:rPr dirty="0" sz="1000" spc="-165">
                          <a:solidFill>
                            <a:srgbClr val="365F91"/>
                          </a:solidFill>
                          <a:latin typeface="Cambria Math"/>
                          <a:cs typeface="Cambria Math"/>
                        </a:rPr>
                        <a:t>(𝐠𝐠𝐠𝐠)</a:t>
                      </a:r>
                      <a:endParaRPr sz="1000">
                        <a:latin typeface="Cambria Math"/>
                        <a:cs typeface="Cambria Math"/>
                      </a:endParaRPr>
                    </a:p>
                  </a:txBody>
                  <a:tcPr marL="0" marR="0" marB="0" marT="0">
                    <a:lnB w="12700">
                      <a:solidFill>
                        <a:srgbClr val="4F81BC"/>
                      </a:solidFill>
                      <a:prstDash val="solid"/>
                    </a:lnB>
                  </a:tcPr>
                </a:tc>
                <a:tc>
                  <a:txBody>
                    <a:bodyPr/>
                    <a:lstStyle/>
                    <a:p>
                      <a:pPr algn="ctr" marR="39370">
                        <a:lnSpc>
                          <a:spcPts val="1150"/>
                        </a:lnSpc>
                      </a:pPr>
                      <a:r>
                        <a:rPr dirty="0" sz="1000" spc="-5">
                          <a:solidFill>
                            <a:srgbClr val="365F91"/>
                          </a:solidFill>
                          <a:latin typeface="Cambria Math"/>
                          <a:cs typeface="Cambria Math"/>
                        </a:rPr>
                        <a:t>0.694</a:t>
                      </a:r>
                      <a:endParaRPr sz="1000">
                        <a:latin typeface="Cambria Math"/>
                        <a:cs typeface="Cambria Math"/>
                      </a:endParaRPr>
                    </a:p>
                  </a:txBody>
                  <a:tcPr marL="0" marR="0" marB="0" marT="0">
                    <a:lnB w="12700">
                      <a:solidFill>
                        <a:srgbClr val="4F81BC"/>
                      </a:solidFill>
                      <a:prstDash val="solid"/>
                    </a:lnB>
                  </a:tcPr>
                </a:tc>
              </a:tr>
            </a:tbl>
          </a:graphicData>
        </a:graphic>
      </p:graphicFrame>
      <p:sp>
        <p:nvSpPr>
          <p:cNvPr id="33" name="object 33"/>
          <p:cNvSpPr txBox="1"/>
          <p:nvPr/>
        </p:nvSpPr>
        <p:spPr>
          <a:xfrm>
            <a:off x="635000" y="7961709"/>
            <a:ext cx="6449060" cy="1054735"/>
          </a:xfrm>
          <a:prstGeom prst="rect">
            <a:avLst/>
          </a:prstGeom>
        </p:spPr>
        <p:txBody>
          <a:bodyPr wrap="square" lIns="0" tIns="59690" rIns="0" bIns="0" rtlCol="0" vert="horz">
            <a:spAutoFit/>
          </a:bodyPr>
          <a:lstStyle/>
          <a:p>
            <a:pPr marL="50800">
              <a:lnSpc>
                <a:spcPct val="100000"/>
              </a:lnSpc>
              <a:spcBef>
                <a:spcPts val="470"/>
              </a:spcBef>
              <a:tabLst>
                <a:tab pos="324485" algn="l"/>
              </a:tabLst>
            </a:pPr>
            <a:r>
              <a:rPr dirty="0" sz="1400" b="1">
                <a:latin typeface="Arial"/>
                <a:cs typeface="Arial"/>
              </a:rPr>
              <a:t>4	</a:t>
            </a:r>
            <a:r>
              <a:rPr dirty="0" sz="1400" spc="-5" b="1">
                <a:latin typeface="Arial"/>
                <a:cs typeface="Arial"/>
              </a:rPr>
              <a:t>Flexure</a:t>
            </a:r>
            <a:r>
              <a:rPr dirty="0" sz="1400" spc="-15" b="1">
                <a:latin typeface="Arial"/>
                <a:cs typeface="Arial"/>
              </a:rPr>
              <a:t> </a:t>
            </a:r>
            <a:r>
              <a:rPr dirty="0" sz="1400" spc="-5" b="1">
                <a:latin typeface="Arial"/>
                <a:cs typeface="Arial"/>
              </a:rPr>
              <a:t>Design</a:t>
            </a:r>
            <a:endParaRPr sz="1400">
              <a:latin typeface="Arial"/>
              <a:cs typeface="Arial"/>
            </a:endParaRPr>
          </a:p>
          <a:p>
            <a:pPr marL="50800" marR="43180">
              <a:lnSpc>
                <a:spcPct val="95800"/>
              </a:lnSpc>
              <a:spcBef>
                <a:spcPts val="305"/>
              </a:spcBef>
            </a:pPr>
            <a:r>
              <a:rPr dirty="0" sz="1000" spc="-5">
                <a:latin typeface="Times New Roman"/>
                <a:cs typeface="Times New Roman"/>
              </a:rPr>
              <a:t>WSDOT and local girder fabricators developed the design methodology used </a:t>
            </a:r>
            <a:r>
              <a:rPr dirty="0" sz="1000">
                <a:latin typeface="Times New Roman"/>
                <a:cs typeface="Times New Roman"/>
              </a:rPr>
              <a:t>by </a:t>
            </a:r>
            <a:r>
              <a:rPr dirty="0" sz="1000" spc="-5">
                <a:latin typeface="Times New Roman"/>
                <a:cs typeface="Times New Roman"/>
              </a:rPr>
              <a:t>PGSuper. The concept is to design for  optimized fabrication </a:t>
            </a:r>
            <a:r>
              <a:rPr dirty="0" sz="1000" spc="-10">
                <a:latin typeface="Times New Roman"/>
                <a:cs typeface="Times New Roman"/>
              </a:rPr>
              <a:t>of </a:t>
            </a:r>
            <a:r>
              <a:rPr dirty="0" sz="1000" spc="-5">
                <a:latin typeface="Times New Roman"/>
                <a:cs typeface="Times New Roman"/>
              </a:rPr>
              <a:t>precast, prestressed concrete bridge girders. </a:t>
            </a:r>
            <a:r>
              <a:rPr dirty="0" sz="1000" spc="-10">
                <a:latin typeface="Times New Roman"/>
                <a:cs typeface="Times New Roman"/>
              </a:rPr>
              <a:t>The </a:t>
            </a:r>
            <a:r>
              <a:rPr dirty="0" sz="1000" spc="-5">
                <a:latin typeface="Times New Roman"/>
                <a:cs typeface="Times New Roman"/>
              </a:rPr>
              <a:t>primary goal is to determine the least required  concrete strength at release </a:t>
            </a:r>
            <a:r>
              <a:rPr dirty="0" sz="1000" spc="-10">
                <a:latin typeface="Times New Roman"/>
                <a:cs typeface="Times New Roman"/>
              </a:rPr>
              <a:t>and </a:t>
            </a:r>
            <a:r>
              <a:rPr dirty="0" sz="1000" spc="-5">
                <a:latin typeface="Times New Roman"/>
                <a:cs typeface="Times New Roman"/>
              </a:rPr>
              <a:t>initial lifting while simultaneously placing the least possible </a:t>
            </a:r>
            <a:r>
              <a:rPr dirty="0" sz="1000">
                <a:latin typeface="Times New Roman"/>
                <a:cs typeface="Times New Roman"/>
              </a:rPr>
              <a:t>demand on </a:t>
            </a:r>
            <a:r>
              <a:rPr dirty="0" sz="1000" spc="-5">
                <a:latin typeface="Times New Roman"/>
                <a:cs typeface="Times New Roman"/>
              </a:rPr>
              <a:t>the stressing system  and achieving adequate stability </a:t>
            </a:r>
            <a:r>
              <a:rPr dirty="0" sz="1000">
                <a:latin typeface="Times New Roman"/>
                <a:cs typeface="Times New Roman"/>
              </a:rPr>
              <a:t>of </a:t>
            </a:r>
            <a:r>
              <a:rPr dirty="0" sz="1000" spc="-5">
                <a:latin typeface="Times New Roman"/>
                <a:cs typeface="Times New Roman"/>
              </a:rPr>
              <a:t>the girder during handling operations. A detailed description </a:t>
            </a:r>
            <a:r>
              <a:rPr dirty="0" sz="1000" spc="-10">
                <a:latin typeface="Times New Roman"/>
                <a:cs typeface="Times New Roman"/>
              </a:rPr>
              <a:t>and </a:t>
            </a:r>
            <a:r>
              <a:rPr dirty="0" sz="1000" spc="-5">
                <a:latin typeface="Times New Roman"/>
                <a:cs typeface="Times New Roman"/>
              </a:rPr>
              <a:t>numerical example </a:t>
            </a:r>
            <a:r>
              <a:rPr dirty="0" sz="1000">
                <a:latin typeface="Times New Roman"/>
                <a:cs typeface="Times New Roman"/>
              </a:rPr>
              <a:t>of  </a:t>
            </a:r>
            <a:r>
              <a:rPr dirty="0" sz="1000" spc="-5">
                <a:latin typeface="Times New Roman"/>
                <a:cs typeface="Times New Roman"/>
              </a:rPr>
              <a:t>optimized</a:t>
            </a:r>
            <a:r>
              <a:rPr dirty="0" sz="1000" spc="15">
                <a:latin typeface="Times New Roman"/>
                <a:cs typeface="Times New Roman"/>
              </a:rPr>
              <a:t> </a:t>
            </a:r>
            <a:r>
              <a:rPr dirty="0" sz="1000" spc="-5">
                <a:latin typeface="Times New Roman"/>
                <a:cs typeface="Times New Roman"/>
              </a:rPr>
              <a:t>fabrication</a:t>
            </a:r>
            <a:r>
              <a:rPr dirty="0" sz="1000" spc="15">
                <a:latin typeface="Times New Roman"/>
                <a:cs typeface="Times New Roman"/>
              </a:rPr>
              <a:t> </a:t>
            </a:r>
            <a:r>
              <a:rPr dirty="0" sz="1000" spc="-5">
                <a:latin typeface="Times New Roman"/>
                <a:cs typeface="Times New Roman"/>
              </a:rPr>
              <a:t>design</a:t>
            </a:r>
            <a:r>
              <a:rPr dirty="0" sz="1000" spc="15">
                <a:latin typeface="Times New Roman"/>
                <a:cs typeface="Times New Roman"/>
              </a:rPr>
              <a:t> </a:t>
            </a:r>
            <a:r>
              <a:rPr dirty="0" sz="1000" spc="-10">
                <a:latin typeface="Times New Roman"/>
                <a:cs typeface="Times New Roman"/>
              </a:rPr>
              <a:t>is</a:t>
            </a:r>
            <a:r>
              <a:rPr dirty="0" sz="1000" spc="5">
                <a:latin typeface="Times New Roman"/>
                <a:cs typeface="Times New Roman"/>
              </a:rPr>
              <a:t> </a:t>
            </a:r>
            <a:r>
              <a:rPr dirty="0" sz="1000" spc="-5">
                <a:latin typeface="Times New Roman"/>
                <a:cs typeface="Times New Roman"/>
              </a:rPr>
              <a:t>available</a:t>
            </a:r>
            <a:r>
              <a:rPr dirty="0" sz="1000" spc="15">
                <a:latin typeface="Times New Roman"/>
                <a:cs typeface="Times New Roman"/>
              </a:rPr>
              <a:t> </a:t>
            </a:r>
            <a:r>
              <a:rPr dirty="0" sz="1000" spc="-5">
                <a:latin typeface="Times New Roman"/>
                <a:cs typeface="Times New Roman"/>
              </a:rPr>
              <a:t>in</a:t>
            </a:r>
            <a:r>
              <a:rPr dirty="0" sz="1000" spc="15">
                <a:latin typeface="Times New Roman"/>
                <a:cs typeface="Times New Roman"/>
              </a:rPr>
              <a:t> </a:t>
            </a:r>
            <a:r>
              <a:rPr dirty="0" sz="1000" spc="-5">
                <a:latin typeface="Times New Roman"/>
                <a:cs typeface="Times New Roman"/>
              </a:rPr>
              <a:t>the</a:t>
            </a:r>
            <a:r>
              <a:rPr dirty="0" sz="1000" spc="10">
                <a:latin typeface="Times New Roman"/>
                <a:cs typeface="Times New Roman"/>
              </a:rPr>
              <a:t> </a:t>
            </a:r>
            <a:r>
              <a:rPr dirty="0" sz="1000" spc="-10">
                <a:latin typeface="Times New Roman"/>
                <a:cs typeface="Times New Roman"/>
              </a:rPr>
              <a:t>PCI</a:t>
            </a:r>
            <a:r>
              <a:rPr dirty="0" sz="1000" spc="15">
                <a:latin typeface="Times New Roman"/>
                <a:cs typeface="Times New Roman"/>
              </a:rPr>
              <a:t> </a:t>
            </a:r>
            <a:r>
              <a:rPr dirty="0" sz="1000" spc="-5">
                <a:latin typeface="Times New Roman"/>
                <a:cs typeface="Times New Roman"/>
              </a:rPr>
              <a:t>Journal</a:t>
            </a:r>
            <a:r>
              <a:rPr dirty="0" baseline="29914" sz="975" spc="-7">
                <a:latin typeface="Times New Roman"/>
                <a:cs typeface="Times New Roman"/>
              </a:rPr>
              <a:t>2</a:t>
            </a:r>
            <a:r>
              <a:rPr dirty="0" sz="1000" spc="-5">
                <a:latin typeface="Times New Roman"/>
                <a:cs typeface="Times New Roman"/>
              </a:rPr>
              <a:t>.</a:t>
            </a:r>
            <a:r>
              <a:rPr dirty="0" sz="1000" spc="15">
                <a:latin typeface="Times New Roman"/>
                <a:cs typeface="Times New Roman"/>
              </a:rPr>
              <a:t> </a:t>
            </a:r>
            <a:r>
              <a:rPr dirty="0" sz="1000" spc="-5">
                <a:latin typeface="Times New Roman"/>
                <a:cs typeface="Times New Roman"/>
                <a:hlinkClick r:id="rId2" action="ppaction://hlinksldjump"/>
              </a:rPr>
              <a:t>Figure</a:t>
            </a:r>
            <a:r>
              <a:rPr dirty="0" sz="1000" spc="15">
                <a:latin typeface="Times New Roman"/>
                <a:cs typeface="Times New Roman"/>
                <a:hlinkClick r:id="rId2" action="ppaction://hlinksldjump"/>
              </a:rPr>
              <a:t> </a:t>
            </a:r>
            <a:r>
              <a:rPr dirty="0" sz="1000" spc="-5">
                <a:latin typeface="Times New Roman"/>
                <a:cs typeface="Times New Roman"/>
                <a:hlinkClick r:id="rId2" action="ppaction://hlinksldjump"/>
              </a:rPr>
              <a:t>4-1</a:t>
            </a:r>
            <a:r>
              <a:rPr dirty="0" sz="1000" spc="15">
                <a:latin typeface="Times New Roman"/>
                <a:cs typeface="Times New Roman"/>
                <a:hlinkClick r:id="rId2" action="ppaction://hlinksldjump"/>
              </a:rPr>
              <a:t> </a:t>
            </a:r>
            <a:r>
              <a:rPr dirty="0" sz="1000" spc="-5">
                <a:latin typeface="Times New Roman"/>
                <a:cs typeface="Times New Roman"/>
              </a:rPr>
              <a:t>gives</a:t>
            </a:r>
            <a:r>
              <a:rPr dirty="0" sz="1000" spc="5">
                <a:latin typeface="Times New Roman"/>
                <a:cs typeface="Times New Roman"/>
              </a:rPr>
              <a:t> </a:t>
            </a:r>
            <a:r>
              <a:rPr dirty="0" sz="1000" spc="-5">
                <a:latin typeface="Times New Roman"/>
                <a:cs typeface="Times New Roman"/>
              </a:rPr>
              <a:t>a</a:t>
            </a:r>
            <a:r>
              <a:rPr dirty="0" sz="1000">
                <a:latin typeface="Times New Roman"/>
                <a:cs typeface="Times New Roman"/>
              </a:rPr>
              <a:t> </a:t>
            </a:r>
            <a:r>
              <a:rPr dirty="0" sz="1000" spc="-5">
                <a:latin typeface="Times New Roman"/>
                <a:cs typeface="Times New Roman"/>
              </a:rPr>
              <a:t>high-level summary</a:t>
            </a:r>
            <a:r>
              <a:rPr dirty="0" sz="1000" spc="15">
                <a:latin typeface="Times New Roman"/>
                <a:cs typeface="Times New Roman"/>
              </a:rPr>
              <a:t> </a:t>
            </a:r>
            <a:r>
              <a:rPr dirty="0" sz="1000" spc="-10">
                <a:latin typeface="Times New Roman"/>
                <a:cs typeface="Times New Roman"/>
              </a:rPr>
              <a:t>of</a:t>
            </a:r>
            <a:r>
              <a:rPr dirty="0" sz="1000" spc="20">
                <a:latin typeface="Times New Roman"/>
                <a:cs typeface="Times New Roman"/>
              </a:rPr>
              <a:t> </a:t>
            </a:r>
            <a:r>
              <a:rPr dirty="0" sz="1000" spc="-5">
                <a:latin typeface="Times New Roman"/>
                <a:cs typeface="Times New Roman"/>
              </a:rPr>
              <a:t>the</a:t>
            </a:r>
            <a:r>
              <a:rPr dirty="0" sz="1000">
                <a:latin typeface="Times New Roman"/>
                <a:cs typeface="Times New Roman"/>
              </a:rPr>
              <a:t> </a:t>
            </a:r>
            <a:r>
              <a:rPr dirty="0" sz="1000" spc="-5">
                <a:latin typeface="Times New Roman"/>
                <a:cs typeface="Times New Roman"/>
              </a:rPr>
              <a:t>design</a:t>
            </a:r>
            <a:r>
              <a:rPr dirty="0" sz="1000" spc="15">
                <a:latin typeface="Times New Roman"/>
                <a:cs typeface="Times New Roman"/>
              </a:rPr>
              <a:t> </a:t>
            </a:r>
            <a:r>
              <a:rPr dirty="0" sz="1000" spc="-5">
                <a:latin typeface="Times New Roman"/>
                <a:cs typeface="Times New Roman"/>
              </a:rPr>
              <a:t>procedure.</a:t>
            </a:r>
            <a:endParaRPr sz="1000">
              <a:latin typeface="Times New Roman"/>
              <a:cs typeface="Times New Roman"/>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19</a:t>
            </a:r>
          </a:p>
        </p:txBody>
      </p:sp>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647498" y="894032"/>
            <a:ext cx="6152515" cy="837565"/>
          </a:xfrm>
          <a:prstGeom prst="rect">
            <a:avLst/>
          </a:prstGeom>
        </p:spPr>
        <p:txBody>
          <a:bodyPr wrap="square" lIns="0" tIns="22225" rIns="0" bIns="0" rtlCol="0" vert="horz">
            <a:spAutoFit/>
          </a:bodyPr>
          <a:lstStyle/>
          <a:p>
            <a:pPr marL="38100" marR="42545">
              <a:lnSpc>
                <a:spcPts val="1150"/>
              </a:lnSpc>
              <a:spcBef>
                <a:spcPts val="175"/>
              </a:spcBef>
            </a:pPr>
            <a:r>
              <a:rPr dirty="0" sz="1000" spc="-5">
                <a:latin typeface="Times New Roman"/>
                <a:cs typeface="Times New Roman"/>
              </a:rPr>
              <a:t>Girder stresses and stability at initial lifting and hauling </a:t>
            </a:r>
            <a:r>
              <a:rPr dirty="0" sz="1000" spc="-10">
                <a:latin typeface="Times New Roman"/>
                <a:cs typeface="Times New Roman"/>
              </a:rPr>
              <a:t>are </a:t>
            </a:r>
            <a:r>
              <a:rPr dirty="0" sz="1000" spc="-5">
                <a:latin typeface="Times New Roman"/>
                <a:cs typeface="Times New Roman"/>
              </a:rPr>
              <a:t>integral elements </a:t>
            </a:r>
            <a:r>
              <a:rPr dirty="0" sz="1000">
                <a:latin typeface="Times New Roman"/>
                <a:cs typeface="Times New Roman"/>
              </a:rPr>
              <a:t>of </a:t>
            </a:r>
            <a:r>
              <a:rPr dirty="0" sz="1000" spc="-5">
                <a:latin typeface="Times New Roman"/>
                <a:cs typeface="Times New Roman"/>
              </a:rPr>
              <a:t>the design process. Lifting </a:t>
            </a:r>
            <a:r>
              <a:rPr dirty="0" sz="1000" spc="-10">
                <a:latin typeface="Times New Roman"/>
                <a:cs typeface="Times New Roman"/>
              </a:rPr>
              <a:t>and </a:t>
            </a:r>
            <a:r>
              <a:rPr dirty="0" sz="1000" spc="-5">
                <a:latin typeface="Times New Roman"/>
                <a:cs typeface="Times New Roman"/>
              </a:rPr>
              <a:t>hauling  conditions often govern the</a:t>
            </a:r>
            <a:r>
              <a:rPr dirty="0" sz="1000" spc="5">
                <a:latin typeface="Times New Roman"/>
                <a:cs typeface="Times New Roman"/>
              </a:rPr>
              <a:t> </a:t>
            </a:r>
            <a:r>
              <a:rPr dirty="0" sz="1000" spc="-5">
                <a:latin typeface="Times New Roman"/>
                <a:cs typeface="Times New Roman"/>
              </a:rPr>
              <a:t>design.</a:t>
            </a:r>
            <a:endParaRPr sz="1000">
              <a:latin typeface="Times New Roman"/>
              <a:cs typeface="Times New Roman"/>
            </a:endParaRPr>
          </a:p>
          <a:p>
            <a:pPr marL="38100" marR="30480">
              <a:lnSpc>
                <a:spcPts val="1150"/>
              </a:lnSpc>
              <a:spcBef>
                <a:spcPts val="590"/>
              </a:spcBef>
            </a:pPr>
            <a:r>
              <a:rPr dirty="0" sz="1000" spc="-5">
                <a:latin typeface="Times New Roman"/>
                <a:cs typeface="Times New Roman"/>
              </a:rPr>
              <a:t>Designing precast, prestressed concrete bridge girders for lateral stability ensures safety </a:t>
            </a:r>
            <a:r>
              <a:rPr dirty="0" sz="1000" spc="-10">
                <a:latin typeface="Times New Roman"/>
                <a:cs typeface="Times New Roman"/>
              </a:rPr>
              <a:t>and </a:t>
            </a:r>
            <a:r>
              <a:rPr dirty="0" sz="1000" spc="-5">
                <a:latin typeface="Times New Roman"/>
                <a:cs typeface="Times New Roman"/>
              </a:rPr>
              <a:t>constructability. AASHTO  </a:t>
            </a:r>
            <a:r>
              <a:rPr dirty="0" sz="1000" spc="-10">
                <a:latin typeface="Times New Roman"/>
                <a:cs typeface="Times New Roman"/>
              </a:rPr>
              <a:t>LRFD </a:t>
            </a:r>
            <a:r>
              <a:rPr dirty="0" sz="1000">
                <a:latin typeface="Times New Roman"/>
                <a:cs typeface="Times New Roman"/>
              </a:rPr>
              <a:t>5.5.4.3 </a:t>
            </a:r>
            <a:r>
              <a:rPr dirty="0" sz="1000" spc="-5">
                <a:latin typeface="Times New Roman"/>
                <a:cs typeface="Times New Roman"/>
              </a:rPr>
              <a:t>requires buckling and stability </a:t>
            </a:r>
            <a:r>
              <a:rPr dirty="0" sz="1000" spc="-10">
                <a:latin typeface="Times New Roman"/>
                <a:cs typeface="Times New Roman"/>
              </a:rPr>
              <a:t>of </a:t>
            </a:r>
            <a:r>
              <a:rPr dirty="0" sz="1000" spc="-5">
                <a:latin typeface="Times New Roman"/>
                <a:cs typeface="Times New Roman"/>
              </a:rPr>
              <a:t>precast members during handling, transportation, and erection to </a:t>
            </a:r>
            <a:r>
              <a:rPr dirty="0" sz="1000">
                <a:latin typeface="Times New Roman"/>
                <a:cs typeface="Times New Roman"/>
              </a:rPr>
              <a:t>be  </a:t>
            </a:r>
            <a:r>
              <a:rPr dirty="0" sz="1000" spc="-5">
                <a:latin typeface="Times New Roman"/>
                <a:cs typeface="Times New Roman"/>
              </a:rPr>
              <a:t>investigated. PCI’s Aspire Magazine</a:t>
            </a:r>
            <a:r>
              <a:rPr dirty="0" baseline="29914" sz="975" spc="-7">
                <a:latin typeface="Times New Roman"/>
                <a:cs typeface="Times New Roman"/>
              </a:rPr>
              <a:t>3 </a:t>
            </a:r>
            <a:r>
              <a:rPr dirty="0" sz="1000" spc="-5">
                <a:latin typeface="Times New Roman"/>
                <a:cs typeface="Times New Roman"/>
              </a:rPr>
              <a:t>presents WSDOT’s perspective </a:t>
            </a:r>
            <a:r>
              <a:rPr dirty="0" sz="1000">
                <a:latin typeface="Times New Roman"/>
                <a:cs typeface="Times New Roman"/>
              </a:rPr>
              <a:t>on </a:t>
            </a:r>
            <a:r>
              <a:rPr dirty="0" sz="1000" spc="-5">
                <a:latin typeface="Times New Roman"/>
                <a:cs typeface="Times New Roman"/>
              </a:rPr>
              <a:t>stability</a:t>
            </a:r>
            <a:r>
              <a:rPr dirty="0" sz="1000" spc="-25">
                <a:latin typeface="Times New Roman"/>
                <a:cs typeface="Times New Roman"/>
              </a:rPr>
              <a:t> </a:t>
            </a:r>
            <a:r>
              <a:rPr dirty="0" sz="1000" spc="-5">
                <a:latin typeface="Times New Roman"/>
                <a:cs typeface="Times New Roman"/>
              </a:rPr>
              <a:t>design.</a:t>
            </a:r>
            <a:endParaRPr sz="1000">
              <a:latin typeface="Times New Roman"/>
              <a:cs typeface="Times New Roman"/>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p:nvPr/>
        </p:nvSpPr>
        <p:spPr>
          <a:xfrm>
            <a:off x="997689" y="1203598"/>
            <a:ext cx="3768725" cy="344805"/>
          </a:xfrm>
          <a:custGeom>
            <a:avLst/>
            <a:gdLst/>
            <a:ahLst/>
            <a:cxnLst/>
            <a:rect l="l" t="t" r="r" b="b"/>
            <a:pathLst>
              <a:path w="3768725" h="344805">
                <a:moveTo>
                  <a:pt x="3768602" y="344534"/>
                </a:moveTo>
                <a:lnTo>
                  <a:pt x="0" y="344534"/>
                </a:lnTo>
                <a:lnTo>
                  <a:pt x="0" y="911"/>
                </a:lnTo>
                <a:lnTo>
                  <a:pt x="912" y="0"/>
                </a:lnTo>
                <a:lnTo>
                  <a:pt x="3767689" y="0"/>
                </a:lnTo>
                <a:lnTo>
                  <a:pt x="3768602" y="911"/>
                </a:lnTo>
                <a:lnTo>
                  <a:pt x="3768602" y="344534"/>
                </a:lnTo>
                <a:close/>
              </a:path>
            </a:pathLst>
          </a:custGeom>
          <a:solidFill>
            <a:srgbClr val="CDCDCD">
              <a:alpha val="49804"/>
            </a:srgbClr>
          </a:solidFill>
        </p:spPr>
        <p:txBody>
          <a:bodyPr wrap="square" lIns="0" tIns="0" rIns="0" bIns="0" rtlCol="0"/>
          <a:lstStyle/>
          <a:p/>
        </p:txBody>
      </p:sp>
      <p:sp>
        <p:nvSpPr>
          <p:cNvPr id="4" name="object 4"/>
          <p:cNvSpPr/>
          <p:nvPr/>
        </p:nvSpPr>
        <p:spPr>
          <a:xfrm>
            <a:off x="981292" y="1186979"/>
            <a:ext cx="3764951" cy="341807"/>
          </a:xfrm>
          <a:prstGeom prst="rect">
            <a:avLst/>
          </a:prstGeom>
          <a:blipFill>
            <a:blip r:embed="rId2" cstate="print"/>
            <a:stretch>
              <a:fillRect/>
            </a:stretch>
          </a:blipFill>
        </p:spPr>
        <p:txBody>
          <a:bodyPr wrap="square" lIns="0" tIns="0" rIns="0" bIns="0" rtlCol="0"/>
          <a:lstStyle/>
          <a:p/>
        </p:txBody>
      </p:sp>
      <p:sp>
        <p:nvSpPr>
          <p:cNvPr id="5" name="object 5"/>
          <p:cNvSpPr txBox="1"/>
          <p:nvPr/>
        </p:nvSpPr>
        <p:spPr>
          <a:xfrm>
            <a:off x="981292" y="1186981"/>
            <a:ext cx="3765550" cy="342265"/>
          </a:xfrm>
          <a:prstGeom prst="rect">
            <a:avLst/>
          </a:prstGeom>
          <a:ln w="3175">
            <a:solidFill>
              <a:srgbClr val="404040"/>
            </a:solidFill>
          </a:ln>
        </p:spPr>
        <p:txBody>
          <a:bodyPr wrap="square" lIns="0" tIns="11430" rIns="0" bIns="0" rtlCol="0" vert="horz">
            <a:spAutoFit/>
          </a:bodyPr>
          <a:lstStyle/>
          <a:p>
            <a:pPr marL="24765">
              <a:lnSpc>
                <a:spcPct val="100000"/>
              </a:lnSpc>
              <a:spcBef>
                <a:spcPts val="90"/>
              </a:spcBef>
            </a:pPr>
            <a:r>
              <a:rPr dirty="0" sz="950" spc="20" b="1">
                <a:latin typeface="Calibri"/>
                <a:cs typeface="Calibri"/>
              </a:rPr>
              <a:t>Step </a:t>
            </a:r>
            <a:r>
              <a:rPr dirty="0" sz="950" spc="10" b="1">
                <a:latin typeface="Calibri"/>
                <a:cs typeface="Calibri"/>
              </a:rPr>
              <a:t>1 </a:t>
            </a:r>
            <a:r>
              <a:rPr dirty="0" sz="950" spc="5" b="1">
                <a:latin typeface="Calibri"/>
                <a:cs typeface="Calibri"/>
              </a:rPr>
              <a:t>- </a:t>
            </a:r>
            <a:r>
              <a:rPr dirty="0" sz="950" spc="15" b="1">
                <a:latin typeface="Calibri"/>
                <a:cs typeface="Calibri"/>
              </a:rPr>
              <a:t>Design </a:t>
            </a:r>
            <a:r>
              <a:rPr dirty="0" sz="950" spc="30" b="1">
                <a:latin typeface="Calibri"/>
                <a:cs typeface="Calibri"/>
              </a:rPr>
              <a:t>for </a:t>
            </a:r>
            <a:r>
              <a:rPr dirty="0" sz="950" spc="25" b="1">
                <a:latin typeface="Calibri"/>
                <a:cs typeface="Calibri"/>
              </a:rPr>
              <a:t>final </a:t>
            </a:r>
            <a:r>
              <a:rPr dirty="0" sz="950" spc="15" b="1">
                <a:latin typeface="Calibri"/>
                <a:cs typeface="Calibri"/>
              </a:rPr>
              <a:t>service</a:t>
            </a:r>
            <a:r>
              <a:rPr dirty="0" sz="950" spc="-65" b="1">
                <a:latin typeface="Calibri"/>
                <a:cs typeface="Calibri"/>
              </a:rPr>
              <a:t> </a:t>
            </a:r>
            <a:r>
              <a:rPr dirty="0" sz="950" spc="10" b="1">
                <a:latin typeface="Calibri"/>
                <a:cs typeface="Calibri"/>
              </a:rPr>
              <a:t>conditions</a:t>
            </a:r>
            <a:endParaRPr sz="950">
              <a:latin typeface="Calibri"/>
              <a:cs typeface="Calibri"/>
            </a:endParaRPr>
          </a:p>
          <a:p>
            <a:pPr marL="253365" indent="-229235">
              <a:lnSpc>
                <a:spcPct val="100000"/>
              </a:lnSpc>
              <a:spcBef>
                <a:spcPts val="65"/>
              </a:spcBef>
              <a:buFont typeface="Symbol"/>
              <a:buChar char=""/>
              <a:tabLst>
                <a:tab pos="253365" algn="l"/>
                <a:tab pos="254000" algn="l"/>
              </a:tabLst>
            </a:pPr>
            <a:r>
              <a:rPr dirty="0" sz="950" spc="15">
                <a:latin typeface="Calibri"/>
                <a:cs typeface="Calibri"/>
              </a:rPr>
              <a:t>Determine precompression</a:t>
            </a:r>
            <a:r>
              <a:rPr dirty="0" sz="950" spc="-5">
                <a:latin typeface="Calibri"/>
                <a:cs typeface="Calibri"/>
              </a:rPr>
              <a:t> </a:t>
            </a:r>
            <a:r>
              <a:rPr dirty="0" sz="950" spc="25">
                <a:latin typeface="Calibri"/>
                <a:cs typeface="Calibri"/>
              </a:rPr>
              <a:t>force</a:t>
            </a:r>
            <a:endParaRPr sz="950">
              <a:latin typeface="Calibri"/>
              <a:cs typeface="Calibri"/>
            </a:endParaRPr>
          </a:p>
        </p:txBody>
      </p:sp>
      <p:sp>
        <p:nvSpPr>
          <p:cNvPr id="6" name="object 6"/>
          <p:cNvSpPr/>
          <p:nvPr/>
        </p:nvSpPr>
        <p:spPr>
          <a:xfrm>
            <a:off x="997689" y="1751936"/>
            <a:ext cx="3768725" cy="686435"/>
          </a:xfrm>
          <a:custGeom>
            <a:avLst/>
            <a:gdLst/>
            <a:ahLst/>
            <a:cxnLst/>
            <a:rect l="l" t="t" r="r" b="b"/>
            <a:pathLst>
              <a:path w="3768725" h="686435">
                <a:moveTo>
                  <a:pt x="3768602" y="686333"/>
                </a:moveTo>
                <a:lnTo>
                  <a:pt x="0" y="686333"/>
                </a:lnTo>
                <a:lnTo>
                  <a:pt x="0" y="911"/>
                </a:lnTo>
                <a:lnTo>
                  <a:pt x="912" y="0"/>
                </a:lnTo>
                <a:lnTo>
                  <a:pt x="3767689" y="0"/>
                </a:lnTo>
                <a:lnTo>
                  <a:pt x="3768602" y="911"/>
                </a:lnTo>
                <a:lnTo>
                  <a:pt x="3768602" y="686333"/>
                </a:lnTo>
                <a:close/>
              </a:path>
            </a:pathLst>
          </a:custGeom>
          <a:solidFill>
            <a:srgbClr val="CDCDCD">
              <a:alpha val="49804"/>
            </a:srgbClr>
          </a:solidFill>
        </p:spPr>
        <p:txBody>
          <a:bodyPr wrap="square" lIns="0" tIns="0" rIns="0" bIns="0" rtlCol="0"/>
          <a:lstStyle/>
          <a:p/>
        </p:txBody>
      </p:sp>
      <p:sp>
        <p:nvSpPr>
          <p:cNvPr id="7" name="object 7"/>
          <p:cNvSpPr/>
          <p:nvPr/>
        </p:nvSpPr>
        <p:spPr>
          <a:xfrm>
            <a:off x="981292" y="1735264"/>
            <a:ext cx="3764951" cy="683589"/>
          </a:xfrm>
          <a:prstGeom prst="rect">
            <a:avLst/>
          </a:prstGeom>
          <a:blipFill>
            <a:blip r:embed="rId3" cstate="print"/>
            <a:stretch>
              <a:fillRect/>
            </a:stretch>
          </a:blipFill>
        </p:spPr>
        <p:txBody>
          <a:bodyPr wrap="square" lIns="0" tIns="0" rIns="0" bIns="0" rtlCol="0"/>
          <a:lstStyle/>
          <a:p/>
        </p:txBody>
      </p:sp>
      <p:sp>
        <p:nvSpPr>
          <p:cNvPr id="8" name="object 8"/>
          <p:cNvSpPr txBox="1"/>
          <p:nvPr/>
        </p:nvSpPr>
        <p:spPr>
          <a:xfrm>
            <a:off x="981292" y="1735258"/>
            <a:ext cx="3765550" cy="683895"/>
          </a:xfrm>
          <a:prstGeom prst="rect">
            <a:avLst/>
          </a:prstGeom>
          <a:ln w="3175">
            <a:solidFill>
              <a:srgbClr val="404040"/>
            </a:solidFill>
          </a:ln>
        </p:spPr>
        <p:txBody>
          <a:bodyPr wrap="square" lIns="0" tIns="18415" rIns="0" bIns="0" rtlCol="0" vert="horz">
            <a:spAutoFit/>
          </a:bodyPr>
          <a:lstStyle/>
          <a:p>
            <a:pPr marL="24765">
              <a:lnSpc>
                <a:spcPct val="100000"/>
              </a:lnSpc>
              <a:spcBef>
                <a:spcPts val="145"/>
              </a:spcBef>
            </a:pPr>
            <a:r>
              <a:rPr dirty="0" sz="950" spc="20" b="1">
                <a:latin typeface="Calibri"/>
                <a:cs typeface="Calibri"/>
              </a:rPr>
              <a:t>Step </a:t>
            </a:r>
            <a:r>
              <a:rPr dirty="0" sz="950" spc="10" b="1">
                <a:latin typeface="Calibri"/>
                <a:cs typeface="Calibri"/>
              </a:rPr>
              <a:t>2 </a:t>
            </a:r>
            <a:r>
              <a:rPr dirty="0" sz="950" spc="5" b="1">
                <a:latin typeface="Calibri"/>
                <a:cs typeface="Calibri"/>
              </a:rPr>
              <a:t>- </a:t>
            </a:r>
            <a:r>
              <a:rPr dirty="0" sz="950" spc="15" b="1">
                <a:latin typeface="Calibri"/>
                <a:cs typeface="Calibri"/>
              </a:rPr>
              <a:t>Design </a:t>
            </a:r>
            <a:r>
              <a:rPr dirty="0" sz="950" spc="30" b="1">
                <a:latin typeface="Calibri"/>
                <a:cs typeface="Calibri"/>
              </a:rPr>
              <a:t>for</a:t>
            </a:r>
            <a:r>
              <a:rPr dirty="0" sz="950" spc="-160" b="1">
                <a:latin typeface="Calibri"/>
                <a:cs typeface="Calibri"/>
              </a:rPr>
              <a:t> </a:t>
            </a:r>
            <a:r>
              <a:rPr dirty="0" sz="950" spc="15" b="1">
                <a:latin typeface="Calibri"/>
                <a:cs typeface="Calibri"/>
              </a:rPr>
              <a:t>lifting </a:t>
            </a:r>
            <a:r>
              <a:rPr dirty="0" sz="950" spc="25" b="1">
                <a:latin typeface="Calibri"/>
                <a:cs typeface="Calibri"/>
              </a:rPr>
              <a:t>without </a:t>
            </a:r>
            <a:r>
              <a:rPr dirty="0" sz="950" spc="20" b="1">
                <a:latin typeface="Calibri"/>
                <a:cs typeface="Calibri"/>
              </a:rPr>
              <a:t>temporary top strands</a:t>
            </a:r>
            <a:endParaRPr sz="950">
              <a:latin typeface="Calibri"/>
              <a:cs typeface="Calibri"/>
            </a:endParaRPr>
          </a:p>
          <a:p>
            <a:pPr marL="253365" indent="-229235">
              <a:lnSpc>
                <a:spcPct val="100000"/>
              </a:lnSpc>
              <a:spcBef>
                <a:spcPts val="65"/>
              </a:spcBef>
              <a:buFont typeface="Symbol"/>
              <a:buChar char=""/>
              <a:tabLst>
                <a:tab pos="253365" algn="l"/>
                <a:tab pos="254000" algn="l"/>
              </a:tabLst>
            </a:pPr>
            <a:r>
              <a:rPr dirty="0" sz="950" spc="15">
                <a:latin typeface="Calibri"/>
                <a:cs typeface="Calibri"/>
              </a:rPr>
              <a:t>Determine optimum </a:t>
            </a:r>
            <a:r>
              <a:rPr dirty="0" sz="950" spc="20">
                <a:latin typeface="Calibri"/>
                <a:cs typeface="Calibri"/>
              </a:rPr>
              <a:t>permanent strand</a:t>
            </a:r>
            <a:r>
              <a:rPr dirty="0" sz="950" spc="50">
                <a:latin typeface="Calibri"/>
                <a:cs typeface="Calibri"/>
              </a:rPr>
              <a:t> </a:t>
            </a:r>
            <a:r>
              <a:rPr dirty="0" sz="950" spc="15">
                <a:latin typeface="Calibri"/>
                <a:cs typeface="Calibri"/>
              </a:rPr>
              <a:t>arrangement</a:t>
            </a:r>
            <a:endParaRPr sz="950">
              <a:latin typeface="Calibri"/>
              <a:cs typeface="Calibri"/>
            </a:endParaRPr>
          </a:p>
          <a:p>
            <a:pPr marL="253365" indent="-229235">
              <a:lnSpc>
                <a:spcPct val="100000"/>
              </a:lnSpc>
              <a:spcBef>
                <a:spcPts val="75"/>
              </a:spcBef>
              <a:buFont typeface="Symbol"/>
              <a:buChar char=""/>
              <a:tabLst>
                <a:tab pos="253365" algn="l"/>
                <a:tab pos="254000" algn="l"/>
              </a:tabLst>
            </a:pPr>
            <a:r>
              <a:rPr dirty="0" sz="950" spc="15">
                <a:latin typeface="Calibri"/>
                <a:cs typeface="Calibri"/>
              </a:rPr>
              <a:t>Determine lifting </a:t>
            </a:r>
            <a:r>
              <a:rPr dirty="0" sz="950" spc="20">
                <a:latin typeface="Calibri"/>
                <a:cs typeface="Calibri"/>
              </a:rPr>
              <a:t>embedment </a:t>
            </a:r>
            <a:r>
              <a:rPr dirty="0" sz="950" spc="10">
                <a:latin typeface="Calibri"/>
                <a:cs typeface="Calibri"/>
              </a:rPr>
              <a:t>locations for</a:t>
            </a:r>
            <a:r>
              <a:rPr dirty="0" sz="950" spc="80">
                <a:latin typeface="Calibri"/>
                <a:cs typeface="Calibri"/>
              </a:rPr>
              <a:t> </a:t>
            </a:r>
            <a:r>
              <a:rPr dirty="0" sz="950" spc="15">
                <a:latin typeface="Calibri"/>
                <a:cs typeface="Calibri"/>
              </a:rPr>
              <a:t>stability</a:t>
            </a:r>
            <a:endParaRPr sz="950">
              <a:latin typeface="Calibri"/>
              <a:cs typeface="Calibri"/>
            </a:endParaRPr>
          </a:p>
          <a:p>
            <a:pPr marL="253365" indent="-229235">
              <a:lnSpc>
                <a:spcPct val="100000"/>
              </a:lnSpc>
              <a:spcBef>
                <a:spcPts val="70"/>
              </a:spcBef>
              <a:buFont typeface="Symbol"/>
              <a:buChar char=""/>
              <a:tabLst>
                <a:tab pos="253365" algn="l"/>
                <a:tab pos="254000" algn="l"/>
              </a:tabLst>
            </a:pPr>
            <a:r>
              <a:rPr dirty="0" sz="950" spc="20">
                <a:latin typeface="Calibri"/>
                <a:cs typeface="Calibri"/>
              </a:rPr>
              <a:t>This </a:t>
            </a:r>
            <a:r>
              <a:rPr dirty="0" sz="950" spc="5">
                <a:latin typeface="Calibri"/>
                <a:cs typeface="Calibri"/>
              </a:rPr>
              <a:t>step </a:t>
            </a:r>
            <a:r>
              <a:rPr dirty="0" sz="950" spc="20">
                <a:latin typeface="Calibri"/>
                <a:cs typeface="Calibri"/>
              </a:rPr>
              <a:t>determines </a:t>
            </a:r>
            <a:r>
              <a:rPr dirty="0" sz="950" spc="10">
                <a:latin typeface="Calibri"/>
                <a:cs typeface="Calibri"/>
              </a:rPr>
              <a:t>highest </a:t>
            </a:r>
            <a:r>
              <a:rPr dirty="0" sz="950" spc="15">
                <a:latin typeface="Calibri"/>
                <a:cs typeface="Calibri"/>
              </a:rPr>
              <a:t>concrete strength </a:t>
            </a:r>
            <a:r>
              <a:rPr dirty="0" sz="950" spc="35">
                <a:latin typeface="Calibri"/>
                <a:cs typeface="Calibri"/>
              </a:rPr>
              <a:t>at</a:t>
            </a:r>
            <a:r>
              <a:rPr dirty="0" sz="950" spc="-30">
                <a:latin typeface="Calibri"/>
                <a:cs typeface="Calibri"/>
              </a:rPr>
              <a:t> </a:t>
            </a:r>
            <a:r>
              <a:rPr dirty="0" sz="950" spc="15">
                <a:latin typeface="Calibri"/>
                <a:cs typeface="Calibri"/>
              </a:rPr>
              <a:t>lifting</a:t>
            </a:r>
            <a:endParaRPr sz="950">
              <a:latin typeface="Calibri"/>
              <a:cs typeface="Calibri"/>
            </a:endParaRPr>
          </a:p>
        </p:txBody>
      </p:sp>
      <p:sp>
        <p:nvSpPr>
          <p:cNvPr id="9" name="object 9"/>
          <p:cNvSpPr/>
          <p:nvPr/>
        </p:nvSpPr>
        <p:spPr>
          <a:xfrm>
            <a:off x="996137" y="2599326"/>
            <a:ext cx="3768725" cy="686435"/>
          </a:xfrm>
          <a:custGeom>
            <a:avLst/>
            <a:gdLst/>
            <a:ahLst/>
            <a:cxnLst/>
            <a:rect l="l" t="t" r="r" b="b"/>
            <a:pathLst>
              <a:path w="3768725" h="686435">
                <a:moveTo>
                  <a:pt x="3768602" y="686333"/>
                </a:moveTo>
                <a:lnTo>
                  <a:pt x="0" y="686333"/>
                </a:lnTo>
                <a:lnTo>
                  <a:pt x="0" y="911"/>
                </a:lnTo>
                <a:lnTo>
                  <a:pt x="912" y="0"/>
                </a:lnTo>
                <a:lnTo>
                  <a:pt x="3767689" y="0"/>
                </a:lnTo>
                <a:lnTo>
                  <a:pt x="3768602" y="911"/>
                </a:lnTo>
                <a:lnTo>
                  <a:pt x="3768602" y="686333"/>
                </a:lnTo>
                <a:close/>
              </a:path>
            </a:pathLst>
          </a:custGeom>
          <a:solidFill>
            <a:srgbClr val="CDCDCD">
              <a:alpha val="49804"/>
            </a:srgbClr>
          </a:solidFill>
        </p:spPr>
        <p:txBody>
          <a:bodyPr wrap="square" lIns="0" tIns="0" rIns="0" bIns="0" rtlCol="0"/>
          <a:lstStyle/>
          <a:p/>
        </p:txBody>
      </p:sp>
      <p:sp>
        <p:nvSpPr>
          <p:cNvPr id="10" name="object 10"/>
          <p:cNvSpPr/>
          <p:nvPr/>
        </p:nvSpPr>
        <p:spPr>
          <a:xfrm>
            <a:off x="979716" y="2582671"/>
            <a:ext cx="3764923" cy="683589"/>
          </a:xfrm>
          <a:prstGeom prst="rect">
            <a:avLst/>
          </a:prstGeom>
          <a:blipFill>
            <a:blip r:embed="rId4" cstate="print"/>
            <a:stretch>
              <a:fillRect/>
            </a:stretch>
          </a:blipFill>
        </p:spPr>
        <p:txBody>
          <a:bodyPr wrap="square" lIns="0" tIns="0" rIns="0" bIns="0" rtlCol="0"/>
          <a:lstStyle/>
          <a:p/>
        </p:txBody>
      </p:sp>
      <p:sp>
        <p:nvSpPr>
          <p:cNvPr id="11" name="object 11"/>
          <p:cNvSpPr txBox="1"/>
          <p:nvPr/>
        </p:nvSpPr>
        <p:spPr>
          <a:xfrm>
            <a:off x="979707" y="2582669"/>
            <a:ext cx="3764915" cy="683895"/>
          </a:xfrm>
          <a:prstGeom prst="rect">
            <a:avLst/>
          </a:prstGeom>
          <a:ln w="3175">
            <a:solidFill>
              <a:srgbClr val="404040"/>
            </a:solidFill>
          </a:ln>
        </p:spPr>
        <p:txBody>
          <a:bodyPr wrap="square" lIns="0" tIns="18415" rIns="0" bIns="0" rtlCol="0" vert="horz">
            <a:spAutoFit/>
          </a:bodyPr>
          <a:lstStyle/>
          <a:p>
            <a:pPr marL="24765">
              <a:lnSpc>
                <a:spcPct val="100000"/>
              </a:lnSpc>
              <a:spcBef>
                <a:spcPts val="145"/>
              </a:spcBef>
            </a:pPr>
            <a:r>
              <a:rPr dirty="0" sz="950" spc="20" b="1">
                <a:latin typeface="Calibri"/>
                <a:cs typeface="Calibri"/>
              </a:rPr>
              <a:t>Step </a:t>
            </a:r>
            <a:r>
              <a:rPr dirty="0" sz="950" spc="10" b="1">
                <a:latin typeface="Calibri"/>
                <a:cs typeface="Calibri"/>
              </a:rPr>
              <a:t>3 </a:t>
            </a:r>
            <a:r>
              <a:rPr dirty="0" sz="950" spc="5" b="1">
                <a:latin typeface="Calibri"/>
                <a:cs typeface="Calibri"/>
              </a:rPr>
              <a:t>- </a:t>
            </a:r>
            <a:r>
              <a:rPr dirty="0" sz="950" spc="15" b="1">
                <a:latin typeface="Calibri"/>
                <a:cs typeface="Calibri"/>
              </a:rPr>
              <a:t>Design </a:t>
            </a:r>
            <a:r>
              <a:rPr dirty="0" sz="950" spc="30" b="1">
                <a:latin typeface="Calibri"/>
                <a:cs typeface="Calibri"/>
              </a:rPr>
              <a:t>for</a:t>
            </a:r>
            <a:r>
              <a:rPr dirty="0" sz="950" spc="-55" b="1">
                <a:latin typeface="Calibri"/>
                <a:cs typeface="Calibri"/>
              </a:rPr>
              <a:t> </a:t>
            </a:r>
            <a:r>
              <a:rPr dirty="0" sz="950" spc="20" b="1">
                <a:latin typeface="Calibri"/>
                <a:cs typeface="Calibri"/>
              </a:rPr>
              <a:t>shipping</a:t>
            </a:r>
            <a:endParaRPr sz="950">
              <a:latin typeface="Calibri"/>
              <a:cs typeface="Calibri"/>
            </a:endParaRPr>
          </a:p>
          <a:p>
            <a:pPr marL="253365" indent="-229235">
              <a:lnSpc>
                <a:spcPct val="100000"/>
              </a:lnSpc>
              <a:spcBef>
                <a:spcPts val="65"/>
              </a:spcBef>
              <a:buFont typeface="Symbol"/>
              <a:buChar char=""/>
              <a:tabLst>
                <a:tab pos="253365" algn="l"/>
                <a:tab pos="254000" algn="l"/>
              </a:tabLst>
            </a:pPr>
            <a:r>
              <a:rPr dirty="0" sz="950" spc="15">
                <a:latin typeface="Calibri"/>
                <a:cs typeface="Calibri"/>
              </a:rPr>
              <a:t>Estimate </a:t>
            </a:r>
            <a:r>
              <a:rPr dirty="0" sz="950" spc="20">
                <a:latin typeface="Calibri"/>
                <a:cs typeface="Calibri"/>
              </a:rPr>
              <a:t>temporary </a:t>
            </a:r>
            <a:r>
              <a:rPr dirty="0" sz="950">
                <a:latin typeface="Calibri"/>
                <a:cs typeface="Calibri"/>
              </a:rPr>
              <a:t>top </a:t>
            </a:r>
            <a:r>
              <a:rPr dirty="0" sz="950" spc="20">
                <a:latin typeface="Calibri"/>
                <a:cs typeface="Calibri"/>
              </a:rPr>
              <a:t>strand</a:t>
            </a:r>
            <a:r>
              <a:rPr dirty="0" sz="950" spc="-5">
                <a:latin typeface="Calibri"/>
                <a:cs typeface="Calibri"/>
              </a:rPr>
              <a:t> </a:t>
            </a:r>
            <a:r>
              <a:rPr dirty="0" sz="950" spc="20">
                <a:latin typeface="Calibri"/>
                <a:cs typeface="Calibri"/>
              </a:rPr>
              <a:t>requirements</a:t>
            </a:r>
            <a:endParaRPr sz="950">
              <a:latin typeface="Calibri"/>
              <a:cs typeface="Calibri"/>
            </a:endParaRPr>
          </a:p>
          <a:p>
            <a:pPr marL="253365" indent="-229235">
              <a:lnSpc>
                <a:spcPct val="100000"/>
              </a:lnSpc>
              <a:spcBef>
                <a:spcPts val="75"/>
              </a:spcBef>
              <a:buFont typeface="Symbol"/>
              <a:buChar char=""/>
              <a:tabLst>
                <a:tab pos="253365" algn="l"/>
                <a:tab pos="254000" algn="l"/>
              </a:tabLst>
            </a:pPr>
            <a:r>
              <a:rPr dirty="0" sz="950" spc="15">
                <a:latin typeface="Calibri"/>
                <a:cs typeface="Calibri"/>
              </a:rPr>
              <a:t>Estimate truck support </a:t>
            </a:r>
            <a:r>
              <a:rPr dirty="0" sz="950" spc="10">
                <a:latin typeface="Calibri"/>
                <a:cs typeface="Calibri"/>
              </a:rPr>
              <a:t>locations</a:t>
            </a:r>
            <a:endParaRPr sz="950">
              <a:latin typeface="Calibri"/>
              <a:cs typeface="Calibri"/>
            </a:endParaRPr>
          </a:p>
          <a:p>
            <a:pPr marL="253365" indent="-229235">
              <a:lnSpc>
                <a:spcPct val="100000"/>
              </a:lnSpc>
              <a:spcBef>
                <a:spcPts val="70"/>
              </a:spcBef>
              <a:buFont typeface="Symbol"/>
              <a:buChar char=""/>
              <a:tabLst>
                <a:tab pos="253365" algn="l"/>
                <a:tab pos="254000" algn="l"/>
              </a:tabLst>
            </a:pPr>
            <a:r>
              <a:rPr dirty="0" sz="950" spc="15">
                <a:latin typeface="Calibri"/>
                <a:cs typeface="Calibri"/>
              </a:rPr>
              <a:t>Estimate concrete strength </a:t>
            </a:r>
            <a:r>
              <a:rPr dirty="0" sz="950" spc="10">
                <a:latin typeface="Calibri"/>
                <a:cs typeface="Calibri"/>
              </a:rPr>
              <a:t>required </a:t>
            </a:r>
            <a:r>
              <a:rPr dirty="0" sz="950" spc="-5">
                <a:latin typeface="Calibri"/>
                <a:cs typeface="Calibri"/>
              </a:rPr>
              <a:t>at</a:t>
            </a:r>
            <a:r>
              <a:rPr dirty="0" sz="950" spc="65">
                <a:latin typeface="Calibri"/>
                <a:cs typeface="Calibri"/>
              </a:rPr>
              <a:t> </a:t>
            </a:r>
            <a:r>
              <a:rPr dirty="0" sz="950" spc="20">
                <a:latin typeface="Calibri"/>
                <a:cs typeface="Calibri"/>
              </a:rPr>
              <a:t>shipping</a:t>
            </a:r>
            <a:endParaRPr sz="950">
              <a:latin typeface="Calibri"/>
              <a:cs typeface="Calibri"/>
            </a:endParaRPr>
          </a:p>
        </p:txBody>
      </p:sp>
      <p:sp>
        <p:nvSpPr>
          <p:cNvPr id="12" name="object 12"/>
          <p:cNvSpPr/>
          <p:nvPr/>
        </p:nvSpPr>
        <p:spPr>
          <a:xfrm>
            <a:off x="996137" y="4692872"/>
            <a:ext cx="2458085" cy="686435"/>
          </a:xfrm>
          <a:custGeom>
            <a:avLst/>
            <a:gdLst/>
            <a:ahLst/>
            <a:cxnLst/>
            <a:rect l="l" t="t" r="r" b="b"/>
            <a:pathLst>
              <a:path w="2458085" h="686435">
                <a:moveTo>
                  <a:pt x="0" y="686333"/>
                </a:moveTo>
                <a:lnTo>
                  <a:pt x="2457852" y="686333"/>
                </a:lnTo>
                <a:lnTo>
                  <a:pt x="2457852" y="0"/>
                </a:lnTo>
                <a:lnTo>
                  <a:pt x="0" y="0"/>
                </a:lnTo>
                <a:lnTo>
                  <a:pt x="0" y="686333"/>
                </a:lnTo>
                <a:close/>
              </a:path>
            </a:pathLst>
          </a:custGeom>
          <a:solidFill>
            <a:srgbClr val="CDCDCD">
              <a:alpha val="49804"/>
            </a:srgbClr>
          </a:solidFill>
        </p:spPr>
        <p:txBody>
          <a:bodyPr wrap="square" lIns="0" tIns="0" rIns="0" bIns="0" rtlCol="0"/>
          <a:lstStyle/>
          <a:p/>
        </p:txBody>
      </p:sp>
      <p:sp>
        <p:nvSpPr>
          <p:cNvPr id="13" name="object 13"/>
          <p:cNvSpPr/>
          <p:nvPr/>
        </p:nvSpPr>
        <p:spPr>
          <a:xfrm>
            <a:off x="979716" y="4676190"/>
            <a:ext cx="3764923" cy="683602"/>
          </a:xfrm>
          <a:prstGeom prst="rect">
            <a:avLst/>
          </a:prstGeom>
          <a:blipFill>
            <a:blip r:embed="rId5" cstate="print"/>
            <a:stretch>
              <a:fillRect/>
            </a:stretch>
          </a:blipFill>
        </p:spPr>
        <p:txBody>
          <a:bodyPr wrap="square" lIns="0" tIns="0" rIns="0" bIns="0" rtlCol="0"/>
          <a:lstStyle/>
          <a:p/>
        </p:txBody>
      </p:sp>
      <p:sp>
        <p:nvSpPr>
          <p:cNvPr id="14" name="object 14"/>
          <p:cNvSpPr/>
          <p:nvPr/>
        </p:nvSpPr>
        <p:spPr>
          <a:xfrm>
            <a:off x="979707" y="4676192"/>
            <a:ext cx="3764915" cy="683895"/>
          </a:xfrm>
          <a:custGeom>
            <a:avLst/>
            <a:gdLst/>
            <a:ahLst/>
            <a:cxnLst/>
            <a:rect l="l" t="t" r="r" b="b"/>
            <a:pathLst>
              <a:path w="3764915" h="683895">
                <a:moveTo>
                  <a:pt x="0" y="683596"/>
                </a:moveTo>
                <a:lnTo>
                  <a:pt x="3764915" y="683596"/>
                </a:lnTo>
                <a:lnTo>
                  <a:pt x="3764915" y="0"/>
                </a:lnTo>
                <a:lnTo>
                  <a:pt x="0" y="0"/>
                </a:lnTo>
                <a:lnTo>
                  <a:pt x="0" y="683596"/>
                </a:lnTo>
                <a:close/>
              </a:path>
            </a:pathLst>
          </a:custGeom>
          <a:ln w="3175">
            <a:solidFill>
              <a:srgbClr val="404040"/>
            </a:solidFill>
          </a:ln>
        </p:spPr>
        <p:txBody>
          <a:bodyPr wrap="square" lIns="0" tIns="0" rIns="0" bIns="0" rtlCol="0"/>
          <a:lstStyle/>
          <a:p/>
        </p:txBody>
      </p:sp>
      <p:sp>
        <p:nvSpPr>
          <p:cNvPr id="15" name="object 15"/>
          <p:cNvSpPr txBox="1"/>
          <p:nvPr/>
        </p:nvSpPr>
        <p:spPr>
          <a:xfrm>
            <a:off x="979707" y="4679313"/>
            <a:ext cx="2490470" cy="633095"/>
          </a:xfrm>
          <a:prstGeom prst="rect">
            <a:avLst/>
          </a:prstGeom>
        </p:spPr>
        <p:txBody>
          <a:bodyPr wrap="square" lIns="0" tIns="15240" rIns="0" bIns="0" rtlCol="0" vert="horz">
            <a:spAutoFit/>
          </a:bodyPr>
          <a:lstStyle/>
          <a:p>
            <a:pPr marL="24765">
              <a:lnSpc>
                <a:spcPct val="100000"/>
              </a:lnSpc>
              <a:spcBef>
                <a:spcPts val="120"/>
              </a:spcBef>
            </a:pPr>
            <a:r>
              <a:rPr dirty="0" sz="950" spc="20" b="1">
                <a:latin typeface="Calibri"/>
                <a:cs typeface="Calibri"/>
              </a:rPr>
              <a:t>Step </a:t>
            </a:r>
            <a:r>
              <a:rPr dirty="0" sz="950" spc="10" b="1">
                <a:latin typeface="Calibri"/>
                <a:cs typeface="Calibri"/>
              </a:rPr>
              <a:t>4 </a:t>
            </a:r>
            <a:r>
              <a:rPr dirty="0" sz="950" spc="5" b="1">
                <a:latin typeface="Calibri"/>
                <a:cs typeface="Calibri"/>
              </a:rPr>
              <a:t>- </a:t>
            </a:r>
            <a:r>
              <a:rPr dirty="0" sz="950" spc="15" b="1">
                <a:latin typeface="Calibri"/>
                <a:cs typeface="Calibri"/>
              </a:rPr>
              <a:t>Design </a:t>
            </a:r>
            <a:r>
              <a:rPr dirty="0" sz="950" spc="30" b="1">
                <a:latin typeface="Calibri"/>
                <a:cs typeface="Calibri"/>
              </a:rPr>
              <a:t>for </a:t>
            </a:r>
            <a:r>
              <a:rPr dirty="0" sz="950" spc="15" b="1">
                <a:latin typeface="Calibri"/>
                <a:cs typeface="Calibri"/>
              </a:rPr>
              <a:t>lifting </a:t>
            </a:r>
            <a:r>
              <a:rPr dirty="0" sz="950" spc="20" b="1">
                <a:latin typeface="Calibri"/>
                <a:cs typeface="Calibri"/>
              </a:rPr>
              <a:t>with temporary top</a:t>
            </a:r>
            <a:r>
              <a:rPr dirty="0" sz="950" spc="-135" b="1">
                <a:latin typeface="Calibri"/>
                <a:cs typeface="Calibri"/>
              </a:rPr>
              <a:t> </a:t>
            </a:r>
            <a:r>
              <a:rPr dirty="0" sz="950" spc="5" b="1">
                <a:latin typeface="Calibri"/>
                <a:cs typeface="Calibri"/>
              </a:rPr>
              <a:t>s</a:t>
            </a:r>
            <a:endParaRPr sz="950">
              <a:latin typeface="Calibri"/>
              <a:cs typeface="Calibri"/>
            </a:endParaRPr>
          </a:p>
          <a:p>
            <a:pPr marL="253365" indent="-229235">
              <a:lnSpc>
                <a:spcPct val="100000"/>
              </a:lnSpc>
              <a:spcBef>
                <a:spcPts val="70"/>
              </a:spcBef>
              <a:buFont typeface="Symbol"/>
              <a:buChar char=""/>
              <a:tabLst>
                <a:tab pos="253365" algn="l"/>
                <a:tab pos="254000" algn="l"/>
              </a:tabLst>
            </a:pPr>
            <a:r>
              <a:rPr dirty="0" sz="950" spc="20">
                <a:latin typeface="Calibri"/>
                <a:cs typeface="Calibri"/>
              </a:rPr>
              <a:t>Determines lowest </a:t>
            </a:r>
            <a:r>
              <a:rPr dirty="0" sz="950" spc="15">
                <a:latin typeface="Calibri"/>
                <a:cs typeface="Calibri"/>
              </a:rPr>
              <a:t>concrete strength </a:t>
            </a:r>
            <a:r>
              <a:rPr dirty="0" sz="950" spc="-5">
                <a:latin typeface="Calibri"/>
                <a:cs typeface="Calibri"/>
              </a:rPr>
              <a:t>at</a:t>
            </a:r>
            <a:r>
              <a:rPr dirty="0" sz="950" spc="-55">
                <a:latin typeface="Calibri"/>
                <a:cs typeface="Calibri"/>
              </a:rPr>
              <a:t> </a:t>
            </a:r>
            <a:r>
              <a:rPr dirty="0" sz="950" spc="25">
                <a:latin typeface="Calibri"/>
                <a:cs typeface="Calibri"/>
              </a:rPr>
              <a:t>lift</a:t>
            </a:r>
            <a:endParaRPr sz="950">
              <a:latin typeface="Calibri"/>
              <a:cs typeface="Calibri"/>
            </a:endParaRPr>
          </a:p>
          <a:p>
            <a:pPr marL="253365" indent="-228600">
              <a:lnSpc>
                <a:spcPct val="105300"/>
              </a:lnSpc>
              <a:spcBef>
                <a:spcPts val="10"/>
              </a:spcBef>
              <a:buFont typeface="Symbol"/>
              <a:buChar char=""/>
              <a:tabLst>
                <a:tab pos="253365" algn="l"/>
                <a:tab pos="254000" algn="l"/>
              </a:tabLst>
            </a:pPr>
            <a:r>
              <a:rPr dirty="0" sz="950" spc="15">
                <a:latin typeface="Calibri"/>
                <a:cs typeface="Calibri"/>
              </a:rPr>
              <a:t>Place </a:t>
            </a:r>
            <a:r>
              <a:rPr dirty="0" sz="950">
                <a:latin typeface="Calibri"/>
                <a:cs typeface="Calibri"/>
              </a:rPr>
              <a:t>lifting </a:t>
            </a:r>
            <a:r>
              <a:rPr dirty="0" sz="950" spc="15">
                <a:latin typeface="Calibri"/>
                <a:cs typeface="Calibri"/>
              </a:rPr>
              <a:t>embedments </a:t>
            </a:r>
            <a:r>
              <a:rPr dirty="0" sz="950">
                <a:latin typeface="Calibri"/>
                <a:cs typeface="Calibri"/>
              </a:rPr>
              <a:t>as </a:t>
            </a:r>
            <a:r>
              <a:rPr dirty="0" sz="950" spc="15">
                <a:latin typeface="Calibri"/>
                <a:cs typeface="Calibri"/>
              </a:rPr>
              <a:t>close </a:t>
            </a:r>
            <a:r>
              <a:rPr dirty="0" sz="950" spc="-5">
                <a:latin typeface="Calibri"/>
                <a:cs typeface="Calibri"/>
              </a:rPr>
              <a:t>to </a:t>
            </a:r>
            <a:r>
              <a:rPr dirty="0" sz="950" spc="25">
                <a:latin typeface="Calibri"/>
                <a:cs typeface="Calibri"/>
              </a:rPr>
              <a:t>ends </a:t>
            </a:r>
            <a:r>
              <a:rPr dirty="0" sz="950" spc="10">
                <a:latin typeface="Calibri"/>
                <a:cs typeface="Calibri"/>
              </a:rPr>
              <a:t>a  </a:t>
            </a:r>
            <a:r>
              <a:rPr dirty="0" sz="950" spc="15">
                <a:latin typeface="Calibri"/>
                <a:cs typeface="Calibri"/>
              </a:rPr>
              <a:t>maintaining </a:t>
            </a:r>
            <a:r>
              <a:rPr dirty="0" sz="950" spc="20">
                <a:latin typeface="Calibri"/>
                <a:cs typeface="Calibri"/>
              </a:rPr>
              <a:t>adequate </a:t>
            </a:r>
            <a:r>
              <a:rPr dirty="0" sz="950" spc="5">
                <a:latin typeface="Calibri"/>
                <a:cs typeface="Calibri"/>
              </a:rPr>
              <a:t>lateral</a:t>
            </a:r>
            <a:r>
              <a:rPr dirty="0" sz="950" spc="85">
                <a:latin typeface="Calibri"/>
                <a:cs typeface="Calibri"/>
              </a:rPr>
              <a:t> </a:t>
            </a:r>
            <a:r>
              <a:rPr dirty="0" sz="950" spc="5">
                <a:latin typeface="Calibri"/>
                <a:cs typeface="Calibri"/>
              </a:rPr>
              <a:t>stability</a:t>
            </a:r>
            <a:endParaRPr sz="950">
              <a:latin typeface="Calibri"/>
              <a:cs typeface="Calibri"/>
            </a:endParaRPr>
          </a:p>
        </p:txBody>
      </p:sp>
      <p:sp>
        <p:nvSpPr>
          <p:cNvPr id="16" name="object 16"/>
          <p:cNvSpPr/>
          <p:nvPr/>
        </p:nvSpPr>
        <p:spPr>
          <a:xfrm>
            <a:off x="2280784" y="3461573"/>
            <a:ext cx="1199515" cy="899794"/>
          </a:xfrm>
          <a:custGeom>
            <a:avLst/>
            <a:gdLst/>
            <a:ahLst/>
            <a:cxnLst/>
            <a:rect l="l" t="t" r="r" b="b"/>
            <a:pathLst>
              <a:path w="1199514" h="899795">
                <a:moveTo>
                  <a:pt x="1198395" y="448441"/>
                </a:moveTo>
                <a:lnTo>
                  <a:pt x="912" y="448441"/>
                </a:lnTo>
                <a:lnTo>
                  <a:pt x="598741" y="0"/>
                </a:lnTo>
                <a:lnTo>
                  <a:pt x="600566" y="0"/>
                </a:lnTo>
                <a:lnTo>
                  <a:pt x="1198395" y="448441"/>
                </a:lnTo>
                <a:close/>
              </a:path>
              <a:path w="1199514" h="899795">
                <a:moveTo>
                  <a:pt x="599654" y="899617"/>
                </a:moveTo>
                <a:lnTo>
                  <a:pt x="598741" y="898705"/>
                </a:lnTo>
                <a:lnTo>
                  <a:pt x="912" y="451175"/>
                </a:lnTo>
                <a:lnTo>
                  <a:pt x="0" y="450264"/>
                </a:lnTo>
                <a:lnTo>
                  <a:pt x="0" y="448441"/>
                </a:lnTo>
                <a:lnTo>
                  <a:pt x="1199308" y="448441"/>
                </a:lnTo>
                <a:lnTo>
                  <a:pt x="1199308" y="450264"/>
                </a:lnTo>
                <a:lnTo>
                  <a:pt x="1198395" y="451175"/>
                </a:lnTo>
                <a:lnTo>
                  <a:pt x="600566" y="898705"/>
                </a:lnTo>
                <a:lnTo>
                  <a:pt x="599654" y="899617"/>
                </a:lnTo>
                <a:close/>
              </a:path>
            </a:pathLst>
          </a:custGeom>
          <a:solidFill>
            <a:srgbClr val="CDCDCD">
              <a:alpha val="49804"/>
            </a:srgbClr>
          </a:solidFill>
        </p:spPr>
        <p:txBody>
          <a:bodyPr wrap="square" lIns="0" tIns="0" rIns="0" bIns="0" rtlCol="0"/>
          <a:lstStyle/>
          <a:p/>
        </p:txBody>
      </p:sp>
      <p:sp>
        <p:nvSpPr>
          <p:cNvPr id="17" name="object 17"/>
          <p:cNvSpPr/>
          <p:nvPr/>
        </p:nvSpPr>
        <p:spPr>
          <a:xfrm>
            <a:off x="2264009" y="3444887"/>
            <a:ext cx="1196344" cy="896022"/>
          </a:xfrm>
          <a:prstGeom prst="rect">
            <a:avLst/>
          </a:prstGeom>
          <a:blipFill>
            <a:blip r:embed="rId6" cstate="print"/>
            <a:stretch>
              <a:fillRect/>
            </a:stretch>
          </a:blipFill>
        </p:spPr>
        <p:txBody>
          <a:bodyPr wrap="square" lIns="0" tIns="0" rIns="0" bIns="0" rtlCol="0"/>
          <a:lstStyle/>
          <a:p/>
        </p:txBody>
      </p:sp>
      <p:sp>
        <p:nvSpPr>
          <p:cNvPr id="18" name="object 18"/>
          <p:cNvSpPr/>
          <p:nvPr/>
        </p:nvSpPr>
        <p:spPr>
          <a:xfrm>
            <a:off x="2264012" y="3444890"/>
            <a:ext cx="1196975" cy="896619"/>
          </a:xfrm>
          <a:custGeom>
            <a:avLst/>
            <a:gdLst/>
            <a:ahLst/>
            <a:cxnLst/>
            <a:rect l="l" t="t" r="r" b="b"/>
            <a:pathLst>
              <a:path w="1196975" h="896620">
                <a:moveTo>
                  <a:pt x="0" y="448010"/>
                </a:moveTo>
                <a:lnTo>
                  <a:pt x="598175" y="0"/>
                </a:lnTo>
                <a:lnTo>
                  <a:pt x="1196350" y="448010"/>
                </a:lnTo>
                <a:lnTo>
                  <a:pt x="598175" y="896021"/>
                </a:lnTo>
                <a:lnTo>
                  <a:pt x="0" y="448010"/>
                </a:lnTo>
                <a:close/>
              </a:path>
            </a:pathLst>
          </a:custGeom>
          <a:ln w="3175">
            <a:solidFill>
              <a:srgbClr val="404040"/>
            </a:solidFill>
          </a:ln>
        </p:spPr>
        <p:txBody>
          <a:bodyPr wrap="square" lIns="0" tIns="0" rIns="0" bIns="0" rtlCol="0"/>
          <a:lstStyle/>
          <a:p/>
        </p:txBody>
      </p:sp>
      <p:sp>
        <p:nvSpPr>
          <p:cNvPr id="19" name="object 19"/>
          <p:cNvSpPr txBox="1"/>
          <p:nvPr/>
        </p:nvSpPr>
        <p:spPr>
          <a:xfrm>
            <a:off x="2418985" y="3718791"/>
            <a:ext cx="882650" cy="325755"/>
          </a:xfrm>
          <a:prstGeom prst="rect">
            <a:avLst/>
          </a:prstGeom>
        </p:spPr>
        <p:txBody>
          <a:bodyPr wrap="square" lIns="0" tIns="8255" rIns="0" bIns="0" rtlCol="0" vert="horz">
            <a:spAutoFit/>
          </a:bodyPr>
          <a:lstStyle/>
          <a:p>
            <a:pPr marL="12700" marR="5080" indent="45085">
              <a:lnSpc>
                <a:spcPct val="104900"/>
              </a:lnSpc>
              <a:spcBef>
                <a:spcPts val="65"/>
              </a:spcBef>
            </a:pPr>
            <a:r>
              <a:rPr dirty="0" sz="950" spc="20">
                <a:latin typeface="Calibri"/>
                <a:cs typeface="Calibri"/>
              </a:rPr>
              <a:t>Temporary </a:t>
            </a:r>
            <a:r>
              <a:rPr dirty="0" sz="950" spc="5">
                <a:latin typeface="Calibri"/>
                <a:cs typeface="Calibri"/>
              </a:rPr>
              <a:t>top  </a:t>
            </a:r>
            <a:r>
              <a:rPr dirty="0" sz="950" spc="20">
                <a:latin typeface="Calibri"/>
                <a:cs typeface="Calibri"/>
              </a:rPr>
              <a:t>strand</a:t>
            </a:r>
            <a:r>
              <a:rPr dirty="0" sz="950" spc="-35">
                <a:latin typeface="Calibri"/>
                <a:cs typeface="Calibri"/>
              </a:rPr>
              <a:t> </a:t>
            </a:r>
            <a:r>
              <a:rPr dirty="0" sz="950" spc="10">
                <a:latin typeface="Calibri"/>
                <a:cs typeface="Calibri"/>
              </a:rPr>
              <a:t>required?</a:t>
            </a:r>
            <a:endParaRPr sz="950">
              <a:latin typeface="Calibri"/>
              <a:cs typeface="Calibri"/>
            </a:endParaRPr>
          </a:p>
        </p:txBody>
      </p:sp>
      <p:sp>
        <p:nvSpPr>
          <p:cNvPr id="20" name="object 20"/>
          <p:cNvSpPr/>
          <p:nvPr/>
        </p:nvSpPr>
        <p:spPr>
          <a:xfrm>
            <a:off x="996137" y="6938269"/>
            <a:ext cx="3768725" cy="686435"/>
          </a:xfrm>
          <a:custGeom>
            <a:avLst/>
            <a:gdLst/>
            <a:ahLst/>
            <a:cxnLst/>
            <a:rect l="l" t="t" r="r" b="b"/>
            <a:pathLst>
              <a:path w="3768725" h="686434">
                <a:moveTo>
                  <a:pt x="3768602" y="686333"/>
                </a:moveTo>
                <a:lnTo>
                  <a:pt x="0" y="686333"/>
                </a:lnTo>
                <a:lnTo>
                  <a:pt x="0" y="911"/>
                </a:lnTo>
                <a:lnTo>
                  <a:pt x="912" y="0"/>
                </a:lnTo>
                <a:lnTo>
                  <a:pt x="3767689" y="0"/>
                </a:lnTo>
                <a:lnTo>
                  <a:pt x="3768602" y="911"/>
                </a:lnTo>
                <a:lnTo>
                  <a:pt x="3768602" y="686333"/>
                </a:lnTo>
                <a:close/>
              </a:path>
            </a:pathLst>
          </a:custGeom>
          <a:solidFill>
            <a:srgbClr val="CDCDCD">
              <a:alpha val="49804"/>
            </a:srgbClr>
          </a:solidFill>
        </p:spPr>
        <p:txBody>
          <a:bodyPr wrap="square" lIns="0" tIns="0" rIns="0" bIns="0" rtlCol="0"/>
          <a:lstStyle/>
          <a:p/>
        </p:txBody>
      </p:sp>
      <p:sp>
        <p:nvSpPr>
          <p:cNvPr id="21" name="object 21"/>
          <p:cNvSpPr/>
          <p:nvPr/>
        </p:nvSpPr>
        <p:spPr>
          <a:xfrm>
            <a:off x="979716" y="6921613"/>
            <a:ext cx="3764923" cy="683590"/>
          </a:xfrm>
          <a:prstGeom prst="rect">
            <a:avLst/>
          </a:prstGeom>
          <a:blipFill>
            <a:blip r:embed="rId4" cstate="print"/>
            <a:stretch>
              <a:fillRect/>
            </a:stretch>
          </a:blipFill>
        </p:spPr>
        <p:txBody>
          <a:bodyPr wrap="square" lIns="0" tIns="0" rIns="0" bIns="0" rtlCol="0"/>
          <a:lstStyle/>
          <a:p/>
        </p:txBody>
      </p:sp>
      <p:sp>
        <p:nvSpPr>
          <p:cNvPr id="22" name="object 22"/>
          <p:cNvSpPr/>
          <p:nvPr/>
        </p:nvSpPr>
        <p:spPr>
          <a:xfrm>
            <a:off x="979707" y="6921610"/>
            <a:ext cx="3764915" cy="683895"/>
          </a:xfrm>
          <a:custGeom>
            <a:avLst/>
            <a:gdLst/>
            <a:ahLst/>
            <a:cxnLst/>
            <a:rect l="l" t="t" r="r" b="b"/>
            <a:pathLst>
              <a:path w="3764915" h="683895">
                <a:moveTo>
                  <a:pt x="0" y="683596"/>
                </a:moveTo>
                <a:lnTo>
                  <a:pt x="3764915" y="683596"/>
                </a:lnTo>
                <a:lnTo>
                  <a:pt x="3764915" y="0"/>
                </a:lnTo>
                <a:lnTo>
                  <a:pt x="0" y="0"/>
                </a:lnTo>
                <a:lnTo>
                  <a:pt x="0" y="683596"/>
                </a:lnTo>
                <a:close/>
              </a:path>
            </a:pathLst>
          </a:custGeom>
          <a:ln w="3175">
            <a:solidFill>
              <a:srgbClr val="404040"/>
            </a:solidFill>
          </a:ln>
        </p:spPr>
        <p:txBody>
          <a:bodyPr wrap="square" lIns="0" tIns="0" rIns="0" bIns="0" rtlCol="0"/>
          <a:lstStyle/>
          <a:p/>
        </p:txBody>
      </p:sp>
      <p:sp>
        <p:nvSpPr>
          <p:cNvPr id="23" name="object 23"/>
          <p:cNvSpPr txBox="1"/>
          <p:nvPr/>
        </p:nvSpPr>
        <p:spPr>
          <a:xfrm>
            <a:off x="3445547" y="4722871"/>
            <a:ext cx="1081405" cy="2522220"/>
          </a:xfrm>
          <a:prstGeom prst="rect">
            <a:avLst/>
          </a:prstGeom>
        </p:spPr>
        <p:txBody>
          <a:bodyPr wrap="square" lIns="0" tIns="0" rIns="0" bIns="0" rtlCol="0" vert="horz">
            <a:spAutoFit/>
          </a:bodyPr>
          <a:lstStyle/>
          <a:p>
            <a:pPr>
              <a:lnSpc>
                <a:spcPts val="919"/>
              </a:lnSpc>
            </a:pPr>
            <a:r>
              <a:rPr dirty="0" sz="950" spc="10" b="1">
                <a:latin typeface="Calibri"/>
                <a:cs typeface="Calibri"/>
              </a:rPr>
              <a:t>trands</a:t>
            </a:r>
            <a:endParaRPr sz="950">
              <a:latin typeface="Calibri"/>
              <a:cs typeface="Calibri"/>
            </a:endParaRPr>
          </a:p>
          <a:p>
            <a:pPr marL="2540">
              <a:lnSpc>
                <a:spcPct val="100000"/>
              </a:lnSpc>
              <a:spcBef>
                <a:spcPts val="65"/>
              </a:spcBef>
            </a:pPr>
            <a:r>
              <a:rPr dirty="0" sz="950" spc="10">
                <a:latin typeface="Calibri"/>
                <a:cs typeface="Calibri"/>
              </a:rPr>
              <a:t>ing</a:t>
            </a:r>
            <a:endParaRPr sz="950">
              <a:latin typeface="Calibri"/>
              <a:cs typeface="Calibri"/>
            </a:endParaRPr>
          </a:p>
          <a:p>
            <a:pPr marL="31115">
              <a:lnSpc>
                <a:spcPct val="100000"/>
              </a:lnSpc>
              <a:spcBef>
                <a:spcPts val="70"/>
              </a:spcBef>
            </a:pPr>
            <a:r>
              <a:rPr dirty="0" sz="950" spc="5">
                <a:latin typeface="Calibri"/>
                <a:cs typeface="Calibri"/>
              </a:rPr>
              <a:t>s </a:t>
            </a:r>
            <a:r>
              <a:rPr dirty="0" sz="950" spc="10">
                <a:latin typeface="Calibri"/>
                <a:cs typeface="Calibri"/>
              </a:rPr>
              <a:t>possible</a:t>
            </a:r>
            <a:r>
              <a:rPr dirty="0" sz="950" spc="20">
                <a:latin typeface="Calibri"/>
                <a:cs typeface="Calibri"/>
              </a:rPr>
              <a:t> while</a:t>
            </a:r>
            <a:endParaRPr sz="950">
              <a:latin typeface="Calibri"/>
              <a:cs typeface="Calibri"/>
            </a:endParaRPr>
          </a:p>
          <a:p>
            <a:pPr>
              <a:lnSpc>
                <a:spcPct val="100000"/>
              </a:lnSpc>
            </a:pPr>
            <a:endParaRPr sz="900">
              <a:latin typeface="Calibri"/>
              <a:cs typeface="Calibri"/>
            </a:endParaRPr>
          </a:p>
          <a:p>
            <a:pPr>
              <a:lnSpc>
                <a:spcPct val="100000"/>
              </a:lnSpc>
            </a:pPr>
            <a:endParaRPr sz="900">
              <a:latin typeface="Calibri"/>
              <a:cs typeface="Calibri"/>
            </a:endParaRPr>
          </a:p>
          <a:p>
            <a:pPr>
              <a:lnSpc>
                <a:spcPct val="100000"/>
              </a:lnSpc>
            </a:pPr>
            <a:endParaRPr sz="900">
              <a:latin typeface="Calibri"/>
              <a:cs typeface="Calibri"/>
            </a:endParaRPr>
          </a:p>
          <a:p>
            <a:pPr>
              <a:lnSpc>
                <a:spcPct val="100000"/>
              </a:lnSpc>
            </a:pPr>
            <a:endParaRPr sz="900">
              <a:latin typeface="Calibri"/>
              <a:cs typeface="Calibri"/>
            </a:endParaRPr>
          </a:p>
          <a:p>
            <a:pPr>
              <a:lnSpc>
                <a:spcPct val="100000"/>
              </a:lnSpc>
            </a:pPr>
            <a:endParaRPr sz="900">
              <a:latin typeface="Calibri"/>
              <a:cs typeface="Calibri"/>
            </a:endParaRPr>
          </a:p>
          <a:p>
            <a:pPr>
              <a:lnSpc>
                <a:spcPct val="100000"/>
              </a:lnSpc>
            </a:pPr>
            <a:endParaRPr sz="900">
              <a:latin typeface="Calibri"/>
              <a:cs typeface="Calibri"/>
            </a:endParaRPr>
          </a:p>
          <a:p>
            <a:pPr>
              <a:lnSpc>
                <a:spcPct val="100000"/>
              </a:lnSpc>
            </a:pPr>
            <a:endParaRPr sz="900">
              <a:latin typeface="Calibri"/>
              <a:cs typeface="Calibri"/>
            </a:endParaRPr>
          </a:p>
          <a:p>
            <a:pPr>
              <a:lnSpc>
                <a:spcPct val="100000"/>
              </a:lnSpc>
            </a:pPr>
            <a:endParaRPr sz="900">
              <a:latin typeface="Calibri"/>
              <a:cs typeface="Calibri"/>
            </a:endParaRPr>
          </a:p>
          <a:p>
            <a:pPr>
              <a:lnSpc>
                <a:spcPct val="100000"/>
              </a:lnSpc>
            </a:pPr>
            <a:endParaRPr sz="900">
              <a:latin typeface="Calibri"/>
              <a:cs typeface="Calibri"/>
            </a:endParaRPr>
          </a:p>
          <a:p>
            <a:pPr>
              <a:lnSpc>
                <a:spcPct val="100000"/>
              </a:lnSpc>
            </a:pPr>
            <a:endParaRPr sz="900">
              <a:latin typeface="Calibri"/>
              <a:cs typeface="Calibri"/>
            </a:endParaRPr>
          </a:p>
          <a:p>
            <a:pPr>
              <a:lnSpc>
                <a:spcPct val="100000"/>
              </a:lnSpc>
            </a:pPr>
            <a:endParaRPr sz="900">
              <a:latin typeface="Calibri"/>
              <a:cs typeface="Calibri"/>
            </a:endParaRPr>
          </a:p>
          <a:p>
            <a:pPr>
              <a:lnSpc>
                <a:spcPct val="100000"/>
              </a:lnSpc>
            </a:pPr>
            <a:endParaRPr sz="900">
              <a:latin typeface="Calibri"/>
              <a:cs typeface="Calibri"/>
            </a:endParaRPr>
          </a:p>
          <a:p>
            <a:pPr>
              <a:lnSpc>
                <a:spcPct val="100000"/>
              </a:lnSpc>
            </a:pPr>
            <a:endParaRPr sz="900">
              <a:latin typeface="Calibri"/>
              <a:cs typeface="Calibri"/>
            </a:endParaRPr>
          </a:p>
          <a:p>
            <a:pPr>
              <a:lnSpc>
                <a:spcPct val="100000"/>
              </a:lnSpc>
              <a:spcBef>
                <a:spcPts val="10"/>
              </a:spcBef>
            </a:pPr>
            <a:endParaRPr sz="850">
              <a:latin typeface="Calibri"/>
              <a:cs typeface="Calibri"/>
            </a:endParaRPr>
          </a:p>
          <a:p>
            <a:pPr marL="1905">
              <a:lnSpc>
                <a:spcPct val="100000"/>
              </a:lnSpc>
            </a:pPr>
            <a:r>
              <a:rPr dirty="0" sz="950" spc="5">
                <a:latin typeface="Calibri"/>
                <a:cs typeface="Calibri"/>
              </a:rPr>
              <a:t>orary </a:t>
            </a:r>
            <a:r>
              <a:rPr dirty="0" sz="950">
                <a:latin typeface="Calibri"/>
                <a:cs typeface="Calibri"/>
              </a:rPr>
              <a:t>top </a:t>
            </a:r>
            <a:r>
              <a:rPr dirty="0" sz="950" spc="15">
                <a:latin typeface="Calibri"/>
                <a:cs typeface="Calibri"/>
              </a:rPr>
              <a:t>strands</a:t>
            </a:r>
            <a:r>
              <a:rPr dirty="0" sz="950" spc="60">
                <a:latin typeface="Calibri"/>
                <a:cs typeface="Calibri"/>
              </a:rPr>
              <a:t> </a:t>
            </a:r>
            <a:r>
              <a:rPr dirty="0" sz="950" spc="15">
                <a:latin typeface="Calibri"/>
                <a:cs typeface="Calibri"/>
              </a:rPr>
              <a:t>are</a:t>
            </a:r>
            <a:endParaRPr sz="950">
              <a:latin typeface="Calibri"/>
              <a:cs typeface="Calibri"/>
            </a:endParaRPr>
          </a:p>
        </p:txBody>
      </p:sp>
      <p:sp>
        <p:nvSpPr>
          <p:cNvPr id="24" name="object 24"/>
          <p:cNvSpPr txBox="1"/>
          <p:nvPr/>
        </p:nvSpPr>
        <p:spPr>
          <a:xfrm>
            <a:off x="979707" y="6921610"/>
            <a:ext cx="3764915" cy="683895"/>
          </a:xfrm>
          <a:prstGeom prst="rect">
            <a:avLst/>
          </a:prstGeom>
          <a:ln w="3175">
            <a:solidFill>
              <a:srgbClr val="404040"/>
            </a:solidFill>
          </a:ln>
        </p:spPr>
        <p:txBody>
          <a:bodyPr wrap="square" lIns="0" tIns="18415" rIns="0" bIns="0" rtlCol="0" vert="horz">
            <a:spAutoFit/>
          </a:bodyPr>
          <a:lstStyle/>
          <a:p>
            <a:pPr marL="24765">
              <a:lnSpc>
                <a:spcPct val="100000"/>
              </a:lnSpc>
              <a:spcBef>
                <a:spcPts val="145"/>
              </a:spcBef>
            </a:pPr>
            <a:r>
              <a:rPr dirty="0" sz="950" spc="20" b="1">
                <a:latin typeface="Calibri"/>
                <a:cs typeface="Calibri"/>
              </a:rPr>
              <a:t>Step </a:t>
            </a:r>
            <a:r>
              <a:rPr dirty="0" sz="950" spc="10" b="1">
                <a:latin typeface="Calibri"/>
                <a:cs typeface="Calibri"/>
              </a:rPr>
              <a:t>6 – </a:t>
            </a:r>
            <a:r>
              <a:rPr dirty="0" sz="950" spc="25" b="1">
                <a:latin typeface="Calibri"/>
                <a:cs typeface="Calibri"/>
              </a:rPr>
              <a:t>Check </a:t>
            </a:r>
            <a:r>
              <a:rPr dirty="0" sz="950" spc="20" b="1">
                <a:latin typeface="Calibri"/>
                <a:cs typeface="Calibri"/>
              </a:rPr>
              <a:t>Erection</a:t>
            </a:r>
            <a:r>
              <a:rPr dirty="0" sz="950" spc="-35" b="1">
                <a:latin typeface="Calibri"/>
                <a:cs typeface="Calibri"/>
              </a:rPr>
              <a:t> </a:t>
            </a:r>
            <a:r>
              <a:rPr dirty="0" sz="950" spc="5" b="1">
                <a:latin typeface="Calibri"/>
                <a:cs typeface="Calibri"/>
              </a:rPr>
              <a:t>Stresses</a:t>
            </a:r>
            <a:endParaRPr sz="950">
              <a:latin typeface="Calibri"/>
              <a:cs typeface="Calibri"/>
            </a:endParaRPr>
          </a:p>
          <a:p>
            <a:pPr marL="253365" marR="910590" indent="-228600">
              <a:lnSpc>
                <a:spcPct val="105300"/>
              </a:lnSpc>
              <a:spcBef>
                <a:spcPts val="5"/>
              </a:spcBef>
              <a:buFont typeface="Symbol"/>
              <a:buChar char=""/>
              <a:tabLst>
                <a:tab pos="253365" algn="l"/>
                <a:tab pos="254000" algn="l"/>
              </a:tabLst>
            </a:pPr>
            <a:r>
              <a:rPr dirty="0" sz="950" spc="10">
                <a:latin typeface="Calibri"/>
                <a:cs typeface="Calibri"/>
              </a:rPr>
              <a:t>Check </a:t>
            </a:r>
            <a:r>
              <a:rPr dirty="0" sz="950" spc="15">
                <a:latin typeface="Calibri"/>
                <a:cs typeface="Calibri"/>
              </a:rPr>
              <a:t>stresses </a:t>
            </a:r>
            <a:r>
              <a:rPr dirty="0" sz="950" spc="5">
                <a:latin typeface="Calibri"/>
                <a:cs typeface="Calibri"/>
              </a:rPr>
              <a:t>in </a:t>
            </a:r>
            <a:r>
              <a:rPr dirty="0" sz="950" spc="10">
                <a:latin typeface="Calibri"/>
                <a:cs typeface="Calibri"/>
              </a:rPr>
              <a:t>erected </a:t>
            </a:r>
            <a:r>
              <a:rPr dirty="0" sz="950" spc="20">
                <a:latin typeface="Calibri"/>
                <a:cs typeface="Calibri"/>
              </a:rPr>
              <a:t>girder </a:t>
            </a:r>
            <a:r>
              <a:rPr dirty="0" sz="950" spc="5">
                <a:latin typeface="Calibri"/>
                <a:cs typeface="Calibri"/>
              </a:rPr>
              <a:t>after </a:t>
            </a:r>
            <a:r>
              <a:rPr dirty="0" sz="950" spc="25">
                <a:latin typeface="Calibri"/>
                <a:cs typeface="Calibri"/>
              </a:rPr>
              <a:t>temp  removed </a:t>
            </a:r>
            <a:r>
              <a:rPr dirty="0" sz="950" spc="15">
                <a:latin typeface="Calibri"/>
                <a:cs typeface="Calibri"/>
              </a:rPr>
              <a:t>but </a:t>
            </a:r>
            <a:r>
              <a:rPr dirty="0" sz="950" spc="25">
                <a:latin typeface="Calibri"/>
                <a:cs typeface="Calibri"/>
              </a:rPr>
              <a:t>before </a:t>
            </a:r>
            <a:r>
              <a:rPr dirty="0" sz="950" spc="20">
                <a:latin typeface="Calibri"/>
                <a:cs typeface="Calibri"/>
              </a:rPr>
              <a:t>additional </a:t>
            </a:r>
            <a:r>
              <a:rPr dirty="0" sz="950" spc="15">
                <a:latin typeface="Calibri"/>
                <a:cs typeface="Calibri"/>
              </a:rPr>
              <a:t>dead </a:t>
            </a:r>
            <a:r>
              <a:rPr dirty="0" sz="950" spc="5">
                <a:latin typeface="Calibri"/>
                <a:cs typeface="Calibri"/>
              </a:rPr>
              <a:t>load is</a:t>
            </a:r>
            <a:r>
              <a:rPr dirty="0" sz="950" spc="-120">
                <a:latin typeface="Calibri"/>
                <a:cs typeface="Calibri"/>
              </a:rPr>
              <a:t> </a:t>
            </a:r>
            <a:r>
              <a:rPr dirty="0" sz="950" spc="20">
                <a:latin typeface="Calibri"/>
                <a:cs typeface="Calibri"/>
              </a:rPr>
              <a:t>placed</a:t>
            </a:r>
            <a:endParaRPr sz="950">
              <a:latin typeface="Calibri"/>
              <a:cs typeface="Calibri"/>
            </a:endParaRPr>
          </a:p>
          <a:p>
            <a:pPr marL="253365" indent="-229235">
              <a:lnSpc>
                <a:spcPct val="100000"/>
              </a:lnSpc>
              <a:spcBef>
                <a:spcPts val="70"/>
              </a:spcBef>
              <a:buFont typeface="Symbol"/>
              <a:buChar char=""/>
              <a:tabLst>
                <a:tab pos="253365" algn="l"/>
                <a:tab pos="254000" algn="l"/>
              </a:tabLst>
            </a:pPr>
            <a:r>
              <a:rPr dirty="0" sz="950" spc="10">
                <a:latin typeface="Calibri"/>
                <a:cs typeface="Calibri"/>
              </a:rPr>
              <a:t>Check </a:t>
            </a:r>
            <a:r>
              <a:rPr dirty="0" sz="950" spc="15">
                <a:latin typeface="Calibri"/>
                <a:cs typeface="Calibri"/>
              </a:rPr>
              <a:t>stresses </a:t>
            </a:r>
            <a:r>
              <a:rPr dirty="0" sz="950" spc="5">
                <a:latin typeface="Calibri"/>
                <a:cs typeface="Calibri"/>
              </a:rPr>
              <a:t>in </a:t>
            </a:r>
            <a:r>
              <a:rPr dirty="0" sz="950" spc="10">
                <a:latin typeface="Calibri"/>
                <a:cs typeface="Calibri"/>
              </a:rPr>
              <a:t>erected </a:t>
            </a:r>
            <a:r>
              <a:rPr dirty="0" sz="950" spc="20">
                <a:latin typeface="Calibri"/>
                <a:cs typeface="Calibri"/>
              </a:rPr>
              <a:t>girder </a:t>
            </a:r>
            <a:r>
              <a:rPr dirty="0" sz="950" spc="5">
                <a:latin typeface="Calibri"/>
                <a:cs typeface="Calibri"/>
              </a:rPr>
              <a:t>after </a:t>
            </a:r>
            <a:r>
              <a:rPr dirty="0" sz="950" spc="10">
                <a:latin typeface="Calibri"/>
                <a:cs typeface="Calibri"/>
              </a:rPr>
              <a:t>additional </a:t>
            </a:r>
            <a:r>
              <a:rPr dirty="0" sz="950" spc="15">
                <a:latin typeface="Calibri"/>
                <a:cs typeface="Calibri"/>
              </a:rPr>
              <a:t>dead </a:t>
            </a:r>
            <a:r>
              <a:rPr dirty="0" sz="950" spc="5">
                <a:latin typeface="Calibri"/>
                <a:cs typeface="Calibri"/>
              </a:rPr>
              <a:t>load is</a:t>
            </a:r>
            <a:r>
              <a:rPr dirty="0" sz="950" spc="35">
                <a:latin typeface="Calibri"/>
                <a:cs typeface="Calibri"/>
              </a:rPr>
              <a:t> </a:t>
            </a:r>
            <a:r>
              <a:rPr dirty="0" sz="950" spc="20">
                <a:latin typeface="Calibri"/>
                <a:cs typeface="Calibri"/>
              </a:rPr>
              <a:t>placed</a:t>
            </a:r>
            <a:endParaRPr sz="950">
              <a:latin typeface="Calibri"/>
              <a:cs typeface="Calibri"/>
            </a:endParaRPr>
          </a:p>
        </p:txBody>
      </p:sp>
      <p:sp>
        <p:nvSpPr>
          <p:cNvPr id="25" name="object 25"/>
          <p:cNvSpPr/>
          <p:nvPr/>
        </p:nvSpPr>
        <p:spPr>
          <a:xfrm>
            <a:off x="996137" y="8034854"/>
            <a:ext cx="3768725" cy="506095"/>
          </a:xfrm>
          <a:custGeom>
            <a:avLst/>
            <a:gdLst/>
            <a:ahLst/>
            <a:cxnLst/>
            <a:rect l="l" t="t" r="r" b="b"/>
            <a:pathLst>
              <a:path w="3768725" h="506095">
                <a:moveTo>
                  <a:pt x="3768602" y="505863"/>
                </a:moveTo>
                <a:lnTo>
                  <a:pt x="0" y="505863"/>
                </a:lnTo>
                <a:lnTo>
                  <a:pt x="0" y="911"/>
                </a:lnTo>
                <a:lnTo>
                  <a:pt x="912" y="0"/>
                </a:lnTo>
                <a:lnTo>
                  <a:pt x="3767689" y="0"/>
                </a:lnTo>
                <a:lnTo>
                  <a:pt x="3768602" y="911"/>
                </a:lnTo>
                <a:lnTo>
                  <a:pt x="3768602" y="505863"/>
                </a:lnTo>
                <a:close/>
              </a:path>
            </a:pathLst>
          </a:custGeom>
          <a:solidFill>
            <a:srgbClr val="CDCDCD">
              <a:alpha val="49804"/>
            </a:srgbClr>
          </a:solidFill>
        </p:spPr>
        <p:txBody>
          <a:bodyPr wrap="square" lIns="0" tIns="0" rIns="0" bIns="0" rtlCol="0"/>
          <a:lstStyle/>
          <a:p/>
        </p:txBody>
      </p:sp>
      <p:sp>
        <p:nvSpPr>
          <p:cNvPr id="26" name="object 26"/>
          <p:cNvSpPr/>
          <p:nvPr/>
        </p:nvSpPr>
        <p:spPr>
          <a:xfrm>
            <a:off x="979716" y="8018221"/>
            <a:ext cx="3764923" cy="503110"/>
          </a:xfrm>
          <a:prstGeom prst="rect">
            <a:avLst/>
          </a:prstGeom>
          <a:blipFill>
            <a:blip r:embed="rId7" cstate="print"/>
            <a:stretch>
              <a:fillRect/>
            </a:stretch>
          </a:blipFill>
        </p:spPr>
        <p:txBody>
          <a:bodyPr wrap="square" lIns="0" tIns="0" rIns="0" bIns="0" rtlCol="0"/>
          <a:lstStyle/>
          <a:p/>
        </p:txBody>
      </p:sp>
      <p:sp>
        <p:nvSpPr>
          <p:cNvPr id="27" name="object 27"/>
          <p:cNvSpPr txBox="1"/>
          <p:nvPr/>
        </p:nvSpPr>
        <p:spPr>
          <a:xfrm>
            <a:off x="979707" y="8018218"/>
            <a:ext cx="3764915" cy="503555"/>
          </a:xfrm>
          <a:prstGeom prst="rect">
            <a:avLst/>
          </a:prstGeom>
          <a:ln w="3175">
            <a:solidFill>
              <a:srgbClr val="404040"/>
            </a:solidFill>
          </a:ln>
        </p:spPr>
        <p:txBody>
          <a:bodyPr wrap="square" lIns="0" tIns="18415" rIns="0" bIns="0" rtlCol="0" vert="horz">
            <a:spAutoFit/>
          </a:bodyPr>
          <a:lstStyle/>
          <a:p>
            <a:pPr marL="24765">
              <a:lnSpc>
                <a:spcPct val="100000"/>
              </a:lnSpc>
              <a:spcBef>
                <a:spcPts val="145"/>
              </a:spcBef>
            </a:pPr>
            <a:r>
              <a:rPr dirty="0" sz="950" spc="20" b="1">
                <a:latin typeface="Calibri"/>
                <a:cs typeface="Calibri"/>
              </a:rPr>
              <a:t>Step </a:t>
            </a:r>
            <a:r>
              <a:rPr dirty="0" sz="950" spc="10" b="1">
                <a:latin typeface="Calibri"/>
                <a:cs typeface="Calibri"/>
              </a:rPr>
              <a:t>7 – </a:t>
            </a:r>
            <a:r>
              <a:rPr dirty="0" sz="950" spc="25" b="1">
                <a:latin typeface="Calibri"/>
                <a:cs typeface="Calibri"/>
              </a:rPr>
              <a:t>Check </a:t>
            </a:r>
            <a:r>
              <a:rPr dirty="0" sz="950" spc="10" b="1">
                <a:latin typeface="Calibri"/>
                <a:cs typeface="Calibri"/>
              </a:rPr>
              <a:t>Final</a:t>
            </a:r>
            <a:r>
              <a:rPr dirty="0" sz="950" spc="-50" b="1">
                <a:latin typeface="Calibri"/>
                <a:cs typeface="Calibri"/>
              </a:rPr>
              <a:t> </a:t>
            </a:r>
            <a:r>
              <a:rPr dirty="0" sz="950" spc="15" b="1">
                <a:latin typeface="Calibri"/>
                <a:cs typeface="Calibri"/>
              </a:rPr>
              <a:t>Conditions</a:t>
            </a:r>
            <a:endParaRPr sz="950">
              <a:latin typeface="Calibri"/>
              <a:cs typeface="Calibri"/>
            </a:endParaRPr>
          </a:p>
          <a:p>
            <a:pPr marL="253365" indent="-229235">
              <a:lnSpc>
                <a:spcPct val="100000"/>
              </a:lnSpc>
              <a:spcBef>
                <a:spcPts val="65"/>
              </a:spcBef>
              <a:buFont typeface="Symbol"/>
              <a:buChar char=""/>
              <a:tabLst>
                <a:tab pos="253365" algn="l"/>
                <a:tab pos="254000" algn="l"/>
              </a:tabLst>
            </a:pPr>
            <a:r>
              <a:rPr dirty="0" sz="950" spc="10">
                <a:latin typeface="Calibri"/>
                <a:cs typeface="Calibri"/>
              </a:rPr>
              <a:t>Check </a:t>
            </a:r>
            <a:r>
              <a:rPr dirty="0" sz="950" spc="15">
                <a:latin typeface="Calibri"/>
                <a:cs typeface="Calibri"/>
              </a:rPr>
              <a:t>stresses </a:t>
            </a:r>
            <a:r>
              <a:rPr dirty="0" sz="950" spc="5">
                <a:latin typeface="Calibri"/>
                <a:cs typeface="Calibri"/>
              </a:rPr>
              <a:t>in final </a:t>
            </a:r>
            <a:r>
              <a:rPr dirty="0" sz="950" spc="20">
                <a:latin typeface="Calibri"/>
                <a:cs typeface="Calibri"/>
              </a:rPr>
              <a:t>service</a:t>
            </a:r>
            <a:r>
              <a:rPr dirty="0" sz="950" spc="55">
                <a:latin typeface="Calibri"/>
                <a:cs typeface="Calibri"/>
              </a:rPr>
              <a:t> </a:t>
            </a:r>
            <a:r>
              <a:rPr dirty="0" sz="950" spc="20">
                <a:latin typeface="Calibri"/>
                <a:cs typeface="Calibri"/>
              </a:rPr>
              <a:t>conditions</a:t>
            </a:r>
            <a:endParaRPr sz="950">
              <a:latin typeface="Calibri"/>
              <a:cs typeface="Calibri"/>
            </a:endParaRPr>
          </a:p>
          <a:p>
            <a:pPr marL="253365" indent="-229235">
              <a:lnSpc>
                <a:spcPct val="100000"/>
              </a:lnSpc>
              <a:spcBef>
                <a:spcPts val="75"/>
              </a:spcBef>
              <a:buFont typeface="Symbol"/>
              <a:buChar char=""/>
              <a:tabLst>
                <a:tab pos="253365" algn="l"/>
                <a:tab pos="254000" algn="l"/>
              </a:tabLst>
            </a:pPr>
            <a:r>
              <a:rPr dirty="0" sz="950" spc="10">
                <a:latin typeface="Calibri"/>
                <a:cs typeface="Calibri"/>
              </a:rPr>
              <a:t>Check </a:t>
            </a:r>
            <a:r>
              <a:rPr dirty="0" sz="950" spc="15">
                <a:latin typeface="Calibri"/>
                <a:cs typeface="Calibri"/>
              </a:rPr>
              <a:t>strength</a:t>
            </a:r>
            <a:r>
              <a:rPr dirty="0" sz="950" spc="20">
                <a:latin typeface="Calibri"/>
                <a:cs typeface="Calibri"/>
              </a:rPr>
              <a:t> </a:t>
            </a:r>
            <a:r>
              <a:rPr dirty="0" sz="950" spc="15">
                <a:latin typeface="Calibri"/>
                <a:cs typeface="Calibri"/>
              </a:rPr>
              <a:t>conditions</a:t>
            </a:r>
            <a:endParaRPr sz="950">
              <a:latin typeface="Calibri"/>
              <a:cs typeface="Calibri"/>
            </a:endParaRPr>
          </a:p>
        </p:txBody>
      </p:sp>
      <p:sp>
        <p:nvSpPr>
          <p:cNvPr id="28" name="object 28"/>
          <p:cNvSpPr/>
          <p:nvPr/>
        </p:nvSpPr>
        <p:spPr>
          <a:xfrm>
            <a:off x="2863736" y="1528809"/>
            <a:ext cx="0" cy="139700"/>
          </a:xfrm>
          <a:custGeom>
            <a:avLst/>
            <a:gdLst/>
            <a:ahLst/>
            <a:cxnLst/>
            <a:rect l="l" t="t" r="r" b="b"/>
            <a:pathLst>
              <a:path w="0" h="139700">
                <a:moveTo>
                  <a:pt x="0" y="0"/>
                </a:moveTo>
                <a:lnTo>
                  <a:pt x="0" y="139454"/>
                </a:lnTo>
              </a:path>
            </a:pathLst>
          </a:custGeom>
          <a:ln w="12778">
            <a:solidFill>
              <a:srgbClr val="404040"/>
            </a:solidFill>
          </a:ln>
        </p:spPr>
        <p:txBody>
          <a:bodyPr wrap="square" lIns="0" tIns="0" rIns="0" bIns="0" rtlCol="0"/>
          <a:lstStyle/>
          <a:p/>
        </p:txBody>
      </p:sp>
      <p:sp>
        <p:nvSpPr>
          <p:cNvPr id="29" name="object 29"/>
          <p:cNvSpPr/>
          <p:nvPr/>
        </p:nvSpPr>
        <p:spPr>
          <a:xfrm>
            <a:off x="2819013" y="1645932"/>
            <a:ext cx="89535" cy="89535"/>
          </a:xfrm>
          <a:custGeom>
            <a:avLst/>
            <a:gdLst/>
            <a:ahLst/>
            <a:cxnLst/>
            <a:rect l="l" t="t" r="r" b="b"/>
            <a:pathLst>
              <a:path w="89535" h="89535">
                <a:moveTo>
                  <a:pt x="44723" y="89323"/>
                </a:moveTo>
                <a:lnTo>
                  <a:pt x="0" y="0"/>
                </a:lnTo>
                <a:lnTo>
                  <a:pt x="21933" y="8203"/>
                </a:lnTo>
                <a:lnTo>
                  <a:pt x="44723" y="10937"/>
                </a:lnTo>
                <a:lnTo>
                  <a:pt x="83969" y="10937"/>
                </a:lnTo>
                <a:lnTo>
                  <a:pt x="44723" y="89323"/>
                </a:lnTo>
                <a:close/>
              </a:path>
              <a:path w="89535" h="89535">
                <a:moveTo>
                  <a:pt x="83969" y="10937"/>
                </a:moveTo>
                <a:lnTo>
                  <a:pt x="44723" y="10937"/>
                </a:lnTo>
                <a:lnTo>
                  <a:pt x="67512" y="8203"/>
                </a:lnTo>
                <a:lnTo>
                  <a:pt x="89446" y="0"/>
                </a:lnTo>
                <a:lnTo>
                  <a:pt x="83969" y="10937"/>
                </a:lnTo>
                <a:close/>
              </a:path>
            </a:pathLst>
          </a:custGeom>
          <a:solidFill>
            <a:srgbClr val="404040"/>
          </a:solidFill>
        </p:spPr>
        <p:txBody>
          <a:bodyPr wrap="square" lIns="0" tIns="0" rIns="0" bIns="0" rtlCol="0"/>
          <a:lstStyle/>
          <a:p/>
        </p:txBody>
      </p:sp>
      <p:sp>
        <p:nvSpPr>
          <p:cNvPr id="30" name="object 30"/>
          <p:cNvSpPr/>
          <p:nvPr/>
        </p:nvSpPr>
        <p:spPr>
          <a:xfrm>
            <a:off x="2861910" y="2418856"/>
            <a:ext cx="1905" cy="97155"/>
          </a:xfrm>
          <a:custGeom>
            <a:avLst/>
            <a:gdLst/>
            <a:ahLst/>
            <a:cxnLst/>
            <a:rect l="l" t="t" r="r" b="b"/>
            <a:pathLst>
              <a:path w="1905" h="97155">
                <a:moveTo>
                  <a:pt x="912" y="-6389"/>
                </a:moveTo>
                <a:lnTo>
                  <a:pt x="912" y="103004"/>
                </a:lnTo>
              </a:path>
            </a:pathLst>
          </a:custGeom>
          <a:ln w="14603">
            <a:solidFill>
              <a:srgbClr val="404040"/>
            </a:solidFill>
          </a:ln>
        </p:spPr>
        <p:txBody>
          <a:bodyPr wrap="square" lIns="0" tIns="0" rIns="0" bIns="0" rtlCol="0"/>
          <a:lstStyle/>
          <a:p/>
        </p:txBody>
      </p:sp>
      <p:sp>
        <p:nvSpPr>
          <p:cNvPr id="31" name="object 31"/>
          <p:cNvSpPr/>
          <p:nvPr/>
        </p:nvSpPr>
        <p:spPr>
          <a:xfrm>
            <a:off x="2817461" y="2493322"/>
            <a:ext cx="89535" cy="89535"/>
          </a:xfrm>
          <a:custGeom>
            <a:avLst/>
            <a:gdLst/>
            <a:ahLst/>
            <a:cxnLst/>
            <a:rect l="l" t="t" r="r" b="b"/>
            <a:pathLst>
              <a:path w="89535" h="89535">
                <a:moveTo>
                  <a:pt x="44723" y="89323"/>
                </a:moveTo>
                <a:lnTo>
                  <a:pt x="0" y="0"/>
                </a:lnTo>
                <a:lnTo>
                  <a:pt x="21933" y="8203"/>
                </a:lnTo>
                <a:lnTo>
                  <a:pt x="44723" y="10937"/>
                </a:lnTo>
                <a:lnTo>
                  <a:pt x="83969" y="10937"/>
                </a:lnTo>
                <a:lnTo>
                  <a:pt x="44723" y="89323"/>
                </a:lnTo>
                <a:close/>
              </a:path>
              <a:path w="89535" h="89535">
                <a:moveTo>
                  <a:pt x="83969" y="10937"/>
                </a:moveTo>
                <a:lnTo>
                  <a:pt x="44723" y="10937"/>
                </a:lnTo>
                <a:lnTo>
                  <a:pt x="67512" y="8203"/>
                </a:lnTo>
                <a:lnTo>
                  <a:pt x="89446" y="0"/>
                </a:lnTo>
                <a:lnTo>
                  <a:pt x="83969" y="10937"/>
                </a:lnTo>
                <a:close/>
              </a:path>
            </a:pathLst>
          </a:custGeom>
          <a:solidFill>
            <a:srgbClr val="404040"/>
          </a:solidFill>
        </p:spPr>
        <p:txBody>
          <a:bodyPr wrap="square" lIns="0" tIns="0" rIns="0" bIns="0" rtlCol="0"/>
          <a:lstStyle/>
          <a:p/>
        </p:txBody>
      </p:sp>
      <p:sp>
        <p:nvSpPr>
          <p:cNvPr id="32" name="object 32"/>
          <p:cNvSpPr/>
          <p:nvPr/>
        </p:nvSpPr>
        <p:spPr>
          <a:xfrm>
            <a:off x="2862184" y="3266245"/>
            <a:ext cx="0" cy="179070"/>
          </a:xfrm>
          <a:custGeom>
            <a:avLst/>
            <a:gdLst/>
            <a:ahLst/>
            <a:cxnLst/>
            <a:rect l="l" t="t" r="r" b="b"/>
            <a:pathLst>
              <a:path w="0" h="179070">
                <a:moveTo>
                  <a:pt x="0" y="0"/>
                </a:moveTo>
                <a:lnTo>
                  <a:pt x="0" y="135808"/>
                </a:lnTo>
                <a:lnTo>
                  <a:pt x="0" y="178647"/>
                </a:lnTo>
              </a:path>
            </a:pathLst>
          </a:custGeom>
          <a:ln w="12778">
            <a:solidFill>
              <a:srgbClr val="404040"/>
            </a:solidFill>
          </a:ln>
        </p:spPr>
        <p:txBody>
          <a:bodyPr wrap="square" lIns="0" tIns="0" rIns="0" bIns="0" rtlCol="0"/>
          <a:lstStyle/>
          <a:p/>
        </p:txBody>
      </p:sp>
      <p:sp>
        <p:nvSpPr>
          <p:cNvPr id="33" name="object 33"/>
          <p:cNvSpPr/>
          <p:nvPr/>
        </p:nvSpPr>
        <p:spPr>
          <a:xfrm>
            <a:off x="2817461" y="3355569"/>
            <a:ext cx="89535" cy="89535"/>
          </a:xfrm>
          <a:custGeom>
            <a:avLst/>
            <a:gdLst/>
            <a:ahLst/>
            <a:cxnLst/>
            <a:rect l="l" t="t" r="r" b="b"/>
            <a:pathLst>
              <a:path w="89535" h="89535">
                <a:moveTo>
                  <a:pt x="44723" y="89323"/>
                </a:moveTo>
                <a:lnTo>
                  <a:pt x="0" y="0"/>
                </a:lnTo>
                <a:lnTo>
                  <a:pt x="21933" y="8203"/>
                </a:lnTo>
                <a:lnTo>
                  <a:pt x="44723" y="10937"/>
                </a:lnTo>
                <a:lnTo>
                  <a:pt x="83969" y="10937"/>
                </a:lnTo>
                <a:lnTo>
                  <a:pt x="44723" y="89323"/>
                </a:lnTo>
                <a:close/>
              </a:path>
              <a:path w="89535" h="89535">
                <a:moveTo>
                  <a:pt x="83969" y="10937"/>
                </a:moveTo>
                <a:lnTo>
                  <a:pt x="44723" y="10937"/>
                </a:lnTo>
                <a:lnTo>
                  <a:pt x="67512" y="8203"/>
                </a:lnTo>
                <a:lnTo>
                  <a:pt x="89446" y="0"/>
                </a:lnTo>
                <a:lnTo>
                  <a:pt x="83969" y="10937"/>
                </a:lnTo>
                <a:close/>
              </a:path>
            </a:pathLst>
          </a:custGeom>
          <a:solidFill>
            <a:srgbClr val="404040"/>
          </a:solidFill>
        </p:spPr>
        <p:txBody>
          <a:bodyPr wrap="square" lIns="0" tIns="0" rIns="0" bIns="0" rtlCol="0"/>
          <a:lstStyle/>
          <a:p/>
        </p:txBody>
      </p:sp>
      <p:sp>
        <p:nvSpPr>
          <p:cNvPr id="34" name="object 34"/>
          <p:cNvSpPr/>
          <p:nvPr/>
        </p:nvSpPr>
        <p:spPr>
          <a:xfrm>
            <a:off x="2862184" y="4340955"/>
            <a:ext cx="0" cy="267970"/>
          </a:xfrm>
          <a:custGeom>
            <a:avLst/>
            <a:gdLst/>
            <a:ahLst/>
            <a:cxnLst/>
            <a:rect l="l" t="t" r="r" b="b"/>
            <a:pathLst>
              <a:path w="0" h="267970">
                <a:moveTo>
                  <a:pt x="0" y="0"/>
                </a:moveTo>
                <a:lnTo>
                  <a:pt x="0" y="170444"/>
                </a:lnTo>
                <a:lnTo>
                  <a:pt x="0" y="267971"/>
                </a:lnTo>
              </a:path>
            </a:pathLst>
          </a:custGeom>
          <a:ln w="12778">
            <a:solidFill>
              <a:srgbClr val="404040"/>
            </a:solidFill>
          </a:ln>
        </p:spPr>
        <p:txBody>
          <a:bodyPr wrap="square" lIns="0" tIns="0" rIns="0" bIns="0" rtlCol="0"/>
          <a:lstStyle/>
          <a:p/>
        </p:txBody>
      </p:sp>
      <p:sp>
        <p:nvSpPr>
          <p:cNvPr id="35" name="object 35"/>
          <p:cNvSpPr/>
          <p:nvPr/>
        </p:nvSpPr>
        <p:spPr>
          <a:xfrm>
            <a:off x="2817461" y="4586869"/>
            <a:ext cx="89446" cy="89323"/>
          </a:xfrm>
          <a:prstGeom prst="rect">
            <a:avLst/>
          </a:prstGeom>
          <a:blipFill>
            <a:blip r:embed="rId8" cstate="print"/>
            <a:stretch>
              <a:fillRect/>
            </a:stretch>
          </a:blipFill>
        </p:spPr>
        <p:txBody>
          <a:bodyPr wrap="square" lIns="0" tIns="0" rIns="0" bIns="0" rtlCol="0"/>
          <a:lstStyle/>
          <a:p/>
        </p:txBody>
      </p:sp>
      <p:sp>
        <p:nvSpPr>
          <p:cNvPr id="36" name="object 36"/>
          <p:cNvSpPr txBox="1"/>
          <p:nvPr/>
        </p:nvSpPr>
        <p:spPr>
          <a:xfrm>
            <a:off x="2941265" y="4410386"/>
            <a:ext cx="197485" cy="173990"/>
          </a:xfrm>
          <a:prstGeom prst="rect">
            <a:avLst/>
          </a:prstGeom>
        </p:spPr>
        <p:txBody>
          <a:bodyPr wrap="square" lIns="0" tIns="15240" rIns="0" bIns="0" rtlCol="0" vert="horz">
            <a:spAutoFit/>
          </a:bodyPr>
          <a:lstStyle/>
          <a:p>
            <a:pPr marL="12700">
              <a:lnSpc>
                <a:spcPct val="100000"/>
              </a:lnSpc>
              <a:spcBef>
                <a:spcPts val="120"/>
              </a:spcBef>
            </a:pPr>
            <a:r>
              <a:rPr dirty="0" sz="950" spc="-20">
                <a:latin typeface="Calibri"/>
                <a:cs typeface="Calibri"/>
              </a:rPr>
              <a:t>Y</a:t>
            </a:r>
            <a:r>
              <a:rPr dirty="0" sz="950" spc="45">
                <a:latin typeface="Calibri"/>
                <a:cs typeface="Calibri"/>
              </a:rPr>
              <a:t>e</a:t>
            </a:r>
            <a:r>
              <a:rPr dirty="0" sz="950" spc="5">
                <a:latin typeface="Calibri"/>
                <a:cs typeface="Calibri"/>
              </a:rPr>
              <a:t>s</a:t>
            </a:r>
            <a:endParaRPr sz="950">
              <a:latin typeface="Calibri"/>
              <a:cs typeface="Calibri"/>
            </a:endParaRPr>
          </a:p>
        </p:txBody>
      </p:sp>
      <p:sp>
        <p:nvSpPr>
          <p:cNvPr id="37" name="object 37"/>
          <p:cNvSpPr/>
          <p:nvPr/>
        </p:nvSpPr>
        <p:spPr>
          <a:xfrm>
            <a:off x="2858990" y="6519815"/>
            <a:ext cx="3175" cy="334645"/>
          </a:xfrm>
          <a:custGeom>
            <a:avLst/>
            <a:gdLst/>
            <a:ahLst/>
            <a:cxnLst/>
            <a:rect l="l" t="t" r="r" b="b"/>
            <a:pathLst>
              <a:path w="3175" h="334645">
                <a:moveTo>
                  <a:pt x="1369" y="-6389"/>
                </a:moveTo>
                <a:lnTo>
                  <a:pt x="1369" y="340897"/>
                </a:lnTo>
              </a:path>
            </a:pathLst>
          </a:custGeom>
          <a:ln w="15516">
            <a:solidFill>
              <a:srgbClr val="404040"/>
            </a:solidFill>
          </a:ln>
        </p:spPr>
        <p:txBody>
          <a:bodyPr wrap="square" lIns="0" tIns="0" rIns="0" bIns="0" rtlCol="0"/>
          <a:lstStyle/>
          <a:p/>
        </p:txBody>
      </p:sp>
      <p:sp>
        <p:nvSpPr>
          <p:cNvPr id="38" name="object 38"/>
          <p:cNvSpPr/>
          <p:nvPr/>
        </p:nvSpPr>
        <p:spPr>
          <a:xfrm>
            <a:off x="2817461" y="6832265"/>
            <a:ext cx="89446" cy="89323"/>
          </a:xfrm>
          <a:prstGeom prst="rect">
            <a:avLst/>
          </a:prstGeom>
          <a:blipFill>
            <a:blip r:embed="rId9" cstate="print"/>
            <a:stretch>
              <a:fillRect/>
            </a:stretch>
          </a:blipFill>
        </p:spPr>
        <p:txBody>
          <a:bodyPr wrap="square" lIns="0" tIns="0" rIns="0" bIns="0" rtlCol="0"/>
          <a:lstStyle/>
          <a:p/>
        </p:txBody>
      </p:sp>
      <p:sp>
        <p:nvSpPr>
          <p:cNvPr id="39" name="object 39"/>
          <p:cNvSpPr/>
          <p:nvPr/>
        </p:nvSpPr>
        <p:spPr>
          <a:xfrm>
            <a:off x="2862184" y="7605189"/>
            <a:ext cx="0" cy="345440"/>
          </a:xfrm>
          <a:custGeom>
            <a:avLst/>
            <a:gdLst/>
            <a:ahLst/>
            <a:cxnLst/>
            <a:rect l="l" t="t" r="r" b="b"/>
            <a:pathLst>
              <a:path w="0" h="345440">
                <a:moveTo>
                  <a:pt x="0" y="0"/>
                </a:moveTo>
                <a:lnTo>
                  <a:pt x="0" y="345445"/>
                </a:lnTo>
              </a:path>
            </a:pathLst>
          </a:custGeom>
          <a:ln w="12778">
            <a:solidFill>
              <a:srgbClr val="404040"/>
            </a:solidFill>
          </a:ln>
        </p:spPr>
        <p:txBody>
          <a:bodyPr wrap="square" lIns="0" tIns="0" rIns="0" bIns="0" rtlCol="0"/>
          <a:lstStyle/>
          <a:p/>
        </p:txBody>
      </p:sp>
      <p:sp>
        <p:nvSpPr>
          <p:cNvPr id="40" name="object 40"/>
          <p:cNvSpPr/>
          <p:nvPr/>
        </p:nvSpPr>
        <p:spPr>
          <a:xfrm>
            <a:off x="2817461" y="7928850"/>
            <a:ext cx="89446" cy="89323"/>
          </a:xfrm>
          <a:prstGeom prst="rect">
            <a:avLst/>
          </a:prstGeom>
          <a:blipFill>
            <a:blip r:embed="rId8" cstate="print"/>
            <a:stretch>
              <a:fillRect/>
            </a:stretch>
          </a:blipFill>
        </p:spPr>
        <p:txBody>
          <a:bodyPr wrap="square" lIns="0" tIns="0" rIns="0" bIns="0" rtlCol="0"/>
          <a:lstStyle/>
          <a:p/>
        </p:txBody>
      </p:sp>
      <p:sp>
        <p:nvSpPr>
          <p:cNvPr id="41" name="object 41"/>
          <p:cNvSpPr/>
          <p:nvPr/>
        </p:nvSpPr>
        <p:spPr>
          <a:xfrm>
            <a:off x="3460378" y="3892879"/>
            <a:ext cx="1456055" cy="3371215"/>
          </a:xfrm>
          <a:custGeom>
            <a:avLst/>
            <a:gdLst/>
            <a:ahLst/>
            <a:cxnLst/>
            <a:rect l="l" t="t" r="r" b="b"/>
            <a:pathLst>
              <a:path w="1456054" h="3371215">
                <a:moveTo>
                  <a:pt x="-6387" y="1685300"/>
                </a:moveTo>
                <a:lnTo>
                  <a:pt x="1462168" y="1685300"/>
                </a:lnTo>
              </a:path>
            </a:pathLst>
          </a:custGeom>
          <a:ln w="3383376">
            <a:solidFill>
              <a:srgbClr val="404040"/>
            </a:solidFill>
          </a:ln>
        </p:spPr>
        <p:txBody>
          <a:bodyPr wrap="square" lIns="0" tIns="0" rIns="0" bIns="0" rtlCol="0"/>
          <a:lstStyle/>
          <a:p/>
        </p:txBody>
      </p:sp>
      <p:sp>
        <p:nvSpPr>
          <p:cNvPr id="42" name="object 42"/>
          <p:cNvSpPr/>
          <p:nvPr/>
        </p:nvSpPr>
        <p:spPr>
          <a:xfrm>
            <a:off x="4744660" y="7218727"/>
            <a:ext cx="89446" cy="89323"/>
          </a:xfrm>
          <a:prstGeom prst="rect">
            <a:avLst/>
          </a:prstGeom>
          <a:blipFill>
            <a:blip r:embed="rId10" cstate="print"/>
            <a:stretch>
              <a:fillRect/>
            </a:stretch>
          </a:blipFill>
        </p:spPr>
        <p:txBody>
          <a:bodyPr wrap="square" lIns="0" tIns="0" rIns="0" bIns="0" rtlCol="0"/>
          <a:lstStyle/>
          <a:p/>
        </p:txBody>
      </p:sp>
      <p:sp>
        <p:nvSpPr>
          <p:cNvPr id="43" name="object 43"/>
          <p:cNvSpPr txBox="1"/>
          <p:nvPr/>
        </p:nvSpPr>
        <p:spPr>
          <a:xfrm>
            <a:off x="5020599" y="4838744"/>
            <a:ext cx="176530" cy="173990"/>
          </a:xfrm>
          <a:prstGeom prst="rect">
            <a:avLst/>
          </a:prstGeom>
        </p:spPr>
        <p:txBody>
          <a:bodyPr wrap="square" lIns="0" tIns="15240" rIns="0" bIns="0" rtlCol="0" vert="horz">
            <a:spAutoFit/>
          </a:bodyPr>
          <a:lstStyle/>
          <a:p>
            <a:pPr marL="12700">
              <a:lnSpc>
                <a:spcPct val="100000"/>
              </a:lnSpc>
              <a:spcBef>
                <a:spcPts val="120"/>
              </a:spcBef>
            </a:pPr>
            <a:r>
              <a:rPr dirty="0" sz="950" spc="60">
                <a:latin typeface="Calibri"/>
                <a:cs typeface="Calibri"/>
              </a:rPr>
              <a:t>N</a:t>
            </a:r>
            <a:r>
              <a:rPr dirty="0" sz="950" spc="10">
                <a:latin typeface="Calibri"/>
                <a:cs typeface="Calibri"/>
              </a:rPr>
              <a:t>o</a:t>
            </a:r>
            <a:endParaRPr sz="950">
              <a:latin typeface="Calibri"/>
              <a:cs typeface="Calibri"/>
            </a:endParaRPr>
          </a:p>
        </p:txBody>
      </p:sp>
      <p:sp>
        <p:nvSpPr>
          <p:cNvPr id="44" name="object 44"/>
          <p:cNvSpPr/>
          <p:nvPr/>
        </p:nvSpPr>
        <p:spPr>
          <a:xfrm>
            <a:off x="2859446" y="5359792"/>
            <a:ext cx="3175" cy="409575"/>
          </a:xfrm>
          <a:custGeom>
            <a:avLst/>
            <a:gdLst/>
            <a:ahLst/>
            <a:cxnLst/>
            <a:rect l="l" t="t" r="r" b="b"/>
            <a:pathLst>
              <a:path w="3175" h="409575">
                <a:moveTo>
                  <a:pt x="1369" y="-6389"/>
                </a:moveTo>
                <a:lnTo>
                  <a:pt x="1369" y="415637"/>
                </a:lnTo>
              </a:path>
            </a:pathLst>
          </a:custGeom>
          <a:ln w="15516">
            <a:solidFill>
              <a:srgbClr val="404040"/>
            </a:solidFill>
          </a:ln>
        </p:spPr>
        <p:txBody>
          <a:bodyPr wrap="square" lIns="0" tIns="0" rIns="0" bIns="0" rtlCol="0"/>
          <a:lstStyle/>
          <a:p/>
        </p:txBody>
      </p:sp>
      <p:sp>
        <p:nvSpPr>
          <p:cNvPr id="45" name="object 45"/>
          <p:cNvSpPr/>
          <p:nvPr/>
        </p:nvSpPr>
        <p:spPr>
          <a:xfrm>
            <a:off x="2814266" y="5746892"/>
            <a:ext cx="89446" cy="89323"/>
          </a:xfrm>
          <a:prstGeom prst="rect">
            <a:avLst/>
          </a:prstGeom>
          <a:blipFill>
            <a:blip r:embed="rId11" cstate="print"/>
            <a:stretch>
              <a:fillRect/>
            </a:stretch>
          </a:blipFill>
        </p:spPr>
        <p:txBody>
          <a:bodyPr wrap="square" lIns="0" tIns="0" rIns="0" bIns="0" rtlCol="0"/>
          <a:lstStyle/>
          <a:p/>
        </p:txBody>
      </p:sp>
      <p:sp>
        <p:nvSpPr>
          <p:cNvPr id="46" name="object 46"/>
          <p:cNvSpPr/>
          <p:nvPr/>
        </p:nvSpPr>
        <p:spPr>
          <a:xfrm>
            <a:off x="992943" y="5852804"/>
            <a:ext cx="3768725" cy="686435"/>
          </a:xfrm>
          <a:custGeom>
            <a:avLst/>
            <a:gdLst/>
            <a:ahLst/>
            <a:cxnLst/>
            <a:rect l="l" t="t" r="r" b="b"/>
            <a:pathLst>
              <a:path w="3768725" h="686434">
                <a:moveTo>
                  <a:pt x="3768602" y="686333"/>
                </a:moveTo>
                <a:lnTo>
                  <a:pt x="0" y="686333"/>
                </a:lnTo>
                <a:lnTo>
                  <a:pt x="0" y="911"/>
                </a:lnTo>
                <a:lnTo>
                  <a:pt x="912" y="0"/>
                </a:lnTo>
                <a:lnTo>
                  <a:pt x="3767689" y="0"/>
                </a:lnTo>
                <a:lnTo>
                  <a:pt x="3768602" y="911"/>
                </a:lnTo>
                <a:lnTo>
                  <a:pt x="3768602" y="686333"/>
                </a:lnTo>
                <a:close/>
              </a:path>
            </a:pathLst>
          </a:custGeom>
          <a:solidFill>
            <a:srgbClr val="CDCDCD">
              <a:alpha val="49804"/>
            </a:srgbClr>
          </a:solidFill>
        </p:spPr>
        <p:txBody>
          <a:bodyPr wrap="square" lIns="0" tIns="0" rIns="0" bIns="0" rtlCol="0"/>
          <a:lstStyle/>
          <a:p/>
        </p:txBody>
      </p:sp>
      <p:sp>
        <p:nvSpPr>
          <p:cNvPr id="47" name="object 47"/>
          <p:cNvSpPr/>
          <p:nvPr/>
        </p:nvSpPr>
        <p:spPr>
          <a:xfrm>
            <a:off x="976538" y="5836196"/>
            <a:ext cx="3764917" cy="683602"/>
          </a:xfrm>
          <a:prstGeom prst="rect">
            <a:avLst/>
          </a:prstGeom>
          <a:blipFill>
            <a:blip r:embed="rId3" cstate="print"/>
            <a:stretch>
              <a:fillRect/>
            </a:stretch>
          </a:blipFill>
        </p:spPr>
        <p:txBody>
          <a:bodyPr wrap="square" lIns="0" tIns="0" rIns="0" bIns="0" rtlCol="0"/>
          <a:lstStyle/>
          <a:p/>
        </p:txBody>
      </p:sp>
      <p:sp>
        <p:nvSpPr>
          <p:cNvPr id="48" name="object 48"/>
          <p:cNvSpPr/>
          <p:nvPr/>
        </p:nvSpPr>
        <p:spPr>
          <a:xfrm>
            <a:off x="976538" y="5836196"/>
            <a:ext cx="3764915" cy="683895"/>
          </a:xfrm>
          <a:custGeom>
            <a:avLst/>
            <a:gdLst/>
            <a:ahLst/>
            <a:cxnLst/>
            <a:rect l="l" t="t" r="r" b="b"/>
            <a:pathLst>
              <a:path w="3764915" h="683895">
                <a:moveTo>
                  <a:pt x="0" y="683596"/>
                </a:moveTo>
                <a:lnTo>
                  <a:pt x="3764915" y="683596"/>
                </a:lnTo>
                <a:lnTo>
                  <a:pt x="3764915" y="0"/>
                </a:lnTo>
                <a:lnTo>
                  <a:pt x="0" y="0"/>
                </a:lnTo>
                <a:lnTo>
                  <a:pt x="0" y="683596"/>
                </a:lnTo>
                <a:close/>
              </a:path>
            </a:pathLst>
          </a:custGeom>
          <a:ln w="3175">
            <a:solidFill>
              <a:srgbClr val="404040"/>
            </a:solidFill>
          </a:ln>
        </p:spPr>
        <p:txBody>
          <a:bodyPr wrap="square" lIns="0" tIns="0" rIns="0" bIns="0" rtlCol="0"/>
          <a:lstStyle/>
          <a:p/>
        </p:txBody>
      </p:sp>
      <p:sp>
        <p:nvSpPr>
          <p:cNvPr id="49" name="object 49"/>
          <p:cNvSpPr txBox="1"/>
          <p:nvPr/>
        </p:nvSpPr>
        <p:spPr>
          <a:xfrm>
            <a:off x="976538" y="5839317"/>
            <a:ext cx="3785235" cy="635000"/>
          </a:xfrm>
          <a:prstGeom prst="rect">
            <a:avLst/>
          </a:prstGeom>
        </p:spPr>
        <p:txBody>
          <a:bodyPr wrap="square" lIns="0" tIns="15240" rIns="0" bIns="0" rtlCol="0" vert="horz">
            <a:spAutoFit/>
          </a:bodyPr>
          <a:lstStyle/>
          <a:p>
            <a:pPr marL="24765">
              <a:lnSpc>
                <a:spcPct val="100000"/>
              </a:lnSpc>
              <a:spcBef>
                <a:spcPts val="120"/>
              </a:spcBef>
            </a:pPr>
            <a:r>
              <a:rPr dirty="0" sz="950" spc="20" b="1">
                <a:latin typeface="Calibri"/>
                <a:cs typeface="Calibri"/>
              </a:rPr>
              <a:t>Step </a:t>
            </a:r>
            <a:r>
              <a:rPr dirty="0" sz="950" spc="10" b="1">
                <a:latin typeface="Calibri"/>
                <a:cs typeface="Calibri"/>
              </a:rPr>
              <a:t>5 </a:t>
            </a:r>
            <a:r>
              <a:rPr dirty="0" sz="950" spc="5" b="1">
                <a:latin typeface="Calibri"/>
                <a:cs typeface="Calibri"/>
              </a:rPr>
              <a:t>- </a:t>
            </a:r>
            <a:r>
              <a:rPr dirty="0" sz="950" spc="15" b="1">
                <a:latin typeface="Calibri"/>
                <a:cs typeface="Calibri"/>
              </a:rPr>
              <a:t>Revise </a:t>
            </a:r>
            <a:r>
              <a:rPr dirty="0" sz="950" spc="10" b="1">
                <a:latin typeface="Calibri"/>
                <a:cs typeface="Calibri"/>
              </a:rPr>
              <a:t>shipping</a:t>
            </a:r>
            <a:r>
              <a:rPr dirty="0" sz="950" spc="85" b="1">
                <a:latin typeface="Calibri"/>
                <a:cs typeface="Calibri"/>
              </a:rPr>
              <a:t> </a:t>
            </a:r>
            <a:r>
              <a:rPr dirty="0" sz="950" spc="5" b="1">
                <a:latin typeface="Calibri"/>
                <a:cs typeface="Calibri"/>
              </a:rPr>
              <a:t>design</a:t>
            </a:r>
            <a:endParaRPr sz="950">
              <a:latin typeface="Calibri"/>
              <a:cs typeface="Calibri"/>
            </a:endParaRPr>
          </a:p>
          <a:p>
            <a:pPr marL="253365" indent="-229235">
              <a:lnSpc>
                <a:spcPct val="100000"/>
              </a:lnSpc>
              <a:spcBef>
                <a:spcPts val="70"/>
              </a:spcBef>
              <a:buFont typeface="Symbol"/>
              <a:buChar char=""/>
              <a:tabLst>
                <a:tab pos="253365" algn="l"/>
                <a:tab pos="254000" algn="l"/>
              </a:tabLst>
            </a:pPr>
            <a:r>
              <a:rPr dirty="0" sz="950" spc="15">
                <a:latin typeface="Calibri"/>
                <a:cs typeface="Calibri"/>
              </a:rPr>
              <a:t>Confirm temporary </a:t>
            </a:r>
            <a:r>
              <a:rPr dirty="0" sz="950" spc="25">
                <a:latin typeface="Calibri"/>
                <a:cs typeface="Calibri"/>
              </a:rPr>
              <a:t>top </a:t>
            </a:r>
            <a:r>
              <a:rPr dirty="0" sz="950" spc="5">
                <a:latin typeface="Calibri"/>
                <a:cs typeface="Calibri"/>
              </a:rPr>
              <a:t>strand</a:t>
            </a:r>
            <a:r>
              <a:rPr dirty="0" sz="950" spc="55">
                <a:latin typeface="Calibri"/>
                <a:cs typeface="Calibri"/>
              </a:rPr>
              <a:t> </a:t>
            </a:r>
            <a:r>
              <a:rPr dirty="0" sz="950" spc="20">
                <a:latin typeface="Calibri"/>
                <a:cs typeface="Calibri"/>
              </a:rPr>
              <a:t>requirements</a:t>
            </a:r>
            <a:endParaRPr sz="950">
              <a:latin typeface="Calibri"/>
              <a:cs typeface="Calibri"/>
            </a:endParaRPr>
          </a:p>
          <a:p>
            <a:pPr marL="253365" indent="-229235">
              <a:lnSpc>
                <a:spcPct val="100000"/>
              </a:lnSpc>
              <a:spcBef>
                <a:spcPts val="70"/>
              </a:spcBef>
              <a:buFont typeface="Symbol"/>
              <a:buChar char=""/>
              <a:tabLst>
                <a:tab pos="253365" algn="l"/>
                <a:tab pos="254000" algn="l"/>
              </a:tabLst>
            </a:pPr>
            <a:r>
              <a:rPr dirty="0" sz="950" spc="15">
                <a:latin typeface="Calibri"/>
                <a:cs typeface="Calibri"/>
              </a:rPr>
              <a:t>Confirm </a:t>
            </a:r>
            <a:r>
              <a:rPr dirty="0" sz="950">
                <a:latin typeface="Calibri"/>
                <a:cs typeface="Calibri"/>
              </a:rPr>
              <a:t>truck </a:t>
            </a:r>
            <a:r>
              <a:rPr dirty="0" sz="950" spc="15">
                <a:latin typeface="Calibri"/>
                <a:cs typeface="Calibri"/>
              </a:rPr>
              <a:t>support</a:t>
            </a:r>
            <a:r>
              <a:rPr dirty="0" sz="950" spc="110">
                <a:latin typeface="Calibri"/>
                <a:cs typeface="Calibri"/>
              </a:rPr>
              <a:t> </a:t>
            </a:r>
            <a:r>
              <a:rPr dirty="0" sz="950" spc="10">
                <a:latin typeface="Calibri"/>
                <a:cs typeface="Calibri"/>
              </a:rPr>
              <a:t>locations</a:t>
            </a:r>
            <a:endParaRPr sz="950">
              <a:latin typeface="Calibri"/>
              <a:cs typeface="Calibri"/>
            </a:endParaRPr>
          </a:p>
          <a:p>
            <a:pPr marL="253365" indent="-229235">
              <a:lnSpc>
                <a:spcPct val="100000"/>
              </a:lnSpc>
              <a:spcBef>
                <a:spcPts val="70"/>
              </a:spcBef>
              <a:buFont typeface="Symbol"/>
              <a:buChar char=""/>
              <a:tabLst>
                <a:tab pos="253365" algn="l"/>
                <a:tab pos="254000" algn="l"/>
              </a:tabLst>
            </a:pPr>
            <a:r>
              <a:rPr dirty="0" sz="950" spc="15">
                <a:latin typeface="Calibri"/>
                <a:cs typeface="Calibri"/>
              </a:rPr>
              <a:t>Confirm concrete strength </a:t>
            </a:r>
            <a:r>
              <a:rPr dirty="0" sz="950" spc="20">
                <a:latin typeface="Calibri"/>
                <a:cs typeface="Calibri"/>
              </a:rPr>
              <a:t>required </a:t>
            </a:r>
            <a:r>
              <a:rPr dirty="0" sz="950" spc="-5">
                <a:latin typeface="Calibri"/>
                <a:cs typeface="Calibri"/>
              </a:rPr>
              <a:t>at</a:t>
            </a:r>
            <a:r>
              <a:rPr dirty="0" sz="950" spc="60">
                <a:latin typeface="Calibri"/>
                <a:cs typeface="Calibri"/>
              </a:rPr>
              <a:t> </a:t>
            </a:r>
            <a:r>
              <a:rPr dirty="0" sz="950" spc="10">
                <a:latin typeface="Calibri"/>
                <a:cs typeface="Calibri"/>
              </a:rPr>
              <a:t>shipping</a:t>
            </a:r>
            <a:endParaRPr sz="950">
              <a:latin typeface="Calibri"/>
              <a:cs typeface="Calibri"/>
            </a:endParaRPr>
          </a:p>
        </p:txBody>
      </p:sp>
      <p:sp>
        <p:nvSpPr>
          <p:cNvPr id="51" name="object 51"/>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20</a:t>
            </a:r>
          </a:p>
        </p:txBody>
      </p:sp>
      <p:sp>
        <p:nvSpPr>
          <p:cNvPr id="50" name="object 50"/>
          <p:cNvSpPr txBox="1"/>
          <p:nvPr/>
        </p:nvSpPr>
        <p:spPr>
          <a:xfrm>
            <a:off x="2236696" y="8850862"/>
            <a:ext cx="3298190" cy="177800"/>
          </a:xfrm>
          <a:prstGeom prst="rect">
            <a:avLst/>
          </a:prstGeom>
        </p:spPr>
        <p:txBody>
          <a:bodyPr wrap="square" lIns="0" tIns="12065" rIns="0" bIns="0" rtlCol="0" vert="horz">
            <a:spAutoFit/>
          </a:bodyPr>
          <a:lstStyle/>
          <a:p>
            <a:pPr marL="12700">
              <a:lnSpc>
                <a:spcPct val="100000"/>
              </a:lnSpc>
              <a:spcBef>
                <a:spcPts val="95"/>
              </a:spcBef>
            </a:pPr>
            <a:r>
              <a:rPr dirty="0" sz="1000" spc="-5" b="1">
                <a:latin typeface="Times New Roman"/>
                <a:cs typeface="Times New Roman"/>
              </a:rPr>
              <a:t>Figure </a:t>
            </a:r>
            <a:r>
              <a:rPr dirty="0" sz="1000" b="1">
                <a:latin typeface="Times New Roman"/>
                <a:cs typeface="Times New Roman"/>
              </a:rPr>
              <a:t>4-1: </a:t>
            </a:r>
            <a:r>
              <a:rPr dirty="0" sz="1000" spc="-5" b="1">
                <a:latin typeface="Times New Roman"/>
                <a:cs typeface="Times New Roman"/>
              </a:rPr>
              <a:t>Optimized Fabrication Girder Design</a:t>
            </a:r>
            <a:r>
              <a:rPr dirty="0" sz="1000" spc="25" b="1">
                <a:latin typeface="Times New Roman"/>
                <a:cs typeface="Times New Roman"/>
              </a:rPr>
              <a:t> </a:t>
            </a:r>
            <a:r>
              <a:rPr dirty="0" sz="1000" spc="-5" b="1">
                <a:latin typeface="Times New Roman"/>
                <a:cs typeface="Times New Roman"/>
              </a:rPr>
              <a:t>Procedure</a:t>
            </a:r>
            <a:endParaRPr sz="1000">
              <a:latin typeface="Times New Roman"/>
              <a:cs typeface="Times New Roman"/>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73100" y="438403"/>
            <a:ext cx="6428740" cy="846455"/>
          </a:xfrm>
          <a:prstGeom prst="rect">
            <a:avLst/>
          </a:prstGeom>
        </p:spPr>
        <p:txBody>
          <a:bodyPr wrap="square" lIns="0" tIns="12700" rIns="0" bIns="0" rtlCol="0" vert="horz">
            <a:spAutoFit/>
          </a:bodyPr>
          <a:lstStyle/>
          <a:p>
            <a:pPr marL="322072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marL="12700">
              <a:lnSpc>
                <a:spcPct val="100000"/>
              </a:lnSpc>
              <a:spcBef>
                <a:spcPts val="545"/>
              </a:spcBef>
              <a:tabLst>
                <a:tab pos="377825" algn="l"/>
              </a:tabLst>
            </a:pPr>
            <a:r>
              <a:rPr dirty="0" sz="1200" b="1">
                <a:latin typeface="Arial"/>
                <a:cs typeface="Arial"/>
              </a:rPr>
              <a:t>4.1	</a:t>
            </a:r>
            <a:r>
              <a:rPr dirty="0" sz="1200" spc="-5" b="1">
                <a:latin typeface="Arial"/>
                <a:cs typeface="Arial"/>
              </a:rPr>
              <a:t>Step </a:t>
            </a:r>
            <a:r>
              <a:rPr dirty="0" sz="1200" b="1">
                <a:latin typeface="Arial"/>
                <a:cs typeface="Arial"/>
              </a:rPr>
              <a:t>1 </a:t>
            </a:r>
            <a:r>
              <a:rPr dirty="0" sz="1200" spc="-5" b="1">
                <a:latin typeface="Arial"/>
                <a:cs typeface="Arial"/>
              </a:rPr>
              <a:t>Design for Final Service</a:t>
            </a:r>
            <a:r>
              <a:rPr dirty="0" sz="1200" spc="30" b="1">
                <a:latin typeface="Arial"/>
                <a:cs typeface="Arial"/>
              </a:rPr>
              <a:t> </a:t>
            </a:r>
            <a:r>
              <a:rPr dirty="0" sz="1200" spc="-5" b="1">
                <a:latin typeface="Arial"/>
                <a:cs typeface="Arial"/>
              </a:rPr>
              <a:t>Conditions</a:t>
            </a:r>
            <a:endParaRPr sz="1200">
              <a:latin typeface="Arial"/>
              <a:cs typeface="Arial"/>
            </a:endParaRPr>
          </a:p>
          <a:p>
            <a:pPr marL="12700">
              <a:lnSpc>
                <a:spcPct val="100000"/>
              </a:lnSpc>
              <a:spcBef>
                <a:spcPts val="250"/>
              </a:spcBef>
            </a:pPr>
            <a:r>
              <a:rPr dirty="0" sz="1000" spc="-5">
                <a:latin typeface="Times New Roman"/>
                <a:cs typeface="Times New Roman"/>
              </a:rPr>
              <a:t>Design </a:t>
            </a:r>
            <a:r>
              <a:rPr dirty="0" sz="1000">
                <a:latin typeface="Times New Roman"/>
                <a:cs typeface="Times New Roman"/>
              </a:rPr>
              <a:t>for </a:t>
            </a:r>
            <a:r>
              <a:rPr dirty="0" sz="1000" spc="-5">
                <a:latin typeface="Times New Roman"/>
                <a:cs typeface="Times New Roman"/>
              </a:rPr>
              <a:t>the Service III limit state </a:t>
            </a:r>
            <a:r>
              <a:rPr dirty="0" sz="1000">
                <a:latin typeface="Times New Roman"/>
                <a:cs typeface="Times New Roman"/>
              </a:rPr>
              <a:t>for </a:t>
            </a:r>
            <a:r>
              <a:rPr dirty="0" sz="1000" spc="-5">
                <a:latin typeface="Times New Roman"/>
                <a:cs typeface="Times New Roman"/>
              </a:rPr>
              <a:t>tensile stresses at the bottom </a:t>
            </a:r>
            <a:r>
              <a:rPr dirty="0" sz="1000">
                <a:latin typeface="Times New Roman"/>
                <a:cs typeface="Times New Roman"/>
              </a:rPr>
              <a:t>of </a:t>
            </a:r>
            <a:r>
              <a:rPr dirty="0" sz="1000" spc="-5">
                <a:latin typeface="Times New Roman"/>
                <a:cs typeface="Times New Roman"/>
              </a:rPr>
              <a:t>the girder at</a:t>
            </a:r>
            <a:r>
              <a:rPr dirty="0" sz="1000" spc="65">
                <a:latin typeface="Times New Roman"/>
                <a:cs typeface="Times New Roman"/>
              </a:rPr>
              <a:t> </a:t>
            </a:r>
            <a:r>
              <a:rPr dirty="0" sz="1000" spc="-5">
                <a:latin typeface="Times New Roman"/>
                <a:cs typeface="Times New Roman"/>
              </a:rPr>
              <a:t>mid-span.</a:t>
            </a:r>
            <a:endParaRPr sz="1000">
              <a:latin typeface="Times New Roman"/>
              <a:cs typeface="Times New Roman"/>
            </a:endParaRPr>
          </a:p>
        </p:txBody>
      </p:sp>
      <p:sp>
        <p:nvSpPr>
          <p:cNvPr id="3" name="object 3"/>
          <p:cNvSpPr txBox="1"/>
          <p:nvPr/>
        </p:nvSpPr>
        <p:spPr>
          <a:xfrm>
            <a:off x="3698240" y="1700276"/>
            <a:ext cx="229870" cy="177800"/>
          </a:xfrm>
          <a:prstGeom prst="rect">
            <a:avLst/>
          </a:prstGeom>
        </p:spPr>
        <p:txBody>
          <a:bodyPr wrap="square" lIns="0" tIns="12065" rIns="0" bIns="0" rtlCol="0" vert="horz">
            <a:spAutoFit/>
          </a:bodyPr>
          <a:lstStyle/>
          <a:p>
            <a:pPr marL="12700">
              <a:lnSpc>
                <a:spcPct val="100000"/>
              </a:lnSpc>
              <a:spcBef>
                <a:spcPts val="95"/>
              </a:spcBef>
            </a:pPr>
            <a:r>
              <a:rPr dirty="0" sz="1000" spc="-280">
                <a:latin typeface="Cambria Math"/>
                <a:cs typeface="Cambria Math"/>
              </a:rPr>
              <a:t>𝑓𝑓</a:t>
            </a:r>
            <a:r>
              <a:rPr dirty="0" sz="1000" spc="2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4" name="object 4"/>
          <p:cNvSpPr txBox="1"/>
          <p:nvPr/>
        </p:nvSpPr>
        <p:spPr>
          <a:xfrm>
            <a:off x="673100" y="1386245"/>
            <a:ext cx="3728720" cy="393700"/>
          </a:xfrm>
          <a:prstGeom prst="rect">
            <a:avLst/>
          </a:prstGeom>
        </p:spPr>
        <p:txBody>
          <a:bodyPr wrap="square" lIns="0" tIns="31114" rIns="0" bIns="0" rtlCol="0" vert="horz">
            <a:spAutoFit/>
          </a:bodyPr>
          <a:lstStyle/>
          <a:p>
            <a:pPr marL="12700">
              <a:lnSpc>
                <a:spcPct val="100000"/>
              </a:lnSpc>
              <a:spcBef>
                <a:spcPts val="244"/>
              </a:spcBef>
            </a:pPr>
            <a:r>
              <a:rPr dirty="0" sz="1200" spc="-5">
                <a:solidFill>
                  <a:srgbClr val="0000FF"/>
                </a:solidFill>
                <a:latin typeface="Arial"/>
                <a:cs typeface="Arial"/>
              </a:rPr>
              <a:t>4.1.1 Stresses </a:t>
            </a:r>
            <a:r>
              <a:rPr dirty="0" sz="1200">
                <a:solidFill>
                  <a:srgbClr val="0000FF"/>
                </a:solidFill>
                <a:latin typeface="Arial"/>
                <a:cs typeface="Arial"/>
              </a:rPr>
              <a:t>due to </a:t>
            </a:r>
            <a:r>
              <a:rPr dirty="0" sz="1200" spc="-5">
                <a:solidFill>
                  <a:srgbClr val="0000FF"/>
                </a:solidFill>
                <a:latin typeface="Arial"/>
                <a:cs typeface="Arial"/>
              </a:rPr>
              <a:t>loads </a:t>
            </a:r>
            <a:r>
              <a:rPr dirty="0" sz="1200">
                <a:solidFill>
                  <a:srgbClr val="0000FF"/>
                </a:solidFill>
                <a:latin typeface="Arial"/>
                <a:cs typeface="Arial"/>
              </a:rPr>
              <a:t>on </a:t>
            </a:r>
            <a:r>
              <a:rPr dirty="0" sz="1200" spc="-5">
                <a:solidFill>
                  <a:srgbClr val="0000FF"/>
                </a:solidFill>
                <a:latin typeface="Arial"/>
                <a:cs typeface="Arial"/>
              </a:rPr>
              <a:t>non-composite</a:t>
            </a:r>
            <a:r>
              <a:rPr dirty="0" sz="1200" spc="-80">
                <a:solidFill>
                  <a:srgbClr val="0000FF"/>
                </a:solidFill>
                <a:latin typeface="Arial"/>
                <a:cs typeface="Arial"/>
              </a:rPr>
              <a:t> </a:t>
            </a:r>
            <a:r>
              <a:rPr dirty="0" sz="1200" spc="-5">
                <a:solidFill>
                  <a:srgbClr val="0000FF"/>
                </a:solidFill>
                <a:latin typeface="Arial"/>
                <a:cs typeface="Arial"/>
              </a:rPr>
              <a:t>section</a:t>
            </a:r>
            <a:endParaRPr sz="1200">
              <a:latin typeface="Arial"/>
              <a:cs typeface="Arial"/>
            </a:endParaRPr>
          </a:p>
          <a:p>
            <a:pPr algn="r" marR="335915">
              <a:lnSpc>
                <a:spcPct val="100000"/>
              </a:lnSpc>
              <a:spcBef>
                <a:spcPts val="114"/>
              </a:spcBef>
            </a:pPr>
            <a:r>
              <a:rPr dirty="0" sz="1000" spc="-505">
                <a:latin typeface="Cambria Math"/>
                <a:cs typeface="Cambria Math"/>
              </a:rPr>
              <a:t>𝑀𝑀</a:t>
            </a:r>
            <a:endParaRPr sz="1000">
              <a:latin typeface="Cambria Math"/>
              <a:cs typeface="Cambria Math"/>
            </a:endParaRPr>
          </a:p>
        </p:txBody>
      </p:sp>
      <p:sp>
        <p:nvSpPr>
          <p:cNvPr id="5" name="object 5"/>
          <p:cNvSpPr txBox="1"/>
          <p:nvPr/>
        </p:nvSpPr>
        <p:spPr>
          <a:xfrm>
            <a:off x="3957295" y="1785657"/>
            <a:ext cx="92710"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𝑆𝑆</a:t>
            </a:r>
            <a:endParaRPr sz="1000">
              <a:latin typeface="Cambria Math"/>
              <a:cs typeface="Cambria Math"/>
            </a:endParaRPr>
          </a:p>
        </p:txBody>
      </p:sp>
      <p:sp>
        <p:nvSpPr>
          <p:cNvPr id="6" name="object 6"/>
          <p:cNvSpPr/>
          <p:nvPr/>
        </p:nvSpPr>
        <p:spPr>
          <a:xfrm>
            <a:off x="3950208" y="1803660"/>
            <a:ext cx="111760" cy="0"/>
          </a:xfrm>
          <a:custGeom>
            <a:avLst/>
            <a:gdLst/>
            <a:ahLst/>
            <a:cxnLst/>
            <a:rect l="l" t="t" r="r" b="b"/>
            <a:pathLst>
              <a:path w="111760" h="0">
                <a:moveTo>
                  <a:pt x="0" y="0"/>
                </a:moveTo>
                <a:lnTo>
                  <a:pt x="111251" y="0"/>
                </a:lnTo>
              </a:path>
            </a:pathLst>
          </a:custGeom>
          <a:ln w="7607">
            <a:solidFill>
              <a:srgbClr val="000000"/>
            </a:solidFill>
          </a:ln>
        </p:spPr>
        <p:txBody>
          <a:bodyPr wrap="square" lIns="0" tIns="0" rIns="0" bIns="0" rtlCol="0"/>
          <a:lstStyle/>
          <a:p/>
        </p:txBody>
      </p:sp>
      <p:sp>
        <p:nvSpPr>
          <p:cNvPr id="7" name="object 7"/>
          <p:cNvSpPr txBox="1"/>
          <p:nvPr/>
        </p:nvSpPr>
        <p:spPr>
          <a:xfrm>
            <a:off x="3354343" y="1910003"/>
            <a:ext cx="1058545" cy="476884"/>
          </a:xfrm>
          <a:prstGeom prst="rect">
            <a:avLst/>
          </a:prstGeom>
        </p:spPr>
        <p:txBody>
          <a:bodyPr wrap="square" lIns="0" tIns="85725" rIns="0" bIns="0" rtlCol="0" vert="horz">
            <a:spAutoFit/>
          </a:bodyPr>
          <a:lstStyle/>
          <a:p>
            <a:pPr marL="38100">
              <a:lnSpc>
                <a:spcPct val="100000"/>
              </a:lnSpc>
              <a:spcBef>
                <a:spcPts val="675"/>
              </a:spcBef>
            </a:pPr>
            <a:r>
              <a:rPr dirty="0" sz="1000" spc="-275">
                <a:latin typeface="Cambria Math"/>
                <a:cs typeface="Cambria Math"/>
              </a:rPr>
              <a:t>𝑆𝑆</a:t>
            </a:r>
            <a:r>
              <a:rPr dirty="0" baseline="-15873" sz="1050" spc="-412">
                <a:latin typeface="Cambria Math"/>
                <a:cs typeface="Cambria Math"/>
              </a:rPr>
              <a:t>𝑑𝑑</a:t>
            </a:r>
            <a:r>
              <a:rPr dirty="0" baseline="-15873" sz="1050" spc="225">
                <a:latin typeface="Cambria Math"/>
                <a:cs typeface="Cambria Math"/>
              </a:rPr>
              <a:t> </a:t>
            </a:r>
            <a:r>
              <a:rPr dirty="0" sz="1000" spc="-5">
                <a:latin typeface="Cambria Math"/>
                <a:cs typeface="Cambria Math"/>
              </a:rPr>
              <a:t>=</a:t>
            </a:r>
            <a:r>
              <a:rPr dirty="0" sz="1000" spc="30">
                <a:latin typeface="Cambria Math"/>
                <a:cs typeface="Cambria Math"/>
              </a:rPr>
              <a:t> </a:t>
            </a:r>
            <a:r>
              <a:rPr dirty="0" sz="1000" spc="-75">
                <a:latin typeface="Cambria Math"/>
                <a:cs typeface="Cambria Math"/>
              </a:rPr>
              <a:t>−19152.5𝑠𝑠𝑠𝑠</a:t>
            </a:r>
            <a:r>
              <a:rPr dirty="0" baseline="27777" sz="1050" spc="-112">
                <a:latin typeface="Cambria Math"/>
                <a:cs typeface="Cambria Math"/>
              </a:rPr>
              <a:t>3</a:t>
            </a:r>
            <a:endParaRPr baseline="27777" sz="1050">
              <a:latin typeface="Cambria Math"/>
              <a:cs typeface="Cambria Math"/>
            </a:endParaRPr>
          </a:p>
          <a:p>
            <a:pPr marL="75565">
              <a:lnSpc>
                <a:spcPct val="100000"/>
              </a:lnSpc>
              <a:spcBef>
                <a:spcPts val="575"/>
              </a:spcBef>
            </a:pPr>
            <a:r>
              <a:rPr dirty="0" sz="1000" spc="-204">
                <a:latin typeface="Cambria Math"/>
                <a:cs typeface="Cambria Math"/>
              </a:rPr>
              <a:t>𝑆𝑆</a:t>
            </a:r>
            <a:r>
              <a:rPr dirty="0" baseline="-15873" sz="1050" spc="-307">
                <a:latin typeface="Cambria Math"/>
                <a:cs typeface="Cambria Math"/>
              </a:rPr>
              <a:t>𝑠𝑠</a:t>
            </a:r>
            <a:r>
              <a:rPr dirty="0" baseline="-15873" sz="1050" spc="247">
                <a:latin typeface="Cambria Math"/>
                <a:cs typeface="Cambria Math"/>
              </a:rPr>
              <a:t> </a:t>
            </a:r>
            <a:r>
              <a:rPr dirty="0" sz="1000" spc="-5">
                <a:latin typeface="Cambria Math"/>
                <a:cs typeface="Cambria Math"/>
              </a:rPr>
              <a:t>=</a:t>
            </a:r>
            <a:r>
              <a:rPr dirty="0" sz="1000" spc="50">
                <a:latin typeface="Cambria Math"/>
                <a:cs typeface="Cambria Math"/>
              </a:rPr>
              <a:t> </a:t>
            </a:r>
            <a:r>
              <a:rPr dirty="0" sz="1000" spc="-80">
                <a:latin typeface="Cambria Math"/>
                <a:cs typeface="Cambria Math"/>
              </a:rPr>
              <a:t>20594.8𝑠𝑠𝑠𝑠</a:t>
            </a:r>
            <a:r>
              <a:rPr dirty="0" baseline="27777" sz="1050" spc="-120">
                <a:latin typeface="Cambria Math"/>
                <a:cs typeface="Cambria Math"/>
              </a:rPr>
              <a:t>3</a:t>
            </a:r>
            <a:endParaRPr baseline="27777" sz="1050">
              <a:latin typeface="Cambria Math"/>
              <a:cs typeface="Cambria Math"/>
            </a:endParaRPr>
          </a:p>
        </p:txBody>
      </p:sp>
      <p:graphicFrame>
        <p:nvGraphicFramePr>
          <p:cNvPr id="8" name="object 8"/>
          <p:cNvGraphicFramePr>
            <a:graphicFrameLocks noGrp="1"/>
          </p:cNvGraphicFramePr>
          <p:nvPr/>
        </p:nvGraphicFramePr>
        <p:xfrm>
          <a:off x="676655" y="2452116"/>
          <a:ext cx="6410325" cy="1152525"/>
        </p:xfrm>
        <a:graphic>
          <a:graphicData uri="http://schemas.openxmlformats.org/drawingml/2006/table">
            <a:tbl>
              <a:tblPr firstRow="1" bandRow="1">
                <a:tableStyleId>{2D5ABB26-0587-4C30-8999-92F81FD0307C}</a:tableStyleId>
              </a:tblPr>
              <a:tblGrid>
                <a:gridCol w="1413510"/>
                <a:gridCol w="1913889"/>
                <a:gridCol w="1497964"/>
                <a:gridCol w="1584960"/>
              </a:tblGrid>
              <a:tr h="237744">
                <a:tc>
                  <a:txBody>
                    <a:bodyPr/>
                    <a:lstStyle/>
                    <a:p>
                      <a:pPr marL="77470">
                        <a:lnSpc>
                          <a:spcPts val="1195"/>
                        </a:lnSpc>
                      </a:pPr>
                      <a:r>
                        <a:rPr dirty="0" sz="1000" spc="-5" b="1">
                          <a:solidFill>
                            <a:srgbClr val="365F91"/>
                          </a:solidFill>
                          <a:latin typeface="Arial"/>
                          <a:cs typeface="Arial"/>
                        </a:rPr>
                        <a:t>Load</a:t>
                      </a:r>
                      <a:endParaRPr sz="1000">
                        <a:latin typeface="Arial"/>
                        <a:cs typeface="Arial"/>
                      </a:endParaRPr>
                    </a:p>
                  </a:txBody>
                  <a:tcPr marL="0" marR="0" marB="0" marT="0">
                    <a:lnT w="12700">
                      <a:solidFill>
                        <a:srgbClr val="4F81BC"/>
                      </a:solidFill>
                      <a:prstDash val="solid"/>
                    </a:lnT>
                    <a:lnB w="12700">
                      <a:solidFill>
                        <a:srgbClr val="4F81BC"/>
                      </a:solidFill>
                      <a:prstDash val="solid"/>
                    </a:lnB>
                  </a:tcPr>
                </a:tc>
                <a:tc>
                  <a:txBody>
                    <a:bodyPr/>
                    <a:lstStyle/>
                    <a:p>
                      <a:pPr algn="ctr" marL="95250">
                        <a:lnSpc>
                          <a:spcPts val="1195"/>
                        </a:lnSpc>
                      </a:pPr>
                      <a:r>
                        <a:rPr dirty="0" sz="1000" spc="-5" b="1">
                          <a:solidFill>
                            <a:srgbClr val="365F91"/>
                          </a:solidFill>
                          <a:latin typeface="Arial"/>
                          <a:cs typeface="Arial"/>
                        </a:rPr>
                        <a:t>Moment</a:t>
                      </a:r>
                      <a:r>
                        <a:rPr dirty="0" sz="1000" spc="-10" b="1">
                          <a:solidFill>
                            <a:srgbClr val="365F91"/>
                          </a:solidFill>
                          <a:latin typeface="Arial"/>
                          <a:cs typeface="Arial"/>
                        </a:rPr>
                        <a:t> </a:t>
                      </a:r>
                      <a:r>
                        <a:rPr dirty="0" sz="1000" spc="-5" b="1">
                          <a:solidFill>
                            <a:srgbClr val="365F91"/>
                          </a:solidFill>
                          <a:latin typeface="Arial"/>
                          <a:cs typeface="Arial"/>
                        </a:rPr>
                        <a:t>(k-ft)</a:t>
                      </a:r>
                      <a:endParaRPr sz="1000">
                        <a:latin typeface="Arial"/>
                        <a:cs typeface="Arial"/>
                      </a:endParaRPr>
                    </a:p>
                  </a:txBody>
                  <a:tcPr marL="0" marR="0" marB="0" marT="0">
                    <a:lnT w="12700">
                      <a:solidFill>
                        <a:srgbClr val="4F81BC"/>
                      </a:solidFill>
                      <a:prstDash val="solid"/>
                    </a:lnT>
                    <a:lnB w="12700">
                      <a:solidFill>
                        <a:srgbClr val="4F81BC"/>
                      </a:solidFill>
                      <a:prstDash val="solid"/>
                    </a:lnB>
                  </a:tcPr>
                </a:tc>
                <a:tc>
                  <a:txBody>
                    <a:bodyPr/>
                    <a:lstStyle/>
                    <a:p>
                      <a:pPr marL="501650">
                        <a:lnSpc>
                          <a:spcPct val="100000"/>
                        </a:lnSpc>
                        <a:spcBef>
                          <a:spcPts val="5"/>
                        </a:spcBef>
                      </a:pPr>
                      <a:r>
                        <a:rPr dirty="0" sz="1000" spc="-235">
                          <a:solidFill>
                            <a:srgbClr val="365F91"/>
                          </a:solidFill>
                          <a:latin typeface="Cambria Math"/>
                          <a:cs typeface="Cambria Math"/>
                        </a:rPr>
                        <a:t>𝐞𝐞</a:t>
                      </a:r>
                      <a:r>
                        <a:rPr dirty="0" baseline="-15873" sz="1050" spc="-352">
                          <a:solidFill>
                            <a:srgbClr val="365F91"/>
                          </a:solidFill>
                          <a:latin typeface="Cambria Math"/>
                          <a:cs typeface="Cambria Math"/>
                        </a:rPr>
                        <a:t>𝐭𝐭</a:t>
                      </a:r>
                      <a:r>
                        <a:rPr dirty="0" baseline="2777" sz="1500" spc="-352">
                          <a:solidFill>
                            <a:srgbClr val="365F91"/>
                          </a:solidFill>
                          <a:latin typeface="Cambria Math"/>
                          <a:cs typeface="Cambria Math"/>
                        </a:rPr>
                        <a:t>(</a:t>
                      </a:r>
                      <a:r>
                        <a:rPr dirty="0" sz="1000" spc="-235">
                          <a:solidFill>
                            <a:srgbClr val="365F91"/>
                          </a:solidFill>
                          <a:latin typeface="Cambria Math"/>
                          <a:cs typeface="Cambria Math"/>
                        </a:rPr>
                        <a:t>𝐤𝐤𝐬𝐬𝐠𝐠</a:t>
                      </a:r>
                      <a:r>
                        <a:rPr dirty="0" baseline="2777" sz="1500" spc="-352">
                          <a:solidFill>
                            <a:srgbClr val="365F91"/>
                          </a:solidFill>
                          <a:latin typeface="Cambria Math"/>
                          <a:cs typeface="Cambria Math"/>
                        </a:rPr>
                        <a:t>)</a:t>
                      </a:r>
                      <a:endParaRPr baseline="2777" sz="1500">
                        <a:latin typeface="Cambria Math"/>
                        <a:cs typeface="Cambria Math"/>
                      </a:endParaRPr>
                    </a:p>
                  </a:txBody>
                  <a:tcPr marL="0" marR="0" marB="0" marT="635">
                    <a:lnT w="12700">
                      <a:solidFill>
                        <a:srgbClr val="4F81BC"/>
                      </a:solidFill>
                      <a:prstDash val="solid"/>
                    </a:lnT>
                    <a:lnB w="12700">
                      <a:solidFill>
                        <a:srgbClr val="4F81BC"/>
                      </a:solidFill>
                      <a:prstDash val="solid"/>
                    </a:lnB>
                  </a:tcPr>
                </a:tc>
                <a:tc>
                  <a:txBody>
                    <a:bodyPr/>
                    <a:lstStyle/>
                    <a:p>
                      <a:pPr algn="ctr" marR="6985">
                        <a:lnSpc>
                          <a:spcPct val="100000"/>
                        </a:lnSpc>
                        <a:spcBef>
                          <a:spcPts val="5"/>
                        </a:spcBef>
                      </a:pPr>
                      <a:r>
                        <a:rPr dirty="0" sz="1000" spc="-235">
                          <a:solidFill>
                            <a:srgbClr val="365F91"/>
                          </a:solidFill>
                          <a:latin typeface="Cambria Math"/>
                          <a:cs typeface="Cambria Math"/>
                        </a:rPr>
                        <a:t>𝐞𝐞</a:t>
                      </a:r>
                      <a:r>
                        <a:rPr dirty="0" baseline="-15873" sz="1050" spc="-352">
                          <a:solidFill>
                            <a:srgbClr val="365F91"/>
                          </a:solidFill>
                          <a:latin typeface="Cambria Math"/>
                          <a:cs typeface="Cambria Math"/>
                        </a:rPr>
                        <a:t>𝐬𝐬</a:t>
                      </a:r>
                      <a:r>
                        <a:rPr dirty="0" baseline="2777" sz="1500" spc="-352">
                          <a:solidFill>
                            <a:srgbClr val="365F91"/>
                          </a:solidFill>
                          <a:latin typeface="Cambria Math"/>
                          <a:cs typeface="Cambria Math"/>
                        </a:rPr>
                        <a:t>(</a:t>
                      </a:r>
                      <a:r>
                        <a:rPr dirty="0" sz="1000" spc="-235">
                          <a:solidFill>
                            <a:srgbClr val="365F91"/>
                          </a:solidFill>
                          <a:latin typeface="Cambria Math"/>
                          <a:cs typeface="Cambria Math"/>
                        </a:rPr>
                        <a:t>𝐤𝐤𝐬𝐬𝐠𝐠</a:t>
                      </a:r>
                      <a:r>
                        <a:rPr dirty="0" baseline="2777" sz="1500" spc="-352">
                          <a:solidFill>
                            <a:srgbClr val="365F91"/>
                          </a:solidFill>
                          <a:latin typeface="Cambria Math"/>
                          <a:cs typeface="Cambria Math"/>
                        </a:rPr>
                        <a:t>)</a:t>
                      </a:r>
                      <a:endParaRPr baseline="2777" sz="1500">
                        <a:latin typeface="Cambria Math"/>
                        <a:cs typeface="Cambria Math"/>
                      </a:endParaRPr>
                    </a:p>
                  </a:txBody>
                  <a:tcPr marL="0" marR="0" marB="0" marT="635">
                    <a:lnT w="12700">
                      <a:solidFill>
                        <a:srgbClr val="4F81BC"/>
                      </a:solidFill>
                      <a:prstDash val="solid"/>
                    </a:lnT>
                    <a:lnB w="12700">
                      <a:solidFill>
                        <a:srgbClr val="4F81BC"/>
                      </a:solidFill>
                      <a:prstDash val="solid"/>
                    </a:lnB>
                  </a:tcPr>
                </a:tc>
              </a:tr>
              <a:tr h="228600">
                <a:tc>
                  <a:txBody>
                    <a:bodyPr/>
                    <a:lstStyle/>
                    <a:p>
                      <a:pPr marL="77470">
                        <a:lnSpc>
                          <a:spcPts val="1195"/>
                        </a:lnSpc>
                      </a:pPr>
                      <a:r>
                        <a:rPr dirty="0" sz="1000" spc="-5" b="1">
                          <a:solidFill>
                            <a:srgbClr val="365F91"/>
                          </a:solidFill>
                          <a:latin typeface="Arial"/>
                          <a:cs typeface="Arial"/>
                        </a:rPr>
                        <a:t>Girder</a:t>
                      </a:r>
                      <a:endParaRPr sz="1000">
                        <a:latin typeface="Arial"/>
                        <a:cs typeface="Arial"/>
                      </a:endParaRPr>
                    </a:p>
                  </a:txBody>
                  <a:tcPr marL="0" marR="0" marB="0" marT="0">
                    <a:lnT w="12700">
                      <a:solidFill>
                        <a:srgbClr val="4F81BC"/>
                      </a:solidFill>
                      <a:prstDash val="solid"/>
                    </a:lnT>
                    <a:solidFill>
                      <a:srgbClr val="D2DFED"/>
                    </a:solidFill>
                  </a:tcPr>
                </a:tc>
                <a:tc>
                  <a:txBody>
                    <a:bodyPr/>
                    <a:lstStyle/>
                    <a:p>
                      <a:pPr algn="ctr" marL="92710">
                        <a:lnSpc>
                          <a:spcPts val="1195"/>
                        </a:lnSpc>
                      </a:pPr>
                      <a:r>
                        <a:rPr dirty="0" sz="1000" spc="-5">
                          <a:solidFill>
                            <a:srgbClr val="365F91"/>
                          </a:solidFill>
                          <a:latin typeface="Arial"/>
                          <a:cs typeface="Arial"/>
                        </a:rPr>
                        <a:t>3368.43</a:t>
                      </a:r>
                      <a:endParaRPr sz="1000">
                        <a:latin typeface="Arial"/>
                        <a:cs typeface="Arial"/>
                      </a:endParaRPr>
                    </a:p>
                  </a:txBody>
                  <a:tcPr marL="0" marR="0" marB="0" marT="0">
                    <a:lnT w="12700">
                      <a:solidFill>
                        <a:srgbClr val="4F81BC"/>
                      </a:solidFill>
                      <a:prstDash val="solid"/>
                    </a:lnT>
                    <a:solidFill>
                      <a:srgbClr val="D2DFED"/>
                    </a:solidFill>
                  </a:tcPr>
                </a:tc>
                <a:tc>
                  <a:txBody>
                    <a:bodyPr/>
                    <a:lstStyle/>
                    <a:p>
                      <a:pPr marL="506730">
                        <a:lnSpc>
                          <a:spcPts val="1195"/>
                        </a:lnSpc>
                      </a:pPr>
                      <a:r>
                        <a:rPr dirty="0" sz="1000" spc="-10">
                          <a:solidFill>
                            <a:srgbClr val="365F91"/>
                          </a:solidFill>
                          <a:latin typeface="Arial"/>
                          <a:cs typeface="Arial"/>
                        </a:rPr>
                        <a:t>-2.110</a:t>
                      </a:r>
                      <a:endParaRPr sz="1000">
                        <a:latin typeface="Arial"/>
                        <a:cs typeface="Arial"/>
                      </a:endParaRPr>
                    </a:p>
                  </a:txBody>
                  <a:tcPr marL="0" marR="0" marB="0" marT="0">
                    <a:lnT w="12700">
                      <a:solidFill>
                        <a:srgbClr val="4F81BC"/>
                      </a:solidFill>
                      <a:prstDash val="solid"/>
                    </a:lnT>
                    <a:solidFill>
                      <a:srgbClr val="D2DFED"/>
                    </a:solidFill>
                  </a:tcPr>
                </a:tc>
                <a:tc>
                  <a:txBody>
                    <a:bodyPr/>
                    <a:lstStyle/>
                    <a:p>
                      <a:pPr algn="ctr" marR="7620">
                        <a:lnSpc>
                          <a:spcPts val="1195"/>
                        </a:lnSpc>
                      </a:pPr>
                      <a:r>
                        <a:rPr dirty="0" sz="1000" spc="-5">
                          <a:solidFill>
                            <a:srgbClr val="365F91"/>
                          </a:solidFill>
                          <a:latin typeface="Arial"/>
                          <a:cs typeface="Arial"/>
                        </a:rPr>
                        <a:t>1.963</a:t>
                      </a:r>
                      <a:endParaRPr sz="1000">
                        <a:latin typeface="Arial"/>
                        <a:cs typeface="Arial"/>
                      </a:endParaRPr>
                    </a:p>
                  </a:txBody>
                  <a:tcPr marL="0" marR="0" marB="0" marT="0">
                    <a:lnT w="12700">
                      <a:solidFill>
                        <a:srgbClr val="4F81BC"/>
                      </a:solidFill>
                      <a:prstDash val="solid"/>
                    </a:lnT>
                    <a:solidFill>
                      <a:srgbClr val="D2DFED"/>
                    </a:solidFill>
                  </a:tcPr>
                </a:tc>
              </a:tr>
              <a:tr h="222504">
                <a:tc>
                  <a:txBody>
                    <a:bodyPr/>
                    <a:lstStyle/>
                    <a:p>
                      <a:pPr marL="77470">
                        <a:lnSpc>
                          <a:spcPts val="1135"/>
                        </a:lnSpc>
                      </a:pPr>
                      <a:r>
                        <a:rPr dirty="0" sz="1000" spc="-5" b="1">
                          <a:solidFill>
                            <a:srgbClr val="365F91"/>
                          </a:solidFill>
                          <a:latin typeface="Arial"/>
                          <a:cs typeface="Arial"/>
                        </a:rPr>
                        <a:t>Diaphragms</a:t>
                      </a:r>
                      <a:endParaRPr sz="1000">
                        <a:latin typeface="Arial"/>
                        <a:cs typeface="Arial"/>
                      </a:endParaRPr>
                    </a:p>
                  </a:txBody>
                  <a:tcPr marL="0" marR="0" marB="0" marT="0"/>
                </a:tc>
                <a:tc>
                  <a:txBody>
                    <a:bodyPr/>
                    <a:lstStyle/>
                    <a:p>
                      <a:pPr algn="ctr" marL="92710">
                        <a:lnSpc>
                          <a:spcPts val="1135"/>
                        </a:lnSpc>
                      </a:pPr>
                      <a:r>
                        <a:rPr dirty="0" sz="1000" spc="-5">
                          <a:solidFill>
                            <a:srgbClr val="365F91"/>
                          </a:solidFill>
                          <a:latin typeface="Arial"/>
                          <a:cs typeface="Arial"/>
                        </a:rPr>
                        <a:t>140.17</a:t>
                      </a:r>
                      <a:endParaRPr sz="1000">
                        <a:latin typeface="Arial"/>
                        <a:cs typeface="Arial"/>
                      </a:endParaRPr>
                    </a:p>
                  </a:txBody>
                  <a:tcPr marL="0" marR="0" marB="0" marT="0"/>
                </a:tc>
                <a:tc>
                  <a:txBody>
                    <a:bodyPr/>
                    <a:lstStyle/>
                    <a:p>
                      <a:pPr marL="506730">
                        <a:lnSpc>
                          <a:spcPts val="1135"/>
                        </a:lnSpc>
                      </a:pPr>
                      <a:r>
                        <a:rPr dirty="0" sz="1000" spc="-10">
                          <a:solidFill>
                            <a:srgbClr val="365F91"/>
                          </a:solidFill>
                          <a:latin typeface="Arial"/>
                          <a:cs typeface="Arial"/>
                        </a:rPr>
                        <a:t>-0.088</a:t>
                      </a:r>
                      <a:endParaRPr sz="1000">
                        <a:latin typeface="Arial"/>
                        <a:cs typeface="Arial"/>
                      </a:endParaRPr>
                    </a:p>
                  </a:txBody>
                  <a:tcPr marL="0" marR="0" marB="0" marT="0"/>
                </a:tc>
                <a:tc>
                  <a:txBody>
                    <a:bodyPr/>
                    <a:lstStyle/>
                    <a:p>
                      <a:pPr algn="ctr" marR="7620">
                        <a:lnSpc>
                          <a:spcPts val="1135"/>
                        </a:lnSpc>
                      </a:pPr>
                      <a:r>
                        <a:rPr dirty="0" sz="1000" spc="-5">
                          <a:solidFill>
                            <a:srgbClr val="365F91"/>
                          </a:solidFill>
                          <a:latin typeface="Arial"/>
                          <a:cs typeface="Arial"/>
                        </a:rPr>
                        <a:t>0.082</a:t>
                      </a:r>
                      <a:endParaRPr sz="1000">
                        <a:latin typeface="Arial"/>
                        <a:cs typeface="Arial"/>
                      </a:endParaRPr>
                    </a:p>
                  </a:txBody>
                  <a:tcPr marL="0" marR="0" marB="0" marT="0"/>
                </a:tc>
              </a:tr>
              <a:tr h="222503">
                <a:tc>
                  <a:txBody>
                    <a:bodyPr/>
                    <a:lstStyle/>
                    <a:p>
                      <a:pPr marL="77470">
                        <a:lnSpc>
                          <a:spcPts val="1135"/>
                        </a:lnSpc>
                      </a:pPr>
                      <a:r>
                        <a:rPr dirty="0" sz="1000" spc="-10" b="1">
                          <a:solidFill>
                            <a:srgbClr val="365F91"/>
                          </a:solidFill>
                          <a:latin typeface="Arial"/>
                          <a:cs typeface="Arial"/>
                        </a:rPr>
                        <a:t>Slab</a:t>
                      </a:r>
                      <a:endParaRPr sz="1000">
                        <a:latin typeface="Arial"/>
                        <a:cs typeface="Arial"/>
                      </a:endParaRPr>
                    </a:p>
                  </a:txBody>
                  <a:tcPr marL="0" marR="0" marB="0" marT="0">
                    <a:solidFill>
                      <a:srgbClr val="D2DFED"/>
                    </a:solidFill>
                  </a:tcPr>
                </a:tc>
                <a:tc>
                  <a:txBody>
                    <a:bodyPr/>
                    <a:lstStyle/>
                    <a:p>
                      <a:pPr algn="ctr" marL="92710">
                        <a:lnSpc>
                          <a:spcPts val="1135"/>
                        </a:lnSpc>
                      </a:pPr>
                      <a:r>
                        <a:rPr dirty="0" sz="1000" spc="-5">
                          <a:solidFill>
                            <a:srgbClr val="365F91"/>
                          </a:solidFill>
                          <a:latin typeface="Arial"/>
                          <a:cs typeface="Arial"/>
                        </a:rPr>
                        <a:t>2465.61</a:t>
                      </a:r>
                      <a:endParaRPr sz="1000">
                        <a:latin typeface="Arial"/>
                        <a:cs typeface="Arial"/>
                      </a:endParaRPr>
                    </a:p>
                  </a:txBody>
                  <a:tcPr marL="0" marR="0" marB="0" marT="0">
                    <a:solidFill>
                      <a:srgbClr val="D2DFED"/>
                    </a:solidFill>
                  </a:tcPr>
                </a:tc>
                <a:tc>
                  <a:txBody>
                    <a:bodyPr/>
                    <a:lstStyle/>
                    <a:p>
                      <a:pPr marL="506730">
                        <a:lnSpc>
                          <a:spcPts val="1135"/>
                        </a:lnSpc>
                      </a:pPr>
                      <a:r>
                        <a:rPr dirty="0" sz="1000" spc="-10">
                          <a:solidFill>
                            <a:srgbClr val="365F91"/>
                          </a:solidFill>
                          <a:latin typeface="Arial"/>
                          <a:cs typeface="Arial"/>
                        </a:rPr>
                        <a:t>-1.545</a:t>
                      </a:r>
                      <a:endParaRPr sz="1000">
                        <a:latin typeface="Arial"/>
                        <a:cs typeface="Arial"/>
                      </a:endParaRPr>
                    </a:p>
                  </a:txBody>
                  <a:tcPr marL="0" marR="0" marB="0" marT="0">
                    <a:solidFill>
                      <a:srgbClr val="D2DFED"/>
                    </a:solidFill>
                  </a:tcPr>
                </a:tc>
                <a:tc>
                  <a:txBody>
                    <a:bodyPr/>
                    <a:lstStyle/>
                    <a:p>
                      <a:pPr algn="ctr" marR="7620">
                        <a:lnSpc>
                          <a:spcPts val="1135"/>
                        </a:lnSpc>
                      </a:pPr>
                      <a:r>
                        <a:rPr dirty="0" sz="1000" spc="-5">
                          <a:solidFill>
                            <a:srgbClr val="365F91"/>
                          </a:solidFill>
                          <a:latin typeface="Arial"/>
                          <a:cs typeface="Arial"/>
                        </a:rPr>
                        <a:t>1.437</a:t>
                      </a:r>
                      <a:endParaRPr sz="1000">
                        <a:latin typeface="Arial"/>
                        <a:cs typeface="Arial"/>
                      </a:endParaRPr>
                    </a:p>
                  </a:txBody>
                  <a:tcPr marL="0" marR="0" marB="0" marT="0">
                    <a:solidFill>
                      <a:srgbClr val="D2DFED"/>
                    </a:solidFill>
                  </a:tcPr>
                </a:tc>
              </a:tr>
              <a:tr h="228606">
                <a:tc>
                  <a:txBody>
                    <a:bodyPr/>
                    <a:lstStyle/>
                    <a:p>
                      <a:pPr marL="77470">
                        <a:lnSpc>
                          <a:spcPts val="1135"/>
                        </a:lnSpc>
                      </a:pPr>
                      <a:r>
                        <a:rPr dirty="0" sz="1000" spc="-5" b="1">
                          <a:solidFill>
                            <a:srgbClr val="365F91"/>
                          </a:solidFill>
                          <a:latin typeface="Arial"/>
                          <a:cs typeface="Arial"/>
                        </a:rPr>
                        <a:t>Haunch</a:t>
                      </a:r>
                      <a:endParaRPr sz="1000">
                        <a:latin typeface="Arial"/>
                        <a:cs typeface="Arial"/>
                      </a:endParaRPr>
                    </a:p>
                  </a:txBody>
                  <a:tcPr marL="0" marR="0" marB="0" marT="0">
                    <a:lnB w="12700">
                      <a:solidFill>
                        <a:srgbClr val="4F81BC"/>
                      </a:solidFill>
                      <a:prstDash val="solid"/>
                    </a:lnB>
                  </a:tcPr>
                </a:tc>
                <a:tc>
                  <a:txBody>
                    <a:bodyPr/>
                    <a:lstStyle/>
                    <a:p>
                      <a:pPr algn="ctr" marL="92710">
                        <a:lnSpc>
                          <a:spcPts val="1135"/>
                        </a:lnSpc>
                      </a:pPr>
                      <a:r>
                        <a:rPr dirty="0" sz="1000" spc="-5">
                          <a:solidFill>
                            <a:srgbClr val="365F91"/>
                          </a:solidFill>
                          <a:latin typeface="Arial"/>
                          <a:cs typeface="Arial"/>
                        </a:rPr>
                        <a:t>760.28</a:t>
                      </a:r>
                      <a:endParaRPr sz="1000">
                        <a:latin typeface="Arial"/>
                        <a:cs typeface="Arial"/>
                      </a:endParaRPr>
                    </a:p>
                  </a:txBody>
                  <a:tcPr marL="0" marR="0" marB="0" marT="0">
                    <a:lnB w="12700">
                      <a:solidFill>
                        <a:srgbClr val="4F81BC"/>
                      </a:solidFill>
                      <a:prstDash val="solid"/>
                    </a:lnB>
                  </a:tcPr>
                </a:tc>
                <a:tc>
                  <a:txBody>
                    <a:bodyPr/>
                    <a:lstStyle/>
                    <a:p>
                      <a:pPr marL="506730">
                        <a:lnSpc>
                          <a:spcPts val="1135"/>
                        </a:lnSpc>
                      </a:pPr>
                      <a:r>
                        <a:rPr dirty="0" sz="1000" spc="-10">
                          <a:solidFill>
                            <a:srgbClr val="365F91"/>
                          </a:solidFill>
                          <a:latin typeface="Arial"/>
                          <a:cs typeface="Arial"/>
                        </a:rPr>
                        <a:t>-0.476</a:t>
                      </a:r>
                      <a:endParaRPr sz="1000">
                        <a:latin typeface="Arial"/>
                        <a:cs typeface="Arial"/>
                      </a:endParaRPr>
                    </a:p>
                  </a:txBody>
                  <a:tcPr marL="0" marR="0" marB="0" marT="0">
                    <a:lnB w="12700">
                      <a:solidFill>
                        <a:srgbClr val="4F81BC"/>
                      </a:solidFill>
                      <a:prstDash val="solid"/>
                    </a:lnB>
                  </a:tcPr>
                </a:tc>
                <a:tc>
                  <a:txBody>
                    <a:bodyPr/>
                    <a:lstStyle/>
                    <a:p>
                      <a:pPr algn="ctr" marR="7620">
                        <a:lnSpc>
                          <a:spcPts val="1135"/>
                        </a:lnSpc>
                      </a:pPr>
                      <a:r>
                        <a:rPr dirty="0" sz="1000" spc="-5">
                          <a:solidFill>
                            <a:srgbClr val="365F91"/>
                          </a:solidFill>
                          <a:latin typeface="Arial"/>
                          <a:cs typeface="Arial"/>
                        </a:rPr>
                        <a:t>0.443</a:t>
                      </a:r>
                      <a:endParaRPr sz="1000">
                        <a:latin typeface="Arial"/>
                        <a:cs typeface="Arial"/>
                      </a:endParaRPr>
                    </a:p>
                  </a:txBody>
                  <a:tcPr marL="0" marR="0" marB="0" marT="0">
                    <a:lnB w="12700">
                      <a:solidFill>
                        <a:srgbClr val="4F81BC"/>
                      </a:solidFill>
                      <a:prstDash val="solid"/>
                    </a:lnB>
                  </a:tcPr>
                </a:tc>
              </a:tr>
            </a:tbl>
          </a:graphicData>
        </a:graphic>
      </p:graphicFrame>
      <p:sp>
        <p:nvSpPr>
          <p:cNvPr id="9" name="object 9"/>
          <p:cNvSpPr txBox="1"/>
          <p:nvPr/>
        </p:nvSpPr>
        <p:spPr>
          <a:xfrm>
            <a:off x="673100" y="3881120"/>
            <a:ext cx="3678554" cy="535940"/>
          </a:xfrm>
          <a:prstGeom prst="rect">
            <a:avLst/>
          </a:prstGeom>
        </p:spPr>
        <p:txBody>
          <a:bodyPr wrap="square" lIns="0" tIns="12700" rIns="0" bIns="0" rtlCol="0" vert="horz">
            <a:spAutoFit/>
          </a:bodyPr>
          <a:lstStyle/>
          <a:p>
            <a:pPr lvl="2" marL="469900" indent="-457200">
              <a:lnSpc>
                <a:spcPct val="100000"/>
              </a:lnSpc>
              <a:spcBef>
                <a:spcPts val="100"/>
              </a:spcBef>
              <a:buClr>
                <a:srgbClr val="0000FF"/>
              </a:buClr>
              <a:buFont typeface="Arial"/>
              <a:buAutoNum type="arabicPeriod" startAt="2"/>
              <a:tabLst>
                <a:tab pos="469900" algn="l"/>
              </a:tabLst>
            </a:pPr>
            <a:r>
              <a:rPr dirty="0" sz="1200" spc="-5">
                <a:solidFill>
                  <a:srgbClr val="0000FF"/>
                </a:solidFill>
                <a:latin typeface="Arial"/>
                <a:cs typeface="Arial"/>
              </a:rPr>
              <a:t>St</a:t>
            </a:r>
            <a:r>
              <a:rPr dirty="0" sz="1200" spc="-5">
                <a:solidFill>
                  <a:srgbClr val="0000FF"/>
                </a:solidFill>
                <a:latin typeface="Arial"/>
                <a:cs typeface="Arial"/>
              </a:rPr>
              <a:t>resses </a:t>
            </a:r>
            <a:r>
              <a:rPr dirty="0" sz="1200">
                <a:solidFill>
                  <a:srgbClr val="0000FF"/>
                </a:solidFill>
                <a:latin typeface="Arial"/>
                <a:cs typeface="Arial"/>
              </a:rPr>
              <a:t>due to </a:t>
            </a:r>
            <a:r>
              <a:rPr dirty="0" sz="1200" spc="-5">
                <a:solidFill>
                  <a:srgbClr val="0000FF"/>
                </a:solidFill>
                <a:latin typeface="Arial"/>
                <a:cs typeface="Arial"/>
              </a:rPr>
              <a:t>loads </a:t>
            </a:r>
            <a:r>
              <a:rPr dirty="0" sz="1200">
                <a:solidFill>
                  <a:srgbClr val="0000FF"/>
                </a:solidFill>
                <a:latin typeface="Arial"/>
                <a:cs typeface="Arial"/>
              </a:rPr>
              <a:t>on </a:t>
            </a:r>
            <a:r>
              <a:rPr dirty="0" sz="1200" spc="-5">
                <a:solidFill>
                  <a:srgbClr val="0000FF"/>
                </a:solidFill>
                <a:latin typeface="Arial"/>
                <a:cs typeface="Arial"/>
              </a:rPr>
              <a:t>the composite</a:t>
            </a:r>
            <a:r>
              <a:rPr dirty="0" sz="1200" spc="-25">
                <a:solidFill>
                  <a:srgbClr val="0000FF"/>
                </a:solidFill>
                <a:latin typeface="Arial"/>
                <a:cs typeface="Arial"/>
              </a:rPr>
              <a:t> </a:t>
            </a:r>
            <a:r>
              <a:rPr dirty="0" sz="1200" spc="-5">
                <a:solidFill>
                  <a:srgbClr val="0000FF"/>
                </a:solidFill>
                <a:latin typeface="Arial"/>
                <a:cs typeface="Arial"/>
              </a:rPr>
              <a:t>section</a:t>
            </a:r>
            <a:endParaRPr sz="1200">
              <a:latin typeface="Arial"/>
              <a:cs typeface="Arial"/>
            </a:endParaRPr>
          </a:p>
          <a:p>
            <a:pPr lvl="3" marL="561340" indent="-548640">
              <a:lnSpc>
                <a:spcPct val="100000"/>
              </a:lnSpc>
              <a:spcBef>
                <a:spcPts val="1140"/>
              </a:spcBef>
              <a:buFont typeface="Times New Roman"/>
              <a:buAutoNum type="arabicPeriod"/>
              <a:tabLst>
                <a:tab pos="560705" algn="l"/>
                <a:tab pos="561340" algn="l"/>
              </a:tabLst>
            </a:pPr>
            <a:r>
              <a:rPr dirty="0" sz="1200" spc="-5" i="1">
                <a:latin typeface="Arial"/>
                <a:cs typeface="Arial"/>
              </a:rPr>
              <a:t>St</a:t>
            </a:r>
            <a:r>
              <a:rPr dirty="0" sz="1200" spc="-5" i="1">
                <a:latin typeface="Arial"/>
                <a:cs typeface="Arial"/>
              </a:rPr>
              <a:t>ress due to dead</a:t>
            </a:r>
            <a:r>
              <a:rPr dirty="0" sz="1200" spc="10" i="1">
                <a:latin typeface="Arial"/>
                <a:cs typeface="Arial"/>
              </a:rPr>
              <a:t> </a:t>
            </a:r>
            <a:r>
              <a:rPr dirty="0" sz="1200" spc="-5" i="1">
                <a:latin typeface="Arial"/>
                <a:cs typeface="Arial"/>
              </a:rPr>
              <a:t>loads</a:t>
            </a:r>
            <a:endParaRPr sz="1200">
              <a:latin typeface="Arial"/>
              <a:cs typeface="Arial"/>
            </a:endParaRPr>
          </a:p>
        </p:txBody>
      </p:sp>
      <p:sp>
        <p:nvSpPr>
          <p:cNvPr id="10" name="object 10"/>
          <p:cNvSpPr txBox="1"/>
          <p:nvPr/>
        </p:nvSpPr>
        <p:spPr>
          <a:xfrm>
            <a:off x="3698240" y="4504436"/>
            <a:ext cx="229870" cy="177800"/>
          </a:xfrm>
          <a:prstGeom prst="rect">
            <a:avLst/>
          </a:prstGeom>
        </p:spPr>
        <p:txBody>
          <a:bodyPr wrap="square" lIns="0" tIns="12065" rIns="0" bIns="0" rtlCol="0" vert="horz">
            <a:spAutoFit/>
          </a:bodyPr>
          <a:lstStyle/>
          <a:p>
            <a:pPr marL="12700">
              <a:lnSpc>
                <a:spcPct val="100000"/>
              </a:lnSpc>
              <a:spcBef>
                <a:spcPts val="95"/>
              </a:spcBef>
            </a:pPr>
            <a:r>
              <a:rPr dirty="0" sz="1000" spc="-280">
                <a:latin typeface="Cambria Math"/>
                <a:cs typeface="Cambria Math"/>
              </a:rPr>
              <a:t>𝑓𝑓</a:t>
            </a:r>
            <a:r>
              <a:rPr dirty="0" sz="1000" spc="2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11" name="object 11"/>
          <p:cNvSpPr txBox="1"/>
          <p:nvPr/>
        </p:nvSpPr>
        <p:spPr>
          <a:xfrm>
            <a:off x="3937436" y="4375793"/>
            <a:ext cx="133350" cy="391795"/>
          </a:xfrm>
          <a:prstGeom prst="rect">
            <a:avLst/>
          </a:prstGeom>
        </p:spPr>
        <p:txBody>
          <a:bodyPr wrap="square" lIns="0" tIns="43180" rIns="0" bIns="0" rtlCol="0" vert="horz">
            <a:spAutoFit/>
          </a:bodyPr>
          <a:lstStyle/>
          <a:p>
            <a:pPr marL="12700">
              <a:lnSpc>
                <a:spcPct val="100000"/>
              </a:lnSpc>
              <a:spcBef>
                <a:spcPts val="340"/>
              </a:spcBef>
            </a:pPr>
            <a:r>
              <a:rPr dirty="0" sz="1000" spc="-505">
                <a:latin typeface="Cambria Math"/>
                <a:cs typeface="Cambria Math"/>
              </a:rPr>
              <a:t>𝑀𝑀</a:t>
            </a:r>
            <a:endParaRPr sz="1000">
              <a:latin typeface="Cambria Math"/>
              <a:cs typeface="Cambria Math"/>
            </a:endParaRPr>
          </a:p>
          <a:p>
            <a:pPr marL="32384">
              <a:lnSpc>
                <a:spcPct val="100000"/>
              </a:lnSpc>
              <a:spcBef>
                <a:spcPts val="240"/>
              </a:spcBef>
            </a:pPr>
            <a:r>
              <a:rPr dirty="0" sz="1000" spc="-270">
                <a:latin typeface="Cambria Math"/>
                <a:cs typeface="Cambria Math"/>
              </a:rPr>
              <a:t>𝑆𝑆</a:t>
            </a:r>
            <a:endParaRPr sz="1000">
              <a:latin typeface="Cambria Math"/>
              <a:cs typeface="Cambria Math"/>
            </a:endParaRPr>
          </a:p>
        </p:txBody>
      </p:sp>
      <p:sp>
        <p:nvSpPr>
          <p:cNvPr id="12" name="object 12"/>
          <p:cNvSpPr/>
          <p:nvPr/>
        </p:nvSpPr>
        <p:spPr>
          <a:xfrm>
            <a:off x="3950208" y="4607814"/>
            <a:ext cx="111760" cy="0"/>
          </a:xfrm>
          <a:custGeom>
            <a:avLst/>
            <a:gdLst/>
            <a:ahLst/>
            <a:cxnLst/>
            <a:rect l="l" t="t" r="r" b="b"/>
            <a:pathLst>
              <a:path w="111760" h="0">
                <a:moveTo>
                  <a:pt x="0" y="0"/>
                </a:moveTo>
                <a:lnTo>
                  <a:pt x="111251" y="0"/>
                </a:lnTo>
              </a:path>
            </a:pathLst>
          </a:custGeom>
          <a:ln w="7620">
            <a:solidFill>
              <a:srgbClr val="000000"/>
            </a:solidFill>
          </a:ln>
        </p:spPr>
        <p:txBody>
          <a:bodyPr wrap="square" lIns="0" tIns="0" rIns="0" bIns="0" rtlCol="0"/>
          <a:lstStyle/>
          <a:p/>
        </p:txBody>
      </p:sp>
      <p:sp>
        <p:nvSpPr>
          <p:cNvPr id="13" name="object 13"/>
          <p:cNvSpPr txBox="1"/>
          <p:nvPr/>
        </p:nvSpPr>
        <p:spPr>
          <a:xfrm>
            <a:off x="3299446" y="4698858"/>
            <a:ext cx="1167130" cy="507365"/>
          </a:xfrm>
          <a:prstGeom prst="rect">
            <a:avLst/>
          </a:prstGeom>
        </p:spPr>
        <p:txBody>
          <a:bodyPr wrap="square" lIns="0" tIns="100965" rIns="0" bIns="0" rtlCol="0" vert="horz">
            <a:spAutoFit/>
          </a:bodyPr>
          <a:lstStyle/>
          <a:p>
            <a:pPr marL="38100">
              <a:lnSpc>
                <a:spcPct val="100000"/>
              </a:lnSpc>
              <a:spcBef>
                <a:spcPts val="795"/>
              </a:spcBef>
            </a:pPr>
            <a:r>
              <a:rPr dirty="0" sz="1000" spc="-225">
                <a:latin typeface="Cambria Math"/>
                <a:cs typeface="Cambria Math"/>
              </a:rPr>
              <a:t>𝑆𝑆</a:t>
            </a:r>
            <a:r>
              <a:rPr dirty="0" baseline="-15873" sz="1050" spc="-337">
                <a:latin typeface="Cambria Math"/>
                <a:cs typeface="Cambria Math"/>
              </a:rPr>
              <a:t>𝑑𝑑𝑔𝑔𝑐𝑐</a:t>
            </a:r>
            <a:r>
              <a:rPr dirty="0" baseline="-15873" sz="1050" spc="277">
                <a:latin typeface="Cambria Math"/>
                <a:cs typeface="Cambria Math"/>
              </a:rPr>
              <a:t> </a:t>
            </a:r>
            <a:r>
              <a:rPr dirty="0" sz="1000" spc="-5">
                <a:latin typeface="Cambria Math"/>
                <a:cs typeface="Cambria Math"/>
              </a:rPr>
              <a:t>=</a:t>
            </a:r>
            <a:r>
              <a:rPr dirty="0" sz="1000" spc="50">
                <a:latin typeface="Cambria Math"/>
                <a:cs typeface="Cambria Math"/>
              </a:rPr>
              <a:t> </a:t>
            </a:r>
            <a:r>
              <a:rPr dirty="0" sz="1000" spc="-75">
                <a:latin typeface="Cambria Math"/>
                <a:cs typeface="Cambria Math"/>
              </a:rPr>
              <a:t>−49599.7𝑠𝑠𝑠𝑠</a:t>
            </a:r>
            <a:r>
              <a:rPr dirty="0" baseline="27777" sz="1050" spc="-112">
                <a:latin typeface="Cambria Math"/>
                <a:cs typeface="Cambria Math"/>
              </a:rPr>
              <a:t>3</a:t>
            </a:r>
            <a:endParaRPr baseline="27777" sz="1050">
              <a:latin typeface="Cambria Math"/>
              <a:cs typeface="Cambria Math"/>
            </a:endParaRPr>
          </a:p>
          <a:p>
            <a:pPr marL="107950">
              <a:lnSpc>
                <a:spcPct val="100000"/>
              </a:lnSpc>
              <a:spcBef>
                <a:spcPts val="695"/>
              </a:spcBef>
            </a:pPr>
            <a:r>
              <a:rPr dirty="0" sz="1000" spc="-185">
                <a:latin typeface="Cambria Math"/>
                <a:cs typeface="Cambria Math"/>
              </a:rPr>
              <a:t>𝑆𝑆</a:t>
            </a:r>
            <a:r>
              <a:rPr dirty="0" baseline="-15873" sz="1050" spc="-277">
                <a:latin typeface="Cambria Math"/>
                <a:cs typeface="Cambria Math"/>
              </a:rPr>
              <a:t>𝑠𝑠𝑐𝑐</a:t>
            </a:r>
            <a:r>
              <a:rPr dirty="0" baseline="-15873" sz="1050" spc="262">
                <a:latin typeface="Cambria Math"/>
                <a:cs typeface="Cambria Math"/>
              </a:rPr>
              <a:t> </a:t>
            </a:r>
            <a:r>
              <a:rPr dirty="0" sz="1000" spc="-5">
                <a:latin typeface="Cambria Math"/>
                <a:cs typeface="Cambria Math"/>
              </a:rPr>
              <a:t>=</a:t>
            </a:r>
            <a:r>
              <a:rPr dirty="0" sz="1000" spc="60">
                <a:latin typeface="Cambria Math"/>
                <a:cs typeface="Cambria Math"/>
              </a:rPr>
              <a:t> </a:t>
            </a:r>
            <a:r>
              <a:rPr dirty="0" sz="1000" spc="-80">
                <a:latin typeface="Cambria Math"/>
                <a:cs typeface="Cambria Math"/>
              </a:rPr>
              <a:t>25509.6𝑠𝑠𝑠𝑠</a:t>
            </a:r>
            <a:r>
              <a:rPr dirty="0" baseline="27777" sz="1050" spc="-120">
                <a:latin typeface="Cambria Math"/>
                <a:cs typeface="Cambria Math"/>
              </a:rPr>
              <a:t>3</a:t>
            </a:r>
            <a:endParaRPr baseline="27777" sz="1050">
              <a:latin typeface="Cambria Math"/>
              <a:cs typeface="Cambria Math"/>
            </a:endParaRPr>
          </a:p>
        </p:txBody>
      </p:sp>
      <p:graphicFrame>
        <p:nvGraphicFramePr>
          <p:cNvPr id="14" name="object 14"/>
          <p:cNvGraphicFramePr>
            <a:graphicFrameLocks noGrp="1"/>
          </p:cNvGraphicFramePr>
          <p:nvPr/>
        </p:nvGraphicFramePr>
        <p:xfrm>
          <a:off x="676655" y="5273040"/>
          <a:ext cx="6410325" cy="707390"/>
        </p:xfrm>
        <a:graphic>
          <a:graphicData uri="http://schemas.openxmlformats.org/drawingml/2006/table">
            <a:tbl>
              <a:tblPr firstRow="1" bandRow="1">
                <a:tableStyleId>{2D5ABB26-0587-4C30-8999-92F81FD0307C}</a:tableStyleId>
              </a:tblPr>
              <a:tblGrid>
                <a:gridCol w="1489710"/>
                <a:gridCol w="1819910"/>
                <a:gridCol w="1496695"/>
                <a:gridCol w="1604645"/>
              </a:tblGrid>
              <a:tr h="237743">
                <a:tc>
                  <a:txBody>
                    <a:bodyPr/>
                    <a:lstStyle/>
                    <a:p>
                      <a:pPr marL="77470">
                        <a:lnSpc>
                          <a:spcPts val="1185"/>
                        </a:lnSpc>
                      </a:pPr>
                      <a:r>
                        <a:rPr dirty="0" sz="1000" spc="-5" b="1">
                          <a:solidFill>
                            <a:srgbClr val="365F91"/>
                          </a:solidFill>
                          <a:latin typeface="Arial"/>
                          <a:cs typeface="Arial"/>
                        </a:rPr>
                        <a:t>Load</a:t>
                      </a:r>
                      <a:endParaRPr sz="1000">
                        <a:latin typeface="Arial"/>
                        <a:cs typeface="Arial"/>
                      </a:endParaRPr>
                    </a:p>
                  </a:txBody>
                  <a:tcPr marL="0" marR="0" marB="0" marT="0">
                    <a:lnT w="12700">
                      <a:solidFill>
                        <a:srgbClr val="4F81BC"/>
                      </a:solidFill>
                      <a:prstDash val="solid"/>
                    </a:lnT>
                    <a:lnB w="12700">
                      <a:solidFill>
                        <a:srgbClr val="4F81BC"/>
                      </a:solidFill>
                      <a:prstDash val="solid"/>
                    </a:lnB>
                  </a:tcPr>
                </a:tc>
                <a:tc>
                  <a:txBody>
                    <a:bodyPr/>
                    <a:lstStyle/>
                    <a:p>
                      <a:pPr algn="ctr" marL="19685">
                        <a:lnSpc>
                          <a:spcPts val="1185"/>
                        </a:lnSpc>
                      </a:pPr>
                      <a:r>
                        <a:rPr dirty="0" sz="1000" spc="-5" b="1">
                          <a:solidFill>
                            <a:srgbClr val="365F91"/>
                          </a:solidFill>
                          <a:latin typeface="Arial"/>
                          <a:cs typeface="Arial"/>
                        </a:rPr>
                        <a:t>Moment</a:t>
                      </a:r>
                      <a:r>
                        <a:rPr dirty="0" sz="1000" spc="-10" b="1">
                          <a:solidFill>
                            <a:srgbClr val="365F91"/>
                          </a:solidFill>
                          <a:latin typeface="Arial"/>
                          <a:cs typeface="Arial"/>
                        </a:rPr>
                        <a:t> </a:t>
                      </a:r>
                      <a:r>
                        <a:rPr dirty="0" sz="1000" spc="-5" b="1">
                          <a:solidFill>
                            <a:srgbClr val="365F91"/>
                          </a:solidFill>
                          <a:latin typeface="Arial"/>
                          <a:cs typeface="Arial"/>
                        </a:rPr>
                        <a:t>(k-ft)</a:t>
                      </a:r>
                      <a:endParaRPr sz="1000">
                        <a:latin typeface="Arial"/>
                        <a:cs typeface="Arial"/>
                      </a:endParaRPr>
                    </a:p>
                  </a:txBody>
                  <a:tcPr marL="0" marR="0" marB="0" marT="0">
                    <a:lnT w="12700">
                      <a:solidFill>
                        <a:srgbClr val="4F81BC"/>
                      </a:solidFill>
                      <a:prstDash val="solid"/>
                    </a:lnT>
                    <a:lnB w="12700">
                      <a:solidFill>
                        <a:srgbClr val="4F81BC"/>
                      </a:solidFill>
                      <a:prstDash val="solid"/>
                    </a:lnB>
                  </a:tcPr>
                </a:tc>
                <a:tc>
                  <a:txBody>
                    <a:bodyPr/>
                    <a:lstStyle/>
                    <a:p>
                      <a:pPr marL="497205">
                        <a:lnSpc>
                          <a:spcPts val="1195"/>
                        </a:lnSpc>
                      </a:pPr>
                      <a:r>
                        <a:rPr dirty="0" sz="1000" spc="-254">
                          <a:solidFill>
                            <a:srgbClr val="365F91"/>
                          </a:solidFill>
                          <a:latin typeface="Cambria Math"/>
                          <a:cs typeface="Cambria Math"/>
                        </a:rPr>
                        <a:t>𝒇𝒇</a:t>
                      </a:r>
                      <a:r>
                        <a:rPr dirty="0" baseline="-15873" sz="1050" spc="-382">
                          <a:solidFill>
                            <a:srgbClr val="365F91"/>
                          </a:solidFill>
                          <a:latin typeface="Cambria Math"/>
                          <a:cs typeface="Cambria Math"/>
                        </a:rPr>
                        <a:t>𝒕𝒕</a:t>
                      </a:r>
                      <a:r>
                        <a:rPr dirty="0" baseline="2777" sz="1500" spc="-382">
                          <a:solidFill>
                            <a:srgbClr val="365F91"/>
                          </a:solidFill>
                          <a:latin typeface="Cambria Math"/>
                          <a:cs typeface="Cambria Math"/>
                        </a:rPr>
                        <a:t>(</a:t>
                      </a:r>
                      <a:r>
                        <a:rPr dirty="0" sz="1000" spc="-254">
                          <a:solidFill>
                            <a:srgbClr val="365F91"/>
                          </a:solidFill>
                          <a:latin typeface="Cambria Math"/>
                          <a:cs typeface="Cambria Math"/>
                        </a:rPr>
                        <a:t>𝒌𝒌𝒌𝒌𝒌𝒌</a:t>
                      </a:r>
                      <a:r>
                        <a:rPr dirty="0" baseline="2777" sz="1500" spc="-382">
                          <a:solidFill>
                            <a:srgbClr val="365F91"/>
                          </a:solidFill>
                          <a:latin typeface="Cambria Math"/>
                          <a:cs typeface="Cambria Math"/>
                        </a:rPr>
                        <a:t>)</a:t>
                      </a:r>
                      <a:endParaRPr baseline="2777" sz="1500">
                        <a:latin typeface="Cambria Math"/>
                        <a:cs typeface="Cambria Math"/>
                      </a:endParaRPr>
                    </a:p>
                  </a:txBody>
                  <a:tcPr marL="0" marR="0" marB="0" marT="0">
                    <a:lnT w="12700">
                      <a:solidFill>
                        <a:srgbClr val="4F81BC"/>
                      </a:solidFill>
                      <a:prstDash val="solid"/>
                    </a:lnT>
                    <a:lnB w="12700">
                      <a:solidFill>
                        <a:srgbClr val="4F81BC"/>
                      </a:solidFill>
                      <a:prstDash val="solid"/>
                    </a:lnB>
                  </a:tcPr>
                </a:tc>
                <a:tc>
                  <a:txBody>
                    <a:bodyPr/>
                    <a:lstStyle/>
                    <a:p>
                      <a:pPr algn="ctr" marL="1270">
                        <a:lnSpc>
                          <a:spcPts val="1195"/>
                        </a:lnSpc>
                      </a:pPr>
                      <a:r>
                        <a:rPr dirty="0" sz="1000" spc="-265">
                          <a:solidFill>
                            <a:srgbClr val="365F91"/>
                          </a:solidFill>
                          <a:latin typeface="Cambria Math"/>
                          <a:cs typeface="Cambria Math"/>
                        </a:rPr>
                        <a:t>𝒇𝒇</a:t>
                      </a:r>
                      <a:r>
                        <a:rPr dirty="0" baseline="-15873" sz="1050" spc="-397">
                          <a:solidFill>
                            <a:srgbClr val="365F91"/>
                          </a:solidFill>
                          <a:latin typeface="Cambria Math"/>
                          <a:cs typeface="Cambria Math"/>
                        </a:rPr>
                        <a:t>𝒃𝒃</a:t>
                      </a:r>
                      <a:r>
                        <a:rPr dirty="0" baseline="2777" sz="1500" spc="-397">
                          <a:solidFill>
                            <a:srgbClr val="365F91"/>
                          </a:solidFill>
                          <a:latin typeface="Cambria Math"/>
                          <a:cs typeface="Cambria Math"/>
                        </a:rPr>
                        <a:t>(</a:t>
                      </a:r>
                      <a:r>
                        <a:rPr dirty="0" sz="1000" spc="-265">
                          <a:solidFill>
                            <a:srgbClr val="365F91"/>
                          </a:solidFill>
                          <a:latin typeface="Cambria Math"/>
                          <a:cs typeface="Cambria Math"/>
                        </a:rPr>
                        <a:t>𝒌𝒌𝒌𝒌𝒌𝒌</a:t>
                      </a:r>
                      <a:r>
                        <a:rPr dirty="0" baseline="2777" sz="1500" spc="-397">
                          <a:solidFill>
                            <a:srgbClr val="365F91"/>
                          </a:solidFill>
                          <a:latin typeface="Cambria Math"/>
                          <a:cs typeface="Cambria Math"/>
                        </a:rPr>
                        <a:t>)</a:t>
                      </a:r>
                      <a:endParaRPr baseline="2777" sz="1500">
                        <a:latin typeface="Cambria Math"/>
                        <a:cs typeface="Cambria Math"/>
                      </a:endParaRPr>
                    </a:p>
                  </a:txBody>
                  <a:tcPr marL="0" marR="0" marB="0" marT="0">
                    <a:lnT w="12700">
                      <a:solidFill>
                        <a:srgbClr val="4F81BC"/>
                      </a:solidFill>
                      <a:prstDash val="solid"/>
                    </a:lnT>
                    <a:lnB w="12700">
                      <a:solidFill>
                        <a:srgbClr val="4F81BC"/>
                      </a:solidFill>
                      <a:prstDash val="solid"/>
                    </a:lnB>
                  </a:tcPr>
                </a:tc>
              </a:tr>
              <a:tr h="228600">
                <a:tc>
                  <a:txBody>
                    <a:bodyPr/>
                    <a:lstStyle/>
                    <a:p>
                      <a:pPr marL="77470">
                        <a:lnSpc>
                          <a:spcPts val="1185"/>
                        </a:lnSpc>
                      </a:pPr>
                      <a:r>
                        <a:rPr dirty="0" sz="1000" spc="-5" b="1">
                          <a:solidFill>
                            <a:srgbClr val="365F91"/>
                          </a:solidFill>
                          <a:latin typeface="Arial"/>
                          <a:cs typeface="Arial"/>
                        </a:rPr>
                        <a:t>Barrier</a:t>
                      </a:r>
                      <a:endParaRPr sz="1000">
                        <a:latin typeface="Arial"/>
                        <a:cs typeface="Arial"/>
                      </a:endParaRPr>
                    </a:p>
                  </a:txBody>
                  <a:tcPr marL="0" marR="0" marB="0" marT="0">
                    <a:lnT w="12700">
                      <a:solidFill>
                        <a:srgbClr val="4F81BC"/>
                      </a:solidFill>
                      <a:prstDash val="solid"/>
                    </a:lnT>
                    <a:solidFill>
                      <a:srgbClr val="D2DFED"/>
                    </a:solidFill>
                  </a:tcPr>
                </a:tc>
                <a:tc>
                  <a:txBody>
                    <a:bodyPr/>
                    <a:lstStyle/>
                    <a:p>
                      <a:pPr algn="ctr" marL="19685">
                        <a:lnSpc>
                          <a:spcPts val="1185"/>
                        </a:lnSpc>
                      </a:pPr>
                      <a:r>
                        <a:rPr dirty="0" sz="1000" spc="-5">
                          <a:solidFill>
                            <a:srgbClr val="365F91"/>
                          </a:solidFill>
                          <a:latin typeface="Arial"/>
                          <a:cs typeface="Arial"/>
                        </a:rPr>
                        <a:t>732.12</a:t>
                      </a:r>
                      <a:endParaRPr sz="1000">
                        <a:latin typeface="Arial"/>
                        <a:cs typeface="Arial"/>
                      </a:endParaRPr>
                    </a:p>
                  </a:txBody>
                  <a:tcPr marL="0" marR="0" marB="0" marT="0">
                    <a:lnT w="12700">
                      <a:solidFill>
                        <a:srgbClr val="4F81BC"/>
                      </a:solidFill>
                      <a:prstDash val="solid"/>
                    </a:lnT>
                    <a:solidFill>
                      <a:srgbClr val="D2DFED"/>
                    </a:solidFill>
                  </a:tcPr>
                </a:tc>
                <a:tc>
                  <a:txBody>
                    <a:bodyPr/>
                    <a:lstStyle/>
                    <a:p>
                      <a:pPr marL="520065">
                        <a:lnSpc>
                          <a:spcPts val="1185"/>
                        </a:lnSpc>
                      </a:pPr>
                      <a:r>
                        <a:rPr dirty="0" sz="1000" spc="-10">
                          <a:solidFill>
                            <a:srgbClr val="365F91"/>
                          </a:solidFill>
                          <a:latin typeface="Arial"/>
                          <a:cs typeface="Arial"/>
                        </a:rPr>
                        <a:t>-0.177</a:t>
                      </a:r>
                      <a:endParaRPr sz="1000">
                        <a:latin typeface="Arial"/>
                        <a:cs typeface="Arial"/>
                      </a:endParaRPr>
                    </a:p>
                  </a:txBody>
                  <a:tcPr marL="0" marR="0" marB="0" marT="0">
                    <a:lnT w="12700">
                      <a:solidFill>
                        <a:srgbClr val="4F81BC"/>
                      </a:solidFill>
                      <a:prstDash val="solid"/>
                    </a:lnT>
                    <a:solidFill>
                      <a:srgbClr val="D2DFED"/>
                    </a:solidFill>
                  </a:tcPr>
                </a:tc>
                <a:tc>
                  <a:txBody>
                    <a:bodyPr/>
                    <a:lstStyle/>
                    <a:p>
                      <a:pPr algn="ctr" marL="1270">
                        <a:lnSpc>
                          <a:spcPts val="1185"/>
                        </a:lnSpc>
                      </a:pPr>
                      <a:r>
                        <a:rPr dirty="0" sz="1000" spc="-5">
                          <a:solidFill>
                            <a:srgbClr val="365F91"/>
                          </a:solidFill>
                          <a:latin typeface="Arial"/>
                          <a:cs typeface="Arial"/>
                        </a:rPr>
                        <a:t>0.344</a:t>
                      </a:r>
                      <a:endParaRPr sz="1000">
                        <a:latin typeface="Arial"/>
                        <a:cs typeface="Arial"/>
                      </a:endParaRPr>
                    </a:p>
                  </a:txBody>
                  <a:tcPr marL="0" marR="0" marB="0" marT="0">
                    <a:lnT w="12700">
                      <a:solidFill>
                        <a:srgbClr val="4F81BC"/>
                      </a:solidFill>
                      <a:prstDash val="solid"/>
                    </a:lnT>
                    <a:solidFill>
                      <a:srgbClr val="D2DFED"/>
                    </a:solidFill>
                  </a:tcPr>
                </a:tc>
              </a:tr>
              <a:tr h="228600">
                <a:tc>
                  <a:txBody>
                    <a:bodyPr/>
                    <a:lstStyle/>
                    <a:p>
                      <a:pPr marL="77470">
                        <a:lnSpc>
                          <a:spcPts val="1135"/>
                        </a:lnSpc>
                      </a:pPr>
                      <a:r>
                        <a:rPr dirty="0" sz="1000" spc="-5" b="1">
                          <a:solidFill>
                            <a:srgbClr val="365F91"/>
                          </a:solidFill>
                          <a:latin typeface="Arial"/>
                          <a:cs typeface="Arial"/>
                        </a:rPr>
                        <a:t>Future</a:t>
                      </a:r>
                      <a:r>
                        <a:rPr dirty="0" sz="1000" spc="-15" b="1">
                          <a:solidFill>
                            <a:srgbClr val="365F91"/>
                          </a:solidFill>
                          <a:latin typeface="Arial"/>
                          <a:cs typeface="Arial"/>
                        </a:rPr>
                        <a:t> </a:t>
                      </a:r>
                      <a:r>
                        <a:rPr dirty="0" sz="1000" spc="-5" b="1">
                          <a:solidFill>
                            <a:srgbClr val="365F91"/>
                          </a:solidFill>
                          <a:latin typeface="Arial"/>
                          <a:cs typeface="Arial"/>
                        </a:rPr>
                        <a:t>Overlay</a:t>
                      </a:r>
                      <a:endParaRPr sz="1000">
                        <a:latin typeface="Arial"/>
                        <a:cs typeface="Arial"/>
                      </a:endParaRPr>
                    </a:p>
                  </a:txBody>
                  <a:tcPr marL="0" marR="0" marB="0" marT="0">
                    <a:lnB w="12700">
                      <a:solidFill>
                        <a:srgbClr val="4F81BC"/>
                      </a:solidFill>
                      <a:prstDash val="solid"/>
                    </a:lnB>
                  </a:tcPr>
                </a:tc>
                <a:tc>
                  <a:txBody>
                    <a:bodyPr/>
                    <a:lstStyle/>
                    <a:p>
                      <a:pPr algn="ctr" marL="19685">
                        <a:lnSpc>
                          <a:spcPts val="1135"/>
                        </a:lnSpc>
                      </a:pPr>
                      <a:r>
                        <a:rPr dirty="0" sz="1000" spc="-5">
                          <a:solidFill>
                            <a:srgbClr val="365F91"/>
                          </a:solidFill>
                          <a:latin typeface="Arial"/>
                          <a:cs typeface="Arial"/>
                        </a:rPr>
                        <a:t>739.63</a:t>
                      </a:r>
                      <a:endParaRPr sz="1000">
                        <a:latin typeface="Arial"/>
                        <a:cs typeface="Arial"/>
                      </a:endParaRPr>
                    </a:p>
                  </a:txBody>
                  <a:tcPr marL="0" marR="0" marB="0" marT="0">
                    <a:lnB w="12700">
                      <a:solidFill>
                        <a:srgbClr val="4F81BC"/>
                      </a:solidFill>
                      <a:prstDash val="solid"/>
                    </a:lnB>
                  </a:tcPr>
                </a:tc>
                <a:tc>
                  <a:txBody>
                    <a:bodyPr/>
                    <a:lstStyle/>
                    <a:p>
                      <a:pPr marL="520065">
                        <a:lnSpc>
                          <a:spcPts val="1135"/>
                        </a:lnSpc>
                      </a:pPr>
                      <a:r>
                        <a:rPr dirty="0" sz="1000" spc="-10">
                          <a:solidFill>
                            <a:srgbClr val="365F91"/>
                          </a:solidFill>
                          <a:latin typeface="Arial"/>
                          <a:cs typeface="Arial"/>
                        </a:rPr>
                        <a:t>-0.179</a:t>
                      </a:r>
                      <a:endParaRPr sz="1000">
                        <a:latin typeface="Arial"/>
                        <a:cs typeface="Arial"/>
                      </a:endParaRPr>
                    </a:p>
                  </a:txBody>
                  <a:tcPr marL="0" marR="0" marB="0" marT="0">
                    <a:lnB w="12700">
                      <a:solidFill>
                        <a:srgbClr val="4F81BC"/>
                      </a:solidFill>
                      <a:prstDash val="solid"/>
                    </a:lnB>
                  </a:tcPr>
                </a:tc>
                <a:tc>
                  <a:txBody>
                    <a:bodyPr/>
                    <a:lstStyle/>
                    <a:p>
                      <a:pPr algn="ctr" marL="1270">
                        <a:lnSpc>
                          <a:spcPts val="1135"/>
                        </a:lnSpc>
                      </a:pPr>
                      <a:r>
                        <a:rPr dirty="0" sz="1000" spc="-5">
                          <a:solidFill>
                            <a:srgbClr val="365F91"/>
                          </a:solidFill>
                          <a:latin typeface="Arial"/>
                          <a:cs typeface="Arial"/>
                        </a:rPr>
                        <a:t>0.348</a:t>
                      </a:r>
                      <a:endParaRPr sz="1000">
                        <a:latin typeface="Arial"/>
                        <a:cs typeface="Arial"/>
                      </a:endParaRPr>
                    </a:p>
                  </a:txBody>
                  <a:tcPr marL="0" marR="0" marB="0" marT="0">
                    <a:lnB w="12700">
                      <a:solidFill>
                        <a:srgbClr val="4F81BC"/>
                      </a:solidFill>
                      <a:prstDash val="solid"/>
                    </a:lnB>
                  </a:tcPr>
                </a:tc>
              </a:tr>
            </a:tbl>
          </a:graphicData>
        </a:graphic>
      </p:graphicFrame>
      <p:sp>
        <p:nvSpPr>
          <p:cNvPr id="15" name="object 15"/>
          <p:cNvSpPr txBox="1"/>
          <p:nvPr/>
        </p:nvSpPr>
        <p:spPr>
          <a:xfrm>
            <a:off x="673100" y="6218476"/>
            <a:ext cx="6392545" cy="577215"/>
          </a:xfrm>
          <a:prstGeom prst="rect">
            <a:avLst/>
          </a:prstGeom>
        </p:spPr>
        <p:txBody>
          <a:bodyPr wrap="square" lIns="0" tIns="50800" rIns="0" bIns="0" rtlCol="0" vert="horz">
            <a:spAutoFit/>
          </a:bodyPr>
          <a:lstStyle/>
          <a:p>
            <a:pPr marL="12700">
              <a:lnSpc>
                <a:spcPct val="100000"/>
              </a:lnSpc>
              <a:spcBef>
                <a:spcPts val="400"/>
              </a:spcBef>
              <a:tabLst>
                <a:tab pos="560705" algn="l"/>
              </a:tabLst>
            </a:pPr>
            <a:r>
              <a:rPr dirty="0" sz="1200">
                <a:latin typeface="Times New Roman"/>
                <a:cs typeface="Times New Roman"/>
              </a:rPr>
              <a:t>4.1.2.2	</a:t>
            </a:r>
            <a:r>
              <a:rPr dirty="0" sz="1200" spc="-5" i="1">
                <a:latin typeface="Arial"/>
                <a:cs typeface="Arial"/>
              </a:rPr>
              <a:t>Live Load</a:t>
            </a:r>
            <a:r>
              <a:rPr dirty="0" sz="1200" i="1">
                <a:latin typeface="Arial"/>
                <a:cs typeface="Arial"/>
              </a:rPr>
              <a:t> </a:t>
            </a:r>
            <a:r>
              <a:rPr dirty="0" sz="1200" spc="-5" i="1">
                <a:latin typeface="Arial"/>
                <a:cs typeface="Arial"/>
              </a:rPr>
              <a:t>Stresses</a:t>
            </a:r>
            <a:endParaRPr sz="1200">
              <a:latin typeface="Arial"/>
              <a:cs typeface="Arial"/>
            </a:endParaRPr>
          </a:p>
          <a:p>
            <a:pPr marL="12700" marR="5080">
              <a:lnSpc>
                <a:spcPts val="1150"/>
              </a:lnSpc>
              <a:spcBef>
                <a:spcPts val="330"/>
              </a:spcBef>
            </a:pPr>
            <a:r>
              <a:rPr dirty="0" sz="1000" spc="-5">
                <a:latin typeface="Times New Roman"/>
                <a:cs typeface="Times New Roman"/>
              </a:rPr>
              <a:t>The live load </a:t>
            </a:r>
            <a:r>
              <a:rPr dirty="0" sz="1000">
                <a:latin typeface="Times New Roman"/>
                <a:cs typeface="Times New Roman"/>
              </a:rPr>
              <a:t>moments </a:t>
            </a:r>
            <a:r>
              <a:rPr dirty="0" sz="1000" spc="-5">
                <a:latin typeface="Times New Roman"/>
                <a:cs typeface="Times New Roman"/>
              </a:rPr>
              <a:t>computed </a:t>
            </a:r>
            <a:r>
              <a:rPr dirty="0" sz="1000">
                <a:latin typeface="Times New Roman"/>
                <a:cs typeface="Times New Roman"/>
              </a:rPr>
              <a:t>above </a:t>
            </a:r>
            <a:r>
              <a:rPr dirty="0" sz="1000" spc="-5">
                <a:latin typeface="Times New Roman"/>
                <a:cs typeface="Times New Roman"/>
              </a:rPr>
              <a:t>are for a full lane </a:t>
            </a:r>
            <a:r>
              <a:rPr dirty="0" sz="1000">
                <a:latin typeface="Times New Roman"/>
                <a:cs typeface="Times New Roman"/>
              </a:rPr>
              <a:t>of </a:t>
            </a:r>
            <a:r>
              <a:rPr dirty="0" sz="1000" spc="-5">
                <a:latin typeface="Times New Roman"/>
                <a:cs typeface="Times New Roman"/>
              </a:rPr>
              <a:t>load. These values must </a:t>
            </a:r>
            <a:r>
              <a:rPr dirty="0" sz="1000">
                <a:latin typeface="Times New Roman"/>
                <a:cs typeface="Times New Roman"/>
              </a:rPr>
              <a:t>be </a:t>
            </a:r>
            <a:r>
              <a:rPr dirty="0" sz="1000" spc="-10">
                <a:latin typeface="Times New Roman"/>
                <a:cs typeface="Times New Roman"/>
              </a:rPr>
              <a:t>scaled </a:t>
            </a:r>
            <a:r>
              <a:rPr dirty="0" sz="1000" spc="-5">
                <a:latin typeface="Times New Roman"/>
                <a:cs typeface="Times New Roman"/>
              </a:rPr>
              <a:t>with the live load distribution  factor to </a:t>
            </a:r>
            <a:r>
              <a:rPr dirty="0" sz="1000">
                <a:latin typeface="Times New Roman"/>
                <a:cs typeface="Times New Roman"/>
              </a:rPr>
              <a:t>get </a:t>
            </a:r>
            <a:r>
              <a:rPr dirty="0" sz="1000" spc="-5">
                <a:latin typeface="Times New Roman"/>
                <a:cs typeface="Times New Roman"/>
              </a:rPr>
              <a:t>a </a:t>
            </a:r>
            <a:r>
              <a:rPr dirty="0" sz="1000">
                <a:latin typeface="Times New Roman"/>
                <a:cs typeface="Times New Roman"/>
              </a:rPr>
              <a:t>per </a:t>
            </a:r>
            <a:r>
              <a:rPr dirty="0" sz="1000" spc="-5">
                <a:latin typeface="Times New Roman"/>
                <a:cs typeface="Times New Roman"/>
              </a:rPr>
              <a:t>girder</a:t>
            </a:r>
            <a:r>
              <a:rPr dirty="0" sz="1000" spc="-10">
                <a:latin typeface="Times New Roman"/>
                <a:cs typeface="Times New Roman"/>
              </a:rPr>
              <a:t> </a:t>
            </a:r>
            <a:r>
              <a:rPr dirty="0" sz="1000" spc="-5">
                <a:latin typeface="Times New Roman"/>
                <a:cs typeface="Times New Roman"/>
              </a:rPr>
              <a:t>moment</a:t>
            </a:r>
            <a:endParaRPr sz="1000">
              <a:latin typeface="Times New Roman"/>
              <a:cs typeface="Times New Roman"/>
            </a:endParaRPr>
          </a:p>
        </p:txBody>
      </p:sp>
      <p:sp>
        <p:nvSpPr>
          <p:cNvPr id="16" name="object 16"/>
          <p:cNvSpPr txBox="1"/>
          <p:nvPr/>
        </p:nvSpPr>
        <p:spPr>
          <a:xfrm>
            <a:off x="3544341" y="6920081"/>
            <a:ext cx="342265" cy="177800"/>
          </a:xfrm>
          <a:prstGeom prst="rect">
            <a:avLst/>
          </a:prstGeom>
        </p:spPr>
        <p:txBody>
          <a:bodyPr wrap="square" lIns="0" tIns="12065" rIns="0" bIns="0" rtlCol="0" vert="horz">
            <a:spAutoFit/>
          </a:bodyPr>
          <a:lstStyle/>
          <a:p>
            <a:pPr marL="12700">
              <a:lnSpc>
                <a:spcPct val="100000"/>
              </a:lnSpc>
              <a:spcBef>
                <a:spcPts val="95"/>
              </a:spcBef>
            </a:pPr>
            <a:r>
              <a:rPr dirty="0" sz="1000" spc="-280">
                <a:latin typeface="Cambria Math"/>
                <a:cs typeface="Cambria Math"/>
              </a:rPr>
              <a:t>𝑓𝑓</a:t>
            </a:r>
            <a:r>
              <a:rPr dirty="0" sz="1000" spc="40">
                <a:latin typeface="Cambria Math"/>
                <a:cs typeface="Cambria Math"/>
              </a:rPr>
              <a:t> </a:t>
            </a:r>
            <a:r>
              <a:rPr dirty="0" sz="1000" spc="-5">
                <a:latin typeface="Cambria Math"/>
                <a:cs typeface="Cambria Math"/>
              </a:rPr>
              <a:t>=</a:t>
            </a:r>
            <a:r>
              <a:rPr dirty="0" sz="1000" spc="30">
                <a:latin typeface="Cambria Math"/>
                <a:cs typeface="Cambria Math"/>
              </a:rPr>
              <a:t> </a:t>
            </a:r>
            <a:r>
              <a:rPr dirty="0" sz="1000" spc="-310">
                <a:latin typeface="Cambria Math"/>
                <a:cs typeface="Cambria Math"/>
              </a:rPr>
              <a:t>𝑔𝑔</a:t>
            </a:r>
            <a:endParaRPr sz="1000">
              <a:latin typeface="Cambria Math"/>
              <a:cs typeface="Cambria Math"/>
            </a:endParaRPr>
          </a:p>
        </p:txBody>
      </p:sp>
      <p:sp>
        <p:nvSpPr>
          <p:cNvPr id="17" name="object 17"/>
          <p:cNvSpPr txBox="1"/>
          <p:nvPr/>
        </p:nvSpPr>
        <p:spPr>
          <a:xfrm>
            <a:off x="3858699" y="6848347"/>
            <a:ext cx="38735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37">
                <a:latin typeface="Cambria Math"/>
                <a:cs typeface="Cambria Math"/>
              </a:rPr>
              <a:t>𝑀𝑀</a:t>
            </a:r>
            <a:r>
              <a:rPr dirty="0" sz="700" spc="-225">
                <a:latin typeface="Cambria Math"/>
                <a:cs typeface="Cambria Math"/>
              </a:rPr>
              <a:t>𝐿𝐿𝐿𝐿𝐿𝐿𝐿𝐿</a:t>
            </a:r>
            <a:endParaRPr sz="700">
              <a:latin typeface="Cambria Math"/>
              <a:cs typeface="Cambria Math"/>
            </a:endParaRPr>
          </a:p>
        </p:txBody>
      </p:sp>
      <p:sp>
        <p:nvSpPr>
          <p:cNvPr id="18" name="object 18"/>
          <p:cNvSpPr txBox="1"/>
          <p:nvPr/>
        </p:nvSpPr>
        <p:spPr>
          <a:xfrm>
            <a:off x="4007611" y="7005319"/>
            <a:ext cx="92710"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𝑆𝑆</a:t>
            </a:r>
            <a:endParaRPr sz="1000">
              <a:latin typeface="Cambria Math"/>
              <a:cs typeface="Cambria Math"/>
            </a:endParaRPr>
          </a:p>
        </p:txBody>
      </p:sp>
      <p:sp>
        <p:nvSpPr>
          <p:cNvPr id="19" name="object 19"/>
          <p:cNvSpPr/>
          <p:nvPr/>
        </p:nvSpPr>
        <p:spPr>
          <a:xfrm>
            <a:off x="3896867" y="7023354"/>
            <a:ext cx="318770" cy="0"/>
          </a:xfrm>
          <a:custGeom>
            <a:avLst/>
            <a:gdLst/>
            <a:ahLst/>
            <a:cxnLst/>
            <a:rect l="l" t="t" r="r" b="b"/>
            <a:pathLst>
              <a:path w="318770" h="0">
                <a:moveTo>
                  <a:pt x="0" y="0"/>
                </a:moveTo>
                <a:lnTo>
                  <a:pt x="318515" y="0"/>
                </a:lnTo>
              </a:path>
            </a:pathLst>
          </a:custGeom>
          <a:ln w="7619">
            <a:solidFill>
              <a:srgbClr val="000000"/>
            </a:solidFill>
          </a:ln>
        </p:spPr>
        <p:txBody>
          <a:bodyPr wrap="square" lIns="0" tIns="0" rIns="0" bIns="0" rtlCol="0"/>
          <a:lstStyle/>
          <a:p/>
        </p:txBody>
      </p:sp>
      <p:sp>
        <p:nvSpPr>
          <p:cNvPr id="20" name="object 20"/>
          <p:cNvSpPr txBox="1"/>
          <p:nvPr/>
        </p:nvSpPr>
        <p:spPr>
          <a:xfrm>
            <a:off x="3299429" y="7115910"/>
            <a:ext cx="1167130" cy="507365"/>
          </a:xfrm>
          <a:prstGeom prst="rect">
            <a:avLst/>
          </a:prstGeom>
        </p:spPr>
        <p:txBody>
          <a:bodyPr wrap="square" lIns="0" tIns="100965" rIns="0" bIns="0" rtlCol="0" vert="horz">
            <a:spAutoFit/>
          </a:bodyPr>
          <a:lstStyle/>
          <a:p>
            <a:pPr marL="38100">
              <a:lnSpc>
                <a:spcPct val="100000"/>
              </a:lnSpc>
              <a:spcBef>
                <a:spcPts val="795"/>
              </a:spcBef>
            </a:pPr>
            <a:r>
              <a:rPr dirty="0" sz="1000" spc="-225">
                <a:latin typeface="Cambria Math"/>
                <a:cs typeface="Cambria Math"/>
              </a:rPr>
              <a:t>𝑆𝑆</a:t>
            </a:r>
            <a:r>
              <a:rPr dirty="0" baseline="-15873" sz="1050" spc="-337">
                <a:latin typeface="Cambria Math"/>
                <a:cs typeface="Cambria Math"/>
              </a:rPr>
              <a:t>𝑑𝑑𝑔𝑔𝑐𝑐</a:t>
            </a:r>
            <a:r>
              <a:rPr dirty="0" baseline="-15873" sz="1050" spc="277">
                <a:latin typeface="Cambria Math"/>
                <a:cs typeface="Cambria Math"/>
              </a:rPr>
              <a:t> </a:t>
            </a:r>
            <a:r>
              <a:rPr dirty="0" sz="1000" spc="-5">
                <a:latin typeface="Cambria Math"/>
                <a:cs typeface="Cambria Math"/>
              </a:rPr>
              <a:t>=</a:t>
            </a:r>
            <a:r>
              <a:rPr dirty="0" sz="1000" spc="50">
                <a:latin typeface="Cambria Math"/>
                <a:cs typeface="Cambria Math"/>
              </a:rPr>
              <a:t> </a:t>
            </a:r>
            <a:r>
              <a:rPr dirty="0" sz="1000" spc="-75">
                <a:latin typeface="Cambria Math"/>
                <a:cs typeface="Cambria Math"/>
              </a:rPr>
              <a:t>−49599.7𝑠𝑠𝑠𝑠</a:t>
            </a:r>
            <a:r>
              <a:rPr dirty="0" baseline="27777" sz="1050" spc="-112">
                <a:latin typeface="Cambria Math"/>
                <a:cs typeface="Cambria Math"/>
              </a:rPr>
              <a:t>3</a:t>
            </a:r>
            <a:endParaRPr baseline="27777" sz="1050">
              <a:latin typeface="Cambria Math"/>
              <a:cs typeface="Cambria Math"/>
            </a:endParaRPr>
          </a:p>
          <a:p>
            <a:pPr marL="107950">
              <a:lnSpc>
                <a:spcPct val="100000"/>
              </a:lnSpc>
              <a:spcBef>
                <a:spcPts val="695"/>
              </a:spcBef>
            </a:pPr>
            <a:r>
              <a:rPr dirty="0" sz="1000" spc="-185">
                <a:latin typeface="Cambria Math"/>
                <a:cs typeface="Cambria Math"/>
              </a:rPr>
              <a:t>𝑆𝑆</a:t>
            </a:r>
            <a:r>
              <a:rPr dirty="0" baseline="-15873" sz="1050" spc="-277">
                <a:latin typeface="Cambria Math"/>
                <a:cs typeface="Cambria Math"/>
              </a:rPr>
              <a:t>𝑠𝑠𝑐𝑐</a:t>
            </a:r>
            <a:r>
              <a:rPr dirty="0" baseline="-15873" sz="1050" spc="262">
                <a:latin typeface="Cambria Math"/>
                <a:cs typeface="Cambria Math"/>
              </a:rPr>
              <a:t> </a:t>
            </a:r>
            <a:r>
              <a:rPr dirty="0" sz="1000" spc="-5">
                <a:latin typeface="Cambria Math"/>
                <a:cs typeface="Cambria Math"/>
              </a:rPr>
              <a:t>=</a:t>
            </a:r>
            <a:r>
              <a:rPr dirty="0" sz="1000" spc="60">
                <a:latin typeface="Cambria Math"/>
                <a:cs typeface="Cambria Math"/>
              </a:rPr>
              <a:t> </a:t>
            </a:r>
            <a:r>
              <a:rPr dirty="0" sz="1000" spc="-80">
                <a:latin typeface="Cambria Math"/>
                <a:cs typeface="Cambria Math"/>
              </a:rPr>
              <a:t>25509.3𝑠𝑠𝑠𝑠</a:t>
            </a:r>
            <a:r>
              <a:rPr dirty="0" baseline="27777" sz="1050" spc="-120">
                <a:latin typeface="Cambria Math"/>
                <a:cs typeface="Cambria Math"/>
              </a:rPr>
              <a:t>3</a:t>
            </a:r>
            <a:endParaRPr baseline="27777" sz="1050">
              <a:latin typeface="Cambria Math"/>
              <a:cs typeface="Cambria Math"/>
            </a:endParaRPr>
          </a:p>
        </p:txBody>
      </p:sp>
      <p:sp>
        <p:nvSpPr>
          <p:cNvPr id="22" name="object 22"/>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21</a:t>
            </a:r>
          </a:p>
        </p:txBody>
      </p:sp>
      <p:graphicFrame>
        <p:nvGraphicFramePr>
          <p:cNvPr id="21" name="object 21"/>
          <p:cNvGraphicFramePr>
            <a:graphicFrameLocks noGrp="1"/>
          </p:cNvGraphicFramePr>
          <p:nvPr/>
        </p:nvGraphicFramePr>
        <p:xfrm>
          <a:off x="676655" y="7688592"/>
          <a:ext cx="6410325" cy="1143000"/>
        </p:xfrm>
        <a:graphic>
          <a:graphicData uri="http://schemas.openxmlformats.org/drawingml/2006/table">
            <a:tbl>
              <a:tblPr firstRow="1" bandRow="1">
                <a:tableStyleId>{2D5ABB26-0587-4C30-8999-92F81FD0307C}</a:tableStyleId>
              </a:tblPr>
              <a:tblGrid>
                <a:gridCol w="745490"/>
                <a:gridCol w="1052195"/>
                <a:gridCol w="549275"/>
                <a:gridCol w="991235"/>
                <a:gridCol w="787400"/>
                <a:gridCol w="815975"/>
                <a:gridCol w="753745"/>
                <a:gridCol w="713739"/>
              </a:tblGrid>
              <a:tr h="527297">
                <a:tc>
                  <a:txBody>
                    <a:bodyPr/>
                    <a:lstStyle/>
                    <a:p>
                      <a:pPr marL="77470">
                        <a:lnSpc>
                          <a:spcPts val="1185"/>
                        </a:lnSpc>
                      </a:pPr>
                      <a:r>
                        <a:rPr dirty="0" sz="1000" spc="-5" b="1">
                          <a:solidFill>
                            <a:srgbClr val="365F91"/>
                          </a:solidFill>
                          <a:latin typeface="Arial"/>
                          <a:cs typeface="Arial"/>
                        </a:rPr>
                        <a:t>Load</a:t>
                      </a:r>
                      <a:endParaRPr sz="1000">
                        <a:latin typeface="Arial"/>
                        <a:cs typeface="Arial"/>
                      </a:endParaRPr>
                    </a:p>
                  </a:txBody>
                  <a:tcPr marL="0" marR="0" marB="0" marT="0">
                    <a:lnT w="12700">
                      <a:solidFill>
                        <a:srgbClr val="4F81BC"/>
                      </a:solidFill>
                      <a:prstDash val="solid"/>
                    </a:lnT>
                    <a:lnB w="12700">
                      <a:solidFill>
                        <a:srgbClr val="4F81BC"/>
                      </a:solidFill>
                      <a:prstDash val="solid"/>
                    </a:lnB>
                  </a:tcPr>
                </a:tc>
                <a:tc>
                  <a:txBody>
                    <a:bodyPr/>
                    <a:lstStyle/>
                    <a:p>
                      <a:pPr marL="215900" marR="66040">
                        <a:lnSpc>
                          <a:spcPts val="1150"/>
                        </a:lnSpc>
                        <a:spcBef>
                          <a:spcPts val="60"/>
                        </a:spcBef>
                      </a:pPr>
                      <a:r>
                        <a:rPr dirty="0" sz="1000" spc="-5" b="1">
                          <a:solidFill>
                            <a:srgbClr val="365F91"/>
                          </a:solidFill>
                          <a:latin typeface="Arial"/>
                          <a:cs typeface="Arial"/>
                        </a:rPr>
                        <a:t>Moment</a:t>
                      </a:r>
                      <a:r>
                        <a:rPr dirty="0" sz="1000" spc="-70" b="1">
                          <a:solidFill>
                            <a:srgbClr val="365F91"/>
                          </a:solidFill>
                          <a:latin typeface="Arial"/>
                          <a:cs typeface="Arial"/>
                        </a:rPr>
                        <a:t> </a:t>
                      </a:r>
                      <a:r>
                        <a:rPr dirty="0" sz="1000" spc="-5" b="1">
                          <a:solidFill>
                            <a:srgbClr val="365F91"/>
                          </a:solidFill>
                          <a:latin typeface="Arial"/>
                          <a:cs typeface="Arial"/>
                        </a:rPr>
                        <a:t>(k-ft  per</a:t>
                      </a:r>
                      <a:r>
                        <a:rPr dirty="0" sz="1000" spc="-25" b="1">
                          <a:solidFill>
                            <a:srgbClr val="365F91"/>
                          </a:solidFill>
                          <a:latin typeface="Arial"/>
                          <a:cs typeface="Arial"/>
                        </a:rPr>
                        <a:t> </a:t>
                      </a:r>
                      <a:r>
                        <a:rPr dirty="0" sz="1000" spc="-5" b="1">
                          <a:solidFill>
                            <a:srgbClr val="365F91"/>
                          </a:solidFill>
                          <a:latin typeface="Arial"/>
                          <a:cs typeface="Arial"/>
                        </a:rPr>
                        <a:t>lane)</a:t>
                      </a:r>
                      <a:endParaRPr sz="1000">
                        <a:latin typeface="Arial"/>
                        <a:cs typeface="Arial"/>
                      </a:endParaRPr>
                    </a:p>
                  </a:txBody>
                  <a:tcPr marL="0" marR="0" marB="0" marT="7620">
                    <a:lnT w="12700">
                      <a:solidFill>
                        <a:srgbClr val="4F81BC"/>
                      </a:solidFill>
                      <a:prstDash val="solid"/>
                    </a:lnT>
                    <a:lnB w="12700">
                      <a:solidFill>
                        <a:srgbClr val="4F81BC"/>
                      </a:solidFill>
                      <a:prstDash val="solid"/>
                    </a:lnB>
                  </a:tcPr>
                </a:tc>
                <a:tc>
                  <a:txBody>
                    <a:bodyPr/>
                    <a:lstStyle/>
                    <a:p>
                      <a:pPr marL="73660">
                        <a:lnSpc>
                          <a:spcPts val="1185"/>
                        </a:lnSpc>
                      </a:pPr>
                      <a:r>
                        <a:rPr dirty="0" sz="1000" b="1">
                          <a:solidFill>
                            <a:srgbClr val="365F91"/>
                          </a:solidFill>
                          <a:latin typeface="Arial"/>
                          <a:cs typeface="Arial"/>
                        </a:rPr>
                        <a:t>g</a:t>
                      </a:r>
                      <a:endParaRPr sz="1000">
                        <a:latin typeface="Arial"/>
                        <a:cs typeface="Arial"/>
                      </a:endParaRPr>
                    </a:p>
                  </a:txBody>
                  <a:tcPr marL="0" marR="0" marB="0" marT="0">
                    <a:lnT w="12700">
                      <a:solidFill>
                        <a:srgbClr val="4F81BC"/>
                      </a:solidFill>
                      <a:prstDash val="solid"/>
                    </a:lnT>
                    <a:lnB w="12700">
                      <a:solidFill>
                        <a:srgbClr val="4F81BC"/>
                      </a:solidFill>
                      <a:prstDash val="solid"/>
                    </a:lnB>
                  </a:tcPr>
                </a:tc>
                <a:tc>
                  <a:txBody>
                    <a:bodyPr/>
                    <a:lstStyle/>
                    <a:p>
                      <a:pPr marL="158115" marR="149225">
                        <a:lnSpc>
                          <a:spcPts val="1150"/>
                        </a:lnSpc>
                        <a:spcBef>
                          <a:spcPts val="60"/>
                        </a:spcBef>
                      </a:pPr>
                      <a:r>
                        <a:rPr dirty="0" sz="1000" spc="-5" b="1">
                          <a:solidFill>
                            <a:srgbClr val="365F91"/>
                          </a:solidFill>
                          <a:latin typeface="Arial"/>
                          <a:cs typeface="Arial"/>
                        </a:rPr>
                        <a:t>Moment</a:t>
                      </a:r>
                      <a:r>
                        <a:rPr dirty="0" sz="1000" spc="-80" b="1">
                          <a:solidFill>
                            <a:srgbClr val="365F91"/>
                          </a:solidFill>
                          <a:latin typeface="Arial"/>
                          <a:cs typeface="Arial"/>
                        </a:rPr>
                        <a:t> </a:t>
                      </a:r>
                      <a:r>
                        <a:rPr dirty="0" sz="1000" spc="-5" b="1">
                          <a:solidFill>
                            <a:srgbClr val="365F91"/>
                          </a:solidFill>
                          <a:latin typeface="Arial"/>
                          <a:cs typeface="Arial"/>
                        </a:rPr>
                        <a:t>(k-  ft per  </a:t>
                      </a:r>
                      <a:r>
                        <a:rPr dirty="0" sz="1000" spc="-10" b="1">
                          <a:solidFill>
                            <a:srgbClr val="365F91"/>
                          </a:solidFill>
                          <a:latin typeface="Arial"/>
                          <a:cs typeface="Arial"/>
                        </a:rPr>
                        <a:t>girder)</a:t>
                      </a:r>
                      <a:endParaRPr sz="1000">
                        <a:latin typeface="Arial"/>
                        <a:cs typeface="Arial"/>
                      </a:endParaRPr>
                    </a:p>
                  </a:txBody>
                  <a:tcPr marL="0" marR="0" marB="0" marT="7620">
                    <a:lnT w="12700">
                      <a:solidFill>
                        <a:srgbClr val="4F81BC"/>
                      </a:solidFill>
                      <a:prstDash val="solid"/>
                    </a:lnT>
                    <a:lnB w="12700">
                      <a:solidFill>
                        <a:srgbClr val="4F81BC"/>
                      </a:solidFill>
                      <a:prstDash val="solid"/>
                    </a:lnB>
                  </a:tcPr>
                </a:tc>
                <a:tc>
                  <a:txBody>
                    <a:bodyPr/>
                    <a:lstStyle/>
                    <a:p>
                      <a:pPr algn="ctr" marR="57785">
                        <a:lnSpc>
                          <a:spcPts val="1195"/>
                        </a:lnSpc>
                      </a:pPr>
                      <a:r>
                        <a:rPr dirty="0" sz="1000" spc="-254">
                          <a:solidFill>
                            <a:srgbClr val="365F91"/>
                          </a:solidFill>
                          <a:latin typeface="Cambria Math"/>
                          <a:cs typeface="Cambria Math"/>
                        </a:rPr>
                        <a:t>𝒇𝒇</a:t>
                      </a:r>
                      <a:r>
                        <a:rPr dirty="0" baseline="-15873" sz="1050" spc="-382">
                          <a:solidFill>
                            <a:srgbClr val="365F91"/>
                          </a:solidFill>
                          <a:latin typeface="Cambria Math"/>
                          <a:cs typeface="Cambria Math"/>
                        </a:rPr>
                        <a:t>𝒕𝒕</a:t>
                      </a:r>
                      <a:r>
                        <a:rPr dirty="0" baseline="2777" sz="1500" spc="-382">
                          <a:solidFill>
                            <a:srgbClr val="365F91"/>
                          </a:solidFill>
                          <a:latin typeface="Cambria Math"/>
                          <a:cs typeface="Cambria Math"/>
                        </a:rPr>
                        <a:t>(</a:t>
                      </a:r>
                      <a:r>
                        <a:rPr dirty="0" sz="1000" spc="-254">
                          <a:solidFill>
                            <a:srgbClr val="365F91"/>
                          </a:solidFill>
                          <a:latin typeface="Cambria Math"/>
                          <a:cs typeface="Cambria Math"/>
                        </a:rPr>
                        <a:t>𝒌𝒌𝒌𝒌𝒌𝒌</a:t>
                      </a:r>
                      <a:r>
                        <a:rPr dirty="0" baseline="2777" sz="1500" spc="-382">
                          <a:solidFill>
                            <a:srgbClr val="365F91"/>
                          </a:solidFill>
                          <a:latin typeface="Cambria Math"/>
                          <a:cs typeface="Cambria Math"/>
                        </a:rPr>
                        <a:t>)</a:t>
                      </a:r>
                      <a:endParaRPr baseline="2777" sz="1500">
                        <a:latin typeface="Cambria Math"/>
                        <a:cs typeface="Cambria Math"/>
                      </a:endParaRPr>
                    </a:p>
                    <a:p>
                      <a:pPr algn="ctr" marR="59055">
                        <a:lnSpc>
                          <a:spcPct val="100000"/>
                        </a:lnSpc>
                        <a:spcBef>
                          <a:spcPts val="560"/>
                        </a:spcBef>
                      </a:pPr>
                      <a:r>
                        <a:rPr dirty="0" sz="1000" spc="-10" b="1">
                          <a:solidFill>
                            <a:srgbClr val="365F91"/>
                          </a:solidFill>
                          <a:latin typeface="Arial"/>
                          <a:cs typeface="Arial"/>
                        </a:rPr>
                        <a:t>Min</a:t>
                      </a:r>
                      <a:endParaRPr sz="1000">
                        <a:latin typeface="Arial"/>
                        <a:cs typeface="Arial"/>
                      </a:endParaRPr>
                    </a:p>
                  </a:txBody>
                  <a:tcPr marL="0" marR="0" marB="0" marT="0">
                    <a:lnT w="12700">
                      <a:solidFill>
                        <a:srgbClr val="4F81BC"/>
                      </a:solidFill>
                      <a:prstDash val="solid"/>
                    </a:lnT>
                    <a:lnB w="12700">
                      <a:solidFill>
                        <a:srgbClr val="4F81BC"/>
                      </a:solidFill>
                      <a:prstDash val="solid"/>
                    </a:lnB>
                  </a:tcPr>
                </a:tc>
                <a:tc>
                  <a:txBody>
                    <a:bodyPr/>
                    <a:lstStyle/>
                    <a:p>
                      <a:pPr algn="ctr" marL="36830">
                        <a:lnSpc>
                          <a:spcPts val="1195"/>
                        </a:lnSpc>
                      </a:pPr>
                      <a:r>
                        <a:rPr dirty="0" sz="1000" spc="-254">
                          <a:solidFill>
                            <a:srgbClr val="365F91"/>
                          </a:solidFill>
                          <a:latin typeface="Cambria Math"/>
                          <a:cs typeface="Cambria Math"/>
                        </a:rPr>
                        <a:t>𝒇𝒇</a:t>
                      </a:r>
                      <a:r>
                        <a:rPr dirty="0" baseline="-15873" sz="1050" spc="-382">
                          <a:solidFill>
                            <a:srgbClr val="365F91"/>
                          </a:solidFill>
                          <a:latin typeface="Cambria Math"/>
                          <a:cs typeface="Cambria Math"/>
                        </a:rPr>
                        <a:t>𝒕𝒕</a:t>
                      </a:r>
                      <a:r>
                        <a:rPr dirty="0" baseline="2777" sz="1500" spc="-382">
                          <a:solidFill>
                            <a:srgbClr val="365F91"/>
                          </a:solidFill>
                          <a:latin typeface="Cambria Math"/>
                          <a:cs typeface="Cambria Math"/>
                        </a:rPr>
                        <a:t>(</a:t>
                      </a:r>
                      <a:r>
                        <a:rPr dirty="0" sz="1000" spc="-254">
                          <a:solidFill>
                            <a:srgbClr val="365F91"/>
                          </a:solidFill>
                          <a:latin typeface="Cambria Math"/>
                          <a:cs typeface="Cambria Math"/>
                        </a:rPr>
                        <a:t>𝒌𝒌𝒌𝒌𝒌𝒌</a:t>
                      </a:r>
                      <a:r>
                        <a:rPr dirty="0" baseline="2777" sz="1500" spc="-382">
                          <a:solidFill>
                            <a:srgbClr val="365F91"/>
                          </a:solidFill>
                          <a:latin typeface="Cambria Math"/>
                          <a:cs typeface="Cambria Math"/>
                        </a:rPr>
                        <a:t>)</a:t>
                      </a:r>
                      <a:endParaRPr baseline="2777" sz="1500">
                        <a:latin typeface="Cambria Math"/>
                        <a:cs typeface="Cambria Math"/>
                      </a:endParaRPr>
                    </a:p>
                    <a:p>
                      <a:pPr algn="ctr" marL="36195">
                        <a:lnSpc>
                          <a:spcPct val="100000"/>
                        </a:lnSpc>
                        <a:spcBef>
                          <a:spcPts val="560"/>
                        </a:spcBef>
                      </a:pPr>
                      <a:r>
                        <a:rPr dirty="0" sz="1000" spc="-10" b="1">
                          <a:solidFill>
                            <a:srgbClr val="365F91"/>
                          </a:solidFill>
                          <a:latin typeface="Arial"/>
                          <a:cs typeface="Arial"/>
                        </a:rPr>
                        <a:t>Max</a:t>
                      </a:r>
                      <a:endParaRPr sz="1000">
                        <a:latin typeface="Arial"/>
                        <a:cs typeface="Arial"/>
                      </a:endParaRPr>
                    </a:p>
                  </a:txBody>
                  <a:tcPr marL="0" marR="0" marB="0" marT="0">
                    <a:lnT w="12700">
                      <a:solidFill>
                        <a:srgbClr val="4F81BC"/>
                      </a:solidFill>
                      <a:prstDash val="solid"/>
                    </a:lnT>
                    <a:lnB w="12700">
                      <a:solidFill>
                        <a:srgbClr val="4F81BC"/>
                      </a:solidFill>
                      <a:prstDash val="solid"/>
                    </a:lnB>
                  </a:tcPr>
                </a:tc>
                <a:tc>
                  <a:txBody>
                    <a:bodyPr/>
                    <a:lstStyle/>
                    <a:p>
                      <a:pPr algn="ctr" marL="40005">
                        <a:lnSpc>
                          <a:spcPts val="1195"/>
                        </a:lnSpc>
                      </a:pPr>
                      <a:r>
                        <a:rPr dirty="0" sz="1000" spc="-265">
                          <a:solidFill>
                            <a:srgbClr val="365F91"/>
                          </a:solidFill>
                          <a:latin typeface="Cambria Math"/>
                          <a:cs typeface="Cambria Math"/>
                        </a:rPr>
                        <a:t>𝒇𝒇</a:t>
                      </a:r>
                      <a:r>
                        <a:rPr dirty="0" baseline="-15873" sz="1050" spc="-397">
                          <a:solidFill>
                            <a:srgbClr val="365F91"/>
                          </a:solidFill>
                          <a:latin typeface="Cambria Math"/>
                          <a:cs typeface="Cambria Math"/>
                        </a:rPr>
                        <a:t>𝒃𝒃</a:t>
                      </a:r>
                      <a:r>
                        <a:rPr dirty="0" baseline="2777" sz="1500" spc="-397">
                          <a:solidFill>
                            <a:srgbClr val="365F91"/>
                          </a:solidFill>
                          <a:latin typeface="Cambria Math"/>
                          <a:cs typeface="Cambria Math"/>
                        </a:rPr>
                        <a:t>(</a:t>
                      </a:r>
                      <a:r>
                        <a:rPr dirty="0" sz="1000" spc="-265">
                          <a:solidFill>
                            <a:srgbClr val="365F91"/>
                          </a:solidFill>
                          <a:latin typeface="Cambria Math"/>
                          <a:cs typeface="Cambria Math"/>
                        </a:rPr>
                        <a:t>𝒌𝒌𝒌𝒌𝒌𝒌</a:t>
                      </a:r>
                      <a:r>
                        <a:rPr dirty="0" baseline="2777" sz="1500" spc="-397">
                          <a:solidFill>
                            <a:srgbClr val="365F91"/>
                          </a:solidFill>
                          <a:latin typeface="Cambria Math"/>
                          <a:cs typeface="Cambria Math"/>
                        </a:rPr>
                        <a:t>)</a:t>
                      </a:r>
                      <a:endParaRPr baseline="2777" sz="1500">
                        <a:latin typeface="Cambria Math"/>
                        <a:cs typeface="Cambria Math"/>
                      </a:endParaRPr>
                    </a:p>
                    <a:p>
                      <a:pPr algn="ctr" marL="38735">
                        <a:lnSpc>
                          <a:spcPct val="100000"/>
                        </a:lnSpc>
                        <a:spcBef>
                          <a:spcPts val="560"/>
                        </a:spcBef>
                      </a:pPr>
                      <a:r>
                        <a:rPr dirty="0" sz="1000" spc="-10" b="1">
                          <a:solidFill>
                            <a:srgbClr val="365F91"/>
                          </a:solidFill>
                          <a:latin typeface="Arial"/>
                          <a:cs typeface="Arial"/>
                        </a:rPr>
                        <a:t>Min</a:t>
                      </a:r>
                      <a:endParaRPr sz="1000">
                        <a:latin typeface="Arial"/>
                        <a:cs typeface="Arial"/>
                      </a:endParaRPr>
                    </a:p>
                  </a:txBody>
                  <a:tcPr marL="0" marR="0" marB="0" marT="0">
                    <a:lnT w="12700">
                      <a:solidFill>
                        <a:srgbClr val="4F81BC"/>
                      </a:solidFill>
                      <a:prstDash val="solid"/>
                    </a:lnT>
                    <a:lnB w="12700">
                      <a:solidFill>
                        <a:srgbClr val="4F81BC"/>
                      </a:solidFill>
                      <a:prstDash val="solid"/>
                    </a:lnB>
                  </a:tcPr>
                </a:tc>
                <a:tc>
                  <a:txBody>
                    <a:bodyPr/>
                    <a:lstStyle/>
                    <a:p>
                      <a:pPr algn="ctr">
                        <a:lnSpc>
                          <a:spcPts val="1195"/>
                        </a:lnSpc>
                      </a:pPr>
                      <a:r>
                        <a:rPr dirty="0" sz="1000" spc="-265">
                          <a:solidFill>
                            <a:srgbClr val="365F91"/>
                          </a:solidFill>
                          <a:latin typeface="Cambria Math"/>
                          <a:cs typeface="Cambria Math"/>
                        </a:rPr>
                        <a:t>𝒇𝒇</a:t>
                      </a:r>
                      <a:r>
                        <a:rPr dirty="0" baseline="-15873" sz="1050" spc="-397">
                          <a:solidFill>
                            <a:srgbClr val="365F91"/>
                          </a:solidFill>
                          <a:latin typeface="Cambria Math"/>
                          <a:cs typeface="Cambria Math"/>
                        </a:rPr>
                        <a:t>𝒃𝒃</a:t>
                      </a:r>
                      <a:r>
                        <a:rPr dirty="0" baseline="2777" sz="1500" spc="-397">
                          <a:solidFill>
                            <a:srgbClr val="365F91"/>
                          </a:solidFill>
                          <a:latin typeface="Cambria Math"/>
                          <a:cs typeface="Cambria Math"/>
                        </a:rPr>
                        <a:t>(</a:t>
                      </a:r>
                      <a:r>
                        <a:rPr dirty="0" sz="1000" spc="-265">
                          <a:solidFill>
                            <a:srgbClr val="365F91"/>
                          </a:solidFill>
                          <a:latin typeface="Cambria Math"/>
                          <a:cs typeface="Cambria Math"/>
                        </a:rPr>
                        <a:t>𝒌𝒌𝒌𝒌𝒌𝒌</a:t>
                      </a:r>
                      <a:r>
                        <a:rPr dirty="0" baseline="2777" sz="1500" spc="-397">
                          <a:solidFill>
                            <a:srgbClr val="365F91"/>
                          </a:solidFill>
                          <a:latin typeface="Cambria Math"/>
                          <a:cs typeface="Cambria Math"/>
                        </a:rPr>
                        <a:t>)</a:t>
                      </a:r>
                      <a:endParaRPr baseline="2777" sz="1500">
                        <a:latin typeface="Cambria Math"/>
                        <a:cs typeface="Cambria Math"/>
                      </a:endParaRPr>
                    </a:p>
                    <a:p>
                      <a:pPr algn="ctr">
                        <a:lnSpc>
                          <a:spcPct val="100000"/>
                        </a:lnSpc>
                        <a:spcBef>
                          <a:spcPts val="560"/>
                        </a:spcBef>
                      </a:pPr>
                      <a:r>
                        <a:rPr dirty="0" sz="1000" spc="-10" b="1">
                          <a:solidFill>
                            <a:srgbClr val="365F91"/>
                          </a:solidFill>
                          <a:latin typeface="Arial"/>
                          <a:cs typeface="Arial"/>
                        </a:rPr>
                        <a:t>Max</a:t>
                      </a:r>
                      <a:endParaRPr sz="1000">
                        <a:latin typeface="Arial"/>
                        <a:cs typeface="Arial"/>
                      </a:endParaRPr>
                    </a:p>
                  </a:txBody>
                  <a:tcPr marL="0" marR="0" marB="0" marT="0">
                    <a:lnT w="12700">
                      <a:solidFill>
                        <a:srgbClr val="4F81BC"/>
                      </a:solidFill>
                      <a:prstDash val="solid"/>
                    </a:lnT>
                    <a:lnB w="12700">
                      <a:solidFill>
                        <a:srgbClr val="4F81BC"/>
                      </a:solidFill>
                      <a:prstDash val="solid"/>
                    </a:lnB>
                  </a:tcPr>
                </a:tc>
              </a:tr>
              <a:tr h="374904">
                <a:tc>
                  <a:txBody>
                    <a:bodyPr/>
                    <a:lstStyle/>
                    <a:p>
                      <a:pPr marL="77470" marR="238125">
                        <a:lnSpc>
                          <a:spcPts val="1150"/>
                        </a:lnSpc>
                        <a:spcBef>
                          <a:spcPts val="65"/>
                        </a:spcBef>
                      </a:pPr>
                      <a:r>
                        <a:rPr dirty="0" sz="1000" b="1">
                          <a:solidFill>
                            <a:srgbClr val="365F91"/>
                          </a:solidFill>
                          <a:latin typeface="Arial"/>
                          <a:cs typeface="Arial"/>
                        </a:rPr>
                        <a:t>D</a:t>
                      </a:r>
                      <a:r>
                        <a:rPr dirty="0" sz="1000" spc="-5" b="1">
                          <a:solidFill>
                            <a:srgbClr val="365F91"/>
                          </a:solidFill>
                          <a:latin typeface="Arial"/>
                          <a:cs typeface="Arial"/>
                        </a:rPr>
                        <a:t>esi</a:t>
                      </a:r>
                      <a:r>
                        <a:rPr dirty="0" sz="1000" b="1">
                          <a:solidFill>
                            <a:srgbClr val="365F91"/>
                          </a:solidFill>
                          <a:latin typeface="Arial"/>
                          <a:cs typeface="Arial"/>
                        </a:rPr>
                        <a:t>gn  </a:t>
                      </a:r>
                      <a:r>
                        <a:rPr dirty="0" sz="1000" spc="-5" b="1">
                          <a:solidFill>
                            <a:srgbClr val="365F91"/>
                          </a:solidFill>
                          <a:latin typeface="Arial"/>
                          <a:cs typeface="Arial"/>
                        </a:rPr>
                        <a:t>(HL93)</a:t>
                      </a:r>
                      <a:endParaRPr sz="1000">
                        <a:latin typeface="Arial"/>
                        <a:cs typeface="Arial"/>
                      </a:endParaRPr>
                    </a:p>
                  </a:txBody>
                  <a:tcPr marL="0" marR="0" marB="0" marT="8255">
                    <a:lnT w="12700">
                      <a:solidFill>
                        <a:srgbClr val="4F81BC"/>
                      </a:solidFill>
                      <a:prstDash val="solid"/>
                    </a:lnT>
                    <a:solidFill>
                      <a:srgbClr val="D2DFED"/>
                    </a:solidFill>
                  </a:tcPr>
                </a:tc>
                <a:tc>
                  <a:txBody>
                    <a:bodyPr/>
                    <a:lstStyle/>
                    <a:p>
                      <a:pPr marL="215900">
                        <a:lnSpc>
                          <a:spcPts val="1185"/>
                        </a:lnSpc>
                      </a:pPr>
                      <a:r>
                        <a:rPr dirty="0" sz="1000" spc="-5">
                          <a:solidFill>
                            <a:srgbClr val="365F91"/>
                          </a:solidFill>
                          <a:latin typeface="Arial"/>
                          <a:cs typeface="Arial"/>
                        </a:rPr>
                        <a:t>5485.09</a:t>
                      </a:r>
                      <a:endParaRPr sz="1000">
                        <a:latin typeface="Arial"/>
                        <a:cs typeface="Arial"/>
                      </a:endParaRPr>
                    </a:p>
                  </a:txBody>
                  <a:tcPr marL="0" marR="0" marB="0" marT="0">
                    <a:lnT w="12700">
                      <a:solidFill>
                        <a:srgbClr val="4F81BC"/>
                      </a:solidFill>
                      <a:prstDash val="solid"/>
                    </a:lnT>
                    <a:solidFill>
                      <a:srgbClr val="D2DFED"/>
                    </a:solidFill>
                  </a:tcPr>
                </a:tc>
                <a:tc>
                  <a:txBody>
                    <a:bodyPr/>
                    <a:lstStyle/>
                    <a:p>
                      <a:pPr marL="73660">
                        <a:lnSpc>
                          <a:spcPts val="1185"/>
                        </a:lnSpc>
                      </a:pPr>
                      <a:r>
                        <a:rPr dirty="0" sz="1000" spc="-5">
                          <a:solidFill>
                            <a:srgbClr val="365F91"/>
                          </a:solidFill>
                          <a:latin typeface="Arial"/>
                          <a:cs typeface="Arial"/>
                        </a:rPr>
                        <a:t>0.694</a:t>
                      </a:r>
                      <a:endParaRPr sz="1000">
                        <a:latin typeface="Arial"/>
                        <a:cs typeface="Arial"/>
                      </a:endParaRPr>
                    </a:p>
                  </a:txBody>
                  <a:tcPr marL="0" marR="0" marB="0" marT="0">
                    <a:lnT w="12700">
                      <a:solidFill>
                        <a:srgbClr val="4F81BC"/>
                      </a:solidFill>
                      <a:prstDash val="solid"/>
                    </a:lnT>
                    <a:solidFill>
                      <a:srgbClr val="D2DFED"/>
                    </a:solidFill>
                  </a:tcPr>
                </a:tc>
                <a:tc>
                  <a:txBody>
                    <a:bodyPr/>
                    <a:lstStyle/>
                    <a:p>
                      <a:pPr marL="158115">
                        <a:lnSpc>
                          <a:spcPts val="1185"/>
                        </a:lnSpc>
                      </a:pPr>
                      <a:r>
                        <a:rPr dirty="0" sz="1000" spc="-5">
                          <a:solidFill>
                            <a:srgbClr val="365F91"/>
                          </a:solidFill>
                          <a:latin typeface="Arial"/>
                          <a:cs typeface="Arial"/>
                        </a:rPr>
                        <a:t>3804.05</a:t>
                      </a:r>
                      <a:endParaRPr sz="1000">
                        <a:latin typeface="Arial"/>
                        <a:cs typeface="Arial"/>
                      </a:endParaRPr>
                    </a:p>
                  </a:txBody>
                  <a:tcPr marL="0" marR="0" marB="0" marT="0">
                    <a:lnT w="12700">
                      <a:solidFill>
                        <a:srgbClr val="4F81BC"/>
                      </a:solidFill>
                      <a:prstDash val="solid"/>
                    </a:lnT>
                    <a:solidFill>
                      <a:srgbClr val="D2DFED"/>
                    </a:solidFill>
                  </a:tcPr>
                </a:tc>
                <a:tc>
                  <a:txBody>
                    <a:bodyPr/>
                    <a:lstStyle/>
                    <a:p>
                      <a:pPr marL="181610">
                        <a:lnSpc>
                          <a:spcPts val="1185"/>
                        </a:lnSpc>
                      </a:pPr>
                      <a:r>
                        <a:rPr dirty="0" sz="1000" spc="-10">
                          <a:solidFill>
                            <a:srgbClr val="365F91"/>
                          </a:solidFill>
                          <a:latin typeface="Arial"/>
                          <a:cs typeface="Arial"/>
                        </a:rPr>
                        <a:t>-0.920</a:t>
                      </a:r>
                      <a:endParaRPr sz="1000">
                        <a:latin typeface="Arial"/>
                        <a:cs typeface="Arial"/>
                      </a:endParaRPr>
                    </a:p>
                  </a:txBody>
                  <a:tcPr marL="0" marR="0" marB="0" marT="0">
                    <a:lnT w="12700">
                      <a:solidFill>
                        <a:srgbClr val="4F81BC"/>
                      </a:solidFill>
                      <a:prstDash val="solid"/>
                    </a:lnT>
                    <a:solidFill>
                      <a:srgbClr val="D2DFED"/>
                    </a:solidFill>
                  </a:tcPr>
                </a:tc>
                <a:tc>
                  <a:txBody>
                    <a:bodyPr/>
                    <a:lstStyle/>
                    <a:p>
                      <a:pPr algn="ctr" marL="38100">
                        <a:lnSpc>
                          <a:spcPts val="1185"/>
                        </a:lnSpc>
                      </a:pPr>
                      <a:r>
                        <a:rPr dirty="0" sz="1000">
                          <a:solidFill>
                            <a:srgbClr val="365F91"/>
                          </a:solidFill>
                          <a:latin typeface="Arial"/>
                          <a:cs typeface="Arial"/>
                        </a:rPr>
                        <a:t>0</a:t>
                      </a:r>
                      <a:endParaRPr sz="1000">
                        <a:latin typeface="Arial"/>
                        <a:cs typeface="Arial"/>
                      </a:endParaRPr>
                    </a:p>
                  </a:txBody>
                  <a:tcPr marL="0" marR="0" marB="0" marT="0">
                    <a:lnT w="12700">
                      <a:solidFill>
                        <a:srgbClr val="4F81BC"/>
                      </a:solidFill>
                      <a:prstDash val="solid"/>
                    </a:lnT>
                    <a:solidFill>
                      <a:srgbClr val="D2DFED"/>
                    </a:solidFill>
                  </a:tcPr>
                </a:tc>
                <a:tc>
                  <a:txBody>
                    <a:bodyPr/>
                    <a:lstStyle/>
                    <a:p>
                      <a:pPr algn="r" marR="313055">
                        <a:lnSpc>
                          <a:spcPts val="1185"/>
                        </a:lnSpc>
                      </a:pPr>
                      <a:r>
                        <a:rPr dirty="0" sz="1000">
                          <a:solidFill>
                            <a:srgbClr val="365F91"/>
                          </a:solidFill>
                          <a:latin typeface="Arial"/>
                          <a:cs typeface="Arial"/>
                        </a:rPr>
                        <a:t>0</a:t>
                      </a:r>
                      <a:endParaRPr sz="1000">
                        <a:latin typeface="Arial"/>
                        <a:cs typeface="Arial"/>
                      </a:endParaRPr>
                    </a:p>
                  </a:txBody>
                  <a:tcPr marL="0" marR="0" marB="0" marT="0">
                    <a:lnT w="12700">
                      <a:solidFill>
                        <a:srgbClr val="4F81BC"/>
                      </a:solidFill>
                      <a:prstDash val="solid"/>
                    </a:lnT>
                    <a:solidFill>
                      <a:srgbClr val="D2DFED"/>
                    </a:solidFill>
                  </a:tcPr>
                </a:tc>
                <a:tc>
                  <a:txBody>
                    <a:bodyPr/>
                    <a:lstStyle/>
                    <a:p>
                      <a:pPr algn="ctr">
                        <a:lnSpc>
                          <a:spcPts val="1185"/>
                        </a:lnSpc>
                      </a:pPr>
                      <a:r>
                        <a:rPr dirty="0" sz="1000" spc="-5">
                          <a:solidFill>
                            <a:srgbClr val="365F91"/>
                          </a:solidFill>
                          <a:latin typeface="Arial"/>
                          <a:cs typeface="Arial"/>
                        </a:rPr>
                        <a:t>1.789</a:t>
                      </a:r>
                      <a:endParaRPr sz="1000">
                        <a:latin typeface="Arial"/>
                        <a:cs typeface="Arial"/>
                      </a:endParaRPr>
                    </a:p>
                  </a:txBody>
                  <a:tcPr marL="0" marR="0" marB="0" marT="0">
                    <a:lnT w="12700">
                      <a:solidFill>
                        <a:srgbClr val="4F81BC"/>
                      </a:solidFill>
                      <a:prstDash val="solid"/>
                    </a:lnT>
                    <a:solidFill>
                      <a:srgbClr val="D2DFED"/>
                    </a:solidFill>
                  </a:tcPr>
                </a:tc>
              </a:tr>
              <a:tr h="228600">
                <a:tc>
                  <a:txBody>
                    <a:bodyPr/>
                    <a:lstStyle/>
                    <a:p>
                      <a:pPr marL="77470">
                        <a:lnSpc>
                          <a:spcPts val="1135"/>
                        </a:lnSpc>
                      </a:pPr>
                      <a:r>
                        <a:rPr dirty="0" sz="1000" spc="-5" b="1">
                          <a:solidFill>
                            <a:srgbClr val="365F91"/>
                          </a:solidFill>
                          <a:latin typeface="Arial"/>
                          <a:cs typeface="Arial"/>
                        </a:rPr>
                        <a:t>Fatigue</a:t>
                      </a:r>
                      <a:endParaRPr sz="1000">
                        <a:latin typeface="Arial"/>
                        <a:cs typeface="Arial"/>
                      </a:endParaRPr>
                    </a:p>
                  </a:txBody>
                  <a:tcPr marL="0" marR="0" marB="0" marT="0">
                    <a:lnB w="12700">
                      <a:solidFill>
                        <a:srgbClr val="4F81BC"/>
                      </a:solidFill>
                      <a:prstDash val="solid"/>
                    </a:lnB>
                  </a:tcPr>
                </a:tc>
                <a:tc>
                  <a:txBody>
                    <a:bodyPr/>
                    <a:lstStyle/>
                    <a:p>
                      <a:pPr marL="215900">
                        <a:lnSpc>
                          <a:spcPts val="1135"/>
                        </a:lnSpc>
                      </a:pPr>
                      <a:r>
                        <a:rPr dirty="0" sz="1000" spc="-5">
                          <a:solidFill>
                            <a:srgbClr val="365F91"/>
                          </a:solidFill>
                          <a:latin typeface="Arial"/>
                          <a:cs typeface="Arial"/>
                        </a:rPr>
                        <a:t>2686.86</a:t>
                      </a:r>
                      <a:endParaRPr sz="1000">
                        <a:latin typeface="Arial"/>
                        <a:cs typeface="Arial"/>
                      </a:endParaRPr>
                    </a:p>
                  </a:txBody>
                  <a:tcPr marL="0" marR="0" marB="0" marT="0">
                    <a:lnB w="12700">
                      <a:solidFill>
                        <a:srgbClr val="4F81BC"/>
                      </a:solidFill>
                      <a:prstDash val="solid"/>
                    </a:lnB>
                  </a:tcPr>
                </a:tc>
                <a:tc>
                  <a:txBody>
                    <a:bodyPr/>
                    <a:lstStyle/>
                    <a:p>
                      <a:pPr marL="73660">
                        <a:lnSpc>
                          <a:spcPts val="1135"/>
                        </a:lnSpc>
                      </a:pPr>
                      <a:r>
                        <a:rPr dirty="0" sz="1000" spc="-5">
                          <a:solidFill>
                            <a:srgbClr val="365F91"/>
                          </a:solidFill>
                          <a:latin typeface="Arial"/>
                          <a:cs typeface="Arial"/>
                        </a:rPr>
                        <a:t>0.694</a:t>
                      </a:r>
                      <a:endParaRPr sz="1000">
                        <a:latin typeface="Arial"/>
                        <a:cs typeface="Arial"/>
                      </a:endParaRPr>
                    </a:p>
                  </a:txBody>
                  <a:tcPr marL="0" marR="0" marB="0" marT="0">
                    <a:lnB w="12700">
                      <a:solidFill>
                        <a:srgbClr val="4F81BC"/>
                      </a:solidFill>
                      <a:prstDash val="solid"/>
                    </a:lnB>
                  </a:tcPr>
                </a:tc>
                <a:tc>
                  <a:txBody>
                    <a:bodyPr/>
                    <a:lstStyle/>
                    <a:p>
                      <a:pPr marL="158115">
                        <a:lnSpc>
                          <a:spcPts val="1135"/>
                        </a:lnSpc>
                      </a:pPr>
                      <a:r>
                        <a:rPr dirty="0" sz="1000" spc="-5">
                          <a:solidFill>
                            <a:srgbClr val="365F91"/>
                          </a:solidFill>
                          <a:latin typeface="Arial"/>
                          <a:cs typeface="Arial"/>
                        </a:rPr>
                        <a:t>1863.40</a:t>
                      </a:r>
                      <a:endParaRPr sz="1000">
                        <a:latin typeface="Arial"/>
                        <a:cs typeface="Arial"/>
                      </a:endParaRPr>
                    </a:p>
                  </a:txBody>
                  <a:tcPr marL="0" marR="0" marB="0" marT="0">
                    <a:lnB w="12700">
                      <a:solidFill>
                        <a:srgbClr val="4F81BC"/>
                      </a:solidFill>
                      <a:prstDash val="solid"/>
                    </a:lnB>
                  </a:tcPr>
                </a:tc>
                <a:tc>
                  <a:txBody>
                    <a:bodyPr/>
                    <a:lstStyle/>
                    <a:p>
                      <a:pPr marL="181610">
                        <a:lnSpc>
                          <a:spcPts val="1135"/>
                        </a:lnSpc>
                      </a:pPr>
                      <a:r>
                        <a:rPr dirty="0" sz="1000" spc="-10">
                          <a:solidFill>
                            <a:srgbClr val="365F91"/>
                          </a:solidFill>
                          <a:latin typeface="Arial"/>
                          <a:cs typeface="Arial"/>
                        </a:rPr>
                        <a:t>-0.451</a:t>
                      </a:r>
                      <a:endParaRPr sz="1000">
                        <a:latin typeface="Arial"/>
                        <a:cs typeface="Arial"/>
                      </a:endParaRPr>
                    </a:p>
                  </a:txBody>
                  <a:tcPr marL="0" marR="0" marB="0" marT="0">
                    <a:lnB w="12700">
                      <a:solidFill>
                        <a:srgbClr val="4F81BC"/>
                      </a:solidFill>
                      <a:prstDash val="solid"/>
                    </a:lnB>
                  </a:tcPr>
                </a:tc>
                <a:tc>
                  <a:txBody>
                    <a:bodyPr/>
                    <a:lstStyle/>
                    <a:p>
                      <a:pPr algn="ctr" marL="38100">
                        <a:lnSpc>
                          <a:spcPts val="1135"/>
                        </a:lnSpc>
                      </a:pPr>
                      <a:r>
                        <a:rPr dirty="0" sz="1000">
                          <a:solidFill>
                            <a:srgbClr val="365F91"/>
                          </a:solidFill>
                          <a:latin typeface="Arial"/>
                          <a:cs typeface="Arial"/>
                        </a:rPr>
                        <a:t>0</a:t>
                      </a:r>
                      <a:endParaRPr sz="1000">
                        <a:latin typeface="Arial"/>
                        <a:cs typeface="Arial"/>
                      </a:endParaRPr>
                    </a:p>
                  </a:txBody>
                  <a:tcPr marL="0" marR="0" marB="0" marT="0">
                    <a:lnB w="12700">
                      <a:solidFill>
                        <a:srgbClr val="4F81BC"/>
                      </a:solidFill>
                      <a:prstDash val="solid"/>
                    </a:lnB>
                  </a:tcPr>
                </a:tc>
                <a:tc>
                  <a:txBody>
                    <a:bodyPr/>
                    <a:lstStyle/>
                    <a:p>
                      <a:pPr algn="r" marR="313055">
                        <a:lnSpc>
                          <a:spcPts val="1135"/>
                        </a:lnSpc>
                      </a:pPr>
                      <a:r>
                        <a:rPr dirty="0" sz="1000">
                          <a:solidFill>
                            <a:srgbClr val="365F91"/>
                          </a:solidFill>
                          <a:latin typeface="Arial"/>
                          <a:cs typeface="Arial"/>
                        </a:rPr>
                        <a:t>0</a:t>
                      </a:r>
                      <a:endParaRPr sz="1000">
                        <a:latin typeface="Arial"/>
                        <a:cs typeface="Arial"/>
                      </a:endParaRPr>
                    </a:p>
                  </a:txBody>
                  <a:tcPr marL="0" marR="0" marB="0" marT="0">
                    <a:lnB w="12700">
                      <a:solidFill>
                        <a:srgbClr val="4F81BC"/>
                      </a:solidFill>
                      <a:prstDash val="solid"/>
                    </a:lnB>
                  </a:tcPr>
                </a:tc>
                <a:tc>
                  <a:txBody>
                    <a:bodyPr/>
                    <a:lstStyle/>
                    <a:p>
                      <a:pPr algn="ctr">
                        <a:lnSpc>
                          <a:spcPts val="1135"/>
                        </a:lnSpc>
                      </a:pPr>
                      <a:r>
                        <a:rPr dirty="0" sz="1000" spc="-5">
                          <a:solidFill>
                            <a:srgbClr val="365F91"/>
                          </a:solidFill>
                          <a:latin typeface="Arial"/>
                          <a:cs typeface="Arial"/>
                        </a:rPr>
                        <a:t>0.877</a:t>
                      </a:r>
                      <a:endParaRPr sz="1000">
                        <a:latin typeface="Arial"/>
                        <a:cs typeface="Arial"/>
                      </a:endParaRPr>
                    </a:p>
                  </a:txBody>
                  <a:tcPr marL="0" marR="0" marB="0" marT="0">
                    <a:lnB w="12700">
                      <a:solidFill>
                        <a:srgbClr val="4F81BC"/>
                      </a:solidFill>
                      <a:prstDash val="solid"/>
                    </a:lnB>
                  </a:tcPr>
                </a:tc>
              </a:tr>
            </a:tbl>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80471" y="1861828"/>
            <a:ext cx="934085" cy="1252855"/>
          </a:xfrm>
          <a:custGeom>
            <a:avLst/>
            <a:gdLst/>
            <a:ahLst/>
            <a:cxnLst/>
            <a:rect l="l" t="t" r="r" b="b"/>
            <a:pathLst>
              <a:path w="934085" h="1252855">
                <a:moveTo>
                  <a:pt x="813160" y="1252717"/>
                </a:moveTo>
                <a:lnTo>
                  <a:pt x="119824" y="1252717"/>
                </a:lnTo>
                <a:lnTo>
                  <a:pt x="100616" y="1232717"/>
                </a:lnTo>
                <a:lnTo>
                  <a:pt x="100616" y="1155445"/>
                </a:lnTo>
                <a:lnTo>
                  <a:pt x="351241" y="1069991"/>
                </a:lnTo>
                <a:lnTo>
                  <a:pt x="408866" y="1012719"/>
                </a:lnTo>
                <a:lnTo>
                  <a:pt x="408866" y="169998"/>
                </a:lnTo>
                <a:lnTo>
                  <a:pt x="353070" y="114544"/>
                </a:lnTo>
                <a:lnTo>
                  <a:pt x="0" y="56363"/>
                </a:lnTo>
                <a:lnTo>
                  <a:pt x="0" y="0"/>
                </a:lnTo>
                <a:lnTo>
                  <a:pt x="933899" y="0"/>
                </a:lnTo>
                <a:lnTo>
                  <a:pt x="933899" y="56363"/>
                </a:lnTo>
                <a:lnTo>
                  <a:pt x="580828" y="114544"/>
                </a:lnTo>
                <a:lnTo>
                  <a:pt x="525032" y="169998"/>
                </a:lnTo>
                <a:lnTo>
                  <a:pt x="525032" y="1012719"/>
                </a:lnTo>
                <a:lnTo>
                  <a:pt x="582658" y="1069991"/>
                </a:lnTo>
                <a:lnTo>
                  <a:pt x="832368" y="1155445"/>
                </a:lnTo>
                <a:lnTo>
                  <a:pt x="832368" y="1232717"/>
                </a:lnTo>
                <a:lnTo>
                  <a:pt x="813160" y="1252717"/>
                </a:lnTo>
                <a:close/>
              </a:path>
            </a:pathLst>
          </a:custGeom>
          <a:solidFill>
            <a:srgbClr val="C0C0C0"/>
          </a:solidFill>
        </p:spPr>
        <p:txBody>
          <a:bodyPr wrap="square" lIns="0" tIns="0" rIns="0" bIns="0" rtlCol="0"/>
          <a:lstStyle/>
          <a:p/>
        </p:txBody>
      </p:sp>
      <p:sp>
        <p:nvSpPr>
          <p:cNvPr id="3" name="object 3"/>
          <p:cNvSpPr/>
          <p:nvPr/>
        </p:nvSpPr>
        <p:spPr>
          <a:xfrm>
            <a:off x="3180014" y="1861465"/>
            <a:ext cx="934085" cy="1252855"/>
          </a:xfrm>
          <a:custGeom>
            <a:avLst/>
            <a:gdLst/>
            <a:ahLst/>
            <a:cxnLst/>
            <a:rect l="l" t="t" r="r" b="b"/>
            <a:pathLst>
              <a:path w="934085" h="1252855">
                <a:moveTo>
                  <a:pt x="408866" y="1013628"/>
                </a:moveTo>
                <a:lnTo>
                  <a:pt x="408866" y="170907"/>
                </a:lnTo>
                <a:lnTo>
                  <a:pt x="353070" y="115453"/>
                </a:lnTo>
                <a:lnTo>
                  <a:pt x="0" y="57272"/>
                </a:lnTo>
                <a:lnTo>
                  <a:pt x="0" y="0"/>
                </a:lnTo>
                <a:lnTo>
                  <a:pt x="933899" y="0"/>
                </a:lnTo>
                <a:lnTo>
                  <a:pt x="933899" y="57272"/>
                </a:lnTo>
                <a:lnTo>
                  <a:pt x="581743" y="115453"/>
                </a:lnTo>
                <a:lnTo>
                  <a:pt x="525947" y="170907"/>
                </a:lnTo>
                <a:lnTo>
                  <a:pt x="525947" y="1013628"/>
                </a:lnTo>
                <a:lnTo>
                  <a:pt x="582658" y="1069991"/>
                </a:lnTo>
                <a:lnTo>
                  <a:pt x="833283" y="1155445"/>
                </a:lnTo>
                <a:lnTo>
                  <a:pt x="833283" y="1233626"/>
                </a:lnTo>
                <a:lnTo>
                  <a:pt x="814074" y="1252717"/>
                </a:lnTo>
                <a:lnTo>
                  <a:pt x="120739" y="1252717"/>
                </a:lnTo>
                <a:lnTo>
                  <a:pt x="101530" y="1233626"/>
                </a:lnTo>
                <a:lnTo>
                  <a:pt x="101530" y="1155445"/>
                </a:lnTo>
                <a:lnTo>
                  <a:pt x="352156" y="1069991"/>
                </a:lnTo>
                <a:lnTo>
                  <a:pt x="408866" y="1013628"/>
                </a:lnTo>
                <a:close/>
              </a:path>
            </a:pathLst>
          </a:custGeom>
          <a:ln w="3175">
            <a:solidFill>
              <a:srgbClr val="7E7E7E"/>
            </a:solidFill>
          </a:ln>
        </p:spPr>
        <p:txBody>
          <a:bodyPr wrap="square" lIns="0" tIns="0" rIns="0" bIns="0" rtlCol="0"/>
          <a:lstStyle/>
          <a:p/>
        </p:txBody>
      </p:sp>
      <p:sp>
        <p:nvSpPr>
          <p:cNvPr id="4" name="object 4"/>
          <p:cNvSpPr/>
          <p:nvPr/>
        </p:nvSpPr>
        <p:spPr>
          <a:xfrm>
            <a:off x="2882125" y="1750948"/>
            <a:ext cx="1533015" cy="110565"/>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3351890" y="2317591"/>
            <a:ext cx="600710" cy="0"/>
          </a:xfrm>
          <a:custGeom>
            <a:avLst/>
            <a:gdLst/>
            <a:ahLst/>
            <a:cxnLst/>
            <a:rect l="l" t="t" r="r" b="b"/>
            <a:pathLst>
              <a:path w="600710" h="0">
                <a:moveTo>
                  <a:pt x="0" y="0"/>
                </a:moveTo>
                <a:lnTo>
                  <a:pt x="600250" y="0"/>
                </a:lnTo>
              </a:path>
            </a:pathLst>
          </a:custGeom>
          <a:ln w="9469">
            <a:solidFill>
              <a:srgbClr val="000000"/>
            </a:solidFill>
          </a:ln>
        </p:spPr>
        <p:txBody>
          <a:bodyPr wrap="square" lIns="0" tIns="0" rIns="0" bIns="0" rtlCol="0"/>
          <a:lstStyle/>
          <a:p/>
        </p:txBody>
      </p:sp>
      <p:sp>
        <p:nvSpPr>
          <p:cNvPr id="6" name="object 6"/>
          <p:cNvSpPr/>
          <p:nvPr/>
        </p:nvSpPr>
        <p:spPr>
          <a:xfrm>
            <a:off x="4015950" y="2317552"/>
            <a:ext cx="628650" cy="0"/>
          </a:xfrm>
          <a:custGeom>
            <a:avLst/>
            <a:gdLst/>
            <a:ahLst/>
            <a:cxnLst/>
            <a:rect l="l" t="t" r="r" b="b"/>
            <a:pathLst>
              <a:path w="628650" h="0">
                <a:moveTo>
                  <a:pt x="0" y="0"/>
                </a:moveTo>
                <a:lnTo>
                  <a:pt x="628392" y="0"/>
                </a:lnTo>
              </a:path>
            </a:pathLst>
          </a:custGeom>
          <a:ln w="3175">
            <a:solidFill>
              <a:srgbClr val="000000"/>
            </a:solidFill>
          </a:ln>
        </p:spPr>
        <p:txBody>
          <a:bodyPr wrap="square" lIns="0" tIns="0" rIns="0" bIns="0" rtlCol="0"/>
          <a:lstStyle/>
          <a:p/>
        </p:txBody>
      </p:sp>
      <p:sp>
        <p:nvSpPr>
          <p:cNvPr id="7" name="object 7"/>
          <p:cNvSpPr/>
          <p:nvPr/>
        </p:nvSpPr>
        <p:spPr>
          <a:xfrm>
            <a:off x="4478784" y="1793920"/>
            <a:ext cx="165735" cy="0"/>
          </a:xfrm>
          <a:custGeom>
            <a:avLst/>
            <a:gdLst/>
            <a:ahLst/>
            <a:cxnLst/>
            <a:rect l="l" t="t" r="r" b="b"/>
            <a:pathLst>
              <a:path w="165735" h="0">
                <a:moveTo>
                  <a:pt x="0" y="0"/>
                </a:moveTo>
                <a:lnTo>
                  <a:pt x="165559" y="0"/>
                </a:lnTo>
              </a:path>
            </a:pathLst>
          </a:custGeom>
          <a:ln w="3175">
            <a:solidFill>
              <a:srgbClr val="000000"/>
            </a:solidFill>
          </a:ln>
        </p:spPr>
        <p:txBody>
          <a:bodyPr wrap="square" lIns="0" tIns="0" rIns="0" bIns="0" rtlCol="0"/>
          <a:lstStyle/>
          <a:p/>
        </p:txBody>
      </p:sp>
      <p:sp>
        <p:nvSpPr>
          <p:cNvPr id="8" name="object 8"/>
          <p:cNvSpPr/>
          <p:nvPr/>
        </p:nvSpPr>
        <p:spPr>
          <a:xfrm>
            <a:off x="4517201" y="2140281"/>
            <a:ext cx="0" cy="106680"/>
          </a:xfrm>
          <a:custGeom>
            <a:avLst/>
            <a:gdLst/>
            <a:ahLst/>
            <a:cxnLst/>
            <a:rect l="l" t="t" r="r" b="b"/>
            <a:pathLst>
              <a:path w="0" h="106680">
                <a:moveTo>
                  <a:pt x="0" y="0"/>
                </a:moveTo>
                <a:lnTo>
                  <a:pt x="0" y="106362"/>
                </a:lnTo>
              </a:path>
            </a:pathLst>
          </a:custGeom>
          <a:ln w="3175">
            <a:solidFill>
              <a:srgbClr val="000000"/>
            </a:solidFill>
          </a:ln>
        </p:spPr>
        <p:txBody>
          <a:bodyPr wrap="square" lIns="0" tIns="0" rIns="0" bIns="0" rtlCol="0"/>
          <a:lstStyle/>
          <a:p/>
        </p:txBody>
      </p:sp>
      <p:sp>
        <p:nvSpPr>
          <p:cNvPr id="9" name="object 9"/>
          <p:cNvSpPr/>
          <p:nvPr/>
        </p:nvSpPr>
        <p:spPr>
          <a:xfrm>
            <a:off x="4517201" y="1864829"/>
            <a:ext cx="0" cy="115570"/>
          </a:xfrm>
          <a:custGeom>
            <a:avLst/>
            <a:gdLst/>
            <a:ahLst/>
            <a:cxnLst/>
            <a:rect l="l" t="t" r="r" b="b"/>
            <a:pathLst>
              <a:path w="0" h="115569">
                <a:moveTo>
                  <a:pt x="0" y="0"/>
                </a:moveTo>
                <a:lnTo>
                  <a:pt x="0" y="115453"/>
                </a:lnTo>
              </a:path>
            </a:pathLst>
          </a:custGeom>
          <a:ln w="3175">
            <a:solidFill>
              <a:srgbClr val="000000"/>
            </a:solidFill>
          </a:ln>
        </p:spPr>
        <p:txBody>
          <a:bodyPr wrap="square" lIns="0" tIns="0" rIns="0" bIns="0" rtlCol="0"/>
          <a:lstStyle/>
          <a:p/>
        </p:txBody>
      </p:sp>
      <p:sp>
        <p:nvSpPr>
          <p:cNvPr id="10" name="object 10"/>
          <p:cNvSpPr/>
          <p:nvPr/>
        </p:nvSpPr>
        <p:spPr>
          <a:xfrm>
            <a:off x="4491407" y="2240371"/>
            <a:ext cx="52705" cy="77470"/>
          </a:xfrm>
          <a:custGeom>
            <a:avLst/>
            <a:gdLst/>
            <a:ahLst/>
            <a:cxnLst/>
            <a:rect l="l" t="t" r="r" b="b"/>
            <a:pathLst>
              <a:path w="52704" h="77469">
                <a:moveTo>
                  <a:pt x="52137" y="0"/>
                </a:moveTo>
                <a:lnTo>
                  <a:pt x="25611" y="77272"/>
                </a:lnTo>
                <a:lnTo>
                  <a:pt x="0" y="0"/>
                </a:lnTo>
                <a:lnTo>
                  <a:pt x="52137" y="0"/>
                </a:lnTo>
                <a:close/>
              </a:path>
            </a:pathLst>
          </a:custGeom>
          <a:solidFill>
            <a:srgbClr val="000000"/>
          </a:solidFill>
        </p:spPr>
        <p:txBody>
          <a:bodyPr wrap="square" lIns="0" tIns="0" rIns="0" bIns="0" rtlCol="0"/>
          <a:lstStyle/>
          <a:p/>
        </p:txBody>
      </p:sp>
      <p:sp>
        <p:nvSpPr>
          <p:cNvPr id="11" name="object 11"/>
          <p:cNvSpPr/>
          <p:nvPr/>
        </p:nvSpPr>
        <p:spPr>
          <a:xfrm>
            <a:off x="4491498" y="1794465"/>
            <a:ext cx="52705" cy="77470"/>
          </a:xfrm>
          <a:custGeom>
            <a:avLst/>
            <a:gdLst/>
            <a:ahLst/>
            <a:cxnLst/>
            <a:rect l="l" t="t" r="r" b="b"/>
            <a:pathLst>
              <a:path w="52704" h="77469">
                <a:moveTo>
                  <a:pt x="52137" y="77272"/>
                </a:moveTo>
                <a:lnTo>
                  <a:pt x="0" y="77272"/>
                </a:lnTo>
                <a:lnTo>
                  <a:pt x="25611" y="0"/>
                </a:lnTo>
                <a:lnTo>
                  <a:pt x="52137" y="77272"/>
                </a:lnTo>
                <a:close/>
              </a:path>
            </a:pathLst>
          </a:custGeom>
          <a:solidFill>
            <a:srgbClr val="000000"/>
          </a:solidFill>
        </p:spPr>
        <p:txBody>
          <a:bodyPr wrap="square" lIns="0" tIns="0" rIns="0" bIns="0" rtlCol="0"/>
          <a:lstStyle/>
          <a:p/>
        </p:txBody>
      </p:sp>
      <p:sp>
        <p:nvSpPr>
          <p:cNvPr id="12" name="object 12"/>
          <p:cNvSpPr/>
          <p:nvPr/>
        </p:nvSpPr>
        <p:spPr>
          <a:xfrm>
            <a:off x="4619097" y="1794374"/>
            <a:ext cx="280035" cy="0"/>
          </a:xfrm>
          <a:custGeom>
            <a:avLst/>
            <a:gdLst/>
            <a:ahLst/>
            <a:cxnLst/>
            <a:rect l="l" t="t" r="r" b="b"/>
            <a:pathLst>
              <a:path w="280035" h="0">
                <a:moveTo>
                  <a:pt x="279895" y="0"/>
                </a:moveTo>
                <a:lnTo>
                  <a:pt x="0" y="0"/>
                </a:lnTo>
              </a:path>
            </a:pathLst>
          </a:custGeom>
          <a:ln w="19090">
            <a:solidFill>
              <a:srgbClr val="000000"/>
            </a:solidFill>
          </a:ln>
        </p:spPr>
        <p:txBody>
          <a:bodyPr wrap="square" lIns="0" tIns="0" rIns="0" bIns="0" rtlCol="0"/>
          <a:lstStyle/>
          <a:p/>
        </p:txBody>
      </p:sp>
      <p:sp>
        <p:nvSpPr>
          <p:cNvPr id="13" name="object 13"/>
          <p:cNvSpPr/>
          <p:nvPr/>
        </p:nvSpPr>
        <p:spPr>
          <a:xfrm>
            <a:off x="4478692" y="1742830"/>
            <a:ext cx="153035" cy="102870"/>
          </a:xfrm>
          <a:custGeom>
            <a:avLst/>
            <a:gdLst/>
            <a:ahLst/>
            <a:cxnLst/>
            <a:rect l="l" t="t" r="r" b="b"/>
            <a:pathLst>
              <a:path w="153035" h="102869">
                <a:moveTo>
                  <a:pt x="152753" y="0"/>
                </a:moveTo>
                <a:lnTo>
                  <a:pt x="152753" y="102726"/>
                </a:lnTo>
                <a:lnTo>
                  <a:pt x="0" y="50908"/>
                </a:lnTo>
                <a:lnTo>
                  <a:pt x="152753" y="0"/>
                </a:lnTo>
                <a:close/>
              </a:path>
            </a:pathLst>
          </a:custGeom>
          <a:solidFill>
            <a:srgbClr val="000000"/>
          </a:solidFill>
        </p:spPr>
        <p:txBody>
          <a:bodyPr wrap="square" lIns="0" tIns="0" rIns="0" bIns="0" rtlCol="0"/>
          <a:lstStyle/>
          <a:p/>
        </p:txBody>
      </p:sp>
      <p:sp>
        <p:nvSpPr>
          <p:cNvPr id="14" name="object 14"/>
          <p:cNvSpPr txBox="1"/>
          <p:nvPr/>
        </p:nvSpPr>
        <p:spPr>
          <a:xfrm>
            <a:off x="609600" y="438403"/>
            <a:ext cx="6530340" cy="1878330"/>
          </a:xfrm>
          <a:prstGeom prst="rect">
            <a:avLst/>
          </a:prstGeom>
        </p:spPr>
        <p:txBody>
          <a:bodyPr wrap="square" lIns="0" tIns="12700" rIns="0" bIns="0" rtlCol="0" vert="horz">
            <a:spAutoFit/>
          </a:bodyPr>
          <a:lstStyle/>
          <a:p>
            <a:pPr marL="328422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95">
                <a:latin typeface="Times New Roman"/>
                <a:cs typeface="Times New Roman"/>
              </a:rPr>
              <a:t> </a:t>
            </a:r>
            <a:r>
              <a:rPr dirty="0" sz="800" spc="-5">
                <a:latin typeface="Times New Roman"/>
                <a:cs typeface="Times New Roman"/>
              </a:rPr>
              <a:t>(11/16/2022)</a:t>
            </a:r>
            <a:endParaRPr sz="8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marL="76200">
              <a:lnSpc>
                <a:spcPct val="100000"/>
              </a:lnSpc>
              <a:spcBef>
                <a:spcPts val="545"/>
              </a:spcBef>
              <a:tabLst>
                <a:tab pos="624205" algn="l"/>
              </a:tabLst>
            </a:pPr>
            <a:r>
              <a:rPr dirty="0" sz="1200">
                <a:latin typeface="Times New Roman"/>
                <a:cs typeface="Times New Roman"/>
              </a:rPr>
              <a:t>4.1.2.3	</a:t>
            </a:r>
            <a:r>
              <a:rPr dirty="0" sz="1200" spc="-5" i="1">
                <a:latin typeface="Arial"/>
                <a:cs typeface="Arial"/>
              </a:rPr>
              <a:t>Stress due to slab</a:t>
            </a:r>
            <a:r>
              <a:rPr dirty="0" sz="1200" spc="15" i="1">
                <a:latin typeface="Arial"/>
                <a:cs typeface="Arial"/>
              </a:rPr>
              <a:t> </a:t>
            </a:r>
            <a:r>
              <a:rPr dirty="0" sz="1200" spc="-5" i="1">
                <a:latin typeface="Arial"/>
                <a:cs typeface="Arial"/>
              </a:rPr>
              <a:t>shrinkage</a:t>
            </a:r>
            <a:endParaRPr sz="1200">
              <a:latin typeface="Arial"/>
              <a:cs typeface="Arial"/>
            </a:endParaRPr>
          </a:p>
          <a:p>
            <a:pPr marL="76200" marR="437515">
              <a:lnSpc>
                <a:spcPts val="1150"/>
              </a:lnSpc>
              <a:spcBef>
                <a:spcPts val="330"/>
              </a:spcBef>
            </a:pPr>
            <a:r>
              <a:rPr dirty="0" sz="1000" spc="-5">
                <a:latin typeface="Times New Roman"/>
                <a:cs typeface="Times New Roman"/>
              </a:rPr>
              <a:t>Girder stresses must include those </a:t>
            </a:r>
            <a:r>
              <a:rPr dirty="0" sz="1000">
                <a:latin typeface="Times New Roman"/>
                <a:cs typeface="Times New Roman"/>
              </a:rPr>
              <a:t>due </a:t>
            </a:r>
            <a:r>
              <a:rPr dirty="0" sz="1000" spc="-5">
                <a:latin typeface="Times New Roman"/>
                <a:cs typeface="Times New Roman"/>
              </a:rPr>
              <a:t>to slab shrinkage when gains </a:t>
            </a:r>
            <a:r>
              <a:rPr dirty="0" sz="1000">
                <a:latin typeface="Times New Roman"/>
                <a:cs typeface="Times New Roman"/>
              </a:rPr>
              <a:t>due </a:t>
            </a:r>
            <a:r>
              <a:rPr dirty="0" sz="1000" spc="-5">
                <a:latin typeface="Times New Roman"/>
                <a:cs typeface="Times New Roman"/>
              </a:rPr>
              <a:t>to slab shrinkage are included in the effective  prestress force. The equivalent force is illustrated in </a:t>
            </a:r>
            <a:r>
              <a:rPr dirty="0" sz="1000" spc="-5">
                <a:latin typeface="Times New Roman"/>
                <a:cs typeface="Times New Roman"/>
                <a:hlinkClick r:id="rId3" action="ppaction://hlinksldjump"/>
              </a:rPr>
              <a:t>Figure</a:t>
            </a:r>
            <a:r>
              <a:rPr dirty="0" sz="1000" spc="20">
                <a:latin typeface="Times New Roman"/>
                <a:cs typeface="Times New Roman"/>
                <a:hlinkClick r:id="rId3" action="ppaction://hlinksldjump"/>
              </a:rPr>
              <a:t> </a:t>
            </a:r>
            <a:r>
              <a:rPr dirty="0" sz="1000" spc="-5">
                <a:latin typeface="Times New Roman"/>
                <a:cs typeface="Times New Roman"/>
                <a:hlinkClick r:id="rId3" action="ppaction://hlinksldjump"/>
              </a:rPr>
              <a:t>4-2.</a:t>
            </a:r>
            <a:endParaRPr sz="1000">
              <a:latin typeface="Times New Roman"/>
              <a:cs typeface="Times New Roman"/>
            </a:endParaRPr>
          </a:p>
          <a:p>
            <a:pPr marL="4079875">
              <a:lnSpc>
                <a:spcPct val="100000"/>
              </a:lnSpc>
              <a:spcBef>
                <a:spcPts val="930"/>
              </a:spcBef>
            </a:pPr>
            <a:r>
              <a:rPr dirty="0" sz="1250" spc="-25" i="1">
                <a:latin typeface="Symbol"/>
                <a:cs typeface="Symbol"/>
              </a:rPr>
              <a:t></a:t>
            </a:r>
            <a:r>
              <a:rPr dirty="0" sz="1250" spc="-25" i="1">
                <a:latin typeface="Cambria Math"/>
                <a:cs typeface="Cambria Math"/>
              </a:rPr>
              <a:t>P</a:t>
            </a:r>
            <a:r>
              <a:rPr dirty="0" baseline="-9803" sz="1275" spc="-37" i="1">
                <a:latin typeface="Cambria Math"/>
                <a:cs typeface="Cambria Math"/>
              </a:rPr>
              <a:t>ds</a:t>
            </a:r>
            <a:endParaRPr baseline="-9803" sz="1275">
              <a:latin typeface="Cambria Math"/>
              <a:cs typeface="Cambria Math"/>
            </a:endParaRPr>
          </a:p>
          <a:p>
            <a:pPr>
              <a:lnSpc>
                <a:spcPct val="100000"/>
              </a:lnSpc>
              <a:spcBef>
                <a:spcPts val="40"/>
              </a:spcBef>
            </a:pPr>
            <a:endParaRPr sz="1550">
              <a:latin typeface="Cambria Math"/>
              <a:cs typeface="Cambria Math"/>
            </a:endParaRPr>
          </a:p>
          <a:p>
            <a:pPr algn="ctr" marL="1276350">
              <a:lnSpc>
                <a:spcPct val="100000"/>
              </a:lnSpc>
            </a:pPr>
            <a:r>
              <a:rPr dirty="0" sz="1000" spc="-10" i="1">
                <a:latin typeface="Cambria Math"/>
                <a:cs typeface="Cambria Math"/>
              </a:rPr>
              <a:t>e</a:t>
            </a:r>
            <a:r>
              <a:rPr dirty="0" baseline="-11904" sz="1050" spc="-15" i="1">
                <a:latin typeface="Cambria Math"/>
                <a:cs typeface="Cambria Math"/>
              </a:rPr>
              <a:t>d</a:t>
            </a:r>
            <a:endParaRPr baseline="-11904" sz="1050">
              <a:latin typeface="Cambria Math"/>
              <a:cs typeface="Cambria Math"/>
            </a:endParaRPr>
          </a:p>
          <a:p>
            <a:pPr algn="ctr" marR="438150">
              <a:lnSpc>
                <a:spcPct val="100000"/>
              </a:lnSpc>
              <a:spcBef>
                <a:spcPts val="315"/>
              </a:spcBef>
            </a:pPr>
            <a:r>
              <a:rPr dirty="0" sz="950" spc="-30" i="1">
                <a:latin typeface="Cambria Math"/>
                <a:cs typeface="Cambria Math"/>
              </a:rPr>
              <a:t>Composite</a:t>
            </a:r>
            <a:r>
              <a:rPr dirty="0" sz="950" spc="-55" i="1">
                <a:latin typeface="Cambria Math"/>
                <a:cs typeface="Cambria Math"/>
              </a:rPr>
              <a:t> </a:t>
            </a:r>
            <a:r>
              <a:rPr dirty="0" sz="950" spc="-25" i="1">
                <a:latin typeface="Cambria Math"/>
                <a:cs typeface="Cambria Math"/>
              </a:rPr>
              <a:t>CG</a:t>
            </a:r>
            <a:endParaRPr sz="950">
              <a:latin typeface="Cambria Math"/>
              <a:cs typeface="Cambria Math"/>
            </a:endParaRPr>
          </a:p>
        </p:txBody>
      </p:sp>
      <p:sp>
        <p:nvSpPr>
          <p:cNvPr id="15" name="object 15"/>
          <p:cNvSpPr txBox="1"/>
          <p:nvPr/>
        </p:nvSpPr>
        <p:spPr>
          <a:xfrm>
            <a:off x="2678636" y="3180065"/>
            <a:ext cx="2415540" cy="177800"/>
          </a:xfrm>
          <a:prstGeom prst="rect">
            <a:avLst/>
          </a:prstGeom>
        </p:spPr>
        <p:txBody>
          <a:bodyPr wrap="square" lIns="0" tIns="12065" rIns="0" bIns="0" rtlCol="0" vert="horz">
            <a:spAutoFit/>
          </a:bodyPr>
          <a:lstStyle/>
          <a:p>
            <a:pPr marL="12700">
              <a:lnSpc>
                <a:spcPct val="100000"/>
              </a:lnSpc>
              <a:spcBef>
                <a:spcPts val="95"/>
              </a:spcBef>
            </a:pPr>
            <a:r>
              <a:rPr dirty="0" sz="1000" spc="-5" b="1">
                <a:latin typeface="Times New Roman"/>
                <a:cs typeface="Times New Roman"/>
              </a:rPr>
              <a:t>Figure </a:t>
            </a:r>
            <a:r>
              <a:rPr dirty="0" sz="1000" b="1">
                <a:latin typeface="Times New Roman"/>
                <a:cs typeface="Times New Roman"/>
              </a:rPr>
              <a:t>4-2: </a:t>
            </a:r>
            <a:r>
              <a:rPr dirty="0" sz="1000" spc="-5" b="1">
                <a:latin typeface="Times New Roman"/>
                <a:cs typeface="Times New Roman"/>
              </a:rPr>
              <a:t>Equivalent deck shrinkage</a:t>
            </a:r>
            <a:r>
              <a:rPr dirty="0" sz="1000" spc="10" b="1">
                <a:latin typeface="Times New Roman"/>
                <a:cs typeface="Times New Roman"/>
              </a:rPr>
              <a:t> </a:t>
            </a:r>
            <a:r>
              <a:rPr dirty="0" sz="1000" spc="-5" b="1">
                <a:latin typeface="Times New Roman"/>
                <a:cs typeface="Times New Roman"/>
              </a:rPr>
              <a:t>force</a:t>
            </a:r>
            <a:endParaRPr sz="1000">
              <a:latin typeface="Times New Roman"/>
              <a:cs typeface="Times New Roman"/>
            </a:endParaRPr>
          </a:p>
        </p:txBody>
      </p:sp>
      <p:sp>
        <p:nvSpPr>
          <p:cNvPr id="16" name="object 16"/>
          <p:cNvSpPr txBox="1"/>
          <p:nvPr/>
        </p:nvSpPr>
        <p:spPr>
          <a:xfrm>
            <a:off x="3136430" y="3710465"/>
            <a:ext cx="454659" cy="177800"/>
          </a:xfrm>
          <a:prstGeom prst="rect">
            <a:avLst/>
          </a:prstGeom>
        </p:spPr>
        <p:txBody>
          <a:bodyPr wrap="square" lIns="0" tIns="12065" rIns="0" bIns="0" rtlCol="0" vert="horz">
            <a:spAutoFit/>
          </a:bodyPr>
          <a:lstStyle/>
          <a:p>
            <a:pPr marL="38100">
              <a:lnSpc>
                <a:spcPct val="100000"/>
              </a:lnSpc>
              <a:spcBef>
                <a:spcPts val="95"/>
              </a:spcBef>
            </a:pPr>
            <a:r>
              <a:rPr dirty="0" sz="1000" spc="-229">
                <a:latin typeface="Cambria Math"/>
                <a:cs typeface="Cambria Math"/>
              </a:rPr>
              <a:t>∆𝑃𝑃</a:t>
            </a:r>
            <a:r>
              <a:rPr dirty="0" baseline="-15873" sz="1050" spc="-345">
                <a:latin typeface="Cambria Math"/>
                <a:cs typeface="Cambria Math"/>
              </a:rPr>
              <a:t>𝑔𝑔𝑠𝑠</a:t>
            </a:r>
            <a:r>
              <a:rPr dirty="0" baseline="-15873" sz="1050" spc="232">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17" name="object 17"/>
          <p:cNvSpPr txBox="1"/>
          <p:nvPr/>
        </p:nvSpPr>
        <p:spPr>
          <a:xfrm>
            <a:off x="3643873" y="3637279"/>
            <a:ext cx="88900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00">
                <a:latin typeface="Cambria Math"/>
                <a:cs typeface="Cambria Math"/>
              </a:rPr>
              <a:t>−𝜀𝜀</a:t>
            </a:r>
            <a:r>
              <a:rPr dirty="0" sz="700" spc="-200">
                <a:latin typeface="Cambria Math"/>
                <a:cs typeface="Cambria Math"/>
              </a:rPr>
              <a:t>𝑔𝑔𝑔𝑔𝑒𝑒</a:t>
            </a:r>
            <a:r>
              <a:rPr dirty="0" baseline="11111" sz="1500" spc="-300">
                <a:latin typeface="Cambria Math"/>
                <a:cs typeface="Cambria Math"/>
              </a:rPr>
              <a:t>𝐴𝐴</a:t>
            </a:r>
            <a:r>
              <a:rPr dirty="0" sz="700" spc="-200">
                <a:latin typeface="Cambria Math"/>
                <a:cs typeface="Cambria Math"/>
              </a:rPr>
              <a:t>𝑔𝑔</a:t>
            </a:r>
            <a:r>
              <a:rPr dirty="0" sz="700" spc="-95">
                <a:latin typeface="Cambria Math"/>
                <a:cs typeface="Cambria Math"/>
              </a:rPr>
              <a:t> </a:t>
            </a:r>
            <a:r>
              <a:rPr dirty="0" baseline="11111" sz="1500" spc="-367">
                <a:latin typeface="Cambria Math"/>
                <a:cs typeface="Cambria Math"/>
              </a:rPr>
              <a:t>𝐸𝐸</a:t>
            </a:r>
            <a:r>
              <a:rPr dirty="0" sz="700" spc="-245">
                <a:latin typeface="Cambria Math"/>
                <a:cs typeface="Cambria Math"/>
              </a:rPr>
              <a:t>𝑐𝑐</a:t>
            </a:r>
            <a:r>
              <a:rPr dirty="0" sz="700" spc="10">
                <a:latin typeface="Cambria Math"/>
                <a:cs typeface="Cambria Math"/>
              </a:rPr>
              <a:t> </a:t>
            </a:r>
            <a:r>
              <a:rPr dirty="0" sz="700" spc="-185">
                <a:latin typeface="Cambria Math"/>
                <a:cs typeface="Cambria Math"/>
              </a:rPr>
              <a:t>𝑔𝑔𝑒𝑒𝑐𝑐𝑑𝑑</a:t>
            </a:r>
            <a:endParaRPr sz="700">
              <a:latin typeface="Cambria Math"/>
              <a:cs typeface="Cambria Math"/>
            </a:endParaRPr>
          </a:p>
        </p:txBody>
      </p:sp>
      <p:sp>
        <p:nvSpPr>
          <p:cNvPr id="18" name="object 18"/>
          <p:cNvSpPr txBox="1"/>
          <p:nvPr/>
        </p:nvSpPr>
        <p:spPr>
          <a:xfrm>
            <a:off x="3549396" y="3807967"/>
            <a:ext cx="1086485" cy="177800"/>
          </a:xfrm>
          <a:prstGeom prst="rect">
            <a:avLst/>
          </a:prstGeom>
        </p:spPr>
        <p:txBody>
          <a:bodyPr wrap="square" lIns="0" tIns="12065" rIns="0" bIns="0" rtlCol="0" vert="horz">
            <a:spAutoFit/>
          </a:bodyPr>
          <a:lstStyle/>
          <a:p>
            <a:pPr marL="38100">
              <a:lnSpc>
                <a:spcPct val="100000"/>
              </a:lnSpc>
              <a:spcBef>
                <a:spcPts val="95"/>
              </a:spcBef>
            </a:pPr>
            <a:r>
              <a:rPr dirty="0" sz="1000" spc="-229">
                <a:latin typeface="Cambria Math"/>
                <a:cs typeface="Cambria Math"/>
              </a:rPr>
              <a:t>�1</a:t>
            </a:r>
            <a:r>
              <a:rPr dirty="0" sz="1000" spc="-5">
                <a:latin typeface="Cambria Math"/>
                <a:cs typeface="Cambria Math"/>
              </a:rPr>
              <a:t> + </a:t>
            </a:r>
            <a:r>
              <a:rPr dirty="0" sz="1000" spc="-165">
                <a:latin typeface="Cambria Math"/>
                <a:cs typeface="Cambria Math"/>
              </a:rPr>
              <a:t>0.7𝜓𝜓</a:t>
            </a:r>
            <a:r>
              <a:rPr dirty="0" baseline="-15873" sz="1050" spc="-247">
                <a:latin typeface="Cambria Math"/>
                <a:cs typeface="Cambria Math"/>
              </a:rPr>
              <a:t>𝑔𝑔</a:t>
            </a:r>
            <a:r>
              <a:rPr dirty="0" baseline="-15873" sz="1050" spc="-135">
                <a:latin typeface="Cambria Math"/>
                <a:cs typeface="Cambria Math"/>
              </a:rPr>
              <a:t> </a:t>
            </a:r>
            <a:r>
              <a:rPr dirty="0" sz="1000" spc="-275">
                <a:latin typeface="Cambria Math"/>
                <a:cs typeface="Cambria Math"/>
              </a:rPr>
              <a:t>�𝑓𝑓</a:t>
            </a:r>
            <a:r>
              <a:rPr dirty="0" baseline="-15873" sz="1050" spc="-412">
                <a:latin typeface="Cambria Math"/>
                <a:cs typeface="Cambria Math"/>
              </a:rPr>
              <a:t>𝑒𝑒</a:t>
            </a:r>
            <a:r>
              <a:rPr dirty="0" baseline="-15873" sz="1050" spc="-142">
                <a:latin typeface="Cambria Math"/>
                <a:cs typeface="Cambria Math"/>
              </a:rPr>
              <a:t> </a:t>
            </a:r>
            <a:r>
              <a:rPr dirty="0" sz="1000" spc="-5">
                <a:latin typeface="Cambria Math"/>
                <a:cs typeface="Cambria Math"/>
              </a:rPr>
              <a:t>,</a:t>
            </a:r>
            <a:r>
              <a:rPr dirty="0" sz="1000" spc="-80">
                <a:latin typeface="Cambria Math"/>
                <a:cs typeface="Cambria Math"/>
              </a:rPr>
              <a:t> </a:t>
            </a:r>
            <a:r>
              <a:rPr dirty="0" sz="1000" spc="-285">
                <a:latin typeface="Cambria Math"/>
                <a:cs typeface="Cambria Math"/>
              </a:rPr>
              <a:t>𝑓𝑓</a:t>
            </a:r>
            <a:r>
              <a:rPr dirty="0" baseline="-15873" sz="1050" spc="-427">
                <a:latin typeface="Cambria Math"/>
                <a:cs typeface="Cambria Math"/>
              </a:rPr>
              <a:t>𝑔𝑔</a:t>
            </a:r>
            <a:r>
              <a:rPr dirty="0" baseline="-15873" sz="1050" spc="-135">
                <a:latin typeface="Cambria Math"/>
                <a:cs typeface="Cambria Math"/>
              </a:rPr>
              <a:t> </a:t>
            </a:r>
            <a:r>
              <a:rPr dirty="0" sz="1000" spc="-675">
                <a:latin typeface="Cambria Math"/>
                <a:cs typeface="Cambria Math"/>
              </a:rPr>
              <a:t>��</a:t>
            </a:r>
            <a:endParaRPr sz="1000">
              <a:latin typeface="Cambria Math"/>
              <a:cs typeface="Cambria Math"/>
            </a:endParaRPr>
          </a:p>
        </p:txBody>
      </p:sp>
      <p:sp>
        <p:nvSpPr>
          <p:cNvPr id="19" name="object 19"/>
          <p:cNvSpPr/>
          <p:nvPr/>
        </p:nvSpPr>
        <p:spPr>
          <a:xfrm>
            <a:off x="3587496" y="3813809"/>
            <a:ext cx="1009015" cy="0"/>
          </a:xfrm>
          <a:custGeom>
            <a:avLst/>
            <a:gdLst/>
            <a:ahLst/>
            <a:cxnLst/>
            <a:rect l="l" t="t" r="r" b="b"/>
            <a:pathLst>
              <a:path w="1009014" h="0">
                <a:moveTo>
                  <a:pt x="0" y="0"/>
                </a:moveTo>
                <a:lnTo>
                  <a:pt x="1008875" y="0"/>
                </a:lnTo>
              </a:path>
            </a:pathLst>
          </a:custGeom>
          <a:ln w="7620">
            <a:solidFill>
              <a:srgbClr val="000000"/>
            </a:solidFill>
          </a:ln>
        </p:spPr>
        <p:txBody>
          <a:bodyPr wrap="square" lIns="0" tIns="0" rIns="0" bIns="0" rtlCol="0"/>
          <a:lstStyle/>
          <a:p/>
        </p:txBody>
      </p:sp>
      <p:sp>
        <p:nvSpPr>
          <p:cNvPr id="20" name="object 20"/>
          <p:cNvSpPr txBox="1"/>
          <p:nvPr/>
        </p:nvSpPr>
        <p:spPr>
          <a:xfrm>
            <a:off x="3366008" y="4192016"/>
            <a:ext cx="522605" cy="132080"/>
          </a:xfrm>
          <a:prstGeom prst="rect">
            <a:avLst/>
          </a:prstGeom>
        </p:spPr>
        <p:txBody>
          <a:bodyPr wrap="square" lIns="0" tIns="12065" rIns="0" bIns="0" rtlCol="0" vert="horz">
            <a:spAutoFit/>
          </a:bodyPr>
          <a:lstStyle/>
          <a:p>
            <a:pPr marL="12700">
              <a:lnSpc>
                <a:spcPct val="100000"/>
              </a:lnSpc>
              <a:spcBef>
                <a:spcPts val="95"/>
              </a:spcBef>
              <a:tabLst>
                <a:tab pos="410209" algn="l"/>
              </a:tabLst>
            </a:pPr>
            <a:r>
              <a:rPr dirty="0" sz="700" spc="-160">
                <a:latin typeface="Cambria Math"/>
                <a:cs typeface="Cambria Math"/>
              </a:rPr>
              <a:t>𝑠𝑠𝑠𝑠	</a:t>
            </a:r>
            <a:r>
              <a:rPr dirty="0" sz="700" spc="-190">
                <a:latin typeface="Cambria Math"/>
                <a:cs typeface="Cambria Math"/>
              </a:rPr>
              <a:t>𝑔𝑔𝑠𝑠</a:t>
            </a:r>
            <a:endParaRPr sz="700">
              <a:latin typeface="Cambria Math"/>
              <a:cs typeface="Cambria Math"/>
            </a:endParaRPr>
          </a:p>
        </p:txBody>
      </p:sp>
      <p:sp>
        <p:nvSpPr>
          <p:cNvPr id="21" name="object 21"/>
          <p:cNvSpPr/>
          <p:nvPr/>
        </p:nvSpPr>
        <p:spPr>
          <a:xfrm>
            <a:off x="3968496" y="4231392"/>
            <a:ext cx="134620" cy="0"/>
          </a:xfrm>
          <a:custGeom>
            <a:avLst/>
            <a:gdLst/>
            <a:ahLst/>
            <a:cxnLst/>
            <a:rect l="l" t="t" r="r" b="b"/>
            <a:pathLst>
              <a:path w="134620" h="0">
                <a:moveTo>
                  <a:pt x="0" y="0"/>
                </a:moveTo>
                <a:lnTo>
                  <a:pt x="134112" y="0"/>
                </a:lnTo>
              </a:path>
            </a:pathLst>
          </a:custGeom>
          <a:ln w="7607">
            <a:solidFill>
              <a:srgbClr val="000000"/>
            </a:solidFill>
          </a:ln>
        </p:spPr>
        <p:txBody>
          <a:bodyPr wrap="square" lIns="0" tIns="0" rIns="0" bIns="0" rtlCol="0"/>
          <a:lstStyle/>
          <a:p/>
        </p:txBody>
      </p:sp>
      <p:sp>
        <p:nvSpPr>
          <p:cNvPr id="22" name="object 22"/>
          <p:cNvSpPr txBox="1"/>
          <p:nvPr/>
        </p:nvSpPr>
        <p:spPr>
          <a:xfrm>
            <a:off x="3962395" y="4030482"/>
            <a:ext cx="456565" cy="177800"/>
          </a:xfrm>
          <a:prstGeom prst="rect">
            <a:avLst/>
          </a:prstGeom>
        </p:spPr>
        <p:txBody>
          <a:bodyPr wrap="square" lIns="0" tIns="12065" rIns="0" bIns="0" rtlCol="0" vert="horz">
            <a:spAutoFit/>
          </a:bodyPr>
          <a:lstStyle/>
          <a:p>
            <a:pPr marL="38100">
              <a:lnSpc>
                <a:spcPct val="100000"/>
              </a:lnSpc>
              <a:spcBef>
                <a:spcPts val="95"/>
              </a:spcBef>
              <a:tabLst>
                <a:tab pos="288925" algn="l"/>
              </a:tabLst>
            </a:pPr>
            <a:r>
              <a:rPr dirty="0" sz="1000" spc="-5">
                <a:latin typeface="Cambria Math"/>
                <a:cs typeface="Cambria Math"/>
              </a:rPr>
              <a:t>1	</a:t>
            </a:r>
            <a:r>
              <a:rPr dirty="0" sz="1000" spc="-305">
                <a:latin typeface="Cambria Math"/>
                <a:cs typeface="Cambria Math"/>
              </a:rPr>
              <a:t>𝐴𝐴</a:t>
            </a:r>
            <a:r>
              <a:rPr dirty="0" baseline="-15873" sz="1050" spc="-457">
                <a:latin typeface="Cambria Math"/>
                <a:cs typeface="Cambria Math"/>
              </a:rPr>
              <a:t>𝑔𝑔</a:t>
            </a:r>
            <a:endParaRPr baseline="-15873" sz="1050">
              <a:latin typeface="Cambria Math"/>
              <a:cs typeface="Cambria Math"/>
            </a:endParaRPr>
          </a:p>
        </p:txBody>
      </p:sp>
      <p:sp>
        <p:nvSpPr>
          <p:cNvPr id="23" name="object 23"/>
          <p:cNvSpPr txBox="1"/>
          <p:nvPr/>
        </p:nvSpPr>
        <p:spPr>
          <a:xfrm>
            <a:off x="3955793" y="4213390"/>
            <a:ext cx="382270" cy="177800"/>
          </a:xfrm>
          <a:prstGeom prst="rect">
            <a:avLst/>
          </a:prstGeom>
        </p:spPr>
        <p:txBody>
          <a:bodyPr wrap="square" lIns="0" tIns="12065" rIns="0" bIns="0" rtlCol="0" vert="horz">
            <a:spAutoFit/>
          </a:bodyPr>
          <a:lstStyle/>
          <a:p>
            <a:pPr marL="12700">
              <a:lnSpc>
                <a:spcPct val="100000"/>
              </a:lnSpc>
              <a:spcBef>
                <a:spcPts val="95"/>
              </a:spcBef>
              <a:tabLst>
                <a:tab pos="301625" algn="l"/>
              </a:tabLst>
            </a:pPr>
            <a:r>
              <a:rPr dirty="0" sz="1000" spc="-505">
                <a:latin typeface="Cambria Math"/>
                <a:cs typeface="Cambria Math"/>
              </a:rPr>
              <a:t>𝐴𝐴</a:t>
            </a:r>
            <a:r>
              <a:rPr dirty="0" sz="1000" spc="-505">
                <a:latin typeface="Cambria Math"/>
                <a:cs typeface="Cambria Math"/>
              </a:rPr>
              <a:t>	</a:t>
            </a:r>
            <a:r>
              <a:rPr dirty="0" sz="1000" spc="-505">
                <a:latin typeface="Cambria Math"/>
                <a:cs typeface="Cambria Math"/>
              </a:rPr>
              <a:t>𝑆𝑆</a:t>
            </a:r>
            <a:endParaRPr sz="1000">
              <a:latin typeface="Cambria Math"/>
              <a:cs typeface="Cambria Math"/>
            </a:endParaRPr>
          </a:p>
        </p:txBody>
      </p:sp>
      <p:sp>
        <p:nvSpPr>
          <p:cNvPr id="24" name="object 24"/>
          <p:cNvSpPr txBox="1"/>
          <p:nvPr/>
        </p:nvSpPr>
        <p:spPr>
          <a:xfrm>
            <a:off x="4036567" y="4277360"/>
            <a:ext cx="340360" cy="132080"/>
          </a:xfrm>
          <a:prstGeom prst="rect">
            <a:avLst/>
          </a:prstGeom>
        </p:spPr>
        <p:txBody>
          <a:bodyPr wrap="square" lIns="0" tIns="12065" rIns="0" bIns="0" rtlCol="0" vert="horz">
            <a:spAutoFit/>
          </a:bodyPr>
          <a:lstStyle/>
          <a:p>
            <a:pPr marL="12700">
              <a:lnSpc>
                <a:spcPct val="100000"/>
              </a:lnSpc>
              <a:spcBef>
                <a:spcPts val="95"/>
              </a:spcBef>
              <a:tabLst>
                <a:tab pos="281940" algn="l"/>
              </a:tabLst>
            </a:pPr>
            <a:r>
              <a:rPr dirty="0" sz="700" spc="-320">
                <a:latin typeface="Cambria Math"/>
                <a:cs typeface="Cambria Math"/>
              </a:rPr>
              <a:t>𝑐𝑐</a:t>
            </a:r>
            <a:r>
              <a:rPr dirty="0" sz="700" spc="-320">
                <a:latin typeface="Cambria Math"/>
                <a:cs typeface="Cambria Math"/>
              </a:rPr>
              <a:t>	</a:t>
            </a:r>
            <a:r>
              <a:rPr dirty="0" sz="700" spc="-320">
                <a:latin typeface="Cambria Math"/>
                <a:cs typeface="Cambria Math"/>
              </a:rPr>
              <a:t>𝑐𝑐</a:t>
            </a:r>
            <a:endParaRPr sz="700">
              <a:latin typeface="Cambria Math"/>
              <a:cs typeface="Cambria Math"/>
            </a:endParaRPr>
          </a:p>
        </p:txBody>
      </p:sp>
      <p:sp>
        <p:nvSpPr>
          <p:cNvPr id="25" name="object 25"/>
          <p:cNvSpPr/>
          <p:nvPr/>
        </p:nvSpPr>
        <p:spPr>
          <a:xfrm>
            <a:off x="4251959" y="4231392"/>
            <a:ext cx="123825" cy="0"/>
          </a:xfrm>
          <a:custGeom>
            <a:avLst/>
            <a:gdLst/>
            <a:ahLst/>
            <a:cxnLst/>
            <a:rect l="l" t="t" r="r" b="b"/>
            <a:pathLst>
              <a:path w="123825" h="0">
                <a:moveTo>
                  <a:pt x="0" y="0"/>
                </a:moveTo>
                <a:lnTo>
                  <a:pt x="123444" y="0"/>
                </a:lnTo>
              </a:path>
            </a:pathLst>
          </a:custGeom>
          <a:ln w="7607">
            <a:solidFill>
              <a:srgbClr val="000000"/>
            </a:solidFill>
          </a:ln>
        </p:spPr>
        <p:txBody>
          <a:bodyPr wrap="square" lIns="0" tIns="0" rIns="0" bIns="0" rtlCol="0"/>
          <a:lstStyle/>
          <a:p/>
        </p:txBody>
      </p:sp>
      <p:sp>
        <p:nvSpPr>
          <p:cNvPr id="26" name="object 26"/>
          <p:cNvSpPr txBox="1"/>
          <p:nvPr/>
        </p:nvSpPr>
        <p:spPr>
          <a:xfrm>
            <a:off x="3320281" y="4127982"/>
            <a:ext cx="1132205" cy="177800"/>
          </a:xfrm>
          <a:prstGeom prst="rect">
            <a:avLst/>
          </a:prstGeom>
        </p:spPr>
        <p:txBody>
          <a:bodyPr wrap="square" lIns="0" tIns="12065" rIns="0" bIns="0" rtlCol="0" vert="horz">
            <a:spAutoFit/>
          </a:bodyPr>
          <a:lstStyle/>
          <a:p>
            <a:pPr marL="12700">
              <a:lnSpc>
                <a:spcPct val="100000"/>
              </a:lnSpc>
              <a:spcBef>
                <a:spcPts val="95"/>
              </a:spcBef>
              <a:tabLst>
                <a:tab pos="809625" algn="l"/>
                <a:tab pos="1056005" algn="l"/>
              </a:tabLst>
            </a:pPr>
            <a:r>
              <a:rPr dirty="0" sz="1000" spc="-695">
                <a:latin typeface="Cambria Math"/>
                <a:cs typeface="Cambria Math"/>
              </a:rPr>
              <a:t>𝑓</a:t>
            </a:r>
            <a:r>
              <a:rPr dirty="0" sz="1000" spc="-505">
                <a:latin typeface="Cambria Math"/>
                <a:cs typeface="Cambria Math"/>
              </a:rPr>
              <a:t>𝑓</a:t>
            </a:r>
            <a:r>
              <a:rPr dirty="0" sz="1000">
                <a:latin typeface="Cambria Math"/>
                <a:cs typeface="Cambria Math"/>
              </a:rPr>
              <a:t>   </a:t>
            </a:r>
            <a:r>
              <a:rPr dirty="0" sz="1000" spc="-65">
                <a:latin typeface="Cambria Math"/>
                <a:cs typeface="Cambria Math"/>
              </a:rPr>
              <a:t> </a:t>
            </a:r>
            <a:r>
              <a:rPr dirty="0" sz="1000" spc="-5">
                <a:latin typeface="Cambria Math"/>
                <a:cs typeface="Cambria Math"/>
              </a:rPr>
              <a:t>=</a:t>
            </a:r>
            <a:r>
              <a:rPr dirty="0" sz="1000" spc="55">
                <a:latin typeface="Cambria Math"/>
                <a:cs typeface="Cambria Math"/>
              </a:rPr>
              <a:t> </a:t>
            </a:r>
            <a:r>
              <a:rPr dirty="0" sz="1000">
                <a:latin typeface="Cambria Math"/>
                <a:cs typeface="Cambria Math"/>
              </a:rPr>
              <a:t>∆</a:t>
            </a:r>
            <a:r>
              <a:rPr dirty="0" sz="1000" spc="-620">
                <a:latin typeface="Cambria Math"/>
                <a:cs typeface="Cambria Math"/>
              </a:rPr>
              <a:t>𝑃</a:t>
            </a:r>
            <a:r>
              <a:rPr dirty="0" sz="1000" spc="-505">
                <a:latin typeface="Cambria Math"/>
                <a:cs typeface="Cambria Math"/>
              </a:rPr>
              <a:t>𝑃</a:t>
            </a:r>
            <a:r>
              <a:rPr dirty="0" sz="1000">
                <a:latin typeface="Cambria Math"/>
                <a:cs typeface="Cambria Math"/>
              </a:rPr>
              <a:t>   </a:t>
            </a:r>
            <a:r>
              <a:rPr dirty="0" sz="1000" spc="10">
                <a:latin typeface="Cambria Math"/>
                <a:cs typeface="Cambria Math"/>
              </a:rPr>
              <a:t> </a:t>
            </a:r>
            <a:r>
              <a:rPr dirty="0" sz="1000" spc="-254">
                <a:latin typeface="Cambria Math"/>
                <a:cs typeface="Cambria Math"/>
              </a:rPr>
              <a:t>�</a:t>
            </a:r>
            <a:r>
              <a:rPr dirty="0" sz="1000">
                <a:latin typeface="Cambria Math"/>
                <a:cs typeface="Cambria Math"/>
              </a:rPr>
              <a:t>	</a:t>
            </a:r>
            <a:r>
              <a:rPr dirty="0" sz="1000" spc="-5">
                <a:latin typeface="Cambria Math"/>
                <a:cs typeface="Cambria Math"/>
              </a:rPr>
              <a:t>−</a:t>
            </a:r>
            <a:r>
              <a:rPr dirty="0" sz="1000">
                <a:latin typeface="Cambria Math"/>
                <a:cs typeface="Cambria Math"/>
              </a:rPr>
              <a:t>	</a:t>
            </a:r>
            <a:r>
              <a:rPr dirty="0" sz="1000" spc="-459">
                <a:latin typeface="Cambria Math"/>
                <a:cs typeface="Cambria Math"/>
              </a:rPr>
              <a:t>�</a:t>
            </a:r>
            <a:endParaRPr sz="1000">
              <a:latin typeface="Cambria Math"/>
              <a:cs typeface="Cambria Math"/>
            </a:endParaRPr>
          </a:p>
        </p:txBody>
      </p:sp>
      <p:sp>
        <p:nvSpPr>
          <p:cNvPr id="27" name="object 27"/>
          <p:cNvSpPr/>
          <p:nvPr/>
        </p:nvSpPr>
        <p:spPr>
          <a:xfrm>
            <a:off x="4143755" y="4855464"/>
            <a:ext cx="84455" cy="7620"/>
          </a:xfrm>
          <a:custGeom>
            <a:avLst/>
            <a:gdLst/>
            <a:ahLst/>
            <a:cxnLst/>
            <a:rect l="l" t="t" r="r" b="b"/>
            <a:pathLst>
              <a:path w="84454" h="7620">
                <a:moveTo>
                  <a:pt x="0" y="7620"/>
                </a:moveTo>
                <a:lnTo>
                  <a:pt x="83832" y="7620"/>
                </a:lnTo>
                <a:lnTo>
                  <a:pt x="83832" y="0"/>
                </a:lnTo>
                <a:lnTo>
                  <a:pt x="0" y="0"/>
                </a:lnTo>
                <a:lnTo>
                  <a:pt x="0" y="7620"/>
                </a:lnTo>
                <a:close/>
              </a:path>
            </a:pathLst>
          </a:custGeom>
          <a:solidFill>
            <a:srgbClr val="000000"/>
          </a:solidFill>
        </p:spPr>
        <p:txBody>
          <a:bodyPr wrap="square" lIns="0" tIns="0" rIns="0" bIns="0" rtlCol="0"/>
          <a:lstStyle/>
          <a:p/>
        </p:txBody>
      </p:sp>
      <p:sp>
        <p:nvSpPr>
          <p:cNvPr id="28" name="object 28"/>
          <p:cNvSpPr txBox="1"/>
          <p:nvPr/>
        </p:nvSpPr>
        <p:spPr>
          <a:xfrm>
            <a:off x="647700" y="4368234"/>
            <a:ext cx="6452870" cy="1491615"/>
          </a:xfrm>
          <a:prstGeom prst="rect">
            <a:avLst/>
          </a:prstGeom>
        </p:spPr>
        <p:txBody>
          <a:bodyPr wrap="square" lIns="0" tIns="81280" rIns="0" bIns="0" rtlCol="0" vert="horz">
            <a:spAutoFit/>
          </a:bodyPr>
          <a:lstStyle/>
          <a:p>
            <a:pPr algn="ctr" marL="18415">
              <a:lnSpc>
                <a:spcPct val="100000"/>
              </a:lnSpc>
              <a:spcBef>
                <a:spcPts val="640"/>
              </a:spcBef>
            </a:pPr>
            <a:r>
              <a:rPr dirty="0" sz="1000" spc="-200">
                <a:latin typeface="Cambria Math"/>
                <a:cs typeface="Cambria Math"/>
              </a:rPr>
              <a:t>𝜀𝜀</a:t>
            </a:r>
            <a:r>
              <a:rPr dirty="0" baseline="-15873" sz="1050" spc="-300">
                <a:latin typeface="Cambria Math"/>
                <a:cs typeface="Cambria Math"/>
              </a:rPr>
              <a:t>𝑔𝑔𝑔𝑔𝑒𝑒</a:t>
            </a:r>
            <a:r>
              <a:rPr dirty="0" baseline="-15873" sz="1050" spc="262">
                <a:latin typeface="Cambria Math"/>
                <a:cs typeface="Cambria Math"/>
              </a:rPr>
              <a:t> </a:t>
            </a:r>
            <a:r>
              <a:rPr dirty="0" sz="1000" spc="-5">
                <a:latin typeface="Cambria Math"/>
                <a:cs typeface="Cambria Math"/>
              </a:rPr>
              <a:t>=  </a:t>
            </a:r>
            <a:r>
              <a:rPr dirty="0" sz="1000" spc="-215">
                <a:latin typeface="Cambria Math"/>
                <a:cs typeface="Cambria Math"/>
              </a:rPr>
              <a:t>𝐾𝐾</a:t>
            </a:r>
            <a:r>
              <a:rPr dirty="0" baseline="-15873" sz="1050" spc="-322">
                <a:latin typeface="Cambria Math"/>
                <a:cs typeface="Cambria Math"/>
              </a:rPr>
              <a:t>𝑠𝑠ℎ</a:t>
            </a:r>
            <a:r>
              <a:rPr dirty="0" baseline="-15873" sz="1050" spc="-127">
                <a:latin typeface="Cambria Math"/>
                <a:cs typeface="Cambria Math"/>
              </a:rPr>
              <a:t> </a:t>
            </a:r>
            <a:r>
              <a:rPr dirty="0" sz="1000" spc="-185">
                <a:latin typeface="Cambria Math"/>
                <a:cs typeface="Cambria Math"/>
              </a:rPr>
              <a:t>𝑘𝑘</a:t>
            </a:r>
            <a:r>
              <a:rPr dirty="0" baseline="-15873" sz="1050" spc="-277">
                <a:latin typeface="Cambria Math"/>
                <a:cs typeface="Cambria Math"/>
              </a:rPr>
              <a:t>𝑠𝑠</a:t>
            </a:r>
            <a:r>
              <a:rPr dirty="0" sz="1000" spc="-185">
                <a:latin typeface="Cambria Math"/>
                <a:cs typeface="Cambria Math"/>
              </a:rPr>
              <a:t>𝑘𝑘</a:t>
            </a:r>
            <a:r>
              <a:rPr dirty="0" baseline="-15873" sz="1050" spc="-277">
                <a:latin typeface="Cambria Math"/>
                <a:cs typeface="Cambria Math"/>
              </a:rPr>
              <a:t>ℎ𝑠𝑠</a:t>
            </a:r>
            <a:r>
              <a:rPr dirty="0" baseline="-15873" sz="1050" spc="-127">
                <a:latin typeface="Cambria Math"/>
                <a:cs typeface="Cambria Math"/>
              </a:rPr>
              <a:t> </a:t>
            </a:r>
            <a:r>
              <a:rPr dirty="0" sz="1000" spc="-225">
                <a:latin typeface="Cambria Math"/>
                <a:cs typeface="Cambria Math"/>
              </a:rPr>
              <a:t>𝑘𝑘</a:t>
            </a:r>
            <a:r>
              <a:rPr dirty="0" baseline="-15873" sz="1050" spc="-337">
                <a:latin typeface="Cambria Math"/>
                <a:cs typeface="Cambria Math"/>
              </a:rPr>
              <a:t>𝑒𝑒</a:t>
            </a:r>
            <a:r>
              <a:rPr dirty="0" baseline="-15873" sz="1050" spc="-142">
                <a:latin typeface="Cambria Math"/>
                <a:cs typeface="Cambria Math"/>
              </a:rPr>
              <a:t> </a:t>
            </a:r>
            <a:r>
              <a:rPr dirty="0" sz="1000" spc="-145">
                <a:latin typeface="Cambria Math"/>
                <a:cs typeface="Cambria Math"/>
              </a:rPr>
              <a:t>𝑘𝑘</a:t>
            </a:r>
            <a:r>
              <a:rPr dirty="0" baseline="-15873" sz="1050" spc="-217">
                <a:latin typeface="Cambria Math"/>
                <a:cs typeface="Cambria Math"/>
              </a:rPr>
              <a:t>𝑑𝑑𝑔𝑔</a:t>
            </a:r>
            <a:r>
              <a:rPr dirty="0" sz="1000" spc="-145">
                <a:latin typeface="Cambria Math"/>
                <a:cs typeface="Cambria Math"/>
              </a:rPr>
              <a:t>0.48   </a:t>
            </a:r>
            <a:r>
              <a:rPr dirty="0" sz="1000" spc="-5">
                <a:latin typeface="Cambria Math"/>
                <a:cs typeface="Cambria Math"/>
              </a:rPr>
              <a:t>×</a:t>
            </a:r>
            <a:r>
              <a:rPr dirty="0" sz="1000" spc="-140">
                <a:latin typeface="Cambria Math"/>
                <a:cs typeface="Cambria Math"/>
              </a:rPr>
              <a:t> </a:t>
            </a:r>
            <a:r>
              <a:rPr dirty="0" sz="1000" spc="-5">
                <a:latin typeface="Cambria Math"/>
                <a:cs typeface="Cambria Math"/>
              </a:rPr>
              <a:t>10</a:t>
            </a:r>
            <a:r>
              <a:rPr dirty="0" baseline="27777" sz="1050" spc="-7">
                <a:latin typeface="Cambria Math"/>
                <a:cs typeface="Cambria Math"/>
              </a:rPr>
              <a:t>−3</a:t>
            </a:r>
            <a:endParaRPr baseline="27777" sz="1050">
              <a:latin typeface="Cambria Math"/>
              <a:cs typeface="Cambria Math"/>
            </a:endParaRPr>
          </a:p>
          <a:p>
            <a:pPr algn="ctr" marL="617855">
              <a:lnSpc>
                <a:spcPts val="985"/>
              </a:lnSpc>
              <a:spcBef>
                <a:spcPts val="540"/>
              </a:spcBef>
            </a:pPr>
            <a:r>
              <a:rPr dirty="0" sz="1000" spc="-315">
                <a:latin typeface="Cambria Math"/>
                <a:cs typeface="Cambria Math"/>
              </a:rPr>
              <a:t>𝑉𝑉</a:t>
            </a:r>
            <a:endParaRPr sz="1000">
              <a:latin typeface="Cambria Math"/>
              <a:cs typeface="Cambria Math"/>
            </a:endParaRPr>
          </a:p>
          <a:p>
            <a:pPr algn="ctr" marL="24130">
              <a:lnSpc>
                <a:spcPts val="985"/>
              </a:lnSpc>
            </a:pPr>
            <a:r>
              <a:rPr dirty="0" sz="1000" spc="-220">
                <a:latin typeface="Cambria Math"/>
                <a:cs typeface="Cambria Math"/>
              </a:rPr>
              <a:t>𝑘𝑘</a:t>
            </a:r>
            <a:r>
              <a:rPr dirty="0" baseline="-15873" sz="1050" spc="-330">
                <a:latin typeface="Cambria Math"/>
                <a:cs typeface="Cambria Math"/>
              </a:rPr>
              <a:t>𝑠𝑠</a:t>
            </a:r>
            <a:r>
              <a:rPr dirty="0" baseline="-15873" sz="1050" spc="262">
                <a:latin typeface="Cambria Math"/>
                <a:cs typeface="Cambria Math"/>
              </a:rPr>
              <a:t> </a:t>
            </a:r>
            <a:r>
              <a:rPr dirty="0" sz="1000" spc="-5">
                <a:latin typeface="Cambria Math"/>
                <a:cs typeface="Cambria Math"/>
              </a:rPr>
              <a:t>= 1.45 − 0.13 </a:t>
            </a:r>
            <a:r>
              <a:rPr dirty="0" sz="1000" spc="-229">
                <a:latin typeface="Cambria Math"/>
                <a:cs typeface="Cambria Math"/>
              </a:rPr>
              <a:t>�</a:t>
            </a:r>
            <a:r>
              <a:rPr dirty="0" baseline="-36111" sz="1500" spc="-345">
                <a:latin typeface="Cambria Math"/>
                <a:cs typeface="Cambria Math"/>
              </a:rPr>
              <a:t>𝑆𝑆</a:t>
            </a:r>
            <a:r>
              <a:rPr dirty="0" sz="1000" spc="-229">
                <a:latin typeface="Cambria Math"/>
                <a:cs typeface="Cambria Math"/>
              </a:rPr>
              <a:t>�</a:t>
            </a:r>
            <a:r>
              <a:rPr dirty="0" sz="1000" spc="55">
                <a:latin typeface="Cambria Math"/>
                <a:cs typeface="Cambria Math"/>
              </a:rPr>
              <a:t> </a:t>
            </a:r>
            <a:r>
              <a:rPr dirty="0" sz="1000" spc="-5">
                <a:latin typeface="Cambria Math"/>
                <a:cs typeface="Cambria Math"/>
              </a:rPr>
              <a:t>≥</a:t>
            </a:r>
            <a:r>
              <a:rPr dirty="0" sz="1000" spc="95">
                <a:latin typeface="Cambria Math"/>
                <a:cs typeface="Cambria Math"/>
              </a:rPr>
              <a:t> </a:t>
            </a:r>
            <a:r>
              <a:rPr dirty="0" sz="1000" spc="-5">
                <a:latin typeface="Cambria Math"/>
                <a:cs typeface="Cambria Math"/>
              </a:rPr>
              <a:t>1.0</a:t>
            </a:r>
            <a:endParaRPr sz="1000">
              <a:latin typeface="Cambria Math"/>
              <a:cs typeface="Cambria Math"/>
            </a:endParaRPr>
          </a:p>
          <a:p>
            <a:pPr marL="38100" marR="34925">
              <a:lnSpc>
                <a:spcPts val="1150"/>
              </a:lnSpc>
              <a:spcBef>
                <a:spcPts val="1110"/>
              </a:spcBef>
            </a:pPr>
            <a:r>
              <a:rPr dirty="0" sz="1000" spc="-5">
                <a:latin typeface="Times New Roman"/>
                <a:cs typeface="Times New Roman"/>
              </a:rPr>
              <a:t>PGSuper </a:t>
            </a:r>
            <a:r>
              <a:rPr dirty="0" sz="1000">
                <a:latin typeface="Times New Roman"/>
                <a:cs typeface="Times New Roman"/>
              </a:rPr>
              <a:t>computes </a:t>
            </a:r>
            <a:r>
              <a:rPr dirty="0" sz="1000" spc="-5">
                <a:latin typeface="Times New Roman"/>
                <a:cs typeface="Times New Roman"/>
              </a:rPr>
              <a:t>the volume </a:t>
            </a:r>
            <a:r>
              <a:rPr dirty="0" sz="1000">
                <a:latin typeface="Times New Roman"/>
                <a:cs typeface="Times New Roman"/>
              </a:rPr>
              <a:t>of </a:t>
            </a:r>
            <a:r>
              <a:rPr dirty="0" sz="1000" spc="-5">
                <a:latin typeface="Times New Roman"/>
                <a:cs typeface="Times New Roman"/>
              </a:rPr>
              <a:t>the deck slab </a:t>
            </a:r>
            <a:r>
              <a:rPr dirty="0" sz="1000" spc="-10">
                <a:latin typeface="Times New Roman"/>
                <a:cs typeface="Times New Roman"/>
              </a:rPr>
              <a:t>by </a:t>
            </a:r>
            <a:r>
              <a:rPr dirty="0" sz="1000" spc="-5">
                <a:latin typeface="Times New Roman"/>
                <a:cs typeface="Times New Roman"/>
              </a:rPr>
              <a:t>integrating the full bridge width cross-sectional area </a:t>
            </a:r>
            <a:r>
              <a:rPr dirty="0" sz="1000">
                <a:latin typeface="Times New Roman"/>
                <a:cs typeface="Times New Roman"/>
              </a:rPr>
              <a:t>over </a:t>
            </a:r>
            <a:r>
              <a:rPr dirty="0" sz="1000" spc="-5">
                <a:latin typeface="Times New Roman"/>
                <a:cs typeface="Times New Roman"/>
              </a:rPr>
              <a:t>the length </a:t>
            </a:r>
            <a:r>
              <a:rPr dirty="0" sz="1000">
                <a:latin typeface="Times New Roman"/>
                <a:cs typeface="Times New Roman"/>
              </a:rPr>
              <a:t>of </a:t>
            </a:r>
            <a:r>
              <a:rPr dirty="0" sz="1000" spc="-5">
                <a:latin typeface="Times New Roman"/>
                <a:cs typeface="Times New Roman"/>
              </a:rPr>
              <a:t>the  slab, measured along the alignment curve. This is the most general solution </a:t>
            </a:r>
            <a:r>
              <a:rPr dirty="0" sz="1000" spc="-10">
                <a:latin typeface="Times New Roman"/>
                <a:cs typeface="Times New Roman"/>
              </a:rPr>
              <a:t>and </a:t>
            </a:r>
            <a:r>
              <a:rPr dirty="0" sz="1000" spc="-5">
                <a:latin typeface="Times New Roman"/>
                <a:cs typeface="Times New Roman"/>
              </a:rPr>
              <a:t>accounts for deck slabs that vary </a:t>
            </a:r>
            <a:r>
              <a:rPr dirty="0" sz="1000" spc="-10">
                <a:latin typeface="Times New Roman"/>
                <a:cs typeface="Times New Roman"/>
              </a:rPr>
              <a:t>in</a:t>
            </a:r>
            <a:r>
              <a:rPr dirty="0" sz="1000" spc="20">
                <a:latin typeface="Times New Roman"/>
                <a:cs typeface="Times New Roman"/>
              </a:rPr>
              <a:t> </a:t>
            </a:r>
            <a:r>
              <a:rPr dirty="0" sz="1000" spc="-5">
                <a:latin typeface="Times New Roman"/>
                <a:cs typeface="Times New Roman"/>
              </a:rPr>
              <a:t>width.</a:t>
            </a:r>
            <a:endParaRPr sz="1000">
              <a:latin typeface="Times New Roman"/>
              <a:cs typeface="Times New Roman"/>
            </a:endParaRPr>
          </a:p>
          <a:p>
            <a:pPr marL="38100">
              <a:lnSpc>
                <a:spcPts val="1090"/>
              </a:lnSpc>
            </a:pPr>
            <a:r>
              <a:rPr dirty="0" sz="1000" spc="-5">
                <a:latin typeface="Times New Roman"/>
                <a:cs typeface="Times New Roman"/>
              </a:rPr>
              <a:t>The surface area is twice the </a:t>
            </a:r>
            <a:r>
              <a:rPr dirty="0" sz="1000" spc="-10">
                <a:latin typeface="Times New Roman"/>
                <a:cs typeface="Times New Roman"/>
              </a:rPr>
              <a:t>plan </a:t>
            </a:r>
            <a:r>
              <a:rPr dirty="0" sz="1000" spc="-5">
                <a:latin typeface="Times New Roman"/>
                <a:cs typeface="Times New Roman"/>
              </a:rPr>
              <a:t>area </a:t>
            </a:r>
            <a:r>
              <a:rPr dirty="0" sz="1000" spc="-10">
                <a:latin typeface="Times New Roman"/>
                <a:cs typeface="Times New Roman"/>
              </a:rPr>
              <a:t>(top </a:t>
            </a:r>
            <a:r>
              <a:rPr dirty="0" sz="1000" spc="-5">
                <a:latin typeface="Times New Roman"/>
                <a:cs typeface="Times New Roman"/>
              </a:rPr>
              <a:t>and bottom </a:t>
            </a:r>
            <a:r>
              <a:rPr dirty="0" sz="1000">
                <a:latin typeface="Times New Roman"/>
                <a:cs typeface="Times New Roman"/>
              </a:rPr>
              <a:t>of </a:t>
            </a:r>
            <a:r>
              <a:rPr dirty="0" sz="1000" spc="-5">
                <a:latin typeface="Times New Roman"/>
                <a:cs typeface="Times New Roman"/>
              </a:rPr>
              <a:t>slab) less the common area with the girder top flanges</a:t>
            </a:r>
            <a:r>
              <a:rPr dirty="0" sz="1000" spc="30">
                <a:latin typeface="Times New Roman"/>
                <a:cs typeface="Times New Roman"/>
              </a:rPr>
              <a:t> </a:t>
            </a:r>
            <a:r>
              <a:rPr dirty="0" sz="1000" spc="-5">
                <a:latin typeface="Times New Roman"/>
                <a:cs typeface="Times New Roman"/>
              </a:rPr>
              <a:t>plus the area</a:t>
            </a:r>
            <a:endParaRPr sz="1000">
              <a:latin typeface="Times New Roman"/>
              <a:cs typeface="Times New Roman"/>
            </a:endParaRPr>
          </a:p>
          <a:p>
            <a:pPr marL="38100">
              <a:lnSpc>
                <a:spcPts val="1175"/>
              </a:lnSpc>
            </a:pPr>
            <a:r>
              <a:rPr dirty="0" sz="1000">
                <a:latin typeface="Times New Roman"/>
                <a:cs typeface="Times New Roman"/>
              </a:rPr>
              <a:t>of </a:t>
            </a:r>
            <a:r>
              <a:rPr dirty="0" sz="1000" spc="-5">
                <a:latin typeface="Times New Roman"/>
                <a:cs typeface="Times New Roman"/>
              </a:rPr>
              <a:t>exposed slab edges. PGSuper computes the volume to surface area ratio </a:t>
            </a:r>
            <a:r>
              <a:rPr dirty="0" sz="1000" spc="-10">
                <a:latin typeface="Times New Roman"/>
                <a:cs typeface="Times New Roman"/>
              </a:rPr>
              <a:t>to</a:t>
            </a:r>
            <a:r>
              <a:rPr dirty="0" sz="1000" spc="95">
                <a:latin typeface="Times New Roman"/>
                <a:cs typeface="Times New Roman"/>
              </a:rPr>
              <a:t> </a:t>
            </a:r>
            <a:r>
              <a:rPr dirty="0" sz="1000">
                <a:latin typeface="Times New Roman"/>
                <a:cs typeface="Times New Roman"/>
              </a:rPr>
              <a:t>be:</a:t>
            </a:r>
            <a:endParaRPr sz="1000">
              <a:latin typeface="Times New Roman"/>
              <a:cs typeface="Times New Roman"/>
            </a:endParaRPr>
          </a:p>
          <a:p>
            <a:pPr algn="ctr" marR="559435">
              <a:lnSpc>
                <a:spcPct val="100000"/>
              </a:lnSpc>
              <a:spcBef>
                <a:spcPts val="420"/>
              </a:spcBef>
            </a:pPr>
            <a:r>
              <a:rPr dirty="0" sz="1000" spc="-315">
                <a:latin typeface="Cambria Math"/>
                <a:cs typeface="Cambria Math"/>
              </a:rPr>
              <a:t>𝑉𝑉</a:t>
            </a:r>
            <a:endParaRPr sz="1000">
              <a:latin typeface="Cambria Math"/>
              <a:cs typeface="Cambria Math"/>
            </a:endParaRPr>
          </a:p>
        </p:txBody>
      </p:sp>
      <p:sp>
        <p:nvSpPr>
          <p:cNvPr id="29" name="object 29"/>
          <p:cNvSpPr txBox="1"/>
          <p:nvPr/>
        </p:nvSpPr>
        <p:spPr>
          <a:xfrm>
            <a:off x="3544341" y="5865479"/>
            <a:ext cx="92710"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𝑆𝑆</a:t>
            </a:r>
            <a:endParaRPr sz="1000">
              <a:latin typeface="Cambria Math"/>
              <a:cs typeface="Cambria Math"/>
            </a:endParaRPr>
          </a:p>
        </p:txBody>
      </p:sp>
      <p:sp>
        <p:nvSpPr>
          <p:cNvPr id="30" name="object 30"/>
          <p:cNvSpPr/>
          <p:nvPr/>
        </p:nvSpPr>
        <p:spPr>
          <a:xfrm>
            <a:off x="3550920" y="5879591"/>
            <a:ext cx="83820" cy="7620"/>
          </a:xfrm>
          <a:custGeom>
            <a:avLst/>
            <a:gdLst/>
            <a:ahLst/>
            <a:cxnLst/>
            <a:rect l="l" t="t" r="r" b="b"/>
            <a:pathLst>
              <a:path w="83820" h="7620">
                <a:moveTo>
                  <a:pt x="0" y="7620"/>
                </a:moveTo>
                <a:lnTo>
                  <a:pt x="83820" y="7620"/>
                </a:lnTo>
                <a:lnTo>
                  <a:pt x="83820" y="0"/>
                </a:lnTo>
                <a:lnTo>
                  <a:pt x="0" y="0"/>
                </a:lnTo>
                <a:lnTo>
                  <a:pt x="0" y="7620"/>
                </a:lnTo>
                <a:close/>
              </a:path>
            </a:pathLst>
          </a:custGeom>
          <a:solidFill>
            <a:srgbClr val="000000"/>
          </a:solidFill>
        </p:spPr>
        <p:txBody>
          <a:bodyPr wrap="square" lIns="0" tIns="0" rIns="0" bIns="0" rtlCol="0"/>
          <a:lstStyle/>
          <a:p/>
        </p:txBody>
      </p:sp>
      <p:sp>
        <p:nvSpPr>
          <p:cNvPr id="31" name="object 31"/>
          <p:cNvSpPr txBox="1"/>
          <p:nvPr/>
        </p:nvSpPr>
        <p:spPr>
          <a:xfrm>
            <a:off x="3657091" y="5780023"/>
            <a:ext cx="57340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15">
                <a:latin typeface="Cambria Math"/>
                <a:cs typeface="Cambria Math"/>
              </a:rPr>
              <a:t> </a:t>
            </a:r>
            <a:r>
              <a:rPr dirty="0" sz="1000" spc="-110">
                <a:latin typeface="Cambria Math"/>
                <a:cs typeface="Cambria Math"/>
              </a:rPr>
              <a:t>4.154𝑠𝑠𝑠𝑠</a:t>
            </a:r>
            <a:endParaRPr sz="1000">
              <a:latin typeface="Cambria Math"/>
              <a:cs typeface="Cambria Math"/>
            </a:endParaRPr>
          </a:p>
        </p:txBody>
      </p:sp>
      <p:sp>
        <p:nvSpPr>
          <p:cNvPr id="32" name="object 32"/>
          <p:cNvSpPr/>
          <p:nvPr/>
        </p:nvSpPr>
        <p:spPr>
          <a:xfrm>
            <a:off x="1216152" y="6236201"/>
            <a:ext cx="5340350" cy="0"/>
          </a:xfrm>
          <a:custGeom>
            <a:avLst/>
            <a:gdLst/>
            <a:ahLst/>
            <a:cxnLst/>
            <a:rect l="l" t="t" r="r" b="b"/>
            <a:pathLst>
              <a:path w="5340350" h="0">
                <a:moveTo>
                  <a:pt x="0" y="0"/>
                </a:moveTo>
                <a:lnTo>
                  <a:pt x="5340096" y="0"/>
                </a:lnTo>
              </a:path>
            </a:pathLst>
          </a:custGeom>
          <a:ln w="6108">
            <a:solidFill>
              <a:srgbClr val="4F81BC"/>
            </a:solidFill>
          </a:ln>
        </p:spPr>
        <p:txBody>
          <a:bodyPr wrap="square" lIns="0" tIns="0" rIns="0" bIns="0" rtlCol="0"/>
          <a:lstStyle/>
          <a:p/>
        </p:txBody>
      </p:sp>
      <p:sp>
        <p:nvSpPr>
          <p:cNvPr id="33" name="object 33"/>
          <p:cNvSpPr/>
          <p:nvPr/>
        </p:nvSpPr>
        <p:spPr>
          <a:xfrm>
            <a:off x="1216152" y="6789413"/>
            <a:ext cx="5340350" cy="0"/>
          </a:xfrm>
          <a:custGeom>
            <a:avLst/>
            <a:gdLst/>
            <a:ahLst/>
            <a:cxnLst/>
            <a:rect l="l" t="t" r="r" b="b"/>
            <a:pathLst>
              <a:path w="5340350" h="0">
                <a:moveTo>
                  <a:pt x="0" y="0"/>
                </a:moveTo>
                <a:lnTo>
                  <a:pt x="5340096" y="0"/>
                </a:lnTo>
              </a:path>
            </a:pathLst>
          </a:custGeom>
          <a:ln w="6108">
            <a:solidFill>
              <a:srgbClr val="4F81BC"/>
            </a:solidFill>
          </a:ln>
        </p:spPr>
        <p:txBody>
          <a:bodyPr wrap="square" lIns="0" tIns="0" rIns="0" bIns="0" rtlCol="0"/>
          <a:lstStyle/>
          <a:p/>
        </p:txBody>
      </p:sp>
      <p:sp>
        <p:nvSpPr>
          <p:cNvPr id="34" name="object 34"/>
          <p:cNvSpPr/>
          <p:nvPr/>
        </p:nvSpPr>
        <p:spPr>
          <a:xfrm>
            <a:off x="3374135" y="8094732"/>
            <a:ext cx="356870" cy="0"/>
          </a:xfrm>
          <a:custGeom>
            <a:avLst/>
            <a:gdLst/>
            <a:ahLst/>
            <a:cxnLst/>
            <a:rect l="l" t="t" r="r" b="b"/>
            <a:pathLst>
              <a:path w="356870" h="0">
                <a:moveTo>
                  <a:pt x="0" y="0"/>
                </a:moveTo>
                <a:lnTo>
                  <a:pt x="356615" y="0"/>
                </a:lnTo>
              </a:path>
            </a:pathLst>
          </a:custGeom>
          <a:ln w="7607">
            <a:solidFill>
              <a:srgbClr val="000000"/>
            </a:solidFill>
          </a:ln>
        </p:spPr>
        <p:txBody>
          <a:bodyPr wrap="square" lIns="0" tIns="0" rIns="0" bIns="0" rtlCol="0"/>
          <a:lstStyle/>
          <a:p/>
        </p:txBody>
      </p:sp>
      <p:sp>
        <p:nvSpPr>
          <p:cNvPr id="35" name="object 35"/>
          <p:cNvSpPr txBox="1"/>
          <p:nvPr/>
        </p:nvSpPr>
        <p:spPr>
          <a:xfrm>
            <a:off x="1361947" y="6345428"/>
            <a:ext cx="5046980" cy="1725930"/>
          </a:xfrm>
          <a:prstGeom prst="rect">
            <a:avLst/>
          </a:prstGeom>
        </p:spPr>
        <p:txBody>
          <a:bodyPr wrap="square" lIns="0" tIns="20955" rIns="0" bIns="0" rtlCol="0" vert="horz">
            <a:spAutoFit/>
          </a:bodyPr>
          <a:lstStyle/>
          <a:p>
            <a:pPr algn="ctr" marL="50165" marR="43180">
              <a:lnSpc>
                <a:spcPts val="1160"/>
              </a:lnSpc>
              <a:spcBef>
                <a:spcPts val="165"/>
              </a:spcBef>
            </a:pPr>
            <a:r>
              <a:rPr dirty="0" sz="1000" spc="-5">
                <a:latin typeface="Times New Roman"/>
                <a:cs typeface="Times New Roman"/>
              </a:rPr>
              <a:t>Use the gross slab depth when computing slab shrinkage effects. Shrinkage is an early age effect;  therefore, the sacrificial depth is part </a:t>
            </a:r>
            <a:r>
              <a:rPr dirty="0" sz="1000">
                <a:latin typeface="Times New Roman"/>
                <a:cs typeface="Times New Roman"/>
              </a:rPr>
              <a:t>of </a:t>
            </a:r>
            <a:r>
              <a:rPr dirty="0" sz="1000" spc="-5">
                <a:latin typeface="Times New Roman"/>
                <a:cs typeface="Times New Roman"/>
              </a:rPr>
              <a:t>the deck slab that is</a:t>
            </a:r>
            <a:r>
              <a:rPr dirty="0" sz="1000" spc="40">
                <a:latin typeface="Times New Roman"/>
                <a:cs typeface="Times New Roman"/>
              </a:rPr>
              <a:t> </a:t>
            </a:r>
            <a:r>
              <a:rPr dirty="0" sz="1000" spc="-5">
                <a:latin typeface="Times New Roman"/>
                <a:cs typeface="Times New Roman"/>
              </a:rPr>
              <a:t>shrinking.</a:t>
            </a:r>
            <a:endParaRPr sz="1000">
              <a:latin typeface="Times New Roman"/>
              <a:cs typeface="Times New Roman"/>
            </a:endParaRPr>
          </a:p>
          <a:p>
            <a:pPr>
              <a:lnSpc>
                <a:spcPct val="100000"/>
              </a:lnSpc>
            </a:pPr>
            <a:endParaRPr sz="1100">
              <a:latin typeface="Times New Roman"/>
              <a:cs typeface="Times New Roman"/>
            </a:endParaRPr>
          </a:p>
          <a:p>
            <a:pPr>
              <a:lnSpc>
                <a:spcPct val="100000"/>
              </a:lnSpc>
              <a:spcBef>
                <a:spcPts val="20"/>
              </a:spcBef>
            </a:pPr>
            <a:endParaRPr sz="1300">
              <a:latin typeface="Times New Roman"/>
              <a:cs typeface="Times New Roman"/>
            </a:endParaRPr>
          </a:p>
          <a:p>
            <a:pPr algn="ctr" marL="1270">
              <a:lnSpc>
                <a:spcPct val="100000"/>
              </a:lnSpc>
            </a:pPr>
            <a:r>
              <a:rPr dirty="0" sz="1000" spc="-220">
                <a:latin typeface="Cambria Math"/>
                <a:cs typeface="Cambria Math"/>
              </a:rPr>
              <a:t>𝑘𝑘</a:t>
            </a:r>
            <a:r>
              <a:rPr dirty="0" baseline="-15873" sz="1050" spc="-330">
                <a:latin typeface="Cambria Math"/>
                <a:cs typeface="Cambria Math"/>
              </a:rPr>
              <a:t>𝑠𝑠</a:t>
            </a:r>
            <a:r>
              <a:rPr dirty="0" baseline="-15873" sz="1050" spc="262">
                <a:latin typeface="Cambria Math"/>
                <a:cs typeface="Cambria Math"/>
              </a:rPr>
              <a:t> </a:t>
            </a:r>
            <a:r>
              <a:rPr dirty="0" sz="1000" spc="-5">
                <a:latin typeface="Cambria Math"/>
                <a:cs typeface="Cambria Math"/>
              </a:rPr>
              <a:t>=</a:t>
            </a:r>
            <a:r>
              <a:rPr dirty="0" sz="1000" spc="55">
                <a:latin typeface="Cambria Math"/>
                <a:cs typeface="Cambria Math"/>
              </a:rPr>
              <a:t> </a:t>
            </a:r>
            <a:r>
              <a:rPr dirty="0" sz="1000" spc="-5">
                <a:latin typeface="Cambria Math"/>
                <a:cs typeface="Cambria Math"/>
              </a:rPr>
              <a:t>1.45</a:t>
            </a:r>
            <a:r>
              <a:rPr dirty="0" sz="1000" spc="5">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5">
                <a:latin typeface="Cambria Math"/>
                <a:cs typeface="Cambria Math"/>
              </a:rPr>
              <a:t>0.13</a:t>
            </a:r>
            <a:r>
              <a:rPr dirty="0" baseline="2777" sz="1500" spc="-7">
                <a:latin typeface="Cambria Math"/>
                <a:cs typeface="Cambria Math"/>
              </a:rPr>
              <a:t>(</a:t>
            </a:r>
            <a:r>
              <a:rPr dirty="0" sz="1000" spc="-5">
                <a:latin typeface="Cambria Math"/>
                <a:cs typeface="Cambria Math"/>
              </a:rPr>
              <a:t>4.154</a:t>
            </a:r>
            <a:r>
              <a:rPr dirty="0" baseline="2777" sz="1500" spc="-7">
                <a:latin typeface="Cambria Math"/>
                <a:cs typeface="Cambria Math"/>
              </a:rPr>
              <a:t>)</a:t>
            </a:r>
            <a:r>
              <a:rPr dirty="0" baseline="2777" sz="1500" spc="89">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5">
                <a:latin typeface="Cambria Math"/>
                <a:cs typeface="Cambria Math"/>
              </a:rPr>
              <a:t>0.910</a:t>
            </a:r>
            <a:r>
              <a:rPr dirty="0" sz="1000" spc="65">
                <a:latin typeface="Cambria Math"/>
                <a:cs typeface="Cambria Math"/>
              </a:rPr>
              <a:t> </a:t>
            </a:r>
            <a:r>
              <a:rPr dirty="0" sz="1000" spc="-5">
                <a:latin typeface="Cambria Math"/>
                <a:cs typeface="Cambria Math"/>
              </a:rPr>
              <a:t>&lt;</a:t>
            </a:r>
            <a:r>
              <a:rPr dirty="0" sz="1000" spc="50">
                <a:latin typeface="Cambria Math"/>
                <a:cs typeface="Cambria Math"/>
              </a:rPr>
              <a:t> </a:t>
            </a:r>
            <a:r>
              <a:rPr dirty="0" sz="1000" spc="-5">
                <a:latin typeface="Cambria Math"/>
                <a:cs typeface="Cambria Math"/>
              </a:rPr>
              <a:t>1.0</a:t>
            </a:r>
            <a:r>
              <a:rPr dirty="0" sz="1000" spc="65">
                <a:latin typeface="Cambria Math"/>
                <a:cs typeface="Cambria Math"/>
              </a:rPr>
              <a:t> </a:t>
            </a:r>
            <a:r>
              <a:rPr dirty="0" sz="1000" spc="-5">
                <a:latin typeface="Cambria Math"/>
                <a:cs typeface="Cambria Math"/>
              </a:rPr>
              <a:t>∴</a:t>
            </a:r>
            <a:r>
              <a:rPr dirty="0" sz="1000" spc="60">
                <a:latin typeface="Cambria Math"/>
                <a:cs typeface="Cambria Math"/>
              </a:rPr>
              <a:t> </a:t>
            </a:r>
            <a:r>
              <a:rPr dirty="0" sz="1000" spc="-5">
                <a:latin typeface="Cambria Math"/>
                <a:cs typeface="Cambria Math"/>
              </a:rPr>
              <a:t>1.0</a:t>
            </a:r>
            <a:endParaRPr sz="1000">
              <a:latin typeface="Cambria Math"/>
              <a:cs typeface="Cambria Math"/>
            </a:endParaRPr>
          </a:p>
          <a:p>
            <a:pPr algn="ctr" marL="635">
              <a:lnSpc>
                <a:spcPct val="100000"/>
              </a:lnSpc>
              <a:spcBef>
                <a:spcPts val="580"/>
              </a:spcBef>
            </a:pPr>
            <a:r>
              <a:rPr dirty="0" sz="1000" spc="-165">
                <a:latin typeface="Cambria Math"/>
                <a:cs typeface="Cambria Math"/>
              </a:rPr>
              <a:t>𝑘𝑘</a:t>
            </a:r>
            <a:r>
              <a:rPr dirty="0" baseline="-15873" sz="1050" spc="-247">
                <a:latin typeface="Cambria Math"/>
                <a:cs typeface="Cambria Math"/>
              </a:rPr>
              <a:t>ℎ𝑠𝑠</a:t>
            </a:r>
            <a:r>
              <a:rPr dirty="0" baseline="-15873" sz="1050" spc="262">
                <a:latin typeface="Cambria Math"/>
                <a:cs typeface="Cambria Math"/>
              </a:rPr>
              <a:t> </a:t>
            </a:r>
            <a:r>
              <a:rPr dirty="0" sz="1000" spc="-5">
                <a:latin typeface="Cambria Math"/>
                <a:cs typeface="Cambria Math"/>
              </a:rPr>
              <a:t>= 2.00 − </a:t>
            </a:r>
            <a:r>
              <a:rPr dirty="0" sz="1000" spc="-110">
                <a:latin typeface="Cambria Math"/>
                <a:cs typeface="Cambria Math"/>
              </a:rPr>
              <a:t>0.014𝐻𝐻 </a:t>
            </a:r>
            <a:r>
              <a:rPr dirty="0" sz="1000" spc="-5">
                <a:latin typeface="Cambria Math"/>
                <a:cs typeface="Cambria Math"/>
              </a:rPr>
              <a:t>= 2.00 − 0.014</a:t>
            </a:r>
            <a:r>
              <a:rPr dirty="0" baseline="2777" sz="1500" spc="-7">
                <a:latin typeface="Cambria Math"/>
                <a:cs typeface="Cambria Math"/>
              </a:rPr>
              <a:t>(</a:t>
            </a:r>
            <a:r>
              <a:rPr dirty="0" sz="1000" spc="-5">
                <a:latin typeface="Cambria Math"/>
                <a:cs typeface="Cambria Math"/>
              </a:rPr>
              <a:t>75</a:t>
            </a:r>
            <a:r>
              <a:rPr dirty="0" baseline="2777" sz="1500" spc="-7">
                <a:latin typeface="Cambria Math"/>
                <a:cs typeface="Cambria Math"/>
              </a:rPr>
              <a:t>) </a:t>
            </a:r>
            <a:r>
              <a:rPr dirty="0" sz="1000" spc="-5">
                <a:latin typeface="Cambria Math"/>
                <a:cs typeface="Cambria Math"/>
              </a:rPr>
              <a:t>=</a:t>
            </a:r>
            <a:r>
              <a:rPr dirty="0" sz="1000" spc="70">
                <a:latin typeface="Cambria Math"/>
                <a:cs typeface="Cambria Math"/>
              </a:rPr>
              <a:t> </a:t>
            </a:r>
            <a:r>
              <a:rPr dirty="0" sz="1000" spc="-5">
                <a:latin typeface="Cambria Math"/>
                <a:cs typeface="Cambria Math"/>
              </a:rPr>
              <a:t>0.95</a:t>
            </a:r>
            <a:endParaRPr sz="1000">
              <a:latin typeface="Cambria Math"/>
              <a:cs typeface="Cambria Math"/>
            </a:endParaRPr>
          </a:p>
          <a:p>
            <a:pPr algn="ctr" marL="1270">
              <a:lnSpc>
                <a:spcPts val="865"/>
              </a:lnSpc>
              <a:spcBef>
                <a:spcPts val="560"/>
              </a:spcBef>
            </a:pPr>
            <a:r>
              <a:rPr dirty="0" sz="1000" spc="-5">
                <a:latin typeface="Times New Roman"/>
                <a:cs typeface="Times New Roman"/>
              </a:rPr>
              <a:t>Slab concrete age at time </a:t>
            </a:r>
            <a:r>
              <a:rPr dirty="0" sz="1000">
                <a:latin typeface="Times New Roman"/>
                <a:cs typeface="Times New Roman"/>
              </a:rPr>
              <a:t>of </a:t>
            </a:r>
            <a:r>
              <a:rPr dirty="0" sz="1000" spc="-10">
                <a:latin typeface="Times New Roman"/>
                <a:cs typeface="Times New Roman"/>
              </a:rPr>
              <a:t>initial </a:t>
            </a:r>
            <a:r>
              <a:rPr dirty="0" sz="1000" spc="-5">
                <a:latin typeface="Times New Roman"/>
                <a:cs typeface="Times New Roman"/>
              </a:rPr>
              <a:t>loading is </a:t>
            </a:r>
            <a:r>
              <a:rPr dirty="0" sz="1000" spc="-145">
                <a:latin typeface="Cambria Math"/>
                <a:cs typeface="Cambria Math"/>
              </a:rPr>
              <a:t>𝑓𝑓</a:t>
            </a:r>
            <a:r>
              <a:rPr dirty="0" baseline="31746" sz="1050" spc="-217">
                <a:latin typeface="Cambria Math"/>
                <a:cs typeface="Cambria Math"/>
              </a:rPr>
              <a:t>′ </a:t>
            </a:r>
            <a:r>
              <a:rPr dirty="0" sz="1000" spc="-5">
                <a:latin typeface="Cambria Math"/>
                <a:cs typeface="Cambria Math"/>
              </a:rPr>
              <a:t>= </a:t>
            </a:r>
            <a:r>
              <a:rPr dirty="0" sz="1000" spc="-60">
                <a:latin typeface="Cambria Math"/>
                <a:cs typeface="Cambria Math"/>
              </a:rPr>
              <a:t>0.8𝑓𝑓</a:t>
            </a:r>
            <a:r>
              <a:rPr dirty="0" baseline="27777" sz="1050" spc="-89">
                <a:latin typeface="Cambria Math"/>
                <a:cs typeface="Cambria Math"/>
              </a:rPr>
              <a:t>′</a:t>
            </a:r>
            <a:r>
              <a:rPr dirty="0" sz="1000" spc="-60">
                <a:latin typeface="Times New Roman"/>
                <a:cs typeface="Times New Roman"/>
              </a:rPr>
              <a:t>. </a:t>
            </a:r>
            <a:r>
              <a:rPr dirty="0" sz="1000" spc="-5">
                <a:latin typeface="Times New Roman"/>
                <a:cs typeface="Times New Roman"/>
              </a:rPr>
              <a:t>(LRFD</a:t>
            </a:r>
            <a:r>
              <a:rPr dirty="0" sz="1000" spc="215">
                <a:latin typeface="Times New Roman"/>
                <a:cs typeface="Times New Roman"/>
              </a:rPr>
              <a:t> </a:t>
            </a:r>
            <a:r>
              <a:rPr dirty="0" sz="1000" spc="-5">
                <a:latin typeface="Times New Roman"/>
                <a:cs typeface="Times New Roman"/>
              </a:rPr>
              <a:t>5.4.2.3.1)</a:t>
            </a:r>
            <a:endParaRPr sz="1000">
              <a:latin typeface="Times New Roman"/>
              <a:cs typeface="Times New Roman"/>
            </a:endParaRPr>
          </a:p>
          <a:p>
            <a:pPr marL="2961640">
              <a:lnSpc>
                <a:spcPts val="505"/>
              </a:lnSpc>
              <a:tabLst>
                <a:tab pos="3423285" algn="l"/>
              </a:tabLst>
            </a:pPr>
            <a:r>
              <a:rPr dirty="0" sz="700" spc="-229">
                <a:latin typeface="Cambria Math"/>
                <a:cs typeface="Cambria Math"/>
              </a:rPr>
              <a:t>𝑐𝑐𝑔𝑔	</a:t>
            </a:r>
            <a:r>
              <a:rPr dirty="0" sz="700" spc="-150">
                <a:latin typeface="Cambria Math"/>
                <a:cs typeface="Cambria Math"/>
              </a:rPr>
              <a:t>𝑐𝑐</a:t>
            </a:r>
            <a:endParaRPr sz="700">
              <a:latin typeface="Cambria Math"/>
              <a:cs typeface="Cambria Math"/>
            </a:endParaRPr>
          </a:p>
          <a:p>
            <a:pPr algn="ctr">
              <a:lnSpc>
                <a:spcPts val="865"/>
              </a:lnSpc>
              <a:spcBef>
                <a:spcPts val="434"/>
              </a:spcBef>
            </a:pPr>
            <a:r>
              <a:rPr dirty="0" sz="1000" spc="-145">
                <a:latin typeface="Cambria Math"/>
                <a:cs typeface="Cambria Math"/>
              </a:rPr>
              <a:t>𝑓𝑓</a:t>
            </a:r>
            <a:r>
              <a:rPr dirty="0" baseline="31746" sz="1050" spc="-217">
                <a:latin typeface="Cambria Math"/>
                <a:cs typeface="Cambria Math"/>
              </a:rPr>
              <a:t>′ </a:t>
            </a:r>
            <a:r>
              <a:rPr dirty="0" sz="1000" spc="-5">
                <a:latin typeface="Cambria Math"/>
                <a:cs typeface="Cambria Math"/>
              </a:rPr>
              <a:t>= </a:t>
            </a:r>
            <a:r>
              <a:rPr dirty="0" sz="1000" spc="-75">
                <a:latin typeface="Cambria Math"/>
                <a:cs typeface="Cambria Math"/>
              </a:rPr>
              <a:t>0.8𝑓𝑓</a:t>
            </a:r>
            <a:r>
              <a:rPr dirty="0" baseline="27777" sz="1050" spc="-112">
                <a:latin typeface="Cambria Math"/>
                <a:cs typeface="Cambria Math"/>
              </a:rPr>
              <a:t>′ </a:t>
            </a:r>
            <a:r>
              <a:rPr dirty="0" sz="1000" spc="-5">
                <a:latin typeface="Cambria Math"/>
                <a:cs typeface="Cambria Math"/>
              </a:rPr>
              <a:t>= </a:t>
            </a:r>
            <a:r>
              <a:rPr dirty="0" sz="1000" spc="-140">
                <a:latin typeface="Cambria Math"/>
                <a:cs typeface="Cambria Math"/>
              </a:rPr>
              <a:t>0.8</a:t>
            </a:r>
            <a:r>
              <a:rPr dirty="0" baseline="2777" sz="1500" spc="-209">
                <a:latin typeface="Cambria Math"/>
                <a:cs typeface="Cambria Math"/>
              </a:rPr>
              <a:t>(</a:t>
            </a:r>
            <a:r>
              <a:rPr dirty="0" sz="1000" spc="-140">
                <a:latin typeface="Cambria Math"/>
                <a:cs typeface="Cambria Math"/>
              </a:rPr>
              <a:t>4𝑘𝑘𝑠𝑠𝑠𝑠</a:t>
            </a:r>
            <a:r>
              <a:rPr dirty="0" baseline="2777" sz="1500" spc="-209">
                <a:latin typeface="Cambria Math"/>
                <a:cs typeface="Cambria Math"/>
              </a:rPr>
              <a:t>) </a:t>
            </a:r>
            <a:r>
              <a:rPr dirty="0" sz="1000" spc="-5">
                <a:latin typeface="Cambria Math"/>
                <a:cs typeface="Cambria Math"/>
              </a:rPr>
              <a:t>= 3.2</a:t>
            </a:r>
            <a:r>
              <a:rPr dirty="0" sz="1000" spc="160">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marL="1676400">
              <a:lnSpc>
                <a:spcPts val="505"/>
              </a:lnSpc>
              <a:tabLst>
                <a:tab pos="2138045" algn="l"/>
              </a:tabLst>
            </a:pPr>
            <a:r>
              <a:rPr dirty="0" sz="700" spc="-229">
                <a:latin typeface="Cambria Math"/>
                <a:cs typeface="Cambria Math"/>
              </a:rPr>
              <a:t>𝑐𝑐𝑔𝑔	</a:t>
            </a:r>
            <a:r>
              <a:rPr dirty="0" sz="700" spc="-150">
                <a:latin typeface="Cambria Math"/>
                <a:cs typeface="Cambria Math"/>
              </a:rPr>
              <a:t>𝑐𝑐</a:t>
            </a:r>
            <a:endParaRPr sz="700">
              <a:latin typeface="Cambria Math"/>
              <a:cs typeface="Cambria Math"/>
            </a:endParaRPr>
          </a:p>
          <a:p>
            <a:pPr algn="ctr" marR="121285">
              <a:lnSpc>
                <a:spcPct val="100000"/>
              </a:lnSpc>
              <a:spcBef>
                <a:spcPts val="310"/>
              </a:spcBef>
              <a:tabLst>
                <a:tab pos="535940" algn="l"/>
              </a:tabLst>
            </a:pPr>
            <a:r>
              <a:rPr dirty="0" sz="1000" spc="-5">
                <a:latin typeface="Cambria Math"/>
                <a:cs typeface="Cambria Math"/>
              </a:rPr>
              <a:t>5	5</a:t>
            </a:r>
            <a:endParaRPr sz="1000">
              <a:latin typeface="Cambria Math"/>
              <a:cs typeface="Cambria Math"/>
            </a:endParaRPr>
          </a:p>
        </p:txBody>
      </p:sp>
      <p:sp>
        <p:nvSpPr>
          <p:cNvPr id="36" name="object 36"/>
          <p:cNvSpPr/>
          <p:nvPr/>
        </p:nvSpPr>
        <p:spPr>
          <a:xfrm>
            <a:off x="3895344" y="8094732"/>
            <a:ext cx="388620" cy="0"/>
          </a:xfrm>
          <a:custGeom>
            <a:avLst/>
            <a:gdLst/>
            <a:ahLst/>
            <a:cxnLst/>
            <a:rect l="l" t="t" r="r" b="b"/>
            <a:pathLst>
              <a:path w="388620" h="0">
                <a:moveTo>
                  <a:pt x="0" y="0"/>
                </a:moveTo>
                <a:lnTo>
                  <a:pt x="388620" y="0"/>
                </a:lnTo>
              </a:path>
            </a:pathLst>
          </a:custGeom>
          <a:ln w="7607">
            <a:solidFill>
              <a:srgbClr val="000000"/>
            </a:solidFill>
          </a:ln>
        </p:spPr>
        <p:txBody>
          <a:bodyPr wrap="square" lIns="0" tIns="0" rIns="0" bIns="0" rtlCol="0"/>
          <a:lstStyle/>
          <a:p/>
        </p:txBody>
      </p:sp>
      <p:sp>
        <p:nvSpPr>
          <p:cNvPr id="37" name="object 37"/>
          <p:cNvSpPr txBox="1"/>
          <p:nvPr/>
        </p:nvSpPr>
        <p:spPr>
          <a:xfrm>
            <a:off x="3047795" y="8076730"/>
            <a:ext cx="1677035" cy="177800"/>
          </a:xfrm>
          <a:prstGeom prst="rect">
            <a:avLst/>
          </a:prstGeom>
        </p:spPr>
        <p:txBody>
          <a:bodyPr wrap="square" lIns="0" tIns="12065" rIns="0" bIns="0" rtlCol="0" vert="horz">
            <a:spAutoFit/>
          </a:bodyPr>
          <a:lstStyle/>
          <a:p>
            <a:pPr marL="38100">
              <a:lnSpc>
                <a:spcPct val="100000"/>
              </a:lnSpc>
              <a:spcBef>
                <a:spcPts val="95"/>
              </a:spcBef>
            </a:pPr>
            <a:r>
              <a:rPr dirty="0" baseline="36111" sz="1500" spc="-337">
                <a:latin typeface="Cambria Math"/>
                <a:cs typeface="Cambria Math"/>
              </a:rPr>
              <a:t>𝑘𝑘</a:t>
            </a:r>
            <a:r>
              <a:rPr dirty="0" baseline="35714" sz="1050" spc="-337">
                <a:latin typeface="Cambria Math"/>
                <a:cs typeface="Cambria Math"/>
              </a:rPr>
              <a:t>𝑒𝑒</a:t>
            </a:r>
            <a:r>
              <a:rPr dirty="0" baseline="35714" sz="1050" spc="262">
                <a:latin typeface="Cambria Math"/>
                <a:cs typeface="Cambria Math"/>
              </a:rPr>
              <a:t> </a:t>
            </a:r>
            <a:r>
              <a:rPr dirty="0" baseline="36111" sz="1500" spc="-7">
                <a:latin typeface="Cambria Math"/>
                <a:cs typeface="Cambria Math"/>
              </a:rPr>
              <a:t>= </a:t>
            </a:r>
            <a:r>
              <a:rPr dirty="0" sz="1000" spc="-5">
                <a:latin typeface="Cambria Math"/>
                <a:cs typeface="Cambria Math"/>
              </a:rPr>
              <a:t>1 + </a:t>
            </a:r>
            <a:r>
              <a:rPr dirty="0" sz="1000" spc="-145">
                <a:latin typeface="Cambria Math"/>
                <a:cs typeface="Cambria Math"/>
              </a:rPr>
              <a:t>𝑓𝑓</a:t>
            </a:r>
            <a:r>
              <a:rPr dirty="0" baseline="27777" sz="1050" spc="-217">
                <a:latin typeface="Cambria Math"/>
                <a:cs typeface="Cambria Math"/>
              </a:rPr>
              <a:t>′ </a:t>
            </a:r>
            <a:r>
              <a:rPr dirty="0" baseline="36111" sz="1500" spc="-7">
                <a:latin typeface="Cambria Math"/>
                <a:cs typeface="Cambria Math"/>
              </a:rPr>
              <a:t>= </a:t>
            </a:r>
            <a:r>
              <a:rPr dirty="0" sz="1000" spc="-5">
                <a:latin typeface="Cambria Math"/>
                <a:cs typeface="Cambria Math"/>
              </a:rPr>
              <a:t>1 + 3.2 </a:t>
            </a:r>
            <a:r>
              <a:rPr dirty="0" baseline="36111" sz="1500" spc="-7">
                <a:latin typeface="Cambria Math"/>
                <a:cs typeface="Cambria Math"/>
              </a:rPr>
              <a:t>=</a:t>
            </a:r>
            <a:r>
              <a:rPr dirty="0" baseline="36111" sz="1500" spc="60">
                <a:latin typeface="Cambria Math"/>
                <a:cs typeface="Cambria Math"/>
              </a:rPr>
              <a:t> </a:t>
            </a:r>
            <a:r>
              <a:rPr dirty="0" baseline="36111" sz="1500" spc="-7">
                <a:latin typeface="Cambria Math"/>
                <a:cs typeface="Cambria Math"/>
              </a:rPr>
              <a:t>1.19</a:t>
            </a:r>
            <a:endParaRPr baseline="36111" sz="1500">
              <a:latin typeface="Cambria Math"/>
              <a:cs typeface="Cambria Math"/>
            </a:endParaRPr>
          </a:p>
        </p:txBody>
      </p:sp>
      <p:sp>
        <p:nvSpPr>
          <p:cNvPr id="38" name="object 38"/>
          <p:cNvSpPr txBox="1"/>
          <p:nvPr/>
        </p:nvSpPr>
        <p:spPr>
          <a:xfrm>
            <a:off x="2775281" y="8110621"/>
            <a:ext cx="2218055" cy="375285"/>
          </a:xfrm>
          <a:prstGeom prst="rect">
            <a:avLst/>
          </a:prstGeom>
        </p:spPr>
        <p:txBody>
          <a:bodyPr wrap="square" lIns="0" tIns="49530" rIns="0" bIns="0" rtlCol="0" vert="horz">
            <a:spAutoFit/>
          </a:bodyPr>
          <a:lstStyle/>
          <a:p>
            <a:pPr algn="ctr" marR="391160">
              <a:lnSpc>
                <a:spcPct val="100000"/>
              </a:lnSpc>
              <a:spcBef>
                <a:spcPts val="390"/>
              </a:spcBef>
            </a:pPr>
            <a:r>
              <a:rPr dirty="0" sz="700" spc="-229">
                <a:latin typeface="Cambria Math"/>
                <a:cs typeface="Cambria Math"/>
              </a:rPr>
              <a:t>𝑐𝑐𝑔𝑔</a:t>
            </a:r>
            <a:endParaRPr sz="700">
              <a:latin typeface="Cambria Math"/>
              <a:cs typeface="Cambria Math"/>
            </a:endParaRPr>
          </a:p>
          <a:p>
            <a:pPr marL="38100">
              <a:lnSpc>
                <a:spcPct val="100000"/>
              </a:lnSpc>
              <a:spcBef>
                <a:spcPts val="420"/>
              </a:spcBef>
            </a:pPr>
            <a:r>
              <a:rPr dirty="0" sz="1000" spc="-355">
                <a:latin typeface="Cambria Math"/>
                <a:cs typeface="Cambria Math"/>
              </a:rPr>
              <a:t>𝑓𝑓</a:t>
            </a:r>
            <a:r>
              <a:rPr dirty="0" sz="1000" spc="75">
                <a:latin typeface="Cambria Math"/>
                <a:cs typeface="Cambria Math"/>
              </a:rPr>
              <a:t> </a:t>
            </a:r>
            <a:r>
              <a:rPr dirty="0" sz="1000" spc="-5">
                <a:latin typeface="Cambria Math"/>
                <a:cs typeface="Cambria Math"/>
              </a:rPr>
              <a:t>= </a:t>
            </a:r>
            <a:r>
              <a:rPr dirty="0" sz="1000" spc="-265">
                <a:latin typeface="Cambria Math"/>
                <a:cs typeface="Cambria Math"/>
              </a:rPr>
              <a:t>𝑓𝑓</a:t>
            </a:r>
            <a:r>
              <a:rPr dirty="0" baseline="-15873" sz="1050" spc="-397">
                <a:latin typeface="Cambria Math"/>
                <a:cs typeface="Cambria Math"/>
              </a:rPr>
              <a:t>𝑒𝑒</a:t>
            </a:r>
            <a:r>
              <a:rPr dirty="0" baseline="-15873" sz="1050" spc="187">
                <a:latin typeface="Cambria Math"/>
                <a:cs typeface="Cambria Math"/>
              </a:rPr>
              <a:t> </a:t>
            </a:r>
            <a:r>
              <a:rPr dirty="0" sz="1000" spc="-5">
                <a:latin typeface="Cambria Math"/>
                <a:cs typeface="Cambria Math"/>
              </a:rPr>
              <a:t>− </a:t>
            </a:r>
            <a:r>
              <a:rPr dirty="0" sz="1000" spc="-285">
                <a:latin typeface="Cambria Math"/>
                <a:cs typeface="Cambria Math"/>
              </a:rPr>
              <a:t>𝑓𝑓</a:t>
            </a:r>
            <a:r>
              <a:rPr dirty="0" baseline="-15873" sz="1050" spc="-427">
                <a:latin typeface="Cambria Math"/>
                <a:cs typeface="Cambria Math"/>
              </a:rPr>
              <a:t>𝑔𝑔</a:t>
            </a:r>
            <a:r>
              <a:rPr dirty="0" baseline="-15873" sz="1050" spc="270">
                <a:latin typeface="Cambria Math"/>
                <a:cs typeface="Cambria Math"/>
              </a:rPr>
              <a:t> </a:t>
            </a:r>
            <a:r>
              <a:rPr dirty="0" sz="1000" spc="-5">
                <a:latin typeface="Cambria Math"/>
                <a:cs typeface="Cambria Math"/>
              </a:rPr>
              <a:t>= 2000 − 120 =</a:t>
            </a:r>
            <a:r>
              <a:rPr dirty="0" sz="1000" spc="80">
                <a:latin typeface="Cambria Math"/>
                <a:cs typeface="Cambria Math"/>
              </a:rPr>
              <a:t> </a:t>
            </a:r>
            <a:r>
              <a:rPr dirty="0" sz="1000" spc="-5">
                <a:latin typeface="Cambria Math"/>
                <a:cs typeface="Cambria Math"/>
              </a:rPr>
              <a:t>1880 </a:t>
            </a:r>
            <a:r>
              <a:rPr dirty="0" sz="1000" spc="-300">
                <a:latin typeface="Cambria Math"/>
                <a:cs typeface="Cambria Math"/>
              </a:rPr>
              <a:t>𝑑𝑑𝐴𝐴𝑑𝑑𝑠𝑠</a:t>
            </a:r>
            <a:endParaRPr sz="1000">
              <a:latin typeface="Cambria Math"/>
              <a:cs typeface="Cambria Math"/>
            </a:endParaRPr>
          </a:p>
        </p:txBody>
      </p:sp>
      <p:sp>
        <p:nvSpPr>
          <p:cNvPr id="39" name="object 39"/>
          <p:cNvSpPr txBox="1"/>
          <p:nvPr/>
        </p:nvSpPr>
        <p:spPr>
          <a:xfrm>
            <a:off x="2116764" y="8625328"/>
            <a:ext cx="381635" cy="177800"/>
          </a:xfrm>
          <a:prstGeom prst="rect">
            <a:avLst/>
          </a:prstGeom>
        </p:spPr>
        <p:txBody>
          <a:bodyPr wrap="square" lIns="0" tIns="12065" rIns="0" bIns="0" rtlCol="0" vert="horz">
            <a:spAutoFit/>
          </a:bodyPr>
          <a:lstStyle/>
          <a:p>
            <a:pPr marL="38100">
              <a:lnSpc>
                <a:spcPct val="100000"/>
              </a:lnSpc>
              <a:spcBef>
                <a:spcPts val="95"/>
              </a:spcBef>
            </a:pPr>
            <a:r>
              <a:rPr dirty="0" sz="1000" spc="-245">
                <a:latin typeface="Cambria Math"/>
                <a:cs typeface="Cambria Math"/>
              </a:rPr>
              <a:t>𝑘𝑘</a:t>
            </a:r>
            <a:r>
              <a:rPr dirty="0" baseline="-15873" sz="1050" spc="-367">
                <a:latin typeface="Cambria Math"/>
                <a:cs typeface="Cambria Math"/>
              </a:rPr>
              <a:t>𝑑𝑑𝑔𝑔</a:t>
            </a:r>
            <a:r>
              <a:rPr dirty="0" baseline="-15873" sz="1050" spc="209">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40" name="object 40"/>
          <p:cNvSpPr txBox="1"/>
          <p:nvPr/>
        </p:nvSpPr>
        <p:spPr>
          <a:xfrm>
            <a:off x="2482075" y="8786862"/>
            <a:ext cx="24955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12</a:t>
            </a:r>
            <a:r>
              <a:rPr dirty="0" sz="1000" spc="-125">
                <a:latin typeface="Cambria Math"/>
                <a:cs typeface="Cambria Math"/>
              </a:rPr>
              <a:t> </a:t>
            </a:r>
            <a:r>
              <a:rPr dirty="0" sz="1000" spc="-459">
                <a:latin typeface="Cambria Math"/>
                <a:cs typeface="Cambria Math"/>
              </a:rPr>
              <a:t>�</a:t>
            </a:r>
            <a:endParaRPr sz="1000">
              <a:latin typeface="Cambria Math"/>
              <a:cs typeface="Cambria Math"/>
            </a:endParaRPr>
          </a:p>
        </p:txBody>
      </p:sp>
      <p:sp>
        <p:nvSpPr>
          <p:cNvPr id="41" name="object 41"/>
          <p:cNvSpPr txBox="1"/>
          <p:nvPr/>
        </p:nvSpPr>
        <p:spPr>
          <a:xfrm>
            <a:off x="2682211" y="8704515"/>
            <a:ext cx="617220" cy="177800"/>
          </a:xfrm>
          <a:prstGeom prst="rect">
            <a:avLst/>
          </a:prstGeom>
        </p:spPr>
        <p:txBody>
          <a:bodyPr wrap="square" lIns="0" tIns="12065" rIns="0" bIns="0" rtlCol="0" vert="horz">
            <a:spAutoFit/>
          </a:bodyPr>
          <a:lstStyle/>
          <a:p>
            <a:pPr marL="38100">
              <a:lnSpc>
                <a:spcPct val="100000"/>
              </a:lnSpc>
              <a:spcBef>
                <a:spcPts val="95"/>
              </a:spcBef>
            </a:pPr>
            <a:r>
              <a:rPr dirty="0" sz="1000" spc="-5">
                <a:latin typeface="Cambria Math"/>
                <a:cs typeface="Cambria Math"/>
              </a:rPr>
              <a:t>100 −</a:t>
            </a:r>
            <a:r>
              <a:rPr dirty="0" sz="1000" spc="-40">
                <a:latin typeface="Cambria Math"/>
                <a:cs typeface="Cambria Math"/>
              </a:rPr>
              <a:t> </a:t>
            </a:r>
            <a:r>
              <a:rPr dirty="0" sz="1000" spc="-110">
                <a:latin typeface="Cambria Math"/>
                <a:cs typeface="Cambria Math"/>
              </a:rPr>
              <a:t>4𝑓𝑓</a:t>
            </a:r>
            <a:r>
              <a:rPr dirty="0" baseline="27777" sz="1050" spc="-165">
                <a:latin typeface="Cambria Math"/>
                <a:cs typeface="Cambria Math"/>
              </a:rPr>
              <a:t>′</a:t>
            </a:r>
            <a:endParaRPr baseline="27777" sz="1050">
              <a:latin typeface="Cambria Math"/>
              <a:cs typeface="Cambria Math"/>
            </a:endParaRPr>
          </a:p>
        </p:txBody>
      </p:sp>
      <p:sp>
        <p:nvSpPr>
          <p:cNvPr id="42" name="object 42"/>
          <p:cNvSpPr txBox="1"/>
          <p:nvPr/>
        </p:nvSpPr>
        <p:spPr>
          <a:xfrm>
            <a:off x="2855437" y="8846294"/>
            <a:ext cx="57150" cy="132080"/>
          </a:xfrm>
          <a:prstGeom prst="rect">
            <a:avLst/>
          </a:prstGeom>
        </p:spPr>
        <p:txBody>
          <a:bodyPr wrap="square" lIns="0" tIns="12065" rIns="0" bIns="0" rtlCol="0" vert="horz">
            <a:spAutoFit/>
          </a:bodyPr>
          <a:lstStyle/>
          <a:p>
            <a:pPr marL="12700">
              <a:lnSpc>
                <a:spcPct val="100000"/>
              </a:lnSpc>
              <a:spcBef>
                <a:spcPts val="95"/>
              </a:spcBef>
            </a:pPr>
            <a:r>
              <a:rPr dirty="0" sz="700" spc="65">
                <a:latin typeface="Cambria Math"/>
                <a:cs typeface="Cambria Math"/>
              </a:rPr>
              <a:t>′</a:t>
            </a:r>
            <a:endParaRPr sz="700">
              <a:latin typeface="Cambria Math"/>
              <a:cs typeface="Cambria Math"/>
            </a:endParaRPr>
          </a:p>
        </p:txBody>
      </p:sp>
      <p:sp>
        <p:nvSpPr>
          <p:cNvPr id="43" name="object 43"/>
          <p:cNvSpPr txBox="1"/>
          <p:nvPr/>
        </p:nvSpPr>
        <p:spPr>
          <a:xfrm>
            <a:off x="2752344" y="8855455"/>
            <a:ext cx="501650" cy="177800"/>
          </a:xfrm>
          <a:prstGeom prst="rect">
            <a:avLst/>
          </a:prstGeom>
        </p:spPr>
        <p:txBody>
          <a:bodyPr wrap="square" lIns="0" tIns="12065" rIns="0" bIns="0" rtlCol="0" vert="horz">
            <a:spAutoFit/>
          </a:bodyPr>
          <a:lstStyle/>
          <a:p>
            <a:pPr marL="38100">
              <a:lnSpc>
                <a:spcPct val="100000"/>
              </a:lnSpc>
              <a:spcBef>
                <a:spcPts val="95"/>
              </a:spcBef>
            </a:pPr>
            <a:r>
              <a:rPr dirty="0" sz="1000" spc="-300">
                <a:latin typeface="Cambria Math"/>
                <a:cs typeface="Cambria Math"/>
              </a:rPr>
              <a:t>𝑓𝑓</a:t>
            </a:r>
            <a:r>
              <a:rPr dirty="0" baseline="-19841" sz="1050" spc="-450">
                <a:latin typeface="Cambria Math"/>
                <a:cs typeface="Cambria Math"/>
              </a:rPr>
              <a:t>𝑐𝑐𝑔𝑔</a:t>
            </a:r>
            <a:r>
              <a:rPr dirty="0" baseline="-19841" sz="1050" spc="165">
                <a:latin typeface="Cambria Math"/>
                <a:cs typeface="Cambria Math"/>
              </a:rPr>
              <a:t> </a:t>
            </a:r>
            <a:r>
              <a:rPr dirty="0" sz="1000" spc="-5">
                <a:latin typeface="Cambria Math"/>
                <a:cs typeface="Cambria Math"/>
              </a:rPr>
              <a:t>+</a:t>
            </a:r>
            <a:r>
              <a:rPr dirty="0" sz="1000" spc="-10">
                <a:latin typeface="Cambria Math"/>
                <a:cs typeface="Cambria Math"/>
              </a:rPr>
              <a:t> </a:t>
            </a:r>
            <a:r>
              <a:rPr dirty="0" sz="1000" spc="-5">
                <a:latin typeface="Cambria Math"/>
                <a:cs typeface="Cambria Math"/>
              </a:rPr>
              <a:t>20</a:t>
            </a:r>
            <a:endParaRPr sz="1000">
              <a:latin typeface="Cambria Math"/>
              <a:cs typeface="Cambria Math"/>
            </a:endParaRPr>
          </a:p>
        </p:txBody>
      </p:sp>
      <p:sp>
        <p:nvSpPr>
          <p:cNvPr id="44" name="object 44"/>
          <p:cNvSpPr/>
          <p:nvPr/>
        </p:nvSpPr>
        <p:spPr>
          <a:xfrm>
            <a:off x="2720339" y="8890260"/>
            <a:ext cx="567055" cy="0"/>
          </a:xfrm>
          <a:custGeom>
            <a:avLst/>
            <a:gdLst/>
            <a:ahLst/>
            <a:cxnLst/>
            <a:rect l="l" t="t" r="r" b="b"/>
            <a:pathLst>
              <a:path w="567054" h="0">
                <a:moveTo>
                  <a:pt x="0" y="0"/>
                </a:moveTo>
                <a:lnTo>
                  <a:pt x="566927" y="0"/>
                </a:lnTo>
              </a:path>
            </a:pathLst>
          </a:custGeom>
          <a:ln w="7607">
            <a:solidFill>
              <a:srgbClr val="000000"/>
            </a:solidFill>
          </a:ln>
        </p:spPr>
        <p:txBody>
          <a:bodyPr wrap="square" lIns="0" tIns="0" rIns="0" bIns="0" rtlCol="0"/>
          <a:lstStyle/>
          <a:p/>
        </p:txBody>
      </p:sp>
      <p:sp>
        <p:nvSpPr>
          <p:cNvPr id="45" name="object 45"/>
          <p:cNvSpPr/>
          <p:nvPr/>
        </p:nvSpPr>
        <p:spPr>
          <a:xfrm>
            <a:off x="2494788" y="8728709"/>
            <a:ext cx="1059180" cy="0"/>
          </a:xfrm>
          <a:custGeom>
            <a:avLst/>
            <a:gdLst/>
            <a:ahLst/>
            <a:cxnLst/>
            <a:rect l="l" t="t" r="r" b="b"/>
            <a:pathLst>
              <a:path w="1059179" h="0">
                <a:moveTo>
                  <a:pt x="0" y="0"/>
                </a:moveTo>
                <a:lnTo>
                  <a:pt x="1059167" y="0"/>
                </a:lnTo>
              </a:path>
            </a:pathLst>
          </a:custGeom>
          <a:ln w="7619">
            <a:solidFill>
              <a:srgbClr val="000000"/>
            </a:solidFill>
          </a:ln>
        </p:spPr>
        <p:txBody>
          <a:bodyPr wrap="square" lIns="0" tIns="0" rIns="0" bIns="0" rtlCol="0"/>
          <a:lstStyle/>
          <a:p/>
        </p:txBody>
      </p:sp>
      <p:sp>
        <p:nvSpPr>
          <p:cNvPr id="46" name="object 46"/>
          <p:cNvSpPr txBox="1"/>
          <p:nvPr/>
        </p:nvSpPr>
        <p:spPr>
          <a:xfrm>
            <a:off x="3576320" y="8625331"/>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47" name="object 47"/>
          <p:cNvSpPr txBox="1"/>
          <p:nvPr/>
        </p:nvSpPr>
        <p:spPr>
          <a:xfrm>
            <a:off x="2985007" y="8527805"/>
            <a:ext cx="1600200" cy="177800"/>
          </a:xfrm>
          <a:prstGeom prst="rect">
            <a:avLst/>
          </a:prstGeom>
        </p:spPr>
        <p:txBody>
          <a:bodyPr wrap="square" lIns="0" tIns="12065" rIns="0" bIns="0" rtlCol="0" vert="horz">
            <a:spAutoFit/>
          </a:bodyPr>
          <a:lstStyle/>
          <a:p>
            <a:pPr marL="12700">
              <a:lnSpc>
                <a:spcPct val="100000"/>
              </a:lnSpc>
              <a:spcBef>
                <a:spcPts val="95"/>
              </a:spcBef>
              <a:tabLst>
                <a:tab pos="1306195" algn="l"/>
              </a:tabLst>
            </a:pPr>
            <a:r>
              <a:rPr dirty="0" sz="1000" spc="-645">
                <a:latin typeface="Cambria Math"/>
                <a:cs typeface="Cambria Math"/>
              </a:rPr>
              <a:t>𝑓𝑓</a:t>
            </a:r>
            <a:r>
              <a:rPr dirty="0" sz="1000" spc="-645">
                <a:latin typeface="Cambria Math"/>
                <a:cs typeface="Cambria Math"/>
              </a:rPr>
              <a:t>	</a:t>
            </a:r>
            <a:r>
              <a:rPr dirty="0" sz="1000" spc="-5">
                <a:latin typeface="Cambria Math"/>
                <a:cs typeface="Cambria Math"/>
              </a:rPr>
              <a:t>1880</a:t>
            </a:r>
            <a:endParaRPr sz="1000">
              <a:latin typeface="Cambria Math"/>
              <a:cs typeface="Cambria Math"/>
            </a:endParaRPr>
          </a:p>
        </p:txBody>
      </p:sp>
      <p:sp>
        <p:nvSpPr>
          <p:cNvPr id="48" name="object 48"/>
          <p:cNvSpPr txBox="1"/>
          <p:nvPr/>
        </p:nvSpPr>
        <p:spPr>
          <a:xfrm>
            <a:off x="3151123" y="8786876"/>
            <a:ext cx="831215" cy="177800"/>
          </a:xfrm>
          <a:prstGeom prst="rect">
            <a:avLst/>
          </a:prstGeom>
        </p:spPr>
        <p:txBody>
          <a:bodyPr wrap="square" lIns="0" tIns="12065" rIns="0" bIns="0" rtlCol="0" vert="horz">
            <a:spAutoFit/>
          </a:bodyPr>
          <a:lstStyle/>
          <a:p>
            <a:pPr marL="50800">
              <a:lnSpc>
                <a:spcPct val="100000"/>
              </a:lnSpc>
              <a:spcBef>
                <a:spcPts val="95"/>
              </a:spcBef>
              <a:tabLst>
                <a:tab pos="568325" algn="l"/>
              </a:tabLst>
            </a:pPr>
            <a:r>
              <a:rPr dirty="0" baseline="31746" sz="1050" spc="-345">
                <a:latin typeface="Cambria Math"/>
                <a:cs typeface="Cambria Math"/>
              </a:rPr>
              <a:t>𝑐𝑐𝑔𝑔</a:t>
            </a:r>
            <a:r>
              <a:rPr dirty="0" baseline="31746" sz="1050" spc="-112">
                <a:latin typeface="Cambria Math"/>
                <a:cs typeface="Cambria Math"/>
              </a:rPr>
              <a:t> </a:t>
            </a:r>
            <a:r>
              <a:rPr dirty="0" sz="1000" spc="-254">
                <a:latin typeface="Cambria Math"/>
                <a:cs typeface="Cambria Math"/>
              </a:rPr>
              <a:t>�</a:t>
            </a:r>
            <a:r>
              <a:rPr dirty="0" sz="1000" spc="-5">
                <a:latin typeface="Cambria Math"/>
                <a:cs typeface="Cambria Math"/>
              </a:rPr>
              <a:t> +</a:t>
            </a:r>
            <a:r>
              <a:rPr dirty="0" sz="1000" spc="10">
                <a:latin typeface="Cambria Math"/>
                <a:cs typeface="Cambria Math"/>
              </a:rPr>
              <a:t> </a:t>
            </a:r>
            <a:r>
              <a:rPr dirty="0" sz="1000" spc="-355">
                <a:latin typeface="Cambria Math"/>
                <a:cs typeface="Cambria Math"/>
              </a:rPr>
              <a:t>𝑓𝑓	</a:t>
            </a:r>
            <a:r>
              <a:rPr dirty="0" baseline="5555" sz="1500" spc="-7">
                <a:latin typeface="Cambria Math"/>
                <a:cs typeface="Cambria Math"/>
              </a:rPr>
              <a:t>12</a:t>
            </a:r>
            <a:r>
              <a:rPr dirty="0" baseline="5555" sz="1500" spc="-187">
                <a:latin typeface="Cambria Math"/>
                <a:cs typeface="Cambria Math"/>
              </a:rPr>
              <a:t> </a:t>
            </a:r>
            <a:r>
              <a:rPr dirty="0" baseline="5555" sz="1500" spc="-382">
                <a:latin typeface="Cambria Math"/>
                <a:cs typeface="Cambria Math"/>
              </a:rPr>
              <a:t>�</a:t>
            </a:r>
            <a:endParaRPr baseline="5555" sz="1500">
              <a:latin typeface="Cambria Math"/>
              <a:cs typeface="Cambria Math"/>
            </a:endParaRPr>
          </a:p>
        </p:txBody>
      </p:sp>
      <p:sp>
        <p:nvSpPr>
          <p:cNvPr id="49" name="object 49"/>
          <p:cNvSpPr txBox="1"/>
          <p:nvPr/>
        </p:nvSpPr>
        <p:spPr>
          <a:xfrm>
            <a:off x="3931382" y="8700089"/>
            <a:ext cx="730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100 −</a:t>
            </a:r>
            <a:r>
              <a:rPr dirty="0" sz="1000" spc="-40">
                <a:latin typeface="Cambria Math"/>
                <a:cs typeface="Cambria Math"/>
              </a:rPr>
              <a:t> </a:t>
            </a:r>
            <a:r>
              <a:rPr dirty="0" sz="1000" spc="-5">
                <a:latin typeface="Cambria Math"/>
                <a:cs typeface="Cambria Math"/>
              </a:rPr>
              <a:t>4(3.2)</a:t>
            </a:r>
            <a:endParaRPr sz="1000">
              <a:latin typeface="Cambria Math"/>
              <a:cs typeface="Cambria Math"/>
            </a:endParaRPr>
          </a:p>
        </p:txBody>
      </p:sp>
      <p:sp>
        <p:nvSpPr>
          <p:cNvPr id="50" name="object 50"/>
          <p:cNvSpPr txBox="1"/>
          <p:nvPr/>
        </p:nvSpPr>
        <p:spPr>
          <a:xfrm>
            <a:off x="4053321" y="8840241"/>
            <a:ext cx="48450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3.2 +</a:t>
            </a:r>
            <a:r>
              <a:rPr dirty="0" sz="1000" spc="-60">
                <a:latin typeface="Cambria Math"/>
                <a:cs typeface="Cambria Math"/>
              </a:rPr>
              <a:t> </a:t>
            </a:r>
            <a:r>
              <a:rPr dirty="0" sz="1000" spc="-5">
                <a:latin typeface="Cambria Math"/>
                <a:cs typeface="Cambria Math"/>
              </a:rPr>
              <a:t>20</a:t>
            </a:r>
            <a:endParaRPr sz="1000">
              <a:latin typeface="Cambria Math"/>
              <a:cs typeface="Cambria Math"/>
            </a:endParaRPr>
          </a:p>
        </p:txBody>
      </p:sp>
      <p:sp>
        <p:nvSpPr>
          <p:cNvPr id="51" name="object 51"/>
          <p:cNvSpPr/>
          <p:nvPr/>
        </p:nvSpPr>
        <p:spPr>
          <a:xfrm>
            <a:off x="3944111" y="8879585"/>
            <a:ext cx="704215" cy="0"/>
          </a:xfrm>
          <a:custGeom>
            <a:avLst/>
            <a:gdLst/>
            <a:ahLst/>
            <a:cxnLst/>
            <a:rect l="l" t="t" r="r" b="b"/>
            <a:pathLst>
              <a:path w="704214" h="0">
                <a:moveTo>
                  <a:pt x="0" y="0"/>
                </a:moveTo>
                <a:lnTo>
                  <a:pt x="704088" y="0"/>
                </a:lnTo>
              </a:path>
            </a:pathLst>
          </a:custGeom>
          <a:ln w="7619">
            <a:solidFill>
              <a:srgbClr val="000000"/>
            </a:solidFill>
          </a:ln>
        </p:spPr>
        <p:txBody>
          <a:bodyPr wrap="square" lIns="0" tIns="0" rIns="0" bIns="0" rtlCol="0"/>
          <a:lstStyle/>
          <a:p/>
        </p:txBody>
      </p:sp>
      <p:sp>
        <p:nvSpPr>
          <p:cNvPr id="52" name="object 52"/>
          <p:cNvSpPr txBox="1"/>
          <p:nvPr/>
        </p:nvSpPr>
        <p:spPr>
          <a:xfrm>
            <a:off x="4635500" y="8776207"/>
            <a:ext cx="520700" cy="177800"/>
          </a:xfrm>
          <a:prstGeom prst="rect">
            <a:avLst/>
          </a:prstGeom>
        </p:spPr>
        <p:txBody>
          <a:bodyPr wrap="square" lIns="0" tIns="12065" rIns="0" bIns="0" rtlCol="0" vert="horz">
            <a:spAutoFit/>
          </a:bodyPr>
          <a:lstStyle/>
          <a:p>
            <a:pPr marL="12700">
              <a:lnSpc>
                <a:spcPct val="100000"/>
              </a:lnSpc>
              <a:spcBef>
                <a:spcPts val="95"/>
              </a:spcBef>
            </a:pPr>
            <a:r>
              <a:rPr dirty="0" sz="1000" spc="-254">
                <a:latin typeface="Cambria Math"/>
                <a:cs typeface="Cambria Math"/>
              </a:rPr>
              <a:t>�</a:t>
            </a:r>
            <a:r>
              <a:rPr dirty="0" sz="1000" spc="-35">
                <a:latin typeface="Cambria Math"/>
                <a:cs typeface="Cambria Math"/>
              </a:rPr>
              <a:t> </a:t>
            </a:r>
            <a:r>
              <a:rPr dirty="0" sz="1000" spc="-5">
                <a:latin typeface="Cambria Math"/>
                <a:cs typeface="Cambria Math"/>
              </a:rPr>
              <a:t>+</a:t>
            </a:r>
            <a:r>
              <a:rPr dirty="0" sz="1000" spc="-30">
                <a:latin typeface="Cambria Math"/>
                <a:cs typeface="Cambria Math"/>
              </a:rPr>
              <a:t> </a:t>
            </a:r>
            <a:r>
              <a:rPr dirty="0" sz="1000" spc="-55">
                <a:latin typeface="Cambria Math"/>
                <a:cs typeface="Cambria Math"/>
              </a:rPr>
              <a:t>1880</a:t>
            </a:r>
            <a:endParaRPr sz="1000">
              <a:latin typeface="Cambria Math"/>
              <a:cs typeface="Cambria Math"/>
            </a:endParaRPr>
          </a:p>
        </p:txBody>
      </p:sp>
      <p:sp>
        <p:nvSpPr>
          <p:cNvPr id="53" name="object 53"/>
          <p:cNvSpPr/>
          <p:nvPr/>
        </p:nvSpPr>
        <p:spPr>
          <a:xfrm>
            <a:off x="3720084" y="8728709"/>
            <a:ext cx="1424940" cy="0"/>
          </a:xfrm>
          <a:custGeom>
            <a:avLst/>
            <a:gdLst/>
            <a:ahLst/>
            <a:cxnLst/>
            <a:rect l="l" t="t" r="r" b="b"/>
            <a:pathLst>
              <a:path w="1424939" h="0">
                <a:moveTo>
                  <a:pt x="0" y="0"/>
                </a:moveTo>
                <a:lnTo>
                  <a:pt x="1424927" y="0"/>
                </a:lnTo>
              </a:path>
            </a:pathLst>
          </a:custGeom>
          <a:ln w="7619">
            <a:solidFill>
              <a:srgbClr val="000000"/>
            </a:solidFill>
          </a:ln>
        </p:spPr>
        <p:txBody>
          <a:bodyPr wrap="square" lIns="0" tIns="0" rIns="0" bIns="0" rtlCol="0"/>
          <a:lstStyle/>
          <a:p/>
        </p:txBody>
      </p:sp>
      <p:sp>
        <p:nvSpPr>
          <p:cNvPr id="54" name="object 54"/>
          <p:cNvSpPr txBox="1"/>
          <p:nvPr/>
        </p:nvSpPr>
        <p:spPr>
          <a:xfrm>
            <a:off x="5167376" y="8625331"/>
            <a:ext cx="46164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0.977</a:t>
            </a:r>
            <a:endParaRPr sz="1000">
              <a:latin typeface="Cambria Math"/>
              <a:cs typeface="Cambria Math"/>
            </a:endParaRPr>
          </a:p>
        </p:txBody>
      </p:sp>
      <p:sp>
        <p:nvSpPr>
          <p:cNvPr id="55" name="object 55"/>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22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4098290" cy="417195"/>
          </a:xfrm>
          <a:prstGeom prst="rect"/>
        </p:spPr>
        <p:txBody>
          <a:bodyPr wrap="square" lIns="0" tIns="14604" rIns="0" bIns="0" rtlCol="0" vert="horz">
            <a:spAutoFit/>
          </a:bodyPr>
          <a:lstStyle/>
          <a:p>
            <a:pPr>
              <a:lnSpc>
                <a:spcPct val="100000"/>
              </a:lnSpc>
              <a:spcBef>
                <a:spcPts val="114"/>
              </a:spcBef>
            </a:pPr>
            <a:r>
              <a:rPr dirty="0" sz="2550" spc="-5" b="0">
                <a:solidFill>
                  <a:srgbClr val="1C7C5B"/>
                </a:solidFill>
                <a:latin typeface="Arial Black"/>
                <a:cs typeface="Arial Black"/>
              </a:rPr>
              <a:t>WSDOT </a:t>
            </a:r>
            <a:r>
              <a:rPr dirty="0" sz="2550" spc="10" b="0">
                <a:solidFill>
                  <a:srgbClr val="1C7C5B"/>
                </a:solidFill>
                <a:latin typeface="Arial Black"/>
                <a:cs typeface="Arial Black"/>
              </a:rPr>
              <a:t>Design</a:t>
            </a:r>
            <a:r>
              <a:rPr dirty="0" sz="2550" spc="-45" b="0">
                <a:solidFill>
                  <a:srgbClr val="1C7C5B"/>
                </a:solidFill>
                <a:latin typeface="Arial Black"/>
                <a:cs typeface="Arial Black"/>
              </a:rPr>
              <a:t> </a:t>
            </a:r>
            <a:r>
              <a:rPr dirty="0" sz="2550" spc="5" b="0">
                <a:solidFill>
                  <a:srgbClr val="1C7C5B"/>
                </a:solidFill>
                <a:latin typeface="Arial Black"/>
                <a:cs typeface="Arial Black"/>
              </a:rPr>
              <a:t>Criteria</a:t>
            </a:r>
            <a:endParaRPr sz="2550">
              <a:latin typeface="Arial Black"/>
              <a:cs typeface="Arial Black"/>
            </a:endParaRPr>
          </a:p>
        </p:txBody>
      </p:sp>
      <p:sp>
        <p:nvSpPr>
          <p:cNvPr id="6" name="object 6"/>
          <p:cNvSpPr txBox="1"/>
          <p:nvPr/>
        </p:nvSpPr>
        <p:spPr>
          <a:xfrm>
            <a:off x="1016505" y="1843558"/>
            <a:ext cx="4076700" cy="1696085"/>
          </a:xfrm>
          <a:prstGeom prst="rect">
            <a:avLst/>
          </a:prstGeom>
        </p:spPr>
        <p:txBody>
          <a:bodyPr wrap="square" lIns="0" tIns="46355" rIns="0" bIns="0" rtlCol="0" vert="horz">
            <a:spAutoFit/>
          </a:bodyPr>
          <a:lstStyle/>
          <a:p>
            <a:pPr marL="244475" indent="-245110">
              <a:lnSpc>
                <a:spcPct val="100000"/>
              </a:lnSpc>
              <a:spcBef>
                <a:spcPts val="365"/>
              </a:spcBef>
              <a:buChar char="•"/>
              <a:tabLst>
                <a:tab pos="244475" algn="l"/>
                <a:tab pos="245110" algn="l"/>
              </a:tabLst>
            </a:pPr>
            <a:r>
              <a:rPr dirty="0" sz="1150" spc="-10">
                <a:latin typeface="Arial"/>
                <a:cs typeface="Arial"/>
              </a:rPr>
              <a:t>Stress analysis based </a:t>
            </a:r>
            <a:r>
              <a:rPr dirty="0" sz="1150" spc="-15">
                <a:latin typeface="Arial"/>
                <a:cs typeface="Arial"/>
              </a:rPr>
              <a:t>on </a:t>
            </a:r>
            <a:r>
              <a:rPr dirty="0" sz="1150" spc="-5">
                <a:latin typeface="Arial"/>
                <a:cs typeface="Arial"/>
              </a:rPr>
              <a:t>gross </a:t>
            </a:r>
            <a:r>
              <a:rPr dirty="0" sz="1150" spc="-10">
                <a:latin typeface="Arial"/>
                <a:cs typeface="Arial"/>
              </a:rPr>
              <a:t>section</a:t>
            </a:r>
            <a:r>
              <a:rPr dirty="0" sz="1150" spc="25">
                <a:latin typeface="Arial"/>
                <a:cs typeface="Arial"/>
              </a:rPr>
              <a:t> </a:t>
            </a:r>
            <a:r>
              <a:rPr dirty="0" sz="1150" spc="-10">
                <a:latin typeface="Arial"/>
                <a:cs typeface="Arial"/>
              </a:rPr>
              <a:t>properties</a:t>
            </a:r>
            <a:endParaRPr sz="1150">
              <a:latin typeface="Arial"/>
              <a:cs typeface="Arial"/>
            </a:endParaRPr>
          </a:p>
          <a:p>
            <a:pPr marL="244475" indent="-245110">
              <a:lnSpc>
                <a:spcPct val="100000"/>
              </a:lnSpc>
              <a:spcBef>
                <a:spcPts val="265"/>
              </a:spcBef>
              <a:buChar char="•"/>
              <a:tabLst>
                <a:tab pos="244475" algn="l"/>
                <a:tab pos="245110" algn="l"/>
              </a:tabLst>
            </a:pPr>
            <a:r>
              <a:rPr dirty="0" sz="1150" spc="-5">
                <a:latin typeface="Arial"/>
                <a:cs typeface="Arial"/>
              </a:rPr>
              <a:t>Prestress losses </a:t>
            </a:r>
            <a:r>
              <a:rPr dirty="0" sz="1150" spc="-10">
                <a:latin typeface="Arial"/>
                <a:cs typeface="Arial"/>
              </a:rPr>
              <a:t>– LRFD </a:t>
            </a:r>
            <a:r>
              <a:rPr dirty="0" sz="1150" spc="-5">
                <a:latin typeface="Arial"/>
                <a:cs typeface="Arial"/>
              </a:rPr>
              <a:t>refined </a:t>
            </a:r>
            <a:r>
              <a:rPr dirty="0" sz="1150" spc="-10">
                <a:latin typeface="Arial"/>
                <a:cs typeface="Arial"/>
              </a:rPr>
              <a:t>method + elastic</a:t>
            </a:r>
            <a:r>
              <a:rPr dirty="0" sz="1150" spc="-25">
                <a:latin typeface="Arial"/>
                <a:cs typeface="Arial"/>
              </a:rPr>
              <a:t> </a:t>
            </a:r>
            <a:r>
              <a:rPr dirty="0" sz="1150" spc="-10">
                <a:latin typeface="Arial"/>
                <a:cs typeface="Arial"/>
              </a:rPr>
              <a:t>gains</a:t>
            </a:r>
            <a:endParaRPr sz="1150">
              <a:latin typeface="Arial"/>
              <a:cs typeface="Arial"/>
            </a:endParaRPr>
          </a:p>
          <a:p>
            <a:pPr marL="244475" indent="-245110">
              <a:lnSpc>
                <a:spcPct val="100000"/>
              </a:lnSpc>
              <a:spcBef>
                <a:spcPts val="260"/>
              </a:spcBef>
              <a:buChar char="•"/>
              <a:tabLst>
                <a:tab pos="244475" algn="l"/>
                <a:tab pos="245110" algn="l"/>
              </a:tabLst>
            </a:pPr>
            <a:r>
              <a:rPr dirty="0" sz="1150" spc="-10">
                <a:latin typeface="Arial"/>
                <a:cs typeface="Arial"/>
              </a:rPr>
              <a:t>Envelope of simple span and simple span made</a:t>
            </a:r>
            <a:r>
              <a:rPr dirty="0" sz="1150" spc="60">
                <a:latin typeface="Arial"/>
                <a:cs typeface="Arial"/>
              </a:rPr>
              <a:t> </a:t>
            </a:r>
            <a:r>
              <a:rPr dirty="0" sz="1150" spc="-10">
                <a:latin typeface="Arial"/>
                <a:cs typeface="Arial"/>
              </a:rPr>
              <a:t>continuous</a:t>
            </a:r>
            <a:endParaRPr sz="1150">
              <a:latin typeface="Arial"/>
              <a:cs typeface="Arial"/>
            </a:endParaRPr>
          </a:p>
          <a:p>
            <a:pPr marL="244475" indent="-245110">
              <a:lnSpc>
                <a:spcPct val="100000"/>
              </a:lnSpc>
              <a:spcBef>
                <a:spcPts val="265"/>
              </a:spcBef>
              <a:buChar char="•"/>
              <a:tabLst>
                <a:tab pos="244475" algn="l"/>
                <a:tab pos="245110" algn="l"/>
              </a:tabLst>
            </a:pPr>
            <a:r>
              <a:rPr dirty="0" sz="1150" spc="-5">
                <a:latin typeface="Arial"/>
                <a:cs typeface="Arial"/>
              </a:rPr>
              <a:t>Zero </a:t>
            </a:r>
            <a:r>
              <a:rPr dirty="0" sz="1150" spc="-10">
                <a:latin typeface="Arial"/>
                <a:cs typeface="Arial"/>
              </a:rPr>
              <a:t>tension in Service III limit</a:t>
            </a:r>
            <a:r>
              <a:rPr dirty="0" sz="1150" spc="40">
                <a:latin typeface="Arial"/>
                <a:cs typeface="Arial"/>
              </a:rPr>
              <a:t> </a:t>
            </a:r>
            <a:r>
              <a:rPr dirty="0" sz="1150" spc="-10">
                <a:latin typeface="Arial"/>
                <a:cs typeface="Arial"/>
              </a:rPr>
              <a:t>state</a:t>
            </a:r>
            <a:endParaRPr sz="1150">
              <a:latin typeface="Arial"/>
              <a:cs typeface="Arial"/>
            </a:endParaRPr>
          </a:p>
          <a:p>
            <a:pPr marL="244475" indent="-245110">
              <a:lnSpc>
                <a:spcPct val="100000"/>
              </a:lnSpc>
              <a:spcBef>
                <a:spcPts val="265"/>
              </a:spcBef>
              <a:buChar char="•"/>
              <a:tabLst>
                <a:tab pos="244475" algn="l"/>
                <a:tab pos="245110" algn="l"/>
              </a:tabLst>
            </a:pPr>
            <a:r>
              <a:rPr dirty="0" sz="1150" spc="-10">
                <a:latin typeface="Arial"/>
                <a:cs typeface="Arial"/>
              </a:rPr>
              <a:t>Service III Live Load Factor =</a:t>
            </a:r>
            <a:r>
              <a:rPr dirty="0" sz="1150" spc="60">
                <a:latin typeface="Arial"/>
                <a:cs typeface="Arial"/>
              </a:rPr>
              <a:t> </a:t>
            </a:r>
            <a:r>
              <a:rPr dirty="0" sz="1150" spc="-10">
                <a:latin typeface="Arial"/>
                <a:cs typeface="Arial"/>
              </a:rPr>
              <a:t>0.8</a:t>
            </a:r>
            <a:endParaRPr sz="1150">
              <a:latin typeface="Arial"/>
              <a:cs typeface="Arial"/>
            </a:endParaRPr>
          </a:p>
          <a:p>
            <a:pPr marL="244475" indent="-245110">
              <a:lnSpc>
                <a:spcPct val="100000"/>
              </a:lnSpc>
              <a:spcBef>
                <a:spcPts val="265"/>
              </a:spcBef>
              <a:buChar char="•"/>
              <a:tabLst>
                <a:tab pos="244475" algn="l"/>
                <a:tab pos="245110" algn="l"/>
              </a:tabLst>
            </a:pPr>
            <a:r>
              <a:rPr dirty="0" sz="1150" spc="-10">
                <a:latin typeface="Arial"/>
                <a:cs typeface="Arial"/>
              </a:rPr>
              <a:t>Design </a:t>
            </a:r>
            <a:r>
              <a:rPr dirty="0" sz="1150" spc="-5">
                <a:latin typeface="Arial"/>
                <a:cs typeface="Arial"/>
              </a:rPr>
              <a:t>for </a:t>
            </a:r>
            <a:r>
              <a:rPr dirty="0" sz="1150" spc="-10">
                <a:latin typeface="Arial"/>
                <a:cs typeface="Arial"/>
              </a:rPr>
              <a:t>lateral stability using PCI recommended</a:t>
            </a:r>
            <a:r>
              <a:rPr dirty="0" sz="1150" spc="55">
                <a:latin typeface="Arial"/>
                <a:cs typeface="Arial"/>
              </a:rPr>
              <a:t> </a:t>
            </a:r>
            <a:r>
              <a:rPr dirty="0" sz="1150" spc="-5">
                <a:latin typeface="Arial"/>
                <a:cs typeface="Arial"/>
              </a:rPr>
              <a:t>practice</a:t>
            </a:r>
            <a:endParaRPr sz="1150">
              <a:latin typeface="Arial"/>
              <a:cs typeface="Arial"/>
            </a:endParaRPr>
          </a:p>
          <a:p>
            <a:pPr marL="244475" indent="-245110">
              <a:lnSpc>
                <a:spcPct val="100000"/>
              </a:lnSpc>
              <a:spcBef>
                <a:spcPts val="265"/>
              </a:spcBef>
              <a:buChar char="•"/>
              <a:tabLst>
                <a:tab pos="244475" algn="l"/>
                <a:tab pos="245110" algn="l"/>
              </a:tabLst>
            </a:pPr>
            <a:r>
              <a:rPr dirty="0" sz="1150" spc="-10">
                <a:latin typeface="Arial"/>
                <a:cs typeface="Arial"/>
              </a:rPr>
              <a:t>Flexural strength by strain compatibility</a:t>
            </a:r>
            <a:r>
              <a:rPr dirty="0" sz="1150" spc="20">
                <a:latin typeface="Arial"/>
                <a:cs typeface="Arial"/>
              </a:rPr>
              <a:t> </a:t>
            </a:r>
            <a:r>
              <a:rPr dirty="0" sz="1150" spc="-10">
                <a:latin typeface="Arial"/>
                <a:cs typeface="Arial"/>
              </a:rPr>
              <a:t>analysis</a:t>
            </a:r>
            <a:endParaRPr sz="1150">
              <a:latin typeface="Arial"/>
              <a:cs typeface="Arial"/>
            </a:endParaRPr>
          </a:p>
          <a:p>
            <a:pPr marL="244475" indent="-245110">
              <a:lnSpc>
                <a:spcPct val="100000"/>
              </a:lnSpc>
              <a:spcBef>
                <a:spcPts val="260"/>
              </a:spcBef>
              <a:buChar char="•"/>
              <a:tabLst>
                <a:tab pos="244475" algn="l"/>
                <a:tab pos="245110" algn="l"/>
              </a:tabLst>
            </a:pPr>
            <a:r>
              <a:rPr dirty="0" sz="1150" spc="-10">
                <a:latin typeface="Arial"/>
                <a:cs typeface="Arial"/>
              </a:rPr>
              <a:t>Shear strength MCFT General</a:t>
            </a:r>
            <a:r>
              <a:rPr dirty="0" sz="1150" spc="-15">
                <a:latin typeface="Arial"/>
                <a:cs typeface="Arial"/>
              </a:rPr>
              <a:t> </a:t>
            </a:r>
            <a:r>
              <a:rPr dirty="0" sz="1150" spc="-10">
                <a:latin typeface="Arial"/>
                <a:cs typeface="Arial"/>
              </a:rPr>
              <a:t>Procedure</a:t>
            </a:r>
            <a:endParaRPr sz="1150">
              <a:latin typeface="Arial"/>
              <a:cs typeface="Arial"/>
            </a:endParaRPr>
          </a:p>
        </p:txBody>
      </p:sp>
      <p:sp>
        <p:nvSpPr>
          <p:cNvPr id="7" name="object 7"/>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2</a:t>
            </a:r>
            <a:r>
              <a:rPr dirty="0" sz="850">
                <a:solidFill>
                  <a:srgbClr val="FFFFFF"/>
                </a:solidFill>
                <a:latin typeface="Arial"/>
                <a:cs typeface="Arial"/>
              </a:rPr>
              <a:t>3</a:t>
            </a:r>
            <a:endParaRPr sz="850">
              <a:latin typeface="Arial"/>
              <a:cs typeface="Arial"/>
            </a:endParaRPr>
          </a:p>
        </p:txBody>
      </p:sp>
      <p:sp>
        <p:nvSpPr>
          <p:cNvPr id="8" name="object 8"/>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9" name="object 9"/>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0" name="object 10"/>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1" name="object 11"/>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2</a:t>
            </a:r>
            <a:r>
              <a:rPr dirty="0" sz="850">
                <a:solidFill>
                  <a:srgbClr val="FFFFFF"/>
                </a:solidFill>
                <a:latin typeface="Arial"/>
                <a:cs typeface="Arial"/>
              </a:rPr>
              <a:t>4</a:t>
            </a:r>
            <a:endParaRPr sz="850">
              <a:latin typeface="Arial"/>
              <a:cs typeface="Arial"/>
            </a:endParaRPr>
          </a:p>
        </p:txBody>
      </p:sp>
      <p:sp>
        <p:nvSpPr>
          <p:cNvPr id="12" name="object 12"/>
          <p:cNvSpPr/>
          <p:nvPr/>
        </p:nvSpPr>
        <p:spPr>
          <a:xfrm>
            <a:off x="2208276" y="6545580"/>
            <a:ext cx="3090672" cy="1240535"/>
          </a:xfrm>
          <a:prstGeom prst="rect">
            <a:avLst/>
          </a:prstGeom>
          <a:blipFill>
            <a:blip r:embed="rId3" cstate="print"/>
            <a:stretch>
              <a:fillRect/>
            </a:stretch>
          </a:blipFill>
        </p:spPr>
        <p:txBody>
          <a:bodyPr wrap="square" lIns="0" tIns="0" rIns="0" bIns="0" rtlCol="0"/>
          <a:lstStyle/>
          <a:p/>
        </p:txBody>
      </p:sp>
      <p:sp>
        <p:nvSpPr>
          <p:cNvPr id="13" name="object 13"/>
          <p:cNvSpPr/>
          <p:nvPr/>
        </p:nvSpPr>
        <p:spPr>
          <a:xfrm>
            <a:off x="4576572" y="6541007"/>
            <a:ext cx="0" cy="1249680"/>
          </a:xfrm>
          <a:custGeom>
            <a:avLst/>
            <a:gdLst/>
            <a:ahLst/>
            <a:cxnLst/>
            <a:rect l="l" t="t" r="r" b="b"/>
            <a:pathLst>
              <a:path w="0" h="1249679">
                <a:moveTo>
                  <a:pt x="0" y="0"/>
                </a:moveTo>
                <a:lnTo>
                  <a:pt x="0" y="1249680"/>
                </a:lnTo>
              </a:path>
            </a:pathLst>
          </a:custGeom>
          <a:ln w="9144">
            <a:solidFill>
              <a:srgbClr val="FFFFFF"/>
            </a:solidFill>
          </a:ln>
        </p:spPr>
        <p:txBody>
          <a:bodyPr wrap="square" lIns="0" tIns="0" rIns="0" bIns="0" rtlCol="0"/>
          <a:lstStyle/>
          <a:p/>
        </p:txBody>
      </p:sp>
      <p:sp>
        <p:nvSpPr>
          <p:cNvPr id="14" name="object 14"/>
          <p:cNvSpPr/>
          <p:nvPr/>
        </p:nvSpPr>
        <p:spPr>
          <a:xfrm>
            <a:off x="2203704" y="6687311"/>
            <a:ext cx="3100070" cy="0"/>
          </a:xfrm>
          <a:custGeom>
            <a:avLst/>
            <a:gdLst/>
            <a:ahLst/>
            <a:cxnLst/>
            <a:rect l="l" t="t" r="r" b="b"/>
            <a:pathLst>
              <a:path w="3100070" h="0">
                <a:moveTo>
                  <a:pt x="0" y="0"/>
                </a:moveTo>
                <a:lnTo>
                  <a:pt x="3099815" y="0"/>
                </a:lnTo>
              </a:path>
            </a:pathLst>
          </a:custGeom>
          <a:ln w="27432">
            <a:solidFill>
              <a:srgbClr val="FFFFFF"/>
            </a:solidFill>
          </a:ln>
        </p:spPr>
        <p:txBody>
          <a:bodyPr wrap="square" lIns="0" tIns="0" rIns="0" bIns="0" rtlCol="0"/>
          <a:lstStyle/>
          <a:p/>
        </p:txBody>
      </p:sp>
      <p:sp>
        <p:nvSpPr>
          <p:cNvPr id="15" name="object 15"/>
          <p:cNvSpPr/>
          <p:nvPr/>
        </p:nvSpPr>
        <p:spPr>
          <a:xfrm>
            <a:off x="2203704" y="6829044"/>
            <a:ext cx="3100070" cy="0"/>
          </a:xfrm>
          <a:custGeom>
            <a:avLst/>
            <a:gdLst/>
            <a:ahLst/>
            <a:cxnLst/>
            <a:rect l="l" t="t" r="r" b="b"/>
            <a:pathLst>
              <a:path w="3100070" h="0">
                <a:moveTo>
                  <a:pt x="0" y="0"/>
                </a:moveTo>
                <a:lnTo>
                  <a:pt x="3099815" y="0"/>
                </a:lnTo>
              </a:path>
            </a:pathLst>
          </a:custGeom>
          <a:ln w="9144">
            <a:solidFill>
              <a:srgbClr val="FFFFFF"/>
            </a:solidFill>
          </a:ln>
        </p:spPr>
        <p:txBody>
          <a:bodyPr wrap="square" lIns="0" tIns="0" rIns="0" bIns="0" rtlCol="0"/>
          <a:lstStyle/>
          <a:p/>
        </p:txBody>
      </p:sp>
      <p:sp>
        <p:nvSpPr>
          <p:cNvPr id="16" name="object 16"/>
          <p:cNvSpPr/>
          <p:nvPr/>
        </p:nvSpPr>
        <p:spPr>
          <a:xfrm>
            <a:off x="2203704" y="6969252"/>
            <a:ext cx="3100070" cy="0"/>
          </a:xfrm>
          <a:custGeom>
            <a:avLst/>
            <a:gdLst/>
            <a:ahLst/>
            <a:cxnLst/>
            <a:rect l="l" t="t" r="r" b="b"/>
            <a:pathLst>
              <a:path w="3100070" h="0">
                <a:moveTo>
                  <a:pt x="0" y="0"/>
                </a:moveTo>
                <a:lnTo>
                  <a:pt x="3099815" y="0"/>
                </a:lnTo>
              </a:path>
            </a:pathLst>
          </a:custGeom>
          <a:ln w="9144">
            <a:solidFill>
              <a:srgbClr val="FFFFFF"/>
            </a:solidFill>
          </a:ln>
        </p:spPr>
        <p:txBody>
          <a:bodyPr wrap="square" lIns="0" tIns="0" rIns="0" bIns="0" rtlCol="0"/>
          <a:lstStyle/>
          <a:p/>
        </p:txBody>
      </p:sp>
      <p:sp>
        <p:nvSpPr>
          <p:cNvPr id="17" name="object 17"/>
          <p:cNvSpPr/>
          <p:nvPr/>
        </p:nvSpPr>
        <p:spPr>
          <a:xfrm>
            <a:off x="2203704" y="7110983"/>
            <a:ext cx="3100070" cy="0"/>
          </a:xfrm>
          <a:custGeom>
            <a:avLst/>
            <a:gdLst/>
            <a:ahLst/>
            <a:cxnLst/>
            <a:rect l="l" t="t" r="r" b="b"/>
            <a:pathLst>
              <a:path w="3100070" h="0">
                <a:moveTo>
                  <a:pt x="0" y="0"/>
                </a:moveTo>
                <a:lnTo>
                  <a:pt x="3099815" y="0"/>
                </a:lnTo>
              </a:path>
            </a:pathLst>
          </a:custGeom>
          <a:ln w="9144">
            <a:solidFill>
              <a:srgbClr val="FFFFFF"/>
            </a:solidFill>
          </a:ln>
        </p:spPr>
        <p:txBody>
          <a:bodyPr wrap="square" lIns="0" tIns="0" rIns="0" bIns="0" rtlCol="0"/>
          <a:lstStyle/>
          <a:p/>
        </p:txBody>
      </p:sp>
      <p:sp>
        <p:nvSpPr>
          <p:cNvPr id="18" name="object 18"/>
          <p:cNvSpPr/>
          <p:nvPr/>
        </p:nvSpPr>
        <p:spPr>
          <a:xfrm>
            <a:off x="2203704" y="7252716"/>
            <a:ext cx="3100070" cy="0"/>
          </a:xfrm>
          <a:custGeom>
            <a:avLst/>
            <a:gdLst/>
            <a:ahLst/>
            <a:cxnLst/>
            <a:rect l="l" t="t" r="r" b="b"/>
            <a:pathLst>
              <a:path w="3100070" h="0">
                <a:moveTo>
                  <a:pt x="0" y="0"/>
                </a:moveTo>
                <a:lnTo>
                  <a:pt x="3099815" y="0"/>
                </a:lnTo>
              </a:path>
            </a:pathLst>
          </a:custGeom>
          <a:ln w="9144">
            <a:solidFill>
              <a:srgbClr val="FFFFFF"/>
            </a:solidFill>
          </a:ln>
        </p:spPr>
        <p:txBody>
          <a:bodyPr wrap="square" lIns="0" tIns="0" rIns="0" bIns="0" rtlCol="0"/>
          <a:lstStyle/>
          <a:p/>
        </p:txBody>
      </p:sp>
      <p:sp>
        <p:nvSpPr>
          <p:cNvPr id="19" name="object 19"/>
          <p:cNvSpPr/>
          <p:nvPr/>
        </p:nvSpPr>
        <p:spPr>
          <a:xfrm>
            <a:off x="2203704" y="7392923"/>
            <a:ext cx="3100070" cy="0"/>
          </a:xfrm>
          <a:custGeom>
            <a:avLst/>
            <a:gdLst/>
            <a:ahLst/>
            <a:cxnLst/>
            <a:rect l="l" t="t" r="r" b="b"/>
            <a:pathLst>
              <a:path w="3100070" h="0">
                <a:moveTo>
                  <a:pt x="0" y="0"/>
                </a:moveTo>
                <a:lnTo>
                  <a:pt x="3099815" y="0"/>
                </a:lnTo>
              </a:path>
            </a:pathLst>
          </a:custGeom>
          <a:ln w="9144">
            <a:solidFill>
              <a:srgbClr val="FFFFFF"/>
            </a:solidFill>
          </a:ln>
        </p:spPr>
        <p:txBody>
          <a:bodyPr wrap="square" lIns="0" tIns="0" rIns="0" bIns="0" rtlCol="0"/>
          <a:lstStyle/>
          <a:p/>
        </p:txBody>
      </p:sp>
      <p:sp>
        <p:nvSpPr>
          <p:cNvPr id="20" name="object 20"/>
          <p:cNvSpPr/>
          <p:nvPr/>
        </p:nvSpPr>
        <p:spPr>
          <a:xfrm>
            <a:off x="2203704" y="7534655"/>
            <a:ext cx="3100070" cy="0"/>
          </a:xfrm>
          <a:custGeom>
            <a:avLst/>
            <a:gdLst/>
            <a:ahLst/>
            <a:cxnLst/>
            <a:rect l="l" t="t" r="r" b="b"/>
            <a:pathLst>
              <a:path w="3100070" h="0">
                <a:moveTo>
                  <a:pt x="0" y="0"/>
                </a:moveTo>
                <a:lnTo>
                  <a:pt x="3099815" y="0"/>
                </a:lnTo>
              </a:path>
            </a:pathLst>
          </a:custGeom>
          <a:ln w="9144">
            <a:solidFill>
              <a:srgbClr val="FFFFFF"/>
            </a:solidFill>
          </a:ln>
        </p:spPr>
        <p:txBody>
          <a:bodyPr wrap="square" lIns="0" tIns="0" rIns="0" bIns="0" rtlCol="0"/>
          <a:lstStyle/>
          <a:p/>
        </p:txBody>
      </p:sp>
      <p:sp>
        <p:nvSpPr>
          <p:cNvPr id="21" name="object 21"/>
          <p:cNvSpPr/>
          <p:nvPr/>
        </p:nvSpPr>
        <p:spPr>
          <a:xfrm>
            <a:off x="2203704" y="7662671"/>
            <a:ext cx="3100070" cy="0"/>
          </a:xfrm>
          <a:custGeom>
            <a:avLst/>
            <a:gdLst/>
            <a:ahLst/>
            <a:cxnLst/>
            <a:rect l="l" t="t" r="r" b="b"/>
            <a:pathLst>
              <a:path w="3100070" h="0">
                <a:moveTo>
                  <a:pt x="0" y="0"/>
                </a:moveTo>
                <a:lnTo>
                  <a:pt x="3099815" y="0"/>
                </a:lnTo>
              </a:path>
            </a:pathLst>
          </a:custGeom>
          <a:ln w="9144">
            <a:solidFill>
              <a:srgbClr val="FFFFFF"/>
            </a:solidFill>
          </a:ln>
        </p:spPr>
        <p:txBody>
          <a:bodyPr wrap="square" lIns="0" tIns="0" rIns="0" bIns="0" rtlCol="0"/>
          <a:lstStyle/>
          <a:p/>
        </p:txBody>
      </p:sp>
      <p:sp>
        <p:nvSpPr>
          <p:cNvPr id="22" name="object 22"/>
          <p:cNvSpPr/>
          <p:nvPr/>
        </p:nvSpPr>
        <p:spPr>
          <a:xfrm>
            <a:off x="2208275" y="6541007"/>
            <a:ext cx="0" cy="1249680"/>
          </a:xfrm>
          <a:custGeom>
            <a:avLst/>
            <a:gdLst/>
            <a:ahLst/>
            <a:cxnLst/>
            <a:rect l="l" t="t" r="r" b="b"/>
            <a:pathLst>
              <a:path w="0" h="1249679">
                <a:moveTo>
                  <a:pt x="0" y="0"/>
                </a:moveTo>
                <a:lnTo>
                  <a:pt x="0" y="1249680"/>
                </a:lnTo>
              </a:path>
            </a:pathLst>
          </a:custGeom>
          <a:ln w="9144">
            <a:solidFill>
              <a:srgbClr val="FFFFFF"/>
            </a:solidFill>
          </a:ln>
        </p:spPr>
        <p:txBody>
          <a:bodyPr wrap="square" lIns="0" tIns="0" rIns="0" bIns="0" rtlCol="0"/>
          <a:lstStyle/>
          <a:p/>
        </p:txBody>
      </p:sp>
      <p:sp>
        <p:nvSpPr>
          <p:cNvPr id="23" name="object 23"/>
          <p:cNvSpPr/>
          <p:nvPr/>
        </p:nvSpPr>
        <p:spPr>
          <a:xfrm>
            <a:off x="5298947" y="6541007"/>
            <a:ext cx="0" cy="1249680"/>
          </a:xfrm>
          <a:custGeom>
            <a:avLst/>
            <a:gdLst/>
            <a:ahLst/>
            <a:cxnLst/>
            <a:rect l="l" t="t" r="r" b="b"/>
            <a:pathLst>
              <a:path w="0" h="1249679">
                <a:moveTo>
                  <a:pt x="0" y="0"/>
                </a:moveTo>
                <a:lnTo>
                  <a:pt x="0" y="1249680"/>
                </a:lnTo>
              </a:path>
            </a:pathLst>
          </a:custGeom>
          <a:ln w="9144">
            <a:solidFill>
              <a:srgbClr val="FFFFFF"/>
            </a:solidFill>
          </a:ln>
        </p:spPr>
        <p:txBody>
          <a:bodyPr wrap="square" lIns="0" tIns="0" rIns="0" bIns="0" rtlCol="0"/>
          <a:lstStyle/>
          <a:p/>
        </p:txBody>
      </p:sp>
      <p:sp>
        <p:nvSpPr>
          <p:cNvPr id="24" name="object 24"/>
          <p:cNvSpPr/>
          <p:nvPr/>
        </p:nvSpPr>
        <p:spPr>
          <a:xfrm>
            <a:off x="2203704" y="6545580"/>
            <a:ext cx="3100070" cy="0"/>
          </a:xfrm>
          <a:custGeom>
            <a:avLst/>
            <a:gdLst/>
            <a:ahLst/>
            <a:cxnLst/>
            <a:rect l="l" t="t" r="r" b="b"/>
            <a:pathLst>
              <a:path w="3100070" h="0">
                <a:moveTo>
                  <a:pt x="0" y="0"/>
                </a:moveTo>
                <a:lnTo>
                  <a:pt x="3099815" y="0"/>
                </a:lnTo>
              </a:path>
            </a:pathLst>
          </a:custGeom>
          <a:ln w="9144">
            <a:solidFill>
              <a:srgbClr val="FFFFFF"/>
            </a:solidFill>
          </a:ln>
        </p:spPr>
        <p:txBody>
          <a:bodyPr wrap="square" lIns="0" tIns="0" rIns="0" bIns="0" rtlCol="0"/>
          <a:lstStyle/>
          <a:p/>
        </p:txBody>
      </p:sp>
      <p:sp>
        <p:nvSpPr>
          <p:cNvPr id="25" name="object 25"/>
          <p:cNvSpPr/>
          <p:nvPr/>
        </p:nvSpPr>
        <p:spPr>
          <a:xfrm>
            <a:off x="2203704" y="7786116"/>
            <a:ext cx="3100070" cy="0"/>
          </a:xfrm>
          <a:custGeom>
            <a:avLst/>
            <a:gdLst/>
            <a:ahLst/>
            <a:cxnLst/>
            <a:rect l="l" t="t" r="r" b="b"/>
            <a:pathLst>
              <a:path w="3100070" h="0">
                <a:moveTo>
                  <a:pt x="0" y="0"/>
                </a:moveTo>
                <a:lnTo>
                  <a:pt x="3099815" y="0"/>
                </a:lnTo>
              </a:path>
            </a:pathLst>
          </a:custGeom>
          <a:ln w="9144">
            <a:solidFill>
              <a:srgbClr val="FFFFFF"/>
            </a:solidFill>
          </a:ln>
        </p:spPr>
        <p:txBody>
          <a:bodyPr wrap="square" lIns="0" tIns="0" rIns="0" bIns="0" rtlCol="0"/>
          <a:lstStyle/>
          <a:p/>
        </p:txBody>
      </p:sp>
      <p:sp>
        <p:nvSpPr>
          <p:cNvPr id="26" name="object 26"/>
          <p:cNvSpPr txBox="1"/>
          <p:nvPr/>
        </p:nvSpPr>
        <p:spPr>
          <a:xfrm>
            <a:off x="2258600" y="6499046"/>
            <a:ext cx="1400810" cy="1282700"/>
          </a:xfrm>
          <a:prstGeom prst="rect">
            <a:avLst/>
          </a:prstGeom>
        </p:spPr>
        <p:txBody>
          <a:bodyPr wrap="square" lIns="0" tIns="11430" rIns="0" bIns="0" rtlCol="0" vert="horz">
            <a:spAutoFit/>
          </a:bodyPr>
          <a:lstStyle/>
          <a:p>
            <a:pPr marR="859790">
              <a:lnSpc>
                <a:spcPct val="132100"/>
              </a:lnSpc>
              <a:spcBef>
                <a:spcPts val="90"/>
              </a:spcBef>
            </a:pPr>
            <a:r>
              <a:rPr dirty="0" sz="700" b="1">
                <a:solidFill>
                  <a:srgbClr val="FFFFFF"/>
                </a:solidFill>
                <a:latin typeface="Arial"/>
                <a:cs typeface="Arial"/>
              </a:rPr>
              <a:t>Item  </a:t>
            </a:r>
            <a:r>
              <a:rPr dirty="0" sz="700" spc="10">
                <a:latin typeface="Arial"/>
                <a:cs typeface="Arial"/>
              </a:rPr>
              <a:t>C</a:t>
            </a:r>
            <a:r>
              <a:rPr dirty="0" sz="700">
                <a:latin typeface="Arial"/>
                <a:cs typeface="Arial"/>
              </a:rPr>
              <a:t>o</a:t>
            </a:r>
            <a:r>
              <a:rPr dirty="0" sz="700">
                <a:latin typeface="Arial"/>
                <a:cs typeface="Arial"/>
              </a:rPr>
              <a:t>m</a:t>
            </a:r>
            <a:r>
              <a:rPr dirty="0" sz="700">
                <a:latin typeface="Arial"/>
                <a:cs typeface="Arial"/>
              </a:rPr>
              <a:t>p</a:t>
            </a:r>
            <a:r>
              <a:rPr dirty="0" sz="700" spc="5">
                <a:latin typeface="Arial"/>
                <a:cs typeface="Arial"/>
              </a:rPr>
              <a:t>r</a:t>
            </a:r>
            <a:r>
              <a:rPr dirty="0" sz="700">
                <a:latin typeface="Arial"/>
                <a:cs typeface="Arial"/>
              </a:rPr>
              <a:t>es</a:t>
            </a:r>
            <a:r>
              <a:rPr dirty="0" sz="700" spc="5">
                <a:latin typeface="Arial"/>
                <a:cs typeface="Arial"/>
              </a:rPr>
              <a:t>s</a:t>
            </a:r>
            <a:r>
              <a:rPr dirty="0" sz="700" spc="-5">
                <a:latin typeface="Arial"/>
                <a:cs typeface="Arial"/>
              </a:rPr>
              <a:t>i</a:t>
            </a:r>
            <a:r>
              <a:rPr dirty="0" sz="700">
                <a:latin typeface="Arial"/>
                <a:cs typeface="Arial"/>
              </a:rPr>
              <a:t>on  </a:t>
            </a:r>
            <a:r>
              <a:rPr dirty="0" sz="700">
                <a:latin typeface="Arial"/>
                <a:cs typeface="Arial"/>
              </a:rPr>
              <a:t>Tension</a:t>
            </a:r>
            <a:endParaRPr sz="700">
              <a:latin typeface="Arial"/>
              <a:cs typeface="Arial"/>
            </a:endParaRPr>
          </a:p>
          <a:p>
            <a:pPr marR="417195">
              <a:lnSpc>
                <a:spcPct val="132400"/>
              </a:lnSpc>
              <a:spcBef>
                <a:spcPts val="5"/>
              </a:spcBef>
            </a:pPr>
            <a:r>
              <a:rPr dirty="0" sz="700" spc="5">
                <a:latin typeface="Arial"/>
                <a:cs typeface="Arial"/>
              </a:rPr>
              <a:t>Upward </a:t>
            </a:r>
            <a:r>
              <a:rPr dirty="0" sz="700">
                <a:latin typeface="Arial"/>
                <a:cs typeface="Arial"/>
              </a:rPr>
              <a:t>Deflection  </a:t>
            </a:r>
            <a:r>
              <a:rPr dirty="0" sz="700" spc="5">
                <a:latin typeface="Arial"/>
                <a:cs typeface="Arial"/>
              </a:rPr>
              <a:t>Downward </a:t>
            </a:r>
            <a:r>
              <a:rPr dirty="0" sz="700">
                <a:latin typeface="Arial"/>
                <a:cs typeface="Arial"/>
              </a:rPr>
              <a:t>Deflection  Top Section Modulus  Bottom Section</a:t>
            </a:r>
            <a:r>
              <a:rPr dirty="0" sz="700" spc="-45">
                <a:latin typeface="Arial"/>
                <a:cs typeface="Arial"/>
              </a:rPr>
              <a:t> </a:t>
            </a:r>
            <a:r>
              <a:rPr dirty="0" sz="700">
                <a:latin typeface="Arial"/>
                <a:cs typeface="Arial"/>
              </a:rPr>
              <a:t>Modulus</a:t>
            </a:r>
            <a:endParaRPr sz="700">
              <a:latin typeface="Arial"/>
              <a:cs typeface="Arial"/>
            </a:endParaRPr>
          </a:p>
          <a:p>
            <a:pPr marR="5080">
              <a:lnSpc>
                <a:spcPct val="121400"/>
              </a:lnSpc>
              <a:spcBef>
                <a:spcPts val="85"/>
              </a:spcBef>
            </a:pPr>
            <a:r>
              <a:rPr dirty="0" sz="700">
                <a:latin typeface="Arial"/>
                <a:cs typeface="Arial"/>
              </a:rPr>
              <a:t>Strand Eccentricity </a:t>
            </a:r>
            <a:r>
              <a:rPr dirty="0" sz="700" spc="5">
                <a:latin typeface="Arial"/>
                <a:cs typeface="Arial"/>
              </a:rPr>
              <a:t>above </a:t>
            </a:r>
            <a:r>
              <a:rPr dirty="0" sz="700">
                <a:latin typeface="Arial"/>
                <a:cs typeface="Arial"/>
              </a:rPr>
              <a:t>Centroid  Strand Eccentricity below</a:t>
            </a:r>
            <a:r>
              <a:rPr dirty="0" sz="700" spc="-15">
                <a:latin typeface="Arial"/>
                <a:cs typeface="Arial"/>
              </a:rPr>
              <a:t> </a:t>
            </a:r>
            <a:r>
              <a:rPr dirty="0" sz="700">
                <a:latin typeface="Arial"/>
                <a:cs typeface="Arial"/>
              </a:rPr>
              <a:t>Centroid</a:t>
            </a:r>
            <a:endParaRPr sz="700">
              <a:latin typeface="Arial"/>
              <a:cs typeface="Arial"/>
            </a:endParaRPr>
          </a:p>
        </p:txBody>
      </p:sp>
      <p:sp>
        <p:nvSpPr>
          <p:cNvPr id="27" name="object 27"/>
          <p:cNvSpPr txBox="1"/>
          <p:nvPr/>
        </p:nvSpPr>
        <p:spPr>
          <a:xfrm>
            <a:off x="4625223" y="6499046"/>
            <a:ext cx="252095" cy="1282700"/>
          </a:xfrm>
          <a:prstGeom prst="rect">
            <a:avLst/>
          </a:prstGeom>
        </p:spPr>
        <p:txBody>
          <a:bodyPr wrap="square" lIns="0" tIns="45720" rIns="0" bIns="0" rtlCol="0" vert="horz">
            <a:spAutoFit/>
          </a:bodyPr>
          <a:lstStyle/>
          <a:p>
            <a:pPr>
              <a:lnSpc>
                <a:spcPct val="100000"/>
              </a:lnSpc>
              <a:spcBef>
                <a:spcPts val="360"/>
              </a:spcBef>
            </a:pPr>
            <a:r>
              <a:rPr dirty="0" sz="700" b="1">
                <a:solidFill>
                  <a:srgbClr val="FFFFFF"/>
                </a:solidFill>
                <a:latin typeface="Arial"/>
                <a:cs typeface="Arial"/>
              </a:rPr>
              <a:t>V</a:t>
            </a:r>
            <a:r>
              <a:rPr dirty="0" sz="700" b="1">
                <a:solidFill>
                  <a:srgbClr val="FFFFFF"/>
                </a:solidFill>
                <a:latin typeface="Arial"/>
                <a:cs typeface="Arial"/>
              </a:rPr>
              <a:t>a</a:t>
            </a:r>
            <a:r>
              <a:rPr dirty="0" sz="700" spc="-10" b="1">
                <a:solidFill>
                  <a:srgbClr val="FFFFFF"/>
                </a:solidFill>
                <a:latin typeface="Arial"/>
                <a:cs typeface="Arial"/>
              </a:rPr>
              <a:t>l</a:t>
            </a:r>
            <a:r>
              <a:rPr dirty="0" sz="700" spc="-5" b="1">
                <a:solidFill>
                  <a:srgbClr val="FFFFFF"/>
                </a:solidFill>
                <a:latin typeface="Arial"/>
                <a:cs typeface="Arial"/>
              </a:rPr>
              <a:t>u</a:t>
            </a:r>
            <a:r>
              <a:rPr dirty="0" sz="700" b="1">
                <a:solidFill>
                  <a:srgbClr val="FFFFFF"/>
                </a:solidFill>
                <a:latin typeface="Arial"/>
                <a:cs typeface="Arial"/>
              </a:rPr>
              <a:t>e</a:t>
            </a:r>
            <a:endParaRPr sz="700">
              <a:latin typeface="Arial"/>
              <a:cs typeface="Arial"/>
            </a:endParaRPr>
          </a:p>
          <a:p>
            <a:pPr>
              <a:lnSpc>
                <a:spcPct val="100000"/>
              </a:lnSpc>
              <a:spcBef>
                <a:spcPts val="265"/>
              </a:spcBef>
            </a:pPr>
            <a:r>
              <a:rPr dirty="0" sz="700">
                <a:latin typeface="Arial"/>
                <a:cs typeface="Arial"/>
              </a:rPr>
              <a:t>&lt;</a:t>
            </a:r>
            <a:r>
              <a:rPr dirty="0" sz="700" spc="-90">
                <a:latin typeface="Arial"/>
                <a:cs typeface="Arial"/>
              </a:rPr>
              <a:t> </a:t>
            </a:r>
            <a:r>
              <a:rPr dirty="0" sz="700">
                <a:latin typeface="Arial"/>
                <a:cs typeface="Arial"/>
              </a:rPr>
              <a:t>0</a:t>
            </a:r>
            <a:endParaRPr sz="700">
              <a:latin typeface="Arial"/>
              <a:cs typeface="Arial"/>
            </a:endParaRPr>
          </a:p>
          <a:p>
            <a:pPr>
              <a:lnSpc>
                <a:spcPct val="100000"/>
              </a:lnSpc>
              <a:spcBef>
                <a:spcPts val="275"/>
              </a:spcBef>
            </a:pPr>
            <a:r>
              <a:rPr dirty="0" sz="700">
                <a:latin typeface="Arial"/>
                <a:cs typeface="Arial"/>
              </a:rPr>
              <a:t>&gt;</a:t>
            </a:r>
            <a:r>
              <a:rPr dirty="0" sz="700" spc="-90">
                <a:latin typeface="Arial"/>
                <a:cs typeface="Arial"/>
              </a:rPr>
              <a:t> </a:t>
            </a:r>
            <a:r>
              <a:rPr dirty="0" sz="700">
                <a:latin typeface="Arial"/>
                <a:cs typeface="Arial"/>
              </a:rPr>
              <a:t>0</a:t>
            </a:r>
            <a:endParaRPr sz="700">
              <a:latin typeface="Arial"/>
              <a:cs typeface="Arial"/>
            </a:endParaRPr>
          </a:p>
          <a:p>
            <a:pPr>
              <a:lnSpc>
                <a:spcPct val="100000"/>
              </a:lnSpc>
              <a:spcBef>
                <a:spcPts val="275"/>
              </a:spcBef>
            </a:pPr>
            <a:r>
              <a:rPr dirty="0" sz="700">
                <a:latin typeface="Arial"/>
                <a:cs typeface="Arial"/>
              </a:rPr>
              <a:t>&gt;</a:t>
            </a:r>
            <a:r>
              <a:rPr dirty="0" sz="700" spc="-90">
                <a:latin typeface="Arial"/>
                <a:cs typeface="Arial"/>
              </a:rPr>
              <a:t> </a:t>
            </a:r>
            <a:r>
              <a:rPr dirty="0" sz="700">
                <a:latin typeface="Arial"/>
                <a:cs typeface="Arial"/>
              </a:rPr>
              <a:t>0</a:t>
            </a:r>
            <a:endParaRPr sz="700">
              <a:latin typeface="Arial"/>
              <a:cs typeface="Arial"/>
            </a:endParaRPr>
          </a:p>
          <a:p>
            <a:pPr>
              <a:lnSpc>
                <a:spcPct val="100000"/>
              </a:lnSpc>
              <a:spcBef>
                <a:spcPts val="265"/>
              </a:spcBef>
            </a:pPr>
            <a:r>
              <a:rPr dirty="0" sz="700">
                <a:latin typeface="Arial"/>
                <a:cs typeface="Arial"/>
              </a:rPr>
              <a:t>&lt;</a:t>
            </a:r>
            <a:r>
              <a:rPr dirty="0" sz="700" spc="-90">
                <a:latin typeface="Arial"/>
                <a:cs typeface="Arial"/>
              </a:rPr>
              <a:t> </a:t>
            </a:r>
            <a:r>
              <a:rPr dirty="0" sz="700">
                <a:latin typeface="Arial"/>
                <a:cs typeface="Arial"/>
              </a:rPr>
              <a:t>0</a:t>
            </a:r>
            <a:endParaRPr sz="700">
              <a:latin typeface="Arial"/>
              <a:cs typeface="Arial"/>
            </a:endParaRPr>
          </a:p>
          <a:p>
            <a:pPr>
              <a:lnSpc>
                <a:spcPct val="100000"/>
              </a:lnSpc>
              <a:spcBef>
                <a:spcPts val="275"/>
              </a:spcBef>
            </a:pPr>
            <a:r>
              <a:rPr dirty="0" sz="700">
                <a:latin typeface="Arial"/>
                <a:cs typeface="Arial"/>
              </a:rPr>
              <a:t>&lt;</a:t>
            </a:r>
            <a:r>
              <a:rPr dirty="0" sz="700" spc="-90">
                <a:latin typeface="Arial"/>
                <a:cs typeface="Arial"/>
              </a:rPr>
              <a:t> </a:t>
            </a:r>
            <a:r>
              <a:rPr dirty="0" sz="700">
                <a:latin typeface="Arial"/>
                <a:cs typeface="Arial"/>
              </a:rPr>
              <a:t>0</a:t>
            </a:r>
            <a:endParaRPr sz="700">
              <a:latin typeface="Arial"/>
              <a:cs typeface="Arial"/>
            </a:endParaRPr>
          </a:p>
          <a:p>
            <a:pPr>
              <a:lnSpc>
                <a:spcPct val="100000"/>
              </a:lnSpc>
              <a:spcBef>
                <a:spcPts val="280"/>
              </a:spcBef>
            </a:pPr>
            <a:r>
              <a:rPr dirty="0" sz="700">
                <a:latin typeface="Arial"/>
                <a:cs typeface="Arial"/>
              </a:rPr>
              <a:t>&gt;</a:t>
            </a:r>
            <a:r>
              <a:rPr dirty="0" sz="700" spc="-90">
                <a:latin typeface="Arial"/>
                <a:cs typeface="Arial"/>
              </a:rPr>
              <a:t> </a:t>
            </a:r>
            <a:r>
              <a:rPr dirty="0" sz="700">
                <a:latin typeface="Arial"/>
                <a:cs typeface="Arial"/>
              </a:rPr>
              <a:t>0</a:t>
            </a:r>
            <a:endParaRPr sz="700">
              <a:latin typeface="Arial"/>
              <a:cs typeface="Arial"/>
            </a:endParaRPr>
          </a:p>
          <a:p>
            <a:pPr>
              <a:lnSpc>
                <a:spcPct val="100000"/>
              </a:lnSpc>
              <a:spcBef>
                <a:spcPts val="260"/>
              </a:spcBef>
            </a:pPr>
            <a:r>
              <a:rPr dirty="0" sz="700">
                <a:latin typeface="Arial"/>
                <a:cs typeface="Arial"/>
              </a:rPr>
              <a:t>&lt;</a:t>
            </a:r>
            <a:r>
              <a:rPr dirty="0" sz="700" spc="-90">
                <a:latin typeface="Arial"/>
                <a:cs typeface="Arial"/>
              </a:rPr>
              <a:t> </a:t>
            </a:r>
            <a:r>
              <a:rPr dirty="0" sz="700">
                <a:latin typeface="Arial"/>
                <a:cs typeface="Arial"/>
              </a:rPr>
              <a:t>0</a:t>
            </a:r>
            <a:endParaRPr sz="700">
              <a:latin typeface="Arial"/>
              <a:cs typeface="Arial"/>
            </a:endParaRPr>
          </a:p>
          <a:p>
            <a:pPr>
              <a:lnSpc>
                <a:spcPct val="100000"/>
              </a:lnSpc>
              <a:spcBef>
                <a:spcPts val="180"/>
              </a:spcBef>
            </a:pPr>
            <a:r>
              <a:rPr dirty="0" sz="700">
                <a:latin typeface="Arial"/>
                <a:cs typeface="Arial"/>
              </a:rPr>
              <a:t>&gt;</a:t>
            </a:r>
            <a:r>
              <a:rPr dirty="0" sz="700" spc="-90">
                <a:latin typeface="Arial"/>
                <a:cs typeface="Arial"/>
              </a:rPr>
              <a:t> </a:t>
            </a:r>
            <a:r>
              <a:rPr dirty="0" sz="700">
                <a:latin typeface="Arial"/>
                <a:cs typeface="Arial"/>
              </a:rPr>
              <a:t>0</a:t>
            </a:r>
            <a:endParaRPr sz="700">
              <a:latin typeface="Arial"/>
              <a:cs typeface="Arial"/>
            </a:endParaRPr>
          </a:p>
        </p:txBody>
      </p:sp>
      <p:sp>
        <p:nvSpPr>
          <p:cNvPr id="28" name="object 28"/>
          <p:cNvSpPr/>
          <p:nvPr/>
        </p:nvSpPr>
        <p:spPr>
          <a:xfrm>
            <a:off x="3305556" y="8096250"/>
            <a:ext cx="105410" cy="0"/>
          </a:xfrm>
          <a:custGeom>
            <a:avLst/>
            <a:gdLst/>
            <a:ahLst/>
            <a:cxnLst/>
            <a:rect l="l" t="t" r="r" b="b"/>
            <a:pathLst>
              <a:path w="105410" h="0">
                <a:moveTo>
                  <a:pt x="0" y="0"/>
                </a:moveTo>
                <a:lnTo>
                  <a:pt x="105155" y="0"/>
                </a:lnTo>
              </a:path>
            </a:pathLst>
          </a:custGeom>
          <a:ln w="10667">
            <a:solidFill>
              <a:srgbClr val="000000"/>
            </a:solidFill>
          </a:ln>
        </p:spPr>
        <p:txBody>
          <a:bodyPr wrap="square" lIns="0" tIns="0" rIns="0" bIns="0" rtlCol="0"/>
          <a:lstStyle/>
          <a:p/>
        </p:txBody>
      </p:sp>
      <p:sp>
        <p:nvSpPr>
          <p:cNvPr id="29" name="object 29"/>
          <p:cNvSpPr/>
          <p:nvPr/>
        </p:nvSpPr>
        <p:spPr>
          <a:xfrm>
            <a:off x="3605784" y="8096250"/>
            <a:ext cx="184785" cy="0"/>
          </a:xfrm>
          <a:custGeom>
            <a:avLst/>
            <a:gdLst/>
            <a:ahLst/>
            <a:cxnLst/>
            <a:rect l="l" t="t" r="r" b="b"/>
            <a:pathLst>
              <a:path w="184785" h="0">
                <a:moveTo>
                  <a:pt x="0" y="0"/>
                </a:moveTo>
                <a:lnTo>
                  <a:pt x="184404" y="0"/>
                </a:lnTo>
              </a:path>
            </a:pathLst>
          </a:custGeom>
          <a:ln w="10667">
            <a:solidFill>
              <a:srgbClr val="000000"/>
            </a:solidFill>
          </a:ln>
        </p:spPr>
        <p:txBody>
          <a:bodyPr wrap="square" lIns="0" tIns="0" rIns="0" bIns="0" rtlCol="0"/>
          <a:lstStyle/>
          <a:p/>
        </p:txBody>
      </p:sp>
      <p:sp>
        <p:nvSpPr>
          <p:cNvPr id="30" name="object 30"/>
          <p:cNvSpPr txBox="1"/>
          <p:nvPr/>
        </p:nvSpPr>
        <p:spPr>
          <a:xfrm>
            <a:off x="2999235" y="7967027"/>
            <a:ext cx="962660" cy="221615"/>
          </a:xfrm>
          <a:prstGeom prst="rect">
            <a:avLst/>
          </a:prstGeom>
        </p:spPr>
        <p:txBody>
          <a:bodyPr wrap="square" lIns="0" tIns="17145" rIns="0" bIns="0" rtlCol="0" vert="horz">
            <a:spAutoFit/>
          </a:bodyPr>
          <a:lstStyle/>
          <a:p>
            <a:pPr>
              <a:lnSpc>
                <a:spcPct val="100000"/>
              </a:lnSpc>
              <a:spcBef>
                <a:spcPts val="135"/>
              </a:spcBef>
              <a:tabLst>
                <a:tab pos="447675" algn="l"/>
                <a:tab pos="827405" algn="l"/>
              </a:tabLst>
            </a:pPr>
            <a:r>
              <a:rPr dirty="0" sz="1250" spc="30">
                <a:latin typeface="Cambria"/>
                <a:cs typeface="Cambria"/>
              </a:rPr>
              <a:t>𝑓</a:t>
            </a:r>
            <a:r>
              <a:rPr dirty="0" sz="1250" spc="110">
                <a:latin typeface="Cambria"/>
                <a:cs typeface="Cambria"/>
              </a:rPr>
              <a:t> </a:t>
            </a:r>
            <a:r>
              <a:rPr dirty="0" sz="1250" spc="265">
                <a:latin typeface="Cambria"/>
                <a:cs typeface="Cambria"/>
              </a:rPr>
              <a:t>=</a:t>
            </a:r>
            <a:r>
              <a:rPr dirty="0" sz="1250">
                <a:latin typeface="Cambria"/>
                <a:cs typeface="Cambria"/>
              </a:rPr>
              <a:t>	</a:t>
            </a:r>
            <a:r>
              <a:rPr dirty="0" sz="1250" spc="265">
                <a:latin typeface="Cambria"/>
                <a:cs typeface="Cambria"/>
              </a:rPr>
              <a:t>+</a:t>
            </a:r>
            <a:r>
              <a:rPr dirty="0" sz="1250">
                <a:latin typeface="Cambria"/>
                <a:cs typeface="Cambria"/>
              </a:rPr>
              <a:t>	</a:t>
            </a:r>
            <a:r>
              <a:rPr dirty="0" sz="1250" spc="265">
                <a:latin typeface="Cambria"/>
                <a:cs typeface="Cambria"/>
              </a:rPr>
              <a:t>+</a:t>
            </a:r>
            <a:endParaRPr sz="1250">
              <a:latin typeface="Cambria"/>
              <a:cs typeface="Cambria"/>
            </a:endParaRPr>
          </a:p>
        </p:txBody>
      </p:sp>
      <p:sp>
        <p:nvSpPr>
          <p:cNvPr id="31" name="object 31"/>
          <p:cNvSpPr txBox="1"/>
          <p:nvPr/>
        </p:nvSpPr>
        <p:spPr>
          <a:xfrm>
            <a:off x="3305544" y="7843505"/>
            <a:ext cx="831850" cy="221615"/>
          </a:xfrm>
          <a:prstGeom prst="rect">
            <a:avLst/>
          </a:prstGeom>
        </p:spPr>
        <p:txBody>
          <a:bodyPr wrap="square" lIns="0" tIns="17145" rIns="0" bIns="0" rtlCol="0" vert="horz">
            <a:spAutoFit/>
          </a:bodyPr>
          <a:lstStyle/>
          <a:p>
            <a:pPr>
              <a:lnSpc>
                <a:spcPct val="100000"/>
              </a:lnSpc>
              <a:spcBef>
                <a:spcPts val="135"/>
              </a:spcBef>
              <a:tabLst>
                <a:tab pos="299720" algn="l"/>
                <a:tab pos="679450" algn="l"/>
              </a:tabLst>
            </a:pPr>
            <a:r>
              <a:rPr dirty="0" sz="1250" spc="30">
                <a:latin typeface="Cambria"/>
                <a:cs typeface="Cambria"/>
              </a:rPr>
              <a:t>𝑃</a:t>
            </a:r>
            <a:r>
              <a:rPr dirty="0" sz="1250" spc="30">
                <a:latin typeface="Cambria"/>
                <a:cs typeface="Cambria"/>
              </a:rPr>
              <a:t>	</a:t>
            </a:r>
            <a:r>
              <a:rPr dirty="0" sz="1250" spc="25">
                <a:latin typeface="Cambria"/>
                <a:cs typeface="Cambria"/>
              </a:rPr>
              <a:t>𝑃</a:t>
            </a:r>
            <a:r>
              <a:rPr dirty="0" sz="1250" spc="30">
                <a:latin typeface="Cambria"/>
                <a:cs typeface="Cambria"/>
              </a:rPr>
              <a:t>𝑒</a:t>
            </a:r>
            <a:r>
              <a:rPr dirty="0" sz="1250">
                <a:latin typeface="Cambria"/>
                <a:cs typeface="Cambria"/>
              </a:rPr>
              <a:t>	</a:t>
            </a:r>
            <a:r>
              <a:rPr dirty="0" sz="1250" spc="30">
                <a:latin typeface="Cambria"/>
                <a:cs typeface="Cambria"/>
              </a:rPr>
              <a:t>𝑀</a:t>
            </a:r>
            <a:endParaRPr sz="1250">
              <a:latin typeface="Cambria"/>
              <a:cs typeface="Cambria"/>
            </a:endParaRPr>
          </a:p>
        </p:txBody>
      </p:sp>
      <p:sp>
        <p:nvSpPr>
          <p:cNvPr id="32" name="object 32"/>
          <p:cNvSpPr txBox="1"/>
          <p:nvPr/>
        </p:nvSpPr>
        <p:spPr>
          <a:xfrm>
            <a:off x="3305544" y="8076714"/>
            <a:ext cx="805180" cy="221615"/>
          </a:xfrm>
          <a:prstGeom prst="rect">
            <a:avLst/>
          </a:prstGeom>
        </p:spPr>
        <p:txBody>
          <a:bodyPr wrap="square" lIns="0" tIns="17145" rIns="0" bIns="0" rtlCol="0" vert="horz">
            <a:spAutoFit/>
          </a:bodyPr>
          <a:lstStyle/>
          <a:p>
            <a:pPr>
              <a:lnSpc>
                <a:spcPct val="100000"/>
              </a:lnSpc>
              <a:spcBef>
                <a:spcPts val="135"/>
              </a:spcBef>
              <a:tabLst>
                <a:tab pos="347345" algn="l"/>
                <a:tab pos="705485" algn="l"/>
              </a:tabLst>
            </a:pPr>
            <a:r>
              <a:rPr dirty="0" sz="1250" spc="30">
                <a:latin typeface="Cambria"/>
                <a:cs typeface="Cambria"/>
              </a:rPr>
              <a:t>𝐴</a:t>
            </a:r>
            <a:r>
              <a:rPr dirty="0" sz="1250" spc="30">
                <a:latin typeface="Cambria"/>
                <a:cs typeface="Cambria"/>
              </a:rPr>
              <a:t>	</a:t>
            </a:r>
            <a:r>
              <a:rPr dirty="0" sz="1250" spc="30">
                <a:latin typeface="Cambria"/>
                <a:cs typeface="Cambria"/>
              </a:rPr>
              <a:t>𝑆</a:t>
            </a:r>
            <a:r>
              <a:rPr dirty="0" sz="1250" spc="30">
                <a:latin typeface="Cambria"/>
                <a:cs typeface="Cambria"/>
              </a:rPr>
              <a:t>	</a:t>
            </a:r>
            <a:r>
              <a:rPr dirty="0" sz="1250" spc="30">
                <a:latin typeface="Cambria"/>
                <a:cs typeface="Cambria"/>
              </a:rPr>
              <a:t>𝑆</a:t>
            </a:r>
            <a:endParaRPr sz="1250">
              <a:latin typeface="Cambria"/>
              <a:cs typeface="Cambria"/>
            </a:endParaRPr>
          </a:p>
        </p:txBody>
      </p:sp>
      <p:sp>
        <p:nvSpPr>
          <p:cNvPr id="33" name="object 33"/>
          <p:cNvSpPr/>
          <p:nvPr/>
        </p:nvSpPr>
        <p:spPr>
          <a:xfrm>
            <a:off x="3985260" y="8096250"/>
            <a:ext cx="143510" cy="0"/>
          </a:xfrm>
          <a:custGeom>
            <a:avLst/>
            <a:gdLst/>
            <a:ahLst/>
            <a:cxnLst/>
            <a:rect l="l" t="t" r="r" b="b"/>
            <a:pathLst>
              <a:path w="143510" h="0">
                <a:moveTo>
                  <a:pt x="0" y="0"/>
                </a:moveTo>
                <a:lnTo>
                  <a:pt x="143256" y="0"/>
                </a:lnTo>
              </a:path>
            </a:pathLst>
          </a:custGeom>
          <a:ln w="10667">
            <a:solidFill>
              <a:srgbClr val="000000"/>
            </a:solidFill>
          </a:ln>
        </p:spPr>
        <p:txBody>
          <a:bodyPr wrap="square" lIns="0" tIns="0" rIns="0" bIns="0" rtlCol="0"/>
          <a:lstStyle/>
          <a:p/>
        </p:txBody>
      </p:sp>
      <p:sp>
        <p:nvSpPr>
          <p:cNvPr id="34" name="object 34"/>
          <p:cNvSpPr txBox="1"/>
          <p:nvPr/>
        </p:nvSpPr>
        <p:spPr>
          <a:xfrm>
            <a:off x="1016466" y="5315162"/>
            <a:ext cx="5095240" cy="1074420"/>
          </a:xfrm>
          <a:prstGeom prst="rect">
            <a:avLst/>
          </a:prstGeom>
        </p:spPr>
        <p:txBody>
          <a:bodyPr wrap="square" lIns="0" tIns="227965" rIns="0" bIns="0" rtlCol="0" vert="horz">
            <a:spAutoFit/>
          </a:bodyPr>
          <a:lstStyle/>
          <a:p>
            <a:pPr>
              <a:lnSpc>
                <a:spcPct val="100000"/>
              </a:lnSpc>
              <a:spcBef>
                <a:spcPts val="1795"/>
              </a:spcBef>
            </a:pPr>
            <a:r>
              <a:rPr dirty="0" sz="2550" spc="5">
                <a:solidFill>
                  <a:srgbClr val="1C7C5B"/>
                </a:solidFill>
                <a:latin typeface="Arial Black"/>
                <a:cs typeface="Arial Black"/>
              </a:rPr>
              <a:t>Sign</a:t>
            </a:r>
            <a:r>
              <a:rPr dirty="0" sz="2550" spc="-5">
                <a:solidFill>
                  <a:srgbClr val="1C7C5B"/>
                </a:solidFill>
                <a:latin typeface="Arial Black"/>
                <a:cs typeface="Arial Black"/>
              </a:rPr>
              <a:t> Convention</a:t>
            </a:r>
            <a:endParaRPr sz="2550">
              <a:latin typeface="Arial Black"/>
              <a:cs typeface="Arial Black"/>
            </a:endParaRPr>
          </a:p>
          <a:p>
            <a:pPr marL="600075" marR="5080">
              <a:lnSpc>
                <a:spcPct val="100000"/>
              </a:lnSpc>
              <a:spcBef>
                <a:spcPts val="740"/>
              </a:spcBef>
            </a:pPr>
            <a:r>
              <a:rPr dirty="0" sz="1150" spc="-10">
                <a:latin typeface="Arial"/>
                <a:cs typeface="Arial"/>
              </a:rPr>
              <a:t>Based </a:t>
            </a:r>
            <a:r>
              <a:rPr dirty="0" sz="1150" spc="-15">
                <a:latin typeface="Arial"/>
                <a:cs typeface="Arial"/>
              </a:rPr>
              <a:t>on </a:t>
            </a:r>
            <a:r>
              <a:rPr dirty="0" sz="1150" spc="-10">
                <a:latin typeface="Arial"/>
                <a:cs typeface="Arial"/>
              </a:rPr>
              <a:t>“A simple sign convention </a:t>
            </a:r>
            <a:r>
              <a:rPr dirty="0" sz="1150" spc="-5">
                <a:latin typeface="Arial"/>
                <a:cs typeface="Arial"/>
              </a:rPr>
              <a:t>for </a:t>
            </a:r>
            <a:r>
              <a:rPr dirty="0" sz="1150" spc="-10">
                <a:latin typeface="Arial"/>
                <a:cs typeface="Arial"/>
              </a:rPr>
              <a:t>elastic analysis </a:t>
            </a:r>
            <a:r>
              <a:rPr dirty="0" sz="1150" spc="-5">
                <a:latin typeface="Arial"/>
                <a:cs typeface="Arial"/>
              </a:rPr>
              <a:t>of prestressed  </a:t>
            </a:r>
            <a:r>
              <a:rPr dirty="0" sz="1150" spc="-10">
                <a:latin typeface="Arial"/>
                <a:cs typeface="Arial"/>
              </a:rPr>
              <a:t>concrete members”, Stanton, PCI Journal, Nov-Dec</a:t>
            </a:r>
            <a:r>
              <a:rPr dirty="0" sz="1150" spc="45">
                <a:latin typeface="Arial"/>
                <a:cs typeface="Arial"/>
              </a:rPr>
              <a:t> </a:t>
            </a:r>
            <a:r>
              <a:rPr dirty="0" sz="1150" spc="-10">
                <a:latin typeface="Arial"/>
                <a:cs typeface="Arial"/>
              </a:rPr>
              <a:t>2007</a:t>
            </a:r>
            <a:endParaRPr sz="1150">
              <a:latin typeface="Arial"/>
              <a:cs typeface="Arial"/>
            </a:endParaRPr>
          </a:p>
        </p:txBody>
      </p:sp>
      <p:sp>
        <p:nvSpPr>
          <p:cNvPr id="35" name="object 35"/>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36" name="object 36"/>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23</a:t>
            </a:r>
            <a:endParaRPr sz="1050">
              <a:latin typeface="Calibri"/>
              <a:cs typeface="Calibri"/>
            </a:endParaRPr>
          </a:p>
        </p:txBody>
      </p:sp>
      <p:sp>
        <p:nvSpPr>
          <p:cNvPr id="38" name="object 38"/>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37" name="object 37"/>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24</a:t>
            </a:r>
            <a:endParaRPr sz="1050">
              <a:latin typeface="Calibri"/>
              <a:cs typeface="Calibri"/>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00414" y="438403"/>
            <a:ext cx="5113655" cy="861694"/>
          </a:xfrm>
          <a:prstGeom prst="rect">
            <a:avLst/>
          </a:prstGeom>
        </p:spPr>
        <p:txBody>
          <a:bodyPr wrap="square" lIns="0" tIns="12700" rIns="0" bIns="0" rtlCol="0" vert="horz">
            <a:spAutoFit/>
          </a:bodyPr>
          <a:lstStyle/>
          <a:p>
            <a:pPr marL="1892935">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0">
                <a:latin typeface="Times New Roman"/>
                <a:cs typeface="Times New Roman"/>
              </a:rPr>
              <a:t> </a:t>
            </a:r>
            <a:r>
              <a:rPr dirty="0" sz="800" spc="-5">
                <a:latin typeface="Times New Roman"/>
                <a:cs typeface="Times New Roman"/>
              </a:rPr>
              <a:t>(11/16/2022)</a:t>
            </a:r>
            <a:endParaRPr sz="8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gn="ctr" marR="1332230">
              <a:lnSpc>
                <a:spcPct val="100000"/>
              </a:lnSpc>
              <a:spcBef>
                <a:spcPts val="565"/>
              </a:spcBef>
            </a:pPr>
            <a:r>
              <a:rPr dirty="0" sz="1000" spc="-215">
                <a:latin typeface="Cambria Math"/>
                <a:cs typeface="Cambria Math"/>
              </a:rPr>
              <a:t>𝐾𝐾</a:t>
            </a:r>
            <a:r>
              <a:rPr dirty="0" baseline="-15873" sz="1050" spc="-322">
                <a:latin typeface="Cambria Math"/>
                <a:cs typeface="Cambria Math"/>
              </a:rPr>
              <a:t>𝑠𝑠ℎ</a:t>
            </a:r>
            <a:r>
              <a:rPr dirty="0" baseline="-15873" sz="1050" spc="284">
                <a:latin typeface="Cambria Math"/>
                <a:cs typeface="Cambria Math"/>
              </a:rPr>
              <a:t> </a:t>
            </a:r>
            <a:r>
              <a:rPr dirty="0" sz="1000" spc="-5">
                <a:latin typeface="Cambria Math"/>
                <a:cs typeface="Cambria Math"/>
              </a:rPr>
              <a:t>= 0.5 </a:t>
            </a:r>
            <a:r>
              <a:rPr dirty="0" sz="1000" spc="-5" i="1">
                <a:latin typeface="Times New Roman"/>
                <a:cs typeface="Times New Roman"/>
              </a:rPr>
              <a:t>(BDM 5.1.4.3.D – use </a:t>
            </a:r>
            <a:r>
              <a:rPr dirty="0" sz="1000" i="1">
                <a:latin typeface="Times New Roman"/>
                <a:cs typeface="Times New Roman"/>
              </a:rPr>
              <a:t>50% </a:t>
            </a:r>
            <a:r>
              <a:rPr dirty="0" sz="1000" spc="-5" i="1">
                <a:latin typeface="Times New Roman"/>
                <a:cs typeface="Times New Roman"/>
              </a:rPr>
              <a:t>slab shrinkage</a:t>
            </a:r>
            <a:r>
              <a:rPr dirty="0" sz="1000" spc="145" i="1">
                <a:latin typeface="Times New Roman"/>
                <a:cs typeface="Times New Roman"/>
              </a:rPr>
              <a:t> </a:t>
            </a:r>
            <a:r>
              <a:rPr dirty="0" sz="1000" spc="-5" i="1">
                <a:latin typeface="Times New Roman"/>
                <a:cs typeface="Times New Roman"/>
              </a:rPr>
              <a:t>strain)</a:t>
            </a:r>
            <a:endParaRPr sz="1000">
              <a:latin typeface="Times New Roman"/>
              <a:cs typeface="Times New Roman"/>
            </a:endParaRPr>
          </a:p>
          <a:p>
            <a:pPr algn="ctr" marR="1339215">
              <a:lnSpc>
                <a:spcPct val="100000"/>
              </a:lnSpc>
              <a:spcBef>
                <a:spcPts val="585"/>
              </a:spcBef>
            </a:pPr>
            <a:r>
              <a:rPr dirty="0" sz="1000" spc="-200">
                <a:latin typeface="Cambria Math"/>
                <a:cs typeface="Cambria Math"/>
              </a:rPr>
              <a:t>𝜀𝜀</a:t>
            </a:r>
            <a:r>
              <a:rPr dirty="0" baseline="-15873" sz="1050" spc="-300">
                <a:latin typeface="Cambria Math"/>
                <a:cs typeface="Cambria Math"/>
              </a:rPr>
              <a:t>𝑔𝑔𝑔𝑔𝑒𝑒</a:t>
            </a:r>
            <a:r>
              <a:rPr dirty="0" baseline="-15873" sz="1050" spc="284">
                <a:latin typeface="Cambria Math"/>
                <a:cs typeface="Cambria Math"/>
              </a:rPr>
              <a:t> </a:t>
            </a:r>
            <a:r>
              <a:rPr dirty="0" sz="1000" spc="-5">
                <a:latin typeface="Cambria Math"/>
                <a:cs typeface="Cambria Math"/>
              </a:rPr>
              <a:t>= </a:t>
            </a:r>
            <a:r>
              <a:rPr dirty="0" baseline="2777" sz="1500" spc="-7">
                <a:latin typeface="Cambria Math"/>
                <a:cs typeface="Cambria Math"/>
              </a:rPr>
              <a:t>(</a:t>
            </a:r>
            <a:r>
              <a:rPr dirty="0" sz="1000" spc="-5">
                <a:latin typeface="Cambria Math"/>
                <a:cs typeface="Cambria Math"/>
              </a:rPr>
              <a:t>0.5</a:t>
            </a:r>
            <a:r>
              <a:rPr dirty="0" baseline="2777" sz="1500" spc="-7">
                <a:latin typeface="Cambria Math"/>
                <a:cs typeface="Cambria Math"/>
              </a:rPr>
              <a:t>)(</a:t>
            </a:r>
            <a:r>
              <a:rPr dirty="0" sz="1000" spc="-5">
                <a:latin typeface="Cambria Math"/>
                <a:cs typeface="Cambria Math"/>
              </a:rPr>
              <a:t>1.0</a:t>
            </a:r>
            <a:r>
              <a:rPr dirty="0" baseline="2777" sz="1500" spc="-7">
                <a:latin typeface="Cambria Math"/>
                <a:cs typeface="Cambria Math"/>
              </a:rPr>
              <a:t>)(</a:t>
            </a:r>
            <a:r>
              <a:rPr dirty="0" sz="1000" spc="-5">
                <a:latin typeface="Cambria Math"/>
                <a:cs typeface="Cambria Math"/>
              </a:rPr>
              <a:t>0.95</a:t>
            </a:r>
            <a:r>
              <a:rPr dirty="0" baseline="2777" sz="1500" spc="-7">
                <a:latin typeface="Cambria Math"/>
                <a:cs typeface="Cambria Math"/>
              </a:rPr>
              <a:t>)(</a:t>
            </a:r>
            <a:r>
              <a:rPr dirty="0" sz="1000" spc="-5">
                <a:latin typeface="Cambria Math"/>
                <a:cs typeface="Cambria Math"/>
              </a:rPr>
              <a:t>1.19</a:t>
            </a:r>
            <a:r>
              <a:rPr dirty="0" baseline="2777" sz="1500" spc="-7">
                <a:latin typeface="Cambria Math"/>
                <a:cs typeface="Cambria Math"/>
              </a:rPr>
              <a:t>)(</a:t>
            </a:r>
            <a:r>
              <a:rPr dirty="0" sz="1000" spc="-5">
                <a:latin typeface="Cambria Math"/>
                <a:cs typeface="Cambria Math"/>
              </a:rPr>
              <a:t>0.978</a:t>
            </a:r>
            <a:r>
              <a:rPr dirty="0" baseline="2777" sz="1500" spc="-7">
                <a:latin typeface="Cambria Math"/>
                <a:cs typeface="Cambria Math"/>
              </a:rPr>
              <a:t>)(</a:t>
            </a:r>
            <a:r>
              <a:rPr dirty="0" sz="1000" spc="-5">
                <a:latin typeface="Cambria Math"/>
                <a:cs typeface="Cambria Math"/>
              </a:rPr>
              <a:t>0.48 × </a:t>
            </a:r>
            <a:r>
              <a:rPr dirty="0" sz="1000" spc="5">
                <a:latin typeface="Cambria Math"/>
                <a:cs typeface="Cambria Math"/>
              </a:rPr>
              <a:t>10</a:t>
            </a:r>
            <a:r>
              <a:rPr dirty="0" baseline="27777" sz="1050" spc="7">
                <a:latin typeface="Cambria Math"/>
                <a:cs typeface="Cambria Math"/>
              </a:rPr>
              <a:t>−3</a:t>
            </a:r>
            <a:r>
              <a:rPr dirty="0" baseline="2777" sz="1500" spc="7">
                <a:latin typeface="Cambria Math"/>
                <a:cs typeface="Cambria Math"/>
              </a:rPr>
              <a:t>) </a:t>
            </a:r>
            <a:r>
              <a:rPr dirty="0" sz="1000" spc="-5">
                <a:latin typeface="Cambria Math"/>
                <a:cs typeface="Cambria Math"/>
              </a:rPr>
              <a:t>=</a:t>
            </a:r>
            <a:r>
              <a:rPr dirty="0" sz="1000" spc="40">
                <a:latin typeface="Cambria Math"/>
                <a:cs typeface="Cambria Math"/>
              </a:rPr>
              <a:t> </a:t>
            </a:r>
            <a:r>
              <a:rPr dirty="0" sz="1000" spc="-5">
                <a:latin typeface="Cambria Math"/>
                <a:cs typeface="Cambria Math"/>
              </a:rPr>
              <a:t>0.265 × 10</a:t>
            </a:r>
            <a:r>
              <a:rPr dirty="0" baseline="27777" sz="1050" spc="-7">
                <a:latin typeface="Cambria Math"/>
                <a:cs typeface="Cambria Math"/>
              </a:rPr>
              <a:t>−3</a:t>
            </a:r>
            <a:endParaRPr baseline="27777" sz="1050">
              <a:latin typeface="Cambria Math"/>
              <a:cs typeface="Cambria Math"/>
            </a:endParaRPr>
          </a:p>
        </p:txBody>
      </p:sp>
      <p:sp>
        <p:nvSpPr>
          <p:cNvPr id="3" name="object 3"/>
          <p:cNvSpPr txBox="1"/>
          <p:nvPr/>
        </p:nvSpPr>
        <p:spPr>
          <a:xfrm>
            <a:off x="4475479" y="1442719"/>
            <a:ext cx="56515" cy="132080"/>
          </a:xfrm>
          <a:prstGeom prst="rect">
            <a:avLst/>
          </a:prstGeom>
        </p:spPr>
        <p:txBody>
          <a:bodyPr wrap="square" lIns="0" tIns="12065" rIns="0" bIns="0" rtlCol="0" vert="horz">
            <a:spAutoFit/>
          </a:bodyPr>
          <a:lstStyle/>
          <a:p>
            <a:pPr marL="12700">
              <a:lnSpc>
                <a:spcPct val="100000"/>
              </a:lnSpc>
              <a:spcBef>
                <a:spcPts val="95"/>
              </a:spcBef>
            </a:pPr>
            <a:r>
              <a:rPr dirty="0" sz="700" spc="-505">
                <a:latin typeface="Cambria Math"/>
                <a:cs typeface="Cambria Math"/>
              </a:rPr>
              <a:t>𝑔𝑔</a:t>
            </a:r>
            <a:endParaRPr sz="700">
              <a:latin typeface="Cambria Math"/>
              <a:cs typeface="Cambria Math"/>
            </a:endParaRPr>
          </a:p>
        </p:txBody>
      </p:sp>
      <p:sp>
        <p:nvSpPr>
          <p:cNvPr id="4" name="object 4"/>
          <p:cNvSpPr txBox="1"/>
          <p:nvPr/>
        </p:nvSpPr>
        <p:spPr>
          <a:xfrm>
            <a:off x="2942805" y="1374145"/>
            <a:ext cx="1881505" cy="177800"/>
          </a:xfrm>
          <a:prstGeom prst="rect">
            <a:avLst/>
          </a:prstGeom>
        </p:spPr>
        <p:txBody>
          <a:bodyPr wrap="square" lIns="0" tIns="12065" rIns="0" bIns="0" rtlCol="0" vert="horz">
            <a:spAutoFit/>
          </a:bodyPr>
          <a:lstStyle/>
          <a:p>
            <a:pPr marL="38100">
              <a:lnSpc>
                <a:spcPct val="100000"/>
              </a:lnSpc>
              <a:spcBef>
                <a:spcPts val="95"/>
              </a:spcBef>
            </a:pPr>
            <a:r>
              <a:rPr dirty="0" sz="1000" spc="-285">
                <a:latin typeface="Cambria Math"/>
                <a:cs typeface="Cambria Math"/>
              </a:rPr>
              <a:t>𝜓𝜓</a:t>
            </a:r>
            <a:r>
              <a:rPr dirty="0" baseline="-15873" sz="1050" spc="-427">
                <a:latin typeface="Cambria Math"/>
                <a:cs typeface="Cambria Math"/>
              </a:rPr>
              <a:t>𝑔𝑔</a:t>
            </a:r>
            <a:r>
              <a:rPr dirty="0" baseline="-15873" sz="1050" spc="-127">
                <a:latin typeface="Cambria Math"/>
                <a:cs typeface="Cambria Math"/>
              </a:rPr>
              <a:t> </a:t>
            </a:r>
            <a:r>
              <a:rPr dirty="0" sz="1000" spc="-275">
                <a:latin typeface="Cambria Math"/>
                <a:cs typeface="Cambria Math"/>
              </a:rPr>
              <a:t>�𝑓𝑓</a:t>
            </a:r>
            <a:r>
              <a:rPr dirty="0" baseline="-15873" sz="1050" spc="-412">
                <a:latin typeface="Cambria Math"/>
                <a:cs typeface="Cambria Math"/>
              </a:rPr>
              <a:t>𝑒𝑒</a:t>
            </a:r>
            <a:r>
              <a:rPr dirty="0" baseline="-15873" sz="1050" spc="-142">
                <a:latin typeface="Cambria Math"/>
                <a:cs typeface="Cambria Math"/>
              </a:rPr>
              <a:t> </a:t>
            </a:r>
            <a:r>
              <a:rPr dirty="0" sz="1000" spc="-5">
                <a:latin typeface="Cambria Math"/>
                <a:cs typeface="Cambria Math"/>
              </a:rPr>
              <a:t>, </a:t>
            </a:r>
            <a:r>
              <a:rPr dirty="0" sz="1000" spc="-280">
                <a:latin typeface="Cambria Math"/>
                <a:cs typeface="Cambria Math"/>
              </a:rPr>
              <a:t>𝑓𝑓</a:t>
            </a:r>
            <a:r>
              <a:rPr dirty="0" baseline="-15873" sz="1050" spc="-419">
                <a:latin typeface="Cambria Math"/>
                <a:cs typeface="Cambria Math"/>
              </a:rPr>
              <a:t>𝑔𝑔</a:t>
            </a:r>
            <a:r>
              <a:rPr dirty="0" sz="1000" spc="-280">
                <a:latin typeface="Cambria Math"/>
                <a:cs typeface="Cambria Math"/>
              </a:rPr>
              <a:t>�</a:t>
            </a:r>
            <a:r>
              <a:rPr dirty="0" sz="1000" spc="50">
                <a:latin typeface="Cambria Math"/>
                <a:cs typeface="Cambria Math"/>
              </a:rPr>
              <a:t> </a:t>
            </a:r>
            <a:r>
              <a:rPr dirty="0" sz="1000" spc="-5">
                <a:latin typeface="Cambria Math"/>
                <a:cs typeface="Cambria Math"/>
              </a:rPr>
              <a:t>= </a:t>
            </a:r>
            <a:r>
              <a:rPr dirty="0" sz="1000" spc="-140">
                <a:latin typeface="Cambria Math"/>
                <a:cs typeface="Cambria Math"/>
              </a:rPr>
              <a:t>1.9𝑘𝑘</a:t>
            </a:r>
            <a:r>
              <a:rPr dirty="0" baseline="-15873" sz="1050" spc="-209">
                <a:latin typeface="Cambria Math"/>
                <a:cs typeface="Cambria Math"/>
              </a:rPr>
              <a:t>𝑠𝑠</a:t>
            </a:r>
            <a:r>
              <a:rPr dirty="0" sz="1000" spc="-140">
                <a:latin typeface="Cambria Math"/>
                <a:cs typeface="Cambria Math"/>
              </a:rPr>
              <a:t>𝑘𝑘</a:t>
            </a:r>
            <a:r>
              <a:rPr dirty="0" baseline="-15873" sz="1050" spc="-209">
                <a:latin typeface="Cambria Math"/>
                <a:cs typeface="Cambria Math"/>
              </a:rPr>
              <a:t>ℎ𝑐𝑐 </a:t>
            </a:r>
            <a:r>
              <a:rPr dirty="0" sz="1000" spc="-225">
                <a:latin typeface="Cambria Math"/>
                <a:cs typeface="Cambria Math"/>
              </a:rPr>
              <a:t>𝑘𝑘</a:t>
            </a:r>
            <a:r>
              <a:rPr dirty="0" baseline="-15873" sz="1050" spc="-337">
                <a:latin typeface="Cambria Math"/>
                <a:cs typeface="Cambria Math"/>
              </a:rPr>
              <a:t>𝑒𝑒 </a:t>
            </a:r>
            <a:r>
              <a:rPr dirty="0" baseline="-15873" sz="1050" spc="-217">
                <a:latin typeface="Cambria Math"/>
                <a:cs typeface="Cambria Math"/>
              </a:rPr>
              <a:t> </a:t>
            </a:r>
            <a:r>
              <a:rPr dirty="0" sz="1000" spc="-155">
                <a:latin typeface="Cambria Math"/>
                <a:cs typeface="Cambria Math"/>
              </a:rPr>
              <a:t>𝑘𝑘</a:t>
            </a:r>
            <a:r>
              <a:rPr dirty="0" baseline="-15873" sz="1050" spc="-232">
                <a:latin typeface="Cambria Math"/>
                <a:cs typeface="Cambria Math"/>
              </a:rPr>
              <a:t>𝑑𝑑𝑔𝑔</a:t>
            </a:r>
            <a:r>
              <a:rPr dirty="0" sz="1000" spc="-155">
                <a:latin typeface="Cambria Math"/>
                <a:cs typeface="Cambria Math"/>
              </a:rPr>
              <a:t>𝑓𝑓</a:t>
            </a:r>
            <a:r>
              <a:rPr dirty="0" baseline="31746" sz="1050" spc="-232">
                <a:latin typeface="Cambria Math"/>
                <a:cs typeface="Cambria Math"/>
              </a:rPr>
              <a:t>−0.118</a:t>
            </a:r>
            <a:endParaRPr baseline="31746" sz="1050">
              <a:latin typeface="Cambria Math"/>
              <a:cs typeface="Cambria Math"/>
            </a:endParaRPr>
          </a:p>
        </p:txBody>
      </p:sp>
      <p:sp>
        <p:nvSpPr>
          <p:cNvPr id="5" name="object 5"/>
          <p:cNvSpPr txBox="1"/>
          <p:nvPr/>
        </p:nvSpPr>
        <p:spPr>
          <a:xfrm>
            <a:off x="647535" y="1538261"/>
            <a:ext cx="6174740" cy="1769110"/>
          </a:xfrm>
          <a:prstGeom prst="rect">
            <a:avLst/>
          </a:prstGeom>
        </p:spPr>
        <p:txBody>
          <a:bodyPr wrap="square" lIns="0" tIns="85725" rIns="0" bIns="0" rtlCol="0" vert="horz">
            <a:spAutoFit/>
          </a:bodyPr>
          <a:lstStyle/>
          <a:p>
            <a:pPr algn="ctr" marL="302895">
              <a:lnSpc>
                <a:spcPct val="100000"/>
              </a:lnSpc>
              <a:spcBef>
                <a:spcPts val="675"/>
              </a:spcBef>
            </a:pPr>
            <a:r>
              <a:rPr dirty="0" sz="1000" spc="-165">
                <a:latin typeface="Cambria Math"/>
                <a:cs typeface="Cambria Math"/>
              </a:rPr>
              <a:t>𝑘𝑘</a:t>
            </a:r>
            <a:r>
              <a:rPr dirty="0" baseline="-15873" sz="1050" spc="-247">
                <a:latin typeface="Cambria Math"/>
                <a:cs typeface="Cambria Math"/>
              </a:rPr>
              <a:t>ℎ𝑐𝑐</a:t>
            </a:r>
            <a:r>
              <a:rPr dirty="0" baseline="-15873" sz="1050" spc="277">
                <a:latin typeface="Cambria Math"/>
                <a:cs typeface="Cambria Math"/>
              </a:rPr>
              <a:t> </a:t>
            </a:r>
            <a:r>
              <a:rPr dirty="0" sz="1000" spc="-5">
                <a:latin typeface="Cambria Math"/>
                <a:cs typeface="Cambria Math"/>
              </a:rPr>
              <a:t>= 1.56 − </a:t>
            </a:r>
            <a:r>
              <a:rPr dirty="0" sz="1000" spc="-110">
                <a:latin typeface="Cambria Math"/>
                <a:cs typeface="Cambria Math"/>
              </a:rPr>
              <a:t>0.008𝐻𝐻 </a:t>
            </a:r>
            <a:r>
              <a:rPr dirty="0" sz="1000" spc="-5">
                <a:latin typeface="Cambria Math"/>
                <a:cs typeface="Cambria Math"/>
              </a:rPr>
              <a:t>= 1.56 − 0.008</a:t>
            </a:r>
            <a:r>
              <a:rPr dirty="0" baseline="2777" sz="1500" spc="-7">
                <a:latin typeface="Cambria Math"/>
                <a:cs typeface="Cambria Math"/>
              </a:rPr>
              <a:t>(</a:t>
            </a:r>
            <a:r>
              <a:rPr dirty="0" sz="1000" spc="-5">
                <a:latin typeface="Cambria Math"/>
                <a:cs typeface="Cambria Math"/>
              </a:rPr>
              <a:t>75</a:t>
            </a:r>
            <a:r>
              <a:rPr dirty="0" baseline="2777" sz="1500" spc="-7">
                <a:latin typeface="Cambria Math"/>
                <a:cs typeface="Cambria Math"/>
              </a:rPr>
              <a:t>) </a:t>
            </a:r>
            <a:r>
              <a:rPr dirty="0" sz="1000" spc="-5">
                <a:latin typeface="Cambria Math"/>
                <a:cs typeface="Cambria Math"/>
              </a:rPr>
              <a:t>=</a:t>
            </a:r>
            <a:r>
              <a:rPr dirty="0" sz="1000" spc="70">
                <a:latin typeface="Cambria Math"/>
                <a:cs typeface="Cambria Math"/>
              </a:rPr>
              <a:t> </a:t>
            </a:r>
            <a:r>
              <a:rPr dirty="0" sz="1000">
                <a:latin typeface="Cambria Math"/>
                <a:cs typeface="Cambria Math"/>
              </a:rPr>
              <a:t>0.96</a:t>
            </a:r>
            <a:endParaRPr sz="1000">
              <a:latin typeface="Cambria Math"/>
              <a:cs typeface="Cambria Math"/>
            </a:endParaRPr>
          </a:p>
          <a:p>
            <a:pPr algn="ctr" marL="298450">
              <a:lnSpc>
                <a:spcPct val="100000"/>
              </a:lnSpc>
              <a:spcBef>
                <a:spcPts val="575"/>
              </a:spcBef>
            </a:pPr>
            <a:r>
              <a:rPr dirty="0" sz="1000" spc="-335">
                <a:latin typeface="Cambria Math"/>
                <a:cs typeface="Cambria Math"/>
              </a:rPr>
              <a:t>𝑓𝑓</a:t>
            </a:r>
            <a:r>
              <a:rPr dirty="0" baseline="-15873" sz="1050" spc="-502">
                <a:latin typeface="Cambria Math"/>
                <a:cs typeface="Cambria Math"/>
              </a:rPr>
              <a:t>𝑔𝑔</a:t>
            </a:r>
            <a:r>
              <a:rPr dirty="0" baseline="-15873" sz="1050" spc="277">
                <a:latin typeface="Cambria Math"/>
                <a:cs typeface="Cambria Math"/>
              </a:rPr>
              <a:t> </a:t>
            </a:r>
            <a:r>
              <a:rPr dirty="0" sz="1000" spc="-5">
                <a:latin typeface="Cambria Math"/>
                <a:cs typeface="Cambria Math"/>
              </a:rPr>
              <a:t>= 1</a:t>
            </a:r>
            <a:r>
              <a:rPr dirty="0" sz="1000" spc="65">
                <a:latin typeface="Cambria Math"/>
                <a:cs typeface="Cambria Math"/>
              </a:rPr>
              <a:t> </a:t>
            </a:r>
            <a:r>
              <a:rPr dirty="0" sz="1000" spc="-300">
                <a:latin typeface="Cambria Math"/>
                <a:cs typeface="Cambria Math"/>
              </a:rPr>
              <a:t>𝑑𝑑𝐴𝐴𝑑𝑑𝑠𝑠</a:t>
            </a:r>
            <a:endParaRPr sz="1000">
              <a:latin typeface="Cambria Math"/>
              <a:cs typeface="Cambria Math"/>
            </a:endParaRPr>
          </a:p>
          <a:p>
            <a:pPr algn="ctr" marL="300990">
              <a:lnSpc>
                <a:spcPct val="100000"/>
              </a:lnSpc>
              <a:spcBef>
                <a:spcPts val="675"/>
              </a:spcBef>
            </a:pPr>
            <a:r>
              <a:rPr dirty="0" sz="1000" spc="-285">
                <a:latin typeface="Cambria Math"/>
                <a:cs typeface="Cambria Math"/>
              </a:rPr>
              <a:t>𝜓𝜓</a:t>
            </a:r>
            <a:r>
              <a:rPr dirty="0" baseline="-15873" sz="1050" spc="-427">
                <a:latin typeface="Cambria Math"/>
                <a:cs typeface="Cambria Math"/>
              </a:rPr>
              <a:t>𝑔𝑔</a:t>
            </a:r>
            <a:r>
              <a:rPr dirty="0" baseline="-15873" sz="1050" spc="-120">
                <a:latin typeface="Cambria Math"/>
                <a:cs typeface="Cambria Math"/>
              </a:rPr>
              <a:t> </a:t>
            </a:r>
            <a:r>
              <a:rPr dirty="0" sz="1000" spc="-280">
                <a:latin typeface="Cambria Math"/>
                <a:cs typeface="Cambria Math"/>
              </a:rPr>
              <a:t>�𝑓𝑓</a:t>
            </a:r>
            <a:r>
              <a:rPr dirty="0" baseline="-15873" sz="1050" spc="-419">
                <a:latin typeface="Cambria Math"/>
                <a:cs typeface="Cambria Math"/>
              </a:rPr>
              <a:t>𝑒𝑒</a:t>
            </a:r>
            <a:r>
              <a:rPr dirty="0" baseline="-15873" sz="1050" spc="-142">
                <a:latin typeface="Cambria Math"/>
                <a:cs typeface="Cambria Math"/>
              </a:rPr>
              <a:t> </a:t>
            </a:r>
            <a:r>
              <a:rPr dirty="0" sz="1000" spc="-5">
                <a:latin typeface="Cambria Math"/>
                <a:cs typeface="Cambria Math"/>
              </a:rPr>
              <a:t>, </a:t>
            </a:r>
            <a:r>
              <a:rPr dirty="0" sz="1000" spc="-280">
                <a:latin typeface="Cambria Math"/>
                <a:cs typeface="Cambria Math"/>
              </a:rPr>
              <a:t>𝑓𝑓</a:t>
            </a:r>
            <a:r>
              <a:rPr dirty="0" baseline="-15873" sz="1050" spc="-419">
                <a:latin typeface="Cambria Math"/>
                <a:cs typeface="Cambria Math"/>
              </a:rPr>
              <a:t>𝑔𝑔</a:t>
            </a:r>
            <a:r>
              <a:rPr dirty="0" sz="1000" spc="-280">
                <a:latin typeface="Cambria Math"/>
                <a:cs typeface="Cambria Math"/>
              </a:rPr>
              <a:t>�</a:t>
            </a:r>
            <a:r>
              <a:rPr dirty="0" sz="1000" spc="60">
                <a:latin typeface="Cambria Math"/>
                <a:cs typeface="Cambria Math"/>
              </a:rPr>
              <a:t> </a:t>
            </a:r>
            <a:r>
              <a:rPr dirty="0" sz="1000" spc="-5">
                <a:latin typeface="Cambria Math"/>
                <a:cs typeface="Cambria Math"/>
              </a:rPr>
              <a:t>= </a:t>
            </a:r>
            <a:r>
              <a:rPr dirty="0" sz="1000">
                <a:latin typeface="Cambria Math"/>
                <a:cs typeface="Cambria Math"/>
              </a:rPr>
              <a:t>1.9</a:t>
            </a:r>
            <a:r>
              <a:rPr dirty="0" baseline="2777" sz="1500">
                <a:latin typeface="Cambria Math"/>
                <a:cs typeface="Cambria Math"/>
              </a:rPr>
              <a:t>(</a:t>
            </a:r>
            <a:r>
              <a:rPr dirty="0" sz="1000">
                <a:latin typeface="Cambria Math"/>
                <a:cs typeface="Cambria Math"/>
              </a:rPr>
              <a:t>1.0</a:t>
            </a:r>
            <a:r>
              <a:rPr dirty="0" baseline="2777" sz="1500">
                <a:latin typeface="Cambria Math"/>
                <a:cs typeface="Cambria Math"/>
              </a:rPr>
              <a:t>)(</a:t>
            </a:r>
            <a:r>
              <a:rPr dirty="0" sz="1000">
                <a:latin typeface="Cambria Math"/>
                <a:cs typeface="Cambria Math"/>
              </a:rPr>
              <a:t>0.96</a:t>
            </a:r>
            <a:r>
              <a:rPr dirty="0" baseline="2777" sz="1500">
                <a:latin typeface="Cambria Math"/>
                <a:cs typeface="Cambria Math"/>
              </a:rPr>
              <a:t>)</a:t>
            </a:r>
            <a:r>
              <a:rPr dirty="0" sz="1000">
                <a:latin typeface="Cambria Math"/>
                <a:cs typeface="Cambria Math"/>
              </a:rPr>
              <a:t>(1.19)</a:t>
            </a:r>
            <a:r>
              <a:rPr dirty="0" baseline="2777" sz="1500">
                <a:latin typeface="Cambria Math"/>
                <a:cs typeface="Cambria Math"/>
              </a:rPr>
              <a:t>(</a:t>
            </a:r>
            <a:r>
              <a:rPr dirty="0" sz="1000">
                <a:latin typeface="Cambria Math"/>
                <a:cs typeface="Cambria Math"/>
              </a:rPr>
              <a:t>0.978</a:t>
            </a:r>
            <a:r>
              <a:rPr dirty="0" baseline="2777" sz="1500">
                <a:latin typeface="Cambria Math"/>
                <a:cs typeface="Cambria Math"/>
              </a:rPr>
              <a:t>)(</a:t>
            </a:r>
            <a:r>
              <a:rPr dirty="0" sz="1000">
                <a:latin typeface="Cambria Math"/>
                <a:cs typeface="Cambria Math"/>
              </a:rPr>
              <a:t>1</a:t>
            </a:r>
            <a:r>
              <a:rPr dirty="0" baseline="2777" sz="1500">
                <a:latin typeface="Cambria Math"/>
                <a:cs typeface="Cambria Math"/>
              </a:rPr>
              <a:t>)</a:t>
            </a:r>
            <a:r>
              <a:rPr dirty="0" baseline="27777" sz="1050">
                <a:latin typeface="Cambria Math"/>
                <a:cs typeface="Cambria Math"/>
              </a:rPr>
              <a:t>−0.118 </a:t>
            </a:r>
            <a:r>
              <a:rPr dirty="0" sz="1000" spc="-5">
                <a:latin typeface="Cambria Math"/>
                <a:cs typeface="Cambria Math"/>
              </a:rPr>
              <a:t>=</a:t>
            </a:r>
            <a:r>
              <a:rPr dirty="0" sz="1000" spc="70">
                <a:latin typeface="Cambria Math"/>
                <a:cs typeface="Cambria Math"/>
              </a:rPr>
              <a:t> </a:t>
            </a:r>
            <a:r>
              <a:rPr dirty="0" sz="1000" spc="-5">
                <a:latin typeface="Cambria Math"/>
                <a:cs typeface="Cambria Math"/>
              </a:rPr>
              <a:t>2.12</a:t>
            </a:r>
            <a:endParaRPr sz="1000">
              <a:latin typeface="Cambria Math"/>
              <a:cs typeface="Cambria Math"/>
            </a:endParaRPr>
          </a:p>
          <a:p>
            <a:pPr marL="38100" marR="30480">
              <a:lnSpc>
                <a:spcPts val="1150"/>
              </a:lnSpc>
              <a:spcBef>
                <a:spcPts val="735"/>
              </a:spcBef>
            </a:pPr>
            <a:r>
              <a:rPr dirty="0" sz="1000" spc="-5">
                <a:latin typeface="Times New Roman"/>
                <a:cs typeface="Times New Roman"/>
              </a:rPr>
              <a:t>The deck overhang varies along the length </a:t>
            </a:r>
            <a:r>
              <a:rPr dirty="0" sz="1000">
                <a:latin typeface="Times New Roman"/>
                <a:cs typeface="Times New Roman"/>
              </a:rPr>
              <a:t>of </a:t>
            </a:r>
            <a:r>
              <a:rPr dirty="0" sz="1000" spc="-5">
                <a:latin typeface="Times New Roman"/>
                <a:cs typeface="Times New Roman"/>
              </a:rPr>
              <a:t>the girder. At the mid-span section, the area </a:t>
            </a:r>
            <a:r>
              <a:rPr dirty="0" sz="1000">
                <a:latin typeface="Times New Roman"/>
                <a:cs typeface="Times New Roman"/>
              </a:rPr>
              <a:t>of </a:t>
            </a:r>
            <a:r>
              <a:rPr dirty="0" sz="1000" spc="-5">
                <a:latin typeface="Times New Roman"/>
                <a:cs typeface="Times New Roman"/>
              </a:rPr>
              <a:t>the deck that contributes to  shrinkage is</a:t>
            </a:r>
            <a:endParaRPr sz="1000">
              <a:latin typeface="Times New Roman"/>
              <a:cs typeface="Times New Roman"/>
            </a:endParaRPr>
          </a:p>
          <a:p>
            <a:pPr algn="ctr" marL="295910">
              <a:lnSpc>
                <a:spcPct val="100000"/>
              </a:lnSpc>
              <a:spcBef>
                <a:spcPts val="550"/>
              </a:spcBef>
            </a:pPr>
            <a:r>
              <a:rPr dirty="0" sz="1000" spc="-265">
                <a:latin typeface="Cambria Math"/>
                <a:cs typeface="Cambria Math"/>
              </a:rPr>
              <a:t>𝐴𝐴</a:t>
            </a:r>
            <a:r>
              <a:rPr dirty="0" baseline="-15873" sz="1050" spc="-397">
                <a:latin typeface="Cambria Math"/>
                <a:cs typeface="Cambria Math"/>
              </a:rPr>
              <a:t>𝑔𝑔</a:t>
            </a:r>
            <a:r>
              <a:rPr dirty="0" baseline="-15873" sz="1050" spc="277">
                <a:latin typeface="Cambria Math"/>
                <a:cs typeface="Cambria Math"/>
              </a:rPr>
              <a:t> </a:t>
            </a:r>
            <a:r>
              <a:rPr dirty="0" sz="1000" spc="-5">
                <a:latin typeface="Cambria Math"/>
                <a:cs typeface="Cambria Math"/>
              </a:rPr>
              <a:t>=</a:t>
            </a:r>
            <a:r>
              <a:rPr dirty="0" sz="1000" spc="55">
                <a:latin typeface="Cambria Math"/>
                <a:cs typeface="Cambria Math"/>
              </a:rPr>
              <a:t> </a:t>
            </a:r>
            <a:r>
              <a:rPr dirty="0" sz="1000" spc="-80">
                <a:latin typeface="Cambria Math"/>
                <a:cs typeface="Cambria Math"/>
              </a:rPr>
              <a:t>681.165𝑠𝑠𝑠𝑠</a:t>
            </a:r>
            <a:r>
              <a:rPr dirty="0" baseline="27777" sz="1050" spc="-120">
                <a:latin typeface="Cambria Math"/>
                <a:cs typeface="Cambria Math"/>
              </a:rPr>
              <a:t>2</a:t>
            </a:r>
            <a:endParaRPr baseline="27777" sz="1050">
              <a:latin typeface="Cambria Math"/>
              <a:cs typeface="Cambria Math"/>
            </a:endParaRPr>
          </a:p>
          <a:p>
            <a:pPr marL="38100">
              <a:lnSpc>
                <a:spcPct val="100000"/>
              </a:lnSpc>
              <a:spcBef>
                <a:spcPts val="550"/>
              </a:spcBef>
            </a:pPr>
            <a:r>
              <a:rPr dirty="0" sz="1000" spc="-5">
                <a:latin typeface="Times New Roman"/>
                <a:cs typeface="Times New Roman"/>
              </a:rPr>
              <a:t>The deck shrinkage force is</a:t>
            </a:r>
            <a:endParaRPr sz="1000">
              <a:latin typeface="Times New Roman"/>
              <a:cs typeface="Times New Roman"/>
            </a:endParaRPr>
          </a:p>
          <a:p>
            <a:pPr algn="ctr" marR="52069">
              <a:lnSpc>
                <a:spcPct val="100000"/>
              </a:lnSpc>
              <a:spcBef>
                <a:spcPts val="565"/>
              </a:spcBef>
            </a:pPr>
            <a:r>
              <a:rPr dirty="0" baseline="2777" sz="1500" spc="-7">
                <a:latin typeface="Cambria Math"/>
                <a:cs typeface="Cambria Math"/>
              </a:rPr>
              <a:t>(</a:t>
            </a:r>
            <a:r>
              <a:rPr dirty="0" sz="1000" spc="-5">
                <a:latin typeface="Cambria Math"/>
                <a:cs typeface="Cambria Math"/>
              </a:rPr>
              <a:t>−0.265 ×</a:t>
            </a:r>
            <a:r>
              <a:rPr dirty="0" sz="1000" spc="10">
                <a:latin typeface="Cambria Math"/>
                <a:cs typeface="Cambria Math"/>
              </a:rPr>
              <a:t> </a:t>
            </a:r>
            <a:r>
              <a:rPr dirty="0" sz="1000" spc="-75">
                <a:latin typeface="Cambria Math"/>
                <a:cs typeface="Cambria Math"/>
              </a:rPr>
              <a:t>10</a:t>
            </a:r>
            <a:r>
              <a:rPr dirty="0" baseline="27777" sz="1050" spc="-112">
                <a:latin typeface="Cambria Math"/>
                <a:cs typeface="Cambria Math"/>
              </a:rPr>
              <a:t>−3</a:t>
            </a:r>
            <a:r>
              <a:rPr dirty="0" baseline="2777" sz="1500" spc="-112">
                <a:latin typeface="Cambria Math"/>
                <a:cs typeface="Cambria Math"/>
              </a:rPr>
              <a:t>)(</a:t>
            </a:r>
            <a:r>
              <a:rPr dirty="0" sz="1000" spc="-75">
                <a:latin typeface="Cambria Math"/>
                <a:cs typeface="Cambria Math"/>
              </a:rPr>
              <a:t>681.165𝑠𝑠𝑠𝑠</a:t>
            </a:r>
            <a:r>
              <a:rPr dirty="0" baseline="27777" sz="1050" spc="-112">
                <a:latin typeface="Cambria Math"/>
                <a:cs typeface="Cambria Math"/>
              </a:rPr>
              <a:t>2</a:t>
            </a:r>
            <a:r>
              <a:rPr dirty="0" baseline="2777" sz="1500" spc="-112">
                <a:latin typeface="Cambria Math"/>
                <a:cs typeface="Cambria Math"/>
              </a:rPr>
              <a:t>)(</a:t>
            </a:r>
            <a:r>
              <a:rPr dirty="0" sz="1000" spc="-75">
                <a:latin typeface="Cambria Math"/>
                <a:cs typeface="Cambria Math"/>
              </a:rPr>
              <a:t>4266.223𝑘𝑘𝑠𝑠𝑠𝑠</a:t>
            </a:r>
            <a:r>
              <a:rPr dirty="0" baseline="2777" sz="1500" spc="-112">
                <a:latin typeface="Cambria Math"/>
                <a:cs typeface="Cambria Math"/>
              </a:rPr>
              <a:t>)</a:t>
            </a:r>
            <a:endParaRPr baseline="2777" sz="1500">
              <a:latin typeface="Cambria Math"/>
              <a:cs typeface="Cambria Math"/>
            </a:endParaRPr>
          </a:p>
        </p:txBody>
      </p:sp>
      <p:sp>
        <p:nvSpPr>
          <p:cNvPr id="6" name="object 6"/>
          <p:cNvSpPr txBox="1"/>
          <p:nvPr/>
        </p:nvSpPr>
        <p:spPr>
          <a:xfrm>
            <a:off x="3282153" y="3312677"/>
            <a:ext cx="845819"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7">
                <a:latin typeface="Cambria Math"/>
                <a:cs typeface="Cambria Math"/>
              </a:rPr>
              <a:t>[</a:t>
            </a:r>
            <a:r>
              <a:rPr dirty="0" sz="1000" spc="-5">
                <a:latin typeface="Cambria Math"/>
                <a:cs typeface="Cambria Math"/>
              </a:rPr>
              <a:t>1 +</a:t>
            </a:r>
            <a:r>
              <a:rPr dirty="0" sz="1000" spc="-35">
                <a:latin typeface="Cambria Math"/>
                <a:cs typeface="Cambria Math"/>
              </a:rPr>
              <a:t> </a:t>
            </a:r>
            <a:r>
              <a:rPr dirty="0" sz="1000" spc="-5">
                <a:latin typeface="Cambria Math"/>
                <a:cs typeface="Cambria Math"/>
              </a:rPr>
              <a:t>0.7</a:t>
            </a:r>
            <a:r>
              <a:rPr dirty="0" baseline="2777" sz="1500" spc="-7">
                <a:latin typeface="Cambria Math"/>
                <a:cs typeface="Cambria Math"/>
              </a:rPr>
              <a:t>(</a:t>
            </a:r>
            <a:r>
              <a:rPr dirty="0" sz="1000" spc="-5">
                <a:latin typeface="Cambria Math"/>
                <a:cs typeface="Cambria Math"/>
              </a:rPr>
              <a:t>2.12</a:t>
            </a:r>
            <a:r>
              <a:rPr dirty="0" baseline="2777" sz="1500" spc="-7">
                <a:latin typeface="Cambria Math"/>
                <a:cs typeface="Cambria Math"/>
              </a:rPr>
              <a:t>)]</a:t>
            </a:r>
            <a:endParaRPr baseline="2777" sz="1500">
              <a:latin typeface="Cambria Math"/>
              <a:cs typeface="Cambria Math"/>
            </a:endParaRPr>
          </a:p>
        </p:txBody>
      </p:sp>
      <p:sp>
        <p:nvSpPr>
          <p:cNvPr id="7" name="object 7"/>
          <p:cNvSpPr/>
          <p:nvPr/>
        </p:nvSpPr>
        <p:spPr>
          <a:xfrm>
            <a:off x="2484120" y="3330708"/>
            <a:ext cx="2443480" cy="0"/>
          </a:xfrm>
          <a:custGeom>
            <a:avLst/>
            <a:gdLst/>
            <a:ahLst/>
            <a:cxnLst/>
            <a:rect l="l" t="t" r="r" b="b"/>
            <a:pathLst>
              <a:path w="2443479" h="0">
                <a:moveTo>
                  <a:pt x="0" y="0"/>
                </a:moveTo>
                <a:lnTo>
                  <a:pt x="2442984" y="0"/>
                </a:lnTo>
              </a:path>
            </a:pathLst>
          </a:custGeom>
          <a:ln w="7607">
            <a:solidFill>
              <a:srgbClr val="000000"/>
            </a:solidFill>
          </a:ln>
        </p:spPr>
        <p:txBody>
          <a:bodyPr wrap="square" lIns="0" tIns="0" rIns="0" bIns="0" rtlCol="0"/>
          <a:lstStyle/>
          <a:p/>
        </p:txBody>
      </p:sp>
      <p:sp>
        <p:nvSpPr>
          <p:cNvPr id="8" name="object 8"/>
          <p:cNvSpPr txBox="1"/>
          <p:nvPr/>
        </p:nvSpPr>
        <p:spPr>
          <a:xfrm>
            <a:off x="2015660" y="3227302"/>
            <a:ext cx="3726179" cy="177800"/>
          </a:xfrm>
          <a:prstGeom prst="rect">
            <a:avLst/>
          </a:prstGeom>
        </p:spPr>
        <p:txBody>
          <a:bodyPr wrap="square" lIns="0" tIns="12065" rIns="0" bIns="0" rtlCol="0" vert="horz">
            <a:spAutoFit/>
          </a:bodyPr>
          <a:lstStyle/>
          <a:p>
            <a:pPr marL="50800">
              <a:lnSpc>
                <a:spcPct val="100000"/>
              </a:lnSpc>
              <a:spcBef>
                <a:spcPts val="95"/>
              </a:spcBef>
              <a:tabLst>
                <a:tab pos="2946400" algn="l"/>
              </a:tabLst>
            </a:pPr>
            <a:r>
              <a:rPr dirty="0" sz="1000" spc="-275">
                <a:latin typeface="Cambria Math"/>
                <a:cs typeface="Cambria Math"/>
              </a:rPr>
              <a:t>𝛥𝛥𝑃𝑃</a:t>
            </a:r>
            <a:r>
              <a:rPr dirty="0" baseline="-15873" sz="1050" spc="-412">
                <a:latin typeface="Cambria Math"/>
                <a:cs typeface="Cambria Math"/>
              </a:rPr>
              <a:t>𝑔𝑔𝑠𝑠</a:t>
            </a:r>
            <a:r>
              <a:rPr dirty="0" baseline="-15873" sz="1050" spc="284">
                <a:latin typeface="Cambria Math"/>
                <a:cs typeface="Cambria Math"/>
              </a:rPr>
              <a:t> </a:t>
            </a:r>
            <a:r>
              <a:rPr dirty="0" sz="1000" spc="-5">
                <a:latin typeface="Cambria Math"/>
                <a:cs typeface="Cambria Math"/>
              </a:rPr>
              <a:t>=	= −310.0</a:t>
            </a:r>
            <a:r>
              <a:rPr dirty="0" sz="1000" spc="35">
                <a:latin typeface="Cambria Math"/>
                <a:cs typeface="Cambria Math"/>
              </a:rPr>
              <a:t> </a:t>
            </a:r>
            <a:r>
              <a:rPr dirty="0" sz="1000" spc="-290">
                <a:latin typeface="Cambria Math"/>
                <a:cs typeface="Cambria Math"/>
              </a:rPr>
              <a:t>𝑘𝑘𝑠𝑠𝑘𝑘</a:t>
            </a:r>
            <a:endParaRPr sz="1000">
              <a:latin typeface="Cambria Math"/>
              <a:cs typeface="Cambria Math"/>
            </a:endParaRPr>
          </a:p>
        </p:txBody>
      </p:sp>
      <p:sp>
        <p:nvSpPr>
          <p:cNvPr id="9" name="object 9"/>
          <p:cNvSpPr txBox="1"/>
          <p:nvPr/>
        </p:nvSpPr>
        <p:spPr>
          <a:xfrm>
            <a:off x="634989" y="3455330"/>
            <a:ext cx="4214495" cy="922019"/>
          </a:xfrm>
          <a:prstGeom prst="rect">
            <a:avLst/>
          </a:prstGeom>
        </p:spPr>
        <p:txBody>
          <a:bodyPr wrap="square" lIns="0" tIns="85725" rIns="0" bIns="0" rtlCol="0" vert="horz">
            <a:spAutoFit/>
          </a:bodyPr>
          <a:lstStyle/>
          <a:p>
            <a:pPr marL="50800">
              <a:lnSpc>
                <a:spcPct val="100000"/>
              </a:lnSpc>
              <a:spcBef>
                <a:spcPts val="675"/>
              </a:spcBef>
            </a:pPr>
            <a:r>
              <a:rPr dirty="0" sz="1000" spc="-5">
                <a:latin typeface="Times New Roman"/>
                <a:cs typeface="Times New Roman"/>
              </a:rPr>
              <a:t>The composite girder area</a:t>
            </a:r>
            <a:r>
              <a:rPr dirty="0" sz="1000" spc="15">
                <a:latin typeface="Times New Roman"/>
                <a:cs typeface="Times New Roman"/>
              </a:rPr>
              <a:t> </a:t>
            </a:r>
            <a:r>
              <a:rPr dirty="0" sz="1000" spc="-5">
                <a:latin typeface="Times New Roman"/>
                <a:cs typeface="Times New Roman"/>
              </a:rPr>
              <a:t>is</a:t>
            </a:r>
            <a:endParaRPr sz="1000">
              <a:latin typeface="Times New Roman"/>
              <a:cs typeface="Times New Roman"/>
            </a:endParaRPr>
          </a:p>
          <a:p>
            <a:pPr marL="2753995">
              <a:lnSpc>
                <a:spcPct val="100000"/>
              </a:lnSpc>
              <a:spcBef>
                <a:spcPts val="575"/>
              </a:spcBef>
            </a:pPr>
            <a:r>
              <a:rPr dirty="0" sz="1000" spc="-235">
                <a:latin typeface="Cambria Math"/>
                <a:cs typeface="Cambria Math"/>
              </a:rPr>
              <a:t>𝐴𝐴</a:t>
            </a:r>
            <a:r>
              <a:rPr dirty="0" baseline="-15873" sz="1050" spc="-352">
                <a:latin typeface="Cambria Math"/>
                <a:cs typeface="Cambria Math"/>
              </a:rPr>
              <a:t>𝑐𝑐</a:t>
            </a:r>
            <a:r>
              <a:rPr dirty="0" baseline="-15873" sz="1050" spc="262">
                <a:latin typeface="Cambria Math"/>
                <a:cs typeface="Cambria Math"/>
              </a:rPr>
              <a:t> </a:t>
            </a:r>
            <a:r>
              <a:rPr dirty="0" sz="1000" spc="-5">
                <a:latin typeface="Cambria Math"/>
                <a:cs typeface="Cambria Math"/>
              </a:rPr>
              <a:t>=</a:t>
            </a:r>
            <a:r>
              <a:rPr dirty="0" sz="1000" spc="45">
                <a:latin typeface="Cambria Math"/>
                <a:cs typeface="Cambria Math"/>
              </a:rPr>
              <a:t> </a:t>
            </a:r>
            <a:r>
              <a:rPr dirty="0" sz="1000" spc="-75">
                <a:latin typeface="Cambria Math"/>
                <a:cs typeface="Cambria Math"/>
              </a:rPr>
              <a:t>1349.614𝑠𝑠𝑠𝑠</a:t>
            </a:r>
            <a:r>
              <a:rPr dirty="0" baseline="27777" sz="1050" spc="-112">
                <a:latin typeface="Cambria Math"/>
                <a:cs typeface="Cambria Math"/>
              </a:rPr>
              <a:t>2</a:t>
            </a:r>
            <a:endParaRPr baseline="27777" sz="1050">
              <a:latin typeface="Cambria Math"/>
              <a:cs typeface="Cambria Math"/>
            </a:endParaRPr>
          </a:p>
          <a:p>
            <a:pPr marL="50800">
              <a:lnSpc>
                <a:spcPct val="100000"/>
              </a:lnSpc>
              <a:spcBef>
                <a:spcPts val="555"/>
              </a:spcBef>
            </a:pPr>
            <a:r>
              <a:rPr dirty="0" sz="1000" spc="-5">
                <a:latin typeface="Times New Roman"/>
                <a:cs typeface="Times New Roman"/>
              </a:rPr>
              <a:t>Recall that the effective overhang for section properties is limited to</a:t>
            </a:r>
            <a:r>
              <a:rPr dirty="0" sz="1000" spc="100">
                <a:latin typeface="Times New Roman"/>
                <a:cs typeface="Times New Roman"/>
              </a:rPr>
              <a:t> </a:t>
            </a:r>
            <a:r>
              <a:rPr dirty="0" sz="1000" spc="-5">
                <a:latin typeface="Times New Roman"/>
                <a:cs typeface="Times New Roman"/>
              </a:rPr>
              <a:t>S/2.</a:t>
            </a:r>
            <a:endParaRPr sz="1000">
              <a:latin typeface="Times New Roman"/>
              <a:cs typeface="Times New Roman"/>
            </a:endParaRPr>
          </a:p>
          <a:p>
            <a:pPr marL="50800">
              <a:lnSpc>
                <a:spcPct val="100000"/>
              </a:lnSpc>
              <a:spcBef>
                <a:spcPts val="550"/>
              </a:spcBef>
            </a:pPr>
            <a:r>
              <a:rPr dirty="0" sz="1000" spc="-5">
                <a:latin typeface="Times New Roman"/>
                <a:cs typeface="Times New Roman"/>
              </a:rPr>
              <a:t>The eccentricity </a:t>
            </a:r>
            <a:r>
              <a:rPr dirty="0" sz="1000" spc="-10">
                <a:latin typeface="Times New Roman"/>
                <a:cs typeface="Times New Roman"/>
              </a:rPr>
              <a:t>of </a:t>
            </a:r>
            <a:r>
              <a:rPr dirty="0" sz="1000" spc="-5">
                <a:latin typeface="Times New Roman"/>
                <a:cs typeface="Times New Roman"/>
              </a:rPr>
              <a:t>the center </a:t>
            </a:r>
            <a:r>
              <a:rPr dirty="0" sz="1000">
                <a:latin typeface="Times New Roman"/>
                <a:cs typeface="Times New Roman"/>
              </a:rPr>
              <a:t>of </a:t>
            </a:r>
            <a:r>
              <a:rPr dirty="0" sz="1000" spc="-5">
                <a:latin typeface="Times New Roman"/>
                <a:cs typeface="Times New Roman"/>
              </a:rPr>
              <a:t>the deck with respect to the composite section</a:t>
            </a:r>
            <a:r>
              <a:rPr dirty="0" sz="1000" spc="125">
                <a:latin typeface="Times New Roman"/>
                <a:cs typeface="Times New Roman"/>
              </a:rPr>
              <a:t> </a:t>
            </a:r>
            <a:r>
              <a:rPr dirty="0" sz="1000" spc="-5">
                <a:latin typeface="Times New Roman"/>
                <a:cs typeface="Times New Roman"/>
              </a:rPr>
              <a:t>is</a:t>
            </a:r>
            <a:endParaRPr sz="1000">
              <a:latin typeface="Times New Roman"/>
              <a:cs typeface="Times New Roman"/>
            </a:endParaRPr>
          </a:p>
        </p:txBody>
      </p:sp>
      <p:sp>
        <p:nvSpPr>
          <p:cNvPr id="10" name="object 10"/>
          <p:cNvSpPr txBox="1"/>
          <p:nvPr/>
        </p:nvSpPr>
        <p:spPr>
          <a:xfrm>
            <a:off x="1987250" y="4507517"/>
            <a:ext cx="815975" cy="177800"/>
          </a:xfrm>
          <a:prstGeom prst="rect">
            <a:avLst/>
          </a:prstGeom>
        </p:spPr>
        <p:txBody>
          <a:bodyPr wrap="square" lIns="0" tIns="12065" rIns="0" bIns="0" rtlCol="0" vert="horz">
            <a:spAutoFit/>
          </a:bodyPr>
          <a:lstStyle/>
          <a:p>
            <a:pPr marL="38100">
              <a:lnSpc>
                <a:spcPct val="100000"/>
              </a:lnSpc>
              <a:spcBef>
                <a:spcPts val="95"/>
              </a:spcBef>
            </a:pPr>
            <a:r>
              <a:rPr dirty="0" sz="1000" spc="-305">
                <a:latin typeface="Cambria Math"/>
                <a:cs typeface="Cambria Math"/>
              </a:rPr>
              <a:t>𝐴𝐴</a:t>
            </a:r>
            <a:r>
              <a:rPr dirty="0" baseline="-15873" sz="1050" spc="-457">
                <a:latin typeface="Cambria Math"/>
                <a:cs typeface="Cambria Math"/>
              </a:rPr>
              <a:t>𝑔𝑔</a:t>
            </a:r>
            <a:r>
              <a:rPr dirty="0" baseline="-15873" sz="1050" spc="247">
                <a:latin typeface="Cambria Math"/>
                <a:cs typeface="Cambria Math"/>
              </a:rPr>
              <a:t> </a:t>
            </a:r>
            <a:r>
              <a:rPr dirty="0" sz="1000" spc="-5">
                <a:latin typeface="Cambria Math"/>
                <a:cs typeface="Cambria Math"/>
              </a:rPr>
              <a:t>= −</a:t>
            </a:r>
            <a:r>
              <a:rPr dirty="0" sz="1000" spc="-20">
                <a:latin typeface="Cambria Math"/>
                <a:cs typeface="Cambria Math"/>
              </a:rPr>
              <a:t> </a:t>
            </a:r>
            <a:r>
              <a:rPr dirty="0" sz="1000" spc="-285">
                <a:latin typeface="Cambria Math"/>
                <a:cs typeface="Cambria Math"/>
              </a:rPr>
              <a:t>�𝑌𝑌</a:t>
            </a:r>
            <a:r>
              <a:rPr dirty="0" baseline="-15873" sz="1050" spc="-427">
                <a:latin typeface="Cambria Math"/>
                <a:cs typeface="Cambria Math"/>
              </a:rPr>
              <a:t>𝑑𝑑𝑐𝑐</a:t>
            </a:r>
            <a:r>
              <a:rPr dirty="0" baseline="-15873" sz="1050" spc="179">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11" name="object 11"/>
          <p:cNvSpPr txBox="1"/>
          <p:nvPr/>
        </p:nvSpPr>
        <p:spPr>
          <a:xfrm>
            <a:off x="2755404" y="4434332"/>
            <a:ext cx="84455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45">
                <a:latin typeface="Cambria Math"/>
                <a:cs typeface="Cambria Math"/>
              </a:rPr>
              <a:t>𝑓𝑓</a:t>
            </a:r>
            <a:r>
              <a:rPr dirty="0" sz="700" spc="-229">
                <a:latin typeface="Cambria Math"/>
                <a:cs typeface="Cambria Math"/>
              </a:rPr>
              <a:t>𝑔𝑔𝑔𝑔𝑔𝑔𝑠𝑠𝑠𝑠</a:t>
            </a:r>
            <a:r>
              <a:rPr dirty="0" sz="700" spc="-5">
                <a:latin typeface="Cambria Math"/>
                <a:cs typeface="Cambria Math"/>
              </a:rPr>
              <a:t> </a:t>
            </a:r>
            <a:r>
              <a:rPr dirty="0" sz="700" spc="-150">
                <a:latin typeface="Cambria Math"/>
                <a:cs typeface="Cambria Math"/>
              </a:rPr>
              <a:t>𝑠𝑠𝑠𝑠𝑠𝑠𝑠𝑠 </a:t>
            </a:r>
            <a:r>
              <a:rPr dirty="0" sz="700" spc="-175">
                <a:latin typeface="Cambria Math"/>
                <a:cs typeface="Cambria Math"/>
              </a:rPr>
              <a:t>𝑔𝑔𝑒𝑒𝑑𝑑𝑑𝑑ℎ</a:t>
            </a:r>
            <a:endParaRPr sz="700">
              <a:latin typeface="Cambria Math"/>
              <a:cs typeface="Cambria Math"/>
            </a:endParaRPr>
          </a:p>
        </p:txBody>
      </p:sp>
      <p:sp>
        <p:nvSpPr>
          <p:cNvPr id="12" name="object 12"/>
          <p:cNvSpPr txBox="1"/>
          <p:nvPr/>
        </p:nvSpPr>
        <p:spPr>
          <a:xfrm>
            <a:off x="3134360" y="4592828"/>
            <a:ext cx="95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endParaRPr sz="1000">
              <a:latin typeface="Cambria Math"/>
              <a:cs typeface="Cambria Math"/>
            </a:endParaRPr>
          </a:p>
        </p:txBody>
      </p:sp>
      <p:sp>
        <p:nvSpPr>
          <p:cNvPr id="13" name="object 13"/>
          <p:cNvSpPr/>
          <p:nvPr/>
        </p:nvSpPr>
        <p:spPr>
          <a:xfrm>
            <a:off x="2793492" y="4610868"/>
            <a:ext cx="777240" cy="0"/>
          </a:xfrm>
          <a:custGeom>
            <a:avLst/>
            <a:gdLst/>
            <a:ahLst/>
            <a:cxnLst/>
            <a:rect l="l" t="t" r="r" b="b"/>
            <a:pathLst>
              <a:path w="777239" h="0">
                <a:moveTo>
                  <a:pt x="0" y="0"/>
                </a:moveTo>
                <a:lnTo>
                  <a:pt x="777240" y="0"/>
                </a:lnTo>
              </a:path>
            </a:pathLst>
          </a:custGeom>
          <a:ln w="7607">
            <a:solidFill>
              <a:srgbClr val="000000"/>
            </a:solidFill>
          </a:ln>
        </p:spPr>
        <p:txBody>
          <a:bodyPr wrap="square" lIns="0" tIns="0" rIns="0" bIns="0" rtlCol="0"/>
          <a:lstStyle/>
          <a:p/>
        </p:txBody>
      </p:sp>
      <p:sp>
        <p:nvSpPr>
          <p:cNvPr id="14" name="object 14"/>
          <p:cNvSpPr txBox="1"/>
          <p:nvPr/>
        </p:nvSpPr>
        <p:spPr>
          <a:xfrm>
            <a:off x="4635490" y="4409958"/>
            <a:ext cx="304800" cy="177800"/>
          </a:xfrm>
          <a:prstGeom prst="rect">
            <a:avLst/>
          </a:prstGeom>
        </p:spPr>
        <p:txBody>
          <a:bodyPr wrap="square" lIns="0" tIns="12065" rIns="0" bIns="0" rtlCol="0" vert="horz">
            <a:spAutoFit/>
          </a:bodyPr>
          <a:lstStyle/>
          <a:p>
            <a:pPr marL="12700">
              <a:lnSpc>
                <a:spcPct val="100000"/>
              </a:lnSpc>
              <a:spcBef>
                <a:spcPts val="95"/>
              </a:spcBef>
            </a:pPr>
            <a:r>
              <a:rPr dirty="0" sz="1000" spc="-145">
                <a:latin typeface="Cambria Math"/>
                <a:cs typeface="Cambria Math"/>
              </a:rPr>
              <a:t>7.5𝑠𝑠𝑠𝑠</a:t>
            </a:r>
            <a:endParaRPr sz="1000">
              <a:latin typeface="Cambria Math"/>
              <a:cs typeface="Cambria Math"/>
            </a:endParaRPr>
          </a:p>
        </p:txBody>
      </p:sp>
      <p:sp>
        <p:nvSpPr>
          <p:cNvPr id="15" name="object 15"/>
          <p:cNvSpPr txBox="1"/>
          <p:nvPr/>
        </p:nvSpPr>
        <p:spPr>
          <a:xfrm>
            <a:off x="4740605" y="4592866"/>
            <a:ext cx="95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endParaRPr sz="1000">
              <a:latin typeface="Cambria Math"/>
              <a:cs typeface="Cambria Math"/>
            </a:endParaRPr>
          </a:p>
        </p:txBody>
      </p:sp>
      <p:sp>
        <p:nvSpPr>
          <p:cNvPr id="16" name="object 16"/>
          <p:cNvSpPr/>
          <p:nvPr/>
        </p:nvSpPr>
        <p:spPr>
          <a:xfrm>
            <a:off x="4648200" y="4610868"/>
            <a:ext cx="281940" cy="0"/>
          </a:xfrm>
          <a:custGeom>
            <a:avLst/>
            <a:gdLst/>
            <a:ahLst/>
            <a:cxnLst/>
            <a:rect l="l" t="t" r="r" b="b"/>
            <a:pathLst>
              <a:path w="281939" h="0">
                <a:moveTo>
                  <a:pt x="0" y="0"/>
                </a:moveTo>
                <a:lnTo>
                  <a:pt x="281927" y="0"/>
                </a:lnTo>
              </a:path>
            </a:pathLst>
          </a:custGeom>
          <a:ln w="7607">
            <a:solidFill>
              <a:srgbClr val="000000"/>
            </a:solidFill>
          </a:ln>
        </p:spPr>
        <p:txBody>
          <a:bodyPr wrap="square" lIns="0" tIns="0" rIns="0" bIns="0" rtlCol="0"/>
          <a:lstStyle/>
          <a:p/>
        </p:txBody>
      </p:sp>
      <p:sp>
        <p:nvSpPr>
          <p:cNvPr id="17" name="object 17"/>
          <p:cNvSpPr txBox="1"/>
          <p:nvPr/>
        </p:nvSpPr>
        <p:spPr>
          <a:xfrm>
            <a:off x="3558032" y="4507484"/>
            <a:ext cx="2197735" cy="177800"/>
          </a:xfrm>
          <a:prstGeom prst="rect">
            <a:avLst/>
          </a:prstGeom>
        </p:spPr>
        <p:txBody>
          <a:bodyPr wrap="square" lIns="0" tIns="12065" rIns="0" bIns="0" rtlCol="0" vert="horz">
            <a:spAutoFit/>
          </a:bodyPr>
          <a:lstStyle/>
          <a:p>
            <a:pPr marL="12700">
              <a:lnSpc>
                <a:spcPct val="100000"/>
              </a:lnSpc>
              <a:spcBef>
                <a:spcPts val="95"/>
              </a:spcBef>
              <a:tabLst>
                <a:tab pos="1371600" algn="l"/>
              </a:tabLst>
            </a:pPr>
            <a:r>
              <a:rPr dirty="0" sz="1000" spc="-254">
                <a:latin typeface="Cambria Math"/>
                <a:cs typeface="Cambria Math"/>
              </a:rPr>
              <a:t>�</a:t>
            </a:r>
            <a:r>
              <a:rPr dirty="0" sz="1000" spc="55">
                <a:latin typeface="Cambria Math"/>
                <a:cs typeface="Cambria Math"/>
              </a:rPr>
              <a:t> </a:t>
            </a:r>
            <a:r>
              <a:rPr dirty="0" sz="1000" spc="-5">
                <a:latin typeface="Cambria Math"/>
                <a:cs typeface="Cambria Math"/>
              </a:rPr>
              <a:t>= − </a:t>
            </a:r>
            <a:r>
              <a:rPr dirty="0" sz="1000" spc="-40">
                <a:latin typeface="Cambria Math"/>
                <a:cs typeface="Cambria Math"/>
              </a:rPr>
              <a:t>�25.133</a:t>
            </a:r>
            <a:r>
              <a:rPr dirty="0" sz="1000" spc="25">
                <a:latin typeface="Cambria Math"/>
                <a:cs typeface="Cambria Math"/>
              </a:rPr>
              <a:t> </a:t>
            </a:r>
            <a:r>
              <a:rPr dirty="0" sz="1000" spc="-245">
                <a:latin typeface="Cambria Math"/>
                <a:cs typeface="Cambria Math"/>
              </a:rPr>
              <a:t>𝑠𝑠𝑠𝑠</a:t>
            </a:r>
            <a:r>
              <a:rPr dirty="0" sz="1000" spc="30">
                <a:latin typeface="Cambria Math"/>
                <a:cs typeface="Cambria Math"/>
              </a:rPr>
              <a:t> </a:t>
            </a:r>
            <a:r>
              <a:rPr dirty="0" sz="1000" spc="-5">
                <a:latin typeface="Cambria Math"/>
                <a:cs typeface="Cambria Math"/>
              </a:rPr>
              <a:t>+	</a:t>
            </a:r>
            <a:r>
              <a:rPr dirty="0" sz="1000" spc="-254">
                <a:latin typeface="Cambria Math"/>
                <a:cs typeface="Cambria Math"/>
              </a:rPr>
              <a:t>�</a:t>
            </a:r>
            <a:r>
              <a:rPr dirty="0" sz="1000" spc="60">
                <a:latin typeface="Cambria Math"/>
                <a:cs typeface="Cambria Math"/>
              </a:rPr>
              <a:t> </a:t>
            </a:r>
            <a:r>
              <a:rPr dirty="0" sz="1000" spc="-5">
                <a:latin typeface="Cambria Math"/>
                <a:cs typeface="Cambria Math"/>
              </a:rPr>
              <a:t>=  </a:t>
            </a:r>
            <a:r>
              <a:rPr dirty="0" sz="1000" spc="-165">
                <a:latin typeface="Cambria Math"/>
                <a:cs typeface="Cambria Math"/>
              </a:rPr>
              <a:t>−28.883𝑠𝑠𝑠𝑠</a:t>
            </a:r>
            <a:endParaRPr sz="1000">
              <a:latin typeface="Cambria Math"/>
              <a:cs typeface="Cambria Math"/>
            </a:endParaRPr>
          </a:p>
        </p:txBody>
      </p:sp>
      <p:sp>
        <p:nvSpPr>
          <p:cNvPr id="18" name="object 18"/>
          <p:cNvSpPr txBox="1"/>
          <p:nvPr/>
        </p:nvSpPr>
        <p:spPr>
          <a:xfrm>
            <a:off x="3299378" y="4704930"/>
            <a:ext cx="1167130" cy="507365"/>
          </a:xfrm>
          <a:prstGeom prst="rect">
            <a:avLst/>
          </a:prstGeom>
        </p:spPr>
        <p:txBody>
          <a:bodyPr wrap="square" lIns="0" tIns="100965" rIns="0" bIns="0" rtlCol="0" vert="horz">
            <a:spAutoFit/>
          </a:bodyPr>
          <a:lstStyle/>
          <a:p>
            <a:pPr marL="38100">
              <a:lnSpc>
                <a:spcPct val="100000"/>
              </a:lnSpc>
              <a:spcBef>
                <a:spcPts val="795"/>
              </a:spcBef>
            </a:pPr>
            <a:r>
              <a:rPr dirty="0" sz="1000" spc="-225">
                <a:latin typeface="Cambria Math"/>
                <a:cs typeface="Cambria Math"/>
              </a:rPr>
              <a:t>𝑆𝑆</a:t>
            </a:r>
            <a:r>
              <a:rPr dirty="0" baseline="-15873" sz="1050" spc="-337">
                <a:latin typeface="Cambria Math"/>
                <a:cs typeface="Cambria Math"/>
              </a:rPr>
              <a:t>𝑑𝑑𝑔𝑔𝑐𝑐</a:t>
            </a:r>
            <a:r>
              <a:rPr dirty="0" baseline="-15873" sz="1050" spc="277">
                <a:latin typeface="Cambria Math"/>
                <a:cs typeface="Cambria Math"/>
              </a:rPr>
              <a:t> </a:t>
            </a:r>
            <a:r>
              <a:rPr dirty="0" sz="1000" spc="-5">
                <a:latin typeface="Cambria Math"/>
                <a:cs typeface="Cambria Math"/>
              </a:rPr>
              <a:t>=</a:t>
            </a:r>
            <a:r>
              <a:rPr dirty="0" sz="1000" spc="50">
                <a:latin typeface="Cambria Math"/>
                <a:cs typeface="Cambria Math"/>
              </a:rPr>
              <a:t> </a:t>
            </a:r>
            <a:r>
              <a:rPr dirty="0" sz="1000" spc="-75">
                <a:latin typeface="Cambria Math"/>
                <a:cs typeface="Cambria Math"/>
              </a:rPr>
              <a:t>−49599.7𝑠𝑠𝑠𝑠</a:t>
            </a:r>
            <a:r>
              <a:rPr dirty="0" baseline="27777" sz="1050" spc="-112">
                <a:latin typeface="Cambria Math"/>
                <a:cs typeface="Cambria Math"/>
              </a:rPr>
              <a:t>3</a:t>
            </a:r>
            <a:endParaRPr baseline="27777" sz="1050">
              <a:latin typeface="Cambria Math"/>
              <a:cs typeface="Cambria Math"/>
            </a:endParaRPr>
          </a:p>
          <a:p>
            <a:pPr marL="107950">
              <a:lnSpc>
                <a:spcPct val="100000"/>
              </a:lnSpc>
              <a:spcBef>
                <a:spcPts val="695"/>
              </a:spcBef>
            </a:pPr>
            <a:r>
              <a:rPr dirty="0" sz="1000" spc="-185">
                <a:latin typeface="Cambria Math"/>
                <a:cs typeface="Cambria Math"/>
              </a:rPr>
              <a:t>𝑆𝑆</a:t>
            </a:r>
            <a:r>
              <a:rPr dirty="0" baseline="-15873" sz="1050" spc="-277">
                <a:latin typeface="Cambria Math"/>
                <a:cs typeface="Cambria Math"/>
              </a:rPr>
              <a:t>𝑠𝑠𝑐𝑐</a:t>
            </a:r>
            <a:r>
              <a:rPr dirty="0" baseline="-15873" sz="1050" spc="262">
                <a:latin typeface="Cambria Math"/>
                <a:cs typeface="Cambria Math"/>
              </a:rPr>
              <a:t> </a:t>
            </a:r>
            <a:r>
              <a:rPr dirty="0" sz="1000" spc="-5">
                <a:latin typeface="Cambria Math"/>
                <a:cs typeface="Cambria Math"/>
              </a:rPr>
              <a:t>=</a:t>
            </a:r>
            <a:r>
              <a:rPr dirty="0" sz="1000" spc="60">
                <a:latin typeface="Cambria Math"/>
                <a:cs typeface="Cambria Math"/>
              </a:rPr>
              <a:t> </a:t>
            </a:r>
            <a:r>
              <a:rPr dirty="0" sz="1000" spc="-80">
                <a:latin typeface="Cambria Math"/>
                <a:cs typeface="Cambria Math"/>
              </a:rPr>
              <a:t>25509.3𝑠𝑠𝑠𝑠</a:t>
            </a:r>
            <a:r>
              <a:rPr dirty="0" baseline="27777" sz="1050" spc="-120">
                <a:latin typeface="Cambria Math"/>
                <a:cs typeface="Cambria Math"/>
              </a:rPr>
              <a:t>3</a:t>
            </a:r>
            <a:endParaRPr baseline="27777" sz="1050">
              <a:latin typeface="Cambria Math"/>
              <a:cs typeface="Cambria Math"/>
            </a:endParaRPr>
          </a:p>
        </p:txBody>
      </p:sp>
      <p:sp>
        <p:nvSpPr>
          <p:cNvPr id="19" name="object 19"/>
          <p:cNvSpPr txBox="1"/>
          <p:nvPr/>
        </p:nvSpPr>
        <p:spPr>
          <a:xfrm>
            <a:off x="2078746" y="5338116"/>
            <a:ext cx="1219835" cy="177800"/>
          </a:xfrm>
          <a:prstGeom prst="rect">
            <a:avLst/>
          </a:prstGeom>
        </p:spPr>
        <p:txBody>
          <a:bodyPr wrap="square" lIns="0" tIns="12065" rIns="0" bIns="0" rtlCol="0" vert="horz">
            <a:spAutoFit/>
          </a:bodyPr>
          <a:lstStyle/>
          <a:p>
            <a:pPr marL="38100">
              <a:lnSpc>
                <a:spcPct val="100000"/>
              </a:lnSpc>
              <a:spcBef>
                <a:spcPts val="95"/>
              </a:spcBef>
            </a:pPr>
            <a:r>
              <a:rPr dirty="0" sz="1000" spc="-275">
                <a:latin typeface="Cambria Math"/>
                <a:cs typeface="Cambria Math"/>
              </a:rPr>
              <a:t>𝑓𝑓</a:t>
            </a:r>
            <a:r>
              <a:rPr dirty="0" baseline="-15873" sz="1050" spc="-412">
                <a:latin typeface="Cambria Math"/>
                <a:cs typeface="Cambria Math"/>
              </a:rPr>
              <a:t>𝑑𝑑𝑔𝑔𝑑𝑑</a:t>
            </a:r>
            <a:r>
              <a:rPr dirty="0" baseline="-15873" sz="1050" spc="225">
                <a:latin typeface="Cambria Math"/>
                <a:cs typeface="Cambria Math"/>
              </a:rPr>
              <a:t> </a:t>
            </a:r>
            <a:r>
              <a:rPr dirty="0" sz="1000" spc="-5">
                <a:latin typeface="Cambria Math"/>
                <a:cs typeface="Cambria Math"/>
              </a:rPr>
              <a:t>= </a:t>
            </a:r>
            <a:r>
              <a:rPr dirty="0" sz="1000" spc="-125">
                <a:latin typeface="Cambria Math"/>
                <a:cs typeface="Cambria Math"/>
              </a:rPr>
              <a:t>(−310.0𝑘𝑘𝑠𝑠𝑘𝑘)</a:t>
            </a:r>
            <a:r>
              <a:rPr dirty="0" sz="1000" spc="-110">
                <a:latin typeface="Cambria Math"/>
                <a:cs typeface="Cambria Math"/>
              </a:rPr>
              <a:t> </a:t>
            </a:r>
            <a:r>
              <a:rPr dirty="0" sz="1000" spc="-254">
                <a:latin typeface="Cambria Math"/>
                <a:cs typeface="Cambria Math"/>
              </a:rPr>
              <a:t>�</a:t>
            </a:r>
            <a:endParaRPr sz="1000">
              <a:latin typeface="Cambria Math"/>
              <a:cs typeface="Cambria Math"/>
            </a:endParaRPr>
          </a:p>
        </p:txBody>
      </p:sp>
      <p:sp>
        <p:nvSpPr>
          <p:cNvPr id="20" name="object 20"/>
          <p:cNvSpPr/>
          <p:nvPr/>
        </p:nvSpPr>
        <p:spPr>
          <a:xfrm>
            <a:off x="3259835" y="5441441"/>
            <a:ext cx="695325" cy="0"/>
          </a:xfrm>
          <a:custGeom>
            <a:avLst/>
            <a:gdLst/>
            <a:ahLst/>
            <a:cxnLst/>
            <a:rect l="l" t="t" r="r" b="b"/>
            <a:pathLst>
              <a:path w="695325" h="0">
                <a:moveTo>
                  <a:pt x="0" y="0"/>
                </a:moveTo>
                <a:lnTo>
                  <a:pt x="694943" y="0"/>
                </a:lnTo>
              </a:path>
            </a:pathLst>
          </a:custGeom>
          <a:ln w="7620">
            <a:solidFill>
              <a:srgbClr val="000000"/>
            </a:solidFill>
          </a:ln>
        </p:spPr>
        <p:txBody>
          <a:bodyPr wrap="square" lIns="0" tIns="0" rIns="0" bIns="0" rtlCol="0"/>
          <a:lstStyle/>
          <a:p/>
        </p:txBody>
      </p:sp>
      <p:sp>
        <p:nvSpPr>
          <p:cNvPr id="21" name="object 21"/>
          <p:cNvSpPr txBox="1"/>
          <p:nvPr/>
        </p:nvSpPr>
        <p:spPr>
          <a:xfrm>
            <a:off x="3858767" y="5338064"/>
            <a:ext cx="256540" cy="177800"/>
          </a:xfrm>
          <a:prstGeom prst="rect">
            <a:avLst/>
          </a:prstGeom>
        </p:spPr>
        <p:txBody>
          <a:bodyPr wrap="square" lIns="0" tIns="12065" rIns="0" bIns="0" rtlCol="0" vert="horz">
            <a:spAutoFit/>
          </a:bodyPr>
          <a:lstStyle/>
          <a:p>
            <a:pPr marL="38100">
              <a:lnSpc>
                <a:spcPct val="100000"/>
              </a:lnSpc>
              <a:spcBef>
                <a:spcPts val="95"/>
              </a:spcBef>
            </a:pPr>
            <a:r>
              <a:rPr dirty="0" baseline="-27777" sz="1050" spc="22">
                <a:latin typeface="Cambria Math"/>
                <a:cs typeface="Cambria Math"/>
              </a:rPr>
              <a:t>2</a:t>
            </a:r>
            <a:r>
              <a:rPr dirty="0" baseline="-27777" sz="1050" spc="97">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22" name="object 22"/>
          <p:cNvSpPr txBox="1"/>
          <p:nvPr/>
        </p:nvSpPr>
        <p:spPr>
          <a:xfrm>
            <a:off x="3559624" y="5240538"/>
            <a:ext cx="1208405" cy="177800"/>
          </a:xfrm>
          <a:prstGeom prst="rect">
            <a:avLst/>
          </a:prstGeom>
        </p:spPr>
        <p:txBody>
          <a:bodyPr wrap="square" lIns="0" tIns="12065" rIns="0" bIns="0" rtlCol="0" vert="horz">
            <a:spAutoFit/>
          </a:bodyPr>
          <a:lstStyle/>
          <a:p>
            <a:pPr marL="12700">
              <a:lnSpc>
                <a:spcPct val="100000"/>
              </a:lnSpc>
              <a:spcBef>
                <a:spcPts val="95"/>
              </a:spcBef>
              <a:tabLst>
                <a:tab pos="611505" algn="l"/>
              </a:tabLst>
            </a:pPr>
            <a:r>
              <a:rPr dirty="0" sz="1000" spc="-5">
                <a:latin typeface="Cambria Math"/>
                <a:cs typeface="Cambria Math"/>
              </a:rPr>
              <a:t>1	</a:t>
            </a:r>
            <a:r>
              <a:rPr dirty="0" sz="1000" spc="-95">
                <a:latin typeface="Cambria Math"/>
                <a:cs typeface="Cambria Math"/>
              </a:rPr>
              <a:t>−28.883𝑠𝑠𝑠𝑠</a:t>
            </a:r>
            <a:endParaRPr sz="1000">
              <a:latin typeface="Cambria Math"/>
              <a:cs typeface="Cambria Math"/>
            </a:endParaRPr>
          </a:p>
        </p:txBody>
      </p:sp>
      <p:sp>
        <p:nvSpPr>
          <p:cNvPr id="23" name="object 23"/>
          <p:cNvSpPr txBox="1"/>
          <p:nvPr/>
        </p:nvSpPr>
        <p:spPr>
          <a:xfrm>
            <a:off x="3247189" y="5423446"/>
            <a:ext cx="1530350" cy="177800"/>
          </a:xfrm>
          <a:prstGeom prst="rect">
            <a:avLst/>
          </a:prstGeom>
        </p:spPr>
        <p:txBody>
          <a:bodyPr wrap="square" lIns="0" tIns="12065" rIns="0" bIns="0" rtlCol="0" vert="horz">
            <a:spAutoFit/>
          </a:bodyPr>
          <a:lstStyle/>
          <a:p>
            <a:pPr marL="12700">
              <a:lnSpc>
                <a:spcPct val="100000"/>
              </a:lnSpc>
              <a:spcBef>
                <a:spcPts val="95"/>
              </a:spcBef>
              <a:tabLst>
                <a:tab pos="857885" algn="l"/>
              </a:tabLst>
            </a:pPr>
            <a:r>
              <a:rPr dirty="0" sz="1000" spc="-5">
                <a:latin typeface="Cambria Math"/>
                <a:cs typeface="Cambria Math"/>
              </a:rPr>
              <a:t>134</a:t>
            </a:r>
            <a:r>
              <a:rPr dirty="0" sz="1000" spc="5">
                <a:latin typeface="Cambria Math"/>
                <a:cs typeface="Cambria Math"/>
              </a:rPr>
              <a:t>9</a:t>
            </a:r>
            <a:r>
              <a:rPr dirty="0" sz="1000" spc="-10">
                <a:latin typeface="Cambria Math"/>
                <a:cs typeface="Cambria Math"/>
              </a:rPr>
              <a:t>.</a:t>
            </a:r>
            <a:r>
              <a:rPr dirty="0" sz="1000" spc="-5">
                <a:latin typeface="Cambria Math"/>
                <a:cs typeface="Cambria Math"/>
              </a:rPr>
              <a:t>61</a:t>
            </a:r>
            <a:r>
              <a:rPr dirty="0" sz="1000" spc="-10">
                <a:latin typeface="Cambria Math"/>
                <a:cs typeface="Cambria Math"/>
              </a:rPr>
              <a:t>4</a:t>
            </a:r>
            <a:r>
              <a:rPr dirty="0" sz="1000" spc="-660">
                <a:latin typeface="Cambria Math"/>
                <a:cs typeface="Cambria Math"/>
              </a:rPr>
              <a:t>𝑠</a:t>
            </a:r>
            <a:r>
              <a:rPr dirty="0" sz="1000" spc="-630">
                <a:latin typeface="Cambria Math"/>
                <a:cs typeface="Cambria Math"/>
              </a:rPr>
              <a:t>𝑠</a:t>
            </a:r>
            <a:r>
              <a:rPr dirty="0" sz="1000" spc="-385">
                <a:latin typeface="Cambria Math"/>
                <a:cs typeface="Cambria Math"/>
              </a:rPr>
              <a:t>𝑠𝑠</a:t>
            </a:r>
            <a:r>
              <a:rPr dirty="0" sz="1000">
                <a:latin typeface="Cambria Math"/>
                <a:cs typeface="Cambria Math"/>
              </a:rPr>
              <a:t>	</a:t>
            </a:r>
            <a:r>
              <a:rPr dirty="0" sz="1000" spc="-10">
                <a:latin typeface="Cambria Math"/>
                <a:cs typeface="Cambria Math"/>
              </a:rPr>
              <a:t>−</a:t>
            </a:r>
            <a:r>
              <a:rPr dirty="0" sz="1000" spc="-5">
                <a:latin typeface="Cambria Math"/>
                <a:cs typeface="Cambria Math"/>
              </a:rPr>
              <a:t>4959</a:t>
            </a:r>
            <a:r>
              <a:rPr dirty="0" sz="1000" spc="5">
                <a:latin typeface="Cambria Math"/>
                <a:cs typeface="Cambria Math"/>
              </a:rPr>
              <a:t>9</a:t>
            </a:r>
            <a:r>
              <a:rPr dirty="0" sz="1000" spc="-10">
                <a:latin typeface="Cambria Math"/>
                <a:cs typeface="Cambria Math"/>
              </a:rPr>
              <a:t>.</a:t>
            </a:r>
            <a:r>
              <a:rPr dirty="0" sz="1000" spc="-5">
                <a:latin typeface="Cambria Math"/>
                <a:cs typeface="Cambria Math"/>
              </a:rPr>
              <a:t>7</a:t>
            </a:r>
            <a:r>
              <a:rPr dirty="0" sz="1000" spc="-660">
                <a:latin typeface="Cambria Math"/>
                <a:cs typeface="Cambria Math"/>
              </a:rPr>
              <a:t>𝑠</a:t>
            </a:r>
            <a:r>
              <a:rPr dirty="0" sz="1000" spc="-630">
                <a:latin typeface="Cambria Math"/>
                <a:cs typeface="Cambria Math"/>
              </a:rPr>
              <a:t>𝑠</a:t>
            </a:r>
            <a:r>
              <a:rPr dirty="0" sz="1000" spc="-385">
                <a:latin typeface="Cambria Math"/>
                <a:cs typeface="Cambria Math"/>
              </a:rPr>
              <a:t>𝑠𝑠</a:t>
            </a:r>
            <a:endParaRPr sz="1000">
              <a:latin typeface="Cambria Math"/>
              <a:cs typeface="Cambria Math"/>
            </a:endParaRPr>
          </a:p>
        </p:txBody>
      </p:sp>
      <p:sp>
        <p:nvSpPr>
          <p:cNvPr id="24" name="object 24"/>
          <p:cNvSpPr/>
          <p:nvPr/>
        </p:nvSpPr>
        <p:spPr>
          <a:xfrm>
            <a:off x="4105655" y="5441441"/>
            <a:ext cx="719455" cy="0"/>
          </a:xfrm>
          <a:custGeom>
            <a:avLst/>
            <a:gdLst/>
            <a:ahLst/>
            <a:cxnLst/>
            <a:rect l="l" t="t" r="r" b="b"/>
            <a:pathLst>
              <a:path w="719454" h="0">
                <a:moveTo>
                  <a:pt x="0" y="0"/>
                </a:moveTo>
                <a:lnTo>
                  <a:pt x="719327" y="0"/>
                </a:lnTo>
              </a:path>
            </a:pathLst>
          </a:custGeom>
          <a:ln w="7620">
            <a:solidFill>
              <a:srgbClr val="000000"/>
            </a:solidFill>
          </a:ln>
        </p:spPr>
        <p:txBody>
          <a:bodyPr wrap="square" lIns="0" tIns="0" rIns="0" bIns="0" rtlCol="0"/>
          <a:lstStyle/>
          <a:p/>
        </p:txBody>
      </p:sp>
      <p:sp>
        <p:nvSpPr>
          <p:cNvPr id="25" name="object 25"/>
          <p:cNvSpPr txBox="1"/>
          <p:nvPr/>
        </p:nvSpPr>
        <p:spPr>
          <a:xfrm>
            <a:off x="4728971" y="5338064"/>
            <a:ext cx="960119" cy="177800"/>
          </a:xfrm>
          <a:prstGeom prst="rect">
            <a:avLst/>
          </a:prstGeom>
        </p:spPr>
        <p:txBody>
          <a:bodyPr wrap="square" lIns="0" tIns="12065" rIns="0" bIns="0" rtlCol="0" vert="horz">
            <a:spAutoFit/>
          </a:bodyPr>
          <a:lstStyle/>
          <a:p>
            <a:pPr marL="38100">
              <a:lnSpc>
                <a:spcPct val="100000"/>
              </a:lnSpc>
              <a:spcBef>
                <a:spcPts val="95"/>
              </a:spcBef>
            </a:pPr>
            <a:r>
              <a:rPr dirty="0" baseline="-27777" sz="1050" spc="-142">
                <a:latin typeface="Cambria Math"/>
                <a:cs typeface="Cambria Math"/>
              </a:rPr>
              <a:t>3</a:t>
            </a:r>
            <a:r>
              <a:rPr dirty="0" sz="1000" spc="-95">
                <a:latin typeface="Cambria Math"/>
                <a:cs typeface="Cambria Math"/>
              </a:rPr>
              <a:t>� </a:t>
            </a:r>
            <a:r>
              <a:rPr dirty="0" sz="1000" spc="-5">
                <a:latin typeface="Cambria Math"/>
                <a:cs typeface="Cambria Math"/>
              </a:rPr>
              <a:t>= −0.410</a:t>
            </a:r>
            <a:r>
              <a:rPr dirty="0" sz="1000" spc="30">
                <a:latin typeface="Cambria Math"/>
                <a:cs typeface="Cambria Math"/>
              </a:rPr>
              <a:t> </a:t>
            </a:r>
            <a:r>
              <a:rPr dirty="0" sz="1000" spc="-275">
                <a:latin typeface="Cambria Math"/>
                <a:cs typeface="Cambria Math"/>
              </a:rPr>
              <a:t>𝑘𝑘𝑠𝑠𝑠𝑠</a:t>
            </a:r>
            <a:endParaRPr sz="1000">
              <a:latin typeface="Cambria Math"/>
              <a:cs typeface="Cambria Math"/>
            </a:endParaRPr>
          </a:p>
        </p:txBody>
      </p:sp>
      <p:sp>
        <p:nvSpPr>
          <p:cNvPr id="26" name="object 26"/>
          <p:cNvSpPr txBox="1"/>
          <p:nvPr/>
        </p:nvSpPr>
        <p:spPr>
          <a:xfrm>
            <a:off x="2174698" y="5703878"/>
            <a:ext cx="1217930" cy="177800"/>
          </a:xfrm>
          <a:prstGeom prst="rect">
            <a:avLst/>
          </a:prstGeom>
        </p:spPr>
        <p:txBody>
          <a:bodyPr wrap="square" lIns="0" tIns="12065" rIns="0" bIns="0" rtlCol="0" vert="horz">
            <a:spAutoFit/>
          </a:bodyPr>
          <a:lstStyle/>
          <a:p>
            <a:pPr marL="38100">
              <a:lnSpc>
                <a:spcPct val="100000"/>
              </a:lnSpc>
              <a:spcBef>
                <a:spcPts val="95"/>
              </a:spcBef>
            </a:pPr>
            <a:r>
              <a:rPr dirty="0" sz="1000" spc="-260">
                <a:latin typeface="Cambria Math"/>
                <a:cs typeface="Cambria Math"/>
              </a:rPr>
              <a:t>𝑓𝑓</a:t>
            </a:r>
            <a:r>
              <a:rPr dirty="0" baseline="-15873" sz="1050" spc="-390">
                <a:latin typeface="Cambria Math"/>
                <a:cs typeface="Cambria Math"/>
              </a:rPr>
              <a:t>𝑠𝑠𝑔𝑔𝑑𝑑</a:t>
            </a:r>
            <a:r>
              <a:rPr dirty="0" baseline="-15873" sz="1050" spc="232">
                <a:latin typeface="Cambria Math"/>
                <a:cs typeface="Cambria Math"/>
              </a:rPr>
              <a:t> </a:t>
            </a:r>
            <a:r>
              <a:rPr dirty="0" sz="1000" spc="-5">
                <a:latin typeface="Cambria Math"/>
                <a:cs typeface="Cambria Math"/>
              </a:rPr>
              <a:t>= </a:t>
            </a:r>
            <a:r>
              <a:rPr dirty="0" baseline="2777" sz="1500" spc="-187">
                <a:latin typeface="Cambria Math"/>
                <a:cs typeface="Cambria Math"/>
              </a:rPr>
              <a:t>(</a:t>
            </a:r>
            <a:r>
              <a:rPr dirty="0" sz="1000" spc="-125">
                <a:latin typeface="Cambria Math"/>
                <a:cs typeface="Cambria Math"/>
              </a:rPr>
              <a:t>−310.0𝑘𝑘𝑠𝑠𝑘𝑘</a:t>
            </a:r>
            <a:r>
              <a:rPr dirty="0" baseline="2777" sz="1500" spc="-187">
                <a:latin typeface="Cambria Math"/>
                <a:cs typeface="Cambria Math"/>
              </a:rPr>
              <a:t>)</a:t>
            </a:r>
            <a:r>
              <a:rPr dirty="0" baseline="2777" sz="1500" spc="-127">
                <a:latin typeface="Cambria Math"/>
                <a:cs typeface="Cambria Math"/>
              </a:rPr>
              <a:t> </a:t>
            </a:r>
            <a:r>
              <a:rPr dirty="0" sz="1000" spc="-254">
                <a:latin typeface="Cambria Math"/>
                <a:cs typeface="Cambria Math"/>
              </a:rPr>
              <a:t>�</a:t>
            </a:r>
            <a:endParaRPr sz="1000">
              <a:latin typeface="Cambria Math"/>
              <a:cs typeface="Cambria Math"/>
            </a:endParaRPr>
          </a:p>
        </p:txBody>
      </p:sp>
      <p:sp>
        <p:nvSpPr>
          <p:cNvPr id="27" name="object 27"/>
          <p:cNvSpPr/>
          <p:nvPr/>
        </p:nvSpPr>
        <p:spPr>
          <a:xfrm>
            <a:off x="3354323" y="5807202"/>
            <a:ext cx="695325" cy="0"/>
          </a:xfrm>
          <a:custGeom>
            <a:avLst/>
            <a:gdLst/>
            <a:ahLst/>
            <a:cxnLst/>
            <a:rect l="l" t="t" r="r" b="b"/>
            <a:pathLst>
              <a:path w="695325" h="0">
                <a:moveTo>
                  <a:pt x="0" y="0"/>
                </a:moveTo>
                <a:lnTo>
                  <a:pt x="694944" y="0"/>
                </a:lnTo>
              </a:path>
            </a:pathLst>
          </a:custGeom>
          <a:ln w="7620">
            <a:solidFill>
              <a:srgbClr val="000000"/>
            </a:solidFill>
          </a:ln>
        </p:spPr>
        <p:txBody>
          <a:bodyPr wrap="square" lIns="0" tIns="0" rIns="0" bIns="0" rtlCol="0"/>
          <a:lstStyle/>
          <a:p/>
        </p:txBody>
      </p:sp>
      <p:sp>
        <p:nvSpPr>
          <p:cNvPr id="28" name="object 28"/>
          <p:cNvSpPr txBox="1"/>
          <p:nvPr/>
        </p:nvSpPr>
        <p:spPr>
          <a:xfrm>
            <a:off x="3654106" y="5606298"/>
            <a:ext cx="1159510" cy="177800"/>
          </a:xfrm>
          <a:prstGeom prst="rect">
            <a:avLst/>
          </a:prstGeom>
        </p:spPr>
        <p:txBody>
          <a:bodyPr wrap="square" lIns="0" tIns="12065" rIns="0" bIns="0" rtlCol="0" vert="horz">
            <a:spAutoFit/>
          </a:bodyPr>
          <a:lstStyle/>
          <a:p>
            <a:pPr marL="12700">
              <a:lnSpc>
                <a:spcPct val="100000"/>
              </a:lnSpc>
              <a:spcBef>
                <a:spcPts val="95"/>
              </a:spcBef>
              <a:tabLst>
                <a:tab pos="563880" algn="l"/>
              </a:tabLst>
            </a:pPr>
            <a:r>
              <a:rPr dirty="0" sz="1000" spc="-5">
                <a:latin typeface="Cambria Math"/>
                <a:cs typeface="Cambria Math"/>
              </a:rPr>
              <a:t>1	</a:t>
            </a:r>
            <a:r>
              <a:rPr dirty="0" sz="1000" spc="-95">
                <a:latin typeface="Cambria Math"/>
                <a:cs typeface="Cambria Math"/>
              </a:rPr>
              <a:t>−28.883𝑠𝑠𝑠𝑠</a:t>
            </a:r>
            <a:endParaRPr sz="1000">
              <a:latin typeface="Cambria Math"/>
              <a:cs typeface="Cambria Math"/>
            </a:endParaRPr>
          </a:p>
        </p:txBody>
      </p:sp>
      <p:sp>
        <p:nvSpPr>
          <p:cNvPr id="29" name="object 29"/>
          <p:cNvSpPr txBox="1"/>
          <p:nvPr/>
        </p:nvSpPr>
        <p:spPr>
          <a:xfrm>
            <a:off x="3341671" y="5789206"/>
            <a:ext cx="1436370" cy="177800"/>
          </a:xfrm>
          <a:prstGeom prst="rect">
            <a:avLst/>
          </a:prstGeom>
        </p:spPr>
        <p:txBody>
          <a:bodyPr wrap="square" lIns="0" tIns="12065" rIns="0" bIns="0" rtlCol="0" vert="horz">
            <a:spAutoFit/>
          </a:bodyPr>
          <a:lstStyle/>
          <a:p>
            <a:pPr marL="12700">
              <a:lnSpc>
                <a:spcPct val="100000"/>
              </a:lnSpc>
              <a:spcBef>
                <a:spcPts val="95"/>
              </a:spcBef>
              <a:tabLst>
                <a:tab pos="857885" algn="l"/>
              </a:tabLst>
            </a:pPr>
            <a:r>
              <a:rPr dirty="0" sz="1000" spc="-5">
                <a:latin typeface="Cambria Math"/>
                <a:cs typeface="Cambria Math"/>
              </a:rPr>
              <a:t>1349</a:t>
            </a:r>
            <a:r>
              <a:rPr dirty="0" sz="1000" spc="5">
                <a:latin typeface="Cambria Math"/>
                <a:cs typeface="Cambria Math"/>
              </a:rPr>
              <a:t>.</a:t>
            </a:r>
            <a:r>
              <a:rPr dirty="0" sz="1000" spc="-5">
                <a:latin typeface="Cambria Math"/>
                <a:cs typeface="Cambria Math"/>
              </a:rPr>
              <a:t>614</a:t>
            </a:r>
            <a:r>
              <a:rPr dirty="0" sz="1000" spc="-660">
                <a:latin typeface="Cambria Math"/>
                <a:cs typeface="Cambria Math"/>
              </a:rPr>
              <a:t>𝑠</a:t>
            </a:r>
            <a:r>
              <a:rPr dirty="0" sz="1000" spc="-630">
                <a:latin typeface="Cambria Math"/>
                <a:cs typeface="Cambria Math"/>
              </a:rPr>
              <a:t>𝑠</a:t>
            </a:r>
            <a:r>
              <a:rPr dirty="0" sz="1000" spc="-385">
                <a:latin typeface="Cambria Math"/>
                <a:cs typeface="Cambria Math"/>
              </a:rPr>
              <a:t>𝑠𝑠</a:t>
            </a:r>
            <a:r>
              <a:rPr dirty="0" sz="1000">
                <a:latin typeface="Cambria Math"/>
                <a:cs typeface="Cambria Math"/>
              </a:rPr>
              <a:t>	</a:t>
            </a:r>
            <a:r>
              <a:rPr dirty="0" sz="1000" spc="-5">
                <a:latin typeface="Cambria Math"/>
                <a:cs typeface="Cambria Math"/>
              </a:rPr>
              <a:t>25509</a:t>
            </a:r>
            <a:r>
              <a:rPr dirty="0" sz="1000" spc="5">
                <a:latin typeface="Cambria Math"/>
                <a:cs typeface="Cambria Math"/>
              </a:rPr>
              <a:t>.</a:t>
            </a:r>
            <a:r>
              <a:rPr dirty="0" sz="1000" spc="-5">
                <a:latin typeface="Cambria Math"/>
                <a:cs typeface="Cambria Math"/>
              </a:rPr>
              <a:t>3</a:t>
            </a:r>
            <a:r>
              <a:rPr dirty="0" sz="1000" spc="-660">
                <a:latin typeface="Cambria Math"/>
                <a:cs typeface="Cambria Math"/>
              </a:rPr>
              <a:t>𝑠</a:t>
            </a:r>
            <a:r>
              <a:rPr dirty="0" sz="1000" spc="-630">
                <a:latin typeface="Cambria Math"/>
                <a:cs typeface="Cambria Math"/>
              </a:rPr>
              <a:t>𝑠</a:t>
            </a:r>
            <a:r>
              <a:rPr dirty="0" sz="1000" spc="-385">
                <a:latin typeface="Cambria Math"/>
                <a:cs typeface="Cambria Math"/>
              </a:rPr>
              <a:t>𝑠𝑠</a:t>
            </a:r>
            <a:endParaRPr sz="1000">
              <a:latin typeface="Cambria Math"/>
              <a:cs typeface="Cambria Math"/>
            </a:endParaRPr>
          </a:p>
        </p:txBody>
      </p:sp>
      <p:sp>
        <p:nvSpPr>
          <p:cNvPr id="30" name="object 30"/>
          <p:cNvSpPr/>
          <p:nvPr/>
        </p:nvSpPr>
        <p:spPr>
          <a:xfrm>
            <a:off x="4200144" y="5807202"/>
            <a:ext cx="623570" cy="0"/>
          </a:xfrm>
          <a:custGeom>
            <a:avLst/>
            <a:gdLst/>
            <a:ahLst/>
            <a:cxnLst/>
            <a:rect l="l" t="t" r="r" b="b"/>
            <a:pathLst>
              <a:path w="623570" h="0">
                <a:moveTo>
                  <a:pt x="0" y="0"/>
                </a:moveTo>
                <a:lnTo>
                  <a:pt x="623315" y="0"/>
                </a:lnTo>
              </a:path>
            </a:pathLst>
          </a:custGeom>
          <a:ln w="7620">
            <a:solidFill>
              <a:srgbClr val="000000"/>
            </a:solidFill>
          </a:ln>
        </p:spPr>
        <p:txBody>
          <a:bodyPr wrap="square" lIns="0" tIns="0" rIns="0" bIns="0" rtlCol="0"/>
          <a:lstStyle/>
          <a:p/>
        </p:txBody>
      </p:sp>
      <p:sp>
        <p:nvSpPr>
          <p:cNvPr id="31" name="object 31"/>
          <p:cNvSpPr txBox="1"/>
          <p:nvPr/>
        </p:nvSpPr>
        <p:spPr>
          <a:xfrm>
            <a:off x="3940555" y="5703823"/>
            <a:ext cx="1665605" cy="177800"/>
          </a:xfrm>
          <a:prstGeom prst="rect">
            <a:avLst/>
          </a:prstGeom>
        </p:spPr>
        <p:txBody>
          <a:bodyPr wrap="square" lIns="0" tIns="12065" rIns="0" bIns="0" rtlCol="0" vert="horz">
            <a:spAutoFit/>
          </a:bodyPr>
          <a:lstStyle/>
          <a:p>
            <a:pPr marL="50800">
              <a:lnSpc>
                <a:spcPct val="100000"/>
              </a:lnSpc>
              <a:spcBef>
                <a:spcPts val="95"/>
              </a:spcBef>
              <a:tabLst>
                <a:tab pos="826135" algn="l"/>
              </a:tabLst>
            </a:pPr>
            <a:r>
              <a:rPr dirty="0" baseline="-27777" sz="1050" spc="22">
                <a:latin typeface="Cambria Math"/>
                <a:cs typeface="Cambria Math"/>
              </a:rPr>
              <a:t>2</a:t>
            </a:r>
            <a:r>
              <a:rPr dirty="0" baseline="-27777" sz="1050" spc="165">
                <a:latin typeface="Cambria Math"/>
                <a:cs typeface="Cambria Math"/>
              </a:rPr>
              <a:t> </a:t>
            </a:r>
            <a:r>
              <a:rPr dirty="0" sz="1000" spc="-5">
                <a:latin typeface="Cambria Math"/>
                <a:cs typeface="Cambria Math"/>
              </a:rPr>
              <a:t>+	</a:t>
            </a:r>
            <a:r>
              <a:rPr dirty="0" baseline="-27777" sz="1050" spc="-150">
                <a:latin typeface="Cambria Math"/>
                <a:cs typeface="Cambria Math"/>
              </a:rPr>
              <a:t>3</a:t>
            </a:r>
            <a:r>
              <a:rPr dirty="0" sz="1000" spc="-100">
                <a:latin typeface="Cambria Math"/>
                <a:cs typeface="Cambria Math"/>
              </a:rPr>
              <a:t>� </a:t>
            </a:r>
            <a:r>
              <a:rPr dirty="0" sz="1000" spc="-5">
                <a:latin typeface="Cambria Math"/>
                <a:cs typeface="Cambria Math"/>
              </a:rPr>
              <a:t>= 0.121</a:t>
            </a:r>
            <a:r>
              <a:rPr dirty="0" sz="1000" spc="50">
                <a:latin typeface="Cambria Math"/>
                <a:cs typeface="Cambria Math"/>
              </a:rPr>
              <a:t> </a:t>
            </a:r>
            <a:r>
              <a:rPr dirty="0" sz="1000" spc="-275">
                <a:latin typeface="Cambria Math"/>
                <a:cs typeface="Cambria Math"/>
              </a:rPr>
              <a:t>𝑘𝑘𝑠𝑠𝑠𝑠</a:t>
            </a:r>
            <a:endParaRPr sz="1000">
              <a:latin typeface="Cambria Math"/>
              <a:cs typeface="Cambria Math"/>
            </a:endParaRPr>
          </a:p>
        </p:txBody>
      </p:sp>
      <p:sp>
        <p:nvSpPr>
          <p:cNvPr id="32" name="object 32"/>
          <p:cNvSpPr/>
          <p:nvPr/>
        </p:nvSpPr>
        <p:spPr>
          <a:xfrm>
            <a:off x="3855720" y="7652016"/>
            <a:ext cx="82550" cy="7620"/>
          </a:xfrm>
          <a:custGeom>
            <a:avLst/>
            <a:gdLst/>
            <a:ahLst/>
            <a:cxnLst/>
            <a:rect l="l" t="t" r="r" b="b"/>
            <a:pathLst>
              <a:path w="82550" h="7620">
                <a:moveTo>
                  <a:pt x="0" y="7607"/>
                </a:moveTo>
                <a:lnTo>
                  <a:pt x="82296" y="7607"/>
                </a:lnTo>
                <a:lnTo>
                  <a:pt x="82296" y="0"/>
                </a:lnTo>
                <a:lnTo>
                  <a:pt x="0" y="0"/>
                </a:lnTo>
                <a:lnTo>
                  <a:pt x="0" y="7607"/>
                </a:lnTo>
                <a:close/>
              </a:path>
            </a:pathLst>
          </a:custGeom>
          <a:solidFill>
            <a:srgbClr val="000000"/>
          </a:solidFill>
        </p:spPr>
        <p:txBody>
          <a:bodyPr wrap="square" lIns="0" tIns="0" rIns="0" bIns="0" rtlCol="0"/>
          <a:lstStyle/>
          <a:p/>
        </p:txBody>
      </p:sp>
      <p:sp>
        <p:nvSpPr>
          <p:cNvPr id="33" name="object 33"/>
          <p:cNvSpPr/>
          <p:nvPr/>
        </p:nvSpPr>
        <p:spPr>
          <a:xfrm>
            <a:off x="4088891" y="7655820"/>
            <a:ext cx="144780" cy="0"/>
          </a:xfrm>
          <a:custGeom>
            <a:avLst/>
            <a:gdLst/>
            <a:ahLst/>
            <a:cxnLst/>
            <a:rect l="l" t="t" r="r" b="b"/>
            <a:pathLst>
              <a:path w="144779" h="0">
                <a:moveTo>
                  <a:pt x="0" y="0"/>
                </a:moveTo>
                <a:lnTo>
                  <a:pt x="144779" y="0"/>
                </a:lnTo>
              </a:path>
            </a:pathLst>
          </a:custGeom>
          <a:ln w="7607">
            <a:solidFill>
              <a:srgbClr val="000000"/>
            </a:solidFill>
          </a:ln>
        </p:spPr>
        <p:txBody>
          <a:bodyPr wrap="square" lIns="0" tIns="0" rIns="0" bIns="0" rtlCol="0"/>
          <a:lstStyle/>
          <a:p/>
        </p:txBody>
      </p:sp>
      <p:sp>
        <p:nvSpPr>
          <p:cNvPr id="34" name="object 34"/>
          <p:cNvSpPr txBox="1"/>
          <p:nvPr/>
        </p:nvSpPr>
        <p:spPr>
          <a:xfrm>
            <a:off x="635000" y="6024928"/>
            <a:ext cx="6263005" cy="2733675"/>
          </a:xfrm>
          <a:prstGeom prst="rect">
            <a:avLst/>
          </a:prstGeom>
        </p:spPr>
        <p:txBody>
          <a:bodyPr wrap="square" lIns="0" tIns="50800" rIns="0" bIns="0" rtlCol="0" vert="horz">
            <a:spAutoFit/>
          </a:bodyPr>
          <a:lstStyle/>
          <a:p>
            <a:pPr marL="50800">
              <a:lnSpc>
                <a:spcPct val="100000"/>
              </a:lnSpc>
              <a:spcBef>
                <a:spcPts val="400"/>
              </a:spcBef>
              <a:tabLst>
                <a:tab pos="598805" algn="l"/>
              </a:tabLst>
            </a:pPr>
            <a:r>
              <a:rPr dirty="0" sz="1200">
                <a:latin typeface="Times New Roman"/>
                <a:cs typeface="Times New Roman"/>
              </a:rPr>
              <a:t>4.1.2.4	</a:t>
            </a:r>
            <a:r>
              <a:rPr dirty="0" sz="1200" spc="-5" i="1">
                <a:latin typeface="Arial"/>
                <a:cs typeface="Arial"/>
              </a:rPr>
              <a:t>Estimate</a:t>
            </a:r>
            <a:r>
              <a:rPr dirty="0" sz="1200" i="1">
                <a:latin typeface="Arial"/>
                <a:cs typeface="Arial"/>
              </a:rPr>
              <a:t> </a:t>
            </a:r>
            <a:r>
              <a:rPr dirty="0" sz="1200" spc="-5" i="1">
                <a:latin typeface="Arial"/>
                <a:cs typeface="Arial"/>
              </a:rPr>
              <a:t>Prestressing</a:t>
            </a:r>
            <a:endParaRPr sz="1200">
              <a:latin typeface="Arial"/>
              <a:cs typeface="Arial"/>
            </a:endParaRPr>
          </a:p>
          <a:p>
            <a:pPr marL="50800">
              <a:lnSpc>
                <a:spcPct val="100000"/>
              </a:lnSpc>
              <a:spcBef>
                <a:spcPts val="250"/>
              </a:spcBef>
            </a:pPr>
            <a:r>
              <a:rPr dirty="0" sz="1000" spc="-5">
                <a:latin typeface="Times New Roman"/>
                <a:cs typeface="Times New Roman"/>
              </a:rPr>
              <a:t>Typically, the governing limit state </a:t>
            </a:r>
            <a:r>
              <a:rPr dirty="0" sz="1000">
                <a:latin typeface="Times New Roman"/>
                <a:cs typeface="Times New Roman"/>
              </a:rPr>
              <a:t>for </a:t>
            </a:r>
            <a:r>
              <a:rPr dirty="0" sz="1000" spc="-5">
                <a:latin typeface="Times New Roman"/>
                <a:cs typeface="Times New Roman"/>
              </a:rPr>
              <a:t>final service conditions is Service</a:t>
            </a:r>
            <a:r>
              <a:rPr dirty="0" sz="1000" spc="30">
                <a:latin typeface="Times New Roman"/>
                <a:cs typeface="Times New Roman"/>
              </a:rPr>
              <a:t> </a:t>
            </a:r>
            <a:r>
              <a:rPr dirty="0" sz="1000" spc="-5">
                <a:latin typeface="Times New Roman"/>
                <a:cs typeface="Times New Roman"/>
              </a:rPr>
              <a:t>III</a:t>
            </a:r>
            <a:endParaRPr sz="1000">
              <a:latin typeface="Times New Roman"/>
              <a:cs typeface="Times New Roman"/>
            </a:endParaRPr>
          </a:p>
          <a:p>
            <a:pPr algn="ctr" marL="238760">
              <a:lnSpc>
                <a:spcPct val="100000"/>
              </a:lnSpc>
              <a:spcBef>
                <a:spcPts val="565"/>
              </a:spcBef>
            </a:pPr>
            <a:r>
              <a:rPr dirty="0" sz="1000" spc="-325">
                <a:latin typeface="Cambria Math"/>
                <a:cs typeface="Cambria Math"/>
              </a:rPr>
              <a:t>𝑆𝑆𝐴𝐴𝐴𝐴𝑆𝑆𝑠𝑠𝑐𝑐𝐴𝐴</a:t>
            </a:r>
            <a:r>
              <a:rPr dirty="0" sz="1000" spc="40">
                <a:latin typeface="Cambria Math"/>
                <a:cs typeface="Cambria Math"/>
              </a:rPr>
              <a:t> </a:t>
            </a:r>
            <a:r>
              <a:rPr dirty="0" sz="1000" spc="-195">
                <a:latin typeface="Cambria Math"/>
                <a:cs typeface="Cambria Math"/>
              </a:rPr>
              <a:t>𝐼𝐼𝐼𝐼𝐼𝐼 </a:t>
            </a:r>
            <a:r>
              <a:rPr dirty="0" sz="1000" spc="-5">
                <a:latin typeface="Cambria Math"/>
                <a:cs typeface="Cambria Math"/>
              </a:rPr>
              <a:t>= </a:t>
            </a:r>
            <a:r>
              <a:rPr dirty="0" sz="1000" spc="-215">
                <a:latin typeface="Cambria Math"/>
                <a:cs typeface="Cambria Math"/>
              </a:rPr>
              <a:t>1.0𝐷𝐷𝐷𝐷 </a:t>
            </a:r>
            <a:r>
              <a:rPr dirty="0" sz="1000" spc="-5">
                <a:latin typeface="Cambria Math"/>
                <a:cs typeface="Cambria Math"/>
              </a:rPr>
              <a:t>+ </a:t>
            </a:r>
            <a:r>
              <a:rPr dirty="0" sz="1000" spc="-175">
                <a:latin typeface="Cambria Math"/>
                <a:cs typeface="Cambria Math"/>
              </a:rPr>
              <a:t>1.0𝐷𝐷𝐻𝐻 </a:t>
            </a:r>
            <a:r>
              <a:rPr dirty="0" sz="1000" spc="-5">
                <a:latin typeface="Cambria Math"/>
                <a:cs typeface="Cambria Math"/>
              </a:rPr>
              <a:t>+ </a:t>
            </a:r>
            <a:r>
              <a:rPr dirty="0" sz="1000" spc="-140">
                <a:latin typeface="Cambria Math"/>
                <a:cs typeface="Cambria Math"/>
              </a:rPr>
              <a:t>0.8(𝐿𝐿𝐿𝐿 </a:t>
            </a:r>
            <a:r>
              <a:rPr dirty="0" sz="1000" spc="-5">
                <a:latin typeface="Cambria Math"/>
                <a:cs typeface="Cambria Math"/>
              </a:rPr>
              <a:t>+</a:t>
            </a:r>
            <a:r>
              <a:rPr dirty="0" sz="1000" spc="-140">
                <a:latin typeface="Cambria Math"/>
                <a:cs typeface="Cambria Math"/>
              </a:rPr>
              <a:t> </a:t>
            </a:r>
            <a:r>
              <a:rPr dirty="0" sz="1000" spc="-245">
                <a:latin typeface="Cambria Math"/>
                <a:cs typeface="Cambria Math"/>
              </a:rPr>
              <a:t>𝐼𝐼𝑀𝑀)</a:t>
            </a:r>
            <a:endParaRPr sz="1000">
              <a:latin typeface="Cambria Math"/>
              <a:cs typeface="Cambria Math"/>
            </a:endParaRPr>
          </a:p>
          <a:p>
            <a:pPr algn="r" marR="46355">
              <a:lnSpc>
                <a:spcPts val="1190"/>
              </a:lnSpc>
              <a:spcBef>
                <a:spcPts val="565"/>
              </a:spcBef>
            </a:pPr>
            <a:r>
              <a:rPr dirty="0" sz="1000" spc="-275">
                <a:latin typeface="Cambria Math"/>
                <a:cs typeface="Cambria Math"/>
              </a:rPr>
              <a:t>𝑓𝑓</a:t>
            </a:r>
            <a:r>
              <a:rPr dirty="0" baseline="-15873" sz="1050" spc="-412">
                <a:latin typeface="Cambria Math"/>
                <a:cs typeface="Cambria Math"/>
              </a:rPr>
              <a:t>𝑠𝑠</a:t>
            </a:r>
            <a:r>
              <a:rPr dirty="0" baseline="-15873" sz="1050" spc="307">
                <a:latin typeface="Cambria Math"/>
                <a:cs typeface="Cambria Math"/>
              </a:rPr>
              <a:t> </a:t>
            </a:r>
            <a:r>
              <a:rPr dirty="0" sz="1000" spc="-5">
                <a:latin typeface="Cambria Math"/>
                <a:cs typeface="Cambria Math"/>
              </a:rPr>
              <a:t>=  </a:t>
            </a:r>
            <a:r>
              <a:rPr dirty="0" sz="1000" spc="-235">
                <a:latin typeface="Cambria Math"/>
                <a:cs typeface="Cambria Math"/>
              </a:rPr>
              <a:t>1.963𝑘𝑘𝑠𝑠𝑠𝑠(𝑔𝑔𝑠𝑠𝐴𝐴𝑑𝑑𝐴𝐴𝐴𝐴)</a:t>
            </a:r>
            <a:r>
              <a:rPr dirty="0" sz="1000" spc="20">
                <a:latin typeface="Cambria Math"/>
                <a:cs typeface="Cambria Math"/>
              </a:rPr>
              <a:t> </a:t>
            </a:r>
            <a:r>
              <a:rPr dirty="0" sz="1000" spc="-5">
                <a:latin typeface="Cambria Math"/>
                <a:cs typeface="Cambria Math"/>
              </a:rPr>
              <a:t>+ </a:t>
            </a:r>
            <a:r>
              <a:rPr dirty="0" sz="1000" spc="-235">
                <a:latin typeface="Cambria Math"/>
                <a:cs typeface="Cambria Math"/>
              </a:rPr>
              <a:t>0.082𝑘𝑘𝑠𝑠𝑠𝑠(𝑑𝑑𝑠𝑠𝐴𝐴𝑘𝑘ℎ𝐴𝐴𝐴𝐴𝑔𝑔𝑚𝑚)</a:t>
            </a:r>
            <a:r>
              <a:rPr dirty="0" sz="1000" spc="15">
                <a:latin typeface="Cambria Math"/>
                <a:cs typeface="Cambria Math"/>
              </a:rPr>
              <a:t> </a:t>
            </a:r>
            <a:r>
              <a:rPr dirty="0" sz="1000" spc="-5">
                <a:latin typeface="Cambria Math"/>
                <a:cs typeface="Cambria Math"/>
              </a:rPr>
              <a:t>+ </a:t>
            </a:r>
            <a:r>
              <a:rPr dirty="0" sz="1000" spc="-190">
                <a:latin typeface="Cambria Math"/>
                <a:cs typeface="Cambria Math"/>
              </a:rPr>
              <a:t>1.437𝑘𝑘𝑠𝑠𝑠𝑠(𝑠𝑠𝑘𝑘𝐴𝐴𝑠𝑠)        </a:t>
            </a:r>
            <a:r>
              <a:rPr dirty="0" sz="1000" spc="-5">
                <a:latin typeface="Cambria Math"/>
                <a:cs typeface="Cambria Math"/>
              </a:rPr>
              <a:t>+ </a:t>
            </a:r>
            <a:r>
              <a:rPr dirty="0" sz="1000" spc="-165">
                <a:latin typeface="Cambria Math"/>
                <a:cs typeface="Cambria Math"/>
              </a:rPr>
              <a:t>0.443𝑘𝑘𝑠𝑠𝑠𝑠(ℎ𝐴𝐴𝑎𝑎𝑠𝑠𝑐𝑐ℎ)     </a:t>
            </a:r>
            <a:r>
              <a:rPr dirty="0" sz="1000" spc="-5">
                <a:latin typeface="Cambria Math"/>
                <a:cs typeface="Cambria Math"/>
              </a:rPr>
              <a:t>+</a:t>
            </a:r>
            <a:r>
              <a:rPr dirty="0" sz="1000" spc="-85">
                <a:latin typeface="Cambria Math"/>
                <a:cs typeface="Cambria Math"/>
              </a:rPr>
              <a:t> </a:t>
            </a:r>
            <a:r>
              <a:rPr dirty="0" sz="1000" spc="-240">
                <a:latin typeface="Cambria Math"/>
                <a:cs typeface="Cambria Math"/>
              </a:rPr>
              <a:t>0.344𝑘𝑘𝑠𝑠𝑠𝑠(𝑠𝑠𝐴𝐴𝐴𝐴𝐴𝐴𝑠𝑠𝐴𝐴𝐴𝐴)</a:t>
            </a:r>
            <a:endParaRPr sz="1000">
              <a:latin typeface="Cambria Math"/>
              <a:cs typeface="Cambria Math"/>
            </a:endParaRPr>
          </a:p>
          <a:p>
            <a:pPr algn="r" marR="43180">
              <a:lnSpc>
                <a:spcPts val="1175"/>
              </a:lnSpc>
            </a:pPr>
            <a:r>
              <a:rPr dirty="0" sz="1000" spc="-5">
                <a:latin typeface="Cambria Math"/>
                <a:cs typeface="Cambria Math"/>
              </a:rPr>
              <a:t>+ </a:t>
            </a:r>
            <a:r>
              <a:rPr dirty="0" sz="1000" spc="-235">
                <a:latin typeface="Cambria Math"/>
                <a:cs typeface="Cambria Math"/>
              </a:rPr>
              <a:t>0.348𝑘𝑘𝑠𝑠𝑠𝑠(𝑓𝑓𝑎𝑎𝑓𝑓𝑎𝑎𝐴𝐴𝐴𝐴</a:t>
            </a:r>
            <a:r>
              <a:rPr dirty="0" sz="1000" spc="55">
                <a:latin typeface="Cambria Math"/>
                <a:cs typeface="Cambria Math"/>
              </a:rPr>
              <a:t> </a:t>
            </a:r>
            <a:r>
              <a:rPr dirty="0" sz="1000" spc="-310">
                <a:latin typeface="Cambria Math"/>
                <a:cs typeface="Cambria Math"/>
              </a:rPr>
              <a:t>𝑐𝑐𝑆𝑆𝐴𝐴𝐴𝐴𝑘𝑘𝐴𝐴𝑑𝑑)</a:t>
            </a:r>
            <a:r>
              <a:rPr dirty="0" sz="1000" spc="30">
                <a:latin typeface="Cambria Math"/>
                <a:cs typeface="Cambria Math"/>
              </a:rPr>
              <a:t> </a:t>
            </a:r>
            <a:r>
              <a:rPr dirty="0" sz="1000" spc="-5">
                <a:latin typeface="Cambria Math"/>
                <a:cs typeface="Cambria Math"/>
              </a:rPr>
              <a:t>+ </a:t>
            </a:r>
            <a:r>
              <a:rPr dirty="0" sz="1000" spc="-200">
                <a:latin typeface="Cambria Math"/>
                <a:cs typeface="Cambria Math"/>
              </a:rPr>
              <a:t>0.121𝑘𝑘𝑠𝑠𝑠𝑠(𝑠𝑠𝑘𝑘𝐴𝐴𝑠𝑠              </a:t>
            </a:r>
            <a:r>
              <a:rPr dirty="0" sz="1000" spc="-270">
                <a:latin typeface="Cambria Math"/>
                <a:cs typeface="Cambria Math"/>
              </a:rPr>
              <a:t>𝑠𝑠ℎ𝐴𝐴𝑠𝑠𝑠𝑠𝑘𝑘𝐴𝐴𝑔𝑔𝐴𝐴)</a:t>
            </a:r>
            <a:r>
              <a:rPr dirty="0" sz="1000" spc="25">
                <a:latin typeface="Cambria Math"/>
                <a:cs typeface="Cambria Math"/>
              </a:rPr>
              <a:t> </a:t>
            </a:r>
            <a:r>
              <a:rPr dirty="0" sz="1000" spc="-5">
                <a:latin typeface="Cambria Math"/>
                <a:cs typeface="Cambria Math"/>
              </a:rPr>
              <a:t>+</a:t>
            </a:r>
            <a:r>
              <a:rPr dirty="0" sz="1000" spc="80">
                <a:latin typeface="Cambria Math"/>
                <a:cs typeface="Cambria Math"/>
              </a:rPr>
              <a:t> </a:t>
            </a:r>
            <a:r>
              <a:rPr dirty="0" baseline="2777" sz="1500" spc="-254">
                <a:latin typeface="Cambria Math"/>
                <a:cs typeface="Cambria Math"/>
              </a:rPr>
              <a:t>(</a:t>
            </a:r>
            <a:r>
              <a:rPr dirty="0" sz="1000" spc="-170">
                <a:latin typeface="Cambria Math"/>
                <a:cs typeface="Cambria Math"/>
              </a:rPr>
              <a:t>0.8</a:t>
            </a:r>
            <a:r>
              <a:rPr dirty="0" baseline="2777" sz="1500" spc="-254">
                <a:latin typeface="Cambria Math"/>
                <a:cs typeface="Cambria Math"/>
              </a:rPr>
              <a:t>)</a:t>
            </a:r>
            <a:r>
              <a:rPr dirty="0" sz="1000" spc="-170">
                <a:latin typeface="Cambria Math"/>
                <a:cs typeface="Cambria Math"/>
              </a:rPr>
              <a:t>(1.789𝑘𝑘𝑠𝑠𝑠𝑠)(𝐷𝐷𝐴𝐴𝑠𝑠𝑠𝑠𝑔𝑔𝑠𝑠      </a:t>
            </a:r>
            <a:r>
              <a:rPr dirty="0" sz="1000" spc="-254">
                <a:latin typeface="Cambria Math"/>
                <a:cs typeface="Cambria Math"/>
              </a:rPr>
              <a:t>𝐿𝐿𝐿𝐿𝐼𝐼𝑀𝑀)</a:t>
            </a:r>
            <a:endParaRPr sz="1000">
              <a:latin typeface="Cambria Math"/>
              <a:cs typeface="Cambria Math"/>
            </a:endParaRPr>
          </a:p>
          <a:p>
            <a:pPr marL="1205865">
              <a:lnSpc>
                <a:spcPts val="1190"/>
              </a:lnSpc>
            </a:pPr>
            <a:r>
              <a:rPr dirty="0" sz="1000" spc="-5">
                <a:latin typeface="Cambria Math"/>
                <a:cs typeface="Cambria Math"/>
              </a:rPr>
              <a:t>=</a:t>
            </a:r>
            <a:r>
              <a:rPr dirty="0" sz="1000" spc="50">
                <a:latin typeface="Cambria Math"/>
                <a:cs typeface="Cambria Math"/>
              </a:rPr>
              <a:t> </a:t>
            </a:r>
            <a:r>
              <a:rPr dirty="0" sz="1000" spc="-155">
                <a:latin typeface="Cambria Math"/>
                <a:cs typeface="Cambria Math"/>
              </a:rPr>
              <a:t>6.169𝑘𝑘𝑠𝑠𝑠𝑠</a:t>
            </a:r>
            <a:endParaRPr sz="1000">
              <a:latin typeface="Cambria Math"/>
              <a:cs typeface="Cambria Math"/>
            </a:endParaRPr>
          </a:p>
          <a:p>
            <a:pPr marL="50800">
              <a:lnSpc>
                <a:spcPct val="100000"/>
              </a:lnSpc>
              <a:spcBef>
                <a:spcPts val="560"/>
              </a:spcBef>
            </a:pPr>
            <a:r>
              <a:rPr dirty="0" sz="1000" spc="-5">
                <a:latin typeface="Times New Roman"/>
                <a:cs typeface="Times New Roman"/>
              </a:rPr>
              <a:t>The stress </a:t>
            </a:r>
            <a:r>
              <a:rPr dirty="0" sz="1000">
                <a:latin typeface="Times New Roman"/>
                <a:cs typeface="Times New Roman"/>
              </a:rPr>
              <a:t>due </a:t>
            </a:r>
            <a:r>
              <a:rPr dirty="0" sz="1000" spc="-5">
                <a:latin typeface="Times New Roman"/>
                <a:cs typeface="Times New Roman"/>
              </a:rPr>
              <a:t>to prestressing</a:t>
            </a:r>
            <a:r>
              <a:rPr dirty="0" sz="1000" spc="5">
                <a:latin typeface="Times New Roman"/>
                <a:cs typeface="Times New Roman"/>
              </a:rPr>
              <a:t> </a:t>
            </a:r>
            <a:r>
              <a:rPr dirty="0" sz="1000" spc="-5">
                <a:latin typeface="Times New Roman"/>
                <a:cs typeface="Times New Roman"/>
              </a:rPr>
              <a:t>is</a:t>
            </a:r>
            <a:endParaRPr sz="1000">
              <a:latin typeface="Times New Roman"/>
              <a:cs typeface="Times New Roman"/>
            </a:endParaRPr>
          </a:p>
          <a:p>
            <a:pPr algn="ctr" marL="551815">
              <a:lnSpc>
                <a:spcPts val="985"/>
              </a:lnSpc>
              <a:spcBef>
                <a:spcPts val="420"/>
              </a:spcBef>
              <a:tabLst>
                <a:tab pos="784860" algn="l"/>
              </a:tabLst>
            </a:pPr>
            <a:r>
              <a:rPr dirty="0" sz="1000" spc="-315">
                <a:latin typeface="Cambria Math"/>
                <a:cs typeface="Cambria Math"/>
              </a:rPr>
              <a:t>𝑃𝑃	</a:t>
            </a:r>
            <a:r>
              <a:rPr dirty="0" sz="1000" spc="-355">
                <a:latin typeface="Cambria Math"/>
                <a:cs typeface="Cambria Math"/>
              </a:rPr>
              <a:t>𝑃𝑃𝐴𝐴</a:t>
            </a:r>
            <a:endParaRPr sz="1000">
              <a:latin typeface="Cambria Math"/>
              <a:cs typeface="Cambria Math"/>
            </a:endParaRPr>
          </a:p>
          <a:p>
            <a:pPr algn="ctr" marL="198120">
              <a:lnSpc>
                <a:spcPts val="985"/>
              </a:lnSpc>
            </a:pPr>
            <a:r>
              <a:rPr dirty="0" sz="1000" spc="-270">
                <a:latin typeface="Cambria Math"/>
                <a:cs typeface="Cambria Math"/>
              </a:rPr>
              <a:t>𝑓𝑓</a:t>
            </a:r>
            <a:r>
              <a:rPr dirty="0" baseline="-15873" sz="1050" spc="-405">
                <a:latin typeface="Cambria Math"/>
                <a:cs typeface="Cambria Math"/>
              </a:rPr>
              <a:t>𝑑𝑑𝑠𝑠</a:t>
            </a:r>
            <a:r>
              <a:rPr dirty="0" baseline="-15873" sz="1050" spc="262">
                <a:latin typeface="Cambria Math"/>
                <a:cs typeface="Cambria Math"/>
              </a:rPr>
              <a:t> </a:t>
            </a:r>
            <a:r>
              <a:rPr dirty="0" sz="1000" spc="-5">
                <a:latin typeface="Cambria Math"/>
                <a:cs typeface="Cambria Math"/>
              </a:rPr>
              <a:t>= </a:t>
            </a:r>
            <a:r>
              <a:rPr dirty="0" baseline="-36111" sz="1500" spc="-480">
                <a:latin typeface="Cambria Math"/>
                <a:cs typeface="Cambria Math"/>
              </a:rPr>
              <a:t>𝐴𝐴</a:t>
            </a:r>
            <a:r>
              <a:rPr dirty="0" baseline="-36111" sz="1500" spc="15">
                <a:latin typeface="Cambria Math"/>
                <a:cs typeface="Cambria Math"/>
              </a:rPr>
              <a:t> </a:t>
            </a:r>
            <a:r>
              <a:rPr dirty="0" sz="1000" spc="-5">
                <a:latin typeface="Cambria Math"/>
                <a:cs typeface="Cambria Math"/>
              </a:rPr>
              <a:t>+ </a:t>
            </a:r>
            <a:r>
              <a:rPr dirty="0" sz="1000" spc="140">
                <a:latin typeface="Cambria Math"/>
                <a:cs typeface="Cambria Math"/>
              </a:rPr>
              <a:t> </a:t>
            </a:r>
            <a:r>
              <a:rPr dirty="0" baseline="-36111" sz="1500" spc="-405">
                <a:latin typeface="Cambria Math"/>
                <a:cs typeface="Cambria Math"/>
              </a:rPr>
              <a:t>𝑆𝑆</a:t>
            </a:r>
            <a:endParaRPr baseline="-36111" sz="1500">
              <a:latin typeface="Cambria Math"/>
              <a:cs typeface="Cambria Math"/>
            </a:endParaRPr>
          </a:p>
          <a:p>
            <a:pPr marL="50800">
              <a:lnSpc>
                <a:spcPct val="100000"/>
              </a:lnSpc>
              <a:spcBef>
                <a:spcPts val="1010"/>
              </a:spcBef>
            </a:pPr>
            <a:r>
              <a:rPr dirty="0" sz="1000" spc="-5">
                <a:latin typeface="Times New Roman"/>
                <a:cs typeface="Times New Roman"/>
              </a:rPr>
              <a:t>The tension limit is </a:t>
            </a:r>
            <a:r>
              <a:rPr dirty="0" sz="1000">
                <a:latin typeface="Times New Roman"/>
                <a:cs typeface="Times New Roman"/>
              </a:rPr>
              <a:t>0.0 </a:t>
            </a:r>
            <a:r>
              <a:rPr dirty="0" sz="1000" spc="-5">
                <a:latin typeface="Times New Roman"/>
                <a:cs typeface="Times New Roman"/>
              </a:rPr>
              <a:t>ksi </a:t>
            </a:r>
            <a:r>
              <a:rPr dirty="0" sz="1000">
                <a:latin typeface="Times New Roman"/>
                <a:cs typeface="Times New Roman"/>
              </a:rPr>
              <a:t>per </a:t>
            </a:r>
            <a:r>
              <a:rPr dirty="0" sz="1000" spc="-5">
                <a:latin typeface="Times New Roman"/>
                <a:cs typeface="Times New Roman"/>
              </a:rPr>
              <a:t>BDM</a:t>
            </a:r>
            <a:r>
              <a:rPr dirty="0" sz="1000" spc="5">
                <a:latin typeface="Times New Roman"/>
                <a:cs typeface="Times New Roman"/>
              </a:rPr>
              <a:t> </a:t>
            </a:r>
            <a:r>
              <a:rPr dirty="0" sz="1000" spc="-5">
                <a:latin typeface="Times New Roman"/>
                <a:cs typeface="Times New Roman"/>
              </a:rPr>
              <a:t>5.2.1.C.</a:t>
            </a:r>
            <a:endParaRPr sz="1000">
              <a:latin typeface="Times New Roman"/>
              <a:cs typeface="Times New Roman"/>
            </a:endParaRPr>
          </a:p>
          <a:p>
            <a:pPr algn="ctr" marL="233045">
              <a:lnSpc>
                <a:spcPct val="100000"/>
              </a:lnSpc>
              <a:spcBef>
                <a:spcPts val="565"/>
              </a:spcBef>
            </a:pPr>
            <a:r>
              <a:rPr dirty="0" sz="1000" spc="-275">
                <a:latin typeface="Cambria Math"/>
                <a:cs typeface="Cambria Math"/>
              </a:rPr>
              <a:t>𝑓𝑓</a:t>
            </a:r>
            <a:r>
              <a:rPr dirty="0" baseline="-15873" sz="1050" spc="-412">
                <a:latin typeface="Cambria Math"/>
                <a:cs typeface="Cambria Math"/>
              </a:rPr>
              <a:t>𝑠𝑠</a:t>
            </a:r>
            <a:r>
              <a:rPr dirty="0" baseline="-15873" sz="1050" spc="195">
                <a:latin typeface="Cambria Math"/>
                <a:cs typeface="Cambria Math"/>
              </a:rPr>
              <a:t> </a:t>
            </a:r>
            <a:r>
              <a:rPr dirty="0" sz="1000" spc="-5">
                <a:latin typeface="Cambria Math"/>
                <a:cs typeface="Cambria Math"/>
              </a:rPr>
              <a:t>+  </a:t>
            </a:r>
            <a:r>
              <a:rPr dirty="0" sz="1000" spc="-270">
                <a:latin typeface="Cambria Math"/>
                <a:cs typeface="Cambria Math"/>
              </a:rPr>
              <a:t>𝑓𝑓</a:t>
            </a:r>
            <a:r>
              <a:rPr dirty="0" baseline="-15873" sz="1050" spc="-405">
                <a:latin typeface="Cambria Math"/>
                <a:cs typeface="Cambria Math"/>
              </a:rPr>
              <a:t>𝑑𝑑𝑠𝑠</a:t>
            </a:r>
            <a:r>
              <a:rPr dirty="0" baseline="-15873" sz="1050" spc="247">
                <a:latin typeface="Cambria Math"/>
                <a:cs typeface="Cambria Math"/>
              </a:rPr>
              <a:t> </a:t>
            </a:r>
            <a:r>
              <a:rPr dirty="0" sz="1000" spc="-5">
                <a:latin typeface="Cambria Math"/>
                <a:cs typeface="Cambria Math"/>
              </a:rPr>
              <a:t>= 0.0</a:t>
            </a:r>
            <a:r>
              <a:rPr dirty="0" sz="1000" spc="60">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a:lnSpc>
                <a:spcPct val="100000"/>
              </a:lnSpc>
            </a:pPr>
            <a:endParaRPr sz="1100">
              <a:latin typeface="Cambria Math"/>
              <a:cs typeface="Cambria Math"/>
            </a:endParaRPr>
          </a:p>
          <a:p>
            <a:pPr>
              <a:lnSpc>
                <a:spcPct val="100000"/>
              </a:lnSpc>
              <a:spcBef>
                <a:spcPts val="55"/>
              </a:spcBef>
            </a:pPr>
            <a:endParaRPr sz="1350">
              <a:latin typeface="Cambria Math"/>
              <a:cs typeface="Cambria Math"/>
            </a:endParaRPr>
          </a:p>
          <a:p>
            <a:pPr algn="ctr" marL="241300">
              <a:lnSpc>
                <a:spcPct val="100000"/>
              </a:lnSpc>
            </a:pPr>
            <a:r>
              <a:rPr dirty="0" sz="1000" spc="-5">
                <a:latin typeface="Times New Roman"/>
                <a:cs typeface="Times New Roman"/>
              </a:rPr>
              <a:t>For load rating, use the tension stress limit from the </a:t>
            </a:r>
            <a:r>
              <a:rPr dirty="0" sz="1000" spc="-10">
                <a:latin typeface="Times New Roman"/>
                <a:cs typeface="Times New Roman"/>
              </a:rPr>
              <a:t>LRFD </a:t>
            </a:r>
            <a:r>
              <a:rPr dirty="0" sz="1000" spc="-5">
                <a:latin typeface="Times New Roman"/>
                <a:cs typeface="Times New Roman"/>
              </a:rPr>
              <a:t>Bridge Design Specifications (BDM</a:t>
            </a:r>
            <a:r>
              <a:rPr dirty="0" sz="1000" spc="150">
                <a:latin typeface="Times New Roman"/>
                <a:cs typeface="Times New Roman"/>
              </a:rPr>
              <a:t> </a:t>
            </a:r>
            <a:r>
              <a:rPr dirty="0" sz="1000">
                <a:latin typeface="Times New Roman"/>
                <a:cs typeface="Times New Roman"/>
              </a:rPr>
              <a:t>13.2.4)</a:t>
            </a:r>
            <a:endParaRPr sz="1000">
              <a:latin typeface="Times New Roman"/>
              <a:cs typeface="Times New Roman"/>
            </a:endParaRPr>
          </a:p>
        </p:txBody>
      </p:sp>
      <p:sp>
        <p:nvSpPr>
          <p:cNvPr id="35" name="object 35"/>
          <p:cNvSpPr/>
          <p:nvPr/>
        </p:nvSpPr>
        <p:spPr>
          <a:xfrm>
            <a:off x="1216152" y="8471910"/>
            <a:ext cx="5340350" cy="0"/>
          </a:xfrm>
          <a:custGeom>
            <a:avLst/>
            <a:gdLst/>
            <a:ahLst/>
            <a:cxnLst/>
            <a:rect l="l" t="t" r="r" b="b"/>
            <a:pathLst>
              <a:path w="5340350" h="0">
                <a:moveTo>
                  <a:pt x="0" y="0"/>
                </a:moveTo>
                <a:lnTo>
                  <a:pt x="5340096" y="0"/>
                </a:lnTo>
              </a:path>
            </a:pathLst>
          </a:custGeom>
          <a:ln w="6108">
            <a:solidFill>
              <a:srgbClr val="4F81BC"/>
            </a:solidFill>
          </a:ln>
        </p:spPr>
        <p:txBody>
          <a:bodyPr wrap="square" lIns="0" tIns="0" rIns="0" bIns="0" rtlCol="0"/>
          <a:lstStyle/>
          <a:p/>
        </p:txBody>
      </p:sp>
      <p:sp>
        <p:nvSpPr>
          <p:cNvPr id="36" name="object 36"/>
          <p:cNvSpPr/>
          <p:nvPr/>
        </p:nvSpPr>
        <p:spPr>
          <a:xfrm>
            <a:off x="1216152" y="8877300"/>
            <a:ext cx="5340350" cy="0"/>
          </a:xfrm>
          <a:custGeom>
            <a:avLst/>
            <a:gdLst/>
            <a:ahLst/>
            <a:cxnLst/>
            <a:rect l="l" t="t" r="r" b="b"/>
            <a:pathLst>
              <a:path w="5340350" h="0">
                <a:moveTo>
                  <a:pt x="0" y="0"/>
                </a:moveTo>
                <a:lnTo>
                  <a:pt x="5340096" y="0"/>
                </a:lnTo>
              </a:path>
            </a:pathLst>
          </a:custGeom>
          <a:ln w="6096">
            <a:solidFill>
              <a:srgbClr val="4F81BC"/>
            </a:solidFill>
          </a:ln>
        </p:spPr>
        <p:txBody>
          <a:bodyPr wrap="square" lIns="0" tIns="0" rIns="0" bIns="0" rtlCol="0"/>
          <a:lstStyle/>
          <a:p/>
        </p:txBody>
      </p:sp>
      <p:sp>
        <p:nvSpPr>
          <p:cNvPr id="37" name="object 37"/>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23</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5000" y="438403"/>
            <a:ext cx="6479540" cy="857250"/>
          </a:xfrm>
          <a:prstGeom prst="rect">
            <a:avLst/>
          </a:prstGeom>
        </p:spPr>
        <p:txBody>
          <a:bodyPr wrap="square" lIns="0" tIns="12700" rIns="0" bIns="0" rtlCol="0" vert="horz">
            <a:spAutoFit/>
          </a:bodyPr>
          <a:lstStyle/>
          <a:p>
            <a:pPr marL="325882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0">
                <a:latin typeface="Times New Roman"/>
                <a:cs typeface="Times New Roman"/>
              </a:rPr>
              <a:t> </a:t>
            </a:r>
            <a:r>
              <a:rPr dirty="0" sz="800" spc="-5">
                <a:latin typeface="Times New Roman"/>
                <a:cs typeface="Times New Roman"/>
              </a:rPr>
              <a:t>(11/16/2022)</a:t>
            </a:r>
            <a:endParaRPr sz="8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marL="50800">
              <a:lnSpc>
                <a:spcPct val="100000"/>
              </a:lnSpc>
              <a:spcBef>
                <a:spcPts val="555"/>
              </a:spcBef>
            </a:pPr>
            <a:r>
              <a:rPr dirty="0" sz="1000" spc="-5">
                <a:latin typeface="Times New Roman"/>
                <a:cs typeface="Times New Roman"/>
              </a:rPr>
              <a:t>Assume the resultant prestress force is </a:t>
            </a:r>
            <a:r>
              <a:rPr dirty="0" sz="1000">
                <a:latin typeface="Times New Roman"/>
                <a:cs typeface="Times New Roman"/>
              </a:rPr>
              <a:t>3” </a:t>
            </a:r>
            <a:r>
              <a:rPr dirty="0" sz="1000" spc="-5">
                <a:latin typeface="Times New Roman"/>
                <a:cs typeface="Times New Roman"/>
              </a:rPr>
              <a:t>above the bottom </a:t>
            </a:r>
            <a:r>
              <a:rPr dirty="0" sz="1000">
                <a:latin typeface="Times New Roman"/>
                <a:cs typeface="Times New Roman"/>
              </a:rPr>
              <a:t>of </a:t>
            </a:r>
            <a:r>
              <a:rPr dirty="0" sz="1000" spc="-5">
                <a:latin typeface="Times New Roman"/>
                <a:cs typeface="Times New Roman"/>
              </a:rPr>
              <a:t>the</a:t>
            </a:r>
            <a:r>
              <a:rPr dirty="0" sz="1000" spc="40">
                <a:latin typeface="Times New Roman"/>
                <a:cs typeface="Times New Roman"/>
              </a:rPr>
              <a:t> </a:t>
            </a:r>
            <a:r>
              <a:rPr dirty="0" sz="1000" spc="-5">
                <a:latin typeface="Times New Roman"/>
                <a:cs typeface="Times New Roman"/>
              </a:rPr>
              <a:t>girder.</a:t>
            </a:r>
            <a:endParaRPr sz="1000">
              <a:latin typeface="Times New Roman"/>
              <a:cs typeface="Times New Roman"/>
            </a:endParaRPr>
          </a:p>
          <a:p>
            <a:pPr algn="ctr" marL="19050">
              <a:lnSpc>
                <a:spcPct val="100000"/>
              </a:lnSpc>
              <a:spcBef>
                <a:spcPts val="560"/>
              </a:spcBef>
            </a:pPr>
            <a:r>
              <a:rPr dirty="0" sz="1000" spc="-390">
                <a:latin typeface="Cambria Math"/>
                <a:cs typeface="Cambria Math"/>
              </a:rPr>
              <a:t>𝐴𝐴</a:t>
            </a:r>
            <a:r>
              <a:rPr dirty="0" sz="1000" spc="75">
                <a:latin typeface="Cambria Math"/>
                <a:cs typeface="Cambria Math"/>
              </a:rPr>
              <a:t> </a:t>
            </a:r>
            <a:r>
              <a:rPr dirty="0" sz="1000" spc="-5">
                <a:latin typeface="Cambria Math"/>
                <a:cs typeface="Cambria Math"/>
              </a:rPr>
              <a:t>= </a:t>
            </a:r>
            <a:r>
              <a:rPr dirty="0" sz="1000" spc="-295">
                <a:latin typeface="Cambria Math"/>
                <a:cs typeface="Cambria Math"/>
              </a:rPr>
              <a:t>𝑌𝑌</a:t>
            </a:r>
            <a:r>
              <a:rPr dirty="0" baseline="-15873" sz="1050" spc="-442">
                <a:latin typeface="Cambria Math"/>
                <a:cs typeface="Cambria Math"/>
              </a:rPr>
              <a:t>𝑠𝑠</a:t>
            </a:r>
            <a:r>
              <a:rPr dirty="0" baseline="-15873" sz="1050" spc="195">
                <a:latin typeface="Cambria Math"/>
                <a:cs typeface="Cambria Math"/>
              </a:rPr>
              <a:t> </a:t>
            </a:r>
            <a:r>
              <a:rPr dirty="0" sz="1000" spc="-5">
                <a:latin typeface="Cambria Math"/>
                <a:cs typeface="Cambria Math"/>
              </a:rPr>
              <a:t>− </a:t>
            </a:r>
            <a:r>
              <a:rPr dirty="0" sz="1000" spc="-200">
                <a:latin typeface="Cambria Math"/>
                <a:cs typeface="Cambria Math"/>
              </a:rPr>
              <a:t>3𝑠𝑠𝑠𝑠 </a:t>
            </a:r>
            <a:r>
              <a:rPr dirty="0" sz="1000" spc="-5">
                <a:latin typeface="Cambria Math"/>
                <a:cs typeface="Cambria Math"/>
              </a:rPr>
              <a:t>= </a:t>
            </a:r>
            <a:r>
              <a:rPr dirty="0" sz="1000" spc="-100">
                <a:latin typeface="Cambria Math"/>
                <a:cs typeface="Cambria Math"/>
              </a:rPr>
              <a:t>35.657𝑠𝑠𝑠𝑠 </a:t>
            </a:r>
            <a:r>
              <a:rPr dirty="0" sz="1000" spc="-5">
                <a:latin typeface="Cambria Math"/>
                <a:cs typeface="Cambria Math"/>
              </a:rPr>
              <a:t>− </a:t>
            </a:r>
            <a:r>
              <a:rPr dirty="0" sz="1000" spc="-200">
                <a:latin typeface="Cambria Math"/>
                <a:cs typeface="Cambria Math"/>
              </a:rPr>
              <a:t>3𝑠𝑠𝑠𝑠 </a:t>
            </a:r>
            <a:r>
              <a:rPr dirty="0" sz="1000" spc="-5">
                <a:latin typeface="Cambria Math"/>
                <a:cs typeface="Cambria Math"/>
              </a:rPr>
              <a:t>=</a:t>
            </a:r>
            <a:r>
              <a:rPr dirty="0" sz="1000" spc="5">
                <a:latin typeface="Cambria Math"/>
                <a:cs typeface="Cambria Math"/>
              </a:rPr>
              <a:t> </a:t>
            </a:r>
            <a:r>
              <a:rPr dirty="0" sz="1000" spc="-105">
                <a:latin typeface="Cambria Math"/>
                <a:cs typeface="Cambria Math"/>
              </a:rPr>
              <a:t>33.657𝑠𝑠𝑠𝑠</a:t>
            </a:r>
            <a:endParaRPr sz="1000">
              <a:latin typeface="Cambria Math"/>
              <a:cs typeface="Cambria Math"/>
            </a:endParaRPr>
          </a:p>
        </p:txBody>
      </p:sp>
      <p:sp>
        <p:nvSpPr>
          <p:cNvPr id="3" name="object 3"/>
          <p:cNvSpPr/>
          <p:nvPr/>
        </p:nvSpPr>
        <p:spPr>
          <a:xfrm>
            <a:off x="3221735" y="1536953"/>
            <a:ext cx="623570" cy="0"/>
          </a:xfrm>
          <a:custGeom>
            <a:avLst/>
            <a:gdLst/>
            <a:ahLst/>
            <a:cxnLst/>
            <a:rect l="l" t="t" r="r" b="b"/>
            <a:pathLst>
              <a:path w="623570" h="0">
                <a:moveTo>
                  <a:pt x="0" y="0"/>
                </a:moveTo>
                <a:lnTo>
                  <a:pt x="623315" y="0"/>
                </a:lnTo>
              </a:path>
            </a:pathLst>
          </a:custGeom>
          <a:ln w="7620">
            <a:solidFill>
              <a:srgbClr val="000000"/>
            </a:solidFill>
          </a:ln>
        </p:spPr>
        <p:txBody>
          <a:bodyPr wrap="square" lIns="0" tIns="0" rIns="0" bIns="0" rtlCol="0"/>
          <a:lstStyle/>
          <a:p/>
        </p:txBody>
      </p:sp>
      <p:sp>
        <p:nvSpPr>
          <p:cNvPr id="4" name="object 4"/>
          <p:cNvSpPr txBox="1"/>
          <p:nvPr/>
        </p:nvSpPr>
        <p:spPr>
          <a:xfrm>
            <a:off x="3478584" y="1336053"/>
            <a:ext cx="1209040" cy="177800"/>
          </a:xfrm>
          <a:prstGeom prst="rect">
            <a:avLst/>
          </a:prstGeom>
        </p:spPr>
        <p:txBody>
          <a:bodyPr wrap="square" lIns="0" tIns="12065" rIns="0" bIns="0" rtlCol="0" vert="horz">
            <a:spAutoFit/>
          </a:bodyPr>
          <a:lstStyle/>
          <a:p>
            <a:pPr marL="12700">
              <a:lnSpc>
                <a:spcPct val="100000"/>
              </a:lnSpc>
              <a:spcBef>
                <a:spcPts val="95"/>
              </a:spcBef>
              <a:tabLst>
                <a:tab pos="518795" algn="l"/>
              </a:tabLst>
            </a:pPr>
            <a:r>
              <a:rPr dirty="0" sz="1000" spc="-315">
                <a:latin typeface="Cambria Math"/>
                <a:cs typeface="Cambria Math"/>
              </a:rPr>
              <a:t>𝑃𝑃	</a:t>
            </a:r>
            <a:r>
              <a:rPr dirty="0" sz="1000" spc="-114">
                <a:latin typeface="Cambria Math"/>
                <a:cs typeface="Cambria Math"/>
              </a:rPr>
              <a:t>𝑃𝑃</a:t>
            </a:r>
            <a:r>
              <a:rPr dirty="0" baseline="2777" sz="1500" spc="-172">
                <a:latin typeface="Cambria Math"/>
                <a:cs typeface="Cambria Math"/>
              </a:rPr>
              <a:t>(</a:t>
            </a:r>
            <a:r>
              <a:rPr dirty="0" sz="1000" spc="-114">
                <a:latin typeface="Cambria Math"/>
                <a:cs typeface="Cambria Math"/>
              </a:rPr>
              <a:t>33.657𝑠𝑠𝑠𝑠</a:t>
            </a:r>
            <a:r>
              <a:rPr dirty="0" baseline="2777" sz="1500" spc="-172">
                <a:latin typeface="Cambria Math"/>
                <a:cs typeface="Cambria Math"/>
              </a:rPr>
              <a:t>)</a:t>
            </a:r>
            <a:endParaRPr baseline="2777" sz="1500">
              <a:latin typeface="Cambria Math"/>
              <a:cs typeface="Cambria Math"/>
            </a:endParaRPr>
          </a:p>
        </p:txBody>
      </p:sp>
      <p:sp>
        <p:nvSpPr>
          <p:cNvPr id="5" name="object 5"/>
          <p:cNvSpPr/>
          <p:nvPr/>
        </p:nvSpPr>
        <p:spPr>
          <a:xfrm>
            <a:off x="3997452" y="1536953"/>
            <a:ext cx="680085" cy="0"/>
          </a:xfrm>
          <a:custGeom>
            <a:avLst/>
            <a:gdLst/>
            <a:ahLst/>
            <a:cxnLst/>
            <a:rect l="l" t="t" r="r" b="b"/>
            <a:pathLst>
              <a:path w="680085" h="0">
                <a:moveTo>
                  <a:pt x="0" y="0"/>
                </a:moveTo>
                <a:lnTo>
                  <a:pt x="679703" y="0"/>
                </a:lnTo>
              </a:path>
            </a:pathLst>
          </a:custGeom>
          <a:ln w="7620">
            <a:solidFill>
              <a:srgbClr val="000000"/>
            </a:solidFill>
          </a:ln>
        </p:spPr>
        <p:txBody>
          <a:bodyPr wrap="square" lIns="0" tIns="0" rIns="0" bIns="0" rtlCol="0"/>
          <a:lstStyle/>
          <a:p/>
        </p:txBody>
      </p:sp>
      <p:sp>
        <p:nvSpPr>
          <p:cNvPr id="6" name="object 6"/>
          <p:cNvSpPr txBox="1"/>
          <p:nvPr/>
        </p:nvSpPr>
        <p:spPr>
          <a:xfrm>
            <a:off x="2552561" y="1433578"/>
            <a:ext cx="2662555" cy="262890"/>
          </a:xfrm>
          <a:prstGeom prst="rect">
            <a:avLst/>
          </a:prstGeom>
        </p:spPr>
        <p:txBody>
          <a:bodyPr wrap="square" lIns="0" tIns="12065" rIns="0" bIns="0" rtlCol="0" vert="horz">
            <a:spAutoFit/>
          </a:bodyPr>
          <a:lstStyle/>
          <a:p>
            <a:pPr marL="38100">
              <a:lnSpc>
                <a:spcPts val="935"/>
              </a:lnSpc>
              <a:spcBef>
                <a:spcPts val="95"/>
              </a:spcBef>
              <a:tabLst>
                <a:tab pos="1320800" algn="l"/>
                <a:tab pos="2159000" algn="l"/>
              </a:tabLst>
            </a:pPr>
            <a:r>
              <a:rPr dirty="0" sz="1000" spc="-155">
                <a:latin typeface="Cambria Math"/>
                <a:cs typeface="Cambria Math"/>
              </a:rPr>
              <a:t>6.169𝑘𝑘𝑠𝑠𝑠𝑠   </a:t>
            </a:r>
            <a:r>
              <a:rPr dirty="0" sz="1000" spc="-145">
                <a:latin typeface="Cambria Math"/>
                <a:cs typeface="Cambria Math"/>
              </a:rPr>
              <a:t> </a:t>
            </a:r>
            <a:r>
              <a:rPr dirty="0" sz="1000" spc="-5">
                <a:latin typeface="Cambria Math"/>
                <a:cs typeface="Cambria Math"/>
              </a:rPr>
              <a:t>+	+	=</a:t>
            </a:r>
            <a:r>
              <a:rPr dirty="0" sz="1000" spc="20">
                <a:latin typeface="Cambria Math"/>
                <a:cs typeface="Cambria Math"/>
              </a:rPr>
              <a:t> </a:t>
            </a:r>
            <a:r>
              <a:rPr dirty="0" sz="1000" spc="-185">
                <a:latin typeface="Cambria Math"/>
                <a:cs typeface="Cambria Math"/>
              </a:rPr>
              <a:t>0.0𝑘𝑘𝑠𝑠𝑠𝑠</a:t>
            </a:r>
            <a:endParaRPr sz="1000">
              <a:latin typeface="Cambria Math"/>
              <a:cs typeface="Cambria Math"/>
            </a:endParaRPr>
          </a:p>
          <a:p>
            <a:pPr marL="668655">
              <a:lnSpc>
                <a:spcPts val="935"/>
              </a:lnSpc>
              <a:tabLst>
                <a:tab pos="1471930" algn="l"/>
              </a:tabLst>
            </a:pPr>
            <a:r>
              <a:rPr dirty="0" sz="1000" spc="-80">
                <a:latin typeface="Cambria Math"/>
                <a:cs typeface="Cambria Math"/>
              </a:rPr>
              <a:t>923.531𝑠𝑠𝑠𝑠</a:t>
            </a:r>
            <a:r>
              <a:rPr dirty="0" baseline="23809" sz="1050" spc="-120">
                <a:latin typeface="Cambria Math"/>
                <a:cs typeface="Cambria Math"/>
              </a:rPr>
              <a:t>2	</a:t>
            </a:r>
            <a:r>
              <a:rPr dirty="0" sz="1000" spc="-80">
                <a:latin typeface="Cambria Math"/>
                <a:cs typeface="Cambria Math"/>
              </a:rPr>
              <a:t>20594.8𝑠𝑠𝑠𝑠</a:t>
            </a:r>
            <a:r>
              <a:rPr dirty="0" baseline="23809" sz="1050" spc="-120">
                <a:latin typeface="Cambria Math"/>
                <a:cs typeface="Cambria Math"/>
              </a:rPr>
              <a:t>3</a:t>
            </a:r>
            <a:endParaRPr baseline="23809" sz="1050">
              <a:latin typeface="Cambria Math"/>
              <a:cs typeface="Cambria Math"/>
            </a:endParaRPr>
          </a:p>
        </p:txBody>
      </p:sp>
      <p:sp>
        <p:nvSpPr>
          <p:cNvPr id="7" name="object 7"/>
          <p:cNvSpPr/>
          <p:nvPr/>
        </p:nvSpPr>
        <p:spPr>
          <a:xfrm>
            <a:off x="3855720" y="5376671"/>
            <a:ext cx="82550" cy="7620"/>
          </a:xfrm>
          <a:custGeom>
            <a:avLst/>
            <a:gdLst/>
            <a:ahLst/>
            <a:cxnLst/>
            <a:rect l="l" t="t" r="r" b="b"/>
            <a:pathLst>
              <a:path w="82550" h="7620">
                <a:moveTo>
                  <a:pt x="0" y="7620"/>
                </a:moveTo>
                <a:lnTo>
                  <a:pt x="82296" y="7620"/>
                </a:lnTo>
                <a:lnTo>
                  <a:pt x="82296" y="0"/>
                </a:lnTo>
                <a:lnTo>
                  <a:pt x="0" y="0"/>
                </a:lnTo>
                <a:lnTo>
                  <a:pt x="0" y="7620"/>
                </a:lnTo>
                <a:close/>
              </a:path>
            </a:pathLst>
          </a:custGeom>
          <a:solidFill>
            <a:srgbClr val="000000"/>
          </a:solidFill>
        </p:spPr>
        <p:txBody>
          <a:bodyPr wrap="square" lIns="0" tIns="0" rIns="0" bIns="0" rtlCol="0"/>
          <a:lstStyle/>
          <a:p/>
        </p:txBody>
      </p:sp>
      <p:sp>
        <p:nvSpPr>
          <p:cNvPr id="8" name="object 8"/>
          <p:cNvSpPr txBox="1"/>
          <p:nvPr/>
        </p:nvSpPr>
        <p:spPr>
          <a:xfrm>
            <a:off x="622300" y="1644823"/>
            <a:ext cx="6464935" cy="3810000"/>
          </a:xfrm>
          <a:prstGeom prst="rect">
            <a:avLst/>
          </a:prstGeom>
        </p:spPr>
        <p:txBody>
          <a:bodyPr wrap="square" lIns="0" tIns="82550" rIns="0" bIns="0" rtlCol="0" vert="horz">
            <a:spAutoFit/>
          </a:bodyPr>
          <a:lstStyle/>
          <a:p>
            <a:pPr algn="ctr" marL="59690">
              <a:lnSpc>
                <a:spcPct val="100000"/>
              </a:lnSpc>
              <a:spcBef>
                <a:spcPts val="650"/>
              </a:spcBef>
            </a:pPr>
            <a:r>
              <a:rPr dirty="0" sz="1000" spc="-315">
                <a:latin typeface="Cambria Math"/>
                <a:cs typeface="Cambria Math"/>
              </a:rPr>
              <a:t>𝑃𝑃</a:t>
            </a:r>
            <a:r>
              <a:rPr dirty="0" sz="1000" spc="80">
                <a:latin typeface="Cambria Math"/>
                <a:cs typeface="Cambria Math"/>
              </a:rPr>
              <a:t> </a:t>
            </a:r>
            <a:r>
              <a:rPr dirty="0" sz="1000" spc="-5">
                <a:latin typeface="Cambria Math"/>
                <a:cs typeface="Cambria Math"/>
              </a:rPr>
              <a:t>=</a:t>
            </a:r>
            <a:r>
              <a:rPr dirty="0" sz="1000" spc="55">
                <a:latin typeface="Cambria Math"/>
                <a:cs typeface="Cambria Math"/>
              </a:rPr>
              <a:t> </a:t>
            </a:r>
            <a:r>
              <a:rPr dirty="0" sz="1000" spc="-135">
                <a:latin typeface="Cambria Math"/>
                <a:cs typeface="Cambria Math"/>
              </a:rPr>
              <a:t>−2270.5𝑘𝑘𝑠𝑠𝑘𝑘</a:t>
            </a:r>
            <a:endParaRPr sz="1000">
              <a:latin typeface="Cambria Math"/>
              <a:cs typeface="Cambria Math"/>
            </a:endParaRPr>
          </a:p>
          <a:p>
            <a:pPr marL="63500">
              <a:lnSpc>
                <a:spcPct val="100000"/>
              </a:lnSpc>
              <a:spcBef>
                <a:spcPts val="555"/>
              </a:spcBef>
            </a:pPr>
            <a:r>
              <a:rPr dirty="0" sz="1000" spc="-5">
                <a:latin typeface="Times New Roman"/>
                <a:cs typeface="Times New Roman"/>
              </a:rPr>
              <a:t>Assume a final effective prestress </a:t>
            </a:r>
            <a:r>
              <a:rPr dirty="0" sz="1000">
                <a:latin typeface="Times New Roman"/>
                <a:cs typeface="Times New Roman"/>
              </a:rPr>
              <a:t>of </a:t>
            </a:r>
            <a:r>
              <a:rPr dirty="0" sz="1000" spc="-5">
                <a:latin typeface="Times New Roman"/>
                <a:cs typeface="Times New Roman"/>
              </a:rPr>
              <a:t>85% </a:t>
            </a:r>
            <a:r>
              <a:rPr dirty="0" sz="1000">
                <a:latin typeface="Times New Roman"/>
                <a:cs typeface="Times New Roman"/>
              </a:rPr>
              <a:t>of </a:t>
            </a:r>
            <a:r>
              <a:rPr dirty="0" sz="1000" spc="-5">
                <a:latin typeface="Times New Roman"/>
                <a:cs typeface="Times New Roman"/>
              </a:rPr>
              <a:t>the initial prestress </a:t>
            </a:r>
            <a:r>
              <a:rPr dirty="0" sz="1000">
                <a:latin typeface="Times New Roman"/>
                <a:cs typeface="Times New Roman"/>
              </a:rPr>
              <a:t>(15% </a:t>
            </a:r>
            <a:r>
              <a:rPr dirty="0" sz="1000" spc="-5">
                <a:latin typeface="Times New Roman"/>
                <a:cs typeface="Times New Roman"/>
              </a:rPr>
              <a:t>prestress</a:t>
            </a:r>
            <a:r>
              <a:rPr dirty="0" sz="1000" spc="35">
                <a:latin typeface="Times New Roman"/>
                <a:cs typeface="Times New Roman"/>
              </a:rPr>
              <a:t> </a:t>
            </a:r>
            <a:r>
              <a:rPr dirty="0" sz="1000" spc="-5">
                <a:latin typeface="Times New Roman"/>
                <a:cs typeface="Times New Roman"/>
              </a:rPr>
              <a:t>loss)</a:t>
            </a:r>
            <a:endParaRPr sz="1000">
              <a:latin typeface="Times New Roman"/>
              <a:cs typeface="Times New Roman"/>
            </a:endParaRPr>
          </a:p>
          <a:p>
            <a:pPr algn="ctr" marL="62865">
              <a:lnSpc>
                <a:spcPct val="100000"/>
              </a:lnSpc>
              <a:spcBef>
                <a:spcPts val="645"/>
              </a:spcBef>
            </a:pPr>
            <a:r>
              <a:rPr dirty="0" sz="1000" spc="-315">
                <a:latin typeface="Cambria Math"/>
                <a:cs typeface="Cambria Math"/>
              </a:rPr>
              <a:t>𝑃𝑃</a:t>
            </a:r>
            <a:r>
              <a:rPr dirty="0" sz="1000" spc="80">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120">
                <a:latin typeface="Cambria Math"/>
                <a:cs typeface="Cambria Math"/>
              </a:rPr>
              <a:t>𝑁𝑁</a:t>
            </a:r>
            <a:r>
              <a:rPr dirty="0" baseline="2777" sz="1500" spc="-179">
                <a:latin typeface="Cambria Math"/>
                <a:cs typeface="Cambria Math"/>
              </a:rPr>
              <a:t>(</a:t>
            </a:r>
            <a:r>
              <a:rPr dirty="0" sz="1000" spc="-120">
                <a:latin typeface="Cambria Math"/>
                <a:cs typeface="Cambria Math"/>
              </a:rPr>
              <a:t>0.217𝑠𝑠𝑠𝑠</a:t>
            </a:r>
            <a:r>
              <a:rPr dirty="0" baseline="27777" sz="1050" spc="-179">
                <a:latin typeface="Cambria Math"/>
                <a:cs typeface="Cambria Math"/>
              </a:rPr>
              <a:t>2</a:t>
            </a:r>
            <a:r>
              <a:rPr dirty="0" baseline="2777" sz="1500" spc="-179">
                <a:latin typeface="Cambria Math"/>
                <a:cs typeface="Cambria Math"/>
              </a:rPr>
              <a:t>)(</a:t>
            </a:r>
            <a:r>
              <a:rPr dirty="0" sz="1000" spc="-120">
                <a:latin typeface="Cambria Math"/>
                <a:cs typeface="Cambria Math"/>
              </a:rPr>
              <a:t>0.85</a:t>
            </a:r>
            <a:r>
              <a:rPr dirty="0" baseline="2777" sz="1500" spc="-179">
                <a:latin typeface="Cambria Math"/>
                <a:cs typeface="Cambria Math"/>
              </a:rPr>
              <a:t>)</a:t>
            </a:r>
            <a:r>
              <a:rPr dirty="0" sz="1000" spc="-120">
                <a:latin typeface="Cambria Math"/>
                <a:cs typeface="Cambria Math"/>
              </a:rPr>
              <a:t>�0.75𝑓𝑓</a:t>
            </a:r>
            <a:r>
              <a:rPr dirty="0" baseline="-15873" sz="1050" spc="-179">
                <a:latin typeface="Cambria Math"/>
                <a:cs typeface="Cambria Math"/>
              </a:rPr>
              <a:t>𝑑𝑑𝑎𝑎</a:t>
            </a:r>
            <a:r>
              <a:rPr dirty="0" sz="1000" spc="-120">
                <a:latin typeface="Cambria Math"/>
                <a:cs typeface="Cambria Math"/>
              </a:rPr>
              <a:t>�</a:t>
            </a:r>
            <a:endParaRPr sz="1000">
              <a:latin typeface="Cambria Math"/>
              <a:cs typeface="Cambria Math"/>
            </a:endParaRPr>
          </a:p>
          <a:p>
            <a:pPr algn="ctr" marL="61594">
              <a:lnSpc>
                <a:spcPct val="100000"/>
              </a:lnSpc>
              <a:spcBef>
                <a:spcPts val="710"/>
              </a:spcBef>
            </a:pPr>
            <a:r>
              <a:rPr dirty="0" sz="1000" spc="-145">
                <a:latin typeface="Cambria Math"/>
                <a:cs typeface="Cambria Math"/>
              </a:rPr>
              <a:t>2270.5𝑘𝑘𝑠𝑠𝑘𝑘 </a:t>
            </a:r>
            <a:r>
              <a:rPr dirty="0" sz="1000" spc="-5">
                <a:latin typeface="Cambria Math"/>
                <a:cs typeface="Cambria Math"/>
              </a:rPr>
              <a:t>=</a:t>
            </a:r>
            <a:r>
              <a:rPr dirty="0" sz="1000" spc="50">
                <a:latin typeface="Cambria Math"/>
                <a:cs typeface="Cambria Math"/>
              </a:rPr>
              <a:t> </a:t>
            </a:r>
            <a:r>
              <a:rPr dirty="0" sz="1000" spc="-90">
                <a:latin typeface="Cambria Math"/>
                <a:cs typeface="Cambria Math"/>
              </a:rPr>
              <a:t>𝑁𝑁</a:t>
            </a:r>
            <a:r>
              <a:rPr dirty="0" baseline="2777" sz="1500" spc="-135">
                <a:latin typeface="Cambria Math"/>
                <a:cs typeface="Cambria Math"/>
              </a:rPr>
              <a:t>(</a:t>
            </a:r>
            <a:r>
              <a:rPr dirty="0" sz="1000" spc="-90">
                <a:latin typeface="Cambria Math"/>
                <a:cs typeface="Cambria Math"/>
              </a:rPr>
              <a:t>0.217𝑠𝑠𝑠𝑠</a:t>
            </a:r>
            <a:r>
              <a:rPr dirty="0" baseline="27777" sz="1050" spc="-135">
                <a:latin typeface="Cambria Math"/>
                <a:cs typeface="Cambria Math"/>
              </a:rPr>
              <a:t>2</a:t>
            </a:r>
            <a:r>
              <a:rPr dirty="0" baseline="2777" sz="1500" spc="-135">
                <a:latin typeface="Cambria Math"/>
                <a:cs typeface="Cambria Math"/>
              </a:rPr>
              <a:t>)(</a:t>
            </a:r>
            <a:r>
              <a:rPr dirty="0" sz="1000" spc="-90">
                <a:latin typeface="Cambria Math"/>
                <a:cs typeface="Cambria Math"/>
              </a:rPr>
              <a:t>0.85</a:t>
            </a:r>
            <a:r>
              <a:rPr dirty="0" baseline="2777" sz="1500" spc="-135">
                <a:latin typeface="Cambria Math"/>
                <a:cs typeface="Cambria Math"/>
              </a:rPr>
              <a:t>)(</a:t>
            </a:r>
            <a:r>
              <a:rPr dirty="0" sz="1000" spc="-90">
                <a:latin typeface="Cambria Math"/>
                <a:cs typeface="Cambria Math"/>
              </a:rPr>
              <a:t>0.75</a:t>
            </a:r>
            <a:r>
              <a:rPr dirty="0" baseline="2777" sz="1500" spc="-135">
                <a:latin typeface="Cambria Math"/>
                <a:cs typeface="Cambria Math"/>
              </a:rPr>
              <a:t>)(</a:t>
            </a:r>
            <a:r>
              <a:rPr dirty="0" sz="1000" spc="-90">
                <a:latin typeface="Cambria Math"/>
                <a:cs typeface="Cambria Math"/>
              </a:rPr>
              <a:t>270𝑘𝑘𝑠𝑠𝑠𝑠</a:t>
            </a:r>
            <a:r>
              <a:rPr dirty="0" baseline="2777" sz="1500" spc="-135">
                <a:latin typeface="Cambria Math"/>
                <a:cs typeface="Cambria Math"/>
              </a:rPr>
              <a:t>)</a:t>
            </a:r>
            <a:endParaRPr baseline="2777" sz="1500">
              <a:latin typeface="Cambria Math"/>
              <a:cs typeface="Cambria Math"/>
            </a:endParaRPr>
          </a:p>
          <a:p>
            <a:pPr algn="ctr" marL="60960">
              <a:lnSpc>
                <a:spcPct val="100000"/>
              </a:lnSpc>
              <a:spcBef>
                <a:spcPts val="565"/>
              </a:spcBef>
            </a:pPr>
            <a:r>
              <a:rPr dirty="0" sz="1000" spc="-370">
                <a:latin typeface="Cambria Math"/>
                <a:cs typeface="Cambria Math"/>
              </a:rPr>
              <a:t>𝑁𝑁</a:t>
            </a:r>
            <a:r>
              <a:rPr dirty="0" sz="1000" spc="85">
                <a:latin typeface="Cambria Math"/>
                <a:cs typeface="Cambria Math"/>
              </a:rPr>
              <a:t> </a:t>
            </a:r>
            <a:r>
              <a:rPr dirty="0" sz="1000" spc="-5">
                <a:latin typeface="Cambria Math"/>
                <a:cs typeface="Cambria Math"/>
              </a:rPr>
              <a:t>=</a:t>
            </a:r>
            <a:r>
              <a:rPr dirty="0" sz="1000" spc="55">
                <a:latin typeface="Cambria Math"/>
                <a:cs typeface="Cambria Math"/>
              </a:rPr>
              <a:t> </a:t>
            </a:r>
            <a:r>
              <a:rPr dirty="0" sz="1000" spc="-5">
                <a:latin typeface="Cambria Math"/>
                <a:cs typeface="Cambria Math"/>
              </a:rPr>
              <a:t>60.8</a:t>
            </a:r>
            <a:endParaRPr sz="1000">
              <a:latin typeface="Cambria Math"/>
              <a:cs typeface="Cambria Math"/>
            </a:endParaRPr>
          </a:p>
          <a:p>
            <a:pPr marL="63500">
              <a:lnSpc>
                <a:spcPct val="100000"/>
              </a:lnSpc>
              <a:spcBef>
                <a:spcPts val="550"/>
              </a:spcBef>
            </a:pPr>
            <a:r>
              <a:rPr dirty="0" sz="1000" spc="-5">
                <a:latin typeface="Times New Roman"/>
                <a:cs typeface="Times New Roman"/>
              </a:rPr>
              <a:t>Use </a:t>
            </a:r>
            <a:r>
              <a:rPr dirty="0" sz="1000">
                <a:latin typeface="Times New Roman"/>
                <a:cs typeface="Times New Roman"/>
              </a:rPr>
              <a:t>61</a:t>
            </a:r>
            <a:r>
              <a:rPr dirty="0" sz="1000" spc="5">
                <a:latin typeface="Times New Roman"/>
                <a:cs typeface="Times New Roman"/>
              </a:rPr>
              <a:t> </a:t>
            </a:r>
            <a:r>
              <a:rPr dirty="0" sz="1000" spc="-5">
                <a:latin typeface="Times New Roman"/>
                <a:cs typeface="Times New Roman"/>
              </a:rPr>
              <a:t>strands.</a:t>
            </a:r>
            <a:endParaRPr sz="1000">
              <a:latin typeface="Times New Roman"/>
              <a:cs typeface="Times New Roman"/>
            </a:endParaRPr>
          </a:p>
          <a:p>
            <a:pPr algn="ctr" marL="60325">
              <a:lnSpc>
                <a:spcPct val="100000"/>
              </a:lnSpc>
              <a:spcBef>
                <a:spcPts val="575"/>
              </a:spcBef>
            </a:pPr>
            <a:r>
              <a:rPr dirty="0" sz="1000" spc="-315">
                <a:latin typeface="Cambria Math"/>
                <a:cs typeface="Cambria Math"/>
              </a:rPr>
              <a:t>𝑃𝑃</a:t>
            </a:r>
            <a:r>
              <a:rPr dirty="0" sz="1000" spc="85">
                <a:latin typeface="Cambria Math"/>
                <a:cs typeface="Cambria Math"/>
              </a:rPr>
              <a:t> </a:t>
            </a:r>
            <a:r>
              <a:rPr dirty="0" sz="1000" spc="-5">
                <a:latin typeface="Cambria Math"/>
                <a:cs typeface="Cambria Math"/>
              </a:rPr>
              <a:t>= </a:t>
            </a:r>
            <a:r>
              <a:rPr dirty="0" sz="1000" spc="-70">
                <a:latin typeface="Cambria Math"/>
                <a:cs typeface="Cambria Math"/>
              </a:rPr>
              <a:t>61</a:t>
            </a:r>
            <a:r>
              <a:rPr dirty="0" baseline="2777" sz="1500" spc="-104">
                <a:latin typeface="Cambria Math"/>
                <a:cs typeface="Cambria Math"/>
              </a:rPr>
              <a:t>(</a:t>
            </a:r>
            <a:r>
              <a:rPr dirty="0" sz="1000" spc="-70">
                <a:latin typeface="Cambria Math"/>
                <a:cs typeface="Cambria Math"/>
              </a:rPr>
              <a:t>0.217𝑠𝑠𝑠𝑠</a:t>
            </a:r>
            <a:r>
              <a:rPr dirty="0" baseline="27777" sz="1050" spc="-104">
                <a:latin typeface="Cambria Math"/>
                <a:cs typeface="Cambria Math"/>
              </a:rPr>
              <a:t>2</a:t>
            </a:r>
            <a:r>
              <a:rPr dirty="0" baseline="2777" sz="1500" spc="-104">
                <a:latin typeface="Cambria Math"/>
                <a:cs typeface="Cambria Math"/>
              </a:rPr>
              <a:t>)(</a:t>
            </a:r>
            <a:r>
              <a:rPr dirty="0" sz="1000" spc="-70">
                <a:latin typeface="Cambria Math"/>
                <a:cs typeface="Cambria Math"/>
              </a:rPr>
              <a:t>0.85</a:t>
            </a:r>
            <a:r>
              <a:rPr dirty="0" baseline="2777" sz="1500" spc="-104">
                <a:latin typeface="Cambria Math"/>
                <a:cs typeface="Cambria Math"/>
              </a:rPr>
              <a:t>)(</a:t>
            </a:r>
            <a:r>
              <a:rPr dirty="0" sz="1000" spc="-70">
                <a:latin typeface="Cambria Math"/>
                <a:cs typeface="Cambria Math"/>
              </a:rPr>
              <a:t>0.75</a:t>
            </a:r>
            <a:r>
              <a:rPr dirty="0" baseline="2777" sz="1500" spc="-104">
                <a:latin typeface="Cambria Math"/>
                <a:cs typeface="Cambria Math"/>
              </a:rPr>
              <a:t>)(</a:t>
            </a:r>
            <a:r>
              <a:rPr dirty="0" sz="1000" spc="-70">
                <a:latin typeface="Cambria Math"/>
                <a:cs typeface="Cambria Math"/>
              </a:rPr>
              <a:t>270𝑘𝑘𝑠𝑠𝑠𝑠</a:t>
            </a:r>
            <a:r>
              <a:rPr dirty="0" baseline="2777" sz="1500" spc="-104">
                <a:latin typeface="Cambria Math"/>
                <a:cs typeface="Cambria Math"/>
              </a:rPr>
              <a:t>) </a:t>
            </a:r>
            <a:r>
              <a:rPr dirty="0" sz="1000" spc="-5">
                <a:latin typeface="Cambria Math"/>
                <a:cs typeface="Cambria Math"/>
              </a:rPr>
              <a:t>= 2278.4</a:t>
            </a:r>
            <a:r>
              <a:rPr dirty="0" sz="1000" spc="110">
                <a:latin typeface="Cambria Math"/>
                <a:cs typeface="Cambria Math"/>
              </a:rPr>
              <a:t> </a:t>
            </a:r>
            <a:r>
              <a:rPr dirty="0" sz="1000" spc="-290">
                <a:latin typeface="Cambria Math"/>
                <a:cs typeface="Cambria Math"/>
              </a:rPr>
              <a:t>𝑘𝑘𝑠𝑠𝑘𝑘</a:t>
            </a:r>
            <a:endParaRPr sz="1000">
              <a:latin typeface="Cambria Math"/>
              <a:cs typeface="Cambria Math"/>
            </a:endParaRPr>
          </a:p>
          <a:p>
            <a:pPr>
              <a:lnSpc>
                <a:spcPct val="100000"/>
              </a:lnSpc>
              <a:spcBef>
                <a:spcPts val="30"/>
              </a:spcBef>
            </a:pPr>
            <a:endParaRPr sz="950">
              <a:latin typeface="Cambria Math"/>
              <a:cs typeface="Cambria Math"/>
            </a:endParaRPr>
          </a:p>
          <a:p>
            <a:pPr lvl="2" marL="520700" indent="-457200">
              <a:lnSpc>
                <a:spcPct val="100000"/>
              </a:lnSpc>
              <a:buClr>
                <a:srgbClr val="0000FF"/>
              </a:buClr>
              <a:buFont typeface="Arial"/>
              <a:buAutoNum type="arabicPeriod" startAt="3"/>
              <a:tabLst>
                <a:tab pos="520700" algn="l"/>
              </a:tabLst>
            </a:pPr>
            <a:r>
              <a:rPr dirty="0" sz="1200" spc="-5">
                <a:solidFill>
                  <a:srgbClr val="0000FF"/>
                </a:solidFill>
                <a:latin typeface="Arial"/>
                <a:cs typeface="Arial"/>
              </a:rPr>
              <a:t>C</a:t>
            </a:r>
            <a:r>
              <a:rPr dirty="0" sz="1200" spc="-5">
                <a:solidFill>
                  <a:srgbClr val="0000FF"/>
                </a:solidFill>
                <a:latin typeface="Arial"/>
                <a:cs typeface="Arial"/>
              </a:rPr>
              <a:t>heck Estimate of Final Concrete</a:t>
            </a:r>
            <a:r>
              <a:rPr dirty="0" sz="1200" spc="30">
                <a:solidFill>
                  <a:srgbClr val="0000FF"/>
                </a:solidFill>
                <a:latin typeface="Arial"/>
                <a:cs typeface="Arial"/>
              </a:rPr>
              <a:t> </a:t>
            </a:r>
            <a:r>
              <a:rPr dirty="0" sz="1200" spc="-5">
                <a:solidFill>
                  <a:srgbClr val="0000FF"/>
                </a:solidFill>
                <a:latin typeface="Arial"/>
                <a:cs typeface="Arial"/>
              </a:rPr>
              <a:t>Strength</a:t>
            </a:r>
            <a:endParaRPr sz="1200">
              <a:latin typeface="Arial"/>
              <a:cs typeface="Arial"/>
            </a:endParaRPr>
          </a:p>
          <a:p>
            <a:pPr lvl="3" marL="612140" indent="-548640">
              <a:lnSpc>
                <a:spcPct val="100000"/>
              </a:lnSpc>
              <a:spcBef>
                <a:spcPts val="1140"/>
              </a:spcBef>
              <a:buFont typeface="Times New Roman"/>
              <a:buAutoNum type="arabicPeriod"/>
              <a:tabLst>
                <a:tab pos="611505" algn="l"/>
                <a:tab pos="612140" algn="l"/>
              </a:tabLst>
            </a:pPr>
            <a:r>
              <a:rPr dirty="0" sz="1200" spc="-5" i="1">
                <a:latin typeface="Arial"/>
                <a:cs typeface="Arial"/>
              </a:rPr>
              <a:t>Se</a:t>
            </a:r>
            <a:r>
              <a:rPr dirty="0" sz="1200" spc="-5" i="1">
                <a:latin typeface="Arial"/>
                <a:cs typeface="Arial"/>
              </a:rPr>
              <a:t>rvice limit </a:t>
            </a:r>
            <a:r>
              <a:rPr dirty="0" sz="1200" i="1">
                <a:latin typeface="Arial"/>
                <a:cs typeface="Arial"/>
              </a:rPr>
              <a:t>state - </a:t>
            </a:r>
            <a:r>
              <a:rPr dirty="0" sz="1200" spc="-5" i="1">
                <a:latin typeface="Arial"/>
                <a:cs typeface="Arial"/>
              </a:rPr>
              <a:t>compression with live</a:t>
            </a:r>
            <a:r>
              <a:rPr dirty="0" sz="1200" spc="25" i="1">
                <a:latin typeface="Arial"/>
                <a:cs typeface="Arial"/>
              </a:rPr>
              <a:t> </a:t>
            </a:r>
            <a:r>
              <a:rPr dirty="0" sz="1200" spc="-10" i="1">
                <a:latin typeface="Arial"/>
                <a:cs typeface="Arial"/>
              </a:rPr>
              <a:t>load</a:t>
            </a:r>
            <a:endParaRPr sz="1200">
              <a:latin typeface="Arial"/>
              <a:cs typeface="Arial"/>
            </a:endParaRPr>
          </a:p>
          <a:p>
            <a:pPr marL="63500">
              <a:lnSpc>
                <a:spcPct val="100000"/>
              </a:lnSpc>
              <a:spcBef>
                <a:spcPts val="260"/>
              </a:spcBef>
            </a:pPr>
            <a:r>
              <a:rPr dirty="0" baseline="2777" sz="1500" spc="-7">
                <a:latin typeface="Times New Roman"/>
                <a:cs typeface="Times New Roman"/>
              </a:rPr>
              <a:t>Compression at the top </a:t>
            </a:r>
            <a:r>
              <a:rPr dirty="0" baseline="2777" sz="1500">
                <a:latin typeface="Times New Roman"/>
                <a:cs typeface="Times New Roman"/>
              </a:rPr>
              <a:t>of </a:t>
            </a:r>
            <a:r>
              <a:rPr dirty="0" baseline="2777" sz="1500" spc="-7">
                <a:latin typeface="Times New Roman"/>
                <a:cs typeface="Times New Roman"/>
              </a:rPr>
              <a:t>girder, Service I limit state with live load is limited to</a:t>
            </a:r>
            <a:r>
              <a:rPr dirty="0" baseline="2777" sz="1500" spc="165">
                <a:latin typeface="Times New Roman"/>
                <a:cs typeface="Times New Roman"/>
              </a:rPr>
              <a:t> </a:t>
            </a:r>
            <a:r>
              <a:rPr dirty="0" baseline="2645" sz="1575" spc="-30" i="1">
                <a:latin typeface="Cambria Math"/>
                <a:cs typeface="Cambria Math"/>
              </a:rPr>
              <a:t>0.6f’</a:t>
            </a:r>
            <a:r>
              <a:rPr dirty="0" sz="650" spc="-20" i="1">
                <a:latin typeface="Cambria Math"/>
                <a:cs typeface="Cambria Math"/>
              </a:rPr>
              <a:t>c</a:t>
            </a:r>
            <a:r>
              <a:rPr dirty="0" baseline="2777" sz="1500" spc="-30">
                <a:latin typeface="Times New Roman"/>
                <a:cs typeface="Times New Roman"/>
              </a:rPr>
              <a:t>.</a:t>
            </a:r>
            <a:endParaRPr baseline="2777" sz="1500">
              <a:latin typeface="Times New Roman"/>
              <a:cs typeface="Times New Roman"/>
            </a:endParaRPr>
          </a:p>
          <a:p>
            <a:pPr marL="63500">
              <a:lnSpc>
                <a:spcPct val="100000"/>
              </a:lnSpc>
              <a:spcBef>
                <a:spcPts val="505"/>
              </a:spcBef>
            </a:pPr>
            <a:r>
              <a:rPr dirty="0" sz="1000" spc="-5">
                <a:latin typeface="Times New Roman"/>
                <a:cs typeface="Times New Roman"/>
              </a:rPr>
              <a:t>Service I limit state </a:t>
            </a:r>
            <a:r>
              <a:rPr dirty="0" sz="1000">
                <a:latin typeface="Times New Roman"/>
                <a:cs typeface="Times New Roman"/>
              </a:rPr>
              <a:t>for </a:t>
            </a:r>
            <a:r>
              <a:rPr dirty="0" sz="1000" spc="-5">
                <a:latin typeface="Times New Roman"/>
                <a:cs typeface="Times New Roman"/>
              </a:rPr>
              <a:t>compression stresses at the top </a:t>
            </a:r>
            <a:r>
              <a:rPr dirty="0" sz="1000">
                <a:latin typeface="Times New Roman"/>
                <a:cs typeface="Times New Roman"/>
              </a:rPr>
              <a:t>of </a:t>
            </a:r>
            <a:r>
              <a:rPr dirty="0" sz="1000" spc="-10">
                <a:latin typeface="Times New Roman"/>
                <a:cs typeface="Times New Roman"/>
              </a:rPr>
              <a:t>the </a:t>
            </a:r>
            <a:r>
              <a:rPr dirty="0" sz="1000" spc="-5">
                <a:latin typeface="Times New Roman"/>
                <a:cs typeface="Times New Roman"/>
              </a:rPr>
              <a:t>girder at</a:t>
            </a:r>
            <a:r>
              <a:rPr dirty="0" sz="1000" spc="80">
                <a:latin typeface="Times New Roman"/>
                <a:cs typeface="Times New Roman"/>
              </a:rPr>
              <a:t> </a:t>
            </a:r>
            <a:r>
              <a:rPr dirty="0" sz="1000" spc="-5">
                <a:latin typeface="Times New Roman"/>
                <a:cs typeface="Times New Roman"/>
              </a:rPr>
              <a:t>mid-span.</a:t>
            </a:r>
            <a:endParaRPr sz="1000">
              <a:latin typeface="Times New Roman"/>
              <a:cs typeface="Times New Roman"/>
            </a:endParaRPr>
          </a:p>
          <a:p>
            <a:pPr algn="ctr" marL="63500">
              <a:lnSpc>
                <a:spcPct val="100000"/>
              </a:lnSpc>
              <a:spcBef>
                <a:spcPts val="565"/>
              </a:spcBef>
            </a:pPr>
            <a:r>
              <a:rPr dirty="0" sz="1000" spc="-325">
                <a:latin typeface="Cambria Math"/>
                <a:cs typeface="Cambria Math"/>
              </a:rPr>
              <a:t>𝑆𝑆𝐴𝐴𝐴𝐴𝑆𝑆𝑠𝑠𝑐𝑐𝐴𝐴</a:t>
            </a:r>
            <a:r>
              <a:rPr dirty="0" sz="1000" spc="25">
                <a:latin typeface="Cambria Math"/>
                <a:cs typeface="Cambria Math"/>
              </a:rPr>
              <a:t> </a:t>
            </a:r>
            <a:r>
              <a:rPr dirty="0" sz="1000" spc="-195">
                <a:latin typeface="Cambria Math"/>
                <a:cs typeface="Cambria Math"/>
              </a:rPr>
              <a:t>𝐼𝐼 </a:t>
            </a:r>
            <a:r>
              <a:rPr dirty="0" sz="1000" spc="-5">
                <a:latin typeface="Cambria Math"/>
                <a:cs typeface="Cambria Math"/>
              </a:rPr>
              <a:t>= </a:t>
            </a:r>
            <a:r>
              <a:rPr dirty="0" sz="1000" spc="-220">
                <a:latin typeface="Cambria Math"/>
                <a:cs typeface="Cambria Math"/>
              </a:rPr>
              <a:t>1.0𝐷𝐷𝐷𝐷       </a:t>
            </a:r>
            <a:r>
              <a:rPr dirty="0" sz="1000" spc="-5">
                <a:latin typeface="Cambria Math"/>
                <a:cs typeface="Cambria Math"/>
              </a:rPr>
              <a:t>+ </a:t>
            </a:r>
            <a:r>
              <a:rPr dirty="0" sz="1000" spc="-180">
                <a:latin typeface="Cambria Math"/>
                <a:cs typeface="Cambria Math"/>
              </a:rPr>
              <a:t>1.0𝐷𝐷𝐻𝐻  </a:t>
            </a:r>
            <a:r>
              <a:rPr dirty="0" sz="1000" spc="-5">
                <a:latin typeface="Cambria Math"/>
                <a:cs typeface="Cambria Math"/>
              </a:rPr>
              <a:t>+ </a:t>
            </a:r>
            <a:r>
              <a:rPr dirty="0" sz="1000" spc="-140">
                <a:latin typeface="Cambria Math"/>
                <a:cs typeface="Cambria Math"/>
              </a:rPr>
              <a:t>1.0(𝐿𝐿𝐿𝐿 </a:t>
            </a:r>
            <a:r>
              <a:rPr dirty="0" sz="1000" spc="-5">
                <a:latin typeface="Cambria Math"/>
                <a:cs typeface="Cambria Math"/>
              </a:rPr>
              <a:t>+</a:t>
            </a:r>
            <a:r>
              <a:rPr dirty="0" sz="1000" spc="70">
                <a:latin typeface="Cambria Math"/>
                <a:cs typeface="Cambria Math"/>
              </a:rPr>
              <a:t> </a:t>
            </a:r>
            <a:r>
              <a:rPr dirty="0" sz="1000" spc="-245">
                <a:latin typeface="Cambria Math"/>
                <a:cs typeface="Cambria Math"/>
              </a:rPr>
              <a:t>𝐼𝐼𝑀𝑀)</a:t>
            </a:r>
            <a:endParaRPr sz="1000">
              <a:latin typeface="Cambria Math"/>
              <a:cs typeface="Cambria Math"/>
            </a:endParaRPr>
          </a:p>
          <a:p>
            <a:pPr algn="ctr" marR="241935">
              <a:lnSpc>
                <a:spcPts val="1190"/>
              </a:lnSpc>
              <a:spcBef>
                <a:spcPts val="565"/>
              </a:spcBef>
            </a:pPr>
            <a:r>
              <a:rPr dirty="0" sz="1000" spc="-345">
                <a:latin typeface="Cambria Math"/>
                <a:cs typeface="Cambria Math"/>
              </a:rPr>
              <a:t>𝑓𝑓</a:t>
            </a:r>
            <a:r>
              <a:rPr dirty="0" baseline="-15873" sz="1050" spc="-517">
                <a:latin typeface="Cambria Math"/>
                <a:cs typeface="Cambria Math"/>
              </a:rPr>
              <a:t>𝑑𝑑</a:t>
            </a:r>
            <a:r>
              <a:rPr dirty="0" baseline="-15873" sz="1050" spc="292">
                <a:latin typeface="Cambria Math"/>
                <a:cs typeface="Cambria Math"/>
              </a:rPr>
              <a:t> </a:t>
            </a:r>
            <a:r>
              <a:rPr dirty="0" sz="1000" spc="-5">
                <a:latin typeface="Cambria Math"/>
                <a:cs typeface="Cambria Math"/>
              </a:rPr>
              <a:t>= </a:t>
            </a:r>
            <a:r>
              <a:rPr dirty="0" sz="1000" spc="-225">
                <a:latin typeface="Cambria Math"/>
                <a:cs typeface="Cambria Math"/>
              </a:rPr>
              <a:t>−2.110𝑘𝑘𝑠𝑠𝑠𝑠</a:t>
            </a:r>
            <a:r>
              <a:rPr dirty="0" baseline="2777" sz="1500" spc="-337">
                <a:latin typeface="Cambria Math"/>
                <a:cs typeface="Cambria Math"/>
              </a:rPr>
              <a:t>(</a:t>
            </a:r>
            <a:r>
              <a:rPr dirty="0" sz="1000" spc="-225">
                <a:latin typeface="Cambria Math"/>
                <a:cs typeface="Cambria Math"/>
              </a:rPr>
              <a:t>𝑔𝑔𝑠𝑠𝐴𝐴𝑑𝑑𝐴𝐴𝐴𝐴</a:t>
            </a:r>
            <a:r>
              <a:rPr dirty="0" baseline="2777" sz="1500" spc="-337">
                <a:latin typeface="Cambria Math"/>
                <a:cs typeface="Cambria Math"/>
              </a:rPr>
              <a:t>)</a:t>
            </a:r>
            <a:r>
              <a:rPr dirty="0" baseline="2777" sz="1500" spc="44">
                <a:latin typeface="Cambria Math"/>
                <a:cs typeface="Cambria Math"/>
              </a:rPr>
              <a:t> </a:t>
            </a:r>
            <a:r>
              <a:rPr dirty="0" sz="1000" spc="-5">
                <a:latin typeface="Cambria Math"/>
                <a:cs typeface="Cambria Math"/>
              </a:rPr>
              <a:t>− </a:t>
            </a:r>
            <a:r>
              <a:rPr dirty="0" sz="1000" spc="-235">
                <a:latin typeface="Cambria Math"/>
                <a:cs typeface="Cambria Math"/>
              </a:rPr>
              <a:t>0.088𝑘𝑘𝑠𝑠𝑠𝑠</a:t>
            </a:r>
            <a:r>
              <a:rPr dirty="0" baseline="2777" sz="1500" spc="-352">
                <a:latin typeface="Cambria Math"/>
                <a:cs typeface="Cambria Math"/>
              </a:rPr>
              <a:t>(</a:t>
            </a:r>
            <a:r>
              <a:rPr dirty="0" sz="1000" spc="-235">
                <a:latin typeface="Cambria Math"/>
                <a:cs typeface="Cambria Math"/>
              </a:rPr>
              <a:t>𝑑𝑑𝑠𝑠𝐴𝐴𝑘𝑘ℎ𝐴𝐴𝐴𝐴𝑔𝑔𝑚𝑚</a:t>
            </a:r>
            <a:r>
              <a:rPr dirty="0" baseline="2777" sz="1500" spc="-352">
                <a:latin typeface="Cambria Math"/>
                <a:cs typeface="Cambria Math"/>
              </a:rPr>
              <a:t>)</a:t>
            </a:r>
            <a:r>
              <a:rPr dirty="0" baseline="2777" sz="1500" spc="37">
                <a:latin typeface="Cambria Math"/>
                <a:cs typeface="Cambria Math"/>
              </a:rPr>
              <a:t> </a:t>
            </a:r>
            <a:r>
              <a:rPr dirty="0" sz="1000" spc="-5">
                <a:latin typeface="Cambria Math"/>
                <a:cs typeface="Cambria Math"/>
              </a:rPr>
              <a:t>− </a:t>
            </a:r>
            <a:r>
              <a:rPr dirty="0" sz="1000" spc="-190">
                <a:latin typeface="Cambria Math"/>
                <a:cs typeface="Cambria Math"/>
              </a:rPr>
              <a:t>1.545𝑘𝑘𝑠𝑠𝑠𝑠(𝑠𝑠𝑘𝑘𝐴𝐴𝑠𝑠) </a:t>
            </a:r>
            <a:r>
              <a:rPr dirty="0" sz="1000" spc="-5">
                <a:latin typeface="Cambria Math"/>
                <a:cs typeface="Cambria Math"/>
              </a:rPr>
              <a:t>− </a:t>
            </a:r>
            <a:r>
              <a:rPr dirty="0" sz="1000" spc="-165">
                <a:latin typeface="Cambria Math"/>
                <a:cs typeface="Cambria Math"/>
              </a:rPr>
              <a:t>0.476𝑘𝑘𝑠𝑠𝑠𝑠</a:t>
            </a:r>
            <a:r>
              <a:rPr dirty="0" baseline="2777" sz="1500" spc="-247">
                <a:latin typeface="Cambria Math"/>
                <a:cs typeface="Cambria Math"/>
              </a:rPr>
              <a:t>(</a:t>
            </a:r>
            <a:r>
              <a:rPr dirty="0" sz="1000" spc="-165">
                <a:latin typeface="Cambria Math"/>
                <a:cs typeface="Cambria Math"/>
              </a:rPr>
              <a:t>ℎ𝐴𝐴𝑎𝑎𝑠𝑠𝑐𝑐ℎ</a:t>
            </a:r>
            <a:r>
              <a:rPr dirty="0" baseline="2777" sz="1500" spc="-247">
                <a:latin typeface="Cambria Math"/>
                <a:cs typeface="Cambria Math"/>
              </a:rPr>
              <a:t>) </a:t>
            </a:r>
            <a:r>
              <a:rPr dirty="0" sz="1000" spc="-5">
                <a:latin typeface="Cambria Math"/>
                <a:cs typeface="Cambria Math"/>
              </a:rPr>
              <a:t>−</a:t>
            </a:r>
            <a:r>
              <a:rPr dirty="0" sz="1000" spc="-70">
                <a:latin typeface="Cambria Math"/>
                <a:cs typeface="Cambria Math"/>
              </a:rPr>
              <a:t> </a:t>
            </a:r>
            <a:r>
              <a:rPr dirty="0" sz="1000" spc="-245">
                <a:latin typeface="Cambria Math"/>
                <a:cs typeface="Cambria Math"/>
              </a:rPr>
              <a:t>0.177𝑘𝑘𝑠𝑠𝑠𝑠</a:t>
            </a:r>
            <a:r>
              <a:rPr dirty="0" baseline="2777" sz="1500" spc="-367">
                <a:latin typeface="Cambria Math"/>
                <a:cs typeface="Cambria Math"/>
              </a:rPr>
              <a:t>(</a:t>
            </a:r>
            <a:r>
              <a:rPr dirty="0" sz="1000" spc="-245">
                <a:latin typeface="Cambria Math"/>
                <a:cs typeface="Cambria Math"/>
              </a:rPr>
              <a:t>𝑠𝑠𝐴𝐴𝐴𝐴𝐴𝐴𝑠𝑠𝐴𝐴𝐴𝐴</a:t>
            </a:r>
            <a:r>
              <a:rPr dirty="0" baseline="2777" sz="1500" spc="-367">
                <a:latin typeface="Cambria Math"/>
                <a:cs typeface="Cambria Math"/>
              </a:rPr>
              <a:t>)</a:t>
            </a:r>
            <a:endParaRPr baseline="2777" sz="1500">
              <a:latin typeface="Cambria Math"/>
              <a:cs typeface="Cambria Math"/>
            </a:endParaRPr>
          </a:p>
          <a:p>
            <a:pPr algn="ctr" marL="972819">
              <a:lnSpc>
                <a:spcPts val="1190"/>
              </a:lnSpc>
            </a:pPr>
            <a:r>
              <a:rPr dirty="0" sz="1000" spc="-5">
                <a:latin typeface="Cambria Math"/>
                <a:cs typeface="Cambria Math"/>
              </a:rPr>
              <a:t>− </a:t>
            </a:r>
            <a:r>
              <a:rPr dirty="0" sz="1000" spc="-235">
                <a:latin typeface="Cambria Math"/>
                <a:cs typeface="Cambria Math"/>
              </a:rPr>
              <a:t>0.179𝑘𝑘𝑠𝑠𝑠𝑠</a:t>
            </a:r>
            <a:r>
              <a:rPr dirty="0" baseline="2777" sz="1500" spc="-352">
                <a:latin typeface="Cambria Math"/>
                <a:cs typeface="Cambria Math"/>
              </a:rPr>
              <a:t>(</a:t>
            </a:r>
            <a:r>
              <a:rPr dirty="0" sz="1000" spc="-235">
                <a:latin typeface="Cambria Math"/>
                <a:cs typeface="Cambria Math"/>
              </a:rPr>
              <a:t>𝑓𝑓𝑎𝑎𝑓𝑓𝑎𝑎𝐴𝐴𝐴𝐴</a:t>
            </a:r>
            <a:r>
              <a:rPr dirty="0" sz="1000" spc="35">
                <a:latin typeface="Cambria Math"/>
                <a:cs typeface="Cambria Math"/>
              </a:rPr>
              <a:t> </a:t>
            </a:r>
            <a:r>
              <a:rPr dirty="0" sz="1000" spc="-310">
                <a:latin typeface="Cambria Math"/>
                <a:cs typeface="Cambria Math"/>
              </a:rPr>
              <a:t>𝑐𝑐𝑆𝑆𝐴𝐴𝐴𝐴𝑘𝑘𝐴𝐴𝑑𝑑</a:t>
            </a:r>
            <a:r>
              <a:rPr dirty="0" baseline="2777" sz="1500" spc="-465">
                <a:latin typeface="Cambria Math"/>
                <a:cs typeface="Cambria Math"/>
              </a:rPr>
              <a:t>)</a:t>
            </a:r>
            <a:r>
              <a:rPr dirty="0" baseline="2777" sz="1500" spc="37">
                <a:latin typeface="Cambria Math"/>
                <a:cs typeface="Cambria Math"/>
              </a:rPr>
              <a:t> </a:t>
            </a:r>
            <a:r>
              <a:rPr dirty="0" sz="1000" spc="-5">
                <a:latin typeface="Cambria Math"/>
                <a:cs typeface="Cambria Math"/>
              </a:rPr>
              <a:t>− </a:t>
            </a:r>
            <a:r>
              <a:rPr dirty="0" sz="1000" spc="-200">
                <a:latin typeface="Cambria Math"/>
                <a:cs typeface="Cambria Math"/>
              </a:rPr>
              <a:t>0.410𝑘𝑘𝑠𝑠𝑠𝑠</a:t>
            </a:r>
            <a:r>
              <a:rPr dirty="0" baseline="2777" sz="1500" spc="-300">
                <a:latin typeface="Cambria Math"/>
                <a:cs typeface="Cambria Math"/>
              </a:rPr>
              <a:t>(</a:t>
            </a:r>
            <a:r>
              <a:rPr dirty="0" sz="1000" spc="-200">
                <a:latin typeface="Cambria Math"/>
                <a:cs typeface="Cambria Math"/>
              </a:rPr>
              <a:t>𝑠𝑠𝑘𝑘𝐴𝐴𝑠𝑠 </a:t>
            </a:r>
            <a:r>
              <a:rPr dirty="0" sz="1000" spc="-275">
                <a:latin typeface="Cambria Math"/>
                <a:cs typeface="Cambria Math"/>
              </a:rPr>
              <a:t>𝑠𝑠ℎ𝐴𝐴𝑠𝑠𝑠𝑠𝑘𝑘𝐴𝐴𝑔𝑔𝐴𝐴</a:t>
            </a:r>
            <a:r>
              <a:rPr dirty="0" baseline="2777" sz="1500" spc="-412">
                <a:latin typeface="Cambria Math"/>
                <a:cs typeface="Cambria Math"/>
              </a:rPr>
              <a:t>)</a:t>
            </a:r>
            <a:r>
              <a:rPr dirty="0" baseline="2777" sz="1500" spc="37">
                <a:latin typeface="Cambria Math"/>
                <a:cs typeface="Cambria Math"/>
              </a:rPr>
              <a:t> </a:t>
            </a:r>
            <a:r>
              <a:rPr dirty="0" sz="1000" spc="-5">
                <a:latin typeface="Cambria Math"/>
                <a:cs typeface="Cambria Math"/>
              </a:rPr>
              <a:t>− </a:t>
            </a:r>
            <a:r>
              <a:rPr dirty="0" sz="1000" spc="-215">
                <a:latin typeface="Cambria Math"/>
                <a:cs typeface="Cambria Math"/>
              </a:rPr>
              <a:t>0.920𝑘𝑘𝑠𝑠𝑠𝑠</a:t>
            </a:r>
            <a:r>
              <a:rPr dirty="0" baseline="2777" sz="1500" spc="-322">
                <a:latin typeface="Cambria Math"/>
                <a:cs typeface="Cambria Math"/>
              </a:rPr>
              <a:t>(</a:t>
            </a:r>
            <a:r>
              <a:rPr dirty="0" sz="1000" spc="-215">
                <a:latin typeface="Cambria Math"/>
                <a:cs typeface="Cambria Math"/>
              </a:rPr>
              <a:t>𝐷𝐷𝐴𝐴𝑠𝑠𝑠𝑠𝑔𝑔𝑠𝑠 </a:t>
            </a:r>
            <a:r>
              <a:rPr dirty="0" sz="1000" spc="-254">
                <a:latin typeface="Cambria Math"/>
                <a:cs typeface="Cambria Math"/>
              </a:rPr>
              <a:t>𝐿𝐿𝐿𝐿𝐼𝐼𝑀𝑀</a:t>
            </a:r>
            <a:r>
              <a:rPr dirty="0" baseline="2777" sz="1500" spc="-382">
                <a:latin typeface="Cambria Math"/>
                <a:cs typeface="Cambria Math"/>
              </a:rPr>
              <a:t>)</a:t>
            </a:r>
            <a:r>
              <a:rPr dirty="0" baseline="2777" sz="1500" spc="112">
                <a:latin typeface="Cambria Math"/>
                <a:cs typeface="Cambria Math"/>
              </a:rPr>
              <a:t> </a:t>
            </a:r>
            <a:r>
              <a:rPr dirty="0" sz="1000" spc="-5">
                <a:latin typeface="Cambria Math"/>
                <a:cs typeface="Cambria Math"/>
              </a:rPr>
              <a:t>= −5.905</a:t>
            </a:r>
            <a:r>
              <a:rPr dirty="0" sz="1000" spc="-55">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marL="63500">
              <a:lnSpc>
                <a:spcPct val="100000"/>
              </a:lnSpc>
              <a:spcBef>
                <a:spcPts val="560"/>
              </a:spcBef>
            </a:pPr>
            <a:r>
              <a:rPr dirty="0" sz="1000" spc="-5">
                <a:latin typeface="Times New Roman"/>
                <a:cs typeface="Times New Roman"/>
              </a:rPr>
              <a:t>The stress </a:t>
            </a:r>
            <a:r>
              <a:rPr dirty="0" sz="1000">
                <a:latin typeface="Times New Roman"/>
                <a:cs typeface="Times New Roman"/>
              </a:rPr>
              <a:t>due </a:t>
            </a:r>
            <a:r>
              <a:rPr dirty="0" sz="1000" spc="-5">
                <a:latin typeface="Times New Roman"/>
                <a:cs typeface="Times New Roman"/>
              </a:rPr>
              <a:t>to prestressing</a:t>
            </a:r>
            <a:r>
              <a:rPr dirty="0" sz="1000" spc="5">
                <a:latin typeface="Times New Roman"/>
                <a:cs typeface="Times New Roman"/>
              </a:rPr>
              <a:t> </a:t>
            </a:r>
            <a:r>
              <a:rPr dirty="0" sz="1000" spc="-5">
                <a:latin typeface="Times New Roman"/>
                <a:cs typeface="Times New Roman"/>
              </a:rPr>
              <a:t>is</a:t>
            </a:r>
            <a:endParaRPr sz="1000">
              <a:latin typeface="Times New Roman"/>
              <a:cs typeface="Times New Roman"/>
            </a:endParaRPr>
          </a:p>
          <a:p>
            <a:pPr algn="ctr" marL="375285">
              <a:lnSpc>
                <a:spcPts val="985"/>
              </a:lnSpc>
              <a:spcBef>
                <a:spcPts val="420"/>
              </a:spcBef>
              <a:tabLst>
                <a:tab pos="608330" algn="l"/>
              </a:tabLst>
            </a:pPr>
            <a:r>
              <a:rPr dirty="0" sz="1000" spc="-315">
                <a:latin typeface="Cambria Math"/>
                <a:cs typeface="Cambria Math"/>
              </a:rPr>
              <a:t>𝑃𝑃	</a:t>
            </a:r>
            <a:r>
              <a:rPr dirty="0" sz="1000" spc="-355">
                <a:latin typeface="Cambria Math"/>
                <a:cs typeface="Cambria Math"/>
              </a:rPr>
              <a:t>𝑃𝑃𝐴𝐴</a:t>
            </a:r>
            <a:endParaRPr sz="1000">
              <a:latin typeface="Cambria Math"/>
              <a:cs typeface="Cambria Math"/>
            </a:endParaRPr>
          </a:p>
          <a:p>
            <a:pPr algn="ctr" marL="21590">
              <a:lnSpc>
                <a:spcPts val="985"/>
              </a:lnSpc>
            </a:pPr>
            <a:r>
              <a:rPr dirty="0" sz="1000" spc="-270">
                <a:latin typeface="Cambria Math"/>
                <a:cs typeface="Cambria Math"/>
              </a:rPr>
              <a:t>𝑓𝑓</a:t>
            </a:r>
            <a:r>
              <a:rPr dirty="0" baseline="-15873" sz="1050" spc="-405">
                <a:latin typeface="Cambria Math"/>
                <a:cs typeface="Cambria Math"/>
              </a:rPr>
              <a:t>𝑑𝑑𝑠𝑠</a:t>
            </a:r>
            <a:r>
              <a:rPr dirty="0" baseline="-15873" sz="1050" spc="262">
                <a:latin typeface="Cambria Math"/>
                <a:cs typeface="Cambria Math"/>
              </a:rPr>
              <a:t> </a:t>
            </a:r>
            <a:r>
              <a:rPr dirty="0" sz="1000" spc="-5">
                <a:latin typeface="Cambria Math"/>
                <a:cs typeface="Cambria Math"/>
              </a:rPr>
              <a:t>= </a:t>
            </a:r>
            <a:r>
              <a:rPr dirty="0" baseline="-36111" sz="1500" spc="-480">
                <a:latin typeface="Cambria Math"/>
                <a:cs typeface="Cambria Math"/>
              </a:rPr>
              <a:t>𝐴𝐴</a:t>
            </a:r>
            <a:r>
              <a:rPr dirty="0" baseline="-36111" sz="1500" spc="15">
                <a:latin typeface="Cambria Math"/>
                <a:cs typeface="Cambria Math"/>
              </a:rPr>
              <a:t> </a:t>
            </a:r>
            <a:r>
              <a:rPr dirty="0" sz="1000" spc="-5">
                <a:latin typeface="Cambria Math"/>
                <a:cs typeface="Cambria Math"/>
              </a:rPr>
              <a:t>+ </a:t>
            </a:r>
            <a:r>
              <a:rPr dirty="0" sz="1000" spc="140">
                <a:latin typeface="Cambria Math"/>
                <a:cs typeface="Cambria Math"/>
              </a:rPr>
              <a:t> </a:t>
            </a:r>
            <a:r>
              <a:rPr dirty="0" baseline="-36111" sz="1500" spc="-405">
                <a:latin typeface="Cambria Math"/>
                <a:cs typeface="Cambria Math"/>
              </a:rPr>
              <a:t>𝑆𝑆</a:t>
            </a:r>
            <a:endParaRPr baseline="-36111" sz="1500">
              <a:latin typeface="Cambria Math"/>
              <a:cs typeface="Cambria Math"/>
            </a:endParaRPr>
          </a:p>
        </p:txBody>
      </p:sp>
      <p:sp>
        <p:nvSpPr>
          <p:cNvPr id="9" name="object 9"/>
          <p:cNvSpPr/>
          <p:nvPr/>
        </p:nvSpPr>
        <p:spPr>
          <a:xfrm>
            <a:off x="4088891" y="5380482"/>
            <a:ext cx="144780" cy="0"/>
          </a:xfrm>
          <a:custGeom>
            <a:avLst/>
            <a:gdLst/>
            <a:ahLst/>
            <a:cxnLst/>
            <a:rect l="l" t="t" r="r" b="b"/>
            <a:pathLst>
              <a:path w="144779" h="0">
                <a:moveTo>
                  <a:pt x="0" y="0"/>
                </a:moveTo>
                <a:lnTo>
                  <a:pt x="144779" y="0"/>
                </a:lnTo>
              </a:path>
            </a:pathLst>
          </a:custGeom>
          <a:ln w="7620">
            <a:solidFill>
              <a:srgbClr val="000000"/>
            </a:solidFill>
          </a:ln>
        </p:spPr>
        <p:txBody>
          <a:bodyPr wrap="square" lIns="0" tIns="0" rIns="0" bIns="0" rtlCol="0"/>
          <a:lstStyle/>
          <a:p/>
        </p:txBody>
      </p:sp>
      <p:sp>
        <p:nvSpPr>
          <p:cNvPr id="10" name="object 10"/>
          <p:cNvSpPr/>
          <p:nvPr/>
        </p:nvSpPr>
        <p:spPr>
          <a:xfrm>
            <a:off x="2639567" y="5752338"/>
            <a:ext cx="655955" cy="0"/>
          </a:xfrm>
          <a:custGeom>
            <a:avLst/>
            <a:gdLst/>
            <a:ahLst/>
            <a:cxnLst/>
            <a:rect l="l" t="t" r="r" b="b"/>
            <a:pathLst>
              <a:path w="655954" h="0">
                <a:moveTo>
                  <a:pt x="0" y="0"/>
                </a:moveTo>
                <a:lnTo>
                  <a:pt x="655332" y="0"/>
                </a:lnTo>
              </a:path>
            </a:pathLst>
          </a:custGeom>
          <a:ln w="7620">
            <a:solidFill>
              <a:srgbClr val="000000"/>
            </a:solidFill>
          </a:ln>
        </p:spPr>
        <p:txBody>
          <a:bodyPr wrap="square" lIns="0" tIns="0" rIns="0" bIns="0" rtlCol="0"/>
          <a:lstStyle/>
          <a:p/>
        </p:txBody>
      </p:sp>
      <p:sp>
        <p:nvSpPr>
          <p:cNvPr id="11" name="object 11"/>
          <p:cNvSpPr txBox="1"/>
          <p:nvPr/>
        </p:nvSpPr>
        <p:spPr>
          <a:xfrm>
            <a:off x="2259130" y="5520317"/>
            <a:ext cx="2594610" cy="391795"/>
          </a:xfrm>
          <a:prstGeom prst="rect">
            <a:avLst/>
          </a:prstGeom>
        </p:spPr>
        <p:txBody>
          <a:bodyPr wrap="square" lIns="0" tIns="43180" rIns="0" bIns="0" rtlCol="0" vert="horz">
            <a:spAutoFit/>
          </a:bodyPr>
          <a:lstStyle/>
          <a:p>
            <a:pPr marL="380365">
              <a:lnSpc>
                <a:spcPct val="100000"/>
              </a:lnSpc>
              <a:spcBef>
                <a:spcPts val="340"/>
              </a:spcBef>
              <a:tabLst>
                <a:tab pos="1186180" algn="l"/>
              </a:tabLst>
            </a:pPr>
            <a:r>
              <a:rPr dirty="0" sz="1000" spc="-135">
                <a:latin typeface="Cambria Math"/>
                <a:cs typeface="Cambria Math"/>
              </a:rPr>
              <a:t>−2278.4𝑘𝑘𝑠𝑠𝑘𝑘	</a:t>
            </a:r>
            <a:r>
              <a:rPr dirty="0" baseline="2777" sz="1500" spc="-150">
                <a:latin typeface="Cambria Math"/>
                <a:cs typeface="Cambria Math"/>
              </a:rPr>
              <a:t>(</a:t>
            </a:r>
            <a:r>
              <a:rPr dirty="0" sz="1000" spc="-100">
                <a:latin typeface="Cambria Math"/>
                <a:cs typeface="Cambria Math"/>
              </a:rPr>
              <a:t>−2278.4𝑘𝑘𝑠𝑠𝑘𝑘</a:t>
            </a:r>
            <a:r>
              <a:rPr dirty="0" baseline="2777" sz="1500" spc="-150">
                <a:latin typeface="Cambria Math"/>
                <a:cs typeface="Cambria Math"/>
              </a:rPr>
              <a:t>)(</a:t>
            </a:r>
            <a:r>
              <a:rPr dirty="0" sz="1000" spc="-100">
                <a:latin typeface="Cambria Math"/>
                <a:cs typeface="Cambria Math"/>
              </a:rPr>
              <a:t>33.657𝑠𝑠𝑠𝑠</a:t>
            </a:r>
            <a:r>
              <a:rPr dirty="0" baseline="2777" sz="1500" spc="-150">
                <a:latin typeface="Cambria Math"/>
                <a:cs typeface="Cambria Math"/>
              </a:rPr>
              <a:t>)</a:t>
            </a:r>
            <a:endParaRPr baseline="2777" sz="1500">
              <a:latin typeface="Cambria Math"/>
              <a:cs typeface="Cambria Math"/>
            </a:endParaRPr>
          </a:p>
          <a:p>
            <a:pPr marL="63500">
              <a:lnSpc>
                <a:spcPct val="100000"/>
              </a:lnSpc>
              <a:spcBef>
                <a:spcPts val="240"/>
              </a:spcBef>
              <a:tabLst>
                <a:tab pos="1506220" algn="l"/>
              </a:tabLst>
            </a:pPr>
            <a:r>
              <a:rPr dirty="0" baseline="36111" sz="1500" spc="-405">
                <a:latin typeface="Cambria Math"/>
                <a:cs typeface="Cambria Math"/>
              </a:rPr>
              <a:t>𝑓𝑓</a:t>
            </a:r>
            <a:r>
              <a:rPr dirty="0" baseline="35714" sz="1050" spc="-405">
                <a:latin typeface="Cambria Math"/>
                <a:cs typeface="Cambria Math"/>
              </a:rPr>
              <a:t>𝑑𝑑𝑠𝑠</a:t>
            </a:r>
            <a:r>
              <a:rPr dirty="0" baseline="35714" sz="1050" spc="262">
                <a:latin typeface="Cambria Math"/>
                <a:cs typeface="Cambria Math"/>
              </a:rPr>
              <a:t> </a:t>
            </a:r>
            <a:r>
              <a:rPr dirty="0" baseline="36111" sz="1500" spc="-7">
                <a:latin typeface="Cambria Math"/>
                <a:cs typeface="Cambria Math"/>
              </a:rPr>
              <a:t>=</a:t>
            </a:r>
            <a:r>
              <a:rPr dirty="0" baseline="36111" sz="1500" spc="292">
                <a:latin typeface="Cambria Math"/>
                <a:cs typeface="Cambria Math"/>
              </a:rPr>
              <a:t> </a:t>
            </a:r>
            <a:r>
              <a:rPr dirty="0" sz="1000" spc="-80">
                <a:latin typeface="Cambria Math"/>
                <a:cs typeface="Cambria Math"/>
              </a:rPr>
              <a:t>923.531𝑠𝑠𝑠𝑠</a:t>
            </a:r>
            <a:r>
              <a:rPr dirty="0" baseline="23809" sz="1050" spc="-120">
                <a:latin typeface="Cambria Math"/>
                <a:cs typeface="Cambria Math"/>
              </a:rPr>
              <a:t>2    </a:t>
            </a:r>
            <a:r>
              <a:rPr dirty="0" baseline="23809" sz="1050" spc="-75">
                <a:latin typeface="Cambria Math"/>
                <a:cs typeface="Cambria Math"/>
              </a:rPr>
              <a:t> </a:t>
            </a:r>
            <a:r>
              <a:rPr dirty="0" baseline="36111" sz="1500" spc="-7">
                <a:latin typeface="Cambria Math"/>
                <a:cs typeface="Cambria Math"/>
              </a:rPr>
              <a:t>+	</a:t>
            </a:r>
            <a:r>
              <a:rPr dirty="0" sz="1000" spc="-75">
                <a:latin typeface="Cambria Math"/>
                <a:cs typeface="Cambria Math"/>
              </a:rPr>
              <a:t>−20594.8𝑠𝑠𝑠𝑠</a:t>
            </a:r>
            <a:r>
              <a:rPr dirty="0" baseline="23809" sz="1050" spc="-112">
                <a:latin typeface="Cambria Math"/>
                <a:cs typeface="Cambria Math"/>
              </a:rPr>
              <a:t>3</a:t>
            </a:r>
            <a:endParaRPr baseline="23809" sz="1050">
              <a:latin typeface="Cambria Math"/>
              <a:cs typeface="Cambria Math"/>
            </a:endParaRPr>
          </a:p>
        </p:txBody>
      </p:sp>
      <p:sp>
        <p:nvSpPr>
          <p:cNvPr id="12" name="object 12"/>
          <p:cNvSpPr/>
          <p:nvPr/>
        </p:nvSpPr>
        <p:spPr>
          <a:xfrm>
            <a:off x="3445764" y="5752338"/>
            <a:ext cx="1359535" cy="0"/>
          </a:xfrm>
          <a:custGeom>
            <a:avLst/>
            <a:gdLst/>
            <a:ahLst/>
            <a:cxnLst/>
            <a:rect l="l" t="t" r="r" b="b"/>
            <a:pathLst>
              <a:path w="1359535" h="0">
                <a:moveTo>
                  <a:pt x="0" y="0"/>
                </a:moveTo>
                <a:lnTo>
                  <a:pt x="1359408" y="0"/>
                </a:lnTo>
              </a:path>
            </a:pathLst>
          </a:custGeom>
          <a:ln w="7620">
            <a:solidFill>
              <a:srgbClr val="000000"/>
            </a:solidFill>
          </a:ln>
        </p:spPr>
        <p:txBody>
          <a:bodyPr wrap="square" lIns="0" tIns="0" rIns="0" bIns="0" rtlCol="0"/>
          <a:lstStyle/>
          <a:p/>
        </p:txBody>
      </p:sp>
      <p:sp>
        <p:nvSpPr>
          <p:cNvPr id="13" name="object 13"/>
          <p:cNvSpPr txBox="1"/>
          <p:nvPr/>
        </p:nvSpPr>
        <p:spPr>
          <a:xfrm>
            <a:off x="4827523" y="5648960"/>
            <a:ext cx="6292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15">
                <a:latin typeface="Cambria Math"/>
                <a:cs typeface="Cambria Math"/>
              </a:rPr>
              <a:t> </a:t>
            </a:r>
            <a:r>
              <a:rPr dirty="0" sz="1000" spc="-155">
                <a:latin typeface="Cambria Math"/>
                <a:cs typeface="Cambria Math"/>
              </a:rPr>
              <a:t>1.256𝑘𝑘𝑠𝑠𝑠𝑠</a:t>
            </a:r>
            <a:endParaRPr sz="1000">
              <a:latin typeface="Cambria Math"/>
              <a:cs typeface="Cambria Math"/>
            </a:endParaRPr>
          </a:p>
        </p:txBody>
      </p:sp>
      <p:sp>
        <p:nvSpPr>
          <p:cNvPr id="24" name="object 24"/>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24</a:t>
            </a:r>
          </a:p>
        </p:txBody>
      </p:sp>
      <p:sp>
        <p:nvSpPr>
          <p:cNvPr id="14" name="object 14"/>
          <p:cNvSpPr txBox="1"/>
          <p:nvPr/>
        </p:nvSpPr>
        <p:spPr>
          <a:xfrm>
            <a:off x="673100" y="5929376"/>
            <a:ext cx="203644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Compute the required concrete</a:t>
            </a:r>
            <a:r>
              <a:rPr dirty="0" sz="1000" spc="5">
                <a:latin typeface="Times New Roman"/>
                <a:cs typeface="Times New Roman"/>
              </a:rPr>
              <a:t> </a:t>
            </a:r>
            <a:r>
              <a:rPr dirty="0" sz="1000" spc="-5">
                <a:latin typeface="Times New Roman"/>
                <a:cs typeface="Times New Roman"/>
              </a:rPr>
              <a:t>strength</a:t>
            </a:r>
            <a:endParaRPr sz="1000">
              <a:latin typeface="Times New Roman"/>
              <a:cs typeface="Times New Roman"/>
            </a:endParaRPr>
          </a:p>
        </p:txBody>
      </p:sp>
      <p:sp>
        <p:nvSpPr>
          <p:cNvPr id="15" name="object 15"/>
          <p:cNvSpPr txBox="1"/>
          <p:nvPr/>
        </p:nvSpPr>
        <p:spPr>
          <a:xfrm>
            <a:off x="2983483" y="6217411"/>
            <a:ext cx="7048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𝑐𝑐</a:t>
            </a:r>
            <a:endParaRPr sz="700">
              <a:latin typeface="Cambria Math"/>
              <a:cs typeface="Cambria Math"/>
            </a:endParaRPr>
          </a:p>
        </p:txBody>
      </p:sp>
      <p:sp>
        <p:nvSpPr>
          <p:cNvPr id="16" name="object 16"/>
          <p:cNvSpPr txBox="1"/>
          <p:nvPr/>
        </p:nvSpPr>
        <p:spPr>
          <a:xfrm>
            <a:off x="2651839" y="6153393"/>
            <a:ext cx="2464435" cy="177800"/>
          </a:xfrm>
          <a:prstGeom prst="rect">
            <a:avLst/>
          </a:prstGeom>
        </p:spPr>
        <p:txBody>
          <a:bodyPr wrap="square" lIns="0" tIns="12065" rIns="0" bIns="0" rtlCol="0" vert="horz">
            <a:spAutoFit/>
          </a:bodyPr>
          <a:lstStyle/>
          <a:p>
            <a:pPr marL="38100">
              <a:lnSpc>
                <a:spcPct val="100000"/>
              </a:lnSpc>
              <a:spcBef>
                <a:spcPts val="95"/>
              </a:spcBef>
            </a:pPr>
            <a:r>
              <a:rPr dirty="0" sz="1000" spc="-65">
                <a:latin typeface="Cambria Math"/>
                <a:cs typeface="Cambria Math"/>
              </a:rPr>
              <a:t>−0.6𝑓𝑓</a:t>
            </a:r>
            <a:r>
              <a:rPr dirty="0" baseline="27777" sz="1050" spc="-97">
                <a:latin typeface="Cambria Math"/>
                <a:cs typeface="Cambria Math"/>
              </a:rPr>
              <a:t>′ </a:t>
            </a:r>
            <a:r>
              <a:rPr dirty="0" sz="1000" spc="-5">
                <a:latin typeface="Cambria Math"/>
                <a:cs typeface="Cambria Math"/>
              </a:rPr>
              <a:t>= </a:t>
            </a:r>
            <a:r>
              <a:rPr dirty="0" sz="1000" spc="-155">
                <a:latin typeface="Cambria Math"/>
                <a:cs typeface="Cambria Math"/>
              </a:rPr>
              <a:t>1.256𝑘𝑘𝑠𝑠𝑠𝑠 </a:t>
            </a:r>
            <a:r>
              <a:rPr dirty="0" sz="1000" spc="-5">
                <a:latin typeface="Cambria Math"/>
                <a:cs typeface="Cambria Math"/>
              </a:rPr>
              <a:t>− </a:t>
            </a:r>
            <a:r>
              <a:rPr dirty="0" sz="1000" spc="-150">
                <a:latin typeface="Cambria Math"/>
                <a:cs typeface="Cambria Math"/>
              </a:rPr>
              <a:t>5.905𝑘𝑘𝑠𝑠𝑠𝑠 </a:t>
            </a:r>
            <a:r>
              <a:rPr dirty="0" sz="1000" spc="-5">
                <a:latin typeface="Cambria Math"/>
                <a:cs typeface="Cambria Math"/>
              </a:rPr>
              <a:t>=</a:t>
            </a:r>
            <a:r>
              <a:rPr dirty="0" sz="1000" spc="55">
                <a:latin typeface="Cambria Math"/>
                <a:cs typeface="Cambria Math"/>
              </a:rPr>
              <a:t> </a:t>
            </a:r>
            <a:r>
              <a:rPr dirty="0" sz="1000" spc="-140">
                <a:latin typeface="Cambria Math"/>
                <a:cs typeface="Cambria Math"/>
              </a:rPr>
              <a:t>−4.649𝑘𝑘𝑠𝑠𝑠𝑠</a:t>
            </a:r>
            <a:endParaRPr sz="1000">
              <a:latin typeface="Cambria Math"/>
              <a:cs typeface="Cambria Math"/>
            </a:endParaRPr>
          </a:p>
        </p:txBody>
      </p:sp>
      <p:sp>
        <p:nvSpPr>
          <p:cNvPr id="17" name="object 17"/>
          <p:cNvSpPr txBox="1"/>
          <p:nvPr/>
        </p:nvSpPr>
        <p:spPr>
          <a:xfrm>
            <a:off x="3539744" y="6442964"/>
            <a:ext cx="7048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𝑐𝑐</a:t>
            </a:r>
            <a:endParaRPr sz="700">
              <a:latin typeface="Cambria Math"/>
              <a:cs typeface="Cambria Math"/>
            </a:endParaRPr>
          </a:p>
        </p:txBody>
      </p:sp>
      <p:sp>
        <p:nvSpPr>
          <p:cNvPr id="18" name="object 18"/>
          <p:cNvSpPr txBox="1"/>
          <p:nvPr/>
        </p:nvSpPr>
        <p:spPr>
          <a:xfrm>
            <a:off x="3468514" y="6378939"/>
            <a:ext cx="829310" cy="177800"/>
          </a:xfrm>
          <a:prstGeom prst="rect">
            <a:avLst/>
          </a:prstGeom>
        </p:spPr>
        <p:txBody>
          <a:bodyPr wrap="square" lIns="0" tIns="12065" rIns="0" bIns="0" rtlCol="0" vert="horz">
            <a:spAutoFit/>
          </a:bodyPr>
          <a:lstStyle/>
          <a:p>
            <a:pPr marL="38100">
              <a:lnSpc>
                <a:spcPct val="100000"/>
              </a:lnSpc>
              <a:spcBef>
                <a:spcPts val="95"/>
              </a:spcBef>
            </a:pPr>
            <a:r>
              <a:rPr dirty="0" sz="1000" spc="-140">
                <a:latin typeface="Cambria Math"/>
                <a:cs typeface="Cambria Math"/>
              </a:rPr>
              <a:t>𝑓𝑓</a:t>
            </a:r>
            <a:r>
              <a:rPr dirty="0" baseline="27777" sz="1050" spc="-209">
                <a:latin typeface="Cambria Math"/>
                <a:cs typeface="Cambria Math"/>
              </a:rPr>
              <a:t>′ </a:t>
            </a:r>
            <a:r>
              <a:rPr dirty="0" sz="1000" spc="-5">
                <a:latin typeface="Cambria Math"/>
                <a:cs typeface="Cambria Math"/>
              </a:rPr>
              <a:t>=</a:t>
            </a:r>
            <a:r>
              <a:rPr dirty="0" sz="1000" spc="35">
                <a:latin typeface="Cambria Math"/>
                <a:cs typeface="Cambria Math"/>
              </a:rPr>
              <a:t> </a:t>
            </a:r>
            <a:r>
              <a:rPr dirty="0" sz="1000" spc="-155">
                <a:latin typeface="Cambria Math"/>
                <a:cs typeface="Cambria Math"/>
              </a:rPr>
              <a:t>7.748𝑘𝑘𝑠𝑠𝑠𝑠</a:t>
            </a:r>
            <a:endParaRPr sz="1000">
              <a:latin typeface="Cambria Math"/>
              <a:cs typeface="Cambria Math"/>
            </a:endParaRPr>
          </a:p>
        </p:txBody>
      </p:sp>
      <p:sp>
        <p:nvSpPr>
          <p:cNvPr id="19" name="object 19"/>
          <p:cNvSpPr txBox="1"/>
          <p:nvPr/>
        </p:nvSpPr>
        <p:spPr>
          <a:xfrm>
            <a:off x="647517" y="6638666"/>
            <a:ext cx="6273800" cy="1938655"/>
          </a:xfrm>
          <a:prstGeom prst="rect">
            <a:avLst/>
          </a:prstGeom>
        </p:spPr>
        <p:txBody>
          <a:bodyPr wrap="square" lIns="0" tIns="50165" rIns="0" bIns="0" rtlCol="0" vert="horz">
            <a:spAutoFit/>
          </a:bodyPr>
          <a:lstStyle/>
          <a:p>
            <a:pPr marL="38100">
              <a:lnSpc>
                <a:spcPct val="100000"/>
              </a:lnSpc>
              <a:spcBef>
                <a:spcPts val="395"/>
              </a:spcBef>
              <a:tabLst>
                <a:tab pos="586740" algn="l"/>
              </a:tabLst>
            </a:pPr>
            <a:r>
              <a:rPr dirty="0" sz="1200">
                <a:latin typeface="Times New Roman"/>
                <a:cs typeface="Times New Roman"/>
              </a:rPr>
              <a:t>4.1.3.2	</a:t>
            </a:r>
            <a:r>
              <a:rPr dirty="0" sz="1200" spc="-5" i="1">
                <a:latin typeface="Arial"/>
                <a:cs typeface="Arial"/>
              </a:rPr>
              <a:t>Service limit </a:t>
            </a:r>
            <a:r>
              <a:rPr dirty="0" sz="1200" i="1">
                <a:latin typeface="Arial"/>
                <a:cs typeface="Arial"/>
              </a:rPr>
              <a:t>state - </a:t>
            </a:r>
            <a:r>
              <a:rPr dirty="0" sz="1200" spc="-5" i="1">
                <a:latin typeface="Arial"/>
                <a:cs typeface="Arial"/>
              </a:rPr>
              <a:t>compression without live</a:t>
            </a:r>
            <a:r>
              <a:rPr dirty="0" sz="1200" spc="10" i="1">
                <a:latin typeface="Arial"/>
                <a:cs typeface="Arial"/>
              </a:rPr>
              <a:t> </a:t>
            </a:r>
            <a:r>
              <a:rPr dirty="0" sz="1200" spc="-5" i="1">
                <a:latin typeface="Arial"/>
                <a:cs typeface="Arial"/>
              </a:rPr>
              <a:t>load</a:t>
            </a:r>
            <a:endParaRPr sz="1200">
              <a:latin typeface="Arial"/>
              <a:cs typeface="Arial"/>
            </a:endParaRPr>
          </a:p>
          <a:p>
            <a:pPr marL="38100">
              <a:lnSpc>
                <a:spcPct val="100000"/>
              </a:lnSpc>
              <a:spcBef>
                <a:spcPts val="254"/>
              </a:spcBef>
            </a:pPr>
            <a:r>
              <a:rPr dirty="0" baseline="2777" sz="1500" spc="-7">
                <a:latin typeface="Times New Roman"/>
                <a:cs typeface="Times New Roman"/>
              </a:rPr>
              <a:t>Compression at the top </a:t>
            </a:r>
            <a:r>
              <a:rPr dirty="0" baseline="2777" sz="1500">
                <a:latin typeface="Times New Roman"/>
                <a:cs typeface="Times New Roman"/>
              </a:rPr>
              <a:t>of </a:t>
            </a:r>
            <a:r>
              <a:rPr dirty="0" baseline="2777" sz="1500" spc="-7">
                <a:latin typeface="Times New Roman"/>
                <a:cs typeface="Times New Roman"/>
              </a:rPr>
              <a:t>girder, Service I limit state without live load is limited to</a:t>
            </a:r>
            <a:r>
              <a:rPr dirty="0" baseline="2777" sz="1500" spc="157">
                <a:latin typeface="Times New Roman"/>
                <a:cs typeface="Times New Roman"/>
              </a:rPr>
              <a:t> </a:t>
            </a:r>
            <a:r>
              <a:rPr dirty="0" baseline="2645" sz="1575" spc="-30" i="1">
                <a:latin typeface="Cambria Math"/>
                <a:cs typeface="Cambria Math"/>
              </a:rPr>
              <a:t>0.45f’</a:t>
            </a:r>
            <a:r>
              <a:rPr dirty="0" sz="650" spc="-20" i="1">
                <a:latin typeface="Cambria Math"/>
                <a:cs typeface="Cambria Math"/>
              </a:rPr>
              <a:t>c</a:t>
            </a:r>
            <a:r>
              <a:rPr dirty="0" baseline="2777" sz="1500" spc="-30">
                <a:latin typeface="Times New Roman"/>
                <a:cs typeface="Times New Roman"/>
              </a:rPr>
              <a:t>.</a:t>
            </a:r>
            <a:endParaRPr baseline="2777" sz="1500">
              <a:latin typeface="Times New Roman"/>
              <a:cs typeface="Times New Roman"/>
            </a:endParaRPr>
          </a:p>
          <a:p>
            <a:pPr marL="38100">
              <a:lnSpc>
                <a:spcPct val="100000"/>
              </a:lnSpc>
              <a:spcBef>
                <a:spcPts val="505"/>
              </a:spcBef>
            </a:pPr>
            <a:r>
              <a:rPr dirty="0" sz="1000" spc="-5">
                <a:latin typeface="Times New Roman"/>
                <a:cs typeface="Times New Roman"/>
              </a:rPr>
              <a:t>Service I limit state </a:t>
            </a:r>
            <a:r>
              <a:rPr dirty="0" sz="1000">
                <a:latin typeface="Times New Roman"/>
                <a:cs typeface="Times New Roman"/>
              </a:rPr>
              <a:t>for </a:t>
            </a:r>
            <a:r>
              <a:rPr dirty="0" sz="1000" spc="-5">
                <a:latin typeface="Times New Roman"/>
                <a:cs typeface="Times New Roman"/>
              </a:rPr>
              <a:t>compression stresses at the top </a:t>
            </a:r>
            <a:r>
              <a:rPr dirty="0" sz="1000">
                <a:latin typeface="Times New Roman"/>
                <a:cs typeface="Times New Roman"/>
              </a:rPr>
              <a:t>of </a:t>
            </a:r>
            <a:r>
              <a:rPr dirty="0" sz="1000" spc="-10">
                <a:latin typeface="Times New Roman"/>
                <a:cs typeface="Times New Roman"/>
              </a:rPr>
              <a:t>the </a:t>
            </a:r>
            <a:r>
              <a:rPr dirty="0" sz="1000" spc="-5">
                <a:latin typeface="Times New Roman"/>
                <a:cs typeface="Times New Roman"/>
              </a:rPr>
              <a:t>girder at</a:t>
            </a:r>
            <a:r>
              <a:rPr dirty="0" sz="1000" spc="80">
                <a:latin typeface="Times New Roman"/>
                <a:cs typeface="Times New Roman"/>
              </a:rPr>
              <a:t> </a:t>
            </a:r>
            <a:r>
              <a:rPr dirty="0" sz="1000" spc="-5">
                <a:latin typeface="Times New Roman"/>
                <a:cs typeface="Times New Roman"/>
              </a:rPr>
              <a:t>mid-span.</a:t>
            </a:r>
            <a:endParaRPr sz="1000">
              <a:latin typeface="Times New Roman"/>
              <a:cs typeface="Times New Roman"/>
            </a:endParaRPr>
          </a:p>
          <a:p>
            <a:pPr algn="ctr" marL="196850">
              <a:lnSpc>
                <a:spcPct val="100000"/>
              </a:lnSpc>
              <a:spcBef>
                <a:spcPts val="565"/>
              </a:spcBef>
            </a:pPr>
            <a:r>
              <a:rPr dirty="0" sz="1000" spc="-325">
                <a:latin typeface="Cambria Math"/>
                <a:cs typeface="Cambria Math"/>
              </a:rPr>
              <a:t>𝑆𝑆𝐴𝐴𝐴𝐴𝑆𝑆𝑠𝑠𝑐𝑐𝐴𝐴</a:t>
            </a:r>
            <a:r>
              <a:rPr dirty="0" sz="1000" spc="25">
                <a:latin typeface="Cambria Math"/>
                <a:cs typeface="Cambria Math"/>
              </a:rPr>
              <a:t> </a:t>
            </a:r>
            <a:r>
              <a:rPr dirty="0" sz="1000" spc="-195">
                <a:latin typeface="Cambria Math"/>
                <a:cs typeface="Cambria Math"/>
              </a:rPr>
              <a:t>𝐼𝐼             </a:t>
            </a:r>
            <a:r>
              <a:rPr dirty="0" sz="1000" spc="-5">
                <a:latin typeface="Cambria Math"/>
                <a:cs typeface="Cambria Math"/>
              </a:rPr>
              <a:t>= </a:t>
            </a:r>
            <a:r>
              <a:rPr dirty="0" sz="1000" spc="-220">
                <a:latin typeface="Cambria Math"/>
                <a:cs typeface="Cambria Math"/>
              </a:rPr>
              <a:t>1.0𝐷𝐷𝐷𝐷                                                                                                                                                                                                                                                                                                                                                                                                                                                                                                                                                                                                                                                                                                                                                                                                                                                                                                                                                                                                                                                                                                                                                                                                                                                                                                                                                              </a:t>
            </a:r>
            <a:r>
              <a:rPr dirty="0" sz="1000" spc="-5">
                <a:latin typeface="Cambria Math"/>
                <a:cs typeface="Cambria Math"/>
              </a:rPr>
              <a:t>+</a:t>
            </a:r>
            <a:r>
              <a:rPr dirty="0" sz="1000" spc="50">
                <a:latin typeface="Cambria Math"/>
                <a:cs typeface="Cambria Math"/>
              </a:rPr>
              <a:t> </a:t>
            </a:r>
            <a:r>
              <a:rPr dirty="0" sz="1000" spc="-180">
                <a:latin typeface="Cambria Math"/>
                <a:cs typeface="Cambria Math"/>
              </a:rPr>
              <a:t>1.0𝐷𝐷𝐻𝐻</a:t>
            </a:r>
            <a:endParaRPr sz="1000">
              <a:latin typeface="Cambria Math"/>
              <a:cs typeface="Cambria Math"/>
            </a:endParaRPr>
          </a:p>
          <a:p>
            <a:pPr algn="ctr" marL="201295">
              <a:lnSpc>
                <a:spcPts val="1190"/>
              </a:lnSpc>
              <a:spcBef>
                <a:spcPts val="565"/>
              </a:spcBef>
            </a:pPr>
            <a:r>
              <a:rPr dirty="0" sz="1000" spc="-345">
                <a:latin typeface="Cambria Math"/>
                <a:cs typeface="Cambria Math"/>
              </a:rPr>
              <a:t>𝑓𝑓</a:t>
            </a:r>
            <a:r>
              <a:rPr dirty="0" baseline="-15873" sz="1050" spc="-517">
                <a:latin typeface="Cambria Math"/>
                <a:cs typeface="Cambria Math"/>
              </a:rPr>
              <a:t>𝑑𝑑</a:t>
            </a:r>
            <a:r>
              <a:rPr dirty="0" baseline="-15873" sz="1050" spc="315">
                <a:latin typeface="Cambria Math"/>
                <a:cs typeface="Cambria Math"/>
              </a:rPr>
              <a:t> </a:t>
            </a:r>
            <a:r>
              <a:rPr dirty="0" sz="1000" spc="-5">
                <a:latin typeface="Cambria Math"/>
                <a:cs typeface="Cambria Math"/>
              </a:rPr>
              <a:t>= </a:t>
            </a:r>
            <a:r>
              <a:rPr dirty="0" sz="1000" spc="-225">
                <a:latin typeface="Cambria Math"/>
                <a:cs typeface="Cambria Math"/>
              </a:rPr>
              <a:t>−2.110𝑘𝑘𝑠𝑠𝑠𝑠</a:t>
            </a:r>
            <a:r>
              <a:rPr dirty="0" baseline="2777" sz="1500" spc="-337">
                <a:latin typeface="Cambria Math"/>
                <a:cs typeface="Cambria Math"/>
              </a:rPr>
              <a:t>(</a:t>
            </a:r>
            <a:r>
              <a:rPr dirty="0" sz="1000" spc="-225">
                <a:latin typeface="Cambria Math"/>
                <a:cs typeface="Cambria Math"/>
              </a:rPr>
              <a:t>𝑔𝑔𝑠𝑠𝐴𝐴𝑑𝑑𝐴𝐴𝐴𝐴</a:t>
            </a:r>
            <a:r>
              <a:rPr dirty="0" baseline="2777" sz="1500" spc="-337">
                <a:latin typeface="Cambria Math"/>
                <a:cs typeface="Cambria Math"/>
              </a:rPr>
              <a:t>)</a:t>
            </a:r>
            <a:r>
              <a:rPr dirty="0" baseline="2777" sz="1500" spc="44">
                <a:latin typeface="Cambria Math"/>
                <a:cs typeface="Cambria Math"/>
              </a:rPr>
              <a:t> </a:t>
            </a:r>
            <a:r>
              <a:rPr dirty="0" sz="1000" spc="-5">
                <a:latin typeface="Cambria Math"/>
                <a:cs typeface="Cambria Math"/>
              </a:rPr>
              <a:t>− </a:t>
            </a:r>
            <a:r>
              <a:rPr dirty="0" sz="1000" spc="-235">
                <a:latin typeface="Cambria Math"/>
                <a:cs typeface="Cambria Math"/>
              </a:rPr>
              <a:t>0.088𝑘𝑘𝑠𝑠𝑠𝑠</a:t>
            </a:r>
            <a:r>
              <a:rPr dirty="0" baseline="2777" sz="1500" spc="-352">
                <a:latin typeface="Cambria Math"/>
                <a:cs typeface="Cambria Math"/>
              </a:rPr>
              <a:t>(</a:t>
            </a:r>
            <a:r>
              <a:rPr dirty="0" sz="1000" spc="-235">
                <a:latin typeface="Cambria Math"/>
                <a:cs typeface="Cambria Math"/>
              </a:rPr>
              <a:t>𝑑𝑑𝑠𝑠𝐴𝐴𝑘𝑘ℎ𝐴𝐴𝐴𝐴𝑔𝑔𝑚𝑚</a:t>
            </a:r>
            <a:r>
              <a:rPr dirty="0" baseline="2777" sz="1500" spc="-352">
                <a:latin typeface="Cambria Math"/>
                <a:cs typeface="Cambria Math"/>
              </a:rPr>
              <a:t>)</a:t>
            </a:r>
            <a:r>
              <a:rPr dirty="0" baseline="2777" sz="1500" spc="37">
                <a:latin typeface="Cambria Math"/>
                <a:cs typeface="Cambria Math"/>
              </a:rPr>
              <a:t> </a:t>
            </a:r>
            <a:r>
              <a:rPr dirty="0" sz="1000" spc="-5">
                <a:latin typeface="Cambria Math"/>
                <a:cs typeface="Cambria Math"/>
              </a:rPr>
              <a:t>− </a:t>
            </a:r>
            <a:r>
              <a:rPr dirty="0" sz="1000" spc="-190">
                <a:latin typeface="Cambria Math"/>
                <a:cs typeface="Cambria Math"/>
              </a:rPr>
              <a:t>1.545𝑘𝑘𝑠𝑠𝑠𝑠(𝑠𝑠𝑘𝑘𝐴𝐴𝑠𝑠) </a:t>
            </a:r>
            <a:r>
              <a:rPr dirty="0" sz="1000" spc="-5">
                <a:latin typeface="Cambria Math"/>
                <a:cs typeface="Cambria Math"/>
              </a:rPr>
              <a:t>− </a:t>
            </a:r>
            <a:r>
              <a:rPr dirty="0" sz="1000" spc="-165">
                <a:latin typeface="Cambria Math"/>
                <a:cs typeface="Cambria Math"/>
              </a:rPr>
              <a:t>0.476𝑘𝑘𝑠𝑠𝑠𝑠</a:t>
            </a:r>
            <a:r>
              <a:rPr dirty="0" baseline="2777" sz="1500" spc="-247">
                <a:latin typeface="Cambria Math"/>
                <a:cs typeface="Cambria Math"/>
              </a:rPr>
              <a:t>(</a:t>
            </a:r>
            <a:r>
              <a:rPr dirty="0" sz="1000" spc="-165">
                <a:latin typeface="Cambria Math"/>
                <a:cs typeface="Cambria Math"/>
              </a:rPr>
              <a:t>ℎ𝐴𝐴𝑎𝑎𝑠𝑠𝑐𝑐ℎ</a:t>
            </a:r>
            <a:r>
              <a:rPr dirty="0" baseline="2777" sz="1500" spc="-247">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245">
                <a:latin typeface="Cambria Math"/>
                <a:cs typeface="Cambria Math"/>
              </a:rPr>
              <a:t>0.177𝑘𝑘𝑠𝑠𝑠𝑠</a:t>
            </a:r>
            <a:r>
              <a:rPr dirty="0" baseline="2777" sz="1500" spc="-367">
                <a:latin typeface="Cambria Math"/>
                <a:cs typeface="Cambria Math"/>
              </a:rPr>
              <a:t>(</a:t>
            </a:r>
            <a:r>
              <a:rPr dirty="0" sz="1000" spc="-245">
                <a:latin typeface="Cambria Math"/>
                <a:cs typeface="Cambria Math"/>
              </a:rPr>
              <a:t>𝑠𝑠𝐴𝐴𝐴𝐴𝐴𝐴𝑠𝑠𝐴𝐴𝐴𝐴</a:t>
            </a:r>
            <a:r>
              <a:rPr dirty="0" baseline="2777" sz="1500" spc="-367">
                <a:latin typeface="Cambria Math"/>
                <a:cs typeface="Cambria Math"/>
              </a:rPr>
              <a:t>)</a:t>
            </a:r>
            <a:endParaRPr baseline="2777" sz="1500">
              <a:latin typeface="Cambria Math"/>
              <a:cs typeface="Cambria Math"/>
            </a:endParaRPr>
          </a:p>
          <a:p>
            <a:pPr algn="ctr" marR="29209">
              <a:lnSpc>
                <a:spcPts val="1190"/>
              </a:lnSpc>
            </a:pPr>
            <a:r>
              <a:rPr dirty="0" sz="1000" spc="-5">
                <a:latin typeface="Cambria Math"/>
                <a:cs typeface="Cambria Math"/>
              </a:rPr>
              <a:t>− </a:t>
            </a:r>
            <a:r>
              <a:rPr dirty="0" sz="1000" spc="-235">
                <a:latin typeface="Cambria Math"/>
                <a:cs typeface="Cambria Math"/>
              </a:rPr>
              <a:t>0.179𝑘𝑘𝑠𝑠𝑠𝑠</a:t>
            </a:r>
            <a:r>
              <a:rPr dirty="0" baseline="2777" sz="1500" spc="-352">
                <a:latin typeface="Cambria Math"/>
                <a:cs typeface="Cambria Math"/>
              </a:rPr>
              <a:t>(</a:t>
            </a:r>
            <a:r>
              <a:rPr dirty="0" sz="1000" spc="-235">
                <a:latin typeface="Cambria Math"/>
                <a:cs typeface="Cambria Math"/>
              </a:rPr>
              <a:t>𝑓𝑓𝑎𝑎𝑓𝑓𝑎𝑎𝐴𝐴𝐴𝐴</a:t>
            </a:r>
            <a:r>
              <a:rPr dirty="0" sz="1000" spc="25">
                <a:latin typeface="Cambria Math"/>
                <a:cs typeface="Cambria Math"/>
              </a:rPr>
              <a:t> </a:t>
            </a:r>
            <a:r>
              <a:rPr dirty="0" sz="1000" spc="-310">
                <a:latin typeface="Cambria Math"/>
                <a:cs typeface="Cambria Math"/>
              </a:rPr>
              <a:t>𝑐𝑐𝑆𝑆𝐴𝐴𝐴𝐴𝑘𝑘𝐴𝐴𝑑𝑑</a:t>
            </a:r>
            <a:r>
              <a:rPr dirty="0" baseline="2777" sz="1500" spc="-465">
                <a:latin typeface="Cambria Math"/>
                <a:cs typeface="Cambria Math"/>
              </a:rPr>
              <a:t>)</a:t>
            </a:r>
            <a:r>
              <a:rPr dirty="0" baseline="2777" sz="1500" spc="22">
                <a:latin typeface="Cambria Math"/>
                <a:cs typeface="Cambria Math"/>
              </a:rPr>
              <a:t> </a:t>
            </a:r>
            <a:r>
              <a:rPr dirty="0" sz="1000" spc="-5">
                <a:latin typeface="Cambria Math"/>
                <a:cs typeface="Cambria Math"/>
              </a:rPr>
              <a:t>− </a:t>
            </a:r>
            <a:r>
              <a:rPr dirty="0" sz="1000" spc="-200">
                <a:latin typeface="Cambria Math"/>
                <a:cs typeface="Cambria Math"/>
              </a:rPr>
              <a:t>0.410𝑘𝑘𝑠𝑠𝑠𝑠</a:t>
            </a:r>
            <a:r>
              <a:rPr dirty="0" baseline="2777" sz="1500" spc="-300">
                <a:latin typeface="Cambria Math"/>
                <a:cs typeface="Cambria Math"/>
              </a:rPr>
              <a:t>(</a:t>
            </a:r>
            <a:r>
              <a:rPr dirty="0" sz="1000" spc="-200">
                <a:latin typeface="Cambria Math"/>
                <a:cs typeface="Cambria Math"/>
              </a:rPr>
              <a:t>𝑠𝑠𝑘𝑘𝐴𝐴𝑠𝑠 </a:t>
            </a:r>
            <a:r>
              <a:rPr dirty="0" sz="1000" spc="-275">
                <a:latin typeface="Cambria Math"/>
                <a:cs typeface="Cambria Math"/>
              </a:rPr>
              <a:t>𝑠𝑠ℎ𝐴𝐴𝑠𝑠𝑠𝑠𝑘𝑘𝐴𝐴𝑔𝑔𝐴𝐴</a:t>
            </a:r>
            <a:r>
              <a:rPr dirty="0" baseline="2777" sz="1500" spc="-412">
                <a:latin typeface="Cambria Math"/>
                <a:cs typeface="Cambria Math"/>
              </a:rPr>
              <a:t>)</a:t>
            </a:r>
            <a:r>
              <a:rPr dirty="0" baseline="2777" sz="1500" spc="112">
                <a:latin typeface="Cambria Math"/>
                <a:cs typeface="Cambria Math"/>
              </a:rPr>
              <a:t> </a:t>
            </a:r>
            <a:r>
              <a:rPr dirty="0" sz="1000" spc="-5">
                <a:latin typeface="Cambria Math"/>
                <a:cs typeface="Cambria Math"/>
              </a:rPr>
              <a:t>= −4.985</a:t>
            </a:r>
            <a:r>
              <a:rPr dirty="0" sz="1000" spc="90">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marL="38100">
              <a:lnSpc>
                <a:spcPct val="100000"/>
              </a:lnSpc>
              <a:spcBef>
                <a:spcPts val="565"/>
              </a:spcBef>
            </a:pPr>
            <a:r>
              <a:rPr dirty="0" sz="1000" spc="-5">
                <a:latin typeface="Times New Roman"/>
                <a:cs typeface="Times New Roman"/>
              </a:rPr>
              <a:t>The stress </a:t>
            </a:r>
            <a:r>
              <a:rPr dirty="0" sz="1000">
                <a:latin typeface="Times New Roman"/>
                <a:cs typeface="Times New Roman"/>
              </a:rPr>
              <a:t>due </a:t>
            </a:r>
            <a:r>
              <a:rPr dirty="0" sz="1000" spc="-5">
                <a:latin typeface="Times New Roman"/>
                <a:cs typeface="Times New Roman"/>
              </a:rPr>
              <a:t>to prestressing</a:t>
            </a:r>
            <a:r>
              <a:rPr dirty="0" sz="1000" spc="5">
                <a:latin typeface="Times New Roman"/>
                <a:cs typeface="Times New Roman"/>
              </a:rPr>
              <a:t> </a:t>
            </a:r>
            <a:r>
              <a:rPr dirty="0" sz="1000" spc="-5">
                <a:latin typeface="Times New Roman"/>
                <a:cs typeface="Times New Roman"/>
              </a:rPr>
              <a:t>is</a:t>
            </a:r>
            <a:endParaRPr sz="1000">
              <a:latin typeface="Times New Roman"/>
              <a:cs typeface="Times New Roman"/>
            </a:endParaRPr>
          </a:p>
          <a:p>
            <a:pPr algn="ctr" marL="197485">
              <a:lnSpc>
                <a:spcPct val="100000"/>
              </a:lnSpc>
              <a:spcBef>
                <a:spcPts val="565"/>
              </a:spcBef>
            </a:pPr>
            <a:r>
              <a:rPr dirty="0" sz="1000" spc="-270">
                <a:latin typeface="Cambria Math"/>
                <a:cs typeface="Cambria Math"/>
              </a:rPr>
              <a:t>𝑓𝑓</a:t>
            </a:r>
            <a:r>
              <a:rPr dirty="0" baseline="-15873" sz="1050" spc="-405">
                <a:latin typeface="Cambria Math"/>
                <a:cs typeface="Cambria Math"/>
              </a:rPr>
              <a:t>𝑑𝑑𝑠𝑠</a:t>
            </a:r>
            <a:r>
              <a:rPr dirty="0" baseline="-15873" sz="1050" spc="262">
                <a:latin typeface="Cambria Math"/>
                <a:cs typeface="Cambria Math"/>
              </a:rPr>
              <a:t> </a:t>
            </a:r>
            <a:r>
              <a:rPr dirty="0" sz="1000" spc="-5">
                <a:latin typeface="Cambria Math"/>
                <a:cs typeface="Cambria Math"/>
              </a:rPr>
              <a:t>= 1.256</a:t>
            </a:r>
            <a:r>
              <a:rPr dirty="0" sz="1000" spc="65">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marL="38100">
              <a:lnSpc>
                <a:spcPct val="100000"/>
              </a:lnSpc>
              <a:spcBef>
                <a:spcPts val="670"/>
              </a:spcBef>
            </a:pPr>
            <a:r>
              <a:rPr dirty="0" sz="1000" spc="-5">
                <a:latin typeface="Times New Roman"/>
                <a:cs typeface="Times New Roman"/>
              </a:rPr>
              <a:t>Compute the required concrete</a:t>
            </a:r>
            <a:r>
              <a:rPr dirty="0" sz="1000" spc="15">
                <a:latin typeface="Times New Roman"/>
                <a:cs typeface="Times New Roman"/>
              </a:rPr>
              <a:t> </a:t>
            </a:r>
            <a:r>
              <a:rPr dirty="0" sz="1000" spc="-5">
                <a:latin typeface="Times New Roman"/>
                <a:cs typeface="Times New Roman"/>
              </a:rPr>
              <a:t>strength</a:t>
            </a:r>
            <a:endParaRPr sz="1000">
              <a:latin typeface="Times New Roman"/>
              <a:cs typeface="Times New Roman"/>
            </a:endParaRPr>
          </a:p>
        </p:txBody>
      </p:sp>
      <p:sp>
        <p:nvSpPr>
          <p:cNvPr id="20" name="object 20"/>
          <p:cNvSpPr txBox="1"/>
          <p:nvPr/>
        </p:nvSpPr>
        <p:spPr>
          <a:xfrm>
            <a:off x="3018535" y="8687816"/>
            <a:ext cx="7048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𝑐𝑐</a:t>
            </a:r>
            <a:endParaRPr sz="700">
              <a:latin typeface="Cambria Math"/>
              <a:cs typeface="Cambria Math"/>
            </a:endParaRPr>
          </a:p>
        </p:txBody>
      </p:sp>
      <p:sp>
        <p:nvSpPr>
          <p:cNvPr id="21" name="object 21"/>
          <p:cNvSpPr txBox="1"/>
          <p:nvPr/>
        </p:nvSpPr>
        <p:spPr>
          <a:xfrm>
            <a:off x="2615292" y="8623858"/>
            <a:ext cx="2535555" cy="177800"/>
          </a:xfrm>
          <a:prstGeom prst="rect">
            <a:avLst/>
          </a:prstGeom>
        </p:spPr>
        <p:txBody>
          <a:bodyPr wrap="square" lIns="0" tIns="12065" rIns="0" bIns="0" rtlCol="0" vert="horz">
            <a:spAutoFit/>
          </a:bodyPr>
          <a:lstStyle/>
          <a:p>
            <a:pPr marL="38100">
              <a:lnSpc>
                <a:spcPct val="100000"/>
              </a:lnSpc>
              <a:spcBef>
                <a:spcPts val="95"/>
              </a:spcBef>
            </a:pPr>
            <a:r>
              <a:rPr dirty="0" sz="1000" spc="-55">
                <a:latin typeface="Cambria Math"/>
                <a:cs typeface="Cambria Math"/>
              </a:rPr>
              <a:t>−0.45𝑓𝑓</a:t>
            </a:r>
            <a:r>
              <a:rPr dirty="0" baseline="27777" sz="1050" spc="-82">
                <a:latin typeface="Cambria Math"/>
                <a:cs typeface="Cambria Math"/>
              </a:rPr>
              <a:t>′</a:t>
            </a:r>
            <a:r>
              <a:rPr dirty="0" baseline="27777" sz="1050" spc="60">
                <a:latin typeface="Cambria Math"/>
                <a:cs typeface="Cambria Math"/>
              </a:rPr>
              <a:t> </a:t>
            </a:r>
            <a:r>
              <a:rPr dirty="0" sz="1000" spc="-5">
                <a:latin typeface="Cambria Math"/>
                <a:cs typeface="Cambria Math"/>
              </a:rPr>
              <a:t>= </a:t>
            </a:r>
            <a:r>
              <a:rPr dirty="0" sz="1000" spc="-155">
                <a:latin typeface="Cambria Math"/>
                <a:cs typeface="Cambria Math"/>
              </a:rPr>
              <a:t>1.256𝑘𝑘𝑠𝑠𝑠𝑠 </a:t>
            </a:r>
            <a:r>
              <a:rPr dirty="0" sz="1000" spc="-5">
                <a:latin typeface="Cambria Math"/>
                <a:cs typeface="Cambria Math"/>
              </a:rPr>
              <a:t>− </a:t>
            </a:r>
            <a:r>
              <a:rPr dirty="0" sz="1000" spc="-155">
                <a:latin typeface="Cambria Math"/>
                <a:cs typeface="Cambria Math"/>
              </a:rPr>
              <a:t>4.985𝑘𝑘𝑠𝑠𝑠𝑠 </a:t>
            </a:r>
            <a:r>
              <a:rPr dirty="0" sz="1000" spc="-5">
                <a:latin typeface="Cambria Math"/>
                <a:cs typeface="Cambria Math"/>
              </a:rPr>
              <a:t>=</a:t>
            </a:r>
            <a:r>
              <a:rPr dirty="0" sz="1000" spc="170">
                <a:latin typeface="Cambria Math"/>
                <a:cs typeface="Cambria Math"/>
              </a:rPr>
              <a:t> </a:t>
            </a:r>
            <a:r>
              <a:rPr dirty="0" sz="1000" spc="-140">
                <a:latin typeface="Cambria Math"/>
                <a:cs typeface="Cambria Math"/>
              </a:rPr>
              <a:t>−3.729𝑘𝑘𝑠𝑠𝑠𝑠</a:t>
            </a:r>
            <a:endParaRPr sz="1000">
              <a:latin typeface="Cambria Math"/>
              <a:cs typeface="Cambria Math"/>
            </a:endParaRPr>
          </a:p>
        </p:txBody>
      </p:sp>
      <p:sp>
        <p:nvSpPr>
          <p:cNvPr id="22" name="object 22"/>
          <p:cNvSpPr txBox="1"/>
          <p:nvPr/>
        </p:nvSpPr>
        <p:spPr>
          <a:xfrm>
            <a:off x="3574796" y="8911843"/>
            <a:ext cx="7048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𝑐𝑐</a:t>
            </a:r>
            <a:endParaRPr sz="700">
              <a:latin typeface="Cambria Math"/>
              <a:cs typeface="Cambria Math"/>
            </a:endParaRPr>
          </a:p>
        </p:txBody>
      </p:sp>
      <p:sp>
        <p:nvSpPr>
          <p:cNvPr id="23" name="object 23"/>
          <p:cNvSpPr txBox="1"/>
          <p:nvPr/>
        </p:nvSpPr>
        <p:spPr>
          <a:xfrm>
            <a:off x="3503319" y="8847825"/>
            <a:ext cx="760730" cy="177800"/>
          </a:xfrm>
          <a:prstGeom prst="rect">
            <a:avLst/>
          </a:prstGeom>
        </p:spPr>
        <p:txBody>
          <a:bodyPr wrap="square" lIns="0" tIns="12065" rIns="0" bIns="0" rtlCol="0" vert="horz">
            <a:spAutoFit/>
          </a:bodyPr>
          <a:lstStyle/>
          <a:p>
            <a:pPr marL="38100">
              <a:lnSpc>
                <a:spcPct val="100000"/>
              </a:lnSpc>
              <a:spcBef>
                <a:spcPts val="95"/>
              </a:spcBef>
            </a:pPr>
            <a:r>
              <a:rPr dirty="0" sz="1000" spc="-140">
                <a:latin typeface="Cambria Math"/>
                <a:cs typeface="Cambria Math"/>
              </a:rPr>
              <a:t>𝑓𝑓</a:t>
            </a:r>
            <a:r>
              <a:rPr dirty="0" baseline="27777" sz="1050" spc="-209">
                <a:latin typeface="Cambria Math"/>
                <a:cs typeface="Cambria Math"/>
              </a:rPr>
              <a:t>′ </a:t>
            </a:r>
            <a:r>
              <a:rPr dirty="0" sz="1000" spc="-5">
                <a:latin typeface="Cambria Math"/>
                <a:cs typeface="Cambria Math"/>
              </a:rPr>
              <a:t>=</a:t>
            </a:r>
            <a:r>
              <a:rPr dirty="0" sz="1000" spc="25">
                <a:latin typeface="Cambria Math"/>
                <a:cs typeface="Cambria Math"/>
              </a:rPr>
              <a:t> </a:t>
            </a:r>
            <a:r>
              <a:rPr dirty="0" sz="1000" spc="-165">
                <a:latin typeface="Cambria Math"/>
                <a:cs typeface="Cambria Math"/>
              </a:rPr>
              <a:t>8.29𝑘𝑘𝑠𝑠𝑠𝑠</a:t>
            </a:r>
            <a:endParaRPr sz="1000">
              <a:latin typeface="Cambria Math"/>
              <a:cs typeface="Cambria Math"/>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61" y="438403"/>
            <a:ext cx="6479540" cy="2088514"/>
          </a:xfrm>
          <a:prstGeom prst="rect">
            <a:avLst/>
          </a:prstGeom>
        </p:spPr>
        <p:txBody>
          <a:bodyPr wrap="square" lIns="0" tIns="12700" rIns="0" bIns="0" rtlCol="0" vert="horz">
            <a:spAutoFit/>
          </a:bodyPr>
          <a:lstStyle/>
          <a:p>
            <a:pPr marL="325882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0">
                <a:latin typeface="Times New Roman"/>
                <a:cs typeface="Times New Roman"/>
              </a:rPr>
              <a:t> </a:t>
            </a:r>
            <a:r>
              <a:rPr dirty="0" sz="800" spc="-5">
                <a:latin typeface="Times New Roman"/>
                <a:cs typeface="Times New Roman"/>
              </a:rPr>
              <a:t>(11/16/2022)</a:t>
            </a:r>
            <a:endParaRPr sz="8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marL="50800">
              <a:lnSpc>
                <a:spcPct val="100000"/>
              </a:lnSpc>
              <a:spcBef>
                <a:spcPts val="545"/>
              </a:spcBef>
              <a:tabLst>
                <a:tab pos="598805" algn="l"/>
              </a:tabLst>
            </a:pPr>
            <a:r>
              <a:rPr dirty="0" sz="1200">
                <a:latin typeface="Times New Roman"/>
                <a:cs typeface="Times New Roman"/>
              </a:rPr>
              <a:t>4.1.3.3	</a:t>
            </a:r>
            <a:r>
              <a:rPr dirty="0" sz="1200" spc="-5" i="1">
                <a:latin typeface="Arial"/>
                <a:cs typeface="Arial"/>
              </a:rPr>
              <a:t>Fatigue limit </a:t>
            </a:r>
            <a:r>
              <a:rPr dirty="0" sz="1200" i="1">
                <a:latin typeface="Arial"/>
                <a:cs typeface="Arial"/>
              </a:rPr>
              <a:t>state</a:t>
            </a:r>
            <a:endParaRPr sz="1200">
              <a:latin typeface="Arial"/>
              <a:cs typeface="Arial"/>
            </a:endParaRPr>
          </a:p>
          <a:p>
            <a:pPr marL="50800">
              <a:lnSpc>
                <a:spcPct val="100000"/>
              </a:lnSpc>
              <a:spcBef>
                <a:spcPts val="259"/>
              </a:spcBef>
            </a:pPr>
            <a:r>
              <a:rPr dirty="0" baseline="2777" sz="1500" spc="-7">
                <a:latin typeface="Times New Roman"/>
                <a:cs typeface="Times New Roman"/>
              </a:rPr>
              <a:t>Compression at the top </a:t>
            </a:r>
            <a:r>
              <a:rPr dirty="0" baseline="2777" sz="1500">
                <a:latin typeface="Times New Roman"/>
                <a:cs typeface="Times New Roman"/>
              </a:rPr>
              <a:t>of </a:t>
            </a:r>
            <a:r>
              <a:rPr dirty="0" baseline="2777" sz="1500" spc="-7">
                <a:latin typeface="Times New Roman"/>
                <a:cs typeface="Times New Roman"/>
              </a:rPr>
              <a:t>girder, Fatigue I limit state. Stress is limited to</a:t>
            </a:r>
            <a:r>
              <a:rPr dirty="0" baseline="2777" sz="1500" spc="195">
                <a:latin typeface="Times New Roman"/>
                <a:cs typeface="Times New Roman"/>
              </a:rPr>
              <a:t> </a:t>
            </a:r>
            <a:r>
              <a:rPr dirty="0" baseline="2645" sz="1575" spc="-30" i="1">
                <a:latin typeface="Cambria Math"/>
                <a:cs typeface="Cambria Math"/>
              </a:rPr>
              <a:t>0.4f’</a:t>
            </a:r>
            <a:r>
              <a:rPr dirty="0" sz="650" spc="-20" i="1">
                <a:latin typeface="Cambria Math"/>
                <a:cs typeface="Cambria Math"/>
              </a:rPr>
              <a:t>c</a:t>
            </a:r>
            <a:r>
              <a:rPr dirty="0" baseline="2777" sz="1500" spc="-30">
                <a:latin typeface="Times New Roman"/>
                <a:cs typeface="Times New Roman"/>
              </a:rPr>
              <a:t>.</a:t>
            </a:r>
            <a:endParaRPr baseline="2777" sz="1500">
              <a:latin typeface="Times New Roman"/>
              <a:cs typeface="Times New Roman"/>
            </a:endParaRPr>
          </a:p>
          <a:p>
            <a:pPr marL="50800">
              <a:lnSpc>
                <a:spcPct val="100000"/>
              </a:lnSpc>
              <a:spcBef>
                <a:spcPts val="505"/>
              </a:spcBef>
            </a:pPr>
            <a:r>
              <a:rPr dirty="0" sz="1000" spc="-5">
                <a:latin typeface="Times New Roman"/>
                <a:cs typeface="Times New Roman"/>
              </a:rPr>
              <a:t>Fatigue I limit state </a:t>
            </a:r>
            <a:r>
              <a:rPr dirty="0" sz="1000">
                <a:latin typeface="Times New Roman"/>
                <a:cs typeface="Times New Roman"/>
              </a:rPr>
              <a:t>for </a:t>
            </a:r>
            <a:r>
              <a:rPr dirty="0" sz="1000" spc="-5">
                <a:latin typeface="Times New Roman"/>
                <a:cs typeface="Times New Roman"/>
              </a:rPr>
              <a:t>compression stresses at the top </a:t>
            </a:r>
            <a:r>
              <a:rPr dirty="0" sz="1000">
                <a:latin typeface="Times New Roman"/>
                <a:cs typeface="Times New Roman"/>
              </a:rPr>
              <a:t>of </a:t>
            </a:r>
            <a:r>
              <a:rPr dirty="0" sz="1000" spc="-10">
                <a:latin typeface="Times New Roman"/>
                <a:cs typeface="Times New Roman"/>
              </a:rPr>
              <a:t>the </a:t>
            </a:r>
            <a:r>
              <a:rPr dirty="0" sz="1000" spc="-5">
                <a:latin typeface="Times New Roman"/>
                <a:cs typeface="Times New Roman"/>
              </a:rPr>
              <a:t>girder at</a:t>
            </a:r>
            <a:r>
              <a:rPr dirty="0" sz="1000" spc="150">
                <a:latin typeface="Times New Roman"/>
                <a:cs typeface="Times New Roman"/>
              </a:rPr>
              <a:t> </a:t>
            </a:r>
            <a:r>
              <a:rPr dirty="0" sz="1000" spc="-5">
                <a:latin typeface="Times New Roman"/>
                <a:cs typeface="Times New Roman"/>
              </a:rPr>
              <a:t>mid-span.</a:t>
            </a:r>
            <a:endParaRPr sz="1000">
              <a:latin typeface="Times New Roman"/>
              <a:cs typeface="Times New Roman"/>
            </a:endParaRPr>
          </a:p>
          <a:p>
            <a:pPr algn="ctr" marL="23495">
              <a:lnSpc>
                <a:spcPct val="100000"/>
              </a:lnSpc>
              <a:spcBef>
                <a:spcPts val="565"/>
              </a:spcBef>
            </a:pPr>
            <a:r>
              <a:rPr dirty="0" sz="1000" spc="-330">
                <a:latin typeface="Cambria Math"/>
                <a:cs typeface="Cambria Math"/>
              </a:rPr>
              <a:t>𝐹𝐹𝐴𝐴𝑓𝑓𝑠𝑠𝑔𝑔𝑎𝑎𝐴𝐴</a:t>
            </a:r>
            <a:r>
              <a:rPr dirty="0" sz="1000" spc="15">
                <a:latin typeface="Cambria Math"/>
                <a:cs typeface="Cambria Math"/>
              </a:rPr>
              <a:t> </a:t>
            </a:r>
            <a:r>
              <a:rPr dirty="0" sz="1000" spc="-195">
                <a:latin typeface="Cambria Math"/>
                <a:cs typeface="Cambria Math"/>
              </a:rPr>
              <a:t>𝐼𝐼 </a:t>
            </a:r>
            <a:r>
              <a:rPr dirty="0" sz="1000" spc="-5">
                <a:latin typeface="Cambria Math"/>
                <a:cs typeface="Cambria Math"/>
              </a:rPr>
              <a:t>= </a:t>
            </a:r>
            <a:r>
              <a:rPr dirty="0" sz="1000" spc="-220">
                <a:latin typeface="Cambria Math"/>
                <a:cs typeface="Cambria Math"/>
              </a:rPr>
              <a:t>0.5𝐷𝐷𝐷𝐷</a:t>
            </a:r>
            <a:r>
              <a:rPr dirty="0" sz="1000" spc="-5">
                <a:latin typeface="Cambria Math"/>
                <a:cs typeface="Cambria Math"/>
              </a:rPr>
              <a:t>+ </a:t>
            </a:r>
            <a:r>
              <a:rPr dirty="0" sz="1000" spc="-175">
                <a:latin typeface="Cambria Math"/>
                <a:cs typeface="Cambria Math"/>
              </a:rPr>
              <a:t>0.5𝐷𝐷𝐻𝐻 </a:t>
            </a:r>
            <a:r>
              <a:rPr dirty="0" sz="1000" spc="-5">
                <a:latin typeface="Cambria Math"/>
                <a:cs typeface="Cambria Math"/>
              </a:rPr>
              <a:t>+ </a:t>
            </a:r>
            <a:r>
              <a:rPr dirty="0" sz="1000" spc="-140">
                <a:latin typeface="Cambria Math"/>
                <a:cs typeface="Cambria Math"/>
              </a:rPr>
              <a:t>1.5(𝐿𝐿𝐿𝐿 </a:t>
            </a:r>
            <a:r>
              <a:rPr dirty="0" sz="1000" spc="-5">
                <a:latin typeface="Cambria Math"/>
                <a:cs typeface="Cambria Math"/>
              </a:rPr>
              <a:t>+</a:t>
            </a:r>
            <a:r>
              <a:rPr dirty="0" sz="1000" spc="75">
                <a:latin typeface="Cambria Math"/>
                <a:cs typeface="Cambria Math"/>
              </a:rPr>
              <a:t> </a:t>
            </a:r>
            <a:r>
              <a:rPr dirty="0" sz="1000" spc="-245">
                <a:latin typeface="Cambria Math"/>
                <a:cs typeface="Cambria Math"/>
              </a:rPr>
              <a:t>𝐼𝐼𝑀𝑀)</a:t>
            </a:r>
            <a:endParaRPr sz="1000">
              <a:latin typeface="Cambria Math"/>
              <a:cs typeface="Cambria Math"/>
            </a:endParaRPr>
          </a:p>
          <a:p>
            <a:pPr marL="140335">
              <a:lnSpc>
                <a:spcPct val="100000"/>
              </a:lnSpc>
              <a:spcBef>
                <a:spcPts val="645"/>
              </a:spcBef>
            </a:pPr>
            <a:r>
              <a:rPr dirty="0" sz="1000" spc="-345">
                <a:latin typeface="Cambria Math"/>
                <a:cs typeface="Cambria Math"/>
              </a:rPr>
              <a:t>𝑓𝑓</a:t>
            </a:r>
            <a:r>
              <a:rPr dirty="0" baseline="-15873" sz="1050" spc="-517">
                <a:latin typeface="Cambria Math"/>
                <a:cs typeface="Cambria Math"/>
              </a:rPr>
              <a:t>𝑑𝑑</a:t>
            </a:r>
            <a:r>
              <a:rPr dirty="0" baseline="-15873" sz="1050" spc="292">
                <a:latin typeface="Cambria Math"/>
                <a:cs typeface="Cambria Math"/>
              </a:rPr>
              <a:t> </a:t>
            </a:r>
            <a:r>
              <a:rPr dirty="0" sz="1000" spc="-5">
                <a:latin typeface="Cambria Math"/>
                <a:cs typeface="Cambria Math"/>
              </a:rPr>
              <a:t>= </a:t>
            </a:r>
            <a:r>
              <a:rPr dirty="0" sz="1000" spc="-204">
                <a:latin typeface="Cambria Math"/>
                <a:cs typeface="Cambria Math"/>
              </a:rPr>
              <a:t>0.5�−2.110𝑘𝑘𝑠𝑠𝑠𝑠</a:t>
            </a:r>
            <a:r>
              <a:rPr dirty="0" baseline="2777" sz="1500" spc="-307">
                <a:latin typeface="Cambria Math"/>
                <a:cs typeface="Cambria Math"/>
              </a:rPr>
              <a:t>(</a:t>
            </a:r>
            <a:r>
              <a:rPr dirty="0" sz="1000" spc="-204">
                <a:latin typeface="Cambria Math"/>
                <a:cs typeface="Cambria Math"/>
              </a:rPr>
              <a:t>𝑔𝑔𝑠𝑠𝐴𝐴𝑑𝑑𝐴𝐴𝐴𝐴</a:t>
            </a:r>
            <a:r>
              <a:rPr dirty="0" baseline="2777" sz="1500" spc="-307">
                <a:latin typeface="Cambria Math"/>
                <a:cs typeface="Cambria Math"/>
              </a:rPr>
              <a:t>) </a:t>
            </a:r>
            <a:r>
              <a:rPr dirty="0" sz="1000" spc="-5">
                <a:latin typeface="Cambria Math"/>
                <a:cs typeface="Cambria Math"/>
              </a:rPr>
              <a:t>− </a:t>
            </a:r>
            <a:r>
              <a:rPr dirty="0" sz="1000" spc="-235">
                <a:latin typeface="Cambria Math"/>
                <a:cs typeface="Cambria Math"/>
              </a:rPr>
              <a:t>0.088𝑘𝑘𝑠𝑠𝑠𝑠</a:t>
            </a:r>
            <a:r>
              <a:rPr dirty="0" baseline="2777" sz="1500" spc="-352">
                <a:latin typeface="Cambria Math"/>
                <a:cs typeface="Cambria Math"/>
              </a:rPr>
              <a:t>(</a:t>
            </a:r>
            <a:r>
              <a:rPr dirty="0" sz="1000" spc="-235">
                <a:latin typeface="Cambria Math"/>
                <a:cs typeface="Cambria Math"/>
              </a:rPr>
              <a:t>𝑑𝑑𝑠𝑠𝐴𝐴𝑘𝑘ℎ𝐴𝐴𝐴𝐴𝑔𝑔𝑚𝑚</a:t>
            </a:r>
            <a:r>
              <a:rPr dirty="0" baseline="2777" sz="1500" spc="-352">
                <a:latin typeface="Cambria Math"/>
                <a:cs typeface="Cambria Math"/>
              </a:rPr>
              <a:t>)</a:t>
            </a:r>
            <a:r>
              <a:rPr dirty="0" baseline="2777" sz="1500" spc="37">
                <a:latin typeface="Cambria Math"/>
                <a:cs typeface="Cambria Math"/>
              </a:rPr>
              <a:t> </a:t>
            </a:r>
            <a:r>
              <a:rPr dirty="0" sz="1000" spc="-5">
                <a:latin typeface="Cambria Math"/>
                <a:cs typeface="Cambria Math"/>
              </a:rPr>
              <a:t>− </a:t>
            </a:r>
            <a:r>
              <a:rPr dirty="0" sz="1000" spc="-190">
                <a:latin typeface="Cambria Math"/>
                <a:cs typeface="Cambria Math"/>
              </a:rPr>
              <a:t>1.545𝑘𝑘𝑠𝑠𝑠𝑠</a:t>
            </a:r>
            <a:r>
              <a:rPr dirty="0" baseline="2777" sz="1500" spc="-284">
                <a:latin typeface="Cambria Math"/>
                <a:cs typeface="Cambria Math"/>
              </a:rPr>
              <a:t>(</a:t>
            </a:r>
            <a:r>
              <a:rPr dirty="0" sz="1000" spc="-190">
                <a:latin typeface="Cambria Math"/>
                <a:cs typeface="Cambria Math"/>
              </a:rPr>
              <a:t>𝑠𝑠𝑘𝑘𝐴𝐴𝑠𝑠</a:t>
            </a:r>
            <a:r>
              <a:rPr dirty="0" baseline="2777" sz="1500" spc="-284">
                <a:latin typeface="Cambria Math"/>
                <a:cs typeface="Cambria Math"/>
              </a:rPr>
              <a:t>) </a:t>
            </a:r>
            <a:r>
              <a:rPr dirty="0" sz="1000" spc="-5">
                <a:latin typeface="Cambria Math"/>
                <a:cs typeface="Cambria Math"/>
              </a:rPr>
              <a:t>− </a:t>
            </a:r>
            <a:r>
              <a:rPr dirty="0" sz="1000" spc="-165">
                <a:latin typeface="Cambria Math"/>
                <a:cs typeface="Cambria Math"/>
              </a:rPr>
              <a:t>0.476𝑘𝑘𝑠𝑠𝑠𝑠</a:t>
            </a:r>
            <a:r>
              <a:rPr dirty="0" baseline="2777" sz="1500" spc="-247">
                <a:latin typeface="Cambria Math"/>
                <a:cs typeface="Cambria Math"/>
              </a:rPr>
              <a:t>(</a:t>
            </a:r>
            <a:r>
              <a:rPr dirty="0" sz="1000" spc="-165">
                <a:latin typeface="Cambria Math"/>
                <a:cs typeface="Cambria Math"/>
              </a:rPr>
              <a:t>ℎ𝐴𝐴𝑎𝑎𝑠𝑠𝑐𝑐ℎ</a:t>
            </a:r>
            <a:r>
              <a:rPr dirty="0" baseline="2777" sz="1500" spc="-247">
                <a:latin typeface="Cambria Math"/>
                <a:cs typeface="Cambria Math"/>
              </a:rPr>
              <a:t>) </a:t>
            </a:r>
            <a:r>
              <a:rPr dirty="0" sz="1000" spc="-5">
                <a:latin typeface="Cambria Math"/>
                <a:cs typeface="Cambria Math"/>
              </a:rPr>
              <a:t>−</a:t>
            </a:r>
            <a:r>
              <a:rPr dirty="0" sz="1000" spc="-70">
                <a:latin typeface="Cambria Math"/>
                <a:cs typeface="Cambria Math"/>
              </a:rPr>
              <a:t> </a:t>
            </a:r>
            <a:r>
              <a:rPr dirty="0" sz="1000" spc="-245">
                <a:latin typeface="Cambria Math"/>
                <a:cs typeface="Cambria Math"/>
              </a:rPr>
              <a:t>0.177𝑘𝑘𝑠𝑠𝑠𝑠</a:t>
            </a:r>
            <a:r>
              <a:rPr dirty="0" baseline="2777" sz="1500" spc="-367">
                <a:latin typeface="Cambria Math"/>
                <a:cs typeface="Cambria Math"/>
              </a:rPr>
              <a:t>(</a:t>
            </a:r>
            <a:r>
              <a:rPr dirty="0" sz="1000" spc="-245">
                <a:latin typeface="Cambria Math"/>
                <a:cs typeface="Cambria Math"/>
              </a:rPr>
              <a:t>𝑠𝑠𝐴𝐴𝐴𝐴𝐴𝐴𝑠𝑠𝐴𝐴𝐴𝐴</a:t>
            </a:r>
            <a:r>
              <a:rPr dirty="0" baseline="2777" sz="1500" spc="-367">
                <a:latin typeface="Cambria Math"/>
                <a:cs typeface="Cambria Math"/>
              </a:rPr>
              <a:t>)</a:t>
            </a:r>
            <a:endParaRPr baseline="2777" sz="1500">
              <a:latin typeface="Cambria Math"/>
              <a:cs typeface="Cambria Math"/>
            </a:endParaRPr>
          </a:p>
          <a:p>
            <a:pPr marL="1054735">
              <a:lnSpc>
                <a:spcPct val="100000"/>
              </a:lnSpc>
              <a:spcBef>
                <a:spcPts val="155"/>
              </a:spcBef>
            </a:pPr>
            <a:r>
              <a:rPr dirty="0" sz="1000" spc="-5">
                <a:latin typeface="Cambria Math"/>
                <a:cs typeface="Cambria Math"/>
              </a:rPr>
              <a:t>− </a:t>
            </a:r>
            <a:r>
              <a:rPr dirty="0" sz="1000" spc="-229">
                <a:latin typeface="Cambria Math"/>
                <a:cs typeface="Cambria Math"/>
              </a:rPr>
              <a:t>0.179𝑘𝑘𝑠𝑠𝑠𝑠</a:t>
            </a:r>
            <a:r>
              <a:rPr dirty="0" baseline="2777" sz="1500" spc="-345">
                <a:latin typeface="Cambria Math"/>
                <a:cs typeface="Cambria Math"/>
              </a:rPr>
              <a:t>(</a:t>
            </a:r>
            <a:r>
              <a:rPr dirty="0" sz="1000" spc="-229">
                <a:latin typeface="Cambria Math"/>
                <a:cs typeface="Cambria Math"/>
              </a:rPr>
              <a:t>𝑓𝑓𝑎𝑎𝑓𝑓𝐴𝐴𝐴𝐴</a:t>
            </a:r>
            <a:r>
              <a:rPr dirty="0" sz="1000" spc="30">
                <a:latin typeface="Cambria Math"/>
                <a:cs typeface="Cambria Math"/>
              </a:rPr>
              <a:t> </a:t>
            </a:r>
            <a:r>
              <a:rPr dirty="0" sz="1000" spc="-310">
                <a:latin typeface="Cambria Math"/>
                <a:cs typeface="Cambria Math"/>
              </a:rPr>
              <a:t>𝑐𝑐𝑆𝑆𝐴𝐴𝐴𝐴𝑘𝑘𝐴𝐴𝑑𝑑</a:t>
            </a:r>
            <a:r>
              <a:rPr dirty="0" baseline="2777" sz="1500" spc="-465">
                <a:latin typeface="Cambria Math"/>
                <a:cs typeface="Cambria Math"/>
              </a:rPr>
              <a:t>)</a:t>
            </a:r>
            <a:r>
              <a:rPr dirty="0" baseline="2777" sz="1500" spc="52">
                <a:latin typeface="Cambria Math"/>
                <a:cs typeface="Cambria Math"/>
              </a:rPr>
              <a:t> </a:t>
            </a:r>
            <a:r>
              <a:rPr dirty="0" sz="1000" spc="-5">
                <a:latin typeface="Cambria Math"/>
                <a:cs typeface="Cambria Math"/>
              </a:rPr>
              <a:t>− </a:t>
            </a:r>
            <a:r>
              <a:rPr dirty="0" sz="1000" spc="-200">
                <a:latin typeface="Cambria Math"/>
                <a:cs typeface="Cambria Math"/>
              </a:rPr>
              <a:t>0.410𝑘𝑘𝑠𝑠𝑠𝑠</a:t>
            </a:r>
            <a:r>
              <a:rPr dirty="0" baseline="2777" sz="1500" spc="-300">
                <a:latin typeface="Cambria Math"/>
                <a:cs typeface="Cambria Math"/>
              </a:rPr>
              <a:t>(</a:t>
            </a:r>
            <a:r>
              <a:rPr dirty="0" sz="1000" spc="-200">
                <a:latin typeface="Cambria Math"/>
                <a:cs typeface="Cambria Math"/>
              </a:rPr>
              <a:t>𝑠𝑠𝑘𝑘𝐴𝐴𝑠𝑠 </a:t>
            </a:r>
            <a:r>
              <a:rPr dirty="0" sz="1000" spc="-275">
                <a:latin typeface="Cambria Math"/>
                <a:cs typeface="Cambria Math"/>
              </a:rPr>
              <a:t>𝑠𝑠ℎ𝐴𝐴𝑠𝑠𝑠𝑠𝑘𝑘𝐴𝐴𝑔𝑔𝐴𝐴</a:t>
            </a:r>
            <a:r>
              <a:rPr dirty="0" baseline="2777" sz="1500" spc="-412">
                <a:latin typeface="Cambria Math"/>
                <a:cs typeface="Cambria Math"/>
              </a:rPr>
              <a:t>)</a:t>
            </a:r>
            <a:r>
              <a:rPr dirty="0" sz="1000" spc="-275">
                <a:latin typeface="Cambria Math"/>
                <a:cs typeface="Cambria Math"/>
              </a:rPr>
              <a:t>�</a:t>
            </a:r>
            <a:r>
              <a:rPr dirty="0" sz="1000" spc="5">
                <a:latin typeface="Cambria Math"/>
                <a:cs typeface="Cambria Math"/>
              </a:rPr>
              <a:t> </a:t>
            </a:r>
            <a:r>
              <a:rPr dirty="0" sz="1000" spc="-5">
                <a:latin typeface="Cambria Math"/>
                <a:cs typeface="Cambria Math"/>
              </a:rPr>
              <a:t>+</a:t>
            </a:r>
            <a:r>
              <a:rPr dirty="0" sz="1000" spc="30">
                <a:latin typeface="Cambria Math"/>
                <a:cs typeface="Cambria Math"/>
              </a:rPr>
              <a:t> </a:t>
            </a:r>
            <a:r>
              <a:rPr dirty="0" sz="1000" spc="-190">
                <a:latin typeface="Cambria Math"/>
                <a:cs typeface="Cambria Math"/>
              </a:rPr>
              <a:t>1.75(−0.451𝑘𝑘𝑠𝑠𝑠𝑠)</a:t>
            </a:r>
            <a:r>
              <a:rPr dirty="0" baseline="2777" sz="1500" spc="-284">
                <a:latin typeface="Cambria Math"/>
                <a:cs typeface="Cambria Math"/>
              </a:rPr>
              <a:t>(</a:t>
            </a:r>
            <a:r>
              <a:rPr dirty="0" sz="1000" spc="-190">
                <a:latin typeface="Cambria Math"/>
                <a:cs typeface="Cambria Math"/>
              </a:rPr>
              <a:t>𝐹𝐹𝐴𝐴𝑓𝑓𝑠𝑠𝑔𝑔𝑎𝑎𝐴𝐴 </a:t>
            </a:r>
            <a:r>
              <a:rPr dirty="0" sz="1000" spc="-260">
                <a:latin typeface="Cambria Math"/>
                <a:cs typeface="Cambria Math"/>
              </a:rPr>
              <a:t>𝐿𝐿𝐿𝐿𝐼𝐼𝑀𝑀</a:t>
            </a:r>
            <a:r>
              <a:rPr dirty="0" baseline="2777" sz="1500" spc="-390">
                <a:latin typeface="Cambria Math"/>
                <a:cs typeface="Cambria Math"/>
              </a:rPr>
              <a:t>)</a:t>
            </a:r>
            <a:endParaRPr baseline="2777" sz="1500">
              <a:latin typeface="Cambria Math"/>
              <a:cs typeface="Cambria Math"/>
            </a:endParaRPr>
          </a:p>
          <a:p>
            <a:pPr marL="1054735">
              <a:lnSpc>
                <a:spcPct val="100000"/>
              </a:lnSpc>
              <a:spcBef>
                <a:spcPts val="75"/>
              </a:spcBef>
            </a:pPr>
            <a:r>
              <a:rPr dirty="0" sz="1000" spc="-5">
                <a:latin typeface="Cambria Math"/>
                <a:cs typeface="Cambria Math"/>
              </a:rPr>
              <a:t>= −3.282</a:t>
            </a:r>
            <a:r>
              <a:rPr dirty="0" sz="1000" spc="50">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marL="50800">
              <a:lnSpc>
                <a:spcPct val="100000"/>
              </a:lnSpc>
              <a:spcBef>
                <a:spcPts val="565"/>
              </a:spcBef>
            </a:pPr>
            <a:r>
              <a:rPr dirty="0" sz="1000" spc="-5">
                <a:latin typeface="Times New Roman"/>
                <a:cs typeface="Times New Roman"/>
              </a:rPr>
              <a:t>The stress </a:t>
            </a:r>
            <a:r>
              <a:rPr dirty="0" sz="1000">
                <a:latin typeface="Times New Roman"/>
                <a:cs typeface="Times New Roman"/>
              </a:rPr>
              <a:t>due </a:t>
            </a:r>
            <a:r>
              <a:rPr dirty="0" sz="1000" spc="-5">
                <a:latin typeface="Times New Roman"/>
                <a:cs typeface="Times New Roman"/>
              </a:rPr>
              <a:t>to prestressing</a:t>
            </a:r>
            <a:r>
              <a:rPr dirty="0" sz="1000" spc="5">
                <a:latin typeface="Times New Roman"/>
                <a:cs typeface="Times New Roman"/>
              </a:rPr>
              <a:t> </a:t>
            </a:r>
            <a:r>
              <a:rPr dirty="0" sz="1000" spc="-5">
                <a:latin typeface="Times New Roman"/>
                <a:cs typeface="Times New Roman"/>
              </a:rPr>
              <a:t>is</a:t>
            </a:r>
            <a:endParaRPr sz="1000">
              <a:latin typeface="Times New Roman"/>
              <a:cs typeface="Times New Roman"/>
            </a:endParaRPr>
          </a:p>
        </p:txBody>
      </p:sp>
      <p:sp>
        <p:nvSpPr>
          <p:cNvPr id="3" name="object 3"/>
          <p:cNvSpPr/>
          <p:nvPr/>
        </p:nvSpPr>
        <p:spPr>
          <a:xfrm>
            <a:off x="2567939" y="2765298"/>
            <a:ext cx="725805" cy="0"/>
          </a:xfrm>
          <a:custGeom>
            <a:avLst/>
            <a:gdLst/>
            <a:ahLst/>
            <a:cxnLst/>
            <a:rect l="l" t="t" r="r" b="b"/>
            <a:pathLst>
              <a:path w="725804" h="0">
                <a:moveTo>
                  <a:pt x="0" y="0"/>
                </a:moveTo>
                <a:lnTo>
                  <a:pt x="725411" y="0"/>
                </a:lnTo>
              </a:path>
            </a:pathLst>
          </a:custGeom>
          <a:ln w="7620">
            <a:solidFill>
              <a:srgbClr val="000000"/>
            </a:solidFill>
          </a:ln>
        </p:spPr>
        <p:txBody>
          <a:bodyPr wrap="square" lIns="0" tIns="0" rIns="0" bIns="0" rtlCol="0"/>
          <a:lstStyle/>
          <a:p/>
        </p:txBody>
      </p:sp>
      <p:sp>
        <p:nvSpPr>
          <p:cNvPr id="4" name="object 4"/>
          <p:cNvSpPr/>
          <p:nvPr/>
        </p:nvSpPr>
        <p:spPr>
          <a:xfrm>
            <a:off x="3445764" y="2765298"/>
            <a:ext cx="1430020" cy="0"/>
          </a:xfrm>
          <a:custGeom>
            <a:avLst/>
            <a:gdLst/>
            <a:ahLst/>
            <a:cxnLst/>
            <a:rect l="l" t="t" r="r" b="b"/>
            <a:pathLst>
              <a:path w="1430020" h="0">
                <a:moveTo>
                  <a:pt x="0" y="0"/>
                </a:moveTo>
                <a:lnTo>
                  <a:pt x="1429499" y="0"/>
                </a:lnTo>
              </a:path>
            </a:pathLst>
          </a:custGeom>
          <a:ln w="7620">
            <a:solidFill>
              <a:srgbClr val="000000"/>
            </a:solidFill>
          </a:ln>
        </p:spPr>
        <p:txBody>
          <a:bodyPr wrap="square" lIns="0" tIns="0" rIns="0" bIns="0" rtlCol="0"/>
          <a:lstStyle/>
          <a:p/>
        </p:txBody>
      </p:sp>
      <p:sp>
        <p:nvSpPr>
          <p:cNvPr id="5" name="object 5"/>
          <p:cNvSpPr txBox="1"/>
          <p:nvPr/>
        </p:nvSpPr>
        <p:spPr>
          <a:xfrm>
            <a:off x="4897628" y="2661919"/>
            <a:ext cx="6292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20">
                <a:latin typeface="Cambria Math"/>
                <a:cs typeface="Cambria Math"/>
              </a:rPr>
              <a:t> </a:t>
            </a:r>
            <a:r>
              <a:rPr dirty="0" sz="1000" spc="-155">
                <a:latin typeface="Cambria Math"/>
                <a:cs typeface="Cambria Math"/>
              </a:rPr>
              <a:t>1.327𝑘𝑘𝑠𝑠𝑠𝑠</a:t>
            </a:r>
            <a:endParaRPr sz="1000">
              <a:latin typeface="Cambria Math"/>
              <a:cs typeface="Cambria Math"/>
            </a:endParaRPr>
          </a:p>
        </p:txBody>
      </p:sp>
      <p:sp>
        <p:nvSpPr>
          <p:cNvPr id="6" name="object 6"/>
          <p:cNvSpPr txBox="1"/>
          <p:nvPr/>
        </p:nvSpPr>
        <p:spPr>
          <a:xfrm>
            <a:off x="2189029" y="2533277"/>
            <a:ext cx="2734945" cy="589915"/>
          </a:xfrm>
          <a:prstGeom prst="rect">
            <a:avLst/>
          </a:prstGeom>
        </p:spPr>
        <p:txBody>
          <a:bodyPr wrap="square" lIns="0" tIns="43180" rIns="0" bIns="0" rtlCol="0" vert="horz">
            <a:spAutoFit/>
          </a:bodyPr>
          <a:lstStyle/>
          <a:p>
            <a:pPr marL="378460">
              <a:lnSpc>
                <a:spcPct val="100000"/>
              </a:lnSpc>
              <a:spcBef>
                <a:spcPts val="340"/>
              </a:spcBef>
              <a:tabLst>
                <a:tab pos="1256665" algn="l"/>
              </a:tabLst>
            </a:pPr>
            <a:r>
              <a:rPr dirty="0" sz="1000" spc="-125">
                <a:latin typeface="Cambria Math"/>
                <a:cs typeface="Cambria Math"/>
              </a:rPr>
              <a:t>−2367.44𝑘𝑘𝑠𝑠𝑘𝑘	</a:t>
            </a:r>
            <a:r>
              <a:rPr dirty="0" baseline="2777" sz="1500" spc="-150">
                <a:latin typeface="Cambria Math"/>
                <a:cs typeface="Cambria Math"/>
              </a:rPr>
              <a:t>(</a:t>
            </a:r>
            <a:r>
              <a:rPr dirty="0" sz="1000" spc="-100">
                <a:latin typeface="Cambria Math"/>
                <a:cs typeface="Cambria Math"/>
              </a:rPr>
              <a:t>−2367.44𝑘𝑘𝑠𝑠𝑘𝑘</a:t>
            </a:r>
            <a:r>
              <a:rPr dirty="0" baseline="2777" sz="1500" spc="-150">
                <a:latin typeface="Cambria Math"/>
                <a:cs typeface="Cambria Math"/>
              </a:rPr>
              <a:t>)(</a:t>
            </a:r>
            <a:r>
              <a:rPr dirty="0" sz="1000" spc="-100">
                <a:latin typeface="Cambria Math"/>
                <a:cs typeface="Cambria Math"/>
              </a:rPr>
              <a:t>33.657𝑠𝑠𝑠𝑠</a:t>
            </a:r>
            <a:r>
              <a:rPr dirty="0" baseline="2777" sz="1500" spc="-150">
                <a:latin typeface="Cambria Math"/>
                <a:cs typeface="Cambria Math"/>
              </a:rPr>
              <a:t>)</a:t>
            </a:r>
            <a:endParaRPr baseline="2777" sz="1500">
              <a:latin typeface="Cambria Math"/>
              <a:cs typeface="Cambria Math"/>
            </a:endParaRPr>
          </a:p>
          <a:p>
            <a:pPr marL="63500">
              <a:lnSpc>
                <a:spcPct val="100000"/>
              </a:lnSpc>
              <a:spcBef>
                <a:spcPts val="240"/>
              </a:spcBef>
              <a:tabLst>
                <a:tab pos="1611630" algn="l"/>
              </a:tabLst>
            </a:pPr>
            <a:r>
              <a:rPr dirty="0" baseline="36111" sz="1500" spc="-405">
                <a:latin typeface="Cambria Math"/>
                <a:cs typeface="Cambria Math"/>
              </a:rPr>
              <a:t>𝑓𝑓</a:t>
            </a:r>
            <a:r>
              <a:rPr dirty="0" baseline="35714" sz="1050" spc="-405">
                <a:latin typeface="Cambria Math"/>
                <a:cs typeface="Cambria Math"/>
              </a:rPr>
              <a:t>𝑑𝑑𝑠𝑠</a:t>
            </a:r>
            <a:r>
              <a:rPr dirty="0" baseline="35714" sz="1050" spc="254">
                <a:latin typeface="Cambria Math"/>
                <a:cs typeface="Cambria Math"/>
              </a:rPr>
              <a:t> </a:t>
            </a:r>
            <a:r>
              <a:rPr dirty="0" baseline="36111" sz="1500" spc="-7">
                <a:latin typeface="Cambria Math"/>
                <a:cs typeface="Cambria Math"/>
              </a:rPr>
              <a:t>=  </a:t>
            </a:r>
            <a:r>
              <a:rPr dirty="0" baseline="36111" sz="1500" spc="60">
                <a:latin typeface="Cambria Math"/>
                <a:cs typeface="Cambria Math"/>
              </a:rPr>
              <a:t> </a:t>
            </a:r>
            <a:r>
              <a:rPr dirty="0" sz="1000" spc="-80">
                <a:latin typeface="Cambria Math"/>
                <a:cs typeface="Cambria Math"/>
              </a:rPr>
              <a:t>923.531𝑠𝑠𝑠𝑠</a:t>
            </a:r>
            <a:r>
              <a:rPr dirty="0" baseline="23809" sz="1050" spc="-120">
                <a:latin typeface="Cambria Math"/>
                <a:cs typeface="Cambria Math"/>
              </a:rPr>
              <a:t>2        </a:t>
            </a:r>
            <a:r>
              <a:rPr dirty="0" baseline="23809" sz="1050" spc="-97">
                <a:latin typeface="Cambria Math"/>
                <a:cs typeface="Cambria Math"/>
              </a:rPr>
              <a:t> </a:t>
            </a:r>
            <a:r>
              <a:rPr dirty="0" baseline="36111" sz="1500" spc="-7">
                <a:latin typeface="Cambria Math"/>
                <a:cs typeface="Cambria Math"/>
              </a:rPr>
              <a:t>+	</a:t>
            </a:r>
            <a:r>
              <a:rPr dirty="0" sz="1000" spc="-75">
                <a:latin typeface="Cambria Math"/>
                <a:cs typeface="Cambria Math"/>
              </a:rPr>
              <a:t>−20594.8𝑠𝑠𝑠𝑠</a:t>
            </a:r>
            <a:r>
              <a:rPr dirty="0" baseline="23809" sz="1050" spc="-112">
                <a:latin typeface="Cambria Math"/>
                <a:cs typeface="Cambria Math"/>
              </a:rPr>
              <a:t>3</a:t>
            </a:r>
            <a:endParaRPr baseline="23809" sz="1050">
              <a:latin typeface="Cambria Math"/>
              <a:cs typeface="Cambria Math"/>
            </a:endParaRPr>
          </a:p>
          <a:p>
            <a:pPr marL="1283970">
              <a:lnSpc>
                <a:spcPct val="100000"/>
              </a:lnSpc>
              <a:spcBef>
                <a:spcPts val="360"/>
              </a:spcBef>
            </a:pPr>
            <a:r>
              <a:rPr dirty="0" sz="1000" spc="-270">
                <a:latin typeface="Cambria Math"/>
                <a:cs typeface="Cambria Math"/>
              </a:rPr>
              <a:t>𝑓𝑓</a:t>
            </a:r>
            <a:r>
              <a:rPr dirty="0" baseline="-15873" sz="1050" spc="-405">
                <a:latin typeface="Cambria Math"/>
                <a:cs typeface="Cambria Math"/>
              </a:rPr>
              <a:t>𝑑𝑑𝑠𝑠</a:t>
            </a:r>
            <a:r>
              <a:rPr dirty="0" baseline="-15873" sz="1050" spc="262">
                <a:latin typeface="Cambria Math"/>
                <a:cs typeface="Cambria Math"/>
              </a:rPr>
              <a:t> </a:t>
            </a:r>
            <a:r>
              <a:rPr dirty="0" sz="1000" spc="-5">
                <a:latin typeface="Cambria Math"/>
                <a:cs typeface="Cambria Math"/>
              </a:rPr>
              <a:t>= 1.327</a:t>
            </a:r>
            <a:r>
              <a:rPr dirty="0" sz="1000" spc="60">
                <a:latin typeface="Cambria Math"/>
                <a:cs typeface="Cambria Math"/>
              </a:rPr>
              <a:t> </a:t>
            </a:r>
            <a:r>
              <a:rPr dirty="0" sz="1000" spc="-275">
                <a:latin typeface="Cambria Math"/>
                <a:cs typeface="Cambria Math"/>
              </a:rPr>
              <a:t>𝑘𝑘𝑠𝑠𝑠𝑠</a:t>
            </a:r>
            <a:endParaRPr sz="1000">
              <a:latin typeface="Cambria Math"/>
              <a:cs typeface="Cambria Math"/>
            </a:endParaRPr>
          </a:p>
        </p:txBody>
      </p:sp>
      <p:sp>
        <p:nvSpPr>
          <p:cNvPr id="7" name="object 7"/>
          <p:cNvSpPr txBox="1"/>
          <p:nvPr/>
        </p:nvSpPr>
        <p:spPr>
          <a:xfrm>
            <a:off x="673100" y="3183127"/>
            <a:ext cx="203644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Compute the required concrete</a:t>
            </a:r>
            <a:r>
              <a:rPr dirty="0" sz="1000" spc="5">
                <a:latin typeface="Times New Roman"/>
                <a:cs typeface="Times New Roman"/>
              </a:rPr>
              <a:t> </a:t>
            </a:r>
            <a:r>
              <a:rPr dirty="0" sz="1000" spc="-5">
                <a:latin typeface="Times New Roman"/>
                <a:cs typeface="Times New Roman"/>
              </a:rPr>
              <a:t>strength</a:t>
            </a:r>
            <a:endParaRPr sz="1000">
              <a:latin typeface="Times New Roman"/>
              <a:cs typeface="Times New Roman"/>
            </a:endParaRPr>
          </a:p>
        </p:txBody>
      </p:sp>
      <p:sp>
        <p:nvSpPr>
          <p:cNvPr id="8" name="object 8"/>
          <p:cNvSpPr txBox="1"/>
          <p:nvPr/>
        </p:nvSpPr>
        <p:spPr>
          <a:xfrm>
            <a:off x="2847848" y="3471164"/>
            <a:ext cx="7048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𝑐𝑐</a:t>
            </a:r>
            <a:endParaRPr sz="700">
              <a:latin typeface="Cambria Math"/>
              <a:cs typeface="Cambria Math"/>
            </a:endParaRPr>
          </a:p>
        </p:txBody>
      </p:sp>
      <p:sp>
        <p:nvSpPr>
          <p:cNvPr id="9" name="object 9"/>
          <p:cNvSpPr txBox="1"/>
          <p:nvPr/>
        </p:nvSpPr>
        <p:spPr>
          <a:xfrm>
            <a:off x="2514595" y="3407145"/>
            <a:ext cx="2737485" cy="177800"/>
          </a:xfrm>
          <a:prstGeom prst="rect">
            <a:avLst/>
          </a:prstGeom>
        </p:spPr>
        <p:txBody>
          <a:bodyPr wrap="square" lIns="0" tIns="12065" rIns="0" bIns="0" rtlCol="0" vert="horz">
            <a:spAutoFit/>
          </a:bodyPr>
          <a:lstStyle/>
          <a:p>
            <a:pPr marL="38100">
              <a:lnSpc>
                <a:spcPct val="100000"/>
              </a:lnSpc>
              <a:spcBef>
                <a:spcPts val="95"/>
              </a:spcBef>
            </a:pPr>
            <a:r>
              <a:rPr dirty="0" sz="1000" spc="-65">
                <a:latin typeface="Cambria Math"/>
                <a:cs typeface="Cambria Math"/>
              </a:rPr>
              <a:t>−0.4𝑓𝑓</a:t>
            </a:r>
            <a:r>
              <a:rPr dirty="0" baseline="27777" sz="1050" spc="-97">
                <a:latin typeface="Cambria Math"/>
                <a:cs typeface="Cambria Math"/>
              </a:rPr>
              <a:t>′ </a:t>
            </a:r>
            <a:r>
              <a:rPr dirty="0" sz="1000" spc="-5">
                <a:latin typeface="Cambria Math"/>
                <a:cs typeface="Cambria Math"/>
              </a:rPr>
              <a:t>= </a:t>
            </a:r>
            <a:r>
              <a:rPr dirty="0" sz="1000" spc="-105">
                <a:latin typeface="Cambria Math"/>
                <a:cs typeface="Cambria Math"/>
              </a:rPr>
              <a:t>0.5</a:t>
            </a:r>
            <a:r>
              <a:rPr dirty="0" baseline="2777" sz="1500" spc="-157">
                <a:latin typeface="Cambria Math"/>
                <a:cs typeface="Cambria Math"/>
              </a:rPr>
              <a:t>(</a:t>
            </a:r>
            <a:r>
              <a:rPr dirty="0" sz="1000" spc="-105">
                <a:latin typeface="Cambria Math"/>
                <a:cs typeface="Cambria Math"/>
              </a:rPr>
              <a:t>1.327</a:t>
            </a:r>
            <a:r>
              <a:rPr dirty="0" baseline="2777" sz="1500" spc="-157">
                <a:latin typeface="Cambria Math"/>
                <a:cs typeface="Cambria Math"/>
              </a:rPr>
              <a:t>)</a:t>
            </a:r>
            <a:r>
              <a:rPr dirty="0" sz="1000" spc="-105">
                <a:latin typeface="Cambria Math"/>
                <a:cs typeface="Cambria Math"/>
              </a:rPr>
              <a:t>𝑘𝑘𝑠𝑠𝑠𝑠 </a:t>
            </a:r>
            <a:r>
              <a:rPr dirty="0" sz="1000" spc="-5">
                <a:latin typeface="Cambria Math"/>
                <a:cs typeface="Cambria Math"/>
              </a:rPr>
              <a:t>− </a:t>
            </a:r>
            <a:r>
              <a:rPr dirty="0" sz="1000" spc="-155">
                <a:latin typeface="Cambria Math"/>
                <a:cs typeface="Cambria Math"/>
              </a:rPr>
              <a:t>3.282𝑘𝑘𝑠𝑠𝑠𝑠 </a:t>
            </a:r>
            <a:r>
              <a:rPr dirty="0" sz="1000" spc="-5">
                <a:latin typeface="Cambria Math"/>
                <a:cs typeface="Cambria Math"/>
              </a:rPr>
              <a:t>=</a:t>
            </a:r>
            <a:r>
              <a:rPr dirty="0" sz="1000" spc="-95">
                <a:latin typeface="Cambria Math"/>
                <a:cs typeface="Cambria Math"/>
              </a:rPr>
              <a:t> </a:t>
            </a:r>
            <a:r>
              <a:rPr dirty="0" sz="1000" spc="-140">
                <a:latin typeface="Cambria Math"/>
                <a:cs typeface="Cambria Math"/>
              </a:rPr>
              <a:t>−2.618𝑘𝑘𝑠𝑠𝑠𝑠</a:t>
            </a:r>
            <a:endParaRPr sz="1000">
              <a:latin typeface="Cambria Math"/>
              <a:cs typeface="Cambria Math"/>
            </a:endParaRPr>
          </a:p>
        </p:txBody>
      </p:sp>
      <p:sp>
        <p:nvSpPr>
          <p:cNvPr id="10" name="object 10"/>
          <p:cNvSpPr txBox="1"/>
          <p:nvPr/>
        </p:nvSpPr>
        <p:spPr>
          <a:xfrm>
            <a:off x="3503515" y="3631173"/>
            <a:ext cx="760730" cy="177800"/>
          </a:xfrm>
          <a:prstGeom prst="rect">
            <a:avLst/>
          </a:prstGeom>
        </p:spPr>
        <p:txBody>
          <a:bodyPr wrap="square" lIns="0" tIns="12065" rIns="0" bIns="0" rtlCol="0" vert="horz">
            <a:spAutoFit/>
          </a:bodyPr>
          <a:lstStyle/>
          <a:p>
            <a:pPr marL="38100">
              <a:lnSpc>
                <a:spcPct val="100000"/>
              </a:lnSpc>
              <a:spcBef>
                <a:spcPts val="95"/>
              </a:spcBef>
            </a:pPr>
            <a:r>
              <a:rPr dirty="0" sz="1000" spc="-140">
                <a:latin typeface="Cambria Math"/>
                <a:cs typeface="Cambria Math"/>
              </a:rPr>
              <a:t>𝑓𝑓</a:t>
            </a:r>
            <a:r>
              <a:rPr dirty="0" baseline="27777" sz="1050" spc="-209">
                <a:latin typeface="Cambria Math"/>
                <a:cs typeface="Cambria Math"/>
              </a:rPr>
              <a:t>′ </a:t>
            </a:r>
            <a:r>
              <a:rPr dirty="0" sz="1000" spc="-5">
                <a:latin typeface="Cambria Math"/>
                <a:cs typeface="Cambria Math"/>
              </a:rPr>
              <a:t>=</a:t>
            </a:r>
            <a:r>
              <a:rPr dirty="0" sz="1000" spc="25">
                <a:latin typeface="Cambria Math"/>
                <a:cs typeface="Cambria Math"/>
              </a:rPr>
              <a:t> </a:t>
            </a:r>
            <a:r>
              <a:rPr dirty="0" sz="1000" spc="-165">
                <a:latin typeface="Cambria Math"/>
                <a:cs typeface="Cambria Math"/>
              </a:rPr>
              <a:t>6.55𝑘𝑘𝑠𝑠𝑠𝑠</a:t>
            </a:r>
            <a:endParaRPr sz="1000">
              <a:latin typeface="Cambria Math"/>
              <a:cs typeface="Cambria Math"/>
            </a:endParaRPr>
          </a:p>
        </p:txBody>
      </p:sp>
      <p:sp>
        <p:nvSpPr>
          <p:cNvPr id="11" name="object 11"/>
          <p:cNvSpPr txBox="1"/>
          <p:nvPr/>
        </p:nvSpPr>
        <p:spPr>
          <a:xfrm>
            <a:off x="672978" y="3657499"/>
            <a:ext cx="4170679" cy="375285"/>
          </a:xfrm>
          <a:prstGeom prst="rect">
            <a:avLst/>
          </a:prstGeom>
        </p:spPr>
        <p:txBody>
          <a:bodyPr wrap="square" lIns="0" tIns="49530" rIns="0" bIns="0" rtlCol="0" vert="horz">
            <a:spAutoFit/>
          </a:bodyPr>
          <a:lstStyle/>
          <a:p>
            <a:pPr algn="r" marR="1203325">
              <a:lnSpc>
                <a:spcPct val="100000"/>
              </a:lnSpc>
              <a:spcBef>
                <a:spcPts val="390"/>
              </a:spcBef>
            </a:pPr>
            <a:r>
              <a:rPr dirty="0" sz="700" spc="-320">
                <a:latin typeface="Cambria Math"/>
                <a:cs typeface="Cambria Math"/>
              </a:rPr>
              <a:t>𝑐𝑐</a:t>
            </a:r>
            <a:endParaRPr sz="700">
              <a:latin typeface="Cambria Math"/>
              <a:cs typeface="Cambria Math"/>
            </a:endParaRPr>
          </a:p>
          <a:p>
            <a:pPr marL="12700">
              <a:lnSpc>
                <a:spcPct val="100000"/>
              </a:lnSpc>
              <a:spcBef>
                <a:spcPts val="420"/>
              </a:spcBef>
            </a:pPr>
            <a:r>
              <a:rPr dirty="0" sz="1000" spc="-5">
                <a:latin typeface="Times New Roman"/>
                <a:cs typeface="Times New Roman"/>
              </a:rPr>
              <a:t>The required concrete strength </a:t>
            </a:r>
            <a:r>
              <a:rPr dirty="0" sz="1000">
                <a:latin typeface="Times New Roman"/>
                <a:cs typeface="Times New Roman"/>
              </a:rPr>
              <a:t>does not </a:t>
            </a:r>
            <a:r>
              <a:rPr dirty="0" sz="1000" spc="-5">
                <a:latin typeface="Times New Roman"/>
                <a:cs typeface="Times New Roman"/>
              </a:rPr>
              <a:t>exceed our assumed value </a:t>
            </a:r>
            <a:r>
              <a:rPr dirty="0" sz="1000">
                <a:latin typeface="Times New Roman"/>
                <a:cs typeface="Times New Roman"/>
              </a:rPr>
              <a:t>of 8.7 </a:t>
            </a:r>
            <a:r>
              <a:rPr dirty="0" sz="1000" spc="-5">
                <a:latin typeface="Times New Roman"/>
                <a:cs typeface="Times New Roman"/>
              </a:rPr>
              <a:t>ksi.</a:t>
            </a:r>
            <a:r>
              <a:rPr dirty="0" sz="1000" spc="65">
                <a:latin typeface="Times New Roman"/>
                <a:cs typeface="Times New Roman"/>
              </a:rPr>
              <a:t> </a:t>
            </a:r>
            <a:r>
              <a:rPr dirty="0" sz="1000" b="1">
                <a:latin typeface="Times New Roman"/>
                <a:cs typeface="Times New Roman"/>
              </a:rPr>
              <a:t>OK</a:t>
            </a:r>
            <a:endParaRPr sz="1000">
              <a:latin typeface="Times New Roman"/>
              <a:cs typeface="Times New Roman"/>
            </a:endParaRPr>
          </a:p>
        </p:txBody>
      </p:sp>
      <p:sp>
        <p:nvSpPr>
          <p:cNvPr id="12" name="object 12"/>
          <p:cNvSpPr/>
          <p:nvPr/>
        </p:nvSpPr>
        <p:spPr>
          <a:xfrm>
            <a:off x="1243256" y="7587575"/>
            <a:ext cx="5521960" cy="473709"/>
          </a:xfrm>
          <a:custGeom>
            <a:avLst/>
            <a:gdLst/>
            <a:ahLst/>
            <a:cxnLst/>
            <a:rect l="l" t="t" r="r" b="b"/>
            <a:pathLst>
              <a:path w="5521959" h="473709">
                <a:moveTo>
                  <a:pt x="0" y="473156"/>
                </a:moveTo>
                <a:lnTo>
                  <a:pt x="5521492" y="473156"/>
                </a:lnTo>
                <a:lnTo>
                  <a:pt x="5521492" y="0"/>
                </a:lnTo>
                <a:lnTo>
                  <a:pt x="0" y="0"/>
                </a:lnTo>
                <a:lnTo>
                  <a:pt x="0" y="473156"/>
                </a:lnTo>
                <a:close/>
              </a:path>
            </a:pathLst>
          </a:custGeom>
          <a:ln w="9461">
            <a:solidFill>
              <a:srgbClr val="000000"/>
            </a:solidFill>
          </a:ln>
        </p:spPr>
        <p:txBody>
          <a:bodyPr wrap="square" lIns="0" tIns="0" rIns="0" bIns="0" rtlCol="0"/>
          <a:lstStyle/>
          <a:p/>
        </p:txBody>
      </p:sp>
      <p:sp>
        <p:nvSpPr>
          <p:cNvPr id="13" name="object 13"/>
          <p:cNvSpPr/>
          <p:nvPr/>
        </p:nvSpPr>
        <p:spPr>
          <a:xfrm>
            <a:off x="1070825" y="7764561"/>
            <a:ext cx="5809615" cy="0"/>
          </a:xfrm>
          <a:custGeom>
            <a:avLst/>
            <a:gdLst/>
            <a:ahLst/>
            <a:cxnLst/>
            <a:rect l="l" t="t" r="r" b="b"/>
            <a:pathLst>
              <a:path w="5809615" h="0">
                <a:moveTo>
                  <a:pt x="0" y="0"/>
                </a:moveTo>
                <a:lnTo>
                  <a:pt x="5809090" y="0"/>
                </a:lnTo>
              </a:path>
            </a:pathLst>
          </a:custGeom>
          <a:ln w="9857">
            <a:solidFill>
              <a:srgbClr val="000000"/>
            </a:solidFill>
            <a:prstDash val="lgDash"/>
          </a:ln>
        </p:spPr>
        <p:txBody>
          <a:bodyPr wrap="square" lIns="0" tIns="0" rIns="0" bIns="0" rtlCol="0"/>
          <a:lstStyle/>
          <a:p/>
        </p:txBody>
      </p:sp>
      <p:sp>
        <p:nvSpPr>
          <p:cNvPr id="14" name="object 14"/>
          <p:cNvSpPr/>
          <p:nvPr/>
        </p:nvSpPr>
        <p:spPr>
          <a:xfrm>
            <a:off x="1243348" y="8001113"/>
            <a:ext cx="5521960" cy="0"/>
          </a:xfrm>
          <a:custGeom>
            <a:avLst/>
            <a:gdLst/>
            <a:ahLst/>
            <a:cxnLst/>
            <a:rect l="l" t="t" r="r" b="b"/>
            <a:pathLst>
              <a:path w="5521959" h="0">
                <a:moveTo>
                  <a:pt x="0" y="0"/>
                </a:moveTo>
                <a:lnTo>
                  <a:pt x="5521492" y="0"/>
                </a:lnTo>
              </a:path>
            </a:pathLst>
          </a:custGeom>
          <a:ln w="9463">
            <a:solidFill>
              <a:srgbClr val="9DBA60"/>
            </a:solidFill>
          </a:ln>
        </p:spPr>
        <p:txBody>
          <a:bodyPr wrap="square" lIns="0" tIns="0" rIns="0" bIns="0" rtlCol="0"/>
          <a:lstStyle/>
          <a:p/>
        </p:txBody>
      </p:sp>
      <p:sp>
        <p:nvSpPr>
          <p:cNvPr id="15" name="object 15"/>
          <p:cNvSpPr/>
          <p:nvPr/>
        </p:nvSpPr>
        <p:spPr>
          <a:xfrm>
            <a:off x="1243348" y="7586818"/>
            <a:ext cx="5521960" cy="385445"/>
          </a:xfrm>
          <a:custGeom>
            <a:avLst/>
            <a:gdLst/>
            <a:ahLst/>
            <a:cxnLst/>
            <a:rect l="l" t="t" r="r" b="b"/>
            <a:pathLst>
              <a:path w="5521959" h="385445">
                <a:moveTo>
                  <a:pt x="0" y="64349"/>
                </a:moveTo>
                <a:lnTo>
                  <a:pt x="2300621" y="385149"/>
                </a:lnTo>
                <a:lnTo>
                  <a:pt x="3680995" y="385149"/>
                </a:lnTo>
                <a:lnTo>
                  <a:pt x="5521492" y="0"/>
                </a:lnTo>
              </a:path>
            </a:pathLst>
          </a:custGeom>
          <a:ln w="9461">
            <a:solidFill>
              <a:srgbClr val="006FC0"/>
            </a:solidFill>
          </a:ln>
        </p:spPr>
        <p:txBody>
          <a:bodyPr wrap="square" lIns="0" tIns="0" rIns="0" bIns="0" rtlCol="0"/>
          <a:lstStyle/>
          <a:p/>
        </p:txBody>
      </p:sp>
      <p:sp>
        <p:nvSpPr>
          <p:cNvPr id="16" name="object 16"/>
          <p:cNvSpPr/>
          <p:nvPr/>
        </p:nvSpPr>
        <p:spPr>
          <a:xfrm>
            <a:off x="911046" y="7661103"/>
            <a:ext cx="281940" cy="0"/>
          </a:xfrm>
          <a:custGeom>
            <a:avLst/>
            <a:gdLst/>
            <a:ahLst/>
            <a:cxnLst/>
            <a:rect l="l" t="t" r="r" b="b"/>
            <a:pathLst>
              <a:path w="281940" h="0">
                <a:moveTo>
                  <a:pt x="0" y="0"/>
                </a:moveTo>
                <a:lnTo>
                  <a:pt x="281596" y="0"/>
                </a:lnTo>
              </a:path>
            </a:pathLst>
          </a:custGeom>
          <a:ln w="3175">
            <a:solidFill>
              <a:srgbClr val="000000"/>
            </a:solidFill>
          </a:ln>
        </p:spPr>
        <p:txBody>
          <a:bodyPr wrap="square" lIns="0" tIns="0" rIns="0" bIns="0" rtlCol="0"/>
          <a:lstStyle/>
          <a:p/>
        </p:txBody>
      </p:sp>
      <p:sp>
        <p:nvSpPr>
          <p:cNvPr id="17" name="object 17"/>
          <p:cNvSpPr/>
          <p:nvPr/>
        </p:nvSpPr>
        <p:spPr>
          <a:xfrm>
            <a:off x="911046" y="7587291"/>
            <a:ext cx="281940" cy="0"/>
          </a:xfrm>
          <a:custGeom>
            <a:avLst/>
            <a:gdLst/>
            <a:ahLst/>
            <a:cxnLst/>
            <a:rect l="l" t="t" r="r" b="b"/>
            <a:pathLst>
              <a:path w="281940" h="0">
                <a:moveTo>
                  <a:pt x="0" y="0"/>
                </a:moveTo>
                <a:lnTo>
                  <a:pt x="281596" y="0"/>
                </a:lnTo>
              </a:path>
            </a:pathLst>
          </a:custGeom>
          <a:ln w="3175">
            <a:solidFill>
              <a:srgbClr val="000000"/>
            </a:solidFill>
          </a:ln>
        </p:spPr>
        <p:txBody>
          <a:bodyPr wrap="square" lIns="0" tIns="0" rIns="0" bIns="0" rtlCol="0"/>
          <a:lstStyle/>
          <a:p/>
        </p:txBody>
      </p:sp>
      <p:sp>
        <p:nvSpPr>
          <p:cNvPr id="18" name="object 18"/>
          <p:cNvSpPr/>
          <p:nvPr/>
        </p:nvSpPr>
        <p:spPr>
          <a:xfrm>
            <a:off x="1013193" y="7734916"/>
            <a:ext cx="0" cy="84455"/>
          </a:xfrm>
          <a:custGeom>
            <a:avLst/>
            <a:gdLst/>
            <a:ahLst/>
            <a:cxnLst/>
            <a:rect l="l" t="t" r="r" b="b"/>
            <a:pathLst>
              <a:path w="0" h="84454">
                <a:moveTo>
                  <a:pt x="0" y="84221"/>
                </a:moveTo>
                <a:lnTo>
                  <a:pt x="0" y="0"/>
                </a:lnTo>
              </a:path>
            </a:pathLst>
          </a:custGeom>
          <a:ln w="3175">
            <a:solidFill>
              <a:srgbClr val="000000"/>
            </a:solidFill>
          </a:ln>
        </p:spPr>
        <p:txBody>
          <a:bodyPr wrap="square" lIns="0" tIns="0" rIns="0" bIns="0" rtlCol="0"/>
          <a:lstStyle/>
          <a:p/>
        </p:txBody>
      </p:sp>
      <p:sp>
        <p:nvSpPr>
          <p:cNvPr id="19" name="object 19"/>
          <p:cNvSpPr/>
          <p:nvPr/>
        </p:nvSpPr>
        <p:spPr>
          <a:xfrm>
            <a:off x="1013193" y="7429257"/>
            <a:ext cx="0" cy="84455"/>
          </a:xfrm>
          <a:custGeom>
            <a:avLst/>
            <a:gdLst/>
            <a:ahLst/>
            <a:cxnLst/>
            <a:rect l="l" t="t" r="r" b="b"/>
            <a:pathLst>
              <a:path w="0" h="84454">
                <a:moveTo>
                  <a:pt x="0" y="0"/>
                </a:moveTo>
                <a:lnTo>
                  <a:pt x="0" y="84221"/>
                </a:lnTo>
              </a:path>
            </a:pathLst>
          </a:custGeom>
          <a:ln w="3175">
            <a:solidFill>
              <a:srgbClr val="000000"/>
            </a:solidFill>
          </a:ln>
        </p:spPr>
        <p:txBody>
          <a:bodyPr wrap="square" lIns="0" tIns="0" rIns="0" bIns="0" rtlCol="0"/>
          <a:lstStyle/>
          <a:p/>
        </p:txBody>
      </p:sp>
      <p:sp>
        <p:nvSpPr>
          <p:cNvPr id="20" name="object 20"/>
          <p:cNvSpPr/>
          <p:nvPr/>
        </p:nvSpPr>
        <p:spPr>
          <a:xfrm>
            <a:off x="1013193" y="7361406"/>
            <a:ext cx="0" cy="226060"/>
          </a:xfrm>
          <a:custGeom>
            <a:avLst/>
            <a:gdLst/>
            <a:ahLst/>
            <a:cxnLst/>
            <a:rect l="l" t="t" r="r" b="b"/>
            <a:pathLst>
              <a:path w="0" h="226059">
                <a:moveTo>
                  <a:pt x="0" y="0"/>
                </a:moveTo>
                <a:lnTo>
                  <a:pt x="0" y="225885"/>
                </a:lnTo>
              </a:path>
            </a:pathLst>
          </a:custGeom>
          <a:ln w="3175">
            <a:solidFill>
              <a:srgbClr val="000000"/>
            </a:solidFill>
          </a:ln>
        </p:spPr>
        <p:txBody>
          <a:bodyPr wrap="square" lIns="0" tIns="0" rIns="0" bIns="0" rtlCol="0"/>
          <a:lstStyle/>
          <a:p/>
        </p:txBody>
      </p:sp>
      <p:sp>
        <p:nvSpPr>
          <p:cNvPr id="21" name="object 21"/>
          <p:cNvSpPr/>
          <p:nvPr/>
        </p:nvSpPr>
        <p:spPr>
          <a:xfrm>
            <a:off x="987242" y="7661387"/>
            <a:ext cx="52705" cy="80645"/>
          </a:xfrm>
          <a:custGeom>
            <a:avLst/>
            <a:gdLst/>
            <a:ahLst/>
            <a:cxnLst/>
            <a:rect l="l" t="t" r="r" b="b"/>
            <a:pathLst>
              <a:path w="52705" h="80645">
                <a:moveTo>
                  <a:pt x="52454" y="80436"/>
                </a:moveTo>
                <a:lnTo>
                  <a:pt x="0" y="80436"/>
                </a:lnTo>
                <a:lnTo>
                  <a:pt x="25766" y="0"/>
                </a:lnTo>
                <a:lnTo>
                  <a:pt x="52454" y="80436"/>
                </a:lnTo>
                <a:close/>
              </a:path>
            </a:pathLst>
          </a:custGeom>
          <a:solidFill>
            <a:srgbClr val="000000"/>
          </a:solidFill>
        </p:spPr>
        <p:txBody>
          <a:bodyPr wrap="square" lIns="0" tIns="0" rIns="0" bIns="0" rtlCol="0"/>
          <a:lstStyle/>
          <a:p/>
        </p:txBody>
      </p:sp>
      <p:sp>
        <p:nvSpPr>
          <p:cNvPr id="22" name="object 22"/>
          <p:cNvSpPr/>
          <p:nvPr/>
        </p:nvSpPr>
        <p:spPr>
          <a:xfrm>
            <a:off x="987150" y="7506381"/>
            <a:ext cx="52705" cy="80645"/>
          </a:xfrm>
          <a:custGeom>
            <a:avLst/>
            <a:gdLst/>
            <a:ahLst/>
            <a:cxnLst/>
            <a:rect l="l" t="t" r="r" b="b"/>
            <a:pathLst>
              <a:path w="52705" h="80645">
                <a:moveTo>
                  <a:pt x="52454" y="0"/>
                </a:moveTo>
                <a:lnTo>
                  <a:pt x="25766" y="80436"/>
                </a:lnTo>
                <a:lnTo>
                  <a:pt x="0" y="0"/>
                </a:lnTo>
                <a:lnTo>
                  <a:pt x="52454" y="0"/>
                </a:lnTo>
                <a:close/>
              </a:path>
            </a:pathLst>
          </a:custGeom>
          <a:solidFill>
            <a:srgbClr val="000000"/>
          </a:solidFill>
        </p:spPr>
        <p:txBody>
          <a:bodyPr wrap="square" lIns="0" tIns="0" rIns="0" bIns="0" rtlCol="0"/>
          <a:lstStyle/>
          <a:p/>
        </p:txBody>
      </p:sp>
      <p:sp>
        <p:nvSpPr>
          <p:cNvPr id="23" name="object 23"/>
          <p:cNvSpPr txBox="1"/>
          <p:nvPr/>
        </p:nvSpPr>
        <p:spPr>
          <a:xfrm>
            <a:off x="660400" y="4113832"/>
            <a:ext cx="6449060" cy="3244850"/>
          </a:xfrm>
          <a:prstGeom prst="rect">
            <a:avLst/>
          </a:prstGeom>
        </p:spPr>
        <p:txBody>
          <a:bodyPr wrap="square" lIns="0" tIns="50800" rIns="0" bIns="0" rtlCol="0" vert="horz">
            <a:spAutoFit/>
          </a:bodyPr>
          <a:lstStyle/>
          <a:p>
            <a:pPr lvl="1" marL="391160" indent="-365760">
              <a:lnSpc>
                <a:spcPct val="100000"/>
              </a:lnSpc>
              <a:spcBef>
                <a:spcPts val="400"/>
              </a:spcBef>
              <a:buFont typeface="Arial"/>
              <a:buAutoNum type="arabicPeriod" startAt="2"/>
              <a:tabLst>
                <a:tab pos="390525" algn="l"/>
                <a:tab pos="391160" algn="l"/>
              </a:tabLst>
            </a:pPr>
            <a:r>
              <a:rPr dirty="0" sz="1200" spc="-5" b="1">
                <a:latin typeface="Arial"/>
                <a:cs typeface="Arial"/>
              </a:rPr>
              <a:t>S</a:t>
            </a:r>
            <a:r>
              <a:rPr dirty="0" sz="1200" spc="-5" b="1">
                <a:latin typeface="Arial"/>
                <a:cs typeface="Arial"/>
              </a:rPr>
              <a:t>tep </a:t>
            </a:r>
            <a:r>
              <a:rPr dirty="0" sz="1200" b="1">
                <a:latin typeface="Arial"/>
                <a:cs typeface="Arial"/>
              </a:rPr>
              <a:t>2 - </a:t>
            </a:r>
            <a:r>
              <a:rPr dirty="0" sz="1200" spc="-5" b="1">
                <a:latin typeface="Arial"/>
                <a:cs typeface="Arial"/>
              </a:rPr>
              <a:t>Design for Lifting without Temporary </a:t>
            </a:r>
            <a:r>
              <a:rPr dirty="0" sz="1200" b="1">
                <a:latin typeface="Arial"/>
                <a:cs typeface="Arial"/>
              </a:rPr>
              <a:t>Top</a:t>
            </a:r>
            <a:r>
              <a:rPr dirty="0" sz="1200" spc="15" b="1">
                <a:latin typeface="Arial"/>
                <a:cs typeface="Arial"/>
              </a:rPr>
              <a:t> </a:t>
            </a:r>
            <a:r>
              <a:rPr dirty="0" sz="1200" spc="-5" b="1">
                <a:latin typeface="Arial"/>
                <a:cs typeface="Arial"/>
              </a:rPr>
              <a:t>Strands</a:t>
            </a:r>
            <a:endParaRPr sz="1200">
              <a:latin typeface="Arial"/>
              <a:cs typeface="Arial"/>
            </a:endParaRPr>
          </a:p>
          <a:p>
            <a:pPr marL="25400" marR="189865" indent="-635">
              <a:lnSpc>
                <a:spcPts val="1150"/>
              </a:lnSpc>
              <a:spcBef>
                <a:spcPts val="330"/>
              </a:spcBef>
            </a:pPr>
            <a:r>
              <a:rPr dirty="0" sz="1000" spc="-5">
                <a:latin typeface="Times New Roman"/>
                <a:cs typeface="Times New Roman"/>
              </a:rPr>
              <a:t>Temporary top strands are generally </a:t>
            </a:r>
            <a:r>
              <a:rPr dirty="0" sz="1000">
                <a:latin typeface="Times New Roman"/>
                <a:cs typeface="Times New Roman"/>
              </a:rPr>
              <a:t>not </a:t>
            </a:r>
            <a:r>
              <a:rPr dirty="0" sz="1000" spc="-5">
                <a:latin typeface="Times New Roman"/>
                <a:cs typeface="Times New Roman"/>
              </a:rPr>
              <a:t>required </a:t>
            </a:r>
            <a:r>
              <a:rPr dirty="0" sz="1000">
                <a:latin typeface="Times New Roman"/>
                <a:cs typeface="Times New Roman"/>
              </a:rPr>
              <a:t>for </a:t>
            </a:r>
            <a:r>
              <a:rPr dirty="0" sz="1000" spc="-5">
                <a:latin typeface="Times New Roman"/>
                <a:cs typeface="Times New Roman"/>
              </a:rPr>
              <a:t>lifting </a:t>
            </a:r>
            <a:r>
              <a:rPr dirty="0" sz="1000" spc="-10">
                <a:latin typeface="Times New Roman"/>
                <a:cs typeface="Times New Roman"/>
              </a:rPr>
              <a:t>of </a:t>
            </a:r>
            <a:r>
              <a:rPr dirty="0" sz="1000" spc="-5">
                <a:latin typeface="Times New Roman"/>
                <a:cs typeface="Times New Roman"/>
              </a:rPr>
              <a:t>girders. This step identifies the lifting locations that provide  adequate lateral stability and the corresponding concrete strength. The optimum strand arrangement is also</a:t>
            </a:r>
            <a:r>
              <a:rPr dirty="0" sz="1000" spc="190">
                <a:latin typeface="Times New Roman"/>
                <a:cs typeface="Times New Roman"/>
              </a:rPr>
              <a:t> </a:t>
            </a:r>
            <a:r>
              <a:rPr dirty="0" sz="1000" spc="-5">
                <a:latin typeface="Times New Roman"/>
                <a:cs typeface="Times New Roman"/>
              </a:rPr>
              <a:t>determined.</a:t>
            </a:r>
            <a:endParaRPr sz="1000">
              <a:latin typeface="Times New Roman"/>
              <a:cs typeface="Times New Roman"/>
            </a:endParaRPr>
          </a:p>
          <a:p>
            <a:pPr>
              <a:lnSpc>
                <a:spcPct val="100000"/>
              </a:lnSpc>
              <a:spcBef>
                <a:spcPts val="10"/>
              </a:spcBef>
            </a:pPr>
            <a:endParaRPr sz="950">
              <a:latin typeface="Times New Roman"/>
              <a:cs typeface="Times New Roman"/>
            </a:endParaRPr>
          </a:p>
          <a:p>
            <a:pPr lvl="2" marL="482600" indent="-457200">
              <a:lnSpc>
                <a:spcPct val="100000"/>
              </a:lnSpc>
              <a:buClr>
                <a:srgbClr val="0000FF"/>
              </a:buClr>
              <a:buFont typeface="Arial"/>
              <a:buAutoNum type="arabicPeriod"/>
              <a:tabLst>
                <a:tab pos="482600" algn="l"/>
              </a:tabLst>
            </a:pPr>
            <a:r>
              <a:rPr dirty="0" sz="1200" spc="-5">
                <a:solidFill>
                  <a:srgbClr val="0000FF"/>
                </a:solidFill>
                <a:latin typeface="Arial"/>
                <a:cs typeface="Arial"/>
              </a:rPr>
              <a:t>P</a:t>
            </a:r>
            <a:r>
              <a:rPr dirty="0" sz="1200" spc="-5">
                <a:solidFill>
                  <a:srgbClr val="0000FF"/>
                </a:solidFill>
                <a:latin typeface="Arial"/>
                <a:cs typeface="Arial"/>
              </a:rPr>
              <a:t>roportion</a:t>
            </a:r>
            <a:r>
              <a:rPr dirty="0" sz="1200">
                <a:solidFill>
                  <a:srgbClr val="0000FF"/>
                </a:solidFill>
                <a:latin typeface="Arial"/>
                <a:cs typeface="Arial"/>
              </a:rPr>
              <a:t> </a:t>
            </a:r>
            <a:r>
              <a:rPr dirty="0" sz="1200" spc="-5">
                <a:solidFill>
                  <a:srgbClr val="0000FF"/>
                </a:solidFill>
                <a:latin typeface="Arial"/>
                <a:cs typeface="Arial"/>
              </a:rPr>
              <a:t>Strands</a:t>
            </a:r>
            <a:endParaRPr sz="1200">
              <a:latin typeface="Arial"/>
              <a:cs typeface="Arial"/>
            </a:endParaRPr>
          </a:p>
          <a:p>
            <a:pPr marL="25400" marR="53975">
              <a:lnSpc>
                <a:spcPts val="1150"/>
              </a:lnSpc>
              <a:spcBef>
                <a:spcPts val="330"/>
              </a:spcBef>
            </a:pPr>
            <a:r>
              <a:rPr dirty="0" sz="1000" spc="-5">
                <a:latin typeface="Times New Roman"/>
                <a:cs typeface="Times New Roman"/>
              </a:rPr>
              <a:t>The optimum exit location for the permanent pretensioning results in the compressive stress at the transfer point </a:t>
            </a:r>
            <a:r>
              <a:rPr dirty="0" sz="1000">
                <a:latin typeface="Times New Roman"/>
                <a:cs typeface="Times New Roman"/>
              </a:rPr>
              <a:t>or </a:t>
            </a:r>
            <a:r>
              <a:rPr dirty="0" sz="1000" spc="-5">
                <a:latin typeface="Times New Roman"/>
                <a:cs typeface="Times New Roman"/>
              </a:rPr>
              <a:t>lift point  being approximately </a:t>
            </a:r>
            <a:r>
              <a:rPr dirty="0" sz="1000">
                <a:latin typeface="Times New Roman"/>
                <a:cs typeface="Times New Roman"/>
              </a:rPr>
              <a:t>equal </a:t>
            </a:r>
            <a:r>
              <a:rPr dirty="0" sz="1000" spc="-5">
                <a:latin typeface="Times New Roman"/>
                <a:cs typeface="Times New Roman"/>
              </a:rPr>
              <a:t>to the compressive stress at the harp point. This provides the </a:t>
            </a:r>
            <a:r>
              <a:rPr dirty="0" sz="1000" spc="-10">
                <a:latin typeface="Times New Roman"/>
                <a:cs typeface="Times New Roman"/>
              </a:rPr>
              <a:t>lowest </a:t>
            </a:r>
            <a:r>
              <a:rPr dirty="0" sz="1000" spc="-5">
                <a:latin typeface="Times New Roman"/>
                <a:cs typeface="Times New Roman"/>
              </a:rPr>
              <a:t>exit eccentricity that does </a:t>
            </a:r>
            <a:r>
              <a:rPr dirty="0" sz="1000">
                <a:latin typeface="Times New Roman"/>
                <a:cs typeface="Times New Roman"/>
              </a:rPr>
              <a:t>not  </a:t>
            </a:r>
            <a:r>
              <a:rPr dirty="0" sz="1000" spc="-5">
                <a:latin typeface="Times New Roman"/>
                <a:cs typeface="Times New Roman"/>
              </a:rPr>
              <a:t>increase the required concrete strength at lifting. Finding this location is an iterative </a:t>
            </a:r>
            <a:r>
              <a:rPr dirty="0" sz="1000" spc="-10">
                <a:latin typeface="Times New Roman"/>
                <a:cs typeface="Times New Roman"/>
              </a:rPr>
              <a:t>process. </a:t>
            </a:r>
            <a:r>
              <a:rPr dirty="0" sz="1000" spc="-5">
                <a:latin typeface="Times New Roman"/>
                <a:cs typeface="Times New Roman"/>
              </a:rPr>
              <a:t>Experience has shown that a  </a:t>
            </a:r>
            <a:r>
              <a:rPr dirty="0" sz="1000">
                <a:latin typeface="Times New Roman"/>
                <a:cs typeface="Times New Roman"/>
              </a:rPr>
              <a:t>good </a:t>
            </a:r>
            <a:r>
              <a:rPr dirty="0" sz="1000" spc="-10">
                <a:latin typeface="Times New Roman"/>
                <a:cs typeface="Times New Roman"/>
              </a:rPr>
              <a:t>starting </a:t>
            </a:r>
            <a:r>
              <a:rPr dirty="0" sz="1000" spc="-5">
                <a:latin typeface="Times New Roman"/>
                <a:cs typeface="Times New Roman"/>
              </a:rPr>
              <a:t>point is a ratio </a:t>
            </a:r>
            <a:r>
              <a:rPr dirty="0" sz="1000" spc="-10">
                <a:latin typeface="Times New Roman"/>
                <a:cs typeface="Times New Roman"/>
              </a:rPr>
              <a:t>of </a:t>
            </a:r>
            <a:r>
              <a:rPr dirty="0" sz="1000" spc="-5">
                <a:latin typeface="Times New Roman"/>
                <a:cs typeface="Times New Roman"/>
              </a:rPr>
              <a:t>straight-to-harped strands </a:t>
            </a:r>
            <a:r>
              <a:rPr dirty="0" sz="1000">
                <a:latin typeface="Times New Roman"/>
                <a:cs typeface="Times New Roman"/>
              </a:rPr>
              <a:t>of </a:t>
            </a:r>
            <a:r>
              <a:rPr dirty="0" sz="1000" spc="-5">
                <a:latin typeface="Times New Roman"/>
                <a:cs typeface="Times New Roman"/>
              </a:rPr>
              <a:t>approximately 2:1. Manipulation </a:t>
            </a:r>
            <a:r>
              <a:rPr dirty="0" sz="1000">
                <a:latin typeface="Times New Roman"/>
                <a:cs typeface="Times New Roman"/>
              </a:rPr>
              <a:t>of </a:t>
            </a:r>
            <a:r>
              <a:rPr dirty="0" sz="1000" spc="-5">
                <a:latin typeface="Times New Roman"/>
                <a:cs typeface="Times New Roman"/>
              </a:rPr>
              <a:t>the harped strands varies </a:t>
            </a:r>
            <a:r>
              <a:rPr dirty="0" sz="1000">
                <a:latin typeface="Times New Roman"/>
                <a:cs typeface="Times New Roman"/>
              </a:rPr>
              <a:t>the  </a:t>
            </a:r>
            <a:r>
              <a:rPr dirty="0" sz="1000" spc="-5">
                <a:latin typeface="Times New Roman"/>
                <a:cs typeface="Times New Roman"/>
              </a:rPr>
              <a:t>exit eccentricity.</a:t>
            </a:r>
            <a:endParaRPr sz="1000">
              <a:latin typeface="Times New Roman"/>
              <a:cs typeface="Times New Roman"/>
            </a:endParaRPr>
          </a:p>
          <a:p>
            <a:pPr marL="25400" marR="17780">
              <a:lnSpc>
                <a:spcPts val="1150"/>
              </a:lnSpc>
              <a:spcBef>
                <a:spcPts val="600"/>
              </a:spcBef>
            </a:pPr>
            <a:r>
              <a:rPr dirty="0" sz="1000" spc="-5">
                <a:latin typeface="Times New Roman"/>
                <a:cs typeface="Times New Roman"/>
              </a:rPr>
              <a:t>The harped strand exit location can </a:t>
            </a:r>
            <a:r>
              <a:rPr dirty="0" sz="1000">
                <a:latin typeface="Times New Roman"/>
                <a:cs typeface="Times New Roman"/>
              </a:rPr>
              <a:t>be </a:t>
            </a:r>
            <a:r>
              <a:rPr dirty="0" sz="1000" spc="-5">
                <a:latin typeface="Times New Roman"/>
                <a:cs typeface="Times New Roman"/>
              </a:rPr>
              <a:t>manipulated in one </a:t>
            </a:r>
            <a:r>
              <a:rPr dirty="0" sz="1000" spc="-10">
                <a:latin typeface="Times New Roman"/>
                <a:cs typeface="Times New Roman"/>
              </a:rPr>
              <a:t>of </a:t>
            </a:r>
            <a:r>
              <a:rPr dirty="0" sz="1000" spc="-5">
                <a:latin typeface="Times New Roman"/>
                <a:cs typeface="Times New Roman"/>
              </a:rPr>
              <a:t>two ways: </a:t>
            </a:r>
            <a:r>
              <a:rPr dirty="0" sz="1000">
                <a:latin typeface="Times New Roman"/>
                <a:cs typeface="Times New Roman"/>
              </a:rPr>
              <a:t>1) </a:t>
            </a:r>
            <a:r>
              <a:rPr dirty="0" sz="1000" spc="-10">
                <a:latin typeface="Times New Roman"/>
                <a:cs typeface="Times New Roman"/>
              </a:rPr>
              <a:t>by </a:t>
            </a:r>
            <a:r>
              <a:rPr dirty="0" sz="1000" spc="-5">
                <a:latin typeface="Times New Roman"/>
                <a:cs typeface="Times New Roman"/>
              </a:rPr>
              <a:t>lowering a fixed number </a:t>
            </a:r>
            <a:r>
              <a:rPr dirty="0" sz="1000">
                <a:latin typeface="Times New Roman"/>
                <a:cs typeface="Times New Roman"/>
              </a:rPr>
              <a:t>of </a:t>
            </a:r>
            <a:r>
              <a:rPr dirty="0" sz="1000" spc="-5">
                <a:latin typeface="Times New Roman"/>
                <a:cs typeface="Times New Roman"/>
              </a:rPr>
              <a:t>harped</a:t>
            </a:r>
            <a:r>
              <a:rPr dirty="0" sz="1000" spc="10">
                <a:latin typeface="Times New Roman"/>
                <a:cs typeface="Times New Roman"/>
              </a:rPr>
              <a:t> </a:t>
            </a:r>
            <a:r>
              <a:rPr dirty="0" sz="1000" spc="-5">
                <a:latin typeface="Times New Roman"/>
                <a:cs typeface="Times New Roman"/>
              </a:rPr>
              <a:t>strands at</a:t>
            </a:r>
            <a:r>
              <a:rPr dirty="0" sz="1000" spc="5">
                <a:latin typeface="Times New Roman"/>
                <a:cs typeface="Times New Roman"/>
              </a:rPr>
              <a:t> </a:t>
            </a:r>
            <a:r>
              <a:rPr dirty="0" sz="1000" spc="-5">
                <a:latin typeface="Times New Roman"/>
                <a:cs typeface="Times New Roman"/>
              </a:rPr>
              <a:t>the </a:t>
            </a:r>
            <a:r>
              <a:rPr dirty="0" sz="1000">
                <a:latin typeface="Times New Roman"/>
                <a:cs typeface="Times New Roman"/>
              </a:rPr>
              <a:t> </a:t>
            </a:r>
            <a:r>
              <a:rPr dirty="0" sz="1000" spc="-5">
                <a:latin typeface="Times New Roman"/>
                <a:cs typeface="Times New Roman"/>
              </a:rPr>
              <a:t>girder </a:t>
            </a:r>
            <a:r>
              <a:rPr dirty="0" sz="1000">
                <a:latin typeface="Times New Roman"/>
                <a:cs typeface="Times New Roman"/>
              </a:rPr>
              <a:t>ends </a:t>
            </a:r>
            <a:r>
              <a:rPr dirty="0" sz="1000" spc="-5">
                <a:latin typeface="Times New Roman"/>
                <a:cs typeface="Times New Roman"/>
              </a:rPr>
              <a:t>or, </a:t>
            </a:r>
            <a:r>
              <a:rPr dirty="0" sz="1000">
                <a:latin typeface="Times New Roman"/>
                <a:cs typeface="Times New Roman"/>
              </a:rPr>
              <a:t>2) by </a:t>
            </a:r>
            <a:r>
              <a:rPr dirty="0" sz="1000" spc="-5">
                <a:latin typeface="Times New Roman"/>
                <a:cs typeface="Times New Roman"/>
              </a:rPr>
              <a:t>leaving the harped strands at their highest exit location </a:t>
            </a:r>
            <a:r>
              <a:rPr dirty="0" sz="1000" spc="-10">
                <a:latin typeface="Times New Roman"/>
                <a:cs typeface="Times New Roman"/>
              </a:rPr>
              <a:t>and </a:t>
            </a:r>
            <a:r>
              <a:rPr dirty="0" sz="1000" spc="-5">
                <a:latin typeface="Times New Roman"/>
                <a:cs typeface="Times New Roman"/>
              </a:rPr>
              <a:t>reducing the number </a:t>
            </a:r>
            <a:r>
              <a:rPr dirty="0" sz="1000">
                <a:latin typeface="Times New Roman"/>
                <a:cs typeface="Times New Roman"/>
              </a:rPr>
              <a:t>of </a:t>
            </a:r>
            <a:r>
              <a:rPr dirty="0" sz="1000" spc="-5">
                <a:latin typeface="Times New Roman"/>
                <a:cs typeface="Times New Roman"/>
              </a:rPr>
              <a:t>harped strands </a:t>
            </a:r>
            <a:r>
              <a:rPr dirty="0" sz="1000">
                <a:latin typeface="Times New Roman"/>
                <a:cs typeface="Times New Roman"/>
              </a:rPr>
              <a:t>by  </a:t>
            </a:r>
            <a:r>
              <a:rPr dirty="0" sz="1000" spc="-5">
                <a:latin typeface="Times New Roman"/>
                <a:cs typeface="Times New Roman"/>
              </a:rPr>
              <a:t>dropping pairs </a:t>
            </a:r>
            <a:r>
              <a:rPr dirty="0" sz="1000">
                <a:latin typeface="Times New Roman"/>
                <a:cs typeface="Times New Roman"/>
              </a:rPr>
              <a:t>of </a:t>
            </a:r>
            <a:r>
              <a:rPr dirty="0" sz="1000" spc="-5">
                <a:latin typeface="Times New Roman"/>
                <a:cs typeface="Times New Roman"/>
              </a:rPr>
              <a:t>strands from the harped strand group </a:t>
            </a:r>
            <a:r>
              <a:rPr dirty="0" sz="1000" spc="-10">
                <a:latin typeface="Times New Roman"/>
                <a:cs typeface="Times New Roman"/>
              </a:rPr>
              <a:t>into </a:t>
            </a:r>
            <a:r>
              <a:rPr dirty="0" sz="1000" spc="-5">
                <a:latin typeface="Times New Roman"/>
                <a:cs typeface="Times New Roman"/>
              </a:rPr>
              <a:t>the straight strand group. Minimizing the number </a:t>
            </a:r>
            <a:r>
              <a:rPr dirty="0" sz="1000">
                <a:latin typeface="Times New Roman"/>
                <a:cs typeface="Times New Roman"/>
              </a:rPr>
              <a:t>of </a:t>
            </a:r>
            <a:r>
              <a:rPr dirty="0" sz="1000" spc="-5">
                <a:latin typeface="Times New Roman"/>
                <a:cs typeface="Times New Roman"/>
              </a:rPr>
              <a:t>harped  strands held at their highest position at the </a:t>
            </a:r>
            <a:r>
              <a:rPr dirty="0" sz="1000">
                <a:latin typeface="Times New Roman"/>
                <a:cs typeface="Times New Roman"/>
              </a:rPr>
              <a:t>ends of </a:t>
            </a:r>
            <a:r>
              <a:rPr dirty="0" sz="1000" spc="-5">
                <a:latin typeface="Times New Roman"/>
                <a:cs typeface="Times New Roman"/>
              </a:rPr>
              <a:t>the girder </a:t>
            </a:r>
            <a:r>
              <a:rPr dirty="0" sz="1000">
                <a:latin typeface="Times New Roman"/>
                <a:cs typeface="Times New Roman"/>
              </a:rPr>
              <a:t>provides </a:t>
            </a:r>
            <a:r>
              <a:rPr dirty="0" sz="1000" spc="-5">
                <a:latin typeface="Times New Roman"/>
                <a:cs typeface="Times New Roman"/>
              </a:rPr>
              <a:t>space </a:t>
            </a:r>
            <a:r>
              <a:rPr dirty="0" sz="1000">
                <a:latin typeface="Times New Roman"/>
                <a:cs typeface="Times New Roman"/>
              </a:rPr>
              <a:t>over </a:t>
            </a:r>
            <a:r>
              <a:rPr dirty="0" sz="1000" spc="-5">
                <a:latin typeface="Times New Roman"/>
                <a:cs typeface="Times New Roman"/>
              </a:rPr>
              <a:t>the height </a:t>
            </a:r>
            <a:r>
              <a:rPr dirty="0" sz="1000">
                <a:latin typeface="Times New Roman"/>
                <a:cs typeface="Times New Roman"/>
              </a:rPr>
              <a:t>of </a:t>
            </a:r>
            <a:r>
              <a:rPr dirty="0" sz="1000" spc="-5">
                <a:latin typeface="Times New Roman"/>
                <a:cs typeface="Times New Roman"/>
              </a:rPr>
              <a:t>the web </a:t>
            </a:r>
            <a:r>
              <a:rPr dirty="0" sz="1000">
                <a:latin typeface="Times New Roman"/>
                <a:cs typeface="Times New Roman"/>
              </a:rPr>
              <a:t>for </a:t>
            </a:r>
            <a:r>
              <a:rPr dirty="0" sz="1000" spc="-5">
                <a:latin typeface="Times New Roman"/>
                <a:cs typeface="Times New Roman"/>
              </a:rPr>
              <a:t>longitudinal  reinforcement that may protrude from the </a:t>
            </a:r>
            <a:r>
              <a:rPr dirty="0" sz="1000" spc="-10">
                <a:latin typeface="Times New Roman"/>
                <a:cs typeface="Times New Roman"/>
              </a:rPr>
              <a:t>end </a:t>
            </a:r>
            <a:r>
              <a:rPr dirty="0" sz="1000">
                <a:latin typeface="Times New Roman"/>
                <a:cs typeface="Times New Roman"/>
              </a:rPr>
              <a:t>of </a:t>
            </a:r>
            <a:r>
              <a:rPr dirty="0" sz="1000" spc="-5">
                <a:latin typeface="Times New Roman"/>
                <a:cs typeface="Times New Roman"/>
              </a:rPr>
              <a:t>the girder for making a connection with diaphragm</a:t>
            </a:r>
            <a:r>
              <a:rPr dirty="0" sz="1000" spc="150">
                <a:latin typeface="Times New Roman"/>
                <a:cs typeface="Times New Roman"/>
              </a:rPr>
              <a:t> </a:t>
            </a:r>
            <a:r>
              <a:rPr dirty="0" sz="1000" spc="-5">
                <a:latin typeface="Times New Roman"/>
                <a:cs typeface="Times New Roman"/>
              </a:rPr>
              <a:t>concrete.</a:t>
            </a:r>
            <a:endParaRPr sz="1000">
              <a:latin typeface="Times New Roman"/>
              <a:cs typeface="Times New Roman"/>
            </a:endParaRPr>
          </a:p>
          <a:p>
            <a:pPr marL="25400" marR="173355">
              <a:lnSpc>
                <a:spcPts val="1180"/>
              </a:lnSpc>
              <a:spcBef>
                <a:spcPts val="585"/>
              </a:spcBef>
            </a:pPr>
            <a:r>
              <a:rPr dirty="0" sz="1000" spc="-5">
                <a:latin typeface="Times New Roman"/>
                <a:cs typeface="Times New Roman"/>
              </a:rPr>
              <a:t>The optimal arrangement </a:t>
            </a:r>
            <a:r>
              <a:rPr dirty="0" sz="1000">
                <a:latin typeface="Times New Roman"/>
                <a:cs typeface="Times New Roman"/>
              </a:rPr>
              <a:t>of </a:t>
            </a:r>
            <a:r>
              <a:rPr dirty="0" sz="1000" spc="-5">
                <a:latin typeface="Times New Roman"/>
                <a:cs typeface="Times New Roman"/>
              </a:rPr>
              <a:t>strands </a:t>
            </a:r>
            <a:r>
              <a:rPr dirty="0" sz="1000">
                <a:latin typeface="Times New Roman"/>
                <a:cs typeface="Times New Roman"/>
              </a:rPr>
              <a:t>for </a:t>
            </a:r>
            <a:r>
              <a:rPr dirty="0" sz="1000" spc="-5">
                <a:latin typeface="Times New Roman"/>
                <a:cs typeface="Times New Roman"/>
              </a:rPr>
              <a:t>this girder is </a:t>
            </a:r>
            <a:r>
              <a:rPr dirty="0" sz="1000">
                <a:latin typeface="Times New Roman"/>
                <a:cs typeface="Times New Roman"/>
              </a:rPr>
              <a:t>44 </a:t>
            </a:r>
            <a:r>
              <a:rPr dirty="0" sz="1000" spc="-5">
                <a:latin typeface="Times New Roman"/>
                <a:cs typeface="Times New Roman"/>
              </a:rPr>
              <a:t>straight stands with an eccentricity </a:t>
            </a:r>
            <a:r>
              <a:rPr dirty="0" sz="1000">
                <a:latin typeface="Times New Roman"/>
                <a:cs typeface="Times New Roman"/>
              </a:rPr>
              <a:t>of </a:t>
            </a:r>
            <a:r>
              <a:rPr dirty="0" sz="1000" spc="-5">
                <a:latin typeface="Cambria Math"/>
                <a:cs typeface="Cambria Math"/>
              </a:rPr>
              <a:t>31.748 </a:t>
            </a:r>
            <a:r>
              <a:rPr dirty="0" sz="1000" spc="-245">
                <a:latin typeface="Cambria Math"/>
                <a:cs typeface="Cambria Math"/>
              </a:rPr>
              <a:t>𝑠𝑠𝑠𝑠</a:t>
            </a:r>
            <a:r>
              <a:rPr dirty="0" sz="1000" spc="65">
                <a:latin typeface="Cambria Math"/>
                <a:cs typeface="Cambria Math"/>
              </a:rPr>
              <a:t> </a:t>
            </a:r>
            <a:r>
              <a:rPr dirty="0" sz="1000" spc="-5">
                <a:latin typeface="Times New Roman"/>
                <a:cs typeface="Times New Roman"/>
              </a:rPr>
              <a:t>and </a:t>
            </a:r>
            <a:r>
              <a:rPr dirty="0" sz="1000" spc="-10">
                <a:latin typeface="Times New Roman"/>
                <a:cs typeface="Times New Roman"/>
              </a:rPr>
              <a:t>17 </a:t>
            </a:r>
            <a:r>
              <a:rPr dirty="0" sz="1000" spc="-5">
                <a:latin typeface="Times New Roman"/>
                <a:cs typeface="Times New Roman"/>
              </a:rPr>
              <a:t>harped  strands with end eccentricity </a:t>
            </a:r>
            <a:r>
              <a:rPr dirty="0" sz="1000" spc="-10">
                <a:latin typeface="Times New Roman"/>
                <a:cs typeface="Times New Roman"/>
              </a:rPr>
              <a:t>of </a:t>
            </a:r>
            <a:r>
              <a:rPr dirty="0" sz="1000" spc="-5">
                <a:latin typeface="Cambria Math"/>
                <a:cs typeface="Cambria Math"/>
              </a:rPr>
              <a:t>−26.813 </a:t>
            </a:r>
            <a:r>
              <a:rPr dirty="0" sz="1000" spc="-245">
                <a:latin typeface="Cambria Math"/>
                <a:cs typeface="Cambria Math"/>
              </a:rPr>
              <a:t>𝑠𝑠𝑠𝑠</a:t>
            </a:r>
            <a:r>
              <a:rPr dirty="0" sz="1000" spc="65">
                <a:latin typeface="Cambria Math"/>
                <a:cs typeface="Cambria Math"/>
              </a:rPr>
              <a:t> </a:t>
            </a:r>
            <a:r>
              <a:rPr dirty="0" sz="1000" spc="-5">
                <a:latin typeface="Times New Roman"/>
                <a:cs typeface="Times New Roman"/>
              </a:rPr>
              <a:t>and harp </a:t>
            </a:r>
            <a:r>
              <a:rPr dirty="0" sz="1000">
                <a:latin typeface="Times New Roman"/>
                <a:cs typeface="Times New Roman"/>
              </a:rPr>
              <a:t>point </a:t>
            </a:r>
            <a:r>
              <a:rPr dirty="0" sz="1000" spc="-5">
                <a:latin typeface="Times New Roman"/>
                <a:cs typeface="Times New Roman"/>
              </a:rPr>
              <a:t>eccentricity </a:t>
            </a:r>
            <a:r>
              <a:rPr dirty="0" sz="1000" spc="-10">
                <a:latin typeface="Times New Roman"/>
                <a:cs typeface="Times New Roman"/>
              </a:rPr>
              <a:t>of </a:t>
            </a:r>
            <a:r>
              <a:rPr dirty="0" sz="1000" spc="-5">
                <a:latin typeface="Cambria Math"/>
                <a:cs typeface="Cambria Math"/>
              </a:rPr>
              <a:t>30.775 </a:t>
            </a:r>
            <a:r>
              <a:rPr dirty="0" sz="1000" spc="-195">
                <a:latin typeface="Cambria Math"/>
                <a:cs typeface="Cambria Math"/>
              </a:rPr>
              <a:t>𝑠𝑠𝑠𝑠</a:t>
            </a:r>
            <a:r>
              <a:rPr dirty="0" sz="1000" spc="-195">
                <a:latin typeface="Times New Roman"/>
                <a:cs typeface="Times New Roman"/>
              </a:rPr>
              <a:t>. </a:t>
            </a:r>
            <a:r>
              <a:rPr dirty="0" sz="1000" spc="-5">
                <a:latin typeface="Times New Roman"/>
                <a:cs typeface="Times New Roman"/>
              </a:rPr>
              <a:t>The permanent strand eccentricity at  </a:t>
            </a:r>
            <a:r>
              <a:rPr dirty="0" sz="1000">
                <a:latin typeface="Times New Roman"/>
                <a:cs typeface="Times New Roman"/>
              </a:rPr>
              <a:t>0.5L </a:t>
            </a:r>
            <a:r>
              <a:rPr dirty="0" sz="1000" spc="-5">
                <a:latin typeface="Times New Roman"/>
                <a:cs typeface="Times New Roman"/>
              </a:rPr>
              <a:t>is </a:t>
            </a:r>
            <a:r>
              <a:rPr dirty="0" sz="1000" spc="-5">
                <a:latin typeface="Cambria Math"/>
                <a:cs typeface="Cambria Math"/>
              </a:rPr>
              <a:t>31.447</a:t>
            </a:r>
            <a:r>
              <a:rPr dirty="0" sz="1000" spc="-15">
                <a:latin typeface="Cambria Math"/>
                <a:cs typeface="Cambria Math"/>
              </a:rPr>
              <a:t> </a:t>
            </a:r>
            <a:r>
              <a:rPr dirty="0" sz="1000" spc="-195">
                <a:latin typeface="Cambria Math"/>
                <a:cs typeface="Cambria Math"/>
              </a:rPr>
              <a:t>𝑠𝑠𝑠𝑠</a:t>
            </a:r>
            <a:r>
              <a:rPr dirty="0" sz="1000" spc="-195">
                <a:latin typeface="Times New Roman"/>
                <a:cs typeface="Times New Roman"/>
              </a:rPr>
              <a:t>.</a:t>
            </a:r>
            <a:endParaRPr sz="1000">
              <a:latin typeface="Times New Roman"/>
              <a:cs typeface="Times New Roman"/>
            </a:endParaRPr>
          </a:p>
          <a:p>
            <a:pPr marL="60960">
              <a:lnSpc>
                <a:spcPct val="100000"/>
              </a:lnSpc>
              <a:spcBef>
                <a:spcPts val="800"/>
              </a:spcBef>
            </a:pPr>
            <a:r>
              <a:rPr dirty="0" sz="900" spc="-45" i="1">
                <a:solidFill>
                  <a:srgbClr val="538AD3"/>
                </a:solidFill>
                <a:latin typeface="Cambria Math"/>
                <a:cs typeface="Cambria Math"/>
              </a:rPr>
              <a:t>e</a:t>
            </a:r>
            <a:r>
              <a:rPr dirty="0" baseline="-10101" sz="825" spc="-67" i="1">
                <a:solidFill>
                  <a:srgbClr val="538AD3"/>
                </a:solidFill>
                <a:latin typeface="Cambria Math"/>
                <a:cs typeface="Cambria Math"/>
              </a:rPr>
              <a:t>e</a:t>
            </a:r>
            <a:r>
              <a:rPr dirty="0" sz="900" spc="-45" i="1">
                <a:solidFill>
                  <a:srgbClr val="538AD3"/>
                </a:solidFill>
                <a:latin typeface="Cambria Math"/>
                <a:cs typeface="Cambria Math"/>
              </a:rPr>
              <a:t>=-26.813in</a:t>
            </a:r>
            <a:endParaRPr sz="900">
              <a:latin typeface="Cambria Math"/>
              <a:cs typeface="Cambria Math"/>
            </a:endParaRPr>
          </a:p>
        </p:txBody>
      </p:sp>
      <p:sp>
        <p:nvSpPr>
          <p:cNvPr id="24" name="object 24"/>
          <p:cNvSpPr/>
          <p:nvPr/>
        </p:nvSpPr>
        <p:spPr>
          <a:xfrm>
            <a:off x="3594675" y="7971589"/>
            <a:ext cx="511809" cy="0"/>
          </a:xfrm>
          <a:custGeom>
            <a:avLst/>
            <a:gdLst/>
            <a:ahLst/>
            <a:cxnLst/>
            <a:rect l="l" t="t" r="r" b="b"/>
            <a:pathLst>
              <a:path w="511810" h="0">
                <a:moveTo>
                  <a:pt x="0" y="0"/>
                </a:moveTo>
                <a:lnTo>
                  <a:pt x="511658" y="0"/>
                </a:lnTo>
              </a:path>
            </a:pathLst>
          </a:custGeom>
          <a:ln w="3175">
            <a:solidFill>
              <a:srgbClr val="000000"/>
            </a:solidFill>
          </a:ln>
        </p:spPr>
        <p:txBody>
          <a:bodyPr wrap="square" lIns="0" tIns="0" rIns="0" bIns="0" rtlCol="0"/>
          <a:lstStyle/>
          <a:p/>
        </p:txBody>
      </p:sp>
      <p:sp>
        <p:nvSpPr>
          <p:cNvPr id="25" name="object 25"/>
          <p:cNvSpPr/>
          <p:nvPr/>
        </p:nvSpPr>
        <p:spPr>
          <a:xfrm>
            <a:off x="3594675" y="7764347"/>
            <a:ext cx="511809" cy="0"/>
          </a:xfrm>
          <a:custGeom>
            <a:avLst/>
            <a:gdLst/>
            <a:ahLst/>
            <a:cxnLst/>
            <a:rect l="l" t="t" r="r" b="b"/>
            <a:pathLst>
              <a:path w="511810" h="0">
                <a:moveTo>
                  <a:pt x="0" y="0"/>
                </a:moveTo>
                <a:lnTo>
                  <a:pt x="511658" y="0"/>
                </a:lnTo>
              </a:path>
            </a:pathLst>
          </a:custGeom>
          <a:ln w="3175">
            <a:solidFill>
              <a:srgbClr val="000000"/>
            </a:solidFill>
          </a:ln>
        </p:spPr>
        <p:txBody>
          <a:bodyPr wrap="square" lIns="0" tIns="0" rIns="0" bIns="0" rtlCol="0"/>
          <a:lstStyle/>
          <a:p/>
        </p:txBody>
      </p:sp>
      <p:sp>
        <p:nvSpPr>
          <p:cNvPr id="26" name="object 26"/>
          <p:cNvSpPr/>
          <p:nvPr/>
        </p:nvSpPr>
        <p:spPr>
          <a:xfrm>
            <a:off x="4004186" y="7868441"/>
            <a:ext cx="0" cy="29845"/>
          </a:xfrm>
          <a:custGeom>
            <a:avLst/>
            <a:gdLst/>
            <a:ahLst/>
            <a:cxnLst/>
            <a:rect l="l" t="t" r="r" b="b"/>
            <a:pathLst>
              <a:path w="0" h="29845">
                <a:moveTo>
                  <a:pt x="0" y="0"/>
                </a:moveTo>
                <a:lnTo>
                  <a:pt x="0" y="29335"/>
                </a:lnTo>
              </a:path>
            </a:pathLst>
          </a:custGeom>
          <a:ln w="3175">
            <a:solidFill>
              <a:srgbClr val="000000"/>
            </a:solidFill>
          </a:ln>
        </p:spPr>
        <p:txBody>
          <a:bodyPr wrap="square" lIns="0" tIns="0" rIns="0" bIns="0" rtlCol="0"/>
          <a:lstStyle/>
          <a:p/>
        </p:txBody>
      </p:sp>
      <p:sp>
        <p:nvSpPr>
          <p:cNvPr id="27" name="object 27"/>
          <p:cNvSpPr/>
          <p:nvPr/>
        </p:nvSpPr>
        <p:spPr>
          <a:xfrm>
            <a:off x="4004186" y="7838158"/>
            <a:ext cx="0" cy="30480"/>
          </a:xfrm>
          <a:custGeom>
            <a:avLst/>
            <a:gdLst/>
            <a:ahLst/>
            <a:cxnLst/>
            <a:rect l="l" t="t" r="r" b="b"/>
            <a:pathLst>
              <a:path w="0" h="30479">
                <a:moveTo>
                  <a:pt x="0" y="30282"/>
                </a:moveTo>
                <a:lnTo>
                  <a:pt x="0" y="0"/>
                </a:lnTo>
              </a:path>
            </a:pathLst>
          </a:custGeom>
          <a:ln w="3175">
            <a:solidFill>
              <a:srgbClr val="000000"/>
            </a:solidFill>
          </a:ln>
        </p:spPr>
        <p:txBody>
          <a:bodyPr wrap="square" lIns="0" tIns="0" rIns="0" bIns="0" rtlCol="0"/>
          <a:lstStyle/>
          <a:p/>
        </p:txBody>
      </p:sp>
      <p:sp>
        <p:nvSpPr>
          <p:cNvPr id="28" name="object 28"/>
          <p:cNvSpPr/>
          <p:nvPr/>
        </p:nvSpPr>
        <p:spPr>
          <a:xfrm>
            <a:off x="4090229" y="7479695"/>
            <a:ext cx="0" cy="286385"/>
          </a:xfrm>
          <a:custGeom>
            <a:avLst/>
            <a:gdLst/>
            <a:ahLst/>
            <a:cxnLst/>
            <a:rect l="l" t="t" r="r" b="b"/>
            <a:pathLst>
              <a:path w="0" h="286384">
                <a:moveTo>
                  <a:pt x="0" y="0"/>
                </a:moveTo>
                <a:lnTo>
                  <a:pt x="0" y="286039"/>
                </a:lnTo>
              </a:path>
            </a:pathLst>
          </a:custGeom>
          <a:ln w="174862">
            <a:solidFill>
              <a:srgbClr val="000000"/>
            </a:solidFill>
          </a:ln>
        </p:spPr>
        <p:txBody>
          <a:bodyPr wrap="square" lIns="0" tIns="0" rIns="0" bIns="0" rtlCol="0"/>
          <a:lstStyle/>
          <a:p/>
        </p:txBody>
      </p:sp>
      <p:sp>
        <p:nvSpPr>
          <p:cNvPr id="29" name="object 29"/>
          <p:cNvSpPr/>
          <p:nvPr/>
        </p:nvSpPr>
        <p:spPr>
          <a:xfrm>
            <a:off x="3977775" y="7891341"/>
            <a:ext cx="52705" cy="80645"/>
          </a:xfrm>
          <a:custGeom>
            <a:avLst/>
            <a:gdLst/>
            <a:ahLst/>
            <a:cxnLst/>
            <a:rect l="l" t="t" r="r" b="b"/>
            <a:pathLst>
              <a:path w="52704" h="80645">
                <a:moveTo>
                  <a:pt x="52454" y="0"/>
                </a:moveTo>
                <a:lnTo>
                  <a:pt x="26687" y="80436"/>
                </a:lnTo>
                <a:lnTo>
                  <a:pt x="0" y="0"/>
                </a:lnTo>
                <a:lnTo>
                  <a:pt x="52454" y="0"/>
                </a:lnTo>
                <a:close/>
              </a:path>
            </a:pathLst>
          </a:custGeom>
          <a:solidFill>
            <a:srgbClr val="000000"/>
          </a:solidFill>
        </p:spPr>
        <p:txBody>
          <a:bodyPr wrap="square" lIns="0" tIns="0" rIns="0" bIns="0" rtlCol="0"/>
          <a:lstStyle/>
          <a:p/>
        </p:txBody>
      </p:sp>
      <p:sp>
        <p:nvSpPr>
          <p:cNvPr id="30" name="object 30"/>
          <p:cNvSpPr/>
          <p:nvPr/>
        </p:nvSpPr>
        <p:spPr>
          <a:xfrm>
            <a:off x="3977959" y="7764441"/>
            <a:ext cx="52705" cy="80645"/>
          </a:xfrm>
          <a:custGeom>
            <a:avLst/>
            <a:gdLst/>
            <a:ahLst/>
            <a:cxnLst/>
            <a:rect l="l" t="t" r="r" b="b"/>
            <a:pathLst>
              <a:path w="52704" h="80645">
                <a:moveTo>
                  <a:pt x="52454" y="80436"/>
                </a:moveTo>
                <a:lnTo>
                  <a:pt x="0" y="80436"/>
                </a:lnTo>
                <a:lnTo>
                  <a:pt x="26687" y="0"/>
                </a:lnTo>
                <a:lnTo>
                  <a:pt x="52454" y="80436"/>
                </a:lnTo>
                <a:close/>
              </a:path>
            </a:pathLst>
          </a:custGeom>
          <a:solidFill>
            <a:srgbClr val="000000"/>
          </a:solidFill>
        </p:spPr>
        <p:txBody>
          <a:bodyPr wrap="square" lIns="0" tIns="0" rIns="0" bIns="0" rtlCol="0"/>
          <a:lstStyle/>
          <a:p/>
        </p:txBody>
      </p:sp>
      <p:sp>
        <p:nvSpPr>
          <p:cNvPr id="31" name="object 31"/>
          <p:cNvSpPr txBox="1"/>
          <p:nvPr/>
        </p:nvSpPr>
        <p:spPr>
          <a:xfrm>
            <a:off x="3861852" y="7314552"/>
            <a:ext cx="635000" cy="162560"/>
          </a:xfrm>
          <a:prstGeom prst="rect">
            <a:avLst/>
          </a:prstGeom>
        </p:spPr>
        <p:txBody>
          <a:bodyPr wrap="square" lIns="0" tIns="12065" rIns="0" bIns="0" rtlCol="0" vert="horz">
            <a:spAutoFit/>
          </a:bodyPr>
          <a:lstStyle/>
          <a:p>
            <a:pPr marL="38100">
              <a:lnSpc>
                <a:spcPct val="100000"/>
              </a:lnSpc>
              <a:spcBef>
                <a:spcPts val="95"/>
              </a:spcBef>
            </a:pPr>
            <a:r>
              <a:rPr dirty="0" sz="900" spc="-45" i="1">
                <a:solidFill>
                  <a:srgbClr val="538AD3"/>
                </a:solidFill>
                <a:latin typeface="Cambria Math"/>
                <a:cs typeface="Cambria Math"/>
              </a:rPr>
              <a:t>e</a:t>
            </a:r>
            <a:r>
              <a:rPr dirty="0" baseline="-10101" sz="825" spc="-67" i="1">
                <a:solidFill>
                  <a:srgbClr val="538AD3"/>
                </a:solidFill>
                <a:latin typeface="Cambria Math"/>
                <a:cs typeface="Cambria Math"/>
              </a:rPr>
              <a:t>h</a:t>
            </a:r>
            <a:r>
              <a:rPr dirty="0" sz="900" spc="-45" i="1">
                <a:solidFill>
                  <a:srgbClr val="538AD3"/>
                </a:solidFill>
                <a:latin typeface="Cambria Math"/>
                <a:cs typeface="Cambria Math"/>
              </a:rPr>
              <a:t>=30.775in</a:t>
            </a:r>
            <a:endParaRPr sz="900">
              <a:latin typeface="Cambria Math"/>
              <a:cs typeface="Cambria Math"/>
            </a:endParaRPr>
          </a:p>
        </p:txBody>
      </p:sp>
      <p:sp>
        <p:nvSpPr>
          <p:cNvPr id="32" name="object 32"/>
          <p:cNvSpPr/>
          <p:nvPr/>
        </p:nvSpPr>
        <p:spPr>
          <a:xfrm>
            <a:off x="1313655" y="8001113"/>
            <a:ext cx="281940" cy="0"/>
          </a:xfrm>
          <a:custGeom>
            <a:avLst/>
            <a:gdLst/>
            <a:ahLst/>
            <a:cxnLst/>
            <a:rect l="l" t="t" r="r" b="b"/>
            <a:pathLst>
              <a:path w="281940" h="0">
                <a:moveTo>
                  <a:pt x="0" y="0"/>
                </a:moveTo>
                <a:lnTo>
                  <a:pt x="281596" y="0"/>
                </a:lnTo>
              </a:path>
            </a:pathLst>
          </a:custGeom>
          <a:ln w="3175">
            <a:solidFill>
              <a:srgbClr val="000000"/>
            </a:solidFill>
          </a:ln>
        </p:spPr>
        <p:txBody>
          <a:bodyPr wrap="square" lIns="0" tIns="0" rIns="0" bIns="0" rtlCol="0"/>
          <a:lstStyle/>
          <a:p/>
        </p:txBody>
      </p:sp>
      <p:sp>
        <p:nvSpPr>
          <p:cNvPr id="33" name="object 33"/>
          <p:cNvSpPr/>
          <p:nvPr/>
        </p:nvSpPr>
        <p:spPr>
          <a:xfrm>
            <a:off x="1313655" y="7764536"/>
            <a:ext cx="281940" cy="0"/>
          </a:xfrm>
          <a:custGeom>
            <a:avLst/>
            <a:gdLst/>
            <a:ahLst/>
            <a:cxnLst/>
            <a:rect l="l" t="t" r="r" b="b"/>
            <a:pathLst>
              <a:path w="281940" h="0">
                <a:moveTo>
                  <a:pt x="0" y="0"/>
                </a:moveTo>
                <a:lnTo>
                  <a:pt x="281596" y="0"/>
                </a:lnTo>
              </a:path>
            </a:pathLst>
          </a:custGeom>
          <a:ln w="3175">
            <a:solidFill>
              <a:srgbClr val="000000"/>
            </a:solidFill>
          </a:ln>
        </p:spPr>
        <p:txBody>
          <a:bodyPr wrap="square" lIns="0" tIns="0" rIns="0" bIns="0" rtlCol="0"/>
          <a:lstStyle/>
          <a:p/>
        </p:txBody>
      </p:sp>
      <p:sp>
        <p:nvSpPr>
          <p:cNvPr id="34" name="object 34"/>
          <p:cNvSpPr/>
          <p:nvPr/>
        </p:nvSpPr>
        <p:spPr>
          <a:xfrm>
            <a:off x="1415802" y="7882825"/>
            <a:ext cx="0" cy="45085"/>
          </a:xfrm>
          <a:custGeom>
            <a:avLst/>
            <a:gdLst/>
            <a:ahLst/>
            <a:cxnLst/>
            <a:rect l="l" t="t" r="r" b="b"/>
            <a:pathLst>
              <a:path w="0" h="45084">
                <a:moveTo>
                  <a:pt x="0" y="0"/>
                </a:moveTo>
                <a:lnTo>
                  <a:pt x="0" y="44476"/>
                </a:lnTo>
              </a:path>
            </a:pathLst>
          </a:custGeom>
          <a:ln w="3175">
            <a:solidFill>
              <a:srgbClr val="000000"/>
            </a:solidFill>
          </a:ln>
        </p:spPr>
        <p:txBody>
          <a:bodyPr wrap="square" lIns="0" tIns="0" rIns="0" bIns="0" rtlCol="0"/>
          <a:lstStyle/>
          <a:p/>
        </p:txBody>
      </p:sp>
      <p:sp>
        <p:nvSpPr>
          <p:cNvPr id="35" name="object 35"/>
          <p:cNvSpPr/>
          <p:nvPr/>
        </p:nvSpPr>
        <p:spPr>
          <a:xfrm>
            <a:off x="1415802" y="7838348"/>
            <a:ext cx="0" cy="45085"/>
          </a:xfrm>
          <a:custGeom>
            <a:avLst/>
            <a:gdLst/>
            <a:ahLst/>
            <a:cxnLst/>
            <a:rect l="l" t="t" r="r" b="b"/>
            <a:pathLst>
              <a:path w="0" h="45084">
                <a:moveTo>
                  <a:pt x="0" y="44476"/>
                </a:moveTo>
                <a:lnTo>
                  <a:pt x="0" y="0"/>
                </a:lnTo>
              </a:path>
            </a:pathLst>
          </a:custGeom>
          <a:ln w="3175">
            <a:solidFill>
              <a:srgbClr val="000000"/>
            </a:solidFill>
          </a:ln>
        </p:spPr>
        <p:txBody>
          <a:bodyPr wrap="square" lIns="0" tIns="0" rIns="0" bIns="0" rtlCol="0"/>
          <a:lstStyle/>
          <a:p/>
        </p:txBody>
      </p:sp>
      <p:sp>
        <p:nvSpPr>
          <p:cNvPr id="36" name="object 36"/>
          <p:cNvSpPr/>
          <p:nvPr/>
        </p:nvSpPr>
        <p:spPr>
          <a:xfrm>
            <a:off x="1430066" y="7999732"/>
            <a:ext cx="0" cy="116205"/>
          </a:xfrm>
          <a:custGeom>
            <a:avLst/>
            <a:gdLst/>
            <a:ahLst/>
            <a:cxnLst/>
            <a:rect l="l" t="t" r="r" b="b"/>
            <a:pathLst>
              <a:path w="0" h="116204">
                <a:moveTo>
                  <a:pt x="0" y="0"/>
                </a:moveTo>
                <a:lnTo>
                  <a:pt x="0" y="115885"/>
                </a:lnTo>
              </a:path>
            </a:pathLst>
          </a:custGeom>
          <a:ln w="31290">
            <a:solidFill>
              <a:srgbClr val="000000"/>
            </a:solidFill>
          </a:ln>
        </p:spPr>
        <p:txBody>
          <a:bodyPr wrap="square" lIns="0" tIns="0" rIns="0" bIns="0" rtlCol="0"/>
          <a:lstStyle/>
          <a:p/>
        </p:txBody>
      </p:sp>
      <p:sp>
        <p:nvSpPr>
          <p:cNvPr id="37" name="object 37"/>
          <p:cNvSpPr/>
          <p:nvPr/>
        </p:nvSpPr>
        <p:spPr>
          <a:xfrm>
            <a:off x="1389575" y="7920299"/>
            <a:ext cx="52705" cy="80645"/>
          </a:xfrm>
          <a:custGeom>
            <a:avLst/>
            <a:gdLst/>
            <a:ahLst/>
            <a:cxnLst/>
            <a:rect l="l" t="t" r="r" b="b"/>
            <a:pathLst>
              <a:path w="52705" h="80645">
                <a:moveTo>
                  <a:pt x="52454" y="0"/>
                </a:moveTo>
                <a:lnTo>
                  <a:pt x="26687" y="80436"/>
                </a:lnTo>
                <a:lnTo>
                  <a:pt x="0" y="0"/>
                </a:lnTo>
                <a:lnTo>
                  <a:pt x="52454" y="0"/>
                </a:lnTo>
                <a:close/>
              </a:path>
            </a:pathLst>
          </a:custGeom>
          <a:solidFill>
            <a:srgbClr val="000000"/>
          </a:solidFill>
        </p:spPr>
        <p:txBody>
          <a:bodyPr wrap="square" lIns="0" tIns="0" rIns="0" bIns="0" rtlCol="0"/>
          <a:lstStyle/>
          <a:p/>
        </p:txBody>
      </p:sp>
      <p:sp>
        <p:nvSpPr>
          <p:cNvPr id="38" name="object 38"/>
          <p:cNvSpPr/>
          <p:nvPr/>
        </p:nvSpPr>
        <p:spPr>
          <a:xfrm>
            <a:off x="1389759" y="7764441"/>
            <a:ext cx="52705" cy="80645"/>
          </a:xfrm>
          <a:custGeom>
            <a:avLst/>
            <a:gdLst/>
            <a:ahLst/>
            <a:cxnLst/>
            <a:rect l="l" t="t" r="r" b="b"/>
            <a:pathLst>
              <a:path w="52705" h="80645">
                <a:moveTo>
                  <a:pt x="52454" y="80436"/>
                </a:moveTo>
                <a:lnTo>
                  <a:pt x="0" y="80436"/>
                </a:lnTo>
                <a:lnTo>
                  <a:pt x="26687" y="0"/>
                </a:lnTo>
                <a:lnTo>
                  <a:pt x="52454" y="80436"/>
                </a:lnTo>
                <a:close/>
              </a:path>
            </a:pathLst>
          </a:custGeom>
          <a:solidFill>
            <a:srgbClr val="000000"/>
          </a:solidFill>
        </p:spPr>
        <p:txBody>
          <a:bodyPr wrap="square" lIns="0" tIns="0" rIns="0" bIns="0" rtlCol="0"/>
          <a:lstStyle/>
          <a:p/>
        </p:txBody>
      </p:sp>
      <p:sp>
        <p:nvSpPr>
          <p:cNvPr id="39" name="object 39"/>
          <p:cNvSpPr/>
          <p:nvPr/>
        </p:nvSpPr>
        <p:spPr>
          <a:xfrm>
            <a:off x="2393659" y="7424809"/>
            <a:ext cx="460375" cy="339725"/>
          </a:xfrm>
          <a:custGeom>
            <a:avLst/>
            <a:gdLst/>
            <a:ahLst/>
            <a:cxnLst/>
            <a:rect l="l" t="t" r="r" b="b"/>
            <a:pathLst>
              <a:path w="460375" h="339725">
                <a:moveTo>
                  <a:pt x="0" y="339726"/>
                </a:moveTo>
                <a:lnTo>
                  <a:pt x="230062" y="0"/>
                </a:lnTo>
                <a:lnTo>
                  <a:pt x="460124" y="0"/>
                </a:lnTo>
              </a:path>
            </a:pathLst>
          </a:custGeom>
          <a:ln w="3175">
            <a:solidFill>
              <a:srgbClr val="000000"/>
            </a:solidFill>
          </a:ln>
        </p:spPr>
        <p:txBody>
          <a:bodyPr wrap="square" lIns="0" tIns="0" rIns="0" bIns="0" rtlCol="0"/>
          <a:lstStyle/>
          <a:p/>
        </p:txBody>
      </p:sp>
      <p:sp>
        <p:nvSpPr>
          <p:cNvPr id="40" name="object 40"/>
          <p:cNvSpPr txBox="1"/>
          <p:nvPr/>
        </p:nvSpPr>
        <p:spPr>
          <a:xfrm>
            <a:off x="2892234" y="7329340"/>
            <a:ext cx="452755" cy="162560"/>
          </a:xfrm>
          <a:prstGeom prst="rect">
            <a:avLst/>
          </a:prstGeom>
        </p:spPr>
        <p:txBody>
          <a:bodyPr wrap="square" lIns="0" tIns="12065" rIns="0" bIns="0" rtlCol="0" vert="horz">
            <a:spAutoFit/>
          </a:bodyPr>
          <a:lstStyle/>
          <a:p>
            <a:pPr marL="12700">
              <a:lnSpc>
                <a:spcPct val="100000"/>
              </a:lnSpc>
              <a:spcBef>
                <a:spcPts val="95"/>
              </a:spcBef>
            </a:pPr>
            <a:r>
              <a:rPr dirty="0" sz="900" spc="-50" i="1">
                <a:latin typeface="Cambria Math"/>
                <a:cs typeface="Cambria Math"/>
              </a:rPr>
              <a:t>CG</a:t>
            </a:r>
            <a:r>
              <a:rPr dirty="0" sz="900" spc="-85" i="1">
                <a:latin typeface="Cambria Math"/>
                <a:cs typeface="Cambria Math"/>
              </a:rPr>
              <a:t> </a:t>
            </a:r>
            <a:r>
              <a:rPr dirty="0" sz="900" spc="-45" i="1">
                <a:latin typeface="Cambria Math"/>
                <a:cs typeface="Cambria Math"/>
              </a:rPr>
              <a:t>Girder</a:t>
            </a:r>
            <a:endParaRPr sz="900">
              <a:latin typeface="Cambria Math"/>
              <a:cs typeface="Cambria Math"/>
            </a:endParaRPr>
          </a:p>
        </p:txBody>
      </p:sp>
      <p:sp>
        <p:nvSpPr>
          <p:cNvPr id="41" name="object 41"/>
          <p:cNvSpPr/>
          <p:nvPr/>
        </p:nvSpPr>
        <p:spPr>
          <a:xfrm>
            <a:off x="1521171" y="7858221"/>
            <a:ext cx="334645" cy="132715"/>
          </a:xfrm>
          <a:custGeom>
            <a:avLst/>
            <a:gdLst/>
            <a:ahLst/>
            <a:cxnLst/>
            <a:rect l="l" t="t" r="r" b="b"/>
            <a:pathLst>
              <a:path w="334644" h="132715">
                <a:moveTo>
                  <a:pt x="0" y="0"/>
                </a:moveTo>
                <a:lnTo>
                  <a:pt x="334050" y="0"/>
                </a:lnTo>
                <a:lnTo>
                  <a:pt x="334050" y="132483"/>
                </a:lnTo>
                <a:lnTo>
                  <a:pt x="0" y="132483"/>
                </a:lnTo>
                <a:lnTo>
                  <a:pt x="0" y="0"/>
                </a:lnTo>
                <a:close/>
              </a:path>
            </a:pathLst>
          </a:custGeom>
          <a:solidFill>
            <a:srgbClr val="FFFFFF"/>
          </a:solidFill>
        </p:spPr>
        <p:txBody>
          <a:bodyPr wrap="square" lIns="0" tIns="0" rIns="0" bIns="0" rtlCol="0"/>
          <a:lstStyle/>
          <a:p/>
        </p:txBody>
      </p:sp>
      <p:sp>
        <p:nvSpPr>
          <p:cNvPr id="42" name="object 42"/>
          <p:cNvSpPr txBox="1"/>
          <p:nvPr/>
        </p:nvSpPr>
        <p:spPr>
          <a:xfrm>
            <a:off x="1108627" y="7576773"/>
            <a:ext cx="3969385" cy="932180"/>
          </a:xfrm>
          <a:prstGeom prst="rect">
            <a:avLst/>
          </a:prstGeom>
        </p:spPr>
        <p:txBody>
          <a:bodyPr wrap="square" lIns="0" tIns="12065" rIns="0" bIns="0" rtlCol="0" vert="horz">
            <a:spAutoFit/>
          </a:bodyPr>
          <a:lstStyle/>
          <a:p>
            <a:pPr marL="810895">
              <a:lnSpc>
                <a:spcPct val="100000"/>
              </a:lnSpc>
              <a:spcBef>
                <a:spcPts val="95"/>
              </a:spcBef>
            </a:pPr>
            <a:r>
              <a:rPr dirty="0" sz="900" spc="-40" i="1">
                <a:solidFill>
                  <a:srgbClr val="538AD3"/>
                </a:solidFill>
                <a:latin typeface="Cambria Math"/>
                <a:cs typeface="Cambria Math"/>
              </a:rPr>
              <a:t>N</a:t>
            </a:r>
            <a:r>
              <a:rPr dirty="0" baseline="-10101" sz="825" spc="-60" i="1">
                <a:solidFill>
                  <a:srgbClr val="538AD3"/>
                </a:solidFill>
                <a:latin typeface="Cambria Math"/>
                <a:cs typeface="Cambria Math"/>
              </a:rPr>
              <a:t>h </a:t>
            </a:r>
            <a:r>
              <a:rPr dirty="0" sz="900" spc="-55" i="1">
                <a:solidFill>
                  <a:srgbClr val="538AD3"/>
                </a:solidFill>
                <a:latin typeface="Cambria Math"/>
                <a:cs typeface="Cambria Math"/>
              </a:rPr>
              <a:t>= </a:t>
            </a:r>
            <a:r>
              <a:rPr dirty="0" sz="900" spc="-45" i="1">
                <a:solidFill>
                  <a:srgbClr val="538AD3"/>
                </a:solidFill>
                <a:latin typeface="Cambria Math"/>
                <a:cs typeface="Cambria Math"/>
              </a:rPr>
              <a:t>17</a:t>
            </a:r>
            <a:endParaRPr sz="900">
              <a:latin typeface="Cambria Math"/>
              <a:cs typeface="Cambria Math"/>
            </a:endParaRPr>
          </a:p>
          <a:p>
            <a:pPr>
              <a:lnSpc>
                <a:spcPct val="100000"/>
              </a:lnSpc>
              <a:spcBef>
                <a:spcPts val="5"/>
              </a:spcBef>
            </a:pPr>
            <a:endParaRPr sz="750">
              <a:latin typeface="Cambria Math"/>
              <a:cs typeface="Cambria Math"/>
            </a:endParaRPr>
          </a:p>
          <a:p>
            <a:pPr marL="412750">
              <a:lnSpc>
                <a:spcPct val="100000"/>
              </a:lnSpc>
              <a:spcBef>
                <a:spcPts val="5"/>
              </a:spcBef>
            </a:pPr>
            <a:r>
              <a:rPr dirty="0" sz="900" spc="-40" i="1">
                <a:solidFill>
                  <a:srgbClr val="9DBA60"/>
                </a:solidFill>
                <a:latin typeface="Cambria Math"/>
                <a:cs typeface="Cambria Math"/>
              </a:rPr>
              <a:t>N</a:t>
            </a:r>
            <a:r>
              <a:rPr dirty="0" baseline="-10101" sz="825" spc="-60" i="1">
                <a:solidFill>
                  <a:srgbClr val="9DBA60"/>
                </a:solidFill>
                <a:latin typeface="Cambria Math"/>
                <a:cs typeface="Cambria Math"/>
              </a:rPr>
              <a:t>s </a:t>
            </a:r>
            <a:r>
              <a:rPr dirty="0" sz="900" spc="-55" i="1">
                <a:solidFill>
                  <a:srgbClr val="9DBA60"/>
                </a:solidFill>
                <a:latin typeface="Cambria Math"/>
                <a:cs typeface="Cambria Math"/>
              </a:rPr>
              <a:t>= </a:t>
            </a:r>
            <a:r>
              <a:rPr dirty="0" sz="900" spc="-45" i="1">
                <a:solidFill>
                  <a:srgbClr val="9DBA60"/>
                </a:solidFill>
                <a:latin typeface="Cambria Math"/>
                <a:cs typeface="Cambria Math"/>
              </a:rPr>
              <a:t>44</a:t>
            </a:r>
            <a:endParaRPr sz="900">
              <a:latin typeface="Cambria Math"/>
              <a:cs typeface="Cambria Math"/>
            </a:endParaRPr>
          </a:p>
          <a:p>
            <a:pPr>
              <a:lnSpc>
                <a:spcPct val="100000"/>
              </a:lnSpc>
            </a:pPr>
            <a:endParaRPr sz="800">
              <a:latin typeface="Cambria Math"/>
              <a:cs typeface="Cambria Math"/>
            </a:endParaRPr>
          </a:p>
          <a:p>
            <a:pPr marL="63500">
              <a:lnSpc>
                <a:spcPct val="100000"/>
              </a:lnSpc>
              <a:spcBef>
                <a:spcPts val="5"/>
              </a:spcBef>
            </a:pPr>
            <a:r>
              <a:rPr dirty="0" sz="900" spc="-45" i="1">
                <a:solidFill>
                  <a:srgbClr val="9DBA60"/>
                </a:solidFill>
                <a:latin typeface="Cambria Math"/>
                <a:cs typeface="Cambria Math"/>
              </a:rPr>
              <a:t>e</a:t>
            </a:r>
            <a:r>
              <a:rPr dirty="0" baseline="-10101" sz="825" spc="-67" i="1">
                <a:solidFill>
                  <a:srgbClr val="9DBA60"/>
                </a:solidFill>
                <a:latin typeface="Cambria Math"/>
                <a:cs typeface="Cambria Math"/>
              </a:rPr>
              <a:t>s</a:t>
            </a:r>
            <a:r>
              <a:rPr dirty="0" sz="900" spc="-45" i="1">
                <a:solidFill>
                  <a:srgbClr val="9DBA60"/>
                </a:solidFill>
                <a:latin typeface="Cambria Math"/>
                <a:cs typeface="Cambria Math"/>
              </a:rPr>
              <a:t>=31.748in</a:t>
            </a:r>
            <a:endParaRPr sz="900">
              <a:latin typeface="Cambria Math"/>
              <a:cs typeface="Cambria Math"/>
            </a:endParaRPr>
          </a:p>
          <a:p>
            <a:pPr>
              <a:lnSpc>
                <a:spcPct val="100000"/>
              </a:lnSpc>
              <a:spcBef>
                <a:spcPts val="45"/>
              </a:spcBef>
            </a:pPr>
            <a:endParaRPr sz="700">
              <a:latin typeface="Cambria Math"/>
              <a:cs typeface="Cambria Math"/>
            </a:endParaRPr>
          </a:p>
          <a:p>
            <a:pPr marL="1608455">
              <a:lnSpc>
                <a:spcPct val="100000"/>
              </a:lnSpc>
            </a:pPr>
            <a:r>
              <a:rPr dirty="0" sz="1000" spc="-5" b="1">
                <a:latin typeface="Times New Roman"/>
                <a:cs typeface="Times New Roman"/>
              </a:rPr>
              <a:t>Figure </a:t>
            </a:r>
            <a:r>
              <a:rPr dirty="0" sz="1000" b="1">
                <a:latin typeface="Times New Roman"/>
                <a:cs typeface="Times New Roman"/>
              </a:rPr>
              <a:t>4-2: </a:t>
            </a:r>
            <a:r>
              <a:rPr dirty="0" sz="1000" spc="-5" b="1">
                <a:latin typeface="Times New Roman"/>
                <a:cs typeface="Times New Roman"/>
              </a:rPr>
              <a:t>Optimum Strand</a:t>
            </a:r>
            <a:r>
              <a:rPr dirty="0" sz="1000" spc="-15" b="1">
                <a:latin typeface="Times New Roman"/>
                <a:cs typeface="Times New Roman"/>
              </a:rPr>
              <a:t> </a:t>
            </a:r>
            <a:r>
              <a:rPr dirty="0" sz="1000" spc="-5" b="1">
                <a:latin typeface="Times New Roman"/>
                <a:cs typeface="Times New Roman"/>
              </a:rPr>
              <a:t>Arrangement</a:t>
            </a:r>
            <a:endParaRPr sz="1000">
              <a:latin typeface="Times New Roman"/>
              <a:cs typeface="Times New Roman"/>
            </a:endParaRPr>
          </a:p>
        </p:txBody>
      </p:sp>
      <p:sp>
        <p:nvSpPr>
          <p:cNvPr id="43" name="object 43"/>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25</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634966" y="892556"/>
            <a:ext cx="6449695" cy="1176020"/>
          </a:xfrm>
          <a:prstGeom prst="rect">
            <a:avLst/>
          </a:prstGeom>
        </p:spPr>
        <p:txBody>
          <a:bodyPr wrap="square" lIns="0" tIns="12700" rIns="0" bIns="0" rtlCol="0" vert="horz">
            <a:spAutoFit/>
          </a:bodyPr>
          <a:lstStyle/>
          <a:p>
            <a:pPr lvl="2" marL="508000" indent="-457834">
              <a:lnSpc>
                <a:spcPct val="100000"/>
              </a:lnSpc>
              <a:spcBef>
                <a:spcPts val="100"/>
              </a:spcBef>
              <a:buClr>
                <a:srgbClr val="0000FF"/>
              </a:buClr>
              <a:buFont typeface="Arial"/>
              <a:buAutoNum type="arabicPeriod" startAt="2"/>
              <a:tabLst>
                <a:tab pos="508634" algn="l"/>
              </a:tabLst>
            </a:pPr>
            <a:r>
              <a:rPr dirty="0" sz="1200" spc="-5">
                <a:solidFill>
                  <a:srgbClr val="0000FF"/>
                </a:solidFill>
                <a:latin typeface="Arial"/>
                <a:cs typeface="Arial"/>
              </a:rPr>
              <a:t>P</a:t>
            </a:r>
            <a:r>
              <a:rPr dirty="0" sz="1200" spc="-5">
                <a:solidFill>
                  <a:srgbClr val="0000FF"/>
                </a:solidFill>
                <a:latin typeface="Arial"/>
                <a:cs typeface="Arial"/>
              </a:rPr>
              <a:t>restress losses</a:t>
            </a:r>
            <a:endParaRPr sz="1200">
              <a:latin typeface="Arial"/>
              <a:cs typeface="Arial"/>
            </a:endParaRPr>
          </a:p>
          <a:p>
            <a:pPr lvl="3" marL="599440" indent="-549275">
              <a:lnSpc>
                <a:spcPct val="100000"/>
              </a:lnSpc>
              <a:spcBef>
                <a:spcPts val="1140"/>
              </a:spcBef>
              <a:buFont typeface="Times New Roman"/>
              <a:buAutoNum type="arabicPeriod"/>
              <a:tabLst>
                <a:tab pos="598805" algn="l"/>
                <a:tab pos="600075" algn="l"/>
              </a:tabLst>
            </a:pPr>
            <a:r>
              <a:rPr dirty="0" sz="1200" spc="-5" i="1">
                <a:latin typeface="Arial"/>
                <a:cs typeface="Arial"/>
              </a:rPr>
              <a:t>In</a:t>
            </a:r>
            <a:r>
              <a:rPr dirty="0" sz="1200" spc="-5" i="1">
                <a:latin typeface="Arial"/>
                <a:cs typeface="Arial"/>
              </a:rPr>
              <a:t>itial relaxation before transfer</a:t>
            </a:r>
            <a:endParaRPr sz="1200">
              <a:latin typeface="Arial"/>
              <a:cs typeface="Arial"/>
            </a:endParaRPr>
          </a:p>
          <a:p>
            <a:pPr marL="50800" marR="43180">
              <a:lnSpc>
                <a:spcPct val="99700"/>
              </a:lnSpc>
              <a:spcBef>
                <a:spcPts val="250"/>
              </a:spcBef>
            </a:pPr>
            <a:r>
              <a:rPr dirty="0" sz="1000" spc="-5">
                <a:latin typeface="Times New Roman"/>
                <a:cs typeface="Times New Roman"/>
              </a:rPr>
              <a:t>Prior to the </a:t>
            </a:r>
            <a:r>
              <a:rPr dirty="0" sz="1000">
                <a:latin typeface="Times New Roman"/>
                <a:cs typeface="Times New Roman"/>
              </a:rPr>
              <a:t>2005 </a:t>
            </a:r>
            <a:r>
              <a:rPr dirty="0" sz="1000" spc="-5">
                <a:latin typeface="Times New Roman"/>
                <a:cs typeface="Times New Roman"/>
              </a:rPr>
              <a:t>interim revisions to the </a:t>
            </a:r>
            <a:r>
              <a:rPr dirty="0" sz="1000" spc="-10">
                <a:latin typeface="Times New Roman"/>
                <a:cs typeface="Times New Roman"/>
              </a:rPr>
              <a:t>LRFD </a:t>
            </a:r>
            <a:r>
              <a:rPr dirty="0" sz="1000">
                <a:latin typeface="Times New Roman"/>
                <a:cs typeface="Times New Roman"/>
              </a:rPr>
              <a:t>3</a:t>
            </a:r>
            <a:r>
              <a:rPr dirty="0" baseline="29914" sz="975">
                <a:latin typeface="Times New Roman"/>
                <a:cs typeface="Times New Roman"/>
              </a:rPr>
              <a:t>rd </a:t>
            </a:r>
            <a:r>
              <a:rPr dirty="0" sz="1000" spc="-5">
                <a:latin typeface="Times New Roman"/>
                <a:cs typeface="Times New Roman"/>
              </a:rPr>
              <a:t>Edition, relaxation before prestress transfer was included in prestress loss  calculations. Since the 2005 </a:t>
            </a:r>
            <a:r>
              <a:rPr dirty="0" sz="1000" spc="-10">
                <a:latin typeface="Times New Roman"/>
                <a:cs typeface="Times New Roman"/>
              </a:rPr>
              <a:t>interim </a:t>
            </a:r>
            <a:r>
              <a:rPr dirty="0" sz="1000" spc="-5">
                <a:latin typeface="Times New Roman"/>
                <a:cs typeface="Times New Roman"/>
              </a:rPr>
              <a:t>revisions, this is </a:t>
            </a:r>
            <a:r>
              <a:rPr dirty="0" sz="1000">
                <a:latin typeface="Times New Roman"/>
                <a:cs typeface="Times New Roman"/>
              </a:rPr>
              <a:t>no </a:t>
            </a:r>
            <a:r>
              <a:rPr dirty="0" sz="1000" spc="-5">
                <a:latin typeface="Times New Roman"/>
                <a:cs typeface="Times New Roman"/>
              </a:rPr>
              <a:t>longer required based </a:t>
            </a:r>
            <a:r>
              <a:rPr dirty="0" sz="1000">
                <a:latin typeface="Times New Roman"/>
                <a:cs typeface="Times New Roman"/>
              </a:rPr>
              <a:t>on </a:t>
            </a:r>
            <a:r>
              <a:rPr dirty="0" sz="1000" spc="-5">
                <a:latin typeface="Times New Roman"/>
                <a:cs typeface="Times New Roman"/>
              </a:rPr>
              <a:t>the idea that fabricators </a:t>
            </a:r>
            <a:r>
              <a:rPr dirty="0" sz="1000" spc="-10">
                <a:latin typeface="Times New Roman"/>
                <a:cs typeface="Times New Roman"/>
              </a:rPr>
              <a:t>can </a:t>
            </a:r>
            <a:r>
              <a:rPr dirty="0" sz="1000" spc="-5">
                <a:latin typeface="Times New Roman"/>
                <a:cs typeface="Times New Roman"/>
              </a:rPr>
              <a:t>overstress  strands to achieve an effective prestress </a:t>
            </a:r>
            <a:r>
              <a:rPr dirty="0" sz="1000">
                <a:latin typeface="Times New Roman"/>
                <a:cs typeface="Times New Roman"/>
              </a:rPr>
              <a:t>of </a:t>
            </a:r>
            <a:r>
              <a:rPr dirty="0" sz="1000" spc="-165">
                <a:latin typeface="Cambria Math"/>
                <a:cs typeface="Cambria Math"/>
              </a:rPr>
              <a:t>0.75𝑓𝑓</a:t>
            </a:r>
            <a:r>
              <a:rPr dirty="0" baseline="-15873" sz="1050" spc="-247">
                <a:latin typeface="Cambria Math"/>
                <a:cs typeface="Cambria Math"/>
              </a:rPr>
              <a:t>𝑑𝑑𝑎𝑎</a:t>
            </a:r>
            <a:r>
              <a:rPr dirty="0" baseline="-15873" sz="1050" spc="209">
                <a:latin typeface="Cambria Math"/>
                <a:cs typeface="Cambria Math"/>
              </a:rPr>
              <a:t> </a:t>
            </a:r>
            <a:r>
              <a:rPr dirty="0" sz="1000" spc="-5">
                <a:latin typeface="Times New Roman"/>
                <a:cs typeface="Times New Roman"/>
              </a:rPr>
              <a:t>at release. However, WSDOT retains the practice </a:t>
            </a:r>
            <a:r>
              <a:rPr dirty="0" sz="1000">
                <a:latin typeface="Times New Roman"/>
                <a:cs typeface="Times New Roman"/>
              </a:rPr>
              <a:t>of </a:t>
            </a:r>
            <a:r>
              <a:rPr dirty="0" sz="1000" spc="-5">
                <a:latin typeface="Times New Roman"/>
                <a:cs typeface="Times New Roman"/>
              </a:rPr>
              <a:t>including relaxation  prior to prestress transfer because it reflects the production practices used </a:t>
            </a:r>
            <a:r>
              <a:rPr dirty="0" sz="1000">
                <a:latin typeface="Times New Roman"/>
                <a:cs typeface="Times New Roman"/>
              </a:rPr>
              <a:t>by </a:t>
            </a:r>
            <a:r>
              <a:rPr dirty="0" sz="1000" spc="-5">
                <a:latin typeface="Times New Roman"/>
                <a:cs typeface="Times New Roman"/>
              </a:rPr>
              <a:t>local</a:t>
            </a:r>
            <a:r>
              <a:rPr dirty="0" sz="1000" spc="75">
                <a:latin typeface="Times New Roman"/>
                <a:cs typeface="Times New Roman"/>
              </a:rPr>
              <a:t> </a:t>
            </a:r>
            <a:r>
              <a:rPr dirty="0" sz="1000" spc="-5">
                <a:latin typeface="Times New Roman"/>
                <a:cs typeface="Times New Roman"/>
              </a:rPr>
              <a:t>fabricators.</a:t>
            </a:r>
            <a:endParaRPr sz="1000">
              <a:latin typeface="Times New Roman"/>
              <a:cs typeface="Times New Roman"/>
            </a:endParaRPr>
          </a:p>
        </p:txBody>
      </p:sp>
      <p:sp>
        <p:nvSpPr>
          <p:cNvPr id="4" name="object 4"/>
          <p:cNvSpPr txBox="1"/>
          <p:nvPr/>
        </p:nvSpPr>
        <p:spPr>
          <a:xfrm>
            <a:off x="2886327" y="2209269"/>
            <a:ext cx="503555" cy="177800"/>
          </a:xfrm>
          <a:prstGeom prst="rect">
            <a:avLst/>
          </a:prstGeom>
        </p:spPr>
        <p:txBody>
          <a:bodyPr wrap="square" lIns="0" tIns="12065" rIns="0" bIns="0" rtlCol="0" vert="horz">
            <a:spAutoFit/>
          </a:bodyPr>
          <a:lstStyle/>
          <a:p>
            <a:pPr marL="38100">
              <a:lnSpc>
                <a:spcPct val="100000"/>
              </a:lnSpc>
              <a:spcBef>
                <a:spcPts val="95"/>
              </a:spcBef>
            </a:pPr>
            <a:r>
              <a:rPr dirty="0" sz="1000" spc="-210">
                <a:latin typeface="Cambria Math"/>
                <a:cs typeface="Cambria Math"/>
              </a:rPr>
              <a:t>∆𝑓𝑓</a:t>
            </a:r>
            <a:r>
              <a:rPr dirty="0" baseline="-15873" sz="1050" spc="-315">
                <a:latin typeface="Cambria Math"/>
                <a:cs typeface="Cambria Math"/>
              </a:rPr>
              <a:t>𝑑𝑑𝑅𝑅0</a:t>
            </a:r>
            <a:r>
              <a:rPr dirty="0" baseline="-15873" sz="1050" spc="19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5" name="object 5"/>
          <p:cNvSpPr txBox="1"/>
          <p:nvPr/>
        </p:nvSpPr>
        <p:spPr>
          <a:xfrm>
            <a:off x="3561077" y="2294673"/>
            <a:ext cx="26352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4</a:t>
            </a:r>
            <a:r>
              <a:rPr dirty="0" sz="1000" spc="5">
                <a:latin typeface="Cambria Math"/>
                <a:cs typeface="Cambria Math"/>
              </a:rPr>
              <a:t>0</a:t>
            </a:r>
            <a:r>
              <a:rPr dirty="0" sz="1000" spc="-10">
                <a:latin typeface="Cambria Math"/>
                <a:cs typeface="Cambria Math"/>
              </a:rPr>
              <a:t>.0</a:t>
            </a:r>
            <a:endParaRPr sz="1000">
              <a:latin typeface="Cambria Math"/>
              <a:cs typeface="Cambria Math"/>
            </a:endParaRPr>
          </a:p>
        </p:txBody>
      </p:sp>
      <p:sp>
        <p:nvSpPr>
          <p:cNvPr id="6" name="object 6"/>
          <p:cNvSpPr/>
          <p:nvPr/>
        </p:nvSpPr>
        <p:spPr>
          <a:xfrm>
            <a:off x="3387852" y="2312670"/>
            <a:ext cx="611505" cy="0"/>
          </a:xfrm>
          <a:custGeom>
            <a:avLst/>
            <a:gdLst/>
            <a:ahLst/>
            <a:cxnLst/>
            <a:rect l="l" t="t" r="r" b="b"/>
            <a:pathLst>
              <a:path w="611504" h="0">
                <a:moveTo>
                  <a:pt x="0" y="0"/>
                </a:moveTo>
                <a:lnTo>
                  <a:pt x="611124" y="0"/>
                </a:lnTo>
              </a:path>
            </a:pathLst>
          </a:custGeom>
          <a:ln w="7620">
            <a:solidFill>
              <a:srgbClr val="000000"/>
            </a:solidFill>
          </a:ln>
        </p:spPr>
        <p:txBody>
          <a:bodyPr wrap="square" lIns="0" tIns="0" rIns="0" bIns="0" rtlCol="0"/>
          <a:lstStyle/>
          <a:p/>
        </p:txBody>
      </p:sp>
      <p:sp>
        <p:nvSpPr>
          <p:cNvPr id="7" name="object 7"/>
          <p:cNvSpPr txBox="1"/>
          <p:nvPr/>
        </p:nvSpPr>
        <p:spPr>
          <a:xfrm>
            <a:off x="3349734" y="2111765"/>
            <a:ext cx="910590" cy="177800"/>
          </a:xfrm>
          <a:prstGeom prst="rect">
            <a:avLst/>
          </a:prstGeom>
        </p:spPr>
        <p:txBody>
          <a:bodyPr wrap="square" lIns="0" tIns="12065" rIns="0" bIns="0" rtlCol="0" vert="horz">
            <a:spAutoFit/>
          </a:bodyPr>
          <a:lstStyle/>
          <a:p>
            <a:pPr marL="38100">
              <a:lnSpc>
                <a:spcPct val="100000"/>
              </a:lnSpc>
              <a:spcBef>
                <a:spcPts val="95"/>
              </a:spcBef>
            </a:pPr>
            <a:r>
              <a:rPr dirty="0" sz="1000" spc="-305">
                <a:latin typeface="Cambria Math"/>
                <a:cs typeface="Cambria Math"/>
              </a:rPr>
              <a:t>𝑘𝑘𝑐𝑐𝑔𝑔</a:t>
            </a:r>
            <a:r>
              <a:rPr dirty="0" sz="1000" spc="10">
                <a:latin typeface="Cambria Math"/>
                <a:cs typeface="Cambria Math"/>
              </a:rPr>
              <a:t> </a:t>
            </a:r>
            <a:r>
              <a:rPr dirty="0" sz="1000" spc="-90">
                <a:latin typeface="Cambria Math"/>
                <a:cs typeface="Cambria Math"/>
              </a:rPr>
              <a:t>(24.0𝑓𝑓)</a:t>
            </a:r>
            <a:r>
              <a:rPr dirty="0" sz="1000" spc="-35">
                <a:latin typeface="Cambria Math"/>
                <a:cs typeface="Cambria Math"/>
              </a:rPr>
              <a:t> </a:t>
            </a:r>
            <a:r>
              <a:rPr dirty="0" sz="1000" spc="-285">
                <a:latin typeface="Cambria Math"/>
                <a:cs typeface="Cambria Math"/>
              </a:rPr>
              <a:t>𝑓𝑓</a:t>
            </a:r>
            <a:r>
              <a:rPr dirty="0" baseline="-15873" sz="1050" spc="-427">
                <a:latin typeface="Cambria Math"/>
                <a:cs typeface="Cambria Math"/>
              </a:rPr>
              <a:t>𝑑𝑑𝑝𝑝</a:t>
            </a:r>
            <a:endParaRPr baseline="-15873" sz="1050">
              <a:latin typeface="Cambria Math"/>
              <a:cs typeface="Cambria Math"/>
            </a:endParaRPr>
          </a:p>
        </p:txBody>
      </p:sp>
      <p:sp>
        <p:nvSpPr>
          <p:cNvPr id="8" name="object 8"/>
          <p:cNvSpPr txBox="1"/>
          <p:nvPr/>
        </p:nvSpPr>
        <p:spPr>
          <a:xfrm>
            <a:off x="4102100" y="2358643"/>
            <a:ext cx="137795"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𝑑</a:t>
            </a:r>
            <a:r>
              <a:rPr dirty="0" sz="700" spc="-320">
                <a:latin typeface="Cambria Math"/>
                <a:cs typeface="Cambria Math"/>
              </a:rPr>
              <a:t>𝑑</a:t>
            </a:r>
            <a:r>
              <a:rPr dirty="0" sz="700" spc="-305">
                <a:latin typeface="Cambria Math"/>
                <a:cs typeface="Cambria Math"/>
              </a:rPr>
              <a:t>𝑝𝑝</a:t>
            </a:r>
            <a:endParaRPr sz="700">
              <a:latin typeface="Cambria Math"/>
              <a:cs typeface="Cambria Math"/>
            </a:endParaRPr>
          </a:p>
        </p:txBody>
      </p:sp>
      <p:sp>
        <p:nvSpPr>
          <p:cNvPr id="9" name="object 9"/>
          <p:cNvSpPr/>
          <p:nvPr/>
        </p:nvSpPr>
        <p:spPr>
          <a:xfrm>
            <a:off x="4069079" y="2312670"/>
            <a:ext cx="165100" cy="0"/>
          </a:xfrm>
          <a:custGeom>
            <a:avLst/>
            <a:gdLst/>
            <a:ahLst/>
            <a:cxnLst/>
            <a:rect l="l" t="t" r="r" b="b"/>
            <a:pathLst>
              <a:path w="165100" h="0">
                <a:moveTo>
                  <a:pt x="0" y="0"/>
                </a:moveTo>
                <a:lnTo>
                  <a:pt x="164591" y="0"/>
                </a:lnTo>
              </a:path>
            </a:pathLst>
          </a:custGeom>
          <a:ln w="7620">
            <a:solidFill>
              <a:srgbClr val="000000"/>
            </a:solidFill>
          </a:ln>
        </p:spPr>
        <p:txBody>
          <a:bodyPr wrap="square" lIns="0" tIns="0" rIns="0" bIns="0" rtlCol="0"/>
          <a:lstStyle/>
          <a:p/>
        </p:txBody>
      </p:sp>
      <p:sp>
        <p:nvSpPr>
          <p:cNvPr id="10" name="object 10"/>
          <p:cNvSpPr txBox="1"/>
          <p:nvPr/>
        </p:nvSpPr>
        <p:spPr>
          <a:xfrm>
            <a:off x="3982211" y="2209291"/>
            <a:ext cx="895350" cy="262890"/>
          </a:xfrm>
          <a:prstGeom prst="rect">
            <a:avLst/>
          </a:prstGeom>
        </p:spPr>
        <p:txBody>
          <a:bodyPr wrap="square" lIns="0" tIns="12065" rIns="0" bIns="0" rtlCol="0" vert="horz">
            <a:spAutoFit/>
          </a:bodyPr>
          <a:lstStyle/>
          <a:p>
            <a:pPr marL="38100">
              <a:lnSpc>
                <a:spcPts val="935"/>
              </a:lnSpc>
              <a:spcBef>
                <a:spcPts val="95"/>
              </a:spcBef>
              <a:tabLst>
                <a:tab pos="278765" algn="l"/>
              </a:tabLst>
            </a:pPr>
            <a:r>
              <a:rPr dirty="0" sz="1000" spc="-420">
                <a:latin typeface="Cambria Math"/>
                <a:cs typeface="Cambria Math"/>
              </a:rPr>
              <a:t>�	</a:t>
            </a:r>
            <a:r>
              <a:rPr dirty="0" sz="1000" spc="-5">
                <a:latin typeface="Cambria Math"/>
                <a:cs typeface="Cambria Math"/>
              </a:rPr>
              <a:t>− </a:t>
            </a:r>
            <a:r>
              <a:rPr dirty="0" sz="1000" spc="-90">
                <a:latin typeface="Cambria Math"/>
                <a:cs typeface="Cambria Math"/>
              </a:rPr>
              <a:t>0.55�</a:t>
            </a:r>
            <a:r>
              <a:rPr dirty="0" sz="1000" spc="-80">
                <a:latin typeface="Cambria Math"/>
                <a:cs typeface="Cambria Math"/>
              </a:rPr>
              <a:t> </a:t>
            </a:r>
            <a:r>
              <a:rPr dirty="0" sz="1000" spc="-285">
                <a:latin typeface="Cambria Math"/>
                <a:cs typeface="Cambria Math"/>
              </a:rPr>
              <a:t>𝑓𝑓</a:t>
            </a:r>
            <a:r>
              <a:rPr dirty="0" baseline="-15873" sz="1050" spc="-427">
                <a:latin typeface="Cambria Math"/>
                <a:cs typeface="Cambria Math"/>
              </a:rPr>
              <a:t>𝑑𝑑𝑝𝑝</a:t>
            </a:r>
            <a:endParaRPr baseline="-15873" sz="1050">
              <a:latin typeface="Cambria Math"/>
              <a:cs typeface="Cambria Math"/>
            </a:endParaRPr>
          </a:p>
          <a:p>
            <a:pPr marL="86360">
              <a:lnSpc>
                <a:spcPts val="935"/>
              </a:lnSpc>
            </a:pPr>
            <a:r>
              <a:rPr dirty="0" sz="1000" spc="-280">
                <a:latin typeface="Cambria Math"/>
                <a:cs typeface="Cambria Math"/>
              </a:rPr>
              <a:t>𝑓𝑓</a:t>
            </a:r>
            <a:endParaRPr sz="1000">
              <a:latin typeface="Cambria Math"/>
              <a:cs typeface="Cambria Math"/>
            </a:endParaRPr>
          </a:p>
        </p:txBody>
      </p:sp>
      <p:sp>
        <p:nvSpPr>
          <p:cNvPr id="11" name="object 11"/>
          <p:cNvSpPr txBox="1"/>
          <p:nvPr/>
        </p:nvSpPr>
        <p:spPr>
          <a:xfrm>
            <a:off x="2016229" y="3349244"/>
            <a:ext cx="50355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15">
                <a:latin typeface="Cambria Math"/>
                <a:cs typeface="Cambria Math"/>
              </a:rPr>
              <a:t>∆𝑓𝑓</a:t>
            </a:r>
            <a:r>
              <a:rPr dirty="0" sz="700" spc="-210">
                <a:latin typeface="Cambria Math"/>
                <a:cs typeface="Cambria Math"/>
              </a:rPr>
              <a:t>𝑑𝑑𝑅𝑅0</a:t>
            </a:r>
            <a:r>
              <a:rPr dirty="0" sz="700" spc="130">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12" name="object 12"/>
          <p:cNvSpPr txBox="1"/>
          <p:nvPr/>
        </p:nvSpPr>
        <p:spPr>
          <a:xfrm>
            <a:off x="2901355" y="3408717"/>
            <a:ext cx="16573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40</a:t>
            </a:r>
            <a:endParaRPr sz="1000">
              <a:latin typeface="Cambria Math"/>
              <a:cs typeface="Cambria Math"/>
            </a:endParaRPr>
          </a:p>
        </p:txBody>
      </p:sp>
      <p:sp>
        <p:nvSpPr>
          <p:cNvPr id="13" name="object 13"/>
          <p:cNvSpPr/>
          <p:nvPr/>
        </p:nvSpPr>
        <p:spPr>
          <a:xfrm>
            <a:off x="2517648" y="3426720"/>
            <a:ext cx="934719" cy="0"/>
          </a:xfrm>
          <a:custGeom>
            <a:avLst/>
            <a:gdLst/>
            <a:ahLst/>
            <a:cxnLst/>
            <a:rect l="l" t="t" r="r" b="b"/>
            <a:pathLst>
              <a:path w="934720" h="0">
                <a:moveTo>
                  <a:pt x="0" y="0"/>
                </a:moveTo>
                <a:lnTo>
                  <a:pt x="934212" y="0"/>
                </a:lnTo>
              </a:path>
            </a:pathLst>
          </a:custGeom>
          <a:ln w="7607">
            <a:solidFill>
              <a:srgbClr val="000000"/>
            </a:solidFill>
          </a:ln>
        </p:spPr>
        <p:txBody>
          <a:bodyPr wrap="square" lIns="0" tIns="0" rIns="0" bIns="0" rtlCol="0"/>
          <a:lstStyle/>
          <a:p/>
        </p:txBody>
      </p:sp>
      <p:sp>
        <p:nvSpPr>
          <p:cNvPr id="14" name="object 14"/>
          <p:cNvSpPr txBox="1"/>
          <p:nvPr/>
        </p:nvSpPr>
        <p:spPr>
          <a:xfrm>
            <a:off x="2479530" y="2449333"/>
            <a:ext cx="2484755" cy="953769"/>
          </a:xfrm>
          <a:prstGeom prst="rect">
            <a:avLst/>
          </a:prstGeom>
        </p:spPr>
        <p:txBody>
          <a:bodyPr wrap="square" lIns="0" tIns="97790" rIns="0" bIns="0" rtlCol="0" vert="horz">
            <a:spAutoFit/>
          </a:bodyPr>
          <a:lstStyle/>
          <a:p>
            <a:pPr algn="ctr" marL="324485">
              <a:lnSpc>
                <a:spcPct val="100000"/>
              </a:lnSpc>
              <a:spcBef>
                <a:spcPts val="770"/>
              </a:spcBef>
            </a:pPr>
            <a:r>
              <a:rPr dirty="0" sz="1000" spc="-285">
                <a:latin typeface="Cambria Math"/>
                <a:cs typeface="Cambria Math"/>
              </a:rPr>
              <a:t>𝑓𝑓</a:t>
            </a:r>
            <a:r>
              <a:rPr dirty="0" baseline="-15873" sz="1050" spc="-427">
                <a:latin typeface="Cambria Math"/>
                <a:cs typeface="Cambria Math"/>
              </a:rPr>
              <a:t>𝑑𝑑𝑝𝑝</a:t>
            </a:r>
            <a:r>
              <a:rPr dirty="0" baseline="-15873" sz="1050" spc="262">
                <a:latin typeface="Cambria Math"/>
                <a:cs typeface="Cambria Math"/>
              </a:rPr>
              <a:t> </a:t>
            </a:r>
            <a:r>
              <a:rPr dirty="0" sz="1000" spc="-5">
                <a:latin typeface="Cambria Math"/>
                <a:cs typeface="Cambria Math"/>
              </a:rPr>
              <a:t>= </a:t>
            </a:r>
            <a:r>
              <a:rPr dirty="0" sz="1000" spc="-165">
                <a:latin typeface="Cambria Math"/>
                <a:cs typeface="Cambria Math"/>
              </a:rPr>
              <a:t>0.75𝑓𝑓</a:t>
            </a:r>
            <a:r>
              <a:rPr dirty="0" baseline="-15873" sz="1050" spc="-247">
                <a:latin typeface="Cambria Math"/>
                <a:cs typeface="Cambria Math"/>
              </a:rPr>
              <a:t>𝑑𝑑𝑎𝑎</a:t>
            </a:r>
            <a:r>
              <a:rPr dirty="0" baseline="-15873" sz="1050" spc="247">
                <a:latin typeface="Cambria Math"/>
                <a:cs typeface="Cambria Math"/>
              </a:rPr>
              <a:t> </a:t>
            </a:r>
            <a:r>
              <a:rPr dirty="0" sz="1000" spc="-5">
                <a:latin typeface="Cambria Math"/>
                <a:cs typeface="Cambria Math"/>
              </a:rPr>
              <a:t>= 0.75</a:t>
            </a:r>
            <a:r>
              <a:rPr dirty="0" baseline="2777" sz="1500" spc="-7">
                <a:latin typeface="Cambria Math"/>
                <a:cs typeface="Cambria Math"/>
              </a:rPr>
              <a:t>(</a:t>
            </a:r>
            <a:r>
              <a:rPr dirty="0" sz="1000" spc="-5">
                <a:latin typeface="Cambria Math"/>
                <a:cs typeface="Cambria Math"/>
              </a:rPr>
              <a:t>270</a:t>
            </a:r>
            <a:r>
              <a:rPr dirty="0" baseline="2777" sz="1500" spc="-7">
                <a:latin typeface="Cambria Math"/>
                <a:cs typeface="Cambria Math"/>
              </a:rPr>
              <a:t>) </a:t>
            </a:r>
            <a:r>
              <a:rPr dirty="0" sz="1000" spc="-5">
                <a:latin typeface="Cambria Math"/>
                <a:cs typeface="Cambria Math"/>
              </a:rPr>
              <a:t>=</a:t>
            </a:r>
            <a:r>
              <a:rPr dirty="0" sz="1000" spc="40">
                <a:latin typeface="Cambria Math"/>
                <a:cs typeface="Cambria Math"/>
              </a:rPr>
              <a:t> </a:t>
            </a:r>
            <a:r>
              <a:rPr dirty="0" sz="1000" spc="-150">
                <a:latin typeface="Cambria Math"/>
                <a:cs typeface="Cambria Math"/>
              </a:rPr>
              <a:t>202.5𝑘𝑘𝑠𝑠𝑠𝑠</a:t>
            </a:r>
            <a:endParaRPr sz="1000">
              <a:latin typeface="Cambria Math"/>
              <a:cs typeface="Cambria Math"/>
            </a:endParaRPr>
          </a:p>
          <a:p>
            <a:pPr algn="ctr" marL="322580">
              <a:lnSpc>
                <a:spcPct val="100000"/>
              </a:lnSpc>
              <a:spcBef>
                <a:spcPts val="675"/>
              </a:spcBef>
            </a:pPr>
            <a:r>
              <a:rPr dirty="0" sz="1000" spc="-275">
                <a:latin typeface="Cambria Math"/>
                <a:cs typeface="Cambria Math"/>
              </a:rPr>
              <a:t>𝑓𝑓</a:t>
            </a:r>
            <a:r>
              <a:rPr dirty="0" baseline="-15873" sz="1050" spc="-412">
                <a:latin typeface="Cambria Math"/>
                <a:cs typeface="Cambria Math"/>
              </a:rPr>
              <a:t>𝑑𝑑𝑝𝑝</a:t>
            </a:r>
            <a:r>
              <a:rPr dirty="0" baseline="-15873" sz="1050" spc="270">
                <a:latin typeface="Cambria Math"/>
                <a:cs typeface="Cambria Math"/>
              </a:rPr>
              <a:t> </a:t>
            </a:r>
            <a:r>
              <a:rPr dirty="0" sz="1000" spc="-5">
                <a:latin typeface="Cambria Math"/>
                <a:cs typeface="Cambria Math"/>
              </a:rPr>
              <a:t>= </a:t>
            </a:r>
            <a:r>
              <a:rPr dirty="0" sz="1000" spc="-185">
                <a:latin typeface="Cambria Math"/>
                <a:cs typeface="Cambria Math"/>
              </a:rPr>
              <a:t>0.9𝑓𝑓</a:t>
            </a:r>
            <a:r>
              <a:rPr dirty="0" baseline="-15873" sz="1050" spc="-277">
                <a:latin typeface="Cambria Math"/>
                <a:cs typeface="Cambria Math"/>
              </a:rPr>
              <a:t>𝑑𝑑𝑎𝑎</a:t>
            </a:r>
            <a:r>
              <a:rPr dirty="0" baseline="-15873" sz="1050" spc="247">
                <a:latin typeface="Cambria Math"/>
                <a:cs typeface="Cambria Math"/>
              </a:rPr>
              <a:t> </a:t>
            </a:r>
            <a:r>
              <a:rPr dirty="0" sz="1000" spc="-5">
                <a:latin typeface="Cambria Math"/>
                <a:cs typeface="Cambria Math"/>
              </a:rPr>
              <a:t>=</a:t>
            </a:r>
            <a:r>
              <a:rPr dirty="0" sz="1000" spc="125">
                <a:latin typeface="Cambria Math"/>
                <a:cs typeface="Cambria Math"/>
              </a:rPr>
              <a:t> </a:t>
            </a:r>
            <a:r>
              <a:rPr dirty="0" sz="1000" spc="-185">
                <a:latin typeface="Cambria Math"/>
                <a:cs typeface="Cambria Math"/>
              </a:rPr>
              <a:t>243𝑘𝑘𝑠𝑠𝑠𝑠</a:t>
            </a:r>
            <a:endParaRPr sz="1000">
              <a:latin typeface="Cambria Math"/>
              <a:cs typeface="Cambria Math"/>
            </a:endParaRPr>
          </a:p>
          <a:p>
            <a:pPr algn="ctr" marL="326390">
              <a:lnSpc>
                <a:spcPct val="100000"/>
              </a:lnSpc>
              <a:spcBef>
                <a:spcPts val="695"/>
              </a:spcBef>
            </a:pPr>
            <a:r>
              <a:rPr dirty="0" sz="1000" spc="-355">
                <a:latin typeface="Cambria Math"/>
                <a:cs typeface="Cambria Math"/>
              </a:rPr>
              <a:t>𝑓𝑓</a:t>
            </a:r>
            <a:r>
              <a:rPr dirty="0" sz="1000" spc="75">
                <a:latin typeface="Cambria Math"/>
                <a:cs typeface="Cambria Math"/>
              </a:rPr>
              <a:t> </a:t>
            </a:r>
            <a:r>
              <a:rPr dirty="0" sz="1000" spc="-5">
                <a:latin typeface="Cambria Math"/>
                <a:cs typeface="Cambria Math"/>
              </a:rPr>
              <a:t>= 1</a:t>
            </a:r>
            <a:r>
              <a:rPr dirty="0" sz="1000" spc="60">
                <a:latin typeface="Cambria Math"/>
                <a:cs typeface="Cambria Math"/>
              </a:rPr>
              <a:t> </a:t>
            </a:r>
            <a:r>
              <a:rPr dirty="0" sz="1000" spc="-320">
                <a:latin typeface="Cambria Math"/>
                <a:cs typeface="Cambria Math"/>
              </a:rPr>
              <a:t>𝑑𝑑𝐴𝐴𝑑𝑑</a:t>
            </a:r>
            <a:endParaRPr sz="1000">
              <a:latin typeface="Cambria Math"/>
              <a:cs typeface="Cambria Math"/>
            </a:endParaRPr>
          </a:p>
          <a:p>
            <a:pPr marL="38100">
              <a:lnSpc>
                <a:spcPct val="100000"/>
              </a:lnSpc>
              <a:spcBef>
                <a:spcPts val="470"/>
              </a:spcBef>
            </a:pPr>
            <a:r>
              <a:rPr dirty="0" sz="1000" spc="-305">
                <a:latin typeface="Cambria Math"/>
                <a:cs typeface="Cambria Math"/>
              </a:rPr>
              <a:t>𝑘𝑘𝑐𝑐𝑔𝑔</a:t>
            </a:r>
            <a:r>
              <a:rPr dirty="0" sz="1000" spc="15">
                <a:latin typeface="Cambria Math"/>
                <a:cs typeface="Cambria Math"/>
              </a:rPr>
              <a:t> </a:t>
            </a:r>
            <a:r>
              <a:rPr dirty="0" sz="1000" spc="-5">
                <a:latin typeface="Cambria Math"/>
                <a:cs typeface="Cambria Math"/>
              </a:rPr>
              <a:t>(24.0 ∙</a:t>
            </a:r>
            <a:r>
              <a:rPr dirty="0" sz="1000" spc="10">
                <a:latin typeface="Cambria Math"/>
                <a:cs typeface="Cambria Math"/>
              </a:rPr>
              <a:t> </a:t>
            </a:r>
            <a:r>
              <a:rPr dirty="0" sz="1000" spc="-235">
                <a:latin typeface="Cambria Math"/>
                <a:cs typeface="Cambria Math"/>
              </a:rPr>
              <a:t>1𝑑𝑑𝐴𝐴𝑑𝑑)</a:t>
            </a:r>
            <a:r>
              <a:rPr dirty="0" sz="1000" spc="325">
                <a:latin typeface="Cambria Math"/>
                <a:cs typeface="Cambria Math"/>
              </a:rPr>
              <a:t> </a:t>
            </a:r>
            <a:r>
              <a:rPr dirty="0" sz="1000" spc="-155">
                <a:latin typeface="Cambria Math"/>
                <a:cs typeface="Cambria Math"/>
              </a:rPr>
              <a:t>202.5𝑘𝑘𝑠𝑠𝑠𝑠</a:t>
            </a:r>
            <a:endParaRPr sz="1000">
              <a:latin typeface="Cambria Math"/>
              <a:cs typeface="Cambria Math"/>
            </a:endParaRPr>
          </a:p>
        </p:txBody>
      </p:sp>
      <p:sp>
        <p:nvSpPr>
          <p:cNvPr id="15" name="object 15"/>
          <p:cNvSpPr/>
          <p:nvPr/>
        </p:nvSpPr>
        <p:spPr>
          <a:xfrm>
            <a:off x="3520440" y="3426720"/>
            <a:ext cx="480059" cy="0"/>
          </a:xfrm>
          <a:custGeom>
            <a:avLst/>
            <a:gdLst/>
            <a:ahLst/>
            <a:cxnLst/>
            <a:rect l="l" t="t" r="r" b="b"/>
            <a:pathLst>
              <a:path w="480060" h="0">
                <a:moveTo>
                  <a:pt x="0" y="0"/>
                </a:moveTo>
                <a:lnTo>
                  <a:pt x="480060" y="0"/>
                </a:lnTo>
              </a:path>
            </a:pathLst>
          </a:custGeom>
          <a:ln w="7607">
            <a:solidFill>
              <a:srgbClr val="000000"/>
            </a:solidFill>
          </a:ln>
        </p:spPr>
        <p:txBody>
          <a:bodyPr wrap="square" lIns="0" tIns="0" rIns="0" bIns="0" rtlCol="0"/>
          <a:lstStyle/>
          <a:p/>
        </p:txBody>
      </p:sp>
      <p:sp>
        <p:nvSpPr>
          <p:cNvPr id="16" name="object 16"/>
          <p:cNvSpPr txBox="1"/>
          <p:nvPr/>
        </p:nvSpPr>
        <p:spPr>
          <a:xfrm>
            <a:off x="3458971" y="3323336"/>
            <a:ext cx="2265680" cy="262890"/>
          </a:xfrm>
          <a:prstGeom prst="rect">
            <a:avLst/>
          </a:prstGeom>
        </p:spPr>
        <p:txBody>
          <a:bodyPr wrap="square" lIns="0" tIns="12065" rIns="0" bIns="0" rtlCol="0" vert="horz">
            <a:spAutoFit/>
          </a:bodyPr>
          <a:lstStyle/>
          <a:p>
            <a:pPr marL="12700">
              <a:lnSpc>
                <a:spcPts val="935"/>
              </a:lnSpc>
              <a:spcBef>
                <a:spcPts val="95"/>
              </a:spcBef>
              <a:tabLst>
                <a:tab pos="568325" algn="l"/>
              </a:tabLst>
            </a:pPr>
            <a:r>
              <a:rPr dirty="0" sz="1000" spc="-430">
                <a:latin typeface="Cambria Math"/>
                <a:cs typeface="Cambria Math"/>
              </a:rPr>
              <a:t>�	</a:t>
            </a:r>
            <a:r>
              <a:rPr dirty="0" sz="1000" spc="-5">
                <a:latin typeface="Cambria Math"/>
                <a:cs typeface="Cambria Math"/>
              </a:rPr>
              <a:t>− </a:t>
            </a:r>
            <a:r>
              <a:rPr dirty="0" sz="1000" spc="-90">
                <a:latin typeface="Cambria Math"/>
                <a:cs typeface="Cambria Math"/>
              </a:rPr>
              <a:t>0.55� </a:t>
            </a:r>
            <a:r>
              <a:rPr dirty="0" baseline="2777" sz="1500" spc="-195">
                <a:latin typeface="Cambria Math"/>
                <a:cs typeface="Cambria Math"/>
              </a:rPr>
              <a:t>(</a:t>
            </a:r>
            <a:r>
              <a:rPr dirty="0" sz="1000" spc="-130">
                <a:latin typeface="Cambria Math"/>
                <a:cs typeface="Cambria Math"/>
              </a:rPr>
              <a:t>202.5𝑘𝑘𝑠𝑠𝑠𝑠</a:t>
            </a:r>
            <a:r>
              <a:rPr dirty="0" baseline="2777" sz="1500" spc="-195">
                <a:latin typeface="Cambria Math"/>
                <a:cs typeface="Cambria Math"/>
              </a:rPr>
              <a:t>)  </a:t>
            </a:r>
            <a:r>
              <a:rPr dirty="0" sz="1000" spc="-5">
                <a:latin typeface="Cambria Math"/>
                <a:cs typeface="Cambria Math"/>
              </a:rPr>
              <a:t>= 1.980  </a:t>
            </a:r>
            <a:r>
              <a:rPr dirty="0" sz="1000" spc="-375">
                <a:latin typeface="Cambria Math"/>
                <a:cs typeface="Cambria Math"/>
              </a:rPr>
              <a:t>𝑘𝑘𝑠𝑠𝑠𝑠</a:t>
            </a:r>
            <a:endParaRPr sz="1000">
              <a:latin typeface="Cambria Math"/>
              <a:cs typeface="Cambria Math"/>
            </a:endParaRPr>
          </a:p>
          <a:p>
            <a:pPr marL="60960">
              <a:lnSpc>
                <a:spcPts val="935"/>
              </a:lnSpc>
            </a:pPr>
            <a:r>
              <a:rPr dirty="0" sz="1000" spc="-155">
                <a:latin typeface="Cambria Math"/>
                <a:cs typeface="Cambria Math"/>
              </a:rPr>
              <a:t>243.0𝑘𝑘𝑠𝑠𝑠𝑠</a:t>
            </a:r>
            <a:endParaRPr sz="1000">
              <a:latin typeface="Cambria Math"/>
              <a:cs typeface="Cambria Math"/>
            </a:endParaRPr>
          </a:p>
        </p:txBody>
      </p:sp>
      <p:sp>
        <p:nvSpPr>
          <p:cNvPr id="17" name="object 17"/>
          <p:cNvSpPr/>
          <p:nvPr/>
        </p:nvSpPr>
        <p:spPr>
          <a:xfrm>
            <a:off x="1216152" y="3784091"/>
            <a:ext cx="5340350" cy="0"/>
          </a:xfrm>
          <a:custGeom>
            <a:avLst/>
            <a:gdLst/>
            <a:ahLst/>
            <a:cxnLst/>
            <a:rect l="l" t="t" r="r" b="b"/>
            <a:pathLst>
              <a:path w="5340350" h="0">
                <a:moveTo>
                  <a:pt x="0" y="0"/>
                </a:moveTo>
                <a:lnTo>
                  <a:pt x="5340096" y="0"/>
                </a:lnTo>
              </a:path>
            </a:pathLst>
          </a:custGeom>
          <a:ln w="6096">
            <a:solidFill>
              <a:srgbClr val="4F81BC"/>
            </a:solidFill>
          </a:ln>
        </p:spPr>
        <p:txBody>
          <a:bodyPr wrap="square" lIns="0" tIns="0" rIns="0" bIns="0" rtlCol="0"/>
          <a:lstStyle/>
          <a:p/>
        </p:txBody>
      </p:sp>
      <p:sp>
        <p:nvSpPr>
          <p:cNvPr id="18" name="object 18"/>
          <p:cNvSpPr/>
          <p:nvPr/>
        </p:nvSpPr>
        <p:spPr>
          <a:xfrm>
            <a:off x="1216152" y="4335779"/>
            <a:ext cx="5340350" cy="0"/>
          </a:xfrm>
          <a:custGeom>
            <a:avLst/>
            <a:gdLst/>
            <a:ahLst/>
            <a:cxnLst/>
            <a:rect l="l" t="t" r="r" b="b"/>
            <a:pathLst>
              <a:path w="5340350" h="0">
                <a:moveTo>
                  <a:pt x="0" y="0"/>
                </a:moveTo>
                <a:lnTo>
                  <a:pt x="5340096" y="0"/>
                </a:lnTo>
              </a:path>
            </a:pathLst>
          </a:custGeom>
          <a:ln w="6096">
            <a:solidFill>
              <a:srgbClr val="4F81BC"/>
            </a:solidFill>
          </a:ln>
        </p:spPr>
        <p:txBody>
          <a:bodyPr wrap="square" lIns="0" tIns="0" rIns="0" bIns="0" rtlCol="0"/>
          <a:lstStyle/>
          <a:p/>
        </p:txBody>
      </p:sp>
      <p:sp>
        <p:nvSpPr>
          <p:cNvPr id="19" name="object 19"/>
          <p:cNvSpPr txBox="1"/>
          <p:nvPr/>
        </p:nvSpPr>
        <p:spPr>
          <a:xfrm>
            <a:off x="673100" y="3893311"/>
            <a:ext cx="5837555" cy="861060"/>
          </a:xfrm>
          <a:prstGeom prst="rect">
            <a:avLst/>
          </a:prstGeom>
        </p:spPr>
        <p:txBody>
          <a:bodyPr wrap="square" lIns="0" tIns="22225" rIns="0" bIns="0" rtlCol="0" vert="horz">
            <a:spAutoFit/>
          </a:bodyPr>
          <a:lstStyle/>
          <a:p>
            <a:pPr marL="600710" marR="5715" indent="80645">
              <a:lnSpc>
                <a:spcPts val="1150"/>
              </a:lnSpc>
              <a:spcBef>
                <a:spcPts val="175"/>
              </a:spcBef>
            </a:pPr>
            <a:r>
              <a:rPr dirty="0" sz="1000" spc="-5">
                <a:latin typeface="Times New Roman"/>
                <a:cs typeface="Times New Roman"/>
              </a:rPr>
              <a:t>This calculation is </a:t>
            </a:r>
            <a:r>
              <a:rPr dirty="0" sz="1000">
                <a:latin typeface="Times New Roman"/>
                <a:cs typeface="Times New Roman"/>
              </a:rPr>
              <a:t>for </a:t>
            </a:r>
            <a:r>
              <a:rPr dirty="0" sz="1000" spc="-5">
                <a:latin typeface="Times New Roman"/>
                <a:cs typeface="Times New Roman"/>
              </a:rPr>
              <a:t>intrinsic relaxation </a:t>
            </a:r>
            <a:r>
              <a:rPr dirty="0" sz="1000" spc="-10">
                <a:latin typeface="Times New Roman"/>
                <a:cs typeface="Times New Roman"/>
              </a:rPr>
              <a:t>of </a:t>
            </a:r>
            <a:r>
              <a:rPr dirty="0" sz="1000" spc="-5">
                <a:latin typeface="Times New Roman"/>
                <a:cs typeface="Times New Roman"/>
              </a:rPr>
              <a:t>the strand. </a:t>
            </a:r>
            <a:r>
              <a:rPr dirty="0" sz="1000" spc="-10">
                <a:latin typeface="Times New Roman"/>
                <a:cs typeface="Times New Roman"/>
              </a:rPr>
              <a:t>Intrinsic </a:t>
            </a:r>
            <a:r>
              <a:rPr dirty="0" sz="1000" spc="-5">
                <a:latin typeface="Times New Roman"/>
                <a:cs typeface="Times New Roman"/>
              </a:rPr>
              <a:t>relaxation is associated with strand  tensioned between two stationary points such as in a testing machine </a:t>
            </a:r>
            <a:r>
              <a:rPr dirty="0" sz="1000">
                <a:latin typeface="Times New Roman"/>
                <a:cs typeface="Times New Roman"/>
              </a:rPr>
              <a:t>or </a:t>
            </a:r>
            <a:r>
              <a:rPr dirty="0" sz="1000" spc="-5">
                <a:latin typeface="Times New Roman"/>
                <a:cs typeface="Times New Roman"/>
              </a:rPr>
              <a:t>between tensioning</a:t>
            </a:r>
            <a:r>
              <a:rPr dirty="0" sz="1000" spc="175">
                <a:latin typeface="Times New Roman"/>
                <a:cs typeface="Times New Roman"/>
              </a:rPr>
              <a:t> </a:t>
            </a:r>
            <a:r>
              <a:rPr dirty="0" sz="1000" spc="-5">
                <a:latin typeface="Times New Roman"/>
                <a:cs typeface="Times New Roman"/>
              </a:rPr>
              <a:t>bulkheads.</a:t>
            </a:r>
            <a:endParaRPr sz="1000">
              <a:latin typeface="Times New Roman"/>
              <a:cs typeface="Times New Roman"/>
            </a:endParaRPr>
          </a:p>
          <a:p>
            <a:pPr>
              <a:lnSpc>
                <a:spcPct val="100000"/>
              </a:lnSpc>
            </a:pPr>
            <a:endParaRPr sz="1100">
              <a:latin typeface="Times New Roman"/>
              <a:cs typeface="Times New Roman"/>
            </a:endParaRPr>
          </a:p>
          <a:p>
            <a:pPr>
              <a:lnSpc>
                <a:spcPct val="100000"/>
              </a:lnSpc>
            </a:pPr>
            <a:endParaRPr sz="1300">
              <a:latin typeface="Times New Roman"/>
              <a:cs typeface="Times New Roman"/>
            </a:endParaRPr>
          </a:p>
          <a:p>
            <a:pPr marL="12700">
              <a:lnSpc>
                <a:spcPct val="100000"/>
              </a:lnSpc>
              <a:tabLst>
                <a:tab pos="560705" algn="l"/>
              </a:tabLst>
            </a:pPr>
            <a:r>
              <a:rPr dirty="0" sz="1200">
                <a:latin typeface="Times New Roman"/>
                <a:cs typeface="Times New Roman"/>
              </a:rPr>
              <a:t>4.2.2.2	</a:t>
            </a:r>
            <a:r>
              <a:rPr dirty="0" sz="1200" spc="-5" i="1">
                <a:latin typeface="Arial"/>
                <a:cs typeface="Arial"/>
              </a:rPr>
              <a:t>Elastic Shortening</a:t>
            </a:r>
            <a:endParaRPr sz="1200">
              <a:latin typeface="Arial"/>
              <a:cs typeface="Arial"/>
            </a:endParaRPr>
          </a:p>
        </p:txBody>
      </p:sp>
      <p:sp>
        <p:nvSpPr>
          <p:cNvPr id="20" name="object 20"/>
          <p:cNvSpPr txBox="1"/>
          <p:nvPr/>
        </p:nvSpPr>
        <p:spPr>
          <a:xfrm>
            <a:off x="3574796" y="4908296"/>
            <a:ext cx="187325" cy="132080"/>
          </a:xfrm>
          <a:prstGeom prst="rect">
            <a:avLst/>
          </a:prstGeom>
        </p:spPr>
        <p:txBody>
          <a:bodyPr wrap="square" lIns="0" tIns="12065" rIns="0" bIns="0" rtlCol="0" vert="horz">
            <a:spAutoFit/>
          </a:bodyPr>
          <a:lstStyle/>
          <a:p>
            <a:pPr marL="12700">
              <a:lnSpc>
                <a:spcPct val="100000"/>
              </a:lnSpc>
              <a:spcBef>
                <a:spcPts val="95"/>
              </a:spcBef>
            </a:pPr>
            <a:r>
              <a:rPr dirty="0" sz="700" spc="-200">
                <a:latin typeface="Cambria Math"/>
                <a:cs typeface="Cambria Math"/>
              </a:rPr>
              <a:t>𝑑𝑑𝐸𝐸𝑆𝑆</a:t>
            </a:r>
            <a:endParaRPr sz="700">
              <a:latin typeface="Cambria Math"/>
              <a:cs typeface="Cambria Math"/>
            </a:endParaRPr>
          </a:p>
        </p:txBody>
      </p:sp>
      <p:sp>
        <p:nvSpPr>
          <p:cNvPr id="21" name="object 21"/>
          <p:cNvSpPr txBox="1"/>
          <p:nvPr/>
        </p:nvSpPr>
        <p:spPr>
          <a:xfrm>
            <a:off x="3448303" y="4844288"/>
            <a:ext cx="450850" cy="177800"/>
          </a:xfrm>
          <a:prstGeom prst="rect">
            <a:avLst/>
          </a:prstGeom>
        </p:spPr>
        <p:txBody>
          <a:bodyPr wrap="square" lIns="0" tIns="12065" rIns="0" bIns="0" rtlCol="0" vert="horz">
            <a:spAutoFit/>
          </a:bodyPr>
          <a:lstStyle/>
          <a:p>
            <a:pPr marL="12700">
              <a:lnSpc>
                <a:spcPct val="100000"/>
              </a:lnSpc>
              <a:spcBef>
                <a:spcPts val="95"/>
              </a:spcBef>
              <a:tabLst>
                <a:tab pos="342900" algn="l"/>
              </a:tabLst>
            </a:pPr>
            <a:r>
              <a:rPr dirty="0" sz="1000">
                <a:latin typeface="Cambria Math"/>
                <a:cs typeface="Cambria Math"/>
              </a:rPr>
              <a:t>∆</a:t>
            </a:r>
            <a:r>
              <a:rPr dirty="0" sz="1000" spc="-660">
                <a:latin typeface="Cambria Math"/>
                <a:cs typeface="Cambria Math"/>
              </a:rPr>
              <a:t>𝑓</a:t>
            </a:r>
            <a:r>
              <a:rPr dirty="0" sz="1000" spc="-505">
                <a:latin typeface="Cambria Math"/>
                <a:cs typeface="Cambria Math"/>
              </a:rPr>
              <a:t>𝑓</a:t>
            </a:r>
            <a:r>
              <a:rPr dirty="0" sz="100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22" name="object 22"/>
          <p:cNvSpPr txBox="1"/>
          <p:nvPr/>
        </p:nvSpPr>
        <p:spPr>
          <a:xfrm>
            <a:off x="3908552" y="4929632"/>
            <a:ext cx="104775"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𝐸𝐸</a:t>
            </a:r>
            <a:endParaRPr sz="1000">
              <a:latin typeface="Cambria Math"/>
              <a:cs typeface="Cambria Math"/>
            </a:endParaRPr>
          </a:p>
        </p:txBody>
      </p:sp>
      <p:sp>
        <p:nvSpPr>
          <p:cNvPr id="23" name="object 23"/>
          <p:cNvSpPr txBox="1"/>
          <p:nvPr/>
        </p:nvSpPr>
        <p:spPr>
          <a:xfrm>
            <a:off x="3895283" y="4745244"/>
            <a:ext cx="211454" cy="380365"/>
          </a:xfrm>
          <a:prstGeom prst="rect">
            <a:avLst/>
          </a:prstGeom>
        </p:spPr>
        <p:txBody>
          <a:bodyPr wrap="square" lIns="0" tIns="12065" rIns="0" bIns="0" rtlCol="0" vert="horz">
            <a:spAutoFit/>
          </a:bodyPr>
          <a:lstStyle/>
          <a:p>
            <a:pPr marL="38100">
              <a:lnSpc>
                <a:spcPct val="100000"/>
              </a:lnSpc>
              <a:spcBef>
                <a:spcPts val="95"/>
              </a:spcBef>
            </a:pPr>
            <a:r>
              <a:rPr dirty="0" sz="1000" spc="-270">
                <a:latin typeface="Cambria Math"/>
                <a:cs typeface="Cambria Math"/>
              </a:rPr>
              <a:t>𝐸𝐸</a:t>
            </a:r>
            <a:r>
              <a:rPr dirty="0" baseline="-15873" sz="1050" spc="-405">
                <a:latin typeface="Cambria Math"/>
                <a:cs typeface="Cambria Math"/>
              </a:rPr>
              <a:t>𝑑𝑑</a:t>
            </a:r>
            <a:endParaRPr baseline="-15873" sz="1050">
              <a:latin typeface="Cambria Math"/>
              <a:cs typeface="Cambria Math"/>
            </a:endParaRPr>
          </a:p>
          <a:p>
            <a:pPr marL="97155">
              <a:lnSpc>
                <a:spcPct val="100000"/>
              </a:lnSpc>
              <a:spcBef>
                <a:spcPts val="755"/>
              </a:spcBef>
            </a:pPr>
            <a:r>
              <a:rPr dirty="0" sz="700" spc="-229">
                <a:latin typeface="Cambria Math"/>
                <a:cs typeface="Cambria Math"/>
              </a:rPr>
              <a:t>𝑐𝑐𝑔𝑔</a:t>
            </a:r>
            <a:endParaRPr sz="700">
              <a:latin typeface="Cambria Math"/>
              <a:cs typeface="Cambria Math"/>
            </a:endParaRPr>
          </a:p>
        </p:txBody>
      </p:sp>
      <p:sp>
        <p:nvSpPr>
          <p:cNvPr id="24" name="object 24"/>
          <p:cNvSpPr/>
          <p:nvPr/>
        </p:nvSpPr>
        <p:spPr>
          <a:xfrm>
            <a:off x="3921252" y="4947665"/>
            <a:ext cx="157480" cy="0"/>
          </a:xfrm>
          <a:custGeom>
            <a:avLst/>
            <a:gdLst/>
            <a:ahLst/>
            <a:cxnLst/>
            <a:rect l="l" t="t" r="r" b="b"/>
            <a:pathLst>
              <a:path w="157479" h="0">
                <a:moveTo>
                  <a:pt x="0" y="0"/>
                </a:moveTo>
                <a:lnTo>
                  <a:pt x="156972" y="0"/>
                </a:lnTo>
              </a:path>
            </a:pathLst>
          </a:custGeom>
          <a:ln w="7620">
            <a:solidFill>
              <a:srgbClr val="000000"/>
            </a:solidFill>
          </a:ln>
        </p:spPr>
        <p:txBody>
          <a:bodyPr wrap="square" lIns="0" tIns="0" rIns="0" bIns="0" rtlCol="0"/>
          <a:lstStyle/>
          <a:p/>
        </p:txBody>
      </p:sp>
      <p:sp>
        <p:nvSpPr>
          <p:cNvPr id="25" name="object 25"/>
          <p:cNvSpPr txBox="1"/>
          <p:nvPr/>
        </p:nvSpPr>
        <p:spPr>
          <a:xfrm>
            <a:off x="4061459" y="4870196"/>
            <a:ext cx="27940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82">
                <a:latin typeface="Cambria Math"/>
                <a:cs typeface="Cambria Math"/>
              </a:rPr>
              <a:t>𝑓𝑓</a:t>
            </a:r>
            <a:r>
              <a:rPr dirty="0" sz="700" spc="-254">
                <a:latin typeface="Cambria Math"/>
                <a:cs typeface="Cambria Math"/>
              </a:rPr>
              <a:t>𝑐𝑐𝑔𝑔𝑑𝑑</a:t>
            </a:r>
            <a:endParaRPr sz="700">
              <a:latin typeface="Cambria Math"/>
              <a:cs typeface="Cambria Math"/>
            </a:endParaRPr>
          </a:p>
        </p:txBody>
      </p:sp>
      <p:sp>
        <p:nvSpPr>
          <p:cNvPr id="26" name="object 26"/>
          <p:cNvSpPr/>
          <p:nvPr/>
        </p:nvSpPr>
        <p:spPr>
          <a:xfrm>
            <a:off x="3665220" y="5349240"/>
            <a:ext cx="82550" cy="7620"/>
          </a:xfrm>
          <a:custGeom>
            <a:avLst/>
            <a:gdLst/>
            <a:ahLst/>
            <a:cxnLst/>
            <a:rect l="l" t="t" r="r" b="b"/>
            <a:pathLst>
              <a:path w="82550" h="7620">
                <a:moveTo>
                  <a:pt x="0" y="7620"/>
                </a:moveTo>
                <a:lnTo>
                  <a:pt x="82296" y="7620"/>
                </a:lnTo>
                <a:lnTo>
                  <a:pt x="82296" y="0"/>
                </a:lnTo>
                <a:lnTo>
                  <a:pt x="0" y="0"/>
                </a:lnTo>
                <a:lnTo>
                  <a:pt x="0" y="7620"/>
                </a:lnTo>
                <a:close/>
              </a:path>
            </a:pathLst>
          </a:custGeom>
          <a:solidFill>
            <a:srgbClr val="000000"/>
          </a:solidFill>
        </p:spPr>
        <p:txBody>
          <a:bodyPr wrap="square" lIns="0" tIns="0" rIns="0" bIns="0" rtlCol="0"/>
          <a:lstStyle/>
          <a:p/>
        </p:txBody>
      </p:sp>
      <p:sp>
        <p:nvSpPr>
          <p:cNvPr id="27" name="object 27"/>
          <p:cNvSpPr txBox="1"/>
          <p:nvPr/>
        </p:nvSpPr>
        <p:spPr>
          <a:xfrm>
            <a:off x="3250728" y="5275579"/>
            <a:ext cx="65722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82">
                <a:latin typeface="Cambria Math"/>
                <a:cs typeface="Cambria Math"/>
              </a:rPr>
              <a:t>𝑓𝑓</a:t>
            </a:r>
            <a:r>
              <a:rPr dirty="0" sz="700" spc="-254">
                <a:latin typeface="Cambria Math"/>
                <a:cs typeface="Cambria Math"/>
              </a:rPr>
              <a:t>𝑐𝑐𝑔𝑔𝑑𝑑</a:t>
            </a:r>
            <a:r>
              <a:rPr dirty="0" sz="700" spc="155">
                <a:latin typeface="Cambria Math"/>
                <a:cs typeface="Cambria Math"/>
              </a:rPr>
              <a:t> </a:t>
            </a:r>
            <a:r>
              <a:rPr dirty="0" baseline="11111" sz="1500" spc="-7">
                <a:latin typeface="Cambria Math"/>
                <a:cs typeface="Cambria Math"/>
              </a:rPr>
              <a:t>=</a:t>
            </a:r>
            <a:r>
              <a:rPr dirty="0" baseline="11111" sz="1500" spc="75">
                <a:latin typeface="Cambria Math"/>
                <a:cs typeface="Cambria Math"/>
              </a:rPr>
              <a:t> </a:t>
            </a:r>
            <a:r>
              <a:rPr dirty="0" baseline="-25000" sz="1500" spc="-480">
                <a:latin typeface="Cambria Math"/>
                <a:cs typeface="Cambria Math"/>
              </a:rPr>
              <a:t>𝐴𝐴</a:t>
            </a:r>
            <a:r>
              <a:rPr dirty="0" baseline="-25000" sz="1500">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28" name="object 28"/>
          <p:cNvSpPr txBox="1"/>
          <p:nvPr/>
        </p:nvSpPr>
        <p:spPr>
          <a:xfrm>
            <a:off x="3627101" y="5152146"/>
            <a:ext cx="511809" cy="177800"/>
          </a:xfrm>
          <a:prstGeom prst="rect">
            <a:avLst/>
          </a:prstGeom>
        </p:spPr>
        <p:txBody>
          <a:bodyPr wrap="square" lIns="0" tIns="12065" rIns="0" bIns="0" rtlCol="0" vert="horz">
            <a:spAutoFit/>
          </a:bodyPr>
          <a:lstStyle/>
          <a:p>
            <a:pPr marL="38100">
              <a:lnSpc>
                <a:spcPct val="100000"/>
              </a:lnSpc>
              <a:spcBef>
                <a:spcPts val="95"/>
              </a:spcBef>
              <a:tabLst>
                <a:tab pos="271145" algn="l"/>
              </a:tabLst>
            </a:pPr>
            <a:r>
              <a:rPr dirty="0" sz="1000" spc="-315">
                <a:latin typeface="Cambria Math"/>
                <a:cs typeface="Cambria Math"/>
              </a:rPr>
              <a:t>𝑃𝑃	</a:t>
            </a:r>
            <a:r>
              <a:rPr dirty="0" sz="1000" spc="-265">
                <a:latin typeface="Cambria Math"/>
                <a:cs typeface="Cambria Math"/>
              </a:rPr>
              <a:t>𝑃𝑃𝐴𝐴</a:t>
            </a:r>
            <a:r>
              <a:rPr dirty="0" baseline="27777" sz="1050" spc="-397">
                <a:latin typeface="Cambria Math"/>
                <a:cs typeface="Cambria Math"/>
              </a:rPr>
              <a:t>2</a:t>
            </a:r>
            <a:endParaRPr baseline="27777" sz="1050">
              <a:latin typeface="Cambria Math"/>
              <a:cs typeface="Cambria Math"/>
            </a:endParaRPr>
          </a:p>
        </p:txBody>
      </p:sp>
      <p:sp>
        <p:nvSpPr>
          <p:cNvPr id="29" name="object 29"/>
          <p:cNvSpPr txBox="1"/>
          <p:nvPr/>
        </p:nvSpPr>
        <p:spPr>
          <a:xfrm>
            <a:off x="3963415" y="5335016"/>
            <a:ext cx="73660"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𝐼𝐼</a:t>
            </a:r>
            <a:endParaRPr sz="1000">
              <a:latin typeface="Cambria Math"/>
              <a:cs typeface="Cambria Math"/>
            </a:endParaRPr>
          </a:p>
        </p:txBody>
      </p:sp>
      <p:sp>
        <p:nvSpPr>
          <p:cNvPr id="30" name="object 30"/>
          <p:cNvSpPr/>
          <p:nvPr/>
        </p:nvSpPr>
        <p:spPr>
          <a:xfrm>
            <a:off x="3898391" y="5353050"/>
            <a:ext cx="208915" cy="0"/>
          </a:xfrm>
          <a:custGeom>
            <a:avLst/>
            <a:gdLst/>
            <a:ahLst/>
            <a:cxnLst/>
            <a:rect l="l" t="t" r="r" b="b"/>
            <a:pathLst>
              <a:path w="208914" h="0">
                <a:moveTo>
                  <a:pt x="0" y="0"/>
                </a:moveTo>
                <a:lnTo>
                  <a:pt x="208775" y="0"/>
                </a:lnTo>
              </a:path>
            </a:pathLst>
          </a:custGeom>
          <a:ln w="7620">
            <a:solidFill>
              <a:srgbClr val="000000"/>
            </a:solidFill>
          </a:ln>
        </p:spPr>
        <p:txBody>
          <a:bodyPr wrap="square" lIns="0" tIns="0" rIns="0" bIns="0" rtlCol="0"/>
          <a:lstStyle/>
          <a:p/>
        </p:txBody>
      </p:sp>
      <p:sp>
        <p:nvSpPr>
          <p:cNvPr id="31" name="object 31"/>
          <p:cNvSpPr txBox="1"/>
          <p:nvPr/>
        </p:nvSpPr>
        <p:spPr>
          <a:xfrm>
            <a:off x="4096511" y="5150629"/>
            <a:ext cx="435609" cy="361950"/>
          </a:xfrm>
          <a:prstGeom prst="rect">
            <a:avLst/>
          </a:prstGeom>
        </p:spPr>
        <p:txBody>
          <a:bodyPr wrap="square" lIns="0" tIns="12065" rIns="0" bIns="0" rtlCol="0" vert="horz">
            <a:spAutoFit/>
          </a:bodyPr>
          <a:lstStyle/>
          <a:p>
            <a:pPr marL="161290">
              <a:lnSpc>
                <a:spcPts val="990"/>
              </a:lnSpc>
              <a:spcBef>
                <a:spcPts val="95"/>
              </a:spcBef>
            </a:pPr>
            <a:r>
              <a:rPr dirty="0" sz="1000" spc="-350">
                <a:latin typeface="Cambria Math"/>
                <a:cs typeface="Cambria Math"/>
              </a:rPr>
              <a:t>𝑀𝑀</a:t>
            </a:r>
            <a:r>
              <a:rPr dirty="0" baseline="-15873" sz="1050" spc="-525">
                <a:latin typeface="Cambria Math"/>
                <a:cs typeface="Cambria Math"/>
              </a:rPr>
              <a:t>𝑔𝑔</a:t>
            </a:r>
            <a:r>
              <a:rPr dirty="0" sz="1000" spc="-350">
                <a:latin typeface="Cambria Math"/>
                <a:cs typeface="Cambria Math"/>
              </a:rPr>
              <a:t>𝐴𝐴</a:t>
            </a:r>
            <a:endParaRPr sz="1000">
              <a:latin typeface="Cambria Math"/>
              <a:cs typeface="Cambria Math"/>
            </a:endParaRPr>
          </a:p>
          <a:p>
            <a:pPr marL="38100">
              <a:lnSpc>
                <a:spcPts val="725"/>
              </a:lnSpc>
            </a:pPr>
            <a:r>
              <a:rPr dirty="0" sz="1000" spc="-5">
                <a:latin typeface="Cambria Math"/>
                <a:cs typeface="Cambria Math"/>
              </a:rPr>
              <a:t>−</a:t>
            </a:r>
            <a:endParaRPr sz="1000">
              <a:latin typeface="Cambria Math"/>
              <a:cs typeface="Cambria Math"/>
            </a:endParaRPr>
          </a:p>
          <a:p>
            <a:pPr marL="248285">
              <a:lnSpc>
                <a:spcPts val="935"/>
              </a:lnSpc>
            </a:pPr>
            <a:r>
              <a:rPr dirty="0" sz="1000" spc="-195">
                <a:latin typeface="Cambria Math"/>
                <a:cs typeface="Cambria Math"/>
              </a:rPr>
              <a:t>𝐼𝐼</a:t>
            </a:r>
            <a:endParaRPr sz="1000">
              <a:latin typeface="Cambria Math"/>
              <a:cs typeface="Cambria Math"/>
            </a:endParaRPr>
          </a:p>
        </p:txBody>
      </p:sp>
      <p:sp>
        <p:nvSpPr>
          <p:cNvPr id="32" name="object 32"/>
          <p:cNvSpPr/>
          <p:nvPr/>
        </p:nvSpPr>
        <p:spPr>
          <a:xfrm>
            <a:off x="4258055" y="5353050"/>
            <a:ext cx="227329" cy="0"/>
          </a:xfrm>
          <a:custGeom>
            <a:avLst/>
            <a:gdLst/>
            <a:ahLst/>
            <a:cxnLst/>
            <a:rect l="l" t="t" r="r" b="b"/>
            <a:pathLst>
              <a:path w="227329" h="0">
                <a:moveTo>
                  <a:pt x="0" y="0"/>
                </a:moveTo>
                <a:lnTo>
                  <a:pt x="227075" y="0"/>
                </a:lnTo>
              </a:path>
            </a:pathLst>
          </a:custGeom>
          <a:ln w="7620">
            <a:solidFill>
              <a:srgbClr val="000000"/>
            </a:solidFill>
          </a:ln>
        </p:spPr>
        <p:txBody>
          <a:bodyPr wrap="square" lIns="0" tIns="0" rIns="0" bIns="0" rtlCol="0"/>
          <a:lstStyle/>
          <a:p/>
        </p:txBody>
      </p:sp>
      <p:sp>
        <p:nvSpPr>
          <p:cNvPr id="33" name="object 33"/>
          <p:cNvSpPr txBox="1"/>
          <p:nvPr/>
        </p:nvSpPr>
        <p:spPr>
          <a:xfrm>
            <a:off x="660400" y="5457773"/>
            <a:ext cx="4176395" cy="501015"/>
          </a:xfrm>
          <a:prstGeom prst="rect">
            <a:avLst/>
          </a:prstGeom>
        </p:spPr>
        <p:txBody>
          <a:bodyPr wrap="square" lIns="0" tIns="97790" rIns="0" bIns="0" rtlCol="0" vert="horz">
            <a:spAutoFit/>
          </a:bodyPr>
          <a:lstStyle/>
          <a:p>
            <a:pPr marL="2326640">
              <a:lnSpc>
                <a:spcPct val="100000"/>
              </a:lnSpc>
              <a:spcBef>
                <a:spcPts val="770"/>
              </a:spcBef>
            </a:pPr>
            <a:r>
              <a:rPr dirty="0" sz="1000" spc="-315">
                <a:latin typeface="Cambria Math"/>
                <a:cs typeface="Cambria Math"/>
              </a:rPr>
              <a:t>𝑃𝑃</a:t>
            </a:r>
            <a:r>
              <a:rPr dirty="0" sz="1000" spc="90">
                <a:latin typeface="Cambria Math"/>
                <a:cs typeface="Cambria Math"/>
              </a:rPr>
              <a:t> </a:t>
            </a:r>
            <a:r>
              <a:rPr dirty="0" sz="1000" spc="-5">
                <a:latin typeface="Cambria Math"/>
                <a:cs typeface="Cambria Math"/>
              </a:rPr>
              <a:t>= </a:t>
            </a:r>
            <a:r>
              <a:rPr dirty="0" sz="1000" spc="-280">
                <a:latin typeface="Cambria Math"/>
                <a:cs typeface="Cambria Math"/>
              </a:rPr>
              <a:t>𝑁𝑁�𝐴𝐴</a:t>
            </a:r>
            <a:r>
              <a:rPr dirty="0" baseline="-15873" sz="1050" spc="-419">
                <a:latin typeface="Cambria Math"/>
                <a:cs typeface="Cambria Math"/>
              </a:rPr>
              <a:t>𝑑𝑑𝑠𝑠</a:t>
            </a:r>
            <a:r>
              <a:rPr dirty="0" sz="1000" spc="-280">
                <a:latin typeface="Cambria Math"/>
                <a:cs typeface="Cambria Math"/>
              </a:rPr>
              <a:t>��𝑓𝑓</a:t>
            </a:r>
            <a:r>
              <a:rPr dirty="0" baseline="-15873" sz="1050" spc="-419">
                <a:latin typeface="Cambria Math"/>
                <a:cs typeface="Cambria Math"/>
              </a:rPr>
              <a:t>𝑑𝑑𝑝𝑝</a:t>
            </a:r>
            <a:r>
              <a:rPr dirty="0" baseline="-15873" sz="1050" spc="209">
                <a:latin typeface="Cambria Math"/>
                <a:cs typeface="Cambria Math"/>
              </a:rPr>
              <a:t> </a:t>
            </a:r>
            <a:r>
              <a:rPr dirty="0" sz="1000" spc="-5">
                <a:latin typeface="Cambria Math"/>
                <a:cs typeface="Cambria Math"/>
              </a:rPr>
              <a:t>− </a:t>
            </a:r>
            <a:r>
              <a:rPr dirty="0" sz="1000" spc="-210">
                <a:latin typeface="Cambria Math"/>
                <a:cs typeface="Cambria Math"/>
              </a:rPr>
              <a:t>∆𝑓𝑓</a:t>
            </a:r>
            <a:r>
              <a:rPr dirty="0" baseline="-15873" sz="1050" spc="-315">
                <a:latin typeface="Cambria Math"/>
                <a:cs typeface="Cambria Math"/>
              </a:rPr>
              <a:t>𝑑𝑑𝑅𝑅0</a:t>
            </a:r>
            <a:r>
              <a:rPr dirty="0" baseline="-15873" sz="1050" spc="179">
                <a:latin typeface="Cambria Math"/>
                <a:cs typeface="Cambria Math"/>
              </a:rPr>
              <a:t> </a:t>
            </a:r>
            <a:r>
              <a:rPr dirty="0" sz="1000" spc="-5">
                <a:latin typeface="Cambria Math"/>
                <a:cs typeface="Cambria Math"/>
              </a:rPr>
              <a:t>−</a:t>
            </a:r>
            <a:r>
              <a:rPr dirty="0" sz="1000" spc="-140">
                <a:latin typeface="Cambria Math"/>
                <a:cs typeface="Cambria Math"/>
              </a:rPr>
              <a:t> </a:t>
            </a:r>
            <a:r>
              <a:rPr dirty="0" sz="1000" spc="-235">
                <a:latin typeface="Cambria Math"/>
                <a:cs typeface="Cambria Math"/>
              </a:rPr>
              <a:t>∆𝑓𝑓</a:t>
            </a:r>
            <a:r>
              <a:rPr dirty="0" baseline="-15873" sz="1050" spc="-352">
                <a:latin typeface="Cambria Math"/>
                <a:cs typeface="Cambria Math"/>
              </a:rPr>
              <a:t>𝑑𝑑𝐸𝐸𝑆𝑆</a:t>
            </a:r>
            <a:r>
              <a:rPr dirty="0" sz="1000" spc="-235">
                <a:latin typeface="Cambria Math"/>
                <a:cs typeface="Cambria Math"/>
              </a:rPr>
              <a:t>�</a:t>
            </a:r>
            <a:endParaRPr sz="1000">
              <a:latin typeface="Cambria Math"/>
              <a:cs typeface="Cambria Math"/>
            </a:endParaRPr>
          </a:p>
          <a:p>
            <a:pPr marL="25400">
              <a:lnSpc>
                <a:spcPct val="100000"/>
              </a:lnSpc>
              <a:spcBef>
                <a:spcPts val="675"/>
              </a:spcBef>
            </a:pPr>
            <a:r>
              <a:rPr dirty="0" sz="1000" spc="-5">
                <a:latin typeface="Times New Roman"/>
                <a:cs typeface="Times New Roman"/>
              </a:rPr>
              <a:t>Solve this equation iteratively </a:t>
            </a:r>
            <a:r>
              <a:rPr dirty="0" sz="1000">
                <a:latin typeface="Times New Roman"/>
                <a:cs typeface="Times New Roman"/>
              </a:rPr>
              <a:t>for </a:t>
            </a:r>
            <a:r>
              <a:rPr dirty="0" sz="1000" spc="-5">
                <a:latin typeface="Times New Roman"/>
                <a:cs typeface="Times New Roman"/>
              </a:rPr>
              <a:t>P.</a:t>
            </a:r>
            <a:endParaRPr sz="1000">
              <a:latin typeface="Times New Roman"/>
              <a:cs typeface="Times New Roman"/>
            </a:endParaRPr>
          </a:p>
        </p:txBody>
      </p:sp>
      <p:sp>
        <p:nvSpPr>
          <p:cNvPr id="34" name="object 34"/>
          <p:cNvSpPr txBox="1"/>
          <p:nvPr/>
        </p:nvSpPr>
        <p:spPr>
          <a:xfrm>
            <a:off x="2201672" y="6071108"/>
            <a:ext cx="10096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505">
                <a:latin typeface="Cambria Math"/>
                <a:cs typeface="Cambria Math"/>
              </a:rPr>
              <a:t>𝑔𝑔</a:t>
            </a:r>
            <a:endParaRPr sz="700">
              <a:latin typeface="Cambria Math"/>
              <a:cs typeface="Cambria Math"/>
            </a:endParaRPr>
          </a:p>
        </p:txBody>
      </p:sp>
      <p:sp>
        <p:nvSpPr>
          <p:cNvPr id="35" name="object 35"/>
          <p:cNvSpPr txBox="1"/>
          <p:nvPr/>
        </p:nvSpPr>
        <p:spPr>
          <a:xfrm>
            <a:off x="647700" y="6004052"/>
            <a:ext cx="2253615" cy="177800"/>
          </a:xfrm>
          <a:prstGeom prst="rect">
            <a:avLst/>
          </a:prstGeom>
        </p:spPr>
        <p:txBody>
          <a:bodyPr wrap="square" lIns="0" tIns="12065" rIns="0" bIns="0" rtlCol="0" vert="horz">
            <a:spAutoFit/>
          </a:bodyPr>
          <a:lstStyle/>
          <a:p>
            <a:pPr marL="38100">
              <a:lnSpc>
                <a:spcPct val="100000"/>
              </a:lnSpc>
              <a:spcBef>
                <a:spcPts val="95"/>
              </a:spcBef>
            </a:pPr>
            <a:r>
              <a:rPr dirty="0" sz="1000" spc="-5">
                <a:latin typeface="Times New Roman"/>
                <a:cs typeface="Times New Roman"/>
              </a:rPr>
              <a:t>Assume </a:t>
            </a:r>
            <a:r>
              <a:rPr dirty="0" sz="1000">
                <a:latin typeface="Times New Roman"/>
                <a:cs typeface="Times New Roman"/>
              </a:rPr>
              <a:t>10% </a:t>
            </a:r>
            <a:r>
              <a:rPr dirty="0" sz="1000" spc="-5">
                <a:latin typeface="Times New Roman"/>
                <a:cs typeface="Times New Roman"/>
              </a:rPr>
              <a:t>initial loss and </a:t>
            </a:r>
            <a:r>
              <a:rPr dirty="0" sz="1000" spc="-145">
                <a:latin typeface="Cambria Math"/>
                <a:cs typeface="Cambria Math"/>
              </a:rPr>
              <a:t>𝑓𝑓</a:t>
            </a:r>
            <a:r>
              <a:rPr dirty="0" baseline="31746" sz="1050" spc="-217">
                <a:latin typeface="Cambria Math"/>
                <a:cs typeface="Cambria Math"/>
              </a:rPr>
              <a:t>′ </a:t>
            </a:r>
            <a:r>
              <a:rPr dirty="0" sz="1000" spc="-5">
                <a:latin typeface="Cambria Math"/>
                <a:cs typeface="Cambria Math"/>
              </a:rPr>
              <a:t>= 7.4</a:t>
            </a:r>
            <a:r>
              <a:rPr dirty="0" sz="1000" spc="-145">
                <a:latin typeface="Cambria Math"/>
                <a:cs typeface="Cambria Math"/>
              </a:rPr>
              <a:t> </a:t>
            </a:r>
            <a:r>
              <a:rPr dirty="0" sz="1000" spc="-229">
                <a:latin typeface="Cambria Math"/>
                <a:cs typeface="Cambria Math"/>
              </a:rPr>
              <a:t>𝑘𝑘𝑠𝑠𝑠𝑠</a:t>
            </a:r>
            <a:r>
              <a:rPr dirty="0" sz="1000" spc="-229">
                <a:latin typeface="Times New Roman"/>
                <a:cs typeface="Times New Roman"/>
              </a:rPr>
              <a:t>.</a:t>
            </a:r>
            <a:endParaRPr sz="1000">
              <a:latin typeface="Times New Roman"/>
              <a:cs typeface="Times New Roman"/>
            </a:endParaRPr>
          </a:p>
        </p:txBody>
      </p:sp>
      <p:sp>
        <p:nvSpPr>
          <p:cNvPr id="36" name="object 36"/>
          <p:cNvSpPr txBox="1"/>
          <p:nvPr/>
        </p:nvSpPr>
        <p:spPr>
          <a:xfrm>
            <a:off x="2438332" y="6161879"/>
            <a:ext cx="2891155" cy="473709"/>
          </a:xfrm>
          <a:prstGeom prst="rect">
            <a:avLst/>
          </a:prstGeom>
        </p:spPr>
        <p:txBody>
          <a:bodyPr wrap="square" lIns="0" tIns="84455" rIns="0" bIns="0" rtlCol="0" vert="horz">
            <a:spAutoFit/>
          </a:bodyPr>
          <a:lstStyle/>
          <a:p>
            <a:pPr algn="ctr">
              <a:lnSpc>
                <a:spcPct val="100000"/>
              </a:lnSpc>
              <a:spcBef>
                <a:spcPts val="665"/>
              </a:spcBef>
            </a:pPr>
            <a:r>
              <a:rPr dirty="0" sz="1000" spc="-270">
                <a:latin typeface="Cambria Math"/>
                <a:cs typeface="Cambria Math"/>
              </a:rPr>
              <a:t>𝐸𝐸</a:t>
            </a:r>
            <a:r>
              <a:rPr dirty="0" baseline="-15873" sz="1050" spc="-405">
                <a:latin typeface="Cambria Math"/>
                <a:cs typeface="Cambria Math"/>
              </a:rPr>
              <a:t>𝑐𝑐𝑔𝑔</a:t>
            </a:r>
            <a:r>
              <a:rPr dirty="0" baseline="-15873" sz="1050" spc="307">
                <a:latin typeface="Cambria Math"/>
                <a:cs typeface="Cambria Math"/>
              </a:rPr>
              <a:t> </a:t>
            </a:r>
            <a:r>
              <a:rPr dirty="0" sz="1000" spc="-5">
                <a:latin typeface="Cambria Math"/>
                <a:cs typeface="Cambria Math"/>
              </a:rPr>
              <a:t>= </a:t>
            </a:r>
            <a:r>
              <a:rPr dirty="0" sz="1000">
                <a:latin typeface="Cambria Math"/>
                <a:cs typeface="Cambria Math"/>
              </a:rPr>
              <a:t>120000</a:t>
            </a:r>
            <a:r>
              <a:rPr dirty="0" baseline="2777" sz="1500">
                <a:latin typeface="Cambria Math"/>
                <a:cs typeface="Cambria Math"/>
              </a:rPr>
              <a:t>(</a:t>
            </a:r>
            <a:r>
              <a:rPr dirty="0" sz="1000">
                <a:latin typeface="Cambria Math"/>
                <a:cs typeface="Cambria Math"/>
              </a:rPr>
              <a:t>1.0</a:t>
            </a:r>
            <a:r>
              <a:rPr dirty="0" baseline="2777" sz="1500">
                <a:latin typeface="Cambria Math"/>
                <a:cs typeface="Cambria Math"/>
              </a:rPr>
              <a:t>)(</a:t>
            </a:r>
            <a:r>
              <a:rPr dirty="0" sz="1000">
                <a:latin typeface="Cambria Math"/>
                <a:cs typeface="Cambria Math"/>
              </a:rPr>
              <a:t>0.155</a:t>
            </a:r>
            <a:r>
              <a:rPr dirty="0" baseline="2777" sz="1500">
                <a:latin typeface="Cambria Math"/>
                <a:cs typeface="Cambria Math"/>
              </a:rPr>
              <a:t>)</a:t>
            </a:r>
            <a:r>
              <a:rPr dirty="0" baseline="27777" sz="1050">
                <a:latin typeface="Cambria Math"/>
                <a:cs typeface="Cambria Math"/>
              </a:rPr>
              <a:t>2</a:t>
            </a:r>
            <a:r>
              <a:rPr dirty="0" baseline="2777" sz="1500">
                <a:latin typeface="Cambria Math"/>
                <a:cs typeface="Cambria Math"/>
              </a:rPr>
              <a:t>(</a:t>
            </a:r>
            <a:r>
              <a:rPr dirty="0" sz="1000">
                <a:latin typeface="Cambria Math"/>
                <a:cs typeface="Cambria Math"/>
              </a:rPr>
              <a:t>7.4</a:t>
            </a:r>
            <a:r>
              <a:rPr dirty="0" baseline="2777" sz="1500">
                <a:latin typeface="Cambria Math"/>
                <a:cs typeface="Cambria Math"/>
              </a:rPr>
              <a:t>)</a:t>
            </a:r>
            <a:r>
              <a:rPr dirty="0" baseline="27777" sz="1050">
                <a:latin typeface="Cambria Math"/>
                <a:cs typeface="Cambria Math"/>
              </a:rPr>
              <a:t>0.33 </a:t>
            </a:r>
            <a:r>
              <a:rPr dirty="0" sz="1000" spc="-5">
                <a:latin typeface="Cambria Math"/>
                <a:cs typeface="Cambria Math"/>
              </a:rPr>
              <a:t>= 5580.731</a:t>
            </a:r>
            <a:r>
              <a:rPr dirty="0" sz="1000" spc="160">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algn="ctr" marL="3175">
              <a:lnSpc>
                <a:spcPct val="100000"/>
              </a:lnSpc>
              <a:spcBef>
                <a:spcPts val="565"/>
              </a:spcBef>
            </a:pPr>
            <a:r>
              <a:rPr dirty="0" sz="1000" spc="-315">
                <a:latin typeface="Cambria Math"/>
                <a:cs typeface="Cambria Math"/>
              </a:rPr>
              <a:t>𝑃𝑃</a:t>
            </a:r>
            <a:r>
              <a:rPr dirty="0" sz="1000" spc="70">
                <a:latin typeface="Cambria Math"/>
                <a:cs typeface="Cambria Math"/>
              </a:rPr>
              <a:t> </a:t>
            </a:r>
            <a:r>
              <a:rPr dirty="0" sz="1000" spc="-5">
                <a:latin typeface="Cambria Math"/>
                <a:cs typeface="Cambria Math"/>
              </a:rPr>
              <a:t>= 61</a:t>
            </a:r>
            <a:r>
              <a:rPr dirty="0" baseline="2777" sz="1500" spc="-7">
                <a:latin typeface="Cambria Math"/>
                <a:cs typeface="Cambria Math"/>
              </a:rPr>
              <a:t>(</a:t>
            </a:r>
            <a:r>
              <a:rPr dirty="0" sz="1000" spc="-5">
                <a:latin typeface="Cambria Math"/>
                <a:cs typeface="Cambria Math"/>
              </a:rPr>
              <a:t>0.217</a:t>
            </a:r>
            <a:r>
              <a:rPr dirty="0" baseline="2777" sz="1500" spc="-7">
                <a:latin typeface="Cambria Math"/>
                <a:cs typeface="Cambria Math"/>
              </a:rPr>
              <a:t>)(</a:t>
            </a:r>
            <a:r>
              <a:rPr dirty="0" sz="1000" spc="-5">
                <a:latin typeface="Cambria Math"/>
                <a:cs typeface="Cambria Math"/>
              </a:rPr>
              <a:t>1 − 0.10</a:t>
            </a:r>
            <a:r>
              <a:rPr dirty="0" baseline="2777" sz="1500" spc="-7">
                <a:latin typeface="Cambria Math"/>
                <a:cs typeface="Cambria Math"/>
              </a:rPr>
              <a:t>)(</a:t>
            </a:r>
            <a:r>
              <a:rPr dirty="0" sz="1000" spc="-5">
                <a:latin typeface="Cambria Math"/>
                <a:cs typeface="Cambria Math"/>
              </a:rPr>
              <a:t>202.5</a:t>
            </a:r>
            <a:r>
              <a:rPr dirty="0" baseline="2777" sz="1500" spc="-7">
                <a:latin typeface="Cambria Math"/>
                <a:cs typeface="Cambria Math"/>
              </a:rPr>
              <a:t>) </a:t>
            </a:r>
            <a:r>
              <a:rPr dirty="0" sz="1000" spc="-5">
                <a:latin typeface="Cambria Math"/>
                <a:cs typeface="Cambria Math"/>
              </a:rPr>
              <a:t>= 2412.4</a:t>
            </a:r>
            <a:r>
              <a:rPr dirty="0" sz="1000" spc="20">
                <a:latin typeface="Cambria Math"/>
                <a:cs typeface="Cambria Math"/>
              </a:rPr>
              <a:t> </a:t>
            </a:r>
            <a:r>
              <a:rPr dirty="0" sz="1000" spc="-290">
                <a:latin typeface="Cambria Math"/>
                <a:cs typeface="Cambria Math"/>
              </a:rPr>
              <a:t>𝑘𝑘𝑠𝑠𝑘𝑘</a:t>
            </a:r>
            <a:endParaRPr sz="1000">
              <a:latin typeface="Cambria Math"/>
              <a:cs typeface="Cambria Math"/>
            </a:endParaRPr>
          </a:p>
        </p:txBody>
      </p:sp>
      <p:sp>
        <p:nvSpPr>
          <p:cNvPr id="37" name="object 37"/>
          <p:cNvSpPr/>
          <p:nvPr/>
        </p:nvSpPr>
        <p:spPr>
          <a:xfrm>
            <a:off x="1684020" y="6995921"/>
            <a:ext cx="623570" cy="0"/>
          </a:xfrm>
          <a:custGeom>
            <a:avLst/>
            <a:gdLst/>
            <a:ahLst/>
            <a:cxnLst/>
            <a:rect l="l" t="t" r="r" b="b"/>
            <a:pathLst>
              <a:path w="623569" h="0">
                <a:moveTo>
                  <a:pt x="0" y="0"/>
                </a:moveTo>
                <a:lnTo>
                  <a:pt x="623328" y="0"/>
                </a:lnTo>
              </a:path>
            </a:pathLst>
          </a:custGeom>
          <a:ln w="7619">
            <a:solidFill>
              <a:srgbClr val="000000"/>
            </a:solidFill>
          </a:ln>
        </p:spPr>
        <p:txBody>
          <a:bodyPr wrap="square" lIns="0" tIns="0" rIns="0" bIns="0" rtlCol="0"/>
          <a:lstStyle/>
          <a:p/>
        </p:txBody>
      </p:sp>
      <p:sp>
        <p:nvSpPr>
          <p:cNvPr id="38" name="object 38"/>
          <p:cNvSpPr/>
          <p:nvPr/>
        </p:nvSpPr>
        <p:spPr>
          <a:xfrm>
            <a:off x="2459735" y="6995921"/>
            <a:ext cx="1321435" cy="0"/>
          </a:xfrm>
          <a:custGeom>
            <a:avLst/>
            <a:gdLst/>
            <a:ahLst/>
            <a:cxnLst/>
            <a:rect l="l" t="t" r="r" b="b"/>
            <a:pathLst>
              <a:path w="1321435" h="0">
                <a:moveTo>
                  <a:pt x="0" y="0"/>
                </a:moveTo>
                <a:lnTo>
                  <a:pt x="1321308" y="0"/>
                </a:lnTo>
              </a:path>
            </a:pathLst>
          </a:custGeom>
          <a:ln w="7619">
            <a:solidFill>
              <a:srgbClr val="000000"/>
            </a:solidFill>
          </a:ln>
        </p:spPr>
        <p:txBody>
          <a:bodyPr wrap="square" lIns="0" tIns="0" rIns="0" bIns="0" rtlCol="0"/>
          <a:lstStyle/>
          <a:p/>
        </p:txBody>
      </p:sp>
      <p:sp>
        <p:nvSpPr>
          <p:cNvPr id="39" name="object 39"/>
          <p:cNvSpPr txBox="1"/>
          <p:nvPr/>
        </p:nvSpPr>
        <p:spPr>
          <a:xfrm>
            <a:off x="3795776" y="6892543"/>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40" name="object 40"/>
          <p:cNvSpPr txBox="1"/>
          <p:nvPr/>
        </p:nvSpPr>
        <p:spPr>
          <a:xfrm>
            <a:off x="4870198" y="6807162"/>
            <a:ext cx="21653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a:t>
            </a:r>
            <a:r>
              <a:rPr dirty="0" sz="1000" spc="-575">
                <a:latin typeface="Cambria Math"/>
                <a:cs typeface="Cambria Math"/>
              </a:rPr>
              <a:t>𝑓𝑓𝑓𝑓</a:t>
            </a:r>
            <a:endParaRPr sz="1000">
              <a:latin typeface="Cambria Math"/>
              <a:cs typeface="Cambria Math"/>
            </a:endParaRPr>
          </a:p>
        </p:txBody>
      </p:sp>
      <p:sp>
        <p:nvSpPr>
          <p:cNvPr id="41" name="object 41"/>
          <p:cNvSpPr txBox="1"/>
          <p:nvPr/>
        </p:nvSpPr>
        <p:spPr>
          <a:xfrm>
            <a:off x="3917714" y="6668526"/>
            <a:ext cx="1884045" cy="252095"/>
          </a:xfrm>
          <a:prstGeom prst="rect">
            <a:avLst/>
          </a:prstGeom>
        </p:spPr>
        <p:txBody>
          <a:bodyPr wrap="square" lIns="0" tIns="12065" rIns="0" bIns="0" rtlCol="0" vert="horz">
            <a:spAutoFit/>
          </a:bodyPr>
          <a:lstStyle/>
          <a:p>
            <a:pPr algn="ctr" marL="236854">
              <a:lnSpc>
                <a:spcPts val="894"/>
              </a:lnSpc>
              <a:spcBef>
                <a:spcPts val="95"/>
              </a:spcBef>
            </a:pPr>
            <a:r>
              <a:rPr dirty="0" u="sng" sz="1000" spc="-165">
                <a:uFill>
                  <a:solidFill>
                    <a:srgbClr val="000000"/>
                  </a:solidFill>
                </a:uFill>
                <a:latin typeface="Cambria Math"/>
                <a:cs typeface="Cambria Math"/>
              </a:rPr>
              <a:t>12𝑠𝑠𝑠𝑠</a:t>
            </a:r>
            <a:endParaRPr sz="1000">
              <a:latin typeface="Cambria Math"/>
              <a:cs typeface="Cambria Math"/>
            </a:endParaRPr>
          </a:p>
          <a:p>
            <a:pPr algn="ctr">
              <a:lnSpc>
                <a:spcPts val="894"/>
              </a:lnSpc>
              <a:tabLst>
                <a:tab pos="1177925" algn="l"/>
              </a:tabLst>
            </a:pPr>
            <a:r>
              <a:rPr dirty="0" baseline="2777" sz="1500" spc="-89">
                <a:latin typeface="Cambria Math"/>
                <a:cs typeface="Cambria Math"/>
              </a:rPr>
              <a:t>(</a:t>
            </a:r>
            <a:r>
              <a:rPr dirty="0" sz="1000" spc="-60">
                <a:latin typeface="Cambria Math"/>
                <a:cs typeface="Cambria Math"/>
              </a:rPr>
              <a:t>3514.22𝑘𝑘  </a:t>
            </a:r>
            <a:r>
              <a:rPr dirty="0" sz="1000" spc="-5">
                <a:latin typeface="Cambria Math"/>
                <a:cs typeface="Cambria Math"/>
              </a:rPr>
              <a:t>∙</a:t>
            </a:r>
            <a:r>
              <a:rPr dirty="0" sz="1000" spc="-50">
                <a:latin typeface="Cambria Math"/>
                <a:cs typeface="Cambria Math"/>
              </a:rPr>
              <a:t> </a:t>
            </a:r>
            <a:r>
              <a:rPr dirty="0" sz="1000" spc="-250">
                <a:latin typeface="Cambria Math"/>
                <a:cs typeface="Cambria Math"/>
              </a:rPr>
              <a:t>𝑓𝑓𝑓𝑓</a:t>
            </a:r>
            <a:r>
              <a:rPr dirty="0" baseline="2777" sz="1500" spc="-375">
                <a:latin typeface="Cambria Math"/>
                <a:cs typeface="Cambria Math"/>
              </a:rPr>
              <a:t>)</a:t>
            </a:r>
            <a:r>
              <a:rPr dirty="0" baseline="2777" sz="1500" spc="-75">
                <a:latin typeface="Cambria Math"/>
                <a:cs typeface="Cambria Math"/>
              </a:rPr>
              <a:t> </a:t>
            </a:r>
            <a:r>
              <a:rPr dirty="0" sz="1000" spc="-254">
                <a:latin typeface="Cambria Math"/>
                <a:cs typeface="Cambria Math"/>
              </a:rPr>
              <a:t>�	�</a:t>
            </a:r>
            <a:r>
              <a:rPr dirty="0" sz="1000" spc="-105">
                <a:latin typeface="Cambria Math"/>
                <a:cs typeface="Cambria Math"/>
              </a:rPr>
              <a:t> </a:t>
            </a:r>
            <a:r>
              <a:rPr dirty="0" baseline="2777" sz="1500" spc="-135">
                <a:latin typeface="Cambria Math"/>
                <a:cs typeface="Cambria Math"/>
              </a:rPr>
              <a:t>(</a:t>
            </a:r>
            <a:r>
              <a:rPr dirty="0" sz="1000" spc="-90">
                <a:latin typeface="Cambria Math"/>
                <a:cs typeface="Cambria Math"/>
              </a:rPr>
              <a:t>31.477𝑠𝑠𝑠𝑠</a:t>
            </a:r>
            <a:r>
              <a:rPr dirty="0" baseline="2777" sz="1500" spc="-135">
                <a:latin typeface="Cambria Math"/>
                <a:cs typeface="Cambria Math"/>
              </a:rPr>
              <a:t>)</a:t>
            </a:r>
            <a:endParaRPr baseline="2777" sz="1500">
              <a:latin typeface="Cambria Math"/>
              <a:cs typeface="Cambria Math"/>
            </a:endParaRPr>
          </a:p>
        </p:txBody>
      </p:sp>
      <p:sp>
        <p:nvSpPr>
          <p:cNvPr id="42" name="object 42"/>
          <p:cNvSpPr txBox="1"/>
          <p:nvPr/>
        </p:nvSpPr>
        <p:spPr>
          <a:xfrm>
            <a:off x="1231300" y="6763901"/>
            <a:ext cx="4022090" cy="391795"/>
          </a:xfrm>
          <a:prstGeom prst="rect">
            <a:avLst/>
          </a:prstGeom>
        </p:spPr>
        <p:txBody>
          <a:bodyPr wrap="square" lIns="0" tIns="43180" rIns="0" bIns="0" rtlCol="0" vert="horz">
            <a:spAutoFit/>
          </a:bodyPr>
          <a:lstStyle/>
          <a:p>
            <a:pPr marL="469265">
              <a:lnSpc>
                <a:spcPct val="100000"/>
              </a:lnSpc>
              <a:spcBef>
                <a:spcPts val="340"/>
              </a:spcBef>
              <a:tabLst>
                <a:tab pos="1228090" algn="l"/>
              </a:tabLst>
            </a:pPr>
            <a:r>
              <a:rPr dirty="0" sz="1000" spc="-5">
                <a:latin typeface="Cambria Math"/>
                <a:cs typeface="Cambria Math"/>
              </a:rPr>
              <a:t>2412.4</a:t>
            </a:r>
            <a:r>
              <a:rPr dirty="0" sz="1000" spc="15">
                <a:latin typeface="Cambria Math"/>
                <a:cs typeface="Cambria Math"/>
              </a:rPr>
              <a:t> </a:t>
            </a:r>
            <a:r>
              <a:rPr dirty="0" sz="1000" spc="-290">
                <a:latin typeface="Cambria Math"/>
                <a:cs typeface="Cambria Math"/>
              </a:rPr>
              <a:t>𝑘𝑘𝑠𝑠𝑘𝑘	</a:t>
            </a:r>
            <a:r>
              <a:rPr dirty="0" baseline="2777" sz="1500" spc="-150">
                <a:latin typeface="Cambria Math"/>
                <a:cs typeface="Cambria Math"/>
              </a:rPr>
              <a:t>(</a:t>
            </a:r>
            <a:r>
              <a:rPr dirty="0" sz="1000" spc="-100">
                <a:latin typeface="Cambria Math"/>
                <a:cs typeface="Cambria Math"/>
              </a:rPr>
              <a:t>2412.4𝑘𝑘𝑠𝑠𝑘𝑘</a:t>
            </a:r>
            <a:r>
              <a:rPr dirty="0" baseline="2777" sz="1500" spc="-150">
                <a:latin typeface="Cambria Math"/>
                <a:cs typeface="Cambria Math"/>
              </a:rPr>
              <a:t>)(</a:t>
            </a:r>
            <a:r>
              <a:rPr dirty="0" sz="1000" spc="-100">
                <a:latin typeface="Cambria Math"/>
                <a:cs typeface="Cambria Math"/>
              </a:rPr>
              <a:t>31.477𝑠𝑠𝑠𝑠</a:t>
            </a:r>
            <a:r>
              <a:rPr dirty="0" baseline="2777" sz="1500" spc="-150">
                <a:latin typeface="Cambria Math"/>
                <a:cs typeface="Cambria Math"/>
              </a:rPr>
              <a:t>)</a:t>
            </a:r>
            <a:r>
              <a:rPr dirty="0" baseline="27777" sz="1050" spc="-150">
                <a:latin typeface="Cambria Math"/>
                <a:cs typeface="Cambria Math"/>
              </a:rPr>
              <a:t>2</a:t>
            </a:r>
            <a:endParaRPr baseline="27777" sz="1050">
              <a:latin typeface="Cambria Math"/>
              <a:cs typeface="Cambria Math"/>
            </a:endParaRPr>
          </a:p>
          <a:p>
            <a:pPr marL="76200">
              <a:lnSpc>
                <a:spcPct val="100000"/>
              </a:lnSpc>
              <a:spcBef>
                <a:spcPts val="240"/>
              </a:spcBef>
              <a:tabLst>
                <a:tab pos="1540510" algn="l"/>
                <a:tab pos="3281045" algn="l"/>
              </a:tabLst>
            </a:pPr>
            <a:r>
              <a:rPr dirty="0" baseline="36111" sz="1500" spc="-382">
                <a:latin typeface="Cambria Math"/>
                <a:cs typeface="Cambria Math"/>
              </a:rPr>
              <a:t>𝑓𝑓</a:t>
            </a:r>
            <a:r>
              <a:rPr dirty="0" baseline="35714" sz="1050" spc="-382">
                <a:latin typeface="Cambria Math"/>
                <a:cs typeface="Cambria Math"/>
              </a:rPr>
              <a:t>𝑐𝑐𝑔𝑔𝑑𝑑</a:t>
            </a:r>
            <a:r>
              <a:rPr dirty="0" baseline="35714" sz="1050" spc="277">
                <a:latin typeface="Cambria Math"/>
                <a:cs typeface="Cambria Math"/>
              </a:rPr>
              <a:t> </a:t>
            </a:r>
            <a:r>
              <a:rPr dirty="0" baseline="36111" sz="1500" spc="-7">
                <a:latin typeface="Cambria Math"/>
                <a:cs typeface="Cambria Math"/>
              </a:rPr>
              <a:t>=</a:t>
            </a:r>
            <a:r>
              <a:rPr dirty="0" baseline="36111" sz="1500" spc="112">
                <a:latin typeface="Cambria Math"/>
                <a:cs typeface="Cambria Math"/>
              </a:rPr>
              <a:t> </a:t>
            </a:r>
            <a:r>
              <a:rPr dirty="0" sz="1000" spc="-80">
                <a:latin typeface="Cambria Math"/>
                <a:cs typeface="Cambria Math"/>
              </a:rPr>
              <a:t>923.531𝑠𝑠𝑠𝑠</a:t>
            </a:r>
            <a:r>
              <a:rPr dirty="0" baseline="23809" sz="1050" spc="-120">
                <a:latin typeface="Cambria Math"/>
                <a:cs typeface="Cambria Math"/>
              </a:rPr>
              <a:t>2  </a:t>
            </a:r>
            <a:r>
              <a:rPr dirty="0" baseline="23809" sz="1050" spc="-30">
                <a:latin typeface="Cambria Math"/>
                <a:cs typeface="Cambria Math"/>
              </a:rPr>
              <a:t> </a:t>
            </a:r>
            <a:r>
              <a:rPr dirty="0" baseline="36111" sz="1500" spc="-7">
                <a:latin typeface="Cambria Math"/>
                <a:cs typeface="Cambria Math"/>
              </a:rPr>
              <a:t>+	</a:t>
            </a:r>
            <a:r>
              <a:rPr dirty="0" sz="1000" spc="-75">
                <a:latin typeface="Cambria Math"/>
                <a:cs typeface="Cambria Math"/>
              </a:rPr>
              <a:t>734356.0𝑠𝑠𝑠𝑠</a:t>
            </a:r>
            <a:r>
              <a:rPr dirty="0" baseline="23809" sz="1050" spc="-112">
                <a:latin typeface="Cambria Math"/>
                <a:cs typeface="Cambria Math"/>
              </a:rPr>
              <a:t>4	</a:t>
            </a:r>
            <a:r>
              <a:rPr dirty="0" sz="1000" spc="-70">
                <a:latin typeface="Cambria Math"/>
                <a:cs typeface="Cambria Math"/>
              </a:rPr>
              <a:t>734356.0𝑠𝑠𝑠𝑠</a:t>
            </a:r>
            <a:r>
              <a:rPr dirty="0" baseline="23809" sz="1050" spc="-104">
                <a:latin typeface="Cambria Math"/>
                <a:cs typeface="Cambria Math"/>
              </a:rPr>
              <a:t>4</a:t>
            </a:r>
            <a:endParaRPr baseline="23809" sz="1050">
              <a:latin typeface="Cambria Math"/>
              <a:cs typeface="Cambria Math"/>
            </a:endParaRPr>
          </a:p>
        </p:txBody>
      </p:sp>
      <p:sp>
        <p:nvSpPr>
          <p:cNvPr id="43" name="object 43"/>
          <p:cNvSpPr/>
          <p:nvPr/>
        </p:nvSpPr>
        <p:spPr>
          <a:xfrm>
            <a:off x="3930396" y="6995921"/>
            <a:ext cx="1861185" cy="0"/>
          </a:xfrm>
          <a:custGeom>
            <a:avLst/>
            <a:gdLst/>
            <a:ahLst/>
            <a:cxnLst/>
            <a:rect l="l" t="t" r="r" b="b"/>
            <a:pathLst>
              <a:path w="1861185" h="0">
                <a:moveTo>
                  <a:pt x="0" y="0"/>
                </a:moveTo>
                <a:lnTo>
                  <a:pt x="1860803" y="0"/>
                </a:lnTo>
              </a:path>
            </a:pathLst>
          </a:custGeom>
          <a:ln w="7619">
            <a:solidFill>
              <a:srgbClr val="000000"/>
            </a:solidFill>
          </a:ln>
        </p:spPr>
        <p:txBody>
          <a:bodyPr wrap="square" lIns="0" tIns="0" rIns="0" bIns="0" rtlCol="0"/>
          <a:lstStyle/>
          <a:p/>
        </p:txBody>
      </p:sp>
      <p:sp>
        <p:nvSpPr>
          <p:cNvPr id="44" name="object 44"/>
          <p:cNvSpPr txBox="1"/>
          <p:nvPr/>
        </p:nvSpPr>
        <p:spPr>
          <a:xfrm>
            <a:off x="5813552" y="6892543"/>
            <a:ext cx="65976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4.059</a:t>
            </a:r>
            <a:r>
              <a:rPr dirty="0" sz="1000" spc="10">
                <a:latin typeface="Cambria Math"/>
                <a:cs typeface="Cambria Math"/>
              </a:rPr>
              <a:t> </a:t>
            </a:r>
            <a:r>
              <a:rPr dirty="0" sz="1000" spc="-275">
                <a:latin typeface="Cambria Math"/>
                <a:cs typeface="Cambria Math"/>
              </a:rPr>
              <a:t>𝑘𝑘𝑠𝑠𝑠𝑠</a:t>
            </a:r>
            <a:endParaRPr sz="1000">
              <a:latin typeface="Cambria Math"/>
              <a:cs typeface="Cambria Math"/>
            </a:endParaRPr>
          </a:p>
        </p:txBody>
      </p:sp>
      <p:sp>
        <p:nvSpPr>
          <p:cNvPr id="45" name="object 45"/>
          <p:cNvSpPr/>
          <p:nvPr/>
        </p:nvSpPr>
        <p:spPr>
          <a:xfrm>
            <a:off x="3144011" y="7361681"/>
            <a:ext cx="692150" cy="0"/>
          </a:xfrm>
          <a:custGeom>
            <a:avLst/>
            <a:gdLst/>
            <a:ahLst/>
            <a:cxnLst/>
            <a:rect l="l" t="t" r="r" b="b"/>
            <a:pathLst>
              <a:path w="692150" h="0">
                <a:moveTo>
                  <a:pt x="0" y="0"/>
                </a:moveTo>
                <a:lnTo>
                  <a:pt x="691896" y="0"/>
                </a:lnTo>
              </a:path>
            </a:pathLst>
          </a:custGeom>
          <a:ln w="7619">
            <a:solidFill>
              <a:srgbClr val="000000"/>
            </a:solidFill>
          </a:ln>
        </p:spPr>
        <p:txBody>
          <a:bodyPr wrap="square" lIns="0" tIns="0" rIns="0" bIns="0" rtlCol="0"/>
          <a:lstStyle/>
          <a:p/>
        </p:txBody>
      </p:sp>
      <p:sp>
        <p:nvSpPr>
          <p:cNvPr id="46" name="object 46"/>
          <p:cNvSpPr txBox="1"/>
          <p:nvPr/>
        </p:nvSpPr>
        <p:spPr>
          <a:xfrm>
            <a:off x="634873" y="7160778"/>
            <a:ext cx="6464300" cy="1657350"/>
          </a:xfrm>
          <a:prstGeom prst="rect">
            <a:avLst/>
          </a:prstGeom>
        </p:spPr>
        <p:txBody>
          <a:bodyPr wrap="square" lIns="0" tIns="12065" rIns="0" bIns="0" rtlCol="0" vert="horz">
            <a:spAutoFit/>
          </a:bodyPr>
          <a:lstStyle/>
          <a:p>
            <a:pPr algn="ctr" marR="751840">
              <a:lnSpc>
                <a:spcPts val="985"/>
              </a:lnSpc>
              <a:spcBef>
                <a:spcPts val="95"/>
              </a:spcBef>
            </a:pPr>
            <a:r>
              <a:rPr dirty="0" sz="1000" spc="-155">
                <a:latin typeface="Cambria Math"/>
                <a:cs typeface="Cambria Math"/>
              </a:rPr>
              <a:t>28500𝑘𝑘𝑠𝑠𝑠𝑠</a:t>
            </a:r>
            <a:endParaRPr sz="1000">
              <a:latin typeface="Cambria Math"/>
              <a:cs typeface="Cambria Math"/>
            </a:endParaRPr>
          </a:p>
          <a:p>
            <a:pPr algn="ctr" marL="31750">
              <a:lnSpc>
                <a:spcPts val="985"/>
              </a:lnSpc>
            </a:pPr>
            <a:r>
              <a:rPr dirty="0" sz="1000" spc="-229">
                <a:latin typeface="Cambria Math"/>
                <a:cs typeface="Cambria Math"/>
              </a:rPr>
              <a:t>∆𝑓𝑓</a:t>
            </a:r>
            <a:r>
              <a:rPr dirty="0" baseline="-15873" sz="1050" spc="-345">
                <a:latin typeface="Cambria Math"/>
                <a:cs typeface="Cambria Math"/>
              </a:rPr>
              <a:t>𝑑𝑑𝐸𝐸𝑆𝑆</a:t>
            </a:r>
            <a:r>
              <a:rPr dirty="0" baseline="-15873" sz="1050" spc="262">
                <a:latin typeface="Cambria Math"/>
                <a:cs typeface="Cambria Math"/>
              </a:rPr>
              <a:t> </a:t>
            </a:r>
            <a:r>
              <a:rPr dirty="0" sz="1000" spc="-5">
                <a:latin typeface="Cambria Math"/>
                <a:cs typeface="Cambria Math"/>
              </a:rPr>
              <a:t>= </a:t>
            </a:r>
            <a:r>
              <a:rPr dirty="0" baseline="-36111" sz="1500" spc="-179">
                <a:latin typeface="Cambria Math"/>
                <a:cs typeface="Cambria Math"/>
              </a:rPr>
              <a:t>5580.731𝑘𝑘𝑠𝑠𝑠𝑠 </a:t>
            </a:r>
            <a:r>
              <a:rPr dirty="0" baseline="2777" sz="1500" spc="-187">
                <a:latin typeface="Cambria Math"/>
                <a:cs typeface="Cambria Math"/>
              </a:rPr>
              <a:t>(</a:t>
            </a:r>
            <a:r>
              <a:rPr dirty="0" sz="1000" spc="-125">
                <a:latin typeface="Cambria Math"/>
                <a:cs typeface="Cambria Math"/>
              </a:rPr>
              <a:t>4.059𝑘𝑘𝑠𝑠𝑠𝑠</a:t>
            </a:r>
            <a:r>
              <a:rPr dirty="0" baseline="2777" sz="1500" spc="-187">
                <a:latin typeface="Cambria Math"/>
                <a:cs typeface="Cambria Math"/>
              </a:rPr>
              <a:t>) </a:t>
            </a:r>
            <a:r>
              <a:rPr dirty="0" sz="1000" spc="-5">
                <a:latin typeface="Cambria Math"/>
                <a:cs typeface="Cambria Math"/>
              </a:rPr>
              <a:t>=</a:t>
            </a:r>
            <a:r>
              <a:rPr dirty="0" sz="1000" spc="135">
                <a:latin typeface="Cambria Math"/>
                <a:cs typeface="Cambria Math"/>
              </a:rPr>
              <a:t> </a:t>
            </a:r>
            <a:r>
              <a:rPr dirty="0" sz="1000" spc="-155">
                <a:latin typeface="Cambria Math"/>
                <a:cs typeface="Cambria Math"/>
              </a:rPr>
              <a:t>20.68𝑘𝑘𝑠𝑠𝑠𝑠</a:t>
            </a:r>
            <a:endParaRPr sz="1000">
              <a:latin typeface="Cambria Math"/>
              <a:cs typeface="Cambria Math"/>
            </a:endParaRPr>
          </a:p>
          <a:p>
            <a:pPr algn="ctr" marL="35560">
              <a:lnSpc>
                <a:spcPct val="100000"/>
              </a:lnSpc>
              <a:spcBef>
                <a:spcPts val="1030"/>
              </a:spcBef>
            </a:pPr>
            <a:r>
              <a:rPr dirty="0" sz="1000" spc="-315">
                <a:latin typeface="Cambria Math"/>
                <a:cs typeface="Cambria Math"/>
              </a:rPr>
              <a:t>𝑃𝑃</a:t>
            </a:r>
            <a:r>
              <a:rPr dirty="0" sz="1000" spc="85">
                <a:latin typeface="Cambria Math"/>
                <a:cs typeface="Cambria Math"/>
              </a:rPr>
              <a:t> </a:t>
            </a:r>
            <a:r>
              <a:rPr dirty="0" sz="1000" spc="-5">
                <a:latin typeface="Cambria Math"/>
                <a:cs typeface="Cambria Math"/>
              </a:rPr>
              <a:t>= </a:t>
            </a:r>
            <a:r>
              <a:rPr dirty="0" baseline="2777" sz="1500" spc="-142">
                <a:latin typeface="Cambria Math"/>
                <a:cs typeface="Cambria Math"/>
              </a:rPr>
              <a:t>(</a:t>
            </a:r>
            <a:r>
              <a:rPr dirty="0" sz="1000" spc="-95">
                <a:latin typeface="Cambria Math"/>
                <a:cs typeface="Cambria Math"/>
              </a:rPr>
              <a:t>61</a:t>
            </a:r>
            <a:r>
              <a:rPr dirty="0" baseline="2777" sz="1500" spc="-142">
                <a:latin typeface="Cambria Math"/>
                <a:cs typeface="Cambria Math"/>
              </a:rPr>
              <a:t>)(</a:t>
            </a:r>
            <a:r>
              <a:rPr dirty="0" sz="1000" spc="-95">
                <a:latin typeface="Cambria Math"/>
                <a:cs typeface="Cambria Math"/>
              </a:rPr>
              <a:t>0.217𝑠𝑠𝑠𝑠</a:t>
            </a:r>
            <a:r>
              <a:rPr dirty="0" baseline="27777" sz="1050" spc="-142">
                <a:latin typeface="Cambria Math"/>
                <a:cs typeface="Cambria Math"/>
              </a:rPr>
              <a:t>2</a:t>
            </a:r>
            <a:r>
              <a:rPr dirty="0" baseline="2777" sz="1500" spc="-142">
                <a:latin typeface="Cambria Math"/>
                <a:cs typeface="Cambria Math"/>
              </a:rPr>
              <a:t>)(</a:t>
            </a:r>
            <a:r>
              <a:rPr dirty="0" sz="1000" spc="-95">
                <a:latin typeface="Cambria Math"/>
                <a:cs typeface="Cambria Math"/>
              </a:rPr>
              <a:t>202.5𝑘𝑘𝑠𝑠𝑠𝑠 </a:t>
            </a:r>
            <a:r>
              <a:rPr dirty="0" sz="1000" spc="-5">
                <a:latin typeface="Cambria Math"/>
                <a:cs typeface="Cambria Math"/>
              </a:rPr>
              <a:t>− </a:t>
            </a:r>
            <a:r>
              <a:rPr dirty="0" sz="1000" spc="-170">
                <a:latin typeface="Cambria Math"/>
                <a:cs typeface="Cambria Math"/>
              </a:rPr>
              <a:t>1.98𝑘𝑘𝑠𝑠𝑠𝑠 </a:t>
            </a:r>
            <a:r>
              <a:rPr dirty="0" sz="1000" spc="-5">
                <a:latin typeface="Cambria Math"/>
                <a:cs typeface="Cambria Math"/>
              </a:rPr>
              <a:t>− </a:t>
            </a:r>
            <a:r>
              <a:rPr dirty="0" sz="1000" spc="-140">
                <a:latin typeface="Cambria Math"/>
                <a:cs typeface="Cambria Math"/>
              </a:rPr>
              <a:t>20.68𝑘𝑘𝑠𝑠𝑠𝑠</a:t>
            </a:r>
            <a:r>
              <a:rPr dirty="0" baseline="2777" sz="1500" spc="-209">
                <a:latin typeface="Cambria Math"/>
                <a:cs typeface="Cambria Math"/>
              </a:rPr>
              <a:t>) </a:t>
            </a:r>
            <a:r>
              <a:rPr dirty="0" sz="1000" spc="-5">
                <a:latin typeface="Cambria Math"/>
                <a:cs typeface="Cambria Math"/>
              </a:rPr>
              <a:t>= 2380.5</a:t>
            </a:r>
            <a:r>
              <a:rPr dirty="0" sz="1000" spc="-105">
                <a:latin typeface="Cambria Math"/>
                <a:cs typeface="Cambria Math"/>
              </a:rPr>
              <a:t> </a:t>
            </a:r>
            <a:r>
              <a:rPr dirty="0" sz="1000" spc="-290">
                <a:latin typeface="Cambria Math"/>
                <a:cs typeface="Cambria Math"/>
              </a:rPr>
              <a:t>𝑘𝑘𝑠𝑠𝑘𝑘</a:t>
            </a:r>
            <a:endParaRPr sz="1000">
              <a:latin typeface="Cambria Math"/>
              <a:cs typeface="Cambria Math"/>
            </a:endParaRPr>
          </a:p>
          <a:p>
            <a:pPr marL="50800" marR="43180">
              <a:lnSpc>
                <a:spcPct val="95900"/>
              </a:lnSpc>
              <a:spcBef>
                <a:spcPts val="600"/>
              </a:spcBef>
            </a:pPr>
            <a:r>
              <a:rPr dirty="0" sz="1000" spc="-5">
                <a:latin typeface="Times New Roman"/>
                <a:cs typeface="Times New Roman"/>
              </a:rPr>
              <a:t>PGSuper performs this calculation with a very small convergence tolerance. The calculations are also performed at </a:t>
            </a:r>
            <a:r>
              <a:rPr dirty="0" sz="1000">
                <a:latin typeface="Times New Roman"/>
                <a:cs typeface="Times New Roman"/>
              </a:rPr>
              <a:t>many  </a:t>
            </a:r>
            <a:r>
              <a:rPr dirty="0" sz="1000" spc="-5">
                <a:latin typeface="Times New Roman"/>
                <a:cs typeface="Times New Roman"/>
              </a:rPr>
              <a:t>points along the girder because the center </a:t>
            </a:r>
            <a:r>
              <a:rPr dirty="0" sz="1000" spc="-10">
                <a:latin typeface="Times New Roman"/>
                <a:cs typeface="Times New Roman"/>
              </a:rPr>
              <a:t>of </a:t>
            </a:r>
            <a:r>
              <a:rPr dirty="0" sz="1000" spc="-5">
                <a:latin typeface="Times New Roman"/>
                <a:cs typeface="Times New Roman"/>
              </a:rPr>
              <a:t>the prestress force </a:t>
            </a:r>
            <a:r>
              <a:rPr dirty="0" sz="1000">
                <a:latin typeface="Times New Roman"/>
                <a:cs typeface="Times New Roman"/>
              </a:rPr>
              <a:t>changes due </a:t>
            </a:r>
            <a:r>
              <a:rPr dirty="0" sz="1000" spc="-5">
                <a:latin typeface="Times New Roman"/>
                <a:cs typeface="Times New Roman"/>
              </a:rPr>
              <a:t>to harped strand location and the girder dead  load moment changes along </a:t>
            </a:r>
            <a:r>
              <a:rPr dirty="0" sz="1000" spc="-10">
                <a:latin typeface="Times New Roman"/>
                <a:cs typeface="Times New Roman"/>
              </a:rPr>
              <a:t>the </a:t>
            </a:r>
            <a:r>
              <a:rPr dirty="0" sz="1000" spc="-5">
                <a:latin typeface="Times New Roman"/>
                <a:cs typeface="Times New Roman"/>
              </a:rPr>
              <a:t>length </a:t>
            </a:r>
            <a:r>
              <a:rPr dirty="0" sz="1000" spc="-10">
                <a:latin typeface="Times New Roman"/>
                <a:cs typeface="Times New Roman"/>
              </a:rPr>
              <a:t>of </a:t>
            </a:r>
            <a:r>
              <a:rPr dirty="0" sz="1000" spc="-5">
                <a:latin typeface="Times New Roman"/>
                <a:cs typeface="Times New Roman"/>
              </a:rPr>
              <a:t>the girder. There is less elastic shortening effect </a:t>
            </a:r>
            <a:r>
              <a:rPr dirty="0" sz="1000" spc="-10">
                <a:latin typeface="Times New Roman"/>
                <a:cs typeface="Times New Roman"/>
              </a:rPr>
              <a:t>at </a:t>
            </a:r>
            <a:r>
              <a:rPr dirty="0" sz="1000" spc="-5">
                <a:latin typeface="Times New Roman"/>
                <a:cs typeface="Times New Roman"/>
              </a:rPr>
              <a:t>the </a:t>
            </a:r>
            <a:r>
              <a:rPr dirty="0" sz="1000">
                <a:latin typeface="Times New Roman"/>
                <a:cs typeface="Times New Roman"/>
              </a:rPr>
              <a:t>ends of </a:t>
            </a:r>
            <a:r>
              <a:rPr dirty="0" sz="1000" spc="-5">
                <a:latin typeface="Times New Roman"/>
                <a:cs typeface="Times New Roman"/>
              </a:rPr>
              <a:t>the girder </a:t>
            </a:r>
            <a:r>
              <a:rPr dirty="0" sz="1000" spc="-10">
                <a:latin typeface="Times New Roman"/>
                <a:cs typeface="Times New Roman"/>
              </a:rPr>
              <a:t>than </a:t>
            </a:r>
            <a:r>
              <a:rPr dirty="0" sz="1000" spc="-5">
                <a:latin typeface="Times New Roman"/>
                <a:cs typeface="Times New Roman"/>
              </a:rPr>
              <a:t>at  mid-span. Since stability tends to govern the design, </a:t>
            </a:r>
            <a:r>
              <a:rPr dirty="0" sz="1000" spc="-10">
                <a:latin typeface="Times New Roman"/>
                <a:cs typeface="Times New Roman"/>
              </a:rPr>
              <a:t>and </a:t>
            </a:r>
            <a:r>
              <a:rPr dirty="0" sz="1000" spc="-5">
                <a:latin typeface="Times New Roman"/>
                <a:cs typeface="Times New Roman"/>
              </a:rPr>
              <a:t>temporary strands require extra effort </a:t>
            </a:r>
            <a:r>
              <a:rPr dirty="0" sz="1000">
                <a:latin typeface="Times New Roman"/>
                <a:cs typeface="Times New Roman"/>
              </a:rPr>
              <a:t>by </a:t>
            </a:r>
            <a:r>
              <a:rPr dirty="0" sz="1000" spc="-5">
                <a:latin typeface="Times New Roman"/>
                <a:cs typeface="Times New Roman"/>
              </a:rPr>
              <a:t>the fabricator </a:t>
            </a:r>
            <a:r>
              <a:rPr dirty="0" sz="1000" spc="-10">
                <a:latin typeface="Times New Roman"/>
                <a:cs typeface="Times New Roman"/>
              </a:rPr>
              <a:t>and </a:t>
            </a:r>
            <a:r>
              <a:rPr dirty="0" sz="1000">
                <a:latin typeface="Times New Roman"/>
                <a:cs typeface="Times New Roman"/>
              </a:rPr>
              <a:t>the  </a:t>
            </a:r>
            <a:r>
              <a:rPr dirty="0" sz="1000" spc="-5">
                <a:latin typeface="Times New Roman"/>
                <a:cs typeface="Times New Roman"/>
              </a:rPr>
              <a:t>contractor, this refinement in the analysis is used to minimize the required concrete strength and temporary strand usage. The  effective prestress force at release and initial lifting for various points (as determined </a:t>
            </a:r>
            <a:r>
              <a:rPr dirty="0" sz="1000">
                <a:latin typeface="Times New Roman"/>
                <a:cs typeface="Times New Roman"/>
              </a:rPr>
              <a:t>by </a:t>
            </a:r>
            <a:r>
              <a:rPr dirty="0" sz="1000" spc="-5">
                <a:latin typeface="Times New Roman"/>
                <a:cs typeface="Times New Roman"/>
              </a:rPr>
              <a:t>PGSuper) are given below. The  initial loss </a:t>
            </a:r>
            <a:r>
              <a:rPr dirty="0" sz="1000">
                <a:latin typeface="Times New Roman"/>
                <a:cs typeface="Times New Roman"/>
              </a:rPr>
              <a:t>converges </a:t>
            </a:r>
            <a:r>
              <a:rPr dirty="0" sz="1000" spc="-5">
                <a:latin typeface="Times New Roman"/>
                <a:cs typeface="Times New Roman"/>
              </a:rPr>
              <a:t>to</a:t>
            </a:r>
            <a:r>
              <a:rPr dirty="0" sz="1000">
                <a:latin typeface="Times New Roman"/>
                <a:cs typeface="Times New Roman"/>
              </a:rPr>
              <a:t> </a:t>
            </a:r>
            <a:r>
              <a:rPr dirty="0" sz="1000" spc="-5">
                <a:latin typeface="Times New Roman"/>
                <a:cs typeface="Times New Roman"/>
              </a:rPr>
              <a:t>11%.</a:t>
            </a:r>
            <a:endParaRPr sz="1000">
              <a:latin typeface="Times New Roman"/>
              <a:cs typeface="Times New Roman"/>
            </a:endParaRPr>
          </a:p>
        </p:txBody>
      </p:sp>
      <p:sp>
        <p:nvSpPr>
          <p:cNvPr id="47" name="object 47"/>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26</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graphicFrame>
        <p:nvGraphicFramePr>
          <p:cNvPr id="3" name="object 3"/>
          <p:cNvGraphicFramePr>
            <a:graphicFrameLocks noGrp="1"/>
          </p:cNvGraphicFramePr>
          <p:nvPr/>
        </p:nvGraphicFramePr>
        <p:xfrm>
          <a:off x="685800" y="914400"/>
          <a:ext cx="4744720" cy="1085215"/>
        </p:xfrm>
        <a:graphic>
          <a:graphicData uri="http://schemas.openxmlformats.org/drawingml/2006/table">
            <a:tbl>
              <a:tblPr firstRow="1" bandRow="1">
                <a:tableStyleId>{2D5ABB26-0587-4C30-8999-92F81FD0307C}</a:tableStyleId>
              </a:tblPr>
              <a:tblGrid>
                <a:gridCol w="680085"/>
                <a:gridCol w="2304415"/>
                <a:gridCol w="1759585"/>
              </a:tblGrid>
              <a:tr h="384048">
                <a:tc>
                  <a:txBody>
                    <a:bodyPr/>
                    <a:lstStyle/>
                    <a:p>
                      <a:pPr marL="67945">
                        <a:lnSpc>
                          <a:spcPts val="1185"/>
                        </a:lnSpc>
                      </a:pPr>
                      <a:r>
                        <a:rPr dirty="0" sz="1000" spc="-5" b="1">
                          <a:solidFill>
                            <a:srgbClr val="365F91"/>
                          </a:solidFill>
                          <a:latin typeface="Times New Roman"/>
                          <a:cs typeface="Times New Roman"/>
                        </a:rPr>
                        <a:t>Location</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c>
                  <a:txBody>
                    <a:bodyPr/>
                    <a:lstStyle/>
                    <a:p>
                      <a:pPr marL="130175">
                        <a:lnSpc>
                          <a:spcPts val="1165"/>
                        </a:lnSpc>
                      </a:pPr>
                      <a:r>
                        <a:rPr dirty="0" sz="1000" spc="-5" b="1">
                          <a:solidFill>
                            <a:srgbClr val="365F91"/>
                          </a:solidFill>
                          <a:latin typeface="Times New Roman"/>
                          <a:cs typeface="Times New Roman"/>
                        </a:rPr>
                        <a:t>Effective Prestress after release,</a:t>
                      </a:r>
                      <a:endParaRPr sz="1000">
                        <a:latin typeface="Times New Roman"/>
                        <a:cs typeface="Times New Roman"/>
                      </a:endParaRPr>
                    </a:p>
                    <a:p>
                      <a:pPr marL="130175">
                        <a:lnSpc>
                          <a:spcPts val="1180"/>
                        </a:lnSpc>
                      </a:pPr>
                      <a:r>
                        <a:rPr dirty="0" sz="1000" spc="-280">
                          <a:solidFill>
                            <a:srgbClr val="365F91"/>
                          </a:solidFill>
                          <a:latin typeface="Cambria Math"/>
                          <a:cs typeface="Cambria Math"/>
                        </a:rPr>
                        <a:t>𝑷𝑷(𝒌𝒌𝒌𝒌𝒌𝒌)</a:t>
                      </a:r>
                      <a:endParaRPr sz="1000">
                        <a:latin typeface="Cambria Math"/>
                        <a:cs typeface="Cambria Math"/>
                      </a:endParaRPr>
                    </a:p>
                  </a:txBody>
                  <a:tcPr marL="0" marR="0" marB="0" marT="0">
                    <a:lnT w="12700">
                      <a:solidFill>
                        <a:srgbClr val="4F81BC"/>
                      </a:solidFill>
                      <a:prstDash val="solid"/>
                    </a:lnT>
                    <a:lnB w="12700">
                      <a:solidFill>
                        <a:srgbClr val="4F81BC"/>
                      </a:solidFill>
                      <a:prstDash val="solid"/>
                    </a:lnB>
                  </a:tcPr>
                </a:tc>
                <a:tc>
                  <a:txBody>
                    <a:bodyPr/>
                    <a:lstStyle/>
                    <a:p>
                      <a:pPr algn="ctr" marR="234315">
                        <a:lnSpc>
                          <a:spcPts val="1195"/>
                        </a:lnSpc>
                      </a:pPr>
                      <a:r>
                        <a:rPr dirty="0" sz="1000" spc="-215">
                          <a:solidFill>
                            <a:srgbClr val="365F91"/>
                          </a:solidFill>
                          <a:latin typeface="Cambria Math"/>
                          <a:cs typeface="Cambria Math"/>
                        </a:rPr>
                        <a:t>∆𝒇𝒇</a:t>
                      </a:r>
                      <a:r>
                        <a:rPr dirty="0" baseline="-15873" sz="1050" spc="-322">
                          <a:solidFill>
                            <a:srgbClr val="365F91"/>
                          </a:solidFill>
                          <a:latin typeface="Cambria Math"/>
                          <a:cs typeface="Cambria Math"/>
                        </a:rPr>
                        <a:t>𝒌𝒌𝒑𝒑𝒑𝒑</a:t>
                      </a:r>
                      <a:r>
                        <a:rPr dirty="0" baseline="-15873" sz="1050" spc="172">
                          <a:solidFill>
                            <a:srgbClr val="365F91"/>
                          </a:solidFill>
                          <a:latin typeface="Cambria Math"/>
                          <a:cs typeface="Cambria Math"/>
                        </a:rPr>
                        <a:t> </a:t>
                      </a:r>
                      <a:r>
                        <a:rPr dirty="0" sz="1000" spc="-280">
                          <a:solidFill>
                            <a:srgbClr val="365F91"/>
                          </a:solidFill>
                          <a:latin typeface="Cambria Math"/>
                          <a:cs typeface="Cambria Math"/>
                        </a:rPr>
                        <a:t>(𝒌𝒌𝒌𝒌𝒌𝒌)</a:t>
                      </a:r>
                      <a:endParaRPr sz="1000">
                        <a:latin typeface="Cambria Math"/>
                        <a:cs typeface="Cambria Math"/>
                      </a:endParaRPr>
                    </a:p>
                  </a:txBody>
                  <a:tcPr marL="0" marR="0" marB="0" marT="0">
                    <a:lnT w="12700">
                      <a:solidFill>
                        <a:srgbClr val="4F81BC"/>
                      </a:solidFill>
                      <a:prstDash val="solid"/>
                    </a:lnT>
                    <a:lnB w="12700">
                      <a:solidFill>
                        <a:srgbClr val="4F81BC"/>
                      </a:solidFill>
                      <a:prstDash val="solid"/>
                    </a:lnB>
                  </a:tcPr>
                </a:tc>
              </a:tr>
              <a:tr h="231648">
                <a:tc>
                  <a:txBody>
                    <a:bodyPr/>
                    <a:lstStyle/>
                    <a:p>
                      <a:pPr marL="67945">
                        <a:lnSpc>
                          <a:spcPts val="1185"/>
                        </a:lnSpc>
                      </a:pPr>
                      <a:r>
                        <a:rPr dirty="0" sz="1000" spc="-5" b="1">
                          <a:solidFill>
                            <a:srgbClr val="365F91"/>
                          </a:solidFill>
                          <a:latin typeface="Times New Roman"/>
                          <a:cs typeface="Times New Roman"/>
                        </a:rPr>
                        <a:t>PSXFR</a:t>
                      </a:r>
                      <a:endParaRPr sz="1000">
                        <a:latin typeface="Times New Roman"/>
                        <a:cs typeface="Times New Roman"/>
                      </a:endParaRPr>
                    </a:p>
                  </a:txBody>
                  <a:tcPr marL="0" marR="0" marB="0" marT="0">
                    <a:lnT w="12700">
                      <a:solidFill>
                        <a:srgbClr val="4F81BC"/>
                      </a:solidFill>
                      <a:prstDash val="solid"/>
                    </a:lnT>
                    <a:solidFill>
                      <a:srgbClr val="D2DFED"/>
                    </a:solidFill>
                  </a:tcPr>
                </a:tc>
                <a:tc>
                  <a:txBody>
                    <a:bodyPr/>
                    <a:lstStyle/>
                    <a:p>
                      <a:pPr marL="837565">
                        <a:lnSpc>
                          <a:spcPts val="1195"/>
                        </a:lnSpc>
                      </a:pPr>
                      <a:r>
                        <a:rPr dirty="0" sz="1000" spc="-5">
                          <a:solidFill>
                            <a:srgbClr val="365F91"/>
                          </a:solidFill>
                          <a:latin typeface="Cambria Math"/>
                          <a:cs typeface="Cambria Math"/>
                        </a:rPr>
                        <a:t>2423.16</a:t>
                      </a:r>
                      <a:endParaRPr sz="1000">
                        <a:latin typeface="Cambria Math"/>
                        <a:cs typeface="Cambria Math"/>
                      </a:endParaRPr>
                    </a:p>
                  </a:txBody>
                  <a:tcPr marL="0" marR="0" marB="0" marT="0">
                    <a:lnT w="12700">
                      <a:solidFill>
                        <a:srgbClr val="4F81BC"/>
                      </a:solidFill>
                      <a:prstDash val="solid"/>
                    </a:lnT>
                    <a:solidFill>
                      <a:srgbClr val="D2DFED"/>
                    </a:solidFill>
                  </a:tcPr>
                </a:tc>
                <a:tc>
                  <a:txBody>
                    <a:bodyPr/>
                    <a:lstStyle/>
                    <a:p>
                      <a:pPr algn="ctr" marR="236854">
                        <a:lnSpc>
                          <a:spcPts val="1195"/>
                        </a:lnSpc>
                      </a:pPr>
                      <a:r>
                        <a:rPr dirty="0" sz="1000" spc="-5">
                          <a:solidFill>
                            <a:srgbClr val="365F91"/>
                          </a:solidFill>
                          <a:latin typeface="Cambria Math"/>
                          <a:cs typeface="Cambria Math"/>
                        </a:rPr>
                        <a:t>17.461</a:t>
                      </a:r>
                      <a:endParaRPr sz="1000">
                        <a:latin typeface="Cambria Math"/>
                        <a:cs typeface="Cambria Math"/>
                      </a:endParaRPr>
                    </a:p>
                  </a:txBody>
                  <a:tcPr marL="0" marR="0" marB="0" marT="0">
                    <a:lnT w="12700">
                      <a:solidFill>
                        <a:srgbClr val="4F81BC"/>
                      </a:solidFill>
                      <a:prstDash val="solid"/>
                    </a:lnT>
                    <a:solidFill>
                      <a:srgbClr val="D2DFED"/>
                    </a:solidFill>
                  </a:tcPr>
                </a:tc>
              </a:tr>
              <a:tr h="225551">
                <a:tc>
                  <a:txBody>
                    <a:bodyPr/>
                    <a:lstStyle/>
                    <a:p>
                      <a:pPr marL="67945">
                        <a:lnSpc>
                          <a:spcPts val="1135"/>
                        </a:lnSpc>
                      </a:pPr>
                      <a:r>
                        <a:rPr dirty="0" sz="1000" b="1">
                          <a:solidFill>
                            <a:srgbClr val="365F91"/>
                          </a:solidFill>
                          <a:latin typeface="Times New Roman"/>
                          <a:cs typeface="Times New Roman"/>
                        </a:rPr>
                        <a:t>HP</a:t>
                      </a:r>
                      <a:endParaRPr sz="1000">
                        <a:latin typeface="Times New Roman"/>
                        <a:cs typeface="Times New Roman"/>
                      </a:endParaRPr>
                    </a:p>
                  </a:txBody>
                  <a:tcPr marL="0" marR="0" marB="0" marT="0"/>
                </a:tc>
                <a:tc>
                  <a:txBody>
                    <a:bodyPr/>
                    <a:lstStyle/>
                    <a:p>
                      <a:pPr marL="837565">
                        <a:lnSpc>
                          <a:spcPts val="1150"/>
                        </a:lnSpc>
                      </a:pPr>
                      <a:r>
                        <a:rPr dirty="0" sz="1000" spc="-5">
                          <a:solidFill>
                            <a:srgbClr val="365F91"/>
                          </a:solidFill>
                          <a:latin typeface="Cambria Math"/>
                          <a:cs typeface="Cambria Math"/>
                        </a:rPr>
                        <a:t>2380.27</a:t>
                      </a:r>
                      <a:endParaRPr sz="1000">
                        <a:latin typeface="Cambria Math"/>
                        <a:cs typeface="Cambria Math"/>
                      </a:endParaRPr>
                    </a:p>
                  </a:txBody>
                  <a:tcPr marL="0" marR="0" marB="0" marT="0"/>
                </a:tc>
                <a:tc>
                  <a:txBody>
                    <a:bodyPr/>
                    <a:lstStyle/>
                    <a:p>
                      <a:pPr algn="ctr" marR="236854">
                        <a:lnSpc>
                          <a:spcPts val="1150"/>
                        </a:lnSpc>
                      </a:pPr>
                      <a:r>
                        <a:rPr dirty="0" sz="1000" spc="-5">
                          <a:solidFill>
                            <a:srgbClr val="365F91"/>
                          </a:solidFill>
                          <a:latin typeface="Cambria Math"/>
                          <a:cs typeface="Cambria Math"/>
                        </a:rPr>
                        <a:t>20.701</a:t>
                      </a:r>
                      <a:endParaRPr sz="1000">
                        <a:latin typeface="Cambria Math"/>
                        <a:cs typeface="Cambria Math"/>
                      </a:endParaRPr>
                    </a:p>
                  </a:txBody>
                  <a:tcPr marL="0" marR="0" marB="0" marT="0"/>
                </a:tc>
              </a:tr>
              <a:tr h="231654">
                <a:tc>
                  <a:txBody>
                    <a:bodyPr/>
                    <a:lstStyle/>
                    <a:p>
                      <a:pPr marL="67945">
                        <a:lnSpc>
                          <a:spcPts val="1135"/>
                        </a:lnSpc>
                      </a:pPr>
                      <a:r>
                        <a:rPr dirty="0" sz="1000" spc="-5" b="1">
                          <a:solidFill>
                            <a:srgbClr val="365F91"/>
                          </a:solidFill>
                          <a:latin typeface="Times New Roman"/>
                          <a:cs typeface="Times New Roman"/>
                        </a:rPr>
                        <a:t>0.5Lg</a:t>
                      </a:r>
                      <a:endParaRPr sz="10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marL="837565">
                        <a:lnSpc>
                          <a:spcPts val="1150"/>
                        </a:lnSpc>
                      </a:pPr>
                      <a:r>
                        <a:rPr dirty="0" sz="1000" spc="-5">
                          <a:solidFill>
                            <a:srgbClr val="365F91"/>
                          </a:solidFill>
                          <a:latin typeface="Cambria Math"/>
                          <a:cs typeface="Cambria Math"/>
                        </a:rPr>
                        <a:t>2384.47</a:t>
                      </a:r>
                      <a:endParaRPr sz="1000">
                        <a:latin typeface="Cambria Math"/>
                        <a:cs typeface="Cambria Math"/>
                      </a:endParaRPr>
                    </a:p>
                  </a:txBody>
                  <a:tcPr marL="0" marR="0" marB="0" marT="0">
                    <a:lnB w="12700">
                      <a:solidFill>
                        <a:srgbClr val="4F81BC"/>
                      </a:solidFill>
                      <a:prstDash val="solid"/>
                    </a:lnB>
                    <a:solidFill>
                      <a:srgbClr val="D2DFED"/>
                    </a:solidFill>
                  </a:tcPr>
                </a:tc>
                <a:tc>
                  <a:txBody>
                    <a:bodyPr/>
                    <a:lstStyle/>
                    <a:p>
                      <a:pPr algn="ctr" marR="236854">
                        <a:lnSpc>
                          <a:spcPts val="1150"/>
                        </a:lnSpc>
                      </a:pPr>
                      <a:r>
                        <a:rPr dirty="0" sz="1000" spc="-5">
                          <a:solidFill>
                            <a:srgbClr val="365F91"/>
                          </a:solidFill>
                          <a:latin typeface="Cambria Math"/>
                          <a:cs typeface="Cambria Math"/>
                        </a:rPr>
                        <a:t>20.384</a:t>
                      </a:r>
                      <a:endParaRPr sz="1000">
                        <a:latin typeface="Cambria Math"/>
                        <a:cs typeface="Cambria Math"/>
                      </a:endParaRPr>
                    </a:p>
                  </a:txBody>
                  <a:tcPr marL="0" marR="0" marB="0" marT="0">
                    <a:lnB w="12700">
                      <a:solidFill>
                        <a:srgbClr val="4F81BC"/>
                      </a:solidFill>
                      <a:prstDash val="solid"/>
                    </a:lnB>
                    <a:solidFill>
                      <a:srgbClr val="D2DFED"/>
                    </a:solidFill>
                  </a:tcPr>
                </a:tc>
              </a:tr>
            </a:tbl>
          </a:graphicData>
        </a:graphic>
      </p:graphicFrame>
      <p:sp>
        <p:nvSpPr>
          <p:cNvPr id="4" name="object 4"/>
          <p:cNvSpPr txBox="1"/>
          <p:nvPr/>
        </p:nvSpPr>
        <p:spPr>
          <a:xfrm>
            <a:off x="673100" y="2236264"/>
            <a:ext cx="6082030" cy="905510"/>
          </a:xfrm>
          <a:prstGeom prst="rect">
            <a:avLst/>
          </a:prstGeom>
        </p:spPr>
        <p:txBody>
          <a:bodyPr wrap="square" lIns="0" tIns="50800" rIns="0" bIns="0" rtlCol="0" vert="horz">
            <a:spAutoFit/>
          </a:bodyPr>
          <a:lstStyle/>
          <a:p>
            <a:pPr lvl="2" marL="469900" indent="-457200">
              <a:lnSpc>
                <a:spcPct val="100000"/>
              </a:lnSpc>
              <a:spcBef>
                <a:spcPts val="400"/>
              </a:spcBef>
              <a:buClr>
                <a:srgbClr val="0000FF"/>
              </a:buClr>
              <a:buFont typeface="Arial"/>
              <a:buAutoNum type="arabicPeriod" startAt="3"/>
              <a:tabLst>
                <a:tab pos="469900" algn="l"/>
              </a:tabLst>
            </a:pPr>
            <a:r>
              <a:rPr dirty="0" sz="1200" spc="-5">
                <a:solidFill>
                  <a:srgbClr val="0000FF"/>
                </a:solidFill>
                <a:latin typeface="Arial"/>
                <a:cs typeface="Arial"/>
              </a:rPr>
              <a:t>C</a:t>
            </a:r>
            <a:r>
              <a:rPr dirty="0" sz="1200" spc="-5">
                <a:solidFill>
                  <a:srgbClr val="0000FF"/>
                </a:solidFill>
                <a:latin typeface="Arial"/>
                <a:cs typeface="Arial"/>
              </a:rPr>
              <a:t>oncrete strength for form</a:t>
            </a:r>
            <a:r>
              <a:rPr dirty="0" sz="1200" spc="25">
                <a:solidFill>
                  <a:srgbClr val="0000FF"/>
                </a:solidFill>
                <a:latin typeface="Arial"/>
                <a:cs typeface="Arial"/>
              </a:rPr>
              <a:t> </a:t>
            </a:r>
            <a:r>
              <a:rPr dirty="0" sz="1200" spc="-5">
                <a:solidFill>
                  <a:srgbClr val="0000FF"/>
                </a:solidFill>
                <a:latin typeface="Arial"/>
                <a:cs typeface="Arial"/>
              </a:rPr>
              <a:t>stripping</a:t>
            </a:r>
            <a:endParaRPr sz="1200">
              <a:latin typeface="Arial"/>
              <a:cs typeface="Arial"/>
            </a:endParaRPr>
          </a:p>
          <a:p>
            <a:pPr marL="12700" marR="5080">
              <a:lnSpc>
                <a:spcPts val="1150"/>
              </a:lnSpc>
              <a:spcBef>
                <a:spcPts val="330"/>
              </a:spcBef>
            </a:pPr>
            <a:r>
              <a:rPr dirty="0" sz="1000" spc="-5">
                <a:latin typeface="Times New Roman"/>
                <a:cs typeface="Times New Roman"/>
              </a:rPr>
              <a:t>This is </a:t>
            </a:r>
            <a:r>
              <a:rPr dirty="0" sz="1000">
                <a:latin typeface="Times New Roman"/>
                <a:cs typeface="Times New Roman"/>
              </a:rPr>
              <a:t>not </a:t>
            </a:r>
            <a:r>
              <a:rPr dirty="0" sz="1000" spc="-5">
                <a:latin typeface="Times New Roman"/>
                <a:cs typeface="Times New Roman"/>
              </a:rPr>
              <a:t>an essential design step; </a:t>
            </a:r>
            <a:r>
              <a:rPr dirty="0" sz="1000">
                <a:latin typeface="Times New Roman"/>
                <a:cs typeface="Times New Roman"/>
              </a:rPr>
              <a:t>however, </a:t>
            </a:r>
            <a:r>
              <a:rPr dirty="0" sz="1000" spc="-5">
                <a:latin typeface="Times New Roman"/>
                <a:cs typeface="Times New Roman"/>
              </a:rPr>
              <a:t>it helps to illustrate that the initial lifting case typically governs the initial  concrete strength. Check the point </a:t>
            </a:r>
            <a:r>
              <a:rPr dirty="0" sz="1000">
                <a:latin typeface="Times New Roman"/>
                <a:cs typeface="Times New Roman"/>
              </a:rPr>
              <a:t>of </a:t>
            </a:r>
            <a:r>
              <a:rPr dirty="0" sz="1000" spc="-5">
                <a:latin typeface="Times New Roman"/>
                <a:cs typeface="Times New Roman"/>
              </a:rPr>
              <a:t>prestress transfer and the harp</a:t>
            </a:r>
            <a:r>
              <a:rPr dirty="0" sz="1000" spc="40">
                <a:latin typeface="Times New Roman"/>
                <a:cs typeface="Times New Roman"/>
              </a:rPr>
              <a:t> </a:t>
            </a:r>
            <a:r>
              <a:rPr dirty="0" sz="1000" spc="-5">
                <a:latin typeface="Times New Roman"/>
                <a:cs typeface="Times New Roman"/>
              </a:rPr>
              <a:t>point.</a:t>
            </a:r>
            <a:endParaRPr sz="1000">
              <a:latin typeface="Times New Roman"/>
              <a:cs typeface="Times New Roman"/>
            </a:endParaRPr>
          </a:p>
          <a:p>
            <a:pPr>
              <a:lnSpc>
                <a:spcPct val="100000"/>
              </a:lnSpc>
              <a:spcBef>
                <a:spcPts val="25"/>
              </a:spcBef>
            </a:pPr>
            <a:endParaRPr sz="950">
              <a:latin typeface="Times New Roman"/>
              <a:cs typeface="Times New Roman"/>
            </a:endParaRPr>
          </a:p>
          <a:p>
            <a:pPr lvl="3" marL="561340" indent="-548640">
              <a:lnSpc>
                <a:spcPct val="100000"/>
              </a:lnSpc>
              <a:buFont typeface="Times New Roman"/>
              <a:buAutoNum type="arabicPeriod"/>
              <a:tabLst>
                <a:tab pos="560705" algn="l"/>
                <a:tab pos="561340" algn="l"/>
              </a:tabLst>
            </a:pPr>
            <a:r>
              <a:rPr dirty="0" sz="1200" spc="-5" i="1">
                <a:latin typeface="Arial"/>
                <a:cs typeface="Arial"/>
              </a:rPr>
              <a:t>St</a:t>
            </a:r>
            <a:r>
              <a:rPr dirty="0" sz="1200" spc="-5" i="1">
                <a:latin typeface="Arial"/>
                <a:cs typeface="Arial"/>
              </a:rPr>
              <a:t>ress due to</a:t>
            </a:r>
            <a:r>
              <a:rPr dirty="0" sz="1200" spc="15" i="1">
                <a:latin typeface="Arial"/>
                <a:cs typeface="Arial"/>
              </a:rPr>
              <a:t> </a:t>
            </a:r>
            <a:r>
              <a:rPr dirty="0" sz="1200" spc="-5" i="1">
                <a:latin typeface="Arial"/>
                <a:cs typeface="Arial"/>
              </a:rPr>
              <a:t>Prestressing</a:t>
            </a:r>
            <a:endParaRPr sz="1200">
              <a:latin typeface="Arial"/>
              <a:cs typeface="Arial"/>
            </a:endParaRPr>
          </a:p>
        </p:txBody>
      </p:sp>
      <p:sp>
        <p:nvSpPr>
          <p:cNvPr id="5" name="object 5"/>
          <p:cNvSpPr/>
          <p:nvPr/>
        </p:nvSpPr>
        <p:spPr>
          <a:xfrm>
            <a:off x="3855720" y="3328415"/>
            <a:ext cx="82550" cy="7620"/>
          </a:xfrm>
          <a:custGeom>
            <a:avLst/>
            <a:gdLst/>
            <a:ahLst/>
            <a:cxnLst/>
            <a:rect l="l" t="t" r="r" b="b"/>
            <a:pathLst>
              <a:path w="82550" h="7620">
                <a:moveTo>
                  <a:pt x="0" y="7620"/>
                </a:moveTo>
                <a:lnTo>
                  <a:pt x="82296" y="7620"/>
                </a:lnTo>
                <a:lnTo>
                  <a:pt x="82296" y="0"/>
                </a:lnTo>
                <a:lnTo>
                  <a:pt x="0" y="0"/>
                </a:lnTo>
                <a:lnTo>
                  <a:pt x="0" y="7620"/>
                </a:lnTo>
                <a:close/>
              </a:path>
            </a:pathLst>
          </a:custGeom>
          <a:solidFill>
            <a:srgbClr val="000000"/>
          </a:solidFill>
        </p:spPr>
        <p:txBody>
          <a:bodyPr wrap="square" lIns="0" tIns="0" rIns="0" bIns="0" rtlCol="0"/>
          <a:lstStyle/>
          <a:p/>
        </p:txBody>
      </p:sp>
      <p:sp>
        <p:nvSpPr>
          <p:cNvPr id="6" name="object 6"/>
          <p:cNvSpPr/>
          <p:nvPr/>
        </p:nvSpPr>
        <p:spPr>
          <a:xfrm>
            <a:off x="4088891" y="3332226"/>
            <a:ext cx="144780" cy="0"/>
          </a:xfrm>
          <a:custGeom>
            <a:avLst/>
            <a:gdLst/>
            <a:ahLst/>
            <a:cxnLst/>
            <a:rect l="l" t="t" r="r" b="b"/>
            <a:pathLst>
              <a:path w="144779" h="0">
                <a:moveTo>
                  <a:pt x="0" y="0"/>
                </a:moveTo>
                <a:lnTo>
                  <a:pt x="144779" y="0"/>
                </a:lnTo>
              </a:path>
            </a:pathLst>
          </a:custGeom>
          <a:ln w="7620">
            <a:solidFill>
              <a:srgbClr val="000000"/>
            </a:solidFill>
          </a:ln>
        </p:spPr>
        <p:txBody>
          <a:bodyPr wrap="square" lIns="0" tIns="0" rIns="0" bIns="0" rtlCol="0"/>
          <a:lstStyle/>
          <a:p/>
        </p:txBody>
      </p:sp>
      <p:sp>
        <p:nvSpPr>
          <p:cNvPr id="7" name="object 7"/>
          <p:cNvSpPr/>
          <p:nvPr/>
        </p:nvSpPr>
        <p:spPr>
          <a:xfrm>
            <a:off x="2441448" y="4078985"/>
            <a:ext cx="830580" cy="0"/>
          </a:xfrm>
          <a:custGeom>
            <a:avLst/>
            <a:gdLst/>
            <a:ahLst/>
            <a:cxnLst/>
            <a:rect l="l" t="t" r="r" b="b"/>
            <a:pathLst>
              <a:path w="830579" h="0">
                <a:moveTo>
                  <a:pt x="0" y="0"/>
                </a:moveTo>
                <a:lnTo>
                  <a:pt x="830579" y="0"/>
                </a:lnTo>
              </a:path>
            </a:pathLst>
          </a:custGeom>
          <a:ln w="7620">
            <a:solidFill>
              <a:srgbClr val="000000"/>
            </a:solidFill>
          </a:ln>
        </p:spPr>
        <p:txBody>
          <a:bodyPr wrap="square" lIns="0" tIns="0" rIns="0" bIns="0" rtlCol="0"/>
          <a:lstStyle/>
          <a:p/>
        </p:txBody>
      </p:sp>
      <p:sp>
        <p:nvSpPr>
          <p:cNvPr id="8" name="object 8"/>
          <p:cNvSpPr txBox="1"/>
          <p:nvPr/>
        </p:nvSpPr>
        <p:spPr>
          <a:xfrm>
            <a:off x="647700" y="3131322"/>
            <a:ext cx="6167120" cy="924560"/>
          </a:xfrm>
          <a:prstGeom prst="rect">
            <a:avLst/>
          </a:prstGeom>
        </p:spPr>
        <p:txBody>
          <a:bodyPr wrap="square" lIns="0" tIns="12065" rIns="0" bIns="0" rtlCol="0" vert="horz">
            <a:spAutoFit/>
          </a:bodyPr>
          <a:lstStyle/>
          <a:p>
            <a:pPr algn="ctr" marL="622300">
              <a:lnSpc>
                <a:spcPts val="985"/>
              </a:lnSpc>
              <a:spcBef>
                <a:spcPts val="95"/>
              </a:spcBef>
              <a:tabLst>
                <a:tab pos="855344" algn="l"/>
              </a:tabLst>
            </a:pPr>
            <a:r>
              <a:rPr dirty="0" sz="1000" spc="-315">
                <a:latin typeface="Cambria Math"/>
                <a:cs typeface="Cambria Math"/>
              </a:rPr>
              <a:t>𝑃𝑃	</a:t>
            </a:r>
            <a:r>
              <a:rPr dirty="0" sz="1000" spc="-355">
                <a:latin typeface="Cambria Math"/>
                <a:cs typeface="Cambria Math"/>
              </a:rPr>
              <a:t>𝑃𝑃𝐴𝐴</a:t>
            </a:r>
            <a:endParaRPr sz="1000">
              <a:latin typeface="Cambria Math"/>
              <a:cs typeface="Cambria Math"/>
            </a:endParaRPr>
          </a:p>
          <a:p>
            <a:pPr algn="ctr" marL="268605">
              <a:lnSpc>
                <a:spcPts val="985"/>
              </a:lnSpc>
            </a:pPr>
            <a:r>
              <a:rPr dirty="0" sz="1000" spc="-270">
                <a:latin typeface="Cambria Math"/>
                <a:cs typeface="Cambria Math"/>
              </a:rPr>
              <a:t>𝑓𝑓</a:t>
            </a:r>
            <a:r>
              <a:rPr dirty="0" baseline="-15873" sz="1050" spc="-405">
                <a:latin typeface="Cambria Math"/>
                <a:cs typeface="Cambria Math"/>
              </a:rPr>
              <a:t>𝑑𝑑𝑠𝑠</a:t>
            </a:r>
            <a:r>
              <a:rPr dirty="0" baseline="-15873" sz="1050" spc="262">
                <a:latin typeface="Cambria Math"/>
                <a:cs typeface="Cambria Math"/>
              </a:rPr>
              <a:t> </a:t>
            </a:r>
            <a:r>
              <a:rPr dirty="0" sz="1000" spc="-5">
                <a:latin typeface="Cambria Math"/>
                <a:cs typeface="Cambria Math"/>
              </a:rPr>
              <a:t>= </a:t>
            </a:r>
            <a:r>
              <a:rPr dirty="0" baseline="-36111" sz="1500" spc="-480">
                <a:latin typeface="Cambria Math"/>
                <a:cs typeface="Cambria Math"/>
              </a:rPr>
              <a:t>𝐴𝐴</a:t>
            </a:r>
            <a:r>
              <a:rPr dirty="0" baseline="-36111" sz="1500" spc="15">
                <a:latin typeface="Cambria Math"/>
                <a:cs typeface="Cambria Math"/>
              </a:rPr>
              <a:t> </a:t>
            </a:r>
            <a:r>
              <a:rPr dirty="0" sz="1000" spc="-5">
                <a:latin typeface="Cambria Math"/>
                <a:cs typeface="Cambria Math"/>
              </a:rPr>
              <a:t>+ </a:t>
            </a:r>
            <a:r>
              <a:rPr dirty="0" sz="1000" spc="140">
                <a:latin typeface="Cambria Math"/>
                <a:cs typeface="Cambria Math"/>
              </a:rPr>
              <a:t> </a:t>
            </a:r>
            <a:r>
              <a:rPr dirty="0" baseline="-36111" sz="1500" spc="-405">
                <a:latin typeface="Cambria Math"/>
                <a:cs typeface="Cambria Math"/>
              </a:rPr>
              <a:t>𝑆𝑆</a:t>
            </a:r>
            <a:endParaRPr baseline="-36111" sz="1500">
              <a:latin typeface="Cambria Math"/>
              <a:cs typeface="Cambria Math"/>
            </a:endParaRPr>
          </a:p>
          <a:p>
            <a:pPr marL="38100">
              <a:lnSpc>
                <a:spcPts val="1190"/>
              </a:lnSpc>
              <a:spcBef>
                <a:spcPts val="1019"/>
              </a:spcBef>
            </a:pPr>
            <a:r>
              <a:rPr dirty="0" sz="1000" spc="-5">
                <a:latin typeface="Times New Roman"/>
                <a:cs typeface="Times New Roman"/>
              </a:rPr>
              <a:t>From PGSuper, the effective prestress force at the </a:t>
            </a:r>
            <a:r>
              <a:rPr dirty="0" sz="1000">
                <a:latin typeface="Times New Roman"/>
                <a:cs typeface="Times New Roman"/>
              </a:rPr>
              <a:t>point of </a:t>
            </a:r>
            <a:r>
              <a:rPr dirty="0" sz="1000" spc="-5">
                <a:latin typeface="Times New Roman"/>
                <a:cs typeface="Times New Roman"/>
              </a:rPr>
              <a:t>prestress transfer is </a:t>
            </a:r>
            <a:r>
              <a:rPr dirty="0" sz="1000" spc="-315">
                <a:latin typeface="Cambria Math"/>
                <a:cs typeface="Cambria Math"/>
              </a:rPr>
              <a:t>𝑃𝑃</a:t>
            </a:r>
            <a:r>
              <a:rPr dirty="0" sz="1000" spc="90">
                <a:latin typeface="Cambria Math"/>
                <a:cs typeface="Cambria Math"/>
              </a:rPr>
              <a:t> </a:t>
            </a:r>
            <a:r>
              <a:rPr dirty="0" sz="1000" spc="-5">
                <a:latin typeface="Cambria Math"/>
                <a:cs typeface="Cambria Math"/>
              </a:rPr>
              <a:t>= 2423.16 </a:t>
            </a:r>
            <a:r>
              <a:rPr dirty="0" sz="1000" spc="-290">
                <a:latin typeface="Cambria Math"/>
                <a:cs typeface="Cambria Math"/>
              </a:rPr>
              <a:t>𝑘𝑘𝑠𝑠𝑘𝑘</a:t>
            </a:r>
            <a:r>
              <a:rPr dirty="0" sz="1000" spc="45">
                <a:latin typeface="Cambria Math"/>
                <a:cs typeface="Cambria Math"/>
              </a:rPr>
              <a:t> </a:t>
            </a:r>
            <a:r>
              <a:rPr dirty="0" sz="1000" spc="-5">
                <a:latin typeface="Times New Roman"/>
                <a:cs typeface="Times New Roman"/>
              </a:rPr>
              <a:t>with an eccentricity</a:t>
            </a:r>
            <a:r>
              <a:rPr dirty="0" sz="1000" spc="20">
                <a:latin typeface="Times New Roman"/>
                <a:cs typeface="Times New Roman"/>
              </a:rPr>
              <a:t> </a:t>
            </a:r>
            <a:r>
              <a:rPr dirty="0" sz="1000">
                <a:latin typeface="Times New Roman"/>
                <a:cs typeface="Times New Roman"/>
              </a:rPr>
              <a:t>of</a:t>
            </a:r>
            <a:endParaRPr sz="1000">
              <a:latin typeface="Times New Roman"/>
              <a:cs typeface="Times New Roman"/>
            </a:endParaRPr>
          </a:p>
          <a:p>
            <a:pPr marL="38100">
              <a:lnSpc>
                <a:spcPts val="1190"/>
              </a:lnSpc>
            </a:pPr>
            <a:r>
              <a:rPr dirty="0" sz="1000" spc="-5">
                <a:latin typeface="Cambria Math"/>
                <a:cs typeface="Cambria Math"/>
              </a:rPr>
              <a:t>16.166</a:t>
            </a:r>
            <a:r>
              <a:rPr dirty="0" sz="1000">
                <a:latin typeface="Cambria Math"/>
                <a:cs typeface="Cambria Math"/>
              </a:rPr>
              <a:t> </a:t>
            </a:r>
            <a:r>
              <a:rPr dirty="0" sz="1000" spc="-195">
                <a:latin typeface="Cambria Math"/>
                <a:cs typeface="Cambria Math"/>
              </a:rPr>
              <a:t>𝑠𝑠𝑠𝑠</a:t>
            </a:r>
            <a:r>
              <a:rPr dirty="0" sz="1000" spc="-195">
                <a:latin typeface="Times New Roman"/>
                <a:cs typeface="Times New Roman"/>
              </a:rPr>
              <a:t>.</a:t>
            </a:r>
            <a:endParaRPr sz="1000">
              <a:latin typeface="Times New Roman"/>
              <a:cs typeface="Times New Roman"/>
            </a:endParaRPr>
          </a:p>
          <a:p>
            <a:pPr algn="ctr" marR="161290">
              <a:lnSpc>
                <a:spcPct val="100000"/>
              </a:lnSpc>
              <a:spcBef>
                <a:spcPts val="515"/>
              </a:spcBef>
              <a:tabLst>
                <a:tab pos="981075" algn="l"/>
              </a:tabLst>
            </a:pPr>
            <a:r>
              <a:rPr dirty="0" sz="1000" spc="-110">
                <a:latin typeface="Cambria Math"/>
                <a:cs typeface="Cambria Math"/>
              </a:rPr>
              <a:t>−(2423.16𝑘𝑘𝑠𝑠𝑘𝑘)	</a:t>
            </a:r>
            <a:r>
              <a:rPr dirty="0" sz="1000" spc="-100">
                <a:latin typeface="Cambria Math"/>
                <a:cs typeface="Cambria Math"/>
              </a:rPr>
              <a:t>(−2423.16𝑘𝑘𝑠𝑠𝑘𝑘)</a:t>
            </a:r>
            <a:r>
              <a:rPr dirty="0" baseline="2777" sz="1500" spc="-150">
                <a:latin typeface="Cambria Math"/>
                <a:cs typeface="Cambria Math"/>
              </a:rPr>
              <a:t>(</a:t>
            </a:r>
            <a:r>
              <a:rPr dirty="0" sz="1000" spc="-100">
                <a:latin typeface="Cambria Math"/>
                <a:cs typeface="Cambria Math"/>
              </a:rPr>
              <a:t>16.166𝑠𝑠𝑠𝑠</a:t>
            </a:r>
            <a:r>
              <a:rPr dirty="0" baseline="2777" sz="1500" spc="-150">
                <a:latin typeface="Cambria Math"/>
                <a:cs typeface="Cambria Math"/>
              </a:rPr>
              <a:t>)</a:t>
            </a:r>
            <a:endParaRPr baseline="2777" sz="1500">
              <a:latin typeface="Cambria Math"/>
              <a:cs typeface="Cambria Math"/>
            </a:endParaRPr>
          </a:p>
        </p:txBody>
      </p:sp>
      <p:sp>
        <p:nvSpPr>
          <p:cNvPr id="9" name="object 9"/>
          <p:cNvSpPr txBox="1"/>
          <p:nvPr/>
        </p:nvSpPr>
        <p:spPr>
          <a:xfrm>
            <a:off x="2495871" y="4060990"/>
            <a:ext cx="2047239" cy="177800"/>
          </a:xfrm>
          <a:prstGeom prst="rect">
            <a:avLst/>
          </a:prstGeom>
        </p:spPr>
        <p:txBody>
          <a:bodyPr wrap="square" lIns="0" tIns="12065" rIns="0" bIns="0" rtlCol="0" vert="horz">
            <a:spAutoFit/>
          </a:bodyPr>
          <a:lstStyle/>
          <a:p>
            <a:pPr marL="50800">
              <a:lnSpc>
                <a:spcPct val="100000"/>
              </a:lnSpc>
              <a:spcBef>
                <a:spcPts val="95"/>
              </a:spcBef>
              <a:tabLst>
                <a:tab pos="1282065" algn="l"/>
              </a:tabLst>
            </a:pPr>
            <a:r>
              <a:rPr dirty="0" sz="1000" spc="-80">
                <a:latin typeface="Cambria Math"/>
                <a:cs typeface="Cambria Math"/>
              </a:rPr>
              <a:t>923.531𝑠𝑠𝑠𝑠</a:t>
            </a:r>
            <a:r>
              <a:rPr dirty="0" baseline="23809" sz="1050" spc="-120">
                <a:latin typeface="Cambria Math"/>
                <a:cs typeface="Cambria Math"/>
              </a:rPr>
              <a:t>2	</a:t>
            </a:r>
            <a:r>
              <a:rPr dirty="0" sz="1000" spc="-70">
                <a:latin typeface="Cambria Math"/>
                <a:cs typeface="Cambria Math"/>
              </a:rPr>
              <a:t>−19152.5𝑠𝑠𝑠𝑠</a:t>
            </a:r>
            <a:r>
              <a:rPr dirty="0" baseline="23809" sz="1050" spc="-104">
                <a:latin typeface="Cambria Math"/>
                <a:cs typeface="Cambria Math"/>
              </a:rPr>
              <a:t>3</a:t>
            </a:r>
            <a:endParaRPr baseline="23809" sz="1050">
              <a:latin typeface="Cambria Math"/>
              <a:cs typeface="Cambria Math"/>
            </a:endParaRPr>
          </a:p>
        </p:txBody>
      </p:sp>
      <p:sp>
        <p:nvSpPr>
          <p:cNvPr id="10" name="object 10"/>
          <p:cNvSpPr/>
          <p:nvPr/>
        </p:nvSpPr>
        <p:spPr>
          <a:xfrm>
            <a:off x="3422903" y="4078985"/>
            <a:ext cx="1430020" cy="0"/>
          </a:xfrm>
          <a:custGeom>
            <a:avLst/>
            <a:gdLst/>
            <a:ahLst/>
            <a:cxnLst/>
            <a:rect l="l" t="t" r="r" b="b"/>
            <a:pathLst>
              <a:path w="1430020" h="0">
                <a:moveTo>
                  <a:pt x="0" y="0"/>
                </a:moveTo>
                <a:lnTo>
                  <a:pt x="1429499" y="0"/>
                </a:lnTo>
              </a:path>
            </a:pathLst>
          </a:custGeom>
          <a:ln w="7620">
            <a:solidFill>
              <a:srgbClr val="000000"/>
            </a:solidFill>
          </a:ln>
        </p:spPr>
        <p:txBody>
          <a:bodyPr wrap="square" lIns="0" tIns="0" rIns="0" bIns="0" rtlCol="0"/>
          <a:lstStyle/>
          <a:p/>
        </p:txBody>
      </p:sp>
      <p:sp>
        <p:nvSpPr>
          <p:cNvPr id="11" name="object 11"/>
          <p:cNvSpPr txBox="1"/>
          <p:nvPr/>
        </p:nvSpPr>
        <p:spPr>
          <a:xfrm>
            <a:off x="2115918" y="3975646"/>
            <a:ext cx="3509645" cy="177800"/>
          </a:xfrm>
          <a:prstGeom prst="rect">
            <a:avLst/>
          </a:prstGeom>
        </p:spPr>
        <p:txBody>
          <a:bodyPr wrap="square" lIns="0" tIns="12065" rIns="0" bIns="0" rtlCol="0" vert="horz">
            <a:spAutoFit/>
          </a:bodyPr>
          <a:lstStyle/>
          <a:p>
            <a:pPr marL="63500">
              <a:lnSpc>
                <a:spcPct val="100000"/>
              </a:lnSpc>
              <a:spcBef>
                <a:spcPts val="95"/>
              </a:spcBef>
              <a:tabLst>
                <a:tab pos="1184910" algn="l"/>
                <a:tab pos="2771140" algn="l"/>
              </a:tabLst>
            </a:pPr>
            <a:r>
              <a:rPr dirty="0" sz="1000" spc="-345">
                <a:latin typeface="Cambria Math"/>
                <a:cs typeface="Cambria Math"/>
              </a:rPr>
              <a:t>𝑓𝑓</a:t>
            </a:r>
            <a:r>
              <a:rPr dirty="0" baseline="-15873" sz="1050" spc="-517">
                <a:latin typeface="Cambria Math"/>
                <a:cs typeface="Cambria Math"/>
              </a:rPr>
              <a:t>𝑑𝑑</a:t>
            </a:r>
            <a:r>
              <a:rPr dirty="0" baseline="-15873" sz="1050" spc="262">
                <a:latin typeface="Cambria Math"/>
                <a:cs typeface="Cambria Math"/>
              </a:rPr>
              <a:t> </a:t>
            </a:r>
            <a:r>
              <a:rPr dirty="0" sz="1000" spc="-5">
                <a:latin typeface="Cambria Math"/>
                <a:cs typeface="Cambria Math"/>
              </a:rPr>
              <a:t>=	+	=</a:t>
            </a:r>
            <a:r>
              <a:rPr dirty="0" sz="1000" spc="30">
                <a:latin typeface="Cambria Math"/>
                <a:cs typeface="Cambria Math"/>
              </a:rPr>
              <a:t> </a:t>
            </a:r>
            <a:r>
              <a:rPr dirty="0" sz="1000" spc="-140">
                <a:latin typeface="Cambria Math"/>
                <a:cs typeface="Cambria Math"/>
              </a:rPr>
              <a:t>−0.578𝑘𝑘𝑠𝑠𝑠𝑠</a:t>
            </a:r>
            <a:endParaRPr sz="1000">
              <a:latin typeface="Cambria Math"/>
              <a:cs typeface="Cambria Math"/>
            </a:endParaRPr>
          </a:p>
        </p:txBody>
      </p:sp>
      <p:sp>
        <p:nvSpPr>
          <p:cNvPr id="12" name="object 12"/>
          <p:cNvSpPr txBox="1"/>
          <p:nvPr/>
        </p:nvSpPr>
        <p:spPr>
          <a:xfrm>
            <a:off x="2133585" y="4347494"/>
            <a:ext cx="317500" cy="177800"/>
          </a:xfrm>
          <a:prstGeom prst="rect">
            <a:avLst/>
          </a:prstGeom>
        </p:spPr>
        <p:txBody>
          <a:bodyPr wrap="square" lIns="0" tIns="12065" rIns="0" bIns="0" rtlCol="0" vert="horz">
            <a:spAutoFit/>
          </a:bodyPr>
          <a:lstStyle/>
          <a:p>
            <a:pPr marL="38100">
              <a:lnSpc>
                <a:spcPct val="100000"/>
              </a:lnSpc>
              <a:spcBef>
                <a:spcPts val="95"/>
              </a:spcBef>
            </a:pPr>
            <a:r>
              <a:rPr dirty="0" sz="1000" spc="-275">
                <a:latin typeface="Cambria Math"/>
                <a:cs typeface="Cambria Math"/>
              </a:rPr>
              <a:t>𝑓𝑓</a:t>
            </a:r>
            <a:r>
              <a:rPr dirty="0" baseline="-15873" sz="1050" spc="-412">
                <a:latin typeface="Cambria Math"/>
                <a:cs typeface="Cambria Math"/>
              </a:rPr>
              <a:t>𝑠𝑠</a:t>
            </a:r>
            <a:r>
              <a:rPr dirty="0" baseline="-15873" sz="1050" spc="217">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13" name="object 13"/>
          <p:cNvSpPr/>
          <p:nvPr/>
        </p:nvSpPr>
        <p:spPr>
          <a:xfrm>
            <a:off x="2447544" y="4450848"/>
            <a:ext cx="830580" cy="0"/>
          </a:xfrm>
          <a:custGeom>
            <a:avLst/>
            <a:gdLst/>
            <a:ahLst/>
            <a:cxnLst/>
            <a:rect l="l" t="t" r="r" b="b"/>
            <a:pathLst>
              <a:path w="830579" h="0">
                <a:moveTo>
                  <a:pt x="0" y="0"/>
                </a:moveTo>
                <a:lnTo>
                  <a:pt x="830580" y="0"/>
                </a:lnTo>
              </a:path>
            </a:pathLst>
          </a:custGeom>
          <a:ln w="7607">
            <a:solidFill>
              <a:srgbClr val="000000"/>
            </a:solidFill>
          </a:ln>
        </p:spPr>
        <p:txBody>
          <a:bodyPr wrap="square" lIns="0" tIns="0" rIns="0" bIns="0" rtlCol="0"/>
          <a:lstStyle/>
          <a:p/>
        </p:txBody>
      </p:sp>
      <p:sp>
        <p:nvSpPr>
          <p:cNvPr id="14" name="object 14"/>
          <p:cNvSpPr txBox="1"/>
          <p:nvPr/>
        </p:nvSpPr>
        <p:spPr>
          <a:xfrm>
            <a:off x="2434831" y="4249938"/>
            <a:ext cx="2435860" cy="177800"/>
          </a:xfrm>
          <a:prstGeom prst="rect">
            <a:avLst/>
          </a:prstGeom>
        </p:spPr>
        <p:txBody>
          <a:bodyPr wrap="square" lIns="0" tIns="12065" rIns="0" bIns="0" rtlCol="0" vert="horz">
            <a:spAutoFit/>
          </a:bodyPr>
          <a:lstStyle/>
          <a:p>
            <a:pPr marL="12700">
              <a:lnSpc>
                <a:spcPct val="100000"/>
              </a:lnSpc>
              <a:spcBef>
                <a:spcPts val="95"/>
              </a:spcBef>
              <a:tabLst>
                <a:tab pos="995044" algn="l"/>
              </a:tabLst>
            </a:pPr>
            <a:r>
              <a:rPr dirty="0" sz="1000" spc="-110">
                <a:latin typeface="Cambria Math"/>
                <a:cs typeface="Cambria Math"/>
              </a:rPr>
              <a:t>−(2423.16𝑘𝑘𝑠𝑠𝑘𝑘)	</a:t>
            </a:r>
            <a:r>
              <a:rPr dirty="0" sz="1000" spc="-100">
                <a:latin typeface="Cambria Math"/>
                <a:cs typeface="Cambria Math"/>
              </a:rPr>
              <a:t>(−2423.16𝑘𝑘𝑠𝑠𝑘𝑘)</a:t>
            </a:r>
            <a:r>
              <a:rPr dirty="0" baseline="2777" sz="1500" spc="-150">
                <a:latin typeface="Cambria Math"/>
                <a:cs typeface="Cambria Math"/>
              </a:rPr>
              <a:t>(</a:t>
            </a:r>
            <a:r>
              <a:rPr dirty="0" sz="1000" spc="-100">
                <a:latin typeface="Cambria Math"/>
                <a:cs typeface="Cambria Math"/>
              </a:rPr>
              <a:t>16.166𝑠𝑠𝑠𝑠</a:t>
            </a:r>
            <a:r>
              <a:rPr dirty="0" baseline="2777" sz="1500" spc="-150">
                <a:latin typeface="Cambria Math"/>
                <a:cs typeface="Cambria Math"/>
              </a:rPr>
              <a:t>)</a:t>
            </a:r>
            <a:endParaRPr baseline="2777" sz="1500">
              <a:latin typeface="Cambria Math"/>
              <a:cs typeface="Cambria Math"/>
            </a:endParaRPr>
          </a:p>
        </p:txBody>
      </p:sp>
      <p:sp>
        <p:nvSpPr>
          <p:cNvPr id="15" name="object 15"/>
          <p:cNvSpPr txBox="1"/>
          <p:nvPr/>
        </p:nvSpPr>
        <p:spPr>
          <a:xfrm>
            <a:off x="2501973" y="4432846"/>
            <a:ext cx="2000250" cy="177800"/>
          </a:xfrm>
          <a:prstGeom prst="rect">
            <a:avLst/>
          </a:prstGeom>
        </p:spPr>
        <p:txBody>
          <a:bodyPr wrap="square" lIns="0" tIns="12065" rIns="0" bIns="0" rtlCol="0" vert="horz">
            <a:spAutoFit/>
          </a:bodyPr>
          <a:lstStyle/>
          <a:p>
            <a:pPr marL="50800">
              <a:lnSpc>
                <a:spcPct val="100000"/>
              </a:lnSpc>
              <a:spcBef>
                <a:spcPts val="95"/>
              </a:spcBef>
              <a:tabLst>
                <a:tab pos="1330325" algn="l"/>
              </a:tabLst>
            </a:pPr>
            <a:r>
              <a:rPr dirty="0" sz="1000" spc="-80">
                <a:latin typeface="Cambria Math"/>
                <a:cs typeface="Cambria Math"/>
              </a:rPr>
              <a:t>923.531𝑠𝑠𝑠𝑠</a:t>
            </a:r>
            <a:r>
              <a:rPr dirty="0" baseline="23809" sz="1050" spc="-120">
                <a:latin typeface="Cambria Math"/>
                <a:cs typeface="Cambria Math"/>
              </a:rPr>
              <a:t>2	</a:t>
            </a:r>
            <a:r>
              <a:rPr dirty="0" sz="1000" spc="-80">
                <a:latin typeface="Cambria Math"/>
                <a:cs typeface="Cambria Math"/>
              </a:rPr>
              <a:t>20594.8𝑠𝑠𝑠𝑠</a:t>
            </a:r>
            <a:r>
              <a:rPr dirty="0" baseline="23809" sz="1050" spc="-120">
                <a:latin typeface="Cambria Math"/>
                <a:cs typeface="Cambria Math"/>
              </a:rPr>
              <a:t>3</a:t>
            </a:r>
            <a:endParaRPr baseline="23809" sz="1050">
              <a:latin typeface="Cambria Math"/>
              <a:cs typeface="Cambria Math"/>
            </a:endParaRPr>
          </a:p>
        </p:txBody>
      </p:sp>
      <p:sp>
        <p:nvSpPr>
          <p:cNvPr id="16" name="object 16"/>
          <p:cNvSpPr/>
          <p:nvPr/>
        </p:nvSpPr>
        <p:spPr>
          <a:xfrm>
            <a:off x="3430523" y="4450848"/>
            <a:ext cx="1430020" cy="0"/>
          </a:xfrm>
          <a:custGeom>
            <a:avLst/>
            <a:gdLst/>
            <a:ahLst/>
            <a:cxnLst/>
            <a:rect l="l" t="t" r="r" b="b"/>
            <a:pathLst>
              <a:path w="1430020" h="0">
                <a:moveTo>
                  <a:pt x="0" y="0"/>
                </a:moveTo>
                <a:lnTo>
                  <a:pt x="1429512" y="0"/>
                </a:lnTo>
              </a:path>
            </a:pathLst>
          </a:custGeom>
          <a:ln w="7607">
            <a:solidFill>
              <a:srgbClr val="000000"/>
            </a:solidFill>
          </a:ln>
        </p:spPr>
        <p:txBody>
          <a:bodyPr wrap="square" lIns="0" tIns="0" rIns="0" bIns="0" rtlCol="0"/>
          <a:lstStyle/>
          <a:p/>
        </p:txBody>
      </p:sp>
      <p:sp>
        <p:nvSpPr>
          <p:cNvPr id="17" name="object 17"/>
          <p:cNvSpPr txBox="1"/>
          <p:nvPr/>
        </p:nvSpPr>
        <p:spPr>
          <a:xfrm>
            <a:off x="3294379" y="4347464"/>
            <a:ext cx="2313305" cy="177800"/>
          </a:xfrm>
          <a:prstGeom prst="rect">
            <a:avLst/>
          </a:prstGeom>
        </p:spPr>
        <p:txBody>
          <a:bodyPr wrap="square" lIns="0" tIns="12065" rIns="0" bIns="0" rtlCol="0" vert="horz">
            <a:spAutoFit/>
          </a:bodyPr>
          <a:lstStyle/>
          <a:p>
            <a:pPr marL="12700">
              <a:lnSpc>
                <a:spcPct val="100000"/>
              </a:lnSpc>
              <a:spcBef>
                <a:spcPts val="95"/>
              </a:spcBef>
              <a:tabLst>
                <a:tab pos="1600200" algn="l"/>
              </a:tabLst>
            </a:pPr>
            <a:r>
              <a:rPr dirty="0" sz="1000" spc="-5">
                <a:latin typeface="Cambria Math"/>
                <a:cs typeface="Cambria Math"/>
              </a:rPr>
              <a:t>+	=</a:t>
            </a:r>
            <a:r>
              <a:rPr dirty="0" sz="1000" spc="5">
                <a:latin typeface="Cambria Math"/>
                <a:cs typeface="Cambria Math"/>
              </a:rPr>
              <a:t> </a:t>
            </a:r>
            <a:r>
              <a:rPr dirty="0" sz="1000" spc="-140">
                <a:latin typeface="Cambria Math"/>
                <a:cs typeface="Cambria Math"/>
              </a:rPr>
              <a:t>−4.526𝑘𝑘𝑠𝑠𝑠𝑠</a:t>
            </a:r>
            <a:endParaRPr sz="1000">
              <a:latin typeface="Cambria Math"/>
              <a:cs typeface="Cambria Math"/>
            </a:endParaRPr>
          </a:p>
        </p:txBody>
      </p:sp>
      <p:sp>
        <p:nvSpPr>
          <p:cNvPr id="18" name="object 18"/>
          <p:cNvSpPr/>
          <p:nvPr/>
        </p:nvSpPr>
        <p:spPr>
          <a:xfrm>
            <a:off x="2488692" y="5048250"/>
            <a:ext cx="830580" cy="0"/>
          </a:xfrm>
          <a:custGeom>
            <a:avLst/>
            <a:gdLst/>
            <a:ahLst/>
            <a:cxnLst/>
            <a:rect l="l" t="t" r="r" b="b"/>
            <a:pathLst>
              <a:path w="830579" h="0">
                <a:moveTo>
                  <a:pt x="0" y="0"/>
                </a:moveTo>
                <a:lnTo>
                  <a:pt x="830580" y="0"/>
                </a:lnTo>
              </a:path>
            </a:pathLst>
          </a:custGeom>
          <a:ln w="7620">
            <a:solidFill>
              <a:srgbClr val="000000"/>
            </a:solidFill>
          </a:ln>
        </p:spPr>
        <p:txBody>
          <a:bodyPr wrap="square" lIns="0" tIns="0" rIns="0" bIns="0" rtlCol="0"/>
          <a:lstStyle/>
          <a:p/>
        </p:txBody>
      </p:sp>
      <p:sp>
        <p:nvSpPr>
          <p:cNvPr id="19" name="object 19"/>
          <p:cNvSpPr txBox="1"/>
          <p:nvPr/>
        </p:nvSpPr>
        <p:spPr>
          <a:xfrm>
            <a:off x="673100" y="4563252"/>
            <a:ext cx="5925185" cy="461645"/>
          </a:xfrm>
          <a:prstGeom prst="rect">
            <a:avLst/>
          </a:prstGeom>
        </p:spPr>
        <p:txBody>
          <a:bodyPr wrap="square" lIns="0" tIns="78105" rIns="0" bIns="0" rtlCol="0" vert="horz">
            <a:spAutoFit/>
          </a:bodyPr>
          <a:lstStyle/>
          <a:p>
            <a:pPr marL="12700">
              <a:lnSpc>
                <a:spcPct val="100000"/>
              </a:lnSpc>
              <a:spcBef>
                <a:spcPts val="615"/>
              </a:spcBef>
            </a:pPr>
            <a:r>
              <a:rPr dirty="0" sz="1000" spc="-5">
                <a:latin typeface="Times New Roman"/>
                <a:cs typeface="Times New Roman"/>
              </a:rPr>
              <a:t>From PGSuper, the effective prestress force at the harp point is </a:t>
            </a:r>
            <a:r>
              <a:rPr dirty="0" sz="1000" spc="-315">
                <a:latin typeface="Cambria Math"/>
                <a:cs typeface="Cambria Math"/>
              </a:rPr>
              <a:t>𝑃𝑃</a:t>
            </a:r>
            <a:r>
              <a:rPr dirty="0" sz="1000" spc="90">
                <a:latin typeface="Cambria Math"/>
                <a:cs typeface="Cambria Math"/>
              </a:rPr>
              <a:t> </a:t>
            </a:r>
            <a:r>
              <a:rPr dirty="0" sz="1000" spc="-5">
                <a:latin typeface="Cambria Math"/>
                <a:cs typeface="Cambria Math"/>
              </a:rPr>
              <a:t>= 2380.27 </a:t>
            </a:r>
            <a:r>
              <a:rPr dirty="0" sz="1000" spc="-290">
                <a:latin typeface="Cambria Math"/>
                <a:cs typeface="Cambria Math"/>
              </a:rPr>
              <a:t>𝑘𝑘𝑠𝑠𝑘𝑘</a:t>
            </a:r>
            <a:r>
              <a:rPr dirty="0" sz="1000" spc="50">
                <a:latin typeface="Cambria Math"/>
                <a:cs typeface="Cambria Math"/>
              </a:rPr>
              <a:t> </a:t>
            </a:r>
            <a:r>
              <a:rPr dirty="0" sz="1000" spc="-5">
                <a:latin typeface="Times New Roman"/>
                <a:cs typeface="Times New Roman"/>
              </a:rPr>
              <a:t>with an eccentricity </a:t>
            </a:r>
            <a:r>
              <a:rPr dirty="0" sz="1000">
                <a:latin typeface="Times New Roman"/>
                <a:cs typeface="Times New Roman"/>
              </a:rPr>
              <a:t>of </a:t>
            </a:r>
            <a:r>
              <a:rPr dirty="0" sz="1000" spc="-5">
                <a:latin typeface="Cambria Math"/>
                <a:cs typeface="Cambria Math"/>
              </a:rPr>
              <a:t>31.477</a:t>
            </a:r>
            <a:r>
              <a:rPr dirty="0" sz="1000" spc="60">
                <a:latin typeface="Cambria Math"/>
                <a:cs typeface="Cambria Math"/>
              </a:rPr>
              <a:t> </a:t>
            </a:r>
            <a:r>
              <a:rPr dirty="0" sz="1000" spc="-195">
                <a:latin typeface="Cambria Math"/>
                <a:cs typeface="Cambria Math"/>
              </a:rPr>
              <a:t>𝑠𝑠𝑠𝑠</a:t>
            </a:r>
            <a:r>
              <a:rPr dirty="0" sz="1000" spc="-195">
                <a:latin typeface="Times New Roman"/>
                <a:cs typeface="Times New Roman"/>
              </a:rPr>
              <a:t>.</a:t>
            </a:r>
            <a:endParaRPr sz="1000">
              <a:latin typeface="Times New Roman"/>
              <a:cs typeface="Times New Roman"/>
            </a:endParaRPr>
          </a:p>
          <a:p>
            <a:pPr algn="ctr" marL="116205">
              <a:lnSpc>
                <a:spcPct val="100000"/>
              </a:lnSpc>
              <a:spcBef>
                <a:spcPts val="515"/>
              </a:spcBef>
              <a:tabLst>
                <a:tab pos="1099185" algn="l"/>
              </a:tabLst>
            </a:pPr>
            <a:r>
              <a:rPr dirty="0" sz="1000" spc="-110">
                <a:latin typeface="Cambria Math"/>
                <a:cs typeface="Cambria Math"/>
              </a:rPr>
              <a:t>−(2380.27𝑘𝑘𝑠𝑠𝑘𝑘)	</a:t>
            </a:r>
            <a:r>
              <a:rPr dirty="0" sz="1000" spc="-100">
                <a:latin typeface="Cambria Math"/>
                <a:cs typeface="Cambria Math"/>
              </a:rPr>
              <a:t>(−2380.27𝑘𝑘𝑠𝑠𝑘𝑘)</a:t>
            </a:r>
            <a:r>
              <a:rPr dirty="0" baseline="2777" sz="1500" spc="-150">
                <a:latin typeface="Cambria Math"/>
                <a:cs typeface="Cambria Math"/>
              </a:rPr>
              <a:t>(</a:t>
            </a:r>
            <a:r>
              <a:rPr dirty="0" sz="1000" spc="-100">
                <a:latin typeface="Cambria Math"/>
                <a:cs typeface="Cambria Math"/>
              </a:rPr>
              <a:t>31.477𝑠𝑠𝑠𝑠</a:t>
            </a:r>
            <a:r>
              <a:rPr dirty="0" baseline="2777" sz="1500" spc="-150">
                <a:latin typeface="Cambria Math"/>
                <a:cs typeface="Cambria Math"/>
              </a:rPr>
              <a:t>)</a:t>
            </a:r>
            <a:endParaRPr baseline="2777" sz="1500">
              <a:latin typeface="Cambria Math"/>
              <a:cs typeface="Cambria Math"/>
            </a:endParaRPr>
          </a:p>
        </p:txBody>
      </p:sp>
      <p:sp>
        <p:nvSpPr>
          <p:cNvPr id="20" name="object 20"/>
          <p:cNvSpPr txBox="1"/>
          <p:nvPr/>
        </p:nvSpPr>
        <p:spPr>
          <a:xfrm>
            <a:off x="2543121" y="5030254"/>
            <a:ext cx="2047239" cy="177800"/>
          </a:xfrm>
          <a:prstGeom prst="rect">
            <a:avLst/>
          </a:prstGeom>
        </p:spPr>
        <p:txBody>
          <a:bodyPr wrap="square" lIns="0" tIns="12065" rIns="0" bIns="0" rtlCol="0" vert="horz">
            <a:spAutoFit/>
          </a:bodyPr>
          <a:lstStyle/>
          <a:p>
            <a:pPr marL="50800">
              <a:lnSpc>
                <a:spcPct val="100000"/>
              </a:lnSpc>
              <a:spcBef>
                <a:spcPts val="95"/>
              </a:spcBef>
              <a:tabLst>
                <a:tab pos="1283335" algn="l"/>
              </a:tabLst>
            </a:pPr>
            <a:r>
              <a:rPr dirty="0" sz="1000" spc="-80">
                <a:latin typeface="Cambria Math"/>
                <a:cs typeface="Cambria Math"/>
              </a:rPr>
              <a:t>923.531𝑠𝑠𝑠𝑠</a:t>
            </a:r>
            <a:r>
              <a:rPr dirty="0" baseline="23809" sz="1050" spc="-120">
                <a:latin typeface="Cambria Math"/>
                <a:cs typeface="Cambria Math"/>
              </a:rPr>
              <a:t>2	</a:t>
            </a:r>
            <a:r>
              <a:rPr dirty="0" sz="1000" spc="-75">
                <a:latin typeface="Cambria Math"/>
                <a:cs typeface="Cambria Math"/>
              </a:rPr>
              <a:t>−19152.5𝑠𝑠𝑠𝑠</a:t>
            </a:r>
            <a:r>
              <a:rPr dirty="0" baseline="23809" sz="1050" spc="-112">
                <a:latin typeface="Cambria Math"/>
                <a:cs typeface="Cambria Math"/>
              </a:rPr>
              <a:t>3</a:t>
            </a:r>
            <a:endParaRPr baseline="23809" sz="1050">
              <a:latin typeface="Cambria Math"/>
              <a:cs typeface="Cambria Math"/>
            </a:endParaRPr>
          </a:p>
        </p:txBody>
      </p:sp>
      <p:sp>
        <p:nvSpPr>
          <p:cNvPr id="21" name="object 21"/>
          <p:cNvSpPr/>
          <p:nvPr/>
        </p:nvSpPr>
        <p:spPr>
          <a:xfrm>
            <a:off x="3471671" y="5048250"/>
            <a:ext cx="1430020" cy="0"/>
          </a:xfrm>
          <a:custGeom>
            <a:avLst/>
            <a:gdLst/>
            <a:ahLst/>
            <a:cxnLst/>
            <a:rect l="l" t="t" r="r" b="b"/>
            <a:pathLst>
              <a:path w="1430020" h="0">
                <a:moveTo>
                  <a:pt x="0" y="0"/>
                </a:moveTo>
                <a:lnTo>
                  <a:pt x="1429512" y="0"/>
                </a:lnTo>
              </a:path>
            </a:pathLst>
          </a:custGeom>
          <a:ln w="7620">
            <a:solidFill>
              <a:srgbClr val="000000"/>
            </a:solidFill>
          </a:ln>
        </p:spPr>
        <p:txBody>
          <a:bodyPr wrap="square" lIns="0" tIns="0" rIns="0" bIns="0" rtlCol="0"/>
          <a:lstStyle/>
          <a:p/>
        </p:txBody>
      </p:sp>
      <p:sp>
        <p:nvSpPr>
          <p:cNvPr id="22" name="object 22"/>
          <p:cNvSpPr txBox="1"/>
          <p:nvPr/>
        </p:nvSpPr>
        <p:spPr>
          <a:xfrm>
            <a:off x="2163225" y="4944875"/>
            <a:ext cx="3415029" cy="177800"/>
          </a:xfrm>
          <a:prstGeom prst="rect">
            <a:avLst/>
          </a:prstGeom>
        </p:spPr>
        <p:txBody>
          <a:bodyPr wrap="square" lIns="0" tIns="12065" rIns="0" bIns="0" rtlCol="0" vert="horz">
            <a:spAutoFit/>
          </a:bodyPr>
          <a:lstStyle/>
          <a:p>
            <a:pPr marL="63500">
              <a:lnSpc>
                <a:spcPct val="100000"/>
              </a:lnSpc>
              <a:spcBef>
                <a:spcPts val="95"/>
              </a:spcBef>
              <a:tabLst>
                <a:tab pos="1184910" algn="l"/>
                <a:tab pos="2772410" algn="l"/>
              </a:tabLst>
            </a:pPr>
            <a:r>
              <a:rPr dirty="0" sz="1000" spc="-345">
                <a:latin typeface="Cambria Math"/>
                <a:cs typeface="Cambria Math"/>
              </a:rPr>
              <a:t>𝑓𝑓</a:t>
            </a:r>
            <a:r>
              <a:rPr dirty="0" baseline="-15873" sz="1050" spc="-517">
                <a:latin typeface="Cambria Math"/>
                <a:cs typeface="Cambria Math"/>
              </a:rPr>
              <a:t>𝑑𝑑</a:t>
            </a:r>
            <a:r>
              <a:rPr dirty="0" baseline="-15873" sz="1050" spc="277">
                <a:latin typeface="Cambria Math"/>
                <a:cs typeface="Cambria Math"/>
              </a:rPr>
              <a:t> </a:t>
            </a:r>
            <a:r>
              <a:rPr dirty="0" sz="1000" spc="-5">
                <a:latin typeface="Cambria Math"/>
                <a:cs typeface="Cambria Math"/>
              </a:rPr>
              <a:t>=	+	=</a:t>
            </a:r>
            <a:r>
              <a:rPr dirty="0" sz="1000" spc="35">
                <a:latin typeface="Cambria Math"/>
                <a:cs typeface="Cambria Math"/>
              </a:rPr>
              <a:t> </a:t>
            </a:r>
            <a:r>
              <a:rPr dirty="0" sz="1000" spc="-155">
                <a:latin typeface="Cambria Math"/>
                <a:cs typeface="Cambria Math"/>
              </a:rPr>
              <a:t>1.335𝑘𝑘𝑠𝑠𝑠𝑠</a:t>
            </a:r>
            <a:endParaRPr sz="1000">
              <a:latin typeface="Cambria Math"/>
              <a:cs typeface="Cambria Math"/>
            </a:endParaRPr>
          </a:p>
        </p:txBody>
      </p:sp>
      <p:sp>
        <p:nvSpPr>
          <p:cNvPr id="23" name="object 23"/>
          <p:cNvSpPr txBox="1"/>
          <p:nvPr/>
        </p:nvSpPr>
        <p:spPr>
          <a:xfrm>
            <a:off x="2133526" y="5316758"/>
            <a:ext cx="317500" cy="177800"/>
          </a:xfrm>
          <a:prstGeom prst="rect">
            <a:avLst/>
          </a:prstGeom>
        </p:spPr>
        <p:txBody>
          <a:bodyPr wrap="square" lIns="0" tIns="12065" rIns="0" bIns="0" rtlCol="0" vert="horz">
            <a:spAutoFit/>
          </a:bodyPr>
          <a:lstStyle/>
          <a:p>
            <a:pPr marL="38100">
              <a:lnSpc>
                <a:spcPct val="100000"/>
              </a:lnSpc>
              <a:spcBef>
                <a:spcPts val="95"/>
              </a:spcBef>
            </a:pPr>
            <a:r>
              <a:rPr dirty="0" sz="1000" spc="-275">
                <a:latin typeface="Cambria Math"/>
                <a:cs typeface="Cambria Math"/>
              </a:rPr>
              <a:t>𝑓𝑓</a:t>
            </a:r>
            <a:r>
              <a:rPr dirty="0" baseline="-15873" sz="1050" spc="-412">
                <a:latin typeface="Cambria Math"/>
                <a:cs typeface="Cambria Math"/>
              </a:rPr>
              <a:t>𝑠𝑠</a:t>
            </a:r>
            <a:r>
              <a:rPr dirty="0" baseline="-15873" sz="1050" spc="217">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24" name="object 24"/>
          <p:cNvSpPr/>
          <p:nvPr/>
        </p:nvSpPr>
        <p:spPr>
          <a:xfrm>
            <a:off x="2447544" y="5420112"/>
            <a:ext cx="830580" cy="0"/>
          </a:xfrm>
          <a:custGeom>
            <a:avLst/>
            <a:gdLst/>
            <a:ahLst/>
            <a:cxnLst/>
            <a:rect l="l" t="t" r="r" b="b"/>
            <a:pathLst>
              <a:path w="830579" h="0">
                <a:moveTo>
                  <a:pt x="0" y="0"/>
                </a:moveTo>
                <a:lnTo>
                  <a:pt x="830580" y="0"/>
                </a:lnTo>
              </a:path>
            </a:pathLst>
          </a:custGeom>
          <a:ln w="7607">
            <a:solidFill>
              <a:srgbClr val="000000"/>
            </a:solidFill>
          </a:ln>
        </p:spPr>
        <p:txBody>
          <a:bodyPr wrap="square" lIns="0" tIns="0" rIns="0" bIns="0" rtlCol="0"/>
          <a:lstStyle/>
          <a:p/>
        </p:txBody>
      </p:sp>
      <p:sp>
        <p:nvSpPr>
          <p:cNvPr id="25" name="object 25"/>
          <p:cNvSpPr txBox="1"/>
          <p:nvPr/>
        </p:nvSpPr>
        <p:spPr>
          <a:xfrm>
            <a:off x="2434831" y="5219202"/>
            <a:ext cx="2435860" cy="177800"/>
          </a:xfrm>
          <a:prstGeom prst="rect">
            <a:avLst/>
          </a:prstGeom>
        </p:spPr>
        <p:txBody>
          <a:bodyPr wrap="square" lIns="0" tIns="12065" rIns="0" bIns="0" rtlCol="0" vert="horz">
            <a:spAutoFit/>
          </a:bodyPr>
          <a:lstStyle/>
          <a:p>
            <a:pPr marL="12700">
              <a:lnSpc>
                <a:spcPct val="100000"/>
              </a:lnSpc>
              <a:spcBef>
                <a:spcPts val="95"/>
              </a:spcBef>
              <a:tabLst>
                <a:tab pos="995044" algn="l"/>
              </a:tabLst>
            </a:pPr>
            <a:r>
              <a:rPr dirty="0" sz="1000" spc="-110">
                <a:latin typeface="Cambria Math"/>
                <a:cs typeface="Cambria Math"/>
              </a:rPr>
              <a:t>−(2380.27𝑘𝑘𝑠𝑠𝑘𝑘)	</a:t>
            </a:r>
            <a:r>
              <a:rPr dirty="0" sz="1000" spc="-100">
                <a:latin typeface="Cambria Math"/>
                <a:cs typeface="Cambria Math"/>
              </a:rPr>
              <a:t>(−2380.27𝑘𝑘𝑠𝑠𝑘𝑘)</a:t>
            </a:r>
            <a:r>
              <a:rPr dirty="0" baseline="2777" sz="1500" spc="-150">
                <a:latin typeface="Cambria Math"/>
                <a:cs typeface="Cambria Math"/>
              </a:rPr>
              <a:t>(</a:t>
            </a:r>
            <a:r>
              <a:rPr dirty="0" sz="1000" spc="-100">
                <a:latin typeface="Cambria Math"/>
                <a:cs typeface="Cambria Math"/>
              </a:rPr>
              <a:t>31.477𝑠𝑠𝑠𝑠</a:t>
            </a:r>
            <a:r>
              <a:rPr dirty="0" baseline="2777" sz="1500" spc="-150">
                <a:latin typeface="Cambria Math"/>
                <a:cs typeface="Cambria Math"/>
              </a:rPr>
              <a:t>)</a:t>
            </a:r>
            <a:endParaRPr baseline="2777" sz="1500">
              <a:latin typeface="Cambria Math"/>
              <a:cs typeface="Cambria Math"/>
            </a:endParaRPr>
          </a:p>
        </p:txBody>
      </p:sp>
      <p:sp>
        <p:nvSpPr>
          <p:cNvPr id="26" name="object 26"/>
          <p:cNvSpPr txBox="1"/>
          <p:nvPr/>
        </p:nvSpPr>
        <p:spPr>
          <a:xfrm>
            <a:off x="2501973" y="5402110"/>
            <a:ext cx="2000250" cy="177800"/>
          </a:xfrm>
          <a:prstGeom prst="rect">
            <a:avLst/>
          </a:prstGeom>
        </p:spPr>
        <p:txBody>
          <a:bodyPr wrap="square" lIns="0" tIns="12065" rIns="0" bIns="0" rtlCol="0" vert="horz">
            <a:spAutoFit/>
          </a:bodyPr>
          <a:lstStyle/>
          <a:p>
            <a:pPr marL="50800">
              <a:lnSpc>
                <a:spcPct val="100000"/>
              </a:lnSpc>
              <a:spcBef>
                <a:spcPts val="95"/>
              </a:spcBef>
              <a:tabLst>
                <a:tab pos="1330325" algn="l"/>
              </a:tabLst>
            </a:pPr>
            <a:r>
              <a:rPr dirty="0" sz="1000" spc="-80">
                <a:latin typeface="Cambria Math"/>
                <a:cs typeface="Cambria Math"/>
              </a:rPr>
              <a:t>923.531𝑠𝑠𝑠𝑠</a:t>
            </a:r>
            <a:r>
              <a:rPr dirty="0" baseline="23809" sz="1050" spc="-120">
                <a:latin typeface="Cambria Math"/>
                <a:cs typeface="Cambria Math"/>
              </a:rPr>
              <a:t>2	</a:t>
            </a:r>
            <a:r>
              <a:rPr dirty="0" sz="1000" spc="-80">
                <a:latin typeface="Cambria Math"/>
                <a:cs typeface="Cambria Math"/>
              </a:rPr>
              <a:t>20594.8𝑠𝑠𝑠𝑠</a:t>
            </a:r>
            <a:r>
              <a:rPr dirty="0" baseline="23809" sz="1050" spc="-120">
                <a:latin typeface="Cambria Math"/>
                <a:cs typeface="Cambria Math"/>
              </a:rPr>
              <a:t>3</a:t>
            </a:r>
            <a:endParaRPr baseline="23809" sz="1050">
              <a:latin typeface="Cambria Math"/>
              <a:cs typeface="Cambria Math"/>
            </a:endParaRPr>
          </a:p>
        </p:txBody>
      </p:sp>
      <p:sp>
        <p:nvSpPr>
          <p:cNvPr id="27" name="object 27"/>
          <p:cNvSpPr/>
          <p:nvPr/>
        </p:nvSpPr>
        <p:spPr>
          <a:xfrm>
            <a:off x="3430523" y="5420112"/>
            <a:ext cx="1430020" cy="0"/>
          </a:xfrm>
          <a:custGeom>
            <a:avLst/>
            <a:gdLst/>
            <a:ahLst/>
            <a:cxnLst/>
            <a:rect l="l" t="t" r="r" b="b"/>
            <a:pathLst>
              <a:path w="1430020" h="0">
                <a:moveTo>
                  <a:pt x="0" y="0"/>
                </a:moveTo>
                <a:lnTo>
                  <a:pt x="1429512" y="0"/>
                </a:lnTo>
              </a:path>
            </a:pathLst>
          </a:custGeom>
          <a:ln w="7607">
            <a:solidFill>
              <a:srgbClr val="000000"/>
            </a:solidFill>
          </a:ln>
        </p:spPr>
        <p:txBody>
          <a:bodyPr wrap="square" lIns="0" tIns="0" rIns="0" bIns="0" rtlCol="0"/>
          <a:lstStyle/>
          <a:p/>
        </p:txBody>
      </p:sp>
      <p:sp>
        <p:nvSpPr>
          <p:cNvPr id="28" name="object 28"/>
          <p:cNvSpPr txBox="1"/>
          <p:nvPr/>
        </p:nvSpPr>
        <p:spPr>
          <a:xfrm>
            <a:off x="3294379" y="5316728"/>
            <a:ext cx="2313305" cy="177800"/>
          </a:xfrm>
          <a:prstGeom prst="rect">
            <a:avLst/>
          </a:prstGeom>
        </p:spPr>
        <p:txBody>
          <a:bodyPr wrap="square" lIns="0" tIns="12065" rIns="0" bIns="0" rtlCol="0" vert="horz">
            <a:spAutoFit/>
          </a:bodyPr>
          <a:lstStyle/>
          <a:p>
            <a:pPr marL="12700">
              <a:lnSpc>
                <a:spcPct val="100000"/>
              </a:lnSpc>
              <a:spcBef>
                <a:spcPts val="95"/>
              </a:spcBef>
              <a:tabLst>
                <a:tab pos="1600200" algn="l"/>
              </a:tabLst>
            </a:pPr>
            <a:r>
              <a:rPr dirty="0" sz="1000" spc="-5">
                <a:latin typeface="Cambria Math"/>
                <a:cs typeface="Cambria Math"/>
              </a:rPr>
              <a:t>+	=</a:t>
            </a:r>
            <a:r>
              <a:rPr dirty="0" sz="1000" spc="5">
                <a:latin typeface="Cambria Math"/>
                <a:cs typeface="Cambria Math"/>
              </a:rPr>
              <a:t> </a:t>
            </a:r>
            <a:r>
              <a:rPr dirty="0" sz="1000" spc="-140">
                <a:latin typeface="Cambria Math"/>
                <a:cs typeface="Cambria Math"/>
              </a:rPr>
              <a:t>−6.215𝑘𝑘𝑠𝑠𝑠𝑠</a:t>
            </a:r>
            <a:endParaRPr sz="1000">
              <a:latin typeface="Cambria Math"/>
              <a:cs typeface="Cambria Math"/>
            </a:endParaRPr>
          </a:p>
        </p:txBody>
      </p:sp>
      <p:sp>
        <p:nvSpPr>
          <p:cNvPr id="29" name="object 29"/>
          <p:cNvSpPr txBox="1"/>
          <p:nvPr/>
        </p:nvSpPr>
        <p:spPr>
          <a:xfrm>
            <a:off x="673100" y="5671820"/>
            <a:ext cx="2711450" cy="208279"/>
          </a:xfrm>
          <a:prstGeom prst="rect">
            <a:avLst/>
          </a:prstGeom>
        </p:spPr>
        <p:txBody>
          <a:bodyPr wrap="square" lIns="0" tIns="12700" rIns="0" bIns="0" rtlCol="0" vert="horz">
            <a:spAutoFit/>
          </a:bodyPr>
          <a:lstStyle/>
          <a:p>
            <a:pPr marL="12700">
              <a:lnSpc>
                <a:spcPct val="100000"/>
              </a:lnSpc>
              <a:spcBef>
                <a:spcPts val="100"/>
              </a:spcBef>
              <a:tabLst>
                <a:tab pos="560705" algn="l"/>
              </a:tabLst>
            </a:pPr>
            <a:r>
              <a:rPr dirty="0" sz="1200">
                <a:latin typeface="Times New Roman"/>
                <a:cs typeface="Times New Roman"/>
              </a:rPr>
              <a:t>4.2.3.2	</a:t>
            </a:r>
            <a:r>
              <a:rPr dirty="0" sz="1200" spc="-5" i="1">
                <a:latin typeface="Arial"/>
                <a:cs typeface="Arial"/>
              </a:rPr>
              <a:t>Stress due to Girder</a:t>
            </a:r>
            <a:r>
              <a:rPr dirty="0" sz="1200" spc="-10" i="1">
                <a:latin typeface="Arial"/>
                <a:cs typeface="Arial"/>
              </a:rPr>
              <a:t> </a:t>
            </a:r>
            <a:r>
              <a:rPr dirty="0" sz="1200" spc="-5" i="1">
                <a:latin typeface="Arial"/>
                <a:cs typeface="Arial"/>
              </a:rPr>
              <a:t>self-weight</a:t>
            </a:r>
            <a:endParaRPr sz="1200">
              <a:latin typeface="Arial"/>
              <a:cs typeface="Arial"/>
            </a:endParaRPr>
          </a:p>
        </p:txBody>
      </p:sp>
      <p:sp>
        <p:nvSpPr>
          <p:cNvPr id="30" name="object 30"/>
          <p:cNvSpPr txBox="1"/>
          <p:nvPr/>
        </p:nvSpPr>
        <p:spPr>
          <a:xfrm>
            <a:off x="3664693" y="5847096"/>
            <a:ext cx="119380"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𝑤𝑤</a:t>
            </a:r>
            <a:endParaRPr sz="1000">
              <a:latin typeface="Cambria Math"/>
              <a:cs typeface="Cambria Math"/>
            </a:endParaRPr>
          </a:p>
        </p:txBody>
      </p:sp>
      <p:sp>
        <p:nvSpPr>
          <p:cNvPr id="31" name="object 31"/>
          <p:cNvSpPr txBox="1"/>
          <p:nvPr/>
        </p:nvSpPr>
        <p:spPr>
          <a:xfrm>
            <a:off x="3745484" y="5911088"/>
            <a:ext cx="8382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𝑔𝑔</a:t>
            </a:r>
            <a:endParaRPr sz="700">
              <a:latin typeface="Cambria Math"/>
              <a:cs typeface="Cambria Math"/>
            </a:endParaRPr>
          </a:p>
        </p:txBody>
      </p:sp>
      <p:sp>
        <p:nvSpPr>
          <p:cNvPr id="32" name="object 32"/>
          <p:cNvSpPr txBox="1"/>
          <p:nvPr/>
        </p:nvSpPr>
        <p:spPr>
          <a:xfrm>
            <a:off x="3702811" y="6031484"/>
            <a:ext cx="95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endParaRPr sz="1000">
              <a:latin typeface="Cambria Math"/>
              <a:cs typeface="Cambria Math"/>
            </a:endParaRPr>
          </a:p>
        </p:txBody>
      </p:sp>
      <p:sp>
        <p:nvSpPr>
          <p:cNvPr id="33" name="object 33"/>
          <p:cNvSpPr/>
          <p:nvPr/>
        </p:nvSpPr>
        <p:spPr>
          <a:xfrm>
            <a:off x="3677411" y="6049517"/>
            <a:ext cx="146685" cy="0"/>
          </a:xfrm>
          <a:custGeom>
            <a:avLst/>
            <a:gdLst/>
            <a:ahLst/>
            <a:cxnLst/>
            <a:rect l="l" t="t" r="r" b="b"/>
            <a:pathLst>
              <a:path w="146685" h="0">
                <a:moveTo>
                  <a:pt x="0" y="0"/>
                </a:moveTo>
                <a:lnTo>
                  <a:pt x="146303" y="0"/>
                </a:lnTo>
              </a:path>
            </a:pathLst>
          </a:custGeom>
          <a:ln w="7620">
            <a:solidFill>
              <a:srgbClr val="000000"/>
            </a:solidFill>
          </a:ln>
        </p:spPr>
        <p:txBody>
          <a:bodyPr wrap="square" lIns="0" tIns="0" rIns="0" bIns="0" rtlCol="0"/>
          <a:lstStyle/>
          <a:p/>
        </p:txBody>
      </p:sp>
      <p:sp>
        <p:nvSpPr>
          <p:cNvPr id="34" name="object 34"/>
          <p:cNvSpPr txBox="1"/>
          <p:nvPr/>
        </p:nvSpPr>
        <p:spPr>
          <a:xfrm>
            <a:off x="3434588" y="6010148"/>
            <a:ext cx="584835" cy="132080"/>
          </a:xfrm>
          <a:prstGeom prst="rect">
            <a:avLst/>
          </a:prstGeom>
        </p:spPr>
        <p:txBody>
          <a:bodyPr wrap="square" lIns="0" tIns="12065" rIns="0" bIns="0" rtlCol="0" vert="horz">
            <a:spAutoFit/>
          </a:bodyPr>
          <a:lstStyle/>
          <a:p>
            <a:pPr marL="12700">
              <a:lnSpc>
                <a:spcPct val="100000"/>
              </a:lnSpc>
              <a:spcBef>
                <a:spcPts val="95"/>
              </a:spcBef>
              <a:tabLst>
                <a:tab pos="528955" algn="l"/>
              </a:tabLst>
            </a:pPr>
            <a:r>
              <a:rPr dirty="0" sz="700" spc="-325">
                <a:latin typeface="Cambria Math"/>
                <a:cs typeface="Cambria Math"/>
              </a:rPr>
              <a:t>𝑔𝑔</a:t>
            </a:r>
            <a:r>
              <a:rPr dirty="0" sz="700" spc="-325">
                <a:latin typeface="Cambria Math"/>
                <a:cs typeface="Cambria Math"/>
              </a:rPr>
              <a:t>	</a:t>
            </a:r>
            <a:r>
              <a:rPr dirty="0" sz="700" spc="-340">
                <a:latin typeface="Cambria Math"/>
                <a:cs typeface="Cambria Math"/>
              </a:rPr>
              <a:t>𝑠𝑠</a:t>
            </a:r>
            <a:endParaRPr sz="700">
              <a:latin typeface="Cambria Math"/>
              <a:cs typeface="Cambria Math"/>
            </a:endParaRPr>
          </a:p>
        </p:txBody>
      </p:sp>
      <p:sp>
        <p:nvSpPr>
          <p:cNvPr id="35" name="object 35"/>
          <p:cNvSpPr txBox="1"/>
          <p:nvPr/>
        </p:nvSpPr>
        <p:spPr>
          <a:xfrm>
            <a:off x="4300220" y="5936996"/>
            <a:ext cx="76835" cy="132080"/>
          </a:xfrm>
          <a:prstGeom prst="rect">
            <a:avLst/>
          </a:prstGeom>
        </p:spPr>
        <p:txBody>
          <a:bodyPr wrap="square" lIns="0" tIns="12065" rIns="0" bIns="0" rtlCol="0" vert="horz">
            <a:spAutoFit/>
          </a:bodyPr>
          <a:lstStyle/>
          <a:p>
            <a:pPr marL="12700">
              <a:lnSpc>
                <a:spcPct val="100000"/>
              </a:lnSpc>
              <a:spcBef>
                <a:spcPts val="95"/>
              </a:spcBef>
            </a:pPr>
            <a:r>
              <a:rPr dirty="0" sz="700" spc="15">
                <a:latin typeface="Cambria Math"/>
                <a:cs typeface="Cambria Math"/>
              </a:rPr>
              <a:t>2</a:t>
            </a:r>
            <a:endParaRPr sz="700">
              <a:latin typeface="Cambria Math"/>
              <a:cs typeface="Cambria Math"/>
            </a:endParaRPr>
          </a:p>
        </p:txBody>
      </p:sp>
      <p:sp>
        <p:nvSpPr>
          <p:cNvPr id="36" name="object 36"/>
          <p:cNvSpPr txBox="1"/>
          <p:nvPr/>
        </p:nvSpPr>
        <p:spPr>
          <a:xfrm>
            <a:off x="3338576" y="5946140"/>
            <a:ext cx="1096010" cy="177800"/>
          </a:xfrm>
          <a:prstGeom prst="rect">
            <a:avLst/>
          </a:prstGeom>
        </p:spPr>
        <p:txBody>
          <a:bodyPr wrap="square" lIns="0" tIns="12065" rIns="0" bIns="0" rtlCol="0" vert="horz">
            <a:spAutoFit/>
          </a:bodyPr>
          <a:lstStyle/>
          <a:p>
            <a:pPr marL="12700">
              <a:lnSpc>
                <a:spcPct val="100000"/>
              </a:lnSpc>
              <a:spcBef>
                <a:spcPts val="95"/>
              </a:spcBef>
              <a:tabLst>
                <a:tab pos="506095" algn="l"/>
              </a:tabLst>
            </a:pPr>
            <a:r>
              <a:rPr dirty="0" sz="1000" spc="-430">
                <a:latin typeface="Cambria Math"/>
                <a:cs typeface="Cambria Math"/>
              </a:rPr>
              <a:t>𝑀𝑀</a:t>
            </a:r>
            <a:r>
              <a:rPr dirty="0" sz="1000" spc="465">
                <a:latin typeface="Cambria Math"/>
                <a:cs typeface="Cambria Math"/>
              </a:rPr>
              <a:t> </a:t>
            </a:r>
            <a:r>
              <a:rPr dirty="0" sz="1000" spc="-5">
                <a:latin typeface="Cambria Math"/>
                <a:cs typeface="Cambria Math"/>
              </a:rPr>
              <a:t>=	</a:t>
            </a:r>
            <a:r>
              <a:rPr dirty="0" baseline="2777" sz="1500" spc="-277">
                <a:latin typeface="Cambria Math"/>
                <a:cs typeface="Cambria Math"/>
              </a:rPr>
              <a:t>(</a:t>
            </a:r>
            <a:r>
              <a:rPr dirty="0" sz="1000" spc="-185">
                <a:latin typeface="Cambria Math"/>
                <a:cs typeface="Cambria Math"/>
              </a:rPr>
              <a:t>𝐿𝐿 </a:t>
            </a:r>
            <a:r>
              <a:rPr dirty="0" sz="1000" spc="-475">
                <a:latin typeface="Cambria Math"/>
                <a:cs typeface="Cambria Math"/>
              </a:rPr>
              <a:t>𝑤𝑤</a:t>
            </a:r>
            <a:r>
              <a:rPr dirty="0" sz="1000" spc="30">
                <a:latin typeface="Cambria Math"/>
                <a:cs typeface="Cambria Math"/>
              </a:rPr>
              <a:t> </a:t>
            </a:r>
            <a:r>
              <a:rPr dirty="0" sz="1000" spc="-5">
                <a:latin typeface="Cambria Math"/>
                <a:cs typeface="Cambria Math"/>
              </a:rPr>
              <a:t>−</a:t>
            </a:r>
            <a:r>
              <a:rPr dirty="0" sz="1000" spc="-25">
                <a:latin typeface="Cambria Math"/>
                <a:cs typeface="Cambria Math"/>
              </a:rPr>
              <a:t> </a:t>
            </a:r>
            <a:r>
              <a:rPr dirty="0" sz="1000" spc="-475">
                <a:latin typeface="Cambria Math"/>
                <a:cs typeface="Cambria Math"/>
              </a:rPr>
              <a:t>𝑤𝑤</a:t>
            </a:r>
            <a:r>
              <a:rPr dirty="0" sz="1000" spc="254">
                <a:latin typeface="Cambria Math"/>
                <a:cs typeface="Cambria Math"/>
              </a:rPr>
              <a:t> </a:t>
            </a:r>
            <a:r>
              <a:rPr dirty="0" baseline="2777" sz="1500" spc="-7">
                <a:latin typeface="Cambria Math"/>
                <a:cs typeface="Cambria Math"/>
              </a:rPr>
              <a:t>)</a:t>
            </a:r>
            <a:endParaRPr baseline="2777" sz="1500">
              <a:latin typeface="Cambria Math"/>
              <a:cs typeface="Cambria Math"/>
            </a:endParaRPr>
          </a:p>
        </p:txBody>
      </p:sp>
      <p:sp>
        <p:nvSpPr>
          <p:cNvPr id="37" name="object 37"/>
          <p:cNvSpPr txBox="1"/>
          <p:nvPr/>
        </p:nvSpPr>
        <p:spPr>
          <a:xfrm>
            <a:off x="660400" y="6152804"/>
            <a:ext cx="4267835" cy="473709"/>
          </a:xfrm>
          <a:prstGeom prst="rect">
            <a:avLst/>
          </a:prstGeom>
        </p:spPr>
        <p:txBody>
          <a:bodyPr wrap="square" lIns="0" tIns="84455" rIns="0" bIns="0" rtlCol="0" vert="horz">
            <a:spAutoFit/>
          </a:bodyPr>
          <a:lstStyle/>
          <a:p>
            <a:pPr marL="25400">
              <a:lnSpc>
                <a:spcPct val="100000"/>
              </a:lnSpc>
              <a:spcBef>
                <a:spcPts val="665"/>
              </a:spcBef>
            </a:pPr>
            <a:r>
              <a:rPr dirty="0" sz="1000" spc="-5">
                <a:latin typeface="Times New Roman"/>
                <a:cs typeface="Times New Roman"/>
              </a:rPr>
              <a:t>At the </a:t>
            </a:r>
            <a:r>
              <a:rPr dirty="0" sz="1000">
                <a:latin typeface="Times New Roman"/>
                <a:cs typeface="Times New Roman"/>
              </a:rPr>
              <a:t>point </a:t>
            </a:r>
            <a:r>
              <a:rPr dirty="0" sz="1000" spc="-10">
                <a:latin typeface="Times New Roman"/>
                <a:cs typeface="Times New Roman"/>
              </a:rPr>
              <a:t>of </a:t>
            </a:r>
            <a:r>
              <a:rPr dirty="0" sz="1000" spc="-5">
                <a:latin typeface="Times New Roman"/>
                <a:cs typeface="Times New Roman"/>
              </a:rPr>
              <a:t>prestress</a:t>
            </a:r>
            <a:r>
              <a:rPr dirty="0" sz="1000" spc="15">
                <a:latin typeface="Times New Roman"/>
                <a:cs typeface="Times New Roman"/>
              </a:rPr>
              <a:t> </a:t>
            </a:r>
            <a:r>
              <a:rPr dirty="0" sz="1000" spc="-5">
                <a:latin typeface="Times New Roman"/>
                <a:cs typeface="Times New Roman"/>
              </a:rPr>
              <a:t>transfer</a:t>
            </a:r>
            <a:endParaRPr sz="1000">
              <a:latin typeface="Times New Roman"/>
              <a:cs typeface="Times New Roman"/>
            </a:endParaRPr>
          </a:p>
          <a:p>
            <a:pPr marL="2233295">
              <a:lnSpc>
                <a:spcPct val="100000"/>
              </a:lnSpc>
              <a:spcBef>
                <a:spcPts val="560"/>
              </a:spcBef>
            </a:pPr>
            <a:r>
              <a:rPr dirty="0" sz="1000" spc="-475">
                <a:latin typeface="Cambria Math"/>
                <a:cs typeface="Cambria Math"/>
              </a:rPr>
              <a:t>𝑤𝑤</a:t>
            </a:r>
            <a:r>
              <a:rPr dirty="0" sz="1000" spc="80">
                <a:latin typeface="Cambria Math"/>
                <a:cs typeface="Cambria Math"/>
              </a:rPr>
              <a:t> </a:t>
            </a:r>
            <a:r>
              <a:rPr dirty="0" sz="1000" spc="-5">
                <a:latin typeface="Cambria Math"/>
                <a:cs typeface="Cambria Math"/>
              </a:rPr>
              <a:t>= </a:t>
            </a:r>
            <a:r>
              <a:rPr dirty="0" sz="1000" spc="-140">
                <a:latin typeface="Cambria Math"/>
                <a:cs typeface="Cambria Math"/>
              </a:rPr>
              <a:t>60𝑑𝑑</a:t>
            </a:r>
            <a:r>
              <a:rPr dirty="0" baseline="-15873" sz="1050" spc="-209">
                <a:latin typeface="Cambria Math"/>
                <a:cs typeface="Cambria Math"/>
              </a:rPr>
              <a:t>𝑠𝑠 </a:t>
            </a:r>
            <a:r>
              <a:rPr dirty="0" sz="1000" spc="-5">
                <a:latin typeface="Cambria Math"/>
                <a:cs typeface="Cambria Math"/>
              </a:rPr>
              <a:t>= </a:t>
            </a:r>
            <a:r>
              <a:rPr dirty="0" sz="1000" spc="-90">
                <a:latin typeface="Cambria Math"/>
                <a:cs typeface="Cambria Math"/>
              </a:rPr>
              <a:t>60</a:t>
            </a:r>
            <a:r>
              <a:rPr dirty="0" baseline="2777" sz="1500" spc="-135">
                <a:latin typeface="Cambria Math"/>
                <a:cs typeface="Cambria Math"/>
              </a:rPr>
              <a:t>(</a:t>
            </a:r>
            <a:r>
              <a:rPr dirty="0" sz="1000" spc="-90">
                <a:latin typeface="Cambria Math"/>
                <a:cs typeface="Cambria Math"/>
              </a:rPr>
              <a:t>0.6𝑠𝑠𝑠𝑠</a:t>
            </a:r>
            <a:r>
              <a:rPr dirty="0" baseline="2777" sz="1500" spc="-135">
                <a:latin typeface="Cambria Math"/>
                <a:cs typeface="Cambria Math"/>
              </a:rPr>
              <a:t>) </a:t>
            </a:r>
            <a:r>
              <a:rPr dirty="0" sz="1000" spc="-5">
                <a:latin typeface="Cambria Math"/>
                <a:cs typeface="Cambria Math"/>
              </a:rPr>
              <a:t>= </a:t>
            </a:r>
            <a:r>
              <a:rPr dirty="0" sz="1000" spc="-165">
                <a:latin typeface="Cambria Math"/>
                <a:cs typeface="Cambria Math"/>
              </a:rPr>
              <a:t>36𝑠𝑠𝑠𝑠 </a:t>
            </a:r>
            <a:r>
              <a:rPr dirty="0" sz="1000" spc="-5">
                <a:latin typeface="Cambria Math"/>
                <a:cs typeface="Cambria Math"/>
              </a:rPr>
              <a:t>=</a:t>
            </a:r>
            <a:r>
              <a:rPr dirty="0" sz="1000">
                <a:latin typeface="Cambria Math"/>
                <a:cs typeface="Cambria Math"/>
              </a:rPr>
              <a:t> </a:t>
            </a:r>
            <a:r>
              <a:rPr dirty="0" sz="1000" spc="-254">
                <a:latin typeface="Cambria Math"/>
                <a:cs typeface="Cambria Math"/>
              </a:rPr>
              <a:t>3𝑓𝑓𝑓𝑓</a:t>
            </a:r>
            <a:endParaRPr sz="1000">
              <a:latin typeface="Cambria Math"/>
              <a:cs typeface="Cambria Math"/>
            </a:endParaRPr>
          </a:p>
        </p:txBody>
      </p:sp>
      <p:sp>
        <p:nvSpPr>
          <p:cNvPr id="38" name="object 38"/>
          <p:cNvSpPr txBox="1"/>
          <p:nvPr/>
        </p:nvSpPr>
        <p:spPr>
          <a:xfrm>
            <a:off x="2285492" y="6828535"/>
            <a:ext cx="8382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𝑔𝑔</a:t>
            </a:r>
            <a:endParaRPr sz="700">
              <a:latin typeface="Cambria Math"/>
              <a:cs typeface="Cambria Math"/>
            </a:endParaRPr>
          </a:p>
        </p:txBody>
      </p:sp>
      <p:sp>
        <p:nvSpPr>
          <p:cNvPr id="39" name="object 39"/>
          <p:cNvSpPr txBox="1"/>
          <p:nvPr/>
        </p:nvSpPr>
        <p:spPr>
          <a:xfrm>
            <a:off x="2777695" y="6849910"/>
            <a:ext cx="95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endParaRPr sz="1000">
              <a:latin typeface="Cambria Math"/>
              <a:cs typeface="Cambria Math"/>
            </a:endParaRPr>
          </a:p>
        </p:txBody>
      </p:sp>
      <p:sp>
        <p:nvSpPr>
          <p:cNvPr id="40" name="object 40"/>
          <p:cNvSpPr/>
          <p:nvPr/>
        </p:nvSpPr>
        <p:spPr>
          <a:xfrm>
            <a:off x="2528316" y="6867906"/>
            <a:ext cx="596265" cy="0"/>
          </a:xfrm>
          <a:custGeom>
            <a:avLst/>
            <a:gdLst/>
            <a:ahLst/>
            <a:cxnLst/>
            <a:rect l="l" t="t" r="r" b="b"/>
            <a:pathLst>
              <a:path w="596264" h="0">
                <a:moveTo>
                  <a:pt x="0" y="0"/>
                </a:moveTo>
                <a:lnTo>
                  <a:pt x="595883" y="0"/>
                </a:lnTo>
              </a:path>
            </a:pathLst>
          </a:custGeom>
          <a:ln w="7619">
            <a:solidFill>
              <a:srgbClr val="000000"/>
            </a:solidFill>
          </a:ln>
        </p:spPr>
        <p:txBody>
          <a:bodyPr wrap="square" lIns="0" tIns="0" rIns="0" bIns="0" rtlCol="0"/>
          <a:lstStyle/>
          <a:p/>
        </p:txBody>
      </p:sp>
      <p:sp>
        <p:nvSpPr>
          <p:cNvPr id="41" name="object 41"/>
          <p:cNvSpPr txBox="1"/>
          <p:nvPr/>
        </p:nvSpPr>
        <p:spPr>
          <a:xfrm>
            <a:off x="2163976" y="6667002"/>
            <a:ext cx="3441700" cy="274955"/>
          </a:xfrm>
          <a:prstGeom prst="rect">
            <a:avLst/>
          </a:prstGeom>
        </p:spPr>
        <p:txBody>
          <a:bodyPr wrap="square" lIns="0" tIns="12065" rIns="0" bIns="0" rtlCol="0" vert="horz">
            <a:spAutoFit/>
          </a:bodyPr>
          <a:lstStyle/>
          <a:p>
            <a:pPr marL="363855">
              <a:lnSpc>
                <a:spcPts val="985"/>
              </a:lnSpc>
              <a:spcBef>
                <a:spcPts val="95"/>
              </a:spcBef>
            </a:pPr>
            <a:r>
              <a:rPr dirty="0" baseline="2777" sz="1500" spc="-225">
                <a:latin typeface="Cambria Math"/>
                <a:cs typeface="Cambria Math"/>
              </a:rPr>
              <a:t>(</a:t>
            </a:r>
            <a:r>
              <a:rPr dirty="0" sz="1000" spc="-150">
                <a:latin typeface="Cambria Math"/>
                <a:cs typeface="Cambria Math"/>
              </a:rPr>
              <a:t>1.058𝑘𝑘𝑘𝑘𝑓𝑓</a:t>
            </a:r>
            <a:r>
              <a:rPr dirty="0" baseline="2777" sz="1500" spc="-225">
                <a:latin typeface="Cambria Math"/>
                <a:cs typeface="Cambria Math"/>
              </a:rPr>
              <a:t>)</a:t>
            </a:r>
            <a:endParaRPr baseline="2777" sz="1500">
              <a:latin typeface="Cambria Math"/>
              <a:cs typeface="Cambria Math"/>
            </a:endParaRPr>
          </a:p>
          <a:p>
            <a:pPr marL="38100">
              <a:lnSpc>
                <a:spcPts val="985"/>
              </a:lnSpc>
              <a:tabLst>
                <a:tab pos="981075" algn="l"/>
              </a:tabLst>
            </a:pPr>
            <a:r>
              <a:rPr dirty="0" sz="1000" spc="-430">
                <a:latin typeface="Cambria Math"/>
                <a:cs typeface="Cambria Math"/>
              </a:rPr>
              <a:t>𝑀𝑀</a:t>
            </a:r>
            <a:r>
              <a:rPr dirty="0" sz="1000" spc="480">
                <a:latin typeface="Cambria Math"/>
                <a:cs typeface="Cambria Math"/>
              </a:rPr>
              <a:t> </a:t>
            </a:r>
            <a:r>
              <a:rPr dirty="0" sz="1000" spc="-5">
                <a:latin typeface="Cambria Math"/>
                <a:cs typeface="Cambria Math"/>
              </a:rPr>
              <a:t>=	</a:t>
            </a:r>
            <a:r>
              <a:rPr dirty="0" sz="1000" spc="-135">
                <a:latin typeface="Cambria Math"/>
                <a:cs typeface="Cambria Math"/>
              </a:rPr>
              <a:t>�</a:t>
            </a:r>
            <a:r>
              <a:rPr dirty="0" baseline="2777" sz="1500" spc="-202">
                <a:latin typeface="Cambria Math"/>
                <a:cs typeface="Cambria Math"/>
              </a:rPr>
              <a:t>(</a:t>
            </a:r>
            <a:r>
              <a:rPr dirty="0" sz="1000" spc="-135">
                <a:latin typeface="Cambria Math"/>
                <a:cs typeface="Cambria Math"/>
              </a:rPr>
              <a:t>162.995𝑓𝑓𝑓𝑓</a:t>
            </a:r>
            <a:r>
              <a:rPr dirty="0" baseline="2777" sz="1500" spc="-202">
                <a:latin typeface="Cambria Math"/>
                <a:cs typeface="Cambria Math"/>
              </a:rPr>
              <a:t>)(</a:t>
            </a:r>
            <a:r>
              <a:rPr dirty="0" sz="1000" spc="-135">
                <a:latin typeface="Cambria Math"/>
                <a:cs typeface="Cambria Math"/>
              </a:rPr>
              <a:t>3𝑓𝑓𝑓𝑓</a:t>
            </a:r>
            <a:r>
              <a:rPr dirty="0" baseline="2777" sz="1500" spc="-202">
                <a:latin typeface="Cambria Math"/>
                <a:cs typeface="Cambria Math"/>
              </a:rPr>
              <a:t>) </a:t>
            </a:r>
            <a:r>
              <a:rPr dirty="0" sz="1000" spc="-5">
                <a:latin typeface="Cambria Math"/>
                <a:cs typeface="Cambria Math"/>
              </a:rPr>
              <a:t>− </a:t>
            </a:r>
            <a:r>
              <a:rPr dirty="0" baseline="2777" sz="1500" spc="-254">
                <a:latin typeface="Cambria Math"/>
                <a:cs typeface="Cambria Math"/>
              </a:rPr>
              <a:t>(</a:t>
            </a:r>
            <a:r>
              <a:rPr dirty="0" sz="1000" spc="-170">
                <a:latin typeface="Cambria Math"/>
                <a:cs typeface="Cambria Math"/>
              </a:rPr>
              <a:t>3𝑓𝑓𝑓𝑓</a:t>
            </a:r>
            <a:r>
              <a:rPr dirty="0" baseline="2777" sz="1500" spc="-254">
                <a:latin typeface="Cambria Math"/>
                <a:cs typeface="Cambria Math"/>
              </a:rPr>
              <a:t>)</a:t>
            </a:r>
            <a:r>
              <a:rPr dirty="0" baseline="27777" sz="1050" spc="-254">
                <a:latin typeface="Cambria Math"/>
                <a:cs typeface="Cambria Math"/>
              </a:rPr>
              <a:t>2</a:t>
            </a:r>
            <a:r>
              <a:rPr dirty="0" sz="1000" spc="-170">
                <a:latin typeface="Cambria Math"/>
                <a:cs typeface="Cambria Math"/>
              </a:rPr>
              <a:t>� </a:t>
            </a:r>
            <a:r>
              <a:rPr dirty="0" sz="1000" spc="-5">
                <a:latin typeface="Cambria Math"/>
                <a:cs typeface="Cambria Math"/>
              </a:rPr>
              <a:t>= </a:t>
            </a:r>
            <a:r>
              <a:rPr dirty="0" sz="1000" spc="-75">
                <a:latin typeface="Cambria Math"/>
                <a:cs typeface="Cambria Math"/>
              </a:rPr>
              <a:t>253.96𝑘𝑘 </a:t>
            </a:r>
            <a:r>
              <a:rPr dirty="0" sz="1000" spc="-5">
                <a:latin typeface="Cambria Math"/>
                <a:cs typeface="Cambria Math"/>
              </a:rPr>
              <a:t>∙  </a:t>
            </a:r>
            <a:r>
              <a:rPr dirty="0" sz="1000" spc="-434">
                <a:latin typeface="Cambria Math"/>
                <a:cs typeface="Cambria Math"/>
              </a:rPr>
              <a:t>𝑓𝑓𝑓𝑓</a:t>
            </a:r>
            <a:endParaRPr sz="1000">
              <a:latin typeface="Cambria Math"/>
              <a:cs typeface="Cambria Math"/>
            </a:endParaRPr>
          </a:p>
        </p:txBody>
      </p:sp>
      <p:sp>
        <p:nvSpPr>
          <p:cNvPr id="42" name="object 42"/>
          <p:cNvSpPr/>
          <p:nvPr/>
        </p:nvSpPr>
        <p:spPr>
          <a:xfrm>
            <a:off x="3086100" y="7232142"/>
            <a:ext cx="719455" cy="0"/>
          </a:xfrm>
          <a:custGeom>
            <a:avLst/>
            <a:gdLst/>
            <a:ahLst/>
            <a:cxnLst/>
            <a:rect l="l" t="t" r="r" b="b"/>
            <a:pathLst>
              <a:path w="719454" h="0">
                <a:moveTo>
                  <a:pt x="0" y="0"/>
                </a:moveTo>
                <a:lnTo>
                  <a:pt x="719327" y="0"/>
                </a:lnTo>
              </a:path>
            </a:pathLst>
          </a:custGeom>
          <a:ln w="7619">
            <a:solidFill>
              <a:srgbClr val="000000"/>
            </a:solidFill>
          </a:ln>
        </p:spPr>
        <p:txBody>
          <a:bodyPr wrap="square" lIns="0" tIns="0" rIns="0" bIns="0" rtlCol="0"/>
          <a:lstStyle/>
          <a:p/>
        </p:txBody>
      </p:sp>
      <p:sp>
        <p:nvSpPr>
          <p:cNvPr id="43" name="object 43"/>
          <p:cNvSpPr/>
          <p:nvPr/>
        </p:nvSpPr>
        <p:spPr>
          <a:xfrm>
            <a:off x="3889247" y="7232142"/>
            <a:ext cx="256540" cy="0"/>
          </a:xfrm>
          <a:custGeom>
            <a:avLst/>
            <a:gdLst/>
            <a:ahLst/>
            <a:cxnLst/>
            <a:rect l="l" t="t" r="r" b="b"/>
            <a:pathLst>
              <a:path w="256539" h="0">
                <a:moveTo>
                  <a:pt x="0" y="0"/>
                </a:moveTo>
                <a:lnTo>
                  <a:pt x="256032" y="0"/>
                </a:lnTo>
              </a:path>
            </a:pathLst>
          </a:custGeom>
          <a:ln w="7619">
            <a:solidFill>
              <a:srgbClr val="000000"/>
            </a:solidFill>
          </a:ln>
        </p:spPr>
        <p:txBody>
          <a:bodyPr wrap="square" lIns="0" tIns="0" rIns="0" bIns="0" rtlCol="0"/>
          <a:lstStyle/>
          <a:p/>
        </p:txBody>
      </p:sp>
      <p:sp>
        <p:nvSpPr>
          <p:cNvPr id="44" name="object 44"/>
          <p:cNvSpPr/>
          <p:nvPr/>
        </p:nvSpPr>
        <p:spPr>
          <a:xfrm>
            <a:off x="3168395" y="7625333"/>
            <a:ext cx="662940" cy="0"/>
          </a:xfrm>
          <a:custGeom>
            <a:avLst/>
            <a:gdLst/>
            <a:ahLst/>
            <a:cxnLst/>
            <a:rect l="l" t="t" r="r" b="b"/>
            <a:pathLst>
              <a:path w="662939" h="0">
                <a:moveTo>
                  <a:pt x="0" y="0"/>
                </a:moveTo>
                <a:lnTo>
                  <a:pt x="662940" y="0"/>
                </a:lnTo>
              </a:path>
            </a:pathLst>
          </a:custGeom>
          <a:ln w="7619">
            <a:solidFill>
              <a:srgbClr val="000000"/>
            </a:solidFill>
          </a:ln>
        </p:spPr>
        <p:txBody>
          <a:bodyPr wrap="square" lIns="0" tIns="0" rIns="0" bIns="0" rtlCol="0"/>
          <a:lstStyle/>
          <a:p/>
        </p:txBody>
      </p:sp>
      <p:sp>
        <p:nvSpPr>
          <p:cNvPr id="45" name="object 45"/>
          <p:cNvSpPr/>
          <p:nvPr/>
        </p:nvSpPr>
        <p:spPr>
          <a:xfrm>
            <a:off x="3915155" y="7625333"/>
            <a:ext cx="256540" cy="0"/>
          </a:xfrm>
          <a:custGeom>
            <a:avLst/>
            <a:gdLst/>
            <a:ahLst/>
            <a:cxnLst/>
            <a:rect l="l" t="t" r="r" b="b"/>
            <a:pathLst>
              <a:path w="256539" h="0">
                <a:moveTo>
                  <a:pt x="0" y="0"/>
                </a:moveTo>
                <a:lnTo>
                  <a:pt x="256032" y="0"/>
                </a:lnTo>
              </a:path>
            </a:pathLst>
          </a:custGeom>
          <a:ln w="7619">
            <a:solidFill>
              <a:srgbClr val="000000"/>
            </a:solidFill>
          </a:ln>
        </p:spPr>
        <p:txBody>
          <a:bodyPr wrap="square" lIns="0" tIns="0" rIns="0" bIns="0" rtlCol="0"/>
          <a:lstStyle/>
          <a:p/>
        </p:txBody>
      </p:sp>
      <p:sp>
        <p:nvSpPr>
          <p:cNvPr id="46" name="object 46"/>
          <p:cNvSpPr txBox="1"/>
          <p:nvPr/>
        </p:nvSpPr>
        <p:spPr>
          <a:xfrm>
            <a:off x="2773152" y="7031239"/>
            <a:ext cx="2219960" cy="668020"/>
          </a:xfrm>
          <a:prstGeom prst="rect">
            <a:avLst/>
          </a:prstGeom>
        </p:spPr>
        <p:txBody>
          <a:bodyPr wrap="square" lIns="0" tIns="12065" rIns="0" bIns="0" rtlCol="0" vert="horz">
            <a:spAutoFit/>
          </a:bodyPr>
          <a:lstStyle/>
          <a:p>
            <a:pPr marL="340360">
              <a:lnSpc>
                <a:spcPts val="985"/>
              </a:lnSpc>
              <a:spcBef>
                <a:spcPts val="95"/>
              </a:spcBef>
            </a:pPr>
            <a:r>
              <a:rPr dirty="0" sz="1000" spc="-75">
                <a:latin typeface="Cambria Math"/>
                <a:cs typeface="Cambria Math"/>
              </a:rPr>
              <a:t>253.96𝑘𝑘 </a:t>
            </a:r>
            <a:r>
              <a:rPr dirty="0" sz="1000" spc="-5">
                <a:latin typeface="Cambria Math"/>
                <a:cs typeface="Cambria Math"/>
              </a:rPr>
              <a:t>∙</a:t>
            </a:r>
            <a:r>
              <a:rPr dirty="0" sz="1000" spc="-35">
                <a:latin typeface="Cambria Math"/>
                <a:cs typeface="Cambria Math"/>
              </a:rPr>
              <a:t> </a:t>
            </a:r>
            <a:r>
              <a:rPr dirty="0" sz="1000" spc="-315">
                <a:latin typeface="Cambria Math"/>
                <a:cs typeface="Cambria Math"/>
              </a:rPr>
              <a:t>𝑓𝑓𝑓𝑓</a:t>
            </a:r>
            <a:r>
              <a:rPr dirty="0" sz="1000" spc="675">
                <a:latin typeface="Cambria Math"/>
                <a:cs typeface="Cambria Math"/>
              </a:rPr>
              <a:t> </a:t>
            </a:r>
            <a:r>
              <a:rPr dirty="0" sz="1000" spc="-165">
                <a:latin typeface="Cambria Math"/>
                <a:cs typeface="Cambria Math"/>
              </a:rPr>
              <a:t>12𝑠𝑠𝑠𝑠</a:t>
            </a:r>
            <a:endParaRPr sz="1000">
              <a:latin typeface="Cambria Math"/>
              <a:cs typeface="Cambria Math"/>
            </a:endParaRPr>
          </a:p>
          <a:p>
            <a:pPr marL="50800">
              <a:lnSpc>
                <a:spcPts val="985"/>
              </a:lnSpc>
            </a:pPr>
            <a:r>
              <a:rPr dirty="0" sz="1000" spc="-345">
                <a:latin typeface="Cambria Math"/>
                <a:cs typeface="Cambria Math"/>
              </a:rPr>
              <a:t>𝑓𝑓</a:t>
            </a:r>
            <a:r>
              <a:rPr dirty="0" baseline="-15873" sz="1050" spc="-517">
                <a:latin typeface="Cambria Math"/>
                <a:cs typeface="Cambria Math"/>
              </a:rPr>
              <a:t>𝑑𝑑</a:t>
            </a:r>
            <a:r>
              <a:rPr dirty="0" baseline="-15873" sz="1050" spc="277">
                <a:latin typeface="Cambria Math"/>
                <a:cs typeface="Cambria Math"/>
              </a:rPr>
              <a:t> </a:t>
            </a:r>
            <a:r>
              <a:rPr dirty="0" sz="1000" spc="-5">
                <a:latin typeface="Cambria Math"/>
                <a:cs typeface="Cambria Math"/>
              </a:rPr>
              <a:t>= </a:t>
            </a:r>
            <a:r>
              <a:rPr dirty="0" baseline="-36111" sz="1500" spc="-112">
                <a:latin typeface="Cambria Math"/>
                <a:cs typeface="Cambria Math"/>
              </a:rPr>
              <a:t>−19152.5𝑠𝑠𝑠𝑠</a:t>
            </a:r>
            <a:r>
              <a:rPr dirty="0" baseline="-27777" sz="1050" spc="-112">
                <a:latin typeface="Cambria Math"/>
                <a:cs typeface="Cambria Math"/>
              </a:rPr>
              <a:t>3 </a:t>
            </a:r>
            <a:r>
              <a:rPr dirty="0" sz="1000" spc="-254">
                <a:latin typeface="Cambria Math"/>
                <a:cs typeface="Cambria Math"/>
              </a:rPr>
              <a:t>�</a:t>
            </a:r>
            <a:r>
              <a:rPr dirty="0" sz="1000" spc="15">
                <a:latin typeface="Cambria Math"/>
                <a:cs typeface="Cambria Math"/>
              </a:rPr>
              <a:t> </a:t>
            </a:r>
            <a:r>
              <a:rPr dirty="0" baseline="-36111" sz="1500" spc="-382">
                <a:latin typeface="Cambria Math"/>
                <a:cs typeface="Cambria Math"/>
              </a:rPr>
              <a:t>1𝑓𝑓𝑓𝑓</a:t>
            </a:r>
            <a:r>
              <a:rPr dirty="0" baseline="-36111" sz="1500" spc="82">
                <a:latin typeface="Cambria Math"/>
                <a:cs typeface="Cambria Math"/>
              </a:rPr>
              <a:t> </a:t>
            </a:r>
            <a:r>
              <a:rPr dirty="0" sz="1000" spc="-254">
                <a:latin typeface="Cambria Math"/>
                <a:cs typeface="Cambria Math"/>
              </a:rPr>
              <a:t>�</a:t>
            </a:r>
            <a:r>
              <a:rPr dirty="0" sz="1000" spc="60">
                <a:latin typeface="Cambria Math"/>
                <a:cs typeface="Cambria Math"/>
              </a:rPr>
              <a:t> </a:t>
            </a:r>
            <a:r>
              <a:rPr dirty="0" sz="1000" spc="-5">
                <a:latin typeface="Cambria Math"/>
                <a:cs typeface="Cambria Math"/>
              </a:rPr>
              <a:t>=</a:t>
            </a:r>
            <a:r>
              <a:rPr dirty="0" sz="1000" spc="110">
                <a:latin typeface="Cambria Math"/>
                <a:cs typeface="Cambria Math"/>
              </a:rPr>
              <a:t> </a:t>
            </a:r>
            <a:r>
              <a:rPr dirty="0" sz="1000" spc="-140">
                <a:latin typeface="Cambria Math"/>
                <a:cs typeface="Cambria Math"/>
              </a:rPr>
              <a:t>−0.159𝑘𝑘𝑠𝑠𝑠𝑠</a:t>
            </a:r>
            <a:endParaRPr sz="1000">
              <a:latin typeface="Cambria Math"/>
              <a:cs typeface="Cambria Math"/>
            </a:endParaRPr>
          </a:p>
          <a:p>
            <a:pPr marL="394970">
              <a:lnSpc>
                <a:spcPts val="985"/>
              </a:lnSpc>
              <a:spcBef>
                <a:spcPts val="1125"/>
              </a:spcBef>
            </a:pPr>
            <a:r>
              <a:rPr dirty="0" sz="1000" spc="-75">
                <a:latin typeface="Cambria Math"/>
                <a:cs typeface="Cambria Math"/>
              </a:rPr>
              <a:t>253.96𝑘𝑘 </a:t>
            </a:r>
            <a:r>
              <a:rPr dirty="0" sz="1000" spc="-5">
                <a:latin typeface="Cambria Math"/>
                <a:cs typeface="Cambria Math"/>
              </a:rPr>
              <a:t>∙</a:t>
            </a:r>
            <a:r>
              <a:rPr dirty="0" sz="1000" spc="-45">
                <a:latin typeface="Cambria Math"/>
                <a:cs typeface="Cambria Math"/>
              </a:rPr>
              <a:t> </a:t>
            </a:r>
            <a:r>
              <a:rPr dirty="0" sz="1000" spc="-315">
                <a:latin typeface="Cambria Math"/>
                <a:cs typeface="Cambria Math"/>
              </a:rPr>
              <a:t>𝑓𝑓𝑓𝑓</a:t>
            </a:r>
            <a:r>
              <a:rPr dirty="0" sz="1000" spc="459">
                <a:latin typeface="Cambria Math"/>
                <a:cs typeface="Cambria Math"/>
              </a:rPr>
              <a:t> </a:t>
            </a:r>
            <a:r>
              <a:rPr dirty="0" sz="1000" spc="-165">
                <a:latin typeface="Cambria Math"/>
                <a:cs typeface="Cambria Math"/>
              </a:rPr>
              <a:t>12𝑠𝑠𝑠𝑠</a:t>
            </a:r>
            <a:endParaRPr sz="1000">
              <a:latin typeface="Cambria Math"/>
              <a:cs typeface="Cambria Math"/>
            </a:endParaRPr>
          </a:p>
          <a:p>
            <a:pPr marL="118745">
              <a:lnSpc>
                <a:spcPts val="985"/>
              </a:lnSpc>
            </a:pPr>
            <a:r>
              <a:rPr dirty="0" sz="1000" spc="-275">
                <a:latin typeface="Cambria Math"/>
                <a:cs typeface="Cambria Math"/>
              </a:rPr>
              <a:t>𝑓𝑓</a:t>
            </a:r>
            <a:r>
              <a:rPr dirty="0" baseline="-15873" sz="1050" spc="-412">
                <a:latin typeface="Cambria Math"/>
                <a:cs typeface="Cambria Math"/>
              </a:rPr>
              <a:t>𝑠𝑠</a:t>
            </a:r>
            <a:r>
              <a:rPr dirty="0" baseline="-15873" sz="1050" spc="277">
                <a:latin typeface="Cambria Math"/>
                <a:cs typeface="Cambria Math"/>
              </a:rPr>
              <a:t> </a:t>
            </a:r>
            <a:r>
              <a:rPr dirty="0" sz="1000" spc="-5">
                <a:latin typeface="Cambria Math"/>
                <a:cs typeface="Cambria Math"/>
              </a:rPr>
              <a:t>= </a:t>
            </a:r>
            <a:r>
              <a:rPr dirty="0" baseline="-36111" sz="1500" spc="-120">
                <a:latin typeface="Cambria Math"/>
                <a:cs typeface="Cambria Math"/>
              </a:rPr>
              <a:t>20594.8𝑠𝑠𝑠𝑠</a:t>
            </a:r>
            <a:r>
              <a:rPr dirty="0" baseline="-27777" sz="1050" spc="-120">
                <a:latin typeface="Cambria Math"/>
                <a:cs typeface="Cambria Math"/>
              </a:rPr>
              <a:t>3 </a:t>
            </a:r>
            <a:r>
              <a:rPr dirty="0" sz="1000" spc="-254">
                <a:latin typeface="Cambria Math"/>
                <a:cs typeface="Cambria Math"/>
              </a:rPr>
              <a:t>�</a:t>
            </a:r>
            <a:r>
              <a:rPr dirty="0" sz="1000" spc="20">
                <a:latin typeface="Cambria Math"/>
                <a:cs typeface="Cambria Math"/>
              </a:rPr>
              <a:t> </a:t>
            </a:r>
            <a:r>
              <a:rPr dirty="0" baseline="-36111" sz="1500" spc="-382">
                <a:latin typeface="Cambria Math"/>
                <a:cs typeface="Cambria Math"/>
              </a:rPr>
              <a:t>1𝑓𝑓𝑓𝑓</a:t>
            </a:r>
            <a:r>
              <a:rPr dirty="0" baseline="-36111" sz="1500" spc="82">
                <a:latin typeface="Cambria Math"/>
                <a:cs typeface="Cambria Math"/>
              </a:rPr>
              <a:t> </a:t>
            </a:r>
            <a:r>
              <a:rPr dirty="0" sz="1000" spc="-254">
                <a:latin typeface="Cambria Math"/>
                <a:cs typeface="Cambria Math"/>
              </a:rPr>
              <a:t>�</a:t>
            </a:r>
            <a:r>
              <a:rPr dirty="0" sz="1000" spc="60">
                <a:latin typeface="Cambria Math"/>
                <a:cs typeface="Cambria Math"/>
              </a:rPr>
              <a:t> </a:t>
            </a:r>
            <a:r>
              <a:rPr dirty="0" sz="1000" spc="-5">
                <a:latin typeface="Cambria Math"/>
                <a:cs typeface="Cambria Math"/>
              </a:rPr>
              <a:t>=</a:t>
            </a:r>
            <a:r>
              <a:rPr dirty="0" sz="1000" spc="70">
                <a:latin typeface="Cambria Math"/>
                <a:cs typeface="Cambria Math"/>
              </a:rPr>
              <a:t> </a:t>
            </a:r>
            <a:r>
              <a:rPr dirty="0" sz="1000" spc="-155">
                <a:latin typeface="Cambria Math"/>
                <a:cs typeface="Cambria Math"/>
              </a:rPr>
              <a:t>0.148𝑘𝑘𝑠𝑠𝑠𝑠</a:t>
            </a:r>
            <a:endParaRPr sz="1000">
              <a:latin typeface="Cambria Math"/>
              <a:cs typeface="Cambria Math"/>
            </a:endParaRPr>
          </a:p>
        </p:txBody>
      </p:sp>
      <p:sp>
        <p:nvSpPr>
          <p:cNvPr id="47" name="object 47"/>
          <p:cNvSpPr txBox="1"/>
          <p:nvPr/>
        </p:nvSpPr>
        <p:spPr>
          <a:xfrm>
            <a:off x="673100" y="8050783"/>
            <a:ext cx="89217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At the harp</a:t>
            </a:r>
            <a:r>
              <a:rPr dirty="0" sz="1000" spc="-50">
                <a:latin typeface="Times New Roman"/>
                <a:cs typeface="Times New Roman"/>
              </a:rPr>
              <a:t> </a:t>
            </a:r>
            <a:r>
              <a:rPr dirty="0" sz="1000">
                <a:latin typeface="Times New Roman"/>
                <a:cs typeface="Times New Roman"/>
              </a:rPr>
              <a:t>point</a:t>
            </a:r>
            <a:endParaRPr sz="1000">
              <a:latin typeface="Times New Roman"/>
              <a:cs typeface="Times New Roman"/>
            </a:endParaRPr>
          </a:p>
        </p:txBody>
      </p:sp>
      <p:sp>
        <p:nvSpPr>
          <p:cNvPr id="48" name="object 48"/>
          <p:cNvSpPr txBox="1"/>
          <p:nvPr/>
        </p:nvSpPr>
        <p:spPr>
          <a:xfrm>
            <a:off x="2744684" y="8276319"/>
            <a:ext cx="2280285" cy="177800"/>
          </a:xfrm>
          <a:prstGeom prst="rect">
            <a:avLst/>
          </a:prstGeom>
        </p:spPr>
        <p:txBody>
          <a:bodyPr wrap="square" lIns="0" tIns="12065" rIns="0" bIns="0" rtlCol="0" vert="horz">
            <a:spAutoFit/>
          </a:bodyPr>
          <a:lstStyle/>
          <a:p>
            <a:pPr marL="38100">
              <a:lnSpc>
                <a:spcPct val="100000"/>
              </a:lnSpc>
              <a:spcBef>
                <a:spcPts val="95"/>
              </a:spcBef>
            </a:pPr>
            <a:r>
              <a:rPr dirty="0" sz="1000" spc="-475">
                <a:latin typeface="Cambria Math"/>
                <a:cs typeface="Cambria Math"/>
              </a:rPr>
              <a:t>𝑤𝑤</a:t>
            </a:r>
            <a:r>
              <a:rPr dirty="0" sz="1000" spc="80">
                <a:latin typeface="Cambria Math"/>
                <a:cs typeface="Cambria Math"/>
              </a:rPr>
              <a:t> </a:t>
            </a:r>
            <a:r>
              <a:rPr dirty="0" sz="1000" spc="-5">
                <a:latin typeface="Cambria Math"/>
                <a:cs typeface="Cambria Math"/>
              </a:rPr>
              <a:t>= </a:t>
            </a:r>
            <a:r>
              <a:rPr dirty="0" sz="1000" spc="-145">
                <a:latin typeface="Cambria Math"/>
                <a:cs typeface="Cambria Math"/>
              </a:rPr>
              <a:t>0.4𝐿𝐿</a:t>
            </a:r>
            <a:r>
              <a:rPr dirty="0" baseline="-15873" sz="1050" spc="-217">
                <a:latin typeface="Cambria Math"/>
                <a:cs typeface="Cambria Math"/>
              </a:rPr>
              <a:t>𝑔𝑔 </a:t>
            </a:r>
            <a:r>
              <a:rPr dirty="0" sz="1000" spc="-5">
                <a:latin typeface="Cambria Math"/>
                <a:cs typeface="Cambria Math"/>
              </a:rPr>
              <a:t>= </a:t>
            </a:r>
            <a:r>
              <a:rPr dirty="0" sz="1000" spc="-80">
                <a:latin typeface="Cambria Math"/>
                <a:cs typeface="Cambria Math"/>
              </a:rPr>
              <a:t>0.4</a:t>
            </a:r>
            <a:r>
              <a:rPr dirty="0" baseline="2777" sz="1500" spc="-120">
                <a:latin typeface="Cambria Math"/>
                <a:cs typeface="Cambria Math"/>
              </a:rPr>
              <a:t>(</a:t>
            </a:r>
            <a:r>
              <a:rPr dirty="0" sz="1000" spc="-80">
                <a:latin typeface="Cambria Math"/>
                <a:cs typeface="Cambria Math"/>
              </a:rPr>
              <a:t>162.995𝑓𝑓𝑓𝑓</a:t>
            </a:r>
            <a:r>
              <a:rPr dirty="0" baseline="2777" sz="1500" spc="-120">
                <a:latin typeface="Cambria Math"/>
                <a:cs typeface="Cambria Math"/>
              </a:rPr>
              <a:t>) </a:t>
            </a:r>
            <a:r>
              <a:rPr dirty="0" sz="1000" spc="-5">
                <a:latin typeface="Cambria Math"/>
                <a:cs typeface="Cambria Math"/>
              </a:rPr>
              <a:t>=</a:t>
            </a:r>
            <a:r>
              <a:rPr dirty="0" sz="1000" spc="-35">
                <a:latin typeface="Cambria Math"/>
                <a:cs typeface="Cambria Math"/>
              </a:rPr>
              <a:t> </a:t>
            </a:r>
            <a:r>
              <a:rPr dirty="0" sz="1000" spc="-130">
                <a:latin typeface="Cambria Math"/>
                <a:cs typeface="Cambria Math"/>
              </a:rPr>
              <a:t>65.198𝑓𝑓𝑓𝑓</a:t>
            </a:r>
            <a:endParaRPr sz="1000">
              <a:latin typeface="Cambria Math"/>
              <a:cs typeface="Cambria Math"/>
            </a:endParaRPr>
          </a:p>
        </p:txBody>
      </p:sp>
      <p:sp>
        <p:nvSpPr>
          <p:cNvPr id="49" name="object 49"/>
          <p:cNvSpPr txBox="1"/>
          <p:nvPr/>
        </p:nvSpPr>
        <p:spPr>
          <a:xfrm>
            <a:off x="1942592" y="8669528"/>
            <a:ext cx="8382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𝑔𝑔</a:t>
            </a:r>
            <a:endParaRPr sz="700">
              <a:latin typeface="Cambria Math"/>
              <a:cs typeface="Cambria Math"/>
            </a:endParaRPr>
          </a:p>
        </p:txBody>
      </p:sp>
      <p:sp>
        <p:nvSpPr>
          <p:cNvPr id="50" name="object 50"/>
          <p:cNvSpPr txBox="1"/>
          <p:nvPr/>
        </p:nvSpPr>
        <p:spPr>
          <a:xfrm>
            <a:off x="2434795" y="8690902"/>
            <a:ext cx="95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endParaRPr sz="1000">
              <a:latin typeface="Cambria Math"/>
              <a:cs typeface="Cambria Math"/>
            </a:endParaRPr>
          </a:p>
        </p:txBody>
      </p:sp>
      <p:sp>
        <p:nvSpPr>
          <p:cNvPr id="51" name="object 51"/>
          <p:cNvSpPr/>
          <p:nvPr/>
        </p:nvSpPr>
        <p:spPr>
          <a:xfrm>
            <a:off x="2185416" y="8708897"/>
            <a:ext cx="596265" cy="0"/>
          </a:xfrm>
          <a:custGeom>
            <a:avLst/>
            <a:gdLst/>
            <a:ahLst/>
            <a:cxnLst/>
            <a:rect l="l" t="t" r="r" b="b"/>
            <a:pathLst>
              <a:path w="596264" h="0">
                <a:moveTo>
                  <a:pt x="0" y="0"/>
                </a:moveTo>
                <a:lnTo>
                  <a:pt x="595883" y="0"/>
                </a:lnTo>
              </a:path>
            </a:pathLst>
          </a:custGeom>
          <a:ln w="7619">
            <a:solidFill>
              <a:srgbClr val="000000"/>
            </a:solidFill>
          </a:ln>
        </p:spPr>
        <p:txBody>
          <a:bodyPr wrap="square" lIns="0" tIns="0" rIns="0" bIns="0" rtlCol="0"/>
          <a:lstStyle/>
          <a:p/>
        </p:txBody>
      </p:sp>
      <p:sp>
        <p:nvSpPr>
          <p:cNvPr id="52" name="object 52"/>
          <p:cNvSpPr txBox="1"/>
          <p:nvPr/>
        </p:nvSpPr>
        <p:spPr>
          <a:xfrm>
            <a:off x="1821070" y="8507994"/>
            <a:ext cx="4127500" cy="274955"/>
          </a:xfrm>
          <a:prstGeom prst="rect">
            <a:avLst/>
          </a:prstGeom>
        </p:spPr>
        <p:txBody>
          <a:bodyPr wrap="square" lIns="0" tIns="12065" rIns="0" bIns="0" rtlCol="0" vert="horz">
            <a:spAutoFit/>
          </a:bodyPr>
          <a:lstStyle/>
          <a:p>
            <a:pPr marL="363855">
              <a:lnSpc>
                <a:spcPts val="985"/>
              </a:lnSpc>
              <a:spcBef>
                <a:spcPts val="95"/>
              </a:spcBef>
            </a:pPr>
            <a:r>
              <a:rPr dirty="0" baseline="2777" sz="1500" spc="-225">
                <a:latin typeface="Cambria Math"/>
                <a:cs typeface="Cambria Math"/>
              </a:rPr>
              <a:t>(</a:t>
            </a:r>
            <a:r>
              <a:rPr dirty="0" sz="1000" spc="-150">
                <a:latin typeface="Cambria Math"/>
                <a:cs typeface="Cambria Math"/>
              </a:rPr>
              <a:t>1.058𝑘𝑘𝑘𝑘𝑓𝑓</a:t>
            </a:r>
            <a:r>
              <a:rPr dirty="0" baseline="2777" sz="1500" spc="-225">
                <a:latin typeface="Cambria Math"/>
                <a:cs typeface="Cambria Math"/>
              </a:rPr>
              <a:t>)</a:t>
            </a:r>
            <a:endParaRPr baseline="2777" sz="1500">
              <a:latin typeface="Cambria Math"/>
              <a:cs typeface="Cambria Math"/>
            </a:endParaRPr>
          </a:p>
          <a:p>
            <a:pPr marL="38100">
              <a:lnSpc>
                <a:spcPts val="985"/>
              </a:lnSpc>
              <a:tabLst>
                <a:tab pos="982980" algn="l"/>
              </a:tabLst>
            </a:pPr>
            <a:r>
              <a:rPr dirty="0" sz="1000" spc="-430">
                <a:latin typeface="Cambria Math"/>
                <a:cs typeface="Cambria Math"/>
              </a:rPr>
              <a:t>𝑀𝑀</a:t>
            </a:r>
            <a:r>
              <a:rPr dirty="0" sz="1000" spc="480">
                <a:latin typeface="Cambria Math"/>
                <a:cs typeface="Cambria Math"/>
              </a:rPr>
              <a:t> </a:t>
            </a:r>
            <a:r>
              <a:rPr dirty="0" sz="1000" spc="-5">
                <a:latin typeface="Cambria Math"/>
                <a:cs typeface="Cambria Math"/>
              </a:rPr>
              <a:t>=	</a:t>
            </a:r>
            <a:r>
              <a:rPr dirty="0" sz="1000" spc="-110">
                <a:latin typeface="Cambria Math"/>
                <a:cs typeface="Cambria Math"/>
              </a:rPr>
              <a:t>�</a:t>
            </a:r>
            <a:r>
              <a:rPr dirty="0" baseline="2777" sz="1500" spc="-165">
                <a:latin typeface="Cambria Math"/>
                <a:cs typeface="Cambria Math"/>
              </a:rPr>
              <a:t>(</a:t>
            </a:r>
            <a:r>
              <a:rPr dirty="0" sz="1000" spc="-110">
                <a:latin typeface="Cambria Math"/>
                <a:cs typeface="Cambria Math"/>
              </a:rPr>
              <a:t>162.995𝑓𝑓𝑓𝑓</a:t>
            </a:r>
            <a:r>
              <a:rPr dirty="0" baseline="2777" sz="1500" spc="-165">
                <a:latin typeface="Cambria Math"/>
                <a:cs typeface="Cambria Math"/>
              </a:rPr>
              <a:t>)(</a:t>
            </a:r>
            <a:r>
              <a:rPr dirty="0" sz="1000" spc="-110">
                <a:latin typeface="Cambria Math"/>
                <a:cs typeface="Cambria Math"/>
              </a:rPr>
              <a:t>65.198𝑓𝑓𝑓𝑓</a:t>
            </a:r>
            <a:r>
              <a:rPr dirty="0" baseline="2777" sz="1500" spc="-165">
                <a:latin typeface="Cambria Math"/>
                <a:cs typeface="Cambria Math"/>
              </a:rPr>
              <a:t>) </a:t>
            </a:r>
            <a:r>
              <a:rPr dirty="0" sz="1000" spc="-5">
                <a:latin typeface="Cambria Math"/>
                <a:cs typeface="Cambria Math"/>
              </a:rPr>
              <a:t>− </a:t>
            </a:r>
            <a:r>
              <a:rPr dirty="0" baseline="2777" sz="1500" spc="-165">
                <a:latin typeface="Cambria Math"/>
                <a:cs typeface="Cambria Math"/>
              </a:rPr>
              <a:t>(</a:t>
            </a:r>
            <a:r>
              <a:rPr dirty="0" sz="1000" spc="-110">
                <a:latin typeface="Cambria Math"/>
                <a:cs typeface="Cambria Math"/>
              </a:rPr>
              <a:t>65.198𝑓𝑓𝑓𝑓</a:t>
            </a:r>
            <a:r>
              <a:rPr dirty="0" baseline="2777" sz="1500" spc="-165">
                <a:latin typeface="Cambria Math"/>
                <a:cs typeface="Cambria Math"/>
              </a:rPr>
              <a:t>)</a:t>
            </a:r>
            <a:r>
              <a:rPr dirty="0" baseline="27777" sz="1050" spc="-165">
                <a:latin typeface="Cambria Math"/>
                <a:cs typeface="Cambria Math"/>
              </a:rPr>
              <a:t>2</a:t>
            </a:r>
            <a:r>
              <a:rPr dirty="0" sz="1000" spc="-110">
                <a:latin typeface="Cambria Math"/>
                <a:cs typeface="Cambria Math"/>
              </a:rPr>
              <a:t>� </a:t>
            </a:r>
            <a:r>
              <a:rPr dirty="0" sz="1000" spc="-5">
                <a:latin typeface="Cambria Math"/>
                <a:cs typeface="Cambria Math"/>
              </a:rPr>
              <a:t>= </a:t>
            </a:r>
            <a:r>
              <a:rPr dirty="0" sz="1000" spc="-65">
                <a:latin typeface="Cambria Math"/>
                <a:cs typeface="Cambria Math"/>
              </a:rPr>
              <a:t>3373.66𝑘𝑘 </a:t>
            </a:r>
            <a:r>
              <a:rPr dirty="0" sz="1000" spc="-5">
                <a:latin typeface="Cambria Math"/>
                <a:cs typeface="Cambria Math"/>
              </a:rPr>
              <a:t>∙  </a:t>
            </a:r>
            <a:r>
              <a:rPr dirty="0" sz="1000" spc="-434">
                <a:latin typeface="Cambria Math"/>
                <a:cs typeface="Cambria Math"/>
              </a:rPr>
              <a:t>𝑓𝑓𝑓𝑓</a:t>
            </a:r>
            <a:endParaRPr sz="1000">
              <a:latin typeface="Cambria Math"/>
              <a:cs typeface="Cambria Math"/>
            </a:endParaRPr>
          </a:p>
        </p:txBody>
      </p:sp>
      <p:sp>
        <p:nvSpPr>
          <p:cNvPr id="53" name="object 53"/>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27</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p:nvPr/>
        </p:nvSpPr>
        <p:spPr>
          <a:xfrm>
            <a:off x="3080004" y="1082802"/>
            <a:ext cx="733425" cy="0"/>
          </a:xfrm>
          <a:custGeom>
            <a:avLst/>
            <a:gdLst/>
            <a:ahLst/>
            <a:cxnLst/>
            <a:rect l="l" t="t" r="r" b="b"/>
            <a:pathLst>
              <a:path w="733425" h="0">
                <a:moveTo>
                  <a:pt x="0" y="0"/>
                </a:moveTo>
                <a:lnTo>
                  <a:pt x="733044" y="0"/>
                </a:lnTo>
              </a:path>
            </a:pathLst>
          </a:custGeom>
          <a:ln w="7620">
            <a:solidFill>
              <a:srgbClr val="000000"/>
            </a:solidFill>
          </a:ln>
        </p:spPr>
        <p:txBody>
          <a:bodyPr wrap="square" lIns="0" tIns="0" rIns="0" bIns="0" rtlCol="0"/>
          <a:lstStyle/>
          <a:p/>
        </p:txBody>
      </p:sp>
      <p:sp>
        <p:nvSpPr>
          <p:cNvPr id="4" name="object 4"/>
          <p:cNvSpPr/>
          <p:nvPr/>
        </p:nvSpPr>
        <p:spPr>
          <a:xfrm>
            <a:off x="3895344" y="1082802"/>
            <a:ext cx="256540" cy="0"/>
          </a:xfrm>
          <a:custGeom>
            <a:avLst/>
            <a:gdLst/>
            <a:ahLst/>
            <a:cxnLst/>
            <a:rect l="l" t="t" r="r" b="b"/>
            <a:pathLst>
              <a:path w="256539" h="0">
                <a:moveTo>
                  <a:pt x="0" y="0"/>
                </a:moveTo>
                <a:lnTo>
                  <a:pt x="256032" y="0"/>
                </a:lnTo>
              </a:path>
            </a:pathLst>
          </a:custGeom>
          <a:ln w="7620">
            <a:solidFill>
              <a:srgbClr val="000000"/>
            </a:solidFill>
          </a:ln>
        </p:spPr>
        <p:txBody>
          <a:bodyPr wrap="square" lIns="0" tIns="0" rIns="0" bIns="0" rtlCol="0"/>
          <a:lstStyle/>
          <a:p/>
        </p:txBody>
      </p:sp>
      <p:sp>
        <p:nvSpPr>
          <p:cNvPr id="5" name="object 5"/>
          <p:cNvSpPr txBox="1"/>
          <p:nvPr/>
        </p:nvSpPr>
        <p:spPr>
          <a:xfrm>
            <a:off x="2779776" y="881898"/>
            <a:ext cx="2208530" cy="274955"/>
          </a:xfrm>
          <a:prstGeom prst="rect">
            <a:avLst/>
          </a:prstGeom>
        </p:spPr>
        <p:txBody>
          <a:bodyPr wrap="square" lIns="0" tIns="12065" rIns="0" bIns="0" rtlCol="0" vert="horz">
            <a:spAutoFit/>
          </a:bodyPr>
          <a:lstStyle/>
          <a:p>
            <a:pPr marL="299720">
              <a:lnSpc>
                <a:spcPts val="985"/>
              </a:lnSpc>
              <a:spcBef>
                <a:spcPts val="95"/>
              </a:spcBef>
            </a:pPr>
            <a:r>
              <a:rPr dirty="0" sz="1000" spc="-65">
                <a:latin typeface="Cambria Math"/>
                <a:cs typeface="Cambria Math"/>
              </a:rPr>
              <a:t>3373.66𝑘𝑘 </a:t>
            </a:r>
            <a:r>
              <a:rPr dirty="0" sz="1000" spc="-5">
                <a:latin typeface="Cambria Math"/>
                <a:cs typeface="Cambria Math"/>
              </a:rPr>
              <a:t>∙</a:t>
            </a:r>
            <a:r>
              <a:rPr dirty="0" sz="1000" spc="-55">
                <a:latin typeface="Cambria Math"/>
                <a:cs typeface="Cambria Math"/>
              </a:rPr>
              <a:t> </a:t>
            </a:r>
            <a:r>
              <a:rPr dirty="0" sz="1000" spc="-315">
                <a:latin typeface="Cambria Math"/>
                <a:cs typeface="Cambria Math"/>
              </a:rPr>
              <a:t>𝑓𝑓𝑓𝑓</a:t>
            </a:r>
            <a:r>
              <a:rPr dirty="0" sz="1000" spc="445">
                <a:latin typeface="Cambria Math"/>
                <a:cs typeface="Cambria Math"/>
              </a:rPr>
              <a:t> </a:t>
            </a:r>
            <a:r>
              <a:rPr dirty="0" sz="1000" spc="-165">
                <a:latin typeface="Cambria Math"/>
                <a:cs typeface="Cambria Math"/>
              </a:rPr>
              <a:t>12𝑠𝑠𝑠𝑠</a:t>
            </a:r>
            <a:endParaRPr sz="1000">
              <a:latin typeface="Cambria Math"/>
              <a:cs typeface="Cambria Math"/>
            </a:endParaRPr>
          </a:p>
          <a:p>
            <a:pPr marL="38100">
              <a:lnSpc>
                <a:spcPts val="985"/>
              </a:lnSpc>
            </a:pPr>
            <a:r>
              <a:rPr dirty="0" sz="1000" spc="-345">
                <a:latin typeface="Cambria Math"/>
                <a:cs typeface="Cambria Math"/>
              </a:rPr>
              <a:t>𝑓𝑓</a:t>
            </a:r>
            <a:r>
              <a:rPr dirty="0" baseline="-15873" sz="1050" spc="-517">
                <a:latin typeface="Cambria Math"/>
                <a:cs typeface="Cambria Math"/>
              </a:rPr>
              <a:t>𝑑𝑑</a:t>
            </a:r>
            <a:r>
              <a:rPr dirty="0" baseline="-15873" sz="1050" spc="262">
                <a:latin typeface="Cambria Math"/>
                <a:cs typeface="Cambria Math"/>
              </a:rPr>
              <a:t> </a:t>
            </a:r>
            <a:r>
              <a:rPr dirty="0" sz="1000" spc="-5">
                <a:latin typeface="Cambria Math"/>
                <a:cs typeface="Cambria Math"/>
              </a:rPr>
              <a:t>= </a:t>
            </a:r>
            <a:r>
              <a:rPr dirty="0" baseline="-36111" sz="1500" spc="-112">
                <a:latin typeface="Cambria Math"/>
                <a:cs typeface="Cambria Math"/>
              </a:rPr>
              <a:t>−19152.5𝑠𝑠𝑠𝑠</a:t>
            </a:r>
            <a:r>
              <a:rPr dirty="0" baseline="-27777" sz="1050" spc="-112">
                <a:latin typeface="Cambria Math"/>
                <a:cs typeface="Cambria Math"/>
              </a:rPr>
              <a:t>3 </a:t>
            </a:r>
            <a:r>
              <a:rPr dirty="0" sz="1000" spc="-254">
                <a:latin typeface="Cambria Math"/>
                <a:cs typeface="Cambria Math"/>
              </a:rPr>
              <a:t>�</a:t>
            </a:r>
            <a:r>
              <a:rPr dirty="0" sz="1000" spc="15">
                <a:latin typeface="Cambria Math"/>
                <a:cs typeface="Cambria Math"/>
              </a:rPr>
              <a:t> </a:t>
            </a:r>
            <a:r>
              <a:rPr dirty="0" baseline="-36111" sz="1500" spc="-382">
                <a:latin typeface="Cambria Math"/>
                <a:cs typeface="Cambria Math"/>
              </a:rPr>
              <a:t>1𝑓𝑓𝑓𝑓</a:t>
            </a:r>
            <a:r>
              <a:rPr dirty="0" baseline="-36111" sz="1500" spc="89">
                <a:latin typeface="Cambria Math"/>
                <a:cs typeface="Cambria Math"/>
              </a:rPr>
              <a:t> </a:t>
            </a:r>
            <a:r>
              <a:rPr dirty="0" sz="1000" spc="-254">
                <a:latin typeface="Cambria Math"/>
                <a:cs typeface="Cambria Math"/>
              </a:rPr>
              <a:t>�</a:t>
            </a:r>
            <a:r>
              <a:rPr dirty="0" sz="1000" spc="70">
                <a:latin typeface="Cambria Math"/>
                <a:cs typeface="Cambria Math"/>
              </a:rPr>
              <a:t> </a:t>
            </a:r>
            <a:r>
              <a:rPr dirty="0" sz="1000" spc="-5">
                <a:latin typeface="Cambria Math"/>
                <a:cs typeface="Cambria Math"/>
              </a:rPr>
              <a:t>=</a:t>
            </a:r>
            <a:r>
              <a:rPr dirty="0" sz="1000" spc="-80">
                <a:latin typeface="Cambria Math"/>
                <a:cs typeface="Cambria Math"/>
              </a:rPr>
              <a:t> </a:t>
            </a:r>
            <a:r>
              <a:rPr dirty="0" sz="1000" spc="-140">
                <a:latin typeface="Cambria Math"/>
                <a:cs typeface="Cambria Math"/>
              </a:rPr>
              <a:t>−2.114𝑘𝑘𝑠𝑠𝑠𝑠</a:t>
            </a:r>
            <a:endParaRPr sz="1000">
              <a:latin typeface="Cambria Math"/>
              <a:cs typeface="Cambria Math"/>
            </a:endParaRPr>
          </a:p>
        </p:txBody>
      </p:sp>
      <p:sp>
        <p:nvSpPr>
          <p:cNvPr id="6" name="object 6"/>
          <p:cNvSpPr txBox="1"/>
          <p:nvPr/>
        </p:nvSpPr>
        <p:spPr>
          <a:xfrm>
            <a:off x="2819389" y="1372561"/>
            <a:ext cx="317500" cy="177800"/>
          </a:xfrm>
          <a:prstGeom prst="rect">
            <a:avLst/>
          </a:prstGeom>
        </p:spPr>
        <p:txBody>
          <a:bodyPr wrap="square" lIns="0" tIns="12065" rIns="0" bIns="0" rtlCol="0" vert="horz">
            <a:spAutoFit/>
          </a:bodyPr>
          <a:lstStyle/>
          <a:p>
            <a:pPr marL="38100">
              <a:lnSpc>
                <a:spcPct val="100000"/>
              </a:lnSpc>
              <a:spcBef>
                <a:spcPts val="95"/>
              </a:spcBef>
            </a:pPr>
            <a:r>
              <a:rPr dirty="0" sz="1000" spc="-275">
                <a:latin typeface="Cambria Math"/>
                <a:cs typeface="Cambria Math"/>
              </a:rPr>
              <a:t>𝑓𝑓</a:t>
            </a:r>
            <a:r>
              <a:rPr dirty="0" baseline="-15873" sz="1050" spc="-412">
                <a:latin typeface="Cambria Math"/>
                <a:cs typeface="Cambria Math"/>
              </a:rPr>
              <a:t>𝑠𝑠</a:t>
            </a:r>
            <a:r>
              <a:rPr dirty="0" baseline="-15873" sz="1050" spc="217">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7" name="object 7"/>
          <p:cNvSpPr/>
          <p:nvPr/>
        </p:nvSpPr>
        <p:spPr>
          <a:xfrm>
            <a:off x="3133344" y="1475994"/>
            <a:ext cx="733425" cy="0"/>
          </a:xfrm>
          <a:custGeom>
            <a:avLst/>
            <a:gdLst/>
            <a:ahLst/>
            <a:cxnLst/>
            <a:rect l="l" t="t" r="r" b="b"/>
            <a:pathLst>
              <a:path w="733425" h="0">
                <a:moveTo>
                  <a:pt x="0" y="0"/>
                </a:moveTo>
                <a:lnTo>
                  <a:pt x="733056" y="0"/>
                </a:lnTo>
              </a:path>
            </a:pathLst>
          </a:custGeom>
          <a:ln w="7620">
            <a:solidFill>
              <a:srgbClr val="000000"/>
            </a:solidFill>
          </a:ln>
        </p:spPr>
        <p:txBody>
          <a:bodyPr wrap="square" lIns="0" tIns="0" rIns="0" bIns="0" rtlCol="0"/>
          <a:lstStyle/>
          <a:p/>
        </p:txBody>
      </p:sp>
      <p:sp>
        <p:nvSpPr>
          <p:cNvPr id="8" name="object 8"/>
          <p:cNvSpPr/>
          <p:nvPr/>
        </p:nvSpPr>
        <p:spPr>
          <a:xfrm>
            <a:off x="3950208" y="1475994"/>
            <a:ext cx="256540" cy="0"/>
          </a:xfrm>
          <a:custGeom>
            <a:avLst/>
            <a:gdLst/>
            <a:ahLst/>
            <a:cxnLst/>
            <a:rect l="l" t="t" r="r" b="b"/>
            <a:pathLst>
              <a:path w="256539" h="0">
                <a:moveTo>
                  <a:pt x="0" y="0"/>
                </a:moveTo>
                <a:lnTo>
                  <a:pt x="256032" y="0"/>
                </a:lnTo>
              </a:path>
            </a:pathLst>
          </a:custGeom>
          <a:ln w="7620">
            <a:solidFill>
              <a:srgbClr val="000000"/>
            </a:solidFill>
          </a:ln>
        </p:spPr>
        <p:txBody>
          <a:bodyPr wrap="square" lIns="0" tIns="0" rIns="0" bIns="0" rtlCol="0"/>
          <a:lstStyle/>
          <a:p/>
        </p:txBody>
      </p:sp>
      <p:sp>
        <p:nvSpPr>
          <p:cNvPr id="9" name="object 9"/>
          <p:cNvSpPr txBox="1"/>
          <p:nvPr/>
        </p:nvSpPr>
        <p:spPr>
          <a:xfrm>
            <a:off x="3095231" y="1243973"/>
            <a:ext cx="1851660" cy="391795"/>
          </a:xfrm>
          <a:prstGeom prst="rect">
            <a:avLst/>
          </a:prstGeom>
        </p:spPr>
        <p:txBody>
          <a:bodyPr wrap="square" lIns="0" tIns="43180" rIns="0" bIns="0" rtlCol="0" vert="horz">
            <a:spAutoFit/>
          </a:bodyPr>
          <a:lstStyle/>
          <a:p>
            <a:pPr marL="38100">
              <a:lnSpc>
                <a:spcPct val="100000"/>
              </a:lnSpc>
              <a:spcBef>
                <a:spcPts val="340"/>
              </a:spcBef>
            </a:pPr>
            <a:r>
              <a:rPr dirty="0" sz="1000" spc="-65">
                <a:latin typeface="Cambria Math"/>
                <a:cs typeface="Cambria Math"/>
              </a:rPr>
              <a:t>3373.66𝑘𝑘 </a:t>
            </a:r>
            <a:r>
              <a:rPr dirty="0" sz="1000" spc="-5">
                <a:latin typeface="Cambria Math"/>
                <a:cs typeface="Cambria Math"/>
              </a:rPr>
              <a:t>∙</a:t>
            </a:r>
            <a:r>
              <a:rPr dirty="0" sz="1000" spc="-65">
                <a:latin typeface="Cambria Math"/>
                <a:cs typeface="Cambria Math"/>
              </a:rPr>
              <a:t> </a:t>
            </a:r>
            <a:r>
              <a:rPr dirty="0" sz="1000" spc="-315">
                <a:latin typeface="Cambria Math"/>
                <a:cs typeface="Cambria Math"/>
              </a:rPr>
              <a:t>𝑓𝑓𝑓𝑓</a:t>
            </a:r>
            <a:r>
              <a:rPr dirty="0" sz="1000" spc="455">
                <a:latin typeface="Cambria Math"/>
                <a:cs typeface="Cambria Math"/>
              </a:rPr>
              <a:t> </a:t>
            </a:r>
            <a:r>
              <a:rPr dirty="0" sz="1000" spc="-165">
                <a:latin typeface="Cambria Math"/>
                <a:cs typeface="Cambria Math"/>
              </a:rPr>
              <a:t>12𝑠𝑠𝑠𝑠</a:t>
            </a:r>
            <a:endParaRPr sz="1000">
              <a:latin typeface="Cambria Math"/>
              <a:cs typeface="Cambria Math"/>
            </a:endParaRPr>
          </a:p>
          <a:p>
            <a:pPr marL="92710">
              <a:lnSpc>
                <a:spcPct val="100000"/>
              </a:lnSpc>
              <a:spcBef>
                <a:spcPts val="240"/>
              </a:spcBef>
            </a:pPr>
            <a:r>
              <a:rPr dirty="0" sz="1000" spc="-80">
                <a:latin typeface="Cambria Math"/>
                <a:cs typeface="Cambria Math"/>
              </a:rPr>
              <a:t>20594.8𝑠𝑠𝑠𝑠</a:t>
            </a:r>
            <a:r>
              <a:rPr dirty="0" baseline="23809" sz="1050" spc="-120">
                <a:latin typeface="Cambria Math"/>
                <a:cs typeface="Cambria Math"/>
              </a:rPr>
              <a:t>3 </a:t>
            </a:r>
            <a:r>
              <a:rPr dirty="0" baseline="36111" sz="1500" spc="-382">
                <a:latin typeface="Cambria Math"/>
                <a:cs typeface="Cambria Math"/>
              </a:rPr>
              <a:t>�</a:t>
            </a:r>
            <a:r>
              <a:rPr dirty="0" baseline="36111" sz="1500" spc="15">
                <a:latin typeface="Cambria Math"/>
                <a:cs typeface="Cambria Math"/>
              </a:rPr>
              <a:t> </a:t>
            </a:r>
            <a:r>
              <a:rPr dirty="0" sz="1000" spc="-254">
                <a:latin typeface="Cambria Math"/>
                <a:cs typeface="Cambria Math"/>
              </a:rPr>
              <a:t>1𝑓𝑓𝑓𝑓</a:t>
            </a:r>
            <a:r>
              <a:rPr dirty="0" sz="1000" spc="55">
                <a:latin typeface="Cambria Math"/>
                <a:cs typeface="Cambria Math"/>
              </a:rPr>
              <a:t> </a:t>
            </a:r>
            <a:r>
              <a:rPr dirty="0" baseline="36111" sz="1500" spc="-382">
                <a:latin typeface="Cambria Math"/>
                <a:cs typeface="Cambria Math"/>
              </a:rPr>
              <a:t>�</a:t>
            </a:r>
            <a:r>
              <a:rPr dirty="0" baseline="36111" sz="1500" spc="82">
                <a:latin typeface="Cambria Math"/>
                <a:cs typeface="Cambria Math"/>
              </a:rPr>
              <a:t> </a:t>
            </a:r>
            <a:r>
              <a:rPr dirty="0" baseline="36111" sz="1500" spc="-7">
                <a:latin typeface="Cambria Math"/>
                <a:cs typeface="Cambria Math"/>
              </a:rPr>
              <a:t>=  </a:t>
            </a:r>
            <a:r>
              <a:rPr dirty="0" baseline="36111" sz="1500" spc="-345">
                <a:latin typeface="Cambria Math"/>
                <a:cs typeface="Cambria Math"/>
              </a:rPr>
              <a:t>1.966𝑘𝑘𝑠𝑠𝑠𝑠</a:t>
            </a:r>
            <a:endParaRPr baseline="36111" sz="1500">
              <a:latin typeface="Cambria Math"/>
              <a:cs typeface="Cambria Math"/>
            </a:endParaRPr>
          </a:p>
        </p:txBody>
      </p:sp>
      <p:sp>
        <p:nvSpPr>
          <p:cNvPr id="10" name="object 10"/>
          <p:cNvSpPr txBox="1"/>
          <p:nvPr/>
        </p:nvSpPr>
        <p:spPr>
          <a:xfrm>
            <a:off x="622300" y="1715057"/>
            <a:ext cx="4369435" cy="2066289"/>
          </a:xfrm>
          <a:prstGeom prst="rect">
            <a:avLst/>
          </a:prstGeom>
        </p:spPr>
        <p:txBody>
          <a:bodyPr wrap="square" lIns="0" tIns="50800" rIns="0" bIns="0" rtlCol="0" vert="horz">
            <a:spAutoFit/>
          </a:bodyPr>
          <a:lstStyle/>
          <a:p>
            <a:pPr lvl="3" marL="612140" indent="-548640">
              <a:lnSpc>
                <a:spcPct val="100000"/>
              </a:lnSpc>
              <a:spcBef>
                <a:spcPts val="400"/>
              </a:spcBef>
              <a:buFont typeface="Times New Roman"/>
              <a:buAutoNum type="arabicPeriod" startAt="3"/>
              <a:tabLst>
                <a:tab pos="611505" algn="l"/>
                <a:tab pos="612140" algn="l"/>
              </a:tabLst>
            </a:pPr>
            <a:r>
              <a:rPr dirty="0" sz="1200" i="1">
                <a:latin typeface="Arial"/>
                <a:cs typeface="Arial"/>
              </a:rPr>
              <a:t>T</a:t>
            </a:r>
            <a:r>
              <a:rPr dirty="0" sz="1200" i="1">
                <a:latin typeface="Arial"/>
                <a:cs typeface="Arial"/>
              </a:rPr>
              <a:t>otal</a:t>
            </a:r>
            <a:r>
              <a:rPr dirty="0" sz="1200" spc="-5" i="1">
                <a:latin typeface="Arial"/>
                <a:cs typeface="Arial"/>
              </a:rPr>
              <a:t> stress</a:t>
            </a:r>
            <a:endParaRPr sz="1200">
              <a:latin typeface="Arial"/>
              <a:cs typeface="Arial"/>
            </a:endParaRPr>
          </a:p>
          <a:p>
            <a:pPr marL="63500">
              <a:lnSpc>
                <a:spcPct val="100000"/>
              </a:lnSpc>
              <a:spcBef>
                <a:spcPts val="250"/>
              </a:spcBef>
            </a:pPr>
            <a:r>
              <a:rPr dirty="0" sz="1000" spc="-5">
                <a:latin typeface="Times New Roman"/>
                <a:cs typeface="Times New Roman"/>
              </a:rPr>
              <a:t>At the </a:t>
            </a:r>
            <a:r>
              <a:rPr dirty="0" sz="1000">
                <a:latin typeface="Times New Roman"/>
                <a:cs typeface="Times New Roman"/>
              </a:rPr>
              <a:t>point </a:t>
            </a:r>
            <a:r>
              <a:rPr dirty="0" sz="1000" spc="-10">
                <a:latin typeface="Times New Roman"/>
                <a:cs typeface="Times New Roman"/>
              </a:rPr>
              <a:t>of </a:t>
            </a:r>
            <a:r>
              <a:rPr dirty="0" sz="1000" spc="-5">
                <a:latin typeface="Times New Roman"/>
                <a:cs typeface="Times New Roman"/>
              </a:rPr>
              <a:t>prestress</a:t>
            </a:r>
            <a:r>
              <a:rPr dirty="0" sz="1000" spc="15">
                <a:latin typeface="Times New Roman"/>
                <a:cs typeface="Times New Roman"/>
              </a:rPr>
              <a:t> </a:t>
            </a:r>
            <a:r>
              <a:rPr dirty="0" sz="1000" spc="-5">
                <a:latin typeface="Times New Roman"/>
                <a:cs typeface="Times New Roman"/>
              </a:rPr>
              <a:t>transfer</a:t>
            </a:r>
            <a:endParaRPr sz="1000">
              <a:latin typeface="Times New Roman"/>
              <a:cs typeface="Times New Roman"/>
            </a:endParaRPr>
          </a:p>
          <a:p>
            <a:pPr algn="ctr" marL="2153920">
              <a:lnSpc>
                <a:spcPct val="100000"/>
              </a:lnSpc>
              <a:spcBef>
                <a:spcPts val="565"/>
              </a:spcBef>
            </a:pPr>
            <a:r>
              <a:rPr dirty="0" sz="1000" spc="-345">
                <a:latin typeface="Cambria Math"/>
                <a:cs typeface="Cambria Math"/>
              </a:rPr>
              <a:t>𝑓𝑓</a:t>
            </a:r>
            <a:r>
              <a:rPr dirty="0" baseline="-15873" sz="1050" spc="-517">
                <a:latin typeface="Cambria Math"/>
                <a:cs typeface="Cambria Math"/>
              </a:rPr>
              <a:t>𝑑𝑑</a:t>
            </a:r>
            <a:r>
              <a:rPr dirty="0" baseline="-15873" sz="1050" spc="270">
                <a:latin typeface="Cambria Math"/>
                <a:cs typeface="Cambria Math"/>
              </a:rPr>
              <a:t> </a:t>
            </a:r>
            <a:r>
              <a:rPr dirty="0" sz="1000" spc="-5">
                <a:latin typeface="Cambria Math"/>
                <a:cs typeface="Cambria Math"/>
              </a:rPr>
              <a:t>= −0.578 + −0.159 = −0.738 </a:t>
            </a:r>
            <a:r>
              <a:rPr dirty="0" sz="1000" spc="-275">
                <a:latin typeface="Cambria Math"/>
                <a:cs typeface="Cambria Math"/>
              </a:rPr>
              <a:t>𝑘𝑘𝑠𝑠𝑠𝑠</a:t>
            </a:r>
            <a:endParaRPr sz="1000">
              <a:latin typeface="Cambria Math"/>
              <a:cs typeface="Cambria Math"/>
            </a:endParaRPr>
          </a:p>
          <a:p>
            <a:pPr algn="ctr" marL="2153920">
              <a:lnSpc>
                <a:spcPct val="100000"/>
              </a:lnSpc>
              <a:spcBef>
                <a:spcPts val="575"/>
              </a:spcBef>
            </a:pPr>
            <a:r>
              <a:rPr dirty="0" sz="1000" spc="-275">
                <a:latin typeface="Cambria Math"/>
                <a:cs typeface="Cambria Math"/>
              </a:rPr>
              <a:t>𝑓𝑓</a:t>
            </a:r>
            <a:r>
              <a:rPr dirty="0" baseline="-15873" sz="1050" spc="-412">
                <a:latin typeface="Cambria Math"/>
                <a:cs typeface="Cambria Math"/>
              </a:rPr>
              <a:t>𝑠𝑠</a:t>
            </a:r>
            <a:r>
              <a:rPr dirty="0" baseline="-15873" sz="1050" spc="270">
                <a:latin typeface="Cambria Math"/>
                <a:cs typeface="Cambria Math"/>
              </a:rPr>
              <a:t> </a:t>
            </a:r>
            <a:r>
              <a:rPr dirty="0" sz="1000" spc="-5">
                <a:latin typeface="Cambria Math"/>
                <a:cs typeface="Cambria Math"/>
              </a:rPr>
              <a:t>= −4.526 + 0.148 = −4.378</a:t>
            </a:r>
            <a:r>
              <a:rPr dirty="0" sz="1000" spc="-20">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marL="63500">
              <a:lnSpc>
                <a:spcPct val="100000"/>
              </a:lnSpc>
              <a:spcBef>
                <a:spcPts val="550"/>
              </a:spcBef>
            </a:pPr>
            <a:r>
              <a:rPr dirty="0" sz="1000" spc="-5">
                <a:latin typeface="Times New Roman"/>
                <a:cs typeface="Times New Roman"/>
              </a:rPr>
              <a:t>At the harp</a:t>
            </a:r>
            <a:r>
              <a:rPr dirty="0" sz="1000">
                <a:latin typeface="Times New Roman"/>
                <a:cs typeface="Times New Roman"/>
              </a:rPr>
              <a:t> point</a:t>
            </a:r>
            <a:endParaRPr sz="1000">
              <a:latin typeface="Times New Roman"/>
              <a:cs typeface="Times New Roman"/>
            </a:endParaRPr>
          </a:p>
          <a:p>
            <a:pPr algn="ctr" marL="2152015">
              <a:lnSpc>
                <a:spcPct val="100000"/>
              </a:lnSpc>
              <a:spcBef>
                <a:spcPts val="565"/>
              </a:spcBef>
            </a:pPr>
            <a:r>
              <a:rPr dirty="0" sz="1000" spc="-345">
                <a:latin typeface="Cambria Math"/>
                <a:cs typeface="Cambria Math"/>
              </a:rPr>
              <a:t>𝑓𝑓</a:t>
            </a:r>
            <a:r>
              <a:rPr dirty="0" baseline="-15873" sz="1050" spc="-517">
                <a:latin typeface="Cambria Math"/>
                <a:cs typeface="Cambria Math"/>
              </a:rPr>
              <a:t>𝑑𝑑</a:t>
            </a:r>
            <a:r>
              <a:rPr dirty="0" baseline="-15873" sz="1050" spc="270">
                <a:latin typeface="Cambria Math"/>
                <a:cs typeface="Cambria Math"/>
              </a:rPr>
              <a:t> </a:t>
            </a:r>
            <a:r>
              <a:rPr dirty="0" sz="1000" spc="-5">
                <a:latin typeface="Cambria Math"/>
                <a:cs typeface="Cambria Math"/>
              </a:rPr>
              <a:t>= 1.335 − 2.114 = −0.779 </a:t>
            </a:r>
            <a:r>
              <a:rPr dirty="0" sz="1000" spc="-275">
                <a:latin typeface="Cambria Math"/>
                <a:cs typeface="Cambria Math"/>
              </a:rPr>
              <a:t>𝑘𝑘𝑠𝑠𝑠𝑠</a:t>
            </a:r>
            <a:endParaRPr sz="1000">
              <a:latin typeface="Cambria Math"/>
              <a:cs typeface="Cambria Math"/>
            </a:endParaRPr>
          </a:p>
          <a:p>
            <a:pPr algn="ctr" marL="2153920">
              <a:lnSpc>
                <a:spcPct val="100000"/>
              </a:lnSpc>
              <a:spcBef>
                <a:spcPts val="575"/>
              </a:spcBef>
            </a:pPr>
            <a:r>
              <a:rPr dirty="0" sz="1000" spc="-275">
                <a:latin typeface="Cambria Math"/>
                <a:cs typeface="Cambria Math"/>
              </a:rPr>
              <a:t>𝑓𝑓</a:t>
            </a:r>
            <a:r>
              <a:rPr dirty="0" baseline="-15873" sz="1050" spc="-412">
                <a:latin typeface="Cambria Math"/>
                <a:cs typeface="Cambria Math"/>
              </a:rPr>
              <a:t>𝑠𝑠</a:t>
            </a:r>
            <a:r>
              <a:rPr dirty="0" baseline="-15873" sz="1050" spc="270">
                <a:latin typeface="Cambria Math"/>
                <a:cs typeface="Cambria Math"/>
              </a:rPr>
              <a:t> </a:t>
            </a:r>
            <a:r>
              <a:rPr dirty="0" sz="1000" spc="-5">
                <a:latin typeface="Cambria Math"/>
                <a:cs typeface="Cambria Math"/>
              </a:rPr>
              <a:t>= −6.215 + 1.996 = −4.219</a:t>
            </a:r>
            <a:r>
              <a:rPr dirty="0" sz="1000" spc="-20">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a:lnSpc>
                <a:spcPct val="100000"/>
              </a:lnSpc>
              <a:spcBef>
                <a:spcPts val="45"/>
              </a:spcBef>
            </a:pPr>
            <a:endParaRPr sz="950">
              <a:latin typeface="Cambria Math"/>
              <a:cs typeface="Cambria Math"/>
            </a:endParaRPr>
          </a:p>
          <a:p>
            <a:pPr lvl="3" marL="612140" indent="-548640">
              <a:lnSpc>
                <a:spcPct val="100000"/>
              </a:lnSpc>
              <a:buFont typeface="Times New Roman"/>
              <a:buAutoNum type="arabicPeriod" startAt="4"/>
              <a:tabLst>
                <a:tab pos="611505" algn="l"/>
                <a:tab pos="612140" algn="l"/>
              </a:tabLst>
            </a:pPr>
            <a:r>
              <a:rPr dirty="0" sz="1200" spc="-5" i="1">
                <a:latin typeface="Arial"/>
                <a:cs typeface="Arial"/>
              </a:rPr>
              <a:t>R</a:t>
            </a:r>
            <a:r>
              <a:rPr dirty="0" sz="1200" spc="-5" i="1">
                <a:latin typeface="Arial"/>
                <a:cs typeface="Arial"/>
              </a:rPr>
              <a:t>equired strength </a:t>
            </a:r>
            <a:r>
              <a:rPr dirty="0" sz="1200" i="1">
                <a:latin typeface="Arial"/>
                <a:cs typeface="Arial"/>
              </a:rPr>
              <a:t>at </a:t>
            </a:r>
            <a:r>
              <a:rPr dirty="0" sz="1200" spc="-10" i="1">
                <a:latin typeface="Arial"/>
                <a:cs typeface="Arial"/>
              </a:rPr>
              <a:t>form</a:t>
            </a:r>
            <a:r>
              <a:rPr dirty="0" sz="1200" i="1">
                <a:latin typeface="Arial"/>
                <a:cs typeface="Arial"/>
              </a:rPr>
              <a:t> </a:t>
            </a:r>
            <a:r>
              <a:rPr dirty="0" sz="1200" spc="-5" i="1">
                <a:latin typeface="Arial"/>
                <a:cs typeface="Arial"/>
              </a:rPr>
              <a:t>stripping</a:t>
            </a:r>
            <a:endParaRPr sz="1200">
              <a:latin typeface="Arial"/>
              <a:cs typeface="Arial"/>
            </a:endParaRPr>
          </a:p>
          <a:p>
            <a:pPr marL="63500">
              <a:lnSpc>
                <a:spcPct val="100000"/>
              </a:lnSpc>
              <a:spcBef>
                <a:spcPts val="245"/>
              </a:spcBef>
            </a:pPr>
            <a:r>
              <a:rPr dirty="0" sz="1000" spc="-5">
                <a:latin typeface="Times New Roman"/>
                <a:cs typeface="Times New Roman"/>
              </a:rPr>
              <a:t>At the </a:t>
            </a:r>
            <a:r>
              <a:rPr dirty="0" sz="1000">
                <a:latin typeface="Times New Roman"/>
                <a:cs typeface="Times New Roman"/>
              </a:rPr>
              <a:t>point </a:t>
            </a:r>
            <a:r>
              <a:rPr dirty="0" sz="1000" spc="-10">
                <a:latin typeface="Times New Roman"/>
                <a:cs typeface="Times New Roman"/>
              </a:rPr>
              <a:t>of </a:t>
            </a:r>
            <a:r>
              <a:rPr dirty="0" sz="1000" spc="-5">
                <a:latin typeface="Times New Roman"/>
                <a:cs typeface="Times New Roman"/>
              </a:rPr>
              <a:t>prestress</a:t>
            </a:r>
            <a:r>
              <a:rPr dirty="0" sz="1000" spc="15">
                <a:latin typeface="Times New Roman"/>
                <a:cs typeface="Times New Roman"/>
              </a:rPr>
              <a:t> </a:t>
            </a:r>
            <a:r>
              <a:rPr dirty="0" sz="1000" spc="-5">
                <a:latin typeface="Times New Roman"/>
                <a:cs typeface="Times New Roman"/>
              </a:rPr>
              <a:t>transfer</a:t>
            </a:r>
            <a:endParaRPr sz="1000">
              <a:latin typeface="Times New Roman"/>
              <a:cs typeface="Times New Roman"/>
            </a:endParaRPr>
          </a:p>
        </p:txBody>
      </p:sp>
      <p:sp>
        <p:nvSpPr>
          <p:cNvPr id="11" name="object 11"/>
          <p:cNvSpPr txBox="1"/>
          <p:nvPr/>
        </p:nvSpPr>
        <p:spPr>
          <a:xfrm>
            <a:off x="3652520" y="3894836"/>
            <a:ext cx="10096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505">
                <a:latin typeface="Cambria Math"/>
                <a:cs typeface="Cambria Math"/>
              </a:rPr>
              <a:t>𝑔𝑔</a:t>
            </a:r>
            <a:endParaRPr sz="700">
              <a:latin typeface="Cambria Math"/>
              <a:cs typeface="Cambria Math"/>
            </a:endParaRPr>
          </a:p>
        </p:txBody>
      </p:sp>
      <p:sp>
        <p:nvSpPr>
          <p:cNvPr id="12" name="object 12"/>
          <p:cNvSpPr txBox="1"/>
          <p:nvPr/>
        </p:nvSpPr>
        <p:spPr>
          <a:xfrm>
            <a:off x="3244580" y="3827769"/>
            <a:ext cx="1277620" cy="177800"/>
          </a:xfrm>
          <a:prstGeom prst="rect">
            <a:avLst/>
          </a:prstGeom>
        </p:spPr>
        <p:txBody>
          <a:bodyPr wrap="square" lIns="0" tIns="12065" rIns="0" bIns="0" rtlCol="0" vert="horz">
            <a:spAutoFit/>
          </a:bodyPr>
          <a:lstStyle/>
          <a:p>
            <a:pPr marL="38100">
              <a:lnSpc>
                <a:spcPct val="100000"/>
              </a:lnSpc>
              <a:spcBef>
                <a:spcPts val="95"/>
              </a:spcBef>
            </a:pPr>
            <a:r>
              <a:rPr dirty="0" sz="1000" spc="-55">
                <a:latin typeface="Cambria Math"/>
                <a:cs typeface="Cambria Math"/>
              </a:rPr>
              <a:t>−0.65𝑓𝑓</a:t>
            </a:r>
            <a:r>
              <a:rPr dirty="0" baseline="31746" sz="1050" spc="-82">
                <a:latin typeface="Cambria Math"/>
                <a:cs typeface="Cambria Math"/>
              </a:rPr>
              <a:t>′ </a:t>
            </a:r>
            <a:r>
              <a:rPr dirty="0" sz="1000" spc="-5">
                <a:latin typeface="Cambria Math"/>
                <a:cs typeface="Cambria Math"/>
              </a:rPr>
              <a:t>=</a:t>
            </a:r>
            <a:r>
              <a:rPr dirty="0" sz="1000" spc="-15">
                <a:latin typeface="Cambria Math"/>
                <a:cs typeface="Cambria Math"/>
              </a:rPr>
              <a:t> </a:t>
            </a:r>
            <a:r>
              <a:rPr dirty="0" sz="1000" spc="-140">
                <a:latin typeface="Cambria Math"/>
                <a:cs typeface="Cambria Math"/>
              </a:rPr>
              <a:t>−4.378𝑘𝑘𝑠𝑠𝑠𝑠</a:t>
            </a:r>
            <a:endParaRPr sz="1000">
              <a:latin typeface="Cambria Math"/>
              <a:cs typeface="Cambria Math"/>
            </a:endParaRPr>
          </a:p>
        </p:txBody>
      </p:sp>
      <p:sp>
        <p:nvSpPr>
          <p:cNvPr id="13" name="object 13"/>
          <p:cNvSpPr txBox="1"/>
          <p:nvPr/>
        </p:nvSpPr>
        <p:spPr>
          <a:xfrm>
            <a:off x="3554984" y="4121911"/>
            <a:ext cx="10096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505">
                <a:latin typeface="Cambria Math"/>
                <a:cs typeface="Cambria Math"/>
              </a:rPr>
              <a:t>𝑔𝑔</a:t>
            </a:r>
            <a:endParaRPr sz="700">
              <a:latin typeface="Cambria Math"/>
              <a:cs typeface="Cambria Math"/>
            </a:endParaRPr>
          </a:p>
        </p:txBody>
      </p:sp>
      <p:sp>
        <p:nvSpPr>
          <p:cNvPr id="14" name="object 14"/>
          <p:cNvSpPr txBox="1"/>
          <p:nvPr/>
        </p:nvSpPr>
        <p:spPr>
          <a:xfrm>
            <a:off x="3479220" y="4054833"/>
            <a:ext cx="809625" cy="177800"/>
          </a:xfrm>
          <a:prstGeom prst="rect">
            <a:avLst/>
          </a:prstGeom>
        </p:spPr>
        <p:txBody>
          <a:bodyPr wrap="square" lIns="0" tIns="12065" rIns="0" bIns="0" rtlCol="0" vert="horz">
            <a:spAutoFit/>
          </a:bodyPr>
          <a:lstStyle/>
          <a:p>
            <a:pPr marL="38100">
              <a:lnSpc>
                <a:spcPct val="100000"/>
              </a:lnSpc>
              <a:spcBef>
                <a:spcPts val="95"/>
              </a:spcBef>
            </a:pPr>
            <a:r>
              <a:rPr dirty="0" sz="1000" spc="-145">
                <a:latin typeface="Cambria Math"/>
                <a:cs typeface="Cambria Math"/>
              </a:rPr>
              <a:t>𝑓𝑓</a:t>
            </a:r>
            <a:r>
              <a:rPr dirty="0" baseline="31746" sz="1050" spc="-217">
                <a:latin typeface="Cambria Math"/>
                <a:cs typeface="Cambria Math"/>
              </a:rPr>
              <a:t>′ </a:t>
            </a:r>
            <a:r>
              <a:rPr dirty="0" sz="1000" spc="-5">
                <a:latin typeface="Cambria Math"/>
                <a:cs typeface="Cambria Math"/>
              </a:rPr>
              <a:t>= 6.74</a:t>
            </a:r>
            <a:r>
              <a:rPr dirty="0" sz="1000" spc="40">
                <a:latin typeface="Cambria Math"/>
                <a:cs typeface="Cambria Math"/>
              </a:rPr>
              <a:t> </a:t>
            </a:r>
            <a:r>
              <a:rPr dirty="0" sz="1000" spc="-275">
                <a:latin typeface="Cambria Math"/>
                <a:cs typeface="Cambria Math"/>
              </a:rPr>
              <a:t>𝑘𝑘𝑠𝑠𝑠𝑠</a:t>
            </a:r>
            <a:endParaRPr sz="1000">
              <a:latin typeface="Cambria Math"/>
              <a:cs typeface="Cambria Math"/>
            </a:endParaRPr>
          </a:p>
        </p:txBody>
      </p:sp>
      <p:sp>
        <p:nvSpPr>
          <p:cNvPr id="15" name="object 15"/>
          <p:cNvSpPr txBox="1"/>
          <p:nvPr/>
        </p:nvSpPr>
        <p:spPr>
          <a:xfrm>
            <a:off x="672960" y="4280391"/>
            <a:ext cx="89217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At the harp</a:t>
            </a:r>
            <a:r>
              <a:rPr dirty="0" sz="1000" spc="-50">
                <a:latin typeface="Times New Roman"/>
                <a:cs typeface="Times New Roman"/>
              </a:rPr>
              <a:t> </a:t>
            </a:r>
            <a:r>
              <a:rPr dirty="0" sz="1000">
                <a:latin typeface="Times New Roman"/>
                <a:cs typeface="Times New Roman"/>
              </a:rPr>
              <a:t>point</a:t>
            </a:r>
            <a:endParaRPr sz="1000">
              <a:latin typeface="Times New Roman"/>
              <a:cs typeface="Times New Roman"/>
            </a:endParaRPr>
          </a:p>
        </p:txBody>
      </p:sp>
      <p:sp>
        <p:nvSpPr>
          <p:cNvPr id="16" name="object 16"/>
          <p:cNvSpPr txBox="1"/>
          <p:nvPr/>
        </p:nvSpPr>
        <p:spPr>
          <a:xfrm>
            <a:off x="3652520" y="4571492"/>
            <a:ext cx="10096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505">
                <a:latin typeface="Cambria Math"/>
                <a:cs typeface="Cambria Math"/>
              </a:rPr>
              <a:t>𝑔𝑔</a:t>
            </a:r>
            <a:endParaRPr sz="700">
              <a:latin typeface="Cambria Math"/>
              <a:cs typeface="Cambria Math"/>
            </a:endParaRPr>
          </a:p>
        </p:txBody>
      </p:sp>
      <p:sp>
        <p:nvSpPr>
          <p:cNvPr id="17" name="object 17"/>
          <p:cNvSpPr txBox="1"/>
          <p:nvPr/>
        </p:nvSpPr>
        <p:spPr>
          <a:xfrm>
            <a:off x="3244440" y="4504408"/>
            <a:ext cx="1277620" cy="177800"/>
          </a:xfrm>
          <a:prstGeom prst="rect">
            <a:avLst/>
          </a:prstGeom>
        </p:spPr>
        <p:txBody>
          <a:bodyPr wrap="square" lIns="0" tIns="12065" rIns="0" bIns="0" rtlCol="0" vert="horz">
            <a:spAutoFit/>
          </a:bodyPr>
          <a:lstStyle/>
          <a:p>
            <a:pPr marL="38100">
              <a:lnSpc>
                <a:spcPct val="100000"/>
              </a:lnSpc>
              <a:spcBef>
                <a:spcPts val="95"/>
              </a:spcBef>
            </a:pPr>
            <a:r>
              <a:rPr dirty="0" sz="1000" spc="-55">
                <a:latin typeface="Cambria Math"/>
                <a:cs typeface="Cambria Math"/>
              </a:rPr>
              <a:t>−0.65𝑓𝑓</a:t>
            </a:r>
            <a:r>
              <a:rPr dirty="0" baseline="31746" sz="1050" spc="-82">
                <a:latin typeface="Cambria Math"/>
                <a:cs typeface="Cambria Math"/>
              </a:rPr>
              <a:t>′ </a:t>
            </a:r>
            <a:r>
              <a:rPr dirty="0" sz="1000" spc="-5">
                <a:latin typeface="Cambria Math"/>
                <a:cs typeface="Cambria Math"/>
              </a:rPr>
              <a:t>=</a:t>
            </a:r>
            <a:r>
              <a:rPr dirty="0" sz="1000" spc="-10">
                <a:latin typeface="Cambria Math"/>
                <a:cs typeface="Cambria Math"/>
              </a:rPr>
              <a:t> </a:t>
            </a:r>
            <a:r>
              <a:rPr dirty="0" sz="1000" spc="-140">
                <a:latin typeface="Cambria Math"/>
                <a:cs typeface="Cambria Math"/>
              </a:rPr>
              <a:t>−4.219𝑘𝑘𝑠𝑠𝑠𝑠</a:t>
            </a:r>
            <a:endParaRPr sz="1000">
              <a:latin typeface="Cambria Math"/>
              <a:cs typeface="Cambria Math"/>
            </a:endParaRPr>
          </a:p>
        </p:txBody>
      </p:sp>
      <p:sp>
        <p:nvSpPr>
          <p:cNvPr id="18" name="object 18"/>
          <p:cNvSpPr txBox="1"/>
          <p:nvPr/>
        </p:nvSpPr>
        <p:spPr>
          <a:xfrm>
            <a:off x="3554984" y="4798567"/>
            <a:ext cx="10096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505">
                <a:latin typeface="Cambria Math"/>
                <a:cs typeface="Cambria Math"/>
              </a:rPr>
              <a:t>𝑔𝑔</a:t>
            </a:r>
            <a:endParaRPr sz="700">
              <a:latin typeface="Cambria Math"/>
              <a:cs typeface="Cambria Math"/>
            </a:endParaRPr>
          </a:p>
        </p:txBody>
      </p:sp>
      <p:sp>
        <p:nvSpPr>
          <p:cNvPr id="19" name="object 19"/>
          <p:cNvSpPr txBox="1"/>
          <p:nvPr/>
        </p:nvSpPr>
        <p:spPr>
          <a:xfrm>
            <a:off x="3479220" y="4731489"/>
            <a:ext cx="809625" cy="177800"/>
          </a:xfrm>
          <a:prstGeom prst="rect">
            <a:avLst/>
          </a:prstGeom>
        </p:spPr>
        <p:txBody>
          <a:bodyPr wrap="square" lIns="0" tIns="12065" rIns="0" bIns="0" rtlCol="0" vert="horz">
            <a:spAutoFit/>
          </a:bodyPr>
          <a:lstStyle/>
          <a:p>
            <a:pPr marL="38100">
              <a:lnSpc>
                <a:spcPct val="100000"/>
              </a:lnSpc>
              <a:spcBef>
                <a:spcPts val="95"/>
              </a:spcBef>
            </a:pPr>
            <a:r>
              <a:rPr dirty="0" sz="1000" spc="-145">
                <a:latin typeface="Cambria Math"/>
                <a:cs typeface="Cambria Math"/>
              </a:rPr>
              <a:t>𝑓𝑓</a:t>
            </a:r>
            <a:r>
              <a:rPr dirty="0" baseline="31746" sz="1050" spc="-217">
                <a:latin typeface="Cambria Math"/>
                <a:cs typeface="Cambria Math"/>
              </a:rPr>
              <a:t>′ </a:t>
            </a:r>
            <a:r>
              <a:rPr dirty="0" sz="1000" spc="-5">
                <a:latin typeface="Cambria Math"/>
                <a:cs typeface="Cambria Math"/>
              </a:rPr>
              <a:t>= 6.49</a:t>
            </a:r>
            <a:r>
              <a:rPr dirty="0" sz="1000" spc="40">
                <a:latin typeface="Cambria Math"/>
                <a:cs typeface="Cambria Math"/>
              </a:rPr>
              <a:t> </a:t>
            </a:r>
            <a:r>
              <a:rPr dirty="0" sz="1000" spc="-275">
                <a:latin typeface="Cambria Math"/>
                <a:cs typeface="Cambria Math"/>
              </a:rPr>
              <a:t>𝑘𝑘𝑠𝑠𝑠𝑠</a:t>
            </a:r>
            <a:endParaRPr sz="1000">
              <a:latin typeface="Cambria Math"/>
              <a:cs typeface="Cambria Math"/>
            </a:endParaRPr>
          </a:p>
        </p:txBody>
      </p:sp>
      <p:sp>
        <p:nvSpPr>
          <p:cNvPr id="20" name="object 20"/>
          <p:cNvSpPr/>
          <p:nvPr/>
        </p:nvSpPr>
        <p:spPr>
          <a:xfrm>
            <a:off x="1216152" y="5132832"/>
            <a:ext cx="5340350" cy="0"/>
          </a:xfrm>
          <a:custGeom>
            <a:avLst/>
            <a:gdLst/>
            <a:ahLst/>
            <a:cxnLst/>
            <a:rect l="l" t="t" r="r" b="b"/>
            <a:pathLst>
              <a:path w="5340350" h="0">
                <a:moveTo>
                  <a:pt x="0" y="0"/>
                </a:moveTo>
                <a:lnTo>
                  <a:pt x="5340096" y="0"/>
                </a:lnTo>
              </a:path>
            </a:pathLst>
          </a:custGeom>
          <a:ln w="6096">
            <a:solidFill>
              <a:srgbClr val="4F81BC"/>
            </a:solidFill>
          </a:ln>
        </p:spPr>
        <p:txBody>
          <a:bodyPr wrap="square" lIns="0" tIns="0" rIns="0" bIns="0" rtlCol="0"/>
          <a:lstStyle/>
          <a:p/>
        </p:txBody>
      </p:sp>
      <p:sp>
        <p:nvSpPr>
          <p:cNvPr id="21" name="object 21"/>
          <p:cNvSpPr/>
          <p:nvPr/>
        </p:nvSpPr>
        <p:spPr>
          <a:xfrm>
            <a:off x="1216152" y="5977128"/>
            <a:ext cx="5340350" cy="0"/>
          </a:xfrm>
          <a:custGeom>
            <a:avLst/>
            <a:gdLst/>
            <a:ahLst/>
            <a:cxnLst/>
            <a:rect l="l" t="t" r="r" b="b"/>
            <a:pathLst>
              <a:path w="5340350" h="0">
                <a:moveTo>
                  <a:pt x="0" y="0"/>
                </a:moveTo>
                <a:lnTo>
                  <a:pt x="5340096" y="0"/>
                </a:lnTo>
              </a:path>
            </a:pathLst>
          </a:custGeom>
          <a:ln w="6096">
            <a:solidFill>
              <a:srgbClr val="4F81BC"/>
            </a:solidFill>
          </a:ln>
        </p:spPr>
        <p:txBody>
          <a:bodyPr wrap="square" lIns="0" tIns="0" rIns="0" bIns="0" rtlCol="0"/>
          <a:lstStyle/>
          <a:p/>
        </p:txBody>
      </p:sp>
      <p:sp>
        <p:nvSpPr>
          <p:cNvPr id="22" name="object 22"/>
          <p:cNvSpPr/>
          <p:nvPr/>
        </p:nvSpPr>
        <p:spPr>
          <a:xfrm>
            <a:off x="1216152" y="6946392"/>
            <a:ext cx="5340350" cy="0"/>
          </a:xfrm>
          <a:custGeom>
            <a:avLst/>
            <a:gdLst/>
            <a:ahLst/>
            <a:cxnLst/>
            <a:rect l="l" t="t" r="r" b="b"/>
            <a:pathLst>
              <a:path w="5340350" h="0">
                <a:moveTo>
                  <a:pt x="0" y="0"/>
                </a:moveTo>
                <a:lnTo>
                  <a:pt x="5340096" y="0"/>
                </a:lnTo>
              </a:path>
            </a:pathLst>
          </a:custGeom>
          <a:ln w="6095">
            <a:solidFill>
              <a:srgbClr val="4F81BC"/>
            </a:solidFill>
          </a:ln>
        </p:spPr>
        <p:txBody>
          <a:bodyPr wrap="square" lIns="0" tIns="0" rIns="0" bIns="0" rtlCol="0"/>
          <a:lstStyle/>
          <a:p/>
        </p:txBody>
      </p:sp>
      <p:sp>
        <p:nvSpPr>
          <p:cNvPr id="23" name="object 23"/>
          <p:cNvSpPr txBox="1"/>
          <p:nvPr/>
        </p:nvSpPr>
        <p:spPr>
          <a:xfrm>
            <a:off x="673100" y="5242052"/>
            <a:ext cx="6044565" cy="2283460"/>
          </a:xfrm>
          <a:prstGeom prst="rect">
            <a:avLst/>
          </a:prstGeom>
        </p:spPr>
        <p:txBody>
          <a:bodyPr wrap="square" lIns="0" tIns="22225" rIns="0" bIns="0" rtlCol="0" vert="horz">
            <a:spAutoFit/>
          </a:bodyPr>
          <a:lstStyle/>
          <a:p>
            <a:pPr algn="ctr" marL="562610" marR="172085" indent="-1270">
              <a:lnSpc>
                <a:spcPts val="1150"/>
              </a:lnSpc>
              <a:spcBef>
                <a:spcPts val="175"/>
              </a:spcBef>
            </a:pPr>
            <a:r>
              <a:rPr dirty="0" sz="1000" spc="-5">
                <a:latin typeface="Times New Roman"/>
                <a:cs typeface="Times New Roman"/>
              </a:rPr>
              <a:t>Theoretically, the concrete curing system and forms can </a:t>
            </a:r>
            <a:r>
              <a:rPr dirty="0" sz="1000">
                <a:latin typeface="Times New Roman"/>
                <a:cs typeface="Times New Roman"/>
              </a:rPr>
              <a:t>be </a:t>
            </a:r>
            <a:r>
              <a:rPr dirty="0" sz="1000" spc="-5">
                <a:latin typeface="Times New Roman"/>
                <a:cs typeface="Times New Roman"/>
              </a:rPr>
              <a:t>removed, and the prestress force can </a:t>
            </a:r>
            <a:r>
              <a:rPr dirty="0" sz="1000">
                <a:latin typeface="Times New Roman"/>
                <a:cs typeface="Times New Roman"/>
              </a:rPr>
              <a:t>be  </a:t>
            </a:r>
            <a:r>
              <a:rPr dirty="0" sz="1000" spc="-5">
                <a:latin typeface="Times New Roman"/>
                <a:cs typeface="Times New Roman"/>
              </a:rPr>
              <a:t>imparted into the girder at this concrete strength. This would allow crews to begin work </a:t>
            </a:r>
            <a:r>
              <a:rPr dirty="0" sz="1000" spc="-15">
                <a:latin typeface="Times New Roman"/>
                <a:cs typeface="Times New Roman"/>
              </a:rPr>
              <a:t>and </a:t>
            </a:r>
            <a:r>
              <a:rPr dirty="0" sz="1000" spc="-5">
                <a:latin typeface="Times New Roman"/>
                <a:cs typeface="Times New Roman"/>
              </a:rPr>
              <a:t>reduce </a:t>
            </a:r>
            <a:r>
              <a:rPr dirty="0" sz="1000">
                <a:latin typeface="Times New Roman"/>
                <a:cs typeface="Times New Roman"/>
              </a:rPr>
              <a:t>the  </a:t>
            </a:r>
            <a:r>
              <a:rPr dirty="0" sz="1000" spc="-5">
                <a:latin typeface="Times New Roman"/>
                <a:cs typeface="Times New Roman"/>
              </a:rPr>
              <a:t>time until construction </a:t>
            </a:r>
            <a:r>
              <a:rPr dirty="0" sz="1000">
                <a:latin typeface="Times New Roman"/>
                <a:cs typeface="Times New Roman"/>
              </a:rPr>
              <a:t>of </a:t>
            </a:r>
            <a:r>
              <a:rPr dirty="0" sz="1000" spc="-5">
                <a:latin typeface="Times New Roman"/>
                <a:cs typeface="Times New Roman"/>
              </a:rPr>
              <a:t>the </a:t>
            </a:r>
            <a:r>
              <a:rPr dirty="0" sz="1000">
                <a:latin typeface="Times New Roman"/>
                <a:cs typeface="Times New Roman"/>
              </a:rPr>
              <a:t>next </a:t>
            </a:r>
            <a:r>
              <a:rPr dirty="0" sz="1000" spc="-5">
                <a:latin typeface="Times New Roman"/>
                <a:cs typeface="Times New Roman"/>
              </a:rPr>
              <a:t>girder can </a:t>
            </a:r>
            <a:r>
              <a:rPr dirty="0" sz="1000">
                <a:latin typeface="Times New Roman"/>
                <a:cs typeface="Times New Roman"/>
              </a:rPr>
              <a:t>begin. </a:t>
            </a:r>
            <a:r>
              <a:rPr dirty="0" sz="1000" spc="-5">
                <a:latin typeface="Times New Roman"/>
                <a:cs typeface="Times New Roman"/>
              </a:rPr>
              <a:t>However, there must </a:t>
            </a:r>
            <a:r>
              <a:rPr dirty="0" sz="1000">
                <a:latin typeface="Times New Roman"/>
                <a:cs typeface="Times New Roman"/>
              </a:rPr>
              <a:t>be </a:t>
            </a:r>
            <a:r>
              <a:rPr dirty="0" sz="1000" spc="-5">
                <a:latin typeface="Times New Roman"/>
                <a:cs typeface="Times New Roman"/>
              </a:rPr>
              <a:t>a high </a:t>
            </a:r>
            <a:r>
              <a:rPr dirty="0" sz="1000" spc="-10">
                <a:latin typeface="Times New Roman"/>
                <a:cs typeface="Times New Roman"/>
              </a:rPr>
              <a:t>degree </a:t>
            </a:r>
            <a:r>
              <a:rPr dirty="0" sz="1000">
                <a:latin typeface="Times New Roman"/>
                <a:cs typeface="Times New Roman"/>
              </a:rPr>
              <a:t>of </a:t>
            </a:r>
            <a:r>
              <a:rPr dirty="0" sz="1000" spc="-5">
                <a:latin typeface="Times New Roman"/>
                <a:cs typeface="Times New Roman"/>
              </a:rPr>
              <a:t>confidence  that the lifting </a:t>
            </a:r>
            <a:r>
              <a:rPr dirty="0" sz="1000" spc="-10">
                <a:latin typeface="Times New Roman"/>
                <a:cs typeface="Times New Roman"/>
              </a:rPr>
              <a:t>and </a:t>
            </a:r>
            <a:r>
              <a:rPr dirty="0" sz="1000" spc="-5">
                <a:latin typeface="Times New Roman"/>
                <a:cs typeface="Times New Roman"/>
              </a:rPr>
              <a:t>final concrete strength targets can </a:t>
            </a:r>
            <a:r>
              <a:rPr dirty="0" sz="1000">
                <a:latin typeface="Times New Roman"/>
                <a:cs typeface="Times New Roman"/>
              </a:rPr>
              <a:t>be</a:t>
            </a:r>
            <a:r>
              <a:rPr dirty="0" sz="1000" spc="65">
                <a:latin typeface="Times New Roman"/>
                <a:cs typeface="Times New Roman"/>
              </a:rPr>
              <a:t> </a:t>
            </a:r>
            <a:r>
              <a:rPr dirty="0" sz="1000" spc="-5">
                <a:latin typeface="Times New Roman"/>
                <a:cs typeface="Times New Roman"/>
              </a:rPr>
              <a:t>attained.</a:t>
            </a:r>
            <a:endParaRPr sz="1000">
              <a:latin typeface="Times New Roman"/>
              <a:cs typeface="Times New Roman"/>
            </a:endParaRPr>
          </a:p>
          <a:p>
            <a:pPr>
              <a:lnSpc>
                <a:spcPct val="100000"/>
              </a:lnSpc>
            </a:pPr>
            <a:endParaRPr sz="1100">
              <a:latin typeface="Times New Roman"/>
              <a:cs typeface="Times New Roman"/>
            </a:endParaRPr>
          </a:p>
          <a:p>
            <a:pPr>
              <a:lnSpc>
                <a:spcPct val="100000"/>
              </a:lnSpc>
              <a:spcBef>
                <a:spcPts val="5"/>
              </a:spcBef>
            </a:pPr>
            <a:endParaRPr sz="1300">
              <a:latin typeface="Times New Roman"/>
              <a:cs typeface="Times New Roman"/>
            </a:endParaRPr>
          </a:p>
          <a:p>
            <a:pPr marL="12700">
              <a:lnSpc>
                <a:spcPct val="100000"/>
              </a:lnSpc>
            </a:pPr>
            <a:r>
              <a:rPr dirty="0" sz="1200" spc="-5">
                <a:solidFill>
                  <a:srgbClr val="0000FF"/>
                </a:solidFill>
                <a:latin typeface="Arial"/>
                <a:cs typeface="Arial"/>
              </a:rPr>
              <a:t>4.2.4 Check girder</a:t>
            </a:r>
            <a:r>
              <a:rPr dirty="0" sz="1200" spc="-65">
                <a:solidFill>
                  <a:srgbClr val="0000FF"/>
                </a:solidFill>
                <a:latin typeface="Arial"/>
                <a:cs typeface="Arial"/>
              </a:rPr>
              <a:t> </a:t>
            </a:r>
            <a:r>
              <a:rPr dirty="0" sz="1200" spc="-5">
                <a:solidFill>
                  <a:srgbClr val="0000FF"/>
                </a:solidFill>
                <a:latin typeface="Arial"/>
                <a:cs typeface="Arial"/>
              </a:rPr>
              <a:t>stability</a:t>
            </a:r>
            <a:endParaRPr sz="1200">
              <a:latin typeface="Arial"/>
              <a:cs typeface="Arial"/>
            </a:endParaRPr>
          </a:p>
          <a:p>
            <a:pPr marL="12700" marR="5080">
              <a:lnSpc>
                <a:spcPts val="1150"/>
              </a:lnSpc>
              <a:spcBef>
                <a:spcPts val="325"/>
              </a:spcBef>
            </a:pPr>
            <a:r>
              <a:rPr dirty="0" sz="1000" spc="-5">
                <a:latin typeface="Times New Roman"/>
                <a:cs typeface="Times New Roman"/>
              </a:rPr>
              <a:t>PGSuper performs </a:t>
            </a:r>
            <a:r>
              <a:rPr dirty="0" sz="1000">
                <a:latin typeface="Times New Roman"/>
                <a:cs typeface="Times New Roman"/>
              </a:rPr>
              <a:t>many </a:t>
            </a:r>
            <a:r>
              <a:rPr dirty="0" sz="1000" spc="-5">
                <a:latin typeface="Times New Roman"/>
                <a:cs typeface="Times New Roman"/>
              </a:rPr>
              <a:t>iterations to converge </a:t>
            </a:r>
            <a:r>
              <a:rPr dirty="0" sz="1000">
                <a:latin typeface="Times New Roman"/>
                <a:cs typeface="Times New Roman"/>
              </a:rPr>
              <a:t>on </a:t>
            </a:r>
            <a:r>
              <a:rPr dirty="0" sz="1000" spc="-10">
                <a:latin typeface="Times New Roman"/>
                <a:cs typeface="Times New Roman"/>
              </a:rPr>
              <a:t>an </a:t>
            </a:r>
            <a:r>
              <a:rPr dirty="0" sz="1000" spc="-5">
                <a:latin typeface="Times New Roman"/>
                <a:cs typeface="Times New Roman"/>
              </a:rPr>
              <a:t>adequate lifting configuration. The solution converges for lifting  devices located </a:t>
            </a:r>
            <a:r>
              <a:rPr dirty="0" sz="1000">
                <a:latin typeface="Times New Roman"/>
                <a:cs typeface="Times New Roman"/>
              </a:rPr>
              <a:t>11 </a:t>
            </a:r>
            <a:r>
              <a:rPr dirty="0" sz="1000" spc="-5">
                <a:latin typeface="Times New Roman"/>
                <a:cs typeface="Times New Roman"/>
              </a:rPr>
              <a:t>ft from the </a:t>
            </a:r>
            <a:r>
              <a:rPr dirty="0" sz="1000">
                <a:latin typeface="Times New Roman"/>
                <a:cs typeface="Times New Roman"/>
              </a:rPr>
              <a:t>ends of </a:t>
            </a:r>
            <a:r>
              <a:rPr dirty="0" sz="1000" spc="-5">
                <a:latin typeface="Times New Roman"/>
                <a:cs typeface="Times New Roman"/>
              </a:rPr>
              <a:t>the</a:t>
            </a:r>
            <a:r>
              <a:rPr dirty="0" sz="1000" spc="5">
                <a:latin typeface="Times New Roman"/>
                <a:cs typeface="Times New Roman"/>
              </a:rPr>
              <a:t> </a:t>
            </a:r>
            <a:r>
              <a:rPr dirty="0" sz="1000" spc="-5">
                <a:latin typeface="Times New Roman"/>
                <a:cs typeface="Times New Roman"/>
              </a:rPr>
              <a:t>girder.</a:t>
            </a:r>
            <a:endParaRPr sz="1000">
              <a:latin typeface="Times New Roman"/>
              <a:cs typeface="Times New Roman"/>
            </a:endParaRPr>
          </a:p>
          <a:p>
            <a:pPr>
              <a:lnSpc>
                <a:spcPct val="100000"/>
              </a:lnSpc>
            </a:pPr>
            <a:endParaRPr sz="1100">
              <a:latin typeface="Times New Roman"/>
              <a:cs typeface="Times New Roman"/>
            </a:endParaRPr>
          </a:p>
          <a:p>
            <a:pPr>
              <a:lnSpc>
                <a:spcPct val="100000"/>
              </a:lnSpc>
              <a:spcBef>
                <a:spcPts val="30"/>
              </a:spcBef>
            </a:pPr>
            <a:endParaRPr sz="1350">
              <a:latin typeface="Times New Roman"/>
              <a:cs typeface="Times New Roman"/>
            </a:endParaRPr>
          </a:p>
          <a:p>
            <a:pPr algn="ctr" marL="637540" marR="248285">
              <a:lnSpc>
                <a:spcPts val="1150"/>
              </a:lnSpc>
            </a:pPr>
            <a:r>
              <a:rPr dirty="0" sz="1000" spc="-5">
                <a:latin typeface="Times New Roman"/>
                <a:cs typeface="Times New Roman"/>
              </a:rPr>
              <a:t>The PGSuper Fabrication Options Report gives the required lift </a:t>
            </a:r>
            <a:r>
              <a:rPr dirty="0" sz="1000">
                <a:latin typeface="Times New Roman"/>
                <a:cs typeface="Times New Roman"/>
              </a:rPr>
              <a:t>point </a:t>
            </a:r>
            <a:r>
              <a:rPr dirty="0" sz="1000" spc="-5">
                <a:latin typeface="Times New Roman"/>
                <a:cs typeface="Times New Roman"/>
              </a:rPr>
              <a:t>and initial concrete strength for  lifting without temporary strands as well as lifting with pretensioned </a:t>
            </a:r>
            <a:r>
              <a:rPr dirty="0" sz="1000">
                <a:latin typeface="Times New Roman"/>
                <a:cs typeface="Times New Roman"/>
              </a:rPr>
              <a:t>or </a:t>
            </a:r>
            <a:r>
              <a:rPr dirty="0" sz="1000" spc="-5">
                <a:latin typeface="Times New Roman"/>
                <a:cs typeface="Times New Roman"/>
              </a:rPr>
              <a:t>post-tensioned temporary  strands.</a:t>
            </a:r>
            <a:endParaRPr sz="1000">
              <a:latin typeface="Times New Roman"/>
              <a:cs typeface="Times New Roman"/>
            </a:endParaRPr>
          </a:p>
        </p:txBody>
      </p:sp>
      <p:sp>
        <p:nvSpPr>
          <p:cNvPr id="24" name="object 24"/>
          <p:cNvSpPr/>
          <p:nvPr/>
        </p:nvSpPr>
        <p:spPr>
          <a:xfrm>
            <a:off x="1216152" y="7644377"/>
            <a:ext cx="5340350" cy="0"/>
          </a:xfrm>
          <a:custGeom>
            <a:avLst/>
            <a:gdLst/>
            <a:ahLst/>
            <a:cxnLst/>
            <a:rect l="l" t="t" r="r" b="b"/>
            <a:pathLst>
              <a:path w="5340350" h="0">
                <a:moveTo>
                  <a:pt x="0" y="0"/>
                </a:moveTo>
                <a:lnTo>
                  <a:pt x="5340096" y="0"/>
                </a:lnTo>
              </a:path>
            </a:pathLst>
          </a:custGeom>
          <a:ln w="6108">
            <a:solidFill>
              <a:srgbClr val="4F81BC"/>
            </a:solidFill>
          </a:ln>
        </p:spPr>
        <p:txBody>
          <a:bodyPr wrap="square" lIns="0" tIns="0" rIns="0" bIns="0" rtlCol="0"/>
          <a:lstStyle/>
          <a:p/>
        </p:txBody>
      </p:sp>
      <p:sp>
        <p:nvSpPr>
          <p:cNvPr id="25" name="object 25"/>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28</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p:nvPr/>
        </p:nvSpPr>
        <p:spPr>
          <a:xfrm>
            <a:off x="1170486" y="5641383"/>
            <a:ext cx="4545965" cy="0"/>
          </a:xfrm>
          <a:custGeom>
            <a:avLst/>
            <a:gdLst/>
            <a:ahLst/>
            <a:cxnLst/>
            <a:rect l="l" t="t" r="r" b="b"/>
            <a:pathLst>
              <a:path w="4545965" h="0">
                <a:moveTo>
                  <a:pt x="0" y="0"/>
                </a:moveTo>
                <a:lnTo>
                  <a:pt x="4545580" y="0"/>
                </a:lnTo>
              </a:path>
            </a:pathLst>
          </a:custGeom>
          <a:ln w="9065">
            <a:solidFill>
              <a:srgbClr val="000000"/>
            </a:solidFill>
          </a:ln>
        </p:spPr>
        <p:txBody>
          <a:bodyPr wrap="square" lIns="0" tIns="0" rIns="0" bIns="0" rtlCol="0"/>
          <a:lstStyle/>
          <a:p/>
        </p:txBody>
      </p:sp>
      <p:sp>
        <p:nvSpPr>
          <p:cNvPr id="4" name="object 4"/>
          <p:cNvSpPr/>
          <p:nvPr/>
        </p:nvSpPr>
        <p:spPr>
          <a:xfrm>
            <a:off x="1773877" y="5636848"/>
            <a:ext cx="157257" cy="87941"/>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4969511" y="5636848"/>
            <a:ext cx="157257" cy="87941"/>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1170486" y="5386459"/>
            <a:ext cx="2273300" cy="508000"/>
          </a:xfrm>
          <a:custGeom>
            <a:avLst/>
            <a:gdLst/>
            <a:ahLst/>
            <a:cxnLst/>
            <a:rect l="l" t="t" r="r" b="b"/>
            <a:pathLst>
              <a:path w="2273300" h="508000">
                <a:moveTo>
                  <a:pt x="2272790" y="507671"/>
                </a:moveTo>
                <a:lnTo>
                  <a:pt x="2216736" y="506972"/>
                </a:lnTo>
                <a:lnTo>
                  <a:pt x="2154008" y="504835"/>
                </a:lnTo>
                <a:lnTo>
                  <a:pt x="2085032" y="501202"/>
                </a:lnTo>
                <a:lnTo>
                  <a:pt x="2010235" y="496014"/>
                </a:lnTo>
                <a:lnTo>
                  <a:pt x="1970787" y="492819"/>
                </a:lnTo>
                <a:lnTo>
                  <a:pt x="1930045" y="489212"/>
                </a:lnTo>
                <a:lnTo>
                  <a:pt x="1888061" y="485188"/>
                </a:lnTo>
                <a:lnTo>
                  <a:pt x="1844888" y="480738"/>
                </a:lnTo>
                <a:lnTo>
                  <a:pt x="1800581" y="475856"/>
                </a:lnTo>
                <a:lnTo>
                  <a:pt x="1755192" y="470533"/>
                </a:lnTo>
                <a:lnTo>
                  <a:pt x="1708775" y="464763"/>
                </a:lnTo>
                <a:lnTo>
                  <a:pt x="1661383" y="458539"/>
                </a:lnTo>
                <a:lnTo>
                  <a:pt x="1613070" y="451852"/>
                </a:lnTo>
                <a:lnTo>
                  <a:pt x="1563888" y="444696"/>
                </a:lnTo>
                <a:lnTo>
                  <a:pt x="1513893" y="437063"/>
                </a:lnTo>
                <a:lnTo>
                  <a:pt x="1463136" y="428946"/>
                </a:lnTo>
                <a:lnTo>
                  <a:pt x="1411671" y="420337"/>
                </a:lnTo>
                <a:lnTo>
                  <a:pt x="1359552" y="411230"/>
                </a:lnTo>
                <a:lnTo>
                  <a:pt x="1306831" y="401617"/>
                </a:lnTo>
                <a:lnTo>
                  <a:pt x="1253563" y="391490"/>
                </a:lnTo>
                <a:lnTo>
                  <a:pt x="1199801" y="380843"/>
                </a:lnTo>
                <a:lnTo>
                  <a:pt x="1145597" y="369667"/>
                </a:lnTo>
                <a:lnTo>
                  <a:pt x="1091006" y="357956"/>
                </a:lnTo>
                <a:lnTo>
                  <a:pt x="1036081" y="345702"/>
                </a:lnTo>
                <a:lnTo>
                  <a:pt x="980875" y="332898"/>
                </a:lnTo>
                <a:lnTo>
                  <a:pt x="925442" y="319537"/>
                </a:lnTo>
                <a:lnTo>
                  <a:pt x="869834" y="305611"/>
                </a:lnTo>
                <a:lnTo>
                  <a:pt x="814106" y="291113"/>
                </a:lnTo>
                <a:lnTo>
                  <a:pt x="758311" y="276035"/>
                </a:lnTo>
                <a:lnTo>
                  <a:pt x="702501" y="260371"/>
                </a:lnTo>
                <a:lnTo>
                  <a:pt x="646731" y="244112"/>
                </a:lnTo>
                <a:lnTo>
                  <a:pt x="591054" y="227252"/>
                </a:lnTo>
                <a:lnTo>
                  <a:pt x="535523" y="209783"/>
                </a:lnTo>
                <a:lnTo>
                  <a:pt x="480192" y="191698"/>
                </a:lnTo>
                <a:lnTo>
                  <a:pt x="425114" y="172990"/>
                </a:lnTo>
                <a:lnTo>
                  <a:pt x="370342" y="153651"/>
                </a:lnTo>
                <a:lnTo>
                  <a:pt x="315929" y="133674"/>
                </a:lnTo>
                <a:lnTo>
                  <a:pt x="261930" y="113051"/>
                </a:lnTo>
                <a:lnTo>
                  <a:pt x="208398" y="91776"/>
                </a:lnTo>
                <a:lnTo>
                  <a:pt x="155385" y="69840"/>
                </a:lnTo>
                <a:lnTo>
                  <a:pt x="102945" y="47237"/>
                </a:lnTo>
                <a:lnTo>
                  <a:pt x="51132" y="23959"/>
                </a:lnTo>
                <a:lnTo>
                  <a:pt x="0" y="0"/>
                </a:lnTo>
              </a:path>
            </a:pathLst>
          </a:custGeom>
          <a:ln w="28107">
            <a:solidFill>
              <a:srgbClr val="000000"/>
            </a:solidFill>
          </a:ln>
        </p:spPr>
        <p:txBody>
          <a:bodyPr wrap="square" lIns="0" tIns="0" rIns="0" bIns="0" rtlCol="0"/>
          <a:lstStyle/>
          <a:p/>
        </p:txBody>
      </p:sp>
      <p:sp>
        <p:nvSpPr>
          <p:cNvPr id="7" name="object 7"/>
          <p:cNvSpPr/>
          <p:nvPr/>
        </p:nvSpPr>
        <p:spPr>
          <a:xfrm>
            <a:off x="3443277" y="5388273"/>
            <a:ext cx="2273300" cy="508000"/>
          </a:xfrm>
          <a:custGeom>
            <a:avLst/>
            <a:gdLst/>
            <a:ahLst/>
            <a:cxnLst/>
            <a:rect l="l" t="t" r="r" b="b"/>
            <a:pathLst>
              <a:path w="2273300" h="508000">
                <a:moveTo>
                  <a:pt x="0" y="507671"/>
                </a:moveTo>
                <a:lnTo>
                  <a:pt x="56053" y="506972"/>
                </a:lnTo>
                <a:lnTo>
                  <a:pt x="118782" y="504835"/>
                </a:lnTo>
                <a:lnTo>
                  <a:pt x="187758" y="501202"/>
                </a:lnTo>
                <a:lnTo>
                  <a:pt x="262554" y="496014"/>
                </a:lnTo>
                <a:lnTo>
                  <a:pt x="302002" y="492819"/>
                </a:lnTo>
                <a:lnTo>
                  <a:pt x="342744" y="489212"/>
                </a:lnTo>
                <a:lnTo>
                  <a:pt x="384729" y="485188"/>
                </a:lnTo>
                <a:lnTo>
                  <a:pt x="427901" y="480738"/>
                </a:lnTo>
                <a:lnTo>
                  <a:pt x="472209" y="475856"/>
                </a:lnTo>
                <a:lnTo>
                  <a:pt x="517598" y="470533"/>
                </a:lnTo>
                <a:lnTo>
                  <a:pt x="564015" y="464763"/>
                </a:lnTo>
                <a:lnTo>
                  <a:pt x="611407" y="458539"/>
                </a:lnTo>
                <a:lnTo>
                  <a:pt x="659720" y="451852"/>
                </a:lnTo>
                <a:lnTo>
                  <a:pt x="708901" y="444696"/>
                </a:lnTo>
                <a:lnTo>
                  <a:pt x="758897" y="437063"/>
                </a:lnTo>
                <a:lnTo>
                  <a:pt x="809654" y="428946"/>
                </a:lnTo>
                <a:lnTo>
                  <a:pt x="861118" y="420337"/>
                </a:lnTo>
                <a:lnTo>
                  <a:pt x="913238" y="411230"/>
                </a:lnTo>
                <a:lnTo>
                  <a:pt x="965958" y="401617"/>
                </a:lnTo>
                <a:lnTo>
                  <a:pt x="1019226" y="391490"/>
                </a:lnTo>
                <a:lnTo>
                  <a:pt x="1072989" y="380843"/>
                </a:lnTo>
                <a:lnTo>
                  <a:pt x="1127192" y="369667"/>
                </a:lnTo>
                <a:lnTo>
                  <a:pt x="1181783" y="357956"/>
                </a:lnTo>
                <a:lnTo>
                  <a:pt x="1236708" y="345702"/>
                </a:lnTo>
                <a:lnTo>
                  <a:pt x="1291914" y="332898"/>
                </a:lnTo>
                <a:lnTo>
                  <a:pt x="1347348" y="319537"/>
                </a:lnTo>
                <a:lnTo>
                  <a:pt x="1402955" y="305611"/>
                </a:lnTo>
                <a:lnTo>
                  <a:pt x="1458683" y="291113"/>
                </a:lnTo>
                <a:lnTo>
                  <a:pt x="1514479" y="276035"/>
                </a:lnTo>
                <a:lnTo>
                  <a:pt x="1570288" y="260371"/>
                </a:lnTo>
                <a:lnTo>
                  <a:pt x="1626058" y="244112"/>
                </a:lnTo>
                <a:lnTo>
                  <a:pt x="1681735" y="227252"/>
                </a:lnTo>
                <a:lnTo>
                  <a:pt x="1737266" y="209783"/>
                </a:lnTo>
                <a:lnTo>
                  <a:pt x="1792597" y="191698"/>
                </a:lnTo>
                <a:lnTo>
                  <a:pt x="1847676" y="172990"/>
                </a:lnTo>
                <a:lnTo>
                  <a:pt x="1902448" y="153651"/>
                </a:lnTo>
                <a:lnTo>
                  <a:pt x="1956860" y="133674"/>
                </a:lnTo>
                <a:lnTo>
                  <a:pt x="2010859" y="113051"/>
                </a:lnTo>
                <a:lnTo>
                  <a:pt x="2064392" y="91776"/>
                </a:lnTo>
                <a:lnTo>
                  <a:pt x="2117404" y="69840"/>
                </a:lnTo>
                <a:lnTo>
                  <a:pt x="2169844" y="47237"/>
                </a:lnTo>
                <a:lnTo>
                  <a:pt x="2221657" y="23959"/>
                </a:lnTo>
                <a:lnTo>
                  <a:pt x="2272790" y="0"/>
                </a:lnTo>
              </a:path>
            </a:pathLst>
          </a:custGeom>
          <a:ln w="28107">
            <a:solidFill>
              <a:srgbClr val="000000"/>
            </a:solidFill>
          </a:ln>
        </p:spPr>
        <p:txBody>
          <a:bodyPr wrap="square" lIns="0" tIns="0" rIns="0" bIns="0" rtlCol="0"/>
          <a:lstStyle/>
          <a:p/>
        </p:txBody>
      </p:sp>
      <p:sp>
        <p:nvSpPr>
          <p:cNvPr id="8" name="object 8"/>
          <p:cNvSpPr/>
          <p:nvPr/>
        </p:nvSpPr>
        <p:spPr>
          <a:xfrm>
            <a:off x="791658" y="5641383"/>
            <a:ext cx="302895" cy="0"/>
          </a:xfrm>
          <a:custGeom>
            <a:avLst/>
            <a:gdLst/>
            <a:ahLst/>
            <a:cxnLst/>
            <a:rect l="l" t="t" r="r" b="b"/>
            <a:pathLst>
              <a:path w="302894" h="0">
                <a:moveTo>
                  <a:pt x="0" y="0"/>
                </a:moveTo>
                <a:lnTo>
                  <a:pt x="302735" y="0"/>
                </a:lnTo>
              </a:path>
            </a:pathLst>
          </a:custGeom>
          <a:ln w="3175">
            <a:solidFill>
              <a:srgbClr val="000000"/>
            </a:solidFill>
          </a:ln>
        </p:spPr>
        <p:txBody>
          <a:bodyPr wrap="square" lIns="0" tIns="0" rIns="0" bIns="0" rtlCol="0"/>
          <a:lstStyle/>
          <a:p/>
        </p:txBody>
      </p:sp>
      <p:sp>
        <p:nvSpPr>
          <p:cNvPr id="9" name="object 9"/>
          <p:cNvSpPr/>
          <p:nvPr/>
        </p:nvSpPr>
        <p:spPr>
          <a:xfrm>
            <a:off x="791658" y="5385734"/>
            <a:ext cx="302895" cy="0"/>
          </a:xfrm>
          <a:custGeom>
            <a:avLst/>
            <a:gdLst/>
            <a:ahLst/>
            <a:cxnLst/>
            <a:rect l="l" t="t" r="r" b="b"/>
            <a:pathLst>
              <a:path w="302894" h="0">
                <a:moveTo>
                  <a:pt x="0" y="0"/>
                </a:moveTo>
                <a:lnTo>
                  <a:pt x="302735" y="0"/>
                </a:lnTo>
              </a:path>
            </a:pathLst>
          </a:custGeom>
          <a:ln w="3175">
            <a:solidFill>
              <a:srgbClr val="000000"/>
            </a:solidFill>
          </a:ln>
        </p:spPr>
        <p:txBody>
          <a:bodyPr wrap="square" lIns="0" tIns="0" rIns="0" bIns="0" rtlCol="0"/>
          <a:lstStyle/>
          <a:p/>
        </p:txBody>
      </p:sp>
      <p:sp>
        <p:nvSpPr>
          <p:cNvPr id="10" name="object 10"/>
          <p:cNvSpPr/>
          <p:nvPr/>
        </p:nvSpPr>
        <p:spPr>
          <a:xfrm>
            <a:off x="943480" y="5513559"/>
            <a:ext cx="0" cy="57150"/>
          </a:xfrm>
          <a:custGeom>
            <a:avLst/>
            <a:gdLst/>
            <a:ahLst/>
            <a:cxnLst/>
            <a:rect l="l" t="t" r="r" b="b"/>
            <a:pathLst>
              <a:path w="0" h="57150">
                <a:moveTo>
                  <a:pt x="0" y="0"/>
                </a:moveTo>
                <a:lnTo>
                  <a:pt x="0" y="57113"/>
                </a:lnTo>
              </a:path>
            </a:pathLst>
          </a:custGeom>
          <a:ln w="3175">
            <a:solidFill>
              <a:srgbClr val="000000"/>
            </a:solidFill>
          </a:ln>
        </p:spPr>
        <p:txBody>
          <a:bodyPr wrap="square" lIns="0" tIns="0" rIns="0" bIns="0" rtlCol="0"/>
          <a:lstStyle/>
          <a:p/>
        </p:txBody>
      </p:sp>
      <p:sp>
        <p:nvSpPr>
          <p:cNvPr id="11" name="object 11"/>
          <p:cNvSpPr/>
          <p:nvPr/>
        </p:nvSpPr>
        <p:spPr>
          <a:xfrm>
            <a:off x="943480" y="5456446"/>
            <a:ext cx="0" cy="57150"/>
          </a:xfrm>
          <a:custGeom>
            <a:avLst/>
            <a:gdLst/>
            <a:ahLst/>
            <a:cxnLst/>
            <a:rect l="l" t="t" r="r" b="b"/>
            <a:pathLst>
              <a:path w="0" h="57150">
                <a:moveTo>
                  <a:pt x="0" y="57113"/>
                </a:moveTo>
                <a:lnTo>
                  <a:pt x="0" y="0"/>
                </a:lnTo>
              </a:path>
            </a:pathLst>
          </a:custGeom>
          <a:ln w="3175">
            <a:solidFill>
              <a:srgbClr val="000000"/>
            </a:solidFill>
          </a:ln>
        </p:spPr>
        <p:txBody>
          <a:bodyPr wrap="square" lIns="0" tIns="0" rIns="0" bIns="0" rtlCol="0"/>
          <a:lstStyle/>
          <a:p/>
        </p:txBody>
      </p:sp>
      <p:sp>
        <p:nvSpPr>
          <p:cNvPr id="12" name="object 12"/>
          <p:cNvSpPr/>
          <p:nvPr/>
        </p:nvSpPr>
        <p:spPr>
          <a:xfrm>
            <a:off x="943480" y="5216208"/>
            <a:ext cx="193040" cy="169545"/>
          </a:xfrm>
          <a:custGeom>
            <a:avLst/>
            <a:gdLst/>
            <a:ahLst/>
            <a:cxnLst/>
            <a:rect l="l" t="t" r="r" b="b"/>
            <a:pathLst>
              <a:path w="193040" h="169545">
                <a:moveTo>
                  <a:pt x="192732" y="0"/>
                </a:moveTo>
                <a:lnTo>
                  <a:pt x="0" y="0"/>
                </a:lnTo>
                <a:lnTo>
                  <a:pt x="0" y="169526"/>
                </a:lnTo>
                <a:lnTo>
                  <a:pt x="0" y="0"/>
                </a:lnTo>
                <a:lnTo>
                  <a:pt x="192732" y="0"/>
                </a:lnTo>
                <a:close/>
              </a:path>
            </a:pathLst>
          </a:custGeom>
          <a:ln w="3175">
            <a:solidFill>
              <a:srgbClr val="000000"/>
            </a:solidFill>
          </a:ln>
        </p:spPr>
        <p:txBody>
          <a:bodyPr wrap="square" lIns="0" tIns="0" rIns="0" bIns="0" rtlCol="0"/>
          <a:lstStyle/>
          <a:p/>
        </p:txBody>
      </p:sp>
      <p:sp>
        <p:nvSpPr>
          <p:cNvPr id="13" name="object 13"/>
          <p:cNvSpPr/>
          <p:nvPr/>
        </p:nvSpPr>
        <p:spPr>
          <a:xfrm>
            <a:off x="917025" y="5564054"/>
            <a:ext cx="52069" cy="77470"/>
          </a:xfrm>
          <a:custGeom>
            <a:avLst/>
            <a:gdLst/>
            <a:ahLst/>
            <a:cxnLst/>
            <a:rect l="l" t="t" r="r" b="b"/>
            <a:pathLst>
              <a:path w="52069" h="77470">
                <a:moveTo>
                  <a:pt x="51819" y="0"/>
                </a:moveTo>
                <a:lnTo>
                  <a:pt x="26364" y="77057"/>
                </a:lnTo>
                <a:lnTo>
                  <a:pt x="0" y="0"/>
                </a:lnTo>
                <a:lnTo>
                  <a:pt x="51819" y="0"/>
                </a:lnTo>
                <a:close/>
              </a:path>
            </a:pathLst>
          </a:custGeom>
          <a:solidFill>
            <a:srgbClr val="000000"/>
          </a:solidFill>
        </p:spPr>
        <p:txBody>
          <a:bodyPr wrap="square" lIns="0" tIns="0" rIns="0" bIns="0" rtlCol="0"/>
          <a:lstStyle/>
          <a:p/>
        </p:txBody>
      </p:sp>
      <p:sp>
        <p:nvSpPr>
          <p:cNvPr id="14" name="object 14"/>
          <p:cNvSpPr/>
          <p:nvPr/>
        </p:nvSpPr>
        <p:spPr>
          <a:xfrm>
            <a:off x="917207" y="5386188"/>
            <a:ext cx="52069" cy="77470"/>
          </a:xfrm>
          <a:custGeom>
            <a:avLst/>
            <a:gdLst/>
            <a:ahLst/>
            <a:cxnLst/>
            <a:rect l="l" t="t" r="r" b="b"/>
            <a:pathLst>
              <a:path w="52069" h="77470">
                <a:moveTo>
                  <a:pt x="51819" y="77057"/>
                </a:moveTo>
                <a:lnTo>
                  <a:pt x="0" y="77057"/>
                </a:lnTo>
                <a:lnTo>
                  <a:pt x="26364" y="0"/>
                </a:lnTo>
                <a:lnTo>
                  <a:pt x="51819" y="77057"/>
                </a:lnTo>
                <a:close/>
              </a:path>
            </a:pathLst>
          </a:custGeom>
          <a:solidFill>
            <a:srgbClr val="000000"/>
          </a:solidFill>
        </p:spPr>
        <p:txBody>
          <a:bodyPr wrap="square" lIns="0" tIns="0" rIns="0" bIns="0" rtlCol="0"/>
          <a:lstStyle/>
          <a:p/>
        </p:txBody>
      </p:sp>
      <p:sp>
        <p:nvSpPr>
          <p:cNvPr id="15" name="object 15"/>
          <p:cNvSpPr/>
          <p:nvPr/>
        </p:nvSpPr>
        <p:spPr>
          <a:xfrm>
            <a:off x="1041847" y="5124012"/>
            <a:ext cx="189230" cy="191770"/>
          </a:xfrm>
          <a:custGeom>
            <a:avLst/>
            <a:gdLst/>
            <a:ahLst/>
            <a:cxnLst/>
            <a:rect l="l" t="t" r="r" b="b"/>
            <a:pathLst>
              <a:path w="189230" h="191770">
                <a:moveTo>
                  <a:pt x="0" y="191283"/>
                </a:moveTo>
                <a:lnTo>
                  <a:pt x="0" y="0"/>
                </a:lnTo>
                <a:lnTo>
                  <a:pt x="189096" y="0"/>
                </a:lnTo>
                <a:lnTo>
                  <a:pt x="189096" y="191283"/>
                </a:lnTo>
                <a:lnTo>
                  <a:pt x="0" y="191283"/>
                </a:lnTo>
                <a:close/>
              </a:path>
            </a:pathLst>
          </a:custGeom>
          <a:solidFill>
            <a:srgbClr val="FFFFFF"/>
          </a:solidFill>
        </p:spPr>
        <p:txBody>
          <a:bodyPr wrap="square" lIns="0" tIns="0" rIns="0" bIns="0" rtlCol="0"/>
          <a:lstStyle/>
          <a:p/>
        </p:txBody>
      </p:sp>
      <p:sp>
        <p:nvSpPr>
          <p:cNvPr id="16" name="object 16"/>
          <p:cNvSpPr txBox="1"/>
          <p:nvPr/>
        </p:nvSpPr>
        <p:spPr>
          <a:xfrm>
            <a:off x="635000" y="2896527"/>
            <a:ext cx="6286500" cy="2430145"/>
          </a:xfrm>
          <a:prstGeom prst="rect">
            <a:avLst/>
          </a:prstGeom>
        </p:spPr>
        <p:txBody>
          <a:bodyPr wrap="square" lIns="0" tIns="12065" rIns="0" bIns="0" rtlCol="0" vert="horz">
            <a:spAutoFit/>
          </a:bodyPr>
          <a:lstStyle/>
          <a:p>
            <a:pPr algn="ctr" marL="215265">
              <a:lnSpc>
                <a:spcPct val="100000"/>
              </a:lnSpc>
              <a:spcBef>
                <a:spcPts val="95"/>
              </a:spcBef>
            </a:pPr>
            <a:r>
              <a:rPr dirty="0" sz="1000" spc="-5" b="1">
                <a:latin typeface="Times New Roman"/>
                <a:cs typeface="Times New Roman"/>
              </a:rPr>
              <a:t>Figure </a:t>
            </a:r>
            <a:r>
              <a:rPr dirty="0" sz="1000" b="1">
                <a:latin typeface="Times New Roman"/>
                <a:cs typeface="Times New Roman"/>
              </a:rPr>
              <a:t>4-3: </a:t>
            </a:r>
            <a:r>
              <a:rPr dirty="0" sz="1000" spc="-10" b="1">
                <a:latin typeface="Times New Roman"/>
                <a:cs typeface="Times New Roman"/>
              </a:rPr>
              <a:t>Equilibrium </a:t>
            </a:r>
            <a:r>
              <a:rPr dirty="0" sz="1000" b="1">
                <a:latin typeface="Times New Roman"/>
                <a:cs typeface="Times New Roman"/>
              </a:rPr>
              <a:t>of </a:t>
            </a:r>
            <a:r>
              <a:rPr dirty="0" sz="1000" spc="-5" b="1">
                <a:latin typeface="Times New Roman"/>
                <a:cs typeface="Times New Roman"/>
              </a:rPr>
              <a:t>Hanging</a:t>
            </a:r>
            <a:r>
              <a:rPr dirty="0" sz="1000" spc="35" b="1">
                <a:latin typeface="Times New Roman"/>
                <a:cs typeface="Times New Roman"/>
              </a:rPr>
              <a:t> </a:t>
            </a:r>
            <a:r>
              <a:rPr dirty="0" sz="1000" spc="-5" b="1">
                <a:latin typeface="Times New Roman"/>
                <a:cs typeface="Times New Roman"/>
              </a:rPr>
              <a:t>Girder</a:t>
            </a:r>
            <a:endParaRPr sz="1000">
              <a:latin typeface="Times New Roman"/>
              <a:cs typeface="Times New Roman"/>
            </a:endParaRPr>
          </a:p>
          <a:p>
            <a:pPr>
              <a:lnSpc>
                <a:spcPct val="100000"/>
              </a:lnSpc>
              <a:spcBef>
                <a:spcPts val="50"/>
              </a:spcBef>
            </a:pPr>
            <a:endParaRPr sz="950">
              <a:latin typeface="Times New Roman"/>
              <a:cs typeface="Times New Roman"/>
            </a:endParaRPr>
          </a:p>
          <a:p>
            <a:pPr lvl="3" marL="599440" indent="-548640">
              <a:lnSpc>
                <a:spcPct val="100000"/>
              </a:lnSpc>
              <a:buFont typeface="Times New Roman"/>
              <a:buAutoNum type="arabicPeriod"/>
              <a:tabLst>
                <a:tab pos="598805" algn="l"/>
                <a:tab pos="599440" algn="l"/>
              </a:tabLst>
            </a:pPr>
            <a:r>
              <a:rPr dirty="0" sz="1200" spc="-5" i="1">
                <a:latin typeface="Arial"/>
                <a:cs typeface="Arial"/>
              </a:rPr>
              <a:t>Ve</a:t>
            </a:r>
            <a:r>
              <a:rPr dirty="0" sz="1200" spc="-5" i="1">
                <a:latin typeface="Arial"/>
                <a:cs typeface="Arial"/>
              </a:rPr>
              <a:t>rtical Location </a:t>
            </a:r>
            <a:r>
              <a:rPr dirty="0" sz="1200" i="1">
                <a:latin typeface="Arial"/>
                <a:cs typeface="Arial"/>
              </a:rPr>
              <a:t>of </a:t>
            </a:r>
            <a:r>
              <a:rPr dirty="0" sz="1200" spc="-5" i="1">
                <a:latin typeface="Arial"/>
                <a:cs typeface="Arial"/>
              </a:rPr>
              <a:t>Center </a:t>
            </a:r>
            <a:r>
              <a:rPr dirty="0" sz="1200" i="1">
                <a:latin typeface="Arial"/>
                <a:cs typeface="Arial"/>
              </a:rPr>
              <a:t>of</a:t>
            </a:r>
            <a:r>
              <a:rPr dirty="0" sz="1200" spc="-15" i="1">
                <a:latin typeface="Arial"/>
                <a:cs typeface="Arial"/>
              </a:rPr>
              <a:t> </a:t>
            </a:r>
            <a:r>
              <a:rPr dirty="0" sz="1200" spc="-5" i="1">
                <a:latin typeface="Arial"/>
                <a:cs typeface="Arial"/>
              </a:rPr>
              <a:t>Gravity</a:t>
            </a:r>
            <a:endParaRPr sz="1200">
              <a:latin typeface="Arial"/>
              <a:cs typeface="Arial"/>
            </a:endParaRPr>
          </a:p>
          <a:p>
            <a:pPr marL="50800" marR="17780">
              <a:lnSpc>
                <a:spcPts val="1150"/>
              </a:lnSpc>
              <a:spcBef>
                <a:spcPts val="320"/>
              </a:spcBef>
            </a:pPr>
            <a:r>
              <a:rPr dirty="0" sz="1000" spc="-5">
                <a:latin typeface="Times New Roman"/>
                <a:cs typeface="Times New Roman"/>
              </a:rPr>
              <a:t>The location </a:t>
            </a:r>
            <a:r>
              <a:rPr dirty="0" sz="1000">
                <a:latin typeface="Times New Roman"/>
                <a:cs typeface="Times New Roman"/>
              </a:rPr>
              <a:t>of </a:t>
            </a:r>
            <a:r>
              <a:rPr dirty="0" sz="1000" spc="-5">
                <a:latin typeface="Times New Roman"/>
                <a:cs typeface="Times New Roman"/>
              </a:rPr>
              <a:t>the center </a:t>
            </a:r>
            <a:r>
              <a:rPr dirty="0" sz="1000" spc="-10">
                <a:latin typeface="Times New Roman"/>
                <a:cs typeface="Times New Roman"/>
              </a:rPr>
              <a:t>of </a:t>
            </a:r>
            <a:r>
              <a:rPr dirty="0" sz="1000" spc="-5">
                <a:latin typeface="Times New Roman"/>
                <a:cs typeface="Times New Roman"/>
              </a:rPr>
              <a:t>gravity is critical to the stability analysis. Girder camber, sweep, and lift loop offset all factor  into the location </a:t>
            </a:r>
            <a:r>
              <a:rPr dirty="0" sz="1000">
                <a:latin typeface="Times New Roman"/>
                <a:cs typeface="Times New Roman"/>
              </a:rPr>
              <a:t>of </a:t>
            </a:r>
            <a:r>
              <a:rPr dirty="0" sz="1000" spc="-10">
                <a:latin typeface="Times New Roman"/>
                <a:cs typeface="Times New Roman"/>
              </a:rPr>
              <a:t>the </a:t>
            </a:r>
            <a:r>
              <a:rPr dirty="0" sz="1000" spc="-5">
                <a:latin typeface="Times New Roman"/>
                <a:cs typeface="Times New Roman"/>
              </a:rPr>
              <a:t>center </a:t>
            </a:r>
            <a:r>
              <a:rPr dirty="0" sz="1000">
                <a:latin typeface="Times New Roman"/>
                <a:cs typeface="Times New Roman"/>
              </a:rPr>
              <a:t>of </a:t>
            </a:r>
            <a:r>
              <a:rPr dirty="0" sz="1000" spc="-5">
                <a:latin typeface="Times New Roman"/>
                <a:cs typeface="Times New Roman"/>
              </a:rPr>
              <a:t>gravity with respect to the lifting roll</a:t>
            </a:r>
            <a:r>
              <a:rPr dirty="0" sz="1000" spc="85">
                <a:latin typeface="Times New Roman"/>
                <a:cs typeface="Times New Roman"/>
              </a:rPr>
              <a:t> </a:t>
            </a:r>
            <a:r>
              <a:rPr dirty="0" sz="1000" spc="-5">
                <a:latin typeface="Times New Roman"/>
                <a:cs typeface="Times New Roman"/>
              </a:rPr>
              <a:t>axis.</a:t>
            </a:r>
            <a:endParaRPr sz="1000">
              <a:latin typeface="Times New Roman"/>
              <a:cs typeface="Times New Roman"/>
            </a:endParaRPr>
          </a:p>
          <a:p>
            <a:pPr>
              <a:lnSpc>
                <a:spcPct val="100000"/>
              </a:lnSpc>
              <a:spcBef>
                <a:spcPts val="25"/>
              </a:spcBef>
            </a:pPr>
            <a:endParaRPr sz="950">
              <a:latin typeface="Times New Roman"/>
              <a:cs typeface="Times New Roman"/>
            </a:endParaRPr>
          </a:p>
          <a:p>
            <a:pPr lvl="4" marL="690245" indent="-640080">
              <a:lnSpc>
                <a:spcPct val="100000"/>
              </a:lnSpc>
              <a:buFont typeface="Arial"/>
              <a:buAutoNum type="arabicPeriod"/>
              <a:tabLst>
                <a:tab pos="690880" algn="l"/>
              </a:tabLst>
            </a:pPr>
            <a:r>
              <a:rPr dirty="0" sz="1100">
                <a:latin typeface="Arial"/>
                <a:cs typeface="Arial"/>
              </a:rPr>
              <a:t>E</a:t>
            </a:r>
            <a:r>
              <a:rPr dirty="0" sz="1100">
                <a:latin typeface="Arial"/>
                <a:cs typeface="Arial"/>
              </a:rPr>
              <a:t>stimate</a:t>
            </a:r>
            <a:r>
              <a:rPr dirty="0" sz="1100" spc="-15">
                <a:latin typeface="Arial"/>
                <a:cs typeface="Arial"/>
              </a:rPr>
              <a:t> </a:t>
            </a:r>
            <a:r>
              <a:rPr dirty="0" sz="1100" spc="-5">
                <a:latin typeface="Arial"/>
                <a:cs typeface="Arial"/>
              </a:rPr>
              <a:t>Camber</a:t>
            </a:r>
            <a:endParaRPr sz="1100">
              <a:latin typeface="Arial"/>
              <a:cs typeface="Arial"/>
            </a:endParaRPr>
          </a:p>
          <a:p>
            <a:pPr marL="50800" marR="66040" indent="-635">
              <a:lnSpc>
                <a:spcPts val="1150"/>
              </a:lnSpc>
              <a:spcBef>
                <a:spcPts val="325"/>
              </a:spcBef>
            </a:pPr>
            <a:r>
              <a:rPr dirty="0" sz="1000" spc="-5">
                <a:latin typeface="Times New Roman"/>
                <a:cs typeface="Times New Roman"/>
              </a:rPr>
              <a:t>Compute camber </a:t>
            </a:r>
            <a:r>
              <a:rPr dirty="0" sz="1000">
                <a:latin typeface="Times New Roman"/>
                <a:cs typeface="Times New Roman"/>
              </a:rPr>
              <a:t>for </a:t>
            </a:r>
            <a:r>
              <a:rPr dirty="0" sz="1000" spc="-5">
                <a:latin typeface="Times New Roman"/>
                <a:cs typeface="Times New Roman"/>
              </a:rPr>
              <a:t>the girder in the hanging configuration. </a:t>
            </a:r>
            <a:r>
              <a:rPr dirty="0" sz="1000">
                <a:latin typeface="Times New Roman"/>
                <a:cs typeface="Times New Roman"/>
              </a:rPr>
              <a:t>The </a:t>
            </a:r>
            <a:r>
              <a:rPr dirty="0" sz="1000" spc="-5">
                <a:latin typeface="Times New Roman"/>
                <a:cs typeface="Times New Roman"/>
              </a:rPr>
              <a:t>stability analysis procedure </a:t>
            </a:r>
            <a:r>
              <a:rPr dirty="0" sz="1000">
                <a:latin typeface="Times New Roman"/>
                <a:cs typeface="Times New Roman"/>
              </a:rPr>
              <a:t>needs </a:t>
            </a:r>
            <a:r>
              <a:rPr dirty="0" sz="1000" spc="-5">
                <a:latin typeface="Times New Roman"/>
                <a:cs typeface="Times New Roman"/>
              </a:rPr>
              <a:t>the camber measured  from a datum at the </a:t>
            </a:r>
            <a:r>
              <a:rPr dirty="0" sz="1000">
                <a:latin typeface="Times New Roman"/>
                <a:cs typeface="Times New Roman"/>
              </a:rPr>
              <a:t>ends </a:t>
            </a:r>
            <a:r>
              <a:rPr dirty="0" sz="1000" spc="-10">
                <a:latin typeface="Times New Roman"/>
                <a:cs typeface="Times New Roman"/>
              </a:rPr>
              <a:t>of the </a:t>
            </a:r>
            <a:r>
              <a:rPr dirty="0" sz="1000" spc="-5">
                <a:latin typeface="Times New Roman"/>
                <a:cs typeface="Times New Roman"/>
              </a:rPr>
              <a:t>girder, </a:t>
            </a:r>
            <a:r>
              <a:rPr dirty="0" sz="1000">
                <a:latin typeface="Times New Roman"/>
                <a:cs typeface="Times New Roman"/>
              </a:rPr>
              <a:t>not </a:t>
            </a:r>
            <a:r>
              <a:rPr dirty="0" sz="1000" spc="-5">
                <a:latin typeface="Times New Roman"/>
                <a:cs typeface="Times New Roman"/>
              </a:rPr>
              <a:t>the lift</a:t>
            </a:r>
            <a:r>
              <a:rPr dirty="0" sz="1000" spc="30">
                <a:latin typeface="Times New Roman"/>
                <a:cs typeface="Times New Roman"/>
              </a:rPr>
              <a:t> </a:t>
            </a:r>
            <a:r>
              <a:rPr dirty="0" sz="1000" spc="-5">
                <a:latin typeface="Times New Roman"/>
                <a:cs typeface="Times New Roman"/>
              </a:rPr>
              <a:t>points.</a:t>
            </a:r>
            <a:endParaRPr sz="1000">
              <a:latin typeface="Times New Roman"/>
              <a:cs typeface="Times New Roman"/>
            </a:endParaRPr>
          </a:p>
          <a:p>
            <a:pPr>
              <a:lnSpc>
                <a:spcPct val="100000"/>
              </a:lnSpc>
              <a:spcBef>
                <a:spcPts val="25"/>
              </a:spcBef>
            </a:pPr>
            <a:endParaRPr sz="950">
              <a:latin typeface="Times New Roman"/>
              <a:cs typeface="Times New Roman"/>
            </a:endParaRPr>
          </a:p>
          <a:p>
            <a:pPr lvl="5" marL="781685" indent="-731520">
              <a:lnSpc>
                <a:spcPct val="100000"/>
              </a:lnSpc>
              <a:buFont typeface="Times New Roman"/>
              <a:buAutoNum type="arabicPeriod"/>
              <a:tabLst>
                <a:tab pos="781685" algn="l"/>
                <a:tab pos="782320" algn="l"/>
              </a:tabLst>
            </a:pPr>
            <a:r>
              <a:rPr dirty="0" sz="1100" i="1">
                <a:latin typeface="Times New Roman"/>
                <a:cs typeface="Times New Roman"/>
              </a:rPr>
              <a:t>G</a:t>
            </a:r>
            <a:r>
              <a:rPr dirty="0" sz="1100" i="1">
                <a:latin typeface="Times New Roman"/>
                <a:cs typeface="Times New Roman"/>
              </a:rPr>
              <a:t>irder</a:t>
            </a:r>
            <a:endParaRPr sz="1100">
              <a:latin typeface="Times New Roman"/>
              <a:cs typeface="Times New Roman"/>
            </a:endParaRPr>
          </a:p>
          <a:p>
            <a:pPr marL="50800" marR="66675" indent="-635">
              <a:lnSpc>
                <a:spcPts val="1150"/>
              </a:lnSpc>
              <a:spcBef>
                <a:spcPts val="340"/>
              </a:spcBef>
            </a:pPr>
            <a:r>
              <a:rPr dirty="0" sz="1000" spc="-5">
                <a:latin typeface="Times New Roman"/>
                <a:cs typeface="Times New Roman"/>
              </a:rPr>
              <a:t>The total girder deflection relative to the </a:t>
            </a:r>
            <a:r>
              <a:rPr dirty="0" sz="1000" spc="-10">
                <a:latin typeface="Times New Roman"/>
                <a:cs typeface="Times New Roman"/>
              </a:rPr>
              <a:t>end </a:t>
            </a:r>
            <a:r>
              <a:rPr dirty="0" sz="1000">
                <a:latin typeface="Times New Roman"/>
                <a:cs typeface="Times New Roman"/>
              </a:rPr>
              <a:t>of </a:t>
            </a:r>
            <a:r>
              <a:rPr dirty="0" sz="1000" spc="-5">
                <a:latin typeface="Times New Roman"/>
                <a:cs typeface="Times New Roman"/>
              </a:rPr>
              <a:t>the girder is the sum </a:t>
            </a:r>
            <a:r>
              <a:rPr dirty="0" sz="1000">
                <a:latin typeface="Times New Roman"/>
                <a:cs typeface="Times New Roman"/>
              </a:rPr>
              <a:t>of </a:t>
            </a:r>
            <a:r>
              <a:rPr dirty="0" sz="1000" spc="-5">
                <a:latin typeface="Times New Roman"/>
                <a:cs typeface="Times New Roman"/>
              </a:rPr>
              <a:t>the deflection at </a:t>
            </a:r>
            <a:r>
              <a:rPr dirty="0" sz="1000" spc="-10">
                <a:latin typeface="Times New Roman"/>
                <a:cs typeface="Times New Roman"/>
              </a:rPr>
              <a:t>the </a:t>
            </a:r>
            <a:r>
              <a:rPr dirty="0" sz="1000" spc="-5">
                <a:latin typeface="Times New Roman"/>
                <a:cs typeface="Times New Roman"/>
              </a:rPr>
              <a:t>girder ends and the mid-span  deflection.</a:t>
            </a:r>
            <a:endParaRPr sz="1000">
              <a:latin typeface="Times New Roman"/>
              <a:cs typeface="Times New Roman"/>
            </a:endParaRPr>
          </a:p>
          <a:p>
            <a:pPr>
              <a:lnSpc>
                <a:spcPct val="100000"/>
              </a:lnSpc>
              <a:spcBef>
                <a:spcPts val="25"/>
              </a:spcBef>
            </a:pPr>
            <a:endParaRPr sz="850">
              <a:latin typeface="Times New Roman"/>
              <a:cs typeface="Times New Roman"/>
            </a:endParaRPr>
          </a:p>
          <a:p>
            <a:pPr marL="406400">
              <a:lnSpc>
                <a:spcPct val="100000"/>
              </a:lnSpc>
            </a:pPr>
            <a:r>
              <a:rPr dirty="0" baseline="7246" sz="1725" spc="30">
                <a:latin typeface="Symbol"/>
                <a:cs typeface="Symbol"/>
              </a:rPr>
              <a:t></a:t>
            </a:r>
            <a:r>
              <a:rPr dirty="0" sz="750" spc="20">
                <a:latin typeface="Calibri"/>
                <a:cs typeface="Calibri"/>
              </a:rPr>
              <a:t>g1</a:t>
            </a:r>
            <a:endParaRPr sz="750">
              <a:latin typeface="Calibri"/>
              <a:cs typeface="Calibri"/>
            </a:endParaRPr>
          </a:p>
        </p:txBody>
      </p:sp>
      <p:sp>
        <p:nvSpPr>
          <p:cNvPr id="17" name="object 17"/>
          <p:cNvSpPr/>
          <p:nvPr/>
        </p:nvSpPr>
        <p:spPr>
          <a:xfrm>
            <a:off x="791658" y="5894131"/>
            <a:ext cx="2575560" cy="0"/>
          </a:xfrm>
          <a:custGeom>
            <a:avLst/>
            <a:gdLst/>
            <a:ahLst/>
            <a:cxnLst/>
            <a:rect l="l" t="t" r="r" b="b"/>
            <a:pathLst>
              <a:path w="2575560" h="0">
                <a:moveTo>
                  <a:pt x="0" y="0"/>
                </a:moveTo>
                <a:lnTo>
                  <a:pt x="2575525" y="0"/>
                </a:lnTo>
              </a:path>
            </a:pathLst>
          </a:custGeom>
          <a:ln w="3175">
            <a:solidFill>
              <a:srgbClr val="000000"/>
            </a:solidFill>
          </a:ln>
        </p:spPr>
        <p:txBody>
          <a:bodyPr wrap="square" lIns="0" tIns="0" rIns="0" bIns="0" rtlCol="0"/>
          <a:lstStyle/>
          <a:p/>
        </p:txBody>
      </p:sp>
      <p:sp>
        <p:nvSpPr>
          <p:cNvPr id="18" name="object 18"/>
          <p:cNvSpPr/>
          <p:nvPr/>
        </p:nvSpPr>
        <p:spPr>
          <a:xfrm>
            <a:off x="791658" y="5641202"/>
            <a:ext cx="302895" cy="0"/>
          </a:xfrm>
          <a:custGeom>
            <a:avLst/>
            <a:gdLst/>
            <a:ahLst/>
            <a:cxnLst/>
            <a:rect l="l" t="t" r="r" b="b"/>
            <a:pathLst>
              <a:path w="302894" h="0">
                <a:moveTo>
                  <a:pt x="0" y="0"/>
                </a:moveTo>
                <a:lnTo>
                  <a:pt x="302735" y="0"/>
                </a:lnTo>
              </a:path>
            </a:pathLst>
          </a:custGeom>
          <a:ln w="3175">
            <a:solidFill>
              <a:srgbClr val="000000"/>
            </a:solidFill>
          </a:ln>
        </p:spPr>
        <p:txBody>
          <a:bodyPr wrap="square" lIns="0" tIns="0" rIns="0" bIns="0" rtlCol="0"/>
          <a:lstStyle/>
          <a:p/>
        </p:txBody>
      </p:sp>
      <p:sp>
        <p:nvSpPr>
          <p:cNvPr id="19" name="object 19"/>
          <p:cNvSpPr/>
          <p:nvPr/>
        </p:nvSpPr>
        <p:spPr>
          <a:xfrm>
            <a:off x="943480" y="5768120"/>
            <a:ext cx="0" cy="55880"/>
          </a:xfrm>
          <a:custGeom>
            <a:avLst/>
            <a:gdLst/>
            <a:ahLst/>
            <a:cxnLst/>
            <a:rect l="l" t="t" r="r" b="b"/>
            <a:pathLst>
              <a:path w="0" h="55879">
                <a:moveTo>
                  <a:pt x="0" y="0"/>
                </a:moveTo>
                <a:lnTo>
                  <a:pt x="0" y="55299"/>
                </a:lnTo>
              </a:path>
            </a:pathLst>
          </a:custGeom>
          <a:ln w="3175">
            <a:solidFill>
              <a:srgbClr val="000000"/>
            </a:solidFill>
          </a:ln>
        </p:spPr>
        <p:txBody>
          <a:bodyPr wrap="square" lIns="0" tIns="0" rIns="0" bIns="0" rtlCol="0"/>
          <a:lstStyle/>
          <a:p/>
        </p:txBody>
      </p:sp>
      <p:sp>
        <p:nvSpPr>
          <p:cNvPr id="20" name="object 20"/>
          <p:cNvSpPr/>
          <p:nvPr/>
        </p:nvSpPr>
        <p:spPr>
          <a:xfrm>
            <a:off x="943480" y="5711914"/>
            <a:ext cx="0" cy="56515"/>
          </a:xfrm>
          <a:custGeom>
            <a:avLst/>
            <a:gdLst/>
            <a:ahLst/>
            <a:cxnLst/>
            <a:rect l="l" t="t" r="r" b="b"/>
            <a:pathLst>
              <a:path w="0" h="56514">
                <a:moveTo>
                  <a:pt x="0" y="56206"/>
                </a:moveTo>
                <a:lnTo>
                  <a:pt x="0" y="0"/>
                </a:lnTo>
              </a:path>
            </a:pathLst>
          </a:custGeom>
          <a:ln w="3175">
            <a:solidFill>
              <a:srgbClr val="000000"/>
            </a:solidFill>
          </a:ln>
        </p:spPr>
        <p:txBody>
          <a:bodyPr wrap="square" lIns="0" tIns="0" rIns="0" bIns="0" rtlCol="0"/>
          <a:lstStyle/>
          <a:p/>
        </p:txBody>
      </p:sp>
      <p:sp>
        <p:nvSpPr>
          <p:cNvPr id="21" name="object 21"/>
          <p:cNvSpPr/>
          <p:nvPr/>
        </p:nvSpPr>
        <p:spPr>
          <a:xfrm>
            <a:off x="943480" y="5894131"/>
            <a:ext cx="165100" cy="172720"/>
          </a:xfrm>
          <a:custGeom>
            <a:avLst/>
            <a:gdLst/>
            <a:ahLst/>
            <a:cxnLst/>
            <a:rect l="l" t="t" r="r" b="b"/>
            <a:pathLst>
              <a:path w="165100" h="172720">
                <a:moveTo>
                  <a:pt x="164550" y="172245"/>
                </a:moveTo>
                <a:lnTo>
                  <a:pt x="0" y="172245"/>
                </a:lnTo>
                <a:lnTo>
                  <a:pt x="0" y="0"/>
                </a:lnTo>
                <a:lnTo>
                  <a:pt x="0" y="172245"/>
                </a:lnTo>
                <a:lnTo>
                  <a:pt x="164550" y="172245"/>
                </a:lnTo>
                <a:close/>
              </a:path>
            </a:pathLst>
          </a:custGeom>
          <a:ln w="3175">
            <a:solidFill>
              <a:srgbClr val="000000"/>
            </a:solidFill>
          </a:ln>
        </p:spPr>
        <p:txBody>
          <a:bodyPr wrap="square" lIns="0" tIns="0" rIns="0" bIns="0" rtlCol="0"/>
          <a:lstStyle/>
          <a:p/>
        </p:txBody>
      </p:sp>
      <p:sp>
        <p:nvSpPr>
          <p:cNvPr id="22" name="object 22"/>
          <p:cNvSpPr/>
          <p:nvPr/>
        </p:nvSpPr>
        <p:spPr>
          <a:xfrm>
            <a:off x="917025" y="5816984"/>
            <a:ext cx="52069" cy="77470"/>
          </a:xfrm>
          <a:custGeom>
            <a:avLst/>
            <a:gdLst/>
            <a:ahLst/>
            <a:cxnLst/>
            <a:rect l="l" t="t" r="r" b="b"/>
            <a:pathLst>
              <a:path w="52069" h="77470">
                <a:moveTo>
                  <a:pt x="51819" y="0"/>
                </a:moveTo>
                <a:lnTo>
                  <a:pt x="26364" y="77057"/>
                </a:lnTo>
                <a:lnTo>
                  <a:pt x="0" y="0"/>
                </a:lnTo>
                <a:lnTo>
                  <a:pt x="51819" y="0"/>
                </a:lnTo>
                <a:close/>
              </a:path>
            </a:pathLst>
          </a:custGeom>
          <a:solidFill>
            <a:srgbClr val="000000"/>
          </a:solidFill>
        </p:spPr>
        <p:txBody>
          <a:bodyPr wrap="square" lIns="0" tIns="0" rIns="0" bIns="0" rtlCol="0"/>
          <a:lstStyle/>
          <a:p/>
        </p:txBody>
      </p:sp>
      <p:sp>
        <p:nvSpPr>
          <p:cNvPr id="23" name="object 23"/>
          <p:cNvSpPr/>
          <p:nvPr/>
        </p:nvSpPr>
        <p:spPr>
          <a:xfrm>
            <a:off x="917207" y="5640658"/>
            <a:ext cx="52069" cy="78105"/>
          </a:xfrm>
          <a:custGeom>
            <a:avLst/>
            <a:gdLst/>
            <a:ahLst/>
            <a:cxnLst/>
            <a:rect l="l" t="t" r="r" b="b"/>
            <a:pathLst>
              <a:path w="52069" h="78104">
                <a:moveTo>
                  <a:pt x="51819" y="77963"/>
                </a:moveTo>
                <a:lnTo>
                  <a:pt x="0" y="77963"/>
                </a:lnTo>
                <a:lnTo>
                  <a:pt x="26364" y="0"/>
                </a:lnTo>
                <a:lnTo>
                  <a:pt x="51819" y="77963"/>
                </a:lnTo>
                <a:close/>
              </a:path>
            </a:pathLst>
          </a:custGeom>
          <a:solidFill>
            <a:srgbClr val="000000"/>
          </a:solidFill>
        </p:spPr>
        <p:txBody>
          <a:bodyPr wrap="square" lIns="0" tIns="0" rIns="0" bIns="0" rtlCol="0"/>
          <a:lstStyle/>
          <a:p/>
        </p:txBody>
      </p:sp>
      <p:sp>
        <p:nvSpPr>
          <p:cNvPr id="24" name="object 24"/>
          <p:cNvSpPr/>
          <p:nvPr/>
        </p:nvSpPr>
        <p:spPr>
          <a:xfrm>
            <a:off x="1013664" y="5973455"/>
            <a:ext cx="189230" cy="192405"/>
          </a:xfrm>
          <a:custGeom>
            <a:avLst/>
            <a:gdLst/>
            <a:ahLst/>
            <a:cxnLst/>
            <a:rect l="l" t="t" r="r" b="b"/>
            <a:pathLst>
              <a:path w="189230" h="192404">
                <a:moveTo>
                  <a:pt x="0" y="192190"/>
                </a:moveTo>
                <a:lnTo>
                  <a:pt x="0" y="0"/>
                </a:lnTo>
                <a:lnTo>
                  <a:pt x="189096" y="0"/>
                </a:lnTo>
                <a:lnTo>
                  <a:pt x="189096" y="192190"/>
                </a:lnTo>
                <a:lnTo>
                  <a:pt x="0" y="192190"/>
                </a:lnTo>
                <a:close/>
              </a:path>
            </a:pathLst>
          </a:custGeom>
          <a:solidFill>
            <a:srgbClr val="FFFFFF"/>
          </a:solidFill>
        </p:spPr>
        <p:txBody>
          <a:bodyPr wrap="square" lIns="0" tIns="0" rIns="0" bIns="0" rtlCol="0"/>
          <a:lstStyle/>
          <a:p/>
        </p:txBody>
      </p:sp>
      <p:sp>
        <p:nvSpPr>
          <p:cNvPr id="25" name="object 25"/>
          <p:cNvSpPr txBox="1"/>
          <p:nvPr/>
        </p:nvSpPr>
        <p:spPr>
          <a:xfrm>
            <a:off x="975394" y="5969241"/>
            <a:ext cx="267335" cy="207010"/>
          </a:xfrm>
          <a:prstGeom prst="rect">
            <a:avLst/>
          </a:prstGeom>
        </p:spPr>
        <p:txBody>
          <a:bodyPr wrap="square" lIns="0" tIns="17780" rIns="0" bIns="0" rtlCol="0" vert="horz">
            <a:spAutoFit/>
          </a:bodyPr>
          <a:lstStyle/>
          <a:p>
            <a:pPr marL="38100">
              <a:lnSpc>
                <a:spcPct val="100000"/>
              </a:lnSpc>
              <a:spcBef>
                <a:spcPts val="140"/>
              </a:spcBef>
            </a:pPr>
            <a:r>
              <a:rPr dirty="0" baseline="7246" sz="1725" spc="30">
                <a:latin typeface="Symbol"/>
                <a:cs typeface="Symbol"/>
              </a:rPr>
              <a:t></a:t>
            </a:r>
            <a:r>
              <a:rPr dirty="0" sz="750" spc="20">
                <a:latin typeface="Calibri"/>
                <a:cs typeface="Calibri"/>
              </a:rPr>
              <a:t>g2</a:t>
            </a:r>
            <a:endParaRPr sz="750">
              <a:latin typeface="Calibri"/>
              <a:cs typeface="Calibri"/>
            </a:endParaRPr>
          </a:p>
        </p:txBody>
      </p:sp>
      <p:sp>
        <p:nvSpPr>
          <p:cNvPr id="26" name="object 26"/>
          <p:cNvSpPr txBox="1"/>
          <p:nvPr/>
        </p:nvSpPr>
        <p:spPr>
          <a:xfrm>
            <a:off x="2326124" y="6243298"/>
            <a:ext cx="3119755" cy="625475"/>
          </a:xfrm>
          <a:prstGeom prst="rect">
            <a:avLst/>
          </a:prstGeom>
        </p:spPr>
        <p:txBody>
          <a:bodyPr wrap="square" lIns="0" tIns="12065" rIns="0" bIns="0" rtlCol="0" vert="horz">
            <a:spAutoFit/>
          </a:bodyPr>
          <a:lstStyle/>
          <a:p>
            <a:pPr algn="ctr">
              <a:lnSpc>
                <a:spcPct val="100000"/>
              </a:lnSpc>
              <a:spcBef>
                <a:spcPts val="95"/>
              </a:spcBef>
            </a:pPr>
            <a:r>
              <a:rPr dirty="0" sz="1000" spc="-5" b="1">
                <a:latin typeface="Times New Roman"/>
                <a:cs typeface="Times New Roman"/>
              </a:rPr>
              <a:t>Figure </a:t>
            </a:r>
            <a:r>
              <a:rPr dirty="0" sz="1000" b="1">
                <a:latin typeface="Times New Roman"/>
                <a:cs typeface="Times New Roman"/>
              </a:rPr>
              <a:t>4-4: </a:t>
            </a:r>
            <a:r>
              <a:rPr dirty="0" sz="1000" spc="-5" b="1">
                <a:latin typeface="Times New Roman"/>
                <a:cs typeface="Times New Roman"/>
              </a:rPr>
              <a:t>Girder Self-Weight Deflection </a:t>
            </a:r>
            <a:r>
              <a:rPr dirty="0" sz="1000" spc="-10" b="1">
                <a:latin typeface="Times New Roman"/>
                <a:cs typeface="Times New Roman"/>
              </a:rPr>
              <a:t>during</a:t>
            </a:r>
            <a:r>
              <a:rPr dirty="0" sz="1000" spc="40" b="1">
                <a:latin typeface="Times New Roman"/>
                <a:cs typeface="Times New Roman"/>
              </a:rPr>
              <a:t> </a:t>
            </a:r>
            <a:r>
              <a:rPr dirty="0" sz="1000" spc="-5" b="1">
                <a:latin typeface="Times New Roman"/>
                <a:cs typeface="Times New Roman"/>
              </a:rPr>
              <a:t>Lifting</a:t>
            </a:r>
            <a:endParaRPr sz="1000">
              <a:latin typeface="Times New Roman"/>
              <a:cs typeface="Times New Roman"/>
            </a:endParaRPr>
          </a:p>
          <a:p>
            <a:pPr>
              <a:lnSpc>
                <a:spcPct val="100000"/>
              </a:lnSpc>
            </a:pPr>
            <a:endParaRPr sz="1100">
              <a:latin typeface="Times New Roman"/>
              <a:cs typeface="Times New Roman"/>
            </a:endParaRPr>
          </a:p>
          <a:p>
            <a:pPr>
              <a:lnSpc>
                <a:spcPct val="100000"/>
              </a:lnSpc>
              <a:spcBef>
                <a:spcPts val="25"/>
              </a:spcBef>
            </a:pPr>
            <a:endParaRPr sz="900">
              <a:latin typeface="Times New Roman"/>
              <a:cs typeface="Times New Roman"/>
            </a:endParaRPr>
          </a:p>
          <a:p>
            <a:pPr algn="ctr">
              <a:lnSpc>
                <a:spcPct val="100000"/>
              </a:lnSpc>
              <a:spcBef>
                <a:spcPts val="5"/>
              </a:spcBef>
            </a:pPr>
            <a:r>
              <a:rPr dirty="0" sz="1000" spc="-215">
                <a:latin typeface="Cambria Math"/>
                <a:cs typeface="Cambria Math"/>
              </a:rPr>
              <a:t>𝐿𝐿</a:t>
            </a:r>
            <a:r>
              <a:rPr dirty="0" baseline="-15873" sz="1050" spc="-322">
                <a:latin typeface="Cambria Math"/>
                <a:cs typeface="Cambria Math"/>
              </a:rPr>
              <a:t>𝑠𝑠</a:t>
            </a:r>
            <a:r>
              <a:rPr dirty="0" baseline="-15873" sz="1050" spc="284">
                <a:latin typeface="Cambria Math"/>
                <a:cs typeface="Cambria Math"/>
              </a:rPr>
              <a:t> </a:t>
            </a:r>
            <a:r>
              <a:rPr dirty="0" sz="1000" spc="-5">
                <a:latin typeface="Cambria Math"/>
                <a:cs typeface="Cambria Math"/>
              </a:rPr>
              <a:t>= </a:t>
            </a:r>
            <a:r>
              <a:rPr dirty="0" sz="1000" spc="-245">
                <a:latin typeface="Cambria Math"/>
                <a:cs typeface="Cambria Math"/>
              </a:rPr>
              <a:t>𝐿𝐿</a:t>
            </a:r>
            <a:r>
              <a:rPr dirty="0" baseline="-15873" sz="1050" spc="-367">
                <a:latin typeface="Cambria Math"/>
                <a:cs typeface="Cambria Math"/>
              </a:rPr>
              <a:t>𝑔𝑔</a:t>
            </a:r>
            <a:r>
              <a:rPr dirty="0" baseline="-15873" sz="1050" spc="179">
                <a:latin typeface="Cambria Math"/>
                <a:cs typeface="Cambria Math"/>
              </a:rPr>
              <a:t> </a:t>
            </a:r>
            <a:r>
              <a:rPr dirty="0" sz="1000" spc="-5">
                <a:latin typeface="Cambria Math"/>
                <a:cs typeface="Cambria Math"/>
              </a:rPr>
              <a:t>− </a:t>
            </a:r>
            <a:r>
              <a:rPr dirty="0" sz="1000" spc="-240">
                <a:latin typeface="Cambria Math"/>
                <a:cs typeface="Cambria Math"/>
              </a:rPr>
              <a:t>2𝐴𝐴</a:t>
            </a:r>
            <a:r>
              <a:rPr dirty="0" sz="1000" spc="85">
                <a:latin typeface="Cambria Math"/>
                <a:cs typeface="Cambria Math"/>
              </a:rPr>
              <a:t> </a:t>
            </a:r>
            <a:r>
              <a:rPr dirty="0" sz="1000" spc="-5">
                <a:latin typeface="Cambria Math"/>
                <a:cs typeface="Cambria Math"/>
              </a:rPr>
              <a:t>= </a:t>
            </a:r>
            <a:r>
              <a:rPr dirty="0" sz="1000" spc="-120">
                <a:latin typeface="Cambria Math"/>
                <a:cs typeface="Cambria Math"/>
              </a:rPr>
              <a:t>164.995𝑓𝑓𝑓𝑓 </a:t>
            </a:r>
            <a:r>
              <a:rPr dirty="0" sz="1000" spc="-5">
                <a:latin typeface="Cambria Math"/>
                <a:cs typeface="Cambria Math"/>
              </a:rPr>
              <a:t>− </a:t>
            </a:r>
            <a:r>
              <a:rPr dirty="0" sz="1000" spc="-140">
                <a:latin typeface="Cambria Math"/>
                <a:cs typeface="Cambria Math"/>
              </a:rPr>
              <a:t>2</a:t>
            </a:r>
            <a:r>
              <a:rPr dirty="0" baseline="2777" sz="1500" spc="-209">
                <a:latin typeface="Cambria Math"/>
                <a:cs typeface="Cambria Math"/>
              </a:rPr>
              <a:t>(</a:t>
            </a:r>
            <a:r>
              <a:rPr dirty="0" sz="1000" spc="-140">
                <a:latin typeface="Cambria Math"/>
                <a:cs typeface="Cambria Math"/>
              </a:rPr>
              <a:t>11𝑓𝑓𝑓𝑓</a:t>
            </a:r>
            <a:r>
              <a:rPr dirty="0" baseline="2777" sz="1500" spc="-209">
                <a:latin typeface="Cambria Math"/>
                <a:cs typeface="Cambria Math"/>
              </a:rPr>
              <a:t>) </a:t>
            </a:r>
            <a:r>
              <a:rPr dirty="0" sz="1000" spc="-5">
                <a:latin typeface="Cambria Math"/>
                <a:cs typeface="Cambria Math"/>
              </a:rPr>
              <a:t>=</a:t>
            </a:r>
            <a:r>
              <a:rPr dirty="0" sz="1000" spc="125">
                <a:latin typeface="Cambria Math"/>
                <a:cs typeface="Cambria Math"/>
              </a:rPr>
              <a:t> </a:t>
            </a:r>
            <a:r>
              <a:rPr dirty="0" sz="1000" spc="-120">
                <a:latin typeface="Cambria Math"/>
                <a:cs typeface="Cambria Math"/>
              </a:rPr>
              <a:t>140.995𝑓𝑓𝑓𝑓</a:t>
            </a:r>
            <a:endParaRPr sz="1000">
              <a:latin typeface="Cambria Math"/>
              <a:cs typeface="Cambria Math"/>
            </a:endParaRPr>
          </a:p>
        </p:txBody>
      </p:sp>
      <p:sp>
        <p:nvSpPr>
          <p:cNvPr id="27" name="object 27"/>
          <p:cNvSpPr txBox="1"/>
          <p:nvPr/>
        </p:nvSpPr>
        <p:spPr>
          <a:xfrm>
            <a:off x="673100" y="6929119"/>
            <a:ext cx="75374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At girder</a:t>
            </a:r>
            <a:r>
              <a:rPr dirty="0" sz="1000" spc="-35">
                <a:latin typeface="Times New Roman"/>
                <a:cs typeface="Times New Roman"/>
              </a:rPr>
              <a:t> </a:t>
            </a:r>
            <a:r>
              <a:rPr dirty="0" sz="1000" spc="-5">
                <a:latin typeface="Times New Roman"/>
                <a:cs typeface="Times New Roman"/>
              </a:rPr>
              <a:t>ends</a:t>
            </a:r>
            <a:endParaRPr sz="1000">
              <a:latin typeface="Times New Roman"/>
              <a:cs typeface="Times New Roman"/>
            </a:endParaRPr>
          </a:p>
        </p:txBody>
      </p:sp>
      <p:sp>
        <p:nvSpPr>
          <p:cNvPr id="28" name="object 28"/>
          <p:cNvSpPr txBox="1"/>
          <p:nvPr/>
        </p:nvSpPr>
        <p:spPr>
          <a:xfrm>
            <a:off x="857503" y="7275068"/>
            <a:ext cx="13462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𝑔</a:t>
            </a:r>
            <a:r>
              <a:rPr dirty="0" sz="700" spc="-330">
                <a:latin typeface="Cambria Math"/>
                <a:cs typeface="Cambria Math"/>
              </a:rPr>
              <a:t>𝑔</a:t>
            </a:r>
            <a:r>
              <a:rPr dirty="0" sz="700" spc="15">
                <a:latin typeface="Cambria Math"/>
                <a:cs typeface="Cambria Math"/>
              </a:rPr>
              <a:t>1</a:t>
            </a:r>
            <a:endParaRPr sz="700">
              <a:latin typeface="Cambria Math"/>
              <a:cs typeface="Cambria Math"/>
            </a:endParaRPr>
          </a:p>
        </p:txBody>
      </p:sp>
      <p:sp>
        <p:nvSpPr>
          <p:cNvPr id="29" name="object 29"/>
          <p:cNvSpPr txBox="1"/>
          <p:nvPr/>
        </p:nvSpPr>
        <p:spPr>
          <a:xfrm>
            <a:off x="785930" y="7211070"/>
            <a:ext cx="30607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13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30" name="object 30"/>
          <p:cNvSpPr txBox="1"/>
          <p:nvPr/>
        </p:nvSpPr>
        <p:spPr>
          <a:xfrm>
            <a:off x="1165867" y="7112017"/>
            <a:ext cx="293370" cy="177800"/>
          </a:xfrm>
          <a:prstGeom prst="rect">
            <a:avLst/>
          </a:prstGeom>
        </p:spPr>
        <p:txBody>
          <a:bodyPr wrap="square" lIns="0" tIns="12065" rIns="0" bIns="0" rtlCol="0" vert="horz">
            <a:spAutoFit/>
          </a:bodyPr>
          <a:lstStyle/>
          <a:p>
            <a:pPr marL="38100">
              <a:lnSpc>
                <a:spcPct val="100000"/>
              </a:lnSpc>
              <a:spcBef>
                <a:spcPts val="95"/>
              </a:spcBef>
            </a:pPr>
            <a:r>
              <a:rPr dirty="0" sz="1000" spc="-320">
                <a:latin typeface="Cambria Math"/>
                <a:cs typeface="Cambria Math"/>
              </a:rPr>
              <a:t>𝑤𝑤</a:t>
            </a:r>
            <a:r>
              <a:rPr dirty="0" baseline="-15873" sz="1050" spc="-480">
                <a:latin typeface="Cambria Math"/>
                <a:cs typeface="Cambria Math"/>
              </a:rPr>
              <a:t>𝑔𝑔</a:t>
            </a:r>
            <a:r>
              <a:rPr dirty="0" sz="1000" spc="-320">
                <a:latin typeface="Cambria Math"/>
                <a:cs typeface="Cambria Math"/>
              </a:rPr>
              <a:t>𝐴𝐴</a:t>
            </a:r>
            <a:endParaRPr sz="1000">
              <a:latin typeface="Cambria Math"/>
              <a:cs typeface="Cambria Math"/>
            </a:endParaRPr>
          </a:p>
        </p:txBody>
      </p:sp>
      <p:sp>
        <p:nvSpPr>
          <p:cNvPr id="31" name="object 31"/>
          <p:cNvSpPr txBox="1"/>
          <p:nvPr/>
        </p:nvSpPr>
        <p:spPr>
          <a:xfrm>
            <a:off x="1077521" y="7296425"/>
            <a:ext cx="465455" cy="177800"/>
          </a:xfrm>
          <a:prstGeom prst="rect">
            <a:avLst/>
          </a:prstGeom>
        </p:spPr>
        <p:txBody>
          <a:bodyPr wrap="square" lIns="0" tIns="12065" rIns="0" bIns="0" rtlCol="0" vert="horz">
            <a:spAutoFit/>
          </a:bodyPr>
          <a:lstStyle/>
          <a:p>
            <a:pPr marL="38100">
              <a:lnSpc>
                <a:spcPct val="100000"/>
              </a:lnSpc>
              <a:spcBef>
                <a:spcPts val="95"/>
              </a:spcBef>
            </a:pPr>
            <a:r>
              <a:rPr dirty="0" sz="1000" spc="-204">
                <a:latin typeface="Cambria Math"/>
                <a:cs typeface="Cambria Math"/>
              </a:rPr>
              <a:t>24𝐸𝐸</a:t>
            </a:r>
            <a:r>
              <a:rPr dirty="0" baseline="-15873" sz="1050" spc="-307">
                <a:latin typeface="Cambria Math"/>
                <a:cs typeface="Cambria Math"/>
              </a:rPr>
              <a:t>𝑐𝑐𝑔𝑔</a:t>
            </a:r>
            <a:r>
              <a:rPr dirty="0" baseline="-15873" sz="1050" spc="-127">
                <a:latin typeface="Cambria Math"/>
                <a:cs typeface="Cambria Math"/>
              </a:rPr>
              <a:t> </a:t>
            </a:r>
            <a:r>
              <a:rPr dirty="0" sz="1000" spc="-200">
                <a:latin typeface="Cambria Math"/>
                <a:cs typeface="Cambria Math"/>
              </a:rPr>
              <a:t>𝐼𝐼</a:t>
            </a:r>
            <a:r>
              <a:rPr dirty="0" baseline="-15873" sz="1050" spc="-300">
                <a:latin typeface="Cambria Math"/>
                <a:cs typeface="Cambria Math"/>
              </a:rPr>
              <a:t>𝑥𝑥</a:t>
            </a:r>
            <a:endParaRPr baseline="-15873" sz="1050">
              <a:latin typeface="Cambria Math"/>
              <a:cs typeface="Cambria Math"/>
            </a:endParaRPr>
          </a:p>
        </p:txBody>
      </p:sp>
      <p:sp>
        <p:nvSpPr>
          <p:cNvPr id="32" name="object 32"/>
          <p:cNvSpPr/>
          <p:nvPr/>
        </p:nvSpPr>
        <p:spPr>
          <a:xfrm>
            <a:off x="1115567" y="7314438"/>
            <a:ext cx="398145" cy="0"/>
          </a:xfrm>
          <a:custGeom>
            <a:avLst/>
            <a:gdLst/>
            <a:ahLst/>
            <a:cxnLst/>
            <a:rect l="l" t="t" r="r" b="b"/>
            <a:pathLst>
              <a:path w="398144" h="0">
                <a:moveTo>
                  <a:pt x="0" y="0"/>
                </a:moveTo>
                <a:lnTo>
                  <a:pt x="397763" y="0"/>
                </a:lnTo>
              </a:path>
            </a:pathLst>
          </a:custGeom>
          <a:ln w="7619">
            <a:solidFill>
              <a:srgbClr val="000000"/>
            </a:solidFill>
          </a:ln>
        </p:spPr>
        <p:txBody>
          <a:bodyPr wrap="square" lIns="0" tIns="0" rIns="0" bIns="0" rtlCol="0"/>
          <a:lstStyle/>
          <a:p/>
        </p:txBody>
      </p:sp>
      <p:sp>
        <p:nvSpPr>
          <p:cNvPr id="33" name="object 33"/>
          <p:cNvSpPr txBox="1"/>
          <p:nvPr/>
        </p:nvSpPr>
        <p:spPr>
          <a:xfrm>
            <a:off x="2183383" y="7275068"/>
            <a:ext cx="389890" cy="132080"/>
          </a:xfrm>
          <a:prstGeom prst="rect">
            <a:avLst/>
          </a:prstGeom>
        </p:spPr>
        <p:txBody>
          <a:bodyPr wrap="square" lIns="0" tIns="12065" rIns="0" bIns="0" rtlCol="0" vert="horz">
            <a:spAutoFit/>
          </a:bodyPr>
          <a:lstStyle/>
          <a:p>
            <a:pPr marL="12700">
              <a:lnSpc>
                <a:spcPct val="100000"/>
              </a:lnSpc>
              <a:spcBef>
                <a:spcPts val="95"/>
              </a:spcBef>
              <a:tabLst>
                <a:tab pos="334010" algn="l"/>
              </a:tabLst>
            </a:pPr>
            <a:r>
              <a:rPr dirty="0" sz="700" spc="-340">
                <a:latin typeface="Cambria Math"/>
                <a:cs typeface="Cambria Math"/>
              </a:rPr>
              <a:t>𝑠𝑠</a:t>
            </a:r>
            <a:r>
              <a:rPr dirty="0" sz="700" spc="-340">
                <a:latin typeface="Cambria Math"/>
                <a:cs typeface="Cambria Math"/>
              </a:rPr>
              <a:t>	</a:t>
            </a:r>
            <a:r>
              <a:rPr dirty="0" sz="700" spc="-340">
                <a:latin typeface="Cambria Math"/>
                <a:cs typeface="Cambria Math"/>
              </a:rPr>
              <a:t>𝑠𝑠</a:t>
            </a:r>
            <a:endParaRPr sz="700">
              <a:latin typeface="Cambria Math"/>
              <a:cs typeface="Cambria Math"/>
            </a:endParaRPr>
          </a:p>
        </p:txBody>
      </p:sp>
      <p:sp>
        <p:nvSpPr>
          <p:cNvPr id="34" name="object 34"/>
          <p:cNvSpPr txBox="1"/>
          <p:nvPr/>
        </p:nvSpPr>
        <p:spPr>
          <a:xfrm>
            <a:off x="1496567" y="7211042"/>
            <a:ext cx="1153795"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254">
                <a:latin typeface="Cambria Math"/>
                <a:cs typeface="Cambria Math"/>
              </a:rPr>
              <a:t>[</a:t>
            </a:r>
            <a:r>
              <a:rPr dirty="0" sz="1000" spc="-170">
                <a:latin typeface="Cambria Math"/>
                <a:cs typeface="Cambria Math"/>
              </a:rPr>
              <a:t>3𝐴𝐴</a:t>
            </a:r>
            <a:r>
              <a:rPr dirty="0" baseline="27777" sz="1050" spc="-254">
                <a:latin typeface="Cambria Math"/>
                <a:cs typeface="Cambria Math"/>
              </a:rPr>
              <a:t>2</a:t>
            </a:r>
            <a:r>
              <a:rPr dirty="0" baseline="2777" sz="1500" spc="-254">
                <a:latin typeface="Cambria Math"/>
                <a:cs typeface="Cambria Math"/>
              </a:rPr>
              <a:t>(</a:t>
            </a:r>
            <a:r>
              <a:rPr dirty="0" sz="1000" spc="-170">
                <a:latin typeface="Cambria Math"/>
                <a:cs typeface="Cambria Math"/>
              </a:rPr>
              <a:t>𝐴𝐴 </a:t>
            </a:r>
            <a:r>
              <a:rPr dirty="0" sz="1000" spc="-5">
                <a:latin typeface="Cambria Math"/>
                <a:cs typeface="Cambria Math"/>
              </a:rPr>
              <a:t>+ </a:t>
            </a:r>
            <a:r>
              <a:rPr dirty="0" sz="1000" spc="-180">
                <a:latin typeface="Cambria Math"/>
                <a:cs typeface="Cambria Math"/>
              </a:rPr>
              <a:t>2𝐿𝐿 </a:t>
            </a:r>
            <a:r>
              <a:rPr dirty="0" baseline="2777" sz="1500" spc="-7">
                <a:latin typeface="Cambria Math"/>
                <a:cs typeface="Cambria Math"/>
              </a:rPr>
              <a:t>) </a:t>
            </a:r>
            <a:r>
              <a:rPr dirty="0" sz="1000" spc="-5">
                <a:latin typeface="Cambria Math"/>
                <a:cs typeface="Cambria Math"/>
              </a:rPr>
              <a:t>−</a:t>
            </a:r>
            <a:r>
              <a:rPr dirty="0" sz="1000" spc="-50">
                <a:latin typeface="Cambria Math"/>
                <a:cs typeface="Cambria Math"/>
              </a:rPr>
              <a:t> </a:t>
            </a:r>
            <a:r>
              <a:rPr dirty="0" sz="1000" spc="-135">
                <a:latin typeface="Cambria Math"/>
                <a:cs typeface="Cambria Math"/>
              </a:rPr>
              <a:t>𝐿𝐿</a:t>
            </a:r>
            <a:r>
              <a:rPr dirty="0" baseline="27777" sz="1050" spc="-202">
                <a:latin typeface="Cambria Math"/>
                <a:cs typeface="Cambria Math"/>
              </a:rPr>
              <a:t>3</a:t>
            </a:r>
            <a:r>
              <a:rPr dirty="0" baseline="2777" sz="1500" spc="-202">
                <a:latin typeface="Cambria Math"/>
                <a:cs typeface="Cambria Math"/>
              </a:rPr>
              <a:t>]</a:t>
            </a:r>
            <a:endParaRPr baseline="2777" sz="1500">
              <a:latin typeface="Cambria Math"/>
              <a:cs typeface="Cambria Math"/>
            </a:endParaRPr>
          </a:p>
        </p:txBody>
      </p:sp>
      <p:sp>
        <p:nvSpPr>
          <p:cNvPr id="35" name="object 35"/>
          <p:cNvSpPr txBox="1"/>
          <p:nvPr/>
        </p:nvSpPr>
        <p:spPr>
          <a:xfrm>
            <a:off x="1700280" y="7540300"/>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36" name="object 36"/>
          <p:cNvSpPr txBox="1"/>
          <p:nvPr/>
        </p:nvSpPr>
        <p:spPr>
          <a:xfrm>
            <a:off x="2169692" y="7442775"/>
            <a:ext cx="1085850"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217">
                <a:latin typeface="Cambria Math"/>
                <a:cs typeface="Cambria Math"/>
              </a:rPr>
              <a:t>(</a:t>
            </a:r>
            <a:r>
              <a:rPr dirty="0" sz="1000" spc="-145">
                <a:latin typeface="Cambria Math"/>
                <a:cs typeface="Cambria Math"/>
              </a:rPr>
              <a:t>−1.058𝑘𝑘𝑘𝑘𝑓𝑓</a:t>
            </a:r>
            <a:r>
              <a:rPr dirty="0" baseline="2777" sz="1500" spc="-217">
                <a:latin typeface="Cambria Math"/>
                <a:cs typeface="Cambria Math"/>
              </a:rPr>
              <a:t>)(</a:t>
            </a:r>
            <a:r>
              <a:rPr dirty="0" sz="1000" spc="-145">
                <a:latin typeface="Cambria Math"/>
                <a:cs typeface="Cambria Math"/>
              </a:rPr>
              <a:t>11𝑓𝑓𝑓𝑓</a:t>
            </a:r>
            <a:r>
              <a:rPr dirty="0" baseline="2777" sz="1500" spc="-217">
                <a:latin typeface="Cambria Math"/>
                <a:cs typeface="Cambria Math"/>
              </a:rPr>
              <a:t>)</a:t>
            </a:r>
            <a:endParaRPr baseline="2777" sz="1500">
              <a:latin typeface="Cambria Math"/>
              <a:cs typeface="Cambria Math"/>
            </a:endParaRPr>
          </a:p>
        </p:txBody>
      </p:sp>
      <p:sp>
        <p:nvSpPr>
          <p:cNvPr id="37" name="object 37"/>
          <p:cNvSpPr txBox="1"/>
          <p:nvPr/>
        </p:nvSpPr>
        <p:spPr>
          <a:xfrm>
            <a:off x="1806052" y="7625682"/>
            <a:ext cx="1812925" cy="177800"/>
          </a:xfrm>
          <a:prstGeom prst="rect">
            <a:avLst/>
          </a:prstGeom>
        </p:spPr>
        <p:txBody>
          <a:bodyPr wrap="square" lIns="0" tIns="12065" rIns="0" bIns="0" rtlCol="0" vert="horz">
            <a:spAutoFit/>
          </a:bodyPr>
          <a:lstStyle/>
          <a:p>
            <a:pPr marL="38100">
              <a:lnSpc>
                <a:spcPct val="100000"/>
              </a:lnSpc>
              <a:spcBef>
                <a:spcPts val="95"/>
              </a:spcBef>
            </a:pPr>
            <a:r>
              <a:rPr dirty="0" sz="1000" spc="-80">
                <a:latin typeface="Cambria Math"/>
                <a:cs typeface="Cambria Math"/>
              </a:rPr>
              <a:t>24</a:t>
            </a:r>
            <a:r>
              <a:rPr dirty="0" baseline="2777" sz="1500" spc="-120">
                <a:latin typeface="Cambria Math"/>
                <a:cs typeface="Cambria Math"/>
              </a:rPr>
              <a:t>(</a:t>
            </a:r>
            <a:r>
              <a:rPr dirty="0" sz="1000" spc="-80">
                <a:latin typeface="Cambria Math"/>
                <a:cs typeface="Cambria Math"/>
              </a:rPr>
              <a:t>5580.731𝑘𝑘𝑠𝑠𝑠𝑠</a:t>
            </a:r>
            <a:r>
              <a:rPr dirty="0" baseline="2777" sz="1500" spc="-120">
                <a:latin typeface="Cambria Math"/>
                <a:cs typeface="Cambria Math"/>
              </a:rPr>
              <a:t>)(</a:t>
            </a:r>
            <a:r>
              <a:rPr dirty="0" sz="1000" spc="-80">
                <a:latin typeface="Cambria Math"/>
                <a:cs typeface="Cambria Math"/>
              </a:rPr>
              <a:t>734356.0𝑠𝑠𝑠𝑠</a:t>
            </a:r>
            <a:r>
              <a:rPr dirty="0" baseline="23809" sz="1050" spc="-120">
                <a:latin typeface="Cambria Math"/>
                <a:cs typeface="Cambria Math"/>
              </a:rPr>
              <a:t>4</a:t>
            </a:r>
            <a:r>
              <a:rPr dirty="0" baseline="2777" sz="1500" spc="-120">
                <a:latin typeface="Cambria Math"/>
                <a:cs typeface="Cambria Math"/>
              </a:rPr>
              <a:t>)</a:t>
            </a:r>
            <a:endParaRPr baseline="2777" sz="1500">
              <a:latin typeface="Cambria Math"/>
              <a:cs typeface="Cambria Math"/>
            </a:endParaRPr>
          </a:p>
        </p:txBody>
      </p:sp>
      <p:sp>
        <p:nvSpPr>
          <p:cNvPr id="38" name="object 38"/>
          <p:cNvSpPr/>
          <p:nvPr/>
        </p:nvSpPr>
        <p:spPr>
          <a:xfrm>
            <a:off x="1844039" y="7643621"/>
            <a:ext cx="1737360" cy="0"/>
          </a:xfrm>
          <a:custGeom>
            <a:avLst/>
            <a:gdLst/>
            <a:ahLst/>
            <a:cxnLst/>
            <a:rect l="l" t="t" r="r" b="b"/>
            <a:pathLst>
              <a:path w="1737360" h="0">
                <a:moveTo>
                  <a:pt x="0" y="0"/>
                </a:moveTo>
                <a:lnTo>
                  <a:pt x="1737360" y="0"/>
                </a:lnTo>
              </a:path>
            </a:pathLst>
          </a:custGeom>
          <a:ln w="7619">
            <a:solidFill>
              <a:srgbClr val="000000"/>
            </a:solidFill>
          </a:ln>
        </p:spPr>
        <p:txBody>
          <a:bodyPr wrap="square" lIns="0" tIns="0" rIns="0" bIns="0" rtlCol="0"/>
          <a:lstStyle/>
          <a:p/>
        </p:txBody>
      </p:sp>
      <p:sp>
        <p:nvSpPr>
          <p:cNvPr id="39" name="object 39"/>
          <p:cNvSpPr txBox="1"/>
          <p:nvPr/>
        </p:nvSpPr>
        <p:spPr>
          <a:xfrm>
            <a:off x="3564635" y="7540243"/>
            <a:ext cx="2916555" cy="177800"/>
          </a:xfrm>
          <a:prstGeom prst="rect">
            <a:avLst/>
          </a:prstGeom>
        </p:spPr>
        <p:txBody>
          <a:bodyPr wrap="square" lIns="0" tIns="12065" rIns="0" bIns="0" rtlCol="0" vert="horz">
            <a:spAutoFit/>
          </a:bodyPr>
          <a:lstStyle/>
          <a:p>
            <a:pPr marL="38100">
              <a:lnSpc>
                <a:spcPct val="100000"/>
              </a:lnSpc>
              <a:spcBef>
                <a:spcPts val="95"/>
              </a:spcBef>
            </a:pPr>
            <a:r>
              <a:rPr dirty="0" sz="1000" spc="-180">
                <a:latin typeface="Cambria Math"/>
                <a:cs typeface="Cambria Math"/>
              </a:rPr>
              <a:t>�3</a:t>
            </a:r>
            <a:r>
              <a:rPr dirty="0" baseline="2777" sz="1500" spc="-270">
                <a:latin typeface="Cambria Math"/>
                <a:cs typeface="Cambria Math"/>
              </a:rPr>
              <a:t>(</a:t>
            </a:r>
            <a:r>
              <a:rPr dirty="0" sz="1000" spc="-180">
                <a:latin typeface="Cambria Math"/>
                <a:cs typeface="Cambria Math"/>
              </a:rPr>
              <a:t>11𝑓𝑓𝑓𝑓</a:t>
            </a:r>
            <a:r>
              <a:rPr dirty="0" baseline="2777" sz="1500" spc="-270">
                <a:latin typeface="Cambria Math"/>
                <a:cs typeface="Cambria Math"/>
              </a:rPr>
              <a:t>)</a:t>
            </a:r>
            <a:r>
              <a:rPr dirty="0" baseline="27777" sz="1050" spc="-270">
                <a:latin typeface="Cambria Math"/>
                <a:cs typeface="Cambria Math"/>
              </a:rPr>
              <a:t>2</a:t>
            </a:r>
            <a:r>
              <a:rPr dirty="0" sz="1000" spc="-180">
                <a:latin typeface="Cambria Math"/>
                <a:cs typeface="Cambria Math"/>
              </a:rPr>
              <a:t>�11𝑓𝑓𝑓𝑓 </a:t>
            </a:r>
            <a:r>
              <a:rPr dirty="0" sz="1000" spc="-5">
                <a:latin typeface="Cambria Math"/>
                <a:cs typeface="Cambria Math"/>
              </a:rPr>
              <a:t>+ </a:t>
            </a:r>
            <a:r>
              <a:rPr dirty="0" sz="1000" spc="-105">
                <a:latin typeface="Cambria Math"/>
                <a:cs typeface="Cambria Math"/>
              </a:rPr>
              <a:t>2</a:t>
            </a:r>
            <a:r>
              <a:rPr dirty="0" baseline="2777" sz="1500" spc="-157">
                <a:latin typeface="Cambria Math"/>
                <a:cs typeface="Cambria Math"/>
              </a:rPr>
              <a:t>(</a:t>
            </a:r>
            <a:r>
              <a:rPr dirty="0" sz="1000" spc="-105">
                <a:latin typeface="Cambria Math"/>
                <a:cs typeface="Cambria Math"/>
              </a:rPr>
              <a:t>140.995𝑓𝑓𝑓𝑓</a:t>
            </a:r>
            <a:r>
              <a:rPr dirty="0" baseline="2777" sz="1500" spc="-157">
                <a:latin typeface="Cambria Math"/>
                <a:cs typeface="Cambria Math"/>
              </a:rPr>
              <a:t>)</a:t>
            </a:r>
            <a:r>
              <a:rPr dirty="0" sz="1000" spc="-105">
                <a:latin typeface="Cambria Math"/>
                <a:cs typeface="Cambria Math"/>
              </a:rPr>
              <a:t>� </a:t>
            </a:r>
            <a:r>
              <a:rPr dirty="0" sz="1000" spc="-5">
                <a:latin typeface="Cambria Math"/>
                <a:cs typeface="Cambria Math"/>
              </a:rPr>
              <a:t>− </a:t>
            </a:r>
            <a:r>
              <a:rPr dirty="0" baseline="2777" sz="1500" spc="-172">
                <a:latin typeface="Cambria Math"/>
                <a:cs typeface="Cambria Math"/>
              </a:rPr>
              <a:t>(</a:t>
            </a:r>
            <a:r>
              <a:rPr dirty="0" sz="1000" spc="-114">
                <a:latin typeface="Cambria Math"/>
                <a:cs typeface="Cambria Math"/>
              </a:rPr>
              <a:t>140.995𝑓𝑓𝑓𝑓</a:t>
            </a:r>
            <a:r>
              <a:rPr dirty="0" baseline="2777" sz="1500" spc="-172">
                <a:latin typeface="Cambria Math"/>
                <a:cs typeface="Cambria Math"/>
              </a:rPr>
              <a:t>)</a:t>
            </a:r>
            <a:r>
              <a:rPr dirty="0" baseline="27777" sz="1050" spc="-172">
                <a:latin typeface="Cambria Math"/>
                <a:cs typeface="Cambria Math"/>
              </a:rPr>
              <a:t>3</a:t>
            </a:r>
            <a:r>
              <a:rPr dirty="0" sz="1000" spc="-114">
                <a:latin typeface="Cambria Math"/>
                <a:cs typeface="Cambria Math"/>
              </a:rPr>
              <a:t>�</a:t>
            </a:r>
            <a:r>
              <a:rPr dirty="0" sz="1000" spc="-55">
                <a:latin typeface="Cambria Math"/>
                <a:cs typeface="Cambria Math"/>
              </a:rPr>
              <a:t> </a:t>
            </a:r>
            <a:r>
              <a:rPr dirty="0" sz="1000" spc="-940">
                <a:latin typeface="Cambria Math"/>
                <a:cs typeface="Cambria Math"/>
              </a:rPr>
              <a:t>�</a:t>
            </a:r>
            <a:endParaRPr sz="1000">
              <a:latin typeface="Cambria Math"/>
              <a:cs typeface="Cambria Math"/>
            </a:endParaRPr>
          </a:p>
        </p:txBody>
      </p:sp>
      <p:sp>
        <p:nvSpPr>
          <p:cNvPr id="40" name="object 40"/>
          <p:cNvSpPr txBox="1"/>
          <p:nvPr/>
        </p:nvSpPr>
        <p:spPr>
          <a:xfrm>
            <a:off x="6405317" y="7442718"/>
            <a:ext cx="527050" cy="177800"/>
          </a:xfrm>
          <a:prstGeom prst="rect">
            <a:avLst/>
          </a:prstGeom>
        </p:spPr>
        <p:txBody>
          <a:bodyPr wrap="square" lIns="0" tIns="12065" rIns="0" bIns="0" rtlCol="0" vert="horz">
            <a:spAutoFit/>
          </a:bodyPr>
          <a:lstStyle/>
          <a:p>
            <a:pPr marL="38100">
              <a:lnSpc>
                <a:spcPct val="100000"/>
              </a:lnSpc>
              <a:spcBef>
                <a:spcPts val="95"/>
              </a:spcBef>
            </a:pPr>
            <a:r>
              <a:rPr dirty="0" sz="1000" spc="-105">
                <a:latin typeface="Cambria Math"/>
                <a:cs typeface="Cambria Math"/>
              </a:rPr>
              <a:t>1728𝑠𝑠𝑠𝑠</a:t>
            </a:r>
            <a:r>
              <a:rPr dirty="0" baseline="27777" sz="1050" spc="-157">
                <a:latin typeface="Cambria Math"/>
                <a:cs typeface="Cambria Math"/>
              </a:rPr>
              <a:t>3</a:t>
            </a:r>
            <a:endParaRPr baseline="27777" sz="1050">
              <a:latin typeface="Cambria Math"/>
              <a:cs typeface="Cambria Math"/>
            </a:endParaRPr>
          </a:p>
        </p:txBody>
      </p:sp>
      <p:sp>
        <p:nvSpPr>
          <p:cNvPr id="41" name="object 41"/>
          <p:cNvSpPr txBox="1"/>
          <p:nvPr/>
        </p:nvSpPr>
        <p:spPr>
          <a:xfrm>
            <a:off x="6504431" y="7625588"/>
            <a:ext cx="330200" cy="177800"/>
          </a:xfrm>
          <a:prstGeom prst="rect">
            <a:avLst/>
          </a:prstGeom>
        </p:spPr>
        <p:txBody>
          <a:bodyPr wrap="square" lIns="0" tIns="12065" rIns="0" bIns="0" rtlCol="0" vert="horz">
            <a:spAutoFit/>
          </a:bodyPr>
          <a:lstStyle/>
          <a:p>
            <a:pPr marL="38100">
              <a:lnSpc>
                <a:spcPct val="100000"/>
              </a:lnSpc>
              <a:spcBef>
                <a:spcPts val="95"/>
              </a:spcBef>
            </a:pPr>
            <a:r>
              <a:rPr dirty="0" sz="1000" spc="-195">
                <a:latin typeface="Cambria Math"/>
                <a:cs typeface="Cambria Math"/>
              </a:rPr>
              <a:t>1𝑓𝑓𝑓𝑓</a:t>
            </a:r>
            <a:r>
              <a:rPr dirty="0" baseline="23809" sz="1050" spc="-292">
                <a:latin typeface="Cambria Math"/>
                <a:cs typeface="Cambria Math"/>
              </a:rPr>
              <a:t>3</a:t>
            </a:r>
            <a:endParaRPr baseline="23809" sz="1050">
              <a:latin typeface="Cambria Math"/>
              <a:cs typeface="Cambria Math"/>
            </a:endParaRPr>
          </a:p>
        </p:txBody>
      </p:sp>
      <p:sp>
        <p:nvSpPr>
          <p:cNvPr id="42" name="object 42"/>
          <p:cNvSpPr/>
          <p:nvPr/>
        </p:nvSpPr>
        <p:spPr>
          <a:xfrm>
            <a:off x="6443471" y="7643621"/>
            <a:ext cx="457200" cy="0"/>
          </a:xfrm>
          <a:custGeom>
            <a:avLst/>
            <a:gdLst/>
            <a:ahLst/>
            <a:cxnLst/>
            <a:rect l="l" t="t" r="r" b="b"/>
            <a:pathLst>
              <a:path w="457200" h="0">
                <a:moveTo>
                  <a:pt x="0" y="0"/>
                </a:moveTo>
                <a:lnTo>
                  <a:pt x="457200" y="0"/>
                </a:lnTo>
              </a:path>
            </a:pathLst>
          </a:custGeom>
          <a:ln w="7619">
            <a:solidFill>
              <a:srgbClr val="000000"/>
            </a:solidFill>
          </a:ln>
        </p:spPr>
        <p:txBody>
          <a:bodyPr wrap="square" lIns="0" tIns="0" rIns="0" bIns="0" rtlCol="0"/>
          <a:lstStyle/>
          <a:p/>
        </p:txBody>
      </p:sp>
      <p:sp>
        <p:nvSpPr>
          <p:cNvPr id="43" name="object 43"/>
          <p:cNvSpPr txBox="1"/>
          <p:nvPr/>
        </p:nvSpPr>
        <p:spPr>
          <a:xfrm>
            <a:off x="6887971" y="7540243"/>
            <a:ext cx="98425" cy="177800"/>
          </a:xfrm>
          <a:prstGeom prst="rect">
            <a:avLst/>
          </a:prstGeom>
        </p:spPr>
        <p:txBody>
          <a:bodyPr wrap="square" lIns="0" tIns="12065" rIns="0" bIns="0" rtlCol="0" vert="horz">
            <a:spAutoFit/>
          </a:bodyPr>
          <a:lstStyle/>
          <a:p>
            <a:pPr marL="12700">
              <a:lnSpc>
                <a:spcPct val="100000"/>
              </a:lnSpc>
              <a:spcBef>
                <a:spcPts val="95"/>
              </a:spcBef>
            </a:pPr>
            <a:r>
              <a:rPr dirty="0" sz="1000" spc="-135">
                <a:latin typeface="Cambria Math"/>
                <a:cs typeface="Cambria Math"/>
              </a:rPr>
              <a:t>�</a:t>
            </a:r>
            <a:endParaRPr sz="1000">
              <a:latin typeface="Cambria Math"/>
              <a:cs typeface="Cambria Math"/>
            </a:endParaRPr>
          </a:p>
        </p:txBody>
      </p:sp>
      <p:sp>
        <p:nvSpPr>
          <p:cNvPr id="44" name="object 44"/>
          <p:cNvSpPr txBox="1"/>
          <p:nvPr/>
        </p:nvSpPr>
        <p:spPr>
          <a:xfrm>
            <a:off x="673100" y="7713431"/>
            <a:ext cx="1630680" cy="473709"/>
          </a:xfrm>
          <a:prstGeom prst="rect">
            <a:avLst/>
          </a:prstGeom>
        </p:spPr>
        <p:txBody>
          <a:bodyPr wrap="square" lIns="0" tIns="84455" rIns="0" bIns="0" rtlCol="0" vert="horz">
            <a:spAutoFit/>
          </a:bodyPr>
          <a:lstStyle/>
          <a:p>
            <a:pPr marL="1039494">
              <a:lnSpc>
                <a:spcPct val="100000"/>
              </a:lnSpc>
              <a:spcBef>
                <a:spcPts val="665"/>
              </a:spcBef>
            </a:pPr>
            <a:r>
              <a:rPr dirty="0" sz="1000" spc="-5">
                <a:latin typeface="Cambria Math"/>
                <a:cs typeface="Cambria Math"/>
              </a:rPr>
              <a:t>= 0.551</a:t>
            </a:r>
            <a:r>
              <a:rPr dirty="0" sz="1000" spc="20">
                <a:latin typeface="Cambria Math"/>
                <a:cs typeface="Cambria Math"/>
              </a:rPr>
              <a:t> </a:t>
            </a:r>
            <a:r>
              <a:rPr dirty="0" sz="1000" spc="-250">
                <a:latin typeface="Cambria Math"/>
                <a:cs typeface="Cambria Math"/>
              </a:rPr>
              <a:t>𝑠𝑠𝑠𝑠</a:t>
            </a:r>
            <a:endParaRPr sz="1000">
              <a:latin typeface="Cambria Math"/>
              <a:cs typeface="Cambria Math"/>
            </a:endParaRPr>
          </a:p>
          <a:p>
            <a:pPr marL="12700">
              <a:lnSpc>
                <a:spcPct val="100000"/>
              </a:lnSpc>
              <a:spcBef>
                <a:spcPts val="560"/>
              </a:spcBef>
            </a:pPr>
            <a:r>
              <a:rPr dirty="0" sz="1000" spc="-5">
                <a:latin typeface="Times New Roman"/>
                <a:cs typeface="Times New Roman"/>
              </a:rPr>
              <a:t>Mid-span</a:t>
            </a:r>
            <a:endParaRPr sz="1000">
              <a:latin typeface="Times New Roman"/>
              <a:cs typeface="Times New Roman"/>
            </a:endParaRPr>
          </a:p>
        </p:txBody>
      </p:sp>
      <p:sp>
        <p:nvSpPr>
          <p:cNvPr id="45" name="object 45"/>
          <p:cNvSpPr txBox="1"/>
          <p:nvPr/>
        </p:nvSpPr>
        <p:spPr>
          <a:xfrm>
            <a:off x="929132" y="8398255"/>
            <a:ext cx="13462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𝑔</a:t>
            </a:r>
            <a:r>
              <a:rPr dirty="0" sz="700" spc="-330">
                <a:latin typeface="Cambria Math"/>
                <a:cs typeface="Cambria Math"/>
              </a:rPr>
              <a:t>𝑔</a:t>
            </a:r>
            <a:r>
              <a:rPr dirty="0" sz="700" spc="15">
                <a:latin typeface="Cambria Math"/>
                <a:cs typeface="Cambria Math"/>
              </a:rPr>
              <a:t>2</a:t>
            </a:r>
            <a:endParaRPr sz="700">
              <a:latin typeface="Cambria Math"/>
              <a:cs typeface="Cambria Math"/>
            </a:endParaRPr>
          </a:p>
        </p:txBody>
      </p:sp>
      <p:sp>
        <p:nvSpPr>
          <p:cNvPr id="46" name="object 46"/>
          <p:cNvSpPr txBox="1"/>
          <p:nvPr/>
        </p:nvSpPr>
        <p:spPr>
          <a:xfrm>
            <a:off x="857398" y="8334214"/>
            <a:ext cx="30607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13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47" name="object 47"/>
          <p:cNvSpPr/>
          <p:nvPr/>
        </p:nvSpPr>
        <p:spPr>
          <a:xfrm>
            <a:off x="1187196" y="8437632"/>
            <a:ext cx="469900" cy="0"/>
          </a:xfrm>
          <a:custGeom>
            <a:avLst/>
            <a:gdLst/>
            <a:ahLst/>
            <a:cxnLst/>
            <a:rect l="l" t="t" r="r" b="b"/>
            <a:pathLst>
              <a:path w="469900" h="0">
                <a:moveTo>
                  <a:pt x="0" y="0"/>
                </a:moveTo>
                <a:lnTo>
                  <a:pt x="469379" y="0"/>
                </a:lnTo>
              </a:path>
            </a:pathLst>
          </a:custGeom>
          <a:ln w="7607">
            <a:solidFill>
              <a:srgbClr val="000000"/>
            </a:solidFill>
          </a:ln>
        </p:spPr>
        <p:txBody>
          <a:bodyPr wrap="square" lIns="0" tIns="0" rIns="0" bIns="0" rtlCol="0"/>
          <a:lstStyle/>
          <a:p/>
        </p:txBody>
      </p:sp>
      <p:sp>
        <p:nvSpPr>
          <p:cNvPr id="48" name="object 48"/>
          <p:cNvSpPr txBox="1"/>
          <p:nvPr/>
        </p:nvSpPr>
        <p:spPr>
          <a:xfrm>
            <a:off x="1392427" y="8299195"/>
            <a:ext cx="568960" cy="132080"/>
          </a:xfrm>
          <a:prstGeom prst="rect">
            <a:avLst/>
          </a:prstGeom>
        </p:spPr>
        <p:txBody>
          <a:bodyPr wrap="square" lIns="0" tIns="12065" rIns="0" bIns="0" rtlCol="0" vert="horz">
            <a:spAutoFit/>
          </a:bodyPr>
          <a:lstStyle/>
          <a:p>
            <a:pPr marL="12700">
              <a:lnSpc>
                <a:spcPct val="100000"/>
              </a:lnSpc>
              <a:spcBef>
                <a:spcPts val="95"/>
              </a:spcBef>
              <a:tabLst>
                <a:tab pos="497205" algn="l"/>
              </a:tabLst>
            </a:pPr>
            <a:r>
              <a:rPr dirty="0" sz="700" spc="-325">
                <a:latin typeface="Cambria Math"/>
                <a:cs typeface="Cambria Math"/>
              </a:rPr>
              <a:t>𝑔𝑔</a:t>
            </a:r>
            <a:r>
              <a:rPr dirty="0" sz="700" spc="-325">
                <a:latin typeface="Cambria Math"/>
                <a:cs typeface="Cambria Math"/>
              </a:rPr>
              <a:t>   </a:t>
            </a:r>
            <a:r>
              <a:rPr dirty="0" sz="700" spc="-35">
                <a:latin typeface="Cambria Math"/>
                <a:cs typeface="Cambria Math"/>
              </a:rPr>
              <a:t> </a:t>
            </a:r>
            <a:r>
              <a:rPr dirty="0" sz="700" spc="-340">
                <a:latin typeface="Cambria Math"/>
                <a:cs typeface="Cambria Math"/>
              </a:rPr>
              <a:t>𝑠𝑠</a:t>
            </a:r>
            <a:r>
              <a:rPr dirty="0" sz="700">
                <a:latin typeface="Cambria Math"/>
                <a:cs typeface="Cambria Math"/>
              </a:rPr>
              <a:t>	</a:t>
            </a:r>
            <a:r>
              <a:rPr dirty="0" sz="700" spc="-325">
                <a:latin typeface="Cambria Math"/>
                <a:cs typeface="Cambria Math"/>
              </a:rPr>
              <a:t>𝑔𝑔</a:t>
            </a:r>
            <a:endParaRPr sz="700">
              <a:latin typeface="Cambria Math"/>
              <a:cs typeface="Cambria Math"/>
            </a:endParaRPr>
          </a:p>
        </p:txBody>
      </p:sp>
      <p:sp>
        <p:nvSpPr>
          <p:cNvPr id="49" name="object 49"/>
          <p:cNvSpPr/>
          <p:nvPr/>
        </p:nvSpPr>
        <p:spPr>
          <a:xfrm>
            <a:off x="1807464" y="8437632"/>
            <a:ext cx="398145" cy="0"/>
          </a:xfrm>
          <a:custGeom>
            <a:avLst/>
            <a:gdLst/>
            <a:ahLst/>
            <a:cxnLst/>
            <a:rect l="l" t="t" r="r" b="b"/>
            <a:pathLst>
              <a:path w="398144" h="0">
                <a:moveTo>
                  <a:pt x="0" y="0"/>
                </a:moveTo>
                <a:lnTo>
                  <a:pt x="397763" y="0"/>
                </a:lnTo>
              </a:path>
            </a:pathLst>
          </a:custGeom>
          <a:ln w="7607">
            <a:solidFill>
              <a:srgbClr val="000000"/>
            </a:solidFill>
          </a:ln>
        </p:spPr>
        <p:txBody>
          <a:bodyPr wrap="square" lIns="0" tIns="0" rIns="0" bIns="0" rtlCol="0"/>
          <a:lstStyle/>
          <a:p/>
        </p:txBody>
      </p:sp>
      <p:sp>
        <p:nvSpPr>
          <p:cNvPr id="50" name="object 50"/>
          <p:cNvSpPr txBox="1"/>
          <p:nvPr/>
        </p:nvSpPr>
        <p:spPr>
          <a:xfrm>
            <a:off x="1203418" y="8236722"/>
            <a:ext cx="2912745" cy="177800"/>
          </a:xfrm>
          <a:prstGeom prst="rect">
            <a:avLst/>
          </a:prstGeom>
        </p:spPr>
        <p:txBody>
          <a:bodyPr wrap="square" lIns="0" tIns="12065" rIns="0" bIns="0" rtlCol="0" vert="horz">
            <a:spAutoFit/>
          </a:bodyPr>
          <a:lstStyle/>
          <a:p>
            <a:pPr marL="50800">
              <a:lnSpc>
                <a:spcPct val="100000"/>
              </a:lnSpc>
              <a:spcBef>
                <a:spcPts val="95"/>
              </a:spcBef>
              <a:tabLst>
                <a:tab pos="605155" algn="l"/>
                <a:tab pos="1371600" algn="l"/>
              </a:tabLst>
            </a:pPr>
            <a:r>
              <a:rPr dirty="0" sz="1000" spc="-250">
                <a:latin typeface="Cambria Math"/>
                <a:cs typeface="Cambria Math"/>
              </a:rPr>
              <a:t>5𝑤𝑤</a:t>
            </a:r>
            <a:r>
              <a:rPr dirty="0" sz="1000" spc="195">
                <a:latin typeface="Cambria Math"/>
                <a:cs typeface="Cambria Math"/>
              </a:rPr>
              <a:t> </a:t>
            </a:r>
            <a:r>
              <a:rPr dirty="0" sz="1000" spc="-195">
                <a:latin typeface="Cambria Math"/>
                <a:cs typeface="Cambria Math"/>
              </a:rPr>
              <a:t>𝐿𝐿</a:t>
            </a:r>
            <a:r>
              <a:rPr dirty="0" baseline="31746" sz="1050" spc="-292">
                <a:latin typeface="Cambria Math"/>
                <a:cs typeface="Cambria Math"/>
              </a:rPr>
              <a:t>4	</a:t>
            </a:r>
            <a:r>
              <a:rPr dirty="0" sz="1000" spc="-375">
                <a:latin typeface="Cambria Math"/>
                <a:cs typeface="Cambria Math"/>
              </a:rPr>
              <a:t>𝑤𝑤</a:t>
            </a:r>
            <a:r>
              <a:rPr dirty="0" sz="1000" spc="200">
                <a:latin typeface="Cambria Math"/>
                <a:cs typeface="Cambria Math"/>
              </a:rPr>
              <a:t> </a:t>
            </a:r>
            <a:r>
              <a:rPr dirty="0" sz="1000" spc="-204">
                <a:latin typeface="Cambria Math"/>
                <a:cs typeface="Cambria Math"/>
              </a:rPr>
              <a:t>𝐴𝐴</a:t>
            </a:r>
            <a:r>
              <a:rPr dirty="0" baseline="31746" sz="1050" spc="-307">
                <a:latin typeface="Cambria Math"/>
                <a:cs typeface="Cambria Math"/>
              </a:rPr>
              <a:t>2</a:t>
            </a:r>
            <a:r>
              <a:rPr dirty="0" sz="1000" spc="-204">
                <a:latin typeface="Cambria Math"/>
                <a:cs typeface="Cambria Math"/>
              </a:rPr>
              <a:t>𝐿𝐿</a:t>
            </a:r>
            <a:r>
              <a:rPr dirty="0" baseline="31746" sz="1050" spc="-307">
                <a:latin typeface="Cambria Math"/>
                <a:cs typeface="Cambria Math"/>
              </a:rPr>
              <a:t>2	</a:t>
            </a:r>
            <a:r>
              <a:rPr dirty="0" sz="1000" spc="-110">
                <a:latin typeface="Cambria Math"/>
                <a:cs typeface="Cambria Math"/>
              </a:rPr>
              <a:t>5</a:t>
            </a:r>
            <a:r>
              <a:rPr dirty="0" baseline="2777" sz="1500" spc="-165">
                <a:latin typeface="Cambria Math"/>
                <a:cs typeface="Cambria Math"/>
              </a:rPr>
              <a:t>(</a:t>
            </a:r>
            <a:r>
              <a:rPr dirty="0" sz="1000" spc="-110">
                <a:latin typeface="Cambria Math"/>
                <a:cs typeface="Cambria Math"/>
              </a:rPr>
              <a:t>−1.058𝑘𝑘𝑘𝑘𝑓𝑓</a:t>
            </a:r>
            <a:r>
              <a:rPr dirty="0" baseline="2777" sz="1500" spc="-165">
                <a:latin typeface="Cambria Math"/>
                <a:cs typeface="Cambria Math"/>
              </a:rPr>
              <a:t>)(</a:t>
            </a:r>
            <a:r>
              <a:rPr dirty="0" sz="1000" spc="-110">
                <a:latin typeface="Cambria Math"/>
                <a:cs typeface="Cambria Math"/>
              </a:rPr>
              <a:t>140.995𝑓𝑓𝑓𝑓</a:t>
            </a:r>
            <a:r>
              <a:rPr dirty="0" baseline="2777" sz="1500" spc="-165">
                <a:latin typeface="Cambria Math"/>
                <a:cs typeface="Cambria Math"/>
              </a:rPr>
              <a:t>)</a:t>
            </a:r>
            <a:r>
              <a:rPr dirty="0" baseline="27777" sz="1050" spc="-165">
                <a:latin typeface="Cambria Math"/>
                <a:cs typeface="Cambria Math"/>
              </a:rPr>
              <a:t>4</a:t>
            </a:r>
            <a:endParaRPr baseline="27777" sz="1050">
              <a:latin typeface="Cambria Math"/>
              <a:cs typeface="Cambria Math"/>
            </a:endParaRPr>
          </a:p>
        </p:txBody>
      </p:sp>
      <p:sp>
        <p:nvSpPr>
          <p:cNvPr id="51" name="object 51"/>
          <p:cNvSpPr/>
          <p:nvPr/>
        </p:nvSpPr>
        <p:spPr>
          <a:xfrm>
            <a:off x="2420111" y="8437632"/>
            <a:ext cx="1807845" cy="0"/>
          </a:xfrm>
          <a:custGeom>
            <a:avLst/>
            <a:gdLst/>
            <a:ahLst/>
            <a:cxnLst/>
            <a:rect l="l" t="t" r="r" b="b"/>
            <a:pathLst>
              <a:path w="1807845" h="0">
                <a:moveTo>
                  <a:pt x="0" y="0"/>
                </a:moveTo>
                <a:lnTo>
                  <a:pt x="1807476" y="0"/>
                </a:lnTo>
              </a:path>
            </a:pathLst>
          </a:custGeom>
          <a:ln w="7607">
            <a:solidFill>
              <a:srgbClr val="000000"/>
            </a:solidFill>
          </a:ln>
        </p:spPr>
        <p:txBody>
          <a:bodyPr wrap="square" lIns="0" tIns="0" rIns="0" bIns="0" rtlCol="0"/>
          <a:lstStyle/>
          <a:p/>
        </p:txBody>
      </p:sp>
      <p:sp>
        <p:nvSpPr>
          <p:cNvPr id="52" name="object 52"/>
          <p:cNvSpPr/>
          <p:nvPr/>
        </p:nvSpPr>
        <p:spPr>
          <a:xfrm>
            <a:off x="4378452" y="8437632"/>
            <a:ext cx="1850389" cy="0"/>
          </a:xfrm>
          <a:custGeom>
            <a:avLst/>
            <a:gdLst/>
            <a:ahLst/>
            <a:cxnLst/>
            <a:rect l="l" t="t" r="r" b="b"/>
            <a:pathLst>
              <a:path w="1850389" h="0">
                <a:moveTo>
                  <a:pt x="0" y="0"/>
                </a:moveTo>
                <a:lnTo>
                  <a:pt x="1850123" y="0"/>
                </a:lnTo>
              </a:path>
            </a:pathLst>
          </a:custGeom>
          <a:ln w="7607">
            <a:solidFill>
              <a:srgbClr val="000000"/>
            </a:solidFill>
          </a:ln>
        </p:spPr>
        <p:txBody>
          <a:bodyPr wrap="square" lIns="0" tIns="0" rIns="0" bIns="0" rtlCol="0"/>
          <a:lstStyle/>
          <a:p/>
        </p:txBody>
      </p:sp>
      <p:sp>
        <p:nvSpPr>
          <p:cNvPr id="53" name="object 53"/>
          <p:cNvSpPr txBox="1"/>
          <p:nvPr/>
        </p:nvSpPr>
        <p:spPr>
          <a:xfrm>
            <a:off x="1620519" y="8334247"/>
            <a:ext cx="4789170" cy="177800"/>
          </a:xfrm>
          <a:prstGeom prst="rect">
            <a:avLst/>
          </a:prstGeom>
        </p:spPr>
        <p:txBody>
          <a:bodyPr wrap="square" lIns="0" tIns="12065" rIns="0" bIns="0" rtlCol="0" vert="horz">
            <a:spAutoFit/>
          </a:bodyPr>
          <a:lstStyle/>
          <a:p>
            <a:pPr marL="63500">
              <a:lnSpc>
                <a:spcPct val="100000"/>
              </a:lnSpc>
              <a:spcBef>
                <a:spcPts val="95"/>
              </a:spcBef>
              <a:tabLst>
                <a:tab pos="530860" algn="l"/>
                <a:tab pos="2633980" algn="l"/>
                <a:tab pos="4607560" algn="l"/>
              </a:tabLst>
            </a:pPr>
            <a:r>
              <a:rPr dirty="0" sz="1000" spc="-5">
                <a:latin typeface="Cambria Math"/>
                <a:cs typeface="Cambria Math"/>
              </a:rPr>
              <a:t>−	</a:t>
            </a:r>
            <a:r>
              <a:rPr dirty="0" baseline="47619" sz="1050" spc="-232">
                <a:latin typeface="Cambria Math"/>
                <a:cs typeface="Cambria Math"/>
              </a:rPr>
              <a:t>𝑠𝑠</a:t>
            </a:r>
            <a:r>
              <a:rPr dirty="0" baseline="47619" sz="1050" spc="300">
                <a:latin typeface="Cambria Math"/>
                <a:cs typeface="Cambria Math"/>
              </a:rPr>
              <a:t> </a:t>
            </a:r>
            <a:r>
              <a:rPr dirty="0" sz="1000" spc="-5">
                <a:latin typeface="Cambria Math"/>
                <a:cs typeface="Cambria Math"/>
              </a:rPr>
              <a:t>=</a:t>
            </a:r>
            <a:r>
              <a:rPr dirty="0" sz="1000" spc="70">
                <a:latin typeface="Cambria Math"/>
                <a:cs typeface="Cambria Math"/>
              </a:rPr>
              <a:t> </a:t>
            </a:r>
            <a:r>
              <a:rPr dirty="0" sz="1000" spc="-420">
                <a:latin typeface="Cambria Math"/>
                <a:cs typeface="Cambria Math"/>
              </a:rPr>
              <a:t>�	</a:t>
            </a:r>
            <a:r>
              <a:rPr dirty="0" sz="1000" spc="-5">
                <a:latin typeface="Cambria Math"/>
                <a:cs typeface="Cambria Math"/>
              </a:rPr>
              <a:t>−	</a:t>
            </a:r>
            <a:r>
              <a:rPr dirty="0" sz="1000" spc="-420">
                <a:latin typeface="Cambria Math"/>
                <a:cs typeface="Cambria Math"/>
              </a:rPr>
              <a:t>�</a:t>
            </a:r>
            <a:r>
              <a:rPr dirty="0" sz="1000" spc="-125">
                <a:latin typeface="Cambria Math"/>
                <a:cs typeface="Cambria Math"/>
              </a:rPr>
              <a:t> </a:t>
            </a:r>
            <a:r>
              <a:rPr dirty="0" sz="1000" spc="-375">
                <a:latin typeface="Cambria Math"/>
                <a:cs typeface="Cambria Math"/>
              </a:rPr>
              <a:t>�</a:t>
            </a:r>
            <a:endParaRPr sz="1000">
              <a:latin typeface="Cambria Math"/>
              <a:cs typeface="Cambria Math"/>
            </a:endParaRPr>
          </a:p>
        </p:txBody>
      </p:sp>
      <p:sp>
        <p:nvSpPr>
          <p:cNvPr id="54" name="object 54"/>
          <p:cNvSpPr txBox="1"/>
          <p:nvPr/>
        </p:nvSpPr>
        <p:spPr>
          <a:xfrm>
            <a:off x="4340364" y="8236722"/>
            <a:ext cx="2520315" cy="177800"/>
          </a:xfrm>
          <a:prstGeom prst="rect">
            <a:avLst/>
          </a:prstGeom>
        </p:spPr>
        <p:txBody>
          <a:bodyPr wrap="square" lIns="0" tIns="12065" rIns="0" bIns="0" rtlCol="0" vert="horz">
            <a:spAutoFit/>
          </a:bodyPr>
          <a:lstStyle/>
          <a:p>
            <a:pPr marL="38100">
              <a:lnSpc>
                <a:spcPct val="100000"/>
              </a:lnSpc>
              <a:spcBef>
                <a:spcPts val="95"/>
              </a:spcBef>
              <a:tabLst>
                <a:tab pos="2030730" algn="l"/>
              </a:tabLst>
            </a:pPr>
            <a:r>
              <a:rPr dirty="0" baseline="2777" sz="1500" spc="-179">
                <a:latin typeface="Cambria Math"/>
                <a:cs typeface="Cambria Math"/>
              </a:rPr>
              <a:t>(</a:t>
            </a:r>
            <a:r>
              <a:rPr dirty="0" sz="1000" spc="-120">
                <a:latin typeface="Cambria Math"/>
                <a:cs typeface="Cambria Math"/>
              </a:rPr>
              <a:t>−1.058𝑘𝑘𝑘𝑘𝑓𝑓</a:t>
            </a:r>
            <a:r>
              <a:rPr dirty="0" baseline="2777" sz="1500" spc="-179">
                <a:latin typeface="Cambria Math"/>
                <a:cs typeface="Cambria Math"/>
              </a:rPr>
              <a:t>)(</a:t>
            </a:r>
            <a:r>
              <a:rPr dirty="0" sz="1000" spc="-120">
                <a:latin typeface="Cambria Math"/>
                <a:cs typeface="Cambria Math"/>
              </a:rPr>
              <a:t>11𝑓𝑓𝑓𝑓</a:t>
            </a:r>
            <a:r>
              <a:rPr dirty="0" baseline="2777" sz="1500" spc="-179">
                <a:latin typeface="Cambria Math"/>
                <a:cs typeface="Cambria Math"/>
              </a:rPr>
              <a:t>)</a:t>
            </a:r>
            <a:r>
              <a:rPr dirty="0" baseline="27777" sz="1050" spc="-179">
                <a:latin typeface="Cambria Math"/>
                <a:cs typeface="Cambria Math"/>
              </a:rPr>
              <a:t>2</a:t>
            </a:r>
            <a:r>
              <a:rPr dirty="0" baseline="2777" sz="1500" spc="-179">
                <a:latin typeface="Cambria Math"/>
                <a:cs typeface="Cambria Math"/>
              </a:rPr>
              <a:t>(</a:t>
            </a:r>
            <a:r>
              <a:rPr dirty="0" sz="1000" spc="-120">
                <a:latin typeface="Cambria Math"/>
                <a:cs typeface="Cambria Math"/>
              </a:rPr>
              <a:t>140.995𝑓𝑓𝑓𝑓</a:t>
            </a:r>
            <a:r>
              <a:rPr dirty="0" baseline="2777" sz="1500" spc="-179">
                <a:latin typeface="Cambria Math"/>
                <a:cs typeface="Cambria Math"/>
              </a:rPr>
              <a:t>)</a:t>
            </a:r>
            <a:r>
              <a:rPr dirty="0" baseline="27777" sz="1050" spc="-179">
                <a:latin typeface="Cambria Math"/>
                <a:cs typeface="Cambria Math"/>
              </a:rPr>
              <a:t>2	</a:t>
            </a:r>
            <a:r>
              <a:rPr dirty="0" sz="1000" spc="-105">
                <a:latin typeface="Cambria Math"/>
                <a:cs typeface="Cambria Math"/>
              </a:rPr>
              <a:t>1728𝑠𝑠𝑠𝑠</a:t>
            </a:r>
            <a:r>
              <a:rPr dirty="0" baseline="27777" sz="1050" spc="-157">
                <a:latin typeface="Cambria Math"/>
                <a:cs typeface="Cambria Math"/>
              </a:rPr>
              <a:t>3</a:t>
            </a:r>
            <a:endParaRPr baseline="27777" sz="1050">
              <a:latin typeface="Cambria Math"/>
              <a:cs typeface="Cambria Math"/>
            </a:endParaRPr>
          </a:p>
        </p:txBody>
      </p:sp>
      <p:sp>
        <p:nvSpPr>
          <p:cNvPr id="55" name="object 55"/>
          <p:cNvSpPr/>
          <p:nvPr/>
        </p:nvSpPr>
        <p:spPr>
          <a:xfrm>
            <a:off x="6371844" y="8437632"/>
            <a:ext cx="457200" cy="0"/>
          </a:xfrm>
          <a:custGeom>
            <a:avLst/>
            <a:gdLst/>
            <a:ahLst/>
            <a:cxnLst/>
            <a:rect l="l" t="t" r="r" b="b"/>
            <a:pathLst>
              <a:path w="457200" h="0">
                <a:moveTo>
                  <a:pt x="0" y="0"/>
                </a:moveTo>
                <a:lnTo>
                  <a:pt x="457200" y="0"/>
                </a:lnTo>
              </a:path>
            </a:pathLst>
          </a:custGeom>
          <a:ln w="7607">
            <a:solidFill>
              <a:srgbClr val="000000"/>
            </a:solidFill>
          </a:ln>
        </p:spPr>
        <p:txBody>
          <a:bodyPr wrap="square" lIns="0" tIns="0" rIns="0" bIns="0" rtlCol="0"/>
          <a:lstStyle/>
          <a:p/>
        </p:txBody>
      </p:sp>
      <p:sp>
        <p:nvSpPr>
          <p:cNvPr id="56" name="object 56"/>
          <p:cNvSpPr txBox="1"/>
          <p:nvPr/>
        </p:nvSpPr>
        <p:spPr>
          <a:xfrm>
            <a:off x="6816343" y="8334247"/>
            <a:ext cx="98425" cy="177800"/>
          </a:xfrm>
          <a:prstGeom prst="rect">
            <a:avLst/>
          </a:prstGeom>
        </p:spPr>
        <p:txBody>
          <a:bodyPr wrap="square" lIns="0" tIns="12065" rIns="0" bIns="0" rtlCol="0" vert="horz">
            <a:spAutoFit/>
          </a:bodyPr>
          <a:lstStyle/>
          <a:p>
            <a:pPr marL="12700">
              <a:lnSpc>
                <a:spcPct val="100000"/>
              </a:lnSpc>
              <a:spcBef>
                <a:spcPts val="95"/>
              </a:spcBef>
            </a:pPr>
            <a:r>
              <a:rPr dirty="0" sz="1000" spc="-135">
                <a:latin typeface="Cambria Math"/>
                <a:cs typeface="Cambria Math"/>
              </a:rPr>
              <a:t>�</a:t>
            </a:r>
            <a:endParaRPr sz="1000">
              <a:latin typeface="Cambria Math"/>
              <a:cs typeface="Cambria Math"/>
            </a:endParaRPr>
          </a:p>
        </p:txBody>
      </p:sp>
      <p:sp>
        <p:nvSpPr>
          <p:cNvPr id="57" name="object 57"/>
          <p:cNvSpPr txBox="1"/>
          <p:nvPr/>
        </p:nvSpPr>
        <p:spPr>
          <a:xfrm>
            <a:off x="1149096" y="8411331"/>
            <a:ext cx="5612765" cy="346075"/>
          </a:xfrm>
          <a:prstGeom prst="rect">
            <a:avLst/>
          </a:prstGeom>
        </p:spPr>
        <p:txBody>
          <a:bodyPr wrap="square" lIns="0" tIns="20320" rIns="0" bIns="0" rtlCol="0" vert="horz">
            <a:spAutoFit/>
          </a:bodyPr>
          <a:lstStyle/>
          <a:p>
            <a:pPr marL="38100">
              <a:lnSpc>
                <a:spcPct val="100000"/>
              </a:lnSpc>
              <a:spcBef>
                <a:spcPts val="160"/>
              </a:spcBef>
              <a:tabLst>
                <a:tab pos="657860" algn="l"/>
                <a:tab pos="1270635" algn="l"/>
                <a:tab pos="3285490" algn="l"/>
                <a:tab pos="5321300" algn="l"/>
              </a:tabLst>
            </a:pPr>
            <a:r>
              <a:rPr dirty="0" sz="1000" spc="-180">
                <a:latin typeface="Cambria Math"/>
                <a:cs typeface="Cambria Math"/>
              </a:rPr>
              <a:t>384𝐸𝐸</a:t>
            </a:r>
            <a:r>
              <a:rPr dirty="0" baseline="-15873" sz="1050" spc="-270">
                <a:latin typeface="Cambria Math"/>
                <a:cs typeface="Cambria Math"/>
              </a:rPr>
              <a:t>𝑐𝑐𝑔𝑔</a:t>
            </a:r>
            <a:r>
              <a:rPr dirty="0" baseline="-15873" sz="1050" spc="-112">
                <a:latin typeface="Cambria Math"/>
                <a:cs typeface="Cambria Math"/>
              </a:rPr>
              <a:t> </a:t>
            </a:r>
            <a:r>
              <a:rPr dirty="0" sz="1000" spc="-200">
                <a:latin typeface="Cambria Math"/>
                <a:cs typeface="Cambria Math"/>
              </a:rPr>
              <a:t>𝐼𝐼</a:t>
            </a:r>
            <a:r>
              <a:rPr dirty="0" baseline="-15873" sz="1050" spc="-300">
                <a:latin typeface="Cambria Math"/>
                <a:cs typeface="Cambria Math"/>
              </a:rPr>
              <a:t>𝑥𝑥	</a:t>
            </a:r>
            <a:r>
              <a:rPr dirty="0" sz="1000" spc="-204">
                <a:latin typeface="Cambria Math"/>
                <a:cs typeface="Cambria Math"/>
              </a:rPr>
              <a:t>16𝐸𝐸</a:t>
            </a:r>
            <a:r>
              <a:rPr dirty="0" baseline="-15873" sz="1050" spc="-307">
                <a:latin typeface="Cambria Math"/>
                <a:cs typeface="Cambria Math"/>
              </a:rPr>
              <a:t>𝑐𝑐𝑔𝑔</a:t>
            </a:r>
            <a:r>
              <a:rPr dirty="0" baseline="-15873" sz="1050" spc="-104">
                <a:latin typeface="Cambria Math"/>
                <a:cs typeface="Cambria Math"/>
              </a:rPr>
              <a:t> </a:t>
            </a:r>
            <a:r>
              <a:rPr dirty="0" sz="1000" spc="-200">
                <a:latin typeface="Cambria Math"/>
                <a:cs typeface="Cambria Math"/>
              </a:rPr>
              <a:t>𝐼𝐼</a:t>
            </a:r>
            <a:r>
              <a:rPr dirty="0" baseline="-15873" sz="1050" spc="-300">
                <a:latin typeface="Cambria Math"/>
                <a:cs typeface="Cambria Math"/>
              </a:rPr>
              <a:t>𝑥𝑥	</a:t>
            </a:r>
            <a:r>
              <a:rPr dirty="0" sz="1000" spc="-75">
                <a:latin typeface="Cambria Math"/>
                <a:cs typeface="Cambria Math"/>
              </a:rPr>
              <a:t>384</a:t>
            </a:r>
            <a:r>
              <a:rPr dirty="0" baseline="2777" sz="1500" spc="-112">
                <a:latin typeface="Cambria Math"/>
                <a:cs typeface="Cambria Math"/>
              </a:rPr>
              <a:t>(</a:t>
            </a:r>
            <a:r>
              <a:rPr dirty="0" sz="1000" spc="-75">
                <a:latin typeface="Cambria Math"/>
                <a:cs typeface="Cambria Math"/>
              </a:rPr>
              <a:t>5580.731𝑘𝑘𝑠𝑠𝑠𝑠</a:t>
            </a:r>
            <a:r>
              <a:rPr dirty="0" baseline="2777" sz="1500" spc="-112">
                <a:latin typeface="Cambria Math"/>
                <a:cs typeface="Cambria Math"/>
              </a:rPr>
              <a:t>)(</a:t>
            </a:r>
            <a:r>
              <a:rPr dirty="0" sz="1000" spc="-75">
                <a:latin typeface="Cambria Math"/>
                <a:cs typeface="Cambria Math"/>
              </a:rPr>
              <a:t>734356.0𝑠𝑠𝑠𝑠</a:t>
            </a:r>
            <a:r>
              <a:rPr dirty="0" baseline="23809" sz="1050" spc="-112">
                <a:latin typeface="Cambria Math"/>
                <a:cs typeface="Cambria Math"/>
              </a:rPr>
              <a:t>4</a:t>
            </a:r>
            <a:r>
              <a:rPr dirty="0" baseline="2777" sz="1500" spc="-112">
                <a:latin typeface="Cambria Math"/>
                <a:cs typeface="Cambria Math"/>
              </a:rPr>
              <a:t>)	</a:t>
            </a:r>
            <a:r>
              <a:rPr dirty="0" sz="1000" spc="-80">
                <a:latin typeface="Cambria Math"/>
                <a:cs typeface="Cambria Math"/>
              </a:rPr>
              <a:t>16</a:t>
            </a:r>
            <a:r>
              <a:rPr dirty="0" baseline="2777" sz="1500" spc="-120">
                <a:latin typeface="Cambria Math"/>
                <a:cs typeface="Cambria Math"/>
              </a:rPr>
              <a:t>(</a:t>
            </a:r>
            <a:r>
              <a:rPr dirty="0" sz="1000" spc="-80">
                <a:latin typeface="Cambria Math"/>
                <a:cs typeface="Cambria Math"/>
              </a:rPr>
              <a:t>5580.731𝑘𝑘𝑠𝑠𝑠𝑠</a:t>
            </a:r>
            <a:r>
              <a:rPr dirty="0" baseline="2777" sz="1500" spc="-120">
                <a:latin typeface="Cambria Math"/>
                <a:cs typeface="Cambria Math"/>
              </a:rPr>
              <a:t>)(</a:t>
            </a:r>
            <a:r>
              <a:rPr dirty="0" sz="1000" spc="-80">
                <a:latin typeface="Cambria Math"/>
                <a:cs typeface="Cambria Math"/>
              </a:rPr>
              <a:t>734356.0𝑠𝑠𝑠𝑠</a:t>
            </a:r>
            <a:r>
              <a:rPr dirty="0" baseline="23809" sz="1050" spc="-120">
                <a:latin typeface="Cambria Math"/>
                <a:cs typeface="Cambria Math"/>
              </a:rPr>
              <a:t>4</a:t>
            </a:r>
            <a:r>
              <a:rPr dirty="0" baseline="2777" sz="1500" spc="-120">
                <a:latin typeface="Cambria Math"/>
                <a:cs typeface="Cambria Math"/>
              </a:rPr>
              <a:t>)	</a:t>
            </a:r>
            <a:r>
              <a:rPr dirty="0" sz="1000" spc="-195">
                <a:latin typeface="Cambria Math"/>
                <a:cs typeface="Cambria Math"/>
              </a:rPr>
              <a:t>1𝑓𝑓𝑓𝑓</a:t>
            </a:r>
            <a:r>
              <a:rPr dirty="0" baseline="23809" sz="1050" spc="-292">
                <a:latin typeface="Cambria Math"/>
                <a:cs typeface="Cambria Math"/>
              </a:rPr>
              <a:t>3</a:t>
            </a:r>
            <a:endParaRPr baseline="23809" sz="1050">
              <a:latin typeface="Cambria Math"/>
              <a:cs typeface="Cambria Math"/>
            </a:endParaRPr>
          </a:p>
          <a:p>
            <a:pPr marL="635000">
              <a:lnSpc>
                <a:spcPct val="100000"/>
              </a:lnSpc>
              <a:spcBef>
                <a:spcPts val="60"/>
              </a:spcBef>
            </a:pPr>
            <a:r>
              <a:rPr dirty="0" sz="1000" spc="-5">
                <a:latin typeface="Cambria Math"/>
                <a:cs typeface="Cambria Math"/>
              </a:rPr>
              <a:t>= </a:t>
            </a:r>
            <a:r>
              <a:rPr dirty="0" sz="1000" spc="-100">
                <a:latin typeface="Cambria Math"/>
                <a:cs typeface="Cambria Math"/>
              </a:rPr>
              <a:t>−2.296𝑠𝑠𝑠𝑠 </a:t>
            </a:r>
            <a:r>
              <a:rPr dirty="0" sz="1000" spc="-5">
                <a:latin typeface="Cambria Math"/>
                <a:cs typeface="Cambria Math"/>
              </a:rPr>
              <a:t>+ </a:t>
            </a:r>
            <a:r>
              <a:rPr dirty="0" sz="1000" spc="-110">
                <a:latin typeface="Cambria Math"/>
                <a:cs typeface="Cambria Math"/>
              </a:rPr>
              <a:t>0.067𝑠𝑠𝑠𝑠 </a:t>
            </a:r>
            <a:r>
              <a:rPr dirty="0" sz="1000" spc="-5">
                <a:latin typeface="Cambria Math"/>
                <a:cs typeface="Cambria Math"/>
              </a:rPr>
              <a:t>=</a:t>
            </a:r>
            <a:r>
              <a:rPr dirty="0" sz="1000" spc="-90">
                <a:latin typeface="Cambria Math"/>
                <a:cs typeface="Cambria Math"/>
              </a:rPr>
              <a:t> </a:t>
            </a:r>
            <a:r>
              <a:rPr dirty="0" sz="1000" spc="-105">
                <a:latin typeface="Cambria Math"/>
                <a:cs typeface="Cambria Math"/>
              </a:rPr>
              <a:t>−2.229𝑠𝑠𝑠𝑠</a:t>
            </a:r>
            <a:endParaRPr sz="1000">
              <a:latin typeface="Cambria Math"/>
              <a:cs typeface="Cambria Math"/>
            </a:endParaRPr>
          </a:p>
        </p:txBody>
      </p:sp>
      <p:sp>
        <p:nvSpPr>
          <p:cNvPr id="58" name="object 58"/>
          <p:cNvSpPr txBox="1"/>
          <p:nvPr/>
        </p:nvSpPr>
        <p:spPr>
          <a:xfrm>
            <a:off x="673100" y="8878316"/>
            <a:ext cx="1456690" cy="193675"/>
          </a:xfrm>
          <a:prstGeom prst="rect">
            <a:avLst/>
          </a:prstGeom>
        </p:spPr>
        <p:txBody>
          <a:bodyPr wrap="square" lIns="0" tIns="12700" rIns="0" bIns="0" rtlCol="0" vert="horz">
            <a:spAutoFit/>
          </a:bodyPr>
          <a:lstStyle/>
          <a:p>
            <a:pPr marL="12700">
              <a:lnSpc>
                <a:spcPct val="100000"/>
              </a:lnSpc>
              <a:spcBef>
                <a:spcPts val="100"/>
              </a:spcBef>
              <a:tabLst>
                <a:tab pos="743585" algn="l"/>
              </a:tabLst>
            </a:pPr>
            <a:r>
              <a:rPr dirty="0" sz="1100" i="1">
                <a:latin typeface="Times New Roman"/>
                <a:cs typeface="Times New Roman"/>
              </a:rPr>
              <a:t>4.2.4.1.1.2	</a:t>
            </a:r>
            <a:r>
              <a:rPr dirty="0" sz="1100" spc="-5" i="1">
                <a:latin typeface="Times New Roman"/>
                <a:cs typeface="Times New Roman"/>
              </a:rPr>
              <a:t>Prestressing</a:t>
            </a:r>
            <a:endParaRPr sz="1100">
              <a:latin typeface="Times New Roman"/>
              <a:cs typeface="Times New Roman"/>
            </a:endParaRPr>
          </a:p>
        </p:txBody>
      </p:sp>
      <p:sp>
        <p:nvSpPr>
          <p:cNvPr id="59" name="object 59"/>
          <p:cNvSpPr/>
          <p:nvPr/>
        </p:nvSpPr>
        <p:spPr>
          <a:xfrm>
            <a:off x="771210" y="1202067"/>
            <a:ext cx="2189618" cy="1637924"/>
          </a:xfrm>
          <a:prstGeom prst="rect">
            <a:avLst/>
          </a:prstGeom>
          <a:blipFill>
            <a:blip r:embed="rId4" cstate="print"/>
            <a:stretch>
              <a:fillRect/>
            </a:stretch>
          </a:blipFill>
        </p:spPr>
        <p:txBody>
          <a:bodyPr wrap="square" lIns="0" tIns="0" rIns="0" bIns="0" rtlCol="0"/>
          <a:lstStyle/>
          <a:p/>
        </p:txBody>
      </p:sp>
      <p:sp>
        <p:nvSpPr>
          <p:cNvPr id="60" name="object 60"/>
          <p:cNvSpPr/>
          <p:nvPr/>
        </p:nvSpPr>
        <p:spPr>
          <a:xfrm>
            <a:off x="3053491" y="963783"/>
            <a:ext cx="3051854" cy="1849135"/>
          </a:xfrm>
          <a:prstGeom prst="rect">
            <a:avLst/>
          </a:prstGeom>
          <a:blipFill>
            <a:blip r:embed="rId5" cstate="print"/>
            <a:stretch>
              <a:fillRect/>
            </a:stretch>
          </a:blipFill>
        </p:spPr>
        <p:txBody>
          <a:bodyPr wrap="square" lIns="0" tIns="0" rIns="0" bIns="0" rtlCol="0"/>
          <a:lstStyle/>
          <a:p/>
        </p:txBody>
      </p:sp>
      <p:sp>
        <p:nvSpPr>
          <p:cNvPr id="61" name="object 61"/>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29</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672898" y="894032"/>
            <a:ext cx="6391275" cy="622300"/>
          </a:xfrm>
          <a:prstGeom prst="rect">
            <a:avLst/>
          </a:prstGeom>
        </p:spPr>
        <p:txBody>
          <a:bodyPr wrap="square" lIns="0" tIns="22225" rIns="0" bIns="0" rtlCol="0" vert="horz">
            <a:spAutoFit/>
          </a:bodyPr>
          <a:lstStyle/>
          <a:p>
            <a:pPr marL="12700" marR="5080">
              <a:lnSpc>
                <a:spcPts val="1150"/>
              </a:lnSpc>
              <a:spcBef>
                <a:spcPts val="175"/>
              </a:spcBef>
            </a:pPr>
            <a:r>
              <a:rPr dirty="0" sz="1000" spc="-5">
                <a:latin typeface="Times New Roman"/>
                <a:cs typeface="Times New Roman"/>
              </a:rPr>
              <a:t>Since the girder is unrestrained, the location </a:t>
            </a:r>
            <a:r>
              <a:rPr dirty="0" sz="1000">
                <a:latin typeface="Times New Roman"/>
                <a:cs typeface="Times New Roman"/>
              </a:rPr>
              <a:t>of </a:t>
            </a:r>
            <a:r>
              <a:rPr dirty="0" sz="1000" spc="-5">
                <a:latin typeface="Times New Roman"/>
                <a:cs typeface="Times New Roman"/>
              </a:rPr>
              <a:t>the supports </a:t>
            </a:r>
            <a:r>
              <a:rPr dirty="0" sz="1000">
                <a:latin typeface="Times New Roman"/>
                <a:cs typeface="Times New Roman"/>
              </a:rPr>
              <a:t>does not </a:t>
            </a:r>
            <a:r>
              <a:rPr dirty="0" sz="1000" spc="-5">
                <a:latin typeface="Times New Roman"/>
                <a:cs typeface="Times New Roman"/>
              </a:rPr>
              <a:t>affect the overall prestress deflection measured between  the </a:t>
            </a:r>
            <a:r>
              <a:rPr dirty="0" sz="1000">
                <a:latin typeface="Times New Roman"/>
                <a:cs typeface="Times New Roman"/>
              </a:rPr>
              <a:t>ends of </a:t>
            </a:r>
            <a:r>
              <a:rPr dirty="0" sz="1000" spc="-5">
                <a:latin typeface="Times New Roman"/>
                <a:cs typeface="Times New Roman"/>
              </a:rPr>
              <a:t>the girder </a:t>
            </a:r>
            <a:r>
              <a:rPr dirty="0" sz="1000" spc="-10">
                <a:latin typeface="Times New Roman"/>
                <a:cs typeface="Times New Roman"/>
              </a:rPr>
              <a:t>and </a:t>
            </a:r>
            <a:r>
              <a:rPr dirty="0" sz="1000" spc="-5">
                <a:latin typeface="Times New Roman"/>
                <a:cs typeface="Times New Roman"/>
              </a:rPr>
              <a:t>the</a:t>
            </a:r>
            <a:r>
              <a:rPr dirty="0" sz="1000" spc="20">
                <a:latin typeface="Times New Roman"/>
                <a:cs typeface="Times New Roman"/>
              </a:rPr>
              <a:t> </a:t>
            </a:r>
            <a:r>
              <a:rPr dirty="0" sz="1000" spc="-5">
                <a:latin typeface="Times New Roman"/>
                <a:cs typeface="Times New Roman"/>
              </a:rPr>
              <a:t>mid-point.</a:t>
            </a:r>
            <a:endParaRPr sz="1000">
              <a:latin typeface="Times New Roman"/>
              <a:cs typeface="Times New Roman"/>
            </a:endParaRPr>
          </a:p>
          <a:p>
            <a:pPr>
              <a:lnSpc>
                <a:spcPct val="100000"/>
              </a:lnSpc>
              <a:spcBef>
                <a:spcPts val="30"/>
              </a:spcBef>
            </a:pPr>
            <a:endParaRPr sz="950">
              <a:latin typeface="Times New Roman"/>
              <a:cs typeface="Times New Roman"/>
            </a:endParaRPr>
          </a:p>
          <a:p>
            <a:pPr marL="12700">
              <a:lnSpc>
                <a:spcPct val="100000"/>
              </a:lnSpc>
            </a:pPr>
            <a:r>
              <a:rPr dirty="0" sz="1000" spc="-5">
                <a:latin typeface="Arial"/>
                <a:cs typeface="Arial"/>
              </a:rPr>
              <a:t>4.2.4.1.1.2.1 Straight</a:t>
            </a:r>
            <a:r>
              <a:rPr dirty="0" sz="1000" spc="-165">
                <a:latin typeface="Arial"/>
                <a:cs typeface="Arial"/>
              </a:rPr>
              <a:t> </a:t>
            </a:r>
            <a:r>
              <a:rPr dirty="0" sz="1000" spc="-5">
                <a:latin typeface="Arial"/>
                <a:cs typeface="Arial"/>
              </a:rPr>
              <a:t>Strands</a:t>
            </a:r>
            <a:endParaRPr sz="1000">
              <a:latin typeface="Arial"/>
              <a:cs typeface="Arial"/>
            </a:endParaRPr>
          </a:p>
        </p:txBody>
      </p:sp>
      <p:sp>
        <p:nvSpPr>
          <p:cNvPr id="4" name="object 4"/>
          <p:cNvSpPr txBox="1"/>
          <p:nvPr/>
        </p:nvSpPr>
        <p:spPr>
          <a:xfrm>
            <a:off x="3149627" y="1505214"/>
            <a:ext cx="16573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44</a:t>
            </a:r>
            <a:endParaRPr sz="1000">
              <a:latin typeface="Cambria Math"/>
              <a:cs typeface="Cambria Math"/>
            </a:endParaRPr>
          </a:p>
        </p:txBody>
      </p:sp>
      <p:sp>
        <p:nvSpPr>
          <p:cNvPr id="5" name="object 5"/>
          <p:cNvSpPr/>
          <p:nvPr/>
        </p:nvSpPr>
        <p:spPr>
          <a:xfrm>
            <a:off x="3162300" y="1706117"/>
            <a:ext cx="140335" cy="0"/>
          </a:xfrm>
          <a:custGeom>
            <a:avLst/>
            <a:gdLst/>
            <a:ahLst/>
            <a:cxnLst/>
            <a:rect l="l" t="t" r="r" b="b"/>
            <a:pathLst>
              <a:path w="140335" h="0">
                <a:moveTo>
                  <a:pt x="0" y="0"/>
                </a:moveTo>
                <a:lnTo>
                  <a:pt x="140195" y="0"/>
                </a:lnTo>
              </a:path>
            </a:pathLst>
          </a:custGeom>
          <a:ln w="7620">
            <a:solidFill>
              <a:srgbClr val="000000"/>
            </a:solidFill>
          </a:ln>
        </p:spPr>
        <p:txBody>
          <a:bodyPr wrap="square" lIns="0" tIns="0" rIns="0" bIns="0" rtlCol="0"/>
          <a:lstStyle/>
          <a:p/>
        </p:txBody>
      </p:sp>
      <p:sp>
        <p:nvSpPr>
          <p:cNvPr id="6" name="object 6"/>
          <p:cNvSpPr txBox="1"/>
          <p:nvPr/>
        </p:nvSpPr>
        <p:spPr>
          <a:xfrm>
            <a:off x="2840227" y="1602739"/>
            <a:ext cx="2089785" cy="177800"/>
          </a:xfrm>
          <a:prstGeom prst="rect">
            <a:avLst/>
          </a:prstGeom>
        </p:spPr>
        <p:txBody>
          <a:bodyPr wrap="square" lIns="0" tIns="12065" rIns="0" bIns="0" rtlCol="0" vert="horz">
            <a:spAutoFit/>
          </a:bodyPr>
          <a:lstStyle/>
          <a:p>
            <a:pPr marL="12700">
              <a:lnSpc>
                <a:spcPct val="100000"/>
              </a:lnSpc>
              <a:spcBef>
                <a:spcPts val="95"/>
              </a:spcBef>
              <a:tabLst>
                <a:tab pos="463550" algn="l"/>
              </a:tabLst>
            </a:pPr>
            <a:r>
              <a:rPr dirty="0" sz="1000" spc="-315">
                <a:latin typeface="Cambria Math"/>
                <a:cs typeface="Cambria Math"/>
              </a:rPr>
              <a:t>𝑃𝑃</a:t>
            </a:r>
            <a:r>
              <a:rPr dirty="0" sz="1000" spc="85">
                <a:latin typeface="Cambria Math"/>
                <a:cs typeface="Cambria Math"/>
              </a:rPr>
              <a:t> </a:t>
            </a:r>
            <a:r>
              <a:rPr dirty="0" sz="1000" spc="-5">
                <a:latin typeface="Cambria Math"/>
                <a:cs typeface="Cambria Math"/>
              </a:rPr>
              <a:t>=</a:t>
            </a:r>
            <a:r>
              <a:rPr dirty="0" sz="1000" spc="60">
                <a:latin typeface="Cambria Math"/>
                <a:cs typeface="Cambria Math"/>
              </a:rPr>
              <a:t> </a:t>
            </a:r>
            <a:r>
              <a:rPr dirty="0" sz="1000" spc="-254">
                <a:latin typeface="Cambria Math"/>
                <a:cs typeface="Cambria Math"/>
              </a:rPr>
              <a:t>�	�</a:t>
            </a:r>
            <a:r>
              <a:rPr dirty="0" sz="1000" spc="-55">
                <a:latin typeface="Cambria Math"/>
                <a:cs typeface="Cambria Math"/>
              </a:rPr>
              <a:t> </a:t>
            </a:r>
            <a:r>
              <a:rPr dirty="0" baseline="2777" sz="1500" spc="-179">
                <a:latin typeface="Cambria Math"/>
                <a:cs typeface="Cambria Math"/>
              </a:rPr>
              <a:t>(</a:t>
            </a:r>
            <a:r>
              <a:rPr dirty="0" sz="1000" spc="-120">
                <a:latin typeface="Cambria Math"/>
                <a:cs typeface="Cambria Math"/>
              </a:rPr>
              <a:t>2384.47𝑘𝑘𝑠𝑠𝑘𝑘</a:t>
            </a:r>
            <a:r>
              <a:rPr dirty="0" baseline="2777" sz="1500" spc="-179">
                <a:latin typeface="Cambria Math"/>
                <a:cs typeface="Cambria Math"/>
              </a:rPr>
              <a:t>) </a:t>
            </a:r>
            <a:r>
              <a:rPr dirty="0" sz="1000" spc="-5">
                <a:latin typeface="Cambria Math"/>
                <a:cs typeface="Cambria Math"/>
              </a:rPr>
              <a:t>=  </a:t>
            </a:r>
            <a:r>
              <a:rPr dirty="0" sz="1000" spc="-185">
                <a:latin typeface="Cambria Math"/>
                <a:cs typeface="Cambria Math"/>
              </a:rPr>
              <a:t>1719.95𝑘𝑘𝑠𝑠𝑘𝑘</a:t>
            </a:r>
            <a:endParaRPr sz="1000">
              <a:latin typeface="Cambria Math"/>
              <a:cs typeface="Cambria Math"/>
            </a:endParaRPr>
          </a:p>
        </p:txBody>
      </p:sp>
      <p:sp>
        <p:nvSpPr>
          <p:cNvPr id="7" name="object 7"/>
          <p:cNvSpPr txBox="1"/>
          <p:nvPr/>
        </p:nvSpPr>
        <p:spPr>
          <a:xfrm>
            <a:off x="1948688" y="2050795"/>
            <a:ext cx="111125" cy="132080"/>
          </a:xfrm>
          <a:prstGeom prst="rect">
            <a:avLst/>
          </a:prstGeom>
        </p:spPr>
        <p:txBody>
          <a:bodyPr wrap="square" lIns="0" tIns="12065" rIns="0" bIns="0" rtlCol="0" vert="horz">
            <a:spAutoFit/>
          </a:bodyPr>
          <a:lstStyle/>
          <a:p>
            <a:pPr marL="12700">
              <a:lnSpc>
                <a:spcPct val="100000"/>
              </a:lnSpc>
              <a:spcBef>
                <a:spcPts val="95"/>
              </a:spcBef>
            </a:pPr>
            <a:r>
              <a:rPr dirty="0" sz="700" spc="-345">
                <a:latin typeface="Cambria Math"/>
                <a:cs typeface="Cambria Math"/>
              </a:rPr>
              <a:t>𝑠𝑠𝑠𝑠</a:t>
            </a:r>
            <a:endParaRPr sz="700">
              <a:latin typeface="Cambria Math"/>
              <a:cs typeface="Cambria Math"/>
            </a:endParaRPr>
          </a:p>
        </p:txBody>
      </p:sp>
      <p:sp>
        <p:nvSpPr>
          <p:cNvPr id="8" name="object 8"/>
          <p:cNvSpPr txBox="1"/>
          <p:nvPr/>
        </p:nvSpPr>
        <p:spPr>
          <a:xfrm>
            <a:off x="1872597" y="1986769"/>
            <a:ext cx="28956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9" name="object 9"/>
          <p:cNvSpPr txBox="1"/>
          <p:nvPr/>
        </p:nvSpPr>
        <p:spPr>
          <a:xfrm>
            <a:off x="2171192" y="2072131"/>
            <a:ext cx="300990" cy="177800"/>
          </a:xfrm>
          <a:prstGeom prst="rect">
            <a:avLst/>
          </a:prstGeom>
        </p:spPr>
        <p:txBody>
          <a:bodyPr wrap="square" lIns="0" tIns="12065" rIns="0" bIns="0" rtlCol="0" vert="horz">
            <a:spAutoFit/>
          </a:bodyPr>
          <a:lstStyle/>
          <a:p>
            <a:pPr marL="12700">
              <a:lnSpc>
                <a:spcPct val="100000"/>
              </a:lnSpc>
              <a:spcBef>
                <a:spcPts val="95"/>
              </a:spcBef>
            </a:pPr>
            <a:r>
              <a:rPr dirty="0" sz="1000" spc="-210">
                <a:latin typeface="Cambria Math"/>
                <a:cs typeface="Cambria Math"/>
              </a:rPr>
              <a:t>8𝐸𝐸 </a:t>
            </a:r>
            <a:r>
              <a:rPr dirty="0" sz="1000" spc="-195">
                <a:latin typeface="Cambria Math"/>
                <a:cs typeface="Cambria Math"/>
              </a:rPr>
              <a:t>𝐼𝐼</a:t>
            </a:r>
            <a:endParaRPr sz="1000">
              <a:latin typeface="Cambria Math"/>
              <a:cs typeface="Cambria Math"/>
            </a:endParaRPr>
          </a:p>
        </p:txBody>
      </p:sp>
      <p:sp>
        <p:nvSpPr>
          <p:cNvPr id="10" name="object 10"/>
          <p:cNvSpPr txBox="1"/>
          <p:nvPr/>
        </p:nvSpPr>
        <p:spPr>
          <a:xfrm>
            <a:off x="2312923" y="2136139"/>
            <a:ext cx="203200" cy="132080"/>
          </a:xfrm>
          <a:prstGeom prst="rect">
            <a:avLst/>
          </a:prstGeom>
        </p:spPr>
        <p:txBody>
          <a:bodyPr wrap="square" lIns="0" tIns="12065" rIns="0" bIns="0" rtlCol="0" vert="horz">
            <a:spAutoFit/>
          </a:bodyPr>
          <a:lstStyle/>
          <a:p>
            <a:pPr marL="12700">
              <a:lnSpc>
                <a:spcPct val="100000"/>
              </a:lnSpc>
              <a:spcBef>
                <a:spcPts val="95"/>
              </a:spcBef>
            </a:pPr>
            <a:r>
              <a:rPr dirty="0" sz="700" spc="-229">
                <a:latin typeface="Cambria Math"/>
                <a:cs typeface="Cambria Math"/>
              </a:rPr>
              <a:t>𝑐𝑐𝑔𝑔</a:t>
            </a:r>
            <a:r>
              <a:rPr dirty="0" sz="700" spc="165">
                <a:latin typeface="Cambria Math"/>
                <a:cs typeface="Cambria Math"/>
              </a:rPr>
              <a:t> </a:t>
            </a:r>
            <a:r>
              <a:rPr dirty="0" sz="700" spc="-170">
                <a:latin typeface="Cambria Math"/>
                <a:cs typeface="Cambria Math"/>
              </a:rPr>
              <a:t>𝑥𝑥</a:t>
            </a:r>
            <a:endParaRPr sz="700">
              <a:latin typeface="Cambria Math"/>
              <a:cs typeface="Cambria Math"/>
            </a:endParaRPr>
          </a:p>
        </p:txBody>
      </p:sp>
      <p:sp>
        <p:nvSpPr>
          <p:cNvPr id="11" name="object 11"/>
          <p:cNvSpPr/>
          <p:nvPr/>
        </p:nvSpPr>
        <p:spPr>
          <a:xfrm>
            <a:off x="2183892" y="2090166"/>
            <a:ext cx="327660" cy="0"/>
          </a:xfrm>
          <a:custGeom>
            <a:avLst/>
            <a:gdLst/>
            <a:ahLst/>
            <a:cxnLst/>
            <a:rect l="l" t="t" r="r" b="b"/>
            <a:pathLst>
              <a:path w="327660" h="0">
                <a:moveTo>
                  <a:pt x="0" y="0"/>
                </a:moveTo>
                <a:lnTo>
                  <a:pt x="327647" y="0"/>
                </a:lnTo>
              </a:path>
            </a:pathLst>
          </a:custGeom>
          <a:ln w="7620">
            <a:solidFill>
              <a:srgbClr val="000000"/>
            </a:solidFill>
          </a:ln>
        </p:spPr>
        <p:txBody>
          <a:bodyPr wrap="square" lIns="0" tIns="0" rIns="0" bIns="0" rtlCol="0"/>
          <a:lstStyle/>
          <a:p/>
        </p:txBody>
      </p:sp>
      <p:sp>
        <p:nvSpPr>
          <p:cNvPr id="12" name="object 12"/>
          <p:cNvSpPr txBox="1"/>
          <p:nvPr/>
        </p:nvSpPr>
        <p:spPr>
          <a:xfrm>
            <a:off x="2535427" y="1986788"/>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13" name="object 13"/>
          <p:cNvSpPr txBox="1"/>
          <p:nvPr/>
        </p:nvSpPr>
        <p:spPr>
          <a:xfrm>
            <a:off x="2839211" y="2072131"/>
            <a:ext cx="1744345" cy="177800"/>
          </a:xfrm>
          <a:prstGeom prst="rect">
            <a:avLst/>
          </a:prstGeom>
        </p:spPr>
        <p:txBody>
          <a:bodyPr wrap="square" lIns="0" tIns="12065" rIns="0" bIns="0" rtlCol="0" vert="horz">
            <a:spAutoFit/>
          </a:bodyPr>
          <a:lstStyle/>
          <a:p>
            <a:pPr marL="38100">
              <a:lnSpc>
                <a:spcPct val="100000"/>
              </a:lnSpc>
              <a:spcBef>
                <a:spcPts val="95"/>
              </a:spcBef>
            </a:pPr>
            <a:r>
              <a:rPr dirty="0" sz="1000" spc="-80">
                <a:latin typeface="Cambria Math"/>
                <a:cs typeface="Cambria Math"/>
              </a:rPr>
              <a:t>8</a:t>
            </a:r>
            <a:r>
              <a:rPr dirty="0" baseline="2777" sz="1500" spc="-120">
                <a:latin typeface="Cambria Math"/>
                <a:cs typeface="Cambria Math"/>
              </a:rPr>
              <a:t>(</a:t>
            </a:r>
            <a:r>
              <a:rPr dirty="0" sz="1000" spc="-80">
                <a:latin typeface="Cambria Math"/>
                <a:cs typeface="Cambria Math"/>
              </a:rPr>
              <a:t>5580.731𝑘𝑘𝑠𝑠𝑠𝑠</a:t>
            </a:r>
            <a:r>
              <a:rPr dirty="0" baseline="2777" sz="1500" spc="-120">
                <a:latin typeface="Cambria Math"/>
                <a:cs typeface="Cambria Math"/>
              </a:rPr>
              <a:t>)(</a:t>
            </a:r>
            <a:r>
              <a:rPr dirty="0" sz="1000" spc="-80">
                <a:latin typeface="Cambria Math"/>
                <a:cs typeface="Cambria Math"/>
              </a:rPr>
              <a:t>734356.0𝑠𝑠𝑠𝑠</a:t>
            </a:r>
            <a:r>
              <a:rPr dirty="0" baseline="23809" sz="1050" spc="-120">
                <a:latin typeface="Cambria Math"/>
                <a:cs typeface="Cambria Math"/>
              </a:rPr>
              <a:t>4</a:t>
            </a:r>
            <a:r>
              <a:rPr dirty="0" baseline="2777" sz="1500" spc="-120">
                <a:latin typeface="Cambria Math"/>
                <a:cs typeface="Cambria Math"/>
              </a:rPr>
              <a:t>)</a:t>
            </a:r>
            <a:endParaRPr baseline="2777" sz="1500">
              <a:latin typeface="Cambria Math"/>
              <a:cs typeface="Cambria Math"/>
            </a:endParaRPr>
          </a:p>
        </p:txBody>
      </p:sp>
      <p:sp>
        <p:nvSpPr>
          <p:cNvPr id="14" name="object 14"/>
          <p:cNvSpPr/>
          <p:nvPr/>
        </p:nvSpPr>
        <p:spPr>
          <a:xfrm>
            <a:off x="2677667" y="2090166"/>
            <a:ext cx="2068195" cy="0"/>
          </a:xfrm>
          <a:custGeom>
            <a:avLst/>
            <a:gdLst/>
            <a:ahLst/>
            <a:cxnLst/>
            <a:rect l="l" t="t" r="r" b="b"/>
            <a:pathLst>
              <a:path w="2068195" h="0">
                <a:moveTo>
                  <a:pt x="0" y="0"/>
                </a:moveTo>
                <a:lnTo>
                  <a:pt x="2068068" y="0"/>
                </a:lnTo>
              </a:path>
            </a:pathLst>
          </a:custGeom>
          <a:ln w="7620">
            <a:solidFill>
              <a:srgbClr val="000000"/>
            </a:solidFill>
          </a:ln>
        </p:spPr>
        <p:txBody>
          <a:bodyPr wrap="square" lIns="0" tIns="0" rIns="0" bIns="0" rtlCol="0"/>
          <a:lstStyle/>
          <a:p/>
        </p:txBody>
      </p:sp>
      <p:sp>
        <p:nvSpPr>
          <p:cNvPr id="15" name="object 15"/>
          <p:cNvSpPr txBox="1"/>
          <p:nvPr/>
        </p:nvSpPr>
        <p:spPr>
          <a:xfrm>
            <a:off x="2177782" y="1638772"/>
            <a:ext cx="3081020" cy="427990"/>
          </a:xfrm>
          <a:prstGeom prst="rect">
            <a:avLst/>
          </a:prstGeom>
        </p:spPr>
        <p:txBody>
          <a:bodyPr wrap="square" lIns="0" tIns="61594" rIns="0" bIns="0" rtlCol="0" vert="horz">
            <a:spAutoFit/>
          </a:bodyPr>
          <a:lstStyle/>
          <a:p>
            <a:pPr marL="984250">
              <a:lnSpc>
                <a:spcPct val="100000"/>
              </a:lnSpc>
              <a:spcBef>
                <a:spcPts val="484"/>
              </a:spcBef>
            </a:pPr>
            <a:r>
              <a:rPr dirty="0" sz="1000" spc="-5">
                <a:latin typeface="Cambria Math"/>
                <a:cs typeface="Cambria Math"/>
              </a:rPr>
              <a:t>61</a:t>
            </a:r>
            <a:endParaRPr sz="1000">
              <a:latin typeface="Cambria Math"/>
              <a:cs typeface="Cambria Math"/>
            </a:endParaRPr>
          </a:p>
          <a:p>
            <a:pPr marL="38100">
              <a:lnSpc>
                <a:spcPct val="100000"/>
              </a:lnSpc>
              <a:spcBef>
                <a:spcPts val="380"/>
              </a:spcBef>
              <a:tabLst>
                <a:tab pos="499745" algn="l"/>
              </a:tabLst>
            </a:pPr>
            <a:r>
              <a:rPr dirty="0" sz="1000" spc="-280">
                <a:latin typeface="Cambria Math"/>
                <a:cs typeface="Cambria Math"/>
              </a:rPr>
              <a:t>𝑃𝑃𝐴𝐴𝐿𝐿</a:t>
            </a:r>
            <a:r>
              <a:rPr dirty="0" baseline="27777" sz="1050" spc="-419">
                <a:latin typeface="Cambria Math"/>
                <a:cs typeface="Cambria Math"/>
              </a:rPr>
              <a:t>2	</a:t>
            </a:r>
            <a:r>
              <a:rPr dirty="0" baseline="2777" sz="1500" spc="-150">
                <a:latin typeface="Cambria Math"/>
                <a:cs typeface="Cambria Math"/>
              </a:rPr>
              <a:t>(</a:t>
            </a:r>
            <a:r>
              <a:rPr dirty="0" sz="1000" spc="-100">
                <a:latin typeface="Cambria Math"/>
                <a:cs typeface="Cambria Math"/>
              </a:rPr>
              <a:t>1719.95𝑘𝑘𝑠𝑠𝑘𝑘</a:t>
            </a:r>
            <a:r>
              <a:rPr dirty="0" baseline="2777" sz="1500" spc="-150">
                <a:latin typeface="Cambria Math"/>
                <a:cs typeface="Cambria Math"/>
              </a:rPr>
              <a:t>)(</a:t>
            </a:r>
            <a:r>
              <a:rPr dirty="0" sz="1000" spc="-100">
                <a:latin typeface="Cambria Math"/>
                <a:cs typeface="Cambria Math"/>
              </a:rPr>
              <a:t>31.447𝑠𝑠𝑠𝑠</a:t>
            </a:r>
            <a:r>
              <a:rPr dirty="0" baseline="2777" sz="1500" spc="-150">
                <a:latin typeface="Cambria Math"/>
                <a:cs typeface="Cambria Math"/>
              </a:rPr>
              <a:t>)(</a:t>
            </a:r>
            <a:r>
              <a:rPr dirty="0" sz="1000" spc="-100">
                <a:latin typeface="Cambria Math"/>
                <a:cs typeface="Cambria Math"/>
              </a:rPr>
              <a:t>162.995𝑓𝑓𝑓𝑓</a:t>
            </a:r>
            <a:r>
              <a:rPr dirty="0" baseline="2777" sz="1500" spc="-150">
                <a:latin typeface="Cambria Math"/>
                <a:cs typeface="Cambria Math"/>
              </a:rPr>
              <a:t>)</a:t>
            </a:r>
            <a:r>
              <a:rPr dirty="0" baseline="27777" sz="1050" spc="-150">
                <a:latin typeface="Cambria Math"/>
                <a:cs typeface="Cambria Math"/>
              </a:rPr>
              <a:t>2</a:t>
            </a:r>
            <a:r>
              <a:rPr dirty="0" baseline="27777" sz="1050" spc="-104">
                <a:latin typeface="Cambria Math"/>
                <a:cs typeface="Cambria Math"/>
              </a:rPr>
              <a:t> </a:t>
            </a:r>
            <a:r>
              <a:rPr dirty="0" sz="1000" spc="-114">
                <a:latin typeface="Cambria Math"/>
                <a:cs typeface="Cambria Math"/>
              </a:rPr>
              <a:t>144𝑠𝑠𝑠𝑠</a:t>
            </a:r>
            <a:r>
              <a:rPr dirty="0" baseline="27777" sz="1050" spc="-172">
                <a:latin typeface="Cambria Math"/>
                <a:cs typeface="Cambria Math"/>
              </a:rPr>
              <a:t>2</a:t>
            </a:r>
            <a:endParaRPr baseline="27777" sz="1050">
              <a:latin typeface="Cambria Math"/>
              <a:cs typeface="Cambria Math"/>
            </a:endParaRPr>
          </a:p>
        </p:txBody>
      </p:sp>
      <p:sp>
        <p:nvSpPr>
          <p:cNvPr id="16" name="object 16"/>
          <p:cNvSpPr/>
          <p:nvPr/>
        </p:nvSpPr>
        <p:spPr>
          <a:xfrm>
            <a:off x="4840223" y="2090166"/>
            <a:ext cx="387350" cy="0"/>
          </a:xfrm>
          <a:custGeom>
            <a:avLst/>
            <a:gdLst/>
            <a:ahLst/>
            <a:cxnLst/>
            <a:rect l="l" t="t" r="r" b="b"/>
            <a:pathLst>
              <a:path w="387350" h="0">
                <a:moveTo>
                  <a:pt x="0" y="0"/>
                </a:moveTo>
                <a:lnTo>
                  <a:pt x="387083" y="0"/>
                </a:lnTo>
              </a:path>
            </a:pathLst>
          </a:custGeom>
          <a:ln w="7620">
            <a:solidFill>
              <a:srgbClr val="000000"/>
            </a:solidFill>
          </a:ln>
        </p:spPr>
        <p:txBody>
          <a:bodyPr wrap="square" lIns="0" tIns="0" rIns="0" bIns="0" rtlCol="0"/>
          <a:lstStyle/>
          <a:p/>
        </p:txBody>
      </p:sp>
      <p:sp>
        <p:nvSpPr>
          <p:cNvPr id="17" name="object 17"/>
          <p:cNvSpPr txBox="1"/>
          <p:nvPr/>
        </p:nvSpPr>
        <p:spPr>
          <a:xfrm>
            <a:off x="4728971" y="1986788"/>
            <a:ext cx="1192530" cy="262890"/>
          </a:xfrm>
          <a:prstGeom prst="rect">
            <a:avLst/>
          </a:prstGeom>
        </p:spPr>
        <p:txBody>
          <a:bodyPr wrap="square" lIns="0" tIns="79375" rIns="0" bIns="0" rtlCol="0" vert="horz">
            <a:spAutoFit/>
          </a:bodyPr>
          <a:lstStyle/>
          <a:p>
            <a:pPr marL="175260" marR="30480" indent="-137160">
              <a:lnSpc>
                <a:spcPct val="56000"/>
              </a:lnSpc>
              <a:spcBef>
                <a:spcPts val="625"/>
              </a:spcBef>
              <a:tabLst>
                <a:tab pos="497840" algn="l"/>
              </a:tabLst>
            </a:pPr>
            <a:r>
              <a:rPr dirty="0" sz="1000" spc="-135">
                <a:latin typeface="Cambria Math"/>
                <a:cs typeface="Cambria Math"/>
              </a:rPr>
              <a:t>�		� </a:t>
            </a:r>
            <a:r>
              <a:rPr dirty="0" sz="1000" spc="-5">
                <a:latin typeface="Cambria Math"/>
                <a:cs typeface="Cambria Math"/>
              </a:rPr>
              <a:t>=  </a:t>
            </a:r>
            <a:r>
              <a:rPr dirty="0" sz="1000" spc="-210">
                <a:latin typeface="Cambria Math"/>
                <a:cs typeface="Cambria Math"/>
              </a:rPr>
              <a:t>6.308𝑠𝑠𝑠𝑠</a:t>
            </a:r>
            <a:r>
              <a:rPr dirty="0" sz="1000" spc="-204">
                <a:latin typeface="Cambria Math"/>
                <a:cs typeface="Cambria Math"/>
              </a:rPr>
              <a:t> </a:t>
            </a:r>
            <a:r>
              <a:rPr dirty="0" sz="1000" spc="-195">
                <a:latin typeface="Cambria Math"/>
                <a:cs typeface="Cambria Math"/>
              </a:rPr>
              <a:t>1𝑓𝑓𝑓𝑓</a:t>
            </a:r>
            <a:r>
              <a:rPr dirty="0" baseline="23809" sz="1050" spc="-292">
                <a:latin typeface="Cambria Math"/>
                <a:cs typeface="Cambria Math"/>
              </a:rPr>
              <a:t>2</a:t>
            </a:r>
            <a:endParaRPr baseline="23809" sz="1050">
              <a:latin typeface="Cambria Math"/>
              <a:cs typeface="Cambria Math"/>
            </a:endParaRPr>
          </a:p>
        </p:txBody>
      </p:sp>
      <p:sp>
        <p:nvSpPr>
          <p:cNvPr id="18" name="object 18"/>
          <p:cNvSpPr txBox="1"/>
          <p:nvPr/>
        </p:nvSpPr>
        <p:spPr>
          <a:xfrm>
            <a:off x="673100" y="2383027"/>
            <a:ext cx="1736089"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Arial"/>
                <a:cs typeface="Arial"/>
              </a:rPr>
              <a:t>4.2.4.1.1.2.2 Harped</a:t>
            </a:r>
            <a:r>
              <a:rPr dirty="0" sz="1000" spc="45">
                <a:latin typeface="Arial"/>
                <a:cs typeface="Arial"/>
              </a:rPr>
              <a:t> </a:t>
            </a:r>
            <a:r>
              <a:rPr dirty="0" sz="1000" spc="-5">
                <a:latin typeface="Arial"/>
                <a:cs typeface="Arial"/>
              </a:rPr>
              <a:t>Strands</a:t>
            </a:r>
            <a:endParaRPr sz="1000">
              <a:latin typeface="Arial"/>
              <a:cs typeface="Arial"/>
            </a:endParaRPr>
          </a:p>
        </p:txBody>
      </p:sp>
      <p:sp>
        <p:nvSpPr>
          <p:cNvPr id="19" name="object 19"/>
          <p:cNvSpPr txBox="1"/>
          <p:nvPr/>
        </p:nvSpPr>
        <p:spPr>
          <a:xfrm>
            <a:off x="3170963" y="2550678"/>
            <a:ext cx="16573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17</a:t>
            </a:r>
            <a:endParaRPr sz="1000">
              <a:latin typeface="Cambria Math"/>
              <a:cs typeface="Cambria Math"/>
            </a:endParaRPr>
          </a:p>
        </p:txBody>
      </p:sp>
      <p:sp>
        <p:nvSpPr>
          <p:cNvPr id="20" name="object 20"/>
          <p:cNvSpPr/>
          <p:nvPr/>
        </p:nvSpPr>
        <p:spPr>
          <a:xfrm>
            <a:off x="3183635" y="2751582"/>
            <a:ext cx="140335" cy="0"/>
          </a:xfrm>
          <a:custGeom>
            <a:avLst/>
            <a:gdLst/>
            <a:ahLst/>
            <a:cxnLst/>
            <a:rect l="l" t="t" r="r" b="b"/>
            <a:pathLst>
              <a:path w="140335" h="0">
                <a:moveTo>
                  <a:pt x="0" y="0"/>
                </a:moveTo>
                <a:lnTo>
                  <a:pt x="140208" y="0"/>
                </a:lnTo>
              </a:path>
            </a:pathLst>
          </a:custGeom>
          <a:ln w="7620">
            <a:solidFill>
              <a:srgbClr val="000000"/>
            </a:solidFill>
          </a:ln>
        </p:spPr>
        <p:txBody>
          <a:bodyPr wrap="square" lIns="0" tIns="0" rIns="0" bIns="0" rtlCol="0"/>
          <a:lstStyle/>
          <a:p/>
        </p:txBody>
      </p:sp>
      <p:sp>
        <p:nvSpPr>
          <p:cNvPr id="21" name="object 21"/>
          <p:cNvSpPr txBox="1"/>
          <p:nvPr/>
        </p:nvSpPr>
        <p:spPr>
          <a:xfrm>
            <a:off x="2861564" y="2648203"/>
            <a:ext cx="2047239" cy="177800"/>
          </a:xfrm>
          <a:prstGeom prst="rect">
            <a:avLst/>
          </a:prstGeom>
        </p:spPr>
        <p:txBody>
          <a:bodyPr wrap="square" lIns="0" tIns="12065" rIns="0" bIns="0" rtlCol="0" vert="horz">
            <a:spAutoFit/>
          </a:bodyPr>
          <a:lstStyle/>
          <a:p>
            <a:pPr marL="12700">
              <a:lnSpc>
                <a:spcPct val="100000"/>
              </a:lnSpc>
              <a:spcBef>
                <a:spcPts val="95"/>
              </a:spcBef>
              <a:tabLst>
                <a:tab pos="463550" algn="l"/>
              </a:tabLst>
            </a:pPr>
            <a:r>
              <a:rPr dirty="0" sz="1000" spc="-315">
                <a:latin typeface="Cambria Math"/>
                <a:cs typeface="Cambria Math"/>
              </a:rPr>
              <a:t>𝑃𝑃</a:t>
            </a:r>
            <a:r>
              <a:rPr dirty="0" sz="1000" spc="85">
                <a:latin typeface="Cambria Math"/>
                <a:cs typeface="Cambria Math"/>
              </a:rPr>
              <a:t> </a:t>
            </a:r>
            <a:r>
              <a:rPr dirty="0" sz="1000" spc="-5">
                <a:latin typeface="Cambria Math"/>
                <a:cs typeface="Cambria Math"/>
              </a:rPr>
              <a:t>=</a:t>
            </a:r>
            <a:r>
              <a:rPr dirty="0" sz="1000" spc="60">
                <a:latin typeface="Cambria Math"/>
                <a:cs typeface="Cambria Math"/>
              </a:rPr>
              <a:t> </a:t>
            </a:r>
            <a:r>
              <a:rPr dirty="0" sz="1000" spc="-254">
                <a:latin typeface="Cambria Math"/>
                <a:cs typeface="Cambria Math"/>
              </a:rPr>
              <a:t>�	�</a:t>
            </a:r>
            <a:r>
              <a:rPr dirty="0" sz="1000" spc="-55">
                <a:latin typeface="Cambria Math"/>
                <a:cs typeface="Cambria Math"/>
              </a:rPr>
              <a:t> </a:t>
            </a:r>
            <a:r>
              <a:rPr dirty="0" baseline="2777" sz="1500" spc="-179">
                <a:latin typeface="Cambria Math"/>
                <a:cs typeface="Cambria Math"/>
              </a:rPr>
              <a:t>(</a:t>
            </a:r>
            <a:r>
              <a:rPr dirty="0" sz="1000" spc="-120">
                <a:latin typeface="Cambria Math"/>
                <a:cs typeface="Cambria Math"/>
              </a:rPr>
              <a:t>2384.47𝑘𝑘𝑠𝑠𝑘𝑘</a:t>
            </a:r>
            <a:r>
              <a:rPr dirty="0" baseline="2777" sz="1500" spc="-179">
                <a:latin typeface="Cambria Math"/>
                <a:cs typeface="Cambria Math"/>
              </a:rPr>
              <a:t>) </a:t>
            </a:r>
            <a:r>
              <a:rPr dirty="0" sz="1000" spc="-5">
                <a:latin typeface="Cambria Math"/>
                <a:cs typeface="Cambria Math"/>
              </a:rPr>
              <a:t>= 664.52  </a:t>
            </a:r>
            <a:r>
              <a:rPr dirty="0" sz="1000" spc="-365">
                <a:latin typeface="Cambria Math"/>
                <a:cs typeface="Cambria Math"/>
              </a:rPr>
              <a:t>𝑘𝑘𝑠𝑠𝑘𝑘</a:t>
            </a:r>
            <a:endParaRPr sz="1000">
              <a:latin typeface="Cambria Math"/>
              <a:cs typeface="Cambria Math"/>
            </a:endParaRPr>
          </a:p>
        </p:txBody>
      </p:sp>
      <p:sp>
        <p:nvSpPr>
          <p:cNvPr id="22" name="object 22"/>
          <p:cNvSpPr txBox="1"/>
          <p:nvPr/>
        </p:nvSpPr>
        <p:spPr>
          <a:xfrm>
            <a:off x="2369947" y="2684253"/>
            <a:ext cx="3030220" cy="667385"/>
          </a:xfrm>
          <a:prstGeom prst="rect">
            <a:avLst/>
          </a:prstGeom>
        </p:spPr>
        <p:txBody>
          <a:bodyPr wrap="square" lIns="0" tIns="61594" rIns="0" bIns="0" rtlCol="0" vert="horz">
            <a:spAutoFit/>
          </a:bodyPr>
          <a:lstStyle/>
          <a:p>
            <a:pPr marL="813435">
              <a:lnSpc>
                <a:spcPct val="100000"/>
              </a:lnSpc>
              <a:spcBef>
                <a:spcPts val="484"/>
              </a:spcBef>
            </a:pPr>
            <a:r>
              <a:rPr dirty="0" sz="1000" spc="-5">
                <a:latin typeface="Cambria Math"/>
                <a:cs typeface="Cambria Math"/>
              </a:rPr>
              <a:t>61</a:t>
            </a:r>
            <a:endParaRPr sz="1000">
              <a:latin typeface="Cambria Math"/>
              <a:cs typeface="Cambria Math"/>
            </a:endParaRPr>
          </a:p>
          <a:p>
            <a:pPr algn="ctr">
              <a:lnSpc>
                <a:spcPct val="100000"/>
              </a:lnSpc>
              <a:spcBef>
                <a:spcPts val="380"/>
              </a:spcBef>
            </a:pPr>
            <a:r>
              <a:rPr dirty="0" sz="1000" spc="-220">
                <a:latin typeface="Cambria Math"/>
                <a:cs typeface="Cambria Math"/>
              </a:rPr>
              <a:t>𝐴𝐴</a:t>
            </a:r>
            <a:r>
              <a:rPr dirty="0" baseline="27777" sz="1050" spc="-330">
                <a:latin typeface="Cambria Math"/>
                <a:cs typeface="Cambria Math"/>
              </a:rPr>
              <a:t>′</a:t>
            </a:r>
            <a:r>
              <a:rPr dirty="0" baseline="27777" sz="1050" spc="240">
                <a:latin typeface="Cambria Math"/>
                <a:cs typeface="Cambria Math"/>
              </a:rPr>
              <a:t> </a:t>
            </a:r>
            <a:r>
              <a:rPr dirty="0" sz="1000" spc="-5">
                <a:latin typeface="Cambria Math"/>
                <a:cs typeface="Cambria Math"/>
              </a:rPr>
              <a:t>= </a:t>
            </a:r>
            <a:r>
              <a:rPr dirty="0" sz="1000" spc="-229">
                <a:latin typeface="Cambria Math"/>
                <a:cs typeface="Cambria Math"/>
              </a:rPr>
              <a:t>𝐴𝐴</a:t>
            </a:r>
            <a:r>
              <a:rPr dirty="0" baseline="-15873" sz="1050" spc="-345">
                <a:latin typeface="Cambria Math"/>
                <a:cs typeface="Cambria Math"/>
              </a:rPr>
              <a:t>ℎ𝑑𝑑</a:t>
            </a:r>
            <a:r>
              <a:rPr dirty="0" baseline="-15873" sz="1050" spc="187">
                <a:latin typeface="Cambria Math"/>
                <a:cs typeface="Cambria Math"/>
              </a:rPr>
              <a:t> </a:t>
            </a:r>
            <a:r>
              <a:rPr dirty="0" sz="1000" spc="-5">
                <a:latin typeface="Cambria Math"/>
                <a:cs typeface="Cambria Math"/>
              </a:rPr>
              <a:t>− </a:t>
            </a:r>
            <a:r>
              <a:rPr dirty="0" sz="1000" spc="-280">
                <a:latin typeface="Cambria Math"/>
                <a:cs typeface="Cambria Math"/>
              </a:rPr>
              <a:t>𝐴𝐴</a:t>
            </a:r>
            <a:r>
              <a:rPr dirty="0" baseline="-15873" sz="1050" spc="-419">
                <a:latin typeface="Cambria Math"/>
                <a:cs typeface="Cambria Math"/>
              </a:rPr>
              <a:t>𝑒𝑒</a:t>
            </a:r>
            <a:r>
              <a:rPr dirty="0" baseline="-15873" sz="1050" spc="270">
                <a:latin typeface="Cambria Math"/>
                <a:cs typeface="Cambria Math"/>
              </a:rPr>
              <a:t> </a:t>
            </a:r>
            <a:r>
              <a:rPr dirty="0" sz="1000" spc="-5">
                <a:latin typeface="Cambria Math"/>
                <a:cs typeface="Cambria Math"/>
              </a:rPr>
              <a:t>= </a:t>
            </a:r>
            <a:r>
              <a:rPr dirty="0" sz="1000" spc="-100">
                <a:latin typeface="Cambria Math"/>
                <a:cs typeface="Cambria Math"/>
              </a:rPr>
              <a:t>30.775𝑠𝑠𝑠𝑠 </a:t>
            </a:r>
            <a:r>
              <a:rPr dirty="0" sz="1000" spc="-5">
                <a:latin typeface="Cambria Math"/>
                <a:cs typeface="Cambria Math"/>
              </a:rPr>
              <a:t>− </a:t>
            </a:r>
            <a:r>
              <a:rPr dirty="0" sz="1000" spc="-75">
                <a:latin typeface="Cambria Math"/>
                <a:cs typeface="Cambria Math"/>
              </a:rPr>
              <a:t>(−26.813𝑠𝑠𝑠𝑠)) </a:t>
            </a:r>
            <a:r>
              <a:rPr dirty="0" sz="1000" spc="-5">
                <a:latin typeface="Cambria Math"/>
                <a:cs typeface="Cambria Math"/>
              </a:rPr>
              <a:t>=</a:t>
            </a:r>
            <a:r>
              <a:rPr dirty="0" sz="1000" spc="35">
                <a:latin typeface="Cambria Math"/>
                <a:cs typeface="Cambria Math"/>
              </a:rPr>
              <a:t> </a:t>
            </a:r>
            <a:r>
              <a:rPr dirty="0" sz="1000" spc="-5">
                <a:latin typeface="Cambria Math"/>
                <a:cs typeface="Cambria Math"/>
              </a:rPr>
              <a:t>57.588 </a:t>
            </a:r>
            <a:r>
              <a:rPr dirty="0" sz="1000" spc="-250">
                <a:latin typeface="Cambria Math"/>
                <a:cs typeface="Cambria Math"/>
              </a:rPr>
              <a:t>𝑠𝑠𝑠𝑠</a:t>
            </a:r>
            <a:endParaRPr sz="1000">
              <a:latin typeface="Cambria Math"/>
              <a:cs typeface="Cambria Math"/>
            </a:endParaRPr>
          </a:p>
          <a:p>
            <a:pPr algn="ctr" marL="1905">
              <a:lnSpc>
                <a:spcPct val="100000"/>
              </a:lnSpc>
              <a:spcBef>
                <a:spcPts val="685"/>
              </a:spcBef>
            </a:pPr>
            <a:r>
              <a:rPr dirty="0" sz="1000" spc="-195">
                <a:latin typeface="Cambria Math"/>
                <a:cs typeface="Cambria Math"/>
              </a:rPr>
              <a:t>𝑠𝑠            </a:t>
            </a:r>
            <a:r>
              <a:rPr dirty="0" sz="1000" spc="-5">
                <a:latin typeface="Cambria Math"/>
                <a:cs typeface="Cambria Math"/>
              </a:rPr>
              <a:t>=</a:t>
            </a:r>
            <a:r>
              <a:rPr dirty="0" sz="1000" spc="45">
                <a:latin typeface="Cambria Math"/>
                <a:cs typeface="Cambria Math"/>
              </a:rPr>
              <a:t> </a:t>
            </a:r>
            <a:r>
              <a:rPr dirty="0" sz="1000" spc="-5">
                <a:latin typeface="Cambria Math"/>
                <a:cs typeface="Cambria Math"/>
              </a:rPr>
              <a:t>0.4</a:t>
            </a:r>
            <a:endParaRPr sz="1000">
              <a:latin typeface="Cambria Math"/>
              <a:cs typeface="Cambria Math"/>
            </a:endParaRPr>
          </a:p>
        </p:txBody>
      </p:sp>
      <p:sp>
        <p:nvSpPr>
          <p:cNvPr id="23" name="object 23"/>
          <p:cNvSpPr txBox="1"/>
          <p:nvPr/>
        </p:nvSpPr>
        <p:spPr>
          <a:xfrm>
            <a:off x="2690876" y="3574796"/>
            <a:ext cx="161925" cy="177800"/>
          </a:xfrm>
          <a:prstGeom prst="rect">
            <a:avLst/>
          </a:prstGeom>
        </p:spPr>
        <p:txBody>
          <a:bodyPr wrap="square" lIns="0" tIns="12065" rIns="0" bIns="0" rtlCol="0" vert="horz">
            <a:spAutoFit/>
          </a:bodyPr>
          <a:lstStyle/>
          <a:p>
            <a:pPr marL="12700">
              <a:lnSpc>
                <a:spcPct val="100000"/>
              </a:lnSpc>
              <a:spcBef>
                <a:spcPts val="95"/>
              </a:spcBef>
            </a:pPr>
            <a:r>
              <a:rPr dirty="0" sz="1000" spc="-465">
                <a:latin typeface="Cambria Math"/>
                <a:cs typeface="Cambria Math"/>
              </a:rPr>
              <a:t>𝑠𝑠𝐿𝐿</a:t>
            </a:r>
            <a:endParaRPr sz="1000">
              <a:latin typeface="Cambria Math"/>
              <a:cs typeface="Cambria Math"/>
            </a:endParaRPr>
          </a:p>
        </p:txBody>
      </p:sp>
      <p:sp>
        <p:nvSpPr>
          <p:cNvPr id="24" name="object 24"/>
          <p:cNvSpPr/>
          <p:nvPr/>
        </p:nvSpPr>
        <p:spPr>
          <a:xfrm>
            <a:off x="2679192" y="3592829"/>
            <a:ext cx="189230" cy="0"/>
          </a:xfrm>
          <a:custGeom>
            <a:avLst/>
            <a:gdLst/>
            <a:ahLst/>
            <a:cxnLst/>
            <a:rect l="l" t="t" r="r" b="b"/>
            <a:pathLst>
              <a:path w="189230" h="0">
                <a:moveTo>
                  <a:pt x="0" y="0"/>
                </a:moveTo>
                <a:lnTo>
                  <a:pt x="188975" y="0"/>
                </a:lnTo>
              </a:path>
            </a:pathLst>
          </a:custGeom>
          <a:ln w="7620">
            <a:solidFill>
              <a:srgbClr val="000000"/>
            </a:solidFill>
          </a:ln>
        </p:spPr>
        <p:txBody>
          <a:bodyPr wrap="square" lIns="0" tIns="0" rIns="0" bIns="0" rtlCol="0"/>
          <a:lstStyle/>
          <a:p/>
        </p:txBody>
      </p:sp>
      <p:sp>
        <p:nvSpPr>
          <p:cNvPr id="25" name="object 25"/>
          <p:cNvSpPr txBox="1"/>
          <p:nvPr/>
        </p:nvSpPr>
        <p:spPr>
          <a:xfrm>
            <a:off x="2404164" y="3489509"/>
            <a:ext cx="606425" cy="177800"/>
          </a:xfrm>
          <a:prstGeom prst="rect">
            <a:avLst/>
          </a:prstGeom>
        </p:spPr>
        <p:txBody>
          <a:bodyPr wrap="square" lIns="0" tIns="12065" rIns="0" bIns="0" rtlCol="0" vert="horz">
            <a:spAutoFit/>
          </a:bodyPr>
          <a:lstStyle/>
          <a:p>
            <a:pPr marL="12700">
              <a:lnSpc>
                <a:spcPct val="100000"/>
              </a:lnSpc>
              <a:spcBef>
                <a:spcPts val="95"/>
              </a:spcBef>
              <a:tabLst>
                <a:tab pos="498475" algn="l"/>
              </a:tabLst>
            </a:pPr>
            <a:r>
              <a:rPr dirty="0" sz="1000" spc="-505">
                <a:latin typeface="Cambria Math"/>
                <a:cs typeface="Cambria Math"/>
              </a:rPr>
              <a:t>𝑁𝑁</a:t>
            </a:r>
            <a:r>
              <a:rPr dirty="0" sz="1000" spc="80">
                <a:latin typeface="Cambria Math"/>
                <a:cs typeface="Cambria Math"/>
              </a:rPr>
              <a:t> </a:t>
            </a:r>
            <a:r>
              <a:rPr dirty="0" sz="1000" spc="-5">
                <a:latin typeface="Cambria Math"/>
                <a:cs typeface="Cambria Math"/>
              </a:rPr>
              <a:t>=</a:t>
            </a:r>
            <a:r>
              <a:rPr dirty="0" sz="100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26" name="object 26"/>
          <p:cNvSpPr/>
          <p:nvPr/>
        </p:nvSpPr>
        <p:spPr>
          <a:xfrm>
            <a:off x="3032760" y="3592829"/>
            <a:ext cx="1263650" cy="0"/>
          </a:xfrm>
          <a:custGeom>
            <a:avLst/>
            <a:gdLst/>
            <a:ahLst/>
            <a:cxnLst/>
            <a:rect l="l" t="t" r="r" b="b"/>
            <a:pathLst>
              <a:path w="1263650" h="0">
                <a:moveTo>
                  <a:pt x="0" y="0"/>
                </a:moveTo>
                <a:lnTo>
                  <a:pt x="1263408" y="0"/>
                </a:lnTo>
              </a:path>
            </a:pathLst>
          </a:custGeom>
          <a:ln w="7620">
            <a:solidFill>
              <a:srgbClr val="000000"/>
            </a:solidFill>
          </a:ln>
        </p:spPr>
        <p:txBody>
          <a:bodyPr wrap="square" lIns="0" tIns="0" rIns="0" bIns="0" rtlCol="0"/>
          <a:lstStyle/>
          <a:p/>
        </p:txBody>
      </p:sp>
      <p:sp>
        <p:nvSpPr>
          <p:cNvPr id="27" name="object 27"/>
          <p:cNvSpPr txBox="1"/>
          <p:nvPr/>
        </p:nvSpPr>
        <p:spPr>
          <a:xfrm>
            <a:off x="2628155" y="3391984"/>
            <a:ext cx="2012950" cy="177800"/>
          </a:xfrm>
          <a:prstGeom prst="rect">
            <a:avLst/>
          </a:prstGeom>
        </p:spPr>
        <p:txBody>
          <a:bodyPr wrap="square" lIns="0" tIns="12065" rIns="0" bIns="0" rtlCol="0" vert="horz">
            <a:spAutoFit/>
          </a:bodyPr>
          <a:lstStyle/>
          <a:p>
            <a:pPr marL="50800">
              <a:lnSpc>
                <a:spcPct val="100000"/>
              </a:lnSpc>
              <a:spcBef>
                <a:spcPts val="95"/>
              </a:spcBef>
              <a:tabLst>
                <a:tab pos="404495" algn="l"/>
              </a:tabLst>
            </a:pPr>
            <a:r>
              <a:rPr dirty="0" sz="1000" spc="-254">
                <a:latin typeface="Cambria Math"/>
                <a:cs typeface="Cambria Math"/>
              </a:rPr>
              <a:t>𝑃𝑃𝐴𝐴</a:t>
            </a:r>
            <a:r>
              <a:rPr dirty="0" baseline="27777" sz="1050" spc="-382">
                <a:latin typeface="Cambria Math"/>
                <a:cs typeface="Cambria Math"/>
              </a:rPr>
              <a:t>′	</a:t>
            </a:r>
            <a:r>
              <a:rPr dirty="0" baseline="2777" sz="1500" spc="-157">
                <a:latin typeface="Cambria Math"/>
                <a:cs typeface="Cambria Math"/>
              </a:rPr>
              <a:t>(</a:t>
            </a:r>
            <a:r>
              <a:rPr dirty="0" sz="1000" spc="-105">
                <a:latin typeface="Cambria Math"/>
                <a:cs typeface="Cambria Math"/>
              </a:rPr>
              <a:t>664.52𝑘𝑘𝑠𝑠𝑘𝑘</a:t>
            </a:r>
            <a:r>
              <a:rPr dirty="0" baseline="2777" sz="1500" spc="-157">
                <a:latin typeface="Cambria Math"/>
                <a:cs typeface="Cambria Math"/>
              </a:rPr>
              <a:t>)(</a:t>
            </a:r>
            <a:r>
              <a:rPr dirty="0" sz="1000" spc="-105">
                <a:latin typeface="Cambria Math"/>
                <a:cs typeface="Cambria Math"/>
              </a:rPr>
              <a:t>57.588𝑠𝑠𝑠𝑠</a:t>
            </a:r>
            <a:r>
              <a:rPr dirty="0" baseline="2777" sz="1500" spc="-157">
                <a:latin typeface="Cambria Math"/>
                <a:cs typeface="Cambria Math"/>
              </a:rPr>
              <a:t>)</a:t>
            </a:r>
            <a:r>
              <a:rPr dirty="0" baseline="2777" sz="1500" spc="-44">
                <a:latin typeface="Cambria Math"/>
                <a:cs typeface="Cambria Math"/>
              </a:rPr>
              <a:t> </a:t>
            </a:r>
            <a:r>
              <a:rPr dirty="0" sz="1000" spc="-254">
                <a:latin typeface="Cambria Math"/>
                <a:cs typeface="Cambria Math"/>
              </a:rPr>
              <a:t>1𝑓𝑓𝑓𝑓</a:t>
            </a:r>
            <a:endParaRPr sz="1000">
              <a:latin typeface="Cambria Math"/>
              <a:cs typeface="Cambria Math"/>
            </a:endParaRPr>
          </a:p>
        </p:txBody>
      </p:sp>
      <p:sp>
        <p:nvSpPr>
          <p:cNvPr id="28" name="object 28"/>
          <p:cNvSpPr txBox="1"/>
          <p:nvPr/>
        </p:nvSpPr>
        <p:spPr>
          <a:xfrm>
            <a:off x="3178668" y="3574834"/>
            <a:ext cx="1467485" cy="177800"/>
          </a:xfrm>
          <a:prstGeom prst="rect">
            <a:avLst/>
          </a:prstGeom>
        </p:spPr>
        <p:txBody>
          <a:bodyPr wrap="square" lIns="0" tIns="12065" rIns="0" bIns="0" rtlCol="0" vert="horz">
            <a:spAutoFit/>
          </a:bodyPr>
          <a:lstStyle/>
          <a:p>
            <a:pPr marL="12700">
              <a:lnSpc>
                <a:spcPct val="100000"/>
              </a:lnSpc>
              <a:spcBef>
                <a:spcPts val="95"/>
              </a:spcBef>
              <a:tabLst>
                <a:tab pos="1202690" algn="l"/>
              </a:tabLst>
            </a:pPr>
            <a:r>
              <a:rPr dirty="0" sz="1000" spc="-10">
                <a:latin typeface="Cambria Math"/>
                <a:cs typeface="Cambria Math"/>
              </a:rPr>
              <a:t>(</a:t>
            </a:r>
            <a:r>
              <a:rPr dirty="0" sz="1000" spc="-5">
                <a:latin typeface="Cambria Math"/>
                <a:cs typeface="Cambria Math"/>
              </a:rPr>
              <a:t>0</a:t>
            </a:r>
            <a:r>
              <a:rPr dirty="0" sz="1000" spc="-10">
                <a:latin typeface="Cambria Math"/>
                <a:cs typeface="Cambria Math"/>
              </a:rPr>
              <a:t>.</a:t>
            </a:r>
            <a:r>
              <a:rPr dirty="0" sz="1000" spc="5">
                <a:latin typeface="Cambria Math"/>
                <a:cs typeface="Cambria Math"/>
              </a:rPr>
              <a:t>4</a:t>
            </a:r>
            <a:r>
              <a:rPr dirty="0" sz="1000" spc="-10">
                <a:latin typeface="Cambria Math"/>
                <a:cs typeface="Cambria Math"/>
              </a:rPr>
              <a:t>)</a:t>
            </a:r>
            <a:r>
              <a:rPr dirty="0" sz="1000">
                <a:latin typeface="Cambria Math"/>
                <a:cs typeface="Cambria Math"/>
              </a:rPr>
              <a:t>(</a:t>
            </a:r>
            <a:r>
              <a:rPr dirty="0" sz="1000" spc="-5">
                <a:latin typeface="Cambria Math"/>
                <a:cs typeface="Cambria Math"/>
              </a:rPr>
              <a:t>162</a:t>
            </a:r>
            <a:r>
              <a:rPr dirty="0" sz="1000" spc="-10">
                <a:latin typeface="Cambria Math"/>
                <a:cs typeface="Cambria Math"/>
              </a:rPr>
              <a:t>.</a:t>
            </a:r>
            <a:r>
              <a:rPr dirty="0" sz="1000" spc="-5">
                <a:latin typeface="Cambria Math"/>
                <a:cs typeface="Cambria Math"/>
              </a:rPr>
              <a:t>99</a:t>
            </a:r>
            <a:r>
              <a:rPr dirty="0" sz="1000" spc="-10">
                <a:latin typeface="Cambria Math"/>
                <a:cs typeface="Cambria Math"/>
              </a:rPr>
              <a:t>5</a:t>
            </a:r>
            <a:r>
              <a:rPr dirty="0" sz="1000" spc="-575">
                <a:latin typeface="Cambria Math"/>
                <a:cs typeface="Cambria Math"/>
              </a:rPr>
              <a:t>𝑓𝑓𝑓</a:t>
            </a:r>
            <a:r>
              <a:rPr dirty="0" sz="1000" spc="-550">
                <a:latin typeface="Cambria Math"/>
                <a:cs typeface="Cambria Math"/>
              </a:rPr>
              <a:t>𝑓</a:t>
            </a:r>
            <a:r>
              <a:rPr dirty="0" sz="1000" spc="-5">
                <a:latin typeface="Cambria Math"/>
                <a:cs typeface="Cambria Math"/>
              </a:rPr>
              <a:t>)</a:t>
            </a:r>
            <a:r>
              <a:rPr dirty="0" sz="1000">
                <a:latin typeface="Cambria Math"/>
                <a:cs typeface="Cambria Math"/>
              </a:rPr>
              <a:t>	</a:t>
            </a:r>
            <a:r>
              <a:rPr dirty="0" sz="1000" spc="-5">
                <a:latin typeface="Cambria Math"/>
                <a:cs typeface="Cambria Math"/>
              </a:rPr>
              <a:t>12</a:t>
            </a:r>
            <a:r>
              <a:rPr dirty="0" sz="1000" spc="-525">
                <a:latin typeface="Cambria Math"/>
                <a:cs typeface="Cambria Math"/>
              </a:rPr>
              <a:t>𝑠𝑠𝑠𝑠</a:t>
            </a:r>
            <a:endParaRPr sz="1000">
              <a:latin typeface="Cambria Math"/>
              <a:cs typeface="Cambria Math"/>
            </a:endParaRPr>
          </a:p>
        </p:txBody>
      </p:sp>
      <p:sp>
        <p:nvSpPr>
          <p:cNvPr id="29" name="object 29"/>
          <p:cNvSpPr/>
          <p:nvPr/>
        </p:nvSpPr>
        <p:spPr>
          <a:xfrm>
            <a:off x="4381500" y="3592829"/>
            <a:ext cx="256540" cy="0"/>
          </a:xfrm>
          <a:custGeom>
            <a:avLst/>
            <a:gdLst/>
            <a:ahLst/>
            <a:cxnLst/>
            <a:rect l="l" t="t" r="r" b="b"/>
            <a:pathLst>
              <a:path w="256539" h="0">
                <a:moveTo>
                  <a:pt x="0" y="0"/>
                </a:moveTo>
                <a:lnTo>
                  <a:pt x="256032" y="0"/>
                </a:lnTo>
              </a:path>
            </a:pathLst>
          </a:custGeom>
          <a:ln w="7620">
            <a:solidFill>
              <a:srgbClr val="000000"/>
            </a:solidFill>
          </a:ln>
        </p:spPr>
        <p:txBody>
          <a:bodyPr wrap="square" lIns="0" tIns="0" rIns="0" bIns="0" rtlCol="0"/>
          <a:lstStyle/>
          <a:p/>
        </p:txBody>
      </p:sp>
      <p:sp>
        <p:nvSpPr>
          <p:cNvPr id="30" name="object 30"/>
          <p:cNvSpPr txBox="1"/>
          <p:nvPr/>
        </p:nvSpPr>
        <p:spPr>
          <a:xfrm>
            <a:off x="4304791" y="3489452"/>
            <a:ext cx="1060450" cy="177800"/>
          </a:xfrm>
          <a:prstGeom prst="rect">
            <a:avLst/>
          </a:prstGeom>
        </p:spPr>
        <p:txBody>
          <a:bodyPr wrap="square" lIns="0" tIns="12065" rIns="0" bIns="0" rtlCol="0" vert="horz">
            <a:spAutoFit/>
          </a:bodyPr>
          <a:lstStyle/>
          <a:p>
            <a:pPr marL="12700">
              <a:lnSpc>
                <a:spcPct val="100000"/>
              </a:lnSpc>
              <a:spcBef>
                <a:spcPts val="95"/>
              </a:spcBef>
              <a:tabLst>
                <a:tab pos="332105" algn="l"/>
              </a:tabLst>
            </a:pPr>
            <a:r>
              <a:rPr dirty="0" sz="1000" spc="-254">
                <a:latin typeface="Cambria Math"/>
                <a:cs typeface="Cambria Math"/>
              </a:rPr>
              <a:t>�	�</a:t>
            </a:r>
            <a:r>
              <a:rPr dirty="0" sz="1000" spc="45">
                <a:latin typeface="Cambria Math"/>
                <a:cs typeface="Cambria Math"/>
              </a:rPr>
              <a:t> </a:t>
            </a:r>
            <a:r>
              <a:rPr dirty="0" sz="1000" spc="-5">
                <a:latin typeface="Cambria Math"/>
                <a:cs typeface="Cambria Math"/>
              </a:rPr>
              <a:t>=  </a:t>
            </a:r>
            <a:r>
              <a:rPr dirty="0" sz="1000" spc="-220">
                <a:latin typeface="Cambria Math"/>
                <a:cs typeface="Cambria Math"/>
              </a:rPr>
              <a:t>48.91𝑘𝑘𝑠𝑠𝑘𝑘</a:t>
            </a:r>
            <a:endParaRPr sz="1000">
              <a:latin typeface="Cambria Math"/>
              <a:cs typeface="Cambria Math"/>
            </a:endParaRPr>
          </a:p>
        </p:txBody>
      </p:sp>
      <p:sp>
        <p:nvSpPr>
          <p:cNvPr id="31" name="object 31"/>
          <p:cNvSpPr txBox="1"/>
          <p:nvPr/>
        </p:nvSpPr>
        <p:spPr>
          <a:xfrm>
            <a:off x="1130768" y="3922267"/>
            <a:ext cx="35242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67">
                <a:latin typeface="Cambria Math"/>
                <a:cs typeface="Cambria Math"/>
              </a:rPr>
              <a:t>∆</a:t>
            </a:r>
            <a:r>
              <a:rPr dirty="0" sz="700" spc="-45">
                <a:latin typeface="Cambria Math"/>
                <a:cs typeface="Cambria Math"/>
              </a:rPr>
              <a:t>ℎ𝑠𝑠</a:t>
            </a:r>
            <a:r>
              <a:rPr dirty="0" baseline="11111" sz="1500" spc="-67">
                <a:latin typeface="Cambria Math"/>
                <a:cs typeface="Cambria Math"/>
              </a:rPr>
              <a:t>=</a:t>
            </a:r>
            <a:endParaRPr baseline="11111" sz="1500">
              <a:latin typeface="Cambria Math"/>
              <a:cs typeface="Cambria Math"/>
            </a:endParaRPr>
          </a:p>
        </p:txBody>
      </p:sp>
      <p:sp>
        <p:nvSpPr>
          <p:cNvPr id="32" name="object 32"/>
          <p:cNvSpPr txBox="1"/>
          <p:nvPr/>
        </p:nvSpPr>
        <p:spPr>
          <a:xfrm>
            <a:off x="1443209" y="3798834"/>
            <a:ext cx="880744" cy="177800"/>
          </a:xfrm>
          <a:prstGeom prst="rect">
            <a:avLst/>
          </a:prstGeom>
        </p:spPr>
        <p:txBody>
          <a:bodyPr wrap="square" lIns="0" tIns="12065" rIns="0" bIns="0" rtlCol="0" vert="horz">
            <a:spAutoFit/>
          </a:bodyPr>
          <a:lstStyle/>
          <a:p>
            <a:pPr marL="38100">
              <a:lnSpc>
                <a:spcPct val="100000"/>
              </a:lnSpc>
              <a:spcBef>
                <a:spcPts val="95"/>
              </a:spcBef>
            </a:pPr>
            <a:r>
              <a:rPr dirty="0" sz="1000" spc="-100">
                <a:latin typeface="Cambria Math"/>
                <a:cs typeface="Cambria Math"/>
              </a:rPr>
              <a:t>𝑠𝑠</a:t>
            </a:r>
            <a:r>
              <a:rPr dirty="0" baseline="2777" sz="1500" spc="-150">
                <a:latin typeface="Cambria Math"/>
                <a:cs typeface="Cambria Math"/>
              </a:rPr>
              <a:t>(</a:t>
            </a:r>
            <a:r>
              <a:rPr dirty="0" sz="1000" spc="-100">
                <a:latin typeface="Cambria Math"/>
                <a:cs typeface="Cambria Math"/>
              </a:rPr>
              <a:t>3 </a:t>
            </a:r>
            <a:r>
              <a:rPr dirty="0" sz="1000" spc="-5">
                <a:latin typeface="Cambria Math"/>
                <a:cs typeface="Cambria Math"/>
              </a:rPr>
              <a:t>−</a:t>
            </a:r>
            <a:r>
              <a:rPr dirty="0" sz="1000" spc="-50">
                <a:latin typeface="Cambria Math"/>
                <a:cs typeface="Cambria Math"/>
              </a:rPr>
              <a:t> </a:t>
            </a:r>
            <a:r>
              <a:rPr dirty="0" sz="1000" spc="-160">
                <a:latin typeface="Cambria Math"/>
                <a:cs typeface="Cambria Math"/>
              </a:rPr>
              <a:t>4𝑠𝑠</a:t>
            </a:r>
            <a:r>
              <a:rPr dirty="0" baseline="27777" sz="1050" spc="-240">
                <a:latin typeface="Cambria Math"/>
                <a:cs typeface="Cambria Math"/>
              </a:rPr>
              <a:t>2</a:t>
            </a:r>
            <a:r>
              <a:rPr dirty="0" baseline="2777" sz="1500" spc="-240">
                <a:latin typeface="Cambria Math"/>
                <a:cs typeface="Cambria Math"/>
              </a:rPr>
              <a:t>)</a:t>
            </a:r>
            <a:r>
              <a:rPr dirty="0" sz="1000" spc="-160">
                <a:latin typeface="Cambria Math"/>
                <a:cs typeface="Cambria Math"/>
              </a:rPr>
              <a:t>𝑁𝑁𝐿𝐿</a:t>
            </a:r>
            <a:r>
              <a:rPr dirty="0" baseline="27777" sz="1050" spc="-240">
                <a:latin typeface="Cambria Math"/>
                <a:cs typeface="Cambria Math"/>
              </a:rPr>
              <a:t>3</a:t>
            </a:r>
            <a:endParaRPr baseline="27777" sz="1050">
              <a:latin typeface="Cambria Math"/>
              <a:cs typeface="Cambria Math"/>
            </a:endParaRPr>
          </a:p>
        </p:txBody>
      </p:sp>
      <p:sp>
        <p:nvSpPr>
          <p:cNvPr id="33" name="object 33"/>
          <p:cNvSpPr txBox="1"/>
          <p:nvPr/>
        </p:nvSpPr>
        <p:spPr>
          <a:xfrm>
            <a:off x="1886204" y="4045711"/>
            <a:ext cx="203200" cy="132080"/>
          </a:xfrm>
          <a:prstGeom prst="rect">
            <a:avLst/>
          </a:prstGeom>
        </p:spPr>
        <p:txBody>
          <a:bodyPr wrap="square" lIns="0" tIns="12065" rIns="0" bIns="0" rtlCol="0" vert="horz">
            <a:spAutoFit/>
          </a:bodyPr>
          <a:lstStyle/>
          <a:p>
            <a:pPr marL="12700">
              <a:lnSpc>
                <a:spcPct val="100000"/>
              </a:lnSpc>
              <a:spcBef>
                <a:spcPts val="95"/>
              </a:spcBef>
            </a:pPr>
            <a:r>
              <a:rPr dirty="0" sz="700" spc="-229">
                <a:latin typeface="Cambria Math"/>
                <a:cs typeface="Cambria Math"/>
              </a:rPr>
              <a:t>𝑐𝑐𝑔𝑔</a:t>
            </a:r>
            <a:r>
              <a:rPr dirty="0" sz="700" spc="165">
                <a:latin typeface="Cambria Math"/>
                <a:cs typeface="Cambria Math"/>
              </a:rPr>
              <a:t> </a:t>
            </a:r>
            <a:r>
              <a:rPr dirty="0" sz="700" spc="-170">
                <a:latin typeface="Cambria Math"/>
                <a:cs typeface="Cambria Math"/>
              </a:rPr>
              <a:t>𝑥𝑥</a:t>
            </a:r>
            <a:endParaRPr sz="700">
              <a:latin typeface="Cambria Math"/>
              <a:cs typeface="Cambria Math"/>
            </a:endParaRPr>
          </a:p>
        </p:txBody>
      </p:sp>
      <p:sp>
        <p:nvSpPr>
          <p:cNvPr id="34" name="object 34"/>
          <p:cNvSpPr/>
          <p:nvPr/>
        </p:nvSpPr>
        <p:spPr>
          <a:xfrm>
            <a:off x="1481327" y="3999738"/>
            <a:ext cx="810895" cy="0"/>
          </a:xfrm>
          <a:custGeom>
            <a:avLst/>
            <a:gdLst/>
            <a:ahLst/>
            <a:cxnLst/>
            <a:rect l="l" t="t" r="r" b="b"/>
            <a:pathLst>
              <a:path w="810894" h="0">
                <a:moveTo>
                  <a:pt x="0" y="0"/>
                </a:moveTo>
                <a:lnTo>
                  <a:pt x="810768" y="0"/>
                </a:lnTo>
              </a:path>
            </a:pathLst>
          </a:custGeom>
          <a:ln w="7620">
            <a:solidFill>
              <a:srgbClr val="000000"/>
            </a:solidFill>
          </a:ln>
        </p:spPr>
        <p:txBody>
          <a:bodyPr wrap="square" lIns="0" tIns="0" rIns="0" bIns="0" rtlCol="0"/>
          <a:lstStyle/>
          <a:p/>
        </p:txBody>
      </p:sp>
      <p:sp>
        <p:nvSpPr>
          <p:cNvPr id="35" name="object 35"/>
          <p:cNvSpPr txBox="1"/>
          <p:nvPr/>
        </p:nvSpPr>
        <p:spPr>
          <a:xfrm>
            <a:off x="2410955" y="3798834"/>
            <a:ext cx="385445" cy="177800"/>
          </a:xfrm>
          <a:prstGeom prst="rect">
            <a:avLst/>
          </a:prstGeom>
        </p:spPr>
        <p:txBody>
          <a:bodyPr wrap="square" lIns="0" tIns="12065" rIns="0" bIns="0" rtlCol="0" vert="horz">
            <a:spAutoFit/>
          </a:bodyPr>
          <a:lstStyle/>
          <a:p>
            <a:pPr marL="38100">
              <a:lnSpc>
                <a:spcPct val="100000"/>
              </a:lnSpc>
              <a:spcBef>
                <a:spcPts val="95"/>
              </a:spcBef>
            </a:pPr>
            <a:r>
              <a:rPr dirty="0" sz="1000" spc="-290">
                <a:latin typeface="Cambria Math"/>
                <a:cs typeface="Cambria Math"/>
              </a:rPr>
              <a:t>𝑃𝑃𝐴𝐴</a:t>
            </a:r>
            <a:r>
              <a:rPr dirty="0" baseline="-15873" sz="1050" spc="-434">
                <a:latin typeface="Cambria Math"/>
                <a:cs typeface="Cambria Math"/>
              </a:rPr>
              <a:t>𝑒𝑒</a:t>
            </a:r>
            <a:r>
              <a:rPr dirty="0" baseline="-15873" sz="1050" spc="-157">
                <a:latin typeface="Cambria Math"/>
                <a:cs typeface="Cambria Math"/>
              </a:rPr>
              <a:t> </a:t>
            </a:r>
            <a:r>
              <a:rPr dirty="0" sz="1000" spc="-195">
                <a:latin typeface="Cambria Math"/>
                <a:cs typeface="Cambria Math"/>
              </a:rPr>
              <a:t>𝐿𝐿</a:t>
            </a:r>
            <a:r>
              <a:rPr dirty="0" baseline="27777" sz="1050" spc="-292">
                <a:latin typeface="Cambria Math"/>
                <a:cs typeface="Cambria Math"/>
              </a:rPr>
              <a:t>2</a:t>
            </a:r>
            <a:endParaRPr baseline="27777" sz="1050">
              <a:latin typeface="Cambria Math"/>
              <a:cs typeface="Cambria Math"/>
            </a:endParaRPr>
          </a:p>
        </p:txBody>
      </p:sp>
      <p:sp>
        <p:nvSpPr>
          <p:cNvPr id="36" name="object 36"/>
          <p:cNvSpPr txBox="1"/>
          <p:nvPr/>
        </p:nvSpPr>
        <p:spPr>
          <a:xfrm>
            <a:off x="1674367" y="3896360"/>
            <a:ext cx="1056640" cy="262890"/>
          </a:xfrm>
          <a:prstGeom prst="rect">
            <a:avLst/>
          </a:prstGeom>
        </p:spPr>
        <p:txBody>
          <a:bodyPr wrap="square" lIns="0" tIns="12065" rIns="0" bIns="0" rtlCol="0" vert="horz">
            <a:spAutoFit/>
          </a:bodyPr>
          <a:lstStyle/>
          <a:p>
            <a:pPr marL="644525">
              <a:lnSpc>
                <a:spcPts val="935"/>
              </a:lnSpc>
              <a:spcBef>
                <a:spcPts val="95"/>
              </a:spcBef>
            </a:pPr>
            <a:r>
              <a:rPr dirty="0" sz="1000" spc="-5">
                <a:latin typeface="Cambria Math"/>
                <a:cs typeface="Cambria Math"/>
              </a:rPr>
              <a:t>+</a:t>
            </a:r>
            <a:endParaRPr sz="1000">
              <a:latin typeface="Cambria Math"/>
              <a:cs typeface="Cambria Math"/>
            </a:endParaRPr>
          </a:p>
          <a:p>
            <a:pPr marL="12700">
              <a:lnSpc>
                <a:spcPts val="935"/>
              </a:lnSpc>
              <a:tabLst>
                <a:tab pos="768350" algn="l"/>
              </a:tabLst>
            </a:pPr>
            <a:r>
              <a:rPr dirty="0" sz="1000" spc="-160">
                <a:latin typeface="Cambria Math"/>
                <a:cs typeface="Cambria Math"/>
              </a:rPr>
              <a:t>24𝐸𝐸         </a:t>
            </a:r>
            <a:r>
              <a:rPr dirty="0" sz="1000" spc="-145">
                <a:latin typeface="Cambria Math"/>
                <a:cs typeface="Cambria Math"/>
              </a:rPr>
              <a:t> </a:t>
            </a:r>
            <a:r>
              <a:rPr dirty="0" sz="1000" spc="-195">
                <a:latin typeface="Cambria Math"/>
                <a:cs typeface="Cambria Math"/>
              </a:rPr>
              <a:t>𝐼𝐼	</a:t>
            </a:r>
            <a:r>
              <a:rPr dirty="0" sz="1000" spc="-210">
                <a:latin typeface="Cambria Math"/>
                <a:cs typeface="Cambria Math"/>
              </a:rPr>
              <a:t>8𝐸𝐸</a:t>
            </a:r>
            <a:r>
              <a:rPr dirty="0" sz="1000" spc="-204">
                <a:latin typeface="Cambria Math"/>
                <a:cs typeface="Cambria Math"/>
              </a:rPr>
              <a:t> </a:t>
            </a:r>
            <a:r>
              <a:rPr dirty="0" sz="1000" spc="-195">
                <a:latin typeface="Cambria Math"/>
                <a:cs typeface="Cambria Math"/>
              </a:rPr>
              <a:t>𝐼𝐼</a:t>
            </a:r>
            <a:endParaRPr sz="1000">
              <a:latin typeface="Cambria Math"/>
              <a:cs typeface="Cambria Math"/>
            </a:endParaRPr>
          </a:p>
        </p:txBody>
      </p:sp>
      <p:sp>
        <p:nvSpPr>
          <p:cNvPr id="37" name="object 37"/>
          <p:cNvSpPr txBox="1"/>
          <p:nvPr/>
        </p:nvSpPr>
        <p:spPr>
          <a:xfrm>
            <a:off x="2572004" y="4045711"/>
            <a:ext cx="203200" cy="132080"/>
          </a:xfrm>
          <a:prstGeom prst="rect">
            <a:avLst/>
          </a:prstGeom>
        </p:spPr>
        <p:txBody>
          <a:bodyPr wrap="square" lIns="0" tIns="12065" rIns="0" bIns="0" rtlCol="0" vert="horz">
            <a:spAutoFit/>
          </a:bodyPr>
          <a:lstStyle/>
          <a:p>
            <a:pPr marL="12700">
              <a:lnSpc>
                <a:spcPct val="100000"/>
              </a:lnSpc>
              <a:spcBef>
                <a:spcPts val="95"/>
              </a:spcBef>
            </a:pPr>
            <a:r>
              <a:rPr dirty="0" sz="700" spc="-229">
                <a:latin typeface="Cambria Math"/>
                <a:cs typeface="Cambria Math"/>
              </a:rPr>
              <a:t>𝑐𝑐𝑔𝑔</a:t>
            </a:r>
            <a:r>
              <a:rPr dirty="0" sz="700" spc="165">
                <a:latin typeface="Cambria Math"/>
                <a:cs typeface="Cambria Math"/>
              </a:rPr>
              <a:t> </a:t>
            </a:r>
            <a:r>
              <a:rPr dirty="0" sz="700" spc="-170">
                <a:latin typeface="Cambria Math"/>
                <a:cs typeface="Cambria Math"/>
              </a:rPr>
              <a:t>𝑥𝑥</a:t>
            </a:r>
            <a:endParaRPr sz="700">
              <a:latin typeface="Cambria Math"/>
              <a:cs typeface="Cambria Math"/>
            </a:endParaRPr>
          </a:p>
        </p:txBody>
      </p:sp>
      <p:sp>
        <p:nvSpPr>
          <p:cNvPr id="38" name="object 38"/>
          <p:cNvSpPr/>
          <p:nvPr/>
        </p:nvSpPr>
        <p:spPr>
          <a:xfrm>
            <a:off x="2442972" y="3999738"/>
            <a:ext cx="327660" cy="0"/>
          </a:xfrm>
          <a:custGeom>
            <a:avLst/>
            <a:gdLst/>
            <a:ahLst/>
            <a:cxnLst/>
            <a:rect l="l" t="t" r="r" b="b"/>
            <a:pathLst>
              <a:path w="327660" h="0">
                <a:moveTo>
                  <a:pt x="0" y="0"/>
                </a:moveTo>
                <a:lnTo>
                  <a:pt x="327660" y="0"/>
                </a:lnTo>
              </a:path>
            </a:pathLst>
          </a:custGeom>
          <a:ln w="7620">
            <a:solidFill>
              <a:srgbClr val="000000"/>
            </a:solidFill>
          </a:ln>
        </p:spPr>
        <p:txBody>
          <a:bodyPr wrap="square" lIns="0" tIns="0" rIns="0" bIns="0" rtlCol="0"/>
          <a:lstStyle/>
          <a:p/>
        </p:txBody>
      </p:sp>
      <p:sp>
        <p:nvSpPr>
          <p:cNvPr id="39" name="object 39"/>
          <p:cNvSpPr txBox="1"/>
          <p:nvPr/>
        </p:nvSpPr>
        <p:spPr>
          <a:xfrm>
            <a:off x="2070607" y="4225544"/>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40" name="object 40"/>
          <p:cNvSpPr/>
          <p:nvPr/>
        </p:nvSpPr>
        <p:spPr>
          <a:xfrm>
            <a:off x="2214372" y="4328921"/>
            <a:ext cx="2222500" cy="0"/>
          </a:xfrm>
          <a:custGeom>
            <a:avLst/>
            <a:gdLst/>
            <a:ahLst/>
            <a:cxnLst/>
            <a:rect l="l" t="t" r="r" b="b"/>
            <a:pathLst>
              <a:path w="2222500" h="0">
                <a:moveTo>
                  <a:pt x="0" y="0"/>
                </a:moveTo>
                <a:lnTo>
                  <a:pt x="2221992" y="0"/>
                </a:lnTo>
              </a:path>
            </a:pathLst>
          </a:custGeom>
          <a:ln w="7620">
            <a:solidFill>
              <a:srgbClr val="000000"/>
            </a:solidFill>
          </a:ln>
        </p:spPr>
        <p:txBody>
          <a:bodyPr wrap="square" lIns="0" tIns="0" rIns="0" bIns="0" rtlCol="0"/>
          <a:lstStyle/>
          <a:p/>
        </p:txBody>
      </p:sp>
      <p:sp>
        <p:nvSpPr>
          <p:cNvPr id="41" name="object 41"/>
          <p:cNvSpPr txBox="1"/>
          <p:nvPr/>
        </p:nvSpPr>
        <p:spPr>
          <a:xfrm>
            <a:off x="2176253" y="4128018"/>
            <a:ext cx="2843530" cy="177800"/>
          </a:xfrm>
          <a:prstGeom prst="rect">
            <a:avLst/>
          </a:prstGeom>
        </p:spPr>
        <p:txBody>
          <a:bodyPr wrap="square" lIns="0" tIns="12065" rIns="0" bIns="0" rtlCol="0" vert="horz">
            <a:spAutoFit/>
          </a:bodyPr>
          <a:lstStyle/>
          <a:p>
            <a:pPr marL="38100">
              <a:lnSpc>
                <a:spcPct val="100000"/>
              </a:lnSpc>
              <a:spcBef>
                <a:spcPts val="95"/>
              </a:spcBef>
            </a:pPr>
            <a:r>
              <a:rPr dirty="0" sz="1000" spc="-5">
                <a:latin typeface="Cambria Math"/>
                <a:cs typeface="Cambria Math"/>
              </a:rPr>
              <a:t>0.4</a:t>
            </a:r>
            <a:r>
              <a:rPr dirty="0" baseline="2777" sz="1500" spc="-7">
                <a:latin typeface="Cambria Math"/>
                <a:cs typeface="Cambria Math"/>
              </a:rPr>
              <a:t>(</a:t>
            </a:r>
            <a:r>
              <a:rPr dirty="0" sz="1000" spc="-5">
                <a:latin typeface="Cambria Math"/>
                <a:cs typeface="Cambria Math"/>
              </a:rPr>
              <a:t>3 − </a:t>
            </a:r>
            <a:r>
              <a:rPr dirty="0" sz="1000" spc="-85">
                <a:latin typeface="Cambria Math"/>
                <a:cs typeface="Cambria Math"/>
              </a:rPr>
              <a:t>4</a:t>
            </a:r>
            <a:r>
              <a:rPr dirty="0" baseline="2777" sz="1500" spc="-127">
                <a:latin typeface="Cambria Math"/>
                <a:cs typeface="Cambria Math"/>
              </a:rPr>
              <a:t>(</a:t>
            </a:r>
            <a:r>
              <a:rPr dirty="0" sz="1000" spc="-85">
                <a:latin typeface="Cambria Math"/>
                <a:cs typeface="Cambria Math"/>
              </a:rPr>
              <a:t>0.4</a:t>
            </a:r>
            <a:r>
              <a:rPr dirty="0" baseline="2777" sz="1500" spc="-127">
                <a:latin typeface="Cambria Math"/>
                <a:cs typeface="Cambria Math"/>
              </a:rPr>
              <a:t>)</a:t>
            </a:r>
            <a:r>
              <a:rPr dirty="0" baseline="27777" sz="1050" spc="-127">
                <a:latin typeface="Cambria Math"/>
                <a:cs typeface="Cambria Math"/>
              </a:rPr>
              <a:t>2</a:t>
            </a:r>
            <a:r>
              <a:rPr dirty="0" baseline="2777" sz="1500" spc="-127">
                <a:latin typeface="Cambria Math"/>
                <a:cs typeface="Cambria Math"/>
              </a:rPr>
              <a:t>)(</a:t>
            </a:r>
            <a:r>
              <a:rPr dirty="0" sz="1000" spc="-85">
                <a:latin typeface="Cambria Math"/>
                <a:cs typeface="Cambria Math"/>
              </a:rPr>
              <a:t>48.91𝑘𝑘𝑠𝑠𝑘𝑘</a:t>
            </a:r>
            <a:r>
              <a:rPr dirty="0" baseline="2777" sz="1500" spc="-127">
                <a:latin typeface="Cambria Math"/>
                <a:cs typeface="Cambria Math"/>
              </a:rPr>
              <a:t>)(</a:t>
            </a:r>
            <a:r>
              <a:rPr dirty="0" sz="1000" spc="-85">
                <a:latin typeface="Cambria Math"/>
                <a:cs typeface="Cambria Math"/>
              </a:rPr>
              <a:t>162.995𝑓𝑓𝑓𝑓</a:t>
            </a:r>
            <a:r>
              <a:rPr dirty="0" baseline="2777" sz="1500" spc="-127">
                <a:latin typeface="Cambria Math"/>
                <a:cs typeface="Cambria Math"/>
              </a:rPr>
              <a:t>)</a:t>
            </a:r>
            <a:r>
              <a:rPr dirty="0" baseline="27777" sz="1050" spc="-127">
                <a:latin typeface="Cambria Math"/>
                <a:cs typeface="Cambria Math"/>
              </a:rPr>
              <a:t>3</a:t>
            </a:r>
            <a:r>
              <a:rPr dirty="0" baseline="27777" sz="1050" spc="-89">
                <a:latin typeface="Cambria Math"/>
                <a:cs typeface="Cambria Math"/>
              </a:rPr>
              <a:t> </a:t>
            </a:r>
            <a:r>
              <a:rPr dirty="0" sz="1000" spc="-100">
                <a:latin typeface="Cambria Math"/>
                <a:cs typeface="Cambria Math"/>
              </a:rPr>
              <a:t>1728𝑠𝑠𝑠𝑠</a:t>
            </a:r>
            <a:r>
              <a:rPr dirty="0" baseline="27777" sz="1050" spc="-150">
                <a:latin typeface="Cambria Math"/>
                <a:cs typeface="Cambria Math"/>
              </a:rPr>
              <a:t>3</a:t>
            </a:r>
            <a:endParaRPr baseline="27777" sz="1050">
              <a:latin typeface="Cambria Math"/>
              <a:cs typeface="Cambria Math"/>
            </a:endParaRPr>
          </a:p>
        </p:txBody>
      </p:sp>
      <p:sp>
        <p:nvSpPr>
          <p:cNvPr id="42" name="object 42"/>
          <p:cNvSpPr txBox="1"/>
          <p:nvPr/>
        </p:nvSpPr>
        <p:spPr>
          <a:xfrm>
            <a:off x="2405888" y="4310888"/>
            <a:ext cx="2527300" cy="177800"/>
          </a:xfrm>
          <a:prstGeom prst="rect">
            <a:avLst/>
          </a:prstGeom>
        </p:spPr>
        <p:txBody>
          <a:bodyPr wrap="square" lIns="0" tIns="12065" rIns="0" bIns="0" rtlCol="0" vert="horz">
            <a:spAutoFit/>
          </a:bodyPr>
          <a:lstStyle/>
          <a:p>
            <a:pPr marL="50800">
              <a:lnSpc>
                <a:spcPct val="100000"/>
              </a:lnSpc>
              <a:spcBef>
                <a:spcPts val="95"/>
              </a:spcBef>
              <a:tabLst>
                <a:tab pos="2221865" algn="l"/>
              </a:tabLst>
            </a:pPr>
            <a:r>
              <a:rPr dirty="0" sz="1000" spc="-80">
                <a:latin typeface="Cambria Math"/>
                <a:cs typeface="Cambria Math"/>
              </a:rPr>
              <a:t>24</a:t>
            </a:r>
            <a:r>
              <a:rPr dirty="0" baseline="2777" sz="1500" spc="-120">
                <a:latin typeface="Cambria Math"/>
                <a:cs typeface="Cambria Math"/>
              </a:rPr>
              <a:t>(</a:t>
            </a:r>
            <a:r>
              <a:rPr dirty="0" sz="1000" spc="-80">
                <a:latin typeface="Cambria Math"/>
                <a:cs typeface="Cambria Math"/>
              </a:rPr>
              <a:t>5580.731𝑘𝑘𝑠𝑠𝑠𝑠</a:t>
            </a:r>
            <a:r>
              <a:rPr dirty="0" baseline="2777" sz="1500" spc="-120">
                <a:latin typeface="Cambria Math"/>
                <a:cs typeface="Cambria Math"/>
              </a:rPr>
              <a:t>)(</a:t>
            </a:r>
            <a:r>
              <a:rPr dirty="0" sz="1000" spc="-80">
                <a:latin typeface="Cambria Math"/>
                <a:cs typeface="Cambria Math"/>
              </a:rPr>
              <a:t>734356.0𝑠𝑠𝑠𝑠</a:t>
            </a:r>
            <a:r>
              <a:rPr dirty="0" baseline="23809" sz="1050" spc="-120">
                <a:latin typeface="Cambria Math"/>
                <a:cs typeface="Cambria Math"/>
              </a:rPr>
              <a:t>4</a:t>
            </a:r>
            <a:r>
              <a:rPr dirty="0" baseline="2777" sz="1500" spc="-120">
                <a:latin typeface="Cambria Math"/>
                <a:cs typeface="Cambria Math"/>
              </a:rPr>
              <a:t>)	</a:t>
            </a:r>
            <a:r>
              <a:rPr dirty="0" sz="1000" spc="-195">
                <a:latin typeface="Cambria Math"/>
                <a:cs typeface="Cambria Math"/>
              </a:rPr>
              <a:t>1𝑓𝑓𝑓𝑓</a:t>
            </a:r>
            <a:r>
              <a:rPr dirty="0" baseline="23809" sz="1050" spc="-292">
                <a:latin typeface="Cambria Math"/>
                <a:cs typeface="Cambria Math"/>
              </a:rPr>
              <a:t>3</a:t>
            </a:r>
            <a:endParaRPr baseline="23809" sz="1050">
              <a:latin typeface="Cambria Math"/>
              <a:cs typeface="Cambria Math"/>
            </a:endParaRPr>
          </a:p>
        </p:txBody>
      </p:sp>
      <p:sp>
        <p:nvSpPr>
          <p:cNvPr id="43" name="object 43"/>
          <p:cNvSpPr/>
          <p:nvPr/>
        </p:nvSpPr>
        <p:spPr>
          <a:xfrm>
            <a:off x="4529328" y="4328921"/>
            <a:ext cx="457200" cy="0"/>
          </a:xfrm>
          <a:custGeom>
            <a:avLst/>
            <a:gdLst/>
            <a:ahLst/>
            <a:cxnLst/>
            <a:rect l="l" t="t" r="r" b="b"/>
            <a:pathLst>
              <a:path w="457200" h="0">
                <a:moveTo>
                  <a:pt x="0" y="0"/>
                </a:moveTo>
                <a:lnTo>
                  <a:pt x="457200" y="0"/>
                </a:lnTo>
              </a:path>
            </a:pathLst>
          </a:custGeom>
          <a:ln w="7620">
            <a:solidFill>
              <a:srgbClr val="000000"/>
            </a:solidFill>
          </a:ln>
        </p:spPr>
        <p:txBody>
          <a:bodyPr wrap="square" lIns="0" tIns="0" rIns="0" bIns="0" rtlCol="0"/>
          <a:lstStyle/>
          <a:p/>
        </p:txBody>
      </p:sp>
      <p:sp>
        <p:nvSpPr>
          <p:cNvPr id="44" name="object 44"/>
          <p:cNvSpPr txBox="1"/>
          <p:nvPr/>
        </p:nvSpPr>
        <p:spPr>
          <a:xfrm>
            <a:off x="4443476" y="4225544"/>
            <a:ext cx="628650" cy="177800"/>
          </a:xfrm>
          <a:prstGeom prst="rect">
            <a:avLst/>
          </a:prstGeom>
        </p:spPr>
        <p:txBody>
          <a:bodyPr wrap="square" lIns="0" tIns="12065" rIns="0" bIns="0" rtlCol="0" vert="horz">
            <a:spAutoFit/>
          </a:bodyPr>
          <a:lstStyle/>
          <a:p>
            <a:pPr marL="12700">
              <a:lnSpc>
                <a:spcPct val="100000"/>
              </a:lnSpc>
              <a:spcBef>
                <a:spcPts val="95"/>
              </a:spcBef>
              <a:tabLst>
                <a:tab pos="542925" algn="l"/>
              </a:tabLst>
            </a:pPr>
            <a:r>
              <a:rPr dirty="0" sz="1000" spc="-135">
                <a:latin typeface="Cambria Math"/>
                <a:cs typeface="Cambria Math"/>
              </a:rPr>
              <a:t>�</a:t>
            </a:r>
            <a:r>
              <a:rPr dirty="0" sz="1000" spc="-135">
                <a:latin typeface="Cambria Math"/>
                <a:cs typeface="Cambria Math"/>
              </a:rPr>
              <a:t>	</a:t>
            </a:r>
            <a:r>
              <a:rPr dirty="0" sz="1000" spc="-385">
                <a:latin typeface="Cambria Math"/>
                <a:cs typeface="Cambria Math"/>
              </a:rPr>
              <a:t>�</a:t>
            </a:r>
            <a:endParaRPr sz="1000">
              <a:latin typeface="Cambria Math"/>
              <a:cs typeface="Cambria Math"/>
            </a:endParaRPr>
          </a:p>
        </p:txBody>
      </p:sp>
      <p:sp>
        <p:nvSpPr>
          <p:cNvPr id="45" name="object 45"/>
          <p:cNvSpPr txBox="1"/>
          <p:nvPr/>
        </p:nvSpPr>
        <p:spPr>
          <a:xfrm>
            <a:off x="2070583" y="4568463"/>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46" name="object 46"/>
          <p:cNvSpPr txBox="1"/>
          <p:nvPr/>
        </p:nvSpPr>
        <p:spPr>
          <a:xfrm>
            <a:off x="2429255" y="4653788"/>
            <a:ext cx="1647189" cy="177800"/>
          </a:xfrm>
          <a:prstGeom prst="rect">
            <a:avLst/>
          </a:prstGeom>
        </p:spPr>
        <p:txBody>
          <a:bodyPr wrap="square" lIns="0" tIns="12065" rIns="0" bIns="0" rtlCol="0" vert="horz">
            <a:spAutoFit/>
          </a:bodyPr>
          <a:lstStyle/>
          <a:p>
            <a:pPr marL="38100">
              <a:lnSpc>
                <a:spcPct val="100000"/>
              </a:lnSpc>
              <a:spcBef>
                <a:spcPts val="95"/>
              </a:spcBef>
            </a:pPr>
            <a:r>
              <a:rPr dirty="0" sz="1000" spc="-85">
                <a:latin typeface="Cambria Math"/>
                <a:cs typeface="Cambria Math"/>
              </a:rPr>
              <a:t>8</a:t>
            </a:r>
            <a:r>
              <a:rPr dirty="0" baseline="2777" sz="1500" spc="-127">
                <a:latin typeface="Cambria Math"/>
                <a:cs typeface="Cambria Math"/>
              </a:rPr>
              <a:t>(</a:t>
            </a:r>
            <a:r>
              <a:rPr dirty="0" sz="1000" spc="-85">
                <a:latin typeface="Cambria Math"/>
                <a:cs typeface="Cambria Math"/>
              </a:rPr>
              <a:t>5580.731𝑘𝑘𝑠𝑠𝑠𝑠</a:t>
            </a:r>
            <a:r>
              <a:rPr dirty="0" baseline="2777" sz="1500" spc="-127">
                <a:latin typeface="Cambria Math"/>
                <a:cs typeface="Cambria Math"/>
              </a:rPr>
              <a:t>)(</a:t>
            </a:r>
            <a:r>
              <a:rPr dirty="0" sz="1000" spc="-85">
                <a:latin typeface="Cambria Math"/>
                <a:cs typeface="Cambria Math"/>
              </a:rPr>
              <a:t>734356𝑠𝑠𝑠𝑠</a:t>
            </a:r>
            <a:r>
              <a:rPr dirty="0" baseline="23809" sz="1050" spc="-127">
                <a:latin typeface="Cambria Math"/>
                <a:cs typeface="Cambria Math"/>
              </a:rPr>
              <a:t>4</a:t>
            </a:r>
            <a:r>
              <a:rPr dirty="0" baseline="2777" sz="1500" spc="-127">
                <a:latin typeface="Cambria Math"/>
                <a:cs typeface="Cambria Math"/>
              </a:rPr>
              <a:t>)</a:t>
            </a:r>
            <a:endParaRPr baseline="2777" sz="1500">
              <a:latin typeface="Cambria Math"/>
              <a:cs typeface="Cambria Math"/>
            </a:endParaRPr>
          </a:p>
        </p:txBody>
      </p:sp>
      <p:sp>
        <p:nvSpPr>
          <p:cNvPr id="47" name="object 47"/>
          <p:cNvSpPr/>
          <p:nvPr/>
        </p:nvSpPr>
        <p:spPr>
          <a:xfrm>
            <a:off x="2206751" y="4671821"/>
            <a:ext cx="2092960" cy="0"/>
          </a:xfrm>
          <a:custGeom>
            <a:avLst/>
            <a:gdLst/>
            <a:ahLst/>
            <a:cxnLst/>
            <a:rect l="l" t="t" r="r" b="b"/>
            <a:pathLst>
              <a:path w="2092960" h="0">
                <a:moveTo>
                  <a:pt x="0" y="0"/>
                </a:moveTo>
                <a:lnTo>
                  <a:pt x="2092439" y="0"/>
                </a:lnTo>
              </a:path>
            </a:pathLst>
          </a:custGeom>
          <a:ln w="7620">
            <a:solidFill>
              <a:srgbClr val="000000"/>
            </a:solidFill>
          </a:ln>
        </p:spPr>
        <p:txBody>
          <a:bodyPr wrap="square" lIns="0" tIns="0" rIns="0" bIns="0" rtlCol="0"/>
          <a:lstStyle/>
          <a:p/>
        </p:txBody>
      </p:sp>
      <p:sp>
        <p:nvSpPr>
          <p:cNvPr id="48" name="object 48"/>
          <p:cNvSpPr txBox="1"/>
          <p:nvPr/>
        </p:nvSpPr>
        <p:spPr>
          <a:xfrm>
            <a:off x="2168639" y="4470938"/>
            <a:ext cx="2643505"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150">
                <a:latin typeface="Cambria Math"/>
                <a:cs typeface="Cambria Math"/>
              </a:rPr>
              <a:t>(</a:t>
            </a:r>
            <a:r>
              <a:rPr dirty="0" sz="1000" spc="-100">
                <a:latin typeface="Cambria Math"/>
                <a:cs typeface="Cambria Math"/>
              </a:rPr>
              <a:t>664.52𝑘𝑘𝑠𝑠𝑘𝑘</a:t>
            </a:r>
            <a:r>
              <a:rPr dirty="0" baseline="2777" sz="1500" spc="-150">
                <a:latin typeface="Cambria Math"/>
                <a:cs typeface="Cambria Math"/>
              </a:rPr>
              <a:t>)(</a:t>
            </a:r>
            <a:r>
              <a:rPr dirty="0" sz="1000" spc="-100">
                <a:latin typeface="Cambria Math"/>
                <a:cs typeface="Cambria Math"/>
              </a:rPr>
              <a:t>−26.813𝑠𝑠𝑠𝑠</a:t>
            </a:r>
            <a:r>
              <a:rPr dirty="0" baseline="2777" sz="1500" spc="-150">
                <a:latin typeface="Cambria Math"/>
                <a:cs typeface="Cambria Math"/>
              </a:rPr>
              <a:t>)(</a:t>
            </a:r>
            <a:r>
              <a:rPr dirty="0" sz="1000" spc="-100">
                <a:latin typeface="Cambria Math"/>
                <a:cs typeface="Cambria Math"/>
              </a:rPr>
              <a:t>162.995𝑓𝑓𝑓𝑓</a:t>
            </a:r>
            <a:r>
              <a:rPr dirty="0" baseline="2777" sz="1500" spc="-150">
                <a:latin typeface="Cambria Math"/>
                <a:cs typeface="Cambria Math"/>
              </a:rPr>
              <a:t>)</a:t>
            </a:r>
            <a:r>
              <a:rPr dirty="0" baseline="27777" sz="1050" spc="-150">
                <a:latin typeface="Cambria Math"/>
                <a:cs typeface="Cambria Math"/>
              </a:rPr>
              <a:t>2</a:t>
            </a:r>
            <a:r>
              <a:rPr dirty="0" baseline="27777" sz="1050" spc="-104">
                <a:latin typeface="Cambria Math"/>
                <a:cs typeface="Cambria Math"/>
              </a:rPr>
              <a:t> </a:t>
            </a:r>
            <a:r>
              <a:rPr dirty="0" sz="1000" spc="-114">
                <a:latin typeface="Cambria Math"/>
                <a:cs typeface="Cambria Math"/>
              </a:rPr>
              <a:t>144𝑠𝑠𝑠𝑠</a:t>
            </a:r>
            <a:r>
              <a:rPr dirty="0" baseline="27777" sz="1050" spc="-172">
                <a:latin typeface="Cambria Math"/>
                <a:cs typeface="Cambria Math"/>
              </a:rPr>
              <a:t>2</a:t>
            </a:r>
            <a:endParaRPr baseline="27777" sz="1050">
              <a:latin typeface="Cambria Math"/>
              <a:cs typeface="Cambria Math"/>
            </a:endParaRPr>
          </a:p>
        </p:txBody>
      </p:sp>
      <p:sp>
        <p:nvSpPr>
          <p:cNvPr id="49" name="object 49"/>
          <p:cNvSpPr/>
          <p:nvPr/>
        </p:nvSpPr>
        <p:spPr>
          <a:xfrm>
            <a:off x="4393691" y="4671821"/>
            <a:ext cx="387350" cy="0"/>
          </a:xfrm>
          <a:custGeom>
            <a:avLst/>
            <a:gdLst/>
            <a:ahLst/>
            <a:cxnLst/>
            <a:rect l="l" t="t" r="r" b="b"/>
            <a:pathLst>
              <a:path w="387350" h="0">
                <a:moveTo>
                  <a:pt x="0" y="0"/>
                </a:moveTo>
                <a:lnTo>
                  <a:pt x="387096" y="0"/>
                </a:lnTo>
              </a:path>
            </a:pathLst>
          </a:custGeom>
          <a:ln w="7620">
            <a:solidFill>
              <a:srgbClr val="000000"/>
            </a:solidFill>
          </a:ln>
        </p:spPr>
        <p:txBody>
          <a:bodyPr wrap="square" lIns="0" tIns="0" rIns="0" bIns="0" rtlCol="0"/>
          <a:lstStyle/>
          <a:p/>
        </p:txBody>
      </p:sp>
      <p:sp>
        <p:nvSpPr>
          <p:cNvPr id="50" name="object 50"/>
          <p:cNvSpPr txBox="1"/>
          <p:nvPr/>
        </p:nvSpPr>
        <p:spPr>
          <a:xfrm>
            <a:off x="4282440" y="4568444"/>
            <a:ext cx="2355215" cy="262890"/>
          </a:xfrm>
          <a:prstGeom prst="rect">
            <a:avLst/>
          </a:prstGeom>
        </p:spPr>
        <p:txBody>
          <a:bodyPr wrap="square" lIns="0" tIns="78740" rIns="0" bIns="0" rtlCol="0" vert="horz">
            <a:spAutoFit/>
          </a:bodyPr>
          <a:lstStyle/>
          <a:p>
            <a:pPr marL="175260" marR="30480" indent="-137160">
              <a:lnSpc>
                <a:spcPct val="56000"/>
              </a:lnSpc>
              <a:spcBef>
                <a:spcPts val="620"/>
              </a:spcBef>
              <a:tabLst>
                <a:tab pos="497840" algn="l"/>
              </a:tabLst>
            </a:pPr>
            <a:r>
              <a:rPr dirty="0" sz="1000" spc="-135">
                <a:latin typeface="Cambria Math"/>
                <a:cs typeface="Cambria Math"/>
              </a:rPr>
              <a:t>�		� </a:t>
            </a:r>
            <a:r>
              <a:rPr dirty="0" sz="1000" spc="-5">
                <a:latin typeface="Cambria Math"/>
                <a:cs typeface="Cambria Math"/>
              </a:rPr>
              <a:t>= </a:t>
            </a:r>
            <a:r>
              <a:rPr dirty="0" sz="1000" spc="-110">
                <a:latin typeface="Cambria Math"/>
                <a:cs typeface="Cambria Math"/>
              </a:rPr>
              <a:t>3.513𝑠𝑠𝑠𝑠 </a:t>
            </a:r>
            <a:r>
              <a:rPr dirty="0" sz="1000" spc="-5">
                <a:latin typeface="Cambria Math"/>
                <a:cs typeface="Cambria Math"/>
              </a:rPr>
              <a:t>− </a:t>
            </a:r>
            <a:r>
              <a:rPr dirty="0" sz="1000" spc="-110">
                <a:latin typeface="Cambria Math"/>
                <a:cs typeface="Cambria Math"/>
              </a:rPr>
              <a:t>1.973𝑠𝑠𝑠𝑠 </a:t>
            </a:r>
            <a:r>
              <a:rPr dirty="0" sz="1000" spc="-5">
                <a:latin typeface="Cambria Math"/>
                <a:cs typeface="Cambria Math"/>
              </a:rPr>
              <a:t>=  </a:t>
            </a:r>
            <a:r>
              <a:rPr dirty="0" sz="1000" spc="-204">
                <a:latin typeface="Cambria Math"/>
                <a:cs typeface="Cambria Math"/>
              </a:rPr>
              <a:t>1.540𝑠𝑠𝑠𝑠</a:t>
            </a:r>
            <a:r>
              <a:rPr dirty="0" sz="1000" spc="-200">
                <a:latin typeface="Cambria Math"/>
                <a:cs typeface="Cambria Math"/>
              </a:rPr>
              <a:t> </a:t>
            </a:r>
            <a:r>
              <a:rPr dirty="0" sz="1000" spc="-195">
                <a:latin typeface="Cambria Math"/>
                <a:cs typeface="Cambria Math"/>
              </a:rPr>
              <a:t>1𝑓𝑓𝑓𝑓</a:t>
            </a:r>
            <a:r>
              <a:rPr dirty="0" baseline="23809" sz="1050" spc="-292">
                <a:latin typeface="Cambria Math"/>
                <a:cs typeface="Cambria Math"/>
              </a:rPr>
              <a:t>2</a:t>
            </a:r>
            <a:endParaRPr baseline="23809" sz="1050">
              <a:latin typeface="Cambria Math"/>
              <a:cs typeface="Cambria Math"/>
            </a:endParaRPr>
          </a:p>
        </p:txBody>
      </p:sp>
      <p:sp>
        <p:nvSpPr>
          <p:cNvPr id="52" name="object 52"/>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30</a:t>
            </a:r>
          </a:p>
        </p:txBody>
      </p:sp>
      <p:sp>
        <p:nvSpPr>
          <p:cNvPr id="51" name="object 51"/>
          <p:cNvSpPr txBox="1"/>
          <p:nvPr/>
        </p:nvSpPr>
        <p:spPr>
          <a:xfrm>
            <a:off x="622300" y="4926671"/>
            <a:ext cx="5278120" cy="1891664"/>
          </a:xfrm>
          <a:prstGeom prst="rect">
            <a:avLst/>
          </a:prstGeom>
        </p:spPr>
        <p:txBody>
          <a:bodyPr wrap="square" lIns="0" tIns="49530" rIns="0" bIns="0" rtlCol="0" vert="horz">
            <a:spAutoFit/>
          </a:bodyPr>
          <a:lstStyle/>
          <a:p>
            <a:pPr marL="63500">
              <a:lnSpc>
                <a:spcPct val="100000"/>
              </a:lnSpc>
              <a:spcBef>
                <a:spcPts val="390"/>
              </a:spcBef>
              <a:tabLst>
                <a:tab pos="794385" algn="l"/>
              </a:tabLst>
            </a:pPr>
            <a:r>
              <a:rPr dirty="0" sz="1100" i="1">
                <a:latin typeface="Times New Roman"/>
                <a:cs typeface="Times New Roman"/>
              </a:rPr>
              <a:t>4.2.4.1.1.3	</a:t>
            </a:r>
            <a:r>
              <a:rPr dirty="0" sz="1100" spc="-5" i="1">
                <a:latin typeface="Times New Roman"/>
                <a:cs typeface="Times New Roman"/>
              </a:rPr>
              <a:t>Camber </a:t>
            </a:r>
            <a:r>
              <a:rPr dirty="0" sz="1100" i="1">
                <a:latin typeface="Times New Roman"/>
                <a:cs typeface="Times New Roman"/>
              </a:rPr>
              <a:t>at</a:t>
            </a:r>
            <a:r>
              <a:rPr dirty="0" sz="1100" spc="-10" i="1">
                <a:latin typeface="Times New Roman"/>
                <a:cs typeface="Times New Roman"/>
              </a:rPr>
              <a:t> </a:t>
            </a:r>
            <a:r>
              <a:rPr dirty="0" sz="1100" i="1">
                <a:latin typeface="Times New Roman"/>
                <a:cs typeface="Times New Roman"/>
              </a:rPr>
              <a:t>lifting</a:t>
            </a:r>
            <a:endParaRPr sz="1100">
              <a:latin typeface="Times New Roman"/>
              <a:cs typeface="Times New Roman"/>
            </a:endParaRPr>
          </a:p>
          <a:p>
            <a:pPr algn="ctr" marL="1245870">
              <a:lnSpc>
                <a:spcPct val="100000"/>
              </a:lnSpc>
              <a:spcBef>
                <a:spcPts val="254"/>
              </a:spcBef>
            </a:pPr>
            <a:r>
              <a:rPr dirty="0" sz="1000" spc="-105">
                <a:latin typeface="Cambria Math"/>
                <a:cs typeface="Cambria Math"/>
              </a:rPr>
              <a:t>∆</a:t>
            </a:r>
            <a:r>
              <a:rPr dirty="0" baseline="-15873" sz="1050" spc="-157">
                <a:latin typeface="Cambria Math"/>
                <a:cs typeface="Cambria Math"/>
              </a:rPr>
              <a:t>𝑑𝑑𝑠𝑠</a:t>
            </a:r>
            <a:r>
              <a:rPr dirty="0" sz="1000" spc="-105">
                <a:latin typeface="Cambria Math"/>
                <a:cs typeface="Cambria Math"/>
              </a:rPr>
              <a:t>= </a:t>
            </a:r>
            <a:r>
              <a:rPr dirty="0" sz="1000" spc="-210">
                <a:latin typeface="Cambria Math"/>
                <a:cs typeface="Cambria Math"/>
              </a:rPr>
              <a:t>𝛥𝛥</a:t>
            </a:r>
            <a:r>
              <a:rPr dirty="0" baseline="-15873" sz="1050" spc="-315">
                <a:latin typeface="Cambria Math"/>
                <a:cs typeface="Cambria Math"/>
              </a:rPr>
              <a:t>𝑠𝑠𝑠𝑠</a:t>
            </a:r>
            <a:r>
              <a:rPr dirty="0" baseline="-15873" sz="1050" spc="187">
                <a:latin typeface="Cambria Math"/>
                <a:cs typeface="Cambria Math"/>
              </a:rPr>
              <a:t> </a:t>
            </a:r>
            <a:r>
              <a:rPr dirty="0" sz="1000" spc="-5">
                <a:latin typeface="Cambria Math"/>
                <a:cs typeface="Cambria Math"/>
              </a:rPr>
              <a:t>+ </a:t>
            </a:r>
            <a:r>
              <a:rPr dirty="0" sz="1000" spc="-180">
                <a:latin typeface="Cambria Math"/>
                <a:cs typeface="Cambria Math"/>
              </a:rPr>
              <a:t>𝛥𝛥</a:t>
            </a:r>
            <a:r>
              <a:rPr dirty="0" baseline="-15873" sz="1050" spc="-270">
                <a:latin typeface="Cambria Math"/>
                <a:cs typeface="Cambria Math"/>
              </a:rPr>
              <a:t>ℎ𝑠𝑠</a:t>
            </a:r>
            <a:r>
              <a:rPr dirty="0" baseline="-15873" sz="1050" spc="270">
                <a:latin typeface="Cambria Math"/>
                <a:cs typeface="Cambria Math"/>
              </a:rPr>
              <a:t> </a:t>
            </a:r>
            <a:r>
              <a:rPr dirty="0" sz="1000" spc="-5">
                <a:latin typeface="Cambria Math"/>
                <a:cs typeface="Cambria Math"/>
              </a:rPr>
              <a:t>= </a:t>
            </a:r>
            <a:r>
              <a:rPr dirty="0" sz="1000" spc="-110">
                <a:latin typeface="Cambria Math"/>
                <a:cs typeface="Cambria Math"/>
              </a:rPr>
              <a:t>6.308𝑠𝑠𝑠𝑠 </a:t>
            </a:r>
            <a:r>
              <a:rPr dirty="0" sz="1000" spc="-5">
                <a:latin typeface="Cambria Math"/>
                <a:cs typeface="Cambria Math"/>
              </a:rPr>
              <a:t>+ </a:t>
            </a:r>
            <a:r>
              <a:rPr dirty="0" sz="1000" spc="-110">
                <a:latin typeface="Cambria Math"/>
                <a:cs typeface="Cambria Math"/>
              </a:rPr>
              <a:t>1.540𝑠𝑠𝑠𝑠 </a:t>
            </a:r>
            <a:r>
              <a:rPr dirty="0" sz="1000" spc="-5">
                <a:latin typeface="Cambria Math"/>
                <a:cs typeface="Cambria Math"/>
              </a:rPr>
              <a:t>=</a:t>
            </a:r>
            <a:r>
              <a:rPr dirty="0" sz="1000" spc="-140">
                <a:latin typeface="Cambria Math"/>
                <a:cs typeface="Cambria Math"/>
              </a:rPr>
              <a:t> </a:t>
            </a:r>
            <a:r>
              <a:rPr dirty="0" sz="1000" spc="-114">
                <a:latin typeface="Cambria Math"/>
                <a:cs typeface="Cambria Math"/>
              </a:rPr>
              <a:t>7.848𝑠𝑠𝑠𝑠</a:t>
            </a:r>
            <a:endParaRPr sz="1000">
              <a:latin typeface="Cambria Math"/>
              <a:cs typeface="Cambria Math"/>
            </a:endParaRPr>
          </a:p>
          <a:p>
            <a:pPr algn="ctr" marL="1245870">
              <a:lnSpc>
                <a:spcPct val="100000"/>
              </a:lnSpc>
              <a:spcBef>
                <a:spcPts val="710"/>
              </a:spcBef>
            </a:pPr>
            <a:r>
              <a:rPr dirty="0" sz="1000" spc="-120">
                <a:latin typeface="Cambria Math"/>
                <a:cs typeface="Cambria Math"/>
              </a:rPr>
              <a:t>∆</a:t>
            </a:r>
            <a:r>
              <a:rPr dirty="0" baseline="-15873" sz="1050" spc="-179">
                <a:latin typeface="Cambria Math"/>
                <a:cs typeface="Cambria Math"/>
              </a:rPr>
              <a:t>𝑐𝑐𝑠𝑠𝑐𝑐𝑠𝑠𝑒𝑒𝑔𝑔 </a:t>
            </a:r>
            <a:r>
              <a:rPr dirty="0" sz="1000" spc="-5">
                <a:latin typeface="Cambria Math"/>
                <a:cs typeface="Cambria Math"/>
              </a:rPr>
              <a:t>= </a:t>
            </a:r>
            <a:r>
              <a:rPr dirty="0" sz="1000" spc="-90">
                <a:latin typeface="Cambria Math"/>
                <a:cs typeface="Cambria Math"/>
              </a:rPr>
              <a:t>−∆</a:t>
            </a:r>
            <a:r>
              <a:rPr dirty="0" baseline="-15873" sz="1050" spc="-135">
                <a:latin typeface="Cambria Math"/>
                <a:cs typeface="Cambria Math"/>
              </a:rPr>
              <a:t>𝑔𝑔1 </a:t>
            </a:r>
            <a:r>
              <a:rPr dirty="0" sz="1000" spc="-5">
                <a:latin typeface="Cambria Math"/>
                <a:cs typeface="Cambria Math"/>
              </a:rPr>
              <a:t>+ </a:t>
            </a:r>
            <a:r>
              <a:rPr dirty="0" sz="1000" spc="-210">
                <a:latin typeface="Cambria Math"/>
                <a:cs typeface="Cambria Math"/>
              </a:rPr>
              <a:t>𝛥𝛥</a:t>
            </a:r>
            <a:r>
              <a:rPr dirty="0" baseline="-15873" sz="1050" spc="-315">
                <a:latin typeface="Cambria Math"/>
                <a:cs typeface="Cambria Math"/>
              </a:rPr>
              <a:t>𝑔𝑔2</a:t>
            </a:r>
            <a:r>
              <a:rPr dirty="0" baseline="-15873" sz="1050" spc="165">
                <a:latin typeface="Cambria Math"/>
                <a:cs typeface="Cambria Math"/>
              </a:rPr>
              <a:t> </a:t>
            </a:r>
            <a:r>
              <a:rPr dirty="0" sz="1000" spc="-5">
                <a:latin typeface="Cambria Math"/>
                <a:cs typeface="Cambria Math"/>
              </a:rPr>
              <a:t>+ </a:t>
            </a:r>
            <a:r>
              <a:rPr dirty="0" sz="1000" spc="-105">
                <a:latin typeface="Cambria Math"/>
                <a:cs typeface="Cambria Math"/>
              </a:rPr>
              <a:t>∆</a:t>
            </a:r>
            <a:r>
              <a:rPr dirty="0" baseline="-15873" sz="1050" spc="-157">
                <a:latin typeface="Cambria Math"/>
                <a:cs typeface="Cambria Math"/>
              </a:rPr>
              <a:t>𝑑𝑑𝑠𝑠</a:t>
            </a:r>
            <a:r>
              <a:rPr dirty="0" sz="1000" spc="-105">
                <a:latin typeface="Cambria Math"/>
                <a:cs typeface="Cambria Math"/>
              </a:rPr>
              <a:t>= </a:t>
            </a:r>
            <a:r>
              <a:rPr dirty="0" sz="1000" spc="-100">
                <a:latin typeface="Cambria Math"/>
                <a:cs typeface="Cambria Math"/>
              </a:rPr>
              <a:t>−0.551𝑠𝑠𝑠𝑠 </a:t>
            </a:r>
            <a:r>
              <a:rPr dirty="0" sz="1000" spc="-5">
                <a:latin typeface="Cambria Math"/>
                <a:cs typeface="Cambria Math"/>
              </a:rPr>
              <a:t>− </a:t>
            </a:r>
            <a:r>
              <a:rPr dirty="0" sz="1000" spc="-110">
                <a:latin typeface="Cambria Math"/>
                <a:cs typeface="Cambria Math"/>
              </a:rPr>
              <a:t>2.229𝑠𝑠𝑠𝑠 </a:t>
            </a:r>
            <a:r>
              <a:rPr dirty="0" sz="1000" spc="-5">
                <a:latin typeface="Cambria Math"/>
                <a:cs typeface="Cambria Math"/>
              </a:rPr>
              <a:t>+ </a:t>
            </a:r>
            <a:r>
              <a:rPr dirty="0" sz="1000" spc="-110">
                <a:latin typeface="Cambria Math"/>
                <a:cs typeface="Cambria Math"/>
              </a:rPr>
              <a:t>7.848𝑠𝑠𝑠𝑠 </a:t>
            </a:r>
            <a:r>
              <a:rPr dirty="0" sz="1000" spc="-5">
                <a:latin typeface="Cambria Math"/>
                <a:cs typeface="Cambria Math"/>
              </a:rPr>
              <a:t>=</a:t>
            </a:r>
            <a:r>
              <a:rPr dirty="0" sz="1000" spc="20">
                <a:latin typeface="Cambria Math"/>
                <a:cs typeface="Cambria Math"/>
              </a:rPr>
              <a:t> </a:t>
            </a:r>
            <a:r>
              <a:rPr dirty="0" sz="1000" spc="-114">
                <a:latin typeface="Cambria Math"/>
                <a:cs typeface="Cambria Math"/>
              </a:rPr>
              <a:t>5.068𝑠𝑠𝑠𝑠</a:t>
            </a:r>
            <a:endParaRPr sz="1000">
              <a:latin typeface="Cambria Math"/>
              <a:cs typeface="Cambria Math"/>
            </a:endParaRPr>
          </a:p>
          <a:p>
            <a:pPr>
              <a:lnSpc>
                <a:spcPct val="100000"/>
              </a:lnSpc>
              <a:spcBef>
                <a:spcPts val="25"/>
              </a:spcBef>
            </a:pPr>
            <a:endParaRPr sz="1050">
              <a:latin typeface="Cambria Math"/>
              <a:cs typeface="Cambria Math"/>
            </a:endParaRPr>
          </a:p>
          <a:p>
            <a:pPr lvl="4" marL="702945" indent="-640080">
              <a:lnSpc>
                <a:spcPct val="100000"/>
              </a:lnSpc>
              <a:buFont typeface="Arial"/>
              <a:buAutoNum type="arabicPeriod" startAt="2"/>
              <a:tabLst>
                <a:tab pos="703580" algn="l"/>
              </a:tabLst>
            </a:pPr>
            <a:r>
              <a:rPr dirty="0" sz="1100" spc="-5">
                <a:latin typeface="Arial"/>
                <a:cs typeface="Arial"/>
              </a:rPr>
              <a:t>Loca</a:t>
            </a:r>
            <a:r>
              <a:rPr dirty="0" sz="1100" spc="-5">
                <a:latin typeface="Arial"/>
                <a:cs typeface="Arial"/>
              </a:rPr>
              <a:t>tion </a:t>
            </a:r>
            <a:r>
              <a:rPr dirty="0" sz="1100">
                <a:latin typeface="Arial"/>
                <a:cs typeface="Arial"/>
              </a:rPr>
              <a:t>the </a:t>
            </a:r>
            <a:r>
              <a:rPr dirty="0" sz="1100" spc="-5">
                <a:latin typeface="Arial"/>
                <a:cs typeface="Arial"/>
              </a:rPr>
              <a:t>roll axis above </a:t>
            </a:r>
            <a:r>
              <a:rPr dirty="0" sz="1100">
                <a:latin typeface="Arial"/>
                <a:cs typeface="Arial"/>
              </a:rPr>
              <a:t>the top </a:t>
            </a:r>
            <a:r>
              <a:rPr dirty="0" sz="1100" spc="-5">
                <a:latin typeface="Arial"/>
                <a:cs typeface="Arial"/>
              </a:rPr>
              <a:t>of</a:t>
            </a:r>
            <a:r>
              <a:rPr dirty="0" sz="1100" spc="-15">
                <a:latin typeface="Arial"/>
                <a:cs typeface="Arial"/>
              </a:rPr>
              <a:t> </a:t>
            </a:r>
            <a:r>
              <a:rPr dirty="0" sz="1100" spc="-5">
                <a:latin typeface="Arial"/>
                <a:cs typeface="Arial"/>
              </a:rPr>
              <a:t>girder</a:t>
            </a:r>
            <a:endParaRPr sz="1100">
              <a:latin typeface="Arial"/>
              <a:cs typeface="Arial"/>
            </a:endParaRPr>
          </a:p>
          <a:p>
            <a:pPr marL="63500">
              <a:lnSpc>
                <a:spcPct val="100000"/>
              </a:lnSpc>
              <a:spcBef>
                <a:spcPts val="254"/>
              </a:spcBef>
            </a:pPr>
            <a:r>
              <a:rPr dirty="0" sz="1000" spc="-5">
                <a:latin typeface="Times New Roman"/>
                <a:cs typeface="Times New Roman"/>
              </a:rPr>
              <a:t>Lifting loops tend to </a:t>
            </a:r>
            <a:r>
              <a:rPr dirty="0" sz="1000">
                <a:latin typeface="Times New Roman"/>
                <a:cs typeface="Times New Roman"/>
              </a:rPr>
              <a:t>be </a:t>
            </a:r>
            <a:r>
              <a:rPr dirty="0" sz="1000" spc="-5">
                <a:latin typeface="Times New Roman"/>
                <a:cs typeface="Times New Roman"/>
              </a:rPr>
              <a:t>flexible laterally. Assume the rotation occurs at the top </a:t>
            </a:r>
            <a:r>
              <a:rPr dirty="0" sz="1000">
                <a:latin typeface="Times New Roman"/>
                <a:cs typeface="Times New Roman"/>
              </a:rPr>
              <a:t>of </a:t>
            </a:r>
            <a:r>
              <a:rPr dirty="0" sz="1000" spc="-5">
                <a:latin typeface="Times New Roman"/>
                <a:cs typeface="Times New Roman"/>
              </a:rPr>
              <a:t>the</a:t>
            </a:r>
            <a:r>
              <a:rPr dirty="0" sz="1000" spc="95">
                <a:latin typeface="Times New Roman"/>
                <a:cs typeface="Times New Roman"/>
              </a:rPr>
              <a:t> </a:t>
            </a:r>
            <a:r>
              <a:rPr dirty="0" sz="1000" spc="-5">
                <a:latin typeface="Times New Roman"/>
                <a:cs typeface="Times New Roman"/>
              </a:rPr>
              <a:t>girder.</a:t>
            </a:r>
            <a:endParaRPr sz="1000">
              <a:latin typeface="Times New Roman"/>
              <a:cs typeface="Times New Roman"/>
            </a:endParaRPr>
          </a:p>
          <a:p>
            <a:pPr algn="ctr" marL="1245870">
              <a:lnSpc>
                <a:spcPct val="100000"/>
              </a:lnSpc>
              <a:spcBef>
                <a:spcPts val="550"/>
              </a:spcBef>
            </a:pPr>
            <a:r>
              <a:rPr dirty="0" sz="1000" spc="-250">
                <a:latin typeface="Cambria Math"/>
                <a:cs typeface="Cambria Math"/>
              </a:rPr>
              <a:t>𝑑𝑑</a:t>
            </a:r>
            <a:r>
              <a:rPr dirty="0" baseline="-15873" sz="1050" spc="-375">
                <a:latin typeface="Cambria Math"/>
                <a:cs typeface="Cambria Math"/>
              </a:rPr>
              <a:t>𝑔𝑔𝑐𝑐</a:t>
            </a:r>
            <a:r>
              <a:rPr dirty="0" baseline="-15873" sz="1050" spc="277">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200">
                <a:latin typeface="Cambria Math"/>
                <a:cs typeface="Cambria Math"/>
              </a:rPr>
              <a:t>0𝑠𝑠𝑠𝑠</a:t>
            </a:r>
            <a:endParaRPr sz="1000">
              <a:latin typeface="Cambria Math"/>
              <a:cs typeface="Cambria Math"/>
            </a:endParaRPr>
          </a:p>
          <a:p>
            <a:pPr>
              <a:lnSpc>
                <a:spcPct val="100000"/>
              </a:lnSpc>
              <a:spcBef>
                <a:spcPts val="45"/>
              </a:spcBef>
            </a:pPr>
            <a:endParaRPr sz="950">
              <a:latin typeface="Cambria Math"/>
              <a:cs typeface="Cambria Math"/>
            </a:endParaRPr>
          </a:p>
          <a:p>
            <a:pPr lvl="4" marL="702945" indent="-640080">
              <a:lnSpc>
                <a:spcPct val="100000"/>
              </a:lnSpc>
              <a:spcBef>
                <a:spcPts val="5"/>
              </a:spcBef>
              <a:buFont typeface="Arial"/>
              <a:buAutoNum type="arabicPeriod" startAt="3"/>
              <a:tabLst>
                <a:tab pos="703580" algn="l"/>
              </a:tabLst>
            </a:pPr>
            <a:r>
              <a:rPr dirty="0" sz="1100">
                <a:latin typeface="Arial"/>
                <a:cs typeface="Arial"/>
              </a:rPr>
              <a:t>O</a:t>
            </a:r>
            <a:r>
              <a:rPr dirty="0" sz="1100">
                <a:latin typeface="Arial"/>
                <a:cs typeface="Arial"/>
              </a:rPr>
              <a:t>ffset</a:t>
            </a:r>
            <a:r>
              <a:rPr dirty="0" sz="1100" spc="-20">
                <a:latin typeface="Arial"/>
                <a:cs typeface="Arial"/>
              </a:rPr>
              <a:t> </a:t>
            </a:r>
            <a:r>
              <a:rPr dirty="0" sz="1100">
                <a:latin typeface="Arial"/>
                <a:cs typeface="Arial"/>
              </a:rPr>
              <a:t>factor</a:t>
            </a:r>
            <a:endParaRPr sz="1100">
              <a:latin typeface="Arial"/>
              <a:cs typeface="Arial"/>
            </a:endParaRPr>
          </a:p>
          <a:p>
            <a:pPr marL="63500">
              <a:lnSpc>
                <a:spcPct val="100000"/>
              </a:lnSpc>
              <a:spcBef>
                <a:spcPts val="254"/>
              </a:spcBef>
            </a:pPr>
            <a:r>
              <a:rPr dirty="0" sz="1000" spc="-5">
                <a:latin typeface="Times New Roman"/>
                <a:cs typeface="Times New Roman"/>
              </a:rPr>
              <a:t>The offset factor locates the center </a:t>
            </a:r>
            <a:r>
              <a:rPr dirty="0" sz="1000">
                <a:latin typeface="Times New Roman"/>
                <a:cs typeface="Times New Roman"/>
              </a:rPr>
              <a:t>of </a:t>
            </a:r>
            <a:r>
              <a:rPr dirty="0" sz="1000" spc="-5">
                <a:latin typeface="Times New Roman"/>
                <a:cs typeface="Times New Roman"/>
              </a:rPr>
              <a:t>mass </a:t>
            </a:r>
            <a:r>
              <a:rPr dirty="0" sz="1000">
                <a:latin typeface="Times New Roman"/>
                <a:cs typeface="Times New Roman"/>
              </a:rPr>
              <a:t>of </a:t>
            </a:r>
            <a:r>
              <a:rPr dirty="0" sz="1000" spc="-5">
                <a:latin typeface="Times New Roman"/>
                <a:cs typeface="Times New Roman"/>
              </a:rPr>
              <a:t>the girder </a:t>
            </a:r>
            <a:r>
              <a:rPr dirty="0" sz="1000" spc="-10">
                <a:latin typeface="Times New Roman"/>
                <a:cs typeface="Times New Roman"/>
              </a:rPr>
              <a:t>with </a:t>
            </a:r>
            <a:r>
              <a:rPr dirty="0" sz="1000" spc="-5">
                <a:latin typeface="Times New Roman"/>
                <a:cs typeface="Times New Roman"/>
              </a:rPr>
              <a:t>respect to the roll</a:t>
            </a:r>
            <a:r>
              <a:rPr dirty="0" sz="1000" spc="95">
                <a:latin typeface="Times New Roman"/>
                <a:cs typeface="Times New Roman"/>
              </a:rPr>
              <a:t> </a:t>
            </a:r>
            <a:r>
              <a:rPr dirty="0" sz="1000" spc="-5">
                <a:latin typeface="Times New Roman"/>
                <a:cs typeface="Times New Roman"/>
              </a:rPr>
              <a:t>axis.</a:t>
            </a:r>
            <a:endParaRPr sz="1000">
              <a:latin typeface="Times New Roman"/>
              <a:cs typeface="Times New Roman"/>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p:nvPr/>
        </p:nvSpPr>
        <p:spPr>
          <a:xfrm>
            <a:off x="1493831" y="2323644"/>
            <a:ext cx="3813175" cy="675005"/>
          </a:xfrm>
          <a:custGeom>
            <a:avLst/>
            <a:gdLst/>
            <a:ahLst/>
            <a:cxnLst/>
            <a:rect l="l" t="t" r="r" b="b"/>
            <a:pathLst>
              <a:path w="3813175" h="675005">
                <a:moveTo>
                  <a:pt x="162174" y="671777"/>
                </a:moveTo>
                <a:lnTo>
                  <a:pt x="0" y="476303"/>
                </a:lnTo>
                <a:lnTo>
                  <a:pt x="33704" y="454801"/>
                </a:lnTo>
                <a:lnTo>
                  <a:pt x="68386" y="433299"/>
                </a:lnTo>
                <a:lnTo>
                  <a:pt x="98922" y="412322"/>
                </a:lnTo>
                <a:lnTo>
                  <a:pt x="163871" y="371686"/>
                </a:lnTo>
                <a:lnTo>
                  <a:pt x="198229" y="352041"/>
                </a:lnTo>
                <a:lnTo>
                  <a:pt x="233802" y="332852"/>
                </a:lnTo>
                <a:lnTo>
                  <a:pt x="270563" y="314128"/>
                </a:lnTo>
                <a:lnTo>
                  <a:pt x="308483" y="295874"/>
                </a:lnTo>
                <a:lnTo>
                  <a:pt x="347533" y="278098"/>
                </a:lnTo>
                <a:lnTo>
                  <a:pt x="387684" y="260806"/>
                </a:lnTo>
                <a:lnTo>
                  <a:pt x="428908" y="244005"/>
                </a:lnTo>
                <a:lnTo>
                  <a:pt x="471175" y="227701"/>
                </a:lnTo>
                <a:lnTo>
                  <a:pt x="514458" y="211901"/>
                </a:lnTo>
                <a:lnTo>
                  <a:pt x="558727" y="196612"/>
                </a:lnTo>
                <a:lnTo>
                  <a:pt x="603953" y="181840"/>
                </a:lnTo>
                <a:lnTo>
                  <a:pt x="650108" y="167593"/>
                </a:lnTo>
                <a:lnTo>
                  <a:pt x="697162" y="153877"/>
                </a:lnTo>
                <a:lnTo>
                  <a:pt x="745088" y="140698"/>
                </a:lnTo>
                <a:lnTo>
                  <a:pt x="793857" y="128064"/>
                </a:lnTo>
                <a:lnTo>
                  <a:pt x="843438" y="115980"/>
                </a:lnTo>
                <a:lnTo>
                  <a:pt x="893805" y="104455"/>
                </a:lnTo>
                <a:lnTo>
                  <a:pt x="944928" y="93494"/>
                </a:lnTo>
                <a:lnTo>
                  <a:pt x="996778" y="83104"/>
                </a:lnTo>
                <a:lnTo>
                  <a:pt x="1049326" y="73291"/>
                </a:lnTo>
                <a:lnTo>
                  <a:pt x="1102544" y="64064"/>
                </a:lnTo>
                <a:lnTo>
                  <a:pt x="1156403" y="55427"/>
                </a:lnTo>
                <a:lnTo>
                  <a:pt x="1210875" y="47388"/>
                </a:lnTo>
                <a:lnTo>
                  <a:pt x="1265929" y="39954"/>
                </a:lnTo>
                <a:lnTo>
                  <a:pt x="1321539" y="33132"/>
                </a:lnTo>
                <a:lnTo>
                  <a:pt x="1377674" y="26927"/>
                </a:lnTo>
                <a:lnTo>
                  <a:pt x="1434306" y="21347"/>
                </a:lnTo>
                <a:lnTo>
                  <a:pt x="1491407" y="16398"/>
                </a:lnTo>
                <a:lnTo>
                  <a:pt x="1548947" y="12088"/>
                </a:lnTo>
                <a:lnTo>
                  <a:pt x="1606898" y="8422"/>
                </a:lnTo>
                <a:lnTo>
                  <a:pt x="1665231" y="5408"/>
                </a:lnTo>
                <a:lnTo>
                  <a:pt x="1723917" y="3052"/>
                </a:lnTo>
                <a:lnTo>
                  <a:pt x="1782928" y="1361"/>
                </a:lnTo>
                <a:lnTo>
                  <a:pt x="1842234" y="341"/>
                </a:lnTo>
                <a:lnTo>
                  <a:pt x="1901808" y="0"/>
                </a:lnTo>
                <a:lnTo>
                  <a:pt x="1961381" y="341"/>
                </a:lnTo>
                <a:lnTo>
                  <a:pt x="2020687" y="1361"/>
                </a:lnTo>
                <a:lnTo>
                  <a:pt x="2079698" y="3052"/>
                </a:lnTo>
                <a:lnTo>
                  <a:pt x="2138383" y="5408"/>
                </a:lnTo>
                <a:lnTo>
                  <a:pt x="2196716" y="8422"/>
                </a:lnTo>
                <a:lnTo>
                  <a:pt x="2254666" y="12088"/>
                </a:lnTo>
                <a:lnTo>
                  <a:pt x="2312204" y="16398"/>
                </a:lnTo>
                <a:lnTo>
                  <a:pt x="2369303" y="21347"/>
                </a:lnTo>
                <a:lnTo>
                  <a:pt x="2425933" y="26927"/>
                </a:lnTo>
                <a:lnTo>
                  <a:pt x="2482065" y="33132"/>
                </a:lnTo>
                <a:lnTo>
                  <a:pt x="2537670" y="39954"/>
                </a:lnTo>
                <a:lnTo>
                  <a:pt x="2592720" y="47388"/>
                </a:lnTo>
                <a:lnTo>
                  <a:pt x="2647186" y="55427"/>
                </a:lnTo>
                <a:lnTo>
                  <a:pt x="2701038" y="64064"/>
                </a:lnTo>
                <a:lnTo>
                  <a:pt x="2754249" y="73291"/>
                </a:lnTo>
                <a:lnTo>
                  <a:pt x="2806789" y="83104"/>
                </a:lnTo>
                <a:lnTo>
                  <a:pt x="2858629" y="93494"/>
                </a:lnTo>
                <a:lnTo>
                  <a:pt x="2909741" y="104455"/>
                </a:lnTo>
                <a:lnTo>
                  <a:pt x="2960095" y="115980"/>
                </a:lnTo>
                <a:lnTo>
                  <a:pt x="3009664" y="128064"/>
                </a:lnTo>
                <a:lnTo>
                  <a:pt x="3058417" y="140698"/>
                </a:lnTo>
                <a:lnTo>
                  <a:pt x="3106326" y="153877"/>
                </a:lnTo>
                <a:lnTo>
                  <a:pt x="3153363" y="167593"/>
                </a:lnTo>
                <a:lnTo>
                  <a:pt x="3199498" y="181840"/>
                </a:lnTo>
                <a:lnTo>
                  <a:pt x="3244703" y="196612"/>
                </a:lnTo>
                <a:lnTo>
                  <a:pt x="3288949" y="211901"/>
                </a:lnTo>
                <a:lnTo>
                  <a:pt x="3332206" y="227701"/>
                </a:lnTo>
                <a:lnTo>
                  <a:pt x="3374447" y="244005"/>
                </a:lnTo>
                <a:lnTo>
                  <a:pt x="3415642" y="260806"/>
                </a:lnTo>
                <a:lnTo>
                  <a:pt x="3455762" y="278098"/>
                </a:lnTo>
                <a:lnTo>
                  <a:pt x="3494779" y="295874"/>
                </a:lnTo>
                <a:lnTo>
                  <a:pt x="3501419" y="299074"/>
                </a:lnTo>
                <a:lnTo>
                  <a:pt x="1901808" y="299074"/>
                </a:lnTo>
                <a:lnTo>
                  <a:pt x="1844057" y="299394"/>
                </a:lnTo>
                <a:lnTo>
                  <a:pt x="1786539" y="300351"/>
                </a:lnTo>
                <a:lnTo>
                  <a:pt x="1729280" y="301940"/>
                </a:lnTo>
                <a:lnTo>
                  <a:pt x="1672306" y="304154"/>
                </a:lnTo>
                <a:lnTo>
                  <a:pt x="1615647" y="306989"/>
                </a:lnTo>
                <a:lnTo>
                  <a:pt x="1559327" y="310437"/>
                </a:lnTo>
                <a:lnTo>
                  <a:pt x="1503375" y="314495"/>
                </a:lnTo>
                <a:lnTo>
                  <a:pt x="1447817" y="319156"/>
                </a:lnTo>
                <a:lnTo>
                  <a:pt x="1392681" y="324414"/>
                </a:lnTo>
                <a:lnTo>
                  <a:pt x="1337993" y="330265"/>
                </a:lnTo>
                <a:lnTo>
                  <a:pt x="1283781" y="336701"/>
                </a:lnTo>
                <a:lnTo>
                  <a:pt x="1230072" y="343719"/>
                </a:lnTo>
                <a:lnTo>
                  <a:pt x="1176892" y="351312"/>
                </a:lnTo>
                <a:lnTo>
                  <a:pt x="1124269" y="359474"/>
                </a:lnTo>
                <a:lnTo>
                  <a:pt x="1072230" y="368200"/>
                </a:lnTo>
                <a:lnTo>
                  <a:pt x="1020801" y="377485"/>
                </a:lnTo>
                <a:lnTo>
                  <a:pt x="970011" y="387322"/>
                </a:lnTo>
                <a:lnTo>
                  <a:pt x="919885" y="397707"/>
                </a:lnTo>
                <a:lnTo>
                  <a:pt x="870452" y="408632"/>
                </a:lnTo>
                <a:lnTo>
                  <a:pt x="821737" y="420094"/>
                </a:lnTo>
                <a:lnTo>
                  <a:pt x="773769" y="432086"/>
                </a:lnTo>
                <a:lnTo>
                  <a:pt x="726574" y="444603"/>
                </a:lnTo>
                <a:lnTo>
                  <a:pt x="680179" y="457638"/>
                </a:lnTo>
                <a:lnTo>
                  <a:pt x="634611" y="471187"/>
                </a:lnTo>
                <a:lnTo>
                  <a:pt x="589898" y="485244"/>
                </a:lnTo>
                <a:lnTo>
                  <a:pt x="546066" y="499803"/>
                </a:lnTo>
                <a:lnTo>
                  <a:pt x="503142" y="514858"/>
                </a:lnTo>
                <a:lnTo>
                  <a:pt x="461154" y="530405"/>
                </a:lnTo>
                <a:lnTo>
                  <a:pt x="420129" y="546437"/>
                </a:lnTo>
                <a:lnTo>
                  <a:pt x="380093" y="562948"/>
                </a:lnTo>
                <a:lnTo>
                  <a:pt x="341074" y="579934"/>
                </a:lnTo>
                <a:lnTo>
                  <a:pt x="303098" y="597388"/>
                </a:lnTo>
                <a:lnTo>
                  <a:pt x="266193" y="615305"/>
                </a:lnTo>
                <a:lnTo>
                  <a:pt x="230386" y="633679"/>
                </a:lnTo>
                <a:lnTo>
                  <a:pt x="195704" y="652505"/>
                </a:lnTo>
                <a:lnTo>
                  <a:pt x="162174" y="671777"/>
                </a:lnTo>
                <a:close/>
              </a:path>
              <a:path w="3813175" h="675005">
                <a:moveTo>
                  <a:pt x="3645349" y="674383"/>
                </a:moveTo>
                <a:lnTo>
                  <a:pt x="3611866" y="655003"/>
                </a:lnTo>
                <a:lnTo>
                  <a:pt x="3577216" y="636068"/>
                </a:lnTo>
                <a:lnTo>
                  <a:pt x="3541427" y="617586"/>
                </a:lnTo>
                <a:lnTo>
                  <a:pt x="3504527" y="599561"/>
                </a:lnTo>
                <a:lnTo>
                  <a:pt x="3466543" y="582000"/>
                </a:lnTo>
                <a:lnTo>
                  <a:pt x="3427503" y="564909"/>
                </a:lnTo>
                <a:lnTo>
                  <a:pt x="3387434" y="548292"/>
                </a:lnTo>
                <a:lnTo>
                  <a:pt x="3346364" y="532157"/>
                </a:lnTo>
                <a:lnTo>
                  <a:pt x="3304320" y="516508"/>
                </a:lnTo>
                <a:lnTo>
                  <a:pt x="3261330" y="501351"/>
                </a:lnTo>
                <a:lnTo>
                  <a:pt x="3217422" y="486693"/>
                </a:lnTo>
                <a:lnTo>
                  <a:pt x="3172623" y="472539"/>
                </a:lnTo>
                <a:lnTo>
                  <a:pt x="3126960" y="458894"/>
                </a:lnTo>
                <a:lnTo>
                  <a:pt x="3080462" y="445765"/>
                </a:lnTo>
                <a:lnTo>
                  <a:pt x="3033155" y="433158"/>
                </a:lnTo>
                <a:lnTo>
                  <a:pt x="2985068" y="421077"/>
                </a:lnTo>
                <a:lnTo>
                  <a:pt x="2936227" y="409530"/>
                </a:lnTo>
                <a:lnTo>
                  <a:pt x="2886661" y="398521"/>
                </a:lnTo>
                <a:lnTo>
                  <a:pt x="2836397" y="388057"/>
                </a:lnTo>
                <a:lnTo>
                  <a:pt x="2785462" y="378143"/>
                </a:lnTo>
                <a:lnTo>
                  <a:pt x="2733885" y="368785"/>
                </a:lnTo>
                <a:lnTo>
                  <a:pt x="2681692" y="359989"/>
                </a:lnTo>
                <a:lnTo>
                  <a:pt x="2628911" y="351760"/>
                </a:lnTo>
                <a:lnTo>
                  <a:pt x="2575570" y="344105"/>
                </a:lnTo>
                <a:lnTo>
                  <a:pt x="2521696" y="337029"/>
                </a:lnTo>
                <a:lnTo>
                  <a:pt x="2467317" y="330538"/>
                </a:lnTo>
                <a:lnTo>
                  <a:pt x="2412461" y="324638"/>
                </a:lnTo>
                <a:lnTo>
                  <a:pt x="2357154" y="319335"/>
                </a:lnTo>
                <a:lnTo>
                  <a:pt x="2301425" y="314633"/>
                </a:lnTo>
                <a:lnTo>
                  <a:pt x="2245301" y="310540"/>
                </a:lnTo>
                <a:lnTo>
                  <a:pt x="2188810" y="307060"/>
                </a:lnTo>
                <a:lnTo>
                  <a:pt x="2131979" y="304201"/>
                </a:lnTo>
                <a:lnTo>
                  <a:pt x="2074836" y="301966"/>
                </a:lnTo>
                <a:lnTo>
                  <a:pt x="2017408" y="300363"/>
                </a:lnTo>
                <a:lnTo>
                  <a:pt x="1959722" y="299397"/>
                </a:lnTo>
                <a:lnTo>
                  <a:pt x="1901808" y="299074"/>
                </a:lnTo>
                <a:lnTo>
                  <a:pt x="3501419" y="299074"/>
                </a:lnTo>
                <a:lnTo>
                  <a:pt x="3569387" y="332852"/>
                </a:lnTo>
                <a:lnTo>
                  <a:pt x="3604920" y="352041"/>
                </a:lnTo>
                <a:lnTo>
                  <a:pt x="3639235" y="371686"/>
                </a:lnTo>
                <a:lnTo>
                  <a:pt x="3672302" y="391782"/>
                </a:lnTo>
                <a:lnTo>
                  <a:pt x="3734578" y="433299"/>
                </a:lnTo>
                <a:lnTo>
                  <a:pt x="3755216" y="445628"/>
                </a:lnTo>
                <a:lnTo>
                  <a:pt x="3775121" y="458140"/>
                </a:lnTo>
                <a:lnTo>
                  <a:pt x="3794294" y="470775"/>
                </a:lnTo>
                <a:lnTo>
                  <a:pt x="3812734" y="483471"/>
                </a:lnTo>
                <a:lnTo>
                  <a:pt x="3645349" y="674383"/>
                </a:lnTo>
                <a:close/>
              </a:path>
            </a:pathLst>
          </a:custGeom>
          <a:solidFill>
            <a:srgbClr val="F1F1F1"/>
          </a:solidFill>
        </p:spPr>
        <p:txBody>
          <a:bodyPr wrap="square" lIns="0" tIns="0" rIns="0" bIns="0" rtlCol="0"/>
          <a:lstStyle/>
          <a:p/>
        </p:txBody>
      </p:sp>
      <p:sp>
        <p:nvSpPr>
          <p:cNvPr id="4" name="object 4"/>
          <p:cNvSpPr/>
          <p:nvPr/>
        </p:nvSpPr>
        <p:spPr>
          <a:xfrm>
            <a:off x="1493831" y="2323644"/>
            <a:ext cx="3813175" cy="675005"/>
          </a:xfrm>
          <a:custGeom>
            <a:avLst/>
            <a:gdLst/>
            <a:ahLst/>
            <a:cxnLst/>
            <a:rect l="l" t="t" r="r" b="b"/>
            <a:pathLst>
              <a:path w="3813175" h="675005">
                <a:moveTo>
                  <a:pt x="162174" y="671777"/>
                </a:moveTo>
                <a:lnTo>
                  <a:pt x="195704" y="652505"/>
                </a:lnTo>
                <a:lnTo>
                  <a:pt x="230386" y="633679"/>
                </a:lnTo>
                <a:lnTo>
                  <a:pt x="266193" y="615305"/>
                </a:lnTo>
                <a:lnTo>
                  <a:pt x="303098" y="597388"/>
                </a:lnTo>
                <a:lnTo>
                  <a:pt x="341074" y="579934"/>
                </a:lnTo>
                <a:lnTo>
                  <a:pt x="380093" y="562948"/>
                </a:lnTo>
                <a:lnTo>
                  <a:pt x="420129" y="546437"/>
                </a:lnTo>
                <a:lnTo>
                  <a:pt x="461154" y="530405"/>
                </a:lnTo>
                <a:lnTo>
                  <a:pt x="503142" y="514858"/>
                </a:lnTo>
                <a:lnTo>
                  <a:pt x="546066" y="499803"/>
                </a:lnTo>
                <a:lnTo>
                  <a:pt x="589898" y="485244"/>
                </a:lnTo>
                <a:lnTo>
                  <a:pt x="634611" y="471187"/>
                </a:lnTo>
                <a:lnTo>
                  <a:pt x="680179" y="457638"/>
                </a:lnTo>
                <a:lnTo>
                  <a:pt x="726574" y="444603"/>
                </a:lnTo>
                <a:lnTo>
                  <a:pt x="773769" y="432086"/>
                </a:lnTo>
                <a:lnTo>
                  <a:pt x="821737" y="420094"/>
                </a:lnTo>
                <a:lnTo>
                  <a:pt x="870452" y="408632"/>
                </a:lnTo>
                <a:lnTo>
                  <a:pt x="919885" y="397707"/>
                </a:lnTo>
                <a:lnTo>
                  <a:pt x="970011" y="387322"/>
                </a:lnTo>
                <a:lnTo>
                  <a:pt x="1020801" y="377485"/>
                </a:lnTo>
                <a:lnTo>
                  <a:pt x="1072230" y="368200"/>
                </a:lnTo>
                <a:lnTo>
                  <a:pt x="1124269" y="359474"/>
                </a:lnTo>
                <a:lnTo>
                  <a:pt x="1176892" y="351312"/>
                </a:lnTo>
                <a:lnTo>
                  <a:pt x="1230072" y="343719"/>
                </a:lnTo>
                <a:lnTo>
                  <a:pt x="1283781" y="336701"/>
                </a:lnTo>
                <a:lnTo>
                  <a:pt x="1337993" y="330265"/>
                </a:lnTo>
                <a:lnTo>
                  <a:pt x="1392681" y="324414"/>
                </a:lnTo>
                <a:lnTo>
                  <a:pt x="1447817" y="319156"/>
                </a:lnTo>
                <a:lnTo>
                  <a:pt x="1503375" y="314495"/>
                </a:lnTo>
                <a:lnTo>
                  <a:pt x="1559327" y="310437"/>
                </a:lnTo>
                <a:lnTo>
                  <a:pt x="1615647" y="306989"/>
                </a:lnTo>
                <a:lnTo>
                  <a:pt x="1672306" y="304154"/>
                </a:lnTo>
                <a:lnTo>
                  <a:pt x="1729279" y="301940"/>
                </a:lnTo>
                <a:lnTo>
                  <a:pt x="1786539" y="300351"/>
                </a:lnTo>
                <a:lnTo>
                  <a:pt x="1844057" y="299394"/>
                </a:lnTo>
                <a:lnTo>
                  <a:pt x="1901808" y="299074"/>
                </a:lnTo>
                <a:lnTo>
                  <a:pt x="1959722" y="299397"/>
                </a:lnTo>
                <a:lnTo>
                  <a:pt x="2017407" y="300363"/>
                </a:lnTo>
                <a:lnTo>
                  <a:pt x="2074836" y="301966"/>
                </a:lnTo>
                <a:lnTo>
                  <a:pt x="2131979" y="304201"/>
                </a:lnTo>
                <a:lnTo>
                  <a:pt x="2188810" y="307060"/>
                </a:lnTo>
                <a:lnTo>
                  <a:pt x="2245301" y="310540"/>
                </a:lnTo>
                <a:lnTo>
                  <a:pt x="2301425" y="314633"/>
                </a:lnTo>
                <a:lnTo>
                  <a:pt x="2357154" y="319335"/>
                </a:lnTo>
                <a:lnTo>
                  <a:pt x="2412461" y="324638"/>
                </a:lnTo>
                <a:lnTo>
                  <a:pt x="2467317" y="330538"/>
                </a:lnTo>
                <a:lnTo>
                  <a:pt x="2521696" y="337029"/>
                </a:lnTo>
                <a:lnTo>
                  <a:pt x="2575570" y="344105"/>
                </a:lnTo>
                <a:lnTo>
                  <a:pt x="2628911" y="351760"/>
                </a:lnTo>
                <a:lnTo>
                  <a:pt x="2681691" y="359989"/>
                </a:lnTo>
                <a:lnTo>
                  <a:pt x="2733884" y="368785"/>
                </a:lnTo>
                <a:lnTo>
                  <a:pt x="2785462" y="378143"/>
                </a:lnTo>
                <a:lnTo>
                  <a:pt x="2836397" y="388057"/>
                </a:lnTo>
                <a:lnTo>
                  <a:pt x="2886661" y="398521"/>
                </a:lnTo>
                <a:lnTo>
                  <a:pt x="2936227" y="409530"/>
                </a:lnTo>
                <a:lnTo>
                  <a:pt x="2985068" y="421077"/>
                </a:lnTo>
                <a:lnTo>
                  <a:pt x="3033155" y="433158"/>
                </a:lnTo>
                <a:lnTo>
                  <a:pt x="3080462" y="445765"/>
                </a:lnTo>
                <a:lnTo>
                  <a:pt x="3126960" y="458894"/>
                </a:lnTo>
                <a:lnTo>
                  <a:pt x="3172623" y="472539"/>
                </a:lnTo>
                <a:lnTo>
                  <a:pt x="3217422" y="486693"/>
                </a:lnTo>
                <a:lnTo>
                  <a:pt x="3261330" y="501351"/>
                </a:lnTo>
                <a:lnTo>
                  <a:pt x="3304320" y="516508"/>
                </a:lnTo>
                <a:lnTo>
                  <a:pt x="3346364" y="532157"/>
                </a:lnTo>
                <a:lnTo>
                  <a:pt x="3387434" y="548292"/>
                </a:lnTo>
                <a:lnTo>
                  <a:pt x="3427503" y="564909"/>
                </a:lnTo>
                <a:lnTo>
                  <a:pt x="3466543" y="582000"/>
                </a:lnTo>
                <a:lnTo>
                  <a:pt x="3504527" y="599561"/>
                </a:lnTo>
                <a:lnTo>
                  <a:pt x="3541427" y="617586"/>
                </a:lnTo>
                <a:lnTo>
                  <a:pt x="3577216" y="636068"/>
                </a:lnTo>
                <a:lnTo>
                  <a:pt x="3611865" y="655003"/>
                </a:lnTo>
                <a:lnTo>
                  <a:pt x="3645349" y="674383"/>
                </a:lnTo>
                <a:lnTo>
                  <a:pt x="3812734" y="483471"/>
                </a:lnTo>
                <a:lnTo>
                  <a:pt x="3794294" y="470775"/>
                </a:lnTo>
                <a:lnTo>
                  <a:pt x="3775121" y="458140"/>
                </a:lnTo>
                <a:lnTo>
                  <a:pt x="3755216" y="445628"/>
                </a:lnTo>
                <a:lnTo>
                  <a:pt x="3734577" y="433299"/>
                </a:lnTo>
                <a:lnTo>
                  <a:pt x="3704092" y="412322"/>
                </a:lnTo>
                <a:lnTo>
                  <a:pt x="3639235" y="371686"/>
                </a:lnTo>
                <a:lnTo>
                  <a:pt x="3604920" y="352041"/>
                </a:lnTo>
                <a:lnTo>
                  <a:pt x="3569387" y="332852"/>
                </a:lnTo>
                <a:lnTo>
                  <a:pt x="3532663" y="314128"/>
                </a:lnTo>
                <a:lnTo>
                  <a:pt x="3494779" y="295874"/>
                </a:lnTo>
                <a:lnTo>
                  <a:pt x="3455762" y="278098"/>
                </a:lnTo>
                <a:lnTo>
                  <a:pt x="3415642" y="260806"/>
                </a:lnTo>
                <a:lnTo>
                  <a:pt x="3374447" y="244005"/>
                </a:lnTo>
                <a:lnTo>
                  <a:pt x="3332206" y="227701"/>
                </a:lnTo>
                <a:lnTo>
                  <a:pt x="3288949" y="211901"/>
                </a:lnTo>
                <a:lnTo>
                  <a:pt x="3244703" y="196612"/>
                </a:lnTo>
                <a:lnTo>
                  <a:pt x="3199498" y="181840"/>
                </a:lnTo>
                <a:lnTo>
                  <a:pt x="3153363" y="167593"/>
                </a:lnTo>
                <a:lnTo>
                  <a:pt x="3106326" y="153877"/>
                </a:lnTo>
                <a:lnTo>
                  <a:pt x="3058417" y="140698"/>
                </a:lnTo>
                <a:lnTo>
                  <a:pt x="3009664" y="128064"/>
                </a:lnTo>
                <a:lnTo>
                  <a:pt x="2960095" y="115980"/>
                </a:lnTo>
                <a:lnTo>
                  <a:pt x="2909741" y="104455"/>
                </a:lnTo>
                <a:lnTo>
                  <a:pt x="2858629" y="93494"/>
                </a:lnTo>
                <a:lnTo>
                  <a:pt x="2806789" y="83104"/>
                </a:lnTo>
                <a:lnTo>
                  <a:pt x="2754249" y="73291"/>
                </a:lnTo>
                <a:lnTo>
                  <a:pt x="2701038" y="64064"/>
                </a:lnTo>
                <a:lnTo>
                  <a:pt x="2647186" y="55427"/>
                </a:lnTo>
                <a:lnTo>
                  <a:pt x="2592720" y="47388"/>
                </a:lnTo>
                <a:lnTo>
                  <a:pt x="2537670" y="39954"/>
                </a:lnTo>
                <a:lnTo>
                  <a:pt x="2482065" y="33132"/>
                </a:lnTo>
                <a:lnTo>
                  <a:pt x="2425933" y="26927"/>
                </a:lnTo>
                <a:lnTo>
                  <a:pt x="2369303" y="21347"/>
                </a:lnTo>
                <a:lnTo>
                  <a:pt x="2312204" y="16398"/>
                </a:lnTo>
                <a:lnTo>
                  <a:pt x="2254666" y="12088"/>
                </a:lnTo>
                <a:lnTo>
                  <a:pt x="2196716" y="8422"/>
                </a:lnTo>
                <a:lnTo>
                  <a:pt x="2138383" y="5408"/>
                </a:lnTo>
                <a:lnTo>
                  <a:pt x="2079698" y="3052"/>
                </a:lnTo>
                <a:lnTo>
                  <a:pt x="2020687" y="1361"/>
                </a:lnTo>
                <a:lnTo>
                  <a:pt x="1961381" y="341"/>
                </a:lnTo>
                <a:lnTo>
                  <a:pt x="1901808" y="0"/>
                </a:lnTo>
                <a:lnTo>
                  <a:pt x="1842234" y="341"/>
                </a:lnTo>
                <a:lnTo>
                  <a:pt x="1782928" y="1361"/>
                </a:lnTo>
                <a:lnTo>
                  <a:pt x="1723917" y="3052"/>
                </a:lnTo>
                <a:lnTo>
                  <a:pt x="1665231" y="5408"/>
                </a:lnTo>
                <a:lnTo>
                  <a:pt x="1606898" y="8422"/>
                </a:lnTo>
                <a:lnTo>
                  <a:pt x="1548947" y="12088"/>
                </a:lnTo>
                <a:lnTo>
                  <a:pt x="1491407" y="16398"/>
                </a:lnTo>
                <a:lnTo>
                  <a:pt x="1434306" y="21347"/>
                </a:lnTo>
                <a:lnTo>
                  <a:pt x="1377674" y="26927"/>
                </a:lnTo>
                <a:lnTo>
                  <a:pt x="1321539" y="33132"/>
                </a:lnTo>
                <a:lnTo>
                  <a:pt x="1265929" y="39954"/>
                </a:lnTo>
                <a:lnTo>
                  <a:pt x="1210875" y="47388"/>
                </a:lnTo>
                <a:lnTo>
                  <a:pt x="1156403" y="55427"/>
                </a:lnTo>
                <a:lnTo>
                  <a:pt x="1102544" y="64064"/>
                </a:lnTo>
                <a:lnTo>
                  <a:pt x="1049326" y="73291"/>
                </a:lnTo>
                <a:lnTo>
                  <a:pt x="996778" y="83104"/>
                </a:lnTo>
                <a:lnTo>
                  <a:pt x="944928" y="93494"/>
                </a:lnTo>
                <a:lnTo>
                  <a:pt x="893805" y="104455"/>
                </a:lnTo>
                <a:lnTo>
                  <a:pt x="843438" y="115980"/>
                </a:lnTo>
                <a:lnTo>
                  <a:pt x="793857" y="128064"/>
                </a:lnTo>
                <a:lnTo>
                  <a:pt x="745088" y="140698"/>
                </a:lnTo>
                <a:lnTo>
                  <a:pt x="697162" y="153877"/>
                </a:lnTo>
                <a:lnTo>
                  <a:pt x="650108" y="167593"/>
                </a:lnTo>
                <a:lnTo>
                  <a:pt x="603953" y="181840"/>
                </a:lnTo>
                <a:lnTo>
                  <a:pt x="558727" y="196612"/>
                </a:lnTo>
                <a:lnTo>
                  <a:pt x="514458" y="211901"/>
                </a:lnTo>
                <a:lnTo>
                  <a:pt x="471175" y="227701"/>
                </a:lnTo>
                <a:lnTo>
                  <a:pt x="428908" y="244005"/>
                </a:lnTo>
                <a:lnTo>
                  <a:pt x="387684" y="260806"/>
                </a:lnTo>
                <a:lnTo>
                  <a:pt x="347533" y="278098"/>
                </a:lnTo>
                <a:lnTo>
                  <a:pt x="308483" y="295874"/>
                </a:lnTo>
                <a:lnTo>
                  <a:pt x="270563" y="314128"/>
                </a:lnTo>
                <a:lnTo>
                  <a:pt x="233802" y="332852"/>
                </a:lnTo>
                <a:lnTo>
                  <a:pt x="198229" y="352041"/>
                </a:lnTo>
                <a:lnTo>
                  <a:pt x="163871" y="371686"/>
                </a:lnTo>
                <a:lnTo>
                  <a:pt x="130760" y="391782"/>
                </a:lnTo>
                <a:lnTo>
                  <a:pt x="68386" y="433299"/>
                </a:lnTo>
                <a:lnTo>
                  <a:pt x="50923" y="444050"/>
                </a:lnTo>
                <a:lnTo>
                  <a:pt x="33704" y="454801"/>
                </a:lnTo>
                <a:lnTo>
                  <a:pt x="16730" y="465552"/>
                </a:lnTo>
                <a:lnTo>
                  <a:pt x="0" y="476303"/>
                </a:lnTo>
                <a:lnTo>
                  <a:pt x="162174" y="671777"/>
                </a:lnTo>
                <a:close/>
              </a:path>
            </a:pathLst>
          </a:custGeom>
          <a:ln w="6515">
            <a:solidFill>
              <a:srgbClr val="A4A4A4"/>
            </a:solidFill>
          </a:ln>
        </p:spPr>
        <p:txBody>
          <a:bodyPr wrap="square" lIns="0" tIns="0" rIns="0" bIns="0" rtlCol="0"/>
          <a:lstStyle/>
          <a:p/>
        </p:txBody>
      </p:sp>
      <p:sp>
        <p:nvSpPr>
          <p:cNvPr id="5" name="object 5"/>
          <p:cNvSpPr/>
          <p:nvPr/>
        </p:nvSpPr>
        <p:spPr>
          <a:xfrm>
            <a:off x="1561176" y="2405287"/>
            <a:ext cx="3666490" cy="447675"/>
          </a:xfrm>
          <a:custGeom>
            <a:avLst/>
            <a:gdLst/>
            <a:ahLst/>
            <a:cxnLst/>
            <a:rect l="l" t="t" r="r" b="b"/>
            <a:pathLst>
              <a:path w="3666490" h="447675">
                <a:moveTo>
                  <a:pt x="-10099" y="223817"/>
                </a:moveTo>
                <a:lnTo>
                  <a:pt x="3676290" y="223817"/>
                </a:lnTo>
              </a:path>
            </a:pathLst>
          </a:custGeom>
          <a:ln w="467833">
            <a:solidFill>
              <a:srgbClr val="000000"/>
            </a:solidFill>
          </a:ln>
        </p:spPr>
        <p:txBody>
          <a:bodyPr wrap="square" lIns="0" tIns="0" rIns="0" bIns="0" rtlCol="0"/>
          <a:lstStyle/>
          <a:p/>
        </p:txBody>
      </p:sp>
      <p:sp>
        <p:nvSpPr>
          <p:cNvPr id="6" name="object 6"/>
          <p:cNvSpPr/>
          <p:nvPr/>
        </p:nvSpPr>
        <p:spPr>
          <a:xfrm>
            <a:off x="3394206" y="2038449"/>
            <a:ext cx="0" cy="1278890"/>
          </a:xfrm>
          <a:custGeom>
            <a:avLst/>
            <a:gdLst/>
            <a:ahLst/>
            <a:cxnLst/>
            <a:rect l="l" t="t" r="r" b="b"/>
            <a:pathLst>
              <a:path w="0" h="1278889">
                <a:moveTo>
                  <a:pt x="0" y="0"/>
                </a:moveTo>
                <a:lnTo>
                  <a:pt x="0" y="1278722"/>
                </a:lnTo>
              </a:path>
            </a:pathLst>
          </a:custGeom>
          <a:ln w="6513">
            <a:solidFill>
              <a:srgbClr val="000000"/>
            </a:solidFill>
          </a:ln>
        </p:spPr>
        <p:txBody>
          <a:bodyPr wrap="square" lIns="0" tIns="0" rIns="0" bIns="0" rtlCol="0"/>
          <a:lstStyle/>
          <a:p/>
        </p:txBody>
      </p:sp>
      <p:sp>
        <p:nvSpPr>
          <p:cNvPr id="7" name="object 7"/>
          <p:cNvSpPr/>
          <p:nvPr/>
        </p:nvSpPr>
        <p:spPr>
          <a:xfrm>
            <a:off x="3394206" y="3453351"/>
            <a:ext cx="0" cy="51435"/>
          </a:xfrm>
          <a:custGeom>
            <a:avLst/>
            <a:gdLst/>
            <a:ahLst/>
            <a:cxnLst/>
            <a:rect l="l" t="t" r="r" b="b"/>
            <a:pathLst>
              <a:path w="0" h="51435">
                <a:moveTo>
                  <a:pt x="0" y="0"/>
                </a:moveTo>
                <a:lnTo>
                  <a:pt x="0" y="51149"/>
                </a:lnTo>
              </a:path>
            </a:pathLst>
          </a:custGeom>
          <a:ln w="6513">
            <a:solidFill>
              <a:srgbClr val="000000"/>
            </a:solidFill>
          </a:ln>
        </p:spPr>
        <p:txBody>
          <a:bodyPr wrap="square" lIns="0" tIns="0" rIns="0" bIns="0" rtlCol="0"/>
          <a:lstStyle/>
          <a:p/>
        </p:txBody>
      </p:sp>
      <p:sp>
        <p:nvSpPr>
          <p:cNvPr id="8" name="object 8"/>
          <p:cNvSpPr/>
          <p:nvPr/>
        </p:nvSpPr>
        <p:spPr>
          <a:xfrm>
            <a:off x="3942408" y="2852928"/>
            <a:ext cx="1650364" cy="0"/>
          </a:xfrm>
          <a:custGeom>
            <a:avLst/>
            <a:gdLst/>
            <a:ahLst/>
            <a:cxnLst/>
            <a:rect l="l" t="t" r="r" b="b"/>
            <a:pathLst>
              <a:path w="1650364" h="0">
                <a:moveTo>
                  <a:pt x="0" y="0"/>
                </a:moveTo>
                <a:lnTo>
                  <a:pt x="1649976" y="0"/>
                </a:lnTo>
              </a:path>
            </a:pathLst>
          </a:custGeom>
          <a:ln w="6787">
            <a:solidFill>
              <a:srgbClr val="A4A4A4"/>
            </a:solidFill>
            <a:prstDash val="lgDash"/>
          </a:ln>
        </p:spPr>
        <p:txBody>
          <a:bodyPr wrap="square" lIns="0" tIns="0" rIns="0" bIns="0" rtlCol="0"/>
          <a:lstStyle/>
          <a:p/>
        </p:txBody>
      </p:sp>
      <p:sp>
        <p:nvSpPr>
          <p:cNvPr id="9" name="object 9"/>
          <p:cNvSpPr/>
          <p:nvPr/>
        </p:nvSpPr>
        <p:spPr>
          <a:xfrm>
            <a:off x="1196081" y="2852928"/>
            <a:ext cx="2644775" cy="0"/>
          </a:xfrm>
          <a:custGeom>
            <a:avLst/>
            <a:gdLst/>
            <a:ahLst/>
            <a:cxnLst/>
            <a:rect l="l" t="t" r="r" b="b"/>
            <a:pathLst>
              <a:path w="2644775" h="0">
                <a:moveTo>
                  <a:pt x="0" y="0"/>
                </a:moveTo>
                <a:lnTo>
                  <a:pt x="2644724" y="0"/>
                </a:lnTo>
              </a:path>
            </a:pathLst>
          </a:custGeom>
          <a:ln w="6787">
            <a:solidFill>
              <a:srgbClr val="A4A4A4"/>
            </a:solidFill>
            <a:prstDash val="lgDash"/>
          </a:ln>
        </p:spPr>
        <p:txBody>
          <a:bodyPr wrap="square" lIns="0" tIns="0" rIns="0" bIns="0" rtlCol="0"/>
          <a:lstStyle/>
          <a:p/>
        </p:txBody>
      </p:sp>
      <p:sp>
        <p:nvSpPr>
          <p:cNvPr id="10" name="object 10"/>
          <p:cNvSpPr/>
          <p:nvPr/>
        </p:nvSpPr>
        <p:spPr>
          <a:xfrm>
            <a:off x="1196081" y="2527139"/>
            <a:ext cx="4396740" cy="0"/>
          </a:xfrm>
          <a:custGeom>
            <a:avLst/>
            <a:gdLst/>
            <a:ahLst/>
            <a:cxnLst/>
            <a:rect l="l" t="t" r="r" b="b"/>
            <a:pathLst>
              <a:path w="4396740" h="0">
                <a:moveTo>
                  <a:pt x="4396304" y="0"/>
                </a:moveTo>
                <a:lnTo>
                  <a:pt x="0" y="0"/>
                </a:lnTo>
              </a:path>
            </a:pathLst>
          </a:custGeom>
          <a:ln w="6787">
            <a:solidFill>
              <a:srgbClr val="000000"/>
            </a:solidFill>
            <a:prstDash val="lgDash"/>
          </a:ln>
        </p:spPr>
        <p:txBody>
          <a:bodyPr wrap="square" lIns="0" tIns="0" rIns="0" bIns="0" rtlCol="0"/>
          <a:lstStyle/>
          <a:p/>
        </p:txBody>
      </p:sp>
      <p:sp>
        <p:nvSpPr>
          <p:cNvPr id="11" name="object 11"/>
          <p:cNvSpPr/>
          <p:nvPr/>
        </p:nvSpPr>
        <p:spPr>
          <a:xfrm>
            <a:off x="3374211" y="2547657"/>
            <a:ext cx="40640" cy="40640"/>
          </a:xfrm>
          <a:custGeom>
            <a:avLst/>
            <a:gdLst/>
            <a:ahLst/>
            <a:cxnLst/>
            <a:rect l="l" t="t" r="r" b="b"/>
            <a:pathLst>
              <a:path w="40639" h="40639">
                <a:moveTo>
                  <a:pt x="20190" y="40397"/>
                </a:moveTo>
                <a:lnTo>
                  <a:pt x="12089" y="38799"/>
                </a:lnTo>
                <a:lnTo>
                  <a:pt x="5698" y="34452"/>
                </a:lnTo>
                <a:lnTo>
                  <a:pt x="1506" y="28028"/>
                </a:lnTo>
                <a:lnTo>
                  <a:pt x="0" y="20198"/>
                </a:lnTo>
                <a:lnTo>
                  <a:pt x="1506" y="12369"/>
                </a:lnTo>
                <a:lnTo>
                  <a:pt x="5698" y="5945"/>
                </a:lnTo>
                <a:lnTo>
                  <a:pt x="12089" y="1598"/>
                </a:lnTo>
                <a:lnTo>
                  <a:pt x="20190" y="0"/>
                </a:lnTo>
                <a:lnTo>
                  <a:pt x="28016" y="1598"/>
                </a:lnTo>
                <a:lnTo>
                  <a:pt x="34437" y="5945"/>
                </a:lnTo>
                <a:lnTo>
                  <a:pt x="38783" y="12369"/>
                </a:lnTo>
                <a:lnTo>
                  <a:pt x="40380" y="20198"/>
                </a:lnTo>
                <a:lnTo>
                  <a:pt x="38783" y="28028"/>
                </a:lnTo>
                <a:lnTo>
                  <a:pt x="34437" y="34452"/>
                </a:lnTo>
                <a:lnTo>
                  <a:pt x="28016" y="38799"/>
                </a:lnTo>
                <a:lnTo>
                  <a:pt x="20190" y="40397"/>
                </a:lnTo>
                <a:close/>
              </a:path>
            </a:pathLst>
          </a:custGeom>
          <a:solidFill>
            <a:srgbClr val="0000CD"/>
          </a:solidFill>
        </p:spPr>
        <p:txBody>
          <a:bodyPr wrap="square" lIns="0" tIns="0" rIns="0" bIns="0" rtlCol="0"/>
          <a:lstStyle/>
          <a:p/>
        </p:txBody>
      </p:sp>
      <p:sp>
        <p:nvSpPr>
          <p:cNvPr id="12" name="object 12"/>
          <p:cNvSpPr/>
          <p:nvPr/>
        </p:nvSpPr>
        <p:spPr>
          <a:xfrm>
            <a:off x="3374211" y="2547657"/>
            <a:ext cx="40640" cy="40640"/>
          </a:xfrm>
          <a:custGeom>
            <a:avLst/>
            <a:gdLst/>
            <a:ahLst/>
            <a:cxnLst/>
            <a:rect l="l" t="t" r="r" b="b"/>
            <a:pathLst>
              <a:path w="40639" h="40639">
                <a:moveTo>
                  <a:pt x="40380" y="20198"/>
                </a:moveTo>
                <a:lnTo>
                  <a:pt x="38783" y="12369"/>
                </a:lnTo>
                <a:lnTo>
                  <a:pt x="34437" y="5945"/>
                </a:lnTo>
                <a:lnTo>
                  <a:pt x="28016" y="1598"/>
                </a:lnTo>
                <a:lnTo>
                  <a:pt x="20190" y="0"/>
                </a:lnTo>
                <a:lnTo>
                  <a:pt x="12089" y="1598"/>
                </a:lnTo>
                <a:lnTo>
                  <a:pt x="5698" y="5945"/>
                </a:lnTo>
                <a:lnTo>
                  <a:pt x="1506" y="12369"/>
                </a:lnTo>
                <a:lnTo>
                  <a:pt x="0" y="20198"/>
                </a:lnTo>
                <a:lnTo>
                  <a:pt x="1506" y="28028"/>
                </a:lnTo>
                <a:lnTo>
                  <a:pt x="5698" y="34452"/>
                </a:lnTo>
                <a:lnTo>
                  <a:pt x="12089" y="38799"/>
                </a:lnTo>
                <a:lnTo>
                  <a:pt x="20190" y="40397"/>
                </a:lnTo>
                <a:lnTo>
                  <a:pt x="28016" y="38799"/>
                </a:lnTo>
                <a:lnTo>
                  <a:pt x="34437" y="34452"/>
                </a:lnTo>
                <a:lnTo>
                  <a:pt x="38783" y="28028"/>
                </a:lnTo>
                <a:lnTo>
                  <a:pt x="40380" y="20198"/>
                </a:lnTo>
                <a:close/>
              </a:path>
            </a:pathLst>
          </a:custGeom>
          <a:ln w="6514">
            <a:solidFill>
              <a:srgbClr val="000000"/>
            </a:solidFill>
          </a:ln>
        </p:spPr>
        <p:txBody>
          <a:bodyPr wrap="square" lIns="0" tIns="0" rIns="0" bIns="0" rtlCol="0"/>
          <a:lstStyle/>
          <a:p/>
        </p:txBody>
      </p:sp>
      <p:sp>
        <p:nvSpPr>
          <p:cNvPr id="13" name="object 13"/>
          <p:cNvSpPr/>
          <p:nvPr/>
        </p:nvSpPr>
        <p:spPr>
          <a:xfrm>
            <a:off x="1561110" y="2907133"/>
            <a:ext cx="0" cy="584200"/>
          </a:xfrm>
          <a:custGeom>
            <a:avLst/>
            <a:gdLst/>
            <a:ahLst/>
            <a:cxnLst/>
            <a:rect l="l" t="t" r="r" b="b"/>
            <a:pathLst>
              <a:path w="0" h="584200">
                <a:moveTo>
                  <a:pt x="0" y="583814"/>
                </a:moveTo>
                <a:lnTo>
                  <a:pt x="0" y="0"/>
                </a:lnTo>
                <a:lnTo>
                  <a:pt x="0" y="583814"/>
                </a:lnTo>
                <a:close/>
              </a:path>
            </a:pathLst>
          </a:custGeom>
          <a:ln w="3175">
            <a:solidFill>
              <a:srgbClr val="000000"/>
            </a:solidFill>
          </a:ln>
        </p:spPr>
        <p:txBody>
          <a:bodyPr wrap="square" lIns="0" tIns="0" rIns="0" bIns="0" rtlCol="0"/>
          <a:lstStyle/>
          <a:p/>
        </p:txBody>
      </p:sp>
      <p:sp>
        <p:nvSpPr>
          <p:cNvPr id="14" name="object 14"/>
          <p:cNvSpPr/>
          <p:nvPr/>
        </p:nvSpPr>
        <p:spPr>
          <a:xfrm>
            <a:off x="1806652" y="2819170"/>
            <a:ext cx="0" cy="671830"/>
          </a:xfrm>
          <a:custGeom>
            <a:avLst/>
            <a:gdLst/>
            <a:ahLst/>
            <a:cxnLst/>
            <a:rect l="l" t="t" r="r" b="b"/>
            <a:pathLst>
              <a:path w="0" h="671829">
                <a:moveTo>
                  <a:pt x="0" y="671777"/>
                </a:moveTo>
                <a:lnTo>
                  <a:pt x="0" y="0"/>
                </a:lnTo>
                <a:lnTo>
                  <a:pt x="0" y="671777"/>
                </a:lnTo>
                <a:close/>
              </a:path>
            </a:pathLst>
          </a:custGeom>
          <a:ln w="3175">
            <a:solidFill>
              <a:srgbClr val="000000"/>
            </a:solidFill>
          </a:ln>
        </p:spPr>
        <p:txBody>
          <a:bodyPr wrap="square" lIns="0" tIns="0" rIns="0" bIns="0" rtlCol="0"/>
          <a:lstStyle/>
          <a:p/>
        </p:txBody>
      </p:sp>
      <p:sp>
        <p:nvSpPr>
          <p:cNvPr id="15" name="object 15"/>
          <p:cNvSpPr/>
          <p:nvPr/>
        </p:nvSpPr>
        <p:spPr>
          <a:xfrm>
            <a:off x="1611912" y="3382133"/>
            <a:ext cx="45720" cy="0"/>
          </a:xfrm>
          <a:custGeom>
            <a:avLst/>
            <a:gdLst/>
            <a:ahLst/>
            <a:cxnLst/>
            <a:rect l="l" t="t" r="r" b="b"/>
            <a:pathLst>
              <a:path w="45719" h="0">
                <a:moveTo>
                  <a:pt x="0" y="0"/>
                </a:moveTo>
                <a:lnTo>
                  <a:pt x="45656" y="0"/>
                </a:lnTo>
              </a:path>
            </a:pathLst>
          </a:custGeom>
          <a:ln w="3175">
            <a:solidFill>
              <a:srgbClr val="000000"/>
            </a:solidFill>
          </a:ln>
        </p:spPr>
        <p:txBody>
          <a:bodyPr wrap="square" lIns="0" tIns="0" rIns="0" bIns="0" rtlCol="0"/>
          <a:lstStyle/>
          <a:p/>
        </p:txBody>
      </p:sp>
      <p:sp>
        <p:nvSpPr>
          <p:cNvPr id="16" name="object 16"/>
          <p:cNvSpPr/>
          <p:nvPr/>
        </p:nvSpPr>
        <p:spPr>
          <a:xfrm>
            <a:off x="1709673" y="3382133"/>
            <a:ext cx="46355" cy="0"/>
          </a:xfrm>
          <a:custGeom>
            <a:avLst/>
            <a:gdLst/>
            <a:ahLst/>
            <a:cxnLst/>
            <a:rect l="l" t="t" r="r" b="b"/>
            <a:pathLst>
              <a:path w="46355" h="0">
                <a:moveTo>
                  <a:pt x="0" y="0"/>
                </a:moveTo>
                <a:lnTo>
                  <a:pt x="46177" y="0"/>
                </a:lnTo>
              </a:path>
            </a:pathLst>
          </a:custGeom>
          <a:ln w="3175">
            <a:solidFill>
              <a:srgbClr val="000000"/>
            </a:solidFill>
          </a:ln>
        </p:spPr>
        <p:txBody>
          <a:bodyPr wrap="square" lIns="0" tIns="0" rIns="0" bIns="0" rtlCol="0"/>
          <a:lstStyle/>
          <a:p/>
        </p:txBody>
      </p:sp>
      <p:sp>
        <p:nvSpPr>
          <p:cNvPr id="17" name="object 17"/>
          <p:cNvSpPr/>
          <p:nvPr/>
        </p:nvSpPr>
        <p:spPr>
          <a:xfrm>
            <a:off x="1560980" y="3363693"/>
            <a:ext cx="55880" cy="37465"/>
          </a:xfrm>
          <a:custGeom>
            <a:avLst/>
            <a:gdLst/>
            <a:ahLst/>
            <a:cxnLst/>
            <a:rect l="l" t="t" r="r" b="b"/>
            <a:pathLst>
              <a:path w="55880" h="37464">
                <a:moveTo>
                  <a:pt x="55360" y="37139"/>
                </a:moveTo>
                <a:lnTo>
                  <a:pt x="0" y="18895"/>
                </a:lnTo>
                <a:lnTo>
                  <a:pt x="55360" y="0"/>
                </a:lnTo>
                <a:lnTo>
                  <a:pt x="55360" y="37139"/>
                </a:lnTo>
                <a:close/>
              </a:path>
            </a:pathLst>
          </a:custGeom>
          <a:solidFill>
            <a:srgbClr val="000000"/>
          </a:solidFill>
        </p:spPr>
        <p:txBody>
          <a:bodyPr wrap="square" lIns="0" tIns="0" rIns="0" bIns="0" rtlCol="0"/>
          <a:lstStyle/>
          <a:p/>
        </p:txBody>
      </p:sp>
      <p:sp>
        <p:nvSpPr>
          <p:cNvPr id="18" name="object 18"/>
          <p:cNvSpPr/>
          <p:nvPr/>
        </p:nvSpPr>
        <p:spPr>
          <a:xfrm>
            <a:off x="1751487" y="3363824"/>
            <a:ext cx="55880" cy="37465"/>
          </a:xfrm>
          <a:custGeom>
            <a:avLst/>
            <a:gdLst/>
            <a:ahLst/>
            <a:cxnLst/>
            <a:rect l="l" t="t" r="r" b="b"/>
            <a:pathLst>
              <a:path w="55880" h="37464">
                <a:moveTo>
                  <a:pt x="0" y="37139"/>
                </a:moveTo>
                <a:lnTo>
                  <a:pt x="0" y="0"/>
                </a:lnTo>
                <a:lnTo>
                  <a:pt x="55360" y="18895"/>
                </a:lnTo>
                <a:lnTo>
                  <a:pt x="0" y="37139"/>
                </a:lnTo>
                <a:close/>
              </a:path>
            </a:pathLst>
          </a:custGeom>
          <a:solidFill>
            <a:srgbClr val="000000"/>
          </a:solidFill>
        </p:spPr>
        <p:txBody>
          <a:bodyPr wrap="square" lIns="0" tIns="0" rIns="0" bIns="0" rtlCol="0"/>
          <a:lstStyle/>
          <a:p/>
        </p:txBody>
      </p:sp>
      <p:sp>
        <p:nvSpPr>
          <p:cNvPr id="19" name="object 19"/>
          <p:cNvSpPr txBox="1"/>
          <p:nvPr/>
        </p:nvSpPr>
        <p:spPr>
          <a:xfrm>
            <a:off x="1645183" y="3293620"/>
            <a:ext cx="77470" cy="156210"/>
          </a:xfrm>
          <a:prstGeom prst="rect">
            <a:avLst/>
          </a:prstGeom>
        </p:spPr>
        <p:txBody>
          <a:bodyPr wrap="square" lIns="0" tIns="13335" rIns="0" bIns="0" rtlCol="0" vert="horz">
            <a:spAutoFit/>
          </a:bodyPr>
          <a:lstStyle/>
          <a:p>
            <a:pPr marL="12700">
              <a:lnSpc>
                <a:spcPct val="100000"/>
              </a:lnSpc>
              <a:spcBef>
                <a:spcPts val="105"/>
              </a:spcBef>
            </a:pPr>
            <a:r>
              <a:rPr dirty="0" sz="850">
                <a:latin typeface="Calibri"/>
                <a:cs typeface="Calibri"/>
              </a:rPr>
              <a:t>a</a:t>
            </a:r>
            <a:endParaRPr sz="850">
              <a:latin typeface="Calibri"/>
              <a:cs typeface="Calibri"/>
            </a:endParaRPr>
          </a:p>
        </p:txBody>
      </p:sp>
      <p:sp>
        <p:nvSpPr>
          <p:cNvPr id="20" name="object 20"/>
          <p:cNvSpPr/>
          <p:nvPr/>
        </p:nvSpPr>
        <p:spPr>
          <a:xfrm>
            <a:off x="4986123" y="2764437"/>
            <a:ext cx="0" cy="727075"/>
          </a:xfrm>
          <a:custGeom>
            <a:avLst/>
            <a:gdLst/>
            <a:ahLst/>
            <a:cxnLst/>
            <a:rect l="l" t="t" r="r" b="b"/>
            <a:pathLst>
              <a:path w="0" h="727075">
                <a:moveTo>
                  <a:pt x="0" y="726509"/>
                </a:moveTo>
                <a:lnTo>
                  <a:pt x="0" y="0"/>
                </a:lnTo>
                <a:lnTo>
                  <a:pt x="0" y="726509"/>
                </a:lnTo>
                <a:close/>
              </a:path>
            </a:pathLst>
          </a:custGeom>
          <a:ln w="3175">
            <a:solidFill>
              <a:srgbClr val="000000"/>
            </a:solidFill>
          </a:ln>
        </p:spPr>
        <p:txBody>
          <a:bodyPr wrap="square" lIns="0" tIns="0" rIns="0" bIns="0" rtlCol="0"/>
          <a:lstStyle/>
          <a:p/>
        </p:txBody>
      </p:sp>
      <p:sp>
        <p:nvSpPr>
          <p:cNvPr id="21" name="object 21"/>
          <p:cNvSpPr/>
          <p:nvPr/>
        </p:nvSpPr>
        <p:spPr>
          <a:xfrm>
            <a:off x="5227106" y="2907133"/>
            <a:ext cx="0" cy="584200"/>
          </a:xfrm>
          <a:custGeom>
            <a:avLst/>
            <a:gdLst/>
            <a:ahLst/>
            <a:cxnLst/>
            <a:rect l="l" t="t" r="r" b="b"/>
            <a:pathLst>
              <a:path w="0" h="584200">
                <a:moveTo>
                  <a:pt x="0" y="583814"/>
                </a:moveTo>
                <a:lnTo>
                  <a:pt x="0" y="0"/>
                </a:lnTo>
                <a:lnTo>
                  <a:pt x="0" y="583814"/>
                </a:lnTo>
                <a:close/>
              </a:path>
            </a:pathLst>
          </a:custGeom>
          <a:ln w="3175">
            <a:solidFill>
              <a:srgbClr val="000000"/>
            </a:solidFill>
          </a:ln>
        </p:spPr>
        <p:txBody>
          <a:bodyPr wrap="square" lIns="0" tIns="0" rIns="0" bIns="0" rtlCol="0"/>
          <a:lstStyle/>
          <a:p/>
        </p:txBody>
      </p:sp>
      <p:sp>
        <p:nvSpPr>
          <p:cNvPr id="22" name="object 22"/>
          <p:cNvSpPr/>
          <p:nvPr/>
        </p:nvSpPr>
        <p:spPr>
          <a:xfrm>
            <a:off x="5036925" y="3382133"/>
            <a:ext cx="44450" cy="0"/>
          </a:xfrm>
          <a:custGeom>
            <a:avLst/>
            <a:gdLst/>
            <a:ahLst/>
            <a:cxnLst/>
            <a:rect l="l" t="t" r="r" b="b"/>
            <a:pathLst>
              <a:path w="44450" h="0">
                <a:moveTo>
                  <a:pt x="0" y="0"/>
                </a:moveTo>
                <a:lnTo>
                  <a:pt x="43898" y="0"/>
                </a:lnTo>
              </a:path>
            </a:pathLst>
          </a:custGeom>
          <a:ln w="3175">
            <a:solidFill>
              <a:srgbClr val="000000"/>
            </a:solidFill>
          </a:ln>
        </p:spPr>
        <p:txBody>
          <a:bodyPr wrap="square" lIns="0" tIns="0" rIns="0" bIns="0" rtlCol="0"/>
          <a:lstStyle/>
          <a:p/>
        </p:txBody>
      </p:sp>
      <p:sp>
        <p:nvSpPr>
          <p:cNvPr id="23" name="object 23"/>
          <p:cNvSpPr/>
          <p:nvPr/>
        </p:nvSpPr>
        <p:spPr>
          <a:xfrm>
            <a:off x="5132276" y="3382133"/>
            <a:ext cx="44450" cy="0"/>
          </a:xfrm>
          <a:custGeom>
            <a:avLst/>
            <a:gdLst/>
            <a:ahLst/>
            <a:cxnLst/>
            <a:rect l="l" t="t" r="r" b="b"/>
            <a:pathLst>
              <a:path w="44450" h="0">
                <a:moveTo>
                  <a:pt x="0" y="0"/>
                </a:moveTo>
                <a:lnTo>
                  <a:pt x="44028" y="0"/>
                </a:lnTo>
              </a:path>
            </a:pathLst>
          </a:custGeom>
          <a:ln w="3175">
            <a:solidFill>
              <a:srgbClr val="000000"/>
            </a:solidFill>
          </a:ln>
        </p:spPr>
        <p:txBody>
          <a:bodyPr wrap="square" lIns="0" tIns="0" rIns="0" bIns="0" rtlCol="0"/>
          <a:lstStyle/>
          <a:p/>
        </p:txBody>
      </p:sp>
      <p:sp>
        <p:nvSpPr>
          <p:cNvPr id="24" name="object 24"/>
          <p:cNvSpPr/>
          <p:nvPr/>
        </p:nvSpPr>
        <p:spPr>
          <a:xfrm>
            <a:off x="4985993" y="3363693"/>
            <a:ext cx="56515" cy="37465"/>
          </a:xfrm>
          <a:custGeom>
            <a:avLst/>
            <a:gdLst/>
            <a:ahLst/>
            <a:cxnLst/>
            <a:rect l="l" t="t" r="r" b="b"/>
            <a:pathLst>
              <a:path w="56514" h="37464">
                <a:moveTo>
                  <a:pt x="56012" y="37139"/>
                </a:moveTo>
                <a:lnTo>
                  <a:pt x="0" y="18895"/>
                </a:lnTo>
                <a:lnTo>
                  <a:pt x="56012" y="0"/>
                </a:lnTo>
                <a:lnTo>
                  <a:pt x="56012" y="37139"/>
                </a:lnTo>
                <a:close/>
              </a:path>
            </a:pathLst>
          </a:custGeom>
          <a:solidFill>
            <a:srgbClr val="000000"/>
          </a:solidFill>
        </p:spPr>
        <p:txBody>
          <a:bodyPr wrap="square" lIns="0" tIns="0" rIns="0" bIns="0" rtlCol="0"/>
          <a:lstStyle/>
          <a:p/>
        </p:txBody>
      </p:sp>
      <p:sp>
        <p:nvSpPr>
          <p:cNvPr id="25" name="object 25"/>
          <p:cNvSpPr/>
          <p:nvPr/>
        </p:nvSpPr>
        <p:spPr>
          <a:xfrm>
            <a:off x="5171810" y="3363824"/>
            <a:ext cx="55880" cy="37465"/>
          </a:xfrm>
          <a:custGeom>
            <a:avLst/>
            <a:gdLst/>
            <a:ahLst/>
            <a:cxnLst/>
            <a:rect l="l" t="t" r="r" b="b"/>
            <a:pathLst>
              <a:path w="55879" h="37464">
                <a:moveTo>
                  <a:pt x="0" y="37139"/>
                </a:moveTo>
                <a:lnTo>
                  <a:pt x="0" y="0"/>
                </a:lnTo>
                <a:lnTo>
                  <a:pt x="55360" y="18895"/>
                </a:lnTo>
                <a:lnTo>
                  <a:pt x="0" y="37139"/>
                </a:lnTo>
                <a:close/>
              </a:path>
            </a:pathLst>
          </a:custGeom>
          <a:solidFill>
            <a:srgbClr val="000000"/>
          </a:solidFill>
        </p:spPr>
        <p:txBody>
          <a:bodyPr wrap="square" lIns="0" tIns="0" rIns="0" bIns="0" rtlCol="0"/>
          <a:lstStyle/>
          <a:p/>
        </p:txBody>
      </p:sp>
      <p:sp>
        <p:nvSpPr>
          <p:cNvPr id="26" name="object 26"/>
          <p:cNvSpPr txBox="1"/>
          <p:nvPr/>
        </p:nvSpPr>
        <p:spPr>
          <a:xfrm>
            <a:off x="5068069" y="3293620"/>
            <a:ext cx="77470" cy="156210"/>
          </a:xfrm>
          <a:prstGeom prst="rect">
            <a:avLst/>
          </a:prstGeom>
        </p:spPr>
        <p:txBody>
          <a:bodyPr wrap="square" lIns="0" tIns="13335" rIns="0" bIns="0" rtlCol="0" vert="horz">
            <a:spAutoFit/>
          </a:bodyPr>
          <a:lstStyle/>
          <a:p>
            <a:pPr marL="12700">
              <a:lnSpc>
                <a:spcPct val="100000"/>
              </a:lnSpc>
              <a:spcBef>
                <a:spcPts val="105"/>
              </a:spcBef>
            </a:pPr>
            <a:r>
              <a:rPr dirty="0" sz="850">
                <a:latin typeface="Calibri"/>
                <a:cs typeface="Calibri"/>
              </a:rPr>
              <a:t>a</a:t>
            </a:r>
            <a:endParaRPr sz="850">
              <a:latin typeface="Calibri"/>
              <a:cs typeface="Calibri"/>
            </a:endParaRPr>
          </a:p>
        </p:txBody>
      </p:sp>
      <p:sp>
        <p:nvSpPr>
          <p:cNvPr id="27" name="object 27"/>
          <p:cNvSpPr/>
          <p:nvPr/>
        </p:nvSpPr>
        <p:spPr>
          <a:xfrm>
            <a:off x="1806652" y="2764437"/>
            <a:ext cx="0" cy="727075"/>
          </a:xfrm>
          <a:custGeom>
            <a:avLst/>
            <a:gdLst/>
            <a:ahLst/>
            <a:cxnLst/>
            <a:rect l="l" t="t" r="r" b="b"/>
            <a:pathLst>
              <a:path w="0" h="727075">
                <a:moveTo>
                  <a:pt x="0" y="726509"/>
                </a:moveTo>
                <a:lnTo>
                  <a:pt x="0" y="0"/>
                </a:lnTo>
                <a:lnTo>
                  <a:pt x="0" y="726509"/>
                </a:lnTo>
                <a:close/>
              </a:path>
            </a:pathLst>
          </a:custGeom>
          <a:ln w="3175">
            <a:solidFill>
              <a:srgbClr val="000000"/>
            </a:solidFill>
          </a:ln>
        </p:spPr>
        <p:txBody>
          <a:bodyPr wrap="square" lIns="0" tIns="0" rIns="0" bIns="0" rtlCol="0"/>
          <a:lstStyle/>
          <a:p/>
        </p:txBody>
      </p:sp>
      <p:sp>
        <p:nvSpPr>
          <p:cNvPr id="28" name="object 28"/>
          <p:cNvSpPr/>
          <p:nvPr/>
        </p:nvSpPr>
        <p:spPr>
          <a:xfrm>
            <a:off x="4986319" y="2764437"/>
            <a:ext cx="0" cy="727075"/>
          </a:xfrm>
          <a:custGeom>
            <a:avLst/>
            <a:gdLst/>
            <a:ahLst/>
            <a:cxnLst/>
            <a:rect l="l" t="t" r="r" b="b"/>
            <a:pathLst>
              <a:path w="0" h="727075">
                <a:moveTo>
                  <a:pt x="0" y="726509"/>
                </a:moveTo>
                <a:lnTo>
                  <a:pt x="0" y="0"/>
                </a:lnTo>
                <a:lnTo>
                  <a:pt x="0" y="726509"/>
                </a:lnTo>
                <a:close/>
              </a:path>
            </a:pathLst>
          </a:custGeom>
          <a:ln w="3175">
            <a:solidFill>
              <a:srgbClr val="000000"/>
            </a:solidFill>
          </a:ln>
        </p:spPr>
        <p:txBody>
          <a:bodyPr wrap="square" lIns="0" tIns="0" rIns="0" bIns="0" rtlCol="0"/>
          <a:lstStyle/>
          <a:p/>
        </p:txBody>
      </p:sp>
      <p:sp>
        <p:nvSpPr>
          <p:cNvPr id="29" name="object 29"/>
          <p:cNvSpPr/>
          <p:nvPr/>
        </p:nvSpPr>
        <p:spPr>
          <a:xfrm>
            <a:off x="1857454" y="3382133"/>
            <a:ext cx="1365885" cy="0"/>
          </a:xfrm>
          <a:custGeom>
            <a:avLst/>
            <a:gdLst/>
            <a:ahLst/>
            <a:cxnLst/>
            <a:rect l="l" t="t" r="r" b="b"/>
            <a:pathLst>
              <a:path w="1365885" h="0">
                <a:moveTo>
                  <a:pt x="0" y="0"/>
                </a:moveTo>
                <a:lnTo>
                  <a:pt x="1365849" y="0"/>
                </a:lnTo>
              </a:path>
            </a:pathLst>
          </a:custGeom>
          <a:ln w="3175">
            <a:solidFill>
              <a:srgbClr val="000000"/>
            </a:solidFill>
          </a:ln>
        </p:spPr>
        <p:txBody>
          <a:bodyPr wrap="square" lIns="0" tIns="0" rIns="0" bIns="0" rtlCol="0"/>
          <a:lstStyle/>
          <a:p/>
        </p:txBody>
      </p:sp>
      <p:sp>
        <p:nvSpPr>
          <p:cNvPr id="30" name="object 30"/>
          <p:cNvSpPr/>
          <p:nvPr/>
        </p:nvSpPr>
        <p:spPr>
          <a:xfrm>
            <a:off x="3942408" y="3382133"/>
            <a:ext cx="993140" cy="0"/>
          </a:xfrm>
          <a:custGeom>
            <a:avLst/>
            <a:gdLst/>
            <a:ahLst/>
            <a:cxnLst/>
            <a:rect l="l" t="t" r="r" b="b"/>
            <a:pathLst>
              <a:path w="993139" h="0">
                <a:moveTo>
                  <a:pt x="0" y="0"/>
                </a:moveTo>
                <a:lnTo>
                  <a:pt x="993108" y="0"/>
                </a:lnTo>
              </a:path>
            </a:pathLst>
          </a:custGeom>
          <a:ln w="3175">
            <a:solidFill>
              <a:srgbClr val="000000"/>
            </a:solidFill>
          </a:ln>
        </p:spPr>
        <p:txBody>
          <a:bodyPr wrap="square" lIns="0" tIns="0" rIns="0" bIns="0" rtlCol="0"/>
          <a:lstStyle/>
          <a:p/>
        </p:txBody>
      </p:sp>
      <p:sp>
        <p:nvSpPr>
          <p:cNvPr id="31" name="object 31"/>
          <p:cNvSpPr/>
          <p:nvPr/>
        </p:nvSpPr>
        <p:spPr>
          <a:xfrm>
            <a:off x="3569797" y="3382133"/>
            <a:ext cx="271145" cy="0"/>
          </a:xfrm>
          <a:custGeom>
            <a:avLst/>
            <a:gdLst/>
            <a:ahLst/>
            <a:cxnLst/>
            <a:rect l="l" t="t" r="r" b="b"/>
            <a:pathLst>
              <a:path w="271145" h="0">
                <a:moveTo>
                  <a:pt x="0" y="0"/>
                </a:moveTo>
                <a:lnTo>
                  <a:pt x="271007" y="0"/>
                </a:lnTo>
              </a:path>
            </a:pathLst>
          </a:custGeom>
          <a:ln w="3175">
            <a:solidFill>
              <a:srgbClr val="000000"/>
            </a:solidFill>
          </a:ln>
        </p:spPr>
        <p:txBody>
          <a:bodyPr wrap="square" lIns="0" tIns="0" rIns="0" bIns="0" rtlCol="0"/>
          <a:lstStyle/>
          <a:p/>
        </p:txBody>
      </p:sp>
      <p:sp>
        <p:nvSpPr>
          <p:cNvPr id="32" name="object 32"/>
          <p:cNvSpPr/>
          <p:nvPr/>
        </p:nvSpPr>
        <p:spPr>
          <a:xfrm>
            <a:off x="1806587" y="3363693"/>
            <a:ext cx="55880" cy="37465"/>
          </a:xfrm>
          <a:custGeom>
            <a:avLst/>
            <a:gdLst/>
            <a:ahLst/>
            <a:cxnLst/>
            <a:rect l="l" t="t" r="r" b="b"/>
            <a:pathLst>
              <a:path w="55880" h="37464">
                <a:moveTo>
                  <a:pt x="55360" y="37139"/>
                </a:moveTo>
                <a:lnTo>
                  <a:pt x="0" y="18895"/>
                </a:lnTo>
                <a:lnTo>
                  <a:pt x="55360" y="0"/>
                </a:lnTo>
                <a:lnTo>
                  <a:pt x="55360" y="37139"/>
                </a:lnTo>
                <a:close/>
              </a:path>
            </a:pathLst>
          </a:custGeom>
          <a:solidFill>
            <a:srgbClr val="000000"/>
          </a:solidFill>
        </p:spPr>
        <p:txBody>
          <a:bodyPr wrap="square" lIns="0" tIns="0" rIns="0" bIns="0" rtlCol="0"/>
          <a:lstStyle/>
          <a:p/>
        </p:txBody>
      </p:sp>
      <p:sp>
        <p:nvSpPr>
          <p:cNvPr id="33" name="object 33"/>
          <p:cNvSpPr/>
          <p:nvPr/>
        </p:nvSpPr>
        <p:spPr>
          <a:xfrm>
            <a:off x="4930893" y="3363824"/>
            <a:ext cx="55880" cy="37465"/>
          </a:xfrm>
          <a:custGeom>
            <a:avLst/>
            <a:gdLst/>
            <a:ahLst/>
            <a:cxnLst/>
            <a:rect l="l" t="t" r="r" b="b"/>
            <a:pathLst>
              <a:path w="55879" h="37464">
                <a:moveTo>
                  <a:pt x="0" y="37139"/>
                </a:moveTo>
                <a:lnTo>
                  <a:pt x="0" y="0"/>
                </a:lnTo>
                <a:lnTo>
                  <a:pt x="55360" y="18895"/>
                </a:lnTo>
                <a:lnTo>
                  <a:pt x="0" y="37139"/>
                </a:lnTo>
                <a:close/>
              </a:path>
            </a:pathLst>
          </a:custGeom>
          <a:solidFill>
            <a:srgbClr val="000000"/>
          </a:solidFill>
        </p:spPr>
        <p:txBody>
          <a:bodyPr wrap="square" lIns="0" tIns="0" rIns="0" bIns="0" rtlCol="0"/>
          <a:lstStyle/>
          <a:p/>
        </p:txBody>
      </p:sp>
      <p:sp>
        <p:nvSpPr>
          <p:cNvPr id="34" name="object 34"/>
          <p:cNvSpPr txBox="1"/>
          <p:nvPr/>
        </p:nvSpPr>
        <p:spPr>
          <a:xfrm>
            <a:off x="3185126" y="3293620"/>
            <a:ext cx="421640" cy="156210"/>
          </a:xfrm>
          <a:prstGeom prst="rect">
            <a:avLst/>
          </a:prstGeom>
        </p:spPr>
        <p:txBody>
          <a:bodyPr wrap="square" lIns="0" tIns="13335" rIns="0" bIns="0" rtlCol="0" vert="horz">
            <a:spAutoFit/>
          </a:bodyPr>
          <a:lstStyle/>
          <a:p>
            <a:pPr marL="38100">
              <a:lnSpc>
                <a:spcPct val="100000"/>
              </a:lnSpc>
              <a:spcBef>
                <a:spcPts val="105"/>
              </a:spcBef>
            </a:pPr>
            <a:r>
              <a:rPr dirty="0" sz="850">
                <a:latin typeface="Calibri"/>
                <a:cs typeface="Calibri"/>
              </a:rPr>
              <a:t>L</a:t>
            </a:r>
            <a:r>
              <a:rPr dirty="0" baseline="-11111" sz="750">
                <a:latin typeface="Calibri"/>
                <a:cs typeface="Calibri"/>
              </a:rPr>
              <a:t>s</a:t>
            </a:r>
            <a:r>
              <a:rPr dirty="0" sz="850">
                <a:latin typeface="Calibri"/>
                <a:cs typeface="Calibri"/>
              </a:rPr>
              <a:t>=L</a:t>
            </a:r>
            <a:r>
              <a:rPr dirty="0" baseline="-11111" sz="750">
                <a:latin typeface="Calibri"/>
                <a:cs typeface="Calibri"/>
              </a:rPr>
              <a:t>g</a:t>
            </a:r>
            <a:r>
              <a:rPr dirty="0" sz="850">
                <a:latin typeface="Calibri"/>
                <a:cs typeface="Calibri"/>
              </a:rPr>
              <a:t>-2a</a:t>
            </a:r>
            <a:endParaRPr sz="850">
              <a:latin typeface="Calibri"/>
              <a:cs typeface="Calibri"/>
            </a:endParaRPr>
          </a:p>
        </p:txBody>
      </p:sp>
      <p:sp>
        <p:nvSpPr>
          <p:cNvPr id="35" name="object 35"/>
          <p:cNvSpPr/>
          <p:nvPr/>
        </p:nvSpPr>
        <p:spPr>
          <a:xfrm>
            <a:off x="1561110" y="2907133"/>
            <a:ext cx="0" cy="828675"/>
          </a:xfrm>
          <a:custGeom>
            <a:avLst/>
            <a:gdLst/>
            <a:ahLst/>
            <a:cxnLst/>
            <a:rect l="l" t="t" r="r" b="b"/>
            <a:pathLst>
              <a:path w="0" h="828675">
                <a:moveTo>
                  <a:pt x="0" y="828155"/>
                </a:moveTo>
                <a:lnTo>
                  <a:pt x="0" y="0"/>
                </a:lnTo>
                <a:lnTo>
                  <a:pt x="0" y="828155"/>
                </a:lnTo>
                <a:close/>
              </a:path>
            </a:pathLst>
          </a:custGeom>
          <a:ln w="3175">
            <a:solidFill>
              <a:srgbClr val="000000"/>
            </a:solidFill>
          </a:ln>
        </p:spPr>
        <p:txBody>
          <a:bodyPr wrap="square" lIns="0" tIns="0" rIns="0" bIns="0" rtlCol="0"/>
          <a:lstStyle/>
          <a:p/>
        </p:txBody>
      </p:sp>
      <p:sp>
        <p:nvSpPr>
          <p:cNvPr id="36" name="object 36"/>
          <p:cNvSpPr/>
          <p:nvPr/>
        </p:nvSpPr>
        <p:spPr>
          <a:xfrm>
            <a:off x="5227301" y="2943621"/>
            <a:ext cx="0" cy="791845"/>
          </a:xfrm>
          <a:custGeom>
            <a:avLst/>
            <a:gdLst/>
            <a:ahLst/>
            <a:cxnLst/>
            <a:rect l="l" t="t" r="r" b="b"/>
            <a:pathLst>
              <a:path w="0" h="791845">
                <a:moveTo>
                  <a:pt x="0" y="791667"/>
                </a:moveTo>
                <a:lnTo>
                  <a:pt x="0" y="0"/>
                </a:lnTo>
                <a:lnTo>
                  <a:pt x="0" y="791667"/>
                </a:lnTo>
                <a:close/>
              </a:path>
            </a:pathLst>
          </a:custGeom>
          <a:ln w="3175">
            <a:solidFill>
              <a:srgbClr val="000000"/>
            </a:solidFill>
          </a:ln>
        </p:spPr>
        <p:txBody>
          <a:bodyPr wrap="square" lIns="0" tIns="0" rIns="0" bIns="0" rtlCol="0"/>
          <a:lstStyle/>
          <a:p/>
        </p:txBody>
      </p:sp>
      <p:sp>
        <p:nvSpPr>
          <p:cNvPr id="37" name="object 37"/>
          <p:cNvSpPr/>
          <p:nvPr/>
        </p:nvSpPr>
        <p:spPr>
          <a:xfrm>
            <a:off x="1611912" y="3626475"/>
            <a:ext cx="1743075" cy="0"/>
          </a:xfrm>
          <a:custGeom>
            <a:avLst/>
            <a:gdLst/>
            <a:ahLst/>
            <a:cxnLst/>
            <a:rect l="l" t="t" r="r" b="b"/>
            <a:pathLst>
              <a:path w="1743075" h="0">
                <a:moveTo>
                  <a:pt x="0" y="0"/>
                </a:moveTo>
                <a:lnTo>
                  <a:pt x="1742955" y="0"/>
                </a:lnTo>
              </a:path>
            </a:pathLst>
          </a:custGeom>
          <a:ln w="3175">
            <a:solidFill>
              <a:srgbClr val="000000"/>
            </a:solidFill>
          </a:ln>
        </p:spPr>
        <p:txBody>
          <a:bodyPr wrap="square" lIns="0" tIns="0" rIns="0" bIns="0" rtlCol="0"/>
          <a:lstStyle/>
          <a:p/>
        </p:txBody>
      </p:sp>
      <p:sp>
        <p:nvSpPr>
          <p:cNvPr id="38" name="object 38"/>
          <p:cNvSpPr/>
          <p:nvPr/>
        </p:nvSpPr>
        <p:spPr>
          <a:xfrm>
            <a:off x="3942408" y="3626475"/>
            <a:ext cx="1234440" cy="0"/>
          </a:xfrm>
          <a:custGeom>
            <a:avLst/>
            <a:gdLst/>
            <a:ahLst/>
            <a:cxnLst/>
            <a:rect l="l" t="t" r="r" b="b"/>
            <a:pathLst>
              <a:path w="1234439" h="0">
                <a:moveTo>
                  <a:pt x="0" y="0"/>
                </a:moveTo>
                <a:lnTo>
                  <a:pt x="1234091" y="0"/>
                </a:lnTo>
              </a:path>
            </a:pathLst>
          </a:custGeom>
          <a:ln w="3175">
            <a:solidFill>
              <a:srgbClr val="000000"/>
            </a:solidFill>
          </a:ln>
        </p:spPr>
        <p:txBody>
          <a:bodyPr wrap="square" lIns="0" tIns="0" rIns="0" bIns="0" rtlCol="0"/>
          <a:lstStyle/>
          <a:p/>
        </p:txBody>
      </p:sp>
      <p:sp>
        <p:nvSpPr>
          <p:cNvPr id="39" name="object 39"/>
          <p:cNvSpPr/>
          <p:nvPr/>
        </p:nvSpPr>
        <p:spPr>
          <a:xfrm>
            <a:off x="3434326" y="3626475"/>
            <a:ext cx="407034" cy="0"/>
          </a:xfrm>
          <a:custGeom>
            <a:avLst/>
            <a:gdLst/>
            <a:ahLst/>
            <a:cxnLst/>
            <a:rect l="l" t="t" r="r" b="b"/>
            <a:pathLst>
              <a:path w="407035" h="0">
                <a:moveTo>
                  <a:pt x="0" y="0"/>
                </a:moveTo>
                <a:lnTo>
                  <a:pt x="406478" y="0"/>
                </a:lnTo>
              </a:path>
            </a:pathLst>
          </a:custGeom>
          <a:ln w="3175">
            <a:solidFill>
              <a:srgbClr val="000000"/>
            </a:solidFill>
          </a:ln>
        </p:spPr>
        <p:txBody>
          <a:bodyPr wrap="square" lIns="0" tIns="0" rIns="0" bIns="0" rtlCol="0"/>
          <a:lstStyle/>
          <a:p/>
        </p:txBody>
      </p:sp>
      <p:sp>
        <p:nvSpPr>
          <p:cNvPr id="40" name="object 40"/>
          <p:cNvSpPr/>
          <p:nvPr/>
        </p:nvSpPr>
        <p:spPr>
          <a:xfrm>
            <a:off x="1560980" y="3608296"/>
            <a:ext cx="55880" cy="37465"/>
          </a:xfrm>
          <a:custGeom>
            <a:avLst/>
            <a:gdLst/>
            <a:ahLst/>
            <a:cxnLst/>
            <a:rect l="l" t="t" r="r" b="b"/>
            <a:pathLst>
              <a:path w="55880" h="37464">
                <a:moveTo>
                  <a:pt x="55360" y="37139"/>
                </a:moveTo>
                <a:lnTo>
                  <a:pt x="0" y="18244"/>
                </a:lnTo>
                <a:lnTo>
                  <a:pt x="55360" y="0"/>
                </a:lnTo>
                <a:lnTo>
                  <a:pt x="55360" y="37139"/>
                </a:lnTo>
                <a:close/>
              </a:path>
            </a:pathLst>
          </a:custGeom>
          <a:solidFill>
            <a:srgbClr val="000000"/>
          </a:solidFill>
        </p:spPr>
        <p:txBody>
          <a:bodyPr wrap="square" lIns="0" tIns="0" rIns="0" bIns="0" rtlCol="0"/>
          <a:lstStyle/>
          <a:p/>
        </p:txBody>
      </p:sp>
      <p:sp>
        <p:nvSpPr>
          <p:cNvPr id="41" name="object 41"/>
          <p:cNvSpPr/>
          <p:nvPr/>
        </p:nvSpPr>
        <p:spPr>
          <a:xfrm>
            <a:off x="5171810" y="3608361"/>
            <a:ext cx="55880" cy="37465"/>
          </a:xfrm>
          <a:custGeom>
            <a:avLst/>
            <a:gdLst/>
            <a:ahLst/>
            <a:cxnLst/>
            <a:rect l="l" t="t" r="r" b="b"/>
            <a:pathLst>
              <a:path w="55879" h="37464">
                <a:moveTo>
                  <a:pt x="0" y="37139"/>
                </a:moveTo>
                <a:lnTo>
                  <a:pt x="0" y="0"/>
                </a:lnTo>
                <a:lnTo>
                  <a:pt x="55360" y="18244"/>
                </a:lnTo>
                <a:lnTo>
                  <a:pt x="0" y="37139"/>
                </a:lnTo>
                <a:close/>
              </a:path>
            </a:pathLst>
          </a:custGeom>
          <a:solidFill>
            <a:srgbClr val="000000"/>
          </a:solidFill>
        </p:spPr>
        <p:txBody>
          <a:bodyPr wrap="square" lIns="0" tIns="0" rIns="0" bIns="0" rtlCol="0"/>
          <a:lstStyle/>
          <a:p/>
        </p:txBody>
      </p:sp>
      <p:sp>
        <p:nvSpPr>
          <p:cNvPr id="42" name="object 42"/>
          <p:cNvSpPr txBox="1"/>
          <p:nvPr/>
        </p:nvSpPr>
        <p:spPr>
          <a:xfrm>
            <a:off x="3316711" y="3537962"/>
            <a:ext cx="154305" cy="156210"/>
          </a:xfrm>
          <a:prstGeom prst="rect">
            <a:avLst/>
          </a:prstGeom>
        </p:spPr>
        <p:txBody>
          <a:bodyPr wrap="square" lIns="0" tIns="13335" rIns="0" bIns="0" rtlCol="0" vert="horz">
            <a:spAutoFit/>
          </a:bodyPr>
          <a:lstStyle/>
          <a:p>
            <a:pPr marL="38100">
              <a:lnSpc>
                <a:spcPct val="100000"/>
              </a:lnSpc>
              <a:spcBef>
                <a:spcPts val="105"/>
              </a:spcBef>
            </a:pPr>
            <a:r>
              <a:rPr dirty="0" sz="850" spc="5">
                <a:latin typeface="Calibri"/>
                <a:cs typeface="Calibri"/>
              </a:rPr>
              <a:t>L</a:t>
            </a:r>
            <a:r>
              <a:rPr dirty="0" baseline="-11111" sz="750" spc="7">
                <a:latin typeface="Calibri"/>
                <a:cs typeface="Calibri"/>
              </a:rPr>
              <a:t>g</a:t>
            </a:r>
            <a:endParaRPr baseline="-11111" sz="750">
              <a:latin typeface="Calibri"/>
              <a:cs typeface="Calibri"/>
            </a:endParaRPr>
          </a:p>
        </p:txBody>
      </p:sp>
      <p:sp>
        <p:nvSpPr>
          <p:cNvPr id="43" name="object 43"/>
          <p:cNvSpPr/>
          <p:nvPr/>
        </p:nvSpPr>
        <p:spPr>
          <a:xfrm>
            <a:off x="761895" y="2852921"/>
            <a:ext cx="745490" cy="0"/>
          </a:xfrm>
          <a:custGeom>
            <a:avLst/>
            <a:gdLst/>
            <a:ahLst/>
            <a:cxnLst/>
            <a:rect l="l" t="t" r="r" b="b"/>
            <a:pathLst>
              <a:path w="745490" h="0">
                <a:moveTo>
                  <a:pt x="0" y="0"/>
                </a:moveTo>
                <a:lnTo>
                  <a:pt x="745091" y="0"/>
                </a:lnTo>
              </a:path>
            </a:pathLst>
          </a:custGeom>
          <a:ln w="3175">
            <a:solidFill>
              <a:srgbClr val="000000"/>
            </a:solidFill>
          </a:ln>
        </p:spPr>
        <p:txBody>
          <a:bodyPr wrap="square" lIns="0" tIns="0" rIns="0" bIns="0" rtlCol="0"/>
          <a:lstStyle/>
          <a:p/>
        </p:txBody>
      </p:sp>
      <p:sp>
        <p:nvSpPr>
          <p:cNvPr id="44" name="object 44"/>
          <p:cNvSpPr/>
          <p:nvPr/>
        </p:nvSpPr>
        <p:spPr>
          <a:xfrm>
            <a:off x="3231901" y="2405287"/>
            <a:ext cx="107950" cy="0"/>
          </a:xfrm>
          <a:custGeom>
            <a:avLst/>
            <a:gdLst/>
            <a:ahLst/>
            <a:cxnLst/>
            <a:rect l="l" t="t" r="r" b="b"/>
            <a:pathLst>
              <a:path w="107950" h="0">
                <a:moveTo>
                  <a:pt x="0" y="0"/>
                </a:moveTo>
                <a:lnTo>
                  <a:pt x="107855" y="0"/>
                </a:lnTo>
              </a:path>
            </a:pathLst>
          </a:custGeom>
          <a:ln w="3175">
            <a:solidFill>
              <a:srgbClr val="000000"/>
            </a:solidFill>
          </a:ln>
        </p:spPr>
        <p:txBody>
          <a:bodyPr wrap="square" lIns="0" tIns="0" rIns="0" bIns="0" rtlCol="0"/>
          <a:lstStyle/>
          <a:p/>
        </p:txBody>
      </p:sp>
      <p:sp>
        <p:nvSpPr>
          <p:cNvPr id="45" name="object 45"/>
          <p:cNvSpPr/>
          <p:nvPr/>
        </p:nvSpPr>
        <p:spPr>
          <a:xfrm>
            <a:off x="1439382" y="2405287"/>
            <a:ext cx="1751964" cy="0"/>
          </a:xfrm>
          <a:custGeom>
            <a:avLst/>
            <a:gdLst/>
            <a:ahLst/>
            <a:cxnLst/>
            <a:rect l="l" t="t" r="r" b="b"/>
            <a:pathLst>
              <a:path w="1751964" h="0">
                <a:moveTo>
                  <a:pt x="0" y="0"/>
                </a:moveTo>
                <a:lnTo>
                  <a:pt x="1751487" y="0"/>
                </a:lnTo>
              </a:path>
            </a:pathLst>
          </a:custGeom>
          <a:ln w="3175">
            <a:solidFill>
              <a:srgbClr val="000000"/>
            </a:solidFill>
          </a:ln>
        </p:spPr>
        <p:txBody>
          <a:bodyPr wrap="square" lIns="0" tIns="0" rIns="0" bIns="0" rtlCol="0"/>
          <a:lstStyle/>
          <a:p/>
        </p:txBody>
      </p:sp>
      <p:sp>
        <p:nvSpPr>
          <p:cNvPr id="46" name="object 46"/>
          <p:cNvSpPr/>
          <p:nvPr/>
        </p:nvSpPr>
        <p:spPr>
          <a:xfrm>
            <a:off x="761895" y="2405287"/>
            <a:ext cx="527050" cy="0"/>
          </a:xfrm>
          <a:custGeom>
            <a:avLst/>
            <a:gdLst/>
            <a:ahLst/>
            <a:cxnLst/>
            <a:rect l="l" t="t" r="r" b="b"/>
            <a:pathLst>
              <a:path w="527050" h="0">
                <a:moveTo>
                  <a:pt x="0" y="0"/>
                </a:moveTo>
                <a:lnTo>
                  <a:pt x="527035" y="0"/>
                </a:lnTo>
              </a:path>
            </a:pathLst>
          </a:custGeom>
          <a:ln w="3175">
            <a:solidFill>
              <a:srgbClr val="000000"/>
            </a:solidFill>
          </a:ln>
        </p:spPr>
        <p:txBody>
          <a:bodyPr wrap="square" lIns="0" tIns="0" rIns="0" bIns="0" rtlCol="0"/>
          <a:lstStyle/>
          <a:p/>
        </p:txBody>
      </p:sp>
      <p:sp>
        <p:nvSpPr>
          <p:cNvPr id="47" name="object 47"/>
          <p:cNvSpPr/>
          <p:nvPr/>
        </p:nvSpPr>
        <p:spPr>
          <a:xfrm>
            <a:off x="870663" y="2694262"/>
            <a:ext cx="0" cy="107950"/>
          </a:xfrm>
          <a:custGeom>
            <a:avLst/>
            <a:gdLst/>
            <a:ahLst/>
            <a:cxnLst/>
            <a:rect l="l" t="t" r="r" b="b"/>
            <a:pathLst>
              <a:path w="0" h="107950">
                <a:moveTo>
                  <a:pt x="0" y="0"/>
                </a:moveTo>
                <a:lnTo>
                  <a:pt x="0" y="107836"/>
                </a:lnTo>
              </a:path>
            </a:pathLst>
          </a:custGeom>
          <a:ln w="3175">
            <a:solidFill>
              <a:srgbClr val="000000"/>
            </a:solidFill>
          </a:ln>
        </p:spPr>
        <p:txBody>
          <a:bodyPr wrap="square" lIns="0" tIns="0" rIns="0" bIns="0" rtlCol="0"/>
          <a:lstStyle/>
          <a:p/>
        </p:txBody>
      </p:sp>
      <p:sp>
        <p:nvSpPr>
          <p:cNvPr id="48" name="object 48"/>
          <p:cNvSpPr/>
          <p:nvPr/>
        </p:nvSpPr>
        <p:spPr>
          <a:xfrm>
            <a:off x="870663" y="2455459"/>
            <a:ext cx="0" cy="108585"/>
          </a:xfrm>
          <a:custGeom>
            <a:avLst/>
            <a:gdLst/>
            <a:ahLst/>
            <a:cxnLst/>
            <a:rect l="l" t="t" r="r" b="b"/>
            <a:pathLst>
              <a:path w="0" h="108585">
                <a:moveTo>
                  <a:pt x="0" y="0"/>
                </a:moveTo>
                <a:lnTo>
                  <a:pt x="0" y="108487"/>
                </a:lnTo>
              </a:path>
            </a:pathLst>
          </a:custGeom>
          <a:ln w="3175">
            <a:solidFill>
              <a:srgbClr val="000000"/>
            </a:solidFill>
          </a:ln>
        </p:spPr>
        <p:txBody>
          <a:bodyPr wrap="square" lIns="0" tIns="0" rIns="0" bIns="0" rtlCol="0"/>
          <a:lstStyle/>
          <a:p/>
        </p:txBody>
      </p:sp>
      <p:sp>
        <p:nvSpPr>
          <p:cNvPr id="49" name="object 49"/>
          <p:cNvSpPr/>
          <p:nvPr/>
        </p:nvSpPr>
        <p:spPr>
          <a:xfrm>
            <a:off x="851580" y="2797667"/>
            <a:ext cx="37465" cy="55880"/>
          </a:xfrm>
          <a:custGeom>
            <a:avLst/>
            <a:gdLst/>
            <a:ahLst/>
            <a:cxnLst/>
            <a:rect l="l" t="t" r="r" b="b"/>
            <a:pathLst>
              <a:path w="37465" h="55880">
                <a:moveTo>
                  <a:pt x="37124" y="0"/>
                </a:moveTo>
                <a:lnTo>
                  <a:pt x="18887" y="55384"/>
                </a:lnTo>
                <a:lnTo>
                  <a:pt x="0" y="0"/>
                </a:lnTo>
                <a:lnTo>
                  <a:pt x="37124" y="0"/>
                </a:lnTo>
                <a:close/>
              </a:path>
            </a:pathLst>
          </a:custGeom>
          <a:solidFill>
            <a:srgbClr val="000000"/>
          </a:solidFill>
        </p:spPr>
        <p:txBody>
          <a:bodyPr wrap="square" lIns="0" tIns="0" rIns="0" bIns="0" rtlCol="0"/>
          <a:lstStyle/>
          <a:p/>
        </p:txBody>
      </p:sp>
      <p:sp>
        <p:nvSpPr>
          <p:cNvPr id="50" name="object 50"/>
          <p:cNvSpPr/>
          <p:nvPr/>
        </p:nvSpPr>
        <p:spPr>
          <a:xfrm>
            <a:off x="851710" y="2404766"/>
            <a:ext cx="37465" cy="55880"/>
          </a:xfrm>
          <a:custGeom>
            <a:avLst/>
            <a:gdLst/>
            <a:ahLst/>
            <a:cxnLst/>
            <a:rect l="l" t="t" r="r" b="b"/>
            <a:pathLst>
              <a:path w="37465" h="55880">
                <a:moveTo>
                  <a:pt x="37124" y="55384"/>
                </a:moveTo>
                <a:lnTo>
                  <a:pt x="0" y="55384"/>
                </a:lnTo>
                <a:lnTo>
                  <a:pt x="18887" y="0"/>
                </a:lnTo>
                <a:lnTo>
                  <a:pt x="37124" y="55384"/>
                </a:lnTo>
                <a:close/>
              </a:path>
            </a:pathLst>
          </a:custGeom>
          <a:solidFill>
            <a:srgbClr val="000000"/>
          </a:solidFill>
        </p:spPr>
        <p:txBody>
          <a:bodyPr wrap="square" lIns="0" tIns="0" rIns="0" bIns="0" rtlCol="0"/>
          <a:lstStyle/>
          <a:p/>
        </p:txBody>
      </p:sp>
      <p:sp>
        <p:nvSpPr>
          <p:cNvPr id="51" name="object 51"/>
          <p:cNvSpPr txBox="1"/>
          <p:nvPr/>
        </p:nvSpPr>
        <p:spPr>
          <a:xfrm>
            <a:off x="824522" y="2540233"/>
            <a:ext cx="92075" cy="156210"/>
          </a:xfrm>
          <a:prstGeom prst="rect">
            <a:avLst/>
          </a:prstGeom>
        </p:spPr>
        <p:txBody>
          <a:bodyPr wrap="square" lIns="0" tIns="13335" rIns="0" bIns="0" rtlCol="0" vert="horz">
            <a:spAutoFit/>
          </a:bodyPr>
          <a:lstStyle/>
          <a:p>
            <a:pPr marL="12700">
              <a:lnSpc>
                <a:spcPct val="100000"/>
              </a:lnSpc>
              <a:spcBef>
                <a:spcPts val="105"/>
              </a:spcBef>
            </a:pPr>
            <a:r>
              <a:rPr dirty="0" sz="850">
                <a:latin typeface="Symbol"/>
                <a:cs typeface="Symbol"/>
              </a:rPr>
              <a:t></a:t>
            </a:r>
            <a:endParaRPr sz="850">
              <a:latin typeface="Symbol"/>
              <a:cs typeface="Symbol"/>
            </a:endParaRPr>
          </a:p>
        </p:txBody>
      </p:sp>
      <p:sp>
        <p:nvSpPr>
          <p:cNvPr id="52" name="object 52"/>
          <p:cNvSpPr/>
          <p:nvPr/>
        </p:nvSpPr>
        <p:spPr>
          <a:xfrm>
            <a:off x="3448394" y="2567856"/>
            <a:ext cx="502284" cy="0"/>
          </a:xfrm>
          <a:custGeom>
            <a:avLst/>
            <a:gdLst/>
            <a:ahLst/>
            <a:cxnLst/>
            <a:rect l="l" t="t" r="r" b="b"/>
            <a:pathLst>
              <a:path w="502285" h="0">
                <a:moveTo>
                  <a:pt x="0" y="0"/>
                </a:moveTo>
                <a:lnTo>
                  <a:pt x="502155" y="0"/>
                </a:lnTo>
              </a:path>
            </a:pathLst>
          </a:custGeom>
          <a:ln w="3175">
            <a:solidFill>
              <a:srgbClr val="000000"/>
            </a:solidFill>
          </a:ln>
        </p:spPr>
        <p:txBody>
          <a:bodyPr wrap="square" lIns="0" tIns="0" rIns="0" bIns="0" rtlCol="0"/>
          <a:lstStyle/>
          <a:p/>
        </p:txBody>
      </p:sp>
      <p:sp>
        <p:nvSpPr>
          <p:cNvPr id="53" name="object 53"/>
          <p:cNvSpPr/>
          <p:nvPr/>
        </p:nvSpPr>
        <p:spPr>
          <a:xfrm>
            <a:off x="3448394" y="2404961"/>
            <a:ext cx="502284" cy="0"/>
          </a:xfrm>
          <a:custGeom>
            <a:avLst/>
            <a:gdLst/>
            <a:ahLst/>
            <a:cxnLst/>
            <a:rect l="l" t="t" r="r" b="b"/>
            <a:pathLst>
              <a:path w="502285" h="0">
                <a:moveTo>
                  <a:pt x="0" y="0"/>
                </a:moveTo>
                <a:lnTo>
                  <a:pt x="502155" y="0"/>
                </a:lnTo>
              </a:path>
            </a:pathLst>
          </a:custGeom>
          <a:ln w="3175">
            <a:solidFill>
              <a:srgbClr val="000000"/>
            </a:solidFill>
          </a:ln>
        </p:spPr>
        <p:txBody>
          <a:bodyPr wrap="square" lIns="0" tIns="0" rIns="0" bIns="0" rtlCol="0"/>
          <a:lstStyle/>
          <a:p/>
        </p:txBody>
      </p:sp>
      <p:sp>
        <p:nvSpPr>
          <p:cNvPr id="54" name="object 54"/>
          <p:cNvSpPr/>
          <p:nvPr/>
        </p:nvSpPr>
        <p:spPr>
          <a:xfrm>
            <a:off x="3841782" y="2486409"/>
            <a:ext cx="0" cy="31115"/>
          </a:xfrm>
          <a:custGeom>
            <a:avLst/>
            <a:gdLst/>
            <a:ahLst/>
            <a:cxnLst/>
            <a:rect l="l" t="t" r="r" b="b"/>
            <a:pathLst>
              <a:path w="0" h="31114">
                <a:moveTo>
                  <a:pt x="0" y="0"/>
                </a:moveTo>
                <a:lnTo>
                  <a:pt x="0" y="30624"/>
                </a:lnTo>
              </a:path>
            </a:pathLst>
          </a:custGeom>
          <a:ln w="3175">
            <a:solidFill>
              <a:srgbClr val="000000"/>
            </a:solidFill>
          </a:ln>
        </p:spPr>
        <p:txBody>
          <a:bodyPr wrap="square" lIns="0" tIns="0" rIns="0" bIns="0" rtlCol="0"/>
          <a:lstStyle/>
          <a:p/>
        </p:txBody>
      </p:sp>
      <p:sp>
        <p:nvSpPr>
          <p:cNvPr id="55" name="object 55"/>
          <p:cNvSpPr/>
          <p:nvPr/>
        </p:nvSpPr>
        <p:spPr>
          <a:xfrm>
            <a:off x="3841782" y="2455784"/>
            <a:ext cx="0" cy="31115"/>
          </a:xfrm>
          <a:custGeom>
            <a:avLst/>
            <a:gdLst/>
            <a:ahLst/>
            <a:cxnLst/>
            <a:rect l="l" t="t" r="r" b="b"/>
            <a:pathLst>
              <a:path w="0" h="31114">
                <a:moveTo>
                  <a:pt x="0" y="30624"/>
                </a:moveTo>
                <a:lnTo>
                  <a:pt x="0" y="0"/>
                </a:lnTo>
              </a:path>
            </a:pathLst>
          </a:custGeom>
          <a:ln w="3175">
            <a:solidFill>
              <a:srgbClr val="000000"/>
            </a:solidFill>
          </a:ln>
        </p:spPr>
        <p:txBody>
          <a:bodyPr wrap="square" lIns="0" tIns="0" rIns="0" bIns="0" rtlCol="0"/>
          <a:lstStyle/>
          <a:p/>
        </p:txBody>
      </p:sp>
      <p:sp>
        <p:nvSpPr>
          <p:cNvPr id="56" name="object 56"/>
          <p:cNvSpPr/>
          <p:nvPr/>
        </p:nvSpPr>
        <p:spPr>
          <a:xfrm>
            <a:off x="3841782" y="2023136"/>
            <a:ext cx="0" cy="382270"/>
          </a:xfrm>
          <a:custGeom>
            <a:avLst/>
            <a:gdLst/>
            <a:ahLst/>
            <a:cxnLst/>
            <a:rect l="l" t="t" r="r" b="b"/>
            <a:pathLst>
              <a:path w="0" h="382269">
                <a:moveTo>
                  <a:pt x="0" y="0"/>
                </a:moveTo>
                <a:lnTo>
                  <a:pt x="0" y="381825"/>
                </a:lnTo>
              </a:path>
            </a:pathLst>
          </a:custGeom>
          <a:ln w="3175">
            <a:solidFill>
              <a:srgbClr val="000000"/>
            </a:solidFill>
          </a:ln>
        </p:spPr>
        <p:txBody>
          <a:bodyPr wrap="square" lIns="0" tIns="0" rIns="0" bIns="0" rtlCol="0"/>
          <a:lstStyle/>
          <a:p/>
        </p:txBody>
      </p:sp>
      <p:sp>
        <p:nvSpPr>
          <p:cNvPr id="57" name="object 57"/>
          <p:cNvSpPr/>
          <p:nvPr/>
        </p:nvSpPr>
        <p:spPr>
          <a:xfrm>
            <a:off x="3823546" y="2512016"/>
            <a:ext cx="37465" cy="56515"/>
          </a:xfrm>
          <a:custGeom>
            <a:avLst/>
            <a:gdLst/>
            <a:ahLst/>
            <a:cxnLst/>
            <a:rect l="l" t="t" r="r" b="b"/>
            <a:pathLst>
              <a:path w="37464" h="56514">
                <a:moveTo>
                  <a:pt x="37124" y="0"/>
                </a:moveTo>
                <a:lnTo>
                  <a:pt x="18236" y="56035"/>
                </a:lnTo>
                <a:lnTo>
                  <a:pt x="0" y="0"/>
                </a:lnTo>
                <a:lnTo>
                  <a:pt x="37124" y="0"/>
                </a:lnTo>
                <a:close/>
              </a:path>
            </a:pathLst>
          </a:custGeom>
          <a:solidFill>
            <a:srgbClr val="000000"/>
          </a:solidFill>
        </p:spPr>
        <p:txBody>
          <a:bodyPr wrap="square" lIns="0" tIns="0" rIns="0" bIns="0" rtlCol="0"/>
          <a:lstStyle/>
          <a:p/>
        </p:txBody>
      </p:sp>
      <p:sp>
        <p:nvSpPr>
          <p:cNvPr id="58" name="object 58"/>
          <p:cNvSpPr/>
          <p:nvPr/>
        </p:nvSpPr>
        <p:spPr>
          <a:xfrm>
            <a:off x="3823611" y="2404766"/>
            <a:ext cx="37465" cy="55880"/>
          </a:xfrm>
          <a:custGeom>
            <a:avLst/>
            <a:gdLst/>
            <a:ahLst/>
            <a:cxnLst/>
            <a:rect l="l" t="t" r="r" b="b"/>
            <a:pathLst>
              <a:path w="37464" h="55880">
                <a:moveTo>
                  <a:pt x="37124" y="55384"/>
                </a:moveTo>
                <a:lnTo>
                  <a:pt x="0" y="55384"/>
                </a:lnTo>
                <a:lnTo>
                  <a:pt x="18236" y="0"/>
                </a:lnTo>
                <a:lnTo>
                  <a:pt x="37124" y="55384"/>
                </a:lnTo>
                <a:close/>
              </a:path>
            </a:pathLst>
          </a:custGeom>
          <a:solidFill>
            <a:srgbClr val="000000"/>
          </a:solidFill>
        </p:spPr>
        <p:txBody>
          <a:bodyPr wrap="square" lIns="0" tIns="0" rIns="0" bIns="0" rtlCol="0"/>
          <a:lstStyle/>
          <a:p/>
        </p:txBody>
      </p:sp>
      <p:sp>
        <p:nvSpPr>
          <p:cNvPr id="59" name="object 59"/>
          <p:cNvSpPr txBox="1"/>
          <p:nvPr/>
        </p:nvSpPr>
        <p:spPr>
          <a:xfrm>
            <a:off x="3747625" y="1868704"/>
            <a:ext cx="186690" cy="156210"/>
          </a:xfrm>
          <a:prstGeom prst="rect">
            <a:avLst/>
          </a:prstGeom>
        </p:spPr>
        <p:txBody>
          <a:bodyPr wrap="square" lIns="0" tIns="13335" rIns="0" bIns="0" rtlCol="0" vert="horz">
            <a:spAutoFit/>
          </a:bodyPr>
          <a:lstStyle/>
          <a:p>
            <a:pPr marL="12700">
              <a:lnSpc>
                <a:spcPct val="100000"/>
              </a:lnSpc>
              <a:spcBef>
                <a:spcPts val="105"/>
              </a:spcBef>
            </a:pPr>
            <a:r>
              <a:rPr dirty="0" sz="850">
                <a:latin typeface="Symbol"/>
                <a:cs typeface="Symbol"/>
              </a:rPr>
              <a:t></a:t>
            </a:r>
            <a:r>
              <a:rPr dirty="0" sz="850" spc="-10">
                <a:latin typeface="Calibri"/>
                <a:cs typeface="Calibri"/>
              </a:rPr>
              <a:t>/3</a:t>
            </a:r>
            <a:endParaRPr sz="850">
              <a:latin typeface="Calibri"/>
              <a:cs typeface="Calibri"/>
            </a:endParaRPr>
          </a:p>
        </p:txBody>
      </p:sp>
      <p:sp>
        <p:nvSpPr>
          <p:cNvPr id="60" name="object 60"/>
          <p:cNvSpPr/>
          <p:nvPr/>
        </p:nvSpPr>
        <p:spPr>
          <a:xfrm>
            <a:off x="2471568" y="2710421"/>
            <a:ext cx="868680" cy="0"/>
          </a:xfrm>
          <a:custGeom>
            <a:avLst/>
            <a:gdLst/>
            <a:ahLst/>
            <a:cxnLst/>
            <a:rect l="l" t="t" r="r" b="b"/>
            <a:pathLst>
              <a:path w="868679" h="0">
                <a:moveTo>
                  <a:pt x="0" y="0"/>
                </a:moveTo>
                <a:lnTo>
                  <a:pt x="868188" y="0"/>
                </a:lnTo>
              </a:path>
            </a:pathLst>
          </a:custGeom>
          <a:ln w="3175">
            <a:solidFill>
              <a:srgbClr val="000000"/>
            </a:solidFill>
          </a:ln>
        </p:spPr>
        <p:txBody>
          <a:bodyPr wrap="square" lIns="0" tIns="0" rIns="0" bIns="0" rtlCol="0"/>
          <a:lstStyle/>
          <a:p/>
        </p:txBody>
      </p:sp>
      <p:sp>
        <p:nvSpPr>
          <p:cNvPr id="61" name="object 61"/>
          <p:cNvSpPr/>
          <p:nvPr/>
        </p:nvSpPr>
        <p:spPr>
          <a:xfrm>
            <a:off x="3231901" y="2404831"/>
            <a:ext cx="107950" cy="0"/>
          </a:xfrm>
          <a:custGeom>
            <a:avLst/>
            <a:gdLst/>
            <a:ahLst/>
            <a:cxnLst/>
            <a:rect l="l" t="t" r="r" b="b"/>
            <a:pathLst>
              <a:path w="107950" h="0">
                <a:moveTo>
                  <a:pt x="0" y="0"/>
                </a:moveTo>
                <a:lnTo>
                  <a:pt x="107855" y="0"/>
                </a:lnTo>
              </a:path>
            </a:pathLst>
          </a:custGeom>
          <a:ln w="3175">
            <a:solidFill>
              <a:srgbClr val="000000"/>
            </a:solidFill>
          </a:ln>
        </p:spPr>
        <p:txBody>
          <a:bodyPr wrap="square" lIns="0" tIns="0" rIns="0" bIns="0" rtlCol="0"/>
          <a:lstStyle/>
          <a:p/>
        </p:txBody>
      </p:sp>
      <p:sp>
        <p:nvSpPr>
          <p:cNvPr id="62" name="object 62"/>
          <p:cNvSpPr/>
          <p:nvPr/>
        </p:nvSpPr>
        <p:spPr>
          <a:xfrm>
            <a:off x="2471568" y="2404831"/>
            <a:ext cx="719455" cy="0"/>
          </a:xfrm>
          <a:custGeom>
            <a:avLst/>
            <a:gdLst/>
            <a:ahLst/>
            <a:cxnLst/>
            <a:rect l="l" t="t" r="r" b="b"/>
            <a:pathLst>
              <a:path w="719455" h="0">
                <a:moveTo>
                  <a:pt x="0" y="0"/>
                </a:moveTo>
                <a:lnTo>
                  <a:pt x="719300" y="0"/>
                </a:lnTo>
              </a:path>
            </a:pathLst>
          </a:custGeom>
          <a:ln w="3175">
            <a:solidFill>
              <a:srgbClr val="000000"/>
            </a:solidFill>
          </a:ln>
        </p:spPr>
        <p:txBody>
          <a:bodyPr wrap="square" lIns="0" tIns="0" rIns="0" bIns="0" rtlCol="0"/>
          <a:lstStyle/>
          <a:p/>
        </p:txBody>
      </p:sp>
      <p:sp>
        <p:nvSpPr>
          <p:cNvPr id="63" name="object 63"/>
          <p:cNvSpPr/>
          <p:nvPr/>
        </p:nvSpPr>
        <p:spPr>
          <a:xfrm>
            <a:off x="2580336" y="2557952"/>
            <a:ext cx="0" cy="102235"/>
          </a:xfrm>
          <a:custGeom>
            <a:avLst/>
            <a:gdLst/>
            <a:ahLst/>
            <a:cxnLst/>
            <a:rect l="l" t="t" r="r" b="b"/>
            <a:pathLst>
              <a:path w="0" h="102235">
                <a:moveTo>
                  <a:pt x="0" y="0"/>
                </a:moveTo>
                <a:lnTo>
                  <a:pt x="0" y="101646"/>
                </a:lnTo>
              </a:path>
            </a:pathLst>
          </a:custGeom>
          <a:ln w="3175">
            <a:solidFill>
              <a:srgbClr val="000000"/>
            </a:solidFill>
          </a:ln>
        </p:spPr>
        <p:txBody>
          <a:bodyPr wrap="square" lIns="0" tIns="0" rIns="0" bIns="0" rtlCol="0"/>
          <a:lstStyle/>
          <a:p/>
        </p:txBody>
      </p:sp>
      <p:sp>
        <p:nvSpPr>
          <p:cNvPr id="64" name="object 64"/>
          <p:cNvSpPr/>
          <p:nvPr/>
        </p:nvSpPr>
        <p:spPr>
          <a:xfrm>
            <a:off x="2580336" y="2455654"/>
            <a:ext cx="0" cy="102870"/>
          </a:xfrm>
          <a:custGeom>
            <a:avLst/>
            <a:gdLst/>
            <a:ahLst/>
            <a:cxnLst/>
            <a:rect l="l" t="t" r="r" b="b"/>
            <a:pathLst>
              <a:path w="0" h="102869">
                <a:moveTo>
                  <a:pt x="0" y="102297"/>
                </a:moveTo>
                <a:lnTo>
                  <a:pt x="0" y="0"/>
                </a:lnTo>
              </a:path>
            </a:pathLst>
          </a:custGeom>
          <a:ln w="3175">
            <a:solidFill>
              <a:srgbClr val="000000"/>
            </a:solidFill>
          </a:ln>
        </p:spPr>
        <p:txBody>
          <a:bodyPr wrap="square" lIns="0" tIns="0" rIns="0" bIns="0" rtlCol="0"/>
          <a:lstStyle/>
          <a:p/>
        </p:txBody>
      </p:sp>
      <p:sp>
        <p:nvSpPr>
          <p:cNvPr id="65" name="object 65"/>
          <p:cNvSpPr/>
          <p:nvPr/>
        </p:nvSpPr>
        <p:spPr>
          <a:xfrm>
            <a:off x="2580336" y="2252492"/>
            <a:ext cx="0" cy="152400"/>
          </a:xfrm>
          <a:custGeom>
            <a:avLst/>
            <a:gdLst/>
            <a:ahLst/>
            <a:cxnLst/>
            <a:rect l="l" t="t" r="r" b="b"/>
            <a:pathLst>
              <a:path w="0" h="152400">
                <a:moveTo>
                  <a:pt x="0" y="0"/>
                </a:moveTo>
                <a:lnTo>
                  <a:pt x="0" y="152339"/>
                </a:lnTo>
              </a:path>
            </a:pathLst>
          </a:custGeom>
          <a:ln w="3175">
            <a:solidFill>
              <a:srgbClr val="000000"/>
            </a:solidFill>
          </a:ln>
        </p:spPr>
        <p:txBody>
          <a:bodyPr wrap="square" lIns="0" tIns="0" rIns="0" bIns="0" rtlCol="0"/>
          <a:lstStyle/>
          <a:p/>
        </p:txBody>
      </p:sp>
      <p:sp>
        <p:nvSpPr>
          <p:cNvPr id="66" name="object 66"/>
          <p:cNvSpPr/>
          <p:nvPr/>
        </p:nvSpPr>
        <p:spPr>
          <a:xfrm>
            <a:off x="2561448" y="2654516"/>
            <a:ext cx="37465" cy="56515"/>
          </a:xfrm>
          <a:custGeom>
            <a:avLst/>
            <a:gdLst/>
            <a:ahLst/>
            <a:cxnLst/>
            <a:rect l="l" t="t" r="r" b="b"/>
            <a:pathLst>
              <a:path w="37464" h="56514">
                <a:moveTo>
                  <a:pt x="37124" y="0"/>
                </a:moveTo>
                <a:lnTo>
                  <a:pt x="18887" y="56035"/>
                </a:lnTo>
                <a:lnTo>
                  <a:pt x="0" y="0"/>
                </a:lnTo>
                <a:lnTo>
                  <a:pt x="37124" y="0"/>
                </a:lnTo>
                <a:close/>
              </a:path>
            </a:pathLst>
          </a:custGeom>
          <a:solidFill>
            <a:srgbClr val="000000"/>
          </a:solidFill>
        </p:spPr>
        <p:txBody>
          <a:bodyPr wrap="square" lIns="0" tIns="0" rIns="0" bIns="0" rtlCol="0"/>
          <a:lstStyle/>
          <a:p/>
        </p:txBody>
      </p:sp>
      <p:sp>
        <p:nvSpPr>
          <p:cNvPr id="67" name="object 67"/>
          <p:cNvSpPr/>
          <p:nvPr/>
        </p:nvSpPr>
        <p:spPr>
          <a:xfrm>
            <a:off x="2561579" y="2404766"/>
            <a:ext cx="37465" cy="55880"/>
          </a:xfrm>
          <a:custGeom>
            <a:avLst/>
            <a:gdLst/>
            <a:ahLst/>
            <a:cxnLst/>
            <a:rect l="l" t="t" r="r" b="b"/>
            <a:pathLst>
              <a:path w="37464" h="55880">
                <a:moveTo>
                  <a:pt x="37124" y="55384"/>
                </a:moveTo>
                <a:lnTo>
                  <a:pt x="0" y="55384"/>
                </a:lnTo>
                <a:lnTo>
                  <a:pt x="18887" y="0"/>
                </a:lnTo>
                <a:lnTo>
                  <a:pt x="37124" y="55384"/>
                </a:lnTo>
                <a:close/>
              </a:path>
            </a:pathLst>
          </a:custGeom>
          <a:solidFill>
            <a:srgbClr val="000000"/>
          </a:solidFill>
        </p:spPr>
        <p:txBody>
          <a:bodyPr wrap="square" lIns="0" tIns="0" rIns="0" bIns="0" rtlCol="0"/>
          <a:lstStyle/>
          <a:p/>
        </p:txBody>
      </p:sp>
      <p:sp>
        <p:nvSpPr>
          <p:cNvPr id="68" name="object 68"/>
          <p:cNvSpPr txBox="1"/>
          <p:nvPr/>
        </p:nvSpPr>
        <p:spPr>
          <a:xfrm>
            <a:off x="2361006" y="2092684"/>
            <a:ext cx="436880" cy="156210"/>
          </a:xfrm>
          <a:prstGeom prst="rect">
            <a:avLst/>
          </a:prstGeom>
        </p:spPr>
        <p:txBody>
          <a:bodyPr wrap="square" lIns="0" tIns="13335" rIns="0" bIns="0" rtlCol="0" vert="horz">
            <a:spAutoFit/>
          </a:bodyPr>
          <a:lstStyle/>
          <a:p>
            <a:pPr marL="38100">
              <a:lnSpc>
                <a:spcPct val="100000"/>
              </a:lnSpc>
              <a:spcBef>
                <a:spcPts val="105"/>
              </a:spcBef>
            </a:pPr>
            <a:r>
              <a:rPr dirty="0" sz="850" spc="5">
                <a:latin typeface="Symbol"/>
                <a:cs typeface="Symbol"/>
              </a:rPr>
              <a:t></a:t>
            </a:r>
            <a:r>
              <a:rPr dirty="0" sz="850" spc="5">
                <a:latin typeface="Calibri"/>
                <a:cs typeface="Calibri"/>
              </a:rPr>
              <a:t>(L</a:t>
            </a:r>
            <a:r>
              <a:rPr dirty="0" baseline="-11111" sz="750" spc="7">
                <a:latin typeface="Calibri"/>
                <a:cs typeface="Calibri"/>
              </a:rPr>
              <a:t>s</a:t>
            </a:r>
            <a:r>
              <a:rPr dirty="0" sz="850" spc="5">
                <a:latin typeface="Calibri"/>
                <a:cs typeface="Calibri"/>
              </a:rPr>
              <a:t>/L</a:t>
            </a:r>
            <a:r>
              <a:rPr dirty="0" baseline="-11111" sz="750" spc="7">
                <a:latin typeface="Calibri"/>
                <a:cs typeface="Calibri"/>
              </a:rPr>
              <a:t>g</a:t>
            </a:r>
            <a:r>
              <a:rPr dirty="0" sz="850" spc="5">
                <a:latin typeface="Calibri"/>
                <a:cs typeface="Calibri"/>
              </a:rPr>
              <a:t>)</a:t>
            </a:r>
            <a:r>
              <a:rPr dirty="0" baseline="44444" sz="750" spc="7">
                <a:latin typeface="Calibri"/>
                <a:cs typeface="Calibri"/>
              </a:rPr>
              <a:t>2</a:t>
            </a:r>
            <a:endParaRPr baseline="44444" sz="750">
              <a:latin typeface="Calibri"/>
              <a:cs typeface="Calibri"/>
            </a:endParaRPr>
          </a:p>
        </p:txBody>
      </p:sp>
      <p:sp>
        <p:nvSpPr>
          <p:cNvPr id="69" name="object 69"/>
          <p:cNvSpPr/>
          <p:nvPr/>
        </p:nvSpPr>
        <p:spPr>
          <a:xfrm>
            <a:off x="3448394" y="2566162"/>
            <a:ext cx="502284" cy="0"/>
          </a:xfrm>
          <a:custGeom>
            <a:avLst/>
            <a:gdLst/>
            <a:ahLst/>
            <a:cxnLst/>
            <a:rect l="l" t="t" r="r" b="b"/>
            <a:pathLst>
              <a:path w="502285" h="0">
                <a:moveTo>
                  <a:pt x="0" y="0"/>
                </a:moveTo>
                <a:lnTo>
                  <a:pt x="502155" y="0"/>
                </a:lnTo>
              </a:path>
            </a:pathLst>
          </a:custGeom>
          <a:ln w="3175">
            <a:solidFill>
              <a:srgbClr val="000000"/>
            </a:solidFill>
          </a:ln>
        </p:spPr>
        <p:txBody>
          <a:bodyPr wrap="square" lIns="0" tIns="0" rIns="0" bIns="0" rtlCol="0"/>
          <a:lstStyle/>
          <a:p/>
        </p:txBody>
      </p:sp>
      <p:sp>
        <p:nvSpPr>
          <p:cNvPr id="70" name="object 70"/>
          <p:cNvSpPr/>
          <p:nvPr/>
        </p:nvSpPr>
        <p:spPr>
          <a:xfrm>
            <a:off x="3448394" y="2710161"/>
            <a:ext cx="392430" cy="0"/>
          </a:xfrm>
          <a:custGeom>
            <a:avLst/>
            <a:gdLst/>
            <a:ahLst/>
            <a:cxnLst/>
            <a:rect l="l" t="t" r="r" b="b"/>
            <a:pathLst>
              <a:path w="392429" h="0">
                <a:moveTo>
                  <a:pt x="0" y="0"/>
                </a:moveTo>
                <a:lnTo>
                  <a:pt x="392410" y="0"/>
                </a:lnTo>
              </a:path>
            </a:pathLst>
          </a:custGeom>
          <a:ln w="3175">
            <a:solidFill>
              <a:srgbClr val="000000"/>
            </a:solidFill>
          </a:ln>
        </p:spPr>
        <p:txBody>
          <a:bodyPr wrap="square" lIns="0" tIns="0" rIns="0" bIns="0" rtlCol="0"/>
          <a:lstStyle/>
          <a:p/>
        </p:txBody>
      </p:sp>
      <p:sp>
        <p:nvSpPr>
          <p:cNvPr id="71" name="object 71"/>
          <p:cNvSpPr/>
          <p:nvPr/>
        </p:nvSpPr>
        <p:spPr>
          <a:xfrm>
            <a:off x="3841782" y="2638487"/>
            <a:ext cx="0" cy="20955"/>
          </a:xfrm>
          <a:custGeom>
            <a:avLst/>
            <a:gdLst/>
            <a:ahLst/>
            <a:cxnLst/>
            <a:rect l="l" t="t" r="r" b="b"/>
            <a:pathLst>
              <a:path w="0" h="20955">
                <a:moveTo>
                  <a:pt x="0" y="0"/>
                </a:moveTo>
                <a:lnTo>
                  <a:pt x="0" y="20850"/>
                </a:lnTo>
              </a:path>
            </a:pathLst>
          </a:custGeom>
          <a:ln w="3175">
            <a:solidFill>
              <a:srgbClr val="000000"/>
            </a:solidFill>
          </a:ln>
        </p:spPr>
        <p:txBody>
          <a:bodyPr wrap="square" lIns="0" tIns="0" rIns="0" bIns="0" rtlCol="0"/>
          <a:lstStyle/>
          <a:p/>
        </p:txBody>
      </p:sp>
      <p:sp>
        <p:nvSpPr>
          <p:cNvPr id="72" name="object 72"/>
          <p:cNvSpPr/>
          <p:nvPr/>
        </p:nvSpPr>
        <p:spPr>
          <a:xfrm>
            <a:off x="3841782" y="2616985"/>
            <a:ext cx="0" cy="21590"/>
          </a:xfrm>
          <a:custGeom>
            <a:avLst/>
            <a:gdLst/>
            <a:ahLst/>
            <a:cxnLst/>
            <a:rect l="l" t="t" r="r" b="b"/>
            <a:pathLst>
              <a:path w="0" h="21589">
                <a:moveTo>
                  <a:pt x="0" y="21502"/>
                </a:moveTo>
                <a:lnTo>
                  <a:pt x="0" y="0"/>
                </a:lnTo>
              </a:path>
            </a:pathLst>
          </a:custGeom>
          <a:ln w="3175">
            <a:solidFill>
              <a:srgbClr val="000000"/>
            </a:solidFill>
          </a:ln>
        </p:spPr>
        <p:txBody>
          <a:bodyPr wrap="square" lIns="0" tIns="0" rIns="0" bIns="0" rtlCol="0"/>
          <a:lstStyle/>
          <a:p/>
        </p:txBody>
      </p:sp>
      <p:sp>
        <p:nvSpPr>
          <p:cNvPr id="73" name="object 73"/>
          <p:cNvSpPr/>
          <p:nvPr/>
        </p:nvSpPr>
        <p:spPr>
          <a:xfrm>
            <a:off x="3891607" y="2709184"/>
            <a:ext cx="0" cy="1271905"/>
          </a:xfrm>
          <a:custGeom>
            <a:avLst/>
            <a:gdLst/>
            <a:ahLst/>
            <a:cxnLst/>
            <a:rect l="l" t="t" r="r" b="b"/>
            <a:pathLst>
              <a:path w="0" h="1271904">
                <a:moveTo>
                  <a:pt x="0" y="0"/>
                </a:moveTo>
                <a:lnTo>
                  <a:pt x="0" y="1271293"/>
                </a:lnTo>
              </a:path>
            </a:pathLst>
          </a:custGeom>
          <a:ln w="101603">
            <a:solidFill>
              <a:srgbClr val="000000"/>
            </a:solidFill>
          </a:ln>
        </p:spPr>
        <p:txBody>
          <a:bodyPr wrap="square" lIns="0" tIns="0" rIns="0" bIns="0" rtlCol="0"/>
          <a:lstStyle/>
          <a:p/>
        </p:txBody>
      </p:sp>
      <p:sp>
        <p:nvSpPr>
          <p:cNvPr id="74" name="object 74"/>
          <p:cNvSpPr/>
          <p:nvPr/>
        </p:nvSpPr>
        <p:spPr>
          <a:xfrm>
            <a:off x="3823546" y="2654516"/>
            <a:ext cx="37465" cy="56515"/>
          </a:xfrm>
          <a:custGeom>
            <a:avLst/>
            <a:gdLst/>
            <a:ahLst/>
            <a:cxnLst/>
            <a:rect l="l" t="t" r="r" b="b"/>
            <a:pathLst>
              <a:path w="37464" h="56514">
                <a:moveTo>
                  <a:pt x="37124" y="0"/>
                </a:moveTo>
                <a:lnTo>
                  <a:pt x="18236" y="56035"/>
                </a:lnTo>
                <a:lnTo>
                  <a:pt x="0" y="0"/>
                </a:lnTo>
                <a:lnTo>
                  <a:pt x="37124" y="0"/>
                </a:lnTo>
                <a:close/>
              </a:path>
            </a:pathLst>
          </a:custGeom>
          <a:solidFill>
            <a:srgbClr val="000000"/>
          </a:solidFill>
        </p:spPr>
        <p:txBody>
          <a:bodyPr wrap="square" lIns="0" tIns="0" rIns="0" bIns="0" rtlCol="0"/>
          <a:lstStyle/>
          <a:p/>
        </p:txBody>
      </p:sp>
      <p:sp>
        <p:nvSpPr>
          <p:cNvPr id="75" name="object 75"/>
          <p:cNvSpPr/>
          <p:nvPr/>
        </p:nvSpPr>
        <p:spPr>
          <a:xfrm>
            <a:off x="3823611" y="2566031"/>
            <a:ext cx="37465" cy="55880"/>
          </a:xfrm>
          <a:custGeom>
            <a:avLst/>
            <a:gdLst/>
            <a:ahLst/>
            <a:cxnLst/>
            <a:rect l="l" t="t" r="r" b="b"/>
            <a:pathLst>
              <a:path w="37464" h="55880">
                <a:moveTo>
                  <a:pt x="37124" y="55384"/>
                </a:moveTo>
                <a:lnTo>
                  <a:pt x="0" y="55384"/>
                </a:lnTo>
                <a:lnTo>
                  <a:pt x="18236" y="0"/>
                </a:lnTo>
                <a:lnTo>
                  <a:pt x="37124" y="55384"/>
                </a:lnTo>
                <a:close/>
              </a:path>
            </a:pathLst>
          </a:custGeom>
          <a:solidFill>
            <a:srgbClr val="000000"/>
          </a:solidFill>
        </p:spPr>
        <p:txBody>
          <a:bodyPr wrap="square" lIns="0" tIns="0" rIns="0" bIns="0" rtlCol="0"/>
          <a:lstStyle/>
          <a:p/>
        </p:txBody>
      </p:sp>
      <p:sp>
        <p:nvSpPr>
          <p:cNvPr id="76" name="object 76"/>
          <p:cNvSpPr/>
          <p:nvPr/>
        </p:nvSpPr>
        <p:spPr>
          <a:xfrm>
            <a:off x="4305641" y="1427529"/>
            <a:ext cx="880110" cy="950594"/>
          </a:xfrm>
          <a:custGeom>
            <a:avLst/>
            <a:gdLst/>
            <a:ahLst/>
            <a:cxnLst/>
            <a:rect l="l" t="t" r="r" b="b"/>
            <a:pathLst>
              <a:path w="880110" h="950594">
                <a:moveTo>
                  <a:pt x="0" y="950001"/>
                </a:moveTo>
                <a:lnTo>
                  <a:pt x="737276" y="0"/>
                </a:lnTo>
                <a:lnTo>
                  <a:pt x="879911" y="0"/>
                </a:lnTo>
              </a:path>
            </a:pathLst>
          </a:custGeom>
          <a:ln w="3175">
            <a:solidFill>
              <a:srgbClr val="000000"/>
            </a:solidFill>
          </a:ln>
        </p:spPr>
        <p:txBody>
          <a:bodyPr wrap="square" lIns="0" tIns="0" rIns="0" bIns="0" rtlCol="0"/>
          <a:lstStyle/>
          <a:p/>
        </p:txBody>
      </p:sp>
      <p:sp>
        <p:nvSpPr>
          <p:cNvPr id="77" name="object 77"/>
          <p:cNvSpPr txBox="1"/>
          <p:nvPr/>
        </p:nvSpPr>
        <p:spPr>
          <a:xfrm>
            <a:off x="5208803" y="1273727"/>
            <a:ext cx="829944" cy="286385"/>
          </a:xfrm>
          <a:prstGeom prst="rect">
            <a:avLst/>
          </a:prstGeom>
        </p:spPr>
        <p:txBody>
          <a:bodyPr wrap="square" lIns="0" tIns="13335" rIns="0" bIns="0" rtlCol="0" vert="horz">
            <a:spAutoFit/>
          </a:bodyPr>
          <a:lstStyle/>
          <a:p>
            <a:pPr marL="12700" marR="5080">
              <a:lnSpc>
                <a:spcPct val="100000"/>
              </a:lnSpc>
              <a:spcBef>
                <a:spcPts val="105"/>
              </a:spcBef>
            </a:pPr>
            <a:r>
              <a:rPr dirty="0" sz="850">
                <a:latin typeface="Calibri"/>
                <a:cs typeface="Calibri"/>
              </a:rPr>
              <a:t>Centroid </a:t>
            </a:r>
            <a:r>
              <a:rPr dirty="0" sz="850" spc="-15">
                <a:latin typeface="Calibri"/>
                <a:cs typeface="Calibri"/>
              </a:rPr>
              <a:t>of </a:t>
            </a:r>
            <a:r>
              <a:rPr dirty="0" sz="850">
                <a:latin typeface="Calibri"/>
                <a:cs typeface="Calibri"/>
              </a:rPr>
              <a:t>Girder  </a:t>
            </a:r>
            <a:r>
              <a:rPr dirty="0" sz="850" spc="-5">
                <a:latin typeface="Calibri"/>
                <a:cs typeface="Calibri"/>
              </a:rPr>
              <a:t>(Parabolic</a:t>
            </a:r>
            <a:r>
              <a:rPr dirty="0" sz="850" spc="20">
                <a:latin typeface="Calibri"/>
                <a:cs typeface="Calibri"/>
              </a:rPr>
              <a:t> </a:t>
            </a:r>
            <a:r>
              <a:rPr dirty="0" sz="850" spc="-10">
                <a:latin typeface="Calibri"/>
                <a:cs typeface="Calibri"/>
              </a:rPr>
              <a:t>Arc)</a:t>
            </a:r>
            <a:endParaRPr sz="850">
              <a:latin typeface="Calibri"/>
              <a:cs typeface="Calibri"/>
            </a:endParaRPr>
          </a:p>
        </p:txBody>
      </p:sp>
      <p:sp>
        <p:nvSpPr>
          <p:cNvPr id="78" name="object 78"/>
          <p:cNvSpPr/>
          <p:nvPr/>
        </p:nvSpPr>
        <p:spPr>
          <a:xfrm>
            <a:off x="2905728" y="2588250"/>
            <a:ext cx="488950" cy="407670"/>
          </a:xfrm>
          <a:custGeom>
            <a:avLst/>
            <a:gdLst/>
            <a:ahLst/>
            <a:cxnLst/>
            <a:rect l="l" t="t" r="r" b="b"/>
            <a:pathLst>
              <a:path w="488950" h="407669">
                <a:moveTo>
                  <a:pt x="488478" y="0"/>
                </a:moveTo>
                <a:lnTo>
                  <a:pt x="162826" y="407236"/>
                </a:lnTo>
                <a:lnTo>
                  <a:pt x="0" y="407236"/>
                </a:lnTo>
              </a:path>
            </a:pathLst>
          </a:custGeom>
          <a:ln w="3175">
            <a:solidFill>
              <a:srgbClr val="000000"/>
            </a:solidFill>
          </a:ln>
        </p:spPr>
        <p:txBody>
          <a:bodyPr wrap="square" lIns="0" tIns="0" rIns="0" bIns="0" rtlCol="0"/>
          <a:lstStyle/>
          <a:p/>
        </p:txBody>
      </p:sp>
      <p:sp>
        <p:nvSpPr>
          <p:cNvPr id="79" name="object 79"/>
          <p:cNvSpPr txBox="1"/>
          <p:nvPr/>
        </p:nvSpPr>
        <p:spPr>
          <a:xfrm>
            <a:off x="2190565" y="2906746"/>
            <a:ext cx="692150" cy="156210"/>
          </a:xfrm>
          <a:prstGeom prst="rect">
            <a:avLst/>
          </a:prstGeom>
        </p:spPr>
        <p:txBody>
          <a:bodyPr wrap="square" lIns="0" tIns="13335" rIns="0" bIns="0" rtlCol="0" vert="horz">
            <a:spAutoFit/>
          </a:bodyPr>
          <a:lstStyle/>
          <a:p>
            <a:pPr marL="12700">
              <a:lnSpc>
                <a:spcPct val="100000"/>
              </a:lnSpc>
              <a:spcBef>
                <a:spcPts val="105"/>
              </a:spcBef>
            </a:pPr>
            <a:r>
              <a:rPr dirty="0" sz="850" spc="-5">
                <a:latin typeface="Calibri"/>
                <a:cs typeface="Calibri"/>
              </a:rPr>
              <a:t>Center </a:t>
            </a:r>
            <a:r>
              <a:rPr dirty="0" sz="850" spc="15">
                <a:latin typeface="Calibri"/>
                <a:cs typeface="Calibri"/>
              </a:rPr>
              <a:t>of</a:t>
            </a:r>
            <a:r>
              <a:rPr dirty="0" sz="850" spc="-90">
                <a:latin typeface="Calibri"/>
                <a:cs typeface="Calibri"/>
              </a:rPr>
              <a:t> </a:t>
            </a:r>
            <a:r>
              <a:rPr dirty="0" sz="850" spc="5">
                <a:latin typeface="Calibri"/>
                <a:cs typeface="Calibri"/>
              </a:rPr>
              <a:t>Mass</a:t>
            </a:r>
            <a:endParaRPr sz="850">
              <a:latin typeface="Calibri"/>
              <a:cs typeface="Calibri"/>
            </a:endParaRPr>
          </a:p>
        </p:txBody>
      </p:sp>
      <p:sp>
        <p:nvSpPr>
          <p:cNvPr id="80" name="object 80"/>
          <p:cNvSpPr/>
          <p:nvPr/>
        </p:nvSpPr>
        <p:spPr>
          <a:xfrm>
            <a:off x="1806702" y="2128520"/>
            <a:ext cx="125730" cy="387985"/>
          </a:xfrm>
          <a:custGeom>
            <a:avLst/>
            <a:gdLst/>
            <a:ahLst/>
            <a:cxnLst/>
            <a:rect l="l" t="t" r="r" b="b"/>
            <a:pathLst>
              <a:path w="125730" h="387985">
                <a:moveTo>
                  <a:pt x="0" y="387507"/>
                </a:moveTo>
                <a:lnTo>
                  <a:pt x="125165" y="0"/>
                </a:lnTo>
              </a:path>
            </a:pathLst>
          </a:custGeom>
          <a:ln w="27364">
            <a:solidFill>
              <a:srgbClr val="000000"/>
            </a:solidFill>
          </a:ln>
        </p:spPr>
        <p:txBody>
          <a:bodyPr wrap="square" lIns="0" tIns="0" rIns="0" bIns="0" rtlCol="0"/>
          <a:lstStyle/>
          <a:p/>
        </p:txBody>
      </p:sp>
      <p:sp>
        <p:nvSpPr>
          <p:cNvPr id="81" name="object 81"/>
          <p:cNvSpPr/>
          <p:nvPr/>
        </p:nvSpPr>
        <p:spPr>
          <a:xfrm>
            <a:off x="1880650" y="1997592"/>
            <a:ext cx="95250" cy="158115"/>
          </a:xfrm>
          <a:custGeom>
            <a:avLst/>
            <a:gdLst/>
            <a:ahLst/>
            <a:cxnLst/>
            <a:rect l="l" t="t" r="r" b="b"/>
            <a:pathLst>
              <a:path w="95250" h="158114">
                <a:moveTo>
                  <a:pt x="94821" y="157829"/>
                </a:moveTo>
                <a:lnTo>
                  <a:pt x="0" y="127175"/>
                </a:lnTo>
                <a:lnTo>
                  <a:pt x="93781" y="0"/>
                </a:lnTo>
                <a:lnTo>
                  <a:pt x="94821" y="157829"/>
                </a:lnTo>
                <a:close/>
              </a:path>
            </a:pathLst>
          </a:custGeom>
          <a:solidFill>
            <a:srgbClr val="000000"/>
          </a:solidFill>
        </p:spPr>
        <p:txBody>
          <a:bodyPr wrap="square" lIns="0" tIns="0" rIns="0" bIns="0" rtlCol="0"/>
          <a:lstStyle/>
          <a:p/>
        </p:txBody>
      </p:sp>
      <p:sp>
        <p:nvSpPr>
          <p:cNvPr id="82" name="object 82"/>
          <p:cNvSpPr/>
          <p:nvPr/>
        </p:nvSpPr>
        <p:spPr>
          <a:xfrm>
            <a:off x="4825691" y="2106408"/>
            <a:ext cx="153670" cy="417195"/>
          </a:xfrm>
          <a:custGeom>
            <a:avLst/>
            <a:gdLst/>
            <a:ahLst/>
            <a:cxnLst/>
            <a:rect l="l" t="t" r="r" b="b"/>
            <a:pathLst>
              <a:path w="153670" h="417194">
                <a:moveTo>
                  <a:pt x="153375" y="417044"/>
                </a:moveTo>
                <a:lnTo>
                  <a:pt x="0" y="0"/>
                </a:lnTo>
              </a:path>
            </a:pathLst>
          </a:custGeom>
          <a:ln w="27363">
            <a:solidFill>
              <a:srgbClr val="000000"/>
            </a:solidFill>
          </a:ln>
        </p:spPr>
        <p:txBody>
          <a:bodyPr wrap="square" lIns="0" tIns="0" rIns="0" bIns="0" rtlCol="0"/>
          <a:lstStyle/>
          <a:p/>
        </p:txBody>
      </p:sp>
      <p:sp>
        <p:nvSpPr>
          <p:cNvPr id="83" name="object 83"/>
          <p:cNvSpPr/>
          <p:nvPr/>
        </p:nvSpPr>
        <p:spPr>
          <a:xfrm>
            <a:off x="4778390" y="1977603"/>
            <a:ext cx="99060" cy="158115"/>
          </a:xfrm>
          <a:custGeom>
            <a:avLst/>
            <a:gdLst/>
            <a:ahLst/>
            <a:cxnLst/>
            <a:rect l="l" t="t" r="r" b="b"/>
            <a:pathLst>
              <a:path w="99060" h="158114">
                <a:moveTo>
                  <a:pt x="98790" y="123321"/>
                </a:moveTo>
                <a:lnTo>
                  <a:pt x="4659" y="157969"/>
                </a:lnTo>
                <a:lnTo>
                  <a:pt x="0" y="0"/>
                </a:lnTo>
                <a:lnTo>
                  <a:pt x="98790" y="123321"/>
                </a:lnTo>
                <a:close/>
              </a:path>
            </a:pathLst>
          </a:custGeom>
          <a:solidFill>
            <a:srgbClr val="000000"/>
          </a:solidFill>
        </p:spPr>
        <p:txBody>
          <a:bodyPr wrap="square" lIns="0" tIns="0" rIns="0" bIns="0" rtlCol="0"/>
          <a:lstStyle/>
          <a:p/>
        </p:txBody>
      </p:sp>
      <p:sp>
        <p:nvSpPr>
          <p:cNvPr id="84" name="object 84"/>
          <p:cNvSpPr/>
          <p:nvPr/>
        </p:nvSpPr>
        <p:spPr>
          <a:xfrm>
            <a:off x="5388825" y="2527132"/>
            <a:ext cx="447675" cy="285115"/>
          </a:xfrm>
          <a:custGeom>
            <a:avLst/>
            <a:gdLst/>
            <a:ahLst/>
            <a:cxnLst/>
            <a:rect l="l" t="t" r="r" b="b"/>
            <a:pathLst>
              <a:path w="447675" h="285114">
                <a:moveTo>
                  <a:pt x="0" y="0"/>
                </a:moveTo>
                <a:lnTo>
                  <a:pt x="284619" y="284739"/>
                </a:lnTo>
                <a:lnTo>
                  <a:pt x="447445" y="284739"/>
                </a:lnTo>
              </a:path>
            </a:pathLst>
          </a:custGeom>
          <a:ln w="3175">
            <a:solidFill>
              <a:srgbClr val="000000"/>
            </a:solidFill>
          </a:ln>
        </p:spPr>
        <p:txBody>
          <a:bodyPr wrap="square" lIns="0" tIns="0" rIns="0" bIns="0" rtlCol="0"/>
          <a:lstStyle/>
          <a:p/>
        </p:txBody>
      </p:sp>
      <p:sp>
        <p:nvSpPr>
          <p:cNvPr id="85" name="object 85"/>
          <p:cNvSpPr txBox="1"/>
          <p:nvPr/>
        </p:nvSpPr>
        <p:spPr>
          <a:xfrm>
            <a:off x="5860107" y="2723489"/>
            <a:ext cx="396240" cy="156210"/>
          </a:xfrm>
          <a:prstGeom prst="rect">
            <a:avLst/>
          </a:prstGeom>
        </p:spPr>
        <p:txBody>
          <a:bodyPr wrap="square" lIns="0" tIns="13335" rIns="0" bIns="0" rtlCol="0" vert="horz">
            <a:spAutoFit/>
          </a:bodyPr>
          <a:lstStyle/>
          <a:p>
            <a:pPr marL="12700">
              <a:lnSpc>
                <a:spcPct val="100000"/>
              </a:lnSpc>
              <a:spcBef>
                <a:spcPts val="105"/>
              </a:spcBef>
            </a:pPr>
            <a:r>
              <a:rPr dirty="0" sz="850">
                <a:latin typeface="Calibri"/>
                <a:cs typeface="Calibri"/>
              </a:rPr>
              <a:t>Roll</a:t>
            </a:r>
            <a:r>
              <a:rPr dirty="0" sz="850" spc="-70">
                <a:latin typeface="Calibri"/>
                <a:cs typeface="Calibri"/>
              </a:rPr>
              <a:t> </a:t>
            </a:r>
            <a:r>
              <a:rPr dirty="0" sz="850" spc="5">
                <a:latin typeface="Calibri"/>
                <a:cs typeface="Calibri"/>
              </a:rPr>
              <a:t>Axis</a:t>
            </a:r>
            <a:endParaRPr sz="850">
              <a:latin typeface="Calibri"/>
              <a:cs typeface="Calibri"/>
            </a:endParaRPr>
          </a:p>
        </p:txBody>
      </p:sp>
      <p:sp>
        <p:nvSpPr>
          <p:cNvPr id="86" name="object 86"/>
          <p:cNvSpPr/>
          <p:nvPr/>
        </p:nvSpPr>
        <p:spPr>
          <a:xfrm>
            <a:off x="4979089" y="2079042"/>
            <a:ext cx="0" cy="444500"/>
          </a:xfrm>
          <a:custGeom>
            <a:avLst/>
            <a:gdLst/>
            <a:ahLst/>
            <a:cxnLst/>
            <a:rect l="l" t="t" r="r" b="b"/>
            <a:pathLst>
              <a:path w="0" h="444500">
                <a:moveTo>
                  <a:pt x="0" y="444376"/>
                </a:moveTo>
                <a:lnTo>
                  <a:pt x="0" y="0"/>
                </a:lnTo>
              </a:path>
            </a:pathLst>
          </a:custGeom>
          <a:ln w="6515">
            <a:solidFill>
              <a:srgbClr val="000000"/>
            </a:solidFill>
          </a:ln>
        </p:spPr>
        <p:txBody>
          <a:bodyPr wrap="square" lIns="0" tIns="0" rIns="0" bIns="0" rtlCol="0"/>
          <a:lstStyle/>
          <a:p/>
        </p:txBody>
      </p:sp>
      <p:sp>
        <p:nvSpPr>
          <p:cNvPr id="87" name="object 87"/>
          <p:cNvSpPr/>
          <p:nvPr/>
        </p:nvSpPr>
        <p:spPr>
          <a:xfrm>
            <a:off x="4949650" y="1997334"/>
            <a:ext cx="59690" cy="89535"/>
          </a:xfrm>
          <a:custGeom>
            <a:avLst/>
            <a:gdLst/>
            <a:ahLst/>
            <a:cxnLst/>
            <a:rect l="l" t="t" r="r" b="b"/>
            <a:pathLst>
              <a:path w="59689" h="89535">
                <a:moveTo>
                  <a:pt x="59268" y="89266"/>
                </a:moveTo>
                <a:lnTo>
                  <a:pt x="0" y="89266"/>
                </a:lnTo>
                <a:lnTo>
                  <a:pt x="29308" y="0"/>
                </a:lnTo>
                <a:lnTo>
                  <a:pt x="59268" y="89266"/>
                </a:lnTo>
                <a:close/>
              </a:path>
            </a:pathLst>
          </a:custGeom>
          <a:solidFill>
            <a:srgbClr val="000000"/>
          </a:solidFill>
        </p:spPr>
        <p:txBody>
          <a:bodyPr wrap="square" lIns="0" tIns="0" rIns="0" bIns="0" rtlCol="0"/>
          <a:lstStyle/>
          <a:p/>
        </p:txBody>
      </p:sp>
      <p:sp>
        <p:nvSpPr>
          <p:cNvPr id="88" name="object 88"/>
          <p:cNvSpPr/>
          <p:nvPr/>
        </p:nvSpPr>
        <p:spPr>
          <a:xfrm>
            <a:off x="1806652" y="2082756"/>
            <a:ext cx="0" cy="444500"/>
          </a:xfrm>
          <a:custGeom>
            <a:avLst/>
            <a:gdLst/>
            <a:ahLst/>
            <a:cxnLst/>
            <a:rect l="l" t="t" r="r" b="b"/>
            <a:pathLst>
              <a:path w="0" h="444500">
                <a:moveTo>
                  <a:pt x="0" y="444376"/>
                </a:moveTo>
                <a:lnTo>
                  <a:pt x="0" y="0"/>
                </a:lnTo>
              </a:path>
            </a:pathLst>
          </a:custGeom>
          <a:ln w="6515">
            <a:solidFill>
              <a:srgbClr val="000000"/>
            </a:solidFill>
          </a:ln>
        </p:spPr>
        <p:txBody>
          <a:bodyPr wrap="square" lIns="0" tIns="0" rIns="0" bIns="0" rtlCol="0"/>
          <a:lstStyle/>
          <a:p/>
        </p:txBody>
      </p:sp>
      <p:sp>
        <p:nvSpPr>
          <p:cNvPr id="89" name="object 89"/>
          <p:cNvSpPr/>
          <p:nvPr/>
        </p:nvSpPr>
        <p:spPr>
          <a:xfrm>
            <a:off x="1777278" y="2001504"/>
            <a:ext cx="59690" cy="88900"/>
          </a:xfrm>
          <a:custGeom>
            <a:avLst/>
            <a:gdLst/>
            <a:ahLst/>
            <a:cxnLst/>
            <a:rect l="l" t="t" r="r" b="b"/>
            <a:pathLst>
              <a:path w="59689" h="88900">
                <a:moveTo>
                  <a:pt x="59268" y="88614"/>
                </a:moveTo>
                <a:lnTo>
                  <a:pt x="0" y="88614"/>
                </a:lnTo>
                <a:lnTo>
                  <a:pt x="29308" y="0"/>
                </a:lnTo>
                <a:lnTo>
                  <a:pt x="59268" y="88614"/>
                </a:lnTo>
                <a:close/>
              </a:path>
            </a:pathLst>
          </a:custGeom>
          <a:solidFill>
            <a:srgbClr val="000000"/>
          </a:solidFill>
        </p:spPr>
        <p:txBody>
          <a:bodyPr wrap="square" lIns="0" tIns="0" rIns="0" bIns="0" rtlCol="0"/>
          <a:lstStyle/>
          <a:p/>
        </p:txBody>
      </p:sp>
      <p:sp>
        <p:nvSpPr>
          <p:cNvPr id="90" name="object 90"/>
          <p:cNvSpPr/>
          <p:nvPr/>
        </p:nvSpPr>
        <p:spPr>
          <a:xfrm>
            <a:off x="4880066" y="2523433"/>
            <a:ext cx="99060" cy="2540"/>
          </a:xfrm>
          <a:custGeom>
            <a:avLst/>
            <a:gdLst/>
            <a:ahLst/>
            <a:cxnLst/>
            <a:rect l="l" t="t" r="r" b="b"/>
            <a:pathLst>
              <a:path w="99060" h="2539">
                <a:moveTo>
                  <a:pt x="98977" y="0"/>
                </a:moveTo>
                <a:lnTo>
                  <a:pt x="0" y="2038"/>
                </a:lnTo>
              </a:path>
            </a:pathLst>
          </a:custGeom>
          <a:ln w="6515">
            <a:solidFill>
              <a:srgbClr val="000000"/>
            </a:solidFill>
          </a:ln>
        </p:spPr>
        <p:txBody>
          <a:bodyPr wrap="square" lIns="0" tIns="0" rIns="0" bIns="0" rtlCol="0"/>
          <a:lstStyle/>
          <a:p/>
        </p:txBody>
      </p:sp>
      <p:sp>
        <p:nvSpPr>
          <p:cNvPr id="91" name="object 91"/>
          <p:cNvSpPr/>
          <p:nvPr/>
        </p:nvSpPr>
        <p:spPr>
          <a:xfrm>
            <a:off x="4798598" y="2495685"/>
            <a:ext cx="89535" cy="59690"/>
          </a:xfrm>
          <a:custGeom>
            <a:avLst/>
            <a:gdLst/>
            <a:ahLst/>
            <a:cxnLst/>
            <a:rect l="l" t="t" r="r" b="b"/>
            <a:pathLst>
              <a:path w="89535" h="59689">
                <a:moveTo>
                  <a:pt x="87955" y="0"/>
                </a:moveTo>
                <a:lnTo>
                  <a:pt x="89175" y="59281"/>
                </a:lnTo>
                <a:lnTo>
                  <a:pt x="0" y="31138"/>
                </a:lnTo>
                <a:lnTo>
                  <a:pt x="87955" y="0"/>
                </a:lnTo>
                <a:close/>
              </a:path>
            </a:pathLst>
          </a:custGeom>
          <a:solidFill>
            <a:srgbClr val="000000"/>
          </a:solidFill>
        </p:spPr>
        <p:txBody>
          <a:bodyPr wrap="square" lIns="0" tIns="0" rIns="0" bIns="0" rtlCol="0"/>
          <a:lstStyle/>
          <a:p/>
        </p:txBody>
      </p:sp>
      <p:sp>
        <p:nvSpPr>
          <p:cNvPr id="92" name="object 92"/>
          <p:cNvSpPr/>
          <p:nvPr/>
        </p:nvSpPr>
        <p:spPr>
          <a:xfrm>
            <a:off x="1806652" y="2527132"/>
            <a:ext cx="86360" cy="0"/>
          </a:xfrm>
          <a:custGeom>
            <a:avLst/>
            <a:gdLst/>
            <a:ahLst/>
            <a:cxnLst/>
            <a:rect l="l" t="t" r="r" b="b"/>
            <a:pathLst>
              <a:path w="86360" h="0">
                <a:moveTo>
                  <a:pt x="0" y="0"/>
                </a:moveTo>
                <a:lnTo>
                  <a:pt x="85972" y="0"/>
                </a:lnTo>
              </a:path>
            </a:pathLst>
          </a:custGeom>
          <a:ln w="6515">
            <a:solidFill>
              <a:srgbClr val="000000"/>
            </a:solidFill>
          </a:ln>
        </p:spPr>
        <p:txBody>
          <a:bodyPr wrap="square" lIns="0" tIns="0" rIns="0" bIns="0" rtlCol="0"/>
          <a:lstStyle/>
          <a:p/>
        </p:txBody>
      </p:sp>
      <p:sp>
        <p:nvSpPr>
          <p:cNvPr id="93" name="object 93"/>
          <p:cNvSpPr/>
          <p:nvPr/>
        </p:nvSpPr>
        <p:spPr>
          <a:xfrm>
            <a:off x="1885134" y="2497681"/>
            <a:ext cx="89535" cy="59690"/>
          </a:xfrm>
          <a:custGeom>
            <a:avLst/>
            <a:gdLst/>
            <a:ahLst/>
            <a:cxnLst/>
            <a:rect l="l" t="t" r="r" b="b"/>
            <a:pathLst>
              <a:path w="89535" h="59689">
                <a:moveTo>
                  <a:pt x="0" y="59293"/>
                </a:moveTo>
                <a:lnTo>
                  <a:pt x="0" y="0"/>
                </a:lnTo>
                <a:lnTo>
                  <a:pt x="89228" y="29321"/>
                </a:lnTo>
                <a:lnTo>
                  <a:pt x="0" y="59293"/>
                </a:lnTo>
                <a:close/>
              </a:path>
            </a:pathLst>
          </a:custGeom>
          <a:solidFill>
            <a:srgbClr val="000000"/>
          </a:solidFill>
        </p:spPr>
        <p:txBody>
          <a:bodyPr wrap="square" lIns="0" tIns="0" rIns="0" bIns="0" rtlCol="0"/>
          <a:lstStyle/>
          <a:p/>
        </p:txBody>
      </p:sp>
      <p:sp>
        <p:nvSpPr>
          <p:cNvPr id="94" name="object 94"/>
          <p:cNvSpPr/>
          <p:nvPr/>
        </p:nvSpPr>
        <p:spPr>
          <a:xfrm>
            <a:off x="4802912" y="1796127"/>
            <a:ext cx="354330" cy="248285"/>
          </a:xfrm>
          <a:custGeom>
            <a:avLst/>
            <a:gdLst/>
            <a:ahLst/>
            <a:cxnLst/>
            <a:rect l="l" t="t" r="r" b="b"/>
            <a:pathLst>
              <a:path w="354329" h="248285">
                <a:moveTo>
                  <a:pt x="0" y="248251"/>
                </a:moveTo>
                <a:lnTo>
                  <a:pt x="211673" y="0"/>
                </a:lnTo>
                <a:lnTo>
                  <a:pt x="354309" y="0"/>
                </a:lnTo>
              </a:path>
            </a:pathLst>
          </a:custGeom>
          <a:ln w="3175">
            <a:solidFill>
              <a:srgbClr val="000000"/>
            </a:solidFill>
          </a:ln>
        </p:spPr>
        <p:txBody>
          <a:bodyPr wrap="square" lIns="0" tIns="0" rIns="0" bIns="0" rtlCol="0"/>
          <a:lstStyle/>
          <a:p/>
        </p:txBody>
      </p:sp>
      <p:sp>
        <p:nvSpPr>
          <p:cNvPr id="95" name="object 95"/>
          <p:cNvSpPr/>
          <p:nvPr/>
        </p:nvSpPr>
        <p:spPr>
          <a:xfrm>
            <a:off x="4979089" y="1997725"/>
            <a:ext cx="389890" cy="163195"/>
          </a:xfrm>
          <a:custGeom>
            <a:avLst/>
            <a:gdLst/>
            <a:ahLst/>
            <a:cxnLst/>
            <a:rect l="l" t="t" r="r" b="b"/>
            <a:pathLst>
              <a:path w="389889" h="163194">
                <a:moveTo>
                  <a:pt x="0" y="162894"/>
                </a:moveTo>
                <a:lnTo>
                  <a:pt x="246844" y="0"/>
                </a:lnTo>
                <a:lnTo>
                  <a:pt x="389479" y="0"/>
                </a:lnTo>
              </a:path>
            </a:pathLst>
          </a:custGeom>
          <a:ln w="3175">
            <a:solidFill>
              <a:srgbClr val="000000"/>
            </a:solidFill>
          </a:ln>
        </p:spPr>
        <p:txBody>
          <a:bodyPr wrap="square" lIns="0" tIns="0" rIns="0" bIns="0" rtlCol="0"/>
          <a:lstStyle/>
          <a:p/>
        </p:txBody>
      </p:sp>
      <p:sp>
        <p:nvSpPr>
          <p:cNvPr id="96" name="object 96"/>
          <p:cNvSpPr txBox="1"/>
          <p:nvPr/>
        </p:nvSpPr>
        <p:spPr>
          <a:xfrm>
            <a:off x="5155439" y="1636643"/>
            <a:ext cx="1781175" cy="428625"/>
          </a:xfrm>
          <a:prstGeom prst="rect">
            <a:avLst/>
          </a:prstGeom>
        </p:spPr>
        <p:txBody>
          <a:bodyPr wrap="square" lIns="0" tIns="84455" rIns="0" bIns="0" rtlCol="0" vert="horz">
            <a:spAutoFit/>
          </a:bodyPr>
          <a:lstStyle/>
          <a:p>
            <a:pPr marL="38100">
              <a:lnSpc>
                <a:spcPct val="100000"/>
              </a:lnSpc>
              <a:spcBef>
                <a:spcPts val="665"/>
              </a:spcBef>
            </a:pPr>
            <a:r>
              <a:rPr dirty="0" sz="850">
                <a:latin typeface="Calibri"/>
                <a:cs typeface="Calibri"/>
              </a:rPr>
              <a:t>Inclined </a:t>
            </a:r>
            <a:r>
              <a:rPr dirty="0" sz="850" spc="-5">
                <a:latin typeface="Calibri"/>
                <a:cs typeface="Calibri"/>
              </a:rPr>
              <a:t>lift </a:t>
            </a:r>
            <a:r>
              <a:rPr dirty="0" sz="850" spc="5">
                <a:latin typeface="Calibri"/>
                <a:cs typeface="Calibri"/>
              </a:rPr>
              <a:t>cable </a:t>
            </a:r>
            <a:r>
              <a:rPr dirty="0" sz="850">
                <a:latin typeface="Calibri"/>
                <a:cs typeface="Calibri"/>
              </a:rPr>
              <a:t>force,</a:t>
            </a:r>
            <a:r>
              <a:rPr dirty="0" sz="850" spc="-85">
                <a:latin typeface="Calibri"/>
                <a:cs typeface="Calibri"/>
              </a:rPr>
              <a:t> </a:t>
            </a:r>
            <a:r>
              <a:rPr dirty="0" sz="850">
                <a:latin typeface="Calibri"/>
                <a:cs typeface="Calibri"/>
              </a:rPr>
              <a:t>P</a:t>
            </a:r>
            <a:endParaRPr sz="850">
              <a:latin typeface="Calibri"/>
              <a:cs typeface="Calibri"/>
            </a:endParaRPr>
          </a:p>
          <a:p>
            <a:pPr marL="248920">
              <a:lnSpc>
                <a:spcPct val="100000"/>
              </a:lnSpc>
              <a:spcBef>
                <a:spcPts val="565"/>
              </a:spcBef>
            </a:pPr>
            <a:r>
              <a:rPr dirty="0" sz="850" spc="-5">
                <a:latin typeface="Calibri"/>
                <a:cs typeface="Calibri"/>
              </a:rPr>
              <a:t>Vertical </a:t>
            </a:r>
            <a:r>
              <a:rPr dirty="0" sz="850">
                <a:latin typeface="Calibri"/>
                <a:cs typeface="Calibri"/>
              </a:rPr>
              <a:t>component </a:t>
            </a:r>
            <a:r>
              <a:rPr dirty="0" sz="850" spc="-15">
                <a:latin typeface="Calibri"/>
                <a:cs typeface="Calibri"/>
              </a:rPr>
              <a:t>of </a:t>
            </a:r>
            <a:r>
              <a:rPr dirty="0" sz="850" spc="-5">
                <a:latin typeface="Calibri"/>
                <a:cs typeface="Calibri"/>
              </a:rPr>
              <a:t>lift </a:t>
            </a:r>
            <a:r>
              <a:rPr dirty="0" sz="850">
                <a:latin typeface="Calibri"/>
                <a:cs typeface="Calibri"/>
              </a:rPr>
              <a:t>force </a:t>
            </a:r>
            <a:r>
              <a:rPr dirty="0" sz="850" spc="15">
                <a:latin typeface="Calibri"/>
                <a:cs typeface="Calibri"/>
              </a:rPr>
              <a:t>P</a:t>
            </a:r>
            <a:r>
              <a:rPr dirty="0" baseline="-11111" sz="750" spc="22">
                <a:latin typeface="Calibri"/>
                <a:cs typeface="Calibri"/>
              </a:rPr>
              <a:t>v</a:t>
            </a:r>
            <a:endParaRPr baseline="-11111" sz="750">
              <a:latin typeface="Calibri"/>
              <a:cs typeface="Calibri"/>
            </a:endParaRPr>
          </a:p>
        </p:txBody>
      </p:sp>
      <p:sp>
        <p:nvSpPr>
          <p:cNvPr id="97" name="object 97"/>
          <p:cNvSpPr/>
          <p:nvPr/>
        </p:nvSpPr>
        <p:spPr>
          <a:xfrm>
            <a:off x="4920732" y="2242393"/>
            <a:ext cx="447675" cy="285115"/>
          </a:xfrm>
          <a:custGeom>
            <a:avLst/>
            <a:gdLst/>
            <a:ahLst/>
            <a:cxnLst/>
            <a:rect l="l" t="t" r="r" b="b"/>
            <a:pathLst>
              <a:path w="447675" h="285114">
                <a:moveTo>
                  <a:pt x="0" y="284739"/>
                </a:moveTo>
                <a:lnTo>
                  <a:pt x="305461" y="0"/>
                </a:lnTo>
                <a:lnTo>
                  <a:pt x="447445" y="0"/>
                </a:lnTo>
              </a:path>
            </a:pathLst>
          </a:custGeom>
          <a:ln w="3175">
            <a:solidFill>
              <a:srgbClr val="000000"/>
            </a:solidFill>
          </a:ln>
        </p:spPr>
        <p:txBody>
          <a:bodyPr wrap="square" lIns="0" tIns="0" rIns="0" bIns="0" rtlCol="0"/>
          <a:lstStyle/>
          <a:p/>
        </p:txBody>
      </p:sp>
      <p:sp>
        <p:nvSpPr>
          <p:cNvPr id="98" name="object 98"/>
          <p:cNvSpPr txBox="1"/>
          <p:nvPr/>
        </p:nvSpPr>
        <p:spPr>
          <a:xfrm>
            <a:off x="5366583" y="2153360"/>
            <a:ext cx="1695450" cy="156210"/>
          </a:xfrm>
          <a:prstGeom prst="rect">
            <a:avLst/>
          </a:prstGeom>
        </p:spPr>
        <p:txBody>
          <a:bodyPr wrap="square" lIns="0" tIns="13335" rIns="0" bIns="0" rtlCol="0" vert="horz">
            <a:spAutoFit/>
          </a:bodyPr>
          <a:lstStyle/>
          <a:p>
            <a:pPr marL="38100">
              <a:lnSpc>
                <a:spcPct val="100000"/>
              </a:lnSpc>
              <a:spcBef>
                <a:spcPts val="105"/>
              </a:spcBef>
            </a:pPr>
            <a:r>
              <a:rPr dirty="0" sz="850">
                <a:latin typeface="Calibri"/>
                <a:cs typeface="Calibri"/>
              </a:rPr>
              <a:t>Horizontal component </a:t>
            </a:r>
            <a:r>
              <a:rPr dirty="0" sz="850" spc="-15">
                <a:latin typeface="Calibri"/>
                <a:cs typeface="Calibri"/>
              </a:rPr>
              <a:t>of </a:t>
            </a:r>
            <a:r>
              <a:rPr dirty="0" sz="850" spc="-5">
                <a:latin typeface="Calibri"/>
                <a:cs typeface="Calibri"/>
              </a:rPr>
              <a:t>lift </a:t>
            </a:r>
            <a:r>
              <a:rPr dirty="0" sz="850">
                <a:latin typeface="Calibri"/>
                <a:cs typeface="Calibri"/>
              </a:rPr>
              <a:t>force</a:t>
            </a:r>
            <a:r>
              <a:rPr dirty="0" sz="850" spc="-20">
                <a:latin typeface="Calibri"/>
                <a:cs typeface="Calibri"/>
              </a:rPr>
              <a:t> </a:t>
            </a:r>
            <a:r>
              <a:rPr dirty="0" sz="850" spc="10">
                <a:latin typeface="Calibri"/>
                <a:cs typeface="Calibri"/>
              </a:rPr>
              <a:t>P</a:t>
            </a:r>
            <a:r>
              <a:rPr dirty="0" baseline="-11111" sz="750" spc="15">
                <a:latin typeface="Calibri"/>
                <a:cs typeface="Calibri"/>
              </a:rPr>
              <a:t>h</a:t>
            </a:r>
            <a:endParaRPr baseline="-11111" sz="750">
              <a:latin typeface="Calibri"/>
              <a:cs typeface="Calibri"/>
            </a:endParaRPr>
          </a:p>
        </p:txBody>
      </p:sp>
      <p:sp>
        <p:nvSpPr>
          <p:cNvPr id="99" name="object 99"/>
          <p:cNvSpPr/>
          <p:nvPr/>
        </p:nvSpPr>
        <p:spPr>
          <a:xfrm>
            <a:off x="1196081" y="2710395"/>
            <a:ext cx="4396740" cy="0"/>
          </a:xfrm>
          <a:custGeom>
            <a:avLst/>
            <a:gdLst/>
            <a:ahLst/>
            <a:cxnLst/>
            <a:rect l="l" t="t" r="r" b="b"/>
            <a:pathLst>
              <a:path w="4396740" h="0">
                <a:moveTo>
                  <a:pt x="4396304" y="0"/>
                </a:moveTo>
                <a:lnTo>
                  <a:pt x="0" y="0"/>
                </a:lnTo>
              </a:path>
            </a:pathLst>
          </a:custGeom>
          <a:ln w="6787">
            <a:solidFill>
              <a:srgbClr val="A4A4A4"/>
            </a:solidFill>
            <a:prstDash val="lgDash"/>
          </a:ln>
        </p:spPr>
        <p:txBody>
          <a:bodyPr wrap="square" lIns="0" tIns="0" rIns="0" bIns="0" rtlCol="0"/>
          <a:lstStyle/>
          <a:p/>
        </p:txBody>
      </p:sp>
      <p:sp>
        <p:nvSpPr>
          <p:cNvPr id="100" name="object 100"/>
          <p:cNvSpPr/>
          <p:nvPr/>
        </p:nvSpPr>
        <p:spPr>
          <a:xfrm>
            <a:off x="1255779" y="2712311"/>
            <a:ext cx="488950" cy="0"/>
          </a:xfrm>
          <a:custGeom>
            <a:avLst/>
            <a:gdLst/>
            <a:ahLst/>
            <a:cxnLst/>
            <a:rect l="l" t="t" r="r" b="b"/>
            <a:pathLst>
              <a:path w="488950" h="0">
                <a:moveTo>
                  <a:pt x="0" y="0"/>
                </a:moveTo>
                <a:lnTo>
                  <a:pt x="488478" y="0"/>
                </a:lnTo>
              </a:path>
            </a:pathLst>
          </a:custGeom>
          <a:ln w="3175">
            <a:solidFill>
              <a:srgbClr val="000000"/>
            </a:solidFill>
          </a:ln>
        </p:spPr>
        <p:txBody>
          <a:bodyPr wrap="square" lIns="0" tIns="0" rIns="0" bIns="0" rtlCol="0"/>
          <a:lstStyle/>
          <a:p/>
        </p:txBody>
      </p:sp>
      <p:sp>
        <p:nvSpPr>
          <p:cNvPr id="101" name="object 101"/>
          <p:cNvSpPr/>
          <p:nvPr/>
        </p:nvSpPr>
        <p:spPr>
          <a:xfrm>
            <a:off x="1255779" y="2620438"/>
            <a:ext cx="490855" cy="0"/>
          </a:xfrm>
          <a:custGeom>
            <a:avLst/>
            <a:gdLst/>
            <a:ahLst/>
            <a:cxnLst/>
            <a:rect l="l" t="t" r="r" b="b"/>
            <a:pathLst>
              <a:path w="490855" h="0">
                <a:moveTo>
                  <a:pt x="0" y="0"/>
                </a:moveTo>
                <a:lnTo>
                  <a:pt x="490432" y="0"/>
                </a:lnTo>
              </a:path>
            </a:pathLst>
          </a:custGeom>
          <a:ln w="3175">
            <a:solidFill>
              <a:srgbClr val="000000"/>
            </a:solidFill>
          </a:ln>
        </p:spPr>
        <p:txBody>
          <a:bodyPr wrap="square" lIns="0" tIns="0" rIns="0" bIns="0" rtlCol="0"/>
          <a:lstStyle/>
          <a:p/>
        </p:txBody>
      </p:sp>
      <p:sp>
        <p:nvSpPr>
          <p:cNvPr id="102" name="object 102"/>
          <p:cNvSpPr/>
          <p:nvPr/>
        </p:nvSpPr>
        <p:spPr>
          <a:xfrm>
            <a:off x="1364547" y="2763134"/>
            <a:ext cx="0" cy="58419"/>
          </a:xfrm>
          <a:custGeom>
            <a:avLst/>
            <a:gdLst/>
            <a:ahLst/>
            <a:cxnLst/>
            <a:rect l="l" t="t" r="r" b="b"/>
            <a:pathLst>
              <a:path w="0" h="58419">
                <a:moveTo>
                  <a:pt x="0" y="57990"/>
                </a:moveTo>
                <a:lnTo>
                  <a:pt x="0" y="0"/>
                </a:lnTo>
              </a:path>
            </a:pathLst>
          </a:custGeom>
          <a:ln w="3175">
            <a:solidFill>
              <a:srgbClr val="000000"/>
            </a:solidFill>
          </a:ln>
        </p:spPr>
        <p:txBody>
          <a:bodyPr wrap="square" lIns="0" tIns="0" rIns="0" bIns="0" rtlCol="0"/>
          <a:lstStyle/>
          <a:p/>
        </p:txBody>
      </p:sp>
      <p:sp>
        <p:nvSpPr>
          <p:cNvPr id="103" name="object 103"/>
          <p:cNvSpPr/>
          <p:nvPr/>
        </p:nvSpPr>
        <p:spPr>
          <a:xfrm>
            <a:off x="1364547" y="2512276"/>
            <a:ext cx="0" cy="57785"/>
          </a:xfrm>
          <a:custGeom>
            <a:avLst/>
            <a:gdLst/>
            <a:ahLst/>
            <a:cxnLst/>
            <a:rect l="l" t="t" r="r" b="b"/>
            <a:pathLst>
              <a:path w="0" h="57785">
                <a:moveTo>
                  <a:pt x="0" y="0"/>
                </a:moveTo>
                <a:lnTo>
                  <a:pt x="0" y="57338"/>
                </a:lnTo>
              </a:path>
            </a:pathLst>
          </a:custGeom>
          <a:ln w="3175">
            <a:solidFill>
              <a:srgbClr val="000000"/>
            </a:solidFill>
          </a:ln>
        </p:spPr>
        <p:txBody>
          <a:bodyPr wrap="square" lIns="0" tIns="0" rIns="0" bIns="0" rtlCol="0"/>
          <a:lstStyle/>
          <a:p/>
        </p:txBody>
      </p:sp>
      <p:sp>
        <p:nvSpPr>
          <p:cNvPr id="104" name="object 104"/>
          <p:cNvSpPr/>
          <p:nvPr/>
        </p:nvSpPr>
        <p:spPr>
          <a:xfrm>
            <a:off x="1364547" y="2495531"/>
            <a:ext cx="0" cy="125095"/>
          </a:xfrm>
          <a:custGeom>
            <a:avLst/>
            <a:gdLst/>
            <a:ahLst/>
            <a:cxnLst/>
            <a:rect l="l" t="t" r="r" b="b"/>
            <a:pathLst>
              <a:path w="0" h="125094">
                <a:moveTo>
                  <a:pt x="0" y="0"/>
                </a:moveTo>
                <a:lnTo>
                  <a:pt x="0" y="124907"/>
                </a:lnTo>
              </a:path>
            </a:pathLst>
          </a:custGeom>
          <a:ln w="3175">
            <a:solidFill>
              <a:srgbClr val="000000"/>
            </a:solidFill>
          </a:ln>
        </p:spPr>
        <p:txBody>
          <a:bodyPr wrap="square" lIns="0" tIns="0" rIns="0" bIns="0" rtlCol="0"/>
          <a:lstStyle/>
          <a:p/>
        </p:txBody>
      </p:sp>
      <p:sp>
        <p:nvSpPr>
          <p:cNvPr id="105" name="object 105"/>
          <p:cNvSpPr/>
          <p:nvPr/>
        </p:nvSpPr>
        <p:spPr>
          <a:xfrm>
            <a:off x="1345854" y="2712050"/>
            <a:ext cx="37465" cy="55880"/>
          </a:xfrm>
          <a:custGeom>
            <a:avLst/>
            <a:gdLst/>
            <a:ahLst/>
            <a:cxnLst/>
            <a:rect l="l" t="t" r="r" b="b"/>
            <a:pathLst>
              <a:path w="37465" h="55880">
                <a:moveTo>
                  <a:pt x="37124" y="55384"/>
                </a:moveTo>
                <a:lnTo>
                  <a:pt x="0" y="55384"/>
                </a:lnTo>
                <a:lnTo>
                  <a:pt x="18887" y="0"/>
                </a:lnTo>
                <a:lnTo>
                  <a:pt x="37124" y="55384"/>
                </a:lnTo>
                <a:close/>
              </a:path>
            </a:pathLst>
          </a:custGeom>
          <a:solidFill>
            <a:srgbClr val="000000"/>
          </a:solidFill>
        </p:spPr>
        <p:txBody>
          <a:bodyPr wrap="square" lIns="0" tIns="0" rIns="0" bIns="0" rtlCol="0"/>
          <a:lstStyle/>
          <a:p/>
        </p:txBody>
      </p:sp>
      <p:sp>
        <p:nvSpPr>
          <p:cNvPr id="106" name="object 106"/>
          <p:cNvSpPr/>
          <p:nvPr/>
        </p:nvSpPr>
        <p:spPr>
          <a:xfrm>
            <a:off x="1345724" y="2564859"/>
            <a:ext cx="37465" cy="55880"/>
          </a:xfrm>
          <a:custGeom>
            <a:avLst/>
            <a:gdLst/>
            <a:ahLst/>
            <a:cxnLst/>
            <a:rect l="l" t="t" r="r" b="b"/>
            <a:pathLst>
              <a:path w="37465" h="55880">
                <a:moveTo>
                  <a:pt x="37124" y="0"/>
                </a:moveTo>
                <a:lnTo>
                  <a:pt x="18887" y="55384"/>
                </a:lnTo>
                <a:lnTo>
                  <a:pt x="0" y="0"/>
                </a:lnTo>
                <a:lnTo>
                  <a:pt x="37124" y="0"/>
                </a:lnTo>
                <a:close/>
              </a:path>
            </a:pathLst>
          </a:custGeom>
          <a:solidFill>
            <a:srgbClr val="000000"/>
          </a:solidFill>
        </p:spPr>
        <p:txBody>
          <a:bodyPr wrap="square" lIns="0" tIns="0" rIns="0" bIns="0" rtlCol="0"/>
          <a:lstStyle/>
          <a:p/>
        </p:txBody>
      </p:sp>
      <p:sp>
        <p:nvSpPr>
          <p:cNvPr id="107" name="object 107"/>
          <p:cNvSpPr txBox="1"/>
          <p:nvPr/>
        </p:nvSpPr>
        <p:spPr>
          <a:xfrm>
            <a:off x="1250829" y="2335509"/>
            <a:ext cx="149860" cy="156210"/>
          </a:xfrm>
          <a:prstGeom prst="rect">
            <a:avLst/>
          </a:prstGeom>
        </p:spPr>
        <p:txBody>
          <a:bodyPr wrap="square" lIns="0" tIns="13335" rIns="0" bIns="0" rtlCol="0" vert="horz">
            <a:spAutoFit/>
          </a:bodyPr>
          <a:lstStyle/>
          <a:p>
            <a:pPr marL="38100">
              <a:lnSpc>
                <a:spcPct val="100000"/>
              </a:lnSpc>
              <a:spcBef>
                <a:spcPts val="105"/>
              </a:spcBef>
            </a:pPr>
            <a:r>
              <a:rPr dirty="0" sz="850" spc="-5">
                <a:latin typeface="Calibri"/>
                <a:cs typeface="Calibri"/>
              </a:rPr>
              <a:t>Y</a:t>
            </a:r>
            <a:r>
              <a:rPr dirty="0" baseline="-11111" sz="750" spc="-7">
                <a:latin typeface="Calibri"/>
                <a:cs typeface="Calibri"/>
              </a:rPr>
              <a:t>t</a:t>
            </a:r>
            <a:endParaRPr baseline="-11111" sz="750">
              <a:latin typeface="Calibri"/>
              <a:cs typeface="Calibri"/>
            </a:endParaRPr>
          </a:p>
        </p:txBody>
      </p:sp>
      <p:sp>
        <p:nvSpPr>
          <p:cNvPr id="108" name="object 108"/>
          <p:cNvSpPr txBox="1"/>
          <p:nvPr/>
        </p:nvSpPr>
        <p:spPr>
          <a:xfrm>
            <a:off x="1362180" y="2391398"/>
            <a:ext cx="189230" cy="107314"/>
          </a:xfrm>
          <a:prstGeom prst="rect">
            <a:avLst/>
          </a:prstGeom>
        </p:spPr>
        <p:txBody>
          <a:bodyPr wrap="square" lIns="0" tIns="17145" rIns="0" bIns="0" rtlCol="0" vert="horz">
            <a:spAutoFit/>
          </a:bodyPr>
          <a:lstStyle/>
          <a:p>
            <a:pPr>
              <a:lnSpc>
                <a:spcPct val="100000"/>
              </a:lnSpc>
              <a:spcBef>
                <a:spcPts val="135"/>
              </a:spcBef>
            </a:pPr>
            <a:r>
              <a:rPr dirty="0" sz="500" spc="35">
                <a:latin typeface="Calibri"/>
                <a:cs typeface="Calibri"/>
              </a:rPr>
              <a:t>op</a:t>
            </a:r>
            <a:endParaRPr sz="500">
              <a:latin typeface="Calibri"/>
              <a:cs typeface="Calibri"/>
            </a:endParaRPr>
          </a:p>
        </p:txBody>
      </p:sp>
      <p:sp>
        <p:nvSpPr>
          <p:cNvPr id="109" name="object 109"/>
          <p:cNvSpPr/>
          <p:nvPr/>
        </p:nvSpPr>
        <p:spPr>
          <a:xfrm>
            <a:off x="3190869" y="1802903"/>
            <a:ext cx="41275" cy="724535"/>
          </a:xfrm>
          <a:custGeom>
            <a:avLst/>
            <a:gdLst/>
            <a:ahLst/>
            <a:cxnLst/>
            <a:rect l="l" t="t" r="r" b="b"/>
            <a:pathLst>
              <a:path w="41275" h="724535">
                <a:moveTo>
                  <a:pt x="0" y="724099"/>
                </a:moveTo>
                <a:lnTo>
                  <a:pt x="41032" y="724099"/>
                </a:lnTo>
                <a:lnTo>
                  <a:pt x="41032" y="0"/>
                </a:lnTo>
                <a:lnTo>
                  <a:pt x="0" y="0"/>
                </a:lnTo>
                <a:lnTo>
                  <a:pt x="0" y="724099"/>
                </a:lnTo>
                <a:close/>
              </a:path>
            </a:pathLst>
          </a:custGeom>
          <a:solidFill>
            <a:srgbClr val="FFFFFF"/>
          </a:solidFill>
        </p:spPr>
        <p:txBody>
          <a:bodyPr wrap="square" lIns="0" tIns="0" rIns="0" bIns="0" rtlCol="0"/>
          <a:lstStyle/>
          <a:p/>
        </p:txBody>
      </p:sp>
      <p:sp>
        <p:nvSpPr>
          <p:cNvPr id="110" name="object 110"/>
          <p:cNvSpPr/>
          <p:nvPr/>
        </p:nvSpPr>
        <p:spPr>
          <a:xfrm>
            <a:off x="3122873" y="2570397"/>
            <a:ext cx="217170" cy="0"/>
          </a:xfrm>
          <a:custGeom>
            <a:avLst/>
            <a:gdLst/>
            <a:ahLst/>
            <a:cxnLst/>
            <a:rect l="l" t="t" r="r" b="b"/>
            <a:pathLst>
              <a:path w="217170" h="0">
                <a:moveTo>
                  <a:pt x="0" y="0"/>
                </a:moveTo>
                <a:lnTo>
                  <a:pt x="216884" y="0"/>
                </a:lnTo>
              </a:path>
            </a:pathLst>
          </a:custGeom>
          <a:ln w="3175">
            <a:solidFill>
              <a:srgbClr val="000000"/>
            </a:solidFill>
          </a:ln>
        </p:spPr>
        <p:txBody>
          <a:bodyPr wrap="square" lIns="0" tIns="0" rIns="0" bIns="0" rtlCol="0"/>
          <a:lstStyle/>
          <a:p/>
        </p:txBody>
      </p:sp>
      <p:sp>
        <p:nvSpPr>
          <p:cNvPr id="111" name="object 111"/>
          <p:cNvSpPr/>
          <p:nvPr/>
        </p:nvSpPr>
        <p:spPr>
          <a:xfrm>
            <a:off x="3122873" y="2527393"/>
            <a:ext cx="217170" cy="0"/>
          </a:xfrm>
          <a:custGeom>
            <a:avLst/>
            <a:gdLst/>
            <a:ahLst/>
            <a:cxnLst/>
            <a:rect l="l" t="t" r="r" b="b"/>
            <a:pathLst>
              <a:path w="217170" h="0">
                <a:moveTo>
                  <a:pt x="0" y="0"/>
                </a:moveTo>
                <a:lnTo>
                  <a:pt x="216884" y="0"/>
                </a:lnTo>
              </a:path>
            </a:pathLst>
          </a:custGeom>
          <a:ln w="3175">
            <a:solidFill>
              <a:srgbClr val="000000"/>
            </a:solidFill>
          </a:ln>
        </p:spPr>
        <p:txBody>
          <a:bodyPr wrap="square" lIns="0" tIns="0" rIns="0" bIns="0" rtlCol="0"/>
          <a:lstStyle/>
          <a:p/>
        </p:txBody>
      </p:sp>
      <p:sp>
        <p:nvSpPr>
          <p:cNvPr id="112" name="object 112"/>
          <p:cNvSpPr/>
          <p:nvPr/>
        </p:nvSpPr>
        <p:spPr>
          <a:xfrm>
            <a:off x="3231640" y="2621220"/>
            <a:ext cx="0" cy="58419"/>
          </a:xfrm>
          <a:custGeom>
            <a:avLst/>
            <a:gdLst/>
            <a:ahLst/>
            <a:cxnLst/>
            <a:rect l="l" t="t" r="r" b="b"/>
            <a:pathLst>
              <a:path w="0" h="58419">
                <a:moveTo>
                  <a:pt x="0" y="57990"/>
                </a:moveTo>
                <a:lnTo>
                  <a:pt x="0" y="0"/>
                </a:lnTo>
              </a:path>
            </a:pathLst>
          </a:custGeom>
          <a:ln w="3175">
            <a:solidFill>
              <a:srgbClr val="000000"/>
            </a:solidFill>
          </a:ln>
        </p:spPr>
        <p:txBody>
          <a:bodyPr wrap="square" lIns="0" tIns="0" rIns="0" bIns="0" rtlCol="0"/>
          <a:lstStyle/>
          <a:p/>
        </p:txBody>
      </p:sp>
      <p:sp>
        <p:nvSpPr>
          <p:cNvPr id="113" name="object 113"/>
          <p:cNvSpPr/>
          <p:nvPr/>
        </p:nvSpPr>
        <p:spPr>
          <a:xfrm>
            <a:off x="3231640" y="2418579"/>
            <a:ext cx="0" cy="58419"/>
          </a:xfrm>
          <a:custGeom>
            <a:avLst/>
            <a:gdLst/>
            <a:ahLst/>
            <a:cxnLst/>
            <a:rect l="l" t="t" r="r" b="b"/>
            <a:pathLst>
              <a:path w="0" h="58419">
                <a:moveTo>
                  <a:pt x="0" y="0"/>
                </a:moveTo>
                <a:lnTo>
                  <a:pt x="0" y="57990"/>
                </a:lnTo>
              </a:path>
            </a:pathLst>
          </a:custGeom>
          <a:ln w="3175">
            <a:solidFill>
              <a:srgbClr val="000000"/>
            </a:solidFill>
          </a:ln>
        </p:spPr>
        <p:txBody>
          <a:bodyPr wrap="square" lIns="0" tIns="0" rIns="0" bIns="0" rtlCol="0"/>
          <a:lstStyle/>
          <a:p/>
        </p:txBody>
      </p:sp>
      <p:sp>
        <p:nvSpPr>
          <p:cNvPr id="114" name="object 114"/>
          <p:cNvSpPr/>
          <p:nvPr/>
        </p:nvSpPr>
        <p:spPr>
          <a:xfrm>
            <a:off x="3189631" y="1802903"/>
            <a:ext cx="43180" cy="725805"/>
          </a:xfrm>
          <a:custGeom>
            <a:avLst/>
            <a:gdLst/>
            <a:ahLst/>
            <a:cxnLst/>
            <a:rect l="l" t="t" r="r" b="b"/>
            <a:pathLst>
              <a:path w="43180" h="725805">
                <a:moveTo>
                  <a:pt x="0" y="725467"/>
                </a:moveTo>
                <a:lnTo>
                  <a:pt x="42986" y="725467"/>
                </a:lnTo>
                <a:lnTo>
                  <a:pt x="42986" y="0"/>
                </a:lnTo>
                <a:lnTo>
                  <a:pt x="0" y="0"/>
                </a:lnTo>
                <a:lnTo>
                  <a:pt x="0" y="725467"/>
                </a:lnTo>
                <a:close/>
              </a:path>
            </a:pathLst>
          </a:custGeom>
          <a:solidFill>
            <a:srgbClr val="000000"/>
          </a:solidFill>
        </p:spPr>
        <p:txBody>
          <a:bodyPr wrap="square" lIns="0" tIns="0" rIns="0" bIns="0" rtlCol="0"/>
          <a:lstStyle/>
          <a:p/>
        </p:txBody>
      </p:sp>
      <p:sp>
        <p:nvSpPr>
          <p:cNvPr id="115" name="object 115"/>
          <p:cNvSpPr/>
          <p:nvPr/>
        </p:nvSpPr>
        <p:spPr>
          <a:xfrm>
            <a:off x="3212818" y="2570136"/>
            <a:ext cx="37465" cy="55880"/>
          </a:xfrm>
          <a:custGeom>
            <a:avLst/>
            <a:gdLst/>
            <a:ahLst/>
            <a:cxnLst/>
            <a:rect l="l" t="t" r="r" b="b"/>
            <a:pathLst>
              <a:path w="37464" h="55880">
                <a:moveTo>
                  <a:pt x="37124" y="55384"/>
                </a:moveTo>
                <a:lnTo>
                  <a:pt x="0" y="55384"/>
                </a:lnTo>
                <a:lnTo>
                  <a:pt x="18887" y="0"/>
                </a:lnTo>
                <a:lnTo>
                  <a:pt x="37124" y="55384"/>
                </a:lnTo>
                <a:close/>
              </a:path>
            </a:pathLst>
          </a:custGeom>
          <a:solidFill>
            <a:srgbClr val="000000"/>
          </a:solidFill>
        </p:spPr>
        <p:txBody>
          <a:bodyPr wrap="square" lIns="0" tIns="0" rIns="0" bIns="0" rtlCol="0"/>
          <a:lstStyle/>
          <a:p/>
        </p:txBody>
      </p:sp>
      <p:sp>
        <p:nvSpPr>
          <p:cNvPr id="116" name="object 116"/>
          <p:cNvSpPr/>
          <p:nvPr/>
        </p:nvSpPr>
        <p:spPr>
          <a:xfrm>
            <a:off x="3212688" y="2471618"/>
            <a:ext cx="37465" cy="55880"/>
          </a:xfrm>
          <a:custGeom>
            <a:avLst/>
            <a:gdLst/>
            <a:ahLst/>
            <a:cxnLst/>
            <a:rect l="l" t="t" r="r" b="b"/>
            <a:pathLst>
              <a:path w="37464" h="55880">
                <a:moveTo>
                  <a:pt x="37124" y="0"/>
                </a:moveTo>
                <a:lnTo>
                  <a:pt x="18887" y="55384"/>
                </a:lnTo>
                <a:lnTo>
                  <a:pt x="0" y="0"/>
                </a:lnTo>
                <a:lnTo>
                  <a:pt x="37124" y="0"/>
                </a:lnTo>
                <a:close/>
              </a:path>
            </a:pathLst>
          </a:custGeom>
          <a:solidFill>
            <a:srgbClr val="000000"/>
          </a:solidFill>
        </p:spPr>
        <p:txBody>
          <a:bodyPr wrap="square" lIns="0" tIns="0" rIns="0" bIns="0" rtlCol="0"/>
          <a:lstStyle/>
          <a:p/>
        </p:txBody>
      </p:sp>
      <p:sp>
        <p:nvSpPr>
          <p:cNvPr id="117" name="object 117"/>
          <p:cNvSpPr txBox="1"/>
          <p:nvPr/>
        </p:nvSpPr>
        <p:spPr>
          <a:xfrm>
            <a:off x="2500994" y="1642728"/>
            <a:ext cx="1376045" cy="156210"/>
          </a:xfrm>
          <a:prstGeom prst="rect">
            <a:avLst/>
          </a:prstGeom>
        </p:spPr>
        <p:txBody>
          <a:bodyPr wrap="square" lIns="0" tIns="13335" rIns="0" bIns="0" rtlCol="0" vert="horz">
            <a:spAutoFit/>
          </a:bodyPr>
          <a:lstStyle/>
          <a:p>
            <a:pPr marL="38100">
              <a:lnSpc>
                <a:spcPct val="100000"/>
              </a:lnSpc>
              <a:spcBef>
                <a:spcPts val="105"/>
              </a:spcBef>
            </a:pPr>
            <a:r>
              <a:rPr dirty="0" sz="850" spc="5">
                <a:latin typeface="Calibri"/>
                <a:cs typeface="Calibri"/>
              </a:rPr>
              <a:t>y</a:t>
            </a:r>
            <a:r>
              <a:rPr dirty="0" baseline="-11111" sz="750" spc="7">
                <a:latin typeface="Calibri"/>
                <a:cs typeface="Calibri"/>
              </a:rPr>
              <a:t>r </a:t>
            </a:r>
            <a:r>
              <a:rPr dirty="0" sz="850">
                <a:latin typeface="Calibri"/>
                <a:cs typeface="Calibri"/>
              </a:rPr>
              <a:t>= </a:t>
            </a:r>
            <a:r>
              <a:rPr dirty="0" sz="850" spc="5">
                <a:latin typeface="Calibri"/>
                <a:cs typeface="Calibri"/>
              </a:rPr>
              <a:t>Y</a:t>
            </a:r>
            <a:r>
              <a:rPr dirty="0" baseline="-11111" sz="750" spc="7">
                <a:latin typeface="Calibri"/>
                <a:cs typeface="Calibri"/>
              </a:rPr>
              <a:t>top </a:t>
            </a:r>
            <a:r>
              <a:rPr dirty="0" sz="850">
                <a:latin typeface="Calibri"/>
                <a:cs typeface="Calibri"/>
              </a:rPr>
              <a:t>+ </a:t>
            </a:r>
            <a:r>
              <a:rPr dirty="0" sz="850" spc="5">
                <a:latin typeface="Calibri"/>
                <a:cs typeface="Calibri"/>
              </a:rPr>
              <a:t>y</a:t>
            </a:r>
            <a:r>
              <a:rPr dirty="0" baseline="-11111" sz="750" spc="7">
                <a:latin typeface="Calibri"/>
                <a:cs typeface="Calibri"/>
              </a:rPr>
              <a:t>rc </a:t>
            </a:r>
            <a:r>
              <a:rPr dirty="0" sz="850">
                <a:latin typeface="Calibri"/>
                <a:cs typeface="Calibri"/>
              </a:rPr>
              <a:t>- </a:t>
            </a:r>
            <a:r>
              <a:rPr dirty="0" sz="850" spc="5">
                <a:latin typeface="Symbol"/>
                <a:cs typeface="Symbol"/>
              </a:rPr>
              <a:t></a:t>
            </a:r>
            <a:r>
              <a:rPr dirty="0" sz="850" spc="5">
                <a:latin typeface="Calibri"/>
                <a:cs typeface="Calibri"/>
              </a:rPr>
              <a:t>(L</a:t>
            </a:r>
            <a:r>
              <a:rPr dirty="0" baseline="-11111" sz="750" spc="7">
                <a:latin typeface="Calibri"/>
                <a:cs typeface="Calibri"/>
              </a:rPr>
              <a:t>s</a:t>
            </a:r>
            <a:r>
              <a:rPr dirty="0" sz="850" spc="5">
                <a:latin typeface="Calibri"/>
                <a:cs typeface="Calibri"/>
              </a:rPr>
              <a:t>/L</a:t>
            </a:r>
            <a:r>
              <a:rPr dirty="0" baseline="-11111" sz="750" spc="7">
                <a:latin typeface="Calibri"/>
                <a:cs typeface="Calibri"/>
              </a:rPr>
              <a:t>g</a:t>
            </a:r>
            <a:r>
              <a:rPr dirty="0" sz="850" spc="5">
                <a:latin typeface="Calibri"/>
                <a:cs typeface="Calibri"/>
              </a:rPr>
              <a:t>)</a:t>
            </a:r>
            <a:r>
              <a:rPr dirty="0" baseline="44444" sz="750" spc="7">
                <a:latin typeface="Calibri"/>
                <a:cs typeface="Calibri"/>
              </a:rPr>
              <a:t>2 </a:t>
            </a:r>
            <a:r>
              <a:rPr dirty="0" sz="850">
                <a:latin typeface="Calibri"/>
                <a:cs typeface="Calibri"/>
              </a:rPr>
              <a:t>–</a:t>
            </a:r>
            <a:r>
              <a:rPr dirty="0" sz="850" spc="-40">
                <a:latin typeface="Calibri"/>
                <a:cs typeface="Calibri"/>
              </a:rPr>
              <a:t> </a:t>
            </a:r>
            <a:r>
              <a:rPr dirty="0" sz="850" spc="-10">
                <a:latin typeface="Calibri"/>
                <a:cs typeface="Calibri"/>
              </a:rPr>
              <a:t>1/3]</a:t>
            </a:r>
            <a:endParaRPr sz="850">
              <a:latin typeface="Calibri"/>
              <a:cs typeface="Calibri"/>
            </a:endParaRPr>
          </a:p>
        </p:txBody>
      </p:sp>
      <p:sp>
        <p:nvSpPr>
          <p:cNvPr id="118" name="object 118"/>
          <p:cNvSpPr txBox="1"/>
          <p:nvPr/>
        </p:nvSpPr>
        <p:spPr>
          <a:xfrm>
            <a:off x="3218784" y="940699"/>
            <a:ext cx="680085" cy="156210"/>
          </a:xfrm>
          <a:prstGeom prst="rect">
            <a:avLst/>
          </a:prstGeom>
        </p:spPr>
        <p:txBody>
          <a:bodyPr wrap="square" lIns="0" tIns="13335" rIns="0" bIns="0" rtlCol="0" vert="horz">
            <a:spAutoFit/>
          </a:bodyPr>
          <a:lstStyle/>
          <a:p>
            <a:pPr marL="12700">
              <a:lnSpc>
                <a:spcPct val="100000"/>
              </a:lnSpc>
              <a:spcBef>
                <a:spcPts val="105"/>
              </a:spcBef>
            </a:pPr>
            <a:r>
              <a:rPr dirty="0" u="sng" sz="850">
                <a:uFill>
                  <a:solidFill>
                    <a:srgbClr val="000000"/>
                  </a:solidFill>
                </a:uFill>
                <a:latin typeface="Calibri"/>
                <a:cs typeface="Calibri"/>
              </a:rPr>
              <a:t>Elevation</a:t>
            </a:r>
            <a:r>
              <a:rPr dirty="0" u="sng" sz="850" spc="-50">
                <a:uFill>
                  <a:solidFill>
                    <a:srgbClr val="000000"/>
                  </a:solidFill>
                </a:uFill>
                <a:latin typeface="Calibri"/>
                <a:cs typeface="Calibri"/>
              </a:rPr>
              <a:t> </a:t>
            </a:r>
            <a:r>
              <a:rPr dirty="0" u="sng" sz="850">
                <a:uFill>
                  <a:solidFill>
                    <a:srgbClr val="000000"/>
                  </a:solidFill>
                </a:uFill>
                <a:latin typeface="Calibri"/>
                <a:cs typeface="Calibri"/>
              </a:rPr>
              <a:t>View</a:t>
            </a:r>
            <a:endParaRPr sz="850">
              <a:latin typeface="Calibri"/>
              <a:cs typeface="Calibri"/>
            </a:endParaRPr>
          </a:p>
        </p:txBody>
      </p:sp>
      <p:sp>
        <p:nvSpPr>
          <p:cNvPr id="119" name="object 119"/>
          <p:cNvSpPr/>
          <p:nvPr/>
        </p:nvSpPr>
        <p:spPr>
          <a:xfrm>
            <a:off x="1615755" y="2242718"/>
            <a:ext cx="24130" cy="284480"/>
          </a:xfrm>
          <a:custGeom>
            <a:avLst/>
            <a:gdLst/>
            <a:ahLst/>
            <a:cxnLst/>
            <a:rect l="l" t="t" r="r" b="b"/>
            <a:pathLst>
              <a:path w="24130" h="284480">
                <a:moveTo>
                  <a:pt x="0" y="284283"/>
                </a:moveTo>
                <a:lnTo>
                  <a:pt x="24098" y="284283"/>
                </a:lnTo>
                <a:lnTo>
                  <a:pt x="24098" y="0"/>
                </a:lnTo>
                <a:lnTo>
                  <a:pt x="0" y="0"/>
                </a:lnTo>
                <a:lnTo>
                  <a:pt x="0" y="284283"/>
                </a:lnTo>
                <a:close/>
              </a:path>
            </a:pathLst>
          </a:custGeom>
          <a:solidFill>
            <a:srgbClr val="FFFFFF"/>
          </a:solidFill>
        </p:spPr>
        <p:txBody>
          <a:bodyPr wrap="square" lIns="0" tIns="0" rIns="0" bIns="0" rtlCol="0"/>
          <a:lstStyle/>
          <a:p/>
        </p:txBody>
      </p:sp>
      <p:sp>
        <p:nvSpPr>
          <p:cNvPr id="120" name="object 120"/>
          <p:cNvSpPr/>
          <p:nvPr/>
        </p:nvSpPr>
        <p:spPr>
          <a:xfrm>
            <a:off x="1531150" y="2619591"/>
            <a:ext cx="217170" cy="0"/>
          </a:xfrm>
          <a:custGeom>
            <a:avLst/>
            <a:gdLst/>
            <a:ahLst/>
            <a:cxnLst/>
            <a:rect l="l" t="t" r="r" b="b"/>
            <a:pathLst>
              <a:path w="217169" h="0">
                <a:moveTo>
                  <a:pt x="0" y="0"/>
                </a:moveTo>
                <a:lnTo>
                  <a:pt x="216884" y="0"/>
                </a:lnTo>
              </a:path>
            </a:pathLst>
          </a:custGeom>
          <a:ln w="3175">
            <a:solidFill>
              <a:srgbClr val="000000"/>
            </a:solidFill>
          </a:ln>
        </p:spPr>
        <p:txBody>
          <a:bodyPr wrap="square" lIns="0" tIns="0" rIns="0" bIns="0" rtlCol="0"/>
          <a:lstStyle/>
          <a:p/>
        </p:txBody>
      </p:sp>
      <p:sp>
        <p:nvSpPr>
          <p:cNvPr id="121" name="object 121"/>
          <p:cNvSpPr/>
          <p:nvPr/>
        </p:nvSpPr>
        <p:spPr>
          <a:xfrm>
            <a:off x="1531150" y="2527067"/>
            <a:ext cx="221615" cy="0"/>
          </a:xfrm>
          <a:custGeom>
            <a:avLst/>
            <a:gdLst/>
            <a:ahLst/>
            <a:cxnLst/>
            <a:rect l="l" t="t" r="r" b="b"/>
            <a:pathLst>
              <a:path w="221614" h="0">
                <a:moveTo>
                  <a:pt x="0" y="0"/>
                </a:moveTo>
                <a:lnTo>
                  <a:pt x="221443" y="0"/>
                </a:lnTo>
              </a:path>
            </a:pathLst>
          </a:custGeom>
          <a:ln w="3175">
            <a:solidFill>
              <a:srgbClr val="000000"/>
            </a:solidFill>
          </a:ln>
        </p:spPr>
        <p:txBody>
          <a:bodyPr wrap="square" lIns="0" tIns="0" rIns="0" bIns="0" rtlCol="0"/>
          <a:lstStyle/>
          <a:p/>
        </p:txBody>
      </p:sp>
      <p:sp>
        <p:nvSpPr>
          <p:cNvPr id="122" name="object 122"/>
          <p:cNvSpPr/>
          <p:nvPr/>
        </p:nvSpPr>
        <p:spPr>
          <a:xfrm>
            <a:off x="1639918" y="2670414"/>
            <a:ext cx="0" cy="58419"/>
          </a:xfrm>
          <a:custGeom>
            <a:avLst/>
            <a:gdLst/>
            <a:ahLst/>
            <a:cxnLst/>
            <a:rect l="l" t="t" r="r" b="b"/>
            <a:pathLst>
              <a:path w="0" h="58419">
                <a:moveTo>
                  <a:pt x="0" y="57990"/>
                </a:moveTo>
                <a:lnTo>
                  <a:pt x="0" y="0"/>
                </a:lnTo>
              </a:path>
            </a:pathLst>
          </a:custGeom>
          <a:ln w="3175">
            <a:solidFill>
              <a:srgbClr val="000000"/>
            </a:solidFill>
          </a:ln>
        </p:spPr>
        <p:txBody>
          <a:bodyPr wrap="square" lIns="0" tIns="0" rIns="0" bIns="0" rtlCol="0"/>
          <a:lstStyle/>
          <a:p/>
        </p:txBody>
      </p:sp>
      <p:sp>
        <p:nvSpPr>
          <p:cNvPr id="123" name="object 123"/>
          <p:cNvSpPr/>
          <p:nvPr/>
        </p:nvSpPr>
        <p:spPr>
          <a:xfrm>
            <a:off x="1639918" y="2418905"/>
            <a:ext cx="0" cy="57785"/>
          </a:xfrm>
          <a:custGeom>
            <a:avLst/>
            <a:gdLst/>
            <a:ahLst/>
            <a:cxnLst/>
            <a:rect l="l" t="t" r="r" b="b"/>
            <a:pathLst>
              <a:path w="0" h="57785">
                <a:moveTo>
                  <a:pt x="0" y="0"/>
                </a:moveTo>
                <a:lnTo>
                  <a:pt x="0" y="57338"/>
                </a:lnTo>
              </a:path>
            </a:pathLst>
          </a:custGeom>
          <a:ln w="3175">
            <a:solidFill>
              <a:srgbClr val="000000"/>
            </a:solidFill>
          </a:ln>
        </p:spPr>
        <p:txBody>
          <a:bodyPr wrap="square" lIns="0" tIns="0" rIns="0" bIns="0" rtlCol="0"/>
          <a:lstStyle/>
          <a:p/>
        </p:txBody>
      </p:sp>
      <p:sp>
        <p:nvSpPr>
          <p:cNvPr id="124" name="object 124"/>
          <p:cNvSpPr/>
          <p:nvPr/>
        </p:nvSpPr>
        <p:spPr>
          <a:xfrm>
            <a:off x="1614843" y="2242718"/>
            <a:ext cx="26670" cy="285750"/>
          </a:xfrm>
          <a:custGeom>
            <a:avLst/>
            <a:gdLst/>
            <a:ahLst/>
            <a:cxnLst/>
            <a:rect l="l" t="t" r="r" b="b"/>
            <a:pathLst>
              <a:path w="26669" h="285750">
                <a:moveTo>
                  <a:pt x="0" y="285325"/>
                </a:moveTo>
                <a:lnTo>
                  <a:pt x="26052" y="285325"/>
                </a:lnTo>
                <a:lnTo>
                  <a:pt x="26052" y="0"/>
                </a:lnTo>
                <a:lnTo>
                  <a:pt x="0" y="0"/>
                </a:lnTo>
                <a:lnTo>
                  <a:pt x="0" y="285325"/>
                </a:lnTo>
                <a:close/>
              </a:path>
            </a:pathLst>
          </a:custGeom>
          <a:solidFill>
            <a:srgbClr val="000000"/>
          </a:solidFill>
        </p:spPr>
        <p:txBody>
          <a:bodyPr wrap="square" lIns="0" tIns="0" rIns="0" bIns="0" rtlCol="0"/>
          <a:lstStyle/>
          <a:p/>
        </p:txBody>
      </p:sp>
      <p:sp>
        <p:nvSpPr>
          <p:cNvPr id="125" name="object 125"/>
          <p:cNvSpPr/>
          <p:nvPr/>
        </p:nvSpPr>
        <p:spPr>
          <a:xfrm>
            <a:off x="1621356" y="2619396"/>
            <a:ext cx="37465" cy="55880"/>
          </a:xfrm>
          <a:custGeom>
            <a:avLst/>
            <a:gdLst/>
            <a:ahLst/>
            <a:cxnLst/>
            <a:rect l="l" t="t" r="r" b="b"/>
            <a:pathLst>
              <a:path w="37464" h="55880">
                <a:moveTo>
                  <a:pt x="37124" y="55384"/>
                </a:moveTo>
                <a:lnTo>
                  <a:pt x="0" y="55384"/>
                </a:lnTo>
                <a:lnTo>
                  <a:pt x="18236" y="0"/>
                </a:lnTo>
                <a:lnTo>
                  <a:pt x="37124" y="55384"/>
                </a:lnTo>
                <a:close/>
              </a:path>
            </a:pathLst>
          </a:custGeom>
          <a:solidFill>
            <a:srgbClr val="000000"/>
          </a:solidFill>
        </p:spPr>
        <p:txBody>
          <a:bodyPr wrap="square" lIns="0" tIns="0" rIns="0" bIns="0" rtlCol="0"/>
          <a:lstStyle/>
          <a:p/>
        </p:txBody>
      </p:sp>
      <p:sp>
        <p:nvSpPr>
          <p:cNvPr id="126" name="object 126"/>
          <p:cNvSpPr/>
          <p:nvPr/>
        </p:nvSpPr>
        <p:spPr>
          <a:xfrm>
            <a:off x="1621291" y="2471618"/>
            <a:ext cx="37465" cy="55880"/>
          </a:xfrm>
          <a:custGeom>
            <a:avLst/>
            <a:gdLst/>
            <a:ahLst/>
            <a:cxnLst/>
            <a:rect l="l" t="t" r="r" b="b"/>
            <a:pathLst>
              <a:path w="37464" h="55880">
                <a:moveTo>
                  <a:pt x="37124" y="0"/>
                </a:moveTo>
                <a:lnTo>
                  <a:pt x="18236" y="55384"/>
                </a:lnTo>
                <a:lnTo>
                  <a:pt x="0" y="0"/>
                </a:lnTo>
                <a:lnTo>
                  <a:pt x="37124" y="0"/>
                </a:lnTo>
                <a:close/>
              </a:path>
            </a:pathLst>
          </a:custGeom>
          <a:solidFill>
            <a:srgbClr val="000000"/>
          </a:solidFill>
        </p:spPr>
        <p:txBody>
          <a:bodyPr wrap="square" lIns="0" tIns="0" rIns="0" bIns="0" rtlCol="0"/>
          <a:lstStyle/>
          <a:p/>
        </p:txBody>
      </p:sp>
      <p:sp>
        <p:nvSpPr>
          <p:cNvPr id="127" name="object 127"/>
          <p:cNvSpPr txBox="1"/>
          <p:nvPr/>
        </p:nvSpPr>
        <p:spPr>
          <a:xfrm>
            <a:off x="1526139" y="2098169"/>
            <a:ext cx="184785" cy="156210"/>
          </a:xfrm>
          <a:prstGeom prst="rect">
            <a:avLst/>
          </a:prstGeom>
        </p:spPr>
        <p:txBody>
          <a:bodyPr wrap="square" lIns="0" tIns="13335" rIns="0" bIns="0" rtlCol="0" vert="horz">
            <a:spAutoFit/>
          </a:bodyPr>
          <a:lstStyle/>
          <a:p>
            <a:pPr marL="38100">
              <a:lnSpc>
                <a:spcPct val="100000"/>
              </a:lnSpc>
              <a:spcBef>
                <a:spcPts val="105"/>
              </a:spcBef>
            </a:pPr>
            <a:r>
              <a:rPr dirty="0" baseline="6535" sz="1275" spc="37">
                <a:latin typeface="Calibri"/>
                <a:cs typeface="Calibri"/>
              </a:rPr>
              <a:t>y</a:t>
            </a:r>
            <a:r>
              <a:rPr dirty="0" sz="500" spc="25">
                <a:latin typeface="Calibri"/>
                <a:cs typeface="Calibri"/>
              </a:rPr>
              <a:t>rc</a:t>
            </a:r>
            <a:endParaRPr sz="500">
              <a:latin typeface="Calibri"/>
              <a:cs typeface="Calibri"/>
            </a:endParaRPr>
          </a:p>
        </p:txBody>
      </p:sp>
      <p:sp>
        <p:nvSpPr>
          <p:cNvPr id="128" name="object 128"/>
          <p:cNvSpPr txBox="1"/>
          <p:nvPr/>
        </p:nvSpPr>
        <p:spPr>
          <a:xfrm>
            <a:off x="2961491" y="3956591"/>
            <a:ext cx="1957070" cy="659765"/>
          </a:xfrm>
          <a:prstGeom prst="rect">
            <a:avLst/>
          </a:prstGeom>
        </p:spPr>
        <p:txBody>
          <a:bodyPr wrap="square" lIns="0" tIns="13335" rIns="0" bIns="0" rtlCol="0" vert="horz">
            <a:spAutoFit/>
          </a:bodyPr>
          <a:lstStyle/>
          <a:p>
            <a:pPr algn="ctr">
              <a:lnSpc>
                <a:spcPct val="100000"/>
              </a:lnSpc>
              <a:spcBef>
                <a:spcPts val="105"/>
              </a:spcBef>
            </a:pPr>
            <a:r>
              <a:rPr dirty="0" sz="850" spc="-5">
                <a:latin typeface="Calibri"/>
                <a:cs typeface="Calibri"/>
              </a:rPr>
              <a:t>Center </a:t>
            </a:r>
            <a:r>
              <a:rPr dirty="0" sz="850" spc="15">
                <a:latin typeface="Calibri"/>
                <a:cs typeface="Calibri"/>
              </a:rPr>
              <a:t>of </a:t>
            </a:r>
            <a:r>
              <a:rPr dirty="0" sz="850">
                <a:latin typeface="Calibri"/>
                <a:cs typeface="Calibri"/>
              </a:rPr>
              <a:t>mass </a:t>
            </a:r>
            <a:r>
              <a:rPr dirty="0" sz="850" spc="-10">
                <a:latin typeface="Calibri"/>
                <a:cs typeface="Calibri"/>
              </a:rPr>
              <a:t>with </a:t>
            </a:r>
            <a:r>
              <a:rPr dirty="0" sz="850">
                <a:latin typeface="Calibri"/>
                <a:cs typeface="Calibri"/>
              </a:rPr>
              <a:t>respect </a:t>
            </a:r>
            <a:r>
              <a:rPr dirty="0" sz="850" spc="15">
                <a:latin typeface="Calibri"/>
                <a:cs typeface="Calibri"/>
              </a:rPr>
              <a:t>to </a:t>
            </a:r>
            <a:r>
              <a:rPr dirty="0" sz="850" spc="5">
                <a:latin typeface="Calibri"/>
                <a:cs typeface="Calibri"/>
              </a:rPr>
              <a:t>the </a:t>
            </a:r>
            <a:r>
              <a:rPr dirty="0" sz="850">
                <a:latin typeface="Calibri"/>
                <a:cs typeface="Calibri"/>
              </a:rPr>
              <a:t>roll</a:t>
            </a:r>
            <a:r>
              <a:rPr dirty="0" sz="850" spc="-120">
                <a:latin typeface="Calibri"/>
                <a:cs typeface="Calibri"/>
              </a:rPr>
              <a:t> </a:t>
            </a:r>
            <a:r>
              <a:rPr dirty="0" sz="850" spc="-5">
                <a:latin typeface="Calibri"/>
                <a:cs typeface="Calibri"/>
              </a:rPr>
              <a:t>axis</a:t>
            </a:r>
            <a:endParaRPr sz="850">
              <a:latin typeface="Calibri"/>
              <a:cs typeface="Calibri"/>
            </a:endParaRPr>
          </a:p>
          <a:p>
            <a:pPr algn="ctr" marL="270510" marR="263525">
              <a:lnSpc>
                <a:spcPct val="100000"/>
              </a:lnSpc>
              <a:spcBef>
                <a:spcPts val="15"/>
              </a:spcBef>
            </a:pPr>
            <a:r>
              <a:rPr dirty="0" sz="850" spc="5">
                <a:latin typeface="Symbol"/>
                <a:cs typeface="Symbol"/>
              </a:rPr>
              <a:t></a:t>
            </a:r>
            <a:r>
              <a:rPr dirty="0" sz="850" spc="5">
                <a:latin typeface="Calibri"/>
                <a:cs typeface="Calibri"/>
              </a:rPr>
              <a:t>(L</a:t>
            </a:r>
            <a:r>
              <a:rPr dirty="0" baseline="-11111" sz="750" spc="7">
                <a:latin typeface="Calibri"/>
                <a:cs typeface="Calibri"/>
              </a:rPr>
              <a:t>s</a:t>
            </a:r>
            <a:r>
              <a:rPr dirty="0" sz="850" spc="5">
                <a:latin typeface="Calibri"/>
                <a:cs typeface="Calibri"/>
              </a:rPr>
              <a:t>/L</a:t>
            </a:r>
            <a:r>
              <a:rPr dirty="0" baseline="-11111" sz="750" spc="7">
                <a:latin typeface="Calibri"/>
                <a:cs typeface="Calibri"/>
              </a:rPr>
              <a:t>g</a:t>
            </a:r>
            <a:r>
              <a:rPr dirty="0" sz="850" spc="5">
                <a:latin typeface="Calibri"/>
                <a:cs typeface="Calibri"/>
              </a:rPr>
              <a:t>)</a:t>
            </a:r>
            <a:r>
              <a:rPr dirty="0" baseline="44444" sz="750" spc="7">
                <a:latin typeface="Calibri"/>
                <a:cs typeface="Calibri"/>
              </a:rPr>
              <a:t>2 </a:t>
            </a:r>
            <a:r>
              <a:rPr dirty="0" sz="850">
                <a:latin typeface="Calibri"/>
                <a:cs typeface="Calibri"/>
              </a:rPr>
              <a:t>– </a:t>
            </a:r>
            <a:r>
              <a:rPr dirty="0" sz="850" spc="-5">
                <a:latin typeface="Symbol"/>
                <a:cs typeface="Symbol"/>
              </a:rPr>
              <a:t></a:t>
            </a:r>
            <a:r>
              <a:rPr dirty="0" sz="850" spc="-5">
                <a:latin typeface="Calibri"/>
                <a:cs typeface="Calibri"/>
              </a:rPr>
              <a:t>/3 </a:t>
            </a:r>
            <a:r>
              <a:rPr dirty="0" sz="850">
                <a:latin typeface="Calibri"/>
                <a:cs typeface="Calibri"/>
              </a:rPr>
              <a:t>= </a:t>
            </a:r>
            <a:r>
              <a:rPr dirty="0" sz="850" spc="5">
                <a:latin typeface="Symbol"/>
                <a:cs typeface="Symbol"/>
              </a:rPr>
              <a:t></a:t>
            </a:r>
            <a:r>
              <a:rPr dirty="0" sz="850" spc="5">
                <a:latin typeface="Calibri"/>
                <a:cs typeface="Calibri"/>
              </a:rPr>
              <a:t>(L</a:t>
            </a:r>
            <a:r>
              <a:rPr dirty="0" baseline="-11111" sz="750" spc="7">
                <a:latin typeface="Calibri"/>
                <a:cs typeface="Calibri"/>
              </a:rPr>
              <a:t>s</a:t>
            </a:r>
            <a:r>
              <a:rPr dirty="0" sz="850" spc="5">
                <a:latin typeface="Calibri"/>
                <a:cs typeface="Calibri"/>
              </a:rPr>
              <a:t>/L</a:t>
            </a:r>
            <a:r>
              <a:rPr dirty="0" baseline="-11111" sz="750" spc="7">
                <a:latin typeface="Calibri"/>
                <a:cs typeface="Calibri"/>
              </a:rPr>
              <a:t>g</a:t>
            </a:r>
            <a:r>
              <a:rPr dirty="0" sz="850" spc="5">
                <a:latin typeface="Calibri"/>
                <a:cs typeface="Calibri"/>
              </a:rPr>
              <a:t>)</a:t>
            </a:r>
            <a:r>
              <a:rPr dirty="0" baseline="44444" sz="750" spc="7">
                <a:latin typeface="Calibri"/>
                <a:cs typeface="Calibri"/>
              </a:rPr>
              <a:t>2 </a:t>
            </a:r>
            <a:r>
              <a:rPr dirty="0" sz="850">
                <a:latin typeface="Calibri"/>
                <a:cs typeface="Calibri"/>
              </a:rPr>
              <a:t>– </a:t>
            </a:r>
            <a:r>
              <a:rPr dirty="0" sz="850" spc="-10">
                <a:latin typeface="Calibri"/>
                <a:cs typeface="Calibri"/>
              </a:rPr>
              <a:t>1/3]  </a:t>
            </a:r>
            <a:r>
              <a:rPr dirty="0" sz="850">
                <a:latin typeface="Calibri"/>
                <a:cs typeface="Calibri"/>
              </a:rPr>
              <a:t>Offset </a:t>
            </a:r>
            <a:r>
              <a:rPr dirty="0" sz="850" spc="-10">
                <a:latin typeface="Calibri"/>
                <a:cs typeface="Calibri"/>
              </a:rPr>
              <a:t>Factor </a:t>
            </a:r>
            <a:r>
              <a:rPr dirty="0" sz="850">
                <a:latin typeface="Calibri"/>
                <a:cs typeface="Calibri"/>
              </a:rPr>
              <a:t>= </a:t>
            </a:r>
            <a:r>
              <a:rPr dirty="0" sz="850" spc="5">
                <a:latin typeface="Calibri"/>
                <a:cs typeface="Calibri"/>
              </a:rPr>
              <a:t>(L</a:t>
            </a:r>
            <a:r>
              <a:rPr dirty="0" baseline="-11111" sz="750" spc="7">
                <a:latin typeface="Calibri"/>
                <a:cs typeface="Calibri"/>
              </a:rPr>
              <a:t>s</a:t>
            </a:r>
            <a:r>
              <a:rPr dirty="0" sz="850" spc="5">
                <a:latin typeface="Calibri"/>
                <a:cs typeface="Calibri"/>
              </a:rPr>
              <a:t>/L</a:t>
            </a:r>
            <a:r>
              <a:rPr dirty="0" baseline="-11111" sz="750" spc="7">
                <a:latin typeface="Calibri"/>
                <a:cs typeface="Calibri"/>
              </a:rPr>
              <a:t>g</a:t>
            </a:r>
            <a:r>
              <a:rPr dirty="0" sz="850" spc="5">
                <a:latin typeface="Calibri"/>
                <a:cs typeface="Calibri"/>
              </a:rPr>
              <a:t>)</a:t>
            </a:r>
            <a:r>
              <a:rPr dirty="0" baseline="44444" sz="750" spc="7">
                <a:latin typeface="Calibri"/>
                <a:cs typeface="Calibri"/>
              </a:rPr>
              <a:t>2 </a:t>
            </a:r>
            <a:r>
              <a:rPr dirty="0" sz="850">
                <a:latin typeface="Calibri"/>
                <a:cs typeface="Calibri"/>
              </a:rPr>
              <a:t>–</a:t>
            </a:r>
            <a:r>
              <a:rPr dirty="0" sz="850" spc="-30">
                <a:latin typeface="Calibri"/>
                <a:cs typeface="Calibri"/>
              </a:rPr>
              <a:t> </a:t>
            </a:r>
            <a:r>
              <a:rPr dirty="0" sz="850" spc="-10">
                <a:latin typeface="Calibri"/>
                <a:cs typeface="Calibri"/>
              </a:rPr>
              <a:t>1/3</a:t>
            </a:r>
            <a:endParaRPr sz="850">
              <a:latin typeface="Calibri"/>
              <a:cs typeface="Calibri"/>
            </a:endParaRPr>
          </a:p>
          <a:p>
            <a:pPr marL="244475">
              <a:lnSpc>
                <a:spcPct val="100000"/>
              </a:lnSpc>
              <a:spcBef>
                <a:spcPts val="710"/>
              </a:spcBef>
            </a:pPr>
            <a:r>
              <a:rPr dirty="0" sz="1000" spc="-5" b="1">
                <a:latin typeface="Times New Roman"/>
                <a:cs typeface="Times New Roman"/>
              </a:rPr>
              <a:t>Figure </a:t>
            </a:r>
            <a:r>
              <a:rPr dirty="0" sz="1000" b="1">
                <a:latin typeface="Times New Roman"/>
                <a:cs typeface="Times New Roman"/>
              </a:rPr>
              <a:t>4-5: </a:t>
            </a:r>
            <a:r>
              <a:rPr dirty="0" sz="1000" spc="-5" b="1">
                <a:latin typeface="Times New Roman"/>
                <a:cs typeface="Times New Roman"/>
              </a:rPr>
              <a:t>Offset</a:t>
            </a:r>
            <a:r>
              <a:rPr dirty="0" sz="1000" spc="-45" b="1">
                <a:latin typeface="Times New Roman"/>
                <a:cs typeface="Times New Roman"/>
              </a:rPr>
              <a:t> </a:t>
            </a:r>
            <a:r>
              <a:rPr dirty="0" sz="1000" spc="-5" b="1">
                <a:latin typeface="Times New Roman"/>
                <a:cs typeface="Times New Roman"/>
              </a:rPr>
              <a:t>Factor</a:t>
            </a:r>
            <a:endParaRPr sz="1000">
              <a:latin typeface="Times New Roman"/>
              <a:cs typeface="Times New Roman"/>
            </a:endParaRPr>
          </a:p>
        </p:txBody>
      </p:sp>
      <p:sp>
        <p:nvSpPr>
          <p:cNvPr id="129" name="object 129"/>
          <p:cNvSpPr txBox="1"/>
          <p:nvPr/>
        </p:nvSpPr>
        <p:spPr>
          <a:xfrm>
            <a:off x="2706116" y="5074411"/>
            <a:ext cx="77470" cy="132080"/>
          </a:xfrm>
          <a:prstGeom prst="rect">
            <a:avLst/>
          </a:prstGeom>
        </p:spPr>
        <p:txBody>
          <a:bodyPr wrap="square" lIns="0" tIns="12065" rIns="0" bIns="0" rtlCol="0" vert="horz">
            <a:spAutoFit/>
          </a:bodyPr>
          <a:lstStyle/>
          <a:p>
            <a:pPr marL="12700">
              <a:lnSpc>
                <a:spcPct val="100000"/>
              </a:lnSpc>
              <a:spcBef>
                <a:spcPts val="95"/>
              </a:spcBef>
            </a:pPr>
            <a:r>
              <a:rPr dirty="0" sz="700" spc="-365">
                <a:latin typeface="Cambria Math"/>
                <a:cs typeface="Cambria Math"/>
              </a:rPr>
              <a:t>𝑔𝑔</a:t>
            </a:r>
            <a:endParaRPr sz="700">
              <a:latin typeface="Cambria Math"/>
              <a:cs typeface="Cambria Math"/>
            </a:endParaRPr>
          </a:p>
        </p:txBody>
      </p:sp>
      <p:sp>
        <p:nvSpPr>
          <p:cNvPr id="130" name="object 130"/>
          <p:cNvSpPr txBox="1"/>
          <p:nvPr/>
        </p:nvSpPr>
        <p:spPr>
          <a:xfrm>
            <a:off x="3007791" y="4912878"/>
            <a:ext cx="92710"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𝐿𝐿</a:t>
            </a:r>
            <a:endParaRPr sz="1000">
              <a:latin typeface="Cambria Math"/>
              <a:cs typeface="Cambria Math"/>
            </a:endParaRPr>
          </a:p>
        </p:txBody>
      </p:sp>
      <p:sp>
        <p:nvSpPr>
          <p:cNvPr id="131" name="object 131"/>
          <p:cNvSpPr/>
          <p:nvPr/>
        </p:nvSpPr>
        <p:spPr>
          <a:xfrm>
            <a:off x="3015995" y="5113788"/>
            <a:ext cx="128270" cy="0"/>
          </a:xfrm>
          <a:custGeom>
            <a:avLst/>
            <a:gdLst/>
            <a:ahLst/>
            <a:cxnLst/>
            <a:rect l="l" t="t" r="r" b="b"/>
            <a:pathLst>
              <a:path w="128269" h="0">
                <a:moveTo>
                  <a:pt x="0" y="0"/>
                </a:moveTo>
                <a:lnTo>
                  <a:pt x="128016" y="0"/>
                </a:lnTo>
              </a:path>
            </a:pathLst>
          </a:custGeom>
          <a:ln w="7607">
            <a:solidFill>
              <a:srgbClr val="000000"/>
            </a:solidFill>
          </a:ln>
        </p:spPr>
        <p:txBody>
          <a:bodyPr wrap="square" lIns="0" tIns="0" rIns="0" bIns="0" rtlCol="0"/>
          <a:lstStyle/>
          <a:p/>
        </p:txBody>
      </p:sp>
      <p:sp>
        <p:nvSpPr>
          <p:cNvPr id="132" name="object 132"/>
          <p:cNvSpPr txBox="1"/>
          <p:nvPr/>
        </p:nvSpPr>
        <p:spPr>
          <a:xfrm>
            <a:off x="3204464" y="4879340"/>
            <a:ext cx="76835" cy="132080"/>
          </a:xfrm>
          <a:prstGeom prst="rect">
            <a:avLst/>
          </a:prstGeom>
        </p:spPr>
        <p:txBody>
          <a:bodyPr wrap="square" lIns="0" tIns="12065" rIns="0" bIns="0" rtlCol="0" vert="horz">
            <a:spAutoFit/>
          </a:bodyPr>
          <a:lstStyle/>
          <a:p>
            <a:pPr marL="12700">
              <a:lnSpc>
                <a:spcPct val="100000"/>
              </a:lnSpc>
              <a:spcBef>
                <a:spcPts val="95"/>
              </a:spcBef>
            </a:pPr>
            <a:r>
              <a:rPr dirty="0" sz="700" spc="15">
                <a:latin typeface="Cambria Math"/>
                <a:cs typeface="Cambria Math"/>
              </a:rPr>
              <a:t>2</a:t>
            </a:r>
            <a:endParaRPr sz="700">
              <a:latin typeface="Cambria Math"/>
              <a:cs typeface="Cambria Math"/>
            </a:endParaRPr>
          </a:p>
        </p:txBody>
      </p:sp>
      <p:sp>
        <p:nvSpPr>
          <p:cNvPr id="133" name="object 133"/>
          <p:cNvSpPr/>
          <p:nvPr/>
        </p:nvSpPr>
        <p:spPr>
          <a:xfrm>
            <a:off x="3424428" y="5109984"/>
            <a:ext cx="70485" cy="7620"/>
          </a:xfrm>
          <a:custGeom>
            <a:avLst/>
            <a:gdLst/>
            <a:ahLst/>
            <a:cxnLst/>
            <a:rect l="l" t="t" r="r" b="b"/>
            <a:pathLst>
              <a:path w="70485" h="7620">
                <a:moveTo>
                  <a:pt x="0" y="7607"/>
                </a:moveTo>
                <a:lnTo>
                  <a:pt x="70103" y="7607"/>
                </a:lnTo>
                <a:lnTo>
                  <a:pt x="70103" y="0"/>
                </a:lnTo>
                <a:lnTo>
                  <a:pt x="0" y="0"/>
                </a:lnTo>
                <a:lnTo>
                  <a:pt x="0" y="7607"/>
                </a:lnTo>
                <a:close/>
              </a:path>
            </a:pathLst>
          </a:custGeom>
          <a:solidFill>
            <a:srgbClr val="000000"/>
          </a:solidFill>
        </p:spPr>
        <p:txBody>
          <a:bodyPr wrap="square" lIns="0" tIns="0" rIns="0" bIns="0" rtlCol="0"/>
          <a:lstStyle/>
          <a:p/>
        </p:txBody>
      </p:sp>
      <p:sp>
        <p:nvSpPr>
          <p:cNvPr id="134" name="object 134"/>
          <p:cNvSpPr txBox="1"/>
          <p:nvPr/>
        </p:nvSpPr>
        <p:spPr>
          <a:xfrm>
            <a:off x="2627426" y="5010399"/>
            <a:ext cx="1134110" cy="177800"/>
          </a:xfrm>
          <a:prstGeom prst="rect">
            <a:avLst/>
          </a:prstGeom>
        </p:spPr>
        <p:txBody>
          <a:bodyPr wrap="square" lIns="0" tIns="12065" rIns="0" bIns="0" rtlCol="0" vert="horz">
            <a:spAutoFit/>
          </a:bodyPr>
          <a:lstStyle/>
          <a:p>
            <a:pPr marL="38100">
              <a:lnSpc>
                <a:spcPct val="100000"/>
              </a:lnSpc>
              <a:spcBef>
                <a:spcPts val="95"/>
              </a:spcBef>
              <a:tabLst>
                <a:tab pos="901700" algn="l"/>
              </a:tabLst>
            </a:pPr>
            <a:r>
              <a:rPr dirty="0" sz="1000" spc="-310">
                <a:latin typeface="Cambria Math"/>
                <a:cs typeface="Cambria Math"/>
              </a:rPr>
              <a:t>𝐹𝐹</a:t>
            </a:r>
            <a:r>
              <a:rPr dirty="0" sz="1000" spc="320">
                <a:latin typeface="Cambria Math"/>
                <a:cs typeface="Cambria Math"/>
              </a:rPr>
              <a:t> </a:t>
            </a:r>
            <a:r>
              <a:rPr dirty="0" sz="1000" spc="-5">
                <a:latin typeface="Cambria Math"/>
                <a:cs typeface="Cambria Math"/>
              </a:rPr>
              <a:t>=  </a:t>
            </a:r>
            <a:r>
              <a:rPr dirty="0" sz="1000" spc="-135">
                <a:latin typeface="Cambria Math"/>
                <a:cs typeface="Cambria Math"/>
              </a:rPr>
              <a:t>�     </a:t>
            </a:r>
            <a:r>
              <a:rPr dirty="0" baseline="43650" sz="1050" spc="-232">
                <a:latin typeface="Cambria Math"/>
                <a:cs typeface="Cambria Math"/>
              </a:rPr>
              <a:t>𝑠𝑠</a:t>
            </a:r>
            <a:r>
              <a:rPr dirty="0" baseline="43650" sz="1050" spc="-75">
                <a:latin typeface="Cambria Math"/>
                <a:cs typeface="Cambria Math"/>
              </a:rPr>
              <a:t> </a:t>
            </a:r>
            <a:r>
              <a:rPr dirty="0" sz="1000" spc="-135">
                <a:latin typeface="Cambria Math"/>
                <a:cs typeface="Cambria Math"/>
              </a:rPr>
              <a:t>�      </a:t>
            </a:r>
            <a:r>
              <a:rPr dirty="0" sz="1000" spc="-65">
                <a:latin typeface="Cambria Math"/>
                <a:cs typeface="Cambria Math"/>
              </a:rPr>
              <a:t> </a:t>
            </a:r>
            <a:r>
              <a:rPr dirty="0" sz="1000" spc="-5">
                <a:latin typeface="Cambria Math"/>
                <a:cs typeface="Cambria Math"/>
              </a:rPr>
              <a:t>−	=</a:t>
            </a:r>
            <a:r>
              <a:rPr dirty="0" sz="1000" spc="-15">
                <a:latin typeface="Cambria Math"/>
                <a:cs typeface="Cambria Math"/>
              </a:rPr>
              <a:t> </a:t>
            </a:r>
            <a:r>
              <a:rPr dirty="0" sz="1000" spc="-254">
                <a:latin typeface="Cambria Math"/>
                <a:cs typeface="Cambria Math"/>
              </a:rPr>
              <a:t>�</a:t>
            </a:r>
            <a:endParaRPr sz="1000">
              <a:latin typeface="Cambria Math"/>
              <a:cs typeface="Cambria Math"/>
            </a:endParaRPr>
          </a:p>
        </p:txBody>
      </p:sp>
      <p:sp>
        <p:nvSpPr>
          <p:cNvPr id="135" name="object 135"/>
          <p:cNvSpPr/>
          <p:nvPr/>
        </p:nvSpPr>
        <p:spPr>
          <a:xfrm>
            <a:off x="3723132" y="5113788"/>
            <a:ext cx="571500" cy="0"/>
          </a:xfrm>
          <a:custGeom>
            <a:avLst/>
            <a:gdLst/>
            <a:ahLst/>
            <a:cxnLst/>
            <a:rect l="l" t="t" r="r" b="b"/>
            <a:pathLst>
              <a:path w="571500" h="0">
                <a:moveTo>
                  <a:pt x="0" y="0"/>
                </a:moveTo>
                <a:lnTo>
                  <a:pt x="571500" y="0"/>
                </a:lnTo>
              </a:path>
            </a:pathLst>
          </a:custGeom>
          <a:ln w="7607">
            <a:solidFill>
              <a:srgbClr val="000000"/>
            </a:solidFill>
          </a:ln>
        </p:spPr>
        <p:txBody>
          <a:bodyPr wrap="square" lIns="0" tIns="0" rIns="0" bIns="0" rtlCol="0"/>
          <a:lstStyle/>
          <a:p/>
        </p:txBody>
      </p:sp>
      <p:sp>
        <p:nvSpPr>
          <p:cNvPr id="136" name="object 136"/>
          <p:cNvSpPr txBox="1"/>
          <p:nvPr/>
        </p:nvSpPr>
        <p:spPr>
          <a:xfrm>
            <a:off x="3373640" y="4912878"/>
            <a:ext cx="1299210" cy="177800"/>
          </a:xfrm>
          <a:prstGeom prst="rect">
            <a:avLst/>
          </a:prstGeom>
        </p:spPr>
        <p:txBody>
          <a:bodyPr wrap="square" lIns="0" tIns="12065" rIns="0" bIns="0" rtlCol="0" vert="horz">
            <a:spAutoFit/>
          </a:bodyPr>
          <a:lstStyle/>
          <a:p>
            <a:pPr marL="50800">
              <a:lnSpc>
                <a:spcPct val="100000"/>
              </a:lnSpc>
              <a:spcBef>
                <a:spcPts val="95"/>
              </a:spcBef>
              <a:tabLst>
                <a:tab pos="349250" algn="l"/>
                <a:tab pos="1190625" algn="l"/>
              </a:tabLst>
            </a:pPr>
            <a:r>
              <a:rPr dirty="0" sz="1000" spc="-5">
                <a:latin typeface="Cambria Math"/>
                <a:cs typeface="Cambria Math"/>
              </a:rPr>
              <a:t>1	</a:t>
            </a:r>
            <a:r>
              <a:rPr dirty="0" sz="1000" spc="-120">
                <a:latin typeface="Cambria Math"/>
                <a:cs typeface="Cambria Math"/>
              </a:rPr>
              <a:t>140.995𝑓𝑓𝑓𝑓    </a:t>
            </a:r>
            <a:r>
              <a:rPr dirty="0" sz="1000" spc="-75">
                <a:latin typeface="Cambria Math"/>
                <a:cs typeface="Cambria Math"/>
              </a:rPr>
              <a:t> </a:t>
            </a:r>
            <a:r>
              <a:rPr dirty="0" baseline="35714" sz="1050" spc="22">
                <a:latin typeface="Cambria Math"/>
                <a:cs typeface="Cambria Math"/>
              </a:rPr>
              <a:t>2	</a:t>
            </a:r>
            <a:r>
              <a:rPr dirty="0" sz="1000" spc="-5">
                <a:latin typeface="Cambria Math"/>
                <a:cs typeface="Cambria Math"/>
              </a:rPr>
              <a:t>1</a:t>
            </a:r>
            <a:endParaRPr sz="1000">
              <a:latin typeface="Cambria Math"/>
              <a:cs typeface="Cambria Math"/>
            </a:endParaRPr>
          </a:p>
        </p:txBody>
      </p:sp>
      <p:sp>
        <p:nvSpPr>
          <p:cNvPr id="137" name="object 137"/>
          <p:cNvSpPr txBox="1"/>
          <p:nvPr/>
        </p:nvSpPr>
        <p:spPr>
          <a:xfrm>
            <a:off x="2977895" y="5095748"/>
            <a:ext cx="1694814" cy="177800"/>
          </a:xfrm>
          <a:prstGeom prst="rect">
            <a:avLst/>
          </a:prstGeom>
        </p:spPr>
        <p:txBody>
          <a:bodyPr wrap="square" lIns="0" tIns="12065" rIns="0" bIns="0" rtlCol="0" vert="horz">
            <a:spAutoFit/>
          </a:bodyPr>
          <a:lstStyle/>
          <a:p>
            <a:pPr marL="38100">
              <a:lnSpc>
                <a:spcPct val="100000"/>
              </a:lnSpc>
              <a:spcBef>
                <a:spcPts val="95"/>
              </a:spcBef>
              <a:tabLst>
                <a:tab pos="446405" algn="l"/>
                <a:tab pos="744855" algn="l"/>
                <a:tab pos="1586230" algn="l"/>
              </a:tabLst>
            </a:pPr>
            <a:r>
              <a:rPr dirty="0" sz="1000" spc="-245">
                <a:latin typeface="Cambria Math"/>
                <a:cs typeface="Cambria Math"/>
              </a:rPr>
              <a:t>𝐿𝐿</a:t>
            </a:r>
            <a:r>
              <a:rPr dirty="0" baseline="-15873" sz="1050" spc="-367">
                <a:latin typeface="Cambria Math"/>
                <a:cs typeface="Cambria Math"/>
              </a:rPr>
              <a:t>𝑔𝑔	</a:t>
            </a:r>
            <a:r>
              <a:rPr dirty="0" sz="1000" spc="-5">
                <a:latin typeface="Cambria Math"/>
                <a:cs typeface="Cambria Math"/>
              </a:rPr>
              <a:t>3	</a:t>
            </a:r>
            <a:r>
              <a:rPr dirty="0" sz="1000" spc="-120">
                <a:latin typeface="Cambria Math"/>
                <a:cs typeface="Cambria Math"/>
              </a:rPr>
              <a:t>162.995𝑓𝑓𝑓𝑓	</a:t>
            </a:r>
            <a:r>
              <a:rPr dirty="0" sz="1000" spc="-5">
                <a:latin typeface="Cambria Math"/>
                <a:cs typeface="Cambria Math"/>
              </a:rPr>
              <a:t>3</a:t>
            </a:r>
            <a:endParaRPr sz="1000">
              <a:latin typeface="Cambria Math"/>
              <a:cs typeface="Cambria Math"/>
            </a:endParaRPr>
          </a:p>
        </p:txBody>
      </p:sp>
      <p:sp>
        <p:nvSpPr>
          <p:cNvPr id="138" name="object 138"/>
          <p:cNvSpPr/>
          <p:nvPr/>
        </p:nvSpPr>
        <p:spPr>
          <a:xfrm>
            <a:off x="4564379" y="5109984"/>
            <a:ext cx="70485" cy="7620"/>
          </a:xfrm>
          <a:custGeom>
            <a:avLst/>
            <a:gdLst/>
            <a:ahLst/>
            <a:cxnLst/>
            <a:rect l="l" t="t" r="r" b="b"/>
            <a:pathLst>
              <a:path w="70485" h="7620">
                <a:moveTo>
                  <a:pt x="0" y="7607"/>
                </a:moveTo>
                <a:lnTo>
                  <a:pt x="70116" y="7607"/>
                </a:lnTo>
                <a:lnTo>
                  <a:pt x="70116" y="0"/>
                </a:lnTo>
                <a:lnTo>
                  <a:pt x="0" y="0"/>
                </a:lnTo>
                <a:lnTo>
                  <a:pt x="0" y="7607"/>
                </a:lnTo>
                <a:close/>
              </a:path>
            </a:pathLst>
          </a:custGeom>
          <a:solidFill>
            <a:srgbClr val="000000"/>
          </a:solidFill>
        </p:spPr>
        <p:txBody>
          <a:bodyPr wrap="square" lIns="0" tIns="0" rIns="0" bIns="0" rtlCol="0"/>
          <a:lstStyle/>
          <a:p/>
        </p:txBody>
      </p:sp>
      <p:sp>
        <p:nvSpPr>
          <p:cNvPr id="139" name="object 139"/>
          <p:cNvSpPr txBox="1"/>
          <p:nvPr/>
        </p:nvSpPr>
        <p:spPr>
          <a:xfrm>
            <a:off x="4281932" y="5010404"/>
            <a:ext cx="838200" cy="177800"/>
          </a:xfrm>
          <a:prstGeom prst="rect">
            <a:avLst/>
          </a:prstGeom>
        </p:spPr>
        <p:txBody>
          <a:bodyPr wrap="square" lIns="0" tIns="12065" rIns="0" bIns="0" rtlCol="0" vert="horz">
            <a:spAutoFit/>
          </a:bodyPr>
          <a:lstStyle/>
          <a:p>
            <a:pPr marL="12700">
              <a:lnSpc>
                <a:spcPct val="100000"/>
              </a:lnSpc>
              <a:spcBef>
                <a:spcPts val="95"/>
              </a:spcBef>
              <a:tabLst>
                <a:tab pos="387350" algn="l"/>
              </a:tabLst>
            </a:pPr>
            <a:r>
              <a:rPr dirty="0" sz="1000" spc="-254">
                <a:latin typeface="Cambria Math"/>
                <a:cs typeface="Cambria Math"/>
              </a:rPr>
              <a:t>�</a:t>
            </a:r>
            <a:r>
              <a:rPr dirty="0" sz="1000" spc="434">
                <a:latin typeface="Cambria Math"/>
                <a:cs typeface="Cambria Math"/>
              </a:rPr>
              <a:t> </a:t>
            </a:r>
            <a:r>
              <a:rPr dirty="0" sz="1000" spc="-5">
                <a:latin typeface="Cambria Math"/>
                <a:cs typeface="Cambria Math"/>
              </a:rPr>
              <a:t>−	=</a:t>
            </a:r>
            <a:r>
              <a:rPr dirty="0" sz="1000" spc="5">
                <a:latin typeface="Cambria Math"/>
                <a:cs typeface="Cambria Math"/>
              </a:rPr>
              <a:t> </a:t>
            </a:r>
            <a:r>
              <a:rPr dirty="0" sz="1000" spc="-5">
                <a:latin typeface="Cambria Math"/>
                <a:cs typeface="Cambria Math"/>
              </a:rPr>
              <a:t>0.415</a:t>
            </a:r>
            <a:endParaRPr sz="1000">
              <a:latin typeface="Cambria Math"/>
              <a:cs typeface="Cambria Math"/>
            </a:endParaRPr>
          </a:p>
        </p:txBody>
      </p:sp>
      <p:sp>
        <p:nvSpPr>
          <p:cNvPr id="140" name="object 140"/>
          <p:cNvSpPr txBox="1"/>
          <p:nvPr/>
        </p:nvSpPr>
        <p:spPr>
          <a:xfrm>
            <a:off x="622300" y="5368466"/>
            <a:ext cx="5454015" cy="1257935"/>
          </a:xfrm>
          <a:prstGeom prst="rect">
            <a:avLst/>
          </a:prstGeom>
        </p:spPr>
        <p:txBody>
          <a:bodyPr wrap="square" lIns="0" tIns="51435" rIns="0" bIns="0" rtlCol="0" vert="horz">
            <a:spAutoFit/>
          </a:bodyPr>
          <a:lstStyle/>
          <a:p>
            <a:pPr marL="63500">
              <a:lnSpc>
                <a:spcPct val="100000"/>
              </a:lnSpc>
              <a:spcBef>
                <a:spcPts val="405"/>
              </a:spcBef>
            </a:pPr>
            <a:r>
              <a:rPr dirty="0" sz="1100">
                <a:latin typeface="Arial"/>
                <a:cs typeface="Arial"/>
              </a:rPr>
              <a:t>4.2.4.1.4 </a:t>
            </a:r>
            <a:r>
              <a:rPr dirty="0" sz="1100" spc="-5">
                <a:latin typeface="Arial"/>
                <a:cs typeface="Arial"/>
              </a:rPr>
              <a:t>Location of CG below roll</a:t>
            </a:r>
            <a:r>
              <a:rPr dirty="0" sz="1100" spc="-185">
                <a:latin typeface="Arial"/>
                <a:cs typeface="Arial"/>
              </a:rPr>
              <a:t> </a:t>
            </a:r>
            <a:r>
              <a:rPr dirty="0" sz="1100" spc="-5">
                <a:latin typeface="Arial"/>
                <a:cs typeface="Arial"/>
              </a:rPr>
              <a:t>axis</a:t>
            </a:r>
            <a:endParaRPr sz="1100">
              <a:latin typeface="Arial"/>
              <a:cs typeface="Arial"/>
            </a:endParaRPr>
          </a:p>
          <a:p>
            <a:pPr marL="1132840">
              <a:lnSpc>
                <a:spcPct val="100000"/>
              </a:lnSpc>
              <a:spcBef>
                <a:spcPts val="265"/>
              </a:spcBef>
            </a:pPr>
            <a:r>
              <a:rPr dirty="0" sz="1000" spc="-295">
                <a:latin typeface="Cambria Math"/>
                <a:cs typeface="Cambria Math"/>
              </a:rPr>
              <a:t>𝑑𝑑</a:t>
            </a:r>
            <a:r>
              <a:rPr dirty="0" baseline="-15873" sz="1050" spc="-442">
                <a:latin typeface="Cambria Math"/>
                <a:cs typeface="Cambria Math"/>
              </a:rPr>
              <a:t>𝑔𝑔</a:t>
            </a:r>
            <a:r>
              <a:rPr dirty="0" baseline="-15873" sz="1050" spc="277">
                <a:latin typeface="Cambria Math"/>
                <a:cs typeface="Cambria Math"/>
              </a:rPr>
              <a:t> </a:t>
            </a:r>
            <a:r>
              <a:rPr dirty="0" sz="1000" spc="-5">
                <a:latin typeface="Cambria Math"/>
                <a:cs typeface="Cambria Math"/>
              </a:rPr>
              <a:t>= </a:t>
            </a:r>
            <a:r>
              <a:rPr dirty="0" sz="1000" spc="-285">
                <a:latin typeface="Cambria Math"/>
                <a:cs typeface="Cambria Math"/>
              </a:rPr>
              <a:t>𝑌𝑌</a:t>
            </a:r>
            <a:r>
              <a:rPr dirty="0" baseline="-15873" sz="1050" spc="-427">
                <a:latin typeface="Cambria Math"/>
                <a:cs typeface="Cambria Math"/>
              </a:rPr>
              <a:t>𝑑𝑑𝑔𝑔𝑑𝑑</a:t>
            </a:r>
            <a:r>
              <a:rPr dirty="0" baseline="-15873" sz="1050" spc="195">
                <a:latin typeface="Cambria Math"/>
                <a:cs typeface="Cambria Math"/>
              </a:rPr>
              <a:t> </a:t>
            </a:r>
            <a:r>
              <a:rPr dirty="0" sz="1000" spc="-5">
                <a:latin typeface="Cambria Math"/>
                <a:cs typeface="Cambria Math"/>
              </a:rPr>
              <a:t>− </a:t>
            </a:r>
            <a:r>
              <a:rPr dirty="0" sz="1000" spc="-165">
                <a:latin typeface="Cambria Math"/>
                <a:cs typeface="Cambria Math"/>
              </a:rPr>
              <a:t>𝐹𝐹</a:t>
            </a:r>
            <a:r>
              <a:rPr dirty="0" baseline="-15873" sz="1050" spc="-247">
                <a:latin typeface="Cambria Math"/>
                <a:cs typeface="Cambria Math"/>
              </a:rPr>
              <a:t>𝑔𝑔</a:t>
            </a:r>
            <a:r>
              <a:rPr dirty="0" baseline="2777" sz="1500" spc="-247">
                <a:latin typeface="Cambria Math"/>
                <a:cs typeface="Cambria Math"/>
              </a:rPr>
              <a:t>(</a:t>
            </a:r>
            <a:r>
              <a:rPr dirty="0" sz="1000" spc="-165">
                <a:latin typeface="Cambria Math"/>
                <a:cs typeface="Cambria Math"/>
              </a:rPr>
              <a:t>∆</a:t>
            </a:r>
            <a:r>
              <a:rPr dirty="0" baseline="-15873" sz="1050" spc="-247">
                <a:latin typeface="Cambria Math"/>
                <a:cs typeface="Cambria Math"/>
              </a:rPr>
              <a:t>𝑐𝑐𝑠𝑠𝑐𝑐𝑠𝑠𝑒𝑒𝑔𝑔</a:t>
            </a:r>
            <a:r>
              <a:rPr dirty="0" baseline="-15873" sz="1050" spc="-120">
                <a:latin typeface="Cambria Math"/>
                <a:cs typeface="Cambria Math"/>
              </a:rPr>
              <a:t> </a:t>
            </a:r>
            <a:r>
              <a:rPr dirty="0" baseline="2777" sz="1500" spc="-7">
                <a:latin typeface="Cambria Math"/>
                <a:cs typeface="Cambria Math"/>
              </a:rPr>
              <a:t>) </a:t>
            </a:r>
            <a:r>
              <a:rPr dirty="0" sz="1000" spc="-5">
                <a:latin typeface="Cambria Math"/>
                <a:cs typeface="Cambria Math"/>
              </a:rPr>
              <a:t>+ </a:t>
            </a:r>
            <a:r>
              <a:rPr dirty="0" sz="1000" spc="-250">
                <a:latin typeface="Cambria Math"/>
                <a:cs typeface="Cambria Math"/>
              </a:rPr>
              <a:t>𝑑𝑑</a:t>
            </a:r>
            <a:r>
              <a:rPr dirty="0" baseline="-15873" sz="1050" spc="-375">
                <a:latin typeface="Cambria Math"/>
                <a:cs typeface="Cambria Math"/>
              </a:rPr>
              <a:t>𝑔𝑔𝑐𝑐</a:t>
            </a:r>
            <a:r>
              <a:rPr dirty="0" baseline="-15873" sz="1050" spc="292">
                <a:latin typeface="Cambria Math"/>
                <a:cs typeface="Cambria Math"/>
              </a:rPr>
              <a:t> </a:t>
            </a:r>
            <a:r>
              <a:rPr dirty="0" sz="1000" spc="-5">
                <a:latin typeface="Cambria Math"/>
                <a:cs typeface="Cambria Math"/>
              </a:rPr>
              <a:t>= </a:t>
            </a:r>
            <a:r>
              <a:rPr dirty="0" sz="1000" spc="-100">
                <a:latin typeface="Cambria Math"/>
                <a:cs typeface="Cambria Math"/>
              </a:rPr>
              <a:t>38.343𝑠𝑠𝑠𝑠 </a:t>
            </a:r>
            <a:r>
              <a:rPr dirty="0" sz="1000" spc="-5">
                <a:latin typeface="Cambria Math"/>
                <a:cs typeface="Cambria Math"/>
              </a:rPr>
              <a:t>− </a:t>
            </a:r>
            <a:r>
              <a:rPr dirty="0" baseline="2777" sz="1500" spc="-82">
                <a:latin typeface="Cambria Math"/>
                <a:cs typeface="Cambria Math"/>
              </a:rPr>
              <a:t>(</a:t>
            </a:r>
            <a:r>
              <a:rPr dirty="0" sz="1000" spc="-55">
                <a:latin typeface="Cambria Math"/>
                <a:cs typeface="Cambria Math"/>
              </a:rPr>
              <a:t>0.415</a:t>
            </a:r>
            <a:r>
              <a:rPr dirty="0" baseline="2777" sz="1500" spc="-82">
                <a:latin typeface="Cambria Math"/>
                <a:cs typeface="Cambria Math"/>
              </a:rPr>
              <a:t>)(</a:t>
            </a:r>
            <a:r>
              <a:rPr dirty="0" sz="1000" spc="-55">
                <a:latin typeface="Cambria Math"/>
                <a:cs typeface="Cambria Math"/>
              </a:rPr>
              <a:t>5.068𝑠𝑠𝑠𝑠</a:t>
            </a:r>
            <a:r>
              <a:rPr dirty="0" baseline="2777" sz="1500" spc="-82">
                <a:latin typeface="Cambria Math"/>
                <a:cs typeface="Cambria Math"/>
              </a:rPr>
              <a:t>) </a:t>
            </a:r>
            <a:r>
              <a:rPr dirty="0" sz="1000" spc="-5">
                <a:latin typeface="Cambria Math"/>
                <a:cs typeface="Cambria Math"/>
              </a:rPr>
              <a:t>− </a:t>
            </a:r>
            <a:r>
              <a:rPr dirty="0" sz="1000" spc="-200">
                <a:latin typeface="Cambria Math"/>
                <a:cs typeface="Cambria Math"/>
              </a:rPr>
              <a:t>0𝑠𝑠𝑠𝑠 </a:t>
            </a:r>
            <a:r>
              <a:rPr dirty="0" sz="1000" spc="-5">
                <a:latin typeface="Cambria Math"/>
                <a:cs typeface="Cambria Math"/>
              </a:rPr>
              <a:t>=</a:t>
            </a:r>
            <a:r>
              <a:rPr dirty="0" sz="1000" spc="-40">
                <a:latin typeface="Cambria Math"/>
                <a:cs typeface="Cambria Math"/>
              </a:rPr>
              <a:t> </a:t>
            </a:r>
            <a:r>
              <a:rPr dirty="0" sz="1000" spc="-114">
                <a:latin typeface="Cambria Math"/>
                <a:cs typeface="Cambria Math"/>
              </a:rPr>
              <a:t>36.24𝑠𝑠𝑠𝑠</a:t>
            </a:r>
            <a:endParaRPr sz="1000">
              <a:latin typeface="Cambria Math"/>
              <a:cs typeface="Cambria Math"/>
            </a:endParaRPr>
          </a:p>
          <a:p>
            <a:pPr>
              <a:lnSpc>
                <a:spcPct val="100000"/>
              </a:lnSpc>
              <a:spcBef>
                <a:spcPts val="35"/>
              </a:spcBef>
            </a:pPr>
            <a:endParaRPr sz="1050">
              <a:latin typeface="Cambria Math"/>
              <a:cs typeface="Cambria Math"/>
            </a:endParaRPr>
          </a:p>
          <a:p>
            <a:pPr lvl="3" marL="612140" indent="-548640">
              <a:lnSpc>
                <a:spcPct val="100000"/>
              </a:lnSpc>
              <a:buFont typeface="Times New Roman"/>
              <a:buAutoNum type="arabicPeriod" startAt="2"/>
              <a:tabLst>
                <a:tab pos="611505" algn="l"/>
                <a:tab pos="612140" algn="l"/>
              </a:tabLst>
            </a:pPr>
            <a:r>
              <a:rPr dirty="0" sz="1200" spc="-5" i="1">
                <a:latin typeface="Arial"/>
                <a:cs typeface="Arial"/>
              </a:rPr>
              <a:t>Late</a:t>
            </a:r>
            <a:r>
              <a:rPr dirty="0" sz="1200" spc="-5" i="1">
                <a:latin typeface="Arial"/>
                <a:cs typeface="Arial"/>
              </a:rPr>
              <a:t>ral Deflection</a:t>
            </a:r>
            <a:r>
              <a:rPr dirty="0" sz="1200" spc="5" i="1">
                <a:latin typeface="Arial"/>
                <a:cs typeface="Arial"/>
              </a:rPr>
              <a:t> </a:t>
            </a:r>
            <a:r>
              <a:rPr dirty="0" sz="1200" spc="-5" i="1">
                <a:latin typeface="Arial"/>
                <a:cs typeface="Arial"/>
              </a:rPr>
              <a:t>Parameters</a:t>
            </a:r>
            <a:endParaRPr sz="1200">
              <a:latin typeface="Arial"/>
              <a:cs typeface="Arial"/>
            </a:endParaRPr>
          </a:p>
          <a:p>
            <a:pPr lvl="4" marL="702945" indent="-640080">
              <a:lnSpc>
                <a:spcPct val="100000"/>
              </a:lnSpc>
              <a:spcBef>
                <a:spcPts val="1145"/>
              </a:spcBef>
              <a:buFont typeface="Arial"/>
              <a:buAutoNum type="arabicPeriod"/>
              <a:tabLst>
                <a:tab pos="703580" algn="l"/>
              </a:tabLst>
            </a:pPr>
            <a:r>
              <a:rPr dirty="0" sz="1100" spc="-5">
                <a:latin typeface="Arial"/>
                <a:cs typeface="Arial"/>
              </a:rPr>
              <a:t>La</a:t>
            </a:r>
            <a:r>
              <a:rPr dirty="0" sz="1100" spc="-5">
                <a:latin typeface="Arial"/>
                <a:cs typeface="Arial"/>
              </a:rPr>
              <a:t>teral Sweep</a:t>
            </a:r>
            <a:endParaRPr sz="1100">
              <a:latin typeface="Arial"/>
              <a:cs typeface="Arial"/>
            </a:endParaRPr>
          </a:p>
          <a:p>
            <a:pPr marL="63500">
              <a:lnSpc>
                <a:spcPct val="100000"/>
              </a:lnSpc>
              <a:spcBef>
                <a:spcPts val="240"/>
              </a:spcBef>
            </a:pPr>
            <a:r>
              <a:rPr dirty="0" sz="1000" spc="-5">
                <a:latin typeface="Times New Roman"/>
                <a:cs typeface="Times New Roman"/>
              </a:rPr>
              <a:t>Sweep tolerance is 1/8” per </a:t>
            </a:r>
            <a:r>
              <a:rPr dirty="0" sz="1000">
                <a:latin typeface="Times New Roman"/>
                <a:cs typeface="Times New Roman"/>
              </a:rPr>
              <a:t>10</a:t>
            </a:r>
            <a:r>
              <a:rPr dirty="0" sz="1000" spc="20">
                <a:latin typeface="Times New Roman"/>
                <a:cs typeface="Times New Roman"/>
              </a:rPr>
              <a:t> </a:t>
            </a:r>
            <a:r>
              <a:rPr dirty="0" sz="1000" spc="-5">
                <a:latin typeface="Times New Roman"/>
                <a:cs typeface="Times New Roman"/>
              </a:rPr>
              <a:t>ft</a:t>
            </a:r>
            <a:endParaRPr sz="1000">
              <a:latin typeface="Times New Roman"/>
              <a:cs typeface="Times New Roman"/>
            </a:endParaRPr>
          </a:p>
        </p:txBody>
      </p:sp>
      <p:sp>
        <p:nvSpPr>
          <p:cNvPr id="141" name="object 141"/>
          <p:cNvSpPr txBox="1"/>
          <p:nvPr/>
        </p:nvSpPr>
        <p:spPr>
          <a:xfrm>
            <a:off x="2833102" y="6782816"/>
            <a:ext cx="55816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07">
                <a:latin typeface="Cambria Math"/>
                <a:cs typeface="Cambria Math"/>
              </a:rPr>
              <a:t>𝛥𝛥</a:t>
            </a:r>
            <a:r>
              <a:rPr dirty="0" sz="700" spc="-204">
                <a:latin typeface="Cambria Math"/>
                <a:cs typeface="Cambria Math"/>
              </a:rPr>
              <a:t>𝑠𝑠𝑤𝑤𝑒𝑒𝑒𝑒𝑑𝑑</a:t>
            </a:r>
            <a:r>
              <a:rPr dirty="0" sz="700" spc="135">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142" name="object 142"/>
          <p:cNvSpPr/>
          <p:nvPr/>
        </p:nvSpPr>
        <p:spPr>
          <a:xfrm>
            <a:off x="3389376" y="6860292"/>
            <a:ext cx="571500" cy="0"/>
          </a:xfrm>
          <a:custGeom>
            <a:avLst/>
            <a:gdLst/>
            <a:ahLst/>
            <a:cxnLst/>
            <a:rect l="l" t="t" r="r" b="b"/>
            <a:pathLst>
              <a:path w="571500" h="0">
                <a:moveTo>
                  <a:pt x="0" y="0"/>
                </a:moveTo>
                <a:lnTo>
                  <a:pt x="571500" y="0"/>
                </a:lnTo>
              </a:path>
            </a:pathLst>
          </a:custGeom>
          <a:ln w="7607">
            <a:solidFill>
              <a:srgbClr val="000000"/>
            </a:solidFill>
          </a:ln>
        </p:spPr>
        <p:txBody>
          <a:bodyPr wrap="square" lIns="0" tIns="0" rIns="0" bIns="0" rtlCol="0"/>
          <a:lstStyle/>
          <a:p/>
        </p:txBody>
      </p:sp>
      <p:sp>
        <p:nvSpPr>
          <p:cNvPr id="143" name="object 143"/>
          <p:cNvSpPr txBox="1"/>
          <p:nvPr/>
        </p:nvSpPr>
        <p:spPr>
          <a:xfrm>
            <a:off x="3376657" y="6659382"/>
            <a:ext cx="749300" cy="177800"/>
          </a:xfrm>
          <a:prstGeom prst="rect">
            <a:avLst/>
          </a:prstGeom>
        </p:spPr>
        <p:txBody>
          <a:bodyPr wrap="square" lIns="0" tIns="12065" rIns="0" bIns="0" rtlCol="0" vert="horz">
            <a:spAutoFit/>
          </a:bodyPr>
          <a:lstStyle/>
          <a:p>
            <a:pPr marL="12700">
              <a:lnSpc>
                <a:spcPct val="100000"/>
              </a:lnSpc>
              <a:spcBef>
                <a:spcPts val="95"/>
              </a:spcBef>
            </a:pPr>
            <a:r>
              <a:rPr dirty="0" sz="1000" spc="-120">
                <a:latin typeface="Cambria Math"/>
                <a:cs typeface="Cambria Math"/>
              </a:rPr>
              <a:t>162.995𝑓𝑓𝑓𝑓</a:t>
            </a:r>
            <a:r>
              <a:rPr dirty="0" sz="1000" spc="-90">
                <a:latin typeface="Cambria Math"/>
                <a:cs typeface="Cambria Math"/>
              </a:rPr>
              <a:t> </a:t>
            </a:r>
            <a:r>
              <a:rPr dirty="0" sz="1000" spc="-5">
                <a:latin typeface="Cambria Math"/>
                <a:cs typeface="Cambria Math"/>
              </a:rPr>
              <a:t>1</a:t>
            </a:r>
            <a:endParaRPr sz="1000">
              <a:latin typeface="Cambria Math"/>
              <a:cs typeface="Cambria Math"/>
            </a:endParaRPr>
          </a:p>
        </p:txBody>
      </p:sp>
      <p:sp>
        <p:nvSpPr>
          <p:cNvPr id="144" name="object 144"/>
          <p:cNvSpPr txBox="1"/>
          <p:nvPr/>
        </p:nvSpPr>
        <p:spPr>
          <a:xfrm>
            <a:off x="3530598" y="6842290"/>
            <a:ext cx="595630" cy="177800"/>
          </a:xfrm>
          <a:prstGeom prst="rect">
            <a:avLst/>
          </a:prstGeom>
        </p:spPr>
        <p:txBody>
          <a:bodyPr wrap="square" lIns="0" tIns="12065" rIns="0" bIns="0" rtlCol="0" vert="horz">
            <a:spAutoFit/>
          </a:bodyPr>
          <a:lstStyle/>
          <a:p>
            <a:pPr marL="12700">
              <a:lnSpc>
                <a:spcPct val="100000"/>
              </a:lnSpc>
              <a:spcBef>
                <a:spcPts val="95"/>
              </a:spcBef>
              <a:tabLst>
                <a:tab pos="512445" algn="l"/>
              </a:tabLst>
            </a:pPr>
            <a:r>
              <a:rPr dirty="0" sz="1000" spc="-5">
                <a:latin typeface="Cambria Math"/>
                <a:cs typeface="Cambria Math"/>
              </a:rPr>
              <a:t>10</a:t>
            </a:r>
            <a:r>
              <a:rPr dirty="0" sz="1000" spc="-575">
                <a:latin typeface="Cambria Math"/>
                <a:cs typeface="Cambria Math"/>
              </a:rPr>
              <a:t>𝑓𝑓𝑓𝑓</a:t>
            </a:r>
            <a:r>
              <a:rPr dirty="0" sz="1000" spc="-575">
                <a:latin typeface="Cambria Math"/>
                <a:cs typeface="Cambria Math"/>
              </a:rPr>
              <a:t>	</a:t>
            </a:r>
            <a:r>
              <a:rPr dirty="0" sz="1000" spc="-5">
                <a:latin typeface="Cambria Math"/>
                <a:cs typeface="Cambria Math"/>
              </a:rPr>
              <a:t>8</a:t>
            </a:r>
            <a:endParaRPr sz="1000">
              <a:latin typeface="Cambria Math"/>
              <a:cs typeface="Cambria Math"/>
            </a:endParaRPr>
          </a:p>
        </p:txBody>
      </p:sp>
      <p:sp>
        <p:nvSpPr>
          <p:cNvPr id="145" name="object 145"/>
          <p:cNvSpPr/>
          <p:nvPr/>
        </p:nvSpPr>
        <p:spPr>
          <a:xfrm>
            <a:off x="4043171" y="6856488"/>
            <a:ext cx="70485" cy="7620"/>
          </a:xfrm>
          <a:custGeom>
            <a:avLst/>
            <a:gdLst/>
            <a:ahLst/>
            <a:cxnLst/>
            <a:rect l="l" t="t" r="r" b="b"/>
            <a:pathLst>
              <a:path w="70485" h="7620">
                <a:moveTo>
                  <a:pt x="0" y="7607"/>
                </a:moveTo>
                <a:lnTo>
                  <a:pt x="70116" y="7607"/>
                </a:lnTo>
                <a:lnTo>
                  <a:pt x="70116" y="0"/>
                </a:lnTo>
                <a:lnTo>
                  <a:pt x="0" y="0"/>
                </a:lnTo>
                <a:lnTo>
                  <a:pt x="0" y="7607"/>
                </a:lnTo>
                <a:close/>
              </a:path>
            </a:pathLst>
          </a:custGeom>
          <a:solidFill>
            <a:srgbClr val="000000"/>
          </a:solidFill>
        </p:spPr>
        <p:txBody>
          <a:bodyPr wrap="square" lIns="0" tIns="0" rIns="0" bIns="0" rtlCol="0"/>
          <a:lstStyle/>
          <a:p/>
        </p:txBody>
      </p:sp>
      <p:sp>
        <p:nvSpPr>
          <p:cNvPr id="146" name="object 146"/>
          <p:cNvSpPr txBox="1"/>
          <p:nvPr/>
        </p:nvSpPr>
        <p:spPr>
          <a:xfrm>
            <a:off x="3967988" y="6756907"/>
            <a:ext cx="942340" cy="177800"/>
          </a:xfrm>
          <a:prstGeom prst="rect">
            <a:avLst/>
          </a:prstGeom>
        </p:spPr>
        <p:txBody>
          <a:bodyPr wrap="square" lIns="0" tIns="12065" rIns="0" bIns="0" rtlCol="0" vert="horz">
            <a:spAutoFit/>
          </a:bodyPr>
          <a:lstStyle/>
          <a:p>
            <a:pPr marL="12700">
              <a:lnSpc>
                <a:spcPct val="100000"/>
              </a:lnSpc>
              <a:spcBef>
                <a:spcPts val="95"/>
              </a:spcBef>
            </a:pPr>
            <a:r>
              <a:rPr dirty="0" sz="1000" spc="-254">
                <a:latin typeface="Cambria Math"/>
                <a:cs typeface="Cambria Math"/>
              </a:rPr>
              <a:t>�</a:t>
            </a:r>
            <a:r>
              <a:rPr dirty="0" sz="1000" spc="480">
                <a:latin typeface="Cambria Math"/>
                <a:cs typeface="Cambria Math"/>
              </a:rPr>
              <a:t> </a:t>
            </a:r>
            <a:r>
              <a:rPr dirty="0" sz="1000" spc="-245">
                <a:latin typeface="Cambria Math"/>
                <a:cs typeface="Cambria Math"/>
              </a:rPr>
              <a:t>𝑠𝑠𝑠𝑠�</a:t>
            </a:r>
            <a:r>
              <a:rPr dirty="0" sz="1000" spc="60">
                <a:latin typeface="Cambria Math"/>
                <a:cs typeface="Cambria Math"/>
              </a:rPr>
              <a:t> </a:t>
            </a:r>
            <a:r>
              <a:rPr dirty="0" sz="1000" spc="-5">
                <a:latin typeface="Cambria Math"/>
                <a:cs typeface="Cambria Math"/>
              </a:rPr>
              <a:t>=  </a:t>
            </a:r>
            <a:r>
              <a:rPr dirty="0" sz="1000" spc="-215">
                <a:latin typeface="Cambria Math"/>
                <a:cs typeface="Cambria Math"/>
              </a:rPr>
              <a:t>2.037𝑠𝑠𝑠𝑠</a:t>
            </a:r>
            <a:endParaRPr sz="1000">
              <a:latin typeface="Cambria Math"/>
              <a:cs typeface="Cambria Math"/>
            </a:endParaRPr>
          </a:p>
        </p:txBody>
      </p:sp>
      <p:sp>
        <p:nvSpPr>
          <p:cNvPr id="148" name="object 148"/>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31</a:t>
            </a:r>
          </a:p>
        </p:txBody>
      </p:sp>
      <p:sp>
        <p:nvSpPr>
          <p:cNvPr id="147" name="object 147"/>
          <p:cNvSpPr txBox="1"/>
          <p:nvPr/>
        </p:nvSpPr>
        <p:spPr>
          <a:xfrm>
            <a:off x="635000" y="7104633"/>
            <a:ext cx="6443980" cy="1614170"/>
          </a:xfrm>
          <a:prstGeom prst="rect">
            <a:avLst/>
          </a:prstGeom>
        </p:spPr>
        <p:txBody>
          <a:bodyPr wrap="square" lIns="0" tIns="47625" rIns="0" bIns="0" rtlCol="0" vert="horz">
            <a:spAutoFit/>
          </a:bodyPr>
          <a:lstStyle/>
          <a:p>
            <a:pPr lvl="4" marL="690245" indent="-640080">
              <a:lnSpc>
                <a:spcPct val="100000"/>
              </a:lnSpc>
              <a:spcBef>
                <a:spcPts val="375"/>
              </a:spcBef>
              <a:buFont typeface="Arial"/>
              <a:buAutoNum type="arabicPeriod" startAt="2"/>
              <a:tabLst>
                <a:tab pos="690880" algn="l"/>
              </a:tabLst>
            </a:pPr>
            <a:r>
              <a:rPr dirty="0" sz="1100" spc="-5">
                <a:latin typeface="Arial"/>
                <a:cs typeface="Arial"/>
              </a:rPr>
              <a:t>I</a:t>
            </a:r>
            <a:r>
              <a:rPr dirty="0" sz="1100" spc="-5">
                <a:latin typeface="Arial"/>
                <a:cs typeface="Arial"/>
              </a:rPr>
              <a:t>nitial Lateral</a:t>
            </a:r>
            <a:r>
              <a:rPr dirty="0" sz="1100">
                <a:latin typeface="Arial"/>
                <a:cs typeface="Arial"/>
              </a:rPr>
              <a:t> </a:t>
            </a:r>
            <a:r>
              <a:rPr dirty="0" sz="1100" spc="-5">
                <a:latin typeface="Arial"/>
                <a:cs typeface="Arial"/>
              </a:rPr>
              <a:t>Eccentricity</a:t>
            </a:r>
            <a:endParaRPr sz="1100">
              <a:latin typeface="Arial"/>
              <a:cs typeface="Arial"/>
            </a:endParaRPr>
          </a:p>
          <a:p>
            <a:pPr marL="50800">
              <a:lnSpc>
                <a:spcPct val="100000"/>
              </a:lnSpc>
              <a:spcBef>
                <a:spcPts val="245"/>
              </a:spcBef>
            </a:pPr>
            <a:r>
              <a:rPr dirty="0" sz="1000" spc="-5">
                <a:latin typeface="Times New Roman"/>
                <a:cs typeface="Times New Roman"/>
              </a:rPr>
              <a:t>Initial lateral eccentricity </a:t>
            </a:r>
            <a:r>
              <a:rPr dirty="0" sz="1000">
                <a:latin typeface="Times New Roman"/>
                <a:cs typeface="Times New Roman"/>
              </a:rPr>
              <a:t>of </a:t>
            </a:r>
            <a:r>
              <a:rPr dirty="0" sz="1000" spc="-5">
                <a:latin typeface="Times New Roman"/>
                <a:cs typeface="Times New Roman"/>
              </a:rPr>
              <a:t>center </a:t>
            </a:r>
            <a:r>
              <a:rPr dirty="0" sz="1000">
                <a:latin typeface="Times New Roman"/>
                <a:cs typeface="Times New Roman"/>
              </a:rPr>
              <a:t>of </a:t>
            </a:r>
            <a:r>
              <a:rPr dirty="0" sz="1000" spc="-5">
                <a:latin typeface="Times New Roman"/>
                <a:cs typeface="Times New Roman"/>
              </a:rPr>
              <a:t>gravity </a:t>
            </a:r>
            <a:r>
              <a:rPr dirty="0" sz="1000">
                <a:latin typeface="Times New Roman"/>
                <a:cs typeface="Times New Roman"/>
              </a:rPr>
              <a:t>of </a:t>
            </a:r>
            <a:r>
              <a:rPr dirty="0" sz="1000" spc="-5">
                <a:latin typeface="Times New Roman"/>
                <a:cs typeface="Times New Roman"/>
              </a:rPr>
              <a:t>girder </a:t>
            </a:r>
            <a:r>
              <a:rPr dirty="0" sz="1000">
                <a:latin typeface="Times New Roman"/>
                <a:cs typeface="Times New Roman"/>
              </a:rPr>
              <a:t>due </a:t>
            </a:r>
            <a:r>
              <a:rPr dirty="0" sz="1000" spc="-5">
                <a:latin typeface="Times New Roman"/>
                <a:cs typeface="Times New Roman"/>
              </a:rPr>
              <a:t>to lateral sweep and eccentricity </a:t>
            </a:r>
            <a:r>
              <a:rPr dirty="0" sz="1000">
                <a:latin typeface="Times New Roman"/>
                <a:cs typeface="Times New Roman"/>
              </a:rPr>
              <a:t>of </a:t>
            </a:r>
            <a:r>
              <a:rPr dirty="0" sz="1000" spc="-5">
                <a:latin typeface="Times New Roman"/>
                <a:cs typeface="Times New Roman"/>
              </a:rPr>
              <a:t>lifting devices from </a:t>
            </a:r>
            <a:r>
              <a:rPr dirty="0" sz="1000" spc="-10">
                <a:latin typeface="Times New Roman"/>
                <a:cs typeface="Times New Roman"/>
              </a:rPr>
              <a:t>CL</a:t>
            </a:r>
            <a:r>
              <a:rPr dirty="0" sz="1000" spc="195">
                <a:latin typeface="Times New Roman"/>
                <a:cs typeface="Times New Roman"/>
              </a:rPr>
              <a:t> </a:t>
            </a:r>
            <a:r>
              <a:rPr dirty="0" sz="1000" spc="-5">
                <a:latin typeface="Times New Roman"/>
                <a:cs typeface="Times New Roman"/>
              </a:rPr>
              <a:t>girder</a:t>
            </a:r>
            <a:endParaRPr sz="1000">
              <a:latin typeface="Times New Roman"/>
              <a:cs typeface="Times New Roman"/>
            </a:endParaRPr>
          </a:p>
          <a:p>
            <a:pPr algn="ctr" marL="53975">
              <a:lnSpc>
                <a:spcPct val="100000"/>
              </a:lnSpc>
              <a:spcBef>
                <a:spcPts val="575"/>
              </a:spcBef>
            </a:pPr>
            <a:r>
              <a:rPr dirty="0" sz="1000" spc="-265">
                <a:latin typeface="Cambria Math"/>
                <a:cs typeface="Cambria Math"/>
              </a:rPr>
              <a:t>𝐴𝐴</a:t>
            </a:r>
            <a:r>
              <a:rPr dirty="0" baseline="-15873" sz="1050" spc="-397">
                <a:latin typeface="Cambria Math"/>
                <a:cs typeface="Cambria Math"/>
              </a:rPr>
              <a:t>𝑠𝑠𝑔𝑔𝑒𝑒𝑑𝑑</a:t>
            </a:r>
            <a:r>
              <a:rPr dirty="0" baseline="-15873" sz="1050" spc="292">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125">
                <a:latin typeface="Cambria Math"/>
                <a:cs typeface="Cambria Math"/>
              </a:rPr>
              <a:t>0.25𝑠𝑠𝑠𝑠</a:t>
            </a:r>
            <a:endParaRPr sz="1000">
              <a:latin typeface="Cambria Math"/>
              <a:cs typeface="Cambria Math"/>
            </a:endParaRPr>
          </a:p>
          <a:p>
            <a:pPr algn="ctr" marL="53975">
              <a:lnSpc>
                <a:spcPct val="100000"/>
              </a:lnSpc>
              <a:spcBef>
                <a:spcPts val="700"/>
              </a:spcBef>
            </a:pPr>
            <a:r>
              <a:rPr dirty="0" sz="1000" spc="-355">
                <a:latin typeface="Cambria Math"/>
                <a:cs typeface="Cambria Math"/>
              </a:rPr>
              <a:t>𝐴𝐴</a:t>
            </a:r>
            <a:r>
              <a:rPr dirty="0" baseline="-15873" sz="1050" spc="-532">
                <a:latin typeface="Cambria Math"/>
                <a:cs typeface="Cambria Math"/>
              </a:rPr>
              <a:t>𝑔𝑔</a:t>
            </a:r>
            <a:r>
              <a:rPr dirty="0" baseline="-15873" sz="1050" spc="284">
                <a:latin typeface="Cambria Math"/>
                <a:cs typeface="Cambria Math"/>
              </a:rPr>
              <a:t> </a:t>
            </a:r>
            <a:r>
              <a:rPr dirty="0" sz="1000" spc="-5">
                <a:latin typeface="Cambria Math"/>
                <a:cs typeface="Cambria Math"/>
              </a:rPr>
              <a:t>= </a:t>
            </a:r>
            <a:r>
              <a:rPr dirty="0" sz="1000" spc="-240">
                <a:latin typeface="Cambria Math"/>
                <a:cs typeface="Cambria Math"/>
              </a:rPr>
              <a:t>𝐹𝐹</a:t>
            </a:r>
            <a:r>
              <a:rPr dirty="0" baseline="-15873" sz="1050" spc="-359">
                <a:latin typeface="Cambria Math"/>
                <a:cs typeface="Cambria Math"/>
              </a:rPr>
              <a:t>𝑔𝑔</a:t>
            </a:r>
            <a:r>
              <a:rPr dirty="0" sz="1000" spc="-240">
                <a:latin typeface="Cambria Math"/>
                <a:cs typeface="Cambria Math"/>
              </a:rPr>
              <a:t>𝛥𝛥</a:t>
            </a:r>
            <a:r>
              <a:rPr dirty="0" baseline="-15873" sz="1050" spc="-359">
                <a:latin typeface="Cambria Math"/>
                <a:cs typeface="Cambria Math"/>
              </a:rPr>
              <a:t>𝑠𝑠𝑤𝑤𝑒𝑒𝑒𝑒𝑑𝑑</a:t>
            </a:r>
            <a:r>
              <a:rPr dirty="0" baseline="-15873" sz="1050" spc="187">
                <a:latin typeface="Cambria Math"/>
                <a:cs typeface="Cambria Math"/>
              </a:rPr>
              <a:t> </a:t>
            </a:r>
            <a:r>
              <a:rPr dirty="0" sz="1000" spc="-5">
                <a:latin typeface="Cambria Math"/>
                <a:cs typeface="Cambria Math"/>
              </a:rPr>
              <a:t>+ </a:t>
            </a:r>
            <a:r>
              <a:rPr dirty="0" sz="1000" spc="-265">
                <a:latin typeface="Cambria Math"/>
                <a:cs typeface="Cambria Math"/>
              </a:rPr>
              <a:t>𝐴𝐴</a:t>
            </a:r>
            <a:r>
              <a:rPr dirty="0" baseline="-15873" sz="1050" spc="-397">
                <a:latin typeface="Cambria Math"/>
                <a:cs typeface="Cambria Math"/>
              </a:rPr>
              <a:t>𝑠𝑠𝑔𝑔𝑒𝑒𝑑𝑑</a:t>
            </a:r>
            <a:r>
              <a:rPr dirty="0" baseline="-15873" sz="1050" spc="300">
                <a:latin typeface="Cambria Math"/>
                <a:cs typeface="Cambria Math"/>
              </a:rPr>
              <a:t> </a:t>
            </a:r>
            <a:r>
              <a:rPr dirty="0" sz="1000" spc="-5">
                <a:latin typeface="Cambria Math"/>
                <a:cs typeface="Cambria Math"/>
              </a:rPr>
              <a:t>= </a:t>
            </a:r>
            <a:r>
              <a:rPr dirty="0" baseline="2777" sz="1500" spc="-89">
                <a:latin typeface="Cambria Math"/>
                <a:cs typeface="Cambria Math"/>
              </a:rPr>
              <a:t>(</a:t>
            </a:r>
            <a:r>
              <a:rPr dirty="0" sz="1000" spc="-60">
                <a:latin typeface="Cambria Math"/>
                <a:cs typeface="Cambria Math"/>
              </a:rPr>
              <a:t>0.415</a:t>
            </a:r>
            <a:r>
              <a:rPr dirty="0" baseline="2777" sz="1500" spc="-89">
                <a:latin typeface="Cambria Math"/>
                <a:cs typeface="Cambria Math"/>
              </a:rPr>
              <a:t>)(</a:t>
            </a:r>
            <a:r>
              <a:rPr dirty="0" sz="1000" spc="-60">
                <a:latin typeface="Cambria Math"/>
                <a:cs typeface="Cambria Math"/>
              </a:rPr>
              <a:t>2.037𝑠𝑠𝑠𝑠</a:t>
            </a:r>
            <a:r>
              <a:rPr dirty="0" baseline="2777" sz="1500" spc="-89">
                <a:latin typeface="Cambria Math"/>
                <a:cs typeface="Cambria Math"/>
              </a:rPr>
              <a:t>) </a:t>
            </a:r>
            <a:r>
              <a:rPr dirty="0" sz="1000" spc="-5">
                <a:latin typeface="Cambria Math"/>
                <a:cs typeface="Cambria Math"/>
              </a:rPr>
              <a:t>+ </a:t>
            </a:r>
            <a:r>
              <a:rPr dirty="0" sz="1000" spc="-125">
                <a:latin typeface="Cambria Math"/>
                <a:cs typeface="Cambria Math"/>
              </a:rPr>
              <a:t>0.25𝑠𝑠𝑠𝑠 </a:t>
            </a:r>
            <a:r>
              <a:rPr dirty="0" sz="1000" spc="-5">
                <a:latin typeface="Cambria Math"/>
                <a:cs typeface="Cambria Math"/>
              </a:rPr>
              <a:t>=</a:t>
            </a:r>
            <a:r>
              <a:rPr dirty="0" sz="1000" spc="-75">
                <a:latin typeface="Cambria Math"/>
                <a:cs typeface="Cambria Math"/>
              </a:rPr>
              <a:t> </a:t>
            </a:r>
            <a:r>
              <a:rPr dirty="0" sz="1000" spc="-110">
                <a:latin typeface="Cambria Math"/>
                <a:cs typeface="Cambria Math"/>
              </a:rPr>
              <a:t>1.095𝑠𝑠𝑠𝑠</a:t>
            </a:r>
            <a:endParaRPr sz="1000">
              <a:latin typeface="Cambria Math"/>
              <a:cs typeface="Cambria Math"/>
            </a:endParaRPr>
          </a:p>
          <a:p>
            <a:pPr>
              <a:lnSpc>
                <a:spcPct val="100000"/>
              </a:lnSpc>
              <a:spcBef>
                <a:spcPts val="20"/>
              </a:spcBef>
            </a:pPr>
            <a:endParaRPr sz="1050">
              <a:latin typeface="Cambria Math"/>
              <a:cs typeface="Cambria Math"/>
            </a:endParaRPr>
          </a:p>
          <a:p>
            <a:pPr lvl="4" marL="690245" indent="-640080">
              <a:lnSpc>
                <a:spcPct val="100000"/>
              </a:lnSpc>
              <a:spcBef>
                <a:spcPts val="5"/>
              </a:spcBef>
              <a:buFont typeface="Arial"/>
              <a:buAutoNum type="arabicPeriod" startAt="3"/>
              <a:tabLst>
                <a:tab pos="690880" algn="l"/>
              </a:tabLst>
            </a:pPr>
            <a:r>
              <a:rPr dirty="0" sz="1100" spc="-5">
                <a:latin typeface="Arial"/>
                <a:cs typeface="Arial"/>
              </a:rPr>
              <a:t>La</a:t>
            </a:r>
            <a:r>
              <a:rPr dirty="0" sz="1100" spc="-5">
                <a:latin typeface="Arial"/>
                <a:cs typeface="Arial"/>
              </a:rPr>
              <a:t>teral Deflection </a:t>
            </a:r>
            <a:r>
              <a:rPr dirty="0" sz="1100" spc="-10">
                <a:latin typeface="Arial"/>
                <a:cs typeface="Arial"/>
              </a:rPr>
              <a:t>of</a:t>
            </a:r>
            <a:r>
              <a:rPr dirty="0" sz="1100" spc="15">
                <a:latin typeface="Arial"/>
                <a:cs typeface="Arial"/>
              </a:rPr>
              <a:t> </a:t>
            </a:r>
            <a:r>
              <a:rPr dirty="0" sz="1100" spc="-10">
                <a:latin typeface="Arial"/>
                <a:cs typeface="Arial"/>
              </a:rPr>
              <a:t>CG</a:t>
            </a:r>
            <a:endParaRPr sz="1100">
              <a:latin typeface="Arial"/>
              <a:cs typeface="Arial"/>
            </a:endParaRPr>
          </a:p>
          <a:p>
            <a:pPr marL="50800">
              <a:lnSpc>
                <a:spcPct val="100000"/>
              </a:lnSpc>
              <a:spcBef>
                <a:spcPts val="254"/>
              </a:spcBef>
            </a:pPr>
            <a:r>
              <a:rPr dirty="0" sz="1000" spc="-5">
                <a:latin typeface="Times New Roman"/>
                <a:cs typeface="Times New Roman"/>
              </a:rPr>
              <a:t>Lateral deflection </a:t>
            </a:r>
            <a:r>
              <a:rPr dirty="0" sz="1000">
                <a:latin typeface="Times New Roman"/>
                <a:cs typeface="Times New Roman"/>
              </a:rPr>
              <a:t>of </a:t>
            </a:r>
            <a:r>
              <a:rPr dirty="0" sz="1000" spc="-5">
                <a:latin typeface="Times New Roman"/>
                <a:cs typeface="Times New Roman"/>
              </a:rPr>
              <a:t>center </a:t>
            </a:r>
            <a:r>
              <a:rPr dirty="0" sz="1000">
                <a:latin typeface="Times New Roman"/>
                <a:cs typeface="Times New Roman"/>
              </a:rPr>
              <a:t>of </a:t>
            </a:r>
            <a:r>
              <a:rPr dirty="0" sz="1000" spc="-5">
                <a:latin typeface="Times New Roman"/>
                <a:cs typeface="Times New Roman"/>
              </a:rPr>
              <a:t>gravity due to total girder weight applied to weak</a:t>
            </a:r>
            <a:r>
              <a:rPr dirty="0" sz="1000" spc="55">
                <a:latin typeface="Times New Roman"/>
                <a:cs typeface="Times New Roman"/>
              </a:rPr>
              <a:t> </a:t>
            </a:r>
            <a:r>
              <a:rPr dirty="0" sz="1000" spc="-10">
                <a:latin typeface="Times New Roman"/>
                <a:cs typeface="Times New Roman"/>
              </a:rPr>
              <a:t>axis</a:t>
            </a:r>
            <a:endParaRPr sz="1000">
              <a:latin typeface="Times New Roman"/>
              <a:cs typeface="Times New Roman"/>
            </a:endParaRPr>
          </a:p>
          <a:p>
            <a:pPr algn="ctr" marL="54610">
              <a:lnSpc>
                <a:spcPct val="100000"/>
              </a:lnSpc>
              <a:spcBef>
                <a:spcPts val="560"/>
              </a:spcBef>
            </a:pPr>
            <a:r>
              <a:rPr dirty="0" sz="1000" spc="-355">
                <a:latin typeface="Cambria Math"/>
                <a:cs typeface="Cambria Math"/>
              </a:rPr>
              <a:t>𝐻𝐻</a:t>
            </a:r>
            <a:r>
              <a:rPr dirty="0" baseline="-15873" sz="1050" spc="-532">
                <a:latin typeface="Cambria Math"/>
                <a:cs typeface="Cambria Math"/>
              </a:rPr>
              <a:t>𝑔𝑔</a:t>
            </a:r>
            <a:r>
              <a:rPr dirty="0" baseline="-15873" sz="1050" spc="262">
                <a:latin typeface="Cambria Math"/>
                <a:cs typeface="Cambria Math"/>
              </a:rPr>
              <a:t> </a:t>
            </a:r>
            <a:r>
              <a:rPr dirty="0" sz="1000" spc="-5">
                <a:latin typeface="Cambria Math"/>
                <a:cs typeface="Cambria Math"/>
              </a:rPr>
              <a:t>= </a:t>
            </a:r>
            <a:r>
              <a:rPr dirty="0" sz="1000" spc="-270">
                <a:latin typeface="Cambria Math"/>
                <a:cs typeface="Cambria Math"/>
              </a:rPr>
              <a:t>𝑤𝑤</a:t>
            </a:r>
            <a:r>
              <a:rPr dirty="0" baseline="-15873" sz="1050" spc="-405">
                <a:latin typeface="Cambria Math"/>
                <a:cs typeface="Cambria Math"/>
              </a:rPr>
              <a:t>𝑔𝑔</a:t>
            </a:r>
            <a:r>
              <a:rPr dirty="0" sz="1000" spc="-270">
                <a:latin typeface="Cambria Math"/>
                <a:cs typeface="Cambria Math"/>
              </a:rPr>
              <a:t>𝐿𝐿</a:t>
            </a:r>
            <a:r>
              <a:rPr dirty="0" baseline="-15873" sz="1050" spc="-405">
                <a:latin typeface="Cambria Math"/>
                <a:cs typeface="Cambria Math"/>
              </a:rPr>
              <a:t>𝑔𝑔</a:t>
            </a:r>
            <a:r>
              <a:rPr dirty="0" baseline="-15873" sz="1050" spc="262">
                <a:latin typeface="Cambria Math"/>
                <a:cs typeface="Cambria Math"/>
              </a:rPr>
              <a:t> </a:t>
            </a:r>
            <a:r>
              <a:rPr dirty="0" sz="1000" spc="-5">
                <a:latin typeface="Cambria Math"/>
                <a:cs typeface="Cambria Math"/>
              </a:rPr>
              <a:t>= </a:t>
            </a:r>
            <a:r>
              <a:rPr dirty="0" baseline="2777" sz="1500" spc="-187">
                <a:latin typeface="Cambria Math"/>
                <a:cs typeface="Cambria Math"/>
              </a:rPr>
              <a:t>(</a:t>
            </a:r>
            <a:r>
              <a:rPr dirty="0" sz="1000" spc="-125">
                <a:latin typeface="Cambria Math"/>
                <a:cs typeface="Cambria Math"/>
              </a:rPr>
              <a:t>1.058𝑘𝑘𝑘𝑘𝑓𝑓</a:t>
            </a:r>
            <a:r>
              <a:rPr dirty="0" baseline="2777" sz="1500" spc="-187">
                <a:latin typeface="Cambria Math"/>
                <a:cs typeface="Cambria Math"/>
              </a:rPr>
              <a:t>)(</a:t>
            </a:r>
            <a:r>
              <a:rPr dirty="0" sz="1000" spc="-125">
                <a:latin typeface="Cambria Math"/>
                <a:cs typeface="Cambria Math"/>
              </a:rPr>
              <a:t>162.995𝑓𝑓𝑓𝑓</a:t>
            </a:r>
            <a:r>
              <a:rPr dirty="0" baseline="2777" sz="1500" spc="-187">
                <a:latin typeface="Cambria Math"/>
                <a:cs typeface="Cambria Math"/>
              </a:rPr>
              <a:t>) </a:t>
            </a:r>
            <a:r>
              <a:rPr dirty="0" sz="1000" spc="-5">
                <a:latin typeface="Cambria Math"/>
                <a:cs typeface="Cambria Math"/>
              </a:rPr>
              <a:t>=</a:t>
            </a:r>
            <a:r>
              <a:rPr dirty="0" sz="1000" spc="-35">
                <a:latin typeface="Cambria Math"/>
                <a:cs typeface="Cambria Math"/>
              </a:rPr>
              <a:t> </a:t>
            </a:r>
            <a:r>
              <a:rPr dirty="0" sz="1000" spc="-145">
                <a:latin typeface="Cambria Math"/>
                <a:cs typeface="Cambria Math"/>
              </a:rPr>
              <a:t>172.45𝑘𝑘𝑠𝑠𝑘𝑘</a:t>
            </a:r>
            <a:endParaRPr sz="1000">
              <a:latin typeface="Cambria Math"/>
              <a:cs typeface="Cambria Math"/>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1076960" y="1058672"/>
            <a:ext cx="77470" cy="132080"/>
          </a:xfrm>
          <a:prstGeom prst="rect">
            <a:avLst/>
          </a:prstGeom>
        </p:spPr>
        <p:txBody>
          <a:bodyPr wrap="square" lIns="0" tIns="12065" rIns="0" bIns="0" rtlCol="0" vert="horz">
            <a:spAutoFit/>
          </a:bodyPr>
          <a:lstStyle/>
          <a:p>
            <a:pPr marL="12700">
              <a:lnSpc>
                <a:spcPct val="100000"/>
              </a:lnSpc>
              <a:spcBef>
                <a:spcPts val="95"/>
              </a:spcBef>
            </a:pPr>
            <a:r>
              <a:rPr dirty="0" sz="700" spc="-365">
                <a:latin typeface="Cambria Math"/>
                <a:cs typeface="Cambria Math"/>
              </a:rPr>
              <a:t>𝑔𝑔</a:t>
            </a:r>
            <a:endParaRPr sz="700">
              <a:latin typeface="Cambria Math"/>
              <a:cs typeface="Cambria Math"/>
            </a:endParaRPr>
          </a:p>
        </p:txBody>
      </p:sp>
      <p:sp>
        <p:nvSpPr>
          <p:cNvPr id="4" name="object 4"/>
          <p:cNvSpPr txBox="1"/>
          <p:nvPr/>
        </p:nvSpPr>
        <p:spPr>
          <a:xfrm>
            <a:off x="1019047" y="994664"/>
            <a:ext cx="381635" cy="177800"/>
          </a:xfrm>
          <a:prstGeom prst="rect">
            <a:avLst/>
          </a:prstGeom>
        </p:spPr>
        <p:txBody>
          <a:bodyPr wrap="square" lIns="0" tIns="12065" rIns="0" bIns="0" rtlCol="0" vert="horz">
            <a:spAutoFit/>
          </a:bodyPr>
          <a:lstStyle/>
          <a:p>
            <a:pPr marL="12700">
              <a:lnSpc>
                <a:spcPct val="100000"/>
              </a:lnSpc>
              <a:spcBef>
                <a:spcPts val="95"/>
              </a:spcBef>
            </a:pPr>
            <a:r>
              <a:rPr dirty="0" sz="1000" spc="-245">
                <a:latin typeface="Cambria Math"/>
                <a:cs typeface="Cambria Math"/>
              </a:rPr>
              <a:t>𝑧𝑧</a:t>
            </a:r>
            <a:r>
              <a:rPr dirty="0" sz="1000" spc="445">
                <a:latin typeface="Cambria Math"/>
                <a:cs typeface="Cambria Math"/>
              </a:rPr>
              <a:t> </a:t>
            </a:r>
            <a:r>
              <a:rPr dirty="0" sz="1000" spc="-5">
                <a:latin typeface="Cambria Math"/>
                <a:cs typeface="Cambria Math"/>
              </a:rPr>
              <a:t>=</a:t>
            </a:r>
            <a:r>
              <a:rPr dirty="0" sz="1000" spc="30">
                <a:latin typeface="Cambria Math"/>
                <a:cs typeface="Cambria Math"/>
              </a:rPr>
              <a:t> </a:t>
            </a:r>
            <a:r>
              <a:rPr dirty="0" sz="1000" spc="-380">
                <a:latin typeface="Cambria Math"/>
                <a:cs typeface="Cambria Math"/>
              </a:rPr>
              <a:t>�</a:t>
            </a:r>
            <a:endParaRPr sz="1000">
              <a:latin typeface="Cambria Math"/>
              <a:cs typeface="Cambria Math"/>
            </a:endParaRPr>
          </a:p>
        </p:txBody>
      </p:sp>
      <p:sp>
        <p:nvSpPr>
          <p:cNvPr id="5" name="object 5"/>
          <p:cNvSpPr txBox="1"/>
          <p:nvPr/>
        </p:nvSpPr>
        <p:spPr>
          <a:xfrm>
            <a:off x="1566640" y="895620"/>
            <a:ext cx="223520" cy="177800"/>
          </a:xfrm>
          <a:prstGeom prst="rect">
            <a:avLst/>
          </a:prstGeom>
        </p:spPr>
        <p:txBody>
          <a:bodyPr wrap="square" lIns="0" tIns="12065" rIns="0" bIns="0" rtlCol="0" vert="horz">
            <a:spAutoFit/>
          </a:bodyPr>
          <a:lstStyle/>
          <a:p>
            <a:pPr marL="38100">
              <a:lnSpc>
                <a:spcPct val="100000"/>
              </a:lnSpc>
              <a:spcBef>
                <a:spcPts val="95"/>
              </a:spcBef>
            </a:pPr>
            <a:r>
              <a:rPr dirty="0" sz="1000" spc="-355">
                <a:latin typeface="Cambria Math"/>
                <a:cs typeface="Cambria Math"/>
              </a:rPr>
              <a:t>𝐻𝐻</a:t>
            </a:r>
            <a:r>
              <a:rPr dirty="0" baseline="-15873" sz="1050" spc="-532">
                <a:latin typeface="Cambria Math"/>
                <a:cs typeface="Cambria Math"/>
              </a:rPr>
              <a:t>𝑔𝑔</a:t>
            </a:r>
            <a:endParaRPr baseline="-15873" sz="1050">
              <a:latin typeface="Cambria Math"/>
              <a:cs typeface="Cambria Math"/>
            </a:endParaRPr>
          </a:p>
        </p:txBody>
      </p:sp>
      <p:sp>
        <p:nvSpPr>
          <p:cNvPr id="6" name="object 6"/>
          <p:cNvSpPr txBox="1"/>
          <p:nvPr/>
        </p:nvSpPr>
        <p:spPr>
          <a:xfrm>
            <a:off x="1375663" y="1080008"/>
            <a:ext cx="370840" cy="177800"/>
          </a:xfrm>
          <a:prstGeom prst="rect">
            <a:avLst/>
          </a:prstGeom>
        </p:spPr>
        <p:txBody>
          <a:bodyPr wrap="square" lIns="0" tIns="12065" rIns="0" bIns="0" rtlCol="0" vert="horz">
            <a:spAutoFit/>
          </a:bodyPr>
          <a:lstStyle/>
          <a:p>
            <a:pPr marL="12700">
              <a:lnSpc>
                <a:spcPct val="100000"/>
              </a:lnSpc>
              <a:spcBef>
                <a:spcPts val="95"/>
              </a:spcBef>
            </a:pPr>
            <a:r>
              <a:rPr dirty="0" sz="1000" spc="-160">
                <a:latin typeface="Cambria Math"/>
                <a:cs typeface="Cambria Math"/>
              </a:rPr>
              <a:t>12𝐸𝐸</a:t>
            </a:r>
            <a:r>
              <a:rPr dirty="0" sz="1000" spc="-105">
                <a:latin typeface="Cambria Math"/>
                <a:cs typeface="Cambria Math"/>
              </a:rPr>
              <a:t> </a:t>
            </a:r>
            <a:r>
              <a:rPr dirty="0" sz="1000" spc="-195">
                <a:latin typeface="Cambria Math"/>
                <a:cs typeface="Cambria Math"/>
              </a:rPr>
              <a:t>𝐼𝐼</a:t>
            </a:r>
            <a:endParaRPr sz="1000">
              <a:latin typeface="Cambria Math"/>
              <a:cs typeface="Cambria Math"/>
            </a:endParaRPr>
          </a:p>
        </p:txBody>
      </p:sp>
      <p:sp>
        <p:nvSpPr>
          <p:cNvPr id="7" name="object 7"/>
          <p:cNvSpPr txBox="1"/>
          <p:nvPr/>
        </p:nvSpPr>
        <p:spPr>
          <a:xfrm>
            <a:off x="1587500" y="1144015"/>
            <a:ext cx="393700" cy="132080"/>
          </a:xfrm>
          <a:prstGeom prst="rect">
            <a:avLst/>
          </a:prstGeom>
        </p:spPr>
        <p:txBody>
          <a:bodyPr wrap="square" lIns="0" tIns="12065" rIns="0" bIns="0" rtlCol="0" vert="horz">
            <a:spAutoFit/>
          </a:bodyPr>
          <a:lstStyle/>
          <a:p>
            <a:pPr marL="12700">
              <a:lnSpc>
                <a:spcPct val="100000"/>
              </a:lnSpc>
              <a:spcBef>
                <a:spcPts val="95"/>
              </a:spcBef>
            </a:pPr>
            <a:r>
              <a:rPr dirty="0" sz="700" spc="-229">
                <a:latin typeface="Cambria Math"/>
                <a:cs typeface="Cambria Math"/>
              </a:rPr>
              <a:t>𝑐𝑐𝑔𝑔</a:t>
            </a:r>
            <a:r>
              <a:rPr dirty="0" sz="700" spc="200">
                <a:latin typeface="Cambria Math"/>
                <a:cs typeface="Cambria Math"/>
              </a:rPr>
              <a:t> </a:t>
            </a:r>
            <a:r>
              <a:rPr dirty="0" sz="700" spc="-170">
                <a:latin typeface="Cambria Math"/>
                <a:cs typeface="Cambria Math"/>
              </a:rPr>
              <a:t>𝑝𝑝𝑝𝑝</a:t>
            </a:r>
            <a:r>
              <a:rPr dirty="0" sz="700" spc="365">
                <a:latin typeface="Cambria Math"/>
                <a:cs typeface="Cambria Math"/>
              </a:rPr>
              <a:t> </a:t>
            </a:r>
            <a:r>
              <a:rPr dirty="0" sz="700" spc="-200">
                <a:latin typeface="Cambria Math"/>
                <a:cs typeface="Cambria Math"/>
              </a:rPr>
              <a:t>𝑔𝑔</a:t>
            </a:r>
            <a:endParaRPr sz="700">
              <a:latin typeface="Cambria Math"/>
              <a:cs typeface="Cambria Math"/>
            </a:endParaRPr>
          </a:p>
        </p:txBody>
      </p:sp>
      <p:sp>
        <p:nvSpPr>
          <p:cNvPr id="8" name="object 8"/>
          <p:cNvSpPr txBox="1"/>
          <p:nvPr/>
        </p:nvSpPr>
        <p:spPr>
          <a:xfrm>
            <a:off x="1808988" y="1041920"/>
            <a:ext cx="187325" cy="177800"/>
          </a:xfrm>
          <a:prstGeom prst="rect">
            <a:avLst/>
          </a:prstGeom>
        </p:spPr>
        <p:txBody>
          <a:bodyPr wrap="square" lIns="0" tIns="12065" rIns="0" bIns="0" rtlCol="0" vert="horz">
            <a:spAutoFit/>
          </a:bodyPr>
          <a:lstStyle/>
          <a:p>
            <a:pPr marL="38100">
              <a:lnSpc>
                <a:spcPct val="100000"/>
              </a:lnSpc>
              <a:spcBef>
                <a:spcPts val="95"/>
              </a:spcBef>
            </a:pPr>
            <a:r>
              <a:rPr dirty="0" baseline="-16666" sz="1500" spc="-292">
                <a:latin typeface="Cambria Math"/>
                <a:cs typeface="Cambria Math"/>
              </a:rPr>
              <a:t>𝐿𝐿</a:t>
            </a:r>
            <a:r>
              <a:rPr dirty="0" sz="700" spc="-195">
                <a:latin typeface="Cambria Math"/>
                <a:cs typeface="Cambria Math"/>
              </a:rPr>
              <a:t>2</a:t>
            </a:r>
            <a:endParaRPr sz="700">
              <a:latin typeface="Cambria Math"/>
              <a:cs typeface="Cambria Math"/>
            </a:endParaRPr>
          </a:p>
        </p:txBody>
      </p:sp>
      <p:sp>
        <p:nvSpPr>
          <p:cNvPr id="9" name="object 9"/>
          <p:cNvSpPr/>
          <p:nvPr/>
        </p:nvSpPr>
        <p:spPr>
          <a:xfrm>
            <a:off x="1388363" y="1098041"/>
            <a:ext cx="586740" cy="0"/>
          </a:xfrm>
          <a:custGeom>
            <a:avLst/>
            <a:gdLst/>
            <a:ahLst/>
            <a:cxnLst/>
            <a:rect l="l" t="t" r="r" b="b"/>
            <a:pathLst>
              <a:path w="586739" h="0">
                <a:moveTo>
                  <a:pt x="0" y="0"/>
                </a:moveTo>
                <a:lnTo>
                  <a:pt x="586739" y="0"/>
                </a:lnTo>
              </a:path>
            </a:pathLst>
          </a:custGeom>
          <a:ln w="7620">
            <a:solidFill>
              <a:srgbClr val="000000"/>
            </a:solidFill>
          </a:ln>
        </p:spPr>
        <p:txBody>
          <a:bodyPr wrap="square" lIns="0" tIns="0" rIns="0" bIns="0" rtlCol="0"/>
          <a:lstStyle/>
          <a:p/>
        </p:txBody>
      </p:sp>
      <p:sp>
        <p:nvSpPr>
          <p:cNvPr id="10" name="object 10"/>
          <p:cNvSpPr txBox="1"/>
          <p:nvPr/>
        </p:nvSpPr>
        <p:spPr>
          <a:xfrm>
            <a:off x="2115357" y="849847"/>
            <a:ext cx="187325" cy="177800"/>
          </a:xfrm>
          <a:prstGeom prst="rect">
            <a:avLst/>
          </a:prstGeom>
        </p:spPr>
        <p:txBody>
          <a:bodyPr wrap="square" lIns="0" tIns="12065" rIns="0" bIns="0" rtlCol="0" vert="horz">
            <a:spAutoFit/>
          </a:bodyPr>
          <a:lstStyle/>
          <a:p>
            <a:pPr marL="38100">
              <a:lnSpc>
                <a:spcPct val="100000"/>
              </a:lnSpc>
              <a:spcBef>
                <a:spcPts val="95"/>
              </a:spcBef>
            </a:pPr>
            <a:r>
              <a:rPr dirty="0" baseline="-19444" sz="1500" spc="-292">
                <a:latin typeface="Cambria Math"/>
                <a:cs typeface="Cambria Math"/>
              </a:rPr>
              <a:t>𝐿𝐿</a:t>
            </a:r>
            <a:r>
              <a:rPr dirty="0" sz="700" spc="-195">
                <a:latin typeface="Cambria Math"/>
                <a:cs typeface="Cambria Math"/>
              </a:rPr>
              <a:t>5</a:t>
            </a:r>
            <a:endParaRPr sz="700">
              <a:latin typeface="Cambria Math"/>
              <a:cs typeface="Cambria Math"/>
            </a:endParaRPr>
          </a:p>
        </p:txBody>
      </p:sp>
      <p:sp>
        <p:nvSpPr>
          <p:cNvPr id="11" name="object 11"/>
          <p:cNvSpPr/>
          <p:nvPr/>
        </p:nvSpPr>
        <p:spPr>
          <a:xfrm>
            <a:off x="2141220" y="1098041"/>
            <a:ext cx="140335" cy="0"/>
          </a:xfrm>
          <a:custGeom>
            <a:avLst/>
            <a:gdLst/>
            <a:ahLst/>
            <a:cxnLst/>
            <a:rect l="l" t="t" r="r" b="b"/>
            <a:pathLst>
              <a:path w="140335" h="0">
                <a:moveTo>
                  <a:pt x="0" y="0"/>
                </a:moveTo>
                <a:lnTo>
                  <a:pt x="140207" y="0"/>
                </a:lnTo>
              </a:path>
            </a:pathLst>
          </a:custGeom>
          <a:ln w="7620">
            <a:solidFill>
              <a:srgbClr val="000000"/>
            </a:solidFill>
          </a:ln>
        </p:spPr>
        <p:txBody>
          <a:bodyPr wrap="square" lIns="0" tIns="0" rIns="0" bIns="0" rtlCol="0"/>
          <a:lstStyle/>
          <a:p/>
        </p:txBody>
      </p:sp>
      <p:sp>
        <p:nvSpPr>
          <p:cNvPr id="12" name="object 12"/>
          <p:cNvSpPr txBox="1"/>
          <p:nvPr/>
        </p:nvSpPr>
        <p:spPr>
          <a:xfrm>
            <a:off x="2617723" y="1058672"/>
            <a:ext cx="539115" cy="132080"/>
          </a:xfrm>
          <a:prstGeom prst="rect">
            <a:avLst/>
          </a:prstGeom>
        </p:spPr>
        <p:txBody>
          <a:bodyPr wrap="square" lIns="0" tIns="12065" rIns="0" bIns="0" rtlCol="0" vert="horz">
            <a:spAutoFit/>
          </a:bodyPr>
          <a:lstStyle/>
          <a:p>
            <a:pPr marL="12700">
              <a:lnSpc>
                <a:spcPct val="100000"/>
              </a:lnSpc>
              <a:spcBef>
                <a:spcPts val="95"/>
              </a:spcBef>
              <a:tabLst>
                <a:tab pos="483234" algn="l"/>
              </a:tabLst>
            </a:pPr>
            <a:r>
              <a:rPr dirty="0" sz="700" spc="-340">
                <a:latin typeface="Cambria Math"/>
                <a:cs typeface="Cambria Math"/>
              </a:rPr>
              <a:t>𝑠𝑠</a:t>
            </a:r>
            <a:r>
              <a:rPr dirty="0" sz="700" spc="-340">
                <a:latin typeface="Cambria Math"/>
                <a:cs typeface="Cambria Math"/>
              </a:rPr>
              <a:t>	</a:t>
            </a:r>
            <a:r>
              <a:rPr dirty="0" sz="700" spc="-340">
                <a:latin typeface="Cambria Math"/>
                <a:cs typeface="Cambria Math"/>
              </a:rPr>
              <a:t>𝑠𝑠</a:t>
            </a:r>
            <a:endParaRPr sz="700">
              <a:latin typeface="Cambria Math"/>
              <a:cs typeface="Cambria Math"/>
            </a:endParaRPr>
          </a:p>
        </p:txBody>
      </p:sp>
      <p:sp>
        <p:nvSpPr>
          <p:cNvPr id="13" name="object 13"/>
          <p:cNvSpPr txBox="1"/>
          <p:nvPr/>
        </p:nvSpPr>
        <p:spPr>
          <a:xfrm>
            <a:off x="3264420" y="897138"/>
            <a:ext cx="271145" cy="177800"/>
          </a:xfrm>
          <a:prstGeom prst="rect">
            <a:avLst/>
          </a:prstGeom>
        </p:spPr>
        <p:txBody>
          <a:bodyPr wrap="square" lIns="0" tIns="12065" rIns="0" bIns="0" rtlCol="0" vert="horz">
            <a:spAutoFit/>
          </a:bodyPr>
          <a:lstStyle/>
          <a:p>
            <a:pPr marL="38100">
              <a:lnSpc>
                <a:spcPct val="100000"/>
              </a:lnSpc>
              <a:spcBef>
                <a:spcPts val="95"/>
              </a:spcBef>
            </a:pPr>
            <a:r>
              <a:rPr dirty="0" sz="1000" spc="-170">
                <a:latin typeface="Cambria Math"/>
                <a:cs typeface="Cambria Math"/>
              </a:rPr>
              <a:t>6𝐴𝐴</a:t>
            </a:r>
            <a:r>
              <a:rPr dirty="0" baseline="27777" sz="1050" spc="-254">
                <a:latin typeface="Cambria Math"/>
                <a:cs typeface="Cambria Math"/>
              </a:rPr>
              <a:t>5</a:t>
            </a:r>
            <a:endParaRPr baseline="27777" sz="1050">
              <a:latin typeface="Cambria Math"/>
              <a:cs typeface="Cambria Math"/>
            </a:endParaRPr>
          </a:p>
        </p:txBody>
      </p:sp>
      <p:sp>
        <p:nvSpPr>
          <p:cNvPr id="14" name="object 14"/>
          <p:cNvSpPr txBox="1"/>
          <p:nvPr/>
        </p:nvSpPr>
        <p:spPr>
          <a:xfrm>
            <a:off x="2128520" y="1080008"/>
            <a:ext cx="1322705" cy="177800"/>
          </a:xfrm>
          <a:prstGeom prst="rect">
            <a:avLst/>
          </a:prstGeom>
        </p:spPr>
        <p:txBody>
          <a:bodyPr wrap="square" lIns="0" tIns="12065" rIns="0" bIns="0" rtlCol="0" vert="horz">
            <a:spAutoFit/>
          </a:bodyPr>
          <a:lstStyle/>
          <a:p>
            <a:pPr marL="12700">
              <a:lnSpc>
                <a:spcPct val="100000"/>
              </a:lnSpc>
              <a:spcBef>
                <a:spcPts val="95"/>
              </a:spcBef>
              <a:tabLst>
                <a:tab pos="1238885" algn="l"/>
              </a:tabLst>
            </a:pPr>
            <a:r>
              <a:rPr dirty="0" sz="1000" spc="-5">
                <a:latin typeface="Cambria Math"/>
                <a:cs typeface="Cambria Math"/>
              </a:rPr>
              <a:t>10</a:t>
            </a:r>
            <a:r>
              <a:rPr dirty="0" sz="1000" spc="-5">
                <a:latin typeface="Cambria Math"/>
                <a:cs typeface="Cambria Math"/>
              </a:rPr>
              <a:t>	</a:t>
            </a:r>
            <a:r>
              <a:rPr dirty="0" sz="1000" spc="-5">
                <a:latin typeface="Cambria Math"/>
                <a:cs typeface="Cambria Math"/>
              </a:rPr>
              <a:t>5</a:t>
            </a:r>
            <a:endParaRPr sz="1000">
              <a:latin typeface="Cambria Math"/>
              <a:cs typeface="Cambria Math"/>
            </a:endParaRPr>
          </a:p>
        </p:txBody>
      </p:sp>
      <p:sp>
        <p:nvSpPr>
          <p:cNvPr id="15" name="object 15"/>
          <p:cNvSpPr/>
          <p:nvPr/>
        </p:nvSpPr>
        <p:spPr>
          <a:xfrm>
            <a:off x="3302508" y="1098041"/>
            <a:ext cx="201295" cy="0"/>
          </a:xfrm>
          <a:custGeom>
            <a:avLst/>
            <a:gdLst/>
            <a:ahLst/>
            <a:cxnLst/>
            <a:rect l="l" t="t" r="r" b="b"/>
            <a:pathLst>
              <a:path w="201295" h="0">
                <a:moveTo>
                  <a:pt x="0" y="0"/>
                </a:moveTo>
                <a:lnTo>
                  <a:pt x="201167" y="0"/>
                </a:lnTo>
              </a:path>
            </a:pathLst>
          </a:custGeom>
          <a:ln w="7620">
            <a:solidFill>
              <a:srgbClr val="000000"/>
            </a:solidFill>
          </a:ln>
        </p:spPr>
        <p:txBody>
          <a:bodyPr wrap="square" lIns="0" tIns="0" rIns="0" bIns="0" rtlCol="0"/>
          <a:lstStyle/>
          <a:p/>
        </p:txBody>
      </p:sp>
      <p:sp>
        <p:nvSpPr>
          <p:cNvPr id="16" name="object 16"/>
          <p:cNvSpPr txBox="1"/>
          <p:nvPr/>
        </p:nvSpPr>
        <p:spPr>
          <a:xfrm>
            <a:off x="1937004" y="994664"/>
            <a:ext cx="1677670" cy="177800"/>
          </a:xfrm>
          <a:prstGeom prst="rect">
            <a:avLst/>
          </a:prstGeom>
        </p:spPr>
        <p:txBody>
          <a:bodyPr wrap="square" lIns="0" tIns="12065" rIns="0" bIns="0" rtlCol="0" vert="horz">
            <a:spAutoFit/>
          </a:bodyPr>
          <a:lstStyle/>
          <a:p>
            <a:pPr marL="38100">
              <a:lnSpc>
                <a:spcPct val="100000"/>
              </a:lnSpc>
              <a:spcBef>
                <a:spcPts val="95"/>
              </a:spcBef>
              <a:tabLst>
                <a:tab pos="1566545" algn="l"/>
              </a:tabLst>
            </a:pPr>
            <a:r>
              <a:rPr dirty="0" sz="1000" spc="-135">
                <a:latin typeface="Cambria Math"/>
                <a:cs typeface="Cambria Math"/>
              </a:rPr>
              <a:t>�</a:t>
            </a:r>
            <a:r>
              <a:rPr dirty="0" sz="1000" spc="-60">
                <a:latin typeface="Cambria Math"/>
                <a:cs typeface="Cambria Math"/>
              </a:rPr>
              <a:t> </a:t>
            </a:r>
            <a:r>
              <a:rPr dirty="0" sz="1000" spc="-135">
                <a:latin typeface="Cambria Math"/>
                <a:cs typeface="Cambria Math"/>
              </a:rPr>
              <a:t>�</a:t>
            </a:r>
            <a:r>
              <a:rPr dirty="0" sz="1000">
                <a:latin typeface="Cambria Math"/>
                <a:cs typeface="Cambria Math"/>
              </a:rPr>
              <a:t>  </a:t>
            </a:r>
            <a:r>
              <a:rPr dirty="0" sz="1000" spc="-35">
                <a:latin typeface="Cambria Math"/>
                <a:cs typeface="Cambria Math"/>
              </a:rPr>
              <a:t> </a:t>
            </a:r>
            <a:r>
              <a:rPr dirty="0" baseline="43650" sz="1050" spc="-509">
                <a:latin typeface="Cambria Math"/>
                <a:cs typeface="Cambria Math"/>
              </a:rPr>
              <a:t>𝑠𝑠</a:t>
            </a:r>
            <a:r>
              <a:rPr dirty="0" baseline="43650" sz="1050">
                <a:latin typeface="Cambria Math"/>
                <a:cs typeface="Cambria Math"/>
              </a:rPr>
              <a:t> </a:t>
            </a:r>
            <a:r>
              <a:rPr dirty="0" baseline="43650" sz="1050" spc="89">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565">
                <a:latin typeface="Cambria Math"/>
                <a:cs typeface="Cambria Math"/>
              </a:rPr>
              <a:t>𝐴</a:t>
            </a:r>
            <a:r>
              <a:rPr dirty="0" sz="1000" spc="-545">
                <a:latin typeface="Cambria Math"/>
                <a:cs typeface="Cambria Math"/>
              </a:rPr>
              <a:t>𝐴</a:t>
            </a:r>
            <a:r>
              <a:rPr dirty="0" baseline="27777" sz="1050" spc="82">
                <a:latin typeface="Cambria Math"/>
                <a:cs typeface="Cambria Math"/>
              </a:rPr>
              <a:t>2</a:t>
            </a:r>
            <a:r>
              <a:rPr dirty="0" sz="1000" spc="-505">
                <a:latin typeface="Cambria Math"/>
                <a:cs typeface="Cambria Math"/>
              </a:rPr>
              <a:t>𝐿</a:t>
            </a:r>
            <a:r>
              <a:rPr dirty="0" sz="1000" spc="-570">
                <a:latin typeface="Cambria Math"/>
                <a:cs typeface="Cambria Math"/>
              </a:rPr>
              <a:t>𝐿</a:t>
            </a:r>
            <a:r>
              <a:rPr dirty="0" baseline="27777" sz="1050" spc="22">
                <a:latin typeface="Cambria Math"/>
                <a:cs typeface="Cambria Math"/>
              </a:rPr>
              <a:t>3</a:t>
            </a:r>
            <a:r>
              <a:rPr dirty="0" baseline="27777" sz="1050">
                <a:latin typeface="Cambria Math"/>
                <a:cs typeface="Cambria Math"/>
              </a:rPr>
              <a:t> </a:t>
            </a:r>
            <a:r>
              <a:rPr dirty="0" baseline="27777" sz="1050" spc="-44">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5">
                <a:latin typeface="Cambria Math"/>
                <a:cs typeface="Cambria Math"/>
              </a:rPr>
              <a:t>3</a:t>
            </a:r>
            <a:r>
              <a:rPr dirty="0" sz="1000" spc="-565">
                <a:latin typeface="Cambria Math"/>
                <a:cs typeface="Cambria Math"/>
              </a:rPr>
              <a:t>𝐴</a:t>
            </a:r>
            <a:r>
              <a:rPr dirty="0" sz="1000" spc="-545">
                <a:latin typeface="Cambria Math"/>
                <a:cs typeface="Cambria Math"/>
              </a:rPr>
              <a:t>𝐴</a:t>
            </a:r>
            <a:r>
              <a:rPr dirty="0" baseline="27777" sz="1050" spc="97">
                <a:latin typeface="Cambria Math"/>
                <a:cs typeface="Cambria Math"/>
              </a:rPr>
              <a:t>4</a:t>
            </a:r>
            <a:r>
              <a:rPr dirty="0" sz="1000" spc="-505">
                <a:latin typeface="Cambria Math"/>
                <a:cs typeface="Cambria Math"/>
              </a:rPr>
              <a:t>𝐿𝐿</a:t>
            </a:r>
            <a:r>
              <a:rPr dirty="0" sz="1000">
                <a:latin typeface="Cambria Math"/>
                <a:cs typeface="Cambria Math"/>
              </a:rPr>
              <a:t>  </a:t>
            </a:r>
            <a:r>
              <a:rPr dirty="0" sz="1000" spc="-55">
                <a:latin typeface="Cambria Math"/>
                <a:cs typeface="Cambria Math"/>
              </a:rPr>
              <a:t> </a:t>
            </a:r>
            <a:r>
              <a:rPr dirty="0" sz="1000" spc="-5">
                <a:latin typeface="Cambria Math"/>
                <a:cs typeface="Cambria Math"/>
              </a:rPr>
              <a:t>+</a:t>
            </a:r>
            <a:r>
              <a:rPr dirty="0" sz="1000">
                <a:latin typeface="Cambria Math"/>
                <a:cs typeface="Cambria Math"/>
              </a:rPr>
              <a:t>	</a:t>
            </a:r>
            <a:r>
              <a:rPr dirty="0" sz="1000" spc="-135">
                <a:latin typeface="Cambria Math"/>
                <a:cs typeface="Cambria Math"/>
              </a:rPr>
              <a:t>�</a:t>
            </a:r>
            <a:endParaRPr sz="1000">
              <a:latin typeface="Cambria Math"/>
              <a:cs typeface="Cambria Math"/>
            </a:endParaRPr>
          </a:p>
        </p:txBody>
      </p:sp>
      <p:sp>
        <p:nvSpPr>
          <p:cNvPr id="17" name="object 17"/>
          <p:cNvSpPr txBox="1"/>
          <p:nvPr/>
        </p:nvSpPr>
        <p:spPr>
          <a:xfrm>
            <a:off x="1933480" y="1342137"/>
            <a:ext cx="21907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15">
                <a:latin typeface="Cambria Math"/>
                <a:cs typeface="Cambria Math"/>
              </a:rPr>
              <a:t> </a:t>
            </a:r>
            <a:r>
              <a:rPr dirty="0" sz="1000" spc="-459">
                <a:latin typeface="Cambria Math"/>
                <a:cs typeface="Cambria Math"/>
              </a:rPr>
              <a:t>�</a:t>
            </a:r>
            <a:endParaRPr sz="1000">
              <a:latin typeface="Cambria Math"/>
              <a:cs typeface="Cambria Math"/>
            </a:endParaRPr>
          </a:p>
        </p:txBody>
      </p:sp>
      <p:sp>
        <p:nvSpPr>
          <p:cNvPr id="18" name="object 18"/>
          <p:cNvSpPr txBox="1"/>
          <p:nvPr/>
        </p:nvSpPr>
        <p:spPr>
          <a:xfrm>
            <a:off x="3045977" y="1244611"/>
            <a:ext cx="58356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17</a:t>
            </a:r>
            <a:r>
              <a:rPr dirty="0" sz="1000" spc="5">
                <a:latin typeface="Cambria Math"/>
                <a:cs typeface="Cambria Math"/>
              </a:rPr>
              <a:t>2</a:t>
            </a:r>
            <a:r>
              <a:rPr dirty="0" sz="1000" spc="-10">
                <a:latin typeface="Cambria Math"/>
                <a:cs typeface="Cambria Math"/>
              </a:rPr>
              <a:t>.</a:t>
            </a:r>
            <a:r>
              <a:rPr dirty="0" sz="1000" spc="-5">
                <a:latin typeface="Cambria Math"/>
                <a:cs typeface="Cambria Math"/>
              </a:rPr>
              <a:t>45</a:t>
            </a:r>
            <a:r>
              <a:rPr dirty="0" sz="1000" spc="-505">
                <a:latin typeface="Cambria Math"/>
                <a:cs typeface="Cambria Math"/>
              </a:rPr>
              <a:t>𝑘𝑘</a:t>
            </a:r>
            <a:r>
              <a:rPr dirty="0" sz="1000" spc="-660">
                <a:latin typeface="Cambria Math"/>
                <a:cs typeface="Cambria Math"/>
              </a:rPr>
              <a:t>𝑠</a:t>
            </a:r>
            <a:r>
              <a:rPr dirty="0" sz="1000" spc="-665">
                <a:latin typeface="Cambria Math"/>
                <a:cs typeface="Cambria Math"/>
              </a:rPr>
              <a:t>𝑠</a:t>
            </a:r>
            <a:r>
              <a:rPr dirty="0" sz="1000" spc="-500">
                <a:latin typeface="Cambria Math"/>
                <a:cs typeface="Cambria Math"/>
              </a:rPr>
              <a:t>𝑘𝑘</a:t>
            </a:r>
            <a:endParaRPr sz="1000">
              <a:latin typeface="Cambria Math"/>
              <a:cs typeface="Cambria Math"/>
            </a:endParaRPr>
          </a:p>
        </p:txBody>
      </p:sp>
      <p:sp>
        <p:nvSpPr>
          <p:cNvPr id="19" name="object 19"/>
          <p:cNvSpPr txBox="1"/>
          <p:nvPr/>
        </p:nvSpPr>
        <p:spPr>
          <a:xfrm>
            <a:off x="2101612" y="1427519"/>
            <a:ext cx="2471420" cy="177800"/>
          </a:xfrm>
          <a:prstGeom prst="rect">
            <a:avLst/>
          </a:prstGeom>
        </p:spPr>
        <p:txBody>
          <a:bodyPr wrap="square" lIns="0" tIns="12065" rIns="0" bIns="0" rtlCol="0" vert="horz">
            <a:spAutoFit/>
          </a:bodyPr>
          <a:lstStyle/>
          <a:p>
            <a:pPr marL="38100">
              <a:lnSpc>
                <a:spcPct val="100000"/>
              </a:lnSpc>
              <a:spcBef>
                <a:spcPts val="95"/>
              </a:spcBef>
            </a:pPr>
            <a:r>
              <a:rPr dirty="0" sz="1000" spc="-85">
                <a:latin typeface="Cambria Math"/>
                <a:cs typeface="Cambria Math"/>
              </a:rPr>
              <a:t>12</a:t>
            </a:r>
            <a:r>
              <a:rPr dirty="0" baseline="2777" sz="1500" spc="-127">
                <a:latin typeface="Cambria Math"/>
                <a:cs typeface="Cambria Math"/>
              </a:rPr>
              <a:t>(</a:t>
            </a:r>
            <a:r>
              <a:rPr dirty="0" sz="1000" spc="-85">
                <a:latin typeface="Cambria Math"/>
                <a:cs typeface="Cambria Math"/>
              </a:rPr>
              <a:t>5580.731𝑘𝑘𝑠𝑠𝑠𝑠</a:t>
            </a:r>
            <a:r>
              <a:rPr dirty="0" baseline="2777" sz="1500" spc="-127">
                <a:latin typeface="Cambria Math"/>
                <a:cs typeface="Cambria Math"/>
              </a:rPr>
              <a:t>)(</a:t>
            </a:r>
            <a:r>
              <a:rPr dirty="0" sz="1000" spc="-85">
                <a:latin typeface="Cambria Math"/>
                <a:cs typeface="Cambria Math"/>
              </a:rPr>
              <a:t>72018.4𝑠𝑠𝑠𝑠</a:t>
            </a:r>
            <a:r>
              <a:rPr dirty="0" baseline="23809" sz="1050" spc="-127">
                <a:latin typeface="Cambria Math"/>
                <a:cs typeface="Cambria Math"/>
              </a:rPr>
              <a:t>4</a:t>
            </a:r>
            <a:r>
              <a:rPr dirty="0" baseline="2777" sz="1500" spc="-127">
                <a:latin typeface="Cambria Math"/>
                <a:cs typeface="Cambria Math"/>
              </a:rPr>
              <a:t>)(</a:t>
            </a:r>
            <a:r>
              <a:rPr dirty="0" sz="1000" spc="-85">
                <a:latin typeface="Cambria Math"/>
                <a:cs typeface="Cambria Math"/>
              </a:rPr>
              <a:t>162.995𝑓𝑓𝑓𝑓</a:t>
            </a:r>
            <a:r>
              <a:rPr dirty="0" baseline="2777" sz="1500" spc="-127">
                <a:latin typeface="Cambria Math"/>
                <a:cs typeface="Cambria Math"/>
              </a:rPr>
              <a:t>)</a:t>
            </a:r>
            <a:r>
              <a:rPr dirty="0" baseline="23809" sz="1050" spc="-127">
                <a:latin typeface="Cambria Math"/>
                <a:cs typeface="Cambria Math"/>
              </a:rPr>
              <a:t>2</a:t>
            </a:r>
            <a:endParaRPr baseline="23809" sz="1050">
              <a:latin typeface="Cambria Math"/>
              <a:cs typeface="Cambria Math"/>
            </a:endParaRPr>
          </a:p>
        </p:txBody>
      </p:sp>
      <p:sp>
        <p:nvSpPr>
          <p:cNvPr id="20" name="object 20"/>
          <p:cNvSpPr/>
          <p:nvPr/>
        </p:nvSpPr>
        <p:spPr>
          <a:xfrm>
            <a:off x="2139695" y="1445513"/>
            <a:ext cx="2400300" cy="0"/>
          </a:xfrm>
          <a:custGeom>
            <a:avLst/>
            <a:gdLst/>
            <a:ahLst/>
            <a:cxnLst/>
            <a:rect l="l" t="t" r="r" b="b"/>
            <a:pathLst>
              <a:path w="2400300" h="0">
                <a:moveTo>
                  <a:pt x="0" y="0"/>
                </a:moveTo>
                <a:lnTo>
                  <a:pt x="2400300" y="0"/>
                </a:lnTo>
              </a:path>
            </a:pathLst>
          </a:custGeom>
          <a:ln w="7620">
            <a:solidFill>
              <a:srgbClr val="000000"/>
            </a:solidFill>
          </a:ln>
        </p:spPr>
        <p:txBody>
          <a:bodyPr wrap="square" lIns="0" tIns="0" rIns="0" bIns="0" rtlCol="0"/>
          <a:lstStyle/>
          <a:p/>
        </p:txBody>
      </p:sp>
      <p:sp>
        <p:nvSpPr>
          <p:cNvPr id="21" name="object 21"/>
          <p:cNvSpPr txBox="1"/>
          <p:nvPr/>
        </p:nvSpPr>
        <p:spPr>
          <a:xfrm>
            <a:off x="4527296" y="1342136"/>
            <a:ext cx="182245" cy="177800"/>
          </a:xfrm>
          <a:prstGeom prst="rect">
            <a:avLst/>
          </a:prstGeom>
        </p:spPr>
        <p:txBody>
          <a:bodyPr wrap="square" lIns="0" tIns="12065" rIns="0" bIns="0" rtlCol="0" vert="horz">
            <a:spAutoFit/>
          </a:bodyPr>
          <a:lstStyle/>
          <a:p>
            <a:pPr marL="12700">
              <a:lnSpc>
                <a:spcPct val="100000"/>
              </a:lnSpc>
              <a:spcBef>
                <a:spcPts val="95"/>
              </a:spcBef>
            </a:pPr>
            <a:r>
              <a:rPr dirty="0" sz="1000" spc="-254">
                <a:latin typeface="Cambria Math"/>
                <a:cs typeface="Cambria Math"/>
              </a:rPr>
              <a:t>�</a:t>
            </a:r>
            <a:r>
              <a:rPr dirty="0" sz="1000" spc="-130">
                <a:latin typeface="Cambria Math"/>
                <a:cs typeface="Cambria Math"/>
              </a:rPr>
              <a:t> </a:t>
            </a:r>
            <a:r>
              <a:rPr dirty="0" sz="1000" spc="-635">
                <a:latin typeface="Cambria Math"/>
                <a:cs typeface="Cambria Math"/>
              </a:rPr>
              <a:t>�</a:t>
            </a:r>
            <a:endParaRPr sz="1000">
              <a:latin typeface="Cambria Math"/>
              <a:cs typeface="Cambria Math"/>
            </a:endParaRPr>
          </a:p>
        </p:txBody>
      </p:sp>
      <p:sp>
        <p:nvSpPr>
          <p:cNvPr id="22" name="object 22"/>
          <p:cNvSpPr txBox="1"/>
          <p:nvPr/>
        </p:nvSpPr>
        <p:spPr>
          <a:xfrm>
            <a:off x="4658872" y="1244610"/>
            <a:ext cx="804545"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135">
                <a:latin typeface="Cambria Math"/>
                <a:cs typeface="Cambria Math"/>
              </a:rPr>
              <a:t>(</a:t>
            </a:r>
            <a:r>
              <a:rPr dirty="0" sz="1000" spc="-90">
                <a:latin typeface="Cambria Math"/>
                <a:cs typeface="Cambria Math"/>
              </a:rPr>
              <a:t>140.995𝑓𝑓𝑓𝑓</a:t>
            </a:r>
            <a:r>
              <a:rPr dirty="0" baseline="2777" sz="1500" spc="-135">
                <a:latin typeface="Cambria Math"/>
                <a:cs typeface="Cambria Math"/>
              </a:rPr>
              <a:t>)</a:t>
            </a:r>
            <a:r>
              <a:rPr dirty="0" baseline="27777" sz="1050" spc="-135">
                <a:latin typeface="Cambria Math"/>
                <a:cs typeface="Cambria Math"/>
              </a:rPr>
              <a:t>5</a:t>
            </a:r>
            <a:endParaRPr baseline="27777" sz="1050">
              <a:latin typeface="Cambria Math"/>
              <a:cs typeface="Cambria Math"/>
            </a:endParaRPr>
          </a:p>
        </p:txBody>
      </p:sp>
      <p:sp>
        <p:nvSpPr>
          <p:cNvPr id="23" name="object 23"/>
          <p:cNvSpPr txBox="1"/>
          <p:nvPr/>
        </p:nvSpPr>
        <p:spPr>
          <a:xfrm>
            <a:off x="4979923" y="1427479"/>
            <a:ext cx="16573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10</a:t>
            </a:r>
            <a:endParaRPr sz="1000">
              <a:latin typeface="Cambria Math"/>
              <a:cs typeface="Cambria Math"/>
            </a:endParaRPr>
          </a:p>
        </p:txBody>
      </p:sp>
      <p:sp>
        <p:nvSpPr>
          <p:cNvPr id="24" name="object 24"/>
          <p:cNvSpPr/>
          <p:nvPr/>
        </p:nvSpPr>
        <p:spPr>
          <a:xfrm>
            <a:off x="4696967" y="1445513"/>
            <a:ext cx="733425" cy="0"/>
          </a:xfrm>
          <a:custGeom>
            <a:avLst/>
            <a:gdLst/>
            <a:ahLst/>
            <a:cxnLst/>
            <a:rect l="l" t="t" r="r" b="b"/>
            <a:pathLst>
              <a:path w="733425" h="0">
                <a:moveTo>
                  <a:pt x="0" y="0"/>
                </a:moveTo>
                <a:lnTo>
                  <a:pt x="733056" y="0"/>
                </a:lnTo>
              </a:path>
            </a:pathLst>
          </a:custGeom>
          <a:ln w="7620">
            <a:solidFill>
              <a:srgbClr val="000000"/>
            </a:solidFill>
          </a:ln>
        </p:spPr>
        <p:txBody>
          <a:bodyPr wrap="square" lIns="0" tIns="0" rIns="0" bIns="0" rtlCol="0"/>
          <a:lstStyle/>
          <a:p/>
        </p:txBody>
      </p:sp>
      <p:sp>
        <p:nvSpPr>
          <p:cNvPr id="25" name="object 25"/>
          <p:cNvSpPr txBox="1"/>
          <p:nvPr/>
        </p:nvSpPr>
        <p:spPr>
          <a:xfrm>
            <a:off x="5419344" y="1342136"/>
            <a:ext cx="1353185" cy="177800"/>
          </a:xfrm>
          <a:prstGeom prst="rect">
            <a:avLst/>
          </a:prstGeom>
        </p:spPr>
        <p:txBody>
          <a:bodyPr wrap="square" lIns="0" tIns="12065" rIns="0" bIns="0" rtlCol="0" vert="horz">
            <a:spAutoFit/>
          </a:bodyPr>
          <a:lstStyle/>
          <a:p>
            <a:pPr marL="38100">
              <a:lnSpc>
                <a:spcPct val="100000"/>
              </a:lnSpc>
              <a:spcBef>
                <a:spcPts val="95"/>
              </a:spcBef>
            </a:pPr>
            <a:r>
              <a:rPr dirty="0" sz="1000" spc="-5">
                <a:latin typeface="Cambria Math"/>
                <a:cs typeface="Cambria Math"/>
              </a:rPr>
              <a:t>−</a:t>
            </a:r>
            <a:r>
              <a:rPr dirty="0" sz="1000" spc="10">
                <a:latin typeface="Cambria Math"/>
                <a:cs typeface="Cambria Math"/>
              </a:rPr>
              <a:t> </a:t>
            </a:r>
            <a:r>
              <a:rPr dirty="0" baseline="2777" sz="1500" spc="-165">
                <a:latin typeface="Cambria Math"/>
                <a:cs typeface="Cambria Math"/>
              </a:rPr>
              <a:t>(</a:t>
            </a:r>
            <a:r>
              <a:rPr dirty="0" sz="1000" spc="-110">
                <a:latin typeface="Cambria Math"/>
                <a:cs typeface="Cambria Math"/>
              </a:rPr>
              <a:t>11𝑓𝑓𝑓𝑓</a:t>
            </a:r>
            <a:r>
              <a:rPr dirty="0" baseline="2777" sz="1500" spc="-165">
                <a:latin typeface="Cambria Math"/>
                <a:cs typeface="Cambria Math"/>
              </a:rPr>
              <a:t>)</a:t>
            </a:r>
            <a:r>
              <a:rPr dirty="0" baseline="27777" sz="1050" spc="-165">
                <a:latin typeface="Cambria Math"/>
                <a:cs typeface="Cambria Math"/>
              </a:rPr>
              <a:t>2</a:t>
            </a:r>
            <a:r>
              <a:rPr dirty="0" baseline="2777" sz="1500" spc="-165">
                <a:latin typeface="Cambria Math"/>
                <a:cs typeface="Cambria Math"/>
              </a:rPr>
              <a:t>(</a:t>
            </a:r>
            <a:r>
              <a:rPr dirty="0" sz="1000" spc="-110">
                <a:latin typeface="Cambria Math"/>
                <a:cs typeface="Cambria Math"/>
              </a:rPr>
              <a:t>140.995𝑓𝑓𝑓𝑓</a:t>
            </a:r>
            <a:r>
              <a:rPr dirty="0" baseline="2777" sz="1500" spc="-165">
                <a:latin typeface="Cambria Math"/>
                <a:cs typeface="Cambria Math"/>
              </a:rPr>
              <a:t>)</a:t>
            </a:r>
            <a:r>
              <a:rPr dirty="0" baseline="27777" sz="1050" spc="-165">
                <a:latin typeface="Cambria Math"/>
                <a:cs typeface="Cambria Math"/>
              </a:rPr>
              <a:t>3</a:t>
            </a:r>
            <a:endParaRPr baseline="27777" sz="1050">
              <a:latin typeface="Cambria Math"/>
              <a:cs typeface="Cambria Math"/>
            </a:endParaRPr>
          </a:p>
        </p:txBody>
      </p:sp>
      <p:sp>
        <p:nvSpPr>
          <p:cNvPr id="26" name="object 26"/>
          <p:cNvSpPr/>
          <p:nvPr/>
        </p:nvSpPr>
        <p:spPr>
          <a:xfrm>
            <a:off x="3393947" y="1786140"/>
            <a:ext cx="70485" cy="7620"/>
          </a:xfrm>
          <a:custGeom>
            <a:avLst/>
            <a:gdLst/>
            <a:ahLst/>
            <a:cxnLst/>
            <a:rect l="l" t="t" r="r" b="b"/>
            <a:pathLst>
              <a:path w="70485" h="7619">
                <a:moveTo>
                  <a:pt x="0" y="7607"/>
                </a:moveTo>
                <a:lnTo>
                  <a:pt x="70116" y="7607"/>
                </a:lnTo>
                <a:lnTo>
                  <a:pt x="70116" y="0"/>
                </a:lnTo>
                <a:lnTo>
                  <a:pt x="0" y="0"/>
                </a:lnTo>
                <a:lnTo>
                  <a:pt x="0" y="7607"/>
                </a:lnTo>
                <a:close/>
              </a:path>
            </a:pathLst>
          </a:custGeom>
          <a:solidFill>
            <a:srgbClr val="000000"/>
          </a:solidFill>
        </p:spPr>
        <p:txBody>
          <a:bodyPr wrap="square" lIns="0" tIns="0" rIns="0" bIns="0" rtlCol="0"/>
          <a:lstStyle/>
          <a:p/>
        </p:txBody>
      </p:sp>
      <p:sp>
        <p:nvSpPr>
          <p:cNvPr id="27" name="object 27"/>
          <p:cNvSpPr txBox="1"/>
          <p:nvPr/>
        </p:nvSpPr>
        <p:spPr>
          <a:xfrm>
            <a:off x="1908048" y="1686560"/>
            <a:ext cx="2207895" cy="177800"/>
          </a:xfrm>
          <a:prstGeom prst="rect">
            <a:avLst/>
          </a:prstGeom>
        </p:spPr>
        <p:txBody>
          <a:bodyPr wrap="square" lIns="0" tIns="12065" rIns="0" bIns="0" rtlCol="0" vert="horz">
            <a:spAutoFit/>
          </a:bodyPr>
          <a:lstStyle/>
          <a:p>
            <a:pPr marL="38100">
              <a:lnSpc>
                <a:spcPct val="100000"/>
              </a:lnSpc>
              <a:spcBef>
                <a:spcPts val="95"/>
              </a:spcBef>
            </a:pPr>
            <a:r>
              <a:rPr dirty="0" sz="1000" spc="-5">
                <a:latin typeface="Cambria Math"/>
                <a:cs typeface="Cambria Math"/>
              </a:rPr>
              <a:t>+ </a:t>
            </a:r>
            <a:r>
              <a:rPr dirty="0" sz="1000" spc="-110">
                <a:latin typeface="Cambria Math"/>
                <a:cs typeface="Cambria Math"/>
              </a:rPr>
              <a:t>3</a:t>
            </a:r>
            <a:r>
              <a:rPr dirty="0" baseline="2777" sz="1500" spc="-165">
                <a:latin typeface="Cambria Math"/>
                <a:cs typeface="Cambria Math"/>
              </a:rPr>
              <a:t>(</a:t>
            </a:r>
            <a:r>
              <a:rPr dirty="0" sz="1000" spc="-110">
                <a:latin typeface="Cambria Math"/>
                <a:cs typeface="Cambria Math"/>
              </a:rPr>
              <a:t>11𝑓𝑓𝑓𝑓</a:t>
            </a:r>
            <a:r>
              <a:rPr dirty="0" baseline="2777" sz="1500" spc="-165">
                <a:latin typeface="Cambria Math"/>
                <a:cs typeface="Cambria Math"/>
              </a:rPr>
              <a:t>)</a:t>
            </a:r>
            <a:r>
              <a:rPr dirty="0" baseline="27777" sz="1050" spc="-165">
                <a:latin typeface="Cambria Math"/>
                <a:cs typeface="Cambria Math"/>
              </a:rPr>
              <a:t>4</a:t>
            </a:r>
            <a:r>
              <a:rPr dirty="0" baseline="2777" sz="1500" spc="-165">
                <a:latin typeface="Cambria Math"/>
                <a:cs typeface="Cambria Math"/>
              </a:rPr>
              <a:t>(</a:t>
            </a:r>
            <a:r>
              <a:rPr dirty="0" sz="1000" spc="-110">
                <a:latin typeface="Cambria Math"/>
                <a:cs typeface="Cambria Math"/>
              </a:rPr>
              <a:t>140.995𝑓𝑓𝑓𝑓</a:t>
            </a:r>
            <a:r>
              <a:rPr dirty="0" baseline="2777" sz="1500" spc="-165">
                <a:latin typeface="Cambria Math"/>
                <a:cs typeface="Cambria Math"/>
              </a:rPr>
              <a:t>) </a:t>
            </a:r>
            <a:r>
              <a:rPr dirty="0" sz="1000" spc="-5">
                <a:latin typeface="Cambria Math"/>
                <a:cs typeface="Cambria Math"/>
              </a:rPr>
              <a:t>+ </a:t>
            </a:r>
            <a:r>
              <a:rPr dirty="0" baseline="2777" sz="1500" spc="-202">
                <a:latin typeface="Cambria Math"/>
                <a:cs typeface="Cambria Math"/>
              </a:rPr>
              <a:t>(</a:t>
            </a:r>
            <a:r>
              <a:rPr dirty="0" sz="1000" spc="-135">
                <a:latin typeface="Cambria Math"/>
                <a:cs typeface="Cambria Math"/>
              </a:rPr>
              <a:t>11𝑓𝑓𝑓𝑓</a:t>
            </a:r>
            <a:r>
              <a:rPr dirty="0" baseline="2777" sz="1500" spc="-202">
                <a:latin typeface="Cambria Math"/>
                <a:cs typeface="Cambria Math"/>
              </a:rPr>
              <a:t>)</a:t>
            </a:r>
            <a:r>
              <a:rPr dirty="0" baseline="27777" sz="1050" spc="-202">
                <a:latin typeface="Cambria Math"/>
                <a:cs typeface="Cambria Math"/>
              </a:rPr>
              <a:t>5</a:t>
            </a:r>
            <a:r>
              <a:rPr dirty="0" sz="1000" spc="-135">
                <a:latin typeface="Cambria Math"/>
                <a:cs typeface="Cambria Math"/>
              </a:rPr>
              <a:t>� </a:t>
            </a:r>
            <a:r>
              <a:rPr dirty="0" sz="1000" spc="-430">
                <a:latin typeface="Cambria Math"/>
                <a:cs typeface="Cambria Math"/>
              </a:rPr>
              <a:t>�</a:t>
            </a:r>
            <a:endParaRPr sz="1000">
              <a:latin typeface="Cambria Math"/>
              <a:cs typeface="Cambria Math"/>
            </a:endParaRPr>
          </a:p>
        </p:txBody>
      </p:sp>
      <p:sp>
        <p:nvSpPr>
          <p:cNvPr id="28" name="object 28"/>
          <p:cNvSpPr txBox="1"/>
          <p:nvPr/>
        </p:nvSpPr>
        <p:spPr>
          <a:xfrm>
            <a:off x="3355953" y="1589016"/>
            <a:ext cx="1225550" cy="177800"/>
          </a:xfrm>
          <a:prstGeom prst="rect">
            <a:avLst/>
          </a:prstGeom>
        </p:spPr>
        <p:txBody>
          <a:bodyPr wrap="square" lIns="0" tIns="12065" rIns="0" bIns="0" rtlCol="0" vert="horz">
            <a:spAutoFit/>
          </a:bodyPr>
          <a:lstStyle/>
          <a:p>
            <a:pPr marL="38100">
              <a:lnSpc>
                <a:spcPct val="100000"/>
              </a:lnSpc>
              <a:spcBef>
                <a:spcPts val="95"/>
              </a:spcBef>
              <a:tabLst>
                <a:tab pos="721995" algn="l"/>
              </a:tabLst>
            </a:pPr>
            <a:r>
              <a:rPr dirty="0" sz="1000" spc="-5">
                <a:latin typeface="Cambria Math"/>
                <a:cs typeface="Cambria Math"/>
              </a:rPr>
              <a:t>6	</a:t>
            </a:r>
            <a:r>
              <a:rPr dirty="0" sz="1000" spc="-100">
                <a:latin typeface="Cambria Math"/>
                <a:cs typeface="Cambria Math"/>
              </a:rPr>
              <a:t>1728𝑠𝑠𝑠𝑠</a:t>
            </a:r>
            <a:r>
              <a:rPr dirty="0" baseline="27777" sz="1050" spc="-150">
                <a:latin typeface="Cambria Math"/>
                <a:cs typeface="Cambria Math"/>
              </a:rPr>
              <a:t>3</a:t>
            </a:r>
            <a:endParaRPr baseline="27777" sz="1050">
              <a:latin typeface="Cambria Math"/>
              <a:cs typeface="Cambria Math"/>
            </a:endParaRPr>
          </a:p>
        </p:txBody>
      </p:sp>
      <p:sp>
        <p:nvSpPr>
          <p:cNvPr id="29" name="object 29"/>
          <p:cNvSpPr txBox="1"/>
          <p:nvPr/>
        </p:nvSpPr>
        <p:spPr>
          <a:xfrm>
            <a:off x="3355953" y="1771923"/>
            <a:ext cx="1126490" cy="177800"/>
          </a:xfrm>
          <a:prstGeom prst="rect">
            <a:avLst/>
          </a:prstGeom>
        </p:spPr>
        <p:txBody>
          <a:bodyPr wrap="square" lIns="0" tIns="12065" rIns="0" bIns="0" rtlCol="0" vert="horz">
            <a:spAutoFit/>
          </a:bodyPr>
          <a:lstStyle/>
          <a:p>
            <a:pPr marL="38100">
              <a:lnSpc>
                <a:spcPct val="100000"/>
              </a:lnSpc>
              <a:spcBef>
                <a:spcPts val="95"/>
              </a:spcBef>
              <a:tabLst>
                <a:tab pos="821055" algn="l"/>
              </a:tabLst>
            </a:pPr>
            <a:r>
              <a:rPr dirty="0" sz="1000" spc="-5">
                <a:latin typeface="Cambria Math"/>
                <a:cs typeface="Cambria Math"/>
              </a:rPr>
              <a:t>5	</a:t>
            </a:r>
            <a:r>
              <a:rPr dirty="0" sz="1000" spc="-195">
                <a:latin typeface="Cambria Math"/>
                <a:cs typeface="Cambria Math"/>
              </a:rPr>
              <a:t>1𝑓𝑓𝑓𝑓</a:t>
            </a:r>
            <a:r>
              <a:rPr dirty="0" baseline="23809" sz="1050" spc="-292">
                <a:latin typeface="Cambria Math"/>
                <a:cs typeface="Cambria Math"/>
              </a:rPr>
              <a:t>3</a:t>
            </a:r>
            <a:endParaRPr baseline="23809" sz="1050">
              <a:latin typeface="Cambria Math"/>
              <a:cs typeface="Cambria Math"/>
            </a:endParaRPr>
          </a:p>
        </p:txBody>
      </p:sp>
      <p:sp>
        <p:nvSpPr>
          <p:cNvPr id="30" name="object 30"/>
          <p:cNvSpPr/>
          <p:nvPr/>
        </p:nvSpPr>
        <p:spPr>
          <a:xfrm>
            <a:off x="4078223" y="1789944"/>
            <a:ext cx="457200" cy="0"/>
          </a:xfrm>
          <a:custGeom>
            <a:avLst/>
            <a:gdLst/>
            <a:ahLst/>
            <a:cxnLst/>
            <a:rect l="l" t="t" r="r" b="b"/>
            <a:pathLst>
              <a:path w="457200" h="0">
                <a:moveTo>
                  <a:pt x="0" y="0"/>
                </a:moveTo>
                <a:lnTo>
                  <a:pt x="457200" y="0"/>
                </a:lnTo>
              </a:path>
            </a:pathLst>
          </a:custGeom>
          <a:ln w="7607">
            <a:solidFill>
              <a:srgbClr val="000000"/>
            </a:solidFill>
          </a:ln>
        </p:spPr>
        <p:txBody>
          <a:bodyPr wrap="square" lIns="0" tIns="0" rIns="0" bIns="0" rtlCol="0"/>
          <a:lstStyle/>
          <a:p/>
        </p:txBody>
      </p:sp>
      <p:sp>
        <p:nvSpPr>
          <p:cNvPr id="31" name="object 31"/>
          <p:cNvSpPr txBox="1"/>
          <p:nvPr/>
        </p:nvSpPr>
        <p:spPr>
          <a:xfrm>
            <a:off x="4522723" y="1686560"/>
            <a:ext cx="780415" cy="177800"/>
          </a:xfrm>
          <a:prstGeom prst="rect">
            <a:avLst/>
          </a:prstGeom>
        </p:spPr>
        <p:txBody>
          <a:bodyPr wrap="square" lIns="0" tIns="12065" rIns="0" bIns="0" rtlCol="0" vert="horz">
            <a:spAutoFit/>
          </a:bodyPr>
          <a:lstStyle/>
          <a:p>
            <a:pPr marL="12700">
              <a:lnSpc>
                <a:spcPct val="100000"/>
              </a:lnSpc>
              <a:spcBef>
                <a:spcPts val="95"/>
              </a:spcBef>
            </a:pPr>
            <a:r>
              <a:rPr dirty="0" sz="1000" spc="-135">
                <a:latin typeface="Cambria Math"/>
                <a:cs typeface="Cambria Math"/>
              </a:rPr>
              <a:t>� </a:t>
            </a:r>
            <a:r>
              <a:rPr dirty="0" sz="1000" spc="-5">
                <a:latin typeface="Cambria Math"/>
                <a:cs typeface="Cambria Math"/>
              </a:rPr>
              <a:t>= 12.187  </a:t>
            </a:r>
            <a:r>
              <a:rPr dirty="0" sz="1000" spc="-385">
                <a:latin typeface="Cambria Math"/>
                <a:cs typeface="Cambria Math"/>
              </a:rPr>
              <a:t>𝑠𝑠𝑠𝑠</a:t>
            </a:r>
            <a:endParaRPr sz="1000">
              <a:latin typeface="Cambria Math"/>
              <a:cs typeface="Cambria Math"/>
            </a:endParaRPr>
          </a:p>
        </p:txBody>
      </p:sp>
      <p:sp>
        <p:nvSpPr>
          <p:cNvPr id="32" name="object 32"/>
          <p:cNvSpPr txBox="1"/>
          <p:nvPr/>
        </p:nvSpPr>
        <p:spPr>
          <a:xfrm>
            <a:off x="673100" y="2081276"/>
            <a:ext cx="1938655" cy="208279"/>
          </a:xfrm>
          <a:prstGeom prst="rect">
            <a:avLst/>
          </a:prstGeom>
        </p:spPr>
        <p:txBody>
          <a:bodyPr wrap="square" lIns="0" tIns="12700" rIns="0" bIns="0" rtlCol="0" vert="horz">
            <a:spAutoFit/>
          </a:bodyPr>
          <a:lstStyle/>
          <a:p>
            <a:pPr marL="12700">
              <a:lnSpc>
                <a:spcPct val="100000"/>
              </a:lnSpc>
              <a:spcBef>
                <a:spcPts val="100"/>
              </a:spcBef>
              <a:tabLst>
                <a:tab pos="560705" algn="l"/>
              </a:tabLst>
            </a:pPr>
            <a:r>
              <a:rPr dirty="0" sz="1200">
                <a:latin typeface="Times New Roman"/>
                <a:cs typeface="Times New Roman"/>
              </a:rPr>
              <a:t>4.2.4.3	</a:t>
            </a:r>
            <a:r>
              <a:rPr dirty="0" sz="1200" spc="-5" i="1">
                <a:latin typeface="Arial"/>
                <a:cs typeface="Arial"/>
              </a:rPr>
              <a:t>Equilibrium tilt</a:t>
            </a:r>
            <a:r>
              <a:rPr dirty="0" sz="1200" spc="-45" i="1">
                <a:latin typeface="Arial"/>
                <a:cs typeface="Arial"/>
              </a:rPr>
              <a:t> </a:t>
            </a:r>
            <a:r>
              <a:rPr dirty="0" sz="1200" spc="-5" i="1">
                <a:latin typeface="Arial"/>
                <a:cs typeface="Arial"/>
              </a:rPr>
              <a:t>angle</a:t>
            </a:r>
            <a:endParaRPr sz="1200">
              <a:latin typeface="Arial"/>
              <a:cs typeface="Arial"/>
            </a:endParaRPr>
          </a:p>
        </p:txBody>
      </p:sp>
      <p:sp>
        <p:nvSpPr>
          <p:cNvPr id="33" name="object 33"/>
          <p:cNvSpPr txBox="1"/>
          <p:nvPr/>
        </p:nvSpPr>
        <p:spPr>
          <a:xfrm>
            <a:off x="2535427" y="2445512"/>
            <a:ext cx="125095" cy="132080"/>
          </a:xfrm>
          <a:prstGeom prst="rect">
            <a:avLst/>
          </a:prstGeom>
        </p:spPr>
        <p:txBody>
          <a:bodyPr wrap="square" lIns="0" tIns="12065" rIns="0" bIns="0" rtlCol="0" vert="horz">
            <a:spAutoFit/>
          </a:bodyPr>
          <a:lstStyle/>
          <a:p>
            <a:pPr marL="12700">
              <a:lnSpc>
                <a:spcPct val="100000"/>
              </a:lnSpc>
              <a:spcBef>
                <a:spcPts val="95"/>
              </a:spcBef>
            </a:pPr>
            <a:r>
              <a:rPr dirty="0" sz="700" spc="-310">
                <a:latin typeface="Cambria Math"/>
                <a:cs typeface="Cambria Math"/>
              </a:rPr>
              <a:t>𝑒𝑒𝑒𝑒</a:t>
            </a:r>
            <a:endParaRPr sz="700">
              <a:latin typeface="Cambria Math"/>
              <a:cs typeface="Cambria Math"/>
            </a:endParaRPr>
          </a:p>
        </p:txBody>
      </p:sp>
      <p:sp>
        <p:nvSpPr>
          <p:cNvPr id="34" name="object 34"/>
          <p:cNvSpPr txBox="1"/>
          <p:nvPr/>
        </p:nvSpPr>
        <p:spPr>
          <a:xfrm>
            <a:off x="2471420" y="2381503"/>
            <a:ext cx="327660" cy="177800"/>
          </a:xfrm>
          <a:prstGeom prst="rect">
            <a:avLst/>
          </a:prstGeom>
        </p:spPr>
        <p:txBody>
          <a:bodyPr wrap="square" lIns="0" tIns="12065" rIns="0" bIns="0" rtlCol="0" vert="horz">
            <a:spAutoFit/>
          </a:bodyPr>
          <a:lstStyle/>
          <a:p>
            <a:pPr marL="12700">
              <a:lnSpc>
                <a:spcPct val="100000"/>
              </a:lnSpc>
              <a:spcBef>
                <a:spcPts val="95"/>
              </a:spcBef>
              <a:tabLst>
                <a:tab pos="219710" algn="l"/>
              </a:tabLst>
            </a:pPr>
            <a:r>
              <a:rPr dirty="0" sz="1000" spc="-505">
                <a:latin typeface="Cambria Math"/>
                <a:cs typeface="Cambria Math"/>
              </a:rPr>
              <a:t>𝜃𝜃</a:t>
            </a:r>
            <a:r>
              <a:rPr dirty="0" sz="1000" spc="-50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35" name="object 35"/>
          <p:cNvSpPr txBox="1"/>
          <p:nvPr/>
        </p:nvSpPr>
        <p:spPr>
          <a:xfrm>
            <a:off x="2869183" y="2530855"/>
            <a:ext cx="342900" cy="132080"/>
          </a:xfrm>
          <a:prstGeom prst="rect">
            <a:avLst/>
          </a:prstGeom>
        </p:spPr>
        <p:txBody>
          <a:bodyPr wrap="square" lIns="0" tIns="12065" rIns="0" bIns="0" rtlCol="0" vert="horz">
            <a:spAutoFit/>
          </a:bodyPr>
          <a:lstStyle/>
          <a:p>
            <a:pPr marL="12700">
              <a:lnSpc>
                <a:spcPct val="100000"/>
              </a:lnSpc>
              <a:spcBef>
                <a:spcPts val="95"/>
              </a:spcBef>
              <a:tabLst>
                <a:tab pos="277495" algn="l"/>
              </a:tabLst>
            </a:pPr>
            <a:r>
              <a:rPr dirty="0" sz="700" spc="-400">
                <a:latin typeface="Cambria Math"/>
                <a:cs typeface="Cambria Math"/>
              </a:rPr>
              <a:t>𝑔𝑔</a:t>
            </a:r>
            <a:r>
              <a:rPr dirty="0" sz="700" spc="-400">
                <a:latin typeface="Cambria Math"/>
                <a:cs typeface="Cambria Math"/>
              </a:rPr>
              <a:t>	</a:t>
            </a:r>
            <a:r>
              <a:rPr dirty="0" sz="700" spc="-365">
                <a:latin typeface="Cambria Math"/>
                <a:cs typeface="Cambria Math"/>
              </a:rPr>
              <a:t>𝑔𝑔</a:t>
            </a:r>
            <a:endParaRPr sz="700">
              <a:latin typeface="Cambria Math"/>
              <a:cs typeface="Cambria Math"/>
            </a:endParaRPr>
          </a:p>
        </p:txBody>
      </p:sp>
      <p:sp>
        <p:nvSpPr>
          <p:cNvPr id="36" name="object 36"/>
          <p:cNvSpPr/>
          <p:nvPr/>
        </p:nvSpPr>
        <p:spPr>
          <a:xfrm>
            <a:off x="2822448" y="2484888"/>
            <a:ext cx="384175" cy="0"/>
          </a:xfrm>
          <a:custGeom>
            <a:avLst/>
            <a:gdLst/>
            <a:ahLst/>
            <a:cxnLst/>
            <a:rect l="l" t="t" r="r" b="b"/>
            <a:pathLst>
              <a:path w="384175" h="0">
                <a:moveTo>
                  <a:pt x="0" y="0"/>
                </a:moveTo>
                <a:lnTo>
                  <a:pt x="384048" y="0"/>
                </a:lnTo>
              </a:path>
            </a:pathLst>
          </a:custGeom>
          <a:ln w="7607">
            <a:solidFill>
              <a:srgbClr val="000000"/>
            </a:solidFill>
          </a:ln>
        </p:spPr>
        <p:txBody>
          <a:bodyPr wrap="square" lIns="0" tIns="0" rIns="0" bIns="0" rtlCol="0"/>
          <a:lstStyle/>
          <a:p/>
        </p:txBody>
      </p:sp>
      <p:sp>
        <p:nvSpPr>
          <p:cNvPr id="37" name="object 37"/>
          <p:cNvSpPr txBox="1"/>
          <p:nvPr/>
        </p:nvSpPr>
        <p:spPr>
          <a:xfrm>
            <a:off x="2914945" y="2283978"/>
            <a:ext cx="1235710" cy="177800"/>
          </a:xfrm>
          <a:prstGeom prst="rect">
            <a:avLst/>
          </a:prstGeom>
        </p:spPr>
        <p:txBody>
          <a:bodyPr wrap="square" lIns="0" tIns="12065" rIns="0" bIns="0" rtlCol="0" vert="horz">
            <a:spAutoFit/>
          </a:bodyPr>
          <a:lstStyle/>
          <a:p>
            <a:pPr marL="50800">
              <a:lnSpc>
                <a:spcPct val="100000"/>
              </a:lnSpc>
              <a:spcBef>
                <a:spcPts val="95"/>
              </a:spcBef>
              <a:tabLst>
                <a:tab pos="778510" algn="l"/>
              </a:tabLst>
            </a:pPr>
            <a:r>
              <a:rPr dirty="0" sz="1000" spc="-355">
                <a:latin typeface="Cambria Math"/>
                <a:cs typeface="Cambria Math"/>
              </a:rPr>
              <a:t>𝐴𝐴</a:t>
            </a:r>
            <a:r>
              <a:rPr dirty="0" baseline="-15873" sz="1050" spc="-532">
                <a:latin typeface="Cambria Math"/>
                <a:cs typeface="Cambria Math"/>
              </a:rPr>
              <a:t>𝑔𝑔	</a:t>
            </a:r>
            <a:r>
              <a:rPr dirty="0" sz="1000" spc="-114">
                <a:latin typeface="Cambria Math"/>
                <a:cs typeface="Cambria Math"/>
              </a:rPr>
              <a:t>1.095𝑠𝑠𝑠𝑠</a:t>
            </a:r>
            <a:endParaRPr sz="1000">
              <a:latin typeface="Cambria Math"/>
              <a:cs typeface="Cambria Math"/>
            </a:endParaRPr>
          </a:p>
        </p:txBody>
      </p:sp>
      <p:sp>
        <p:nvSpPr>
          <p:cNvPr id="38" name="object 38"/>
          <p:cNvSpPr/>
          <p:nvPr/>
        </p:nvSpPr>
        <p:spPr>
          <a:xfrm>
            <a:off x="3372611" y="2484888"/>
            <a:ext cx="1066800" cy="0"/>
          </a:xfrm>
          <a:custGeom>
            <a:avLst/>
            <a:gdLst/>
            <a:ahLst/>
            <a:cxnLst/>
            <a:rect l="l" t="t" r="r" b="b"/>
            <a:pathLst>
              <a:path w="1066800" h="0">
                <a:moveTo>
                  <a:pt x="0" y="0"/>
                </a:moveTo>
                <a:lnTo>
                  <a:pt x="1066800" y="0"/>
                </a:lnTo>
              </a:path>
            </a:pathLst>
          </a:custGeom>
          <a:ln w="7607">
            <a:solidFill>
              <a:srgbClr val="000000"/>
            </a:solidFill>
          </a:ln>
        </p:spPr>
        <p:txBody>
          <a:bodyPr wrap="square" lIns="0" tIns="0" rIns="0" bIns="0" rtlCol="0"/>
          <a:lstStyle/>
          <a:p/>
        </p:txBody>
      </p:sp>
      <p:sp>
        <p:nvSpPr>
          <p:cNvPr id="39" name="object 39"/>
          <p:cNvSpPr txBox="1"/>
          <p:nvPr/>
        </p:nvSpPr>
        <p:spPr>
          <a:xfrm>
            <a:off x="2809748" y="2381503"/>
            <a:ext cx="2487295" cy="262890"/>
          </a:xfrm>
          <a:prstGeom prst="rect">
            <a:avLst/>
          </a:prstGeom>
        </p:spPr>
        <p:txBody>
          <a:bodyPr wrap="square" lIns="0" tIns="12065" rIns="0" bIns="0" rtlCol="0" vert="horz">
            <a:spAutoFit/>
          </a:bodyPr>
          <a:lstStyle/>
          <a:p>
            <a:pPr marL="431800">
              <a:lnSpc>
                <a:spcPts val="935"/>
              </a:lnSpc>
              <a:spcBef>
                <a:spcPts val="95"/>
              </a:spcBef>
              <a:tabLst>
                <a:tab pos="1664335" algn="l"/>
              </a:tabLst>
            </a:pPr>
            <a:r>
              <a:rPr dirty="0" sz="1000" spc="-5">
                <a:latin typeface="Cambria Math"/>
                <a:cs typeface="Cambria Math"/>
              </a:rPr>
              <a:t>=	= 0.04552</a:t>
            </a:r>
            <a:r>
              <a:rPr dirty="0" sz="1000" spc="15">
                <a:latin typeface="Cambria Math"/>
                <a:cs typeface="Cambria Math"/>
              </a:rPr>
              <a:t> </a:t>
            </a:r>
            <a:r>
              <a:rPr dirty="0" sz="1000" spc="-355">
                <a:latin typeface="Cambria Math"/>
                <a:cs typeface="Cambria Math"/>
              </a:rPr>
              <a:t>𝐴𝐴𝐴𝐴𝑑𝑑</a:t>
            </a:r>
            <a:endParaRPr sz="1000">
              <a:latin typeface="Cambria Math"/>
              <a:cs typeface="Cambria Math"/>
            </a:endParaRPr>
          </a:p>
          <a:p>
            <a:pPr marL="12700">
              <a:lnSpc>
                <a:spcPts val="935"/>
              </a:lnSpc>
              <a:tabLst>
                <a:tab pos="562610" algn="l"/>
              </a:tabLst>
            </a:pPr>
            <a:r>
              <a:rPr dirty="0" sz="1000" spc="-305">
                <a:latin typeface="Cambria Math"/>
                <a:cs typeface="Cambria Math"/>
              </a:rPr>
              <a:t>𝑑𝑑</a:t>
            </a:r>
            <a:r>
              <a:rPr dirty="0" sz="1000" spc="355">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245">
                <a:latin typeface="Cambria Math"/>
                <a:cs typeface="Cambria Math"/>
              </a:rPr>
              <a:t>𝑧𝑧	</a:t>
            </a:r>
            <a:r>
              <a:rPr dirty="0" sz="1000" spc="-110">
                <a:latin typeface="Cambria Math"/>
                <a:cs typeface="Cambria Math"/>
              </a:rPr>
              <a:t>36.24𝑠𝑠𝑠𝑠 </a:t>
            </a:r>
            <a:r>
              <a:rPr dirty="0" sz="1000" spc="-5">
                <a:latin typeface="Cambria Math"/>
                <a:cs typeface="Cambria Math"/>
              </a:rPr>
              <a:t>−</a:t>
            </a:r>
            <a:r>
              <a:rPr dirty="0" sz="1000" spc="25">
                <a:latin typeface="Cambria Math"/>
                <a:cs typeface="Cambria Math"/>
              </a:rPr>
              <a:t> </a:t>
            </a:r>
            <a:r>
              <a:rPr dirty="0" sz="1000" spc="-100">
                <a:latin typeface="Cambria Math"/>
                <a:cs typeface="Cambria Math"/>
              </a:rPr>
              <a:t>12.187𝑠𝑠𝑠𝑠</a:t>
            </a:r>
            <a:endParaRPr sz="1000">
              <a:latin typeface="Cambria Math"/>
              <a:cs typeface="Cambria Math"/>
            </a:endParaRPr>
          </a:p>
        </p:txBody>
      </p:sp>
      <p:sp>
        <p:nvSpPr>
          <p:cNvPr id="40" name="object 40"/>
          <p:cNvSpPr/>
          <p:nvPr/>
        </p:nvSpPr>
        <p:spPr>
          <a:xfrm>
            <a:off x="3855720" y="3784104"/>
            <a:ext cx="82550" cy="7620"/>
          </a:xfrm>
          <a:custGeom>
            <a:avLst/>
            <a:gdLst/>
            <a:ahLst/>
            <a:cxnLst/>
            <a:rect l="l" t="t" r="r" b="b"/>
            <a:pathLst>
              <a:path w="82550" h="7620">
                <a:moveTo>
                  <a:pt x="0" y="7607"/>
                </a:moveTo>
                <a:lnTo>
                  <a:pt x="82296" y="7607"/>
                </a:lnTo>
                <a:lnTo>
                  <a:pt x="82296" y="0"/>
                </a:lnTo>
                <a:lnTo>
                  <a:pt x="0" y="0"/>
                </a:lnTo>
                <a:lnTo>
                  <a:pt x="0" y="7607"/>
                </a:lnTo>
                <a:close/>
              </a:path>
            </a:pathLst>
          </a:custGeom>
          <a:solidFill>
            <a:srgbClr val="000000"/>
          </a:solidFill>
        </p:spPr>
        <p:txBody>
          <a:bodyPr wrap="square" lIns="0" tIns="0" rIns="0" bIns="0" rtlCol="0"/>
          <a:lstStyle/>
          <a:p/>
        </p:txBody>
      </p:sp>
      <p:sp>
        <p:nvSpPr>
          <p:cNvPr id="41" name="object 41"/>
          <p:cNvSpPr txBox="1"/>
          <p:nvPr/>
        </p:nvSpPr>
        <p:spPr>
          <a:xfrm>
            <a:off x="660400" y="2762504"/>
            <a:ext cx="3620135" cy="1099820"/>
          </a:xfrm>
          <a:prstGeom prst="rect">
            <a:avLst/>
          </a:prstGeom>
        </p:spPr>
        <p:txBody>
          <a:bodyPr wrap="square" lIns="0" tIns="12700" rIns="0" bIns="0" rtlCol="0" vert="horz">
            <a:spAutoFit/>
          </a:bodyPr>
          <a:lstStyle/>
          <a:p>
            <a:pPr lvl="3" marL="574040" indent="-548640">
              <a:lnSpc>
                <a:spcPct val="100000"/>
              </a:lnSpc>
              <a:spcBef>
                <a:spcPts val="100"/>
              </a:spcBef>
              <a:buFont typeface="Times New Roman"/>
              <a:buAutoNum type="arabicPeriod" startAt="4"/>
              <a:tabLst>
                <a:tab pos="573405" algn="l"/>
                <a:tab pos="574040" algn="l"/>
              </a:tabLst>
            </a:pPr>
            <a:r>
              <a:rPr dirty="0" sz="1200" spc="-5" i="1">
                <a:latin typeface="Arial"/>
                <a:cs typeface="Arial"/>
              </a:rPr>
              <a:t>G</a:t>
            </a:r>
            <a:r>
              <a:rPr dirty="0" sz="1200" spc="-5" i="1">
                <a:latin typeface="Arial"/>
                <a:cs typeface="Arial"/>
              </a:rPr>
              <a:t>irder Stresses in Hanging</a:t>
            </a:r>
            <a:r>
              <a:rPr dirty="0" sz="1200" spc="5" i="1">
                <a:latin typeface="Arial"/>
                <a:cs typeface="Arial"/>
              </a:rPr>
              <a:t> </a:t>
            </a:r>
            <a:r>
              <a:rPr dirty="0" sz="1200" spc="-5" i="1">
                <a:latin typeface="Arial"/>
                <a:cs typeface="Arial"/>
              </a:rPr>
              <a:t>Girder</a:t>
            </a:r>
            <a:endParaRPr sz="1200">
              <a:latin typeface="Arial"/>
              <a:cs typeface="Arial"/>
            </a:endParaRPr>
          </a:p>
          <a:p>
            <a:pPr lvl="4" marL="664845" indent="-640080">
              <a:lnSpc>
                <a:spcPct val="100000"/>
              </a:lnSpc>
              <a:spcBef>
                <a:spcPts val="1140"/>
              </a:spcBef>
              <a:buFont typeface="Arial"/>
              <a:buAutoNum type="arabicPeriod"/>
              <a:tabLst>
                <a:tab pos="665480" algn="l"/>
              </a:tabLst>
            </a:pPr>
            <a:r>
              <a:rPr dirty="0" sz="1100" spc="-5">
                <a:latin typeface="Arial"/>
                <a:cs typeface="Arial"/>
              </a:rPr>
              <a:t>D</a:t>
            </a:r>
            <a:r>
              <a:rPr dirty="0" sz="1100" spc="-5">
                <a:latin typeface="Arial"/>
                <a:cs typeface="Arial"/>
              </a:rPr>
              <a:t>irect stress </a:t>
            </a:r>
            <a:r>
              <a:rPr dirty="0" sz="1100" spc="-10">
                <a:latin typeface="Arial"/>
                <a:cs typeface="Arial"/>
              </a:rPr>
              <a:t>at </a:t>
            </a:r>
            <a:r>
              <a:rPr dirty="0" sz="1100" spc="-5">
                <a:latin typeface="Arial"/>
                <a:cs typeface="Arial"/>
              </a:rPr>
              <a:t>Lift </a:t>
            </a:r>
            <a:r>
              <a:rPr dirty="0" sz="1100" spc="-10">
                <a:latin typeface="Arial"/>
                <a:cs typeface="Arial"/>
              </a:rPr>
              <a:t>Point </a:t>
            </a:r>
            <a:r>
              <a:rPr dirty="0" sz="1100" spc="-5">
                <a:latin typeface="Arial"/>
                <a:cs typeface="Arial"/>
              </a:rPr>
              <a:t>and Harp</a:t>
            </a:r>
            <a:r>
              <a:rPr dirty="0" sz="1100" spc="70">
                <a:latin typeface="Arial"/>
                <a:cs typeface="Arial"/>
              </a:rPr>
              <a:t> </a:t>
            </a:r>
            <a:r>
              <a:rPr dirty="0" sz="1100" spc="-5">
                <a:latin typeface="Arial"/>
                <a:cs typeface="Arial"/>
              </a:rPr>
              <a:t>Point</a:t>
            </a:r>
            <a:endParaRPr sz="1100">
              <a:latin typeface="Arial"/>
              <a:cs typeface="Arial"/>
            </a:endParaRPr>
          </a:p>
          <a:p>
            <a:pPr lvl="4">
              <a:lnSpc>
                <a:spcPct val="100000"/>
              </a:lnSpc>
              <a:spcBef>
                <a:spcPts val="50"/>
              </a:spcBef>
              <a:buFont typeface="Arial"/>
              <a:buAutoNum type="arabicPeriod"/>
            </a:pPr>
            <a:endParaRPr sz="950">
              <a:latin typeface="Arial"/>
              <a:cs typeface="Arial"/>
            </a:endParaRPr>
          </a:p>
          <a:p>
            <a:pPr lvl="5" marL="756920" indent="-732155">
              <a:lnSpc>
                <a:spcPct val="100000"/>
              </a:lnSpc>
              <a:buFont typeface="Times New Roman"/>
              <a:buAutoNum type="arabicPeriod"/>
              <a:tabLst>
                <a:tab pos="756920" algn="l"/>
                <a:tab pos="757555" algn="l"/>
              </a:tabLst>
            </a:pPr>
            <a:r>
              <a:rPr dirty="0" sz="1100" spc="-5" i="1">
                <a:latin typeface="Times New Roman"/>
                <a:cs typeface="Times New Roman"/>
              </a:rPr>
              <a:t>P</a:t>
            </a:r>
            <a:r>
              <a:rPr dirty="0" sz="1100" spc="-5" i="1">
                <a:latin typeface="Times New Roman"/>
                <a:cs typeface="Times New Roman"/>
              </a:rPr>
              <a:t>restressing</a:t>
            </a:r>
            <a:endParaRPr sz="1100">
              <a:latin typeface="Times New Roman"/>
              <a:cs typeface="Times New Roman"/>
            </a:endParaRPr>
          </a:p>
          <a:p>
            <a:pPr algn="r" marR="43180">
              <a:lnSpc>
                <a:spcPts val="985"/>
              </a:lnSpc>
              <a:spcBef>
                <a:spcPts val="125"/>
              </a:spcBef>
              <a:tabLst>
                <a:tab pos="233045" algn="l"/>
              </a:tabLst>
            </a:pPr>
            <a:r>
              <a:rPr dirty="0" sz="1000" spc="-505">
                <a:latin typeface="Cambria Math"/>
                <a:cs typeface="Cambria Math"/>
              </a:rPr>
              <a:t>𝑃𝑃</a:t>
            </a:r>
            <a:r>
              <a:rPr dirty="0" sz="1000" spc="-505">
                <a:latin typeface="Cambria Math"/>
                <a:cs typeface="Cambria Math"/>
              </a:rPr>
              <a:t>	</a:t>
            </a:r>
            <a:r>
              <a:rPr dirty="0" sz="1000" spc="-505">
                <a:latin typeface="Cambria Math"/>
                <a:cs typeface="Cambria Math"/>
              </a:rPr>
              <a:t>𝑃</a:t>
            </a:r>
            <a:r>
              <a:rPr dirty="0" sz="1000" spc="-515">
                <a:latin typeface="Cambria Math"/>
                <a:cs typeface="Cambria Math"/>
              </a:rPr>
              <a:t>𝑃</a:t>
            </a:r>
            <a:r>
              <a:rPr dirty="0" sz="1000" spc="-610">
                <a:latin typeface="Cambria Math"/>
                <a:cs typeface="Cambria Math"/>
              </a:rPr>
              <a:t>𝐴𝐴</a:t>
            </a:r>
            <a:endParaRPr sz="1000">
              <a:latin typeface="Cambria Math"/>
              <a:cs typeface="Cambria Math"/>
            </a:endParaRPr>
          </a:p>
          <a:p>
            <a:pPr algn="r" marR="80010">
              <a:lnSpc>
                <a:spcPts val="985"/>
              </a:lnSpc>
            </a:pPr>
            <a:r>
              <a:rPr dirty="0" sz="1000" spc="-270">
                <a:latin typeface="Cambria Math"/>
                <a:cs typeface="Cambria Math"/>
              </a:rPr>
              <a:t>𝑓𝑓</a:t>
            </a:r>
            <a:r>
              <a:rPr dirty="0" baseline="-15873" sz="1050" spc="-405">
                <a:latin typeface="Cambria Math"/>
                <a:cs typeface="Cambria Math"/>
              </a:rPr>
              <a:t>𝑑𝑑𝑠𝑠</a:t>
            </a:r>
            <a:r>
              <a:rPr dirty="0" baseline="-15873" sz="1050" spc="240">
                <a:latin typeface="Cambria Math"/>
                <a:cs typeface="Cambria Math"/>
              </a:rPr>
              <a:t> </a:t>
            </a:r>
            <a:r>
              <a:rPr dirty="0" sz="1000" spc="-5">
                <a:latin typeface="Cambria Math"/>
                <a:cs typeface="Cambria Math"/>
              </a:rPr>
              <a:t>= </a:t>
            </a:r>
            <a:r>
              <a:rPr dirty="0" baseline="-36111" sz="1500" spc="-480">
                <a:latin typeface="Cambria Math"/>
                <a:cs typeface="Cambria Math"/>
              </a:rPr>
              <a:t>𝐴𝐴</a:t>
            </a:r>
            <a:r>
              <a:rPr dirty="0" baseline="-36111" sz="1500">
                <a:latin typeface="Cambria Math"/>
                <a:cs typeface="Cambria Math"/>
              </a:rPr>
              <a:t> </a:t>
            </a:r>
            <a:r>
              <a:rPr dirty="0" sz="1000" spc="-5">
                <a:latin typeface="Cambria Math"/>
                <a:cs typeface="Cambria Math"/>
              </a:rPr>
              <a:t>+</a:t>
            </a:r>
            <a:r>
              <a:rPr dirty="0" sz="1000" spc="105">
                <a:latin typeface="Cambria Math"/>
                <a:cs typeface="Cambria Math"/>
              </a:rPr>
              <a:t> </a:t>
            </a:r>
            <a:r>
              <a:rPr dirty="0" baseline="-36111" sz="1500" spc="-405">
                <a:latin typeface="Cambria Math"/>
                <a:cs typeface="Cambria Math"/>
              </a:rPr>
              <a:t>𝑆𝑆</a:t>
            </a:r>
            <a:endParaRPr baseline="-36111" sz="1500">
              <a:latin typeface="Cambria Math"/>
              <a:cs typeface="Cambria Math"/>
            </a:endParaRPr>
          </a:p>
        </p:txBody>
      </p:sp>
      <p:sp>
        <p:nvSpPr>
          <p:cNvPr id="42" name="object 42"/>
          <p:cNvSpPr/>
          <p:nvPr/>
        </p:nvSpPr>
        <p:spPr>
          <a:xfrm>
            <a:off x="4088891" y="3787908"/>
            <a:ext cx="144780" cy="0"/>
          </a:xfrm>
          <a:custGeom>
            <a:avLst/>
            <a:gdLst/>
            <a:ahLst/>
            <a:cxnLst/>
            <a:rect l="l" t="t" r="r" b="b"/>
            <a:pathLst>
              <a:path w="144779" h="0">
                <a:moveTo>
                  <a:pt x="0" y="0"/>
                </a:moveTo>
                <a:lnTo>
                  <a:pt x="144779" y="0"/>
                </a:lnTo>
              </a:path>
            </a:pathLst>
          </a:custGeom>
          <a:ln w="7607">
            <a:solidFill>
              <a:srgbClr val="000000"/>
            </a:solidFill>
          </a:ln>
        </p:spPr>
        <p:txBody>
          <a:bodyPr wrap="square" lIns="0" tIns="0" rIns="0" bIns="0" rtlCol="0"/>
          <a:lstStyle/>
          <a:p/>
        </p:txBody>
      </p:sp>
      <p:sp>
        <p:nvSpPr>
          <p:cNvPr id="43" name="object 43"/>
          <p:cNvSpPr/>
          <p:nvPr/>
        </p:nvSpPr>
        <p:spPr>
          <a:xfrm>
            <a:off x="1283208" y="4755641"/>
            <a:ext cx="1542415" cy="0"/>
          </a:xfrm>
          <a:custGeom>
            <a:avLst/>
            <a:gdLst/>
            <a:ahLst/>
            <a:cxnLst/>
            <a:rect l="l" t="t" r="r" b="b"/>
            <a:pathLst>
              <a:path w="1542414" h="0">
                <a:moveTo>
                  <a:pt x="0" y="0"/>
                </a:moveTo>
                <a:lnTo>
                  <a:pt x="1542288" y="0"/>
                </a:lnTo>
              </a:path>
            </a:pathLst>
          </a:custGeom>
          <a:ln w="7620">
            <a:solidFill>
              <a:srgbClr val="000000"/>
            </a:solidFill>
          </a:ln>
        </p:spPr>
        <p:txBody>
          <a:bodyPr wrap="square" lIns="0" tIns="0" rIns="0" bIns="0" rtlCol="0"/>
          <a:lstStyle/>
          <a:p/>
        </p:txBody>
      </p:sp>
      <p:sp>
        <p:nvSpPr>
          <p:cNvPr id="44" name="object 44"/>
          <p:cNvSpPr txBox="1"/>
          <p:nvPr/>
        </p:nvSpPr>
        <p:spPr>
          <a:xfrm>
            <a:off x="673100" y="3894226"/>
            <a:ext cx="6330315" cy="838200"/>
          </a:xfrm>
          <a:prstGeom prst="rect">
            <a:avLst/>
          </a:prstGeom>
        </p:spPr>
        <p:txBody>
          <a:bodyPr wrap="square" lIns="0" tIns="82550" rIns="0" bIns="0" rtlCol="0" vert="horz">
            <a:spAutoFit/>
          </a:bodyPr>
          <a:lstStyle/>
          <a:p>
            <a:pPr marL="12700">
              <a:lnSpc>
                <a:spcPct val="100000"/>
              </a:lnSpc>
              <a:spcBef>
                <a:spcPts val="650"/>
              </a:spcBef>
            </a:pPr>
            <a:r>
              <a:rPr dirty="0" sz="1000" spc="-5" b="1">
                <a:latin typeface="Times New Roman"/>
                <a:cs typeface="Times New Roman"/>
              </a:rPr>
              <a:t>At Lift</a:t>
            </a:r>
            <a:r>
              <a:rPr dirty="0" sz="1000" spc="10" b="1">
                <a:latin typeface="Times New Roman"/>
                <a:cs typeface="Times New Roman"/>
              </a:rPr>
              <a:t> </a:t>
            </a:r>
            <a:r>
              <a:rPr dirty="0" sz="1000" spc="-5" b="1">
                <a:latin typeface="Times New Roman"/>
                <a:cs typeface="Times New Roman"/>
              </a:rPr>
              <a:t>Point</a:t>
            </a:r>
            <a:endParaRPr sz="1000">
              <a:latin typeface="Times New Roman"/>
              <a:cs typeface="Times New Roman"/>
            </a:endParaRPr>
          </a:p>
          <a:p>
            <a:pPr marL="12700" marR="5080" indent="-635">
              <a:lnSpc>
                <a:spcPts val="1180"/>
              </a:lnSpc>
              <a:spcBef>
                <a:spcPts val="610"/>
              </a:spcBef>
            </a:pPr>
            <a:r>
              <a:rPr dirty="0" sz="1000" spc="-5">
                <a:latin typeface="Times New Roman"/>
                <a:cs typeface="Times New Roman"/>
              </a:rPr>
              <a:t>From PGSuper, the effective prestress force at the lift </a:t>
            </a:r>
            <a:r>
              <a:rPr dirty="0" sz="1000">
                <a:latin typeface="Times New Roman"/>
                <a:cs typeface="Times New Roman"/>
              </a:rPr>
              <a:t>point </a:t>
            </a:r>
            <a:r>
              <a:rPr dirty="0" sz="1000" spc="-10">
                <a:latin typeface="Times New Roman"/>
                <a:cs typeface="Times New Roman"/>
              </a:rPr>
              <a:t>is </a:t>
            </a:r>
            <a:r>
              <a:rPr dirty="0" sz="1000" spc="-315">
                <a:latin typeface="Cambria Math"/>
                <a:cs typeface="Cambria Math"/>
              </a:rPr>
              <a:t>𝑃𝑃</a:t>
            </a:r>
            <a:r>
              <a:rPr dirty="0" sz="1000" spc="75">
                <a:latin typeface="Cambria Math"/>
                <a:cs typeface="Cambria Math"/>
              </a:rPr>
              <a:t> </a:t>
            </a:r>
            <a:r>
              <a:rPr dirty="0" sz="1000" spc="-5">
                <a:latin typeface="Cambria Math"/>
                <a:cs typeface="Cambria Math"/>
              </a:rPr>
              <a:t>= 1746.62 </a:t>
            </a:r>
            <a:r>
              <a:rPr dirty="0" sz="1000" spc="-290">
                <a:latin typeface="Cambria Math"/>
                <a:cs typeface="Cambria Math"/>
              </a:rPr>
              <a:t>𝑘𝑘𝑠𝑠𝑘𝑘</a:t>
            </a:r>
            <a:r>
              <a:rPr dirty="0" sz="1000" spc="60">
                <a:latin typeface="Cambria Math"/>
                <a:cs typeface="Cambria Math"/>
              </a:rPr>
              <a:t> </a:t>
            </a:r>
            <a:r>
              <a:rPr dirty="0" sz="1000" spc="-5">
                <a:latin typeface="Times New Roman"/>
                <a:cs typeface="Times New Roman"/>
              </a:rPr>
              <a:t>straight strands and </a:t>
            </a:r>
            <a:r>
              <a:rPr dirty="0" sz="1000" spc="-315">
                <a:latin typeface="Cambria Math"/>
                <a:cs typeface="Cambria Math"/>
              </a:rPr>
              <a:t>𝑃𝑃</a:t>
            </a:r>
            <a:r>
              <a:rPr dirty="0" sz="1000" spc="95">
                <a:latin typeface="Cambria Math"/>
                <a:cs typeface="Cambria Math"/>
              </a:rPr>
              <a:t> </a:t>
            </a:r>
            <a:r>
              <a:rPr dirty="0" sz="1000" spc="-5">
                <a:latin typeface="Cambria Math"/>
                <a:cs typeface="Cambria Math"/>
              </a:rPr>
              <a:t>= </a:t>
            </a:r>
            <a:r>
              <a:rPr dirty="0" sz="1000" spc="-145">
                <a:latin typeface="Cambria Math"/>
                <a:cs typeface="Cambria Math"/>
              </a:rPr>
              <a:t>674.83𝑘𝑘𝑠𝑠𝑘𝑘 </a:t>
            </a:r>
            <a:r>
              <a:rPr dirty="0" sz="1000" spc="-5">
                <a:latin typeface="Times New Roman"/>
                <a:cs typeface="Times New Roman"/>
              </a:rPr>
              <a:t>harped  strands. The straight </a:t>
            </a:r>
            <a:r>
              <a:rPr dirty="0" sz="1000" spc="-10">
                <a:latin typeface="Times New Roman"/>
                <a:cs typeface="Times New Roman"/>
              </a:rPr>
              <a:t>and </a:t>
            </a:r>
            <a:r>
              <a:rPr dirty="0" sz="1000" spc="-5">
                <a:latin typeface="Times New Roman"/>
                <a:cs typeface="Times New Roman"/>
              </a:rPr>
              <a:t>harped strand eccentricities are </a:t>
            </a:r>
            <a:r>
              <a:rPr dirty="0" sz="1000" spc="-100">
                <a:latin typeface="Cambria Math"/>
                <a:cs typeface="Cambria Math"/>
              </a:rPr>
              <a:t>31.748𝑠𝑠𝑠𝑠 </a:t>
            </a:r>
            <a:r>
              <a:rPr dirty="0" sz="1000" spc="-10">
                <a:latin typeface="Times New Roman"/>
                <a:cs typeface="Times New Roman"/>
              </a:rPr>
              <a:t>and </a:t>
            </a:r>
            <a:r>
              <a:rPr dirty="0" sz="1000" spc="-85">
                <a:latin typeface="Cambria Math"/>
                <a:cs typeface="Cambria Math"/>
              </a:rPr>
              <a:t>−17.097𝑠𝑠𝑠𝑠</a:t>
            </a:r>
            <a:r>
              <a:rPr dirty="0" sz="1000" spc="-85">
                <a:latin typeface="Times New Roman"/>
                <a:cs typeface="Times New Roman"/>
              </a:rPr>
              <a:t>,</a:t>
            </a:r>
            <a:r>
              <a:rPr dirty="0" sz="1000" spc="10">
                <a:latin typeface="Times New Roman"/>
                <a:cs typeface="Times New Roman"/>
              </a:rPr>
              <a:t> </a:t>
            </a:r>
            <a:r>
              <a:rPr dirty="0" sz="1000" spc="-5">
                <a:latin typeface="Times New Roman"/>
                <a:cs typeface="Times New Roman"/>
              </a:rPr>
              <a:t>respectively.</a:t>
            </a:r>
            <a:endParaRPr sz="1000">
              <a:latin typeface="Times New Roman"/>
              <a:cs typeface="Times New Roman"/>
            </a:endParaRPr>
          </a:p>
          <a:p>
            <a:pPr marL="609600">
              <a:lnSpc>
                <a:spcPct val="100000"/>
              </a:lnSpc>
              <a:spcBef>
                <a:spcPts val="475"/>
              </a:spcBef>
              <a:tabLst>
                <a:tab pos="2303145" algn="l"/>
              </a:tabLst>
            </a:pPr>
            <a:r>
              <a:rPr dirty="0" sz="1000" spc="-120">
                <a:latin typeface="Cambria Math"/>
                <a:cs typeface="Cambria Math"/>
              </a:rPr>
              <a:t>−(1746.62𝑘𝑘𝑠𝑠𝑘𝑘 </a:t>
            </a:r>
            <a:r>
              <a:rPr dirty="0" sz="1000" spc="-55">
                <a:latin typeface="Cambria Math"/>
                <a:cs typeface="Cambria Math"/>
              </a:rPr>
              <a:t> </a:t>
            </a:r>
            <a:r>
              <a:rPr dirty="0" sz="1000" spc="-5">
                <a:latin typeface="Cambria Math"/>
                <a:cs typeface="Cambria Math"/>
              </a:rPr>
              <a:t>+</a:t>
            </a:r>
            <a:r>
              <a:rPr dirty="0" sz="1000" spc="30">
                <a:latin typeface="Cambria Math"/>
                <a:cs typeface="Cambria Math"/>
              </a:rPr>
              <a:t> </a:t>
            </a:r>
            <a:r>
              <a:rPr dirty="0" sz="1000" spc="-135">
                <a:latin typeface="Cambria Math"/>
                <a:cs typeface="Cambria Math"/>
              </a:rPr>
              <a:t>674.83𝑘𝑘𝑠𝑠𝑘𝑘)	</a:t>
            </a:r>
            <a:r>
              <a:rPr dirty="0" sz="1000" spc="-100">
                <a:latin typeface="Cambria Math"/>
                <a:cs typeface="Cambria Math"/>
              </a:rPr>
              <a:t>(−1746.62𝑘𝑘𝑠𝑠𝑘𝑘)</a:t>
            </a:r>
            <a:r>
              <a:rPr dirty="0" baseline="2777" sz="1500" spc="-150">
                <a:latin typeface="Cambria Math"/>
                <a:cs typeface="Cambria Math"/>
              </a:rPr>
              <a:t>(</a:t>
            </a:r>
            <a:r>
              <a:rPr dirty="0" sz="1000" spc="-100">
                <a:latin typeface="Cambria Math"/>
                <a:cs typeface="Cambria Math"/>
              </a:rPr>
              <a:t>31.748𝑠𝑠𝑠𝑠</a:t>
            </a:r>
            <a:r>
              <a:rPr dirty="0" baseline="2777" sz="1500" spc="-150">
                <a:latin typeface="Cambria Math"/>
                <a:cs typeface="Cambria Math"/>
              </a:rPr>
              <a:t>) </a:t>
            </a:r>
            <a:r>
              <a:rPr dirty="0" sz="1000" spc="-5">
                <a:latin typeface="Cambria Math"/>
                <a:cs typeface="Cambria Math"/>
              </a:rPr>
              <a:t>+</a:t>
            </a:r>
            <a:r>
              <a:rPr dirty="0" sz="1000" spc="-10">
                <a:latin typeface="Cambria Math"/>
                <a:cs typeface="Cambria Math"/>
              </a:rPr>
              <a:t> </a:t>
            </a:r>
            <a:r>
              <a:rPr dirty="0" sz="1000" spc="-100">
                <a:latin typeface="Cambria Math"/>
                <a:cs typeface="Cambria Math"/>
              </a:rPr>
              <a:t>(−674.83𝑘𝑘𝑠𝑠𝑘𝑘)</a:t>
            </a:r>
            <a:r>
              <a:rPr dirty="0" baseline="2777" sz="1500" spc="-150">
                <a:latin typeface="Cambria Math"/>
                <a:cs typeface="Cambria Math"/>
              </a:rPr>
              <a:t>(</a:t>
            </a:r>
            <a:r>
              <a:rPr dirty="0" sz="1000" spc="-100">
                <a:latin typeface="Cambria Math"/>
                <a:cs typeface="Cambria Math"/>
              </a:rPr>
              <a:t>−17.097𝑠𝑠𝑠𝑠</a:t>
            </a:r>
            <a:r>
              <a:rPr dirty="0" baseline="2777" sz="1500" spc="-150">
                <a:latin typeface="Cambria Math"/>
                <a:cs typeface="Cambria Math"/>
              </a:rPr>
              <a:t>)</a:t>
            </a:r>
            <a:endParaRPr baseline="2777" sz="1500">
              <a:latin typeface="Cambria Math"/>
              <a:cs typeface="Cambria Math"/>
            </a:endParaRPr>
          </a:p>
        </p:txBody>
      </p:sp>
      <p:sp>
        <p:nvSpPr>
          <p:cNvPr id="45" name="object 45"/>
          <p:cNvSpPr txBox="1"/>
          <p:nvPr/>
        </p:nvSpPr>
        <p:spPr>
          <a:xfrm>
            <a:off x="1692567" y="4737646"/>
            <a:ext cx="3205480" cy="177800"/>
          </a:xfrm>
          <a:prstGeom prst="rect">
            <a:avLst/>
          </a:prstGeom>
        </p:spPr>
        <p:txBody>
          <a:bodyPr wrap="square" lIns="0" tIns="12065" rIns="0" bIns="0" rtlCol="0" vert="horz">
            <a:spAutoFit/>
          </a:bodyPr>
          <a:lstStyle/>
          <a:p>
            <a:pPr marL="50800">
              <a:lnSpc>
                <a:spcPct val="100000"/>
              </a:lnSpc>
              <a:spcBef>
                <a:spcPts val="95"/>
              </a:spcBef>
              <a:tabLst>
                <a:tab pos="2441575" algn="l"/>
              </a:tabLst>
            </a:pPr>
            <a:r>
              <a:rPr dirty="0" sz="1000" spc="-80">
                <a:latin typeface="Cambria Math"/>
                <a:cs typeface="Cambria Math"/>
              </a:rPr>
              <a:t>923.531𝑠𝑠𝑠𝑠</a:t>
            </a:r>
            <a:r>
              <a:rPr dirty="0" baseline="23809" sz="1050" spc="-120">
                <a:latin typeface="Cambria Math"/>
                <a:cs typeface="Cambria Math"/>
              </a:rPr>
              <a:t>2	</a:t>
            </a:r>
            <a:r>
              <a:rPr dirty="0" sz="1000" spc="-75">
                <a:latin typeface="Cambria Math"/>
                <a:cs typeface="Cambria Math"/>
              </a:rPr>
              <a:t>−19152.5𝑠𝑠𝑠𝑠</a:t>
            </a:r>
            <a:r>
              <a:rPr dirty="0" baseline="23809" sz="1050" spc="-112">
                <a:latin typeface="Cambria Math"/>
                <a:cs typeface="Cambria Math"/>
              </a:rPr>
              <a:t>3</a:t>
            </a:r>
            <a:endParaRPr baseline="23809" sz="1050">
              <a:latin typeface="Cambria Math"/>
              <a:cs typeface="Cambria Math"/>
            </a:endParaRPr>
          </a:p>
        </p:txBody>
      </p:sp>
      <p:sp>
        <p:nvSpPr>
          <p:cNvPr id="46" name="object 46"/>
          <p:cNvSpPr/>
          <p:nvPr/>
        </p:nvSpPr>
        <p:spPr>
          <a:xfrm>
            <a:off x="2976372" y="4755641"/>
            <a:ext cx="3034665" cy="0"/>
          </a:xfrm>
          <a:custGeom>
            <a:avLst/>
            <a:gdLst/>
            <a:ahLst/>
            <a:cxnLst/>
            <a:rect l="l" t="t" r="r" b="b"/>
            <a:pathLst>
              <a:path w="3034665" h="0">
                <a:moveTo>
                  <a:pt x="0" y="0"/>
                </a:moveTo>
                <a:lnTo>
                  <a:pt x="3034283" y="0"/>
                </a:lnTo>
              </a:path>
            </a:pathLst>
          </a:custGeom>
          <a:ln w="7620">
            <a:solidFill>
              <a:srgbClr val="000000"/>
            </a:solidFill>
          </a:ln>
        </p:spPr>
        <p:txBody>
          <a:bodyPr wrap="square" lIns="0" tIns="0" rIns="0" bIns="0" rtlCol="0"/>
          <a:lstStyle/>
          <a:p/>
        </p:txBody>
      </p:sp>
      <p:sp>
        <p:nvSpPr>
          <p:cNvPr id="47" name="object 47"/>
          <p:cNvSpPr txBox="1"/>
          <p:nvPr/>
        </p:nvSpPr>
        <p:spPr>
          <a:xfrm>
            <a:off x="957503" y="4652302"/>
            <a:ext cx="5826125" cy="177800"/>
          </a:xfrm>
          <a:prstGeom prst="rect">
            <a:avLst/>
          </a:prstGeom>
        </p:spPr>
        <p:txBody>
          <a:bodyPr wrap="square" lIns="0" tIns="12065" rIns="0" bIns="0" rtlCol="0" vert="horz">
            <a:spAutoFit/>
          </a:bodyPr>
          <a:lstStyle/>
          <a:p>
            <a:pPr marL="63500">
              <a:lnSpc>
                <a:spcPct val="100000"/>
              </a:lnSpc>
              <a:spcBef>
                <a:spcPts val="95"/>
              </a:spcBef>
              <a:tabLst>
                <a:tab pos="1894839" algn="l"/>
                <a:tab pos="5089525" algn="l"/>
              </a:tabLst>
            </a:pPr>
            <a:r>
              <a:rPr dirty="0" sz="1000" spc="-345">
                <a:latin typeface="Cambria Math"/>
                <a:cs typeface="Cambria Math"/>
              </a:rPr>
              <a:t>𝑓𝑓</a:t>
            </a:r>
            <a:r>
              <a:rPr dirty="0" baseline="-15873" sz="1050" spc="-517">
                <a:latin typeface="Cambria Math"/>
                <a:cs typeface="Cambria Math"/>
              </a:rPr>
              <a:t>𝑑𝑑</a:t>
            </a:r>
            <a:r>
              <a:rPr dirty="0" baseline="-15873" sz="1050" spc="262">
                <a:latin typeface="Cambria Math"/>
                <a:cs typeface="Cambria Math"/>
              </a:rPr>
              <a:t> </a:t>
            </a:r>
            <a:r>
              <a:rPr dirty="0" sz="1000" spc="-5">
                <a:latin typeface="Cambria Math"/>
                <a:cs typeface="Cambria Math"/>
              </a:rPr>
              <a:t>=	+	=</a:t>
            </a:r>
            <a:r>
              <a:rPr dirty="0" sz="1000" spc="20">
                <a:latin typeface="Cambria Math"/>
                <a:cs typeface="Cambria Math"/>
              </a:rPr>
              <a:t> </a:t>
            </a:r>
            <a:r>
              <a:rPr dirty="0" sz="1000" spc="-140">
                <a:latin typeface="Cambria Math"/>
                <a:cs typeface="Cambria Math"/>
              </a:rPr>
              <a:t>−0.329𝑘𝑘𝑠𝑠𝑠𝑠</a:t>
            </a:r>
            <a:endParaRPr sz="1000">
              <a:latin typeface="Cambria Math"/>
              <a:cs typeface="Cambria Math"/>
            </a:endParaRPr>
          </a:p>
        </p:txBody>
      </p:sp>
      <p:sp>
        <p:nvSpPr>
          <p:cNvPr id="48" name="object 48"/>
          <p:cNvSpPr txBox="1"/>
          <p:nvPr/>
        </p:nvSpPr>
        <p:spPr>
          <a:xfrm>
            <a:off x="975382" y="5024150"/>
            <a:ext cx="317500" cy="177800"/>
          </a:xfrm>
          <a:prstGeom prst="rect">
            <a:avLst/>
          </a:prstGeom>
        </p:spPr>
        <p:txBody>
          <a:bodyPr wrap="square" lIns="0" tIns="12065" rIns="0" bIns="0" rtlCol="0" vert="horz">
            <a:spAutoFit/>
          </a:bodyPr>
          <a:lstStyle/>
          <a:p>
            <a:pPr marL="38100">
              <a:lnSpc>
                <a:spcPct val="100000"/>
              </a:lnSpc>
              <a:spcBef>
                <a:spcPts val="95"/>
              </a:spcBef>
            </a:pPr>
            <a:r>
              <a:rPr dirty="0" sz="1000" spc="-275">
                <a:latin typeface="Cambria Math"/>
                <a:cs typeface="Cambria Math"/>
              </a:rPr>
              <a:t>𝑓𝑓</a:t>
            </a:r>
            <a:r>
              <a:rPr dirty="0" baseline="-15873" sz="1050" spc="-412">
                <a:latin typeface="Cambria Math"/>
                <a:cs typeface="Cambria Math"/>
              </a:rPr>
              <a:t>𝑠𝑠</a:t>
            </a:r>
            <a:r>
              <a:rPr dirty="0" baseline="-15873" sz="1050" spc="217">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49" name="object 49"/>
          <p:cNvSpPr/>
          <p:nvPr/>
        </p:nvSpPr>
        <p:spPr>
          <a:xfrm>
            <a:off x="1289303" y="5127504"/>
            <a:ext cx="1542415" cy="0"/>
          </a:xfrm>
          <a:custGeom>
            <a:avLst/>
            <a:gdLst/>
            <a:ahLst/>
            <a:cxnLst/>
            <a:rect l="l" t="t" r="r" b="b"/>
            <a:pathLst>
              <a:path w="1542414" h="0">
                <a:moveTo>
                  <a:pt x="0" y="0"/>
                </a:moveTo>
                <a:lnTo>
                  <a:pt x="1542287" y="0"/>
                </a:lnTo>
              </a:path>
            </a:pathLst>
          </a:custGeom>
          <a:ln w="7607">
            <a:solidFill>
              <a:srgbClr val="000000"/>
            </a:solidFill>
          </a:ln>
        </p:spPr>
        <p:txBody>
          <a:bodyPr wrap="square" lIns="0" tIns="0" rIns="0" bIns="0" rtlCol="0"/>
          <a:lstStyle/>
          <a:p/>
        </p:txBody>
      </p:sp>
      <p:sp>
        <p:nvSpPr>
          <p:cNvPr id="50" name="object 50"/>
          <p:cNvSpPr txBox="1"/>
          <p:nvPr/>
        </p:nvSpPr>
        <p:spPr>
          <a:xfrm>
            <a:off x="1276591" y="4926594"/>
            <a:ext cx="4752340" cy="177800"/>
          </a:xfrm>
          <a:prstGeom prst="rect">
            <a:avLst/>
          </a:prstGeom>
        </p:spPr>
        <p:txBody>
          <a:bodyPr wrap="square" lIns="0" tIns="12065" rIns="0" bIns="0" rtlCol="0" vert="horz">
            <a:spAutoFit/>
          </a:bodyPr>
          <a:lstStyle/>
          <a:p>
            <a:pPr marL="12700">
              <a:lnSpc>
                <a:spcPct val="100000"/>
              </a:lnSpc>
              <a:spcBef>
                <a:spcPts val="95"/>
              </a:spcBef>
              <a:tabLst>
                <a:tab pos="1706880" algn="l"/>
              </a:tabLst>
            </a:pPr>
            <a:r>
              <a:rPr dirty="0" sz="1000" spc="-114">
                <a:latin typeface="Cambria Math"/>
                <a:cs typeface="Cambria Math"/>
              </a:rPr>
              <a:t>−(1746.62𝑘𝑘𝑠𝑠𝑘𝑘 </a:t>
            </a:r>
            <a:r>
              <a:rPr dirty="0" sz="1000" spc="-70">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135">
                <a:latin typeface="Cambria Math"/>
                <a:cs typeface="Cambria Math"/>
              </a:rPr>
              <a:t>674.83𝑘𝑘𝑠𝑠𝑘𝑘)	</a:t>
            </a:r>
            <a:r>
              <a:rPr dirty="0" sz="1000" spc="-100">
                <a:latin typeface="Cambria Math"/>
                <a:cs typeface="Cambria Math"/>
              </a:rPr>
              <a:t>(−1746.62𝑘𝑘𝑠𝑠𝑘𝑘)</a:t>
            </a:r>
            <a:r>
              <a:rPr dirty="0" baseline="2777" sz="1500" spc="-150">
                <a:latin typeface="Cambria Math"/>
                <a:cs typeface="Cambria Math"/>
              </a:rPr>
              <a:t>(</a:t>
            </a:r>
            <a:r>
              <a:rPr dirty="0" sz="1000" spc="-100">
                <a:latin typeface="Cambria Math"/>
                <a:cs typeface="Cambria Math"/>
              </a:rPr>
              <a:t>31.748𝑠𝑠𝑠𝑠</a:t>
            </a:r>
            <a:r>
              <a:rPr dirty="0" baseline="2777" sz="1500" spc="-150">
                <a:latin typeface="Cambria Math"/>
                <a:cs typeface="Cambria Math"/>
              </a:rPr>
              <a:t>) </a:t>
            </a:r>
            <a:r>
              <a:rPr dirty="0" sz="1000" spc="-5">
                <a:latin typeface="Cambria Math"/>
                <a:cs typeface="Cambria Math"/>
              </a:rPr>
              <a:t>+</a:t>
            </a:r>
            <a:r>
              <a:rPr dirty="0" sz="1000" spc="70">
                <a:latin typeface="Cambria Math"/>
                <a:cs typeface="Cambria Math"/>
              </a:rPr>
              <a:t> </a:t>
            </a:r>
            <a:r>
              <a:rPr dirty="0" sz="1000" spc="-100">
                <a:latin typeface="Cambria Math"/>
                <a:cs typeface="Cambria Math"/>
              </a:rPr>
              <a:t>(−674.83𝑘𝑘𝑠𝑠𝑘𝑘)</a:t>
            </a:r>
            <a:r>
              <a:rPr dirty="0" baseline="2777" sz="1500" spc="-150">
                <a:latin typeface="Cambria Math"/>
                <a:cs typeface="Cambria Math"/>
              </a:rPr>
              <a:t>(</a:t>
            </a:r>
            <a:r>
              <a:rPr dirty="0" sz="1000" spc="-100">
                <a:latin typeface="Cambria Math"/>
                <a:cs typeface="Cambria Math"/>
              </a:rPr>
              <a:t>−17.097𝑠𝑠𝑠𝑠</a:t>
            </a:r>
            <a:r>
              <a:rPr dirty="0" baseline="2777" sz="1500" spc="-150">
                <a:latin typeface="Cambria Math"/>
                <a:cs typeface="Cambria Math"/>
              </a:rPr>
              <a:t>)</a:t>
            </a:r>
            <a:endParaRPr baseline="2777" sz="1500">
              <a:latin typeface="Cambria Math"/>
              <a:cs typeface="Cambria Math"/>
            </a:endParaRPr>
          </a:p>
        </p:txBody>
      </p:sp>
      <p:sp>
        <p:nvSpPr>
          <p:cNvPr id="51" name="object 51"/>
          <p:cNvSpPr txBox="1"/>
          <p:nvPr/>
        </p:nvSpPr>
        <p:spPr>
          <a:xfrm>
            <a:off x="1698669" y="5109502"/>
            <a:ext cx="3159760" cy="177800"/>
          </a:xfrm>
          <a:prstGeom prst="rect">
            <a:avLst/>
          </a:prstGeom>
        </p:spPr>
        <p:txBody>
          <a:bodyPr wrap="square" lIns="0" tIns="12065" rIns="0" bIns="0" rtlCol="0" vert="horz">
            <a:spAutoFit/>
          </a:bodyPr>
          <a:lstStyle/>
          <a:p>
            <a:pPr marL="50800">
              <a:lnSpc>
                <a:spcPct val="100000"/>
              </a:lnSpc>
              <a:spcBef>
                <a:spcPts val="95"/>
              </a:spcBef>
              <a:tabLst>
                <a:tab pos="2490470" algn="l"/>
              </a:tabLst>
            </a:pPr>
            <a:r>
              <a:rPr dirty="0" sz="1000" spc="-80">
                <a:latin typeface="Cambria Math"/>
                <a:cs typeface="Cambria Math"/>
              </a:rPr>
              <a:t>923.531𝑠𝑠𝑠𝑠</a:t>
            </a:r>
            <a:r>
              <a:rPr dirty="0" baseline="23809" sz="1050" spc="-120">
                <a:latin typeface="Cambria Math"/>
                <a:cs typeface="Cambria Math"/>
              </a:rPr>
              <a:t>2	</a:t>
            </a:r>
            <a:r>
              <a:rPr dirty="0" sz="1000" spc="-80">
                <a:latin typeface="Cambria Math"/>
                <a:cs typeface="Cambria Math"/>
              </a:rPr>
              <a:t>20594.8𝑠𝑠𝑠𝑠</a:t>
            </a:r>
            <a:r>
              <a:rPr dirty="0" baseline="23809" sz="1050" spc="-120">
                <a:latin typeface="Cambria Math"/>
                <a:cs typeface="Cambria Math"/>
              </a:rPr>
              <a:t>3</a:t>
            </a:r>
            <a:endParaRPr baseline="23809" sz="1050">
              <a:latin typeface="Cambria Math"/>
              <a:cs typeface="Cambria Math"/>
            </a:endParaRPr>
          </a:p>
        </p:txBody>
      </p:sp>
      <p:sp>
        <p:nvSpPr>
          <p:cNvPr id="52" name="object 52"/>
          <p:cNvSpPr/>
          <p:nvPr/>
        </p:nvSpPr>
        <p:spPr>
          <a:xfrm>
            <a:off x="2983992" y="5127504"/>
            <a:ext cx="3034665" cy="0"/>
          </a:xfrm>
          <a:custGeom>
            <a:avLst/>
            <a:gdLst/>
            <a:ahLst/>
            <a:cxnLst/>
            <a:rect l="l" t="t" r="r" b="b"/>
            <a:pathLst>
              <a:path w="3034665" h="0">
                <a:moveTo>
                  <a:pt x="0" y="0"/>
                </a:moveTo>
                <a:lnTo>
                  <a:pt x="3034271" y="0"/>
                </a:lnTo>
              </a:path>
            </a:pathLst>
          </a:custGeom>
          <a:ln w="7607">
            <a:solidFill>
              <a:srgbClr val="000000"/>
            </a:solidFill>
          </a:ln>
        </p:spPr>
        <p:txBody>
          <a:bodyPr wrap="square" lIns="0" tIns="0" rIns="0" bIns="0" rtlCol="0"/>
          <a:lstStyle/>
          <a:p/>
        </p:txBody>
      </p:sp>
      <p:sp>
        <p:nvSpPr>
          <p:cNvPr id="53" name="object 53"/>
          <p:cNvSpPr txBox="1"/>
          <p:nvPr/>
        </p:nvSpPr>
        <p:spPr>
          <a:xfrm>
            <a:off x="2847848" y="5024120"/>
            <a:ext cx="3917950" cy="177800"/>
          </a:xfrm>
          <a:prstGeom prst="rect">
            <a:avLst/>
          </a:prstGeom>
        </p:spPr>
        <p:txBody>
          <a:bodyPr wrap="square" lIns="0" tIns="12065" rIns="0" bIns="0" rtlCol="0" vert="horz">
            <a:spAutoFit/>
          </a:bodyPr>
          <a:lstStyle/>
          <a:p>
            <a:pPr marL="12700">
              <a:lnSpc>
                <a:spcPct val="100000"/>
              </a:lnSpc>
              <a:spcBef>
                <a:spcPts val="95"/>
              </a:spcBef>
              <a:tabLst>
                <a:tab pos="3204845" algn="l"/>
              </a:tabLst>
            </a:pPr>
            <a:r>
              <a:rPr dirty="0" sz="1000" spc="-5">
                <a:latin typeface="Cambria Math"/>
                <a:cs typeface="Cambria Math"/>
              </a:rPr>
              <a:t>+	=</a:t>
            </a:r>
            <a:r>
              <a:rPr dirty="0" sz="1000" spc="5">
                <a:latin typeface="Cambria Math"/>
                <a:cs typeface="Cambria Math"/>
              </a:rPr>
              <a:t> </a:t>
            </a:r>
            <a:r>
              <a:rPr dirty="0" sz="1000" spc="-140">
                <a:latin typeface="Cambria Math"/>
                <a:cs typeface="Cambria Math"/>
              </a:rPr>
              <a:t>−4.754𝑘𝑘𝑠𝑠𝑠𝑠</a:t>
            </a:r>
            <a:endParaRPr sz="1000">
              <a:latin typeface="Cambria Math"/>
              <a:cs typeface="Cambria Math"/>
            </a:endParaRPr>
          </a:p>
        </p:txBody>
      </p:sp>
      <p:sp>
        <p:nvSpPr>
          <p:cNvPr id="54" name="object 54"/>
          <p:cNvSpPr/>
          <p:nvPr/>
        </p:nvSpPr>
        <p:spPr>
          <a:xfrm>
            <a:off x="1377696" y="6095238"/>
            <a:ext cx="1542415" cy="0"/>
          </a:xfrm>
          <a:custGeom>
            <a:avLst/>
            <a:gdLst/>
            <a:ahLst/>
            <a:cxnLst/>
            <a:rect l="l" t="t" r="r" b="b"/>
            <a:pathLst>
              <a:path w="1542414" h="0">
                <a:moveTo>
                  <a:pt x="0" y="0"/>
                </a:moveTo>
                <a:lnTo>
                  <a:pt x="1542300" y="0"/>
                </a:lnTo>
              </a:path>
            </a:pathLst>
          </a:custGeom>
          <a:ln w="7620">
            <a:solidFill>
              <a:srgbClr val="000000"/>
            </a:solidFill>
          </a:ln>
        </p:spPr>
        <p:txBody>
          <a:bodyPr wrap="square" lIns="0" tIns="0" rIns="0" bIns="0" rtlCol="0"/>
          <a:lstStyle/>
          <a:p/>
        </p:txBody>
      </p:sp>
      <p:sp>
        <p:nvSpPr>
          <p:cNvPr id="55" name="object 55"/>
          <p:cNvSpPr txBox="1"/>
          <p:nvPr/>
        </p:nvSpPr>
        <p:spPr>
          <a:xfrm>
            <a:off x="673100" y="5232298"/>
            <a:ext cx="6405880" cy="839469"/>
          </a:xfrm>
          <a:prstGeom prst="rect">
            <a:avLst/>
          </a:prstGeom>
        </p:spPr>
        <p:txBody>
          <a:bodyPr wrap="square" lIns="0" tIns="84455" rIns="0" bIns="0" rtlCol="0" vert="horz">
            <a:spAutoFit/>
          </a:bodyPr>
          <a:lstStyle/>
          <a:p>
            <a:pPr marL="12700">
              <a:lnSpc>
                <a:spcPct val="100000"/>
              </a:lnSpc>
              <a:spcBef>
                <a:spcPts val="665"/>
              </a:spcBef>
            </a:pPr>
            <a:r>
              <a:rPr dirty="0" sz="1000" spc="-5" b="1">
                <a:latin typeface="Times New Roman"/>
                <a:cs typeface="Times New Roman"/>
              </a:rPr>
              <a:t>At </a:t>
            </a:r>
            <a:r>
              <a:rPr dirty="0" sz="1000" b="1">
                <a:latin typeface="Times New Roman"/>
                <a:cs typeface="Times New Roman"/>
              </a:rPr>
              <a:t>Harp </a:t>
            </a:r>
            <a:r>
              <a:rPr dirty="0" sz="1000" spc="-5" b="1">
                <a:latin typeface="Times New Roman"/>
                <a:cs typeface="Times New Roman"/>
              </a:rPr>
              <a:t>Point</a:t>
            </a:r>
            <a:endParaRPr sz="1000">
              <a:latin typeface="Times New Roman"/>
              <a:cs typeface="Times New Roman"/>
            </a:endParaRPr>
          </a:p>
          <a:p>
            <a:pPr marL="12700" marR="5080" indent="-635">
              <a:lnSpc>
                <a:spcPts val="1180"/>
              </a:lnSpc>
              <a:spcBef>
                <a:spcPts val="620"/>
              </a:spcBef>
            </a:pPr>
            <a:r>
              <a:rPr dirty="0" sz="1000" spc="-5">
                <a:latin typeface="Times New Roman"/>
                <a:cs typeface="Times New Roman"/>
              </a:rPr>
              <a:t>From PGSuper, the effective prestress force at the harp point is </a:t>
            </a:r>
            <a:r>
              <a:rPr dirty="0" sz="1000" spc="-315">
                <a:latin typeface="Cambria Math"/>
                <a:cs typeface="Cambria Math"/>
              </a:rPr>
              <a:t>𝑃𝑃</a:t>
            </a:r>
            <a:r>
              <a:rPr dirty="0" sz="1000" spc="90">
                <a:latin typeface="Cambria Math"/>
                <a:cs typeface="Cambria Math"/>
              </a:rPr>
              <a:t> </a:t>
            </a:r>
            <a:r>
              <a:rPr dirty="0" sz="1000" spc="-5">
                <a:latin typeface="Cambria Math"/>
                <a:cs typeface="Cambria Math"/>
              </a:rPr>
              <a:t>= 1716.91 </a:t>
            </a:r>
            <a:r>
              <a:rPr dirty="0" sz="1000" spc="-290">
                <a:latin typeface="Cambria Math"/>
                <a:cs typeface="Cambria Math"/>
              </a:rPr>
              <a:t>𝑘𝑘𝑠𝑠𝑘𝑘</a:t>
            </a:r>
            <a:r>
              <a:rPr dirty="0" sz="1000" spc="50">
                <a:latin typeface="Cambria Math"/>
                <a:cs typeface="Cambria Math"/>
              </a:rPr>
              <a:t> </a:t>
            </a:r>
            <a:r>
              <a:rPr dirty="0" sz="1000" spc="-5">
                <a:latin typeface="Times New Roman"/>
                <a:cs typeface="Times New Roman"/>
              </a:rPr>
              <a:t>straight strands and </a:t>
            </a:r>
            <a:r>
              <a:rPr dirty="0" sz="1000" spc="-315">
                <a:latin typeface="Cambria Math"/>
                <a:cs typeface="Cambria Math"/>
              </a:rPr>
              <a:t>𝑃𝑃</a:t>
            </a:r>
            <a:r>
              <a:rPr dirty="0" sz="1000" spc="80">
                <a:latin typeface="Cambria Math"/>
                <a:cs typeface="Cambria Math"/>
              </a:rPr>
              <a:t> </a:t>
            </a:r>
            <a:r>
              <a:rPr dirty="0" sz="1000" spc="-5">
                <a:latin typeface="Cambria Math"/>
                <a:cs typeface="Cambria Math"/>
              </a:rPr>
              <a:t>= </a:t>
            </a:r>
            <a:r>
              <a:rPr dirty="0" sz="1000" spc="-145">
                <a:latin typeface="Cambria Math"/>
                <a:cs typeface="Cambria Math"/>
              </a:rPr>
              <a:t>663.35𝑘𝑘𝑠𝑠𝑘𝑘 </a:t>
            </a:r>
            <a:r>
              <a:rPr dirty="0" sz="1000" spc="-5">
                <a:latin typeface="Times New Roman"/>
                <a:cs typeface="Times New Roman"/>
              </a:rPr>
              <a:t>harped  strands. The straight </a:t>
            </a:r>
            <a:r>
              <a:rPr dirty="0" sz="1000" spc="-10">
                <a:latin typeface="Times New Roman"/>
                <a:cs typeface="Times New Roman"/>
              </a:rPr>
              <a:t>and </a:t>
            </a:r>
            <a:r>
              <a:rPr dirty="0" sz="1000" spc="-5">
                <a:latin typeface="Times New Roman"/>
                <a:cs typeface="Times New Roman"/>
              </a:rPr>
              <a:t>harped strand eccentricities are </a:t>
            </a:r>
            <a:r>
              <a:rPr dirty="0" sz="1000" spc="-100">
                <a:latin typeface="Cambria Math"/>
                <a:cs typeface="Cambria Math"/>
              </a:rPr>
              <a:t>31.748𝑠𝑠𝑠𝑠 </a:t>
            </a:r>
            <a:r>
              <a:rPr dirty="0" sz="1000" spc="-10">
                <a:latin typeface="Times New Roman"/>
                <a:cs typeface="Times New Roman"/>
              </a:rPr>
              <a:t>and </a:t>
            </a:r>
            <a:r>
              <a:rPr dirty="0" sz="1000" spc="-90">
                <a:latin typeface="Cambria Math"/>
                <a:cs typeface="Cambria Math"/>
              </a:rPr>
              <a:t>30.775𝑠𝑠𝑠𝑠</a:t>
            </a:r>
            <a:r>
              <a:rPr dirty="0" sz="1000" spc="-90">
                <a:latin typeface="Times New Roman"/>
                <a:cs typeface="Times New Roman"/>
              </a:rPr>
              <a:t>,</a:t>
            </a:r>
            <a:r>
              <a:rPr dirty="0" sz="1000">
                <a:latin typeface="Times New Roman"/>
                <a:cs typeface="Times New Roman"/>
              </a:rPr>
              <a:t> </a:t>
            </a:r>
            <a:r>
              <a:rPr dirty="0" sz="1000" spc="-5">
                <a:latin typeface="Times New Roman"/>
                <a:cs typeface="Times New Roman"/>
              </a:rPr>
              <a:t>respectively.</a:t>
            </a:r>
            <a:endParaRPr sz="1000">
              <a:latin typeface="Times New Roman"/>
              <a:cs typeface="Times New Roman"/>
            </a:endParaRPr>
          </a:p>
          <a:p>
            <a:pPr marL="704215">
              <a:lnSpc>
                <a:spcPct val="100000"/>
              </a:lnSpc>
              <a:spcBef>
                <a:spcPts val="459"/>
              </a:spcBef>
              <a:tabLst>
                <a:tab pos="2397125" algn="l"/>
              </a:tabLst>
            </a:pPr>
            <a:r>
              <a:rPr dirty="0" sz="1000" spc="-120">
                <a:latin typeface="Cambria Math"/>
                <a:cs typeface="Cambria Math"/>
              </a:rPr>
              <a:t>−(1716.91𝑘𝑘𝑠𝑠𝑘𝑘 </a:t>
            </a:r>
            <a:r>
              <a:rPr dirty="0" sz="1000" spc="-50">
                <a:latin typeface="Cambria Math"/>
                <a:cs typeface="Cambria Math"/>
              </a:rPr>
              <a:t> </a:t>
            </a:r>
            <a:r>
              <a:rPr dirty="0" sz="1000" spc="-5">
                <a:latin typeface="Cambria Math"/>
                <a:cs typeface="Cambria Math"/>
              </a:rPr>
              <a:t>+</a:t>
            </a:r>
            <a:r>
              <a:rPr dirty="0" sz="1000" spc="25">
                <a:latin typeface="Cambria Math"/>
                <a:cs typeface="Cambria Math"/>
              </a:rPr>
              <a:t> </a:t>
            </a:r>
            <a:r>
              <a:rPr dirty="0" sz="1000" spc="-135">
                <a:latin typeface="Cambria Math"/>
                <a:cs typeface="Cambria Math"/>
              </a:rPr>
              <a:t>663.35𝑘𝑘𝑠𝑠𝑘𝑘)	</a:t>
            </a:r>
            <a:r>
              <a:rPr dirty="0" sz="1000" spc="-100">
                <a:latin typeface="Cambria Math"/>
                <a:cs typeface="Cambria Math"/>
              </a:rPr>
              <a:t>(−1716.91𝑘𝑘𝑠𝑠𝑘𝑘)</a:t>
            </a:r>
            <a:r>
              <a:rPr dirty="0" baseline="2777" sz="1500" spc="-150">
                <a:latin typeface="Cambria Math"/>
                <a:cs typeface="Cambria Math"/>
              </a:rPr>
              <a:t>(</a:t>
            </a:r>
            <a:r>
              <a:rPr dirty="0" sz="1000" spc="-100">
                <a:latin typeface="Cambria Math"/>
                <a:cs typeface="Cambria Math"/>
              </a:rPr>
              <a:t>31.748𝑠𝑠𝑠𝑠</a:t>
            </a:r>
            <a:r>
              <a:rPr dirty="0" baseline="2777" sz="1500" spc="-150">
                <a:latin typeface="Cambria Math"/>
                <a:cs typeface="Cambria Math"/>
              </a:rPr>
              <a:t>) </a:t>
            </a:r>
            <a:r>
              <a:rPr dirty="0" sz="1000" spc="-5">
                <a:latin typeface="Cambria Math"/>
                <a:cs typeface="Cambria Math"/>
              </a:rPr>
              <a:t>+</a:t>
            </a:r>
            <a:r>
              <a:rPr dirty="0" sz="1000">
                <a:latin typeface="Cambria Math"/>
                <a:cs typeface="Cambria Math"/>
              </a:rPr>
              <a:t> </a:t>
            </a:r>
            <a:r>
              <a:rPr dirty="0" sz="1000" spc="-100">
                <a:latin typeface="Cambria Math"/>
                <a:cs typeface="Cambria Math"/>
              </a:rPr>
              <a:t>(−663.35𝑘𝑘𝑠𝑠𝑘𝑘)</a:t>
            </a:r>
            <a:r>
              <a:rPr dirty="0" baseline="2777" sz="1500" spc="-150">
                <a:latin typeface="Cambria Math"/>
                <a:cs typeface="Cambria Math"/>
              </a:rPr>
              <a:t>(</a:t>
            </a:r>
            <a:r>
              <a:rPr dirty="0" sz="1000" spc="-100">
                <a:latin typeface="Cambria Math"/>
                <a:cs typeface="Cambria Math"/>
              </a:rPr>
              <a:t>30.775𝑠𝑠𝑠𝑠</a:t>
            </a:r>
            <a:r>
              <a:rPr dirty="0" baseline="2777" sz="1500" spc="-150">
                <a:latin typeface="Cambria Math"/>
                <a:cs typeface="Cambria Math"/>
              </a:rPr>
              <a:t>)</a:t>
            </a:r>
            <a:endParaRPr baseline="2777" sz="1500">
              <a:latin typeface="Cambria Math"/>
              <a:cs typeface="Cambria Math"/>
            </a:endParaRPr>
          </a:p>
        </p:txBody>
      </p:sp>
      <p:sp>
        <p:nvSpPr>
          <p:cNvPr id="56" name="object 56"/>
          <p:cNvSpPr txBox="1"/>
          <p:nvPr/>
        </p:nvSpPr>
        <p:spPr>
          <a:xfrm>
            <a:off x="1787061" y="6077242"/>
            <a:ext cx="3158490" cy="177800"/>
          </a:xfrm>
          <a:prstGeom prst="rect">
            <a:avLst/>
          </a:prstGeom>
        </p:spPr>
        <p:txBody>
          <a:bodyPr wrap="square" lIns="0" tIns="12065" rIns="0" bIns="0" rtlCol="0" vert="horz">
            <a:spAutoFit/>
          </a:bodyPr>
          <a:lstStyle/>
          <a:p>
            <a:pPr marL="50800">
              <a:lnSpc>
                <a:spcPct val="100000"/>
              </a:lnSpc>
              <a:spcBef>
                <a:spcPts val="95"/>
              </a:spcBef>
              <a:tabLst>
                <a:tab pos="2394585" algn="l"/>
              </a:tabLst>
            </a:pPr>
            <a:r>
              <a:rPr dirty="0" sz="1000" spc="-80">
                <a:latin typeface="Cambria Math"/>
                <a:cs typeface="Cambria Math"/>
              </a:rPr>
              <a:t>923.531𝑠𝑠𝑠𝑠</a:t>
            </a:r>
            <a:r>
              <a:rPr dirty="0" baseline="23809" sz="1050" spc="-120">
                <a:latin typeface="Cambria Math"/>
                <a:cs typeface="Cambria Math"/>
              </a:rPr>
              <a:t>2	</a:t>
            </a:r>
            <a:r>
              <a:rPr dirty="0" sz="1000" spc="-75">
                <a:latin typeface="Cambria Math"/>
                <a:cs typeface="Cambria Math"/>
              </a:rPr>
              <a:t>−19152.5𝑠𝑠𝑠𝑠</a:t>
            </a:r>
            <a:r>
              <a:rPr dirty="0" baseline="23809" sz="1050" spc="-112">
                <a:latin typeface="Cambria Math"/>
                <a:cs typeface="Cambria Math"/>
              </a:rPr>
              <a:t>3</a:t>
            </a:r>
            <a:endParaRPr baseline="23809" sz="1050">
              <a:latin typeface="Cambria Math"/>
              <a:cs typeface="Cambria Math"/>
            </a:endParaRPr>
          </a:p>
        </p:txBody>
      </p:sp>
      <p:sp>
        <p:nvSpPr>
          <p:cNvPr id="57" name="object 57"/>
          <p:cNvSpPr/>
          <p:nvPr/>
        </p:nvSpPr>
        <p:spPr>
          <a:xfrm>
            <a:off x="3070860" y="6095238"/>
            <a:ext cx="2940050" cy="0"/>
          </a:xfrm>
          <a:custGeom>
            <a:avLst/>
            <a:gdLst/>
            <a:ahLst/>
            <a:cxnLst/>
            <a:rect l="l" t="t" r="r" b="b"/>
            <a:pathLst>
              <a:path w="2940050" h="0">
                <a:moveTo>
                  <a:pt x="0" y="0"/>
                </a:moveTo>
                <a:lnTo>
                  <a:pt x="2939795" y="0"/>
                </a:lnTo>
              </a:path>
            </a:pathLst>
          </a:custGeom>
          <a:ln w="7620">
            <a:solidFill>
              <a:srgbClr val="000000"/>
            </a:solidFill>
          </a:ln>
        </p:spPr>
        <p:txBody>
          <a:bodyPr wrap="square" lIns="0" tIns="0" rIns="0" bIns="0" rtlCol="0"/>
          <a:lstStyle/>
          <a:p/>
        </p:txBody>
      </p:sp>
      <p:sp>
        <p:nvSpPr>
          <p:cNvPr id="58" name="object 58"/>
          <p:cNvSpPr txBox="1"/>
          <p:nvPr/>
        </p:nvSpPr>
        <p:spPr>
          <a:xfrm>
            <a:off x="1051993" y="5991904"/>
            <a:ext cx="5636895" cy="177800"/>
          </a:xfrm>
          <a:prstGeom prst="rect">
            <a:avLst/>
          </a:prstGeom>
        </p:spPr>
        <p:txBody>
          <a:bodyPr wrap="square" lIns="0" tIns="12065" rIns="0" bIns="0" rtlCol="0" vert="horz">
            <a:spAutoFit/>
          </a:bodyPr>
          <a:lstStyle/>
          <a:p>
            <a:pPr marL="63500">
              <a:lnSpc>
                <a:spcPct val="100000"/>
              </a:lnSpc>
              <a:spcBef>
                <a:spcPts val="95"/>
              </a:spcBef>
              <a:tabLst>
                <a:tab pos="1896745" algn="l"/>
                <a:tab pos="4994910" algn="l"/>
              </a:tabLst>
            </a:pPr>
            <a:r>
              <a:rPr dirty="0" sz="1000" spc="-345">
                <a:latin typeface="Cambria Math"/>
                <a:cs typeface="Cambria Math"/>
              </a:rPr>
              <a:t>𝑓𝑓</a:t>
            </a:r>
            <a:r>
              <a:rPr dirty="0" baseline="-15873" sz="1050" spc="-517">
                <a:latin typeface="Cambria Math"/>
                <a:cs typeface="Cambria Math"/>
              </a:rPr>
              <a:t>𝑑𝑑</a:t>
            </a:r>
            <a:r>
              <a:rPr dirty="0" baseline="-15873" sz="1050" spc="277">
                <a:latin typeface="Cambria Math"/>
                <a:cs typeface="Cambria Math"/>
              </a:rPr>
              <a:t> </a:t>
            </a:r>
            <a:r>
              <a:rPr dirty="0" sz="1000" spc="-5">
                <a:latin typeface="Cambria Math"/>
                <a:cs typeface="Cambria Math"/>
              </a:rPr>
              <a:t>=	+	=</a:t>
            </a:r>
            <a:r>
              <a:rPr dirty="0" sz="1000" spc="35">
                <a:latin typeface="Cambria Math"/>
                <a:cs typeface="Cambria Math"/>
              </a:rPr>
              <a:t> </a:t>
            </a:r>
            <a:r>
              <a:rPr dirty="0" sz="1000" spc="-155">
                <a:latin typeface="Cambria Math"/>
                <a:cs typeface="Cambria Math"/>
              </a:rPr>
              <a:t>1.335𝑘𝑘𝑠𝑠𝑠𝑠</a:t>
            </a:r>
            <a:endParaRPr sz="1000">
              <a:latin typeface="Cambria Math"/>
              <a:cs typeface="Cambria Math"/>
            </a:endParaRPr>
          </a:p>
        </p:txBody>
      </p:sp>
      <p:sp>
        <p:nvSpPr>
          <p:cNvPr id="59" name="object 59"/>
          <p:cNvSpPr txBox="1"/>
          <p:nvPr/>
        </p:nvSpPr>
        <p:spPr>
          <a:xfrm>
            <a:off x="1022564" y="6365264"/>
            <a:ext cx="317500" cy="177800"/>
          </a:xfrm>
          <a:prstGeom prst="rect">
            <a:avLst/>
          </a:prstGeom>
        </p:spPr>
        <p:txBody>
          <a:bodyPr wrap="square" lIns="0" tIns="12065" rIns="0" bIns="0" rtlCol="0" vert="horz">
            <a:spAutoFit/>
          </a:bodyPr>
          <a:lstStyle/>
          <a:p>
            <a:pPr marL="38100">
              <a:lnSpc>
                <a:spcPct val="100000"/>
              </a:lnSpc>
              <a:spcBef>
                <a:spcPts val="95"/>
              </a:spcBef>
            </a:pPr>
            <a:r>
              <a:rPr dirty="0" sz="1000" spc="-275">
                <a:latin typeface="Cambria Math"/>
                <a:cs typeface="Cambria Math"/>
              </a:rPr>
              <a:t>𝑓𝑓</a:t>
            </a:r>
            <a:r>
              <a:rPr dirty="0" baseline="-15873" sz="1050" spc="-412">
                <a:latin typeface="Cambria Math"/>
                <a:cs typeface="Cambria Math"/>
              </a:rPr>
              <a:t>𝑠𝑠</a:t>
            </a:r>
            <a:r>
              <a:rPr dirty="0" baseline="-15873" sz="1050" spc="217">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60" name="object 60"/>
          <p:cNvSpPr/>
          <p:nvPr/>
        </p:nvSpPr>
        <p:spPr>
          <a:xfrm>
            <a:off x="1336547" y="6468617"/>
            <a:ext cx="1542415" cy="0"/>
          </a:xfrm>
          <a:custGeom>
            <a:avLst/>
            <a:gdLst/>
            <a:ahLst/>
            <a:cxnLst/>
            <a:rect l="l" t="t" r="r" b="b"/>
            <a:pathLst>
              <a:path w="1542414" h="0">
                <a:moveTo>
                  <a:pt x="0" y="0"/>
                </a:moveTo>
                <a:lnTo>
                  <a:pt x="1542300" y="0"/>
                </a:lnTo>
              </a:path>
            </a:pathLst>
          </a:custGeom>
          <a:ln w="7620">
            <a:solidFill>
              <a:srgbClr val="000000"/>
            </a:solidFill>
          </a:ln>
        </p:spPr>
        <p:txBody>
          <a:bodyPr wrap="square" lIns="0" tIns="0" rIns="0" bIns="0" rtlCol="0"/>
          <a:lstStyle/>
          <a:p/>
        </p:txBody>
      </p:sp>
      <p:sp>
        <p:nvSpPr>
          <p:cNvPr id="61" name="object 61"/>
          <p:cNvSpPr txBox="1"/>
          <p:nvPr/>
        </p:nvSpPr>
        <p:spPr>
          <a:xfrm>
            <a:off x="1323835" y="6267714"/>
            <a:ext cx="4658360" cy="177800"/>
          </a:xfrm>
          <a:prstGeom prst="rect">
            <a:avLst/>
          </a:prstGeom>
        </p:spPr>
        <p:txBody>
          <a:bodyPr wrap="square" lIns="0" tIns="12065" rIns="0" bIns="0" rtlCol="0" vert="horz">
            <a:spAutoFit/>
          </a:bodyPr>
          <a:lstStyle/>
          <a:p>
            <a:pPr marL="12700">
              <a:lnSpc>
                <a:spcPct val="100000"/>
              </a:lnSpc>
              <a:spcBef>
                <a:spcPts val="95"/>
              </a:spcBef>
              <a:tabLst>
                <a:tab pos="1706880" algn="l"/>
              </a:tabLst>
            </a:pPr>
            <a:r>
              <a:rPr dirty="0" sz="1000" spc="-114">
                <a:latin typeface="Cambria Math"/>
                <a:cs typeface="Cambria Math"/>
              </a:rPr>
              <a:t>−(1716.91𝑘𝑘𝑠𝑠𝑘𝑘 </a:t>
            </a:r>
            <a:r>
              <a:rPr dirty="0" sz="1000" spc="-70">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135">
                <a:latin typeface="Cambria Math"/>
                <a:cs typeface="Cambria Math"/>
              </a:rPr>
              <a:t>663.35𝑘𝑘𝑠𝑠𝑘𝑘)	</a:t>
            </a:r>
            <a:r>
              <a:rPr dirty="0" sz="1000" spc="-100">
                <a:latin typeface="Cambria Math"/>
                <a:cs typeface="Cambria Math"/>
              </a:rPr>
              <a:t>(−1716.91𝑘𝑘𝑠𝑠𝑘𝑘)</a:t>
            </a:r>
            <a:r>
              <a:rPr dirty="0" baseline="2777" sz="1500" spc="-150">
                <a:latin typeface="Cambria Math"/>
                <a:cs typeface="Cambria Math"/>
              </a:rPr>
              <a:t>(</a:t>
            </a:r>
            <a:r>
              <a:rPr dirty="0" sz="1000" spc="-100">
                <a:latin typeface="Cambria Math"/>
                <a:cs typeface="Cambria Math"/>
              </a:rPr>
              <a:t>31.748𝑠𝑠𝑠𝑠</a:t>
            </a:r>
            <a:r>
              <a:rPr dirty="0" baseline="2777" sz="1500" spc="-150">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100">
                <a:latin typeface="Cambria Math"/>
                <a:cs typeface="Cambria Math"/>
              </a:rPr>
              <a:t>(−663.35𝑘𝑘𝑠𝑠𝑘𝑘)</a:t>
            </a:r>
            <a:r>
              <a:rPr dirty="0" baseline="2777" sz="1500" spc="-150">
                <a:latin typeface="Cambria Math"/>
                <a:cs typeface="Cambria Math"/>
              </a:rPr>
              <a:t>(</a:t>
            </a:r>
            <a:r>
              <a:rPr dirty="0" sz="1000" spc="-100">
                <a:latin typeface="Cambria Math"/>
                <a:cs typeface="Cambria Math"/>
              </a:rPr>
              <a:t>30.775𝑠𝑠𝑠𝑠</a:t>
            </a:r>
            <a:r>
              <a:rPr dirty="0" baseline="2777" sz="1500" spc="-150">
                <a:latin typeface="Cambria Math"/>
                <a:cs typeface="Cambria Math"/>
              </a:rPr>
              <a:t>)</a:t>
            </a:r>
            <a:endParaRPr baseline="2777" sz="1500">
              <a:latin typeface="Cambria Math"/>
              <a:cs typeface="Cambria Math"/>
            </a:endParaRPr>
          </a:p>
        </p:txBody>
      </p:sp>
      <p:sp>
        <p:nvSpPr>
          <p:cNvPr id="62" name="object 62"/>
          <p:cNvSpPr txBox="1"/>
          <p:nvPr/>
        </p:nvSpPr>
        <p:spPr>
          <a:xfrm>
            <a:off x="1745913" y="6450622"/>
            <a:ext cx="3112770" cy="177800"/>
          </a:xfrm>
          <a:prstGeom prst="rect">
            <a:avLst/>
          </a:prstGeom>
        </p:spPr>
        <p:txBody>
          <a:bodyPr wrap="square" lIns="0" tIns="12065" rIns="0" bIns="0" rtlCol="0" vert="horz">
            <a:spAutoFit/>
          </a:bodyPr>
          <a:lstStyle/>
          <a:p>
            <a:pPr marL="50800">
              <a:lnSpc>
                <a:spcPct val="100000"/>
              </a:lnSpc>
              <a:spcBef>
                <a:spcPts val="95"/>
              </a:spcBef>
              <a:tabLst>
                <a:tab pos="2443480" algn="l"/>
              </a:tabLst>
            </a:pPr>
            <a:r>
              <a:rPr dirty="0" sz="1000" spc="-80">
                <a:latin typeface="Cambria Math"/>
                <a:cs typeface="Cambria Math"/>
              </a:rPr>
              <a:t>923.531𝑠𝑠𝑠𝑠</a:t>
            </a:r>
            <a:r>
              <a:rPr dirty="0" baseline="23809" sz="1050" spc="-120">
                <a:latin typeface="Cambria Math"/>
                <a:cs typeface="Cambria Math"/>
              </a:rPr>
              <a:t>2	</a:t>
            </a:r>
            <a:r>
              <a:rPr dirty="0" sz="1000" spc="-80">
                <a:latin typeface="Cambria Math"/>
                <a:cs typeface="Cambria Math"/>
              </a:rPr>
              <a:t>20594.8𝑠𝑠𝑠𝑠</a:t>
            </a:r>
            <a:r>
              <a:rPr dirty="0" baseline="23809" sz="1050" spc="-120">
                <a:latin typeface="Cambria Math"/>
                <a:cs typeface="Cambria Math"/>
              </a:rPr>
              <a:t>3</a:t>
            </a:r>
            <a:endParaRPr baseline="23809" sz="1050">
              <a:latin typeface="Cambria Math"/>
              <a:cs typeface="Cambria Math"/>
            </a:endParaRPr>
          </a:p>
        </p:txBody>
      </p:sp>
      <p:sp>
        <p:nvSpPr>
          <p:cNvPr id="63" name="object 63"/>
          <p:cNvSpPr/>
          <p:nvPr/>
        </p:nvSpPr>
        <p:spPr>
          <a:xfrm>
            <a:off x="3031235" y="6468617"/>
            <a:ext cx="2940050" cy="0"/>
          </a:xfrm>
          <a:custGeom>
            <a:avLst/>
            <a:gdLst/>
            <a:ahLst/>
            <a:cxnLst/>
            <a:rect l="l" t="t" r="r" b="b"/>
            <a:pathLst>
              <a:path w="2940050" h="0">
                <a:moveTo>
                  <a:pt x="0" y="0"/>
                </a:moveTo>
                <a:lnTo>
                  <a:pt x="2939795" y="0"/>
                </a:lnTo>
              </a:path>
            </a:pathLst>
          </a:custGeom>
          <a:ln w="7620">
            <a:solidFill>
              <a:srgbClr val="000000"/>
            </a:solidFill>
          </a:ln>
        </p:spPr>
        <p:txBody>
          <a:bodyPr wrap="square" lIns="0" tIns="0" rIns="0" bIns="0" rtlCol="0"/>
          <a:lstStyle/>
          <a:p/>
        </p:txBody>
      </p:sp>
      <p:sp>
        <p:nvSpPr>
          <p:cNvPr id="64" name="object 64"/>
          <p:cNvSpPr txBox="1"/>
          <p:nvPr/>
        </p:nvSpPr>
        <p:spPr>
          <a:xfrm>
            <a:off x="2895092" y="6365240"/>
            <a:ext cx="3823335" cy="177800"/>
          </a:xfrm>
          <a:prstGeom prst="rect">
            <a:avLst/>
          </a:prstGeom>
        </p:spPr>
        <p:txBody>
          <a:bodyPr wrap="square" lIns="0" tIns="12065" rIns="0" bIns="0" rtlCol="0" vert="horz">
            <a:spAutoFit/>
          </a:bodyPr>
          <a:lstStyle/>
          <a:p>
            <a:pPr marL="12700">
              <a:lnSpc>
                <a:spcPct val="100000"/>
              </a:lnSpc>
              <a:spcBef>
                <a:spcPts val="95"/>
              </a:spcBef>
              <a:tabLst>
                <a:tab pos="3110865" algn="l"/>
              </a:tabLst>
            </a:pPr>
            <a:r>
              <a:rPr dirty="0" sz="1000" spc="-5">
                <a:latin typeface="Cambria Math"/>
                <a:cs typeface="Cambria Math"/>
              </a:rPr>
              <a:t>+	=</a:t>
            </a:r>
            <a:r>
              <a:rPr dirty="0" sz="1000" spc="5">
                <a:latin typeface="Cambria Math"/>
                <a:cs typeface="Cambria Math"/>
              </a:rPr>
              <a:t> </a:t>
            </a:r>
            <a:r>
              <a:rPr dirty="0" sz="1000" spc="-140">
                <a:latin typeface="Cambria Math"/>
                <a:cs typeface="Cambria Math"/>
              </a:rPr>
              <a:t>−6.215𝑘𝑘𝑠𝑠𝑠𝑠</a:t>
            </a:r>
            <a:endParaRPr sz="1000">
              <a:latin typeface="Cambria Math"/>
              <a:cs typeface="Cambria Math"/>
            </a:endParaRPr>
          </a:p>
        </p:txBody>
      </p:sp>
      <p:sp>
        <p:nvSpPr>
          <p:cNvPr id="65" name="object 65"/>
          <p:cNvSpPr txBox="1"/>
          <p:nvPr/>
        </p:nvSpPr>
        <p:spPr>
          <a:xfrm>
            <a:off x="673100" y="6720331"/>
            <a:ext cx="1786889" cy="193675"/>
          </a:xfrm>
          <a:prstGeom prst="rect">
            <a:avLst/>
          </a:prstGeom>
        </p:spPr>
        <p:txBody>
          <a:bodyPr wrap="square" lIns="0" tIns="13335" rIns="0" bIns="0" rtlCol="0" vert="horz">
            <a:spAutoFit/>
          </a:bodyPr>
          <a:lstStyle/>
          <a:p>
            <a:pPr marL="12700">
              <a:lnSpc>
                <a:spcPct val="100000"/>
              </a:lnSpc>
              <a:spcBef>
                <a:spcPts val="105"/>
              </a:spcBef>
              <a:tabLst>
                <a:tab pos="743585" algn="l"/>
              </a:tabLst>
            </a:pPr>
            <a:r>
              <a:rPr dirty="0" sz="1100" i="1">
                <a:latin typeface="Times New Roman"/>
                <a:cs typeface="Times New Roman"/>
              </a:rPr>
              <a:t>4.2.4.4.1.2	Girder</a:t>
            </a:r>
            <a:r>
              <a:rPr dirty="0" sz="1100" spc="-50" i="1">
                <a:latin typeface="Times New Roman"/>
                <a:cs typeface="Times New Roman"/>
              </a:rPr>
              <a:t> </a:t>
            </a:r>
            <a:r>
              <a:rPr dirty="0" sz="1100" spc="-5" i="1">
                <a:latin typeface="Times New Roman"/>
                <a:cs typeface="Times New Roman"/>
              </a:rPr>
              <a:t>self-weight</a:t>
            </a:r>
            <a:endParaRPr sz="1100">
              <a:latin typeface="Times New Roman"/>
              <a:cs typeface="Times New Roman"/>
            </a:endParaRPr>
          </a:p>
        </p:txBody>
      </p:sp>
      <p:sp>
        <p:nvSpPr>
          <p:cNvPr id="66" name="object 66"/>
          <p:cNvSpPr txBox="1"/>
          <p:nvPr/>
        </p:nvSpPr>
        <p:spPr>
          <a:xfrm>
            <a:off x="3522967" y="6880368"/>
            <a:ext cx="119380"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𝑤𝑤</a:t>
            </a:r>
            <a:endParaRPr sz="1000">
              <a:latin typeface="Cambria Math"/>
              <a:cs typeface="Cambria Math"/>
            </a:endParaRPr>
          </a:p>
        </p:txBody>
      </p:sp>
      <p:sp>
        <p:nvSpPr>
          <p:cNvPr id="67" name="object 67"/>
          <p:cNvSpPr txBox="1"/>
          <p:nvPr/>
        </p:nvSpPr>
        <p:spPr>
          <a:xfrm>
            <a:off x="3603752" y="6944359"/>
            <a:ext cx="8382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𝑔𝑔</a:t>
            </a:r>
            <a:endParaRPr sz="700">
              <a:latin typeface="Cambria Math"/>
              <a:cs typeface="Cambria Math"/>
            </a:endParaRPr>
          </a:p>
        </p:txBody>
      </p:sp>
      <p:sp>
        <p:nvSpPr>
          <p:cNvPr id="68" name="object 68"/>
          <p:cNvSpPr txBox="1"/>
          <p:nvPr/>
        </p:nvSpPr>
        <p:spPr>
          <a:xfrm>
            <a:off x="3561079" y="7064756"/>
            <a:ext cx="95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endParaRPr sz="1000">
              <a:latin typeface="Cambria Math"/>
              <a:cs typeface="Cambria Math"/>
            </a:endParaRPr>
          </a:p>
        </p:txBody>
      </p:sp>
      <p:sp>
        <p:nvSpPr>
          <p:cNvPr id="69" name="object 69"/>
          <p:cNvSpPr/>
          <p:nvPr/>
        </p:nvSpPr>
        <p:spPr>
          <a:xfrm>
            <a:off x="3535679" y="7082790"/>
            <a:ext cx="146685" cy="0"/>
          </a:xfrm>
          <a:custGeom>
            <a:avLst/>
            <a:gdLst/>
            <a:ahLst/>
            <a:cxnLst/>
            <a:rect l="l" t="t" r="r" b="b"/>
            <a:pathLst>
              <a:path w="146685" h="0">
                <a:moveTo>
                  <a:pt x="0" y="0"/>
                </a:moveTo>
                <a:lnTo>
                  <a:pt x="146303" y="0"/>
                </a:lnTo>
              </a:path>
            </a:pathLst>
          </a:custGeom>
          <a:ln w="7619">
            <a:solidFill>
              <a:srgbClr val="000000"/>
            </a:solidFill>
          </a:ln>
        </p:spPr>
        <p:txBody>
          <a:bodyPr wrap="square" lIns="0" tIns="0" rIns="0" bIns="0" rtlCol="0"/>
          <a:lstStyle/>
          <a:p/>
        </p:txBody>
      </p:sp>
      <p:sp>
        <p:nvSpPr>
          <p:cNvPr id="70" name="object 70"/>
          <p:cNvSpPr txBox="1"/>
          <p:nvPr/>
        </p:nvSpPr>
        <p:spPr>
          <a:xfrm>
            <a:off x="3292855" y="7043419"/>
            <a:ext cx="586740" cy="132080"/>
          </a:xfrm>
          <a:prstGeom prst="rect">
            <a:avLst/>
          </a:prstGeom>
        </p:spPr>
        <p:txBody>
          <a:bodyPr wrap="square" lIns="0" tIns="12065" rIns="0" bIns="0" rtlCol="0" vert="horz">
            <a:spAutoFit/>
          </a:bodyPr>
          <a:lstStyle/>
          <a:p>
            <a:pPr marL="12700">
              <a:lnSpc>
                <a:spcPct val="100000"/>
              </a:lnSpc>
              <a:spcBef>
                <a:spcPts val="95"/>
              </a:spcBef>
              <a:tabLst>
                <a:tab pos="530225" algn="l"/>
              </a:tabLst>
            </a:pPr>
            <a:r>
              <a:rPr dirty="0" sz="700" spc="-325">
                <a:latin typeface="Cambria Math"/>
                <a:cs typeface="Cambria Math"/>
              </a:rPr>
              <a:t>𝑔𝑔</a:t>
            </a:r>
            <a:r>
              <a:rPr dirty="0" sz="700" spc="-325">
                <a:latin typeface="Cambria Math"/>
                <a:cs typeface="Cambria Math"/>
              </a:rPr>
              <a:t>	</a:t>
            </a:r>
            <a:r>
              <a:rPr dirty="0" sz="700" spc="-340">
                <a:latin typeface="Cambria Math"/>
                <a:cs typeface="Cambria Math"/>
              </a:rPr>
              <a:t>𝑠𝑠</a:t>
            </a:r>
            <a:endParaRPr sz="700">
              <a:latin typeface="Cambria Math"/>
              <a:cs typeface="Cambria Math"/>
            </a:endParaRPr>
          </a:p>
        </p:txBody>
      </p:sp>
      <p:sp>
        <p:nvSpPr>
          <p:cNvPr id="71" name="object 71"/>
          <p:cNvSpPr txBox="1"/>
          <p:nvPr/>
        </p:nvSpPr>
        <p:spPr>
          <a:xfrm>
            <a:off x="4158488" y="6970268"/>
            <a:ext cx="76835" cy="132080"/>
          </a:xfrm>
          <a:prstGeom prst="rect">
            <a:avLst/>
          </a:prstGeom>
        </p:spPr>
        <p:txBody>
          <a:bodyPr wrap="square" lIns="0" tIns="12065" rIns="0" bIns="0" rtlCol="0" vert="horz">
            <a:spAutoFit/>
          </a:bodyPr>
          <a:lstStyle/>
          <a:p>
            <a:pPr marL="12700">
              <a:lnSpc>
                <a:spcPct val="100000"/>
              </a:lnSpc>
              <a:spcBef>
                <a:spcPts val="95"/>
              </a:spcBef>
            </a:pPr>
            <a:r>
              <a:rPr dirty="0" sz="700" spc="15">
                <a:latin typeface="Cambria Math"/>
                <a:cs typeface="Cambria Math"/>
              </a:rPr>
              <a:t>2</a:t>
            </a:r>
            <a:endParaRPr sz="700">
              <a:latin typeface="Cambria Math"/>
              <a:cs typeface="Cambria Math"/>
            </a:endParaRPr>
          </a:p>
        </p:txBody>
      </p:sp>
      <p:sp>
        <p:nvSpPr>
          <p:cNvPr id="72" name="object 72"/>
          <p:cNvSpPr txBox="1"/>
          <p:nvPr/>
        </p:nvSpPr>
        <p:spPr>
          <a:xfrm>
            <a:off x="3196844" y="6979411"/>
            <a:ext cx="1264920" cy="177800"/>
          </a:xfrm>
          <a:prstGeom prst="rect">
            <a:avLst/>
          </a:prstGeom>
        </p:spPr>
        <p:txBody>
          <a:bodyPr wrap="square" lIns="0" tIns="12065" rIns="0" bIns="0" rtlCol="0" vert="horz">
            <a:spAutoFit/>
          </a:bodyPr>
          <a:lstStyle/>
          <a:p>
            <a:pPr marL="12700">
              <a:lnSpc>
                <a:spcPct val="100000"/>
              </a:lnSpc>
              <a:spcBef>
                <a:spcPts val="95"/>
              </a:spcBef>
              <a:tabLst>
                <a:tab pos="506095" algn="l"/>
              </a:tabLst>
            </a:pPr>
            <a:r>
              <a:rPr dirty="0" sz="1000" spc="-430">
                <a:latin typeface="Cambria Math"/>
                <a:cs typeface="Cambria Math"/>
              </a:rPr>
              <a:t>𝑀𝑀</a:t>
            </a:r>
            <a:r>
              <a:rPr dirty="0" sz="1000" spc="475">
                <a:latin typeface="Cambria Math"/>
                <a:cs typeface="Cambria Math"/>
              </a:rPr>
              <a:t> </a:t>
            </a:r>
            <a:r>
              <a:rPr dirty="0" sz="1000" spc="-5">
                <a:latin typeface="Cambria Math"/>
                <a:cs typeface="Cambria Math"/>
              </a:rPr>
              <a:t>=	</a:t>
            </a:r>
            <a:r>
              <a:rPr dirty="0" baseline="2777" sz="1500" spc="-270">
                <a:latin typeface="Cambria Math"/>
                <a:cs typeface="Cambria Math"/>
              </a:rPr>
              <a:t>(</a:t>
            </a:r>
            <a:r>
              <a:rPr dirty="0" sz="1000" spc="-180">
                <a:latin typeface="Cambria Math"/>
                <a:cs typeface="Cambria Math"/>
              </a:rPr>
              <a:t>𝐿𝐿 </a:t>
            </a:r>
            <a:r>
              <a:rPr dirty="0" sz="1000" spc="-475">
                <a:latin typeface="Cambria Math"/>
                <a:cs typeface="Cambria Math"/>
              </a:rPr>
              <a:t>𝑤𝑤</a:t>
            </a:r>
            <a:r>
              <a:rPr dirty="0" sz="1000" spc="20">
                <a:latin typeface="Cambria Math"/>
                <a:cs typeface="Cambria Math"/>
              </a:rPr>
              <a:t> </a:t>
            </a:r>
            <a:r>
              <a:rPr dirty="0" sz="1000" spc="-5">
                <a:latin typeface="Cambria Math"/>
                <a:cs typeface="Cambria Math"/>
              </a:rPr>
              <a:t>− </a:t>
            </a:r>
            <a:r>
              <a:rPr dirty="0" sz="1000" spc="-475">
                <a:latin typeface="Cambria Math"/>
                <a:cs typeface="Cambria Math"/>
              </a:rPr>
              <a:t>𝑤𝑤</a:t>
            </a:r>
            <a:r>
              <a:rPr dirty="0" sz="1000" spc="475">
                <a:latin typeface="Cambria Math"/>
                <a:cs typeface="Cambria Math"/>
              </a:rPr>
              <a:t> </a:t>
            </a:r>
            <a:r>
              <a:rPr dirty="0" sz="1000" spc="-5">
                <a:latin typeface="Cambria Math"/>
                <a:cs typeface="Cambria Math"/>
              </a:rPr>
              <a:t>−</a:t>
            </a:r>
            <a:r>
              <a:rPr dirty="0" sz="1000" spc="-40">
                <a:latin typeface="Cambria Math"/>
                <a:cs typeface="Cambria Math"/>
              </a:rPr>
              <a:t> </a:t>
            </a:r>
            <a:r>
              <a:rPr dirty="0" sz="1000" spc="-360">
                <a:latin typeface="Cambria Math"/>
                <a:cs typeface="Cambria Math"/>
              </a:rPr>
              <a:t>𝐴𝐴</a:t>
            </a:r>
            <a:endParaRPr sz="1000">
              <a:latin typeface="Cambria Math"/>
              <a:cs typeface="Cambria Math"/>
            </a:endParaRPr>
          </a:p>
        </p:txBody>
      </p:sp>
      <p:sp>
        <p:nvSpPr>
          <p:cNvPr id="73" name="object 73"/>
          <p:cNvSpPr txBox="1"/>
          <p:nvPr/>
        </p:nvSpPr>
        <p:spPr>
          <a:xfrm>
            <a:off x="4438903" y="6970268"/>
            <a:ext cx="76835" cy="132080"/>
          </a:xfrm>
          <a:prstGeom prst="rect">
            <a:avLst/>
          </a:prstGeom>
        </p:spPr>
        <p:txBody>
          <a:bodyPr wrap="square" lIns="0" tIns="12065" rIns="0" bIns="0" rtlCol="0" vert="horz">
            <a:spAutoFit/>
          </a:bodyPr>
          <a:lstStyle/>
          <a:p>
            <a:pPr marL="12700">
              <a:lnSpc>
                <a:spcPct val="100000"/>
              </a:lnSpc>
              <a:spcBef>
                <a:spcPts val="95"/>
              </a:spcBef>
            </a:pPr>
            <a:r>
              <a:rPr dirty="0" sz="700" spc="15">
                <a:latin typeface="Cambria Math"/>
                <a:cs typeface="Cambria Math"/>
              </a:rPr>
              <a:t>2</a:t>
            </a:r>
            <a:endParaRPr sz="700">
              <a:latin typeface="Cambria Math"/>
              <a:cs typeface="Cambria Math"/>
            </a:endParaRPr>
          </a:p>
        </p:txBody>
      </p:sp>
      <p:sp>
        <p:nvSpPr>
          <p:cNvPr id="74" name="object 74"/>
          <p:cNvSpPr txBox="1"/>
          <p:nvPr/>
        </p:nvSpPr>
        <p:spPr>
          <a:xfrm>
            <a:off x="4496815" y="6974840"/>
            <a:ext cx="7810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75" name="object 75"/>
          <p:cNvSpPr txBox="1"/>
          <p:nvPr/>
        </p:nvSpPr>
        <p:spPr>
          <a:xfrm>
            <a:off x="673100" y="7258304"/>
            <a:ext cx="716915" cy="177800"/>
          </a:xfrm>
          <a:prstGeom prst="rect">
            <a:avLst/>
          </a:prstGeom>
        </p:spPr>
        <p:txBody>
          <a:bodyPr wrap="square" lIns="0" tIns="12065" rIns="0" bIns="0" rtlCol="0" vert="horz">
            <a:spAutoFit/>
          </a:bodyPr>
          <a:lstStyle/>
          <a:p>
            <a:pPr marL="12700">
              <a:lnSpc>
                <a:spcPct val="100000"/>
              </a:lnSpc>
              <a:spcBef>
                <a:spcPts val="95"/>
              </a:spcBef>
            </a:pPr>
            <a:r>
              <a:rPr dirty="0" sz="1000" spc="-5" b="1">
                <a:latin typeface="Times New Roman"/>
                <a:cs typeface="Times New Roman"/>
              </a:rPr>
              <a:t>At Lift</a:t>
            </a:r>
            <a:r>
              <a:rPr dirty="0" sz="1000" spc="-50" b="1">
                <a:latin typeface="Times New Roman"/>
                <a:cs typeface="Times New Roman"/>
              </a:rPr>
              <a:t> </a:t>
            </a:r>
            <a:r>
              <a:rPr dirty="0" sz="1000" spc="-5" b="1">
                <a:latin typeface="Times New Roman"/>
                <a:cs typeface="Times New Roman"/>
              </a:rPr>
              <a:t>Point</a:t>
            </a:r>
            <a:endParaRPr sz="1000">
              <a:latin typeface="Times New Roman"/>
              <a:cs typeface="Times New Roman"/>
            </a:endParaRPr>
          </a:p>
        </p:txBody>
      </p:sp>
      <p:sp>
        <p:nvSpPr>
          <p:cNvPr id="76" name="object 76"/>
          <p:cNvSpPr txBox="1"/>
          <p:nvPr/>
        </p:nvSpPr>
        <p:spPr>
          <a:xfrm>
            <a:off x="2923032" y="7482331"/>
            <a:ext cx="1922145" cy="177800"/>
          </a:xfrm>
          <a:prstGeom prst="rect">
            <a:avLst/>
          </a:prstGeom>
        </p:spPr>
        <p:txBody>
          <a:bodyPr wrap="square" lIns="0" tIns="12065" rIns="0" bIns="0" rtlCol="0" vert="horz">
            <a:spAutoFit/>
          </a:bodyPr>
          <a:lstStyle/>
          <a:p>
            <a:pPr marL="38100">
              <a:lnSpc>
                <a:spcPct val="100000"/>
              </a:lnSpc>
              <a:spcBef>
                <a:spcPts val="95"/>
              </a:spcBef>
            </a:pPr>
            <a:r>
              <a:rPr dirty="0" sz="1000" spc="-475">
                <a:latin typeface="Cambria Math"/>
                <a:cs typeface="Cambria Math"/>
              </a:rPr>
              <a:t>𝑤𝑤</a:t>
            </a:r>
            <a:r>
              <a:rPr dirty="0" sz="1000" spc="85">
                <a:latin typeface="Cambria Math"/>
                <a:cs typeface="Cambria Math"/>
              </a:rPr>
              <a:t> </a:t>
            </a:r>
            <a:r>
              <a:rPr dirty="0" sz="1000" spc="-5">
                <a:latin typeface="Cambria Math"/>
                <a:cs typeface="Cambria Math"/>
              </a:rPr>
              <a:t>= </a:t>
            </a:r>
            <a:r>
              <a:rPr dirty="0" sz="1000" spc="-325">
                <a:latin typeface="Cambria Math"/>
                <a:cs typeface="Cambria Math"/>
              </a:rPr>
              <a:t>𝑘𝑘</a:t>
            </a:r>
            <a:r>
              <a:rPr dirty="0" baseline="-15873" sz="1050" spc="-487">
                <a:latin typeface="Cambria Math"/>
                <a:cs typeface="Cambria Math"/>
              </a:rPr>
              <a:t>𝑑𝑑</a:t>
            </a:r>
            <a:r>
              <a:rPr dirty="0" baseline="-15873" sz="1050" spc="202">
                <a:latin typeface="Cambria Math"/>
                <a:cs typeface="Cambria Math"/>
              </a:rPr>
              <a:t> </a:t>
            </a:r>
            <a:r>
              <a:rPr dirty="0" sz="1000" spc="-5">
                <a:latin typeface="Cambria Math"/>
                <a:cs typeface="Cambria Math"/>
              </a:rPr>
              <a:t>− </a:t>
            </a:r>
            <a:r>
              <a:rPr dirty="0" sz="1000" spc="-360">
                <a:latin typeface="Cambria Math"/>
                <a:cs typeface="Cambria Math"/>
              </a:rPr>
              <a:t>𝐴𝐴</a:t>
            </a:r>
            <a:r>
              <a:rPr dirty="0" sz="1000" spc="75">
                <a:latin typeface="Cambria Math"/>
                <a:cs typeface="Cambria Math"/>
              </a:rPr>
              <a:t> </a:t>
            </a:r>
            <a:r>
              <a:rPr dirty="0" sz="1000" spc="-5">
                <a:latin typeface="Cambria Math"/>
                <a:cs typeface="Cambria Math"/>
              </a:rPr>
              <a:t>= </a:t>
            </a:r>
            <a:r>
              <a:rPr dirty="0" sz="1000" spc="-215">
                <a:latin typeface="Cambria Math"/>
                <a:cs typeface="Cambria Math"/>
              </a:rPr>
              <a:t>11𝑓𝑓𝑓𝑓 </a:t>
            </a:r>
            <a:r>
              <a:rPr dirty="0" sz="1000" spc="-5">
                <a:latin typeface="Cambria Math"/>
                <a:cs typeface="Cambria Math"/>
              </a:rPr>
              <a:t>− </a:t>
            </a:r>
            <a:r>
              <a:rPr dirty="0" sz="1000" spc="-215">
                <a:latin typeface="Cambria Math"/>
                <a:cs typeface="Cambria Math"/>
              </a:rPr>
              <a:t>11𝑓𝑓𝑓𝑓 </a:t>
            </a:r>
            <a:r>
              <a:rPr dirty="0" sz="1000" spc="-5">
                <a:latin typeface="Cambria Math"/>
                <a:cs typeface="Cambria Math"/>
              </a:rPr>
              <a:t>=</a:t>
            </a:r>
            <a:r>
              <a:rPr dirty="0" sz="1000">
                <a:latin typeface="Cambria Math"/>
                <a:cs typeface="Cambria Math"/>
              </a:rPr>
              <a:t> </a:t>
            </a:r>
            <a:r>
              <a:rPr dirty="0" sz="1000" spc="-185">
                <a:latin typeface="Cambria Math"/>
                <a:cs typeface="Cambria Math"/>
              </a:rPr>
              <a:t>0.0𝑓𝑓𝑓𝑓</a:t>
            </a:r>
            <a:endParaRPr sz="1000">
              <a:latin typeface="Cambria Math"/>
              <a:cs typeface="Cambria Math"/>
            </a:endParaRPr>
          </a:p>
        </p:txBody>
      </p:sp>
      <p:sp>
        <p:nvSpPr>
          <p:cNvPr id="77" name="object 77"/>
          <p:cNvSpPr txBox="1"/>
          <p:nvPr/>
        </p:nvSpPr>
        <p:spPr>
          <a:xfrm>
            <a:off x="1985264" y="7861807"/>
            <a:ext cx="8382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𝑔𝑔</a:t>
            </a:r>
            <a:endParaRPr sz="700">
              <a:latin typeface="Cambria Math"/>
              <a:cs typeface="Cambria Math"/>
            </a:endParaRPr>
          </a:p>
        </p:txBody>
      </p:sp>
      <p:sp>
        <p:nvSpPr>
          <p:cNvPr id="78" name="object 78"/>
          <p:cNvSpPr txBox="1"/>
          <p:nvPr/>
        </p:nvSpPr>
        <p:spPr>
          <a:xfrm>
            <a:off x="1889078" y="7797803"/>
            <a:ext cx="315595" cy="177800"/>
          </a:xfrm>
          <a:prstGeom prst="rect">
            <a:avLst/>
          </a:prstGeom>
        </p:spPr>
        <p:txBody>
          <a:bodyPr wrap="square" lIns="0" tIns="12065" rIns="0" bIns="0" rtlCol="0" vert="horz">
            <a:spAutoFit/>
          </a:bodyPr>
          <a:lstStyle/>
          <a:p>
            <a:pPr marL="12700">
              <a:lnSpc>
                <a:spcPct val="100000"/>
              </a:lnSpc>
              <a:spcBef>
                <a:spcPts val="95"/>
              </a:spcBef>
            </a:pPr>
            <a:r>
              <a:rPr dirty="0" sz="1000" spc="-430">
                <a:latin typeface="Cambria Math"/>
                <a:cs typeface="Cambria Math"/>
              </a:rPr>
              <a:t>𝑀𝑀</a:t>
            </a:r>
            <a:r>
              <a:rPr dirty="0" sz="1000" spc="38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79" name="object 79"/>
          <p:cNvSpPr txBox="1"/>
          <p:nvPr/>
        </p:nvSpPr>
        <p:spPr>
          <a:xfrm>
            <a:off x="2215369" y="7700274"/>
            <a:ext cx="621030"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225">
                <a:latin typeface="Cambria Math"/>
                <a:cs typeface="Cambria Math"/>
              </a:rPr>
              <a:t>(</a:t>
            </a:r>
            <a:r>
              <a:rPr dirty="0" sz="1000" spc="-150">
                <a:latin typeface="Cambria Math"/>
                <a:cs typeface="Cambria Math"/>
              </a:rPr>
              <a:t>1.058𝑘𝑘𝑘𝑘𝑓𝑓</a:t>
            </a:r>
            <a:r>
              <a:rPr dirty="0" baseline="2777" sz="1500" spc="-225">
                <a:latin typeface="Cambria Math"/>
                <a:cs typeface="Cambria Math"/>
              </a:rPr>
              <a:t>)</a:t>
            </a:r>
            <a:endParaRPr baseline="2777" sz="1500">
              <a:latin typeface="Cambria Math"/>
              <a:cs typeface="Cambria Math"/>
            </a:endParaRPr>
          </a:p>
        </p:txBody>
      </p:sp>
      <p:sp>
        <p:nvSpPr>
          <p:cNvPr id="80" name="object 80"/>
          <p:cNvSpPr txBox="1"/>
          <p:nvPr/>
        </p:nvSpPr>
        <p:spPr>
          <a:xfrm>
            <a:off x="2477461" y="7883182"/>
            <a:ext cx="95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endParaRPr sz="1000">
              <a:latin typeface="Cambria Math"/>
              <a:cs typeface="Cambria Math"/>
            </a:endParaRPr>
          </a:p>
        </p:txBody>
      </p:sp>
      <p:sp>
        <p:nvSpPr>
          <p:cNvPr id="81" name="object 81"/>
          <p:cNvSpPr/>
          <p:nvPr/>
        </p:nvSpPr>
        <p:spPr>
          <a:xfrm>
            <a:off x="2228088" y="7901178"/>
            <a:ext cx="596265" cy="0"/>
          </a:xfrm>
          <a:custGeom>
            <a:avLst/>
            <a:gdLst/>
            <a:ahLst/>
            <a:cxnLst/>
            <a:rect l="l" t="t" r="r" b="b"/>
            <a:pathLst>
              <a:path w="596264" h="0">
                <a:moveTo>
                  <a:pt x="0" y="0"/>
                </a:moveTo>
                <a:lnTo>
                  <a:pt x="595896" y="0"/>
                </a:lnTo>
              </a:path>
            </a:pathLst>
          </a:custGeom>
          <a:ln w="7619">
            <a:solidFill>
              <a:srgbClr val="000000"/>
            </a:solidFill>
          </a:ln>
        </p:spPr>
        <p:txBody>
          <a:bodyPr wrap="square" lIns="0" tIns="0" rIns="0" bIns="0" rtlCol="0"/>
          <a:lstStyle/>
          <a:p/>
        </p:txBody>
      </p:sp>
      <p:sp>
        <p:nvSpPr>
          <p:cNvPr id="82" name="object 82"/>
          <p:cNvSpPr txBox="1"/>
          <p:nvPr/>
        </p:nvSpPr>
        <p:spPr>
          <a:xfrm>
            <a:off x="2807207" y="7797800"/>
            <a:ext cx="3100070" cy="177800"/>
          </a:xfrm>
          <a:prstGeom prst="rect">
            <a:avLst/>
          </a:prstGeom>
        </p:spPr>
        <p:txBody>
          <a:bodyPr wrap="square" lIns="0" tIns="12065" rIns="0" bIns="0" rtlCol="0" vert="horz">
            <a:spAutoFit/>
          </a:bodyPr>
          <a:lstStyle/>
          <a:p>
            <a:pPr marL="38100">
              <a:lnSpc>
                <a:spcPct val="100000"/>
              </a:lnSpc>
              <a:spcBef>
                <a:spcPts val="95"/>
              </a:spcBef>
            </a:pPr>
            <a:r>
              <a:rPr dirty="0" sz="1000" spc="-135">
                <a:latin typeface="Cambria Math"/>
                <a:cs typeface="Cambria Math"/>
              </a:rPr>
              <a:t>�</a:t>
            </a:r>
            <a:r>
              <a:rPr dirty="0" baseline="2777" sz="1500" spc="-202">
                <a:latin typeface="Cambria Math"/>
                <a:cs typeface="Cambria Math"/>
              </a:rPr>
              <a:t>(</a:t>
            </a:r>
            <a:r>
              <a:rPr dirty="0" sz="1000" spc="-135">
                <a:latin typeface="Cambria Math"/>
                <a:cs typeface="Cambria Math"/>
              </a:rPr>
              <a:t>140.995𝑓𝑓𝑓𝑓</a:t>
            </a:r>
            <a:r>
              <a:rPr dirty="0" baseline="2777" sz="1500" spc="-202">
                <a:latin typeface="Cambria Math"/>
                <a:cs typeface="Cambria Math"/>
              </a:rPr>
              <a:t>)(</a:t>
            </a:r>
            <a:r>
              <a:rPr dirty="0" sz="1000" spc="-135">
                <a:latin typeface="Cambria Math"/>
                <a:cs typeface="Cambria Math"/>
              </a:rPr>
              <a:t>0𝑓𝑓𝑓𝑓</a:t>
            </a:r>
            <a:r>
              <a:rPr dirty="0" baseline="2777" sz="1500" spc="-202">
                <a:latin typeface="Cambria Math"/>
                <a:cs typeface="Cambria Math"/>
              </a:rPr>
              <a:t>) </a:t>
            </a:r>
            <a:r>
              <a:rPr dirty="0" sz="1000" spc="-5">
                <a:latin typeface="Cambria Math"/>
                <a:cs typeface="Cambria Math"/>
              </a:rPr>
              <a:t>− </a:t>
            </a:r>
            <a:r>
              <a:rPr dirty="0" baseline="2777" sz="1500" spc="-232">
                <a:latin typeface="Cambria Math"/>
                <a:cs typeface="Cambria Math"/>
              </a:rPr>
              <a:t>(</a:t>
            </a:r>
            <a:r>
              <a:rPr dirty="0" sz="1000" spc="-155">
                <a:latin typeface="Cambria Math"/>
                <a:cs typeface="Cambria Math"/>
              </a:rPr>
              <a:t>0𝑓𝑓𝑓𝑓</a:t>
            </a:r>
            <a:r>
              <a:rPr dirty="0" baseline="2777" sz="1500" spc="-232">
                <a:latin typeface="Cambria Math"/>
                <a:cs typeface="Cambria Math"/>
              </a:rPr>
              <a:t>)</a:t>
            </a:r>
            <a:r>
              <a:rPr dirty="0" baseline="27777" sz="1050" spc="-232">
                <a:latin typeface="Cambria Math"/>
                <a:cs typeface="Cambria Math"/>
              </a:rPr>
              <a:t>2</a:t>
            </a:r>
            <a:r>
              <a:rPr dirty="0" baseline="27777" sz="1050" spc="142">
                <a:latin typeface="Cambria Math"/>
                <a:cs typeface="Cambria Math"/>
              </a:rPr>
              <a:t> </a:t>
            </a:r>
            <a:r>
              <a:rPr dirty="0" sz="1000" spc="-5">
                <a:latin typeface="Cambria Math"/>
                <a:cs typeface="Cambria Math"/>
              </a:rPr>
              <a:t>− </a:t>
            </a:r>
            <a:r>
              <a:rPr dirty="0" baseline="2777" sz="1500" spc="-225">
                <a:latin typeface="Cambria Math"/>
                <a:cs typeface="Cambria Math"/>
              </a:rPr>
              <a:t>(</a:t>
            </a:r>
            <a:r>
              <a:rPr dirty="0" sz="1000" spc="-150">
                <a:latin typeface="Cambria Math"/>
                <a:cs typeface="Cambria Math"/>
              </a:rPr>
              <a:t>11𝑓𝑓𝑓𝑓</a:t>
            </a:r>
            <a:r>
              <a:rPr dirty="0" baseline="2777" sz="1500" spc="-225">
                <a:latin typeface="Cambria Math"/>
                <a:cs typeface="Cambria Math"/>
              </a:rPr>
              <a:t>)</a:t>
            </a:r>
            <a:r>
              <a:rPr dirty="0" baseline="27777" sz="1050" spc="-225">
                <a:latin typeface="Cambria Math"/>
                <a:cs typeface="Cambria Math"/>
              </a:rPr>
              <a:t>2</a:t>
            </a:r>
            <a:r>
              <a:rPr dirty="0" sz="1000" spc="-150">
                <a:latin typeface="Cambria Math"/>
                <a:cs typeface="Cambria Math"/>
              </a:rPr>
              <a:t>� </a:t>
            </a:r>
            <a:r>
              <a:rPr dirty="0" sz="1000" spc="-5">
                <a:latin typeface="Cambria Math"/>
                <a:cs typeface="Cambria Math"/>
              </a:rPr>
              <a:t>= </a:t>
            </a:r>
            <a:r>
              <a:rPr dirty="0" sz="1000" spc="-75">
                <a:latin typeface="Cambria Math"/>
                <a:cs typeface="Cambria Math"/>
              </a:rPr>
              <a:t>−64.02𝑘𝑘 </a:t>
            </a:r>
            <a:r>
              <a:rPr dirty="0" sz="1000" spc="-5">
                <a:latin typeface="Cambria Math"/>
                <a:cs typeface="Cambria Math"/>
              </a:rPr>
              <a:t>∙  </a:t>
            </a:r>
            <a:r>
              <a:rPr dirty="0" sz="1000" spc="-434">
                <a:latin typeface="Cambria Math"/>
                <a:cs typeface="Cambria Math"/>
              </a:rPr>
              <a:t>𝑓𝑓𝑓𝑓</a:t>
            </a:r>
            <a:endParaRPr sz="1000">
              <a:latin typeface="Cambria Math"/>
              <a:cs typeface="Cambria Math"/>
            </a:endParaRPr>
          </a:p>
        </p:txBody>
      </p:sp>
      <p:sp>
        <p:nvSpPr>
          <p:cNvPr id="83" name="object 83"/>
          <p:cNvSpPr/>
          <p:nvPr/>
        </p:nvSpPr>
        <p:spPr>
          <a:xfrm>
            <a:off x="3133344" y="8265414"/>
            <a:ext cx="719455" cy="0"/>
          </a:xfrm>
          <a:custGeom>
            <a:avLst/>
            <a:gdLst/>
            <a:ahLst/>
            <a:cxnLst/>
            <a:rect l="l" t="t" r="r" b="b"/>
            <a:pathLst>
              <a:path w="719454" h="0">
                <a:moveTo>
                  <a:pt x="0" y="0"/>
                </a:moveTo>
                <a:lnTo>
                  <a:pt x="719340" y="0"/>
                </a:lnTo>
              </a:path>
            </a:pathLst>
          </a:custGeom>
          <a:ln w="7619">
            <a:solidFill>
              <a:srgbClr val="000000"/>
            </a:solidFill>
          </a:ln>
        </p:spPr>
        <p:txBody>
          <a:bodyPr wrap="square" lIns="0" tIns="0" rIns="0" bIns="0" rtlCol="0"/>
          <a:lstStyle/>
          <a:p/>
        </p:txBody>
      </p:sp>
      <p:sp>
        <p:nvSpPr>
          <p:cNvPr id="84" name="object 84"/>
          <p:cNvSpPr/>
          <p:nvPr/>
        </p:nvSpPr>
        <p:spPr>
          <a:xfrm>
            <a:off x="3936491" y="8265414"/>
            <a:ext cx="256540" cy="0"/>
          </a:xfrm>
          <a:custGeom>
            <a:avLst/>
            <a:gdLst/>
            <a:ahLst/>
            <a:cxnLst/>
            <a:rect l="l" t="t" r="r" b="b"/>
            <a:pathLst>
              <a:path w="256539" h="0">
                <a:moveTo>
                  <a:pt x="0" y="0"/>
                </a:moveTo>
                <a:lnTo>
                  <a:pt x="256032" y="0"/>
                </a:lnTo>
              </a:path>
            </a:pathLst>
          </a:custGeom>
          <a:ln w="7619">
            <a:solidFill>
              <a:srgbClr val="000000"/>
            </a:solidFill>
          </a:ln>
        </p:spPr>
        <p:txBody>
          <a:bodyPr wrap="square" lIns="0" tIns="0" rIns="0" bIns="0" rtlCol="0"/>
          <a:lstStyle/>
          <a:p/>
        </p:txBody>
      </p:sp>
      <p:sp>
        <p:nvSpPr>
          <p:cNvPr id="85" name="object 85"/>
          <p:cNvSpPr/>
          <p:nvPr/>
        </p:nvSpPr>
        <p:spPr>
          <a:xfrm>
            <a:off x="3108960" y="8658606"/>
            <a:ext cx="687705" cy="0"/>
          </a:xfrm>
          <a:custGeom>
            <a:avLst/>
            <a:gdLst/>
            <a:ahLst/>
            <a:cxnLst/>
            <a:rect l="l" t="t" r="r" b="b"/>
            <a:pathLst>
              <a:path w="687704" h="0">
                <a:moveTo>
                  <a:pt x="0" y="0"/>
                </a:moveTo>
                <a:lnTo>
                  <a:pt x="687324" y="0"/>
                </a:lnTo>
              </a:path>
            </a:pathLst>
          </a:custGeom>
          <a:ln w="7619">
            <a:solidFill>
              <a:srgbClr val="000000"/>
            </a:solidFill>
          </a:ln>
        </p:spPr>
        <p:txBody>
          <a:bodyPr wrap="square" lIns="0" tIns="0" rIns="0" bIns="0" rtlCol="0"/>
          <a:lstStyle/>
          <a:p/>
        </p:txBody>
      </p:sp>
      <p:sp>
        <p:nvSpPr>
          <p:cNvPr id="86" name="object 86"/>
          <p:cNvSpPr/>
          <p:nvPr/>
        </p:nvSpPr>
        <p:spPr>
          <a:xfrm>
            <a:off x="3880103" y="8658606"/>
            <a:ext cx="256540" cy="0"/>
          </a:xfrm>
          <a:custGeom>
            <a:avLst/>
            <a:gdLst/>
            <a:ahLst/>
            <a:cxnLst/>
            <a:rect l="l" t="t" r="r" b="b"/>
            <a:pathLst>
              <a:path w="256539" h="0">
                <a:moveTo>
                  <a:pt x="0" y="0"/>
                </a:moveTo>
                <a:lnTo>
                  <a:pt x="256032" y="0"/>
                </a:lnTo>
              </a:path>
            </a:pathLst>
          </a:custGeom>
          <a:ln w="7619">
            <a:solidFill>
              <a:srgbClr val="000000"/>
            </a:solidFill>
          </a:ln>
        </p:spPr>
        <p:txBody>
          <a:bodyPr wrap="square" lIns="0" tIns="0" rIns="0" bIns="0" rtlCol="0"/>
          <a:lstStyle/>
          <a:p/>
        </p:txBody>
      </p:sp>
      <p:sp>
        <p:nvSpPr>
          <p:cNvPr id="87" name="object 87"/>
          <p:cNvSpPr txBox="1"/>
          <p:nvPr/>
        </p:nvSpPr>
        <p:spPr>
          <a:xfrm>
            <a:off x="2782314" y="8033393"/>
            <a:ext cx="2202180" cy="699135"/>
          </a:xfrm>
          <a:prstGeom prst="rect">
            <a:avLst/>
          </a:prstGeom>
        </p:spPr>
        <p:txBody>
          <a:bodyPr wrap="square" lIns="0" tIns="43180" rIns="0" bIns="0" rtlCol="0" vert="horz">
            <a:spAutoFit/>
          </a:bodyPr>
          <a:lstStyle/>
          <a:p>
            <a:pPr marL="367665">
              <a:lnSpc>
                <a:spcPct val="100000"/>
              </a:lnSpc>
              <a:spcBef>
                <a:spcPts val="340"/>
              </a:spcBef>
            </a:pPr>
            <a:r>
              <a:rPr dirty="0" sz="1000" spc="-75">
                <a:latin typeface="Cambria Math"/>
                <a:cs typeface="Cambria Math"/>
              </a:rPr>
              <a:t>−64.02𝑘𝑘 </a:t>
            </a:r>
            <a:r>
              <a:rPr dirty="0" sz="1000" spc="-5">
                <a:latin typeface="Cambria Math"/>
                <a:cs typeface="Cambria Math"/>
              </a:rPr>
              <a:t>∙</a:t>
            </a:r>
            <a:r>
              <a:rPr dirty="0" sz="1000" spc="-30">
                <a:latin typeface="Cambria Math"/>
                <a:cs typeface="Cambria Math"/>
              </a:rPr>
              <a:t> </a:t>
            </a:r>
            <a:r>
              <a:rPr dirty="0" sz="1000" spc="-315">
                <a:latin typeface="Cambria Math"/>
                <a:cs typeface="Cambria Math"/>
              </a:rPr>
              <a:t>𝑓𝑓𝑓𝑓</a:t>
            </a:r>
            <a:r>
              <a:rPr dirty="0" sz="1000" spc="575">
                <a:latin typeface="Cambria Math"/>
                <a:cs typeface="Cambria Math"/>
              </a:rPr>
              <a:t> </a:t>
            </a:r>
            <a:r>
              <a:rPr dirty="0" sz="1000" spc="-165">
                <a:latin typeface="Cambria Math"/>
                <a:cs typeface="Cambria Math"/>
              </a:rPr>
              <a:t>12𝑠𝑠𝑠𝑠</a:t>
            </a:r>
            <a:endParaRPr sz="1000">
              <a:latin typeface="Cambria Math"/>
              <a:cs typeface="Cambria Math"/>
            </a:endParaRPr>
          </a:p>
          <a:p>
            <a:pPr marL="88265">
              <a:lnSpc>
                <a:spcPct val="100000"/>
              </a:lnSpc>
              <a:spcBef>
                <a:spcPts val="240"/>
              </a:spcBef>
            </a:pPr>
            <a:r>
              <a:rPr dirty="0" baseline="36111" sz="1500" spc="-517">
                <a:latin typeface="Cambria Math"/>
                <a:cs typeface="Cambria Math"/>
              </a:rPr>
              <a:t>𝑓𝑓</a:t>
            </a:r>
            <a:r>
              <a:rPr dirty="0" baseline="35714" sz="1050" spc="-517">
                <a:latin typeface="Cambria Math"/>
                <a:cs typeface="Cambria Math"/>
              </a:rPr>
              <a:t>𝑑𝑑</a:t>
            </a:r>
            <a:r>
              <a:rPr dirty="0" baseline="35714" sz="1050" spc="277">
                <a:latin typeface="Cambria Math"/>
                <a:cs typeface="Cambria Math"/>
              </a:rPr>
              <a:t> </a:t>
            </a:r>
            <a:r>
              <a:rPr dirty="0" baseline="36111" sz="1500" spc="-7">
                <a:latin typeface="Cambria Math"/>
                <a:cs typeface="Cambria Math"/>
              </a:rPr>
              <a:t>= </a:t>
            </a:r>
            <a:r>
              <a:rPr dirty="0" sz="1000" spc="-75">
                <a:latin typeface="Cambria Math"/>
                <a:cs typeface="Cambria Math"/>
              </a:rPr>
              <a:t>−19152.5𝑠𝑠𝑠𝑠</a:t>
            </a:r>
            <a:r>
              <a:rPr dirty="0" baseline="23809" sz="1050" spc="-112">
                <a:latin typeface="Cambria Math"/>
                <a:cs typeface="Cambria Math"/>
              </a:rPr>
              <a:t>3 </a:t>
            </a:r>
            <a:r>
              <a:rPr dirty="0" baseline="36111" sz="1500" spc="-382">
                <a:latin typeface="Cambria Math"/>
                <a:cs typeface="Cambria Math"/>
              </a:rPr>
              <a:t>�</a:t>
            </a:r>
            <a:r>
              <a:rPr dirty="0" baseline="36111" sz="1500" spc="30">
                <a:latin typeface="Cambria Math"/>
                <a:cs typeface="Cambria Math"/>
              </a:rPr>
              <a:t> </a:t>
            </a:r>
            <a:r>
              <a:rPr dirty="0" sz="1000" spc="-254">
                <a:latin typeface="Cambria Math"/>
                <a:cs typeface="Cambria Math"/>
              </a:rPr>
              <a:t>1𝑓𝑓𝑓𝑓</a:t>
            </a:r>
            <a:r>
              <a:rPr dirty="0" sz="1000" spc="60">
                <a:latin typeface="Cambria Math"/>
                <a:cs typeface="Cambria Math"/>
              </a:rPr>
              <a:t> </a:t>
            </a:r>
            <a:r>
              <a:rPr dirty="0" baseline="36111" sz="1500" spc="-382">
                <a:latin typeface="Cambria Math"/>
                <a:cs typeface="Cambria Math"/>
              </a:rPr>
              <a:t>�</a:t>
            </a:r>
            <a:r>
              <a:rPr dirty="0" baseline="36111" sz="1500" spc="89">
                <a:latin typeface="Cambria Math"/>
                <a:cs typeface="Cambria Math"/>
              </a:rPr>
              <a:t> </a:t>
            </a:r>
            <a:r>
              <a:rPr dirty="0" baseline="36111" sz="1500" spc="-7">
                <a:latin typeface="Cambria Math"/>
                <a:cs typeface="Cambria Math"/>
              </a:rPr>
              <a:t>=</a:t>
            </a:r>
            <a:r>
              <a:rPr dirty="0" baseline="36111" sz="1500" spc="-142">
                <a:latin typeface="Cambria Math"/>
                <a:cs typeface="Cambria Math"/>
              </a:rPr>
              <a:t> </a:t>
            </a:r>
            <a:r>
              <a:rPr dirty="0" baseline="36111" sz="1500" spc="-232">
                <a:latin typeface="Cambria Math"/>
                <a:cs typeface="Cambria Math"/>
              </a:rPr>
              <a:t>0.040𝑘𝑘𝑠𝑠𝑠𝑠</a:t>
            </a:r>
            <a:endParaRPr baseline="36111" sz="1500">
              <a:latin typeface="Cambria Math"/>
              <a:cs typeface="Cambria Math"/>
            </a:endParaRPr>
          </a:p>
          <a:p>
            <a:pPr marL="326390">
              <a:lnSpc>
                <a:spcPts val="985"/>
              </a:lnSpc>
              <a:spcBef>
                <a:spcPts val="455"/>
              </a:spcBef>
            </a:pPr>
            <a:r>
              <a:rPr dirty="0" sz="1000" spc="-75">
                <a:latin typeface="Cambria Math"/>
                <a:cs typeface="Cambria Math"/>
              </a:rPr>
              <a:t>−64.02𝑘𝑘 </a:t>
            </a:r>
            <a:r>
              <a:rPr dirty="0" sz="1000" spc="-5">
                <a:latin typeface="Cambria Math"/>
                <a:cs typeface="Cambria Math"/>
              </a:rPr>
              <a:t>∙</a:t>
            </a:r>
            <a:r>
              <a:rPr dirty="0" sz="1000" spc="-45">
                <a:latin typeface="Cambria Math"/>
                <a:cs typeface="Cambria Math"/>
              </a:rPr>
              <a:t> </a:t>
            </a:r>
            <a:r>
              <a:rPr dirty="0" sz="1000" spc="-315">
                <a:latin typeface="Cambria Math"/>
                <a:cs typeface="Cambria Math"/>
              </a:rPr>
              <a:t>𝑓𝑓𝑓𝑓</a:t>
            </a:r>
            <a:r>
              <a:rPr dirty="0" sz="1000" spc="459">
                <a:latin typeface="Cambria Math"/>
                <a:cs typeface="Cambria Math"/>
              </a:rPr>
              <a:t> </a:t>
            </a:r>
            <a:r>
              <a:rPr dirty="0" sz="1000" spc="-165">
                <a:latin typeface="Cambria Math"/>
                <a:cs typeface="Cambria Math"/>
              </a:rPr>
              <a:t>12𝑠𝑠𝑠𝑠</a:t>
            </a:r>
            <a:endParaRPr sz="1000">
              <a:latin typeface="Cambria Math"/>
              <a:cs typeface="Cambria Math"/>
            </a:endParaRPr>
          </a:p>
          <a:p>
            <a:pPr marL="50800">
              <a:lnSpc>
                <a:spcPts val="985"/>
              </a:lnSpc>
            </a:pPr>
            <a:r>
              <a:rPr dirty="0" sz="1000" spc="-275">
                <a:latin typeface="Cambria Math"/>
                <a:cs typeface="Cambria Math"/>
              </a:rPr>
              <a:t>𝑓𝑓</a:t>
            </a:r>
            <a:r>
              <a:rPr dirty="0" baseline="-15873" sz="1050" spc="-412">
                <a:latin typeface="Cambria Math"/>
                <a:cs typeface="Cambria Math"/>
              </a:rPr>
              <a:t>𝑠𝑠</a:t>
            </a:r>
            <a:r>
              <a:rPr dirty="0" baseline="-15873" sz="1050" spc="270">
                <a:latin typeface="Cambria Math"/>
                <a:cs typeface="Cambria Math"/>
              </a:rPr>
              <a:t> </a:t>
            </a:r>
            <a:r>
              <a:rPr dirty="0" sz="1000" spc="-5">
                <a:latin typeface="Cambria Math"/>
                <a:cs typeface="Cambria Math"/>
              </a:rPr>
              <a:t>= </a:t>
            </a:r>
            <a:r>
              <a:rPr dirty="0" baseline="-36111" sz="1500" spc="-120">
                <a:latin typeface="Cambria Math"/>
                <a:cs typeface="Cambria Math"/>
              </a:rPr>
              <a:t>20594.8𝑠𝑠𝑠𝑠</a:t>
            </a:r>
            <a:r>
              <a:rPr dirty="0" baseline="-27777" sz="1050" spc="-120">
                <a:latin typeface="Cambria Math"/>
                <a:cs typeface="Cambria Math"/>
              </a:rPr>
              <a:t>3  </a:t>
            </a:r>
            <a:r>
              <a:rPr dirty="0" sz="1000" spc="-254">
                <a:latin typeface="Cambria Math"/>
                <a:cs typeface="Cambria Math"/>
              </a:rPr>
              <a:t>�</a:t>
            </a:r>
            <a:r>
              <a:rPr dirty="0" sz="1000" spc="15">
                <a:latin typeface="Cambria Math"/>
                <a:cs typeface="Cambria Math"/>
              </a:rPr>
              <a:t> </a:t>
            </a:r>
            <a:r>
              <a:rPr dirty="0" baseline="-36111" sz="1500" spc="-382">
                <a:latin typeface="Cambria Math"/>
                <a:cs typeface="Cambria Math"/>
              </a:rPr>
              <a:t>1𝑓𝑓𝑓𝑓</a:t>
            </a:r>
            <a:r>
              <a:rPr dirty="0" baseline="-36111" sz="1500" spc="82">
                <a:latin typeface="Cambria Math"/>
                <a:cs typeface="Cambria Math"/>
              </a:rPr>
              <a:t> </a:t>
            </a:r>
            <a:r>
              <a:rPr dirty="0" sz="1000" spc="-254">
                <a:latin typeface="Cambria Math"/>
                <a:cs typeface="Cambria Math"/>
              </a:rPr>
              <a:t>�</a:t>
            </a:r>
            <a:r>
              <a:rPr dirty="0" sz="1000" spc="55">
                <a:latin typeface="Cambria Math"/>
                <a:cs typeface="Cambria Math"/>
              </a:rPr>
              <a:t> </a:t>
            </a:r>
            <a:r>
              <a:rPr dirty="0" sz="1000" spc="-5">
                <a:latin typeface="Cambria Math"/>
                <a:cs typeface="Cambria Math"/>
              </a:rPr>
              <a:t>=</a:t>
            </a:r>
            <a:r>
              <a:rPr dirty="0" sz="1000" spc="-45">
                <a:latin typeface="Cambria Math"/>
                <a:cs typeface="Cambria Math"/>
              </a:rPr>
              <a:t> </a:t>
            </a:r>
            <a:r>
              <a:rPr dirty="0" sz="1000" spc="-140">
                <a:latin typeface="Cambria Math"/>
                <a:cs typeface="Cambria Math"/>
              </a:rPr>
              <a:t>−0.037𝑘𝑘𝑠𝑠𝑠𝑠</a:t>
            </a:r>
            <a:endParaRPr sz="1000">
              <a:latin typeface="Cambria Math"/>
              <a:cs typeface="Cambria Math"/>
            </a:endParaRPr>
          </a:p>
        </p:txBody>
      </p:sp>
      <p:sp>
        <p:nvSpPr>
          <p:cNvPr id="89" name="object 89"/>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32</a:t>
            </a:r>
          </a:p>
        </p:txBody>
      </p:sp>
      <p:sp>
        <p:nvSpPr>
          <p:cNvPr id="88" name="object 88"/>
          <p:cNvSpPr txBox="1"/>
          <p:nvPr/>
        </p:nvSpPr>
        <p:spPr>
          <a:xfrm>
            <a:off x="673100" y="8863076"/>
            <a:ext cx="802005" cy="177800"/>
          </a:xfrm>
          <a:prstGeom prst="rect">
            <a:avLst/>
          </a:prstGeom>
        </p:spPr>
        <p:txBody>
          <a:bodyPr wrap="square" lIns="0" tIns="12065" rIns="0" bIns="0" rtlCol="0" vert="horz">
            <a:spAutoFit/>
          </a:bodyPr>
          <a:lstStyle/>
          <a:p>
            <a:pPr marL="12700">
              <a:lnSpc>
                <a:spcPct val="100000"/>
              </a:lnSpc>
              <a:spcBef>
                <a:spcPts val="95"/>
              </a:spcBef>
            </a:pPr>
            <a:r>
              <a:rPr dirty="0" sz="1000" spc="-5" b="1">
                <a:latin typeface="Times New Roman"/>
                <a:cs typeface="Times New Roman"/>
              </a:rPr>
              <a:t>At </a:t>
            </a:r>
            <a:r>
              <a:rPr dirty="0" sz="1000" b="1">
                <a:latin typeface="Times New Roman"/>
                <a:cs typeface="Times New Roman"/>
              </a:rPr>
              <a:t>Harp</a:t>
            </a:r>
            <a:r>
              <a:rPr dirty="0" sz="1000" spc="-65" b="1">
                <a:latin typeface="Times New Roman"/>
                <a:cs typeface="Times New Roman"/>
              </a:rPr>
              <a:t> </a:t>
            </a:r>
            <a:r>
              <a:rPr dirty="0" sz="1000" spc="-5" b="1">
                <a:latin typeface="Times New Roman"/>
                <a:cs typeface="Times New Roman"/>
              </a:rPr>
              <a:t>Point</a:t>
            </a:r>
            <a:endParaRPr sz="1000">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a:spLocks noGrp="1"/>
          </p:cNvSpPr>
          <p:nvPr>
            <p:ph type="title"/>
          </p:nvPr>
        </p:nvSpPr>
        <p:spPr>
          <a:xfrm>
            <a:off x="1016466" y="1153205"/>
            <a:ext cx="2077720" cy="417195"/>
          </a:xfrm>
          <a:prstGeom prst="rect"/>
        </p:spPr>
        <p:txBody>
          <a:bodyPr wrap="square" lIns="0" tIns="14604" rIns="0" bIns="0" rtlCol="0" vert="horz">
            <a:spAutoFit/>
          </a:bodyPr>
          <a:lstStyle/>
          <a:p>
            <a:pPr>
              <a:lnSpc>
                <a:spcPct val="100000"/>
              </a:lnSpc>
              <a:spcBef>
                <a:spcPts val="114"/>
              </a:spcBef>
            </a:pPr>
            <a:r>
              <a:rPr dirty="0" sz="2550" spc="5" b="0">
                <a:solidFill>
                  <a:srgbClr val="1C7C5B"/>
                </a:solidFill>
                <a:latin typeface="Arial Black"/>
                <a:cs typeface="Arial Black"/>
              </a:rPr>
              <a:t>Geometrics</a:t>
            </a:r>
            <a:endParaRPr sz="2550">
              <a:latin typeface="Arial Black"/>
              <a:cs typeface="Arial Black"/>
            </a:endParaRPr>
          </a:p>
        </p:txBody>
      </p:sp>
      <p:sp>
        <p:nvSpPr>
          <p:cNvPr id="5" name="object 5"/>
          <p:cNvSpPr/>
          <p:nvPr/>
        </p:nvSpPr>
        <p:spPr>
          <a:xfrm>
            <a:off x="3154680" y="3390900"/>
            <a:ext cx="245745" cy="0"/>
          </a:xfrm>
          <a:custGeom>
            <a:avLst/>
            <a:gdLst/>
            <a:ahLst/>
            <a:cxnLst/>
            <a:rect l="l" t="t" r="r" b="b"/>
            <a:pathLst>
              <a:path w="245745" h="0">
                <a:moveTo>
                  <a:pt x="0" y="0"/>
                </a:moveTo>
                <a:lnTo>
                  <a:pt x="245363" y="0"/>
                </a:lnTo>
              </a:path>
            </a:pathLst>
          </a:custGeom>
          <a:ln w="9144">
            <a:solidFill>
              <a:srgbClr val="000000"/>
            </a:solidFill>
          </a:ln>
        </p:spPr>
        <p:txBody>
          <a:bodyPr wrap="square" lIns="0" tIns="0" rIns="0" bIns="0" rtlCol="0"/>
          <a:lstStyle/>
          <a:p/>
        </p:txBody>
      </p:sp>
      <p:sp>
        <p:nvSpPr>
          <p:cNvPr id="6" name="object 6"/>
          <p:cNvSpPr txBox="1"/>
          <p:nvPr/>
        </p:nvSpPr>
        <p:spPr>
          <a:xfrm>
            <a:off x="2666966" y="3387322"/>
            <a:ext cx="893444" cy="151765"/>
          </a:xfrm>
          <a:prstGeom prst="rect">
            <a:avLst/>
          </a:prstGeom>
        </p:spPr>
        <p:txBody>
          <a:bodyPr wrap="square" lIns="0" tIns="15875" rIns="0" bIns="0" rtlCol="0" vert="horz">
            <a:spAutoFit/>
          </a:bodyPr>
          <a:lstStyle/>
          <a:p>
            <a:pPr>
              <a:lnSpc>
                <a:spcPct val="100000"/>
              </a:lnSpc>
              <a:spcBef>
                <a:spcPts val="125"/>
              </a:spcBef>
              <a:tabLst>
                <a:tab pos="487045" algn="l"/>
              </a:tabLst>
            </a:pPr>
            <a:r>
              <a:rPr dirty="0" sz="800" spc="45">
                <a:latin typeface="Cambria"/>
                <a:cs typeface="Cambria"/>
              </a:rPr>
              <a:t>R  </a:t>
            </a:r>
            <a:r>
              <a:rPr dirty="0" sz="800" spc="165">
                <a:latin typeface="Cambria"/>
                <a:cs typeface="Cambria"/>
              </a:rPr>
              <a:t> </a:t>
            </a:r>
            <a:r>
              <a:rPr dirty="0" sz="800" spc="100">
                <a:latin typeface="Cambria"/>
                <a:cs typeface="Cambria"/>
              </a:rPr>
              <a:t>n	</a:t>
            </a:r>
            <a:r>
              <a:rPr dirty="0" sz="800" spc="45">
                <a:latin typeface="Cambria"/>
                <a:cs typeface="Cambria"/>
              </a:rPr>
              <a:t>6ooo</a:t>
            </a:r>
            <a:r>
              <a:rPr dirty="0" sz="800" spc="155">
                <a:latin typeface="Cambria"/>
                <a:cs typeface="Cambria"/>
              </a:rPr>
              <a:t> </a:t>
            </a:r>
            <a:r>
              <a:rPr dirty="0" sz="800" spc="100">
                <a:latin typeface="Cambria"/>
                <a:cs typeface="Cambria"/>
              </a:rPr>
              <a:t>n</a:t>
            </a:r>
            <a:endParaRPr sz="800">
              <a:latin typeface="Cambria"/>
              <a:cs typeface="Cambria"/>
            </a:endParaRPr>
          </a:p>
        </p:txBody>
      </p:sp>
      <p:sp>
        <p:nvSpPr>
          <p:cNvPr id="7" name="object 7"/>
          <p:cNvSpPr/>
          <p:nvPr/>
        </p:nvSpPr>
        <p:spPr>
          <a:xfrm>
            <a:off x="3422903" y="3390900"/>
            <a:ext cx="182880" cy="0"/>
          </a:xfrm>
          <a:custGeom>
            <a:avLst/>
            <a:gdLst/>
            <a:ahLst/>
            <a:cxnLst/>
            <a:rect l="l" t="t" r="r" b="b"/>
            <a:pathLst>
              <a:path w="182879" h="0">
                <a:moveTo>
                  <a:pt x="0" y="0"/>
                </a:moveTo>
                <a:lnTo>
                  <a:pt x="182880" y="0"/>
                </a:lnTo>
              </a:path>
            </a:pathLst>
          </a:custGeom>
          <a:ln w="9144">
            <a:solidFill>
              <a:srgbClr val="000000"/>
            </a:solidFill>
          </a:ln>
        </p:spPr>
        <p:txBody>
          <a:bodyPr wrap="square" lIns="0" tIns="0" rIns="0" bIns="0" rtlCol="0"/>
          <a:lstStyle/>
          <a:p/>
        </p:txBody>
      </p:sp>
      <p:sp>
        <p:nvSpPr>
          <p:cNvPr id="8" name="object 8"/>
          <p:cNvSpPr/>
          <p:nvPr/>
        </p:nvSpPr>
        <p:spPr>
          <a:xfrm>
            <a:off x="2583180" y="3692652"/>
            <a:ext cx="67310" cy="9525"/>
          </a:xfrm>
          <a:custGeom>
            <a:avLst/>
            <a:gdLst/>
            <a:ahLst/>
            <a:cxnLst/>
            <a:rect l="l" t="t" r="r" b="b"/>
            <a:pathLst>
              <a:path w="67310" h="9525">
                <a:moveTo>
                  <a:pt x="0" y="0"/>
                </a:moveTo>
                <a:lnTo>
                  <a:pt x="67055" y="0"/>
                </a:lnTo>
                <a:lnTo>
                  <a:pt x="67055" y="9144"/>
                </a:lnTo>
                <a:lnTo>
                  <a:pt x="0" y="9144"/>
                </a:lnTo>
                <a:lnTo>
                  <a:pt x="0" y="0"/>
                </a:lnTo>
                <a:close/>
              </a:path>
            </a:pathLst>
          </a:custGeom>
          <a:solidFill>
            <a:srgbClr val="000000"/>
          </a:solidFill>
        </p:spPr>
        <p:txBody>
          <a:bodyPr wrap="square" lIns="0" tIns="0" rIns="0" bIns="0" rtlCol="0"/>
          <a:lstStyle/>
          <a:p/>
        </p:txBody>
      </p:sp>
      <p:sp>
        <p:nvSpPr>
          <p:cNvPr id="9" name="object 9"/>
          <p:cNvSpPr/>
          <p:nvPr/>
        </p:nvSpPr>
        <p:spPr>
          <a:xfrm>
            <a:off x="2933699" y="3630167"/>
            <a:ext cx="417830" cy="134620"/>
          </a:xfrm>
          <a:custGeom>
            <a:avLst/>
            <a:gdLst/>
            <a:ahLst/>
            <a:cxnLst/>
            <a:rect l="l" t="t" r="r" b="b"/>
            <a:pathLst>
              <a:path w="417829" h="134620">
                <a:moveTo>
                  <a:pt x="374904" y="134112"/>
                </a:moveTo>
                <a:lnTo>
                  <a:pt x="373380" y="128016"/>
                </a:lnTo>
                <a:lnTo>
                  <a:pt x="380809" y="124896"/>
                </a:lnTo>
                <a:lnTo>
                  <a:pt x="387096" y="120205"/>
                </a:lnTo>
                <a:lnTo>
                  <a:pt x="404812" y="78176"/>
                </a:lnTo>
                <a:lnTo>
                  <a:pt x="405384" y="67056"/>
                </a:lnTo>
                <a:lnTo>
                  <a:pt x="404812" y="55054"/>
                </a:lnTo>
                <a:lnTo>
                  <a:pt x="386905" y="13716"/>
                </a:lnTo>
                <a:lnTo>
                  <a:pt x="371856" y="6096"/>
                </a:lnTo>
                <a:lnTo>
                  <a:pt x="374904" y="0"/>
                </a:lnTo>
                <a:lnTo>
                  <a:pt x="405384" y="22860"/>
                </a:lnTo>
                <a:lnTo>
                  <a:pt x="417576" y="67056"/>
                </a:lnTo>
                <a:lnTo>
                  <a:pt x="416742" y="79319"/>
                </a:lnTo>
                <a:lnTo>
                  <a:pt x="399978" y="118895"/>
                </a:lnTo>
                <a:lnTo>
                  <a:pt x="384595" y="130754"/>
                </a:lnTo>
                <a:lnTo>
                  <a:pt x="374904" y="134112"/>
                </a:lnTo>
                <a:close/>
              </a:path>
              <a:path w="417829" h="134620">
                <a:moveTo>
                  <a:pt x="42672" y="134112"/>
                </a:moveTo>
                <a:lnTo>
                  <a:pt x="10667" y="111252"/>
                </a:lnTo>
                <a:lnTo>
                  <a:pt x="0" y="67056"/>
                </a:lnTo>
                <a:lnTo>
                  <a:pt x="595" y="54792"/>
                </a:lnTo>
                <a:lnTo>
                  <a:pt x="16954" y="15216"/>
                </a:lnTo>
                <a:lnTo>
                  <a:pt x="42672" y="0"/>
                </a:lnTo>
                <a:lnTo>
                  <a:pt x="44196" y="6096"/>
                </a:lnTo>
                <a:lnTo>
                  <a:pt x="36742" y="9191"/>
                </a:lnTo>
                <a:lnTo>
                  <a:pt x="30289" y="13716"/>
                </a:lnTo>
                <a:lnTo>
                  <a:pt x="12739" y="55054"/>
                </a:lnTo>
                <a:lnTo>
                  <a:pt x="12191" y="67056"/>
                </a:lnTo>
                <a:lnTo>
                  <a:pt x="12739" y="78176"/>
                </a:lnTo>
                <a:lnTo>
                  <a:pt x="30289" y="120205"/>
                </a:lnTo>
                <a:lnTo>
                  <a:pt x="44196" y="128016"/>
                </a:lnTo>
                <a:lnTo>
                  <a:pt x="42672" y="134112"/>
                </a:lnTo>
                <a:close/>
              </a:path>
            </a:pathLst>
          </a:custGeom>
          <a:solidFill>
            <a:srgbClr val="000000"/>
          </a:solidFill>
        </p:spPr>
        <p:txBody>
          <a:bodyPr wrap="square" lIns="0" tIns="0" rIns="0" bIns="0" rtlCol="0"/>
          <a:lstStyle/>
          <a:p/>
        </p:txBody>
      </p:sp>
      <p:sp>
        <p:nvSpPr>
          <p:cNvPr id="10" name="object 10"/>
          <p:cNvSpPr/>
          <p:nvPr/>
        </p:nvSpPr>
        <p:spPr>
          <a:xfrm>
            <a:off x="3608832" y="3697224"/>
            <a:ext cx="449580" cy="0"/>
          </a:xfrm>
          <a:custGeom>
            <a:avLst/>
            <a:gdLst/>
            <a:ahLst/>
            <a:cxnLst/>
            <a:rect l="l" t="t" r="r" b="b"/>
            <a:pathLst>
              <a:path w="449579" h="0">
                <a:moveTo>
                  <a:pt x="0" y="0"/>
                </a:moveTo>
                <a:lnTo>
                  <a:pt x="449579" y="0"/>
                </a:lnTo>
              </a:path>
            </a:pathLst>
          </a:custGeom>
          <a:ln w="9144">
            <a:solidFill>
              <a:srgbClr val="000000"/>
            </a:solidFill>
          </a:ln>
        </p:spPr>
        <p:txBody>
          <a:bodyPr wrap="square" lIns="0" tIns="0" rIns="0" bIns="0" rtlCol="0"/>
          <a:lstStyle/>
          <a:p/>
        </p:txBody>
      </p:sp>
      <p:sp>
        <p:nvSpPr>
          <p:cNvPr id="11" name="object 11"/>
          <p:cNvSpPr txBox="1"/>
          <p:nvPr/>
        </p:nvSpPr>
        <p:spPr>
          <a:xfrm>
            <a:off x="930167" y="3580890"/>
            <a:ext cx="4063365" cy="264795"/>
          </a:xfrm>
          <a:prstGeom prst="rect">
            <a:avLst/>
          </a:prstGeom>
        </p:spPr>
        <p:txBody>
          <a:bodyPr wrap="square" lIns="0" tIns="11430" rIns="0" bIns="0" rtlCol="0" vert="horz">
            <a:spAutoFit/>
          </a:bodyPr>
          <a:lstStyle/>
          <a:p>
            <a:pPr marL="269875" indent="-245110">
              <a:lnSpc>
                <a:spcPts val="1155"/>
              </a:lnSpc>
              <a:spcBef>
                <a:spcPts val="90"/>
              </a:spcBef>
              <a:buChar char="•"/>
              <a:tabLst>
                <a:tab pos="269875" algn="l"/>
                <a:tab pos="270510" algn="l"/>
              </a:tabLst>
            </a:pPr>
            <a:r>
              <a:rPr dirty="0" sz="1150" spc="-10">
                <a:latin typeface="Arial"/>
                <a:cs typeface="Arial"/>
              </a:rPr>
              <a:t>Chord Length: </a:t>
            </a:r>
            <a:r>
              <a:rPr dirty="0" sz="1150" spc="-5">
                <a:latin typeface="Cambria"/>
                <a:cs typeface="Cambria"/>
              </a:rPr>
              <a:t>2𝑅 </a:t>
            </a:r>
            <a:r>
              <a:rPr dirty="0" sz="1150" spc="-10">
                <a:latin typeface="Cambria"/>
                <a:cs typeface="Cambria"/>
              </a:rPr>
              <a:t>𝑠𝑖𝑛 </a:t>
            </a:r>
            <a:r>
              <a:rPr dirty="0" baseline="45138" sz="1200" spc="75">
                <a:latin typeface="Cambria"/>
                <a:cs typeface="Cambria"/>
              </a:rPr>
              <a:t>8 </a:t>
            </a:r>
            <a:r>
              <a:rPr dirty="0" sz="1150" spc="210">
                <a:latin typeface="Cambria"/>
                <a:cs typeface="Cambria"/>
              </a:rPr>
              <a:t>= </a:t>
            </a:r>
            <a:r>
              <a:rPr dirty="0" sz="1150" spc="-10">
                <a:latin typeface="Cambria"/>
                <a:cs typeface="Cambria"/>
              </a:rPr>
              <a:t>2 </a:t>
            </a:r>
            <a:r>
              <a:rPr dirty="0" sz="1150" spc="-5">
                <a:latin typeface="Cambria"/>
                <a:cs typeface="Cambria"/>
              </a:rPr>
              <a:t>6000 </a:t>
            </a:r>
            <a:r>
              <a:rPr dirty="0" sz="1150" spc="-10">
                <a:latin typeface="Cambria"/>
                <a:cs typeface="Cambria"/>
              </a:rPr>
              <a:t>𝑠𝑖𝑛 </a:t>
            </a:r>
            <a:r>
              <a:rPr dirty="0" baseline="45138" sz="1200" spc="44">
                <a:latin typeface="Cambria"/>
                <a:cs typeface="Cambria"/>
              </a:rPr>
              <a:t>1.575634 </a:t>
            </a:r>
            <a:r>
              <a:rPr dirty="0" sz="1150" spc="210">
                <a:latin typeface="Cambria"/>
                <a:cs typeface="Cambria"/>
              </a:rPr>
              <a:t>= </a:t>
            </a:r>
            <a:r>
              <a:rPr dirty="0" sz="1150" spc="-5">
                <a:latin typeface="Cambria"/>
                <a:cs typeface="Cambria"/>
              </a:rPr>
              <a:t>164.995</a:t>
            </a:r>
            <a:r>
              <a:rPr dirty="0" sz="1150">
                <a:latin typeface="Cambria"/>
                <a:cs typeface="Cambria"/>
              </a:rPr>
              <a:t> </a:t>
            </a:r>
            <a:r>
              <a:rPr dirty="0" sz="1150" spc="-5">
                <a:latin typeface="Cambria"/>
                <a:cs typeface="Cambria"/>
              </a:rPr>
              <a:t>𝑓𝑡</a:t>
            </a:r>
            <a:endParaRPr sz="1150">
              <a:latin typeface="Cambria"/>
              <a:cs typeface="Cambria"/>
            </a:endParaRPr>
          </a:p>
          <a:p>
            <a:pPr marL="1655445">
              <a:lnSpc>
                <a:spcPts val="735"/>
              </a:lnSpc>
              <a:tabLst>
                <a:tab pos="2871470" algn="l"/>
              </a:tabLst>
            </a:pPr>
            <a:r>
              <a:rPr dirty="0" sz="800" spc="35">
                <a:latin typeface="Cambria"/>
                <a:cs typeface="Cambria"/>
              </a:rPr>
              <a:t>2	2</a:t>
            </a:r>
            <a:endParaRPr sz="800">
              <a:latin typeface="Cambria"/>
              <a:cs typeface="Cambria"/>
            </a:endParaRPr>
          </a:p>
        </p:txBody>
      </p:sp>
      <p:sp>
        <p:nvSpPr>
          <p:cNvPr id="12" name="object 12"/>
          <p:cNvSpPr txBox="1"/>
          <p:nvPr/>
        </p:nvSpPr>
        <p:spPr>
          <a:xfrm>
            <a:off x="2366751" y="3963384"/>
            <a:ext cx="64135" cy="151765"/>
          </a:xfrm>
          <a:prstGeom prst="rect">
            <a:avLst/>
          </a:prstGeom>
        </p:spPr>
        <p:txBody>
          <a:bodyPr wrap="square" lIns="0" tIns="15875" rIns="0" bIns="0" rtlCol="0" vert="horz">
            <a:spAutoFit/>
          </a:bodyPr>
          <a:lstStyle/>
          <a:p>
            <a:pPr>
              <a:lnSpc>
                <a:spcPct val="100000"/>
              </a:lnSpc>
              <a:spcBef>
                <a:spcPts val="125"/>
              </a:spcBef>
            </a:pPr>
            <a:r>
              <a:rPr dirty="0" sz="800" spc="55">
                <a:latin typeface="Cambria"/>
                <a:cs typeface="Cambria"/>
              </a:rPr>
              <a:t>s</a:t>
            </a:r>
            <a:endParaRPr sz="800">
              <a:latin typeface="Cambria"/>
              <a:cs typeface="Cambria"/>
            </a:endParaRPr>
          </a:p>
        </p:txBody>
      </p:sp>
      <p:sp>
        <p:nvSpPr>
          <p:cNvPr id="13" name="object 13"/>
          <p:cNvSpPr/>
          <p:nvPr/>
        </p:nvSpPr>
        <p:spPr>
          <a:xfrm>
            <a:off x="4296155" y="3889247"/>
            <a:ext cx="508000" cy="97790"/>
          </a:xfrm>
          <a:custGeom>
            <a:avLst/>
            <a:gdLst/>
            <a:ahLst/>
            <a:cxnLst/>
            <a:rect l="l" t="t" r="r" b="b"/>
            <a:pathLst>
              <a:path w="508000" h="97789">
                <a:moveTo>
                  <a:pt x="477012" y="97536"/>
                </a:moveTo>
                <a:lnTo>
                  <a:pt x="475488" y="94488"/>
                </a:lnTo>
                <a:lnTo>
                  <a:pt x="483108" y="91440"/>
                </a:lnTo>
                <a:lnTo>
                  <a:pt x="489204" y="86868"/>
                </a:lnTo>
                <a:lnTo>
                  <a:pt x="498348" y="48768"/>
                </a:lnTo>
                <a:lnTo>
                  <a:pt x="498062" y="40171"/>
                </a:lnTo>
                <a:lnTo>
                  <a:pt x="475488" y="4572"/>
                </a:lnTo>
                <a:lnTo>
                  <a:pt x="477012" y="0"/>
                </a:lnTo>
                <a:lnTo>
                  <a:pt x="505396" y="31813"/>
                </a:lnTo>
                <a:lnTo>
                  <a:pt x="507492" y="48768"/>
                </a:lnTo>
                <a:lnTo>
                  <a:pt x="506944" y="57626"/>
                </a:lnTo>
                <a:lnTo>
                  <a:pt x="489585" y="92011"/>
                </a:lnTo>
                <a:lnTo>
                  <a:pt x="483584" y="95559"/>
                </a:lnTo>
                <a:lnTo>
                  <a:pt x="477012" y="97536"/>
                </a:lnTo>
                <a:close/>
              </a:path>
              <a:path w="508000" h="97789">
                <a:moveTo>
                  <a:pt x="30480" y="97536"/>
                </a:moveTo>
                <a:lnTo>
                  <a:pt x="1524" y="65913"/>
                </a:lnTo>
                <a:lnTo>
                  <a:pt x="0" y="48768"/>
                </a:lnTo>
                <a:lnTo>
                  <a:pt x="333" y="39933"/>
                </a:lnTo>
                <a:lnTo>
                  <a:pt x="23693" y="2857"/>
                </a:lnTo>
                <a:lnTo>
                  <a:pt x="30480" y="0"/>
                </a:lnTo>
                <a:lnTo>
                  <a:pt x="32004" y="4572"/>
                </a:lnTo>
                <a:lnTo>
                  <a:pt x="24384" y="7620"/>
                </a:lnTo>
                <a:lnTo>
                  <a:pt x="18288" y="12192"/>
                </a:lnTo>
                <a:lnTo>
                  <a:pt x="9144" y="48768"/>
                </a:lnTo>
                <a:lnTo>
                  <a:pt x="9429" y="57364"/>
                </a:lnTo>
                <a:lnTo>
                  <a:pt x="32004" y="94488"/>
                </a:lnTo>
                <a:lnTo>
                  <a:pt x="30480" y="97536"/>
                </a:lnTo>
                <a:close/>
              </a:path>
            </a:pathLst>
          </a:custGeom>
          <a:solidFill>
            <a:srgbClr val="000000"/>
          </a:solidFill>
        </p:spPr>
        <p:txBody>
          <a:bodyPr wrap="square" lIns="0" tIns="0" rIns="0" bIns="0" rtlCol="0"/>
          <a:lstStyle/>
          <a:p/>
        </p:txBody>
      </p:sp>
      <p:sp>
        <p:nvSpPr>
          <p:cNvPr id="14" name="object 14"/>
          <p:cNvSpPr/>
          <p:nvPr/>
        </p:nvSpPr>
        <p:spPr>
          <a:xfrm>
            <a:off x="4389120" y="4047744"/>
            <a:ext cx="516890" cy="97790"/>
          </a:xfrm>
          <a:custGeom>
            <a:avLst/>
            <a:gdLst/>
            <a:ahLst/>
            <a:cxnLst/>
            <a:rect l="l" t="t" r="r" b="b"/>
            <a:pathLst>
              <a:path w="516889" h="97789">
                <a:moveTo>
                  <a:pt x="486156" y="97536"/>
                </a:moveTo>
                <a:lnTo>
                  <a:pt x="484632" y="94488"/>
                </a:lnTo>
                <a:lnTo>
                  <a:pt x="492252" y="91440"/>
                </a:lnTo>
                <a:lnTo>
                  <a:pt x="498348" y="86868"/>
                </a:lnTo>
                <a:lnTo>
                  <a:pt x="507492" y="48768"/>
                </a:lnTo>
                <a:lnTo>
                  <a:pt x="507206" y="40171"/>
                </a:lnTo>
                <a:lnTo>
                  <a:pt x="484632" y="4572"/>
                </a:lnTo>
                <a:lnTo>
                  <a:pt x="486156" y="0"/>
                </a:lnTo>
                <a:lnTo>
                  <a:pt x="514540" y="31813"/>
                </a:lnTo>
                <a:lnTo>
                  <a:pt x="516636" y="48768"/>
                </a:lnTo>
                <a:lnTo>
                  <a:pt x="516088" y="57626"/>
                </a:lnTo>
                <a:lnTo>
                  <a:pt x="498729" y="92011"/>
                </a:lnTo>
                <a:lnTo>
                  <a:pt x="492728" y="95559"/>
                </a:lnTo>
                <a:lnTo>
                  <a:pt x="486156" y="97536"/>
                </a:lnTo>
                <a:close/>
              </a:path>
              <a:path w="516889" h="97789">
                <a:moveTo>
                  <a:pt x="30480" y="97536"/>
                </a:moveTo>
                <a:lnTo>
                  <a:pt x="1523" y="65913"/>
                </a:lnTo>
                <a:lnTo>
                  <a:pt x="0" y="48768"/>
                </a:lnTo>
                <a:lnTo>
                  <a:pt x="333" y="39933"/>
                </a:lnTo>
                <a:lnTo>
                  <a:pt x="23693" y="2857"/>
                </a:lnTo>
                <a:lnTo>
                  <a:pt x="30480" y="0"/>
                </a:lnTo>
                <a:lnTo>
                  <a:pt x="32004" y="4572"/>
                </a:lnTo>
                <a:lnTo>
                  <a:pt x="24384" y="7620"/>
                </a:lnTo>
                <a:lnTo>
                  <a:pt x="18288" y="12192"/>
                </a:lnTo>
                <a:lnTo>
                  <a:pt x="9143" y="48768"/>
                </a:lnTo>
                <a:lnTo>
                  <a:pt x="9429" y="57364"/>
                </a:lnTo>
                <a:lnTo>
                  <a:pt x="32004" y="94488"/>
                </a:lnTo>
                <a:lnTo>
                  <a:pt x="30480" y="97536"/>
                </a:lnTo>
                <a:close/>
              </a:path>
            </a:pathLst>
          </a:custGeom>
          <a:solidFill>
            <a:srgbClr val="000000"/>
          </a:solidFill>
        </p:spPr>
        <p:txBody>
          <a:bodyPr wrap="square" lIns="0" tIns="0" rIns="0" bIns="0" rtlCol="0"/>
          <a:lstStyle/>
          <a:p/>
        </p:txBody>
      </p:sp>
      <p:sp>
        <p:nvSpPr>
          <p:cNvPr id="15" name="object 15"/>
          <p:cNvSpPr/>
          <p:nvPr/>
        </p:nvSpPr>
        <p:spPr>
          <a:xfrm>
            <a:off x="4184903" y="4011168"/>
            <a:ext cx="733425" cy="0"/>
          </a:xfrm>
          <a:custGeom>
            <a:avLst/>
            <a:gdLst/>
            <a:ahLst/>
            <a:cxnLst/>
            <a:rect l="l" t="t" r="r" b="b"/>
            <a:pathLst>
              <a:path w="733425" h="0">
                <a:moveTo>
                  <a:pt x="0" y="0"/>
                </a:moveTo>
                <a:lnTo>
                  <a:pt x="733044" y="0"/>
                </a:lnTo>
              </a:path>
            </a:pathLst>
          </a:custGeom>
          <a:ln w="9143">
            <a:solidFill>
              <a:srgbClr val="000000"/>
            </a:solidFill>
          </a:ln>
        </p:spPr>
        <p:txBody>
          <a:bodyPr wrap="square" lIns="0" tIns="0" rIns="0" bIns="0" rtlCol="0"/>
          <a:lstStyle/>
          <a:p/>
        </p:txBody>
      </p:sp>
      <p:sp>
        <p:nvSpPr>
          <p:cNvPr id="16" name="object 16"/>
          <p:cNvSpPr txBox="1"/>
          <p:nvPr/>
        </p:nvSpPr>
        <p:spPr>
          <a:xfrm>
            <a:off x="4159416" y="3894784"/>
            <a:ext cx="1635125" cy="264795"/>
          </a:xfrm>
          <a:prstGeom prst="rect">
            <a:avLst/>
          </a:prstGeom>
        </p:spPr>
        <p:txBody>
          <a:bodyPr wrap="square" lIns="0" tIns="11430" rIns="0" bIns="0" rtlCol="0" vert="horz">
            <a:spAutoFit/>
          </a:bodyPr>
          <a:lstStyle/>
          <a:p>
            <a:pPr marL="171450">
              <a:lnSpc>
                <a:spcPts val="1155"/>
              </a:lnSpc>
              <a:spcBef>
                <a:spcPts val="90"/>
              </a:spcBef>
              <a:tabLst>
                <a:tab pos="797560" algn="l"/>
              </a:tabLst>
            </a:pPr>
            <a:r>
              <a:rPr dirty="0" baseline="45138" sz="1200" spc="97">
                <a:latin typeface="Cambria"/>
                <a:cs typeface="Cambria"/>
              </a:rPr>
              <a:t>2.7o83ft	</a:t>
            </a:r>
            <a:r>
              <a:rPr dirty="0" sz="1150" spc="210">
                <a:latin typeface="Cambria"/>
                <a:cs typeface="Cambria"/>
              </a:rPr>
              <a:t>=</a:t>
            </a:r>
            <a:r>
              <a:rPr dirty="0" sz="1150" spc="15">
                <a:latin typeface="Cambria"/>
                <a:cs typeface="Cambria"/>
              </a:rPr>
              <a:t> </a:t>
            </a:r>
            <a:r>
              <a:rPr dirty="0" sz="1150" spc="-5">
                <a:latin typeface="Cambria"/>
                <a:cs typeface="Cambria"/>
              </a:rPr>
              <a:t>159.578𝑓𝑡</a:t>
            </a:r>
            <a:endParaRPr sz="1150">
              <a:latin typeface="Cambria"/>
              <a:cs typeface="Cambria"/>
            </a:endParaRPr>
          </a:p>
          <a:p>
            <a:pPr marL="25400">
              <a:lnSpc>
                <a:spcPts val="735"/>
              </a:lnSpc>
            </a:pPr>
            <a:r>
              <a:rPr dirty="0" sz="800" spc="45">
                <a:latin typeface="Cambria"/>
                <a:cs typeface="Cambria"/>
              </a:rPr>
              <a:t>eo </a:t>
            </a:r>
            <a:r>
              <a:rPr dirty="0" sz="800" spc="55">
                <a:latin typeface="Cambria"/>
                <a:cs typeface="Cambria"/>
              </a:rPr>
              <a:t>s</a:t>
            </a:r>
            <a:r>
              <a:rPr dirty="0" sz="800" spc="165">
                <a:latin typeface="Cambria"/>
                <a:cs typeface="Cambria"/>
              </a:rPr>
              <a:t> </a:t>
            </a:r>
            <a:r>
              <a:rPr dirty="0" sz="800" spc="30">
                <a:latin typeface="Cambria"/>
                <a:cs typeface="Cambria"/>
              </a:rPr>
              <a:t>1.575634</a:t>
            </a:r>
            <a:endParaRPr sz="800">
              <a:latin typeface="Cambria"/>
              <a:cs typeface="Cambria"/>
            </a:endParaRPr>
          </a:p>
        </p:txBody>
      </p:sp>
      <p:sp>
        <p:nvSpPr>
          <p:cNvPr id="17" name="object 17"/>
          <p:cNvSpPr txBox="1"/>
          <p:nvPr/>
        </p:nvSpPr>
        <p:spPr>
          <a:xfrm>
            <a:off x="930167" y="3800306"/>
            <a:ext cx="6203950" cy="857250"/>
          </a:xfrm>
          <a:prstGeom prst="rect">
            <a:avLst/>
          </a:prstGeom>
        </p:spPr>
        <p:txBody>
          <a:bodyPr wrap="square" lIns="0" tIns="105410" rIns="0" bIns="0" rtlCol="0" vert="horz">
            <a:spAutoFit/>
          </a:bodyPr>
          <a:lstStyle/>
          <a:p>
            <a:pPr marL="269875" indent="-245110">
              <a:lnSpc>
                <a:spcPct val="100000"/>
              </a:lnSpc>
              <a:spcBef>
                <a:spcPts val="830"/>
              </a:spcBef>
              <a:buChar char="•"/>
              <a:tabLst>
                <a:tab pos="269875" algn="l"/>
                <a:tab pos="270510" algn="l"/>
              </a:tabLst>
            </a:pPr>
            <a:r>
              <a:rPr dirty="0" sz="1150" spc="-10">
                <a:latin typeface="Arial"/>
                <a:cs typeface="Arial"/>
              </a:rPr>
              <a:t>Brg-to-Brg Span:</a:t>
            </a:r>
            <a:r>
              <a:rPr dirty="0" sz="1150" spc="-10">
                <a:latin typeface="Cambria"/>
                <a:cs typeface="Cambria"/>
              </a:rPr>
              <a:t>𝐿 </a:t>
            </a:r>
            <a:r>
              <a:rPr dirty="0" sz="1150" spc="210">
                <a:latin typeface="Cambria"/>
                <a:cs typeface="Cambria"/>
              </a:rPr>
              <a:t>= </a:t>
            </a:r>
            <a:r>
              <a:rPr dirty="0" sz="1150" spc="-5">
                <a:latin typeface="Cambria"/>
                <a:cs typeface="Cambria"/>
              </a:rPr>
              <a:t>164.995𝑓𝑡 </a:t>
            </a:r>
            <a:r>
              <a:rPr dirty="0" sz="1150" spc="210">
                <a:latin typeface="Cambria"/>
                <a:cs typeface="Cambria"/>
              </a:rPr>
              <a:t>−</a:t>
            </a:r>
            <a:r>
              <a:rPr dirty="0" sz="1150" spc="-30">
                <a:latin typeface="Cambria"/>
                <a:cs typeface="Cambria"/>
              </a:rPr>
              <a:t> </a:t>
            </a:r>
            <a:r>
              <a:rPr dirty="0" sz="1150" spc="-10">
                <a:latin typeface="Cambria"/>
                <a:cs typeface="Cambria"/>
              </a:rPr>
              <a:t>2.7083𝑓𝑡 </a:t>
            </a:r>
            <a:r>
              <a:rPr dirty="0" sz="1150" spc="210">
                <a:latin typeface="Cambria"/>
                <a:cs typeface="Cambria"/>
              </a:rPr>
              <a:t>−</a:t>
            </a:r>
            <a:endParaRPr sz="1150">
              <a:latin typeface="Cambria"/>
              <a:cs typeface="Cambria"/>
            </a:endParaRPr>
          </a:p>
          <a:p>
            <a:pPr marL="269875" indent="-245110">
              <a:lnSpc>
                <a:spcPct val="100000"/>
              </a:lnSpc>
              <a:spcBef>
                <a:spcPts val="735"/>
              </a:spcBef>
              <a:buChar char="•"/>
              <a:tabLst>
                <a:tab pos="269875" algn="l"/>
                <a:tab pos="270510" algn="l"/>
              </a:tabLst>
            </a:pPr>
            <a:r>
              <a:rPr dirty="0" sz="1150" spc="-5">
                <a:latin typeface="Arial"/>
                <a:cs typeface="Arial"/>
              </a:rPr>
              <a:t>Girder </a:t>
            </a:r>
            <a:r>
              <a:rPr dirty="0" sz="1150" spc="-10">
                <a:latin typeface="Arial"/>
                <a:cs typeface="Arial"/>
              </a:rPr>
              <a:t>Length:</a:t>
            </a:r>
            <a:r>
              <a:rPr dirty="0" sz="1150" spc="5">
                <a:latin typeface="Arial"/>
                <a:cs typeface="Arial"/>
              </a:rPr>
              <a:t> </a:t>
            </a:r>
            <a:r>
              <a:rPr dirty="0" sz="1150" spc="50">
                <a:latin typeface="Cambria"/>
                <a:cs typeface="Cambria"/>
              </a:rPr>
              <a:t>𝐿</a:t>
            </a:r>
            <a:r>
              <a:rPr dirty="0" baseline="-17361" sz="1200" spc="75">
                <a:latin typeface="Cambria"/>
                <a:cs typeface="Cambria"/>
              </a:rPr>
              <a:t>g</a:t>
            </a:r>
            <a:r>
              <a:rPr dirty="0" baseline="-17361" sz="1200" spc="307">
                <a:latin typeface="Cambria"/>
                <a:cs typeface="Cambria"/>
              </a:rPr>
              <a:t> </a:t>
            </a:r>
            <a:r>
              <a:rPr dirty="0" sz="1150" spc="210">
                <a:latin typeface="Cambria"/>
                <a:cs typeface="Cambria"/>
              </a:rPr>
              <a:t>=</a:t>
            </a:r>
            <a:r>
              <a:rPr dirty="0" sz="1150" spc="70">
                <a:latin typeface="Cambria"/>
                <a:cs typeface="Cambria"/>
              </a:rPr>
              <a:t> </a:t>
            </a:r>
            <a:r>
              <a:rPr dirty="0" sz="1150" spc="-5">
                <a:latin typeface="Cambria"/>
                <a:cs typeface="Cambria"/>
              </a:rPr>
              <a:t>159.577𝑓𝑡</a:t>
            </a:r>
            <a:r>
              <a:rPr dirty="0" sz="1150" spc="15">
                <a:latin typeface="Cambria"/>
                <a:cs typeface="Cambria"/>
              </a:rPr>
              <a:t> </a:t>
            </a:r>
            <a:r>
              <a:rPr dirty="0" sz="1150" spc="210">
                <a:latin typeface="Cambria"/>
                <a:cs typeface="Cambria"/>
              </a:rPr>
              <a:t>+</a:t>
            </a:r>
            <a:r>
              <a:rPr dirty="0" sz="1150" spc="5">
                <a:latin typeface="Cambria"/>
                <a:cs typeface="Cambria"/>
              </a:rPr>
              <a:t> </a:t>
            </a:r>
            <a:r>
              <a:rPr dirty="0" sz="1150" spc="-10">
                <a:latin typeface="Cambria"/>
                <a:cs typeface="Cambria"/>
              </a:rPr>
              <a:t>1.7083𝑓𝑡</a:t>
            </a:r>
            <a:r>
              <a:rPr dirty="0" sz="1150" spc="35">
                <a:latin typeface="Cambria"/>
                <a:cs typeface="Cambria"/>
              </a:rPr>
              <a:t> </a:t>
            </a:r>
            <a:r>
              <a:rPr dirty="0" sz="1150" spc="210">
                <a:latin typeface="Cambria"/>
                <a:cs typeface="Cambria"/>
              </a:rPr>
              <a:t>+</a:t>
            </a:r>
            <a:r>
              <a:rPr dirty="0" sz="1150" spc="-10">
                <a:latin typeface="Cambria"/>
                <a:cs typeface="Cambria"/>
              </a:rPr>
              <a:t> </a:t>
            </a:r>
            <a:r>
              <a:rPr dirty="0" sz="1150">
                <a:latin typeface="Cambria"/>
                <a:cs typeface="Cambria"/>
              </a:rPr>
              <a:t>(1.7083𝑓𝑡)/𝑐𝑜𝑠(1.575634)</a:t>
            </a:r>
            <a:r>
              <a:rPr dirty="0" sz="1150" spc="45">
                <a:latin typeface="Cambria"/>
                <a:cs typeface="Cambria"/>
              </a:rPr>
              <a:t> </a:t>
            </a:r>
            <a:r>
              <a:rPr dirty="0" sz="1150" spc="210">
                <a:latin typeface="Cambria"/>
                <a:cs typeface="Cambria"/>
              </a:rPr>
              <a:t>=</a:t>
            </a:r>
            <a:r>
              <a:rPr dirty="0" sz="1150" spc="70">
                <a:latin typeface="Cambria"/>
                <a:cs typeface="Cambria"/>
              </a:rPr>
              <a:t> </a:t>
            </a:r>
            <a:r>
              <a:rPr dirty="0" sz="1150" spc="-5">
                <a:latin typeface="Cambria"/>
                <a:cs typeface="Cambria"/>
              </a:rPr>
              <a:t>162.995𝑓𝑡</a:t>
            </a:r>
            <a:endParaRPr sz="1150">
              <a:latin typeface="Cambria"/>
              <a:cs typeface="Cambria"/>
            </a:endParaRPr>
          </a:p>
          <a:p>
            <a:pPr marL="616585">
              <a:lnSpc>
                <a:spcPct val="100000"/>
              </a:lnSpc>
              <a:spcBef>
                <a:spcPts val="1120"/>
              </a:spcBef>
              <a:tabLst>
                <a:tab pos="1938020" algn="l"/>
                <a:tab pos="6032500" algn="l"/>
              </a:tabLst>
            </a:pPr>
            <a:r>
              <a:rPr dirty="0" baseline="2777" sz="1500" spc="-15">
                <a:solidFill>
                  <a:srgbClr val="FFFFFF"/>
                </a:solidFill>
                <a:latin typeface="Arial"/>
                <a:cs typeface="Arial"/>
              </a:rPr>
              <a:t>Participant</a:t>
            </a:r>
            <a:r>
              <a:rPr dirty="0" baseline="2777" sz="1500" spc="52">
                <a:solidFill>
                  <a:srgbClr val="FFFFFF"/>
                </a:solidFill>
                <a:latin typeface="Arial"/>
                <a:cs typeface="Arial"/>
              </a:rPr>
              <a:t> </a:t>
            </a:r>
            <a:r>
              <a:rPr dirty="0" baseline="2777" sz="1500" spc="-15">
                <a:solidFill>
                  <a:srgbClr val="FFFFFF"/>
                </a:solidFill>
                <a:latin typeface="Arial"/>
                <a:cs typeface="Arial"/>
              </a:rPr>
              <a:t>Materials	</a:t>
            </a:r>
            <a:r>
              <a:rPr dirty="0" baseline="2777" sz="1500" spc="-7">
                <a:solidFill>
                  <a:srgbClr val="FFFFFF"/>
                </a:solidFill>
                <a:latin typeface="Arial"/>
                <a:cs typeface="Arial"/>
              </a:rPr>
              <a:t>https://ftp.wsdot.wa.gov/incoming/PSCBridgeDesignWorkshop	</a:t>
            </a:r>
            <a:r>
              <a:rPr dirty="0" sz="850" spc="-5">
                <a:solidFill>
                  <a:srgbClr val="FFFFFF"/>
                </a:solidFill>
                <a:latin typeface="Arial"/>
                <a:cs typeface="Arial"/>
              </a:rPr>
              <a:t>25</a:t>
            </a:r>
            <a:endParaRPr sz="850">
              <a:latin typeface="Arial"/>
              <a:cs typeface="Arial"/>
            </a:endParaRPr>
          </a:p>
        </p:txBody>
      </p:sp>
      <p:sp>
        <p:nvSpPr>
          <p:cNvPr id="18" name="object 18"/>
          <p:cNvSpPr/>
          <p:nvPr/>
        </p:nvSpPr>
        <p:spPr>
          <a:xfrm>
            <a:off x="1609344" y="1888236"/>
            <a:ext cx="706120" cy="353695"/>
          </a:xfrm>
          <a:custGeom>
            <a:avLst/>
            <a:gdLst/>
            <a:ahLst/>
            <a:cxnLst/>
            <a:rect l="l" t="t" r="r" b="b"/>
            <a:pathLst>
              <a:path w="706119" h="353694">
                <a:moveTo>
                  <a:pt x="705611" y="0"/>
                </a:moveTo>
                <a:lnTo>
                  <a:pt x="0" y="0"/>
                </a:lnTo>
                <a:lnTo>
                  <a:pt x="0" y="353567"/>
                </a:lnTo>
                <a:lnTo>
                  <a:pt x="705611" y="353567"/>
                </a:lnTo>
              </a:path>
            </a:pathLst>
          </a:custGeom>
          <a:ln w="9144">
            <a:solidFill>
              <a:srgbClr val="000000"/>
            </a:solidFill>
          </a:ln>
        </p:spPr>
        <p:txBody>
          <a:bodyPr wrap="square" lIns="0" tIns="0" rIns="0" bIns="0" rtlCol="0"/>
          <a:lstStyle/>
          <a:p/>
        </p:txBody>
      </p:sp>
      <p:sp>
        <p:nvSpPr>
          <p:cNvPr id="19" name="object 19"/>
          <p:cNvSpPr/>
          <p:nvPr/>
        </p:nvSpPr>
        <p:spPr>
          <a:xfrm>
            <a:off x="2476500" y="1888236"/>
            <a:ext cx="586740" cy="353695"/>
          </a:xfrm>
          <a:custGeom>
            <a:avLst/>
            <a:gdLst/>
            <a:ahLst/>
            <a:cxnLst/>
            <a:rect l="l" t="t" r="r" b="b"/>
            <a:pathLst>
              <a:path w="586739" h="353694">
                <a:moveTo>
                  <a:pt x="0" y="0"/>
                </a:moveTo>
                <a:lnTo>
                  <a:pt x="586740" y="0"/>
                </a:lnTo>
                <a:lnTo>
                  <a:pt x="586740" y="353567"/>
                </a:lnTo>
                <a:lnTo>
                  <a:pt x="0" y="353567"/>
                </a:lnTo>
              </a:path>
            </a:pathLst>
          </a:custGeom>
          <a:ln w="9144">
            <a:solidFill>
              <a:srgbClr val="000000"/>
            </a:solidFill>
          </a:ln>
        </p:spPr>
        <p:txBody>
          <a:bodyPr wrap="square" lIns="0" tIns="0" rIns="0" bIns="0" rtlCol="0"/>
          <a:lstStyle/>
          <a:p/>
        </p:txBody>
      </p:sp>
      <p:sp>
        <p:nvSpPr>
          <p:cNvPr id="20" name="object 20"/>
          <p:cNvSpPr/>
          <p:nvPr/>
        </p:nvSpPr>
        <p:spPr>
          <a:xfrm>
            <a:off x="1312163" y="2063496"/>
            <a:ext cx="2121535" cy="5080"/>
          </a:xfrm>
          <a:custGeom>
            <a:avLst/>
            <a:gdLst/>
            <a:ahLst/>
            <a:cxnLst/>
            <a:rect l="l" t="t" r="r" b="b"/>
            <a:pathLst>
              <a:path w="2121535" h="5080">
                <a:moveTo>
                  <a:pt x="38100" y="4571"/>
                </a:moveTo>
                <a:lnTo>
                  <a:pt x="1524" y="4571"/>
                </a:lnTo>
                <a:lnTo>
                  <a:pt x="0" y="3048"/>
                </a:lnTo>
                <a:lnTo>
                  <a:pt x="0" y="0"/>
                </a:lnTo>
                <a:lnTo>
                  <a:pt x="39624" y="0"/>
                </a:lnTo>
                <a:lnTo>
                  <a:pt x="39624" y="3048"/>
                </a:lnTo>
                <a:lnTo>
                  <a:pt x="38100" y="4571"/>
                </a:lnTo>
                <a:close/>
              </a:path>
              <a:path w="2121535" h="5080">
                <a:moveTo>
                  <a:pt x="62484" y="4571"/>
                </a:moveTo>
                <a:lnTo>
                  <a:pt x="59436" y="4571"/>
                </a:lnTo>
                <a:lnTo>
                  <a:pt x="59436" y="0"/>
                </a:lnTo>
                <a:lnTo>
                  <a:pt x="64008" y="0"/>
                </a:lnTo>
                <a:lnTo>
                  <a:pt x="64008" y="3048"/>
                </a:lnTo>
                <a:lnTo>
                  <a:pt x="62484" y="4571"/>
                </a:lnTo>
                <a:close/>
              </a:path>
              <a:path w="2121535" h="5080">
                <a:moveTo>
                  <a:pt x="121920" y="4571"/>
                </a:moveTo>
                <a:lnTo>
                  <a:pt x="83820" y="4571"/>
                </a:lnTo>
                <a:lnTo>
                  <a:pt x="83820" y="0"/>
                </a:lnTo>
                <a:lnTo>
                  <a:pt x="121920" y="0"/>
                </a:lnTo>
                <a:lnTo>
                  <a:pt x="121920" y="4571"/>
                </a:lnTo>
                <a:close/>
              </a:path>
              <a:path w="2121535" h="5080">
                <a:moveTo>
                  <a:pt x="146304" y="4571"/>
                </a:moveTo>
                <a:lnTo>
                  <a:pt x="143256" y="4571"/>
                </a:lnTo>
                <a:lnTo>
                  <a:pt x="141732" y="3048"/>
                </a:lnTo>
                <a:lnTo>
                  <a:pt x="141732" y="0"/>
                </a:lnTo>
                <a:lnTo>
                  <a:pt x="147828" y="0"/>
                </a:lnTo>
                <a:lnTo>
                  <a:pt x="147828" y="3048"/>
                </a:lnTo>
                <a:lnTo>
                  <a:pt x="146304" y="4571"/>
                </a:lnTo>
                <a:close/>
              </a:path>
              <a:path w="2121535" h="5080">
                <a:moveTo>
                  <a:pt x="204216" y="4571"/>
                </a:moveTo>
                <a:lnTo>
                  <a:pt x="167640" y="4571"/>
                </a:lnTo>
                <a:lnTo>
                  <a:pt x="166116" y="3048"/>
                </a:lnTo>
                <a:lnTo>
                  <a:pt x="166116" y="0"/>
                </a:lnTo>
                <a:lnTo>
                  <a:pt x="205740" y="0"/>
                </a:lnTo>
                <a:lnTo>
                  <a:pt x="205740" y="3048"/>
                </a:lnTo>
                <a:lnTo>
                  <a:pt x="204216" y="4571"/>
                </a:lnTo>
                <a:close/>
              </a:path>
              <a:path w="2121535" h="5080">
                <a:moveTo>
                  <a:pt x="230124" y="4571"/>
                </a:moveTo>
                <a:lnTo>
                  <a:pt x="227076" y="4571"/>
                </a:lnTo>
                <a:lnTo>
                  <a:pt x="225552" y="3048"/>
                </a:lnTo>
                <a:lnTo>
                  <a:pt x="225552" y="0"/>
                </a:lnTo>
                <a:lnTo>
                  <a:pt x="230124" y="0"/>
                </a:lnTo>
                <a:lnTo>
                  <a:pt x="230124" y="4571"/>
                </a:lnTo>
                <a:close/>
              </a:path>
              <a:path w="2121535" h="5080">
                <a:moveTo>
                  <a:pt x="288036" y="4571"/>
                </a:moveTo>
                <a:lnTo>
                  <a:pt x="251460" y="4571"/>
                </a:lnTo>
                <a:lnTo>
                  <a:pt x="249936" y="3048"/>
                </a:lnTo>
                <a:lnTo>
                  <a:pt x="249936" y="0"/>
                </a:lnTo>
                <a:lnTo>
                  <a:pt x="289560" y="0"/>
                </a:lnTo>
                <a:lnTo>
                  <a:pt x="289560" y="3048"/>
                </a:lnTo>
                <a:lnTo>
                  <a:pt x="288036" y="4571"/>
                </a:lnTo>
                <a:close/>
              </a:path>
              <a:path w="2121535" h="5080">
                <a:moveTo>
                  <a:pt x="312420" y="4571"/>
                </a:moveTo>
                <a:lnTo>
                  <a:pt x="309372" y="4571"/>
                </a:lnTo>
                <a:lnTo>
                  <a:pt x="309372" y="0"/>
                </a:lnTo>
                <a:lnTo>
                  <a:pt x="313944" y="0"/>
                </a:lnTo>
                <a:lnTo>
                  <a:pt x="313944" y="3048"/>
                </a:lnTo>
                <a:lnTo>
                  <a:pt x="312420" y="4571"/>
                </a:lnTo>
                <a:close/>
              </a:path>
              <a:path w="2121535" h="5080">
                <a:moveTo>
                  <a:pt x="371856" y="4571"/>
                </a:moveTo>
                <a:lnTo>
                  <a:pt x="333756" y="4571"/>
                </a:lnTo>
                <a:lnTo>
                  <a:pt x="333756" y="0"/>
                </a:lnTo>
                <a:lnTo>
                  <a:pt x="371856" y="0"/>
                </a:lnTo>
                <a:lnTo>
                  <a:pt x="371856" y="4571"/>
                </a:lnTo>
                <a:close/>
              </a:path>
              <a:path w="2121535" h="5080">
                <a:moveTo>
                  <a:pt x="396240" y="4571"/>
                </a:moveTo>
                <a:lnTo>
                  <a:pt x="393191" y="4571"/>
                </a:lnTo>
                <a:lnTo>
                  <a:pt x="391668" y="3048"/>
                </a:lnTo>
                <a:lnTo>
                  <a:pt x="391668" y="0"/>
                </a:lnTo>
                <a:lnTo>
                  <a:pt x="397764" y="0"/>
                </a:lnTo>
                <a:lnTo>
                  <a:pt x="397764" y="3048"/>
                </a:lnTo>
                <a:lnTo>
                  <a:pt x="396240" y="4571"/>
                </a:lnTo>
                <a:close/>
              </a:path>
              <a:path w="2121535" h="5080">
                <a:moveTo>
                  <a:pt x="454152" y="4571"/>
                </a:moveTo>
                <a:lnTo>
                  <a:pt x="417576" y="4571"/>
                </a:lnTo>
                <a:lnTo>
                  <a:pt x="416052" y="3048"/>
                </a:lnTo>
                <a:lnTo>
                  <a:pt x="416052" y="0"/>
                </a:lnTo>
                <a:lnTo>
                  <a:pt x="455676" y="0"/>
                </a:lnTo>
                <a:lnTo>
                  <a:pt x="455676" y="3048"/>
                </a:lnTo>
                <a:lnTo>
                  <a:pt x="454152" y="4571"/>
                </a:lnTo>
                <a:close/>
              </a:path>
              <a:path w="2121535" h="5080">
                <a:moveTo>
                  <a:pt x="478536" y="4571"/>
                </a:moveTo>
                <a:lnTo>
                  <a:pt x="477012" y="4571"/>
                </a:lnTo>
                <a:lnTo>
                  <a:pt x="475487" y="3048"/>
                </a:lnTo>
                <a:lnTo>
                  <a:pt x="475487" y="0"/>
                </a:lnTo>
                <a:lnTo>
                  <a:pt x="480060" y="0"/>
                </a:lnTo>
                <a:lnTo>
                  <a:pt x="480060" y="3048"/>
                </a:lnTo>
                <a:lnTo>
                  <a:pt x="478536" y="4571"/>
                </a:lnTo>
                <a:close/>
              </a:path>
              <a:path w="2121535" h="5080">
                <a:moveTo>
                  <a:pt x="537972" y="4571"/>
                </a:moveTo>
                <a:lnTo>
                  <a:pt x="501396" y="4571"/>
                </a:lnTo>
                <a:lnTo>
                  <a:pt x="499872" y="3048"/>
                </a:lnTo>
                <a:lnTo>
                  <a:pt x="499872" y="0"/>
                </a:lnTo>
                <a:lnTo>
                  <a:pt x="539496" y="0"/>
                </a:lnTo>
                <a:lnTo>
                  <a:pt x="539496" y="3048"/>
                </a:lnTo>
                <a:lnTo>
                  <a:pt x="537972" y="4571"/>
                </a:lnTo>
                <a:close/>
              </a:path>
              <a:path w="2121535" h="5080">
                <a:moveTo>
                  <a:pt x="562356" y="4571"/>
                </a:moveTo>
                <a:lnTo>
                  <a:pt x="559308" y="4571"/>
                </a:lnTo>
                <a:lnTo>
                  <a:pt x="559308" y="0"/>
                </a:lnTo>
                <a:lnTo>
                  <a:pt x="563880" y="0"/>
                </a:lnTo>
                <a:lnTo>
                  <a:pt x="563880" y="3048"/>
                </a:lnTo>
                <a:lnTo>
                  <a:pt x="562356" y="4571"/>
                </a:lnTo>
                <a:close/>
              </a:path>
              <a:path w="2121535" h="5080">
                <a:moveTo>
                  <a:pt x="621791" y="4571"/>
                </a:moveTo>
                <a:lnTo>
                  <a:pt x="583691" y="4571"/>
                </a:lnTo>
                <a:lnTo>
                  <a:pt x="583691" y="0"/>
                </a:lnTo>
                <a:lnTo>
                  <a:pt x="621791" y="0"/>
                </a:lnTo>
                <a:lnTo>
                  <a:pt x="621791" y="4571"/>
                </a:lnTo>
                <a:close/>
              </a:path>
              <a:path w="2121535" h="5080">
                <a:moveTo>
                  <a:pt x="646176" y="4571"/>
                </a:moveTo>
                <a:lnTo>
                  <a:pt x="643128" y="4571"/>
                </a:lnTo>
                <a:lnTo>
                  <a:pt x="641604" y="3048"/>
                </a:lnTo>
                <a:lnTo>
                  <a:pt x="641604" y="0"/>
                </a:lnTo>
                <a:lnTo>
                  <a:pt x="646176" y="0"/>
                </a:lnTo>
                <a:lnTo>
                  <a:pt x="646176" y="4571"/>
                </a:lnTo>
                <a:close/>
              </a:path>
              <a:path w="2121535" h="5080">
                <a:moveTo>
                  <a:pt x="704088" y="4571"/>
                </a:moveTo>
                <a:lnTo>
                  <a:pt x="667512" y="4571"/>
                </a:lnTo>
                <a:lnTo>
                  <a:pt x="665988" y="3048"/>
                </a:lnTo>
                <a:lnTo>
                  <a:pt x="665988" y="0"/>
                </a:lnTo>
                <a:lnTo>
                  <a:pt x="705612" y="0"/>
                </a:lnTo>
                <a:lnTo>
                  <a:pt x="705612" y="3048"/>
                </a:lnTo>
                <a:lnTo>
                  <a:pt x="704088" y="4571"/>
                </a:lnTo>
                <a:close/>
              </a:path>
              <a:path w="2121535" h="5080">
                <a:moveTo>
                  <a:pt x="728472" y="4571"/>
                </a:moveTo>
                <a:lnTo>
                  <a:pt x="726948" y="4571"/>
                </a:lnTo>
                <a:lnTo>
                  <a:pt x="725424" y="3048"/>
                </a:lnTo>
                <a:lnTo>
                  <a:pt x="725424" y="0"/>
                </a:lnTo>
                <a:lnTo>
                  <a:pt x="729996" y="0"/>
                </a:lnTo>
                <a:lnTo>
                  <a:pt x="729996" y="3048"/>
                </a:lnTo>
                <a:lnTo>
                  <a:pt x="728472" y="4571"/>
                </a:lnTo>
                <a:close/>
              </a:path>
              <a:path w="2121535" h="5080">
                <a:moveTo>
                  <a:pt x="787908" y="4571"/>
                </a:moveTo>
                <a:lnTo>
                  <a:pt x="751332" y="4571"/>
                </a:lnTo>
                <a:lnTo>
                  <a:pt x="749808" y="3048"/>
                </a:lnTo>
                <a:lnTo>
                  <a:pt x="749808" y="0"/>
                </a:lnTo>
                <a:lnTo>
                  <a:pt x="789432" y="0"/>
                </a:lnTo>
                <a:lnTo>
                  <a:pt x="789432" y="3048"/>
                </a:lnTo>
                <a:lnTo>
                  <a:pt x="787908" y="4571"/>
                </a:lnTo>
                <a:close/>
              </a:path>
              <a:path w="2121535" h="5080">
                <a:moveTo>
                  <a:pt x="812292" y="4571"/>
                </a:moveTo>
                <a:lnTo>
                  <a:pt x="809244" y="4571"/>
                </a:lnTo>
                <a:lnTo>
                  <a:pt x="809244" y="0"/>
                </a:lnTo>
                <a:lnTo>
                  <a:pt x="813816" y="0"/>
                </a:lnTo>
                <a:lnTo>
                  <a:pt x="813816" y="3048"/>
                </a:lnTo>
                <a:lnTo>
                  <a:pt x="812292" y="4571"/>
                </a:lnTo>
                <a:close/>
              </a:path>
              <a:path w="2121535" h="5080">
                <a:moveTo>
                  <a:pt x="871728" y="4571"/>
                </a:moveTo>
                <a:lnTo>
                  <a:pt x="833628" y="4571"/>
                </a:lnTo>
                <a:lnTo>
                  <a:pt x="833628" y="0"/>
                </a:lnTo>
                <a:lnTo>
                  <a:pt x="871728" y="0"/>
                </a:lnTo>
                <a:lnTo>
                  <a:pt x="871728" y="4571"/>
                </a:lnTo>
                <a:close/>
              </a:path>
              <a:path w="2121535" h="5080">
                <a:moveTo>
                  <a:pt x="896112" y="4571"/>
                </a:moveTo>
                <a:lnTo>
                  <a:pt x="893064" y="4571"/>
                </a:lnTo>
                <a:lnTo>
                  <a:pt x="891540" y="3048"/>
                </a:lnTo>
                <a:lnTo>
                  <a:pt x="891540" y="0"/>
                </a:lnTo>
                <a:lnTo>
                  <a:pt x="896112" y="0"/>
                </a:lnTo>
                <a:lnTo>
                  <a:pt x="896112" y="4571"/>
                </a:lnTo>
                <a:close/>
              </a:path>
              <a:path w="2121535" h="5080">
                <a:moveTo>
                  <a:pt x="954024" y="4571"/>
                </a:moveTo>
                <a:lnTo>
                  <a:pt x="917448" y="4571"/>
                </a:lnTo>
                <a:lnTo>
                  <a:pt x="915924" y="3048"/>
                </a:lnTo>
                <a:lnTo>
                  <a:pt x="915924" y="0"/>
                </a:lnTo>
                <a:lnTo>
                  <a:pt x="955548" y="0"/>
                </a:lnTo>
                <a:lnTo>
                  <a:pt x="955548" y="3048"/>
                </a:lnTo>
                <a:lnTo>
                  <a:pt x="954024" y="4571"/>
                </a:lnTo>
                <a:close/>
              </a:path>
              <a:path w="2121535" h="5080">
                <a:moveTo>
                  <a:pt x="978408" y="4571"/>
                </a:moveTo>
                <a:lnTo>
                  <a:pt x="976884" y="4571"/>
                </a:lnTo>
                <a:lnTo>
                  <a:pt x="975360" y="3048"/>
                </a:lnTo>
                <a:lnTo>
                  <a:pt x="975360" y="0"/>
                </a:lnTo>
                <a:lnTo>
                  <a:pt x="979932" y="0"/>
                </a:lnTo>
                <a:lnTo>
                  <a:pt x="979932" y="3048"/>
                </a:lnTo>
                <a:lnTo>
                  <a:pt x="978408" y="4571"/>
                </a:lnTo>
                <a:close/>
              </a:path>
              <a:path w="2121535" h="5080">
                <a:moveTo>
                  <a:pt x="1037844" y="4571"/>
                </a:moveTo>
                <a:lnTo>
                  <a:pt x="1001268" y="4571"/>
                </a:lnTo>
                <a:lnTo>
                  <a:pt x="999744" y="3048"/>
                </a:lnTo>
                <a:lnTo>
                  <a:pt x="999744" y="0"/>
                </a:lnTo>
                <a:lnTo>
                  <a:pt x="1039368" y="0"/>
                </a:lnTo>
                <a:lnTo>
                  <a:pt x="1039368" y="3048"/>
                </a:lnTo>
                <a:lnTo>
                  <a:pt x="1037844" y="4571"/>
                </a:lnTo>
                <a:close/>
              </a:path>
              <a:path w="2121535" h="5080">
                <a:moveTo>
                  <a:pt x="1062228" y="4571"/>
                </a:moveTo>
                <a:lnTo>
                  <a:pt x="1059180" y="4571"/>
                </a:lnTo>
                <a:lnTo>
                  <a:pt x="1059180" y="0"/>
                </a:lnTo>
                <a:lnTo>
                  <a:pt x="1063752" y="0"/>
                </a:lnTo>
                <a:lnTo>
                  <a:pt x="1063752" y="3048"/>
                </a:lnTo>
                <a:lnTo>
                  <a:pt x="1062228" y="4571"/>
                </a:lnTo>
                <a:close/>
              </a:path>
              <a:path w="2121535" h="5080">
                <a:moveTo>
                  <a:pt x="1121664" y="4571"/>
                </a:moveTo>
                <a:lnTo>
                  <a:pt x="1083564" y="4571"/>
                </a:lnTo>
                <a:lnTo>
                  <a:pt x="1083564" y="0"/>
                </a:lnTo>
                <a:lnTo>
                  <a:pt x="1121664" y="0"/>
                </a:lnTo>
                <a:lnTo>
                  <a:pt x="1121664" y="4571"/>
                </a:lnTo>
                <a:close/>
              </a:path>
              <a:path w="2121535" h="5080">
                <a:moveTo>
                  <a:pt x="1146047" y="4571"/>
                </a:moveTo>
                <a:lnTo>
                  <a:pt x="1143000" y="4571"/>
                </a:lnTo>
                <a:lnTo>
                  <a:pt x="1141476" y="3048"/>
                </a:lnTo>
                <a:lnTo>
                  <a:pt x="1141476" y="0"/>
                </a:lnTo>
                <a:lnTo>
                  <a:pt x="1146047" y="0"/>
                </a:lnTo>
                <a:lnTo>
                  <a:pt x="1146047" y="4571"/>
                </a:lnTo>
                <a:close/>
              </a:path>
              <a:path w="2121535" h="5080">
                <a:moveTo>
                  <a:pt x="1203960" y="4571"/>
                </a:moveTo>
                <a:lnTo>
                  <a:pt x="1167384" y="4571"/>
                </a:lnTo>
                <a:lnTo>
                  <a:pt x="1165860" y="3048"/>
                </a:lnTo>
                <a:lnTo>
                  <a:pt x="1165860" y="0"/>
                </a:lnTo>
                <a:lnTo>
                  <a:pt x="1205484" y="0"/>
                </a:lnTo>
                <a:lnTo>
                  <a:pt x="1205484" y="3048"/>
                </a:lnTo>
                <a:lnTo>
                  <a:pt x="1203960" y="4571"/>
                </a:lnTo>
                <a:close/>
              </a:path>
              <a:path w="2121535" h="5080">
                <a:moveTo>
                  <a:pt x="1228344" y="4571"/>
                </a:moveTo>
                <a:lnTo>
                  <a:pt x="1226820" y="4571"/>
                </a:lnTo>
                <a:lnTo>
                  <a:pt x="1225296" y="3048"/>
                </a:lnTo>
                <a:lnTo>
                  <a:pt x="1225296" y="0"/>
                </a:lnTo>
                <a:lnTo>
                  <a:pt x="1229868" y="0"/>
                </a:lnTo>
                <a:lnTo>
                  <a:pt x="1229868" y="3048"/>
                </a:lnTo>
                <a:lnTo>
                  <a:pt x="1228344" y="4571"/>
                </a:lnTo>
                <a:close/>
              </a:path>
              <a:path w="2121535" h="5080">
                <a:moveTo>
                  <a:pt x="1287780" y="4571"/>
                </a:moveTo>
                <a:lnTo>
                  <a:pt x="1251204" y="4571"/>
                </a:lnTo>
                <a:lnTo>
                  <a:pt x="1249679" y="3048"/>
                </a:lnTo>
                <a:lnTo>
                  <a:pt x="1249679" y="0"/>
                </a:lnTo>
                <a:lnTo>
                  <a:pt x="1289304" y="0"/>
                </a:lnTo>
                <a:lnTo>
                  <a:pt x="1289304" y="3048"/>
                </a:lnTo>
                <a:lnTo>
                  <a:pt x="1287780" y="4571"/>
                </a:lnTo>
                <a:close/>
              </a:path>
              <a:path w="2121535" h="5080">
                <a:moveTo>
                  <a:pt x="1312163" y="4571"/>
                </a:moveTo>
                <a:lnTo>
                  <a:pt x="1309116" y="4571"/>
                </a:lnTo>
                <a:lnTo>
                  <a:pt x="1307592" y="3048"/>
                </a:lnTo>
                <a:lnTo>
                  <a:pt x="1307592" y="0"/>
                </a:lnTo>
                <a:lnTo>
                  <a:pt x="1313688" y="0"/>
                </a:lnTo>
                <a:lnTo>
                  <a:pt x="1313688" y="3048"/>
                </a:lnTo>
                <a:lnTo>
                  <a:pt x="1312163" y="4571"/>
                </a:lnTo>
                <a:close/>
              </a:path>
              <a:path w="2121535" h="5080">
                <a:moveTo>
                  <a:pt x="1371600" y="4571"/>
                </a:moveTo>
                <a:lnTo>
                  <a:pt x="1333500" y="4571"/>
                </a:lnTo>
                <a:lnTo>
                  <a:pt x="1333500" y="0"/>
                </a:lnTo>
                <a:lnTo>
                  <a:pt x="1371600" y="0"/>
                </a:lnTo>
                <a:lnTo>
                  <a:pt x="1371600" y="4571"/>
                </a:lnTo>
                <a:close/>
              </a:path>
              <a:path w="2121535" h="5080">
                <a:moveTo>
                  <a:pt x="1395984" y="4571"/>
                </a:moveTo>
                <a:lnTo>
                  <a:pt x="1392936" y="4571"/>
                </a:lnTo>
                <a:lnTo>
                  <a:pt x="1391412" y="3048"/>
                </a:lnTo>
                <a:lnTo>
                  <a:pt x="1391412" y="0"/>
                </a:lnTo>
                <a:lnTo>
                  <a:pt x="1395984" y="0"/>
                </a:lnTo>
                <a:lnTo>
                  <a:pt x="1395984" y="4571"/>
                </a:lnTo>
                <a:close/>
              </a:path>
              <a:path w="2121535" h="5080">
                <a:moveTo>
                  <a:pt x="1453896" y="4571"/>
                </a:moveTo>
                <a:lnTo>
                  <a:pt x="1417320" y="4571"/>
                </a:lnTo>
                <a:lnTo>
                  <a:pt x="1415796" y="3048"/>
                </a:lnTo>
                <a:lnTo>
                  <a:pt x="1415796" y="0"/>
                </a:lnTo>
                <a:lnTo>
                  <a:pt x="1455420" y="0"/>
                </a:lnTo>
                <a:lnTo>
                  <a:pt x="1455420" y="3048"/>
                </a:lnTo>
                <a:lnTo>
                  <a:pt x="1453896" y="4571"/>
                </a:lnTo>
                <a:close/>
              </a:path>
              <a:path w="2121535" h="5080">
                <a:moveTo>
                  <a:pt x="1478280" y="4571"/>
                </a:moveTo>
                <a:lnTo>
                  <a:pt x="1476755" y="4571"/>
                </a:lnTo>
                <a:lnTo>
                  <a:pt x="1475232" y="3048"/>
                </a:lnTo>
                <a:lnTo>
                  <a:pt x="1475232" y="0"/>
                </a:lnTo>
                <a:lnTo>
                  <a:pt x="1479804" y="0"/>
                </a:lnTo>
                <a:lnTo>
                  <a:pt x="1479804" y="3048"/>
                </a:lnTo>
                <a:lnTo>
                  <a:pt x="1478280" y="4571"/>
                </a:lnTo>
                <a:close/>
              </a:path>
              <a:path w="2121535" h="5080">
                <a:moveTo>
                  <a:pt x="1537716" y="4571"/>
                </a:moveTo>
                <a:lnTo>
                  <a:pt x="1501139" y="4571"/>
                </a:lnTo>
                <a:lnTo>
                  <a:pt x="1499616" y="3048"/>
                </a:lnTo>
                <a:lnTo>
                  <a:pt x="1499616" y="0"/>
                </a:lnTo>
                <a:lnTo>
                  <a:pt x="1539239" y="0"/>
                </a:lnTo>
                <a:lnTo>
                  <a:pt x="1539239" y="3048"/>
                </a:lnTo>
                <a:lnTo>
                  <a:pt x="1537716" y="4571"/>
                </a:lnTo>
                <a:close/>
              </a:path>
              <a:path w="2121535" h="5080">
                <a:moveTo>
                  <a:pt x="1562100" y="4571"/>
                </a:moveTo>
                <a:lnTo>
                  <a:pt x="1559052" y="4571"/>
                </a:lnTo>
                <a:lnTo>
                  <a:pt x="1557528" y="3048"/>
                </a:lnTo>
                <a:lnTo>
                  <a:pt x="1557528" y="0"/>
                </a:lnTo>
                <a:lnTo>
                  <a:pt x="1563624" y="0"/>
                </a:lnTo>
                <a:lnTo>
                  <a:pt x="1563624" y="3048"/>
                </a:lnTo>
                <a:lnTo>
                  <a:pt x="1562100" y="4571"/>
                </a:lnTo>
                <a:close/>
              </a:path>
              <a:path w="2121535" h="5080">
                <a:moveTo>
                  <a:pt x="1621536" y="4571"/>
                </a:moveTo>
                <a:lnTo>
                  <a:pt x="1583436" y="4571"/>
                </a:lnTo>
                <a:lnTo>
                  <a:pt x="1583436" y="0"/>
                </a:lnTo>
                <a:lnTo>
                  <a:pt x="1621536" y="0"/>
                </a:lnTo>
                <a:lnTo>
                  <a:pt x="1621536" y="4571"/>
                </a:lnTo>
                <a:close/>
              </a:path>
              <a:path w="2121535" h="5080">
                <a:moveTo>
                  <a:pt x="1645920" y="4571"/>
                </a:moveTo>
                <a:lnTo>
                  <a:pt x="1642872" y="4571"/>
                </a:lnTo>
                <a:lnTo>
                  <a:pt x="1641347" y="3048"/>
                </a:lnTo>
                <a:lnTo>
                  <a:pt x="1641347" y="0"/>
                </a:lnTo>
                <a:lnTo>
                  <a:pt x="1645920" y="0"/>
                </a:lnTo>
                <a:lnTo>
                  <a:pt x="1645920" y="4571"/>
                </a:lnTo>
                <a:close/>
              </a:path>
              <a:path w="2121535" h="5080">
                <a:moveTo>
                  <a:pt x="1703832" y="4571"/>
                </a:moveTo>
                <a:lnTo>
                  <a:pt x="1667255" y="4571"/>
                </a:lnTo>
                <a:lnTo>
                  <a:pt x="1665732" y="3048"/>
                </a:lnTo>
                <a:lnTo>
                  <a:pt x="1665732" y="0"/>
                </a:lnTo>
                <a:lnTo>
                  <a:pt x="1705355" y="0"/>
                </a:lnTo>
                <a:lnTo>
                  <a:pt x="1705355" y="3048"/>
                </a:lnTo>
                <a:lnTo>
                  <a:pt x="1703832" y="4571"/>
                </a:lnTo>
                <a:close/>
              </a:path>
              <a:path w="2121535" h="5080">
                <a:moveTo>
                  <a:pt x="1728216" y="4571"/>
                </a:moveTo>
                <a:lnTo>
                  <a:pt x="1725168" y="4571"/>
                </a:lnTo>
                <a:lnTo>
                  <a:pt x="1725168" y="0"/>
                </a:lnTo>
                <a:lnTo>
                  <a:pt x="1729739" y="0"/>
                </a:lnTo>
                <a:lnTo>
                  <a:pt x="1729739" y="3048"/>
                </a:lnTo>
                <a:lnTo>
                  <a:pt x="1728216" y="4571"/>
                </a:lnTo>
                <a:close/>
              </a:path>
              <a:path w="2121535" h="5080">
                <a:moveTo>
                  <a:pt x="1787652" y="4571"/>
                </a:moveTo>
                <a:lnTo>
                  <a:pt x="1751076" y="4571"/>
                </a:lnTo>
                <a:lnTo>
                  <a:pt x="1749552" y="3048"/>
                </a:lnTo>
                <a:lnTo>
                  <a:pt x="1749552" y="0"/>
                </a:lnTo>
                <a:lnTo>
                  <a:pt x="1789176" y="0"/>
                </a:lnTo>
                <a:lnTo>
                  <a:pt x="1789176" y="3048"/>
                </a:lnTo>
                <a:lnTo>
                  <a:pt x="1787652" y="4571"/>
                </a:lnTo>
                <a:close/>
              </a:path>
              <a:path w="2121535" h="5080">
                <a:moveTo>
                  <a:pt x="1812036" y="4571"/>
                </a:moveTo>
                <a:lnTo>
                  <a:pt x="1808988" y="4571"/>
                </a:lnTo>
                <a:lnTo>
                  <a:pt x="1807463" y="3048"/>
                </a:lnTo>
                <a:lnTo>
                  <a:pt x="1807463" y="0"/>
                </a:lnTo>
                <a:lnTo>
                  <a:pt x="1813560" y="0"/>
                </a:lnTo>
                <a:lnTo>
                  <a:pt x="1813560" y="3048"/>
                </a:lnTo>
                <a:lnTo>
                  <a:pt x="1812036" y="4571"/>
                </a:lnTo>
                <a:close/>
              </a:path>
              <a:path w="2121535" h="5080">
                <a:moveTo>
                  <a:pt x="1869947" y="4571"/>
                </a:moveTo>
                <a:lnTo>
                  <a:pt x="1833372" y="4571"/>
                </a:lnTo>
                <a:lnTo>
                  <a:pt x="1831847" y="3048"/>
                </a:lnTo>
                <a:lnTo>
                  <a:pt x="1831847" y="0"/>
                </a:lnTo>
                <a:lnTo>
                  <a:pt x="1871472" y="0"/>
                </a:lnTo>
                <a:lnTo>
                  <a:pt x="1871472" y="3048"/>
                </a:lnTo>
                <a:lnTo>
                  <a:pt x="1869947" y="4571"/>
                </a:lnTo>
                <a:close/>
              </a:path>
              <a:path w="2121535" h="5080">
                <a:moveTo>
                  <a:pt x="1895855" y="4571"/>
                </a:moveTo>
                <a:lnTo>
                  <a:pt x="1892808" y="4571"/>
                </a:lnTo>
                <a:lnTo>
                  <a:pt x="1891284" y="3048"/>
                </a:lnTo>
                <a:lnTo>
                  <a:pt x="1891284" y="0"/>
                </a:lnTo>
                <a:lnTo>
                  <a:pt x="1895855" y="0"/>
                </a:lnTo>
                <a:lnTo>
                  <a:pt x="1895855" y="4571"/>
                </a:lnTo>
                <a:close/>
              </a:path>
              <a:path w="2121535" h="5080">
                <a:moveTo>
                  <a:pt x="1953768" y="4571"/>
                </a:moveTo>
                <a:lnTo>
                  <a:pt x="1917192" y="4571"/>
                </a:lnTo>
                <a:lnTo>
                  <a:pt x="1915668" y="3048"/>
                </a:lnTo>
                <a:lnTo>
                  <a:pt x="1915668" y="0"/>
                </a:lnTo>
                <a:lnTo>
                  <a:pt x="1955292" y="0"/>
                </a:lnTo>
                <a:lnTo>
                  <a:pt x="1955292" y="3048"/>
                </a:lnTo>
                <a:lnTo>
                  <a:pt x="1953768" y="4571"/>
                </a:lnTo>
                <a:close/>
              </a:path>
              <a:path w="2121535" h="5080">
                <a:moveTo>
                  <a:pt x="1978152" y="4571"/>
                </a:moveTo>
                <a:lnTo>
                  <a:pt x="1975104" y="4571"/>
                </a:lnTo>
                <a:lnTo>
                  <a:pt x="1975104" y="0"/>
                </a:lnTo>
                <a:lnTo>
                  <a:pt x="1979676" y="0"/>
                </a:lnTo>
                <a:lnTo>
                  <a:pt x="1979676" y="3048"/>
                </a:lnTo>
                <a:lnTo>
                  <a:pt x="1978152" y="4571"/>
                </a:lnTo>
                <a:close/>
              </a:path>
              <a:path w="2121535" h="5080">
                <a:moveTo>
                  <a:pt x="2037588" y="4571"/>
                </a:moveTo>
                <a:lnTo>
                  <a:pt x="2001012" y="4571"/>
                </a:lnTo>
                <a:lnTo>
                  <a:pt x="1999488" y="3048"/>
                </a:lnTo>
                <a:lnTo>
                  <a:pt x="1999488" y="0"/>
                </a:lnTo>
                <a:lnTo>
                  <a:pt x="2039112" y="0"/>
                </a:lnTo>
                <a:lnTo>
                  <a:pt x="2039112" y="3048"/>
                </a:lnTo>
                <a:lnTo>
                  <a:pt x="2037588" y="4571"/>
                </a:lnTo>
                <a:close/>
              </a:path>
              <a:path w="2121535" h="5080">
                <a:moveTo>
                  <a:pt x="2061972" y="4571"/>
                </a:moveTo>
                <a:lnTo>
                  <a:pt x="2058924" y="4571"/>
                </a:lnTo>
                <a:lnTo>
                  <a:pt x="2057400" y="3048"/>
                </a:lnTo>
                <a:lnTo>
                  <a:pt x="2057400" y="0"/>
                </a:lnTo>
                <a:lnTo>
                  <a:pt x="2063496" y="0"/>
                </a:lnTo>
                <a:lnTo>
                  <a:pt x="2063496" y="3048"/>
                </a:lnTo>
                <a:lnTo>
                  <a:pt x="2061972" y="4571"/>
                </a:lnTo>
                <a:close/>
              </a:path>
              <a:path w="2121535" h="5080">
                <a:moveTo>
                  <a:pt x="2119884" y="4571"/>
                </a:moveTo>
                <a:lnTo>
                  <a:pt x="2083308" y="4571"/>
                </a:lnTo>
                <a:lnTo>
                  <a:pt x="2081784" y="3048"/>
                </a:lnTo>
                <a:lnTo>
                  <a:pt x="2081784" y="0"/>
                </a:lnTo>
                <a:lnTo>
                  <a:pt x="2121408" y="0"/>
                </a:lnTo>
                <a:lnTo>
                  <a:pt x="2121408" y="3048"/>
                </a:lnTo>
                <a:lnTo>
                  <a:pt x="2119884" y="4571"/>
                </a:lnTo>
                <a:close/>
              </a:path>
            </a:pathLst>
          </a:custGeom>
          <a:solidFill>
            <a:srgbClr val="000000"/>
          </a:solidFill>
        </p:spPr>
        <p:txBody>
          <a:bodyPr wrap="square" lIns="0" tIns="0" rIns="0" bIns="0" rtlCol="0"/>
          <a:lstStyle/>
          <a:p/>
        </p:txBody>
      </p:sp>
      <p:sp>
        <p:nvSpPr>
          <p:cNvPr id="21" name="object 21"/>
          <p:cNvSpPr/>
          <p:nvPr/>
        </p:nvSpPr>
        <p:spPr>
          <a:xfrm>
            <a:off x="1723644" y="1648967"/>
            <a:ext cx="5080" cy="744220"/>
          </a:xfrm>
          <a:custGeom>
            <a:avLst/>
            <a:gdLst/>
            <a:ahLst/>
            <a:cxnLst/>
            <a:rect l="l" t="t" r="r" b="b"/>
            <a:pathLst>
              <a:path w="5080" h="744219">
                <a:moveTo>
                  <a:pt x="4572" y="99060"/>
                </a:moveTo>
                <a:lnTo>
                  <a:pt x="1524" y="99060"/>
                </a:lnTo>
                <a:lnTo>
                  <a:pt x="0" y="97536"/>
                </a:lnTo>
                <a:lnTo>
                  <a:pt x="0" y="1524"/>
                </a:lnTo>
                <a:lnTo>
                  <a:pt x="1524" y="0"/>
                </a:lnTo>
                <a:lnTo>
                  <a:pt x="4572" y="0"/>
                </a:lnTo>
                <a:lnTo>
                  <a:pt x="4572" y="99060"/>
                </a:lnTo>
                <a:close/>
              </a:path>
              <a:path w="5080" h="744219">
                <a:moveTo>
                  <a:pt x="4572" y="158496"/>
                </a:moveTo>
                <a:lnTo>
                  <a:pt x="1524" y="158496"/>
                </a:lnTo>
                <a:lnTo>
                  <a:pt x="0" y="156972"/>
                </a:lnTo>
                <a:lnTo>
                  <a:pt x="0" y="120396"/>
                </a:lnTo>
                <a:lnTo>
                  <a:pt x="1524" y="118872"/>
                </a:lnTo>
                <a:lnTo>
                  <a:pt x="4572" y="118872"/>
                </a:lnTo>
                <a:lnTo>
                  <a:pt x="4572" y="158496"/>
                </a:lnTo>
                <a:close/>
              </a:path>
              <a:path w="5080" h="744219">
                <a:moveTo>
                  <a:pt x="4572" y="275843"/>
                </a:moveTo>
                <a:lnTo>
                  <a:pt x="1524" y="275843"/>
                </a:lnTo>
                <a:lnTo>
                  <a:pt x="0" y="274320"/>
                </a:lnTo>
                <a:lnTo>
                  <a:pt x="0" y="178308"/>
                </a:lnTo>
                <a:lnTo>
                  <a:pt x="4572" y="178308"/>
                </a:lnTo>
                <a:lnTo>
                  <a:pt x="4572" y="275843"/>
                </a:lnTo>
                <a:close/>
              </a:path>
              <a:path w="5080" h="744219">
                <a:moveTo>
                  <a:pt x="4572" y="335280"/>
                </a:moveTo>
                <a:lnTo>
                  <a:pt x="1524" y="335280"/>
                </a:lnTo>
                <a:lnTo>
                  <a:pt x="0" y="333756"/>
                </a:lnTo>
                <a:lnTo>
                  <a:pt x="0" y="297179"/>
                </a:lnTo>
                <a:lnTo>
                  <a:pt x="1524" y="295655"/>
                </a:lnTo>
                <a:lnTo>
                  <a:pt x="4572" y="295655"/>
                </a:lnTo>
                <a:lnTo>
                  <a:pt x="4572" y="335280"/>
                </a:lnTo>
                <a:close/>
              </a:path>
              <a:path w="5080" h="744219">
                <a:moveTo>
                  <a:pt x="4572" y="452628"/>
                </a:moveTo>
                <a:lnTo>
                  <a:pt x="0" y="452628"/>
                </a:lnTo>
                <a:lnTo>
                  <a:pt x="0" y="356616"/>
                </a:lnTo>
                <a:lnTo>
                  <a:pt x="1524" y="355092"/>
                </a:lnTo>
                <a:lnTo>
                  <a:pt x="4572" y="355092"/>
                </a:lnTo>
                <a:lnTo>
                  <a:pt x="4572" y="452628"/>
                </a:lnTo>
                <a:close/>
              </a:path>
              <a:path w="5080" h="744219">
                <a:moveTo>
                  <a:pt x="4572" y="512064"/>
                </a:moveTo>
                <a:lnTo>
                  <a:pt x="1524" y="512064"/>
                </a:lnTo>
                <a:lnTo>
                  <a:pt x="0" y="510540"/>
                </a:lnTo>
                <a:lnTo>
                  <a:pt x="0" y="473964"/>
                </a:lnTo>
                <a:lnTo>
                  <a:pt x="1524" y="472440"/>
                </a:lnTo>
                <a:lnTo>
                  <a:pt x="4572" y="472440"/>
                </a:lnTo>
                <a:lnTo>
                  <a:pt x="4572" y="512064"/>
                </a:lnTo>
                <a:close/>
              </a:path>
              <a:path w="5080" h="744219">
                <a:moveTo>
                  <a:pt x="4572" y="630935"/>
                </a:moveTo>
                <a:lnTo>
                  <a:pt x="1524" y="630935"/>
                </a:lnTo>
                <a:lnTo>
                  <a:pt x="0" y="629412"/>
                </a:lnTo>
                <a:lnTo>
                  <a:pt x="0" y="533400"/>
                </a:lnTo>
                <a:lnTo>
                  <a:pt x="1524" y="531876"/>
                </a:lnTo>
                <a:lnTo>
                  <a:pt x="4572" y="531876"/>
                </a:lnTo>
                <a:lnTo>
                  <a:pt x="4572" y="630935"/>
                </a:lnTo>
                <a:close/>
              </a:path>
              <a:path w="5080" h="744219">
                <a:moveTo>
                  <a:pt x="4572" y="688848"/>
                </a:moveTo>
                <a:lnTo>
                  <a:pt x="0" y="688848"/>
                </a:lnTo>
                <a:lnTo>
                  <a:pt x="0" y="650748"/>
                </a:lnTo>
                <a:lnTo>
                  <a:pt x="1524" y="649223"/>
                </a:lnTo>
                <a:lnTo>
                  <a:pt x="4572" y="649223"/>
                </a:lnTo>
                <a:lnTo>
                  <a:pt x="4572" y="688848"/>
                </a:lnTo>
                <a:close/>
              </a:path>
              <a:path w="5080" h="744219">
                <a:moveTo>
                  <a:pt x="4572" y="743712"/>
                </a:moveTo>
                <a:lnTo>
                  <a:pt x="1524" y="743712"/>
                </a:lnTo>
                <a:lnTo>
                  <a:pt x="0" y="742188"/>
                </a:lnTo>
                <a:lnTo>
                  <a:pt x="0" y="710184"/>
                </a:lnTo>
                <a:lnTo>
                  <a:pt x="1524" y="708660"/>
                </a:lnTo>
                <a:lnTo>
                  <a:pt x="4572" y="708660"/>
                </a:lnTo>
                <a:lnTo>
                  <a:pt x="4572" y="743712"/>
                </a:lnTo>
                <a:close/>
              </a:path>
            </a:pathLst>
          </a:custGeom>
          <a:solidFill>
            <a:srgbClr val="000000"/>
          </a:solidFill>
        </p:spPr>
        <p:txBody>
          <a:bodyPr wrap="square" lIns="0" tIns="0" rIns="0" bIns="0" rtlCol="0"/>
          <a:lstStyle/>
          <a:p/>
        </p:txBody>
      </p:sp>
      <p:sp>
        <p:nvSpPr>
          <p:cNvPr id="22" name="object 22"/>
          <p:cNvSpPr txBox="1"/>
          <p:nvPr/>
        </p:nvSpPr>
        <p:spPr>
          <a:xfrm>
            <a:off x="3121177" y="2046990"/>
            <a:ext cx="41275" cy="90805"/>
          </a:xfrm>
          <a:prstGeom prst="rect">
            <a:avLst/>
          </a:prstGeom>
        </p:spPr>
        <p:txBody>
          <a:bodyPr wrap="square" lIns="0" tIns="15875" rIns="0" bIns="0" rtlCol="0" vert="horz">
            <a:spAutoFit/>
          </a:bodyPr>
          <a:lstStyle/>
          <a:p>
            <a:pPr>
              <a:lnSpc>
                <a:spcPct val="100000"/>
              </a:lnSpc>
              <a:spcBef>
                <a:spcPts val="125"/>
              </a:spcBef>
            </a:pPr>
            <a:r>
              <a:rPr dirty="0" sz="400" spc="-5" i="1">
                <a:solidFill>
                  <a:srgbClr val="BF0000"/>
                </a:solidFill>
                <a:latin typeface="Georgia"/>
                <a:cs typeface="Georgia"/>
              </a:rPr>
              <a:t>q</a:t>
            </a:r>
            <a:endParaRPr sz="400">
              <a:latin typeface="Georgia"/>
              <a:cs typeface="Georgia"/>
            </a:endParaRPr>
          </a:p>
        </p:txBody>
      </p:sp>
      <p:sp>
        <p:nvSpPr>
          <p:cNvPr id="23" name="object 23"/>
          <p:cNvSpPr/>
          <p:nvPr/>
        </p:nvSpPr>
        <p:spPr>
          <a:xfrm>
            <a:off x="2255520" y="1769363"/>
            <a:ext cx="117475" cy="295910"/>
          </a:xfrm>
          <a:custGeom>
            <a:avLst/>
            <a:gdLst/>
            <a:ahLst/>
            <a:cxnLst/>
            <a:rect l="l" t="t" r="r" b="b"/>
            <a:pathLst>
              <a:path w="117475" h="295910">
                <a:moveTo>
                  <a:pt x="59435" y="0"/>
                </a:moveTo>
                <a:lnTo>
                  <a:pt x="59435" y="236220"/>
                </a:lnTo>
                <a:lnTo>
                  <a:pt x="0" y="295656"/>
                </a:lnTo>
                <a:lnTo>
                  <a:pt x="117347" y="295656"/>
                </a:lnTo>
              </a:path>
            </a:pathLst>
          </a:custGeom>
          <a:ln w="4572">
            <a:solidFill>
              <a:srgbClr val="000000"/>
            </a:solidFill>
          </a:ln>
        </p:spPr>
        <p:txBody>
          <a:bodyPr wrap="square" lIns="0" tIns="0" rIns="0" bIns="0" rtlCol="0"/>
          <a:lstStyle/>
          <a:p/>
        </p:txBody>
      </p:sp>
      <p:sp>
        <p:nvSpPr>
          <p:cNvPr id="24" name="object 24"/>
          <p:cNvSpPr/>
          <p:nvPr/>
        </p:nvSpPr>
        <p:spPr>
          <a:xfrm>
            <a:off x="2319527" y="2065020"/>
            <a:ext cx="53340" cy="295910"/>
          </a:xfrm>
          <a:custGeom>
            <a:avLst/>
            <a:gdLst/>
            <a:ahLst/>
            <a:cxnLst/>
            <a:rect l="l" t="t" r="r" b="b"/>
            <a:pathLst>
              <a:path w="53339" h="295910">
                <a:moveTo>
                  <a:pt x="53339" y="0"/>
                </a:moveTo>
                <a:lnTo>
                  <a:pt x="0" y="54863"/>
                </a:lnTo>
                <a:lnTo>
                  <a:pt x="0" y="295655"/>
                </a:lnTo>
              </a:path>
            </a:pathLst>
          </a:custGeom>
          <a:ln w="4571">
            <a:solidFill>
              <a:srgbClr val="000000"/>
            </a:solidFill>
          </a:ln>
        </p:spPr>
        <p:txBody>
          <a:bodyPr wrap="square" lIns="0" tIns="0" rIns="0" bIns="0" rtlCol="0"/>
          <a:lstStyle/>
          <a:p/>
        </p:txBody>
      </p:sp>
      <p:sp>
        <p:nvSpPr>
          <p:cNvPr id="25" name="object 25"/>
          <p:cNvSpPr/>
          <p:nvPr/>
        </p:nvSpPr>
        <p:spPr>
          <a:xfrm>
            <a:off x="2410967" y="1784604"/>
            <a:ext cx="117475" cy="295910"/>
          </a:xfrm>
          <a:custGeom>
            <a:avLst/>
            <a:gdLst/>
            <a:ahLst/>
            <a:cxnLst/>
            <a:rect l="l" t="t" r="r" b="b"/>
            <a:pathLst>
              <a:path w="117475" h="295910">
                <a:moveTo>
                  <a:pt x="57912" y="0"/>
                </a:moveTo>
                <a:lnTo>
                  <a:pt x="57912" y="236220"/>
                </a:lnTo>
                <a:lnTo>
                  <a:pt x="0" y="295655"/>
                </a:lnTo>
                <a:lnTo>
                  <a:pt x="117348" y="295655"/>
                </a:lnTo>
              </a:path>
            </a:pathLst>
          </a:custGeom>
          <a:ln w="4572">
            <a:solidFill>
              <a:srgbClr val="000000"/>
            </a:solidFill>
          </a:ln>
        </p:spPr>
        <p:txBody>
          <a:bodyPr wrap="square" lIns="0" tIns="0" rIns="0" bIns="0" rtlCol="0"/>
          <a:lstStyle/>
          <a:p/>
        </p:txBody>
      </p:sp>
      <p:sp>
        <p:nvSpPr>
          <p:cNvPr id="26" name="object 26"/>
          <p:cNvSpPr/>
          <p:nvPr/>
        </p:nvSpPr>
        <p:spPr>
          <a:xfrm>
            <a:off x="2474975" y="2080260"/>
            <a:ext cx="53340" cy="295910"/>
          </a:xfrm>
          <a:custGeom>
            <a:avLst/>
            <a:gdLst/>
            <a:ahLst/>
            <a:cxnLst/>
            <a:rect l="l" t="t" r="r" b="b"/>
            <a:pathLst>
              <a:path w="53339" h="295910">
                <a:moveTo>
                  <a:pt x="53340" y="0"/>
                </a:moveTo>
                <a:lnTo>
                  <a:pt x="0" y="53340"/>
                </a:lnTo>
                <a:lnTo>
                  <a:pt x="0" y="295656"/>
                </a:lnTo>
              </a:path>
            </a:pathLst>
          </a:custGeom>
          <a:ln w="4571">
            <a:solidFill>
              <a:srgbClr val="000000"/>
            </a:solidFill>
          </a:ln>
        </p:spPr>
        <p:txBody>
          <a:bodyPr wrap="square" lIns="0" tIns="0" rIns="0" bIns="0" rtlCol="0"/>
          <a:lstStyle/>
          <a:p/>
        </p:txBody>
      </p:sp>
      <p:sp>
        <p:nvSpPr>
          <p:cNvPr id="27" name="object 27"/>
          <p:cNvSpPr txBox="1"/>
          <p:nvPr/>
        </p:nvSpPr>
        <p:spPr>
          <a:xfrm>
            <a:off x="1335524" y="1554519"/>
            <a:ext cx="2138680" cy="120014"/>
          </a:xfrm>
          <a:prstGeom prst="rect">
            <a:avLst/>
          </a:prstGeom>
        </p:spPr>
        <p:txBody>
          <a:bodyPr wrap="square" lIns="0" tIns="15240" rIns="0" bIns="0" rtlCol="0" vert="horz">
            <a:spAutoFit/>
          </a:bodyPr>
          <a:lstStyle/>
          <a:p>
            <a:pPr marL="25400">
              <a:lnSpc>
                <a:spcPct val="100000"/>
              </a:lnSpc>
              <a:spcBef>
                <a:spcPts val="120"/>
              </a:spcBef>
              <a:tabLst>
                <a:tab pos="337185" algn="l"/>
                <a:tab pos="1471295" algn="l"/>
                <a:tab pos="1980564" algn="l"/>
              </a:tabLst>
            </a:pPr>
            <a:r>
              <a:rPr dirty="0" baseline="4629" sz="900" spc="7">
                <a:latin typeface="Calibri"/>
                <a:cs typeface="Calibri"/>
              </a:rPr>
              <a:t>BPS	</a:t>
            </a:r>
            <a:r>
              <a:rPr dirty="0" baseline="9259" sz="900" spc="22">
                <a:latin typeface="Calibri"/>
                <a:cs typeface="Calibri"/>
              </a:rPr>
              <a:t>CL</a:t>
            </a:r>
            <a:r>
              <a:rPr dirty="0" baseline="9259" sz="900" spc="-15">
                <a:latin typeface="Calibri"/>
                <a:cs typeface="Calibri"/>
              </a:rPr>
              <a:t> </a:t>
            </a:r>
            <a:r>
              <a:rPr dirty="0" baseline="9259" sz="900">
                <a:latin typeface="Calibri"/>
                <a:cs typeface="Calibri"/>
              </a:rPr>
              <a:t>Brg	</a:t>
            </a:r>
            <a:r>
              <a:rPr dirty="0" baseline="9259" sz="900" spc="22">
                <a:latin typeface="Calibri"/>
                <a:cs typeface="Calibri"/>
              </a:rPr>
              <a:t>CL</a:t>
            </a:r>
            <a:r>
              <a:rPr dirty="0" baseline="9259" sz="900" spc="-15">
                <a:latin typeface="Calibri"/>
                <a:cs typeface="Calibri"/>
              </a:rPr>
              <a:t> </a:t>
            </a:r>
            <a:r>
              <a:rPr dirty="0" baseline="9259" sz="900">
                <a:latin typeface="Calibri"/>
                <a:cs typeface="Calibri"/>
              </a:rPr>
              <a:t>Brg	</a:t>
            </a:r>
            <a:r>
              <a:rPr dirty="0" sz="600" spc="5">
                <a:latin typeface="Calibri"/>
                <a:cs typeface="Calibri"/>
              </a:rPr>
              <a:t>BPS</a:t>
            </a:r>
            <a:endParaRPr sz="600">
              <a:latin typeface="Calibri"/>
              <a:cs typeface="Calibri"/>
            </a:endParaRPr>
          </a:p>
        </p:txBody>
      </p:sp>
      <p:sp>
        <p:nvSpPr>
          <p:cNvPr id="28" name="object 28"/>
          <p:cNvSpPr/>
          <p:nvPr/>
        </p:nvSpPr>
        <p:spPr>
          <a:xfrm>
            <a:off x="1606962" y="2281427"/>
            <a:ext cx="413861" cy="187452"/>
          </a:xfrm>
          <a:prstGeom prst="rect">
            <a:avLst/>
          </a:prstGeom>
          <a:blipFill>
            <a:blip r:embed="rId3" cstate="print"/>
            <a:stretch>
              <a:fillRect/>
            </a:stretch>
          </a:blipFill>
        </p:spPr>
        <p:txBody>
          <a:bodyPr wrap="square" lIns="0" tIns="0" rIns="0" bIns="0" rtlCol="0"/>
          <a:lstStyle/>
          <a:p/>
        </p:txBody>
      </p:sp>
      <p:sp>
        <p:nvSpPr>
          <p:cNvPr id="29" name="object 29"/>
          <p:cNvSpPr/>
          <p:nvPr/>
        </p:nvSpPr>
        <p:spPr>
          <a:xfrm>
            <a:off x="1224438" y="1563624"/>
            <a:ext cx="2370010" cy="1466087"/>
          </a:xfrm>
          <a:prstGeom prst="rect">
            <a:avLst/>
          </a:prstGeom>
          <a:blipFill>
            <a:blip r:embed="rId4" cstate="print"/>
            <a:stretch>
              <a:fillRect/>
            </a:stretch>
          </a:blipFill>
        </p:spPr>
        <p:txBody>
          <a:bodyPr wrap="square" lIns="0" tIns="0" rIns="0" bIns="0" rtlCol="0"/>
          <a:lstStyle/>
          <a:p/>
        </p:txBody>
      </p:sp>
      <p:sp>
        <p:nvSpPr>
          <p:cNvPr id="30" name="object 30"/>
          <p:cNvSpPr txBox="1"/>
          <p:nvPr/>
        </p:nvSpPr>
        <p:spPr>
          <a:xfrm>
            <a:off x="1787629" y="2295162"/>
            <a:ext cx="249554" cy="120014"/>
          </a:xfrm>
          <a:prstGeom prst="rect">
            <a:avLst/>
          </a:prstGeom>
        </p:spPr>
        <p:txBody>
          <a:bodyPr wrap="square" lIns="0" tIns="15240" rIns="0" bIns="0" rtlCol="0" vert="horz">
            <a:spAutoFit/>
          </a:bodyPr>
          <a:lstStyle/>
          <a:p>
            <a:pPr>
              <a:lnSpc>
                <a:spcPct val="100000"/>
              </a:lnSpc>
              <a:spcBef>
                <a:spcPts val="120"/>
              </a:spcBef>
            </a:pPr>
            <a:r>
              <a:rPr dirty="0" sz="600" spc="-10">
                <a:latin typeface="Calibri"/>
                <a:cs typeface="Calibri"/>
              </a:rPr>
              <a:t>1</a:t>
            </a:r>
            <a:r>
              <a:rPr dirty="0" sz="600">
                <a:latin typeface="Calibri"/>
                <a:cs typeface="Calibri"/>
              </a:rPr>
              <a:t>.7</a:t>
            </a:r>
            <a:r>
              <a:rPr dirty="0" sz="600" spc="5">
                <a:latin typeface="Calibri"/>
                <a:cs typeface="Calibri"/>
              </a:rPr>
              <a:t>0</a:t>
            </a:r>
            <a:r>
              <a:rPr dirty="0" sz="600" spc="-10">
                <a:latin typeface="Calibri"/>
                <a:cs typeface="Calibri"/>
              </a:rPr>
              <a:t>8</a:t>
            </a:r>
            <a:r>
              <a:rPr dirty="0" sz="600" spc="35">
                <a:latin typeface="Calibri"/>
                <a:cs typeface="Calibri"/>
              </a:rPr>
              <a:t>3</a:t>
            </a:r>
            <a:r>
              <a:rPr dirty="0" sz="600">
                <a:latin typeface="Calibri"/>
                <a:cs typeface="Calibri"/>
              </a:rPr>
              <a:t>'</a:t>
            </a:r>
            <a:endParaRPr sz="600">
              <a:latin typeface="Calibri"/>
              <a:cs typeface="Calibri"/>
            </a:endParaRPr>
          </a:p>
        </p:txBody>
      </p:sp>
      <p:sp>
        <p:nvSpPr>
          <p:cNvPr id="31" name="object 31"/>
          <p:cNvSpPr/>
          <p:nvPr/>
        </p:nvSpPr>
        <p:spPr>
          <a:xfrm>
            <a:off x="1726692" y="2307336"/>
            <a:ext cx="0" cy="367665"/>
          </a:xfrm>
          <a:custGeom>
            <a:avLst/>
            <a:gdLst/>
            <a:ahLst/>
            <a:cxnLst/>
            <a:rect l="l" t="t" r="r" b="b"/>
            <a:pathLst>
              <a:path w="0" h="367664">
                <a:moveTo>
                  <a:pt x="0" y="367283"/>
                </a:moveTo>
                <a:lnTo>
                  <a:pt x="0" y="0"/>
                </a:lnTo>
                <a:lnTo>
                  <a:pt x="0" y="367283"/>
                </a:lnTo>
                <a:close/>
              </a:path>
            </a:pathLst>
          </a:custGeom>
          <a:ln w="4762">
            <a:solidFill>
              <a:srgbClr val="000000"/>
            </a:solidFill>
          </a:ln>
        </p:spPr>
        <p:txBody>
          <a:bodyPr wrap="square" lIns="0" tIns="0" rIns="0" bIns="0" rtlCol="0"/>
          <a:lstStyle/>
          <a:p/>
        </p:txBody>
      </p:sp>
      <p:sp>
        <p:nvSpPr>
          <p:cNvPr id="32" name="object 32"/>
          <p:cNvSpPr/>
          <p:nvPr/>
        </p:nvSpPr>
        <p:spPr>
          <a:xfrm>
            <a:off x="1763267" y="2596896"/>
            <a:ext cx="41275" cy="0"/>
          </a:xfrm>
          <a:custGeom>
            <a:avLst/>
            <a:gdLst/>
            <a:ahLst/>
            <a:cxnLst/>
            <a:rect l="l" t="t" r="r" b="b"/>
            <a:pathLst>
              <a:path w="41275" h="0">
                <a:moveTo>
                  <a:pt x="41148" y="0"/>
                </a:moveTo>
                <a:lnTo>
                  <a:pt x="0" y="0"/>
                </a:lnTo>
              </a:path>
            </a:pathLst>
          </a:custGeom>
          <a:ln w="4762">
            <a:solidFill>
              <a:srgbClr val="000000"/>
            </a:solidFill>
          </a:ln>
        </p:spPr>
        <p:txBody>
          <a:bodyPr wrap="square" lIns="0" tIns="0" rIns="0" bIns="0" rtlCol="0"/>
          <a:lstStyle/>
          <a:p/>
        </p:txBody>
      </p:sp>
      <p:sp>
        <p:nvSpPr>
          <p:cNvPr id="33" name="object 33"/>
          <p:cNvSpPr/>
          <p:nvPr/>
        </p:nvSpPr>
        <p:spPr>
          <a:xfrm>
            <a:off x="1726692" y="2583180"/>
            <a:ext cx="40005" cy="27940"/>
          </a:xfrm>
          <a:custGeom>
            <a:avLst/>
            <a:gdLst/>
            <a:ahLst/>
            <a:cxnLst/>
            <a:rect l="l" t="t" r="r" b="b"/>
            <a:pathLst>
              <a:path w="40005" h="27939">
                <a:moveTo>
                  <a:pt x="39624" y="27431"/>
                </a:moveTo>
                <a:lnTo>
                  <a:pt x="0" y="13716"/>
                </a:lnTo>
                <a:lnTo>
                  <a:pt x="39624" y="0"/>
                </a:lnTo>
                <a:lnTo>
                  <a:pt x="39624" y="27431"/>
                </a:lnTo>
                <a:close/>
              </a:path>
            </a:pathLst>
          </a:custGeom>
          <a:solidFill>
            <a:srgbClr val="000000"/>
          </a:solidFill>
        </p:spPr>
        <p:txBody>
          <a:bodyPr wrap="square" lIns="0" tIns="0" rIns="0" bIns="0" rtlCol="0"/>
          <a:lstStyle/>
          <a:p/>
        </p:txBody>
      </p:sp>
      <p:sp>
        <p:nvSpPr>
          <p:cNvPr id="34" name="object 34"/>
          <p:cNvSpPr txBox="1"/>
          <p:nvPr/>
        </p:nvSpPr>
        <p:spPr>
          <a:xfrm>
            <a:off x="1463016" y="2531402"/>
            <a:ext cx="251460" cy="120014"/>
          </a:xfrm>
          <a:prstGeom prst="rect">
            <a:avLst/>
          </a:prstGeom>
        </p:spPr>
        <p:txBody>
          <a:bodyPr wrap="square" lIns="0" tIns="15240" rIns="0" bIns="0" rtlCol="0" vert="horz">
            <a:spAutoFit/>
          </a:bodyPr>
          <a:lstStyle/>
          <a:p>
            <a:pPr>
              <a:lnSpc>
                <a:spcPct val="100000"/>
              </a:lnSpc>
              <a:spcBef>
                <a:spcPts val="120"/>
              </a:spcBef>
            </a:pPr>
            <a:r>
              <a:rPr dirty="0" sz="600" spc="5">
                <a:latin typeface="Calibri"/>
                <a:cs typeface="Calibri"/>
              </a:rPr>
              <a:t>2.7083'</a:t>
            </a:r>
            <a:endParaRPr sz="600">
              <a:latin typeface="Calibri"/>
              <a:cs typeface="Calibri"/>
            </a:endParaRPr>
          </a:p>
        </p:txBody>
      </p:sp>
      <p:sp>
        <p:nvSpPr>
          <p:cNvPr id="35" name="object 35"/>
          <p:cNvSpPr txBox="1"/>
          <p:nvPr/>
        </p:nvSpPr>
        <p:spPr>
          <a:xfrm>
            <a:off x="3576747" y="1598697"/>
            <a:ext cx="289560" cy="214629"/>
          </a:xfrm>
          <a:prstGeom prst="rect">
            <a:avLst/>
          </a:prstGeom>
        </p:spPr>
        <p:txBody>
          <a:bodyPr wrap="square" lIns="0" tIns="12065" rIns="0" bIns="0" rtlCol="0" vert="horz">
            <a:spAutoFit/>
          </a:bodyPr>
          <a:lstStyle/>
          <a:p>
            <a:pPr marR="5080">
              <a:lnSpc>
                <a:spcPct val="103400"/>
              </a:lnSpc>
              <a:spcBef>
                <a:spcPts val="95"/>
              </a:spcBef>
            </a:pPr>
            <a:r>
              <a:rPr dirty="0" sz="600" spc="5">
                <a:latin typeface="Calibri"/>
                <a:cs typeface="Calibri"/>
              </a:rPr>
              <a:t>Radial</a:t>
            </a:r>
            <a:r>
              <a:rPr dirty="0" sz="600" spc="-80">
                <a:latin typeface="Calibri"/>
                <a:cs typeface="Calibri"/>
              </a:rPr>
              <a:t> </a:t>
            </a:r>
            <a:r>
              <a:rPr dirty="0" sz="600" spc="5">
                <a:latin typeface="Calibri"/>
                <a:cs typeface="Calibri"/>
              </a:rPr>
              <a:t>at  8+65</a:t>
            </a:r>
            <a:endParaRPr sz="600">
              <a:latin typeface="Calibri"/>
              <a:cs typeface="Calibri"/>
            </a:endParaRPr>
          </a:p>
        </p:txBody>
      </p:sp>
      <p:sp>
        <p:nvSpPr>
          <p:cNvPr id="36" name="object 36"/>
          <p:cNvSpPr txBox="1"/>
          <p:nvPr/>
        </p:nvSpPr>
        <p:spPr>
          <a:xfrm>
            <a:off x="926563" y="1627649"/>
            <a:ext cx="289560" cy="214629"/>
          </a:xfrm>
          <a:prstGeom prst="rect">
            <a:avLst/>
          </a:prstGeom>
        </p:spPr>
        <p:txBody>
          <a:bodyPr wrap="square" lIns="0" tIns="12065" rIns="0" bIns="0" rtlCol="0" vert="horz">
            <a:spAutoFit/>
          </a:bodyPr>
          <a:lstStyle/>
          <a:p>
            <a:pPr marL="116839" marR="5080" indent="-117475">
              <a:lnSpc>
                <a:spcPct val="103400"/>
              </a:lnSpc>
              <a:spcBef>
                <a:spcPts val="95"/>
              </a:spcBef>
            </a:pPr>
            <a:r>
              <a:rPr dirty="0" sz="600">
                <a:latin typeface="Calibri"/>
                <a:cs typeface="Calibri"/>
              </a:rPr>
              <a:t>Radial</a:t>
            </a:r>
            <a:r>
              <a:rPr dirty="0" sz="600" spc="-65">
                <a:latin typeface="Calibri"/>
                <a:cs typeface="Calibri"/>
              </a:rPr>
              <a:t> </a:t>
            </a:r>
            <a:r>
              <a:rPr dirty="0" sz="600" spc="10">
                <a:latin typeface="Calibri"/>
                <a:cs typeface="Calibri"/>
              </a:rPr>
              <a:t>at  </a:t>
            </a:r>
            <a:r>
              <a:rPr dirty="0" sz="600" spc="5">
                <a:latin typeface="Calibri"/>
                <a:cs typeface="Calibri"/>
              </a:rPr>
              <a:t>7+</a:t>
            </a:r>
            <a:r>
              <a:rPr dirty="0" sz="600" spc="-10">
                <a:latin typeface="Calibri"/>
                <a:cs typeface="Calibri"/>
              </a:rPr>
              <a:t>0</a:t>
            </a:r>
            <a:r>
              <a:rPr dirty="0" sz="600" spc="5">
                <a:latin typeface="Calibri"/>
                <a:cs typeface="Calibri"/>
              </a:rPr>
              <a:t>0</a:t>
            </a:r>
            <a:endParaRPr sz="600">
              <a:latin typeface="Calibri"/>
              <a:cs typeface="Calibri"/>
            </a:endParaRPr>
          </a:p>
        </p:txBody>
      </p:sp>
      <p:sp>
        <p:nvSpPr>
          <p:cNvPr id="37" name="object 37"/>
          <p:cNvSpPr txBox="1"/>
          <p:nvPr/>
        </p:nvSpPr>
        <p:spPr>
          <a:xfrm>
            <a:off x="3621038" y="1914408"/>
            <a:ext cx="277495" cy="90805"/>
          </a:xfrm>
          <a:prstGeom prst="rect">
            <a:avLst/>
          </a:prstGeom>
        </p:spPr>
        <p:txBody>
          <a:bodyPr wrap="square" lIns="0" tIns="15875" rIns="0" bIns="0" rtlCol="0" vert="horz">
            <a:spAutoFit/>
          </a:bodyPr>
          <a:lstStyle/>
          <a:p>
            <a:pPr>
              <a:lnSpc>
                <a:spcPct val="100000"/>
              </a:lnSpc>
              <a:spcBef>
                <a:spcPts val="125"/>
              </a:spcBef>
            </a:pPr>
            <a:r>
              <a:rPr dirty="0" sz="400">
                <a:latin typeface="Calibri"/>
                <a:cs typeface="Calibri"/>
              </a:rPr>
              <a:t>Parallel</a:t>
            </a:r>
            <a:r>
              <a:rPr dirty="0" sz="400" spc="-30">
                <a:latin typeface="Calibri"/>
                <a:cs typeface="Calibri"/>
              </a:rPr>
              <a:t> </a:t>
            </a:r>
            <a:r>
              <a:rPr dirty="0" sz="400" spc="-5">
                <a:latin typeface="Calibri"/>
                <a:cs typeface="Calibri"/>
              </a:rPr>
              <a:t>lines</a:t>
            </a:r>
            <a:endParaRPr sz="400">
              <a:latin typeface="Calibri"/>
              <a:cs typeface="Calibri"/>
            </a:endParaRPr>
          </a:p>
        </p:txBody>
      </p:sp>
      <p:sp>
        <p:nvSpPr>
          <p:cNvPr id="38" name="object 38"/>
          <p:cNvSpPr txBox="1"/>
          <p:nvPr/>
        </p:nvSpPr>
        <p:spPr>
          <a:xfrm>
            <a:off x="930167" y="2867761"/>
            <a:ext cx="3564890" cy="606425"/>
          </a:xfrm>
          <a:prstGeom prst="rect">
            <a:avLst/>
          </a:prstGeom>
        </p:spPr>
        <p:txBody>
          <a:bodyPr wrap="square" lIns="0" tIns="33655" rIns="0" bIns="0" rtlCol="0" vert="horz">
            <a:spAutoFit/>
          </a:bodyPr>
          <a:lstStyle/>
          <a:p>
            <a:pPr marL="1270000">
              <a:lnSpc>
                <a:spcPct val="100000"/>
              </a:lnSpc>
              <a:spcBef>
                <a:spcPts val="265"/>
              </a:spcBef>
            </a:pPr>
            <a:r>
              <a:rPr dirty="0" sz="600" spc="5">
                <a:latin typeface="Calibri"/>
                <a:cs typeface="Calibri"/>
              </a:rPr>
              <a:t>164.995'</a:t>
            </a:r>
            <a:endParaRPr sz="600">
              <a:latin typeface="Calibri"/>
              <a:cs typeface="Calibri"/>
            </a:endParaRPr>
          </a:p>
          <a:p>
            <a:pPr marL="269875" indent="-245110">
              <a:lnSpc>
                <a:spcPct val="100000"/>
              </a:lnSpc>
              <a:spcBef>
                <a:spcPts val="265"/>
              </a:spcBef>
              <a:buChar char="•"/>
              <a:tabLst>
                <a:tab pos="269875" algn="l"/>
                <a:tab pos="270510" algn="l"/>
              </a:tabLst>
            </a:pPr>
            <a:r>
              <a:rPr dirty="0" sz="1150" spc="-10">
                <a:latin typeface="Arial"/>
                <a:cs typeface="Arial"/>
              </a:rPr>
              <a:t>BPS-to-BPS Arc Length: 165</a:t>
            </a:r>
            <a:r>
              <a:rPr dirty="0" sz="1150" spc="-45">
                <a:latin typeface="Arial"/>
                <a:cs typeface="Arial"/>
              </a:rPr>
              <a:t> </a:t>
            </a:r>
            <a:r>
              <a:rPr dirty="0" sz="1150" spc="-5">
                <a:latin typeface="Arial"/>
                <a:cs typeface="Arial"/>
              </a:rPr>
              <a:t>ft</a:t>
            </a:r>
            <a:endParaRPr sz="1150">
              <a:latin typeface="Arial"/>
              <a:cs typeface="Arial"/>
            </a:endParaRPr>
          </a:p>
          <a:p>
            <a:pPr marL="269875" indent="-245110">
              <a:lnSpc>
                <a:spcPct val="100000"/>
              </a:lnSpc>
              <a:spcBef>
                <a:spcPts val="660"/>
              </a:spcBef>
              <a:buChar char="•"/>
              <a:tabLst>
                <a:tab pos="269875" algn="l"/>
                <a:tab pos="270510" algn="l"/>
              </a:tabLst>
            </a:pPr>
            <a:r>
              <a:rPr dirty="0" sz="1150" spc="-10">
                <a:latin typeface="Arial"/>
                <a:cs typeface="Arial"/>
              </a:rPr>
              <a:t>Subtended angle: </a:t>
            </a:r>
            <a:r>
              <a:rPr dirty="0" sz="1150" spc="-10">
                <a:latin typeface="Cambria"/>
                <a:cs typeface="Cambria"/>
              </a:rPr>
              <a:t>𝛿 </a:t>
            </a:r>
            <a:r>
              <a:rPr dirty="0" sz="1150" spc="210">
                <a:latin typeface="Cambria"/>
                <a:cs typeface="Cambria"/>
              </a:rPr>
              <a:t>=</a:t>
            </a:r>
            <a:r>
              <a:rPr dirty="0" baseline="31400" sz="1725" spc="315">
                <a:latin typeface="Cambria"/>
                <a:cs typeface="Cambria"/>
              </a:rPr>
              <a:t> </a:t>
            </a:r>
            <a:r>
              <a:rPr dirty="0" u="sng" baseline="45138" sz="1200" spc="-652">
                <a:uFill>
                  <a:solidFill>
                    <a:srgbClr val="000000"/>
                  </a:solidFill>
                </a:uFill>
                <a:latin typeface="Cambria"/>
                <a:cs typeface="Cambria"/>
              </a:rPr>
              <a:t>L</a:t>
            </a:r>
            <a:r>
              <a:rPr dirty="0" baseline="34722" sz="1200" spc="412">
                <a:latin typeface="Cambria"/>
                <a:cs typeface="Cambria"/>
              </a:rPr>
              <a:t> </a:t>
            </a:r>
            <a:r>
              <a:rPr dirty="0" u="sng" baseline="42735" sz="975" spc="120">
                <a:uFill>
                  <a:solidFill>
                    <a:srgbClr val="000000"/>
                  </a:solidFill>
                </a:uFill>
                <a:latin typeface="Cambria"/>
                <a:cs typeface="Cambria"/>
              </a:rPr>
              <a:t>c </a:t>
            </a:r>
            <a:r>
              <a:rPr dirty="0" u="sng" baseline="45138" sz="1200" spc="60">
                <a:uFill>
                  <a:solidFill>
                    <a:srgbClr val="000000"/>
                  </a:solidFill>
                </a:uFill>
                <a:latin typeface="Cambria"/>
                <a:cs typeface="Cambria"/>
              </a:rPr>
              <a:t>18o</a:t>
            </a:r>
            <a:r>
              <a:rPr dirty="0" baseline="45138" sz="1200" spc="60">
                <a:latin typeface="Cambria"/>
                <a:cs typeface="Cambria"/>
              </a:rPr>
              <a:t> </a:t>
            </a:r>
            <a:r>
              <a:rPr dirty="0" sz="1150" spc="210">
                <a:latin typeface="Cambria"/>
                <a:cs typeface="Cambria"/>
              </a:rPr>
              <a:t>= </a:t>
            </a:r>
            <a:r>
              <a:rPr dirty="0" baseline="45138" sz="1200" spc="52">
                <a:latin typeface="Cambria"/>
                <a:cs typeface="Cambria"/>
              </a:rPr>
              <a:t>165 </a:t>
            </a:r>
            <a:r>
              <a:rPr dirty="0" baseline="45138" sz="1200" spc="60">
                <a:latin typeface="Cambria"/>
                <a:cs typeface="Cambria"/>
              </a:rPr>
              <a:t>18o </a:t>
            </a:r>
            <a:r>
              <a:rPr dirty="0" sz="1150" spc="210">
                <a:latin typeface="Cambria"/>
                <a:cs typeface="Cambria"/>
              </a:rPr>
              <a:t>=</a:t>
            </a:r>
            <a:r>
              <a:rPr dirty="0" sz="1150" spc="335">
                <a:latin typeface="Cambria"/>
                <a:cs typeface="Cambria"/>
              </a:rPr>
              <a:t> </a:t>
            </a:r>
            <a:r>
              <a:rPr dirty="0" sz="1150" spc="-5">
                <a:latin typeface="Cambria"/>
                <a:cs typeface="Cambria"/>
              </a:rPr>
              <a:t>1.575634°</a:t>
            </a:r>
            <a:endParaRPr sz="1150">
              <a:latin typeface="Cambria"/>
              <a:cs typeface="Cambria"/>
            </a:endParaRPr>
          </a:p>
        </p:txBody>
      </p:sp>
      <p:sp>
        <p:nvSpPr>
          <p:cNvPr id="39" name="object 39"/>
          <p:cNvSpPr/>
          <p:nvPr/>
        </p:nvSpPr>
        <p:spPr>
          <a:xfrm>
            <a:off x="3738372" y="2305811"/>
            <a:ext cx="1221105" cy="276225"/>
          </a:xfrm>
          <a:custGeom>
            <a:avLst/>
            <a:gdLst/>
            <a:ahLst/>
            <a:cxnLst/>
            <a:rect l="l" t="t" r="r" b="b"/>
            <a:pathLst>
              <a:path w="1221104" h="276225">
                <a:moveTo>
                  <a:pt x="1152143" y="275844"/>
                </a:moveTo>
                <a:lnTo>
                  <a:pt x="0" y="12191"/>
                </a:lnTo>
                <a:lnTo>
                  <a:pt x="1220724" y="0"/>
                </a:lnTo>
              </a:path>
            </a:pathLst>
          </a:custGeom>
          <a:ln w="4572">
            <a:solidFill>
              <a:srgbClr val="BF0000"/>
            </a:solidFill>
          </a:ln>
        </p:spPr>
        <p:txBody>
          <a:bodyPr wrap="square" lIns="0" tIns="0" rIns="0" bIns="0" rtlCol="0"/>
          <a:lstStyle/>
          <a:p/>
        </p:txBody>
      </p:sp>
      <p:sp>
        <p:nvSpPr>
          <p:cNvPr id="40" name="object 40"/>
          <p:cNvSpPr/>
          <p:nvPr/>
        </p:nvSpPr>
        <p:spPr>
          <a:xfrm>
            <a:off x="4808220" y="2453639"/>
            <a:ext cx="24765" cy="97790"/>
          </a:xfrm>
          <a:custGeom>
            <a:avLst/>
            <a:gdLst/>
            <a:ahLst/>
            <a:cxnLst/>
            <a:rect l="l" t="t" r="r" b="b"/>
            <a:pathLst>
              <a:path w="24764" h="97789">
                <a:moveTo>
                  <a:pt x="0" y="97535"/>
                </a:moveTo>
                <a:lnTo>
                  <a:pt x="24383" y="0"/>
                </a:lnTo>
              </a:path>
            </a:pathLst>
          </a:custGeom>
          <a:ln w="4572">
            <a:solidFill>
              <a:srgbClr val="BF0000"/>
            </a:solidFill>
          </a:ln>
        </p:spPr>
        <p:txBody>
          <a:bodyPr wrap="square" lIns="0" tIns="0" rIns="0" bIns="0" rtlCol="0"/>
          <a:lstStyle/>
          <a:p/>
        </p:txBody>
      </p:sp>
      <p:sp>
        <p:nvSpPr>
          <p:cNvPr id="41" name="object 41"/>
          <p:cNvSpPr/>
          <p:nvPr/>
        </p:nvSpPr>
        <p:spPr>
          <a:xfrm>
            <a:off x="4832603" y="2453639"/>
            <a:ext cx="82550" cy="20320"/>
          </a:xfrm>
          <a:custGeom>
            <a:avLst/>
            <a:gdLst/>
            <a:ahLst/>
            <a:cxnLst/>
            <a:rect l="l" t="t" r="r" b="b"/>
            <a:pathLst>
              <a:path w="82550" h="20319">
                <a:moveTo>
                  <a:pt x="0" y="0"/>
                </a:moveTo>
                <a:lnTo>
                  <a:pt x="82296" y="19811"/>
                </a:lnTo>
              </a:path>
            </a:pathLst>
          </a:custGeom>
          <a:ln w="4572">
            <a:solidFill>
              <a:srgbClr val="BF0000"/>
            </a:solidFill>
          </a:ln>
        </p:spPr>
        <p:txBody>
          <a:bodyPr wrap="square" lIns="0" tIns="0" rIns="0" bIns="0" rtlCol="0"/>
          <a:lstStyle/>
          <a:p/>
        </p:txBody>
      </p:sp>
      <p:sp>
        <p:nvSpPr>
          <p:cNvPr id="42" name="object 42"/>
          <p:cNvSpPr txBox="1"/>
          <p:nvPr/>
        </p:nvSpPr>
        <p:spPr>
          <a:xfrm>
            <a:off x="4190924" y="2301276"/>
            <a:ext cx="53975" cy="120014"/>
          </a:xfrm>
          <a:prstGeom prst="rect">
            <a:avLst/>
          </a:prstGeom>
        </p:spPr>
        <p:txBody>
          <a:bodyPr wrap="square" lIns="0" tIns="15240" rIns="0" bIns="0" rtlCol="0" vert="horz">
            <a:spAutoFit/>
          </a:bodyPr>
          <a:lstStyle/>
          <a:p>
            <a:pPr>
              <a:lnSpc>
                <a:spcPct val="100000"/>
              </a:lnSpc>
              <a:spcBef>
                <a:spcPts val="120"/>
              </a:spcBef>
            </a:pPr>
            <a:r>
              <a:rPr dirty="0" sz="600" spc="-15" i="1">
                <a:solidFill>
                  <a:srgbClr val="BF0000"/>
                </a:solidFill>
                <a:latin typeface="Georgia"/>
                <a:cs typeface="Georgia"/>
              </a:rPr>
              <a:t>q</a:t>
            </a:r>
            <a:endParaRPr sz="600">
              <a:latin typeface="Georgia"/>
              <a:cs typeface="Georgia"/>
            </a:endParaRPr>
          </a:p>
        </p:txBody>
      </p:sp>
      <p:sp>
        <p:nvSpPr>
          <p:cNvPr id="43" name="object 43"/>
          <p:cNvSpPr/>
          <p:nvPr/>
        </p:nvSpPr>
        <p:spPr>
          <a:xfrm>
            <a:off x="4890515" y="2305811"/>
            <a:ext cx="68580" cy="276225"/>
          </a:xfrm>
          <a:custGeom>
            <a:avLst/>
            <a:gdLst/>
            <a:ahLst/>
            <a:cxnLst/>
            <a:rect l="l" t="t" r="r" b="b"/>
            <a:pathLst>
              <a:path w="68579" h="276225">
                <a:moveTo>
                  <a:pt x="68580" y="0"/>
                </a:moveTo>
                <a:lnTo>
                  <a:pt x="0" y="275844"/>
                </a:lnTo>
              </a:path>
            </a:pathLst>
          </a:custGeom>
          <a:ln w="4572">
            <a:solidFill>
              <a:srgbClr val="BF0000"/>
            </a:solidFill>
          </a:ln>
        </p:spPr>
        <p:txBody>
          <a:bodyPr wrap="square" lIns="0" tIns="0" rIns="0" bIns="0" rtlCol="0"/>
          <a:lstStyle/>
          <a:p/>
        </p:txBody>
      </p:sp>
      <p:sp>
        <p:nvSpPr>
          <p:cNvPr id="44" name="object 44"/>
          <p:cNvSpPr/>
          <p:nvPr/>
        </p:nvSpPr>
        <p:spPr>
          <a:xfrm>
            <a:off x="3738372" y="2089404"/>
            <a:ext cx="0" cy="189230"/>
          </a:xfrm>
          <a:custGeom>
            <a:avLst/>
            <a:gdLst/>
            <a:ahLst/>
            <a:cxnLst/>
            <a:rect l="l" t="t" r="r" b="b"/>
            <a:pathLst>
              <a:path w="0" h="189230">
                <a:moveTo>
                  <a:pt x="0" y="0"/>
                </a:moveTo>
                <a:lnTo>
                  <a:pt x="0" y="188975"/>
                </a:lnTo>
                <a:lnTo>
                  <a:pt x="0" y="0"/>
                </a:lnTo>
                <a:close/>
              </a:path>
            </a:pathLst>
          </a:custGeom>
          <a:ln w="4762">
            <a:solidFill>
              <a:srgbClr val="000000"/>
            </a:solidFill>
          </a:ln>
        </p:spPr>
        <p:txBody>
          <a:bodyPr wrap="square" lIns="0" tIns="0" rIns="0" bIns="0" rtlCol="0"/>
          <a:lstStyle/>
          <a:p/>
        </p:txBody>
      </p:sp>
      <p:sp>
        <p:nvSpPr>
          <p:cNvPr id="45" name="object 45"/>
          <p:cNvSpPr/>
          <p:nvPr/>
        </p:nvSpPr>
        <p:spPr>
          <a:xfrm>
            <a:off x="4959096" y="2089404"/>
            <a:ext cx="0" cy="177165"/>
          </a:xfrm>
          <a:custGeom>
            <a:avLst/>
            <a:gdLst/>
            <a:ahLst/>
            <a:cxnLst/>
            <a:rect l="l" t="t" r="r" b="b"/>
            <a:pathLst>
              <a:path w="0" h="177164">
                <a:moveTo>
                  <a:pt x="0" y="0"/>
                </a:moveTo>
                <a:lnTo>
                  <a:pt x="0" y="176783"/>
                </a:lnTo>
                <a:lnTo>
                  <a:pt x="0" y="0"/>
                </a:lnTo>
                <a:close/>
              </a:path>
            </a:pathLst>
          </a:custGeom>
          <a:ln w="4762">
            <a:solidFill>
              <a:srgbClr val="000000"/>
            </a:solidFill>
          </a:ln>
        </p:spPr>
        <p:txBody>
          <a:bodyPr wrap="square" lIns="0" tIns="0" rIns="0" bIns="0" rtlCol="0"/>
          <a:lstStyle/>
          <a:p/>
        </p:txBody>
      </p:sp>
      <p:sp>
        <p:nvSpPr>
          <p:cNvPr id="46" name="object 46"/>
          <p:cNvSpPr/>
          <p:nvPr/>
        </p:nvSpPr>
        <p:spPr>
          <a:xfrm>
            <a:off x="3774947" y="2168651"/>
            <a:ext cx="541020" cy="0"/>
          </a:xfrm>
          <a:custGeom>
            <a:avLst/>
            <a:gdLst/>
            <a:ahLst/>
            <a:cxnLst/>
            <a:rect l="l" t="t" r="r" b="b"/>
            <a:pathLst>
              <a:path w="541020" h="0">
                <a:moveTo>
                  <a:pt x="0" y="0"/>
                </a:moveTo>
                <a:lnTo>
                  <a:pt x="541020" y="0"/>
                </a:lnTo>
              </a:path>
            </a:pathLst>
          </a:custGeom>
          <a:ln w="4762">
            <a:solidFill>
              <a:srgbClr val="000000"/>
            </a:solidFill>
          </a:ln>
        </p:spPr>
        <p:txBody>
          <a:bodyPr wrap="square" lIns="0" tIns="0" rIns="0" bIns="0" rtlCol="0"/>
          <a:lstStyle/>
          <a:p/>
        </p:txBody>
      </p:sp>
      <p:sp>
        <p:nvSpPr>
          <p:cNvPr id="47" name="object 47"/>
          <p:cNvSpPr/>
          <p:nvPr/>
        </p:nvSpPr>
        <p:spPr>
          <a:xfrm>
            <a:off x="4383024" y="2168651"/>
            <a:ext cx="539750" cy="0"/>
          </a:xfrm>
          <a:custGeom>
            <a:avLst/>
            <a:gdLst/>
            <a:ahLst/>
            <a:cxnLst/>
            <a:rect l="l" t="t" r="r" b="b"/>
            <a:pathLst>
              <a:path w="539750" h="0">
                <a:moveTo>
                  <a:pt x="0" y="0"/>
                </a:moveTo>
                <a:lnTo>
                  <a:pt x="539495" y="0"/>
                </a:lnTo>
              </a:path>
            </a:pathLst>
          </a:custGeom>
          <a:ln w="4762">
            <a:solidFill>
              <a:srgbClr val="000000"/>
            </a:solidFill>
          </a:ln>
        </p:spPr>
        <p:txBody>
          <a:bodyPr wrap="square" lIns="0" tIns="0" rIns="0" bIns="0" rtlCol="0"/>
          <a:lstStyle/>
          <a:p/>
        </p:txBody>
      </p:sp>
      <p:sp>
        <p:nvSpPr>
          <p:cNvPr id="48" name="object 48"/>
          <p:cNvSpPr/>
          <p:nvPr/>
        </p:nvSpPr>
        <p:spPr>
          <a:xfrm>
            <a:off x="3738372" y="2154936"/>
            <a:ext cx="40005" cy="27940"/>
          </a:xfrm>
          <a:custGeom>
            <a:avLst/>
            <a:gdLst/>
            <a:ahLst/>
            <a:cxnLst/>
            <a:rect l="l" t="t" r="r" b="b"/>
            <a:pathLst>
              <a:path w="40004" h="27939">
                <a:moveTo>
                  <a:pt x="39624" y="27431"/>
                </a:moveTo>
                <a:lnTo>
                  <a:pt x="0" y="13715"/>
                </a:lnTo>
                <a:lnTo>
                  <a:pt x="39624" y="0"/>
                </a:lnTo>
                <a:lnTo>
                  <a:pt x="39624" y="27431"/>
                </a:lnTo>
                <a:close/>
              </a:path>
            </a:pathLst>
          </a:custGeom>
          <a:solidFill>
            <a:srgbClr val="000000"/>
          </a:solidFill>
        </p:spPr>
        <p:txBody>
          <a:bodyPr wrap="square" lIns="0" tIns="0" rIns="0" bIns="0" rtlCol="0"/>
          <a:lstStyle/>
          <a:p/>
        </p:txBody>
      </p:sp>
      <p:sp>
        <p:nvSpPr>
          <p:cNvPr id="49" name="object 49"/>
          <p:cNvSpPr/>
          <p:nvPr/>
        </p:nvSpPr>
        <p:spPr>
          <a:xfrm>
            <a:off x="4919471" y="2154936"/>
            <a:ext cx="40005" cy="27940"/>
          </a:xfrm>
          <a:custGeom>
            <a:avLst/>
            <a:gdLst/>
            <a:ahLst/>
            <a:cxnLst/>
            <a:rect l="l" t="t" r="r" b="b"/>
            <a:pathLst>
              <a:path w="40004" h="27939">
                <a:moveTo>
                  <a:pt x="0" y="27431"/>
                </a:moveTo>
                <a:lnTo>
                  <a:pt x="0" y="0"/>
                </a:lnTo>
                <a:lnTo>
                  <a:pt x="39624" y="13715"/>
                </a:lnTo>
                <a:lnTo>
                  <a:pt x="0" y="27431"/>
                </a:lnTo>
                <a:close/>
              </a:path>
            </a:pathLst>
          </a:custGeom>
          <a:solidFill>
            <a:srgbClr val="000000"/>
          </a:solidFill>
        </p:spPr>
        <p:txBody>
          <a:bodyPr wrap="square" lIns="0" tIns="0" rIns="0" bIns="0" rtlCol="0"/>
          <a:lstStyle/>
          <a:p/>
        </p:txBody>
      </p:sp>
      <p:sp>
        <p:nvSpPr>
          <p:cNvPr id="50" name="object 50"/>
          <p:cNvSpPr/>
          <p:nvPr/>
        </p:nvSpPr>
        <p:spPr>
          <a:xfrm>
            <a:off x="4349496" y="2121408"/>
            <a:ext cx="0" cy="99060"/>
          </a:xfrm>
          <a:custGeom>
            <a:avLst/>
            <a:gdLst/>
            <a:ahLst/>
            <a:cxnLst/>
            <a:rect l="l" t="t" r="r" b="b"/>
            <a:pathLst>
              <a:path w="0" h="99060">
                <a:moveTo>
                  <a:pt x="0" y="0"/>
                </a:moveTo>
                <a:lnTo>
                  <a:pt x="0" y="99059"/>
                </a:lnTo>
              </a:path>
            </a:pathLst>
          </a:custGeom>
          <a:ln w="67056">
            <a:solidFill>
              <a:srgbClr val="FFFFFF"/>
            </a:solidFill>
          </a:ln>
        </p:spPr>
        <p:txBody>
          <a:bodyPr wrap="square" lIns="0" tIns="0" rIns="0" bIns="0" rtlCol="0"/>
          <a:lstStyle/>
          <a:p/>
        </p:txBody>
      </p:sp>
      <p:sp>
        <p:nvSpPr>
          <p:cNvPr id="51" name="object 51"/>
          <p:cNvSpPr txBox="1"/>
          <p:nvPr/>
        </p:nvSpPr>
        <p:spPr>
          <a:xfrm>
            <a:off x="4292038" y="2115316"/>
            <a:ext cx="129539" cy="120014"/>
          </a:xfrm>
          <a:prstGeom prst="rect">
            <a:avLst/>
          </a:prstGeom>
        </p:spPr>
        <p:txBody>
          <a:bodyPr wrap="square" lIns="0" tIns="15240" rIns="0" bIns="0" rtlCol="0" vert="horz">
            <a:spAutoFit/>
          </a:bodyPr>
          <a:lstStyle/>
          <a:p>
            <a:pPr marL="25400">
              <a:lnSpc>
                <a:spcPct val="100000"/>
              </a:lnSpc>
              <a:spcBef>
                <a:spcPts val="120"/>
              </a:spcBef>
            </a:pPr>
            <a:r>
              <a:rPr dirty="0" baseline="9259" sz="900" spc="15">
                <a:latin typeface="Calibri"/>
                <a:cs typeface="Calibri"/>
              </a:rPr>
              <a:t>d</a:t>
            </a:r>
            <a:r>
              <a:rPr dirty="0" sz="350" spc="10">
                <a:latin typeface="Calibri"/>
                <a:cs typeface="Calibri"/>
              </a:rPr>
              <a:t>2</a:t>
            </a:r>
            <a:endParaRPr sz="350">
              <a:latin typeface="Calibri"/>
              <a:cs typeface="Calibri"/>
            </a:endParaRPr>
          </a:p>
        </p:txBody>
      </p:sp>
      <p:sp>
        <p:nvSpPr>
          <p:cNvPr id="52" name="object 52"/>
          <p:cNvSpPr/>
          <p:nvPr/>
        </p:nvSpPr>
        <p:spPr>
          <a:xfrm>
            <a:off x="4846320" y="2619756"/>
            <a:ext cx="35560" cy="154305"/>
          </a:xfrm>
          <a:custGeom>
            <a:avLst/>
            <a:gdLst/>
            <a:ahLst/>
            <a:cxnLst/>
            <a:rect l="l" t="t" r="r" b="b"/>
            <a:pathLst>
              <a:path w="35560" h="154305">
                <a:moveTo>
                  <a:pt x="0" y="153924"/>
                </a:moveTo>
                <a:lnTo>
                  <a:pt x="35051" y="0"/>
                </a:lnTo>
                <a:lnTo>
                  <a:pt x="0" y="153924"/>
                </a:lnTo>
                <a:close/>
              </a:path>
            </a:pathLst>
          </a:custGeom>
          <a:ln w="4762">
            <a:solidFill>
              <a:srgbClr val="000000"/>
            </a:solidFill>
          </a:ln>
        </p:spPr>
        <p:txBody>
          <a:bodyPr wrap="square" lIns="0" tIns="0" rIns="0" bIns="0" rtlCol="0"/>
          <a:lstStyle/>
          <a:p/>
        </p:txBody>
      </p:sp>
      <p:sp>
        <p:nvSpPr>
          <p:cNvPr id="53" name="object 53"/>
          <p:cNvSpPr/>
          <p:nvPr/>
        </p:nvSpPr>
        <p:spPr>
          <a:xfrm>
            <a:off x="3695700" y="2356104"/>
            <a:ext cx="33655" cy="154305"/>
          </a:xfrm>
          <a:custGeom>
            <a:avLst/>
            <a:gdLst/>
            <a:ahLst/>
            <a:cxnLst/>
            <a:rect l="l" t="t" r="r" b="b"/>
            <a:pathLst>
              <a:path w="33654" h="154305">
                <a:moveTo>
                  <a:pt x="0" y="153923"/>
                </a:moveTo>
                <a:lnTo>
                  <a:pt x="33527" y="0"/>
                </a:lnTo>
                <a:lnTo>
                  <a:pt x="0" y="153923"/>
                </a:lnTo>
                <a:close/>
              </a:path>
            </a:pathLst>
          </a:custGeom>
          <a:ln w="4762">
            <a:solidFill>
              <a:srgbClr val="000000"/>
            </a:solidFill>
          </a:ln>
        </p:spPr>
        <p:txBody>
          <a:bodyPr wrap="square" lIns="0" tIns="0" rIns="0" bIns="0" rtlCol="0"/>
          <a:lstStyle/>
          <a:p/>
        </p:txBody>
      </p:sp>
      <p:sp>
        <p:nvSpPr>
          <p:cNvPr id="54" name="object 54"/>
          <p:cNvSpPr/>
          <p:nvPr/>
        </p:nvSpPr>
        <p:spPr>
          <a:xfrm>
            <a:off x="4288535" y="2564892"/>
            <a:ext cx="539750" cy="123825"/>
          </a:xfrm>
          <a:custGeom>
            <a:avLst/>
            <a:gdLst/>
            <a:ahLst/>
            <a:cxnLst/>
            <a:rect l="l" t="t" r="r" b="b"/>
            <a:pathLst>
              <a:path w="539750" h="123825">
                <a:moveTo>
                  <a:pt x="0" y="0"/>
                </a:moveTo>
                <a:lnTo>
                  <a:pt x="539496" y="123443"/>
                </a:lnTo>
              </a:path>
            </a:pathLst>
          </a:custGeom>
          <a:ln w="4762">
            <a:solidFill>
              <a:srgbClr val="000000"/>
            </a:solidFill>
          </a:ln>
        </p:spPr>
        <p:txBody>
          <a:bodyPr wrap="square" lIns="0" tIns="0" rIns="0" bIns="0" rtlCol="0"/>
          <a:lstStyle/>
          <a:p/>
        </p:txBody>
      </p:sp>
      <p:sp>
        <p:nvSpPr>
          <p:cNvPr id="55" name="object 55"/>
          <p:cNvSpPr/>
          <p:nvPr/>
        </p:nvSpPr>
        <p:spPr>
          <a:xfrm>
            <a:off x="3747515" y="2441448"/>
            <a:ext cx="541020" cy="123825"/>
          </a:xfrm>
          <a:custGeom>
            <a:avLst/>
            <a:gdLst/>
            <a:ahLst/>
            <a:cxnLst/>
            <a:rect l="l" t="t" r="r" b="b"/>
            <a:pathLst>
              <a:path w="541020" h="123825">
                <a:moveTo>
                  <a:pt x="541019" y="123443"/>
                </a:moveTo>
                <a:lnTo>
                  <a:pt x="0" y="0"/>
                </a:lnTo>
              </a:path>
            </a:pathLst>
          </a:custGeom>
          <a:ln w="4762">
            <a:solidFill>
              <a:srgbClr val="000000"/>
            </a:solidFill>
          </a:ln>
        </p:spPr>
        <p:txBody>
          <a:bodyPr wrap="square" lIns="0" tIns="0" rIns="0" bIns="0" rtlCol="0"/>
          <a:lstStyle/>
          <a:p/>
        </p:txBody>
      </p:sp>
      <p:sp>
        <p:nvSpPr>
          <p:cNvPr id="56" name="object 56"/>
          <p:cNvSpPr/>
          <p:nvPr/>
        </p:nvSpPr>
        <p:spPr>
          <a:xfrm>
            <a:off x="4821935" y="2674619"/>
            <a:ext cx="41275" cy="26034"/>
          </a:xfrm>
          <a:custGeom>
            <a:avLst/>
            <a:gdLst/>
            <a:ahLst/>
            <a:cxnLst/>
            <a:rect l="l" t="t" r="r" b="b"/>
            <a:pathLst>
              <a:path w="41275" h="26035">
                <a:moveTo>
                  <a:pt x="0" y="25908"/>
                </a:moveTo>
                <a:lnTo>
                  <a:pt x="6096" y="0"/>
                </a:lnTo>
                <a:lnTo>
                  <a:pt x="41148" y="22860"/>
                </a:lnTo>
                <a:lnTo>
                  <a:pt x="0" y="25908"/>
                </a:lnTo>
                <a:close/>
              </a:path>
            </a:pathLst>
          </a:custGeom>
          <a:solidFill>
            <a:srgbClr val="000000"/>
          </a:solidFill>
        </p:spPr>
        <p:txBody>
          <a:bodyPr wrap="square" lIns="0" tIns="0" rIns="0" bIns="0" rtlCol="0"/>
          <a:lstStyle/>
          <a:p/>
        </p:txBody>
      </p:sp>
      <p:sp>
        <p:nvSpPr>
          <p:cNvPr id="57" name="object 57"/>
          <p:cNvSpPr/>
          <p:nvPr/>
        </p:nvSpPr>
        <p:spPr>
          <a:xfrm>
            <a:off x="3712464" y="2429255"/>
            <a:ext cx="43180" cy="26034"/>
          </a:xfrm>
          <a:custGeom>
            <a:avLst/>
            <a:gdLst/>
            <a:ahLst/>
            <a:cxnLst/>
            <a:rect l="l" t="t" r="r" b="b"/>
            <a:pathLst>
              <a:path w="43179" h="26035">
                <a:moveTo>
                  <a:pt x="36575" y="25908"/>
                </a:moveTo>
                <a:lnTo>
                  <a:pt x="0" y="3048"/>
                </a:lnTo>
                <a:lnTo>
                  <a:pt x="42671" y="0"/>
                </a:lnTo>
                <a:lnTo>
                  <a:pt x="36575" y="25908"/>
                </a:lnTo>
                <a:close/>
              </a:path>
            </a:pathLst>
          </a:custGeom>
          <a:solidFill>
            <a:srgbClr val="000000"/>
          </a:solidFill>
        </p:spPr>
        <p:txBody>
          <a:bodyPr wrap="square" lIns="0" tIns="0" rIns="0" bIns="0" rtlCol="0"/>
          <a:lstStyle/>
          <a:p/>
        </p:txBody>
      </p:sp>
      <p:sp>
        <p:nvSpPr>
          <p:cNvPr id="58" name="object 58"/>
          <p:cNvSpPr/>
          <p:nvPr/>
        </p:nvSpPr>
        <p:spPr>
          <a:xfrm>
            <a:off x="4255008" y="2517648"/>
            <a:ext cx="67056" cy="99059"/>
          </a:xfrm>
          <a:prstGeom prst="rect">
            <a:avLst/>
          </a:prstGeom>
          <a:blipFill>
            <a:blip r:embed="rId5" cstate="print"/>
            <a:stretch>
              <a:fillRect/>
            </a:stretch>
          </a:blipFill>
        </p:spPr>
        <p:txBody>
          <a:bodyPr wrap="square" lIns="0" tIns="0" rIns="0" bIns="0" rtlCol="0"/>
          <a:lstStyle/>
          <a:p/>
        </p:txBody>
      </p:sp>
      <p:sp>
        <p:nvSpPr>
          <p:cNvPr id="59" name="object 59"/>
          <p:cNvSpPr txBox="1"/>
          <p:nvPr/>
        </p:nvSpPr>
        <p:spPr>
          <a:xfrm>
            <a:off x="4069513" y="2680737"/>
            <a:ext cx="502920" cy="205740"/>
          </a:xfrm>
          <a:prstGeom prst="rect">
            <a:avLst/>
          </a:prstGeom>
        </p:spPr>
        <p:txBody>
          <a:bodyPr wrap="square" lIns="0" tIns="23495" rIns="0" bIns="0" rtlCol="0" vert="horz">
            <a:spAutoFit/>
          </a:bodyPr>
          <a:lstStyle/>
          <a:p>
            <a:pPr marL="25400" marR="30480" indent="27305">
              <a:lnSpc>
                <a:spcPts val="670"/>
              </a:lnSpc>
              <a:spcBef>
                <a:spcPts val="185"/>
              </a:spcBef>
            </a:pPr>
            <a:r>
              <a:rPr dirty="0" baseline="9259" sz="900" spc="15">
                <a:latin typeface="Calibri"/>
                <a:cs typeface="Calibri"/>
              </a:rPr>
              <a:t>d</a:t>
            </a:r>
            <a:r>
              <a:rPr dirty="0" sz="350" spc="10">
                <a:latin typeface="Calibri"/>
                <a:cs typeface="Calibri"/>
              </a:rPr>
              <a:t>2 </a:t>
            </a:r>
            <a:r>
              <a:rPr dirty="0" baseline="9259" sz="900" spc="7">
                <a:latin typeface="Calibri"/>
                <a:cs typeface="Calibri"/>
              </a:rPr>
              <a:t>= </a:t>
            </a:r>
            <a:r>
              <a:rPr dirty="0" baseline="9259" sz="900">
                <a:latin typeface="Calibri"/>
                <a:cs typeface="Calibri"/>
              </a:rPr>
              <a:t>d</a:t>
            </a:r>
            <a:r>
              <a:rPr dirty="0" sz="350">
                <a:latin typeface="Calibri"/>
                <a:cs typeface="Calibri"/>
              </a:rPr>
              <a:t>1</a:t>
            </a:r>
            <a:r>
              <a:rPr dirty="0" baseline="9259" sz="900">
                <a:latin typeface="Calibri"/>
                <a:cs typeface="Calibri"/>
              </a:rPr>
              <a:t>/cos</a:t>
            </a:r>
            <a:r>
              <a:rPr dirty="0" baseline="9259" sz="900" i="1">
                <a:latin typeface="Georgia"/>
                <a:cs typeface="Georgia"/>
              </a:rPr>
              <a:t>q  </a:t>
            </a:r>
            <a:r>
              <a:rPr dirty="0" sz="600" spc="-15" i="1">
                <a:latin typeface="Georgia"/>
                <a:cs typeface="Georgia"/>
              </a:rPr>
              <a:t>q </a:t>
            </a:r>
            <a:r>
              <a:rPr dirty="0" sz="600" spc="5">
                <a:latin typeface="Calibri"/>
                <a:cs typeface="Calibri"/>
              </a:rPr>
              <a:t>=</a:t>
            </a:r>
            <a:r>
              <a:rPr dirty="0" sz="600" spc="-30">
                <a:latin typeface="Calibri"/>
                <a:cs typeface="Calibri"/>
              </a:rPr>
              <a:t> </a:t>
            </a:r>
            <a:r>
              <a:rPr dirty="0" sz="600">
                <a:latin typeface="Calibri"/>
                <a:cs typeface="Calibri"/>
              </a:rPr>
              <a:t>1.575634°</a:t>
            </a:r>
            <a:endParaRPr sz="600">
              <a:latin typeface="Calibri"/>
              <a:cs typeface="Calibri"/>
            </a:endParaRPr>
          </a:p>
        </p:txBody>
      </p:sp>
      <p:sp>
        <p:nvSpPr>
          <p:cNvPr id="60" name="object 60"/>
          <p:cNvSpPr/>
          <p:nvPr/>
        </p:nvSpPr>
        <p:spPr>
          <a:xfrm>
            <a:off x="5821679" y="1847088"/>
            <a:ext cx="245745" cy="899160"/>
          </a:xfrm>
          <a:custGeom>
            <a:avLst/>
            <a:gdLst/>
            <a:ahLst/>
            <a:cxnLst/>
            <a:rect l="l" t="t" r="r" b="b"/>
            <a:pathLst>
              <a:path w="245745" h="899160">
                <a:moveTo>
                  <a:pt x="82296" y="0"/>
                </a:moveTo>
                <a:lnTo>
                  <a:pt x="82296" y="163067"/>
                </a:lnTo>
                <a:lnTo>
                  <a:pt x="0" y="163067"/>
                </a:lnTo>
                <a:lnTo>
                  <a:pt x="0" y="899160"/>
                </a:lnTo>
                <a:lnTo>
                  <a:pt x="245364" y="899160"/>
                </a:lnTo>
                <a:lnTo>
                  <a:pt x="245364" y="0"/>
                </a:lnTo>
                <a:lnTo>
                  <a:pt x="82296" y="0"/>
                </a:lnTo>
                <a:close/>
              </a:path>
            </a:pathLst>
          </a:custGeom>
          <a:ln w="6096">
            <a:solidFill>
              <a:srgbClr val="000000"/>
            </a:solidFill>
          </a:ln>
        </p:spPr>
        <p:txBody>
          <a:bodyPr wrap="square" lIns="0" tIns="0" rIns="0" bIns="0" rtlCol="0"/>
          <a:lstStyle/>
          <a:p/>
        </p:txBody>
      </p:sp>
      <p:sp>
        <p:nvSpPr>
          <p:cNvPr id="61" name="object 61"/>
          <p:cNvSpPr/>
          <p:nvPr/>
        </p:nvSpPr>
        <p:spPr>
          <a:xfrm>
            <a:off x="6067044" y="1847088"/>
            <a:ext cx="815340" cy="0"/>
          </a:xfrm>
          <a:custGeom>
            <a:avLst/>
            <a:gdLst/>
            <a:ahLst/>
            <a:cxnLst/>
            <a:rect l="l" t="t" r="r" b="b"/>
            <a:pathLst>
              <a:path w="815340" h="0">
                <a:moveTo>
                  <a:pt x="0" y="0"/>
                </a:moveTo>
                <a:lnTo>
                  <a:pt x="815339" y="0"/>
                </a:lnTo>
              </a:path>
            </a:pathLst>
          </a:custGeom>
          <a:ln w="6096">
            <a:solidFill>
              <a:srgbClr val="000000"/>
            </a:solidFill>
          </a:ln>
        </p:spPr>
        <p:txBody>
          <a:bodyPr wrap="square" lIns="0" tIns="0" rIns="0" bIns="0" rtlCol="0"/>
          <a:lstStyle/>
          <a:p/>
        </p:txBody>
      </p:sp>
      <p:sp>
        <p:nvSpPr>
          <p:cNvPr id="62" name="object 62"/>
          <p:cNvSpPr/>
          <p:nvPr/>
        </p:nvSpPr>
        <p:spPr>
          <a:xfrm>
            <a:off x="6067044" y="2665475"/>
            <a:ext cx="824865" cy="0"/>
          </a:xfrm>
          <a:custGeom>
            <a:avLst/>
            <a:gdLst/>
            <a:ahLst/>
            <a:cxnLst/>
            <a:rect l="l" t="t" r="r" b="b"/>
            <a:pathLst>
              <a:path w="824865" h="0">
                <a:moveTo>
                  <a:pt x="0" y="0"/>
                </a:moveTo>
                <a:lnTo>
                  <a:pt x="824483" y="0"/>
                </a:lnTo>
              </a:path>
            </a:pathLst>
          </a:custGeom>
          <a:ln w="6096">
            <a:solidFill>
              <a:srgbClr val="000000"/>
            </a:solidFill>
          </a:ln>
        </p:spPr>
        <p:txBody>
          <a:bodyPr wrap="square" lIns="0" tIns="0" rIns="0" bIns="0" rtlCol="0"/>
          <a:lstStyle/>
          <a:p/>
        </p:txBody>
      </p:sp>
      <p:sp>
        <p:nvSpPr>
          <p:cNvPr id="63" name="object 63"/>
          <p:cNvSpPr/>
          <p:nvPr/>
        </p:nvSpPr>
        <p:spPr>
          <a:xfrm>
            <a:off x="6797040" y="1764792"/>
            <a:ext cx="173990" cy="574675"/>
          </a:xfrm>
          <a:custGeom>
            <a:avLst/>
            <a:gdLst/>
            <a:ahLst/>
            <a:cxnLst/>
            <a:rect l="l" t="t" r="r" b="b"/>
            <a:pathLst>
              <a:path w="173990" h="574675">
                <a:moveTo>
                  <a:pt x="85344" y="0"/>
                </a:moveTo>
                <a:lnTo>
                  <a:pt x="85344" y="409956"/>
                </a:lnTo>
                <a:lnTo>
                  <a:pt x="0" y="495300"/>
                </a:lnTo>
                <a:lnTo>
                  <a:pt x="173736" y="495300"/>
                </a:lnTo>
                <a:lnTo>
                  <a:pt x="94488" y="574548"/>
                </a:lnTo>
              </a:path>
            </a:pathLst>
          </a:custGeom>
          <a:ln w="6096">
            <a:solidFill>
              <a:srgbClr val="000000"/>
            </a:solidFill>
          </a:ln>
        </p:spPr>
        <p:txBody>
          <a:bodyPr wrap="square" lIns="0" tIns="0" rIns="0" bIns="0" rtlCol="0"/>
          <a:lstStyle/>
          <a:p/>
        </p:txBody>
      </p:sp>
      <p:sp>
        <p:nvSpPr>
          <p:cNvPr id="64" name="object 64"/>
          <p:cNvSpPr/>
          <p:nvPr/>
        </p:nvSpPr>
        <p:spPr>
          <a:xfrm>
            <a:off x="6891528" y="2339339"/>
            <a:ext cx="0" cy="407034"/>
          </a:xfrm>
          <a:custGeom>
            <a:avLst/>
            <a:gdLst/>
            <a:ahLst/>
            <a:cxnLst/>
            <a:rect l="l" t="t" r="r" b="b"/>
            <a:pathLst>
              <a:path w="0" h="407035">
                <a:moveTo>
                  <a:pt x="0" y="0"/>
                </a:moveTo>
                <a:lnTo>
                  <a:pt x="0" y="406908"/>
                </a:lnTo>
              </a:path>
            </a:pathLst>
          </a:custGeom>
          <a:ln w="6096">
            <a:solidFill>
              <a:srgbClr val="000000"/>
            </a:solidFill>
          </a:ln>
        </p:spPr>
        <p:txBody>
          <a:bodyPr wrap="square" lIns="0" tIns="0" rIns="0" bIns="0" rtlCol="0"/>
          <a:lstStyle/>
          <a:p/>
        </p:txBody>
      </p:sp>
      <p:sp>
        <p:nvSpPr>
          <p:cNvPr id="65" name="object 65"/>
          <p:cNvSpPr/>
          <p:nvPr/>
        </p:nvSpPr>
        <p:spPr>
          <a:xfrm>
            <a:off x="6227064" y="1761744"/>
            <a:ext cx="7620" cy="1130935"/>
          </a:xfrm>
          <a:custGeom>
            <a:avLst/>
            <a:gdLst/>
            <a:ahLst/>
            <a:cxnLst/>
            <a:rect l="l" t="t" r="r" b="b"/>
            <a:pathLst>
              <a:path w="7620" h="1130935">
                <a:moveTo>
                  <a:pt x="6096" y="54863"/>
                </a:moveTo>
                <a:lnTo>
                  <a:pt x="1523" y="54863"/>
                </a:lnTo>
                <a:lnTo>
                  <a:pt x="0" y="53339"/>
                </a:lnTo>
                <a:lnTo>
                  <a:pt x="0" y="1523"/>
                </a:lnTo>
                <a:lnTo>
                  <a:pt x="1523" y="0"/>
                </a:lnTo>
                <a:lnTo>
                  <a:pt x="6096" y="0"/>
                </a:lnTo>
                <a:lnTo>
                  <a:pt x="7619" y="1523"/>
                </a:lnTo>
                <a:lnTo>
                  <a:pt x="7619" y="53339"/>
                </a:lnTo>
                <a:lnTo>
                  <a:pt x="6096" y="54863"/>
                </a:lnTo>
                <a:close/>
              </a:path>
              <a:path w="7620" h="1130935">
                <a:moveTo>
                  <a:pt x="6096" y="88391"/>
                </a:moveTo>
                <a:lnTo>
                  <a:pt x="1523" y="88391"/>
                </a:lnTo>
                <a:lnTo>
                  <a:pt x="0" y="86867"/>
                </a:lnTo>
                <a:lnTo>
                  <a:pt x="0" y="83819"/>
                </a:lnTo>
                <a:lnTo>
                  <a:pt x="1523" y="82295"/>
                </a:lnTo>
                <a:lnTo>
                  <a:pt x="6096" y="82295"/>
                </a:lnTo>
                <a:lnTo>
                  <a:pt x="7619" y="83819"/>
                </a:lnTo>
                <a:lnTo>
                  <a:pt x="7619" y="86867"/>
                </a:lnTo>
                <a:lnTo>
                  <a:pt x="6096" y="88391"/>
                </a:lnTo>
                <a:close/>
              </a:path>
              <a:path w="7620" h="1130935">
                <a:moveTo>
                  <a:pt x="6096" y="170687"/>
                </a:moveTo>
                <a:lnTo>
                  <a:pt x="1523" y="170687"/>
                </a:lnTo>
                <a:lnTo>
                  <a:pt x="0" y="169163"/>
                </a:lnTo>
                <a:lnTo>
                  <a:pt x="0" y="117347"/>
                </a:lnTo>
                <a:lnTo>
                  <a:pt x="1523" y="115823"/>
                </a:lnTo>
                <a:lnTo>
                  <a:pt x="6096" y="115823"/>
                </a:lnTo>
                <a:lnTo>
                  <a:pt x="7619" y="117347"/>
                </a:lnTo>
                <a:lnTo>
                  <a:pt x="7619" y="169163"/>
                </a:lnTo>
                <a:lnTo>
                  <a:pt x="6096" y="170687"/>
                </a:lnTo>
                <a:close/>
              </a:path>
              <a:path w="7620" h="1130935">
                <a:moveTo>
                  <a:pt x="6096" y="204215"/>
                </a:moveTo>
                <a:lnTo>
                  <a:pt x="1523" y="204215"/>
                </a:lnTo>
                <a:lnTo>
                  <a:pt x="0" y="202691"/>
                </a:lnTo>
                <a:lnTo>
                  <a:pt x="0" y="199643"/>
                </a:lnTo>
                <a:lnTo>
                  <a:pt x="1523" y="198119"/>
                </a:lnTo>
                <a:lnTo>
                  <a:pt x="6096" y="198119"/>
                </a:lnTo>
                <a:lnTo>
                  <a:pt x="7619" y="199643"/>
                </a:lnTo>
                <a:lnTo>
                  <a:pt x="7619" y="202691"/>
                </a:lnTo>
                <a:lnTo>
                  <a:pt x="6096" y="204215"/>
                </a:lnTo>
                <a:close/>
              </a:path>
              <a:path w="7620" h="1130935">
                <a:moveTo>
                  <a:pt x="6096" y="286511"/>
                </a:moveTo>
                <a:lnTo>
                  <a:pt x="1523" y="286511"/>
                </a:lnTo>
                <a:lnTo>
                  <a:pt x="0" y="284987"/>
                </a:lnTo>
                <a:lnTo>
                  <a:pt x="0" y="233171"/>
                </a:lnTo>
                <a:lnTo>
                  <a:pt x="1523" y="231647"/>
                </a:lnTo>
                <a:lnTo>
                  <a:pt x="6096" y="231647"/>
                </a:lnTo>
                <a:lnTo>
                  <a:pt x="7619" y="233171"/>
                </a:lnTo>
                <a:lnTo>
                  <a:pt x="7619" y="284987"/>
                </a:lnTo>
                <a:lnTo>
                  <a:pt x="6096" y="286511"/>
                </a:lnTo>
                <a:close/>
              </a:path>
              <a:path w="7620" h="1130935">
                <a:moveTo>
                  <a:pt x="6096" y="320039"/>
                </a:moveTo>
                <a:lnTo>
                  <a:pt x="1523" y="320039"/>
                </a:lnTo>
                <a:lnTo>
                  <a:pt x="0" y="318515"/>
                </a:lnTo>
                <a:lnTo>
                  <a:pt x="0" y="315467"/>
                </a:lnTo>
                <a:lnTo>
                  <a:pt x="1523" y="313943"/>
                </a:lnTo>
                <a:lnTo>
                  <a:pt x="6096" y="313943"/>
                </a:lnTo>
                <a:lnTo>
                  <a:pt x="7619" y="315467"/>
                </a:lnTo>
                <a:lnTo>
                  <a:pt x="7619" y="318515"/>
                </a:lnTo>
                <a:lnTo>
                  <a:pt x="6096" y="320039"/>
                </a:lnTo>
                <a:close/>
              </a:path>
              <a:path w="7620" h="1130935">
                <a:moveTo>
                  <a:pt x="6096" y="402335"/>
                </a:moveTo>
                <a:lnTo>
                  <a:pt x="1523" y="402335"/>
                </a:lnTo>
                <a:lnTo>
                  <a:pt x="0" y="400811"/>
                </a:lnTo>
                <a:lnTo>
                  <a:pt x="0" y="348996"/>
                </a:lnTo>
                <a:lnTo>
                  <a:pt x="1523" y="347471"/>
                </a:lnTo>
                <a:lnTo>
                  <a:pt x="6096" y="347471"/>
                </a:lnTo>
                <a:lnTo>
                  <a:pt x="7619" y="348996"/>
                </a:lnTo>
                <a:lnTo>
                  <a:pt x="7619" y="400811"/>
                </a:lnTo>
                <a:lnTo>
                  <a:pt x="6096" y="402335"/>
                </a:lnTo>
                <a:close/>
              </a:path>
              <a:path w="7620" h="1130935">
                <a:moveTo>
                  <a:pt x="6096" y="435863"/>
                </a:moveTo>
                <a:lnTo>
                  <a:pt x="1523" y="435863"/>
                </a:lnTo>
                <a:lnTo>
                  <a:pt x="0" y="434339"/>
                </a:lnTo>
                <a:lnTo>
                  <a:pt x="0" y="431291"/>
                </a:lnTo>
                <a:lnTo>
                  <a:pt x="1523" y="429767"/>
                </a:lnTo>
                <a:lnTo>
                  <a:pt x="6096" y="429767"/>
                </a:lnTo>
                <a:lnTo>
                  <a:pt x="7619" y="431291"/>
                </a:lnTo>
                <a:lnTo>
                  <a:pt x="7619" y="434339"/>
                </a:lnTo>
                <a:lnTo>
                  <a:pt x="6096" y="435863"/>
                </a:lnTo>
                <a:close/>
              </a:path>
              <a:path w="7620" h="1130935">
                <a:moveTo>
                  <a:pt x="6096" y="518159"/>
                </a:moveTo>
                <a:lnTo>
                  <a:pt x="1523" y="518159"/>
                </a:lnTo>
                <a:lnTo>
                  <a:pt x="0" y="516635"/>
                </a:lnTo>
                <a:lnTo>
                  <a:pt x="0" y="464819"/>
                </a:lnTo>
                <a:lnTo>
                  <a:pt x="1523" y="463296"/>
                </a:lnTo>
                <a:lnTo>
                  <a:pt x="6096" y="463296"/>
                </a:lnTo>
                <a:lnTo>
                  <a:pt x="7619" y="464819"/>
                </a:lnTo>
                <a:lnTo>
                  <a:pt x="7619" y="516635"/>
                </a:lnTo>
                <a:lnTo>
                  <a:pt x="6096" y="518159"/>
                </a:lnTo>
                <a:close/>
              </a:path>
              <a:path w="7620" h="1130935">
                <a:moveTo>
                  <a:pt x="6096" y="551687"/>
                </a:moveTo>
                <a:lnTo>
                  <a:pt x="1523" y="551687"/>
                </a:lnTo>
                <a:lnTo>
                  <a:pt x="0" y="550163"/>
                </a:lnTo>
                <a:lnTo>
                  <a:pt x="0" y="547115"/>
                </a:lnTo>
                <a:lnTo>
                  <a:pt x="1523" y="545591"/>
                </a:lnTo>
                <a:lnTo>
                  <a:pt x="6096" y="545591"/>
                </a:lnTo>
                <a:lnTo>
                  <a:pt x="7619" y="547115"/>
                </a:lnTo>
                <a:lnTo>
                  <a:pt x="7619" y="550163"/>
                </a:lnTo>
                <a:lnTo>
                  <a:pt x="6096" y="551687"/>
                </a:lnTo>
                <a:close/>
              </a:path>
              <a:path w="7620" h="1130935">
                <a:moveTo>
                  <a:pt x="6096" y="633983"/>
                </a:moveTo>
                <a:lnTo>
                  <a:pt x="1523" y="633983"/>
                </a:lnTo>
                <a:lnTo>
                  <a:pt x="0" y="632459"/>
                </a:lnTo>
                <a:lnTo>
                  <a:pt x="0" y="580643"/>
                </a:lnTo>
                <a:lnTo>
                  <a:pt x="1523" y="579119"/>
                </a:lnTo>
                <a:lnTo>
                  <a:pt x="6096" y="579119"/>
                </a:lnTo>
                <a:lnTo>
                  <a:pt x="7619" y="580643"/>
                </a:lnTo>
                <a:lnTo>
                  <a:pt x="7619" y="632459"/>
                </a:lnTo>
                <a:lnTo>
                  <a:pt x="6096" y="633983"/>
                </a:lnTo>
                <a:close/>
              </a:path>
              <a:path w="7620" h="1130935">
                <a:moveTo>
                  <a:pt x="6096" y="667511"/>
                </a:moveTo>
                <a:lnTo>
                  <a:pt x="1523" y="667511"/>
                </a:lnTo>
                <a:lnTo>
                  <a:pt x="0" y="665988"/>
                </a:lnTo>
                <a:lnTo>
                  <a:pt x="0" y="662939"/>
                </a:lnTo>
                <a:lnTo>
                  <a:pt x="1523" y="661415"/>
                </a:lnTo>
                <a:lnTo>
                  <a:pt x="6096" y="661415"/>
                </a:lnTo>
                <a:lnTo>
                  <a:pt x="7619" y="662939"/>
                </a:lnTo>
                <a:lnTo>
                  <a:pt x="7619" y="665988"/>
                </a:lnTo>
                <a:lnTo>
                  <a:pt x="6096" y="667511"/>
                </a:lnTo>
                <a:close/>
              </a:path>
              <a:path w="7620" h="1130935">
                <a:moveTo>
                  <a:pt x="6096" y="749807"/>
                </a:moveTo>
                <a:lnTo>
                  <a:pt x="1523" y="749807"/>
                </a:lnTo>
                <a:lnTo>
                  <a:pt x="0" y="748283"/>
                </a:lnTo>
                <a:lnTo>
                  <a:pt x="0" y="696467"/>
                </a:lnTo>
                <a:lnTo>
                  <a:pt x="1523" y="694944"/>
                </a:lnTo>
                <a:lnTo>
                  <a:pt x="6096" y="694944"/>
                </a:lnTo>
                <a:lnTo>
                  <a:pt x="7619" y="696467"/>
                </a:lnTo>
                <a:lnTo>
                  <a:pt x="7619" y="748283"/>
                </a:lnTo>
                <a:lnTo>
                  <a:pt x="6096" y="749807"/>
                </a:lnTo>
                <a:close/>
              </a:path>
              <a:path w="7620" h="1130935">
                <a:moveTo>
                  <a:pt x="6096" y="783336"/>
                </a:moveTo>
                <a:lnTo>
                  <a:pt x="1523" y="783336"/>
                </a:lnTo>
                <a:lnTo>
                  <a:pt x="0" y="781812"/>
                </a:lnTo>
                <a:lnTo>
                  <a:pt x="0" y="778763"/>
                </a:lnTo>
                <a:lnTo>
                  <a:pt x="1523" y="777239"/>
                </a:lnTo>
                <a:lnTo>
                  <a:pt x="6096" y="777239"/>
                </a:lnTo>
                <a:lnTo>
                  <a:pt x="7619" y="778763"/>
                </a:lnTo>
                <a:lnTo>
                  <a:pt x="7619" y="781812"/>
                </a:lnTo>
                <a:lnTo>
                  <a:pt x="6096" y="783336"/>
                </a:lnTo>
                <a:close/>
              </a:path>
              <a:path w="7620" h="1130935">
                <a:moveTo>
                  <a:pt x="6096" y="865631"/>
                </a:moveTo>
                <a:lnTo>
                  <a:pt x="1523" y="865631"/>
                </a:lnTo>
                <a:lnTo>
                  <a:pt x="0" y="864107"/>
                </a:lnTo>
                <a:lnTo>
                  <a:pt x="0" y="812291"/>
                </a:lnTo>
                <a:lnTo>
                  <a:pt x="1523" y="810767"/>
                </a:lnTo>
                <a:lnTo>
                  <a:pt x="6096" y="810767"/>
                </a:lnTo>
                <a:lnTo>
                  <a:pt x="7619" y="812291"/>
                </a:lnTo>
                <a:lnTo>
                  <a:pt x="7619" y="864107"/>
                </a:lnTo>
                <a:lnTo>
                  <a:pt x="6096" y="865631"/>
                </a:lnTo>
                <a:close/>
              </a:path>
              <a:path w="7620" h="1130935">
                <a:moveTo>
                  <a:pt x="6096" y="899159"/>
                </a:moveTo>
                <a:lnTo>
                  <a:pt x="1523" y="899159"/>
                </a:lnTo>
                <a:lnTo>
                  <a:pt x="0" y="897636"/>
                </a:lnTo>
                <a:lnTo>
                  <a:pt x="0" y="894588"/>
                </a:lnTo>
                <a:lnTo>
                  <a:pt x="1523" y="893063"/>
                </a:lnTo>
                <a:lnTo>
                  <a:pt x="6096" y="893063"/>
                </a:lnTo>
                <a:lnTo>
                  <a:pt x="7619" y="894588"/>
                </a:lnTo>
                <a:lnTo>
                  <a:pt x="7619" y="897636"/>
                </a:lnTo>
                <a:lnTo>
                  <a:pt x="6096" y="899159"/>
                </a:lnTo>
                <a:close/>
              </a:path>
              <a:path w="7620" h="1130935">
                <a:moveTo>
                  <a:pt x="6096" y="981455"/>
                </a:moveTo>
                <a:lnTo>
                  <a:pt x="1523" y="981455"/>
                </a:lnTo>
                <a:lnTo>
                  <a:pt x="0" y="979931"/>
                </a:lnTo>
                <a:lnTo>
                  <a:pt x="0" y="928115"/>
                </a:lnTo>
                <a:lnTo>
                  <a:pt x="1523" y="926591"/>
                </a:lnTo>
                <a:lnTo>
                  <a:pt x="6096" y="926591"/>
                </a:lnTo>
                <a:lnTo>
                  <a:pt x="7619" y="928115"/>
                </a:lnTo>
                <a:lnTo>
                  <a:pt x="7619" y="979931"/>
                </a:lnTo>
                <a:lnTo>
                  <a:pt x="6096" y="981455"/>
                </a:lnTo>
                <a:close/>
              </a:path>
              <a:path w="7620" h="1130935">
                <a:moveTo>
                  <a:pt x="6096" y="1014983"/>
                </a:moveTo>
                <a:lnTo>
                  <a:pt x="1523" y="1014983"/>
                </a:lnTo>
                <a:lnTo>
                  <a:pt x="0" y="1013459"/>
                </a:lnTo>
                <a:lnTo>
                  <a:pt x="0" y="1010412"/>
                </a:lnTo>
                <a:lnTo>
                  <a:pt x="1523" y="1008888"/>
                </a:lnTo>
                <a:lnTo>
                  <a:pt x="6096" y="1008888"/>
                </a:lnTo>
                <a:lnTo>
                  <a:pt x="7619" y="1010412"/>
                </a:lnTo>
                <a:lnTo>
                  <a:pt x="7619" y="1013459"/>
                </a:lnTo>
                <a:lnTo>
                  <a:pt x="6096" y="1014983"/>
                </a:lnTo>
                <a:close/>
              </a:path>
              <a:path w="7620" h="1130935">
                <a:moveTo>
                  <a:pt x="6096" y="1097280"/>
                </a:moveTo>
                <a:lnTo>
                  <a:pt x="1523" y="1097280"/>
                </a:lnTo>
                <a:lnTo>
                  <a:pt x="0" y="1095755"/>
                </a:lnTo>
                <a:lnTo>
                  <a:pt x="0" y="1043939"/>
                </a:lnTo>
                <a:lnTo>
                  <a:pt x="1523" y="1042415"/>
                </a:lnTo>
                <a:lnTo>
                  <a:pt x="6096" y="1042415"/>
                </a:lnTo>
                <a:lnTo>
                  <a:pt x="7619" y="1043939"/>
                </a:lnTo>
                <a:lnTo>
                  <a:pt x="7619" y="1095755"/>
                </a:lnTo>
                <a:lnTo>
                  <a:pt x="6096" y="1097280"/>
                </a:lnTo>
                <a:close/>
              </a:path>
              <a:path w="7620" h="1130935">
                <a:moveTo>
                  <a:pt x="6096" y="1130807"/>
                </a:moveTo>
                <a:lnTo>
                  <a:pt x="1523" y="1130807"/>
                </a:lnTo>
                <a:lnTo>
                  <a:pt x="0" y="1129283"/>
                </a:lnTo>
                <a:lnTo>
                  <a:pt x="0" y="1126236"/>
                </a:lnTo>
                <a:lnTo>
                  <a:pt x="1523" y="1124712"/>
                </a:lnTo>
                <a:lnTo>
                  <a:pt x="6096" y="1124712"/>
                </a:lnTo>
                <a:lnTo>
                  <a:pt x="7619" y="1126236"/>
                </a:lnTo>
                <a:lnTo>
                  <a:pt x="7619" y="1129283"/>
                </a:lnTo>
                <a:lnTo>
                  <a:pt x="6096" y="1130807"/>
                </a:lnTo>
                <a:close/>
              </a:path>
            </a:pathLst>
          </a:custGeom>
          <a:solidFill>
            <a:srgbClr val="000000"/>
          </a:solidFill>
        </p:spPr>
        <p:txBody>
          <a:bodyPr wrap="square" lIns="0" tIns="0" rIns="0" bIns="0" rtlCol="0"/>
          <a:lstStyle/>
          <a:p/>
        </p:txBody>
      </p:sp>
      <p:sp>
        <p:nvSpPr>
          <p:cNvPr id="66" name="object 66"/>
          <p:cNvSpPr/>
          <p:nvPr/>
        </p:nvSpPr>
        <p:spPr>
          <a:xfrm>
            <a:off x="6149339" y="2705862"/>
            <a:ext cx="163195" cy="0"/>
          </a:xfrm>
          <a:custGeom>
            <a:avLst/>
            <a:gdLst/>
            <a:ahLst/>
            <a:cxnLst/>
            <a:rect l="l" t="t" r="r" b="b"/>
            <a:pathLst>
              <a:path w="163195" h="0">
                <a:moveTo>
                  <a:pt x="0" y="0"/>
                </a:moveTo>
                <a:lnTo>
                  <a:pt x="163067" y="0"/>
                </a:lnTo>
              </a:path>
            </a:pathLst>
          </a:custGeom>
          <a:ln w="80772">
            <a:solidFill>
              <a:srgbClr val="000000"/>
            </a:solidFill>
          </a:ln>
        </p:spPr>
        <p:txBody>
          <a:bodyPr wrap="square" lIns="0" tIns="0" rIns="0" bIns="0" rtlCol="0"/>
          <a:lstStyle/>
          <a:p/>
        </p:txBody>
      </p:sp>
      <p:sp>
        <p:nvSpPr>
          <p:cNvPr id="67" name="object 67"/>
          <p:cNvSpPr/>
          <p:nvPr/>
        </p:nvSpPr>
        <p:spPr>
          <a:xfrm>
            <a:off x="6149339" y="2665475"/>
            <a:ext cx="163195" cy="81280"/>
          </a:xfrm>
          <a:custGeom>
            <a:avLst/>
            <a:gdLst/>
            <a:ahLst/>
            <a:cxnLst/>
            <a:rect l="l" t="t" r="r" b="b"/>
            <a:pathLst>
              <a:path w="163195" h="81280">
                <a:moveTo>
                  <a:pt x="0" y="80772"/>
                </a:moveTo>
                <a:lnTo>
                  <a:pt x="163067" y="80772"/>
                </a:lnTo>
                <a:lnTo>
                  <a:pt x="163067" y="0"/>
                </a:lnTo>
                <a:lnTo>
                  <a:pt x="0" y="0"/>
                </a:lnTo>
                <a:lnTo>
                  <a:pt x="0" y="80772"/>
                </a:lnTo>
                <a:close/>
              </a:path>
            </a:pathLst>
          </a:custGeom>
          <a:ln w="6096">
            <a:solidFill>
              <a:srgbClr val="000000"/>
            </a:solidFill>
          </a:ln>
        </p:spPr>
        <p:txBody>
          <a:bodyPr wrap="square" lIns="0" tIns="0" rIns="0" bIns="0" rtlCol="0"/>
          <a:lstStyle/>
          <a:p/>
        </p:txBody>
      </p:sp>
      <p:sp>
        <p:nvSpPr>
          <p:cNvPr id="68" name="object 68"/>
          <p:cNvSpPr/>
          <p:nvPr/>
        </p:nvSpPr>
        <p:spPr>
          <a:xfrm>
            <a:off x="6109715" y="2665475"/>
            <a:ext cx="0" cy="408940"/>
          </a:xfrm>
          <a:custGeom>
            <a:avLst/>
            <a:gdLst/>
            <a:ahLst/>
            <a:cxnLst/>
            <a:rect l="l" t="t" r="r" b="b"/>
            <a:pathLst>
              <a:path w="0" h="408939">
                <a:moveTo>
                  <a:pt x="0" y="0"/>
                </a:moveTo>
                <a:lnTo>
                  <a:pt x="0" y="408432"/>
                </a:lnTo>
              </a:path>
            </a:pathLst>
          </a:custGeom>
          <a:ln w="6096">
            <a:solidFill>
              <a:srgbClr val="000000"/>
            </a:solidFill>
          </a:ln>
        </p:spPr>
        <p:txBody>
          <a:bodyPr wrap="square" lIns="0" tIns="0" rIns="0" bIns="0" rtlCol="0"/>
          <a:lstStyle/>
          <a:p/>
        </p:txBody>
      </p:sp>
      <p:sp>
        <p:nvSpPr>
          <p:cNvPr id="69" name="object 69"/>
          <p:cNvSpPr/>
          <p:nvPr/>
        </p:nvSpPr>
        <p:spPr>
          <a:xfrm>
            <a:off x="6356603" y="2665475"/>
            <a:ext cx="0" cy="408940"/>
          </a:xfrm>
          <a:custGeom>
            <a:avLst/>
            <a:gdLst/>
            <a:ahLst/>
            <a:cxnLst/>
            <a:rect l="l" t="t" r="r" b="b"/>
            <a:pathLst>
              <a:path w="0" h="408939">
                <a:moveTo>
                  <a:pt x="0" y="0"/>
                </a:moveTo>
                <a:lnTo>
                  <a:pt x="0" y="408432"/>
                </a:lnTo>
              </a:path>
            </a:pathLst>
          </a:custGeom>
          <a:ln w="6096">
            <a:solidFill>
              <a:srgbClr val="000000"/>
            </a:solidFill>
          </a:ln>
        </p:spPr>
        <p:txBody>
          <a:bodyPr wrap="square" lIns="0" tIns="0" rIns="0" bIns="0" rtlCol="0"/>
          <a:lstStyle/>
          <a:p/>
        </p:txBody>
      </p:sp>
      <p:sp>
        <p:nvSpPr>
          <p:cNvPr id="70" name="object 70"/>
          <p:cNvSpPr/>
          <p:nvPr/>
        </p:nvSpPr>
        <p:spPr>
          <a:xfrm>
            <a:off x="5984747" y="2999232"/>
            <a:ext cx="490855" cy="157480"/>
          </a:xfrm>
          <a:custGeom>
            <a:avLst/>
            <a:gdLst/>
            <a:ahLst/>
            <a:cxnLst/>
            <a:rect l="l" t="t" r="r" b="b"/>
            <a:pathLst>
              <a:path w="490854" h="157480">
                <a:moveTo>
                  <a:pt x="0" y="74675"/>
                </a:moveTo>
                <a:lnTo>
                  <a:pt x="164591" y="74675"/>
                </a:lnTo>
                <a:lnTo>
                  <a:pt x="237744" y="0"/>
                </a:lnTo>
                <a:lnTo>
                  <a:pt x="237744" y="156971"/>
                </a:lnTo>
                <a:lnTo>
                  <a:pt x="318516" y="76200"/>
                </a:lnTo>
                <a:lnTo>
                  <a:pt x="490728" y="76200"/>
                </a:lnTo>
              </a:path>
            </a:pathLst>
          </a:custGeom>
          <a:ln w="6096">
            <a:solidFill>
              <a:srgbClr val="000000"/>
            </a:solidFill>
          </a:ln>
        </p:spPr>
        <p:txBody>
          <a:bodyPr wrap="square" lIns="0" tIns="0" rIns="0" bIns="0" rtlCol="0"/>
          <a:lstStyle/>
          <a:p/>
        </p:txBody>
      </p:sp>
      <p:sp>
        <p:nvSpPr>
          <p:cNvPr id="71" name="object 71"/>
          <p:cNvSpPr/>
          <p:nvPr/>
        </p:nvSpPr>
        <p:spPr>
          <a:xfrm>
            <a:off x="5981700" y="1844040"/>
            <a:ext cx="74930" cy="824865"/>
          </a:xfrm>
          <a:custGeom>
            <a:avLst/>
            <a:gdLst/>
            <a:ahLst/>
            <a:cxnLst/>
            <a:rect l="l" t="t" r="r" b="b"/>
            <a:pathLst>
              <a:path w="74929" h="824864">
                <a:moveTo>
                  <a:pt x="6096" y="13715"/>
                </a:moveTo>
                <a:lnTo>
                  <a:pt x="1523" y="13715"/>
                </a:lnTo>
                <a:lnTo>
                  <a:pt x="0" y="12191"/>
                </a:lnTo>
                <a:lnTo>
                  <a:pt x="0" y="1523"/>
                </a:lnTo>
                <a:lnTo>
                  <a:pt x="1523" y="0"/>
                </a:lnTo>
                <a:lnTo>
                  <a:pt x="6096" y="0"/>
                </a:lnTo>
                <a:lnTo>
                  <a:pt x="7619" y="1523"/>
                </a:lnTo>
                <a:lnTo>
                  <a:pt x="7619" y="12191"/>
                </a:lnTo>
                <a:lnTo>
                  <a:pt x="6096" y="13715"/>
                </a:lnTo>
                <a:close/>
              </a:path>
              <a:path w="74929" h="824864">
                <a:moveTo>
                  <a:pt x="6096" y="33527"/>
                </a:moveTo>
                <a:lnTo>
                  <a:pt x="1523" y="33527"/>
                </a:lnTo>
                <a:lnTo>
                  <a:pt x="0" y="32004"/>
                </a:lnTo>
                <a:lnTo>
                  <a:pt x="0" y="21335"/>
                </a:lnTo>
                <a:lnTo>
                  <a:pt x="1523" y="19811"/>
                </a:lnTo>
                <a:lnTo>
                  <a:pt x="6096" y="19811"/>
                </a:lnTo>
                <a:lnTo>
                  <a:pt x="7619" y="21335"/>
                </a:lnTo>
                <a:lnTo>
                  <a:pt x="7619" y="32004"/>
                </a:lnTo>
                <a:lnTo>
                  <a:pt x="6096" y="33527"/>
                </a:lnTo>
                <a:close/>
              </a:path>
              <a:path w="74929" h="824864">
                <a:moveTo>
                  <a:pt x="6096" y="54863"/>
                </a:moveTo>
                <a:lnTo>
                  <a:pt x="1523" y="54863"/>
                </a:lnTo>
                <a:lnTo>
                  <a:pt x="0" y="53339"/>
                </a:lnTo>
                <a:lnTo>
                  <a:pt x="0" y="42671"/>
                </a:lnTo>
                <a:lnTo>
                  <a:pt x="1523" y="41147"/>
                </a:lnTo>
                <a:lnTo>
                  <a:pt x="6096" y="41147"/>
                </a:lnTo>
                <a:lnTo>
                  <a:pt x="7619" y="42671"/>
                </a:lnTo>
                <a:lnTo>
                  <a:pt x="7619" y="53339"/>
                </a:lnTo>
                <a:lnTo>
                  <a:pt x="6096" y="54863"/>
                </a:lnTo>
                <a:close/>
              </a:path>
              <a:path w="74929" h="824864">
                <a:moveTo>
                  <a:pt x="6096" y="74675"/>
                </a:moveTo>
                <a:lnTo>
                  <a:pt x="1523" y="74675"/>
                </a:lnTo>
                <a:lnTo>
                  <a:pt x="0" y="73151"/>
                </a:lnTo>
                <a:lnTo>
                  <a:pt x="0" y="62483"/>
                </a:lnTo>
                <a:lnTo>
                  <a:pt x="1523" y="60959"/>
                </a:lnTo>
                <a:lnTo>
                  <a:pt x="6096" y="60959"/>
                </a:lnTo>
                <a:lnTo>
                  <a:pt x="7619" y="62483"/>
                </a:lnTo>
                <a:lnTo>
                  <a:pt x="7619" y="73151"/>
                </a:lnTo>
                <a:lnTo>
                  <a:pt x="6096" y="74675"/>
                </a:lnTo>
                <a:close/>
              </a:path>
              <a:path w="74929" h="824864">
                <a:moveTo>
                  <a:pt x="6096" y="94487"/>
                </a:moveTo>
                <a:lnTo>
                  <a:pt x="1523" y="94487"/>
                </a:lnTo>
                <a:lnTo>
                  <a:pt x="0" y="92963"/>
                </a:lnTo>
                <a:lnTo>
                  <a:pt x="0" y="83819"/>
                </a:lnTo>
                <a:lnTo>
                  <a:pt x="1523" y="82295"/>
                </a:lnTo>
                <a:lnTo>
                  <a:pt x="6096" y="82295"/>
                </a:lnTo>
                <a:lnTo>
                  <a:pt x="7619" y="83819"/>
                </a:lnTo>
                <a:lnTo>
                  <a:pt x="7619" y="92963"/>
                </a:lnTo>
                <a:lnTo>
                  <a:pt x="6096" y="94487"/>
                </a:lnTo>
                <a:close/>
              </a:path>
              <a:path w="74929" h="824864">
                <a:moveTo>
                  <a:pt x="6096" y="115823"/>
                </a:moveTo>
                <a:lnTo>
                  <a:pt x="1523" y="115823"/>
                </a:lnTo>
                <a:lnTo>
                  <a:pt x="0" y="114300"/>
                </a:lnTo>
                <a:lnTo>
                  <a:pt x="0" y="103631"/>
                </a:lnTo>
                <a:lnTo>
                  <a:pt x="1523" y="102108"/>
                </a:lnTo>
                <a:lnTo>
                  <a:pt x="6096" y="102108"/>
                </a:lnTo>
                <a:lnTo>
                  <a:pt x="7619" y="103631"/>
                </a:lnTo>
                <a:lnTo>
                  <a:pt x="7619" y="114300"/>
                </a:lnTo>
                <a:lnTo>
                  <a:pt x="6096" y="115823"/>
                </a:lnTo>
                <a:close/>
              </a:path>
              <a:path w="74929" h="824864">
                <a:moveTo>
                  <a:pt x="6096" y="135635"/>
                </a:moveTo>
                <a:lnTo>
                  <a:pt x="1523" y="135635"/>
                </a:lnTo>
                <a:lnTo>
                  <a:pt x="0" y="134111"/>
                </a:lnTo>
                <a:lnTo>
                  <a:pt x="0" y="123443"/>
                </a:lnTo>
                <a:lnTo>
                  <a:pt x="1523" y="121919"/>
                </a:lnTo>
                <a:lnTo>
                  <a:pt x="6096" y="121919"/>
                </a:lnTo>
                <a:lnTo>
                  <a:pt x="7619" y="123443"/>
                </a:lnTo>
                <a:lnTo>
                  <a:pt x="7619" y="134111"/>
                </a:lnTo>
                <a:lnTo>
                  <a:pt x="6096" y="135635"/>
                </a:lnTo>
                <a:close/>
              </a:path>
              <a:path w="74929" h="824864">
                <a:moveTo>
                  <a:pt x="6096" y="156971"/>
                </a:moveTo>
                <a:lnTo>
                  <a:pt x="1523" y="156971"/>
                </a:lnTo>
                <a:lnTo>
                  <a:pt x="0" y="155447"/>
                </a:lnTo>
                <a:lnTo>
                  <a:pt x="0" y="144779"/>
                </a:lnTo>
                <a:lnTo>
                  <a:pt x="1523" y="143255"/>
                </a:lnTo>
                <a:lnTo>
                  <a:pt x="6096" y="143255"/>
                </a:lnTo>
                <a:lnTo>
                  <a:pt x="7619" y="144779"/>
                </a:lnTo>
                <a:lnTo>
                  <a:pt x="7619" y="155447"/>
                </a:lnTo>
                <a:lnTo>
                  <a:pt x="6096" y="156971"/>
                </a:lnTo>
                <a:close/>
              </a:path>
              <a:path w="74929" h="824864">
                <a:moveTo>
                  <a:pt x="6096" y="176783"/>
                </a:moveTo>
                <a:lnTo>
                  <a:pt x="1523" y="176783"/>
                </a:lnTo>
                <a:lnTo>
                  <a:pt x="0" y="175259"/>
                </a:lnTo>
                <a:lnTo>
                  <a:pt x="0" y="164591"/>
                </a:lnTo>
                <a:lnTo>
                  <a:pt x="1523" y="163067"/>
                </a:lnTo>
                <a:lnTo>
                  <a:pt x="6096" y="163067"/>
                </a:lnTo>
                <a:lnTo>
                  <a:pt x="7619" y="164591"/>
                </a:lnTo>
                <a:lnTo>
                  <a:pt x="7619" y="175259"/>
                </a:lnTo>
                <a:lnTo>
                  <a:pt x="6096" y="176783"/>
                </a:lnTo>
                <a:close/>
              </a:path>
              <a:path w="74929" h="824864">
                <a:moveTo>
                  <a:pt x="6096" y="198119"/>
                </a:moveTo>
                <a:lnTo>
                  <a:pt x="1523" y="198119"/>
                </a:lnTo>
                <a:lnTo>
                  <a:pt x="0" y="196595"/>
                </a:lnTo>
                <a:lnTo>
                  <a:pt x="0" y="185927"/>
                </a:lnTo>
                <a:lnTo>
                  <a:pt x="1523" y="184404"/>
                </a:lnTo>
                <a:lnTo>
                  <a:pt x="6096" y="184404"/>
                </a:lnTo>
                <a:lnTo>
                  <a:pt x="7619" y="185927"/>
                </a:lnTo>
                <a:lnTo>
                  <a:pt x="7619" y="196595"/>
                </a:lnTo>
                <a:lnTo>
                  <a:pt x="6096" y="198119"/>
                </a:lnTo>
                <a:close/>
              </a:path>
              <a:path w="74929" h="824864">
                <a:moveTo>
                  <a:pt x="6096" y="217931"/>
                </a:moveTo>
                <a:lnTo>
                  <a:pt x="1523" y="217931"/>
                </a:lnTo>
                <a:lnTo>
                  <a:pt x="0" y="216408"/>
                </a:lnTo>
                <a:lnTo>
                  <a:pt x="0" y="205739"/>
                </a:lnTo>
                <a:lnTo>
                  <a:pt x="1523" y="204215"/>
                </a:lnTo>
                <a:lnTo>
                  <a:pt x="6096" y="204215"/>
                </a:lnTo>
                <a:lnTo>
                  <a:pt x="7619" y="205739"/>
                </a:lnTo>
                <a:lnTo>
                  <a:pt x="7619" y="216408"/>
                </a:lnTo>
                <a:lnTo>
                  <a:pt x="6096" y="217931"/>
                </a:lnTo>
                <a:close/>
              </a:path>
              <a:path w="74929" h="824864">
                <a:moveTo>
                  <a:pt x="6096" y="237743"/>
                </a:moveTo>
                <a:lnTo>
                  <a:pt x="1523" y="237743"/>
                </a:lnTo>
                <a:lnTo>
                  <a:pt x="0" y="236219"/>
                </a:lnTo>
                <a:lnTo>
                  <a:pt x="0" y="225551"/>
                </a:lnTo>
                <a:lnTo>
                  <a:pt x="1523" y="224027"/>
                </a:lnTo>
                <a:lnTo>
                  <a:pt x="6096" y="224027"/>
                </a:lnTo>
                <a:lnTo>
                  <a:pt x="7619" y="225551"/>
                </a:lnTo>
                <a:lnTo>
                  <a:pt x="7619" y="236219"/>
                </a:lnTo>
                <a:lnTo>
                  <a:pt x="6096" y="237743"/>
                </a:lnTo>
                <a:close/>
              </a:path>
              <a:path w="74929" h="824864">
                <a:moveTo>
                  <a:pt x="6096" y="259079"/>
                </a:moveTo>
                <a:lnTo>
                  <a:pt x="1523" y="259079"/>
                </a:lnTo>
                <a:lnTo>
                  <a:pt x="0" y="257555"/>
                </a:lnTo>
                <a:lnTo>
                  <a:pt x="0" y="246887"/>
                </a:lnTo>
                <a:lnTo>
                  <a:pt x="1523" y="245363"/>
                </a:lnTo>
                <a:lnTo>
                  <a:pt x="6096" y="245363"/>
                </a:lnTo>
                <a:lnTo>
                  <a:pt x="7619" y="246887"/>
                </a:lnTo>
                <a:lnTo>
                  <a:pt x="7619" y="257555"/>
                </a:lnTo>
                <a:lnTo>
                  <a:pt x="6096" y="259079"/>
                </a:lnTo>
                <a:close/>
              </a:path>
              <a:path w="74929" h="824864">
                <a:moveTo>
                  <a:pt x="6096" y="278891"/>
                </a:moveTo>
                <a:lnTo>
                  <a:pt x="1523" y="278891"/>
                </a:lnTo>
                <a:lnTo>
                  <a:pt x="0" y="277367"/>
                </a:lnTo>
                <a:lnTo>
                  <a:pt x="0" y="266700"/>
                </a:lnTo>
                <a:lnTo>
                  <a:pt x="1523" y="265175"/>
                </a:lnTo>
                <a:lnTo>
                  <a:pt x="6096" y="265175"/>
                </a:lnTo>
                <a:lnTo>
                  <a:pt x="7619" y="266700"/>
                </a:lnTo>
                <a:lnTo>
                  <a:pt x="7619" y="277367"/>
                </a:lnTo>
                <a:lnTo>
                  <a:pt x="6096" y="278891"/>
                </a:lnTo>
                <a:close/>
              </a:path>
              <a:path w="74929" h="824864">
                <a:moveTo>
                  <a:pt x="6096" y="300227"/>
                </a:moveTo>
                <a:lnTo>
                  <a:pt x="1523" y="300227"/>
                </a:lnTo>
                <a:lnTo>
                  <a:pt x="0" y="298704"/>
                </a:lnTo>
                <a:lnTo>
                  <a:pt x="0" y="288035"/>
                </a:lnTo>
                <a:lnTo>
                  <a:pt x="1523" y="286511"/>
                </a:lnTo>
                <a:lnTo>
                  <a:pt x="6096" y="286511"/>
                </a:lnTo>
                <a:lnTo>
                  <a:pt x="7619" y="288035"/>
                </a:lnTo>
                <a:lnTo>
                  <a:pt x="7619" y="298704"/>
                </a:lnTo>
                <a:lnTo>
                  <a:pt x="6096" y="300227"/>
                </a:lnTo>
                <a:close/>
              </a:path>
              <a:path w="74929" h="824864">
                <a:moveTo>
                  <a:pt x="6096" y="320039"/>
                </a:moveTo>
                <a:lnTo>
                  <a:pt x="1523" y="320039"/>
                </a:lnTo>
                <a:lnTo>
                  <a:pt x="0" y="318515"/>
                </a:lnTo>
                <a:lnTo>
                  <a:pt x="0" y="307847"/>
                </a:lnTo>
                <a:lnTo>
                  <a:pt x="1523" y="306323"/>
                </a:lnTo>
                <a:lnTo>
                  <a:pt x="6096" y="306323"/>
                </a:lnTo>
                <a:lnTo>
                  <a:pt x="7619" y="307847"/>
                </a:lnTo>
                <a:lnTo>
                  <a:pt x="7619" y="318515"/>
                </a:lnTo>
                <a:lnTo>
                  <a:pt x="6096" y="320039"/>
                </a:lnTo>
                <a:close/>
              </a:path>
              <a:path w="74929" h="824864">
                <a:moveTo>
                  <a:pt x="6096" y="339851"/>
                </a:moveTo>
                <a:lnTo>
                  <a:pt x="1523" y="339851"/>
                </a:lnTo>
                <a:lnTo>
                  <a:pt x="0" y="338327"/>
                </a:lnTo>
                <a:lnTo>
                  <a:pt x="0" y="329183"/>
                </a:lnTo>
                <a:lnTo>
                  <a:pt x="1523" y="327659"/>
                </a:lnTo>
                <a:lnTo>
                  <a:pt x="6096" y="327659"/>
                </a:lnTo>
                <a:lnTo>
                  <a:pt x="7619" y="329183"/>
                </a:lnTo>
                <a:lnTo>
                  <a:pt x="7619" y="338327"/>
                </a:lnTo>
                <a:lnTo>
                  <a:pt x="6096" y="339851"/>
                </a:lnTo>
                <a:close/>
              </a:path>
              <a:path w="74929" h="824864">
                <a:moveTo>
                  <a:pt x="6096" y="361187"/>
                </a:moveTo>
                <a:lnTo>
                  <a:pt x="1523" y="361187"/>
                </a:lnTo>
                <a:lnTo>
                  <a:pt x="0" y="359663"/>
                </a:lnTo>
                <a:lnTo>
                  <a:pt x="0" y="348996"/>
                </a:lnTo>
                <a:lnTo>
                  <a:pt x="1523" y="347471"/>
                </a:lnTo>
                <a:lnTo>
                  <a:pt x="6096" y="347471"/>
                </a:lnTo>
                <a:lnTo>
                  <a:pt x="7619" y="348996"/>
                </a:lnTo>
                <a:lnTo>
                  <a:pt x="7619" y="359663"/>
                </a:lnTo>
                <a:lnTo>
                  <a:pt x="6096" y="361187"/>
                </a:lnTo>
                <a:close/>
              </a:path>
              <a:path w="74929" h="824864">
                <a:moveTo>
                  <a:pt x="6096" y="381000"/>
                </a:moveTo>
                <a:lnTo>
                  <a:pt x="1523" y="381000"/>
                </a:lnTo>
                <a:lnTo>
                  <a:pt x="0" y="379475"/>
                </a:lnTo>
                <a:lnTo>
                  <a:pt x="0" y="368808"/>
                </a:lnTo>
                <a:lnTo>
                  <a:pt x="1523" y="367283"/>
                </a:lnTo>
                <a:lnTo>
                  <a:pt x="6096" y="367283"/>
                </a:lnTo>
                <a:lnTo>
                  <a:pt x="7619" y="368808"/>
                </a:lnTo>
                <a:lnTo>
                  <a:pt x="7619" y="379475"/>
                </a:lnTo>
                <a:lnTo>
                  <a:pt x="6096" y="381000"/>
                </a:lnTo>
                <a:close/>
              </a:path>
              <a:path w="74929" h="824864">
                <a:moveTo>
                  <a:pt x="6096" y="402335"/>
                </a:moveTo>
                <a:lnTo>
                  <a:pt x="1523" y="402335"/>
                </a:lnTo>
                <a:lnTo>
                  <a:pt x="0" y="400811"/>
                </a:lnTo>
                <a:lnTo>
                  <a:pt x="0" y="390143"/>
                </a:lnTo>
                <a:lnTo>
                  <a:pt x="1523" y="388619"/>
                </a:lnTo>
                <a:lnTo>
                  <a:pt x="6096" y="388619"/>
                </a:lnTo>
                <a:lnTo>
                  <a:pt x="7619" y="390143"/>
                </a:lnTo>
                <a:lnTo>
                  <a:pt x="7619" y="400811"/>
                </a:lnTo>
                <a:lnTo>
                  <a:pt x="6096" y="402335"/>
                </a:lnTo>
                <a:close/>
              </a:path>
              <a:path w="74929" h="824864">
                <a:moveTo>
                  <a:pt x="6096" y="422147"/>
                </a:moveTo>
                <a:lnTo>
                  <a:pt x="1523" y="422147"/>
                </a:lnTo>
                <a:lnTo>
                  <a:pt x="0" y="420623"/>
                </a:lnTo>
                <a:lnTo>
                  <a:pt x="0" y="409955"/>
                </a:lnTo>
                <a:lnTo>
                  <a:pt x="1523" y="408431"/>
                </a:lnTo>
                <a:lnTo>
                  <a:pt x="6096" y="408431"/>
                </a:lnTo>
                <a:lnTo>
                  <a:pt x="7619" y="409955"/>
                </a:lnTo>
                <a:lnTo>
                  <a:pt x="7619" y="420623"/>
                </a:lnTo>
                <a:lnTo>
                  <a:pt x="6096" y="422147"/>
                </a:lnTo>
                <a:close/>
              </a:path>
              <a:path w="74929" h="824864">
                <a:moveTo>
                  <a:pt x="6096" y="443483"/>
                </a:moveTo>
                <a:lnTo>
                  <a:pt x="1523" y="443483"/>
                </a:lnTo>
                <a:lnTo>
                  <a:pt x="0" y="441959"/>
                </a:lnTo>
                <a:lnTo>
                  <a:pt x="0" y="431292"/>
                </a:lnTo>
                <a:lnTo>
                  <a:pt x="1523" y="429767"/>
                </a:lnTo>
                <a:lnTo>
                  <a:pt x="6096" y="429767"/>
                </a:lnTo>
                <a:lnTo>
                  <a:pt x="7619" y="431292"/>
                </a:lnTo>
                <a:lnTo>
                  <a:pt x="7619" y="441959"/>
                </a:lnTo>
                <a:lnTo>
                  <a:pt x="6096" y="443483"/>
                </a:lnTo>
                <a:close/>
              </a:path>
              <a:path w="74929" h="824864">
                <a:moveTo>
                  <a:pt x="6096" y="463296"/>
                </a:moveTo>
                <a:lnTo>
                  <a:pt x="1523" y="463296"/>
                </a:lnTo>
                <a:lnTo>
                  <a:pt x="0" y="461771"/>
                </a:lnTo>
                <a:lnTo>
                  <a:pt x="0" y="451104"/>
                </a:lnTo>
                <a:lnTo>
                  <a:pt x="1523" y="449579"/>
                </a:lnTo>
                <a:lnTo>
                  <a:pt x="6096" y="449579"/>
                </a:lnTo>
                <a:lnTo>
                  <a:pt x="7619" y="451104"/>
                </a:lnTo>
                <a:lnTo>
                  <a:pt x="7619" y="461771"/>
                </a:lnTo>
                <a:lnTo>
                  <a:pt x="6096" y="463296"/>
                </a:lnTo>
                <a:close/>
              </a:path>
              <a:path w="74929" h="824864">
                <a:moveTo>
                  <a:pt x="6096" y="483108"/>
                </a:moveTo>
                <a:lnTo>
                  <a:pt x="1523" y="483108"/>
                </a:lnTo>
                <a:lnTo>
                  <a:pt x="0" y="481583"/>
                </a:lnTo>
                <a:lnTo>
                  <a:pt x="0" y="470915"/>
                </a:lnTo>
                <a:lnTo>
                  <a:pt x="1523" y="469392"/>
                </a:lnTo>
                <a:lnTo>
                  <a:pt x="6096" y="469392"/>
                </a:lnTo>
                <a:lnTo>
                  <a:pt x="7619" y="470915"/>
                </a:lnTo>
                <a:lnTo>
                  <a:pt x="7619" y="481583"/>
                </a:lnTo>
                <a:lnTo>
                  <a:pt x="6096" y="483108"/>
                </a:lnTo>
                <a:close/>
              </a:path>
              <a:path w="74929" h="824864">
                <a:moveTo>
                  <a:pt x="6096" y="504443"/>
                </a:moveTo>
                <a:lnTo>
                  <a:pt x="1523" y="504443"/>
                </a:lnTo>
                <a:lnTo>
                  <a:pt x="0" y="502919"/>
                </a:lnTo>
                <a:lnTo>
                  <a:pt x="0" y="492251"/>
                </a:lnTo>
                <a:lnTo>
                  <a:pt x="1523" y="490727"/>
                </a:lnTo>
                <a:lnTo>
                  <a:pt x="6096" y="490727"/>
                </a:lnTo>
                <a:lnTo>
                  <a:pt x="7619" y="492251"/>
                </a:lnTo>
                <a:lnTo>
                  <a:pt x="7619" y="502919"/>
                </a:lnTo>
                <a:lnTo>
                  <a:pt x="6096" y="504443"/>
                </a:lnTo>
                <a:close/>
              </a:path>
              <a:path w="74929" h="824864">
                <a:moveTo>
                  <a:pt x="6096" y="524255"/>
                </a:moveTo>
                <a:lnTo>
                  <a:pt x="1523" y="524255"/>
                </a:lnTo>
                <a:lnTo>
                  <a:pt x="0" y="522731"/>
                </a:lnTo>
                <a:lnTo>
                  <a:pt x="0" y="512063"/>
                </a:lnTo>
                <a:lnTo>
                  <a:pt x="1523" y="510539"/>
                </a:lnTo>
                <a:lnTo>
                  <a:pt x="6096" y="510539"/>
                </a:lnTo>
                <a:lnTo>
                  <a:pt x="7619" y="512063"/>
                </a:lnTo>
                <a:lnTo>
                  <a:pt x="7619" y="522731"/>
                </a:lnTo>
                <a:lnTo>
                  <a:pt x="6096" y="524255"/>
                </a:lnTo>
                <a:close/>
              </a:path>
              <a:path w="74929" h="824864">
                <a:moveTo>
                  <a:pt x="6096" y="545592"/>
                </a:moveTo>
                <a:lnTo>
                  <a:pt x="1523" y="545592"/>
                </a:lnTo>
                <a:lnTo>
                  <a:pt x="0" y="544067"/>
                </a:lnTo>
                <a:lnTo>
                  <a:pt x="0" y="533400"/>
                </a:lnTo>
                <a:lnTo>
                  <a:pt x="1523" y="531875"/>
                </a:lnTo>
                <a:lnTo>
                  <a:pt x="6096" y="531875"/>
                </a:lnTo>
                <a:lnTo>
                  <a:pt x="7619" y="533400"/>
                </a:lnTo>
                <a:lnTo>
                  <a:pt x="7619" y="544067"/>
                </a:lnTo>
                <a:lnTo>
                  <a:pt x="6096" y="545592"/>
                </a:lnTo>
                <a:close/>
              </a:path>
              <a:path w="74929" h="824864">
                <a:moveTo>
                  <a:pt x="6096" y="565404"/>
                </a:moveTo>
                <a:lnTo>
                  <a:pt x="1523" y="565404"/>
                </a:lnTo>
                <a:lnTo>
                  <a:pt x="0" y="563879"/>
                </a:lnTo>
                <a:lnTo>
                  <a:pt x="0" y="553211"/>
                </a:lnTo>
                <a:lnTo>
                  <a:pt x="1523" y="551687"/>
                </a:lnTo>
                <a:lnTo>
                  <a:pt x="6096" y="551687"/>
                </a:lnTo>
                <a:lnTo>
                  <a:pt x="7619" y="553211"/>
                </a:lnTo>
                <a:lnTo>
                  <a:pt x="7619" y="563879"/>
                </a:lnTo>
                <a:lnTo>
                  <a:pt x="6096" y="565404"/>
                </a:lnTo>
                <a:close/>
              </a:path>
              <a:path w="74929" h="824864">
                <a:moveTo>
                  <a:pt x="6096" y="585215"/>
                </a:moveTo>
                <a:lnTo>
                  <a:pt x="1523" y="585215"/>
                </a:lnTo>
                <a:lnTo>
                  <a:pt x="0" y="583692"/>
                </a:lnTo>
                <a:lnTo>
                  <a:pt x="0" y="573023"/>
                </a:lnTo>
                <a:lnTo>
                  <a:pt x="1523" y="571500"/>
                </a:lnTo>
                <a:lnTo>
                  <a:pt x="6096" y="571500"/>
                </a:lnTo>
                <a:lnTo>
                  <a:pt x="7619" y="573023"/>
                </a:lnTo>
                <a:lnTo>
                  <a:pt x="7619" y="583692"/>
                </a:lnTo>
                <a:lnTo>
                  <a:pt x="6096" y="585215"/>
                </a:lnTo>
                <a:close/>
              </a:path>
              <a:path w="74929" h="824864">
                <a:moveTo>
                  <a:pt x="6096" y="606551"/>
                </a:moveTo>
                <a:lnTo>
                  <a:pt x="1523" y="606551"/>
                </a:lnTo>
                <a:lnTo>
                  <a:pt x="0" y="605027"/>
                </a:lnTo>
                <a:lnTo>
                  <a:pt x="0" y="594359"/>
                </a:lnTo>
                <a:lnTo>
                  <a:pt x="1523" y="592835"/>
                </a:lnTo>
                <a:lnTo>
                  <a:pt x="6096" y="592835"/>
                </a:lnTo>
                <a:lnTo>
                  <a:pt x="7619" y="594359"/>
                </a:lnTo>
                <a:lnTo>
                  <a:pt x="7619" y="605027"/>
                </a:lnTo>
                <a:lnTo>
                  <a:pt x="6096" y="606551"/>
                </a:lnTo>
                <a:close/>
              </a:path>
              <a:path w="74929" h="824864">
                <a:moveTo>
                  <a:pt x="6096" y="626363"/>
                </a:moveTo>
                <a:lnTo>
                  <a:pt x="1523" y="626363"/>
                </a:lnTo>
                <a:lnTo>
                  <a:pt x="0" y="624840"/>
                </a:lnTo>
                <a:lnTo>
                  <a:pt x="0" y="614171"/>
                </a:lnTo>
                <a:lnTo>
                  <a:pt x="1523" y="612648"/>
                </a:lnTo>
                <a:lnTo>
                  <a:pt x="6096" y="612648"/>
                </a:lnTo>
                <a:lnTo>
                  <a:pt x="7619" y="614171"/>
                </a:lnTo>
                <a:lnTo>
                  <a:pt x="7619" y="624840"/>
                </a:lnTo>
                <a:lnTo>
                  <a:pt x="6096" y="626363"/>
                </a:lnTo>
                <a:close/>
              </a:path>
              <a:path w="74929" h="824864">
                <a:moveTo>
                  <a:pt x="6096" y="647700"/>
                </a:moveTo>
                <a:lnTo>
                  <a:pt x="1523" y="647700"/>
                </a:lnTo>
                <a:lnTo>
                  <a:pt x="0" y="646175"/>
                </a:lnTo>
                <a:lnTo>
                  <a:pt x="0" y="635508"/>
                </a:lnTo>
                <a:lnTo>
                  <a:pt x="1523" y="633983"/>
                </a:lnTo>
                <a:lnTo>
                  <a:pt x="6096" y="633983"/>
                </a:lnTo>
                <a:lnTo>
                  <a:pt x="7619" y="635508"/>
                </a:lnTo>
                <a:lnTo>
                  <a:pt x="7619" y="646175"/>
                </a:lnTo>
                <a:lnTo>
                  <a:pt x="6096" y="647700"/>
                </a:lnTo>
                <a:close/>
              </a:path>
              <a:path w="74929" h="824864">
                <a:moveTo>
                  <a:pt x="6096" y="667511"/>
                </a:moveTo>
                <a:lnTo>
                  <a:pt x="1523" y="667511"/>
                </a:lnTo>
                <a:lnTo>
                  <a:pt x="0" y="665987"/>
                </a:lnTo>
                <a:lnTo>
                  <a:pt x="0" y="655319"/>
                </a:lnTo>
                <a:lnTo>
                  <a:pt x="1523" y="653795"/>
                </a:lnTo>
                <a:lnTo>
                  <a:pt x="6096" y="653795"/>
                </a:lnTo>
                <a:lnTo>
                  <a:pt x="7619" y="655319"/>
                </a:lnTo>
                <a:lnTo>
                  <a:pt x="7619" y="665987"/>
                </a:lnTo>
                <a:lnTo>
                  <a:pt x="6096" y="667511"/>
                </a:lnTo>
                <a:close/>
              </a:path>
              <a:path w="74929" h="824864">
                <a:moveTo>
                  <a:pt x="6096" y="687324"/>
                </a:moveTo>
                <a:lnTo>
                  <a:pt x="1523" y="687324"/>
                </a:lnTo>
                <a:lnTo>
                  <a:pt x="0" y="685800"/>
                </a:lnTo>
                <a:lnTo>
                  <a:pt x="0" y="676656"/>
                </a:lnTo>
                <a:lnTo>
                  <a:pt x="1523" y="675132"/>
                </a:lnTo>
                <a:lnTo>
                  <a:pt x="6096" y="675132"/>
                </a:lnTo>
                <a:lnTo>
                  <a:pt x="7619" y="676656"/>
                </a:lnTo>
                <a:lnTo>
                  <a:pt x="7619" y="685800"/>
                </a:lnTo>
                <a:lnTo>
                  <a:pt x="6096" y="687324"/>
                </a:lnTo>
                <a:close/>
              </a:path>
              <a:path w="74929" h="824864">
                <a:moveTo>
                  <a:pt x="6096" y="708659"/>
                </a:moveTo>
                <a:lnTo>
                  <a:pt x="1523" y="708659"/>
                </a:lnTo>
                <a:lnTo>
                  <a:pt x="0" y="707135"/>
                </a:lnTo>
                <a:lnTo>
                  <a:pt x="0" y="696467"/>
                </a:lnTo>
                <a:lnTo>
                  <a:pt x="1523" y="694943"/>
                </a:lnTo>
                <a:lnTo>
                  <a:pt x="6096" y="694943"/>
                </a:lnTo>
                <a:lnTo>
                  <a:pt x="7619" y="696467"/>
                </a:lnTo>
                <a:lnTo>
                  <a:pt x="7619" y="707135"/>
                </a:lnTo>
                <a:lnTo>
                  <a:pt x="6096" y="708659"/>
                </a:lnTo>
                <a:close/>
              </a:path>
              <a:path w="74929" h="824864">
                <a:moveTo>
                  <a:pt x="6096" y="728471"/>
                </a:moveTo>
                <a:lnTo>
                  <a:pt x="1523" y="728471"/>
                </a:lnTo>
                <a:lnTo>
                  <a:pt x="0" y="726948"/>
                </a:lnTo>
                <a:lnTo>
                  <a:pt x="0" y="716279"/>
                </a:lnTo>
                <a:lnTo>
                  <a:pt x="1523" y="714756"/>
                </a:lnTo>
                <a:lnTo>
                  <a:pt x="6096" y="714756"/>
                </a:lnTo>
                <a:lnTo>
                  <a:pt x="7619" y="716279"/>
                </a:lnTo>
                <a:lnTo>
                  <a:pt x="7619" y="726948"/>
                </a:lnTo>
                <a:lnTo>
                  <a:pt x="6096" y="728471"/>
                </a:lnTo>
                <a:close/>
              </a:path>
              <a:path w="74929" h="824864">
                <a:moveTo>
                  <a:pt x="6096" y="749808"/>
                </a:moveTo>
                <a:lnTo>
                  <a:pt x="1523" y="749808"/>
                </a:lnTo>
                <a:lnTo>
                  <a:pt x="0" y="748284"/>
                </a:lnTo>
                <a:lnTo>
                  <a:pt x="0" y="737616"/>
                </a:lnTo>
                <a:lnTo>
                  <a:pt x="1523" y="736092"/>
                </a:lnTo>
                <a:lnTo>
                  <a:pt x="6096" y="736092"/>
                </a:lnTo>
                <a:lnTo>
                  <a:pt x="7619" y="737616"/>
                </a:lnTo>
                <a:lnTo>
                  <a:pt x="7619" y="748284"/>
                </a:lnTo>
                <a:lnTo>
                  <a:pt x="6096" y="749808"/>
                </a:lnTo>
                <a:close/>
              </a:path>
              <a:path w="74929" h="824864">
                <a:moveTo>
                  <a:pt x="6096" y="769619"/>
                </a:moveTo>
                <a:lnTo>
                  <a:pt x="1523" y="769619"/>
                </a:lnTo>
                <a:lnTo>
                  <a:pt x="0" y="768095"/>
                </a:lnTo>
                <a:lnTo>
                  <a:pt x="0" y="757427"/>
                </a:lnTo>
                <a:lnTo>
                  <a:pt x="1523" y="755903"/>
                </a:lnTo>
                <a:lnTo>
                  <a:pt x="6096" y="755903"/>
                </a:lnTo>
                <a:lnTo>
                  <a:pt x="7619" y="757427"/>
                </a:lnTo>
                <a:lnTo>
                  <a:pt x="7619" y="768095"/>
                </a:lnTo>
                <a:lnTo>
                  <a:pt x="6096" y="769619"/>
                </a:lnTo>
                <a:close/>
              </a:path>
              <a:path w="74929" h="824864">
                <a:moveTo>
                  <a:pt x="6096" y="790956"/>
                </a:moveTo>
                <a:lnTo>
                  <a:pt x="1523" y="790956"/>
                </a:lnTo>
                <a:lnTo>
                  <a:pt x="0" y="789432"/>
                </a:lnTo>
                <a:lnTo>
                  <a:pt x="0" y="778763"/>
                </a:lnTo>
                <a:lnTo>
                  <a:pt x="1523" y="777240"/>
                </a:lnTo>
                <a:lnTo>
                  <a:pt x="6096" y="777240"/>
                </a:lnTo>
                <a:lnTo>
                  <a:pt x="7619" y="778763"/>
                </a:lnTo>
                <a:lnTo>
                  <a:pt x="7619" y="789432"/>
                </a:lnTo>
                <a:lnTo>
                  <a:pt x="6096" y="790956"/>
                </a:lnTo>
                <a:close/>
              </a:path>
              <a:path w="74929" h="824864">
                <a:moveTo>
                  <a:pt x="6096" y="810767"/>
                </a:moveTo>
                <a:lnTo>
                  <a:pt x="1523" y="810767"/>
                </a:lnTo>
                <a:lnTo>
                  <a:pt x="0" y="809243"/>
                </a:lnTo>
                <a:lnTo>
                  <a:pt x="0" y="798575"/>
                </a:lnTo>
                <a:lnTo>
                  <a:pt x="1523" y="797051"/>
                </a:lnTo>
                <a:lnTo>
                  <a:pt x="6096" y="797051"/>
                </a:lnTo>
                <a:lnTo>
                  <a:pt x="7619" y="798575"/>
                </a:lnTo>
                <a:lnTo>
                  <a:pt x="7619" y="809243"/>
                </a:lnTo>
                <a:lnTo>
                  <a:pt x="6096" y="810767"/>
                </a:lnTo>
                <a:close/>
              </a:path>
              <a:path w="74929" h="824864">
                <a:moveTo>
                  <a:pt x="12192" y="824484"/>
                </a:moveTo>
                <a:lnTo>
                  <a:pt x="1523" y="824484"/>
                </a:lnTo>
                <a:lnTo>
                  <a:pt x="0" y="822959"/>
                </a:lnTo>
                <a:lnTo>
                  <a:pt x="0" y="818387"/>
                </a:lnTo>
                <a:lnTo>
                  <a:pt x="1523" y="816863"/>
                </a:lnTo>
                <a:lnTo>
                  <a:pt x="3048" y="816863"/>
                </a:lnTo>
                <a:lnTo>
                  <a:pt x="7619" y="821435"/>
                </a:lnTo>
                <a:lnTo>
                  <a:pt x="13716" y="821435"/>
                </a:lnTo>
                <a:lnTo>
                  <a:pt x="13716" y="822959"/>
                </a:lnTo>
                <a:lnTo>
                  <a:pt x="12192" y="824484"/>
                </a:lnTo>
                <a:close/>
              </a:path>
              <a:path w="74929" h="824864">
                <a:moveTo>
                  <a:pt x="7619" y="821435"/>
                </a:moveTo>
                <a:lnTo>
                  <a:pt x="3048" y="816863"/>
                </a:lnTo>
                <a:lnTo>
                  <a:pt x="6096" y="816863"/>
                </a:lnTo>
                <a:lnTo>
                  <a:pt x="7619" y="818387"/>
                </a:lnTo>
                <a:lnTo>
                  <a:pt x="7619" y="821435"/>
                </a:lnTo>
                <a:close/>
              </a:path>
              <a:path w="74929" h="824864">
                <a:moveTo>
                  <a:pt x="13716" y="821435"/>
                </a:moveTo>
                <a:lnTo>
                  <a:pt x="7619" y="821435"/>
                </a:lnTo>
                <a:lnTo>
                  <a:pt x="7619" y="818387"/>
                </a:lnTo>
                <a:lnTo>
                  <a:pt x="6096" y="816863"/>
                </a:lnTo>
                <a:lnTo>
                  <a:pt x="12192" y="816863"/>
                </a:lnTo>
                <a:lnTo>
                  <a:pt x="13716" y="818387"/>
                </a:lnTo>
                <a:lnTo>
                  <a:pt x="13716" y="821435"/>
                </a:lnTo>
                <a:close/>
              </a:path>
              <a:path w="74929" h="824864">
                <a:moveTo>
                  <a:pt x="33528" y="824484"/>
                </a:moveTo>
                <a:lnTo>
                  <a:pt x="22860" y="824484"/>
                </a:lnTo>
                <a:lnTo>
                  <a:pt x="21335" y="822959"/>
                </a:lnTo>
                <a:lnTo>
                  <a:pt x="21335" y="818387"/>
                </a:lnTo>
                <a:lnTo>
                  <a:pt x="22860" y="816863"/>
                </a:lnTo>
                <a:lnTo>
                  <a:pt x="33528" y="816863"/>
                </a:lnTo>
                <a:lnTo>
                  <a:pt x="35051" y="818387"/>
                </a:lnTo>
                <a:lnTo>
                  <a:pt x="35051" y="822959"/>
                </a:lnTo>
                <a:lnTo>
                  <a:pt x="33528" y="824484"/>
                </a:lnTo>
                <a:close/>
              </a:path>
              <a:path w="74929" h="824864">
                <a:moveTo>
                  <a:pt x="53339" y="824484"/>
                </a:moveTo>
                <a:lnTo>
                  <a:pt x="42671" y="824484"/>
                </a:lnTo>
                <a:lnTo>
                  <a:pt x="41148" y="822959"/>
                </a:lnTo>
                <a:lnTo>
                  <a:pt x="41148" y="818387"/>
                </a:lnTo>
                <a:lnTo>
                  <a:pt x="42671" y="816863"/>
                </a:lnTo>
                <a:lnTo>
                  <a:pt x="53339" y="816863"/>
                </a:lnTo>
                <a:lnTo>
                  <a:pt x="54864" y="818387"/>
                </a:lnTo>
                <a:lnTo>
                  <a:pt x="54864" y="822959"/>
                </a:lnTo>
                <a:lnTo>
                  <a:pt x="53339" y="824484"/>
                </a:lnTo>
                <a:close/>
              </a:path>
              <a:path w="74929" h="824864">
                <a:moveTo>
                  <a:pt x="73151" y="824484"/>
                </a:moveTo>
                <a:lnTo>
                  <a:pt x="62483" y="824484"/>
                </a:lnTo>
                <a:lnTo>
                  <a:pt x="60960" y="822959"/>
                </a:lnTo>
                <a:lnTo>
                  <a:pt x="60960" y="818387"/>
                </a:lnTo>
                <a:lnTo>
                  <a:pt x="62483" y="816863"/>
                </a:lnTo>
                <a:lnTo>
                  <a:pt x="73151" y="816863"/>
                </a:lnTo>
                <a:lnTo>
                  <a:pt x="74676" y="818387"/>
                </a:lnTo>
                <a:lnTo>
                  <a:pt x="74676" y="822959"/>
                </a:lnTo>
                <a:lnTo>
                  <a:pt x="73151" y="824484"/>
                </a:lnTo>
                <a:close/>
              </a:path>
            </a:pathLst>
          </a:custGeom>
          <a:solidFill>
            <a:srgbClr val="000000"/>
          </a:solidFill>
        </p:spPr>
        <p:txBody>
          <a:bodyPr wrap="square" lIns="0" tIns="0" rIns="0" bIns="0" rtlCol="0"/>
          <a:lstStyle/>
          <a:p/>
        </p:txBody>
      </p:sp>
      <p:sp>
        <p:nvSpPr>
          <p:cNvPr id="72" name="object 72"/>
          <p:cNvSpPr/>
          <p:nvPr/>
        </p:nvSpPr>
        <p:spPr>
          <a:xfrm>
            <a:off x="5903976" y="1411224"/>
            <a:ext cx="0" cy="300355"/>
          </a:xfrm>
          <a:custGeom>
            <a:avLst/>
            <a:gdLst/>
            <a:ahLst/>
            <a:cxnLst/>
            <a:rect l="l" t="t" r="r" b="b"/>
            <a:pathLst>
              <a:path w="0" h="300355">
                <a:moveTo>
                  <a:pt x="0" y="0"/>
                </a:moveTo>
                <a:lnTo>
                  <a:pt x="0" y="300227"/>
                </a:lnTo>
                <a:lnTo>
                  <a:pt x="0" y="0"/>
                </a:lnTo>
                <a:close/>
              </a:path>
            </a:pathLst>
          </a:custGeom>
          <a:ln w="4762">
            <a:solidFill>
              <a:srgbClr val="000000"/>
            </a:solidFill>
          </a:ln>
        </p:spPr>
        <p:txBody>
          <a:bodyPr wrap="square" lIns="0" tIns="0" rIns="0" bIns="0" rtlCol="0"/>
          <a:lstStyle/>
          <a:p/>
        </p:txBody>
      </p:sp>
      <p:sp>
        <p:nvSpPr>
          <p:cNvPr id="73" name="object 73"/>
          <p:cNvSpPr/>
          <p:nvPr/>
        </p:nvSpPr>
        <p:spPr>
          <a:xfrm>
            <a:off x="6230111" y="1411224"/>
            <a:ext cx="0" cy="300355"/>
          </a:xfrm>
          <a:custGeom>
            <a:avLst/>
            <a:gdLst/>
            <a:ahLst/>
            <a:cxnLst/>
            <a:rect l="l" t="t" r="r" b="b"/>
            <a:pathLst>
              <a:path w="0" h="300355">
                <a:moveTo>
                  <a:pt x="0" y="0"/>
                </a:moveTo>
                <a:lnTo>
                  <a:pt x="0" y="300227"/>
                </a:lnTo>
                <a:lnTo>
                  <a:pt x="0" y="0"/>
                </a:lnTo>
                <a:close/>
              </a:path>
            </a:pathLst>
          </a:custGeom>
          <a:ln w="4762">
            <a:solidFill>
              <a:srgbClr val="000000"/>
            </a:solidFill>
          </a:ln>
        </p:spPr>
        <p:txBody>
          <a:bodyPr wrap="square" lIns="0" tIns="0" rIns="0" bIns="0" rtlCol="0"/>
          <a:lstStyle/>
          <a:p/>
        </p:txBody>
      </p:sp>
      <p:sp>
        <p:nvSpPr>
          <p:cNvPr id="74" name="object 74"/>
          <p:cNvSpPr/>
          <p:nvPr/>
        </p:nvSpPr>
        <p:spPr>
          <a:xfrm>
            <a:off x="5954267" y="1520951"/>
            <a:ext cx="113030" cy="0"/>
          </a:xfrm>
          <a:custGeom>
            <a:avLst/>
            <a:gdLst/>
            <a:ahLst/>
            <a:cxnLst/>
            <a:rect l="l" t="t" r="r" b="b"/>
            <a:pathLst>
              <a:path w="113029" h="0">
                <a:moveTo>
                  <a:pt x="112776" y="0"/>
                </a:moveTo>
                <a:lnTo>
                  <a:pt x="0" y="0"/>
                </a:lnTo>
              </a:path>
            </a:pathLst>
          </a:custGeom>
          <a:ln w="4762">
            <a:solidFill>
              <a:srgbClr val="000000"/>
            </a:solidFill>
          </a:ln>
        </p:spPr>
        <p:txBody>
          <a:bodyPr wrap="square" lIns="0" tIns="0" rIns="0" bIns="0" rtlCol="0"/>
          <a:lstStyle/>
          <a:p/>
        </p:txBody>
      </p:sp>
      <p:sp>
        <p:nvSpPr>
          <p:cNvPr id="75" name="object 75"/>
          <p:cNvSpPr/>
          <p:nvPr/>
        </p:nvSpPr>
        <p:spPr>
          <a:xfrm>
            <a:off x="6067044" y="1520951"/>
            <a:ext cx="113030" cy="0"/>
          </a:xfrm>
          <a:custGeom>
            <a:avLst/>
            <a:gdLst/>
            <a:ahLst/>
            <a:cxnLst/>
            <a:rect l="l" t="t" r="r" b="b"/>
            <a:pathLst>
              <a:path w="113029" h="0">
                <a:moveTo>
                  <a:pt x="0" y="0"/>
                </a:moveTo>
                <a:lnTo>
                  <a:pt x="112775" y="0"/>
                </a:lnTo>
              </a:path>
            </a:pathLst>
          </a:custGeom>
          <a:ln w="4762">
            <a:solidFill>
              <a:srgbClr val="000000"/>
            </a:solidFill>
          </a:ln>
        </p:spPr>
        <p:txBody>
          <a:bodyPr wrap="square" lIns="0" tIns="0" rIns="0" bIns="0" rtlCol="0"/>
          <a:lstStyle/>
          <a:p/>
        </p:txBody>
      </p:sp>
      <p:sp>
        <p:nvSpPr>
          <p:cNvPr id="76" name="object 76"/>
          <p:cNvSpPr/>
          <p:nvPr/>
        </p:nvSpPr>
        <p:spPr>
          <a:xfrm>
            <a:off x="6230111" y="1520951"/>
            <a:ext cx="74930" cy="0"/>
          </a:xfrm>
          <a:custGeom>
            <a:avLst/>
            <a:gdLst/>
            <a:ahLst/>
            <a:cxnLst/>
            <a:rect l="l" t="t" r="r" b="b"/>
            <a:pathLst>
              <a:path w="74929" h="0">
                <a:moveTo>
                  <a:pt x="0" y="0"/>
                </a:moveTo>
                <a:lnTo>
                  <a:pt x="74675" y="0"/>
                </a:lnTo>
              </a:path>
            </a:pathLst>
          </a:custGeom>
          <a:ln w="4762">
            <a:solidFill>
              <a:srgbClr val="000000"/>
            </a:solidFill>
          </a:ln>
        </p:spPr>
        <p:txBody>
          <a:bodyPr wrap="square" lIns="0" tIns="0" rIns="0" bIns="0" rtlCol="0"/>
          <a:lstStyle/>
          <a:p/>
        </p:txBody>
      </p:sp>
      <p:sp>
        <p:nvSpPr>
          <p:cNvPr id="77" name="object 77"/>
          <p:cNvSpPr/>
          <p:nvPr/>
        </p:nvSpPr>
        <p:spPr>
          <a:xfrm>
            <a:off x="5903976" y="1501140"/>
            <a:ext cx="55244" cy="38100"/>
          </a:xfrm>
          <a:custGeom>
            <a:avLst/>
            <a:gdLst/>
            <a:ahLst/>
            <a:cxnLst/>
            <a:rect l="l" t="t" r="r" b="b"/>
            <a:pathLst>
              <a:path w="55245" h="38100">
                <a:moveTo>
                  <a:pt x="54863" y="38100"/>
                </a:moveTo>
                <a:lnTo>
                  <a:pt x="0" y="19811"/>
                </a:lnTo>
                <a:lnTo>
                  <a:pt x="54863" y="0"/>
                </a:lnTo>
                <a:lnTo>
                  <a:pt x="54863" y="38100"/>
                </a:lnTo>
                <a:close/>
              </a:path>
            </a:pathLst>
          </a:custGeom>
          <a:solidFill>
            <a:srgbClr val="000000"/>
          </a:solidFill>
        </p:spPr>
        <p:txBody>
          <a:bodyPr wrap="square" lIns="0" tIns="0" rIns="0" bIns="0" rtlCol="0"/>
          <a:lstStyle/>
          <a:p/>
        </p:txBody>
      </p:sp>
      <p:sp>
        <p:nvSpPr>
          <p:cNvPr id="78" name="object 78"/>
          <p:cNvSpPr/>
          <p:nvPr/>
        </p:nvSpPr>
        <p:spPr>
          <a:xfrm>
            <a:off x="6175248" y="1501140"/>
            <a:ext cx="55244" cy="38100"/>
          </a:xfrm>
          <a:custGeom>
            <a:avLst/>
            <a:gdLst/>
            <a:ahLst/>
            <a:cxnLst/>
            <a:rect l="l" t="t" r="r" b="b"/>
            <a:pathLst>
              <a:path w="55245" h="38100">
                <a:moveTo>
                  <a:pt x="0" y="38100"/>
                </a:moveTo>
                <a:lnTo>
                  <a:pt x="0" y="0"/>
                </a:lnTo>
                <a:lnTo>
                  <a:pt x="54864" y="19811"/>
                </a:lnTo>
                <a:lnTo>
                  <a:pt x="0" y="38100"/>
                </a:lnTo>
                <a:close/>
              </a:path>
            </a:pathLst>
          </a:custGeom>
          <a:solidFill>
            <a:srgbClr val="000000"/>
          </a:solidFill>
        </p:spPr>
        <p:txBody>
          <a:bodyPr wrap="square" lIns="0" tIns="0" rIns="0" bIns="0" rtlCol="0"/>
          <a:lstStyle/>
          <a:p/>
        </p:txBody>
      </p:sp>
      <p:sp>
        <p:nvSpPr>
          <p:cNvPr id="79" name="object 79"/>
          <p:cNvSpPr/>
          <p:nvPr/>
        </p:nvSpPr>
        <p:spPr>
          <a:xfrm>
            <a:off x="6304788" y="1455420"/>
            <a:ext cx="342900" cy="129539"/>
          </a:xfrm>
          <a:custGeom>
            <a:avLst/>
            <a:gdLst/>
            <a:ahLst/>
            <a:cxnLst/>
            <a:rect l="l" t="t" r="r" b="b"/>
            <a:pathLst>
              <a:path w="342900" h="129540">
                <a:moveTo>
                  <a:pt x="0" y="0"/>
                </a:moveTo>
                <a:lnTo>
                  <a:pt x="342900" y="0"/>
                </a:lnTo>
                <a:lnTo>
                  <a:pt x="342900" y="129539"/>
                </a:lnTo>
                <a:lnTo>
                  <a:pt x="0" y="129539"/>
                </a:lnTo>
                <a:lnTo>
                  <a:pt x="0" y="0"/>
                </a:lnTo>
                <a:close/>
              </a:path>
            </a:pathLst>
          </a:custGeom>
          <a:solidFill>
            <a:srgbClr val="FFFFFF"/>
          </a:solidFill>
        </p:spPr>
        <p:txBody>
          <a:bodyPr wrap="square" lIns="0" tIns="0" rIns="0" bIns="0" rtlCol="0"/>
          <a:lstStyle/>
          <a:p/>
        </p:txBody>
      </p:sp>
      <p:sp>
        <p:nvSpPr>
          <p:cNvPr id="80" name="object 80"/>
          <p:cNvSpPr txBox="1"/>
          <p:nvPr/>
        </p:nvSpPr>
        <p:spPr>
          <a:xfrm>
            <a:off x="6307863" y="1434211"/>
            <a:ext cx="355600" cy="156845"/>
          </a:xfrm>
          <a:prstGeom prst="rect">
            <a:avLst/>
          </a:prstGeom>
        </p:spPr>
        <p:txBody>
          <a:bodyPr wrap="square" lIns="0" tIns="13335" rIns="0" bIns="0" rtlCol="0" vert="horz">
            <a:spAutoFit/>
          </a:bodyPr>
          <a:lstStyle/>
          <a:p>
            <a:pPr>
              <a:lnSpc>
                <a:spcPct val="100000"/>
              </a:lnSpc>
              <a:spcBef>
                <a:spcPts val="105"/>
              </a:spcBef>
            </a:pPr>
            <a:r>
              <a:rPr dirty="0" sz="850" spc="-5">
                <a:latin typeface="Calibri"/>
                <a:cs typeface="Calibri"/>
              </a:rPr>
              <a:t>2' </a:t>
            </a:r>
            <a:r>
              <a:rPr dirty="0" sz="850">
                <a:latin typeface="Calibri"/>
                <a:cs typeface="Calibri"/>
              </a:rPr>
              <a:t>-</a:t>
            </a:r>
            <a:r>
              <a:rPr dirty="0" sz="850" spc="-50">
                <a:latin typeface="Calibri"/>
                <a:cs typeface="Calibri"/>
              </a:rPr>
              <a:t> </a:t>
            </a:r>
            <a:r>
              <a:rPr dirty="0" sz="850" spc="-5">
                <a:latin typeface="Calibri"/>
                <a:cs typeface="Calibri"/>
              </a:rPr>
              <a:t>8.5"</a:t>
            </a:r>
            <a:endParaRPr sz="850">
              <a:latin typeface="Calibri"/>
              <a:cs typeface="Calibri"/>
            </a:endParaRPr>
          </a:p>
        </p:txBody>
      </p:sp>
      <p:sp>
        <p:nvSpPr>
          <p:cNvPr id="81" name="object 81"/>
          <p:cNvSpPr/>
          <p:nvPr/>
        </p:nvSpPr>
        <p:spPr>
          <a:xfrm>
            <a:off x="5982366" y="1901951"/>
            <a:ext cx="493109" cy="217932"/>
          </a:xfrm>
          <a:prstGeom prst="rect">
            <a:avLst/>
          </a:prstGeom>
          <a:blipFill>
            <a:blip r:embed="rId6" cstate="print"/>
            <a:stretch>
              <a:fillRect/>
            </a:stretch>
          </a:blipFill>
        </p:spPr>
        <p:txBody>
          <a:bodyPr wrap="square" lIns="0" tIns="0" rIns="0" bIns="0" rtlCol="0"/>
          <a:lstStyle/>
          <a:p/>
        </p:txBody>
      </p:sp>
      <p:sp>
        <p:nvSpPr>
          <p:cNvPr id="82" name="object 82"/>
          <p:cNvSpPr txBox="1"/>
          <p:nvPr/>
        </p:nvSpPr>
        <p:spPr>
          <a:xfrm>
            <a:off x="6304788" y="1946148"/>
            <a:ext cx="355600" cy="129539"/>
          </a:xfrm>
          <a:prstGeom prst="rect">
            <a:avLst/>
          </a:prstGeom>
          <a:solidFill>
            <a:srgbClr val="FFFFFF"/>
          </a:solidFill>
        </p:spPr>
        <p:txBody>
          <a:bodyPr wrap="square" lIns="0" tIns="0" rIns="0" bIns="0" rtlCol="0" vert="horz">
            <a:spAutoFit/>
          </a:bodyPr>
          <a:lstStyle/>
          <a:p>
            <a:pPr marL="2540">
              <a:lnSpc>
                <a:spcPts val="960"/>
              </a:lnSpc>
            </a:pPr>
            <a:r>
              <a:rPr dirty="0" sz="850" spc="-5">
                <a:latin typeface="Calibri"/>
                <a:cs typeface="Calibri"/>
              </a:rPr>
              <a:t>1' </a:t>
            </a:r>
            <a:r>
              <a:rPr dirty="0" sz="850">
                <a:latin typeface="Calibri"/>
                <a:cs typeface="Calibri"/>
              </a:rPr>
              <a:t>-</a:t>
            </a:r>
            <a:r>
              <a:rPr dirty="0" sz="850" spc="-60">
                <a:latin typeface="Calibri"/>
                <a:cs typeface="Calibri"/>
              </a:rPr>
              <a:t> </a:t>
            </a:r>
            <a:r>
              <a:rPr dirty="0" sz="850" spc="-5">
                <a:latin typeface="Calibri"/>
                <a:cs typeface="Calibri"/>
              </a:rPr>
              <a:t>8.5"</a:t>
            </a:r>
            <a:endParaRPr sz="850">
              <a:latin typeface="Calibri"/>
              <a:cs typeface="Calibri"/>
            </a:endParaRPr>
          </a:p>
        </p:txBody>
      </p:sp>
      <p:sp>
        <p:nvSpPr>
          <p:cNvPr id="83" name="object 83"/>
          <p:cNvSpPr/>
          <p:nvPr/>
        </p:nvSpPr>
        <p:spPr>
          <a:xfrm>
            <a:off x="5576315" y="1764792"/>
            <a:ext cx="291465" cy="128270"/>
          </a:xfrm>
          <a:custGeom>
            <a:avLst/>
            <a:gdLst/>
            <a:ahLst/>
            <a:cxnLst/>
            <a:rect l="l" t="t" r="r" b="b"/>
            <a:pathLst>
              <a:path w="291464" h="128269">
                <a:moveTo>
                  <a:pt x="291083" y="128016"/>
                </a:moveTo>
                <a:lnTo>
                  <a:pt x="164591" y="0"/>
                </a:lnTo>
                <a:lnTo>
                  <a:pt x="0" y="0"/>
                </a:lnTo>
              </a:path>
            </a:pathLst>
          </a:custGeom>
          <a:ln w="4762">
            <a:solidFill>
              <a:srgbClr val="000000"/>
            </a:solidFill>
          </a:ln>
        </p:spPr>
        <p:txBody>
          <a:bodyPr wrap="square" lIns="0" tIns="0" rIns="0" bIns="0" rtlCol="0"/>
          <a:lstStyle/>
          <a:p/>
        </p:txBody>
      </p:sp>
      <p:sp>
        <p:nvSpPr>
          <p:cNvPr id="84" name="object 84"/>
          <p:cNvSpPr/>
          <p:nvPr/>
        </p:nvSpPr>
        <p:spPr>
          <a:xfrm>
            <a:off x="5850635" y="1876044"/>
            <a:ext cx="53340" cy="53340"/>
          </a:xfrm>
          <a:custGeom>
            <a:avLst/>
            <a:gdLst/>
            <a:ahLst/>
            <a:cxnLst/>
            <a:rect l="l" t="t" r="r" b="b"/>
            <a:pathLst>
              <a:path w="53339" h="53339">
                <a:moveTo>
                  <a:pt x="53340" y="53339"/>
                </a:moveTo>
                <a:lnTo>
                  <a:pt x="0" y="27431"/>
                </a:lnTo>
                <a:lnTo>
                  <a:pt x="27432" y="0"/>
                </a:lnTo>
                <a:lnTo>
                  <a:pt x="53340" y="53339"/>
                </a:lnTo>
                <a:close/>
              </a:path>
            </a:pathLst>
          </a:custGeom>
          <a:solidFill>
            <a:srgbClr val="000000"/>
          </a:solidFill>
        </p:spPr>
        <p:txBody>
          <a:bodyPr wrap="square" lIns="0" tIns="0" rIns="0" bIns="0" rtlCol="0"/>
          <a:lstStyle/>
          <a:p/>
        </p:txBody>
      </p:sp>
      <p:sp>
        <p:nvSpPr>
          <p:cNvPr id="85" name="object 85"/>
          <p:cNvSpPr txBox="1"/>
          <p:nvPr/>
        </p:nvSpPr>
        <p:spPr>
          <a:xfrm>
            <a:off x="4532404" y="1679597"/>
            <a:ext cx="1022985" cy="156845"/>
          </a:xfrm>
          <a:prstGeom prst="rect">
            <a:avLst/>
          </a:prstGeom>
        </p:spPr>
        <p:txBody>
          <a:bodyPr wrap="square" lIns="0" tIns="13335" rIns="0" bIns="0" rtlCol="0" vert="horz">
            <a:spAutoFit/>
          </a:bodyPr>
          <a:lstStyle/>
          <a:p>
            <a:pPr>
              <a:lnSpc>
                <a:spcPct val="100000"/>
              </a:lnSpc>
              <a:spcBef>
                <a:spcPts val="105"/>
              </a:spcBef>
            </a:pPr>
            <a:r>
              <a:rPr dirty="0" sz="850">
                <a:latin typeface="Calibri"/>
                <a:cs typeface="Calibri"/>
              </a:rPr>
              <a:t>Back </a:t>
            </a:r>
            <a:r>
              <a:rPr dirty="0" sz="850" spc="-10">
                <a:latin typeface="Calibri"/>
                <a:cs typeface="Calibri"/>
              </a:rPr>
              <a:t>of </a:t>
            </a:r>
            <a:r>
              <a:rPr dirty="0" sz="850" spc="-5">
                <a:latin typeface="Calibri"/>
                <a:cs typeface="Calibri"/>
              </a:rPr>
              <a:t>Pavement</a:t>
            </a:r>
            <a:r>
              <a:rPr dirty="0" sz="850" spc="-10">
                <a:latin typeface="Calibri"/>
                <a:cs typeface="Calibri"/>
              </a:rPr>
              <a:t> </a:t>
            </a:r>
            <a:r>
              <a:rPr dirty="0" sz="850">
                <a:latin typeface="Calibri"/>
                <a:cs typeface="Calibri"/>
              </a:rPr>
              <a:t>Seat</a:t>
            </a:r>
            <a:endParaRPr sz="850">
              <a:latin typeface="Calibri"/>
              <a:cs typeface="Calibri"/>
            </a:endParaRPr>
          </a:p>
        </p:txBody>
      </p:sp>
      <p:sp>
        <p:nvSpPr>
          <p:cNvPr id="86" name="object 86"/>
          <p:cNvSpPr txBox="1"/>
          <p:nvPr/>
        </p:nvSpPr>
        <p:spPr>
          <a:xfrm>
            <a:off x="6124971" y="1649130"/>
            <a:ext cx="290195" cy="156845"/>
          </a:xfrm>
          <a:prstGeom prst="rect">
            <a:avLst/>
          </a:prstGeom>
        </p:spPr>
        <p:txBody>
          <a:bodyPr wrap="square" lIns="0" tIns="13335" rIns="0" bIns="0" rtlCol="0" vert="horz">
            <a:spAutoFit/>
          </a:bodyPr>
          <a:lstStyle/>
          <a:p>
            <a:pPr>
              <a:lnSpc>
                <a:spcPct val="100000"/>
              </a:lnSpc>
              <a:spcBef>
                <a:spcPts val="105"/>
              </a:spcBef>
            </a:pPr>
            <a:r>
              <a:rPr dirty="0" sz="850" spc="15">
                <a:latin typeface="Calibri"/>
                <a:cs typeface="Calibri"/>
              </a:rPr>
              <a:t>CL</a:t>
            </a:r>
            <a:r>
              <a:rPr dirty="0" sz="850" spc="-75">
                <a:latin typeface="Calibri"/>
                <a:cs typeface="Calibri"/>
              </a:rPr>
              <a:t> </a:t>
            </a:r>
            <a:r>
              <a:rPr dirty="0" sz="850" spc="-5">
                <a:latin typeface="Calibri"/>
                <a:cs typeface="Calibri"/>
              </a:rPr>
              <a:t>Brg</a:t>
            </a:r>
            <a:endParaRPr sz="850">
              <a:latin typeface="Calibri"/>
              <a:cs typeface="Calibri"/>
            </a:endParaRPr>
          </a:p>
        </p:txBody>
      </p:sp>
      <p:sp>
        <p:nvSpPr>
          <p:cNvPr id="87" name="object 87"/>
          <p:cNvSpPr txBox="1"/>
          <p:nvPr/>
        </p:nvSpPr>
        <p:spPr>
          <a:xfrm>
            <a:off x="5742456" y="3131994"/>
            <a:ext cx="996950" cy="287655"/>
          </a:xfrm>
          <a:prstGeom prst="rect">
            <a:avLst/>
          </a:prstGeom>
        </p:spPr>
        <p:txBody>
          <a:bodyPr wrap="square" lIns="0" tIns="12065" rIns="0" bIns="0" rtlCol="0" vert="horz">
            <a:spAutoFit/>
          </a:bodyPr>
          <a:lstStyle/>
          <a:p>
            <a:pPr marL="177800" marR="5080" indent="-178435">
              <a:lnSpc>
                <a:spcPct val="101200"/>
              </a:lnSpc>
              <a:spcBef>
                <a:spcPts val="95"/>
              </a:spcBef>
            </a:pPr>
            <a:r>
              <a:rPr dirty="0" sz="850">
                <a:latin typeface="Calibri"/>
                <a:cs typeface="Calibri"/>
              </a:rPr>
              <a:t>Dimensions</a:t>
            </a:r>
            <a:r>
              <a:rPr dirty="0" sz="850" spc="-50">
                <a:latin typeface="Calibri"/>
                <a:cs typeface="Calibri"/>
              </a:rPr>
              <a:t> </a:t>
            </a:r>
            <a:r>
              <a:rPr dirty="0" sz="850">
                <a:latin typeface="Calibri"/>
                <a:cs typeface="Calibri"/>
              </a:rPr>
              <a:t>measured  normal </a:t>
            </a:r>
            <a:r>
              <a:rPr dirty="0" sz="850" spc="20">
                <a:latin typeface="Calibri"/>
                <a:cs typeface="Calibri"/>
              </a:rPr>
              <a:t>to</a:t>
            </a:r>
            <a:r>
              <a:rPr dirty="0" sz="850" spc="-50">
                <a:latin typeface="Calibri"/>
                <a:cs typeface="Calibri"/>
              </a:rPr>
              <a:t> </a:t>
            </a:r>
            <a:r>
              <a:rPr dirty="0" sz="850">
                <a:latin typeface="Calibri"/>
                <a:cs typeface="Calibri"/>
              </a:rPr>
              <a:t>BPS</a:t>
            </a:r>
            <a:endParaRPr sz="850">
              <a:latin typeface="Calibri"/>
              <a:cs typeface="Calibri"/>
            </a:endParaRPr>
          </a:p>
        </p:txBody>
      </p:sp>
      <p:sp>
        <p:nvSpPr>
          <p:cNvPr id="88" name="object 88"/>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89" name="object 89"/>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90" name="object 90"/>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91" name="object 91"/>
          <p:cNvSpPr txBox="1"/>
          <p:nvPr/>
        </p:nvSpPr>
        <p:spPr>
          <a:xfrm>
            <a:off x="1016466" y="5528576"/>
            <a:ext cx="3352800" cy="417195"/>
          </a:xfrm>
          <a:prstGeom prst="rect">
            <a:avLst/>
          </a:prstGeom>
        </p:spPr>
        <p:txBody>
          <a:bodyPr wrap="square" lIns="0" tIns="14604" rIns="0" bIns="0" rtlCol="0" vert="horz">
            <a:spAutoFit/>
          </a:bodyPr>
          <a:lstStyle/>
          <a:p>
            <a:pPr>
              <a:lnSpc>
                <a:spcPct val="100000"/>
              </a:lnSpc>
              <a:spcBef>
                <a:spcPts val="114"/>
              </a:spcBef>
            </a:pPr>
            <a:r>
              <a:rPr dirty="0" sz="2550" spc="5">
                <a:solidFill>
                  <a:srgbClr val="1C7C5B"/>
                </a:solidFill>
                <a:latin typeface="Arial Black"/>
                <a:cs typeface="Arial Black"/>
              </a:rPr>
              <a:t>Section</a:t>
            </a:r>
            <a:r>
              <a:rPr dirty="0" sz="2550" spc="-50">
                <a:solidFill>
                  <a:srgbClr val="1C7C5B"/>
                </a:solidFill>
                <a:latin typeface="Arial Black"/>
                <a:cs typeface="Arial Black"/>
              </a:rPr>
              <a:t> </a:t>
            </a:r>
            <a:r>
              <a:rPr dirty="0" sz="2550" spc="25">
                <a:solidFill>
                  <a:srgbClr val="1C7C5B"/>
                </a:solidFill>
                <a:latin typeface="Arial Black"/>
                <a:cs typeface="Arial Black"/>
              </a:rPr>
              <a:t>Properties</a:t>
            </a:r>
            <a:endParaRPr sz="2550">
              <a:latin typeface="Arial Black"/>
              <a:cs typeface="Arial Black"/>
            </a:endParaRPr>
          </a:p>
        </p:txBody>
      </p:sp>
      <p:sp>
        <p:nvSpPr>
          <p:cNvPr id="92" name="object 92"/>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2</a:t>
            </a:r>
            <a:r>
              <a:rPr dirty="0" sz="850">
                <a:solidFill>
                  <a:srgbClr val="FFFFFF"/>
                </a:solidFill>
                <a:latin typeface="Arial"/>
                <a:cs typeface="Arial"/>
              </a:rPr>
              <a:t>6</a:t>
            </a:r>
            <a:endParaRPr sz="850">
              <a:latin typeface="Arial"/>
              <a:cs typeface="Arial"/>
            </a:endParaRPr>
          </a:p>
        </p:txBody>
      </p:sp>
      <p:sp>
        <p:nvSpPr>
          <p:cNvPr id="93" name="object 93"/>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94" name="object 94"/>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25</a:t>
            </a:r>
            <a:endParaRPr sz="1050">
              <a:latin typeface="Calibri"/>
              <a:cs typeface="Calibri"/>
            </a:endParaRPr>
          </a:p>
        </p:txBody>
      </p:sp>
      <p:sp>
        <p:nvSpPr>
          <p:cNvPr id="96" name="object 96"/>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95" name="object 95"/>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26</a:t>
            </a:r>
            <a:endParaRPr sz="1050">
              <a:latin typeface="Calibri"/>
              <a:cs typeface="Calibri"/>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2424683" y="897127"/>
            <a:ext cx="2920365" cy="177800"/>
          </a:xfrm>
          <a:prstGeom prst="rect">
            <a:avLst/>
          </a:prstGeom>
        </p:spPr>
        <p:txBody>
          <a:bodyPr wrap="square" lIns="0" tIns="12065" rIns="0" bIns="0" rtlCol="0" vert="horz">
            <a:spAutoFit/>
          </a:bodyPr>
          <a:lstStyle/>
          <a:p>
            <a:pPr marL="38100">
              <a:lnSpc>
                <a:spcPct val="100000"/>
              </a:lnSpc>
              <a:spcBef>
                <a:spcPts val="95"/>
              </a:spcBef>
            </a:pPr>
            <a:r>
              <a:rPr dirty="0" sz="1000" spc="-475">
                <a:latin typeface="Cambria Math"/>
                <a:cs typeface="Cambria Math"/>
              </a:rPr>
              <a:t>𝑤𝑤</a:t>
            </a:r>
            <a:r>
              <a:rPr dirty="0" sz="1000" spc="85">
                <a:latin typeface="Cambria Math"/>
                <a:cs typeface="Cambria Math"/>
              </a:rPr>
              <a:t> </a:t>
            </a:r>
            <a:r>
              <a:rPr dirty="0" sz="1000" spc="-5">
                <a:latin typeface="Cambria Math"/>
                <a:cs typeface="Cambria Math"/>
              </a:rPr>
              <a:t>= </a:t>
            </a:r>
            <a:r>
              <a:rPr dirty="0" sz="1000" spc="-145">
                <a:latin typeface="Cambria Math"/>
                <a:cs typeface="Cambria Math"/>
              </a:rPr>
              <a:t>0.4𝐿𝐿</a:t>
            </a:r>
            <a:r>
              <a:rPr dirty="0" baseline="-15873" sz="1050" spc="-217">
                <a:latin typeface="Cambria Math"/>
                <a:cs typeface="Cambria Math"/>
              </a:rPr>
              <a:t>𝑔𝑔 </a:t>
            </a:r>
            <a:r>
              <a:rPr dirty="0" sz="1000" spc="-5">
                <a:latin typeface="Cambria Math"/>
                <a:cs typeface="Cambria Math"/>
              </a:rPr>
              <a:t>− </a:t>
            </a:r>
            <a:r>
              <a:rPr dirty="0" sz="1000" spc="-360">
                <a:latin typeface="Cambria Math"/>
                <a:cs typeface="Cambria Math"/>
              </a:rPr>
              <a:t>𝐴𝐴</a:t>
            </a:r>
            <a:r>
              <a:rPr dirty="0" sz="1000" spc="90">
                <a:latin typeface="Cambria Math"/>
                <a:cs typeface="Cambria Math"/>
              </a:rPr>
              <a:t> </a:t>
            </a:r>
            <a:r>
              <a:rPr dirty="0" sz="1000" spc="-5">
                <a:latin typeface="Cambria Math"/>
                <a:cs typeface="Cambria Math"/>
              </a:rPr>
              <a:t>= </a:t>
            </a:r>
            <a:r>
              <a:rPr dirty="0" sz="1000" spc="-80">
                <a:latin typeface="Cambria Math"/>
                <a:cs typeface="Cambria Math"/>
              </a:rPr>
              <a:t>0.4</a:t>
            </a:r>
            <a:r>
              <a:rPr dirty="0" baseline="2777" sz="1500" spc="-120">
                <a:latin typeface="Cambria Math"/>
                <a:cs typeface="Cambria Math"/>
              </a:rPr>
              <a:t>(</a:t>
            </a:r>
            <a:r>
              <a:rPr dirty="0" sz="1000" spc="-80">
                <a:latin typeface="Cambria Math"/>
                <a:cs typeface="Cambria Math"/>
              </a:rPr>
              <a:t>162.995𝑓𝑓𝑓𝑓</a:t>
            </a:r>
            <a:r>
              <a:rPr dirty="0" baseline="2777" sz="1500" spc="-120">
                <a:latin typeface="Cambria Math"/>
                <a:cs typeface="Cambria Math"/>
              </a:rPr>
              <a:t>) </a:t>
            </a:r>
            <a:r>
              <a:rPr dirty="0" sz="1000" spc="-5">
                <a:latin typeface="Cambria Math"/>
                <a:cs typeface="Cambria Math"/>
              </a:rPr>
              <a:t>− </a:t>
            </a:r>
            <a:r>
              <a:rPr dirty="0" sz="1000" spc="-215">
                <a:latin typeface="Cambria Math"/>
                <a:cs typeface="Cambria Math"/>
              </a:rPr>
              <a:t>11𝑓𝑓𝑓𝑓 </a:t>
            </a:r>
            <a:r>
              <a:rPr dirty="0" sz="1000" spc="-5">
                <a:latin typeface="Cambria Math"/>
                <a:cs typeface="Cambria Math"/>
              </a:rPr>
              <a:t>=</a:t>
            </a:r>
            <a:r>
              <a:rPr dirty="0" sz="1000" spc="-55">
                <a:latin typeface="Cambria Math"/>
                <a:cs typeface="Cambria Math"/>
              </a:rPr>
              <a:t> </a:t>
            </a:r>
            <a:r>
              <a:rPr dirty="0" sz="1000" spc="-130">
                <a:latin typeface="Cambria Math"/>
                <a:cs typeface="Cambria Math"/>
              </a:rPr>
              <a:t>54.198𝑓𝑓𝑓𝑓</a:t>
            </a:r>
            <a:endParaRPr sz="1000">
              <a:latin typeface="Cambria Math"/>
              <a:cs typeface="Cambria Math"/>
            </a:endParaRPr>
          </a:p>
        </p:txBody>
      </p:sp>
      <p:sp>
        <p:nvSpPr>
          <p:cNvPr id="4" name="object 4"/>
          <p:cNvSpPr txBox="1"/>
          <p:nvPr/>
        </p:nvSpPr>
        <p:spPr>
          <a:xfrm>
            <a:off x="1689607" y="1290319"/>
            <a:ext cx="8382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𝑔𝑔</a:t>
            </a:r>
            <a:endParaRPr sz="700">
              <a:latin typeface="Cambria Math"/>
              <a:cs typeface="Cambria Math"/>
            </a:endParaRPr>
          </a:p>
        </p:txBody>
      </p:sp>
      <p:sp>
        <p:nvSpPr>
          <p:cNvPr id="5" name="object 5"/>
          <p:cNvSpPr txBox="1"/>
          <p:nvPr/>
        </p:nvSpPr>
        <p:spPr>
          <a:xfrm>
            <a:off x="2181811" y="1311693"/>
            <a:ext cx="95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endParaRPr sz="1000">
              <a:latin typeface="Cambria Math"/>
              <a:cs typeface="Cambria Math"/>
            </a:endParaRPr>
          </a:p>
        </p:txBody>
      </p:sp>
      <p:sp>
        <p:nvSpPr>
          <p:cNvPr id="6" name="object 6"/>
          <p:cNvSpPr/>
          <p:nvPr/>
        </p:nvSpPr>
        <p:spPr>
          <a:xfrm>
            <a:off x="1932432" y="1329689"/>
            <a:ext cx="596265" cy="0"/>
          </a:xfrm>
          <a:custGeom>
            <a:avLst/>
            <a:gdLst/>
            <a:ahLst/>
            <a:cxnLst/>
            <a:rect l="l" t="t" r="r" b="b"/>
            <a:pathLst>
              <a:path w="596264" h="0">
                <a:moveTo>
                  <a:pt x="0" y="0"/>
                </a:moveTo>
                <a:lnTo>
                  <a:pt x="595883" y="0"/>
                </a:lnTo>
              </a:path>
            </a:pathLst>
          </a:custGeom>
          <a:ln w="7620">
            <a:solidFill>
              <a:srgbClr val="000000"/>
            </a:solidFill>
          </a:ln>
        </p:spPr>
        <p:txBody>
          <a:bodyPr wrap="square" lIns="0" tIns="0" rIns="0" bIns="0" rtlCol="0"/>
          <a:lstStyle/>
          <a:p/>
        </p:txBody>
      </p:sp>
      <p:sp>
        <p:nvSpPr>
          <p:cNvPr id="7" name="object 7"/>
          <p:cNvSpPr txBox="1"/>
          <p:nvPr/>
        </p:nvSpPr>
        <p:spPr>
          <a:xfrm>
            <a:off x="1568040" y="1128786"/>
            <a:ext cx="4633595" cy="274955"/>
          </a:xfrm>
          <a:prstGeom prst="rect">
            <a:avLst/>
          </a:prstGeom>
        </p:spPr>
        <p:txBody>
          <a:bodyPr wrap="square" lIns="0" tIns="12065" rIns="0" bIns="0" rtlCol="0" vert="horz">
            <a:spAutoFit/>
          </a:bodyPr>
          <a:lstStyle/>
          <a:p>
            <a:pPr marL="363855">
              <a:lnSpc>
                <a:spcPts val="985"/>
              </a:lnSpc>
              <a:spcBef>
                <a:spcPts val="95"/>
              </a:spcBef>
            </a:pPr>
            <a:r>
              <a:rPr dirty="0" baseline="2777" sz="1500" spc="-225">
                <a:latin typeface="Cambria Math"/>
                <a:cs typeface="Cambria Math"/>
              </a:rPr>
              <a:t>(</a:t>
            </a:r>
            <a:r>
              <a:rPr dirty="0" sz="1000" spc="-150">
                <a:latin typeface="Cambria Math"/>
                <a:cs typeface="Cambria Math"/>
              </a:rPr>
              <a:t>1.058𝑘𝑘𝑘𝑘𝑓𝑓</a:t>
            </a:r>
            <a:r>
              <a:rPr dirty="0" baseline="2777" sz="1500" spc="-225">
                <a:latin typeface="Cambria Math"/>
                <a:cs typeface="Cambria Math"/>
              </a:rPr>
              <a:t>)</a:t>
            </a:r>
            <a:endParaRPr baseline="2777" sz="1500">
              <a:latin typeface="Cambria Math"/>
              <a:cs typeface="Cambria Math"/>
            </a:endParaRPr>
          </a:p>
          <a:p>
            <a:pPr marL="38100">
              <a:lnSpc>
                <a:spcPts val="985"/>
              </a:lnSpc>
              <a:tabLst>
                <a:tab pos="981075" algn="l"/>
              </a:tabLst>
            </a:pPr>
            <a:r>
              <a:rPr dirty="0" sz="1000" spc="-430">
                <a:latin typeface="Cambria Math"/>
                <a:cs typeface="Cambria Math"/>
              </a:rPr>
              <a:t>𝑀𝑀</a:t>
            </a:r>
            <a:r>
              <a:rPr dirty="0" sz="1000" spc="480">
                <a:latin typeface="Cambria Math"/>
                <a:cs typeface="Cambria Math"/>
              </a:rPr>
              <a:t> </a:t>
            </a:r>
            <a:r>
              <a:rPr dirty="0" sz="1000" spc="-5">
                <a:latin typeface="Cambria Math"/>
                <a:cs typeface="Cambria Math"/>
              </a:rPr>
              <a:t>=	</a:t>
            </a:r>
            <a:r>
              <a:rPr dirty="0" sz="1000" spc="-110">
                <a:latin typeface="Cambria Math"/>
                <a:cs typeface="Cambria Math"/>
              </a:rPr>
              <a:t>�</a:t>
            </a:r>
            <a:r>
              <a:rPr dirty="0" baseline="2777" sz="1500" spc="-165">
                <a:latin typeface="Cambria Math"/>
                <a:cs typeface="Cambria Math"/>
              </a:rPr>
              <a:t>(</a:t>
            </a:r>
            <a:r>
              <a:rPr dirty="0" sz="1000" spc="-110">
                <a:latin typeface="Cambria Math"/>
                <a:cs typeface="Cambria Math"/>
              </a:rPr>
              <a:t>140.995𝑓𝑓𝑓𝑓</a:t>
            </a:r>
            <a:r>
              <a:rPr dirty="0" baseline="2777" sz="1500" spc="-165">
                <a:latin typeface="Cambria Math"/>
                <a:cs typeface="Cambria Math"/>
              </a:rPr>
              <a:t>)(</a:t>
            </a:r>
            <a:r>
              <a:rPr dirty="0" sz="1000" spc="-110">
                <a:latin typeface="Cambria Math"/>
                <a:cs typeface="Cambria Math"/>
              </a:rPr>
              <a:t>54.198𝑓𝑓𝑓𝑓</a:t>
            </a:r>
            <a:r>
              <a:rPr dirty="0" baseline="2777" sz="1500" spc="-165">
                <a:latin typeface="Cambria Math"/>
                <a:cs typeface="Cambria Math"/>
              </a:rPr>
              <a:t>) </a:t>
            </a:r>
            <a:r>
              <a:rPr dirty="0" sz="1000" spc="-5">
                <a:latin typeface="Cambria Math"/>
                <a:cs typeface="Cambria Math"/>
              </a:rPr>
              <a:t>− </a:t>
            </a:r>
            <a:r>
              <a:rPr dirty="0" baseline="2777" sz="1500" spc="-150">
                <a:latin typeface="Cambria Math"/>
                <a:cs typeface="Cambria Math"/>
              </a:rPr>
              <a:t>(</a:t>
            </a:r>
            <a:r>
              <a:rPr dirty="0" sz="1000" spc="-100">
                <a:latin typeface="Cambria Math"/>
                <a:cs typeface="Cambria Math"/>
              </a:rPr>
              <a:t>54.198𝑓𝑓𝑓𝑓</a:t>
            </a:r>
            <a:r>
              <a:rPr dirty="0" baseline="2777" sz="1500" spc="-150">
                <a:latin typeface="Cambria Math"/>
                <a:cs typeface="Cambria Math"/>
              </a:rPr>
              <a:t>)</a:t>
            </a:r>
            <a:r>
              <a:rPr dirty="0" baseline="27777" sz="1050" spc="-150">
                <a:latin typeface="Cambria Math"/>
                <a:cs typeface="Cambria Math"/>
              </a:rPr>
              <a:t>2 </a:t>
            </a:r>
            <a:r>
              <a:rPr dirty="0" sz="1000" spc="-5">
                <a:latin typeface="Cambria Math"/>
                <a:cs typeface="Cambria Math"/>
              </a:rPr>
              <a:t>− </a:t>
            </a:r>
            <a:r>
              <a:rPr dirty="0" baseline="2777" sz="1500" spc="-232">
                <a:latin typeface="Cambria Math"/>
                <a:cs typeface="Cambria Math"/>
              </a:rPr>
              <a:t>(</a:t>
            </a:r>
            <a:r>
              <a:rPr dirty="0" sz="1000" spc="-155">
                <a:latin typeface="Cambria Math"/>
                <a:cs typeface="Cambria Math"/>
              </a:rPr>
              <a:t>11𝑓𝑓𝑓𝑓</a:t>
            </a:r>
            <a:r>
              <a:rPr dirty="0" baseline="2777" sz="1500" spc="-232">
                <a:latin typeface="Cambria Math"/>
                <a:cs typeface="Cambria Math"/>
              </a:rPr>
              <a:t>)</a:t>
            </a:r>
            <a:r>
              <a:rPr dirty="0" baseline="27777" sz="1050" spc="-232">
                <a:latin typeface="Cambria Math"/>
                <a:cs typeface="Cambria Math"/>
              </a:rPr>
              <a:t>2</a:t>
            </a:r>
            <a:r>
              <a:rPr dirty="0" sz="1000" spc="-155">
                <a:latin typeface="Cambria Math"/>
                <a:cs typeface="Cambria Math"/>
              </a:rPr>
              <a:t>� </a:t>
            </a:r>
            <a:r>
              <a:rPr dirty="0" sz="1000" spc="-5">
                <a:latin typeface="Cambria Math"/>
                <a:cs typeface="Cambria Math"/>
              </a:rPr>
              <a:t>= </a:t>
            </a:r>
            <a:r>
              <a:rPr dirty="0" sz="1000" spc="-75">
                <a:latin typeface="Cambria Math"/>
                <a:cs typeface="Cambria Math"/>
              </a:rPr>
              <a:t>2425.0𝑘𝑘 </a:t>
            </a:r>
            <a:r>
              <a:rPr dirty="0" sz="1000" spc="-5">
                <a:latin typeface="Cambria Math"/>
                <a:cs typeface="Cambria Math"/>
              </a:rPr>
              <a:t>∙  </a:t>
            </a:r>
            <a:r>
              <a:rPr dirty="0" sz="1000" spc="-430">
                <a:latin typeface="Cambria Math"/>
                <a:cs typeface="Cambria Math"/>
              </a:rPr>
              <a:t>𝑓𝑓𝑓𝑓</a:t>
            </a:r>
            <a:endParaRPr sz="1000">
              <a:latin typeface="Cambria Math"/>
              <a:cs typeface="Cambria Math"/>
            </a:endParaRPr>
          </a:p>
        </p:txBody>
      </p:sp>
      <p:sp>
        <p:nvSpPr>
          <p:cNvPr id="8" name="object 8"/>
          <p:cNvSpPr/>
          <p:nvPr/>
        </p:nvSpPr>
        <p:spPr>
          <a:xfrm>
            <a:off x="3086100" y="1693932"/>
            <a:ext cx="719455" cy="0"/>
          </a:xfrm>
          <a:custGeom>
            <a:avLst/>
            <a:gdLst/>
            <a:ahLst/>
            <a:cxnLst/>
            <a:rect l="l" t="t" r="r" b="b"/>
            <a:pathLst>
              <a:path w="719454" h="0">
                <a:moveTo>
                  <a:pt x="0" y="0"/>
                </a:moveTo>
                <a:lnTo>
                  <a:pt x="719327" y="0"/>
                </a:lnTo>
              </a:path>
            </a:pathLst>
          </a:custGeom>
          <a:ln w="7607">
            <a:solidFill>
              <a:srgbClr val="000000"/>
            </a:solidFill>
          </a:ln>
        </p:spPr>
        <p:txBody>
          <a:bodyPr wrap="square" lIns="0" tIns="0" rIns="0" bIns="0" rtlCol="0"/>
          <a:lstStyle/>
          <a:p/>
        </p:txBody>
      </p:sp>
      <p:sp>
        <p:nvSpPr>
          <p:cNvPr id="9" name="object 9"/>
          <p:cNvSpPr/>
          <p:nvPr/>
        </p:nvSpPr>
        <p:spPr>
          <a:xfrm>
            <a:off x="3889247" y="1693932"/>
            <a:ext cx="256540" cy="0"/>
          </a:xfrm>
          <a:custGeom>
            <a:avLst/>
            <a:gdLst/>
            <a:ahLst/>
            <a:cxnLst/>
            <a:rect l="l" t="t" r="r" b="b"/>
            <a:pathLst>
              <a:path w="256539" h="0">
                <a:moveTo>
                  <a:pt x="0" y="0"/>
                </a:moveTo>
                <a:lnTo>
                  <a:pt x="256032" y="0"/>
                </a:lnTo>
              </a:path>
            </a:pathLst>
          </a:custGeom>
          <a:ln w="7607">
            <a:solidFill>
              <a:srgbClr val="000000"/>
            </a:solidFill>
          </a:ln>
        </p:spPr>
        <p:txBody>
          <a:bodyPr wrap="square" lIns="0" tIns="0" rIns="0" bIns="0" rtlCol="0"/>
          <a:lstStyle/>
          <a:p/>
        </p:txBody>
      </p:sp>
      <p:sp>
        <p:nvSpPr>
          <p:cNvPr id="10" name="object 10"/>
          <p:cNvSpPr/>
          <p:nvPr/>
        </p:nvSpPr>
        <p:spPr>
          <a:xfrm>
            <a:off x="3168395" y="2087124"/>
            <a:ext cx="662940" cy="0"/>
          </a:xfrm>
          <a:custGeom>
            <a:avLst/>
            <a:gdLst/>
            <a:ahLst/>
            <a:cxnLst/>
            <a:rect l="l" t="t" r="r" b="b"/>
            <a:pathLst>
              <a:path w="662939" h="0">
                <a:moveTo>
                  <a:pt x="0" y="0"/>
                </a:moveTo>
                <a:lnTo>
                  <a:pt x="662940" y="0"/>
                </a:lnTo>
              </a:path>
            </a:pathLst>
          </a:custGeom>
          <a:ln w="7607">
            <a:solidFill>
              <a:srgbClr val="000000"/>
            </a:solidFill>
          </a:ln>
        </p:spPr>
        <p:txBody>
          <a:bodyPr wrap="square" lIns="0" tIns="0" rIns="0" bIns="0" rtlCol="0"/>
          <a:lstStyle/>
          <a:p/>
        </p:txBody>
      </p:sp>
      <p:sp>
        <p:nvSpPr>
          <p:cNvPr id="11" name="object 11"/>
          <p:cNvSpPr/>
          <p:nvPr/>
        </p:nvSpPr>
        <p:spPr>
          <a:xfrm>
            <a:off x="3915155" y="2087124"/>
            <a:ext cx="256540" cy="0"/>
          </a:xfrm>
          <a:custGeom>
            <a:avLst/>
            <a:gdLst/>
            <a:ahLst/>
            <a:cxnLst/>
            <a:rect l="l" t="t" r="r" b="b"/>
            <a:pathLst>
              <a:path w="256539" h="0">
                <a:moveTo>
                  <a:pt x="0" y="0"/>
                </a:moveTo>
                <a:lnTo>
                  <a:pt x="256032" y="0"/>
                </a:lnTo>
              </a:path>
            </a:pathLst>
          </a:custGeom>
          <a:ln w="7607">
            <a:solidFill>
              <a:srgbClr val="000000"/>
            </a:solidFill>
          </a:ln>
        </p:spPr>
        <p:txBody>
          <a:bodyPr wrap="square" lIns="0" tIns="0" rIns="0" bIns="0" rtlCol="0"/>
          <a:lstStyle/>
          <a:p/>
        </p:txBody>
      </p:sp>
      <p:sp>
        <p:nvSpPr>
          <p:cNvPr id="12" name="object 12"/>
          <p:cNvSpPr txBox="1"/>
          <p:nvPr/>
        </p:nvSpPr>
        <p:spPr>
          <a:xfrm>
            <a:off x="622300" y="1493022"/>
            <a:ext cx="4467860" cy="2370455"/>
          </a:xfrm>
          <a:prstGeom prst="rect">
            <a:avLst/>
          </a:prstGeom>
        </p:spPr>
        <p:txBody>
          <a:bodyPr wrap="square" lIns="0" tIns="12065" rIns="0" bIns="0" rtlCol="0" vert="horz">
            <a:spAutoFit/>
          </a:bodyPr>
          <a:lstStyle/>
          <a:p>
            <a:pPr marL="2491105">
              <a:lnSpc>
                <a:spcPts val="985"/>
              </a:lnSpc>
              <a:spcBef>
                <a:spcPts val="95"/>
              </a:spcBef>
            </a:pPr>
            <a:r>
              <a:rPr dirty="0" sz="1000" spc="-75">
                <a:latin typeface="Cambria Math"/>
                <a:cs typeface="Cambria Math"/>
              </a:rPr>
              <a:t>2425.0𝑘𝑘 </a:t>
            </a:r>
            <a:r>
              <a:rPr dirty="0" sz="1000" spc="-5">
                <a:latin typeface="Cambria Math"/>
                <a:cs typeface="Cambria Math"/>
              </a:rPr>
              <a:t>∙</a:t>
            </a:r>
            <a:r>
              <a:rPr dirty="0" sz="1000" spc="-35">
                <a:latin typeface="Cambria Math"/>
                <a:cs typeface="Cambria Math"/>
              </a:rPr>
              <a:t> </a:t>
            </a:r>
            <a:r>
              <a:rPr dirty="0" sz="1000" spc="-315">
                <a:latin typeface="Cambria Math"/>
                <a:cs typeface="Cambria Math"/>
              </a:rPr>
              <a:t>𝑓𝑓𝑓𝑓</a:t>
            </a:r>
            <a:r>
              <a:rPr dirty="0" sz="1000" spc="675">
                <a:latin typeface="Cambria Math"/>
                <a:cs typeface="Cambria Math"/>
              </a:rPr>
              <a:t> </a:t>
            </a:r>
            <a:r>
              <a:rPr dirty="0" sz="1000" spc="-165">
                <a:latin typeface="Cambria Math"/>
                <a:cs typeface="Cambria Math"/>
              </a:rPr>
              <a:t>12𝑠𝑠𝑠𝑠</a:t>
            </a:r>
            <a:endParaRPr sz="1000">
              <a:latin typeface="Cambria Math"/>
              <a:cs typeface="Cambria Math"/>
            </a:endParaRPr>
          </a:p>
          <a:p>
            <a:pPr algn="ctr" marL="2053589">
              <a:lnSpc>
                <a:spcPts val="985"/>
              </a:lnSpc>
            </a:pPr>
            <a:r>
              <a:rPr dirty="0" sz="1000" spc="-345">
                <a:latin typeface="Cambria Math"/>
                <a:cs typeface="Cambria Math"/>
              </a:rPr>
              <a:t>𝑓𝑓</a:t>
            </a:r>
            <a:r>
              <a:rPr dirty="0" baseline="-15873" sz="1050" spc="-517">
                <a:latin typeface="Cambria Math"/>
                <a:cs typeface="Cambria Math"/>
              </a:rPr>
              <a:t>𝑑𝑑</a:t>
            </a:r>
            <a:r>
              <a:rPr dirty="0" baseline="-15873" sz="1050" spc="270">
                <a:latin typeface="Cambria Math"/>
                <a:cs typeface="Cambria Math"/>
              </a:rPr>
              <a:t> </a:t>
            </a:r>
            <a:r>
              <a:rPr dirty="0" sz="1000" spc="-5">
                <a:latin typeface="Cambria Math"/>
                <a:cs typeface="Cambria Math"/>
              </a:rPr>
              <a:t>= </a:t>
            </a:r>
            <a:r>
              <a:rPr dirty="0" baseline="-36111" sz="1500" spc="-112">
                <a:latin typeface="Cambria Math"/>
                <a:cs typeface="Cambria Math"/>
              </a:rPr>
              <a:t>−19152.5𝑠𝑠𝑠𝑠</a:t>
            </a:r>
            <a:r>
              <a:rPr dirty="0" baseline="-27777" sz="1050" spc="-112">
                <a:latin typeface="Cambria Math"/>
                <a:cs typeface="Cambria Math"/>
              </a:rPr>
              <a:t>3 </a:t>
            </a:r>
            <a:r>
              <a:rPr dirty="0" sz="1000" spc="-254">
                <a:latin typeface="Cambria Math"/>
                <a:cs typeface="Cambria Math"/>
              </a:rPr>
              <a:t>�</a:t>
            </a:r>
            <a:r>
              <a:rPr dirty="0" sz="1000" spc="20">
                <a:latin typeface="Cambria Math"/>
                <a:cs typeface="Cambria Math"/>
              </a:rPr>
              <a:t> </a:t>
            </a:r>
            <a:r>
              <a:rPr dirty="0" baseline="-36111" sz="1500" spc="-382">
                <a:latin typeface="Cambria Math"/>
                <a:cs typeface="Cambria Math"/>
              </a:rPr>
              <a:t>1𝑓𝑓𝑓𝑓</a:t>
            </a:r>
            <a:r>
              <a:rPr dirty="0" baseline="-36111" sz="1500" spc="82">
                <a:latin typeface="Cambria Math"/>
                <a:cs typeface="Cambria Math"/>
              </a:rPr>
              <a:t> </a:t>
            </a:r>
            <a:r>
              <a:rPr dirty="0" sz="1000" spc="-254">
                <a:latin typeface="Cambria Math"/>
                <a:cs typeface="Cambria Math"/>
              </a:rPr>
              <a:t>�</a:t>
            </a:r>
            <a:r>
              <a:rPr dirty="0" sz="1000" spc="55">
                <a:latin typeface="Cambria Math"/>
                <a:cs typeface="Cambria Math"/>
              </a:rPr>
              <a:t> </a:t>
            </a:r>
            <a:r>
              <a:rPr dirty="0" sz="1000" spc="-5">
                <a:latin typeface="Cambria Math"/>
                <a:cs typeface="Cambria Math"/>
              </a:rPr>
              <a:t>=</a:t>
            </a:r>
            <a:r>
              <a:rPr dirty="0" sz="1000" spc="105">
                <a:latin typeface="Cambria Math"/>
                <a:cs typeface="Cambria Math"/>
              </a:rPr>
              <a:t> </a:t>
            </a:r>
            <a:r>
              <a:rPr dirty="0" sz="1000" spc="-140">
                <a:latin typeface="Cambria Math"/>
                <a:cs typeface="Cambria Math"/>
              </a:rPr>
              <a:t>−1.519𝑘𝑘𝑠𝑠𝑠𝑠</a:t>
            </a:r>
            <a:endParaRPr sz="1000">
              <a:latin typeface="Cambria Math"/>
              <a:cs typeface="Cambria Math"/>
            </a:endParaRPr>
          </a:p>
          <a:p>
            <a:pPr marL="2545715">
              <a:lnSpc>
                <a:spcPts val="985"/>
              </a:lnSpc>
              <a:spcBef>
                <a:spcPts val="1125"/>
              </a:spcBef>
            </a:pPr>
            <a:r>
              <a:rPr dirty="0" sz="1000" spc="-75">
                <a:latin typeface="Cambria Math"/>
                <a:cs typeface="Cambria Math"/>
              </a:rPr>
              <a:t>2425.0𝑘𝑘 </a:t>
            </a:r>
            <a:r>
              <a:rPr dirty="0" sz="1000" spc="-5">
                <a:latin typeface="Cambria Math"/>
                <a:cs typeface="Cambria Math"/>
              </a:rPr>
              <a:t>∙</a:t>
            </a:r>
            <a:r>
              <a:rPr dirty="0" sz="1000" spc="-45">
                <a:latin typeface="Cambria Math"/>
                <a:cs typeface="Cambria Math"/>
              </a:rPr>
              <a:t> </a:t>
            </a:r>
            <a:r>
              <a:rPr dirty="0" sz="1000" spc="-315">
                <a:latin typeface="Cambria Math"/>
                <a:cs typeface="Cambria Math"/>
              </a:rPr>
              <a:t>𝑓𝑓𝑓𝑓</a:t>
            </a:r>
            <a:r>
              <a:rPr dirty="0" sz="1000" spc="459">
                <a:latin typeface="Cambria Math"/>
                <a:cs typeface="Cambria Math"/>
              </a:rPr>
              <a:t> </a:t>
            </a:r>
            <a:r>
              <a:rPr dirty="0" sz="1000" spc="-165">
                <a:latin typeface="Cambria Math"/>
                <a:cs typeface="Cambria Math"/>
              </a:rPr>
              <a:t>12𝑠𝑠𝑠𝑠</a:t>
            </a:r>
            <a:endParaRPr sz="1000">
              <a:latin typeface="Cambria Math"/>
              <a:cs typeface="Cambria Math"/>
            </a:endParaRPr>
          </a:p>
          <a:p>
            <a:pPr algn="ctr" marL="2053589">
              <a:lnSpc>
                <a:spcPts val="985"/>
              </a:lnSpc>
            </a:pPr>
            <a:r>
              <a:rPr dirty="0" sz="1000" spc="-275">
                <a:latin typeface="Cambria Math"/>
                <a:cs typeface="Cambria Math"/>
              </a:rPr>
              <a:t>𝑓𝑓</a:t>
            </a:r>
            <a:r>
              <a:rPr dirty="0" baseline="-15873" sz="1050" spc="-412">
                <a:latin typeface="Cambria Math"/>
                <a:cs typeface="Cambria Math"/>
              </a:rPr>
              <a:t>𝑠𝑠</a:t>
            </a:r>
            <a:r>
              <a:rPr dirty="0" baseline="-15873" sz="1050" spc="277">
                <a:latin typeface="Cambria Math"/>
                <a:cs typeface="Cambria Math"/>
              </a:rPr>
              <a:t> </a:t>
            </a:r>
            <a:r>
              <a:rPr dirty="0" sz="1000" spc="-5">
                <a:latin typeface="Cambria Math"/>
                <a:cs typeface="Cambria Math"/>
              </a:rPr>
              <a:t>= </a:t>
            </a:r>
            <a:r>
              <a:rPr dirty="0" baseline="-36111" sz="1500" spc="-120">
                <a:latin typeface="Cambria Math"/>
                <a:cs typeface="Cambria Math"/>
              </a:rPr>
              <a:t>20594.8𝑠𝑠𝑠𝑠</a:t>
            </a:r>
            <a:r>
              <a:rPr dirty="0" baseline="-27777" sz="1050" spc="-120">
                <a:latin typeface="Cambria Math"/>
                <a:cs typeface="Cambria Math"/>
              </a:rPr>
              <a:t>3 </a:t>
            </a:r>
            <a:r>
              <a:rPr dirty="0" sz="1000" spc="-254">
                <a:latin typeface="Cambria Math"/>
                <a:cs typeface="Cambria Math"/>
              </a:rPr>
              <a:t>�</a:t>
            </a:r>
            <a:r>
              <a:rPr dirty="0" sz="1000" spc="15">
                <a:latin typeface="Cambria Math"/>
                <a:cs typeface="Cambria Math"/>
              </a:rPr>
              <a:t> </a:t>
            </a:r>
            <a:r>
              <a:rPr dirty="0" baseline="-36111" sz="1500" spc="-382">
                <a:latin typeface="Cambria Math"/>
                <a:cs typeface="Cambria Math"/>
              </a:rPr>
              <a:t>1𝑓𝑓𝑓𝑓</a:t>
            </a:r>
            <a:r>
              <a:rPr dirty="0" baseline="-36111" sz="1500" spc="89">
                <a:latin typeface="Cambria Math"/>
                <a:cs typeface="Cambria Math"/>
              </a:rPr>
              <a:t> </a:t>
            </a:r>
            <a:r>
              <a:rPr dirty="0" sz="1000" spc="-254">
                <a:latin typeface="Cambria Math"/>
                <a:cs typeface="Cambria Math"/>
              </a:rPr>
              <a:t>�</a:t>
            </a:r>
            <a:r>
              <a:rPr dirty="0" sz="1000" spc="55">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155">
                <a:latin typeface="Cambria Math"/>
                <a:cs typeface="Cambria Math"/>
              </a:rPr>
              <a:t>1.413𝑘𝑘𝑠𝑠𝑠𝑠</a:t>
            </a:r>
            <a:endParaRPr sz="1000">
              <a:latin typeface="Cambria Math"/>
              <a:cs typeface="Cambria Math"/>
            </a:endParaRPr>
          </a:p>
          <a:p>
            <a:pPr>
              <a:lnSpc>
                <a:spcPct val="100000"/>
              </a:lnSpc>
              <a:spcBef>
                <a:spcPts val="50"/>
              </a:spcBef>
            </a:pPr>
            <a:endParaRPr sz="1500">
              <a:latin typeface="Cambria Math"/>
              <a:cs typeface="Cambria Math"/>
            </a:endParaRPr>
          </a:p>
          <a:p>
            <a:pPr marL="63500">
              <a:lnSpc>
                <a:spcPct val="100000"/>
              </a:lnSpc>
              <a:tabLst>
                <a:tab pos="794385" algn="l"/>
              </a:tabLst>
            </a:pPr>
            <a:r>
              <a:rPr dirty="0" sz="1100" i="1">
                <a:latin typeface="Times New Roman"/>
                <a:cs typeface="Times New Roman"/>
              </a:rPr>
              <a:t>4.2.4.4.1.3	Total</a:t>
            </a:r>
            <a:r>
              <a:rPr dirty="0" sz="1100" spc="-15" i="1">
                <a:latin typeface="Times New Roman"/>
                <a:cs typeface="Times New Roman"/>
              </a:rPr>
              <a:t> </a:t>
            </a:r>
            <a:r>
              <a:rPr dirty="0" sz="1100" spc="-5" i="1">
                <a:latin typeface="Times New Roman"/>
                <a:cs typeface="Times New Roman"/>
              </a:rPr>
              <a:t>Stress</a:t>
            </a:r>
            <a:endParaRPr sz="1100">
              <a:latin typeface="Times New Roman"/>
              <a:cs typeface="Times New Roman"/>
            </a:endParaRPr>
          </a:p>
          <a:p>
            <a:pPr marL="63500">
              <a:lnSpc>
                <a:spcPct val="100000"/>
              </a:lnSpc>
              <a:spcBef>
                <a:spcPts val="259"/>
              </a:spcBef>
            </a:pPr>
            <a:r>
              <a:rPr dirty="0" sz="1000" spc="-5" b="1">
                <a:latin typeface="Times New Roman"/>
                <a:cs typeface="Times New Roman"/>
              </a:rPr>
              <a:t>At Lift</a:t>
            </a:r>
            <a:r>
              <a:rPr dirty="0" sz="1000" spc="10" b="1">
                <a:latin typeface="Times New Roman"/>
                <a:cs typeface="Times New Roman"/>
              </a:rPr>
              <a:t> </a:t>
            </a:r>
            <a:r>
              <a:rPr dirty="0" sz="1000" spc="-5" b="1">
                <a:latin typeface="Times New Roman"/>
                <a:cs typeface="Times New Roman"/>
              </a:rPr>
              <a:t>Point</a:t>
            </a:r>
            <a:endParaRPr sz="1000">
              <a:latin typeface="Times New Roman"/>
              <a:cs typeface="Times New Roman"/>
            </a:endParaRPr>
          </a:p>
          <a:p>
            <a:pPr algn="ctr" marL="2054860">
              <a:lnSpc>
                <a:spcPct val="100000"/>
              </a:lnSpc>
              <a:spcBef>
                <a:spcPts val="560"/>
              </a:spcBef>
            </a:pPr>
            <a:r>
              <a:rPr dirty="0" sz="1000" spc="-345">
                <a:latin typeface="Cambria Math"/>
                <a:cs typeface="Cambria Math"/>
              </a:rPr>
              <a:t>𝑓𝑓</a:t>
            </a:r>
            <a:r>
              <a:rPr dirty="0" baseline="-15873" sz="1050" spc="-517">
                <a:latin typeface="Cambria Math"/>
                <a:cs typeface="Cambria Math"/>
              </a:rPr>
              <a:t>𝑑𝑑</a:t>
            </a:r>
            <a:r>
              <a:rPr dirty="0" baseline="-15873" sz="1050" spc="254">
                <a:latin typeface="Cambria Math"/>
                <a:cs typeface="Cambria Math"/>
              </a:rPr>
              <a:t> </a:t>
            </a:r>
            <a:r>
              <a:rPr dirty="0" sz="1000" spc="-5">
                <a:latin typeface="Cambria Math"/>
                <a:cs typeface="Cambria Math"/>
              </a:rPr>
              <a:t>= −0.329 </a:t>
            </a:r>
            <a:r>
              <a:rPr dirty="0" sz="1000" spc="-275">
                <a:latin typeface="Cambria Math"/>
                <a:cs typeface="Cambria Math"/>
              </a:rPr>
              <a:t>𝑘𝑘𝑠𝑠𝑠𝑠</a:t>
            </a:r>
            <a:r>
              <a:rPr dirty="0" sz="1000" spc="35">
                <a:latin typeface="Cambria Math"/>
                <a:cs typeface="Cambria Math"/>
              </a:rPr>
              <a:t> </a:t>
            </a:r>
            <a:r>
              <a:rPr dirty="0" sz="1000" spc="-5">
                <a:latin typeface="Cambria Math"/>
                <a:cs typeface="Cambria Math"/>
              </a:rPr>
              <a:t>+ </a:t>
            </a:r>
            <a:r>
              <a:rPr dirty="0" sz="1000" spc="-155">
                <a:latin typeface="Cambria Math"/>
                <a:cs typeface="Cambria Math"/>
              </a:rPr>
              <a:t>0.040𝑘𝑘𝑠𝑠𝑠𝑠     </a:t>
            </a:r>
            <a:r>
              <a:rPr dirty="0" sz="1000" spc="-5">
                <a:latin typeface="Cambria Math"/>
                <a:cs typeface="Cambria Math"/>
              </a:rPr>
              <a:t>= −0.289</a:t>
            </a:r>
            <a:r>
              <a:rPr dirty="0" sz="1000" spc="150">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algn="ctr" marL="2053589">
              <a:lnSpc>
                <a:spcPct val="100000"/>
              </a:lnSpc>
              <a:spcBef>
                <a:spcPts val="565"/>
              </a:spcBef>
            </a:pPr>
            <a:r>
              <a:rPr dirty="0" sz="1000" spc="-275">
                <a:latin typeface="Cambria Math"/>
                <a:cs typeface="Cambria Math"/>
              </a:rPr>
              <a:t>𝑓𝑓</a:t>
            </a:r>
            <a:r>
              <a:rPr dirty="0" baseline="-15873" sz="1050" spc="-412">
                <a:latin typeface="Cambria Math"/>
                <a:cs typeface="Cambria Math"/>
              </a:rPr>
              <a:t>𝑠𝑠</a:t>
            </a:r>
            <a:r>
              <a:rPr dirty="0" baseline="-15873" sz="1050" spc="270">
                <a:latin typeface="Cambria Math"/>
                <a:cs typeface="Cambria Math"/>
              </a:rPr>
              <a:t> </a:t>
            </a:r>
            <a:r>
              <a:rPr dirty="0" sz="1000" spc="-5">
                <a:latin typeface="Cambria Math"/>
                <a:cs typeface="Cambria Math"/>
              </a:rPr>
              <a:t>=  </a:t>
            </a:r>
            <a:r>
              <a:rPr dirty="0" sz="1000" spc="-140">
                <a:latin typeface="Cambria Math"/>
                <a:cs typeface="Cambria Math"/>
              </a:rPr>
              <a:t>−4.754𝑘𝑘𝑠𝑠𝑠𝑠   </a:t>
            </a:r>
            <a:r>
              <a:rPr dirty="0" sz="1000" spc="-5">
                <a:latin typeface="Cambria Math"/>
                <a:cs typeface="Cambria Math"/>
              </a:rPr>
              <a:t>− </a:t>
            </a:r>
            <a:r>
              <a:rPr dirty="0" sz="1000" spc="-155">
                <a:latin typeface="Cambria Math"/>
                <a:cs typeface="Cambria Math"/>
              </a:rPr>
              <a:t>0.037𝑘𝑘𝑠𝑠𝑠𝑠     </a:t>
            </a:r>
            <a:r>
              <a:rPr dirty="0" sz="1000" spc="-5">
                <a:latin typeface="Cambria Math"/>
                <a:cs typeface="Cambria Math"/>
              </a:rPr>
              <a:t>= −4.792</a:t>
            </a:r>
            <a:r>
              <a:rPr dirty="0" sz="1000" spc="-60">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marL="62865">
              <a:lnSpc>
                <a:spcPct val="100000"/>
              </a:lnSpc>
              <a:spcBef>
                <a:spcPts val="565"/>
              </a:spcBef>
            </a:pPr>
            <a:r>
              <a:rPr dirty="0" sz="1000" spc="-5" b="1">
                <a:latin typeface="Times New Roman"/>
                <a:cs typeface="Times New Roman"/>
              </a:rPr>
              <a:t>At </a:t>
            </a:r>
            <a:r>
              <a:rPr dirty="0" sz="1000" b="1">
                <a:latin typeface="Times New Roman"/>
                <a:cs typeface="Times New Roman"/>
              </a:rPr>
              <a:t>Harp </a:t>
            </a:r>
            <a:r>
              <a:rPr dirty="0" sz="1000" spc="-5" b="1">
                <a:latin typeface="Times New Roman"/>
                <a:cs typeface="Times New Roman"/>
              </a:rPr>
              <a:t>Point</a:t>
            </a:r>
            <a:endParaRPr sz="1000">
              <a:latin typeface="Times New Roman"/>
              <a:cs typeface="Times New Roman"/>
            </a:endParaRPr>
          </a:p>
          <a:p>
            <a:pPr algn="ctr" marL="2053589">
              <a:lnSpc>
                <a:spcPct val="100000"/>
              </a:lnSpc>
              <a:spcBef>
                <a:spcPts val="565"/>
              </a:spcBef>
            </a:pPr>
            <a:r>
              <a:rPr dirty="0" sz="1000" spc="-345">
                <a:latin typeface="Cambria Math"/>
                <a:cs typeface="Cambria Math"/>
              </a:rPr>
              <a:t>𝑓𝑓</a:t>
            </a:r>
            <a:r>
              <a:rPr dirty="0" baseline="-15873" sz="1050" spc="-517">
                <a:latin typeface="Cambria Math"/>
                <a:cs typeface="Cambria Math"/>
              </a:rPr>
              <a:t>𝑑𝑑</a:t>
            </a:r>
            <a:r>
              <a:rPr dirty="0" baseline="-15873" sz="1050" spc="277">
                <a:latin typeface="Cambria Math"/>
                <a:cs typeface="Cambria Math"/>
              </a:rPr>
              <a:t> </a:t>
            </a:r>
            <a:r>
              <a:rPr dirty="0" sz="1000" spc="-5">
                <a:latin typeface="Cambria Math"/>
                <a:cs typeface="Cambria Math"/>
              </a:rPr>
              <a:t>= </a:t>
            </a:r>
            <a:r>
              <a:rPr dirty="0" sz="1000" spc="-155">
                <a:latin typeface="Cambria Math"/>
                <a:cs typeface="Cambria Math"/>
              </a:rPr>
              <a:t>1.335𝑘𝑘𝑠𝑠𝑠𝑠 </a:t>
            </a:r>
            <a:r>
              <a:rPr dirty="0" sz="1000" spc="-5">
                <a:latin typeface="Cambria Math"/>
                <a:cs typeface="Cambria Math"/>
              </a:rPr>
              <a:t>− </a:t>
            </a:r>
            <a:r>
              <a:rPr dirty="0" sz="1000" spc="-155">
                <a:latin typeface="Cambria Math"/>
                <a:cs typeface="Cambria Math"/>
              </a:rPr>
              <a:t>1.519𝑘𝑘𝑠𝑠𝑠𝑠 </a:t>
            </a:r>
            <a:r>
              <a:rPr dirty="0" sz="1000" spc="-5">
                <a:latin typeface="Cambria Math"/>
                <a:cs typeface="Cambria Math"/>
              </a:rPr>
              <a:t>=</a:t>
            </a:r>
            <a:r>
              <a:rPr dirty="0" sz="1000" spc="145">
                <a:latin typeface="Cambria Math"/>
                <a:cs typeface="Cambria Math"/>
              </a:rPr>
              <a:t> </a:t>
            </a:r>
            <a:r>
              <a:rPr dirty="0" sz="1000" spc="-140">
                <a:latin typeface="Cambria Math"/>
                <a:cs typeface="Cambria Math"/>
              </a:rPr>
              <a:t>−0.184𝑘𝑘𝑠𝑠𝑠𝑠</a:t>
            </a:r>
            <a:endParaRPr sz="1000">
              <a:latin typeface="Cambria Math"/>
              <a:cs typeface="Cambria Math"/>
            </a:endParaRPr>
          </a:p>
          <a:p>
            <a:pPr algn="ctr" marL="2053589">
              <a:lnSpc>
                <a:spcPct val="100000"/>
              </a:lnSpc>
              <a:spcBef>
                <a:spcPts val="565"/>
              </a:spcBef>
            </a:pPr>
            <a:r>
              <a:rPr dirty="0" sz="1000" spc="-275">
                <a:latin typeface="Cambria Math"/>
                <a:cs typeface="Cambria Math"/>
              </a:rPr>
              <a:t>𝑓𝑓</a:t>
            </a:r>
            <a:r>
              <a:rPr dirty="0" baseline="-15873" sz="1050" spc="-412">
                <a:latin typeface="Cambria Math"/>
                <a:cs typeface="Cambria Math"/>
              </a:rPr>
              <a:t>𝑠𝑠</a:t>
            </a:r>
            <a:r>
              <a:rPr dirty="0" baseline="-15873" sz="1050" spc="270">
                <a:latin typeface="Cambria Math"/>
                <a:cs typeface="Cambria Math"/>
              </a:rPr>
              <a:t> </a:t>
            </a:r>
            <a:r>
              <a:rPr dirty="0" sz="1000" spc="-5">
                <a:latin typeface="Cambria Math"/>
                <a:cs typeface="Cambria Math"/>
              </a:rPr>
              <a:t>= </a:t>
            </a:r>
            <a:r>
              <a:rPr dirty="0" sz="1000" spc="-140">
                <a:latin typeface="Cambria Math"/>
                <a:cs typeface="Cambria Math"/>
              </a:rPr>
              <a:t>−6.215𝑘𝑘𝑠𝑠𝑠𝑠 </a:t>
            </a:r>
            <a:r>
              <a:rPr dirty="0" sz="1000" spc="-5">
                <a:latin typeface="Cambria Math"/>
                <a:cs typeface="Cambria Math"/>
              </a:rPr>
              <a:t>+ </a:t>
            </a:r>
            <a:r>
              <a:rPr dirty="0" sz="1000" spc="-155">
                <a:latin typeface="Cambria Math"/>
                <a:cs typeface="Cambria Math"/>
              </a:rPr>
              <a:t>1.413𝑘𝑘𝑠𝑠𝑠𝑠 </a:t>
            </a:r>
            <a:r>
              <a:rPr dirty="0" sz="1000" spc="-5">
                <a:latin typeface="Cambria Math"/>
                <a:cs typeface="Cambria Math"/>
              </a:rPr>
              <a:t>= −4.802</a:t>
            </a:r>
            <a:r>
              <a:rPr dirty="0" sz="1000" spc="-55">
                <a:latin typeface="Cambria Math"/>
                <a:cs typeface="Cambria Math"/>
              </a:rPr>
              <a:t> </a:t>
            </a:r>
            <a:r>
              <a:rPr dirty="0" sz="1000" spc="-275">
                <a:latin typeface="Cambria Math"/>
                <a:cs typeface="Cambria Math"/>
              </a:rPr>
              <a:t>𝑘𝑘𝑠𝑠𝑠𝑠</a:t>
            </a:r>
            <a:endParaRPr sz="1000">
              <a:latin typeface="Cambria Math"/>
              <a:cs typeface="Cambria Math"/>
            </a:endParaRPr>
          </a:p>
        </p:txBody>
      </p:sp>
      <p:sp>
        <p:nvSpPr>
          <p:cNvPr id="13" name="object 13"/>
          <p:cNvSpPr txBox="1"/>
          <p:nvPr/>
        </p:nvSpPr>
        <p:spPr>
          <a:xfrm>
            <a:off x="673100" y="4263858"/>
            <a:ext cx="1940560" cy="634365"/>
          </a:xfrm>
          <a:prstGeom prst="rect">
            <a:avLst/>
          </a:prstGeom>
        </p:spPr>
        <p:txBody>
          <a:bodyPr wrap="square" lIns="0" tIns="47625" rIns="0" bIns="0" rtlCol="0" vert="horz">
            <a:spAutoFit/>
          </a:bodyPr>
          <a:lstStyle/>
          <a:p>
            <a:pPr marL="12700">
              <a:lnSpc>
                <a:spcPct val="100000"/>
              </a:lnSpc>
              <a:spcBef>
                <a:spcPts val="375"/>
              </a:spcBef>
            </a:pPr>
            <a:r>
              <a:rPr dirty="0" sz="1100">
                <a:latin typeface="Arial"/>
                <a:cs typeface="Arial"/>
              </a:rPr>
              <a:t>4.2.4.4.2 </a:t>
            </a:r>
            <a:r>
              <a:rPr dirty="0" sz="1100" spc="-5">
                <a:latin typeface="Arial"/>
                <a:cs typeface="Arial"/>
              </a:rPr>
              <a:t>Tilt induced</a:t>
            </a:r>
            <a:r>
              <a:rPr dirty="0" sz="1100" spc="-215">
                <a:latin typeface="Arial"/>
                <a:cs typeface="Arial"/>
              </a:rPr>
              <a:t> </a:t>
            </a:r>
            <a:r>
              <a:rPr dirty="0" sz="1100" spc="-5">
                <a:latin typeface="Arial"/>
                <a:cs typeface="Arial"/>
              </a:rPr>
              <a:t>stresses</a:t>
            </a:r>
            <a:endParaRPr sz="1100">
              <a:latin typeface="Arial"/>
              <a:cs typeface="Arial"/>
            </a:endParaRPr>
          </a:p>
          <a:p>
            <a:pPr marL="12700">
              <a:lnSpc>
                <a:spcPct val="100000"/>
              </a:lnSpc>
              <a:spcBef>
                <a:spcPts val="245"/>
              </a:spcBef>
            </a:pPr>
            <a:r>
              <a:rPr dirty="0" sz="1000" spc="-5" b="1">
                <a:latin typeface="Times New Roman"/>
                <a:cs typeface="Times New Roman"/>
              </a:rPr>
              <a:t>At Lift</a:t>
            </a:r>
            <a:r>
              <a:rPr dirty="0" sz="1000" spc="10" b="1">
                <a:latin typeface="Times New Roman"/>
                <a:cs typeface="Times New Roman"/>
              </a:rPr>
              <a:t> </a:t>
            </a:r>
            <a:r>
              <a:rPr dirty="0" sz="1000" spc="-5" b="1">
                <a:latin typeface="Times New Roman"/>
                <a:cs typeface="Times New Roman"/>
              </a:rPr>
              <a:t>Point</a:t>
            </a:r>
            <a:endParaRPr sz="1000">
              <a:latin typeface="Times New Roman"/>
              <a:cs typeface="Times New Roman"/>
            </a:endParaRPr>
          </a:p>
          <a:p>
            <a:pPr marL="12700">
              <a:lnSpc>
                <a:spcPct val="100000"/>
              </a:lnSpc>
              <a:spcBef>
                <a:spcPts val="555"/>
              </a:spcBef>
            </a:pPr>
            <a:r>
              <a:rPr dirty="0" sz="1000" spc="-5">
                <a:latin typeface="Times New Roman"/>
                <a:cs typeface="Times New Roman"/>
              </a:rPr>
              <a:t>Top left flange tip at lift</a:t>
            </a:r>
            <a:r>
              <a:rPr dirty="0" sz="1000" spc="20">
                <a:latin typeface="Times New Roman"/>
                <a:cs typeface="Times New Roman"/>
              </a:rPr>
              <a:t> </a:t>
            </a:r>
            <a:r>
              <a:rPr dirty="0" sz="1000" spc="-5">
                <a:latin typeface="Times New Roman"/>
                <a:cs typeface="Times New Roman"/>
              </a:rPr>
              <a:t>point</a:t>
            </a:r>
            <a:endParaRPr sz="1000">
              <a:latin typeface="Times New Roman"/>
              <a:cs typeface="Times New Roman"/>
            </a:endParaRPr>
          </a:p>
        </p:txBody>
      </p:sp>
      <p:sp>
        <p:nvSpPr>
          <p:cNvPr id="14" name="object 14"/>
          <p:cNvSpPr txBox="1"/>
          <p:nvPr/>
        </p:nvSpPr>
        <p:spPr>
          <a:xfrm>
            <a:off x="3421416" y="5053076"/>
            <a:ext cx="33528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42">
                <a:latin typeface="Cambria Math"/>
                <a:cs typeface="Cambria Math"/>
              </a:rPr>
              <a:t>𝑓𝑓</a:t>
            </a:r>
            <a:r>
              <a:rPr dirty="0" sz="700" spc="-295">
                <a:latin typeface="Cambria Math"/>
                <a:cs typeface="Cambria Math"/>
              </a:rPr>
              <a:t>𝑑𝑑𝑠𝑠</a:t>
            </a:r>
            <a:r>
              <a:rPr dirty="0" sz="700" spc="145">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15" name="object 15"/>
          <p:cNvSpPr txBox="1"/>
          <p:nvPr/>
        </p:nvSpPr>
        <p:spPr>
          <a:xfrm>
            <a:off x="3715499" y="4954016"/>
            <a:ext cx="43497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27">
                <a:latin typeface="Cambria Math"/>
                <a:cs typeface="Cambria Math"/>
              </a:rPr>
              <a:t>𝑀𝑀</a:t>
            </a:r>
            <a:r>
              <a:rPr dirty="0" sz="700" spc="-285">
                <a:latin typeface="Cambria Math"/>
                <a:cs typeface="Cambria Math"/>
              </a:rPr>
              <a:t>𝑔𝑔</a:t>
            </a:r>
            <a:r>
              <a:rPr dirty="0" baseline="11111" sz="1500" spc="-427">
                <a:latin typeface="Cambria Math"/>
                <a:cs typeface="Cambria Math"/>
              </a:rPr>
              <a:t>𝐻𝐻</a:t>
            </a:r>
            <a:r>
              <a:rPr dirty="0" sz="700" spc="-285">
                <a:latin typeface="Cambria Math"/>
                <a:cs typeface="Cambria Math"/>
              </a:rPr>
              <a:t>𝑑𝑑𝑒𝑒</a:t>
            </a:r>
            <a:endParaRPr sz="700">
              <a:latin typeface="Cambria Math"/>
              <a:cs typeface="Cambria Math"/>
            </a:endParaRPr>
          </a:p>
        </p:txBody>
      </p:sp>
      <p:sp>
        <p:nvSpPr>
          <p:cNvPr id="16" name="object 16"/>
          <p:cNvSpPr txBox="1"/>
          <p:nvPr/>
        </p:nvSpPr>
        <p:spPr>
          <a:xfrm>
            <a:off x="3806444" y="5112511"/>
            <a:ext cx="14541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r>
              <a:rPr dirty="0" sz="1000" spc="-505">
                <a:latin typeface="Cambria Math"/>
                <a:cs typeface="Cambria Math"/>
              </a:rPr>
              <a:t>𝐼𝐼</a:t>
            </a:r>
            <a:endParaRPr sz="1000">
              <a:latin typeface="Cambria Math"/>
              <a:cs typeface="Cambria Math"/>
            </a:endParaRPr>
          </a:p>
        </p:txBody>
      </p:sp>
      <p:sp>
        <p:nvSpPr>
          <p:cNvPr id="17" name="object 17"/>
          <p:cNvSpPr txBox="1"/>
          <p:nvPr/>
        </p:nvSpPr>
        <p:spPr>
          <a:xfrm>
            <a:off x="3917696" y="5176520"/>
            <a:ext cx="138430" cy="132080"/>
          </a:xfrm>
          <a:prstGeom prst="rect">
            <a:avLst/>
          </a:prstGeom>
        </p:spPr>
        <p:txBody>
          <a:bodyPr wrap="square" lIns="0" tIns="12065" rIns="0" bIns="0" rtlCol="0" vert="horz">
            <a:spAutoFit/>
          </a:bodyPr>
          <a:lstStyle/>
          <a:p>
            <a:pPr marL="12700">
              <a:lnSpc>
                <a:spcPct val="100000"/>
              </a:lnSpc>
              <a:spcBef>
                <a:spcPts val="95"/>
              </a:spcBef>
            </a:pPr>
            <a:r>
              <a:rPr dirty="0" sz="700" spc="-305">
                <a:latin typeface="Cambria Math"/>
                <a:cs typeface="Cambria Math"/>
              </a:rPr>
              <a:t>𝑝𝑝𝑝𝑝</a:t>
            </a:r>
            <a:endParaRPr sz="700">
              <a:latin typeface="Cambria Math"/>
              <a:cs typeface="Cambria Math"/>
            </a:endParaRPr>
          </a:p>
        </p:txBody>
      </p:sp>
      <p:sp>
        <p:nvSpPr>
          <p:cNvPr id="18" name="object 18"/>
          <p:cNvSpPr/>
          <p:nvPr/>
        </p:nvSpPr>
        <p:spPr>
          <a:xfrm>
            <a:off x="3753611" y="5130546"/>
            <a:ext cx="364490" cy="0"/>
          </a:xfrm>
          <a:custGeom>
            <a:avLst/>
            <a:gdLst/>
            <a:ahLst/>
            <a:cxnLst/>
            <a:rect l="l" t="t" r="r" b="b"/>
            <a:pathLst>
              <a:path w="364489" h="0">
                <a:moveTo>
                  <a:pt x="0" y="0"/>
                </a:moveTo>
                <a:lnTo>
                  <a:pt x="364236" y="0"/>
                </a:lnTo>
              </a:path>
            </a:pathLst>
          </a:custGeom>
          <a:ln w="7620">
            <a:solidFill>
              <a:srgbClr val="000000"/>
            </a:solidFill>
          </a:ln>
        </p:spPr>
        <p:txBody>
          <a:bodyPr wrap="square" lIns="0" tIns="0" rIns="0" bIns="0" rtlCol="0"/>
          <a:lstStyle/>
          <a:p/>
        </p:txBody>
      </p:sp>
      <p:sp>
        <p:nvSpPr>
          <p:cNvPr id="19" name="object 19"/>
          <p:cNvSpPr txBox="1"/>
          <p:nvPr/>
        </p:nvSpPr>
        <p:spPr>
          <a:xfrm>
            <a:off x="4101084" y="5053076"/>
            <a:ext cx="240029"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15">
                <a:latin typeface="Cambria Math"/>
                <a:cs typeface="Cambria Math"/>
              </a:rPr>
              <a:t>𝜃𝜃</a:t>
            </a:r>
            <a:r>
              <a:rPr dirty="0" sz="700" spc="-210">
                <a:latin typeface="Cambria Math"/>
                <a:cs typeface="Cambria Math"/>
              </a:rPr>
              <a:t>𝑒𝑒𝑒𝑒</a:t>
            </a:r>
            <a:endParaRPr sz="700">
              <a:latin typeface="Cambria Math"/>
              <a:cs typeface="Cambria Math"/>
            </a:endParaRPr>
          </a:p>
        </p:txBody>
      </p:sp>
      <p:sp>
        <p:nvSpPr>
          <p:cNvPr id="20" name="object 20"/>
          <p:cNvSpPr txBox="1"/>
          <p:nvPr/>
        </p:nvSpPr>
        <p:spPr>
          <a:xfrm>
            <a:off x="2147351" y="5441682"/>
            <a:ext cx="334010" cy="177800"/>
          </a:xfrm>
          <a:prstGeom prst="rect">
            <a:avLst/>
          </a:prstGeom>
        </p:spPr>
        <p:txBody>
          <a:bodyPr wrap="square" lIns="0" tIns="12065" rIns="0" bIns="0" rtlCol="0" vert="horz">
            <a:spAutoFit/>
          </a:bodyPr>
          <a:lstStyle/>
          <a:p>
            <a:pPr marL="38100">
              <a:lnSpc>
                <a:spcPct val="100000"/>
              </a:lnSpc>
              <a:spcBef>
                <a:spcPts val="95"/>
              </a:spcBef>
            </a:pPr>
            <a:r>
              <a:rPr dirty="0" sz="1000" spc="-295">
                <a:latin typeface="Cambria Math"/>
                <a:cs typeface="Cambria Math"/>
              </a:rPr>
              <a:t>𝑓𝑓</a:t>
            </a:r>
            <a:r>
              <a:rPr dirty="0" baseline="-15873" sz="1050" spc="-442">
                <a:latin typeface="Cambria Math"/>
                <a:cs typeface="Cambria Math"/>
              </a:rPr>
              <a:t>𝑑𝑑𝑠𝑠</a:t>
            </a:r>
            <a:r>
              <a:rPr dirty="0" baseline="-15873" sz="1050" spc="209">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21" name="object 21"/>
          <p:cNvSpPr txBox="1"/>
          <p:nvPr/>
        </p:nvSpPr>
        <p:spPr>
          <a:xfrm>
            <a:off x="2466829" y="5344170"/>
            <a:ext cx="1177290"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97">
                <a:latin typeface="Cambria Math"/>
                <a:cs typeface="Cambria Math"/>
              </a:rPr>
              <a:t>(</a:t>
            </a:r>
            <a:r>
              <a:rPr dirty="0" sz="1000" spc="-65">
                <a:latin typeface="Cambria Math"/>
                <a:cs typeface="Cambria Math"/>
              </a:rPr>
              <a:t>−64.02𝑘𝑘 </a:t>
            </a:r>
            <a:r>
              <a:rPr dirty="0" sz="1000" spc="-5">
                <a:latin typeface="Cambria Math"/>
                <a:cs typeface="Cambria Math"/>
              </a:rPr>
              <a:t>∙</a:t>
            </a:r>
            <a:r>
              <a:rPr dirty="0" sz="1000" spc="-120">
                <a:latin typeface="Cambria Math"/>
                <a:cs typeface="Cambria Math"/>
              </a:rPr>
              <a:t> </a:t>
            </a:r>
            <a:r>
              <a:rPr dirty="0" sz="1000" spc="-170">
                <a:latin typeface="Cambria Math"/>
                <a:cs typeface="Cambria Math"/>
              </a:rPr>
              <a:t>𝑓𝑓𝑓𝑓</a:t>
            </a:r>
            <a:r>
              <a:rPr dirty="0" baseline="2777" sz="1500" spc="-254">
                <a:latin typeface="Cambria Math"/>
                <a:cs typeface="Cambria Math"/>
              </a:rPr>
              <a:t>)(</a:t>
            </a:r>
            <a:r>
              <a:rPr dirty="0" sz="1000" spc="-170">
                <a:latin typeface="Cambria Math"/>
                <a:cs typeface="Cambria Math"/>
              </a:rPr>
              <a:t>49𝑠𝑠𝑠𝑠</a:t>
            </a:r>
            <a:r>
              <a:rPr dirty="0" baseline="2777" sz="1500" spc="-254">
                <a:latin typeface="Cambria Math"/>
                <a:cs typeface="Cambria Math"/>
              </a:rPr>
              <a:t>)</a:t>
            </a:r>
            <a:endParaRPr baseline="2777" sz="1500">
              <a:latin typeface="Cambria Math"/>
              <a:cs typeface="Cambria Math"/>
            </a:endParaRPr>
          </a:p>
        </p:txBody>
      </p:sp>
      <p:sp>
        <p:nvSpPr>
          <p:cNvPr id="22" name="object 22"/>
          <p:cNvSpPr txBox="1"/>
          <p:nvPr/>
        </p:nvSpPr>
        <p:spPr>
          <a:xfrm>
            <a:off x="2618265" y="5527078"/>
            <a:ext cx="875665" cy="177800"/>
          </a:xfrm>
          <a:prstGeom prst="rect">
            <a:avLst/>
          </a:prstGeom>
        </p:spPr>
        <p:txBody>
          <a:bodyPr wrap="square" lIns="0" tIns="12065" rIns="0" bIns="0" rtlCol="0" vert="horz">
            <a:spAutoFit/>
          </a:bodyPr>
          <a:lstStyle/>
          <a:p>
            <a:pPr marL="38100">
              <a:lnSpc>
                <a:spcPct val="100000"/>
              </a:lnSpc>
              <a:spcBef>
                <a:spcPts val="95"/>
              </a:spcBef>
            </a:pPr>
            <a:r>
              <a:rPr dirty="0" sz="1000" spc="-60">
                <a:latin typeface="Cambria Math"/>
                <a:cs typeface="Cambria Math"/>
              </a:rPr>
              <a:t>2</a:t>
            </a:r>
            <a:r>
              <a:rPr dirty="0" baseline="2777" sz="1500" spc="-89">
                <a:latin typeface="Cambria Math"/>
                <a:cs typeface="Cambria Math"/>
              </a:rPr>
              <a:t>(</a:t>
            </a:r>
            <a:r>
              <a:rPr dirty="0" sz="1000" spc="-60">
                <a:latin typeface="Cambria Math"/>
                <a:cs typeface="Cambria Math"/>
              </a:rPr>
              <a:t>72018.4𝑠𝑠𝑠𝑠</a:t>
            </a:r>
            <a:r>
              <a:rPr dirty="0" baseline="23809" sz="1050" spc="-89">
                <a:latin typeface="Cambria Math"/>
                <a:cs typeface="Cambria Math"/>
              </a:rPr>
              <a:t>4</a:t>
            </a:r>
            <a:r>
              <a:rPr dirty="0" baseline="2777" sz="1500" spc="-89">
                <a:latin typeface="Cambria Math"/>
                <a:cs typeface="Cambria Math"/>
              </a:rPr>
              <a:t>)</a:t>
            </a:r>
            <a:endParaRPr baseline="2777" sz="1500">
              <a:latin typeface="Cambria Math"/>
              <a:cs typeface="Cambria Math"/>
            </a:endParaRPr>
          </a:p>
        </p:txBody>
      </p:sp>
      <p:sp>
        <p:nvSpPr>
          <p:cNvPr id="23" name="object 23"/>
          <p:cNvSpPr/>
          <p:nvPr/>
        </p:nvSpPr>
        <p:spPr>
          <a:xfrm>
            <a:off x="2479548" y="5545073"/>
            <a:ext cx="1153795" cy="0"/>
          </a:xfrm>
          <a:custGeom>
            <a:avLst/>
            <a:gdLst/>
            <a:ahLst/>
            <a:cxnLst/>
            <a:rect l="l" t="t" r="r" b="b"/>
            <a:pathLst>
              <a:path w="1153795" h="0">
                <a:moveTo>
                  <a:pt x="0" y="0"/>
                </a:moveTo>
                <a:lnTo>
                  <a:pt x="1153680" y="0"/>
                </a:lnTo>
              </a:path>
            </a:pathLst>
          </a:custGeom>
          <a:ln w="7620">
            <a:solidFill>
              <a:srgbClr val="000000"/>
            </a:solidFill>
          </a:ln>
        </p:spPr>
        <p:txBody>
          <a:bodyPr wrap="square" lIns="0" tIns="0" rIns="0" bIns="0" rtlCol="0"/>
          <a:lstStyle/>
          <a:p/>
        </p:txBody>
      </p:sp>
      <p:sp>
        <p:nvSpPr>
          <p:cNvPr id="24" name="object 24"/>
          <p:cNvSpPr/>
          <p:nvPr/>
        </p:nvSpPr>
        <p:spPr>
          <a:xfrm>
            <a:off x="4527803" y="5545073"/>
            <a:ext cx="256540" cy="0"/>
          </a:xfrm>
          <a:custGeom>
            <a:avLst/>
            <a:gdLst/>
            <a:ahLst/>
            <a:cxnLst/>
            <a:rect l="l" t="t" r="r" b="b"/>
            <a:pathLst>
              <a:path w="256539" h="0">
                <a:moveTo>
                  <a:pt x="0" y="0"/>
                </a:moveTo>
                <a:lnTo>
                  <a:pt x="256032" y="0"/>
                </a:lnTo>
              </a:path>
            </a:pathLst>
          </a:custGeom>
          <a:ln w="7620">
            <a:solidFill>
              <a:srgbClr val="000000"/>
            </a:solidFill>
          </a:ln>
        </p:spPr>
        <p:txBody>
          <a:bodyPr wrap="square" lIns="0" tIns="0" rIns="0" bIns="0" rtlCol="0"/>
          <a:lstStyle/>
          <a:p/>
        </p:txBody>
      </p:sp>
      <p:sp>
        <p:nvSpPr>
          <p:cNvPr id="25" name="object 25"/>
          <p:cNvSpPr txBox="1"/>
          <p:nvPr/>
        </p:nvSpPr>
        <p:spPr>
          <a:xfrm>
            <a:off x="3641852" y="5344152"/>
            <a:ext cx="1951989" cy="360680"/>
          </a:xfrm>
          <a:prstGeom prst="rect">
            <a:avLst/>
          </a:prstGeom>
        </p:spPr>
        <p:txBody>
          <a:bodyPr wrap="square" lIns="0" tIns="12065" rIns="0" bIns="0" rtlCol="0" vert="horz">
            <a:spAutoFit/>
          </a:bodyPr>
          <a:lstStyle/>
          <a:p>
            <a:pPr algn="ctr" marL="71755">
              <a:lnSpc>
                <a:spcPts val="985"/>
              </a:lnSpc>
              <a:spcBef>
                <a:spcPts val="95"/>
              </a:spcBef>
            </a:pPr>
            <a:r>
              <a:rPr dirty="0" sz="1000" spc="-165">
                <a:latin typeface="Cambria Math"/>
                <a:cs typeface="Cambria Math"/>
              </a:rPr>
              <a:t>12𝑠𝑠𝑠𝑠</a:t>
            </a:r>
            <a:endParaRPr sz="1000">
              <a:latin typeface="Cambria Math"/>
              <a:cs typeface="Cambria Math"/>
            </a:endParaRPr>
          </a:p>
          <a:p>
            <a:pPr algn="ctr">
              <a:lnSpc>
                <a:spcPts val="720"/>
              </a:lnSpc>
              <a:tabLst>
                <a:tab pos="1129030" algn="l"/>
              </a:tabLst>
            </a:pPr>
            <a:r>
              <a:rPr dirty="0" baseline="2777" sz="1500" spc="-7">
                <a:latin typeface="Cambria Math"/>
                <a:cs typeface="Cambria Math"/>
              </a:rPr>
              <a:t>(</a:t>
            </a:r>
            <a:r>
              <a:rPr dirty="0" sz="1000" spc="-5">
                <a:latin typeface="Cambria Math"/>
                <a:cs typeface="Cambria Math"/>
              </a:rPr>
              <a:t>0.04452</a:t>
            </a:r>
            <a:r>
              <a:rPr dirty="0" sz="1000" spc="25">
                <a:latin typeface="Cambria Math"/>
                <a:cs typeface="Cambria Math"/>
              </a:rPr>
              <a:t> </a:t>
            </a:r>
            <a:r>
              <a:rPr dirty="0" sz="1000" spc="-300">
                <a:latin typeface="Cambria Math"/>
                <a:cs typeface="Cambria Math"/>
              </a:rPr>
              <a:t>𝐴𝐴𝐴𝐴𝑑𝑑</a:t>
            </a:r>
            <a:r>
              <a:rPr dirty="0" baseline="2777" sz="1500" spc="-450">
                <a:latin typeface="Cambria Math"/>
                <a:cs typeface="Cambria Math"/>
              </a:rPr>
              <a:t>)</a:t>
            </a:r>
            <a:r>
              <a:rPr dirty="0" baseline="2777" sz="1500" spc="-75">
                <a:latin typeface="Cambria Math"/>
                <a:cs typeface="Cambria Math"/>
              </a:rPr>
              <a:t> </a:t>
            </a:r>
            <a:r>
              <a:rPr dirty="0" sz="1000" spc="-254">
                <a:latin typeface="Cambria Math"/>
                <a:cs typeface="Cambria Math"/>
              </a:rPr>
              <a:t>�	�</a:t>
            </a:r>
            <a:r>
              <a:rPr dirty="0" sz="1000" spc="45">
                <a:latin typeface="Cambria Math"/>
                <a:cs typeface="Cambria Math"/>
              </a:rPr>
              <a:t> </a:t>
            </a:r>
            <a:r>
              <a:rPr dirty="0" sz="1000" spc="-5">
                <a:latin typeface="Cambria Math"/>
                <a:cs typeface="Cambria Math"/>
              </a:rPr>
              <a:t>=    </a:t>
            </a:r>
            <a:r>
              <a:rPr dirty="0" sz="1000" spc="-204">
                <a:latin typeface="Cambria Math"/>
                <a:cs typeface="Cambria Math"/>
              </a:rPr>
              <a:t>−0.012𝑘𝑘𝑠𝑠𝑠𝑠</a:t>
            </a:r>
            <a:endParaRPr sz="1000">
              <a:latin typeface="Cambria Math"/>
              <a:cs typeface="Cambria Math"/>
            </a:endParaRPr>
          </a:p>
          <a:p>
            <a:pPr algn="ctr" marL="71755">
              <a:lnSpc>
                <a:spcPts val="935"/>
              </a:lnSpc>
            </a:pPr>
            <a:r>
              <a:rPr dirty="0" sz="1000" spc="-254">
                <a:latin typeface="Cambria Math"/>
                <a:cs typeface="Cambria Math"/>
              </a:rPr>
              <a:t>1𝑓𝑓𝑓𝑓</a:t>
            </a:r>
            <a:endParaRPr sz="1000">
              <a:latin typeface="Cambria Math"/>
              <a:cs typeface="Cambria Math"/>
            </a:endParaRPr>
          </a:p>
        </p:txBody>
      </p:sp>
      <p:sp>
        <p:nvSpPr>
          <p:cNvPr id="26" name="object 26"/>
          <p:cNvSpPr txBox="1"/>
          <p:nvPr/>
        </p:nvSpPr>
        <p:spPr>
          <a:xfrm>
            <a:off x="673100" y="5749544"/>
            <a:ext cx="179070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Bottom right flange tip at lift</a:t>
            </a:r>
            <a:r>
              <a:rPr dirty="0" sz="1000" spc="-20">
                <a:latin typeface="Times New Roman"/>
                <a:cs typeface="Times New Roman"/>
              </a:rPr>
              <a:t> </a:t>
            </a:r>
            <a:r>
              <a:rPr dirty="0" sz="1000">
                <a:latin typeface="Times New Roman"/>
                <a:cs typeface="Times New Roman"/>
              </a:rPr>
              <a:t>point</a:t>
            </a:r>
            <a:endParaRPr sz="1000">
              <a:latin typeface="Times New Roman"/>
              <a:cs typeface="Times New Roman"/>
            </a:endParaRPr>
          </a:p>
        </p:txBody>
      </p:sp>
      <p:sp>
        <p:nvSpPr>
          <p:cNvPr id="27" name="object 27"/>
          <p:cNvSpPr txBox="1"/>
          <p:nvPr/>
        </p:nvSpPr>
        <p:spPr>
          <a:xfrm>
            <a:off x="3342106" y="6054389"/>
            <a:ext cx="494030" cy="177800"/>
          </a:xfrm>
          <a:prstGeom prst="rect">
            <a:avLst/>
          </a:prstGeom>
        </p:spPr>
        <p:txBody>
          <a:bodyPr wrap="square" lIns="0" tIns="12065" rIns="0" bIns="0" rtlCol="0" vert="horz">
            <a:spAutoFit/>
          </a:bodyPr>
          <a:lstStyle/>
          <a:p>
            <a:pPr marL="38100">
              <a:lnSpc>
                <a:spcPct val="100000"/>
              </a:lnSpc>
              <a:spcBef>
                <a:spcPts val="95"/>
              </a:spcBef>
            </a:pPr>
            <a:r>
              <a:rPr dirty="0" sz="1000" spc="-265">
                <a:latin typeface="Cambria Math"/>
                <a:cs typeface="Cambria Math"/>
              </a:rPr>
              <a:t>𝑓𝑓</a:t>
            </a:r>
            <a:r>
              <a:rPr dirty="0" baseline="-15873" sz="1050" spc="-397">
                <a:latin typeface="Cambria Math"/>
                <a:cs typeface="Cambria Math"/>
              </a:rPr>
              <a:t>𝑠𝑠𝑔𝑔</a:t>
            </a:r>
            <a:r>
              <a:rPr dirty="0" baseline="-15873" sz="1050" spc="232">
                <a:latin typeface="Cambria Math"/>
                <a:cs typeface="Cambria Math"/>
              </a:rPr>
              <a:t> </a:t>
            </a:r>
            <a:r>
              <a:rPr dirty="0" sz="1000" spc="-5">
                <a:latin typeface="Cambria Math"/>
                <a:cs typeface="Cambria Math"/>
              </a:rPr>
              <a:t>=</a:t>
            </a:r>
            <a:r>
              <a:rPr dirty="0" sz="1000" spc="3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28" name="object 28"/>
          <p:cNvSpPr txBox="1"/>
          <p:nvPr/>
        </p:nvSpPr>
        <p:spPr>
          <a:xfrm>
            <a:off x="3781074" y="5981192"/>
            <a:ext cx="448309"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90">
                <a:latin typeface="Cambria Math"/>
                <a:cs typeface="Cambria Math"/>
              </a:rPr>
              <a:t>𝑀𝑀</a:t>
            </a:r>
            <a:r>
              <a:rPr dirty="0" sz="700" spc="-260">
                <a:latin typeface="Cambria Math"/>
                <a:cs typeface="Cambria Math"/>
              </a:rPr>
              <a:t>𝑔𝑔</a:t>
            </a:r>
            <a:r>
              <a:rPr dirty="0" baseline="11111" sz="1500" spc="-390">
                <a:latin typeface="Cambria Math"/>
                <a:cs typeface="Cambria Math"/>
              </a:rPr>
              <a:t>𝐻𝐻</a:t>
            </a:r>
            <a:r>
              <a:rPr dirty="0" sz="700" spc="-260">
                <a:latin typeface="Cambria Math"/>
                <a:cs typeface="Cambria Math"/>
              </a:rPr>
              <a:t>𝑠𝑠𝑒𝑒</a:t>
            </a:r>
            <a:endParaRPr sz="700">
              <a:latin typeface="Cambria Math"/>
              <a:cs typeface="Cambria Math"/>
            </a:endParaRPr>
          </a:p>
        </p:txBody>
      </p:sp>
      <p:sp>
        <p:nvSpPr>
          <p:cNvPr id="29" name="object 29"/>
          <p:cNvSpPr txBox="1"/>
          <p:nvPr/>
        </p:nvSpPr>
        <p:spPr>
          <a:xfrm>
            <a:off x="3879596" y="6139688"/>
            <a:ext cx="14541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r>
              <a:rPr dirty="0" sz="1000" spc="-505">
                <a:latin typeface="Cambria Math"/>
                <a:cs typeface="Cambria Math"/>
              </a:rPr>
              <a:t>𝐼𝐼</a:t>
            </a:r>
            <a:endParaRPr sz="1000">
              <a:latin typeface="Cambria Math"/>
              <a:cs typeface="Cambria Math"/>
            </a:endParaRPr>
          </a:p>
        </p:txBody>
      </p:sp>
      <p:sp>
        <p:nvSpPr>
          <p:cNvPr id="30" name="object 30"/>
          <p:cNvSpPr txBox="1"/>
          <p:nvPr/>
        </p:nvSpPr>
        <p:spPr>
          <a:xfrm>
            <a:off x="3990847" y="6203696"/>
            <a:ext cx="138430" cy="132080"/>
          </a:xfrm>
          <a:prstGeom prst="rect">
            <a:avLst/>
          </a:prstGeom>
        </p:spPr>
        <p:txBody>
          <a:bodyPr wrap="square" lIns="0" tIns="12065" rIns="0" bIns="0" rtlCol="0" vert="horz">
            <a:spAutoFit/>
          </a:bodyPr>
          <a:lstStyle/>
          <a:p>
            <a:pPr marL="12700">
              <a:lnSpc>
                <a:spcPct val="100000"/>
              </a:lnSpc>
              <a:spcBef>
                <a:spcPts val="95"/>
              </a:spcBef>
            </a:pPr>
            <a:r>
              <a:rPr dirty="0" sz="700" spc="-305">
                <a:latin typeface="Cambria Math"/>
                <a:cs typeface="Cambria Math"/>
              </a:rPr>
              <a:t>𝑝𝑝𝑝𝑝</a:t>
            </a:r>
            <a:endParaRPr sz="700">
              <a:latin typeface="Cambria Math"/>
              <a:cs typeface="Cambria Math"/>
            </a:endParaRPr>
          </a:p>
        </p:txBody>
      </p:sp>
      <p:sp>
        <p:nvSpPr>
          <p:cNvPr id="31" name="object 31"/>
          <p:cNvSpPr/>
          <p:nvPr/>
        </p:nvSpPr>
        <p:spPr>
          <a:xfrm>
            <a:off x="3819144" y="6157721"/>
            <a:ext cx="379730" cy="0"/>
          </a:xfrm>
          <a:custGeom>
            <a:avLst/>
            <a:gdLst/>
            <a:ahLst/>
            <a:cxnLst/>
            <a:rect l="l" t="t" r="r" b="b"/>
            <a:pathLst>
              <a:path w="379729" h="0">
                <a:moveTo>
                  <a:pt x="0" y="0"/>
                </a:moveTo>
                <a:lnTo>
                  <a:pt x="379475" y="0"/>
                </a:lnTo>
              </a:path>
            </a:pathLst>
          </a:custGeom>
          <a:ln w="7620">
            <a:solidFill>
              <a:srgbClr val="000000"/>
            </a:solidFill>
          </a:ln>
        </p:spPr>
        <p:txBody>
          <a:bodyPr wrap="square" lIns="0" tIns="0" rIns="0" bIns="0" rtlCol="0"/>
          <a:lstStyle/>
          <a:p/>
        </p:txBody>
      </p:sp>
      <p:sp>
        <p:nvSpPr>
          <p:cNvPr id="32" name="object 32"/>
          <p:cNvSpPr txBox="1"/>
          <p:nvPr/>
        </p:nvSpPr>
        <p:spPr>
          <a:xfrm>
            <a:off x="4181855" y="6080252"/>
            <a:ext cx="240029"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15">
                <a:latin typeface="Cambria Math"/>
                <a:cs typeface="Cambria Math"/>
              </a:rPr>
              <a:t>𝜃𝜃</a:t>
            </a:r>
            <a:r>
              <a:rPr dirty="0" sz="700" spc="-210">
                <a:latin typeface="Cambria Math"/>
                <a:cs typeface="Cambria Math"/>
              </a:rPr>
              <a:t>𝑒𝑒𝑒𝑒</a:t>
            </a:r>
            <a:endParaRPr sz="700">
              <a:latin typeface="Cambria Math"/>
              <a:cs typeface="Cambria Math"/>
            </a:endParaRPr>
          </a:p>
        </p:txBody>
      </p:sp>
      <p:sp>
        <p:nvSpPr>
          <p:cNvPr id="33" name="object 33"/>
          <p:cNvSpPr txBox="1"/>
          <p:nvPr/>
        </p:nvSpPr>
        <p:spPr>
          <a:xfrm>
            <a:off x="2002587" y="6470376"/>
            <a:ext cx="495300" cy="177800"/>
          </a:xfrm>
          <a:prstGeom prst="rect">
            <a:avLst/>
          </a:prstGeom>
        </p:spPr>
        <p:txBody>
          <a:bodyPr wrap="square" lIns="0" tIns="12065" rIns="0" bIns="0" rtlCol="0" vert="horz">
            <a:spAutoFit/>
          </a:bodyPr>
          <a:lstStyle/>
          <a:p>
            <a:pPr marL="38100">
              <a:lnSpc>
                <a:spcPct val="100000"/>
              </a:lnSpc>
              <a:spcBef>
                <a:spcPts val="95"/>
              </a:spcBef>
            </a:pPr>
            <a:r>
              <a:rPr dirty="0" sz="1000" spc="-265">
                <a:latin typeface="Cambria Math"/>
                <a:cs typeface="Cambria Math"/>
              </a:rPr>
              <a:t>𝑓𝑓</a:t>
            </a:r>
            <a:r>
              <a:rPr dirty="0" baseline="-15873" sz="1050" spc="-397">
                <a:latin typeface="Cambria Math"/>
                <a:cs typeface="Cambria Math"/>
              </a:rPr>
              <a:t>𝑠𝑠𝑔𝑔</a:t>
            </a:r>
            <a:r>
              <a:rPr dirty="0" baseline="-15873" sz="1050" spc="232">
                <a:latin typeface="Cambria Math"/>
                <a:cs typeface="Cambria Math"/>
              </a:rPr>
              <a:t> </a:t>
            </a:r>
            <a:r>
              <a:rPr dirty="0" sz="1000" spc="-5">
                <a:latin typeface="Cambria Math"/>
                <a:cs typeface="Cambria Math"/>
              </a:rPr>
              <a:t>=</a:t>
            </a:r>
            <a:r>
              <a:rPr dirty="0" sz="1000" spc="4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34" name="object 34"/>
          <p:cNvSpPr txBox="1"/>
          <p:nvPr/>
        </p:nvSpPr>
        <p:spPr>
          <a:xfrm>
            <a:off x="2468396" y="6372870"/>
            <a:ext cx="1414780"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97">
                <a:latin typeface="Cambria Math"/>
                <a:cs typeface="Cambria Math"/>
              </a:rPr>
              <a:t>(</a:t>
            </a:r>
            <a:r>
              <a:rPr dirty="0" sz="1000" spc="-65">
                <a:latin typeface="Cambria Math"/>
                <a:cs typeface="Cambria Math"/>
              </a:rPr>
              <a:t>−64.02𝑘𝑘 </a:t>
            </a:r>
            <a:r>
              <a:rPr dirty="0" sz="1000" spc="-5">
                <a:latin typeface="Cambria Math"/>
                <a:cs typeface="Cambria Math"/>
              </a:rPr>
              <a:t>∙</a:t>
            </a:r>
            <a:r>
              <a:rPr dirty="0" sz="1000" spc="-65">
                <a:latin typeface="Cambria Math"/>
                <a:cs typeface="Cambria Math"/>
              </a:rPr>
              <a:t> </a:t>
            </a:r>
            <a:r>
              <a:rPr dirty="0" sz="1000" spc="-135">
                <a:latin typeface="Cambria Math"/>
                <a:cs typeface="Cambria Math"/>
              </a:rPr>
              <a:t>𝑓𝑓𝑓𝑓</a:t>
            </a:r>
            <a:r>
              <a:rPr dirty="0" baseline="2777" sz="1500" spc="-202">
                <a:latin typeface="Cambria Math"/>
                <a:cs typeface="Cambria Math"/>
              </a:rPr>
              <a:t>)(</a:t>
            </a:r>
            <a:r>
              <a:rPr dirty="0" sz="1000" spc="-135">
                <a:latin typeface="Cambria Math"/>
                <a:cs typeface="Cambria Math"/>
              </a:rPr>
              <a:t>38.375𝑠𝑠𝑠𝑠</a:t>
            </a:r>
            <a:r>
              <a:rPr dirty="0" baseline="2777" sz="1500" spc="-202">
                <a:latin typeface="Cambria Math"/>
                <a:cs typeface="Cambria Math"/>
              </a:rPr>
              <a:t>)</a:t>
            </a:r>
            <a:endParaRPr baseline="2777" sz="1500">
              <a:latin typeface="Cambria Math"/>
              <a:cs typeface="Cambria Math"/>
            </a:endParaRPr>
          </a:p>
        </p:txBody>
      </p:sp>
      <p:sp>
        <p:nvSpPr>
          <p:cNvPr id="35" name="object 35"/>
          <p:cNvSpPr txBox="1"/>
          <p:nvPr/>
        </p:nvSpPr>
        <p:spPr>
          <a:xfrm>
            <a:off x="2737090" y="6555778"/>
            <a:ext cx="877569" cy="177800"/>
          </a:xfrm>
          <a:prstGeom prst="rect">
            <a:avLst/>
          </a:prstGeom>
        </p:spPr>
        <p:txBody>
          <a:bodyPr wrap="square" lIns="0" tIns="12065" rIns="0" bIns="0" rtlCol="0" vert="horz">
            <a:spAutoFit/>
          </a:bodyPr>
          <a:lstStyle/>
          <a:p>
            <a:pPr marL="38100">
              <a:lnSpc>
                <a:spcPct val="100000"/>
              </a:lnSpc>
              <a:spcBef>
                <a:spcPts val="95"/>
              </a:spcBef>
            </a:pPr>
            <a:r>
              <a:rPr dirty="0" sz="1000" spc="-60">
                <a:latin typeface="Cambria Math"/>
                <a:cs typeface="Cambria Math"/>
              </a:rPr>
              <a:t>2</a:t>
            </a:r>
            <a:r>
              <a:rPr dirty="0" baseline="2777" sz="1500" spc="-89">
                <a:latin typeface="Cambria Math"/>
                <a:cs typeface="Cambria Math"/>
              </a:rPr>
              <a:t>(</a:t>
            </a:r>
            <a:r>
              <a:rPr dirty="0" sz="1000" spc="-60">
                <a:latin typeface="Cambria Math"/>
                <a:cs typeface="Cambria Math"/>
              </a:rPr>
              <a:t>72018.4𝑠𝑠𝑠𝑠</a:t>
            </a:r>
            <a:r>
              <a:rPr dirty="0" baseline="23809" sz="1050" spc="-89">
                <a:latin typeface="Cambria Math"/>
                <a:cs typeface="Cambria Math"/>
              </a:rPr>
              <a:t>4</a:t>
            </a:r>
            <a:r>
              <a:rPr dirty="0" baseline="2777" sz="1500" spc="-89">
                <a:latin typeface="Cambria Math"/>
                <a:cs typeface="Cambria Math"/>
              </a:rPr>
              <a:t>)</a:t>
            </a:r>
            <a:endParaRPr baseline="2777" sz="1500">
              <a:latin typeface="Cambria Math"/>
              <a:cs typeface="Cambria Math"/>
            </a:endParaRPr>
          </a:p>
        </p:txBody>
      </p:sp>
      <p:sp>
        <p:nvSpPr>
          <p:cNvPr id="36" name="object 36"/>
          <p:cNvSpPr/>
          <p:nvPr/>
        </p:nvSpPr>
        <p:spPr>
          <a:xfrm>
            <a:off x="2481072" y="6573773"/>
            <a:ext cx="1390015" cy="0"/>
          </a:xfrm>
          <a:custGeom>
            <a:avLst/>
            <a:gdLst/>
            <a:ahLst/>
            <a:cxnLst/>
            <a:rect l="l" t="t" r="r" b="b"/>
            <a:pathLst>
              <a:path w="1390014" h="0">
                <a:moveTo>
                  <a:pt x="0" y="0"/>
                </a:moveTo>
                <a:lnTo>
                  <a:pt x="1389888" y="0"/>
                </a:lnTo>
              </a:path>
            </a:pathLst>
          </a:custGeom>
          <a:ln w="7620">
            <a:solidFill>
              <a:srgbClr val="000000"/>
            </a:solidFill>
          </a:ln>
        </p:spPr>
        <p:txBody>
          <a:bodyPr wrap="square" lIns="0" tIns="0" rIns="0" bIns="0" rtlCol="0"/>
          <a:lstStyle/>
          <a:p/>
        </p:txBody>
      </p:sp>
      <p:sp>
        <p:nvSpPr>
          <p:cNvPr id="37" name="object 37"/>
          <p:cNvSpPr/>
          <p:nvPr/>
        </p:nvSpPr>
        <p:spPr>
          <a:xfrm>
            <a:off x="4767071" y="6573773"/>
            <a:ext cx="256540" cy="0"/>
          </a:xfrm>
          <a:custGeom>
            <a:avLst/>
            <a:gdLst/>
            <a:ahLst/>
            <a:cxnLst/>
            <a:rect l="l" t="t" r="r" b="b"/>
            <a:pathLst>
              <a:path w="256539" h="0">
                <a:moveTo>
                  <a:pt x="0" y="0"/>
                </a:moveTo>
                <a:lnTo>
                  <a:pt x="256032" y="0"/>
                </a:lnTo>
              </a:path>
            </a:pathLst>
          </a:custGeom>
          <a:ln w="7620">
            <a:solidFill>
              <a:srgbClr val="000000"/>
            </a:solidFill>
          </a:ln>
        </p:spPr>
        <p:txBody>
          <a:bodyPr wrap="square" lIns="0" tIns="0" rIns="0" bIns="0" rtlCol="0"/>
          <a:lstStyle/>
          <a:p/>
        </p:txBody>
      </p:sp>
      <p:sp>
        <p:nvSpPr>
          <p:cNvPr id="38" name="object 38"/>
          <p:cNvSpPr txBox="1"/>
          <p:nvPr/>
        </p:nvSpPr>
        <p:spPr>
          <a:xfrm>
            <a:off x="3879596" y="6372852"/>
            <a:ext cx="1858645" cy="360680"/>
          </a:xfrm>
          <a:prstGeom prst="rect">
            <a:avLst/>
          </a:prstGeom>
        </p:spPr>
        <p:txBody>
          <a:bodyPr wrap="square" lIns="0" tIns="12065" rIns="0" bIns="0" rtlCol="0" vert="horz">
            <a:spAutoFit/>
          </a:bodyPr>
          <a:lstStyle/>
          <a:p>
            <a:pPr algn="ctr" marL="167640">
              <a:lnSpc>
                <a:spcPts val="985"/>
              </a:lnSpc>
              <a:spcBef>
                <a:spcPts val="95"/>
              </a:spcBef>
            </a:pPr>
            <a:r>
              <a:rPr dirty="0" sz="1000" spc="-165">
                <a:latin typeface="Cambria Math"/>
                <a:cs typeface="Cambria Math"/>
              </a:rPr>
              <a:t>12𝑠𝑠𝑠𝑠</a:t>
            </a:r>
            <a:endParaRPr sz="1000">
              <a:latin typeface="Cambria Math"/>
              <a:cs typeface="Cambria Math"/>
            </a:endParaRPr>
          </a:p>
          <a:p>
            <a:pPr algn="ctr">
              <a:lnSpc>
                <a:spcPts val="720"/>
              </a:lnSpc>
              <a:tabLst>
                <a:tab pos="1130300" algn="l"/>
              </a:tabLst>
            </a:pPr>
            <a:r>
              <a:rPr dirty="0" baseline="2777" sz="1500" spc="-7">
                <a:latin typeface="Cambria Math"/>
                <a:cs typeface="Cambria Math"/>
              </a:rPr>
              <a:t>(</a:t>
            </a:r>
            <a:r>
              <a:rPr dirty="0" sz="1000" spc="-5">
                <a:latin typeface="Cambria Math"/>
                <a:cs typeface="Cambria Math"/>
              </a:rPr>
              <a:t>0.04452</a:t>
            </a:r>
            <a:r>
              <a:rPr dirty="0" sz="1000" spc="15">
                <a:latin typeface="Cambria Math"/>
                <a:cs typeface="Cambria Math"/>
              </a:rPr>
              <a:t> </a:t>
            </a:r>
            <a:r>
              <a:rPr dirty="0" sz="1000" spc="-300">
                <a:latin typeface="Cambria Math"/>
                <a:cs typeface="Cambria Math"/>
              </a:rPr>
              <a:t>𝐴𝐴𝐴𝐴𝑑𝑑</a:t>
            </a:r>
            <a:r>
              <a:rPr dirty="0" baseline="2777" sz="1500" spc="-450">
                <a:latin typeface="Cambria Math"/>
                <a:cs typeface="Cambria Math"/>
              </a:rPr>
              <a:t>)</a:t>
            </a:r>
            <a:r>
              <a:rPr dirty="0" baseline="2777" sz="1500" spc="-67">
                <a:latin typeface="Cambria Math"/>
                <a:cs typeface="Cambria Math"/>
              </a:rPr>
              <a:t> </a:t>
            </a:r>
            <a:r>
              <a:rPr dirty="0" sz="1000" spc="-254">
                <a:latin typeface="Cambria Math"/>
                <a:cs typeface="Cambria Math"/>
              </a:rPr>
              <a:t>�	�</a:t>
            </a:r>
            <a:r>
              <a:rPr dirty="0" sz="1000" spc="45">
                <a:latin typeface="Cambria Math"/>
                <a:cs typeface="Cambria Math"/>
              </a:rPr>
              <a:t> </a:t>
            </a:r>
            <a:r>
              <a:rPr dirty="0" sz="1000" spc="-5">
                <a:latin typeface="Cambria Math"/>
                <a:cs typeface="Cambria Math"/>
              </a:rPr>
              <a:t>=   </a:t>
            </a:r>
            <a:r>
              <a:rPr dirty="0" sz="1000" spc="-220">
                <a:latin typeface="Cambria Math"/>
                <a:cs typeface="Cambria Math"/>
              </a:rPr>
              <a:t>0.009𝑘𝑘𝑠𝑠𝑠𝑠</a:t>
            </a:r>
            <a:endParaRPr sz="1000">
              <a:latin typeface="Cambria Math"/>
              <a:cs typeface="Cambria Math"/>
            </a:endParaRPr>
          </a:p>
          <a:p>
            <a:pPr algn="ctr" marL="167640">
              <a:lnSpc>
                <a:spcPts val="935"/>
              </a:lnSpc>
            </a:pPr>
            <a:r>
              <a:rPr dirty="0" sz="1000" spc="-254">
                <a:latin typeface="Cambria Math"/>
                <a:cs typeface="Cambria Math"/>
              </a:rPr>
              <a:t>1𝑓𝑓𝑓𝑓</a:t>
            </a:r>
            <a:endParaRPr sz="1000">
              <a:latin typeface="Cambria Math"/>
              <a:cs typeface="Cambria Math"/>
            </a:endParaRPr>
          </a:p>
        </p:txBody>
      </p:sp>
      <p:sp>
        <p:nvSpPr>
          <p:cNvPr id="39" name="object 39"/>
          <p:cNvSpPr txBox="1"/>
          <p:nvPr/>
        </p:nvSpPr>
        <p:spPr>
          <a:xfrm>
            <a:off x="673100" y="6706006"/>
            <a:ext cx="1655445" cy="470534"/>
          </a:xfrm>
          <a:prstGeom prst="rect">
            <a:avLst/>
          </a:prstGeom>
        </p:spPr>
        <p:txBody>
          <a:bodyPr wrap="square" lIns="0" tIns="82550" rIns="0" bIns="0" rtlCol="0" vert="horz">
            <a:spAutoFit/>
          </a:bodyPr>
          <a:lstStyle/>
          <a:p>
            <a:pPr marL="12700">
              <a:lnSpc>
                <a:spcPct val="100000"/>
              </a:lnSpc>
              <a:spcBef>
                <a:spcPts val="650"/>
              </a:spcBef>
            </a:pPr>
            <a:r>
              <a:rPr dirty="0" sz="1000" spc="-5" b="1">
                <a:latin typeface="Times New Roman"/>
                <a:cs typeface="Times New Roman"/>
              </a:rPr>
              <a:t>At </a:t>
            </a:r>
            <a:r>
              <a:rPr dirty="0" sz="1000" b="1">
                <a:latin typeface="Times New Roman"/>
                <a:cs typeface="Times New Roman"/>
              </a:rPr>
              <a:t>Harp</a:t>
            </a:r>
            <a:r>
              <a:rPr dirty="0" sz="1000" spc="-5" b="1">
                <a:latin typeface="Times New Roman"/>
                <a:cs typeface="Times New Roman"/>
              </a:rPr>
              <a:t> Point</a:t>
            </a:r>
            <a:endParaRPr sz="1000">
              <a:latin typeface="Times New Roman"/>
              <a:cs typeface="Times New Roman"/>
            </a:endParaRPr>
          </a:p>
          <a:p>
            <a:pPr marL="12700">
              <a:lnSpc>
                <a:spcPct val="100000"/>
              </a:lnSpc>
              <a:spcBef>
                <a:spcPts val="555"/>
              </a:spcBef>
            </a:pPr>
            <a:r>
              <a:rPr dirty="0" sz="1000" spc="-5">
                <a:latin typeface="Times New Roman"/>
                <a:cs typeface="Times New Roman"/>
              </a:rPr>
              <a:t>Top left flange tip at Harp Point</a:t>
            </a:r>
            <a:endParaRPr sz="1000">
              <a:latin typeface="Times New Roman"/>
              <a:cs typeface="Times New Roman"/>
            </a:endParaRPr>
          </a:p>
        </p:txBody>
      </p:sp>
      <p:sp>
        <p:nvSpPr>
          <p:cNvPr id="40" name="object 40"/>
          <p:cNvSpPr txBox="1"/>
          <p:nvPr/>
        </p:nvSpPr>
        <p:spPr>
          <a:xfrm>
            <a:off x="3421290" y="7331456"/>
            <a:ext cx="33591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42">
                <a:latin typeface="Cambria Math"/>
                <a:cs typeface="Cambria Math"/>
              </a:rPr>
              <a:t>𝑓𝑓</a:t>
            </a:r>
            <a:r>
              <a:rPr dirty="0" sz="700" spc="-295">
                <a:latin typeface="Cambria Math"/>
                <a:cs typeface="Cambria Math"/>
              </a:rPr>
              <a:t>𝑑𝑑𝑠𝑠</a:t>
            </a:r>
            <a:r>
              <a:rPr dirty="0" sz="700" spc="145">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41" name="object 41"/>
          <p:cNvSpPr txBox="1"/>
          <p:nvPr/>
        </p:nvSpPr>
        <p:spPr>
          <a:xfrm>
            <a:off x="3715499" y="7232395"/>
            <a:ext cx="43497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27">
                <a:latin typeface="Cambria Math"/>
                <a:cs typeface="Cambria Math"/>
              </a:rPr>
              <a:t>𝑀𝑀</a:t>
            </a:r>
            <a:r>
              <a:rPr dirty="0" sz="700" spc="-285">
                <a:latin typeface="Cambria Math"/>
                <a:cs typeface="Cambria Math"/>
              </a:rPr>
              <a:t>𝑔𝑔</a:t>
            </a:r>
            <a:r>
              <a:rPr dirty="0" baseline="11111" sz="1500" spc="-427">
                <a:latin typeface="Cambria Math"/>
                <a:cs typeface="Cambria Math"/>
              </a:rPr>
              <a:t>𝐻𝐻</a:t>
            </a:r>
            <a:r>
              <a:rPr dirty="0" sz="700" spc="-285">
                <a:latin typeface="Cambria Math"/>
                <a:cs typeface="Cambria Math"/>
              </a:rPr>
              <a:t>𝑑𝑑𝑒𝑒</a:t>
            </a:r>
            <a:endParaRPr sz="700">
              <a:latin typeface="Cambria Math"/>
              <a:cs typeface="Cambria Math"/>
            </a:endParaRPr>
          </a:p>
        </p:txBody>
      </p:sp>
      <p:sp>
        <p:nvSpPr>
          <p:cNvPr id="42" name="object 42"/>
          <p:cNvSpPr txBox="1"/>
          <p:nvPr/>
        </p:nvSpPr>
        <p:spPr>
          <a:xfrm>
            <a:off x="3806444" y="7390892"/>
            <a:ext cx="14541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r>
              <a:rPr dirty="0" sz="1000" spc="-505">
                <a:latin typeface="Cambria Math"/>
                <a:cs typeface="Cambria Math"/>
              </a:rPr>
              <a:t>𝐼𝐼</a:t>
            </a:r>
            <a:endParaRPr sz="1000">
              <a:latin typeface="Cambria Math"/>
              <a:cs typeface="Cambria Math"/>
            </a:endParaRPr>
          </a:p>
        </p:txBody>
      </p:sp>
      <p:sp>
        <p:nvSpPr>
          <p:cNvPr id="43" name="object 43"/>
          <p:cNvSpPr txBox="1"/>
          <p:nvPr/>
        </p:nvSpPr>
        <p:spPr>
          <a:xfrm>
            <a:off x="3917696" y="7454900"/>
            <a:ext cx="138430" cy="132080"/>
          </a:xfrm>
          <a:prstGeom prst="rect">
            <a:avLst/>
          </a:prstGeom>
        </p:spPr>
        <p:txBody>
          <a:bodyPr wrap="square" lIns="0" tIns="12065" rIns="0" bIns="0" rtlCol="0" vert="horz">
            <a:spAutoFit/>
          </a:bodyPr>
          <a:lstStyle/>
          <a:p>
            <a:pPr marL="12700">
              <a:lnSpc>
                <a:spcPct val="100000"/>
              </a:lnSpc>
              <a:spcBef>
                <a:spcPts val="95"/>
              </a:spcBef>
            </a:pPr>
            <a:r>
              <a:rPr dirty="0" sz="700" spc="-305">
                <a:latin typeface="Cambria Math"/>
                <a:cs typeface="Cambria Math"/>
              </a:rPr>
              <a:t>𝑝𝑝𝑝𝑝</a:t>
            </a:r>
            <a:endParaRPr sz="700">
              <a:latin typeface="Cambria Math"/>
              <a:cs typeface="Cambria Math"/>
            </a:endParaRPr>
          </a:p>
        </p:txBody>
      </p:sp>
      <p:sp>
        <p:nvSpPr>
          <p:cNvPr id="44" name="object 44"/>
          <p:cNvSpPr/>
          <p:nvPr/>
        </p:nvSpPr>
        <p:spPr>
          <a:xfrm>
            <a:off x="3753611" y="7408932"/>
            <a:ext cx="364490" cy="0"/>
          </a:xfrm>
          <a:custGeom>
            <a:avLst/>
            <a:gdLst/>
            <a:ahLst/>
            <a:cxnLst/>
            <a:rect l="l" t="t" r="r" b="b"/>
            <a:pathLst>
              <a:path w="364489" h="0">
                <a:moveTo>
                  <a:pt x="0" y="0"/>
                </a:moveTo>
                <a:lnTo>
                  <a:pt x="364236" y="0"/>
                </a:lnTo>
              </a:path>
            </a:pathLst>
          </a:custGeom>
          <a:ln w="7607">
            <a:solidFill>
              <a:srgbClr val="000000"/>
            </a:solidFill>
          </a:ln>
        </p:spPr>
        <p:txBody>
          <a:bodyPr wrap="square" lIns="0" tIns="0" rIns="0" bIns="0" rtlCol="0"/>
          <a:lstStyle/>
          <a:p/>
        </p:txBody>
      </p:sp>
      <p:sp>
        <p:nvSpPr>
          <p:cNvPr id="45" name="object 45"/>
          <p:cNvSpPr txBox="1"/>
          <p:nvPr/>
        </p:nvSpPr>
        <p:spPr>
          <a:xfrm>
            <a:off x="4101084" y="7331456"/>
            <a:ext cx="240029"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15">
                <a:latin typeface="Cambria Math"/>
                <a:cs typeface="Cambria Math"/>
              </a:rPr>
              <a:t>𝜃𝜃</a:t>
            </a:r>
            <a:r>
              <a:rPr dirty="0" sz="700" spc="-210">
                <a:latin typeface="Cambria Math"/>
                <a:cs typeface="Cambria Math"/>
              </a:rPr>
              <a:t>𝑒𝑒𝑒𝑒</a:t>
            </a:r>
            <a:endParaRPr sz="700">
              <a:latin typeface="Cambria Math"/>
              <a:cs typeface="Cambria Math"/>
            </a:endParaRPr>
          </a:p>
        </p:txBody>
      </p:sp>
      <p:sp>
        <p:nvSpPr>
          <p:cNvPr id="46" name="object 46"/>
          <p:cNvSpPr txBox="1"/>
          <p:nvPr/>
        </p:nvSpPr>
        <p:spPr>
          <a:xfrm>
            <a:off x="2206802" y="7720062"/>
            <a:ext cx="335280" cy="177800"/>
          </a:xfrm>
          <a:prstGeom prst="rect">
            <a:avLst/>
          </a:prstGeom>
        </p:spPr>
        <p:txBody>
          <a:bodyPr wrap="square" lIns="0" tIns="12065" rIns="0" bIns="0" rtlCol="0" vert="horz">
            <a:spAutoFit/>
          </a:bodyPr>
          <a:lstStyle/>
          <a:p>
            <a:pPr marL="38100">
              <a:lnSpc>
                <a:spcPct val="100000"/>
              </a:lnSpc>
              <a:spcBef>
                <a:spcPts val="95"/>
              </a:spcBef>
            </a:pPr>
            <a:r>
              <a:rPr dirty="0" sz="1000" spc="-295">
                <a:latin typeface="Cambria Math"/>
                <a:cs typeface="Cambria Math"/>
              </a:rPr>
              <a:t>𝑓𝑓</a:t>
            </a:r>
            <a:r>
              <a:rPr dirty="0" baseline="-15873" sz="1050" spc="-442">
                <a:latin typeface="Cambria Math"/>
                <a:cs typeface="Cambria Math"/>
              </a:rPr>
              <a:t>𝑑𝑑𝑠𝑠</a:t>
            </a:r>
            <a:r>
              <a:rPr dirty="0" baseline="-15873" sz="1050" spc="217">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47" name="object 47"/>
          <p:cNvSpPr txBox="1"/>
          <p:nvPr/>
        </p:nvSpPr>
        <p:spPr>
          <a:xfrm>
            <a:off x="2526271" y="7622551"/>
            <a:ext cx="1152525"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97">
                <a:latin typeface="Cambria Math"/>
                <a:cs typeface="Cambria Math"/>
              </a:rPr>
              <a:t>(</a:t>
            </a:r>
            <a:r>
              <a:rPr dirty="0" sz="1000" spc="-65">
                <a:latin typeface="Cambria Math"/>
                <a:cs typeface="Cambria Math"/>
              </a:rPr>
              <a:t>2425.0𝑘𝑘 </a:t>
            </a:r>
            <a:r>
              <a:rPr dirty="0" sz="1000" spc="-5">
                <a:latin typeface="Cambria Math"/>
                <a:cs typeface="Cambria Math"/>
              </a:rPr>
              <a:t>∙</a:t>
            </a:r>
            <a:r>
              <a:rPr dirty="0" sz="1000" spc="-120">
                <a:latin typeface="Cambria Math"/>
                <a:cs typeface="Cambria Math"/>
              </a:rPr>
              <a:t> </a:t>
            </a:r>
            <a:r>
              <a:rPr dirty="0" sz="1000" spc="-170">
                <a:latin typeface="Cambria Math"/>
                <a:cs typeface="Cambria Math"/>
              </a:rPr>
              <a:t>𝑓𝑓𝑓𝑓</a:t>
            </a:r>
            <a:r>
              <a:rPr dirty="0" baseline="2777" sz="1500" spc="-254">
                <a:latin typeface="Cambria Math"/>
                <a:cs typeface="Cambria Math"/>
              </a:rPr>
              <a:t>)(</a:t>
            </a:r>
            <a:r>
              <a:rPr dirty="0" sz="1000" spc="-170">
                <a:latin typeface="Cambria Math"/>
                <a:cs typeface="Cambria Math"/>
              </a:rPr>
              <a:t>49𝑠𝑠𝑠𝑠</a:t>
            </a:r>
            <a:r>
              <a:rPr dirty="0" baseline="2777" sz="1500" spc="-254">
                <a:latin typeface="Cambria Math"/>
                <a:cs typeface="Cambria Math"/>
              </a:rPr>
              <a:t>)</a:t>
            </a:r>
            <a:endParaRPr baseline="2777" sz="1500">
              <a:latin typeface="Cambria Math"/>
              <a:cs typeface="Cambria Math"/>
            </a:endParaRPr>
          </a:p>
        </p:txBody>
      </p:sp>
      <p:sp>
        <p:nvSpPr>
          <p:cNvPr id="48" name="object 48"/>
          <p:cNvSpPr txBox="1"/>
          <p:nvPr/>
        </p:nvSpPr>
        <p:spPr>
          <a:xfrm>
            <a:off x="2665564" y="7805458"/>
            <a:ext cx="875665" cy="177800"/>
          </a:xfrm>
          <a:prstGeom prst="rect">
            <a:avLst/>
          </a:prstGeom>
        </p:spPr>
        <p:txBody>
          <a:bodyPr wrap="square" lIns="0" tIns="12065" rIns="0" bIns="0" rtlCol="0" vert="horz">
            <a:spAutoFit/>
          </a:bodyPr>
          <a:lstStyle/>
          <a:p>
            <a:pPr marL="38100">
              <a:lnSpc>
                <a:spcPct val="100000"/>
              </a:lnSpc>
              <a:spcBef>
                <a:spcPts val="95"/>
              </a:spcBef>
            </a:pPr>
            <a:r>
              <a:rPr dirty="0" sz="1000" spc="-60">
                <a:latin typeface="Cambria Math"/>
                <a:cs typeface="Cambria Math"/>
              </a:rPr>
              <a:t>2</a:t>
            </a:r>
            <a:r>
              <a:rPr dirty="0" baseline="2777" sz="1500" spc="-89">
                <a:latin typeface="Cambria Math"/>
                <a:cs typeface="Cambria Math"/>
              </a:rPr>
              <a:t>(</a:t>
            </a:r>
            <a:r>
              <a:rPr dirty="0" sz="1000" spc="-60">
                <a:latin typeface="Cambria Math"/>
                <a:cs typeface="Cambria Math"/>
              </a:rPr>
              <a:t>72018.4𝑠𝑠𝑠𝑠</a:t>
            </a:r>
            <a:r>
              <a:rPr dirty="0" baseline="23809" sz="1050" spc="-89">
                <a:latin typeface="Cambria Math"/>
                <a:cs typeface="Cambria Math"/>
              </a:rPr>
              <a:t>4</a:t>
            </a:r>
            <a:r>
              <a:rPr dirty="0" baseline="2777" sz="1500" spc="-89">
                <a:latin typeface="Cambria Math"/>
                <a:cs typeface="Cambria Math"/>
              </a:rPr>
              <a:t>)</a:t>
            </a:r>
            <a:endParaRPr baseline="2777" sz="1500">
              <a:latin typeface="Cambria Math"/>
              <a:cs typeface="Cambria Math"/>
            </a:endParaRPr>
          </a:p>
        </p:txBody>
      </p:sp>
      <p:sp>
        <p:nvSpPr>
          <p:cNvPr id="49" name="object 49"/>
          <p:cNvSpPr/>
          <p:nvPr/>
        </p:nvSpPr>
        <p:spPr>
          <a:xfrm>
            <a:off x="2538983" y="7823454"/>
            <a:ext cx="1129665" cy="0"/>
          </a:xfrm>
          <a:custGeom>
            <a:avLst/>
            <a:gdLst/>
            <a:ahLst/>
            <a:cxnLst/>
            <a:rect l="l" t="t" r="r" b="b"/>
            <a:pathLst>
              <a:path w="1129664" h="0">
                <a:moveTo>
                  <a:pt x="0" y="0"/>
                </a:moveTo>
                <a:lnTo>
                  <a:pt x="1129283" y="0"/>
                </a:lnTo>
              </a:path>
            </a:pathLst>
          </a:custGeom>
          <a:ln w="7619">
            <a:solidFill>
              <a:srgbClr val="000000"/>
            </a:solidFill>
          </a:ln>
        </p:spPr>
        <p:txBody>
          <a:bodyPr wrap="square" lIns="0" tIns="0" rIns="0" bIns="0" rtlCol="0"/>
          <a:lstStyle/>
          <a:p/>
        </p:txBody>
      </p:sp>
      <p:sp>
        <p:nvSpPr>
          <p:cNvPr id="50" name="object 50"/>
          <p:cNvSpPr/>
          <p:nvPr/>
        </p:nvSpPr>
        <p:spPr>
          <a:xfrm>
            <a:off x="4562855" y="7823454"/>
            <a:ext cx="256540" cy="0"/>
          </a:xfrm>
          <a:custGeom>
            <a:avLst/>
            <a:gdLst/>
            <a:ahLst/>
            <a:cxnLst/>
            <a:rect l="l" t="t" r="r" b="b"/>
            <a:pathLst>
              <a:path w="256539" h="0">
                <a:moveTo>
                  <a:pt x="0" y="0"/>
                </a:moveTo>
                <a:lnTo>
                  <a:pt x="256032" y="0"/>
                </a:lnTo>
              </a:path>
            </a:pathLst>
          </a:custGeom>
          <a:ln w="7619">
            <a:solidFill>
              <a:srgbClr val="000000"/>
            </a:solidFill>
          </a:ln>
        </p:spPr>
        <p:txBody>
          <a:bodyPr wrap="square" lIns="0" tIns="0" rIns="0" bIns="0" rtlCol="0"/>
          <a:lstStyle/>
          <a:p/>
        </p:txBody>
      </p:sp>
      <p:sp>
        <p:nvSpPr>
          <p:cNvPr id="51" name="object 51"/>
          <p:cNvSpPr txBox="1"/>
          <p:nvPr/>
        </p:nvSpPr>
        <p:spPr>
          <a:xfrm>
            <a:off x="3676903" y="7622532"/>
            <a:ext cx="1857375" cy="360680"/>
          </a:xfrm>
          <a:prstGeom prst="rect">
            <a:avLst/>
          </a:prstGeom>
        </p:spPr>
        <p:txBody>
          <a:bodyPr wrap="square" lIns="0" tIns="12065" rIns="0" bIns="0" rtlCol="0" vert="horz">
            <a:spAutoFit/>
          </a:bodyPr>
          <a:lstStyle/>
          <a:p>
            <a:pPr algn="ctr" marL="166370">
              <a:lnSpc>
                <a:spcPts val="985"/>
              </a:lnSpc>
              <a:spcBef>
                <a:spcPts val="95"/>
              </a:spcBef>
            </a:pPr>
            <a:r>
              <a:rPr dirty="0" sz="1000" spc="-165">
                <a:latin typeface="Cambria Math"/>
                <a:cs typeface="Cambria Math"/>
              </a:rPr>
              <a:t>12𝑠𝑠𝑠𝑠</a:t>
            </a:r>
            <a:endParaRPr sz="1000">
              <a:latin typeface="Cambria Math"/>
              <a:cs typeface="Cambria Math"/>
            </a:endParaRPr>
          </a:p>
          <a:p>
            <a:pPr algn="ctr">
              <a:lnSpc>
                <a:spcPts val="720"/>
              </a:lnSpc>
              <a:tabLst>
                <a:tab pos="1129030" algn="l"/>
              </a:tabLst>
            </a:pPr>
            <a:r>
              <a:rPr dirty="0" baseline="2777" sz="1500" spc="-7">
                <a:latin typeface="Cambria Math"/>
                <a:cs typeface="Cambria Math"/>
              </a:rPr>
              <a:t>(</a:t>
            </a:r>
            <a:r>
              <a:rPr dirty="0" sz="1000" spc="-5">
                <a:latin typeface="Cambria Math"/>
                <a:cs typeface="Cambria Math"/>
              </a:rPr>
              <a:t>0.04452</a:t>
            </a:r>
            <a:r>
              <a:rPr dirty="0" sz="1000" spc="10">
                <a:latin typeface="Cambria Math"/>
                <a:cs typeface="Cambria Math"/>
              </a:rPr>
              <a:t> </a:t>
            </a:r>
            <a:r>
              <a:rPr dirty="0" sz="1000" spc="-300">
                <a:latin typeface="Cambria Math"/>
                <a:cs typeface="Cambria Math"/>
              </a:rPr>
              <a:t>𝐴𝐴𝐴𝐴𝑑𝑑</a:t>
            </a:r>
            <a:r>
              <a:rPr dirty="0" baseline="2777" sz="1500" spc="-450">
                <a:latin typeface="Cambria Math"/>
                <a:cs typeface="Cambria Math"/>
              </a:rPr>
              <a:t>)</a:t>
            </a:r>
            <a:r>
              <a:rPr dirty="0" baseline="2777" sz="1500" spc="-60">
                <a:latin typeface="Cambria Math"/>
                <a:cs typeface="Cambria Math"/>
              </a:rPr>
              <a:t> </a:t>
            </a:r>
            <a:r>
              <a:rPr dirty="0" sz="1000" spc="-254">
                <a:latin typeface="Cambria Math"/>
                <a:cs typeface="Cambria Math"/>
              </a:rPr>
              <a:t>�	�</a:t>
            </a:r>
            <a:r>
              <a:rPr dirty="0" sz="1000" spc="50">
                <a:latin typeface="Cambria Math"/>
                <a:cs typeface="Cambria Math"/>
              </a:rPr>
              <a:t> </a:t>
            </a:r>
            <a:r>
              <a:rPr dirty="0" sz="1000" spc="-5">
                <a:latin typeface="Cambria Math"/>
                <a:cs typeface="Cambria Math"/>
              </a:rPr>
              <a:t>=   </a:t>
            </a:r>
            <a:r>
              <a:rPr dirty="0" sz="1000" spc="-220">
                <a:latin typeface="Cambria Math"/>
                <a:cs typeface="Cambria Math"/>
              </a:rPr>
              <a:t>0.451𝑘𝑘𝑠𝑠𝑠𝑠</a:t>
            </a:r>
            <a:endParaRPr sz="1000">
              <a:latin typeface="Cambria Math"/>
              <a:cs typeface="Cambria Math"/>
            </a:endParaRPr>
          </a:p>
          <a:p>
            <a:pPr algn="ctr" marL="165735">
              <a:lnSpc>
                <a:spcPts val="935"/>
              </a:lnSpc>
            </a:pPr>
            <a:r>
              <a:rPr dirty="0" sz="1000" spc="-254">
                <a:latin typeface="Cambria Math"/>
                <a:cs typeface="Cambria Math"/>
              </a:rPr>
              <a:t>1𝑓𝑓𝑓𝑓</a:t>
            </a:r>
            <a:endParaRPr sz="1000">
              <a:latin typeface="Cambria Math"/>
              <a:cs typeface="Cambria Math"/>
            </a:endParaRPr>
          </a:p>
        </p:txBody>
      </p:sp>
      <p:sp>
        <p:nvSpPr>
          <p:cNvPr id="52" name="object 52"/>
          <p:cNvSpPr txBox="1"/>
          <p:nvPr/>
        </p:nvSpPr>
        <p:spPr>
          <a:xfrm>
            <a:off x="673100" y="8027923"/>
            <a:ext cx="190309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Bottom right flange tip at Harp</a:t>
            </a:r>
            <a:r>
              <a:rPr dirty="0" sz="1000" spc="10">
                <a:latin typeface="Times New Roman"/>
                <a:cs typeface="Times New Roman"/>
              </a:rPr>
              <a:t> </a:t>
            </a:r>
            <a:r>
              <a:rPr dirty="0" sz="1000" spc="-5">
                <a:latin typeface="Times New Roman"/>
                <a:cs typeface="Times New Roman"/>
              </a:rPr>
              <a:t>Point</a:t>
            </a:r>
            <a:endParaRPr sz="1000">
              <a:latin typeface="Times New Roman"/>
              <a:cs typeface="Times New Roman"/>
            </a:endParaRPr>
          </a:p>
        </p:txBody>
      </p:sp>
      <p:sp>
        <p:nvSpPr>
          <p:cNvPr id="53" name="object 53"/>
          <p:cNvSpPr txBox="1"/>
          <p:nvPr/>
        </p:nvSpPr>
        <p:spPr>
          <a:xfrm>
            <a:off x="3342106" y="8334287"/>
            <a:ext cx="494030" cy="177800"/>
          </a:xfrm>
          <a:prstGeom prst="rect">
            <a:avLst/>
          </a:prstGeom>
        </p:spPr>
        <p:txBody>
          <a:bodyPr wrap="square" lIns="0" tIns="12065" rIns="0" bIns="0" rtlCol="0" vert="horz">
            <a:spAutoFit/>
          </a:bodyPr>
          <a:lstStyle/>
          <a:p>
            <a:pPr marL="38100">
              <a:lnSpc>
                <a:spcPct val="100000"/>
              </a:lnSpc>
              <a:spcBef>
                <a:spcPts val="95"/>
              </a:spcBef>
            </a:pPr>
            <a:r>
              <a:rPr dirty="0" sz="1000" spc="-265">
                <a:latin typeface="Cambria Math"/>
                <a:cs typeface="Cambria Math"/>
              </a:rPr>
              <a:t>𝑓𝑓</a:t>
            </a:r>
            <a:r>
              <a:rPr dirty="0" baseline="-15873" sz="1050" spc="-397">
                <a:latin typeface="Cambria Math"/>
                <a:cs typeface="Cambria Math"/>
              </a:rPr>
              <a:t>𝑠𝑠𝑔𝑔</a:t>
            </a:r>
            <a:r>
              <a:rPr dirty="0" baseline="-15873" sz="1050" spc="232">
                <a:latin typeface="Cambria Math"/>
                <a:cs typeface="Cambria Math"/>
              </a:rPr>
              <a:t> </a:t>
            </a:r>
            <a:r>
              <a:rPr dirty="0" sz="1000" spc="-5">
                <a:latin typeface="Cambria Math"/>
                <a:cs typeface="Cambria Math"/>
              </a:rPr>
              <a:t>=</a:t>
            </a:r>
            <a:r>
              <a:rPr dirty="0" sz="1000" spc="3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54" name="object 54"/>
          <p:cNvSpPr txBox="1"/>
          <p:nvPr/>
        </p:nvSpPr>
        <p:spPr>
          <a:xfrm>
            <a:off x="3781074" y="8261095"/>
            <a:ext cx="448309"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90">
                <a:latin typeface="Cambria Math"/>
                <a:cs typeface="Cambria Math"/>
              </a:rPr>
              <a:t>𝑀𝑀</a:t>
            </a:r>
            <a:r>
              <a:rPr dirty="0" sz="700" spc="-260">
                <a:latin typeface="Cambria Math"/>
                <a:cs typeface="Cambria Math"/>
              </a:rPr>
              <a:t>𝑔𝑔</a:t>
            </a:r>
            <a:r>
              <a:rPr dirty="0" baseline="11111" sz="1500" spc="-390">
                <a:latin typeface="Cambria Math"/>
                <a:cs typeface="Cambria Math"/>
              </a:rPr>
              <a:t>𝐻𝐻</a:t>
            </a:r>
            <a:r>
              <a:rPr dirty="0" sz="700" spc="-260">
                <a:latin typeface="Cambria Math"/>
                <a:cs typeface="Cambria Math"/>
              </a:rPr>
              <a:t>𝑠𝑠𝑒𝑒</a:t>
            </a:r>
            <a:endParaRPr sz="700">
              <a:latin typeface="Cambria Math"/>
              <a:cs typeface="Cambria Math"/>
            </a:endParaRPr>
          </a:p>
        </p:txBody>
      </p:sp>
      <p:sp>
        <p:nvSpPr>
          <p:cNvPr id="55" name="object 55"/>
          <p:cNvSpPr txBox="1"/>
          <p:nvPr/>
        </p:nvSpPr>
        <p:spPr>
          <a:xfrm>
            <a:off x="3879596" y="8419592"/>
            <a:ext cx="14541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r>
              <a:rPr dirty="0" sz="1000" spc="-505">
                <a:latin typeface="Cambria Math"/>
                <a:cs typeface="Cambria Math"/>
              </a:rPr>
              <a:t>𝐼𝐼</a:t>
            </a:r>
            <a:endParaRPr sz="1000">
              <a:latin typeface="Cambria Math"/>
              <a:cs typeface="Cambria Math"/>
            </a:endParaRPr>
          </a:p>
        </p:txBody>
      </p:sp>
      <p:sp>
        <p:nvSpPr>
          <p:cNvPr id="56" name="object 56"/>
          <p:cNvSpPr txBox="1"/>
          <p:nvPr/>
        </p:nvSpPr>
        <p:spPr>
          <a:xfrm>
            <a:off x="3990847" y="8483600"/>
            <a:ext cx="138430" cy="132080"/>
          </a:xfrm>
          <a:prstGeom prst="rect">
            <a:avLst/>
          </a:prstGeom>
        </p:spPr>
        <p:txBody>
          <a:bodyPr wrap="square" lIns="0" tIns="12065" rIns="0" bIns="0" rtlCol="0" vert="horz">
            <a:spAutoFit/>
          </a:bodyPr>
          <a:lstStyle/>
          <a:p>
            <a:pPr marL="12700">
              <a:lnSpc>
                <a:spcPct val="100000"/>
              </a:lnSpc>
              <a:spcBef>
                <a:spcPts val="95"/>
              </a:spcBef>
            </a:pPr>
            <a:r>
              <a:rPr dirty="0" sz="700" spc="-305">
                <a:latin typeface="Cambria Math"/>
                <a:cs typeface="Cambria Math"/>
              </a:rPr>
              <a:t>𝑝𝑝𝑝𝑝</a:t>
            </a:r>
            <a:endParaRPr sz="700">
              <a:latin typeface="Cambria Math"/>
              <a:cs typeface="Cambria Math"/>
            </a:endParaRPr>
          </a:p>
        </p:txBody>
      </p:sp>
      <p:sp>
        <p:nvSpPr>
          <p:cNvPr id="57" name="object 57"/>
          <p:cNvSpPr/>
          <p:nvPr/>
        </p:nvSpPr>
        <p:spPr>
          <a:xfrm>
            <a:off x="3819144" y="8437632"/>
            <a:ext cx="379730" cy="0"/>
          </a:xfrm>
          <a:custGeom>
            <a:avLst/>
            <a:gdLst/>
            <a:ahLst/>
            <a:cxnLst/>
            <a:rect l="l" t="t" r="r" b="b"/>
            <a:pathLst>
              <a:path w="379729" h="0">
                <a:moveTo>
                  <a:pt x="0" y="0"/>
                </a:moveTo>
                <a:lnTo>
                  <a:pt x="379475" y="0"/>
                </a:lnTo>
              </a:path>
            </a:pathLst>
          </a:custGeom>
          <a:ln w="7607">
            <a:solidFill>
              <a:srgbClr val="000000"/>
            </a:solidFill>
          </a:ln>
        </p:spPr>
        <p:txBody>
          <a:bodyPr wrap="square" lIns="0" tIns="0" rIns="0" bIns="0" rtlCol="0"/>
          <a:lstStyle/>
          <a:p/>
        </p:txBody>
      </p:sp>
      <p:sp>
        <p:nvSpPr>
          <p:cNvPr id="58" name="object 58"/>
          <p:cNvSpPr txBox="1"/>
          <p:nvPr/>
        </p:nvSpPr>
        <p:spPr>
          <a:xfrm>
            <a:off x="4181855" y="8360155"/>
            <a:ext cx="240029"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15">
                <a:latin typeface="Cambria Math"/>
                <a:cs typeface="Cambria Math"/>
              </a:rPr>
              <a:t>𝜃𝜃</a:t>
            </a:r>
            <a:r>
              <a:rPr dirty="0" sz="700" spc="-210">
                <a:latin typeface="Cambria Math"/>
                <a:cs typeface="Cambria Math"/>
              </a:rPr>
              <a:t>𝑒𝑒𝑒𝑒</a:t>
            </a:r>
            <a:endParaRPr sz="700">
              <a:latin typeface="Cambria Math"/>
              <a:cs typeface="Cambria Math"/>
            </a:endParaRPr>
          </a:p>
        </p:txBody>
      </p:sp>
      <p:sp>
        <p:nvSpPr>
          <p:cNvPr id="59" name="object 59"/>
          <p:cNvSpPr txBox="1"/>
          <p:nvPr/>
        </p:nvSpPr>
        <p:spPr>
          <a:xfrm>
            <a:off x="1967423" y="8748762"/>
            <a:ext cx="495934" cy="177800"/>
          </a:xfrm>
          <a:prstGeom prst="rect">
            <a:avLst/>
          </a:prstGeom>
        </p:spPr>
        <p:txBody>
          <a:bodyPr wrap="square" lIns="0" tIns="12065" rIns="0" bIns="0" rtlCol="0" vert="horz">
            <a:spAutoFit/>
          </a:bodyPr>
          <a:lstStyle/>
          <a:p>
            <a:pPr marL="38100">
              <a:lnSpc>
                <a:spcPct val="100000"/>
              </a:lnSpc>
              <a:spcBef>
                <a:spcPts val="95"/>
              </a:spcBef>
            </a:pPr>
            <a:r>
              <a:rPr dirty="0" sz="1000" spc="-265">
                <a:latin typeface="Cambria Math"/>
                <a:cs typeface="Cambria Math"/>
              </a:rPr>
              <a:t>𝑓𝑓</a:t>
            </a:r>
            <a:r>
              <a:rPr dirty="0" baseline="-15873" sz="1050" spc="-397">
                <a:latin typeface="Cambria Math"/>
                <a:cs typeface="Cambria Math"/>
              </a:rPr>
              <a:t>𝑠𝑠𝑔𝑔</a:t>
            </a:r>
            <a:r>
              <a:rPr dirty="0" baseline="-15873" sz="1050" spc="232">
                <a:latin typeface="Cambria Math"/>
                <a:cs typeface="Cambria Math"/>
              </a:rPr>
              <a:t> </a:t>
            </a:r>
            <a:r>
              <a:rPr dirty="0" sz="1000" spc="-5">
                <a:latin typeface="Cambria Math"/>
                <a:cs typeface="Cambria Math"/>
              </a:rPr>
              <a:t>=</a:t>
            </a:r>
            <a:r>
              <a:rPr dirty="0" sz="1000" spc="4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60" name="object 60"/>
          <p:cNvSpPr txBox="1"/>
          <p:nvPr/>
        </p:nvSpPr>
        <p:spPr>
          <a:xfrm>
            <a:off x="2433344" y="8651251"/>
            <a:ext cx="1390650"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97">
                <a:latin typeface="Cambria Math"/>
                <a:cs typeface="Cambria Math"/>
              </a:rPr>
              <a:t>(</a:t>
            </a:r>
            <a:r>
              <a:rPr dirty="0" sz="1000" spc="-65">
                <a:latin typeface="Cambria Math"/>
                <a:cs typeface="Cambria Math"/>
              </a:rPr>
              <a:t>2425.0𝑘𝑘 </a:t>
            </a:r>
            <a:r>
              <a:rPr dirty="0" sz="1000" spc="-5">
                <a:latin typeface="Cambria Math"/>
                <a:cs typeface="Cambria Math"/>
              </a:rPr>
              <a:t>∙</a:t>
            </a:r>
            <a:r>
              <a:rPr dirty="0" sz="1000" spc="-114">
                <a:latin typeface="Cambria Math"/>
                <a:cs typeface="Cambria Math"/>
              </a:rPr>
              <a:t> </a:t>
            </a:r>
            <a:r>
              <a:rPr dirty="0" sz="1000" spc="-130">
                <a:latin typeface="Cambria Math"/>
                <a:cs typeface="Cambria Math"/>
              </a:rPr>
              <a:t>𝑓𝑓𝑓𝑓</a:t>
            </a:r>
            <a:r>
              <a:rPr dirty="0" baseline="2777" sz="1500" spc="-195">
                <a:latin typeface="Cambria Math"/>
                <a:cs typeface="Cambria Math"/>
              </a:rPr>
              <a:t>)(</a:t>
            </a:r>
            <a:r>
              <a:rPr dirty="0" sz="1000" spc="-130">
                <a:latin typeface="Cambria Math"/>
                <a:cs typeface="Cambria Math"/>
              </a:rPr>
              <a:t>38.375𝑠𝑠𝑠𝑠</a:t>
            </a:r>
            <a:r>
              <a:rPr dirty="0" baseline="2777" sz="1500" spc="-195">
                <a:latin typeface="Cambria Math"/>
                <a:cs typeface="Cambria Math"/>
              </a:rPr>
              <a:t>)</a:t>
            </a:r>
            <a:endParaRPr baseline="2777" sz="1500">
              <a:latin typeface="Cambria Math"/>
              <a:cs typeface="Cambria Math"/>
            </a:endParaRPr>
          </a:p>
        </p:txBody>
      </p:sp>
      <p:sp>
        <p:nvSpPr>
          <p:cNvPr id="61" name="object 61"/>
          <p:cNvSpPr txBox="1"/>
          <p:nvPr/>
        </p:nvSpPr>
        <p:spPr>
          <a:xfrm>
            <a:off x="2690021" y="8834158"/>
            <a:ext cx="876935" cy="177800"/>
          </a:xfrm>
          <a:prstGeom prst="rect">
            <a:avLst/>
          </a:prstGeom>
        </p:spPr>
        <p:txBody>
          <a:bodyPr wrap="square" lIns="0" tIns="12065" rIns="0" bIns="0" rtlCol="0" vert="horz">
            <a:spAutoFit/>
          </a:bodyPr>
          <a:lstStyle/>
          <a:p>
            <a:pPr marL="38100">
              <a:lnSpc>
                <a:spcPct val="100000"/>
              </a:lnSpc>
              <a:spcBef>
                <a:spcPts val="95"/>
              </a:spcBef>
            </a:pPr>
            <a:r>
              <a:rPr dirty="0" sz="1000" spc="-60">
                <a:latin typeface="Cambria Math"/>
                <a:cs typeface="Cambria Math"/>
              </a:rPr>
              <a:t>2</a:t>
            </a:r>
            <a:r>
              <a:rPr dirty="0" baseline="2777" sz="1500" spc="-89">
                <a:latin typeface="Cambria Math"/>
                <a:cs typeface="Cambria Math"/>
              </a:rPr>
              <a:t>(</a:t>
            </a:r>
            <a:r>
              <a:rPr dirty="0" sz="1000" spc="-60">
                <a:latin typeface="Cambria Math"/>
                <a:cs typeface="Cambria Math"/>
              </a:rPr>
              <a:t>72018.4𝑠𝑠𝑠𝑠</a:t>
            </a:r>
            <a:r>
              <a:rPr dirty="0" baseline="23809" sz="1050" spc="-89">
                <a:latin typeface="Cambria Math"/>
                <a:cs typeface="Cambria Math"/>
              </a:rPr>
              <a:t>4</a:t>
            </a:r>
            <a:r>
              <a:rPr dirty="0" baseline="2777" sz="1500" spc="-89">
                <a:latin typeface="Cambria Math"/>
                <a:cs typeface="Cambria Math"/>
              </a:rPr>
              <a:t>)</a:t>
            </a:r>
            <a:endParaRPr baseline="2777" sz="1500">
              <a:latin typeface="Cambria Math"/>
              <a:cs typeface="Cambria Math"/>
            </a:endParaRPr>
          </a:p>
        </p:txBody>
      </p:sp>
      <p:sp>
        <p:nvSpPr>
          <p:cNvPr id="62" name="object 62"/>
          <p:cNvSpPr/>
          <p:nvPr/>
        </p:nvSpPr>
        <p:spPr>
          <a:xfrm>
            <a:off x="2446020" y="8852154"/>
            <a:ext cx="1365885" cy="0"/>
          </a:xfrm>
          <a:custGeom>
            <a:avLst/>
            <a:gdLst/>
            <a:ahLst/>
            <a:cxnLst/>
            <a:rect l="l" t="t" r="r" b="b"/>
            <a:pathLst>
              <a:path w="1365885" h="0">
                <a:moveTo>
                  <a:pt x="0" y="0"/>
                </a:moveTo>
                <a:lnTo>
                  <a:pt x="1365504" y="0"/>
                </a:lnTo>
              </a:path>
            </a:pathLst>
          </a:custGeom>
          <a:ln w="7619">
            <a:solidFill>
              <a:srgbClr val="000000"/>
            </a:solidFill>
          </a:ln>
        </p:spPr>
        <p:txBody>
          <a:bodyPr wrap="square" lIns="0" tIns="0" rIns="0" bIns="0" rtlCol="0"/>
          <a:lstStyle/>
          <a:p/>
        </p:txBody>
      </p:sp>
      <p:sp>
        <p:nvSpPr>
          <p:cNvPr id="63" name="object 63"/>
          <p:cNvSpPr/>
          <p:nvPr/>
        </p:nvSpPr>
        <p:spPr>
          <a:xfrm>
            <a:off x="4707635" y="8852154"/>
            <a:ext cx="256540" cy="0"/>
          </a:xfrm>
          <a:custGeom>
            <a:avLst/>
            <a:gdLst/>
            <a:ahLst/>
            <a:cxnLst/>
            <a:rect l="l" t="t" r="r" b="b"/>
            <a:pathLst>
              <a:path w="256539" h="0">
                <a:moveTo>
                  <a:pt x="0" y="0"/>
                </a:moveTo>
                <a:lnTo>
                  <a:pt x="256032" y="0"/>
                </a:lnTo>
              </a:path>
            </a:pathLst>
          </a:custGeom>
          <a:ln w="7619">
            <a:solidFill>
              <a:srgbClr val="000000"/>
            </a:solidFill>
          </a:ln>
        </p:spPr>
        <p:txBody>
          <a:bodyPr wrap="square" lIns="0" tIns="0" rIns="0" bIns="0" rtlCol="0"/>
          <a:lstStyle/>
          <a:p/>
        </p:txBody>
      </p:sp>
      <p:sp>
        <p:nvSpPr>
          <p:cNvPr id="64" name="object 64"/>
          <p:cNvSpPr txBox="1"/>
          <p:nvPr/>
        </p:nvSpPr>
        <p:spPr>
          <a:xfrm>
            <a:off x="3820159" y="8651232"/>
            <a:ext cx="1953260" cy="360680"/>
          </a:xfrm>
          <a:prstGeom prst="rect">
            <a:avLst/>
          </a:prstGeom>
        </p:spPr>
        <p:txBody>
          <a:bodyPr wrap="square" lIns="0" tIns="12065" rIns="0" bIns="0" rtlCol="0" vert="horz">
            <a:spAutoFit/>
          </a:bodyPr>
          <a:lstStyle/>
          <a:p>
            <a:pPr algn="ctr" marL="73660">
              <a:lnSpc>
                <a:spcPts val="985"/>
              </a:lnSpc>
              <a:spcBef>
                <a:spcPts val="95"/>
              </a:spcBef>
            </a:pPr>
            <a:r>
              <a:rPr dirty="0" sz="1000" spc="-165">
                <a:latin typeface="Cambria Math"/>
                <a:cs typeface="Cambria Math"/>
              </a:rPr>
              <a:t>12𝑠𝑠𝑠𝑠</a:t>
            </a:r>
            <a:endParaRPr sz="1000">
              <a:latin typeface="Cambria Math"/>
              <a:cs typeface="Cambria Math"/>
            </a:endParaRPr>
          </a:p>
          <a:p>
            <a:pPr algn="ctr">
              <a:lnSpc>
                <a:spcPts val="720"/>
              </a:lnSpc>
              <a:tabLst>
                <a:tab pos="1130300" algn="l"/>
              </a:tabLst>
            </a:pPr>
            <a:r>
              <a:rPr dirty="0" baseline="2777" sz="1500" spc="-7">
                <a:latin typeface="Cambria Math"/>
                <a:cs typeface="Cambria Math"/>
              </a:rPr>
              <a:t>(</a:t>
            </a:r>
            <a:r>
              <a:rPr dirty="0" sz="1000" spc="-5">
                <a:latin typeface="Cambria Math"/>
                <a:cs typeface="Cambria Math"/>
              </a:rPr>
              <a:t>0.04452</a:t>
            </a:r>
            <a:r>
              <a:rPr dirty="0" sz="1000" spc="10">
                <a:latin typeface="Cambria Math"/>
                <a:cs typeface="Cambria Math"/>
              </a:rPr>
              <a:t> </a:t>
            </a:r>
            <a:r>
              <a:rPr dirty="0" sz="1000" spc="-300">
                <a:latin typeface="Cambria Math"/>
                <a:cs typeface="Cambria Math"/>
              </a:rPr>
              <a:t>𝐴𝐴𝐴𝐴𝑑𝑑</a:t>
            </a:r>
            <a:r>
              <a:rPr dirty="0" baseline="2777" sz="1500" spc="-450">
                <a:latin typeface="Cambria Math"/>
                <a:cs typeface="Cambria Math"/>
              </a:rPr>
              <a:t>)</a:t>
            </a:r>
            <a:r>
              <a:rPr dirty="0" baseline="2777" sz="1500" spc="-67">
                <a:latin typeface="Cambria Math"/>
                <a:cs typeface="Cambria Math"/>
              </a:rPr>
              <a:t> </a:t>
            </a:r>
            <a:r>
              <a:rPr dirty="0" sz="1000" spc="-254">
                <a:latin typeface="Cambria Math"/>
                <a:cs typeface="Cambria Math"/>
              </a:rPr>
              <a:t>�	�</a:t>
            </a:r>
            <a:r>
              <a:rPr dirty="0" sz="1000" spc="45">
                <a:latin typeface="Cambria Math"/>
                <a:cs typeface="Cambria Math"/>
              </a:rPr>
              <a:t> </a:t>
            </a:r>
            <a:r>
              <a:rPr dirty="0" sz="1000" spc="-5">
                <a:latin typeface="Cambria Math"/>
                <a:cs typeface="Cambria Math"/>
              </a:rPr>
              <a:t>=    </a:t>
            </a:r>
            <a:r>
              <a:rPr dirty="0" sz="1000" spc="-204">
                <a:latin typeface="Cambria Math"/>
                <a:cs typeface="Cambria Math"/>
              </a:rPr>
              <a:t>−0.353𝑘𝑘𝑠𝑠𝑠𝑠</a:t>
            </a:r>
            <a:endParaRPr sz="1000">
              <a:latin typeface="Cambria Math"/>
              <a:cs typeface="Cambria Math"/>
            </a:endParaRPr>
          </a:p>
          <a:p>
            <a:pPr algn="ctr" marL="73025">
              <a:lnSpc>
                <a:spcPts val="935"/>
              </a:lnSpc>
            </a:pPr>
            <a:r>
              <a:rPr dirty="0" sz="1000" spc="-254">
                <a:latin typeface="Cambria Math"/>
                <a:cs typeface="Cambria Math"/>
              </a:rPr>
              <a:t>1𝑓𝑓𝑓𝑓</a:t>
            </a:r>
            <a:endParaRPr sz="1000">
              <a:latin typeface="Cambria Math"/>
              <a:cs typeface="Cambria Math"/>
            </a:endParaRPr>
          </a:p>
        </p:txBody>
      </p:sp>
      <p:sp>
        <p:nvSpPr>
          <p:cNvPr id="65" name="object 65"/>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33</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596900" y="857757"/>
            <a:ext cx="4834890" cy="1978660"/>
          </a:xfrm>
          <a:prstGeom prst="rect">
            <a:avLst/>
          </a:prstGeom>
        </p:spPr>
        <p:txBody>
          <a:bodyPr wrap="square" lIns="0" tIns="47625" rIns="0" bIns="0" rtlCol="0" vert="horz">
            <a:spAutoFit/>
          </a:bodyPr>
          <a:lstStyle/>
          <a:p>
            <a:pPr marL="88900">
              <a:lnSpc>
                <a:spcPct val="100000"/>
              </a:lnSpc>
              <a:spcBef>
                <a:spcPts val="375"/>
              </a:spcBef>
            </a:pPr>
            <a:r>
              <a:rPr dirty="0" sz="1100">
                <a:latin typeface="Arial"/>
                <a:cs typeface="Arial"/>
              </a:rPr>
              <a:t>4.2.4.4.3 </a:t>
            </a:r>
            <a:r>
              <a:rPr dirty="0" sz="1100" spc="-5">
                <a:latin typeface="Arial"/>
                <a:cs typeface="Arial"/>
              </a:rPr>
              <a:t>Total</a:t>
            </a:r>
            <a:r>
              <a:rPr dirty="0" sz="1100" spc="-185">
                <a:latin typeface="Arial"/>
                <a:cs typeface="Arial"/>
              </a:rPr>
              <a:t> </a:t>
            </a:r>
            <a:r>
              <a:rPr dirty="0" sz="1100" spc="-5">
                <a:latin typeface="Arial"/>
                <a:cs typeface="Arial"/>
              </a:rPr>
              <a:t>stress</a:t>
            </a:r>
            <a:endParaRPr sz="1100">
              <a:latin typeface="Arial"/>
              <a:cs typeface="Arial"/>
            </a:endParaRPr>
          </a:p>
          <a:p>
            <a:pPr marL="88900">
              <a:lnSpc>
                <a:spcPct val="100000"/>
              </a:lnSpc>
              <a:spcBef>
                <a:spcPts val="245"/>
              </a:spcBef>
            </a:pPr>
            <a:r>
              <a:rPr dirty="0" sz="1000" spc="-5">
                <a:latin typeface="Times New Roman"/>
                <a:cs typeface="Times New Roman"/>
              </a:rPr>
              <a:t>Top left flange tip at lift</a:t>
            </a:r>
            <a:r>
              <a:rPr dirty="0" sz="1000" spc="30">
                <a:latin typeface="Times New Roman"/>
                <a:cs typeface="Times New Roman"/>
              </a:rPr>
              <a:t> </a:t>
            </a:r>
            <a:r>
              <a:rPr dirty="0" sz="1000" spc="-5">
                <a:latin typeface="Times New Roman"/>
                <a:cs typeface="Times New Roman"/>
              </a:rPr>
              <a:t>point</a:t>
            </a:r>
            <a:endParaRPr sz="1000">
              <a:latin typeface="Times New Roman"/>
              <a:cs typeface="Times New Roman"/>
            </a:endParaRPr>
          </a:p>
          <a:p>
            <a:pPr algn="ctr" marL="1737360">
              <a:lnSpc>
                <a:spcPct val="100000"/>
              </a:lnSpc>
              <a:spcBef>
                <a:spcPts val="565"/>
              </a:spcBef>
            </a:pPr>
            <a:r>
              <a:rPr dirty="0" sz="1000" spc="-295">
                <a:latin typeface="Cambria Math"/>
                <a:cs typeface="Cambria Math"/>
              </a:rPr>
              <a:t>𝑓𝑓</a:t>
            </a:r>
            <a:r>
              <a:rPr dirty="0" baseline="-15873" sz="1050" spc="-442">
                <a:latin typeface="Cambria Math"/>
                <a:cs typeface="Cambria Math"/>
              </a:rPr>
              <a:t>𝑑𝑑𝑠𝑠</a:t>
            </a:r>
            <a:r>
              <a:rPr dirty="0" baseline="-15873" sz="1050" spc="284">
                <a:latin typeface="Cambria Math"/>
                <a:cs typeface="Cambria Math"/>
              </a:rPr>
              <a:t> </a:t>
            </a:r>
            <a:r>
              <a:rPr dirty="0" sz="1000" spc="-5">
                <a:latin typeface="Cambria Math"/>
                <a:cs typeface="Cambria Math"/>
              </a:rPr>
              <a:t>= </a:t>
            </a:r>
            <a:r>
              <a:rPr dirty="0" sz="1000" spc="-140">
                <a:latin typeface="Cambria Math"/>
                <a:cs typeface="Cambria Math"/>
              </a:rPr>
              <a:t>−0.329𝑘𝑘𝑠𝑠𝑠𝑠 </a:t>
            </a:r>
            <a:r>
              <a:rPr dirty="0" sz="1000" spc="-5">
                <a:latin typeface="Cambria Math"/>
                <a:cs typeface="Cambria Math"/>
              </a:rPr>
              <a:t>+ </a:t>
            </a:r>
            <a:r>
              <a:rPr dirty="0" sz="1000" spc="-155">
                <a:latin typeface="Cambria Math"/>
                <a:cs typeface="Cambria Math"/>
              </a:rPr>
              <a:t>0.040𝑘𝑘𝑠𝑠𝑠𝑠 </a:t>
            </a:r>
            <a:r>
              <a:rPr dirty="0" sz="1000" spc="-5">
                <a:latin typeface="Cambria Math"/>
                <a:cs typeface="Cambria Math"/>
              </a:rPr>
              <a:t>− </a:t>
            </a:r>
            <a:r>
              <a:rPr dirty="0" sz="1000" spc="-155">
                <a:latin typeface="Cambria Math"/>
                <a:cs typeface="Cambria Math"/>
              </a:rPr>
              <a:t>0.012𝑘𝑘𝑠𝑠𝑠𝑠 </a:t>
            </a:r>
            <a:r>
              <a:rPr dirty="0" sz="1000" spc="-5">
                <a:latin typeface="Cambria Math"/>
                <a:cs typeface="Cambria Math"/>
              </a:rPr>
              <a:t>=</a:t>
            </a:r>
            <a:r>
              <a:rPr dirty="0" sz="1000" spc="-15">
                <a:latin typeface="Cambria Math"/>
                <a:cs typeface="Cambria Math"/>
              </a:rPr>
              <a:t> </a:t>
            </a:r>
            <a:r>
              <a:rPr dirty="0" sz="1000" spc="-140">
                <a:latin typeface="Cambria Math"/>
                <a:cs typeface="Cambria Math"/>
              </a:rPr>
              <a:t>−0.576𝑘𝑘𝑠𝑠𝑠𝑠</a:t>
            </a:r>
            <a:endParaRPr sz="1000">
              <a:latin typeface="Cambria Math"/>
              <a:cs typeface="Cambria Math"/>
            </a:endParaRPr>
          </a:p>
          <a:p>
            <a:pPr marL="88265">
              <a:lnSpc>
                <a:spcPct val="100000"/>
              </a:lnSpc>
              <a:spcBef>
                <a:spcPts val="565"/>
              </a:spcBef>
            </a:pPr>
            <a:r>
              <a:rPr dirty="0" sz="1000" spc="-5">
                <a:latin typeface="Times New Roman"/>
                <a:cs typeface="Times New Roman"/>
              </a:rPr>
              <a:t>Bottom left flange tip at lift</a:t>
            </a:r>
            <a:r>
              <a:rPr dirty="0" sz="1000" spc="15">
                <a:latin typeface="Times New Roman"/>
                <a:cs typeface="Times New Roman"/>
              </a:rPr>
              <a:t> </a:t>
            </a:r>
            <a:r>
              <a:rPr dirty="0" sz="1000" spc="-5">
                <a:latin typeface="Times New Roman"/>
                <a:cs typeface="Times New Roman"/>
              </a:rPr>
              <a:t>point</a:t>
            </a:r>
            <a:endParaRPr sz="1000">
              <a:latin typeface="Times New Roman"/>
              <a:cs typeface="Times New Roman"/>
            </a:endParaRPr>
          </a:p>
          <a:p>
            <a:pPr algn="ctr" marL="1737360">
              <a:lnSpc>
                <a:spcPct val="100000"/>
              </a:lnSpc>
              <a:spcBef>
                <a:spcPts val="560"/>
              </a:spcBef>
            </a:pPr>
            <a:r>
              <a:rPr dirty="0" sz="1000" spc="-265">
                <a:latin typeface="Cambria Math"/>
                <a:cs typeface="Cambria Math"/>
              </a:rPr>
              <a:t>𝑓𝑓</a:t>
            </a:r>
            <a:r>
              <a:rPr dirty="0" baseline="-15873" sz="1050" spc="-397">
                <a:latin typeface="Cambria Math"/>
                <a:cs typeface="Cambria Math"/>
              </a:rPr>
              <a:t>𝑠𝑠𝑔𝑔</a:t>
            </a:r>
            <a:r>
              <a:rPr dirty="0" baseline="-15873" sz="1050" spc="284">
                <a:latin typeface="Cambria Math"/>
                <a:cs typeface="Cambria Math"/>
              </a:rPr>
              <a:t> </a:t>
            </a:r>
            <a:r>
              <a:rPr dirty="0" sz="1000" spc="-5">
                <a:latin typeface="Cambria Math"/>
                <a:cs typeface="Cambria Math"/>
              </a:rPr>
              <a:t>= </a:t>
            </a:r>
            <a:r>
              <a:rPr dirty="0" sz="1000" spc="-140">
                <a:latin typeface="Cambria Math"/>
                <a:cs typeface="Cambria Math"/>
              </a:rPr>
              <a:t>−4.754𝑘𝑘𝑠𝑠𝑠𝑠 </a:t>
            </a:r>
            <a:r>
              <a:rPr dirty="0" sz="1000" spc="-5">
                <a:latin typeface="Cambria Math"/>
                <a:cs typeface="Cambria Math"/>
              </a:rPr>
              <a:t>− </a:t>
            </a:r>
            <a:r>
              <a:rPr dirty="0" sz="1000" spc="-155">
                <a:latin typeface="Cambria Math"/>
                <a:cs typeface="Cambria Math"/>
              </a:rPr>
              <a:t>0.037𝑘𝑘𝑠𝑠𝑠𝑠 </a:t>
            </a:r>
            <a:r>
              <a:rPr dirty="0" sz="1000" spc="-5">
                <a:latin typeface="Cambria Math"/>
                <a:cs typeface="Cambria Math"/>
              </a:rPr>
              <a:t>+ </a:t>
            </a:r>
            <a:r>
              <a:rPr dirty="0" sz="1000" spc="-155">
                <a:latin typeface="Cambria Math"/>
                <a:cs typeface="Cambria Math"/>
              </a:rPr>
              <a:t>0.009𝑘𝑘𝑠𝑠𝑠𝑠 </a:t>
            </a:r>
            <a:r>
              <a:rPr dirty="0" sz="1000" spc="-5">
                <a:latin typeface="Cambria Math"/>
                <a:cs typeface="Cambria Math"/>
              </a:rPr>
              <a:t>=</a:t>
            </a:r>
            <a:r>
              <a:rPr dirty="0" sz="1000" spc="-30">
                <a:latin typeface="Cambria Math"/>
                <a:cs typeface="Cambria Math"/>
              </a:rPr>
              <a:t> </a:t>
            </a:r>
            <a:r>
              <a:rPr dirty="0" sz="1000" spc="-140">
                <a:latin typeface="Cambria Math"/>
                <a:cs typeface="Cambria Math"/>
              </a:rPr>
              <a:t>−4.528𝑘𝑘𝑠𝑠𝑠𝑠</a:t>
            </a:r>
            <a:endParaRPr sz="1000">
              <a:latin typeface="Cambria Math"/>
              <a:cs typeface="Cambria Math"/>
            </a:endParaRPr>
          </a:p>
          <a:p>
            <a:pPr marL="88265">
              <a:lnSpc>
                <a:spcPct val="100000"/>
              </a:lnSpc>
              <a:spcBef>
                <a:spcPts val="555"/>
              </a:spcBef>
            </a:pPr>
            <a:r>
              <a:rPr dirty="0" sz="1000" spc="-5">
                <a:latin typeface="Times New Roman"/>
                <a:cs typeface="Times New Roman"/>
              </a:rPr>
              <a:t>Top left flange tip at Harp</a:t>
            </a:r>
            <a:r>
              <a:rPr dirty="0" sz="1000" spc="35">
                <a:latin typeface="Times New Roman"/>
                <a:cs typeface="Times New Roman"/>
              </a:rPr>
              <a:t> </a:t>
            </a:r>
            <a:r>
              <a:rPr dirty="0" sz="1000" spc="-5">
                <a:latin typeface="Times New Roman"/>
                <a:cs typeface="Times New Roman"/>
              </a:rPr>
              <a:t>Point</a:t>
            </a:r>
            <a:endParaRPr sz="1000">
              <a:latin typeface="Times New Roman"/>
              <a:cs typeface="Times New Roman"/>
            </a:endParaRPr>
          </a:p>
          <a:p>
            <a:pPr algn="ctr" marL="1739264">
              <a:lnSpc>
                <a:spcPct val="100000"/>
              </a:lnSpc>
              <a:spcBef>
                <a:spcPts val="565"/>
              </a:spcBef>
            </a:pPr>
            <a:r>
              <a:rPr dirty="0" sz="1000" spc="-295">
                <a:latin typeface="Cambria Math"/>
                <a:cs typeface="Cambria Math"/>
              </a:rPr>
              <a:t>𝑓𝑓</a:t>
            </a:r>
            <a:r>
              <a:rPr dirty="0" baseline="-15873" sz="1050" spc="-442">
                <a:latin typeface="Cambria Math"/>
                <a:cs typeface="Cambria Math"/>
              </a:rPr>
              <a:t>𝑑𝑑𝑠𝑠</a:t>
            </a:r>
            <a:r>
              <a:rPr dirty="0" baseline="-15873" sz="1050" spc="270">
                <a:latin typeface="Cambria Math"/>
                <a:cs typeface="Cambria Math"/>
              </a:rPr>
              <a:t> </a:t>
            </a:r>
            <a:r>
              <a:rPr dirty="0" sz="1000" spc="-5">
                <a:latin typeface="Cambria Math"/>
                <a:cs typeface="Cambria Math"/>
              </a:rPr>
              <a:t>= </a:t>
            </a:r>
            <a:r>
              <a:rPr dirty="0" sz="1000" spc="-155">
                <a:latin typeface="Cambria Math"/>
                <a:cs typeface="Cambria Math"/>
              </a:rPr>
              <a:t>1.335𝑘𝑘𝑠𝑠𝑠𝑠 </a:t>
            </a:r>
            <a:r>
              <a:rPr dirty="0" sz="1000" spc="-5">
                <a:latin typeface="Cambria Math"/>
                <a:cs typeface="Cambria Math"/>
              </a:rPr>
              <a:t>− </a:t>
            </a:r>
            <a:r>
              <a:rPr dirty="0" sz="1000" spc="-155">
                <a:latin typeface="Cambria Math"/>
                <a:cs typeface="Cambria Math"/>
              </a:rPr>
              <a:t>1.519𝑘𝑘𝑠𝑠𝑠𝑠 </a:t>
            </a:r>
            <a:r>
              <a:rPr dirty="0" sz="1000" spc="-5">
                <a:latin typeface="Cambria Math"/>
                <a:cs typeface="Cambria Math"/>
              </a:rPr>
              <a:t>+ </a:t>
            </a:r>
            <a:r>
              <a:rPr dirty="0" sz="1000" spc="-155">
                <a:latin typeface="Cambria Math"/>
                <a:cs typeface="Cambria Math"/>
              </a:rPr>
              <a:t>0.451𝑘𝑘𝑠𝑠𝑠𝑠 </a:t>
            </a:r>
            <a:r>
              <a:rPr dirty="0" sz="1000" spc="-5">
                <a:latin typeface="Cambria Math"/>
                <a:cs typeface="Cambria Math"/>
              </a:rPr>
              <a:t>=</a:t>
            </a:r>
            <a:r>
              <a:rPr dirty="0" sz="1000" spc="-40">
                <a:latin typeface="Cambria Math"/>
                <a:cs typeface="Cambria Math"/>
              </a:rPr>
              <a:t> </a:t>
            </a:r>
            <a:r>
              <a:rPr dirty="0" sz="1000" spc="-150">
                <a:latin typeface="Cambria Math"/>
                <a:cs typeface="Cambria Math"/>
              </a:rPr>
              <a:t>0.266𝑘𝑘𝑠𝑠𝑠𝑠</a:t>
            </a:r>
            <a:endParaRPr sz="1000">
              <a:latin typeface="Cambria Math"/>
              <a:cs typeface="Cambria Math"/>
            </a:endParaRPr>
          </a:p>
          <a:p>
            <a:pPr marL="88265">
              <a:lnSpc>
                <a:spcPct val="100000"/>
              </a:lnSpc>
              <a:spcBef>
                <a:spcPts val="560"/>
              </a:spcBef>
            </a:pPr>
            <a:r>
              <a:rPr dirty="0" sz="1000" spc="-5">
                <a:latin typeface="Times New Roman"/>
                <a:cs typeface="Times New Roman"/>
              </a:rPr>
              <a:t>Bottom left flange tip at Harp</a:t>
            </a:r>
            <a:r>
              <a:rPr dirty="0" sz="1000" spc="25">
                <a:latin typeface="Times New Roman"/>
                <a:cs typeface="Times New Roman"/>
              </a:rPr>
              <a:t> </a:t>
            </a:r>
            <a:r>
              <a:rPr dirty="0" sz="1000" spc="-5">
                <a:latin typeface="Times New Roman"/>
                <a:cs typeface="Times New Roman"/>
              </a:rPr>
              <a:t>Point</a:t>
            </a:r>
            <a:endParaRPr sz="1000">
              <a:latin typeface="Times New Roman"/>
              <a:cs typeface="Times New Roman"/>
            </a:endParaRPr>
          </a:p>
          <a:p>
            <a:pPr algn="ctr" marL="1737360">
              <a:lnSpc>
                <a:spcPct val="100000"/>
              </a:lnSpc>
              <a:spcBef>
                <a:spcPts val="565"/>
              </a:spcBef>
            </a:pPr>
            <a:r>
              <a:rPr dirty="0" sz="1000" spc="-265">
                <a:latin typeface="Cambria Math"/>
                <a:cs typeface="Cambria Math"/>
              </a:rPr>
              <a:t>𝑓𝑓</a:t>
            </a:r>
            <a:r>
              <a:rPr dirty="0" baseline="-15873" sz="1050" spc="-397">
                <a:latin typeface="Cambria Math"/>
                <a:cs typeface="Cambria Math"/>
              </a:rPr>
              <a:t>𝑠𝑠𝑔𝑔</a:t>
            </a:r>
            <a:r>
              <a:rPr dirty="0" baseline="-15873" sz="1050" spc="284">
                <a:latin typeface="Cambria Math"/>
                <a:cs typeface="Cambria Math"/>
              </a:rPr>
              <a:t> </a:t>
            </a:r>
            <a:r>
              <a:rPr dirty="0" sz="1000" spc="-5">
                <a:latin typeface="Cambria Math"/>
                <a:cs typeface="Cambria Math"/>
              </a:rPr>
              <a:t>= </a:t>
            </a:r>
            <a:r>
              <a:rPr dirty="0" sz="1000" spc="-140">
                <a:latin typeface="Cambria Math"/>
                <a:cs typeface="Cambria Math"/>
              </a:rPr>
              <a:t>−6.215𝑘𝑘𝑠𝑠𝑠𝑠 </a:t>
            </a:r>
            <a:r>
              <a:rPr dirty="0" sz="1000" spc="-5">
                <a:latin typeface="Cambria Math"/>
                <a:cs typeface="Cambria Math"/>
              </a:rPr>
              <a:t>+ </a:t>
            </a:r>
            <a:r>
              <a:rPr dirty="0" sz="1000" spc="-155">
                <a:latin typeface="Cambria Math"/>
                <a:cs typeface="Cambria Math"/>
              </a:rPr>
              <a:t>1.413𝑘𝑘𝑠𝑠𝑠𝑠 </a:t>
            </a:r>
            <a:r>
              <a:rPr dirty="0" sz="1000" spc="-5">
                <a:latin typeface="Cambria Math"/>
                <a:cs typeface="Cambria Math"/>
              </a:rPr>
              <a:t>− </a:t>
            </a:r>
            <a:r>
              <a:rPr dirty="0" sz="1000" spc="-155">
                <a:latin typeface="Cambria Math"/>
                <a:cs typeface="Cambria Math"/>
              </a:rPr>
              <a:t>0.353𝑘𝑘𝑠𝑠𝑠𝑠 </a:t>
            </a:r>
            <a:r>
              <a:rPr dirty="0" sz="1000" spc="-5">
                <a:latin typeface="Cambria Math"/>
                <a:cs typeface="Cambria Math"/>
              </a:rPr>
              <a:t>=</a:t>
            </a:r>
            <a:r>
              <a:rPr dirty="0" sz="1000" spc="-30">
                <a:latin typeface="Cambria Math"/>
                <a:cs typeface="Cambria Math"/>
              </a:rPr>
              <a:t> </a:t>
            </a:r>
            <a:r>
              <a:rPr dirty="0" sz="1000" spc="-140">
                <a:latin typeface="Cambria Math"/>
                <a:cs typeface="Cambria Math"/>
              </a:rPr>
              <a:t>−5.155𝑘𝑘𝑠𝑠𝑠𝑠</a:t>
            </a:r>
            <a:endParaRPr sz="1000">
              <a:latin typeface="Cambria Math"/>
              <a:cs typeface="Cambria Math"/>
            </a:endParaRPr>
          </a:p>
        </p:txBody>
      </p:sp>
      <p:sp>
        <p:nvSpPr>
          <p:cNvPr id="4" name="object 4"/>
          <p:cNvSpPr txBox="1"/>
          <p:nvPr/>
        </p:nvSpPr>
        <p:spPr>
          <a:xfrm>
            <a:off x="4077715" y="3225800"/>
            <a:ext cx="10096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505">
                <a:latin typeface="Cambria Math"/>
                <a:cs typeface="Cambria Math"/>
              </a:rPr>
              <a:t>𝑔𝑔</a:t>
            </a:r>
            <a:endParaRPr sz="700">
              <a:latin typeface="Cambria Math"/>
              <a:cs typeface="Cambria Math"/>
            </a:endParaRPr>
          </a:p>
        </p:txBody>
      </p:sp>
      <p:sp>
        <p:nvSpPr>
          <p:cNvPr id="5" name="object 5"/>
          <p:cNvSpPr txBox="1"/>
          <p:nvPr/>
        </p:nvSpPr>
        <p:spPr>
          <a:xfrm>
            <a:off x="647700" y="2917874"/>
            <a:ext cx="3596640" cy="418465"/>
          </a:xfrm>
          <a:prstGeom prst="rect">
            <a:avLst/>
          </a:prstGeom>
        </p:spPr>
        <p:txBody>
          <a:bodyPr wrap="square" lIns="0" tIns="51435" rIns="0" bIns="0" rtlCol="0" vert="horz">
            <a:spAutoFit/>
          </a:bodyPr>
          <a:lstStyle/>
          <a:p>
            <a:pPr marL="38100">
              <a:lnSpc>
                <a:spcPct val="100000"/>
              </a:lnSpc>
              <a:spcBef>
                <a:spcPts val="405"/>
              </a:spcBef>
            </a:pPr>
            <a:r>
              <a:rPr dirty="0" sz="1100">
                <a:latin typeface="Arial"/>
                <a:cs typeface="Arial"/>
              </a:rPr>
              <a:t>4.2.4.4.4 </a:t>
            </a:r>
            <a:r>
              <a:rPr dirty="0" sz="1100" spc="-5">
                <a:latin typeface="Arial"/>
                <a:cs typeface="Arial"/>
              </a:rPr>
              <a:t>Determine Concrete Strength </a:t>
            </a:r>
            <a:r>
              <a:rPr dirty="0" sz="1100" spc="-10">
                <a:latin typeface="Arial"/>
                <a:cs typeface="Arial"/>
              </a:rPr>
              <a:t>at</a:t>
            </a:r>
            <a:r>
              <a:rPr dirty="0" sz="1100" spc="-170">
                <a:latin typeface="Arial"/>
                <a:cs typeface="Arial"/>
              </a:rPr>
              <a:t> </a:t>
            </a:r>
            <a:r>
              <a:rPr dirty="0" sz="1100" spc="-5">
                <a:latin typeface="Arial"/>
                <a:cs typeface="Arial"/>
              </a:rPr>
              <a:t>Lifting</a:t>
            </a:r>
            <a:endParaRPr sz="1100">
              <a:latin typeface="Arial"/>
              <a:cs typeface="Arial"/>
            </a:endParaRPr>
          </a:p>
          <a:p>
            <a:pPr marL="38100">
              <a:lnSpc>
                <a:spcPct val="100000"/>
              </a:lnSpc>
              <a:spcBef>
                <a:spcPts val="265"/>
              </a:spcBef>
            </a:pPr>
            <a:r>
              <a:rPr dirty="0" sz="1000" spc="-5">
                <a:latin typeface="Times New Roman"/>
                <a:cs typeface="Times New Roman"/>
              </a:rPr>
              <a:t>For the general stress case, compression stress is limited to </a:t>
            </a:r>
            <a:r>
              <a:rPr dirty="0" sz="1000" spc="-55">
                <a:latin typeface="Cambria Math"/>
                <a:cs typeface="Cambria Math"/>
              </a:rPr>
              <a:t>−0.65𝑓𝑓</a:t>
            </a:r>
            <a:r>
              <a:rPr dirty="0" baseline="31746" sz="1050" spc="-82">
                <a:latin typeface="Cambria Math"/>
                <a:cs typeface="Cambria Math"/>
              </a:rPr>
              <a:t>′</a:t>
            </a:r>
            <a:r>
              <a:rPr dirty="0" baseline="31746" sz="1050" spc="37">
                <a:latin typeface="Cambria Math"/>
                <a:cs typeface="Cambria Math"/>
              </a:rPr>
              <a:t> </a:t>
            </a:r>
            <a:r>
              <a:rPr dirty="0" sz="1000" spc="-5">
                <a:latin typeface="Times New Roman"/>
                <a:cs typeface="Times New Roman"/>
              </a:rPr>
              <a:t>.</a:t>
            </a:r>
            <a:endParaRPr sz="1000">
              <a:latin typeface="Times New Roman"/>
              <a:cs typeface="Times New Roman"/>
            </a:endParaRPr>
          </a:p>
        </p:txBody>
      </p:sp>
      <p:sp>
        <p:nvSpPr>
          <p:cNvPr id="6" name="object 6"/>
          <p:cNvSpPr txBox="1"/>
          <p:nvPr/>
        </p:nvSpPr>
        <p:spPr>
          <a:xfrm>
            <a:off x="622315" y="3385797"/>
            <a:ext cx="3792854" cy="426084"/>
          </a:xfrm>
          <a:prstGeom prst="rect">
            <a:avLst/>
          </a:prstGeom>
        </p:spPr>
        <p:txBody>
          <a:bodyPr wrap="square" lIns="0" tIns="12065" rIns="0" bIns="0" rtlCol="0" vert="horz">
            <a:spAutoFit/>
          </a:bodyPr>
          <a:lstStyle/>
          <a:p>
            <a:pPr marL="63500">
              <a:lnSpc>
                <a:spcPts val="865"/>
              </a:lnSpc>
              <a:spcBef>
                <a:spcPts val="95"/>
              </a:spcBef>
            </a:pPr>
            <a:r>
              <a:rPr dirty="0" sz="1000" spc="-5">
                <a:latin typeface="Times New Roman"/>
                <a:cs typeface="Times New Roman"/>
              </a:rPr>
              <a:t>Bottom centerline at point </a:t>
            </a:r>
            <a:r>
              <a:rPr dirty="0" sz="1000">
                <a:latin typeface="Times New Roman"/>
                <a:cs typeface="Times New Roman"/>
              </a:rPr>
              <a:t>of </a:t>
            </a:r>
            <a:r>
              <a:rPr dirty="0" sz="1000" spc="-10">
                <a:latin typeface="Times New Roman"/>
                <a:cs typeface="Times New Roman"/>
              </a:rPr>
              <a:t>lift </a:t>
            </a:r>
            <a:r>
              <a:rPr dirty="0" sz="1000" spc="-55">
                <a:latin typeface="Cambria Math"/>
                <a:cs typeface="Cambria Math"/>
              </a:rPr>
              <a:t>−0.65𝑓𝑓</a:t>
            </a:r>
            <a:r>
              <a:rPr dirty="0" baseline="31746" sz="1050" spc="-82">
                <a:latin typeface="Cambria Math"/>
                <a:cs typeface="Cambria Math"/>
              </a:rPr>
              <a:t>′ </a:t>
            </a:r>
            <a:r>
              <a:rPr dirty="0" sz="1000" spc="-5">
                <a:latin typeface="Cambria Math"/>
                <a:cs typeface="Cambria Math"/>
              </a:rPr>
              <a:t>= </a:t>
            </a:r>
            <a:r>
              <a:rPr dirty="0" sz="1000" spc="-125">
                <a:latin typeface="Cambria Math"/>
                <a:cs typeface="Cambria Math"/>
              </a:rPr>
              <a:t>−4.792𝑘𝑘𝑠𝑠𝑠𝑠, </a:t>
            </a:r>
            <a:r>
              <a:rPr dirty="0" sz="1000" spc="-145">
                <a:latin typeface="Cambria Math"/>
                <a:cs typeface="Cambria Math"/>
              </a:rPr>
              <a:t>𝑓𝑓</a:t>
            </a:r>
            <a:r>
              <a:rPr dirty="0" baseline="31746" sz="1050" spc="-217">
                <a:latin typeface="Cambria Math"/>
                <a:cs typeface="Cambria Math"/>
              </a:rPr>
              <a:t>′ </a:t>
            </a:r>
            <a:r>
              <a:rPr dirty="0" sz="1000" spc="-5">
                <a:latin typeface="Cambria Math"/>
                <a:cs typeface="Cambria Math"/>
              </a:rPr>
              <a:t>= 7.37</a:t>
            </a:r>
            <a:r>
              <a:rPr dirty="0" sz="1000" spc="140">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marL="2123440">
              <a:lnSpc>
                <a:spcPts val="505"/>
              </a:lnSpc>
              <a:tabLst>
                <a:tab pos="3047365" algn="l"/>
              </a:tabLst>
            </a:pPr>
            <a:r>
              <a:rPr dirty="0" sz="700" spc="-229">
                <a:latin typeface="Cambria Math"/>
                <a:cs typeface="Cambria Math"/>
              </a:rPr>
              <a:t>𝑐𝑐𝑔𝑔	𝑐𝑐𝑔𝑔</a:t>
            </a:r>
            <a:endParaRPr sz="700">
              <a:latin typeface="Cambria Math"/>
              <a:cs typeface="Cambria Math"/>
            </a:endParaRPr>
          </a:p>
          <a:p>
            <a:pPr marL="63500">
              <a:lnSpc>
                <a:spcPts val="865"/>
              </a:lnSpc>
              <a:spcBef>
                <a:spcPts val="420"/>
              </a:spcBef>
            </a:pPr>
            <a:r>
              <a:rPr dirty="0" sz="1000" spc="-5">
                <a:latin typeface="Times New Roman"/>
                <a:cs typeface="Times New Roman"/>
              </a:rPr>
              <a:t>Bottom centerline at harp </a:t>
            </a:r>
            <a:r>
              <a:rPr dirty="0" sz="1000" spc="-10">
                <a:latin typeface="Times New Roman"/>
                <a:cs typeface="Times New Roman"/>
              </a:rPr>
              <a:t>point </a:t>
            </a:r>
            <a:r>
              <a:rPr dirty="0" sz="1000" spc="-55">
                <a:latin typeface="Cambria Math"/>
                <a:cs typeface="Cambria Math"/>
              </a:rPr>
              <a:t>−0.65𝑓𝑓</a:t>
            </a:r>
            <a:r>
              <a:rPr dirty="0" baseline="31746" sz="1050" spc="-82">
                <a:latin typeface="Cambria Math"/>
                <a:cs typeface="Cambria Math"/>
              </a:rPr>
              <a:t>′ </a:t>
            </a:r>
            <a:r>
              <a:rPr dirty="0" sz="1000" spc="-5">
                <a:latin typeface="Cambria Math"/>
                <a:cs typeface="Cambria Math"/>
              </a:rPr>
              <a:t>= </a:t>
            </a:r>
            <a:r>
              <a:rPr dirty="0" sz="1000" spc="-125">
                <a:latin typeface="Cambria Math"/>
                <a:cs typeface="Cambria Math"/>
              </a:rPr>
              <a:t>−4.802𝑘𝑘𝑠𝑠𝑠𝑠, </a:t>
            </a:r>
            <a:r>
              <a:rPr dirty="0" sz="1000" spc="-145">
                <a:latin typeface="Cambria Math"/>
                <a:cs typeface="Cambria Math"/>
              </a:rPr>
              <a:t>𝑓𝑓</a:t>
            </a:r>
            <a:r>
              <a:rPr dirty="0" baseline="31746" sz="1050" spc="-217">
                <a:latin typeface="Cambria Math"/>
                <a:cs typeface="Cambria Math"/>
              </a:rPr>
              <a:t>′ </a:t>
            </a:r>
            <a:r>
              <a:rPr dirty="0" sz="1000" spc="-5">
                <a:latin typeface="Cambria Math"/>
                <a:cs typeface="Cambria Math"/>
              </a:rPr>
              <a:t>= 7.39</a:t>
            </a:r>
            <a:r>
              <a:rPr dirty="0" sz="1000" spc="140">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marL="2064385">
              <a:lnSpc>
                <a:spcPts val="505"/>
              </a:lnSpc>
              <a:tabLst>
                <a:tab pos="2986405" algn="l"/>
              </a:tabLst>
            </a:pPr>
            <a:r>
              <a:rPr dirty="0" sz="700" spc="-229">
                <a:latin typeface="Cambria Math"/>
                <a:cs typeface="Cambria Math"/>
              </a:rPr>
              <a:t>𝑐𝑐𝑔𝑔	𝑐𝑐𝑔𝑔</a:t>
            </a:r>
            <a:endParaRPr sz="700">
              <a:latin typeface="Cambria Math"/>
              <a:cs typeface="Cambria Math"/>
            </a:endParaRPr>
          </a:p>
        </p:txBody>
      </p:sp>
      <p:sp>
        <p:nvSpPr>
          <p:cNvPr id="7" name="object 7"/>
          <p:cNvSpPr txBox="1"/>
          <p:nvPr/>
        </p:nvSpPr>
        <p:spPr>
          <a:xfrm>
            <a:off x="4512055" y="4129532"/>
            <a:ext cx="10096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505">
                <a:latin typeface="Cambria Math"/>
                <a:cs typeface="Cambria Math"/>
              </a:rPr>
              <a:t>𝑔𝑔</a:t>
            </a:r>
            <a:endParaRPr sz="700">
              <a:latin typeface="Cambria Math"/>
              <a:cs typeface="Cambria Math"/>
            </a:endParaRPr>
          </a:p>
        </p:txBody>
      </p:sp>
      <p:sp>
        <p:nvSpPr>
          <p:cNvPr id="8" name="object 8"/>
          <p:cNvSpPr txBox="1"/>
          <p:nvPr/>
        </p:nvSpPr>
        <p:spPr>
          <a:xfrm>
            <a:off x="647598" y="4062448"/>
            <a:ext cx="3974465" cy="177800"/>
          </a:xfrm>
          <a:prstGeom prst="rect">
            <a:avLst/>
          </a:prstGeom>
        </p:spPr>
        <p:txBody>
          <a:bodyPr wrap="square" lIns="0" tIns="12065" rIns="0" bIns="0" rtlCol="0" vert="horz">
            <a:spAutoFit/>
          </a:bodyPr>
          <a:lstStyle/>
          <a:p>
            <a:pPr marL="38100">
              <a:lnSpc>
                <a:spcPct val="100000"/>
              </a:lnSpc>
              <a:spcBef>
                <a:spcPts val="95"/>
              </a:spcBef>
            </a:pPr>
            <a:r>
              <a:rPr dirty="0" sz="1000" spc="-5">
                <a:latin typeface="Times New Roman"/>
                <a:cs typeface="Times New Roman"/>
              </a:rPr>
              <a:t>Peak compression stress at the extremities </a:t>
            </a:r>
            <a:r>
              <a:rPr dirty="0" sz="1000">
                <a:latin typeface="Times New Roman"/>
                <a:cs typeface="Times New Roman"/>
              </a:rPr>
              <a:t>of </a:t>
            </a:r>
            <a:r>
              <a:rPr dirty="0" sz="1000" spc="-5">
                <a:latin typeface="Times New Roman"/>
                <a:cs typeface="Times New Roman"/>
              </a:rPr>
              <a:t>the section is </a:t>
            </a:r>
            <a:r>
              <a:rPr dirty="0" sz="1000" spc="-10">
                <a:latin typeface="Times New Roman"/>
                <a:cs typeface="Times New Roman"/>
              </a:rPr>
              <a:t>limited </a:t>
            </a:r>
            <a:r>
              <a:rPr dirty="0" sz="1000" spc="-5">
                <a:latin typeface="Times New Roman"/>
                <a:cs typeface="Times New Roman"/>
              </a:rPr>
              <a:t>to</a:t>
            </a:r>
            <a:r>
              <a:rPr dirty="0" sz="1000" spc="140">
                <a:latin typeface="Times New Roman"/>
                <a:cs typeface="Times New Roman"/>
              </a:rPr>
              <a:t> </a:t>
            </a:r>
            <a:r>
              <a:rPr dirty="0" sz="1000" spc="-65">
                <a:latin typeface="Cambria Math"/>
                <a:cs typeface="Cambria Math"/>
              </a:rPr>
              <a:t>−0.7𝑓𝑓</a:t>
            </a:r>
            <a:r>
              <a:rPr dirty="0" baseline="31746" sz="1050" spc="-97">
                <a:latin typeface="Cambria Math"/>
                <a:cs typeface="Cambria Math"/>
              </a:rPr>
              <a:t>′</a:t>
            </a:r>
            <a:endParaRPr baseline="31746" sz="1050">
              <a:latin typeface="Cambria Math"/>
              <a:cs typeface="Cambria Math"/>
            </a:endParaRPr>
          </a:p>
        </p:txBody>
      </p:sp>
      <p:sp>
        <p:nvSpPr>
          <p:cNvPr id="9" name="object 9"/>
          <p:cNvSpPr/>
          <p:nvPr/>
        </p:nvSpPr>
        <p:spPr>
          <a:xfrm>
            <a:off x="1216152" y="5141976"/>
            <a:ext cx="5340350" cy="0"/>
          </a:xfrm>
          <a:custGeom>
            <a:avLst/>
            <a:gdLst/>
            <a:ahLst/>
            <a:cxnLst/>
            <a:rect l="l" t="t" r="r" b="b"/>
            <a:pathLst>
              <a:path w="5340350" h="0">
                <a:moveTo>
                  <a:pt x="0" y="0"/>
                </a:moveTo>
                <a:lnTo>
                  <a:pt x="5340096" y="0"/>
                </a:lnTo>
              </a:path>
            </a:pathLst>
          </a:custGeom>
          <a:ln w="6096">
            <a:solidFill>
              <a:srgbClr val="4F81BC"/>
            </a:solidFill>
          </a:ln>
        </p:spPr>
        <p:txBody>
          <a:bodyPr wrap="square" lIns="0" tIns="0" rIns="0" bIns="0" rtlCol="0"/>
          <a:lstStyle/>
          <a:p/>
        </p:txBody>
      </p:sp>
      <p:sp>
        <p:nvSpPr>
          <p:cNvPr id="10" name="object 10"/>
          <p:cNvSpPr/>
          <p:nvPr/>
        </p:nvSpPr>
        <p:spPr>
          <a:xfrm>
            <a:off x="1216152" y="5986271"/>
            <a:ext cx="5340350" cy="0"/>
          </a:xfrm>
          <a:custGeom>
            <a:avLst/>
            <a:gdLst/>
            <a:ahLst/>
            <a:cxnLst/>
            <a:rect l="l" t="t" r="r" b="b"/>
            <a:pathLst>
              <a:path w="5340350" h="0">
                <a:moveTo>
                  <a:pt x="0" y="0"/>
                </a:moveTo>
                <a:lnTo>
                  <a:pt x="5340096" y="0"/>
                </a:lnTo>
              </a:path>
            </a:pathLst>
          </a:custGeom>
          <a:ln w="6096">
            <a:solidFill>
              <a:srgbClr val="4F81BC"/>
            </a:solidFill>
          </a:ln>
        </p:spPr>
        <p:txBody>
          <a:bodyPr wrap="square" lIns="0" tIns="0" rIns="0" bIns="0" rtlCol="0"/>
          <a:lstStyle/>
          <a:p/>
        </p:txBody>
      </p:sp>
      <p:sp>
        <p:nvSpPr>
          <p:cNvPr id="11" name="object 11"/>
          <p:cNvSpPr txBox="1"/>
          <p:nvPr/>
        </p:nvSpPr>
        <p:spPr>
          <a:xfrm>
            <a:off x="584093" y="4289529"/>
            <a:ext cx="5976620" cy="2298700"/>
          </a:xfrm>
          <a:prstGeom prst="rect">
            <a:avLst/>
          </a:prstGeom>
        </p:spPr>
        <p:txBody>
          <a:bodyPr wrap="square" lIns="0" tIns="12065" rIns="0" bIns="0" rtlCol="0" vert="horz">
            <a:spAutoFit/>
          </a:bodyPr>
          <a:lstStyle/>
          <a:p>
            <a:pPr marL="101600">
              <a:lnSpc>
                <a:spcPts val="865"/>
              </a:lnSpc>
              <a:spcBef>
                <a:spcPts val="95"/>
              </a:spcBef>
            </a:pPr>
            <a:r>
              <a:rPr dirty="0" sz="1000" spc="-5">
                <a:latin typeface="Times New Roman"/>
                <a:cs typeface="Times New Roman"/>
              </a:rPr>
              <a:t>Bottom left flange tip at </a:t>
            </a:r>
            <a:r>
              <a:rPr dirty="0" sz="1000">
                <a:latin typeface="Times New Roman"/>
                <a:cs typeface="Times New Roman"/>
              </a:rPr>
              <a:t>point of </a:t>
            </a:r>
            <a:r>
              <a:rPr dirty="0" sz="1000" spc="-5">
                <a:latin typeface="Times New Roman"/>
                <a:cs typeface="Times New Roman"/>
              </a:rPr>
              <a:t>lift point </a:t>
            </a:r>
            <a:r>
              <a:rPr dirty="0" sz="1000" spc="-55">
                <a:latin typeface="Cambria Math"/>
                <a:cs typeface="Cambria Math"/>
              </a:rPr>
              <a:t>−0.70𝑓𝑓</a:t>
            </a:r>
            <a:r>
              <a:rPr dirty="0" baseline="31746" sz="1050" spc="-82">
                <a:latin typeface="Cambria Math"/>
                <a:cs typeface="Cambria Math"/>
              </a:rPr>
              <a:t>′ </a:t>
            </a:r>
            <a:r>
              <a:rPr dirty="0" sz="1000" spc="-5">
                <a:latin typeface="Cambria Math"/>
                <a:cs typeface="Cambria Math"/>
              </a:rPr>
              <a:t>= </a:t>
            </a:r>
            <a:r>
              <a:rPr dirty="0" sz="1000" spc="-125">
                <a:latin typeface="Cambria Math"/>
                <a:cs typeface="Cambria Math"/>
              </a:rPr>
              <a:t>−4.801𝑘𝑘𝑠𝑠𝑠𝑠, </a:t>
            </a:r>
            <a:r>
              <a:rPr dirty="0" sz="1000" spc="-145">
                <a:latin typeface="Cambria Math"/>
                <a:cs typeface="Cambria Math"/>
              </a:rPr>
              <a:t>𝑓𝑓</a:t>
            </a:r>
            <a:r>
              <a:rPr dirty="0" baseline="31746" sz="1050" spc="-217">
                <a:latin typeface="Cambria Math"/>
                <a:cs typeface="Cambria Math"/>
              </a:rPr>
              <a:t>′ </a:t>
            </a:r>
            <a:r>
              <a:rPr dirty="0" sz="1000" spc="-5">
                <a:latin typeface="Cambria Math"/>
                <a:cs typeface="Cambria Math"/>
              </a:rPr>
              <a:t>= 6.85</a:t>
            </a:r>
            <a:r>
              <a:rPr dirty="0" sz="1000" spc="100">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algn="ctr" marL="299085">
              <a:lnSpc>
                <a:spcPts val="505"/>
              </a:lnSpc>
              <a:tabLst>
                <a:tab pos="1221105" algn="l"/>
              </a:tabLst>
            </a:pPr>
            <a:r>
              <a:rPr dirty="0" sz="700" spc="-229">
                <a:latin typeface="Cambria Math"/>
                <a:cs typeface="Cambria Math"/>
              </a:rPr>
              <a:t>𝑐𝑐𝑔𝑔	𝑐𝑐𝑔𝑔</a:t>
            </a:r>
            <a:endParaRPr sz="700">
              <a:latin typeface="Cambria Math"/>
              <a:cs typeface="Cambria Math"/>
            </a:endParaRPr>
          </a:p>
          <a:p>
            <a:pPr marL="101600">
              <a:lnSpc>
                <a:spcPts val="865"/>
              </a:lnSpc>
              <a:spcBef>
                <a:spcPts val="430"/>
              </a:spcBef>
            </a:pPr>
            <a:r>
              <a:rPr dirty="0" sz="1000" spc="-5">
                <a:latin typeface="Times New Roman"/>
                <a:cs typeface="Times New Roman"/>
              </a:rPr>
              <a:t>Bottom left flange time at harp </a:t>
            </a:r>
            <a:r>
              <a:rPr dirty="0" sz="1000">
                <a:latin typeface="Times New Roman"/>
                <a:cs typeface="Times New Roman"/>
              </a:rPr>
              <a:t>point </a:t>
            </a:r>
            <a:r>
              <a:rPr dirty="0" sz="1000" spc="-55">
                <a:latin typeface="Cambria Math"/>
                <a:cs typeface="Cambria Math"/>
              </a:rPr>
              <a:t>−0.70𝑓𝑓</a:t>
            </a:r>
            <a:r>
              <a:rPr dirty="0" baseline="31746" sz="1050" spc="-82">
                <a:latin typeface="Cambria Math"/>
                <a:cs typeface="Cambria Math"/>
              </a:rPr>
              <a:t>′ </a:t>
            </a:r>
            <a:r>
              <a:rPr dirty="0" sz="1000" spc="-5">
                <a:latin typeface="Cambria Math"/>
                <a:cs typeface="Cambria Math"/>
              </a:rPr>
              <a:t>= </a:t>
            </a:r>
            <a:r>
              <a:rPr dirty="0" sz="1000" spc="-125">
                <a:latin typeface="Cambria Math"/>
                <a:cs typeface="Cambria Math"/>
              </a:rPr>
              <a:t>−5.155𝑘𝑘𝑠𝑠𝑠𝑠, </a:t>
            </a:r>
            <a:r>
              <a:rPr dirty="0" sz="1000" spc="-140">
                <a:latin typeface="Cambria Math"/>
                <a:cs typeface="Cambria Math"/>
              </a:rPr>
              <a:t>𝑓𝑓</a:t>
            </a:r>
            <a:r>
              <a:rPr dirty="0" baseline="31746" sz="1050" spc="-209">
                <a:latin typeface="Cambria Math"/>
                <a:cs typeface="Cambria Math"/>
              </a:rPr>
              <a:t>′ </a:t>
            </a:r>
            <a:r>
              <a:rPr dirty="0" sz="1000" spc="-5">
                <a:latin typeface="Cambria Math"/>
                <a:cs typeface="Cambria Math"/>
              </a:rPr>
              <a:t>= 7.36</a:t>
            </a:r>
            <a:r>
              <a:rPr dirty="0" sz="1000" spc="70">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algn="ctr" marR="213995">
              <a:lnSpc>
                <a:spcPts val="505"/>
              </a:lnSpc>
              <a:tabLst>
                <a:tab pos="921385" algn="l"/>
              </a:tabLst>
            </a:pPr>
            <a:r>
              <a:rPr dirty="0" sz="700" spc="-229">
                <a:latin typeface="Cambria Math"/>
                <a:cs typeface="Cambria Math"/>
              </a:rPr>
              <a:t>𝑐𝑐𝑔𝑔	𝑐𝑐𝑔𝑔</a:t>
            </a:r>
            <a:endParaRPr sz="700">
              <a:latin typeface="Cambria Math"/>
              <a:cs typeface="Cambria Math"/>
            </a:endParaRPr>
          </a:p>
          <a:p>
            <a:pPr marL="100965">
              <a:lnSpc>
                <a:spcPct val="100000"/>
              </a:lnSpc>
              <a:spcBef>
                <a:spcPts val="409"/>
              </a:spcBef>
            </a:pPr>
            <a:r>
              <a:rPr dirty="0" sz="1000" spc="-5">
                <a:latin typeface="Times New Roman"/>
                <a:cs typeface="Times New Roman"/>
              </a:rPr>
              <a:t>The controlling initial concrete strength matches our</a:t>
            </a:r>
            <a:r>
              <a:rPr dirty="0" sz="1000" spc="85">
                <a:latin typeface="Times New Roman"/>
                <a:cs typeface="Times New Roman"/>
              </a:rPr>
              <a:t> </a:t>
            </a:r>
            <a:r>
              <a:rPr dirty="0" sz="1000" spc="-5">
                <a:latin typeface="Times New Roman"/>
                <a:cs typeface="Times New Roman"/>
              </a:rPr>
              <a:t>assumption.</a:t>
            </a:r>
            <a:endParaRPr sz="1000">
              <a:latin typeface="Times New Roman"/>
              <a:cs typeface="Times New Roman"/>
            </a:endParaRPr>
          </a:p>
          <a:p>
            <a:pPr>
              <a:lnSpc>
                <a:spcPct val="100000"/>
              </a:lnSpc>
            </a:pPr>
            <a:endParaRPr sz="1100">
              <a:latin typeface="Times New Roman"/>
              <a:cs typeface="Times New Roman"/>
            </a:endParaRPr>
          </a:p>
          <a:p>
            <a:pPr>
              <a:lnSpc>
                <a:spcPct val="100000"/>
              </a:lnSpc>
            </a:pPr>
            <a:endParaRPr sz="1400">
              <a:latin typeface="Times New Roman"/>
              <a:cs typeface="Times New Roman"/>
            </a:endParaRPr>
          </a:p>
          <a:p>
            <a:pPr algn="ctr" marL="663575" marR="30480">
              <a:lnSpc>
                <a:spcPts val="1150"/>
              </a:lnSpc>
            </a:pPr>
            <a:r>
              <a:rPr dirty="0" sz="1000" spc="-5">
                <a:latin typeface="Times New Roman"/>
                <a:cs typeface="Times New Roman"/>
              </a:rPr>
              <a:t>The required concrete strength at the lift </a:t>
            </a:r>
            <a:r>
              <a:rPr dirty="0" sz="1000">
                <a:latin typeface="Times New Roman"/>
                <a:cs typeface="Times New Roman"/>
              </a:rPr>
              <a:t>point </a:t>
            </a:r>
            <a:r>
              <a:rPr dirty="0" sz="1000" spc="-10">
                <a:latin typeface="Times New Roman"/>
                <a:cs typeface="Times New Roman"/>
              </a:rPr>
              <a:t>and </a:t>
            </a:r>
            <a:r>
              <a:rPr dirty="0" sz="1000" spc="-5">
                <a:latin typeface="Times New Roman"/>
                <a:cs typeface="Times New Roman"/>
              </a:rPr>
              <a:t>the harp point are the same. The shows the  proportioning </a:t>
            </a:r>
            <a:r>
              <a:rPr dirty="0" sz="1000">
                <a:latin typeface="Times New Roman"/>
                <a:cs typeface="Times New Roman"/>
              </a:rPr>
              <a:t>of </a:t>
            </a:r>
            <a:r>
              <a:rPr dirty="0" sz="1000" spc="-5">
                <a:latin typeface="Times New Roman"/>
                <a:cs typeface="Times New Roman"/>
              </a:rPr>
              <a:t>the strands is optimal. If two fewer strands were to </a:t>
            </a:r>
            <a:r>
              <a:rPr dirty="0" sz="1000">
                <a:latin typeface="Times New Roman"/>
                <a:cs typeface="Times New Roman"/>
              </a:rPr>
              <a:t>be </a:t>
            </a:r>
            <a:r>
              <a:rPr dirty="0" sz="1000" spc="-5">
                <a:latin typeface="Times New Roman"/>
                <a:cs typeface="Times New Roman"/>
              </a:rPr>
              <a:t>harped (46 straight, </a:t>
            </a:r>
            <a:r>
              <a:rPr dirty="0" sz="1000">
                <a:latin typeface="Times New Roman"/>
                <a:cs typeface="Times New Roman"/>
              </a:rPr>
              <a:t>15 </a:t>
            </a:r>
            <a:r>
              <a:rPr dirty="0" sz="1000" spc="-5">
                <a:latin typeface="Times New Roman"/>
                <a:cs typeface="Times New Roman"/>
              </a:rPr>
              <a:t>harped),  the required strength at the lift </a:t>
            </a:r>
            <a:r>
              <a:rPr dirty="0" sz="1000">
                <a:latin typeface="Times New Roman"/>
                <a:cs typeface="Times New Roman"/>
              </a:rPr>
              <a:t>point </a:t>
            </a:r>
            <a:r>
              <a:rPr dirty="0" sz="1000" spc="-5">
                <a:latin typeface="Times New Roman"/>
                <a:cs typeface="Times New Roman"/>
              </a:rPr>
              <a:t>would increase to </a:t>
            </a:r>
            <a:r>
              <a:rPr dirty="0" sz="1000">
                <a:latin typeface="Times New Roman"/>
                <a:cs typeface="Times New Roman"/>
              </a:rPr>
              <a:t>7.6 </a:t>
            </a:r>
            <a:r>
              <a:rPr dirty="0" sz="1000" spc="-5">
                <a:latin typeface="Times New Roman"/>
                <a:cs typeface="Times New Roman"/>
              </a:rPr>
              <a:t>ksi which has the potential to increase </a:t>
            </a:r>
            <a:r>
              <a:rPr dirty="0" sz="1000">
                <a:latin typeface="Times New Roman"/>
                <a:cs typeface="Times New Roman"/>
              </a:rPr>
              <a:t>curing  </a:t>
            </a:r>
            <a:r>
              <a:rPr dirty="0" sz="1000" spc="-5">
                <a:latin typeface="Times New Roman"/>
                <a:cs typeface="Times New Roman"/>
              </a:rPr>
              <a:t>time and could delay construction </a:t>
            </a:r>
            <a:r>
              <a:rPr dirty="0" sz="1000">
                <a:latin typeface="Times New Roman"/>
                <a:cs typeface="Times New Roman"/>
              </a:rPr>
              <a:t>of </a:t>
            </a:r>
            <a:r>
              <a:rPr dirty="0" sz="1000" spc="-5">
                <a:latin typeface="Times New Roman"/>
                <a:cs typeface="Times New Roman"/>
              </a:rPr>
              <a:t>the </a:t>
            </a:r>
            <a:r>
              <a:rPr dirty="0" sz="1000">
                <a:latin typeface="Times New Roman"/>
                <a:cs typeface="Times New Roman"/>
              </a:rPr>
              <a:t>next</a:t>
            </a:r>
            <a:r>
              <a:rPr dirty="0" sz="1000" spc="25">
                <a:latin typeface="Times New Roman"/>
                <a:cs typeface="Times New Roman"/>
              </a:rPr>
              <a:t> </a:t>
            </a:r>
            <a:r>
              <a:rPr dirty="0" sz="1000" spc="-5">
                <a:latin typeface="Times New Roman"/>
                <a:cs typeface="Times New Roman"/>
              </a:rPr>
              <a:t>girder.</a:t>
            </a:r>
            <a:endParaRPr sz="1000">
              <a:latin typeface="Times New Roman"/>
              <a:cs typeface="Times New Roman"/>
            </a:endParaRPr>
          </a:p>
          <a:p>
            <a:pPr>
              <a:lnSpc>
                <a:spcPct val="100000"/>
              </a:lnSpc>
            </a:pPr>
            <a:endParaRPr sz="1100">
              <a:latin typeface="Times New Roman"/>
              <a:cs typeface="Times New Roman"/>
            </a:endParaRPr>
          </a:p>
          <a:p>
            <a:pPr>
              <a:lnSpc>
                <a:spcPct val="100000"/>
              </a:lnSpc>
              <a:spcBef>
                <a:spcPts val="5"/>
              </a:spcBef>
            </a:pPr>
            <a:endParaRPr sz="1300">
              <a:latin typeface="Times New Roman"/>
              <a:cs typeface="Times New Roman"/>
            </a:endParaRPr>
          </a:p>
          <a:p>
            <a:pPr marL="101600">
              <a:lnSpc>
                <a:spcPct val="100000"/>
              </a:lnSpc>
              <a:tabLst>
                <a:tab pos="650240" algn="l"/>
              </a:tabLst>
            </a:pPr>
            <a:r>
              <a:rPr dirty="0" sz="1200">
                <a:latin typeface="Times New Roman"/>
                <a:cs typeface="Times New Roman"/>
              </a:rPr>
              <a:t>4.2.4.5	</a:t>
            </a:r>
            <a:r>
              <a:rPr dirty="0" sz="1200" spc="-5" i="1">
                <a:latin typeface="Arial"/>
                <a:cs typeface="Arial"/>
              </a:rPr>
              <a:t>Factor </a:t>
            </a:r>
            <a:r>
              <a:rPr dirty="0" sz="1200" i="1">
                <a:latin typeface="Arial"/>
                <a:cs typeface="Arial"/>
              </a:rPr>
              <a:t>of </a:t>
            </a:r>
            <a:r>
              <a:rPr dirty="0" sz="1200" spc="-5" i="1">
                <a:latin typeface="Arial"/>
                <a:cs typeface="Arial"/>
              </a:rPr>
              <a:t>Safety Against</a:t>
            </a:r>
            <a:r>
              <a:rPr dirty="0" sz="1200" spc="-15" i="1">
                <a:latin typeface="Arial"/>
                <a:cs typeface="Arial"/>
              </a:rPr>
              <a:t> </a:t>
            </a:r>
            <a:r>
              <a:rPr dirty="0" sz="1200" spc="-5" i="1">
                <a:latin typeface="Arial"/>
                <a:cs typeface="Arial"/>
              </a:rPr>
              <a:t>Cracking</a:t>
            </a:r>
            <a:endParaRPr sz="1200">
              <a:latin typeface="Arial"/>
              <a:cs typeface="Arial"/>
            </a:endParaRPr>
          </a:p>
          <a:p>
            <a:pPr marL="101600">
              <a:lnSpc>
                <a:spcPct val="100000"/>
              </a:lnSpc>
              <a:spcBef>
                <a:spcPts val="250"/>
              </a:spcBef>
            </a:pPr>
            <a:r>
              <a:rPr dirty="0" sz="1000" spc="-5">
                <a:latin typeface="Times New Roman"/>
                <a:cs typeface="Times New Roman"/>
              </a:rPr>
              <a:t>Lateral cracking moment</a:t>
            </a:r>
            <a:endParaRPr sz="1000">
              <a:latin typeface="Times New Roman"/>
              <a:cs typeface="Times New Roman"/>
            </a:endParaRPr>
          </a:p>
        </p:txBody>
      </p:sp>
      <p:sp>
        <p:nvSpPr>
          <p:cNvPr id="12" name="object 12"/>
          <p:cNvSpPr txBox="1"/>
          <p:nvPr/>
        </p:nvSpPr>
        <p:spPr>
          <a:xfrm>
            <a:off x="3150091" y="6727949"/>
            <a:ext cx="538480" cy="177800"/>
          </a:xfrm>
          <a:prstGeom prst="rect">
            <a:avLst/>
          </a:prstGeom>
        </p:spPr>
        <p:txBody>
          <a:bodyPr wrap="square" lIns="0" tIns="12065" rIns="0" bIns="0" rtlCol="0" vert="horz">
            <a:spAutoFit/>
          </a:bodyPr>
          <a:lstStyle/>
          <a:p>
            <a:pPr marL="38100">
              <a:lnSpc>
                <a:spcPct val="100000"/>
              </a:lnSpc>
              <a:spcBef>
                <a:spcPts val="95"/>
              </a:spcBef>
            </a:pPr>
            <a:r>
              <a:rPr dirty="0" sz="1000" spc="-285">
                <a:latin typeface="Cambria Math"/>
                <a:cs typeface="Cambria Math"/>
              </a:rPr>
              <a:t>𝑀𝑀</a:t>
            </a:r>
            <a:r>
              <a:rPr dirty="0" baseline="-15873" sz="1050" spc="-427">
                <a:latin typeface="Cambria Math"/>
                <a:cs typeface="Cambria Math"/>
              </a:rPr>
              <a:t>𝑐𝑐𝑔𝑔</a:t>
            </a:r>
            <a:r>
              <a:rPr dirty="0" baseline="-15873" sz="1050" spc="240">
                <a:latin typeface="Cambria Math"/>
                <a:cs typeface="Cambria Math"/>
              </a:rPr>
              <a:t> </a:t>
            </a:r>
            <a:r>
              <a:rPr dirty="0" sz="1000" spc="-5">
                <a:latin typeface="Cambria Math"/>
                <a:cs typeface="Cambria Math"/>
              </a:rPr>
              <a:t>=</a:t>
            </a:r>
            <a:r>
              <a:rPr dirty="0" sz="1000" spc="4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13" name="object 13"/>
          <p:cNvSpPr txBox="1"/>
          <p:nvPr/>
        </p:nvSpPr>
        <p:spPr>
          <a:xfrm>
            <a:off x="3633240" y="6654800"/>
            <a:ext cx="980440" cy="177800"/>
          </a:xfrm>
          <a:prstGeom prst="rect">
            <a:avLst/>
          </a:prstGeom>
        </p:spPr>
        <p:txBody>
          <a:bodyPr wrap="square" lIns="0" tIns="12065" rIns="0" bIns="0" rtlCol="0" vert="horz">
            <a:spAutoFit/>
          </a:bodyPr>
          <a:lstStyle/>
          <a:p>
            <a:pPr marL="38100">
              <a:lnSpc>
                <a:spcPct val="100000"/>
              </a:lnSpc>
              <a:spcBef>
                <a:spcPts val="95"/>
              </a:spcBef>
            </a:pPr>
            <a:r>
              <a:rPr dirty="0" baseline="13888" sz="1500" spc="-434">
                <a:latin typeface="Cambria Math"/>
                <a:cs typeface="Cambria Math"/>
              </a:rPr>
              <a:t>(</a:t>
            </a:r>
            <a:r>
              <a:rPr dirty="0" baseline="11111" sz="1500" spc="-434">
                <a:latin typeface="Cambria Math"/>
                <a:cs typeface="Cambria Math"/>
              </a:rPr>
              <a:t>𝑓𝑓</a:t>
            </a:r>
            <a:r>
              <a:rPr dirty="0" sz="700" spc="-290">
                <a:latin typeface="Cambria Math"/>
                <a:cs typeface="Cambria Math"/>
              </a:rPr>
              <a:t>𝑔𝑔</a:t>
            </a:r>
            <a:r>
              <a:rPr dirty="0" sz="700" spc="130">
                <a:latin typeface="Cambria Math"/>
                <a:cs typeface="Cambria Math"/>
              </a:rPr>
              <a:t> </a:t>
            </a:r>
            <a:r>
              <a:rPr dirty="0" baseline="11111" sz="1500" spc="-7">
                <a:latin typeface="Cambria Math"/>
                <a:cs typeface="Cambria Math"/>
              </a:rPr>
              <a:t>− </a:t>
            </a:r>
            <a:r>
              <a:rPr dirty="0" baseline="11111" sz="1500" spc="-382">
                <a:latin typeface="Cambria Math"/>
                <a:cs typeface="Cambria Math"/>
              </a:rPr>
              <a:t>𝑓𝑓</a:t>
            </a:r>
            <a:r>
              <a:rPr dirty="0" sz="700" spc="-254">
                <a:latin typeface="Cambria Math"/>
                <a:cs typeface="Cambria Math"/>
              </a:rPr>
              <a:t>𝑔𝑔𝑔𝑔𝑔𝑔𝑒𝑒𝑐𝑐𝑑𝑑</a:t>
            </a:r>
            <a:r>
              <a:rPr dirty="0" sz="700" spc="-80">
                <a:latin typeface="Cambria Math"/>
                <a:cs typeface="Cambria Math"/>
              </a:rPr>
              <a:t> </a:t>
            </a:r>
            <a:r>
              <a:rPr dirty="0" baseline="13888" sz="1500" spc="-217">
                <a:latin typeface="Cambria Math"/>
                <a:cs typeface="Cambria Math"/>
              </a:rPr>
              <a:t>)</a:t>
            </a:r>
            <a:r>
              <a:rPr dirty="0" baseline="11111" sz="1500" spc="-217">
                <a:latin typeface="Cambria Math"/>
                <a:cs typeface="Cambria Math"/>
              </a:rPr>
              <a:t>2𝐼𝐼</a:t>
            </a:r>
            <a:r>
              <a:rPr dirty="0" sz="700" spc="-145">
                <a:latin typeface="Cambria Math"/>
                <a:cs typeface="Cambria Math"/>
              </a:rPr>
              <a:t>𝑝𝑝𝑝𝑝</a:t>
            </a:r>
            <a:endParaRPr sz="700">
              <a:latin typeface="Cambria Math"/>
              <a:cs typeface="Cambria Math"/>
            </a:endParaRPr>
          </a:p>
        </p:txBody>
      </p:sp>
      <p:sp>
        <p:nvSpPr>
          <p:cNvPr id="14" name="object 14"/>
          <p:cNvSpPr txBox="1"/>
          <p:nvPr/>
        </p:nvSpPr>
        <p:spPr>
          <a:xfrm>
            <a:off x="3986276" y="6813295"/>
            <a:ext cx="146050" cy="177800"/>
          </a:xfrm>
          <a:prstGeom prst="rect">
            <a:avLst/>
          </a:prstGeom>
        </p:spPr>
        <p:txBody>
          <a:bodyPr wrap="square" lIns="0" tIns="12065" rIns="0" bIns="0" rtlCol="0" vert="horz">
            <a:spAutoFit/>
          </a:bodyPr>
          <a:lstStyle/>
          <a:p>
            <a:pPr marL="12700">
              <a:lnSpc>
                <a:spcPct val="100000"/>
              </a:lnSpc>
              <a:spcBef>
                <a:spcPts val="95"/>
              </a:spcBef>
            </a:pPr>
            <a:r>
              <a:rPr dirty="0" sz="1000" spc="-355">
                <a:latin typeface="Cambria Math"/>
                <a:cs typeface="Cambria Math"/>
              </a:rPr>
              <a:t>𝐻𝐻</a:t>
            </a:r>
            <a:endParaRPr sz="1000">
              <a:latin typeface="Cambria Math"/>
              <a:cs typeface="Cambria Math"/>
            </a:endParaRPr>
          </a:p>
        </p:txBody>
      </p:sp>
      <p:sp>
        <p:nvSpPr>
          <p:cNvPr id="15" name="object 15"/>
          <p:cNvSpPr txBox="1"/>
          <p:nvPr/>
        </p:nvSpPr>
        <p:spPr>
          <a:xfrm>
            <a:off x="4089908" y="6877304"/>
            <a:ext cx="172720" cy="132080"/>
          </a:xfrm>
          <a:prstGeom prst="rect">
            <a:avLst/>
          </a:prstGeom>
        </p:spPr>
        <p:txBody>
          <a:bodyPr wrap="square" lIns="0" tIns="12065" rIns="0" bIns="0" rtlCol="0" vert="horz">
            <a:spAutoFit/>
          </a:bodyPr>
          <a:lstStyle/>
          <a:p>
            <a:pPr marL="12700">
              <a:lnSpc>
                <a:spcPct val="100000"/>
              </a:lnSpc>
              <a:spcBef>
                <a:spcPts val="95"/>
              </a:spcBef>
            </a:pPr>
            <a:r>
              <a:rPr dirty="0" sz="700" spc="-440">
                <a:latin typeface="Cambria Math"/>
                <a:cs typeface="Cambria Math"/>
              </a:rPr>
              <a:t>𝑑</a:t>
            </a:r>
            <a:r>
              <a:rPr dirty="0" sz="700" spc="-434">
                <a:latin typeface="Cambria Math"/>
                <a:cs typeface="Cambria Math"/>
              </a:rPr>
              <a:t>𝑑</a:t>
            </a:r>
            <a:r>
              <a:rPr dirty="0" sz="700" spc="-350">
                <a:latin typeface="Cambria Math"/>
                <a:cs typeface="Cambria Math"/>
              </a:rPr>
              <a:t>𝑔𝑔𝑑𝑑</a:t>
            </a:r>
            <a:endParaRPr sz="700">
              <a:latin typeface="Cambria Math"/>
              <a:cs typeface="Cambria Math"/>
            </a:endParaRPr>
          </a:p>
        </p:txBody>
      </p:sp>
      <p:sp>
        <p:nvSpPr>
          <p:cNvPr id="16" name="object 16"/>
          <p:cNvSpPr/>
          <p:nvPr/>
        </p:nvSpPr>
        <p:spPr>
          <a:xfrm>
            <a:off x="3671315" y="6831330"/>
            <a:ext cx="913130" cy="0"/>
          </a:xfrm>
          <a:custGeom>
            <a:avLst/>
            <a:gdLst/>
            <a:ahLst/>
            <a:cxnLst/>
            <a:rect l="l" t="t" r="r" b="b"/>
            <a:pathLst>
              <a:path w="913129" h="0">
                <a:moveTo>
                  <a:pt x="0" y="0"/>
                </a:moveTo>
                <a:lnTo>
                  <a:pt x="912876" y="0"/>
                </a:lnTo>
              </a:path>
            </a:pathLst>
          </a:custGeom>
          <a:ln w="7619">
            <a:solidFill>
              <a:srgbClr val="000000"/>
            </a:solidFill>
          </a:ln>
        </p:spPr>
        <p:txBody>
          <a:bodyPr wrap="square" lIns="0" tIns="0" rIns="0" bIns="0" rtlCol="0"/>
          <a:lstStyle/>
          <a:p/>
        </p:txBody>
      </p:sp>
      <p:sp>
        <p:nvSpPr>
          <p:cNvPr id="17" name="object 17"/>
          <p:cNvSpPr txBox="1"/>
          <p:nvPr/>
        </p:nvSpPr>
        <p:spPr>
          <a:xfrm>
            <a:off x="673100" y="7049516"/>
            <a:ext cx="118300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Tilt angle at first</a:t>
            </a:r>
            <a:r>
              <a:rPr dirty="0" sz="1000" spc="-25">
                <a:latin typeface="Times New Roman"/>
                <a:cs typeface="Times New Roman"/>
              </a:rPr>
              <a:t> </a:t>
            </a:r>
            <a:r>
              <a:rPr dirty="0" sz="1000" spc="-5">
                <a:latin typeface="Times New Roman"/>
                <a:cs typeface="Times New Roman"/>
              </a:rPr>
              <a:t>crack</a:t>
            </a:r>
            <a:endParaRPr sz="1000">
              <a:latin typeface="Times New Roman"/>
              <a:cs typeface="Times New Roman"/>
            </a:endParaRPr>
          </a:p>
        </p:txBody>
      </p:sp>
      <p:sp>
        <p:nvSpPr>
          <p:cNvPr id="18" name="object 18"/>
          <p:cNvSpPr txBox="1"/>
          <p:nvPr/>
        </p:nvSpPr>
        <p:spPr>
          <a:xfrm>
            <a:off x="3387344" y="7416800"/>
            <a:ext cx="116839"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400">
                <a:latin typeface="Cambria Math"/>
                <a:cs typeface="Cambria Math"/>
              </a:rPr>
              <a:t>𝑔𝑔</a:t>
            </a:r>
            <a:endParaRPr sz="700">
              <a:latin typeface="Cambria Math"/>
              <a:cs typeface="Cambria Math"/>
            </a:endParaRPr>
          </a:p>
        </p:txBody>
      </p:sp>
      <p:sp>
        <p:nvSpPr>
          <p:cNvPr id="19" name="object 19"/>
          <p:cNvSpPr txBox="1"/>
          <p:nvPr/>
        </p:nvSpPr>
        <p:spPr>
          <a:xfrm>
            <a:off x="3628625" y="7281164"/>
            <a:ext cx="26797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27">
                <a:latin typeface="Cambria Math"/>
                <a:cs typeface="Cambria Math"/>
              </a:rPr>
              <a:t>𝑀𝑀</a:t>
            </a:r>
            <a:r>
              <a:rPr dirty="0" sz="700" spc="-285">
                <a:latin typeface="Cambria Math"/>
                <a:cs typeface="Cambria Math"/>
              </a:rPr>
              <a:t>𝑐𝑐𝑔𝑔</a:t>
            </a:r>
            <a:endParaRPr sz="700">
              <a:latin typeface="Cambria Math"/>
              <a:cs typeface="Cambria Math"/>
            </a:endParaRPr>
          </a:p>
        </p:txBody>
      </p:sp>
      <p:sp>
        <p:nvSpPr>
          <p:cNvPr id="20" name="object 20"/>
          <p:cNvSpPr txBox="1"/>
          <p:nvPr/>
        </p:nvSpPr>
        <p:spPr>
          <a:xfrm>
            <a:off x="3673855" y="7438135"/>
            <a:ext cx="133350"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𝑀𝑀</a:t>
            </a:r>
            <a:endParaRPr sz="1000">
              <a:latin typeface="Cambria Math"/>
              <a:cs typeface="Cambria Math"/>
            </a:endParaRPr>
          </a:p>
        </p:txBody>
      </p:sp>
      <p:sp>
        <p:nvSpPr>
          <p:cNvPr id="21" name="object 21"/>
          <p:cNvSpPr txBox="1"/>
          <p:nvPr/>
        </p:nvSpPr>
        <p:spPr>
          <a:xfrm>
            <a:off x="3769867" y="7502143"/>
            <a:ext cx="8382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𝑔𝑔</a:t>
            </a:r>
            <a:endParaRPr sz="700">
              <a:latin typeface="Cambria Math"/>
              <a:cs typeface="Cambria Math"/>
            </a:endParaRPr>
          </a:p>
        </p:txBody>
      </p:sp>
      <p:sp>
        <p:nvSpPr>
          <p:cNvPr id="22" name="object 22"/>
          <p:cNvSpPr/>
          <p:nvPr/>
        </p:nvSpPr>
        <p:spPr>
          <a:xfrm>
            <a:off x="3666744" y="7456169"/>
            <a:ext cx="201295" cy="0"/>
          </a:xfrm>
          <a:custGeom>
            <a:avLst/>
            <a:gdLst/>
            <a:ahLst/>
            <a:cxnLst/>
            <a:rect l="l" t="t" r="r" b="b"/>
            <a:pathLst>
              <a:path w="201295" h="0">
                <a:moveTo>
                  <a:pt x="0" y="0"/>
                </a:moveTo>
                <a:lnTo>
                  <a:pt x="201167" y="0"/>
                </a:lnTo>
              </a:path>
            </a:pathLst>
          </a:custGeom>
          <a:ln w="7619">
            <a:solidFill>
              <a:srgbClr val="000000"/>
            </a:solidFill>
          </a:ln>
        </p:spPr>
        <p:txBody>
          <a:bodyPr wrap="square" lIns="0" tIns="0" rIns="0" bIns="0" rtlCol="0"/>
          <a:lstStyle/>
          <a:p/>
        </p:txBody>
      </p:sp>
      <p:sp>
        <p:nvSpPr>
          <p:cNvPr id="23" name="object 23"/>
          <p:cNvSpPr txBox="1"/>
          <p:nvPr/>
        </p:nvSpPr>
        <p:spPr>
          <a:xfrm>
            <a:off x="3323360" y="7352844"/>
            <a:ext cx="1120140" cy="177800"/>
          </a:xfrm>
          <a:prstGeom prst="rect">
            <a:avLst/>
          </a:prstGeom>
        </p:spPr>
        <p:txBody>
          <a:bodyPr wrap="square" lIns="0" tIns="12065" rIns="0" bIns="0" rtlCol="0" vert="horz">
            <a:spAutoFit/>
          </a:bodyPr>
          <a:lstStyle/>
          <a:p>
            <a:pPr marL="12700">
              <a:lnSpc>
                <a:spcPct val="100000"/>
              </a:lnSpc>
              <a:spcBef>
                <a:spcPts val="95"/>
              </a:spcBef>
              <a:tabLst>
                <a:tab pos="212090" algn="l"/>
                <a:tab pos="577850" algn="l"/>
              </a:tabLst>
            </a:pPr>
            <a:r>
              <a:rPr dirty="0" sz="1000" spc="-285">
                <a:latin typeface="Cambria Math"/>
                <a:cs typeface="Cambria Math"/>
              </a:rPr>
              <a:t>𝜃𝜃	</a:t>
            </a:r>
            <a:r>
              <a:rPr dirty="0" sz="1000" spc="-5">
                <a:latin typeface="Cambria Math"/>
                <a:cs typeface="Cambria Math"/>
              </a:rPr>
              <a:t>=	≤ 0.4</a:t>
            </a:r>
            <a:r>
              <a:rPr dirty="0" sz="1000" spc="10">
                <a:latin typeface="Cambria Math"/>
                <a:cs typeface="Cambria Math"/>
              </a:rPr>
              <a:t> </a:t>
            </a:r>
            <a:r>
              <a:rPr dirty="0" sz="1000" spc="-355">
                <a:latin typeface="Cambria Math"/>
                <a:cs typeface="Cambria Math"/>
              </a:rPr>
              <a:t>𝐴𝐴𝐴𝐴𝑑𝑑</a:t>
            </a:r>
            <a:endParaRPr sz="1000">
              <a:latin typeface="Cambria Math"/>
              <a:cs typeface="Cambria Math"/>
            </a:endParaRPr>
          </a:p>
        </p:txBody>
      </p:sp>
      <p:sp>
        <p:nvSpPr>
          <p:cNvPr id="24" name="object 24"/>
          <p:cNvSpPr txBox="1"/>
          <p:nvPr/>
        </p:nvSpPr>
        <p:spPr>
          <a:xfrm>
            <a:off x="647700" y="7602135"/>
            <a:ext cx="4779010" cy="476884"/>
          </a:xfrm>
          <a:prstGeom prst="rect">
            <a:avLst/>
          </a:prstGeom>
        </p:spPr>
        <p:txBody>
          <a:bodyPr wrap="square" lIns="0" tIns="85725" rIns="0" bIns="0" rtlCol="0" vert="horz">
            <a:spAutoFit/>
          </a:bodyPr>
          <a:lstStyle/>
          <a:p>
            <a:pPr marL="38100">
              <a:lnSpc>
                <a:spcPct val="100000"/>
              </a:lnSpc>
              <a:spcBef>
                <a:spcPts val="675"/>
              </a:spcBef>
            </a:pPr>
            <a:r>
              <a:rPr dirty="0" sz="1000" spc="-5">
                <a:latin typeface="Times New Roman"/>
                <a:cs typeface="Times New Roman"/>
              </a:rPr>
              <a:t>Cracking moment at lift point – cracking in </a:t>
            </a:r>
            <a:r>
              <a:rPr dirty="0" sz="1000" spc="-10">
                <a:latin typeface="Times New Roman"/>
                <a:cs typeface="Times New Roman"/>
              </a:rPr>
              <a:t>top </a:t>
            </a:r>
            <a:r>
              <a:rPr dirty="0" sz="1000" spc="-5">
                <a:latin typeface="Times New Roman"/>
                <a:cs typeface="Times New Roman"/>
              </a:rPr>
              <a:t>right</a:t>
            </a:r>
            <a:r>
              <a:rPr dirty="0" sz="1000" spc="65">
                <a:latin typeface="Times New Roman"/>
                <a:cs typeface="Times New Roman"/>
              </a:rPr>
              <a:t> </a:t>
            </a:r>
            <a:r>
              <a:rPr dirty="0" sz="1000" spc="-5">
                <a:latin typeface="Times New Roman"/>
                <a:cs typeface="Times New Roman"/>
              </a:rPr>
              <a:t>corner</a:t>
            </a:r>
            <a:endParaRPr sz="1000">
              <a:latin typeface="Times New Roman"/>
              <a:cs typeface="Times New Roman"/>
            </a:endParaRPr>
          </a:p>
          <a:p>
            <a:pPr marL="1729739">
              <a:lnSpc>
                <a:spcPct val="100000"/>
              </a:lnSpc>
              <a:spcBef>
                <a:spcPts val="575"/>
              </a:spcBef>
            </a:pPr>
            <a:r>
              <a:rPr dirty="0" sz="1000" spc="-254">
                <a:latin typeface="Cambria Math"/>
                <a:cs typeface="Cambria Math"/>
              </a:rPr>
              <a:t>𝑓𝑓</a:t>
            </a:r>
            <a:r>
              <a:rPr dirty="0" baseline="-15873" sz="1050" spc="-382">
                <a:latin typeface="Cambria Math"/>
                <a:cs typeface="Cambria Math"/>
              </a:rPr>
              <a:t>𝑔𝑔𝑔𝑔𝑔𝑔𝑒𝑒𝑐𝑐𝑑𝑑</a:t>
            </a:r>
            <a:r>
              <a:rPr dirty="0" baseline="-15873" sz="1050" spc="307">
                <a:latin typeface="Cambria Math"/>
                <a:cs typeface="Cambria Math"/>
              </a:rPr>
              <a:t> </a:t>
            </a:r>
            <a:r>
              <a:rPr dirty="0" sz="1000" spc="-5">
                <a:latin typeface="Cambria Math"/>
                <a:cs typeface="Cambria Math"/>
              </a:rPr>
              <a:t>= </a:t>
            </a:r>
            <a:r>
              <a:rPr dirty="0" sz="1000" spc="-270">
                <a:latin typeface="Cambria Math"/>
                <a:cs typeface="Cambria Math"/>
              </a:rPr>
              <a:t>𝑓𝑓</a:t>
            </a:r>
            <a:r>
              <a:rPr dirty="0" baseline="-15873" sz="1050" spc="-405">
                <a:latin typeface="Cambria Math"/>
                <a:cs typeface="Cambria Math"/>
              </a:rPr>
              <a:t>𝑑𝑑𝑠𝑠</a:t>
            </a:r>
            <a:r>
              <a:rPr dirty="0" baseline="-15873" sz="1050" spc="187">
                <a:latin typeface="Cambria Math"/>
                <a:cs typeface="Cambria Math"/>
              </a:rPr>
              <a:t> </a:t>
            </a:r>
            <a:r>
              <a:rPr dirty="0" sz="1000" spc="-5">
                <a:latin typeface="Cambria Math"/>
                <a:cs typeface="Cambria Math"/>
              </a:rPr>
              <a:t>+ </a:t>
            </a:r>
            <a:r>
              <a:rPr dirty="0" sz="1000" spc="-335">
                <a:latin typeface="Cambria Math"/>
                <a:cs typeface="Cambria Math"/>
              </a:rPr>
              <a:t>𝑓𝑓</a:t>
            </a:r>
            <a:r>
              <a:rPr dirty="0" baseline="-15873" sz="1050" spc="-502">
                <a:latin typeface="Cambria Math"/>
                <a:cs typeface="Cambria Math"/>
              </a:rPr>
              <a:t>𝑔𝑔</a:t>
            </a:r>
            <a:r>
              <a:rPr dirty="0" baseline="-15873" sz="1050" spc="254">
                <a:latin typeface="Cambria Math"/>
                <a:cs typeface="Cambria Math"/>
              </a:rPr>
              <a:t> </a:t>
            </a:r>
            <a:r>
              <a:rPr dirty="0" sz="1000" spc="-5">
                <a:latin typeface="Cambria Math"/>
                <a:cs typeface="Cambria Math"/>
              </a:rPr>
              <a:t>= </a:t>
            </a:r>
            <a:r>
              <a:rPr dirty="0" sz="1000" spc="-140">
                <a:latin typeface="Cambria Math"/>
                <a:cs typeface="Cambria Math"/>
              </a:rPr>
              <a:t>−0.329𝑘𝑘𝑠𝑠𝑠𝑠 </a:t>
            </a:r>
            <a:r>
              <a:rPr dirty="0" sz="1000" spc="-5">
                <a:latin typeface="Cambria Math"/>
                <a:cs typeface="Cambria Math"/>
              </a:rPr>
              <a:t>+ </a:t>
            </a:r>
            <a:r>
              <a:rPr dirty="0" sz="1000" spc="-155">
                <a:latin typeface="Cambria Math"/>
                <a:cs typeface="Cambria Math"/>
              </a:rPr>
              <a:t>0.040𝑘𝑘𝑠𝑠𝑠𝑠 </a:t>
            </a:r>
            <a:r>
              <a:rPr dirty="0" sz="1000" spc="-5">
                <a:latin typeface="Cambria Math"/>
                <a:cs typeface="Cambria Math"/>
              </a:rPr>
              <a:t>=</a:t>
            </a:r>
            <a:r>
              <a:rPr dirty="0" sz="1000" spc="170">
                <a:latin typeface="Cambria Math"/>
                <a:cs typeface="Cambria Math"/>
              </a:rPr>
              <a:t> </a:t>
            </a:r>
            <a:r>
              <a:rPr dirty="0" sz="1000" spc="-140">
                <a:latin typeface="Cambria Math"/>
                <a:cs typeface="Cambria Math"/>
              </a:rPr>
              <a:t>−0.289𝑘𝑘𝑠𝑠𝑠𝑠</a:t>
            </a:r>
            <a:endParaRPr sz="1000">
              <a:latin typeface="Cambria Math"/>
              <a:cs typeface="Cambria Math"/>
            </a:endParaRPr>
          </a:p>
        </p:txBody>
      </p:sp>
      <p:sp>
        <p:nvSpPr>
          <p:cNvPr id="25" name="object 25"/>
          <p:cNvSpPr txBox="1"/>
          <p:nvPr/>
        </p:nvSpPr>
        <p:spPr>
          <a:xfrm>
            <a:off x="3405632" y="8241283"/>
            <a:ext cx="10096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505">
                <a:latin typeface="Cambria Math"/>
                <a:cs typeface="Cambria Math"/>
              </a:rPr>
              <a:t>𝑔𝑔</a:t>
            </a:r>
            <a:endParaRPr sz="700">
              <a:latin typeface="Cambria Math"/>
              <a:cs typeface="Cambria Math"/>
            </a:endParaRPr>
          </a:p>
        </p:txBody>
      </p:sp>
      <p:sp>
        <p:nvSpPr>
          <p:cNvPr id="26" name="object 26"/>
          <p:cNvSpPr/>
          <p:nvPr/>
        </p:nvSpPr>
        <p:spPr>
          <a:xfrm>
            <a:off x="3368040" y="8190744"/>
            <a:ext cx="134620" cy="0"/>
          </a:xfrm>
          <a:custGeom>
            <a:avLst/>
            <a:gdLst/>
            <a:ahLst/>
            <a:cxnLst/>
            <a:rect l="l" t="t" r="r" b="b"/>
            <a:pathLst>
              <a:path w="134620" h="0">
                <a:moveTo>
                  <a:pt x="0" y="0"/>
                </a:moveTo>
                <a:lnTo>
                  <a:pt x="134112" y="0"/>
                </a:lnTo>
              </a:path>
            </a:pathLst>
          </a:custGeom>
          <a:ln w="7607">
            <a:solidFill>
              <a:srgbClr val="000000"/>
            </a:solidFill>
          </a:ln>
        </p:spPr>
        <p:txBody>
          <a:bodyPr wrap="square" lIns="0" tIns="0" rIns="0" bIns="0" rtlCol="0"/>
          <a:lstStyle/>
          <a:p/>
        </p:txBody>
      </p:sp>
      <p:sp>
        <p:nvSpPr>
          <p:cNvPr id="27" name="object 27"/>
          <p:cNvSpPr/>
          <p:nvPr/>
        </p:nvSpPr>
        <p:spPr>
          <a:xfrm>
            <a:off x="3988308" y="8195316"/>
            <a:ext cx="340360" cy="0"/>
          </a:xfrm>
          <a:custGeom>
            <a:avLst/>
            <a:gdLst/>
            <a:ahLst/>
            <a:cxnLst/>
            <a:rect l="l" t="t" r="r" b="b"/>
            <a:pathLst>
              <a:path w="340360" h="0">
                <a:moveTo>
                  <a:pt x="0" y="0"/>
                </a:moveTo>
                <a:lnTo>
                  <a:pt x="339864" y="0"/>
                </a:lnTo>
              </a:path>
            </a:pathLst>
          </a:custGeom>
          <a:ln w="7607">
            <a:solidFill>
              <a:srgbClr val="000000"/>
            </a:solidFill>
          </a:ln>
        </p:spPr>
        <p:txBody>
          <a:bodyPr wrap="square" lIns="0" tIns="0" rIns="0" bIns="0" rtlCol="0"/>
          <a:lstStyle/>
          <a:p/>
        </p:txBody>
      </p:sp>
      <p:sp>
        <p:nvSpPr>
          <p:cNvPr id="28" name="object 28"/>
          <p:cNvSpPr txBox="1"/>
          <p:nvPr/>
        </p:nvSpPr>
        <p:spPr>
          <a:xfrm>
            <a:off x="2732184" y="8169595"/>
            <a:ext cx="2301875" cy="177800"/>
          </a:xfrm>
          <a:prstGeom prst="rect">
            <a:avLst/>
          </a:prstGeom>
        </p:spPr>
        <p:txBody>
          <a:bodyPr wrap="square" lIns="0" tIns="12065" rIns="0" bIns="0" rtlCol="0" vert="horz">
            <a:spAutoFit/>
          </a:bodyPr>
          <a:lstStyle/>
          <a:p>
            <a:pPr marL="38100">
              <a:lnSpc>
                <a:spcPct val="100000"/>
              </a:lnSpc>
              <a:spcBef>
                <a:spcPts val="95"/>
              </a:spcBef>
            </a:pPr>
            <a:r>
              <a:rPr dirty="0" sz="1000" spc="-355">
                <a:latin typeface="Cambria Math"/>
                <a:cs typeface="Cambria Math"/>
              </a:rPr>
              <a:t>𝑓𝑓</a:t>
            </a:r>
            <a:r>
              <a:rPr dirty="0" baseline="-15873" sz="1050" spc="-532">
                <a:latin typeface="Cambria Math"/>
                <a:cs typeface="Cambria Math"/>
              </a:rPr>
              <a:t>𝑔𝑔</a:t>
            </a:r>
            <a:r>
              <a:rPr dirty="0" baseline="-15873" sz="1050" spc="262">
                <a:latin typeface="Cambria Math"/>
                <a:cs typeface="Cambria Math"/>
              </a:rPr>
              <a:t> </a:t>
            </a:r>
            <a:r>
              <a:rPr dirty="0" sz="1000" spc="-5">
                <a:latin typeface="Cambria Math"/>
                <a:cs typeface="Cambria Math"/>
              </a:rPr>
              <a:t>= </a:t>
            </a:r>
            <a:r>
              <a:rPr dirty="0" sz="1000" spc="-40">
                <a:latin typeface="Cambria Math"/>
                <a:cs typeface="Cambria Math"/>
              </a:rPr>
              <a:t>0.24�𝑓𝑓</a:t>
            </a:r>
            <a:r>
              <a:rPr dirty="0" baseline="27777" sz="1050" spc="-60">
                <a:latin typeface="Cambria Math"/>
                <a:cs typeface="Cambria Math"/>
              </a:rPr>
              <a:t>′ </a:t>
            </a:r>
            <a:r>
              <a:rPr dirty="0" sz="1000" spc="-5">
                <a:latin typeface="Cambria Math"/>
                <a:cs typeface="Cambria Math"/>
              </a:rPr>
              <a:t>= </a:t>
            </a:r>
            <a:r>
              <a:rPr dirty="0" sz="1000" spc="-120">
                <a:latin typeface="Cambria Math"/>
                <a:cs typeface="Cambria Math"/>
              </a:rPr>
              <a:t>0.24√7.4𝑘𝑘𝑠𝑠𝑠𝑠 </a:t>
            </a:r>
            <a:r>
              <a:rPr dirty="0" sz="1000" spc="-5">
                <a:latin typeface="Cambria Math"/>
                <a:cs typeface="Cambria Math"/>
              </a:rPr>
              <a:t>= </a:t>
            </a:r>
            <a:r>
              <a:rPr dirty="0" sz="1000">
                <a:latin typeface="Cambria Math"/>
                <a:cs typeface="Cambria Math"/>
              </a:rPr>
              <a:t>0.653</a:t>
            </a:r>
            <a:r>
              <a:rPr dirty="0" sz="1000" spc="-30">
                <a:latin typeface="Cambria Math"/>
                <a:cs typeface="Cambria Math"/>
              </a:rPr>
              <a:t> </a:t>
            </a:r>
            <a:r>
              <a:rPr dirty="0" sz="1000" spc="-275">
                <a:latin typeface="Cambria Math"/>
                <a:cs typeface="Cambria Math"/>
              </a:rPr>
              <a:t>𝑘𝑘𝑠𝑠𝑠𝑠</a:t>
            </a:r>
            <a:endParaRPr sz="1000">
              <a:latin typeface="Cambria Math"/>
              <a:cs typeface="Cambria Math"/>
            </a:endParaRPr>
          </a:p>
        </p:txBody>
      </p:sp>
      <p:sp>
        <p:nvSpPr>
          <p:cNvPr id="29" name="object 29"/>
          <p:cNvSpPr txBox="1"/>
          <p:nvPr/>
        </p:nvSpPr>
        <p:spPr>
          <a:xfrm>
            <a:off x="1813487" y="8509540"/>
            <a:ext cx="536575" cy="177800"/>
          </a:xfrm>
          <a:prstGeom prst="rect">
            <a:avLst/>
          </a:prstGeom>
        </p:spPr>
        <p:txBody>
          <a:bodyPr wrap="square" lIns="0" tIns="12065" rIns="0" bIns="0" rtlCol="0" vert="horz">
            <a:spAutoFit/>
          </a:bodyPr>
          <a:lstStyle/>
          <a:p>
            <a:pPr marL="38100">
              <a:lnSpc>
                <a:spcPct val="100000"/>
              </a:lnSpc>
              <a:spcBef>
                <a:spcPts val="95"/>
              </a:spcBef>
            </a:pPr>
            <a:r>
              <a:rPr dirty="0" sz="1000" spc="-285">
                <a:latin typeface="Cambria Math"/>
                <a:cs typeface="Cambria Math"/>
              </a:rPr>
              <a:t>𝑀𝑀</a:t>
            </a:r>
            <a:r>
              <a:rPr dirty="0" baseline="-15873" sz="1050" spc="-427">
                <a:latin typeface="Cambria Math"/>
                <a:cs typeface="Cambria Math"/>
              </a:rPr>
              <a:t>𝑐𝑐𝑔𝑔</a:t>
            </a:r>
            <a:r>
              <a:rPr dirty="0" baseline="-15873" sz="1050" spc="240">
                <a:latin typeface="Cambria Math"/>
                <a:cs typeface="Cambria Math"/>
              </a:rPr>
              <a:t> </a:t>
            </a:r>
            <a:r>
              <a:rPr dirty="0" sz="1000" spc="-5">
                <a:latin typeface="Cambria Math"/>
                <a:cs typeface="Cambria Math"/>
              </a:rPr>
              <a:t>=</a:t>
            </a:r>
            <a:r>
              <a:rPr dirty="0" sz="1000" spc="3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30" name="object 30"/>
          <p:cNvSpPr/>
          <p:nvPr/>
        </p:nvSpPr>
        <p:spPr>
          <a:xfrm>
            <a:off x="2333244" y="8612885"/>
            <a:ext cx="2226945" cy="0"/>
          </a:xfrm>
          <a:custGeom>
            <a:avLst/>
            <a:gdLst/>
            <a:ahLst/>
            <a:cxnLst/>
            <a:rect l="l" t="t" r="r" b="b"/>
            <a:pathLst>
              <a:path w="2226945" h="0">
                <a:moveTo>
                  <a:pt x="0" y="0"/>
                </a:moveTo>
                <a:lnTo>
                  <a:pt x="2226563" y="0"/>
                </a:lnTo>
              </a:path>
            </a:pathLst>
          </a:custGeom>
          <a:ln w="7619">
            <a:solidFill>
              <a:srgbClr val="000000"/>
            </a:solidFill>
          </a:ln>
        </p:spPr>
        <p:txBody>
          <a:bodyPr wrap="square" lIns="0" tIns="0" rIns="0" bIns="0" rtlCol="0"/>
          <a:lstStyle/>
          <a:p/>
        </p:txBody>
      </p:sp>
      <p:sp>
        <p:nvSpPr>
          <p:cNvPr id="31" name="object 31"/>
          <p:cNvSpPr txBox="1"/>
          <p:nvPr/>
        </p:nvSpPr>
        <p:spPr>
          <a:xfrm>
            <a:off x="2295174" y="8411982"/>
            <a:ext cx="2606675" cy="177800"/>
          </a:xfrm>
          <a:prstGeom prst="rect">
            <a:avLst/>
          </a:prstGeom>
        </p:spPr>
        <p:txBody>
          <a:bodyPr wrap="square" lIns="0" tIns="12065" rIns="0" bIns="0" rtlCol="0" vert="horz">
            <a:spAutoFit/>
          </a:bodyPr>
          <a:lstStyle/>
          <a:p>
            <a:pPr marL="38100">
              <a:lnSpc>
                <a:spcPct val="100000"/>
              </a:lnSpc>
              <a:spcBef>
                <a:spcPts val="95"/>
              </a:spcBef>
            </a:pPr>
            <a:r>
              <a:rPr dirty="0" sz="1000" spc="-165">
                <a:latin typeface="Cambria Math"/>
                <a:cs typeface="Cambria Math"/>
              </a:rPr>
              <a:t>�0.653𝑘𝑘𝑠𝑠𝑠𝑠 </a:t>
            </a:r>
            <a:r>
              <a:rPr dirty="0" sz="1000" spc="-5">
                <a:latin typeface="Cambria Math"/>
                <a:cs typeface="Cambria Math"/>
              </a:rPr>
              <a:t>− </a:t>
            </a:r>
            <a:r>
              <a:rPr dirty="0" baseline="2777" sz="1500" spc="-142">
                <a:latin typeface="Cambria Math"/>
                <a:cs typeface="Cambria Math"/>
              </a:rPr>
              <a:t>(</a:t>
            </a:r>
            <a:r>
              <a:rPr dirty="0" sz="1000" spc="-95">
                <a:latin typeface="Cambria Math"/>
                <a:cs typeface="Cambria Math"/>
              </a:rPr>
              <a:t>−0.289𝑘𝑘𝑠𝑠𝑠𝑠</a:t>
            </a:r>
            <a:r>
              <a:rPr dirty="0" baseline="2777" sz="1500" spc="-142">
                <a:latin typeface="Cambria Math"/>
                <a:cs typeface="Cambria Math"/>
              </a:rPr>
              <a:t>)</a:t>
            </a:r>
            <a:r>
              <a:rPr dirty="0" sz="1000" spc="-95">
                <a:latin typeface="Cambria Math"/>
                <a:cs typeface="Cambria Math"/>
              </a:rPr>
              <a:t>�2</a:t>
            </a:r>
            <a:r>
              <a:rPr dirty="0" baseline="2777" sz="1500" spc="-142">
                <a:latin typeface="Cambria Math"/>
                <a:cs typeface="Cambria Math"/>
              </a:rPr>
              <a:t>(</a:t>
            </a:r>
            <a:r>
              <a:rPr dirty="0" sz="1000" spc="-95">
                <a:latin typeface="Cambria Math"/>
                <a:cs typeface="Cambria Math"/>
              </a:rPr>
              <a:t>72018.4𝑠𝑠𝑠𝑠</a:t>
            </a:r>
            <a:r>
              <a:rPr dirty="0" baseline="27777" sz="1050" spc="-142">
                <a:latin typeface="Cambria Math"/>
                <a:cs typeface="Cambria Math"/>
              </a:rPr>
              <a:t>4</a:t>
            </a:r>
            <a:r>
              <a:rPr dirty="0" baseline="2777" sz="1500" spc="-142">
                <a:latin typeface="Cambria Math"/>
                <a:cs typeface="Cambria Math"/>
              </a:rPr>
              <a:t>)  </a:t>
            </a:r>
            <a:r>
              <a:rPr dirty="0" sz="1000" spc="-315">
                <a:latin typeface="Cambria Math"/>
                <a:cs typeface="Cambria Math"/>
              </a:rPr>
              <a:t>1𝑠𝑠𝑠𝑠</a:t>
            </a:r>
            <a:endParaRPr sz="1000">
              <a:latin typeface="Cambria Math"/>
              <a:cs typeface="Cambria Math"/>
            </a:endParaRPr>
          </a:p>
        </p:txBody>
      </p:sp>
      <p:sp>
        <p:nvSpPr>
          <p:cNvPr id="32" name="object 32"/>
          <p:cNvSpPr txBox="1"/>
          <p:nvPr/>
        </p:nvSpPr>
        <p:spPr>
          <a:xfrm>
            <a:off x="3304996" y="8594861"/>
            <a:ext cx="1612265" cy="177800"/>
          </a:xfrm>
          <a:prstGeom prst="rect">
            <a:avLst/>
          </a:prstGeom>
        </p:spPr>
        <p:txBody>
          <a:bodyPr wrap="square" lIns="0" tIns="12065" rIns="0" bIns="0" rtlCol="0" vert="horz">
            <a:spAutoFit/>
          </a:bodyPr>
          <a:lstStyle/>
          <a:p>
            <a:pPr marL="12700">
              <a:lnSpc>
                <a:spcPct val="100000"/>
              </a:lnSpc>
              <a:spcBef>
                <a:spcPts val="95"/>
              </a:spcBef>
              <a:tabLst>
                <a:tab pos="1337945" algn="l"/>
              </a:tabLst>
            </a:pPr>
            <a:r>
              <a:rPr dirty="0" sz="1000" spc="-165">
                <a:latin typeface="Cambria Math"/>
                <a:cs typeface="Cambria Math"/>
              </a:rPr>
              <a:t>49𝑠𝑠𝑠𝑠	</a:t>
            </a:r>
            <a:r>
              <a:rPr dirty="0" sz="1000" spc="-215">
                <a:latin typeface="Cambria Math"/>
                <a:cs typeface="Cambria Math"/>
              </a:rPr>
              <a:t>12𝑓𝑓𝑓𝑓</a:t>
            </a:r>
            <a:endParaRPr sz="1000">
              <a:latin typeface="Cambria Math"/>
              <a:cs typeface="Cambria Math"/>
            </a:endParaRPr>
          </a:p>
        </p:txBody>
      </p:sp>
      <p:sp>
        <p:nvSpPr>
          <p:cNvPr id="33" name="object 33"/>
          <p:cNvSpPr/>
          <p:nvPr/>
        </p:nvSpPr>
        <p:spPr>
          <a:xfrm>
            <a:off x="4643628" y="8612885"/>
            <a:ext cx="264160" cy="0"/>
          </a:xfrm>
          <a:custGeom>
            <a:avLst/>
            <a:gdLst/>
            <a:ahLst/>
            <a:cxnLst/>
            <a:rect l="l" t="t" r="r" b="b"/>
            <a:pathLst>
              <a:path w="264160" h="0">
                <a:moveTo>
                  <a:pt x="0" y="0"/>
                </a:moveTo>
                <a:lnTo>
                  <a:pt x="263639" y="0"/>
                </a:lnTo>
              </a:path>
            </a:pathLst>
          </a:custGeom>
          <a:ln w="7619">
            <a:solidFill>
              <a:srgbClr val="000000"/>
            </a:solidFill>
          </a:ln>
        </p:spPr>
        <p:txBody>
          <a:bodyPr wrap="square" lIns="0" tIns="0" rIns="0" bIns="0" rtlCol="0"/>
          <a:lstStyle/>
          <a:p/>
        </p:txBody>
      </p:sp>
      <p:sp>
        <p:nvSpPr>
          <p:cNvPr id="34" name="object 34"/>
          <p:cNvSpPr txBox="1"/>
          <p:nvPr/>
        </p:nvSpPr>
        <p:spPr>
          <a:xfrm>
            <a:off x="4568444" y="8509507"/>
            <a:ext cx="1362075" cy="177800"/>
          </a:xfrm>
          <a:prstGeom prst="rect">
            <a:avLst/>
          </a:prstGeom>
        </p:spPr>
        <p:txBody>
          <a:bodyPr wrap="square" lIns="0" tIns="12065" rIns="0" bIns="0" rtlCol="0" vert="horz">
            <a:spAutoFit/>
          </a:bodyPr>
          <a:lstStyle/>
          <a:p>
            <a:pPr marL="12700">
              <a:lnSpc>
                <a:spcPct val="100000"/>
              </a:lnSpc>
              <a:spcBef>
                <a:spcPts val="95"/>
              </a:spcBef>
              <a:tabLst>
                <a:tab pos="338455" algn="l"/>
              </a:tabLst>
            </a:pPr>
            <a:r>
              <a:rPr dirty="0" sz="1000" spc="-254">
                <a:latin typeface="Cambria Math"/>
                <a:cs typeface="Cambria Math"/>
              </a:rPr>
              <a:t>�	�</a:t>
            </a:r>
            <a:r>
              <a:rPr dirty="0" sz="1000" spc="45">
                <a:latin typeface="Cambria Math"/>
                <a:cs typeface="Cambria Math"/>
              </a:rPr>
              <a:t> </a:t>
            </a:r>
            <a:r>
              <a:rPr dirty="0" sz="1000" spc="-5">
                <a:latin typeface="Cambria Math"/>
                <a:cs typeface="Cambria Math"/>
              </a:rPr>
              <a:t>= −230.71 </a:t>
            </a:r>
            <a:r>
              <a:rPr dirty="0" sz="1000" spc="-280">
                <a:latin typeface="Cambria Math"/>
                <a:cs typeface="Cambria Math"/>
              </a:rPr>
              <a:t>𝑘𝑘</a:t>
            </a:r>
            <a:r>
              <a:rPr dirty="0" sz="1000" spc="20">
                <a:latin typeface="Cambria Math"/>
                <a:cs typeface="Cambria Math"/>
              </a:rPr>
              <a:t> </a:t>
            </a:r>
            <a:r>
              <a:rPr dirty="0" sz="1000" spc="-5">
                <a:latin typeface="Cambria Math"/>
                <a:cs typeface="Cambria Math"/>
              </a:rPr>
              <a:t>∙  </a:t>
            </a:r>
            <a:r>
              <a:rPr dirty="0" sz="1000" spc="-440">
                <a:latin typeface="Cambria Math"/>
                <a:cs typeface="Cambria Math"/>
              </a:rPr>
              <a:t>𝑓𝑓𝑓𝑓</a:t>
            </a:r>
            <a:endParaRPr sz="1000">
              <a:latin typeface="Cambria Math"/>
              <a:cs typeface="Cambria Math"/>
            </a:endParaRPr>
          </a:p>
        </p:txBody>
      </p:sp>
      <p:sp>
        <p:nvSpPr>
          <p:cNvPr id="36" name="object 36"/>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34</a:t>
            </a:r>
          </a:p>
        </p:txBody>
      </p:sp>
      <p:sp>
        <p:nvSpPr>
          <p:cNvPr id="35" name="object 35"/>
          <p:cNvSpPr txBox="1"/>
          <p:nvPr/>
        </p:nvSpPr>
        <p:spPr>
          <a:xfrm>
            <a:off x="673100" y="8817355"/>
            <a:ext cx="177990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Tilt angle at first crack at lift</a:t>
            </a:r>
            <a:r>
              <a:rPr dirty="0" sz="1000" spc="15">
                <a:latin typeface="Times New Roman"/>
                <a:cs typeface="Times New Roman"/>
              </a:rPr>
              <a:t> </a:t>
            </a:r>
            <a:r>
              <a:rPr dirty="0" sz="1000" spc="-5">
                <a:latin typeface="Times New Roman"/>
                <a:cs typeface="Times New Roman"/>
              </a:rPr>
              <a:t>point</a:t>
            </a:r>
            <a:endParaRPr sz="1000">
              <a:latin typeface="Times New Roman"/>
              <a:cs typeface="Times New Roman"/>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p:nvPr/>
        </p:nvSpPr>
        <p:spPr>
          <a:xfrm>
            <a:off x="3115055" y="1082802"/>
            <a:ext cx="757555" cy="0"/>
          </a:xfrm>
          <a:custGeom>
            <a:avLst/>
            <a:gdLst/>
            <a:ahLst/>
            <a:cxnLst/>
            <a:rect l="l" t="t" r="r" b="b"/>
            <a:pathLst>
              <a:path w="757554" h="0">
                <a:moveTo>
                  <a:pt x="0" y="0"/>
                </a:moveTo>
                <a:lnTo>
                  <a:pt x="757428" y="0"/>
                </a:lnTo>
              </a:path>
            </a:pathLst>
          </a:custGeom>
          <a:ln w="7620">
            <a:solidFill>
              <a:srgbClr val="000000"/>
            </a:solidFill>
          </a:ln>
        </p:spPr>
        <p:txBody>
          <a:bodyPr wrap="square" lIns="0" tIns="0" rIns="0" bIns="0" rtlCol="0"/>
          <a:lstStyle/>
          <a:p/>
        </p:txBody>
      </p:sp>
      <p:sp>
        <p:nvSpPr>
          <p:cNvPr id="4" name="object 4"/>
          <p:cNvSpPr txBox="1"/>
          <p:nvPr/>
        </p:nvSpPr>
        <p:spPr>
          <a:xfrm>
            <a:off x="660400" y="881898"/>
            <a:ext cx="4372610" cy="582930"/>
          </a:xfrm>
          <a:prstGeom prst="rect">
            <a:avLst/>
          </a:prstGeom>
        </p:spPr>
        <p:txBody>
          <a:bodyPr wrap="square" lIns="0" tIns="12065" rIns="0" bIns="0" rtlCol="0" vert="horz">
            <a:spAutoFit/>
          </a:bodyPr>
          <a:lstStyle/>
          <a:p>
            <a:pPr marL="2454275">
              <a:lnSpc>
                <a:spcPts val="985"/>
              </a:lnSpc>
              <a:spcBef>
                <a:spcPts val="95"/>
              </a:spcBef>
            </a:pPr>
            <a:r>
              <a:rPr dirty="0" sz="1000" spc="-65">
                <a:latin typeface="Cambria Math"/>
                <a:cs typeface="Cambria Math"/>
              </a:rPr>
              <a:t>−230.71𝑘𝑘 </a:t>
            </a:r>
            <a:r>
              <a:rPr dirty="0" sz="1000" spc="-5">
                <a:latin typeface="Cambria Math"/>
                <a:cs typeface="Cambria Math"/>
              </a:rPr>
              <a:t>∙</a:t>
            </a:r>
            <a:r>
              <a:rPr dirty="0" sz="1000" spc="-50">
                <a:latin typeface="Cambria Math"/>
                <a:cs typeface="Cambria Math"/>
              </a:rPr>
              <a:t> </a:t>
            </a:r>
            <a:r>
              <a:rPr dirty="0" sz="1000" spc="-315">
                <a:latin typeface="Cambria Math"/>
                <a:cs typeface="Cambria Math"/>
              </a:rPr>
              <a:t>𝑓𝑓𝑓𝑓</a:t>
            </a:r>
            <a:endParaRPr sz="1000">
              <a:latin typeface="Cambria Math"/>
              <a:cs typeface="Cambria Math"/>
            </a:endParaRPr>
          </a:p>
          <a:p>
            <a:pPr marL="2123440">
              <a:lnSpc>
                <a:spcPts val="985"/>
              </a:lnSpc>
            </a:pPr>
            <a:r>
              <a:rPr dirty="0" sz="1000" spc="-240">
                <a:latin typeface="Cambria Math"/>
                <a:cs typeface="Cambria Math"/>
              </a:rPr>
              <a:t>𝜃𝜃</a:t>
            </a:r>
            <a:r>
              <a:rPr dirty="0" baseline="-15873" sz="1050" spc="-359">
                <a:latin typeface="Cambria Math"/>
                <a:cs typeface="Cambria Math"/>
              </a:rPr>
              <a:t>𝑐𝑐𝑔𝑔</a:t>
            </a:r>
            <a:r>
              <a:rPr dirty="0" baseline="-15873" sz="1050" spc="284">
                <a:latin typeface="Cambria Math"/>
                <a:cs typeface="Cambria Math"/>
              </a:rPr>
              <a:t> </a:t>
            </a:r>
            <a:r>
              <a:rPr dirty="0" sz="1000" spc="-5">
                <a:latin typeface="Cambria Math"/>
                <a:cs typeface="Cambria Math"/>
              </a:rPr>
              <a:t>= </a:t>
            </a:r>
            <a:r>
              <a:rPr dirty="0" baseline="-36111" sz="1500" spc="-112">
                <a:latin typeface="Cambria Math"/>
                <a:cs typeface="Cambria Math"/>
              </a:rPr>
              <a:t>−64.02𝑘𝑘 </a:t>
            </a:r>
            <a:r>
              <a:rPr dirty="0" baseline="-36111" sz="1500" spc="-7">
                <a:latin typeface="Cambria Math"/>
                <a:cs typeface="Cambria Math"/>
              </a:rPr>
              <a:t>∙ </a:t>
            </a:r>
            <a:r>
              <a:rPr dirty="0" baseline="-36111" sz="1500" spc="-472">
                <a:latin typeface="Cambria Math"/>
                <a:cs typeface="Cambria Math"/>
              </a:rPr>
              <a:t>𝑓𝑓𝑓𝑓</a:t>
            </a:r>
            <a:r>
              <a:rPr dirty="0" baseline="-36111" sz="1500" spc="532">
                <a:latin typeface="Cambria Math"/>
                <a:cs typeface="Cambria Math"/>
              </a:rPr>
              <a:t> </a:t>
            </a:r>
            <a:r>
              <a:rPr dirty="0" sz="1000" spc="-5">
                <a:latin typeface="Cambria Math"/>
                <a:cs typeface="Cambria Math"/>
              </a:rPr>
              <a:t>= 3.6 </a:t>
            </a:r>
            <a:r>
              <a:rPr dirty="0" sz="1000" spc="-355">
                <a:latin typeface="Cambria Math"/>
                <a:cs typeface="Cambria Math"/>
              </a:rPr>
              <a:t>𝐴𝐴𝐴𝐴𝑑𝑑</a:t>
            </a:r>
            <a:r>
              <a:rPr dirty="0" sz="1000" spc="100">
                <a:latin typeface="Cambria Math"/>
                <a:cs typeface="Cambria Math"/>
              </a:rPr>
              <a:t> </a:t>
            </a:r>
            <a:r>
              <a:rPr dirty="0" sz="1000" spc="-5">
                <a:latin typeface="Cambria Math"/>
                <a:cs typeface="Cambria Math"/>
              </a:rPr>
              <a:t>∴ 0.4</a:t>
            </a:r>
            <a:r>
              <a:rPr dirty="0" sz="1000" spc="30">
                <a:latin typeface="Cambria Math"/>
                <a:cs typeface="Cambria Math"/>
              </a:rPr>
              <a:t> </a:t>
            </a:r>
            <a:r>
              <a:rPr dirty="0" sz="1000" spc="-355">
                <a:latin typeface="Cambria Math"/>
                <a:cs typeface="Cambria Math"/>
              </a:rPr>
              <a:t>𝐴𝐴𝐴𝐴𝑑𝑑</a:t>
            </a:r>
            <a:endParaRPr sz="1000">
              <a:latin typeface="Cambria Math"/>
              <a:cs typeface="Cambria Math"/>
            </a:endParaRPr>
          </a:p>
          <a:p>
            <a:pPr marL="25400">
              <a:lnSpc>
                <a:spcPct val="100000"/>
              </a:lnSpc>
              <a:spcBef>
                <a:spcPts val="1225"/>
              </a:spcBef>
            </a:pPr>
            <a:r>
              <a:rPr dirty="0" sz="1000" spc="-5">
                <a:latin typeface="Times New Roman"/>
                <a:cs typeface="Times New Roman"/>
              </a:rPr>
              <a:t>Factor </a:t>
            </a:r>
            <a:r>
              <a:rPr dirty="0" sz="1000">
                <a:latin typeface="Times New Roman"/>
                <a:cs typeface="Times New Roman"/>
              </a:rPr>
              <a:t>of </a:t>
            </a:r>
            <a:r>
              <a:rPr dirty="0" sz="1000" spc="-5">
                <a:latin typeface="Times New Roman"/>
                <a:cs typeface="Times New Roman"/>
              </a:rPr>
              <a:t>Safety against Cracking at lift</a:t>
            </a:r>
            <a:r>
              <a:rPr dirty="0" sz="1000" spc="40">
                <a:latin typeface="Times New Roman"/>
                <a:cs typeface="Times New Roman"/>
              </a:rPr>
              <a:t> </a:t>
            </a:r>
            <a:r>
              <a:rPr dirty="0" sz="1000">
                <a:latin typeface="Times New Roman"/>
                <a:cs typeface="Times New Roman"/>
              </a:rPr>
              <a:t>point</a:t>
            </a:r>
            <a:endParaRPr sz="1000">
              <a:latin typeface="Times New Roman"/>
              <a:cs typeface="Times New Roman"/>
            </a:endParaRPr>
          </a:p>
        </p:txBody>
      </p:sp>
      <p:sp>
        <p:nvSpPr>
          <p:cNvPr id="5" name="object 5"/>
          <p:cNvSpPr txBox="1"/>
          <p:nvPr/>
        </p:nvSpPr>
        <p:spPr>
          <a:xfrm>
            <a:off x="2504948" y="1663700"/>
            <a:ext cx="116839"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400">
                <a:latin typeface="Cambria Math"/>
                <a:cs typeface="Cambria Math"/>
              </a:rPr>
              <a:t>𝑔𝑔</a:t>
            </a:r>
            <a:endParaRPr sz="700">
              <a:latin typeface="Cambria Math"/>
              <a:cs typeface="Cambria Math"/>
            </a:endParaRPr>
          </a:p>
        </p:txBody>
      </p:sp>
      <p:sp>
        <p:nvSpPr>
          <p:cNvPr id="6" name="object 6"/>
          <p:cNvSpPr txBox="1"/>
          <p:nvPr/>
        </p:nvSpPr>
        <p:spPr>
          <a:xfrm>
            <a:off x="2361768" y="1599707"/>
            <a:ext cx="398780" cy="177800"/>
          </a:xfrm>
          <a:prstGeom prst="rect">
            <a:avLst/>
          </a:prstGeom>
        </p:spPr>
        <p:txBody>
          <a:bodyPr wrap="square" lIns="0" tIns="12065" rIns="0" bIns="0" rtlCol="0" vert="horz">
            <a:spAutoFit/>
          </a:bodyPr>
          <a:lstStyle/>
          <a:p>
            <a:pPr marL="12700">
              <a:lnSpc>
                <a:spcPct val="100000"/>
              </a:lnSpc>
              <a:spcBef>
                <a:spcPts val="95"/>
              </a:spcBef>
              <a:tabLst>
                <a:tab pos="290830" algn="l"/>
              </a:tabLst>
            </a:pPr>
            <a:r>
              <a:rPr dirty="0" sz="1000" spc="-505">
                <a:latin typeface="Cambria Math"/>
                <a:cs typeface="Cambria Math"/>
              </a:rPr>
              <a:t>𝐹</a:t>
            </a:r>
            <a:r>
              <a:rPr dirty="0" sz="1000" spc="-465">
                <a:latin typeface="Cambria Math"/>
                <a:cs typeface="Cambria Math"/>
              </a:rPr>
              <a:t>𝐹</a:t>
            </a:r>
            <a:r>
              <a:rPr dirty="0" sz="1000" spc="-505">
                <a:latin typeface="Cambria Math"/>
                <a:cs typeface="Cambria Math"/>
              </a:rPr>
              <a:t>𝑆𝑆</a:t>
            </a:r>
            <a:r>
              <a:rPr dirty="0" sz="100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7" name="object 7"/>
          <p:cNvSpPr txBox="1"/>
          <p:nvPr/>
        </p:nvSpPr>
        <p:spPr>
          <a:xfrm>
            <a:off x="2872721" y="1528064"/>
            <a:ext cx="34607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42">
                <a:latin typeface="Cambria Math"/>
                <a:cs typeface="Cambria Math"/>
              </a:rPr>
              <a:t>𝑑𝑑</a:t>
            </a:r>
            <a:r>
              <a:rPr dirty="0" sz="700" spc="-295">
                <a:latin typeface="Cambria Math"/>
                <a:cs typeface="Cambria Math"/>
              </a:rPr>
              <a:t>𝑔𝑔</a:t>
            </a:r>
            <a:r>
              <a:rPr dirty="0" sz="700" spc="-110">
                <a:latin typeface="Cambria Math"/>
                <a:cs typeface="Cambria Math"/>
              </a:rPr>
              <a:t> </a:t>
            </a:r>
            <a:r>
              <a:rPr dirty="0" baseline="11111" sz="1500" spc="-359">
                <a:latin typeface="Cambria Math"/>
                <a:cs typeface="Cambria Math"/>
              </a:rPr>
              <a:t>𝜃𝜃</a:t>
            </a:r>
            <a:r>
              <a:rPr dirty="0" sz="700" spc="-240">
                <a:latin typeface="Cambria Math"/>
                <a:cs typeface="Cambria Math"/>
              </a:rPr>
              <a:t>𝑐𝑐𝑔𝑔</a:t>
            </a:r>
            <a:endParaRPr sz="700">
              <a:latin typeface="Cambria Math"/>
              <a:cs typeface="Cambria Math"/>
            </a:endParaRPr>
          </a:p>
        </p:txBody>
      </p:sp>
      <p:sp>
        <p:nvSpPr>
          <p:cNvPr id="8" name="object 8"/>
          <p:cNvSpPr txBox="1"/>
          <p:nvPr/>
        </p:nvSpPr>
        <p:spPr>
          <a:xfrm>
            <a:off x="2831083" y="1749043"/>
            <a:ext cx="488315" cy="132080"/>
          </a:xfrm>
          <a:prstGeom prst="rect">
            <a:avLst/>
          </a:prstGeom>
        </p:spPr>
        <p:txBody>
          <a:bodyPr wrap="square" lIns="0" tIns="12065" rIns="0" bIns="0" rtlCol="0" vert="horz">
            <a:spAutoFit/>
          </a:bodyPr>
          <a:lstStyle/>
          <a:p>
            <a:pPr marL="12700">
              <a:lnSpc>
                <a:spcPct val="100000"/>
              </a:lnSpc>
              <a:spcBef>
                <a:spcPts val="95"/>
              </a:spcBef>
              <a:tabLst>
                <a:tab pos="260985" algn="l"/>
              </a:tabLst>
            </a:pPr>
            <a:r>
              <a:rPr dirty="0" sz="700" spc="-310">
                <a:latin typeface="Cambria Math"/>
                <a:cs typeface="Cambria Math"/>
              </a:rPr>
              <a:t>𝑔𝑔	</a:t>
            </a:r>
            <a:r>
              <a:rPr dirty="0" sz="700" spc="-225">
                <a:latin typeface="Cambria Math"/>
                <a:cs typeface="Cambria Math"/>
              </a:rPr>
              <a:t>𝑔𝑔</a:t>
            </a:r>
            <a:r>
              <a:rPr dirty="0" sz="700" spc="335">
                <a:latin typeface="Cambria Math"/>
                <a:cs typeface="Cambria Math"/>
              </a:rPr>
              <a:t> </a:t>
            </a:r>
            <a:r>
              <a:rPr dirty="0" sz="700" spc="-200">
                <a:latin typeface="Cambria Math"/>
                <a:cs typeface="Cambria Math"/>
              </a:rPr>
              <a:t>𝑐𝑐𝑔𝑔</a:t>
            </a:r>
            <a:endParaRPr sz="700">
              <a:latin typeface="Cambria Math"/>
              <a:cs typeface="Cambria Math"/>
            </a:endParaRPr>
          </a:p>
        </p:txBody>
      </p:sp>
      <p:sp>
        <p:nvSpPr>
          <p:cNvPr id="9" name="object 9"/>
          <p:cNvSpPr/>
          <p:nvPr/>
        </p:nvSpPr>
        <p:spPr>
          <a:xfrm>
            <a:off x="2784348" y="1703076"/>
            <a:ext cx="532130" cy="0"/>
          </a:xfrm>
          <a:custGeom>
            <a:avLst/>
            <a:gdLst/>
            <a:ahLst/>
            <a:cxnLst/>
            <a:rect l="l" t="t" r="r" b="b"/>
            <a:pathLst>
              <a:path w="532129" h="0">
                <a:moveTo>
                  <a:pt x="0" y="0"/>
                </a:moveTo>
                <a:lnTo>
                  <a:pt x="531876" y="0"/>
                </a:lnTo>
              </a:path>
            </a:pathLst>
          </a:custGeom>
          <a:ln w="7607">
            <a:solidFill>
              <a:srgbClr val="000000"/>
            </a:solidFill>
          </a:ln>
        </p:spPr>
        <p:txBody>
          <a:bodyPr wrap="square" lIns="0" tIns="0" rIns="0" bIns="0" rtlCol="0"/>
          <a:lstStyle/>
          <a:p/>
        </p:txBody>
      </p:sp>
      <p:sp>
        <p:nvSpPr>
          <p:cNvPr id="10" name="object 10"/>
          <p:cNvSpPr txBox="1"/>
          <p:nvPr/>
        </p:nvSpPr>
        <p:spPr>
          <a:xfrm>
            <a:off x="3791164" y="1502166"/>
            <a:ext cx="824865"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97">
                <a:latin typeface="Cambria Math"/>
                <a:cs typeface="Cambria Math"/>
              </a:rPr>
              <a:t>(</a:t>
            </a:r>
            <a:r>
              <a:rPr dirty="0" sz="1000" spc="-65">
                <a:latin typeface="Cambria Math"/>
                <a:cs typeface="Cambria Math"/>
              </a:rPr>
              <a:t>36.24𝑠𝑠𝑠𝑠</a:t>
            </a:r>
            <a:r>
              <a:rPr dirty="0" baseline="2777" sz="1500" spc="-97">
                <a:latin typeface="Cambria Math"/>
                <a:cs typeface="Cambria Math"/>
              </a:rPr>
              <a:t>)(</a:t>
            </a:r>
            <a:r>
              <a:rPr dirty="0" sz="1000" spc="-65">
                <a:latin typeface="Cambria Math"/>
                <a:cs typeface="Cambria Math"/>
              </a:rPr>
              <a:t>0.4</a:t>
            </a:r>
            <a:r>
              <a:rPr dirty="0" baseline="2777" sz="1500" spc="-97">
                <a:latin typeface="Cambria Math"/>
                <a:cs typeface="Cambria Math"/>
              </a:rPr>
              <a:t>)</a:t>
            </a:r>
            <a:endParaRPr baseline="2777" sz="1500">
              <a:latin typeface="Cambria Math"/>
              <a:cs typeface="Cambria Math"/>
            </a:endParaRPr>
          </a:p>
        </p:txBody>
      </p:sp>
      <p:sp>
        <p:nvSpPr>
          <p:cNvPr id="11" name="object 11"/>
          <p:cNvSpPr/>
          <p:nvPr/>
        </p:nvSpPr>
        <p:spPr>
          <a:xfrm>
            <a:off x="3480815" y="1703076"/>
            <a:ext cx="1445260" cy="0"/>
          </a:xfrm>
          <a:custGeom>
            <a:avLst/>
            <a:gdLst/>
            <a:ahLst/>
            <a:cxnLst/>
            <a:rect l="l" t="t" r="r" b="b"/>
            <a:pathLst>
              <a:path w="1445260" h="0">
                <a:moveTo>
                  <a:pt x="0" y="0"/>
                </a:moveTo>
                <a:lnTo>
                  <a:pt x="1444752" y="0"/>
                </a:lnTo>
              </a:path>
            </a:pathLst>
          </a:custGeom>
          <a:ln w="7607">
            <a:solidFill>
              <a:srgbClr val="000000"/>
            </a:solidFill>
          </a:ln>
        </p:spPr>
        <p:txBody>
          <a:bodyPr wrap="square" lIns="0" tIns="0" rIns="0" bIns="0" rtlCol="0"/>
          <a:lstStyle/>
          <a:p/>
        </p:txBody>
      </p:sp>
      <p:sp>
        <p:nvSpPr>
          <p:cNvPr id="12" name="object 12"/>
          <p:cNvSpPr txBox="1"/>
          <p:nvPr/>
        </p:nvSpPr>
        <p:spPr>
          <a:xfrm>
            <a:off x="2771648" y="1599691"/>
            <a:ext cx="2639060" cy="262890"/>
          </a:xfrm>
          <a:prstGeom prst="rect">
            <a:avLst/>
          </a:prstGeom>
        </p:spPr>
        <p:txBody>
          <a:bodyPr wrap="square" lIns="0" tIns="12065" rIns="0" bIns="0" rtlCol="0" vert="horz">
            <a:spAutoFit/>
          </a:bodyPr>
          <a:lstStyle/>
          <a:p>
            <a:pPr marL="579120">
              <a:lnSpc>
                <a:spcPts val="935"/>
              </a:lnSpc>
              <a:spcBef>
                <a:spcPts val="95"/>
              </a:spcBef>
              <a:tabLst>
                <a:tab pos="2188845" algn="l"/>
              </a:tabLst>
            </a:pPr>
            <a:r>
              <a:rPr dirty="0" sz="1000" spc="-5">
                <a:latin typeface="Cambria Math"/>
                <a:cs typeface="Cambria Math"/>
              </a:rPr>
              <a:t>=	=</a:t>
            </a:r>
            <a:r>
              <a:rPr dirty="0" sz="1000">
                <a:latin typeface="Cambria Math"/>
                <a:cs typeface="Cambria Math"/>
              </a:rPr>
              <a:t> </a:t>
            </a:r>
            <a:r>
              <a:rPr dirty="0" sz="1000" spc="-5">
                <a:latin typeface="Cambria Math"/>
                <a:cs typeface="Cambria Math"/>
              </a:rPr>
              <a:t>2.429</a:t>
            </a:r>
            <a:endParaRPr sz="1000">
              <a:latin typeface="Cambria Math"/>
              <a:cs typeface="Cambria Math"/>
            </a:endParaRPr>
          </a:p>
          <a:p>
            <a:pPr marL="12700">
              <a:lnSpc>
                <a:spcPts val="935"/>
              </a:lnSpc>
              <a:tabLst>
                <a:tab pos="708660" algn="l"/>
              </a:tabLst>
            </a:pPr>
            <a:r>
              <a:rPr dirty="0" sz="1000" spc="-390">
                <a:latin typeface="Cambria Math"/>
                <a:cs typeface="Cambria Math"/>
              </a:rPr>
              <a:t>𝐴𝐴</a:t>
            </a:r>
            <a:r>
              <a:rPr dirty="0" sz="1000" spc="285">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245">
                <a:latin typeface="Cambria Math"/>
                <a:cs typeface="Cambria Math"/>
              </a:rPr>
              <a:t>𝑧𝑧</a:t>
            </a:r>
            <a:r>
              <a:rPr dirty="0" sz="1000" spc="225">
                <a:latin typeface="Cambria Math"/>
                <a:cs typeface="Cambria Math"/>
              </a:rPr>
              <a:t> </a:t>
            </a:r>
            <a:r>
              <a:rPr dirty="0" sz="1000" spc="-285">
                <a:latin typeface="Cambria Math"/>
                <a:cs typeface="Cambria Math"/>
              </a:rPr>
              <a:t>𝜃𝜃	</a:t>
            </a:r>
            <a:r>
              <a:rPr dirty="0" sz="1000" spc="-110">
                <a:latin typeface="Cambria Math"/>
                <a:cs typeface="Cambria Math"/>
              </a:rPr>
              <a:t>1.095𝑠𝑠𝑠𝑠 </a:t>
            </a:r>
            <a:r>
              <a:rPr dirty="0" sz="1000" spc="-5">
                <a:latin typeface="Cambria Math"/>
                <a:cs typeface="Cambria Math"/>
              </a:rPr>
              <a:t>+</a:t>
            </a:r>
            <a:r>
              <a:rPr dirty="0" sz="1000" spc="35">
                <a:latin typeface="Cambria Math"/>
                <a:cs typeface="Cambria Math"/>
              </a:rPr>
              <a:t> </a:t>
            </a:r>
            <a:r>
              <a:rPr dirty="0" sz="1000" spc="-60">
                <a:latin typeface="Cambria Math"/>
                <a:cs typeface="Cambria Math"/>
              </a:rPr>
              <a:t>(12.187𝑠𝑠𝑠𝑠)</a:t>
            </a:r>
            <a:r>
              <a:rPr dirty="0" baseline="2777" sz="1500" spc="-89">
                <a:latin typeface="Cambria Math"/>
                <a:cs typeface="Cambria Math"/>
              </a:rPr>
              <a:t>(</a:t>
            </a:r>
            <a:r>
              <a:rPr dirty="0" sz="1000" spc="-60">
                <a:latin typeface="Cambria Math"/>
                <a:cs typeface="Cambria Math"/>
              </a:rPr>
              <a:t>0.4</a:t>
            </a:r>
            <a:r>
              <a:rPr dirty="0" baseline="2777" sz="1500" spc="-89">
                <a:latin typeface="Cambria Math"/>
                <a:cs typeface="Cambria Math"/>
              </a:rPr>
              <a:t>)</a:t>
            </a:r>
            <a:endParaRPr baseline="2777" sz="1500">
              <a:latin typeface="Cambria Math"/>
              <a:cs typeface="Cambria Math"/>
            </a:endParaRPr>
          </a:p>
        </p:txBody>
      </p:sp>
      <p:sp>
        <p:nvSpPr>
          <p:cNvPr id="13" name="object 13"/>
          <p:cNvSpPr txBox="1"/>
          <p:nvPr/>
        </p:nvSpPr>
        <p:spPr>
          <a:xfrm>
            <a:off x="3430523" y="1909064"/>
            <a:ext cx="911860" cy="177800"/>
          </a:xfrm>
          <a:prstGeom prst="rect">
            <a:avLst/>
          </a:prstGeom>
        </p:spPr>
        <p:txBody>
          <a:bodyPr wrap="square" lIns="0" tIns="12065" rIns="0" bIns="0" rtlCol="0" vert="horz">
            <a:spAutoFit/>
          </a:bodyPr>
          <a:lstStyle/>
          <a:p>
            <a:pPr marL="38100">
              <a:lnSpc>
                <a:spcPct val="100000"/>
              </a:lnSpc>
              <a:spcBef>
                <a:spcPts val="95"/>
              </a:spcBef>
            </a:pPr>
            <a:r>
              <a:rPr dirty="0" sz="1000" spc="-245">
                <a:latin typeface="Cambria Math"/>
                <a:cs typeface="Cambria Math"/>
              </a:rPr>
              <a:t>𝐹𝐹𝑆𝑆</a:t>
            </a:r>
            <a:r>
              <a:rPr dirty="0" baseline="-15873" sz="1050" spc="-367">
                <a:latin typeface="Cambria Math"/>
                <a:cs typeface="Cambria Math"/>
              </a:rPr>
              <a:t>𝑐𝑐𝑔𝑔</a:t>
            </a:r>
            <a:r>
              <a:rPr dirty="0" baseline="-15873" sz="1050" spc="262">
                <a:latin typeface="Cambria Math"/>
                <a:cs typeface="Cambria Math"/>
              </a:rPr>
              <a:t> </a:t>
            </a:r>
            <a:r>
              <a:rPr dirty="0" sz="1000" spc="-5">
                <a:latin typeface="Cambria Math"/>
                <a:cs typeface="Cambria Math"/>
              </a:rPr>
              <a:t>&gt; 1.0</a:t>
            </a:r>
            <a:r>
              <a:rPr dirty="0" sz="1000" spc="75">
                <a:latin typeface="Cambria Math"/>
                <a:cs typeface="Cambria Math"/>
              </a:rPr>
              <a:t> </a:t>
            </a:r>
            <a:r>
              <a:rPr dirty="0" sz="1000" b="1">
                <a:latin typeface="Times New Roman"/>
                <a:cs typeface="Times New Roman"/>
              </a:rPr>
              <a:t>OK</a:t>
            </a:r>
            <a:endParaRPr sz="1000">
              <a:latin typeface="Times New Roman"/>
              <a:cs typeface="Times New Roman"/>
            </a:endParaRPr>
          </a:p>
        </p:txBody>
      </p:sp>
      <p:sp>
        <p:nvSpPr>
          <p:cNvPr id="14" name="object 14"/>
          <p:cNvSpPr txBox="1"/>
          <p:nvPr/>
        </p:nvSpPr>
        <p:spPr>
          <a:xfrm>
            <a:off x="1650402" y="2491231"/>
            <a:ext cx="407034"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27">
                <a:latin typeface="Cambria Math"/>
                <a:cs typeface="Cambria Math"/>
              </a:rPr>
              <a:t>𝑀𝑀</a:t>
            </a:r>
            <a:r>
              <a:rPr dirty="0" sz="700" spc="-285">
                <a:latin typeface="Cambria Math"/>
                <a:cs typeface="Cambria Math"/>
              </a:rPr>
              <a:t>𝑐𝑐𝑔𝑔</a:t>
            </a:r>
            <a:r>
              <a:rPr dirty="0" sz="700" spc="145">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15" name="object 15"/>
          <p:cNvSpPr/>
          <p:nvPr/>
        </p:nvSpPr>
        <p:spPr>
          <a:xfrm>
            <a:off x="2054351" y="2568701"/>
            <a:ext cx="2763520" cy="0"/>
          </a:xfrm>
          <a:custGeom>
            <a:avLst/>
            <a:gdLst/>
            <a:ahLst/>
            <a:cxnLst/>
            <a:rect l="l" t="t" r="r" b="b"/>
            <a:pathLst>
              <a:path w="2763520" h="0">
                <a:moveTo>
                  <a:pt x="0" y="0"/>
                </a:moveTo>
                <a:lnTo>
                  <a:pt x="2763024" y="0"/>
                </a:lnTo>
              </a:path>
            </a:pathLst>
          </a:custGeom>
          <a:ln w="7620">
            <a:solidFill>
              <a:srgbClr val="000000"/>
            </a:solidFill>
          </a:ln>
        </p:spPr>
        <p:txBody>
          <a:bodyPr wrap="square" lIns="0" tIns="0" rIns="0" bIns="0" rtlCol="0"/>
          <a:lstStyle/>
          <a:p/>
        </p:txBody>
      </p:sp>
      <p:sp>
        <p:nvSpPr>
          <p:cNvPr id="16" name="object 16"/>
          <p:cNvSpPr txBox="1"/>
          <p:nvPr/>
        </p:nvSpPr>
        <p:spPr>
          <a:xfrm>
            <a:off x="647700" y="2050175"/>
            <a:ext cx="4511675" cy="495300"/>
          </a:xfrm>
          <a:prstGeom prst="rect">
            <a:avLst/>
          </a:prstGeom>
        </p:spPr>
        <p:txBody>
          <a:bodyPr wrap="square" lIns="0" tIns="94615" rIns="0" bIns="0" rtlCol="0" vert="horz">
            <a:spAutoFit/>
          </a:bodyPr>
          <a:lstStyle/>
          <a:p>
            <a:pPr marL="38100">
              <a:lnSpc>
                <a:spcPct val="100000"/>
              </a:lnSpc>
              <a:spcBef>
                <a:spcPts val="745"/>
              </a:spcBef>
            </a:pPr>
            <a:r>
              <a:rPr dirty="0" sz="1000" spc="-5">
                <a:latin typeface="Times New Roman"/>
                <a:cs typeface="Times New Roman"/>
              </a:rPr>
              <a:t>Cracking moment at Harp</a:t>
            </a:r>
            <a:r>
              <a:rPr dirty="0" sz="1000">
                <a:latin typeface="Times New Roman"/>
                <a:cs typeface="Times New Roman"/>
              </a:rPr>
              <a:t> </a:t>
            </a:r>
            <a:r>
              <a:rPr dirty="0" sz="1000" spc="-5">
                <a:latin typeface="Times New Roman"/>
                <a:cs typeface="Times New Roman"/>
              </a:rPr>
              <a:t>Point</a:t>
            </a:r>
            <a:endParaRPr sz="1000">
              <a:latin typeface="Times New Roman"/>
              <a:cs typeface="Times New Roman"/>
            </a:endParaRPr>
          </a:p>
          <a:p>
            <a:pPr marL="1406525">
              <a:lnSpc>
                <a:spcPct val="100000"/>
              </a:lnSpc>
              <a:spcBef>
                <a:spcPts val="650"/>
              </a:spcBef>
            </a:pPr>
            <a:r>
              <a:rPr dirty="0" sz="1000" spc="-165">
                <a:latin typeface="Cambria Math"/>
                <a:cs typeface="Cambria Math"/>
              </a:rPr>
              <a:t>�0.653𝑘𝑘𝑠𝑠𝑠𝑠 </a:t>
            </a:r>
            <a:r>
              <a:rPr dirty="0" sz="1000" spc="-5">
                <a:latin typeface="Cambria Math"/>
                <a:cs typeface="Cambria Math"/>
              </a:rPr>
              <a:t>− </a:t>
            </a:r>
            <a:r>
              <a:rPr dirty="0" baseline="2777" sz="1500" spc="-209">
                <a:latin typeface="Cambria Math"/>
                <a:cs typeface="Cambria Math"/>
              </a:rPr>
              <a:t>(</a:t>
            </a:r>
            <a:r>
              <a:rPr dirty="0" sz="1000" spc="-140">
                <a:latin typeface="Cambria Math"/>
                <a:cs typeface="Cambria Math"/>
              </a:rPr>
              <a:t>1.335𝑘𝑘𝑠𝑠𝑠𝑠 </a:t>
            </a:r>
            <a:r>
              <a:rPr dirty="0" sz="1000" spc="-5">
                <a:latin typeface="Cambria Math"/>
                <a:cs typeface="Cambria Math"/>
              </a:rPr>
              <a:t>− </a:t>
            </a:r>
            <a:r>
              <a:rPr dirty="0" sz="1000" spc="-100">
                <a:latin typeface="Cambria Math"/>
                <a:cs typeface="Cambria Math"/>
              </a:rPr>
              <a:t>1.519𝑘𝑘𝑠𝑠𝑠𝑠</a:t>
            </a:r>
            <a:r>
              <a:rPr dirty="0" baseline="2777" sz="1500" spc="-150">
                <a:latin typeface="Cambria Math"/>
                <a:cs typeface="Cambria Math"/>
              </a:rPr>
              <a:t>)</a:t>
            </a:r>
            <a:r>
              <a:rPr dirty="0" sz="1000" spc="-100">
                <a:latin typeface="Cambria Math"/>
                <a:cs typeface="Cambria Math"/>
              </a:rPr>
              <a:t>�2</a:t>
            </a:r>
            <a:r>
              <a:rPr dirty="0" baseline="2777" sz="1500" spc="-150">
                <a:latin typeface="Cambria Math"/>
                <a:cs typeface="Cambria Math"/>
              </a:rPr>
              <a:t>(</a:t>
            </a:r>
            <a:r>
              <a:rPr dirty="0" sz="1000" spc="-100">
                <a:latin typeface="Cambria Math"/>
                <a:cs typeface="Cambria Math"/>
              </a:rPr>
              <a:t>72018.4𝑠𝑠𝑠𝑠</a:t>
            </a:r>
            <a:r>
              <a:rPr dirty="0" baseline="27777" sz="1050" spc="-150">
                <a:latin typeface="Cambria Math"/>
                <a:cs typeface="Cambria Math"/>
              </a:rPr>
              <a:t>4</a:t>
            </a:r>
            <a:r>
              <a:rPr dirty="0" baseline="2777" sz="1500" spc="-150">
                <a:latin typeface="Cambria Math"/>
                <a:cs typeface="Cambria Math"/>
              </a:rPr>
              <a:t>)  </a:t>
            </a:r>
            <a:r>
              <a:rPr dirty="0" sz="1000" spc="-310">
                <a:latin typeface="Cambria Math"/>
                <a:cs typeface="Cambria Math"/>
              </a:rPr>
              <a:t>1𝑠𝑠𝑠𝑠</a:t>
            </a:r>
            <a:endParaRPr sz="1000">
              <a:latin typeface="Cambria Math"/>
              <a:cs typeface="Cambria Math"/>
            </a:endParaRPr>
          </a:p>
        </p:txBody>
      </p:sp>
      <p:sp>
        <p:nvSpPr>
          <p:cNvPr id="17" name="object 17"/>
          <p:cNvSpPr txBox="1"/>
          <p:nvPr/>
        </p:nvSpPr>
        <p:spPr>
          <a:xfrm>
            <a:off x="3294395" y="2550677"/>
            <a:ext cx="1880235" cy="177800"/>
          </a:xfrm>
          <a:prstGeom prst="rect">
            <a:avLst/>
          </a:prstGeom>
        </p:spPr>
        <p:txBody>
          <a:bodyPr wrap="square" lIns="0" tIns="12065" rIns="0" bIns="0" rtlCol="0" vert="horz">
            <a:spAutoFit/>
          </a:bodyPr>
          <a:lstStyle/>
          <a:p>
            <a:pPr marL="12700">
              <a:lnSpc>
                <a:spcPct val="100000"/>
              </a:lnSpc>
              <a:spcBef>
                <a:spcPts val="95"/>
              </a:spcBef>
              <a:tabLst>
                <a:tab pos="1606550" algn="l"/>
              </a:tabLst>
            </a:pPr>
            <a:r>
              <a:rPr dirty="0" sz="1000" spc="-165">
                <a:latin typeface="Cambria Math"/>
                <a:cs typeface="Cambria Math"/>
              </a:rPr>
              <a:t>49𝑠𝑠𝑠𝑠	</a:t>
            </a:r>
            <a:r>
              <a:rPr dirty="0" sz="1000" spc="-215">
                <a:latin typeface="Cambria Math"/>
                <a:cs typeface="Cambria Math"/>
              </a:rPr>
              <a:t>12𝑓𝑓𝑓𝑓</a:t>
            </a:r>
            <a:endParaRPr sz="1000">
              <a:latin typeface="Cambria Math"/>
              <a:cs typeface="Cambria Math"/>
            </a:endParaRPr>
          </a:p>
        </p:txBody>
      </p:sp>
      <p:sp>
        <p:nvSpPr>
          <p:cNvPr id="18" name="object 18"/>
          <p:cNvSpPr/>
          <p:nvPr/>
        </p:nvSpPr>
        <p:spPr>
          <a:xfrm>
            <a:off x="4901184" y="2568701"/>
            <a:ext cx="264160" cy="0"/>
          </a:xfrm>
          <a:custGeom>
            <a:avLst/>
            <a:gdLst/>
            <a:ahLst/>
            <a:cxnLst/>
            <a:rect l="l" t="t" r="r" b="b"/>
            <a:pathLst>
              <a:path w="264160" h="0">
                <a:moveTo>
                  <a:pt x="0" y="0"/>
                </a:moveTo>
                <a:lnTo>
                  <a:pt x="263651" y="0"/>
                </a:lnTo>
              </a:path>
            </a:pathLst>
          </a:custGeom>
          <a:ln w="7620">
            <a:solidFill>
              <a:srgbClr val="000000"/>
            </a:solidFill>
          </a:ln>
        </p:spPr>
        <p:txBody>
          <a:bodyPr wrap="square" lIns="0" tIns="0" rIns="0" bIns="0" rtlCol="0"/>
          <a:lstStyle/>
          <a:p/>
        </p:txBody>
      </p:sp>
      <p:sp>
        <p:nvSpPr>
          <p:cNvPr id="19" name="object 19"/>
          <p:cNvSpPr txBox="1"/>
          <p:nvPr/>
        </p:nvSpPr>
        <p:spPr>
          <a:xfrm>
            <a:off x="4826000" y="2465324"/>
            <a:ext cx="1268095" cy="177800"/>
          </a:xfrm>
          <a:prstGeom prst="rect">
            <a:avLst/>
          </a:prstGeom>
        </p:spPr>
        <p:txBody>
          <a:bodyPr wrap="square" lIns="0" tIns="12065" rIns="0" bIns="0" rtlCol="0" vert="horz">
            <a:spAutoFit/>
          </a:bodyPr>
          <a:lstStyle/>
          <a:p>
            <a:pPr marL="12700">
              <a:lnSpc>
                <a:spcPct val="100000"/>
              </a:lnSpc>
              <a:spcBef>
                <a:spcPts val="95"/>
              </a:spcBef>
              <a:tabLst>
                <a:tab pos="338455" algn="l"/>
              </a:tabLst>
            </a:pPr>
            <a:r>
              <a:rPr dirty="0" sz="1000" spc="-254">
                <a:latin typeface="Cambria Math"/>
                <a:cs typeface="Cambria Math"/>
              </a:rPr>
              <a:t>�	�</a:t>
            </a:r>
            <a:r>
              <a:rPr dirty="0" sz="1000" spc="55">
                <a:latin typeface="Cambria Math"/>
                <a:cs typeface="Cambria Math"/>
              </a:rPr>
              <a:t> </a:t>
            </a:r>
            <a:r>
              <a:rPr dirty="0" sz="1000" spc="-5">
                <a:latin typeface="Cambria Math"/>
                <a:cs typeface="Cambria Math"/>
              </a:rPr>
              <a:t>= 205.19 </a:t>
            </a:r>
            <a:r>
              <a:rPr dirty="0" sz="1000" spc="-280">
                <a:latin typeface="Cambria Math"/>
                <a:cs typeface="Cambria Math"/>
              </a:rPr>
              <a:t>𝑘𝑘</a:t>
            </a:r>
            <a:r>
              <a:rPr dirty="0" sz="1000" spc="25">
                <a:latin typeface="Cambria Math"/>
                <a:cs typeface="Cambria Math"/>
              </a:rPr>
              <a:t> </a:t>
            </a:r>
            <a:r>
              <a:rPr dirty="0" sz="1000" spc="-5">
                <a:latin typeface="Cambria Math"/>
                <a:cs typeface="Cambria Math"/>
              </a:rPr>
              <a:t>∙  </a:t>
            </a:r>
            <a:r>
              <a:rPr dirty="0" sz="1000" spc="-445">
                <a:latin typeface="Cambria Math"/>
                <a:cs typeface="Cambria Math"/>
              </a:rPr>
              <a:t>𝑓𝑓𝑓𝑓</a:t>
            </a:r>
            <a:endParaRPr sz="1000">
              <a:latin typeface="Cambria Math"/>
              <a:cs typeface="Cambria Math"/>
            </a:endParaRPr>
          </a:p>
        </p:txBody>
      </p:sp>
      <p:sp>
        <p:nvSpPr>
          <p:cNvPr id="20" name="object 20"/>
          <p:cNvSpPr/>
          <p:nvPr/>
        </p:nvSpPr>
        <p:spPr>
          <a:xfrm>
            <a:off x="3308603" y="3184404"/>
            <a:ext cx="662940" cy="0"/>
          </a:xfrm>
          <a:custGeom>
            <a:avLst/>
            <a:gdLst/>
            <a:ahLst/>
            <a:cxnLst/>
            <a:rect l="l" t="t" r="r" b="b"/>
            <a:pathLst>
              <a:path w="662939" h="0">
                <a:moveTo>
                  <a:pt x="0" y="0"/>
                </a:moveTo>
                <a:lnTo>
                  <a:pt x="662939" y="0"/>
                </a:lnTo>
              </a:path>
            </a:pathLst>
          </a:custGeom>
          <a:ln w="7607">
            <a:solidFill>
              <a:srgbClr val="000000"/>
            </a:solidFill>
          </a:ln>
        </p:spPr>
        <p:txBody>
          <a:bodyPr wrap="square" lIns="0" tIns="0" rIns="0" bIns="0" rtlCol="0"/>
          <a:lstStyle/>
          <a:p/>
        </p:txBody>
      </p:sp>
      <p:sp>
        <p:nvSpPr>
          <p:cNvPr id="21" name="object 21"/>
          <p:cNvSpPr txBox="1"/>
          <p:nvPr/>
        </p:nvSpPr>
        <p:spPr>
          <a:xfrm>
            <a:off x="647700" y="2714639"/>
            <a:ext cx="4202430" cy="850265"/>
          </a:xfrm>
          <a:prstGeom prst="rect">
            <a:avLst/>
          </a:prstGeom>
        </p:spPr>
        <p:txBody>
          <a:bodyPr wrap="square" lIns="0" tIns="70485" rIns="0" bIns="0" rtlCol="0" vert="horz">
            <a:spAutoFit/>
          </a:bodyPr>
          <a:lstStyle/>
          <a:p>
            <a:pPr marL="38100">
              <a:lnSpc>
                <a:spcPct val="100000"/>
              </a:lnSpc>
              <a:spcBef>
                <a:spcPts val="555"/>
              </a:spcBef>
            </a:pPr>
            <a:r>
              <a:rPr dirty="0" sz="1000" spc="-5">
                <a:latin typeface="Times New Roman"/>
                <a:cs typeface="Times New Roman"/>
              </a:rPr>
              <a:t>Tilt angle at first crack at Harp</a:t>
            </a:r>
            <a:r>
              <a:rPr dirty="0" sz="1000" spc="35">
                <a:latin typeface="Times New Roman"/>
                <a:cs typeface="Times New Roman"/>
              </a:rPr>
              <a:t> </a:t>
            </a:r>
            <a:r>
              <a:rPr dirty="0" sz="1000" spc="-5">
                <a:latin typeface="Times New Roman"/>
                <a:cs typeface="Times New Roman"/>
              </a:rPr>
              <a:t>Point</a:t>
            </a:r>
            <a:endParaRPr sz="1000">
              <a:latin typeface="Times New Roman"/>
              <a:cs typeface="Times New Roman"/>
            </a:endParaRPr>
          </a:p>
          <a:p>
            <a:pPr marL="2660650">
              <a:lnSpc>
                <a:spcPts val="985"/>
              </a:lnSpc>
              <a:spcBef>
                <a:spcPts val="455"/>
              </a:spcBef>
            </a:pPr>
            <a:r>
              <a:rPr dirty="0" sz="1000" spc="-70">
                <a:latin typeface="Cambria Math"/>
                <a:cs typeface="Cambria Math"/>
              </a:rPr>
              <a:t>205.19𝑘𝑘 </a:t>
            </a:r>
            <a:r>
              <a:rPr dirty="0" sz="1000" spc="-5">
                <a:latin typeface="Cambria Math"/>
                <a:cs typeface="Cambria Math"/>
              </a:rPr>
              <a:t>∙</a:t>
            </a:r>
            <a:r>
              <a:rPr dirty="0" sz="1000" spc="-60">
                <a:latin typeface="Cambria Math"/>
                <a:cs typeface="Cambria Math"/>
              </a:rPr>
              <a:t> </a:t>
            </a:r>
            <a:r>
              <a:rPr dirty="0" sz="1000" spc="-315">
                <a:latin typeface="Cambria Math"/>
                <a:cs typeface="Cambria Math"/>
              </a:rPr>
              <a:t>𝑓𝑓𝑓𝑓</a:t>
            </a:r>
            <a:endParaRPr sz="1000">
              <a:latin typeface="Cambria Math"/>
              <a:cs typeface="Cambria Math"/>
            </a:endParaRPr>
          </a:p>
          <a:p>
            <a:pPr marL="2331085">
              <a:lnSpc>
                <a:spcPts val="985"/>
              </a:lnSpc>
            </a:pPr>
            <a:r>
              <a:rPr dirty="0" sz="1000" spc="-240">
                <a:latin typeface="Cambria Math"/>
                <a:cs typeface="Cambria Math"/>
              </a:rPr>
              <a:t>𝜃𝜃</a:t>
            </a:r>
            <a:r>
              <a:rPr dirty="0" baseline="-15873" sz="1050" spc="-359">
                <a:latin typeface="Cambria Math"/>
                <a:cs typeface="Cambria Math"/>
              </a:rPr>
              <a:t>𝑐𝑐𝑔𝑔</a:t>
            </a:r>
            <a:r>
              <a:rPr dirty="0" baseline="-15873" sz="1050" spc="284">
                <a:latin typeface="Cambria Math"/>
                <a:cs typeface="Cambria Math"/>
              </a:rPr>
              <a:t> </a:t>
            </a:r>
            <a:r>
              <a:rPr dirty="0" sz="1000" spc="-5">
                <a:latin typeface="Cambria Math"/>
                <a:cs typeface="Cambria Math"/>
              </a:rPr>
              <a:t>= </a:t>
            </a:r>
            <a:r>
              <a:rPr dirty="0" baseline="-36111" sz="1500" spc="-112">
                <a:latin typeface="Cambria Math"/>
                <a:cs typeface="Cambria Math"/>
              </a:rPr>
              <a:t>2425.0𝑘𝑘 </a:t>
            </a:r>
            <a:r>
              <a:rPr dirty="0" baseline="-36111" sz="1500" spc="-7">
                <a:latin typeface="Cambria Math"/>
                <a:cs typeface="Cambria Math"/>
              </a:rPr>
              <a:t>∙ </a:t>
            </a:r>
            <a:r>
              <a:rPr dirty="0" baseline="-36111" sz="1500" spc="-472">
                <a:latin typeface="Cambria Math"/>
                <a:cs typeface="Cambria Math"/>
              </a:rPr>
              <a:t>𝑓𝑓𝑓𝑓</a:t>
            </a:r>
            <a:r>
              <a:rPr dirty="0" baseline="-36111" sz="1500" spc="120">
                <a:latin typeface="Cambria Math"/>
                <a:cs typeface="Cambria Math"/>
              </a:rPr>
              <a:t> </a:t>
            </a:r>
            <a:r>
              <a:rPr dirty="0" sz="1000" spc="-5">
                <a:latin typeface="Cambria Math"/>
                <a:cs typeface="Cambria Math"/>
              </a:rPr>
              <a:t>=</a:t>
            </a:r>
            <a:r>
              <a:rPr dirty="0" sz="1000" spc="85">
                <a:latin typeface="Cambria Math"/>
                <a:cs typeface="Cambria Math"/>
              </a:rPr>
              <a:t> </a:t>
            </a:r>
            <a:r>
              <a:rPr dirty="0" sz="1000" spc="-165">
                <a:latin typeface="Cambria Math"/>
                <a:cs typeface="Cambria Math"/>
              </a:rPr>
              <a:t>0.08461𝐴𝐴𝐴𝐴𝑑𝑑</a:t>
            </a:r>
            <a:endParaRPr sz="1000">
              <a:latin typeface="Cambria Math"/>
              <a:cs typeface="Cambria Math"/>
            </a:endParaRPr>
          </a:p>
          <a:p>
            <a:pPr marL="38100">
              <a:lnSpc>
                <a:spcPct val="100000"/>
              </a:lnSpc>
              <a:spcBef>
                <a:spcPts val="1215"/>
              </a:spcBef>
            </a:pPr>
            <a:r>
              <a:rPr dirty="0" sz="1000" spc="-5">
                <a:latin typeface="Times New Roman"/>
                <a:cs typeface="Times New Roman"/>
              </a:rPr>
              <a:t>Factor </a:t>
            </a:r>
            <a:r>
              <a:rPr dirty="0" sz="1000">
                <a:latin typeface="Times New Roman"/>
                <a:cs typeface="Times New Roman"/>
              </a:rPr>
              <a:t>of </a:t>
            </a:r>
            <a:r>
              <a:rPr dirty="0" sz="1000" spc="-5">
                <a:latin typeface="Times New Roman"/>
                <a:cs typeface="Times New Roman"/>
              </a:rPr>
              <a:t>Safety against Cracking at Harp</a:t>
            </a:r>
            <a:r>
              <a:rPr dirty="0" sz="1000" spc="50">
                <a:latin typeface="Times New Roman"/>
                <a:cs typeface="Times New Roman"/>
              </a:rPr>
              <a:t> </a:t>
            </a:r>
            <a:r>
              <a:rPr dirty="0" sz="1000" spc="-5">
                <a:latin typeface="Times New Roman"/>
                <a:cs typeface="Times New Roman"/>
              </a:rPr>
              <a:t>Point</a:t>
            </a:r>
            <a:endParaRPr sz="1000">
              <a:latin typeface="Times New Roman"/>
              <a:cs typeface="Times New Roman"/>
            </a:endParaRPr>
          </a:p>
        </p:txBody>
      </p:sp>
      <p:sp>
        <p:nvSpPr>
          <p:cNvPr id="22" name="object 22"/>
          <p:cNvSpPr txBox="1"/>
          <p:nvPr/>
        </p:nvSpPr>
        <p:spPr>
          <a:xfrm>
            <a:off x="2364739" y="3765296"/>
            <a:ext cx="116839"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400">
                <a:latin typeface="Cambria Math"/>
                <a:cs typeface="Cambria Math"/>
              </a:rPr>
              <a:t>𝑔𝑔</a:t>
            </a:r>
            <a:endParaRPr sz="700">
              <a:latin typeface="Cambria Math"/>
              <a:cs typeface="Cambria Math"/>
            </a:endParaRPr>
          </a:p>
        </p:txBody>
      </p:sp>
      <p:sp>
        <p:nvSpPr>
          <p:cNvPr id="23" name="object 23"/>
          <p:cNvSpPr txBox="1"/>
          <p:nvPr/>
        </p:nvSpPr>
        <p:spPr>
          <a:xfrm>
            <a:off x="2221488" y="3701297"/>
            <a:ext cx="398780" cy="177800"/>
          </a:xfrm>
          <a:prstGeom prst="rect">
            <a:avLst/>
          </a:prstGeom>
        </p:spPr>
        <p:txBody>
          <a:bodyPr wrap="square" lIns="0" tIns="12065" rIns="0" bIns="0" rtlCol="0" vert="horz">
            <a:spAutoFit/>
          </a:bodyPr>
          <a:lstStyle/>
          <a:p>
            <a:pPr marL="12700">
              <a:lnSpc>
                <a:spcPct val="100000"/>
              </a:lnSpc>
              <a:spcBef>
                <a:spcPts val="95"/>
              </a:spcBef>
              <a:tabLst>
                <a:tab pos="291465" algn="l"/>
              </a:tabLst>
            </a:pPr>
            <a:r>
              <a:rPr dirty="0" sz="1000" spc="-505">
                <a:latin typeface="Cambria Math"/>
                <a:cs typeface="Cambria Math"/>
              </a:rPr>
              <a:t>𝐹</a:t>
            </a:r>
            <a:r>
              <a:rPr dirty="0" sz="1000" spc="-465">
                <a:latin typeface="Cambria Math"/>
                <a:cs typeface="Cambria Math"/>
              </a:rPr>
              <a:t>𝐹</a:t>
            </a:r>
            <a:r>
              <a:rPr dirty="0" sz="1000" spc="-505">
                <a:latin typeface="Cambria Math"/>
                <a:cs typeface="Cambria Math"/>
              </a:rPr>
              <a:t>𝑆𝑆</a:t>
            </a:r>
            <a:r>
              <a:rPr dirty="0" sz="100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24" name="object 24"/>
          <p:cNvSpPr txBox="1"/>
          <p:nvPr/>
        </p:nvSpPr>
        <p:spPr>
          <a:xfrm>
            <a:off x="2730995" y="3629660"/>
            <a:ext cx="34734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42">
                <a:latin typeface="Cambria Math"/>
                <a:cs typeface="Cambria Math"/>
              </a:rPr>
              <a:t>𝑑𝑑</a:t>
            </a:r>
            <a:r>
              <a:rPr dirty="0" sz="700" spc="-295">
                <a:latin typeface="Cambria Math"/>
                <a:cs typeface="Cambria Math"/>
              </a:rPr>
              <a:t>𝑔𝑔</a:t>
            </a:r>
            <a:r>
              <a:rPr dirty="0" sz="700" spc="-95">
                <a:latin typeface="Cambria Math"/>
                <a:cs typeface="Cambria Math"/>
              </a:rPr>
              <a:t> </a:t>
            </a:r>
            <a:r>
              <a:rPr dirty="0" baseline="11111" sz="1500" spc="-359">
                <a:latin typeface="Cambria Math"/>
                <a:cs typeface="Cambria Math"/>
              </a:rPr>
              <a:t>𝜃𝜃</a:t>
            </a:r>
            <a:r>
              <a:rPr dirty="0" sz="700" spc="-240">
                <a:latin typeface="Cambria Math"/>
                <a:cs typeface="Cambria Math"/>
              </a:rPr>
              <a:t>𝑐𝑐𝑔𝑔</a:t>
            </a:r>
            <a:endParaRPr sz="700">
              <a:latin typeface="Cambria Math"/>
              <a:cs typeface="Cambria Math"/>
            </a:endParaRPr>
          </a:p>
        </p:txBody>
      </p:sp>
      <p:sp>
        <p:nvSpPr>
          <p:cNvPr id="25" name="object 25"/>
          <p:cNvSpPr txBox="1"/>
          <p:nvPr/>
        </p:nvSpPr>
        <p:spPr>
          <a:xfrm>
            <a:off x="2689351" y="3850640"/>
            <a:ext cx="490220" cy="132080"/>
          </a:xfrm>
          <a:prstGeom prst="rect">
            <a:avLst/>
          </a:prstGeom>
        </p:spPr>
        <p:txBody>
          <a:bodyPr wrap="square" lIns="0" tIns="12065" rIns="0" bIns="0" rtlCol="0" vert="horz">
            <a:spAutoFit/>
          </a:bodyPr>
          <a:lstStyle/>
          <a:p>
            <a:pPr marL="12700">
              <a:lnSpc>
                <a:spcPct val="100000"/>
              </a:lnSpc>
              <a:spcBef>
                <a:spcPts val="95"/>
              </a:spcBef>
              <a:tabLst>
                <a:tab pos="260985" algn="l"/>
              </a:tabLst>
            </a:pPr>
            <a:r>
              <a:rPr dirty="0" sz="700" spc="-310">
                <a:latin typeface="Cambria Math"/>
                <a:cs typeface="Cambria Math"/>
              </a:rPr>
              <a:t>𝑔𝑔	</a:t>
            </a:r>
            <a:r>
              <a:rPr dirty="0" sz="700" spc="-225">
                <a:latin typeface="Cambria Math"/>
                <a:cs typeface="Cambria Math"/>
              </a:rPr>
              <a:t>𝑔𝑔</a:t>
            </a:r>
            <a:r>
              <a:rPr dirty="0" sz="700" spc="345">
                <a:latin typeface="Cambria Math"/>
                <a:cs typeface="Cambria Math"/>
              </a:rPr>
              <a:t> </a:t>
            </a:r>
            <a:r>
              <a:rPr dirty="0" sz="700" spc="-200">
                <a:latin typeface="Cambria Math"/>
                <a:cs typeface="Cambria Math"/>
              </a:rPr>
              <a:t>𝑐𝑐𝑔𝑔</a:t>
            </a:r>
            <a:endParaRPr sz="700">
              <a:latin typeface="Cambria Math"/>
              <a:cs typeface="Cambria Math"/>
            </a:endParaRPr>
          </a:p>
        </p:txBody>
      </p:sp>
      <p:sp>
        <p:nvSpPr>
          <p:cNvPr id="26" name="object 26"/>
          <p:cNvSpPr/>
          <p:nvPr/>
        </p:nvSpPr>
        <p:spPr>
          <a:xfrm>
            <a:off x="2642616" y="3804665"/>
            <a:ext cx="532130" cy="0"/>
          </a:xfrm>
          <a:custGeom>
            <a:avLst/>
            <a:gdLst/>
            <a:ahLst/>
            <a:cxnLst/>
            <a:rect l="l" t="t" r="r" b="b"/>
            <a:pathLst>
              <a:path w="532130" h="0">
                <a:moveTo>
                  <a:pt x="0" y="0"/>
                </a:moveTo>
                <a:lnTo>
                  <a:pt x="531876" y="0"/>
                </a:lnTo>
              </a:path>
            </a:pathLst>
          </a:custGeom>
          <a:ln w="7620">
            <a:solidFill>
              <a:srgbClr val="000000"/>
            </a:solidFill>
          </a:ln>
        </p:spPr>
        <p:txBody>
          <a:bodyPr wrap="square" lIns="0" tIns="0" rIns="0" bIns="0" rtlCol="0"/>
          <a:lstStyle/>
          <a:p/>
        </p:txBody>
      </p:sp>
      <p:sp>
        <p:nvSpPr>
          <p:cNvPr id="27" name="object 27"/>
          <p:cNvSpPr txBox="1"/>
          <p:nvPr/>
        </p:nvSpPr>
        <p:spPr>
          <a:xfrm>
            <a:off x="3649438" y="3603762"/>
            <a:ext cx="1106805"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75">
                <a:latin typeface="Cambria Math"/>
                <a:cs typeface="Cambria Math"/>
              </a:rPr>
              <a:t>(</a:t>
            </a:r>
            <a:r>
              <a:rPr dirty="0" sz="1000" spc="-50">
                <a:latin typeface="Cambria Math"/>
                <a:cs typeface="Cambria Math"/>
              </a:rPr>
              <a:t>36.24𝑠𝑠𝑠𝑠</a:t>
            </a:r>
            <a:r>
              <a:rPr dirty="0" baseline="2777" sz="1500" spc="-75">
                <a:latin typeface="Cambria Math"/>
                <a:cs typeface="Cambria Math"/>
              </a:rPr>
              <a:t>)(</a:t>
            </a:r>
            <a:r>
              <a:rPr dirty="0" sz="1000" spc="-50">
                <a:latin typeface="Cambria Math"/>
                <a:cs typeface="Cambria Math"/>
              </a:rPr>
              <a:t>0.08461</a:t>
            </a:r>
            <a:r>
              <a:rPr dirty="0" baseline="2777" sz="1500" spc="-75">
                <a:latin typeface="Cambria Math"/>
                <a:cs typeface="Cambria Math"/>
              </a:rPr>
              <a:t>)</a:t>
            </a:r>
            <a:endParaRPr baseline="2777" sz="1500">
              <a:latin typeface="Cambria Math"/>
              <a:cs typeface="Cambria Math"/>
            </a:endParaRPr>
          </a:p>
        </p:txBody>
      </p:sp>
      <p:sp>
        <p:nvSpPr>
          <p:cNvPr id="28" name="object 28"/>
          <p:cNvSpPr/>
          <p:nvPr/>
        </p:nvSpPr>
        <p:spPr>
          <a:xfrm>
            <a:off x="3340608" y="3804665"/>
            <a:ext cx="1725295" cy="0"/>
          </a:xfrm>
          <a:custGeom>
            <a:avLst/>
            <a:gdLst/>
            <a:ahLst/>
            <a:cxnLst/>
            <a:rect l="l" t="t" r="r" b="b"/>
            <a:pathLst>
              <a:path w="1725295" h="0">
                <a:moveTo>
                  <a:pt x="0" y="0"/>
                </a:moveTo>
                <a:lnTo>
                  <a:pt x="1725167" y="0"/>
                </a:lnTo>
              </a:path>
            </a:pathLst>
          </a:custGeom>
          <a:ln w="7620">
            <a:solidFill>
              <a:srgbClr val="000000"/>
            </a:solidFill>
          </a:ln>
        </p:spPr>
        <p:txBody>
          <a:bodyPr wrap="square" lIns="0" tIns="0" rIns="0" bIns="0" rtlCol="0"/>
          <a:lstStyle/>
          <a:p/>
        </p:txBody>
      </p:sp>
      <p:sp>
        <p:nvSpPr>
          <p:cNvPr id="29" name="object 29"/>
          <p:cNvSpPr txBox="1"/>
          <p:nvPr/>
        </p:nvSpPr>
        <p:spPr>
          <a:xfrm>
            <a:off x="2629916" y="3701288"/>
            <a:ext cx="2921000" cy="262890"/>
          </a:xfrm>
          <a:prstGeom prst="rect">
            <a:avLst/>
          </a:prstGeom>
        </p:spPr>
        <p:txBody>
          <a:bodyPr wrap="square" lIns="0" tIns="12065" rIns="0" bIns="0" rtlCol="0" vert="horz">
            <a:spAutoFit/>
          </a:bodyPr>
          <a:lstStyle/>
          <a:p>
            <a:pPr marL="581025">
              <a:lnSpc>
                <a:spcPts val="935"/>
              </a:lnSpc>
              <a:spcBef>
                <a:spcPts val="95"/>
              </a:spcBef>
              <a:tabLst>
                <a:tab pos="2470785" algn="l"/>
              </a:tabLst>
            </a:pPr>
            <a:r>
              <a:rPr dirty="0" sz="1000" spc="-5">
                <a:latin typeface="Cambria Math"/>
                <a:cs typeface="Cambria Math"/>
              </a:rPr>
              <a:t>=	=</a:t>
            </a:r>
            <a:r>
              <a:rPr dirty="0" sz="1000">
                <a:latin typeface="Cambria Math"/>
                <a:cs typeface="Cambria Math"/>
              </a:rPr>
              <a:t> </a:t>
            </a:r>
            <a:r>
              <a:rPr dirty="0" sz="1000" spc="-5">
                <a:latin typeface="Cambria Math"/>
                <a:cs typeface="Cambria Math"/>
              </a:rPr>
              <a:t>1.443</a:t>
            </a:r>
            <a:endParaRPr sz="1000">
              <a:latin typeface="Cambria Math"/>
              <a:cs typeface="Cambria Math"/>
            </a:endParaRPr>
          </a:p>
          <a:p>
            <a:pPr marL="12700">
              <a:lnSpc>
                <a:spcPts val="935"/>
              </a:lnSpc>
              <a:tabLst>
                <a:tab pos="710565" algn="l"/>
              </a:tabLst>
            </a:pPr>
            <a:r>
              <a:rPr dirty="0" sz="1000" spc="-390">
                <a:latin typeface="Cambria Math"/>
                <a:cs typeface="Cambria Math"/>
              </a:rPr>
              <a:t>𝐴𝐴</a:t>
            </a:r>
            <a:r>
              <a:rPr dirty="0" sz="1000" spc="295">
                <a:latin typeface="Cambria Math"/>
                <a:cs typeface="Cambria Math"/>
              </a:rPr>
              <a:t> </a:t>
            </a:r>
            <a:r>
              <a:rPr dirty="0" sz="1000" spc="-5">
                <a:latin typeface="Cambria Math"/>
                <a:cs typeface="Cambria Math"/>
              </a:rPr>
              <a:t>+ </a:t>
            </a:r>
            <a:r>
              <a:rPr dirty="0" sz="1000" spc="-245">
                <a:latin typeface="Cambria Math"/>
                <a:cs typeface="Cambria Math"/>
              </a:rPr>
              <a:t>𝑧𝑧</a:t>
            </a:r>
            <a:r>
              <a:rPr dirty="0" sz="1000" spc="235">
                <a:latin typeface="Cambria Math"/>
                <a:cs typeface="Cambria Math"/>
              </a:rPr>
              <a:t> </a:t>
            </a:r>
            <a:r>
              <a:rPr dirty="0" sz="1000" spc="-285">
                <a:latin typeface="Cambria Math"/>
                <a:cs typeface="Cambria Math"/>
              </a:rPr>
              <a:t>𝜃𝜃	</a:t>
            </a:r>
            <a:r>
              <a:rPr dirty="0" sz="1000" spc="-110">
                <a:latin typeface="Cambria Math"/>
                <a:cs typeface="Cambria Math"/>
              </a:rPr>
              <a:t>1.095𝑠𝑠𝑠𝑠 </a:t>
            </a:r>
            <a:r>
              <a:rPr dirty="0" sz="1000" spc="-5">
                <a:latin typeface="Cambria Math"/>
                <a:cs typeface="Cambria Math"/>
              </a:rPr>
              <a:t>+</a:t>
            </a:r>
            <a:r>
              <a:rPr dirty="0" sz="1000" spc="35">
                <a:latin typeface="Cambria Math"/>
                <a:cs typeface="Cambria Math"/>
              </a:rPr>
              <a:t> </a:t>
            </a:r>
            <a:r>
              <a:rPr dirty="0" sz="1000" spc="-50">
                <a:latin typeface="Cambria Math"/>
                <a:cs typeface="Cambria Math"/>
              </a:rPr>
              <a:t>(12.187𝑠𝑠𝑠𝑠)</a:t>
            </a:r>
            <a:r>
              <a:rPr dirty="0" baseline="2777" sz="1500" spc="-75">
                <a:latin typeface="Cambria Math"/>
                <a:cs typeface="Cambria Math"/>
              </a:rPr>
              <a:t>(</a:t>
            </a:r>
            <a:r>
              <a:rPr dirty="0" sz="1000" spc="-50">
                <a:latin typeface="Cambria Math"/>
                <a:cs typeface="Cambria Math"/>
              </a:rPr>
              <a:t>0.08461</a:t>
            </a:r>
            <a:r>
              <a:rPr dirty="0" baseline="2777" sz="1500" spc="-75">
                <a:latin typeface="Cambria Math"/>
                <a:cs typeface="Cambria Math"/>
              </a:rPr>
              <a:t>)</a:t>
            </a:r>
            <a:endParaRPr baseline="2777" sz="1500">
              <a:latin typeface="Cambria Math"/>
              <a:cs typeface="Cambria Math"/>
            </a:endParaRPr>
          </a:p>
        </p:txBody>
      </p:sp>
      <p:sp>
        <p:nvSpPr>
          <p:cNvPr id="30" name="object 30"/>
          <p:cNvSpPr txBox="1"/>
          <p:nvPr/>
        </p:nvSpPr>
        <p:spPr>
          <a:xfrm>
            <a:off x="660400" y="4010660"/>
            <a:ext cx="3694429" cy="505459"/>
          </a:xfrm>
          <a:prstGeom prst="rect">
            <a:avLst/>
          </a:prstGeom>
        </p:spPr>
        <p:txBody>
          <a:bodyPr wrap="square" lIns="0" tIns="12065" rIns="0" bIns="0" rtlCol="0" vert="horz">
            <a:spAutoFit/>
          </a:bodyPr>
          <a:lstStyle/>
          <a:p>
            <a:pPr algn="r" marR="43180">
              <a:lnSpc>
                <a:spcPct val="100000"/>
              </a:lnSpc>
              <a:spcBef>
                <a:spcPts val="95"/>
              </a:spcBef>
            </a:pPr>
            <a:r>
              <a:rPr dirty="0" sz="1000" spc="-245">
                <a:latin typeface="Cambria Math"/>
                <a:cs typeface="Cambria Math"/>
              </a:rPr>
              <a:t>𝐹𝐹𝑆𝑆</a:t>
            </a:r>
            <a:r>
              <a:rPr dirty="0" baseline="-15873" sz="1050" spc="-367">
                <a:latin typeface="Cambria Math"/>
                <a:cs typeface="Cambria Math"/>
              </a:rPr>
              <a:t>𝑐𝑐𝑔𝑔</a:t>
            </a:r>
            <a:r>
              <a:rPr dirty="0" baseline="-15873" sz="1050" spc="254">
                <a:latin typeface="Cambria Math"/>
                <a:cs typeface="Cambria Math"/>
              </a:rPr>
              <a:t> </a:t>
            </a:r>
            <a:r>
              <a:rPr dirty="0" sz="1000" spc="-5">
                <a:latin typeface="Cambria Math"/>
                <a:cs typeface="Cambria Math"/>
              </a:rPr>
              <a:t>&gt; 1.0</a:t>
            </a:r>
            <a:r>
              <a:rPr dirty="0" sz="1000" spc="60">
                <a:latin typeface="Cambria Math"/>
                <a:cs typeface="Cambria Math"/>
              </a:rPr>
              <a:t> </a:t>
            </a:r>
            <a:r>
              <a:rPr dirty="0" sz="1000" b="1">
                <a:latin typeface="Times New Roman"/>
                <a:cs typeface="Times New Roman"/>
              </a:rPr>
              <a:t>OK</a:t>
            </a:r>
            <a:endParaRPr sz="1000">
              <a:latin typeface="Times New Roman"/>
              <a:cs typeface="Times New Roman"/>
            </a:endParaRPr>
          </a:p>
          <a:p>
            <a:pPr>
              <a:lnSpc>
                <a:spcPct val="100000"/>
              </a:lnSpc>
              <a:spcBef>
                <a:spcPts val="50"/>
              </a:spcBef>
            </a:pPr>
            <a:endParaRPr sz="950">
              <a:latin typeface="Times New Roman"/>
              <a:cs typeface="Times New Roman"/>
            </a:endParaRPr>
          </a:p>
          <a:p>
            <a:pPr marL="25400">
              <a:lnSpc>
                <a:spcPct val="100000"/>
              </a:lnSpc>
              <a:tabLst>
                <a:tab pos="573405" algn="l"/>
              </a:tabLst>
            </a:pPr>
            <a:r>
              <a:rPr dirty="0" sz="1200">
                <a:latin typeface="Times New Roman"/>
                <a:cs typeface="Times New Roman"/>
              </a:rPr>
              <a:t>4.2.4.6	</a:t>
            </a:r>
            <a:r>
              <a:rPr dirty="0" sz="1200" spc="-5" i="1">
                <a:latin typeface="Arial"/>
                <a:cs typeface="Arial"/>
              </a:rPr>
              <a:t>Factor </a:t>
            </a:r>
            <a:r>
              <a:rPr dirty="0" sz="1200" i="1">
                <a:latin typeface="Arial"/>
                <a:cs typeface="Arial"/>
              </a:rPr>
              <a:t>of </a:t>
            </a:r>
            <a:r>
              <a:rPr dirty="0" sz="1200" spc="-5" i="1">
                <a:latin typeface="Arial"/>
                <a:cs typeface="Arial"/>
              </a:rPr>
              <a:t>Safety against</a:t>
            </a:r>
            <a:r>
              <a:rPr dirty="0" sz="1200" spc="-15" i="1">
                <a:latin typeface="Arial"/>
                <a:cs typeface="Arial"/>
              </a:rPr>
              <a:t> </a:t>
            </a:r>
            <a:r>
              <a:rPr dirty="0" sz="1200" spc="-5" i="1">
                <a:latin typeface="Arial"/>
                <a:cs typeface="Arial"/>
              </a:rPr>
              <a:t>Failure</a:t>
            </a:r>
            <a:endParaRPr sz="1200">
              <a:latin typeface="Arial"/>
              <a:cs typeface="Arial"/>
            </a:endParaRPr>
          </a:p>
        </p:txBody>
      </p:sp>
      <p:sp>
        <p:nvSpPr>
          <p:cNvPr id="31" name="object 31"/>
          <p:cNvSpPr txBox="1"/>
          <p:nvPr/>
        </p:nvSpPr>
        <p:spPr>
          <a:xfrm>
            <a:off x="2311907" y="4714748"/>
            <a:ext cx="60134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225">
                <a:latin typeface="Cambria Math"/>
                <a:cs typeface="Cambria Math"/>
              </a:rPr>
              <a:t>𝜃𝜃</a:t>
            </a:r>
            <a:r>
              <a:rPr dirty="0" sz="700" spc="-150">
                <a:latin typeface="Cambria Math"/>
                <a:cs typeface="Cambria Math"/>
              </a:rPr>
              <a:t>𝑐𝑐𝑠𝑠𝑥𝑥 </a:t>
            </a:r>
            <a:r>
              <a:rPr dirty="0" baseline="11111" sz="1500" spc="-7">
                <a:latin typeface="Cambria Math"/>
                <a:cs typeface="Cambria Math"/>
              </a:rPr>
              <a:t>=</a:t>
            </a:r>
            <a:r>
              <a:rPr dirty="0" baseline="11111" sz="1500" spc="30">
                <a:latin typeface="Cambria Math"/>
                <a:cs typeface="Cambria Math"/>
              </a:rPr>
              <a:t> </a:t>
            </a:r>
            <a:r>
              <a:rPr dirty="0" baseline="5555" sz="1500" spc="52">
                <a:latin typeface="Cambria Math"/>
                <a:cs typeface="Cambria Math"/>
              </a:rPr>
              <a:t>�</a:t>
            </a:r>
            <a:endParaRPr baseline="5555" sz="1500">
              <a:latin typeface="Cambria Math"/>
              <a:cs typeface="Cambria Math"/>
            </a:endParaRPr>
          </a:p>
        </p:txBody>
      </p:sp>
      <p:sp>
        <p:nvSpPr>
          <p:cNvPr id="32" name="object 32"/>
          <p:cNvSpPr txBox="1"/>
          <p:nvPr/>
        </p:nvSpPr>
        <p:spPr>
          <a:xfrm>
            <a:off x="2930636" y="4591314"/>
            <a:ext cx="167005" cy="177800"/>
          </a:xfrm>
          <a:prstGeom prst="rect">
            <a:avLst/>
          </a:prstGeom>
        </p:spPr>
        <p:txBody>
          <a:bodyPr wrap="square" lIns="0" tIns="12065" rIns="0" bIns="0" rtlCol="0" vert="horz">
            <a:spAutoFit/>
          </a:bodyPr>
          <a:lstStyle/>
          <a:p>
            <a:pPr marL="38100">
              <a:lnSpc>
                <a:spcPct val="100000"/>
              </a:lnSpc>
              <a:spcBef>
                <a:spcPts val="95"/>
              </a:spcBef>
            </a:pPr>
            <a:r>
              <a:rPr dirty="0" sz="1000" spc="-355">
                <a:latin typeface="Cambria Math"/>
                <a:cs typeface="Cambria Math"/>
              </a:rPr>
              <a:t>𝐴𝐴</a:t>
            </a:r>
            <a:r>
              <a:rPr dirty="0" baseline="-15873" sz="1050" spc="-532">
                <a:latin typeface="Cambria Math"/>
                <a:cs typeface="Cambria Math"/>
              </a:rPr>
              <a:t>𝑔𝑔</a:t>
            </a:r>
            <a:endParaRPr baseline="-15873" sz="1050">
              <a:latin typeface="Cambria Math"/>
              <a:cs typeface="Cambria Math"/>
            </a:endParaRPr>
          </a:p>
        </p:txBody>
      </p:sp>
      <p:sp>
        <p:nvSpPr>
          <p:cNvPr id="33" name="object 33"/>
          <p:cNvSpPr txBox="1"/>
          <p:nvPr/>
        </p:nvSpPr>
        <p:spPr>
          <a:xfrm>
            <a:off x="2837688" y="4774184"/>
            <a:ext cx="352425" cy="177800"/>
          </a:xfrm>
          <a:prstGeom prst="rect">
            <a:avLst/>
          </a:prstGeom>
        </p:spPr>
        <p:txBody>
          <a:bodyPr wrap="square" lIns="0" tIns="12065" rIns="0" bIns="0" rtlCol="0" vert="horz">
            <a:spAutoFit/>
          </a:bodyPr>
          <a:lstStyle/>
          <a:p>
            <a:pPr marL="38100">
              <a:lnSpc>
                <a:spcPct val="100000"/>
              </a:lnSpc>
              <a:spcBef>
                <a:spcPts val="95"/>
              </a:spcBef>
            </a:pPr>
            <a:r>
              <a:rPr dirty="0" sz="1000" spc="-140">
                <a:latin typeface="Cambria Math"/>
                <a:cs typeface="Cambria Math"/>
              </a:rPr>
              <a:t>2.5𝑧𝑧</a:t>
            </a:r>
            <a:r>
              <a:rPr dirty="0" baseline="-15873" sz="1050" spc="-209">
                <a:latin typeface="Cambria Math"/>
                <a:cs typeface="Cambria Math"/>
              </a:rPr>
              <a:t>𝑔𝑔</a:t>
            </a:r>
            <a:endParaRPr baseline="-15873" sz="1050">
              <a:latin typeface="Cambria Math"/>
              <a:cs typeface="Cambria Math"/>
            </a:endParaRPr>
          </a:p>
        </p:txBody>
      </p:sp>
      <p:sp>
        <p:nvSpPr>
          <p:cNvPr id="34" name="object 34"/>
          <p:cNvSpPr/>
          <p:nvPr/>
        </p:nvSpPr>
        <p:spPr>
          <a:xfrm>
            <a:off x="2875788" y="4792217"/>
            <a:ext cx="285115" cy="0"/>
          </a:xfrm>
          <a:custGeom>
            <a:avLst/>
            <a:gdLst/>
            <a:ahLst/>
            <a:cxnLst/>
            <a:rect l="l" t="t" r="r" b="b"/>
            <a:pathLst>
              <a:path w="285114" h="0">
                <a:moveTo>
                  <a:pt x="0" y="0"/>
                </a:moveTo>
                <a:lnTo>
                  <a:pt x="284988" y="0"/>
                </a:lnTo>
              </a:path>
            </a:pathLst>
          </a:custGeom>
          <a:ln w="7620">
            <a:solidFill>
              <a:srgbClr val="000000"/>
            </a:solidFill>
          </a:ln>
        </p:spPr>
        <p:txBody>
          <a:bodyPr wrap="square" lIns="0" tIns="0" rIns="0" bIns="0" rtlCol="0"/>
          <a:lstStyle/>
          <a:p/>
        </p:txBody>
      </p:sp>
      <p:sp>
        <p:nvSpPr>
          <p:cNvPr id="35" name="object 35"/>
          <p:cNvSpPr/>
          <p:nvPr/>
        </p:nvSpPr>
        <p:spPr>
          <a:xfrm>
            <a:off x="2875788" y="4591050"/>
            <a:ext cx="285115" cy="0"/>
          </a:xfrm>
          <a:custGeom>
            <a:avLst/>
            <a:gdLst/>
            <a:ahLst/>
            <a:cxnLst/>
            <a:rect l="l" t="t" r="r" b="b"/>
            <a:pathLst>
              <a:path w="285114" h="0">
                <a:moveTo>
                  <a:pt x="0" y="0"/>
                </a:moveTo>
                <a:lnTo>
                  <a:pt x="284988" y="0"/>
                </a:lnTo>
              </a:path>
            </a:pathLst>
          </a:custGeom>
          <a:ln w="7620">
            <a:solidFill>
              <a:srgbClr val="000000"/>
            </a:solidFill>
          </a:ln>
        </p:spPr>
        <p:txBody>
          <a:bodyPr wrap="square" lIns="0" tIns="0" rIns="0" bIns="0" rtlCol="0"/>
          <a:lstStyle/>
          <a:p/>
        </p:txBody>
      </p:sp>
      <p:sp>
        <p:nvSpPr>
          <p:cNvPr id="36" name="object 36"/>
          <p:cNvSpPr txBox="1"/>
          <p:nvPr/>
        </p:nvSpPr>
        <p:spPr>
          <a:xfrm>
            <a:off x="3183127" y="4688840"/>
            <a:ext cx="82169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0.4 </a:t>
            </a:r>
            <a:r>
              <a:rPr dirty="0" sz="1000" spc="-355">
                <a:latin typeface="Cambria Math"/>
                <a:cs typeface="Cambria Math"/>
              </a:rPr>
              <a:t>𝐴𝐴𝐴𝐴𝑑𝑑</a:t>
            </a:r>
            <a:r>
              <a:rPr dirty="0" sz="1000" spc="75">
                <a:latin typeface="Cambria Math"/>
                <a:cs typeface="Cambria Math"/>
              </a:rPr>
              <a:t> </a:t>
            </a:r>
            <a:r>
              <a:rPr dirty="0" sz="1000" spc="-5">
                <a:latin typeface="Cambria Math"/>
                <a:cs typeface="Cambria Math"/>
              </a:rPr>
              <a:t>=</a:t>
            </a:r>
            <a:r>
              <a:rPr dirty="0" sz="1000" spc="85">
                <a:latin typeface="Cambria Math"/>
                <a:cs typeface="Cambria Math"/>
              </a:rPr>
              <a:t> </a:t>
            </a:r>
            <a:r>
              <a:rPr dirty="0" baseline="2777" sz="1500" spc="-232">
                <a:latin typeface="Cambria Math"/>
                <a:cs typeface="Cambria Math"/>
              </a:rPr>
              <a:t>�</a:t>
            </a:r>
            <a:endParaRPr baseline="2777" sz="1500">
              <a:latin typeface="Cambria Math"/>
              <a:cs typeface="Cambria Math"/>
            </a:endParaRPr>
          </a:p>
        </p:txBody>
      </p:sp>
      <p:sp>
        <p:nvSpPr>
          <p:cNvPr id="37" name="object 37"/>
          <p:cNvSpPr txBox="1"/>
          <p:nvPr/>
        </p:nvSpPr>
        <p:spPr>
          <a:xfrm>
            <a:off x="4150791" y="4591314"/>
            <a:ext cx="33210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a:t>
            </a:r>
            <a:r>
              <a:rPr dirty="0" sz="1000" spc="-10">
                <a:latin typeface="Cambria Math"/>
                <a:cs typeface="Cambria Math"/>
              </a:rPr>
              <a:t>.</a:t>
            </a:r>
            <a:r>
              <a:rPr dirty="0" sz="1000" spc="-5">
                <a:latin typeface="Cambria Math"/>
                <a:cs typeface="Cambria Math"/>
              </a:rPr>
              <a:t>095</a:t>
            </a:r>
            <a:endParaRPr sz="1000">
              <a:latin typeface="Cambria Math"/>
              <a:cs typeface="Cambria Math"/>
            </a:endParaRPr>
          </a:p>
        </p:txBody>
      </p:sp>
      <p:sp>
        <p:nvSpPr>
          <p:cNvPr id="38" name="object 38"/>
          <p:cNvSpPr txBox="1"/>
          <p:nvPr/>
        </p:nvSpPr>
        <p:spPr>
          <a:xfrm>
            <a:off x="3980153" y="4774222"/>
            <a:ext cx="67373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2.5</a:t>
            </a:r>
            <a:r>
              <a:rPr dirty="0" baseline="2777" sz="1500" spc="-7">
                <a:latin typeface="Cambria Math"/>
                <a:cs typeface="Cambria Math"/>
              </a:rPr>
              <a:t>(</a:t>
            </a:r>
            <a:r>
              <a:rPr dirty="0" sz="1000" spc="-5">
                <a:latin typeface="Cambria Math"/>
                <a:cs typeface="Cambria Math"/>
              </a:rPr>
              <a:t>12.187</a:t>
            </a:r>
            <a:r>
              <a:rPr dirty="0" baseline="2777" sz="1500" spc="-7">
                <a:latin typeface="Cambria Math"/>
                <a:cs typeface="Cambria Math"/>
              </a:rPr>
              <a:t>)</a:t>
            </a:r>
            <a:endParaRPr baseline="2777" sz="1500">
              <a:latin typeface="Cambria Math"/>
              <a:cs typeface="Cambria Math"/>
            </a:endParaRPr>
          </a:p>
        </p:txBody>
      </p:sp>
      <p:sp>
        <p:nvSpPr>
          <p:cNvPr id="39" name="object 39"/>
          <p:cNvSpPr/>
          <p:nvPr/>
        </p:nvSpPr>
        <p:spPr>
          <a:xfrm>
            <a:off x="3992879" y="4792217"/>
            <a:ext cx="649605" cy="0"/>
          </a:xfrm>
          <a:custGeom>
            <a:avLst/>
            <a:gdLst/>
            <a:ahLst/>
            <a:cxnLst/>
            <a:rect l="l" t="t" r="r" b="b"/>
            <a:pathLst>
              <a:path w="649604" h="0">
                <a:moveTo>
                  <a:pt x="0" y="0"/>
                </a:moveTo>
                <a:lnTo>
                  <a:pt x="649224" y="0"/>
                </a:lnTo>
              </a:path>
            </a:pathLst>
          </a:custGeom>
          <a:ln w="7620">
            <a:solidFill>
              <a:srgbClr val="000000"/>
            </a:solidFill>
          </a:ln>
        </p:spPr>
        <p:txBody>
          <a:bodyPr wrap="square" lIns="0" tIns="0" rIns="0" bIns="0" rtlCol="0"/>
          <a:lstStyle/>
          <a:p/>
        </p:txBody>
      </p:sp>
      <p:sp>
        <p:nvSpPr>
          <p:cNvPr id="40" name="object 40"/>
          <p:cNvSpPr/>
          <p:nvPr/>
        </p:nvSpPr>
        <p:spPr>
          <a:xfrm>
            <a:off x="3992879" y="4575809"/>
            <a:ext cx="649605" cy="0"/>
          </a:xfrm>
          <a:custGeom>
            <a:avLst/>
            <a:gdLst/>
            <a:ahLst/>
            <a:cxnLst/>
            <a:rect l="l" t="t" r="r" b="b"/>
            <a:pathLst>
              <a:path w="649604" h="0">
                <a:moveTo>
                  <a:pt x="0" y="0"/>
                </a:moveTo>
                <a:lnTo>
                  <a:pt x="649224" y="0"/>
                </a:lnTo>
              </a:path>
            </a:pathLst>
          </a:custGeom>
          <a:ln w="7620">
            <a:solidFill>
              <a:srgbClr val="000000"/>
            </a:solidFill>
          </a:ln>
        </p:spPr>
        <p:txBody>
          <a:bodyPr wrap="square" lIns="0" tIns="0" rIns="0" bIns="0" rtlCol="0"/>
          <a:lstStyle/>
          <a:p/>
        </p:txBody>
      </p:sp>
      <p:sp>
        <p:nvSpPr>
          <p:cNvPr id="41" name="object 41"/>
          <p:cNvSpPr txBox="1"/>
          <p:nvPr/>
        </p:nvSpPr>
        <p:spPr>
          <a:xfrm>
            <a:off x="4664455" y="4688840"/>
            <a:ext cx="76517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0.1896</a:t>
            </a:r>
            <a:r>
              <a:rPr dirty="0" sz="1000" spc="10">
                <a:latin typeface="Cambria Math"/>
                <a:cs typeface="Cambria Math"/>
              </a:rPr>
              <a:t> </a:t>
            </a:r>
            <a:r>
              <a:rPr dirty="0" sz="1000" spc="-355">
                <a:latin typeface="Cambria Math"/>
                <a:cs typeface="Cambria Math"/>
              </a:rPr>
              <a:t>𝐴𝐴𝐴𝐴𝑑𝑑</a:t>
            </a:r>
            <a:endParaRPr sz="1000">
              <a:latin typeface="Cambria Math"/>
              <a:cs typeface="Cambria Math"/>
            </a:endParaRPr>
          </a:p>
        </p:txBody>
      </p:sp>
      <p:sp>
        <p:nvSpPr>
          <p:cNvPr id="42" name="object 42"/>
          <p:cNvSpPr txBox="1"/>
          <p:nvPr/>
        </p:nvSpPr>
        <p:spPr>
          <a:xfrm>
            <a:off x="1441196" y="5222240"/>
            <a:ext cx="78740" cy="132080"/>
          </a:xfrm>
          <a:prstGeom prst="rect">
            <a:avLst/>
          </a:prstGeom>
        </p:spPr>
        <p:txBody>
          <a:bodyPr wrap="square" lIns="0" tIns="12065" rIns="0" bIns="0" rtlCol="0" vert="horz">
            <a:spAutoFit/>
          </a:bodyPr>
          <a:lstStyle/>
          <a:p>
            <a:pPr marL="12700">
              <a:lnSpc>
                <a:spcPct val="100000"/>
              </a:lnSpc>
              <a:spcBef>
                <a:spcPts val="95"/>
              </a:spcBef>
            </a:pPr>
            <a:r>
              <a:rPr dirty="0" sz="700" spc="-280">
                <a:latin typeface="Cambria Math"/>
                <a:cs typeface="Cambria Math"/>
              </a:rPr>
              <a:t>𝑒𝑒</a:t>
            </a:r>
            <a:endParaRPr sz="700">
              <a:latin typeface="Cambria Math"/>
              <a:cs typeface="Cambria Math"/>
            </a:endParaRPr>
          </a:p>
        </p:txBody>
      </p:sp>
      <p:sp>
        <p:nvSpPr>
          <p:cNvPr id="43" name="object 43"/>
          <p:cNvSpPr txBox="1"/>
          <p:nvPr/>
        </p:nvSpPr>
        <p:spPr>
          <a:xfrm>
            <a:off x="1305587" y="5158251"/>
            <a:ext cx="353060" cy="177800"/>
          </a:xfrm>
          <a:prstGeom prst="rect">
            <a:avLst/>
          </a:prstGeom>
        </p:spPr>
        <p:txBody>
          <a:bodyPr wrap="square" lIns="0" tIns="12065" rIns="0" bIns="0" rtlCol="0" vert="horz">
            <a:spAutoFit/>
          </a:bodyPr>
          <a:lstStyle/>
          <a:p>
            <a:pPr marL="12700">
              <a:lnSpc>
                <a:spcPct val="100000"/>
              </a:lnSpc>
              <a:spcBef>
                <a:spcPts val="95"/>
              </a:spcBef>
            </a:pPr>
            <a:r>
              <a:rPr dirty="0" sz="1000" spc="-305">
                <a:latin typeface="Cambria Math"/>
                <a:cs typeface="Cambria Math"/>
              </a:rPr>
              <a:t>𝐹𝐹𝑆𝑆</a:t>
            </a:r>
            <a:r>
              <a:rPr dirty="0" sz="1000" spc="36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44" name="object 44"/>
          <p:cNvSpPr txBox="1"/>
          <p:nvPr/>
        </p:nvSpPr>
        <p:spPr>
          <a:xfrm>
            <a:off x="2202207" y="5086604"/>
            <a:ext cx="44386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42">
                <a:latin typeface="Cambria Math"/>
                <a:cs typeface="Cambria Math"/>
              </a:rPr>
              <a:t>𝑑𝑑</a:t>
            </a:r>
            <a:r>
              <a:rPr dirty="0" sz="700" spc="-295">
                <a:latin typeface="Cambria Math"/>
                <a:cs typeface="Cambria Math"/>
              </a:rPr>
              <a:t>𝑔𝑔</a:t>
            </a:r>
            <a:r>
              <a:rPr dirty="0" sz="700" spc="-110">
                <a:latin typeface="Cambria Math"/>
                <a:cs typeface="Cambria Math"/>
              </a:rPr>
              <a:t> </a:t>
            </a:r>
            <a:r>
              <a:rPr dirty="0" baseline="11111" sz="1500" spc="-225">
                <a:latin typeface="Cambria Math"/>
                <a:cs typeface="Cambria Math"/>
              </a:rPr>
              <a:t>𝜃𝜃</a:t>
            </a:r>
            <a:r>
              <a:rPr dirty="0" sz="700" spc="-150">
                <a:latin typeface="Cambria Math"/>
                <a:cs typeface="Cambria Math"/>
              </a:rPr>
              <a:t>𝑐𝑐𝑠𝑠𝑥𝑥</a:t>
            </a:r>
            <a:endParaRPr sz="700">
              <a:latin typeface="Cambria Math"/>
              <a:cs typeface="Cambria Math"/>
            </a:endParaRPr>
          </a:p>
        </p:txBody>
      </p:sp>
      <p:sp>
        <p:nvSpPr>
          <p:cNvPr id="45" name="object 45"/>
          <p:cNvSpPr txBox="1"/>
          <p:nvPr/>
        </p:nvSpPr>
        <p:spPr>
          <a:xfrm>
            <a:off x="1729232" y="5307584"/>
            <a:ext cx="56515" cy="132080"/>
          </a:xfrm>
          <a:prstGeom prst="rect">
            <a:avLst/>
          </a:prstGeom>
        </p:spPr>
        <p:txBody>
          <a:bodyPr wrap="square" lIns="0" tIns="12065" rIns="0" bIns="0" rtlCol="0" vert="horz">
            <a:spAutoFit/>
          </a:bodyPr>
          <a:lstStyle/>
          <a:p>
            <a:pPr marL="12700">
              <a:lnSpc>
                <a:spcPct val="100000"/>
              </a:lnSpc>
              <a:spcBef>
                <a:spcPts val="95"/>
              </a:spcBef>
            </a:pPr>
            <a:r>
              <a:rPr dirty="0" sz="700" spc="-505">
                <a:latin typeface="Cambria Math"/>
                <a:cs typeface="Cambria Math"/>
              </a:rPr>
              <a:t>𝑔𝑔</a:t>
            </a:r>
            <a:endParaRPr sz="700">
              <a:latin typeface="Cambria Math"/>
              <a:cs typeface="Cambria Math"/>
            </a:endParaRPr>
          </a:p>
        </p:txBody>
      </p:sp>
      <p:sp>
        <p:nvSpPr>
          <p:cNvPr id="46" name="object 46"/>
          <p:cNvSpPr txBox="1"/>
          <p:nvPr/>
        </p:nvSpPr>
        <p:spPr>
          <a:xfrm>
            <a:off x="1669795" y="5243576"/>
            <a:ext cx="787400" cy="177800"/>
          </a:xfrm>
          <a:prstGeom prst="rect">
            <a:avLst/>
          </a:prstGeom>
        </p:spPr>
        <p:txBody>
          <a:bodyPr wrap="square" lIns="0" tIns="12065" rIns="0" bIns="0" rtlCol="0" vert="horz">
            <a:spAutoFit/>
          </a:bodyPr>
          <a:lstStyle/>
          <a:p>
            <a:pPr marL="12700">
              <a:lnSpc>
                <a:spcPct val="100000"/>
              </a:lnSpc>
              <a:spcBef>
                <a:spcPts val="95"/>
              </a:spcBef>
            </a:pPr>
            <a:r>
              <a:rPr dirty="0" sz="1000" spc="-390">
                <a:latin typeface="Cambria Math"/>
                <a:cs typeface="Cambria Math"/>
              </a:rPr>
              <a:t>𝐴𝐴</a:t>
            </a:r>
            <a:r>
              <a:rPr dirty="0" sz="1000" spc="245">
                <a:latin typeface="Cambria Math"/>
                <a:cs typeface="Cambria Math"/>
              </a:rPr>
              <a:t> </a:t>
            </a:r>
            <a:r>
              <a:rPr dirty="0" sz="1000" spc="-5">
                <a:latin typeface="Cambria Math"/>
                <a:cs typeface="Cambria Math"/>
              </a:rPr>
              <a:t>+ </a:t>
            </a:r>
            <a:r>
              <a:rPr dirty="0" baseline="2777" sz="1500" spc="-7">
                <a:latin typeface="Cambria Math"/>
                <a:cs typeface="Cambria Math"/>
              </a:rPr>
              <a:t>(</a:t>
            </a:r>
            <a:r>
              <a:rPr dirty="0" sz="1000" spc="-5">
                <a:latin typeface="Cambria Math"/>
                <a:cs typeface="Cambria Math"/>
              </a:rPr>
              <a:t>1 +</a:t>
            </a:r>
            <a:r>
              <a:rPr dirty="0" sz="1000" spc="-20">
                <a:latin typeface="Cambria Math"/>
                <a:cs typeface="Cambria Math"/>
              </a:rPr>
              <a:t> </a:t>
            </a:r>
            <a:r>
              <a:rPr dirty="0" sz="1000" spc="-114">
                <a:latin typeface="Cambria Math"/>
                <a:cs typeface="Cambria Math"/>
              </a:rPr>
              <a:t>2.5𝜃𝜃</a:t>
            </a:r>
            <a:endParaRPr sz="1000">
              <a:latin typeface="Cambria Math"/>
              <a:cs typeface="Cambria Math"/>
            </a:endParaRPr>
          </a:p>
        </p:txBody>
      </p:sp>
      <p:sp>
        <p:nvSpPr>
          <p:cNvPr id="47" name="object 47"/>
          <p:cNvSpPr txBox="1"/>
          <p:nvPr/>
        </p:nvSpPr>
        <p:spPr>
          <a:xfrm>
            <a:off x="2623820" y="5243557"/>
            <a:ext cx="319405"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187">
                <a:latin typeface="Cambria Math"/>
                <a:cs typeface="Cambria Math"/>
              </a:rPr>
              <a:t>)(</a:t>
            </a:r>
            <a:r>
              <a:rPr dirty="0" sz="1000" spc="-125">
                <a:latin typeface="Cambria Math"/>
                <a:cs typeface="Cambria Math"/>
              </a:rPr>
              <a:t>𝑧𝑧</a:t>
            </a:r>
            <a:r>
              <a:rPr dirty="0" sz="1000" spc="-40">
                <a:latin typeface="Cambria Math"/>
                <a:cs typeface="Cambria Math"/>
              </a:rPr>
              <a:t> </a:t>
            </a:r>
            <a:r>
              <a:rPr dirty="0" sz="1000" spc="-285">
                <a:latin typeface="Cambria Math"/>
                <a:cs typeface="Cambria Math"/>
              </a:rPr>
              <a:t>𝜃𝜃</a:t>
            </a:r>
            <a:endParaRPr sz="1000">
              <a:latin typeface="Cambria Math"/>
              <a:cs typeface="Cambria Math"/>
            </a:endParaRPr>
          </a:p>
        </p:txBody>
      </p:sp>
      <p:sp>
        <p:nvSpPr>
          <p:cNvPr id="48" name="object 48"/>
          <p:cNvSpPr txBox="1"/>
          <p:nvPr/>
        </p:nvSpPr>
        <p:spPr>
          <a:xfrm>
            <a:off x="2424176" y="5307584"/>
            <a:ext cx="701040" cy="132080"/>
          </a:xfrm>
          <a:prstGeom prst="rect">
            <a:avLst/>
          </a:prstGeom>
        </p:spPr>
        <p:txBody>
          <a:bodyPr wrap="square" lIns="0" tIns="12065" rIns="0" bIns="0" rtlCol="0" vert="horz">
            <a:spAutoFit/>
          </a:bodyPr>
          <a:lstStyle/>
          <a:p>
            <a:pPr marL="12700">
              <a:lnSpc>
                <a:spcPct val="100000"/>
              </a:lnSpc>
              <a:spcBef>
                <a:spcPts val="95"/>
              </a:spcBef>
              <a:tabLst>
                <a:tab pos="375285" algn="l"/>
              </a:tabLst>
            </a:pPr>
            <a:r>
              <a:rPr dirty="0" sz="700" spc="-95">
                <a:latin typeface="Cambria Math"/>
                <a:cs typeface="Cambria Math"/>
              </a:rPr>
              <a:t>𝑐𝑐𝑠𝑠𝑥𝑥	</a:t>
            </a:r>
            <a:r>
              <a:rPr dirty="0" sz="700" spc="-225">
                <a:latin typeface="Cambria Math"/>
                <a:cs typeface="Cambria Math"/>
              </a:rPr>
              <a:t>𝑔𝑔</a:t>
            </a:r>
            <a:r>
              <a:rPr dirty="0" sz="700" spc="325">
                <a:latin typeface="Cambria Math"/>
                <a:cs typeface="Cambria Math"/>
              </a:rPr>
              <a:t> </a:t>
            </a:r>
            <a:r>
              <a:rPr dirty="0" sz="700" spc="-95">
                <a:latin typeface="Cambria Math"/>
                <a:cs typeface="Cambria Math"/>
              </a:rPr>
              <a:t>𝑐𝑐𝑠𝑠𝑥𝑥</a:t>
            </a:r>
            <a:endParaRPr sz="700">
              <a:latin typeface="Cambria Math"/>
              <a:cs typeface="Cambria Math"/>
            </a:endParaRPr>
          </a:p>
        </p:txBody>
      </p:sp>
      <p:sp>
        <p:nvSpPr>
          <p:cNvPr id="49" name="object 49"/>
          <p:cNvSpPr/>
          <p:nvPr/>
        </p:nvSpPr>
        <p:spPr>
          <a:xfrm>
            <a:off x="1682495" y="5261609"/>
            <a:ext cx="1493520" cy="0"/>
          </a:xfrm>
          <a:custGeom>
            <a:avLst/>
            <a:gdLst/>
            <a:ahLst/>
            <a:cxnLst/>
            <a:rect l="l" t="t" r="r" b="b"/>
            <a:pathLst>
              <a:path w="1493520" h="0">
                <a:moveTo>
                  <a:pt x="0" y="0"/>
                </a:moveTo>
                <a:lnTo>
                  <a:pt x="1493520" y="0"/>
                </a:lnTo>
              </a:path>
            </a:pathLst>
          </a:custGeom>
          <a:ln w="7620">
            <a:solidFill>
              <a:srgbClr val="000000"/>
            </a:solidFill>
          </a:ln>
        </p:spPr>
        <p:txBody>
          <a:bodyPr wrap="square" lIns="0" tIns="0" rIns="0" bIns="0" rtlCol="0"/>
          <a:lstStyle/>
          <a:p/>
        </p:txBody>
      </p:sp>
      <p:sp>
        <p:nvSpPr>
          <p:cNvPr id="50" name="object 50"/>
          <p:cNvSpPr txBox="1"/>
          <p:nvPr/>
        </p:nvSpPr>
        <p:spPr>
          <a:xfrm>
            <a:off x="4143257" y="5060706"/>
            <a:ext cx="1035685"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82">
                <a:latin typeface="Cambria Math"/>
                <a:cs typeface="Cambria Math"/>
              </a:rPr>
              <a:t>(</a:t>
            </a:r>
            <a:r>
              <a:rPr dirty="0" sz="1000" spc="-55">
                <a:latin typeface="Cambria Math"/>
                <a:cs typeface="Cambria Math"/>
              </a:rPr>
              <a:t>36.24𝑠𝑠𝑠𝑠</a:t>
            </a:r>
            <a:r>
              <a:rPr dirty="0" baseline="2777" sz="1500" spc="-82">
                <a:latin typeface="Cambria Math"/>
                <a:cs typeface="Cambria Math"/>
              </a:rPr>
              <a:t>)(</a:t>
            </a:r>
            <a:r>
              <a:rPr dirty="0" sz="1000" spc="-55">
                <a:latin typeface="Cambria Math"/>
                <a:cs typeface="Cambria Math"/>
              </a:rPr>
              <a:t>0.1896</a:t>
            </a:r>
            <a:r>
              <a:rPr dirty="0" baseline="2777" sz="1500" spc="-82">
                <a:latin typeface="Cambria Math"/>
                <a:cs typeface="Cambria Math"/>
              </a:rPr>
              <a:t>)</a:t>
            </a:r>
            <a:endParaRPr baseline="2777" sz="1500">
              <a:latin typeface="Cambria Math"/>
              <a:cs typeface="Cambria Math"/>
            </a:endParaRPr>
          </a:p>
        </p:txBody>
      </p:sp>
      <p:sp>
        <p:nvSpPr>
          <p:cNvPr id="51" name="object 51"/>
          <p:cNvSpPr/>
          <p:nvPr/>
        </p:nvSpPr>
        <p:spPr>
          <a:xfrm>
            <a:off x="3340608" y="5261609"/>
            <a:ext cx="2641600" cy="0"/>
          </a:xfrm>
          <a:custGeom>
            <a:avLst/>
            <a:gdLst/>
            <a:ahLst/>
            <a:cxnLst/>
            <a:rect l="l" t="t" r="r" b="b"/>
            <a:pathLst>
              <a:path w="2641600" h="0">
                <a:moveTo>
                  <a:pt x="0" y="0"/>
                </a:moveTo>
                <a:lnTo>
                  <a:pt x="2641079" y="0"/>
                </a:lnTo>
              </a:path>
            </a:pathLst>
          </a:custGeom>
          <a:ln w="7620">
            <a:solidFill>
              <a:srgbClr val="000000"/>
            </a:solidFill>
          </a:ln>
        </p:spPr>
        <p:txBody>
          <a:bodyPr wrap="square" lIns="0" tIns="0" rIns="0" bIns="0" rtlCol="0"/>
          <a:lstStyle/>
          <a:p/>
        </p:txBody>
      </p:sp>
      <p:sp>
        <p:nvSpPr>
          <p:cNvPr id="52" name="object 52"/>
          <p:cNvSpPr txBox="1"/>
          <p:nvPr/>
        </p:nvSpPr>
        <p:spPr>
          <a:xfrm>
            <a:off x="3084576" y="5255757"/>
            <a:ext cx="3406140" cy="177800"/>
          </a:xfrm>
          <a:prstGeom prst="rect">
            <a:avLst/>
          </a:prstGeom>
        </p:spPr>
        <p:txBody>
          <a:bodyPr wrap="square" lIns="0" tIns="12065" rIns="0" bIns="0" rtlCol="0" vert="horz">
            <a:spAutoFit/>
          </a:bodyPr>
          <a:lstStyle/>
          <a:p>
            <a:pPr marL="38100">
              <a:lnSpc>
                <a:spcPct val="100000"/>
              </a:lnSpc>
              <a:spcBef>
                <a:spcPts val="95"/>
              </a:spcBef>
            </a:pPr>
            <a:r>
              <a:rPr dirty="0" baseline="8333" sz="1500" spc="-7">
                <a:latin typeface="Cambria Math"/>
                <a:cs typeface="Cambria Math"/>
              </a:rPr>
              <a:t>) </a:t>
            </a:r>
            <a:r>
              <a:rPr dirty="0" baseline="41666" sz="1500" spc="-7">
                <a:latin typeface="Cambria Math"/>
                <a:cs typeface="Cambria Math"/>
              </a:rPr>
              <a:t>= </a:t>
            </a:r>
            <a:r>
              <a:rPr dirty="0" sz="1000" spc="-110">
                <a:latin typeface="Cambria Math"/>
                <a:cs typeface="Cambria Math"/>
              </a:rPr>
              <a:t>1.095𝑠𝑠𝑠𝑠 </a:t>
            </a:r>
            <a:r>
              <a:rPr dirty="0" sz="1000" spc="-5">
                <a:latin typeface="Cambria Math"/>
                <a:cs typeface="Cambria Math"/>
              </a:rPr>
              <a:t>+ </a:t>
            </a:r>
            <a:r>
              <a:rPr dirty="0" sz="1000" spc="-165">
                <a:latin typeface="Cambria Math"/>
                <a:cs typeface="Cambria Math"/>
              </a:rPr>
              <a:t>�1 </a:t>
            </a:r>
            <a:r>
              <a:rPr dirty="0" sz="1000" spc="-5">
                <a:latin typeface="Cambria Math"/>
                <a:cs typeface="Cambria Math"/>
              </a:rPr>
              <a:t>+ </a:t>
            </a:r>
            <a:r>
              <a:rPr dirty="0" sz="1000" spc="-45">
                <a:latin typeface="Cambria Math"/>
                <a:cs typeface="Cambria Math"/>
              </a:rPr>
              <a:t>2.5</a:t>
            </a:r>
            <a:r>
              <a:rPr dirty="0" baseline="2777" sz="1500" spc="-67">
                <a:latin typeface="Cambria Math"/>
                <a:cs typeface="Cambria Math"/>
              </a:rPr>
              <a:t>(</a:t>
            </a:r>
            <a:r>
              <a:rPr dirty="0" sz="1000" spc="-45">
                <a:latin typeface="Cambria Math"/>
                <a:cs typeface="Cambria Math"/>
              </a:rPr>
              <a:t>0.1896</a:t>
            </a:r>
            <a:r>
              <a:rPr dirty="0" baseline="2777" sz="1500" spc="-67">
                <a:latin typeface="Cambria Math"/>
                <a:cs typeface="Cambria Math"/>
              </a:rPr>
              <a:t>)</a:t>
            </a:r>
            <a:r>
              <a:rPr dirty="0" sz="1000" spc="-45">
                <a:latin typeface="Cambria Math"/>
                <a:cs typeface="Cambria Math"/>
              </a:rPr>
              <a:t>�</a:t>
            </a:r>
            <a:r>
              <a:rPr dirty="0" baseline="2777" sz="1500" spc="-67">
                <a:latin typeface="Cambria Math"/>
                <a:cs typeface="Cambria Math"/>
              </a:rPr>
              <a:t>(</a:t>
            </a:r>
            <a:r>
              <a:rPr dirty="0" sz="1000" spc="-45">
                <a:latin typeface="Cambria Math"/>
                <a:cs typeface="Cambria Math"/>
              </a:rPr>
              <a:t>12.187𝑠𝑠𝑠𝑠</a:t>
            </a:r>
            <a:r>
              <a:rPr dirty="0" baseline="2777" sz="1500" spc="-67">
                <a:latin typeface="Cambria Math"/>
                <a:cs typeface="Cambria Math"/>
              </a:rPr>
              <a:t>)(</a:t>
            </a:r>
            <a:r>
              <a:rPr dirty="0" sz="1000" spc="-45">
                <a:latin typeface="Cambria Math"/>
                <a:cs typeface="Cambria Math"/>
              </a:rPr>
              <a:t>0.1896</a:t>
            </a:r>
            <a:r>
              <a:rPr dirty="0" baseline="2777" sz="1500" spc="-67">
                <a:latin typeface="Cambria Math"/>
                <a:cs typeface="Cambria Math"/>
              </a:rPr>
              <a:t>) </a:t>
            </a:r>
            <a:r>
              <a:rPr dirty="0" baseline="41666" sz="1500" spc="-7">
                <a:latin typeface="Cambria Math"/>
                <a:cs typeface="Cambria Math"/>
              </a:rPr>
              <a:t>= </a:t>
            </a:r>
            <a:r>
              <a:rPr dirty="0" baseline="41666" sz="1500" spc="-44">
                <a:latin typeface="Cambria Math"/>
                <a:cs typeface="Cambria Math"/>
              </a:rPr>
              <a:t>1.527</a:t>
            </a:r>
            <a:endParaRPr baseline="41666" sz="1500">
              <a:latin typeface="Cambria Math"/>
              <a:cs typeface="Cambria Math"/>
            </a:endParaRPr>
          </a:p>
        </p:txBody>
      </p:sp>
      <p:sp>
        <p:nvSpPr>
          <p:cNvPr id="54" name="object 54"/>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35</a:t>
            </a:r>
          </a:p>
        </p:txBody>
      </p:sp>
      <p:sp>
        <p:nvSpPr>
          <p:cNvPr id="53" name="object 53"/>
          <p:cNvSpPr txBox="1"/>
          <p:nvPr/>
        </p:nvSpPr>
        <p:spPr>
          <a:xfrm>
            <a:off x="660273" y="5491988"/>
            <a:ext cx="6403975" cy="3644900"/>
          </a:xfrm>
          <a:prstGeom prst="rect">
            <a:avLst/>
          </a:prstGeom>
        </p:spPr>
        <p:txBody>
          <a:bodyPr wrap="square" lIns="0" tIns="12065" rIns="0" bIns="0" rtlCol="0" vert="horz">
            <a:spAutoFit/>
          </a:bodyPr>
          <a:lstStyle/>
          <a:p>
            <a:pPr algn="ctr" marL="48895">
              <a:lnSpc>
                <a:spcPct val="100000"/>
              </a:lnSpc>
              <a:spcBef>
                <a:spcPts val="95"/>
              </a:spcBef>
            </a:pPr>
            <a:r>
              <a:rPr dirty="0" sz="1000" spc="-270">
                <a:latin typeface="Cambria Math"/>
                <a:cs typeface="Cambria Math"/>
              </a:rPr>
              <a:t>𝐹𝐹𝑆𝑆</a:t>
            </a:r>
            <a:r>
              <a:rPr dirty="0" baseline="-15873" sz="1050" spc="-405">
                <a:latin typeface="Cambria Math"/>
                <a:cs typeface="Cambria Math"/>
              </a:rPr>
              <a:t>𝑒𝑒</a:t>
            </a:r>
            <a:r>
              <a:rPr dirty="0" baseline="-15873" sz="1050" spc="284">
                <a:latin typeface="Cambria Math"/>
                <a:cs typeface="Cambria Math"/>
              </a:rPr>
              <a:t> </a:t>
            </a:r>
            <a:r>
              <a:rPr dirty="0" sz="1000" spc="-5">
                <a:latin typeface="Cambria Math"/>
                <a:cs typeface="Cambria Math"/>
              </a:rPr>
              <a:t>&gt;  1.5</a:t>
            </a:r>
            <a:r>
              <a:rPr dirty="0" sz="1000" spc="-114">
                <a:latin typeface="Cambria Math"/>
                <a:cs typeface="Cambria Math"/>
              </a:rPr>
              <a:t> </a:t>
            </a:r>
            <a:r>
              <a:rPr dirty="0" sz="1000" b="1">
                <a:latin typeface="Times New Roman"/>
                <a:cs typeface="Times New Roman"/>
              </a:rPr>
              <a:t>OK</a:t>
            </a:r>
            <a:endParaRPr sz="1000">
              <a:latin typeface="Times New Roman"/>
              <a:cs typeface="Times New Roman"/>
            </a:endParaRPr>
          </a:p>
          <a:p>
            <a:pPr>
              <a:lnSpc>
                <a:spcPct val="100000"/>
              </a:lnSpc>
            </a:pPr>
            <a:endParaRPr sz="1100">
              <a:latin typeface="Times New Roman"/>
              <a:cs typeface="Times New Roman"/>
            </a:endParaRPr>
          </a:p>
          <a:p>
            <a:pPr marL="25400">
              <a:lnSpc>
                <a:spcPct val="100000"/>
              </a:lnSpc>
              <a:tabLst>
                <a:tab pos="391160" algn="l"/>
              </a:tabLst>
            </a:pPr>
            <a:r>
              <a:rPr dirty="0" sz="1200" b="1">
                <a:latin typeface="Arial"/>
                <a:cs typeface="Arial"/>
              </a:rPr>
              <a:t>4.3	</a:t>
            </a:r>
            <a:r>
              <a:rPr dirty="0" sz="1200" spc="-5" b="1">
                <a:latin typeface="Arial"/>
                <a:cs typeface="Arial"/>
              </a:rPr>
              <a:t>Step </a:t>
            </a:r>
            <a:r>
              <a:rPr dirty="0" sz="1200" b="1">
                <a:latin typeface="Arial"/>
                <a:cs typeface="Arial"/>
              </a:rPr>
              <a:t>3 - </a:t>
            </a:r>
            <a:r>
              <a:rPr dirty="0" sz="1200" spc="-5" b="1">
                <a:latin typeface="Arial"/>
                <a:cs typeface="Arial"/>
              </a:rPr>
              <a:t>Design for</a:t>
            </a:r>
            <a:r>
              <a:rPr dirty="0" sz="1200" spc="5" b="1">
                <a:latin typeface="Arial"/>
                <a:cs typeface="Arial"/>
              </a:rPr>
              <a:t> </a:t>
            </a:r>
            <a:r>
              <a:rPr dirty="0" sz="1200" spc="-5" b="1">
                <a:latin typeface="Arial"/>
                <a:cs typeface="Arial"/>
              </a:rPr>
              <a:t>Shipping</a:t>
            </a:r>
            <a:endParaRPr sz="1200">
              <a:latin typeface="Arial"/>
              <a:cs typeface="Arial"/>
            </a:endParaRPr>
          </a:p>
          <a:p>
            <a:pPr marL="25400" marR="49530">
              <a:lnSpc>
                <a:spcPts val="1150"/>
              </a:lnSpc>
              <a:spcBef>
                <a:spcPts val="325"/>
              </a:spcBef>
            </a:pPr>
            <a:r>
              <a:rPr dirty="0" sz="1000" spc="-5">
                <a:latin typeface="Times New Roman"/>
                <a:cs typeface="Times New Roman"/>
              </a:rPr>
              <a:t>Stresses and the factor </a:t>
            </a:r>
            <a:r>
              <a:rPr dirty="0" sz="1000">
                <a:latin typeface="Times New Roman"/>
                <a:cs typeface="Times New Roman"/>
              </a:rPr>
              <a:t>of </a:t>
            </a:r>
            <a:r>
              <a:rPr dirty="0" sz="1000" spc="-5">
                <a:latin typeface="Times New Roman"/>
                <a:cs typeface="Times New Roman"/>
              </a:rPr>
              <a:t>safety against cracking depend </a:t>
            </a:r>
            <a:r>
              <a:rPr dirty="0" sz="1000">
                <a:latin typeface="Times New Roman"/>
                <a:cs typeface="Times New Roman"/>
              </a:rPr>
              <a:t>on, </a:t>
            </a:r>
            <a:r>
              <a:rPr dirty="0" sz="1000" spc="-5">
                <a:latin typeface="Times New Roman"/>
                <a:cs typeface="Times New Roman"/>
              </a:rPr>
              <a:t>in part, the prestress force at the time </a:t>
            </a:r>
            <a:r>
              <a:rPr dirty="0" sz="1000">
                <a:latin typeface="Times New Roman"/>
                <a:cs typeface="Times New Roman"/>
              </a:rPr>
              <a:t>of </a:t>
            </a:r>
            <a:r>
              <a:rPr dirty="0" sz="1000" spc="-5">
                <a:latin typeface="Times New Roman"/>
                <a:cs typeface="Times New Roman"/>
              </a:rPr>
              <a:t>shipping. The prestress  force is dependent </a:t>
            </a:r>
            <a:r>
              <a:rPr dirty="0" sz="1000">
                <a:latin typeface="Times New Roman"/>
                <a:cs typeface="Times New Roman"/>
              </a:rPr>
              <a:t>on </a:t>
            </a:r>
            <a:r>
              <a:rPr dirty="0" sz="1000" spc="-5">
                <a:latin typeface="Times New Roman"/>
                <a:cs typeface="Times New Roman"/>
              </a:rPr>
              <a:t>the strand configuration, including temporary top strands, and the initial concrete strength. The initial  concrete strength is also dependent </a:t>
            </a:r>
            <a:r>
              <a:rPr dirty="0" sz="1000">
                <a:latin typeface="Times New Roman"/>
                <a:cs typeface="Times New Roman"/>
              </a:rPr>
              <a:t>on </a:t>
            </a:r>
            <a:r>
              <a:rPr dirty="0" sz="1000" spc="-5">
                <a:latin typeface="Times New Roman"/>
                <a:cs typeface="Times New Roman"/>
              </a:rPr>
              <a:t>the number </a:t>
            </a:r>
            <a:r>
              <a:rPr dirty="0" sz="1000">
                <a:latin typeface="Times New Roman"/>
                <a:cs typeface="Times New Roman"/>
              </a:rPr>
              <a:t>of </a:t>
            </a:r>
            <a:r>
              <a:rPr dirty="0" sz="1000" spc="-5">
                <a:latin typeface="Times New Roman"/>
                <a:cs typeface="Times New Roman"/>
              </a:rPr>
              <a:t>temporary top</a:t>
            </a:r>
            <a:r>
              <a:rPr dirty="0" sz="1000" spc="40">
                <a:latin typeface="Times New Roman"/>
                <a:cs typeface="Times New Roman"/>
              </a:rPr>
              <a:t> </a:t>
            </a:r>
            <a:r>
              <a:rPr dirty="0" sz="1000" spc="-5">
                <a:latin typeface="Times New Roman"/>
                <a:cs typeface="Times New Roman"/>
              </a:rPr>
              <a:t>strands.</a:t>
            </a:r>
            <a:endParaRPr sz="1000">
              <a:latin typeface="Times New Roman"/>
              <a:cs typeface="Times New Roman"/>
            </a:endParaRPr>
          </a:p>
          <a:p>
            <a:pPr marL="25400" marR="35560">
              <a:lnSpc>
                <a:spcPts val="1150"/>
              </a:lnSpc>
              <a:spcBef>
                <a:spcPts val="595"/>
              </a:spcBef>
            </a:pPr>
            <a:r>
              <a:rPr dirty="0" sz="1000" spc="-5">
                <a:latin typeface="Times New Roman"/>
                <a:cs typeface="Times New Roman"/>
              </a:rPr>
              <a:t>At this step in the design, the </a:t>
            </a:r>
            <a:r>
              <a:rPr dirty="0" sz="1000">
                <a:latin typeface="Times New Roman"/>
                <a:cs typeface="Times New Roman"/>
              </a:rPr>
              <a:t>number of </a:t>
            </a:r>
            <a:r>
              <a:rPr dirty="0" sz="1000" spc="-5">
                <a:latin typeface="Times New Roman"/>
                <a:cs typeface="Times New Roman"/>
              </a:rPr>
              <a:t>temporary </a:t>
            </a:r>
            <a:r>
              <a:rPr dirty="0" sz="1000" spc="-10">
                <a:latin typeface="Times New Roman"/>
                <a:cs typeface="Times New Roman"/>
              </a:rPr>
              <a:t>top </a:t>
            </a:r>
            <a:r>
              <a:rPr dirty="0" sz="1000" spc="-5">
                <a:latin typeface="Times New Roman"/>
                <a:cs typeface="Times New Roman"/>
              </a:rPr>
              <a:t>strands and the initial concrete strength for lifting with temporary </a:t>
            </a:r>
            <a:r>
              <a:rPr dirty="0" sz="1000">
                <a:latin typeface="Times New Roman"/>
                <a:cs typeface="Times New Roman"/>
              </a:rPr>
              <a:t>top  </a:t>
            </a:r>
            <a:r>
              <a:rPr dirty="0" sz="1000" spc="-5">
                <a:latin typeface="Times New Roman"/>
                <a:cs typeface="Times New Roman"/>
              </a:rPr>
              <a:t>strands are </a:t>
            </a:r>
            <a:r>
              <a:rPr dirty="0" sz="1000">
                <a:latin typeface="Times New Roman"/>
                <a:cs typeface="Times New Roman"/>
              </a:rPr>
              <a:t>unknown.</a:t>
            </a:r>
            <a:endParaRPr sz="1000">
              <a:latin typeface="Times New Roman"/>
              <a:cs typeface="Times New Roman"/>
            </a:endParaRPr>
          </a:p>
          <a:p>
            <a:pPr marL="25400" marR="50165">
              <a:lnSpc>
                <a:spcPts val="1150"/>
              </a:lnSpc>
              <a:spcBef>
                <a:spcPts val="605"/>
              </a:spcBef>
            </a:pPr>
            <a:r>
              <a:rPr dirty="0" sz="1000" spc="-5">
                <a:latin typeface="Times New Roman"/>
                <a:cs typeface="Times New Roman"/>
              </a:rPr>
              <a:t>Using an assumed set </a:t>
            </a:r>
            <a:r>
              <a:rPr dirty="0" sz="1000">
                <a:latin typeface="Times New Roman"/>
                <a:cs typeface="Times New Roman"/>
              </a:rPr>
              <a:t>of </a:t>
            </a:r>
            <a:r>
              <a:rPr dirty="0" sz="1000" spc="-5">
                <a:latin typeface="Times New Roman"/>
                <a:cs typeface="Times New Roman"/>
              </a:rPr>
              <a:t>truck parameters and assuming the </a:t>
            </a:r>
            <a:r>
              <a:rPr dirty="0" sz="1000">
                <a:latin typeface="Times New Roman"/>
                <a:cs typeface="Times New Roman"/>
              </a:rPr>
              <a:t>bunk </a:t>
            </a:r>
            <a:r>
              <a:rPr dirty="0" sz="1000" spc="-5">
                <a:latin typeface="Times New Roman"/>
                <a:cs typeface="Times New Roman"/>
              </a:rPr>
              <a:t>points are located H (girder height) in from the </a:t>
            </a:r>
            <a:r>
              <a:rPr dirty="0" sz="1000">
                <a:latin typeface="Times New Roman"/>
                <a:cs typeface="Times New Roman"/>
              </a:rPr>
              <a:t>ends </a:t>
            </a:r>
            <a:r>
              <a:rPr dirty="0" sz="1000" spc="-10">
                <a:latin typeface="Times New Roman"/>
                <a:cs typeface="Times New Roman"/>
              </a:rPr>
              <a:t>of </a:t>
            </a:r>
            <a:r>
              <a:rPr dirty="0" sz="1000">
                <a:latin typeface="Times New Roman"/>
                <a:cs typeface="Times New Roman"/>
              </a:rPr>
              <a:t>the  </a:t>
            </a:r>
            <a:r>
              <a:rPr dirty="0" sz="1000" spc="-5">
                <a:latin typeface="Times New Roman"/>
                <a:cs typeface="Times New Roman"/>
              </a:rPr>
              <a:t>girder, PGSuper uses the initial concrete strength determined in Step 2 </a:t>
            </a:r>
            <a:r>
              <a:rPr dirty="0" sz="1000" spc="-10">
                <a:latin typeface="Times New Roman"/>
                <a:cs typeface="Times New Roman"/>
              </a:rPr>
              <a:t>and </a:t>
            </a:r>
            <a:r>
              <a:rPr dirty="0" sz="1000" spc="-5">
                <a:latin typeface="Times New Roman"/>
                <a:cs typeface="Times New Roman"/>
              </a:rPr>
              <a:t>computes the factor </a:t>
            </a:r>
            <a:r>
              <a:rPr dirty="0" sz="1000">
                <a:latin typeface="Times New Roman"/>
                <a:cs typeface="Times New Roman"/>
              </a:rPr>
              <a:t>of </a:t>
            </a:r>
            <a:r>
              <a:rPr dirty="0" sz="1000" spc="-5">
                <a:latin typeface="Times New Roman"/>
                <a:cs typeface="Times New Roman"/>
              </a:rPr>
              <a:t>safety against rollover  failure.</a:t>
            </a:r>
            <a:endParaRPr sz="1000">
              <a:latin typeface="Times New Roman"/>
              <a:cs typeface="Times New Roman"/>
            </a:endParaRPr>
          </a:p>
          <a:p>
            <a:pPr marL="25400">
              <a:lnSpc>
                <a:spcPts val="1175"/>
              </a:lnSpc>
              <a:spcBef>
                <a:spcPts val="515"/>
              </a:spcBef>
            </a:pPr>
            <a:r>
              <a:rPr dirty="0" sz="1000" spc="-5">
                <a:latin typeface="Times New Roman"/>
                <a:cs typeface="Times New Roman"/>
              </a:rPr>
              <a:t>The location </a:t>
            </a:r>
            <a:r>
              <a:rPr dirty="0" sz="1000">
                <a:latin typeface="Times New Roman"/>
                <a:cs typeface="Times New Roman"/>
              </a:rPr>
              <a:t>of </a:t>
            </a:r>
            <a:r>
              <a:rPr dirty="0" sz="1000" spc="-5">
                <a:latin typeface="Times New Roman"/>
                <a:cs typeface="Times New Roman"/>
              </a:rPr>
              <a:t>the bunk points is iteratively </a:t>
            </a:r>
            <a:r>
              <a:rPr dirty="0" sz="1000">
                <a:latin typeface="Times New Roman"/>
                <a:cs typeface="Times New Roman"/>
              </a:rPr>
              <a:t>moved </a:t>
            </a:r>
            <a:r>
              <a:rPr dirty="0" sz="1000" spc="-5">
                <a:latin typeface="Times New Roman"/>
                <a:cs typeface="Times New Roman"/>
              </a:rPr>
              <a:t>inwards until the factor </a:t>
            </a:r>
            <a:r>
              <a:rPr dirty="0" sz="1000">
                <a:latin typeface="Times New Roman"/>
                <a:cs typeface="Times New Roman"/>
              </a:rPr>
              <a:t>of </a:t>
            </a:r>
            <a:r>
              <a:rPr dirty="0" sz="1000" spc="-5">
                <a:latin typeface="Times New Roman"/>
                <a:cs typeface="Times New Roman"/>
              </a:rPr>
              <a:t>safety </a:t>
            </a:r>
            <a:r>
              <a:rPr dirty="0" sz="1000" spc="-10">
                <a:latin typeface="Times New Roman"/>
                <a:cs typeface="Times New Roman"/>
              </a:rPr>
              <a:t>against </a:t>
            </a:r>
            <a:r>
              <a:rPr dirty="0" sz="1000" spc="-5">
                <a:latin typeface="Times New Roman"/>
                <a:cs typeface="Times New Roman"/>
              </a:rPr>
              <a:t>rollover failure is greater</a:t>
            </a:r>
            <a:r>
              <a:rPr dirty="0" sz="1000" spc="220">
                <a:latin typeface="Times New Roman"/>
                <a:cs typeface="Times New Roman"/>
              </a:rPr>
              <a:t> </a:t>
            </a:r>
            <a:r>
              <a:rPr dirty="0" sz="1000" spc="-10">
                <a:latin typeface="Times New Roman"/>
                <a:cs typeface="Times New Roman"/>
              </a:rPr>
              <a:t>than</a:t>
            </a:r>
            <a:endParaRPr sz="1000">
              <a:latin typeface="Times New Roman"/>
              <a:cs typeface="Times New Roman"/>
            </a:endParaRPr>
          </a:p>
          <a:p>
            <a:pPr marL="25400" marR="146685">
              <a:lnSpc>
                <a:spcPts val="1150"/>
              </a:lnSpc>
              <a:spcBef>
                <a:spcPts val="55"/>
              </a:spcBef>
            </a:pPr>
            <a:r>
              <a:rPr dirty="0" sz="1000">
                <a:latin typeface="Times New Roman"/>
                <a:cs typeface="Times New Roman"/>
              </a:rPr>
              <a:t>1.5. </a:t>
            </a:r>
            <a:r>
              <a:rPr dirty="0" sz="1000" spc="-10">
                <a:latin typeface="Times New Roman"/>
                <a:cs typeface="Times New Roman"/>
              </a:rPr>
              <a:t>If </a:t>
            </a:r>
            <a:r>
              <a:rPr dirty="0" sz="1000" spc="-5">
                <a:latin typeface="Times New Roman"/>
                <a:cs typeface="Times New Roman"/>
              </a:rPr>
              <a:t>an adequate factor </a:t>
            </a:r>
            <a:r>
              <a:rPr dirty="0" sz="1000">
                <a:latin typeface="Times New Roman"/>
                <a:cs typeface="Times New Roman"/>
              </a:rPr>
              <a:t>of </a:t>
            </a:r>
            <a:r>
              <a:rPr dirty="0" sz="1000" spc="-5">
                <a:latin typeface="Times New Roman"/>
                <a:cs typeface="Times New Roman"/>
              </a:rPr>
              <a:t>safety cannot </a:t>
            </a:r>
            <a:r>
              <a:rPr dirty="0" sz="1000">
                <a:latin typeface="Times New Roman"/>
                <a:cs typeface="Times New Roman"/>
              </a:rPr>
              <a:t>be </a:t>
            </a:r>
            <a:r>
              <a:rPr dirty="0" sz="1000" spc="-5">
                <a:latin typeface="Times New Roman"/>
                <a:cs typeface="Times New Roman"/>
              </a:rPr>
              <a:t>found, the truck parameters are revised, </a:t>
            </a:r>
            <a:r>
              <a:rPr dirty="0" sz="1000" spc="-10">
                <a:latin typeface="Times New Roman"/>
                <a:cs typeface="Times New Roman"/>
              </a:rPr>
              <a:t>and the </a:t>
            </a:r>
            <a:r>
              <a:rPr dirty="0" sz="1000" spc="-5">
                <a:latin typeface="Times New Roman"/>
                <a:cs typeface="Times New Roman"/>
              </a:rPr>
              <a:t>process starts </a:t>
            </a:r>
            <a:r>
              <a:rPr dirty="0" sz="1000">
                <a:latin typeface="Times New Roman"/>
                <a:cs typeface="Times New Roman"/>
              </a:rPr>
              <a:t>over </a:t>
            </a:r>
            <a:r>
              <a:rPr dirty="0" sz="1000" spc="-5">
                <a:latin typeface="Times New Roman"/>
                <a:cs typeface="Times New Roman"/>
              </a:rPr>
              <a:t>with </a:t>
            </a:r>
            <a:r>
              <a:rPr dirty="0" sz="1000" spc="-10">
                <a:latin typeface="Times New Roman"/>
                <a:cs typeface="Times New Roman"/>
              </a:rPr>
              <a:t>bunk  </a:t>
            </a:r>
            <a:r>
              <a:rPr dirty="0" sz="1000" spc="-5">
                <a:latin typeface="Times New Roman"/>
                <a:cs typeface="Times New Roman"/>
              </a:rPr>
              <a:t>points at H from the </a:t>
            </a:r>
            <a:r>
              <a:rPr dirty="0" sz="1000" spc="-10">
                <a:latin typeface="Times New Roman"/>
                <a:cs typeface="Times New Roman"/>
              </a:rPr>
              <a:t>end </a:t>
            </a:r>
            <a:r>
              <a:rPr dirty="0" sz="1000">
                <a:latin typeface="Times New Roman"/>
                <a:cs typeface="Times New Roman"/>
              </a:rPr>
              <a:t>of </a:t>
            </a:r>
            <a:r>
              <a:rPr dirty="0" sz="1000" spc="-10">
                <a:latin typeface="Times New Roman"/>
                <a:cs typeface="Times New Roman"/>
              </a:rPr>
              <a:t>the</a:t>
            </a:r>
            <a:r>
              <a:rPr dirty="0" sz="1000" spc="20">
                <a:latin typeface="Times New Roman"/>
                <a:cs typeface="Times New Roman"/>
              </a:rPr>
              <a:t> </a:t>
            </a:r>
            <a:r>
              <a:rPr dirty="0" sz="1000" spc="-5">
                <a:latin typeface="Times New Roman"/>
                <a:cs typeface="Times New Roman"/>
              </a:rPr>
              <a:t>girder.</a:t>
            </a:r>
            <a:endParaRPr sz="1000">
              <a:latin typeface="Times New Roman"/>
              <a:cs typeface="Times New Roman"/>
            </a:endParaRPr>
          </a:p>
          <a:p>
            <a:pPr marL="25400" marR="17780">
              <a:lnSpc>
                <a:spcPts val="1150"/>
              </a:lnSpc>
              <a:spcBef>
                <a:spcPts val="605"/>
              </a:spcBef>
            </a:pPr>
            <a:r>
              <a:rPr dirty="0" sz="1000" spc="-5">
                <a:latin typeface="Times New Roman"/>
                <a:cs typeface="Times New Roman"/>
              </a:rPr>
              <a:t>Once the factor </a:t>
            </a:r>
            <a:r>
              <a:rPr dirty="0" sz="1000">
                <a:latin typeface="Times New Roman"/>
                <a:cs typeface="Times New Roman"/>
              </a:rPr>
              <a:t>of </a:t>
            </a:r>
            <a:r>
              <a:rPr dirty="0" sz="1000" spc="-5">
                <a:latin typeface="Times New Roman"/>
                <a:cs typeface="Times New Roman"/>
              </a:rPr>
              <a:t>safety </a:t>
            </a:r>
            <a:r>
              <a:rPr dirty="0" sz="1000" spc="-10">
                <a:latin typeface="Times New Roman"/>
                <a:cs typeface="Times New Roman"/>
              </a:rPr>
              <a:t>against </a:t>
            </a:r>
            <a:r>
              <a:rPr dirty="0" sz="1000" spc="-5">
                <a:latin typeface="Times New Roman"/>
                <a:cs typeface="Times New Roman"/>
              </a:rPr>
              <a:t>rollover failure is satisfied, the factor </a:t>
            </a:r>
            <a:r>
              <a:rPr dirty="0" sz="1000">
                <a:latin typeface="Times New Roman"/>
                <a:cs typeface="Times New Roman"/>
              </a:rPr>
              <a:t>of </a:t>
            </a:r>
            <a:r>
              <a:rPr dirty="0" sz="1000" spc="-5">
                <a:latin typeface="Times New Roman"/>
                <a:cs typeface="Times New Roman"/>
              </a:rPr>
              <a:t>safety against cracking is evaluated. Temporary </a:t>
            </a:r>
            <a:r>
              <a:rPr dirty="0" sz="1000">
                <a:latin typeface="Times New Roman"/>
                <a:cs typeface="Times New Roman"/>
              </a:rPr>
              <a:t>top  </a:t>
            </a:r>
            <a:r>
              <a:rPr dirty="0" sz="1000" spc="-5">
                <a:latin typeface="Times New Roman"/>
                <a:cs typeface="Times New Roman"/>
              </a:rPr>
              <a:t>strands are added until the factor </a:t>
            </a:r>
            <a:r>
              <a:rPr dirty="0" sz="1000">
                <a:latin typeface="Times New Roman"/>
                <a:cs typeface="Times New Roman"/>
              </a:rPr>
              <a:t>of </a:t>
            </a:r>
            <a:r>
              <a:rPr dirty="0" sz="1000" spc="-5">
                <a:latin typeface="Times New Roman"/>
                <a:cs typeface="Times New Roman"/>
              </a:rPr>
              <a:t>safety is greater </a:t>
            </a:r>
            <a:r>
              <a:rPr dirty="0" sz="1000" spc="-10">
                <a:latin typeface="Times New Roman"/>
                <a:cs typeface="Times New Roman"/>
              </a:rPr>
              <a:t>than</a:t>
            </a:r>
            <a:r>
              <a:rPr dirty="0" sz="1000" spc="50">
                <a:latin typeface="Times New Roman"/>
                <a:cs typeface="Times New Roman"/>
              </a:rPr>
              <a:t> </a:t>
            </a:r>
            <a:r>
              <a:rPr dirty="0" sz="1000" spc="-5">
                <a:latin typeface="Times New Roman"/>
                <a:cs typeface="Times New Roman"/>
              </a:rPr>
              <a:t>1.0.</a:t>
            </a:r>
            <a:endParaRPr sz="1000">
              <a:latin typeface="Times New Roman"/>
              <a:cs typeface="Times New Roman"/>
            </a:endParaRPr>
          </a:p>
          <a:p>
            <a:pPr marL="25400">
              <a:lnSpc>
                <a:spcPct val="100000"/>
              </a:lnSpc>
              <a:spcBef>
                <a:spcPts val="525"/>
              </a:spcBef>
            </a:pPr>
            <a:r>
              <a:rPr dirty="0" sz="1000" spc="-5">
                <a:latin typeface="Times New Roman"/>
                <a:cs typeface="Times New Roman"/>
              </a:rPr>
              <a:t>Finally, the compression stresses are evaluated and a concrete strength for shipping is</a:t>
            </a:r>
            <a:r>
              <a:rPr dirty="0" sz="1000" spc="95">
                <a:latin typeface="Times New Roman"/>
                <a:cs typeface="Times New Roman"/>
              </a:rPr>
              <a:t> </a:t>
            </a:r>
            <a:r>
              <a:rPr dirty="0" sz="1000" spc="-5">
                <a:latin typeface="Times New Roman"/>
                <a:cs typeface="Times New Roman"/>
              </a:rPr>
              <a:t>estimated.</a:t>
            </a:r>
            <a:endParaRPr sz="1000">
              <a:latin typeface="Times New Roman"/>
              <a:cs typeface="Times New Roman"/>
            </a:endParaRPr>
          </a:p>
          <a:p>
            <a:pPr algn="just" marL="25400" marR="138430">
              <a:lnSpc>
                <a:spcPts val="1150"/>
              </a:lnSpc>
              <a:spcBef>
                <a:spcPts val="620"/>
              </a:spcBef>
            </a:pPr>
            <a:r>
              <a:rPr dirty="0" sz="1000" spc="-5">
                <a:latin typeface="Times New Roman"/>
                <a:cs typeface="Times New Roman"/>
              </a:rPr>
              <a:t>Recall that this analysis </a:t>
            </a:r>
            <a:r>
              <a:rPr dirty="0" sz="1000">
                <a:latin typeface="Times New Roman"/>
                <a:cs typeface="Times New Roman"/>
              </a:rPr>
              <a:t>is based on </a:t>
            </a:r>
            <a:r>
              <a:rPr dirty="0" sz="1000" spc="-5">
                <a:latin typeface="Times New Roman"/>
                <a:cs typeface="Times New Roman"/>
              </a:rPr>
              <a:t>the initial concrete strength </a:t>
            </a:r>
            <a:r>
              <a:rPr dirty="0" sz="1000">
                <a:latin typeface="Times New Roman"/>
                <a:cs typeface="Times New Roman"/>
              </a:rPr>
              <a:t>for </a:t>
            </a:r>
            <a:r>
              <a:rPr dirty="0" sz="1000" spc="-5">
                <a:latin typeface="Times New Roman"/>
                <a:cs typeface="Times New Roman"/>
              </a:rPr>
              <a:t>lifting without temporary top strands. If temporary </a:t>
            </a:r>
            <a:r>
              <a:rPr dirty="0" sz="1000" spc="-10">
                <a:latin typeface="Times New Roman"/>
                <a:cs typeface="Times New Roman"/>
              </a:rPr>
              <a:t>top  </a:t>
            </a:r>
            <a:r>
              <a:rPr dirty="0" sz="1000" spc="-5">
                <a:latin typeface="Times New Roman"/>
                <a:cs typeface="Times New Roman"/>
              </a:rPr>
              <a:t>strands are required for shipping, it is advantageous to use them during initial lifting. Lift </a:t>
            </a:r>
            <a:r>
              <a:rPr dirty="0" sz="1000">
                <a:latin typeface="Times New Roman"/>
                <a:cs typeface="Times New Roman"/>
              </a:rPr>
              <a:t>loops </a:t>
            </a:r>
            <a:r>
              <a:rPr dirty="0" sz="1000" spc="-5">
                <a:latin typeface="Times New Roman"/>
                <a:cs typeface="Times New Roman"/>
              </a:rPr>
              <a:t>can </a:t>
            </a:r>
            <a:r>
              <a:rPr dirty="0" sz="1000">
                <a:latin typeface="Times New Roman"/>
                <a:cs typeface="Times New Roman"/>
              </a:rPr>
              <a:t>be </a:t>
            </a:r>
            <a:r>
              <a:rPr dirty="0" sz="1000" spc="-5">
                <a:latin typeface="Times New Roman"/>
                <a:cs typeface="Times New Roman"/>
              </a:rPr>
              <a:t>moved closer to the  </a:t>
            </a:r>
            <a:r>
              <a:rPr dirty="0" sz="1000">
                <a:latin typeface="Times New Roman"/>
                <a:cs typeface="Times New Roman"/>
              </a:rPr>
              <a:t>ends of </a:t>
            </a:r>
            <a:r>
              <a:rPr dirty="0" sz="1000" spc="-5">
                <a:latin typeface="Times New Roman"/>
                <a:cs typeface="Times New Roman"/>
              </a:rPr>
              <a:t>the girder which reduces the initial concrete strength requirement. A lower initial concrete strength </a:t>
            </a:r>
            <a:r>
              <a:rPr dirty="0" sz="1000">
                <a:latin typeface="Times New Roman"/>
                <a:cs typeface="Times New Roman"/>
              </a:rPr>
              <a:t>means </a:t>
            </a:r>
            <a:r>
              <a:rPr dirty="0" sz="1000" spc="-5">
                <a:latin typeface="Times New Roman"/>
                <a:cs typeface="Times New Roman"/>
              </a:rPr>
              <a:t>the </a:t>
            </a:r>
            <a:r>
              <a:rPr dirty="0" sz="1000" spc="-10">
                <a:latin typeface="Times New Roman"/>
                <a:cs typeface="Times New Roman"/>
              </a:rPr>
              <a:t>final  </a:t>
            </a:r>
            <a:r>
              <a:rPr dirty="0" sz="1000" spc="-5">
                <a:latin typeface="Times New Roman"/>
                <a:cs typeface="Times New Roman"/>
              </a:rPr>
              <a:t>steps in girder production can begin </a:t>
            </a:r>
            <a:r>
              <a:rPr dirty="0" sz="1000" spc="-10">
                <a:latin typeface="Times New Roman"/>
                <a:cs typeface="Times New Roman"/>
              </a:rPr>
              <a:t>and </a:t>
            </a:r>
            <a:r>
              <a:rPr dirty="0" sz="1000" spc="-5">
                <a:latin typeface="Times New Roman"/>
                <a:cs typeface="Times New Roman"/>
              </a:rPr>
              <a:t>production </a:t>
            </a:r>
            <a:r>
              <a:rPr dirty="0" sz="1000" spc="-10">
                <a:latin typeface="Times New Roman"/>
                <a:cs typeface="Times New Roman"/>
              </a:rPr>
              <a:t>of </a:t>
            </a:r>
            <a:r>
              <a:rPr dirty="0" sz="1000" spc="-5">
                <a:latin typeface="Times New Roman"/>
                <a:cs typeface="Times New Roman"/>
              </a:rPr>
              <a:t>the next girder can start</a:t>
            </a:r>
            <a:r>
              <a:rPr dirty="0" sz="1000" spc="100">
                <a:latin typeface="Times New Roman"/>
                <a:cs typeface="Times New Roman"/>
              </a:rPr>
              <a:t> </a:t>
            </a:r>
            <a:r>
              <a:rPr dirty="0" sz="1000" spc="-5">
                <a:latin typeface="Times New Roman"/>
                <a:cs typeface="Times New Roman"/>
              </a:rPr>
              <a:t>sooner.</a:t>
            </a:r>
            <a:endParaRPr sz="1000">
              <a:latin typeface="Times New Roman"/>
              <a:cs typeface="Times New Roman"/>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p:nvPr/>
        </p:nvSpPr>
        <p:spPr>
          <a:xfrm>
            <a:off x="1216152" y="2098541"/>
            <a:ext cx="5340350" cy="0"/>
          </a:xfrm>
          <a:custGeom>
            <a:avLst/>
            <a:gdLst/>
            <a:ahLst/>
            <a:cxnLst/>
            <a:rect l="l" t="t" r="r" b="b"/>
            <a:pathLst>
              <a:path w="5340350" h="0">
                <a:moveTo>
                  <a:pt x="0" y="0"/>
                </a:moveTo>
                <a:lnTo>
                  <a:pt x="5340096" y="0"/>
                </a:lnTo>
              </a:path>
            </a:pathLst>
          </a:custGeom>
          <a:ln w="6108">
            <a:solidFill>
              <a:srgbClr val="4F81BC"/>
            </a:solidFill>
          </a:ln>
        </p:spPr>
        <p:txBody>
          <a:bodyPr wrap="square" lIns="0" tIns="0" rIns="0" bIns="0" rtlCol="0"/>
          <a:lstStyle/>
          <a:p/>
        </p:txBody>
      </p:sp>
      <p:sp>
        <p:nvSpPr>
          <p:cNvPr id="4" name="object 4"/>
          <p:cNvSpPr/>
          <p:nvPr/>
        </p:nvSpPr>
        <p:spPr>
          <a:xfrm>
            <a:off x="1216152" y="3235451"/>
            <a:ext cx="5340350" cy="0"/>
          </a:xfrm>
          <a:custGeom>
            <a:avLst/>
            <a:gdLst/>
            <a:ahLst/>
            <a:cxnLst/>
            <a:rect l="l" t="t" r="r" b="b"/>
            <a:pathLst>
              <a:path w="5340350" h="0">
                <a:moveTo>
                  <a:pt x="0" y="0"/>
                </a:moveTo>
                <a:lnTo>
                  <a:pt x="5340096" y="0"/>
                </a:lnTo>
              </a:path>
            </a:pathLst>
          </a:custGeom>
          <a:ln w="6096">
            <a:solidFill>
              <a:srgbClr val="4F81BC"/>
            </a:solidFill>
          </a:ln>
        </p:spPr>
        <p:txBody>
          <a:bodyPr wrap="square" lIns="0" tIns="0" rIns="0" bIns="0" rtlCol="0"/>
          <a:lstStyle/>
          <a:p/>
        </p:txBody>
      </p:sp>
      <p:sp>
        <p:nvSpPr>
          <p:cNvPr id="5" name="object 5"/>
          <p:cNvSpPr txBox="1"/>
          <p:nvPr/>
        </p:nvSpPr>
        <p:spPr>
          <a:xfrm>
            <a:off x="672772" y="894032"/>
            <a:ext cx="6250305" cy="3785235"/>
          </a:xfrm>
          <a:prstGeom prst="rect">
            <a:avLst/>
          </a:prstGeom>
        </p:spPr>
        <p:txBody>
          <a:bodyPr wrap="square" lIns="0" tIns="22225" rIns="0" bIns="0" rtlCol="0" vert="horz">
            <a:spAutoFit/>
          </a:bodyPr>
          <a:lstStyle/>
          <a:p>
            <a:pPr algn="just" marL="12700" marR="81280">
              <a:lnSpc>
                <a:spcPts val="1150"/>
              </a:lnSpc>
              <a:spcBef>
                <a:spcPts val="175"/>
              </a:spcBef>
            </a:pPr>
            <a:r>
              <a:rPr dirty="0" sz="1000" spc="-5">
                <a:latin typeface="Times New Roman"/>
                <a:cs typeface="Times New Roman"/>
              </a:rPr>
              <a:t>The result </a:t>
            </a:r>
            <a:r>
              <a:rPr dirty="0" sz="1000">
                <a:latin typeface="Times New Roman"/>
                <a:cs typeface="Times New Roman"/>
              </a:rPr>
              <a:t>of </a:t>
            </a:r>
            <a:r>
              <a:rPr dirty="0" sz="1000" spc="-5">
                <a:latin typeface="Times New Roman"/>
                <a:cs typeface="Times New Roman"/>
              </a:rPr>
              <a:t>the design iterations described above </a:t>
            </a:r>
            <a:r>
              <a:rPr dirty="0" sz="1000" spc="-10">
                <a:latin typeface="Times New Roman"/>
                <a:cs typeface="Times New Roman"/>
              </a:rPr>
              <a:t>are </a:t>
            </a:r>
            <a:r>
              <a:rPr dirty="0" sz="1000" spc="-5">
                <a:latin typeface="Times New Roman"/>
                <a:cs typeface="Times New Roman"/>
              </a:rPr>
              <a:t>bunk points need to </a:t>
            </a:r>
            <a:r>
              <a:rPr dirty="0" sz="1000">
                <a:latin typeface="Times New Roman"/>
                <a:cs typeface="Times New Roman"/>
              </a:rPr>
              <a:t>be </a:t>
            </a:r>
            <a:r>
              <a:rPr dirty="0" sz="1000" spc="-5">
                <a:latin typeface="Times New Roman"/>
                <a:cs typeface="Times New Roman"/>
              </a:rPr>
              <a:t>at least 13’-8” from the end </a:t>
            </a:r>
            <a:r>
              <a:rPr dirty="0" sz="1000">
                <a:latin typeface="Times New Roman"/>
                <a:cs typeface="Times New Roman"/>
              </a:rPr>
              <a:t>of </a:t>
            </a:r>
            <a:r>
              <a:rPr dirty="0" sz="1000" spc="-5">
                <a:latin typeface="Times New Roman"/>
                <a:cs typeface="Times New Roman"/>
              </a:rPr>
              <a:t>the girder to  satisfy the rollover stability criteria and 4 temporary </a:t>
            </a:r>
            <a:r>
              <a:rPr dirty="0" sz="1000" spc="-10">
                <a:latin typeface="Times New Roman"/>
                <a:cs typeface="Times New Roman"/>
              </a:rPr>
              <a:t>top </a:t>
            </a:r>
            <a:r>
              <a:rPr dirty="0" sz="1000" spc="-5">
                <a:latin typeface="Times New Roman"/>
                <a:cs typeface="Times New Roman"/>
              </a:rPr>
              <a:t>strands are needed to satisfy the cracking criteria. The estimated  concrete strength </a:t>
            </a:r>
            <a:r>
              <a:rPr dirty="0" sz="1000">
                <a:latin typeface="Times New Roman"/>
                <a:cs typeface="Times New Roman"/>
              </a:rPr>
              <a:t>for </a:t>
            </a:r>
            <a:r>
              <a:rPr dirty="0" sz="1000" spc="-5">
                <a:latin typeface="Times New Roman"/>
                <a:cs typeface="Times New Roman"/>
              </a:rPr>
              <a:t>hauling </a:t>
            </a:r>
            <a:r>
              <a:rPr dirty="0" sz="1000" spc="-10">
                <a:latin typeface="Times New Roman"/>
                <a:cs typeface="Times New Roman"/>
              </a:rPr>
              <a:t>is </a:t>
            </a:r>
            <a:r>
              <a:rPr dirty="0" sz="1000">
                <a:latin typeface="Times New Roman"/>
                <a:cs typeface="Times New Roman"/>
              </a:rPr>
              <a:t>7.8</a:t>
            </a:r>
            <a:r>
              <a:rPr dirty="0" sz="1000" spc="10">
                <a:latin typeface="Times New Roman"/>
                <a:cs typeface="Times New Roman"/>
              </a:rPr>
              <a:t> </a:t>
            </a:r>
            <a:r>
              <a:rPr dirty="0" sz="1000" spc="-5">
                <a:latin typeface="Times New Roman"/>
                <a:cs typeface="Times New Roman"/>
              </a:rPr>
              <a:t>ksi.</a:t>
            </a:r>
            <a:endParaRPr sz="1000">
              <a:latin typeface="Times New Roman"/>
              <a:cs typeface="Times New Roman"/>
            </a:endParaRPr>
          </a:p>
          <a:p>
            <a:pPr marL="12700" marR="5080">
              <a:lnSpc>
                <a:spcPts val="1150"/>
              </a:lnSpc>
              <a:spcBef>
                <a:spcPts val="595"/>
              </a:spcBef>
            </a:pPr>
            <a:r>
              <a:rPr dirty="0" sz="1000" spc="-5">
                <a:latin typeface="Times New Roman"/>
                <a:cs typeface="Times New Roman"/>
              </a:rPr>
              <a:t>Step 5 </a:t>
            </a:r>
            <a:r>
              <a:rPr dirty="0" sz="1000">
                <a:latin typeface="Times New Roman"/>
                <a:cs typeface="Times New Roman"/>
              </a:rPr>
              <a:t>of </a:t>
            </a:r>
            <a:r>
              <a:rPr dirty="0" sz="1000" spc="-5">
                <a:latin typeface="Times New Roman"/>
                <a:cs typeface="Times New Roman"/>
              </a:rPr>
              <a:t>the design procedure will illustrate the details </a:t>
            </a:r>
            <a:r>
              <a:rPr dirty="0" sz="1000">
                <a:latin typeface="Times New Roman"/>
                <a:cs typeface="Times New Roman"/>
              </a:rPr>
              <a:t>of </a:t>
            </a:r>
            <a:r>
              <a:rPr dirty="0" sz="1000" spc="-5">
                <a:latin typeface="Times New Roman"/>
                <a:cs typeface="Times New Roman"/>
              </a:rPr>
              <a:t>the shipping stability analysis. The calculations shown in Step 5  are also performed </a:t>
            </a:r>
            <a:r>
              <a:rPr dirty="0" sz="1000" spc="-10">
                <a:latin typeface="Times New Roman"/>
                <a:cs typeface="Times New Roman"/>
              </a:rPr>
              <a:t>in </a:t>
            </a:r>
            <a:r>
              <a:rPr dirty="0" sz="1000" spc="-5">
                <a:latin typeface="Times New Roman"/>
                <a:cs typeface="Times New Roman"/>
              </a:rPr>
              <a:t>this step to estimate the bunk points, temporary top strand requirements, and shipping concrete  strength.</a:t>
            </a:r>
            <a:endParaRPr sz="1000">
              <a:latin typeface="Times New Roman"/>
              <a:cs typeface="Times New Roman"/>
            </a:endParaRPr>
          </a:p>
          <a:p>
            <a:pPr>
              <a:lnSpc>
                <a:spcPct val="100000"/>
              </a:lnSpc>
            </a:pPr>
            <a:endParaRPr sz="1100">
              <a:latin typeface="Times New Roman"/>
              <a:cs typeface="Times New Roman"/>
            </a:endParaRPr>
          </a:p>
          <a:p>
            <a:pPr>
              <a:lnSpc>
                <a:spcPct val="100000"/>
              </a:lnSpc>
              <a:spcBef>
                <a:spcPts val="30"/>
              </a:spcBef>
            </a:pPr>
            <a:endParaRPr sz="1350">
              <a:latin typeface="Times New Roman"/>
              <a:cs typeface="Times New Roman"/>
            </a:endParaRPr>
          </a:p>
          <a:p>
            <a:pPr algn="ctr" marL="572135" marR="390525">
              <a:lnSpc>
                <a:spcPts val="1150"/>
              </a:lnSpc>
            </a:pPr>
            <a:r>
              <a:rPr dirty="0" sz="1000" spc="-5">
                <a:latin typeface="Times New Roman"/>
                <a:cs typeface="Times New Roman"/>
              </a:rPr>
              <a:t>The non-composite girder, after temporary </a:t>
            </a:r>
            <a:r>
              <a:rPr dirty="0" sz="1000" spc="-10">
                <a:latin typeface="Times New Roman"/>
                <a:cs typeface="Times New Roman"/>
              </a:rPr>
              <a:t>top </a:t>
            </a:r>
            <a:r>
              <a:rPr dirty="0" sz="1000" spc="-5">
                <a:latin typeface="Times New Roman"/>
                <a:cs typeface="Times New Roman"/>
              </a:rPr>
              <a:t>strands are removed, carrying the weight </a:t>
            </a:r>
            <a:r>
              <a:rPr dirty="0" sz="1000">
                <a:latin typeface="Times New Roman"/>
                <a:cs typeface="Times New Roman"/>
              </a:rPr>
              <a:t>of </a:t>
            </a:r>
            <a:r>
              <a:rPr dirty="0" sz="1000" spc="-5">
                <a:latin typeface="Times New Roman"/>
                <a:cs typeface="Times New Roman"/>
              </a:rPr>
              <a:t>the wet deck  concrete is analyzed in </a:t>
            </a:r>
            <a:r>
              <a:rPr dirty="0" sz="1000" spc="-10">
                <a:latin typeface="Times New Roman"/>
                <a:cs typeface="Times New Roman"/>
              </a:rPr>
              <a:t>Section </a:t>
            </a:r>
            <a:r>
              <a:rPr dirty="0" sz="1000" spc="-5">
                <a:latin typeface="Times New Roman"/>
                <a:cs typeface="Times New Roman"/>
                <a:hlinkClick r:id="rId2" action="ppaction://hlinksldjump"/>
              </a:rPr>
              <a:t>4.6.2. </a:t>
            </a:r>
            <a:r>
              <a:rPr dirty="0" sz="1000" spc="-5">
                <a:latin typeface="Times New Roman"/>
                <a:cs typeface="Times New Roman"/>
              </a:rPr>
              <a:t>This case has a required 28-day design concrete strength </a:t>
            </a:r>
            <a:r>
              <a:rPr dirty="0" sz="1000" spc="-10">
                <a:latin typeface="Times New Roman"/>
                <a:cs typeface="Times New Roman"/>
              </a:rPr>
              <a:t>of </a:t>
            </a:r>
            <a:r>
              <a:rPr dirty="0" sz="1000" spc="-5">
                <a:latin typeface="Times New Roman"/>
                <a:cs typeface="Times New Roman"/>
              </a:rPr>
              <a:t>8.7  ksi. PGSuper will use the </a:t>
            </a:r>
            <a:r>
              <a:rPr dirty="0" sz="1000">
                <a:latin typeface="Times New Roman"/>
                <a:cs typeface="Times New Roman"/>
              </a:rPr>
              <a:t>7.8 </a:t>
            </a:r>
            <a:r>
              <a:rPr dirty="0" sz="1000" spc="-5">
                <a:latin typeface="Times New Roman"/>
                <a:cs typeface="Times New Roman"/>
              </a:rPr>
              <a:t>ksi strength to check shipping, then </a:t>
            </a:r>
            <a:r>
              <a:rPr dirty="0" sz="1000" spc="-10">
                <a:latin typeface="Times New Roman"/>
                <a:cs typeface="Times New Roman"/>
              </a:rPr>
              <a:t>find </a:t>
            </a:r>
            <a:r>
              <a:rPr dirty="0" sz="1000" spc="-5">
                <a:latin typeface="Times New Roman"/>
                <a:cs typeface="Times New Roman"/>
              </a:rPr>
              <a:t>the 8.7 ksi requirement, and then  begin the design iterations again starting with updating section properties and estimating </a:t>
            </a:r>
            <a:r>
              <a:rPr dirty="0" sz="1000">
                <a:latin typeface="Times New Roman"/>
                <a:cs typeface="Times New Roman"/>
              </a:rPr>
              <a:t>the  </a:t>
            </a:r>
            <a:r>
              <a:rPr dirty="0" sz="1000" spc="-5">
                <a:latin typeface="Times New Roman"/>
                <a:cs typeface="Times New Roman"/>
              </a:rPr>
              <a:t>prestressing requirements. Therefore the 28-day design concrete strength </a:t>
            </a:r>
            <a:r>
              <a:rPr dirty="0" sz="1000" spc="-10">
                <a:latin typeface="Times New Roman"/>
                <a:cs typeface="Times New Roman"/>
              </a:rPr>
              <a:t>of </a:t>
            </a:r>
            <a:r>
              <a:rPr dirty="0" sz="1000" spc="-5">
                <a:latin typeface="Times New Roman"/>
                <a:cs typeface="Times New Roman"/>
              </a:rPr>
              <a:t>8.7 ksi is assumed in  Section</a:t>
            </a:r>
            <a:r>
              <a:rPr dirty="0" sz="1000">
                <a:latin typeface="Times New Roman"/>
                <a:cs typeface="Times New Roman"/>
              </a:rPr>
              <a:t> </a:t>
            </a:r>
            <a:r>
              <a:rPr dirty="0" sz="1000" spc="-5">
                <a:latin typeface="Times New Roman"/>
                <a:cs typeface="Times New Roman"/>
                <a:hlinkClick r:id="rId3" action="ppaction://hlinksldjump"/>
              </a:rPr>
              <a:t>3.3.2.</a:t>
            </a:r>
            <a:endParaRPr sz="1000">
              <a:latin typeface="Times New Roman"/>
              <a:cs typeface="Times New Roman"/>
            </a:endParaRPr>
          </a:p>
          <a:p>
            <a:pPr>
              <a:lnSpc>
                <a:spcPct val="100000"/>
              </a:lnSpc>
            </a:pPr>
            <a:endParaRPr sz="1100">
              <a:latin typeface="Times New Roman"/>
              <a:cs typeface="Times New Roman"/>
            </a:endParaRPr>
          </a:p>
          <a:p>
            <a:pPr>
              <a:lnSpc>
                <a:spcPct val="100000"/>
              </a:lnSpc>
              <a:spcBef>
                <a:spcPts val="10"/>
              </a:spcBef>
            </a:pPr>
            <a:endParaRPr sz="1300">
              <a:latin typeface="Times New Roman"/>
              <a:cs typeface="Times New Roman"/>
            </a:endParaRPr>
          </a:p>
          <a:p>
            <a:pPr lvl="1" marL="378460" indent="-366395">
              <a:lnSpc>
                <a:spcPct val="100000"/>
              </a:lnSpc>
              <a:buFont typeface="Arial"/>
              <a:buAutoNum type="arabicPeriod" startAt="4"/>
              <a:tabLst>
                <a:tab pos="378460" algn="l"/>
                <a:tab pos="379095" algn="l"/>
              </a:tabLst>
            </a:pPr>
            <a:r>
              <a:rPr dirty="0" sz="1200" spc="-5" b="1">
                <a:latin typeface="Arial"/>
                <a:cs typeface="Arial"/>
              </a:rPr>
              <a:t>S</a:t>
            </a:r>
            <a:r>
              <a:rPr dirty="0" sz="1200" spc="-5" b="1">
                <a:latin typeface="Arial"/>
                <a:cs typeface="Arial"/>
              </a:rPr>
              <a:t>tep </a:t>
            </a:r>
            <a:r>
              <a:rPr dirty="0" sz="1200" b="1">
                <a:latin typeface="Arial"/>
                <a:cs typeface="Arial"/>
              </a:rPr>
              <a:t>4 - </a:t>
            </a:r>
            <a:r>
              <a:rPr dirty="0" sz="1200" spc="-5" b="1">
                <a:latin typeface="Arial"/>
                <a:cs typeface="Arial"/>
              </a:rPr>
              <a:t>Design for Lifting with Temporary </a:t>
            </a:r>
            <a:r>
              <a:rPr dirty="0" sz="1200" b="1">
                <a:latin typeface="Arial"/>
                <a:cs typeface="Arial"/>
              </a:rPr>
              <a:t>Top</a:t>
            </a:r>
            <a:r>
              <a:rPr dirty="0" sz="1200" spc="20" b="1">
                <a:latin typeface="Arial"/>
                <a:cs typeface="Arial"/>
              </a:rPr>
              <a:t> </a:t>
            </a:r>
            <a:r>
              <a:rPr dirty="0" sz="1200" spc="-5" b="1">
                <a:latin typeface="Arial"/>
                <a:cs typeface="Arial"/>
              </a:rPr>
              <a:t>Strands</a:t>
            </a:r>
            <a:endParaRPr sz="1200">
              <a:latin typeface="Arial"/>
              <a:cs typeface="Arial"/>
            </a:endParaRPr>
          </a:p>
          <a:p>
            <a:pPr marL="12700" marR="264160">
              <a:lnSpc>
                <a:spcPts val="1150"/>
              </a:lnSpc>
              <a:spcBef>
                <a:spcPts val="330"/>
              </a:spcBef>
            </a:pPr>
            <a:r>
              <a:rPr dirty="0" sz="1000" spc="-5">
                <a:latin typeface="Times New Roman"/>
                <a:cs typeface="Times New Roman"/>
              </a:rPr>
              <a:t>Temporary top strands are generally </a:t>
            </a:r>
            <a:r>
              <a:rPr dirty="0" sz="1000">
                <a:latin typeface="Times New Roman"/>
                <a:cs typeface="Times New Roman"/>
              </a:rPr>
              <a:t>not </a:t>
            </a:r>
            <a:r>
              <a:rPr dirty="0" sz="1000" spc="-5">
                <a:latin typeface="Times New Roman"/>
                <a:cs typeface="Times New Roman"/>
              </a:rPr>
              <a:t>required </a:t>
            </a:r>
            <a:r>
              <a:rPr dirty="0" sz="1000">
                <a:latin typeface="Times New Roman"/>
                <a:cs typeface="Times New Roman"/>
              </a:rPr>
              <a:t>for </a:t>
            </a:r>
            <a:r>
              <a:rPr dirty="0" sz="1000" spc="-5">
                <a:latin typeface="Times New Roman"/>
                <a:cs typeface="Times New Roman"/>
              </a:rPr>
              <a:t>lifting </a:t>
            </a:r>
            <a:r>
              <a:rPr dirty="0" sz="1000" spc="-10">
                <a:latin typeface="Times New Roman"/>
                <a:cs typeface="Times New Roman"/>
              </a:rPr>
              <a:t>of </a:t>
            </a:r>
            <a:r>
              <a:rPr dirty="0" sz="1000" spc="-5">
                <a:latin typeface="Times New Roman"/>
                <a:cs typeface="Times New Roman"/>
              </a:rPr>
              <a:t>girders. However, if they are required for shipping it </a:t>
            </a:r>
            <a:r>
              <a:rPr dirty="0" sz="1000" spc="-10">
                <a:latin typeface="Times New Roman"/>
                <a:cs typeface="Times New Roman"/>
              </a:rPr>
              <a:t>is  </a:t>
            </a:r>
            <a:r>
              <a:rPr dirty="0" sz="1000" spc="-5">
                <a:latin typeface="Times New Roman"/>
                <a:cs typeface="Times New Roman"/>
              </a:rPr>
              <a:t>advantageous to pretension </a:t>
            </a:r>
            <a:r>
              <a:rPr dirty="0" sz="1000" spc="-10">
                <a:latin typeface="Times New Roman"/>
                <a:cs typeface="Times New Roman"/>
              </a:rPr>
              <a:t>them </a:t>
            </a:r>
            <a:r>
              <a:rPr dirty="0" sz="1000" spc="-5">
                <a:latin typeface="Times New Roman"/>
                <a:cs typeface="Times New Roman"/>
              </a:rPr>
              <a:t>with the permanent strands as previously</a:t>
            </a:r>
            <a:r>
              <a:rPr dirty="0" sz="1000" spc="60">
                <a:latin typeface="Times New Roman"/>
                <a:cs typeface="Times New Roman"/>
              </a:rPr>
              <a:t> </a:t>
            </a:r>
            <a:r>
              <a:rPr dirty="0" sz="1000" spc="-5">
                <a:latin typeface="Times New Roman"/>
                <a:cs typeface="Times New Roman"/>
              </a:rPr>
              <a:t>described.</a:t>
            </a:r>
            <a:endParaRPr sz="1000">
              <a:latin typeface="Times New Roman"/>
              <a:cs typeface="Times New Roman"/>
            </a:endParaRPr>
          </a:p>
          <a:p>
            <a:pPr marL="12700" marR="177165">
              <a:lnSpc>
                <a:spcPts val="1150"/>
              </a:lnSpc>
              <a:spcBef>
                <a:spcPts val="590"/>
              </a:spcBef>
            </a:pPr>
            <a:r>
              <a:rPr dirty="0" sz="1000" spc="-5">
                <a:latin typeface="Times New Roman"/>
                <a:cs typeface="Times New Roman"/>
              </a:rPr>
              <a:t>From Step </a:t>
            </a:r>
            <a:r>
              <a:rPr dirty="0" sz="1000">
                <a:latin typeface="Times New Roman"/>
                <a:cs typeface="Times New Roman"/>
              </a:rPr>
              <a:t>3, </a:t>
            </a:r>
            <a:r>
              <a:rPr dirty="0" sz="1000" spc="-5">
                <a:latin typeface="Times New Roman"/>
                <a:cs typeface="Times New Roman"/>
              </a:rPr>
              <a:t>4 temporary top strands are required. These strands are located 2 inches </a:t>
            </a:r>
            <a:r>
              <a:rPr dirty="0" sz="1000" spc="-10">
                <a:latin typeface="Times New Roman"/>
                <a:cs typeface="Times New Roman"/>
              </a:rPr>
              <a:t>below </a:t>
            </a:r>
            <a:r>
              <a:rPr dirty="0" sz="1000" spc="-5">
                <a:latin typeface="Times New Roman"/>
                <a:cs typeface="Times New Roman"/>
              </a:rPr>
              <a:t>the top </a:t>
            </a:r>
            <a:r>
              <a:rPr dirty="0" sz="1000" spc="-10">
                <a:latin typeface="Times New Roman"/>
                <a:cs typeface="Times New Roman"/>
              </a:rPr>
              <a:t>of </a:t>
            </a:r>
            <a:r>
              <a:rPr dirty="0" sz="1000" spc="-5">
                <a:latin typeface="Times New Roman"/>
                <a:cs typeface="Times New Roman"/>
              </a:rPr>
              <a:t>the girder. Their  eccentricity is </a:t>
            </a:r>
            <a:r>
              <a:rPr dirty="0" sz="1000" spc="-5" i="1">
                <a:latin typeface="Times New Roman"/>
                <a:cs typeface="Times New Roman"/>
              </a:rPr>
              <a:t>-36.343</a:t>
            </a:r>
            <a:r>
              <a:rPr dirty="0" sz="1000" spc="10" i="1">
                <a:latin typeface="Times New Roman"/>
                <a:cs typeface="Times New Roman"/>
              </a:rPr>
              <a:t> </a:t>
            </a:r>
            <a:r>
              <a:rPr dirty="0" sz="1000" spc="-10" i="1">
                <a:latin typeface="Times New Roman"/>
                <a:cs typeface="Times New Roman"/>
              </a:rPr>
              <a:t>in</a:t>
            </a:r>
            <a:r>
              <a:rPr dirty="0" sz="1000" spc="-10">
                <a:latin typeface="Times New Roman"/>
                <a:cs typeface="Times New Roman"/>
              </a:rPr>
              <a:t>.</a:t>
            </a:r>
            <a:endParaRPr sz="1000">
              <a:latin typeface="Times New Roman"/>
              <a:cs typeface="Times New Roman"/>
            </a:endParaRPr>
          </a:p>
          <a:p>
            <a:pPr>
              <a:lnSpc>
                <a:spcPct val="100000"/>
              </a:lnSpc>
              <a:spcBef>
                <a:spcPts val="20"/>
              </a:spcBef>
            </a:pPr>
            <a:endParaRPr sz="950">
              <a:latin typeface="Times New Roman"/>
              <a:cs typeface="Times New Roman"/>
            </a:endParaRPr>
          </a:p>
          <a:p>
            <a:pPr lvl="2" marL="469900" indent="-457834">
              <a:lnSpc>
                <a:spcPct val="100000"/>
              </a:lnSpc>
              <a:spcBef>
                <a:spcPts val="5"/>
              </a:spcBef>
              <a:buClr>
                <a:srgbClr val="0000FF"/>
              </a:buClr>
              <a:buFont typeface="Arial"/>
              <a:buAutoNum type="arabicPeriod"/>
              <a:tabLst>
                <a:tab pos="470534" algn="l"/>
              </a:tabLst>
            </a:pPr>
            <a:r>
              <a:rPr dirty="0" sz="1200" spc="-5">
                <a:solidFill>
                  <a:srgbClr val="0000FF"/>
                </a:solidFill>
                <a:latin typeface="Arial"/>
                <a:cs typeface="Arial"/>
              </a:rPr>
              <a:t>P</a:t>
            </a:r>
            <a:r>
              <a:rPr dirty="0" sz="1200" spc="-5">
                <a:solidFill>
                  <a:srgbClr val="0000FF"/>
                </a:solidFill>
                <a:latin typeface="Arial"/>
                <a:cs typeface="Arial"/>
              </a:rPr>
              <a:t>restress losses</a:t>
            </a:r>
            <a:endParaRPr sz="1200">
              <a:latin typeface="Arial"/>
              <a:cs typeface="Arial"/>
            </a:endParaRPr>
          </a:p>
        </p:txBody>
      </p:sp>
      <p:sp>
        <p:nvSpPr>
          <p:cNvPr id="6" name="object 6"/>
          <p:cNvSpPr txBox="1"/>
          <p:nvPr/>
        </p:nvSpPr>
        <p:spPr>
          <a:xfrm>
            <a:off x="2016251" y="5098796"/>
            <a:ext cx="503555" cy="177800"/>
          </a:xfrm>
          <a:prstGeom prst="rect">
            <a:avLst/>
          </a:prstGeom>
        </p:spPr>
        <p:txBody>
          <a:bodyPr wrap="square" lIns="0" tIns="12065" rIns="0" bIns="0" rtlCol="0" vert="horz">
            <a:spAutoFit/>
          </a:bodyPr>
          <a:lstStyle/>
          <a:p>
            <a:pPr marL="38100">
              <a:lnSpc>
                <a:spcPct val="100000"/>
              </a:lnSpc>
              <a:spcBef>
                <a:spcPts val="95"/>
              </a:spcBef>
            </a:pPr>
            <a:r>
              <a:rPr dirty="0" sz="1000" spc="-210">
                <a:latin typeface="Cambria Math"/>
                <a:cs typeface="Cambria Math"/>
              </a:rPr>
              <a:t>∆𝑓𝑓</a:t>
            </a:r>
            <a:r>
              <a:rPr dirty="0" baseline="-15873" sz="1050" spc="-315">
                <a:latin typeface="Cambria Math"/>
                <a:cs typeface="Cambria Math"/>
              </a:rPr>
              <a:t>𝑑𝑑𝑅𝑅0</a:t>
            </a:r>
            <a:r>
              <a:rPr dirty="0" baseline="-15873" sz="1050" spc="19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7" name="object 7"/>
          <p:cNvSpPr txBox="1"/>
          <p:nvPr/>
        </p:nvSpPr>
        <p:spPr>
          <a:xfrm>
            <a:off x="2901355" y="5184178"/>
            <a:ext cx="16573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40</a:t>
            </a:r>
            <a:endParaRPr sz="1000">
              <a:latin typeface="Cambria Math"/>
              <a:cs typeface="Cambria Math"/>
            </a:endParaRPr>
          </a:p>
        </p:txBody>
      </p:sp>
      <p:sp>
        <p:nvSpPr>
          <p:cNvPr id="8" name="object 8"/>
          <p:cNvSpPr/>
          <p:nvPr/>
        </p:nvSpPr>
        <p:spPr>
          <a:xfrm>
            <a:off x="2517648" y="5202173"/>
            <a:ext cx="934719" cy="0"/>
          </a:xfrm>
          <a:custGeom>
            <a:avLst/>
            <a:gdLst/>
            <a:ahLst/>
            <a:cxnLst/>
            <a:rect l="l" t="t" r="r" b="b"/>
            <a:pathLst>
              <a:path w="934720" h="0">
                <a:moveTo>
                  <a:pt x="0" y="0"/>
                </a:moveTo>
                <a:lnTo>
                  <a:pt x="934212" y="0"/>
                </a:lnTo>
              </a:path>
            </a:pathLst>
          </a:custGeom>
          <a:ln w="7620">
            <a:solidFill>
              <a:srgbClr val="000000"/>
            </a:solidFill>
          </a:ln>
        </p:spPr>
        <p:txBody>
          <a:bodyPr wrap="square" lIns="0" tIns="0" rIns="0" bIns="0" rtlCol="0"/>
          <a:lstStyle/>
          <a:p/>
        </p:txBody>
      </p:sp>
      <p:sp>
        <p:nvSpPr>
          <p:cNvPr id="9" name="object 9"/>
          <p:cNvSpPr txBox="1"/>
          <p:nvPr/>
        </p:nvSpPr>
        <p:spPr>
          <a:xfrm>
            <a:off x="673100" y="4774685"/>
            <a:ext cx="3334385" cy="403860"/>
          </a:xfrm>
          <a:prstGeom prst="rect">
            <a:avLst/>
          </a:prstGeom>
        </p:spPr>
        <p:txBody>
          <a:bodyPr wrap="square" lIns="0" tIns="36195" rIns="0" bIns="0" rtlCol="0" vert="horz">
            <a:spAutoFit/>
          </a:bodyPr>
          <a:lstStyle/>
          <a:p>
            <a:pPr marL="12700">
              <a:lnSpc>
                <a:spcPct val="100000"/>
              </a:lnSpc>
              <a:spcBef>
                <a:spcPts val="285"/>
              </a:spcBef>
              <a:tabLst>
                <a:tab pos="560705" algn="l"/>
              </a:tabLst>
            </a:pPr>
            <a:r>
              <a:rPr dirty="0" sz="1200">
                <a:latin typeface="Times New Roman"/>
                <a:cs typeface="Times New Roman"/>
              </a:rPr>
              <a:t>4.4.1.1	</a:t>
            </a:r>
            <a:r>
              <a:rPr dirty="0" sz="1200" spc="-5" i="1">
                <a:latin typeface="Arial"/>
                <a:cs typeface="Arial"/>
              </a:rPr>
              <a:t>Initial relaxation before transfer</a:t>
            </a:r>
            <a:endParaRPr sz="1200">
              <a:latin typeface="Arial"/>
              <a:cs typeface="Arial"/>
            </a:endParaRPr>
          </a:p>
          <a:p>
            <a:pPr marL="1844039">
              <a:lnSpc>
                <a:spcPct val="100000"/>
              </a:lnSpc>
              <a:spcBef>
                <a:spcPts val="155"/>
              </a:spcBef>
            </a:pPr>
            <a:r>
              <a:rPr dirty="0" sz="1000" spc="-305">
                <a:latin typeface="Cambria Math"/>
                <a:cs typeface="Cambria Math"/>
              </a:rPr>
              <a:t>𝑘𝑘𝑐𝑐𝑔𝑔</a:t>
            </a:r>
            <a:r>
              <a:rPr dirty="0" sz="1000" spc="15">
                <a:latin typeface="Cambria Math"/>
                <a:cs typeface="Cambria Math"/>
              </a:rPr>
              <a:t> </a:t>
            </a:r>
            <a:r>
              <a:rPr dirty="0" sz="1000" spc="-5">
                <a:latin typeface="Cambria Math"/>
                <a:cs typeface="Cambria Math"/>
              </a:rPr>
              <a:t>(24.0 ∙</a:t>
            </a:r>
            <a:r>
              <a:rPr dirty="0" sz="1000">
                <a:latin typeface="Cambria Math"/>
                <a:cs typeface="Cambria Math"/>
              </a:rPr>
              <a:t> </a:t>
            </a:r>
            <a:r>
              <a:rPr dirty="0" sz="1000" spc="-235">
                <a:latin typeface="Cambria Math"/>
                <a:cs typeface="Cambria Math"/>
              </a:rPr>
              <a:t>1𝑑𝑑𝐴𝐴𝑑𝑑)</a:t>
            </a:r>
            <a:r>
              <a:rPr dirty="0" sz="1000" spc="315">
                <a:latin typeface="Cambria Math"/>
                <a:cs typeface="Cambria Math"/>
              </a:rPr>
              <a:t> </a:t>
            </a:r>
            <a:r>
              <a:rPr dirty="0" sz="1000" spc="-155">
                <a:latin typeface="Cambria Math"/>
                <a:cs typeface="Cambria Math"/>
              </a:rPr>
              <a:t>202.5𝑘𝑘𝑠𝑠𝑠𝑠</a:t>
            </a:r>
            <a:endParaRPr sz="1000">
              <a:latin typeface="Cambria Math"/>
              <a:cs typeface="Cambria Math"/>
            </a:endParaRPr>
          </a:p>
        </p:txBody>
      </p:sp>
      <p:sp>
        <p:nvSpPr>
          <p:cNvPr id="10" name="object 10"/>
          <p:cNvSpPr/>
          <p:nvPr/>
        </p:nvSpPr>
        <p:spPr>
          <a:xfrm>
            <a:off x="3520440" y="5202173"/>
            <a:ext cx="480059" cy="0"/>
          </a:xfrm>
          <a:custGeom>
            <a:avLst/>
            <a:gdLst/>
            <a:ahLst/>
            <a:cxnLst/>
            <a:rect l="l" t="t" r="r" b="b"/>
            <a:pathLst>
              <a:path w="480060" h="0">
                <a:moveTo>
                  <a:pt x="0" y="0"/>
                </a:moveTo>
                <a:lnTo>
                  <a:pt x="480060" y="0"/>
                </a:lnTo>
              </a:path>
            </a:pathLst>
          </a:custGeom>
          <a:ln w="7620">
            <a:solidFill>
              <a:srgbClr val="000000"/>
            </a:solidFill>
          </a:ln>
        </p:spPr>
        <p:txBody>
          <a:bodyPr wrap="square" lIns="0" tIns="0" rIns="0" bIns="0" rtlCol="0"/>
          <a:lstStyle/>
          <a:p/>
        </p:txBody>
      </p:sp>
      <p:sp>
        <p:nvSpPr>
          <p:cNvPr id="11" name="object 11"/>
          <p:cNvSpPr txBox="1"/>
          <p:nvPr/>
        </p:nvSpPr>
        <p:spPr>
          <a:xfrm>
            <a:off x="3458971" y="5098796"/>
            <a:ext cx="2265680" cy="262890"/>
          </a:xfrm>
          <a:prstGeom prst="rect">
            <a:avLst/>
          </a:prstGeom>
        </p:spPr>
        <p:txBody>
          <a:bodyPr wrap="square" lIns="0" tIns="12065" rIns="0" bIns="0" rtlCol="0" vert="horz">
            <a:spAutoFit/>
          </a:bodyPr>
          <a:lstStyle/>
          <a:p>
            <a:pPr marL="12700">
              <a:lnSpc>
                <a:spcPts val="935"/>
              </a:lnSpc>
              <a:spcBef>
                <a:spcPts val="95"/>
              </a:spcBef>
              <a:tabLst>
                <a:tab pos="568325" algn="l"/>
              </a:tabLst>
            </a:pPr>
            <a:r>
              <a:rPr dirty="0" sz="1000" spc="-430">
                <a:latin typeface="Cambria Math"/>
                <a:cs typeface="Cambria Math"/>
              </a:rPr>
              <a:t>�	</a:t>
            </a:r>
            <a:r>
              <a:rPr dirty="0" sz="1000" spc="-5">
                <a:latin typeface="Cambria Math"/>
                <a:cs typeface="Cambria Math"/>
              </a:rPr>
              <a:t>− </a:t>
            </a:r>
            <a:r>
              <a:rPr dirty="0" sz="1000" spc="-90">
                <a:latin typeface="Cambria Math"/>
                <a:cs typeface="Cambria Math"/>
              </a:rPr>
              <a:t>0.55� </a:t>
            </a:r>
            <a:r>
              <a:rPr dirty="0" baseline="2777" sz="1500" spc="-195">
                <a:latin typeface="Cambria Math"/>
                <a:cs typeface="Cambria Math"/>
              </a:rPr>
              <a:t>(</a:t>
            </a:r>
            <a:r>
              <a:rPr dirty="0" sz="1000" spc="-130">
                <a:latin typeface="Cambria Math"/>
                <a:cs typeface="Cambria Math"/>
              </a:rPr>
              <a:t>202.5𝑘𝑘𝑠𝑠𝑠𝑠</a:t>
            </a:r>
            <a:r>
              <a:rPr dirty="0" baseline="2777" sz="1500" spc="-195">
                <a:latin typeface="Cambria Math"/>
                <a:cs typeface="Cambria Math"/>
              </a:rPr>
              <a:t>)  </a:t>
            </a:r>
            <a:r>
              <a:rPr dirty="0" sz="1000" spc="-5">
                <a:latin typeface="Cambria Math"/>
                <a:cs typeface="Cambria Math"/>
              </a:rPr>
              <a:t>= 1.980  </a:t>
            </a:r>
            <a:r>
              <a:rPr dirty="0" sz="1000" spc="-375">
                <a:latin typeface="Cambria Math"/>
                <a:cs typeface="Cambria Math"/>
              </a:rPr>
              <a:t>𝑘𝑘𝑠𝑠𝑠𝑠</a:t>
            </a:r>
            <a:endParaRPr sz="1000">
              <a:latin typeface="Cambria Math"/>
              <a:cs typeface="Cambria Math"/>
            </a:endParaRPr>
          </a:p>
          <a:p>
            <a:pPr marL="60960">
              <a:lnSpc>
                <a:spcPts val="935"/>
              </a:lnSpc>
            </a:pPr>
            <a:r>
              <a:rPr dirty="0" sz="1000" spc="-155">
                <a:latin typeface="Cambria Math"/>
                <a:cs typeface="Cambria Math"/>
              </a:rPr>
              <a:t>243.0𝑘𝑘𝑠𝑠𝑠𝑠</a:t>
            </a:r>
            <a:endParaRPr sz="1000">
              <a:latin typeface="Cambria Math"/>
              <a:cs typeface="Cambria Math"/>
            </a:endParaRPr>
          </a:p>
        </p:txBody>
      </p:sp>
      <p:sp>
        <p:nvSpPr>
          <p:cNvPr id="12" name="object 12"/>
          <p:cNvSpPr txBox="1"/>
          <p:nvPr/>
        </p:nvSpPr>
        <p:spPr>
          <a:xfrm>
            <a:off x="673100" y="5419900"/>
            <a:ext cx="6395720" cy="577215"/>
          </a:xfrm>
          <a:prstGeom prst="rect">
            <a:avLst/>
          </a:prstGeom>
        </p:spPr>
        <p:txBody>
          <a:bodyPr wrap="square" lIns="0" tIns="50800" rIns="0" bIns="0" rtlCol="0" vert="horz">
            <a:spAutoFit/>
          </a:bodyPr>
          <a:lstStyle/>
          <a:p>
            <a:pPr marL="12700">
              <a:lnSpc>
                <a:spcPct val="100000"/>
              </a:lnSpc>
              <a:spcBef>
                <a:spcPts val="400"/>
              </a:spcBef>
              <a:tabLst>
                <a:tab pos="560705" algn="l"/>
              </a:tabLst>
            </a:pPr>
            <a:r>
              <a:rPr dirty="0" sz="1200">
                <a:latin typeface="Times New Roman"/>
                <a:cs typeface="Times New Roman"/>
              </a:rPr>
              <a:t>4.4.1.2	</a:t>
            </a:r>
            <a:r>
              <a:rPr dirty="0" sz="1200" spc="-5" i="1">
                <a:latin typeface="Arial"/>
                <a:cs typeface="Arial"/>
              </a:rPr>
              <a:t>Elastic Shortening</a:t>
            </a:r>
            <a:endParaRPr sz="1200">
              <a:latin typeface="Arial"/>
              <a:cs typeface="Arial"/>
            </a:endParaRPr>
          </a:p>
          <a:p>
            <a:pPr marL="12700" marR="5080">
              <a:lnSpc>
                <a:spcPts val="1150"/>
              </a:lnSpc>
              <a:spcBef>
                <a:spcPts val="330"/>
              </a:spcBef>
            </a:pPr>
            <a:r>
              <a:rPr dirty="0" sz="1000" spc="-5">
                <a:latin typeface="Times New Roman"/>
                <a:cs typeface="Times New Roman"/>
              </a:rPr>
              <a:t>The temporary </a:t>
            </a:r>
            <a:r>
              <a:rPr dirty="0" sz="1000" spc="-10">
                <a:latin typeface="Times New Roman"/>
                <a:cs typeface="Times New Roman"/>
              </a:rPr>
              <a:t>and </a:t>
            </a:r>
            <a:r>
              <a:rPr dirty="0" sz="1000" spc="-5">
                <a:latin typeface="Times New Roman"/>
                <a:cs typeface="Times New Roman"/>
              </a:rPr>
              <a:t>permanent strands are at significantly different locations in the cross section. For this reason, compute </a:t>
            </a:r>
            <a:r>
              <a:rPr dirty="0" sz="1000">
                <a:latin typeface="Times New Roman"/>
                <a:cs typeface="Times New Roman"/>
              </a:rPr>
              <a:t>the  </a:t>
            </a:r>
            <a:r>
              <a:rPr dirty="0" sz="1000" spc="-5">
                <a:latin typeface="Times New Roman"/>
                <a:cs typeface="Times New Roman"/>
              </a:rPr>
              <a:t>elastic shortening loss in the permanent </a:t>
            </a:r>
            <a:r>
              <a:rPr dirty="0" sz="1000" spc="-10">
                <a:latin typeface="Times New Roman"/>
                <a:cs typeface="Times New Roman"/>
              </a:rPr>
              <a:t>and </a:t>
            </a:r>
            <a:r>
              <a:rPr dirty="0" sz="1000" spc="-5">
                <a:latin typeface="Times New Roman"/>
                <a:cs typeface="Times New Roman"/>
              </a:rPr>
              <a:t>temporary strands</a:t>
            </a:r>
            <a:r>
              <a:rPr dirty="0" sz="1000" spc="50">
                <a:latin typeface="Times New Roman"/>
                <a:cs typeface="Times New Roman"/>
              </a:rPr>
              <a:t> </a:t>
            </a:r>
            <a:r>
              <a:rPr dirty="0" sz="1000" spc="-5">
                <a:latin typeface="Times New Roman"/>
                <a:cs typeface="Times New Roman"/>
              </a:rPr>
              <a:t>separately.</a:t>
            </a:r>
            <a:endParaRPr sz="1000">
              <a:latin typeface="Times New Roman"/>
              <a:cs typeface="Times New Roman"/>
            </a:endParaRPr>
          </a:p>
        </p:txBody>
      </p:sp>
      <p:sp>
        <p:nvSpPr>
          <p:cNvPr id="13" name="object 13"/>
          <p:cNvSpPr txBox="1"/>
          <p:nvPr/>
        </p:nvSpPr>
        <p:spPr>
          <a:xfrm>
            <a:off x="3422808" y="6151879"/>
            <a:ext cx="50165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37">
                <a:latin typeface="Cambria Math"/>
                <a:cs typeface="Cambria Math"/>
              </a:rPr>
              <a:t>∆𝑓𝑓</a:t>
            </a:r>
            <a:r>
              <a:rPr dirty="0" sz="700" spc="-225">
                <a:latin typeface="Cambria Math"/>
                <a:cs typeface="Cambria Math"/>
              </a:rPr>
              <a:t>𝑑𝑑𝐸𝐸𝑆𝑆</a:t>
            </a:r>
            <a:r>
              <a:rPr dirty="0" sz="700" spc="140">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14" name="object 14"/>
          <p:cNvSpPr txBox="1"/>
          <p:nvPr/>
        </p:nvSpPr>
        <p:spPr>
          <a:xfrm>
            <a:off x="3908552" y="6211316"/>
            <a:ext cx="104775"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𝐸𝐸</a:t>
            </a:r>
            <a:endParaRPr sz="1000">
              <a:latin typeface="Cambria Math"/>
              <a:cs typeface="Cambria Math"/>
            </a:endParaRPr>
          </a:p>
        </p:txBody>
      </p:sp>
      <p:sp>
        <p:nvSpPr>
          <p:cNvPr id="15" name="object 15"/>
          <p:cNvSpPr txBox="1"/>
          <p:nvPr/>
        </p:nvSpPr>
        <p:spPr>
          <a:xfrm>
            <a:off x="3895283" y="6026929"/>
            <a:ext cx="211454" cy="380365"/>
          </a:xfrm>
          <a:prstGeom prst="rect">
            <a:avLst/>
          </a:prstGeom>
        </p:spPr>
        <p:txBody>
          <a:bodyPr wrap="square" lIns="0" tIns="12065" rIns="0" bIns="0" rtlCol="0" vert="horz">
            <a:spAutoFit/>
          </a:bodyPr>
          <a:lstStyle/>
          <a:p>
            <a:pPr marL="38100">
              <a:lnSpc>
                <a:spcPct val="100000"/>
              </a:lnSpc>
              <a:spcBef>
                <a:spcPts val="95"/>
              </a:spcBef>
            </a:pPr>
            <a:r>
              <a:rPr dirty="0" sz="1000" spc="-270">
                <a:latin typeface="Cambria Math"/>
                <a:cs typeface="Cambria Math"/>
              </a:rPr>
              <a:t>𝐸𝐸</a:t>
            </a:r>
            <a:r>
              <a:rPr dirty="0" baseline="-15873" sz="1050" spc="-405">
                <a:latin typeface="Cambria Math"/>
                <a:cs typeface="Cambria Math"/>
              </a:rPr>
              <a:t>𝑑𝑑</a:t>
            </a:r>
            <a:endParaRPr baseline="-15873" sz="1050">
              <a:latin typeface="Cambria Math"/>
              <a:cs typeface="Cambria Math"/>
            </a:endParaRPr>
          </a:p>
          <a:p>
            <a:pPr marL="97155">
              <a:lnSpc>
                <a:spcPct val="100000"/>
              </a:lnSpc>
              <a:spcBef>
                <a:spcPts val="755"/>
              </a:spcBef>
            </a:pPr>
            <a:r>
              <a:rPr dirty="0" sz="700" spc="-229">
                <a:latin typeface="Cambria Math"/>
                <a:cs typeface="Cambria Math"/>
              </a:rPr>
              <a:t>𝑐𝑐𝑔𝑔</a:t>
            </a:r>
            <a:endParaRPr sz="700">
              <a:latin typeface="Cambria Math"/>
              <a:cs typeface="Cambria Math"/>
            </a:endParaRPr>
          </a:p>
        </p:txBody>
      </p:sp>
      <p:sp>
        <p:nvSpPr>
          <p:cNvPr id="16" name="object 16"/>
          <p:cNvSpPr/>
          <p:nvPr/>
        </p:nvSpPr>
        <p:spPr>
          <a:xfrm>
            <a:off x="3921252" y="6229356"/>
            <a:ext cx="157480" cy="0"/>
          </a:xfrm>
          <a:custGeom>
            <a:avLst/>
            <a:gdLst/>
            <a:ahLst/>
            <a:cxnLst/>
            <a:rect l="l" t="t" r="r" b="b"/>
            <a:pathLst>
              <a:path w="157479" h="0">
                <a:moveTo>
                  <a:pt x="0" y="0"/>
                </a:moveTo>
                <a:lnTo>
                  <a:pt x="156972" y="0"/>
                </a:lnTo>
              </a:path>
            </a:pathLst>
          </a:custGeom>
          <a:ln w="7607">
            <a:solidFill>
              <a:srgbClr val="000000"/>
            </a:solidFill>
          </a:ln>
        </p:spPr>
        <p:txBody>
          <a:bodyPr wrap="square" lIns="0" tIns="0" rIns="0" bIns="0" rtlCol="0"/>
          <a:lstStyle/>
          <a:p/>
        </p:txBody>
      </p:sp>
      <p:sp>
        <p:nvSpPr>
          <p:cNvPr id="17" name="object 17"/>
          <p:cNvSpPr txBox="1"/>
          <p:nvPr/>
        </p:nvSpPr>
        <p:spPr>
          <a:xfrm>
            <a:off x="4061459" y="6151879"/>
            <a:ext cx="27940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82">
                <a:latin typeface="Cambria Math"/>
                <a:cs typeface="Cambria Math"/>
              </a:rPr>
              <a:t>𝑓𝑓</a:t>
            </a:r>
            <a:r>
              <a:rPr dirty="0" sz="700" spc="-254">
                <a:latin typeface="Cambria Math"/>
                <a:cs typeface="Cambria Math"/>
              </a:rPr>
              <a:t>𝑐𝑐𝑔𝑔𝑑𝑑</a:t>
            </a:r>
            <a:endParaRPr sz="700">
              <a:latin typeface="Cambria Math"/>
              <a:cs typeface="Cambria Math"/>
            </a:endParaRPr>
          </a:p>
        </p:txBody>
      </p:sp>
      <p:sp>
        <p:nvSpPr>
          <p:cNvPr id="18" name="object 18"/>
          <p:cNvSpPr/>
          <p:nvPr/>
        </p:nvSpPr>
        <p:spPr>
          <a:xfrm>
            <a:off x="3744467" y="6615683"/>
            <a:ext cx="82550" cy="7620"/>
          </a:xfrm>
          <a:custGeom>
            <a:avLst/>
            <a:gdLst/>
            <a:ahLst/>
            <a:cxnLst/>
            <a:rect l="l" t="t" r="r" b="b"/>
            <a:pathLst>
              <a:path w="82550" h="7620">
                <a:moveTo>
                  <a:pt x="0" y="7620"/>
                </a:moveTo>
                <a:lnTo>
                  <a:pt x="82296" y="7620"/>
                </a:lnTo>
                <a:lnTo>
                  <a:pt x="82296" y="0"/>
                </a:lnTo>
                <a:lnTo>
                  <a:pt x="0" y="0"/>
                </a:lnTo>
                <a:lnTo>
                  <a:pt x="0" y="7620"/>
                </a:lnTo>
                <a:close/>
              </a:path>
            </a:pathLst>
          </a:custGeom>
          <a:solidFill>
            <a:srgbClr val="000000"/>
          </a:solidFill>
        </p:spPr>
        <p:txBody>
          <a:bodyPr wrap="square" lIns="0" tIns="0" rIns="0" bIns="0" rtlCol="0"/>
          <a:lstStyle/>
          <a:p/>
        </p:txBody>
      </p:sp>
      <p:sp>
        <p:nvSpPr>
          <p:cNvPr id="19" name="object 19"/>
          <p:cNvSpPr txBox="1"/>
          <p:nvPr/>
        </p:nvSpPr>
        <p:spPr>
          <a:xfrm>
            <a:off x="3029747" y="6542023"/>
            <a:ext cx="95758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284">
                <a:latin typeface="Cambria Math"/>
                <a:cs typeface="Cambria Math"/>
              </a:rPr>
              <a:t>𝑓𝑓</a:t>
            </a:r>
            <a:r>
              <a:rPr dirty="0" sz="700" spc="-190">
                <a:latin typeface="Cambria Math"/>
                <a:cs typeface="Cambria Math"/>
              </a:rPr>
              <a:t>𝑐𝑐𝑔𝑔𝑑𝑑−𝑑𝑑𝑒𝑒𝑔𝑔𝑐𝑐</a:t>
            </a:r>
            <a:r>
              <a:rPr dirty="0" sz="700" spc="160">
                <a:latin typeface="Cambria Math"/>
                <a:cs typeface="Cambria Math"/>
              </a:rPr>
              <a:t> </a:t>
            </a:r>
            <a:r>
              <a:rPr dirty="0" baseline="11111" sz="1500" spc="-7">
                <a:latin typeface="Cambria Math"/>
                <a:cs typeface="Cambria Math"/>
              </a:rPr>
              <a:t>=</a:t>
            </a:r>
            <a:r>
              <a:rPr dirty="0" baseline="11111" sz="1500" spc="67">
                <a:latin typeface="Cambria Math"/>
                <a:cs typeface="Cambria Math"/>
              </a:rPr>
              <a:t> </a:t>
            </a:r>
            <a:r>
              <a:rPr dirty="0" baseline="-25000" sz="1500" spc="-480">
                <a:latin typeface="Cambria Math"/>
                <a:cs typeface="Cambria Math"/>
              </a:rPr>
              <a:t>𝐴𝐴</a:t>
            </a:r>
            <a:r>
              <a:rPr dirty="0" baseline="-25000" sz="1500">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20" name="object 20"/>
          <p:cNvSpPr txBox="1"/>
          <p:nvPr/>
        </p:nvSpPr>
        <p:spPr>
          <a:xfrm>
            <a:off x="3706349" y="6418590"/>
            <a:ext cx="596900" cy="177800"/>
          </a:xfrm>
          <a:prstGeom prst="rect">
            <a:avLst/>
          </a:prstGeom>
        </p:spPr>
        <p:txBody>
          <a:bodyPr wrap="square" lIns="0" tIns="12065" rIns="0" bIns="0" rtlCol="0" vert="horz">
            <a:spAutoFit/>
          </a:bodyPr>
          <a:lstStyle/>
          <a:p>
            <a:pPr marL="38100">
              <a:lnSpc>
                <a:spcPct val="100000"/>
              </a:lnSpc>
              <a:spcBef>
                <a:spcPts val="95"/>
              </a:spcBef>
              <a:tabLst>
                <a:tab pos="271145" algn="l"/>
              </a:tabLst>
            </a:pPr>
            <a:r>
              <a:rPr dirty="0" sz="1000" spc="-315">
                <a:latin typeface="Cambria Math"/>
                <a:cs typeface="Cambria Math"/>
              </a:rPr>
              <a:t>𝑃𝑃	</a:t>
            </a:r>
            <a:r>
              <a:rPr dirty="0" sz="1000" spc="-355">
                <a:latin typeface="Cambria Math"/>
                <a:cs typeface="Cambria Math"/>
              </a:rPr>
              <a:t>𝑃𝑃𝐴𝐴</a:t>
            </a:r>
            <a:r>
              <a:rPr dirty="0" sz="1000" spc="-10">
                <a:latin typeface="Cambria Math"/>
                <a:cs typeface="Cambria Math"/>
              </a:rPr>
              <a:t> </a:t>
            </a:r>
            <a:r>
              <a:rPr dirty="0" sz="1000" spc="-295">
                <a:latin typeface="Cambria Math"/>
                <a:cs typeface="Cambria Math"/>
              </a:rPr>
              <a:t>𝐴𝐴</a:t>
            </a:r>
            <a:r>
              <a:rPr dirty="0" baseline="-15873" sz="1050" spc="-442">
                <a:latin typeface="Cambria Math"/>
                <a:cs typeface="Cambria Math"/>
              </a:rPr>
              <a:t>𝑑𝑑</a:t>
            </a:r>
            <a:endParaRPr baseline="-15873" sz="1050">
              <a:latin typeface="Cambria Math"/>
              <a:cs typeface="Cambria Math"/>
            </a:endParaRPr>
          </a:p>
        </p:txBody>
      </p:sp>
      <p:sp>
        <p:nvSpPr>
          <p:cNvPr id="21" name="object 21"/>
          <p:cNvSpPr/>
          <p:nvPr/>
        </p:nvSpPr>
        <p:spPr>
          <a:xfrm>
            <a:off x="3977640" y="6619493"/>
            <a:ext cx="294640" cy="0"/>
          </a:xfrm>
          <a:custGeom>
            <a:avLst/>
            <a:gdLst/>
            <a:ahLst/>
            <a:cxnLst/>
            <a:rect l="l" t="t" r="r" b="b"/>
            <a:pathLst>
              <a:path w="294639" h="0">
                <a:moveTo>
                  <a:pt x="0" y="0"/>
                </a:moveTo>
                <a:lnTo>
                  <a:pt x="294132" y="0"/>
                </a:lnTo>
              </a:path>
            </a:pathLst>
          </a:custGeom>
          <a:ln w="7620">
            <a:solidFill>
              <a:srgbClr val="000000"/>
            </a:solidFill>
          </a:ln>
        </p:spPr>
        <p:txBody>
          <a:bodyPr wrap="square" lIns="0" tIns="0" rIns="0" bIns="0" rtlCol="0"/>
          <a:lstStyle/>
          <a:p/>
        </p:txBody>
      </p:sp>
      <p:sp>
        <p:nvSpPr>
          <p:cNvPr id="22" name="object 22"/>
          <p:cNvSpPr txBox="1"/>
          <p:nvPr/>
        </p:nvSpPr>
        <p:spPr>
          <a:xfrm>
            <a:off x="4286503" y="6516116"/>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23" name="object 23"/>
          <p:cNvSpPr txBox="1"/>
          <p:nvPr/>
        </p:nvSpPr>
        <p:spPr>
          <a:xfrm>
            <a:off x="4384560" y="6442964"/>
            <a:ext cx="35306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65">
                <a:latin typeface="Cambria Math"/>
                <a:cs typeface="Cambria Math"/>
              </a:rPr>
              <a:t>𝑀𝑀</a:t>
            </a:r>
            <a:r>
              <a:rPr dirty="0" sz="700" spc="-310">
                <a:latin typeface="Cambria Math"/>
                <a:cs typeface="Cambria Math"/>
              </a:rPr>
              <a:t>𝑔𝑔</a:t>
            </a:r>
            <a:r>
              <a:rPr dirty="0" baseline="11111" sz="1500" spc="-465">
                <a:latin typeface="Cambria Math"/>
                <a:cs typeface="Cambria Math"/>
              </a:rPr>
              <a:t>𝐴𝐴</a:t>
            </a:r>
            <a:r>
              <a:rPr dirty="0" sz="700" spc="-310">
                <a:latin typeface="Cambria Math"/>
                <a:cs typeface="Cambria Math"/>
              </a:rPr>
              <a:t>𝑑𝑑</a:t>
            </a:r>
            <a:endParaRPr sz="700">
              <a:latin typeface="Cambria Math"/>
              <a:cs typeface="Cambria Math"/>
            </a:endParaRPr>
          </a:p>
        </p:txBody>
      </p:sp>
      <p:sp>
        <p:nvSpPr>
          <p:cNvPr id="24" name="object 24"/>
          <p:cNvSpPr/>
          <p:nvPr/>
        </p:nvSpPr>
        <p:spPr>
          <a:xfrm>
            <a:off x="4422647" y="6619493"/>
            <a:ext cx="281940" cy="0"/>
          </a:xfrm>
          <a:custGeom>
            <a:avLst/>
            <a:gdLst/>
            <a:ahLst/>
            <a:cxnLst/>
            <a:rect l="l" t="t" r="r" b="b"/>
            <a:pathLst>
              <a:path w="281939" h="0">
                <a:moveTo>
                  <a:pt x="0" y="0"/>
                </a:moveTo>
                <a:lnTo>
                  <a:pt x="281939" y="0"/>
                </a:lnTo>
              </a:path>
            </a:pathLst>
          </a:custGeom>
          <a:ln w="7620">
            <a:solidFill>
              <a:srgbClr val="000000"/>
            </a:solidFill>
          </a:ln>
        </p:spPr>
        <p:txBody>
          <a:bodyPr wrap="square" lIns="0" tIns="0" rIns="0" bIns="0" rtlCol="0"/>
          <a:lstStyle/>
          <a:p/>
        </p:txBody>
      </p:sp>
      <p:sp>
        <p:nvSpPr>
          <p:cNvPr id="25" name="object 25"/>
          <p:cNvSpPr/>
          <p:nvPr/>
        </p:nvSpPr>
        <p:spPr>
          <a:xfrm>
            <a:off x="3758184" y="6979932"/>
            <a:ext cx="82550" cy="7620"/>
          </a:xfrm>
          <a:custGeom>
            <a:avLst/>
            <a:gdLst/>
            <a:ahLst/>
            <a:cxnLst/>
            <a:rect l="l" t="t" r="r" b="b"/>
            <a:pathLst>
              <a:path w="82550" h="7620">
                <a:moveTo>
                  <a:pt x="0" y="7607"/>
                </a:moveTo>
                <a:lnTo>
                  <a:pt x="82296" y="7607"/>
                </a:lnTo>
                <a:lnTo>
                  <a:pt x="82296" y="0"/>
                </a:lnTo>
                <a:lnTo>
                  <a:pt x="0" y="0"/>
                </a:lnTo>
                <a:lnTo>
                  <a:pt x="0" y="7607"/>
                </a:lnTo>
                <a:close/>
              </a:path>
            </a:pathLst>
          </a:custGeom>
          <a:solidFill>
            <a:srgbClr val="000000"/>
          </a:solidFill>
        </p:spPr>
        <p:txBody>
          <a:bodyPr wrap="square" lIns="0" tIns="0" rIns="0" bIns="0" rtlCol="0"/>
          <a:lstStyle/>
          <a:p/>
        </p:txBody>
      </p:sp>
      <p:sp>
        <p:nvSpPr>
          <p:cNvPr id="26" name="object 26"/>
          <p:cNvSpPr txBox="1"/>
          <p:nvPr/>
        </p:nvSpPr>
        <p:spPr>
          <a:xfrm>
            <a:off x="3046511" y="6782826"/>
            <a:ext cx="954405" cy="300990"/>
          </a:xfrm>
          <a:prstGeom prst="rect">
            <a:avLst/>
          </a:prstGeom>
        </p:spPr>
        <p:txBody>
          <a:bodyPr wrap="square" lIns="0" tIns="12065" rIns="0" bIns="0" rtlCol="0" vert="horz">
            <a:spAutoFit/>
          </a:bodyPr>
          <a:lstStyle/>
          <a:p>
            <a:pPr algn="r" marR="156210">
              <a:lnSpc>
                <a:spcPts val="1085"/>
              </a:lnSpc>
              <a:spcBef>
                <a:spcPts val="95"/>
              </a:spcBef>
            </a:pPr>
            <a:r>
              <a:rPr dirty="0" sz="1000" spc="-505">
                <a:latin typeface="Cambria Math"/>
                <a:cs typeface="Cambria Math"/>
              </a:rPr>
              <a:t>𝑃𝑃</a:t>
            </a:r>
            <a:endParaRPr sz="1000">
              <a:latin typeface="Cambria Math"/>
              <a:cs typeface="Cambria Math"/>
            </a:endParaRPr>
          </a:p>
          <a:p>
            <a:pPr marL="38100">
              <a:lnSpc>
                <a:spcPts val="1085"/>
              </a:lnSpc>
            </a:pPr>
            <a:r>
              <a:rPr dirty="0" baseline="11111" sz="1500" spc="-284">
                <a:latin typeface="Cambria Math"/>
                <a:cs typeface="Cambria Math"/>
              </a:rPr>
              <a:t>𝑓𝑓</a:t>
            </a:r>
            <a:r>
              <a:rPr dirty="0" sz="700" spc="-190">
                <a:latin typeface="Cambria Math"/>
                <a:cs typeface="Cambria Math"/>
              </a:rPr>
              <a:t>𝑐𝑐𝑔𝑔𝑑𝑑−𝑑𝑑𝑒𝑒𝑐𝑐𝑑𝑑</a:t>
            </a:r>
            <a:r>
              <a:rPr dirty="0" sz="700" spc="175">
                <a:latin typeface="Cambria Math"/>
                <a:cs typeface="Cambria Math"/>
              </a:rPr>
              <a:t> </a:t>
            </a:r>
            <a:r>
              <a:rPr dirty="0" baseline="11111" sz="1500" spc="-7">
                <a:latin typeface="Cambria Math"/>
                <a:cs typeface="Cambria Math"/>
              </a:rPr>
              <a:t>=</a:t>
            </a:r>
            <a:r>
              <a:rPr dirty="0" baseline="11111" sz="1500" spc="82">
                <a:latin typeface="Cambria Math"/>
                <a:cs typeface="Cambria Math"/>
              </a:rPr>
              <a:t> </a:t>
            </a:r>
            <a:r>
              <a:rPr dirty="0" baseline="-25000" sz="1500" spc="-480">
                <a:latin typeface="Cambria Math"/>
                <a:cs typeface="Cambria Math"/>
              </a:rPr>
              <a:t>𝐴𝐴</a:t>
            </a:r>
            <a:r>
              <a:rPr dirty="0" baseline="-25000" sz="1500" spc="7">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27" name="object 27"/>
          <p:cNvSpPr txBox="1"/>
          <p:nvPr/>
        </p:nvSpPr>
        <p:spPr>
          <a:xfrm>
            <a:off x="3953267" y="6571884"/>
            <a:ext cx="347345" cy="388620"/>
          </a:xfrm>
          <a:prstGeom prst="rect">
            <a:avLst/>
          </a:prstGeom>
        </p:spPr>
        <p:txBody>
          <a:bodyPr wrap="square" lIns="0" tIns="41275" rIns="0" bIns="0" rtlCol="0" vert="horz">
            <a:spAutoFit/>
          </a:bodyPr>
          <a:lstStyle/>
          <a:p>
            <a:pPr algn="ctr" marR="1270">
              <a:lnSpc>
                <a:spcPct val="100000"/>
              </a:lnSpc>
              <a:spcBef>
                <a:spcPts val="325"/>
              </a:spcBef>
            </a:pPr>
            <a:r>
              <a:rPr dirty="0" sz="1000" spc="-195">
                <a:latin typeface="Cambria Math"/>
                <a:cs typeface="Cambria Math"/>
              </a:rPr>
              <a:t>𝐼𝐼</a:t>
            </a:r>
            <a:endParaRPr sz="1000">
              <a:latin typeface="Cambria Math"/>
              <a:cs typeface="Cambria Math"/>
            </a:endParaRPr>
          </a:p>
          <a:p>
            <a:pPr algn="ctr">
              <a:lnSpc>
                <a:spcPct val="100000"/>
              </a:lnSpc>
              <a:spcBef>
                <a:spcPts val="229"/>
              </a:spcBef>
            </a:pPr>
            <a:r>
              <a:rPr dirty="0" sz="1000" spc="-355">
                <a:latin typeface="Cambria Math"/>
                <a:cs typeface="Cambria Math"/>
              </a:rPr>
              <a:t>𝑃𝑃𝐴𝐴</a:t>
            </a:r>
            <a:r>
              <a:rPr dirty="0" sz="1000" spc="-5">
                <a:latin typeface="Cambria Math"/>
                <a:cs typeface="Cambria Math"/>
              </a:rPr>
              <a:t> </a:t>
            </a:r>
            <a:r>
              <a:rPr dirty="0" sz="1000" spc="-330">
                <a:latin typeface="Cambria Math"/>
                <a:cs typeface="Cambria Math"/>
              </a:rPr>
              <a:t>𝐴𝐴</a:t>
            </a:r>
            <a:r>
              <a:rPr dirty="0" baseline="-15873" sz="1050" spc="-494">
                <a:latin typeface="Cambria Math"/>
                <a:cs typeface="Cambria Math"/>
              </a:rPr>
              <a:t>𝑑𝑑</a:t>
            </a:r>
            <a:endParaRPr baseline="-15873" sz="1050">
              <a:latin typeface="Cambria Math"/>
              <a:cs typeface="Cambria Math"/>
            </a:endParaRPr>
          </a:p>
        </p:txBody>
      </p:sp>
      <p:sp>
        <p:nvSpPr>
          <p:cNvPr id="28" name="object 28"/>
          <p:cNvSpPr/>
          <p:nvPr/>
        </p:nvSpPr>
        <p:spPr>
          <a:xfrm>
            <a:off x="3991355" y="6983736"/>
            <a:ext cx="279400" cy="0"/>
          </a:xfrm>
          <a:custGeom>
            <a:avLst/>
            <a:gdLst/>
            <a:ahLst/>
            <a:cxnLst/>
            <a:rect l="l" t="t" r="r" b="b"/>
            <a:pathLst>
              <a:path w="279400" h="0">
                <a:moveTo>
                  <a:pt x="0" y="0"/>
                </a:moveTo>
                <a:lnTo>
                  <a:pt x="278891" y="0"/>
                </a:lnTo>
              </a:path>
            </a:pathLst>
          </a:custGeom>
          <a:ln w="7607">
            <a:solidFill>
              <a:srgbClr val="000000"/>
            </a:solidFill>
          </a:ln>
        </p:spPr>
        <p:txBody>
          <a:bodyPr wrap="square" lIns="0" tIns="0" rIns="0" bIns="0" rtlCol="0"/>
          <a:lstStyle/>
          <a:p/>
        </p:txBody>
      </p:sp>
      <p:sp>
        <p:nvSpPr>
          <p:cNvPr id="29" name="object 29"/>
          <p:cNvSpPr txBox="1"/>
          <p:nvPr/>
        </p:nvSpPr>
        <p:spPr>
          <a:xfrm>
            <a:off x="4284979" y="6880352"/>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30" name="object 30"/>
          <p:cNvSpPr txBox="1"/>
          <p:nvPr/>
        </p:nvSpPr>
        <p:spPr>
          <a:xfrm>
            <a:off x="4383036" y="6547510"/>
            <a:ext cx="336550" cy="436880"/>
          </a:xfrm>
          <a:prstGeom prst="rect">
            <a:avLst/>
          </a:prstGeom>
        </p:spPr>
        <p:txBody>
          <a:bodyPr wrap="square" lIns="0" tIns="66040" rIns="0" bIns="0" rtlCol="0" vert="horz">
            <a:spAutoFit/>
          </a:bodyPr>
          <a:lstStyle/>
          <a:p>
            <a:pPr algn="ctr" marL="19050">
              <a:lnSpc>
                <a:spcPct val="100000"/>
              </a:lnSpc>
              <a:spcBef>
                <a:spcPts val="520"/>
              </a:spcBef>
            </a:pPr>
            <a:r>
              <a:rPr dirty="0" sz="1000" spc="-195">
                <a:latin typeface="Cambria Math"/>
                <a:cs typeface="Cambria Math"/>
              </a:rPr>
              <a:t>𝐼𝐼</a:t>
            </a:r>
            <a:endParaRPr sz="1000">
              <a:latin typeface="Cambria Math"/>
              <a:cs typeface="Cambria Math"/>
            </a:endParaRPr>
          </a:p>
          <a:p>
            <a:pPr algn="ctr">
              <a:lnSpc>
                <a:spcPct val="100000"/>
              </a:lnSpc>
              <a:spcBef>
                <a:spcPts val="420"/>
              </a:spcBef>
            </a:pPr>
            <a:r>
              <a:rPr dirty="0" baseline="11111" sz="1500" spc="-487">
                <a:latin typeface="Cambria Math"/>
                <a:cs typeface="Cambria Math"/>
              </a:rPr>
              <a:t>𝑀𝑀</a:t>
            </a:r>
            <a:r>
              <a:rPr dirty="0" sz="700" spc="-325">
                <a:latin typeface="Cambria Math"/>
                <a:cs typeface="Cambria Math"/>
              </a:rPr>
              <a:t>𝑔𝑔</a:t>
            </a:r>
            <a:r>
              <a:rPr dirty="0" baseline="11111" sz="1500" spc="-487">
                <a:latin typeface="Cambria Math"/>
                <a:cs typeface="Cambria Math"/>
              </a:rPr>
              <a:t>𝐴𝐴</a:t>
            </a:r>
            <a:r>
              <a:rPr dirty="0" sz="700" spc="-325">
                <a:latin typeface="Cambria Math"/>
                <a:cs typeface="Cambria Math"/>
              </a:rPr>
              <a:t>𝑑𝑑</a:t>
            </a:r>
            <a:endParaRPr sz="700">
              <a:latin typeface="Cambria Math"/>
              <a:cs typeface="Cambria Math"/>
            </a:endParaRPr>
          </a:p>
        </p:txBody>
      </p:sp>
      <p:sp>
        <p:nvSpPr>
          <p:cNvPr id="31" name="object 31"/>
          <p:cNvSpPr txBox="1"/>
          <p:nvPr/>
        </p:nvSpPr>
        <p:spPr>
          <a:xfrm>
            <a:off x="4091432" y="6965695"/>
            <a:ext cx="497205" cy="177800"/>
          </a:xfrm>
          <a:prstGeom prst="rect">
            <a:avLst/>
          </a:prstGeom>
        </p:spPr>
        <p:txBody>
          <a:bodyPr wrap="square" lIns="0" tIns="12065" rIns="0" bIns="0" rtlCol="0" vert="horz">
            <a:spAutoFit/>
          </a:bodyPr>
          <a:lstStyle/>
          <a:p>
            <a:pPr marL="12700">
              <a:lnSpc>
                <a:spcPct val="100000"/>
              </a:lnSpc>
              <a:spcBef>
                <a:spcPts val="95"/>
              </a:spcBef>
              <a:tabLst>
                <a:tab pos="436245" algn="l"/>
              </a:tabLst>
            </a:pPr>
            <a:r>
              <a:rPr dirty="0" sz="1000" spc="-505">
                <a:latin typeface="Cambria Math"/>
                <a:cs typeface="Cambria Math"/>
              </a:rPr>
              <a:t>𝐼𝐼</a:t>
            </a:r>
            <a:r>
              <a:rPr dirty="0" sz="1000" spc="-505">
                <a:latin typeface="Cambria Math"/>
                <a:cs typeface="Cambria Math"/>
              </a:rPr>
              <a:t>	</a:t>
            </a:r>
            <a:r>
              <a:rPr dirty="0" sz="1000" spc="-505">
                <a:latin typeface="Cambria Math"/>
                <a:cs typeface="Cambria Math"/>
              </a:rPr>
              <a:t>𝐼𝐼</a:t>
            </a:r>
            <a:endParaRPr sz="1000">
              <a:latin typeface="Cambria Math"/>
              <a:cs typeface="Cambria Math"/>
            </a:endParaRPr>
          </a:p>
        </p:txBody>
      </p:sp>
      <p:sp>
        <p:nvSpPr>
          <p:cNvPr id="32" name="object 32"/>
          <p:cNvSpPr/>
          <p:nvPr/>
        </p:nvSpPr>
        <p:spPr>
          <a:xfrm>
            <a:off x="4421123" y="6983736"/>
            <a:ext cx="266700" cy="0"/>
          </a:xfrm>
          <a:custGeom>
            <a:avLst/>
            <a:gdLst/>
            <a:ahLst/>
            <a:cxnLst/>
            <a:rect l="l" t="t" r="r" b="b"/>
            <a:pathLst>
              <a:path w="266700" h="0">
                <a:moveTo>
                  <a:pt x="0" y="0"/>
                </a:moveTo>
                <a:lnTo>
                  <a:pt x="266700" y="0"/>
                </a:lnTo>
              </a:path>
            </a:pathLst>
          </a:custGeom>
          <a:ln w="7607">
            <a:solidFill>
              <a:srgbClr val="000000"/>
            </a:solidFill>
          </a:ln>
        </p:spPr>
        <p:txBody>
          <a:bodyPr wrap="square" lIns="0" tIns="0" rIns="0" bIns="0" rtlCol="0"/>
          <a:lstStyle/>
          <a:p/>
        </p:txBody>
      </p:sp>
      <p:sp>
        <p:nvSpPr>
          <p:cNvPr id="33" name="object 33"/>
          <p:cNvSpPr txBox="1"/>
          <p:nvPr/>
        </p:nvSpPr>
        <p:spPr>
          <a:xfrm>
            <a:off x="647700" y="7140346"/>
            <a:ext cx="5336540" cy="671830"/>
          </a:xfrm>
          <a:prstGeom prst="rect">
            <a:avLst/>
          </a:prstGeom>
        </p:spPr>
        <p:txBody>
          <a:bodyPr wrap="square" lIns="0" tIns="71755" rIns="0" bIns="0" rtlCol="0" vert="horz">
            <a:spAutoFit/>
          </a:bodyPr>
          <a:lstStyle/>
          <a:p>
            <a:pPr marL="1179195">
              <a:lnSpc>
                <a:spcPct val="100000"/>
              </a:lnSpc>
              <a:spcBef>
                <a:spcPts val="565"/>
              </a:spcBef>
            </a:pPr>
            <a:r>
              <a:rPr dirty="0" baseline="11111" sz="1500" spc="-472">
                <a:latin typeface="Cambria Math"/>
                <a:cs typeface="Cambria Math"/>
              </a:rPr>
              <a:t>𝑃𝑃</a:t>
            </a:r>
            <a:r>
              <a:rPr dirty="0" baseline="11111" sz="1500" spc="165">
                <a:latin typeface="Cambria Math"/>
                <a:cs typeface="Cambria Math"/>
              </a:rPr>
              <a:t> </a:t>
            </a:r>
            <a:r>
              <a:rPr dirty="0" baseline="11111" sz="1500" spc="-7">
                <a:latin typeface="Cambria Math"/>
                <a:cs typeface="Cambria Math"/>
              </a:rPr>
              <a:t>= </a:t>
            </a:r>
            <a:r>
              <a:rPr dirty="0" baseline="11111" sz="1500" spc="-405">
                <a:latin typeface="Cambria Math"/>
                <a:cs typeface="Cambria Math"/>
              </a:rPr>
              <a:t>𝑁𝑁</a:t>
            </a:r>
            <a:r>
              <a:rPr dirty="0" sz="700" spc="-270">
                <a:latin typeface="Cambria Math"/>
                <a:cs typeface="Cambria Math"/>
              </a:rPr>
              <a:t>𝑑𝑑</a:t>
            </a:r>
            <a:r>
              <a:rPr dirty="0" baseline="11111" sz="1500" spc="-405">
                <a:latin typeface="Cambria Math"/>
                <a:cs typeface="Cambria Math"/>
              </a:rPr>
              <a:t>�𝐴𝐴</a:t>
            </a:r>
            <a:r>
              <a:rPr dirty="0" sz="700" spc="-270">
                <a:latin typeface="Cambria Math"/>
                <a:cs typeface="Cambria Math"/>
              </a:rPr>
              <a:t>𝑑𝑑𝑠𝑠</a:t>
            </a:r>
            <a:r>
              <a:rPr dirty="0" baseline="11111" sz="1500" spc="-405">
                <a:latin typeface="Cambria Math"/>
                <a:cs typeface="Cambria Math"/>
              </a:rPr>
              <a:t>��𝑓𝑓</a:t>
            </a:r>
            <a:r>
              <a:rPr dirty="0" sz="700" spc="-270">
                <a:latin typeface="Cambria Math"/>
                <a:cs typeface="Cambria Math"/>
              </a:rPr>
              <a:t>𝑑𝑑𝑝𝑝</a:t>
            </a:r>
            <a:r>
              <a:rPr dirty="0" sz="700" spc="155">
                <a:latin typeface="Cambria Math"/>
                <a:cs typeface="Cambria Math"/>
              </a:rPr>
              <a:t> </a:t>
            </a:r>
            <a:r>
              <a:rPr dirty="0" baseline="11111" sz="1500" spc="-7">
                <a:latin typeface="Cambria Math"/>
                <a:cs typeface="Cambria Math"/>
              </a:rPr>
              <a:t>− </a:t>
            </a:r>
            <a:r>
              <a:rPr dirty="0" baseline="11111" sz="1500" spc="-315">
                <a:latin typeface="Cambria Math"/>
                <a:cs typeface="Cambria Math"/>
              </a:rPr>
              <a:t>∆𝑓𝑓</a:t>
            </a:r>
            <a:r>
              <a:rPr dirty="0" sz="700" spc="-210">
                <a:latin typeface="Cambria Math"/>
                <a:cs typeface="Cambria Math"/>
              </a:rPr>
              <a:t>𝑑𝑑𝑅𝑅0</a:t>
            </a:r>
            <a:r>
              <a:rPr dirty="0" sz="700" spc="120">
                <a:latin typeface="Cambria Math"/>
                <a:cs typeface="Cambria Math"/>
              </a:rPr>
              <a:t> </a:t>
            </a:r>
            <a:r>
              <a:rPr dirty="0" baseline="11111" sz="1500" spc="-7">
                <a:latin typeface="Cambria Math"/>
                <a:cs typeface="Cambria Math"/>
              </a:rPr>
              <a:t>− </a:t>
            </a:r>
            <a:r>
              <a:rPr dirty="0" baseline="11111" sz="1500" spc="-307">
                <a:latin typeface="Cambria Math"/>
                <a:cs typeface="Cambria Math"/>
              </a:rPr>
              <a:t>∆𝑓𝑓</a:t>
            </a:r>
            <a:r>
              <a:rPr dirty="0" sz="700" spc="-204">
                <a:latin typeface="Cambria Math"/>
                <a:cs typeface="Cambria Math"/>
              </a:rPr>
              <a:t>𝑑𝑑𝐸𝐸𝑆𝑆−𝑑𝑑𝑒𝑒𝑔𝑔𝑐𝑐</a:t>
            </a:r>
            <a:r>
              <a:rPr dirty="0" baseline="11111" sz="1500" spc="-307">
                <a:latin typeface="Cambria Math"/>
                <a:cs typeface="Cambria Math"/>
              </a:rPr>
              <a:t>�+𝑁𝑁</a:t>
            </a:r>
            <a:r>
              <a:rPr dirty="0" sz="700" spc="-204">
                <a:latin typeface="Cambria Math"/>
                <a:cs typeface="Cambria Math"/>
              </a:rPr>
              <a:t>𝑑𝑑</a:t>
            </a:r>
            <a:r>
              <a:rPr dirty="0" sz="700" spc="-85">
                <a:latin typeface="Cambria Math"/>
                <a:cs typeface="Cambria Math"/>
              </a:rPr>
              <a:t> </a:t>
            </a:r>
            <a:r>
              <a:rPr dirty="0" baseline="11111" sz="1500" spc="-405">
                <a:latin typeface="Cambria Math"/>
                <a:cs typeface="Cambria Math"/>
              </a:rPr>
              <a:t>�𝐴𝐴</a:t>
            </a:r>
            <a:r>
              <a:rPr dirty="0" sz="700" spc="-270">
                <a:latin typeface="Cambria Math"/>
                <a:cs typeface="Cambria Math"/>
              </a:rPr>
              <a:t>𝑑𝑑𝑠𝑠</a:t>
            </a:r>
            <a:r>
              <a:rPr dirty="0" baseline="11111" sz="1500" spc="-405">
                <a:latin typeface="Cambria Math"/>
                <a:cs typeface="Cambria Math"/>
              </a:rPr>
              <a:t>��𝑓𝑓</a:t>
            </a:r>
            <a:r>
              <a:rPr dirty="0" sz="700" spc="-270">
                <a:latin typeface="Cambria Math"/>
                <a:cs typeface="Cambria Math"/>
              </a:rPr>
              <a:t>𝑑𝑑𝑝𝑝</a:t>
            </a:r>
            <a:r>
              <a:rPr dirty="0" sz="700" spc="155">
                <a:latin typeface="Cambria Math"/>
                <a:cs typeface="Cambria Math"/>
              </a:rPr>
              <a:t> </a:t>
            </a:r>
            <a:r>
              <a:rPr dirty="0" baseline="11111" sz="1500" spc="-7">
                <a:latin typeface="Cambria Math"/>
                <a:cs typeface="Cambria Math"/>
              </a:rPr>
              <a:t>− </a:t>
            </a:r>
            <a:r>
              <a:rPr dirty="0" baseline="11111" sz="1500" spc="-315">
                <a:latin typeface="Cambria Math"/>
                <a:cs typeface="Cambria Math"/>
              </a:rPr>
              <a:t>∆𝑓𝑓</a:t>
            </a:r>
            <a:r>
              <a:rPr dirty="0" sz="700" spc="-210">
                <a:latin typeface="Cambria Math"/>
                <a:cs typeface="Cambria Math"/>
              </a:rPr>
              <a:t>𝑑𝑑𝑅𝑅0</a:t>
            </a:r>
            <a:r>
              <a:rPr dirty="0" sz="700" spc="120">
                <a:latin typeface="Cambria Math"/>
                <a:cs typeface="Cambria Math"/>
              </a:rPr>
              <a:t> </a:t>
            </a:r>
            <a:r>
              <a:rPr dirty="0" baseline="11111" sz="1500" spc="-7">
                <a:latin typeface="Cambria Math"/>
                <a:cs typeface="Cambria Math"/>
              </a:rPr>
              <a:t>−</a:t>
            </a:r>
            <a:r>
              <a:rPr dirty="0" baseline="11111" sz="1500" spc="-22">
                <a:latin typeface="Cambria Math"/>
                <a:cs typeface="Cambria Math"/>
              </a:rPr>
              <a:t> </a:t>
            </a:r>
            <a:r>
              <a:rPr dirty="0" baseline="11111" sz="1500" spc="-277">
                <a:latin typeface="Cambria Math"/>
                <a:cs typeface="Cambria Math"/>
              </a:rPr>
              <a:t>∆𝑓𝑓</a:t>
            </a:r>
            <a:r>
              <a:rPr dirty="0" sz="700" spc="-185">
                <a:latin typeface="Cambria Math"/>
                <a:cs typeface="Cambria Math"/>
              </a:rPr>
              <a:t>𝑑𝑑𝐸𝐸𝑆𝑆−𝑑𝑑𝑒𝑒𝑐𝑐𝑑𝑑</a:t>
            </a:r>
            <a:r>
              <a:rPr dirty="0" sz="700" spc="-85">
                <a:latin typeface="Cambria Math"/>
                <a:cs typeface="Cambria Math"/>
              </a:rPr>
              <a:t> </a:t>
            </a:r>
            <a:r>
              <a:rPr dirty="0" baseline="11111" sz="1500" spc="-1252">
                <a:latin typeface="Cambria Math"/>
                <a:cs typeface="Cambria Math"/>
              </a:rPr>
              <a:t>�</a:t>
            </a:r>
            <a:endParaRPr baseline="11111" sz="1500">
              <a:latin typeface="Cambria Math"/>
              <a:cs typeface="Cambria Math"/>
            </a:endParaRPr>
          </a:p>
          <a:p>
            <a:pPr marL="38100">
              <a:lnSpc>
                <a:spcPct val="100000"/>
              </a:lnSpc>
              <a:spcBef>
                <a:spcPts val="470"/>
              </a:spcBef>
            </a:pPr>
            <a:r>
              <a:rPr dirty="0" sz="1000" spc="-5">
                <a:latin typeface="Times New Roman"/>
                <a:cs typeface="Times New Roman"/>
              </a:rPr>
              <a:t>Solve this equation iteratively </a:t>
            </a:r>
            <a:r>
              <a:rPr dirty="0" sz="1000">
                <a:latin typeface="Times New Roman"/>
                <a:cs typeface="Times New Roman"/>
              </a:rPr>
              <a:t>for </a:t>
            </a:r>
            <a:r>
              <a:rPr dirty="0" sz="1000" spc="-5">
                <a:latin typeface="Times New Roman"/>
                <a:cs typeface="Times New Roman"/>
              </a:rPr>
              <a:t>P.</a:t>
            </a:r>
            <a:endParaRPr sz="1000">
              <a:latin typeface="Times New Roman"/>
              <a:cs typeface="Times New Roman"/>
            </a:endParaRPr>
          </a:p>
          <a:p>
            <a:pPr marL="38100">
              <a:lnSpc>
                <a:spcPct val="100000"/>
              </a:lnSpc>
              <a:spcBef>
                <a:spcPts val="550"/>
              </a:spcBef>
            </a:pPr>
            <a:r>
              <a:rPr dirty="0" sz="1000" spc="-5">
                <a:latin typeface="Times New Roman"/>
                <a:cs typeface="Times New Roman"/>
              </a:rPr>
              <a:t>The eccentricity </a:t>
            </a:r>
            <a:r>
              <a:rPr dirty="0" sz="1000" spc="-10">
                <a:latin typeface="Times New Roman"/>
                <a:cs typeface="Times New Roman"/>
              </a:rPr>
              <a:t>of </a:t>
            </a:r>
            <a:r>
              <a:rPr dirty="0" sz="1000" spc="-5">
                <a:latin typeface="Times New Roman"/>
                <a:cs typeface="Times New Roman"/>
              </a:rPr>
              <a:t>the resultant prestress force at mid-span is </a:t>
            </a:r>
            <a:r>
              <a:rPr dirty="0" sz="1000">
                <a:latin typeface="Times New Roman"/>
                <a:cs typeface="Times New Roman"/>
              </a:rPr>
              <a:t>27.304</a:t>
            </a:r>
            <a:r>
              <a:rPr dirty="0" sz="1000" spc="50">
                <a:latin typeface="Times New Roman"/>
                <a:cs typeface="Times New Roman"/>
              </a:rPr>
              <a:t> </a:t>
            </a:r>
            <a:r>
              <a:rPr dirty="0" sz="1000">
                <a:latin typeface="Times New Roman"/>
                <a:cs typeface="Times New Roman"/>
              </a:rPr>
              <a:t>in.</a:t>
            </a:r>
            <a:endParaRPr sz="1000">
              <a:latin typeface="Times New Roman"/>
              <a:cs typeface="Times New Roman"/>
            </a:endParaRPr>
          </a:p>
        </p:txBody>
      </p:sp>
      <p:sp>
        <p:nvSpPr>
          <p:cNvPr id="37" name="object 37"/>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36</a:t>
            </a:r>
          </a:p>
        </p:txBody>
      </p:sp>
      <p:sp>
        <p:nvSpPr>
          <p:cNvPr id="34" name="object 34"/>
          <p:cNvSpPr txBox="1"/>
          <p:nvPr/>
        </p:nvSpPr>
        <p:spPr>
          <a:xfrm>
            <a:off x="2201672" y="7925816"/>
            <a:ext cx="10096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505">
                <a:latin typeface="Cambria Math"/>
                <a:cs typeface="Cambria Math"/>
              </a:rPr>
              <a:t>𝑔𝑔</a:t>
            </a:r>
            <a:endParaRPr sz="700">
              <a:latin typeface="Cambria Math"/>
              <a:cs typeface="Cambria Math"/>
            </a:endParaRPr>
          </a:p>
        </p:txBody>
      </p:sp>
      <p:sp>
        <p:nvSpPr>
          <p:cNvPr id="35" name="object 35"/>
          <p:cNvSpPr txBox="1"/>
          <p:nvPr/>
        </p:nvSpPr>
        <p:spPr>
          <a:xfrm>
            <a:off x="647700" y="7858745"/>
            <a:ext cx="2253615" cy="177800"/>
          </a:xfrm>
          <a:prstGeom prst="rect">
            <a:avLst/>
          </a:prstGeom>
        </p:spPr>
        <p:txBody>
          <a:bodyPr wrap="square" lIns="0" tIns="12065" rIns="0" bIns="0" rtlCol="0" vert="horz">
            <a:spAutoFit/>
          </a:bodyPr>
          <a:lstStyle/>
          <a:p>
            <a:pPr marL="38100">
              <a:lnSpc>
                <a:spcPct val="100000"/>
              </a:lnSpc>
              <a:spcBef>
                <a:spcPts val="95"/>
              </a:spcBef>
            </a:pPr>
            <a:r>
              <a:rPr dirty="0" sz="1000" spc="-5">
                <a:latin typeface="Times New Roman"/>
                <a:cs typeface="Times New Roman"/>
              </a:rPr>
              <a:t>Assume </a:t>
            </a:r>
            <a:r>
              <a:rPr dirty="0" sz="1000">
                <a:latin typeface="Times New Roman"/>
                <a:cs typeface="Times New Roman"/>
              </a:rPr>
              <a:t>10% </a:t>
            </a:r>
            <a:r>
              <a:rPr dirty="0" sz="1000" spc="-5">
                <a:latin typeface="Times New Roman"/>
                <a:cs typeface="Times New Roman"/>
              </a:rPr>
              <a:t>initial loss and </a:t>
            </a:r>
            <a:r>
              <a:rPr dirty="0" sz="1000" spc="-145">
                <a:latin typeface="Cambria Math"/>
                <a:cs typeface="Cambria Math"/>
              </a:rPr>
              <a:t>𝑓𝑓</a:t>
            </a:r>
            <a:r>
              <a:rPr dirty="0" baseline="31746" sz="1050" spc="-217">
                <a:latin typeface="Cambria Math"/>
                <a:cs typeface="Cambria Math"/>
              </a:rPr>
              <a:t>′ </a:t>
            </a:r>
            <a:r>
              <a:rPr dirty="0" sz="1000" spc="-5">
                <a:latin typeface="Cambria Math"/>
                <a:cs typeface="Cambria Math"/>
              </a:rPr>
              <a:t>= 7.2</a:t>
            </a:r>
            <a:r>
              <a:rPr dirty="0" sz="1000" spc="-145">
                <a:latin typeface="Cambria Math"/>
                <a:cs typeface="Cambria Math"/>
              </a:rPr>
              <a:t> </a:t>
            </a:r>
            <a:r>
              <a:rPr dirty="0" sz="1000" spc="-229">
                <a:latin typeface="Cambria Math"/>
                <a:cs typeface="Cambria Math"/>
              </a:rPr>
              <a:t>𝑘𝑘𝑠𝑠𝑠𝑠</a:t>
            </a:r>
            <a:r>
              <a:rPr dirty="0" sz="1000" spc="-229">
                <a:latin typeface="Times New Roman"/>
                <a:cs typeface="Times New Roman"/>
              </a:rPr>
              <a:t>.</a:t>
            </a:r>
            <a:endParaRPr sz="1000">
              <a:latin typeface="Times New Roman"/>
              <a:cs typeface="Times New Roman"/>
            </a:endParaRPr>
          </a:p>
        </p:txBody>
      </p:sp>
      <p:sp>
        <p:nvSpPr>
          <p:cNvPr id="36" name="object 36"/>
          <p:cNvSpPr txBox="1"/>
          <p:nvPr/>
        </p:nvSpPr>
        <p:spPr>
          <a:xfrm>
            <a:off x="660546" y="8015075"/>
            <a:ext cx="4703445" cy="697865"/>
          </a:xfrm>
          <a:prstGeom prst="rect">
            <a:avLst/>
          </a:prstGeom>
        </p:spPr>
        <p:txBody>
          <a:bodyPr wrap="square" lIns="0" tIns="84455" rIns="0" bIns="0" rtlCol="0" vert="horz">
            <a:spAutoFit/>
          </a:bodyPr>
          <a:lstStyle/>
          <a:p>
            <a:pPr algn="ctr" marL="1743075">
              <a:lnSpc>
                <a:spcPct val="100000"/>
              </a:lnSpc>
              <a:spcBef>
                <a:spcPts val="665"/>
              </a:spcBef>
            </a:pPr>
            <a:r>
              <a:rPr dirty="0" sz="1000" spc="-270">
                <a:latin typeface="Cambria Math"/>
                <a:cs typeface="Cambria Math"/>
              </a:rPr>
              <a:t>𝐸𝐸</a:t>
            </a:r>
            <a:r>
              <a:rPr dirty="0" baseline="-15873" sz="1050" spc="-405">
                <a:latin typeface="Cambria Math"/>
                <a:cs typeface="Cambria Math"/>
              </a:rPr>
              <a:t>𝑐𝑐𝑔𝑔</a:t>
            </a:r>
            <a:r>
              <a:rPr dirty="0" baseline="-15873" sz="1050" spc="300">
                <a:latin typeface="Cambria Math"/>
                <a:cs typeface="Cambria Math"/>
              </a:rPr>
              <a:t> </a:t>
            </a:r>
            <a:r>
              <a:rPr dirty="0" sz="1000" spc="-5">
                <a:latin typeface="Cambria Math"/>
                <a:cs typeface="Cambria Math"/>
              </a:rPr>
              <a:t>= </a:t>
            </a:r>
            <a:r>
              <a:rPr dirty="0" sz="1000">
                <a:latin typeface="Cambria Math"/>
                <a:cs typeface="Cambria Math"/>
              </a:rPr>
              <a:t>120000</a:t>
            </a:r>
            <a:r>
              <a:rPr dirty="0" baseline="2777" sz="1500">
                <a:latin typeface="Cambria Math"/>
                <a:cs typeface="Cambria Math"/>
              </a:rPr>
              <a:t>(</a:t>
            </a:r>
            <a:r>
              <a:rPr dirty="0" sz="1000">
                <a:latin typeface="Cambria Math"/>
                <a:cs typeface="Cambria Math"/>
              </a:rPr>
              <a:t>1.0</a:t>
            </a:r>
            <a:r>
              <a:rPr dirty="0" baseline="2777" sz="1500">
                <a:latin typeface="Cambria Math"/>
                <a:cs typeface="Cambria Math"/>
              </a:rPr>
              <a:t>)(</a:t>
            </a:r>
            <a:r>
              <a:rPr dirty="0" sz="1000">
                <a:latin typeface="Cambria Math"/>
                <a:cs typeface="Cambria Math"/>
              </a:rPr>
              <a:t>0.155</a:t>
            </a:r>
            <a:r>
              <a:rPr dirty="0" baseline="2777" sz="1500">
                <a:latin typeface="Cambria Math"/>
                <a:cs typeface="Cambria Math"/>
              </a:rPr>
              <a:t>)</a:t>
            </a:r>
            <a:r>
              <a:rPr dirty="0" baseline="27777" sz="1050">
                <a:latin typeface="Cambria Math"/>
                <a:cs typeface="Cambria Math"/>
              </a:rPr>
              <a:t>2</a:t>
            </a:r>
            <a:r>
              <a:rPr dirty="0" baseline="2777" sz="1500">
                <a:latin typeface="Cambria Math"/>
                <a:cs typeface="Cambria Math"/>
              </a:rPr>
              <a:t>(</a:t>
            </a:r>
            <a:r>
              <a:rPr dirty="0" sz="1000">
                <a:latin typeface="Cambria Math"/>
                <a:cs typeface="Cambria Math"/>
              </a:rPr>
              <a:t>7.2</a:t>
            </a:r>
            <a:r>
              <a:rPr dirty="0" baseline="2777" sz="1500">
                <a:latin typeface="Cambria Math"/>
                <a:cs typeface="Cambria Math"/>
              </a:rPr>
              <a:t>)</a:t>
            </a:r>
            <a:r>
              <a:rPr dirty="0" baseline="27777" sz="1050">
                <a:latin typeface="Cambria Math"/>
                <a:cs typeface="Cambria Math"/>
              </a:rPr>
              <a:t>0.33 </a:t>
            </a:r>
            <a:r>
              <a:rPr dirty="0" sz="1000" spc="-5">
                <a:latin typeface="Cambria Math"/>
                <a:cs typeface="Cambria Math"/>
              </a:rPr>
              <a:t>= 5530.5</a:t>
            </a:r>
            <a:r>
              <a:rPr dirty="0" sz="1000" spc="-65">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algn="ctr" marL="1744980">
              <a:lnSpc>
                <a:spcPct val="100000"/>
              </a:lnSpc>
              <a:spcBef>
                <a:spcPts val="565"/>
              </a:spcBef>
            </a:pPr>
            <a:r>
              <a:rPr dirty="0" sz="1000" spc="-315">
                <a:latin typeface="Cambria Math"/>
                <a:cs typeface="Cambria Math"/>
              </a:rPr>
              <a:t>𝑃𝑃</a:t>
            </a:r>
            <a:r>
              <a:rPr dirty="0" sz="1000" spc="85">
                <a:latin typeface="Cambria Math"/>
                <a:cs typeface="Cambria Math"/>
              </a:rPr>
              <a:t> </a:t>
            </a:r>
            <a:r>
              <a:rPr dirty="0" sz="1000" spc="-5">
                <a:latin typeface="Cambria Math"/>
                <a:cs typeface="Cambria Math"/>
              </a:rPr>
              <a:t>= (61 + 4)</a:t>
            </a:r>
            <a:r>
              <a:rPr dirty="0" baseline="2777" sz="1500" spc="-7">
                <a:latin typeface="Cambria Math"/>
                <a:cs typeface="Cambria Math"/>
              </a:rPr>
              <a:t>(</a:t>
            </a:r>
            <a:r>
              <a:rPr dirty="0" sz="1000" spc="-5">
                <a:latin typeface="Cambria Math"/>
                <a:cs typeface="Cambria Math"/>
              </a:rPr>
              <a:t>0.217</a:t>
            </a:r>
            <a:r>
              <a:rPr dirty="0" baseline="2777" sz="1500" spc="-7">
                <a:latin typeface="Cambria Math"/>
                <a:cs typeface="Cambria Math"/>
              </a:rPr>
              <a:t>)(</a:t>
            </a:r>
            <a:r>
              <a:rPr dirty="0" sz="1000" spc="-5">
                <a:latin typeface="Cambria Math"/>
                <a:cs typeface="Cambria Math"/>
              </a:rPr>
              <a:t>1 − 0.10</a:t>
            </a:r>
            <a:r>
              <a:rPr dirty="0" baseline="2777" sz="1500" spc="-7">
                <a:latin typeface="Cambria Math"/>
                <a:cs typeface="Cambria Math"/>
              </a:rPr>
              <a:t>)(</a:t>
            </a:r>
            <a:r>
              <a:rPr dirty="0" sz="1000" spc="-5">
                <a:latin typeface="Cambria Math"/>
                <a:cs typeface="Cambria Math"/>
              </a:rPr>
              <a:t>202.5</a:t>
            </a:r>
            <a:r>
              <a:rPr dirty="0" baseline="2777" sz="1500" spc="-7">
                <a:latin typeface="Cambria Math"/>
                <a:cs typeface="Cambria Math"/>
              </a:rPr>
              <a:t>) </a:t>
            </a:r>
            <a:r>
              <a:rPr dirty="0" sz="1000" spc="-5">
                <a:latin typeface="Cambria Math"/>
                <a:cs typeface="Cambria Math"/>
              </a:rPr>
              <a:t>=</a:t>
            </a:r>
            <a:r>
              <a:rPr dirty="0" sz="1000" spc="45">
                <a:latin typeface="Cambria Math"/>
                <a:cs typeface="Cambria Math"/>
              </a:rPr>
              <a:t> </a:t>
            </a:r>
            <a:r>
              <a:rPr dirty="0" sz="1000" spc="-5">
                <a:latin typeface="Cambria Math"/>
                <a:cs typeface="Cambria Math"/>
              </a:rPr>
              <a:t>2570.6 </a:t>
            </a:r>
            <a:r>
              <a:rPr dirty="0" sz="1000" spc="-290">
                <a:latin typeface="Cambria Math"/>
                <a:cs typeface="Cambria Math"/>
              </a:rPr>
              <a:t>𝑘𝑘𝑠𝑠𝑘𝑘</a:t>
            </a:r>
            <a:endParaRPr sz="1000">
              <a:latin typeface="Cambria Math"/>
              <a:cs typeface="Cambria Math"/>
            </a:endParaRPr>
          </a:p>
          <a:p>
            <a:pPr marL="25400">
              <a:lnSpc>
                <a:spcPct val="100000"/>
              </a:lnSpc>
              <a:spcBef>
                <a:spcPts val="560"/>
              </a:spcBef>
            </a:pPr>
            <a:r>
              <a:rPr dirty="0" sz="1000" spc="-5">
                <a:latin typeface="Times New Roman"/>
                <a:cs typeface="Times New Roman"/>
              </a:rPr>
              <a:t>At </a:t>
            </a:r>
            <a:r>
              <a:rPr dirty="0" sz="1000" spc="-10">
                <a:latin typeface="Times New Roman"/>
                <a:cs typeface="Times New Roman"/>
              </a:rPr>
              <a:t>CG </a:t>
            </a:r>
            <a:r>
              <a:rPr dirty="0" sz="1000">
                <a:latin typeface="Times New Roman"/>
                <a:cs typeface="Times New Roman"/>
              </a:rPr>
              <a:t>of permanent</a:t>
            </a:r>
            <a:r>
              <a:rPr dirty="0" sz="1000" spc="15">
                <a:latin typeface="Times New Roman"/>
                <a:cs typeface="Times New Roman"/>
              </a:rPr>
              <a:t> </a:t>
            </a:r>
            <a:r>
              <a:rPr dirty="0" sz="1000" spc="-5">
                <a:latin typeface="Times New Roman"/>
                <a:cs typeface="Times New Roman"/>
              </a:rPr>
              <a:t>strands</a:t>
            </a:r>
            <a:endParaRPr sz="1000">
              <a:latin typeface="Times New Roman"/>
              <a:cs typeface="Times New Roman"/>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p:nvPr/>
        </p:nvSpPr>
        <p:spPr>
          <a:xfrm>
            <a:off x="1563624" y="1209300"/>
            <a:ext cx="623570" cy="0"/>
          </a:xfrm>
          <a:custGeom>
            <a:avLst/>
            <a:gdLst/>
            <a:ahLst/>
            <a:cxnLst/>
            <a:rect l="l" t="t" r="r" b="b"/>
            <a:pathLst>
              <a:path w="623569" h="0">
                <a:moveTo>
                  <a:pt x="0" y="0"/>
                </a:moveTo>
                <a:lnTo>
                  <a:pt x="623315" y="0"/>
                </a:lnTo>
              </a:path>
            </a:pathLst>
          </a:custGeom>
          <a:ln w="7607">
            <a:solidFill>
              <a:srgbClr val="000000"/>
            </a:solidFill>
          </a:ln>
        </p:spPr>
        <p:txBody>
          <a:bodyPr wrap="square" lIns="0" tIns="0" rIns="0" bIns="0" rtlCol="0"/>
          <a:lstStyle/>
          <a:p/>
        </p:txBody>
      </p:sp>
      <p:sp>
        <p:nvSpPr>
          <p:cNvPr id="4" name="object 4"/>
          <p:cNvSpPr/>
          <p:nvPr/>
        </p:nvSpPr>
        <p:spPr>
          <a:xfrm>
            <a:off x="2337816" y="1209300"/>
            <a:ext cx="1862455" cy="0"/>
          </a:xfrm>
          <a:custGeom>
            <a:avLst/>
            <a:gdLst/>
            <a:ahLst/>
            <a:cxnLst/>
            <a:rect l="l" t="t" r="r" b="b"/>
            <a:pathLst>
              <a:path w="1862454" h="0">
                <a:moveTo>
                  <a:pt x="0" y="0"/>
                </a:moveTo>
                <a:lnTo>
                  <a:pt x="1862340" y="0"/>
                </a:lnTo>
              </a:path>
            </a:pathLst>
          </a:custGeom>
          <a:ln w="7607">
            <a:solidFill>
              <a:srgbClr val="000000"/>
            </a:solidFill>
          </a:ln>
        </p:spPr>
        <p:txBody>
          <a:bodyPr wrap="square" lIns="0" tIns="0" rIns="0" bIns="0" rtlCol="0"/>
          <a:lstStyle/>
          <a:p/>
        </p:txBody>
      </p:sp>
      <p:sp>
        <p:nvSpPr>
          <p:cNvPr id="5" name="object 5"/>
          <p:cNvSpPr txBox="1"/>
          <p:nvPr/>
        </p:nvSpPr>
        <p:spPr>
          <a:xfrm>
            <a:off x="4216400" y="1105915"/>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6" name="object 6"/>
          <p:cNvSpPr txBox="1"/>
          <p:nvPr/>
        </p:nvSpPr>
        <p:spPr>
          <a:xfrm>
            <a:off x="5292341" y="1020534"/>
            <a:ext cx="21653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a:t>
            </a:r>
            <a:r>
              <a:rPr dirty="0" sz="1000" spc="-575">
                <a:latin typeface="Cambria Math"/>
                <a:cs typeface="Cambria Math"/>
              </a:rPr>
              <a:t>𝑓𝑓𝑓𝑓</a:t>
            </a:r>
            <a:endParaRPr sz="1000">
              <a:latin typeface="Cambria Math"/>
              <a:cs typeface="Cambria Math"/>
            </a:endParaRPr>
          </a:p>
        </p:txBody>
      </p:sp>
      <p:sp>
        <p:nvSpPr>
          <p:cNvPr id="7" name="object 7"/>
          <p:cNvSpPr txBox="1"/>
          <p:nvPr/>
        </p:nvSpPr>
        <p:spPr>
          <a:xfrm>
            <a:off x="4339856" y="881898"/>
            <a:ext cx="1884045" cy="252095"/>
          </a:xfrm>
          <a:prstGeom prst="rect">
            <a:avLst/>
          </a:prstGeom>
        </p:spPr>
        <p:txBody>
          <a:bodyPr wrap="square" lIns="0" tIns="12065" rIns="0" bIns="0" rtlCol="0" vert="horz">
            <a:spAutoFit/>
          </a:bodyPr>
          <a:lstStyle/>
          <a:p>
            <a:pPr algn="ctr" marL="236854">
              <a:lnSpc>
                <a:spcPts val="894"/>
              </a:lnSpc>
              <a:spcBef>
                <a:spcPts val="95"/>
              </a:spcBef>
            </a:pPr>
            <a:r>
              <a:rPr dirty="0" u="sng" sz="1000" spc="-165">
                <a:uFill>
                  <a:solidFill>
                    <a:srgbClr val="000000"/>
                  </a:solidFill>
                </a:uFill>
                <a:latin typeface="Cambria Math"/>
                <a:cs typeface="Cambria Math"/>
              </a:rPr>
              <a:t>12𝑠𝑠𝑠𝑠</a:t>
            </a:r>
            <a:endParaRPr sz="1000">
              <a:latin typeface="Cambria Math"/>
              <a:cs typeface="Cambria Math"/>
            </a:endParaRPr>
          </a:p>
          <a:p>
            <a:pPr algn="ctr">
              <a:lnSpc>
                <a:spcPts val="894"/>
              </a:lnSpc>
              <a:tabLst>
                <a:tab pos="1177925" algn="l"/>
              </a:tabLst>
            </a:pPr>
            <a:r>
              <a:rPr dirty="0" baseline="2777" sz="1500" spc="-89">
                <a:latin typeface="Cambria Math"/>
                <a:cs typeface="Cambria Math"/>
              </a:rPr>
              <a:t>(</a:t>
            </a:r>
            <a:r>
              <a:rPr dirty="0" sz="1000" spc="-60">
                <a:latin typeface="Cambria Math"/>
                <a:cs typeface="Cambria Math"/>
              </a:rPr>
              <a:t>3514.22𝑘𝑘  </a:t>
            </a:r>
            <a:r>
              <a:rPr dirty="0" sz="1000" spc="-5">
                <a:latin typeface="Cambria Math"/>
                <a:cs typeface="Cambria Math"/>
              </a:rPr>
              <a:t>∙</a:t>
            </a:r>
            <a:r>
              <a:rPr dirty="0" sz="1000" spc="-55">
                <a:latin typeface="Cambria Math"/>
                <a:cs typeface="Cambria Math"/>
              </a:rPr>
              <a:t> </a:t>
            </a:r>
            <a:r>
              <a:rPr dirty="0" sz="1000" spc="-250">
                <a:latin typeface="Cambria Math"/>
                <a:cs typeface="Cambria Math"/>
              </a:rPr>
              <a:t>𝑓𝑓𝑓𝑓</a:t>
            </a:r>
            <a:r>
              <a:rPr dirty="0" baseline="2777" sz="1500" spc="-375">
                <a:latin typeface="Cambria Math"/>
                <a:cs typeface="Cambria Math"/>
              </a:rPr>
              <a:t>)</a:t>
            </a:r>
            <a:r>
              <a:rPr dirty="0" baseline="2777" sz="1500" spc="-60">
                <a:latin typeface="Cambria Math"/>
                <a:cs typeface="Cambria Math"/>
              </a:rPr>
              <a:t> </a:t>
            </a:r>
            <a:r>
              <a:rPr dirty="0" sz="1000" spc="-254">
                <a:latin typeface="Cambria Math"/>
                <a:cs typeface="Cambria Math"/>
              </a:rPr>
              <a:t>�	�</a:t>
            </a:r>
            <a:r>
              <a:rPr dirty="0" sz="1000" spc="-105">
                <a:latin typeface="Cambria Math"/>
                <a:cs typeface="Cambria Math"/>
              </a:rPr>
              <a:t> </a:t>
            </a:r>
            <a:r>
              <a:rPr dirty="0" baseline="2777" sz="1500" spc="-135">
                <a:latin typeface="Cambria Math"/>
                <a:cs typeface="Cambria Math"/>
              </a:rPr>
              <a:t>(</a:t>
            </a:r>
            <a:r>
              <a:rPr dirty="0" sz="1000" spc="-90">
                <a:latin typeface="Cambria Math"/>
                <a:cs typeface="Cambria Math"/>
              </a:rPr>
              <a:t>31.477𝑠𝑠𝑠𝑠</a:t>
            </a:r>
            <a:r>
              <a:rPr dirty="0" baseline="2777" sz="1500" spc="-135">
                <a:latin typeface="Cambria Math"/>
                <a:cs typeface="Cambria Math"/>
              </a:rPr>
              <a:t>)</a:t>
            </a:r>
            <a:endParaRPr baseline="2777" sz="1500">
              <a:latin typeface="Cambria Math"/>
              <a:cs typeface="Cambria Math"/>
            </a:endParaRPr>
          </a:p>
        </p:txBody>
      </p:sp>
      <p:sp>
        <p:nvSpPr>
          <p:cNvPr id="8" name="object 8"/>
          <p:cNvSpPr txBox="1"/>
          <p:nvPr/>
        </p:nvSpPr>
        <p:spPr>
          <a:xfrm>
            <a:off x="810768" y="977273"/>
            <a:ext cx="4863465" cy="391795"/>
          </a:xfrm>
          <a:prstGeom prst="rect">
            <a:avLst/>
          </a:prstGeom>
        </p:spPr>
        <p:txBody>
          <a:bodyPr wrap="square" lIns="0" tIns="43180" rIns="0" bIns="0" rtlCol="0" vert="horz">
            <a:spAutoFit/>
          </a:bodyPr>
          <a:lstStyle/>
          <a:p>
            <a:pPr marL="769620">
              <a:lnSpc>
                <a:spcPct val="100000"/>
              </a:lnSpc>
              <a:spcBef>
                <a:spcPts val="340"/>
              </a:spcBef>
              <a:tabLst>
                <a:tab pos="1526540" algn="l"/>
              </a:tabLst>
            </a:pPr>
            <a:r>
              <a:rPr dirty="0" sz="1000" spc="-5">
                <a:latin typeface="Cambria Math"/>
                <a:cs typeface="Cambria Math"/>
              </a:rPr>
              <a:t>2570.6</a:t>
            </a:r>
            <a:r>
              <a:rPr dirty="0" sz="1000" spc="15">
                <a:latin typeface="Cambria Math"/>
                <a:cs typeface="Cambria Math"/>
              </a:rPr>
              <a:t> </a:t>
            </a:r>
            <a:r>
              <a:rPr dirty="0" sz="1000" spc="-290">
                <a:latin typeface="Cambria Math"/>
                <a:cs typeface="Cambria Math"/>
              </a:rPr>
              <a:t>𝑘𝑘𝑠𝑠𝑘𝑘	</a:t>
            </a:r>
            <a:r>
              <a:rPr dirty="0" baseline="2777" sz="1500" spc="-150">
                <a:latin typeface="Cambria Math"/>
                <a:cs typeface="Cambria Math"/>
              </a:rPr>
              <a:t>(</a:t>
            </a:r>
            <a:r>
              <a:rPr dirty="0" sz="1000" spc="-100">
                <a:latin typeface="Cambria Math"/>
                <a:cs typeface="Cambria Math"/>
              </a:rPr>
              <a:t>2570.6𝑘𝑘𝑠𝑠𝑘𝑘</a:t>
            </a:r>
            <a:r>
              <a:rPr dirty="0" baseline="2777" sz="1500" spc="-150">
                <a:latin typeface="Cambria Math"/>
                <a:cs typeface="Cambria Math"/>
              </a:rPr>
              <a:t>)</a:t>
            </a:r>
            <a:r>
              <a:rPr dirty="0" sz="1000" spc="-100">
                <a:latin typeface="Cambria Math"/>
                <a:cs typeface="Cambria Math"/>
              </a:rPr>
              <a:t>(27.304𝑠𝑠𝑠𝑠)(31.477𝑠𝑠𝑠𝑠)</a:t>
            </a:r>
            <a:endParaRPr sz="1000">
              <a:latin typeface="Cambria Math"/>
              <a:cs typeface="Cambria Math"/>
            </a:endParaRPr>
          </a:p>
          <a:p>
            <a:pPr marL="76200">
              <a:lnSpc>
                <a:spcPct val="100000"/>
              </a:lnSpc>
              <a:spcBef>
                <a:spcPts val="240"/>
              </a:spcBef>
              <a:tabLst>
                <a:tab pos="2110740" algn="l"/>
                <a:tab pos="4123690" algn="l"/>
              </a:tabLst>
            </a:pPr>
            <a:r>
              <a:rPr dirty="0" baseline="36111" sz="1500" spc="-284">
                <a:latin typeface="Cambria Math"/>
                <a:cs typeface="Cambria Math"/>
              </a:rPr>
              <a:t>𝑓𝑓</a:t>
            </a:r>
            <a:r>
              <a:rPr dirty="0" baseline="35714" sz="1050" spc="-284">
                <a:latin typeface="Cambria Math"/>
                <a:cs typeface="Cambria Math"/>
              </a:rPr>
              <a:t>𝑐𝑐𝑔𝑔𝑑𝑑−𝑑𝑑𝑒𝑒𝑔𝑔𝑐𝑐</a:t>
            </a:r>
            <a:r>
              <a:rPr dirty="0" baseline="35714" sz="1050" spc="284">
                <a:latin typeface="Cambria Math"/>
                <a:cs typeface="Cambria Math"/>
              </a:rPr>
              <a:t> </a:t>
            </a:r>
            <a:r>
              <a:rPr dirty="0" baseline="36111" sz="1500" spc="-7">
                <a:latin typeface="Cambria Math"/>
                <a:cs typeface="Cambria Math"/>
              </a:rPr>
              <a:t>=</a:t>
            </a:r>
            <a:r>
              <a:rPr dirty="0" baseline="36111" sz="1500" spc="112">
                <a:latin typeface="Cambria Math"/>
                <a:cs typeface="Cambria Math"/>
              </a:rPr>
              <a:t> </a:t>
            </a:r>
            <a:r>
              <a:rPr dirty="0" sz="1000" spc="-80">
                <a:latin typeface="Cambria Math"/>
                <a:cs typeface="Cambria Math"/>
              </a:rPr>
              <a:t>923.531𝑠𝑠𝑠𝑠</a:t>
            </a:r>
            <a:r>
              <a:rPr dirty="0" baseline="23809" sz="1050" spc="-120">
                <a:latin typeface="Cambria Math"/>
                <a:cs typeface="Cambria Math"/>
              </a:rPr>
              <a:t>2  </a:t>
            </a:r>
            <a:r>
              <a:rPr dirty="0" baseline="23809" sz="1050" spc="-37">
                <a:latin typeface="Cambria Math"/>
                <a:cs typeface="Cambria Math"/>
              </a:rPr>
              <a:t> </a:t>
            </a:r>
            <a:r>
              <a:rPr dirty="0" baseline="36111" sz="1500" spc="-7">
                <a:latin typeface="Cambria Math"/>
                <a:cs typeface="Cambria Math"/>
              </a:rPr>
              <a:t>+	</a:t>
            </a:r>
            <a:r>
              <a:rPr dirty="0" sz="1000" spc="-70">
                <a:latin typeface="Cambria Math"/>
                <a:cs typeface="Cambria Math"/>
              </a:rPr>
              <a:t>734356.0𝑠𝑠𝑠𝑠</a:t>
            </a:r>
            <a:r>
              <a:rPr dirty="0" baseline="23809" sz="1050" spc="-104">
                <a:latin typeface="Cambria Math"/>
                <a:cs typeface="Cambria Math"/>
              </a:rPr>
              <a:t>4	</a:t>
            </a:r>
            <a:r>
              <a:rPr dirty="0" sz="1000" spc="-75">
                <a:latin typeface="Cambria Math"/>
                <a:cs typeface="Cambria Math"/>
              </a:rPr>
              <a:t>734356.0𝑠𝑠𝑠𝑠</a:t>
            </a:r>
            <a:r>
              <a:rPr dirty="0" baseline="23809" sz="1050" spc="-112">
                <a:latin typeface="Cambria Math"/>
                <a:cs typeface="Cambria Math"/>
              </a:rPr>
              <a:t>4</a:t>
            </a:r>
            <a:endParaRPr baseline="23809" sz="1050">
              <a:latin typeface="Cambria Math"/>
              <a:cs typeface="Cambria Math"/>
            </a:endParaRPr>
          </a:p>
        </p:txBody>
      </p:sp>
      <p:sp>
        <p:nvSpPr>
          <p:cNvPr id="9" name="object 9"/>
          <p:cNvSpPr/>
          <p:nvPr/>
        </p:nvSpPr>
        <p:spPr>
          <a:xfrm>
            <a:off x="4352544" y="1209300"/>
            <a:ext cx="1861185" cy="0"/>
          </a:xfrm>
          <a:custGeom>
            <a:avLst/>
            <a:gdLst/>
            <a:ahLst/>
            <a:cxnLst/>
            <a:rect l="l" t="t" r="r" b="b"/>
            <a:pathLst>
              <a:path w="1861185" h="0">
                <a:moveTo>
                  <a:pt x="0" y="0"/>
                </a:moveTo>
                <a:lnTo>
                  <a:pt x="1860803" y="0"/>
                </a:lnTo>
              </a:path>
            </a:pathLst>
          </a:custGeom>
          <a:ln w="7607">
            <a:solidFill>
              <a:srgbClr val="000000"/>
            </a:solidFill>
          </a:ln>
        </p:spPr>
        <p:txBody>
          <a:bodyPr wrap="square" lIns="0" tIns="0" rIns="0" bIns="0" rtlCol="0"/>
          <a:lstStyle/>
          <a:p/>
        </p:txBody>
      </p:sp>
      <p:sp>
        <p:nvSpPr>
          <p:cNvPr id="10" name="object 10"/>
          <p:cNvSpPr txBox="1"/>
          <p:nvPr/>
        </p:nvSpPr>
        <p:spPr>
          <a:xfrm>
            <a:off x="6235700" y="1105915"/>
            <a:ext cx="65786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3.984</a:t>
            </a:r>
            <a:r>
              <a:rPr dirty="0" sz="1000">
                <a:latin typeface="Cambria Math"/>
                <a:cs typeface="Cambria Math"/>
              </a:rPr>
              <a:t> </a:t>
            </a:r>
            <a:r>
              <a:rPr dirty="0" sz="1000" spc="-275">
                <a:latin typeface="Cambria Math"/>
                <a:cs typeface="Cambria Math"/>
              </a:rPr>
              <a:t>𝑘𝑘𝑠𝑠𝑠𝑠</a:t>
            </a:r>
            <a:endParaRPr sz="1000">
              <a:latin typeface="Cambria Math"/>
              <a:cs typeface="Cambria Math"/>
            </a:endParaRPr>
          </a:p>
        </p:txBody>
      </p:sp>
      <p:sp>
        <p:nvSpPr>
          <p:cNvPr id="11" name="object 11"/>
          <p:cNvSpPr/>
          <p:nvPr/>
        </p:nvSpPr>
        <p:spPr>
          <a:xfrm>
            <a:off x="3364991" y="1575060"/>
            <a:ext cx="550545" cy="0"/>
          </a:xfrm>
          <a:custGeom>
            <a:avLst/>
            <a:gdLst/>
            <a:ahLst/>
            <a:cxnLst/>
            <a:rect l="l" t="t" r="r" b="b"/>
            <a:pathLst>
              <a:path w="550545" h="0">
                <a:moveTo>
                  <a:pt x="0" y="0"/>
                </a:moveTo>
                <a:lnTo>
                  <a:pt x="550163" y="0"/>
                </a:lnTo>
              </a:path>
            </a:pathLst>
          </a:custGeom>
          <a:ln w="7607">
            <a:solidFill>
              <a:srgbClr val="000000"/>
            </a:solidFill>
          </a:ln>
        </p:spPr>
        <p:txBody>
          <a:bodyPr wrap="square" lIns="0" tIns="0" rIns="0" bIns="0" rtlCol="0"/>
          <a:lstStyle/>
          <a:p/>
        </p:txBody>
      </p:sp>
      <p:sp>
        <p:nvSpPr>
          <p:cNvPr id="12" name="object 12"/>
          <p:cNvSpPr txBox="1"/>
          <p:nvPr/>
        </p:nvSpPr>
        <p:spPr>
          <a:xfrm>
            <a:off x="660400" y="1374150"/>
            <a:ext cx="4552315" cy="555625"/>
          </a:xfrm>
          <a:prstGeom prst="rect">
            <a:avLst/>
          </a:prstGeom>
        </p:spPr>
        <p:txBody>
          <a:bodyPr wrap="square" lIns="0" tIns="12065" rIns="0" bIns="0" rtlCol="0" vert="horz">
            <a:spAutoFit/>
          </a:bodyPr>
          <a:lstStyle/>
          <a:p>
            <a:pPr marL="2716530">
              <a:lnSpc>
                <a:spcPts val="985"/>
              </a:lnSpc>
              <a:spcBef>
                <a:spcPts val="95"/>
              </a:spcBef>
            </a:pPr>
            <a:r>
              <a:rPr dirty="0" sz="1000" spc="-150">
                <a:latin typeface="Cambria Math"/>
                <a:cs typeface="Cambria Math"/>
              </a:rPr>
              <a:t>28500𝑘𝑘𝑠𝑠𝑠𝑠</a:t>
            </a:r>
            <a:endParaRPr sz="1000">
              <a:latin typeface="Cambria Math"/>
              <a:cs typeface="Cambria Math"/>
            </a:endParaRPr>
          </a:p>
          <a:p>
            <a:pPr marL="1943735">
              <a:lnSpc>
                <a:spcPts val="985"/>
              </a:lnSpc>
            </a:pPr>
            <a:r>
              <a:rPr dirty="0" sz="1000" spc="-185">
                <a:latin typeface="Cambria Math"/>
                <a:cs typeface="Cambria Math"/>
              </a:rPr>
              <a:t>∆𝑓𝑓</a:t>
            </a:r>
            <a:r>
              <a:rPr dirty="0" baseline="-15873" sz="1050" spc="-277">
                <a:latin typeface="Cambria Math"/>
                <a:cs typeface="Cambria Math"/>
              </a:rPr>
              <a:t>𝑑𝑑𝐸𝐸𝑆𝑆−𝑑𝑑𝑒𝑒𝑔𝑔𝑐𝑐</a:t>
            </a:r>
            <a:r>
              <a:rPr dirty="0" baseline="-15873" sz="1050" spc="300">
                <a:latin typeface="Cambria Math"/>
                <a:cs typeface="Cambria Math"/>
              </a:rPr>
              <a:t> </a:t>
            </a:r>
            <a:r>
              <a:rPr dirty="0" sz="1000" spc="-5">
                <a:latin typeface="Cambria Math"/>
                <a:cs typeface="Cambria Math"/>
              </a:rPr>
              <a:t>= </a:t>
            </a:r>
            <a:r>
              <a:rPr dirty="0" baseline="-36111" sz="1500" spc="-209">
                <a:latin typeface="Cambria Math"/>
                <a:cs typeface="Cambria Math"/>
              </a:rPr>
              <a:t>5530.5𝑘𝑘𝑠𝑠𝑠𝑠 </a:t>
            </a:r>
            <a:r>
              <a:rPr dirty="0" baseline="2777" sz="1500" spc="-195">
                <a:latin typeface="Cambria Math"/>
                <a:cs typeface="Cambria Math"/>
              </a:rPr>
              <a:t>(</a:t>
            </a:r>
            <a:r>
              <a:rPr dirty="0" sz="1000" spc="-130">
                <a:latin typeface="Cambria Math"/>
                <a:cs typeface="Cambria Math"/>
              </a:rPr>
              <a:t>3.984𝑘𝑘𝑠𝑠𝑠𝑠</a:t>
            </a:r>
            <a:r>
              <a:rPr dirty="0" baseline="2777" sz="1500" spc="-195">
                <a:latin typeface="Cambria Math"/>
                <a:cs typeface="Cambria Math"/>
              </a:rPr>
              <a:t>)  </a:t>
            </a:r>
            <a:r>
              <a:rPr dirty="0" sz="1000" spc="-5">
                <a:latin typeface="Cambria Math"/>
                <a:cs typeface="Cambria Math"/>
              </a:rPr>
              <a:t>=</a:t>
            </a:r>
            <a:r>
              <a:rPr dirty="0" sz="1000" spc="170">
                <a:latin typeface="Cambria Math"/>
                <a:cs typeface="Cambria Math"/>
              </a:rPr>
              <a:t> </a:t>
            </a:r>
            <a:r>
              <a:rPr dirty="0" sz="1000" spc="-155">
                <a:latin typeface="Cambria Math"/>
                <a:cs typeface="Cambria Math"/>
              </a:rPr>
              <a:t>20.53𝑘𝑘𝑠𝑠𝑠𝑠</a:t>
            </a:r>
            <a:endParaRPr sz="1000">
              <a:latin typeface="Cambria Math"/>
              <a:cs typeface="Cambria Math"/>
            </a:endParaRPr>
          </a:p>
          <a:p>
            <a:pPr marL="25400">
              <a:lnSpc>
                <a:spcPct val="100000"/>
              </a:lnSpc>
              <a:spcBef>
                <a:spcPts val="1005"/>
              </a:spcBef>
            </a:pPr>
            <a:r>
              <a:rPr dirty="0" sz="1000" spc="-5">
                <a:latin typeface="Times New Roman"/>
                <a:cs typeface="Times New Roman"/>
              </a:rPr>
              <a:t>At </a:t>
            </a:r>
            <a:r>
              <a:rPr dirty="0" sz="1000" spc="-10">
                <a:latin typeface="Times New Roman"/>
                <a:cs typeface="Times New Roman"/>
              </a:rPr>
              <a:t>CG </a:t>
            </a:r>
            <a:r>
              <a:rPr dirty="0" sz="1000">
                <a:latin typeface="Times New Roman"/>
                <a:cs typeface="Times New Roman"/>
              </a:rPr>
              <a:t>of </a:t>
            </a:r>
            <a:r>
              <a:rPr dirty="0" sz="1000" spc="-5">
                <a:latin typeface="Times New Roman"/>
                <a:cs typeface="Times New Roman"/>
              </a:rPr>
              <a:t>temporary</a:t>
            </a:r>
            <a:r>
              <a:rPr dirty="0" sz="1000" spc="10">
                <a:latin typeface="Times New Roman"/>
                <a:cs typeface="Times New Roman"/>
              </a:rPr>
              <a:t> </a:t>
            </a:r>
            <a:r>
              <a:rPr dirty="0" sz="1000" spc="-5">
                <a:latin typeface="Times New Roman"/>
                <a:cs typeface="Times New Roman"/>
              </a:rPr>
              <a:t>strands</a:t>
            </a:r>
            <a:endParaRPr sz="1000">
              <a:latin typeface="Times New Roman"/>
              <a:cs typeface="Times New Roman"/>
            </a:endParaRPr>
          </a:p>
        </p:txBody>
      </p:sp>
      <p:sp>
        <p:nvSpPr>
          <p:cNvPr id="13" name="object 13"/>
          <p:cNvSpPr/>
          <p:nvPr/>
        </p:nvSpPr>
        <p:spPr>
          <a:xfrm>
            <a:off x="1466088" y="2289810"/>
            <a:ext cx="623570" cy="0"/>
          </a:xfrm>
          <a:custGeom>
            <a:avLst/>
            <a:gdLst/>
            <a:ahLst/>
            <a:cxnLst/>
            <a:rect l="l" t="t" r="r" b="b"/>
            <a:pathLst>
              <a:path w="623569" h="0">
                <a:moveTo>
                  <a:pt x="0" y="0"/>
                </a:moveTo>
                <a:lnTo>
                  <a:pt x="623315" y="0"/>
                </a:lnTo>
              </a:path>
            </a:pathLst>
          </a:custGeom>
          <a:ln w="7620">
            <a:solidFill>
              <a:srgbClr val="000000"/>
            </a:solidFill>
          </a:ln>
        </p:spPr>
        <p:txBody>
          <a:bodyPr wrap="square" lIns="0" tIns="0" rIns="0" bIns="0" rtlCol="0"/>
          <a:lstStyle/>
          <a:p/>
        </p:txBody>
      </p:sp>
      <p:sp>
        <p:nvSpPr>
          <p:cNvPr id="14" name="object 14"/>
          <p:cNvSpPr/>
          <p:nvPr/>
        </p:nvSpPr>
        <p:spPr>
          <a:xfrm>
            <a:off x="2241804" y="2289810"/>
            <a:ext cx="1957070" cy="0"/>
          </a:xfrm>
          <a:custGeom>
            <a:avLst/>
            <a:gdLst/>
            <a:ahLst/>
            <a:cxnLst/>
            <a:rect l="l" t="t" r="r" b="b"/>
            <a:pathLst>
              <a:path w="1957070" h="0">
                <a:moveTo>
                  <a:pt x="0" y="0"/>
                </a:moveTo>
                <a:lnTo>
                  <a:pt x="1956816" y="0"/>
                </a:lnTo>
              </a:path>
            </a:pathLst>
          </a:custGeom>
          <a:ln w="7620">
            <a:solidFill>
              <a:srgbClr val="000000"/>
            </a:solidFill>
          </a:ln>
        </p:spPr>
        <p:txBody>
          <a:bodyPr wrap="square" lIns="0" tIns="0" rIns="0" bIns="0" rtlCol="0"/>
          <a:lstStyle/>
          <a:p/>
        </p:txBody>
      </p:sp>
      <p:sp>
        <p:nvSpPr>
          <p:cNvPr id="15" name="object 15"/>
          <p:cNvSpPr txBox="1"/>
          <p:nvPr/>
        </p:nvSpPr>
        <p:spPr>
          <a:xfrm>
            <a:off x="4214876" y="2186431"/>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16" name="object 16"/>
          <p:cNvSpPr txBox="1"/>
          <p:nvPr/>
        </p:nvSpPr>
        <p:spPr>
          <a:xfrm>
            <a:off x="5290817" y="2101049"/>
            <a:ext cx="21653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a:t>
            </a:r>
            <a:r>
              <a:rPr dirty="0" sz="1000" spc="-575">
                <a:latin typeface="Cambria Math"/>
                <a:cs typeface="Cambria Math"/>
              </a:rPr>
              <a:t>𝑓𝑓𝑓𝑓</a:t>
            </a:r>
            <a:endParaRPr sz="1000">
              <a:latin typeface="Cambria Math"/>
              <a:cs typeface="Cambria Math"/>
            </a:endParaRPr>
          </a:p>
        </p:txBody>
      </p:sp>
      <p:sp>
        <p:nvSpPr>
          <p:cNvPr id="17" name="object 17"/>
          <p:cNvSpPr txBox="1"/>
          <p:nvPr/>
        </p:nvSpPr>
        <p:spPr>
          <a:xfrm>
            <a:off x="4312932" y="2037044"/>
            <a:ext cx="2029460"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89">
                <a:latin typeface="Cambria Math"/>
                <a:cs typeface="Cambria Math"/>
              </a:rPr>
              <a:t>(</a:t>
            </a:r>
            <a:r>
              <a:rPr dirty="0" sz="1000" spc="-60">
                <a:latin typeface="Cambria Math"/>
                <a:cs typeface="Cambria Math"/>
              </a:rPr>
              <a:t>3514.22𝑘𝑘 </a:t>
            </a:r>
            <a:r>
              <a:rPr dirty="0" sz="1000" spc="-5">
                <a:latin typeface="Cambria Math"/>
                <a:cs typeface="Cambria Math"/>
              </a:rPr>
              <a:t>∙ </a:t>
            </a:r>
            <a:r>
              <a:rPr dirty="0" sz="1000" spc="-250">
                <a:latin typeface="Cambria Math"/>
                <a:cs typeface="Cambria Math"/>
              </a:rPr>
              <a:t>𝑓𝑓𝑓𝑓</a:t>
            </a:r>
            <a:r>
              <a:rPr dirty="0" baseline="2777" sz="1500" spc="-375">
                <a:latin typeface="Cambria Math"/>
                <a:cs typeface="Cambria Math"/>
              </a:rPr>
              <a:t>)</a:t>
            </a:r>
            <a:r>
              <a:rPr dirty="0" baseline="2777" sz="1500" spc="-67">
                <a:latin typeface="Cambria Math"/>
                <a:cs typeface="Cambria Math"/>
              </a:rPr>
              <a:t> </a:t>
            </a:r>
            <a:r>
              <a:rPr dirty="0" sz="1000" spc="-185">
                <a:latin typeface="Cambria Math"/>
                <a:cs typeface="Cambria Math"/>
              </a:rPr>
              <a:t>�</a:t>
            </a:r>
            <a:r>
              <a:rPr dirty="0" u="sng" baseline="33333" sz="1500" spc="-277">
                <a:uFill>
                  <a:solidFill>
                    <a:srgbClr val="000000"/>
                  </a:solidFill>
                </a:uFill>
                <a:latin typeface="Cambria Math"/>
                <a:cs typeface="Cambria Math"/>
              </a:rPr>
              <a:t>12𝑠𝑠𝑠𝑠</a:t>
            </a:r>
            <a:r>
              <a:rPr dirty="0" sz="1000" spc="-185">
                <a:latin typeface="Cambria Math"/>
                <a:cs typeface="Cambria Math"/>
              </a:rPr>
              <a:t>�</a:t>
            </a:r>
            <a:r>
              <a:rPr dirty="0" sz="1000" spc="-160">
                <a:latin typeface="Cambria Math"/>
                <a:cs typeface="Cambria Math"/>
              </a:rPr>
              <a:t> </a:t>
            </a:r>
            <a:r>
              <a:rPr dirty="0" baseline="2777" sz="1500" spc="-142">
                <a:latin typeface="Cambria Math"/>
                <a:cs typeface="Cambria Math"/>
              </a:rPr>
              <a:t>(</a:t>
            </a:r>
            <a:r>
              <a:rPr dirty="0" sz="1000" spc="-95">
                <a:latin typeface="Cambria Math"/>
                <a:cs typeface="Cambria Math"/>
              </a:rPr>
              <a:t>−36.343𝑠𝑠𝑠𝑠</a:t>
            </a:r>
            <a:r>
              <a:rPr dirty="0" baseline="2777" sz="1500" spc="-142">
                <a:latin typeface="Cambria Math"/>
                <a:cs typeface="Cambria Math"/>
              </a:rPr>
              <a:t>)</a:t>
            </a:r>
            <a:endParaRPr baseline="2777" sz="1500">
              <a:latin typeface="Cambria Math"/>
              <a:cs typeface="Cambria Math"/>
            </a:endParaRPr>
          </a:p>
        </p:txBody>
      </p:sp>
      <p:sp>
        <p:nvSpPr>
          <p:cNvPr id="18" name="object 18"/>
          <p:cNvSpPr txBox="1"/>
          <p:nvPr/>
        </p:nvSpPr>
        <p:spPr>
          <a:xfrm>
            <a:off x="716359" y="2057789"/>
            <a:ext cx="5003165" cy="391795"/>
          </a:xfrm>
          <a:prstGeom prst="rect">
            <a:avLst/>
          </a:prstGeom>
        </p:spPr>
        <p:txBody>
          <a:bodyPr wrap="square" lIns="0" tIns="43180" rIns="0" bIns="0" rtlCol="0" vert="horz">
            <a:spAutoFit/>
          </a:bodyPr>
          <a:lstStyle/>
          <a:p>
            <a:pPr marL="766445">
              <a:lnSpc>
                <a:spcPct val="100000"/>
              </a:lnSpc>
              <a:spcBef>
                <a:spcPts val="340"/>
              </a:spcBef>
              <a:tabLst>
                <a:tab pos="1525270" algn="l"/>
              </a:tabLst>
            </a:pPr>
            <a:r>
              <a:rPr dirty="0" sz="1000">
                <a:latin typeface="Cambria Math"/>
                <a:cs typeface="Cambria Math"/>
              </a:rPr>
              <a:t>2570.6 </a:t>
            </a:r>
            <a:r>
              <a:rPr dirty="0" sz="1000" spc="-290">
                <a:latin typeface="Cambria Math"/>
                <a:cs typeface="Cambria Math"/>
              </a:rPr>
              <a:t>𝑘𝑘𝑠𝑠𝑘𝑘	</a:t>
            </a:r>
            <a:r>
              <a:rPr dirty="0" baseline="2777" sz="1500" spc="-142">
                <a:latin typeface="Cambria Math"/>
                <a:cs typeface="Cambria Math"/>
              </a:rPr>
              <a:t>(</a:t>
            </a:r>
            <a:r>
              <a:rPr dirty="0" sz="1000" spc="-95">
                <a:latin typeface="Cambria Math"/>
                <a:cs typeface="Cambria Math"/>
              </a:rPr>
              <a:t>2570.6𝑘𝑘𝑠𝑠𝑘𝑘</a:t>
            </a:r>
            <a:r>
              <a:rPr dirty="0" baseline="2777" sz="1500" spc="-142">
                <a:latin typeface="Cambria Math"/>
                <a:cs typeface="Cambria Math"/>
              </a:rPr>
              <a:t>)</a:t>
            </a:r>
            <a:r>
              <a:rPr dirty="0" sz="1000" spc="-95">
                <a:latin typeface="Cambria Math"/>
                <a:cs typeface="Cambria Math"/>
              </a:rPr>
              <a:t>(27.304𝑠𝑠𝑠𝑠)(−36.343𝑠𝑠𝑠𝑠)</a:t>
            </a:r>
            <a:endParaRPr sz="1000">
              <a:latin typeface="Cambria Math"/>
              <a:cs typeface="Cambria Math"/>
            </a:endParaRPr>
          </a:p>
          <a:p>
            <a:pPr marL="76200">
              <a:lnSpc>
                <a:spcPct val="100000"/>
              </a:lnSpc>
              <a:spcBef>
                <a:spcPts val="240"/>
              </a:spcBef>
              <a:tabLst>
                <a:tab pos="2156460" algn="l"/>
                <a:tab pos="4264025" algn="l"/>
              </a:tabLst>
            </a:pPr>
            <a:r>
              <a:rPr dirty="0" baseline="36111" sz="1500" spc="-284">
                <a:latin typeface="Cambria Math"/>
                <a:cs typeface="Cambria Math"/>
              </a:rPr>
              <a:t>𝑓𝑓</a:t>
            </a:r>
            <a:r>
              <a:rPr dirty="0" baseline="35714" sz="1050" spc="-284">
                <a:latin typeface="Cambria Math"/>
                <a:cs typeface="Cambria Math"/>
              </a:rPr>
              <a:t>𝑐𝑐𝑔𝑔𝑑𝑑−𝑑𝑑𝑒𝑒𝑐𝑐𝑑𝑑</a:t>
            </a:r>
            <a:r>
              <a:rPr dirty="0" baseline="35714" sz="1050" spc="307">
                <a:latin typeface="Cambria Math"/>
                <a:cs typeface="Cambria Math"/>
              </a:rPr>
              <a:t> </a:t>
            </a:r>
            <a:r>
              <a:rPr dirty="0" baseline="36111" sz="1500" spc="-7">
                <a:latin typeface="Cambria Math"/>
                <a:cs typeface="Cambria Math"/>
              </a:rPr>
              <a:t>=</a:t>
            </a:r>
            <a:r>
              <a:rPr dirty="0" baseline="36111" sz="1500" spc="112">
                <a:latin typeface="Cambria Math"/>
                <a:cs typeface="Cambria Math"/>
              </a:rPr>
              <a:t> </a:t>
            </a:r>
            <a:r>
              <a:rPr dirty="0" sz="1000" spc="-80">
                <a:latin typeface="Cambria Math"/>
                <a:cs typeface="Cambria Math"/>
              </a:rPr>
              <a:t>923.531𝑠𝑠𝑠𝑠</a:t>
            </a:r>
            <a:r>
              <a:rPr dirty="0" baseline="23809" sz="1050" spc="-120">
                <a:latin typeface="Cambria Math"/>
                <a:cs typeface="Cambria Math"/>
              </a:rPr>
              <a:t>2  </a:t>
            </a:r>
            <a:r>
              <a:rPr dirty="0" baseline="23809" sz="1050" spc="-22">
                <a:latin typeface="Cambria Math"/>
                <a:cs typeface="Cambria Math"/>
              </a:rPr>
              <a:t> </a:t>
            </a:r>
            <a:r>
              <a:rPr dirty="0" baseline="36111" sz="1500" spc="-7">
                <a:latin typeface="Cambria Math"/>
                <a:cs typeface="Cambria Math"/>
              </a:rPr>
              <a:t>+	</a:t>
            </a:r>
            <a:r>
              <a:rPr dirty="0" sz="1000" spc="-70">
                <a:latin typeface="Cambria Math"/>
                <a:cs typeface="Cambria Math"/>
              </a:rPr>
              <a:t>734356.0𝑠𝑠𝑠𝑠</a:t>
            </a:r>
            <a:r>
              <a:rPr dirty="0" baseline="23809" sz="1050" spc="-104">
                <a:latin typeface="Cambria Math"/>
                <a:cs typeface="Cambria Math"/>
              </a:rPr>
              <a:t>4	</a:t>
            </a:r>
            <a:r>
              <a:rPr dirty="0" sz="1000" spc="-75">
                <a:latin typeface="Cambria Math"/>
                <a:cs typeface="Cambria Math"/>
              </a:rPr>
              <a:t>734356.0𝑠𝑠𝑠𝑠</a:t>
            </a:r>
            <a:r>
              <a:rPr dirty="0" baseline="23809" sz="1050" spc="-112">
                <a:latin typeface="Cambria Math"/>
                <a:cs typeface="Cambria Math"/>
              </a:rPr>
              <a:t>4</a:t>
            </a:r>
            <a:endParaRPr baseline="23809" sz="1050">
              <a:latin typeface="Cambria Math"/>
              <a:cs typeface="Cambria Math"/>
            </a:endParaRPr>
          </a:p>
        </p:txBody>
      </p:sp>
      <p:sp>
        <p:nvSpPr>
          <p:cNvPr id="19" name="object 19"/>
          <p:cNvSpPr/>
          <p:nvPr/>
        </p:nvSpPr>
        <p:spPr>
          <a:xfrm>
            <a:off x="4351020" y="2289810"/>
            <a:ext cx="1955800" cy="0"/>
          </a:xfrm>
          <a:custGeom>
            <a:avLst/>
            <a:gdLst/>
            <a:ahLst/>
            <a:cxnLst/>
            <a:rect l="l" t="t" r="r" b="b"/>
            <a:pathLst>
              <a:path w="1955800" h="0">
                <a:moveTo>
                  <a:pt x="0" y="0"/>
                </a:moveTo>
                <a:lnTo>
                  <a:pt x="1955279" y="0"/>
                </a:lnTo>
              </a:path>
            </a:pathLst>
          </a:custGeom>
          <a:ln w="7620">
            <a:solidFill>
              <a:srgbClr val="000000"/>
            </a:solidFill>
          </a:ln>
        </p:spPr>
        <p:txBody>
          <a:bodyPr wrap="square" lIns="0" tIns="0" rIns="0" bIns="0" rtlCol="0"/>
          <a:lstStyle/>
          <a:p/>
        </p:txBody>
      </p:sp>
      <p:sp>
        <p:nvSpPr>
          <p:cNvPr id="20" name="object 20"/>
          <p:cNvSpPr txBox="1"/>
          <p:nvPr/>
        </p:nvSpPr>
        <p:spPr>
          <a:xfrm>
            <a:off x="6328664" y="2186431"/>
            <a:ext cx="65786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1.397</a:t>
            </a:r>
            <a:r>
              <a:rPr dirty="0" sz="1000">
                <a:latin typeface="Cambria Math"/>
                <a:cs typeface="Cambria Math"/>
              </a:rPr>
              <a:t> </a:t>
            </a:r>
            <a:r>
              <a:rPr dirty="0" sz="1000" spc="-275">
                <a:latin typeface="Cambria Math"/>
                <a:cs typeface="Cambria Math"/>
              </a:rPr>
              <a:t>𝑘𝑘𝑠𝑠𝑠𝑠</a:t>
            </a:r>
            <a:endParaRPr sz="1000">
              <a:latin typeface="Cambria Math"/>
              <a:cs typeface="Cambria Math"/>
            </a:endParaRPr>
          </a:p>
        </p:txBody>
      </p:sp>
      <p:sp>
        <p:nvSpPr>
          <p:cNvPr id="21" name="object 21"/>
          <p:cNvSpPr/>
          <p:nvPr/>
        </p:nvSpPr>
        <p:spPr>
          <a:xfrm>
            <a:off x="3395471" y="2654052"/>
            <a:ext cx="550545" cy="0"/>
          </a:xfrm>
          <a:custGeom>
            <a:avLst/>
            <a:gdLst/>
            <a:ahLst/>
            <a:cxnLst/>
            <a:rect l="l" t="t" r="r" b="b"/>
            <a:pathLst>
              <a:path w="550545" h="0">
                <a:moveTo>
                  <a:pt x="0" y="0"/>
                </a:moveTo>
                <a:lnTo>
                  <a:pt x="550163" y="0"/>
                </a:lnTo>
              </a:path>
            </a:pathLst>
          </a:custGeom>
          <a:ln w="7607">
            <a:solidFill>
              <a:srgbClr val="000000"/>
            </a:solidFill>
          </a:ln>
        </p:spPr>
        <p:txBody>
          <a:bodyPr wrap="square" lIns="0" tIns="0" rIns="0" bIns="0" rtlCol="0"/>
          <a:lstStyle/>
          <a:p/>
        </p:txBody>
      </p:sp>
      <p:sp>
        <p:nvSpPr>
          <p:cNvPr id="22" name="object 22"/>
          <p:cNvSpPr txBox="1"/>
          <p:nvPr/>
        </p:nvSpPr>
        <p:spPr>
          <a:xfrm>
            <a:off x="634873" y="2453142"/>
            <a:ext cx="6375400" cy="1366520"/>
          </a:xfrm>
          <a:prstGeom prst="rect">
            <a:avLst/>
          </a:prstGeom>
        </p:spPr>
        <p:txBody>
          <a:bodyPr wrap="square" lIns="0" tIns="12065" rIns="0" bIns="0" rtlCol="0" vert="horz">
            <a:spAutoFit/>
          </a:bodyPr>
          <a:lstStyle/>
          <a:p>
            <a:pPr algn="ctr" marR="301625">
              <a:lnSpc>
                <a:spcPts val="985"/>
              </a:lnSpc>
              <a:spcBef>
                <a:spcPts val="95"/>
              </a:spcBef>
            </a:pPr>
            <a:r>
              <a:rPr dirty="0" sz="1000" spc="-150">
                <a:latin typeface="Cambria Math"/>
                <a:cs typeface="Cambria Math"/>
              </a:rPr>
              <a:t>28500𝑘𝑘𝑠𝑠𝑠𝑠</a:t>
            </a:r>
            <a:endParaRPr sz="1000">
              <a:latin typeface="Cambria Math"/>
              <a:cs typeface="Cambria Math"/>
            </a:endParaRPr>
          </a:p>
          <a:p>
            <a:pPr algn="ctr" marL="122555">
              <a:lnSpc>
                <a:spcPts val="985"/>
              </a:lnSpc>
            </a:pPr>
            <a:r>
              <a:rPr dirty="0" sz="1000" spc="-185">
                <a:latin typeface="Cambria Math"/>
                <a:cs typeface="Cambria Math"/>
              </a:rPr>
              <a:t>∆𝑓𝑓</a:t>
            </a:r>
            <a:r>
              <a:rPr dirty="0" baseline="-15873" sz="1050" spc="-277">
                <a:latin typeface="Cambria Math"/>
                <a:cs typeface="Cambria Math"/>
              </a:rPr>
              <a:t>𝑑𝑑𝐸𝐸𝑆𝑆−𝑑𝑑𝑒𝑒𝑐𝑐𝑑𝑑</a:t>
            </a:r>
            <a:r>
              <a:rPr dirty="0" baseline="-15873" sz="1050" spc="270">
                <a:latin typeface="Cambria Math"/>
                <a:cs typeface="Cambria Math"/>
              </a:rPr>
              <a:t> </a:t>
            </a:r>
            <a:r>
              <a:rPr dirty="0" sz="1000" spc="-5">
                <a:latin typeface="Cambria Math"/>
                <a:cs typeface="Cambria Math"/>
              </a:rPr>
              <a:t>= </a:t>
            </a:r>
            <a:r>
              <a:rPr dirty="0" baseline="-36111" sz="1500" spc="-209">
                <a:latin typeface="Cambria Math"/>
                <a:cs typeface="Cambria Math"/>
              </a:rPr>
              <a:t>5530.5𝑘𝑘𝑠𝑠𝑠𝑠 </a:t>
            </a:r>
            <a:r>
              <a:rPr dirty="0" baseline="2777" sz="1500" spc="-187">
                <a:latin typeface="Cambria Math"/>
                <a:cs typeface="Cambria Math"/>
              </a:rPr>
              <a:t>(</a:t>
            </a:r>
            <a:r>
              <a:rPr dirty="0" sz="1000" spc="-125">
                <a:latin typeface="Cambria Math"/>
                <a:cs typeface="Cambria Math"/>
              </a:rPr>
              <a:t>1.397𝑘𝑘𝑠𝑠𝑠𝑠</a:t>
            </a:r>
            <a:r>
              <a:rPr dirty="0" baseline="2777" sz="1500" spc="-187">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165">
                <a:latin typeface="Cambria Math"/>
                <a:cs typeface="Cambria Math"/>
              </a:rPr>
              <a:t>7.20𝑘𝑘𝑠𝑠𝑠𝑠</a:t>
            </a:r>
            <a:endParaRPr sz="1000">
              <a:latin typeface="Cambria Math"/>
              <a:cs typeface="Cambria Math"/>
            </a:endParaRPr>
          </a:p>
          <a:p>
            <a:pPr marL="184785">
              <a:lnSpc>
                <a:spcPct val="100000"/>
              </a:lnSpc>
              <a:spcBef>
                <a:spcPts val="1030"/>
              </a:spcBef>
            </a:pPr>
            <a:r>
              <a:rPr dirty="0" sz="1000" spc="-315">
                <a:latin typeface="Cambria Math"/>
                <a:cs typeface="Cambria Math"/>
              </a:rPr>
              <a:t>𝑃𝑃</a:t>
            </a:r>
            <a:r>
              <a:rPr dirty="0" sz="1000" spc="105">
                <a:latin typeface="Cambria Math"/>
                <a:cs typeface="Cambria Math"/>
              </a:rPr>
              <a:t> </a:t>
            </a:r>
            <a:r>
              <a:rPr dirty="0" sz="1000" spc="-5">
                <a:latin typeface="Cambria Math"/>
                <a:cs typeface="Cambria Math"/>
              </a:rPr>
              <a:t>= </a:t>
            </a:r>
            <a:r>
              <a:rPr dirty="0" baseline="2777" sz="1500" spc="-142">
                <a:latin typeface="Cambria Math"/>
                <a:cs typeface="Cambria Math"/>
              </a:rPr>
              <a:t>(</a:t>
            </a:r>
            <a:r>
              <a:rPr dirty="0" sz="1000" spc="-95">
                <a:latin typeface="Cambria Math"/>
                <a:cs typeface="Cambria Math"/>
              </a:rPr>
              <a:t>61</a:t>
            </a:r>
            <a:r>
              <a:rPr dirty="0" baseline="2777" sz="1500" spc="-142">
                <a:latin typeface="Cambria Math"/>
                <a:cs typeface="Cambria Math"/>
              </a:rPr>
              <a:t>)(</a:t>
            </a:r>
            <a:r>
              <a:rPr dirty="0" sz="1000" spc="-95">
                <a:latin typeface="Cambria Math"/>
                <a:cs typeface="Cambria Math"/>
              </a:rPr>
              <a:t>0.217𝑠𝑠𝑠𝑠</a:t>
            </a:r>
            <a:r>
              <a:rPr dirty="0" baseline="27777" sz="1050" spc="-142">
                <a:latin typeface="Cambria Math"/>
                <a:cs typeface="Cambria Math"/>
              </a:rPr>
              <a:t>2</a:t>
            </a:r>
            <a:r>
              <a:rPr dirty="0" baseline="2777" sz="1500" spc="-142">
                <a:latin typeface="Cambria Math"/>
                <a:cs typeface="Cambria Math"/>
              </a:rPr>
              <a:t>)(</a:t>
            </a:r>
            <a:r>
              <a:rPr dirty="0" sz="1000" spc="-95">
                <a:latin typeface="Cambria Math"/>
                <a:cs typeface="Cambria Math"/>
              </a:rPr>
              <a:t>202.5𝑘𝑘𝑠𝑠𝑠𝑠 </a:t>
            </a:r>
            <a:r>
              <a:rPr dirty="0" sz="1000" spc="-5">
                <a:latin typeface="Cambria Math"/>
                <a:cs typeface="Cambria Math"/>
              </a:rPr>
              <a:t>− </a:t>
            </a:r>
            <a:r>
              <a:rPr dirty="0" sz="1000" spc="-170">
                <a:latin typeface="Cambria Math"/>
                <a:cs typeface="Cambria Math"/>
              </a:rPr>
              <a:t>1.98𝑘𝑘𝑠𝑠𝑠𝑠 </a:t>
            </a:r>
            <a:r>
              <a:rPr dirty="0" sz="1000" spc="-5">
                <a:latin typeface="Cambria Math"/>
                <a:cs typeface="Cambria Math"/>
              </a:rPr>
              <a:t>− </a:t>
            </a:r>
            <a:r>
              <a:rPr dirty="0" sz="1000" spc="-135">
                <a:latin typeface="Cambria Math"/>
                <a:cs typeface="Cambria Math"/>
              </a:rPr>
              <a:t>20.53𝑘𝑘𝑠𝑠𝑠𝑠</a:t>
            </a:r>
            <a:r>
              <a:rPr dirty="0" baseline="2777" sz="1500" spc="-202">
                <a:latin typeface="Cambria Math"/>
                <a:cs typeface="Cambria Math"/>
              </a:rPr>
              <a:t>) </a:t>
            </a:r>
            <a:r>
              <a:rPr dirty="0" sz="1000" spc="-5">
                <a:latin typeface="Cambria Math"/>
                <a:cs typeface="Cambria Math"/>
              </a:rPr>
              <a:t>+ </a:t>
            </a:r>
            <a:r>
              <a:rPr dirty="0" sz="1000" spc="-105">
                <a:latin typeface="Cambria Math"/>
                <a:cs typeface="Cambria Math"/>
              </a:rPr>
              <a:t>4(0.217𝑠𝑠𝑠𝑠</a:t>
            </a:r>
            <a:r>
              <a:rPr dirty="0" baseline="27777" sz="1050" spc="-157">
                <a:latin typeface="Cambria Math"/>
                <a:cs typeface="Cambria Math"/>
              </a:rPr>
              <a:t>2</a:t>
            </a:r>
            <a:r>
              <a:rPr dirty="0" sz="1000" spc="-105">
                <a:latin typeface="Cambria Math"/>
                <a:cs typeface="Cambria Math"/>
              </a:rPr>
              <a:t>)(202.5𝑘𝑘𝑠𝑠𝑠𝑠 </a:t>
            </a:r>
            <a:r>
              <a:rPr dirty="0" sz="1000" spc="-5">
                <a:latin typeface="Cambria Math"/>
                <a:cs typeface="Cambria Math"/>
              </a:rPr>
              <a:t>− </a:t>
            </a:r>
            <a:r>
              <a:rPr dirty="0" sz="1000" spc="-170">
                <a:latin typeface="Cambria Math"/>
                <a:cs typeface="Cambria Math"/>
              </a:rPr>
              <a:t>1.98𝑘𝑘𝑠𝑠𝑠𝑠 </a:t>
            </a:r>
            <a:r>
              <a:rPr dirty="0" sz="1000" spc="-5">
                <a:latin typeface="Cambria Math"/>
                <a:cs typeface="Cambria Math"/>
              </a:rPr>
              <a:t>− </a:t>
            </a:r>
            <a:r>
              <a:rPr dirty="0" sz="1000" spc="-150">
                <a:latin typeface="Cambria Math"/>
                <a:cs typeface="Cambria Math"/>
              </a:rPr>
              <a:t>7.20𝑘𝑘𝑠𝑠𝑠𝑠) </a:t>
            </a:r>
            <a:r>
              <a:rPr dirty="0" sz="1000" spc="-5">
                <a:latin typeface="Cambria Math"/>
                <a:cs typeface="Cambria Math"/>
              </a:rPr>
              <a:t>=</a:t>
            </a:r>
            <a:r>
              <a:rPr dirty="0" sz="1000" spc="-65">
                <a:latin typeface="Cambria Math"/>
                <a:cs typeface="Cambria Math"/>
              </a:rPr>
              <a:t> </a:t>
            </a:r>
            <a:r>
              <a:rPr dirty="0" sz="1000" spc="-5">
                <a:latin typeface="Cambria Math"/>
                <a:cs typeface="Cambria Math"/>
              </a:rPr>
              <a:t>2550.3 </a:t>
            </a:r>
            <a:r>
              <a:rPr dirty="0" sz="1000" spc="-290">
                <a:latin typeface="Cambria Math"/>
                <a:cs typeface="Cambria Math"/>
              </a:rPr>
              <a:t>𝑘𝑘𝑠𝑠𝑘𝑘</a:t>
            </a:r>
            <a:endParaRPr sz="1000">
              <a:latin typeface="Cambria Math"/>
              <a:cs typeface="Cambria Math"/>
            </a:endParaRPr>
          </a:p>
          <a:p>
            <a:pPr marL="50800" marR="43180">
              <a:lnSpc>
                <a:spcPts val="1150"/>
              </a:lnSpc>
              <a:spcBef>
                <a:spcPts val="635"/>
              </a:spcBef>
            </a:pPr>
            <a:r>
              <a:rPr dirty="0" sz="1000" spc="-5">
                <a:latin typeface="Times New Roman"/>
                <a:cs typeface="Times New Roman"/>
              </a:rPr>
              <a:t>PGSuper performs this calculation with a very small convergence tolerance. The calculations are also performed at </a:t>
            </a:r>
            <a:r>
              <a:rPr dirty="0" sz="1000">
                <a:latin typeface="Times New Roman"/>
                <a:cs typeface="Times New Roman"/>
              </a:rPr>
              <a:t>many  </a:t>
            </a:r>
            <a:r>
              <a:rPr dirty="0" sz="1000" spc="-5">
                <a:latin typeface="Times New Roman"/>
                <a:cs typeface="Times New Roman"/>
              </a:rPr>
              <a:t>points along the girder because the center </a:t>
            </a:r>
            <a:r>
              <a:rPr dirty="0" sz="1000" spc="-10">
                <a:latin typeface="Times New Roman"/>
                <a:cs typeface="Times New Roman"/>
              </a:rPr>
              <a:t>of </a:t>
            </a:r>
            <a:r>
              <a:rPr dirty="0" sz="1000" spc="-5">
                <a:latin typeface="Times New Roman"/>
                <a:cs typeface="Times New Roman"/>
              </a:rPr>
              <a:t>the prestress force </a:t>
            </a:r>
            <a:r>
              <a:rPr dirty="0" sz="1000">
                <a:latin typeface="Times New Roman"/>
                <a:cs typeface="Times New Roman"/>
              </a:rPr>
              <a:t>changes due </a:t>
            </a:r>
            <a:r>
              <a:rPr dirty="0" sz="1000" spc="-5">
                <a:latin typeface="Times New Roman"/>
                <a:cs typeface="Times New Roman"/>
              </a:rPr>
              <a:t>to harped strand location and the girder dead  load moment changes along </a:t>
            </a:r>
            <a:r>
              <a:rPr dirty="0" sz="1000" spc="-10">
                <a:latin typeface="Times New Roman"/>
                <a:cs typeface="Times New Roman"/>
              </a:rPr>
              <a:t>the </a:t>
            </a:r>
            <a:r>
              <a:rPr dirty="0" sz="1000" spc="-5">
                <a:latin typeface="Times New Roman"/>
                <a:cs typeface="Times New Roman"/>
              </a:rPr>
              <a:t>length </a:t>
            </a:r>
            <a:r>
              <a:rPr dirty="0" sz="1000" spc="-10">
                <a:latin typeface="Times New Roman"/>
                <a:cs typeface="Times New Roman"/>
              </a:rPr>
              <a:t>of </a:t>
            </a:r>
            <a:r>
              <a:rPr dirty="0" sz="1000" spc="-5">
                <a:latin typeface="Times New Roman"/>
                <a:cs typeface="Times New Roman"/>
              </a:rPr>
              <a:t>the girder. There is less elastic shortening effect </a:t>
            </a:r>
            <a:r>
              <a:rPr dirty="0" sz="1000" spc="-10">
                <a:latin typeface="Times New Roman"/>
                <a:cs typeface="Times New Roman"/>
              </a:rPr>
              <a:t>at </a:t>
            </a:r>
            <a:r>
              <a:rPr dirty="0" sz="1000" spc="-5">
                <a:latin typeface="Times New Roman"/>
                <a:cs typeface="Times New Roman"/>
              </a:rPr>
              <a:t>the </a:t>
            </a:r>
            <a:r>
              <a:rPr dirty="0" sz="1000">
                <a:latin typeface="Times New Roman"/>
                <a:cs typeface="Times New Roman"/>
              </a:rPr>
              <a:t>ends of </a:t>
            </a:r>
            <a:r>
              <a:rPr dirty="0" sz="1000" spc="-5">
                <a:latin typeface="Times New Roman"/>
                <a:cs typeface="Times New Roman"/>
              </a:rPr>
              <a:t>the girder </a:t>
            </a:r>
            <a:r>
              <a:rPr dirty="0" sz="1000" spc="-10">
                <a:latin typeface="Times New Roman"/>
                <a:cs typeface="Times New Roman"/>
              </a:rPr>
              <a:t>than </a:t>
            </a:r>
            <a:r>
              <a:rPr dirty="0" sz="1000" spc="-5">
                <a:latin typeface="Times New Roman"/>
                <a:cs typeface="Times New Roman"/>
              </a:rPr>
              <a:t>at  mid-span. The effective prestress force at release and initial lifting for various points (as determined </a:t>
            </a:r>
            <a:r>
              <a:rPr dirty="0" sz="1000" spc="-10">
                <a:latin typeface="Times New Roman"/>
                <a:cs typeface="Times New Roman"/>
              </a:rPr>
              <a:t>by </a:t>
            </a:r>
            <a:r>
              <a:rPr dirty="0" sz="1000" spc="-5">
                <a:latin typeface="Times New Roman"/>
                <a:cs typeface="Times New Roman"/>
              </a:rPr>
              <a:t>PGSuper) are given  below. The initial loss converges to</a:t>
            </a:r>
            <a:r>
              <a:rPr dirty="0" sz="1000" spc="25">
                <a:latin typeface="Times New Roman"/>
                <a:cs typeface="Times New Roman"/>
              </a:rPr>
              <a:t> </a:t>
            </a:r>
            <a:r>
              <a:rPr dirty="0" sz="1000" spc="-5">
                <a:latin typeface="Times New Roman"/>
                <a:cs typeface="Times New Roman"/>
              </a:rPr>
              <a:t>11%.</a:t>
            </a:r>
            <a:endParaRPr sz="1000">
              <a:latin typeface="Times New Roman"/>
              <a:cs typeface="Times New Roman"/>
            </a:endParaRPr>
          </a:p>
        </p:txBody>
      </p:sp>
      <p:graphicFrame>
        <p:nvGraphicFramePr>
          <p:cNvPr id="23" name="object 23"/>
          <p:cNvGraphicFramePr>
            <a:graphicFrameLocks noGrp="1"/>
          </p:cNvGraphicFramePr>
          <p:nvPr/>
        </p:nvGraphicFramePr>
        <p:xfrm>
          <a:off x="685800" y="3883152"/>
          <a:ext cx="2743200" cy="935990"/>
        </p:xfrm>
        <a:graphic>
          <a:graphicData uri="http://schemas.openxmlformats.org/drawingml/2006/table">
            <a:tbl>
              <a:tblPr firstRow="1" bandRow="1">
                <a:tableStyleId>{2D5ABB26-0587-4C30-8999-92F81FD0307C}</a:tableStyleId>
              </a:tblPr>
              <a:tblGrid>
                <a:gridCol w="680085"/>
                <a:gridCol w="2063114"/>
              </a:tblGrid>
              <a:tr h="236220">
                <a:tc>
                  <a:txBody>
                    <a:bodyPr/>
                    <a:lstStyle/>
                    <a:p>
                      <a:pPr marL="67945">
                        <a:lnSpc>
                          <a:spcPts val="1195"/>
                        </a:lnSpc>
                      </a:pPr>
                      <a:r>
                        <a:rPr dirty="0" sz="1000" spc="-5" b="1">
                          <a:solidFill>
                            <a:srgbClr val="365F91"/>
                          </a:solidFill>
                          <a:latin typeface="Times New Roman"/>
                          <a:cs typeface="Times New Roman"/>
                        </a:rPr>
                        <a:t>Location</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c>
                  <a:txBody>
                    <a:bodyPr/>
                    <a:lstStyle/>
                    <a:p>
                      <a:pPr marL="130175">
                        <a:lnSpc>
                          <a:spcPts val="1195"/>
                        </a:lnSpc>
                      </a:pPr>
                      <a:r>
                        <a:rPr dirty="0" sz="1000" spc="-5" b="1">
                          <a:solidFill>
                            <a:srgbClr val="365F91"/>
                          </a:solidFill>
                          <a:latin typeface="Times New Roman"/>
                          <a:cs typeface="Times New Roman"/>
                        </a:rPr>
                        <a:t>Effective Prestress after release</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r>
              <a:tr h="231647">
                <a:tc>
                  <a:txBody>
                    <a:bodyPr/>
                    <a:lstStyle/>
                    <a:p>
                      <a:pPr marL="67945">
                        <a:lnSpc>
                          <a:spcPts val="1185"/>
                        </a:lnSpc>
                      </a:pPr>
                      <a:r>
                        <a:rPr dirty="0" sz="1000" spc="-5" b="1">
                          <a:solidFill>
                            <a:srgbClr val="365F91"/>
                          </a:solidFill>
                          <a:latin typeface="Times New Roman"/>
                          <a:cs typeface="Times New Roman"/>
                        </a:rPr>
                        <a:t>PSXFR</a:t>
                      </a:r>
                      <a:endParaRPr sz="1000">
                        <a:latin typeface="Times New Roman"/>
                        <a:cs typeface="Times New Roman"/>
                      </a:endParaRPr>
                    </a:p>
                  </a:txBody>
                  <a:tcPr marL="0" marR="0" marB="0" marT="0">
                    <a:lnT w="12700">
                      <a:solidFill>
                        <a:srgbClr val="4F81BC"/>
                      </a:solidFill>
                      <a:prstDash val="solid"/>
                    </a:lnT>
                    <a:solidFill>
                      <a:srgbClr val="D2DFED"/>
                    </a:solidFill>
                  </a:tcPr>
                </a:tc>
                <a:tc>
                  <a:txBody>
                    <a:bodyPr/>
                    <a:lstStyle/>
                    <a:p>
                      <a:pPr marL="738505">
                        <a:lnSpc>
                          <a:spcPts val="1195"/>
                        </a:lnSpc>
                      </a:pPr>
                      <a:r>
                        <a:rPr dirty="0" sz="1000" spc="-5">
                          <a:solidFill>
                            <a:srgbClr val="365F91"/>
                          </a:solidFill>
                          <a:latin typeface="Cambria Math"/>
                          <a:cs typeface="Cambria Math"/>
                        </a:rPr>
                        <a:t>2585.89</a:t>
                      </a:r>
                      <a:r>
                        <a:rPr dirty="0" sz="1000">
                          <a:solidFill>
                            <a:srgbClr val="365F91"/>
                          </a:solidFill>
                          <a:latin typeface="Cambria Math"/>
                          <a:cs typeface="Cambria Math"/>
                        </a:rPr>
                        <a:t> </a:t>
                      </a:r>
                      <a:r>
                        <a:rPr dirty="0" sz="1000" spc="-5">
                          <a:solidFill>
                            <a:srgbClr val="365F91"/>
                          </a:solidFill>
                          <a:latin typeface="Cambria Math"/>
                          <a:cs typeface="Cambria Math"/>
                        </a:rPr>
                        <a:t>kip</a:t>
                      </a:r>
                      <a:endParaRPr sz="1000">
                        <a:latin typeface="Cambria Math"/>
                        <a:cs typeface="Cambria Math"/>
                      </a:endParaRPr>
                    </a:p>
                  </a:txBody>
                  <a:tcPr marL="0" marR="0" marB="0" marT="0">
                    <a:lnT w="12700">
                      <a:solidFill>
                        <a:srgbClr val="4F81BC"/>
                      </a:solidFill>
                      <a:prstDash val="solid"/>
                    </a:lnT>
                    <a:solidFill>
                      <a:srgbClr val="D2DFED"/>
                    </a:solidFill>
                  </a:tcPr>
                </a:tc>
              </a:tr>
              <a:tr h="224028">
                <a:tc>
                  <a:txBody>
                    <a:bodyPr/>
                    <a:lstStyle/>
                    <a:p>
                      <a:pPr marL="67945">
                        <a:lnSpc>
                          <a:spcPts val="1135"/>
                        </a:lnSpc>
                      </a:pPr>
                      <a:r>
                        <a:rPr dirty="0" sz="1000" b="1">
                          <a:solidFill>
                            <a:srgbClr val="365F91"/>
                          </a:solidFill>
                          <a:latin typeface="Times New Roman"/>
                          <a:cs typeface="Times New Roman"/>
                        </a:rPr>
                        <a:t>HP</a:t>
                      </a:r>
                      <a:endParaRPr sz="1000">
                        <a:latin typeface="Times New Roman"/>
                        <a:cs typeface="Times New Roman"/>
                      </a:endParaRPr>
                    </a:p>
                  </a:txBody>
                  <a:tcPr marL="0" marR="0" marB="0" marT="0"/>
                </a:tc>
                <a:tc>
                  <a:txBody>
                    <a:bodyPr/>
                    <a:lstStyle/>
                    <a:p>
                      <a:pPr marL="738505">
                        <a:lnSpc>
                          <a:spcPts val="1150"/>
                        </a:lnSpc>
                      </a:pPr>
                      <a:r>
                        <a:rPr dirty="0" sz="1000" spc="-5">
                          <a:solidFill>
                            <a:srgbClr val="365F91"/>
                          </a:solidFill>
                          <a:latin typeface="Cambria Math"/>
                          <a:cs typeface="Cambria Math"/>
                        </a:rPr>
                        <a:t>2549.04</a:t>
                      </a:r>
                      <a:r>
                        <a:rPr dirty="0" sz="1000">
                          <a:solidFill>
                            <a:srgbClr val="365F91"/>
                          </a:solidFill>
                          <a:latin typeface="Cambria Math"/>
                          <a:cs typeface="Cambria Math"/>
                        </a:rPr>
                        <a:t> </a:t>
                      </a:r>
                      <a:r>
                        <a:rPr dirty="0" sz="1000" spc="-5">
                          <a:solidFill>
                            <a:srgbClr val="365F91"/>
                          </a:solidFill>
                          <a:latin typeface="Cambria Math"/>
                          <a:cs typeface="Cambria Math"/>
                        </a:rPr>
                        <a:t>kip</a:t>
                      </a:r>
                      <a:endParaRPr sz="1000">
                        <a:latin typeface="Cambria Math"/>
                        <a:cs typeface="Cambria Math"/>
                      </a:endParaRPr>
                    </a:p>
                  </a:txBody>
                  <a:tcPr marL="0" marR="0" marB="0" marT="0"/>
                </a:tc>
              </a:tr>
              <a:tr h="231648">
                <a:tc>
                  <a:txBody>
                    <a:bodyPr/>
                    <a:lstStyle/>
                    <a:p>
                      <a:pPr marL="67945">
                        <a:lnSpc>
                          <a:spcPts val="1135"/>
                        </a:lnSpc>
                      </a:pPr>
                      <a:r>
                        <a:rPr dirty="0" sz="1000" spc="-5" b="1">
                          <a:solidFill>
                            <a:srgbClr val="365F91"/>
                          </a:solidFill>
                          <a:latin typeface="Times New Roman"/>
                          <a:cs typeface="Times New Roman"/>
                        </a:rPr>
                        <a:t>0.5Lg</a:t>
                      </a:r>
                      <a:endParaRPr sz="10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marL="738505">
                        <a:lnSpc>
                          <a:spcPts val="1150"/>
                        </a:lnSpc>
                      </a:pPr>
                      <a:r>
                        <a:rPr dirty="0" sz="1000" spc="-5">
                          <a:solidFill>
                            <a:srgbClr val="365F91"/>
                          </a:solidFill>
                          <a:latin typeface="Cambria Math"/>
                          <a:cs typeface="Cambria Math"/>
                        </a:rPr>
                        <a:t>2552.99</a:t>
                      </a:r>
                      <a:r>
                        <a:rPr dirty="0" sz="1000">
                          <a:solidFill>
                            <a:srgbClr val="365F91"/>
                          </a:solidFill>
                          <a:latin typeface="Cambria Math"/>
                          <a:cs typeface="Cambria Math"/>
                        </a:rPr>
                        <a:t> </a:t>
                      </a:r>
                      <a:r>
                        <a:rPr dirty="0" sz="1000" spc="-5">
                          <a:solidFill>
                            <a:srgbClr val="365F91"/>
                          </a:solidFill>
                          <a:latin typeface="Cambria Math"/>
                          <a:cs typeface="Cambria Math"/>
                        </a:rPr>
                        <a:t>kip</a:t>
                      </a:r>
                      <a:endParaRPr sz="1000">
                        <a:latin typeface="Cambria Math"/>
                        <a:cs typeface="Cambria Math"/>
                      </a:endParaRPr>
                    </a:p>
                  </a:txBody>
                  <a:tcPr marL="0" marR="0" marB="0" marT="0">
                    <a:lnB w="12700">
                      <a:solidFill>
                        <a:srgbClr val="4F81BC"/>
                      </a:solidFill>
                      <a:prstDash val="solid"/>
                    </a:lnB>
                    <a:solidFill>
                      <a:srgbClr val="D2DFED"/>
                    </a:solidFill>
                  </a:tcPr>
                </a:tc>
              </a:tr>
            </a:tbl>
          </a:graphicData>
        </a:graphic>
      </p:graphicFrame>
      <p:sp>
        <p:nvSpPr>
          <p:cNvPr id="24" name="object 24"/>
          <p:cNvSpPr txBox="1"/>
          <p:nvPr/>
        </p:nvSpPr>
        <p:spPr>
          <a:xfrm>
            <a:off x="673100" y="5057188"/>
            <a:ext cx="6290310" cy="1401445"/>
          </a:xfrm>
          <a:prstGeom prst="rect">
            <a:avLst/>
          </a:prstGeom>
        </p:spPr>
        <p:txBody>
          <a:bodyPr wrap="square" lIns="0" tIns="50800" rIns="0" bIns="0" rtlCol="0" vert="horz">
            <a:spAutoFit/>
          </a:bodyPr>
          <a:lstStyle/>
          <a:p>
            <a:pPr lvl="2" marL="469900" indent="-457200">
              <a:lnSpc>
                <a:spcPct val="100000"/>
              </a:lnSpc>
              <a:spcBef>
                <a:spcPts val="400"/>
              </a:spcBef>
              <a:buClr>
                <a:srgbClr val="0000FF"/>
              </a:buClr>
              <a:buFont typeface="Arial"/>
              <a:buAutoNum type="arabicPeriod" startAt="2"/>
              <a:tabLst>
                <a:tab pos="469900" algn="l"/>
              </a:tabLst>
            </a:pPr>
            <a:r>
              <a:rPr dirty="0" sz="1200" spc="-5">
                <a:solidFill>
                  <a:srgbClr val="0000FF"/>
                </a:solidFill>
                <a:latin typeface="Arial"/>
                <a:cs typeface="Arial"/>
              </a:rPr>
              <a:t>C</a:t>
            </a:r>
            <a:r>
              <a:rPr dirty="0" sz="1200" spc="-5">
                <a:solidFill>
                  <a:srgbClr val="0000FF"/>
                </a:solidFill>
                <a:latin typeface="Arial"/>
                <a:cs typeface="Arial"/>
              </a:rPr>
              <a:t>heck girder stability</a:t>
            </a:r>
            <a:endParaRPr sz="1200">
              <a:latin typeface="Arial"/>
              <a:cs typeface="Arial"/>
            </a:endParaRPr>
          </a:p>
          <a:p>
            <a:pPr marL="12700" marR="249554">
              <a:lnSpc>
                <a:spcPts val="1150"/>
              </a:lnSpc>
              <a:spcBef>
                <a:spcPts val="330"/>
              </a:spcBef>
            </a:pPr>
            <a:r>
              <a:rPr dirty="0" sz="1000" spc="-5">
                <a:latin typeface="Times New Roman"/>
                <a:cs typeface="Times New Roman"/>
              </a:rPr>
              <a:t>PGSuper performs </a:t>
            </a:r>
            <a:r>
              <a:rPr dirty="0" sz="1000">
                <a:latin typeface="Times New Roman"/>
                <a:cs typeface="Times New Roman"/>
              </a:rPr>
              <a:t>many </a:t>
            </a:r>
            <a:r>
              <a:rPr dirty="0" sz="1000" spc="-5">
                <a:latin typeface="Times New Roman"/>
                <a:cs typeface="Times New Roman"/>
              </a:rPr>
              <a:t>iterations to converge </a:t>
            </a:r>
            <a:r>
              <a:rPr dirty="0" sz="1000">
                <a:latin typeface="Times New Roman"/>
                <a:cs typeface="Times New Roman"/>
              </a:rPr>
              <a:t>on </a:t>
            </a:r>
            <a:r>
              <a:rPr dirty="0" sz="1000" spc="-10">
                <a:latin typeface="Times New Roman"/>
                <a:cs typeface="Times New Roman"/>
              </a:rPr>
              <a:t>an </a:t>
            </a:r>
            <a:r>
              <a:rPr dirty="0" sz="1000" spc="-5">
                <a:latin typeface="Times New Roman"/>
                <a:cs typeface="Times New Roman"/>
              </a:rPr>
              <a:t>adequate lifting configuration. The solution converges for lifting  devices located 8.25 ft from </a:t>
            </a:r>
            <a:r>
              <a:rPr dirty="0" sz="1000" spc="-10">
                <a:latin typeface="Times New Roman"/>
                <a:cs typeface="Times New Roman"/>
              </a:rPr>
              <a:t>the </a:t>
            </a:r>
            <a:r>
              <a:rPr dirty="0" sz="1000">
                <a:latin typeface="Times New Roman"/>
                <a:cs typeface="Times New Roman"/>
              </a:rPr>
              <a:t>ends of </a:t>
            </a:r>
            <a:r>
              <a:rPr dirty="0" sz="1000" spc="-10">
                <a:latin typeface="Times New Roman"/>
                <a:cs typeface="Times New Roman"/>
              </a:rPr>
              <a:t>the </a:t>
            </a:r>
            <a:r>
              <a:rPr dirty="0" sz="1000" spc="-5">
                <a:latin typeface="Times New Roman"/>
                <a:cs typeface="Times New Roman"/>
              </a:rPr>
              <a:t>girder when temporary top strands are</a:t>
            </a:r>
            <a:r>
              <a:rPr dirty="0" sz="1000" spc="80">
                <a:latin typeface="Times New Roman"/>
                <a:cs typeface="Times New Roman"/>
              </a:rPr>
              <a:t> </a:t>
            </a:r>
            <a:r>
              <a:rPr dirty="0" sz="1000" spc="-5">
                <a:latin typeface="Times New Roman"/>
                <a:cs typeface="Times New Roman"/>
              </a:rPr>
              <a:t>used.</a:t>
            </a:r>
            <a:endParaRPr sz="1000">
              <a:latin typeface="Times New Roman"/>
              <a:cs typeface="Times New Roman"/>
            </a:endParaRPr>
          </a:p>
          <a:p>
            <a:pPr>
              <a:lnSpc>
                <a:spcPct val="100000"/>
              </a:lnSpc>
              <a:spcBef>
                <a:spcPts val="25"/>
              </a:spcBef>
            </a:pPr>
            <a:endParaRPr sz="950">
              <a:latin typeface="Times New Roman"/>
              <a:cs typeface="Times New Roman"/>
            </a:endParaRPr>
          </a:p>
          <a:p>
            <a:pPr lvl="3" marL="561340" indent="-548640">
              <a:lnSpc>
                <a:spcPct val="100000"/>
              </a:lnSpc>
              <a:buFont typeface="Times New Roman"/>
              <a:buAutoNum type="arabicPeriod"/>
              <a:tabLst>
                <a:tab pos="560705" algn="l"/>
                <a:tab pos="561340" algn="l"/>
              </a:tabLst>
            </a:pPr>
            <a:r>
              <a:rPr dirty="0" sz="1200" spc="-5" i="1">
                <a:latin typeface="Arial"/>
                <a:cs typeface="Arial"/>
              </a:rPr>
              <a:t>Ve</a:t>
            </a:r>
            <a:r>
              <a:rPr dirty="0" sz="1200" spc="-5" i="1">
                <a:latin typeface="Arial"/>
                <a:cs typeface="Arial"/>
              </a:rPr>
              <a:t>rtical Location </a:t>
            </a:r>
            <a:r>
              <a:rPr dirty="0" sz="1200" i="1">
                <a:latin typeface="Arial"/>
                <a:cs typeface="Arial"/>
              </a:rPr>
              <a:t>of </a:t>
            </a:r>
            <a:r>
              <a:rPr dirty="0" sz="1200" spc="-5" i="1">
                <a:latin typeface="Arial"/>
                <a:cs typeface="Arial"/>
              </a:rPr>
              <a:t>Center </a:t>
            </a:r>
            <a:r>
              <a:rPr dirty="0" sz="1200" i="1">
                <a:latin typeface="Arial"/>
                <a:cs typeface="Arial"/>
              </a:rPr>
              <a:t>of</a:t>
            </a:r>
            <a:r>
              <a:rPr dirty="0" sz="1200" spc="-10" i="1">
                <a:latin typeface="Arial"/>
                <a:cs typeface="Arial"/>
              </a:rPr>
              <a:t> </a:t>
            </a:r>
            <a:r>
              <a:rPr dirty="0" sz="1200" spc="-5" i="1">
                <a:latin typeface="Arial"/>
                <a:cs typeface="Arial"/>
              </a:rPr>
              <a:t>Gravity</a:t>
            </a:r>
            <a:endParaRPr sz="1200">
              <a:latin typeface="Arial"/>
              <a:cs typeface="Arial"/>
            </a:endParaRPr>
          </a:p>
          <a:p>
            <a:pPr lvl="4" marL="652145" indent="-640080">
              <a:lnSpc>
                <a:spcPct val="100000"/>
              </a:lnSpc>
              <a:spcBef>
                <a:spcPts val="1145"/>
              </a:spcBef>
              <a:buFont typeface="Arial"/>
              <a:buAutoNum type="arabicPeriod"/>
              <a:tabLst>
                <a:tab pos="652780" algn="l"/>
              </a:tabLst>
            </a:pPr>
            <a:r>
              <a:rPr dirty="0" sz="1100">
                <a:latin typeface="Arial"/>
                <a:cs typeface="Arial"/>
              </a:rPr>
              <a:t>E</a:t>
            </a:r>
            <a:r>
              <a:rPr dirty="0" sz="1100">
                <a:latin typeface="Arial"/>
                <a:cs typeface="Arial"/>
              </a:rPr>
              <a:t>stimate</a:t>
            </a:r>
            <a:r>
              <a:rPr dirty="0" sz="1100" spc="-15">
                <a:latin typeface="Arial"/>
                <a:cs typeface="Arial"/>
              </a:rPr>
              <a:t> </a:t>
            </a:r>
            <a:r>
              <a:rPr dirty="0" sz="1100" spc="-5">
                <a:latin typeface="Arial"/>
                <a:cs typeface="Arial"/>
              </a:rPr>
              <a:t>Camber</a:t>
            </a:r>
            <a:endParaRPr sz="1100">
              <a:latin typeface="Arial"/>
              <a:cs typeface="Arial"/>
            </a:endParaRPr>
          </a:p>
          <a:p>
            <a:pPr marL="12700">
              <a:lnSpc>
                <a:spcPct val="100000"/>
              </a:lnSpc>
              <a:spcBef>
                <a:spcPts val="240"/>
              </a:spcBef>
            </a:pPr>
            <a:r>
              <a:rPr dirty="0" sz="1000" spc="-5">
                <a:latin typeface="Times New Roman"/>
                <a:cs typeface="Times New Roman"/>
              </a:rPr>
              <a:t>The same calculations are made to estimate camber in the lifting without temporary top strand case. The differences are</a:t>
            </a:r>
            <a:r>
              <a:rPr dirty="0" sz="1000" spc="235">
                <a:latin typeface="Times New Roman"/>
                <a:cs typeface="Times New Roman"/>
              </a:rPr>
              <a:t> </a:t>
            </a:r>
            <a:r>
              <a:rPr dirty="0" sz="1000" spc="-5">
                <a:latin typeface="Times New Roman"/>
                <a:cs typeface="Times New Roman"/>
              </a:rPr>
              <a:t>the</a:t>
            </a:r>
            <a:endParaRPr sz="1000">
              <a:latin typeface="Times New Roman"/>
              <a:cs typeface="Times New Roman"/>
            </a:endParaRPr>
          </a:p>
        </p:txBody>
      </p:sp>
      <p:sp>
        <p:nvSpPr>
          <p:cNvPr id="25" name="object 25"/>
          <p:cNvSpPr txBox="1"/>
          <p:nvPr/>
        </p:nvSpPr>
        <p:spPr>
          <a:xfrm>
            <a:off x="647700" y="6429289"/>
            <a:ext cx="6282055" cy="177800"/>
          </a:xfrm>
          <a:prstGeom prst="rect">
            <a:avLst/>
          </a:prstGeom>
        </p:spPr>
        <p:txBody>
          <a:bodyPr wrap="square" lIns="0" tIns="12065" rIns="0" bIns="0" rtlCol="0" vert="horz">
            <a:spAutoFit/>
          </a:bodyPr>
          <a:lstStyle/>
          <a:p>
            <a:pPr marL="38100">
              <a:lnSpc>
                <a:spcPct val="100000"/>
              </a:lnSpc>
              <a:spcBef>
                <a:spcPts val="95"/>
              </a:spcBef>
            </a:pPr>
            <a:r>
              <a:rPr dirty="0" sz="1000">
                <a:latin typeface="Times New Roman"/>
                <a:cs typeface="Times New Roman"/>
              </a:rPr>
              <a:t>modulus </a:t>
            </a:r>
            <a:r>
              <a:rPr dirty="0" sz="1000" spc="-10">
                <a:latin typeface="Times New Roman"/>
                <a:cs typeface="Times New Roman"/>
              </a:rPr>
              <a:t>of </a:t>
            </a:r>
            <a:r>
              <a:rPr dirty="0" sz="1000" spc="-5">
                <a:latin typeface="Times New Roman"/>
                <a:cs typeface="Times New Roman"/>
              </a:rPr>
              <a:t>elasticity is reduced because </a:t>
            </a:r>
            <a:r>
              <a:rPr dirty="0" sz="1000" spc="-145">
                <a:latin typeface="Cambria Math"/>
                <a:cs typeface="Cambria Math"/>
              </a:rPr>
              <a:t>𝑓𝑓</a:t>
            </a:r>
            <a:r>
              <a:rPr dirty="0" baseline="31746" sz="1050" spc="-217">
                <a:latin typeface="Cambria Math"/>
                <a:cs typeface="Cambria Math"/>
              </a:rPr>
              <a:t>′  </a:t>
            </a:r>
            <a:r>
              <a:rPr dirty="0" sz="1000" spc="-5">
                <a:latin typeface="Times New Roman"/>
                <a:cs typeface="Times New Roman"/>
              </a:rPr>
              <a:t>reduced from 7.4 </a:t>
            </a:r>
            <a:r>
              <a:rPr dirty="0" sz="1000" spc="-10">
                <a:latin typeface="Times New Roman"/>
                <a:cs typeface="Times New Roman"/>
              </a:rPr>
              <a:t>ksi </a:t>
            </a:r>
            <a:r>
              <a:rPr dirty="0" sz="1000" spc="-5">
                <a:latin typeface="Times New Roman"/>
                <a:cs typeface="Times New Roman"/>
              </a:rPr>
              <a:t>to </a:t>
            </a:r>
            <a:r>
              <a:rPr dirty="0" sz="1000">
                <a:latin typeface="Times New Roman"/>
                <a:cs typeface="Times New Roman"/>
              </a:rPr>
              <a:t>7.2 </a:t>
            </a:r>
            <a:r>
              <a:rPr dirty="0" sz="1000" spc="-5">
                <a:latin typeface="Times New Roman"/>
                <a:cs typeface="Times New Roman"/>
              </a:rPr>
              <a:t>ksi, the lift points moved from </a:t>
            </a:r>
            <a:r>
              <a:rPr dirty="0" sz="1000" spc="-10">
                <a:latin typeface="Times New Roman"/>
                <a:cs typeface="Times New Roman"/>
              </a:rPr>
              <a:t>11 </a:t>
            </a:r>
            <a:r>
              <a:rPr dirty="0" sz="1000" spc="-5">
                <a:latin typeface="Times New Roman"/>
                <a:cs typeface="Times New Roman"/>
              </a:rPr>
              <a:t>ft to 8.25 ft,</a:t>
            </a:r>
            <a:r>
              <a:rPr dirty="0" sz="1000" spc="5">
                <a:latin typeface="Times New Roman"/>
                <a:cs typeface="Times New Roman"/>
              </a:rPr>
              <a:t> </a:t>
            </a:r>
            <a:r>
              <a:rPr dirty="0" sz="1000" spc="-5">
                <a:latin typeface="Times New Roman"/>
                <a:cs typeface="Times New Roman"/>
              </a:rPr>
              <a:t>and</a:t>
            </a:r>
            <a:endParaRPr sz="1000">
              <a:latin typeface="Times New Roman"/>
              <a:cs typeface="Times New Roman"/>
            </a:endParaRPr>
          </a:p>
        </p:txBody>
      </p:sp>
      <p:sp>
        <p:nvSpPr>
          <p:cNvPr id="26" name="object 26"/>
          <p:cNvSpPr txBox="1"/>
          <p:nvPr/>
        </p:nvSpPr>
        <p:spPr>
          <a:xfrm>
            <a:off x="647703" y="6496304"/>
            <a:ext cx="4432300" cy="483870"/>
          </a:xfrm>
          <a:prstGeom prst="rect">
            <a:avLst/>
          </a:prstGeom>
        </p:spPr>
        <p:txBody>
          <a:bodyPr wrap="square" lIns="0" tIns="12065" rIns="0" bIns="0" rtlCol="0" vert="horz">
            <a:spAutoFit/>
          </a:bodyPr>
          <a:lstStyle/>
          <a:p>
            <a:pPr algn="ctr" marR="11430">
              <a:lnSpc>
                <a:spcPts val="745"/>
              </a:lnSpc>
              <a:spcBef>
                <a:spcPts val="95"/>
              </a:spcBef>
            </a:pPr>
            <a:r>
              <a:rPr dirty="0" sz="700" spc="-229">
                <a:latin typeface="Cambria Math"/>
                <a:cs typeface="Cambria Math"/>
              </a:rPr>
              <a:t>𝑐𝑐𝑔𝑔</a:t>
            </a:r>
            <a:endParaRPr sz="700">
              <a:latin typeface="Cambria Math"/>
              <a:cs typeface="Cambria Math"/>
            </a:endParaRPr>
          </a:p>
          <a:p>
            <a:pPr algn="ctr">
              <a:lnSpc>
                <a:spcPts val="1105"/>
              </a:lnSpc>
            </a:pPr>
            <a:r>
              <a:rPr dirty="0" sz="1000" spc="-5">
                <a:latin typeface="Times New Roman"/>
                <a:cs typeface="Times New Roman"/>
              </a:rPr>
              <a:t>temporary top strands are included in the prestress deflection. The resulting camber</a:t>
            </a:r>
            <a:r>
              <a:rPr dirty="0" sz="1000" spc="135">
                <a:latin typeface="Times New Roman"/>
                <a:cs typeface="Times New Roman"/>
              </a:rPr>
              <a:t> </a:t>
            </a:r>
            <a:r>
              <a:rPr dirty="0" sz="1000" spc="-5">
                <a:latin typeface="Times New Roman"/>
                <a:cs typeface="Times New Roman"/>
              </a:rPr>
              <a:t>is</a:t>
            </a:r>
            <a:endParaRPr sz="1000">
              <a:latin typeface="Times New Roman"/>
              <a:cs typeface="Times New Roman"/>
            </a:endParaRPr>
          </a:p>
          <a:p>
            <a:pPr marL="2740025">
              <a:lnSpc>
                <a:spcPct val="100000"/>
              </a:lnSpc>
              <a:spcBef>
                <a:spcPts val="565"/>
              </a:spcBef>
            </a:pPr>
            <a:r>
              <a:rPr dirty="0" sz="1000" spc="-120">
                <a:latin typeface="Cambria Math"/>
                <a:cs typeface="Cambria Math"/>
              </a:rPr>
              <a:t>∆</a:t>
            </a:r>
            <a:r>
              <a:rPr dirty="0" baseline="-15873" sz="1050" spc="-179">
                <a:latin typeface="Cambria Math"/>
                <a:cs typeface="Cambria Math"/>
              </a:rPr>
              <a:t>𝑐𝑐𝑠𝑠𝑐𝑐𝑠𝑠𝑒𝑒𝑔𝑔 </a:t>
            </a:r>
            <a:r>
              <a:rPr dirty="0" sz="1000" spc="-5">
                <a:latin typeface="Cambria Math"/>
                <a:cs typeface="Cambria Math"/>
              </a:rPr>
              <a:t>= </a:t>
            </a:r>
            <a:r>
              <a:rPr dirty="0" sz="1000">
                <a:latin typeface="Cambria Math"/>
                <a:cs typeface="Cambria Math"/>
              </a:rPr>
              <a:t>4.025</a:t>
            </a:r>
            <a:r>
              <a:rPr dirty="0" sz="1000" spc="55">
                <a:latin typeface="Cambria Math"/>
                <a:cs typeface="Cambria Math"/>
              </a:rPr>
              <a:t> </a:t>
            </a:r>
            <a:r>
              <a:rPr dirty="0" sz="1000" spc="-250">
                <a:latin typeface="Cambria Math"/>
                <a:cs typeface="Cambria Math"/>
              </a:rPr>
              <a:t>𝑠𝑠𝑠𝑠</a:t>
            </a:r>
            <a:endParaRPr sz="1000">
              <a:latin typeface="Cambria Math"/>
              <a:cs typeface="Cambria Math"/>
            </a:endParaRPr>
          </a:p>
        </p:txBody>
      </p:sp>
      <p:sp>
        <p:nvSpPr>
          <p:cNvPr id="27" name="object 27"/>
          <p:cNvSpPr/>
          <p:nvPr/>
        </p:nvSpPr>
        <p:spPr>
          <a:xfrm>
            <a:off x="1216152" y="7202423"/>
            <a:ext cx="5340350" cy="0"/>
          </a:xfrm>
          <a:custGeom>
            <a:avLst/>
            <a:gdLst/>
            <a:ahLst/>
            <a:cxnLst/>
            <a:rect l="l" t="t" r="r" b="b"/>
            <a:pathLst>
              <a:path w="5340350" h="0">
                <a:moveTo>
                  <a:pt x="0" y="0"/>
                </a:moveTo>
                <a:lnTo>
                  <a:pt x="5340096" y="0"/>
                </a:lnTo>
              </a:path>
            </a:pathLst>
          </a:custGeom>
          <a:ln w="6095">
            <a:solidFill>
              <a:srgbClr val="4F81BC"/>
            </a:solidFill>
          </a:ln>
        </p:spPr>
        <p:txBody>
          <a:bodyPr wrap="square" lIns="0" tIns="0" rIns="0" bIns="0" rtlCol="0"/>
          <a:lstStyle/>
          <a:p/>
        </p:txBody>
      </p:sp>
      <p:sp>
        <p:nvSpPr>
          <p:cNvPr id="28" name="object 28"/>
          <p:cNvSpPr/>
          <p:nvPr/>
        </p:nvSpPr>
        <p:spPr>
          <a:xfrm>
            <a:off x="1216152" y="7900410"/>
            <a:ext cx="5340350" cy="0"/>
          </a:xfrm>
          <a:custGeom>
            <a:avLst/>
            <a:gdLst/>
            <a:ahLst/>
            <a:cxnLst/>
            <a:rect l="l" t="t" r="r" b="b"/>
            <a:pathLst>
              <a:path w="5340350" h="0">
                <a:moveTo>
                  <a:pt x="0" y="0"/>
                </a:moveTo>
                <a:lnTo>
                  <a:pt x="5340096" y="0"/>
                </a:lnTo>
              </a:path>
            </a:pathLst>
          </a:custGeom>
          <a:ln w="6108">
            <a:solidFill>
              <a:srgbClr val="4F81BC"/>
            </a:solidFill>
          </a:ln>
        </p:spPr>
        <p:txBody>
          <a:bodyPr wrap="square" lIns="0" tIns="0" rIns="0" bIns="0" rtlCol="0"/>
          <a:lstStyle/>
          <a:p/>
        </p:txBody>
      </p:sp>
      <p:sp>
        <p:nvSpPr>
          <p:cNvPr id="29" name="object 29"/>
          <p:cNvSpPr txBox="1"/>
          <p:nvPr/>
        </p:nvSpPr>
        <p:spPr>
          <a:xfrm>
            <a:off x="673100" y="7311643"/>
            <a:ext cx="5685155" cy="992505"/>
          </a:xfrm>
          <a:prstGeom prst="rect">
            <a:avLst/>
          </a:prstGeom>
        </p:spPr>
        <p:txBody>
          <a:bodyPr wrap="square" lIns="0" tIns="22225" rIns="0" bIns="0" rtlCol="0" vert="horz">
            <a:spAutoFit/>
          </a:bodyPr>
          <a:lstStyle/>
          <a:p>
            <a:pPr algn="ctr" marL="753110" marR="5080">
              <a:lnSpc>
                <a:spcPts val="1150"/>
              </a:lnSpc>
              <a:spcBef>
                <a:spcPts val="175"/>
              </a:spcBef>
            </a:pPr>
            <a:r>
              <a:rPr dirty="0" sz="1000" spc="-5">
                <a:latin typeface="Times New Roman"/>
                <a:cs typeface="Times New Roman"/>
              </a:rPr>
              <a:t>The camber </a:t>
            </a:r>
            <a:r>
              <a:rPr dirty="0" sz="1000">
                <a:latin typeface="Times New Roman"/>
                <a:cs typeface="Times New Roman"/>
              </a:rPr>
              <a:t>due </a:t>
            </a:r>
            <a:r>
              <a:rPr dirty="0" sz="1000" spc="-10">
                <a:latin typeface="Times New Roman"/>
                <a:cs typeface="Times New Roman"/>
              </a:rPr>
              <a:t>to </a:t>
            </a:r>
            <a:r>
              <a:rPr dirty="0" sz="1000" spc="-5">
                <a:latin typeface="Times New Roman"/>
                <a:cs typeface="Times New Roman"/>
              </a:rPr>
              <a:t>the temporary top strands is computed using the same equation as the straight  strands. The temporary top strand eccentricity will </a:t>
            </a:r>
            <a:r>
              <a:rPr dirty="0" sz="1000">
                <a:latin typeface="Times New Roman"/>
                <a:cs typeface="Times New Roman"/>
              </a:rPr>
              <a:t>be </a:t>
            </a:r>
            <a:r>
              <a:rPr dirty="0" sz="1000" spc="-5">
                <a:latin typeface="Times New Roman"/>
                <a:cs typeface="Times New Roman"/>
              </a:rPr>
              <a:t>a negative value resulting </a:t>
            </a:r>
            <a:r>
              <a:rPr dirty="0" sz="1000" spc="-10">
                <a:latin typeface="Times New Roman"/>
                <a:cs typeface="Times New Roman"/>
              </a:rPr>
              <a:t>in </a:t>
            </a:r>
            <a:r>
              <a:rPr dirty="0" sz="1000" spc="-5">
                <a:latin typeface="Times New Roman"/>
                <a:cs typeface="Times New Roman"/>
              </a:rPr>
              <a:t>a negative,  downward</a:t>
            </a:r>
            <a:r>
              <a:rPr dirty="0" sz="1000" spc="-10">
                <a:latin typeface="Times New Roman"/>
                <a:cs typeface="Times New Roman"/>
              </a:rPr>
              <a:t> </a:t>
            </a:r>
            <a:r>
              <a:rPr dirty="0" sz="1000" spc="-5">
                <a:latin typeface="Times New Roman"/>
                <a:cs typeface="Times New Roman"/>
              </a:rPr>
              <a:t>deflection</a:t>
            </a:r>
            <a:endParaRPr sz="1000">
              <a:latin typeface="Times New Roman"/>
              <a:cs typeface="Times New Roman"/>
            </a:endParaRPr>
          </a:p>
          <a:p>
            <a:pPr>
              <a:lnSpc>
                <a:spcPct val="100000"/>
              </a:lnSpc>
            </a:pPr>
            <a:endParaRPr sz="1100">
              <a:latin typeface="Times New Roman"/>
              <a:cs typeface="Times New Roman"/>
            </a:endParaRPr>
          </a:p>
          <a:p>
            <a:pPr>
              <a:lnSpc>
                <a:spcPct val="100000"/>
              </a:lnSpc>
              <a:spcBef>
                <a:spcPts val="5"/>
              </a:spcBef>
            </a:pPr>
            <a:endParaRPr sz="1300">
              <a:latin typeface="Times New Roman"/>
              <a:cs typeface="Times New Roman"/>
            </a:endParaRPr>
          </a:p>
          <a:p>
            <a:pPr marL="12700">
              <a:lnSpc>
                <a:spcPct val="100000"/>
              </a:lnSpc>
            </a:pPr>
            <a:r>
              <a:rPr dirty="0" sz="1100">
                <a:latin typeface="Arial"/>
                <a:cs typeface="Arial"/>
              </a:rPr>
              <a:t>4.4.2.1.2 Offset</a:t>
            </a:r>
            <a:r>
              <a:rPr dirty="0" sz="1100" spc="-200">
                <a:latin typeface="Arial"/>
                <a:cs typeface="Arial"/>
              </a:rPr>
              <a:t> </a:t>
            </a:r>
            <a:r>
              <a:rPr dirty="0" sz="1100">
                <a:latin typeface="Arial"/>
                <a:cs typeface="Arial"/>
              </a:rPr>
              <a:t>factor</a:t>
            </a:r>
            <a:endParaRPr sz="1100">
              <a:latin typeface="Arial"/>
              <a:cs typeface="Arial"/>
            </a:endParaRPr>
          </a:p>
        </p:txBody>
      </p:sp>
      <p:sp>
        <p:nvSpPr>
          <p:cNvPr id="30" name="object 30"/>
          <p:cNvSpPr txBox="1"/>
          <p:nvPr/>
        </p:nvSpPr>
        <p:spPr>
          <a:xfrm>
            <a:off x="2706116" y="8725916"/>
            <a:ext cx="77470" cy="132080"/>
          </a:xfrm>
          <a:prstGeom prst="rect">
            <a:avLst/>
          </a:prstGeom>
        </p:spPr>
        <p:txBody>
          <a:bodyPr wrap="square" lIns="0" tIns="12065" rIns="0" bIns="0" rtlCol="0" vert="horz">
            <a:spAutoFit/>
          </a:bodyPr>
          <a:lstStyle/>
          <a:p>
            <a:pPr marL="12700">
              <a:lnSpc>
                <a:spcPct val="100000"/>
              </a:lnSpc>
              <a:spcBef>
                <a:spcPts val="95"/>
              </a:spcBef>
            </a:pPr>
            <a:r>
              <a:rPr dirty="0" sz="700" spc="-365">
                <a:latin typeface="Cambria Math"/>
                <a:cs typeface="Cambria Math"/>
              </a:rPr>
              <a:t>𝑔𝑔</a:t>
            </a:r>
            <a:endParaRPr sz="700">
              <a:latin typeface="Cambria Math"/>
              <a:cs typeface="Cambria Math"/>
            </a:endParaRPr>
          </a:p>
        </p:txBody>
      </p:sp>
      <p:sp>
        <p:nvSpPr>
          <p:cNvPr id="31" name="object 31"/>
          <p:cNvSpPr/>
          <p:nvPr/>
        </p:nvSpPr>
        <p:spPr>
          <a:xfrm>
            <a:off x="3015995" y="8765285"/>
            <a:ext cx="128270" cy="0"/>
          </a:xfrm>
          <a:custGeom>
            <a:avLst/>
            <a:gdLst/>
            <a:ahLst/>
            <a:cxnLst/>
            <a:rect l="l" t="t" r="r" b="b"/>
            <a:pathLst>
              <a:path w="128269" h="0">
                <a:moveTo>
                  <a:pt x="0" y="0"/>
                </a:moveTo>
                <a:lnTo>
                  <a:pt x="128016" y="0"/>
                </a:lnTo>
              </a:path>
            </a:pathLst>
          </a:custGeom>
          <a:ln w="7619">
            <a:solidFill>
              <a:srgbClr val="000000"/>
            </a:solidFill>
          </a:ln>
        </p:spPr>
        <p:txBody>
          <a:bodyPr wrap="square" lIns="0" tIns="0" rIns="0" bIns="0" rtlCol="0"/>
          <a:lstStyle/>
          <a:p/>
        </p:txBody>
      </p:sp>
      <p:sp>
        <p:nvSpPr>
          <p:cNvPr id="32" name="object 32"/>
          <p:cNvSpPr txBox="1"/>
          <p:nvPr/>
        </p:nvSpPr>
        <p:spPr>
          <a:xfrm>
            <a:off x="2817876" y="8312911"/>
            <a:ext cx="2134235" cy="349885"/>
          </a:xfrm>
          <a:prstGeom prst="rect">
            <a:avLst/>
          </a:prstGeom>
        </p:spPr>
        <p:txBody>
          <a:bodyPr wrap="square" lIns="0" tIns="12065" rIns="0" bIns="0" rtlCol="0" vert="horz">
            <a:spAutoFit/>
          </a:bodyPr>
          <a:lstStyle/>
          <a:p>
            <a:pPr marL="38100">
              <a:lnSpc>
                <a:spcPct val="100000"/>
              </a:lnSpc>
              <a:spcBef>
                <a:spcPts val="95"/>
              </a:spcBef>
            </a:pPr>
            <a:r>
              <a:rPr dirty="0" sz="1000" spc="-215">
                <a:latin typeface="Cambria Math"/>
                <a:cs typeface="Cambria Math"/>
              </a:rPr>
              <a:t>𝐿𝐿</a:t>
            </a:r>
            <a:r>
              <a:rPr dirty="0" baseline="-15873" sz="1050" spc="-322">
                <a:latin typeface="Cambria Math"/>
                <a:cs typeface="Cambria Math"/>
              </a:rPr>
              <a:t>𝑠𝑠</a:t>
            </a:r>
            <a:r>
              <a:rPr dirty="0" baseline="-15873" sz="1050" spc="277">
                <a:latin typeface="Cambria Math"/>
                <a:cs typeface="Cambria Math"/>
              </a:rPr>
              <a:t> </a:t>
            </a:r>
            <a:r>
              <a:rPr dirty="0" sz="1000" spc="-5">
                <a:latin typeface="Cambria Math"/>
                <a:cs typeface="Cambria Math"/>
              </a:rPr>
              <a:t>= 162.995 − 2</a:t>
            </a:r>
            <a:r>
              <a:rPr dirty="0" baseline="2777" sz="1500" spc="-7">
                <a:latin typeface="Cambria Math"/>
                <a:cs typeface="Cambria Math"/>
              </a:rPr>
              <a:t>(</a:t>
            </a:r>
            <a:r>
              <a:rPr dirty="0" sz="1000" spc="-5">
                <a:latin typeface="Cambria Math"/>
                <a:cs typeface="Cambria Math"/>
              </a:rPr>
              <a:t>8.25</a:t>
            </a:r>
            <a:r>
              <a:rPr dirty="0" baseline="2777" sz="1500" spc="-7">
                <a:latin typeface="Cambria Math"/>
                <a:cs typeface="Cambria Math"/>
              </a:rPr>
              <a:t>) </a:t>
            </a:r>
            <a:r>
              <a:rPr dirty="0" sz="1000" spc="-5">
                <a:latin typeface="Cambria Math"/>
                <a:cs typeface="Cambria Math"/>
              </a:rPr>
              <a:t>= 146.495</a:t>
            </a:r>
            <a:r>
              <a:rPr dirty="0" sz="1000" spc="-15">
                <a:latin typeface="Cambria Math"/>
                <a:cs typeface="Cambria Math"/>
              </a:rPr>
              <a:t> </a:t>
            </a:r>
            <a:r>
              <a:rPr dirty="0" sz="1000" spc="-315">
                <a:latin typeface="Cambria Math"/>
                <a:cs typeface="Cambria Math"/>
              </a:rPr>
              <a:t>𝑓𝑓𝑓𝑓</a:t>
            </a:r>
            <a:endParaRPr sz="1000">
              <a:latin typeface="Cambria Math"/>
              <a:cs typeface="Cambria Math"/>
            </a:endParaRPr>
          </a:p>
          <a:p>
            <a:pPr marL="398780">
              <a:lnSpc>
                <a:spcPct val="100000"/>
              </a:lnSpc>
              <a:spcBef>
                <a:spcPts val="515"/>
              </a:spcBef>
            </a:pPr>
            <a:r>
              <a:rPr dirty="0" sz="700" spc="15">
                <a:latin typeface="Cambria Math"/>
                <a:cs typeface="Cambria Math"/>
              </a:rPr>
              <a:t>2</a:t>
            </a:r>
            <a:endParaRPr sz="700">
              <a:latin typeface="Cambria Math"/>
              <a:cs typeface="Cambria Math"/>
            </a:endParaRPr>
          </a:p>
        </p:txBody>
      </p:sp>
      <p:sp>
        <p:nvSpPr>
          <p:cNvPr id="33" name="object 33"/>
          <p:cNvSpPr/>
          <p:nvPr/>
        </p:nvSpPr>
        <p:spPr>
          <a:xfrm>
            <a:off x="3424428" y="8761476"/>
            <a:ext cx="70485" cy="7620"/>
          </a:xfrm>
          <a:custGeom>
            <a:avLst/>
            <a:gdLst/>
            <a:ahLst/>
            <a:cxnLst/>
            <a:rect l="l" t="t" r="r" b="b"/>
            <a:pathLst>
              <a:path w="70485" h="7620">
                <a:moveTo>
                  <a:pt x="0" y="7620"/>
                </a:moveTo>
                <a:lnTo>
                  <a:pt x="70103" y="7620"/>
                </a:lnTo>
                <a:lnTo>
                  <a:pt x="70103" y="0"/>
                </a:lnTo>
                <a:lnTo>
                  <a:pt x="0" y="0"/>
                </a:lnTo>
                <a:lnTo>
                  <a:pt x="0" y="7620"/>
                </a:lnTo>
                <a:close/>
              </a:path>
            </a:pathLst>
          </a:custGeom>
          <a:solidFill>
            <a:srgbClr val="000000"/>
          </a:solidFill>
        </p:spPr>
        <p:txBody>
          <a:bodyPr wrap="square" lIns="0" tIns="0" rIns="0" bIns="0" rtlCol="0"/>
          <a:lstStyle/>
          <a:p/>
        </p:txBody>
      </p:sp>
      <p:sp>
        <p:nvSpPr>
          <p:cNvPr id="34" name="object 34"/>
          <p:cNvSpPr txBox="1"/>
          <p:nvPr/>
        </p:nvSpPr>
        <p:spPr>
          <a:xfrm>
            <a:off x="2627615" y="8661903"/>
            <a:ext cx="1134110" cy="177800"/>
          </a:xfrm>
          <a:prstGeom prst="rect">
            <a:avLst/>
          </a:prstGeom>
        </p:spPr>
        <p:txBody>
          <a:bodyPr wrap="square" lIns="0" tIns="12065" rIns="0" bIns="0" rtlCol="0" vert="horz">
            <a:spAutoFit/>
          </a:bodyPr>
          <a:lstStyle/>
          <a:p>
            <a:pPr marL="38100">
              <a:lnSpc>
                <a:spcPct val="100000"/>
              </a:lnSpc>
              <a:spcBef>
                <a:spcPts val="95"/>
              </a:spcBef>
              <a:tabLst>
                <a:tab pos="901700" algn="l"/>
              </a:tabLst>
            </a:pPr>
            <a:r>
              <a:rPr dirty="0" sz="1000" spc="-310">
                <a:latin typeface="Cambria Math"/>
                <a:cs typeface="Cambria Math"/>
              </a:rPr>
              <a:t>𝐹𝐹</a:t>
            </a:r>
            <a:r>
              <a:rPr dirty="0" sz="1000" spc="320">
                <a:latin typeface="Cambria Math"/>
                <a:cs typeface="Cambria Math"/>
              </a:rPr>
              <a:t> </a:t>
            </a:r>
            <a:r>
              <a:rPr dirty="0" sz="1000" spc="-5">
                <a:latin typeface="Cambria Math"/>
                <a:cs typeface="Cambria Math"/>
              </a:rPr>
              <a:t>=  </a:t>
            </a:r>
            <a:r>
              <a:rPr dirty="0" sz="1000" spc="-135">
                <a:latin typeface="Cambria Math"/>
                <a:cs typeface="Cambria Math"/>
              </a:rPr>
              <a:t>�     </a:t>
            </a:r>
            <a:r>
              <a:rPr dirty="0" baseline="43650" sz="1050" spc="-232">
                <a:latin typeface="Cambria Math"/>
                <a:cs typeface="Cambria Math"/>
              </a:rPr>
              <a:t>𝑠𝑠</a:t>
            </a:r>
            <a:r>
              <a:rPr dirty="0" baseline="43650" sz="1050" spc="-75">
                <a:latin typeface="Cambria Math"/>
                <a:cs typeface="Cambria Math"/>
              </a:rPr>
              <a:t> </a:t>
            </a:r>
            <a:r>
              <a:rPr dirty="0" sz="1000" spc="-135">
                <a:latin typeface="Cambria Math"/>
                <a:cs typeface="Cambria Math"/>
              </a:rPr>
              <a:t>�      </a:t>
            </a:r>
            <a:r>
              <a:rPr dirty="0" sz="1000" spc="-65">
                <a:latin typeface="Cambria Math"/>
                <a:cs typeface="Cambria Math"/>
              </a:rPr>
              <a:t> </a:t>
            </a:r>
            <a:r>
              <a:rPr dirty="0" sz="1000" spc="-5">
                <a:latin typeface="Cambria Math"/>
                <a:cs typeface="Cambria Math"/>
              </a:rPr>
              <a:t>−	=</a:t>
            </a:r>
            <a:r>
              <a:rPr dirty="0" sz="1000" spc="-15">
                <a:latin typeface="Cambria Math"/>
                <a:cs typeface="Cambria Math"/>
              </a:rPr>
              <a:t> </a:t>
            </a:r>
            <a:r>
              <a:rPr dirty="0" sz="1000" spc="-254">
                <a:latin typeface="Cambria Math"/>
                <a:cs typeface="Cambria Math"/>
              </a:rPr>
              <a:t>�</a:t>
            </a:r>
            <a:endParaRPr sz="1000">
              <a:latin typeface="Cambria Math"/>
              <a:cs typeface="Cambria Math"/>
            </a:endParaRPr>
          </a:p>
        </p:txBody>
      </p:sp>
      <p:sp>
        <p:nvSpPr>
          <p:cNvPr id="35" name="object 35"/>
          <p:cNvSpPr/>
          <p:nvPr/>
        </p:nvSpPr>
        <p:spPr>
          <a:xfrm>
            <a:off x="3723132" y="8765285"/>
            <a:ext cx="571500" cy="0"/>
          </a:xfrm>
          <a:custGeom>
            <a:avLst/>
            <a:gdLst/>
            <a:ahLst/>
            <a:cxnLst/>
            <a:rect l="l" t="t" r="r" b="b"/>
            <a:pathLst>
              <a:path w="571500" h="0">
                <a:moveTo>
                  <a:pt x="0" y="0"/>
                </a:moveTo>
                <a:lnTo>
                  <a:pt x="571500" y="0"/>
                </a:lnTo>
              </a:path>
            </a:pathLst>
          </a:custGeom>
          <a:ln w="7619">
            <a:solidFill>
              <a:srgbClr val="000000"/>
            </a:solidFill>
          </a:ln>
        </p:spPr>
        <p:txBody>
          <a:bodyPr wrap="square" lIns="0" tIns="0" rIns="0" bIns="0" rtlCol="0"/>
          <a:lstStyle/>
          <a:p/>
        </p:txBody>
      </p:sp>
      <p:sp>
        <p:nvSpPr>
          <p:cNvPr id="36" name="object 36"/>
          <p:cNvSpPr txBox="1"/>
          <p:nvPr/>
        </p:nvSpPr>
        <p:spPr>
          <a:xfrm>
            <a:off x="2969691" y="8564382"/>
            <a:ext cx="1703070" cy="177800"/>
          </a:xfrm>
          <a:prstGeom prst="rect">
            <a:avLst/>
          </a:prstGeom>
        </p:spPr>
        <p:txBody>
          <a:bodyPr wrap="square" lIns="0" tIns="12065" rIns="0" bIns="0" rtlCol="0" vert="horz">
            <a:spAutoFit/>
          </a:bodyPr>
          <a:lstStyle/>
          <a:p>
            <a:pPr marL="50800">
              <a:lnSpc>
                <a:spcPct val="100000"/>
              </a:lnSpc>
              <a:spcBef>
                <a:spcPts val="95"/>
              </a:spcBef>
              <a:tabLst>
                <a:tab pos="454659" algn="l"/>
                <a:tab pos="753110" algn="l"/>
                <a:tab pos="1594485" algn="l"/>
              </a:tabLst>
            </a:pPr>
            <a:r>
              <a:rPr dirty="0" sz="1000" spc="-270">
                <a:latin typeface="Cambria Math"/>
                <a:cs typeface="Cambria Math"/>
              </a:rPr>
              <a:t>𝐿𝐿	</a:t>
            </a:r>
            <a:r>
              <a:rPr dirty="0" sz="1000" spc="-5">
                <a:latin typeface="Cambria Math"/>
                <a:cs typeface="Cambria Math"/>
              </a:rPr>
              <a:t>1	</a:t>
            </a:r>
            <a:r>
              <a:rPr dirty="0" sz="1000" spc="-120">
                <a:latin typeface="Cambria Math"/>
                <a:cs typeface="Cambria Math"/>
              </a:rPr>
              <a:t>146.495𝑓𝑓𝑓𝑓    </a:t>
            </a:r>
            <a:r>
              <a:rPr dirty="0" sz="1000" spc="-75">
                <a:latin typeface="Cambria Math"/>
                <a:cs typeface="Cambria Math"/>
              </a:rPr>
              <a:t> </a:t>
            </a:r>
            <a:r>
              <a:rPr dirty="0" baseline="35714" sz="1050" spc="22">
                <a:latin typeface="Cambria Math"/>
                <a:cs typeface="Cambria Math"/>
              </a:rPr>
              <a:t>2	</a:t>
            </a:r>
            <a:r>
              <a:rPr dirty="0" sz="1000" spc="-5">
                <a:latin typeface="Cambria Math"/>
                <a:cs typeface="Cambria Math"/>
              </a:rPr>
              <a:t>1</a:t>
            </a:r>
            <a:endParaRPr sz="1000">
              <a:latin typeface="Cambria Math"/>
              <a:cs typeface="Cambria Math"/>
            </a:endParaRPr>
          </a:p>
        </p:txBody>
      </p:sp>
      <p:sp>
        <p:nvSpPr>
          <p:cNvPr id="37" name="object 37"/>
          <p:cNvSpPr txBox="1"/>
          <p:nvPr/>
        </p:nvSpPr>
        <p:spPr>
          <a:xfrm>
            <a:off x="2977895" y="8747252"/>
            <a:ext cx="1694814" cy="177800"/>
          </a:xfrm>
          <a:prstGeom prst="rect">
            <a:avLst/>
          </a:prstGeom>
        </p:spPr>
        <p:txBody>
          <a:bodyPr wrap="square" lIns="0" tIns="12065" rIns="0" bIns="0" rtlCol="0" vert="horz">
            <a:spAutoFit/>
          </a:bodyPr>
          <a:lstStyle/>
          <a:p>
            <a:pPr marL="38100">
              <a:lnSpc>
                <a:spcPct val="100000"/>
              </a:lnSpc>
              <a:spcBef>
                <a:spcPts val="95"/>
              </a:spcBef>
              <a:tabLst>
                <a:tab pos="446405" algn="l"/>
                <a:tab pos="744855" algn="l"/>
                <a:tab pos="1586230" algn="l"/>
              </a:tabLst>
            </a:pPr>
            <a:r>
              <a:rPr dirty="0" sz="1000" spc="-245">
                <a:latin typeface="Cambria Math"/>
                <a:cs typeface="Cambria Math"/>
              </a:rPr>
              <a:t>𝐿𝐿</a:t>
            </a:r>
            <a:r>
              <a:rPr dirty="0" baseline="-15873" sz="1050" spc="-367">
                <a:latin typeface="Cambria Math"/>
                <a:cs typeface="Cambria Math"/>
              </a:rPr>
              <a:t>𝑔𝑔	</a:t>
            </a:r>
            <a:r>
              <a:rPr dirty="0" sz="1000" spc="-5">
                <a:latin typeface="Cambria Math"/>
                <a:cs typeface="Cambria Math"/>
              </a:rPr>
              <a:t>3	</a:t>
            </a:r>
            <a:r>
              <a:rPr dirty="0" sz="1000" spc="-120">
                <a:latin typeface="Cambria Math"/>
                <a:cs typeface="Cambria Math"/>
              </a:rPr>
              <a:t>162.995𝑓𝑓𝑓𝑓	</a:t>
            </a:r>
            <a:r>
              <a:rPr dirty="0" sz="1000" spc="-5">
                <a:latin typeface="Cambria Math"/>
                <a:cs typeface="Cambria Math"/>
              </a:rPr>
              <a:t>3</a:t>
            </a:r>
            <a:endParaRPr sz="1000">
              <a:latin typeface="Cambria Math"/>
              <a:cs typeface="Cambria Math"/>
            </a:endParaRPr>
          </a:p>
        </p:txBody>
      </p:sp>
      <p:sp>
        <p:nvSpPr>
          <p:cNvPr id="38" name="object 38"/>
          <p:cNvSpPr/>
          <p:nvPr/>
        </p:nvSpPr>
        <p:spPr>
          <a:xfrm>
            <a:off x="4564379" y="8761476"/>
            <a:ext cx="70485" cy="7620"/>
          </a:xfrm>
          <a:custGeom>
            <a:avLst/>
            <a:gdLst/>
            <a:ahLst/>
            <a:cxnLst/>
            <a:rect l="l" t="t" r="r" b="b"/>
            <a:pathLst>
              <a:path w="70485" h="7620">
                <a:moveTo>
                  <a:pt x="0" y="7620"/>
                </a:moveTo>
                <a:lnTo>
                  <a:pt x="70116" y="7620"/>
                </a:lnTo>
                <a:lnTo>
                  <a:pt x="70116" y="0"/>
                </a:lnTo>
                <a:lnTo>
                  <a:pt x="0" y="0"/>
                </a:lnTo>
                <a:lnTo>
                  <a:pt x="0" y="7620"/>
                </a:lnTo>
                <a:close/>
              </a:path>
            </a:pathLst>
          </a:custGeom>
          <a:solidFill>
            <a:srgbClr val="000000"/>
          </a:solidFill>
        </p:spPr>
        <p:txBody>
          <a:bodyPr wrap="square" lIns="0" tIns="0" rIns="0" bIns="0" rtlCol="0"/>
          <a:lstStyle/>
          <a:p/>
        </p:txBody>
      </p:sp>
      <p:sp>
        <p:nvSpPr>
          <p:cNvPr id="39" name="object 39"/>
          <p:cNvSpPr txBox="1"/>
          <p:nvPr/>
        </p:nvSpPr>
        <p:spPr>
          <a:xfrm>
            <a:off x="4281932" y="8661907"/>
            <a:ext cx="838200" cy="177800"/>
          </a:xfrm>
          <a:prstGeom prst="rect">
            <a:avLst/>
          </a:prstGeom>
        </p:spPr>
        <p:txBody>
          <a:bodyPr wrap="square" lIns="0" tIns="12065" rIns="0" bIns="0" rtlCol="0" vert="horz">
            <a:spAutoFit/>
          </a:bodyPr>
          <a:lstStyle/>
          <a:p>
            <a:pPr marL="12700">
              <a:lnSpc>
                <a:spcPct val="100000"/>
              </a:lnSpc>
              <a:spcBef>
                <a:spcPts val="95"/>
              </a:spcBef>
              <a:tabLst>
                <a:tab pos="387350" algn="l"/>
              </a:tabLst>
            </a:pPr>
            <a:r>
              <a:rPr dirty="0" sz="1000" spc="-254">
                <a:latin typeface="Cambria Math"/>
                <a:cs typeface="Cambria Math"/>
              </a:rPr>
              <a:t>�</a:t>
            </a:r>
            <a:r>
              <a:rPr dirty="0" sz="1000" spc="434">
                <a:latin typeface="Cambria Math"/>
                <a:cs typeface="Cambria Math"/>
              </a:rPr>
              <a:t> </a:t>
            </a:r>
            <a:r>
              <a:rPr dirty="0" sz="1000" spc="-5">
                <a:latin typeface="Cambria Math"/>
                <a:cs typeface="Cambria Math"/>
              </a:rPr>
              <a:t>−	=</a:t>
            </a:r>
            <a:r>
              <a:rPr dirty="0" sz="1000" spc="5">
                <a:latin typeface="Cambria Math"/>
                <a:cs typeface="Cambria Math"/>
              </a:rPr>
              <a:t> </a:t>
            </a:r>
            <a:r>
              <a:rPr dirty="0" sz="1000" spc="-5">
                <a:latin typeface="Cambria Math"/>
                <a:cs typeface="Cambria Math"/>
              </a:rPr>
              <a:t>0.474</a:t>
            </a:r>
            <a:endParaRPr sz="1000">
              <a:latin typeface="Cambria Math"/>
              <a:cs typeface="Cambria Math"/>
            </a:endParaRPr>
          </a:p>
        </p:txBody>
      </p:sp>
      <p:sp>
        <p:nvSpPr>
          <p:cNvPr id="40" name="object 40"/>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37</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96900" y="438403"/>
            <a:ext cx="6555740" cy="2174240"/>
          </a:xfrm>
          <a:prstGeom prst="rect">
            <a:avLst/>
          </a:prstGeom>
        </p:spPr>
        <p:txBody>
          <a:bodyPr wrap="square" lIns="0" tIns="12700" rIns="0" bIns="0" rtlCol="0" vert="horz">
            <a:spAutoFit/>
          </a:bodyPr>
          <a:lstStyle/>
          <a:p>
            <a:pPr marL="329692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90">
                <a:latin typeface="Times New Roman"/>
                <a:cs typeface="Times New Roman"/>
              </a:rPr>
              <a:t> </a:t>
            </a:r>
            <a:r>
              <a:rPr dirty="0" sz="800" spc="-5">
                <a:latin typeface="Times New Roman"/>
                <a:cs typeface="Times New Roman"/>
              </a:rPr>
              <a:t>(11/16/2022)</a:t>
            </a:r>
            <a:endParaRPr sz="8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lvl="4" marL="728345" indent="-640080">
              <a:lnSpc>
                <a:spcPct val="100000"/>
              </a:lnSpc>
              <a:spcBef>
                <a:spcPts val="550"/>
              </a:spcBef>
              <a:buFont typeface="Arial"/>
              <a:buAutoNum type="arabicPeriod" startAt="3"/>
              <a:tabLst>
                <a:tab pos="728980" algn="l"/>
              </a:tabLst>
            </a:pPr>
            <a:r>
              <a:rPr dirty="0" sz="1100" spc="-5">
                <a:latin typeface="Arial"/>
                <a:cs typeface="Arial"/>
              </a:rPr>
              <a:t>Loca</a:t>
            </a:r>
            <a:r>
              <a:rPr dirty="0" sz="1100" spc="-5">
                <a:latin typeface="Arial"/>
                <a:cs typeface="Arial"/>
              </a:rPr>
              <a:t>tion </a:t>
            </a:r>
            <a:r>
              <a:rPr dirty="0" sz="1100">
                <a:latin typeface="Arial"/>
                <a:cs typeface="Arial"/>
              </a:rPr>
              <a:t>the </a:t>
            </a:r>
            <a:r>
              <a:rPr dirty="0" sz="1100" spc="-5">
                <a:latin typeface="Arial"/>
                <a:cs typeface="Arial"/>
              </a:rPr>
              <a:t>roll axis above </a:t>
            </a:r>
            <a:r>
              <a:rPr dirty="0" sz="1100">
                <a:latin typeface="Arial"/>
                <a:cs typeface="Arial"/>
              </a:rPr>
              <a:t>the top </a:t>
            </a:r>
            <a:r>
              <a:rPr dirty="0" sz="1100" spc="-5">
                <a:latin typeface="Arial"/>
                <a:cs typeface="Arial"/>
              </a:rPr>
              <a:t>of</a:t>
            </a:r>
            <a:r>
              <a:rPr dirty="0" sz="1100" spc="-15">
                <a:latin typeface="Arial"/>
                <a:cs typeface="Arial"/>
              </a:rPr>
              <a:t> </a:t>
            </a:r>
            <a:r>
              <a:rPr dirty="0" sz="1100" spc="-5">
                <a:latin typeface="Arial"/>
                <a:cs typeface="Arial"/>
              </a:rPr>
              <a:t>girder</a:t>
            </a:r>
            <a:endParaRPr sz="1100">
              <a:latin typeface="Arial"/>
              <a:cs typeface="Arial"/>
            </a:endParaRPr>
          </a:p>
          <a:p>
            <a:pPr algn="ctr" marL="19050">
              <a:lnSpc>
                <a:spcPct val="100000"/>
              </a:lnSpc>
              <a:spcBef>
                <a:spcPts val="254"/>
              </a:spcBef>
            </a:pPr>
            <a:r>
              <a:rPr dirty="0" sz="1000" spc="-250">
                <a:latin typeface="Cambria Math"/>
                <a:cs typeface="Cambria Math"/>
              </a:rPr>
              <a:t>𝑑𝑑</a:t>
            </a:r>
            <a:r>
              <a:rPr dirty="0" baseline="-15873" sz="1050" spc="-375">
                <a:latin typeface="Cambria Math"/>
                <a:cs typeface="Cambria Math"/>
              </a:rPr>
              <a:t>𝑔𝑔𝑐𝑐</a:t>
            </a:r>
            <a:r>
              <a:rPr dirty="0" baseline="-15873" sz="1050" spc="277">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200">
                <a:latin typeface="Cambria Math"/>
                <a:cs typeface="Cambria Math"/>
              </a:rPr>
              <a:t>0𝑠𝑠𝑠𝑠</a:t>
            </a:r>
            <a:endParaRPr sz="1000">
              <a:latin typeface="Cambria Math"/>
              <a:cs typeface="Cambria Math"/>
            </a:endParaRPr>
          </a:p>
          <a:p>
            <a:pPr>
              <a:lnSpc>
                <a:spcPct val="100000"/>
              </a:lnSpc>
              <a:spcBef>
                <a:spcPts val="45"/>
              </a:spcBef>
            </a:pPr>
            <a:endParaRPr sz="950">
              <a:latin typeface="Cambria Math"/>
              <a:cs typeface="Cambria Math"/>
            </a:endParaRPr>
          </a:p>
          <a:p>
            <a:pPr lvl="4" marL="728345" indent="-640080">
              <a:lnSpc>
                <a:spcPct val="100000"/>
              </a:lnSpc>
              <a:buFont typeface="Arial"/>
              <a:buAutoNum type="arabicPeriod" startAt="4"/>
              <a:tabLst>
                <a:tab pos="728980" algn="l"/>
              </a:tabLst>
            </a:pPr>
            <a:r>
              <a:rPr dirty="0" sz="1100" spc="-5">
                <a:latin typeface="Arial"/>
                <a:cs typeface="Arial"/>
              </a:rPr>
              <a:t>Loca</a:t>
            </a:r>
            <a:r>
              <a:rPr dirty="0" sz="1100" spc="-5">
                <a:latin typeface="Arial"/>
                <a:cs typeface="Arial"/>
              </a:rPr>
              <a:t>tion of </a:t>
            </a:r>
            <a:r>
              <a:rPr dirty="0" sz="1100">
                <a:latin typeface="Arial"/>
                <a:cs typeface="Arial"/>
              </a:rPr>
              <a:t>CG </a:t>
            </a:r>
            <a:r>
              <a:rPr dirty="0" sz="1100" spc="-5">
                <a:latin typeface="Arial"/>
                <a:cs typeface="Arial"/>
              </a:rPr>
              <a:t>below roll</a:t>
            </a:r>
            <a:r>
              <a:rPr dirty="0" sz="1100" spc="-10">
                <a:latin typeface="Arial"/>
                <a:cs typeface="Arial"/>
              </a:rPr>
              <a:t> </a:t>
            </a:r>
            <a:r>
              <a:rPr dirty="0" sz="1100" spc="-5">
                <a:latin typeface="Arial"/>
                <a:cs typeface="Arial"/>
              </a:rPr>
              <a:t>axis</a:t>
            </a:r>
            <a:endParaRPr sz="1100">
              <a:latin typeface="Arial"/>
              <a:cs typeface="Arial"/>
            </a:endParaRPr>
          </a:p>
          <a:p>
            <a:pPr algn="ctr" marL="19050">
              <a:lnSpc>
                <a:spcPct val="100000"/>
              </a:lnSpc>
              <a:spcBef>
                <a:spcPts val="270"/>
              </a:spcBef>
            </a:pPr>
            <a:r>
              <a:rPr dirty="0" sz="1000" spc="-295">
                <a:latin typeface="Cambria Math"/>
                <a:cs typeface="Cambria Math"/>
              </a:rPr>
              <a:t>𝑑𝑑</a:t>
            </a:r>
            <a:r>
              <a:rPr dirty="0" baseline="-15873" sz="1050" spc="-442">
                <a:latin typeface="Cambria Math"/>
                <a:cs typeface="Cambria Math"/>
              </a:rPr>
              <a:t>𝑔𝑔</a:t>
            </a:r>
            <a:r>
              <a:rPr dirty="0" baseline="-15873" sz="1050" spc="277">
                <a:latin typeface="Cambria Math"/>
                <a:cs typeface="Cambria Math"/>
              </a:rPr>
              <a:t> </a:t>
            </a:r>
            <a:r>
              <a:rPr dirty="0" sz="1000" spc="-5">
                <a:latin typeface="Cambria Math"/>
                <a:cs typeface="Cambria Math"/>
              </a:rPr>
              <a:t>= </a:t>
            </a:r>
            <a:r>
              <a:rPr dirty="0" sz="1000" spc="-285">
                <a:latin typeface="Cambria Math"/>
                <a:cs typeface="Cambria Math"/>
              </a:rPr>
              <a:t>𝑌𝑌</a:t>
            </a:r>
            <a:r>
              <a:rPr dirty="0" baseline="-15873" sz="1050" spc="-427">
                <a:latin typeface="Cambria Math"/>
                <a:cs typeface="Cambria Math"/>
              </a:rPr>
              <a:t>𝑑𝑑𝑔𝑔𝑑𝑑</a:t>
            </a:r>
            <a:r>
              <a:rPr dirty="0" baseline="-15873" sz="1050" spc="187">
                <a:latin typeface="Cambria Math"/>
                <a:cs typeface="Cambria Math"/>
              </a:rPr>
              <a:t> </a:t>
            </a:r>
            <a:r>
              <a:rPr dirty="0" sz="1000" spc="-5">
                <a:latin typeface="Cambria Math"/>
                <a:cs typeface="Cambria Math"/>
              </a:rPr>
              <a:t>− </a:t>
            </a:r>
            <a:r>
              <a:rPr dirty="0" sz="1000" spc="-165">
                <a:latin typeface="Cambria Math"/>
                <a:cs typeface="Cambria Math"/>
              </a:rPr>
              <a:t>𝐹𝐹</a:t>
            </a:r>
            <a:r>
              <a:rPr dirty="0" baseline="-15873" sz="1050" spc="-247">
                <a:latin typeface="Cambria Math"/>
                <a:cs typeface="Cambria Math"/>
              </a:rPr>
              <a:t>𝑔𝑔</a:t>
            </a:r>
            <a:r>
              <a:rPr dirty="0" baseline="2777" sz="1500" spc="-247">
                <a:latin typeface="Cambria Math"/>
                <a:cs typeface="Cambria Math"/>
              </a:rPr>
              <a:t>(</a:t>
            </a:r>
            <a:r>
              <a:rPr dirty="0" sz="1000" spc="-165">
                <a:latin typeface="Cambria Math"/>
                <a:cs typeface="Cambria Math"/>
              </a:rPr>
              <a:t>∆</a:t>
            </a:r>
            <a:r>
              <a:rPr dirty="0" baseline="-15873" sz="1050" spc="-247">
                <a:latin typeface="Cambria Math"/>
                <a:cs typeface="Cambria Math"/>
              </a:rPr>
              <a:t>𝑐𝑐𝑠𝑠𝑐𝑐𝑠𝑠𝑒𝑒𝑔𝑔</a:t>
            </a:r>
            <a:r>
              <a:rPr dirty="0" baseline="-15873" sz="1050" spc="-120">
                <a:latin typeface="Cambria Math"/>
                <a:cs typeface="Cambria Math"/>
              </a:rPr>
              <a:t> </a:t>
            </a:r>
            <a:r>
              <a:rPr dirty="0" baseline="2777" sz="1500" spc="-7">
                <a:latin typeface="Cambria Math"/>
                <a:cs typeface="Cambria Math"/>
              </a:rPr>
              <a:t>) </a:t>
            </a:r>
            <a:r>
              <a:rPr dirty="0" sz="1000" spc="-5">
                <a:latin typeface="Cambria Math"/>
                <a:cs typeface="Cambria Math"/>
              </a:rPr>
              <a:t>+ </a:t>
            </a:r>
            <a:r>
              <a:rPr dirty="0" sz="1000" spc="-250">
                <a:latin typeface="Cambria Math"/>
                <a:cs typeface="Cambria Math"/>
              </a:rPr>
              <a:t>𝑑𝑑</a:t>
            </a:r>
            <a:r>
              <a:rPr dirty="0" baseline="-15873" sz="1050" spc="-375">
                <a:latin typeface="Cambria Math"/>
                <a:cs typeface="Cambria Math"/>
              </a:rPr>
              <a:t>𝑔𝑔𝑐𝑐</a:t>
            </a:r>
            <a:r>
              <a:rPr dirty="0" baseline="-15873" sz="1050" spc="284">
                <a:latin typeface="Cambria Math"/>
                <a:cs typeface="Cambria Math"/>
              </a:rPr>
              <a:t> </a:t>
            </a:r>
            <a:r>
              <a:rPr dirty="0" sz="1000" spc="-5">
                <a:latin typeface="Cambria Math"/>
                <a:cs typeface="Cambria Math"/>
              </a:rPr>
              <a:t>= </a:t>
            </a:r>
            <a:r>
              <a:rPr dirty="0" sz="1000" spc="-100">
                <a:latin typeface="Cambria Math"/>
                <a:cs typeface="Cambria Math"/>
              </a:rPr>
              <a:t>38.343𝑠𝑠𝑠𝑠 </a:t>
            </a:r>
            <a:r>
              <a:rPr dirty="0" sz="1000" spc="-5">
                <a:latin typeface="Cambria Math"/>
                <a:cs typeface="Cambria Math"/>
              </a:rPr>
              <a:t>− </a:t>
            </a:r>
            <a:r>
              <a:rPr dirty="0" baseline="2777" sz="1500" spc="-82">
                <a:latin typeface="Cambria Math"/>
                <a:cs typeface="Cambria Math"/>
              </a:rPr>
              <a:t>(</a:t>
            </a:r>
            <a:r>
              <a:rPr dirty="0" sz="1000" spc="-55">
                <a:latin typeface="Cambria Math"/>
                <a:cs typeface="Cambria Math"/>
              </a:rPr>
              <a:t>0.474</a:t>
            </a:r>
            <a:r>
              <a:rPr dirty="0" baseline="2777" sz="1500" spc="-82">
                <a:latin typeface="Cambria Math"/>
                <a:cs typeface="Cambria Math"/>
              </a:rPr>
              <a:t>)(</a:t>
            </a:r>
            <a:r>
              <a:rPr dirty="0" sz="1000" spc="-55">
                <a:latin typeface="Cambria Math"/>
                <a:cs typeface="Cambria Math"/>
              </a:rPr>
              <a:t>4.025𝑠𝑠𝑠𝑠</a:t>
            </a:r>
            <a:r>
              <a:rPr dirty="0" baseline="2777" sz="1500" spc="-82">
                <a:latin typeface="Cambria Math"/>
                <a:cs typeface="Cambria Math"/>
              </a:rPr>
              <a:t>) </a:t>
            </a:r>
            <a:r>
              <a:rPr dirty="0" sz="1000" spc="-5">
                <a:latin typeface="Cambria Math"/>
                <a:cs typeface="Cambria Math"/>
              </a:rPr>
              <a:t>− </a:t>
            </a:r>
            <a:r>
              <a:rPr dirty="0" sz="1000" spc="-200">
                <a:latin typeface="Cambria Math"/>
                <a:cs typeface="Cambria Math"/>
              </a:rPr>
              <a:t>0𝑠𝑠𝑠𝑠 </a:t>
            </a:r>
            <a:r>
              <a:rPr dirty="0" sz="1000" spc="-5">
                <a:latin typeface="Cambria Math"/>
                <a:cs typeface="Cambria Math"/>
              </a:rPr>
              <a:t>=</a:t>
            </a:r>
            <a:r>
              <a:rPr dirty="0" sz="1000" spc="-60">
                <a:latin typeface="Cambria Math"/>
                <a:cs typeface="Cambria Math"/>
              </a:rPr>
              <a:t> </a:t>
            </a:r>
            <a:r>
              <a:rPr dirty="0" sz="1000" spc="-105">
                <a:latin typeface="Cambria Math"/>
                <a:cs typeface="Cambria Math"/>
              </a:rPr>
              <a:t>36.433𝑠𝑠𝑠𝑠</a:t>
            </a:r>
            <a:endParaRPr sz="1000">
              <a:latin typeface="Cambria Math"/>
              <a:cs typeface="Cambria Math"/>
            </a:endParaRPr>
          </a:p>
          <a:p>
            <a:pPr>
              <a:lnSpc>
                <a:spcPct val="100000"/>
              </a:lnSpc>
              <a:spcBef>
                <a:spcPts val="30"/>
              </a:spcBef>
            </a:pPr>
            <a:endParaRPr sz="1050">
              <a:latin typeface="Cambria Math"/>
              <a:cs typeface="Cambria Math"/>
            </a:endParaRPr>
          </a:p>
          <a:p>
            <a:pPr lvl="3" marL="637540" indent="-548640">
              <a:lnSpc>
                <a:spcPct val="100000"/>
              </a:lnSpc>
              <a:buFont typeface="Times New Roman"/>
              <a:buAutoNum type="arabicPeriod" startAt="2"/>
              <a:tabLst>
                <a:tab pos="636905" algn="l"/>
                <a:tab pos="637540" algn="l"/>
              </a:tabLst>
            </a:pPr>
            <a:r>
              <a:rPr dirty="0" sz="1200" spc="-5" i="1">
                <a:latin typeface="Arial"/>
                <a:cs typeface="Arial"/>
              </a:rPr>
              <a:t>Late</a:t>
            </a:r>
            <a:r>
              <a:rPr dirty="0" sz="1200" spc="-5" i="1">
                <a:latin typeface="Arial"/>
                <a:cs typeface="Arial"/>
              </a:rPr>
              <a:t>ral Deflection</a:t>
            </a:r>
            <a:r>
              <a:rPr dirty="0" sz="1200" spc="5" i="1">
                <a:latin typeface="Arial"/>
                <a:cs typeface="Arial"/>
              </a:rPr>
              <a:t> </a:t>
            </a:r>
            <a:r>
              <a:rPr dirty="0" sz="1200" spc="-5" i="1">
                <a:latin typeface="Arial"/>
                <a:cs typeface="Arial"/>
              </a:rPr>
              <a:t>Parameters</a:t>
            </a:r>
            <a:endParaRPr sz="1200">
              <a:latin typeface="Arial"/>
              <a:cs typeface="Arial"/>
            </a:endParaRPr>
          </a:p>
          <a:p>
            <a:pPr lvl="4" marL="728345" indent="-640080">
              <a:lnSpc>
                <a:spcPct val="100000"/>
              </a:lnSpc>
              <a:spcBef>
                <a:spcPts val="1145"/>
              </a:spcBef>
              <a:buFont typeface="Arial"/>
              <a:buAutoNum type="arabicPeriod"/>
              <a:tabLst>
                <a:tab pos="728980" algn="l"/>
              </a:tabLst>
            </a:pPr>
            <a:r>
              <a:rPr dirty="0" sz="1100" spc="-5">
                <a:latin typeface="Arial"/>
                <a:cs typeface="Arial"/>
              </a:rPr>
              <a:t>La</a:t>
            </a:r>
            <a:r>
              <a:rPr dirty="0" sz="1100" spc="-5">
                <a:latin typeface="Arial"/>
                <a:cs typeface="Arial"/>
              </a:rPr>
              <a:t>teral Sweep</a:t>
            </a:r>
            <a:endParaRPr sz="1100">
              <a:latin typeface="Arial"/>
              <a:cs typeface="Arial"/>
            </a:endParaRPr>
          </a:p>
          <a:p>
            <a:pPr marL="88900">
              <a:lnSpc>
                <a:spcPct val="100000"/>
              </a:lnSpc>
              <a:spcBef>
                <a:spcPts val="245"/>
              </a:spcBef>
            </a:pPr>
            <a:r>
              <a:rPr dirty="0" sz="1000" spc="-5">
                <a:latin typeface="Times New Roman"/>
                <a:cs typeface="Times New Roman"/>
              </a:rPr>
              <a:t>Sweep tolerance is 1/8” per </a:t>
            </a:r>
            <a:r>
              <a:rPr dirty="0" sz="1000">
                <a:latin typeface="Times New Roman"/>
                <a:cs typeface="Times New Roman"/>
              </a:rPr>
              <a:t>10</a:t>
            </a:r>
            <a:r>
              <a:rPr dirty="0" sz="1000" spc="20">
                <a:latin typeface="Times New Roman"/>
                <a:cs typeface="Times New Roman"/>
              </a:rPr>
              <a:t> </a:t>
            </a:r>
            <a:r>
              <a:rPr dirty="0" sz="1000" spc="-5">
                <a:latin typeface="Times New Roman"/>
                <a:cs typeface="Times New Roman"/>
              </a:rPr>
              <a:t>ft</a:t>
            </a:r>
            <a:endParaRPr sz="1000">
              <a:latin typeface="Times New Roman"/>
              <a:cs typeface="Times New Roman"/>
            </a:endParaRPr>
          </a:p>
        </p:txBody>
      </p:sp>
      <p:sp>
        <p:nvSpPr>
          <p:cNvPr id="3" name="object 3"/>
          <p:cNvSpPr txBox="1"/>
          <p:nvPr/>
        </p:nvSpPr>
        <p:spPr>
          <a:xfrm>
            <a:off x="2842336" y="2768600"/>
            <a:ext cx="53975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30">
                <a:latin typeface="Cambria Math"/>
                <a:cs typeface="Cambria Math"/>
              </a:rPr>
              <a:t>𝐴𝐴</a:t>
            </a:r>
            <a:r>
              <a:rPr dirty="0" sz="700" spc="-220">
                <a:latin typeface="Cambria Math"/>
                <a:cs typeface="Cambria Math"/>
              </a:rPr>
              <a:t>𝑠𝑠𝑤𝑤𝑒𝑒𝑒𝑒𝑑𝑑</a:t>
            </a:r>
            <a:r>
              <a:rPr dirty="0" sz="700" spc="135">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4" name="object 4"/>
          <p:cNvSpPr/>
          <p:nvPr/>
        </p:nvSpPr>
        <p:spPr>
          <a:xfrm>
            <a:off x="3380232" y="2846076"/>
            <a:ext cx="571500" cy="0"/>
          </a:xfrm>
          <a:custGeom>
            <a:avLst/>
            <a:gdLst/>
            <a:ahLst/>
            <a:cxnLst/>
            <a:rect l="l" t="t" r="r" b="b"/>
            <a:pathLst>
              <a:path w="571500" h="0">
                <a:moveTo>
                  <a:pt x="0" y="0"/>
                </a:moveTo>
                <a:lnTo>
                  <a:pt x="571500" y="0"/>
                </a:lnTo>
              </a:path>
            </a:pathLst>
          </a:custGeom>
          <a:ln w="7607">
            <a:solidFill>
              <a:srgbClr val="000000"/>
            </a:solidFill>
          </a:ln>
        </p:spPr>
        <p:txBody>
          <a:bodyPr wrap="square" lIns="0" tIns="0" rIns="0" bIns="0" rtlCol="0"/>
          <a:lstStyle/>
          <a:p/>
        </p:txBody>
      </p:sp>
      <p:sp>
        <p:nvSpPr>
          <p:cNvPr id="5" name="object 5"/>
          <p:cNvSpPr txBox="1"/>
          <p:nvPr/>
        </p:nvSpPr>
        <p:spPr>
          <a:xfrm>
            <a:off x="3367513" y="2645166"/>
            <a:ext cx="749300" cy="177800"/>
          </a:xfrm>
          <a:prstGeom prst="rect">
            <a:avLst/>
          </a:prstGeom>
        </p:spPr>
        <p:txBody>
          <a:bodyPr wrap="square" lIns="0" tIns="12065" rIns="0" bIns="0" rtlCol="0" vert="horz">
            <a:spAutoFit/>
          </a:bodyPr>
          <a:lstStyle/>
          <a:p>
            <a:pPr marL="12700">
              <a:lnSpc>
                <a:spcPct val="100000"/>
              </a:lnSpc>
              <a:spcBef>
                <a:spcPts val="95"/>
              </a:spcBef>
            </a:pPr>
            <a:r>
              <a:rPr dirty="0" sz="1000" spc="-120">
                <a:latin typeface="Cambria Math"/>
                <a:cs typeface="Cambria Math"/>
              </a:rPr>
              <a:t>162.995𝑓𝑓𝑓𝑓</a:t>
            </a:r>
            <a:r>
              <a:rPr dirty="0" sz="1000" spc="-90">
                <a:latin typeface="Cambria Math"/>
                <a:cs typeface="Cambria Math"/>
              </a:rPr>
              <a:t> </a:t>
            </a:r>
            <a:r>
              <a:rPr dirty="0" sz="1000" spc="-5">
                <a:latin typeface="Cambria Math"/>
                <a:cs typeface="Cambria Math"/>
              </a:rPr>
              <a:t>1</a:t>
            </a:r>
            <a:endParaRPr sz="1000">
              <a:latin typeface="Cambria Math"/>
              <a:cs typeface="Cambria Math"/>
            </a:endParaRPr>
          </a:p>
        </p:txBody>
      </p:sp>
      <p:sp>
        <p:nvSpPr>
          <p:cNvPr id="6" name="object 6"/>
          <p:cNvSpPr txBox="1"/>
          <p:nvPr/>
        </p:nvSpPr>
        <p:spPr>
          <a:xfrm>
            <a:off x="3521454" y="2828074"/>
            <a:ext cx="595630" cy="177800"/>
          </a:xfrm>
          <a:prstGeom prst="rect">
            <a:avLst/>
          </a:prstGeom>
        </p:spPr>
        <p:txBody>
          <a:bodyPr wrap="square" lIns="0" tIns="12065" rIns="0" bIns="0" rtlCol="0" vert="horz">
            <a:spAutoFit/>
          </a:bodyPr>
          <a:lstStyle/>
          <a:p>
            <a:pPr marL="12700">
              <a:lnSpc>
                <a:spcPct val="100000"/>
              </a:lnSpc>
              <a:spcBef>
                <a:spcPts val="95"/>
              </a:spcBef>
              <a:tabLst>
                <a:tab pos="512445" algn="l"/>
              </a:tabLst>
            </a:pPr>
            <a:r>
              <a:rPr dirty="0" sz="1000" spc="-5">
                <a:latin typeface="Cambria Math"/>
                <a:cs typeface="Cambria Math"/>
              </a:rPr>
              <a:t>10</a:t>
            </a:r>
            <a:r>
              <a:rPr dirty="0" sz="1000" spc="-575">
                <a:latin typeface="Cambria Math"/>
                <a:cs typeface="Cambria Math"/>
              </a:rPr>
              <a:t>𝑓𝑓𝑓𝑓</a:t>
            </a:r>
            <a:r>
              <a:rPr dirty="0" sz="1000" spc="-575">
                <a:latin typeface="Cambria Math"/>
                <a:cs typeface="Cambria Math"/>
              </a:rPr>
              <a:t>	</a:t>
            </a:r>
            <a:r>
              <a:rPr dirty="0" sz="1000" spc="-5">
                <a:latin typeface="Cambria Math"/>
                <a:cs typeface="Cambria Math"/>
              </a:rPr>
              <a:t>8</a:t>
            </a:r>
            <a:endParaRPr sz="1000">
              <a:latin typeface="Cambria Math"/>
              <a:cs typeface="Cambria Math"/>
            </a:endParaRPr>
          </a:p>
        </p:txBody>
      </p:sp>
      <p:sp>
        <p:nvSpPr>
          <p:cNvPr id="7" name="object 7"/>
          <p:cNvSpPr/>
          <p:nvPr/>
        </p:nvSpPr>
        <p:spPr>
          <a:xfrm>
            <a:off x="4034028" y="2842272"/>
            <a:ext cx="70485" cy="7620"/>
          </a:xfrm>
          <a:custGeom>
            <a:avLst/>
            <a:gdLst/>
            <a:ahLst/>
            <a:cxnLst/>
            <a:rect l="l" t="t" r="r" b="b"/>
            <a:pathLst>
              <a:path w="70485" h="7619">
                <a:moveTo>
                  <a:pt x="0" y="7607"/>
                </a:moveTo>
                <a:lnTo>
                  <a:pt x="70116" y="7607"/>
                </a:lnTo>
                <a:lnTo>
                  <a:pt x="70116" y="0"/>
                </a:lnTo>
                <a:lnTo>
                  <a:pt x="0" y="0"/>
                </a:lnTo>
                <a:lnTo>
                  <a:pt x="0" y="7607"/>
                </a:lnTo>
                <a:close/>
              </a:path>
            </a:pathLst>
          </a:custGeom>
          <a:solidFill>
            <a:srgbClr val="000000"/>
          </a:solidFill>
        </p:spPr>
        <p:txBody>
          <a:bodyPr wrap="square" lIns="0" tIns="0" rIns="0" bIns="0" rtlCol="0"/>
          <a:lstStyle/>
          <a:p/>
        </p:txBody>
      </p:sp>
      <p:sp>
        <p:nvSpPr>
          <p:cNvPr id="8" name="object 8"/>
          <p:cNvSpPr txBox="1"/>
          <p:nvPr/>
        </p:nvSpPr>
        <p:spPr>
          <a:xfrm>
            <a:off x="3958844" y="2742691"/>
            <a:ext cx="942340" cy="177800"/>
          </a:xfrm>
          <a:prstGeom prst="rect">
            <a:avLst/>
          </a:prstGeom>
        </p:spPr>
        <p:txBody>
          <a:bodyPr wrap="square" lIns="0" tIns="12065" rIns="0" bIns="0" rtlCol="0" vert="horz">
            <a:spAutoFit/>
          </a:bodyPr>
          <a:lstStyle/>
          <a:p>
            <a:pPr marL="12700">
              <a:lnSpc>
                <a:spcPct val="100000"/>
              </a:lnSpc>
              <a:spcBef>
                <a:spcPts val="95"/>
              </a:spcBef>
            </a:pPr>
            <a:r>
              <a:rPr dirty="0" sz="1000" spc="-254">
                <a:latin typeface="Cambria Math"/>
                <a:cs typeface="Cambria Math"/>
              </a:rPr>
              <a:t>�</a:t>
            </a:r>
            <a:r>
              <a:rPr dirty="0" sz="1000" spc="480">
                <a:latin typeface="Cambria Math"/>
                <a:cs typeface="Cambria Math"/>
              </a:rPr>
              <a:t> </a:t>
            </a:r>
            <a:r>
              <a:rPr dirty="0" sz="1000" spc="-245">
                <a:latin typeface="Cambria Math"/>
                <a:cs typeface="Cambria Math"/>
              </a:rPr>
              <a:t>𝑠𝑠𝑠𝑠�</a:t>
            </a:r>
            <a:r>
              <a:rPr dirty="0" sz="1000" spc="60">
                <a:latin typeface="Cambria Math"/>
                <a:cs typeface="Cambria Math"/>
              </a:rPr>
              <a:t> </a:t>
            </a:r>
            <a:r>
              <a:rPr dirty="0" sz="1000" spc="-5">
                <a:latin typeface="Cambria Math"/>
                <a:cs typeface="Cambria Math"/>
              </a:rPr>
              <a:t>=  </a:t>
            </a:r>
            <a:r>
              <a:rPr dirty="0" sz="1000" spc="-215">
                <a:latin typeface="Cambria Math"/>
                <a:cs typeface="Cambria Math"/>
              </a:rPr>
              <a:t>2.037𝑠𝑠𝑠𝑠</a:t>
            </a:r>
            <a:endParaRPr sz="1000">
              <a:latin typeface="Cambria Math"/>
              <a:cs typeface="Cambria Math"/>
            </a:endParaRPr>
          </a:p>
        </p:txBody>
      </p:sp>
      <p:sp>
        <p:nvSpPr>
          <p:cNvPr id="9" name="object 9"/>
          <p:cNvSpPr txBox="1"/>
          <p:nvPr/>
        </p:nvSpPr>
        <p:spPr>
          <a:xfrm>
            <a:off x="635000" y="3090417"/>
            <a:ext cx="6443980" cy="1614170"/>
          </a:xfrm>
          <a:prstGeom prst="rect">
            <a:avLst/>
          </a:prstGeom>
        </p:spPr>
        <p:txBody>
          <a:bodyPr wrap="square" lIns="0" tIns="47625" rIns="0" bIns="0" rtlCol="0" vert="horz">
            <a:spAutoFit/>
          </a:bodyPr>
          <a:lstStyle/>
          <a:p>
            <a:pPr lvl="4" marL="690245" indent="-640080">
              <a:lnSpc>
                <a:spcPct val="100000"/>
              </a:lnSpc>
              <a:spcBef>
                <a:spcPts val="375"/>
              </a:spcBef>
              <a:buFont typeface="Arial"/>
              <a:buAutoNum type="arabicPeriod" startAt="2"/>
              <a:tabLst>
                <a:tab pos="690880" algn="l"/>
              </a:tabLst>
            </a:pPr>
            <a:r>
              <a:rPr dirty="0" sz="1100" spc="-5">
                <a:latin typeface="Arial"/>
                <a:cs typeface="Arial"/>
              </a:rPr>
              <a:t>I</a:t>
            </a:r>
            <a:r>
              <a:rPr dirty="0" sz="1100" spc="-5">
                <a:latin typeface="Arial"/>
                <a:cs typeface="Arial"/>
              </a:rPr>
              <a:t>nitial Lateral</a:t>
            </a:r>
            <a:r>
              <a:rPr dirty="0" sz="1100">
                <a:latin typeface="Arial"/>
                <a:cs typeface="Arial"/>
              </a:rPr>
              <a:t> </a:t>
            </a:r>
            <a:r>
              <a:rPr dirty="0" sz="1100" spc="-5">
                <a:latin typeface="Arial"/>
                <a:cs typeface="Arial"/>
              </a:rPr>
              <a:t>Eccentricity</a:t>
            </a:r>
            <a:endParaRPr sz="1100">
              <a:latin typeface="Arial"/>
              <a:cs typeface="Arial"/>
            </a:endParaRPr>
          </a:p>
          <a:p>
            <a:pPr marL="50800">
              <a:lnSpc>
                <a:spcPct val="100000"/>
              </a:lnSpc>
              <a:spcBef>
                <a:spcPts val="245"/>
              </a:spcBef>
            </a:pPr>
            <a:r>
              <a:rPr dirty="0" sz="1000" spc="-5">
                <a:latin typeface="Times New Roman"/>
                <a:cs typeface="Times New Roman"/>
              </a:rPr>
              <a:t>Initial lateral eccentricity </a:t>
            </a:r>
            <a:r>
              <a:rPr dirty="0" sz="1000">
                <a:latin typeface="Times New Roman"/>
                <a:cs typeface="Times New Roman"/>
              </a:rPr>
              <a:t>of </a:t>
            </a:r>
            <a:r>
              <a:rPr dirty="0" sz="1000" spc="-5">
                <a:latin typeface="Times New Roman"/>
                <a:cs typeface="Times New Roman"/>
              </a:rPr>
              <a:t>center </a:t>
            </a:r>
            <a:r>
              <a:rPr dirty="0" sz="1000">
                <a:latin typeface="Times New Roman"/>
                <a:cs typeface="Times New Roman"/>
              </a:rPr>
              <a:t>of </a:t>
            </a:r>
            <a:r>
              <a:rPr dirty="0" sz="1000" spc="-5">
                <a:latin typeface="Times New Roman"/>
                <a:cs typeface="Times New Roman"/>
              </a:rPr>
              <a:t>gravity </a:t>
            </a:r>
            <a:r>
              <a:rPr dirty="0" sz="1000">
                <a:latin typeface="Times New Roman"/>
                <a:cs typeface="Times New Roman"/>
              </a:rPr>
              <a:t>of </a:t>
            </a:r>
            <a:r>
              <a:rPr dirty="0" sz="1000" spc="-5">
                <a:latin typeface="Times New Roman"/>
                <a:cs typeface="Times New Roman"/>
              </a:rPr>
              <a:t>girder </a:t>
            </a:r>
            <a:r>
              <a:rPr dirty="0" sz="1000">
                <a:latin typeface="Times New Roman"/>
                <a:cs typeface="Times New Roman"/>
              </a:rPr>
              <a:t>due </a:t>
            </a:r>
            <a:r>
              <a:rPr dirty="0" sz="1000" spc="-5">
                <a:latin typeface="Times New Roman"/>
                <a:cs typeface="Times New Roman"/>
              </a:rPr>
              <a:t>to lateral sweep and eccentricity </a:t>
            </a:r>
            <a:r>
              <a:rPr dirty="0" sz="1000">
                <a:latin typeface="Times New Roman"/>
                <a:cs typeface="Times New Roman"/>
              </a:rPr>
              <a:t>of </a:t>
            </a:r>
            <a:r>
              <a:rPr dirty="0" sz="1000" spc="-5">
                <a:latin typeface="Times New Roman"/>
                <a:cs typeface="Times New Roman"/>
              </a:rPr>
              <a:t>lifting devices from </a:t>
            </a:r>
            <a:r>
              <a:rPr dirty="0" sz="1000" spc="-10">
                <a:latin typeface="Times New Roman"/>
                <a:cs typeface="Times New Roman"/>
              </a:rPr>
              <a:t>CL</a:t>
            </a:r>
            <a:r>
              <a:rPr dirty="0" sz="1000" spc="195">
                <a:latin typeface="Times New Roman"/>
                <a:cs typeface="Times New Roman"/>
              </a:rPr>
              <a:t> </a:t>
            </a:r>
            <a:r>
              <a:rPr dirty="0" sz="1000" spc="-5">
                <a:latin typeface="Times New Roman"/>
                <a:cs typeface="Times New Roman"/>
              </a:rPr>
              <a:t>girder</a:t>
            </a:r>
            <a:endParaRPr sz="1000">
              <a:latin typeface="Times New Roman"/>
              <a:cs typeface="Times New Roman"/>
            </a:endParaRPr>
          </a:p>
          <a:p>
            <a:pPr algn="ctr" marL="53975">
              <a:lnSpc>
                <a:spcPct val="100000"/>
              </a:lnSpc>
              <a:spcBef>
                <a:spcPts val="575"/>
              </a:spcBef>
            </a:pPr>
            <a:r>
              <a:rPr dirty="0" sz="1000" spc="-265">
                <a:latin typeface="Cambria Math"/>
                <a:cs typeface="Cambria Math"/>
              </a:rPr>
              <a:t>𝐴𝐴</a:t>
            </a:r>
            <a:r>
              <a:rPr dirty="0" baseline="-15873" sz="1050" spc="-397">
                <a:latin typeface="Cambria Math"/>
                <a:cs typeface="Cambria Math"/>
              </a:rPr>
              <a:t>𝑠𝑠𝑔𝑔𝑒𝑒𝑑𝑑</a:t>
            </a:r>
            <a:r>
              <a:rPr dirty="0" baseline="-15873" sz="1050" spc="292">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125">
                <a:latin typeface="Cambria Math"/>
                <a:cs typeface="Cambria Math"/>
              </a:rPr>
              <a:t>0.25𝑠𝑠𝑠𝑠</a:t>
            </a:r>
            <a:endParaRPr sz="1000">
              <a:latin typeface="Cambria Math"/>
              <a:cs typeface="Cambria Math"/>
            </a:endParaRPr>
          </a:p>
          <a:p>
            <a:pPr algn="ctr" marL="53975">
              <a:lnSpc>
                <a:spcPct val="100000"/>
              </a:lnSpc>
              <a:spcBef>
                <a:spcPts val="685"/>
              </a:spcBef>
            </a:pPr>
            <a:r>
              <a:rPr dirty="0" sz="1000" spc="-355">
                <a:latin typeface="Cambria Math"/>
                <a:cs typeface="Cambria Math"/>
              </a:rPr>
              <a:t>𝐴𝐴</a:t>
            </a:r>
            <a:r>
              <a:rPr dirty="0" baseline="-15873" sz="1050" spc="-532">
                <a:latin typeface="Cambria Math"/>
                <a:cs typeface="Cambria Math"/>
              </a:rPr>
              <a:t>𝑔𝑔</a:t>
            </a:r>
            <a:r>
              <a:rPr dirty="0" baseline="-15873" sz="1050" spc="284">
                <a:latin typeface="Cambria Math"/>
                <a:cs typeface="Cambria Math"/>
              </a:rPr>
              <a:t> </a:t>
            </a:r>
            <a:r>
              <a:rPr dirty="0" sz="1000" spc="-5">
                <a:latin typeface="Cambria Math"/>
                <a:cs typeface="Cambria Math"/>
              </a:rPr>
              <a:t>= </a:t>
            </a:r>
            <a:r>
              <a:rPr dirty="0" sz="1000" spc="-250">
                <a:latin typeface="Cambria Math"/>
                <a:cs typeface="Cambria Math"/>
              </a:rPr>
              <a:t>𝐹𝐹</a:t>
            </a:r>
            <a:r>
              <a:rPr dirty="0" baseline="-15873" sz="1050" spc="-375">
                <a:latin typeface="Cambria Math"/>
                <a:cs typeface="Cambria Math"/>
              </a:rPr>
              <a:t>𝑔𝑔</a:t>
            </a:r>
            <a:r>
              <a:rPr dirty="0" sz="1000" spc="-250">
                <a:latin typeface="Cambria Math"/>
                <a:cs typeface="Cambria Math"/>
              </a:rPr>
              <a:t>𝐴𝐴</a:t>
            </a:r>
            <a:r>
              <a:rPr dirty="0" baseline="-15873" sz="1050" spc="-375">
                <a:latin typeface="Cambria Math"/>
                <a:cs typeface="Cambria Math"/>
              </a:rPr>
              <a:t>𝑠𝑠𝑤𝑤𝑒𝑒𝑒𝑒𝑑𝑑</a:t>
            </a:r>
            <a:r>
              <a:rPr dirty="0" baseline="-15873" sz="1050" spc="187">
                <a:latin typeface="Cambria Math"/>
                <a:cs typeface="Cambria Math"/>
              </a:rPr>
              <a:t> </a:t>
            </a:r>
            <a:r>
              <a:rPr dirty="0" sz="1000" spc="-5">
                <a:latin typeface="Cambria Math"/>
                <a:cs typeface="Cambria Math"/>
              </a:rPr>
              <a:t>+ </a:t>
            </a:r>
            <a:r>
              <a:rPr dirty="0" sz="1000" spc="-265">
                <a:latin typeface="Cambria Math"/>
                <a:cs typeface="Cambria Math"/>
              </a:rPr>
              <a:t>𝐴𝐴</a:t>
            </a:r>
            <a:r>
              <a:rPr dirty="0" baseline="-15873" sz="1050" spc="-397">
                <a:latin typeface="Cambria Math"/>
                <a:cs typeface="Cambria Math"/>
              </a:rPr>
              <a:t>𝑠𝑠𝑔𝑔𝑒𝑒𝑑𝑑</a:t>
            </a:r>
            <a:r>
              <a:rPr dirty="0" baseline="-15873" sz="1050" spc="300">
                <a:latin typeface="Cambria Math"/>
                <a:cs typeface="Cambria Math"/>
              </a:rPr>
              <a:t> </a:t>
            </a:r>
            <a:r>
              <a:rPr dirty="0" sz="1000" spc="-5">
                <a:latin typeface="Cambria Math"/>
                <a:cs typeface="Cambria Math"/>
              </a:rPr>
              <a:t>= </a:t>
            </a:r>
            <a:r>
              <a:rPr dirty="0" baseline="2777" sz="1500" spc="-89">
                <a:latin typeface="Cambria Math"/>
                <a:cs typeface="Cambria Math"/>
              </a:rPr>
              <a:t>(</a:t>
            </a:r>
            <a:r>
              <a:rPr dirty="0" sz="1000" spc="-60">
                <a:latin typeface="Cambria Math"/>
                <a:cs typeface="Cambria Math"/>
              </a:rPr>
              <a:t>0.474</a:t>
            </a:r>
            <a:r>
              <a:rPr dirty="0" baseline="2777" sz="1500" spc="-89">
                <a:latin typeface="Cambria Math"/>
                <a:cs typeface="Cambria Math"/>
              </a:rPr>
              <a:t>)(</a:t>
            </a:r>
            <a:r>
              <a:rPr dirty="0" sz="1000" spc="-60">
                <a:latin typeface="Cambria Math"/>
                <a:cs typeface="Cambria Math"/>
              </a:rPr>
              <a:t>2.037𝑠𝑠𝑠𝑠</a:t>
            </a:r>
            <a:r>
              <a:rPr dirty="0" baseline="2777" sz="1500" spc="-89">
                <a:latin typeface="Cambria Math"/>
                <a:cs typeface="Cambria Math"/>
              </a:rPr>
              <a:t>) </a:t>
            </a:r>
            <a:r>
              <a:rPr dirty="0" sz="1000" spc="-5">
                <a:latin typeface="Cambria Math"/>
                <a:cs typeface="Cambria Math"/>
              </a:rPr>
              <a:t>+ </a:t>
            </a:r>
            <a:r>
              <a:rPr dirty="0" sz="1000" spc="-125">
                <a:latin typeface="Cambria Math"/>
                <a:cs typeface="Cambria Math"/>
              </a:rPr>
              <a:t>0.25𝑠𝑠𝑠𝑠 </a:t>
            </a:r>
            <a:r>
              <a:rPr dirty="0" sz="1000" spc="-5">
                <a:latin typeface="Cambria Math"/>
                <a:cs typeface="Cambria Math"/>
              </a:rPr>
              <a:t>=</a:t>
            </a:r>
            <a:r>
              <a:rPr dirty="0" sz="1000" spc="-80">
                <a:latin typeface="Cambria Math"/>
                <a:cs typeface="Cambria Math"/>
              </a:rPr>
              <a:t> </a:t>
            </a:r>
            <a:r>
              <a:rPr dirty="0" sz="1000" spc="-110">
                <a:latin typeface="Cambria Math"/>
                <a:cs typeface="Cambria Math"/>
              </a:rPr>
              <a:t>1.217𝑠𝑠𝑠𝑠</a:t>
            </a:r>
            <a:endParaRPr sz="1000">
              <a:latin typeface="Cambria Math"/>
              <a:cs typeface="Cambria Math"/>
            </a:endParaRPr>
          </a:p>
          <a:p>
            <a:pPr>
              <a:lnSpc>
                <a:spcPct val="100000"/>
              </a:lnSpc>
              <a:spcBef>
                <a:spcPts val="35"/>
              </a:spcBef>
            </a:pPr>
            <a:endParaRPr sz="1050">
              <a:latin typeface="Cambria Math"/>
              <a:cs typeface="Cambria Math"/>
            </a:endParaRPr>
          </a:p>
          <a:p>
            <a:pPr lvl="4" marL="690245" indent="-640080">
              <a:lnSpc>
                <a:spcPct val="100000"/>
              </a:lnSpc>
              <a:spcBef>
                <a:spcPts val="5"/>
              </a:spcBef>
              <a:buFont typeface="Arial"/>
              <a:buAutoNum type="arabicPeriod" startAt="3"/>
              <a:tabLst>
                <a:tab pos="690880" algn="l"/>
              </a:tabLst>
            </a:pPr>
            <a:r>
              <a:rPr dirty="0" sz="1100" spc="-5">
                <a:latin typeface="Arial"/>
                <a:cs typeface="Arial"/>
              </a:rPr>
              <a:t>La</a:t>
            </a:r>
            <a:r>
              <a:rPr dirty="0" sz="1100" spc="-5">
                <a:latin typeface="Arial"/>
                <a:cs typeface="Arial"/>
              </a:rPr>
              <a:t>teral Deflection </a:t>
            </a:r>
            <a:r>
              <a:rPr dirty="0" sz="1100" spc="-10">
                <a:latin typeface="Arial"/>
                <a:cs typeface="Arial"/>
              </a:rPr>
              <a:t>of</a:t>
            </a:r>
            <a:r>
              <a:rPr dirty="0" sz="1100" spc="15">
                <a:latin typeface="Arial"/>
                <a:cs typeface="Arial"/>
              </a:rPr>
              <a:t> </a:t>
            </a:r>
            <a:r>
              <a:rPr dirty="0" sz="1100" spc="-10">
                <a:latin typeface="Arial"/>
                <a:cs typeface="Arial"/>
              </a:rPr>
              <a:t>CG</a:t>
            </a:r>
            <a:endParaRPr sz="1100">
              <a:latin typeface="Arial"/>
              <a:cs typeface="Arial"/>
            </a:endParaRPr>
          </a:p>
          <a:p>
            <a:pPr marL="50800">
              <a:lnSpc>
                <a:spcPct val="100000"/>
              </a:lnSpc>
              <a:spcBef>
                <a:spcPts val="240"/>
              </a:spcBef>
            </a:pPr>
            <a:r>
              <a:rPr dirty="0" sz="1000" spc="-5">
                <a:latin typeface="Times New Roman"/>
                <a:cs typeface="Times New Roman"/>
              </a:rPr>
              <a:t>Lateral deflection </a:t>
            </a:r>
            <a:r>
              <a:rPr dirty="0" sz="1000">
                <a:latin typeface="Times New Roman"/>
                <a:cs typeface="Times New Roman"/>
              </a:rPr>
              <a:t>of </a:t>
            </a:r>
            <a:r>
              <a:rPr dirty="0" sz="1000" spc="-5">
                <a:latin typeface="Times New Roman"/>
                <a:cs typeface="Times New Roman"/>
              </a:rPr>
              <a:t>center </a:t>
            </a:r>
            <a:r>
              <a:rPr dirty="0" sz="1000">
                <a:latin typeface="Times New Roman"/>
                <a:cs typeface="Times New Roman"/>
              </a:rPr>
              <a:t>of </a:t>
            </a:r>
            <a:r>
              <a:rPr dirty="0" sz="1000" spc="-5">
                <a:latin typeface="Times New Roman"/>
                <a:cs typeface="Times New Roman"/>
              </a:rPr>
              <a:t>gravity due to total girder weight applied to weak</a:t>
            </a:r>
            <a:r>
              <a:rPr dirty="0" sz="1000" spc="55">
                <a:latin typeface="Times New Roman"/>
                <a:cs typeface="Times New Roman"/>
              </a:rPr>
              <a:t> </a:t>
            </a:r>
            <a:r>
              <a:rPr dirty="0" sz="1000" spc="-10">
                <a:latin typeface="Times New Roman"/>
                <a:cs typeface="Times New Roman"/>
              </a:rPr>
              <a:t>axis</a:t>
            </a:r>
            <a:endParaRPr sz="1000">
              <a:latin typeface="Times New Roman"/>
              <a:cs typeface="Times New Roman"/>
            </a:endParaRPr>
          </a:p>
          <a:p>
            <a:pPr algn="ctr" marL="54610">
              <a:lnSpc>
                <a:spcPct val="100000"/>
              </a:lnSpc>
              <a:spcBef>
                <a:spcPts val="575"/>
              </a:spcBef>
            </a:pPr>
            <a:r>
              <a:rPr dirty="0" sz="1000" spc="-355">
                <a:latin typeface="Cambria Math"/>
                <a:cs typeface="Cambria Math"/>
              </a:rPr>
              <a:t>𝐻𝐻</a:t>
            </a:r>
            <a:r>
              <a:rPr dirty="0" baseline="-15873" sz="1050" spc="-532">
                <a:latin typeface="Cambria Math"/>
                <a:cs typeface="Cambria Math"/>
              </a:rPr>
              <a:t>𝑔𝑔</a:t>
            </a:r>
            <a:r>
              <a:rPr dirty="0" baseline="-15873" sz="1050" spc="262">
                <a:latin typeface="Cambria Math"/>
                <a:cs typeface="Cambria Math"/>
              </a:rPr>
              <a:t> </a:t>
            </a:r>
            <a:r>
              <a:rPr dirty="0" sz="1000" spc="-5">
                <a:latin typeface="Cambria Math"/>
                <a:cs typeface="Cambria Math"/>
              </a:rPr>
              <a:t>= </a:t>
            </a:r>
            <a:r>
              <a:rPr dirty="0" sz="1000" spc="-270">
                <a:latin typeface="Cambria Math"/>
                <a:cs typeface="Cambria Math"/>
              </a:rPr>
              <a:t>𝑤𝑤</a:t>
            </a:r>
            <a:r>
              <a:rPr dirty="0" baseline="-15873" sz="1050" spc="-405">
                <a:latin typeface="Cambria Math"/>
                <a:cs typeface="Cambria Math"/>
              </a:rPr>
              <a:t>𝑔𝑔</a:t>
            </a:r>
            <a:r>
              <a:rPr dirty="0" sz="1000" spc="-270">
                <a:latin typeface="Cambria Math"/>
                <a:cs typeface="Cambria Math"/>
              </a:rPr>
              <a:t>𝐿𝐿</a:t>
            </a:r>
            <a:r>
              <a:rPr dirty="0" baseline="-15873" sz="1050" spc="-405">
                <a:latin typeface="Cambria Math"/>
                <a:cs typeface="Cambria Math"/>
              </a:rPr>
              <a:t>𝑔𝑔</a:t>
            </a:r>
            <a:r>
              <a:rPr dirty="0" baseline="-15873" sz="1050" spc="262">
                <a:latin typeface="Cambria Math"/>
                <a:cs typeface="Cambria Math"/>
              </a:rPr>
              <a:t> </a:t>
            </a:r>
            <a:r>
              <a:rPr dirty="0" sz="1000" spc="-5">
                <a:latin typeface="Cambria Math"/>
                <a:cs typeface="Cambria Math"/>
              </a:rPr>
              <a:t>= </a:t>
            </a:r>
            <a:r>
              <a:rPr dirty="0" baseline="2777" sz="1500" spc="-187">
                <a:latin typeface="Cambria Math"/>
                <a:cs typeface="Cambria Math"/>
              </a:rPr>
              <a:t>(</a:t>
            </a:r>
            <a:r>
              <a:rPr dirty="0" sz="1000" spc="-125">
                <a:latin typeface="Cambria Math"/>
                <a:cs typeface="Cambria Math"/>
              </a:rPr>
              <a:t>1.058𝑘𝑘𝑘𝑘𝑓𝑓</a:t>
            </a:r>
            <a:r>
              <a:rPr dirty="0" baseline="2777" sz="1500" spc="-187">
                <a:latin typeface="Cambria Math"/>
                <a:cs typeface="Cambria Math"/>
              </a:rPr>
              <a:t>)(</a:t>
            </a:r>
            <a:r>
              <a:rPr dirty="0" sz="1000" spc="-125">
                <a:latin typeface="Cambria Math"/>
                <a:cs typeface="Cambria Math"/>
              </a:rPr>
              <a:t>162.995𝑓𝑓𝑓𝑓</a:t>
            </a:r>
            <a:r>
              <a:rPr dirty="0" baseline="2777" sz="1500" spc="-187">
                <a:latin typeface="Cambria Math"/>
                <a:cs typeface="Cambria Math"/>
              </a:rPr>
              <a:t>) </a:t>
            </a:r>
            <a:r>
              <a:rPr dirty="0" sz="1000" spc="-5">
                <a:latin typeface="Cambria Math"/>
                <a:cs typeface="Cambria Math"/>
              </a:rPr>
              <a:t>=</a:t>
            </a:r>
            <a:r>
              <a:rPr dirty="0" sz="1000" spc="-35">
                <a:latin typeface="Cambria Math"/>
                <a:cs typeface="Cambria Math"/>
              </a:rPr>
              <a:t> </a:t>
            </a:r>
            <a:r>
              <a:rPr dirty="0" sz="1000" spc="-145">
                <a:latin typeface="Cambria Math"/>
                <a:cs typeface="Cambria Math"/>
              </a:rPr>
              <a:t>172.45𝑘𝑘𝑠𝑠𝑘𝑘</a:t>
            </a:r>
            <a:endParaRPr sz="1000">
              <a:latin typeface="Cambria Math"/>
              <a:cs typeface="Cambria Math"/>
            </a:endParaRPr>
          </a:p>
        </p:txBody>
      </p:sp>
      <p:sp>
        <p:nvSpPr>
          <p:cNvPr id="10" name="object 10"/>
          <p:cNvSpPr txBox="1"/>
          <p:nvPr/>
        </p:nvSpPr>
        <p:spPr>
          <a:xfrm>
            <a:off x="1099819" y="4929632"/>
            <a:ext cx="77470" cy="132080"/>
          </a:xfrm>
          <a:prstGeom prst="rect">
            <a:avLst/>
          </a:prstGeom>
        </p:spPr>
        <p:txBody>
          <a:bodyPr wrap="square" lIns="0" tIns="12065" rIns="0" bIns="0" rtlCol="0" vert="horz">
            <a:spAutoFit/>
          </a:bodyPr>
          <a:lstStyle/>
          <a:p>
            <a:pPr marL="12700">
              <a:lnSpc>
                <a:spcPct val="100000"/>
              </a:lnSpc>
              <a:spcBef>
                <a:spcPts val="95"/>
              </a:spcBef>
            </a:pPr>
            <a:r>
              <a:rPr dirty="0" sz="700" spc="-365">
                <a:latin typeface="Cambria Math"/>
                <a:cs typeface="Cambria Math"/>
              </a:rPr>
              <a:t>𝑔𝑔</a:t>
            </a:r>
            <a:endParaRPr sz="700">
              <a:latin typeface="Cambria Math"/>
              <a:cs typeface="Cambria Math"/>
            </a:endParaRPr>
          </a:p>
        </p:txBody>
      </p:sp>
      <p:sp>
        <p:nvSpPr>
          <p:cNvPr id="11" name="object 11"/>
          <p:cNvSpPr txBox="1"/>
          <p:nvPr/>
        </p:nvSpPr>
        <p:spPr>
          <a:xfrm>
            <a:off x="1042139" y="4865662"/>
            <a:ext cx="381635" cy="177800"/>
          </a:xfrm>
          <a:prstGeom prst="rect">
            <a:avLst/>
          </a:prstGeom>
        </p:spPr>
        <p:txBody>
          <a:bodyPr wrap="square" lIns="0" tIns="12065" rIns="0" bIns="0" rtlCol="0" vert="horz">
            <a:spAutoFit/>
          </a:bodyPr>
          <a:lstStyle/>
          <a:p>
            <a:pPr marL="12700">
              <a:lnSpc>
                <a:spcPct val="100000"/>
              </a:lnSpc>
              <a:spcBef>
                <a:spcPts val="95"/>
              </a:spcBef>
            </a:pPr>
            <a:r>
              <a:rPr dirty="0" sz="1000" spc="-245">
                <a:latin typeface="Cambria Math"/>
                <a:cs typeface="Cambria Math"/>
              </a:rPr>
              <a:t>𝑧𝑧</a:t>
            </a:r>
            <a:r>
              <a:rPr dirty="0" sz="1000" spc="440">
                <a:latin typeface="Cambria Math"/>
                <a:cs typeface="Cambria Math"/>
              </a:rPr>
              <a:t> </a:t>
            </a:r>
            <a:r>
              <a:rPr dirty="0" sz="1000" spc="-5">
                <a:latin typeface="Cambria Math"/>
                <a:cs typeface="Cambria Math"/>
              </a:rPr>
              <a:t>=</a:t>
            </a:r>
            <a:r>
              <a:rPr dirty="0" sz="1000" spc="35">
                <a:latin typeface="Cambria Math"/>
                <a:cs typeface="Cambria Math"/>
              </a:rPr>
              <a:t> </a:t>
            </a:r>
            <a:r>
              <a:rPr dirty="0" sz="1000" spc="-380">
                <a:latin typeface="Cambria Math"/>
                <a:cs typeface="Cambria Math"/>
              </a:rPr>
              <a:t>�</a:t>
            </a:r>
            <a:endParaRPr sz="1000">
              <a:latin typeface="Cambria Math"/>
              <a:cs typeface="Cambria Math"/>
            </a:endParaRPr>
          </a:p>
        </p:txBody>
      </p:sp>
      <p:sp>
        <p:nvSpPr>
          <p:cNvPr id="12" name="object 12"/>
          <p:cNvSpPr txBox="1"/>
          <p:nvPr/>
        </p:nvSpPr>
        <p:spPr>
          <a:xfrm>
            <a:off x="1589499" y="4766580"/>
            <a:ext cx="223520" cy="177800"/>
          </a:xfrm>
          <a:prstGeom prst="rect">
            <a:avLst/>
          </a:prstGeom>
        </p:spPr>
        <p:txBody>
          <a:bodyPr wrap="square" lIns="0" tIns="12065" rIns="0" bIns="0" rtlCol="0" vert="horz">
            <a:spAutoFit/>
          </a:bodyPr>
          <a:lstStyle/>
          <a:p>
            <a:pPr marL="38100">
              <a:lnSpc>
                <a:spcPct val="100000"/>
              </a:lnSpc>
              <a:spcBef>
                <a:spcPts val="95"/>
              </a:spcBef>
            </a:pPr>
            <a:r>
              <a:rPr dirty="0" sz="1000" spc="-355">
                <a:latin typeface="Cambria Math"/>
                <a:cs typeface="Cambria Math"/>
              </a:rPr>
              <a:t>𝐻𝐻</a:t>
            </a:r>
            <a:r>
              <a:rPr dirty="0" baseline="-15873" sz="1050" spc="-532">
                <a:latin typeface="Cambria Math"/>
                <a:cs typeface="Cambria Math"/>
              </a:rPr>
              <a:t>𝑔𝑔</a:t>
            </a:r>
            <a:endParaRPr baseline="-15873" sz="1050">
              <a:latin typeface="Cambria Math"/>
              <a:cs typeface="Cambria Math"/>
            </a:endParaRPr>
          </a:p>
        </p:txBody>
      </p:sp>
      <p:sp>
        <p:nvSpPr>
          <p:cNvPr id="13" name="object 13"/>
          <p:cNvSpPr txBox="1"/>
          <p:nvPr/>
        </p:nvSpPr>
        <p:spPr>
          <a:xfrm>
            <a:off x="1398524" y="4950967"/>
            <a:ext cx="370840" cy="177800"/>
          </a:xfrm>
          <a:prstGeom prst="rect">
            <a:avLst/>
          </a:prstGeom>
        </p:spPr>
        <p:txBody>
          <a:bodyPr wrap="square" lIns="0" tIns="12065" rIns="0" bIns="0" rtlCol="0" vert="horz">
            <a:spAutoFit/>
          </a:bodyPr>
          <a:lstStyle/>
          <a:p>
            <a:pPr marL="12700">
              <a:lnSpc>
                <a:spcPct val="100000"/>
              </a:lnSpc>
              <a:spcBef>
                <a:spcPts val="95"/>
              </a:spcBef>
            </a:pPr>
            <a:r>
              <a:rPr dirty="0" sz="1000" spc="-160">
                <a:latin typeface="Cambria Math"/>
                <a:cs typeface="Cambria Math"/>
              </a:rPr>
              <a:t>12𝐸𝐸</a:t>
            </a:r>
            <a:r>
              <a:rPr dirty="0" sz="1000" spc="-105">
                <a:latin typeface="Cambria Math"/>
                <a:cs typeface="Cambria Math"/>
              </a:rPr>
              <a:t> </a:t>
            </a:r>
            <a:r>
              <a:rPr dirty="0" sz="1000" spc="-195">
                <a:latin typeface="Cambria Math"/>
                <a:cs typeface="Cambria Math"/>
              </a:rPr>
              <a:t>𝐼𝐼</a:t>
            </a:r>
            <a:endParaRPr sz="1000">
              <a:latin typeface="Cambria Math"/>
              <a:cs typeface="Cambria Math"/>
            </a:endParaRPr>
          </a:p>
        </p:txBody>
      </p:sp>
      <p:sp>
        <p:nvSpPr>
          <p:cNvPr id="14" name="object 14"/>
          <p:cNvSpPr txBox="1"/>
          <p:nvPr/>
        </p:nvSpPr>
        <p:spPr>
          <a:xfrm>
            <a:off x="1610360" y="5014976"/>
            <a:ext cx="391795" cy="132080"/>
          </a:xfrm>
          <a:prstGeom prst="rect">
            <a:avLst/>
          </a:prstGeom>
        </p:spPr>
        <p:txBody>
          <a:bodyPr wrap="square" lIns="0" tIns="12065" rIns="0" bIns="0" rtlCol="0" vert="horz">
            <a:spAutoFit/>
          </a:bodyPr>
          <a:lstStyle/>
          <a:p>
            <a:pPr marL="12700">
              <a:lnSpc>
                <a:spcPct val="100000"/>
              </a:lnSpc>
              <a:spcBef>
                <a:spcPts val="95"/>
              </a:spcBef>
            </a:pPr>
            <a:r>
              <a:rPr dirty="0" sz="700" spc="-229">
                <a:latin typeface="Cambria Math"/>
                <a:cs typeface="Cambria Math"/>
              </a:rPr>
              <a:t>𝑐𝑐𝑔𝑔</a:t>
            </a:r>
            <a:r>
              <a:rPr dirty="0" sz="700" spc="200">
                <a:latin typeface="Cambria Math"/>
                <a:cs typeface="Cambria Math"/>
              </a:rPr>
              <a:t> </a:t>
            </a:r>
            <a:r>
              <a:rPr dirty="0" sz="700" spc="-170">
                <a:latin typeface="Cambria Math"/>
                <a:cs typeface="Cambria Math"/>
              </a:rPr>
              <a:t>𝑝𝑝𝑝𝑝</a:t>
            </a:r>
            <a:r>
              <a:rPr dirty="0" sz="700" spc="350">
                <a:latin typeface="Cambria Math"/>
                <a:cs typeface="Cambria Math"/>
              </a:rPr>
              <a:t> </a:t>
            </a:r>
            <a:r>
              <a:rPr dirty="0" sz="700" spc="-200">
                <a:latin typeface="Cambria Math"/>
                <a:cs typeface="Cambria Math"/>
              </a:rPr>
              <a:t>𝑔𝑔</a:t>
            </a:r>
            <a:endParaRPr sz="700">
              <a:latin typeface="Cambria Math"/>
              <a:cs typeface="Cambria Math"/>
            </a:endParaRPr>
          </a:p>
        </p:txBody>
      </p:sp>
      <p:sp>
        <p:nvSpPr>
          <p:cNvPr id="15" name="object 15"/>
          <p:cNvSpPr txBox="1"/>
          <p:nvPr/>
        </p:nvSpPr>
        <p:spPr>
          <a:xfrm>
            <a:off x="1830323" y="4912880"/>
            <a:ext cx="187325" cy="177800"/>
          </a:xfrm>
          <a:prstGeom prst="rect">
            <a:avLst/>
          </a:prstGeom>
        </p:spPr>
        <p:txBody>
          <a:bodyPr wrap="square" lIns="0" tIns="12065" rIns="0" bIns="0" rtlCol="0" vert="horz">
            <a:spAutoFit/>
          </a:bodyPr>
          <a:lstStyle/>
          <a:p>
            <a:pPr marL="38100">
              <a:lnSpc>
                <a:spcPct val="100000"/>
              </a:lnSpc>
              <a:spcBef>
                <a:spcPts val="95"/>
              </a:spcBef>
            </a:pPr>
            <a:r>
              <a:rPr dirty="0" baseline="-16666" sz="1500" spc="-292">
                <a:latin typeface="Cambria Math"/>
                <a:cs typeface="Cambria Math"/>
              </a:rPr>
              <a:t>𝐿𝐿</a:t>
            </a:r>
            <a:r>
              <a:rPr dirty="0" sz="700" spc="-195">
                <a:latin typeface="Cambria Math"/>
                <a:cs typeface="Cambria Math"/>
              </a:rPr>
              <a:t>2</a:t>
            </a:r>
            <a:endParaRPr sz="700">
              <a:latin typeface="Cambria Math"/>
              <a:cs typeface="Cambria Math"/>
            </a:endParaRPr>
          </a:p>
        </p:txBody>
      </p:sp>
      <p:sp>
        <p:nvSpPr>
          <p:cNvPr id="16" name="object 16"/>
          <p:cNvSpPr/>
          <p:nvPr/>
        </p:nvSpPr>
        <p:spPr>
          <a:xfrm>
            <a:off x="1411224" y="4969002"/>
            <a:ext cx="586740" cy="0"/>
          </a:xfrm>
          <a:custGeom>
            <a:avLst/>
            <a:gdLst/>
            <a:ahLst/>
            <a:cxnLst/>
            <a:rect l="l" t="t" r="r" b="b"/>
            <a:pathLst>
              <a:path w="586739" h="0">
                <a:moveTo>
                  <a:pt x="0" y="0"/>
                </a:moveTo>
                <a:lnTo>
                  <a:pt x="586739" y="0"/>
                </a:lnTo>
              </a:path>
            </a:pathLst>
          </a:custGeom>
          <a:ln w="7620">
            <a:solidFill>
              <a:srgbClr val="000000"/>
            </a:solidFill>
          </a:ln>
        </p:spPr>
        <p:txBody>
          <a:bodyPr wrap="square" lIns="0" tIns="0" rIns="0" bIns="0" rtlCol="0"/>
          <a:lstStyle/>
          <a:p/>
        </p:txBody>
      </p:sp>
      <p:sp>
        <p:nvSpPr>
          <p:cNvPr id="17" name="object 17"/>
          <p:cNvSpPr txBox="1"/>
          <p:nvPr/>
        </p:nvSpPr>
        <p:spPr>
          <a:xfrm>
            <a:off x="2136699" y="4720807"/>
            <a:ext cx="187325" cy="177800"/>
          </a:xfrm>
          <a:prstGeom prst="rect">
            <a:avLst/>
          </a:prstGeom>
        </p:spPr>
        <p:txBody>
          <a:bodyPr wrap="square" lIns="0" tIns="12065" rIns="0" bIns="0" rtlCol="0" vert="horz">
            <a:spAutoFit/>
          </a:bodyPr>
          <a:lstStyle/>
          <a:p>
            <a:pPr marL="38100">
              <a:lnSpc>
                <a:spcPct val="100000"/>
              </a:lnSpc>
              <a:spcBef>
                <a:spcPts val="95"/>
              </a:spcBef>
            </a:pPr>
            <a:r>
              <a:rPr dirty="0" baseline="-19444" sz="1500" spc="-292">
                <a:latin typeface="Cambria Math"/>
                <a:cs typeface="Cambria Math"/>
              </a:rPr>
              <a:t>𝐿𝐿</a:t>
            </a:r>
            <a:r>
              <a:rPr dirty="0" sz="700" spc="-195">
                <a:latin typeface="Cambria Math"/>
                <a:cs typeface="Cambria Math"/>
              </a:rPr>
              <a:t>5</a:t>
            </a:r>
            <a:endParaRPr sz="700">
              <a:latin typeface="Cambria Math"/>
              <a:cs typeface="Cambria Math"/>
            </a:endParaRPr>
          </a:p>
        </p:txBody>
      </p:sp>
      <p:sp>
        <p:nvSpPr>
          <p:cNvPr id="18" name="object 18"/>
          <p:cNvSpPr/>
          <p:nvPr/>
        </p:nvSpPr>
        <p:spPr>
          <a:xfrm>
            <a:off x="2164079" y="4969002"/>
            <a:ext cx="140335" cy="0"/>
          </a:xfrm>
          <a:custGeom>
            <a:avLst/>
            <a:gdLst/>
            <a:ahLst/>
            <a:cxnLst/>
            <a:rect l="l" t="t" r="r" b="b"/>
            <a:pathLst>
              <a:path w="140335" h="0">
                <a:moveTo>
                  <a:pt x="0" y="0"/>
                </a:moveTo>
                <a:lnTo>
                  <a:pt x="140207" y="0"/>
                </a:lnTo>
              </a:path>
            </a:pathLst>
          </a:custGeom>
          <a:ln w="7620">
            <a:solidFill>
              <a:srgbClr val="000000"/>
            </a:solidFill>
          </a:ln>
        </p:spPr>
        <p:txBody>
          <a:bodyPr wrap="square" lIns="0" tIns="0" rIns="0" bIns="0" rtlCol="0"/>
          <a:lstStyle/>
          <a:p/>
        </p:txBody>
      </p:sp>
      <p:sp>
        <p:nvSpPr>
          <p:cNvPr id="19" name="object 19"/>
          <p:cNvSpPr txBox="1"/>
          <p:nvPr/>
        </p:nvSpPr>
        <p:spPr>
          <a:xfrm>
            <a:off x="2640583" y="4929632"/>
            <a:ext cx="537845" cy="132080"/>
          </a:xfrm>
          <a:prstGeom prst="rect">
            <a:avLst/>
          </a:prstGeom>
        </p:spPr>
        <p:txBody>
          <a:bodyPr wrap="square" lIns="0" tIns="12065" rIns="0" bIns="0" rtlCol="0" vert="horz">
            <a:spAutoFit/>
          </a:bodyPr>
          <a:lstStyle/>
          <a:p>
            <a:pPr marL="12700">
              <a:lnSpc>
                <a:spcPct val="100000"/>
              </a:lnSpc>
              <a:spcBef>
                <a:spcPts val="95"/>
              </a:spcBef>
              <a:tabLst>
                <a:tab pos="481965" algn="l"/>
              </a:tabLst>
            </a:pPr>
            <a:r>
              <a:rPr dirty="0" sz="700" spc="-340">
                <a:latin typeface="Cambria Math"/>
                <a:cs typeface="Cambria Math"/>
              </a:rPr>
              <a:t>𝑠𝑠</a:t>
            </a:r>
            <a:r>
              <a:rPr dirty="0" sz="700" spc="-340">
                <a:latin typeface="Cambria Math"/>
                <a:cs typeface="Cambria Math"/>
              </a:rPr>
              <a:t>	</a:t>
            </a:r>
            <a:r>
              <a:rPr dirty="0" sz="700" spc="-340">
                <a:latin typeface="Cambria Math"/>
                <a:cs typeface="Cambria Math"/>
              </a:rPr>
              <a:t>𝑠𝑠</a:t>
            </a:r>
            <a:endParaRPr sz="700">
              <a:latin typeface="Cambria Math"/>
              <a:cs typeface="Cambria Math"/>
            </a:endParaRPr>
          </a:p>
        </p:txBody>
      </p:sp>
      <p:sp>
        <p:nvSpPr>
          <p:cNvPr id="20" name="object 20"/>
          <p:cNvSpPr txBox="1"/>
          <p:nvPr/>
        </p:nvSpPr>
        <p:spPr>
          <a:xfrm>
            <a:off x="3287280" y="4768098"/>
            <a:ext cx="271145" cy="177800"/>
          </a:xfrm>
          <a:prstGeom prst="rect">
            <a:avLst/>
          </a:prstGeom>
        </p:spPr>
        <p:txBody>
          <a:bodyPr wrap="square" lIns="0" tIns="12065" rIns="0" bIns="0" rtlCol="0" vert="horz">
            <a:spAutoFit/>
          </a:bodyPr>
          <a:lstStyle/>
          <a:p>
            <a:pPr marL="38100">
              <a:lnSpc>
                <a:spcPct val="100000"/>
              </a:lnSpc>
              <a:spcBef>
                <a:spcPts val="95"/>
              </a:spcBef>
            </a:pPr>
            <a:r>
              <a:rPr dirty="0" sz="1000" spc="-170">
                <a:latin typeface="Cambria Math"/>
                <a:cs typeface="Cambria Math"/>
              </a:rPr>
              <a:t>6𝐴𝐴</a:t>
            </a:r>
            <a:r>
              <a:rPr dirty="0" baseline="27777" sz="1050" spc="-254">
                <a:latin typeface="Cambria Math"/>
                <a:cs typeface="Cambria Math"/>
              </a:rPr>
              <a:t>5</a:t>
            </a:r>
            <a:endParaRPr baseline="27777" sz="1050">
              <a:latin typeface="Cambria Math"/>
              <a:cs typeface="Cambria Math"/>
            </a:endParaRPr>
          </a:p>
        </p:txBody>
      </p:sp>
      <p:sp>
        <p:nvSpPr>
          <p:cNvPr id="21" name="object 21"/>
          <p:cNvSpPr txBox="1"/>
          <p:nvPr/>
        </p:nvSpPr>
        <p:spPr>
          <a:xfrm>
            <a:off x="2151379" y="4950967"/>
            <a:ext cx="1322705" cy="177800"/>
          </a:xfrm>
          <a:prstGeom prst="rect">
            <a:avLst/>
          </a:prstGeom>
        </p:spPr>
        <p:txBody>
          <a:bodyPr wrap="square" lIns="0" tIns="12065" rIns="0" bIns="0" rtlCol="0" vert="horz">
            <a:spAutoFit/>
          </a:bodyPr>
          <a:lstStyle/>
          <a:p>
            <a:pPr marL="12700">
              <a:lnSpc>
                <a:spcPct val="100000"/>
              </a:lnSpc>
              <a:spcBef>
                <a:spcPts val="95"/>
              </a:spcBef>
              <a:tabLst>
                <a:tab pos="1238885" algn="l"/>
              </a:tabLst>
            </a:pPr>
            <a:r>
              <a:rPr dirty="0" sz="1000" spc="-5">
                <a:latin typeface="Cambria Math"/>
                <a:cs typeface="Cambria Math"/>
              </a:rPr>
              <a:t>10</a:t>
            </a:r>
            <a:r>
              <a:rPr dirty="0" sz="1000" spc="-5">
                <a:latin typeface="Cambria Math"/>
                <a:cs typeface="Cambria Math"/>
              </a:rPr>
              <a:t>	</a:t>
            </a:r>
            <a:r>
              <a:rPr dirty="0" sz="1000" spc="-5">
                <a:latin typeface="Cambria Math"/>
                <a:cs typeface="Cambria Math"/>
              </a:rPr>
              <a:t>5</a:t>
            </a:r>
            <a:endParaRPr sz="1000">
              <a:latin typeface="Cambria Math"/>
              <a:cs typeface="Cambria Math"/>
            </a:endParaRPr>
          </a:p>
        </p:txBody>
      </p:sp>
      <p:sp>
        <p:nvSpPr>
          <p:cNvPr id="22" name="object 22"/>
          <p:cNvSpPr/>
          <p:nvPr/>
        </p:nvSpPr>
        <p:spPr>
          <a:xfrm>
            <a:off x="3325367" y="4969002"/>
            <a:ext cx="201295" cy="0"/>
          </a:xfrm>
          <a:custGeom>
            <a:avLst/>
            <a:gdLst/>
            <a:ahLst/>
            <a:cxnLst/>
            <a:rect l="l" t="t" r="r" b="b"/>
            <a:pathLst>
              <a:path w="201295" h="0">
                <a:moveTo>
                  <a:pt x="0" y="0"/>
                </a:moveTo>
                <a:lnTo>
                  <a:pt x="201167" y="0"/>
                </a:lnTo>
              </a:path>
            </a:pathLst>
          </a:custGeom>
          <a:ln w="7620">
            <a:solidFill>
              <a:srgbClr val="000000"/>
            </a:solidFill>
          </a:ln>
        </p:spPr>
        <p:txBody>
          <a:bodyPr wrap="square" lIns="0" tIns="0" rIns="0" bIns="0" rtlCol="0"/>
          <a:lstStyle/>
          <a:p/>
        </p:txBody>
      </p:sp>
      <p:sp>
        <p:nvSpPr>
          <p:cNvPr id="23" name="object 23"/>
          <p:cNvSpPr txBox="1"/>
          <p:nvPr/>
        </p:nvSpPr>
        <p:spPr>
          <a:xfrm>
            <a:off x="1959864" y="4865623"/>
            <a:ext cx="1677670" cy="177800"/>
          </a:xfrm>
          <a:prstGeom prst="rect">
            <a:avLst/>
          </a:prstGeom>
        </p:spPr>
        <p:txBody>
          <a:bodyPr wrap="square" lIns="0" tIns="12065" rIns="0" bIns="0" rtlCol="0" vert="horz">
            <a:spAutoFit/>
          </a:bodyPr>
          <a:lstStyle/>
          <a:p>
            <a:pPr marL="38100">
              <a:lnSpc>
                <a:spcPct val="100000"/>
              </a:lnSpc>
              <a:spcBef>
                <a:spcPts val="95"/>
              </a:spcBef>
              <a:tabLst>
                <a:tab pos="1566545" algn="l"/>
              </a:tabLst>
            </a:pPr>
            <a:r>
              <a:rPr dirty="0" sz="1000" spc="-135">
                <a:latin typeface="Cambria Math"/>
                <a:cs typeface="Cambria Math"/>
              </a:rPr>
              <a:t>�</a:t>
            </a:r>
            <a:r>
              <a:rPr dirty="0" sz="1000" spc="-60">
                <a:latin typeface="Cambria Math"/>
                <a:cs typeface="Cambria Math"/>
              </a:rPr>
              <a:t> </a:t>
            </a:r>
            <a:r>
              <a:rPr dirty="0" sz="1000" spc="-135">
                <a:latin typeface="Cambria Math"/>
                <a:cs typeface="Cambria Math"/>
              </a:rPr>
              <a:t>�</a:t>
            </a:r>
            <a:r>
              <a:rPr dirty="0" sz="1000">
                <a:latin typeface="Cambria Math"/>
                <a:cs typeface="Cambria Math"/>
              </a:rPr>
              <a:t>  </a:t>
            </a:r>
            <a:r>
              <a:rPr dirty="0" sz="1000" spc="-45">
                <a:latin typeface="Cambria Math"/>
                <a:cs typeface="Cambria Math"/>
              </a:rPr>
              <a:t> </a:t>
            </a:r>
            <a:r>
              <a:rPr dirty="0" baseline="43650" sz="1050" spc="-509">
                <a:latin typeface="Cambria Math"/>
                <a:cs typeface="Cambria Math"/>
              </a:rPr>
              <a:t>𝑠𝑠</a:t>
            </a:r>
            <a:r>
              <a:rPr dirty="0" baseline="43650" sz="1050">
                <a:latin typeface="Cambria Math"/>
                <a:cs typeface="Cambria Math"/>
              </a:rPr>
              <a:t> </a:t>
            </a:r>
            <a:r>
              <a:rPr dirty="0" baseline="43650" sz="1050" spc="104">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565">
                <a:latin typeface="Cambria Math"/>
                <a:cs typeface="Cambria Math"/>
              </a:rPr>
              <a:t>𝐴</a:t>
            </a:r>
            <a:r>
              <a:rPr dirty="0" sz="1000" spc="-545">
                <a:latin typeface="Cambria Math"/>
                <a:cs typeface="Cambria Math"/>
              </a:rPr>
              <a:t>𝐴</a:t>
            </a:r>
            <a:r>
              <a:rPr dirty="0" baseline="27777" sz="1050" spc="97">
                <a:latin typeface="Cambria Math"/>
                <a:cs typeface="Cambria Math"/>
              </a:rPr>
              <a:t>2</a:t>
            </a:r>
            <a:r>
              <a:rPr dirty="0" sz="1000" spc="-505">
                <a:latin typeface="Cambria Math"/>
                <a:cs typeface="Cambria Math"/>
              </a:rPr>
              <a:t>𝐿</a:t>
            </a:r>
            <a:r>
              <a:rPr dirty="0" sz="1000" spc="-570">
                <a:latin typeface="Cambria Math"/>
                <a:cs typeface="Cambria Math"/>
              </a:rPr>
              <a:t>𝐿</a:t>
            </a:r>
            <a:r>
              <a:rPr dirty="0" baseline="27777" sz="1050" spc="22">
                <a:latin typeface="Cambria Math"/>
                <a:cs typeface="Cambria Math"/>
              </a:rPr>
              <a:t>3</a:t>
            </a:r>
            <a:r>
              <a:rPr dirty="0" baseline="27777" sz="1050">
                <a:latin typeface="Cambria Math"/>
                <a:cs typeface="Cambria Math"/>
              </a:rPr>
              <a:t> </a:t>
            </a:r>
            <a:r>
              <a:rPr dirty="0" baseline="27777" sz="1050" spc="-44">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5">
                <a:latin typeface="Cambria Math"/>
                <a:cs typeface="Cambria Math"/>
              </a:rPr>
              <a:t>3</a:t>
            </a:r>
            <a:r>
              <a:rPr dirty="0" sz="1000" spc="-565">
                <a:latin typeface="Cambria Math"/>
                <a:cs typeface="Cambria Math"/>
              </a:rPr>
              <a:t>𝐴</a:t>
            </a:r>
            <a:r>
              <a:rPr dirty="0" sz="1000" spc="-545">
                <a:latin typeface="Cambria Math"/>
                <a:cs typeface="Cambria Math"/>
              </a:rPr>
              <a:t>𝐴</a:t>
            </a:r>
            <a:r>
              <a:rPr dirty="0" baseline="27777" sz="1050" spc="82">
                <a:latin typeface="Cambria Math"/>
                <a:cs typeface="Cambria Math"/>
              </a:rPr>
              <a:t>4</a:t>
            </a:r>
            <a:r>
              <a:rPr dirty="0" sz="1000" spc="-505">
                <a:latin typeface="Cambria Math"/>
                <a:cs typeface="Cambria Math"/>
              </a:rPr>
              <a:t>𝐿𝐿</a:t>
            </a:r>
            <a:r>
              <a:rPr dirty="0" sz="1000">
                <a:latin typeface="Cambria Math"/>
                <a:cs typeface="Cambria Math"/>
              </a:rPr>
              <a:t>  </a:t>
            </a:r>
            <a:r>
              <a:rPr dirty="0" sz="1000" spc="-40">
                <a:latin typeface="Cambria Math"/>
                <a:cs typeface="Cambria Math"/>
              </a:rPr>
              <a:t> </a:t>
            </a:r>
            <a:r>
              <a:rPr dirty="0" sz="1000" spc="-5">
                <a:latin typeface="Cambria Math"/>
                <a:cs typeface="Cambria Math"/>
              </a:rPr>
              <a:t>+</a:t>
            </a:r>
            <a:r>
              <a:rPr dirty="0" sz="1000">
                <a:latin typeface="Cambria Math"/>
                <a:cs typeface="Cambria Math"/>
              </a:rPr>
              <a:t>	</a:t>
            </a:r>
            <a:r>
              <a:rPr dirty="0" sz="1000" spc="-135">
                <a:latin typeface="Cambria Math"/>
                <a:cs typeface="Cambria Math"/>
              </a:rPr>
              <a:t>�</a:t>
            </a:r>
            <a:endParaRPr sz="1000">
              <a:latin typeface="Cambria Math"/>
              <a:cs typeface="Cambria Math"/>
            </a:endParaRPr>
          </a:p>
        </p:txBody>
      </p:sp>
      <p:sp>
        <p:nvSpPr>
          <p:cNvPr id="24" name="object 24"/>
          <p:cNvSpPr txBox="1"/>
          <p:nvPr/>
        </p:nvSpPr>
        <p:spPr>
          <a:xfrm>
            <a:off x="1956340" y="5213097"/>
            <a:ext cx="21780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25">
                <a:latin typeface="Cambria Math"/>
                <a:cs typeface="Cambria Math"/>
              </a:rPr>
              <a:t> </a:t>
            </a:r>
            <a:r>
              <a:rPr dirty="0" sz="1000" spc="-459">
                <a:latin typeface="Cambria Math"/>
                <a:cs typeface="Cambria Math"/>
              </a:rPr>
              <a:t>�</a:t>
            </a:r>
            <a:endParaRPr sz="1000">
              <a:latin typeface="Cambria Math"/>
              <a:cs typeface="Cambria Math"/>
            </a:endParaRPr>
          </a:p>
        </p:txBody>
      </p:sp>
      <p:sp>
        <p:nvSpPr>
          <p:cNvPr id="25" name="object 25"/>
          <p:cNvSpPr txBox="1"/>
          <p:nvPr/>
        </p:nvSpPr>
        <p:spPr>
          <a:xfrm>
            <a:off x="2998760" y="5115572"/>
            <a:ext cx="58356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172</a:t>
            </a:r>
            <a:r>
              <a:rPr dirty="0" sz="1000" spc="5">
                <a:latin typeface="Cambria Math"/>
                <a:cs typeface="Cambria Math"/>
              </a:rPr>
              <a:t>.</a:t>
            </a:r>
            <a:r>
              <a:rPr dirty="0" sz="1000" spc="-5">
                <a:latin typeface="Cambria Math"/>
                <a:cs typeface="Cambria Math"/>
              </a:rPr>
              <a:t>45</a:t>
            </a:r>
            <a:r>
              <a:rPr dirty="0" sz="1000" spc="-505">
                <a:latin typeface="Cambria Math"/>
                <a:cs typeface="Cambria Math"/>
              </a:rPr>
              <a:t>𝑘𝑘</a:t>
            </a:r>
            <a:r>
              <a:rPr dirty="0" sz="1000" spc="-660">
                <a:latin typeface="Cambria Math"/>
                <a:cs typeface="Cambria Math"/>
              </a:rPr>
              <a:t>𝑠</a:t>
            </a:r>
            <a:r>
              <a:rPr dirty="0" sz="1000" spc="-665">
                <a:latin typeface="Cambria Math"/>
                <a:cs typeface="Cambria Math"/>
              </a:rPr>
              <a:t>𝑠</a:t>
            </a:r>
            <a:r>
              <a:rPr dirty="0" sz="1000" spc="-500">
                <a:latin typeface="Cambria Math"/>
                <a:cs typeface="Cambria Math"/>
              </a:rPr>
              <a:t>𝑘𝑘</a:t>
            </a:r>
            <a:endParaRPr sz="1000">
              <a:latin typeface="Cambria Math"/>
              <a:cs typeface="Cambria Math"/>
            </a:endParaRPr>
          </a:p>
        </p:txBody>
      </p:sp>
      <p:sp>
        <p:nvSpPr>
          <p:cNvPr id="26" name="object 26"/>
          <p:cNvSpPr txBox="1"/>
          <p:nvPr/>
        </p:nvSpPr>
        <p:spPr>
          <a:xfrm>
            <a:off x="2124472" y="5298479"/>
            <a:ext cx="2329815" cy="177800"/>
          </a:xfrm>
          <a:prstGeom prst="rect">
            <a:avLst/>
          </a:prstGeom>
        </p:spPr>
        <p:txBody>
          <a:bodyPr wrap="square" lIns="0" tIns="12065" rIns="0" bIns="0" rtlCol="0" vert="horz">
            <a:spAutoFit/>
          </a:bodyPr>
          <a:lstStyle/>
          <a:p>
            <a:pPr marL="38100">
              <a:lnSpc>
                <a:spcPct val="100000"/>
              </a:lnSpc>
              <a:spcBef>
                <a:spcPts val="95"/>
              </a:spcBef>
            </a:pPr>
            <a:r>
              <a:rPr dirty="0" sz="1000" spc="-85">
                <a:latin typeface="Cambria Math"/>
                <a:cs typeface="Cambria Math"/>
              </a:rPr>
              <a:t>12</a:t>
            </a:r>
            <a:r>
              <a:rPr dirty="0" baseline="2777" sz="1500" spc="-127">
                <a:latin typeface="Cambria Math"/>
                <a:cs typeface="Cambria Math"/>
              </a:rPr>
              <a:t>(</a:t>
            </a:r>
            <a:r>
              <a:rPr dirty="0" sz="1000" spc="-85">
                <a:latin typeface="Cambria Math"/>
                <a:cs typeface="Cambria Math"/>
              </a:rPr>
              <a:t>5530.5𝑘𝑘𝑠𝑠𝑠𝑠</a:t>
            </a:r>
            <a:r>
              <a:rPr dirty="0" baseline="2777" sz="1500" spc="-127">
                <a:latin typeface="Cambria Math"/>
                <a:cs typeface="Cambria Math"/>
              </a:rPr>
              <a:t>)(</a:t>
            </a:r>
            <a:r>
              <a:rPr dirty="0" sz="1000" spc="-85">
                <a:latin typeface="Cambria Math"/>
                <a:cs typeface="Cambria Math"/>
              </a:rPr>
              <a:t>72018.4𝑠𝑠𝑠𝑠</a:t>
            </a:r>
            <a:r>
              <a:rPr dirty="0" baseline="23809" sz="1050" spc="-127">
                <a:latin typeface="Cambria Math"/>
                <a:cs typeface="Cambria Math"/>
              </a:rPr>
              <a:t>4</a:t>
            </a:r>
            <a:r>
              <a:rPr dirty="0" baseline="2777" sz="1500" spc="-127">
                <a:latin typeface="Cambria Math"/>
                <a:cs typeface="Cambria Math"/>
              </a:rPr>
              <a:t>)(</a:t>
            </a:r>
            <a:r>
              <a:rPr dirty="0" sz="1000" spc="-85">
                <a:latin typeface="Cambria Math"/>
                <a:cs typeface="Cambria Math"/>
              </a:rPr>
              <a:t>162.995𝑓𝑓𝑓𝑓</a:t>
            </a:r>
            <a:r>
              <a:rPr dirty="0" baseline="2777" sz="1500" spc="-127">
                <a:latin typeface="Cambria Math"/>
                <a:cs typeface="Cambria Math"/>
              </a:rPr>
              <a:t>)</a:t>
            </a:r>
            <a:r>
              <a:rPr dirty="0" baseline="23809" sz="1050" spc="-127">
                <a:latin typeface="Cambria Math"/>
                <a:cs typeface="Cambria Math"/>
              </a:rPr>
              <a:t>2</a:t>
            </a:r>
            <a:endParaRPr baseline="23809" sz="1050">
              <a:latin typeface="Cambria Math"/>
              <a:cs typeface="Cambria Math"/>
            </a:endParaRPr>
          </a:p>
        </p:txBody>
      </p:sp>
      <p:sp>
        <p:nvSpPr>
          <p:cNvPr id="27" name="object 27"/>
          <p:cNvSpPr/>
          <p:nvPr/>
        </p:nvSpPr>
        <p:spPr>
          <a:xfrm>
            <a:off x="2162555" y="5316473"/>
            <a:ext cx="2258695" cy="0"/>
          </a:xfrm>
          <a:custGeom>
            <a:avLst/>
            <a:gdLst/>
            <a:ahLst/>
            <a:cxnLst/>
            <a:rect l="l" t="t" r="r" b="b"/>
            <a:pathLst>
              <a:path w="2258695" h="0">
                <a:moveTo>
                  <a:pt x="0" y="0"/>
                </a:moveTo>
                <a:lnTo>
                  <a:pt x="2258568" y="0"/>
                </a:lnTo>
              </a:path>
            </a:pathLst>
          </a:custGeom>
          <a:ln w="7620">
            <a:solidFill>
              <a:srgbClr val="000000"/>
            </a:solidFill>
          </a:ln>
        </p:spPr>
        <p:txBody>
          <a:bodyPr wrap="square" lIns="0" tIns="0" rIns="0" bIns="0" rtlCol="0"/>
          <a:lstStyle/>
          <a:p/>
        </p:txBody>
      </p:sp>
      <p:sp>
        <p:nvSpPr>
          <p:cNvPr id="28" name="object 28"/>
          <p:cNvSpPr txBox="1"/>
          <p:nvPr/>
        </p:nvSpPr>
        <p:spPr>
          <a:xfrm>
            <a:off x="4408423" y="5213096"/>
            <a:ext cx="182245" cy="177800"/>
          </a:xfrm>
          <a:prstGeom prst="rect">
            <a:avLst/>
          </a:prstGeom>
        </p:spPr>
        <p:txBody>
          <a:bodyPr wrap="square" lIns="0" tIns="12065" rIns="0" bIns="0" rtlCol="0" vert="horz">
            <a:spAutoFit/>
          </a:bodyPr>
          <a:lstStyle/>
          <a:p>
            <a:pPr marL="12700">
              <a:lnSpc>
                <a:spcPct val="100000"/>
              </a:lnSpc>
              <a:spcBef>
                <a:spcPts val="95"/>
              </a:spcBef>
            </a:pPr>
            <a:r>
              <a:rPr dirty="0" sz="1000" spc="-254">
                <a:latin typeface="Cambria Math"/>
                <a:cs typeface="Cambria Math"/>
              </a:rPr>
              <a:t>�</a:t>
            </a:r>
            <a:r>
              <a:rPr dirty="0" sz="1000" spc="-130">
                <a:latin typeface="Cambria Math"/>
                <a:cs typeface="Cambria Math"/>
              </a:rPr>
              <a:t> </a:t>
            </a:r>
            <a:r>
              <a:rPr dirty="0" sz="1000" spc="-635">
                <a:latin typeface="Cambria Math"/>
                <a:cs typeface="Cambria Math"/>
              </a:rPr>
              <a:t>�</a:t>
            </a:r>
            <a:endParaRPr sz="1000">
              <a:latin typeface="Cambria Math"/>
              <a:cs typeface="Cambria Math"/>
            </a:endParaRPr>
          </a:p>
        </p:txBody>
      </p:sp>
      <p:sp>
        <p:nvSpPr>
          <p:cNvPr id="29" name="object 29"/>
          <p:cNvSpPr txBox="1"/>
          <p:nvPr/>
        </p:nvSpPr>
        <p:spPr>
          <a:xfrm>
            <a:off x="4540000" y="5115570"/>
            <a:ext cx="804545"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135">
                <a:latin typeface="Cambria Math"/>
                <a:cs typeface="Cambria Math"/>
              </a:rPr>
              <a:t>(</a:t>
            </a:r>
            <a:r>
              <a:rPr dirty="0" sz="1000" spc="-90">
                <a:latin typeface="Cambria Math"/>
                <a:cs typeface="Cambria Math"/>
              </a:rPr>
              <a:t>146.495𝑓𝑓𝑓𝑓</a:t>
            </a:r>
            <a:r>
              <a:rPr dirty="0" baseline="2777" sz="1500" spc="-135">
                <a:latin typeface="Cambria Math"/>
                <a:cs typeface="Cambria Math"/>
              </a:rPr>
              <a:t>)</a:t>
            </a:r>
            <a:r>
              <a:rPr dirty="0" baseline="27777" sz="1050" spc="-135">
                <a:latin typeface="Cambria Math"/>
                <a:cs typeface="Cambria Math"/>
              </a:rPr>
              <a:t>5</a:t>
            </a:r>
            <a:endParaRPr baseline="27777" sz="1050">
              <a:latin typeface="Cambria Math"/>
              <a:cs typeface="Cambria Math"/>
            </a:endParaRPr>
          </a:p>
        </p:txBody>
      </p:sp>
      <p:sp>
        <p:nvSpPr>
          <p:cNvPr id="30" name="object 30"/>
          <p:cNvSpPr txBox="1"/>
          <p:nvPr/>
        </p:nvSpPr>
        <p:spPr>
          <a:xfrm>
            <a:off x="4861052" y="5298440"/>
            <a:ext cx="16573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10</a:t>
            </a:r>
            <a:endParaRPr sz="1000">
              <a:latin typeface="Cambria Math"/>
              <a:cs typeface="Cambria Math"/>
            </a:endParaRPr>
          </a:p>
        </p:txBody>
      </p:sp>
      <p:sp>
        <p:nvSpPr>
          <p:cNvPr id="31" name="object 31"/>
          <p:cNvSpPr/>
          <p:nvPr/>
        </p:nvSpPr>
        <p:spPr>
          <a:xfrm>
            <a:off x="4578096" y="5316473"/>
            <a:ext cx="733425" cy="0"/>
          </a:xfrm>
          <a:custGeom>
            <a:avLst/>
            <a:gdLst/>
            <a:ahLst/>
            <a:cxnLst/>
            <a:rect l="l" t="t" r="r" b="b"/>
            <a:pathLst>
              <a:path w="733425" h="0">
                <a:moveTo>
                  <a:pt x="0" y="0"/>
                </a:moveTo>
                <a:lnTo>
                  <a:pt x="733056" y="0"/>
                </a:lnTo>
              </a:path>
            </a:pathLst>
          </a:custGeom>
          <a:ln w="7620">
            <a:solidFill>
              <a:srgbClr val="000000"/>
            </a:solidFill>
          </a:ln>
        </p:spPr>
        <p:txBody>
          <a:bodyPr wrap="square" lIns="0" tIns="0" rIns="0" bIns="0" rtlCol="0"/>
          <a:lstStyle/>
          <a:p/>
        </p:txBody>
      </p:sp>
      <p:sp>
        <p:nvSpPr>
          <p:cNvPr id="32" name="object 32"/>
          <p:cNvSpPr txBox="1"/>
          <p:nvPr/>
        </p:nvSpPr>
        <p:spPr>
          <a:xfrm>
            <a:off x="5301996" y="5213096"/>
            <a:ext cx="1449070" cy="177800"/>
          </a:xfrm>
          <a:prstGeom prst="rect">
            <a:avLst/>
          </a:prstGeom>
        </p:spPr>
        <p:txBody>
          <a:bodyPr wrap="square" lIns="0" tIns="12065" rIns="0" bIns="0" rtlCol="0" vert="horz">
            <a:spAutoFit/>
          </a:bodyPr>
          <a:lstStyle/>
          <a:p>
            <a:pPr marL="38100">
              <a:lnSpc>
                <a:spcPct val="100000"/>
              </a:lnSpc>
              <a:spcBef>
                <a:spcPts val="95"/>
              </a:spcBef>
            </a:pPr>
            <a:r>
              <a:rPr dirty="0" sz="1000" spc="-5">
                <a:latin typeface="Cambria Math"/>
                <a:cs typeface="Cambria Math"/>
              </a:rPr>
              <a:t>−</a:t>
            </a:r>
            <a:r>
              <a:rPr dirty="0" sz="1000" spc="-15">
                <a:latin typeface="Cambria Math"/>
                <a:cs typeface="Cambria Math"/>
              </a:rPr>
              <a:t> </a:t>
            </a:r>
            <a:r>
              <a:rPr dirty="0" baseline="2777" sz="1500" spc="-150">
                <a:latin typeface="Cambria Math"/>
                <a:cs typeface="Cambria Math"/>
              </a:rPr>
              <a:t>(</a:t>
            </a:r>
            <a:r>
              <a:rPr dirty="0" sz="1000" spc="-100">
                <a:latin typeface="Cambria Math"/>
                <a:cs typeface="Cambria Math"/>
              </a:rPr>
              <a:t>8.25𝑓𝑓𝑓𝑓</a:t>
            </a:r>
            <a:r>
              <a:rPr dirty="0" baseline="2777" sz="1500" spc="-150">
                <a:latin typeface="Cambria Math"/>
                <a:cs typeface="Cambria Math"/>
              </a:rPr>
              <a:t>)</a:t>
            </a:r>
            <a:r>
              <a:rPr dirty="0" baseline="27777" sz="1050" spc="-150">
                <a:latin typeface="Cambria Math"/>
                <a:cs typeface="Cambria Math"/>
              </a:rPr>
              <a:t>2</a:t>
            </a:r>
            <a:r>
              <a:rPr dirty="0" baseline="2777" sz="1500" spc="-150">
                <a:latin typeface="Cambria Math"/>
                <a:cs typeface="Cambria Math"/>
              </a:rPr>
              <a:t>(</a:t>
            </a:r>
            <a:r>
              <a:rPr dirty="0" sz="1000" spc="-100">
                <a:latin typeface="Cambria Math"/>
                <a:cs typeface="Cambria Math"/>
              </a:rPr>
              <a:t>146.495𝑓𝑓𝑓𝑓</a:t>
            </a:r>
            <a:r>
              <a:rPr dirty="0" baseline="2777" sz="1500" spc="-150">
                <a:latin typeface="Cambria Math"/>
                <a:cs typeface="Cambria Math"/>
              </a:rPr>
              <a:t>)</a:t>
            </a:r>
            <a:r>
              <a:rPr dirty="0" baseline="27777" sz="1050" spc="-150">
                <a:latin typeface="Cambria Math"/>
                <a:cs typeface="Cambria Math"/>
              </a:rPr>
              <a:t>3</a:t>
            </a:r>
            <a:endParaRPr baseline="27777" sz="1050">
              <a:latin typeface="Cambria Math"/>
              <a:cs typeface="Cambria Math"/>
            </a:endParaRPr>
          </a:p>
        </p:txBody>
      </p:sp>
      <p:sp>
        <p:nvSpPr>
          <p:cNvPr id="33" name="object 33"/>
          <p:cNvSpPr/>
          <p:nvPr/>
        </p:nvSpPr>
        <p:spPr>
          <a:xfrm>
            <a:off x="3512820" y="5657088"/>
            <a:ext cx="70485" cy="7620"/>
          </a:xfrm>
          <a:custGeom>
            <a:avLst/>
            <a:gdLst/>
            <a:ahLst/>
            <a:cxnLst/>
            <a:rect l="l" t="t" r="r" b="b"/>
            <a:pathLst>
              <a:path w="70485" h="7620">
                <a:moveTo>
                  <a:pt x="0" y="7620"/>
                </a:moveTo>
                <a:lnTo>
                  <a:pt x="70116" y="7620"/>
                </a:lnTo>
                <a:lnTo>
                  <a:pt x="70116" y="0"/>
                </a:lnTo>
                <a:lnTo>
                  <a:pt x="0" y="0"/>
                </a:lnTo>
                <a:lnTo>
                  <a:pt x="0" y="7620"/>
                </a:lnTo>
                <a:close/>
              </a:path>
            </a:pathLst>
          </a:custGeom>
          <a:solidFill>
            <a:srgbClr val="000000"/>
          </a:solidFill>
        </p:spPr>
        <p:txBody>
          <a:bodyPr wrap="square" lIns="0" tIns="0" rIns="0" bIns="0" rtlCol="0"/>
          <a:lstStyle/>
          <a:p/>
        </p:txBody>
      </p:sp>
      <p:sp>
        <p:nvSpPr>
          <p:cNvPr id="34" name="object 34"/>
          <p:cNvSpPr txBox="1"/>
          <p:nvPr/>
        </p:nvSpPr>
        <p:spPr>
          <a:xfrm>
            <a:off x="1930907" y="5557520"/>
            <a:ext cx="2400300" cy="177800"/>
          </a:xfrm>
          <a:prstGeom prst="rect">
            <a:avLst/>
          </a:prstGeom>
        </p:spPr>
        <p:txBody>
          <a:bodyPr wrap="square" lIns="0" tIns="12065" rIns="0" bIns="0" rtlCol="0" vert="horz">
            <a:spAutoFit/>
          </a:bodyPr>
          <a:lstStyle/>
          <a:p>
            <a:pPr marL="38100">
              <a:lnSpc>
                <a:spcPct val="100000"/>
              </a:lnSpc>
              <a:spcBef>
                <a:spcPts val="95"/>
              </a:spcBef>
            </a:pPr>
            <a:r>
              <a:rPr dirty="0" sz="1000" spc="-5">
                <a:latin typeface="Cambria Math"/>
                <a:cs typeface="Cambria Math"/>
              </a:rPr>
              <a:t>+ </a:t>
            </a:r>
            <a:r>
              <a:rPr dirty="0" sz="1000" spc="-100">
                <a:latin typeface="Cambria Math"/>
                <a:cs typeface="Cambria Math"/>
              </a:rPr>
              <a:t>3</a:t>
            </a:r>
            <a:r>
              <a:rPr dirty="0" baseline="2777" sz="1500" spc="-150">
                <a:latin typeface="Cambria Math"/>
                <a:cs typeface="Cambria Math"/>
              </a:rPr>
              <a:t>(</a:t>
            </a:r>
            <a:r>
              <a:rPr dirty="0" sz="1000" spc="-100">
                <a:latin typeface="Cambria Math"/>
                <a:cs typeface="Cambria Math"/>
              </a:rPr>
              <a:t>8.25𝑓𝑓𝑓𝑓</a:t>
            </a:r>
            <a:r>
              <a:rPr dirty="0" baseline="2777" sz="1500" spc="-150">
                <a:latin typeface="Cambria Math"/>
                <a:cs typeface="Cambria Math"/>
              </a:rPr>
              <a:t>)</a:t>
            </a:r>
            <a:r>
              <a:rPr dirty="0" baseline="27777" sz="1050" spc="-150">
                <a:latin typeface="Cambria Math"/>
                <a:cs typeface="Cambria Math"/>
              </a:rPr>
              <a:t>4</a:t>
            </a:r>
            <a:r>
              <a:rPr dirty="0" baseline="2777" sz="1500" spc="-150">
                <a:latin typeface="Cambria Math"/>
                <a:cs typeface="Cambria Math"/>
              </a:rPr>
              <a:t>(</a:t>
            </a:r>
            <a:r>
              <a:rPr dirty="0" sz="1000" spc="-100">
                <a:latin typeface="Cambria Math"/>
                <a:cs typeface="Cambria Math"/>
              </a:rPr>
              <a:t>146.495𝑓𝑓𝑓𝑓</a:t>
            </a:r>
            <a:r>
              <a:rPr dirty="0" baseline="2777" sz="1500" spc="-150">
                <a:latin typeface="Cambria Math"/>
                <a:cs typeface="Cambria Math"/>
              </a:rPr>
              <a:t>) </a:t>
            </a:r>
            <a:r>
              <a:rPr dirty="0" sz="1000" spc="-5">
                <a:latin typeface="Cambria Math"/>
                <a:cs typeface="Cambria Math"/>
              </a:rPr>
              <a:t>+ </a:t>
            </a:r>
            <a:r>
              <a:rPr dirty="0" baseline="2777" sz="1500" spc="-172">
                <a:latin typeface="Cambria Math"/>
                <a:cs typeface="Cambria Math"/>
              </a:rPr>
              <a:t>(</a:t>
            </a:r>
            <a:r>
              <a:rPr dirty="0" sz="1000" spc="-114">
                <a:latin typeface="Cambria Math"/>
                <a:cs typeface="Cambria Math"/>
              </a:rPr>
              <a:t>8.25𝑓𝑓𝑓𝑓</a:t>
            </a:r>
            <a:r>
              <a:rPr dirty="0" baseline="2777" sz="1500" spc="-172">
                <a:latin typeface="Cambria Math"/>
                <a:cs typeface="Cambria Math"/>
              </a:rPr>
              <a:t>)</a:t>
            </a:r>
            <a:r>
              <a:rPr dirty="0" baseline="27777" sz="1050" spc="-172">
                <a:latin typeface="Cambria Math"/>
                <a:cs typeface="Cambria Math"/>
              </a:rPr>
              <a:t>5</a:t>
            </a:r>
            <a:r>
              <a:rPr dirty="0" sz="1000" spc="-114">
                <a:latin typeface="Cambria Math"/>
                <a:cs typeface="Cambria Math"/>
              </a:rPr>
              <a:t>�</a:t>
            </a:r>
            <a:r>
              <a:rPr dirty="0" sz="1000" spc="-65">
                <a:latin typeface="Cambria Math"/>
                <a:cs typeface="Cambria Math"/>
              </a:rPr>
              <a:t> </a:t>
            </a:r>
            <a:r>
              <a:rPr dirty="0" sz="1000" spc="-415">
                <a:latin typeface="Cambria Math"/>
                <a:cs typeface="Cambria Math"/>
              </a:rPr>
              <a:t>�</a:t>
            </a:r>
            <a:endParaRPr sz="1000">
              <a:latin typeface="Cambria Math"/>
              <a:cs typeface="Cambria Math"/>
            </a:endParaRPr>
          </a:p>
        </p:txBody>
      </p:sp>
      <p:sp>
        <p:nvSpPr>
          <p:cNvPr id="35" name="object 35"/>
          <p:cNvSpPr txBox="1"/>
          <p:nvPr/>
        </p:nvSpPr>
        <p:spPr>
          <a:xfrm>
            <a:off x="3474825" y="5459976"/>
            <a:ext cx="1321435" cy="177800"/>
          </a:xfrm>
          <a:prstGeom prst="rect">
            <a:avLst/>
          </a:prstGeom>
        </p:spPr>
        <p:txBody>
          <a:bodyPr wrap="square" lIns="0" tIns="12065" rIns="0" bIns="0" rtlCol="0" vert="horz">
            <a:spAutoFit/>
          </a:bodyPr>
          <a:lstStyle/>
          <a:p>
            <a:pPr marL="38100">
              <a:lnSpc>
                <a:spcPct val="100000"/>
              </a:lnSpc>
              <a:spcBef>
                <a:spcPts val="95"/>
              </a:spcBef>
              <a:tabLst>
                <a:tab pos="817880" algn="l"/>
              </a:tabLst>
            </a:pPr>
            <a:r>
              <a:rPr dirty="0" sz="1000" spc="-5">
                <a:latin typeface="Cambria Math"/>
                <a:cs typeface="Cambria Math"/>
              </a:rPr>
              <a:t>6	</a:t>
            </a:r>
            <a:r>
              <a:rPr dirty="0" sz="1000" spc="-100">
                <a:latin typeface="Cambria Math"/>
                <a:cs typeface="Cambria Math"/>
              </a:rPr>
              <a:t>1728𝑠𝑠𝑠𝑠</a:t>
            </a:r>
            <a:r>
              <a:rPr dirty="0" baseline="27777" sz="1050" spc="-150">
                <a:latin typeface="Cambria Math"/>
                <a:cs typeface="Cambria Math"/>
              </a:rPr>
              <a:t>3</a:t>
            </a:r>
            <a:endParaRPr baseline="27777" sz="1050">
              <a:latin typeface="Cambria Math"/>
              <a:cs typeface="Cambria Math"/>
            </a:endParaRPr>
          </a:p>
        </p:txBody>
      </p:sp>
      <p:sp>
        <p:nvSpPr>
          <p:cNvPr id="36" name="object 36"/>
          <p:cNvSpPr txBox="1"/>
          <p:nvPr/>
        </p:nvSpPr>
        <p:spPr>
          <a:xfrm>
            <a:off x="3474825" y="5642883"/>
            <a:ext cx="1222375" cy="177800"/>
          </a:xfrm>
          <a:prstGeom prst="rect">
            <a:avLst/>
          </a:prstGeom>
        </p:spPr>
        <p:txBody>
          <a:bodyPr wrap="square" lIns="0" tIns="12065" rIns="0" bIns="0" rtlCol="0" vert="horz">
            <a:spAutoFit/>
          </a:bodyPr>
          <a:lstStyle/>
          <a:p>
            <a:pPr marL="38100">
              <a:lnSpc>
                <a:spcPct val="100000"/>
              </a:lnSpc>
              <a:spcBef>
                <a:spcPts val="95"/>
              </a:spcBef>
              <a:tabLst>
                <a:tab pos="916940" algn="l"/>
              </a:tabLst>
            </a:pPr>
            <a:r>
              <a:rPr dirty="0" sz="1000" spc="-5">
                <a:latin typeface="Cambria Math"/>
                <a:cs typeface="Cambria Math"/>
              </a:rPr>
              <a:t>5	</a:t>
            </a:r>
            <a:r>
              <a:rPr dirty="0" sz="1000" spc="-195">
                <a:latin typeface="Cambria Math"/>
                <a:cs typeface="Cambria Math"/>
              </a:rPr>
              <a:t>1𝑓𝑓𝑓𝑓</a:t>
            </a:r>
            <a:r>
              <a:rPr dirty="0" baseline="23809" sz="1050" spc="-292">
                <a:latin typeface="Cambria Math"/>
                <a:cs typeface="Cambria Math"/>
              </a:rPr>
              <a:t>3</a:t>
            </a:r>
            <a:endParaRPr baseline="23809" sz="1050">
              <a:latin typeface="Cambria Math"/>
              <a:cs typeface="Cambria Math"/>
            </a:endParaRPr>
          </a:p>
        </p:txBody>
      </p:sp>
      <p:sp>
        <p:nvSpPr>
          <p:cNvPr id="37" name="object 37"/>
          <p:cNvSpPr/>
          <p:nvPr/>
        </p:nvSpPr>
        <p:spPr>
          <a:xfrm>
            <a:off x="4293108" y="5660897"/>
            <a:ext cx="457200" cy="0"/>
          </a:xfrm>
          <a:custGeom>
            <a:avLst/>
            <a:gdLst/>
            <a:ahLst/>
            <a:cxnLst/>
            <a:rect l="l" t="t" r="r" b="b"/>
            <a:pathLst>
              <a:path w="457200" h="0">
                <a:moveTo>
                  <a:pt x="0" y="0"/>
                </a:moveTo>
                <a:lnTo>
                  <a:pt x="457200" y="0"/>
                </a:lnTo>
              </a:path>
            </a:pathLst>
          </a:custGeom>
          <a:ln w="7620">
            <a:solidFill>
              <a:srgbClr val="000000"/>
            </a:solidFill>
          </a:ln>
        </p:spPr>
        <p:txBody>
          <a:bodyPr wrap="square" lIns="0" tIns="0" rIns="0" bIns="0" rtlCol="0"/>
          <a:lstStyle/>
          <a:p/>
        </p:txBody>
      </p:sp>
      <p:sp>
        <p:nvSpPr>
          <p:cNvPr id="38" name="object 38"/>
          <p:cNvSpPr txBox="1"/>
          <p:nvPr/>
        </p:nvSpPr>
        <p:spPr>
          <a:xfrm>
            <a:off x="4737608" y="5557520"/>
            <a:ext cx="780415" cy="177800"/>
          </a:xfrm>
          <a:prstGeom prst="rect">
            <a:avLst/>
          </a:prstGeom>
        </p:spPr>
        <p:txBody>
          <a:bodyPr wrap="square" lIns="0" tIns="12065" rIns="0" bIns="0" rtlCol="0" vert="horz">
            <a:spAutoFit/>
          </a:bodyPr>
          <a:lstStyle/>
          <a:p>
            <a:pPr marL="12700">
              <a:lnSpc>
                <a:spcPct val="100000"/>
              </a:lnSpc>
              <a:spcBef>
                <a:spcPts val="95"/>
              </a:spcBef>
            </a:pPr>
            <a:r>
              <a:rPr dirty="0" sz="1000" spc="-135">
                <a:latin typeface="Cambria Math"/>
                <a:cs typeface="Cambria Math"/>
              </a:rPr>
              <a:t>� </a:t>
            </a:r>
            <a:r>
              <a:rPr dirty="0" sz="1000" spc="-5">
                <a:latin typeface="Cambria Math"/>
                <a:cs typeface="Cambria Math"/>
              </a:rPr>
              <a:t>= 15.339  </a:t>
            </a:r>
            <a:r>
              <a:rPr dirty="0" sz="1000" spc="-385">
                <a:latin typeface="Cambria Math"/>
                <a:cs typeface="Cambria Math"/>
              </a:rPr>
              <a:t>𝑠𝑠𝑠𝑠</a:t>
            </a:r>
            <a:endParaRPr sz="1000">
              <a:latin typeface="Cambria Math"/>
              <a:cs typeface="Cambria Math"/>
            </a:endParaRPr>
          </a:p>
        </p:txBody>
      </p:sp>
      <p:sp>
        <p:nvSpPr>
          <p:cNvPr id="39" name="object 39"/>
          <p:cNvSpPr txBox="1"/>
          <p:nvPr/>
        </p:nvSpPr>
        <p:spPr>
          <a:xfrm>
            <a:off x="673100" y="5952235"/>
            <a:ext cx="1938655" cy="208279"/>
          </a:xfrm>
          <a:prstGeom prst="rect">
            <a:avLst/>
          </a:prstGeom>
        </p:spPr>
        <p:txBody>
          <a:bodyPr wrap="square" lIns="0" tIns="12700" rIns="0" bIns="0" rtlCol="0" vert="horz">
            <a:spAutoFit/>
          </a:bodyPr>
          <a:lstStyle/>
          <a:p>
            <a:pPr marL="12700">
              <a:lnSpc>
                <a:spcPct val="100000"/>
              </a:lnSpc>
              <a:spcBef>
                <a:spcPts val="100"/>
              </a:spcBef>
              <a:tabLst>
                <a:tab pos="560705" algn="l"/>
              </a:tabLst>
            </a:pPr>
            <a:r>
              <a:rPr dirty="0" sz="1200">
                <a:latin typeface="Times New Roman"/>
                <a:cs typeface="Times New Roman"/>
              </a:rPr>
              <a:t>4.4.2.3	</a:t>
            </a:r>
            <a:r>
              <a:rPr dirty="0" sz="1200" spc="-5" i="1">
                <a:latin typeface="Arial"/>
                <a:cs typeface="Arial"/>
              </a:rPr>
              <a:t>Equilibrium tilt</a:t>
            </a:r>
            <a:r>
              <a:rPr dirty="0" sz="1200" spc="-45" i="1">
                <a:latin typeface="Arial"/>
                <a:cs typeface="Arial"/>
              </a:rPr>
              <a:t> </a:t>
            </a:r>
            <a:r>
              <a:rPr dirty="0" sz="1200" spc="-5" i="1">
                <a:latin typeface="Arial"/>
                <a:cs typeface="Arial"/>
              </a:rPr>
              <a:t>angle</a:t>
            </a:r>
            <a:endParaRPr sz="1200">
              <a:latin typeface="Arial"/>
              <a:cs typeface="Arial"/>
            </a:endParaRPr>
          </a:p>
        </p:txBody>
      </p:sp>
      <p:sp>
        <p:nvSpPr>
          <p:cNvPr id="40" name="object 40"/>
          <p:cNvSpPr txBox="1"/>
          <p:nvPr/>
        </p:nvSpPr>
        <p:spPr>
          <a:xfrm>
            <a:off x="2498851" y="6313423"/>
            <a:ext cx="125095" cy="132080"/>
          </a:xfrm>
          <a:prstGeom prst="rect">
            <a:avLst/>
          </a:prstGeom>
        </p:spPr>
        <p:txBody>
          <a:bodyPr wrap="square" lIns="0" tIns="12065" rIns="0" bIns="0" rtlCol="0" vert="horz">
            <a:spAutoFit/>
          </a:bodyPr>
          <a:lstStyle/>
          <a:p>
            <a:pPr marL="12700">
              <a:lnSpc>
                <a:spcPct val="100000"/>
              </a:lnSpc>
              <a:spcBef>
                <a:spcPts val="95"/>
              </a:spcBef>
            </a:pPr>
            <a:r>
              <a:rPr dirty="0" sz="700" spc="-310">
                <a:latin typeface="Cambria Math"/>
                <a:cs typeface="Cambria Math"/>
              </a:rPr>
              <a:t>𝑒𝑒𝑒𝑒</a:t>
            </a:r>
            <a:endParaRPr sz="700">
              <a:latin typeface="Cambria Math"/>
              <a:cs typeface="Cambria Math"/>
            </a:endParaRPr>
          </a:p>
        </p:txBody>
      </p:sp>
      <p:sp>
        <p:nvSpPr>
          <p:cNvPr id="41" name="object 41"/>
          <p:cNvSpPr txBox="1"/>
          <p:nvPr/>
        </p:nvSpPr>
        <p:spPr>
          <a:xfrm>
            <a:off x="2434844" y="6249416"/>
            <a:ext cx="328930" cy="177800"/>
          </a:xfrm>
          <a:prstGeom prst="rect">
            <a:avLst/>
          </a:prstGeom>
        </p:spPr>
        <p:txBody>
          <a:bodyPr wrap="square" lIns="0" tIns="12065" rIns="0" bIns="0" rtlCol="0" vert="horz">
            <a:spAutoFit/>
          </a:bodyPr>
          <a:lstStyle/>
          <a:p>
            <a:pPr marL="12700">
              <a:lnSpc>
                <a:spcPct val="100000"/>
              </a:lnSpc>
              <a:spcBef>
                <a:spcPts val="95"/>
              </a:spcBef>
              <a:tabLst>
                <a:tab pos="220979" algn="l"/>
              </a:tabLst>
            </a:pPr>
            <a:r>
              <a:rPr dirty="0" sz="1000" spc="-505">
                <a:latin typeface="Cambria Math"/>
                <a:cs typeface="Cambria Math"/>
              </a:rPr>
              <a:t>𝜃𝜃</a:t>
            </a:r>
            <a:r>
              <a:rPr dirty="0" sz="1000" spc="-50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42" name="object 42"/>
          <p:cNvSpPr txBox="1"/>
          <p:nvPr/>
        </p:nvSpPr>
        <p:spPr>
          <a:xfrm>
            <a:off x="2834132" y="6398767"/>
            <a:ext cx="342900" cy="132080"/>
          </a:xfrm>
          <a:prstGeom prst="rect">
            <a:avLst/>
          </a:prstGeom>
        </p:spPr>
        <p:txBody>
          <a:bodyPr wrap="square" lIns="0" tIns="12065" rIns="0" bIns="0" rtlCol="0" vert="horz">
            <a:spAutoFit/>
          </a:bodyPr>
          <a:lstStyle/>
          <a:p>
            <a:pPr marL="12700">
              <a:lnSpc>
                <a:spcPct val="100000"/>
              </a:lnSpc>
              <a:spcBef>
                <a:spcPts val="95"/>
              </a:spcBef>
              <a:tabLst>
                <a:tab pos="277495" algn="l"/>
              </a:tabLst>
            </a:pPr>
            <a:r>
              <a:rPr dirty="0" sz="700" spc="-400">
                <a:latin typeface="Cambria Math"/>
                <a:cs typeface="Cambria Math"/>
              </a:rPr>
              <a:t>𝑔𝑔</a:t>
            </a:r>
            <a:r>
              <a:rPr dirty="0" sz="700" spc="-400">
                <a:latin typeface="Cambria Math"/>
                <a:cs typeface="Cambria Math"/>
              </a:rPr>
              <a:t>	</a:t>
            </a:r>
            <a:r>
              <a:rPr dirty="0" sz="700" spc="-365">
                <a:latin typeface="Cambria Math"/>
                <a:cs typeface="Cambria Math"/>
              </a:rPr>
              <a:t>𝑔𝑔</a:t>
            </a:r>
            <a:endParaRPr sz="700">
              <a:latin typeface="Cambria Math"/>
              <a:cs typeface="Cambria Math"/>
            </a:endParaRPr>
          </a:p>
        </p:txBody>
      </p:sp>
      <p:sp>
        <p:nvSpPr>
          <p:cNvPr id="43" name="object 43"/>
          <p:cNvSpPr/>
          <p:nvPr/>
        </p:nvSpPr>
        <p:spPr>
          <a:xfrm>
            <a:off x="2787395" y="6352800"/>
            <a:ext cx="384175" cy="0"/>
          </a:xfrm>
          <a:custGeom>
            <a:avLst/>
            <a:gdLst/>
            <a:ahLst/>
            <a:cxnLst/>
            <a:rect l="l" t="t" r="r" b="b"/>
            <a:pathLst>
              <a:path w="384175" h="0">
                <a:moveTo>
                  <a:pt x="0" y="0"/>
                </a:moveTo>
                <a:lnTo>
                  <a:pt x="384048" y="0"/>
                </a:lnTo>
              </a:path>
            </a:pathLst>
          </a:custGeom>
          <a:ln w="7607">
            <a:solidFill>
              <a:srgbClr val="000000"/>
            </a:solidFill>
          </a:ln>
        </p:spPr>
        <p:txBody>
          <a:bodyPr wrap="square" lIns="0" tIns="0" rIns="0" bIns="0" rtlCol="0"/>
          <a:lstStyle/>
          <a:p/>
        </p:txBody>
      </p:sp>
      <p:sp>
        <p:nvSpPr>
          <p:cNvPr id="44" name="object 44"/>
          <p:cNvSpPr txBox="1"/>
          <p:nvPr/>
        </p:nvSpPr>
        <p:spPr>
          <a:xfrm>
            <a:off x="2878375" y="6151890"/>
            <a:ext cx="1271905" cy="177800"/>
          </a:xfrm>
          <a:prstGeom prst="rect">
            <a:avLst/>
          </a:prstGeom>
        </p:spPr>
        <p:txBody>
          <a:bodyPr wrap="square" lIns="0" tIns="12065" rIns="0" bIns="0" rtlCol="0" vert="horz">
            <a:spAutoFit/>
          </a:bodyPr>
          <a:lstStyle/>
          <a:p>
            <a:pPr marL="50800">
              <a:lnSpc>
                <a:spcPct val="100000"/>
              </a:lnSpc>
              <a:spcBef>
                <a:spcPts val="95"/>
              </a:spcBef>
              <a:tabLst>
                <a:tab pos="814069" algn="l"/>
              </a:tabLst>
            </a:pPr>
            <a:r>
              <a:rPr dirty="0" sz="1000" spc="-355">
                <a:latin typeface="Cambria Math"/>
                <a:cs typeface="Cambria Math"/>
              </a:rPr>
              <a:t>𝐴𝐴</a:t>
            </a:r>
            <a:r>
              <a:rPr dirty="0" baseline="-15873" sz="1050" spc="-532">
                <a:latin typeface="Cambria Math"/>
                <a:cs typeface="Cambria Math"/>
              </a:rPr>
              <a:t>𝑔𝑔	</a:t>
            </a:r>
            <a:r>
              <a:rPr dirty="0" sz="1000" spc="-110">
                <a:latin typeface="Cambria Math"/>
                <a:cs typeface="Cambria Math"/>
              </a:rPr>
              <a:t>1.217𝑠𝑠𝑠𝑠</a:t>
            </a:r>
            <a:endParaRPr sz="1000">
              <a:latin typeface="Cambria Math"/>
              <a:cs typeface="Cambria Math"/>
            </a:endParaRPr>
          </a:p>
        </p:txBody>
      </p:sp>
      <p:sp>
        <p:nvSpPr>
          <p:cNvPr id="45" name="object 45"/>
          <p:cNvSpPr/>
          <p:nvPr/>
        </p:nvSpPr>
        <p:spPr>
          <a:xfrm>
            <a:off x="3336035" y="6352800"/>
            <a:ext cx="1137285" cy="0"/>
          </a:xfrm>
          <a:custGeom>
            <a:avLst/>
            <a:gdLst/>
            <a:ahLst/>
            <a:cxnLst/>
            <a:rect l="l" t="t" r="r" b="b"/>
            <a:pathLst>
              <a:path w="1137285" h="0">
                <a:moveTo>
                  <a:pt x="0" y="0"/>
                </a:moveTo>
                <a:lnTo>
                  <a:pt x="1136891" y="0"/>
                </a:lnTo>
              </a:path>
            </a:pathLst>
          </a:custGeom>
          <a:ln w="7607">
            <a:solidFill>
              <a:srgbClr val="000000"/>
            </a:solidFill>
          </a:ln>
        </p:spPr>
        <p:txBody>
          <a:bodyPr wrap="square" lIns="0" tIns="0" rIns="0" bIns="0" rtlCol="0"/>
          <a:lstStyle/>
          <a:p/>
        </p:txBody>
      </p:sp>
      <p:sp>
        <p:nvSpPr>
          <p:cNvPr id="46" name="object 46"/>
          <p:cNvSpPr txBox="1"/>
          <p:nvPr/>
        </p:nvSpPr>
        <p:spPr>
          <a:xfrm>
            <a:off x="2774695" y="6249416"/>
            <a:ext cx="2557145" cy="262890"/>
          </a:xfrm>
          <a:prstGeom prst="rect">
            <a:avLst/>
          </a:prstGeom>
        </p:spPr>
        <p:txBody>
          <a:bodyPr wrap="square" lIns="0" tIns="12065" rIns="0" bIns="0" rtlCol="0" vert="horz">
            <a:spAutoFit/>
          </a:bodyPr>
          <a:lstStyle/>
          <a:p>
            <a:pPr marL="431800">
              <a:lnSpc>
                <a:spcPts val="935"/>
              </a:lnSpc>
              <a:spcBef>
                <a:spcPts val="95"/>
              </a:spcBef>
              <a:tabLst>
                <a:tab pos="1734185" algn="l"/>
              </a:tabLst>
            </a:pPr>
            <a:r>
              <a:rPr dirty="0" sz="1000" spc="-5">
                <a:latin typeface="Cambria Math"/>
                <a:cs typeface="Cambria Math"/>
              </a:rPr>
              <a:t>=	= 0.05768</a:t>
            </a:r>
            <a:r>
              <a:rPr dirty="0" sz="1000" spc="20">
                <a:latin typeface="Cambria Math"/>
                <a:cs typeface="Cambria Math"/>
              </a:rPr>
              <a:t> </a:t>
            </a:r>
            <a:r>
              <a:rPr dirty="0" sz="1000" spc="-355">
                <a:latin typeface="Cambria Math"/>
                <a:cs typeface="Cambria Math"/>
              </a:rPr>
              <a:t>𝐴𝐴𝐴𝐴𝑑𝑑</a:t>
            </a:r>
            <a:endParaRPr sz="1000">
              <a:latin typeface="Cambria Math"/>
              <a:cs typeface="Cambria Math"/>
            </a:endParaRPr>
          </a:p>
          <a:p>
            <a:pPr marL="12700">
              <a:lnSpc>
                <a:spcPts val="935"/>
              </a:lnSpc>
              <a:tabLst>
                <a:tab pos="560705" algn="l"/>
              </a:tabLst>
            </a:pPr>
            <a:r>
              <a:rPr dirty="0" sz="1000" spc="-305">
                <a:latin typeface="Cambria Math"/>
                <a:cs typeface="Cambria Math"/>
              </a:rPr>
              <a:t>𝑑𝑑</a:t>
            </a:r>
            <a:r>
              <a:rPr dirty="0" sz="1000" spc="355">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245">
                <a:latin typeface="Cambria Math"/>
                <a:cs typeface="Cambria Math"/>
              </a:rPr>
              <a:t>𝑧𝑧	</a:t>
            </a:r>
            <a:r>
              <a:rPr dirty="0" sz="1000" spc="-100">
                <a:latin typeface="Cambria Math"/>
                <a:cs typeface="Cambria Math"/>
              </a:rPr>
              <a:t>36.433𝑠𝑠𝑠𝑠 </a:t>
            </a:r>
            <a:r>
              <a:rPr dirty="0" sz="1000" spc="-5">
                <a:latin typeface="Cambria Math"/>
                <a:cs typeface="Cambria Math"/>
              </a:rPr>
              <a:t>−</a:t>
            </a:r>
            <a:r>
              <a:rPr dirty="0" sz="1000" spc="5">
                <a:latin typeface="Cambria Math"/>
                <a:cs typeface="Cambria Math"/>
              </a:rPr>
              <a:t> </a:t>
            </a:r>
            <a:r>
              <a:rPr dirty="0" sz="1000" spc="-100">
                <a:latin typeface="Cambria Math"/>
                <a:cs typeface="Cambria Math"/>
              </a:rPr>
              <a:t>15.339𝑠𝑠𝑠𝑠</a:t>
            </a:r>
            <a:endParaRPr sz="1000">
              <a:latin typeface="Cambria Math"/>
              <a:cs typeface="Cambria Math"/>
            </a:endParaRPr>
          </a:p>
        </p:txBody>
      </p:sp>
      <p:sp>
        <p:nvSpPr>
          <p:cNvPr id="47" name="object 47"/>
          <p:cNvSpPr txBox="1"/>
          <p:nvPr/>
        </p:nvSpPr>
        <p:spPr>
          <a:xfrm>
            <a:off x="673100" y="6630415"/>
            <a:ext cx="3151505" cy="833755"/>
          </a:xfrm>
          <a:prstGeom prst="rect">
            <a:avLst/>
          </a:prstGeom>
        </p:spPr>
        <p:txBody>
          <a:bodyPr wrap="square" lIns="0" tIns="12700" rIns="0" bIns="0" rtlCol="0" vert="horz">
            <a:spAutoFit/>
          </a:bodyPr>
          <a:lstStyle/>
          <a:p>
            <a:pPr lvl="3" marL="561340" indent="-548640">
              <a:lnSpc>
                <a:spcPct val="100000"/>
              </a:lnSpc>
              <a:spcBef>
                <a:spcPts val="100"/>
              </a:spcBef>
              <a:buFont typeface="Times New Roman"/>
              <a:buAutoNum type="arabicPeriod" startAt="4"/>
              <a:tabLst>
                <a:tab pos="560705" algn="l"/>
                <a:tab pos="561340" algn="l"/>
              </a:tabLst>
            </a:pPr>
            <a:r>
              <a:rPr dirty="0" sz="1200" spc="-5" i="1">
                <a:latin typeface="Arial"/>
                <a:cs typeface="Arial"/>
              </a:rPr>
              <a:t>G</a:t>
            </a:r>
            <a:r>
              <a:rPr dirty="0" sz="1200" spc="-5" i="1">
                <a:latin typeface="Arial"/>
                <a:cs typeface="Arial"/>
              </a:rPr>
              <a:t>irder Stresses in Hanging</a:t>
            </a:r>
            <a:r>
              <a:rPr dirty="0" sz="1200" i="1">
                <a:latin typeface="Arial"/>
                <a:cs typeface="Arial"/>
              </a:rPr>
              <a:t> </a:t>
            </a:r>
            <a:r>
              <a:rPr dirty="0" sz="1200" spc="-5" i="1">
                <a:latin typeface="Arial"/>
                <a:cs typeface="Arial"/>
              </a:rPr>
              <a:t>Girder</a:t>
            </a:r>
            <a:endParaRPr sz="1200">
              <a:latin typeface="Arial"/>
              <a:cs typeface="Arial"/>
            </a:endParaRPr>
          </a:p>
          <a:p>
            <a:pPr lvl="4" marL="652145" indent="-640080">
              <a:lnSpc>
                <a:spcPct val="100000"/>
              </a:lnSpc>
              <a:spcBef>
                <a:spcPts val="1145"/>
              </a:spcBef>
              <a:buFont typeface="Arial"/>
              <a:buAutoNum type="arabicPeriod"/>
              <a:tabLst>
                <a:tab pos="652780" algn="l"/>
              </a:tabLst>
            </a:pPr>
            <a:r>
              <a:rPr dirty="0" sz="1100" spc="-5">
                <a:latin typeface="Arial"/>
                <a:cs typeface="Arial"/>
              </a:rPr>
              <a:t>D</a:t>
            </a:r>
            <a:r>
              <a:rPr dirty="0" sz="1100" spc="-5">
                <a:latin typeface="Arial"/>
                <a:cs typeface="Arial"/>
              </a:rPr>
              <a:t>irect stress </a:t>
            </a:r>
            <a:r>
              <a:rPr dirty="0" sz="1100" spc="-10">
                <a:latin typeface="Arial"/>
                <a:cs typeface="Arial"/>
              </a:rPr>
              <a:t>at </a:t>
            </a:r>
            <a:r>
              <a:rPr dirty="0" sz="1100" spc="-5">
                <a:latin typeface="Arial"/>
                <a:cs typeface="Arial"/>
              </a:rPr>
              <a:t>Lift </a:t>
            </a:r>
            <a:r>
              <a:rPr dirty="0" sz="1100" spc="-10">
                <a:latin typeface="Arial"/>
                <a:cs typeface="Arial"/>
              </a:rPr>
              <a:t>Point </a:t>
            </a:r>
            <a:r>
              <a:rPr dirty="0" sz="1100" spc="-5">
                <a:latin typeface="Arial"/>
                <a:cs typeface="Arial"/>
              </a:rPr>
              <a:t>and Harp</a:t>
            </a:r>
            <a:r>
              <a:rPr dirty="0" sz="1100" spc="50">
                <a:latin typeface="Arial"/>
                <a:cs typeface="Arial"/>
              </a:rPr>
              <a:t> </a:t>
            </a:r>
            <a:r>
              <a:rPr dirty="0" sz="1100" spc="-5">
                <a:latin typeface="Arial"/>
                <a:cs typeface="Arial"/>
              </a:rPr>
              <a:t>Point</a:t>
            </a:r>
            <a:endParaRPr sz="1100">
              <a:latin typeface="Arial"/>
              <a:cs typeface="Arial"/>
            </a:endParaRPr>
          </a:p>
          <a:p>
            <a:pPr lvl="4">
              <a:lnSpc>
                <a:spcPct val="100000"/>
              </a:lnSpc>
              <a:spcBef>
                <a:spcPts val="45"/>
              </a:spcBef>
              <a:buFont typeface="Arial"/>
              <a:buAutoNum type="arabicPeriod"/>
            </a:pPr>
            <a:endParaRPr sz="950">
              <a:latin typeface="Arial"/>
              <a:cs typeface="Arial"/>
            </a:endParaRPr>
          </a:p>
          <a:p>
            <a:pPr lvl="5" marL="743585" indent="-731520">
              <a:lnSpc>
                <a:spcPct val="100000"/>
              </a:lnSpc>
              <a:buFont typeface="Times New Roman"/>
              <a:buAutoNum type="arabicPeriod"/>
              <a:tabLst>
                <a:tab pos="743585" algn="l"/>
                <a:tab pos="744220" algn="l"/>
              </a:tabLst>
            </a:pPr>
            <a:r>
              <a:rPr dirty="0" sz="1100" spc="-5" i="1">
                <a:latin typeface="Times New Roman"/>
                <a:cs typeface="Times New Roman"/>
              </a:rPr>
              <a:t>P</a:t>
            </a:r>
            <a:r>
              <a:rPr dirty="0" sz="1100" spc="-5" i="1">
                <a:latin typeface="Times New Roman"/>
                <a:cs typeface="Times New Roman"/>
              </a:rPr>
              <a:t>restressing</a:t>
            </a:r>
            <a:endParaRPr sz="1100">
              <a:latin typeface="Times New Roman"/>
              <a:cs typeface="Times New Roman"/>
            </a:endParaRPr>
          </a:p>
        </p:txBody>
      </p:sp>
      <p:sp>
        <p:nvSpPr>
          <p:cNvPr id="48" name="object 48"/>
          <p:cNvSpPr/>
          <p:nvPr/>
        </p:nvSpPr>
        <p:spPr>
          <a:xfrm>
            <a:off x="3855720" y="7650480"/>
            <a:ext cx="82550" cy="7620"/>
          </a:xfrm>
          <a:custGeom>
            <a:avLst/>
            <a:gdLst/>
            <a:ahLst/>
            <a:cxnLst/>
            <a:rect l="l" t="t" r="r" b="b"/>
            <a:pathLst>
              <a:path w="82550" h="7620">
                <a:moveTo>
                  <a:pt x="0" y="7620"/>
                </a:moveTo>
                <a:lnTo>
                  <a:pt x="82296" y="7620"/>
                </a:lnTo>
                <a:lnTo>
                  <a:pt x="82296" y="0"/>
                </a:lnTo>
                <a:lnTo>
                  <a:pt x="0" y="0"/>
                </a:lnTo>
                <a:lnTo>
                  <a:pt x="0" y="7620"/>
                </a:lnTo>
                <a:close/>
              </a:path>
            </a:pathLst>
          </a:custGeom>
          <a:solidFill>
            <a:srgbClr val="000000"/>
          </a:solidFill>
        </p:spPr>
        <p:txBody>
          <a:bodyPr wrap="square" lIns="0" tIns="0" rIns="0" bIns="0" rtlCol="0"/>
          <a:lstStyle/>
          <a:p/>
        </p:txBody>
      </p:sp>
      <p:sp>
        <p:nvSpPr>
          <p:cNvPr id="49" name="object 49"/>
          <p:cNvSpPr/>
          <p:nvPr/>
        </p:nvSpPr>
        <p:spPr>
          <a:xfrm>
            <a:off x="4088891" y="7654290"/>
            <a:ext cx="144780" cy="0"/>
          </a:xfrm>
          <a:custGeom>
            <a:avLst/>
            <a:gdLst/>
            <a:ahLst/>
            <a:cxnLst/>
            <a:rect l="l" t="t" r="r" b="b"/>
            <a:pathLst>
              <a:path w="144779" h="0">
                <a:moveTo>
                  <a:pt x="0" y="0"/>
                </a:moveTo>
                <a:lnTo>
                  <a:pt x="144779" y="0"/>
                </a:lnTo>
              </a:path>
            </a:pathLst>
          </a:custGeom>
          <a:ln w="7619">
            <a:solidFill>
              <a:srgbClr val="000000"/>
            </a:solidFill>
          </a:ln>
        </p:spPr>
        <p:txBody>
          <a:bodyPr wrap="square" lIns="0" tIns="0" rIns="0" bIns="0" rtlCol="0"/>
          <a:lstStyle/>
          <a:p/>
        </p:txBody>
      </p:sp>
      <p:sp>
        <p:nvSpPr>
          <p:cNvPr id="50" name="object 50"/>
          <p:cNvSpPr txBox="1"/>
          <p:nvPr/>
        </p:nvSpPr>
        <p:spPr>
          <a:xfrm>
            <a:off x="1008581" y="8441025"/>
            <a:ext cx="304165" cy="177800"/>
          </a:xfrm>
          <a:prstGeom prst="rect">
            <a:avLst/>
          </a:prstGeom>
        </p:spPr>
        <p:txBody>
          <a:bodyPr wrap="square" lIns="0" tIns="12065" rIns="0" bIns="0" rtlCol="0" vert="horz">
            <a:spAutoFit/>
          </a:bodyPr>
          <a:lstStyle/>
          <a:p>
            <a:pPr marL="38100">
              <a:lnSpc>
                <a:spcPct val="100000"/>
              </a:lnSpc>
              <a:spcBef>
                <a:spcPts val="95"/>
              </a:spcBef>
            </a:pPr>
            <a:r>
              <a:rPr dirty="0" sz="1000" spc="-340">
                <a:latin typeface="Cambria Math"/>
                <a:cs typeface="Cambria Math"/>
              </a:rPr>
              <a:t>𝑓𝑓</a:t>
            </a:r>
            <a:r>
              <a:rPr dirty="0" baseline="-15873" sz="1050" spc="-509">
                <a:latin typeface="Cambria Math"/>
                <a:cs typeface="Cambria Math"/>
              </a:rPr>
              <a:t>𝑑𝑑</a:t>
            </a:r>
            <a:r>
              <a:rPr dirty="0" baseline="-15873" sz="1050" spc="209">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51" name="object 51"/>
          <p:cNvSpPr txBox="1"/>
          <p:nvPr/>
        </p:nvSpPr>
        <p:spPr>
          <a:xfrm>
            <a:off x="647700" y="7453386"/>
            <a:ext cx="6196330" cy="1067435"/>
          </a:xfrm>
          <a:prstGeom prst="rect">
            <a:avLst/>
          </a:prstGeom>
        </p:spPr>
        <p:txBody>
          <a:bodyPr wrap="square" lIns="0" tIns="12065" rIns="0" bIns="0" rtlCol="0" vert="horz">
            <a:spAutoFit/>
          </a:bodyPr>
          <a:lstStyle/>
          <a:p>
            <a:pPr algn="ctr" marL="593725">
              <a:lnSpc>
                <a:spcPts val="985"/>
              </a:lnSpc>
              <a:spcBef>
                <a:spcPts val="95"/>
              </a:spcBef>
              <a:tabLst>
                <a:tab pos="826769" algn="l"/>
              </a:tabLst>
            </a:pPr>
            <a:r>
              <a:rPr dirty="0" sz="1000" spc="-315">
                <a:latin typeface="Cambria Math"/>
                <a:cs typeface="Cambria Math"/>
              </a:rPr>
              <a:t>𝑃𝑃	</a:t>
            </a:r>
            <a:r>
              <a:rPr dirty="0" sz="1000" spc="-355">
                <a:latin typeface="Cambria Math"/>
                <a:cs typeface="Cambria Math"/>
              </a:rPr>
              <a:t>𝑃𝑃𝐴𝐴</a:t>
            </a:r>
            <a:endParaRPr sz="1000">
              <a:latin typeface="Cambria Math"/>
              <a:cs typeface="Cambria Math"/>
            </a:endParaRPr>
          </a:p>
          <a:p>
            <a:pPr algn="ctr" marL="239395">
              <a:lnSpc>
                <a:spcPts val="985"/>
              </a:lnSpc>
            </a:pPr>
            <a:r>
              <a:rPr dirty="0" sz="1000" spc="-270">
                <a:latin typeface="Cambria Math"/>
                <a:cs typeface="Cambria Math"/>
              </a:rPr>
              <a:t>𝑓𝑓</a:t>
            </a:r>
            <a:r>
              <a:rPr dirty="0" baseline="-15873" sz="1050" spc="-405">
                <a:latin typeface="Cambria Math"/>
                <a:cs typeface="Cambria Math"/>
              </a:rPr>
              <a:t>𝑑𝑑𝑠𝑠</a:t>
            </a:r>
            <a:r>
              <a:rPr dirty="0" baseline="-15873" sz="1050" spc="262">
                <a:latin typeface="Cambria Math"/>
                <a:cs typeface="Cambria Math"/>
              </a:rPr>
              <a:t> </a:t>
            </a:r>
            <a:r>
              <a:rPr dirty="0" sz="1000" spc="-5">
                <a:latin typeface="Cambria Math"/>
                <a:cs typeface="Cambria Math"/>
              </a:rPr>
              <a:t>= </a:t>
            </a:r>
            <a:r>
              <a:rPr dirty="0" baseline="-36111" sz="1500" spc="-480">
                <a:latin typeface="Cambria Math"/>
                <a:cs typeface="Cambria Math"/>
              </a:rPr>
              <a:t>𝐴𝐴</a:t>
            </a:r>
            <a:r>
              <a:rPr dirty="0" baseline="-36111" sz="1500" spc="15">
                <a:latin typeface="Cambria Math"/>
                <a:cs typeface="Cambria Math"/>
              </a:rPr>
              <a:t> </a:t>
            </a:r>
            <a:r>
              <a:rPr dirty="0" sz="1000" spc="-5">
                <a:latin typeface="Cambria Math"/>
                <a:cs typeface="Cambria Math"/>
              </a:rPr>
              <a:t>+ </a:t>
            </a:r>
            <a:r>
              <a:rPr dirty="0" sz="1000" spc="140">
                <a:latin typeface="Cambria Math"/>
                <a:cs typeface="Cambria Math"/>
              </a:rPr>
              <a:t> </a:t>
            </a:r>
            <a:r>
              <a:rPr dirty="0" baseline="-36111" sz="1500" spc="-405">
                <a:latin typeface="Cambria Math"/>
                <a:cs typeface="Cambria Math"/>
              </a:rPr>
              <a:t>𝑆𝑆</a:t>
            </a:r>
            <a:endParaRPr baseline="-36111" sz="1500">
              <a:latin typeface="Cambria Math"/>
              <a:cs typeface="Cambria Math"/>
            </a:endParaRPr>
          </a:p>
          <a:p>
            <a:pPr marL="38100" marR="30480">
              <a:lnSpc>
                <a:spcPts val="1180"/>
              </a:lnSpc>
              <a:spcBef>
                <a:spcPts val="1075"/>
              </a:spcBef>
            </a:pPr>
            <a:r>
              <a:rPr dirty="0" sz="1000" spc="-5">
                <a:latin typeface="Times New Roman"/>
                <a:cs typeface="Times New Roman"/>
              </a:rPr>
              <a:t>From PGSuper, the effective prestress force at the lift </a:t>
            </a:r>
            <a:r>
              <a:rPr dirty="0" sz="1000">
                <a:latin typeface="Times New Roman"/>
                <a:cs typeface="Times New Roman"/>
              </a:rPr>
              <a:t>point </a:t>
            </a:r>
            <a:r>
              <a:rPr dirty="0" sz="1000" spc="-10">
                <a:latin typeface="Times New Roman"/>
                <a:cs typeface="Times New Roman"/>
              </a:rPr>
              <a:t>is </a:t>
            </a:r>
            <a:r>
              <a:rPr dirty="0" sz="1000" spc="-315">
                <a:latin typeface="Cambria Math"/>
                <a:cs typeface="Cambria Math"/>
              </a:rPr>
              <a:t>𝑃𝑃</a:t>
            </a:r>
            <a:r>
              <a:rPr dirty="0" sz="1000" spc="75">
                <a:latin typeface="Cambria Math"/>
                <a:cs typeface="Cambria Math"/>
              </a:rPr>
              <a:t> </a:t>
            </a:r>
            <a:r>
              <a:rPr dirty="0" sz="1000" spc="-5">
                <a:latin typeface="Cambria Math"/>
                <a:cs typeface="Cambria Math"/>
              </a:rPr>
              <a:t>= 1743.87 </a:t>
            </a:r>
            <a:r>
              <a:rPr dirty="0" sz="1000" spc="-290">
                <a:latin typeface="Cambria Math"/>
                <a:cs typeface="Cambria Math"/>
              </a:rPr>
              <a:t>𝑘𝑘𝑠𝑠𝑘𝑘</a:t>
            </a:r>
            <a:r>
              <a:rPr dirty="0" sz="1000" spc="55">
                <a:latin typeface="Cambria Math"/>
                <a:cs typeface="Cambria Math"/>
              </a:rPr>
              <a:t> </a:t>
            </a:r>
            <a:r>
              <a:rPr dirty="0" sz="1000" spc="-5">
                <a:latin typeface="Times New Roman"/>
                <a:cs typeface="Times New Roman"/>
              </a:rPr>
              <a:t>straight strands, </a:t>
            </a:r>
            <a:r>
              <a:rPr dirty="0" sz="1000" spc="-315">
                <a:latin typeface="Cambria Math"/>
                <a:cs typeface="Cambria Math"/>
              </a:rPr>
              <a:t>𝑃𝑃</a:t>
            </a:r>
            <a:r>
              <a:rPr dirty="0" sz="1000" spc="95">
                <a:latin typeface="Cambria Math"/>
                <a:cs typeface="Cambria Math"/>
              </a:rPr>
              <a:t> </a:t>
            </a:r>
            <a:r>
              <a:rPr dirty="0" sz="1000" spc="-5">
                <a:latin typeface="Cambria Math"/>
                <a:cs typeface="Cambria Math"/>
              </a:rPr>
              <a:t>= </a:t>
            </a:r>
            <a:r>
              <a:rPr dirty="0" sz="1000" spc="-145">
                <a:latin typeface="Cambria Math"/>
                <a:cs typeface="Cambria Math"/>
              </a:rPr>
              <a:t>673.64𝑘𝑘𝑠𝑠𝑘𝑘 </a:t>
            </a:r>
            <a:r>
              <a:rPr dirty="0" sz="1000" spc="-5">
                <a:latin typeface="Times New Roman"/>
                <a:cs typeface="Times New Roman"/>
              </a:rPr>
              <a:t>harped  strands and </a:t>
            </a:r>
            <a:r>
              <a:rPr dirty="0" sz="1000" spc="-5">
                <a:latin typeface="Cambria Math"/>
                <a:cs typeface="Cambria Math"/>
              </a:rPr>
              <a:t>P = 167.83kip </a:t>
            </a:r>
            <a:r>
              <a:rPr dirty="0" sz="1000">
                <a:latin typeface="Times New Roman"/>
                <a:cs typeface="Times New Roman"/>
              </a:rPr>
              <a:t>for </a:t>
            </a:r>
            <a:r>
              <a:rPr dirty="0" sz="1000" spc="-5">
                <a:latin typeface="Times New Roman"/>
                <a:cs typeface="Times New Roman"/>
              </a:rPr>
              <a:t>temporary strands. The straight, harped, </a:t>
            </a:r>
            <a:r>
              <a:rPr dirty="0" sz="1000" spc="-10">
                <a:latin typeface="Times New Roman"/>
                <a:cs typeface="Times New Roman"/>
              </a:rPr>
              <a:t>and </a:t>
            </a:r>
            <a:r>
              <a:rPr dirty="0" sz="1000" spc="-5">
                <a:latin typeface="Times New Roman"/>
                <a:cs typeface="Times New Roman"/>
              </a:rPr>
              <a:t>temporary strand eccentricities are  </a:t>
            </a:r>
            <a:r>
              <a:rPr dirty="0" sz="1000" spc="-85">
                <a:latin typeface="Cambria Math"/>
                <a:cs typeface="Cambria Math"/>
              </a:rPr>
              <a:t>31.748𝑠𝑠𝑠𝑠</a:t>
            </a:r>
            <a:r>
              <a:rPr dirty="0" sz="1000" spc="-85">
                <a:latin typeface="Times New Roman"/>
                <a:cs typeface="Times New Roman"/>
              </a:rPr>
              <a:t>,</a:t>
            </a:r>
            <a:r>
              <a:rPr dirty="0" sz="1000" spc="-85">
                <a:latin typeface="Cambria Math"/>
                <a:cs typeface="Cambria Math"/>
              </a:rPr>
              <a:t>−19.526𝑠𝑠𝑠𝑠</a:t>
            </a:r>
            <a:r>
              <a:rPr dirty="0" sz="1000" spc="-85">
                <a:latin typeface="Times New Roman"/>
                <a:cs typeface="Times New Roman"/>
              </a:rPr>
              <a:t>, </a:t>
            </a:r>
            <a:r>
              <a:rPr dirty="0" sz="1000" spc="-5">
                <a:latin typeface="Times New Roman"/>
                <a:cs typeface="Times New Roman"/>
              </a:rPr>
              <a:t>and </a:t>
            </a:r>
            <a:r>
              <a:rPr dirty="0" sz="1000" spc="-85">
                <a:latin typeface="Cambria Math"/>
                <a:cs typeface="Cambria Math"/>
              </a:rPr>
              <a:t>−36.434𝑠𝑠𝑠𝑠</a:t>
            </a:r>
            <a:r>
              <a:rPr dirty="0" sz="1000" spc="-85">
                <a:latin typeface="Times New Roman"/>
                <a:cs typeface="Times New Roman"/>
              </a:rPr>
              <a:t>,</a:t>
            </a:r>
            <a:r>
              <a:rPr dirty="0" sz="1000" spc="-70">
                <a:latin typeface="Times New Roman"/>
                <a:cs typeface="Times New Roman"/>
              </a:rPr>
              <a:t> </a:t>
            </a:r>
            <a:r>
              <a:rPr dirty="0" sz="1000" spc="-5">
                <a:latin typeface="Times New Roman"/>
                <a:cs typeface="Times New Roman"/>
              </a:rPr>
              <a:t>respectively.</a:t>
            </a:r>
            <a:endParaRPr sz="1000">
              <a:latin typeface="Times New Roman"/>
              <a:cs typeface="Times New Roman"/>
            </a:endParaRPr>
          </a:p>
          <a:p>
            <a:pPr marL="661035">
              <a:lnSpc>
                <a:spcPct val="100000"/>
              </a:lnSpc>
              <a:spcBef>
                <a:spcPts val="425"/>
              </a:spcBef>
            </a:pPr>
            <a:r>
              <a:rPr dirty="0" sz="1000" spc="-114">
                <a:latin typeface="Cambria Math"/>
                <a:cs typeface="Cambria Math"/>
              </a:rPr>
              <a:t>−(1743.87𝑘𝑘𝑠𝑠𝑘𝑘 </a:t>
            </a:r>
            <a:r>
              <a:rPr dirty="0" sz="1000" spc="-5">
                <a:latin typeface="Cambria Math"/>
                <a:cs typeface="Cambria Math"/>
              </a:rPr>
              <a:t>+ </a:t>
            </a:r>
            <a:r>
              <a:rPr dirty="0" sz="1000" spc="-145">
                <a:latin typeface="Cambria Math"/>
                <a:cs typeface="Cambria Math"/>
              </a:rPr>
              <a:t>673.64𝑘𝑘𝑠𝑠𝑘𝑘 </a:t>
            </a:r>
            <a:r>
              <a:rPr dirty="0" sz="1000" spc="-5">
                <a:latin typeface="Cambria Math"/>
                <a:cs typeface="Cambria Math"/>
              </a:rPr>
              <a:t>+</a:t>
            </a:r>
            <a:r>
              <a:rPr dirty="0" sz="1000" spc="-60">
                <a:latin typeface="Cambria Math"/>
                <a:cs typeface="Cambria Math"/>
              </a:rPr>
              <a:t> </a:t>
            </a:r>
            <a:r>
              <a:rPr dirty="0" sz="1000" spc="-135">
                <a:latin typeface="Cambria Math"/>
                <a:cs typeface="Cambria Math"/>
              </a:rPr>
              <a:t>167.83𝑘𝑘𝑠𝑠𝑘𝑘)</a:t>
            </a:r>
            <a:endParaRPr sz="1000">
              <a:latin typeface="Cambria Math"/>
              <a:cs typeface="Cambria Math"/>
            </a:endParaRPr>
          </a:p>
        </p:txBody>
      </p:sp>
      <p:sp>
        <p:nvSpPr>
          <p:cNvPr id="52" name="object 52"/>
          <p:cNvSpPr/>
          <p:nvPr/>
        </p:nvSpPr>
        <p:spPr>
          <a:xfrm>
            <a:off x="1309116" y="8544306"/>
            <a:ext cx="2254250" cy="0"/>
          </a:xfrm>
          <a:custGeom>
            <a:avLst/>
            <a:gdLst/>
            <a:ahLst/>
            <a:cxnLst/>
            <a:rect l="l" t="t" r="r" b="b"/>
            <a:pathLst>
              <a:path w="2254250" h="0">
                <a:moveTo>
                  <a:pt x="0" y="0"/>
                </a:moveTo>
                <a:lnTo>
                  <a:pt x="2253996" y="0"/>
                </a:lnTo>
              </a:path>
            </a:pathLst>
          </a:custGeom>
          <a:ln w="7619">
            <a:solidFill>
              <a:srgbClr val="000000"/>
            </a:solidFill>
          </a:ln>
        </p:spPr>
        <p:txBody>
          <a:bodyPr wrap="square" lIns="0" tIns="0" rIns="0" bIns="0" rtlCol="0"/>
          <a:lstStyle/>
          <a:p/>
        </p:txBody>
      </p:sp>
      <p:sp>
        <p:nvSpPr>
          <p:cNvPr id="53" name="object 53"/>
          <p:cNvSpPr txBox="1"/>
          <p:nvPr/>
        </p:nvSpPr>
        <p:spPr>
          <a:xfrm>
            <a:off x="1948688" y="8736583"/>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54" name="object 54"/>
          <p:cNvSpPr txBox="1"/>
          <p:nvPr/>
        </p:nvSpPr>
        <p:spPr>
          <a:xfrm>
            <a:off x="2046744" y="8526309"/>
            <a:ext cx="4716780" cy="290195"/>
          </a:xfrm>
          <a:prstGeom prst="rect">
            <a:avLst/>
          </a:prstGeom>
        </p:spPr>
        <p:txBody>
          <a:bodyPr wrap="square" lIns="0" tIns="12065" rIns="0" bIns="0" rtlCol="0" vert="horz">
            <a:spAutoFit/>
          </a:bodyPr>
          <a:lstStyle/>
          <a:p>
            <a:pPr marL="78740">
              <a:lnSpc>
                <a:spcPts val="1045"/>
              </a:lnSpc>
              <a:spcBef>
                <a:spcPts val="95"/>
              </a:spcBef>
            </a:pPr>
            <a:r>
              <a:rPr dirty="0" sz="1000" spc="-80">
                <a:latin typeface="Cambria Math"/>
                <a:cs typeface="Cambria Math"/>
              </a:rPr>
              <a:t>923.531𝑠𝑠𝑠𝑠</a:t>
            </a:r>
            <a:r>
              <a:rPr dirty="0" baseline="23809" sz="1050" spc="-120">
                <a:latin typeface="Cambria Math"/>
                <a:cs typeface="Cambria Math"/>
              </a:rPr>
              <a:t>2</a:t>
            </a:r>
            <a:endParaRPr baseline="23809" sz="1050">
              <a:latin typeface="Cambria Math"/>
              <a:cs typeface="Cambria Math"/>
            </a:endParaRPr>
          </a:p>
          <a:p>
            <a:pPr marL="38100">
              <a:lnSpc>
                <a:spcPts val="1045"/>
              </a:lnSpc>
            </a:pPr>
            <a:r>
              <a:rPr dirty="0" baseline="2777" sz="1500" spc="-150">
                <a:latin typeface="Cambria Math"/>
                <a:cs typeface="Cambria Math"/>
              </a:rPr>
              <a:t>(</a:t>
            </a:r>
            <a:r>
              <a:rPr dirty="0" sz="1000" spc="-100">
                <a:latin typeface="Cambria Math"/>
                <a:cs typeface="Cambria Math"/>
              </a:rPr>
              <a:t>−1743.87𝑘𝑘𝑠𝑠𝑘𝑘</a:t>
            </a:r>
            <a:r>
              <a:rPr dirty="0" baseline="2777" sz="1500" spc="-150">
                <a:latin typeface="Cambria Math"/>
                <a:cs typeface="Cambria Math"/>
              </a:rPr>
              <a:t>)(</a:t>
            </a:r>
            <a:r>
              <a:rPr dirty="0" sz="1000" spc="-100">
                <a:latin typeface="Cambria Math"/>
                <a:cs typeface="Cambria Math"/>
              </a:rPr>
              <a:t>31.748𝑠𝑠𝑠𝑠</a:t>
            </a:r>
            <a:r>
              <a:rPr dirty="0" baseline="2777" sz="1500" spc="-150">
                <a:latin typeface="Cambria Math"/>
                <a:cs typeface="Cambria Math"/>
              </a:rPr>
              <a:t>) </a:t>
            </a:r>
            <a:r>
              <a:rPr dirty="0" sz="1000" spc="-5">
                <a:latin typeface="Cambria Math"/>
                <a:cs typeface="Cambria Math"/>
              </a:rPr>
              <a:t>+ </a:t>
            </a:r>
            <a:r>
              <a:rPr dirty="0" baseline="2777" sz="1500" spc="-150">
                <a:latin typeface="Cambria Math"/>
                <a:cs typeface="Cambria Math"/>
              </a:rPr>
              <a:t>(</a:t>
            </a:r>
            <a:r>
              <a:rPr dirty="0" sz="1000" spc="-100">
                <a:latin typeface="Cambria Math"/>
                <a:cs typeface="Cambria Math"/>
              </a:rPr>
              <a:t>−673.64𝑘𝑘𝑠𝑠𝑘𝑘</a:t>
            </a:r>
            <a:r>
              <a:rPr dirty="0" baseline="2777" sz="1500" spc="-150">
                <a:latin typeface="Cambria Math"/>
                <a:cs typeface="Cambria Math"/>
              </a:rPr>
              <a:t>)(</a:t>
            </a:r>
            <a:r>
              <a:rPr dirty="0" sz="1000" spc="-100">
                <a:latin typeface="Cambria Math"/>
                <a:cs typeface="Cambria Math"/>
              </a:rPr>
              <a:t>−19.526𝑠𝑠𝑠𝑠</a:t>
            </a:r>
            <a:r>
              <a:rPr dirty="0" baseline="2777" sz="1500" spc="-150">
                <a:latin typeface="Cambria Math"/>
                <a:cs typeface="Cambria Math"/>
              </a:rPr>
              <a:t>) </a:t>
            </a:r>
            <a:r>
              <a:rPr dirty="0" sz="1000" spc="-5">
                <a:latin typeface="Cambria Math"/>
                <a:cs typeface="Cambria Math"/>
              </a:rPr>
              <a:t>+</a:t>
            </a:r>
            <a:r>
              <a:rPr dirty="0" sz="1000" spc="20">
                <a:latin typeface="Cambria Math"/>
                <a:cs typeface="Cambria Math"/>
              </a:rPr>
              <a:t> </a:t>
            </a:r>
            <a:r>
              <a:rPr dirty="0" sz="1000" spc="-100">
                <a:latin typeface="Cambria Math"/>
                <a:cs typeface="Cambria Math"/>
              </a:rPr>
              <a:t>(−167.83𝑘𝑘𝑠𝑠𝑘𝑘)(−36.343𝑠𝑠𝑠𝑠)</a:t>
            </a:r>
            <a:endParaRPr sz="1000">
              <a:latin typeface="Cambria Math"/>
              <a:cs typeface="Cambria Math"/>
            </a:endParaRPr>
          </a:p>
        </p:txBody>
      </p:sp>
      <p:sp>
        <p:nvSpPr>
          <p:cNvPr id="55" name="object 55"/>
          <p:cNvSpPr txBox="1"/>
          <p:nvPr/>
        </p:nvSpPr>
        <p:spPr>
          <a:xfrm>
            <a:off x="4008508" y="8821966"/>
            <a:ext cx="788670" cy="177800"/>
          </a:xfrm>
          <a:prstGeom prst="rect">
            <a:avLst/>
          </a:prstGeom>
        </p:spPr>
        <p:txBody>
          <a:bodyPr wrap="square" lIns="0" tIns="12065" rIns="0" bIns="0" rtlCol="0" vert="horz">
            <a:spAutoFit/>
          </a:bodyPr>
          <a:lstStyle/>
          <a:p>
            <a:pPr marL="38100">
              <a:lnSpc>
                <a:spcPct val="100000"/>
              </a:lnSpc>
              <a:spcBef>
                <a:spcPts val="95"/>
              </a:spcBef>
            </a:pPr>
            <a:r>
              <a:rPr dirty="0" sz="1000" spc="-75">
                <a:latin typeface="Cambria Math"/>
                <a:cs typeface="Cambria Math"/>
              </a:rPr>
              <a:t>−19152.5𝑠𝑠𝑠𝑠</a:t>
            </a:r>
            <a:r>
              <a:rPr dirty="0" baseline="23809" sz="1050" spc="-112">
                <a:latin typeface="Cambria Math"/>
                <a:cs typeface="Cambria Math"/>
              </a:rPr>
              <a:t>3</a:t>
            </a:r>
            <a:endParaRPr baseline="23809" sz="1050">
              <a:latin typeface="Cambria Math"/>
              <a:cs typeface="Cambria Math"/>
            </a:endParaRPr>
          </a:p>
        </p:txBody>
      </p:sp>
      <p:sp>
        <p:nvSpPr>
          <p:cNvPr id="56" name="object 56"/>
          <p:cNvSpPr/>
          <p:nvPr/>
        </p:nvSpPr>
        <p:spPr>
          <a:xfrm>
            <a:off x="2084832" y="8839968"/>
            <a:ext cx="4639310" cy="0"/>
          </a:xfrm>
          <a:custGeom>
            <a:avLst/>
            <a:gdLst/>
            <a:ahLst/>
            <a:cxnLst/>
            <a:rect l="l" t="t" r="r" b="b"/>
            <a:pathLst>
              <a:path w="4639309" h="0">
                <a:moveTo>
                  <a:pt x="0" y="0"/>
                </a:moveTo>
                <a:lnTo>
                  <a:pt x="4639056" y="0"/>
                </a:lnTo>
              </a:path>
            </a:pathLst>
          </a:custGeom>
          <a:ln w="7607">
            <a:solidFill>
              <a:srgbClr val="000000"/>
            </a:solidFill>
          </a:ln>
        </p:spPr>
        <p:txBody>
          <a:bodyPr wrap="square" lIns="0" tIns="0" rIns="0" bIns="0" rtlCol="0"/>
          <a:lstStyle/>
          <a:p/>
        </p:txBody>
      </p:sp>
      <p:sp>
        <p:nvSpPr>
          <p:cNvPr id="57" name="object 57"/>
          <p:cNvSpPr txBox="1"/>
          <p:nvPr/>
        </p:nvSpPr>
        <p:spPr>
          <a:xfrm>
            <a:off x="1948688" y="8942323"/>
            <a:ext cx="72517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5">
                <a:latin typeface="Cambria Math"/>
                <a:cs typeface="Cambria Math"/>
              </a:rPr>
              <a:t> </a:t>
            </a:r>
            <a:r>
              <a:rPr dirty="0" sz="1000" spc="-140">
                <a:latin typeface="Cambria Math"/>
                <a:cs typeface="Cambria Math"/>
              </a:rPr>
              <a:t>−0.914𝑘𝑘𝑠𝑠𝑠𝑠</a:t>
            </a:r>
            <a:endParaRPr sz="1000">
              <a:latin typeface="Cambria Math"/>
              <a:cs typeface="Cambria Math"/>
            </a:endParaRPr>
          </a:p>
        </p:txBody>
      </p:sp>
      <p:sp>
        <p:nvSpPr>
          <p:cNvPr id="58" name="object 58"/>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38</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1008888" y="979424"/>
            <a:ext cx="317500" cy="177800"/>
          </a:xfrm>
          <a:prstGeom prst="rect">
            <a:avLst/>
          </a:prstGeom>
        </p:spPr>
        <p:txBody>
          <a:bodyPr wrap="square" lIns="0" tIns="12065" rIns="0" bIns="0" rtlCol="0" vert="horz">
            <a:spAutoFit/>
          </a:bodyPr>
          <a:lstStyle/>
          <a:p>
            <a:pPr marL="38100">
              <a:lnSpc>
                <a:spcPct val="100000"/>
              </a:lnSpc>
              <a:spcBef>
                <a:spcPts val="95"/>
              </a:spcBef>
            </a:pPr>
            <a:r>
              <a:rPr dirty="0" sz="1000" spc="-275">
                <a:latin typeface="Cambria Math"/>
                <a:cs typeface="Cambria Math"/>
              </a:rPr>
              <a:t>𝑓𝑓</a:t>
            </a:r>
            <a:r>
              <a:rPr dirty="0" baseline="-15873" sz="1050" spc="-412">
                <a:latin typeface="Cambria Math"/>
                <a:cs typeface="Cambria Math"/>
              </a:rPr>
              <a:t>𝑠𝑠</a:t>
            </a:r>
            <a:r>
              <a:rPr dirty="0" baseline="-15873" sz="1050" spc="217">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4" name="object 4"/>
          <p:cNvSpPr txBox="1"/>
          <p:nvPr/>
        </p:nvSpPr>
        <p:spPr>
          <a:xfrm>
            <a:off x="1311637" y="881898"/>
            <a:ext cx="2279015" cy="177800"/>
          </a:xfrm>
          <a:prstGeom prst="rect">
            <a:avLst/>
          </a:prstGeom>
        </p:spPr>
        <p:txBody>
          <a:bodyPr wrap="square" lIns="0" tIns="12065" rIns="0" bIns="0" rtlCol="0" vert="horz">
            <a:spAutoFit/>
          </a:bodyPr>
          <a:lstStyle/>
          <a:p>
            <a:pPr marL="12700">
              <a:lnSpc>
                <a:spcPct val="100000"/>
              </a:lnSpc>
              <a:spcBef>
                <a:spcPts val="95"/>
              </a:spcBef>
            </a:pPr>
            <a:r>
              <a:rPr dirty="0" sz="1000" spc="-120">
                <a:latin typeface="Cambria Math"/>
                <a:cs typeface="Cambria Math"/>
              </a:rPr>
              <a:t>−(1743.87𝑘𝑘𝑠𝑠𝑘𝑘 </a:t>
            </a:r>
            <a:r>
              <a:rPr dirty="0" sz="1000" spc="-5">
                <a:latin typeface="Cambria Math"/>
                <a:cs typeface="Cambria Math"/>
              </a:rPr>
              <a:t>+ </a:t>
            </a:r>
            <a:r>
              <a:rPr dirty="0" sz="1000" spc="-145">
                <a:latin typeface="Cambria Math"/>
                <a:cs typeface="Cambria Math"/>
              </a:rPr>
              <a:t>673.64𝑘𝑘𝑠𝑠𝑘𝑘 </a:t>
            </a:r>
            <a:r>
              <a:rPr dirty="0" sz="1000" spc="-5">
                <a:latin typeface="Cambria Math"/>
                <a:cs typeface="Cambria Math"/>
              </a:rPr>
              <a:t>+</a:t>
            </a:r>
            <a:r>
              <a:rPr dirty="0" sz="1000" spc="-85">
                <a:latin typeface="Cambria Math"/>
                <a:cs typeface="Cambria Math"/>
              </a:rPr>
              <a:t> </a:t>
            </a:r>
            <a:r>
              <a:rPr dirty="0" sz="1000" spc="-135">
                <a:latin typeface="Cambria Math"/>
                <a:cs typeface="Cambria Math"/>
              </a:rPr>
              <a:t>167.83𝑘𝑘𝑠𝑠𝑘𝑘)</a:t>
            </a:r>
            <a:endParaRPr sz="1000">
              <a:latin typeface="Cambria Math"/>
              <a:cs typeface="Cambria Math"/>
            </a:endParaRPr>
          </a:p>
        </p:txBody>
      </p:sp>
      <p:sp>
        <p:nvSpPr>
          <p:cNvPr id="5" name="object 5"/>
          <p:cNvSpPr/>
          <p:nvPr/>
        </p:nvSpPr>
        <p:spPr>
          <a:xfrm>
            <a:off x="1324355" y="1082802"/>
            <a:ext cx="2254250" cy="0"/>
          </a:xfrm>
          <a:custGeom>
            <a:avLst/>
            <a:gdLst/>
            <a:ahLst/>
            <a:cxnLst/>
            <a:rect l="l" t="t" r="r" b="b"/>
            <a:pathLst>
              <a:path w="2254250" h="0">
                <a:moveTo>
                  <a:pt x="0" y="0"/>
                </a:moveTo>
                <a:lnTo>
                  <a:pt x="2253996" y="0"/>
                </a:lnTo>
              </a:path>
            </a:pathLst>
          </a:custGeom>
          <a:ln w="7620">
            <a:solidFill>
              <a:srgbClr val="000000"/>
            </a:solidFill>
          </a:ln>
        </p:spPr>
        <p:txBody>
          <a:bodyPr wrap="square" lIns="0" tIns="0" rIns="0" bIns="0" rtlCol="0"/>
          <a:lstStyle/>
          <a:p/>
        </p:txBody>
      </p:sp>
      <p:sp>
        <p:nvSpPr>
          <p:cNvPr id="6" name="object 6"/>
          <p:cNvSpPr txBox="1"/>
          <p:nvPr/>
        </p:nvSpPr>
        <p:spPr>
          <a:xfrm>
            <a:off x="1948688" y="1275079"/>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7" name="object 7"/>
          <p:cNvSpPr txBox="1"/>
          <p:nvPr/>
        </p:nvSpPr>
        <p:spPr>
          <a:xfrm>
            <a:off x="2046744" y="1064805"/>
            <a:ext cx="4716780" cy="290195"/>
          </a:xfrm>
          <a:prstGeom prst="rect">
            <a:avLst/>
          </a:prstGeom>
        </p:spPr>
        <p:txBody>
          <a:bodyPr wrap="square" lIns="0" tIns="12065" rIns="0" bIns="0" rtlCol="0" vert="horz">
            <a:spAutoFit/>
          </a:bodyPr>
          <a:lstStyle/>
          <a:p>
            <a:pPr marL="93980">
              <a:lnSpc>
                <a:spcPts val="1045"/>
              </a:lnSpc>
              <a:spcBef>
                <a:spcPts val="95"/>
              </a:spcBef>
            </a:pPr>
            <a:r>
              <a:rPr dirty="0" sz="1000" spc="-80">
                <a:latin typeface="Cambria Math"/>
                <a:cs typeface="Cambria Math"/>
              </a:rPr>
              <a:t>923.531𝑠𝑠𝑠𝑠</a:t>
            </a:r>
            <a:r>
              <a:rPr dirty="0" baseline="23809" sz="1050" spc="-120">
                <a:latin typeface="Cambria Math"/>
                <a:cs typeface="Cambria Math"/>
              </a:rPr>
              <a:t>2</a:t>
            </a:r>
            <a:endParaRPr baseline="23809" sz="1050">
              <a:latin typeface="Cambria Math"/>
              <a:cs typeface="Cambria Math"/>
            </a:endParaRPr>
          </a:p>
          <a:p>
            <a:pPr marL="38100">
              <a:lnSpc>
                <a:spcPts val="1045"/>
              </a:lnSpc>
            </a:pPr>
            <a:r>
              <a:rPr dirty="0" baseline="2777" sz="1500" spc="-150">
                <a:latin typeface="Cambria Math"/>
                <a:cs typeface="Cambria Math"/>
              </a:rPr>
              <a:t>(</a:t>
            </a:r>
            <a:r>
              <a:rPr dirty="0" sz="1000" spc="-100">
                <a:latin typeface="Cambria Math"/>
                <a:cs typeface="Cambria Math"/>
              </a:rPr>
              <a:t>−1743.87𝑘𝑘𝑠𝑠𝑘𝑘</a:t>
            </a:r>
            <a:r>
              <a:rPr dirty="0" baseline="2777" sz="1500" spc="-150">
                <a:latin typeface="Cambria Math"/>
                <a:cs typeface="Cambria Math"/>
              </a:rPr>
              <a:t>)(</a:t>
            </a:r>
            <a:r>
              <a:rPr dirty="0" sz="1000" spc="-100">
                <a:latin typeface="Cambria Math"/>
                <a:cs typeface="Cambria Math"/>
              </a:rPr>
              <a:t>31.748𝑠𝑠𝑠𝑠</a:t>
            </a:r>
            <a:r>
              <a:rPr dirty="0" baseline="2777" sz="1500" spc="-150">
                <a:latin typeface="Cambria Math"/>
                <a:cs typeface="Cambria Math"/>
              </a:rPr>
              <a:t>) </a:t>
            </a:r>
            <a:r>
              <a:rPr dirty="0" sz="1000" spc="-5">
                <a:latin typeface="Cambria Math"/>
                <a:cs typeface="Cambria Math"/>
              </a:rPr>
              <a:t>+ </a:t>
            </a:r>
            <a:r>
              <a:rPr dirty="0" baseline="2777" sz="1500" spc="-150">
                <a:latin typeface="Cambria Math"/>
                <a:cs typeface="Cambria Math"/>
              </a:rPr>
              <a:t>(</a:t>
            </a:r>
            <a:r>
              <a:rPr dirty="0" sz="1000" spc="-100">
                <a:latin typeface="Cambria Math"/>
                <a:cs typeface="Cambria Math"/>
              </a:rPr>
              <a:t>−673.64𝑘𝑘𝑠𝑠𝑘𝑘</a:t>
            </a:r>
            <a:r>
              <a:rPr dirty="0" baseline="2777" sz="1500" spc="-150">
                <a:latin typeface="Cambria Math"/>
                <a:cs typeface="Cambria Math"/>
              </a:rPr>
              <a:t>)(</a:t>
            </a:r>
            <a:r>
              <a:rPr dirty="0" sz="1000" spc="-100">
                <a:latin typeface="Cambria Math"/>
                <a:cs typeface="Cambria Math"/>
              </a:rPr>
              <a:t>−19.526𝑠𝑠𝑠𝑠</a:t>
            </a:r>
            <a:r>
              <a:rPr dirty="0" baseline="2777" sz="1500" spc="-150">
                <a:latin typeface="Cambria Math"/>
                <a:cs typeface="Cambria Math"/>
              </a:rPr>
              <a:t>) </a:t>
            </a:r>
            <a:r>
              <a:rPr dirty="0" sz="1000" spc="-5">
                <a:latin typeface="Cambria Math"/>
                <a:cs typeface="Cambria Math"/>
              </a:rPr>
              <a:t>+</a:t>
            </a:r>
            <a:r>
              <a:rPr dirty="0" sz="1000" spc="20">
                <a:latin typeface="Cambria Math"/>
                <a:cs typeface="Cambria Math"/>
              </a:rPr>
              <a:t> </a:t>
            </a:r>
            <a:r>
              <a:rPr dirty="0" sz="1000" spc="-100">
                <a:latin typeface="Cambria Math"/>
                <a:cs typeface="Cambria Math"/>
              </a:rPr>
              <a:t>(−167.83𝑘𝑘𝑠𝑠𝑘𝑘)(−36.343𝑠𝑠𝑠𝑠)</a:t>
            </a:r>
            <a:endParaRPr sz="1000">
              <a:latin typeface="Cambria Math"/>
              <a:cs typeface="Cambria Math"/>
            </a:endParaRPr>
          </a:p>
        </p:txBody>
      </p:sp>
      <p:sp>
        <p:nvSpPr>
          <p:cNvPr id="8" name="object 8"/>
          <p:cNvSpPr txBox="1"/>
          <p:nvPr/>
        </p:nvSpPr>
        <p:spPr>
          <a:xfrm>
            <a:off x="4054172" y="1360462"/>
            <a:ext cx="695960" cy="177800"/>
          </a:xfrm>
          <a:prstGeom prst="rect">
            <a:avLst/>
          </a:prstGeom>
        </p:spPr>
        <p:txBody>
          <a:bodyPr wrap="square" lIns="0" tIns="12065" rIns="0" bIns="0" rtlCol="0" vert="horz">
            <a:spAutoFit/>
          </a:bodyPr>
          <a:lstStyle/>
          <a:p>
            <a:pPr marL="38100">
              <a:lnSpc>
                <a:spcPct val="100000"/>
              </a:lnSpc>
              <a:spcBef>
                <a:spcPts val="95"/>
              </a:spcBef>
            </a:pPr>
            <a:r>
              <a:rPr dirty="0" sz="1000" spc="-80">
                <a:latin typeface="Cambria Math"/>
                <a:cs typeface="Cambria Math"/>
              </a:rPr>
              <a:t>20594.8𝑠𝑠𝑠𝑠</a:t>
            </a:r>
            <a:r>
              <a:rPr dirty="0" baseline="23809" sz="1050" spc="-120">
                <a:latin typeface="Cambria Math"/>
                <a:cs typeface="Cambria Math"/>
              </a:rPr>
              <a:t>3</a:t>
            </a:r>
            <a:endParaRPr baseline="23809" sz="1050">
              <a:latin typeface="Cambria Math"/>
              <a:cs typeface="Cambria Math"/>
            </a:endParaRPr>
          </a:p>
        </p:txBody>
      </p:sp>
      <p:sp>
        <p:nvSpPr>
          <p:cNvPr id="9" name="object 9"/>
          <p:cNvSpPr/>
          <p:nvPr/>
        </p:nvSpPr>
        <p:spPr>
          <a:xfrm>
            <a:off x="2084832" y="1378464"/>
            <a:ext cx="4639310" cy="0"/>
          </a:xfrm>
          <a:custGeom>
            <a:avLst/>
            <a:gdLst/>
            <a:ahLst/>
            <a:cxnLst/>
            <a:rect l="l" t="t" r="r" b="b"/>
            <a:pathLst>
              <a:path w="4639309" h="0">
                <a:moveTo>
                  <a:pt x="0" y="0"/>
                </a:moveTo>
                <a:lnTo>
                  <a:pt x="4639056" y="0"/>
                </a:lnTo>
              </a:path>
            </a:pathLst>
          </a:custGeom>
          <a:ln w="7607">
            <a:solidFill>
              <a:srgbClr val="000000"/>
            </a:solidFill>
          </a:ln>
        </p:spPr>
        <p:txBody>
          <a:bodyPr wrap="square" lIns="0" tIns="0" rIns="0" bIns="0" rtlCol="0"/>
          <a:lstStyle/>
          <a:p/>
        </p:txBody>
      </p:sp>
      <p:sp>
        <p:nvSpPr>
          <p:cNvPr id="10" name="object 10"/>
          <p:cNvSpPr txBox="1"/>
          <p:nvPr/>
        </p:nvSpPr>
        <p:spPr>
          <a:xfrm>
            <a:off x="1948688" y="1482343"/>
            <a:ext cx="72517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5">
                <a:latin typeface="Cambria Math"/>
                <a:cs typeface="Cambria Math"/>
              </a:rPr>
              <a:t> </a:t>
            </a:r>
            <a:r>
              <a:rPr dirty="0" sz="1000" spc="-140">
                <a:latin typeface="Cambria Math"/>
                <a:cs typeface="Cambria Math"/>
              </a:rPr>
              <a:t>−4.552𝑘𝑘𝑠𝑠𝑠𝑠</a:t>
            </a:r>
            <a:endParaRPr sz="1000">
              <a:latin typeface="Cambria Math"/>
              <a:cs typeface="Cambria Math"/>
            </a:endParaRPr>
          </a:p>
        </p:txBody>
      </p:sp>
      <p:sp>
        <p:nvSpPr>
          <p:cNvPr id="11" name="object 11"/>
          <p:cNvSpPr txBox="1"/>
          <p:nvPr/>
        </p:nvSpPr>
        <p:spPr>
          <a:xfrm>
            <a:off x="686912" y="2313027"/>
            <a:ext cx="302260" cy="177800"/>
          </a:xfrm>
          <a:prstGeom prst="rect">
            <a:avLst/>
          </a:prstGeom>
        </p:spPr>
        <p:txBody>
          <a:bodyPr wrap="square" lIns="0" tIns="12065" rIns="0" bIns="0" rtlCol="0" vert="horz">
            <a:spAutoFit/>
          </a:bodyPr>
          <a:lstStyle/>
          <a:p>
            <a:pPr marL="38100">
              <a:lnSpc>
                <a:spcPct val="100000"/>
              </a:lnSpc>
              <a:spcBef>
                <a:spcPts val="95"/>
              </a:spcBef>
            </a:pPr>
            <a:r>
              <a:rPr dirty="0" sz="1000" spc="-340">
                <a:latin typeface="Cambria Math"/>
                <a:cs typeface="Cambria Math"/>
              </a:rPr>
              <a:t>𝑓𝑓</a:t>
            </a:r>
            <a:r>
              <a:rPr dirty="0" baseline="-15873" sz="1050" spc="-509">
                <a:latin typeface="Cambria Math"/>
                <a:cs typeface="Cambria Math"/>
              </a:rPr>
              <a:t>𝑑𝑑</a:t>
            </a:r>
            <a:r>
              <a:rPr dirty="0" baseline="-15873" sz="1050" spc="19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12" name="object 12"/>
          <p:cNvSpPr txBox="1"/>
          <p:nvPr/>
        </p:nvSpPr>
        <p:spPr>
          <a:xfrm>
            <a:off x="672847" y="1706372"/>
            <a:ext cx="6223000" cy="686435"/>
          </a:xfrm>
          <a:prstGeom prst="rect">
            <a:avLst/>
          </a:prstGeom>
        </p:spPr>
        <p:txBody>
          <a:bodyPr wrap="square" lIns="0" tIns="19050" rIns="0" bIns="0" rtlCol="0" vert="horz">
            <a:spAutoFit/>
          </a:bodyPr>
          <a:lstStyle/>
          <a:p>
            <a:pPr marL="12700" marR="5080">
              <a:lnSpc>
                <a:spcPts val="1180"/>
              </a:lnSpc>
              <a:spcBef>
                <a:spcPts val="150"/>
              </a:spcBef>
            </a:pPr>
            <a:r>
              <a:rPr dirty="0" sz="1000" spc="-5">
                <a:latin typeface="Times New Roman"/>
                <a:cs typeface="Times New Roman"/>
              </a:rPr>
              <a:t>From PGSuper, the effective prestress force at the harp point is </a:t>
            </a:r>
            <a:r>
              <a:rPr dirty="0" sz="1000" spc="-315">
                <a:latin typeface="Cambria Math"/>
                <a:cs typeface="Cambria Math"/>
              </a:rPr>
              <a:t>𝑃𝑃</a:t>
            </a:r>
            <a:r>
              <a:rPr dirty="0" sz="1000" spc="85">
                <a:latin typeface="Cambria Math"/>
                <a:cs typeface="Cambria Math"/>
              </a:rPr>
              <a:t> </a:t>
            </a:r>
            <a:r>
              <a:rPr dirty="0" sz="1000" spc="-5">
                <a:latin typeface="Cambria Math"/>
                <a:cs typeface="Cambria Math"/>
              </a:rPr>
              <a:t>= 1717.36 </a:t>
            </a:r>
            <a:r>
              <a:rPr dirty="0" sz="1000" spc="-290">
                <a:latin typeface="Cambria Math"/>
                <a:cs typeface="Cambria Math"/>
              </a:rPr>
              <a:t>𝑘𝑘𝑠𝑠𝑘𝑘</a:t>
            </a:r>
            <a:r>
              <a:rPr dirty="0" sz="1000" spc="50">
                <a:latin typeface="Cambria Math"/>
                <a:cs typeface="Cambria Math"/>
              </a:rPr>
              <a:t> </a:t>
            </a:r>
            <a:r>
              <a:rPr dirty="0" sz="1000" spc="-5">
                <a:latin typeface="Times New Roman"/>
                <a:cs typeface="Times New Roman"/>
              </a:rPr>
              <a:t>straight strands, </a:t>
            </a:r>
            <a:r>
              <a:rPr dirty="0" sz="1000" spc="-315">
                <a:latin typeface="Cambria Math"/>
                <a:cs typeface="Cambria Math"/>
              </a:rPr>
              <a:t>𝑃𝑃</a:t>
            </a:r>
            <a:r>
              <a:rPr dirty="0" sz="1000" spc="95">
                <a:latin typeface="Cambria Math"/>
                <a:cs typeface="Cambria Math"/>
              </a:rPr>
              <a:t> </a:t>
            </a:r>
            <a:r>
              <a:rPr dirty="0" sz="1000" spc="-5">
                <a:latin typeface="Cambria Math"/>
                <a:cs typeface="Cambria Math"/>
              </a:rPr>
              <a:t>= </a:t>
            </a:r>
            <a:r>
              <a:rPr dirty="0" sz="1000" spc="-145">
                <a:latin typeface="Cambria Math"/>
                <a:cs typeface="Cambria Math"/>
              </a:rPr>
              <a:t>663.53𝑘𝑘𝑠𝑠𝑘𝑘 </a:t>
            </a:r>
            <a:r>
              <a:rPr dirty="0" sz="1000" spc="-5">
                <a:latin typeface="Times New Roman"/>
                <a:cs typeface="Times New Roman"/>
              </a:rPr>
              <a:t>harped  strands, and </a:t>
            </a:r>
            <a:r>
              <a:rPr dirty="0" sz="1000" spc="-315">
                <a:latin typeface="Cambria Math"/>
                <a:cs typeface="Cambria Math"/>
              </a:rPr>
              <a:t>𝑃𝑃</a:t>
            </a:r>
            <a:r>
              <a:rPr dirty="0" sz="1000" spc="90">
                <a:latin typeface="Cambria Math"/>
                <a:cs typeface="Cambria Math"/>
              </a:rPr>
              <a:t> </a:t>
            </a:r>
            <a:r>
              <a:rPr dirty="0" sz="1000" spc="-5">
                <a:latin typeface="Cambria Math"/>
                <a:cs typeface="Cambria Math"/>
              </a:rPr>
              <a:t>= </a:t>
            </a:r>
            <a:r>
              <a:rPr dirty="0" sz="1000" spc="-145">
                <a:latin typeface="Cambria Math"/>
                <a:cs typeface="Cambria Math"/>
              </a:rPr>
              <a:t>168.15𝑘𝑘𝑠𝑠𝑘𝑘 </a:t>
            </a:r>
            <a:r>
              <a:rPr dirty="0" sz="1000" spc="-5">
                <a:latin typeface="Times New Roman"/>
                <a:cs typeface="Times New Roman"/>
              </a:rPr>
              <a:t>temporary strands. The straight, harped, and temporary strand eccentricities are </a:t>
            </a:r>
            <a:r>
              <a:rPr dirty="0" sz="1000" spc="-90">
                <a:latin typeface="Cambria Math"/>
                <a:cs typeface="Cambria Math"/>
              </a:rPr>
              <a:t>31.748𝑠𝑠𝑠𝑠</a:t>
            </a:r>
            <a:r>
              <a:rPr dirty="0" sz="1000" spc="-90">
                <a:latin typeface="Times New Roman"/>
                <a:cs typeface="Times New Roman"/>
              </a:rPr>
              <a:t>,  </a:t>
            </a:r>
            <a:r>
              <a:rPr dirty="0" sz="1000" spc="-90">
                <a:latin typeface="Cambria Math"/>
                <a:cs typeface="Cambria Math"/>
              </a:rPr>
              <a:t>30.775𝑠𝑠𝑠𝑠</a:t>
            </a:r>
            <a:r>
              <a:rPr dirty="0" sz="1000" spc="-90">
                <a:latin typeface="Times New Roman"/>
                <a:cs typeface="Times New Roman"/>
              </a:rPr>
              <a:t>, </a:t>
            </a:r>
            <a:r>
              <a:rPr dirty="0" sz="1000" spc="-5">
                <a:latin typeface="Times New Roman"/>
                <a:cs typeface="Times New Roman"/>
              </a:rPr>
              <a:t>and </a:t>
            </a:r>
            <a:r>
              <a:rPr dirty="0" sz="1000" spc="-5">
                <a:latin typeface="Cambria Math"/>
                <a:cs typeface="Cambria Math"/>
              </a:rPr>
              <a:t>−36.434</a:t>
            </a:r>
            <a:r>
              <a:rPr dirty="0" sz="1000" spc="-60">
                <a:latin typeface="Cambria Math"/>
                <a:cs typeface="Cambria Math"/>
              </a:rPr>
              <a:t> </a:t>
            </a:r>
            <a:r>
              <a:rPr dirty="0" sz="1000" spc="-245">
                <a:latin typeface="Cambria Math"/>
                <a:cs typeface="Cambria Math"/>
              </a:rPr>
              <a:t>𝑠𝑠𝑠𝑠</a:t>
            </a:r>
            <a:r>
              <a:rPr dirty="0" sz="1000" spc="10">
                <a:latin typeface="Cambria Math"/>
                <a:cs typeface="Cambria Math"/>
              </a:rPr>
              <a:t> </a:t>
            </a:r>
            <a:r>
              <a:rPr dirty="0" sz="1000" spc="-5">
                <a:latin typeface="Times New Roman"/>
                <a:cs typeface="Times New Roman"/>
              </a:rPr>
              <a:t>respectively.</a:t>
            </a:r>
            <a:endParaRPr sz="1000">
              <a:latin typeface="Times New Roman"/>
              <a:cs typeface="Times New Roman"/>
            </a:endParaRPr>
          </a:p>
          <a:p>
            <a:pPr marL="314325">
              <a:lnSpc>
                <a:spcPct val="100000"/>
              </a:lnSpc>
              <a:spcBef>
                <a:spcPts val="414"/>
              </a:spcBef>
            </a:pPr>
            <a:r>
              <a:rPr dirty="0" sz="1000" spc="-120">
                <a:latin typeface="Cambria Math"/>
                <a:cs typeface="Cambria Math"/>
              </a:rPr>
              <a:t>−(1717.36𝑘𝑘𝑠𝑠𝑘𝑘 </a:t>
            </a:r>
            <a:r>
              <a:rPr dirty="0" sz="1000" spc="-5">
                <a:latin typeface="Cambria Math"/>
                <a:cs typeface="Cambria Math"/>
              </a:rPr>
              <a:t>+ </a:t>
            </a:r>
            <a:r>
              <a:rPr dirty="0" sz="1000" spc="-145">
                <a:latin typeface="Cambria Math"/>
                <a:cs typeface="Cambria Math"/>
              </a:rPr>
              <a:t>663.53𝑘𝑘𝑠𝑠𝑘𝑘 </a:t>
            </a:r>
            <a:r>
              <a:rPr dirty="0" sz="1000" spc="-5">
                <a:latin typeface="Cambria Math"/>
                <a:cs typeface="Cambria Math"/>
              </a:rPr>
              <a:t>+</a:t>
            </a:r>
            <a:r>
              <a:rPr dirty="0" sz="1000" spc="-25">
                <a:latin typeface="Cambria Math"/>
                <a:cs typeface="Cambria Math"/>
              </a:rPr>
              <a:t> </a:t>
            </a:r>
            <a:r>
              <a:rPr dirty="0" sz="1000" spc="-135">
                <a:latin typeface="Cambria Math"/>
                <a:cs typeface="Cambria Math"/>
              </a:rPr>
              <a:t>168.15𝑘𝑘𝑠𝑠𝑘𝑘)</a:t>
            </a:r>
            <a:endParaRPr sz="1000">
              <a:latin typeface="Cambria Math"/>
              <a:cs typeface="Cambria Math"/>
            </a:endParaRPr>
          </a:p>
        </p:txBody>
      </p:sp>
      <p:sp>
        <p:nvSpPr>
          <p:cNvPr id="13" name="object 13"/>
          <p:cNvSpPr/>
          <p:nvPr/>
        </p:nvSpPr>
        <p:spPr>
          <a:xfrm>
            <a:off x="987552" y="2416308"/>
            <a:ext cx="2254250" cy="0"/>
          </a:xfrm>
          <a:custGeom>
            <a:avLst/>
            <a:gdLst/>
            <a:ahLst/>
            <a:cxnLst/>
            <a:rect l="l" t="t" r="r" b="b"/>
            <a:pathLst>
              <a:path w="2254250" h="0">
                <a:moveTo>
                  <a:pt x="0" y="0"/>
                </a:moveTo>
                <a:lnTo>
                  <a:pt x="2253996" y="0"/>
                </a:lnTo>
              </a:path>
            </a:pathLst>
          </a:custGeom>
          <a:ln w="7607">
            <a:solidFill>
              <a:srgbClr val="000000"/>
            </a:solidFill>
          </a:ln>
        </p:spPr>
        <p:txBody>
          <a:bodyPr wrap="square" lIns="0" tIns="0" rIns="0" bIns="0" rtlCol="0"/>
          <a:lstStyle/>
          <a:p/>
        </p:txBody>
      </p:sp>
      <p:sp>
        <p:nvSpPr>
          <p:cNvPr id="14" name="object 14"/>
          <p:cNvSpPr txBox="1"/>
          <p:nvPr/>
        </p:nvSpPr>
        <p:spPr>
          <a:xfrm>
            <a:off x="1627123" y="2610103"/>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15" name="object 15"/>
          <p:cNvSpPr txBox="1"/>
          <p:nvPr/>
        </p:nvSpPr>
        <p:spPr>
          <a:xfrm>
            <a:off x="1723662" y="2398305"/>
            <a:ext cx="4716780" cy="291465"/>
          </a:xfrm>
          <a:prstGeom prst="rect">
            <a:avLst/>
          </a:prstGeom>
        </p:spPr>
        <p:txBody>
          <a:bodyPr wrap="square" lIns="0" tIns="12065" rIns="0" bIns="0" rtlCol="0" vert="horz">
            <a:spAutoFit/>
          </a:bodyPr>
          <a:lstStyle/>
          <a:p>
            <a:pPr marL="80010">
              <a:lnSpc>
                <a:spcPts val="1050"/>
              </a:lnSpc>
              <a:spcBef>
                <a:spcPts val="95"/>
              </a:spcBef>
            </a:pPr>
            <a:r>
              <a:rPr dirty="0" sz="1000" spc="-80">
                <a:latin typeface="Cambria Math"/>
                <a:cs typeface="Cambria Math"/>
              </a:rPr>
              <a:t>923.531𝑠𝑠𝑠𝑠</a:t>
            </a:r>
            <a:r>
              <a:rPr dirty="0" baseline="23809" sz="1050" spc="-120">
                <a:latin typeface="Cambria Math"/>
                <a:cs typeface="Cambria Math"/>
              </a:rPr>
              <a:t>2</a:t>
            </a:r>
            <a:endParaRPr baseline="23809" sz="1050">
              <a:latin typeface="Cambria Math"/>
              <a:cs typeface="Cambria Math"/>
            </a:endParaRPr>
          </a:p>
          <a:p>
            <a:pPr marL="38100">
              <a:lnSpc>
                <a:spcPts val="1050"/>
              </a:lnSpc>
            </a:pPr>
            <a:r>
              <a:rPr dirty="0" baseline="2777" sz="1500" spc="-150">
                <a:latin typeface="Cambria Math"/>
                <a:cs typeface="Cambria Math"/>
              </a:rPr>
              <a:t>(</a:t>
            </a:r>
            <a:r>
              <a:rPr dirty="0" sz="1000" spc="-100">
                <a:latin typeface="Cambria Math"/>
                <a:cs typeface="Cambria Math"/>
              </a:rPr>
              <a:t>−1717.36𝑘𝑘𝑠𝑠𝑘𝑘</a:t>
            </a:r>
            <a:r>
              <a:rPr dirty="0" baseline="2777" sz="1500" spc="-150">
                <a:latin typeface="Cambria Math"/>
                <a:cs typeface="Cambria Math"/>
              </a:rPr>
              <a:t>)(</a:t>
            </a:r>
            <a:r>
              <a:rPr dirty="0" sz="1000" spc="-100">
                <a:latin typeface="Cambria Math"/>
                <a:cs typeface="Cambria Math"/>
              </a:rPr>
              <a:t>31.748𝑠𝑠𝑠𝑠</a:t>
            </a:r>
            <a:r>
              <a:rPr dirty="0" baseline="2777" sz="1500" spc="-150">
                <a:latin typeface="Cambria Math"/>
                <a:cs typeface="Cambria Math"/>
              </a:rPr>
              <a:t>) </a:t>
            </a:r>
            <a:r>
              <a:rPr dirty="0" sz="1000" spc="-5">
                <a:latin typeface="Cambria Math"/>
                <a:cs typeface="Cambria Math"/>
              </a:rPr>
              <a:t>+ </a:t>
            </a:r>
            <a:r>
              <a:rPr dirty="0" baseline="2777" sz="1500" spc="-150">
                <a:latin typeface="Cambria Math"/>
                <a:cs typeface="Cambria Math"/>
              </a:rPr>
              <a:t>(</a:t>
            </a:r>
            <a:r>
              <a:rPr dirty="0" sz="1000" spc="-100">
                <a:latin typeface="Cambria Math"/>
                <a:cs typeface="Cambria Math"/>
              </a:rPr>
              <a:t>−663.53𝑘𝑘𝑠𝑠𝑘𝑘</a:t>
            </a:r>
            <a:r>
              <a:rPr dirty="0" baseline="2777" sz="1500" spc="-150">
                <a:latin typeface="Cambria Math"/>
                <a:cs typeface="Cambria Math"/>
              </a:rPr>
              <a:t>)(</a:t>
            </a:r>
            <a:r>
              <a:rPr dirty="0" sz="1000" spc="-100">
                <a:latin typeface="Cambria Math"/>
                <a:cs typeface="Cambria Math"/>
              </a:rPr>
              <a:t>−31.748𝑠𝑠𝑠𝑠</a:t>
            </a:r>
            <a:r>
              <a:rPr dirty="0" baseline="2777" sz="1500" spc="-150">
                <a:latin typeface="Cambria Math"/>
                <a:cs typeface="Cambria Math"/>
              </a:rPr>
              <a:t>) </a:t>
            </a:r>
            <a:r>
              <a:rPr dirty="0" sz="1000" spc="-5">
                <a:latin typeface="Cambria Math"/>
                <a:cs typeface="Cambria Math"/>
              </a:rPr>
              <a:t>+</a:t>
            </a:r>
            <a:r>
              <a:rPr dirty="0" sz="1000" spc="140">
                <a:latin typeface="Cambria Math"/>
                <a:cs typeface="Cambria Math"/>
              </a:rPr>
              <a:t> </a:t>
            </a:r>
            <a:r>
              <a:rPr dirty="0" sz="1000" spc="-100">
                <a:latin typeface="Cambria Math"/>
                <a:cs typeface="Cambria Math"/>
              </a:rPr>
              <a:t>(−168.15𝑘𝑘𝑠𝑠𝑘𝑘)(−36.343𝑠𝑠𝑠𝑠)</a:t>
            </a:r>
            <a:endParaRPr sz="1000">
              <a:latin typeface="Cambria Math"/>
              <a:cs typeface="Cambria Math"/>
            </a:endParaRPr>
          </a:p>
        </p:txBody>
      </p:sp>
      <p:sp>
        <p:nvSpPr>
          <p:cNvPr id="16" name="object 16"/>
          <p:cNvSpPr txBox="1"/>
          <p:nvPr/>
        </p:nvSpPr>
        <p:spPr>
          <a:xfrm>
            <a:off x="3685553" y="2695486"/>
            <a:ext cx="788670" cy="177800"/>
          </a:xfrm>
          <a:prstGeom prst="rect">
            <a:avLst/>
          </a:prstGeom>
        </p:spPr>
        <p:txBody>
          <a:bodyPr wrap="square" lIns="0" tIns="12065" rIns="0" bIns="0" rtlCol="0" vert="horz">
            <a:spAutoFit/>
          </a:bodyPr>
          <a:lstStyle/>
          <a:p>
            <a:pPr marL="38100">
              <a:lnSpc>
                <a:spcPct val="100000"/>
              </a:lnSpc>
              <a:spcBef>
                <a:spcPts val="95"/>
              </a:spcBef>
            </a:pPr>
            <a:r>
              <a:rPr dirty="0" sz="1000" spc="-75">
                <a:latin typeface="Cambria Math"/>
                <a:cs typeface="Cambria Math"/>
              </a:rPr>
              <a:t>−19152.5𝑠𝑠𝑠𝑠</a:t>
            </a:r>
            <a:r>
              <a:rPr dirty="0" baseline="23809" sz="1050" spc="-112">
                <a:latin typeface="Cambria Math"/>
                <a:cs typeface="Cambria Math"/>
              </a:rPr>
              <a:t>3</a:t>
            </a:r>
            <a:endParaRPr baseline="23809" sz="1050">
              <a:latin typeface="Cambria Math"/>
              <a:cs typeface="Cambria Math"/>
            </a:endParaRPr>
          </a:p>
        </p:txBody>
      </p:sp>
      <p:sp>
        <p:nvSpPr>
          <p:cNvPr id="17" name="object 17"/>
          <p:cNvSpPr/>
          <p:nvPr/>
        </p:nvSpPr>
        <p:spPr>
          <a:xfrm>
            <a:off x="1761744" y="2713488"/>
            <a:ext cx="4639310" cy="0"/>
          </a:xfrm>
          <a:custGeom>
            <a:avLst/>
            <a:gdLst/>
            <a:ahLst/>
            <a:cxnLst/>
            <a:rect l="l" t="t" r="r" b="b"/>
            <a:pathLst>
              <a:path w="4639310" h="0">
                <a:moveTo>
                  <a:pt x="0" y="0"/>
                </a:moveTo>
                <a:lnTo>
                  <a:pt x="4639056" y="0"/>
                </a:lnTo>
              </a:path>
            </a:pathLst>
          </a:custGeom>
          <a:ln w="7607">
            <a:solidFill>
              <a:srgbClr val="000000"/>
            </a:solidFill>
          </a:ln>
        </p:spPr>
        <p:txBody>
          <a:bodyPr wrap="square" lIns="0" tIns="0" rIns="0" bIns="0" rtlCol="0"/>
          <a:lstStyle/>
          <a:p/>
        </p:txBody>
      </p:sp>
      <p:sp>
        <p:nvSpPr>
          <p:cNvPr id="18" name="object 18"/>
          <p:cNvSpPr txBox="1"/>
          <p:nvPr/>
        </p:nvSpPr>
        <p:spPr>
          <a:xfrm>
            <a:off x="6424676" y="2610103"/>
            <a:ext cx="63055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15">
                <a:latin typeface="Cambria Math"/>
                <a:cs typeface="Cambria Math"/>
              </a:rPr>
              <a:t> </a:t>
            </a:r>
            <a:r>
              <a:rPr dirty="0" sz="1000" spc="-150">
                <a:latin typeface="Cambria Math"/>
                <a:cs typeface="Cambria Math"/>
              </a:rPr>
              <a:t>0.834𝑘𝑘𝑠𝑠𝑠𝑠</a:t>
            </a:r>
            <a:endParaRPr sz="1000">
              <a:latin typeface="Cambria Math"/>
              <a:cs typeface="Cambria Math"/>
            </a:endParaRPr>
          </a:p>
        </p:txBody>
      </p:sp>
      <p:sp>
        <p:nvSpPr>
          <p:cNvPr id="19" name="object 19"/>
          <p:cNvSpPr txBox="1"/>
          <p:nvPr/>
        </p:nvSpPr>
        <p:spPr>
          <a:xfrm>
            <a:off x="1008819" y="2975918"/>
            <a:ext cx="317500" cy="177800"/>
          </a:xfrm>
          <a:prstGeom prst="rect">
            <a:avLst/>
          </a:prstGeom>
        </p:spPr>
        <p:txBody>
          <a:bodyPr wrap="square" lIns="0" tIns="12065" rIns="0" bIns="0" rtlCol="0" vert="horz">
            <a:spAutoFit/>
          </a:bodyPr>
          <a:lstStyle/>
          <a:p>
            <a:pPr marL="38100">
              <a:lnSpc>
                <a:spcPct val="100000"/>
              </a:lnSpc>
              <a:spcBef>
                <a:spcPts val="95"/>
              </a:spcBef>
            </a:pPr>
            <a:r>
              <a:rPr dirty="0" sz="1000" spc="-275">
                <a:latin typeface="Cambria Math"/>
                <a:cs typeface="Cambria Math"/>
              </a:rPr>
              <a:t>𝑓𝑓</a:t>
            </a:r>
            <a:r>
              <a:rPr dirty="0" baseline="-15873" sz="1050" spc="-412">
                <a:latin typeface="Cambria Math"/>
                <a:cs typeface="Cambria Math"/>
              </a:rPr>
              <a:t>𝑠𝑠</a:t>
            </a:r>
            <a:r>
              <a:rPr dirty="0" baseline="-15873" sz="1050" spc="217">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20" name="object 20"/>
          <p:cNvSpPr txBox="1"/>
          <p:nvPr/>
        </p:nvSpPr>
        <p:spPr>
          <a:xfrm>
            <a:off x="1311637" y="2878338"/>
            <a:ext cx="2279015" cy="177800"/>
          </a:xfrm>
          <a:prstGeom prst="rect">
            <a:avLst/>
          </a:prstGeom>
        </p:spPr>
        <p:txBody>
          <a:bodyPr wrap="square" lIns="0" tIns="12065" rIns="0" bIns="0" rtlCol="0" vert="horz">
            <a:spAutoFit/>
          </a:bodyPr>
          <a:lstStyle/>
          <a:p>
            <a:pPr marL="12700">
              <a:lnSpc>
                <a:spcPct val="100000"/>
              </a:lnSpc>
              <a:spcBef>
                <a:spcPts val="95"/>
              </a:spcBef>
            </a:pPr>
            <a:r>
              <a:rPr dirty="0" sz="1000" spc="-120">
                <a:latin typeface="Cambria Math"/>
                <a:cs typeface="Cambria Math"/>
              </a:rPr>
              <a:t>−(1717.36𝑘𝑘𝑠𝑠𝑘𝑘 </a:t>
            </a:r>
            <a:r>
              <a:rPr dirty="0" sz="1000" spc="-5">
                <a:latin typeface="Cambria Math"/>
                <a:cs typeface="Cambria Math"/>
              </a:rPr>
              <a:t>+ </a:t>
            </a:r>
            <a:r>
              <a:rPr dirty="0" sz="1000" spc="-145">
                <a:latin typeface="Cambria Math"/>
                <a:cs typeface="Cambria Math"/>
              </a:rPr>
              <a:t>663.53𝑘𝑘𝑠𝑠𝑘𝑘 </a:t>
            </a:r>
            <a:r>
              <a:rPr dirty="0" sz="1000" spc="-5">
                <a:latin typeface="Cambria Math"/>
                <a:cs typeface="Cambria Math"/>
              </a:rPr>
              <a:t>+</a:t>
            </a:r>
            <a:r>
              <a:rPr dirty="0" sz="1000" spc="-85">
                <a:latin typeface="Cambria Math"/>
                <a:cs typeface="Cambria Math"/>
              </a:rPr>
              <a:t> </a:t>
            </a:r>
            <a:r>
              <a:rPr dirty="0" sz="1000" spc="-135">
                <a:latin typeface="Cambria Math"/>
                <a:cs typeface="Cambria Math"/>
              </a:rPr>
              <a:t>168.15𝑘𝑘𝑠𝑠𝑘𝑘)</a:t>
            </a:r>
            <a:endParaRPr sz="1000">
              <a:latin typeface="Cambria Math"/>
              <a:cs typeface="Cambria Math"/>
            </a:endParaRPr>
          </a:p>
        </p:txBody>
      </p:sp>
      <p:sp>
        <p:nvSpPr>
          <p:cNvPr id="21" name="object 21"/>
          <p:cNvSpPr/>
          <p:nvPr/>
        </p:nvSpPr>
        <p:spPr>
          <a:xfrm>
            <a:off x="1324355" y="3079248"/>
            <a:ext cx="2254250" cy="0"/>
          </a:xfrm>
          <a:custGeom>
            <a:avLst/>
            <a:gdLst/>
            <a:ahLst/>
            <a:cxnLst/>
            <a:rect l="l" t="t" r="r" b="b"/>
            <a:pathLst>
              <a:path w="2254250" h="0">
                <a:moveTo>
                  <a:pt x="0" y="0"/>
                </a:moveTo>
                <a:lnTo>
                  <a:pt x="2253996" y="0"/>
                </a:lnTo>
              </a:path>
            </a:pathLst>
          </a:custGeom>
          <a:ln w="7607">
            <a:solidFill>
              <a:srgbClr val="000000"/>
            </a:solidFill>
          </a:ln>
        </p:spPr>
        <p:txBody>
          <a:bodyPr wrap="square" lIns="0" tIns="0" rIns="0" bIns="0" rtlCol="0"/>
          <a:lstStyle/>
          <a:p/>
        </p:txBody>
      </p:sp>
      <p:sp>
        <p:nvSpPr>
          <p:cNvPr id="22" name="object 22"/>
          <p:cNvSpPr txBox="1"/>
          <p:nvPr/>
        </p:nvSpPr>
        <p:spPr>
          <a:xfrm>
            <a:off x="1948688" y="3271520"/>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23" name="object 23"/>
          <p:cNvSpPr txBox="1"/>
          <p:nvPr/>
        </p:nvSpPr>
        <p:spPr>
          <a:xfrm>
            <a:off x="2046744" y="3061245"/>
            <a:ext cx="4716780" cy="290195"/>
          </a:xfrm>
          <a:prstGeom prst="rect">
            <a:avLst/>
          </a:prstGeom>
        </p:spPr>
        <p:txBody>
          <a:bodyPr wrap="square" lIns="0" tIns="12065" rIns="0" bIns="0" rtlCol="0" vert="horz">
            <a:spAutoFit/>
          </a:bodyPr>
          <a:lstStyle/>
          <a:p>
            <a:pPr marL="93980">
              <a:lnSpc>
                <a:spcPts val="1045"/>
              </a:lnSpc>
              <a:spcBef>
                <a:spcPts val="95"/>
              </a:spcBef>
            </a:pPr>
            <a:r>
              <a:rPr dirty="0" sz="1000" spc="-80">
                <a:latin typeface="Cambria Math"/>
                <a:cs typeface="Cambria Math"/>
              </a:rPr>
              <a:t>923.531𝑠𝑠𝑠𝑠</a:t>
            </a:r>
            <a:r>
              <a:rPr dirty="0" baseline="23809" sz="1050" spc="-120">
                <a:latin typeface="Cambria Math"/>
                <a:cs typeface="Cambria Math"/>
              </a:rPr>
              <a:t>2</a:t>
            </a:r>
            <a:endParaRPr baseline="23809" sz="1050">
              <a:latin typeface="Cambria Math"/>
              <a:cs typeface="Cambria Math"/>
            </a:endParaRPr>
          </a:p>
          <a:p>
            <a:pPr marL="38100">
              <a:lnSpc>
                <a:spcPts val="1045"/>
              </a:lnSpc>
            </a:pPr>
            <a:r>
              <a:rPr dirty="0" baseline="2777" sz="1500" spc="-150">
                <a:latin typeface="Cambria Math"/>
                <a:cs typeface="Cambria Math"/>
              </a:rPr>
              <a:t>(</a:t>
            </a:r>
            <a:r>
              <a:rPr dirty="0" sz="1000" spc="-100">
                <a:latin typeface="Cambria Math"/>
                <a:cs typeface="Cambria Math"/>
              </a:rPr>
              <a:t>−1717.36𝑘𝑘𝑠𝑠𝑘𝑘</a:t>
            </a:r>
            <a:r>
              <a:rPr dirty="0" baseline="2777" sz="1500" spc="-150">
                <a:latin typeface="Cambria Math"/>
                <a:cs typeface="Cambria Math"/>
              </a:rPr>
              <a:t>)(</a:t>
            </a:r>
            <a:r>
              <a:rPr dirty="0" sz="1000" spc="-100">
                <a:latin typeface="Cambria Math"/>
                <a:cs typeface="Cambria Math"/>
              </a:rPr>
              <a:t>31.748𝑠𝑠𝑠𝑠</a:t>
            </a:r>
            <a:r>
              <a:rPr dirty="0" baseline="2777" sz="1500" spc="-150">
                <a:latin typeface="Cambria Math"/>
                <a:cs typeface="Cambria Math"/>
              </a:rPr>
              <a:t>) </a:t>
            </a:r>
            <a:r>
              <a:rPr dirty="0" sz="1000" spc="-5">
                <a:latin typeface="Cambria Math"/>
                <a:cs typeface="Cambria Math"/>
              </a:rPr>
              <a:t>+ </a:t>
            </a:r>
            <a:r>
              <a:rPr dirty="0" baseline="2777" sz="1500" spc="-150">
                <a:latin typeface="Cambria Math"/>
                <a:cs typeface="Cambria Math"/>
              </a:rPr>
              <a:t>(</a:t>
            </a:r>
            <a:r>
              <a:rPr dirty="0" sz="1000" spc="-100">
                <a:latin typeface="Cambria Math"/>
                <a:cs typeface="Cambria Math"/>
              </a:rPr>
              <a:t>−663.53𝑘𝑘𝑠𝑠𝑘𝑘</a:t>
            </a:r>
            <a:r>
              <a:rPr dirty="0" baseline="2777" sz="1500" spc="-150">
                <a:latin typeface="Cambria Math"/>
                <a:cs typeface="Cambria Math"/>
              </a:rPr>
              <a:t>)(</a:t>
            </a:r>
            <a:r>
              <a:rPr dirty="0" sz="1000" spc="-100">
                <a:latin typeface="Cambria Math"/>
                <a:cs typeface="Cambria Math"/>
              </a:rPr>
              <a:t>−31.748𝑠𝑠𝑠𝑠</a:t>
            </a:r>
            <a:r>
              <a:rPr dirty="0" baseline="2777" sz="1500" spc="-150">
                <a:latin typeface="Cambria Math"/>
                <a:cs typeface="Cambria Math"/>
              </a:rPr>
              <a:t>) </a:t>
            </a:r>
            <a:r>
              <a:rPr dirty="0" sz="1000" spc="-5">
                <a:latin typeface="Cambria Math"/>
                <a:cs typeface="Cambria Math"/>
              </a:rPr>
              <a:t>+</a:t>
            </a:r>
            <a:r>
              <a:rPr dirty="0" sz="1000" spc="20">
                <a:latin typeface="Cambria Math"/>
                <a:cs typeface="Cambria Math"/>
              </a:rPr>
              <a:t> </a:t>
            </a:r>
            <a:r>
              <a:rPr dirty="0" sz="1000" spc="-100">
                <a:latin typeface="Cambria Math"/>
                <a:cs typeface="Cambria Math"/>
              </a:rPr>
              <a:t>(−168.15𝑘𝑘𝑠𝑠𝑘𝑘)(−36.343𝑠𝑠𝑠𝑠)</a:t>
            </a:r>
            <a:endParaRPr sz="1000">
              <a:latin typeface="Cambria Math"/>
              <a:cs typeface="Cambria Math"/>
            </a:endParaRPr>
          </a:p>
        </p:txBody>
      </p:sp>
      <p:sp>
        <p:nvSpPr>
          <p:cNvPr id="24" name="object 24"/>
          <p:cNvSpPr txBox="1"/>
          <p:nvPr/>
        </p:nvSpPr>
        <p:spPr>
          <a:xfrm>
            <a:off x="4054045" y="3356902"/>
            <a:ext cx="695960" cy="177800"/>
          </a:xfrm>
          <a:prstGeom prst="rect">
            <a:avLst/>
          </a:prstGeom>
        </p:spPr>
        <p:txBody>
          <a:bodyPr wrap="square" lIns="0" tIns="12065" rIns="0" bIns="0" rtlCol="0" vert="horz">
            <a:spAutoFit/>
          </a:bodyPr>
          <a:lstStyle/>
          <a:p>
            <a:pPr marL="38100">
              <a:lnSpc>
                <a:spcPct val="100000"/>
              </a:lnSpc>
              <a:spcBef>
                <a:spcPts val="95"/>
              </a:spcBef>
            </a:pPr>
            <a:r>
              <a:rPr dirty="0" sz="1000" spc="-75">
                <a:latin typeface="Cambria Math"/>
                <a:cs typeface="Cambria Math"/>
              </a:rPr>
              <a:t>20594.8𝑠𝑠𝑠𝑠</a:t>
            </a:r>
            <a:r>
              <a:rPr dirty="0" baseline="23809" sz="1050" spc="-112">
                <a:latin typeface="Cambria Math"/>
                <a:cs typeface="Cambria Math"/>
              </a:rPr>
              <a:t>3</a:t>
            </a:r>
            <a:endParaRPr baseline="23809" sz="1050">
              <a:latin typeface="Cambria Math"/>
              <a:cs typeface="Cambria Math"/>
            </a:endParaRPr>
          </a:p>
        </p:txBody>
      </p:sp>
      <p:sp>
        <p:nvSpPr>
          <p:cNvPr id="25" name="object 25"/>
          <p:cNvSpPr/>
          <p:nvPr/>
        </p:nvSpPr>
        <p:spPr>
          <a:xfrm>
            <a:off x="2084832" y="3374897"/>
            <a:ext cx="4639310" cy="0"/>
          </a:xfrm>
          <a:custGeom>
            <a:avLst/>
            <a:gdLst/>
            <a:ahLst/>
            <a:cxnLst/>
            <a:rect l="l" t="t" r="r" b="b"/>
            <a:pathLst>
              <a:path w="4639309" h="0">
                <a:moveTo>
                  <a:pt x="0" y="0"/>
                </a:moveTo>
                <a:lnTo>
                  <a:pt x="4639056" y="0"/>
                </a:lnTo>
              </a:path>
            </a:pathLst>
          </a:custGeom>
          <a:ln w="7620">
            <a:solidFill>
              <a:srgbClr val="000000"/>
            </a:solidFill>
          </a:ln>
        </p:spPr>
        <p:txBody>
          <a:bodyPr wrap="square" lIns="0" tIns="0" rIns="0" bIns="0" rtlCol="0"/>
          <a:lstStyle/>
          <a:p/>
        </p:txBody>
      </p:sp>
      <p:sp>
        <p:nvSpPr>
          <p:cNvPr id="26" name="object 26"/>
          <p:cNvSpPr txBox="1"/>
          <p:nvPr/>
        </p:nvSpPr>
        <p:spPr>
          <a:xfrm>
            <a:off x="673100" y="3477260"/>
            <a:ext cx="2000885" cy="715010"/>
          </a:xfrm>
          <a:prstGeom prst="rect">
            <a:avLst/>
          </a:prstGeom>
        </p:spPr>
        <p:txBody>
          <a:bodyPr wrap="square" lIns="0" tIns="12065" rIns="0" bIns="0" rtlCol="0" vert="horz">
            <a:spAutoFit/>
          </a:bodyPr>
          <a:lstStyle/>
          <a:p>
            <a:pPr marL="1287780">
              <a:lnSpc>
                <a:spcPct val="100000"/>
              </a:lnSpc>
              <a:spcBef>
                <a:spcPts val="95"/>
              </a:spcBef>
            </a:pPr>
            <a:r>
              <a:rPr dirty="0" sz="1000" spc="-5">
                <a:latin typeface="Cambria Math"/>
                <a:cs typeface="Cambria Math"/>
              </a:rPr>
              <a:t>=</a:t>
            </a:r>
            <a:r>
              <a:rPr dirty="0" sz="1000" spc="5">
                <a:latin typeface="Cambria Math"/>
                <a:cs typeface="Cambria Math"/>
              </a:rPr>
              <a:t> </a:t>
            </a:r>
            <a:r>
              <a:rPr dirty="0" sz="1000" spc="-140">
                <a:latin typeface="Cambria Math"/>
                <a:cs typeface="Cambria Math"/>
              </a:rPr>
              <a:t>−6.102𝑘𝑘𝑠𝑠𝑠𝑠</a:t>
            </a:r>
            <a:endParaRPr sz="1000">
              <a:latin typeface="Cambria Math"/>
              <a:cs typeface="Cambria Math"/>
            </a:endParaRPr>
          </a:p>
          <a:p>
            <a:pPr>
              <a:lnSpc>
                <a:spcPct val="100000"/>
              </a:lnSpc>
            </a:pPr>
            <a:endParaRPr sz="1000">
              <a:latin typeface="Cambria Math"/>
              <a:cs typeface="Cambria Math"/>
            </a:endParaRPr>
          </a:p>
          <a:p>
            <a:pPr>
              <a:lnSpc>
                <a:spcPct val="100000"/>
              </a:lnSpc>
              <a:spcBef>
                <a:spcPts val="40"/>
              </a:spcBef>
            </a:pPr>
            <a:endParaRPr sz="1450">
              <a:latin typeface="Cambria Math"/>
              <a:cs typeface="Cambria Math"/>
            </a:endParaRPr>
          </a:p>
          <a:p>
            <a:pPr marL="12700">
              <a:lnSpc>
                <a:spcPct val="100000"/>
              </a:lnSpc>
              <a:tabLst>
                <a:tab pos="743585" algn="l"/>
              </a:tabLst>
            </a:pPr>
            <a:r>
              <a:rPr dirty="0" sz="1100" i="1">
                <a:latin typeface="Times New Roman"/>
                <a:cs typeface="Times New Roman"/>
              </a:rPr>
              <a:t>4.4.2.4.1.2	Girder</a:t>
            </a:r>
            <a:r>
              <a:rPr dirty="0" sz="1100" spc="-20" i="1">
                <a:latin typeface="Times New Roman"/>
                <a:cs typeface="Times New Roman"/>
              </a:rPr>
              <a:t> </a:t>
            </a:r>
            <a:r>
              <a:rPr dirty="0" sz="1100" spc="-5" i="1">
                <a:latin typeface="Times New Roman"/>
                <a:cs typeface="Times New Roman"/>
              </a:rPr>
              <a:t>self-weight</a:t>
            </a:r>
            <a:endParaRPr sz="1100">
              <a:latin typeface="Times New Roman"/>
              <a:cs typeface="Times New Roman"/>
            </a:endParaRPr>
          </a:p>
        </p:txBody>
      </p:sp>
      <p:sp>
        <p:nvSpPr>
          <p:cNvPr id="27" name="object 27"/>
          <p:cNvSpPr txBox="1"/>
          <p:nvPr/>
        </p:nvSpPr>
        <p:spPr>
          <a:xfrm>
            <a:off x="3522967" y="4158504"/>
            <a:ext cx="119380"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𝑤𝑤</a:t>
            </a:r>
            <a:endParaRPr sz="1000">
              <a:latin typeface="Cambria Math"/>
              <a:cs typeface="Cambria Math"/>
            </a:endParaRPr>
          </a:p>
        </p:txBody>
      </p:sp>
      <p:sp>
        <p:nvSpPr>
          <p:cNvPr id="28" name="object 28"/>
          <p:cNvSpPr txBox="1"/>
          <p:nvPr/>
        </p:nvSpPr>
        <p:spPr>
          <a:xfrm>
            <a:off x="3603752" y="4222496"/>
            <a:ext cx="8382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𝑔𝑔</a:t>
            </a:r>
            <a:endParaRPr sz="700">
              <a:latin typeface="Cambria Math"/>
              <a:cs typeface="Cambria Math"/>
            </a:endParaRPr>
          </a:p>
        </p:txBody>
      </p:sp>
      <p:sp>
        <p:nvSpPr>
          <p:cNvPr id="29" name="object 29"/>
          <p:cNvSpPr txBox="1"/>
          <p:nvPr/>
        </p:nvSpPr>
        <p:spPr>
          <a:xfrm>
            <a:off x="3561079" y="4342892"/>
            <a:ext cx="95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endParaRPr sz="1000">
              <a:latin typeface="Cambria Math"/>
              <a:cs typeface="Cambria Math"/>
            </a:endParaRPr>
          </a:p>
        </p:txBody>
      </p:sp>
      <p:sp>
        <p:nvSpPr>
          <p:cNvPr id="30" name="object 30"/>
          <p:cNvSpPr/>
          <p:nvPr/>
        </p:nvSpPr>
        <p:spPr>
          <a:xfrm>
            <a:off x="3535679" y="4360926"/>
            <a:ext cx="146685" cy="0"/>
          </a:xfrm>
          <a:custGeom>
            <a:avLst/>
            <a:gdLst/>
            <a:ahLst/>
            <a:cxnLst/>
            <a:rect l="l" t="t" r="r" b="b"/>
            <a:pathLst>
              <a:path w="146685" h="0">
                <a:moveTo>
                  <a:pt x="0" y="0"/>
                </a:moveTo>
                <a:lnTo>
                  <a:pt x="146303" y="0"/>
                </a:lnTo>
              </a:path>
            </a:pathLst>
          </a:custGeom>
          <a:ln w="7620">
            <a:solidFill>
              <a:srgbClr val="000000"/>
            </a:solidFill>
          </a:ln>
        </p:spPr>
        <p:txBody>
          <a:bodyPr wrap="square" lIns="0" tIns="0" rIns="0" bIns="0" rtlCol="0"/>
          <a:lstStyle/>
          <a:p/>
        </p:txBody>
      </p:sp>
      <p:sp>
        <p:nvSpPr>
          <p:cNvPr id="31" name="object 31"/>
          <p:cNvSpPr txBox="1"/>
          <p:nvPr/>
        </p:nvSpPr>
        <p:spPr>
          <a:xfrm>
            <a:off x="3292855" y="4321555"/>
            <a:ext cx="586740" cy="132080"/>
          </a:xfrm>
          <a:prstGeom prst="rect">
            <a:avLst/>
          </a:prstGeom>
        </p:spPr>
        <p:txBody>
          <a:bodyPr wrap="square" lIns="0" tIns="12065" rIns="0" bIns="0" rtlCol="0" vert="horz">
            <a:spAutoFit/>
          </a:bodyPr>
          <a:lstStyle/>
          <a:p>
            <a:pPr marL="12700">
              <a:lnSpc>
                <a:spcPct val="100000"/>
              </a:lnSpc>
              <a:spcBef>
                <a:spcPts val="95"/>
              </a:spcBef>
              <a:tabLst>
                <a:tab pos="530225" algn="l"/>
              </a:tabLst>
            </a:pPr>
            <a:r>
              <a:rPr dirty="0" sz="700" spc="-325">
                <a:latin typeface="Cambria Math"/>
                <a:cs typeface="Cambria Math"/>
              </a:rPr>
              <a:t>𝑔𝑔</a:t>
            </a:r>
            <a:r>
              <a:rPr dirty="0" sz="700" spc="-325">
                <a:latin typeface="Cambria Math"/>
                <a:cs typeface="Cambria Math"/>
              </a:rPr>
              <a:t>	</a:t>
            </a:r>
            <a:r>
              <a:rPr dirty="0" sz="700" spc="-340">
                <a:latin typeface="Cambria Math"/>
                <a:cs typeface="Cambria Math"/>
              </a:rPr>
              <a:t>𝑠𝑠</a:t>
            </a:r>
            <a:endParaRPr sz="700">
              <a:latin typeface="Cambria Math"/>
              <a:cs typeface="Cambria Math"/>
            </a:endParaRPr>
          </a:p>
        </p:txBody>
      </p:sp>
      <p:sp>
        <p:nvSpPr>
          <p:cNvPr id="32" name="object 32"/>
          <p:cNvSpPr txBox="1"/>
          <p:nvPr/>
        </p:nvSpPr>
        <p:spPr>
          <a:xfrm>
            <a:off x="4158488" y="4248404"/>
            <a:ext cx="357505" cy="132080"/>
          </a:xfrm>
          <a:prstGeom prst="rect">
            <a:avLst/>
          </a:prstGeom>
        </p:spPr>
        <p:txBody>
          <a:bodyPr wrap="square" lIns="0" tIns="12065" rIns="0" bIns="0" rtlCol="0" vert="horz">
            <a:spAutoFit/>
          </a:bodyPr>
          <a:lstStyle/>
          <a:p>
            <a:pPr marL="12700">
              <a:lnSpc>
                <a:spcPct val="100000"/>
              </a:lnSpc>
              <a:spcBef>
                <a:spcPts val="95"/>
              </a:spcBef>
              <a:tabLst>
                <a:tab pos="292735" algn="l"/>
              </a:tabLst>
            </a:pPr>
            <a:r>
              <a:rPr dirty="0" sz="700" spc="15">
                <a:latin typeface="Cambria Math"/>
                <a:cs typeface="Cambria Math"/>
              </a:rPr>
              <a:t>2</a:t>
            </a:r>
            <a:r>
              <a:rPr dirty="0" sz="700" spc="15">
                <a:latin typeface="Cambria Math"/>
                <a:cs typeface="Cambria Math"/>
              </a:rPr>
              <a:t>	</a:t>
            </a:r>
            <a:r>
              <a:rPr dirty="0" sz="700" spc="15">
                <a:latin typeface="Cambria Math"/>
                <a:cs typeface="Cambria Math"/>
              </a:rPr>
              <a:t>2</a:t>
            </a:r>
            <a:endParaRPr sz="700">
              <a:latin typeface="Cambria Math"/>
              <a:cs typeface="Cambria Math"/>
            </a:endParaRPr>
          </a:p>
        </p:txBody>
      </p:sp>
      <p:sp>
        <p:nvSpPr>
          <p:cNvPr id="33" name="object 33"/>
          <p:cNvSpPr txBox="1"/>
          <p:nvPr/>
        </p:nvSpPr>
        <p:spPr>
          <a:xfrm>
            <a:off x="3196844" y="4257548"/>
            <a:ext cx="1377950" cy="177800"/>
          </a:xfrm>
          <a:prstGeom prst="rect">
            <a:avLst/>
          </a:prstGeom>
        </p:spPr>
        <p:txBody>
          <a:bodyPr wrap="square" lIns="0" tIns="12065" rIns="0" bIns="0" rtlCol="0" vert="horz">
            <a:spAutoFit/>
          </a:bodyPr>
          <a:lstStyle/>
          <a:p>
            <a:pPr marL="12700">
              <a:lnSpc>
                <a:spcPct val="100000"/>
              </a:lnSpc>
              <a:spcBef>
                <a:spcPts val="95"/>
              </a:spcBef>
              <a:tabLst>
                <a:tab pos="506095" algn="l"/>
              </a:tabLst>
            </a:pPr>
            <a:r>
              <a:rPr dirty="0" sz="1000" spc="-430">
                <a:latin typeface="Cambria Math"/>
                <a:cs typeface="Cambria Math"/>
              </a:rPr>
              <a:t>𝑀𝑀</a:t>
            </a:r>
            <a:r>
              <a:rPr dirty="0" sz="1000" spc="475">
                <a:latin typeface="Cambria Math"/>
                <a:cs typeface="Cambria Math"/>
              </a:rPr>
              <a:t> </a:t>
            </a:r>
            <a:r>
              <a:rPr dirty="0" sz="1000" spc="-5">
                <a:latin typeface="Cambria Math"/>
                <a:cs typeface="Cambria Math"/>
              </a:rPr>
              <a:t>=	</a:t>
            </a:r>
            <a:r>
              <a:rPr dirty="0" baseline="2777" sz="1500" spc="-270">
                <a:latin typeface="Cambria Math"/>
                <a:cs typeface="Cambria Math"/>
              </a:rPr>
              <a:t>(</a:t>
            </a:r>
            <a:r>
              <a:rPr dirty="0" sz="1000" spc="-180">
                <a:latin typeface="Cambria Math"/>
                <a:cs typeface="Cambria Math"/>
              </a:rPr>
              <a:t>𝐿𝐿 </a:t>
            </a:r>
            <a:r>
              <a:rPr dirty="0" sz="1000" spc="-475">
                <a:latin typeface="Cambria Math"/>
                <a:cs typeface="Cambria Math"/>
              </a:rPr>
              <a:t>𝑤𝑤</a:t>
            </a:r>
            <a:r>
              <a:rPr dirty="0" sz="1000" spc="20">
                <a:latin typeface="Cambria Math"/>
                <a:cs typeface="Cambria Math"/>
              </a:rPr>
              <a:t> </a:t>
            </a:r>
            <a:r>
              <a:rPr dirty="0" sz="1000" spc="-5">
                <a:latin typeface="Cambria Math"/>
                <a:cs typeface="Cambria Math"/>
              </a:rPr>
              <a:t>− </a:t>
            </a:r>
            <a:r>
              <a:rPr dirty="0" sz="1000" spc="-475">
                <a:latin typeface="Cambria Math"/>
                <a:cs typeface="Cambria Math"/>
              </a:rPr>
              <a:t>𝑤𝑤</a:t>
            </a:r>
            <a:r>
              <a:rPr dirty="0" sz="1000" spc="484">
                <a:latin typeface="Cambria Math"/>
                <a:cs typeface="Cambria Math"/>
              </a:rPr>
              <a:t> </a:t>
            </a:r>
            <a:r>
              <a:rPr dirty="0" sz="1000" spc="-5">
                <a:latin typeface="Cambria Math"/>
                <a:cs typeface="Cambria Math"/>
              </a:rPr>
              <a:t>−</a:t>
            </a:r>
            <a:r>
              <a:rPr dirty="0" sz="1000" spc="-30">
                <a:latin typeface="Cambria Math"/>
                <a:cs typeface="Cambria Math"/>
              </a:rPr>
              <a:t> </a:t>
            </a:r>
            <a:r>
              <a:rPr dirty="0" sz="1000" spc="-360">
                <a:latin typeface="Cambria Math"/>
                <a:cs typeface="Cambria Math"/>
              </a:rPr>
              <a:t>𝐴𝐴</a:t>
            </a:r>
            <a:r>
              <a:rPr dirty="0" sz="1000" spc="240">
                <a:latin typeface="Cambria Math"/>
                <a:cs typeface="Cambria Math"/>
              </a:rPr>
              <a:t> </a:t>
            </a:r>
            <a:r>
              <a:rPr dirty="0" baseline="2777" sz="1500" spc="-7">
                <a:latin typeface="Cambria Math"/>
                <a:cs typeface="Cambria Math"/>
              </a:rPr>
              <a:t>)</a:t>
            </a:r>
            <a:endParaRPr baseline="2777" sz="1500">
              <a:latin typeface="Cambria Math"/>
              <a:cs typeface="Cambria Math"/>
            </a:endParaRPr>
          </a:p>
        </p:txBody>
      </p:sp>
      <p:sp>
        <p:nvSpPr>
          <p:cNvPr id="34" name="object 34"/>
          <p:cNvSpPr txBox="1"/>
          <p:nvPr/>
        </p:nvSpPr>
        <p:spPr>
          <a:xfrm>
            <a:off x="673100" y="4537964"/>
            <a:ext cx="67500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At Lift</a:t>
            </a:r>
            <a:r>
              <a:rPr dirty="0" sz="1000" spc="-50">
                <a:latin typeface="Times New Roman"/>
                <a:cs typeface="Times New Roman"/>
              </a:rPr>
              <a:t> </a:t>
            </a:r>
            <a:r>
              <a:rPr dirty="0" sz="1000" spc="-5">
                <a:latin typeface="Times New Roman"/>
                <a:cs typeface="Times New Roman"/>
              </a:rPr>
              <a:t>Point</a:t>
            </a:r>
            <a:endParaRPr sz="1000">
              <a:latin typeface="Times New Roman"/>
              <a:cs typeface="Times New Roman"/>
            </a:endParaRPr>
          </a:p>
        </p:txBody>
      </p:sp>
      <p:sp>
        <p:nvSpPr>
          <p:cNvPr id="35" name="object 35"/>
          <p:cNvSpPr txBox="1"/>
          <p:nvPr/>
        </p:nvSpPr>
        <p:spPr>
          <a:xfrm>
            <a:off x="2827020" y="4761992"/>
            <a:ext cx="2113915" cy="177800"/>
          </a:xfrm>
          <a:prstGeom prst="rect">
            <a:avLst/>
          </a:prstGeom>
        </p:spPr>
        <p:txBody>
          <a:bodyPr wrap="square" lIns="0" tIns="12065" rIns="0" bIns="0" rtlCol="0" vert="horz">
            <a:spAutoFit/>
          </a:bodyPr>
          <a:lstStyle/>
          <a:p>
            <a:pPr marL="38100">
              <a:lnSpc>
                <a:spcPct val="100000"/>
              </a:lnSpc>
              <a:spcBef>
                <a:spcPts val="95"/>
              </a:spcBef>
            </a:pPr>
            <a:r>
              <a:rPr dirty="0" sz="1000" spc="-475">
                <a:latin typeface="Cambria Math"/>
                <a:cs typeface="Cambria Math"/>
              </a:rPr>
              <a:t>𝑤𝑤</a:t>
            </a:r>
            <a:r>
              <a:rPr dirty="0" sz="1000" spc="80">
                <a:latin typeface="Cambria Math"/>
                <a:cs typeface="Cambria Math"/>
              </a:rPr>
              <a:t> </a:t>
            </a:r>
            <a:r>
              <a:rPr dirty="0" sz="1000" spc="-5">
                <a:latin typeface="Cambria Math"/>
                <a:cs typeface="Cambria Math"/>
              </a:rPr>
              <a:t>= </a:t>
            </a:r>
            <a:r>
              <a:rPr dirty="0" sz="1000" spc="-325">
                <a:latin typeface="Cambria Math"/>
                <a:cs typeface="Cambria Math"/>
              </a:rPr>
              <a:t>𝑘𝑘</a:t>
            </a:r>
            <a:r>
              <a:rPr dirty="0" baseline="-15873" sz="1050" spc="-487">
                <a:latin typeface="Cambria Math"/>
                <a:cs typeface="Cambria Math"/>
              </a:rPr>
              <a:t>𝑑𝑑</a:t>
            </a:r>
            <a:r>
              <a:rPr dirty="0" baseline="-15873" sz="1050" spc="209">
                <a:latin typeface="Cambria Math"/>
                <a:cs typeface="Cambria Math"/>
              </a:rPr>
              <a:t> </a:t>
            </a:r>
            <a:r>
              <a:rPr dirty="0" sz="1000" spc="-5">
                <a:latin typeface="Cambria Math"/>
                <a:cs typeface="Cambria Math"/>
              </a:rPr>
              <a:t>− </a:t>
            </a:r>
            <a:r>
              <a:rPr dirty="0" sz="1000" spc="-360">
                <a:latin typeface="Cambria Math"/>
                <a:cs typeface="Cambria Math"/>
              </a:rPr>
              <a:t>𝐴𝐴</a:t>
            </a:r>
            <a:r>
              <a:rPr dirty="0" sz="1000" spc="70">
                <a:latin typeface="Cambria Math"/>
                <a:cs typeface="Cambria Math"/>
              </a:rPr>
              <a:t> </a:t>
            </a:r>
            <a:r>
              <a:rPr dirty="0" sz="1000" spc="-5">
                <a:latin typeface="Cambria Math"/>
                <a:cs typeface="Cambria Math"/>
              </a:rPr>
              <a:t>= </a:t>
            </a:r>
            <a:r>
              <a:rPr dirty="0" sz="1000" spc="-160">
                <a:latin typeface="Cambria Math"/>
                <a:cs typeface="Cambria Math"/>
              </a:rPr>
              <a:t>8.25𝑓𝑓𝑓𝑓 </a:t>
            </a:r>
            <a:r>
              <a:rPr dirty="0" sz="1000" spc="-5">
                <a:latin typeface="Cambria Math"/>
                <a:cs typeface="Cambria Math"/>
              </a:rPr>
              <a:t>− </a:t>
            </a:r>
            <a:r>
              <a:rPr dirty="0" sz="1000" spc="-160">
                <a:latin typeface="Cambria Math"/>
                <a:cs typeface="Cambria Math"/>
              </a:rPr>
              <a:t>8.25𝑓𝑓𝑓𝑓 </a:t>
            </a:r>
            <a:r>
              <a:rPr dirty="0" sz="1000" spc="-5">
                <a:latin typeface="Cambria Math"/>
                <a:cs typeface="Cambria Math"/>
              </a:rPr>
              <a:t>=</a:t>
            </a:r>
            <a:r>
              <a:rPr dirty="0" sz="1000" spc="-15">
                <a:latin typeface="Cambria Math"/>
                <a:cs typeface="Cambria Math"/>
              </a:rPr>
              <a:t> </a:t>
            </a:r>
            <a:r>
              <a:rPr dirty="0" sz="1000" spc="-185">
                <a:latin typeface="Cambria Math"/>
                <a:cs typeface="Cambria Math"/>
              </a:rPr>
              <a:t>0.0𝑓𝑓𝑓𝑓</a:t>
            </a:r>
            <a:endParaRPr sz="1000">
              <a:latin typeface="Cambria Math"/>
              <a:cs typeface="Cambria Math"/>
            </a:endParaRPr>
          </a:p>
        </p:txBody>
      </p:sp>
      <p:sp>
        <p:nvSpPr>
          <p:cNvPr id="36" name="object 36"/>
          <p:cNvSpPr txBox="1"/>
          <p:nvPr/>
        </p:nvSpPr>
        <p:spPr>
          <a:xfrm>
            <a:off x="1985264" y="5139944"/>
            <a:ext cx="8382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𝑔𝑔</a:t>
            </a:r>
            <a:endParaRPr sz="700">
              <a:latin typeface="Cambria Math"/>
              <a:cs typeface="Cambria Math"/>
            </a:endParaRPr>
          </a:p>
        </p:txBody>
      </p:sp>
      <p:sp>
        <p:nvSpPr>
          <p:cNvPr id="37" name="object 37"/>
          <p:cNvSpPr txBox="1"/>
          <p:nvPr/>
        </p:nvSpPr>
        <p:spPr>
          <a:xfrm>
            <a:off x="1889073" y="5075945"/>
            <a:ext cx="315595" cy="177800"/>
          </a:xfrm>
          <a:prstGeom prst="rect">
            <a:avLst/>
          </a:prstGeom>
        </p:spPr>
        <p:txBody>
          <a:bodyPr wrap="square" lIns="0" tIns="12065" rIns="0" bIns="0" rtlCol="0" vert="horz">
            <a:spAutoFit/>
          </a:bodyPr>
          <a:lstStyle/>
          <a:p>
            <a:pPr marL="12700">
              <a:lnSpc>
                <a:spcPct val="100000"/>
              </a:lnSpc>
              <a:spcBef>
                <a:spcPts val="95"/>
              </a:spcBef>
            </a:pPr>
            <a:r>
              <a:rPr dirty="0" sz="1000" spc="-430">
                <a:latin typeface="Cambria Math"/>
                <a:cs typeface="Cambria Math"/>
              </a:rPr>
              <a:t>𝑀𝑀</a:t>
            </a:r>
            <a:r>
              <a:rPr dirty="0" sz="1000" spc="38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38" name="object 38"/>
          <p:cNvSpPr txBox="1"/>
          <p:nvPr/>
        </p:nvSpPr>
        <p:spPr>
          <a:xfrm>
            <a:off x="2215369" y="4978410"/>
            <a:ext cx="621030"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225">
                <a:latin typeface="Cambria Math"/>
                <a:cs typeface="Cambria Math"/>
              </a:rPr>
              <a:t>(</a:t>
            </a:r>
            <a:r>
              <a:rPr dirty="0" sz="1000" spc="-150">
                <a:latin typeface="Cambria Math"/>
                <a:cs typeface="Cambria Math"/>
              </a:rPr>
              <a:t>1.058𝑘𝑘𝑘𝑘𝑓𝑓</a:t>
            </a:r>
            <a:r>
              <a:rPr dirty="0" baseline="2777" sz="1500" spc="-225">
                <a:latin typeface="Cambria Math"/>
                <a:cs typeface="Cambria Math"/>
              </a:rPr>
              <a:t>)</a:t>
            </a:r>
            <a:endParaRPr baseline="2777" sz="1500">
              <a:latin typeface="Cambria Math"/>
              <a:cs typeface="Cambria Math"/>
            </a:endParaRPr>
          </a:p>
        </p:txBody>
      </p:sp>
      <p:sp>
        <p:nvSpPr>
          <p:cNvPr id="39" name="object 39"/>
          <p:cNvSpPr txBox="1"/>
          <p:nvPr/>
        </p:nvSpPr>
        <p:spPr>
          <a:xfrm>
            <a:off x="2477461" y="5161318"/>
            <a:ext cx="95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endParaRPr sz="1000">
              <a:latin typeface="Cambria Math"/>
              <a:cs typeface="Cambria Math"/>
            </a:endParaRPr>
          </a:p>
        </p:txBody>
      </p:sp>
      <p:sp>
        <p:nvSpPr>
          <p:cNvPr id="40" name="object 40"/>
          <p:cNvSpPr/>
          <p:nvPr/>
        </p:nvSpPr>
        <p:spPr>
          <a:xfrm>
            <a:off x="2228088" y="5179314"/>
            <a:ext cx="596265" cy="0"/>
          </a:xfrm>
          <a:custGeom>
            <a:avLst/>
            <a:gdLst/>
            <a:ahLst/>
            <a:cxnLst/>
            <a:rect l="l" t="t" r="r" b="b"/>
            <a:pathLst>
              <a:path w="596264" h="0">
                <a:moveTo>
                  <a:pt x="0" y="0"/>
                </a:moveTo>
                <a:lnTo>
                  <a:pt x="595896" y="0"/>
                </a:lnTo>
              </a:path>
            </a:pathLst>
          </a:custGeom>
          <a:ln w="7620">
            <a:solidFill>
              <a:srgbClr val="000000"/>
            </a:solidFill>
          </a:ln>
        </p:spPr>
        <p:txBody>
          <a:bodyPr wrap="square" lIns="0" tIns="0" rIns="0" bIns="0" rtlCol="0"/>
          <a:lstStyle/>
          <a:p/>
        </p:txBody>
      </p:sp>
      <p:sp>
        <p:nvSpPr>
          <p:cNvPr id="41" name="object 41"/>
          <p:cNvSpPr txBox="1"/>
          <p:nvPr/>
        </p:nvSpPr>
        <p:spPr>
          <a:xfrm>
            <a:off x="2807207" y="5075936"/>
            <a:ext cx="3100070" cy="177800"/>
          </a:xfrm>
          <a:prstGeom prst="rect">
            <a:avLst/>
          </a:prstGeom>
        </p:spPr>
        <p:txBody>
          <a:bodyPr wrap="square" lIns="0" tIns="12065" rIns="0" bIns="0" rtlCol="0" vert="horz">
            <a:spAutoFit/>
          </a:bodyPr>
          <a:lstStyle/>
          <a:p>
            <a:pPr marL="38100">
              <a:lnSpc>
                <a:spcPct val="100000"/>
              </a:lnSpc>
              <a:spcBef>
                <a:spcPts val="95"/>
              </a:spcBef>
            </a:pPr>
            <a:r>
              <a:rPr dirty="0" sz="1000" spc="-135">
                <a:latin typeface="Cambria Math"/>
                <a:cs typeface="Cambria Math"/>
              </a:rPr>
              <a:t>�</a:t>
            </a:r>
            <a:r>
              <a:rPr dirty="0" baseline="2777" sz="1500" spc="-202">
                <a:latin typeface="Cambria Math"/>
                <a:cs typeface="Cambria Math"/>
              </a:rPr>
              <a:t>(</a:t>
            </a:r>
            <a:r>
              <a:rPr dirty="0" sz="1000" spc="-135">
                <a:latin typeface="Cambria Math"/>
                <a:cs typeface="Cambria Math"/>
              </a:rPr>
              <a:t>146.495𝑓𝑓𝑓𝑓</a:t>
            </a:r>
            <a:r>
              <a:rPr dirty="0" baseline="2777" sz="1500" spc="-202">
                <a:latin typeface="Cambria Math"/>
                <a:cs typeface="Cambria Math"/>
              </a:rPr>
              <a:t>)(</a:t>
            </a:r>
            <a:r>
              <a:rPr dirty="0" sz="1000" spc="-135">
                <a:latin typeface="Cambria Math"/>
                <a:cs typeface="Cambria Math"/>
              </a:rPr>
              <a:t>0𝑓𝑓𝑓𝑓</a:t>
            </a:r>
            <a:r>
              <a:rPr dirty="0" baseline="2777" sz="1500" spc="-202">
                <a:latin typeface="Cambria Math"/>
                <a:cs typeface="Cambria Math"/>
              </a:rPr>
              <a:t>) </a:t>
            </a:r>
            <a:r>
              <a:rPr dirty="0" sz="1000" spc="-5">
                <a:latin typeface="Cambria Math"/>
                <a:cs typeface="Cambria Math"/>
              </a:rPr>
              <a:t>− </a:t>
            </a:r>
            <a:r>
              <a:rPr dirty="0" baseline="2777" sz="1500" spc="-232">
                <a:latin typeface="Cambria Math"/>
                <a:cs typeface="Cambria Math"/>
              </a:rPr>
              <a:t>(</a:t>
            </a:r>
            <a:r>
              <a:rPr dirty="0" sz="1000" spc="-155">
                <a:latin typeface="Cambria Math"/>
                <a:cs typeface="Cambria Math"/>
              </a:rPr>
              <a:t>0𝑓𝑓𝑓𝑓</a:t>
            </a:r>
            <a:r>
              <a:rPr dirty="0" baseline="2777" sz="1500" spc="-232">
                <a:latin typeface="Cambria Math"/>
                <a:cs typeface="Cambria Math"/>
              </a:rPr>
              <a:t>)</a:t>
            </a:r>
            <a:r>
              <a:rPr dirty="0" baseline="27777" sz="1050" spc="-232">
                <a:latin typeface="Cambria Math"/>
                <a:cs typeface="Cambria Math"/>
              </a:rPr>
              <a:t>2</a:t>
            </a:r>
            <a:r>
              <a:rPr dirty="0" baseline="27777" sz="1050" spc="142">
                <a:latin typeface="Cambria Math"/>
                <a:cs typeface="Cambria Math"/>
              </a:rPr>
              <a:t> </a:t>
            </a:r>
            <a:r>
              <a:rPr dirty="0" sz="1000" spc="-5">
                <a:latin typeface="Cambria Math"/>
                <a:cs typeface="Cambria Math"/>
              </a:rPr>
              <a:t>− </a:t>
            </a:r>
            <a:r>
              <a:rPr dirty="0" baseline="2777" sz="1500" spc="-225">
                <a:latin typeface="Cambria Math"/>
                <a:cs typeface="Cambria Math"/>
              </a:rPr>
              <a:t>(</a:t>
            </a:r>
            <a:r>
              <a:rPr dirty="0" sz="1000" spc="-150">
                <a:latin typeface="Cambria Math"/>
                <a:cs typeface="Cambria Math"/>
              </a:rPr>
              <a:t>11𝑓𝑓𝑓𝑓</a:t>
            </a:r>
            <a:r>
              <a:rPr dirty="0" baseline="2777" sz="1500" spc="-225">
                <a:latin typeface="Cambria Math"/>
                <a:cs typeface="Cambria Math"/>
              </a:rPr>
              <a:t>)</a:t>
            </a:r>
            <a:r>
              <a:rPr dirty="0" baseline="27777" sz="1050" spc="-225">
                <a:latin typeface="Cambria Math"/>
                <a:cs typeface="Cambria Math"/>
              </a:rPr>
              <a:t>2</a:t>
            </a:r>
            <a:r>
              <a:rPr dirty="0" sz="1000" spc="-150">
                <a:latin typeface="Cambria Math"/>
                <a:cs typeface="Cambria Math"/>
              </a:rPr>
              <a:t>� </a:t>
            </a:r>
            <a:r>
              <a:rPr dirty="0" sz="1000" spc="-5">
                <a:latin typeface="Cambria Math"/>
                <a:cs typeface="Cambria Math"/>
              </a:rPr>
              <a:t>= </a:t>
            </a:r>
            <a:r>
              <a:rPr dirty="0" sz="1000" spc="-75">
                <a:latin typeface="Cambria Math"/>
                <a:cs typeface="Cambria Math"/>
              </a:rPr>
              <a:t>−36.01𝑘𝑘 </a:t>
            </a:r>
            <a:r>
              <a:rPr dirty="0" sz="1000" spc="-5">
                <a:latin typeface="Cambria Math"/>
                <a:cs typeface="Cambria Math"/>
              </a:rPr>
              <a:t>∙  </a:t>
            </a:r>
            <a:r>
              <a:rPr dirty="0" sz="1000" spc="-434">
                <a:latin typeface="Cambria Math"/>
                <a:cs typeface="Cambria Math"/>
              </a:rPr>
              <a:t>𝑓𝑓𝑓𝑓</a:t>
            </a:r>
            <a:endParaRPr sz="1000">
              <a:latin typeface="Cambria Math"/>
              <a:cs typeface="Cambria Math"/>
            </a:endParaRPr>
          </a:p>
        </p:txBody>
      </p:sp>
      <p:sp>
        <p:nvSpPr>
          <p:cNvPr id="42" name="object 42"/>
          <p:cNvSpPr/>
          <p:nvPr/>
        </p:nvSpPr>
        <p:spPr>
          <a:xfrm>
            <a:off x="3133344" y="5545073"/>
            <a:ext cx="719455" cy="0"/>
          </a:xfrm>
          <a:custGeom>
            <a:avLst/>
            <a:gdLst/>
            <a:ahLst/>
            <a:cxnLst/>
            <a:rect l="l" t="t" r="r" b="b"/>
            <a:pathLst>
              <a:path w="719454" h="0">
                <a:moveTo>
                  <a:pt x="0" y="0"/>
                </a:moveTo>
                <a:lnTo>
                  <a:pt x="719340" y="0"/>
                </a:lnTo>
              </a:path>
            </a:pathLst>
          </a:custGeom>
          <a:ln w="7620">
            <a:solidFill>
              <a:srgbClr val="000000"/>
            </a:solidFill>
          </a:ln>
        </p:spPr>
        <p:txBody>
          <a:bodyPr wrap="square" lIns="0" tIns="0" rIns="0" bIns="0" rtlCol="0"/>
          <a:lstStyle/>
          <a:p/>
        </p:txBody>
      </p:sp>
      <p:sp>
        <p:nvSpPr>
          <p:cNvPr id="43" name="object 43"/>
          <p:cNvSpPr/>
          <p:nvPr/>
        </p:nvSpPr>
        <p:spPr>
          <a:xfrm>
            <a:off x="3936491" y="5545073"/>
            <a:ext cx="256540" cy="0"/>
          </a:xfrm>
          <a:custGeom>
            <a:avLst/>
            <a:gdLst/>
            <a:ahLst/>
            <a:cxnLst/>
            <a:rect l="l" t="t" r="r" b="b"/>
            <a:pathLst>
              <a:path w="256539" h="0">
                <a:moveTo>
                  <a:pt x="0" y="0"/>
                </a:moveTo>
                <a:lnTo>
                  <a:pt x="256032" y="0"/>
                </a:lnTo>
              </a:path>
            </a:pathLst>
          </a:custGeom>
          <a:ln w="7620">
            <a:solidFill>
              <a:srgbClr val="000000"/>
            </a:solidFill>
          </a:ln>
        </p:spPr>
        <p:txBody>
          <a:bodyPr wrap="square" lIns="0" tIns="0" rIns="0" bIns="0" rtlCol="0"/>
          <a:lstStyle/>
          <a:p/>
        </p:txBody>
      </p:sp>
      <p:sp>
        <p:nvSpPr>
          <p:cNvPr id="44" name="object 44"/>
          <p:cNvSpPr/>
          <p:nvPr/>
        </p:nvSpPr>
        <p:spPr>
          <a:xfrm>
            <a:off x="3108960" y="5936748"/>
            <a:ext cx="687705" cy="0"/>
          </a:xfrm>
          <a:custGeom>
            <a:avLst/>
            <a:gdLst/>
            <a:ahLst/>
            <a:cxnLst/>
            <a:rect l="l" t="t" r="r" b="b"/>
            <a:pathLst>
              <a:path w="687704" h="0">
                <a:moveTo>
                  <a:pt x="0" y="0"/>
                </a:moveTo>
                <a:lnTo>
                  <a:pt x="687324" y="0"/>
                </a:lnTo>
              </a:path>
            </a:pathLst>
          </a:custGeom>
          <a:ln w="7607">
            <a:solidFill>
              <a:srgbClr val="000000"/>
            </a:solidFill>
          </a:ln>
        </p:spPr>
        <p:txBody>
          <a:bodyPr wrap="square" lIns="0" tIns="0" rIns="0" bIns="0" rtlCol="0"/>
          <a:lstStyle/>
          <a:p/>
        </p:txBody>
      </p:sp>
      <p:sp>
        <p:nvSpPr>
          <p:cNvPr id="45" name="object 45"/>
          <p:cNvSpPr/>
          <p:nvPr/>
        </p:nvSpPr>
        <p:spPr>
          <a:xfrm>
            <a:off x="3880103" y="5936748"/>
            <a:ext cx="256540" cy="0"/>
          </a:xfrm>
          <a:custGeom>
            <a:avLst/>
            <a:gdLst/>
            <a:ahLst/>
            <a:cxnLst/>
            <a:rect l="l" t="t" r="r" b="b"/>
            <a:pathLst>
              <a:path w="256539" h="0">
                <a:moveTo>
                  <a:pt x="0" y="0"/>
                </a:moveTo>
                <a:lnTo>
                  <a:pt x="256032" y="0"/>
                </a:lnTo>
              </a:path>
            </a:pathLst>
          </a:custGeom>
          <a:ln w="7607">
            <a:solidFill>
              <a:srgbClr val="000000"/>
            </a:solidFill>
          </a:ln>
        </p:spPr>
        <p:txBody>
          <a:bodyPr wrap="square" lIns="0" tIns="0" rIns="0" bIns="0" rtlCol="0"/>
          <a:lstStyle/>
          <a:p/>
        </p:txBody>
      </p:sp>
      <p:sp>
        <p:nvSpPr>
          <p:cNvPr id="46" name="object 46"/>
          <p:cNvSpPr txBox="1"/>
          <p:nvPr/>
        </p:nvSpPr>
        <p:spPr>
          <a:xfrm>
            <a:off x="2782314" y="5313053"/>
            <a:ext cx="2202180" cy="697865"/>
          </a:xfrm>
          <a:prstGeom prst="rect">
            <a:avLst/>
          </a:prstGeom>
        </p:spPr>
        <p:txBody>
          <a:bodyPr wrap="square" lIns="0" tIns="43180" rIns="0" bIns="0" rtlCol="0" vert="horz">
            <a:spAutoFit/>
          </a:bodyPr>
          <a:lstStyle/>
          <a:p>
            <a:pPr marL="367665">
              <a:lnSpc>
                <a:spcPct val="100000"/>
              </a:lnSpc>
              <a:spcBef>
                <a:spcPts val="340"/>
              </a:spcBef>
            </a:pPr>
            <a:r>
              <a:rPr dirty="0" sz="1000" spc="-75">
                <a:latin typeface="Cambria Math"/>
                <a:cs typeface="Cambria Math"/>
              </a:rPr>
              <a:t>−36.01𝑘𝑘 </a:t>
            </a:r>
            <a:r>
              <a:rPr dirty="0" sz="1000" spc="-5">
                <a:latin typeface="Cambria Math"/>
                <a:cs typeface="Cambria Math"/>
              </a:rPr>
              <a:t>∙</a:t>
            </a:r>
            <a:r>
              <a:rPr dirty="0" sz="1000" spc="-30">
                <a:latin typeface="Cambria Math"/>
                <a:cs typeface="Cambria Math"/>
              </a:rPr>
              <a:t> </a:t>
            </a:r>
            <a:r>
              <a:rPr dirty="0" sz="1000" spc="-315">
                <a:latin typeface="Cambria Math"/>
                <a:cs typeface="Cambria Math"/>
              </a:rPr>
              <a:t>𝑓𝑓𝑓𝑓</a:t>
            </a:r>
            <a:r>
              <a:rPr dirty="0" sz="1000" spc="575">
                <a:latin typeface="Cambria Math"/>
                <a:cs typeface="Cambria Math"/>
              </a:rPr>
              <a:t> </a:t>
            </a:r>
            <a:r>
              <a:rPr dirty="0" sz="1000" spc="-165">
                <a:latin typeface="Cambria Math"/>
                <a:cs typeface="Cambria Math"/>
              </a:rPr>
              <a:t>12𝑠𝑠𝑠𝑠</a:t>
            </a:r>
            <a:endParaRPr sz="1000">
              <a:latin typeface="Cambria Math"/>
              <a:cs typeface="Cambria Math"/>
            </a:endParaRPr>
          </a:p>
          <a:p>
            <a:pPr marL="88265">
              <a:lnSpc>
                <a:spcPct val="100000"/>
              </a:lnSpc>
              <a:spcBef>
                <a:spcPts val="240"/>
              </a:spcBef>
            </a:pPr>
            <a:r>
              <a:rPr dirty="0" baseline="36111" sz="1500" spc="-517">
                <a:latin typeface="Cambria Math"/>
                <a:cs typeface="Cambria Math"/>
              </a:rPr>
              <a:t>𝑓𝑓</a:t>
            </a:r>
            <a:r>
              <a:rPr dirty="0" baseline="35714" sz="1050" spc="-517">
                <a:latin typeface="Cambria Math"/>
                <a:cs typeface="Cambria Math"/>
              </a:rPr>
              <a:t>𝑑𝑑</a:t>
            </a:r>
            <a:r>
              <a:rPr dirty="0" baseline="35714" sz="1050" spc="277">
                <a:latin typeface="Cambria Math"/>
                <a:cs typeface="Cambria Math"/>
              </a:rPr>
              <a:t> </a:t>
            </a:r>
            <a:r>
              <a:rPr dirty="0" baseline="36111" sz="1500" spc="-7">
                <a:latin typeface="Cambria Math"/>
                <a:cs typeface="Cambria Math"/>
              </a:rPr>
              <a:t>= </a:t>
            </a:r>
            <a:r>
              <a:rPr dirty="0" sz="1000" spc="-75">
                <a:latin typeface="Cambria Math"/>
                <a:cs typeface="Cambria Math"/>
              </a:rPr>
              <a:t>−19152.5𝑠𝑠𝑠𝑠</a:t>
            </a:r>
            <a:r>
              <a:rPr dirty="0" baseline="23809" sz="1050" spc="-112">
                <a:latin typeface="Cambria Math"/>
                <a:cs typeface="Cambria Math"/>
              </a:rPr>
              <a:t>3 </a:t>
            </a:r>
            <a:r>
              <a:rPr dirty="0" baseline="36111" sz="1500" spc="-382">
                <a:latin typeface="Cambria Math"/>
                <a:cs typeface="Cambria Math"/>
              </a:rPr>
              <a:t>�</a:t>
            </a:r>
            <a:r>
              <a:rPr dirty="0" baseline="36111" sz="1500" spc="30">
                <a:latin typeface="Cambria Math"/>
                <a:cs typeface="Cambria Math"/>
              </a:rPr>
              <a:t> </a:t>
            </a:r>
            <a:r>
              <a:rPr dirty="0" sz="1000" spc="-254">
                <a:latin typeface="Cambria Math"/>
                <a:cs typeface="Cambria Math"/>
              </a:rPr>
              <a:t>1𝑓𝑓𝑓𝑓</a:t>
            </a:r>
            <a:r>
              <a:rPr dirty="0" sz="1000" spc="60">
                <a:latin typeface="Cambria Math"/>
                <a:cs typeface="Cambria Math"/>
              </a:rPr>
              <a:t> </a:t>
            </a:r>
            <a:r>
              <a:rPr dirty="0" baseline="36111" sz="1500" spc="-382">
                <a:latin typeface="Cambria Math"/>
                <a:cs typeface="Cambria Math"/>
              </a:rPr>
              <a:t>�</a:t>
            </a:r>
            <a:r>
              <a:rPr dirty="0" baseline="36111" sz="1500" spc="89">
                <a:latin typeface="Cambria Math"/>
                <a:cs typeface="Cambria Math"/>
              </a:rPr>
              <a:t> </a:t>
            </a:r>
            <a:r>
              <a:rPr dirty="0" baseline="36111" sz="1500" spc="-7">
                <a:latin typeface="Cambria Math"/>
                <a:cs typeface="Cambria Math"/>
              </a:rPr>
              <a:t>=</a:t>
            </a:r>
            <a:r>
              <a:rPr dirty="0" baseline="36111" sz="1500" spc="-142">
                <a:latin typeface="Cambria Math"/>
                <a:cs typeface="Cambria Math"/>
              </a:rPr>
              <a:t> </a:t>
            </a:r>
            <a:r>
              <a:rPr dirty="0" baseline="36111" sz="1500" spc="-232">
                <a:latin typeface="Cambria Math"/>
                <a:cs typeface="Cambria Math"/>
              </a:rPr>
              <a:t>0.023𝑘𝑘𝑠𝑠𝑠𝑠</a:t>
            </a:r>
            <a:endParaRPr baseline="36111" sz="1500">
              <a:latin typeface="Cambria Math"/>
              <a:cs typeface="Cambria Math"/>
            </a:endParaRPr>
          </a:p>
          <a:p>
            <a:pPr marL="326390">
              <a:lnSpc>
                <a:spcPts val="985"/>
              </a:lnSpc>
              <a:spcBef>
                <a:spcPts val="445"/>
              </a:spcBef>
            </a:pPr>
            <a:r>
              <a:rPr dirty="0" sz="1000" spc="-75">
                <a:latin typeface="Cambria Math"/>
                <a:cs typeface="Cambria Math"/>
              </a:rPr>
              <a:t>−36.01𝑘𝑘 </a:t>
            </a:r>
            <a:r>
              <a:rPr dirty="0" sz="1000" spc="-5">
                <a:latin typeface="Cambria Math"/>
                <a:cs typeface="Cambria Math"/>
              </a:rPr>
              <a:t>∙</a:t>
            </a:r>
            <a:r>
              <a:rPr dirty="0" sz="1000" spc="-45">
                <a:latin typeface="Cambria Math"/>
                <a:cs typeface="Cambria Math"/>
              </a:rPr>
              <a:t> </a:t>
            </a:r>
            <a:r>
              <a:rPr dirty="0" sz="1000" spc="-315">
                <a:latin typeface="Cambria Math"/>
                <a:cs typeface="Cambria Math"/>
              </a:rPr>
              <a:t>𝑓𝑓𝑓𝑓</a:t>
            </a:r>
            <a:r>
              <a:rPr dirty="0" sz="1000" spc="459">
                <a:latin typeface="Cambria Math"/>
                <a:cs typeface="Cambria Math"/>
              </a:rPr>
              <a:t> </a:t>
            </a:r>
            <a:r>
              <a:rPr dirty="0" sz="1000" spc="-165">
                <a:latin typeface="Cambria Math"/>
                <a:cs typeface="Cambria Math"/>
              </a:rPr>
              <a:t>12𝑠𝑠𝑠𝑠</a:t>
            </a:r>
            <a:endParaRPr sz="1000">
              <a:latin typeface="Cambria Math"/>
              <a:cs typeface="Cambria Math"/>
            </a:endParaRPr>
          </a:p>
          <a:p>
            <a:pPr marL="50800">
              <a:lnSpc>
                <a:spcPts val="985"/>
              </a:lnSpc>
            </a:pPr>
            <a:r>
              <a:rPr dirty="0" sz="1000" spc="-275">
                <a:latin typeface="Cambria Math"/>
                <a:cs typeface="Cambria Math"/>
              </a:rPr>
              <a:t>𝑓𝑓</a:t>
            </a:r>
            <a:r>
              <a:rPr dirty="0" baseline="-15873" sz="1050" spc="-412">
                <a:latin typeface="Cambria Math"/>
                <a:cs typeface="Cambria Math"/>
              </a:rPr>
              <a:t>𝑠𝑠</a:t>
            </a:r>
            <a:r>
              <a:rPr dirty="0" baseline="-15873" sz="1050" spc="270">
                <a:latin typeface="Cambria Math"/>
                <a:cs typeface="Cambria Math"/>
              </a:rPr>
              <a:t> </a:t>
            </a:r>
            <a:r>
              <a:rPr dirty="0" sz="1000" spc="-5">
                <a:latin typeface="Cambria Math"/>
                <a:cs typeface="Cambria Math"/>
              </a:rPr>
              <a:t>= </a:t>
            </a:r>
            <a:r>
              <a:rPr dirty="0" baseline="-36111" sz="1500" spc="-120">
                <a:latin typeface="Cambria Math"/>
                <a:cs typeface="Cambria Math"/>
              </a:rPr>
              <a:t>20594.8𝑠𝑠𝑠𝑠</a:t>
            </a:r>
            <a:r>
              <a:rPr dirty="0" baseline="-27777" sz="1050" spc="-120">
                <a:latin typeface="Cambria Math"/>
                <a:cs typeface="Cambria Math"/>
              </a:rPr>
              <a:t>3  </a:t>
            </a:r>
            <a:r>
              <a:rPr dirty="0" sz="1000" spc="-254">
                <a:latin typeface="Cambria Math"/>
                <a:cs typeface="Cambria Math"/>
              </a:rPr>
              <a:t>�</a:t>
            </a:r>
            <a:r>
              <a:rPr dirty="0" sz="1000" spc="15">
                <a:latin typeface="Cambria Math"/>
                <a:cs typeface="Cambria Math"/>
              </a:rPr>
              <a:t> </a:t>
            </a:r>
            <a:r>
              <a:rPr dirty="0" baseline="-36111" sz="1500" spc="-382">
                <a:latin typeface="Cambria Math"/>
                <a:cs typeface="Cambria Math"/>
              </a:rPr>
              <a:t>1𝑓𝑓𝑓𝑓</a:t>
            </a:r>
            <a:r>
              <a:rPr dirty="0" baseline="-36111" sz="1500" spc="82">
                <a:latin typeface="Cambria Math"/>
                <a:cs typeface="Cambria Math"/>
              </a:rPr>
              <a:t> </a:t>
            </a:r>
            <a:r>
              <a:rPr dirty="0" sz="1000" spc="-254">
                <a:latin typeface="Cambria Math"/>
                <a:cs typeface="Cambria Math"/>
              </a:rPr>
              <a:t>�</a:t>
            </a:r>
            <a:r>
              <a:rPr dirty="0" sz="1000" spc="55">
                <a:latin typeface="Cambria Math"/>
                <a:cs typeface="Cambria Math"/>
              </a:rPr>
              <a:t> </a:t>
            </a:r>
            <a:r>
              <a:rPr dirty="0" sz="1000" spc="-5">
                <a:latin typeface="Cambria Math"/>
                <a:cs typeface="Cambria Math"/>
              </a:rPr>
              <a:t>=</a:t>
            </a:r>
            <a:r>
              <a:rPr dirty="0" sz="1000" spc="-45">
                <a:latin typeface="Cambria Math"/>
                <a:cs typeface="Cambria Math"/>
              </a:rPr>
              <a:t> </a:t>
            </a:r>
            <a:r>
              <a:rPr dirty="0" sz="1000" spc="-140">
                <a:latin typeface="Cambria Math"/>
                <a:cs typeface="Cambria Math"/>
              </a:rPr>
              <a:t>−0.021𝑘𝑘𝑠𝑠𝑠𝑠</a:t>
            </a:r>
            <a:endParaRPr sz="1000">
              <a:latin typeface="Cambria Math"/>
              <a:cs typeface="Cambria Math"/>
            </a:endParaRPr>
          </a:p>
        </p:txBody>
      </p:sp>
      <p:sp>
        <p:nvSpPr>
          <p:cNvPr id="47" name="object 47"/>
          <p:cNvSpPr txBox="1"/>
          <p:nvPr/>
        </p:nvSpPr>
        <p:spPr>
          <a:xfrm>
            <a:off x="673100" y="6141211"/>
            <a:ext cx="73977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At Harp</a:t>
            </a:r>
            <a:r>
              <a:rPr dirty="0" sz="1000" spc="-40">
                <a:latin typeface="Times New Roman"/>
                <a:cs typeface="Times New Roman"/>
              </a:rPr>
              <a:t> </a:t>
            </a:r>
            <a:r>
              <a:rPr dirty="0" sz="1000" spc="-5">
                <a:latin typeface="Times New Roman"/>
                <a:cs typeface="Times New Roman"/>
              </a:rPr>
              <a:t>Point</a:t>
            </a:r>
            <a:endParaRPr sz="1000">
              <a:latin typeface="Times New Roman"/>
              <a:cs typeface="Times New Roman"/>
            </a:endParaRPr>
          </a:p>
        </p:txBody>
      </p:sp>
      <p:sp>
        <p:nvSpPr>
          <p:cNvPr id="48" name="object 48"/>
          <p:cNvSpPr txBox="1"/>
          <p:nvPr/>
        </p:nvSpPr>
        <p:spPr>
          <a:xfrm>
            <a:off x="2377478" y="6366747"/>
            <a:ext cx="3014980" cy="177800"/>
          </a:xfrm>
          <a:prstGeom prst="rect">
            <a:avLst/>
          </a:prstGeom>
        </p:spPr>
        <p:txBody>
          <a:bodyPr wrap="square" lIns="0" tIns="12065" rIns="0" bIns="0" rtlCol="0" vert="horz">
            <a:spAutoFit/>
          </a:bodyPr>
          <a:lstStyle/>
          <a:p>
            <a:pPr marL="38100">
              <a:lnSpc>
                <a:spcPct val="100000"/>
              </a:lnSpc>
              <a:spcBef>
                <a:spcPts val="95"/>
              </a:spcBef>
            </a:pPr>
            <a:r>
              <a:rPr dirty="0" sz="1000" spc="-475">
                <a:latin typeface="Cambria Math"/>
                <a:cs typeface="Cambria Math"/>
              </a:rPr>
              <a:t>𝑤𝑤</a:t>
            </a:r>
            <a:r>
              <a:rPr dirty="0" sz="1000" spc="80">
                <a:latin typeface="Cambria Math"/>
                <a:cs typeface="Cambria Math"/>
              </a:rPr>
              <a:t> </a:t>
            </a:r>
            <a:r>
              <a:rPr dirty="0" sz="1000" spc="-5">
                <a:latin typeface="Cambria Math"/>
                <a:cs typeface="Cambria Math"/>
              </a:rPr>
              <a:t>= </a:t>
            </a:r>
            <a:r>
              <a:rPr dirty="0" sz="1000" spc="-145">
                <a:latin typeface="Cambria Math"/>
                <a:cs typeface="Cambria Math"/>
              </a:rPr>
              <a:t>0.4𝐿𝐿</a:t>
            </a:r>
            <a:r>
              <a:rPr dirty="0" baseline="-15873" sz="1050" spc="-217">
                <a:latin typeface="Cambria Math"/>
                <a:cs typeface="Cambria Math"/>
              </a:rPr>
              <a:t>𝑔𝑔 </a:t>
            </a:r>
            <a:r>
              <a:rPr dirty="0" sz="1000" spc="-5">
                <a:latin typeface="Cambria Math"/>
                <a:cs typeface="Cambria Math"/>
              </a:rPr>
              <a:t>− </a:t>
            </a:r>
            <a:r>
              <a:rPr dirty="0" sz="1000" spc="-360">
                <a:latin typeface="Cambria Math"/>
                <a:cs typeface="Cambria Math"/>
              </a:rPr>
              <a:t>𝐴𝐴</a:t>
            </a:r>
            <a:r>
              <a:rPr dirty="0" sz="1000" spc="75">
                <a:latin typeface="Cambria Math"/>
                <a:cs typeface="Cambria Math"/>
              </a:rPr>
              <a:t> </a:t>
            </a:r>
            <a:r>
              <a:rPr dirty="0" sz="1000" spc="-5">
                <a:latin typeface="Cambria Math"/>
                <a:cs typeface="Cambria Math"/>
              </a:rPr>
              <a:t>= </a:t>
            </a:r>
            <a:r>
              <a:rPr dirty="0" sz="1000" spc="-80">
                <a:latin typeface="Cambria Math"/>
                <a:cs typeface="Cambria Math"/>
              </a:rPr>
              <a:t>0.4</a:t>
            </a:r>
            <a:r>
              <a:rPr dirty="0" baseline="2777" sz="1500" spc="-120">
                <a:latin typeface="Cambria Math"/>
                <a:cs typeface="Cambria Math"/>
              </a:rPr>
              <a:t>(</a:t>
            </a:r>
            <a:r>
              <a:rPr dirty="0" sz="1000" spc="-80">
                <a:latin typeface="Cambria Math"/>
                <a:cs typeface="Cambria Math"/>
              </a:rPr>
              <a:t>162.995𝑓𝑓𝑓𝑓</a:t>
            </a:r>
            <a:r>
              <a:rPr dirty="0" baseline="2777" sz="1500" spc="-120">
                <a:latin typeface="Cambria Math"/>
                <a:cs typeface="Cambria Math"/>
              </a:rPr>
              <a:t>) </a:t>
            </a:r>
            <a:r>
              <a:rPr dirty="0" sz="1000" spc="-5">
                <a:latin typeface="Cambria Math"/>
                <a:cs typeface="Cambria Math"/>
              </a:rPr>
              <a:t>− </a:t>
            </a:r>
            <a:r>
              <a:rPr dirty="0" sz="1000" spc="-160">
                <a:latin typeface="Cambria Math"/>
                <a:cs typeface="Cambria Math"/>
              </a:rPr>
              <a:t>8.25𝑓𝑓𝑓𝑓 </a:t>
            </a:r>
            <a:r>
              <a:rPr dirty="0" sz="1000" spc="-5">
                <a:latin typeface="Cambria Math"/>
                <a:cs typeface="Cambria Math"/>
              </a:rPr>
              <a:t>=</a:t>
            </a:r>
            <a:r>
              <a:rPr dirty="0" sz="1000" spc="-60">
                <a:latin typeface="Cambria Math"/>
                <a:cs typeface="Cambria Math"/>
              </a:rPr>
              <a:t> </a:t>
            </a:r>
            <a:r>
              <a:rPr dirty="0" sz="1000" spc="-130">
                <a:latin typeface="Cambria Math"/>
                <a:cs typeface="Cambria Math"/>
              </a:rPr>
              <a:t>56.948𝑓𝑓𝑓𝑓</a:t>
            </a:r>
            <a:endParaRPr sz="1000">
              <a:latin typeface="Cambria Math"/>
              <a:cs typeface="Cambria Math"/>
            </a:endParaRPr>
          </a:p>
        </p:txBody>
      </p:sp>
      <p:sp>
        <p:nvSpPr>
          <p:cNvPr id="49" name="object 49"/>
          <p:cNvSpPr txBox="1"/>
          <p:nvPr/>
        </p:nvSpPr>
        <p:spPr>
          <a:xfrm>
            <a:off x="1605788" y="6758431"/>
            <a:ext cx="8382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𝑔𝑔</a:t>
            </a:r>
            <a:endParaRPr sz="700">
              <a:latin typeface="Cambria Math"/>
              <a:cs typeface="Cambria Math"/>
            </a:endParaRPr>
          </a:p>
        </p:txBody>
      </p:sp>
      <p:sp>
        <p:nvSpPr>
          <p:cNvPr id="50" name="object 50"/>
          <p:cNvSpPr txBox="1"/>
          <p:nvPr/>
        </p:nvSpPr>
        <p:spPr>
          <a:xfrm>
            <a:off x="2099635" y="6779806"/>
            <a:ext cx="95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endParaRPr sz="1000">
              <a:latin typeface="Cambria Math"/>
              <a:cs typeface="Cambria Math"/>
            </a:endParaRPr>
          </a:p>
        </p:txBody>
      </p:sp>
      <p:sp>
        <p:nvSpPr>
          <p:cNvPr id="51" name="object 51"/>
          <p:cNvSpPr/>
          <p:nvPr/>
        </p:nvSpPr>
        <p:spPr>
          <a:xfrm>
            <a:off x="1850135" y="6797802"/>
            <a:ext cx="596265" cy="0"/>
          </a:xfrm>
          <a:custGeom>
            <a:avLst/>
            <a:gdLst/>
            <a:ahLst/>
            <a:cxnLst/>
            <a:rect l="l" t="t" r="r" b="b"/>
            <a:pathLst>
              <a:path w="596264" h="0">
                <a:moveTo>
                  <a:pt x="0" y="0"/>
                </a:moveTo>
                <a:lnTo>
                  <a:pt x="595884" y="0"/>
                </a:lnTo>
              </a:path>
            </a:pathLst>
          </a:custGeom>
          <a:ln w="7620">
            <a:solidFill>
              <a:srgbClr val="000000"/>
            </a:solidFill>
          </a:ln>
        </p:spPr>
        <p:txBody>
          <a:bodyPr wrap="square" lIns="0" tIns="0" rIns="0" bIns="0" rtlCol="0"/>
          <a:lstStyle/>
          <a:p/>
        </p:txBody>
      </p:sp>
      <p:sp>
        <p:nvSpPr>
          <p:cNvPr id="52" name="object 52"/>
          <p:cNvSpPr txBox="1"/>
          <p:nvPr/>
        </p:nvSpPr>
        <p:spPr>
          <a:xfrm>
            <a:off x="1484240" y="6596898"/>
            <a:ext cx="4801235" cy="274955"/>
          </a:xfrm>
          <a:prstGeom prst="rect">
            <a:avLst/>
          </a:prstGeom>
        </p:spPr>
        <p:txBody>
          <a:bodyPr wrap="square" lIns="0" tIns="12065" rIns="0" bIns="0" rtlCol="0" vert="horz">
            <a:spAutoFit/>
          </a:bodyPr>
          <a:lstStyle/>
          <a:p>
            <a:pPr marL="365760">
              <a:lnSpc>
                <a:spcPts val="985"/>
              </a:lnSpc>
              <a:spcBef>
                <a:spcPts val="95"/>
              </a:spcBef>
            </a:pPr>
            <a:r>
              <a:rPr dirty="0" baseline="2777" sz="1500" spc="-225">
                <a:latin typeface="Cambria Math"/>
                <a:cs typeface="Cambria Math"/>
              </a:rPr>
              <a:t>(</a:t>
            </a:r>
            <a:r>
              <a:rPr dirty="0" sz="1000" spc="-150">
                <a:latin typeface="Cambria Math"/>
                <a:cs typeface="Cambria Math"/>
              </a:rPr>
              <a:t>1.058𝑘𝑘𝑘𝑘𝑓𝑓</a:t>
            </a:r>
            <a:r>
              <a:rPr dirty="0" baseline="2777" sz="1500" spc="-225">
                <a:latin typeface="Cambria Math"/>
                <a:cs typeface="Cambria Math"/>
              </a:rPr>
              <a:t>)</a:t>
            </a:r>
            <a:endParaRPr baseline="2777" sz="1500">
              <a:latin typeface="Cambria Math"/>
              <a:cs typeface="Cambria Math"/>
            </a:endParaRPr>
          </a:p>
          <a:p>
            <a:pPr marL="38100">
              <a:lnSpc>
                <a:spcPts val="985"/>
              </a:lnSpc>
              <a:tabLst>
                <a:tab pos="982980" algn="l"/>
              </a:tabLst>
            </a:pPr>
            <a:r>
              <a:rPr dirty="0" sz="1000" spc="-430">
                <a:latin typeface="Cambria Math"/>
                <a:cs typeface="Cambria Math"/>
              </a:rPr>
              <a:t>𝑀𝑀</a:t>
            </a:r>
            <a:r>
              <a:rPr dirty="0" sz="1000" spc="480">
                <a:latin typeface="Cambria Math"/>
                <a:cs typeface="Cambria Math"/>
              </a:rPr>
              <a:t> </a:t>
            </a:r>
            <a:r>
              <a:rPr dirty="0" sz="1000" spc="-5">
                <a:latin typeface="Cambria Math"/>
                <a:cs typeface="Cambria Math"/>
              </a:rPr>
              <a:t>=	</a:t>
            </a:r>
            <a:r>
              <a:rPr dirty="0" sz="1000" spc="-110">
                <a:latin typeface="Cambria Math"/>
                <a:cs typeface="Cambria Math"/>
              </a:rPr>
              <a:t>�</a:t>
            </a:r>
            <a:r>
              <a:rPr dirty="0" baseline="2777" sz="1500" spc="-165">
                <a:latin typeface="Cambria Math"/>
                <a:cs typeface="Cambria Math"/>
              </a:rPr>
              <a:t>(</a:t>
            </a:r>
            <a:r>
              <a:rPr dirty="0" sz="1000" spc="-110">
                <a:latin typeface="Cambria Math"/>
                <a:cs typeface="Cambria Math"/>
              </a:rPr>
              <a:t>146.495𝑓𝑓𝑓𝑓</a:t>
            </a:r>
            <a:r>
              <a:rPr dirty="0" baseline="2777" sz="1500" spc="-165">
                <a:latin typeface="Cambria Math"/>
                <a:cs typeface="Cambria Math"/>
              </a:rPr>
              <a:t>)(</a:t>
            </a:r>
            <a:r>
              <a:rPr dirty="0" sz="1000" spc="-110">
                <a:latin typeface="Cambria Math"/>
                <a:cs typeface="Cambria Math"/>
              </a:rPr>
              <a:t>56.948𝑓𝑓𝑓𝑓</a:t>
            </a:r>
            <a:r>
              <a:rPr dirty="0" baseline="2777" sz="1500" spc="-165">
                <a:latin typeface="Cambria Math"/>
                <a:cs typeface="Cambria Math"/>
              </a:rPr>
              <a:t>) </a:t>
            </a:r>
            <a:r>
              <a:rPr dirty="0" sz="1000" spc="-5">
                <a:latin typeface="Cambria Math"/>
                <a:cs typeface="Cambria Math"/>
              </a:rPr>
              <a:t>− </a:t>
            </a:r>
            <a:r>
              <a:rPr dirty="0" baseline="2777" sz="1500" spc="-142">
                <a:latin typeface="Cambria Math"/>
                <a:cs typeface="Cambria Math"/>
              </a:rPr>
              <a:t>(</a:t>
            </a:r>
            <a:r>
              <a:rPr dirty="0" sz="1000" spc="-95">
                <a:latin typeface="Cambria Math"/>
                <a:cs typeface="Cambria Math"/>
              </a:rPr>
              <a:t>56.948𝑓𝑓𝑓𝑓</a:t>
            </a:r>
            <a:r>
              <a:rPr dirty="0" baseline="2777" sz="1500" spc="-142">
                <a:latin typeface="Cambria Math"/>
                <a:cs typeface="Cambria Math"/>
              </a:rPr>
              <a:t>)</a:t>
            </a:r>
            <a:r>
              <a:rPr dirty="0" baseline="27777" sz="1050" spc="-142">
                <a:latin typeface="Cambria Math"/>
                <a:cs typeface="Cambria Math"/>
              </a:rPr>
              <a:t>2 </a:t>
            </a:r>
            <a:r>
              <a:rPr dirty="0" sz="1000" spc="-5">
                <a:latin typeface="Cambria Math"/>
                <a:cs typeface="Cambria Math"/>
              </a:rPr>
              <a:t>− </a:t>
            </a:r>
            <a:r>
              <a:rPr dirty="0" baseline="2777" sz="1500" spc="-195">
                <a:latin typeface="Cambria Math"/>
                <a:cs typeface="Cambria Math"/>
              </a:rPr>
              <a:t>(</a:t>
            </a:r>
            <a:r>
              <a:rPr dirty="0" sz="1000" spc="-130">
                <a:latin typeface="Cambria Math"/>
                <a:cs typeface="Cambria Math"/>
              </a:rPr>
              <a:t>8.25𝑓𝑓𝑓𝑓</a:t>
            </a:r>
            <a:r>
              <a:rPr dirty="0" baseline="2777" sz="1500" spc="-195">
                <a:latin typeface="Cambria Math"/>
                <a:cs typeface="Cambria Math"/>
              </a:rPr>
              <a:t>)</a:t>
            </a:r>
            <a:r>
              <a:rPr dirty="0" baseline="27777" sz="1050" spc="-195">
                <a:latin typeface="Cambria Math"/>
                <a:cs typeface="Cambria Math"/>
              </a:rPr>
              <a:t>2</a:t>
            </a:r>
            <a:r>
              <a:rPr dirty="0" sz="1000" spc="-130">
                <a:latin typeface="Cambria Math"/>
                <a:cs typeface="Cambria Math"/>
              </a:rPr>
              <a:t>�  </a:t>
            </a:r>
            <a:r>
              <a:rPr dirty="0" sz="1000" spc="-5">
                <a:latin typeface="Cambria Math"/>
                <a:cs typeface="Cambria Math"/>
              </a:rPr>
              <a:t>= </a:t>
            </a:r>
            <a:r>
              <a:rPr dirty="0" sz="1000" spc="-65">
                <a:latin typeface="Cambria Math"/>
                <a:cs typeface="Cambria Math"/>
              </a:rPr>
              <a:t>2689.16𝑘𝑘 </a:t>
            </a:r>
            <a:r>
              <a:rPr dirty="0" sz="1000" spc="-5">
                <a:latin typeface="Cambria Math"/>
                <a:cs typeface="Cambria Math"/>
              </a:rPr>
              <a:t>∙  </a:t>
            </a:r>
            <a:r>
              <a:rPr dirty="0" sz="1000" spc="-430">
                <a:latin typeface="Cambria Math"/>
                <a:cs typeface="Cambria Math"/>
              </a:rPr>
              <a:t>𝑓𝑓𝑓𝑓</a:t>
            </a:r>
            <a:endParaRPr sz="1000">
              <a:latin typeface="Cambria Math"/>
              <a:cs typeface="Cambria Math"/>
            </a:endParaRPr>
          </a:p>
        </p:txBody>
      </p:sp>
      <p:sp>
        <p:nvSpPr>
          <p:cNvPr id="53" name="object 53"/>
          <p:cNvSpPr/>
          <p:nvPr/>
        </p:nvSpPr>
        <p:spPr>
          <a:xfrm>
            <a:off x="3080004" y="7163561"/>
            <a:ext cx="733425" cy="0"/>
          </a:xfrm>
          <a:custGeom>
            <a:avLst/>
            <a:gdLst/>
            <a:ahLst/>
            <a:cxnLst/>
            <a:rect l="l" t="t" r="r" b="b"/>
            <a:pathLst>
              <a:path w="733425" h="0">
                <a:moveTo>
                  <a:pt x="0" y="0"/>
                </a:moveTo>
                <a:lnTo>
                  <a:pt x="733044" y="0"/>
                </a:lnTo>
              </a:path>
            </a:pathLst>
          </a:custGeom>
          <a:ln w="7619">
            <a:solidFill>
              <a:srgbClr val="000000"/>
            </a:solidFill>
          </a:ln>
        </p:spPr>
        <p:txBody>
          <a:bodyPr wrap="square" lIns="0" tIns="0" rIns="0" bIns="0" rtlCol="0"/>
          <a:lstStyle/>
          <a:p/>
        </p:txBody>
      </p:sp>
      <p:sp>
        <p:nvSpPr>
          <p:cNvPr id="54" name="object 54"/>
          <p:cNvSpPr/>
          <p:nvPr/>
        </p:nvSpPr>
        <p:spPr>
          <a:xfrm>
            <a:off x="3895344" y="7163561"/>
            <a:ext cx="256540" cy="0"/>
          </a:xfrm>
          <a:custGeom>
            <a:avLst/>
            <a:gdLst/>
            <a:ahLst/>
            <a:cxnLst/>
            <a:rect l="l" t="t" r="r" b="b"/>
            <a:pathLst>
              <a:path w="256539" h="0">
                <a:moveTo>
                  <a:pt x="0" y="0"/>
                </a:moveTo>
                <a:lnTo>
                  <a:pt x="256032" y="0"/>
                </a:lnTo>
              </a:path>
            </a:pathLst>
          </a:custGeom>
          <a:ln w="7619">
            <a:solidFill>
              <a:srgbClr val="000000"/>
            </a:solidFill>
          </a:ln>
        </p:spPr>
        <p:txBody>
          <a:bodyPr wrap="square" lIns="0" tIns="0" rIns="0" bIns="0" rtlCol="0"/>
          <a:lstStyle/>
          <a:p/>
        </p:txBody>
      </p:sp>
      <p:sp>
        <p:nvSpPr>
          <p:cNvPr id="55" name="object 55"/>
          <p:cNvSpPr txBox="1"/>
          <p:nvPr/>
        </p:nvSpPr>
        <p:spPr>
          <a:xfrm>
            <a:off x="2779815" y="6962658"/>
            <a:ext cx="2208530" cy="274955"/>
          </a:xfrm>
          <a:prstGeom prst="rect">
            <a:avLst/>
          </a:prstGeom>
        </p:spPr>
        <p:txBody>
          <a:bodyPr wrap="square" lIns="0" tIns="12065" rIns="0" bIns="0" rtlCol="0" vert="horz">
            <a:spAutoFit/>
          </a:bodyPr>
          <a:lstStyle/>
          <a:p>
            <a:pPr marL="299720">
              <a:lnSpc>
                <a:spcPts val="985"/>
              </a:lnSpc>
              <a:spcBef>
                <a:spcPts val="95"/>
              </a:spcBef>
            </a:pPr>
            <a:r>
              <a:rPr dirty="0" sz="1000" spc="-65">
                <a:latin typeface="Cambria Math"/>
                <a:cs typeface="Cambria Math"/>
              </a:rPr>
              <a:t>2689.16𝑘𝑘 </a:t>
            </a:r>
            <a:r>
              <a:rPr dirty="0" sz="1000" spc="-5">
                <a:latin typeface="Cambria Math"/>
                <a:cs typeface="Cambria Math"/>
              </a:rPr>
              <a:t>∙</a:t>
            </a:r>
            <a:r>
              <a:rPr dirty="0" sz="1000" spc="-55">
                <a:latin typeface="Cambria Math"/>
                <a:cs typeface="Cambria Math"/>
              </a:rPr>
              <a:t> </a:t>
            </a:r>
            <a:r>
              <a:rPr dirty="0" sz="1000" spc="-315">
                <a:latin typeface="Cambria Math"/>
                <a:cs typeface="Cambria Math"/>
              </a:rPr>
              <a:t>𝑓𝑓𝑓𝑓</a:t>
            </a:r>
            <a:r>
              <a:rPr dirty="0" sz="1000" spc="450">
                <a:latin typeface="Cambria Math"/>
                <a:cs typeface="Cambria Math"/>
              </a:rPr>
              <a:t> </a:t>
            </a:r>
            <a:r>
              <a:rPr dirty="0" sz="1000" spc="-165">
                <a:latin typeface="Cambria Math"/>
                <a:cs typeface="Cambria Math"/>
              </a:rPr>
              <a:t>12𝑠𝑠𝑠𝑠</a:t>
            </a:r>
            <a:endParaRPr sz="1000">
              <a:latin typeface="Cambria Math"/>
              <a:cs typeface="Cambria Math"/>
            </a:endParaRPr>
          </a:p>
          <a:p>
            <a:pPr marL="38100">
              <a:lnSpc>
                <a:spcPts val="985"/>
              </a:lnSpc>
            </a:pPr>
            <a:r>
              <a:rPr dirty="0" sz="1000" spc="-345">
                <a:latin typeface="Cambria Math"/>
                <a:cs typeface="Cambria Math"/>
              </a:rPr>
              <a:t>𝑓𝑓</a:t>
            </a:r>
            <a:r>
              <a:rPr dirty="0" baseline="-15873" sz="1050" spc="-517">
                <a:latin typeface="Cambria Math"/>
                <a:cs typeface="Cambria Math"/>
              </a:rPr>
              <a:t>𝑑𝑑</a:t>
            </a:r>
            <a:r>
              <a:rPr dirty="0" baseline="-15873" sz="1050" spc="262">
                <a:latin typeface="Cambria Math"/>
                <a:cs typeface="Cambria Math"/>
              </a:rPr>
              <a:t> </a:t>
            </a:r>
            <a:r>
              <a:rPr dirty="0" sz="1000" spc="-5">
                <a:latin typeface="Cambria Math"/>
                <a:cs typeface="Cambria Math"/>
              </a:rPr>
              <a:t>= </a:t>
            </a:r>
            <a:r>
              <a:rPr dirty="0" baseline="-36111" sz="1500" spc="-112">
                <a:latin typeface="Cambria Math"/>
                <a:cs typeface="Cambria Math"/>
              </a:rPr>
              <a:t>−19152.5𝑠𝑠𝑠𝑠</a:t>
            </a:r>
            <a:r>
              <a:rPr dirty="0" baseline="-27777" sz="1050" spc="-112">
                <a:latin typeface="Cambria Math"/>
                <a:cs typeface="Cambria Math"/>
              </a:rPr>
              <a:t>3 </a:t>
            </a:r>
            <a:r>
              <a:rPr dirty="0" sz="1000" spc="-254">
                <a:latin typeface="Cambria Math"/>
                <a:cs typeface="Cambria Math"/>
              </a:rPr>
              <a:t>�</a:t>
            </a:r>
            <a:r>
              <a:rPr dirty="0" sz="1000" spc="15">
                <a:latin typeface="Cambria Math"/>
                <a:cs typeface="Cambria Math"/>
              </a:rPr>
              <a:t> </a:t>
            </a:r>
            <a:r>
              <a:rPr dirty="0" baseline="-36111" sz="1500" spc="-382">
                <a:latin typeface="Cambria Math"/>
                <a:cs typeface="Cambria Math"/>
              </a:rPr>
              <a:t>1𝑓𝑓𝑓𝑓</a:t>
            </a:r>
            <a:r>
              <a:rPr dirty="0" baseline="-36111" sz="1500" spc="97">
                <a:latin typeface="Cambria Math"/>
                <a:cs typeface="Cambria Math"/>
              </a:rPr>
              <a:t> </a:t>
            </a:r>
            <a:r>
              <a:rPr dirty="0" sz="1000" spc="-254">
                <a:latin typeface="Cambria Math"/>
                <a:cs typeface="Cambria Math"/>
              </a:rPr>
              <a:t>�</a:t>
            </a:r>
            <a:r>
              <a:rPr dirty="0" sz="1000" spc="70">
                <a:latin typeface="Cambria Math"/>
                <a:cs typeface="Cambria Math"/>
              </a:rPr>
              <a:t> </a:t>
            </a:r>
            <a:r>
              <a:rPr dirty="0" sz="1000" spc="-5">
                <a:latin typeface="Cambria Math"/>
                <a:cs typeface="Cambria Math"/>
              </a:rPr>
              <a:t>=</a:t>
            </a:r>
            <a:r>
              <a:rPr dirty="0" sz="1000" spc="-80">
                <a:latin typeface="Cambria Math"/>
                <a:cs typeface="Cambria Math"/>
              </a:rPr>
              <a:t> </a:t>
            </a:r>
            <a:r>
              <a:rPr dirty="0" sz="1000" spc="-140">
                <a:latin typeface="Cambria Math"/>
                <a:cs typeface="Cambria Math"/>
              </a:rPr>
              <a:t>−1.685𝑘𝑘𝑠𝑠𝑠𝑠</a:t>
            </a:r>
            <a:endParaRPr sz="1000">
              <a:latin typeface="Cambria Math"/>
              <a:cs typeface="Cambria Math"/>
            </a:endParaRPr>
          </a:p>
        </p:txBody>
      </p:sp>
      <p:sp>
        <p:nvSpPr>
          <p:cNvPr id="56" name="object 56"/>
          <p:cNvSpPr txBox="1"/>
          <p:nvPr/>
        </p:nvSpPr>
        <p:spPr>
          <a:xfrm>
            <a:off x="2819389" y="7451803"/>
            <a:ext cx="317500" cy="177800"/>
          </a:xfrm>
          <a:prstGeom prst="rect">
            <a:avLst/>
          </a:prstGeom>
        </p:spPr>
        <p:txBody>
          <a:bodyPr wrap="square" lIns="0" tIns="12065" rIns="0" bIns="0" rtlCol="0" vert="horz">
            <a:spAutoFit/>
          </a:bodyPr>
          <a:lstStyle/>
          <a:p>
            <a:pPr marL="38100">
              <a:lnSpc>
                <a:spcPct val="100000"/>
              </a:lnSpc>
              <a:spcBef>
                <a:spcPts val="95"/>
              </a:spcBef>
            </a:pPr>
            <a:r>
              <a:rPr dirty="0" sz="1000" spc="-275">
                <a:latin typeface="Cambria Math"/>
                <a:cs typeface="Cambria Math"/>
              </a:rPr>
              <a:t>𝑓𝑓</a:t>
            </a:r>
            <a:r>
              <a:rPr dirty="0" baseline="-15873" sz="1050" spc="-412">
                <a:latin typeface="Cambria Math"/>
                <a:cs typeface="Cambria Math"/>
              </a:rPr>
              <a:t>𝑠𝑠</a:t>
            </a:r>
            <a:r>
              <a:rPr dirty="0" baseline="-15873" sz="1050" spc="217">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57" name="object 57"/>
          <p:cNvSpPr/>
          <p:nvPr/>
        </p:nvSpPr>
        <p:spPr>
          <a:xfrm>
            <a:off x="3133344" y="7555236"/>
            <a:ext cx="733425" cy="0"/>
          </a:xfrm>
          <a:custGeom>
            <a:avLst/>
            <a:gdLst/>
            <a:ahLst/>
            <a:cxnLst/>
            <a:rect l="l" t="t" r="r" b="b"/>
            <a:pathLst>
              <a:path w="733425" h="0">
                <a:moveTo>
                  <a:pt x="0" y="0"/>
                </a:moveTo>
                <a:lnTo>
                  <a:pt x="733056" y="0"/>
                </a:lnTo>
              </a:path>
            </a:pathLst>
          </a:custGeom>
          <a:ln w="7607">
            <a:solidFill>
              <a:srgbClr val="000000"/>
            </a:solidFill>
          </a:ln>
        </p:spPr>
        <p:txBody>
          <a:bodyPr wrap="square" lIns="0" tIns="0" rIns="0" bIns="0" rtlCol="0"/>
          <a:lstStyle/>
          <a:p/>
        </p:txBody>
      </p:sp>
      <p:sp>
        <p:nvSpPr>
          <p:cNvPr id="58" name="object 58"/>
          <p:cNvSpPr/>
          <p:nvPr/>
        </p:nvSpPr>
        <p:spPr>
          <a:xfrm>
            <a:off x="3950208" y="7555236"/>
            <a:ext cx="256540" cy="0"/>
          </a:xfrm>
          <a:custGeom>
            <a:avLst/>
            <a:gdLst/>
            <a:ahLst/>
            <a:cxnLst/>
            <a:rect l="l" t="t" r="r" b="b"/>
            <a:pathLst>
              <a:path w="256539" h="0">
                <a:moveTo>
                  <a:pt x="0" y="0"/>
                </a:moveTo>
                <a:lnTo>
                  <a:pt x="256032" y="0"/>
                </a:lnTo>
              </a:path>
            </a:pathLst>
          </a:custGeom>
          <a:ln w="7607">
            <a:solidFill>
              <a:srgbClr val="000000"/>
            </a:solidFill>
          </a:ln>
        </p:spPr>
        <p:txBody>
          <a:bodyPr wrap="square" lIns="0" tIns="0" rIns="0" bIns="0" rtlCol="0"/>
          <a:lstStyle/>
          <a:p/>
        </p:txBody>
      </p:sp>
      <p:sp>
        <p:nvSpPr>
          <p:cNvPr id="59" name="object 59"/>
          <p:cNvSpPr txBox="1"/>
          <p:nvPr/>
        </p:nvSpPr>
        <p:spPr>
          <a:xfrm>
            <a:off x="3095231" y="7323209"/>
            <a:ext cx="1851660" cy="391795"/>
          </a:xfrm>
          <a:prstGeom prst="rect">
            <a:avLst/>
          </a:prstGeom>
        </p:spPr>
        <p:txBody>
          <a:bodyPr wrap="square" lIns="0" tIns="43180" rIns="0" bIns="0" rtlCol="0" vert="horz">
            <a:spAutoFit/>
          </a:bodyPr>
          <a:lstStyle/>
          <a:p>
            <a:pPr marL="38100">
              <a:lnSpc>
                <a:spcPct val="100000"/>
              </a:lnSpc>
              <a:spcBef>
                <a:spcPts val="340"/>
              </a:spcBef>
            </a:pPr>
            <a:r>
              <a:rPr dirty="0" sz="1000" spc="-65">
                <a:latin typeface="Cambria Math"/>
                <a:cs typeface="Cambria Math"/>
              </a:rPr>
              <a:t>2689.16𝑘𝑘 </a:t>
            </a:r>
            <a:r>
              <a:rPr dirty="0" sz="1000" spc="-5">
                <a:latin typeface="Cambria Math"/>
                <a:cs typeface="Cambria Math"/>
              </a:rPr>
              <a:t>∙</a:t>
            </a:r>
            <a:r>
              <a:rPr dirty="0" sz="1000" spc="-65">
                <a:latin typeface="Cambria Math"/>
                <a:cs typeface="Cambria Math"/>
              </a:rPr>
              <a:t> </a:t>
            </a:r>
            <a:r>
              <a:rPr dirty="0" sz="1000" spc="-315">
                <a:latin typeface="Cambria Math"/>
                <a:cs typeface="Cambria Math"/>
              </a:rPr>
              <a:t>𝑓𝑓𝑓𝑓</a:t>
            </a:r>
            <a:r>
              <a:rPr dirty="0" sz="1000" spc="455">
                <a:latin typeface="Cambria Math"/>
                <a:cs typeface="Cambria Math"/>
              </a:rPr>
              <a:t> </a:t>
            </a:r>
            <a:r>
              <a:rPr dirty="0" sz="1000" spc="-165">
                <a:latin typeface="Cambria Math"/>
                <a:cs typeface="Cambria Math"/>
              </a:rPr>
              <a:t>12𝑠𝑠𝑠𝑠</a:t>
            </a:r>
            <a:endParaRPr sz="1000">
              <a:latin typeface="Cambria Math"/>
              <a:cs typeface="Cambria Math"/>
            </a:endParaRPr>
          </a:p>
          <a:p>
            <a:pPr marL="92710">
              <a:lnSpc>
                <a:spcPct val="100000"/>
              </a:lnSpc>
              <a:spcBef>
                <a:spcPts val="240"/>
              </a:spcBef>
            </a:pPr>
            <a:r>
              <a:rPr dirty="0" sz="1000" spc="-80">
                <a:latin typeface="Cambria Math"/>
                <a:cs typeface="Cambria Math"/>
              </a:rPr>
              <a:t>20594.8𝑠𝑠𝑠𝑠</a:t>
            </a:r>
            <a:r>
              <a:rPr dirty="0" baseline="23809" sz="1050" spc="-120">
                <a:latin typeface="Cambria Math"/>
                <a:cs typeface="Cambria Math"/>
              </a:rPr>
              <a:t>3 </a:t>
            </a:r>
            <a:r>
              <a:rPr dirty="0" baseline="36111" sz="1500" spc="-382">
                <a:latin typeface="Cambria Math"/>
                <a:cs typeface="Cambria Math"/>
              </a:rPr>
              <a:t>�</a:t>
            </a:r>
            <a:r>
              <a:rPr dirty="0" baseline="36111" sz="1500" spc="15">
                <a:latin typeface="Cambria Math"/>
                <a:cs typeface="Cambria Math"/>
              </a:rPr>
              <a:t> </a:t>
            </a:r>
            <a:r>
              <a:rPr dirty="0" sz="1000" spc="-254">
                <a:latin typeface="Cambria Math"/>
                <a:cs typeface="Cambria Math"/>
              </a:rPr>
              <a:t>1𝑓𝑓𝑓𝑓</a:t>
            </a:r>
            <a:r>
              <a:rPr dirty="0" sz="1000" spc="55">
                <a:latin typeface="Cambria Math"/>
                <a:cs typeface="Cambria Math"/>
              </a:rPr>
              <a:t> </a:t>
            </a:r>
            <a:r>
              <a:rPr dirty="0" baseline="36111" sz="1500" spc="-382">
                <a:latin typeface="Cambria Math"/>
                <a:cs typeface="Cambria Math"/>
              </a:rPr>
              <a:t>�</a:t>
            </a:r>
            <a:r>
              <a:rPr dirty="0" baseline="36111" sz="1500" spc="82">
                <a:latin typeface="Cambria Math"/>
                <a:cs typeface="Cambria Math"/>
              </a:rPr>
              <a:t> </a:t>
            </a:r>
            <a:r>
              <a:rPr dirty="0" baseline="36111" sz="1500" spc="-7">
                <a:latin typeface="Cambria Math"/>
                <a:cs typeface="Cambria Math"/>
              </a:rPr>
              <a:t>=  </a:t>
            </a:r>
            <a:r>
              <a:rPr dirty="0" baseline="36111" sz="1500" spc="-345">
                <a:latin typeface="Cambria Math"/>
                <a:cs typeface="Cambria Math"/>
              </a:rPr>
              <a:t>1.567𝑘𝑘𝑠𝑠𝑠𝑠</a:t>
            </a:r>
            <a:endParaRPr baseline="36111" sz="1500">
              <a:latin typeface="Cambria Math"/>
              <a:cs typeface="Cambria Math"/>
            </a:endParaRPr>
          </a:p>
        </p:txBody>
      </p:sp>
      <p:sp>
        <p:nvSpPr>
          <p:cNvPr id="60" name="object 60"/>
          <p:cNvSpPr txBox="1"/>
          <p:nvPr/>
        </p:nvSpPr>
        <p:spPr>
          <a:xfrm>
            <a:off x="673100" y="7797888"/>
            <a:ext cx="1940560" cy="415290"/>
          </a:xfrm>
          <a:prstGeom prst="rect">
            <a:avLst/>
          </a:prstGeom>
        </p:spPr>
        <p:txBody>
          <a:bodyPr wrap="square" lIns="0" tIns="49530" rIns="0" bIns="0" rtlCol="0" vert="horz">
            <a:spAutoFit/>
          </a:bodyPr>
          <a:lstStyle/>
          <a:p>
            <a:pPr marL="12700">
              <a:lnSpc>
                <a:spcPct val="100000"/>
              </a:lnSpc>
              <a:spcBef>
                <a:spcPts val="390"/>
              </a:spcBef>
            </a:pPr>
            <a:r>
              <a:rPr dirty="0" sz="1100">
                <a:latin typeface="Arial"/>
                <a:cs typeface="Arial"/>
              </a:rPr>
              <a:t>4.4.2.4.2 </a:t>
            </a:r>
            <a:r>
              <a:rPr dirty="0" sz="1100" spc="-5">
                <a:latin typeface="Arial"/>
                <a:cs typeface="Arial"/>
              </a:rPr>
              <a:t>Tilt induced</a:t>
            </a:r>
            <a:r>
              <a:rPr dirty="0" sz="1100" spc="-215">
                <a:latin typeface="Arial"/>
                <a:cs typeface="Arial"/>
              </a:rPr>
              <a:t> </a:t>
            </a:r>
            <a:r>
              <a:rPr dirty="0" sz="1100" spc="-5">
                <a:latin typeface="Arial"/>
                <a:cs typeface="Arial"/>
              </a:rPr>
              <a:t>stresses</a:t>
            </a:r>
            <a:endParaRPr sz="1100">
              <a:latin typeface="Arial"/>
              <a:cs typeface="Arial"/>
            </a:endParaRPr>
          </a:p>
          <a:p>
            <a:pPr marL="12700">
              <a:lnSpc>
                <a:spcPct val="100000"/>
              </a:lnSpc>
              <a:spcBef>
                <a:spcPts val="254"/>
              </a:spcBef>
            </a:pPr>
            <a:r>
              <a:rPr dirty="0" sz="1000" spc="-5">
                <a:latin typeface="Times New Roman"/>
                <a:cs typeface="Times New Roman"/>
              </a:rPr>
              <a:t>Top left flange tip at lift</a:t>
            </a:r>
            <a:r>
              <a:rPr dirty="0" sz="1000" spc="20">
                <a:latin typeface="Times New Roman"/>
                <a:cs typeface="Times New Roman"/>
              </a:rPr>
              <a:t> </a:t>
            </a:r>
            <a:r>
              <a:rPr dirty="0" sz="1000" spc="-5">
                <a:latin typeface="Times New Roman"/>
                <a:cs typeface="Times New Roman"/>
              </a:rPr>
              <a:t>point</a:t>
            </a:r>
            <a:endParaRPr sz="1000">
              <a:latin typeface="Times New Roman"/>
              <a:cs typeface="Times New Roman"/>
            </a:endParaRPr>
          </a:p>
        </p:txBody>
      </p:sp>
      <p:sp>
        <p:nvSpPr>
          <p:cNvPr id="61" name="object 61"/>
          <p:cNvSpPr txBox="1"/>
          <p:nvPr/>
        </p:nvSpPr>
        <p:spPr>
          <a:xfrm>
            <a:off x="3421416" y="8366252"/>
            <a:ext cx="33528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42">
                <a:latin typeface="Cambria Math"/>
                <a:cs typeface="Cambria Math"/>
              </a:rPr>
              <a:t>𝑓𝑓</a:t>
            </a:r>
            <a:r>
              <a:rPr dirty="0" sz="700" spc="-295">
                <a:latin typeface="Cambria Math"/>
                <a:cs typeface="Cambria Math"/>
              </a:rPr>
              <a:t>𝑑𝑑𝑠𝑠</a:t>
            </a:r>
            <a:r>
              <a:rPr dirty="0" sz="700" spc="145">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62" name="object 62"/>
          <p:cNvSpPr txBox="1"/>
          <p:nvPr/>
        </p:nvSpPr>
        <p:spPr>
          <a:xfrm>
            <a:off x="3715499" y="8267192"/>
            <a:ext cx="43497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27">
                <a:latin typeface="Cambria Math"/>
                <a:cs typeface="Cambria Math"/>
              </a:rPr>
              <a:t>𝑀𝑀</a:t>
            </a:r>
            <a:r>
              <a:rPr dirty="0" sz="700" spc="-285">
                <a:latin typeface="Cambria Math"/>
                <a:cs typeface="Cambria Math"/>
              </a:rPr>
              <a:t>𝑔𝑔</a:t>
            </a:r>
            <a:r>
              <a:rPr dirty="0" baseline="11111" sz="1500" spc="-427">
                <a:latin typeface="Cambria Math"/>
                <a:cs typeface="Cambria Math"/>
              </a:rPr>
              <a:t>𝐻𝐻</a:t>
            </a:r>
            <a:r>
              <a:rPr dirty="0" sz="700" spc="-285">
                <a:latin typeface="Cambria Math"/>
                <a:cs typeface="Cambria Math"/>
              </a:rPr>
              <a:t>𝑑𝑑𝑒𝑒</a:t>
            </a:r>
            <a:endParaRPr sz="700">
              <a:latin typeface="Cambria Math"/>
              <a:cs typeface="Cambria Math"/>
            </a:endParaRPr>
          </a:p>
        </p:txBody>
      </p:sp>
      <p:sp>
        <p:nvSpPr>
          <p:cNvPr id="63" name="object 63"/>
          <p:cNvSpPr txBox="1"/>
          <p:nvPr/>
        </p:nvSpPr>
        <p:spPr>
          <a:xfrm>
            <a:off x="3806444" y="8425688"/>
            <a:ext cx="14541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r>
              <a:rPr dirty="0" sz="1000" spc="-505">
                <a:latin typeface="Cambria Math"/>
                <a:cs typeface="Cambria Math"/>
              </a:rPr>
              <a:t>𝐼𝐼</a:t>
            </a:r>
            <a:endParaRPr sz="1000">
              <a:latin typeface="Cambria Math"/>
              <a:cs typeface="Cambria Math"/>
            </a:endParaRPr>
          </a:p>
        </p:txBody>
      </p:sp>
      <p:sp>
        <p:nvSpPr>
          <p:cNvPr id="64" name="object 64"/>
          <p:cNvSpPr txBox="1"/>
          <p:nvPr/>
        </p:nvSpPr>
        <p:spPr>
          <a:xfrm>
            <a:off x="3917696" y="8489695"/>
            <a:ext cx="138430" cy="132080"/>
          </a:xfrm>
          <a:prstGeom prst="rect">
            <a:avLst/>
          </a:prstGeom>
        </p:spPr>
        <p:txBody>
          <a:bodyPr wrap="square" lIns="0" tIns="12065" rIns="0" bIns="0" rtlCol="0" vert="horz">
            <a:spAutoFit/>
          </a:bodyPr>
          <a:lstStyle/>
          <a:p>
            <a:pPr marL="12700">
              <a:lnSpc>
                <a:spcPct val="100000"/>
              </a:lnSpc>
              <a:spcBef>
                <a:spcPts val="95"/>
              </a:spcBef>
            </a:pPr>
            <a:r>
              <a:rPr dirty="0" sz="700" spc="-305">
                <a:latin typeface="Cambria Math"/>
                <a:cs typeface="Cambria Math"/>
              </a:rPr>
              <a:t>𝑝𝑝𝑝𝑝</a:t>
            </a:r>
            <a:endParaRPr sz="700">
              <a:latin typeface="Cambria Math"/>
              <a:cs typeface="Cambria Math"/>
            </a:endParaRPr>
          </a:p>
        </p:txBody>
      </p:sp>
      <p:sp>
        <p:nvSpPr>
          <p:cNvPr id="65" name="object 65"/>
          <p:cNvSpPr/>
          <p:nvPr/>
        </p:nvSpPr>
        <p:spPr>
          <a:xfrm>
            <a:off x="3753611" y="8443721"/>
            <a:ext cx="364490" cy="0"/>
          </a:xfrm>
          <a:custGeom>
            <a:avLst/>
            <a:gdLst/>
            <a:ahLst/>
            <a:cxnLst/>
            <a:rect l="l" t="t" r="r" b="b"/>
            <a:pathLst>
              <a:path w="364489" h="0">
                <a:moveTo>
                  <a:pt x="0" y="0"/>
                </a:moveTo>
                <a:lnTo>
                  <a:pt x="364236" y="0"/>
                </a:lnTo>
              </a:path>
            </a:pathLst>
          </a:custGeom>
          <a:ln w="7619">
            <a:solidFill>
              <a:srgbClr val="000000"/>
            </a:solidFill>
          </a:ln>
        </p:spPr>
        <p:txBody>
          <a:bodyPr wrap="square" lIns="0" tIns="0" rIns="0" bIns="0" rtlCol="0"/>
          <a:lstStyle/>
          <a:p/>
        </p:txBody>
      </p:sp>
      <p:sp>
        <p:nvSpPr>
          <p:cNvPr id="66" name="object 66"/>
          <p:cNvSpPr txBox="1"/>
          <p:nvPr/>
        </p:nvSpPr>
        <p:spPr>
          <a:xfrm>
            <a:off x="4101084" y="8366252"/>
            <a:ext cx="240029"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15">
                <a:latin typeface="Cambria Math"/>
                <a:cs typeface="Cambria Math"/>
              </a:rPr>
              <a:t>𝜃𝜃</a:t>
            </a:r>
            <a:r>
              <a:rPr dirty="0" sz="700" spc="-210">
                <a:latin typeface="Cambria Math"/>
                <a:cs typeface="Cambria Math"/>
              </a:rPr>
              <a:t>𝑒𝑒𝑒𝑒</a:t>
            </a:r>
            <a:endParaRPr sz="700">
              <a:latin typeface="Cambria Math"/>
              <a:cs typeface="Cambria Math"/>
            </a:endParaRPr>
          </a:p>
        </p:txBody>
      </p:sp>
      <p:sp>
        <p:nvSpPr>
          <p:cNvPr id="67" name="object 67"/>
          <p:cNvSpPr txBox="1"/>
          <p:nvPr/>
        </p:nvSpPr>
        <p:spPr>
          <a:xfrm>
            <a:off x="2147351" y="8756376"/>
            <a:ext cx="334010" cy="177800"/>
          </a:xfrm>
          <a:prstGeom prst="rect">
            <a:avLst/>
          </a:prstGeom>
        </p:spPr>
        <p:txBody>
          <a:bodyPr wrap="square" lIns="0" tIns="12065" rIns="0" bIns="0" rtlCol="0" vert="horz">
            <a:spAutoFit/>
          </a:bodyPr>
          <a:lstStyle/>
          <a:p>
            <a:pPr marL="38100">
              <a:lnSpc>
                <a:spcPct val="100000"/>
              </a:lnSpc>
              <a:spcBef>
                <a:spcPts val="95"/>
              </a:spcBef>
            </a:pPr>
            <a:r>
              <a:rPr dirty="0" sz="1000" spc="-295">
                <a:latin typeface="Cambria Math"/>
                <a:cs typeface="Cambria Math"/>
              </a:rPr>
              <a:t>𝑓𝑓</a:t>
            </a:r>
            <a:r>
              <a:rPr dirty="0" baseline="-15873" sz="1050" spc="-442">
                <a:latin typeface="Cambria Math"/>
                <a:cs typeface="Cambria Math"/>
              </a:rPr>
              <a:t>𝑑𝑑𝑠𝑠</a:t>
            </a:r>
            <a:r>
              <a:rPr dirty="0" baseline="-15873" sz="1050" spc="209">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68" name="object 68"/>
          <p:cNvSpPr txBox="1"/>
          <p:nvPr/>
        </p:nvSpPr>
        <p:spPr>
          <a:xfrm>
            <a:off x="2466829" y="8658870"/>
            <a:ext cx="1177290"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97">
                <a:latin typeface="Cambria Math"/>
                <a:cs typeface="Cambria Math"/>
              </a:rPr>
              <a:t>(</a:t>
            </a:r>
            <a:r>
              <a:rPr dirty="0" sz="1000" spc="-65">
                <a:latin typeface="Cambria Math"/>
                <a:cs typeface="Cambria Math"/>
              </a:rPr>
              <a:t>−36.01𝑘𝑘 </a:t>
            </a:r>
            <a:r>
              <a:rPr dirty="0" sz="1000" spc="-5">
                <a:latin typeface="Cambria Math"/>
                <a:cs typeface="Cambria Math"/>
              </a:rPr>
              <a:t>∙</a:t>
            </a:r>
            <a:r>
              <a:rPr dirty="0" sz="1000" spc="-120">
                <a:latin typeface="Cambria Math"/>
                <a:cs typeface="Cambria Math"/>
              </a:rPr>
              <a:t> </a:t>
            </a:r>
            <a:r>
              <a:rPr dirty="0" sz="1000" spc="-170">
                <a:latin typeface="Cambria Math"/>
                <a:cs typeface="Cambria Math"/>
              </a:rPr>
              <a:t>𝑓𝑓𝑓𝑓</a:t>
            </a:r>
            <a:r>
              <a:rPr dirty="0" baseline="2777" sz="1500" spc="-254">
                <a:latin typeface="Cambria Math"/>
                <a:cs typeface="Cambria Math"/>
              </a:rPr>
              <a:t>)(</a:t>
            </a:r>
            <a:r>
              <a:rPr dirty="0" sz="1000" spc="-170">
                <a:latin typeface="Cambria Math"/>
                <a:cs typeface="Cambria Math"/>
              </a:rPr>
              <a:t>49𝑠𝑠𝑠𝑠</a:t>
            </a:r>
            <a:r>
              <a:rPr dirty="0" baseline="2777" sz="1500" spc="-254">
                <a:latin typeface="Cambria Math"/>
                <a:cs typeface="Cambria Math"/>
              </a:rPr>
              <a:t>)</a:t>
            </a:r>
            <a:endParaRPr baseline="2777" sz="1500">
              <a:latin typeface="Cambria Math"/>
              <a:cs typeface="Cambria Math"/>
            </a:endParaRPr>
          </a:p>
        </p:txBody>
      </p:sp>
      <p:sp>
        <p:nvSpPr>
          <p:cNvPr id="69" name="object 69"/>
          <p:cNvSpPr txBox="1"/>
          <p:nvPr/>
        </p:nvSpPr>
        <p:spPr>
          <a:xfrm>
            <a:off x="2618265" y="8841778"/>
            <a:ext cx="875665" cy="177800"/>
          </a:xfrm>
          <a:prstGeom prst="rect">
            <a:avLst/>
          </a:prstGeom>
        </p:spPr>
        <p:txBody>
          <a:bodyPr wrap="square" lIns="0" tIns="12065" rIns="0" bIns="0" rtlCol="0" vert="horz">
            <a:spAutoFit/>
          </a:bodyPr>
          <a:lstStyle/>
          <a:p>
            <a:pPr marL="38100">
              <a:lnSpc>
                <a:spcPct val="100000"/>
              </a:lnSpc>
              <a:spcBef>
                <a:spcPts val="95"/>
              </a:spcBef>
            </a:pPr>
            <a:r>
              <a:rPr dirty="0" sz="1000" spc="-60">
                <a:latin typeface="Cambria Math"/>
                <a:cs typeface="Cambria Math"/>
              </a:rPr>
              <a:t>2</a:t>
            </a:r>
            <a:r>
              <a:rPr dirty="0" baseline="2777" sz="1500" spc="-89">
                <a:latin typeface="Cambria Math"/>
                <a:cs typeface="Cambria Math"/>
              </a:rPr>
              <a:t>(</a:t>
            </a:r>
            <a:r>
              <a:rPr dirty="0" sz="1000" spc="-60">
                <a:latin typeface="Cambria Math"/>
                <a:cs typeface="Cambria Math"/>
              </a:rPr>
              <a:t>72018.4𝑠𝑠𝑠𝑠</a:t>
            </a:r>
            <a:r>
              <a:rPr dirty="0" baseline="23809" sz="1050" spc="-89">
                <a:latin typeface="Cambria Math"/>
                <a:cs typeface="Cambria Math"/>
              </a:rPr>
              <a:t>4</a:t>
            </a:r>
            <a:r>
              <a:rPr dirty="0" baseline="2777" sz="1500" spc="-89">
                <a:latin typeface="Cambria Math"/>
                <a:cs typeface="Cambria Math"/>
              </a:rPr>
              <a:t>)</a:t>
            </a:r>
            <a:endParaRPr baseline="2777" sz="1500">
              <a:latin typeface="Cambria Math"/>
              <a:cs typeface="Cambria Math"/>
            </a:endParaRPr>
          </a:p>
        </p:txBody>
      </p:sp>
      <p:sp>
        <p:nvSpPr>
          <p:cNvPr id="70" name="object 70"/>
          <p:cNvSpPr/>
          <p:nvPr/>
        </p:nvSpPr>
        <p:spPr>
          <a:xfrm>
            <a:off x="2479548" y="8859773"/>
            <a:ext cx="1153795" cy="0"/>
          </a:xfrm>
          <a:custGeom>
            <a:avLst/>
            <a:gdLst/>
            <a:ahLst/>
            <a:cxnLst/>
            <a:rect l="l" t="t" r="r" b="b"/>
            <a:pathLst>
              <a:path w="1153795" h="0">
                <a:moveTo>
                  <a:pt x="0" y="0"/>
                </a:moveTo>
                <a:lnTo>
                  <a:pt x="1153680" y="0"/>
                </a:lnTo>
              </a:path>
            </a:pathLst>
          </a:custGeom>
          <a:ln w="7619">
            <a:solidFill>
              <a:srgbClr val="000000"/>
            </a:solidFill>
          </a:ln>
        </p:spPr>
        <p:txBody>
          <a:bodyPr wrap="square" lIns="0" tIns="0" rIns="0" bIns="0" rtlCol="0"/>
          <a:lstStyle/>
          <a:p/>
        </p:txBody>
      </p:sp>
      <p:sp>
        <p:nvSpPr>
          <p:cNvPr id="71" name="object 71"/>
          <p:cNvSpPr/>
          <p:nvPr/>
        </p:nvSpPr>
        <p:spPr>
          <a:xfrm>
            <a:off x="4527803" y="8859773"/>
            <a:ext cx="256540" cy="0"/>
          </a:xfrm>
          <a:custGeom>
            <a:avLst/>
            <a:gdLst/>
            <a:ahLst/>
            <a:cxnLst/>
            <a:rect l="l" t="t" r="r" b="b"/>
            <a:pathLst>
              <a:path w="256539" h="0">
                <a:moveTo>
                  <a:pt x="0" y="0"/>
                </a:moveTo>
                <a:lnTo>
                  <a:pt x="256032" y="0"/>
                </a:lnTo>
              </a:path>
            </a:pathLst>
          </a:custGeom>
          <a:ln w="7619">
            <a:solidFill>
              <a:srgbClr val="000000"/>
            </a:solidFill>
          </a:ln>
        </p:spPr>
        <p:txBody>
          <a:bodyPr wrap="square" lIns="0" tIns="0" rIns="0" bIns="0" rtlCol="0"/>
          <a:lstStyle/>
          <a:p/>
        </p:txBody>
      </p:sp>
      <p:sp>
        <p:nvSpPr>
          <p:cNvPr id="72" name="object 72"/>
          <p:cNvSpPr txBox="1"/>
          <p:nvPr/>
        </p:nvSpPr>
        <p:spPr>
          <a:xfrm>
            <a:off x="3641852" y="8658852"/>
            <a:ext cx="1951989" cy="360680"/>
          </a:xfrm>
          <a:prstGeom prst="rect">
            <a:avLst/>
          </a:prstGeom>
        </p:spPr>
        <p:txBody>
          <a:bodyPr wrap="square" lIns="0" tIns="12065" rIns="0" bIns="0" rtlCol="0" vert="horz">
            <a:spAutoFit/>
          </a:bodyPr>
          <a:lstStyle/>
          <a:p>
            <a:pPr algn="ctr" marL="71755">
              <a:lnSpc>
                <a:spcPts val="985"/>
              </a:lnSpc>
              <a:spcBef>
                <a:spcPts val="95"/>
              </a:spcBef>
            </a:pPr>
            <a:r>
              <a:rPr dirty="0" sz="1000" spc="-165">
                <a:latin typeface="Cambria Math"/>
                <a:cs typeface="Cambria Math"/>
              </a:rPr>
              <a:t>12𝑠𝑠𝑠𝑠</a:t>
            </a:r>
            <a:endParaRPr sz="1000">
              <a:latin typeface="Cambria Math"/>
              <a:cs typeface="Cambria Math"/>
            </a:endParaRPr>
          </a:p>
          <a:p>
            <a:pPr algn="ctr">
              <a:lnSpc>
                <a:spcPts val="720"/>
              </a:lnSpc>
              <a:tabLst>
                <a:tab pos="1129030" algn="l"/>
              </a:tabLst>
            </a:pPr>
            <a:r>
              <a:rPr dirty="0" baseline="2777" sz="1500" spc="-7">
                <a:latin typeface="Cambria Math"/>
                <a:cs typeface="Cambria Math"/>
              </a:rPr>
              <a:t>(</a:t>
            </a:r>
            <a:r>
              <a:rPr dirty="0" sz="1000" spc="-5">
                <a:latin typeface="Cambria Math"/>
                <a:cs typeface="Cambria Math"/>
              </a:rPr>
              <a:t>0.05768</a:t>
            </a:r>
            <a:r>
              <a:rPr dirty="0" sz="1000" spc="25">
                <a:latin typeface="Cambria Math"/>
                <a:cs typeface="Cambria Math"/>
              </a:rPr>
              <a:t> </a:t>
            </a:r>
            <a:r>
              <a:rPr dirty="0" sz="1000" spc="-300">
                <a:latin typeface="Cambria Math"/>
                <a:cs typeface="Cambria Math"/>
              </a:rPr>
              <a:t>𝐴𝐴𝐴𝐴𝑑𝑑</a:t>
            </a:r>
            <a:r>
              <a:rPr dirty="0" baseline="2777" sz="1500" spc="-450">
                <a:latin typeface="Cambria Math"/>
                <a:cs typeface="Cambria Math"/>
              </a:rPr>
              <a:t>)</a:t>
            </a:r>
            <a:r>
              <a:rPr dirty="0" baseline="2777" sz="1500" spc="-75">
                <a:latin typeface="Cambria Math"/>
                <a:cs typeface="Cambria Math"/>
              </a:rPr>
              <a:t> </a:t>
            </a:r>
            <a:r>
              <a:rPr dirty="0" sz="1000" spc="-254">
                <a:latin typeface="Cambria Math"/>
                <a:cs typeface="Cambria Math"/>
              </a:rPr>
              <a:t>�	�</a:t>
            </a:r>
            <a:r>
              <a:rPr dirty="0" sz="1000" spc="45">
                <a:latin typeface="Cambria Math"/>
                <a:cs typeface="Cambria Math"/>
              </a:rPr>
              <a:t> </a:t>
            </a:r>
            <a:r>
              <a:rPr dirty="0" sz="1000" spc="-5">
                <a:latin typeface="Cambria Math"/>
                <a:cs typeface="Cambria Math"/>
              </a:rPr>
              <a:t>=    </a:t>
            </a:r>
            <a:r>
              <a:rPr dirty="0" sz="1000" spc="-204">
                <a:latin typeface="Cambria Math"/>
                <a:cs typeface="Cambria Math"/>
              </a:rPr>
              <a:t>−0.008𝑘𝑘𝑠𝑠𝑠𝑠</a:t>
            </a:r>
            <a:endParaRPr sz="1000">
              <a:latin typeface="Cambria Math"/>
              <a:cs typeface="Cambria Math"/>
            </a:endParaRPr>
          </a:p>
          <a:p>
            <a:pPr algn="ctr" marL="71755">
              <a:lnSpc>
                <a:spcPts val="935"/>
              </a:lnSpc>
            </a:pPr>
            <a:r>
              <a:rPr dirty="0" sz="1000" spc="-254">
                <a:latin typeface="Cambria Math"/>
                <a:cs typeface="Cambria Math"/>
              </a:rPr>
              <a:t>1𝑓𝑓𝑓𝑓</a:t>
            </a:r>
            <a:endParaRPr sz="1000">
              <a:latin typeface="Cambria Math"/>
              <a:cs typeface="Cambria Math"/>
            </a:endParaRPr>
          </a:p>
        </p:txBody>
      </p:sp>
      <p:sp>
        <p:nvSpPr>
          <p:cNvPr id="73" name="object 73"/>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39</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673100" y="894079"/>
            <a:ext cx="179070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Bottom right flange tip at lift</a:t>
            </a:r>
            <a:r>
              <a:rPr dirty="0" sz="1000" spc="-20">
                <a:latin typeface="Times New Roman"/>
                <a:cs typeface="Times New Roman"/>
              </a:rPr>
              <a:t> </a:t>
            </a:r>
            <a:r>
              <a:rPr dirty="0" sz="1000">
                <a:latin typeface="Times New Roman"/>
                <a:cs typeface="Times New Roman"/>
              </a:rPr>
              <a:t>point</a:t>
            </a:r>
            <a:endParaRPr sz="1000">
              <a:latin typeface="Times New Roman"/>
              <a:cs typeface="Times New Roman"/>
            </a:endParaRPr>
          </a:p>
        </p:txBody>
      </p:sp>
      <p:sp>
        <p:nvSpPr>
          <p:cNvPr id="4" name="object 4"/>
          <p:cNvSpPr txBox="1"/>
          <p:nvPr/>
        </p:nvSpPr>
        <p:spPr>
          <a:xfrm>
            <a:off x="3342106" y="1200443"/>
            <a:ext cx="494030" cy="177800"/>
          </a:xfrm>
          <a:prstGeom prst="rect">
            <a:avLst/>
          </a:prstGeom>
        </p:spPr>
        <p:txBody>
          <a:bodyPr wrap="square" lIns="0" tIns="12065" rIns="0" bIns="0" rtlCol="0" vert="horz">
            <a:spAutoFit/>
          </a:bodyPr>
          <a:lstStyle/>
          <a:p>
            <a:pPr marL="38100">
              <a:lnSpc>
                <a:spcPct val="100000"/>
              </a:lnSpc>
              <a:spcBef>
                <a:spcPts val="95"/>
              </a:spcBef>
            </a:pPr>
            <a:r>
              <a:rPr dirty="0" sz="1000" spc="-265">
                <a:latin typeface="Cambria Math"/>
                <a:cs typeface="Cambria Math"/>
              </a:rPr>
              <a:t>𝑓𝑓</a:t>
            </a:r>
            <a:r>
              <a:rPr dirty="0" baseline="-15873" sz="1050" spc="-397">
                <a:latin typeface="Cambria Math"/>
                <a:cs typeface="Cambria Math"/>
              </a:rPr>
              <a:t>𝑠𝑠𝑔𝑔</a:t>
            </a:r>
            <a:r>
              <a:rPr dirty="0" baseline="-15873" sz="1050" spc="232">
                <a:latin typeface="Cambria Math"/>
                <a:cs typeface="Cambria Math"/>
              </a:rPr>
              <a:t> </a:t>
            </a:r>
            <a:r>
              <a:rPr dirty="0" sz="1000" spc="-5">
                <a:latin typeface="Cambria Math"/>
                <a:cs typeface="Cambria Math"/>
              </a:rPr>
              <a:t>=</a:t>
            </a:r>
            <a:r>
              <a:rPr dirty="0" sz="1000" spc="3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5" name="object 5"/>
          <p:cNvSpPr txBox="1"/>
          <p:nvPr/>
        </p:nvSpPr>
        <p:spPr>
          <a:xfrm>
            <a:off x="3781074" y="1127251"/>
            <a:ext cx="448309"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90">
                <a:latin typeface="Cambria Math"/>
                <a:cs typeface="Cambria Math"/>
              </a:rPr>
              <a:t>𝑀𝑀</a:t>
            </a:r>
            <a:r>
              <a:rPr dirty="0" sz="700" spc="-260">
                <a:latin typeface="Cambria Math"/>
                <a:cs typeface="Cambria Math"/>
              </a:rPr>
              <a:t>𝑔𝑔</a:t>
            </a:r>
            <a:r>
              <a:rPr dirty="0" baseline="11111" sz="1500" spc="-390">
                <a:latin typeface="Cambria Math"/>
                <a:cs typeface="Cambria Math"/>
              </a:rPr>
              <a:t>𝐻𝐻</a:t>
            </a:r>
            <a:r>
              <a:rPr dirty="0" sz="700" spc="-260">
                <a:latin typeface="Cambria Math"/>
                <a:cs typeface="Cambria Math"/>
              </a:rPr>
              <a:t>𝑠𝑠𝑒𝑒</a:t>
            </a:r>
            <a:endParaRPr sz="700">
              <a:latin typeface="Cambria Math"/>
              <a:cs typeface="Cambria Math"/>
            </a:endParaRPr>
          </a:p>
        </p:txBody>
      </p:sp>
      <p:sp>
        <p:nvSpPr>
          <p:cNvPr id="6" name="object 6"/>
          <p:cNvSpPr txBox="1"/>
          <p:nvPr/>
        </p:nvSpPr>
        <p:spPr>
          <a:xfrm>
            <a:off x="3879596" y="1285748"/>
            <a:ext cx="14541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r>
              <a:rPr dirty="0" sz="1000" spc="-505">
                <a:latin typeface="Cambria Math"/>
                <a:cs typeface="Cambria Math"/>
              </a:rPr>
              <a:t>𝐼𝐼</a:t>
            </a:r>
            <a:endParaRPr sz="1000">
              <a:latin typeface="Cambria Math"/>
              <a:cs typeface="Cambria Math"/>
            </a:endParaRPr>
          </a:p>
        </p:txBody>
      </p:sp>
      <p:sp>
        <p:nvSpPr>
          <p:cNvPr id="7" name="object 7"/>
          <p:cNvSpPr txBox="1"/>
          <p:nvPr/>
        </p:nvSpPr>
        <p:spPr>
          <a:xfrm>
            <a:off x="3990847" y="1349755"/>
            <a:ext cx="138430" cy="132080"/>
          </a:xfrm>
          <a:prstGeom prst="rect">
            <a:avLst/>
          </a:prstGeom>
        </p:spPr>
        <p:txBody>
          <a:bodyPr wrap="square" lIns="0" tIns="12065" rIns="0" bIns="0" rtlCol="0" vert="horz">
            <a:spAutoFit/>
          </a:bodyPr>
          <a:lstStyle/>
          <a:p>
            <a:pPr marL="12700">
              <a:lnSpc>
                <a:spcPct val="100000"/>
              </a:lnSpc>
              <a:spcBef>
                <a:spcPts val="95"/>
              </a:spcBef>
            </a:pPr>
            <a:r>
              <a:rPr dirty="0" sz="700" spc="-305">
                <a:latin typeface="Cambria Math"/>
                <a:cs typeface="Cambria Math"/>
              </a:rPr>
              <a:t>𝑝𝑝𝑝𝑝</a:t>
            </a:r>
            <a:endParaRPr sz="700">
              <a:latin typeface="Cambria Math"/>
              <a:cs typeface="Cambria Math"/>
            </a:endParaRPr>
          </a:p>
        </p:txBody>
      </p:sp>
      <p:sp>
        <p:nvSpPr>
          <p:cNvPr id="8" name="object 8"/>
          <p:cNvSpPr/>
          <p:nvPr/>
        </p:nvSpPr>
        <p:spPr>
          <a:xfrm>
            <a:off x="3819144" y="1303782"/>
            <a:ext cx="379730" cy="0"/>
          </a:xfrm>
          <a:custGeom>
            <a:avLst/>
            <a:gdLst/>
            <a:ahLst/>
            <a:cxnLst/>
            <a:rect l="l" t="t" r="r" b="b"/>
            <a:pathLst>
              <a:path w="379729" h="0">
                <a:moveTo>
                  <a:pt x="0" y="0"/>
                </a:moveTo>
                <a:lnTo>
                  <a:pt x="379475" y="0"/>
                </a:lnTo>
              </a:path>
            </a:pathLst>
          </a:custGeom>
          <a:ln w="7620">
            <a:solidFill>
              <a:srgbClr val="000000"/>
            </a:solidFill>
          </a:ln>
        </p:spPr>
        <p:txBody>
          <a:bodyPr wrap="square" lIns="0" tIns="0" rIns="0" bIns="0" rtlCol="0"/>
          <a:lstStyle/>
          <a:p/>
        </p:txBody>
      </p:sp>
      <p:sp>
        <p:nvSpPr>
          <p:cNvPr id="9" name="object 9"/>
          <p:cNvSpPr txBox="1"/>
          <p:nvPr/>
        </p:nvSpPr>
        <p:spPr>
          <a:xfrm>
            <a:off x="4181855" y="1226312"/>
            <a:ext cx="240029"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15">
                <a:latin typeface="Cambria Math"/>
                <a:cs typeface="Cambria Math"/>
              </a:rPr>
              <a:t>𝜃𝜃</a:t>
            </a:r>
            <a:r>
              <a:rPr dirty="0" sz="700" spc="-210">
                <a:latin typeface="Cambria Math"/>
                <a:cs typeface="Cambria Math"/>
              </a:rPr>
              <a:t>𝑒𝑒𝑒𝑒</a:t>
            </a:r>
            <a:endParaRPr sz="700">
              <a:latin typeface="Cambria Math"/>
              <a:cs typeface="Cambria Math"/>
            </a:endParaRPr>
          </a:p>
        </p:txBody>
      </p:sp>
      <p:sp>
        <p:nvSpPr>
          <p:cNvPr id="10" name="object 10"/>
          <p:cNvSpPr txBox="1"/>
          <p:nvPr/>
        </p:nvSpPr>
        <p:spPr>
          <a:xfrm>
            <a:off x="2002587" y="1614917"/>
            <a:ext cx="495300" cy="177800"/>
          </a:xfrm>
          <a:prstGeom prst="rect">
            <a:avLst/>
          </a:prstGeom>
        </p:spPr>
        <p:txBody>
          <a:bodyPr wrap="square" lIns="0" tIns="12065" rIns="0" bIns="0" rtlCol="0" vert="horz">
            <a:spAutoFit/>
          </a:bodyPr>
          <a:lstStyle/>
          <a:p>
            <a:pPr marL="38100">
              <a:lnSpc>
                <a:spcPct val="100000"/>
              </a:lnSpc>
              <a:spcBef>
                <a:spcPts val="95"/>
              </a:spcBef>
            </a:pPr>
            <a:r>
              <a:rPr dirty="0" sz="1000" spc="-265">
                <a:latin typeface="Cambria Math"/>
                <a:cs typeface="Cambria Math"/>
              </a:rPr>
              <a:t>𝑓𝑓</a:t>
            </a:r>
            <a:r>
              <a:rPr dirty="0" baseline="-15873" sz="1050" spc="-397">
                <a:latin typeface="Cambria Math"/>
                <a:cs typeface="Cambria Math"/>
              </a:rPr>
              <a:t>𝑠𝑠𝑔𝑔</a:t>
            </a:r>
            <a:r>
              <a:rPr dirty="0" baseline="-15873" sz="1050" spc="232">
                <a:latin typeface="Cambria Math"/>
                <a:cs typeface="Cambria Math"/>
              </a:rPr>
              <a:t> </a:t>
            </a:r>
            <a:r>
              <a:rPr dirty="0" sz="1000" spc="-5">
                <a:latin typeface="Cambria Math"/>
                <a:cs typeface="Cambria Math"/>
              </a:rPr>
              <a:t>=</a:t>
            </a:r>
            <a:r>
              <a:rPr dirty="0" sz="1000" spc="4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11" name="object 11"/>
          <p:cNvSpPr txBox="1"/>
          <p:nvPr/>
        </p:nvSpPr>
        <p:spPr>
          <a:xfrm>
            <a:off x="2468396" y="1517406"/>
            <a:ext cx="1414780"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97">
                <a:latin typeface="Cambria Math"/>
                <a:cs typeface="Cambria Math"/>
              </a:rPr>
              <a:t>(</a:t>
            </a:r>
            <a:r>
              <a:rPr dirty="0" sz="1000" spc="-65">
                <a:latin typeface="Cambria Math"/>
                <a:cs typeface="Cambria Math"/>
              </a:rPr>
              <a:t>−36.01𝑘𝑘 </a:t>
            </a:r>
            <a:r>
              <a:rPr dirty="0" sz="1000" spc="-5">
                <a:latin typeface="Cambria Math"/>
                <a:cs typeface="Cambria Math"/>
              </a:rPr>
              <a:t>∙</a:t>
            </a:r>
            <a:r>
              <a:rPr dirty="0" sz="1000" spc="-65">
                <a:latin typeface="Cambria Math"/>
                <a:cs typeface="Cambria Math"/>
              </a:rPr>
              <a:t> </a:t>
            </a:r>
            <a:r>
              <a:rPr dirty="0" sz="1000" spc="-135">
                <a:latin typeface="Cambria Math"/>
                <a:cs typeface="Cambria Math"/>
              </a:rPr>
              <a:t>𝑓𝑓𝑓𝑓</a:t>
            </a:r>
            <a:r>
              <a:rPr dirty="0" baseline="2777" sz="1500" spc="-202">
                <a:latin typeface="Cambria Math"/>
                <a:cs typeface="Cambria Math"/>
              </a:rPr>
              <a:t>)(</a:t>
            </a:r>
            <a:r>
              <a:rPr dirty="0" sz="1000" spc="-135">
                <a:latin typeface="Cambria Math"/>
                <a:cs typeface="Cambria Math"/>
              </a:rPr>
              <a:t>38.375𝑠𝑠𝑠𝑠</a:t>
            </a:r>
            <a:r>
              <a:rPr dirty="0" baseline="2777" sz="1500" spc="-202">
                <a:latin typeface="Cambria Math"/>
                <a:cs typeface="Cambria Math"/>
              </a:rPr>
              <a:t>)</a:t>
            </a:r>
            <a:endParaRPr baseline="2777" sz="1500">
              <a:latin typeface="Cambria Math"/>
              <a:cs typeface="Cambria Math"/>
            </a:endParaRPr>
          </a:p>
        </p:txBody>
      </p:sp>
      <p:sp>
        <p:nvSpPr>
          <p:cNvPr id="12" name="object 12"/>
          <p:cNvSpPr txBox="1"/>
          <p:nvPr/>
        </p:nvSpPr>
        <p:spPr>
          <a:xfrm>
            <a:off x="2737090" y="1700314"/>
            <a:ext cx="877569" cy="177800"/>
          </a:xfrm>
          <a:prstGeom prst="rect">
            <a:avLst/>
          </a:prstGeom>
        </p:spPr>
        <p:txBody>
          <a:bodyPr wrap="square" lIns="0" tIns="12065" rIns="0" bIns="0" rtlCol="0" vert="horz">
            <a:spAutoFit/>
          </a:bodyPr>
          <a:lstStyle/>
          <a:p>
            <a:pPr marL="38100">
              <a:lnSpc>
                <a:spcPct val="100000"/>
              </a:lnSpc>
              <a:spcBef>
                <a:spcPts val="95"/>
              </a:spcBef>
            </a:pPr>
            <a:r>
              <a:rPr dirty="0" sz="1000" spc="-60">
                <a:latin typeface="Cambria Math"/>
                <a:cs typeface="Cambria Math"/>
              </a:rPr>
              <a:t>2</a:t>
            </a:r>
            <a:r>
              <a:rPr dirty="0" baseline="2777" sz="1500" spc="-89">
                <a:latin typeface="Cambria Math"/>
                <a:cs typeface="Cambria Math"/>
              </a:rPr>
              <a:t>(</a:t>
            </a:r>
            <a:r>
              <a:rPr dirty="0" sz="1000" spc="-60">
                <a:latin typeface="Cambria Math"/>
                <a:cs typeface="Cambria Math"/>
              </a:rPr>
              <a:t>72018.4𝑠𝑠𝑠𝑠</a:t>
            </a:r>
            <a:r>
              <a:rPr dirty="0" baseline="23809" sz="1050" spc="-89">
                <a:latin typeface="Cambria Math"/>
                <a:cs typeface="Cambria Math"/>
              </a:rPr>
              <a:t>4</a:t>
            </a:r>
            <a:r>
              <a:rPr dirty="0" baseline="2777" sz="1500" spc="-89">
                <a:latin typeface="Cambria Math"/>
                <a:cs typeface="Cambria Math"/>
              </a:rPr>
              <a:t>)</a:t>
            </a:r>
            <a:endParaRPr baseline="2777" sz="1500">
              <a:latin typeface="Cambria Math"/>
              <a:cs typeface="Cambria Math"/>
            </a:endParaRPr>
          </a:p>
        </p:txBody>
      </p:sp>
      <p:sp>
        <p:nvSpPr>
          <p:cNvPr id="13" name="object 13"/>
          <p:cNvSpPr/>
          <p:nvPr/>
        </p:nvSpPr>
        <p:spPr>
          <a:xfrm>
            <a:off x="2481072" y="1718310"/>
            <a:ext cx="1390015" cy="0"/>
          </a:xfrm>
          <a:custGeom>
            <a:avLst/>
            <a:gdLst/>
            <a:ahLst/>
            <a:cxnLst/>
            <a:rect l="l" t="t" r="r" b="b"/>
            <a:pathLst>
              <a:path w="1390014" h="0">
                <a:moveTo>
                  <a:pt x="0" y="0"/>
                </a:moveTo>
                <a:lnTo>
                  <a:pt x="1389888" y="0"/>
                </a:lnTo>
              </a:path>
            </a:pathLst>
          </a:custGeom>
          <a:ln w="7620">
            <a:solidFill>
              <a:srgbClr val="000000"/>
            </a:solidFill>
          </a:ln>
        </p:spPr>
        <p:txBody>
          <a:bodyPr wrap="square" lIns="0" tIns="0" rIns="0" bIns="0" rtlCol="0"/>
          <a:lstStyle/>
          <a:p/>
        </p:txBody>
      </p:sp>
      <p:sp>
        <p:nvSpPr>
          <p:cNvPr id="14" name="object 14"/>
          <p:cNvSpPr/>
          <p:nvPr/>
        </p:nvSpPr>
        <p:spPr>
          <a:xfrm>
            <a:off x="4767071" y="1718310"/>
            <a:ext cx="256540" cy="0"/>
          </a:xfrm>
          <a:custGeom>
            <a:avLst/>
            <a:gdLst/>
            <a:ahLst/>
            <a:cxnLst/>
            <a:rect l="l" t="t" r="r" b="b"/>
            <a:pathLst>
              <a:path w="256539" h="0">
                <a:moveTo>
                  <a:pt x="0" y="0"/>
                </a:moveTo>
                <a:lnTo>
                  <a:pt x="256032" y="0"/>
                </a:lnTo>
              </a:path>
            </a:pathLst>
          </a:custGeom>
          <a:ln w="7620">
            <a:solidFill>
              <a:srgbClr val="000000"/>
            </a:solidFill>
          </a:ln>
        </p:spPr>
        <p:txBody>
          <a:bodyPr wrap="square" lIns="0" tIns="0" rIns="0" bIns="0" rtlCol="0"/>
          <a:lstStyle/>
          <a:p/>
        </p:txBody>
      </p:sp>
      <p:sp>
        <p:nvSpPr>
          <p:cNvPr id="15" name="object 15"/>
          <p:cNvSpPr txBox="1"/>
          <p:nvPr/>
        </p:nvSpPr>
        <p:spPr>
          <a:xfrm>
            <a:off x="3879596" y="1517388"/>
            <a:ext cx="1858645" cy="360680"/>
          </a:xfrm>
          <a:prstGeom prst="rect">
            <a:avLst/>
          </a:prstGeom>
        </p:spPr>
        <p:txBody>
          <a:bodyPr wrap="square" lIns="0" tIns="12065" rIns="0" bIns="0" rtlCol="0" vert="horz">
            <a:spAutoFit/>
          </a:bodyPr>
          <a:lstStyle/>
          <a:p>
            <a:pPr algn="ctr" marL="167640">
              <a:lnSpc>
                <a:spcPts val="985"/>
              </a:lnSpc>
              <a:spcBef>
                <a:spcPts val="95"/>
              </a:spcBef>
            </a:pPr>
            <a:r>
              <a:rPr dirty="0" sz="1000" spc="-165">
                <a:latin typeface="Cambria Math"/>
                <a:cs typeface="Cambria Math"/>
              </a:rPr>
              <a:t>12𝑠𝑠𝑠𝑠</a:t>
            </a:r>
            <a:endParaRPr sz="1000">
              <a:latin typeface="Cambria Math"/>
              <a:cs typeface="Cambria Math"/>
            </a:endParaRPr>
          </a:p>
          <a:p>
            <a:pPr algn="ctr">
              <a:lnSpc>
                <a:spcPts val="720"/>
              </a:lnSpc>
              <a:tabLst>
                <a:tab pos="1130300" algn="l"/>
              </a:tabLst>
            </a:pPr>
            <a:r>
              <a:rPr dirty="0" baseline="2777" sz="1500" spc="-7">
                <a:latin typeface="Cambria Math"/>
                <a:cs typeface="Cambria Math"/>
              </a:rPr>
              <a:t>(</a:t>
            </a:r>
            <a:r>
              <a:rPr dirty="0" sz="1000" spc="-5">
                <a:latin typeface="Cambria Math"/>
                <a:cs typeface="Cambria Math"/>
              </a:rPr>
              <a:t>0.05768</a:t>
            </a:r>
            <a:r>
              <a:rPr dirty="0" sz="1000" spc="15">
                <a:latin typeface="Cambria Math"/>
                <a:cs typeface="Cambria Math"/>
              </a:rPr>
              <a:t> </a:t>
            </a:r>
            <a:r>
              <a:rPr dirty="0" sz="1000" spc="-300">
                <a:latin typeface="Cambria Math"/>
                <a:cs typeface="Cambria Math"/>
              </a:rPr>
              <a:t>𝐴𝐴𝐴𝐴𝑑𝑑</a:t>
            </a:r>
            <a:r>
              <a:rPr dirty="0" baseline="2777" sz="1500" spc="-450">
                <a:latin typeface="Cambria Math"/>
                <a:cs typeface="Cambria Math"/>
              </a:rPr>
              <a:t>)</a:t>
            </a:r>
            <a:r>
              <a:rPr dirty="0" baseline="2777" sz="1500" spc="-67">
                <a:latin typeface="Cambria Math"/>
                <a:cs typeface="Cambria Math"/>
              </a:rPr>
              <a:t> </a:t>
            </a:r>
            <a:r>
              <a:rPr dirty="0" sz="1000" spc="-254">
                <a:latin typeface="Cambria Math"/>
                <a:cs typeface="Cambria Math"/>
              </a:rPr>
              <a:t>�	�</a:t>
            </a:r>
            <a:r>
              <a:rPr dirty="0" sz="1000" spc="45">
                <a:latin typeface="Cambria Math"/>
                <a:cs typeface="Cambria Math"/>
              </a:rPr>
              <a:t> </a:t>
            </a:r>
            <a:r>
              <a:rPr dirty="0" sz="1000" spc="-5">
                <a:latin typeface="Cambria Math"/>
                <a:cs typeface="Cambria Math"/>
              </a:rPr>
              <a:t>=   </a:t>
            </a:r>
            <a:r>
              <a:rPr dirty="0" sz="1000" spc="-220">
                <a:latin typeface="Cambria Math"/>
                <a:cs typeface="Cambria Math"/>
              </a:rPr>
              <a:t>0.007𝑘𝑘𝑠𝑠𝑠𝑠</a:t>
            </a:r>
            <a:endParaRPr sz="1000">
              <a:latin typeface="Cambria Math"/>
              <a:cs typeface="Cambria Math"/>
            </a:endParaRPr>
          </a:p>
          <a:p>
            <a:pPr algn="ctr" marL="167640">
              <a:lnSpc>
                <a:spcPts val="935"/>
              </a:lnSpc>
            </a:pPr>
            <a:r>
              <a:rPr dirty="0" sz="1000" spc="-254">
                <a:latin typeface="Cambria Math"/>
                <a:cs typeface="Cambria Math"/>
              </a:rPr>
              <a:t>1𝑓𝑓𝑓𝑓</a:t>
            </a:r>
            <a:endParaRPr sz="1000">
              <a:latin typeface="Cambria Math"/>
              <a:cs typeface="Cambria Math"/>
            </a:endParaRPr>
          </a:p>
        </p:txBody>
      </p:sp>
      <p:sp>
        <p:nvSpPr>
          <p:cNvPr id="16" name="object 16"/>
          <p:cNvSpPr txBox="1"/>
          <p:nvPr/>
        </p:nvSpPr>
        <p:spPr>
          <a:xfrm>
            <a:off x="673100" y="1922779"/>
            <a:ext cx="165544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Top left flange tip at Harp Point</a:t>
            </a:r>
            <a:endParaRPr sz="1000">
              <a:latin typeface="Times New Roman"/>
              <a:cs typeface="Times New Roman"/>
            </a:endParaRPr>
          </a:p>
        </p:txBody>
      </p:sp>
      <p:sp>
        <p:nvSpPr>
          <p:cNvPr id="17" name="object 17"/>
          <p:cNvSpPr txBox="1"/>
          <p:nvPr/>
        </p:nvSpPr>
        <p:spPr>
          <a:xfrm>
            <a:off x="3421416" y="2255012"/>
            <a:ext cx="33528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42">
                <a:latin typeface="Cambria Math"/>
                <a:cs typeface="Cambria Math"/>
              </a:rPr>
              <a:t>𝑓𝑓</a:t>
            </a:r>
            <a:r>
              <a:rPr dirty="0" sz="700" spc="-295">
                <a:latin typeface="Cambria Math"/>
                <a:cs typeface="Cambria Math"/>
              </a:rPr>
              <a:t>𝑑𝑑𝑠𝑠</a:t>
            </a:r>
            <a:r>
              <a:rPr dirty="0" sz="700" spc="145">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18" name="object 18"/>
          <p:cNvSpPr txBox="1"/>
          <p:nvPr/>
        </p:nvSpPr>
        <p:spPr>
          <a:xfrm>
            <a:off x="3715499" y="2155951"/>
            <a:ext cx="43497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27">
                <a:latin typeface="Cambria Math"/>
                <a:cs typeface="Cambria Math"/>
              </a:rPr>
              <a:t>𝑀𝑀</a:t>
            </a:r>
            <a:r>
              <a:rPr dirty="0" sz="700" spc="-285">
                <a:latin typeface="Cambria Math"/>
                <a:cs typeface="Cambria Math"/>
              </a:rPr>
              <a:t>𝑔𝑔</a:t>
            </a:r>
            <a:r>
              <a:rPr dirty="0" baseline="11111" sz="1500" spc="-427">
                <a:latin typeface="Cambria Math"/>
                <a:cs typeface="Cambria Math"/>
              </a:rPr>
              <a:t>𝐻𝐻</a:t>
            </a:r>
            <a:r>
              <a:rPr dirty="0" sz="700" spc="-285">
                <a:latin typeface="Cambria Math"/>
                <a:cs typeface="Cambria Math"/>
              </a:rPr>
              <a:t>𝑑𝑑𝑒𝑒</a:t>
            </a:r>
            <a:endParaRPr sz="700">
              <a:latin typeface="Cambria Math"/>
              <a:cs typeface="Cambria Math"/>
            </a:endParaRPr>
          </a:p>
        </p:txBody>
      </p:sp>
      <p:sp>
        <p:nvSpPr>
          <p:cNvPr id="19" name="object 19"/>
          <p:cNvSpPr txBox="1"/>
          <p:nvPr/>
        </p:nvSpPr>
        <p:spPr>
          <a:xfrm>
            <a:off x="3806444" y="2314448"/>
            <a:ext cx="14541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r>
              <a:rPr dirty="0" sz="1000" spc="-505">
                <a:latin typeface="Cambria Math"/>
                <a:cs typeface="Cambria Math"/>
              </a:rPr>
              <a:t>𝐼𝐼</a:t>
            </a:r>
            <a:endParaRPr sz="1000">
              <a:latin typeface="Cambria Math"/>
              <a:cs typeface="Cambria Math"/>
            </a:endParaRPr>
          </a:p>
        </p:txBody>
      </p:sp>
      <p:sp>
        <p:nvSpPr>
          <p:cNvPr id="20" name="object 20"/>
          <p:cNvSpPr txBox="1"/>
          <p:nvPr/>
        </p:nvSpPr>
        <p:spPr>
          <a:xfrm>
            <a:off x="3917696" y="2378455"/>
            <a:ext cx="138430" cy="132080"/>
          </a:xfrm>
          <a:prstGeom prst="rect">
            <a:avLst/>
          </a:prstGeom>
        </p:spPr>
        <p:txBody>
          <a:bodyPr wrap="square" lIns="0" tIns="12065" rIns="0" bIns="0" rtlCol="0" vert="horz">
            <a:spAutoFit/>
          </a:bodyPr>
          <a:lstStyle/>
          <a:p>
            <a:pPr marL="12700">
              <a:lnSpc>
                <a:spcPct val="100000"/>
              </a:lnSpc>
              <a:spcBef>
                <a:spcPts val="95"/>
              </a:spcBef>
            </a:pPr>
            <a:r>
              <a:rPr dirty="0" sz="700" spc="-305">
                <a:latin typeface="Cambria Math"/>
                <a:cs typeface="Cambria Math"/>
              </a:rPr>
              <a:t>𝑝𝑝𝑝𝑝</a:t>
            </a:r>
            <a:endParaRPr sz="700">
              <a:latin typeface="Cambria Math"/>
              <a:cs typeface="Cambria Math"/>
            </a:endParaRPr>
          </a:p>
        </p:txBody>
      </p:sp>
      <p:sp>
        <p:nvSpPr>
          <p:cNvPr id="21" name="object 21"/>
          <p:cNvSpPr/>
          <p:nvPr/>
        </p:nvSpPr>
        <p:spPr>
          <a:xfrm>
            <a:off x="3753611" y="2332482"/>
            <a:ext cx="364490" cy="0"/>
          </a:xfrm>
          <a:custGeom>
            <a:avLst/>
            <a:gdLst/>
            <a:ahLst/>
            <a:cxnLst/>
            <a:rect l="l" t="t" r="r" b="b"/>
            <a:pathLst>
              <a:path w="364489" h="0">
                <a:moveTo>
                  <a:pt x="0" y="0"/>
                </a:moveTo>
                <a:lnTo>
                  <a:pt x="364236" y="0"/>
                </a:lnTo>
              </a:path>
            </a:pathLst>
          </a:custGeom>
          <a:ln w="7620">
            <a:solidFill>
              <a:srgbClr val="000000"/>
            </a:solidFill>
          </a:ln>
        </p:spPr>
        <p:txBody>
          <a:bodyPr wrap="square" lIns="0" tIns="0" rIns="0" bIns="0" rtlCol="0"/>
          <a:lstStyle/>
          <a:p/>
        </p:txBody>
      </p:sp>
      <p:sp>
        <p:nvSpPr>
          <p:cNvPr id="22" name="object 22"/>
          <p:cNvSpPr txBox="1"/>
          <p:nvPr/>
        </p:nvSpPr>
        <p:spPr>
          <a:xfrm>
            <a:off x="4101084" y="2255012"/>
            <a:ext cx="240029"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15">
                <a:latin typeface="Cambria Math"/>
                <a:cs typeface="Cambria Math"/>
              </a:rPr>
              <a:t>𝜃𝜃</a:t>
            </a:r>
            <a:r>
              <a:rPr dirty="0" sz="700" spc="-210">
                <a:latin typeface="Cambria Math"/>
                <a:cs typeface="Cambria Math"/>
              </a:rPr>
              <a:t>𝑒𝑒𝑒𝑒</a:t>
            </a:r>
            <a:endParaRPr sz="700">
              <a:latin typeface="Cambria Math"/>
              <a:cs typeface="Cambria Math"/>
            </a:endParaRPr>
          </a:p>
        </p:txBody>
      </p:sp>
      <p:sp>
        <p:nvSpPr>
          <p:cNvPr id="23" name="object 23"/>
          <p:cNvSpPr txBox="1"/>
          <p:nvPr/>
        </p:nvSpPr>
        <p:spPr>
          <a:xfrm>
            <a:off x="2171637" y="2643617"/>
            <a:ext cx="334010" cy="177800"/>
          </a:xfrm>
          <a:prstGeom prst="rect">
            <a:avLst/>
          </a:prstGeom>
        </p:spPr>
        <p:txBody>
          <a:bodyPr wrap="square" lIns="0" tIns="12065" rIns="0" bIns="0" rtlCol="0" vert="horz">
            <a:spAutoFit/>
          </a:bodyPr>
          <a:lstStyle/>
          <a:p>
            <a:pPr marL="38100">
              <a:lnSpc>
                <a:spcPct val="100000"/>
              </a:lnSpc>
              <a:spcBef>
                <a:spcPts val="95"/>
              </a:spcBef>
            </a:pPr>
            <a:r>
              <a:rPr dirty="0" sz="1000" spc="-295">
                <a:latin typeface="Cambria Math"/>
                <a:cs typeface="Cambria Math"/>
              </a:rPr>
              <a:t>𝑓𝑓</a:t>
            </a:r>
            <a:r>
              <a:rPr dirty="0" baseline="-15873" sz="1050" spc="-442">
                <a:latin typeface="Cambria Math"/>
                <a:cs typeface="Cambria Math"/>
              </a:rPr>
              <a:t>𝑑𝑑𝑠𝑠</a:t>
            </a:r>
            <a:r>
              <a:rPr dirty="0" baseline="-15873" sz="1050" spc="209">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24" name="object 24"/>
          <p:cNvSpPr txBox="1"/>
          <p:nvPr/>
        </p:nvSpPr>
        <p:spPr>
          <a:xfrm>
            <a:off x="2491213" y="2546106"/>
            <a:ext cx="1223010"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89">
                <a:latin typeface="Cambria Math"/>
                <a:cs typeface="Cambria Math"/>
              </a:rPr>
              <a:t>(</a:t>
            </a:r>
            <a:r>
              <a:rPr dirty="0" sz="1000" spc="-60">
                <a:latin typeface="Cambria Math"/>
                <a:cs typeface="Cambria Math"/>
              </a:rPr>
              <a:t>2662.16𝑘𝑘 </a:t>
            </a:r>
            <a:r>
              <a:rPr dirty="0" sz="1000" spc="-5">
                <a:latin typeface="Cambria Math"/>
                <a:cs typeface="Cambria Math"/>
              </a:rPr>
              <a:t>∙</a:t>
            </a:r>
            <a:r>
              <a:rPr dirty="0" sz="1000" spc="-120">
                <a:latin typeface="Cambria Math"/>
                <a:cs typeface="Cambria Math"/>
              </a:rPr>
              <a:t> </a:t>
            </a:r>
            <a:r>
              <a:rPr dirty="0" sz="1000" spc="-170">
                <a:latin typeface="Cambria Math"/>
                <a:cs typeface="Cambria Math"/>
              </a:rPr>
              <a:t>𝑓𝑓𝑓𝑓</a:t>
            </a:r>
            <a:r>
              <a:rPr dirty="0" baseline="2777" sz="1500" spc="-254">
                <a:latin typeface="Cambria Math"/>
                <a:cs typeface="Cambria Math"/>
              </a:rPr>
              <a:t>)(</a:t>
            </a:r>
            <a:r>
              <a:rPr dirty="0" sz="1000" spc="-170">
                <a:latin typeface="Cambria Math"/>
                <a:cs typeface="Cambria Math"/>
              </a:rPr>
              <a:t>49𝑠𝑠𝑠𝑠</a:t>
            </a:r>
            <a:r>
              <a:rPr dirty="0" baseline="2777" sz="1500" spc="-254">
                <a:latin typeface="Cambria Math"/>
                <a:cs typeface="Cambria Math"/>
              </a:rPr>
              <a:t>)</a:t>
            </a:r>
            <a:endParaRPr baseline="2777" sz="1500">
              <a:latin typeface="Cambria Math"/>
              <a:cs typeface="Cambria Math"/>
            </a:endParaRPr>
          </a:p>
        </p:txBody>
      </p:sp>
      <p:sp>
        <p:nvSpPr>
          <p:cNvPr id="25" name="object 25"/>
          <p:cNvSpPr txBox="1"/>
          <p:nvPr/>
        </p:nvSpPr>
        <p:spPr>
          <a:xfrm>
            <a:off x="2665544" y="2729014"/>
            <a:ext cx="875665" cy="177800"/>
          </a:xfrm>
          <a:prstGeom prst="rect">
            <a:avLst/>
          </a:prstGeom>
        </p:spPr>
        <p:txBody>
          <a:bodyPr wrap="square" lIns="0" tIns="12065" rIns="0" bIns="0" rtlCol="0" vert="horz">
            <a:spAutoFit/>
          </a:bodyPr>
          <a:lstStyle/>
          <a:p>
            <a:pPr marL="38100">
              <a:lnSpc>
                <a:spcPct val="100000"/>
              </a:lnSpc>
              <a:spcBef>
                <a:spcPts val="95"/>
              </a:spcBef>
            </a:pPr>
            <a:r>
              <a:rPr dirty="0" sz="1000" spc="-60">
                <a:latin typeface="Cambria Math"/>
                <a:cs typeface="Cambria Math"/>
              </a:rPr>
              <a:t>2</a:t>
            </a:r>
            <a:r>
              <a:rPr dirty="0" baseline="2777" sz="1500" spc="-89">
                <a:latin typeface="Cambria Math"/>
                <a:cs typeface="Cambria Math"/>
              </a:rPr>
              <a:t>(</a:t>
            </a:r>
            <a:r>
              <a:rPr dirty="0" sz="1000" spc="-60">
                <a:latin typeface="Cambria Math"/>
                <a:cs typeface="Cambria Math"/>
              </a:rPr>
              <a:t>72018.4𝑠𝑠𝑠𝑠</a:t>
            </a:r>
            <a:r>
              <a:rPr dirty="0" baseline="23809" sz="1050" spc="-89">
                <a:latin typeface="Cambria Math"/>
                <a:cs typeface="Cambria Math"/>
              </a:rPr>
              <a:t>4</a:t>
            </a:r>
            <a:r>
              <a:rPr dirty="0" baseline="2777" sz="1500" spc="-89">
                <a:latin typeface="Cambria Math"/>
                <a:cs typeface="Cambria Math"/>
              </a:rPr>
              <a:t>)</a:t>
            </a:r>
            <a:endParaRPr baseline="2777" sz="1500">
              <a:latin typeface="Cambria Math"/>
              <a:cs typeface="Cambria Math"/>
            </a:endParaRPr>
          </a:p>
        </p:txBody>
      </p:sp>
      <p:sp>
        <p:nvSpPr>
          <p:cNvPr id="26" name="object 26"/>
          <p:cNvSpPr/>
          <p:nvPr/>
        </p:nvSpPr>
        <p:spPr>
          <a:xfrm>
            <a:off x="2503932" y="2747010"/>
            <a:ext cx="1199515" cy="0"/>
          </a:xfrm>
          <a:custGeom>
            <a:avLst/>
            <a:gdLst/>
            <a:ahLst/>
            <a:cxnLst/>
            <a:rect l="l" t="t" r="r" b="b"/>
            <a:pathLst>
              <a:path w="1199514" h="0">
                <a:moveTo>
                  <a:pt x="0" y="0"/>
                </a:moveTo>
                <a:lnTo>
                  <a:pt x="1199388" y="0"/>
                </a:lnTo>
              </a:path>
            </a:pathLst>
          </a:custGeom>
          <a:ln w="7620">
            <a:solidFill>
              <a:srgbClr val="000000"/>
            </a:solidFill>
          </a:ln>
        </p:spPr>
        <p:txBody>
          <a:bodyPr wrap="square" lIns="0" tIns="0" rIns="0" bIns="0" rtlCol="0"/>
          <a:lstStyle/>
          <a:p/>
        </p:txBody>
      </p:sp>
      <p:sp>
        <p:nvSpPr>
          <p:cNvPr id="27" name="object 27"/>
          <p:cNvSpPr/>
          <p:nvPr/>
        </p:nvSpPr>
        <p:spPr>
          <a:xfrm>
            <a:off x="4597908" y="2747010"/>
            <a:ext cx="256540" cy="0"/>
          </a:xfrm>
          <a:custGeom>
            <a:avLst/>
            <a:gdLst/>
            <a:ahLst/>
            <a:cxnLst/>
            <a:rect l="l" t="t" r="r" b="b"/>
            <a:pathLst>
              <a:path w="256539" h="0">
                <a:moveTo>
                  <a:pt x="0" y="0"/>
                </a:moveTo>
                <a:lnTo>
                  <a:pt x="256032" y="0"/>
                </a:lnTo>
              </a:path>
            </a:pathLst>
          </a:custGeom>
          <a:ln w="7620">
            <a:solidFill>
              <a:srgbClr val="000000"/>
            </a:solidFill>
          </a:ln>
        </p:spPr>
        <p:txBody>
          <a:bodyPr wrap="square" lIns="0" tIns="0" rIns="0" bIns="0" rtlCol="0"/>
          <a:lstStyle/>
          <a:p/>
        </p:txBody>
      </p:sp>
      <p:sp>
        <p:nvSpPr>
          <p:cNvPr id="28" name="object 28"/>
          <p:cNvSpPr txBox="1"/>
          <p:nvPr/>
        </p:nvSpPr>
        <p:spPr>
          <a:xfrm>
            <a:off x="3711955" y="2546088"/>
            <a:ext cx="1857375" cy="360680"/>
          </a:xfrm>
          <a:prstGeom prst="rect">
            <a:avLst/>
          </a:prstGeom>
        </p:spPr>
        <p:txBody>
          <a:bodyPr wrap="square" lIns="0" tIns="12065" rIns="0" bIns="0" rtlCol="0" vert="horz">
            <a:spAutoFit/>
          </a:bodyPr>
          <a:lstStyle/>
          <a:p>
            <a:pPr algn="ctr" marL="166370">
              <a:lnSpc>
                <a:spcPts val="985"/>
              </a:lnSpc>
              <a:spcBef>
                <a:spcPts val="95"/>
              </a:spcBef>
            </a:pPr>
            <a:r>
              <a:rPr dirty="0" sz="1000" spc="-165">
                <a:latin typeface="Cambria Math"/>
                <a:cs typeface="Cambria Math"/>
              </a:rPr>
              <a:t>12𝑠𝑠𝑠𝑠</a:t>
            </a:r>
            <a:endParaRPr sz="1000">
              <a:latin typeface="Cambria Math"/>
              <a:cs typeface="Cambria Math"/>
            </a:endParaRPr>
          </a:p>
          <a:p>
            <a:pPr algn="ctr">
              <a:lnSpc>
                <a:spcPts val="720"/>
              </a:lnSpc>
              <a:tabLst>
                <a:tab pos="1129030" algn="l"/>
              </a:tabLst>
            </a:pPr>
            <a:r>
              <a:rPr dirty="0" baseline="2777" sz="1500" spc="-7">
                <a:latin typeface="Cambria Math"/>
                <a:cs typeface="Cambria Math"/>
              </a:rPr>
              <a:t>(</a:t>
            </a:r>
            <a:r>
              <a:rPr dirty="0" sz="1000" spc="-5">
                <a:latin typeface="Cambria Math"/>
                <a:cs typeface="Cambria Math"/>
              </a:rPr>
              <a:t>0.05768</a:t>
            </a:r>
            <a:r>
              <a:rPr dirty="0" sz="1000" spc="10">
                <a:latin typeface="Cambria Math"/>
                <a:cs typeface="Cambria Math"/>
              </a:rPr>
              <a:t> </a:t>
            </a:r>
            <a:r>
              <a:rPr dirty="0" sz="1000" spc="-300">
                <a:latin typeface="Cambria Math"/>
                <a:cs typeface="Cambria Math"/>
              </a:rPr>
              <a:t>𝐴𝐴𝐴𝐴𝑑𝑑</a:t>
            </a:r>
            <a:r>
              <a:rPr dirty="0" baseline="2777" sz="1500" spc="-450">
                <a:latin typeface="Cambria Math"/>
                <a:cs typeface="Cambria Math"/>
              </a:rPr>
              <a:t>)</a:t>
            </a:r>
            <a:r>
              <a:rPr dirty="0" baseline="2777" sz="1500" spc="-67">
                <a:latin typeface="Cambria Math"/>
                <a:cs typeface="Cambria Math"/>
              </a:rPr>
              <a:t> </a:t>
            </a:r>
            <a:r>
              <a:rPr dirty="0" sz="1000" spc="-254">
                <a:latin typeface="Cambria Math"/>
                <a:cs typeface="Cambria Math"/>
              </a:rPr>
              <a:t>�	�</a:t>
            </a:r>
            <a:r>
              <a:rPr dirty="0" sz="1000" spc="55">
                <a:latin typeface="Cambria Math"/>
                <a:cs typeface="Cambria Math"/>
              </a:rPr>
              <a:t> </a:t>
            </a:r>
            <a:r>
              <a:rPr dirty="0" sz="1000" spc="-5">
                <a:latin typeface="Cambria Math"/>
                <a:cs typeface="Cambria Math"/>
              </a:rPr>
              <a:t>=   </a:t>
            </a:r>
            <a:r>
              <a:rPr dirty="0" sz="1000" spc="-220">
                <a:latin typeface="Cambria Math"/>
                <a:cs typeface="Cambria Math"/>
              </a:rPr>
              <a:t>0.627𝑘𝑘𝑠𝑠𝑠𝑠</a:t>
            </a:r>
            <a:endParaRPr sz="1000">
              <a:latin typeface="Cambria Math"/>
              <a:cs typeface="Cambria Math"/>
            </a:endParaRPr>
          </a:p>
          <a:p>
            <a:pPr algn="ctr" marL="165735">
              <a:lnSpc>
                <a:spcPts val="935"/>
              </a:lnSpc>
            </a:pPr>
            <a:r>
              <a:rPr dirty="0" sz="1000" spc="-254">
                <a:latin typeface="Cambria Math"/>
                <a:cs typeface="Cambria Math"/>
              </a:rPr>
              <a:t>1𝑓𝑓𝑓𝑓</a:t>
            </a:r>
            <a:endParaRPr sz="1000">
              <a:latin typeface="Cambria Math"/>
              <a:cs typeface="Cambria Math"/>
            </a:endParaRPr>
          </a:p>
        </p:txBody>
      </p:sp>
      <p:sp>
        <p:nvSpPr>
          <p:cNvPr id="29" name="object 29"/>
          <p:cNvSpPr txBox="1"/>
          <p:nvPr/>
        </p:nvSpPr>
        <p:spPr>
          <a:xfrm>
            <a:off x="673100" y="2949955"/>
            <a:ext cx="190309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Bottom right flange tip at Harp</a:t>
            </a:r>
            <a:r>
              <a:rPr dirty="0" sz="1000" spc="10">
                <a:latin typeface="Times New Roman"/>
                <a:cs typeface="Times New Roman"/>
              </a:rPr>
              <a:t> </a:t>
            </a:r>
            <a:r>
              <a:rPr dirty="0" sz="1000" spc="-5">
                <a:latin typeface="Times New Roman"/>
                <a:cs typeface="Times New Roman"/>
              </a:rPr>
              <a:t>Point</a:t>
            </a:r>
            <a:endParaRPr sz="1000">
              <a:latin typeface="Times New Roman"/>
              <a:cs typeface="Times New Roman"/>
            </a:endParaRPr>
          </a:p>
        </p:txBody>
      </p:sp>
      <p:sp>
        <p:nvSpPr>
          <p:cNvPr id="30" name="object 30"/>
          <p:cNvSpPr txBox="1"/>
          <p:nvPr/>
        </p:nvSpPr>
        <p:spPr>
          <a:xfrm>
            <a:off x="3342106" y="3256319"/>
            <a:ext cx="494030" cy="177800"/>
          </a:xfrm>
          <a:prstGeom prst="rect">
            <a:avLst/>
          </a:prstGeom>
        </p:spPr>
        <p:txBody>
          <a:bodyPr wrap="square" lIns="0" tIns="12065" rIns="0" bIns="0" rtlCol="0" vert="horz">
            <a:spAutoFit/>
          </a:bodyPr>
          <a:lstStyle/>
          <a:p>
            <a:pPr marL="38100">
              <a:lnSpc>
                <a:spcPct val="100000"/>
              </a:lnSpc>
              <a:spcBef>
                <a:spcPts val="95"/>
              </a:spcBef>
            </a:pPr>
            <a:r>
              <a:rPr dirty="0" sz="1000" spc="-265">
                <a:latin typeface="Cambria Math"/>
                <a:cs typeface="Cambria Math"/>
              </a:rPr>
              <a:t>𝑓𝑓</a:t>
            </a:r>
            <a:r>
              <a:rPr dirty="0" baseline="-15873" sz="1050" spc="-397">
                <a:latin typeface="Cambria Math"/>
                <a:cs typeface="Cambria Math"/>
              </a:rPr>
              <a:t>𝑠𝑠𝑔𝑔</a:t>
            </a:r>
            <a:r>
              <a:rPr dirty="0" baseline="-15873" sz="1050" spc="232">
                <a:latin typeface="Cambria Math"/>
                <a:cs typeface="Cambria Math"/>
              </a:rPr>
              <a:t> </a:t>
            </a:r>
            <a:r>
              <a:rPr dirty="0" sz="1000" spc="-5">
                <a:latin typeface="Cambria Math"/>
                <a:cs typeface="Cambria Math"/>
              </a:rPr>
              <a:t>=</a:t>
            </a:r>
            <a:r>
              <a:rPr dirty="0" sz="1000" spc="3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31" name="object 31"/>
          <p:cNvSpPr txBox="1"/>
          <p:nvPr/>
        </p:nvSpPr>
        <p:spPr>
          <a:xfrm>
            <a:off x="3781074" y="3183127"/>
            <a:ext cx="448309"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90">
                <a:latin typeface="Cambria Math"/>
                <a:cs typeface="Cambria Math"/>
              </a:rPr>
              <a:t>𝑀𝑀</a:t>
            </a:r>
            <a:r>
              <a:rPr dirty="0" sz="700" spc="-260">
                <a:latin typeface="Cambria Math"/>
                <a:cs typeface="Cambria Math"/>
              </a:rPr>
              <a:t>𝑔𝑔</a:t>
            </a:r>
            <a:r>
              <a:rPr dirty="0" baseline="11111" sz="1500" spc="-390">
                <a:latin typeface="Cambria Math"/>
                <a:cs typeface="Cambria Math"/>
              </a:rPr>
              <a:t>𝐻𝐻</a:t>
            </a:r>
            <a:r>
              <a:rPr dirty="0" sz="700" spc="-260">
                <a:latin typeface="Cambria Math"/>
                <a:cs typeface="Cambria Math"/>
              </a:rPr>
              <a:t>𝑠𝑠𝑒𝑒</a:t>
            </a:r>
            <a:endParaRPr sz="700">
              <a:latin typeface="Cambria Math"/>
              <a:cs typeface="Cambria Math"/>
            </a:endParaRPr>
          </a:p>
        </p:txBody>
      </p:sp>
      <p:sp>
        <p:nvSpPr>
          <p:cNvPr id="32" name="object 32"/>
          <p:cNvSpPr txBox="1"/>
          <p:nvPr/>
        </p:nvSpPr>
        <p:spPr>
          <a:xfrm>
            <a:off x="3879596" y="3341624"/>
            <a:ext cx="14541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r>
              <a:rPr dirty="0" sz="1000" spc="-505">
                <a:latin typeface="Cambria Math"/>
                <a:cs typeface="Cambria Math"/>
              </a:rPr>
              <a:t>𝐼𝐼</a:t>
            </a:r>
            <a:endParaRPr sz="1000">
              <a:latin typeface="Cambria Math"/>
              <a:cs typeface="Cambria Math"/>
            </a:endParaRPr>
          </a:p>
        </p:txBody>
      </p:sp>
      <p:sp>
        <p:nvSpPr>
          <p:cNvPr id="33" name="object 33"/>
          <p:cNvSpPr txBox="1"/>
          <p:nvPr/>
        </p:nvSpPr>
        <p:spPr>
          <a:xfrm>
            <a:off x="3990847" y="3405632"/>
            <a:ext cx="138430" cy="132080"/>
          </a:xfrm>
          <a:prstGeom prst="rect">
            <a:avLst/>
          </a:prstGeom>
        </p:spPr>
        <p:txBody>
          <a:bodyPr wrap="square" lIns="0" tIns="12065" rIns="0" bIns="0" rtlCol="0" vert="horz">
            <a:spAutoFit/>
          </a:bodyPr>
          <a:lstStyle/>
          <a:p>
            <a:pPr marL="12700">
              <a:lnSpc>
                <a:spcPct val="100000"/>
              </a:lnSpc>
              <a:spcBef>
                <a:spcPts val="95"/>
              </a:spcBef>
            </a:pPr>
            <a:r>
              <a:rPr dirty="0" sz="700" spc="-305">
                <a:latin typeface="Cambria Math"/>
                <a:cs typeface="Cambria Math"/>
              </a:rPr>
              <a:t>𝑝𝑝𝑝𝑝</a:t>
            </a:r>
            <a:endParaRPr sz="700">
              <a:latin typeface="Cambria Math"/>
              <a:cs typeface="Cambria Math"/>
            </a:endParaRPr>
          </a:p>
        </p:txBody>
      </p:sp>
      <p:sp>
        <p:nvSpPr>
          <p:cNvPr id="34" name="object 34"/>
          <p:cNvSpPr/>
          <p:nvPr/>
        </p:nvSpPr>
        <p:spPr>
          <a:xfrm>
            <a:off x="3819144" y="3359658"/>
            <a:ext cx="379730" cy="0"/>
          </a:xfrm>
          <a:custGeom>
            <a:avLst/>
            <a:gdLst/>
            <a:ahLst/>
            <a:cxnLst/>
            <a:rect l="l" t="t" r="r" b="b"/>
            <a:pathLst>
              <a:path w="379729" h="0">
                <a:moveTo>
                  <a:pt x="0" y="0"/>
                </a:moveTo>
                <a:lnTo>
                  <a:pt x="379475" y="0"/>
                </a:lnTo>
              </a:path>
            </a:pathLst>
          </a:custGeom>
          <a:ln w="7620">
            <a:solidFill>
              <a:srgbClr val="000000"/>
            </a:solidFill>
          </a:ln>
        </p:spPr>
        <p:txBody>
          <a:bodyPr wrap="square" lIns="0" tIns="0" rIns="0" bIns="0" rtlCol="0"/>
          <a:lstStyle/>
          <a:p/>
        </p:txBody>
      </p:sp>
      <p:sp>
        <p:nvSpPr>
          <p:cNvPr id="35" name="object 35"/>
          <p:cNvSpPr txBox="1"/>
          <p:nvPr/>
        </p:nvSpPr>
        <p:spPr>
          <a:xfrm>
            <a:off x="4181855" y="3282188"/>
            <a:ext cx="240029"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15">
                <a:latin typeface="Cambria Math"/>
                <a:cs typeface="Cambria Math"/>
              </a:rPr>
              <a:t>𝜃𝜃</a:t>
            </a:r>
            <a:r>
              <a:rPr dirty="0" sz="700" spc="-210">
                <a:latin typeface="Cambria Math"/>
                <a:cs typeface="Cambria Math"/>
              </a:rPr>
              <a:t>𝑒𝑒𝑒𝑒</a:t>
            </a:r>
            <a:endParaRPr sz="700">
              <a:latin typeface="Cambria Math"/>
              <a:cs typeface="Cambria Math"/>
            </a:endParaRPr>
          </a:p>
        </p:txBody>
      </p:sp>
      <p:sp>
        <p:nvSpPr>
          <p:cNvPr id="36" name="object 36"/>
          <p:cNvSpPr txBox="1"/>
          <p:nvPr/>
        </p:nvSpPr>
        <p:spPr>
          <a:xfrm>
            <a:off x="1932384" y="3672312"/>
            <a:ext cx="495934" cy="177800"/>
          </a:xfrm>
          <a:prstGeom prst="rect">
            <a:avLst/>
          </a:prstGeom>
        </p:spPr>
        <p:txBody>
          <a:bodyPr wrap="square" lIns="0" tIns="12065" rIns="0" bIns="0" rtlCol="0" vert="horz">
            <a:spAutoFit/>
          </a:bodyPr>
          <a:lstStyle/>
          <a:p>
            <a:pPr marL="38100">
              <a:lnSpc>
                <a:spcPct val="100000"/>
              </a:lnSpc>
              <a:spcBef>
                <a:spcPts val="95"/>
              </a:spcBef>
            </a:pPr>
            <a:r>
              <a:rPr dirty="0" sz="1000" spc="-265">
                <a:latin typeface="Cambria Math"/>
                <a:cs typeface="Cambria Math"/>
              </a:rPr>
              <a:t>𝑓𝑓</a:t>
            </a:r>
            <a:r>
              <a:rPr dirty="0" baseline="-15873" sz="1050" spc="-397">
                <a:latin typeface="Cambria Math"/>
                <a:cs typeface="Cambria Math"/>
              </a:rPr>
              <a:t>𝑠𝑠𝑔𝑔</a:t>
            </a:r>
            <a:r>
              <a:rPr dirty="0" baseline="-15873" sz="1050" spc="232">
                <a:latin typeface="Cambria Math"/>
                <a:cs typeface="Cambria Math"/>
              </a:rPr>
              <a:t> </a:t>
            </a:r>
            <a:r>
              <a:rPr dirty="0" sz="1000" spc="-5">
                <a:latin typeface="Cambria Math"/>
                <a:cs typeface="Cambria Math"/>
              </a:rPr>
              <a:t>=</a:t>
            </a:r>
            <a:r>
              <a:rPr dirty="0" sz="1000" spc="4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37" name="object 37"/>
          <p:cNvSpPr txBox="1"/>
          <p:nvPr/>
        </p:nvSpPr>
        <p:spPr>
          <a:xfrm>
            <a:off x="2398292" y="3574806"/>
            <a:ext cx="1460500"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89">
                <a:latin typeface="Cambria Math"/>
                <a:cs typeface="Cambria Math"/>
              </a:rPr>
              <a:t>(</a:t>
            </a:r>
            <a:r>
              <a:rPr dirty="0" sz="1000" spc="-60">
                <a:latin typeface="Cambria Math"/>
                <a:cs typeface="Cambria Math"/>
              </a:rPr>
              <a:t>2662.16𝑘𝑘 </a:t>
            </a:r>
            <a:r>
              <a:rPr dirty="0" sz="1000" spc="-5">
                <a:latin typeface="Cambria Math"/>
                <a:cs typeface="Cambria Math"/>
              </a:rPr>
              <a:t>∙</a:t>
            </a:r>
            <a:r>
              <a:rPr dirty="0" sz="1000" spc="-60">
                <a:latin typeface="Cambria Math"/>
                <a:cs typeface="Cambria Math"/>
              </a:rPr>
              <a:t> </a:t>
            </a:r>
            <a:r>
              <a:rPr dirty="0" sz="1000" spc="-135">
                <a:latin typeface="Cambria Math"/>
                <a:cs typeface="Cambria Math"/>
              </a:rPr>
              <a:t>𝑓𝑓𝑓𝑓</a:t>
            </a:r>
            <a:r>
              <a:rPr dirty="0" baseline="2777" sz="1500" spc="-202">
                <a:latin typeface="Cambria Math"/>
                <a:cs typeface="Cambria Math"/>
              </a:rPr>
              <a:t>)(</a:t>
            </a:r>
            <a:r>
              <a:rPr dirty="0" sz="1000" spc="-135">
                <a:latin typeface="Cambria Math"/>
                <a:cs typeface="Cambria Math"/>
              </a:rPr>
              <a:t>38.375𝑠𝑠𝑠𝑠</a:t>
            </a:r>
            <a:r>
              <a:rPr dirty="0" baseline="2777" sz="1500" spc="-202">
                <a:latin typeface="Cambria Math"/>
                <a:cs typeface="Cambria Math"/>
              </a:rPr>
              <a:t>)</a:t>
            </a:r>
            <a:endParaRPr baseline="2777" sz="1500">
              <a:latin typeface="Cambria Math"/>
              <a:cs typeface="Cambria Math"/>
            </a:endParaRPr>
          </a:p>
        </p:txBody>
      </p:sp>
      <p:sp>
        <p:nvSpPr>
          <p:cNvPr id="38" name="object 38"/>
          <p:cNvSpPr txBox="1"/>
          <p:nvPr/>
        </p:nvSpPr>
        <p:spPr>
          <a:xfrm>
            <a:off x="2691399" y="3757714"/>
            <a:ext cx="875665" cy="177800"/>
          </a:xfrm>
          <a:prstGeom prst="rect">
            <a:avLst/>
          </a:prstGeom>
        </p:spPr>
        <p:txBody>
          <a:bodyPr wrap="square" lIns="0" tIns="12065" rIns="0" bIns="0" rtlCol="0" vert="horz">
            <a:spAutoFit/>
          </a:bodyPr>
          <a:lstStyle/>
          <a:p>
            <a:pPr marL="38100">
              <a:lnSpc>
                <a:spcPct val="100000"/>
              </a:lnSpc>
              <a:spcBef>
                <a:spcPts val="95"/>
              </a:spcBef>
            </a:pPr>
            <a:r>
              <a:rPr dirty="0" sz="1000" spc="-60">
                <a:latin typeface="Cambria Math"/>
                <a:cs typeface="Cambria Math"/>
              </a:rPr>
              <a:t>2</a:t>
            </a:r>
            <a:r>
              <a:rPr dirty="0" baseline="2777" sz="1500" spc="-89">
                <a:latin typeface="Cambria Math"/>
                <a:cs typeface="Cambria Math"/>
              </a:rPr>
              <a:t>(</a:t>
            </a:r>
            <a:r>
              <a:rPr dirty="0" sz="1000" spc="-60">
                <a:latin typeface="Cambria Math"/>
                <a:cs typeface="Cambria Math"/>
              </a:rPr>
              <a:t>72018.4𝑠𝑠𝑠𝑠</a:t>
            </a:r>
            <a:r>
              <a:rPr dirty="0" baseline="23809" sz="1050" spc="-89">
                <a:latin typeface="Cambria Math"/>
                <a:cs typeface="Cambria Math"/>
              </a:rPr>
              <a:t>4</a:t>
            </a:r>
            <a:r>
              <a:rPr dirty="0" baseline="2777" sz="1500" spc="-89">
                <a:latin typeface="Cambria Math"/>
                <a:cs typeface="Cambria Math"/>
              </a:rPr>
              <a:t>)</a:t>
            </a:r>
            <a:endParaRPr baseline="2777" sz="1500">
              <a:latin typeface="Cambria Math"/>
              <a:cs typeface="Cambria Math"/>
            </a:endParaRPr>
          </a:p>
        </p:txBody>
      </p:sp>
      <p:sp>
        <p:nvSpPr>
          <p:cNvPr id="39" name="object 39"/>
          <p:cNvSpPr/>
          <p:nvPr/>
        </p:nvSpPr>
        <p:spPr>
          <a:xfrm>
            <a:off x="2410967" y="3775709"/>
            <a:ext cx="1437640" cy="0"/>
          </a:xfrm>
          <a:custGeom>
            <a:avLst/>
            <a:gdLst/>
            <a:ahLst/>
            <a:cxnLst/>
            <a:rect l="l" t="t" r="r" b="b"/>
            <a:pathLst>
              <a:path w="1437639" h="0">
                <a:moveTo>
                  <a:pt x="0" y="0"/>
                </a:moveTo>
                <a:lnTo>
                  <a:pt x="1437144" y="0"/>
                </a:lnTo>
              </a:path>
            </a:pathLst>
          </a:custGeom>
          <a:ln w="7620">
            <a:solidFill>
              <a:srgbClr val="000000"/>
            </a:solidFill>
          </a:ln>
        </p:spPr>
        <p:txBody>
          <a:bodyPr wrap="square" lIns="0" tIns="0" rIns="0" bIns="0" rtlCol="0"/>
          <a:lstStyle/>
          <a:p/>
        </p:txBody>
      </p:sp>
      <p:sp>
        <p:nvSpPr>
          <p:cNvPr id="40" name="object 40"/>
          <p:cNvSpPr/>
          <p:nvPr/>
        </p:nvSpPr>
        <p:spPr>
          <a:xfrm>
            <a:off x="4742688" y="3775709"/>
            <a:ext cx="256540" cy="0"/>
          </a:xfrm>
          <a:custGeom>
            <a:avLst/>
            <a:gdLst/>
            <a:ahLst/>
            <a:cxnLst/>
            <a:rect l="l" t="t" r="r" b="b"/>
            <a:pathLst>
              <a:path w="256539" h="0">
                <a:moveTo>
                  <a:pt x="0" y="0"/>
                </a:moveTo>
                <a:lnTo>
                  <a:pt x="256032" y="0"/>
                </a:lnTo>
              </a:path>
            </a:pathLst>
          </a:custGeom>
          <a:ln w="7620">
            <a:solidFill>
              <a:srgbClr val="000000"/>
            </a:solidFill>
          </a:ln>
        </p:spPr>
        <p:txBody>
          <a:bodyPr wrap="square" lIns="0" tIns="0" rIns="0" bIns="0" rtlCol="0"/>
          <a:lstStyle/>
          <a:p/>
        </p:txBody>
      </p:sp>
      <p:sp>
        <p:nvSpPr>
          <p:cNvPr id="41" name="object 41"/>
          <p:cNvSpPr txBox="1"/>
          <p:nvPr/>
        </p:nvSpPr>
        <p:spPr>
          <a:xfrm>
            <a:off x="3855211" y="3574788"/>
            <a:ext cx="1953260" cy="360680"/>
          </a:xfrm>
          <a:prstGeom prst="rect">
            <a:avLst/>
          </a:prstGeom>
        </p:spPr>
        <p:txBody>
          <a:bodyPr wrap="square" lIns="0" tIns="12065" rIns="0" bIns="0" rtlCol="0" vert="horz">
            <a:spAutoFit/>
          </a:bodyPr>
          <a:lstStyle/>
          <a:p>
            <a:pPr algn="ctr" marL="73025">
              <a:lnSpc>
                <a:spcPts val="985"/>
              </a:lnSpc>
              <a:spcBef>
                <a:spcPts val="95"/>
              </a:spcBef>
            </a:pPr>
            <a:r>
              <a:rPr dirty="0" sz="1000" spc="-165">
                <a:latin typeface="Cambria Math"/>
                <a:cs typeface="Cambria Math"/>
              </a:rPr>
              <a:t>12𝑠𝑠𝑠𝑠</a:t>
            </a:r>
            <a:endParaRPr sz="1000">
              <a:latin typeface="Cambria Math"/>
              <a:cs typeface="Cambria Math"/>
            </a:endParaRPr>
          </a:p>
          <a:p>
            <a:pPr algn="ctr">
              <a:lnSpc>
                <a:spcPts val="720"/>
              </a:lnSpc>
              <a:tabLst>
                <a:tab pos="1130300" algn="l"/>
              </a:tabLst>
            </a:pPr>
            <a:r>
              <a:rPr dirty="0" baseline="2777" sz="1500" spc="-7">
                <a:latin typeface="Cambria Math"/>
                <a:cs typeface="Cambria Math"/>
              </a:rPr>
              <a:t>(</a:t>
            </a:r>
            <a:r>
              <a:rPr dirty="0" sz="1000" spc="-5">
                <a:latin typeface="Cambria Math"/>
                <a:cs typeface="Cambria Math"/>
              </a:rPr>
              <a:t>0.05768</a:t>
            </a:r>
            <a:r>
              <a:rPr dirty="0" sz="1000" spc="10">
                <a:latin typeface="Cambria Math"/>
                <a:cs typeface="Cambria Math"/>
              </a:rPr>
              <a:t> </a:t>
            </a:r>
            <a:r>
              <a:rPr dirty="0" sz="1000" spc="-300">
                <a:latin typeface="Cambria Math"/>
                <a:cs typeface="Cambria Math"/>
              </a:rPr>
              <a:t>𝐴𝐴𝐴𝐴𝑑𝑑</a:t>
            </a:r>
            <a:r>
              <a:rPr dirty="0" baseline="2777" sz="1500" spc="-450">
                <a:latin typeface="Cambria Math"/>
                <a:cs typeface="Cambria Math"/>
              </a:rPr>
              <a:t>)</a:t>
            </a:r>
            <a:r>
              <a:rPr dirty="0" baseline="2777" sz="1500" spc="-44">
                <a:latin typeface="Cambria Math"/>
                <a:cs typeface="Cambria Math"/>
              </a:rPr>
              <a:t> </a:t>
            </a:r>
            <a:r>
              <a:rPr dirty="0" sz="1000" spc="-254">
                <a:latin typeface="Cambria Math"/>
                <a:cs typeface="Cambria Math"/>
              </a:rPr>
              <a:t>�	�</a:t>
            </a:r>
            <a:r>
              <a:rPr dirty="0" sz="1000" spc="45">
                <a:latin typeface="Cambria Math"/>
                <a:cs typeface="Cambria Math"/>
              </a:rPr>
              <a:t> </a:t>
            </a:r>
            <a:r>
              <a:rPr dirty="0" sz="1000" spc="-5">
                <a:latin typeface="Cambria Math"/>
                <a:cs typeface="Cambria Math"/>
              </a:rPr>
              <a:t>=    </a:t>
            </a:r>
            <a:r>
              <a:rPr dirty="0" sz="1000" spc="-204">
                <a:latin typeface="Cambria Math"/>
                <a:cs typeface="Cambria Math"/>
              </a:rPr>
              <a:t>−0.491𝑘𝑘𝑠𝑠𝑠𝑠</a:t>
            </a:r>
            <a:endParaRPr sz="1000">
              <a:latin typeface="Cambria Math"/>
              <a:cs typeface="Cambria Math"/>
            </a:endParaRPr>
          </a:p>
          <a:p>
            <a:pPr algn="ctr" marL="73025">
              <a:lnSpc>
                <a:spcPts val="935"/>
              </a:lnSpc>
            </a:pPr>
            <a:r>
              <a:rPr dirty="0" sz="1000" spc="-254">
                <a:latin typeface="Cambria Math"/>
                <a:cs typeface="Cambria Math"/>
              </a:rPr>
              <a:t>1𝑓𝑓𝑓𝑓</a:t>
            </a:r>
            <a:endParaRPr sz="1000">
              <a:latin typeface="Cambria Math"/>
              <a:cs typeface="Cambria Math"/>
            </a:endParaRPr>
          </a:p>
        </p:txBody>
      </p:sp>
      <p:sp>
        <p:nvSpPr>
          <p:cNvPr id="49" name="object 49"/>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40</a:t>
            </a:r>
          </a:p>
        </p:txBody>
      </p:sp>
      <p:sp>
        <p:nvSpPr>
          <p:cNvPr id="42" name="object 42"/>
          <p:cNvSpPr txBox="1"/>
          <p:nvPr/>
        </p:nvSpPr>
        <p:spPr>
          <a:xfrm>
            <a:off x="596900" y="4016844"/>
            <a:ext cx="4834890" cy="1980564"/>
          </a:xfrm>
          <a:prstGeom prst="rect">
            <a:avLst/>
          </a:prstGeom>
        </p:spPr>
        <p:txBody>
          <a:bodyPr wrap="square" lIns="0" tIns="49530" rIns="0" bIns="0" rtlCol="0" vert="horz">
            <a:spAutoFit/>
          </a:bodyPr>
          <a:lstStyle/>
          <a:p>
            <a:pPr marL="88900">
              <a:lnSpc>
                <a:spcPct val="100000"/>
              </a:lnSpc>
              <a:spcBef>
                <a:spcPts val="390"/>
              </a:spcBef>
            </a:pPr>
            <a:r>
              <a:rPr dirty="0" sz="1100">
                <a:latin typeface="Arial"/>
                <a:cs typeface="Arial"/>
              </a:rPr>
              <a:t>4.4.2.4.3 </a:t>
            </a:r>
            <a:r>
              <a:rPr dirty="0" sz="1100" spc="-5">
                <a:latin typeface="Arial"/>
                <a:cs typeface="Arial"/>
              </a:rPr>
              <a:t>Total</a:t>
            </a:r>
            <a:r>
              <a:rPr dirty="0" sz="1100" spc="-185">
                <a:latin typeface="Arial"/>
                <a:cs typeface="Arial"/>
              </a:rPr>
              <a:t> </a:t>
            </a:r>
            <a:r>
              <a:rPr dirty="0" sz="1100" spc="-5">
                <a:latin typeface="Arial"/>
                <a:cs typeface="Arial"/>
              </a:rPr>
              <a:t>stress</a:t>
            </a:r>
            <a:endParaRPr sz="1100">
              <a:latin typeface="Arial"/>
              <a:cs typeface="Arial"/>
            </a:endParaRPr>
          </a:p>
          <a:p>
            <a:pPr marL="88900">
              <a:lnSpc>
                <a:spcPct val="100000"/>
              </a:lnSpc>
              <a:spcBef>
                <a:spcPts val="254"/>
              </a:spcBef>
            </a:pPr>
            <a:r>
              <a:rPr dirty="0" sz="1000" spc="-5">
                <a:latin typeface="Times New Roman"/>
                <a:cs typeface="Times New Roman"/>
              </a:rPr>
              <a:t>Top left flange tip at lift</a:t>
            </a:r>
            <a:r>
              <a:rPr dirty="0" sz="1000" spc="30">
                <a:latin typeface="Times New Roman"/>
                <a:cs typeface="Times New Roman"/>
              </a:rPr>
              <a:t> </a:t>
            </a:r>
            <a:r>
              <a:rPr dirty="0" sz="1000" spc="-5">
                <a:latin typeface="Times New Roman"/>
                <a:cs typeface="Times New Roman"/>
              </a:rPr>
              <a:t>point</a:t>
            </a:r>
            <a:endParaRPr sz="1000">
              <a:latin typeface="Times New Roman"/>
              <a:cs typeface="Times New Roman"/>
            </a:endParaRPr>
          </a:p>
          <a:p>
            <a:pPr marL="1851660">
              <a:lnSpc>
                <a:spcPct val="100000"/>
              </a:lnSpc>
              <a:spcBef>
                <a:spcPts val="555"/>
              </a:spcBef>
            </a:pPr>
            <a:r>
              <a:rPr dirty="0" sz="1000" spc="-295">
                <a:latin typeface="Cambria Math"/>
                <a:cs typeface="Cambria Math"/>
              </a:rPr>
              <a:t>𝑓𝑓</a:t>
            </a:r>
            <a:r>
              <a:rPr dirty="0" baseline="-15873" sz="1050" spc="-442">
                <a:latin typeface="Cambria Math"/>
                <a:cs typeface="Cambria Math"/>
              </a:rPr>
              <a:t>𝑑𝑑𝑠𝑠</a:t>
            </a:r>
            <a:r>
              <a:rPr dirty="0" baseline="-15873" sz="1050" spc="284">
                <a:latin typeface="Cambria Math"/>
                <a:cs typeface="Cambria Math"/>
              </a:rPr>
              <a:t> </a:t>
            </a:r>
            <a:r>
              <a:rPr dirty="0" sz="1000" spc="-5">
                <a:latin typeface="Cambria Math"/>
                <a:cs typeface="Cambria Math"/>
              </a:rPr>
              <a:t>= </a:t>
            </a:r>
            <a:r>
              <a:rPr dirty="0" sz="1000" spc="-140">
                <a:latin typeface="Cambria Math"/>
                <a:cs typeface="Cambria Math"/>
              </a:rPr>
              <a:t>−0.914𝑘𝑘𝑠𝑠𝑠𝑠 </a:t>
            </a:r>
            <a:r>
              <a:rPr dirty="0" sz="1000" spc="-5">
                <a:latin typeface="Cambria Math"/>
                <a:cs typeface="Cambria Math"/>
              </a:rPr>
              <a:t>+ </a:t>
            </a:r>
            <a:r>
              <a:rPr dirty="0" sz="1000" spc="-155">
                <a:latin typeface="Cambria Math"/>
                <a:cs typeface="Cambria Math"/>
              </a:rPr>
              <a:t>0.023𝑘𝑘𝑠𝑠𝑠𝑠 </a:t>
            </a:r>
            <a:r>
              <a:rPr dirty="0" sz="1000" spc="-5">
                <a:latin typeface="Cambria Math"/>
                <a:cs typeface="Cambria Math"/>
              </a:rPr>
              <a:t>− </a:t>
            </a:r>
            <a:r>
              <a:rPr dirty="0" sz="1000" spc="-155">
                <a:latin typeface="Cambria Math"/>
                <a:cs typeface="Cambria Math"/>
              </a:rPr>
              <a:t>0.008𝑘𝑘𝑠𝑠𝑠𝑠 </a:t>
            </a:r>
            <a:r>
              <a:rPr dirty="0" sz="1000" spc="-5">
                <a:latin typeface="Cambria Math"/>
                <a:cs typeface="Cambria Math"/>
              </a:rPr>
              <a:t>=</a:t>
            </a:r>
            <a:r>
              <a:rPr dirty="0" sz="1000" spc="-20">
                <a:latin typeface="Cambria Math"/>
                <a:cs typeface="Cambria Math"/>
              </a:rPr>
              <a:t> </a:t>
            </a:r>
            <a:r>
              <a:rPr dirty="0" sz="1000" spc="-140">
                <a:latin typeface="Cambria Math"/>
                <a:cs typeface="Cambria Math"/>
              </a:rPr>
              <a:t>−0.900𝑘𝑘𝑠𝑠𝑠𝑠</a:t>
            </a:r>
            <a:endParaRPr sz="1000">
              <a:latin typeface="Cambria Math"/>
              <a:cs typeface="Cambria Math"/>
            </a:endParaRPr>
          </a:p>
          <a:p>
            <a:pPr marL="88265">
              <a:lnSpc>
                <a:spcPct val="100000"/>
              </a:lnSpc>
              <a:spcBef>
                <a:spcPts val="560"/>
              </a:spcBef>
            </a:pPr>
            <a:r>
              <a:rPr dirty="0" sz="1000" spc="-5">
                <a:latin typeface="Times New Roman"/>
                <a:cs typeface="Times New Roman"/>
              </a:rPr>
              <a:t>Bottom left flange tip at lift</a:t>
            </a:r>
            <a:r>
              <a:rPr dirty="0" sz="1000" spc="15">
                <a:latin typeface="Times New Roman"/>
                <a:cs typeface="Times New Roman"/>
              </a:rPr>
              <a:t> </a:t>
            </a:r>
            <a:r>
              <a:rPr dirty="0" sz="1000" spc="-5">
                <a:latin typeface="Times New Roman"/>
                <a:cs typeface="Times New Roman"/>
              </a:rPr>
              <a:t>point</a:t>
            </a:r>
            <a:endParaRPr sz="1000">
              <a:latin typeface="Times New Roman"/>
              <a:cs typeface="Times New Roman"/>
            </a:endParaRPr>
          </a:p>
          <a:p>
            <a:pPr marL="1837689">
              <a:lnSpc>
                <a:spcPct val="100000"/>
              </a:lnSpc>
              <a:spcBef>
                <a:spcPts val="565"/>
              </a:spcBef>
            </a:pPr>
            <a:r>
              <a:rPr dirty="0" sz="1000" spc="-265">
                <a:latin typeface="Cambria Math"/>
                <a:cs typeface="Cambria Math"/>
              </a:rPr>
              <a:t>𝑓𝑓</a:t>
            </a:r>
            <a:r>
              <a:rPr dirty="0" baseline="-15873" sz="1050" spc="-397">
                <a:latin typeface="Cambria Math"/>
                <a:cs typeface="Cambria Math"/>
              </a:rPr>
              <a:t>𝑠𝑠𝑔𝑔</a:t>
            </a:r>
            <a:r>
              <a:rPr dirty="0" baseline="-15873" sz="1050" spc="284">
                <a:latin typeface="Cambria Math"/>
                <a:cs typeface="Cambria Math"/>
              </a:rPr>
              <a:t> </a:t>
            </a:r>
            <a:r>
              <a:rPr dirty="0" sz="1000" spc="-5">
                <a:latin typeface="Cambria Math"/>
                <a:cs typeface="Cambria Math"/>
              </a:rPr>
              <a:t>= </a:t>
            </a:r>
            <a:r>
              <a:rPr dirty="0" sz="1000" spc="-140">
                <a:latin typeface="Cambria Math"/>
                <a:cs typeface="Cambria Math"/>
              </a:rPr>
              <a:t>−4.401𝑘𝑘𝑠𝑠𝑠𝑠 </a:t>
            </a:r>
            <a:r>
              <a:rPr dirty="0" sz="1000" spc="-5">
                <a:latin typeface="Cambria Math"/>
                <a:cs typeface="Cambria Math"/>
              </a:rPr>
              <a:t>− </a:t>
            </a:r>
            <a:r>
              <a:rPr dirty="0" sz="1000" spc="-155">
                <a:latin typeface="Cambria Math"/>
                <a:cs typeface="Cambria Math"/>
              </a:rPr>
              <a:t>0.021𝑘𝑘𝑠𝑠𝑠𝑠 </a:t>
            </a:r>
            <a:r>
              <a:rPr dirty="0" sz="1000" spc="-5">
                <a:latin typeface="Cambria Math"/>
                <a:cs typeface="Cambria Math"/>
              </a:rPr>
              <a:t>+ </a:t>
            </a:r>
            <a:r>
              <a:rPr dirty="0" sz="1000" spc="-155">
                <a:latin typeface="Cambria Math"/>
                <a:cs typeface="Cambria Math"/>
              </a:rPr>
              <a:t>0.007𝑘𝑘𝑠𝑠𝑠𝑠 </a:t>
            </a:r>
            <a:r>
              <a:rPr dirty="0" sz="1000" spc="-5">
                <a:latin typeface="Cambria Math"/>
                <a:cs typeface="Cambria Math"/>
              </a:rPr>
              <a:t>=</a:t>
            </a:r>
            <a:r>
              <a:rPr dirty="0" sz="1000" spc="-35">
                <a:latin typeface="Cambria Math"/>
                <a:cs typeface="Cambria Math"/>
              </a:rPr>
              <a:t> </a:t>
            </a:r>
            <a:r>
              <a:rPr dirty="0" sz="1000" spc="-140">
                <a:latin typeface="Cambria Math"/>
                <a:cs typeface="Cambria Math"/>
              </a:rPr>
              <a:t>−4.566𝑘𝑘𝑠𝑠𝑠𝑠</a:t>
            </a:r>
            <a:endParaRPr sz="1000">
              <a:latin typeface="Cambria Math"/>
              <a:cs typeface="Cambria Math"/>
            </a:endParaRPr>
          </a:p>
          <a:p>
            <a:pPr marL="88265">
              <a:lnSpc>
                <a:spcPct val="100000"/>
              </a:lnSpc>
              <a:spcBef>
                <a:spcPts val="565"/>
              </a:spcBef>
            </a:pPr>
            <a:r>
              <a:rPr dirty="0" sz="1000" spc="-5">
                <a:latin typeface="Times New Roman"/>
                <a:cs typeface="Times New Roman"/>
              </a:rPr>
              <a:t>Top left flange tip at Harp</a:t>
            </a:r>
            <a:r>
              <a:rPr dirty="0" sz="1000" spc="35">
                <a:latin typeface="Times New Roman"/>
                <a:cs typeface="Times New Roman"/>
              </a:rPr>
              <a:t> </a:t>
            </a:r>
            <a:r>
              <a:rPr dirty="0" sz="1000" spc="-5">
                <a:latin typeface="Times New Roman"/>
                <a:cs typeface="Times New Roman"/>
              </a:rPr>
              <a:t>Point</a:t>
            </a:r>
            <a:endParaRPr sz="1000">
              <a:latin typeface="Times New Roman"/>
              <a:cs typeface="Times New Roman"/>
            </a:endParaRPr>
          </a:p>
          <a:p>
            <a:pPr marL="1899285">
              <a:lnSpc>
                <a:spcPct val="100000"/>
              </a:lnSpc>
              <a:spcBef>
                <a:spcPts val="550"/>
              </a:spcBef>
            </a:pPr>
            <a:r>
              <a:rPr dirty="0" sz="1000" spc="-295">
                <a:latin typeface="Cambria Math"/>
                <a:cs typeface="Cambria Math"/>
              </a:rPr>
              <a:t>𝑓𝑓</a:t>
            </a:r>
            <a:r>
              <a:rPr dirty="0" baseline="-15873" sz="1050" spc="-442">
                <a:latin typeface="Cambria Math"/>
                <a:cs typeface="Cambria Math"/>
              </a:rPr>
              <a:t>𝑑𝑑𝑠𝑠</a:t>
            </a:r>
            <a:r>
              <a:rPr dirty="0" baseline="-15873" sz="1050" spc="284">
                <a:latin typeface="Cambria Math"/>
                <a:cs typeface="Cambria Math"/>
              </a:rPr>
              <a:t> </a:t>
            </a:r>
            <a:r>
              <a:rPr dirty="0" sz="1000" spc="-5">
                <a:latin typeface="Cambria Math"/>
                <a:cs typeface="Cambria Math"/>
              </a:rPr>
              <a:t>= </a:t>
            </a:r>
            <a:r>
              <a:rPr dirty="0" sz="1000" spc="-155">
                <a:latin typeface="Cambria Math"/>
                <a:cs typeface="Cambria Math"/>
              </a:rPr>
              <a:t>0.834𝑘𝑘𝑠𝑠𝑠𝑠 </a:t>
            </a:r>
            <a:r>
              <a:rPr dirty="0" sz="1000" spc="-5">
                <a:latin typeface="Cambria Math"/>
                <a:cs typeface="Cambria Math"/>
              </a:rPr>
              <a:t>− </a:t>
            </a:r>
            <a:r>
              <a:rPr dirty="0" sz="1000" spc="-155">
                <a:latin typeface="Cambria Math"/>
                <a:cs typeface="Cambria Math"/>
              </a:rPr>
              <a:t>1.668𝑘𝑘𝑠𝑠𝑠𝑠 </a:t>
            </a:r>
            <a:r>
              <a:rPr dirty="0" sz="1000" spc="-5">
                <a:latin typeface="Cambria Math"/>
                <a:cs typeface="Cambria Math"/>
              </a:rPr>
              <a:t>+ </a:t>
            </a:r>
            <a:r>
              <a:rPr dirty="0" sz="1000" spc="-155">
                <a:latin typeface="Cambria Math"/>
                <a:cs typeface="Cambria Math"/>
              </a:rPr>
              <a:t>0.627𝑘𝑘𝑠𝑠𝑠𝑠 </a:t>
            </a:r>
            <a:r>
              <a:rPr dirty="0" sz="1000" spc="-5">
                <a:latin typeface="Cambria Math"/>
                <a:cs typeface="Cambria Math"/>
              </a:rPr>
              <a:t>=</a:t>
            </a:r>
            <a:r>
              <a:rPr dirty="0" sz="1000" spc="-50">
                <a:latin typeface="Cambria Math"/>
                <a:cs typeface="Cambria Math"/>
              </a:rPr>
              <a:t> </a:t>
            </a:r>
            <a:r>
              <a:rPr dirty="0" sz="1000" spc="-140">
                <a:latin typeface="Cambria Math"/>
                <a:cs typeface="Cambria Math"/>
              </a:rPr>
              <a:t>−0.207𝑘𝑘𝑠𝑠𝑠𝑠</a:t>
            </a:r>
            <a:endParaRPr sz="1000">
              <a:latin typeface="Cambria Math"/>
              <a:cs typeface="Cambria Math"/>
            </a:endParaRPr>
          </a:p>
          <a:p>
            <a:pPr marL="88265">
              <a:lnSpc>
                <a:spcPct val="100000"/>
              </a:lnSpc>
              <a:spcBef>
                <a:spcPts val="565"/>
              </a:spcBef>
            </a:pPr>
            <a:r>
              <a:rPr dirty="0" sz="1000" spc="-5">
                <a:latin typeface="Times New Roman"/>
                <a:cs typeface="Times New Roman"/>
              </a:rPr>
              <a:t>Bottom left flange tip at Harp</a:t>
            </a:r>
            <a:r>
              <a:rPr dirty="0" sz="1000" spc="25">
                <a:latin typeface="Times New Roman"/>
                <a:cs typeface="Times New Roman"/>
              </a:rPr>
              <a:t> </a:t>
            </a:r>
            <a:r>
              <a:rPr dirty="0" sz="1000" spc="-5">
                <a:latin typeface="Times New Roman"/>
                <a:cs typeface="Times New Roman"/>
              </a:rPr>
              <a:t>Point</a:t>
            </a:r>
            <a:endParaRPr sz="1000">
              <a:latin typeface="Times New Roman"/>
              <a:cs typeface="Times New Roman"/>
            </a:endParaRPr>
          </a:p>
          <a:p>
            <a:pPr marL="1837689">
              <a:lnSpc>
                <a:spcPct val="100000"/>
              </a:lnSpc>
              <a:spcBef>
                <a:spcPts val="565"/>
              </a:spcBef>
            </a:pPr>
            <a:r>
              <a:rPr dirty="0" sz="1000" spc="-265">
                <a:latin typeface="Cambria Math"/>
                <a:cs typeface="Cambria Math"/>
              </a:rPr>
              <a:t>𝑓𝑓</a:t>
            </a:r>
            <a:r>
              <a:rPr dirty="0" baseline="-15873" sz="1050" spc="-397">
                <a:latin typeface="Cambria Math"/>
                <a:cs typeface="Cambria Math"/>
              </a:rPr>
              <a:t>𝑠𝑠𝑔𝑔</a:t>
            </a:r>
            <a:r>
              <a:rPr dirty="0" baseline="-15873" sz="1050" spc="284">
                <a:latin typeface="Cambria Math"/>
                <a:cs typeface="Cambria Math"/>
              </a:rPr>
              <a:t> </a:t>
            </a:r>
            <a:r>
              <a:rPr dirty="0" sz="1000" spc="-5">
                <a:latin typeface="Cambria Math"/>
                <a:cs typeface="Cambria Math"/>
              </a:rPr>
              <a:t>= </a:t>
            </a:r>
            <a:r>
              <a:rPr dirty="0" sz="1000" spc="-140">
                <a:latin typeface="Cambria Math"/>
                <a:cs typeface="Cambria Math"/>
              </a:rPr>
              <a:t>−6.102𝑘𝑘𝑠𝑠𝑠𝑠 </a:t>
            </a:r>
            <a:r>
              <a:rPr dirty="0" sz="1000" spc="-5">
                <a:latin typeface="Cambria Math"/>
                <a:cs typeface="Cambria Math"/>
              </a:rPr>
              <a:t>+ </a:t>
            </a:r>
            <a:r>
              <a:rPr dirty="0" sz="1000" spc="-155">
                <a:latin typeface="Cambria Math"/>
                <a:cs typeface="Cambria Math"/>
              </a:rPr>
              <a:t>1.551𝑘𝑘𝑠𝑠𝑠𝑠 </a:t>
            </a:r>
            <a:r>
              <a:rPr dirty="0" sz="1000" spc="-5">
                <a:latin typeface="Cambria Math"/>
                <a:cs typeface="Cambria Math"/>
              </a:rPr>
              <a:t>− </a:t>
            </a:r>
            <a:r>
              <a:rPr dirty="0" sz="1000" spc="-155">
                <a:latin typeface="Cambria Math"/>
                <a:cs typeface="Cambria Math"/>
              </a:rPr>
              <a:t>0.491𝑘𝑘𝑠𝑠𝑠𝑠 </a:t>
            </a:r>
            <a:r>
              <a:rPr dirty="0" sz="1000" spc="-5">
                <a:latin typeface="Cambria Math"/>
                <a:cs typeface="Cambria Math"/>
              </a:rPr>
              <a:t>=</a:t>
            </a:r>
            <a:r>
              <a:rPr dirty="0" sz="1000" spc="-30">
                <a:latin typeface="Cambria Math"/>
                <a:cs typeface="Cambria Math"/>
              </a:rPr>
              <a:t> </a:t>
            </a:r>
            <a:r>
              <a:rPr dirty="0" sz="1000" spc="-140">
                <a:latin typeface="Cambria Math"/>
                <a:cs typeface="Cambria Math"/>
              </a:rPr>
              <a:t>−5.042𝑘𝑘𝑠𝑠𝑠𝑠</a:t>
            </a:r>
            <a:endParaRPr sz="1000">
              <a:latin typeface="Cambria Math"/>
              <a:cs typeface="Cambria Math"/>
            </a:endParaRPr>
          </a:p>
        </p:txBody>
      </p:sp>
      <p:sp>
        <p:nvSpPr>
          <p:cNvPr id="43" name="object 43"/>
          <p:cNvSpPr txBox="1"/>
          <p:nvPr/>
        </p:nvSpPr>
        <p:spPr>
          <a:xfrm>
            <a:off x="4077715" y="6386576"/>
            <a:ext cx="10096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505">
                <a:latin typeface="Cambria Math"/>
                <a:cs typeface="Cambria Math"/>
              </a:rPr>
              <a:t>𝑔𝑔</a:t>
            </a:r>
            <a:endParaRPr sz="700">
              <a:latin typeface="Cambria Math"/>
              <a:cs typeface="Cambria Math"/>
            </a:endParaRPr>
          </a:p>
        </p:txBody>
      </p:sp>
      <p:sp>
        <p:nvSpPr>
          <p:cNvPr id="44" name="object 44"/>
          <p:cNvSpPr txBox="1"/>
          <p:nvPr/>
        </p:nvSpPr>
        <p:spPr>
          <a:xfrm>
            <a:off x="647700" y="6081863"/>
            <a:ext cx="3596640" cy="415290"/>
          </a:xfrm>
          <a:prstGeom prst="rect">
            <a:avLst/>
          </a:prstGeom>
        </p:spPr>
        <p:txBody>
          <a:bodyPr wrap="square" lIns="0" tIns="49530" rIns="0" bIns="0" rtlCol="0" vert="horz">
            <a:spAutoFit/>
          </a:bodyPr>
          <a:lstStyle/>
          <a:p>
            <a:pPr marL="38100">
              <a:lnSpc>
                <a:spcPct val="100000"/>
              </a:lnSpc>
              <a:spcBef>
                <a:spcPts val="390"/>
              </a:spcBef>
            </a:pPr>
            <a:r>
              <a:rPr dirty="0" sz="1100">
                <a:latin typeface="Arial"/>
                <a:cs typeface="Arial"/>
              </a:rPr>
              <a:t>4.4.2.4.4 </a:t>
            </a:r>
            <a:r>
              <a:rPr dirty="0" sz="1100" spc="-5">
                <a:latin typeface="Arial"/>
                <a:cs typeface="Arial"/>
              </a:rPr>
              <a:t>Determine Concrete Strength </a:t>
            </a:r>
            <a:r>
              <a:rPr dirty="0" sz="1100" spc="-10">
                <a:latin typeface="Arial"/>
                <a:cs typeface="Arial"/>
              </a:rPr>
              <a:t>at</a:t>
            </a:r>
            <a:r>
              <a:rPr dirty="0" sz="1100" spc="-175">
                <a:latin typeface="Arial"/>
                <a:cs typeface="Arial"/>
              </a:rPr>
              <a:t> </a:t>
            </a:r>
            <a:r>
              <a:rPr dirty="0" sz="1100" spc="-5">
                <a:latin typeface="Arial"/>
                <a:cs typeface="Arial"/>
              </a:rPr>
              <a:t>Lifting</a:t>
            </a:r>
            <a:endParaRPr sz="1100">
              <a:latin typeface="Arial"/>
              <a:cs typeface="Arial"/>
            </a:endParaRPr>
          </a:p>
          <a:p>
            <a:pPr marL="38100">
              <a:lnSpc>
                <a:spcPct val="100000"/>
              </a:lnSpc>
              <a:spcBef>
                <a:spcPts val="254"/>
              </a:spcBef>
            </a:pPr>
            <a:r>
              <a:rPr dirty="0" sz="1000" spc="-5">
                <a:latin typeface="Times New Roman"/>
                <a:cs typeface="Times New Roman"/>
              </a:rPr>
              <a:t>For the general stress case, compression stress is limited to </a:t>
            </a:r>
            <a:r>
              <a:rPr dirty="0" sz="1000" spc="-55">
                <a:latin typeface="Cambria Math"/>
                <a:cs typeface="Cambria Math"/>
              </a:rPr>
              <a:t>−0.65𝑓𝑓</a:t>
            </a:r>
            <a:r>
              <a:rPr dirty="0" baseline="31746" sz="1050" spc="-82">
                <a:latin typeface="Cambria Math"/>
                <a:cs typeface="Cambria Math"/>
              </a:rPr>
              <a:t>′</a:t>
            </a:r>
            <a:r>
              <a:rPr dirty="0" baseline="31746" sz="1050" spc="37">
                <a:latin typeface="Cambria Math"/>
                <a:cs typeface="Cambria Math"/>
              </a:rPr>
              <a:t> </a:t>
            </a:r>
            <a:r>
              <a:rPr dirty="0" sz="1000" spc="-5">
                <a:latin typeface="Times New Roman"/>
                <a:cs typeface="Times New Roman"/>
              </a:rPr>
              <a:t>.</a:t>
            </a:r>
            <a:endParaRPr sz="1000">
              <a:latin typeface="Times New Roman"/>
              <a:cs typeface="Times New Roman"/>
            </a:endParaRPr>
          </a:p>
        </p:txBody>
      </p:sp>
      <p:sp>
        <p:nvSpPr>
          <p:cNvPr id="45" name="object 45"/>
          <p:cNvSpPr txBox="1"/>
          <p:nvPr/>
        </p:nvSpPr>
        <p:spPr>
          <a:xfrm>
            <a:off x="622315" y="6546573"/>
            <a:ext cx="3792854" cy="426084"/>
          </a:xfrm>
          <a:prstGeom prst="rect">
            <a:avLst/>
          </a:prstGeom>
        </p:spPr>
        <p:txBody>
          <a:bodyPr wrap="square" lIns="0" tIns="12065" rIns="0" bIns="0" rtlCol="0" vert="horz">
            <a:spAutoFit/>
          </a:bodyPr>
          <a:lstStyle/>
          <a:p>
            <a:pPr marL="63500">
              <a:lnSpc>
                <a:spcPts val="865"/>
              </a:lnSpc>
              <a:spcBef>
                <a:spcPts val="95"/>
              </a:spcBef>
            </a:pPr>
            <a:r>
              <a:rPr dirty="0" sz="1000" spc="-5">
                <a:latin typeface="Times New Roman"/>
                <a:cs typeface="Times New Roman"/>
              </a:rPr>
              <a:t>Bottom centerline at point </a:t>
            </a:r>
            <a:r>
              <a:rPr dirty="0" sz="1000">
                <a:latin typeface="Times New Roman"/>
                <a:cs typeface="Times New Roman"/>
              </a:rPr>
              <a:t>of </a:t>
            </a:r>
            <a:r>
              <a:rPr dirty="0" sz="1000" spc="-10">
                <a:latin typeface="Times New Roman"/>
                <a:cs typeface="Times New Roman"/>
              </a:rPr>
              <a:t>lift </a:t>
            </a:r>
            <a:r>
              <a:rPr dirty="0" sz="1000" spc="-60">
                <a:latin typeface="Cambria Math"/>
                <a:cs typeface="Cambria Math"/>
              </a:rPr>
              <a:t>−0.65𝑓𝑓</a:t>
            </a:r>
            <a:r>
              <a:rPr dirty="0" baseline="31746" sz="1050" spc="-89">
                <a:latin typeface="Cambria Math"/>
                <a:cs typeface="Cambria Math"/>
              </a:rPr>
              <a:t>′ </a:t>
            </a:r>
            <a:r>
              <a:rPr dirty="0" sz="1000" spc="-5">
                <a:latin typeface="Cambria Math"/>
                <a:cs typeface="Cambria Math"/>
              </a:rPr>
              <a:t>= </a:t>
            </a:r>
            <a:r>
              <a:rPr dirty="0" sz="1000" spc="-125">
                <a:latin typeface="Cambria Math"/>
                <a:cs typeface="Cambria Math"/>
              </a:rPr>
              <a:t>−4.573𝑘𝑘𝑠𝑠𝑠𝑠, </a:t>
            </a:r>
            <a:r>
              <a:rPr dirty="0" sz="1000" spc="-145">
                <a:latin typeface="Cambria Math"/>
                <a:cs typeface="Cambria Math"/>
              </a:rPr>
              <a:t>𝑓𝑓</a:t>
            </a:r>
            <a:r>
              <a:rPr dirty="0" baseline="31746" sz="1050" spc="-217">
                <a:latin typeface="Cambria Math"/>
                <a:cs typeface="Cambria Math"/>
              </a:rPr>
              <a:t>′ </a:t>
            </a:r>
            <a:r>
              <a:rPr dirty="0" sz="1000" spc="-5">
                <a:latin typeface="Cambria Math"/>
                <a:cs typeface="Cambria Math"/>
              </a:rPr>
              <a:t>= 7.04</a:t>
            </a:r>
            <a:r>
              <a:rPr dirty="0" sz="1000" spc="190">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marL="2123440">
              <a:lnSpc>
                <a:spcPts val="505"/>
              </a:lnSpc>
              <a:tabLst>
                <a:tab pos="3047365" algn="l"/>
              </a:tabLst>
            </a:pPr>
            <a:r>
              <a:rPr dirty="0" sz="700" spc="-229">
                <a:latin typeface="Cambria Math"/>
                <a:cs typeface="Cambria Math"/>
              </a:rPr>
              <a:t>𝑐𝑐𝑔𝑔	𝑐𝑐𝑔𝑔</a:t>
            </a:r>
            <a:endParaRPr sz="700">
              <a:latin typeface="Cambria Math"/>
              <a:cs typeface="Cambria Math"/>
            </a:endParaRPr>
          </a:p>
          <a:p>
            <a:pPr marL="63500">
              <a:lnSpc>
                <a:spcPts val="865"/>
              </a:lnSpc>
              <a:spcBef>
                <a:spcPts val="420"/>
              </a:spcBef>
            </a:pPr>
            <a:r>
              <a:rPr dirty="0" sz="1000" spc="-5">
                <a:latin typeface="Times New Roman"/>
                <a:cs typeface="Times New Roman"/>
              </a:rPr>
              <a:t>Bottom centerline at harp </a:t>
            </a:r>
            <a:r>
              <a:rPr dirty="0" sz="1000" spc="-10">
                <a:latin typeface="Times New Roman"/>
                <a:cs typeface="Times New Roman"/>
              </a:rPr>
              <a:t>point </a:t>
            </a:r>
            <a:r>
              <a:rPr dirty="0" sz="1000" spc="-55">
                <a:latin typeface="Cambria Math"/>
                <a:cs typeface="Cambria Math"/>
              </a:rPr>
              <a:t>−0.65𝑓𝑓</a:t>
            </a:r>
            <a:r>
              <a:rPr dirty="0" baseline="31746" sz="1050" spc="-82">
                <a:latin typeface="Cambria Math"/>
                <a:cs typeface="Cambria Math"/>
              </a:rPr>
              <a:t>′ </a:t>
            </a:r>
            <a:r>
              <a:rPr dirty="0" sz="1000" spc="-5">
                <a:latin typeface="Cambria Math"/>
                <a:cs typeface="Cambria Math"/>
              </a:rPr>
              <a:t>= </a:t>
            </a:r>
            <a:r>
              <a:rPr dirty="0" sz="1000" spc="-125">
                <a:latin typeface="Cambria Math"/>
                <a:cs typeface="Cambria Math"/>
              </a:rPr>
              <a:t>−4.551𝑘𝑘𝑠𝑠𝑠𝑠, </a:t>
            </a:r>
            <a:r>
              <a:rPr dirty="0" sz="1000" spc="-145">
                <a:latin typeface="Cambria Math"/>
                <a:cs typeface="Cambria Math"/>
              </a:rPr>
              <a:t>𝑓𝑓</a:t>
            </a:r>
            <a:r>
              <a:rPr dirty="0" baseline="31746" sz="1050" spc="-217">
                <a:latin typeface="Cambria Math"/>
                <a:cs typeface="Cambria Math"/>
              </a:rPr>
              <a:t>′ </a:t>
            </a:r>
            <a:r>
              <a:rPr dirty="0" sz="1000" spc="-5">
                <a:latin typeface="Cambria Math"/>
                <a:cs typeface="Cambria Math"/>
              </a:rPr>
              <a:t>= 7.00</a:t>
            </a:r>
            <a:r>
              <a:rPr dirty="0" sz="1000" spc="135">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marL="2064385">
              <a:lnSpc>
                <a:spcPts val="505"/>
              </a:lnSpc>
              <a:tabLst>
                <a:tab pos="2986405" algn="l"/>
              </a:tabLst>
            </a:pPr>
            <a:r>
              <a:rPr dirty="0" sz="700" spc="-229">
                <a:latin typeface="Cambria Math"/>
                <a:cs typeface="Cambria Math"/>
              </a:rPr>
              <a:t>𝑐𝑐𝑔𝑔	𝑐𝑐𝑔𝑔</a:t>
            </a:r>
            <a:endParaRPr sz="700">
              <a:latin typeface="Cambria Math"/>
              <a:cs typeface="Cambria Math"/>
            </a:endParaRPr>
          </a:p>
        </p:txBody>
      </p:sp>
      <p:sp>
        <p:nvSpPr>
          <p:cNvPr id="46" name="object 46"/>
          <p:cNvSpPr txBox="1"/>
          <p:nvPr/>
        </p:nvSpPr>
        <p:spPr>
          <a:xfrm>
            <a:off x="4480052" y="7290307"/>
            <a:ext cx="10096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505">
                <a:latin typeface="Cambria Math"/>
                <a:cs typeface="Cambria Math"/>
              </a:rPr>
              <a:t>𝑔𝑔</a:t>
            </a:r>
            <a:endParaRPr sz="700">
              <a:latin typeface="Cambria Math"/>
              <a:cs typeface="Cambria Math"/>
            </a:endParaRPr>
          </a:p>
        </p:txBody>
      </p:sp>
      <p:sp>
        <p:nvSpPr>
          <p:cNvPr id="47" name="object 47"/>
          <p:cNvSpPr txBox="1"/>
          <p:nvPr/>
        </p:nvSpPr>
        <p:spPr>
          <a:xfrm>
            <a:off x="647597" y="7223224"/>
            <a:ext cx="3942715" cy="177800"/>
          </a:xfrm>
          <a:prstGeom prst="rect">
            <a:avLst/>
          </a:prstGeom>
        </p:spPr>
        <p:txBody>
          <a:bodyPr wrap="square" lIns="0" tIns="12065" rIns="0" bIns="0" rtlCol="0" vert="horz">
            <a:spAutoFit/>
          </a:bodyPr>
          <a:lstStyle/>
          <a:p>
            <a:pPr marL="38100">
              <a:lnSpc>
                <a:spcPct val="100000"/>
              </a:lnSpc>
              <a:spcBef>
                <a:spcPts val="95"/>
              </a:spcBef>
            </a:pPr>
            <a:r>
              <a:rPr dirty="0" sz="1000" spc="-5">
                <a:latin typeface="Times New Roman"/>
                <a:cs typeface="Times New Roman"/>
              </a:rPr>
              <a:t>Peak compression stress at the extremities </a:t>
            </a:r>
            <a:r>
              <a:rPr dirty="0" sz="1000">
                <a:latin typeface="Times New Roman"/>
                <a:cs typeface="Times New Roman"/>
              </a:rPr>
              <a:t>of </a:t>
            </a:r>
            <a:r>
              <a:rPr dirty="0" sz="1000" spc="-5">
                <a:latin typeface="Times New Roman"/>
                <a:cs typeface="Times New Roman"/>
              </a:rPr>
              <a:t>the section is </a:t>
            </a:r>
            <a:r>
              <a:rPr dirty="0" sz="1000" spc="-10">
                <a:latin typeface="Times New Roman"/>
                <a:cs typeface="Times New Roman"/>
              </a:rPr>
              <a:t>limited</a:t>
            </a:r>
            <a:r>
              <a:rPr dirty="0" sz="1000" spc="105">
                <a:latin typeface="Times New Roman"/>
                <a:cs typeface="Times New Roman"/>
              </a:rPr>
              <a:t> </a:t>
            </a:r>
            <a:r>
              <a:rPr dirty="0" sz="1000" spc="-50">
                <a:latin typeface="Times New Roman"/>
                <a:cs typeface="Times New Roman"/>
              </a:rPr>
              <a:t>to</a:t>
            </a:r>
            <a:r>
              <a:rPr dirty="0" sz="1000" spc="-50">
                <a:latin typeface="Cambria Math"/>
                <a:cs typeface="Cambria Math"/>
              </a:rPr>
              <a:t>−0.7𝑓𝑓</a:t>
            </a:r>
            <a:r>
              <a:rPr dirty="0" baseline="31746" sz="1050" spc="-75">
                <a:latin typeface="Cambria Math"/>
                <a:cs typeface="Cambria Math"/>
              </a:rPr>
              <a:t>′</a:t>
            </a:r>
            <a:endParaRPr baseline="31746" sz="1050">
              <a:latin typeface="Cambria Math"/>
              <a:cs typeface="Cambria Math"/>
            </a:endParaRPr>
          </a:p>
        </p:txBody>
      </p:sp>
      <p:sp>
        <p:nvSpPr>
          <p:cNvPr id="48" name="object 48"/>
          <p:cNvSpPr txBox="1"/>
          <p:nvPr/>
        </p:nvSpPr>
        <p:spPr>
          <a:xfrm>
            <a:off x="596793" y="7451822"/>
            <a:ext cx="4619625" cy="1364615"/>
          </a:xfrm>
          <a:prstGeom prst="rect">
            <a:avLst/>
          </a:prstGeom>
        </p:spPr>
        <p:txBody>
          <a:bodyPr wrap="square" lIns="0" tIns="12065" rIns="0" bIns="0" rtlCol="0" vert="horz">
            <a:spAutoFit/>
          </a:bodyPr>
          <a:lstStyle/>
          <a:p>
            <a:pPr marL="88900">
              <a:lnSpc>
                <a:spcPts val="865"/>
              </a:lnSpc>
              <a:spcBef>
                <a:spcPts val="95"/>
              </a:spcBef>
            </a:pPr>
            <a:r>
              <a:rPr dirty="0" sz="1000" spc="-5">
                <a:latin typeface="Times New Roman"/>
                <a:cs typeface="Times New Roman"/>
              </a:rPr>
              <a:t>Bottom left flange tip at </a:t>
            </a:r>
            <a:r>
              <a:rPr dirty="0" sz="1000">
                <a:latin typeface="Times New Roman"/>
                <a:cs typeface="Times New Roman"/>
              </a:rPr>
              <a:t>point of </a:t>
            </a:r>
            <a:r>
              <a:rPr dirty="0" sz="1000" spc="-5">
                <a:latin typeface="Times New Roman"/>
                <a:cs typeface="Times New Roman"/>
              </a:rPr>
              <a:t>lift point </a:t>
            </a:r>
            <a:r>
              <a:rPr dirty="0" sz="1000" spc="-55">
                <a:latin typeface="Cambria Math"/>
                <a:cs typeface="Cambria Math"/>
              </a:rPr>
              <a:t>−0.70𝑓𝑓</a:t>
            </a:r>
            <a:r>
              <a:rPr dirty="0" baseline="31746" sz="1050" spc="-82">
                <a:latin typeface="Cambria Math"/>
                <a:cs typeface="Cambria Math"/>
              </a:rPr>
              <a:t>′ </a:t>
            </a:r>
            <a:r>
              <a:rPr dirty="0" sz="1000" spc="-5">
                <a:latin typeface="Cambria Math"/>
                <a:cs typeface="Cambria Math"/>
              </a:rPr>
              <a:t>= </a:t>
            </a:r>
            <a:r>
              <a:rPr dirty="0" sz="1000" spc="-125">
                <a:latin typeface="Cambria Math"/>
                <a:cs typeface="Cambria Math"/>
              </a:rPr>
              <a:t>−4.580𝑘𝑘𝑠𝑠𝑠𝑠, </a:t>
            </a:r>
            <a:r>
              <a:rPr dirty="0" sz="1000" spc="-145">
                <a:latin typeface="Cambria Math"/>
                <a:cs typeface="Cambria Math"/>
              </a:rPr>
              <a:t>𝑓𝑓</a:t>
            </a:r>
            <a:r>
              <a:rPr dirty="0" baseline="31746" sz="1050" spc="-217">
                <a:latin typeface="Cambria Math"/>
                <a:cs typeface="Cambria Math"/>
              </a:rPr>
              <a:t>′ </a:t>
            </a:r>
            <a:r>
              <a:rPr dirty="0" sz="1000" spc="-5">
                <a:latin typeface="Cambria Math"/>
                <a:cs typeface="Cambria Math"/>
              </a:rPr>
              <a:t>=</a:t>
            </a:r>
            <a:r>
              <a:rPr dirty="0" sz="1000" spc="-114">
                <a:latin typeface="Cambria Math"/>
                <a:cs typeface="Cambria Math"/>
              </a:rPr>
              <a:t> </a:t>
            </a:r>
            <a:r>
              <a:rPr dirty="0" sz="1000" spc="-170">
                <a:latin typeface="Cambria Math"/>
                <a:cs typeface="Cambria Math"/>
              </a:rPr>
              <a:t>6.54𝑘𝑘𝑠𝑠𝑠𝑠</a:t>
            </a:r>
            <a:endParaRPr sz="1000">
              <a:latin typeface="Cambria Math"/>
              <a:cs typeface="Cambria Math"/>
            </a:endParaRPr>
          </a:p>
          <a:p>
            <a:pPr marL="2626360">
              <a:lnSpc>
                <a:spcPts val="505"/>
              </a:lnSpc>
              <a:tabLst>
                <a:tab pos="3548379" algn="l"/>
              </a:tabLst>
            </a:pPr>
            <a:r>
              <a:rPr dirty="0" sz="700" spc="-229">
                <a:latin typeface="Cambria Math"/>
                <a:cs typeface="Cambria Math"/>
              </a:rPr>
              <a:t>𝑐𝑐𝑔𝑔	𝑐𝑐𝑔𝑔</a:t>
            </a:r>
            <a:endParaRPr sz="700">
              <a:latin typeface="Cambria Math"/>
              <a:cs typeface="Cambria Math"/>
            </a:endParaRPr>
          </a:p>
          <a:p>
            <a:pPr marL="88900">
              <a:lnSpc>
                <a:spcPts val="865"/>
              </a:lnSpc>
              <a:spcBef>
                <a:spcPts val="420"/>
              </a:spcBef>
            </a:pPr>
            <a:r>
              <a:rPr dirty="0" sz="1000" spc="-5">
                <a:latin typeface="Times New Roman"/>
                <a:cs typeface="Times New Roman"/>
              </a:rPr>
              <a:t>Bottom left flange time at harp </a:t>
            </a:r>
            <a:r>
              <a:rPr dirty="0" sz="1000">
                <a:latin typeface="Times New Roman"/>
                <a:cs typeface="Times New Roman"/>
              </a:rPr>
              <a:t>point </a:t>
            </a:r>
            <a:r>
              <a:rPr dirty="0" sz="1000" spc="-55">
                <a:latin typeface="Cambria Math"/>
                <a:cs typeface="Cambria Math"/>
              </a:rPr>
              <a:t>−0.70𝑓𝑓</a:t>
            </a:r>
            <a:r>
              <a:rPr dirty="0" baseline="31746" sz="1050" spc="-82">
                <a:latin typeface="Cambria Math"/>
                <a:cs typeface="Cambria Math"/>
              </a:rPr>
              <a:t>′ </a:t>
            </a:r>
            <a:r>
              <a:rPr dirty="0" sz="1000" spc="-5">
                <a:latin typeface="Cambria Math"/>
                <a:cs typeface="Cambria Math"/>
              </a:rPr>
              <a:t>= </a:t>
            </a:r>
            <a:r>
              <a:rPr dirty="0" sz="1000" spc="-125">
                <a:latin typeface="Cambria Math"/>
                <a:cs typeface="Cambria Math"/>
              </a:rPr>
              <a:t>−5.042𝑘𝑘𝑠𝑠𝑠𝑠, </a:t>
            </a:r>
            <a:r>
              <a:rPr dirty="0" sz="1000" spc="-140">
                <a:latin typeface="Cambria Math"/>
                <a:cs typeface="Cambria Math"/>
              </a:rPr>
              <a:t>𝑓𝑓</a:t>
            </a:r>
            <a:r>
              <a:rPr dirty="0" baseline="31746" sz="1050" spc="-209">
                <a:latin typeface="Cambria Math"/>
                <a:cs typeface="Cambria Math"/>
              </a:rPr>
              <a:t>′ </a:t>
            </a:r>
            <a:r>
              <a:rPr dirty="0" sz="1000" spc="-5">
                <a:latin typeface="Cambria Math"/>
                <a:cs typeface="Cambria Math"/>
              </a:rPr>
              <a:t>= 7.2 </a:t>
            </a:r>
            <a:r>
              <a:rPr dirty="0" sz="1000" spc="-275">
                <a:latin typeface="Cambria Math"/>
                <a:cs typeface="Cambria Math"/>
              </a:rPr>
              <a:t>𝑘𝑘𝑠𝑠𝑠𝑠</a:t>
            </a:r>
            <a:r>
              <a:rPr dirty="0" sz="1000" spc="75">
                <a:latin typeface="Cambria Math"/>
                <a:cs typeface="Cambria Math"/>
              </a:rPr>
              <a:t> </a:t>
            </a:r>
            <a:r>
              <a:rPr dirty="0" sz="1000" spc="-5">
                <a:latin typeface="Wingdings"/>
                <a:cs typeface="Wingdings"/>
              </a:rPr>
              <a:t></a:t>
            </a:r>
            <a:r>
              <a:rPr dirty="0" sz="1000" spc="100">
                <a:latin typeface="Times New Roman"/>
                <a:cs typeface="Times New Roman"/>
              </a:rPr>
              <a:t> </a:t>
            </a:r>
            <a:r>
              <a:rPr dirty="0" sz="1000" spc="-5">
                <a:latin typeface="Times New Roman"/>
                <a:cs typeface="Times New Roman"/>
              </a:rPr>
              <a:t>Controls</a:t>
            </a:r>
            <a:endParaRPr sz="1000">
              <a:latin typeface="Times New Roman"/>
              <a:cs typeface="Times New Roman"/>
            </a:endParaRPr>
          </a:p>
          <a:p>
            <a:pPr marL="2365375">
              <a:lnSpc>
                <a:spcPts val="505"/>
              </a:lnSpc>
              <a:tabLst>
                <a:tab pos="3287395" algn="l"/>
              </a:tabLst>
            </a:pPr>
            <a:r>
              <a:rPr dirty="0" sz="700" spc="-229">
                <a:latin typeface="Cambria Math"/>
                <a:cs typeface="Cambria Math"/>
              </a:rPr>
              <a:t>𝑐𝑐𝑔𝑔	𝑐𝑐𝑔𝑔</a:t>
            </a:r>
            <a:endParaRPr sz="700">
              <a:latin typeface="Cambria Math"/>
              <a:cs typeface="Cambria Math"/>
            </a:endParaRPr>
          </a:p>
          <a:p>
            <a:pPr>
              <a:lnSpc>
                <a:spcPct val="100000"/>
              </a:lnSpc>
            </a:pPr>
            <a:endParaRPr sz="700">
              <a:latin typeface="Cambria Math"/>
              <a:cs typeface="Cambria Math"/>
            </a:endParaRPr>
          </a:p>
          <a:p>
            <a:pPr>
              <a:lnSpc>
                <a:spcPct val="100000"/>
              </a:lnSpc>
            </a:pPr>
            <a:endParaRPr sz="700">
              <a:latin typeface="Cambria Math"/>
              <a:cs typeface="Cambria Math"/>
            </a:endParaRPr>
          </a:p>
          <a:p>
            <a:pPr marL="88900">
              <a:lnSpc>
                <a:spcPct val="100000"/>
              </a:lnSpc>
              <a:spcBef>
                <a:spcPts val="520"/>
              </a:spcBef>
            </a:pPr>
            <a:r>
              <a:rPr dirty="0" sz="1000" spc="-5">
                <a:latin typeface="Times New Roman"/>
                <a:cs typeface="Times New Roman"/>
              </a:rPr>
              <a:t>The controlling concrete strength matches the assumed</a:t>
            </a:r>
            <a:r>
              <a:rPr dirty="0" sz="1000" spc="30">
                <a:latin typeface="Times New Roman"/>
                <a:cs typeface="Times New Roman"/>
              </a:rPr>
              <a:t> </a:t>
            </a:r>
            <a:r>
              <a:rPr dirty="0" sz="1000" spc="-5">
                <a:latin typeface="Times New Roman"/>
                <a:cs typeface="Times New Roman"/>
              </a:rPr>
              <a:t>value.</a:t>
            </a:r>
            <a:endParaRPr sz="1000">
              <a:latin typeface="Times New Roman"/>
              <a:cs typeface="Times New Roman"/>
            </a:endParaRPr>
          </a:p>
          <a:p>
            <a:pPr>
              <a:lnSpc>
                <a:spcPct val="100000"/>
              </a:lnSpc>
              <a:spcBef>
                <a:spcPts val="50"/>
              </a:spcBef>
            </a:pPr>
            <a:endParaRPr sz="950">
              <a:latin typeface="Times New Roman"/>
              <a:cs typeface="Times New Roman"/>
            </a:endParaRPr>
          </a:p>
          <a:p>
            <a:pPr marL="88900">
              <a:lnSpc>
                <a:spcPct val="100000"/>
              </a:lnSpc>
              <a:tabLst>
                <a:tab pos="637540" algn="l"/>
              </a:tabLst>
            </a:pPr>
            <a:r>
              <a:rPr dirty="0" sz="1200">
                <a:latin typeface="Times New Roman"/>
                <a:cs typeface="Times New Roman"/>
              </a:rPr>
              <a:t>4.4.2.5	</a:t>
            </a:r>
            <a:r>
              <a:rPr dirty="0" sz="1200" spc="-5" i="1">
                <a:latin typeface="Arial"/>
                <a:cs typeface="Arial"/>
              </a:rPr>
              <a:t>Factor </a:t>
            </a:r>
            <a:r>
              <a:rPr dirty="0" sz="1200" i="1">
                <a:latin typeface="Arial"/>
                <a:cs typeface="Arial"/>
              </a:rPr>
              <a:t>of </a:t>
            </a:r>
            <a:r>
              <a:rPr dirty="0" sz="1200" spc="-5" i="1">
                <a:latin typeface="Arial"/>
                <a:cs typeface="Arial"/>
              </a:rPr>
              <a:t>Safety Against</a:t>
            </a:r>
            <a:r>
              <a:rPr dirty="0" sz="1200" spc="-15" i="1">
                <a:latin typeface="Arial"/>
                <a:cs typeface="Arial"/>
              </a:rPr>
              <a:t> </a:t>
            </a:r>
            <a:r>
              <a:rPr dirty="0" sz="1200" spc="-5" i="1">
                <a:latin typeface="Arial"/>
                <a:cs typeface="Arial"/>
              </a:rPr>
              <a:t>Cracking</a:t>
            </a:r>
            <a:endParaRPr sz="1200">
              <a:latin typeface="Arial"/>
              <a:cs typeface="Arial"/>
            </a:endParaRPr>
          </a:p>
          <a:p>
            <a:pPr marL="88900">
              <a:lnSpc>
                <a:spcPct val="100000"/>
              </a:lnSpc>
              <a:spcBef>
                <a:spcPts val="250"/>
              </a:spcBef>
            </a:pPr>
            <a:r>
              <a:rPr dirty="0" sz="1000" spc="-5">
                <a:latin typeface="Times New Roman"/>
                <a:cs typeface="Times New Roman"/>
              </a:rPr>
              <a:t>Lateral cracking moment</a:t>
            </a:r>
            <a:endParaRPr sz="1000">
              <a:latin typeface="Times New Roman"/>
              <a:cs typeface="Times New Roman"/>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3150107" y="988567"/>
            <a:ext cx="538480" cy="177800"/>
          </a:xfrm>
          <a:prstGeom prst="rect">
            <a:avLst/>
          </a:prstGeom>
        </p:spPr>
        <p:txBody>
          <a:bodyPr wrap="square" lIns="0" tIns="12065" rIns="0" bIns="0" rtlCol="0" vert="horz">
            <a:spAutoFit/>
          </a:bodyPr>
          <a:lstStyle/>
          <a:p>
            <a:pPr marL="38100">
              <a:lnSpc>
                <a:spcPct val="100000"/>
              </a:lnSpc>
              <a:spcBef>
                <a:spcPts val="95"/>
              </a:spcBef>
            </a:pPr>
            <a:r>
              <a:rPr dirty="0" sz="1000" spc="-285">
                <a:latin typeface="Cambria Math"/>
                <a:cs typeface="Cambria Math"/>
              </a:rPr>
              <a:t>𝑀𝑀</a:t>
            </a:r>
            <a:r>
              <a:rPr dirty="0" baseline="-15873" sz="1050" spc="-427">
                <a:latin typeface="Cambria Math"/>
                <a:cs typeface="Cambria Math"/>
              </a:rPr>
              <a:t>𝑐𝑐𝑔𝑔</a:t>
            </a:r>
            <a:r>
              <a:rPr dirty="0" baseline="-15873" sz="1050" spc="240">
                <a:latin typeface="Cambria Math"/>
                <a:cs typeface="Cambria Math"/>
              </a:rPr>
              <a:t> </a:t>
            </a:r>
            <a:r>
              <a:rPr dirty="0" sz="1000" spc="-5">
                <a:latin typeface="Cambria Math"/>
                <a:cs typeface="Cambria Math"/>
              </a:rPr>
              <a:t>=</a:t>
            </a:r>
            <a:r>
              <a:rPr dirty="0" sz="1000" spc="4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4" name="object 4"/>
          <p:cNvSpPr txBox="1"/>
          <p:nvPr/>
        </p:nvSpPr>
        <p:spPr>
          <a:xfrm>
            <a:off x="3633240" y="915415"/>
            <a:ext cx="980440" cy="177800"/>
          </a:xfrm>
          <a:prstGeom prst="rect">
            <a:avLst/>
          </a:prstGeom>
        </p:spPr>
        <p:txBody>
          <a:bodyPr wrap="square" lIns="0" tIns="12065" rIns="0" bIns="0" rtlCol="0" vert="horz">
            <a:spAutoFit/>
          </a:bodyPr>
          <a:lstStyle/>
          <a:p>
            <a:pPr marL="38100">
              <a:lnSpc>
                <a:spcPct val="100000"/>
              </a:lnSpc>
              <a:spcBef>
                <a:spcPts val="95"/>
              </a:spcBef>
            </a:pPr>
            <a:r>
              <a:rPr dirty="0" baseline="13888" sz="1500" spc="-434">
                <a:latin typeface="Cambria Math"/>
                <a:cs typeface="Cambria Math"/>
              </a:rPr>
              <a:t>(</a:t>
            </a:r>
            <a:r>
              <a:rPr dirty="0" baseline="11111" sz="1500" spc="-434">
                <a:latin typeface="Cambria Math"/>
                <a:cs typeface="Cambria Math"/>
              </a:rPr>
              <a:t>𝑓𝑓</a:t>
            </a:r>
            <a:r>
              <a:rPr dirty="0" sz="700" spc="-290">
                <a:latin typeface="Cambria Math"/>
                <a:cs typeface="Cambria Math"/>
              </a:rPr>
              <a:t>𝑔𝑔</a:t>
            </a:r>
            <a:r>
              <a:rPr dirty="0" sz="700" spc="130">
                <a:latin typeface="Cambria Math"/>
                <a:cs typeface="Cambria Math"/>
              </a:rPr>
              <a:t> </a:t>
            </a:r>
            <a:r>
              <a:rPr dirty="0" baseline="11111" sz="1500" spc="-7">
                <a:latin typeface="Cambria Math"/>
                <a:cs typeface="Cambria Math"/>
              </a:rPr>
              <a:t>− </a:t>
            </a:r>
            <a:r>
              <a:rPr dirty="0" baseline="11111" sz="1500" spc="-382">
                <a:latin typeface="Cambria Math"/>
                <a:cs typeface="Cambria Math"/>
              </a:rPr>
              <a:t>𝑓𝑓</a:t>
            </a:r>
            <a:r>
              <a:rPr dirty="0" sz="700" spc="-254">
                <a:latin typeface="Cambria Math"/>
                <a:cs typeface="Cambria Math"/>
              </a:rPr>
              <a:t>𝑔𝑔𝑔𝑔𝑔𝑔𝑒𝑒𝑐𝑐𝑑𝑑</a:t>
            </a:r>
            <a:r>
              <a:rPr dirty="0" sz="700" spc="-80">
                <a:latin typeface="Cambria Math"/>
                <a:cs typeface="Cambria Math"/>
              </a:rPr>
              <a:t> </a:t>
            </a:r>
            <a:r>
              <a:rPr dirty="0" baseline="13888" sz="1500" spc="-217">
                <a:latin typeface="Cambria Math"/>
                <a:cs typeface="Cambria Math"/>
              </a:rPr>
              <a:t>)</a:t>
            </a:r>
            <a:r>
              <a:rPr dirty="0" baseline="11111" sz="1500" spc="-217">
                <a:latin typeface="Cambria Math"/>
                <a:cs typeface="Cambria Math"/>
              </a:rPr>
              <a:t>2𝐼𝐼</a:t>
            </a:r>
            <a:r>
              <a:rPr dirty="0" sz="700" spc="-145">
                <a:latin typeface="Cambria Math"/>
                <a:cs typeface="Cambria Math"/>
              </a:rPr>
              <a:t>𝑝𝑝𝑝𝑝</a:t>
            </a:r>
            <a:endParaRPr sz="700">
              <a:latin typeface="Cambria Math"/>
              <a:cs typeface="Cambria Math"/>
            </a:endParaRPr>
          </a:p>
        </p:txBody>
      </p:sp>
      <p:sp>
        <p:nvSpPr>
          <p:cNvPr id="5" name="object 5"/>
          <p:cNvSpPr txBox="1"/>
          <p:nvPr/>
        </p:nvSpPr>
        <p:spPr>
          <a:xfrm>
            <a:off x="3986276" y="1073912"/>
            <a:ext cx="146050" cy="177800"/>
          </a:xfrm>
          <a:prstGeom prst="rect">
            <a:avLst/>
          </a:prstGeom>
        </p:spPr>
        <p:txBody>
          <a:bodyPr wrap="square" lIns="0" tIns="12065" rIns="0" bIns="0" rtlCol="0" vert="horz">
            <a:spAutoFit/>
          </a:bodyPr>
          <a:lstStyle/>
          <a:p>
            <a:pPr marL="12700">
              <a:lnSpc>
                <a:spcPct val="100000"/>
              </a:lnSpc>
              <a:spcBef>
                <a:spcPts val="95"/>
              </a:spcBef>
            </a:pPr>
            <a:r>
              <a:rPr dirty="0" sz="1000" spc="-355">
                <a:latin typeface="Cambria Math"/>
                <a:cs typeface="Cambria Math"/>
              </a:rPr>
              <a:t>𝐻𝐻</a:t>
            </a:r>
            <a:endParaRPr sz="1000">
              <a:latin typeface="Cambria Math"/>
              <a:cs typeface="Cambria Math"/>
            </a:endParaRPr>
          </a:p>
        </p:txBody>
      </p:sp>
      <p:sp>
        <p:nvSpPr>
          <p:cNvPr id="6" name="object 6"/>
          <p:cNvSpPr txBox="1"/>
          <p:nvPr/>
        </p:nvSpPr>
        <p:spPr>
          <a:xfrm>
            <a:off x="4089908" y="1137919"/>
            <a:ext cx="172720" cy="132080"/>
          </a:xfrm>
          <a:prstGeom prst="rect">
            <a:avLst/>
          </a:prstGeom>
        </p:spPr>
        <p:txBody>
          <a:bodyPr wrap="square" lIns="0" tIns="12065" rIns="0" bIns="0" rtlCol="0" vert="horz">
            <a:spAutoFit/>
          </a:bodyPr>
          <a:lstStyle/>
          <a:p>
            <a:pPr marL="12700">
              <a:lnSpc>
                <a:spcPct val="100000"/>
              </a:lnSpc>
              <a:spcBef>
                <a:spcPts val="95"/>
              </a:spcBef>
            </a:pPr>
            <a:r>
              <a:rPr dirty="0" sz="700" spc="-440">
                <a:latin typeface="Cambria Math"/>
                <a:cs typeface="Cambria Math"/>
              </a:rPr>
              <a:t>𝑑</a:t>
            </a:r>
            <a:r>
              <a:rPr dirty="0" sz="700" spc="-434">
                <a:latin typeface="Cambria Math"/>
                <a:cs typeface="Cambria Math"/>
              </a:rPr>
              <a:t>𝑑</a:t>
            </a:r>
            <a:r>
              <a:rPr dirty="0" sz="700" spc="-350">
                <a:latin typeface="Cambria Math"/>
                <a:cs typeface="Cambria Math"/>
              </a:rPr>
              <a:t>𝑔𝑔𝑑𝑑</a:t>
            </a:r>
            <a:endParaRPr sz="700">
              <a:latin typeface="Cambria Math"/>
              <a:cs typeface="Cambria Math"/>
            </a:endParaRPr>
          </a:p>
        </p:txBody>
      </p:sp>
      <p:sp>
        <p:nvSpPr>
          <p:cNvPr id="7" name="object 7"/>
          <p:cNvSpPr/>
          <p:nvPr/>
        </p:nvSpPr>
        <p:spPr>
          <a:xfrm>
            <a:off x="3671315" y="1091946"/>
            <a:ext cx="913130" cy="0"/>
          </a:xfrm>
          <a:custGeom>
            <a:avLst/>
            <a:gdLst/>
            <a:ahLst/>
            <a:cxnLst/>
            <a:rect l="l" t="t" r="r" b="b"/>
            <a:pathLst>
              <a:path w="913129" h="0">
                <a:moveTo>
                  <a:pt x="0" y="0"/>
                </a:moveTo>
                <a:lnTo>
                  <a:pt x="912876" y="0"/>
                </a:lnTo>
              </a:path>
            </a:pathLst>
          </a:custGeom>
          <a:ln w="7620">
            <a:solidFill>
              <a:srgbClr val="000000"/>
            </a:solidFill>
          </a:ln>
        </p:spPr>
        <p:txBody>
          <a:bodyPr wrap="square" lIns="0" tIns="0" rIns="0" bIns="0" rtlCol="0"/>
          <a:lstStyle/>
          <a:p/>
        </p:txBody>
      </p:sp>
      <p:sp>
        <p:nvSpPr>
          <p:cNvPr id="8" name="object 8"/>
          <p:cNvSpPr txBox="1"/>
          <p:nvPr/>
        </p:nvSpPr>
        <p:spPr>
          <a:xfrm>
            <a:off x="673100" y="1311655"/>
            <a:ext cx="118300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Tilt angle at first</a:t>
            </a:r>
            <a:r>
              <a:rPr dirty="0" sz="1000" spc="-25">
                <a:latin typeface="Times New Roman"/>
                <a:cs typeface="Times New Roman"/>
              </a:rPr>
              <a:t> </a:t>
            </a:r>
            <a:r>
              <a:rPr dirty="0" sz="1000" spc="-5">
                <a:latin typeface="Times New Roman"/>
                <a:cs typeface="Times New Roman"/>
              </a:rPr>
              <a:t>crack</a:t>
            </a:r>
            <a:endParaRPr sz="1000">
              <a:latin typeface="Times New Roman"/>
              <a:cs typeface="Times New Roman"/>
            </a:endParaRPr>
          </a:p>
        </p:txBody>
      </p:sp>
      <p:sp>
        <p:nvSpPr>
          <p:cNvPr id="9" name="object 9"/>
          <p:cNvSpPr txBox="1"/>
          <p:nvPr/>
        </p:nvSpPr>
        <p:spPr>
          <a:xfrm>
            <a:off x="3387344" y="1678939"/>
            <a:ext cx="116839"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400">
                <a:latin typeface="Cambria Math"/>
                <a:cs typeface="Cambria Math"/>
              </a:rPr>
              <a:t>𝑔𝑔</a:t>
            </a:r>
            <a:endParaRPr sz="700">
              <a:latin typeface="Cambria Math"/>
              <a:cs typeface="Cambria Math"/>
            </a:endParaRPr>
          </a:p>
        </p:txBody>
      </p:sp>
      <p:sp>
        <p:nvSpPr>
          <p:cNvPr id="10" name="object 10"/>
          <p:cNvSpPr txBox="1"/>
          <p:nvPr/>
        </p:nvSpPr>
        <p:spPr>
          <a:xfrm>
            <a:off x="3628625" y="1543303"/>
            <a:ext cx="26797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27">
                <a:latin typeface="Cambria Math"/>
                <a:cs typeface="Cambria Math"/>
              </a:rPr>
              <a:t>𝑀𝑀</a:t>
            </a:r>
            <a:r>
              <a:rPr dirty="0" sz="700" spc="-285">
                <a:latin typeface="Cambria Math"/>
                <a:cs typeface="Cambria Math"/>
              </a:rPr>
              <a:t>𝑐𝑐𝑔𝑔</a:t>
            </a:r>
            <a:endParaRPr sz="700">
              <a:latin typeface="Cambria Math"/>
              <a:cs typeface="Cambria Math"/>
            </a:endParaRPr>
          </a:p>
        </p:txBody>
      </p:sp>
      <p:sp>
        <p:nvSpPr>
          <p:cNvPr id="11" name="object 11"/>
          <p:cNvSpPr txBox="1"/>
          <p:nvPr/>
        </p:nvSpPr>
        <p:spPr>
          <a:xfrm>
            <a:off x="3673855" y="1700276"/>
            <a:ext cx="133350"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𝑀𝑀</a:t>
            </a:r>
            <a:endParaRPr sz="1000">
              <a:latin typeface="Cambria Math"/>
              <a:cs typeface="Cambria Math"/>
            </a:endParaRPr>
          </a:p>
        </p:txBody>
      </p:sp>
      <p:sp>
        <p:nvSpPr>
          <p:cNvPr id="12" name="object 12"/>
          <p:cNvSpPr txBox="1"/>
          <p:nvPr/>
        </p:nvSpPr>
        <p:spPr>
          <a:xfrm>
            <a:off x="3769867" y="1764283"/>
            <a:ext cx="8382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𝑔𝑔</a:t>
            </a:r>
            <a:endParaRPr sz="700">
              <a:latin typeface="Cambria Math"/>
              <a:cs typeface="Cambria Math"/>
            </a:endParaRPr>
          </a:p>
        </p:txBody>
      </p:sp>
      <p:sp>
        <p:nvSpPr>
          <p:cNvPr id="13" name="object 13"/>
          <p:cNvSpPr/>
          <p:nvPr/>
        </p:nvSpPr>
        <p:spPr>
          <a:xfrm>
            <a:off x="3666744" y="1718310"/>
            <a:ext cx="201295" cy="0"/>
          </a:xfrm>
          <a:custGeom>
            <a:avLst/>
            <a:gdLst/>
            <a:ahLst/>
            <a:cxnLst/>
            <a:rect l="l" t="t" r="r" b="b"/>
            <a:pathLst>
              <a:path w="201295" h="0">
                <a:moveTo>
                  <a:pt x="0" y="0"/>
                </a:moveTo>
                <a:lnTo>
                  <a:pt x="201167" y="0"/>
                </a:lnTo>
              </a:path>
            </a:pathLst>
          </a:custGeom>
          <a:ln w="7620">
            <a:solidFill>
              <a:srgbClr val="000000"/>
            </a:solidFill>
          </a:ln>
        </p:spPr>
        <p:txBody>
          <a:bodyPr wrap="square" lIns="0" tIns="0" rIns="0" bIns="0" rtlCol="0"/>
          <a:lstStyle/>
          <a:p/>
        </p:txBody>
      </p:sp>
      <p:sp>
        <p:nvSpPr>
          <p:cNvPr id="14" name="object 14"/>
          <p:cNvSpPr txBox="1"/>
          <p:nvPr/>
        </p:nvSpPr>
        <p:spPr>
          <a:xfrm>
            <a:off x="3323360" y="1614983"/>
            <a:ext cx="1120140" cy="177800"/>
          </a:xfrm>
          <a:prstGeom prst="rect">
            <a:avLst/>
          </a:prstGeom>
        </p:spPr>
        <p:txBody>
          <a:bodyPr wrap="square" lIns="0" tIns="12065" rIns="0" bIns="0" rtlCol="0" vert="horz">
            <a:spAutoFit/>
          </a:bodyPr>
          <a:lstStyle/>
          <a:p>
            <a:pPr marL="12700">
              <a:lnSpc>
                <a:spcPct val="100000"/>
              </a:lnSpc>
              <a:spcBef>
                <a:spcPts val="95"/>
              </a:spcBef>
              <a:tabLst>
                <a:tab pos="212090" algn="l"/>
                <a:tab pos="577850" algn="l"/>
              </a:tabLst>
            </a:pPr>
            <a:r>
              <a:rPr dirty="0" sz="1000" spc="-285">
                <a:latin typeface="Cambria Math"/>
                <a:cs typeface="Cambria Math"/>
              </a:rPr>
              <a:t>𝜃𝜃	</a:t>
            </a:r>
            <a:r>
              <a:rPr dirty="0" sz="1000" spc="-5">
                <a:latin typeface="Cambria Math"/>
                <a:cs typeface="Cambria Math"/>
              </a:rPr>
              <a:t>=	≤ 0.4</a:t>
            </a:r>
            <a:r>
              <a:rPr dirty="0" sz="1000" spc="5">
                <a:latin typeface="Cambria Math"/>
                <a:cs typeface="Cambria Math"/>
              </a:rPr>
              <a:t> </a:t>
            </a:r>
            <a:r>
              <a:rPr dirty="0" sz="1000" spc="-355">
                <a:latin typeface="Cambria Math"/>
                <a:cs typeface="Cambria Math"/>
              </a:rPr>
              <a:t>𝐴𝐴𝐴𝐴𝑑𝑑</a:t>
            </a:r>
            <a:endParaRPr sz="1000">
              <a:latin typeface="Cambria Math"/>
              <a:cs typeface="Cambria Math"/>
            </a:endParaRPr>
          </a:p>
        </p:txBody>
      </p:sp>
      <p:sp>
        <p:nvSpPr>
          <p:cNvPr id="15" name="object 15"/>
          <p:cNvSpPr txBox="1"/>
          <p:nvPr/>
        </p:nvSpPr>
        <p:spPr>
          <a:xfrm>
            <a:off x="647700" y="1865793"/>
            <a:ext cx="4779010" cy="473709"/>
          </a:xfrm>
          <a:prstGeom prst="rect">
            <a:avLst/>
          </a:prstGeom>
        </p:spPr>
        <p:txBody>
          <a:bodyPr wrap="square" lIns="0" tIns="84455" rIns="0" bIns="0" rtlCol="0" vert="horz">
            <a:spAutoFit/>
          </a:bodyPr>
          <a:lstStyle/>
          <a:p>
            <a:pPr marL="38100">
              <a:lnSpc>
                <a:spcPct val="100000"/>
              </a:lnSpc>
              <a:spcBef>
                <a:spcPts val="665"/>
              </a:spcBef>
            </a:pPr>
            <a:r>
              <a:rPr dirty="0" sz="1000" spc="-5">
                <a:latin typeface="Times New Roman"/>
                <a:cs typeface="Times New Roman"/>
              </a:rPr>
              <a:t>Cracking moment at lift point – cracking in </a:t>
            </a:r>
            <a:r>
              <a:rPr dirty="0" sz="1000" spc="-10">
                <a:latin typeface="Times New Roman"/>
                <a:cs typeface="Times New Roman"/>
              </a:rPr>
              <a:t>top </a:t>
            </a:r>
            <a:r>
              <a:rPr dirty="0" sz="1000" spc="-5">
                <a:latin typeface="Times New Roman"/>
                <a:cs typeface="Times New Roman"/>
              </a:rPr>
              <a:t>right</a:t>
            </a:r>
            <a:r>
              <a:rPr dirty="0" sz="1000" spc="65">
                <a:latin typeface="Times New Roman"/>
                <a:cs typeface="Times New Roman"/>
              </a:rPr>
              <a:t> </a:t>
            </a:r>
            <a:r>
              <a:rPr dirty="0" sz="1000" spc="-5">
                <a:latin typeface="Times New Roman"/>
                <a:cs typeface="Times New Roman"/>
              </a:rPr>
              <a:t>corner</a:t>
            </a:r>
            <a:endParaRPr sz="1000">
              <a:latin typeface="Times New Roman"/>
              <a:cs typeface="Times New Roman"/>
            </a:endParaRPr>
          </a:p>
          <a:p>
            <a:pPr marL="1729739">
              <a:lnSpc>
                <a:spcPct val="100000"/>
              </a:lnSpc>
              <a:spcBef>
                <a:spcPts val="560"/>
              </a:spcBef>
            </a:pPr>
            <a:r>
              <a:rPr dirty="0" sz="1000" spc="-254">
                <a:latin typeface="Cambria Math"/>
                <a:cs typeface="Cambria Math"/>
              </a:rPr>
              <a:t>𝑓𝑓</a:t>
            </a:r>
            <a:r>
              <a:rPr dirty="0" baseline="-15873" sz="1050" spc="-382">
                <a:latin typeface="Cambria Math"/>
                <a:cs typeface="Cambria Math"/>
              </a:rPr>
              <a:t>𝑔𝑔𝑔𝑔𝑔𝑔𝑒𝑒𝑐𝑐𝑑𝑑</a:t>
            </a:r>
            <a:r>
              <a:rPr dirty="0" baseline="-15873" sz="1050" spc="307">
                <a:latin typeface="Cambria Math"/>
                <a:cs typeface="Cambria Math"/>
              </a:rPr>
              <a:t> </a:t>
            </a:r>
            <a:r>
              <a:rPr dirty="0" sz="1000" spc="-5">
                <a:latin typeface="Cambria Math"/>
                <a:cs typeface="Cambria Math"/>
              </a:rPr>
              <a:t>= </a:t>
            </a:r>
            <a:r>
              <a:rPr dirty="0" sz="1000" spc="-270">
                <a:latin typeface="Cambria Math"/>
                <a:cs typeface="Cambria Math"/>
              </a:rPr>
              <a:t>𝑓𝑓</a:t>
            </a:r>
            <a:r>
              <a:rPr dirty="0" baseline="-15873" sz="1050" spc="-405">
                <a:latin typeface="Cambria Math"/>
                <a:cs typeface="Cambria Math"/>
              </a:rPr>
              <a:t>𝑑𝑑𝑠𝑠</a:t>
            </a:r>
            <a:r>
              <a:rPr dirty="0" baseline="-15873" sz="1050" spc="187">
                <a:latin typeface="Cambria Math"/>
                <a:cs typeface="Cambria Math"/>
              </a:rPr>
              <a:t> </a:t>
            </a:r>
            <a:r>
              <a:rPr dirty="0" sz="1000" spc="-5">
                <a:latin typeface="Cambria Math"/>
                <a:cs typeface="Cambria Math"/>
              </a:rPr>
              <a:t>+ </a:t>
            </a:r>
            <a:r>
              <a:rPr dirty="0" sz="1000" spc="-335">
                <a:latin typeface="Cambria Math"/>
                <a:cs typeface="Cambria Math"/>
              </a:rPr>
              <a:t>𝑓𝑓</a:t>
            </a:r>
            <a:r>
              <a:rPr dirty="0" baseline="-15873" sz="1050" spc="-502">
                <a:latin typeface="Cambria Math"/>
                <a:cs typeface="Cambria Math"/>
              </a:rPr>
              <a:t>𝑔𝑔</a:t>
            </a:r>
            <a:r>
              <a:rPr dirty="0" baseline="-15873" sz="1050" spc="254">
                <a:latin typeface="Cambria Math"/>
                <a:cs typeface="Cambria Math"/>
              </a:rPr>
              <a:t> </a:t>
            </a:r>
            <a:r>
              <a:rPr dirty="0" sz="1000" spc="-5">
                <a:latin typeface="Cambria Math"/>
                <a:cs typeface="Cambria Math"/>
              </a:rPr>
              <a:t>= </a:t>
            </a:r>
            <a:r>
              <a:rPr dirty="0" sz="1000" spc="-140">
                <a:latin typeface="Cambria Math"/>
                <a:cs typeface="Cambria Math"/>
              </a:rPr>
              <a:t>−0.914𝑘𝑘𝑠𝑠𝑠𝑠 </a:t>
            </a:r>
            <a:r>
              <a:rPr dirty="0" sz="1000" spc="-5">
                <a:latin typeface="Cambria Math"/>
                <a:cs typeface="Cambria Math"/>
              </a:rPr>
              <a:t>+ </a:t>
            </a:r>
            <a:r>
              <a:rPr dirty="0" sz="1000" spc="-155">
                <a:latin typeface="Cambria Math"/>
                <a:cs typeface="Cambria Math"/>
              </a:rPr>
              <a:t>0.023𝑘𝑘𝑠𝑠𝑠𝑠 </a:t>
            </a:r>
            <a:r>
              <a:rPr dirty="0" sz="1000" spc="-5">
                <a:latin typeface="Cambria Math"/>
                <a:cs typeface="Cambria Math"/>
              </a:rPr>
              <a:t>=</a:t>
            </a:r>
            <a:r>
              <a:rPr dirty="0" sz="1000" spc="170">
                <a:latin typeface="Cambria Math"/>
                <a:cs typeface="Cambria Math"/>
              </a:rPr>
              <a:t> </a:t>
            </a:r>
            <a:r>
              <a:rPr dirty="0" sz="1000" spc="-140">
                <a:latin typeface="Cambria Math"/>
                <a:cs typeface="Cambria Math"/>
              </a:rPr>
              <a:t>−0.892𝑘𝑘𝑠𝑠𝑠𝑠</a:t>
            </a:r>
            <a:endParaRPr sz="1000">
              <a:latin typeface="Cambria Math"/>
              <a:cs typeface="Cambria Math"/>
            </a:endParaRPr>
          </a:p>
        </p:txBody>
      </p:sp>
      <p:sp>
        <p:nvSpPr>
          <p:cNvPr id="16" name="object 16"/>
          <p:cNvSpPr txBox="1"/>
          <p:nvPr/>
        </p:nvSpPr>
        <p:spPr>
          <a:xfrm>
            <a:off x="3405632" y="2501900"/>
            <a:ext cx="10096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505">
                <a:latin typeface="Cambria Math"/>
                <a:cs typeface="Cambria Math"/>
              </a:rPr>
              <a:t>𝑔𝑔</a:t>
            </a:r>
            <a:endParaRPr sz="700">
              <a:latin typeface="Cambria Math"/>
              <a:cs typeface="Cambria Math"/>
            </a:endParaRPr>
          </a:p>
        </p:txBody>
      </p:sp>
      <p:sp>
        <p:nvSpPr>
          <p:cNvPr id="17" name="object 17"/>
          <p:cNvSpPr/>
          <p:nvPr/>
        </p:nvSpPr>
        <p:spPr>
          <a:xfrm>
            <a:off x="3368040" y="2451354"/>
            <a:ext cx="134620" cy="0"/>
          </a:xfrm>
          <a:custGeom>
            <a:avLst/>
            <a:gdLst/>
            <a:ahLst/>
            <a:cxnLst/>
            <a:rect l="l" t="t" r="r" b="b"/>
            <a:pathLst>
              <a:path w="134620" h="0">
                <a:moveTo>
                  <a:pt x="0" y="0"/>
                </a:moveTo>
                <a:lnTo>
                  <a:pt x="134112" y="0"/>
                </a:lnTo>
              </a:path>
            </a:pathLst>
          </a:custGeom>
          <a:ln w="7620">
            <a:solidFill>
              <a:srgbClr val="000000"/>
            </a:solidFill>
          </a:ln>
        </p:spPr>
        <p:txBody>
          <a:bodyPr wrap="square" lIns="0" tIns="0" rIns="0" bIns="0" rtlCol="0"/>
          <a:lstStyle/>
          <a:p/>
        </p:txBody>
      </p:sp>
      <p:sp>
        <p:nvSpPr>
          <p:cNvPr id="18" name="object 18"/>
          <p:cNvSpPr/>
          <p:nvPr/>
        </p:nvSpPr>
        <p:spPr>
          <a:xfrm>
            <a:off x="3988308" y="2455926"/>
            <a:ext cx="340360" cy="0"/>
          </a:xfrm>
          <a:custGeom>
            <a:avLst/>
            <a:gdLst/>
            <a:ahLst/>
            <a:cxnLst/>
            <a:rect l="l" t="t" r="r" b="b"/>
            <a:pathLst>
              <a:path w="340360" h="0">
                <a:moveTo>
                  <a:pt x="0" y="0"/>
                </a:moveTo>
                <a:lnTo>
                  <a:pt x="339864" y="0"/>
                </a:lnTo>
              </a:path>
            </a:pathLst>
          </a:custGeom>
          <a:ln w="7620">
            <a:solidFill>
              <a:srgbClr val="000000"/>
            </a:solidFill>
          </a:ln>
        </p:spPr>
        <p:txBody>
          <a:bodyPr wrap="square" lIns="0" tIns="0" rIns="0" bIns="0" rtlCol="0"/>
          <a:lstStyle/>
          <a:p/>
        </p:txBody>
      </p:sp>
      <p:sp>
        <p:nvSpPr>
          <p:cNvPr id="19" name="object 19"/>
          <p:cNvSpPr txBox="1"/>
          <p:nvPr/>
        </p:nvSpPr>
        <p:spPr>
          <a:xfrm>
            <a:off x="2732184" y="2430210"/>
            <a:ext cx="2301875" cy="177800"/>
          </a:xfrm>
          <a:prstGeom prst="rect">
            <a:avLst/>
          </a:prstGeom>
        </p:spPr>
        <p:txBody>
          <a:bodyPr wrap="square" lIns="0" tIns="12065" rIns="0" bIns="0" rtlCol="0" vert="horz">
            <a:spAutoFit/>
          </a:bodyPr>
          <a:lstStyle/>
          <a:p>
            <a:pPr marL="38100">
              <a:lnSpc>
                <a:spcPct val="100000"/>
              </a:lnSpc>
              <a:spcBef>
                <a:spcPts val="95"/>
              </a:spcBef>
            </a:pPr>
            <a:r>
              <a:rPr dirty="0" sz="1000" spc="-355">
                <a:latin typeface="Cambria Math"/>
                <a:cs typeface="Cambria Math"/>
              </a:rPr>
              <a:t>𝑓𝑓</a:t>
            </a:r>
            <a:r>
              <a:rPr dirty="0" baseline="-15873" sz="1050" spc="-532">
                <a:latin typeface="Cambria Math"/>
                <a:cs typeface="Cambria Math"/>
              </a:rPr>
              <a:t>𝑔𝑔</a:t>
            </a:r>
            <a:r>
              <a:rPr dirty="0" baseline="-15873" sz="1050" spc="262">
                <a:latin typeface="Cambria Math"/>
                <a:cs typeface="Cambria Math"/>
              </a:rPr>
              <a:t> </a:t>
            </a:r>
            <a:r>
              <a:rPr dirty="0" sz="1000" spc="-5">
                <a:latin typeface="Cambria Math"/>
                <a:cs typeface="Cambria Math"/>
              </a:rPr>
              <a:t>= </a:t>
            </a:r>
            <a:r>
              <a:rPr dirty="0" sz="1000" spc="-40">
                <a:latin typeface="Cambria Math"/>
                <a:cs typeface="Cambria Math"/>
              </a:rPr>
              <a:t>0.24�𝑓𝑓</a:t>
            </a:r>
            <a:r>
              <a:rPr dirty="0" baseline="27777" sz="1050" spc="-60">
                <a:latin typeface="Cambria Math"/>
                <a:cs typeface="Cambria Math"/>
              </a:rPr>
              <a:t>′ </a:t>
            </a:r>
            <a:r>
              <a:rPr dirty="0" sz="1000" spc="-5">
                <a:latin typeface="Cambria Math"/>
                <a:cs typeface="Cambria Math"/>
              </a:rPr>
              <a:t>= </a:t>
            </a:r>
            <a:r>
              <a:rPr dirty="0" sz="1000" spc="-120">
                <a:latin typeface="Cambria Math"/>
                <a:cs typeface="Cambria Math"/>
              </a:rPr>
              <a:t>0.24√7.2𝑘𝑘𝑠𝑠𝑠𝑠 </a:t>
            </a:r>
            <a:r>
              <a:rPr dirty="0" sz="1000" spc="-5">
                <a:latin typeface="Cambria Math"/>
                <a:cs typeface="Cambria Math"/>
              </a:rPr>
              <a:t>= </a:t>
            </a:r>
            <a:r>
              <a:rPr dirty="0" sz="1000">
                <a:latin typeface="Cambria Math"/>
                <a:cs typeface="Cambria Math"/>
              </a:rPr>
              <a:t>0.644</a:t>
            </a:r>
            <a:r>
              <a:rPr dirty="0" sz="1000" spc="-35">
                <a:latin typeface="Cambria Math"/>
                <a:cs typeface="Cambria Math"/>
              </a:rPr>
              <a:t> </a:t>
            </a:r>
            <a:r>
              <a:rPr dirty="0" sz="1000" spc="-275">
                <a:latin typeface="Cambria Math"/>
                <a:cs typeface="Cambria Math"/>
              </a:rPr>
              <a:t>𝑘𝑘𝑠𝑠𝑠𝑠</a:t>
            </a:r>
            <a:endParaRPr sz="1000">
              <a:latin typeface="Cambria Math"/>
              <a:cs typeface="Cambria Math"/>
            </a:endParaRPr>
          </a:p>
        </p:txBody>
      </p:sp>
      <p:sp>
        <p:nvSpPr>
          <p:cNvPr id="20" name="object 20"/>
          <p:cNvSpPr txBox="1"/>
          <p:nvPr/>
        </p:nvSpPr>
        <p:spPr>
          <a:xfrm>
            <a:off x="1813486" y="2770155"/>
            <a:ext cx="536575" cy="177800"/>
          </a:xfrm>
          <a:prstGeom prst="rect">
            <a:avLst/>
          </a:prstGeom>
        </p:spPr>
        <p:txBody>
          <a:bodyPr wrap="square" lIns="0" tIns="12065" rIns="0" bIns="0" rtlCol="0" vert="horz">
            <a:spAutoFit/>
          </a:bodyPr>
          <a:lstStyle/>
          <a:p>
            <a:pPr marL="38100">
              <a:lnSpc>
                <a:spcPct val="100000"/>
              </a:lnSpc>
              <a:spcBef>
                <a:spcPts val="95"/>
              </a:spcBef>
            </a:pPr>
            <a:r>
              <a:rPr dirty="0" sz="1000" spc="-285">
                <a:latin typeface="Cambria Math"/>
                <a:cs typeface="Cambria Math"/>
              </a:rPr>
              <a:t>𝑀𝑀</a:t>
            </a:r>
            <a:r>
              <a:rPr dirty="0" baseline="-15873" sz="1050" spc="-427">
                <a:latin typeface="Cambria Math"/>
                <a:cs typeface="Cambria Math"/>
              </a:rPr>
              <a:t>𝑐𝑐𝑔𝑔</a:t>
            </a:r>
            <a:r>
              <a:rPr dirty="0" baseline="-15873" sz="1050" spc="240">
                <a:latin typeface="Cambria Math"/>
                <a:cs typeface="Cambria Math"/>
              </a:rPr>
              <a:t> </a:t>
            </a:r>
            <a:r>
              <a:rPr dirty="0" sz="1000" spc="-5">
                <a:latin typeface="Cambria Math"/>
                <a:cs typeface="Cambria Math"/>
              </a:rPr>
              <a:t>=</a:t>
            </a:r>
            <a:r>
              <a:rPr dirty="0" sz="1000" spc="3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21" name="object 21"/>
          <p:cNvSpPr/>
          <p:nvPr/>
        </p:nvSpPr>
        <p:spPr>
          <a:xfrm>
            <a:off x="2333244" y="2873508"/>
            <a:ext cx="2226945" cy="0"/>
          </a:xfrm>
          <a:custGeom>
            <a:avLst/>
            <a:gdLst/>
            <a:ahLst/>
            <a:cxnLst/>
            <a:rect l="l" t="t" r="r" b="b"/>
            <a:pathLst>
              <a:path w="2226945" h="0">
                <a:moveTo>
                  <a:pt x="0" y="0"/>
                </a:moveTo>
                <a:lnTo>
                  <a:pt x="2226563" y="0"/>
                </a:lnTo>
              </a:path>
            </a:pathLst>
          </a:custGeom>
          <a:ln w="7607">
            <a:solidFill>
              <a:srgbClr val="000000"/>
            </a:solidFill>
          </a:ln>
        </p:spPr>
        <p:txBody>
          <a:bodyPr wrap="square" lIns="0" tIns="0" rIns="0" bIns="0" rtlCol="0"/>
          <a:lstStyle/>
          <a:p/>
        </p:txBody>
      </p:sp>
      <p:sp>
        <p:nvSpPr>
          <p:cNvPr id="22" name="object 22"/>
          <p:cNvSpPr txBox="1"/>
          <p:nvPr/>
        </p:nvSpPr>
        <p:spPr>
          <a:xfrm>
            <a:off x="2295174" y="2672598"/>
            <a:ext cx="2606675" cy="177800"/>
          </a:xfrm>
          <a:prstGeom prst="rect">
            <a:avLst/>
          </a:prstGeom>
        </p:spPr>
        <p:txBody>
          <a:bodyPr wrap="square" lIns="0" tIns="12065" rIns="0" bIns="0" rtlCol="0" vert="horz">
            <a:spAutoFit/>
          </a:bodyPr>
          <a:lstStyle/>
          <a:p>
            <a:pPr marL="38100">
              <a:lnSpc>
                <a:spcPct val="100000"/>
              </a:lnSpc>
              <a:spcBef>
                <a:spcPts val="95"/>
              </a:spcBef>
            </a:pPr>
            <a:r>
              <a:rPr dirty="0" sz="1000" spc="-165">
                <a:latin typeface="Cambria Math"/>
                <a:cs typeface="Cambria Math"/>
              </a:rPr>
              <a:t>�0.644𝑘𝑘𝑠𝑠𝑠𝑠 </a:t>
            </a:r>
            <a:r>
              <a:rPr dirty="0" sz="1000" spc="-5">
                <a:latin typeface="Cambria Math"/>
                <a:cs typeface="Cambria Math"/>
              </a:rPr>
              <a:t>− </a:t>
            </a:r>
            <a:r>
              <a:rPr dirty="0" baseline="2777" sz="1500" spc="-142">
                <a:latin typeface="Cambria Math"/>
                <a:cs typeface="Cambria Math"/>
              </a:rPr>
              <a:t>(</a:t>
            </a:r>
            <a:r>
              <a:rPr dirty="0" sz="1000" spc="-95">
                <a:latin typeface="Cambria Math"/>
                <a:cs typeface="Cambria Math"/>
              </a:rPr>
              <a:t>−0.892𝑘𝑘𝑠𝑠𝑠𝑠</a:t>
            </a:r>
            <a:r>
              <a:rPr dirty="0" baseline="2777" sz="1500" spc="-142">
                <a:latin typeface="Cambria Math"/>
                <a:cs typeface="Cambria Math"/>
              </a:rPr>
              <a:t>)</a:t>
            </a:r>
            <a:r>
              <a:rPr dirty="0" sz="1000" spc="-95">
                <a:latin typeface="Cambria Math"/>
                <a:cs typeface="Cambria Math"/>
              </a:rPr>
              <a:t>�2</a:t>
            </a:r>
            <a:r>
              <a:rPr dirty="0" baseline="2777" sz="1500" spc="-142">
                <a:latin typeface="Cambria Math"/>
                <a:cs typeface="Cambria Math"/>
              </a:rPr>
              <a:t>(</a:t>
            </a:r>
            <a:r>
              <a:rPr dirty="0" sz="1000" spc="-95">
                <a:latin typeface="Cambria Math"/>
                <a:cs typeface="Cambria Math"/>
              </a:rPr>
              <a:t>72018.4𝑠𝑠𝑠𝑠</a:t>
            </a:r>
            <a:r>
              <a:rPr dirty="0" baseline="27777" sz="1050" spc="-142">
                <a:latin typeface="Cambria Math"/>
                <a:cs typeface="Cambria Math"/>
              </a:rPr>
              <a:t>4</a:t>
            </a:r>
            <a:r>
              <a:rPr dirty="0" baseline="2777" sz="1500" spc="-142">
                <a:latin typeface="Cambria Math"/>
                <a:cs typeface="Cambria Math"/>
              </a:rPr>
              <a:t>)  </a:t>
            </a:r>
            <a:r>
              <a:rPr dirty="0" sz="1000" spc="-315">
                <a:latin typeface="Cambria Math"/>
                <a:cs typeface="Cambria Math"/>
              </a:rPr>
              <a:t>1𝑠𝑠𝑠𝑠</a:t>
            </a:r>
            <a:endParaRPr sz="1000">
              <a:latin typeface="Cambria Math"/>
              <a:cs typeface="Cambria Math"/>
            </a:endParaRPr>
          </a:p>
        </p:txBody>
      </p:sp>
      <p:sp>
        <p:nvSpPr>
          <p:cNvPr id="23" name="object 23"/>
          <p:cNvSpPr txBox="1"/>
          <p:nvPr/>
        </p:nvSpPr>
        <p:spPr>
          <a:xfrm>
            <a:off x="3304996" y="2855477"/>
            <a:ext cx="1612265" cy="177800"/>
          </a:xfrm>
          <a:prstGeom prst="rect">
            <a:avLst/>
          </a:prstGeom>
        </p:spPr>
        <p:txBody>
          <a:bodyPr wrap="square" lIns="0" tIns="12065" rIns="0" bIns="0" rtlCol="0" vert="horz">
            <a:spAutoFit/>
          </a:bodyPr>
          <a:lstStyle/>
          <a:p>
            <a:pPr marL="12700">
              <a:lnSpc>
                <a:spcPct val="100000"/>
              </a:lnSpc>
              <a:spcBef>
                <a:spcPts val="95"/>
              </a:spcBef>
              <a:tabLst>
                <a:tab pos="1337945" algn="l"/>
              </a:tabLst>
            </a:pPr>
            <a:r>
              <a:rPr dirty="0" sz="1000" spc="-165">
                <a:latin typeface="Cambria Math"/>
                <a:cs typeface="Cambria Math"/>
              </a:rPr>
              <a:t>49𝑠𝑠𝑠𝑠	</a:t>
            </a:r>
            <a:r>
              <a:rPr dirty="0" sz="1000" spc="-215">
                <a:latin typeface="Cambria Math"/>
                <a:cs typeface="Cambria Math"/>
              </a:rPr>
              <a:t>12𝑓𝑓𝑓𝑓</a:t>
            </a:r>
            <a:endParaRPr sz="1000">
              <a:latin typeface="Cambria Math"/>
              <a:cs typeface="Cambria Math"/>
            </a:endParaRPr>
          </a:p>
        </p:txBody>
      </p:sp>
      <p:sp>
        <p:nvSpPr>
          <p:cNvPr id="24" name="object 24"/>
          <p:cNvSpPr/>
          <p:nvPr/>
        </p:nvSpPr>
        <p:spPr>
          <a:xfrm>
            <a:off x="4643628" y="2873508"/>
            <a:ext cx="264160" cy="0"/>
          </a:xfrm>
          <a:custGeom>
            <a:avLst/>
            <a:gdLst/>
            <a:ahLst/>
            <a:cxnLst/>
            <a:rect l="l" t="t" r="r" b="b"/>
            <a:pathLst>
              <a:path w="264160" h="0">
                <a:moveTo>
                  <a:pt x="0" y="0"/>
                </a:moveTo>
                <a:lnTo>
                  <a:pt x="263639" y="0"/>
                </a:lnTo>
              </a:path>
            </a:pathLst>
          </a:custGeom>
          <a:ln w="7607">
            <a:solidFill>
              <a:srgbClr val="000000"/>
            </a:solidFill>
          </a:ln>
        </p:spPr>
        <p:txBody>
          <a:bodyPr wrap="square" lIns="0" tIns="0" rIns="0" bIns="0" rtlCol="0"/>
          <a:lstStyle/>
          <a:p/>
        </p:txBody>
      </p:sp>
      <p:sp>
        <p:nvSpPr>
          <p:cNvPr id="25" name="object 25"/>
          <p:cNvSpPr txBox="1"/>
          <p:nvPr/>
        </p:nvSpPr>
        <p:spPr>
          <a:xfrm>
            <a:off x="4568444" y="2770124"/>
            <a:ext cx="1362075" cy="177800"/>
          </a:xfrm>
          <a:prstGeom prst="rect">
            <a:avLst/>
          </a:prstGeom>
        </p:spPr>
        <p:txBody>
          <a:bodyPr wrap="square" lIns="0" tIns="12065" rIns="0" bIns="0" rtlCol="0" vert="horz">
            <a:spAutoFit/>
          </a:bodyPr>
          <a:lstStyle/>
          <a:p>
            <a:pPr marL="12700">
              <a:lnSpc>
                <a:spcPct val="100000"/>
              </a:lnSpc>
              <a:spcBef>
                <a:spcPts val="95"/>
              </a:spcBef>
              <a:tabLst>
                <a:tab pos="338455" algn="l"/>
              </a:tabLst>
            </a:pPr>
            <a:r>
              <a:rPr dirty="0" sz="1000" spc="-254">
                <a:latin typeface="Cambria Math"/>
                <a:cs typeface="Cambria Math"/>
              </a:rPr>
              <a:t>�	�</a:t>
            </a:r>
            <a:r>
              <a:rPr dirty="0" sz="1000" spc="45">
                <a:latin typeface="Cambria Math"/>
                <a:cs typeface="Cambria Math"/>
              </a:rPr>
              <a:t> </a:t>
            </a:r>
            <a:r>
              <a:rPr dirty="0" sz="1000" spc="-5">
                <a:latin typeface="Cambria Math"/>
                <a:cs typeface="Cambria Math"/>
              </a:rPr>
              <a:t>= −376.15 </a:t>
            </a:r>
            <a:r>
              <a:rPr dirty="0" sz="1000" spc="-280">
                <a:latin typeface="Cambria Math"/>
                <a:cs typeface="Cambria Math"/>
              </a:rPr>
              <a:t>𝑘𝑘</a:t>
            </a:r>
            <a:r>
              <a:rPr dirty="0" sz="1000" spc="20">
                <a:latin typeface="Cambria Math"/>
                <a:cs typeface="Cambria Math"/>
              </a:rPr>
              <a:t> </a:t>
            </a:r>
            <a:r>
              <a:rPr dirty="0" sz="1000" spc="-5">
                <a:latin typeface="Cambria Math"/>
                <a:cs typeface="Cambria Math"/>
              </a:rPr>
              <a:t>∙  </a:t>
            </a:r>
            <a:r>
              <a:rPr dirty="0" sz="1000" spc="-440">
                <a:latin typeface="Cambria Math"/>
                <a:cs typeface="Cambria Math"/>
              </a:rPr>
              <a:t>𝑓𝑓𝑓𝑓</a:t>
            </a:r>
            <a:endParaRPr sz="1000">
              <a:latin typeface="Cambria Math"/>
              <a:cs typeface="Cambria Math"/>
            </a:endParaRPr>
          </a:p>
        </p:txBody>
      </p:sp>
      <p:sp>
        <p:nvSpPr>
          <p:cNvPr id="26" name="object 26"/>
          <p:cNvSpPr txBox="1"/>
          <p:nvPr/>
        </p:nvSpPr>
        <p:spPr>
          <a:xfrm>
            <a:off x="673100" y="3077972"/>
            <a:ext cx="177990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Tilt angle at first crack at lift</a:t>
            </a:r>
            <a:r>
              <a:rPr dirty="0" sz="1000" spc="15">
                <a:latin typeface="Times New Roman"/>
                <a:cs typeface="Times New Roman"/>
              </a:rPr>
              <a:t> </a:t>
            </a:r>
            <a:r>
              <a:rPr dirty="0" sz="1000" spc="-5">
                <a:latin typeface="Times New Roman"/>
                <a:cs typeface="Times New Roman"/>
              </a:rPr>
              <a:t>point</a:t>
            </a:r>
            <a:endParaRPr sz="1000">
              <a:latin typeface="Times New Roman"/>
              <a:cs typeface="Times New Roman"/>
            </a:endParaRPr>
          </a:p>
        </p:txBody>
      </p:sp>
      <p:sp>
        <p:nvSpPr>
          <p:cNvPr id="27" name="object 27"/>
          <p:cNvSpPr txBox="1"/>
          <p:nvPr/>
        </p:nvSpPr>
        <p:spPr>
          <a:xfrm>
            <a:off x="2641087" y="3411727"/>
            <a:ext cx="37084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59">
                <a:latin typeface="Cambria Math"/>
                <a:cs typeface="Cambria Math"/>
              </a:rPr>
              <a:t>𝜃𝜃</a:t>
            </a:r>
            <a:r>
              <a:rPr dirty="0" sz="700" spc="-240">
                <a:latin typeface="Cambria Math"/>
                <a:cs typeface="Cambria Math"/>
              </a:rPr>
              <a:t>𝑐𝑐𝑔𝑔</a:t>
            </a:r>
            <a:r>
              <a:rPr dirty="0" sz="700" spc="155">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28" name="object 28"/>
          <p:cNvSpPr txBox="1"/>
          <p:nvPr/>
        </p:nvSpPr>
        <p:spPr>
          <a:xfrm>
            <a:off x="2995663" y="3288295"/>
            <a:ext cx="851535" cy="177800"/>
          </a:xfrm>
          <a:prstGeom prst="rect">
            <a:avLst/>
          </a:prstGeom>
        </p:spPr>
        <p:txBody>
          <a:bodyPr wrap="square" lIns="0" tIns="12065" rIns="0" bIns="0" rtlCol="0" vert="horz">
            <a:spAutoFit/>
          </a:bodyPr>
          <a:lstStyle/>
          <a:p>
            <a:pPr marL="12700">
              <a:lnSpc>
                <a:spcPct val="100000"/>
              </a:lnSpc>
              <a:spcBef>
                <a:spcPts val="95"/>
              </a:spcBef>
            </a:pPr>
            <a:r>
              <a:rPr dirty="0" sz="1000" spc="-60">
                <a:latin typeface="Cambria Math"/>
                <a:cs typeface="Cambria Math"/>
              </a:rPr>
              <a:t>−376.151𝑘𝑘 </a:t>
            </a:r>
            <a:r>
              <a:rPr dirty="0" sz="1000" spc="-5">
                <a:latin typeface="Cambria Math"/>
                <a:cs typeface="Cambria Math"/>
              </a:rPr>
              <a:t>∙</a:t>
            </a:r>
            <a:r>
              <a:rPr dirty="0" sz="1000" spc="-110">
                <a:latin typeface="Cambria Math"/>
                <a:cs typeface="Cambria Math"/>
              </a:rPr>
              <a:t> </a:t>
            </a:r>
            <a:r>
              <a:rPr dirty="0" sz="1000" spc="-315">
                <a:latin typeface="Cambria Math"/>
                <a:cs typeface="Cambria Math"/>
              </a:rPr>
              <a:t>𝑓𝑓𝑓𝑓</a:t>
            </a:r>
            <a:endParaRPr sz="1000">
              <a:latin typeface="Cambria Math"/>
              <a:cs typeface="Cambria Math"/>
            </a:endParaRPr>
          </a:p>
        </p:txBody>
      </p:sp>
      <p:sp>
        <p:nvSpPr>
          <p:cNvPr id="29" name="object 29"/>
          <p:cNvSpPr txBox="1"/>
          <p:nvPr/>
        </p:nvSpPr>
        <p:spPr>
          <a:xfrm>
            <a:off x="3067258" y="3471202"/>
            <a:ext cx="709930" cy="177800"/>
          </a:xfrm>
          <a:prstGeom prst="rect">
            <a:avLst/>
          </a:prstGeom>
        </p:spPr>
        <p:txBody>
          <a:bodyPr wrap="square" lIns="0" tIns="12065" rIns="0" bIns="0" rtlCol="0" vert="horz">
            <a:spAutoFit/>
          </a:bodyPr>
          <a:lstStyle/>
          <a:p>
            <a:pPr marL="12700">
              <a:lnSpc>
                <a:spcPct val="100000"/>
              </a:lnSpc>
              <a:spcBef>
                <a:spcPts val="95"/>
              </a:spcBef>
            </a:pPr>
            <a:r>
              <a:rPr dirty="0" sz="1000" spc="-75">
                <a:latin typeface="Cambria Math"/>
                <a:cs typeface="Cambria Math"/>
              </a:rPr>
              <a:t>−36.01𝑘𝑘 </a:t>
            </a:r>
            <a:r>
              <a:rPr dirty="0" sz="1000" spc="-5">
                <a:latin typeface="Cambria Math"/>
                <a:cs typeface="Cambria Math"/>
              </a:rPr>
              <a:t>∙</a:t>
            </a:r>
            <a:r>
              <a:rPr dirty="0" sz="1000" spc="-90">
                <a:latin typeface="Cambria Math"/>
                <a:cs typeface="Cambria Math"/>
              </a:rPr>
              <a:t> </a:t>
            </a:r>
            <a:r>
              <a:rPr dirty="0" sz="1000" spc="-315">
                <a:latin typeface="Cambria Math"/>
                <a:cs typeface="Cambria Math"/>
              </a:rPr>
              <a:t>𝑓𝑓𝑓𝑓</a:t>
            </a:r>
            <a:endParaRPr sz="1000">
              <a:latin typeface="Cambria Math"/>
              <a:cs typeface="Cambria Math"/>
            </a:endParaRPr>
          </a:p>
        </p:txBody>
      </p:sp>
      <p:sp>
        <p:nvSpPr>
          <p:cNvPr id="30" name="object 30"/>
          <p:cNvSpPr/>
          <p:nvPr/>
        </p:nvSpPr>
        <p:spPr>
          <a:xfrm>
            <a:off x="3008376" y="3489197"/>
            <a:ext cx="828040" cy="0"/>
          </a:xfrm>
          <a:custGeom>
            <a:avLst/>
            <a:gdLst/>
            <a:ahLst/>
            <a:cxnLst/>
            <a:rect l="l" t="t" r="r" b="b"/>
            <a:pathLst>
              <a:path w="828039" h="0">
                <a:moveTo>
                  <a:pt x="0" y="0"/>
                </a:moveTo>
                <a:lnTo>
                  <a:pt x="827531" y="0"/>
                </a:lnTo>
              </a:path>
            </a:pathLst>
          </a:custGeom>
          <a:ln w="7620">
            <a:solidFill>
              <a:srgbClr val="000000"/>
            </a:solidFill>
          </a:ln>
        </p:spPr>
        <p:txBody>
          <a:bodyPr wrap="square" lIns="0" tIns="0" rIns="0" bIns="0" rtlCol="0"/>
          <a:lstStyle/>
          <a:p/>
        </p:txBody>
      </p:sp>
      <p:sp>
        <p:nvSpPr>
          <p:cNvPr id="31" name="object 31"/>
          <p:cNvSpPr txBox="1"/>
          <p:nvPr/>
        </p:nvSpPr>
        <p:spPr>
          <a:xfrm>
            <a:off x="3859784" y="3385820"/>
            <a:ext cx="124015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10.44 </a:t>
            </a:r>
            <a:r>
              <a:rPr dirty="0" sz="1000" spc="-355">
                <a:latin typeface="Cambria Math"/>
                <a:cs typeface="Cambria Math"/>
              </a:rPr>
              <a:t>𝐴𝐴𝐴𝐴𝑑𝑑</a:t>
            </a:r>
            <a:r>
              <a:rPr dirty="0" sz="1000" spc="85">
                <a:latin typeface="Cambria Math"/>
                <a:cs typeface="Cambria Math"/>
              </a:rPr>
              <a:t> </a:t>
            </a:r>
            <a:r>
              <a:rPr dirty="0" sz="1000" spc="-5">
                <a:latin typeface="Cambria Math"/>
                <a:cs typeface="Cambria Math"/>
              </a:rPr>
              <a:t>∴ 0.4</a:t>
            </a:r>
            <a:r>
              <a:rPr dirty="0" sz="1000" spc="95">
                <a:latin typeface="Cambria Math"/>
                <a:cs typeface="Cambria Math"/>
              </a:rPr>
              <a:t> </a:t>
            </a:r>
            <a:r>
              <a:rPr dirty="0" sz="1000" spc="-355">
                <a:latin typeface="Cambria Math"/>
                <a:cs typeface="Cambria Math"/>
              </a:rPr>
              <a:t>𝐴𝐴𝐴𝐴𝑑𝑑</a:t>
            </a:r>
            <a:endParaRPr sz="1000">
              <a:latin typeface="Cambria Math"/>
              <a:cs typeface="Cambria Math"/>
            </a:endParaRPr>
          </a:p>
        </p:txBody>
      </p:sp>
      <p:sp>
        <p:nvSpPr>
          <p:cNvPr id="32" name="object 32"/>
          <p:cNvSpPr txBox="1"/>
          <p:nvPr/>
        </p:nvSpPr>
        <p:spPr>
          <a:xfrm>
            <a:off x="673100" y="3693667"/>
            <a:ext cx="233172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Factor </a:t>
            </a:r>
            <a:r>
              <a:rPr dirty="0" sz="1000">
                <a:latin typeface="Times New Roman"/>
                <a:cs typeface="Times New Roman"/>
              </a:rPr>
              <a:t>of </a:t>
            </a:r>
            <a:r>
              <a:rPr dirty="0" sz="1000" spc="-5">
                <a:latin typeface="Times New Roman"/>
                <a:cs typeface="Times New Roman"/>
              </a:rPr>
              <a:t>Safety against Cracking at lift</a:t>
            </a:r>
            <a:r>
              <a:rPr dirty="0" sz="1000" spc="20">
                <a:latin typeface="Times New Roman"/>
                <a:cs typeface="Times New Roman"/>
              </a:rPr>
              <a:t> </a:t>
            </a:r>
            <a:r>
              <a:rPr dirty="0" sz="1000">
                <a:latin typeface="Times New Roman"/>
                <a:cs typeface="Times New Roman"/>
              </a:rPr>
              <a:t>point</a:t>
            </a:r>
            <a:endParaRPr sz="1000">
              <a:latin typeface="Times New Roman"/>
              <a:cs typeface="Times New Roman"/>
            </a:endParaRPr>
          </a:p>
        </p:txBody>
      </p:sp>
      <p:sp>
        <p:nvSpPr>
          <p:cNvPr id="33" name="object 33"/>
          <p:cNvSpPr txBox="1"/>
          <p:nvPr/>
        </p:nvSpPr>
        <p:spPr>
          <a:xfrm>
            <a:off x="2540000" y="4070096"/>
            <a:ext cx="116839"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400">
                <a:latin typeface="Cambria Math"/>
                <a:cs typeface="Cambria Math"/>
              </a:rPr>
              <a:t>𝑔𝑔</a:t>
            </a:r>
            <a:endParaRPr sz="700">
              <a:latin typeface="Cambria Math"/>
              <a:cs typeface="Cambria Math"/>
            </a:endParaRPr>
          </a:p>
        </p:txBody>
      </p:sp>
      <p:sp>
        <p:nvSpPr>
          <p:cNvPr id="34" name="object 34"/>
          <p:cNvSpPr txBox="1"/>
          <p:nvPr/>
        </p:nvSpPr>
        <p:spPr>
          <a:xfrm>
            <a:off x="2396806" y="4006103"/>
            <a:ext cx="398780" cy="177800"/>
          </a:xfrm>
          <a:prstGeom prst="rect">
            <a:avLst/>
          </a:prstGeom>
        </p:spPr>
        <p:txBody>
          <a:bodyPr wrap="square" lIns="0" tIns="12065" rIns="0" bIns="0" rtlCol="0" vert="horz">
            <a:spAutoFit/>
          </a:bodyPr>
          <a:lstStyle/>
          <a:p>
            <a:pPr marL="12700">
              <a:lnSpc>
                <a:spcPct val="100000"/>
              </a:lnSpc>
              <a:spcBef>
                <a:spcPts val="95"/>
              </a:spcBef>
              <a:tabLst>
                <a:tab pos="291465" algn="l"/>
              </a:tabLst>
            </a:pPr>
            <a:r>
              <a:rPr dirty="0" sz="1000" spc="-505">
                <a:latin typeface="Cambria Math"/>
                <a:cs typeface="Cambria Math"/>
              </a:rPr>
              <a:t>𝐹</a:t>
            </a:r>
            <a:r>
              <a:rPr dirty="0" sz="1000" spc="-465">
                <a:latin typeface="Cambria Math"/>
                <a:cs typeface="Cambria Math"/>
              </a:rPr>
              <a:t>𝐹</a:t>
            </a:r>
            <a:r>
              <a:rPr dirty="0" sz="1000" spc="-505">
                <a:latin typeface="Cambria Math"/>
                <a:cs typeface="Cambria Math"/>
              </a:rPr>
              <a:t>𝑆𝑆</a:t>
            </a:r>
            <a:r>
              <a:rPr dirty="0" sz="100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35" name="object 35"/>
          <p:cNvSpPr txBox="1"/>
          <p:nvPr/>
        </p:nvSpPr>
        <p:spPr>
          <a:xfrm>
            <a:off x="2907773" y="3934460"/>
            <a:ext cx="34607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42">
                <a:latin typeface="Cambria Math"/>
                <a:cs typeface="Cambria Math"/>
              </a:rPr>
              <a:t>𝑑𝑑</a:t>
            </a:r>
            <a:r>
              <a:rPr dirty="0" sz="700" spc="-295">
                <a:latin typeface="Cambria Math"/>
                <a:cs typeface="Cambria Math"/>
              </a:rPr>
              <a:t>𝑔𝑔</a:t>
            </a:r>
            <a:r>
              <a:rPr dirty="0" sz="700" spc="-110">
                <a:latin typeface="Cambria Math"/>
                <a:cs typeface="Cambria Math"/>
              </a:rPr>
              <a:t> </a:t>
            </a:r>
            <a:r>
              <a:rPr dirty="0" baseline="11111" sz="1500" spc="-359">
                <a:latin typeface="Cambria Math"/>
                <a:cs typeface="Cambria Math"/>
              </a:rPr>
              <a:t>𝜃𝜃</a:t>
            </a:r>
            <a:r>
              <a:rPr dirty="0" sz="700" spc="-240">
                <a:latin typeface="Cambria Math"/>
                <a:cs typeface="Cambria Math"/>
              </a:rPr>
              <a:t>𝑐𝑐𝑔𝑔</a:t>
            </a:r>
            <a:endParaRPr sz="700">
              <a:latin typeface="Cambria Math"/>
              <a:cs typeface="Cambria Math"/>
            </a:endParaRPr>
          </a:p>
        </p:txBody>
      </p:sp>
      <p:sp>
        <p:nvSpPr>
          <p:cNvPr id="36" name="object 36"/>
          <p:cNvSpPr txBox="1"/>
          <p:nvPr/>
        </p:nvSpPr>
        <p:spPr>
          <a:xfrm>
            <a:off x="2866135" y="4155440"/>
            <a:ext cx="488315" cy="132080"/>
          </a:xfrm>
          <a:prstGeom prst="rect">
            <a:avLst/>
          </a:prstGeom>
        </p:spPr>
        <p:txBody>
          <a:bodyPr wrap="square" lIns="0" tIns="12065" rIns="0" bIns="0" rtlCol="0" vert="horz">
            <a:spAutoFit/>
          </a:bodyPr>
          <a:lstStyle/>
          <a:p>
            <a:pPr marL="12700">
              <a:lnSpc>
                <a:spcPct val="100000"/>
              </a:lnSpc>
              <a:spcBef>
                <a:spcPts val="95"/>
              </a:spcBef>
              <a:tabLst>
                <a:tab pos="260985" algn="l"/>
              </a:tabLst>
            </a:pPr>
            <a:r>
              <a:rPr dirty="0" sz="700" spc="-310">
                <a:latin typeface="Cambria Math"/>
                <a:cs typeface="Cambria Math"/>
              </a:rPr>
              <a:t>𝑔𝑔	</a:t>
            </a:r>
            <a:r>
              <a:rPr dirty="0" sz="700" spc="-225">
                <a:latin typeface="Cambria Math"/>
                <a:cs typeface="Cambria Math"/>
              </a:rPr>
              <a:t>𝑔𝑔</a:t>
            </a:r>
            <a:r>
              <a:rPr dirty="0" sz="700" spc="335">
                <a:latin typeface="Cambria Math"/>
                <a:cs typeface="Cambria Math"/>
              </a:rPr>
              <a:t> </a:t>
            </a:r>
            <a:r>
              <a:rPr dirty="0" sz="700" spc="-200">
                <a:latin typeface="Cambria Math"/>
                <a:cs typeface="Cambria Math"/>
              </a:rPr>
              <a:t>𝑐𝑐𝑔𝑔</a:t>
            </a:r>
            <a:endParaRPr sz="700">
              <a:latin typeface="Cambria Math"/>
              <a:cs typeface="Cambria Math"/>
            </a:endParaRPr>
          </a:p>
        </p:txBody>
      </p:sp>
      <p:sp>
        <p:nvSpPr>
          <p:cNvPr id="37" name="object 37"/>
          <p:cNvSpPr/>
          <p:nvPr/>
        </p:nvSpPr>
        <p:spPr>
          <a:xfrm>
            <a:off x="2819400" y="4109465"/>
            <a:ext cx="532130" cy="0"/>
          </a:xfrm>
          <a:custGeom>
            <a:avLst/>
            <a:gdLst/>
            <a:ahLst/>
            <a:cxnLst/>
            <a:rect l="l" t="t" r="r" b="b"/>
            <a:pathLst>
              <a:path w="532129" h="0">
                <a:moveTo>
                  <a:pt x="0" y="0"/>
                </a:moveTo>
                <a:lnTo>
                  <a:pt x="531876" y="0"/>
                </a:lnTo>
              </a:path>
            </a:pathLst>
          </a:custGeom>
          <a:ln w="7620">
            <a:solidFill>
              <a:srgbClr val="000000"/>
            </a:solidFill>
          </a:ln>
        </p:spPr>
        <p:txBody>
          <a:bodyPr wrap="square" lIns="0" tIns="0" rIns="0" bIns="0" rtlCol="0"/>
          <a:lstStyle/>
          <a:p/>
        </p:txBody>
      </p:sp>
      <p:sp>
        <p:nvSpPr>
          <p:cNvPr id="38" name="object 38"/>
          <p:cNvSpPr txBox="1"/>
          <p:nvPr/>
        </p:nvSpPr>
        <p:spPr>
          <a:xfrm>
            <a:off x="3791178" y="3908562"/>
            <a:ext cx="895350"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89">
                <a:latin typeface="Cambria Math"/>
                <a:cs typeface="Cambria Math"/>
              </a:rPr>
              <a:t>(</a:t>
            </a:r>
            <a:r>
              <a:rPr dirty="0" sz="1000" spc="-60">
                <a:latin typeface="Cambria Math"/>
                <a:cs typeface="Cambria Math"/>
              </a:rPr>
              <a:t>36.433𝑠𝑠𝑠𝑠</a:t>
            </a:r>
            <a:r>
              <a:rPr dirty="0" baseline="2777" sz="1500" spc="-89">
                <a:latin typeface="Cambria Math"/>
                <a:cs typeface="Cambria Math"/>
              </a:rPr>
              <a:t>)(</a:t>
            </a:r>
            <a:r>
              <a:rPr dirty="0" sz="1000" spc="-60">
                <a:latin typeface="Cambria Math"/>
                <a:cs typeface="Cambria Math"/>
              </a:rPr>
              <a:t>0.4</a:t>
            </a:r>
            <a:r>
              <a:rPr dirty="0" baseline="2777" sz="1500" spc="-89">
                <a:latin typeface="Cambria Math"/>
                <a:cs typeface="Cambria Math"/>
              </a:rPr>
              <a:t>)</a:t>
            </a:r>
            <a:endParaRPr baseline="2777" sz="1500">
              <a:latin typeface="Cambria Math"/>
              <a:cs typeface="Cambria Math"/>
            </a:endParaRPr>
          </a:p>
        </p:txBody>
      </p:sp>
      <p:sp>
        <p:nvSpPr>
          <p:cNvPr id="39" name="object 39"/>
          <p:cNvSpPr/>
          <p:nvPr/>
        </p:nvSpPr>
        <p:spPr>
          <a:xfrm>
            <a:off x="3515867" y="4109465"/>
            <a:ext cx="1445260" cy="0"/>
          </a:xfrm>
          <a:custGeom>
            <a:avLst/>
            <a:gdLst/>
            <a:ahLst/>
            <a:cxnLst/>
            <a:rect l="l" t="t" r="r" b="b"/>
            <a:pathLst>
              <a:path w="1445260" h="0">
                <a:moveTo>
                  <a:pt x="0" y="0"/>
                </a:moveTo>
                <a:lnTo>
                  <a:pt x="1444752" y="0"/>
                </a:lnTo>
              </a:path>
            </a:pathLst>
          </a:custGeom>
          <a:ln w="7620">
            <a:solidFill>
              <a:srgbClr val="000000"/>
            </a:solidFill>
          </a:ln>
        </p:spPr>
        <p:txBody>
          <a:bodyPr wrap="square" lIns="0" tIns="0" rIns="0" bIns="0" rtlCol="0"/>
          <a:lstStyle/>
          <a:p/>
        </p:txBody>
      </p:sp>
      <p:sp>
        <p:nvSpPr>
          <p:cNvPr id="40" name="object 40"/>
          <p:cNvSpPr txBox="1"/>
          <p:nvPr/>
        </p:nvSpPr>
        <p:spPr>
          <a:xfrm>
            <a:off x="2806700" y="4006088"/>
            <a:ext cx="2569210" cy="262890"/>
          </a:xfrm>
          <a:prstGeom prst="rect">
            <a:avLst/>
          </a:prstGeom>
        </p:spPr>
        <p:txBody>
          <a:bodyPr wrap="square" lIns="0" tIns="12065" rIns="0" bIns="0" rtlCol="0" vert="horz">
            <a:spAutoFit/>
          </a:bodyPr>
          <a:lstStyle/>
          <a:p>
            <a:pPr marL="579120">
              <a:lnSpc>
                <a:spcPts val="935"/>
              </a:lnSpc>
              <a:spcBef>
                <a:spcPts val="95"/>
              </a:spcBef>
              <a:tabLst>
                <a:tab pos="2188845" algn="l"/>
              </a:tabLst>
            </a:pPr>
            <a:r>
              <a:rPr dirty="0" sz="1000" spc="-5">
                <a:latin typeface="Cambria Math"/>
                <a:cs typeface="Cambria Math"/>
              </a:rPr>
              <a:t>=	=</a:t>
            </a:r>
            <a:r>
              <a:rPr dirty="0" sz="1000">
                <a:latin typeface="Cambria Math"/>
                <a:cs typeface="Cambria Math"/>
              </a:rPr>
              <a:t> </a:t>
            </a:r>
            <a:r>
              <a:rPr dirty="0" sz="1000" spc="-5">
                <a:latin typeface="Cambria Math"/>
                <a:cs typeface="Cambria Math"/>
              </a:rPr>
              <a:t>1.98</a:t>
            </a:r>
            <a:endParaRPr sz="1000">
              <a:latin typeface="Cambria Math"/>
              <a:cs typeface="Cambria Math"/>
            </a:endParaRPr>
          </a:p>
          <a:p>
            <a:pPr marL="12700">
              <a:lnSpc>
                <a:spcPts val="935"/>
              </a:lnSpc>
              <a:tabLst>
                <a:tab pos="708660" algn="l"/>
              </a:tabLst>
            </a:pPr>
            <a:r>
              <a:rPr dirty="0" sz="1000" spc="-390">
                <a:latin typeface="Cambria Math"/>
                <a:cs typeface="Cambria Math"/>
              </a:rPr>
              <a:t>𝐴𝐴</a:t>
            </a:r>
            <a:r>
              <a:rPr dirty="0" sz="1000" spc="285">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245">
                <a:latin typeface="Cambria Math"/>
                <a:cs typeface="Cambria Math"/>
              </a:rPr>
              <a:t>𝑧𝑧</a:t>
            </a:r>
            <a:r>
              <a:rPr dirty="0" sz="1000" spc="225">
                <a:latin typeface="Cambria Math"/>
                <a:cs typeface="Cambria Math"/>
              </a:rPr>
              <a:t> </a:t>
            </a:r>
            <a:r>
              <a:rPr dirty="0" sz="1000" spc="-285">
                <a:latin typeface="Cambria Math"/>
                <a:cs typeface="Cambria Math"/>
              </a:rPr>
              <a:t>𝜃𝜃	</a:t>
            </a:r>
            <a:r>
              <a:rPr dirty="0" sz="1000" spc="-110">
                <a:latin typeface="Cambria Math"/>
                <a:cs typeface="Cambria Math"/>
              </a:rPr>
              <a:t>1.217𝑠𝑠𝑠𝑠 </a:t>
            </a:r>
            <a:r>
              <a:rPr dirty="0" sz="1000" spc="-5">
                <a:latin typeface="Cambria Math"/>
                <a:cs typeface="Cambria Math"/>
              </a:rPr>
              <a:t>+</a:t>
            </a:r>
            <a:r>
              <a:rPr dirty="0" sz="1000" spc="25">
                <a:latin typeface="Cambria Math"/>
                <a:cs typeface="Cambria Math"/>
              </a:rPr>
              <a:t> </a:t>
            </a:r>
            <a:r>
              <a:rPr dirty="0" sz="1000" spc="-60">
                <a:latin typeface="Cambria Math"/>
                <a:cs typeface="Cambria Math"/>
              </a:rPr>
              <a:t>(15.339𝑠𝑠𝑠𝑠)</a:t>
            </a:r>
            <a:r>
              <a:rPr dirty="0" baseline="2777" sz="1500" spc="-89">
                <a:latin typeface="Cambria Math"/>
                <a:cs typeface="Cambria Math"/>
              </a:rPr>
              <a:t>(</a:t>
            </a:r>
            <a:r>
              <a:rPr dirty="0" sz="1000" spc="-60">
                <a:latin typeface="Cambria Math"/>
                <a:cs typeface="Cambria Math"/>
              </a:rPr>
              <a:t>0.4</a:t>
            </a:r>
            <a:r>
              <a:rPr dirty="0" baseline="2777" sz="1500" spc="-89">
                <a:latin typeface="Cambria Math"/>
                <a:cs typeface="Cambria Math"/>
              </a:rPr>
              <a:t>)</a:t>
            </a:r>
            <a:endParaRPr baseline="2777" sz="1500">
              <a:latin typeface="Cambria Math"/>
              <a:cs typeface="Cambria Math"/>
            </a:endParaRPr>
          </a:p>
        </p:txBody>
      </p:sp>
      <p:sp>
        <p:nvSpPr>
          <p:cNvPr id="41" name="object 41"/>
          <p:cNvSpPr txBox="1"/>
          <p:nvPr/>
        </p:nvSpPr>
        <p:spPr>
          <a:xfrm>
            <a:off x="3430523" y="4315460"/>
            <a:ext cx="911860" cy="177800"/>
          </a:xfrm>
          <a:prstGeom prst="rect">
            <a:avLst/>
          </a:prstGeom>
        </p:spPr>
        <p:txBody>
          <a:bodyPr wrap="square" lIns="0" tIns="12065" rIns="0" bIns="0" rtlCol="0" vert="horz">
            <a:spAutoFit/>
          </a:bodyPr>
          <a:lstStyle/>
          <a:p>
            <a:pPr marL="38100">
              <a:lnSpc>
                <a:spcPct val="100000"/>
              </a:lnSpc>
              <a:spcBef>
                <a:spcPts val="95"/>
              </a:spcBef>
            </a:pPr>
            <a:r>
              <a:rPr dirty="0" sz="1000" spc="-245">
                <a:latin typeface="Cambria Math"/>
                <a:cs typeface="Cambria Math"/>
              </a:rPr>
              <a:t>𝐹𝐹𝑆𝑆</a:t>
            </a:r>
            <a:r>
              <a:rPr dirty="0" baseline="-15873" sz="1050" spc="-367">
                <a:latin typeface="Cambria Math"/>
                <a:cs typeface="Cambria Math"/>
              </a:rPr>
              <a:t>𝑐𝑐𝑔𝑔</a:t>
            </a:r>
            <a:r>
              <a:rPr dirty="0" baseline="-15873" sz="1050" spc="262">
                <a:latin typeface="Cambria Math"/>
                <a:cs typeface="Cambria Math"/>
              </a:rPr>
              <a:t> </a:t>
            </a:r>
            <a:r>
              <a:rPr dirty="0" sz="1000" spc="-5">
                <a:latin typeface="Cambria Math"/>
                <a:cs typeface="Cambria Math"/>
              </a:rPr>
              <a:t>&gt; 1.0</a:t>
            </a:r>
            <a:r>
              <a:rPr dirty="0" sz="1000" spc="75">
                <a:latin typeface="Cambria Math"/>
                <a:cs typeface="Cambria Math"/>
              </a:rPr>
              <a:t> </a:t>
            </a:r>
            <a:r>
              <a:rPr dirty="0" sz="1000" b="1">
                <a:latin typeface="Times New Roman"/>
                <a:cs typeface="Times New Roman"/>
              </a:rPr>
              <a:t>OK</a:t>
            </a:r>
            <a:endParaRPr sz="1000">
              <a:latin typeface="Times New Roman"/>
              <a:cs typeface="Times New Roman"/>
            </a:endParaRPr>
          </a:p>
        </p:txBody>
      </p:sp>
      <p:sp>
        <p:nvSpPr>
          <p:cNvPr id="42" name="object 42"/>
          <p:cNvSpPr txBox="1"/>
          <p:nvPr/>
        </p:nvSpPr>
        <p:spPr>
          <a:xfrm>
            <a:off x="1650402" y="4897628"/>
            <a:ext cx="407034"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27">
                <a:latin typeface="Cambria Math"/>
                <a:cs typeface="Cambria Math"/>
              </a:rPr>
              <a:t>𝑀𝑀</a:t>
            </a:r>
            <a:r>
              <a:rPr dirty="0" sz="700" spc="-285">
                <a:latin typeface="Cambria Math"/>
                <a:cs typeface="Cambria Math"/>
              </a:rPr>
              <a:t>𝑐𝑐𝑔𝑔</a:t>
            </a:r>
            <a:r>
              <a:rPr dirty="0" sz="700" spc="145">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43" name="object 43"/>
          <p:cNvSpPr/>
          <p:nvPr/>
        </p:nvSpPr>
        <p:spPr>
          <a:xfrm>
            <a:off x="2054351" y="4975097"/>
            <a:ext cx="2763520" cy="0"/>
          </a:xfrm>
          <a:custGeom>
            <a:avLst/>
            <a:gdLst/>
            <a:ahLst/>
            <a:cxnLst/>
            <a:rect l="l" t="t" r="r" b="b"/>
            <a:pathLst>
              <a:path w="2763520" h="0">
                <a:moveTo>
                  <a:pt x="0" y="0"/>
                </a:moveTo>
                <a:lnTo>
                  <a:pt x="2763024" y="0"/>
                </a:lnTo>
              </a:path>
            </a:pathLst>
          </a:custGeom>
          <a:ln w="7620">
            <a:solidFill>
              <a:srgbClr val="000000"/>
            </a:solidFill>
          </a:ln>
        </p:spPr>
        <p:txBody>
          <a:bodyPr wrap="square" lIns="0" tIns="0" rIns="0" bIns="0" rtlCol="0"/>
          <a:lstStyle/>
          <a:p/>
        </p:txBody>
      </p:sp>
      <p:sp>
        <p:nvSpPr>
          <p:cNvPr id="44" name="object 44"/>
          <p:cNvSpPr txBox="1"/>
          <p:nvPr/>
        </p:nvSpPr>
        <p:spPr>
          <a:xfrm>
            <a:off x="647700" y="4456571"/>
            <a:ext cx="4511675" cy="495300"/>
          </a:xfrm>
          <a:prstGeom prst="rect">
            <a:avLst/>
          </a:prstGeom>
        </p:spPr>
        <p:txBody>
          <a:bodyPr wrap="square" lIns="0" tIns="94615" rIns="0" bIns="0" rtlCol="0" vert="horz">
            <a:spAutoFit/>
          </a:bodyPr>
          <a:lstStyle/>
          <a:p>
            <a:pPr marL="38100">
              <a:lnSpc>
                <a:spcPct val="100000"/>
              </a:lnSpc>
              <a:spcBef>
                <a:spcPts val="745"/>
              </a:spcBef>
            </a:pPr>
            <a:r>
              <a:rPr dirty="0" sz="1000" spc="-5">
                <a:latin typeface="Times New Roman"/>
                <a:cs typeface="Times New Roman"/>
              </a:rPr>
              <a:t>Cracking moment at Harp</a:t>
            </a:r>
            <a:r>
              <a:rPr dirty="0" sz="1000">
                <a:latin typeface="Times New Roman"/>
                <a:cs typeface="Times New Roman"/>
              </a:rPr>
              <a:t> </a:t>
            </a:r>
            <a:r>
              <a:rPr dirty="0" sz="1000" spc="-5">
                <a:latin typeface="Times New Roman"/>
                <a:cs typeface="Times New Roman"/>
              </a:rPr>
              <a:t>Point</a:t>
            </a:r>
            <a:endParaRPr sz="1000">
              <a:latin typeface="Times New Roman"/>
              <a:cs typeface="Times New Roman"/>
            </a:endParaRPr>
          </a:p>
          <a:p>
            <a:pPr marL="1406525">
              <a:lnSpc>
                <a:spcPct val="100000"/>
              </a:lnSpc>
              <a:spcBef>
                <a:spcPts val="650"/>
              </a:spcBef>
            </a:pPr>
            <a:r>
              <a:rPr dirty="0" sz="1000" spc="-165">
                <a:latin typeface="Cambria Math"/>
                <a:cs typeface="Cambria Math"/>
              </a:rPr>
              <a:t>�0.644𝑘𝑘𝑠𝑠𝑠𝑠 </a:t>
            </a:r>
            <a:r>
              <a:rPr dirty="0" sz="1000" spc="-5">
                <a:latin typeface="Cambria Math"/>
                <a:cs typeface="Cambria Math"/>
              </a:rPr>
              <a:t>− </a:t>
            </a:r>
            <a:r>
              <a:rPr dirty="0" baseline="2777" sz="1500" spc="-209">
                <a:latin typeface="Cambria Math"/>
                <a:cs typeface="Cambria Math"/>
              </a:rPr>
              <a:t>(</a:t>
            </a:r>
            <a:r>
              <a:rPr dirty="0" sz="1000" spc="-140">
                <a:latin typeface="Cambria Math"/>
                <a:cs typeface="Cambria Math"/>
              </a:rPr>
              <a:t>0.834𝑘𝑘𝑠𝑠𝑠𝑠 </a:t>
            </a:r>
            <a:r>
              <a:rPr dirty="0" sz="1000" spc="-5">
                <a:latin typeface="Cambria Math"/>
                <a:cs typeface="Cambria Math"/>
              </a:rPr>
              <a:t>− </a:t>
            </a:r>
            <a:r>
              <a:rPr dirty="0" sz="1000" spc="-100">
                <a:latin typeface="Cambria Math"/>
                <a:cs typeface="Cambria Math"/>
              </a:rPr>
              <a:t>1.685𝑘𝑘𝑠𝑠𝑠𝑠</a:t>
            </a:r>
            <a:r>
              <a:rPr dirty="0" baseline="2777" sz="1500" spc="-150">
                <a:latin typeface="Cambria Math"/>
                <a:cs typeface="Cambria Math"/>
              </a:rPr>
              <a:t>)</a:t>
            </a:r>
            <a:r>
              <a:rPr dirty="0" sz="1000" spc="-100">
                <a:latin typeface="Cambria Math"/>
                <a:cs typeface="Cambria Math"/>
              </a:rPr>
              <a:t>�2</a:t>
            </a:r>
            <a:r>
              <a:rPr dirty="0" baseline="2777" sz="1500" spc="-150">
                <a:latin typeface="Cambria Math"/>
                <a:cs typeface="Cambria Math"/>
              </a:rPr>
              <a:t>(</a:t>
            </a:r>
            <a:r>
              <a:rPr dirty="0" sz="1000" spc="-100">
                <a:latin typeface="Cambria Math"/>
                <a:cs typeface="Cambria Math"/>
              </a:rPr>
              <a:t>72018.4𝑠𝑠𝑠𝑠</a:t>
            </a:r>
            <a:r>
              <a:rPr dirty="0" baseline="27777" sz="1050" spc="-150">
                <a:latin typeface="Cambria Math"/>
                <a:cs typeface="Cambria Math"/>
              </a:rPr>
              <a:t>4</a:t>
            </a:r>
            <a:r>
              <a:rPr dirty="0" baseline="2777" sz="1500" spc="-150">
                <a:latin typeface="Cambria Math"/>
                <a:cs typeface="Cambria Math"/>
              </a:rPr>
              <a:t>)  </a:t>
            </a:r>
            <a:r>
              <a:rPr dirty="0" sz="1000" spc="-310">
                <a:latin typeface="Cambria Math"/>
                <a:cs typeface="Cambria Math"/>
              </a:rPr>
              <a:t>1𝑠𝑠𝑠𝑠</a:t>
            </a:r>
            <a:endParaRPr sz="1000">
              <a:latin typeface="Cambria Math"/>
              <a:cs typeface="Cambria Math"/>
            </a:endParaRPr>
          </a:p>
        </p:txBody>
      </p:sp>
      <p:sp>
        <p:nvSpPr>
          <p:cNvPr id="45" name="object 45"/>
          <p:cNvSpPr txBox="1"/>
          <p:nvPr/>
        </p:nvSpPr>
        <p:spPr>
          <a:xfrm>
            <a:off x="3294395" y="4957073"/>
            <a:ext cx="1880235" cy="177800"/>
          </a:xfrm>
          <a:prstGeom prst="rect">
            <a:avLst/>
          </a:prstGeom>
        </p:spPr>
        <p:txBody>
          <a:bodyPr wrap="square" lIns="0" tIns="12065" rIns="0" bIns="0" rtlCol="0" vert="horz">
            <a:spAutoFit/>
          </a:bodyPr>
          <a:lstStyle/>
          <a:p>
            <a:pPr marL="12700">
              <a:lnSpc>
                <a:spcPct val="100000"/>
              </a:lnSpc>
              <a:spcBef>
                <a:spcPts val="95"/>
              </a:spcBef>
              <a:tabLst>
                <a:tab pos="1606550" algn="l"/>
              </a:tabLst>
            </a:pPr>
            <a:r>
              <a:rPr dirty="0" sz="1000" spc="-165">
                <a:latin typeface="Cambria Math"/>
                <a:cs typeface="Cambria Math"/>
              </a:rPr>
              <a:t>49𝑠𝑠𝑠𝑠	</a:t>
            </a:r>
            <a:r>
              <a:rPr dirty="0" sz="1000" spc="-215">
                <a:latin typeface="Cambria Math"/>
                <a:cs typeface="Cambria Math"/>
              </a:rPr>
              <a:t>12𝑓𝑓𝑓𝑓</a:t>
            </a:r>
            <a:endParaRPr sz="1000">
              <a:latin typeface="Cambria Math"/>
              <a:cs typeface="Cambria Math"/>
            </a:endParaRPr>
          </a:p>
        </p:txBody>
      </p:sp>
      <p:sp>
        <p:nvSpPr>
          <p:cNvPr id="46" name="object 46"/>
          <p:cNvSpPr/>
          <p:nvPr/>
        </p:nvSpPr>
        <p:spPr>
          <a:xfrm>
            <a:off x="4901184" y="4975097"/>
            <a:ext cx="264160" cy="0"/>
          </a:xfrm>
          <a:custGeom>
            <a:avLst/>
            <a:gdLst/>
            <a:ahLst/>
            <a:cxnLst/>
            <a:rect l="l" t="t" r="r" b="b"/>
            <a:pathLst>
              <a:path w="264160" h="0">
                <a:moveTo>
                  <a:pt x="0" y="0"/>
                </a:moveTo>
                <a:lnTo>
                  <a:pt x="263651" y="0"/>
                </a:lnTo>
              </a:path>
            </a:pathLst>
          </a:custGeom>
          <a:ln w="7620">
            <a:solidFill>
              <a:srgbClr val="000000"/>
            </a:solidFill>
          </a:ln>
        </p:spPr>
        <p:txBody>
          <a:bodyPr wrap="square" lIns="0" tIns="0" rIns="0" bIns="0" rtlCol="0"/>
          <a:lstStyle/>
          <a:p/>
        </p:txBody>
      </p:sp>
      <p:sp>
        <p:nvSpPr>
          <p:cNvPr id="47" name="object 47"/>
          <p:cNvSpPr txBox="1"/>
          <p:nvPr/>
        </p:nvSpPr>
        <p:spPr>
          <a:xfrm>
            <a:off x="4826000" y="4871720"/>
            <a:ext cx="1268095" cy="177800"/>
          </a:xfrm>
          <a:prstGeom prst="rect">
            <a:avLst/>
          </a:prstGeom>
        </p:spPr>
        <p:txBody>
          <a:bodyPr wrap="square" lIns="0" tIns="12065" rIns="0" bIns="0" rtlCol="0" vert="horz">
            <a:spAutoFit/>
          </a:bodyPr>
          <a:lstStyle/>
          <a:p>
            <a:pPr marL="12700">
              <a:lnSpc>
                <a:spcPct val="100000"/>
              </a:lnSpc>
              <a:spcBef>
                <a:spcPts val="95"/>
              </a:spcBef>
              <a:tabLst>
                <a:tab pos="338455" algn="l"/>
              </a:tabLst>
            </a:pPr>
            <a:r>
              <a:rPr dirty="0" sz="1000" spc="-254">
                <a:latin typeface="Cambria Math"/>
                <a:cs typeface="Cambria Math"/>
              </a:rPr>
              <a:t>�	�</a:t>
            </a:r>
            <a:r>
              <a:rPr dirty="0" sz="1000" spc="55">
                <a:latin typeface="Cambria Math"/>
                <a:cs typeface="Cambria Math"/>
              </a:rPr>
              <a:t> </a:t>
            </a:r>
            <a:r>
              <a:rPr dirty="0" sz="1000" spc="-5">
                <a:latin typeface="Cambria Math"/>
                <a:cs typeface="Cambria Math"/>
              </a:rPr>
              <a:t>= 362.09 </a:t>
            </a:r>
            <a:r>
              <a:rPr dirty="0" sz="1000" spc="-280">
                <a:latin typeface="Cambria Math"/>
                <a:cs typeface="Cambria Math"/>
              </a:rPr>
              <a:t>𝑘𝑘</a:t>
            </a:r>
            <a:r>
              <a:rPr dirty="0" sz="1000" spc="25">
                <a:latin typeface="Cambria Math"/>
                <a:cs typeface="Cambria Math"/>
              </a:rPr>
              <a:t> </a:t>
            </a:r>
            <a:r>
              <a:rPr dirty="0" sz="1000" spc="-5">
                <a:latin typeface="Cambria Math"/>
                <a:cs typeface="Cambria Math"/>
              </a:rPr>
              <a:t>∙  </a:t>
            </a:r>
            <a:r>
              <a:rPr dirty="0" sz="1000" spc="-445">
                <a:latin typeface="Cambria Math"/>
                <a:cs typeface="Cambria Math"/>
              </a:rPr>
              <a:t>𝑓𝑓𝑓𝑓</a:t>
            </a:r>
            <a:endParaRPr sz="1000">
              <a:latin typeface="Cambria Math"/>
              <a:cs typeface="Cambria Math"/>
            </a:endParaRPr>
          </a:p>
        </p:txBody>
      </p:sp>
      <p:sp>
        <p:nvSpPr>
          <p:cNvPr id="48" name="object 48"/>
          <p:cNvSpPr/>
          <p:nvPr/>
        </p:nvSpPr>
        <p:spPr>
          <a:xfrm>
            <a:off x="3273552" y="5589276"/>
            <a:ext cx="733425" cy="0"/>
          </a:xfrm>
          <a:custGeom>
            <a:avLst/>
            <a:gdLst/>
            <a:ahLst/>
            <a:cxnLst/>
            <a:rect l="l" t="t" r="r" b="b"/>
            <a:pathLst>
              <a:path w="733425" h="0">
                <a:moveTo>
                  <a:pt x="0" y="0"/>
                </a:moveTo>
                <a:lnTo>
                  <a:pt x="733044" y="0"/>
                </a:lnTo>
              </a:path>
            </a:pathLst>
          </a:custGeom>
          <a:ln w="7607">
            <a:solidFill>
              <a:srgbClr val="000000"/>
            </a:solidFill>
          </a:ln>
        </p:spPr>
        <p:txBody>
          <a:bodyPr wrap="square" lIns="0" tIns="0" rIns="0" bIns="0" rtlCol="0"/>
          <a:lstStyle/>
          <a:p/>
        </p:txBody>
      </p:sp>
      <p:sp>
        <p:nvSpPr>
          <p:cNvPr id="49" name="object 49"/>
          <p:cNvSpPr txBox="1"/>
          <p:nvPr/>
        </p:nvSpPr>
        <p:spPr>
          <a:xfrm>
            <a:off x="647700" y="5122559"/>
            <a:ext cx="4237990" cy="848994"/>
          </a:xfrm>
          <a:prstGeom prst="rect">
            <a:avLst/>
          </a:prstGeom>
        </p:spPr>
        <p:txBody>
          <a:bodyPr wrap="square" lIns="0" tIns="69215" rIns="0" bIns="0" rtlCol="0" vert="horz">
            <a:spAutoFit/>
          </a:bodyPr>
          <a:lstStyle/>
          <a:p>
            <a:pPr marL="38100">
              <a:lnSpc>
                <a:spcPct val="100000"/>
              </a:lnSpc>
              <a:spcBef>
                <a:spcPts val="545"/>
              </a:spcBef>
            </a:pPr>
            <a:r>
              <a:rPr dirty="0" sz="1000" spc="-5">
                <a:latin typeface="Times New Roman"/>
                <a:cs typeface="Times New Roman"/>
              </a:rPr>
              <a:t>Tilt angle at first crack at Harp</a:t>
            </a:r>
            <a:r>
              <a:rPr dirty="0" sz="1000" spc="35">
                <a:latin typeface="Times New Roman"/>
                <a:cs typeface="Times New Roman"/>
              </a:rPr>
              <a:t> </a:t>
            </a:r>
            <a:r>
              <a:rPr dirty="0" sz="1000" spc="-5">
                <a:latin typeface="Times New Roman"/>
                <a:cs typeface="Times New Roman"/>
              </a:rPr>
              <a:t>Point</a:t>
            </a:r>
            <a:endParaRPr sz="1000">
              <a:latin typeface="Times New Roman"/>
              <a:cs typeface="Times New Roman"/>
            </a:endParaRPr>
          </a:p>
          <a:p>
            <a:pPr marL="2660650">
              <a:lnSpc>
                <a:spcPts val="985"/>
              </a:lnSpc>
              <a:spcBef>
                <a:spcPts val="440"/>
              </a:spcBef>
            </a:pPr>
            <a:r>
              <a:rPr dirty="0" sz="1000" spc="-70">
                <a:latin typeface="Cambria Math"/>
                <a:cs typeface="Cambria Math"/>
              </a:rPr>
              <a:t>362.09𝑘𝑘 </a:t>
            </a:r>
            <a:r>
              <a:rPr dirty="0" sz="1000" spc="-5">
                <a:latin typeface="Cambria Math"/>
                <a:cs typeface="Cambria Math"/>
              </a:rPr>
              <a:t>∙</a:t>
            </a:r>
            <a:r>
              <a:rPr dirty="0" sz="1000" spc="-60">
                <a:latin typeface="Cambria Math"/>
                <a:cs typeface="Cambria Math"/>
              </a:rPr>
              <a:t> </a:t>
            </a:r>
            <a:r>
              <a:rPr dirty="0" sz="1000" spc="-315">
                <a:latin typeface="Cambria Math"/>
                <a:cs typeface="Cambria Math"/>
              </a:rPr>
              <a:t>𝑓𝑓𝑓𝑓</a:t>
            </a:r>
            <a:endParaRPr sz="1000">
              <a:latin typeface="Cambria Math"/>
              <a:cs typeface="Cambria Math"/>
            </a:endParaRPr>
          </a:p>
          <a:p>
            <a:pPr marL="2296160">
              <a:lnSpc>
                <a:spcPts val="985"/>
              </a:lnSpc>
            </a:pPr>
            <a:r>
              <a:rPr dirty="0" sz="1000" spc="-240">
                <a:latin typeface="Cambria Math"/>
                <a:cs typeface="Cambria Math"/>
              </a:rPr>
              <a:t>𝜃𝜃</a:t>
            </a:r>
            <a:r>
              <a:rPr dirty="0" baseline="-15873" sz="1050" spc="-359">
                <a:latin typeface="Cambria Math"/>
                <a:cs typeface="Cambria Math"/>
              </a:rPr>
              <a:t>𝑐𝑐𝑔𝑔</a:t>
            </a:r>
            <a:r>
              <a:rPr dirty="0" baseline="-15873" sz="1050" spc="284">
                <a:latin typeface="Cambria Math"/>
                <a:cs typeface="Cambria Math"/>
              </a:rPr>
              <a:t> </a:t>
            </a:r>
            <a:r>
              <a:rPr dirty="0" sz="1000" spc="-5">
                <a:latin typeface="Cambria Math"/>
                <a:cs typeface="Cambria Math"/>
              </a:rPr>
              <a:t>= </a:t>
            </a:r>
            <a:r>
              <a:rPr dirty="0" baseline="-36111" sz="1500" spc="-97">
                <a:latin typeface="Cambria Math"/>
                <a:cs typeface="Cambria Math"/>
              </a:rPr>
              <a:t>2662.16𝑘𝑘 </a:t>
            </a:r>
            <a:r>
              <a:rPr dirty="0" baseline="-36111" sz="1500" spc="-7">
                <a:latin typeface="Cambria Math"/>
                <a:cs typeface="Cambria Math"/>
              </a:rPr>
              <a:t>∙ </a:t>
            </a:r>
            <a:r>
              <a:rPr dirty="0" baseline="-36111" sz="1500" spc="-472">
                <a:latin typeface="Cambria Math"/>
                <a:cs typeface="Cambria Math"/>
              </a:rPr>
              <a:t>𝑓𝑓𝑓𝑓</a:t>
            </a:r>
            <a:r>
              <a:rPr dirty="0" baseline="-36111" sz="1500" spc="112">
                <a:latin typeface="Cambria Math"/>
                <a:cs typeface="Cambria Math"/>
              </a:rPr>
              <a:t> </a:t>
            </a:r>
            <a:r>
              <a:rPr dirty="0" sz="1000" spc="-5">
                <a:latin typeface="Cambria Math"/>
                <a:cs typeface="Cambria Math"/>
              </a:rPr>
              <a:t>=</a:t>
            </a:r>
            <a:r>
              <a:rPr dirty="0" sz="1000" spc="55">
                <a:latin typeface="Cambria Math"/>
                <a:cs typeface="Cambria Math"/>
              </a:rPr>
              <a:t> </a:t>
            </a:r>
            <a:r>
              <a:rPr dirty="0" sz="1000" spc="-165">
                <a:latin typeface="Cambria Math"/>
                <a:cs typeface="Cambria Math"/>
              </a:rPr>
              <a:t>0.13601𝐴𝐴𝐴𝐴𝑑𝑑</a:t>
            </a:r>
            <a:endParaRPr sz="1000">
              <a:latin typeface="Cambria Math"/>
              <a:cs typeface="Cambria Math"/>
            </a:endParaRPr>
          </a:p>
          <a:p>
            <a:pPr marL="38100">
              <a:lnSpc>
                <a:spcPct val="100000"/>
              </a:lnSpc>
              <a:spcBef>
                <a:spcPts val="1225"/>
              </a:spcBef>
            </a:pPr>
            <a:r>
              <a:rPr dirty="0" sz="1000" spc="-5">
                <a:latin typeface="Times New Roman"/>
                <a:cs typeface="Times New Roman"/>
              </a:rPr>
              <a:t>Factor </a:t>
            </a:r>
            <a:r>
              <a:rPr dirty="0" sz="1000">
                <a:latin typeface="Times New Roman"/>
                <a:cs typeface="Times New Roman"/>
              </a:rPr>
              <a:t>of </a:t>
            </a:r>
            <a:r>
              <a:rPr dirty="0" sz="1000" spc="-5">
                <a:latin typeface="Times New Roman"/>
                <a:cs typeface="Times New Roman"/>
              </a:rPr>
              <a:t>Safety against Cracking at Harp</a:t>
            </a:r>
            <a:r>
              <a:rPr dirty="0" sz="1000" spc="50">
                <a:latin typeface="Times New Roman"/>
                <a:cs typeface="Times New Roman"/>
              </a:rPr>
              <a:t> </a:t>
            </a:r>
            <a:r>
              <a:rPr dirty="0" sz="1000" spc="-5">
                <a:latin typeface="Times New Roman"/>
                <a:cs typeface="Times New Roman"/>
              </a:rPr>
              <a:t>Point</a:t>
            </a:r>
            <a:endParaRPr sz="1000">
              <a:latin typeface="Times New Roman"/>
              <a:cs typeface="Times New Roman"/>
            </a:endParaRPr>
          </a:p>
        </p:txBody>
      </p:sp>
      <p:sp>
        <p:nvSpPr>
          <p:cNvPr id="50" name="object 50"/>
          <p:cNvSpPr txBox="1"/>
          <p:nvPr/>
        </p:nvSpPr>
        <p:spPr>
          <a:xfrm>
            <a:off x="2434844" y="6171692"/>
            <a:ext cx="116839"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400">
                <a:latin typeface="Cambria Math"/>
                <a:cs typeface="Cambria Math"/>
              </a:rPr>
              <a:t>𝑔𝑔</a:t>
            </a:r>
            <a:endParaRPr sz="700">
              <a:latin typeface="Cambria Math"/>
              <a:cs typeface="Cambria Math"/>
            </a:endParaRPr>
          </a:p>
        </p:txBody>
      </p:sp>
      <p:sp>
        <p:nvSpPr>
          <p:cNvPr id="51" name="object 51"/>
          <p:cNvSpPr txBox="1"/>
          <p:nvPr/>
        </p:nvSpPr>
        <p:spPr>
          <a:xfrm>
            <a:off x="2291565" y="6107693"/>
            <a:ext cx="399415" cy="177800"/>
          </a:xfrm>
          <a:prstGeom prst="rect">
            <a:avLst/>
          </a:prstGeom>
        </p:spPr>
        <p:txBody>
          <a:bodyPr wrap="square" lIns="0" tIns="12065" rIns="0" bIns="0" rtlCol="0" vert="horz">
            <a:spAutoFit/>
          </a:bodyPr>
          <a:lstStyle/>
          <a:p>
            <a:pPr marL="12700">
              <a:lnSpc>
                <a:spcPct val="100000"/>
              </a:lnSpc>
              <a:spcBef>
                <a:spcPts val="95"/>
              </a:spcBef>
              <a:tabLst>
                <a:tab pos="291465" algn="l"/>
              </a:tabLst>
            </a:pPr>
            <a:r>
              <a:rPr dirty="0" sz="1000" spc="-505">
                <a:latin typeface="Cambria Math"/>
                <a:cs typeface="Cambria Math"/>
              </a:rPr>
              <a:t>𝐹</a:t>
            </a:r>
            <a:r>
              <a:rPr dirty="0" sz="1000" spc="-465">
                <a:latin typeface="Cambria Math"/>
                <a:cs typeface="Cambria Math"/>
              </a:rPr>
              <a:t>𝐹</a:t>
            </a:r>
            <a:r>
              <a:rPr dirty="0" sz="1000" spc="-505">
                <a:latin typeface="Cambria Math"/>
                <a:cs typeface="Cambria Math"/>
              </a:rPr>
              <a:t>𝑆𝑆</a:t>
            </a:r>
            <a:r>
              <a:rPr dirty="0" sz="100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52" name="object 52"/>
          <p:cNvSpPr txBox="1"/>
          <p:nvPr/>
        </p:nvSpPr>
        <p:spPr>
          <a:xfrm>
            <a:off x="2801099" y="6036055"/>
            <a:ext cx="34734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42">
                <a:latin typeface="Cambria Math"/>
                <a:cs typeface="Cambria Math"/>
              </a:rPr>
              <a:t>𝑑𝑑</a:t>
            </a:r>
            <a:r>
              <a:rPr dirty="0" sz="700" spc="-295">
                <a:latin typeface="Cambria Math"/>
                <a:cs typeface="Cambria Math"/>
              </a:rPr>
              <a:t>𝑔𝑔</a:t>
            </a:r>
            <a:r>
              <a:rPr dirty="0" sz="700" spc="-95">
                <a:latin typeface="Cambria Math"/>
                <a:cs typeface="Cambria Math"/>
              </a:rPr>
              <a:t> </a:t>
            </a:r>
            <a:r>
              <a:rPr dirty="0" baseline="11111" sz="1500" spc="-359">
                <a:latin typeface="Cambria Math"/>
                <a:cs typeface="Cambria Math"/>
              </a:rPr>
              <a:t>𝜃𝜃</a:t>
            </a:r>
            <a:r>
              <a:rPr dirty="0" sz="700" spc="-240">
                <a:latin typeface="Cambria Math"/>
                <a:cs typeface="Cambria Math"/>
              </a:rPr>
              <a:t>𝑐𝑐𝑔𝑔</a:t>
            </a:r>
            <a:endParaRPr sz="700">
              <a:latin typeface="Cambria Math"/>
              <a:cs typeface="Cambria Math"/>
            </a:endParaRPr>
          </a:p>
        </p:txBody>
      </p:sp>
      <p:sp>
        <p:nvSpPr>
          <p:cNvPr id="53" name="object 53"/>
          <p:cNvSpPr txBox="1"/>
          <p:nvPr/>
        </p:nvSpPr>
        <p:spPr>
          <a:xfrm>
            <a:off x="2759455" y="6257036"/>
            <a:ext cx="490220" cy="132080"/>
          </a:xfrm>
          <a:prstGeom prst="rect">
            <a:avLst/>
          </a:prstGeom>
        </p:spPr>
        <p:txBody>
          <a:bodyPr wrap="square" lIns="0" tIns="12065" rIns="0" bIns="0" rtlCol="0" vert="horz">
            <a:spAutoFit/>
          </a:bodyPr>
          <a:lstStyle/>
          <a:p>
            <a:pPr marL="12700">
              <a:lnSpc>
                <a:spcPct val="100000"/>
              </a:lnSpc>
              <a:spcBef>
                <a:spcPts val="95"/>
              </a:spcBef>
              <a:tabLst>
                <a:tab pos="262255" algn="l"/>
              </a:tabLst>
            </a:pPr>
            <a:r>
              <a:rPr dirty="0" sz="700" spc="-310">
                <a:latin typeface="Cambria Math"/>
                <a:cs typeface="Cambria Math"/>
              </a:rPr>
              <a:t>𝑔𝑔	</a:t>
            </a:r>
            <a:r>
              <a:rPr dirty="0" sz="700" spc="-225">
                <a:latin typeface="Cambria Math"/>
                <a:cs typeface="Cambria Math"/>
              </a:rPr>
              <a:t>𝑔𝑔</a:t>
            </a:r>
            <a:r>
              <a:rPr dirty="0" sz="700" spc="335">
                <a:latin typeface="Cambria Math"/>
                <a:cs typeface="Cambria Math"/>
              </a:rPr>
              <a:t> </a:t>
            </a:r>
            <a:r>
              <a:rPr dirty="0" sz="700" spc="-200">
                <a:latin typeface="Cambria Math"/>
                <a:cs typeface="Cambria Math"/>
              </a:rPr>
              <a:t>𝑐𝑐𝑔𝑔</a:t>
            </a:r>
            <a:endParaRPr sz="700">
              <a:latin typeface="Cambria Math"/>
              <a:cs typeface="Cambria Math"/>
            </a:endParaRPr>
          </a:p>
        </p:txBody>
      </p:sp>
      <p:sp>
        <p:nvSpPr>
          <p:cNvPr id="54" name="object 54"/>
          <p:cNvSpPr/>
          <p:nvPr/>
        </p:nvSpPr>
        <p:spPr>
          <a:xfrm>
            <a:off x="2712720" y="6211068"/>
            <a:ext cx="532130" cy="0"/>
          </a:xfrm>
          <a:custGeom>
            <a:avLst/>
            <a:gdLst/>
            <a:ahLst/>
            <a:cxnLst/>
            <a:rect l="l" t="t" r="r" b="b"/>
            <a:pathLst>
              <a:path w="532130" h="0">
                <a:moveTo>
                  <a:pt x="0" y="0"/>
                </a:moveTo>
                <a:lnTo>
                  <a:pt x="531888" y="0"/>
                </a:lnTo>
              </a:path>
            </a:pathLst>
          </a:custGeom>
          <a:ln w="7607">
            <a:solidFill>
              <a:srgbClr val="000000"/>
            </a:solidFill>
          </a:ln>
        </p:spPr>
        <p:txBody>
          <a:bodyPr wrap="square" lIns="0" tIns="0" rIns="0" bIns="0" rtlCol="0"/>
          <a:lstStyle/>
          <a:p/>
        </p:txBody>
      </p:sp>
      <p:sp>
        <p:nvSpPr>
          <p:cNvPr id="55" name="object 55"/>
          <p:cNvSpPr txBox="1"/>
          <p:nvPr/>
        </p:nvSpPr>
        <p:spPr>
          <a:xfrm>
            <a:off x="3684504" y="6010158"/>
            <a:ext cx="1177290"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75">
                <a:latin typeface="Cambria Math"/>
                <a:cs typeface="Cambria Math"/>
              </a:rPr>
              <a:t>(</a:t>
            </a:r>
            <a:r>
              <a:rPr dirty="0" sz="1000" spc="-50">
                <a:latin typeface="Cambria Math"/>
                <a:cs typeface="Cambria Math"/>
              </a:rPr>
              <a:t>36.433𝑠𝑠𝑠𝑠</a:t>
            </a:r>
            <a:r>
              <a:rPr dirty="0" baseline="2777" sz="1500" spc="-75">
                <a:latin typeface="Cambria Math"/>
                <a:cs typeface="Cambria Math"/>
              </a:rPr>
              <a:t>)(</a:t>
            </a:r>
            <a:r>
              <a:rPr dirty="0" sz="1000" spc="-50">
                <a:latin typeface="Cambria Math"/>
                <a:cs typeface="Cambria Math"/>
              </a:rPr>
              <a:t>0.13601</a:t>
            </a:r>
            <a:r>
              <a:rPr dirty="0" baseline="2777" sz="1500" spc="-75">
                <a:latin typeface="Cambria Math"/>
                <a:cs typeface="Cambria Math"/>
              </a:rPr>
              <a:t>)</a:t>
            </a:r>
            <a:endParaRPr baseline="2777" sz="1500">
              <a:latin typeface="Cambria Math"/>
              <a:cs typeface="Cambria Math"/>
            </a:endParaRPr>
          </a:p>
        </p:txBody>
      </p:sp>
      <p:sp>
        <p:nvSpPr>
          <p:cNvPr id="56" name="object 56"/>
          <p:cNvSpPr/>
          <p:nvPr/>
        </p:nvSpPr>
        <p:spPr>
          <a:xfrm>
            <a:off x="3410711" y="6211068"/>
            <a:ext cx="1725295" cy="0"/>
          </a:xfrm>
          <a:custGeom>
            <a:avLst/>
            <a:gdLst/>
            <a:ahLst/>
            <a:cxnLst/>
            <a:rect l="l" t="t" r="r" b="b"/>
            <a:pathLst>
              <a:path w="1725295" h="0">
                <a:moveTo>
                  <a:pt x="0" y="0"/>
                </a:moveTo>
                <a:lnTo>
                  <a:pt x="1725167" y="0"/>
                </a:lnTo>
              </a:path>
            </a:pathLst>
          </a:custGeom>
          <a:ln w="7607">
            <a:solidFill>
              <a:srgbClr val="000000"/>
            </a:solidFill>
          </a:ln>
        </p:spPr>
        <p:txBody>
          <a:bodyPr wrap="square" lIns="0" tIns="0" rIns="0" bIns="0" rtlCol="0"/>
          <a:lstStyle/>
          <a:p/>
        </p:txBody>
      </p:sp>
      <p:sp>
        <p:nvSpPr>
          <p:cNvPr id="57" name="object 57"/>
          <p:cNvSpPr txBox="1"/>
          <p:nvPr/>
        </p:nvSpPr>
        <p:spPr>
          <a:xfrm>
            <a:off x="2700020" y="6107684"/>
            <a:ext cx="2781300" cy="262890"/>
          </a:xfrm>
          <a:prstGeom prst="rect">
            <a:avLst/>
          </a:prstGeom>
        </p:spPr>
        <p:txBody>
          <a:bodyPr wrap="square" lIns="0" tIns="12065" rIns="0" bIns="0" rtlCol="0" vert="horz">
            <a:spAutoFit/>
          </a:bodyPr>
          <a:lstStyle/>
          <a:p>
            <a:pPr marL="581025">
              <a:lnSpc>
                <a:spcPts val="935"/>
              </a:lnSpc>
              <a:spcBef>
                <a:spcPts val="95"/>
              </a:spcBef>
              <a:tabLst>
                <a:tab pos="2472055" algn="l"/>
              </a:tabLst>
            </a:pPr>
            <a:r>
              <a:rPr dirty="0" sz="1000" spc="-5">
                <a:latin typeface="Cambria Math"/>
                <a:cs typeface="Cambria Math"/>
              </a:rPr>
              <a:t>=	=</a:t>
            </a:r>
            <a:r>
              <a:rPr dirty="0" sz="1000" spc="-15">
                <a:latin typeface="Cambria Math"/>
                <a:cs typeface="Cambria Math"/>
              </a:rPr>
              <a:t> </a:t>
            </a:r>
            <a:r>
              <a:rPr dirty="0" sz="1000" spc="-5">
                <a:latin typeface="Cambria Math"/>
                <a:cs typeface="Cambria Math"/>
              </a:rPr>
              <a:t>1.5</a:t>
            </a:r>
            <a:endParaRPr sz="1000">
              <a:latin typeface="Cambria Math"/>
              <a:cs typeface="Cambria Math"/>
            </a:endParaRPr>
          </a:p>
          <a:p>
            <a:pPr marL="12700">
              <a:lnSpc>
                <a:spcPts val="935"/>
              </a:lnSpc>
              <a:tabLst>
                <a:tab pos="710565" algn="l"/>
              </a:tabLst>
            </a:pPr>
            <a:r>
              <a:rPr dirty="0" sz="1000" spc="-390">
                <a:latin typeface="Cambria Math"/>
                <a:cs typeface="Cambria Math"/>
              </a:rPr>
              <a:t>𝐴𝐴</a:t>
            </a:r>
            <a:r>
              <a:rPr dirty="0" sz="1000" spc="295">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245">
                <a:latin typeface="Cambria Math"/>
                <a:cs typeface="Cambria Math"/>
              </a:rPr>
              <a:t>𝑧𝑧</a:t>
            </a:r>
            <a:r>
              <a:rPr dirty="0" sz="1000" spc="225">
                <a:latin typeface="Cambria Math"/>
                <a:cs typeface="Cambria Math"/>
              </a:rPr>
              <a:t> </a:t>
            </a:r>
            <a:r>
              <a:rPr dirty="0" sz="1000" spc="-285">
                <a:latin typeface="Cambria Math"/>
                <a:cs typeface="Cambria Math"/>
              </a:rPr>
              <a:t>𝜃𝜃	</a:t>
            </a:r>
            <a:r>
              <a:rPr dirty="0" sz="1000" spc="-110">
                <a:latin typeface="Cambria Math"/>
                <a:cs typeface="Cambria Math"/>
              </a:rPr>
              <a:t>1.217𝑠𝑠𝑠𝑠 </a:t>
            </a:r>
            <a:r>
              <a:rPr dirty="0" sz="1000" spc="-5">
                <a:latin typeface="Cambria Math"/>
                <a:cs typeface="Cambria Math"/>
              </a:rPr>
              <a:t>+</a:t>
            </a:r>
            <a:r>
              <a:rPr dirty="0" sz="1000" spc="35">
                <a:latin typeface="Cambria Math"/>
                <a:cs typeface="Cambria Math"/>
              </a:rPr>
              <a:t> </a:t>
            </a:r>
            <a:r>
              <a:rPr dirty="0" sz="1000" spc="-50">
                <a:latin typeface="Cambria Math"/>
                <a:cs typeface="Cambria Math"/>
              </a:rPr>
              <a:t>(15.339𝑠𝑠𝑠𝑠)</a:t>
            </a:r>
            <a:r>
              <a:rPr dirty="0" baseline="2777" sz="1500" spc="-75">
                <a:latin typeface="Cambria Math"/>
                <a:cs typeface="Cambria Math"/>
              </a:rPr>
              <a:t>(</a:t>
            </a:r>
            <a:r>
              <a:rPr dirty="0" sz="1000" spc="-50">
                <a:latin typeface="Cambria Math"/>
                <a:cs typeface="Cambria Math"/>
              </a:rPr>
              <a:t>0.13601</a:t>
            </a:r>
            <a:r>
              <a:rPr dirty="0" baseline="2777" sz="1500" spc="-75">
                <a:latin typeface="Cambria Math"/>
                <a:cs typeface="Cambria Math"/>
              </a:rPr>
              <a:t>)</a:t>
            </a:r>
            <a:endParaRPr baseline="2777" sz="1500">
              <a:latin typeface="Cambria Math"/>
              <a:cs typeface="Cambria Math"/>
            </a:endParaRPr>
          </a:p>
        </p:txBody>
      </p:sp>
      <p:sp>
        <p:nvSpPr>
          <p:cNvPr id="58" name="object 58"/>
          <p:cNvSpPr txBox="1"/>
          <p:nvPr/>
        </p:nvSpPr>
        <p:spPr>
          <a:xfrm>
            <a:off x="660400" y="6417055"/>
            <a:ext cx="3694429" cy="505459"/>
          </a:xfrm>
          <a:prstGeom prst="rect">
            <a:avLst/>
          </a:prstGeom>
        </p:spPr>
        <p:txBody>
          <a:bodyPr wrap="square" lIns="0" tIns="12065" rIns="0" bIns="0" rtlCol="0" vert="horz">
            <a:spAutoFit/>
          </a:bodyPr>
          <a:lstStyle/>
          <a:p>
            <a:pPr algn="r" marR="43180">
              <a:lnSpc>
                <a:spcPct val="100000"/>
              </a:lnSpc>
              <a:spcBef>
                <a:spcPts val="95"/>
              </a:spcBef>
            </a:pPr>
            <a:r>
              <a:rPr dirty="0" sz="1000" spc="-245">
                <a:latin typeface="Cambria Math"/>
                <a:cs typeface="Cambria Math"/>
              </a:rPr>
              <a:t>𝐹𝐹𝑆𝑆</a:t>
            </a:r>
            <a:r>
              <a:rPr dirty="0" baseline="-15873" sz="1050" spc="-367">
                <a:latin typeface="Cambria Math"/>
                <a:cs typeface="Cambria Math"/>
              </a:rPr>
              <a:t>𝑐𝑐𝑔𝑔</a:t>
            </a:r>
            <a:r>
              <a:rPr dirty="0" baseline="-15873" sz="1050" spc="254">
                <a:latin typeface="Cambria Math"/>
                <a:cs typeface="Cambria Math"/>
              </a:rPr>
              <a:t> </a:t>
            </a:r>
            <a:r>
              <a:rPr dirty="0" sz="1000" spc="-5">
                <a:latin typeface="Cambria Math"/>
                <a:cs typeface="Cambria Math"/>
              </a:rPr>
              <a:t>&gt; 1.0</a:t>
            </a:r>
            <a:r>
              <a:rPr dirty="0" sz="1000" spc="60">
                <a:latin typeface="Cambria Math"/>
                <a:cs typeface="Cambria Math"/>
              </a:rPr>
              <a:t> </a:t>
            </a:r>
            <a:r>
              <a:rPr dirty="0" sz="1000" b="1">
                <a:latin typeface="Times New Roman"/>
                <a:cs typeface="Times New Roman"/>
              </a:rPr>
              <a:t>OK</a:t>
            </a:r>
            <a:endParaRPr sz="1000">
              <a:latin typeface="Times New Roman"/>
              <a:cs typeface="Times New Roman"/>
            </a:endParaRPr>
          </a:p>
          <a:p>
            <a:pPr>
              <a:lnSpc>
                <a:spcPct val="100000"/>
              </a:lnSpc>
              <a:spcBef>
                <a:spcPts val="50"/>
              </a:spcBef>
            </a:pPr>
            <a:endParaRPr sz="950">
              <a:latin typeface="Times New Roman"/>
              <a:cs typeface="Times New Roman"/>
            </a:endParaRPr>
          </a:p>
          <a:p>
            <a:pPr marL="25400">
              <a:lnSpc>
                <a:spcPct val="100000"/>
              </a:lnSpc>
              <a:tabLst>
                <a:tab pos="573405" algn="l"/>
              </a:tabLst>
            </a:pPr>
            <a:r>
              <a:rPr dirty="0" sz="1200">
                <a:latin typeface="Times New Roman"/>
                <a:cs typeface="Times New Roman"/>
              </a:rPr>
              <a:t>4.4.2.6	</a:t>
            </a:r>
            <a:r>
              <a:rPr dirty="0" sz="1200" spc="-5" i="1">
                <a:latin typeface="Arial"/>
                <a:cs typeface="Arial"/>
              </a:rPr>
              <a:t>Factor </a:t>
            </a:r>
            <a:r>
              <a:rPr dirty="0" sz="1200" i="1">
                <a:latin typeface="Arial"/>
                <a:cs typeface="Arial"/>
              </a:rPr>
              <a:t>of </a:t>
            </a:r>
            <a:r>
              <a:rPr dirty="0" sz="1200" spc="-5" i="1">
                <a:latin typeface="Arial"/>
                <a:cs typeface="Arial"/>
              </a:rPr>
              <a:t>Safety against</a:t>
            </a:r>
            <a:r>
              <a:rPr dirty="0" sz="1200" spc="-20" i="1">
                <a:latin typeface="Arial"/>
                <a:cs typeface="Arial"/>
              </a:rPr>
              <a:t> </a:t>
            </a:r>
            <a:r>
              <a:rPr dirty="0" sz="1200" spc="-5" i="1">
                <a:latin typeface="Arial"/>
                <a:cs typeface="Arial"/>
              </a:rPr>
              <a:t>Failure</a:t>
            </a:r>
            <a:endParaRPr sz="1200">
              <a:latin typeface="Arial"/>
              <a:cs typeface="Arial"/>
            </a:endParaRPr>
          </a:p>
        </p:txBody>
      </p:sp>
      <p:sp>
        <p:nvSpPr>
          <p:cNvPr id="59" name="object 59"/>
          <p:cNvSpPr txBox="1"/>
          <p:nvPr/>
        </p:nvSpPr>
        <p:spPr>
          <a:xfrm>
            <a:off x="2366264" y="7380223"/>
            <a:ext cx="214629" cy="132080"/>
          </a:xfrm>
          <a:prstGeom prst="rect">
            <a:avLst/>
          </a:prstGeom>
        </p:spPr>
        <p:txBody>
          <a:bodyPr wrap="square" lIns="0" tIns="12065" rIns="0" bIns="0" rtlCol="0" vert="horz">
            <a:spAutoFit/>
          </a:bodyPr>
          <a:lstStyle/>
          <a:p>
            <a:pPr marL="12700">
              <a:lnSpc>
                <a:spcPct val="100000"/>
              </a:lnSpc>
              <a:spcBef>
                <a:spcPts val="95"/>
              </a:spcBef>
            </a:pPr>
            <a:r>
              <a:rPr dirty="0" sz="700" spc="-195">
                <a:latin typeface="Cambria Math"/>
                <a:cs typeface="Cambria Math"/>
              </a:rPr>
              <a:t>𝑐𝑐𝑠𝑠𝑥𝑥</a:t>
            </a:r>
            <a:endParaRPr sz="700">
              <a:latin typeface="Cambria Math"/>
              <a:cs typeface="Cambria Math"/>
            </a:endParaRPr>
          </a:p>
        </p:txBody>
      </p:sp>
      <p:sp>
        <p:nvSpPr>
          <p:cNvPr id="60" name="object 60"/>
          <p:cNvSpPr txBox="1"/>
          <p:nvPr/>
        </p:nvSpPr>
        <p:spPr>
          <a:xfrm>
            <a:off x="2302317" y="7326841"/>
            <a:ext cx="550545" cy="177800"/>
          </a:xfrm>
          <a:prstGeom prst="rect">
            <a:avLst/>
          </a:prstGeom>
        </p:spPr>
        <p:txBody>
          <a:bodyPr wrap="square" lIns="0" tIns="12065" rIns="0" bIns="0" rtlCol="0" vert="horz">
            <a:spAutoFit/>
          </a:bodyPr>
          <a:lstStyle/>
          <a:p>
            <a:pPr marL="12700">
              <a:lnSpc>
                <a:spcPct val="100000"/>
              </a:lnSpc>
              <a:spcBef>
                <a:spcPts val="95"/>
              </a:spcBef>
              <a:tabLst>
                <a:tab pos="311150" algn="l"/>
              </a:tabLst>
            </a:pPr>
            <a:r>
              <a:rPr dirty="0" baseline="5555" sz="1500" spc="-427">
                <a:latin typeface="Cambria Math"/>
                <a:cs typeface="Cambria Math"/>
              </a:rPr>
              <a:t>𝜃𝜃	</a:t>
            </a:r>
            <a:r>
              <a:rPr dirty="0" baseline="5555" sz="1500" spc="-7">
                <a:latin typeface="Cambria Math"/>
                <a:cs typeface="Cambria Math"/>
              </a:rPr>
              <a:t>=</a:t>
            </a:r>
            <a:r>
              <a:rPr dirty="0" baseline="5555" sz="1500" spc="-37">
                <a:latin typeface="Cambria Math"/>
                <a:cs typeface="Cambria Math"/>
              </a:rPr>
              <a:t> </a:t>
            </a:r>
            <a:r>
              <a:rPr dirty="0" sz="1000" spc="-190">
                <a:latin typeface="Cambria Math"/>
                <a:cs typeface="Cambria Math"/>
              </a:rPr>
              <a:t>�</a:t>
            </a:r>
            <a:endParaRPr sz="1000">
              <a:latin typeface="Cambria Math"/>
              <a:cs typeface="Cambria Math"/>
            </a:endParaRPr>
          </a:p>
        </p:txBody>
      </p:sp>
      <p:sp>
        <p:nvSpPr>
          <p:cNvPr id="61" name="object 61"/>
          <p:cNvSpPr txBox="1"/>
          <p:nvPr/>
        </p:nvSpPr>
        <p:spPr>
          <a:xfrm>
            <a:off x="2895584" y="7218690"/>
            <a:ext cx="167005" cy="177800"/>
          </a:xfrm>
          <a:prstGeom prst="rect">
            <a:avLst/>
          </a:prstGeom>
        </p:spPr>
        <p:txBody>
          <a:bodyPr wrap="square" lIns="0" tIns="12065" rIns="0" bIns="0" rtlCol="0" vert="horz">
            <a:spAutoFit/>
          </a:bodyPr>
          <a:lstStyle/>
          <a:p>
            <a:pPr marL="38100">
              <a:lnSpc>
                <a:spcPct val="100000"/>
              </a:lnSpc>
              <a:spcBef>
                <a:spcPts val="95"/>
              </a:spcBef>
            </a:pPr>
            <a:r>
              <a:rPr dirty="0" sz="1000" spc="-355">
                <a:latin typeface="Cambria Math"/>
                <a:cs typeface="Cambria Math"/>
              </a:rPr>
              <a:t>𝐴𝐴</a:t>
            </a:r>
            <a:r>
              <a:rPr dirty="0" baseline="-15873" sz="1050" spc="-532">
                <a:latin typeface="Cambria Math"/>
                <a:cs typeface="Cambria Math"/>
              </a:rPr>
              <a:t>𝑔𝑔</a:t>
            </a:r>
            <a:endParaRPr baseline="-15873" sz="1050">
              <a:latin typeface="Cambria Math"/>
              <a:cs typeface="Cambria Math"/>
            </a:endParaRPr>
          </a:p>
        </p:txBody>
      </p:sp>
      <p:sp>
        <p:nvSpPr>
          <p:cNvPr id="62" name="object 62"/>
          <p:cNvSpPr txBox="1"/>
          <p:nvPr/>
        </p:nvSpPr>
        <p:spPr>
          <a:xfrm>
            <a:off x="2802635" y="7401559"/>
            <a:ext cx="352425" cy="177800"/>
          </a:xfrm>
          <a:prstGeom prst="rect">
            <a:avLst/>
          </a:prstGeom>
        </p:spPr>
        <p:txBody>
          <a:bodyPr wrap="square" lIns="0" tIns="12065" rIns="0" bIns="0" rtlCol="0" vert="horz">
            <a:spAutoFit/>
          </a:bodyPr>
          <a:lstStyle/>
          <a:p>
            <a:pPr marL="38100">
              <a:lnSpc>
                <a:spcPct val="100000"/>
              </a:lnSpc>
              <a:spcBef>
                <a:spcPts val="95"/>
              </a:spcBef>
            </a:pPr>
            <a:r>
              <a:rPr dirty="0" sz="1000" spc="-140">
                <a:latin typeface="Cambria Math"/>
                <a:cs typeface="Cambria Math"/>
              </a:rPr>
              <a:t>2.5𝑧𝑧</a:t>
            </a:r>
            <a:r>
              <a:rPr dirty="0" baseline="-15873" sz="1050" spc="-209">
                <a:latin typeface="Cambria Math"/>
                <a:cs typeface="Cambria Math"/>
              </a:rPr>
              <a:t>𝑔𝑔</a:t>
            </a:r>
            <a:endParaRPr baseline="-15873" sz="1050">
              <a:latin typeface="Cambria Math"/>
              <a:cs typeface="Cambria Math"/>
            </a:endParaRPr>
          </a:p>
        </p:txBody>
      </p:sp>
      <p:sp>
        <p:nvSpPr>
          <p:cNvPr id="63" name="object 63"/>
          <p:cNvSpPr/>
          <p:nvPr/>
        </p:nvSpPr>
        <p:spPr>
          <a:xfrm>
            <a:off x="2840735" y="7419593"/>
            <a:ext cx="285115" cy="0"/>
          </a:xfrm>
          <a:custGeom>
            <a:avLst/>
            <a:gdLst/>
            <a:ahLst/>
            <a:cxnLst/>
            <a:rect l="l" t="t" r="r" b="b"/>
            <a:pathLst>
              <a:path w="285114" h="0">
                <a:moveTo>
                  <a:pt x="0" y="0"/>
                </a:moveTo>
                <a:lnTo>
                  <a:pt x="285000" y="0"/>
                </a:lnTo>
              </a:path>
            </a:pathLst>
          </a:custGeom>
          <a:ln w="7619">
            <a:solidFill>
              <a:srgbClr val="000000"/>
            </a:solidFill>
          </a:ln>
        </p:spPr>
        <p:txBody>
          <a:bodyPr wrap="square" lIns="0" tIns="0" rIns="0" bIns="0" rtlCol="0"/>
          <a:lstStyle/>
          <a:p/>
        </p:txBody>
      </p:sp>
      <p:sp>
        <p:nvSpPr>
          <p:cNvPr id="64" name="object 64"/>
          <p:cNvSpPr/>
          <p:nvPr/>
        </p:nvSpPr>
        <p:spPr>
          <a:xfrm>
            <a:off x="2840735" y="7218426"/>
            <a:ext cx="285115" cy="0"/>
          </a:xfrm>
          <a:custGeom>
            <a:avLst/>
            <a:gdLst/>
            <a:ahLst/>
            <a:cxnLst/>
            <a:rect l="l" t="t" r="r" b="b"/>
            <a:pathLst>
              <a:path w="285114" h="0">
                <a:moveTo>
                  <a:pt x="0" y="0"/>
                </a:moveTo>
                <a:lnTo>
                  <a:pt x="285000" y="0"/>
                </a:lnTo>
              </a:path>
            </a:pathLst>
          </a:custGeom>
          <a:ln w="7619">
            <a:solidFill>
              <a:srgbClr val="000000"/>
            </a:solidFill>
          </a:ln>
        </p:spPr>
        <p:txBody>
          <a:bodyPr wrap="square" lIns="0" tIns="0" rIns="0" bIns="0" rtlCol="0"/>
          <a:lstStyle/>
          <a:p/>
        </p:txBody>
      </p:sp>
      <p:sp>
        <p:nvSpPr>
          <p:cNvPr id="65" name="object 65"/>
          <p:cNvSpPr txBox="1"/>
          <p:nvPr/>
        </p:nvSpPr>
        <p:spPr>
          <a:xfrm>
            <a:off x="3148076" y="7316216"/>
            <a:ext cx="82169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0.4 </a:t>
            </a:r>
            <a:r>
              <a:rPr dirty="0" sz="1000" spc="-355">
                <a:latin typeface="Cambria Math"/>
                <a:cs typeface="Cambria Math"/>
              </a:rPr>
              <a:t>𝐴𝐴𝐴𝐴𝑑𝑑</a:t>
            </a:r>
            <a:r>
              <a:rPr dirty="0" sz="1000" spc="80">
                <a:latin typeface="Cambria Math"/>
                <a:cs typeface="Cambria Math"/>
              </a:rPr>
              <a:t> </a:t>
            </a:r>
            <a:r>
              <a:rPr dirty="0" sz="1000" spc="-5">
                <a:latin typeface="Cambria Math"/>
                <a:cs typeface="Cambria Math"/>
              </a:rPr>
              <a:t>=</a:t>
            </a:r>
            <a:r>
              <a:rPr dirty="0" sz="1000" spc="75">
                <a:latin typeface="Cambria Math"/>
                <a:cs typeface="Cambria Math"/>
              </a:rPr>
              <a:t> </a:t>
            </a:r>
            <a:r>
              <a:rPr dirty="0" sz="1000" spc="-150">
                <a:latin typeface="Cambria Math"/>
                <a:cs typeface="Cambria Math"/>
              </a:rPr>
              <a:t>�</a:t>
            </a:r>
            <a:endParaRPr sz="1000">
              <a:latin typeface="Cambria Math"/>
              <a:cs typeface="Cambria Math"/>
            </a:endParaRPr>
          </a:p>
        </p:txBody>
      </p:sp>
      <p:sp>
        <p:nvSpPr>
          <p:cNvPr id="66" name="object 66"/>
          <p:cNvSpPr txBox="1"/>
          <p:nvPr/>
        </p:nvSpPr>
        <p:spPr>
          <a:xfrm>
            <a:off x="4115739" y="7218690"/>
            <a:ext cx="33210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a:t>
            </a:r>
            <a:r>
              <a:rPr dirty="0" sz="1000" spc="-10">
                <a:latin typeface="Cambria Math"/>
                <a:cs typeface="Cambria Math"/>
              </a:rPr>
              <a:t>.</a:t>
            </a:r>
            <a:r>
              <a:rPr dirty="0" sz="1000" spc="-5">
                <a:latin typeface="Cambria Math"/>
                <a:cs typeface="Cambria Math"/>
              </a:rPr>
              <a:t>217</a:t>
            </a:r>
            <a:endParaRPr sz="1000">
              <a:latin typeface="Cambria Math"/>
              <a:cs typeface="Cambria Math"/>
            </a:endParaRPr>
          </a:p>
        </p:txBody>
      </p:sp>
      <p:sp>
        <p:nvSpPr>
          <p:cNvPr id="67" name="object 67"/>
          <p:cNvSpPr txBox="1"/>
          <p:nvPr/>
        </p:nvSpPr>
        <p:spPr>
          <a:xfrm>
            <a:off x="3945102" y="7401597"/>
            <a:ext cx="67373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2.5</a:t>
            </a:r>
            <a:r>
              <a:rPr dirty="0" baseline="2777" sz="1500" spc="-7">
                <a:latin typeface="Cambria Math"/>
                <a:cs typeface="Cambria Math"/>
              </a:rPr>
              <a:t>(</a:t>
            </a:r>
            <a:r>
              <a:rPr dirty="0" sz="1000" spc="-5">
                <a:latin typeface="Cambria Math"/>
                <a:cs typeface="Cambria Math"/>
              </a:rPr>
              <a:t>15.339</a:t>
            </a:r>
            <a:r>
              <a:rPr dirty="0" baseline="2777" sz="1500" spc="-7">
                <a:latin typeface="Cambria Math"/>
                <a:cs typeface="Cambria Math"/>
              </a:rPr>
              <a:t>)</a:t>
            </a:r>
            <a:endParaRPr baseline="2777" sz="1500">
              <a:latin typeface="Cambria Math"/>
              <a:cs typeface="Cambria Math"/>
            </a:endParaRPr>
          </a:p>
        </p:txBody>
      </p:sp>
      <p:sp>
        <p:nvSpPr>
          <p:cNvPr id="68" name="object 68"/>
          <p:cNvSpPr/>
          <p:nvPr/>
        </p:nvSpPr>
        <p:spPr>
          <a:xfrm>
            <a:off x="3957828" y="7419593"/>
            <a:ext cx="649605" cy="0"/>
          </a:xfrm>
          <a:custGeom>
            <a:avLst/>
            <a:gdLst/>
            <a:ahLst/>
            <a:cxnLst/>
            <a:rect l="l" t="t" r="r" b="b"/>
            <a:pathLst>
              <a:path w="649604" h="0">
                <a:moveTo>
                  <a:pt x="0" y="0"/>
                </a:moveTo>
                <a:lnTo>
                  <a:pt x="649224" y="0"/>
                </a:lnTo>
              </a:path>
            </a:pathLst>
          </a:custGeom>
          <a:ln w="7619">
            <a:solidFill>
              <a:srgbClr val="000000"/>
            </a:solidFill>
          </a:ln>
        </p:spPr>
        <p:txBody>
          <a:bodyPr wrap="square" lIns="0" tIns="0" rIns="0" bIns="0" rtlCol="0"/>
          <a:lstStyle/>
          <a:p/>
        </p:txBody>
      </p:sp>
      <p:sp>
        <p:nvSpPr>
          <p:cNvPr id="69" name="object 69"/>
          <p:cNvSpPr/>
          <p:nvPr/>
        </p:nvSpPr>
        <p:spPr>
          <a:xfrm>
            <a:off x="3957828" y="7204709"/>
            <a:ext cx="649605" cy="0"/>
          </a:xfrm>
          <a:custGeom>
            <a:avLst/>
            <a:gdLst/>
            <a:ahLst/>
            <a:cxnLst/>
            <a:rect l="l" t="t" r="r" b="b"/>
            <a:pathLst>
              <a:path w="649604" h="0">
                <a:moveTo>
                  <a:pt x="0" y="0"/>
                </a:moveTo>
                <a:lnTo>
                  <a:pt x="649224" y="0"/>
                </a:lnTo>
              </a:path>
            </a:pathLst>
          </a:custGeom>
          <a:ln w="7619">
            <a:solidFill>
              <a:srgbClr val="000000"/>
            </a:solidFill>
          </a:ln>
        </p:spPr>
        <p:txBody>
          <a:bodyPr wrap="square" lIns="0" tIns="0" rIns="0" bIns="0" rtlCol="0"/>
          <a:lstStyle/>
          <a:p/>
        </p:txBody>
      </p:sp>
      <p:sp>
        <p:nvSpPr>
          <p:cNvPr id="70" name="object 70"/>
          <p:cNvSpPr txBox="1"/>
          <p:nvPr/>
        </p:nvSpPr>
        <p:spPr>
          <a:xfrm>
            <a:off x="4629403" y="7316216"/>
            <a:ext cx="83502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0.17812</a:t>
            </a:r>
            <a:r>
              <a:rPr dirty="0" sz="1000" spc="15">
                <a:latin typeface="Cambria Math"/>
                <a:cs typeface="Cambria Math"/>
              </a:rPr>
              <a:t> </a:t>
            </a:r>
            <a:r>
              <a:rPr dirty="0" sz="1000" spc="-355">
                <a:latin typeface="Cambria Math"/>
                <a:cs typeface="Cambria Math"/>
              </a:rPr>
              <a:t>𝐴𝐴𝐴𝐴𝑑𝑑</a:t>
            </a:r>
            <a:endParaRPr sz="1000">
              <a:latin typeface="Cambria Math"/>
              <a:cs typeface="Cambria Math"/>
            </a:endParaRPr>
          </a:p>
        </p:txBody>
      </p:sp>
      <p:sp>
        <p:nvSpPr>
          <p:cNvPr id="71" name="object 71"/>
          <p:cNvSpPr txBox="1"/>
          <p:nvPr/>
        </p:nvSpPr>
        <p:spPr>
          <a:xfrm>
            <a:off x="1355852" y="7848092"/>
            <a:ext cx="78740" cy="132080"/>
          </a:xfrm>
          <a:prstGeom prst="rect">
            <a:avLst/>
          </a:prstGeom>
        </p:spPr>
        <p:txBody>
          <a:bodyPr wrap="square" lIns="0" tIns="12065" rIns="0" bIns="0" rtlCol="0" vert="horz">
            <a:spAutoFit/>
          </a:bodyPr>
          <a:lstStyle/>
          <a:p>
            <a:pPr marL="12700">
              <a:lnSpc>
                <a:spcPct val="100000"/>
              </a:lnSpc>
              <a:spcBef>
                <a:spcPts val="95"/>
              </a:spcBef>
            </a:pPr>
            <a:r>
              <a:rPr dirty="0" sz="700" spc="-280">
                <a:latin typeface="Cambria Math"/>
                <a:cs typeface="Cambria Math"/>
              </a:rPr>
              <a:t>𝑒𝑒</a:t>
            </a:r>
            <a:endParaRPr sz="700">
              <a:latin typeface="Cambria Math"/>
              <a:cs typeface="Cambria Math"/>
            </a:endParaRPr>
          </a:p>
        </p:txBody>
      </p:sp>
      <p:sp>
        <p:nvSpPr>
          <p:cNvPr id="72" name="object 72"/>
          <p:cNvSpPr txBox="1"/>
          <p:nvPr/>
        </p:nvSpPr>
        <p:spPr>
          <a:xfrm>
            <a:off x="1220191" y="7784110"/>
            <a:ext cx="353695" cy="177800"/>
          </a:xfrm>
          <a:prstGeom prst="rect">
            <a:avLst/>
          </a:prstGeom>
        </p:spPr>
        <p:txBody>
          <a:bodyPr wrap="square" lIns="0" tIns="12065" rIns="0" bIns="0" rtlCol="0" vert="horz">
            <a:spAutoFit/>
          </a:bodyPr>
          <a:lstStyle/>
          <a:p>
            <a:pPr marL="12700">
              <a:lnSpc>
                <a:spcPct val="100000"/>
              </a:lnSpc>
              <a:spcBef>
                <a:spcPts val="95"/>
              </a:spcBef>
            </a:pPr>
            <a:r>
              <a:rPr dirty="0" sz="1000" spc="-305">
                <a:latin typeface="Cambria Math"/>
                <a:cs typeface="Cambria Math"/>
              </a:rPr>
              <a:t>𝐹𝐹𝑆𝑆</a:t>
            </a:r>
            <a:r>
              <a:rPr dirty="0" sz="1000" spc="37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73" name="object 73"/>
          <p:cNvSpPr txBox="1"/>
          <p:nvPr/>
        </p:nvSpPr>
        <p:spPr>
          <a:xfrm>
            <a:off x="2116863" y="7712456"/>
            <a:ext cx="44386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42">
                <a:latin typeface="Cambria Math"/>
                <a:cs typeface="Cambria Math"/>
              </a:rPr>
              <a:t>𝑑𝑑</a:t>
            </a:r>
            <a:r>
              <a:rPr dirty="0" sz="700" spc="-295">
                <a:latin typeface="Cambria Math"/>
                <a:cs typeface="Cambria Math"/>
              </a:rPr>
              <a:t>𝑔𝑔</a:t>
            </a:r>
            <a:r>
              <a:rPr dirty="0" sz="700" spc="-110">
                <a:latin typeface="Cambria Math"/>
                <a:cs typeface="Cambria Math"/>
              </a:rPr>
              <a:t> </a:t>
            </a:r>
            <a:r>
              <a:rPr dirty="0" baseline="11111" sz="1500" spc="-225">
                <a:latin typeface="Cambria Math"/>
                <a:cs typeface="Cambria Math"/>
              </a:rPr>
              <a:t>𝜃𝜃</a:t>
            </a:r>
            <a:r>
              <a:rPr dirty="0" sz="700" spc="-150">
                <a:latin typeface="Cambria Math"/>
                <a:cs typeface="Cambria Math"/>
              </a:rPr>
              <a:t>𝑐𝑐𝑠𝑠𝑥𝑥</a:t>
            </a:r>
            <a:endParaRPr sz="700">
              <a:latin typeface="Cambria Math"/>
              <a:cs typeface="Cambria Math"/>
            </a:endParaRPr>
          </a:p>
        </p:txBody>
      </p:sp>
      <p:sp>
        <p:nvSpPr>
          <p:cNvPr id="74" name="object 74"/>
          <p:cNvSpPr txBox="1"/>
          <p:nvPr/>
        </p:nvSpPr>
        <p:spPr>
          <a:xfrm>
            <a:off x="1643888" y="7933435"/>
            <a:ext cx="56515" cy="132080"/>
          </a:xfrm>
          <a:prstGeom prst="rect">
            <a:avLst/>
          </a:prstGeom>
        </p:spPr>
        <p:txBody>
          <a:bodyPr wrap="square" lIns="0" tIns="12065" rIns="0" bIns="0" rtlCol="0" vert="horz">
            <a:spAutoFit/>
          </a:bodyPr>
          <a:lstStyle/>
          <a:p>
            <a:pPr marL="12700">
              <a:lnSpc>
                <a:spcPct val="100000"/>
              </a:lnSpc>
              <a:spcBef>
                <a:spcPts val="95"/>
              </a:spcBef>
            </a:pPr>
            <a:r>
              <a:rPr dirty="0" sz="700" spc="-505">
                <a:latin typeface="Cambria Math"/>
                <a:cs typeface="Cambria Math"/>
              </a:rPr>
              <a:t>𝑔𝑔</a:t>
            </a:r>
            <a:endParaRPr sz="700">
              <a:latin typeface="Cambria Math"/>
              <a:cs typeface="Cambria Math"/>
            </a:endParaRPr>
          </a:p>
        </p:txBody>
      </p:sp>
      <p:sp>
        <p:nvSpPr>
          <p:cNvPr id="75" name="object 75"/>
          <p:cNvSpPr txBox="1"/>
          <p:nvPr/>
        </p:nvSpPr>
        <p:spPr>
          <a:xfrm>
            <a:off x="1584452" y="7869428"/>
            <a:ext cx="787400" cy="177800"/>
          </a:xfrm>
          <a:prstGeom prst="rect">
            <a:avLst/>
          </a:prstGeom>
        </p:spPr>
        <p:txBody>
          <a:bodyPr wrap="square" lIns="0" tIns="12065" rIns="0" bIns="0" rtlCol="0" vert="horz">
            <a:spAutoFit/>
          </a:bodyPr>
          <a:lstStyle/>
          <a:p>
            <a:pPr marL="12700">
              <a:lnSpc>
                <a:spcPct val="100000"/>
              </a:lnSpc>
              <a:spcBef>
                <a:spcPts val="95"/>
              </a:spcBef>
            </a:pPr>
            <a:r>
              <a:rPr dirty="0" sz="1000" spc="-390">
                <a:latin typeface="Cambria Math"/>
                <a:cs typeface="Cambria Math"/>
              </a:rPr>
              <a:t>𝐴𝐴</a:t>
            </a:r>
            <a:r>
              <a:rPr dirty="0" sz="1000" spc="245">
                <a:latin typeface="Cambria Math"/>
                <a:cs typeface="Cambria Math"/>
              </a:rPr>
              <a:t> </a:t>
            </a:r>
            <a:r>
              <a:rPr dirty="0" sz="1000" spc="-5">
                <a:latin typeface="Cambria Math"/>
                <a:cs typeface="Cambria Math"/>
              </a:rPr>
              <a:t>+ </a:t>
            </a:r>
            <a:r>
              <a:rPr dirty="0" baseline="2777" sz="1500" spc="-7">
                <a:latin typeface="Cambria Math"/>
                <a:cs typeface="Cambria Math"/>
              </a:rPr>
              <a:t>(</a:t>
            </a:r>
            <a:r>
              <a:rPr dirty="0" sz="1000" spc="-5">
                <a:latin typeface="Cambria Math"/>
                <a:cs typeface="Cambria Math"/>
              </a:rPr>
              <a:t>1 +</a:t>
            </a:r>
            <a:r>
              <a:rPr dirty="0" sz="1000" spc="-20">
                <a:latin typeface="Cambria Math"/>
                <a:cs typeface="Cambria Math"/>
              </a:rPr>
              <a:t> </a:t>
            </a:r>
            <a:r>
              <a:rPr dirty="0" sz="1000" spc="-114">
                <a:latin typeface="Cambria Math"/>
                <a:cs typeface="Cambria Math"/>
              </a:rPr>
              <a:t>2.5𝜃𝜃</a:t>
            </a:r>
            <a:endParaRPr sz="1000">
              <a:latin typeface="Cambria Math"/>
              <a:cs typeface="Cambria Math"/>
            </a:endParaRPr>
          </a:p>
        </p:txBody>
      </p:sp>
      <p:sp>
        <p:nvSpPr>
          <p:cNvPr id="76" name="object 76"/>
          <p:cNvSpPr txBox="1"/>
          <p:nvPr/>
        </p:nvSpPr>
        <p:spPr>
          <a:xfrm>
            <a:off x="2538476" y="7869409"/>
            <a:ext cx="319405"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187">
                <a:latin typeface="Cambria Math"/>
                <a:cs typeface="Cambria Math"/>
              </a:rPr>
              <a:t>)(</a:t>
            </a:r>
            <a:r>
              <a:rPr dirty="0" sz="1000" spc="-125">
                <a:latin typeface="Cambria Math"/>
                <a:cs typeface="Cambria Math"/>
              </a:rPr>
              <a:t>𝑧𝑧</a:t>
            </a:r>
            <a:r>
              <a:rPr dirty="0" sz="1000" spc="-40">
                <a:latin typeface="Cambria Math"/>
                <a:cs typeface="Cambria Math"/>
              </a:rPr>
              <a:t> </a:t>
            </a:r>
            <a:r>
              <a:rPr dirty="0" sz="1000" spc="-285">
                <a:latin typeface="Cambria Math"/>
                <a:cs typeface="Cambria Math"/>
              </a:rPr>
              <a:t>𝜃𝜃</a:t>
            </a:r>
            <a:endParaRPr sz="1000">
              <a:latin typeface="Cambria Math"/>
              <a:cs typeface="Cambria Math"/>
            </a:endParaRPr>
          </a:p>
        </p:txBody>
      </p:sp>
      <p:sp>
        <p:nvSpPr>
          <p:cNvPr id="77" name="object 77"/>
          <p:cNvSpPr txBox="1"/>
          <p:nvPr/>
        </p:nvSpPr>
        <p:spPr>
          <a:xfrm>
            <a:off x="2338832" y="7933435"/>
            <a:ext cx="701040" cy="132080"/>
          </a:xfrm>
          <a:prstGeom prst="rect">
            <a:avLst/>
          </a:prstGeom>
        </p:spPr>
        <p:txBody>
          <a:bodyPr wrap="square" lIns="0" tIns="12065" rIns="0" bIns="0" rtlCol="0" vert="horz">
            <a:spAutoFit/>
          </a:bodyPr>
          <a:lstStyle/>
          <a:p>
            <a:pPr marL="12700">
              <a:lnSpc>
                <a:spcPct val="100000"/>
              </a:lnSpc>
              <a:spcBef>
                <a:spcPts val="95"/>
              </a:spcBef>
              <a:tabLst>
                <a:tab pos="375285" algn="l"/>
              </a:tabLst>
            </a:pPr>
            <a:r>
              <a:rPr dirty="0" sz="700" spc="-95">
                <a:latin typeface="Cambria Math"/>
                <a:cs typeface="Cambria Math"/>
              </a:rPr>
              <a:t>𝑐𝑐𝑠𝑠𝑥𝑥	</a:t>
            </a:r>
            <a:r>
              <a:rPr dirty="0" sz="700" spc="-225">
                <a:latin typeface="Cambria Math"/>
                <a:cs typeface="Cambria Math"/>
              </a:rPr>
              <a:t>𝑔𝑔</a:t>
            </a:r>
            <a:r>
              <a:rPr dirty="0" sz="700" spc="325">
                <a:latin typeface="Cambria Math"/>
                <a:cs typeface="Cambria Math"/>
              </a:rPr>
              <a:t> </a:t>
            </a:r>
            <a:r>
              <a:rPr dirty="0" sz="700" spc="-95">
                <a:latin typeface="Cambria Math"/>
                <a:cs typeface="Cambria Math"/>
              </a:rPr>
              <a:t>𝑐𝑐𝑠𝑠𝑥𝑥</a:t>
            </a:r>
            <a:endParaRPr sz="700">
              <a:latin typeface="Cambria Math"/>
              <a:cs typeface="Cambria Math"/>
            </a:endParaRPr>
          </a:p>
        </p:txBody>
      </p:sp>
      <p:sp>
        <p:nvSpPr>
          <p:cNvPr id="78" name="object 78"/>
          <p:cNvSpPr/>
          <p:nvPr/>
        </p:nvSpPr>
        <p:spPr>
          <a:xfrm>
            <a:off x="1597152" y="7887461"/>
            <a:ext cx="1493520" cy="0"/>
          </a:xfrm>
          <a:custGeom>
            <a:avLst/>
            <a:gdLst/>
            <a:ahLst/>
            <a:cxnLst/>
            <a:rect l="l" t="t" r="r" b="b"/>
            <a:pathLst>
              <a:path w="1493520" h="0">
                <a:moveTo>
                  <a:pt x="0" y="0"/>
                </a:moveTo>
                <a:lnTo>
                  <a:pt x="1493520" y="0"/>
                </a:lnTo>
              </a:path>
            </a:pathLst>
          </a:custGeom>
          <a:ln w="7619">
            <a:solidFill>
              <a:srgbClr val="000000"/>
            </a:solidFill>
          </a:ln>
        </p:spPr>
        <p:txBody>
          <a:bodyPr wrap="square" lIns="0" tIns="0" rIns="0" bIns="0" rtlCol="0"/>
          <a:lstStyle/>
          <a:p/>
        </p:txBody>
      </p:sp>
      <p:sp>
        <p:nvSpPr>
          <p:cNvPr id="79" name="object 79"/>
          <p:cNvSpPr txBox="1"/>
          <p:nvPr/>
        </p:nvSpPr>
        <p:spPr>
          <a:xfrm>
            <a:off x="4071574" y="7686558"/>
            <a:ext cx="1177290"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75">
                <a:latin typeface="Cambria Math"/>
                <a:cs typeface="Cambria Math"/>
              </a:rPr>
              <a:t>(</a:t>
            </a:r>
            <a:r>
              <a:rPr dirty="0" sz="1000" spc="-50">
                <a:latin typeface="Cambria Math"/>
                <a:cs typeface="Cambria Math"/>
              </a:rPr>
              <a:t>36.433𝑠𝑠𝑠𝑠</a:t>
            </a:r>
            <a:r>
              <a:rPr dirty="0" baseline="2777" sz="1500" spc="-75">
                <a:latin typeface="Cambria Math"/>
                <a:cs typeface="Cambria Math"/>
              </a:rPr>
              <a:t>)(</a:t>
            </a:r>
            <a:r>
              <a:rPr dirty="0" sz="1000" spc="-50">
                <a:latin typeface="Cambria Math"/>
                <a:cs typeface="Cambria Math"/>
              </a:rPr>
              <a:t>0.17812</a:t>
            </a:r>
            <a:r>
              <a:rPr dirty="0" baseline="2777" sz="1500" spc="-75">
                <a:latin typeface="Cambria Math"/>
                <a:cs typeface="Cambria Math"/>
              </a:rPr>
              <a:t>)</a:t>
            </a:r>
            <a:endParaRPr baseline="2777" sz="1500">
              <a:latin typeface="Cambria Math"/>
              <a:cs typeface="Cambria Math"/>
            </a:endParaRPr>
          </a:p>
        </p:txBody>
      </p:sp>
      <p:sp>
        <p:nvSpPr>
          <p:cNvPr id="80" name="object 80"/>
          <p:cNvSpPr/>
          <p:nvPr/>
        </p:nvSpPr>
        <p:spPr>
          <a:xfrm>
            <a:off x="3255264" y="7887461"/>
            <a:ext cx="2811780" cy="0"/>
          </a:xfrm>
          <a:custGeom>
            <a:avLst/>
            <a:gdLst/>
            <a:ahLst/>
            <a:cxnLst/>
            <a:rect l="l" t="t" r="r" b="b"/>
            <a:pathLst>
              <a:path w="2811779" h="0">
                <a:moveTo>
                  <a:pt x="0" y="0"/>
                </a:moveTo>
                <a:lnTo>
                  <a:pt x="2811780" y="0"/>
                </a:lnTo>
              </a:path>
            </a:pathLst>
          </a:custGeom>
          <a:ln w="7619">
            <a:solidFill>
              <a:srgbClr val="000000"/>
            </a:solidFill>
          </a:ln>
        </p:spPr>
        <p:txBody>
          <a:bodyPr wrap="square" lIns="0" tIns="0" rIns="0" bIns="0" rtlCol="0"/>
          <a:lstStyle/>
          <a:p/>
        </p:txBody>
      </p:sp>
      <p:sp>
        <p:nvSpPr>
          <p:cNvPr id="81" name="object 81"/>
          <p:cNvSpPr txBox="1"/>
          <p:nvPr/>
        </p:nvSpPr>
        <p:spPr>
          <a:xfrm>
            <a:off x="2999232" y="7881609"/>
            <a:ext cx="3576954" cy="177800"/>
          </a:xfrm>
          <a:prstGeom prst="rect">
            <a:avLst/>
          </a:prstGeom>
        </p:spPr>
        <p:txBody>
          <a:bodyPr wrap="square" lIns="0" tIns="12065" rIns="0" bIns="0" rtlCol="0" vert="horz">
            <a:spAutoFit/>
          </a:bodyPr>
          <a:lstStyle/>
          <a:p>
            <a:pPr marL="38100">
              <a:lnSpc>
                <a:spcPct val="100000"/>
              </a:lnSpc>
              <a:spcBef>
                <a:spcPts val="95"/>
              </a:spcBef>
            </a:pPr>
            <a:r>
              <a:rPr dirty="0" baseline="8333" sz="1500" spc="-7">
                <a:latin typeface="Cambria Math"/>
                <a:cs typeface="Cambria Math"/>
              </a:rPr>
              <a:t>) </a:t>
            </a:r>
            <a:r>
              <a:rPr dirty="0" baseline="41666" sz="1500" spc="-7">
                <a:latin typeface="Cambria Math"/>
                <a:cs typeface="Cambria Math"/>
              </a:rPr>
              <a:t>= </a:t>
            </a:r>
            <a:r>
              <a:rPr dirty="0" sz="1000" spc="-110">
                <a:latin typeface="Cambria Math"/>
                <a:cs typeface="Cambria Math"/>
              </a:rPr>
              <a:t>1.217𝑠𝑠𝑠𝑠 </a:t>
            </a:r>
            <a:r>
              <a:rPr dirty="0" sz="1000" spc="-5">
                <a:latin typeface="Cambria Math"/>
                <a:cs typeface="Cambria Math"/>
              </a:rPr>
              <a:t>+ </a:t>
            </a:r>
            <a:r>
              <a:rPr dirty="0" sz="1000" spc="-165">
                <a:latin typeface="Cambria Math"/>
                <a:cs typeface="Cambria Math"/>
              </a:rPr>
              <a:t>�1 </a:t>
            </a:r>
            <a:r>
              <a:rPr dirty="0" sz="1000" spc="-5">
                <a:latin typeface="Cambria Math"/>
                <a:cs typeface="Cambria Math"/>
              </a:rPr>
              <a:t>+ </a:t>
            </a:r>
            <a:r>
              <a:rPr dirty="0" sz="1000" spc="-25">
                <a:latin typeface="Cambria Math"/>
                <a:cs typeface="Cambria Math"/>
              </a:rPr>
              <a:t>2.5</a:t>
            </a:r>
            <a:r>
              <a:rPr dirty="0" baseline="2777" sz="1500" spc="-37">
                <a:latin typeface="Cambria Math"/>
                <a:cs typeface="Cambria Math"/>
              </a:rPr>
              <a:t>(</a:t>
            </a:r>
            <a:r>
              <a:rPr dirty="0" sz="1000" spc="-25">
                <a:latin typeface="Cambria Math"/>
                <a:cs typeface="Cambria Math"/>
              </a:rPr>
              <a:t>0.17812</a:t>
            </a:r>
            <a:r>
              <a:rPr dirty="0" baseline="2777" sz="1500" spc="-37">
                <a:latin typeface="Cambria Math"/>
                <a:cs typeface="Cambria Math"/>
              </a:rPr>
              <a:t>)</a:t>
            </a:r>
            <a:r>
              <a:rPr dirty="0" sz="1000" spc="-25">
                <a:latin typeface="Cambria Math"/>
                <a:cs typeface="Cambria Math"/>
              </a:rPr>
              <a:t>�</a:t>
            </a:r>
            <a:r>
              <a:rPr dirty="0" baseline="2777" sz="1500" spc="-37">
                <a:latin typeface="Cambria Math"/>
                <a:cs typeface="Cambria Math"/>
              </a:rPr>
              <a:t>(</a:t>
            </a:r>
            <a:r>
              <a:rPr dirty="0" sz="1000" spc="-25">
                <a:latin typeface="Cambria Math"/>
                <a:cs typeface="Cambria Math"/>
              </a:rPr>
              <a:t>165.339𝑠𝑠</a:t>
            </a:r>
            <a:r>
              <a:rPr dirty="0" baseline="2777" sz="1500" spc="-37">
                <a:latin typeface="Cambria Math"/>
                <a:cs typeface="Cambria Math"/>
              </a:rPr>
              <a:t>)(</a:t>
            </a:r>
            <a:r>
              <a:rPr dirty="0" sz="1000" spc="-25">
                <a:latin typeface="Cambria Math"/>
                <a:cs typeface="Cambria Math"/>
              </a:rPr>
              <a:t>0.17812</a:t>
            </a:r>
            <a:r>
              <a:rPr dirty="0" baseline="2777" sz="1500" spc="-37">
                <a:latin typeface="Cambria Math"/>
                <a:cs typeface="Cambria Math"/>
              </a:rPr>
              <a:t>) </a:t>
            </a:r>
            <a:r>
              <a:rPr dirty="0" baseline="41666" sz="1500" spc="-7">
                <a:latin typeface="Cambria Math"/>
                <a:cs typeface="Cambria Math"/>
              </a:rPr>
              <a:t>=</a:t>
            </a:r>
            <a:r>
              <a:rPr dirty="0" baseline="41666" sz="1500" spc="-75">
                <a:latin typeface="Cambria Math"/>
                <a:cs typeface="Cambria Math"/>
              </a:rPr>
              <a:t> </a:t>
            </a:r>
            <a:r>
              <a:rPr dirty="0" baseline="41666" sz="1500" spc="-44">
                <a:latin typeface="Cambria Math"/>
                <a:cs typeface="Cambria Math"/>
              </a:rPr>
              <a:t>1.256</a:t>
            </a:r>
            <a:endParaRPr baseline="41666" sz="1500">
              <a:latin typeface="Cambria Math"/>
              <a:cs typeface="Cambria Math"/>
            </a:endParaRPr>
          </a:p>
        </p:txBody>
      </p:sp>
      <p:sp>
        <p:nvSpPr>
          <p:cNvPr id="83" name="object 83"/>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41</a:t>
            </a:r>
          </a:p>
        </p:txBody>
      </p:sp>
      <p:sp>
        <p:nvSpPr>
          <p:cNvPr id="82" name="object 82"/>
          <p:cNvSpPr txBox="1"/>
          <p:nvPr/>
        </p:nvSpPr>
        <p:spPr>
          <a:xfrm>
            <a:off x="635000" y="8030313"/>
            <a:ext cx="3683000" cy="507365"/>
          </a:xfrm>
          <a:prstGeom prst="rect">
            <a:avLst/>
          </a:prstGeom>
        </p:spPr>
        <p:txBody>
          <a:bodyPr wrap="square" lIns="0" tIns="100965" rIns="0" bIns="0" rtlCol="0" vert="horz">
            <a:spAutoFit/>
          </a:bodyPr>
          <a:lstStyle/>
          <a:p>
            <a:pPr marL="50800">
              <a:lnSpc>
                <a:spcPct val="100000"/>
              </a:lnSpc>
              <a:spcBef>
                <a:spcPts val="795"/>
              </a:spcBef>
            </a:pPr>
            <a:r>
              <a:rPr dirty="0" sz="1000" spc="-5" i="1">
                <a:latin typeface="Times New Roman"/>
                <a:cs typeface="Times New Roman"/>
              </a:rPr>
              <a:t>When </a:t>
            </a:r>
            <a:r>
              <a:rPr dirty="0" sz="1000" spc="-270">
                <a:latin typeface="Cambria Math"/>
                <a:cs typeface="Cambria Math"/>
              </a:rPr>
              <a:t>𝐹𝐹𝑆𝑆</a:t>
            </a:r>
            <a:r>
              <a:rPr dirty="0" baseline="-15873" sz="1050" spc="-405">
                <a:latin typeface="Cambria Math"/>
                <a:cs typeface="Cambria Math"/>
              </a:rPr>
              <a:t>𝑒𝑒</a:t>
            </a:r>
            <a:r>
              <a:rPr dirty="0" baseline="-15873" sz="1050" spc="284">
                <a:latin typeface="Cambria Math"/>
                <a:cs typeface="Cambria Math"/>
              </a:rPr>
              <a:t> </a:t>
            </a:r>
            <a:r>
              <a:rPr dirty="0" sz="1000" spc="-5">
                <a:latin typeface="Cambria Math"/>
                <a:cs typeface="Cambria Math"/>
              </a:rPr>
              <a:t>&lt; </a:t>
            </a:r>
            <a:r>
              <a:rPr dirty="0" sz="1000" spc="-245">
                <a:latin typeface="Cambria Math"/>
                <a:cs typeface="Cambria Math"/>
              </a:rPr>
              <a:t>𝐹𝐹𝑆𝑆</a:t>
            </a:r>
            <a:r>
              <a:rPr dirty="0" baseline="-15873" sz="1050" spc="-367">
                <a:latin typeface="Cambria Math"/>
                <a:cs typeface="Cambria Math"/>
              </a:rPr>
              <a:t>𝑐𝑐𝑔𝑔</a:t>
            </a:r>
            <a:r>
              <a:rPr dirty="0" baseline="-15873" sz="1050" spc="-120">
                <a:latin typeface="Cambria Math"/>
                <a:cs typeface="Cambria Math"/>
              </a:rPr>
              <a:t> </a:t>
            </a:r>
            <a:r>
              <a:rPr dirty="0" sz="1000" spc="-5">
                <a:latin typeface="Cambria Math"/>
                <a:cs typeface="Cambria Math"/>
              </a:rPr>
              <a:t>, </a:t>
            </a:r>
            <a:r>
              <a:rPr dirty="0" sz="1000" spc="-270">
                <a:latin typeface="Cambria Math"/>
                <a:cs typeface="Cambria Math"/>
              </a:rPr>
              <a:t>𝐹𝐹𝑆𝑆</a:t>
            </a:r>
            <a:r>
              <a:rPr dirty="0" baseline="-15873" sz="1050" spc="-405">
                <a:latin typeface="Cambria Math"/>
                <a:cs typeface="Cambria Math"/>
              </a:rPr>
              <a:t>𝑒𝑒</a:t>
            </a:r>
            <a:r>
              <a:rPr dirty="0" baseline="-15873" sz="1050" spc="292">
                <a:latin typeface="Cambria Math"/>
                <a:cs typeface="Cambria Math"/>
              </a:rPr>
              <a:t> </a:t>
            </a:r>
            <a:r>
              <a:rPr dirty="0" sz="1000" spc="-5">
                <a:latin typeface="Cambria Math"/>
                <a:cs typeface="Cambria Math"/>
              </a:rPr>
              <a:t>= </a:t>
            </a:r>
            <a:r>
              <a:rPr dirty="0" sz="1000" spc="-245">
                <a:latin typeface="Cambria Math"/>
                <a:cs typeface="Cambria Math"/>
              </a:rPr>
              <a:t>𝐹𝐹𝑆𝑆</a:t>
            </a:r>
            <a:r>
              <a:rPr dirty="0" baseline="-15873" sz="1050" spc="-367">
                <a:latin typeface="Cambria Math"/>
                <a:cs typeface="Cambria Math"/>
              </a:rPr>
              <a:t>𝑐𝑐𝑔𝑔</a:t>
            </a:r>
            <a:r>
              <a:rPr dirty="0" baseline="-15873" sz="1050" spc="622">
                <a:latin typeface="Cambria Math"/>
                <a:cs typeface="Cambria Math"/>
              </a:rPr>
              <a:t> </a:t>
            </a:r>
            <a:r>
              <a:rPr dirty="0" sz="1000" spc="-5">
                <a:latin typeface="Cambria Math"/>
                <a:cs typeface="Cambria Math"/>
              </a:rPr>
              <a:t>∴ </a:t>
            </a:r>
            <a:r>
              <a:rPr dirty="0" sz="1000" spc="-270">
                <a:latin typeface="Cambria Math"/>
                <a:cs typeface="Cambria Math"/>
              </a:rPr>
              <a:t>𝐹𝐹𝑆𝑆</a:t>
            </a:r>
            <a:r>
              <a:rPr dirty="0" baseline="-15873" sz="1050" spc="-405">
                <a:latin typeface="Cambria Math"/>
                <a:cs typeface="Cambria Math"/>
              </a:rPr>
              <a:t>𝑒𝑒</a:t>
            </a:r>
            <a:r>
              <a:rPr dirty="0" baseline="-15873" sz="1050" spc="292">
                <a:latin typeface="Cambria Math"/>
                <a:cs typeface="Cambria Math"/>
              </a:rPr>
              <a:t> </a:t>
            </a:r>
            <a:r>
              <a:rPr dirty="0" sz="1000" spc="-5">
                <a:latin typeface="Cambria Math"/>
                <a:cs typeface="Cambria Math"/>
              </a:rPr>
              <a:t>=</a:t>
            </a:r>
            <a:r>
              <a:rPr dirty="0" sz="1000">
                <a:latin typeface="Cambria Math"/>
                <a:cs typeface="Cambria Math"/>
              </a:rPr>
              <a:t> </a:t>
            </a:r>
            <a:r>
              <a:rPr dirty="0" sz="1000" spc="-5">
                <a:latin typeface="Cambria Math"/>
                <a:cs typeface="Cambria Math"/>
              </a:rPr>
              <a:t>1.5</a:t>
            </a:r>
            <a:endParaRPr sz="1000">
              <a:latin typeface="Cambria Math"/>
              <a:cs typeface="Cambria Math"/>
            </a:endParaRPr>
          </a:p>
          <a:p>
            <a:pPr algn="r" marR="43180">
              <a:lnSpc>
                <a:spcPct val="100000"/>
              </a:lnSpc>
              <a:spcBef>
                <a:spcPts val="695"/>
              </a:spcBef>
            </a:pPr>
            <a:r>
              <a:rPr dirty="0" sz="1000" spc="-270">
                <a:latin typeface="Cambria Math"/>
                <a:cs typeface="Cambria Math"/>
              </a:rPr>
              <a:t>𝐹𝐹𝑆𝑆</a:t>
            </a:r>
            <a:r>
              <a:rPr dirty="0" baseline="-15873" sz="1050" spc="-405">
                <a:latin typeface="Cambria Math"/>
                <a:cs typeface="Cambria Math"/>
              </a:rPr>
              <a:t>𝑒𝑒</a:t>
            </a:r>
            <a:r>
              <a:rPr dirty="0" baseline="-15873" sz="1050" spc="247">
                <a:latin typeface="Cambria Math"/>
                <a:cs typeface="Cambria Math"/>
              </a:rPr>
              <a:t> </a:t>
            </a:r>
            <a:r>
              <a:rPr dirty="0" sz="1000" spc="-5">
                <a:latin typeface="Cambria Math"/>
                <a:cs typeface="Cambria Math"/>
              </a:rPr>
              <a:t>≥ 1.5</a:t>
            </a:r>
            <a:r>
              <a:rPr dirty="0" sz="1000" spc="55">
                <a:latin typeface="Cambria Math"/>
                <a:cs typeface="Cambria Math"/>
              </a:rPr>
              <a:t> </a:t>
            </a:r>
            <a:r>
              <a:rPr dirty="0" sz="1000" b="1">
                <a:latin typeface="Times New Roman"/>
                <a:cs typeface="Times New Roman"/>
              </a:rPr>
              <a:t>OK</a:t>
            </a:r>
            <a:endParaRPr sz="1000">
              <a:latin typeface="Times New Roman"/>
              <a:cs typeface="Times New Roman"/>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60273" y="438403"/>
            <a:ext cx="6454140" cy="3797300"/>
          </a:xfrm>
          <a:prstGeom prst="rect">
            <a:avLst/>
          </a:prstGeom>
        </p:spPr>
        <p:txBody>
          <a:bodyPr wrap="square" lIns="0" tIns="12700" rIns="0" bIns="0" rtlCol="0" vert="horz">
            <a:spAutoFit/>
          </a:bodyPr>
          <a:lstStyle/>
          <a:p>
            <a:pPr marL="323342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0">
                <a:latin typeface="Times New Roman"/>
                <a:cs typeface="Times New Roman"/>
              </a:rPr>
              <a:t> </a:t>
            </a:r>
            <a:r>
              <a:rPr dirty="0" sz="800" spc="-5">
                <a:latin typeface="Times New Roman"/>
                <a:cs typeface="Times New Roman"/>
              </a:rPr>
              <a:t>(11/16/2022)</a:t>
            </a:r>
            <a:endParaRPr sz="8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lvl="1" marL="391160" indent="-366395">
              <a:lnSpc>
                <a:spcPct val="100000"/>
              </a:lnSpc>
              <a:spcBef>
                <a:spcPts val="545"/>
              </a:spcBef>
              <a:buFont typeface="Arial"/>
              <a:buAutoNum type="arabicPeriod" startAt="5"/>
              <a:tabLst>
                <a:tab pos="391160" algn="l"/>
                <a:tab pos="391795" algn="l"/>
              </a:tabLst>
            </a:pPr>
            <a:r>
              <a:rPr dirty="0" sz="1200" spc="-5" b="1">
                <a:latin typeface="Arial"/>
                <a:cs typeface="Arial"/>
              </a:rPr>
              <a:t>S</a:t>
            </a:r>
            <a:r>
              <a:rPr dirty="0" sz="1200" spc="-5" b="1">
                <a:latin typeface="Arial"/>
                <a:cs typeface="Arial"/>
              </a:rPr>
              <a:t>tep </a:t>
            </a:r>
            <a:r>
              <a:rPr dirty="0" sz="1200" b="1">
                <a:latin typeface="Arial"/>
                <a:cs typeface="Arial"/>
              </a:rPr>
              <a:t>5 – </a:t>
            </a:r>
            <a:r>
              <a:rPr dirty="0" sz="1200" spc="-5" b="1">
                <a:latin typeface="Arial"/>
                <a:cs typeface="Arial"/>
              </a:rPr>
              <a:t>Revise Shipping</a:t>
            </a:r>
            <a:r>
              <a:rPr dirty="0" sz="1200" b="1">
                <a:latin typeface="Arial"/>
                <a:cs typeface="Arial"/>
              </a:rPr>
              <a:t> </a:t>
            </a:r>
            <a:r>
              <a:rPr dirty="0" sz="1200" spc="-5" b="1">
                <a:latin typeface="Arial"/>
                <a:cs typeface="Arial"/>
              </a:rPr>
              <a:t>Design</a:t>
            </a:r>
            <a:endParaRPr sz="1200">
              <a:latin typeface="Arial"/>
              <a:cs typeface="Arial"/>
            </a:endParaRPr>
          </a:p>
          <a:p>
            <a:pPr marL="25400" marR="297815">
              <a:lnSpc>
                <a:spcPts val="1150"/>
              </a:lnSpc>
              <a:spcBef>
                <a:spcPts val="330"/>
              </a:spcBef>
            </a:pPr>
            <a:r>
              <a:rPr dirty="0" sz="1000" spc="-5">
                <a:latin typeface="Times New Roman"/>
                <a:cs typeface="Times New Roman"/>
              </a:rPr>
              <a:t>Up to this </a:t>
            </a:r>
            <a:r>
              <a:rPr dirty="0" sz="1000">
                <a:latin typeface="Times New Roman"/>
                <a:cs typeface="Times New Roman"/>
              </a:rPr>
              <a:t>point </a:t>
            </a:r>
            <a:r>
              <a:rPr dirty="0" sz="1000" spc="-5">
                <a:latin typeface="Times New Roman"/>
                <a:cs typeface="Times New Roman"/>
              </a:rPr>
              <a:t>initial concrete strength, final concrete strength, </a:t>
            </a:r>
            <a:r>
              <a:rPr dirty="0" sz="1000" spc="-10">
                <a:latin typeface="Times New Roman"/>
                <a:cs typeface="Times New Roman"/>
              </a:rPr>
              <a:t>and </a:t>
            </a:r>
            <a:r>
              <a:rPr dirty="0" sz="1000" spc="-5">
                <a:latin typeface="Times New Roman"/>
                <a:cs typeface="Times New Roman"/>
              </a:rPr>
              <a:t>temporary strand requirements </a:t>
            </a:r>
            <a:r>
              <a:rPr dirty="0" sz="1000">
                <a:latin typeface="Times New Roman"/>
                <a:cs typeface="Times New Roman"/>
              </a:rPr>
              <a:t>have </a:t>
            </a:r>
            <a:r>
              <a:rPr dirty="0" sz="1000" spc="-5">
                <a:latin typeface="Times New Roman"/>
                <a:cs typeface="Times New Roman"/>
              </a:rPr>
              <a:t>been estimated  based </a:t>
            </a:r>
            <a:r>
              <a:rPr dirty="0" sz="1000">
                <a:latin typeface="Times New Roman"/>
                <a:cs typeface="Times New Roman"/>
              </a:rPr>
              <a:t>on </a:t>
            </a:r>
            <a:r>
              <a:rPr dirty="0" sz="1000" spc="-5">
                <a:latin typeface="Times New Roman"/>
                <a:cs typeface="Times New Roman"/>
              </a:rPr>
              <a:t>assumed values. This design step verifies the shipping stability</a:t>
            </a:r>
            <a:r>
              <a:rPr dirty="0" sz="1000" spc="75">
                <a:latin typeface="Times New Roman"/>
                <a:cs typeface="Times New Roman"/>
              </a:rPr>
              <a:t> </a:t>
            </a:r>
            <a:r>
              <a:rPr dirty="0" sz="1000" spc="-5">
                <a:latin typeface="Times New Roman"/>
                <a:cs typeface="Times New Roman"/>
              </a:rPr>
              <a:t>design.</a:t>
            </a:r>
            <a:endParaRPr sz="1000">
              <a:latin typeface="Times New Roman"/>
              <a:cs typeface="Times New Roman"/>
            </a:endParaRPr>
          </a:p>
          <a:p>
            <a:pPr algn="just" marL="25400" marR="85090">
              <a:lnSpc>
                <a:spcPts val="1150"/>
              </a:lnSpc>
              <a:spcBef>
                <a:spcPts val="590"/>
              </a:spcBef>
            </a:pPr>
            <a:r>
              <a:rPr dirty="0" sz="1000" spc="-5">
                <a:latin typeface="Times New Roman"/>
                <a:cs typeface="Times New Roman"/>
              </a:rPr>
              <a:t>Per the WSDOT Standard Specifications, </a:t>
            </a:r>
            <a:r>
              <a:rPr dirty="0" sz="1000" spc="-10">
                <a:latin typeface="Times New Roman"/>
                <a:cs typeface="Times New Roman"/>
              </a:rPr>
              <a:t>WF </a:t>
            </a:r>
            <a:r>
              <a:rPr dirty="0" sz="1000" spc="-5">
                <a:latin typeface="Times New Roman"/>
                <a:cs typeface="Times New Roman"/>
              </a:rPr>
              <a:t>girders can </a:t>
            </a:r>
            <a:r>
              <a:rPr dirty="0" sz="1000">
                <a:latin typeface="Times New Roman"/>
                <a:cs typeface="Times New Roman"/>
              </a:rPr>
              <a:t>be </a:t>
            </a:r>
            <a:r>
              <a:rPr dirty="0" sz="1000" spc="-5">
                <a:latin typeface="Times New Roman"/>
                <a:cs typeface="Times New Roman"/>
              </a:rPr>
              <a:t>shipped as soon as </a:t>
            </a:r>
            <a:r>
              <a:rPr dirty="0" sz="1000" spc="-10">
                <a:latin typeface="Times New Roman"/>
                <a:cs typeface="Times New Roman"/>
              </a:rPr>
              <a:t>10 </a:t>
            </a:r>
            <a:r>
              <a:rPr dirty="0" sz="1000" spc="-5">
                <a:latin typeface="Times New Roman"/>
                <a:cs typeface="Times New Roman"/>
              </a:rPr>
              <a:t>days </a:t>
            </a:r>
            <a:r>
              <a:rPr dirty="0" sz="1000" spc="-10">
                <a:latin typeface="Times New Roman"/>
                <a:cs typeface="Times New Roman"/>
              </a:rPr>
              <a:t>and </a:t>
            </a:r>
            <a:r>
              <a:rPr dirty="0" sz="1000" spc="-5">
                <a:latin typeface="Times New Roman"/>
                <a:cs typeface="Times New Roman"/>
              </a:rPr>
              <a:t>as late as </a:t>
            </a:r>
            <a:r>
              <a:rPr dirty="0" sz="1000">
                <a:latin typeface="Times New Roman"/>
                <a:cs typeface="Times New Roman"/>
              </a:rPr>
              <a:t>90 </a:t>
            </a:r>
            <a:r>
              <a:rPr dirty="0" sz="1000" spc="-5">
                <a:latin typeface="Times New Roman"/>
                <a:cs typeface="Times New Roman"/>
              </a:rPr>
              <a:t>days. The effective  prestress force and camber vary during this time range. The analysis is conservative when using the effective prestress force  at </a:t>
            </a:r>
            <a:r>
              <a:rPr dirty="0" sz="1000">
                <a:latin typeface="Times New Roman"/>
                <a:cs typeface="Times New Roman"/>
              </a:rPr>
              <a:t>10 </a:t>
            </a:r>
            <a:r>
              <a:rPr dirty="0" sz="1000" spc="-5">
                <a:latin typeface="Times New Roman"/>
                <a:cs typeface="Times New Roman"/>
              </a:rPr>
              <a:t>days and the camber at </a:t>
            </a:r>
            <a:r>
              <a:rPr dirty="0" sz="1000" spc="-10">
                <a:latin typeface="Times New Roman"/>
                <a:cs typeface="Times New Roman"/>
              </a:rPr>
              <a:t>90 </a:t>
            </a:r>
            <a:r>
              <a:rPr dirty="0" sz="1000">
                <a:latin typeface="Times New Roman"/>
                <a:cs typeface="Times New Roman"/>
              </a:rPr>
              <a:t>days </a:t>
            </a:r>
            <a:r>
              <a:rPr dirty="0" sz="1000" spc="-5">
                <a:latin typeface="Times New Roman"/>
                <a:cs typeface="Times New Roman"/>
              </a:rPr>
              <a:t>(BDM</a:t>
            </a:r>
            <a:r>
              <a:rPr dirty="0" sz="1000" spc="40">
                <a:latin typeface="Times New Roman"/>
                <a:cs typeface="Times New Roman"/>
              </a:rPr>
              <a:t> </a:t>
            </a:r>
            <a:r>
              <a:rPr dirty="0" sz="1000" spc="-5">
                <a:latin typeface="Times New Roman"/>
                <a:cs typeface="Times New Roman"/>
              </a:rPr>
              <a:t>5.6.3.D.6).</a:t>
            </a:r>
            <a:endParaRPr sz="1000">
              <a:latin typeface="Times New Roman"/>
              <a:cs typeface="Times New Roman"/>
            </a:endParaRPr>
          </a:p>
          <a:p>
            <a:pPr>
              <a:lnSpc>
                <a:spcPct val="100000"/>
              </a:lnSpc>
              <a:spcBef>
                <a:spcPts val="25"/>
              </a:spcBef>
            </a:pPr>
            <a:endParaRPr sz="950">
              <a:latin typeface="Times New Roman"/>
              <a:cs typeface="Times New Roman"/>
            </a:endParaRPr>
          </a:p>
          <a:p>
            <a:pPr lvl="2" marL="482600" indent="-457834">
              <a:lnSpc>
                <a:spcPct val="100000"/>
              </a:lnSpc>
              <a:buClr>
                <a:srgbClr val="0000FF"/>
              </a:buClr>
              <a:buFont typeface="Arial"/>
              <a:buAutoNum type="arabicPeriod"/>
              <a:tabLst>
                <a:tab pos="483234" algn="l"/>
              </a:tabLst>
            </a:pPr>
            <a:r>
              <a:rPr dirty="0" sz="1200" spc="-5">
                <a:solidFill>
                  <a:srgbClr val="0000FF"/>
                </a:solidFill>
                <a:latin typeface="Arial"/>
                <a:cs typeface="Arial"/>
              </a:rPr>
              <a:t>Est</a:t>
            </a:r>
            <a:r>
              <a:rPr dirty="0" sz="1200" spc="-5">
                <a:solidFill>
                  <a:srgbClr val="0000FF"/>
                </a:solidFill>
                <a:latin typeface="Arial"/>
                <a:cs typeface="Arial"/>
              </a:rPr>
              <a:t>imate Prestress Losses </a:t>
            </a:r>
            <a:r>
              <a:rPr dirty="0" sz="1200">
                <a:solidFill>
                  <a:srgbClr val="0000FF"/>
                </a:solidFill>
                <a:latin typeface="Arial"/>
                <a:cs typeface="Arial"/>
              </a:rPr>
              <a:t>at</a:t>
            </a:r>
            <a:r>
              <a:rPr dirty="0" sz="1200" spc="5">
                <a:solidFill>
                  <a:srgbClr val="0000FF"/>
                </a:solidFill>
                <a:latin typeface="Arial"/>
                <a:cs typeface="Arial"/>
              </a:rPr>
              <a:t> </a:t>
            </a:r>
            <a:r>
              <a:rPr dirty="0" sz="1200" spc="-5">
                <a:solidFill>
                  <a:srgbClr val="0000FF"/>
                </a:solidFill>
                <a:latin typeface="Arial"/>
                <a:cs typeface="Arial"/>
              </a:rPr>
              <a:t>Shipping</a:t>
            </a:r>
            <a:endParaRPr sz="1200">
              <a:latin typeface="Arial"/>
              <a:cs typeface="Arial"/>
            </a:endParaRPr>
          </a:p>
          <a:p>
            <a:pPr marL="25400">
              <a:lnSpc>
                <a:spcPct val="100000"/>
              </a:lnSpc>
              <a:spcBef>
                <a:spcPts val="250"/>
              </a:spcBef>
            </a:pPr>
            <a:r>
              <a:rPr dirty="0" sz="1000" spc="-5">
                <a:latin typeface="Times New Roman"/>
                <a:cs typeface="Times New Roman"/>
              </a:rPr>
              <a:t>Assume hauling to occur as soon as possible (10</a:t>
            </a:r>
            <a:r>
              <a:rPr dirty="0" sz="1000" spc="45">
                <a:latin typeface="Times New Roman"/>
                <a:cs typeface="Times New Roman"/>
              </a:rPr>
              <a:t> </a:t>
            </a:r>
            <a:r>
              <a:rPr dirty="0" sz="1000" spc="-5">
                <a:latin typeface="Times New Roman"/>
                <a:cs typeface="Times New Roman"/>
              </a:rPr>
              <a:t>days)</a:t>
            </a:r>
            <a:endParaRPr sz="1000">
              <a:latin typeface="Times New Roman"/>
              <a:cs typeface="Times New Roman"/>
            </a:endParaRPr>
          </a:p>
          <a:p>
            <a:pPr>
              <a:lnSpc>
                <a:spcPct val="100000"/>
              </a:lnSpc>
              <a:spcBef>
                <a:spcPts val="50"/>
              </a:spcBef>
            </a:pPr>
            <a:endParaRPr sz="950">
              <a:latin typeface="Times New Roman"/>
              <a:cs typeface="Times New Roman"/>
            </a:endParaRPr>
          </a:p>
          <a:p>
            <a:pPr lvl="3" marL="574040" indent="-549275">
              <a:lnSpc>
                <a:spcPct val="100000"/>
              </a:lnSpc>
              <a:buFont typeface="Times New Roman"/>
              <a:buAutoNum type="arabicPeriod"/>
              <a:tabLst>
                <a:tab pos="574040" algn="l"/>
                <a:tab pos="574675" algn="l"/>
              </a:tabLst>
            </a:pPr>
            <a:r>
              <a:rPr dirty="0" sz="1200" spc="-5" i="1">
                <a:latin typeface="Arial"/>
                <a:cs typeface="Arial"/>
              </a:rPr>
              <a:t>In</a:t>
            </a:r>
            <a:r>
              <a:rPr dirty="0" sz="1200" spc="-5" i="1">
                <a:latin typeface="Arial"/>
                <a:cs typeface="Arial"/>
              </a:rPr>
              <a:t>itial</a:t>
            </a:r>
            <a:r>
              <a:rPr dirty="0" sz="1200" spc="-10" i="1">
                <a:latin typeface="Arial"/>
                <a:cs typeface="Arial"/>
              </a:rPr>
              <a:t> </a:t>
            </a:r>
            <a:r>
              <a:rPr dirty="0" sz="1200" spc="-5" i="1">
                <a:latin typeface="Arial"/>
                <a:cs typeface="Arial"/>
              </a:rPr>
              <a:t>Relaxation</a:t>
            </a:r>
            <a:endParaRPr sz="1200">
              <a:latin typeface="Arial"/>
              <a:cs typeface="Arial"/>
            </a:endParaRPr>
          </a:p>
          <a:p>
            <a:pPr marL="25400">
              <a:lnSpc>
                <a:spcPct val="100000"/>
              </a:lnSpc>
              <a:spcBef>
                <a:spcPts val="250"/>
              </a:spcBef>
            </a:pPr>
            <a:r>
              <a:rPr dirty="0" sz="1000" spc="-5">
                <a:latin typeface="Times New Roman"/>
                <a:cs typeface="Times New Roman"/>
              </a:rPr>
              <a:t>See 4.4.1.1</a:t>
            </a:r>
            <a:endParaRPr sz="1000">
              <a:latin typeface="Times New Roman"/>
              <a:cs typeface="Times New Roman"/>
            </a:endParaRPr>
          </a:p>
          <a:p>
            <a:pPr>
              <a:lnSpc>
                <a:spcPct val="100000"/>
              </a:lnSpc>
              <a:spcBef>
                <a:spcPts val="50"/>
              </a:spcBef>
            </a:pPr>
            <a:endParaRPr sz="950">
              <a:latin typeface="Times New Roman"/>
              <a:cs typeface="Times New Roman"/>
            </a:endParaRPr>
          </a:p>
          <a:p>
            <a:pPr lvl="3" marL="574040" indent="-549275">
              <a:lnSpc>
                <a:spcPct val="100000"/>
              </a:lnSpc>
              <a:buFont typeface="Times New Roman"/>
              <a:buAutoNum type="arabicPeriod" startAt="2"/>
              <a:tabLst>
                <a:tab pos="574040" algn="l"/>
                <a:tab pos="574675" algn="l"/>
              </a:tabLst>
            </a:pPr>
            <a:r>
              <a:rPr dirty="0" sz="1200" spc="-5" i="1">
                <a:latin typeface="Arial"/>
                <a:cs typeface="Arial"/>
              </a:rPr>
              <a:t>E</a:t>
            </a:r>
            <a:r>
              <a:rPr dirty="0" sz="1200" spc="-5" i="1">
                <a:latin typeface="Arial"/>
                <a:cs typeface="Arial"/>
              </a:rPr>
              <a:t>lastic Shortening</a:t>
            </a:r>
            <a:endParaRPr sz="1200">
              <a:latin typeface="Arial"/>
              <a:cs typeface="Arial"/>
            </a:endParaRPr>
          </a:p>
          <a:p>
            <a:pPr marL="25400">
              <a:lnSpc>
                <a:spcPct val="100000"/>
              </a:lnSpc>
              <a:spcBef>
                <a:spcPts val="245"/>
              </a:spcBef>
            </a:pPr>
            <a:r>
              <a:rPr dirty="0" sz="1000" spc="-5">
                <a:latin typeface="Times New Roman"/>
                <a:cs typeface="Times New Roman"/>
              </a:rPr>
              <a:t>See 4.4.1.2</a:t>
            </a:r>
            <a:endParaRPr sz="1000">
              <a:latin typeface="Times New Roman"/>
              <a:cs typeface="Times New Roman"/>
            </a:endParaRPr>
          </a:p>
          <a:p>
            <a:pPr>
              <a:lnSpc>
                <a:spcPct val="100000"/>
              </a:lnSpc>
              <a:spcBef>
                <a:spcPts val="55"/>
              </a:spcBef>
            </a:pPr>
            <a:endParaRPr sz="950">
              <a:latin typeface="Times New Roman"/>
              <a:cs typeface="Times New Roman"/>
            </a:endParaRPr>
          </a:p>
          <a:p>
            <a:pPr lvl="3" marL="574040" indent="-549275">
              <a:lnSpc>
                <a:spcPct val="100000"/>
              </a:lnSpc>
              <a:buFont typeface="Times New Roman"/>
              <a:buAutoNum type="arabicPeriod" startAt="3"/>
              <a:tabLst>
                <a:tab pos="574040" algn="l"/>
                <a:tab pos="574675" algn="l"/>
              </a:tabLst>
            </a:pPr>
            <a:r>
              <a:rPr dirty="0" sz="1200" spc="-5" i="1">
                <a:latin typeface="Arial"/>
                <a:cs typeface="Arial"/>
              </a:rPr>
              <a:t>Sh</a:t>
            </a:r>
            <a:r>
              <a:rPr dirty="0" sz="1200" spc="-5" i="1">
                <a:latin typeface="Arial"/>
                <a:cs typeface="Arial"/>
              </a:rPr>
              <a:t>rinkage </a:t>
            </a:r>
            <a:r>
              <a:rPr dirty="0" sz="1200" i="1">
                <a:latin typeface="Arial"/>
                <a:cs typeface="Arial"/>
              </a:rPr>
              <a:t>of </a:t>
            </a:r>
            <a:r>
              <a:rPr dirty="0" sz="1200" spc="-5" i="1">
                <a:latin typeface="Arial"/>
                <a:cs typeface="Arial"/>
              </a:rPr>
              <a:t>Girder</a:t>
            </a:r>
            <a:r>
              <a:rPr dirty="0" sz="1200" spc="-10" i="1">
                <a:latin typeface="Arial"/>
                <a:cs typeface="Arial"/>
              </a:rPr>
              <a:t> </a:t>
            </a:r>
            <a:r>
              <a:rPr dirty="0" sz="1200" spc="-5" i="1">
                <a:latin typeface="Arial"/>
                <a:cs typeface="Arial"/>
              </a:rPr>
              <a:t>Concrete</a:t>
            </a:r>
            <a:endParaRPr sz="1200">
              <a:latin typeface="Arial"/>
              <a:cs typeface="Arial"/>
            </a:endParaRPr>
          </a:p>
          <a:p>
            <a:pPr algn="ctr" marR="3175">
              <a:lnSpc>
                <a:spcPct val="100000"/>
              </a:lnSpc>
              <a:spcBef>
                <a:spcPts val="464"/>
              </a:spcBef>
            </a:pPr>
            <a:r>
              <a:rPr dirty="0" baseline="11111" sz="1500" spc="-330">
                <a:latin typeface="Cambria Math"/>
                <a:cs typeface="Cambria Math"/>
              </a:rPr>
              <a:t>∆𝑓𝑓</a:t>
            </a:r>
            <a:r>
              <a:rPr dirty="0" sz="700" spc="-220">
                <a:latin typeface="Cambria Math"/>
                <a:cs typeface="Cambria Math"/>
              </a:rPr>
              <a:t>𝑆𝑆𝑅𝑅𝑆𝑆</a:t>
            </a:r>
            <a:r>
              <a:rPr dirty="0" sz="700" spc="180">
                <a:latin typeface="Cambria Math"/>
                <a:cs typeface="Cambria Math"/>
              </a:rPr>
              <a:t> </a:t>
            </a:r>
            <a:r>
              <a:rPr dirty="0" baseline="11111" sz="1500" spc="-7">
                <a:latin typeface="Cambria Math"/>
                <a:cs typeface="Cambria Math"/>
              </a:rPr>
              <a:t>=</a:t>
            </a:r>
            <a:r>
              <a:rPr dirty="0" baseline="11111" sz="1500" spc="97">
                <a:latin typeface="Cambria Math"/>
                <a:cs typeface="Cambria Math"/>
              </a:rPr>
              <a:t> </a:t>
            </a:r>
            <a:r>
              <a:rPr dirty="0" baseline="11111" sz="1500" spc="-337">
                <a:latin typeface="Cambria Math"/>
                <a:cs typeface="Cambria Math"/>
              </a:rPr>
              <a:t>𝜀𝜀</a:t>
            </a:r>
            <a:r>
              <a:rPr dirty="0" sz="700" spc="-225">
                <a:latin typeface="Cambria Math"/>
                <a:cs typeface="Cambria Math"/>
              </a:rPr>
              <a:t>𝑠𝑠𝑔𝑔ℎ</a:t>
            </a:r>
            <a:r>
              <a:rPr dirty="0" baseline="11111" sz="1500" spc="-337">
                <a:latin typeface="Cambria Math"/>
                <a:cs typeface="Cambria Math"/>
              </a:rPr>
              <a:t>𝐸𝐸</a:t>
            </a:r>
            <a:r>
              <a:rPr dirty="0" sz="700" spc="-225">
                <a:latin typeface="Cambria Math"/>
                <a:cs typeface="Cambria Math"/>
              </a:rPr>
              <a:t>𝑑𝑑</a:t>
            </a:r>
            <a:r>
              <a:rPr dirty="0" baseline="11111" sz="1500" spc="-337">
                <a:latin typeface="Cambria Math"/>
                <a:cs typeface="Cambria Math"/>
              </a:rPr>
              <a:t>𝐾𝐾</a:t>
            </a:r>
            <a:r>
              <a:rPr dirty="0" sz="700" spc="-225">
                <a:latin typeface="Cambria Math"/>
                <a:cs typeface="Cambria Math"/>
              </a:rPr>
              <a:t>𝑔𝑔ℎ</a:t>
            </a:r>
            <a:endParaRPr sz="700">
              <a:latin typeface="Cambria Math"/>
              <a:cs typeface="Cambria Math"/>
            </a:endParaRPr>
          </a:p>
          <a:p>
            <a:pPr algn="ctr" marR="635">
              <a:lnSpc>
                <a:spcPct val="100000"/>
              </a:lnSpc>
              <a:spcBef>
                <a:spcPts val="490"/>
              </a:spcBef>
            </a:pPr>
            <a:r>
              <a:rPr dirty="0" sz="1000" spc="-185">
                <a:latin typeface="Cambria Math"/>
                <a:cs typeface="Cambria Math"/>
              </a:rPr>
              <a:t>𝜀𝜀</a:t>
            </a:r>
            <a:r>
              <a:rPr dirty="0" baseline="-15873" sz="1050" spc="-277">
                <a:latin typeface="Cambria Math"/>
                <a:cs typeface="Cambria Math"/>
              </a:rPr>
              <a:t>𝑠𝑠𝑔𝑔ℎ</a:t>
            </a:r>
            <a:r>
              <a:rPr dirty="0" baseline="-15873" sz="1050" spc="277">
                <a:latin typeface="Cambria Math"/>
                <a:cs typeface="Cambria Math"/>
              </a:rPr>
              <a:t> </a:t>
            </a:r>
            <a:r>
              <a:rPr dirty="0" sz="1000" spc="-5">
                <a:latin typeface="Cambria Math"/>
                <a:cs typeface="Cambria Math"/>
              </a:rPr>
              <a:t>= </a:t>
            </a:r>
            <a:r>
              <a:rPr dirty="0" sz="1000" spc="-190">
                <a:latin typeface="Cambria Math"/>
                <a:cs typeface="Cambria Math"/>
              </a:rPr>
              <a:t>𝑘𝑘</a:t>
            </a:r>
            <a:r>
              <a:rPr dirty="0" baseline="-15873" sz="1050" spc="-284">
                <a:latin typeface="Cambria Math"/>
                <a:cs typeface="Cambria Math"/>
              </a:rPr>
              <a:t>𝑠𝑠</a:t>
            </a:r>
            <a:r>
              <a:rPr dirty="0" sz="1000" spc="-190">
                <a:latin typeface="Cambria Math"/>
                <a:cs typeface="Cambria Math"/>
              </a:rPr>
              <a:t>𝑘𝑘</a:t>
            </a:r>
            <a:r>
              <a:rPr dirty="0" baseline="-15873" sz="1050" spc="-284">
                <a:latin typeface="Cambria Math"/>
                <a:cs typeface="Cambria Math"/>
              </a:rPr>
              <a:t>ℎ𝑠𝑠</a:t>
            </a:r>
            <a:r>
              <a:rPr dirty="0" sz="1000" spc="-190">
                <a:latin typeface="Cambria Math"/>
                <a:cs typeface="Cambria Math"/>
              </a:rPr>
              <a:t>𝑘𝑘</a:t>
            </a:r>
            <a:r>
              <a:rPr dirty="0" baseline="-15873" sz="1050" spc="-284">
                <a:latin typeface="Cambria Math"/>
                <a:cs typeface="Cambria Math"/>
              </a:rPr>
              <a:t>𝑒𝑒</a:t>
            </a:r>
            <a:r>
              <a:rPr dirty="0" baseline="-15873" sz="1050" spc="-142">
                <a:latin typeface="Cambria Math"/>
                <a:cs typeface="Cambria Math"/>
              </a:rPr>
              <a:t> </a:t>
            </a:r>
            <a:r>
              <a:rPr dirty="0" sz="1000" spc="-145">
                <a:latin typeface="Cambria Math"/>
                <a:cs typeface="Cambria Math"/>
              </a:rPr>
              <a:t>𝑘𝑘</a:t>
            </a:r>
            <a:r>
              <a:rPr dirty="0" baseline="-15873" sz="1050" spc="-217">
                <a:latin typeface="Cambria Math"/>
                <a:cs typeface="Cambria Math"/>
              </a:rPr>
              <a:t>𝑑𝑑𝑔𝑔</a:t>
            </a:r>
            <a:r>
              <a:rPr dirty="0" sz="1000" spc="-145">
                <a:latin typeface="Cambria Math"/>
                <a:cs typeface="Cambria Math"/>
              </a:rPr>
              <a:t>0.48   </a:t>
            </a:r>
            <a:r>
              <a:rPr dirty="0" sz="1000" spc="-5">
                <a:latin typeface="Cambria Math"/>
                <a:cs typeface="Cambria Math"/>
              </a:rPr>
              <a:t>×</a:t>
            </a:r>
            <a:r>
              <a:rPr dirty="0" sz="1000" spc="60">
                <a:latin typeface="Cambria Math"/>
                <a:cs typeface="Cambria Math"/>
              </a:rPr>
              <a:t> </a:t>
            </a:r>
            <a:r>
              <a:rPr dirty="0" sz="1000" spc="-5">
                <a:latin typeface="Cambria Math"/>
                <a:cs typeface="Cambria Math"/>
              </a:rPr>
              <a:t>10</a:t>
            </a:r>
            <a:r>
              <a:rPr dirty="0" baseline="27777" sz="1050" spc="-7">
                <a:latin typeface="Cambria Math"/>
                <a:cs typeface="Cambria Math"/>
              </a:rPr>
              <a:t>−3</a:t>
            </a:r>
            <a:endParaRPr baseline="27777" sz="1050">
              <a:latin typeface="Cambria Math"/>
              <a:cs typeface="Cambria Math"/>
            </a:endParaRPr>
          </a:p>
        </p:txBody>
      </p:sp>
      <p:sp>
        <p:nvSpPr>
          <p:cNvPr id="3" name="object 3"/>
          <p:cNvSpPr txBox="1"/>
          <p:nvPr/>
        </p:nvSpPr>
        <p:spPr>
          <a:xfrm>
            <a:off x="1552952" y="4377928"/>
            <a:ext cx="2248535" cy="177800"/>
          </a:xfrm>
          <a:prstGeom prst="rect">
            <a:avLst/>
          </a:prstGeom>
        </p:spPr>
        <p:txBody>
          <a:bodyPr wrap="square" lIns="0" tIns="12065" rIns="0" bIns="0" rtlCol="0" vert="horz">
            <a:spAutoFit/>
          </a:bodyPr>
          <a:lstStyle/>
          <a:p>
            <a:pPr marL="38100">
              <a:lnSpc>
                <a:spcPct val="100000"/>
              </a:lnSpc>
              <a:spcBef>
                <a:spcPts val="95"/>
              </a:spcBef>
            </a:pPr>
            <a:r>
              <a:rPr dirty="0" sz="1000" spc="-275">
                <a:latin typeface="Cambria Math"/>
                <a:cs typeface="Cambria Math"/>
              </a:rPr>
              <a:t>𝐾𝐾</a:t>
            </a:r>
            <a:r>
              <a:rPr dirty="0" baseline="-15873" sz="1050" spc="-412">
                <a:latin typeface="Cambria Math"/>
                <a:cs typeface="Cambria Math"/>
              </a:rPr>
              <a:t>𝑔𝑔ℎ</a:t>
            </a:r>
            <a:r>
              <a:rPr dirty="0" baseline="-15873" sz="1050" spc="-127">
                <a:latin typeface="Cambria Math"/>
                <a:cs typeface="Cambria Math"/>
              </a:rPr>
              <a:t> </a:t>
            </a:r>
            <a:r>
              <a:rPr dirty="0" baseline="2777" sz="1500" spc="-472">
                <a:latin typeface="Cambria Math"/>
                <a:cs typeface="Cambria Math"/>
              </a:rPr>
              <a:t>(</a:t>
            </a:r>
            <a:r>
              <a:rPr dirty="0" sz="1000" spc="-315">
                <a:latin typeface="Cambria Math"/>
                <a:cs typeface="Cambria Math"/>
              </a:rPr>
              <a:t>𝑃𝑃𝐴𝐴𝐴𝐴𝑚𝑚𝐴𝐴𝑠𝑠𝐴𝐴𝑠𝑠𝑓𝑓</a:t>
            </a:r>
            <a:r>
              <a:rPr dirty="0" sz="1000" spc="45">
                <a:latin typeface="Cambria Math"/>
                <a:cs typeface="Cambria Math"/>
              </a:rPr>
              <a:t> </a:t>
            </a:r>
            <a:r>
              <a:rPr dirty="0" sz="1000" spc="-280">
                <a:latin typeface="Cambria Math"/>
                <a:cs typeface="Cambria Math"/>
              </a:rPr>
              <a:t>𝑆𝑆𝑓𝑓𝐴𝐴𝐴𝐴𝑠𝑠𝑑𝑑𝑠𝑠</a:t>
            </a:r>
            <a:r>
              <a:rPr dirty="0" baseline="2777" sz="1500" spc="-419">
                <a:latin typeface="Cambria Math"/>
                <a:cs typeface="Cambria Math"/>
              </a:rPr>
              <a:t>)</a:t>
            </a:r>
            <a:r>
              <a:rPr dirty="0" baseline="2777" sz="1500" spc="104">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185">
                <a:latin typeface="Cambria Math"/>
                <a:cs typeface="Cambria Math"/>
              </a:rPr>
              <a:t>𝐾𝐾</a:t>
            </a:r>
            <a:r>
              <a:rPr dirty="0" baseline="-15873" sz="1050" spc="-277">
                <a:latin typeface="Cambria Math"/>
                <a:cs typeface="Cambria Math"/>
              </a:rPr>
              <a:t>𝑔𝑔ℎ−𝑑𝑑𝑒𝑒𝑔𝑔𝑐𝑐</a:t>
            </a:r>
            <a:r>
              <a:rPr dirty="0" baseline="-15873" sz="1050" spc="292">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4" name="object 4"/>
          <p:cNvSpPr txBox="1"/>
          <p:nvPr/>
        </p:nvSpPr>
        <p:spPr>
          <a:xfrm>
            <a:off x="4941865" y="4280418"/>
            <a:ext cx="95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a:t>
            </a:r>
            <a:endParaRPr sz="1000">
              <a:latin typeface="Cambria Math"/>
              <a:cs typeface="Cambria Math"/>
            </a:endParaRPr>
          </a:p>
        </p:txBody>
      </p:sp>
      <p:sp>
        <p:nvSpPr>
          <p:cNvPr id="5" name="object 5"/>
          <p:cNvSpPr txBox="1"/>
          <p:nvPr/>
        </p:nvSpPr>
        <p:spPr>
          <a:xfrm>
            <a:off x="4018220" y="4449538"/>
            <a:ext cx="273685" cy="177800"/>
          </a:xfrm>
          <a:prstGeom prst="rect">
            <a:avLst/>
          </a:prstGeom>
        </p:spPr>
        <p:txBody>
          <a:bodyPr wrap="square" lIns="0" tIns="12065" rIns="0" bIns="0" rtlCol="0" vert="horz">
            <a:spAutoFit/>
          </a:bodyPr>
          <a:lstStyle/>
          <a:p>
            <a:pPr marL="12700">
              <a:lnSpc>
                <a:spcPct val="100000"/>
              </a:lnSpc>
              <a:spcBef>
                <a:spcPts val="95"/>
              </a:spcBef>
            </a:pPr>
            <a:r>
              <a:rPr dirty="0" sz="1000" spc="-315">
                <a:latin typeface="Cambria Math"/>
                <a:cs typeface="Cambria Math"/>
              </a:rPr>
              <a:t>𝐸𝐸</a:t>
            </a:r>
            <a:r>
              <a:rPr dirty="0" sz="1000" spc="390">
                <a:latin typeface="Cambria Math"/>
                <a:cs typeface="Cambria Math"/>
              </a:rPr>
              <a:t> </a:t>
            </a:r>
            <a:r>
              <a:rPr dirty="0" sz="1000" spc="-320">
                <a:latin typeface="Cambria Math"/>
                <a:cs typeface="Cambria Math"/>
              </a:rPr>
              <a:t>𝐴𝐴</a:t>
            </a:r>
            <a:endParaRPr sz="1000">
              <a:latin typeface="Cambria Math"/>
              <a:cs typeface="Cambria Math"/>
            </a:endParaRPr>
          </a:p>
        </p:txBody>
      </p:sp>
      <p:sp>
        <p:nvSpPr>
          <p:cNvPr id="6" name="object 6"/>
          <p:cNvSpPr txBox="1"/>
          <p:nvPr/>
        </p:nvSpPr>
        <p:spPr>
          <a:xfrm>
            <a:off x="3982211" y="4630928"/>
            <a:ext cx="41211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05">
                <a:latin typeface="Cambria Math"/>
                <a:cs typeface="Cambria Math"/>
              </a:rPr>
              <a:t>𝐸𝐸</a:t>
            </a:r>
            <a:r>
              <a:rPr dirty="0" sz="700" spc="-270">
                <a:latin typeface="Cambria Math"/>
                <a:cs typeface="Cambria Math"/>
              </a:rPr>
              <a:t>𝑐𝑐𝑔𝑔</a:t>
            </a:r>
            <a:r>
              <a:rPr dirty="0" sz="700" spc="235">
                <a:latin typeface="Cambria Math"/>
                <a:cs typeface="Cambria Math"/>
              </a:rPr>
              <a:t> </a:t>
            </a:r>
            <a:r>
              <a:rPr dirty="0" baseline="11111" sz="1500" spc="-405">
                <a:latin typeface="Cambria Math"/>
                <a:cs typeface="Cambria Math"/>
              </a:rPr>
              <a:t>𝐴𝐴</a:t>
            </a:r>
            <a:r>
              <a:rPr dirty="0" sz="700" spc="-270">
                <a:latin typeface="Cambria Math"/>
                <a:cs typeface="Cambria Math"/>
              </a:rPr>
              <a:t>𝑔𝑔</a:t>
            </a:r>
            <a:endParaRPr sz="700">
              <a:latin typeface="Cambria Math"/>
              <a:cs typeface="Cambria Math"/>
            </a:endParaRPr>
          </a:p>
        </p:txBody>
      </p:sp>
      <p:sp>
        <p:nvSpPr>
          <p:cNvPr id="7" name="object 7"/>
          <p:cNvSpPr txBox="1"/>
          <p:nvPr/>
        </p:nvSpPr>
        <p:spPr>
          <a:xfrm>
            <a:off x="4676652" y="4449558"/>
            <a:ext cx="394970" cy="177800"/>
          </a:xfrm>
          <a:prstGeom prst="rect">
            <a:avLst/>
          </a:prstGeom>
        </p:spPr>
        <p:txBody>
          <a:bodyPr wrap="square" lIns="0" tIns="12065" rIns="0" bIns="0" rtlCol="0" vert="horz">
            <a:spAutoFit/>
          </a:bodyPr>
          <a:lstStyle/>
          <a:p>
            <a:pPr marL="12700">
              <a:lnSpc>
                <a:spcPct val="100000"/>
              </a:lnSpc>
              <a:spcBef>
                <a:spcPts val="95"/>
              </a:spcBef>
            </a:pPr>
            <a:r>
              <a:rPr dirty="0" sz="1000" spc="-320">
                <a:latin typeface="Cambria Math"/>
                <a:cs typeface="Cambria Math"/>
              </a:rPr>
              <a:t>𝐴𝐴</a:t>
            </a:r>
            <a:r>
              <a:rPr dirty="0" sz="1000" spc="229">
                <a:latin typeface="Cambria Math"/>
                <a:cs typeface="Cambria Math"/>
              </a:rPr>
              <a:t> </a:t>
            </a:r>
            <a:r>
              <a:rPr dirty="0" sz="1000" spc="-390">
                <a:latin typeface="Cambria Math"/>
                <a:cs typeface="Cambria Math"/>
              </a:rPr>
              <a:t>𝐴𝐴</a:t>
            </a:r>
            <a:r>
              <a:rPr dirty="0" sz="1000" spc="535">
                <a:latin typeface="Cambria Math"/>
                <a:cs typeface="Cambria Math"/>
              </a:rPr>
              <a:t> </a:t>
            </a:r>
            <a:r>
              <a:rPr dirty="0" sz="1000" spc="-390">
                <a:latin typeface="Cambria Math"/>
                <a:cs typeface="Cambria Math"/>
              </a:rPr>
              <a:t>𝐴𝐴</a:t>
            </a:r>
            <a:endParaRPr sz="1000">
              <a:latin typeface="Cambria Math"/>
              <a:cs typeface="Cambria Math"/>
            </a:endParaRPr>
          </a:p>
        </p:txBody>
      </p:sp>
      <p:sp>
        <p:nvSpPr>
          <p:cNvPr id="8" name="object 8"/>
          <p:cNvSpPr txBox="1"/>
          <p:nvPr/>
        </p:nvSpPr>
        <p:spPr>
          <a:xfrm>
            <a:off x="4815840" y="4605020"/>
            <a:ext cx="170180" cy="177800"/>
          </a:xfrm>
          <a:prstGeom prst="rect">
            <a:avLst/>
          </a:prstGeom>
        </p:spPr>
        <p:txBody>
          <a:bodyPr wrap="square" lIns="0" tIns="12065" rIns="0" bIns="0" rtlCol="0" vert="horz">
            <a:spAutoFit/>
          </a:bodyPr>
          <a:lstStyle/>
          <a:p>
            <a:pPr marL="38100">
              <a:lnSpc>
                <a:spcPct val="100000"/>
              </a:lnSpc>
              <a:spcBef>
                <a:spcPts val="95"/>
              </a:spcBef>
            </a:pPr>
            <a:r>
              <a:rPr dirty="0" sz="1000" spc="-250">
                <a:latin typeface="Cambria Math"/>
                <a:cs typeface="Cambria Math"/>
              </a:rPr>
              <a:t>𝐼𝐼</a:t>
            </a:r>
            <a:r>
              <a:rPr dirty="0" baseline="-15873" sz="1050" spc="-375">
                <a:latin typeface="Cambria Math"/>
                <a:cs typeface="Cambria Math"/>
              </a:rPr>
              <a:t>𝑔𝑔</a:t>
            </a:r>
            <a:endParaRPr baseline="-15873" sz="1050">
              <a:latin typeface="Cambria Math"/>
              <a:cs typeface="Cambria Math"/>
            </a:endParaRPr>
          </a:p>
        </p:txBody>
      </p:sp>
      <p:sp>
        <p:nvSpPr>
          <p:cNvPr id="9" name="object 9"/>
          <p:cNvSpPr txBox="1"/>
          <p:nvPr/>
        </p:nvSpPr>
        <p:spPr>
          <a:xfrm>
            <a:off x="5711444" y="4605020"/>
            <a:ext cx="372110" cy="132080"/>
          </a:xfrm>
          <a:prstGeom prst="rect">
            <a:avLst/>
          </a:prstGeom>
        </p:spPr>
        <p:txBody>
          <a:bodyPr wrap="square" lIns="0" tIns="12065" rIns="0" bIns="0" rtlCol="0" vert="horz">
            <a:spAutoFit/>
          </a:bodyPr>
          <a:lstStyle/>
          <a:p>
            <a:pPr marL="12700">
              <a:lnSpc>
                <a:spcPct val="100000"/>
              </a:lnSpc>
              <a:spcBef>
                <a:spcPts val="95"/>
              </a:spcBef>
            </a:pPr>
            <a:r>
              <a:rPr dirty="0" sz="700" spc="-114">
                <a:latin typeface="Cambria Math"/>
                <a:cs typeface="Cambria Math"/>
              </a:rPr>
              <a:t>𝑠𝑠 </a:t>
            </a:r>
            <a:r>
              <a:rPr dirty="0" sz="700" spc="-140">
                <a:latin typeface="Cambria Math"/>
                <a:cs typeface="Cambria Math"/>
              </a:rPr>
              <a:t>𝑒𝑒 </a:t>
            </a:r>
            <a:r>
              <a:rPr dirty="0" sz="700" spc="-310">
                <a:latin typeface="Cambria Math"/>
                <a:cs typeface="Cambria Math"/>
              </a:rPr>
              <a:t>𝑔𝑔</a:t>
            </a:r>
            <a:endParaRPr sz="700">
              <a:latin typeface="Cambria Math"/>
              <a:cs typeface="Cambria Math"/>
            </a:endParaRPr>
          </a:p>
        </p:txBody>
      </p:sp>
      <p:sp>
        <p:nvSpPr>
          <p:cNvPr id="10" name="object 10"/>
          <p:cNvSpPr txBox="1"/>
          <p:nvPr/>
        </p:nvSpPr>
        <p:spPr>
          <a:xfrm>
            <a:off x="3759695" y="4540992"/>
            <a:ext cx="2459355" cy="177800"/>
          </a:xfrm>
          <a:prstGeom prst="rect">
            <a:avLst/>
          </a:prstGeom>
        </p:spPr>
        <p:txBody>
          <a:bodyPr wrap="square" lIns="0" tIns="12065" rIns="0" bIns="0" rtlCol="0" vert="horz">
            <a:spAutoFit/>
          </a:bodyPr>
          <a:lstStyle/>
          <a:p>
            <a:pPr marL="38100">
              <a:lnSpc>
                <a:spcPct val="100000"/>
              </a:lnSpc>
              <a:spcBef>
                <a:spcPts val="95"/>
              </a:spcBef>
            </a:pPr>
            <a:r>
              <a:rPr dirty="0" sz="1000" spc="-5">
                <a:latin typeface="Cambria Math"/>
                <a:cs typeface="Cambria Math"/>
              </a:rPr>
              <a:t>1 +</a:t>
            </a:r>
            <a:r>
              <a:rPr dirty="0" u="sng" baseline="27777" sz="1500" spc="-7">
                <a:uFill>
                  <a:solidFill>
                    <a:srgbClr val="000000"/>
                  </a:solidFill>
                </a:uFill>
                <a:latin typeface="Cambria Math"/>
                <a:cs typeface="Cambria Math"/>
              </a:rPr>
              <a:t> </a:t>
            </a:r>
            <a:r>
              <a:rPr dirty="0" u="sng" baseline="39682" sz="1050" spc="-247">
                <a:uFill>
                  <a:solidFill>
                    <a:srgbClr val="000000"/>
                  </a:solidFill>
                </a:uFill>
                <a:latin typeface="Cambria Math"/>
                <a:cs typeface="Cambria Math"/>
              </a:rPr>
              <a:t>𝑑</a:t>
            </a:r>
            <a:r>
              <a:rPr dirty="0" u="sng" baseline="39682" sz="1050" spc="1147">
                <a:uFill>
                  <a:solidFill>
                    <a:srgbClr val="000000"/>
                  </a:solidFill>
                </a:uFill>
                <a:latin typeface="Cambria Math"/>
                <a:cs typeface="Cambria Math"/>
              </a:rPr>
              <a:t> </a:t>
            </a:r>
            <a:r>
              <a:rPr dirty="0" u="sng" baseline="39682" sz="1050" spc="-284">
                <a:uFill>
                  <a:solidFill>
                    <a:srgbClr val="000000"/>
                  </a:solidFill>
                </a:uFill>
                <a:latin typeface="Cambria Math"/>
                <a:cs typeface="Cambria Math"/>
              </a:rPr>
              <a:t>𝑑</a:t>
            </a:r>
            <a:r>
              <a:rPr dirty="0" u="sng" baseline="39682" sz="1050" spc="1185">
                <a:uFill>
                  <a:solidFill>
                    <a:srgbClr val="000000"/>
                  </a:solidFill>
                </a:uFill>
                <a:latin typeface="Cambria Math"/>
                <a:cs typeface="Cambria Math"/>
              </a:rPr>
              <a:t> </a:t>
            </a:r>
            <a:r>
              <a:rPr dirty="0" u="sng" baseline="39682" sz="1050" spc="-254">
                <a:uFill>
                  <a:solidFill>
                    <a:srgbClr val="000000"/>
                  </a:solidFill>
                </a:uFill>
                <a:latin typeface="Cambria Math"/>
                <a:cs typeface="Cambria Math"/>
              </a:rPr>
              <a:t>𝑑𝑑𝑠𝑠</a:t>
            </a:r>
            <a:r>
              <a:rPr dirty="0" baseline="39682" sz="1050" spc="82">
                <a:latin typeface="Cambria Math"/>
                <a:cs typeface="Cambria Math"/>
              </a:rPr>
              <a:t> </a:t>
            </a:r>
            <a:r>
              <a:rPr dirty="0" sz="1000" spc="-130">
                <a:latin typeface="Cambria Math"/>
                <a:cs typeface="Cambria Math"/>
              </a:rPr>
              <a:t>�1  </a:t>
            </a:r>
            <a:r>
              <a:rPr dirty="0" sz="1000" spc="-5">
                <a:latin typeface="Cambria Math"/>
                <a:cs typeface="Cambria Math"/>
              </a:rPr>
              <a:t>+</a:t>
            </a:r>
            <a:r>
              <a:rPr dirty="0" u="sng" baseline="27777" sz="1500" spc="-7">
                <a:uFill>
                  <a:solidFill>
                    <a:srgbClr val="000000"/>
                  </a:solidFill>
                </a:uFill>
                <a:latin typeface="Cambria Math"/>
                <a:cs typeface="Cambria Math"/>
              </a:rPr>
              <a:t> </a:t>
            </a:r>
            <a:r>
              <a:rPr dirty="0" u="sng" baseline="39682" sz="1050" spc="-209">
                <a:uFill>
                  <a:solidFill>
                    <a:srgbClr val="000000"/>
                  </a:solidFill>
                </a:uFill>
                <a:latin typeface="Cambria Math"/>
                <a:cs typeface="Cambria Math"/>
              </a:rPr>
              <a:t>𝑔 </a:t>
            </a:r>
            <a:r>
              <a:rPr dirty="0" u="sng" baseline="39682" sz="1050" spc="-300">
                <a:uFill>
                  <a:solidFill>
                    <a:srgbClr val="000000"/>
                  </a:solidFill>
                </a:uFill>
                <a:latin typeface="Cambria Math"/>
                <a:cs typeface="Cambria Math"/>
              </a:rPr>
              <a:t>𝑔</a:t>
            </a:r>
            <a:r>
              <a:rPr dirty="0" u="sng" baseline="39682" sz="1050" spc="555">
                <a:uFill>
                  <a:solidFill>
                    <a:srgbClr val="000000"/>
                  </a:solidFill>
                </a:uFill>
                <a:latin typeface="Cambria Math"/>
                <a:cs typeface="Cambria Math"/>
              </a:rPr>
              <a:t> </a:t>
            </a:r>
            <a:r>
              <a:rPr dirty="0" u="sng" baseline="39682" sz="1050" spc="-240">
                <a:uFill>
                  <a:solidFill>
                    <a:srgbClr val="000000"/>
                  </a:solidFill>
                </a:uFill>
                <a:latin typeface="Cambria Math"/>
                <a:cs typeface="Cambria Math"/>
              </a:rPr>
              <a:t>𝑑𝑑𝑠</a:t>
            </a:r>
            <a:r>
              <a:rPr dirty="0" u="sng" baseline="39682" sz="1050" spc="457">
                <a:uFill>
                  <a:solidFill>
                    <a:srgbClr val="000000"/>
                  </a:solidFill>
                </a:uFill>
                <a:latin typeface="Cambria Math"/>
                <a:cs typeface="Cambria Math"/>
              </a:rPr>
              <a:t> </a:t>
            </a:r>
            <a:r>
              <a:rPr dirty="0" u="sng" baseline="39682" sz="1050" spc="-232">
                <a:uFill>
                  <a:solidFill>
                    <a:srgbClr val="000000"/>
                  </a:solidFill>
                </a:uFill>
                <a:latin typeface="Cambria Math"/>
                <a:cs typeface="Cambria Math"/>
              </a:rPr>
              <a:t>𝑠</a:t>
            </a:r>
            <a:r>
              <a:rPr dirty="0" u="sng" baseline="39682" sz="1050" spc="532">
                <a:uFill>
                  <a:solidFill>
                    <a:srgbClr val="000000"/>
                  </a:solidFill>
                </a:uFill>
                <a:latin typeface="Cambria Math"/>
                <a:cs typeface="Cambria Math"/>
              </a:rPr>
              <a:t> </a:t>
            </a:r>
            <a:r>
              <a:rPr dirty="0" u="sng" baseline="39682" sz="1050" spc="-292">
                <a:uFill>
                  <a:solidFill>
                    <a:srgbClr val="000000"/>
                  </a:solidFill>
                </a:uFill>
                <a:latin typeface="Cambria Math"/>
                <a:cs typeface="Cambria Math"/>
              </a:rPr>
              <a:t>𝑑𝑑</a:t>
            </a:r>
            <a:r>
              <a:rPr dirty="0" sz="1000" spc="-195">
                <a:latin typeface="Cambria Math"/>
                <a:cs typeface="Cambria Math"/>
              </a:rPr>
              <a:t>� </a:t>
            </a:r>
            <a:r>
              <a:rPr dirty="0" sz="1000" spc="-229">
                <a:latin typeface="Cambria Math"/>
                <a:cs typeface="Cambria Math"/>
              </a:rPr>
              <a:t>�1</a:t>
            </a:r>
            <a:r>
              <a:rPr dirty="0" sz="1000" spc="-5">
                <a:latin typeface="Cambria Math"/>
                <a:cs typeface="Cambria Math"/>
              </a:rPr>
              <a:t> + </a:t>
            </a:r>
            <a:r>
              <a:rPr dirty="0" sz="1000" spc="-145">
                <a:latin typeface="Cambria Math"/>
                <a:cs typeface="Cambria Math"/>
              </a:rPr>
              <a:t>0.7𝜓𝜓  </a:t>
            </a:r>
            <a:r>
              <a:rPr dirty="0" sz="1000" spc="-560">
                <a:latin typeface="Cambria Math"/>
                <a:cs typeface="Cambria Math"/>
              </a:rPr>
              <a:t>�𝑓𝑓</a:t>
            </a:r>
            <a:r>
              <a:rPr dirty="0" sz="1000" spc="185">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355">
                <a:latin typeface="Cambria Math"/>
                <a:cs typeface="Cambria Math"/>
              </a:rPr>
              <a:t>𝑓𝑓</a:t>
            </a:r>
            <a:r>
              <a:rPr dirty="0" sz="1000" spc="80">
                <a:latin typeface="Cambria Math"/>
                <a:cs typeface="Cambria Math"/>
              </a:rPr>
              <a:t> </a:t>
            </a:r>
            <a:r>
              <a:rPr dirty="0" sz="1000" spc="-395">
                <a:latin typeface="Cambria Math"/>
                <a:cs typeface="Cambria Math"/>
              </a:rPr>
              <a:t>��</a:t>
            </a:r>
            <a:endParaRPr sz="1000">
              <a:latin typeface="Cambria Math"/>
              <a:cs typeface="Cambria Math"/>
            </a:endParaRPr>
          </a:p>
        </p:txBody>
      </p:sp>
      <p:sp>
        <p:nvSpPr>
          <p:cNvPr id="11" name="object 11"/>
          <p:cNvSpPr/>
          <p:nvPr/>
        </p:nvSpPr>
        <p:spPr>
          <a:xfrm>
            <a:off x="3797808" y="4481321"/>
            <a:ext cx="2383790" cy="0"/>
          </a:xfrm>
          <a:custGeom>
            <a:avLst/>
            <a:gdLst/>
            <a:ahLst/>
            <a:cxnLst/>
            <a:rect l="l" t="t" r="r" b="b"/>
            <a:pathLst>
              <a:path w="2383790" h="0">
                <a:moveTo>
                  <a:pt x="0" y="0"/>
                </a:moveTo>
                <a:lnTo>
                  <a:pt x="2383536" y="0"/>
                </a:lnTo>
              </a:path>
            </a:pathLst>
          </a:custGeom>
          <a:ln w="7620">
            <a:solidFill>
              <a:srgbClr val="000000"/>
            </a:solidFill>
          </a:ln>
        </p:spPr>
        <p:txBody>
          <a:bodyPr wrap="square" lIns="0" tIns="0" rIns="0" bIns="0" rtlCol="0"/>
          <a:lstStyle/>
          <a:p/>
        </p:txBody>
      </p:sp>
      <p:sp>
        <p:nvSpPr>
          <p:cNvPr id="12" name="object 12"/>
          <p:cNvSpPr txBox="1"/>
          <p:nvPr/>
        </p:nvSpPr>
        <p:spPr>
          <a:xfrm>
            <a:off x="1560565" y="4923504"/>
            <a:ext cx="2248535" cy="177800"/>
          </a:xfrm>
          <a:prstGeom prst="rect">
            <a:avLst/>
          </a:prstGeom>
        </p:spPr>
        <p:txBody>
          <a:bodyPr wrap="square" lIns="0" tIns="12065" rIns="0" bIns="0" rtlCol="0" vert="horz">
            <a:spAutoFit/>
          </a:bodyPr>
          <a:lstStyle/>
          <a:p>
            <a:pPr marL="38100">
              <a:lnSpc>
                <a:spcPct val="100000"/>
              </a:lnSpc>
              <a:spcBef>
                <a:spcPts val="95"/>
              </a:spcBef>
            </a:pPr>
            <a:r>
              <a:rPr dirty="0" sz="1000" spc="-275">
                <a:latin typeface="Cambria Math"/>
                <a:cs typeface="Cambria Math"/>
              </a:rPr>
              <a:t>𝐾𝐾</a:t>
            </a:r>
            <a:r>
              <a:rPr dirty="0" baseline="-15873" sz="1050" spc="-412">
                <a:latin typeface="Cambria Math"/>
                <a:cs typeface="Cambria Math"/>
              </a:rPr>
              <a:t>𝑔𝑔ℎ</a:t>
            </a:r>
            <a:r>
              <a:rPr dirty="0" baseline="-15873" sz="1050" spc="-112">
                <a:latin typeface="Cambria Math"/>
                <a:cs typeface="Cambria Math"/>
              </a:rPr>
              <a:t> </a:t>
            </a:r>
            <a:r>
              <a:rPr dirty="0" baseline="2777" sz="1500" spc="-480">
                <a:latin typeface="Cambria Math"/>
                <a:cs typeface="Cambria Math"/>
              </a:rPr>
              <a:t>(</a:t>
            </a:r>
            <a:r>
              <a:rPr dirty="0" sz="1000" spc="-320">
                <a:latin typeface="Cambria Math"/>
                <a:cs typeface="Cambria Math"/>
              </a:rPr>
              <a:t>𝑇𝑇𝐴𝐴𝑚𝑚𝑘𝑘𝑐𝑐𝐴𝐴𝐴𝐴𝐴𝐴𝑑𝑑</a:t>
            </a:r>
            <a:r>
              <a:rPr dirty="0" sz="1000" spc="30">
                <a:latin typeface="Cambria Math"/>
                <a:cs typeface="Cambria Math"/>
              </a:rPr>
              <a:t> </a:t>
            </a:r>
            <a:r>
              <a:rPr dirty="0" sz="1000" spc="-280">
                <a:latin typeface="Cambria Math"/>
                <a:cs typeface="Cambria Math"/>
              </a:rPr>
              <a:t>𝑆𝑆𝑓𝑓𝐴𝐴𝐴𝐴𝑠𝑠𝑑𝑑𝑠𝑠</a:t>
            </a:r>
            <a:r>
              <a:rPr dirty="0" baseline="2777" sz="1500" spc="-419">
                <a:latin typeface="Cambria Math"/>
                <a:cs typeface="Cambria Math"/>
              </a:rPr>
              <a:t>)</a:t>
            </a:r>
            <a:r>
              <a:rPr dirty="0" baseline="2777" sz="1500" spc="97">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185">
                <a:latin typeface="Cambria Math"/>
                <a:cs typeface="Cambria Math"/>
              </a:rPr>
              <a:t>𝐾𝐾</a:t>
            </a:r>
            <a:r>
              <a:rPr dirty="0" baseline="-15873" sz="1050" spc="-277">
                <a:latin typeface="Cambria Math"/>
                <a:cs typeface="Cambria Math"/>
              </a:rPr>
              <a:t>𝑔𝑔ℎ−𝑑𝑑𝑒𝑒𝑐𝑐𝑑𝑑</a:t>
            </a:r>
            <a:r>
              <a:rPr dirty="0" baseline="-15873" sz="1050" spc="284">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13" name="object 13"/>
          <p:cNvSpPr txBox="1"/>
          <p:nvPr/>
        </p:nvSpPr>
        <p:spPr>
          <a:xfrm>
            <a:off x="4941769" y="4826010"/>
            <a:ext cx="95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a:t>
            </a:r>
            <a:endParaRPr sz="1000">
              <a:latin typeface="Cambria Math"/>
              <a:cs typeface="Cambria Math"/>
            </a:endParaRPr>
          </a:p>
        </p:txBody>
      </p:sp>
      <p:sp>
        <p:nvSpPr>
          <p:cNvPr id="14" name="object 14"/>
          <p:cNvSpPr txBox="1"/>
          <p:nvPr/>
        </p:nvSpPr>
        <p:spPr>
          <a:xfrm>
            <a:off x="4025840" y="4995130"/>
            <a:ext cx="271780" cy="177800"/>
          </a:xfrm>
          <a:prstGeom prst="rect">
            <a:avLst/>
          </a:prstGeom>
        </p:spPr>
        <p:txBody>
          <a:bodyPr wrap="square" lIns="0" tIns="12065" rIns="0" bIns="0" rtlCol="0" vert="horz">
            <a:spAutoFit/>
          </a:bodyPr>
          <a:lstStyle/>
          <a:p>
            <a:pPr marL="12700">
              <a:lnSpc>
                <a:spcPct val="100000"/>
              </a:lnSpc>
              <a:spcBef>
                <a:spcPts val="95"/>
              </a:spcBef>
            </a:pPr>
            <a:r>
              <a:rPr dirty="0" sz="1000" spc="-315">
                <a:latin typeface="Cambria Math"/>
                <a:cs typeface="Cambria Math"/>
              </a:rPr>
              <a:t>𝐸𝐸</a:t>
            </a:r>
            <a:r>
              <a:rPr dirty="0" sz="1000" spc="380">
                <a:latin typeface="Cambria Math"/>
                <a:cs typeface="Cambria Math"/>
              </a:rPr>
              <a:t> </a:t>
            </a:r>
            <a:r>
              <a:rPr dirty="0" sz="1000" spc="-320">
                <a:latin typeface="Cambria Math"/>
                <a:cs typeface="Cambria Math"/>
              </a:rPr>
              <a:t>𝐴𝐴</a:t>
            </a:r>
            <a:endParaRPr sz="1000">
              <a:latin typeface="Cambria Math"/>
              <a:cs typeface="Cambria Math"/>
            </a:endParaRPr>
          </a:p>
        </p:txBody>
      </p:sp>
      <p:sp>
        <p:nvSpPr>
          <p:cNvPr id="15" name="object 15"/>
          <p:cNvSpPr txBox="1"/>
          <p:nvPr/>
        </p:nvSpPr>
        <p:spPr>
          <a:xfrm>
            <a:off x="3988308" y="5176520"/>
            <a:ext cx="41211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05">
                <a:latin typeface="Cambria Math"/>
                <a:cs typeface="Cambria Math"/>
              </a:rPr>
              <a:t>𝐸𝐸</a:t>
            </a:r>
            <a:r>
              <a:rPr dirty="0" sz="700" spc="-270">
                <a:latin typeface="Cambria Math"/>
                <a:cs typeface="Cambria Math"/>
              </a:rPr>
              <a:t>𝑐𝑐𝑔𝑔</a:t>
            </a:r>
            <a:r>
              <a:rPr dirty="0" sz="700" spc="235">
                <a:latin typeface="Cambria Math"/>
                <a:cs typeface="Cambria Math"/>
              </a:rPr>
              <a:t> </a:t>
            </a:r>
            <a:r>
              <a:rPr dirty="0" baseline="11111" sz="1500" spc="-405">
                <a:latin typeface="Cambria Math"/>
                <a:cs typeface="Cambria Math"/>
              </a:rPr>
              <a:t>𝐴𝐴</a:t>
            </a:r>
            <a:r>
              <a:rPr dirty="0" sz="700" spc="-270">
                <a:latin typeface="Cambria Math"/>
                <a:cs typeface="Cambria Math"/>
              </a:rPr>
              <a:t>𝑔𝑔</a:t>
            </a:r>
            <a:endParaRPr sz="700">
              <a:latin typeface="Cambria Math"/>
              <a:cs typeface="Cambria Math"/>
            </a:endParaRPr>
          </a:p>
        </p:txBody>
      </p:sp>
      <p:sp>
        <p:nvSpPr>
          <p:cNvPr id="16" name="object 16"/>
          <p:cNvSpPr txBox="1"/>
          <p:nvPr/>
        </p:nvSpPr>
        <p:spPr>
          <a:xfrm>
            <a:off x="4684266" y="4995150"/>
            <a:ext cx="394970" cy="177800"/>
          </a:xfrm>
          <a:prstGeom prst="rect">
            <a:avLst/>
          </a:prstGeom>
        </p:spPr>
        <p:txBody>
          <a:bodyPr wrap="square" lIns="0" tIns="12065" rIns="0" bIns="0" rtlCol="0" vert="horz">
            <a:spAutoFit/>
          </a:bodyPr>
          <a:lstStyle/>
          <a:p>
            <a:pPr marL="12700">
              <a:lnSpc>
                <a:spcPct val="100000"/>
              </a:lnSpc>
              <a:spcBef>
                <a:spcPts val="95"/>
              </a:spcBef>
            </a:pPr>
            <a:r>
              <a:rPr dirty="0" sz="1000" spc="-320">
                <a:latin typeface="Cambria Math"/>
                <a:cs typeface="Cambria Math"/>
              </a:rPr>
              <a:t>𝐴𝐴</a:t>
            </a:r>
            <a:r>
              <a:rPr dirty="0" sz="1000" spc="220">
                <a:latin typeface="Cambria Math"/>
                <a:cs typeface="Cambria Math"/>
              </a:rPr>
              <a:t> </a:t>
            </a:r>
            <a:r>
              <a:rPr dirty="0" sz="1000" spc="-390">
                <a:latin typeface="Cambria Math"/>
                <a:cs typeface="Cambria Math"/>
              </a:rPr>
              <a:t>𝐴𝐴</a:t>
            </a:r>
            <a:r>
              <a:rPr dirty="0" sz="1000" spc="545">
                <a:latin typeface="Cambria Math"/>
                <a:cs typeface="Cambria Math"/>
              </a:rPr>
              <a:t> </a:t>
            </a:r>
            <a:r>
              <a:rPr dirty="0" sz="1000" spc="-390">
                <a:latin typeface="Cambria Math"/>
                <a:cs typeface="Cambria Math"/>
              </a:rPr>
              <a:t>𝐴𝐴</a:t>
            </a:r>
            <a:endParaRPr sz="1000">
              <a:latin typeface="Cambria Math"/>
              <a:cs typeface="Cambria Math"/>
            </a:endParaRPr>
          </a:p>
        </p:txBody>
      </p:sp>
      <p:sp>
        <p:nvSpPr>
          <p:cNvPr id="17" name="object 17"/>
          <p:cNvSpPr txBox="1"/>
          <p:nvPr/>
        </p:nvSpPr>
        <p:spPr>
          <a:xfrm>
            <a:off x="4814315" y="5150611"/>
            <a:ext cx="170180" cy="177800"/>
          </a:xfrm>
          <a:prstGeom prst="rect">
            <a:avLst/>
          </a:prstGeom>
        </p:spPr>
        <p:txBody>
          <a:bodyPr wrap="square" lIns="0" tIns="12065" rIns="0" bIns="0" rtlCol="0" vert="horz">
            <a:spAutoFit/>
          </a:bodyPr>
          <a:lstStyle/>
          <a:p>
            <a:pPr marL="38100">
              <a:lnSpc>
                <a:spcPct val="100000"/>
              </a:lnSpc>
              <a:spcBef>
                <a:spcPts val="95"/>
              </a:spcBef>
            </a:pPr>
            <a:r>
              <a:rPr dirty="0" sz="1000" spc="-250">
                <a:latin typeface="Cambria Math"/>
                <a:cs typeface="Cambria Math"/>
              </a:rPr>
              <a:t>𝐼𝐼</a:t>
            </a:r>
            <a:r>
              <a:rPr dirty="0" baseline="-15873" sz="1050" spc="-375">
                <a:latin typeface="Cambria Math"/>
                <a:cs typeface="Cambria Math"/>
              </a:rPr>
              <a:t>𝑔𝑔</a:t>
            </a:r>
            <a:endParaRPr baseline="-15873" sz="1050">
              <a:latin typeface="Cambria Math"/>
              <a:cs typeface="Cambria Math"/>
            </a:endParaRPr>
          </a:p>
        </p:txBody>
      </p:sp>
      <p:sp>
        <p:nvSpPr>
          <p:cNvPr id="18" name="object 18"/>
          <p:cNvSpPr txBox="1"/>
          <p:nvPr/>
        </p:nvSpPr>
        <p:spPr>
          <a:xfrm>
            <a:off x="5702300" y="5150611"/>
            <a:ext cx="373380" cy="132080"/>
          </a:xfrm>
          <a:prstGeom prst="rect">
            <a:avLst/>
          </a:prstGeom>
        </p:spPr>
        <p:txBody>
          <a:bodyPr wrap="square" lIns="0" tIns="12065" rIns="0" bIns="0" rtlCol="0" vert="horz">
            <a:spAutoFit/>
          </a:bodyPr>
          <a:lstStyle/>
          <a:p>
            <a:pPr marL="12700">
              <a:lnSpc>
                <a:spcPct val="100000"/>
              </a:lnSpc>
              <a:spcBef>
                <a:spcPts val="95"/>
              </a:spcBef>
            </a:pPr>
            <a:r>
              <a:rPr dirty="0" sz="700" spc="-114">
                <a:latin typeface="Cambria Math"/>
                <a:cs typeface="Cambria Math"/>
              </a:rPr>
              <a:t>𝑠𝑠 </a:t>
            </a:r>
            <a:r>
              <a:rPr dirty="0" sz="700" spc="-140">
                <a:latin typeface="Cambria Math"/>
                <a:cs typeface="Cambria Math"/>
              </a:rPr>
              <a:t>𝑒𝑒 </a:t>
            </a:r>
            <a:r>
              <a:rPr dirty="0" sz="700" spc="-310">
                <a:latin typeface="Cambria Math"/>
                <a:cs typeface="Cambria Math"/>
              </a:rPr>
              <a:t>𝑔𝑔</a:t>
            </a:r>
            <a:endParaRPr sz="700">
              <a:latin typeface="Cambria Math"/>
              <a:cs typeface="Cambria Math"/>
            </a:endParaRPr>
          </a:p>
        </p:txBody>
      </p:sp>
      <p:sp>
        <p:nvSpPr>
          <p:cNvPr id="19" name="object 19"/>
          <p:cNvSpPr txBox="1"/>
          <p:nvPr/>
        </p:nvSpPr>
        <p:spPr>
          <a:xfrm>
            <a:off x="3767315" y="5086584"/>
            <a:ext cx="2444115" cy="177800"/>
          </a:xfrm>
          <a:prstGeom prst="rect">
            <a:avLst/>
          </a:prstGeom>
        </p:spPr>
        <p:txBody>
          <a:bodyPr wrap="square" lIns="0" tIns="12065" rIns="0" bIns="0" rtlCol="0" vert="horz">
            <a:spAutoFit/>
          </a:bodyPr>
          <a:lstStyle/>
          <a:p>
            <a:pPr marL="38100">
              <a:lnSpc>
                <a:spcPct val="100000"/>
              </a:lnSpc>
              <a:spcBef>
                <a:spcPts val="95"/>
              </a:spcBef>
            </a:pPr>
            <a:r>
              <a:rPr dirty="0" sz="1000" spc="-5">
                <a:latin typeface="Cambria Math"/>
                <a:cs typeface="Cambria Math"/>
              </a:rPr>
              <a:t>1 +</a:t>
            </a:r>
            <a:r>
              <a:rPr dirty="0" u="sng" baseline="27777" sz="1500" spc="-7">
                <a:uFill>
                  <a:solidFill>
                    <a:srgbClr val="000000"/>
                  </a:solidFill>
                </a:uFill>
                <a:latin typeface="Cambria Math"/>
                <a:cs typeface="Cambria Math"/>
              </a:rPr>
              <a:t> </a:t>
            </a:r>
            <a:r>
              <a:rPr dirty="0" u="sng" baseline="39682" sz="1050" spc="-262">
                <a:uFill>
                  <a:solidFill>
                    <a:srgbClr val="000000"/>
                  </a:solidFill>
                </a:uFill>
                <a:latin typeface="Cambria Math"/>
                <a:cs typeface="Cambria Math"/>
              </a:rPr>
              <a:t>𝑑</a:t>
            </a:r>
            <a:r>
              <a:rPr dirty="0" u="sng" baseline="39682" sz="1050" spc="1147">
                <a:uFill>
                  <a:solidFill>
                    <a:srgbClr val="000000"/>
                  </a:solidFill>
                </a:uFill>
                <a:latin typeface="Cambria Math"/>
                <a:cs typeface="Cambria Math"/>
              </a:rPr>
              <a:t> </a:t>
            </a:r>
            <a:r>
              <a:rPr dirty="0" u="sng" baseline="39682" sz="1050" spc="-284">
                <a:uFill>
                  <a:solidFill>
                    <a:srgbClr val="000000"/>
                  </a:solidFill>
                </a:uFill>
                <a:latin typeface="Cambria Math"/>
                <a:cs typeface="Cambria Math"/>
              </a:rPr>
              <a:t>𝑑</a:t>
            </a:r>
            <a:r>
              <a:rPr dirty="0" u="sng" baseline="39682" sz="1050" spc="1170">
                <a:uFill>
                  <a:solidFill>
                    <a:srgbClr val="000000"/>
                  </a:solidFill>
                </a:uFill>
                <a:latin typeface="Cambria Math"/>
                <a:cs typeface="Cambria Math"/>
              </a:rPr>
              <a:t> </a:t>
            </a:r>
            <a:r>
              <a:rPr dirty="0" u="sng" baseline="39682" sz="1050" spc="-254">
                <a:uFill>
                  <a:solidFill>
                    <a:srgbClr val="000000"/>
                  </a:solidFill>
                </a:uFill>
                <a:latin typeface="Cambria Math"/>
                <a:cs typeface="Cambria Math"/>
              </a:rPr>
              <a:t>𝑑𝑑𝑠𝑠</a:t>
            </a:r>
            <a:r>
              <a:rPr dirty="0" baseline="39682" sz="1050" spc="82">
                <a:latin typeface="Cambria Math"/>
                <a:cs typeface="Cambria Math"/>
              </a:rPr>
              <a:t> </a:t>
            </a:r>
            <a:r>
              <a:rPr dirty="0" sz="1000" spc="-130">
                <a:latin typeface="Cambria Math"/>
                <a:cs typeface="Cambria Math"/>
              </a:rPr>
              <a:t>�1</a:t>
            </a:r>
            <a:r>
              <a:rPr dirty="0" sz="1000" spc="-40">
                <a:latin typeface="Cambria Math"/>
                <a:cs typeface="Cambria Math"/>
              </a:rPr>
              <a:t> </a:t>
            </a:r>
            <a:r>
              <a:rPr dirty="0" sz="1000" spc="-5">
                <a:latin typeface="Cambria Math"/>
                <a:cs typeface="Cambria Math"/>
              </a:rPr>
              <a:t>+</a:t>
            </a:r>
            <a:r>
              <a:rPr dirty="0" u="sng" baseline="27777" sz="1500" spc="-7">
                <a:uFill>
                  <a:solidFill>
                    <a:srgbClr val="000000"/>
                  </a:solidFill>
                </a:uFill>
                <a:latin typeface="Cambria Math"/>
                <a:cs typeface="Cambria Math"/>
              </a:rPr>
              <a:t> </a:t>
            </a:r>
            <a:r>
              <a:rPr dirty="0" u="sng" baseline="39682" sz="1050" spc="-225">
                <a:uFill>
                  <a:solidFill>
                    <a:srgbClr val="000000"/>
                  </a:solidFill>
                </a:uFill>
                <a:latin typeface="Cambria Math"/>
                <a:cs typeface="Cambria Math"/>
              </a:rPr>
              <a:t>𝑔 </a:t>
            </a:r>
            <a:r>
              <a:rPr dirty="0" u="sng" baseline="39682" sz="1050" spc="-300">
                <a:uFill>
                  <a:solidFill>
                    <a:srgbClr val="000000"/>
                  </a:solidFill>
                </a:uFill>
                <a:latin typeface="Cambria Math"/>
                <a:cs typeface="Cambria Math"/>
              </a:rPr>
              <a:t>𝑔</a:t>
            </a:r>
            <a:r>
              <a:rPr dirty="0" u="sng" baseline="39682" sz="1050" spc="532">
                <a:uFill>
                  <a:solidFill>
                    <a:srgbClr val="000000"/>
                  </a:solidFill>
                </a:uFill>
                <a:latin typeface="Cambria Math"/>
                <a:cs typeface="Cambria Math"/>
              </a:rPr>
              <a:t> </a:t>
            </a:r>
            <a:r>
              <a:rPr dirty="0" u="sng" baseline="39682" sz="1050" spc="-232">
                <a:uFill>
                  <a:solidFill>
                    <a:srgbClr val="000000"/>
                  </a:solidFill>
                </a:uFill>
                <a:latin typeface="Cambria Math"/>
                <a:cs typeface="Cambria Math"/>
              </a:rPr>
              <a:t>𝑑𝑑𝑠</a:t>
            </a:r>
            <a:r>
              <a:rPr dirty="0" u="sng" baseline="39682" sz="1050" spc="457">
                <a:uFill>
                  <a:solidFill>
                    <a:srgbClr val="000000"/>
                  </a:solidFill>
                </a:uFill>
                <a:latin typeface="Cambria Math"/>
                <a:cs typeface="Cambria Math"/>
              </a:rPr>
              <a:t> </a:t>
            </a:r>
            <a:r>
              <a:rPr dirty="0" u="sng" baseline="39682" sz="1050" spc="-232">
                <a:uFill>
                  <a:solidFill>
                    <a:srgbClr val="000000"/>
                  </a:solidFill>
                </a:uFill>
                <a:latin typeface="Cambria Math"/>
                <a:cs typeface="Cambria Math"/>
              </a:rPr>
              <a:t>𝑠</a:t>
            </a:r>
            <a:r>
              <a:rPr dirty="0" u="sng" baseline="39682" sz="1050" spc="547">
                <a:uFill>
                  <a:solidFill>
                    <a:srgbClr val="000000"/>
                  </a:solidFill>
                </a:uFill>
                <a:latin typeface="Cambria Math"/>
                <a:cs typeface="Cambria Math"/>
              </a:rPr>
              <a:t> </a:t>
            </a:r>
            <a:r>
              <a:rPr dirty="0" u="sng" baseline="39682" sz="1050" spc="-382">
                <a:uFill>
                  <a:solidFill>
                    <a:srgbClr val="000000"/>
                  </a:solidFill>
                </a:uFill>
                <a:latin typeface="Cambria Math"/>
                <a:cs typeface="Cambria Math"/>
              </a:rPr>
              <a:t>𝑑𝑑</a:t>
            </a:r>
            <a:r>
              <a:rPr dirty="0" baseline="39682" sz="1050" spc="-135">
                <a:latin typeface="Cambria Math"/>
                <a:cs typeface="Cambria Math"/>
              </a:rPr>
              <a:t> </a:t>
            </a:r>
            <a:r>
              <a:rPr dirty="0" sz="1000" spc="-254">
                <a:latin typeface="Cambria Math"/>
                <a:cs typeface="Cambria Math"/>
              </a:rPr>
              <a:t>�</a:t>
            </a:r>
            <a:r>
              <a:rPr dirty="0" sz="1000" spc="-55">
                <a:latin typeface="Cambria Math"/>
                <a:cs typeface="Cambria Math"/>
              </a:rPr>
              <a:t> </a:t>
            </a:r>
            <a:r>
              <a:rPr dirty="0" sz="1000" spc="-229">
                <a:latin typeface="Cambria Math"/>
                <a:cs typeface="Cambria Math"/>
              </a:rPr>
              <a:t>�1</a:t>
            </a:r>
            <a:r>
              <a:rPr dirty="0" sz="1000" spc="-10">
                <a:latin typeface="Cambria Math"/>
                <a:cs typeface="Cambria Math"/>
              </a:rPr>
              <a:t> </a:t>
            </a:r>
            <a:r>
              <a:rPr dirty="0" sz="1000" spc="-5">
                <a:latin typeface="Cambria Math"/>
                <a:cs typeface="Cambria Math"/>
              </a:rPr>
              <a:t>+ </a:t>
            </a:r>
            <a:r>
              <a:rPr dirty="0" sz="1000" spc="-145">
                <a:latin typeface="Cambria Math"/>
                <a:cs typeface="Cambria Math"/>
              </a:rPr>
              <a:t>0.7𝜓𝜓  </a:t>
            </a:r>
            <a:r>
              <a:rPr dirty="0" sz="1000" spc="-560">
                <a:latin typeface="Cambria Math"/>
                <a:cs typeface="Cambria Math"/>
              </a:rPr>
              <a:t>�𝑓𝑓</a:t>
            </a:r>
            <a:r>
              <a:rPr dirty="0" sz="1000" spc="185">
                <a:latin typeface="Cambria Math"/>
                <a:cs typeface="Cambria Math"/>
              </a:rPr>
              <a:t> </a:t>
            </a:r>
            <a:r>
              <a:rPr dirty="0" sz="1000" spc="-5">
                <a:latin typeface="Cambria Math"/>
                <a:cs typeface="Cambria Math"/>
              </a:rPr>
              <a:t>,</a:t>
            </a:r>
            <a:r>
              <a:rPr dirty="0" sz="1000" spc="-55">
                <a:latin typeface="Cambria Math"/>
                <a:cs typeface="Cambria Math"/>
              </a:rPr>
              <a:t> </a:t>
            </a:r>
            <a:r>
              <a:rPr dirty="0" sz="1000" spc="-355">
                <a:latin typeface="Cambria Math"/>
                <a:cs typeface="Cambria Math"/>
              </a:rPr>
              <a:t>𝑓𝑓</a:t>
            </a:r>
            <a:r>
              <a:rPr dirty="0" sz="1000" spc="70">
                <a:latin typeface="Cambria Math"/>
                <a:cs typeface="Cambria Math"/>
              </a:rPr>
              <a:t> </a:t>
            </a:r>
            <a:r>
              <a:rPr dirty="0" sz="1000" spc="-390">
                <a:latin typeface="Cambria Math"/>
                <a:cs typeface="Cambria Math"/>
              </a:rPr>
              <a:t>��</a:t>
            </a:r>
            <a:endParaRPr sz="1000">
              <a:latin typeface="Cambria Math"/>
              <a:cs typeface="Cambria Math"/>
            </a:endParaRPr>
          </a:p>
        </p:txBody>
      </p:sp>
      <p:sp>
        <p:nvSpPr>
          <p:cNvPr id="20" name="object 20"/>
          <p:cNvSpPr/>
          <p:nvPr/>
        </p:nvSpPr>
        <p:spPr>
          <a:xfrm>
            <a:off x="3805428" y="5026920"/>
            <a:ext cx="2368550" cy="0"/>
          </a:xfrm>
          <a:custGeom>
            <a:avLst/>
            <a:gdLst/>
            <a:ahLst/>
            <a:cxnLst/>
            <a:rect l="l" t="t" r="r" b="b"/>
            <a:pathLst>
              <a:path w="2368550" h="0">
                <a:moveTo>
                  <a:pt x="0" y="0"/>
                </a:moveTo>
                <a:lnTo>
                  <a:pt x="2368296" y="0"/>
                </a:lnTo>
              </a:path>
            </a:pathLst>
          </a:custGeom>
          <a:ln w="7607">
            <a:solidFill>
              <a:srgbClr val="000000"/>
            </a:solidFill>
          </a:ln>
        </p:spPr>
        <p:txBody>
          <a:bodyPr wrap="square" lIns="0" tIns="0" rIns="0" bIns="0" rtlCol="0"/>
          <a:lstStyle/>
          <a:p/>
        </p:txBody>
      </p:sp>
      <p:sp>
        <p:nvSpPr>
          <p:cNvPr id="21" name="object 21"/>
          <p:cNvSpPr txBox="1"/>
          <p:nvPr/>
        </p:nvSpPr>
        <p:spPr>
          <a:xfrm>
            <a:off x="4461764" y="5469128"/>
            <a:ext cx="56515" cy="132080"/>
          </a:xfrm>
          <a:prstGeom prst="rect">
            <a:avLst/>
          </a:prstGeom>
        </p:spPr>
        <p:txBody>
          <a:bodyPr wrap="square" lIns="0" tIns="12065" rIns="0" bIns="0" rtlCol="0" vert="horz">
            <a:spAutoFit/>
          </a:bodyPr>
          <a:lstStyle/>
          <a:p>
            <a:pPr marL="12700">
              <a:lnSpc>
                <a:spcPct val="100000"/>
              </a:lnSpc>
              <a:spcBef>
                <a:spcPts val="95"/>
              </a:spcBef>
            </a:pPr>
            <a:r>
              <a:rPr dirty="0" sz="700" spc="-505">
                <a:latin typeface="Cambria Math"/>
                <a:cs typeface="Cambria Math"/>
              </a:rPr>
              <a:t>𝑔𝑔</a:t>
            </a:r>
            <a:endParaRPr sz="700">
              <a:latin typeface="Cambria Math"/>
              <a:cs typeface="Cambria Math"/>
            </a:endParaRPr>
          </a:p>
        </p:txBody>
      </p:sp>
      <p:sp>
        <p:nvSpPr>
          <p:cNvPr id="22" name="object 22"/>
          <p:cNvSpPr txBox="1"/>
          <p:nvPr/>
        </p:nvSpPr>
        <p:spPr>
          <a:xfrm>
            <a:off x="2958138" y="5400537"/>
            <a:ext cx="1852930" cy="177800"/>
          </a:xfrm>
          <a:prstGeom prst="rect">
            <a:avLst/>
          </a:prstGeom>
        </p:spPr>
        <p:txBody>
          <a:bodyPr wrap="square" lIns="0" tIns="12065" rIns="0" bIns="0" rtlCol="0" vert="horz">
            <a:spAutoFit/>
          </a:bodyPr>
          <a:lstStyle/>
          <a:p>
            <a:pPr marL="38100">
              <a:lnSpc>
                <a:spcPct val="100000"/>
              </a:lnSpc>
              <a:spcBef>
                <a:spcPts val="95"/>
              </a:spcBef>
            </a:pPr>
            <a:r>
              <a:rPr dirty="0" sz="1000" spc="-240">
                <a:latin typeface="Cambria Math"/>
                <a:cs typeface="Cambria Math"/>
              </a:rPr>
              <a:t>𝜓𝜓</a:t>
            </a:r>
            <a:r>
              <a:rPr dirty="0" baseline="-15873" sz="1050" spc="-359">
                <a:latin typeface="Cambria Math"/>
                <a:cs typeface="Cambria Math"/>
              </a:rPr>
              <a:t>𝑠𝑠</a:t>
            </a:r>
            <a:r>
              <a:rPr dirty="0" baseline="-15873" sz="1050" spc="-150">
                <a:latin typeface="Cambria Math"/>
                <a:cs typeface="Cambria Math"/>
              </a:rPr>
              <a:t> </a:t>
            </a:r>
            <a:r>
              <a:rPr dirty="0" sz="1000" spc="-275">
                <a:latin typeface="Cambria Math"/>
                <a:cs typeface="Cambria Math"/>
              </a:rPr>
              <a:t>�𝑓𝑓</a:t>
            </a:r>
            <a:r>
              <a:rPr dirty="0" baseline="-15873" sz="1050" spc="-412">
                <a:latin typeface="Cambria Math"/>
                <a:cs typeface="Cambria Math"/>
              </a:rPr>
              <a:t>𝑒𝑒</a:t>
            </a:r>
            <a:r>
              <a:rPr dirty="0" baseline="-15873" sz="1050" spc="-142">
                <a:latin typeface="Cambria Math"/>
                <a:cs typeface="Cambria Math"/>
              </a:rPr>
              <a:t> </a:t>
            </a:r>
            <a:r>
              <a:rPr dirty="0" sz="1000" spc="-5">
                <a:latin typeface="Cambria Math"/>
                <a:cs typeface="Cambria Math"/>
              </a:rPr>
              <a:t>, </a:t>
            </a:r>
            <a:r>
              <a:rPr dirty="0" sz="1000" spc="-320">
                <a:latin typeface="Cambria Math"/>
                <a:cs typeface="Cambria Math"/>
              </a:rPr>
              <a:t>𝑓𝑓</a:t>
            </a:r>
            <a:r>
              <a:rPr dirty="0" baseline="-15873" sz="1050" spc="-480">
                <a:latin typeface="Cambria Math"/>
                <a:cs typeface="Cambria Math"/>
              </a:rPr>
              <a:t>𝑔𝑔</a:t>
            </a:r>
            <a:r>
              <a:rPr dirty="0" sz="1000" spc="-320">
                <a:latin typeface="Cambria Math"/>
                <a:cs typeface="Cambria Math"/>
              </a:rPr>
              <a:t>�</a:t>
            </a:r>
            <a:r>
              <a:rPr dirty="0" sz="1000" spc="60">
                <a:latin typeface="Cambria Math"/>
                <a:cs typeface="Cambria Math"/>
              </a:rPr>
              <a:t> </a:t>
            </a:r>
            <a:r>
              <a:rPr dirty="0" sz="1000" spc="-5">
                <a:latin typeface="Cambria Math"/>
                <a:cs typeface="Cambria Math"/>
              </a:rPr>
              <a:t>= </a:t>
            </a:r>
            <a:r>
              <a:rPr dirty="0" sz="1000" spc="-140">
                <a:latin typeface="Cambria Math"/>
                <a:cs typeface="Cambria Math"/>
              </a:rPr>
              <a:t>1.9𝑘𝑘</a:t>
            </a:r>
            <a:r>
              <a:rPr dirty="0" baseline="-15873" sz="1050" spc="-209">
                <a:latin typeface="Cambria Math"/>
                <a:cs typeface="Cambria Math"/>
              </a:rPr>
              <a:t>𝑠𝑠</a:t>
            </a:r>
            <a:r>
              <a:rPr dirty="0" sz="1000" spc="-140">
                <a:latin typeface="Cambria Math"/>
                <a:cs typeface="Cambria Math"/>
              </a:rPr>
              <a:t>𝑘𝑘</a:t>
            </a:r>
            <a:r>
              <a:rPr dirty="0" baseline="-15873" sz="1050" spc="-209">
                <a:latin typeface="Cambria Math"/>
                <a:cs typeface="Cambria Math"/>
              </a:rPr>
              <a:t>ℎ𝑐𝑐 </a:t>
            </a:r>
            <a:r>
              <a:rPr dirty="0" sz="1000" spc="-225">
                <a:latin typeface="Cambria Math"/>
                <a:cs typeface="Cambria Math"/>
              </a:rPr>
              <a:t>𝑘𝑘</a:t>
            </a:r>
            <a:r>
              <a:rPr dirty="0" baseline="-15873" sz="1050" spc="-337">
                <a:latin typeface="Cambria Math"/>
                <a:cs typeface="Cambria Math"/>
              </a:rPr>
              <a:t>𝑒𝑒 </a:t>
            </a:r>
            <a:r>
              <a:rPr dirty="0" baseline="-15873" sz="1050" spc="-209">
                <a:latin typeface="Cambria Math"/>
                <a:cs typeface="Cambria Math"/>
              </a:rPr>
              <a:t> </a:t>
            </a:r>
            <a:r>
              <a:rPr dirty="0" sz="1000" spc="-155">
                <a:latin typeface="Cambria Math"/>
                <a:cs typeface="Cambria Math"/>
              </a:rPr>
              <a:t>𝑘𝑘</a:t>
            </a:r>
            <a:r>
              <a:rPr dirty="0" baseline="-15873" sz="1050" spc="-232">
                <a:latin typeface="Cambria Math"/>
                <a:cs typeface="Cambria Math"/>
              </a:rPr>
              <a:t>𝑑𝑑𝑔𝑔</a:t>
            </a:r>
            <a:r>
              <a:rPr dirty="0" sz="1000" spc="-155">
                <a:latin typeface="Cambria Math"/>
                <a:cs typeface="Cambria Math"/>
              </a:rPr>
              <a:t>𝑓𝑓</a:t>
            </a:r>
            <a:r>
              <a:rPr dirty="0" baseline="31746" sz="1050" spc="-232">
                <a:latin typeface="Cambria Math"/>
                <a:cs typeface="Cambria Math"/>
              </a:rPr>
              <a:t>−0.118</a:t>
            </a:r>
            <a:endParaRPr baseline="31746" sz="1050">
              <a:latin typeface="Cambria Math"/>
              <a:cs typeface="Cambria Math"/>
            </a:endParaRPr>
          </a:p>
        </p:txBody>
      </p:sp>
      <p:sp>
        <p:nvSpPr>
          <p:cNvPr id="23" name="object 23"/>
          <p:cNvSpPr/>
          <p:nvPr/>
        </p:nvSpPr>
        <p:spPr>
          <a:xfrm>
            <a:off x="4143755" y="5817108"/>
            <a:ext cx="84455" cy="7620"/>
          </a:xfrm>
          <a:custGeom>
            <a:avLst/>
            <a:gdLst/>
            <a:ahLst/>
            <a:cxnLst/>
            <a:rect l="l" t="t" r="r" b="b"/>
            <a:pathLst>
              <a:path w="84454" h="7620">
                <a:moveTo>
                  <a:pt x="0" y="7620"/>
                </a:moveTo>
                <a:lnTo>
                  <a:pt x="83832" y="7620"/>
                </a:lnTo>
                <a:lnTo>
                  <a:pt x="83832" y="0"/>
                </a:lnTo>
                <a:lnTo>
                  <a:pt x="0" y="0"/>
                </a:lnTo>
                <a:lnTo>
                  <a:pt x="0" y="7620"/>
                </a:lnTo>
                <a:close/>
              </a:path>
            </a:pathLst>
          </a:custGeom>
          <a:solidFill>
            <a:srgbClr val="000000"/>
          </a:solidFill>
        </p:spPr>
        <p:txBody>
          <a:bodyPr wrap="square" lIns="0" tIns="0" rIns="0" bIns="0" rtlCol="0"/>
          <a:lstStyle/>
          <a:p/>
        </p:txBody>
      </p:sp>
      <p:sp>
        <p:nvSpPr>
          <p:cNvPr id="24" name="object 24"/>
          <p:cNvSpPr txBox="1"/>
          <p:nvPr/>
        </p:nvSpPr>
        <p:spPr>
          <a:xfrm>
            <a:off x="3112061" y="5620014"/>
            <a:ext cx="1548765" cy="274955"/>
          </a:xfrm>
          <a:prstGeom prst="rect">
            <a:avLst/>
          </a:prstGeom>
        </p:spPr>
        <p:txBody>
          <a:bodyPr wrap="square" lIns="0" tIns="12065" rIns="0" bIns="0" rtlCol="0" vert="horz">
            <a:spAutoFit/>
          </a:bodyPr>
          <a:lstStyle/>
          <a:p>
            <a:pPr marL="1031240">
              <a:lnSpc>
                <a:spcPts val="985"/>
              </a:lnSpc>
              <a:spcBef>
                <a:spcPts val="95"/>
              </a:spcBef>
            </a:pPr>
            <a:r>
              <a:rPr dirty="0" sz="1000" spc="-315">
                <a:latin typeface="Cambria Math"/>
                <a:cs typeface="Cambria Math"/>
              </a:rPr>
              <a:t>𝑉𝑉</a:t>
            </a:r>
            <a:endParaRPr sz="1000">
              <a:latin typeface="Cambria Math"/>
              <a:cs typeface="Cambria Math"/>
            </a:endParaRPr>
          </a:p>
          <a:p>
            <a:pPr marL="38100">
              <a:lnSpc>
                <a:spcPts val="985"/>
              </a:lnSpc>
            </a:pPr>
            <a:r>
              <a:rPr dirty="0" sz="1000" spc="-220">
                <a:latin typeface="Cambria Math"/>
                <a:cs typeface="Cambria Math"/>
              </a:rPr>
              <a:t>𝑘𝑘</a:t>
            </a:r>
            <a:r>
              <a:rPr dirty="0" baseline="-15873" sz="1050" spc="-330">
                <a:latin typeface="Cambria Math"/>
                <a:cs typeface="Cambria Math"/>
              </a:rPr>
              <a:t>𝑠𝑠</a:t>
            </a:r>
            <a:r>
              <a:rPr dirty="0" baseline="-15873" sz="1050" spc="254">
                <a:latin typeface="Cambria Math"/>
                <a:cs typeface="Cambria Math"/>
              </a:rPr>
              <a:t> </a:t>
            </a:r>
            <a:r>
              <a:rPr dirty="0" sz="1000" spc="-5">
                <a:latin typeface="Cambria Math"/>
                <a:cs typeface="Cambria Math"/>
              </a:rPr>
              <a:t>= 1.45 − 0.13 </a:t>
            </a:r>
            <a:r>
              <a:rPr dirty="0" sz="1000" spc="-229">
                <a:latin typeface="Cambria Math"/>
                <a:cs typeface="Cambria Math"/>
              </a:rPr>
              <a:t>�</a:t>
            </a:r>
            <a:r>
              <a:rPr dirty="0" baseline="-36111" sz="1500" spc="-345">
                <a:latin typeface="Cambria Math"/>
                <a:cs typeface="Cambria Math"/>
              </a:rPr>
              <a:t>𝑆𝑆</a:t>
            </a:r>
            <a:r>
              <a:rPr dirty="0" sz="1000" spc="-229">
                <a:latin typeface="Cambria Math"/>
                <a:cs typeface="Cambria Math"/>
              </a:rPr>
              <a:t>�</a:t>
            </a:r>
            <a:r>
              <a:rPr dirty="0" sz="1000" spc="50">
                <a:latin typeface="Cambria Math"/>
                <a:cs typeface="Cambria Math"/>
              </a:rPr>
              <a:t> </a:t>
            </a:r>
            <a:r>
              <a:rPr dirty="0" sz="1000" spc="-5">
                <a:latin typeface="Cambria Math"/>
                <a:cs typeface="Cambria Math"/>
              </a:rPr>
              <a:t>≥</a:t>
            </a:r>
            <a:r>
              <a:rPr dirty="0" sz="1000" spc="75">
                <a:latin typeface="Cambria Math"/>
                <a:cs typeface="Cambria Math"/>
              </a:rPr>
              <a:t> </a:t>
            </a:r>
            <a:r>
              <a:rPr dirty="0" sz="1000" spc="-85">
                <a:latin typeface="Cambria Math"/>
                <a:cs typeface="Cambria Math"/>
              </a:rPr>
              <a:t>1.0</a:t>
            </a:r>
            <a:endParaRPr sz="1000">
              <a:latin typeface="Cambria Math"/>
              <a:cs typeface="Cambria Math"/>
            </a:endParaRPr>
          </a:p>
        </p:txBody>
      </p:sp>
      <p:sp>
        <p:nvSpPr>
          <p:cNvPr id="25" name="object 25"/>
          <p:cNvSpPr/>
          <p:nvPr/>
        </p:nvSpPr>
        <p:spPr>
          <a:xfrm>
            <a:off x="1778507" y="6310884"/>
            <a:ext cx="83820" cy="7620"/>
          </a:xfrm>
          <a:custGeom>
            <a:avLst/>
            <a:gdLst/>
            <a:ahLst/>
            <a:cxnLst/>
            <a:rect l="l" t="t" r="r" b="b"/>
            <a:pathLst>
              <a:path w="83819" h="7620">
                <a:moveTo>
                  <a:pt x="0" y="7620"/>
                </a:moveTo>
                <a:lnTo>
                  <a:pt x="83819" y="7620"/>
                </a:lnTo>
                <a:lnTo>
                  <a:pt x="83819" y="0"/>
                </a:lnTo>
                <a:lnTo>
                  <a:pt x="0" y="0"/>
                </a:lnTo>
                <a:lnTo>
                  <a:pt x="0" y="7620"/>
                </a:lnTo>
                <a:close/>
              </a:path>
            </a:pathLst>
          </a:custGeom>
          <a:solidFill>
            <a:srgbClr val="000000"/>
          </a:solidFill>
        </p:spPr>
        <p:txBody>
          <a:bodyPr wrap="square" lIns="0" tIns="0" rIns="0" bIns="0" rtlCol="0"/>
          <a:lstStyle/>
          <a:p/>
        </p:txBody>
      </p:sp>
      <p:sp>
        <p:nvSpPr>
          <p:cNvPr id="26" name="object 26"/>
          <p:cNvSpPr txBox="1"/>
          <p:nvPr/>
        </p:nvSpPr>
        <p:spPr>
          <a:xfrm>
            <a:off x="1884679" y="6211316"/>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27" name="object 27"/>
          <p:cNvSpPr txBox="1"/>
          <p:nvPr/>
        </p:nvSpPr>
        <p:spPr>
          <a:xfrm>
            <a:off x="1765737" y="6113839"/>
            <a:ext cx="575945" cy="177800"/>
          </a:xfrm>
          <a:prstGeom prst="rect">
            <a:avLst/>
          </a:prstGeom>
        </p:spPr>
        <p:txBody>
          <a:bodyPr wrap="square" lIns="0" tIns="12065" rIns="0" bIns="0" rtlCol="0" vert="horz">
            <a:spAutoFit/>
          </a:bodyPr>
          <a:lstStyle/>
          <a:p>
            <a:pPr marL="12700">
              <a:lnSpc>
                <a:spcPct val="100000"/>
              </a:lnSpc>
              <a:spcBef>
                <a:spcPts val="95"/>
              </a:spcBef>
              <a:tabLst>
                <a:tab pos="414655" algn="l"/>
              </a:tabLst>
            </a:pPr>
            <a:r>
              <a:rPr dirty="0" sz="1000" spc="-505">
                <a:latin typeface="Cambria Math"/>
                <a:cs typeface="Cambria Math"/>
              </a:rPr>
              <a:t>𝑉𝑉</a:t>
            </a:r>
            <a:r>
              <a:rPr dirty="0" sz="1000" spc="-505">
                <a:latin typeface="Cambria Math"/>
                <a:cs typeface="Cambria Math"/>
              </a:rPr>
              <a:t>	</a:t>
            </a:r>
            <a:r>
              <a:rPr dirty="0" sz="1000" spc="-505">
                <a:latin typeface="Cambria Math"/>
                <a:cs typeface="Cambria Math"/>
              </a:rPr>
              <a:t>𝐴</a:t>
            </a:r>
            <a:r>
              <a:rPr dirty="0" sz="1000" spc="-500">
                <a:latin typeface="Cambria Math"/>
                <a:cs typeface="Cambria Math"/>
              </a:rPr>
              <a:t>𝐴</a:t>
            </a:r>
            <a:r>
              <a:rPr dirty="0" sz="1000" spc="-505">
                <a:latin typeface="Cambria Math"/>
                <a:cs typeface="Cambria Math"/>
              </a:rPr>
              <a:t>𝐿𝐿</a:t>
            </a:r>
            <a:endParaRPr sz="1000">
              <a:latin typeface="Cambria Math"/>
              <a:cs typeface="Cambria Math"/>
            </a:endParaRPr>
          </a:p>
        </p:txBody>
      </p:sp>
      <p:sp>
        <p:nvSpPr>
          <p:cNvPr id="28" name="object 28"/>
          <p:cNvSpPr txBox="1"/>
          <p:nvPr/>
        </p:nvSpPr>
        <p:spPr>
          <a:xfrm>
            <a:off x="2311400" y="6176264"/>
            <a:ext cx="8382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𝑔𝑔</a:t>
            </a:r>
            <a:endParaRPr sz="700">
              <a:latin typeface="Cambria Math"/>
              <a:cs typeface="Cambria Math"/>
            </a:endParaRPr>
          </a:p>
        </p:txBody>
      </p:sp>
      <p:sp>
        <p:nvSpPr>
          <p:cNvPr id="29" name="object 29"/>
          <p:cNvSpPr txBox="1"/>
          <p:nvPr/>
        </p:nvSpPr>
        <p:spPr>
          <a:xfrm>
            <a:off x="1746409" y="6296747"/>
            <a:ext cx="831850" cy="177800"/>
          </a:xfrm>
          <a:prstGeom prst="rect">
            <a:avLst/>
          </a:prstGeom>
        </p:spPr>
        <p:txBody>
          <a:bodyPr wrap="square" lIns="0" tIns="12065" rIns="0" bIns="0" rtlCol="0" vert="horz">
            <a:spAutoFit/>
          </a:bodyPr>
          <a:lstStyle/>
          <a:p>
            <a:pPr marL="38100">
              <a:lnSpc>
                <a:spcPct val="100000"/>
              </a:lnSpc>
              <a:spcBef>
                <a:spcPts val="95"/>
              </a:spcBef>
              <a:tabLst>
                <a:tab pos="281940" algn="l"/>
              </a:tabLst>
            </a:pPr>
            <a:r>
              <a:rPr dirty="0" sz="1000" spc="-270">
                <a:latin typeface="Cambria Math"/>
                <a:cs typeface="Cambria Math"/>
              </a:rPr>
              <a:t>𝑆𝑆	</a:t>
            </a:r>
            <a:r>
              <a:rPr dirty="0" sz="1000" spc="-265">
                <a:latin typeface="Cambria Math"/>
                <a:cs typeface="Cambria Math"/>
              </a:rPr>
              <a:t>𝑃𝑃𝐿𝐿</a:t>
            </a:r>
            <a:r>
              <a:rPr dirty="0" baseline="-15873" sz="1050" spc="-397">
                <a:latin typeface="Cambria Math"/>
                <a:cs typeface="Cambria Math"/>
              </a:rPr>
              <a:t>𝑔𝑔</a:t>
            </a:r>
            <a:r>
              <a:rPr dirty="0" baseline="-15873" sz="1050" spc="150">
                <a:latin typeface="Cambria Math"/>
                <a:cs typeface="Cambria Math"/>
              </a:rPr>
              <a:t> </a:t>
            </a:r>
            <a:r>
              <a:rPr dirty="0" sz="1000" spc="-5">
                <a:latin typeface="Cambria Math"/>
                <a:cs typeface="Cambria Math"/>
              </a:rPr>
              <a:t>+</a:t>
            </a:r>
            <a:r>
              <a:rPr dirty="0" sz="1000" spc="-20">
                <a:latin typeface="Cambria Math"/>
                <a:cs typeface="Cambria Math"/>
              </a:rPr>
              <a:t> </a:t>
            </a:r>
            <a:r>
              <a:rPr dirty="0" sz="1000" spc="-215">
                <a:latin typeface="Cambria Math"/>
                <a:cs typeface="Cambria Math"/>
              </a:rPr>
              <a:t>2𝐴𝐴</a:t>
            </a:r>
            <a:endParaRPr sz="1000">
              <a:latin typeface="Cambria Math"/>
              <a:cs typeface="Cambria Math"/>
            </a:endParaRPr>
          </a:p>
        </p:txBody>
      </p:sp>
      <p:sp>
        <p:nvSpPr>
          <p:cNvPr id="30" name="object 30"/>
          <p:cNvSpPr/>
          <p:nvPr/>
        </p:nvSpPr>
        <p:spPr>
          <a:xfrm>
            <a:off x="2028444" y="6314694"/>
            <a:ext cx="513715" cy="0"/>
          </a:xfrm>
          <a:custGeom>
            <a:avLst/>
            <a:gdLst/>
            <a:ahLst/>
            <a:cxnLst/>
            <a:rect l="l" t="t" r="r" b="b"/>
            <a:pathLst>
              <a:path w="513714" h="0">
                <a:moveTo>
                  <a:pt x="0" y="0"/>
                </a:moveTo>
                <a:lnTo>
                  <a:pt x="513588" y="0"/>
                </a:lnTo>
              </a:path>
            </a:pathLst>
          </a:custGeom>
          <a:ln w="7620">
            <a:solidFill>
              <a:srgbClr val="000000"/>
            </a:solidFill>
          </a:ln>
        </p:spPr>
        <p:txBody>
          <a:bodyPr wrap="square" lIns="0" tIns="0" rIns="0" bIns="0" rtlCol="0"/>
          <a:lstStyle/>
          <a:p/>
        </p:txBody>
      </p:sp>
      <p:sp>
        <p:nvSpPr>
          <p:cNvPr id="31" name="object 31"/>
          <p:cNvSpPr txBox="1"/>
          <p:nvPr/>
        </p:nvSpPr>
        <p:spPr>
          <a:xfrm>
            <a:off x="2562860" y="6211316"/>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32" name="object 32"/>
          <p:cNvSpPr txBox="1"/>
          <p:nvPr/>
        </p:nvSpPr>
        <p:spPr>
          <a:xfrm>
            <a:off x="4649382" y="6125969"/>
            <a:ext cx="21653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a:t>
            </a:r>
            <a:r>
              <a:rPr dirty="0" sz="1000" spc="-575">
                <a:latin typeface="Cambria Math"/>
                <a:cs typeface="Cambria Math"/>
              </a:rPr>
              <a:t>𝑓𝑓𝑓𝑓</a:t>
            </a:r>
            <a:endParaRPr sz="1000">
              <a:latin typeface="Cambria Math"/>
              <a:cs typeface="Cambria Math"/>
            </a:endParaRPr>
          </a:p>
        </p:txBody>
      </p:sp>
      <p:sp>
        <p:nvSpPr>
          <p:cNvPr id="33" name="object 33"/>
          <p:cNvSpPr txBox="1"/>
          <p:nvPr/>
        </p:nvSpPr>
        <p:spPr>
          <a:xfrm>
            <a:off x="3134881" y="6061929"/>
            <a:ext cx="1843405" cy="177800"/>
          </a:xfrm>
          <a:prstGeom prst="rect">
            <a:avLst/>
          </a:prstGeom>
        </p:spPr>
        <p:txBody>
          <a:bodyPr wrap="square" lIns="0" tIns="12065" rIns="0" bIns="0" rtlCol="0" vert="horz">
            <a:spAutoFit/>
          </a:bodyPr>
          <a:lstStyle/>
          <a:p>
            <a:pPr marL="38100">
              <a:lnSpc>
                <a:spcPct val="100000"/>
              </a:lnSpc>
              <a:spcBef>
                <a:spcPts val="95"/>
              </a:spcBef>
            </a:pPr>
            <a:r>
              <a:rPr dirty="0" sz="1000" spc="-90">
                <a:latin typeface="Cambria Math"/>
                <a:cs typeface="Cambria Math"/>
              </a:rPr>
              <a:t>(923.531𝑠𝑠𝑠𝑠</a:t>
            </a:r>
            <a:r>
              <a:rPr dirty="0" baseline="27777" sz="1050" spc="-135">
                <a:latin typeface="Cambria Math"/>
                <a:cs typeface="Cambria Math"/>
              </a:rPr>
              <a:t>2</a:t>
            </a:r>
            <a:r>
              <a:rPr dirty="0" sz="1000" spc="-90">
                <a:latin typeface="Cambria Math"/>
                <a:cs typeface="Cambria Math"/>
              </a:rPr>
              <a:t>)(162.995𝑓𝑓𝑓𝑓)(</a:t>
            </a:r>
            <a:r>
              <a:rPr dirty="0" u="sng" baseline="33333" sz="1500" spc="-135">
                <a:uFill>
                  <a:solidFill>
                    <a:srgbClr val="000000"/>
                  </a:solidFill>
                </a:uFill>
                <a:latin typeface="Cambria Math"/>
                <a:cs typeface="Cambria Math"/>
              </a:rPr>
              <a:t>12𝑠𝑠𝑠𝑠</a:t>
            </a:r>
            <a:r>
              <a:rPr dirty="0" sz="1000" spc="-90">
                <a:latin typeface="Cambria Math"/>
                <a:cs typeface="Cambria Math"/>
              </a:rPr>
              <a:t>)</a:t>
            </a:r>
            <a:endParaRPr sz="1000">
              <a:latin typeface="Cambria Math"/>
              <a:cs typeface="Cambria Math"/>
            </a:endParaRPr>
          </a:p>
        </p:txBody>
      </p:sp>
      <p:sp>
        <p:nvSpPr>
          <p:cNvPr id="34" name="object 34"/>
          <p:cNvSpPr txBox="1"/>
          <p:nvPr/>
        </p:nvSpPr>
        <p:spPr>
          <a:xfrm>
            <a:off x="2668519" y="6357575"/>
            <a:ext cx="2774950"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135">
                <a:latin typeface="Cambria Math"/>
                <a:cs typeface="Cambria Math"/>
              </a:rPr>
              <a:t>(</a:t>
            </a:r>
            <a:r>
              <a:rPr dirty="0" sz="1000" spc="-90">
                <a:latin typeface="Cambria Math"/>
                <a:cs typeface="Cambria Math"/>
              </a:rPr>
              <a:t>289.284𝑠𝑠𝑠𝑠</a:t>
            </a:r>
            <a:r>
              <a:rPr dirty="0" baseline="2777" sz="1500" spc="-135">
                <a:latin typeface="Cambria Math"/>
                <a:cs typeface="Cambria Math"/>
              </a:rPr>
              <a:t>)(</a:t>
            </a:r>
            <a:r>
              <a:rPr dirty="0" sz="1000" spc="-90">
                <a:latin typeface="Cambria Math"/>
                <a:cs typeface="Cambria Math"/>
              </a:rPr>
              <a:t>162.995𝑓𝑓𝑓𝑓</a:t>
            </a:r>
            <a:r>
              <a:rPr dirty="0" baseline="2777" sz="1500" spc="-135">
                <a:latin typeface="Cambria Math"/>
                <a:cs typeface="Cambria Math"/>
              </a:rPr>
              <a:t>) </a:t>
            </a:r>
            <a:r>
              <a:rPr dirty="0" sz="1000" spc="-185">
                <a:latin typeface="Cambria Math"/>
                <a:cs typeface="Cambria Math"/>
              </a:rPr>
              <a:t>�</a:t>
            </a:r>
            <a:r>
              <a:rPr dirty="0" u="sng" baseline="33333" sz="1500" spc="-277">
                <a:uFill>
                  <a:solidFill>
                    <a:srgbClr val="000000"/>
                  </a:solidFill>
                </a:uFill>
                <a:latin typeface="Cambria Math"/>
                <a:cs typeface="Cambria Math"/>
              </a:rPr>
              <a:t>12𝑠𝑠𝑠𝑠</a:t>
            </a:r>
            <a:r>
              <a:rPr dirty="0" sz="1000" spc="-185">
                <a:latin typeface="Cambria Math"/>
                <a:cs typeface="Cambria Math"/>
              </a:rPr>
              <a:t>� </a:t>
            </a:r>
            <a:r>
              <a:rPr dirty="0" sz="1000" spc="-5">
                <a:latin typeface="Cambria Math"/>
                <a:cs typeface="Cambria Math"/>
              </a:rPr>
              <a:t>+</a:t>
            </a:r>
            <a:r>
              <a:rPr dirty="0" sz="1000" spc="-40">
                <a:latin typeface="Cambria Math"/>
                <a:cs typeface="Cambria Math"/>
              </a:rPr>
              <a:t> </a:t>
            </a:r>
            <a:r>
              <a:rPr dirty="0" sz="1000" spc="-70">
                <a:latin typeface="Cambria Math"/>
                <a:cs typeface="Cambria Math"/>
              </a:rPr>
              <a:t>2</a:t>
            </a:r>
            <a:r>
              <a:rPr dirty="0" baseline="2777" sz="1500" spc="-104">
                <a:latin typeface="Cambria Math"/>
                <a:cs typeface="Cambria Math"/>
              </a:rPr>
              <a:t>(</a:t>
            </a:r>
            <a:r>
              <a:rPr dirty="0" sz="1000" spc="-70">
                <a:latin typeface="Cambria Math"/>
                <a:cs typeface="Cambria Math"/>
              </a:rPr>
              <a:t>923.531𝑠𝑠𝑠𝑠</a:t>
            </a:r>
            <a:r>
              <a:rPr dirty="0" baseline="23809" sz="1050" spc="-104">
                <a:latin typeface="Cambria Math"/>
                <a:cs typeface="Cambria Math"/>
              </a:rPr>
              <a:t>2</a:t>
            </a:r>
            <a:r>
              <a:rPr dirty="0" baseline="2777" sz="1500" spc="-104">
                <a:latin typeface="Cambria Math"/>
                <a:cs typeface="Cambria Math"/>
              </a:rPr>
              <a:t>)</a:t>
            </a:r>
            <a:endParaRPr baseline="2777" sz="1500">
              <a:latin typeface="Cambria Math"/>
              <a:cs typeface="Cambria Math"/>
            </a:endParaRPr>
          </a:p>
        </p:txBody>
      </p:sp>
      <p:sp>
        <p:nvSpPr>
          <p:cNvPr id="35" name="object 35"/>
          <p:cNvSpPr/>
          <p:nvPr/>
        </p:nvSpPr>
        <p:spPr>
          <a:xfrm>
            <a:off x="2706623" y="6314694"/>
            <a:ext cx="2699385" cy="0"/>
          </a:xfrm>
          <a:custGeom>
            <a:avLst/>
            <a:gdLst/>
            <a:ahLst/>
            <a:cxnLst/>
            <a:rect l="l" t="t" r="r" b="b"/>
            <a:pathLst>
              <a:path w="2699385" h="0">
                <a:moveTo>
                  <a:pt x="0" y="0"/>
                </a:moveTo>
                <a:lnTo>
                  <a:pt x="2699004" y="0"/>
                </a:lnTo>
              </a:path>
            </a:pathLst>
          </a:custGeom>
          <a:ln w="7620">
            <a:solidFill>
              <a:srgbClr val="000000"/>
            </a:solidFill>
          </a:ln>
        </p:spPr>
        <p:txBody>
          <a:bodyPr wrap="square" lIns="0" tIns="0" rIns="0" bIns="0" rtlCol="0"/>
          <a:lstStyle/>
          <a:p/>
        </p:txBody>
      </p:sp>
      <p:sp>
        <p:nvSpPr>
          <p:cNvPr id="36" name="object 36"/>
          <p:cNvSpPr txBox="1"/>
          <p:nvPr/>
        </p:nvSpPr>
        <p:spPr>
          <a:xfrm>
            <a:off x="5427979" y="6211316"/>
            <a:ext cx="57467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10">
                <a:latin typeface="Cambria Math"/>
                <a:cs typeface="Cambria Math"/>
              </a:rPr>
              <a:t> </a:t>
            </a:r>
            <a:r>
              <a:rPr dirty="0" sz="1000" spc="-110">
                <a:latin typeface="Cambria Math"/>
                <a:cs typeface="Cambria Math"/>
              </a:rPr>
              <a:t>3.182𝑠𝑠𝑠𝑠</a:t>
            </a:r>
            <a:endParaRPr sz="1000">
              <a:latin typeface="Cambria Math"/>
              <a:cs typeface="Cambria Math"/>
            </a:endParaRPr>
          </a:p>
        </p:txBody>
      </p:sp>
      <p:sp>
        <p:nvSpPr>
          <p:cNvPr id="37" name="object 37"/>
          <p:cNvSpPr txBox="1"/>
          <p:nvPr/>
        </p:nvSpPr>
        <p:spPr>
          <a:xfrm>
            <a:off x="2525103" y="6349262"/>
            <a:ext cx="2722245" cy="925194"/>
          </a:xfrm>
          <a:prstGeom prst="rect">
            <a:avLst/>
          </a:prstGeom>
        </p:spPr>
        <p:txBody>
          <a:bodyPr wrap="square" lIns="0" tIns="84455" rIns="0" bIns="0" rtlCol="0" vert="horz">
            <a:spAutoFit/>
          </a:bodyPr>
          <a:lstStyle/>
          <a:p>
            <a:pPr algn="ctr" marL="751840">
              <a:lnSpc>
                <a:spcPct val="100000"/>
              </a:lnSpc>
              <a:spcBef>
                <a:spcPts val="665"/>
              </a:spcBef>
            </a:pPr>
            <a:r>
              <a:rPr dirty="0" sz="1000" spc="-254">
                <a:latin typeface="Cambria Math"/>
                <a:cs typeface="Cambria Math"/>
              </a:rPr>
              <a:t>1𝑓𝑓𝑓𝑓</a:t>
            </a:r>
            <a:endParaRPr sz="1000">
              <a:latin typeface="Cambria Math"/>
              <a:cs typeface="Cambria Math"/>
            </a:endParaRPr>
          </a:p>
          <a:p>
            <a:pPr algn="ctr">
              <a:lnSpc>
                <a:spcPct val="100000"/>
              </a:lnSpc>
              <a:spcBef>
                <a:spcPts val="565"/>
              </a:spcBef>
            </a:pPr>
            <a:r>
              <a:rPr dirty="0" sz="1000" spc="-220">
                <a:latin typeface="Cambria Math"/>
                <a:cs typeface="Cambria Math"/>
              </a:rPr>
              <a:t>𝑘𝑘</a:t>
            </a:r>
            <a:r>
              <a:rPr dirty="0" baseline="-15873" sz="1050" spc="-330">
                <a:latin typeface="Cambria Math"/>
                <a:cs typeface="Cambria Math"/>
              </a:rPr>
              <a:t>𝑠𝑠</a:t>
            </a:r>
            <a:r>
              <a:rPr dirty="0" baseline="-15873" sz="1050" spc="262">
                <a:latin typeface="Cambria Math"/>
                <a:cs typeface="Cambria Math"/>
              </a:rPr>
              <a:t> </a:t>
            </a:r>
            <a:r>
              <a:rPr dirty="0" sz="1000" spc="-5">
                <a:latin typeface="Cambria Math"/>
                <a:cs typeface="Cambria Math"/>
              </a:rPr>
              <a:t>= 1.45 − 0.13</a:t>
            </a:r>
            <a:r>
              <a:rPr dirty="0" baseline="2777" sz="1500" spc="-7">
                <a:latin typeface="Cambria Math"/>
                <a:cs typeface="Cambria Math"/>
              </a:rPr>
              <a:t>(</a:t>
            </a:r>
            <a:r>
              <a:rPr dirty="0" sz="1000" spc="-5">
                <a:latin typeface="Cambria Math"/>
                <a:cs typeface="Cambria Math"/>
              </a:rPr>
              <a:t>3.187</a:t>
            </a:r>
            <a:r>
              <a:rPr dirty="0" baseline="2777" sz="1500" spc="-7">
                <a:latin typeface="Cambria Math"/>
                <a:cs typeface="Cambria Math"/>
              </a:rPr>
              <a:t>) </a:t>
            </a:r>
            <a:r>
              <a:rPr dirty="0" sz="1000" spc="-5">
                <a:latin typeface="Cambria Math"/>
                <a:cs typeface="Cambria Math"/>
              </a:rPr>
              <a:t>=</a:t>
            </a:r>
            <a:r>
              <a:rPr dirty="0" sz="1000" spc="200">
                <a:latin typeface="Cambria Math"/>
                <a:cs typeface="Cambria Math"/>
              </a:rPr>
              <a:t> </a:t>
            </a:r>
            <a:r>
              <a:rPr dirty="0" sz="1000" spc="-5">
                <a:latin typeface="Cambria Math"/>
                <a:cs typeface="Cambria Math"/>
              </a:rPr>
              <a:t>1.04</a:t>
            </a:r>
            <a:endParaRPr sz="1000">
              <a:latin typeface="Cambria Math"/>
              <a:cs typeface="Cambria Math"/>
            </a:endParaRPr>
          </a:p>
          <a:p>
            <a:pPr algn="ctr">
              <a:lnSpc>
                <a:spcPct val="100000"/>
              </a:lnSpc>
              <a:spcBef>
                <a:spcPts val="575"/>
              </a:spcBef>
            </a:pPr>
            <a:r>
              <a:rPr dirty="0" sz="1000" spc="-165">
                <a:latin typeface="Cambria Math"/>
                <a:cs typeface="Cambria Math"/>
              </a:rPr>
              <a:t>𝑘𝑘</a:t>
            </a:r>
            <a:r>
              <a:rPr dirty="0" baseline="-15873" sz="1050" spc="-247">
                <a:latin typeface="Cambria Math"/>
                <a:cs typeface="Cambria Math"/>
              </a:rPr>
              <a:t>ℎ𝑠𝑠</a:t>
            </a:r>
            <a:r>
              <a:rPr dirty="0" baseline="-15873" sz="1050" spc="262">
                <a:latin typeface="Cambria Math"/>
                <a:cs typeface="Cambria Math"/>
              </a:rPr>
              <a:t> </a:t>
            </a:r>
            <a:r>
              <a:rPr dirty="0" sz="1000" spc="-5">
                <a:latin typeface="Cambria Math"/>
                <a:cs typeface="Cambria Math"/>
              </a:rPr>
              <a:t>= 2.00 − </a:t>
            </a:r>
            <a:r>
              <a:rPr dirty="0" sz="1000" spc="-110">
                <a:latin typeface="Cambria Math"/>
                <a:cs typeface="Cambria Math"/>
              </a:rPr>
              <a:t>0.014𝐻𝐻   </a:t>
            </a:r>
            <a:r>
              <a:rPr dirty="0" sz="1000" spc="-5">
                <a:latin typeface="Cambria Math"/>
                <a:cs typeface="Cambria Math"/>
              </a:rPr>
              <a:t>= 2.00 − 0.014</a:t>
            </a:r>
            <a:r>
              <a:rPr dirty="0" baseline="2777" sz="1500" spc="-7">
                <a:latin typeface="Cambria Math"/>
                <a:cs typeface="Cambria Math"/>
              </a:rPr>
              <a:t>(</a:t>
            </a:r>
            <a:r>
              <a:rPr dirty="0" sz="1000" spc="-5">
                <a:latin typeface="Cambria Math"/>
                <a:cs typeface="Cambria Math"/>
              </a:rPr>
              <a:t>75</a:t>
            </a:r>
            <a:r>
              <a:rPr dirty="0" baseline="2777" sz="1500" spc="-7">
                <a:latin typeface="Cambria Math"/>
                <a:cs typeface="Cambria Math"/>
              </a:rPr>
              <a:t>) </a:t>
            </a:r>
            <a:r>
              <a:rPr dirty="0" sz="1000" spc="-5">
                <a:latin typeface="Cambria Math"/>
                <a:cs typeface="Cambria Math"/>
              </a:rPr>
              <a:t>= </a:t>
            </a:r>
            <a:r>
              <a:rPr dirty="0" sz="1000" spc="55">
                <a:latin typeface="Cambria Math"/>
                <a:cs typeface="Cambria Math"/>
              </a:rPr>
              <a:t> </a:t>
            </a:r>
            <a:r>
              <a:rPr dirty="0" sz="1000" spc="-5">
                <a:latin typeface="Cambria Math"/>
                <a:cs typeface="Cambria Math"/>
              </a:rPr>
              <a:t>0.95</a:t>
            </a:r>
            <a:endParaRPr sz="1000">
              <a:latin typeface="Cambria Math"/>
              <a:cs typeface="Cambria Math"/>
            </a:endParaRPr>
          </a:p>
          <a:p>
            <a:pPr algn="ctr">
              <a:lnSpc>
                <a:spcPct val="100000"/>
              </a:lnSpc>
              <a:spcBef>
                <a:spcPts val="575"/>
              </a:spcBef>
            </a:pPr>
            <a:r>
              <a:rPr dirty="0" sz="1000" spc="-165">
                <a:latin typeface="Cambria Math"/>
                <a:cs typeface="Cambria Math"/>
              </a:rPr>
              <a:t>𝑘𝑘</a:t>
            </a:r>
            <a:r>
              <a:rPr dirty="0" baseline="-15873" sz="1050" spc="-247">
                <a:latin typeface="Cambria Math"/>
                <a:cs typeface="Cambria Math"/>
              </a:rPr>
              <a:t>ℎ𝑐𝑐</a:t>
            </a:r>
            <a:r>
              <a:rPr dirty="0" baseline="-15873" sz="1050" spc="277">
                <a:latin typeface="Cambria Math"/>
                <a:cs typeface="Cambria Math"/>
              </a:rPr>
              <a:t> </a:t>
            </a:r>
            <a:r>
              <a:rPr dirty="0" sz="1000" spc="-5">
                <a:latin typeface="Cambria Math"/>
                <a:cs typeface="Cambria Math"/>
              </a:rPr>
              <a:t>= 1.56 − </a:t>
            </a:r>
            <a:r>
              <a:rPr dirty="0" sz="1000" spc="-110">
                <a:latin typeface="Cambria Math"/>
                <a:cs typeface="Cambria Math"/>
              </a:rPr>
              <a:t>0.008𝐻𝐻   </a:t>
            </a:r>
            <a:r>
              <a:rPr dirty="0" sz="1000" spc="-5">
                <a:latin typeface="Cambria Math"/>
                <a:cs typeface="Cambria Math"/>
              </a:rPr>
              <a:t>= 1.56 − 0.005</a:t>
            </a:r>
            <a:r>
              <a:rPr dirty="0" baseline="2777" sz="1500" spc="-7">
                <a:latin typeface="Cambria Math"/>
                <a:cs typeface="Cambria Math"/>
              </a:rPr>
              <a:t>(</a:t>
            </a:r>
            <a:r>
              <a:rPr dirty="0" sz="1000" spc="-5">
                <a:latin typeface="Cambria Math"/>
                <a:cs typeface="Cambria Math"/>
              </a:rPr>
              <a:t>75</a:t>
            </a:r>
            <a:r>
              <a:rPr dirty="0" baseline="2777" sz="1500" spc="-7">
                <a:latin typeface="Cambria Math"/>
                <a:cs typeface="Cambria Math"/>
              </a:rPr>
              <a:t>) </a:t>
            </a:r>
            <a:r>
              <a:rPr dirty="0" sz="1000" spc="-5">
                <a:latin typeface="Cambria Math"/>
                <a:cs typeface="Cambria Math"/>
              </a:rPr>
              <a:t>= </a:t>
            </a:r>
            <a:r>
              <a:rPr dirty="0" sz="1000" spc="60">
                <a:latin typeface="Cambria Math"/>
                <a:cs typeface="Cambria Math"/>
              </a:rPr>
              <a:t> </a:t>
            </a:r>
            <a:r>
              <a:rPr dirty="0" sz="1000">
                <a:latin typeface="Cambria Math"/>
                <a:cs typeface="Cambria Math"/>
              </a:rPr>
              <a:t>0.96</a:t>
            </a:r>
            <a:endParaRPr sz="1000">
              <a:latin typeface="Cambria Math"/>
              <a:cs typeface="Cambria Math"/>
            </a:endParaRPr>
          </a:p>
        </p:txBody>
      </p:sp>
      <p:sp>
        <p:nvSpPr>
          <p:cNvPr id="38" name="object 38"/>
          <p:cNvSpPr/>
          <p:nvPr/>
        </p:nvSpPr>
        <p:spPr>
          <a:xfrm>
            <a:off x="3374135" y="7507985"/>
            <a:ext cx="356870" cy="0"/>
          </a:xfrm>
          <a:custGeom>
            <a:avLst/>
            <a:gdLst/>
            <a:ahLst/>
            <a:cxnLst/>
            <a:rect l="l" t="t" r="r" b="b"/>
            <a:pathLst>
              <a:path w="356870" h="0">
                <a:moveTo>
                  <a:pt x="0" y="0"/>
                </a:moveTo>
                <a:lnTo>
                  <a:pt x="356615" y="0"/>
                </a:lnTo>
              </a:path>
            </a:pathLst>
          </a:custGeom>
          <a:ln w="7619">
            <a:solidFill>
              <a:srgbClr val="000000"/>
            </a:solidFill>
          </a:ln>
        </p:spPr>
        <p:txBody>
          <a:bodyPr wrap="square" lIns="0" tIns="0" rIns="0" bIns="0" rtlCol="0"/>
          <a:lstStyle/>
          <a:p/>
        </p:txBody>
      </p:sp>
      <p:sp>
        <p:nvSpPr>
          <p:cNvPr id="39" name="object 39"/>
          <p:cNvSpPr txBox="1"/>
          <p:nvPr/>
        </p:nvSpPr>
        <p:spPr>
          <a:xfrm>
            <a:off x="3504739" y="7307082"/>
            <a:ext cx="631825" cy="177800"/>
          </a:xfrm>
          <a:prstGeom prst="rect">
            <a:avLst/>
          </a:prstGeom>
        </p:spPr>
        <p:txBody>
          <a:bodyPr wrap="square" lIns="0" tIns="12065" rIns="0" bIns="0" rtlCol="0" vert="horz">
            <a:spAutoFit/>
          </a:bodyPr>
          <a:lstStyle/>
          <a:p>
            <a:pPr marL="12700">
              <a:lnSpc>
                <a:spcPct val="100000"/>
              </a:lnSpc>
              <a:spcBef>
                <a:spcPts val="95"/>
              </a:spcBef>
              <a:tabLst>
                <a:tab pos="548640" algn="l"/>
              </a:tabLst>
            </a:pPr>
            <a:r>
              <a:rPr dirty="0" sz="1000" spc="-5">
                <a:latin typeface="Cambria Math"/>
                <a:cs typeface="Cambria Math"/>
              </a:rPr>
              <a:t>5</a:t>
            </a:r>
            <a:r>
              <a:rPr dirty="0" sz="1000" spc="-5">
                <a:latin typeface="Cambria Math"/>
                <a:cs typeface="Cambria Math"/>
              </a:rPr>
              <a:t>	</a:t>
            </a:r>
            <a:r>
              <a:rPr dirty="0" sz="1000" spc="-5">
                <a:latin typeface="Cambria Math"/>
                <a:cs typeface="Cambria Math"/>
              </a:rPr>
              <a:t>5</a:t>
            </a:r>
            <a:endParaRPr sz="1000">
              <a:latin typeface="Cambria Math"/>
              <a:cs typeface="Cambria Math"/>
            </a:endParaRPr>
          </a:p>
        </p:txBody>
      </p:sp>
      <p:sp>
        <p:nvSpPr>
          <p:cNvPr id="40" name="object 40"/>
          <p:cNvSpPr/>
          <p:nvPr/>
        </p:nvSpPr>
        <p:spPr>
          <a:xfrm>
            <a:off x="3895344" y="7507985"/>
            <a:ext cx="388620" cy="0"/>
          </a:xfrm>
          <a:custGeom>
            <a:avLst/>
            <a:gdLst/>
            <a:ahLst/>
            <a:cxnLst/>
            <a:rect l="l" t="t" r="r" b="b"/>
            <a:pathLst>
              <a:path w="388620" h="0">
                <a:moveTo>
                  <a:pt x="0" y="0"/>
                </a:moveTo>
                <a:lnTo>
                  <a:pt x="388620" y="0"/>
                </a:lnTo>
              </a:path>
            </a:pathLst>
          </a:custGeom>
          <a:ln w="7619">
            <a:solidFill>
              <a:srgbClr val="000000"/>
            </a:solidFill>
          </a:ln>
        </p:spPr>
        <p:txBody>
          <a:bodyPr wrap="square" lIns="0" tIns="0" rIns="0" bIns="0" rtlCol="0"/>
          <a:lstStyle/>
          <a:p/>
        </p:txBody>
      </p:sp>
      <p:sp>
        <p:nvSpPr>
          <p:cNvPr id="41" name="object 41"/>
          <p:cNvSpPr txBox="1"/>
          <p:nvPr/>
        </p:nvSpPr>
        <p:spPr>
          <a:xfrm>
            <a:off x="3047900" y="7489990"/>
            <a:ext cx="1677035" cy="177800"/>
          </a:xfrm>
          <a:prstGeom prst="rect">
            <a:avLst/>
          </a:prstGeom>
        </p:spPr>
        <p:txBody>
          <a:bodyPr wrap="square" lIns="0" tIns="12065" rIns="0" bIns="0" rtlCol="0" vert="horz">
            <a:spAutoFit/>
          </a:bodyPr>
          <a:lstStyle/>
          <a:p>
            <a:pPr marL="38100">
              <a:lnSpc>
                <a:spcPct val="100000"/>
              </a:lnSpc>
              <a:spcBef>
                <a:spcPts val="95"/>
              </a:spcBef>
            </a:pPr>
            <a:r>
              <a:rPr dirty="0" baseline="36111" sz="1500" spc="-337">
                <a:latin typeface="Cambria Math"/>
                <a:cs typeface="Cambria Math"/>
              </a:rPr>
              <a:t>𝑘𝑘</a:t>
            </a:r>
            <a:r>
              <a:rPr dirty="0" baseline="35714" sz="1050" spc="-337">
                <a:latin typeface="Cambria Math"/>
                <a:cs typeface="Cambria Math"/>
              </a:rPr>
              <a:t>𝑒𝑒</a:t>
            </a:r>
            <a:r>
              <a:rPr dirty="0" baseline="35714" sz="1050" spc="262">
                <a:latin typeface="Cambria Math"/>
                <a:cs typeface="Cambria Math"/>
              </a:rPr>
              <a:t> </a:t>
            </a:r>
            <a:r>
              <a:rPr dirty="0" baseline="36111" sz="1500" spc="-7">
                <a:latin typeface="Cambria Math"/>
                <a:cs typeface="Cambria Math"/>
              </a:rPr>
              <a:t>= </a:t>
            </a:r>
            <a:r>
              <a:rPr dirty="0" sz="1000" spc="-5">
                <a:latin typeface="Cambria Math"/>
                <a:cs typeface="Cambria Math"/>
              </a:rPr>
              <a:t>1 + </a:t>
            </a:r>
            <a:r>
              <a:rPr dirty="0" sz="1000" spc="-145">
                <a:latin typeface="Cambria Math"/>
                <a:cs typeface="Cambria Math"/>
              </a:rPr>
              <a:t>𝑓𝑓</a:t>
            </a:r>
            <a:r>
              <a:rPr dirty="0" baseline="27777" sz="1050" spc="-217">
                <a:latin typeface="Cambria Math"/>
                <a:cs typeface="Cambria Math"/>
              </a:rPr>
              <a:t>′  </a:t>
            </a:r>
            <a:r>
              <a:rPr dirty="0" baseline="36111" sz="1500" spc="-7">
                <a:latin typeface="Cambria Math"/>
                <a:cs typeface="Cambria Math"/>
              </a:rPr>
              <a:t>= </a:t>
            </a:r>
            <a:r>
              <a:rPr dirty="0" sz="1000" spc="-5">
                <a:latin typeface="Cambria Math"/>
                <a:cs typeface="Cambria Math"/>
              </a:rPr>
              <a:t>1 + 7.2 </a:t>
            </a:r>
            <a:r>
              <a:rPr dirty="0" baseline="36111" sz="1500" spc="-7">
                <a:latin typeface="Cambria Math"/>
                <a:cs typeface="Cambria Math"/>
              </a:rPr>
              <a:t>=</a:t>
            </a:r>
            <a:r>
              <a:rPr dirty="0" baseline="36111" sz="1500" spc="60">
                <a:latin typeface="Cambria Math"/>
                <a:cs typeface="Cambria Math"/>
              </a:rPr>
              <a:t> </a:t>
            </a:r>
            <a:r>
              <a:rPr dirty="0" baseline="36111" sz="1500" spc="-7">
                <a:latin typeface="Cambria Math"/>
                <a:cs typeface="Cambria Math"/>
              </a:rPr>
              <a:t>0.61</a:t>
            </a:r>
            <a:endParaRPr baseline="36111" sz="1500">
              <a:latin typeface="Cambria Math"/>
              <a:cs typeface="Cambria Math"/>
            </a:endParaRPr>
          </a:p>
        </p:txBody>
      </p:sp>
      <p:sp>
        <p:nvSpPr>
          <p:cNvPr id="42" name="object 42"/>
          <p:cNvSpPr txBox="1"/>
          <p:nvPr/>
        </p:nvSpPr>
        <p:spPr>
          <a:xfrm>
            <a:off x="2499248" y="8026439"/>
            <a:ext cx="1052195" cy="177800"/>
          </a:xfrm>
          <a:prstGeom prst="rect">
            <a:avLst/>
          </a:prstGeom>
        </p:spPr>
        <p:txBody>
          <a:bodyPr wrap="square" lIns="0" tIns="12065" rIns="0" bIns="0" rtlCol="0" vert="horz">
            <a:spAutoFit/>
          </a:bodyPr>
          <a:lstStyle/>
          <a:p>
            <a:pPr marL="38100">
              <a:lnSpc>
                <a:spcPct val="100000"/>
              </a:lnSpc>
              <a:spcBef>
                <a:spcPts val="95"/>
              </a:spcBef>
            </a:pPr>
            <a:r>
              <a:rPr dirty="0" sz="1000" spc="-235">
                <a:latin typeface="Cambria Math"/>
                <a:cs typeface="Cambria Math"/>
              </a:rPr>
              <a:t>𝑘𝑘</a:t>
            </a:r>
            <a:r>
              <a:rPr dirty="0" baseline="-15873" sz="1050" spc="-352">
                <a:latin typeface="Cambria Math"/>
                <a:cs typeface="Cambria Math"/>
              </a:rPr>
              <a:t>𝑑𝑑𝑔𝑔</a:t>
            </a:r>
            <a:r>
              <a:rPr dirty="0" baseline="2777" sz="1500" spc="-352">
                <a:latin typeface="Cambria Math"/>
                <a:cs typeface="Cambria Math"/>
              </a:rPr>
              <a:t>(</a:t>
            </a:r>
            <a:r>
              <a:rPr dirty="0" sz="1000" spc="-235">
                <a:latin typeface="Cambria Math"/>
                <a:cs typeface="Cambria Math"/>
              </a:rPr>
              <a:t>𝑓𝑓</a:t>
            </a:r>
            <a:r>
              <a:rPr dirty="0" sz="1000" spc="70">
                <a:latin typeface="Cambria Math"/>
                <a:cs typeface="Cambria Math"/>
              </a:rPr>
              <a:t> </a:t>
            </a:r>
            <a:r>
              <a:rPr dirty="0" sz="1000" spc="-5">
                <a:latin typeface="Cambria Math"/>
                <a:cs typeface="Cambria Math"/>
              </a:rPr>
              <a:t>=</a:t>
            </a:r>
            <a:r>
              <a:rPr dirty="0" sz="1000" spc="30">
                <a:latin typeface="Cambria Math"/>
                <a:cs typeface="Cambria Math"/>
              </a:rPr>
              <a:t> </a:t>
            </a:r>
            <a:r>
              <a:rPr dirty="0" sz="1000" spc="-235">
                <a:latin typeface="Cambria Math"/>
                <a:cs typeface="Cambria Math"/>
              </a:rPr>
              <a:t>9𝑑𝑑𝐴𝐴𝑑𝑑𝑠𝑠</a:t>
            </a:r>
            <a:r>
              <a:rPr dirty="0" baseline="2777" sz="1500" spc="-352">
                <a:latin typeface="Cambria Math"/>
                <a:cs typeface="Cambria Math"/>
              </a:rPr>
              <a:t>)</a:t>
            </a:r>
            <a:r>
              <a:rPr dirty="0" baseline="2777" sz="1500" spc="7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43" name="object 43"/>
          <p:cNvSpPr txBox="1"/>
          <p:nvPr/>
        </p:nvSpPr>
        <p:spPr>
          <a:xfrm>
            <a:off x="2601481" y="7524943"/>
            <a:ext cx="2565400" cy="581660"/>
          </a:xfrm>
          <a:prstGeom prst="rect">
            <a:avLst/>
          </a:prstGeom>
        </p:spPr>
        <p:txBody>
          <a:bodyPr wrap="square" lIns="0" tIns="48894" rIns="0" bIns="0" rtlCol="0" vert="horz">
            <a:spAutoFit/>
          </a:bodyPr>
          <a:lstStyle/>
          <a:p>
            <a:pPr algn="ctr" marR="391160">
              <a:lnSpc>
                <a:spcPct val="100000"/>
              </a:lnSpc>
              <a:spcBef>
                <a:spcPts val="384"/>
              </a:spcBef>
            </a:pPr>
            <a:r>
              <a:rPr dirty="0" sz="700" spc="-229">
                <a:latin typeface="Cambria Math"/>
                <a:cs typeface="Cambria Math"/>
              </a:rPr>
              <a:t>𝑐𝑐𝑔𝑔</a:t>
            </a:r>
            <a:endParaRPr sz="700">
              <a:latin typeface="Cambria Math"/>
              <a:cs typeface="Cambria Math"/>
            </a:endParaRPr>
          </a:p>
          <a:p>
            <a:pPr algn="ctr">
              <a:lnSpc>
                <a:spcPct val="100000"/>
              </a:lnSpc>
              <a:spcBef>
                <a:spcPts val="405"/>
              </a:spcBef>
            </a:pPr>
            <a:r>
              <a:rPr dirty="0" sz="1000" spc="-335">
                <a:latin typeface="Cambria Math"/>
                <a:cs typeface="Cambria Math"/>
              </a:rPr>
              <a:t>𝑓𝑓</a:t>
            </a:r>
            <a:r>
              <a:rPr dirty="0" baseline="-15873" sz="1050" spc="-502">
                <a:latin typeface="Cambria Math"/>
                <a:cs typeface="Cambria Math"/>
              </a:rPr>
              <a:t>𝑔𝑔</a:t>
            </a:r>
            <a:r>
              <a:rPr dirty="0" baseline="-15873" sz="1050" spc="254">
                <a:latin typeface="Cambria Math"/>
                <a:cs typeface="Cambria Math"/>
              </a:rPr>
              <a:t> </a:t>
            </a:r>
            <a:r>
              <a:rPr dirty="0" sz="1000" spc="-5">
                <a:latin typeface="Cambria Math"/>
                <a:cs typeface="Cambria Math"/>
              </a:rPr>
              <a:t>= 1 </a:t>
            </a:r>
            <a:r>
              <a:rPr dirty="0" sz="1000" spc="-270">
                <a:latin typeface="Cambria Math"/>
                <a:cs typeface="Cambria Math"/>
              </a:rPr>
              <a:t>𝑑𝑑𝐴𝐴𝑑𝑑,</a:t>
            </a:r>
            <a:r>
              <a:rPr dirty="0" sz="1000" spc="-55">
                <a:latin typeface="Cambria Math"/>
                <a:cs typeface="Cambria Math"/>
              </a:rPr>
              <a:t> </a:t>
            </a:r>
            <a:r>
              <a:rPr dirty="0" sz="1000" spc="-225">
                <a:latin typeface="Cambria Math"/>
                <a:cs typeface="Cambria Math"/>
              </a:rPr>
              <a:t>𝑓𝑓</a:t>
            </a:r>
            <a:r>
              <a:rPr dirty="0" baseline="-15873" sz="1050" spc="-337">
                <a:latin typeface="Cambria Math"/>
                <a:cs typeface="Cambria Math"/>
              </a:rPr>
              <a:t>ℎ</a:t>
            </a:r>
            <a:r>
              <a:rPr dirty="0" baseline="-15873" sz="1050" spc="270">
                <a:latin typeface="Cambria Math"/>
                <a:cs typeface="Cambria Math"/>
              </a:rPr>
              <a:t> </a:t>
            </a:r>
            <a:r>
              <a:rPr dirty="0" sz="1000" spc="-5">
                <a:latin typeface="Cambria Math"/>
                <a:cs typeface="Cambria Math"/>
              </a:rPr>
              <a:t>= 10 </a:t>
            </a:r>
            <a:r>
              <a:rPr dirty="0" sz="1000" spc="-260">
                <a:latin typeface="Cambria Math"/>
                <a:cs typeface="Cambria Math"/>
              </a:rPr>
              <a:t>𝑑𝑑𝐴𝐴𝑑𝑑𝑠𝑠,</a:t>
            </a:r>
            <a:r>
              <a:rPr dirty="0" sz="1000" spc="-55">
                <a:latin typeface="Cambria Math"/>
                <a:cs typeface="Cambria Math"/>
              </a:rPr>
              <a:t> </a:t>
            </a:r>
            <a:r>
              <a:rPr dirty="0" sz="1000" spc="-355">
                <a:latin typeface="Cambria Math"/>
                <a:cs typeface="Cambria Math"/>
              </a:rPr>
              <a:t>𝑓𝑓</a:t>
            </a:r>
            <a:r>
              <a:rPr dirty="0" sz="1000" spc="75">
                <a:latin typeface="Cambria Math"/>
                <a:cs typeface="Cambria Math"/>
              </a:rPr>
              <a:t> </a:t>
            </a:r>
            <a:r>
              <a:rPr dirty="0" sz="1000" spc="-5">
                <a:latin typeface="Cambria Math"/>
                <a:cs typeface="Cambria Math"/>
              </a:rPr>
              <a:t>= </a:t>
            </a:r>
            <a:r>
              <a:rPr dirty="0" sz="1000" spc="-225">
                <a:latin typeface="Cambria Math"/>
                <a:cs typeface="Cambria Math"/>
              </a:rPr>
              <a:t>𝑓𝑓</a:t>
            </a:r>
            <a:r>
              <a:rPr dirty="0" baseline="-15873" sz="1050" spc="-337">
                <a:latin typeface="Cambria Math"/>
                <a:cs typeface="Cambria Math"/>
              </a:rPr>
              <a:t>ℎ</a:t>
            </a:r>
            <a:r>
              <a:rPr dirty="0" baseline="-15873" sz="1050" spc="179">
                <a:latin typeface="Cambria Math"/>
                <a:cs typeface="Cambria Math"/>
              </a:rPr>
              <a:t> </a:t>
            </a:r>
            <a:r>
              <a:rPr dirty="0" sz="1000" spc="-5">
                <a:latin typeface="Cambria Math"/>
                <a:cs typeface="Cambria Math"/>
              </a:rPr>
              <a:t>− </a:t>
            </a:r>
            <a:r>
              <a:rPr dirty="0" sz="1000" spc="-335">
                <a:latin typeface="Cambria Math"/>
                <a:cs typeface="Cambria Math"/>
              </a:rPr>
              <a:t>𝑓𝑓</a:t>
            </a:r>
            <a:r>
              <a:rPr dirty="0" baseline="-15873" sz="1050" spc="-502">
                <a:latin typeface="Cambria Math"/>
                <a:cs typeface="Cambria Math"/>
              </a:rPr>
              <a:t>𝑔𝑔</a:t>
            </a:r>
            <a:r>
              <a:rPr dirty="0" baseline="-15873" sz="1050" spc="284">
                <a:latin typeface="Cambria Math"/>
                <a:cs typeface="Cambria Math"/>
              </a:rPr>
              <a:t> </a:t>
            </a:r>
            <a:r>
              <a:rPr dirty="0" sz="1000" spc="-5">
                <a:latin typeface="Cambria Math"/>
                <a:cs typeface="Cambria Math"/>
              </a:rPr>
              <a:t>= 9</a:t>
            </a:r>
            <a:r>
              <a:rPr dirty="0" sz="1000" spc="50">
                <a:latin typeface="Cambria Math"/>
                <a:cs typeface="Cambria Math"/>
              </a:rPr>
              <a:t> </a:t>
            </a:r>
            <a:r>
              <a:rPr dirty="0" sz="1000" spc="-300">
                <a:latin typeface="Cambria Math"/>
                <a:cs typeface="Cambria Math"/>
              </a:rPr>
              <a:t>𝑑𝑑𝐴𝐴𝑑𝑑𝑠𝑠</a:t>
            </a:r>
            <a:endParaRPr sz="1000">
              <a:latin typeface="Cambria Math"/>
              <a:cs typeface="Cambria Math"/>
            </a:endParaRPr>
          </a:p>
          <a:p>
            <a:pPr algn="ctr" marL="540385">
              <a:lnSpc>
                <a:spcPct val="100000"/>
              </a:lnSpc>
              <a:spcBef>
                <a:spcPts val="445"/>
              </a:spcBef>
            </a:pPr>
            <a:r>
              <a:rPr dirty="0" sz="1000" spc="-5">
                <a:latin typeface="Cambria Math"/>
                <a:cs typeface="Cambria Math"/>
              </a:rPr>
              <a:t>9</a:t>
            </a:r>
            <a:endParaRPr sz="1000">
              <a:latin typeface="Cambria Math"/>
              <a:cs typeface="Cambria Math"/>
            </a:endParaRPr>
          </a:p>
        </p:txBody>
      </p:sp>
      <p:sp>
        <p:nvSpPr>
          <p:cNvPr id="44" name="object 44"/>
          <p:cNvSpPr txBox="1"/>
          <p:nvPr/>
        </p:nvSpPr>
        <p:spPr>
          <a:xfrm>
            <a:off x="3535240" y="8180322"/>
            <a:ext cx="24955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12</a:t>
            </a:r>
            <a:r>
              <a:rPr dirty="0" sz="1000" spc="-125">
                <a:latin typeface="Cambria Math"/>
                <a:cs typeface="Cambria Math"/>
              </a:rPr>
              <a:t> </a:t>
            </a:r>
            <a:r>
              <a:rPr dirty="0" sz="1000" spc="-459">
                <a:latin typeface="Cambria Math"/>
                <a:cs typeface="Cambria Math"/>
              </a:rPr>
              <a:t>�</a:t>
            </a:r>
            <a:endParaRPr sz="1000">
              <a:latin typeface="Cambria Math"/>
              <a:cs typeface="Cambria Math"/>
            </a:endParaRPr>
          </a:p>
        </p:txBody>
      </p:sp>
      <p:sp>
        <p:nvSpPr>
          <p:cNvPr id="45" name="object 45"/>
          <p:cNvSpPr txBox="1"/>
          <p:nvPr/>
        </p:nvSpPr>
        <p:spPr>
          <a:xfrm>
            <a:off x="3760775" y="8105692"/>
            <a:ext cx="728980" cy="316230"/>
          </a:xfrm>
          <a:prstGeom prst="rect">
            <a:avLst/>
          </a:prstGeom>
        </p:spPr>
        <p:txBody>
          <a:bodyPr wrap="square" lIns="0" tIns="12065" rIns="0" bIns="0" rtlCol="0" vert="horz">
            <a:spAutoFit/>
          </a:bodyPr>
          <a:lstStyle/>
          <a:p>
            <a:pPr algn="ctr">
              <a:lnSpc>
                <a:spcPts val="1145"/>
              </a:lnSpc>
              <a:spcBef>
                <a:spcPts val="95"/>
              </a:spcBef>
            </a:pPr>
            <a:r>
              <a:rPr dirty="0" u="sng" sz="1000" spc="-5">
                <a:uFill>
                  <a:solidFill>
                    <a:srgbClr val="000000"/>
                  </a:solidFill>
                </a:uFill>
                <a:latin typeface="Cambria Math"/>
                <a:cs typeface="Cambria Math"/>
              </a:rPr>
              <a:t>100 −</a:t>
            </a:r>
            <a:r>
              <a:rPr dirty="0" u="sng" sz="1000" spc="-55">
                <a:uFill>
                  <a:solidFill>
                    <a:srgbClr val="000000"/>
                  </a:solidFill>
                </a:uFill>
                <a:latin typeface="Cambria Math"/>
                <a:cs typeface="Cambria Math"/>
              </a:rPr>
              <a:t> </a:t>
            </a:r>
            <a:r>
              <a:rPr dirty="0" u="sng" sz="1000" spc="-5">
                <a:uFill>
                  <a:solidFill>
                    <a:srgbClr val="000000"/>
                  </a:solidFill>
                </a:uFill>
                <a:latin typeface="Cambria Math"/>
                <a:cs typeface="Cambria Math"/>
              </a:rPr>
              <a:t>4</a:t>
            </a:r>
            <a:r>
              <a:rPr dirty="0" u="sng" baseline="2777" sz="1500" spc="-7">
                <a:uFill>
                  <a:solidFill>
                    <a:srgbClr val="000000"/>
                  </a:solidFill>
                </a:uFill>
                <a:latin typeface="Cambria Math"/>
                <a:cs typeface="Cambria Math"/>
              </a:rPr>
              <a:t>(</a:t>
            </a:r>
            <a:r>
              <a:rPr dirty="0" u="sng" sz="1000" spc="-5">
                <a:uFill>
                  <a:solidFill>
                    <a:srgbClr val="000000"/>
                  </a:solidFill>
                </a:uFill>
                <a:latin typeface="Cambria Math"/>
                <a:cs typeface="Cambria Math"/>
              </a:rPr>
              <a:t>7.2</a:t>
            </a:r>
            <a:r>
              <a:rPr dirty="0" u="sng" baseline="2777" sz="1500" spc="-7">
                <a:uFill>
                  <a:solidFill>
                    <a:srgbClr val="000000"/>
                  </a:solidFill>
                </a:uFill>
                <a:latin typeface="Cambria Math"/>
                <a:cs typeface="Cambria Math"/>
              </a:rPr>
              <a:t>)</a:t>
            </a:r>
            <a:endParaRPr baseline="2777" sz="1500">
              <a:latin typeface="Cambria Math"/>
              <a:cs typeface="Cambria Math"/>
            </a:endParaRPr>
          </a:p>
          <a:p>
            <a:pPr algn="ctr">
              <a:lnSpc>
                <a:spcPts val="1145"/>
              </a:lnSpc>
            </a:pPr>
            <a:r>
              <a:rPr dirty="0" sz="1000" spc="-5">
                <a:latin typeface="Cambria Math"/>
                <a:cs typeface="Cambria Math"/>
              </a:rPr>
              <a:t>7.2 +</a:t>
            </a:r>
            <a:r>
              <a:rPr dirty="0" sz="1000" spc="-20">
                <a:latin typeface="Cambria Math"/>
                <a:cs typeface="Cambria Math"/>
              </a:rPr>
              <a:t> </a:t>
            </a:r>
            <a:r>
              <a:rPr dirty="0" sz="1000" spc="-5">
                <a:latin typeface="Cambria Math"/>
                <a:cs typeface="Cambria Math"/>
              </a:rPr>
              <a:t>20</a:t>
            </a:r>
            <a:endParaRPr sz="1000">
              <a:latin typeface="Cambria Math"/>
              <a:cs typeface="Cambria Math"/>
            </a:endParaRPr>
          </a:p>
        </p:txBody>
      </p:sp>
      <p:sp>
        <p:nvSpPr>
          <p:cNvPr id="46" name="object 46"/>
          <p:cNvSpPr txBox="1"/>
          <p:nvPr/>
        </p:nvSpPr>
        <p:spPr>
          <a:xfrm>
            <a:off x="4464811" y="8180323"/>
            <a:ext cx="310515" cy="177800"/>
          </a:xfrm>
          <a:prstGeom prst="rect">
            <a:avLst/>
          </a:prstGeom>
        </p:spPr>
        <p:txBody>
          <a:bodyPr wrap="square" lIns="0" tIns="12065" rIns="0" bIns="0" rtlCol="0" vert="horz">
            <a:spAutoFit/>
          </a:bodyPr>
          <a:lstStyle/>
          <a:p>
            <a:pPr marL="12700">
              <a:lnSpc>
                <a:spcPct val="100000"/>
              </a:lnSpc>
              <a:spcBef>
                <a:spcPts val="95"/>
              </a:spcBef>
            </a:pPr>
            <a:r>
              <a:rPr dirty="0" sz="1000" spc="-254">
                <a:latin typeface="Cambria Math"/>
                <a:cs typeface="Cambria Math"/>
              </a:rPr>
              <a:t>�</a:t>
            </a:r>
            <a:r>
              <a:rPr dirty="0" sz="1000" spc="-40">
                <a:latin typeface="Cambria Math"/>
                <a:cs typeface="Cambria Math"/>
              </a:rPr>
              <a:t> </a:t>
            </a:r>
            <a:r>
              <a:rPr dirty="0" sz="1000" spc="-5">
                <a:latin typeface="Cambria Math"/>
                <a:cs typeface="Cambria Math"/>
              </a:rPr>
              <a:t>+</a:t>
            </a:r>
            <a:r>
              <a:rPr dirty="0" sz="1000" spc="-35">
                <a:latin typeface="Cambria Math"/>
                <a:cs typeface="Cambria Math"/>
              </a:rPr>
              <a:t> </a:t>
            </a:r>
            <a:r>
              <a:rPr dirty="0" sz="1000" spc="-204">
                <a:latin typeface="Cambria Math"/>
                <a:cs typeface="Cambria Math"/>
              </a:rPr>
              <a:t>9</a:t>
            </a:r>
            <a:endParaRPr sz="1000">
              <a:latin typeface="Cambria Math"/>
              <a:cs typeface="Cambria Math"/>
            </a:endParaRPr>
          </a:p>
        </p:txBody>
      </p:sp>
      <p:sp>
        <p:nvSpPr>
          <p:cNvPr id="47" name="object 47"/>
          <p:cNvSpPr/>
          <p:nvPr/>
        </p:nvSpPr>
        <p:spPr>
          <a:xfrm>
            <a:off x="3547871" y="8129778"/>
            <a:ext cx="1213485" cy="0"/>
          </a:xfrm>
          <a:custGeom>
            <a:avLst/>
            <a:gdLst/>
            <a:ahLst/>
            <a:cxnLst/>
            <a:rect l="l" t="t" r="r" b="b"/>
            <a:pathLst>
              <a:path w="1213485" h="0">
                <a:moveTo>
                  <a:pt x="0" y="0"/>
                </a:moveTo>
                <a:lnTo>
                  <a:pt x="1213103" y="0"/>
                </a:lnTo>
              </a:path>
            </a:pathLst>
          </a:custGeom>
          <a:ln w="7619">
            <a:solidFill>
              <a:srgbClr val="000000"/>
            </a:solidFill>
          </a:ln>
        </p:spPr>
        <p:txBody>
          <a:bodyPr wrap="square" lIns="0" tIns="0" rIns="0" bIns="0" rtlCol="0"/>
          <a:lstStyle/>
          <a:p/>
        </p:txBody>
      </p:sp>
      <p:sp>
        <p:nvSpPr>
          <p:cNvPr id="48" name="object 48"/>
          <p:cNvSpPr txBox="1"/>
          <p:nvPr/>
        </p:nvSpPr>
        <p:spPr>
          <a:xfrm>
            <a:off x="4784852" y="8026400"/>
            <a:ext cx="46164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10">
                <a:latin typeface="Cambria Math"/>
                <a:cs typeface="Cambria Math"/>
              </a:rPr>
              <a:t> </a:t>
            </a:r>
            <a:r>
              <a:rPr dirty="0" sz="1000" spc="-5">
                <a:latin typeface="Cambria Math"/>
                <a:cs typeface="Cambria Math"/>
              </a:rPr>
              <a:t>0.223</a:t>
            </a:r>
            <a:endParaRPr sz="1000">
              <a:latin typeface="Cambria Math"/>
              <a:cs typeface="Cambria Math"/>
            </a:endParaRPr>
          </a:p>
        </p:txBody>
      </p:sp>
      <p:sp>
        <p:nvSpPr>
          <p:cNvPr id="50" name="object 50"/>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42</a:t>
            </a:r>
          </a:p>
        </p:txBody>
      </p:sp>
      <p:sp>
        <p:nvSpPr>
          <p:cNvPr id="49" name="object 49"/>
          <p:cNvSpPr txBox="1"/>
          <p:nvPr/>
        </p:nvSpPr>
        <p:spPr>
          <a:xfrm>
            <a:off x="2433896" y="8466845"/>
            <a:ext cx="2900680" cy="177800"/>
          </a:xfrm>
          <a:prstGeom prst="rect">
            <a:avLst/>
          </a:prstGeom>
        </p:spPr>
        <p:txBody>
          <a:bodyPr wrap="square" lIns="0" tIns="12065" rIns="0" bIns="0" rtlCol="0" vert="horz">
            <a:spAutoFit/>
          </a:bodyPr>
          <a:lstStyle/>
          <a:p>
            <a:pPr marL="38100">
              <a:lnSpc>
                <a:spcPct val="100000"/>
              </a:lnSpc>
              <a:spcBef>
                <a:spcPts val="95"/>
              </a:spcBef>
            </a:pPr>
            <a:r>
              <a:rPr dirty="0" sz="1000" spc="-335">
                <a:latin typeface="Cambria Math"/>
                <a:cs typeface="Cambria Math"/>
              </a:rPr>
              <a:t>𝑓𝑓</a:t>
            </a:r>
            <a:r>
              <a:rPr dirty="0" baseline="-15873" sz="1050" spc="-502">
                <a:latin typeface="Cambria Math"/>
                <a:cs typeface="Cambria Math"/>
              </a:rPr>
              <a:t>𝑔𝑔</a:t>
            </a:r>
            <a:r>
              <a:rPr dirty="0" baseline="-15873" sz="1050" spc="284">
                <a:latin typeface="Cambria Math"/>
                <a:cs typeface="Cambria Math"/>
              </a:rPr>
              <a:t> </a:t>
            </a:r>
            <a:r>
              <a:rPr dirty="0" sz="1000" spc="-5">
                <a:latin typeface="Cambria Math"/>
                <a:cs typeface="Cambria Math"/>
              </a:rPr>
              <a:t>= 1 </a:t>
            </a:r>
            <a:r>
              <a:rPr dirty="0" sz="1000" spc="-270">
                <a:latin typeface="Cambria Math"/>
                <a:cs typeface="Cambria Math"/>
              </a:rPr>
              <a:t>𝑑𝑑𝐴𝐴𝑑𝑑,</a:t>
            </a:r>
            <a:r>
              <a:rPr dirty="0" sz="1000" spc="-55">
                <a:latin typeface="Cambria Math"/>
                <a:cs typeface="Cambria Math"/>
              </a:rPr>
              <a:t> </a:t>
            </a:r>
            <a:r>
              <a:rPr dirty="0" sz="1000" spc="-265">
                <a:latin typeface="Cambria Math"/>
                <a:cs typeface="Cambria Math"/>
              </a:rPr>
              <a:t>𝑓𝑓</a:t>
            </a:r>
            <a:r>
              <a:rPr dirty="0" baseline="-15873" sz="1050" spc="-397">
                <a:latin typeface="Cambria Math"/>
                <a:cs typeface="Cambria Math"/>
              </a:rPr>
              <a:t>𝑒𝑒</a:t>
            </a:r>
            <a:r>
              <a:rPr dirty="0" baseline="-15873" sz="1050" spc="277">
                <a:latin typeface="Cambria Math"/>
                <a:cs typeface="Cambria Math"/>
              </a:rPr>
              <a:t> </a:t>
            </a:r>
            <a:r>
              <a:rPr dirty="0" sz="1000" spc="-5">
                <a:latin typeface="Cambria Math"/>
                <a:cs typeface="Cambria Math"/>
              </a:rPr>
              <a:t>= 2000 </a:t>
            </a:r>
            <a:r>
              <a:rPr dirty="0" sz="1000" spc="-260">
                <a:latin typeface="Cambria Math"/>
                <a:cs typeface="Cambria Math"/>
              </a:rPr>
              <a:t>𝑑𝑑𝐴𝐴𝑑𝑑𝑠𝑠,</a:t>
            </a:r>
            <a:r>
              <a:rPr dirty="0" sz="1000" spc="-55">
                <a:latin typeface="Cambria Math"/>
                <a:cs typeface="Cambria Math"/>
              </a:rPr>
              <a:t> </a:t>
            </a:r>
            <a:r>
              <a:rPr dirty="0" sz="1000" spc="-355">
                <a:latin typeface="Cambria Math"/>
                <a:cs typeface="Cambria Math"/>
              </a:rPr>
              <a:t>𝑓𝑓</a:t>
            </a:r>
            <a:r>
              <a:rPr dirty="0" sz="1000" spc="85">
                <a:latin typeface="Cambria Math"/>
                <a:cs typeface="Cambria Math"/>
              </a:rPr>
              <a:t> </a:t>
            </a:r>
            <a:r>
              <a:rPr dirty="0" sz="1000" spc="-5">
                <a:latin typeface="Cambria Math"/>
                <a:cs typeface="Cambria Math"/>
              </a:rPr>
              <a:t>= </a:t>
            </a:r>
            <a:r>
              <a:rPr dirty="0" sz="1000" spc="-265">
                <a:latin typeface="Cambria Math"/>
                <a:cs typeface="Cambria Math"/>
              </a:rPr>
              <a:t>𝑓𝑓</a:t>
            </a:r>
            <a:r>
              <a:rPr dirty="0" baseline="-15873" sz="1050" spc="-397">
                <a:latin typeface="Cambria Math"/>
                <a:cs typeface="Cambria Math"/>
              </a:rPr>
              <a:t>𝑒𝑒</a:t>
            </a:r>
            <a:r>
              <a:rPr dirty="0" baseline="-15873" sz="1050" spc="187">
                <a:latin typeface="Cambria Math"/>
                <a:cs typeface="Cambria Math"/>
              </a:rPr>
              <a:t> </a:t>
            </a:r>
            <a:r>
              <a:rPr dirty="0" sz="1000" spc="-5">
                <a:latin typeface="Cambria Math"/>
                <a:cs typeface="Cambria Math"/>
              </a:rPr>
              <a:t>− </a:t>
            </a:r>
            <a:r>
              <a:rPr dirty="0" sz="1000" spc="-335">
                <a:latin typeface="Cambria Math"/>
                <a:cs typeface="Cambria Math"/>
              </a:rPr>
              <a:t>𝑓𝑓</a:t>
            </a:r>
            <a:r>
              <a:rPr dirty="0" baseline="-15873" sz="1050" spc="-502">
                <a:latin typeface="Cambria Math"/>
                <a:cs typeface="Cambria Math"/>
              </a:rPr>
              <a:t>𝑔𝑔</a:t>
            </a:r>
            <a:r>
              <a:rPr dirty="0" baseline="-15873" sz="1050" spc="284">
                <a:latin typeface="Cambria Math"/>
                <a:cs typeface="Cambria Math"/>
              </a:rPr>
              <a:t> </a:t>
            </a:r>
            <a:r>
              <a:rPr dirty="0" sz="1000" spc="-5">
                <a:latin typeface="Cambria Math"/>
                <a:cs typeface="Cambria Math"/>
              </a:rPr>
              <a:t>=</a:t>
            </a:r>
            <a:r>
              <a:rPr dirty="0" sz="1000" spc="70">
                <a:latin typeface="Cambria Math"/>
                <a:cs typeface="Cambria Math"/>
              </a:rPr>
              <a:t> </a:t>
            </a:r>
            <a:r>
              <a:rPr dirty="0" sz="1000" spc="-5">
                <a:latin typeface="Cambria Math"/>
                <a:cs typeface="Cambria Math"/>
              </a:rPr>
              <a:t>1999 </a:t>
            </a:r>
            <a:r>
              <a:rPr dirty="0" sz="1000" spc="-300">
                <a:latin typeface="Cambria Math"/>
                <a:cs typeface="Cambria Math"/>
              </a:rPr>
              <a:t>𝑑𝑑𝐴𝐴𝑑𝑑𝑠𝑠</a:t>
            </a:r>
            <a:endParaRPr sz="1000">
              <a:latin typeface="Cambria Math"/>
              <a:cs typeface="Cambria Math"/>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3352800" cy="417195"/>
          </a:xfrm>
          <a:prstGeom prst="rect"/>
        </p:spPr>
        <p:txBody>
          <a:bodyPr wrap="square" lIns="0" tIns="14604" rIns="0" bIns="0" rtlCol="0" vert="horz">
            <a:spAutoFit/>
          </a:bodyPr>
          <a:lstStyle/>
          <a:p>
            <a:pPr>
              <a:lnSpc>
                <a:spcPct val="100000"/>
              </a:lnSpc>
              <a:spcBef>
                <a:spcPts val="114"/>
              </a:spcBef>
            </a:pPr>
            <a:r>
              <a:rPr dirty="0" sz="2550" spc="5" b="0">
                <a:solidFill>
                  <a:srgbClr val="1C7C5B"/>
                </a:solidFill>
                <a:latin typeface="Arial Black"/>
                <a:cs typeface="Arial Black"/>
              </a:rPr>
              <a:t>Section</a:t>
            </a:r>
            <a:r>
              <a:rPr dirty="0" sz="2550" spc="-50" b="0">
                <a:solidFill>
                  <a:srgbClr val="1C7C5B"/>
                </a:solidFill>
                <a:latin typeface="Arial Black"/>
                <a:cs typeface="Arial Black"/>
              </a:rPr>
              <a:t> </a:t>
            </a:r>
            <a:r>
              <a:rPr dirty="0" sz="2550" spc="25" b="0">
                <a:solidFill>
                  <a:srgbClr val="1C7C5B"/>
                </a:solidFill>
                <a:latin typeface="Arial Black"/>
                <a:cs typeface="Arial Black"/>
              </a:rPr>
              <a:t>Properties</a:t>
            </a:r>
            <a:endParaRPr sz="2550">
              <a:latin typeface="Arial Black"/>
              <a:cs typeface="Arial Black"/>
            </a:endParaRPr>
          </a:p>
        </p:txBody>
      </p:sp>
      <p:sp>
        <p:nvSpPr>
          <p:cNvPr id="6" name="object 6"/>
          <p:cNvSpPr txBox="1"/>
          <p:nvPr/>
        </p:nvSpPr>
        <p:spPr>
          <a:xfrm>
            <a:off x="1016505" y="1878581"/>
            <a:ext cx="4069715" cy="2043430"/>
          </a:xfrm>
          <a:prstGeom prst="rect">
            <a:avLst/>
          </a:prstGeom>
        </p:spPr>
        <p:txBody>
          <a:bodyPr wrap="square" lIns="0" tIns="11430" rIns="0" bIns="0" rtlCol="0" vert="horz">
            <a:spAutoFit/>
          </a:bodyPr>
          <a:lstStyle/>
          <a:p>
            <a:pPr marL="244475" marR="69215" indent="-244475">
              <a:lnSpc>
                <a:spcPct val="100000"/>
              </a:lnSpc>
              <a:spcBef>
                <a:spcPts val="90"/>
              </a:spcBef>
              <a:buChar char="•"/>
              <a:tabLst>
                <a:tab pos="244475" algn="l"/>
                <a:tab pos="245110" algn="l"/>
              </a:tabLst>
            </a:pPr>
            <a:r>
              <a:rPr dirty="0" sz="1150" spc="-10">
                <a:latin typeface="Arial"/>
                <a:cs typeface="Arial"/>
              </a:rPr>
              <a:t>LRFD 5.9.1.3 – Section properties may be based on either  </a:t>
            </a:r>
            <a:r>
              <a:rPr dirty="0" sz="1150" spc="-5">
                <a:latin typeface="Arial"/>
                <a:cs typeface="Arial"/>
              </a:rPr>
              <a:t>gross </a:t>
            </a:r>
            <a:r>
              <a:rPr dirty="0" sz="1150" spc="-10">
                <a:latin typeface="Arial"/>
                <a:cs typeface="Arial"/>
              </a:rPr>
              <a:t>or transformed</a:t>
            </a:r>
            <a:r>
              <a:rPr dirty="0" sz="1150">
                <a:latin typeface="Arial"/>
                <a:cs typeface="Arial"/>
              </a:rPr>
              <a:t> </a:t>
            </a:r>
            <a:r>
              <a:rPr dirty="0" sz="1150" spc="-10">
                <a:latin typeface="Arial"/>
                <a:cs typeface="Arial"/>
              </a:rPr>
              <a:t>sections</a:t>
            </a:r>
            <a:endParaRPr sz="1150">
              <a:latin typeface="Arial"/>
              <a:cs typeface="Arial"/>
            </a:endParaRPr>
          </a:p>
          <a:p>
            <a:pPr marL="244475" indent="-245110">
              <a:lnSpc>
                <a:spcPct val="100000"/>
              </a:lnSpc>
              <a:spcBef>
                <a:spcPts val="260"/>
              </a:spcBef>
              <a:buChar char="•"/>
              <a:tabLst>
                <a:tab pos="244475" algn="l"/>
                <a:tab pos="245110" algn="l"/>
              </a:tabLst>
            </a:pPr>
            <a:r>
              <a:rPr dirty="0" sz="1150" spc="-5">
                <a:latin typeface="Arial"/>
                <a:cs typeface="Arial"/>
              </a:rPr>
              <a:t>Gross</a:t>
            </a:r>
            <a:r>
              <a:rPr dirty="0" sz="1150" spc="-10">
                <a:latin typeface="Arial"/>
                <a:cs typeface="Arial"/>
              </a:rPr>
              <a:t> properties</a:t>
            </a:r>
            <a:endParaRPr sz="1150">
              <a:latin typeface="Arial"/>
              <a:cs typeface="Arial"/>
            </a:endParaRPr>
          </a:p>
          <a:p>
            <a:pPr lvl="1" marL="530225" indent="-205104">
              <a:lnSpc>
                <a:spcPct val="100000"/>
              </a:lnSpc>
              <a:spcBef>
                <a:spcPts val="265"/>
              </a:spcBef>
              <a:buChar char="–"/>
              <a:tabLst>
                <a:tab pos="530860" algn="l"/>
              </a:tabLst>
            </a:pPr>
            <a:r>
              <a:rPr dirty="0" sz="1150" spc="-10">
                <a:latin typeface="Arial"/>
                <a:cs typeface="Arial"/>
              </a:rPr>
              <a:t>Concrete outline </a:t>
            </a:r>
            <a:r>
              <a:rPr dirty="0" sz="1150" spc="-5">
                <a:latin typeface="Arial"/>
                <a:cs typeface="Arial"/>
              </a:rPr>
              <a:t>of bare</a:t>
            </a:r>
            <a:r>
              <a:rPr dirty="0" sz="1150" spc="-20">
                <a:latin typeface="Arial"/>
                <a:cs typeface="Arial"/>
              </a:rPr>
              <a:t> </a:t>
            </a:r>
            <a:r>
              <a:rPr dirty="0" sz="1150" spc="-10">
                <a:latin typeface="Arial"/>
                <a:cs typeface="Arial"/>
              </a:rPr>
              <a:t>girder</a:t>
            </a:r>
            <a:endParaRPr sz="1150">
              <a:latin typeface="Arial"/>
              <a:cs typeface="Arial"/>
            </a:endParaRPr>
          </a:p>
          <a:p>
            <a:pPr marL="244475" indent="-245110">
              <a:lnSpc>
                <a:spcPct val="100000"/>
              </a:lnSpc>
              <a:spcBef>
                <a:spcPts val="265"/>
              </a:spcBef>
              <a:buChar char="•"/>
              <a:tabLst>
                <a:tab pos="244475" algn="l"/>
                <a:tab pos="245110" algn="l"/>
              </a:tabLst>
            </a:pPr>
            <a:r>
              <a:rPr dirty="0" sz="1150" spc="-10">
                <a:latin typeface="Arial"/>
                <a:cs typeface="Arial"/>
              </a:rPr>
              <a:t>Composite</a:t>
            </a:r>
            <a:r>
              <a:rPr dirty="0" sz="1150" spc="-15">
                <a:latin typeface="Arial"/>
                <a:cs typeface="Arial"/>
              </a:rPr>
              <a:t> </a:t>
            </a:r>
            <a:r>
              <a:rPr dirty="0" sz="1150" spc="-10">
                <a:latin typeface="Arial"/>
                <a:cs typeface="Arial"/>
              </a:rPr>
              <a:t>Properties</a:t>
            </a:r>
            <a:endParaRPr sz="1150">
              <a:latin typeface="Arial"/>
              <a:cs typeface="Arial"/>
            </a:endParaRPr>
          </a:p>
          <a:p>
            <a:pPr lvl="1" marL="530225" indent="-205104">
              <a:lnSpc>
                <a:spcPct val="100000"/>
              </a:lnSpc>
              <a:spcBef>
                <a:spcPts val="250"/>
              </a:spcBef>
              <a:buChar char="–"/>
              <a:tabLst>
                <a:tab pos="530860" algn="l"/>
              </a:tabLst>
            </a:pPr>
            <a:r>
              <a:rPr dirty="0" sz="1150" spc="-5">
                <a:latin typeface="Arial"/>
                <a:cs typeface="Arial"/>
              </a:rPr>
              <a:t>Deck </a:t>
            </a:r>
            <a:r>
              <a:rPr dirty="0" sz="1150" spc="-10">
                <a:latin typeface="Arial"/>
                <a:cs typeface="Arial"/>
              </a:rPr>
              <a:t>concrete transformed to girder</a:t>
            </a:r>
            <a:r>
              <a:rPr dirty="0" sz="1150" spc="10">
                <a:latin typeface="Arial"/>
                <a:cs typeface="Arial"/>
              </a:rPr>
              <a:t> </a:t>
            </a:r>
            <a:r>
              <a:rPr dirty="0" sz="1150" spc="-5">
                <a:latin typeface="Arial"/>
                <a:cs typeface="Arial"/>
              </a:rPr>
              <a:t>concrete</a:t>
            </a:r>
            <a:endParaRPr sz="1150">
              <a:latin typeface="Arial"/>
              <a:cs typeface="Arial"/>
            </a:endParaRPr>
          </a:p>
          <a:p>
            <a:pPr marL="244475" indent="-245110">
              <a:lnSpc>
                <a:spcPct val="100000"/>
              </a:lnSpc>
              <a:spcBef>
                <a:spcPts val="265"/>
              </a:spcBef>
              <a:buChar char="•"/>
              <a:tabLst>
                <a:tab pos="244475" algn="l"/>
                <a:tab pos="245110" algn="l"/>
              </a:tabLst>
            </a:pPr>
            <a:r>
              <a:rPr dirty="0" sz="1150" spc="-10">
                <a:latin typeface="Arial"/>
                <a:cs typeface="Arial"/>
              </a:rPr>
              <a:t>Transformed</a:t>
            </a:r>
            <a:r>
              <a:rPr dirty="0" sz="1150" spc="-25">
                <a:latin typeface="Arial"/>
                <a:cs typeface="Arial"/>
              </a:rPr>
              <a:t> </a:t>
            </a:r>
            <a:r>
              <a:rPr dirty="0" sz="1150" spc="-10">
                <a:latin typeface="Arial"/>
                <a:cs typeface="Arial"/>
              </a:rPr>
              <a:t>Properties</a:t>
            </a:r>
            <a:endParaRPr sz="1150">
              <a:latin typeface="Arial"/>
              <a:cs typeface="Arial"/>
            </a:endParaRPr>
          </a:p>
          <a:p>
            <a:pPr lvl="1" marL="530225" indent="-205104">
              <a:lnSpc>
                <a:spcPct val="100000"/>
              </a:lnSpc>
              <a:spcBef>
                <a:spcPts val="265"/>
              </a:spcBef>
              <a:buChar char="–"/>
              <a:tabLst>
                <a:tab pos="530860" algn="l"/>
              </a:tabLst>
            </a:pPr>
            <a:r>
              <a:rPr dirty="0" sz="1150" spc="-10">
                <a:latin typeface="Arial"/>
                <a:cs typeface="Arial"/>
              </a:rPr>
              <a:t>Reinforcement is transformed to girder</a:t>
            </a:r>
            <a:r>
              <a:rPr dirty="0" sz="1150" spc="30">
                <a:latin typeface="Arial"/>
                <a:cs typeface="Arial"/>
              </a:rPr>
              <a:t> </a:t>
            </a:r>
            <a:r>
              <a:rPr dirty="0" sz="1150" spc="-10">
                <a:latin typeface="Arial"/>
                <a:cs typeface="Arial"/>
              </a:rPr>
              <a:t>concrete</a:t>
            </a:r>
            <a:endParaRPr sz="1150">
              <a:latin typeface="Arial"/>
              <a:cs typeface="Arial"/>
            </a:endParaRPr>
          </a:p>
          <a:p>
            <a:pPr marL="244475" indent="-245110">
              <a:lnSpc>
                <a:spcPct val="100000"/>
              </a:lnSpc>
              <a:spcBef>
                <a:spcPts val="265"/>
              </a:spcBef>
              <a:buChar char="•"/>
              <a:tabLst>
                <a:tab pos="244475" algn="l"/>
                <a:tab pos="245110" algn="l"/>
              </a:tabLst>
            </a:pPr>
            <a:r>
              <a:rPr dirty="0" sz="1150" spc="-10">
                <a:latin typeface="Arial"/>
                <a:cs typeface="Arial"/>
              </a:rPr>
              <a:t>Transformed Composite</a:t>
            </a:r>
            <a:r>
              <a:rPr dirty="0" sz="1150" spc="-35">
                <a:latin typeface="Arial"/>
                <a:cs typeface="Arial"/>
              </a:rPr>
              <a:t> </a:t>
            </a:r>
            <a:r>
              <a:rPr dirty="0" sz="1150" spc="-10">
                <a:latin typeface="Arial"/>
                <a:cs typeface="Arial"/>
              </a:rPr>
              <a:t>Properties</a:t>
            </a:r>
            <a:endParaRPr sz="1150">
              <a:latin typeface="Arial"/>
              <a:cs typeface="Arial"/>
            </a:endParaRPr>
          </a:p>
          <a:p>
            <a:pPr lvl="1" marL="530225" indent="-205104">
              <a:lnSpc>
                <a:spcPct val="100000"/>
              </a:lnSpc>
              <a:spcBef>
                <a:spcPts val="265"/>
              </a:spcBef>
              <a:buChar char="–"/>
              <a:tabLst>
                <a:tab pos="530860" algn="l"/>
              </a:tabLst>
            </a:pPr>
            <a:r>
              <a:rPr dirty="0" sz="1150" spc="-5">
                <a:latin typeface="Arial"/>
                <a:cs typeface="Arial"/>
              </a:rPr>
              <a:t>Deck </a:t>
            </a:r>
            <a:r>
              <a:rPr dirty="0" sz="1150" spc="-10">
                <a:latin typeface="Arial"/>
                <a:cs typeface="Arial"/>
              </a:rPr>
              <a:t>and reinforcement transformed to </a:t>
            </a:r>
            <a:r>
              <a:rPr dirty="0" sz="1150" spc="-5">
                <a:latin typeface="Arial"/>
                <a:cs typeface="Arial"/>
              </a:rPr>
              <a:t>girder</a:t>
            </a:r>
            <a:r>
              <a:rPr dirty="0" sz="1150" spc="55">
                <a:latin typeface="Arial"/>
                <a:cs typeface="Arial"/>
              </a:rPr>
              <a:t> </a:t>
            </a:r>
            <a:r>
              <a:rPr dirty="0" sz="1150" spc="-10">
                <a:latin typeface="Arial"/>
                <a:cs typeface="Arial"/>
              </a:rPr>
              <a:t>concrete</a:t>
            </a:r>
            <a:endParaRPr sz="1150">
              <a:latin typeface="Arial"/>
              <a:cs typeface="Arial"/>
            </a:endParaRPr>
          </a:p>
        </p:txBody>
      </p:sp>
      <p:sp>
        <p:nvSpPr>
          <p:cNvPr id="7" name="object 7"/>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2</a:t>
            </a:r>
            <a:r>
              <a:rPr dirty="0" sz="850">
                <a:solidFill>
                  <a:srgbClr val="FFFFFF"/>
                </a:solidFill>
                <a:latin typeface="Arial"/>
                <a:cs typeface="Arial"/>
              </a:rPr>
              <a:t>7</a:t>
            </a:r>
            <a:endParaRPr sz="850">
              <a:latin typeface="Arial"/>
              <a:cs typeface="Arial"/>
            </a:endParaRPr>
          </a:p>
        </p:txBody>
      </p:sp>
      <p:sp>
        <p:nvSpPr>
          <p:cNvPr id="8" name="object 8"/>
          <p:cNvSpPr/>
          <p:nvPr/>
        </p:nvSpPr>
        <p:spPr>
          <a:xfrm>
            <a:off x="5337047" y="2406395"/>
            <a:ext cx="1079500" cy="82550"/>
          </a:xfrm>
          <a:custGeom>
            <a:avLst/>
            <a:gdLst/>
            <a:ahLst/>
            <a:cxnLst/>
            <a:rect l="l" t="t" r="r" b="b"/>
            <a:pathLst>
              <a:path w="1079500" h="82550">
                <a:moveTo>
                  <a:pt x="0" y="82295"/>
                </a:moveTo>
                <a:lnTo>
                  <a:pt x="1078991" y="82295"/>
                </a:lnTo>
                <a:lnTo>
                  <a:pt x="1078991" y="0"/>
                </a:lnTo>
                <a:lnTo>
                  <a:pt x="0" y="0"/>
                </a:lnTo>
                <a:lnTo>
                  <a:pt x="0" y="82295"/>
                </a:lnTo>
                <a:close/>
              </a:path>
            </a:pathLst>
          </a:custGeom>
          <a:ln w="6096">
            <a:solidFill>
              <a:srgbClr val="000000"/>
            </a:solidFill>
          </a:ln>
        </p:spPr>
        <p:txBody>
          <a:bodyPr wrap="square" lIns="0" tIns="0" rIns="0" bIns="0" rtlCol="0"/>
          <a:lstStyle/>
          <a:p/>
        </p:txBody>
      </p:sp>
      <p:sp>
        <p:nvSpPr>
          <p:cNvPr id="9" name="object 9"/>
          <p:cNvSpPr/>
          <p:nvPr/>
        </p:nvSpPr>
        <p:spPr>
          <a:xfrm>
            <a:off x="5545835" y="2488691"/>
            <a:ext cx="658495" cy="894715"/>
          </a:xfrm>
          <a:custGeom>
            <a:avLst/>
            <a:gdLst/>
            <a:ahLst/>
            <a:cxnLst/>
            <a:rect l="l" t="t" r="r" b="b"/>
            <a:pathLst>
              <a:path w="658495" h="894714">
                <a:moveTo>
                  <a:pt x="573024" y="894588"/>
                </a:moveTo>
                <a:lnTo>
                  <a:pt x="83819" y="894588"/>
                </a:lnTo>
                <a:lnTo>
                  <a:pt x="70104" y="880872"/>
                </a:lnTo>
                <a:lnTo>
                  <a:pt x="70104" y="824484"/>
                </a:lnTo>
                <a:lnTo>
                  <a:pt x="246888" y="763524"/>
                </a:lnTo>
                <a:lnTo>
                  <a:pt x="288036" y="723900"/>
                </a:lnTo>
                <a:lnTo>
                  <a:pt x="288036" y="121919"/>
                </a:lnTo>
                <a:lnTo>
                  <a:pt x="248412" y="82295"/>
                </a:lnTo>
                <a:lnTo>
                  <a:pt x="0" y="41148"/>
                </a:lnTo>
                <a:lnTo>
                  <a:pt x="0" y="0"/>
                </a:lnTo>
                <a:lnTo>
                  <a:pt x="658368" y="0"/>
                </a:lnTo>
                <a:lnTo>
                  <a:pt x="658368" y="41148"/>
                </a:lnTo>
                <a:lnTo>
                  <a:pt x="408432" y="82295"/>
                </a:lnTo>
                <a:lnTo>
                  <a:pt x="370332" y="121919"/>
                </a:lnTo>
                <a:lnTo>
                  <a:pt x="370332" y="723900"/>
                </a:lnTo>
                <a:lnTo>
                  <a:pt x="409956" y="763524"/>
                </a:lnTo>
                <a:lnTo>
                  <a:pt x="586740" y="824484"/>
                </a:lnTo>
                <a:lnTo>
                  <a:pt x="586740" y="880872"/>
                </a:lnTo>
                <a:lnTo>
                  <a:pt x="573024" y="894588"/>
                </a:lnTo>
                <a:close/>
              </a:path>
            </a:pathLst>
          </a:custGeom>
          <a:solidFill>
            <a:srgbClr val="BFBFBF"/>
          </a:solidFill>
        </p:spPr>
        <p:txBody>
          <a:bodyPr wrap="square" lIns="0" tIns="0" rIns="0" bIns="0" rtlCol="0"/>
          <a:lstStyle/>
          <a:p/>
        </p:txBody>
      </p:sp>
      <p:sp>
        <p:nvSpPr>
          <p:cNvPr id="10" name="object 10"/>
          <p:cNvSpPr/>
          <p:nvPr/>
        </p:nvSpPr>
        <p:spPr>
          <a:xfrm>
            <a:off x="5545835" y="2488692"/>
            <a:ext cx="658495" cy="894715"/>
          </a:xfrm>
          <a:custGeom>
            <a:avLst/>
            <a:gdLst/>
            <a:ahLst/>
            <a:cxnLst/>
            <a:rect l="l" t="t" r="r" b="b"/>
            <a:pathLst>
              <a:path w="658495" h="894714">
                <a:moveTo>
                  <a:pt x="288036" y="723900"/>
                </a:moveTo>
                <a:lnTo>
                  <a:pt x="288036" y="121919"/>
                </a:lnTo>
                <a:lnTo>
                  <a:pt x="248412" y="82295"/>
                </a:lnTo>
                <a:lnTo>
                  <a:pt x="0" y="41147"/>
                </a:lnTo>
                <a:lnTo>
                  <a:pt x="0" y="0"/>
                </a:lnTo>
                <a:lnTo>
                  <a:pt x="658368" y="0"/>
                </a:lnTo>
                <a:lnTo>
                  <a:pt x="658368" y="41147"/>
                </a:lnTo>
                <a:lnTo>
                  <a:pt x="408432" y="82295"/>
                </a:lnTo>
                <a:lnTo>
                  <a:pt x="370332" y="121919"/>
                </a:lnTo>
                <a:lnTo>
                  <a:pt x="370332" y="723900"/>
                </a:lnTo>
                <a:lnTo>
                  <a:pt x="409956" y="763524"/>
                </a:lnTo>
                <a:lnTo>
                  <a:pt x="586740" y="824484"/>
                </a:lnTo>
                <a:lnTo>
                  <a:pt x="586740" y="880872"/>
                </a:lnTo>
                <a:lnTo>
                  <a:pt x="573024" y="894588"/>
                </a:lnTo>
                <a:lnTo>
                  <a:pt x="83819" y="894588"/>
                </a:lnTo>
                <a:lnTo>
                  <a:pt x="70104" y="880872"/>
                </a:lnTo>
                <a:lnTo>
                  <a:pt x="70104" y="824484"/>
                </a:lnTo>
                <a:lnTo>
                  <a:pt x="246888" y="763524"/>
                </a:lnTo>
                <a:lnTo>
                  <a:pt x="288036" y="723900"/>
                </a:lnTo>
                <a:close/>
              </a:path>
            </a:pathLst>
          </a:custGeom>
          <a:ln w="4762">
            <a:solidFill>
              <a:srgbClr val="7E7E7E"/>
            </a:solidFill>
          </a:ln>
        </p:spPr>
        <p:txBody>
          <a:bodyPr wrap="square" lIns="0" tIns="0" rIns="0" bIns="0" rtlCol="0"/>
          <a:lstStyle/>
          <a:p/>
        </p:txBody>
      </p:sp>
      <p:sp>
        <p:nvSpPr>
          <p:cNvPr id="11" name="object 11"/>
          <p:cNvSpPr/>
          <p:nvPr/>
        </p:nvSpPr>
        <p:spPr>
          <a:xfrm>
            <a:off x="5398007" y="2406395"/>
            <a:ext cx="946404" cy="82296"/>
          </a:xfrm>
          <a:prstGeom prst="rect">
            <a:avLst/>
          </a:prstGeom>
          <a:blipFill>
            <a:blip r:embed="rId3" cstate="print"/>
            <a:stretch>
              <a:fillRect/>
            </a:stretch>
          </a:blipFill>
        </p:spPr>
        <p:txBody>
          <a:bodyPr wrap="square" lIns="0" tIns="0" rIns="0" bIns="0" rtlCol="0"/>
          <a:lstStyle/>
          <a:p/>
        </p:txBody>
      </p:sp>
      <p:sp>
        <p:nvSpPr>
          <p:cNvPr id="12" name="object 12"/>
          <p:cNvSpPr/>
          <p:nvPr/>
        </p:nvSpPr>
        <p:spPr>
          <a:xfrm>
            <a:off x="5335523" y="2113788"/>
            <a:ext cx="0" cy="251460"/>
          </a:xfrm>
          <a:custGeom>
            <a:avLst/>
            <a:gdLst/>
            <a:ahLst/>
            <a:cxnLst/>
            <a:rect l="l" t="t" r="r" b="b"/>
            <a:pathLst>
              <a:path w="0" h="251460">
                <a:moveTo>
                  <a:pt x="0" y="0"/>
                </a:moveTo>
                <a:lnTo>
                  <a:pt x="0" y="251460"/>
                </a:lnTo>
                <a:lnTo>
                  <a:pt x="0" y="0"/>
                </a:lnTo>
                <a:close/>
              </a:path>
            </a:pathLst>
          </a:custGeom>
          <a:ln w="4762">
            <a:solidFill>
              <a:srgbClr val="000000"/>
            </a:solidFill>
          </a:ln>
        </p:spPr>
        <p:txBody>
          <a:bodyPr wrap="square" lIns="0" tIns="0" rIns="0" bIns="0" rtlCol="0"/>
          <a:lstStyle/>
          <a:p/>
        </p:txBody>
      </p:sp>
      <p:sp>
        <p:nvSpPr>
          <p:cNvPr id="13" name="object 13"/>
          <p:cNvSpPr/>
          <p:nvPr/>
        </p:nvSpPr>
        <p:spPr>
          <a:xfrm>
            <a:off x="6416039" y="2113788"/>
            <a:ext cx="0" cy="251460"/>
          </a:xfrm>
          <a:custGeom>
            <a:avLst/>
            <a:gdLst/>
            <a:ahLst/>
            <a:cxnLst/>
            <a:rect l="l" t="t" r="r" b="b"/>
            <a:pathLst>
              <a:path w="0" h="251460">
                <a:moveTo>
                  <a:pt x="0" y="0"/>
                </a:moveTo>
                <a:lnTo>
                  <a:pt x="0" y="251460"/>
                </a:lnTo>
                <a:lnTo>
                  <a:pt x="0" y="0"/>
                </a:lnTo>
                <a:close/>
              </a:path>
            </a:pathLst>
          </a:custGeom>
          <a:ln w="4762">
            <a:solidFill>
              <a:srgbClr val="000000"/>
            </a:solidFill>
          </a:ln>
        </p:spPr>
        <p:txBody>
          <a:bodyPr wrap="square" lIns="0" tIns="0" rIns="0" bIns="0" rtlCol="0"/>
          <a:lstStyle/>
          <a:p/>
        </p:txBody>
      </p:sp>
      <p:sp>
        <p:nvSpPr>
          <p:cNvPr id="14" name="object 14"/>
          <p:cNvSpPr/>
          <p:nvPr/>
        </p:nvSpPr>
        <p:spPr>
          <a:xfrm>
            <a:off x="5385815" y="2203704"/>
            <a:ext cx="364490" cy="0"/>
          </a:xfrm>
          <a:custGeom>
            <a:avLst/>
            <a:gdLst/>
            <a:ahLst/>
            <a:cxnLst/>
            <a:rect l="l" t="t" r="r" b="b"/>
            <a:pathLst>
              <a:path w="364489" h="0">
                <a:moveTo>
                  <a:pt x="0" y="0"/>
                </a:moveTo>
                <a:lnTo>
                  <a:pt x="364236" y="0"/>
                </a:lnTo>
              </a:path>
            </a:pathLst>
          </a:custGeom>
          <a:ln w="4762">
            <a:solidFill>
              <a:srgbClr val="000000"/>
            </a:solidFill>
          </a:ln>
        </p:spPr>
        <p:txBody>
          <a:bodyPr wrap="square" lIns="0" tIns="0" rIns="0" bIns="0" rtlCol="0"/>
          <a:lstStyle/>
          <a:p/>
        </p:txBody>
      </p:sp>
      <p:sp>
        <p:nvSpPr>
          <p:cNvPr id="15" name="object 15"/>
          <p:cNvSpPr/>
          <p:nvPr/>
        </p:nvSpPr>
        <p:spPr>
          <a:xfrm>
            <a:off x="6001512" y="2203704"/>
            <a:ext cx="364490" cy="0"/>
          </a:xfrm>
          <a:custGeom>
            <a:avLst/>
            <a:gdLst/>
            <a:ahLst/>
            <a:cxnLst/>
            <a:rect l="l" t="t" r="r" b="b"/>
            <a:pathLst>
              <a:path w="364489" h="0">
                <a:moveTo>
                  <a:pt x="0" y="0"/>
                </a:moveTo>
                <a:lnTo>
                  <a:pt x="364235" y="0"/>
                </a:lnTo>
              </a:path>
            </a:pathLst>
          </a:custGeom>
          <a:ln w="4762">
            <a:solidFill>
              <a:srgbClr val="000000"/>
            </a:solidFill>
          </a:ln>
        </p:spPr>
        <p:txBody>
          <a:bodyPr wrap="square" lIns="0" tIns="0" rIns="0" bIns="0" rtlCol="0"/>
          <a:lstStyle/>
          <a:p/>
        </p:txBody>
      </p:sp>
      <p:sp>
        <p:nvSpPr>
          <p:cNvPr id="16" name="object 16"/>
          <p:cNvSpPr/>
          <p:nvPr/>
        </p:nvSpPr>
        <p:spPr>
          <a:xfrm>
            <a:off x="5335523" y="2185416"/>
            <a:ext cx="55244" cy="38100"/>
          </a:xfrm>
          <a:custGeom>
            <a:avLst/>
            <a:gdLst/>
            <a:ahLst/>
            <a:cxnLst/>
            <a:rect l="l" t="t" r="r" b="b"/>
            <a:pathLst>
              <a:path w="55245" h="38100">
                <a:moveTo>
                  <a:pt x="54864" y="38100"/>
                </a:moveTo>
                <a:lnTo>
                  <a:pt x="0" y="18287"/>
                </a:lnTo>
                <a:lnTo>
                  <a:pt x="54864" y="0"/>
                </a:lnTo>
                <a:lnTo>
                  <a:pt x="54864" y="38100"/>
                </a:lnTo>
                <a:close/>
              </a:path>
            </a:pathLst>
          </a:custGeom>
          <a:solidFill>
            <a:srgbClr val="000000"/>
          </a:solidFill>
        </p:spPr>
        <p:txBody>
          <a:bodyPr wrap="square" lIns="0" tIns="0" rIns="0" bIns="0" rtlCol="0"/>
          <a:lstStyle/>
          <a:p/>
        </p:txBody>
      </p:sp>
      <p:sp>
        <p:nvSpPr>
          <p:cNvPr id="17" name="object 17"/>
          <p:cNvSpPr/>
          <p:nvPr/>
        </p:nvSpPr>
        <p:spPr>
          <a:xfrm>
            <a:off x="6361176" y="2185416"/>
            <a:ext cx="55244" cy="38100"/>
          </a:xfrm>
          <a:custGeom>
            <a:avLst/>
            <a:gdLst/>
            <a:ahLst/>
            <a:cxnLst/>
            <a:rect l="l" t="t" r="r" b="b"/>
            <a:pathLst>
              <a:path w="55245" h="38100">
                <a:moveTo>
                  <a:pt x="0" y="38100"/>
                </a:moveTo>
                <a:lnTo>
                  <a:pt x="0" y="0"/>
                </a:lnTo>
                <a:lnTo>
                  <a:pt x="54863" y="18287"/>
                </a:lnTo>
                <a:lnTo>
                  <a:pt x="0" y="38100"/>
                </a:lnTo>
                <a:close/>
              </a:path>
            </a:pathLst>
          </a:custGeom>
          <a:solidFill>
            <a:srgbClr val="000000"/>
          </a:solidFill>
        </p:spPr>
        <p:txBody>
          <a:bodyPr wrap="square" lIns="0" tIns="0" rIns="0" bIns="0" rtlCol="0"/>
          <a:lstStyle/>
          <a:p/>
        </p:txBody>
      </p:sp>
      <p:sp>
        <p:nvSpPr>
          <p:cNvPr id="18" name="object 18"/>
          <p:cNvSpPr/>
          <p:nvPr/>
        </p:nvSpPr>
        <p:spPr>
          <a:xfrm>
            <a:off x="5750052" y="2150364"/>
            <a:ext cx="251460" cy="108585"/>
          </a:xfrm>
          <a:custGeom>
            <a:avLst/>
            <a:gdLst/>
            <a:ahLst/>
            <a:cxnLst/>
            <a:rect l="l" t="t" r="r" b="b"/>
            <a:pathLst>
              <a:path w="251460" h="108585">
                <a:moveTo>
                  <a:pt x="0" y="0"/>
                </a:moveTo>
                <a:lnTo>
                  <a:pt x="251460" y="0"/>
                </a:lnTo>
                <a:lnTo>
                  <a:pt x="251460" y="108204"/>
                </a:lnTo>
                <a:lnTo>
                  <a:pt x="0" y="108204"/>
                </a:lnTo>
                <a:lnTo>
                  <a:pt x="0" y="0"/>
                </a:lnTo>
                <a:close/>
              </a:path>
            </a:pathLst>
          </a:custGeom>
          <a:solidFill>
            <a:srgbClr val="FFFFFF"/>
          </a:solidFill>
        </p:spPr>
        <p:txBody>
          <a:bodyPr wrap="square" lIns="0" tIns="0" rIns="0" bIns="0" rtlCol="0"/>
          <a:lstStyle/>
          <a:p/>
        </p:txBody>
      </p:sp>
      <p:sp>
        <p:nvSpPr>
          <p:cNvPr id="19" name="object 19"/>
          <p:cNvSpPr/>
          <p:nvPr/>
        </p:nvSpPr>
        <p:spPr>
          <a:xfrm>
            <a:off x="5663184" y="2810256"/>
            <a:ext cx="396240" cy="7620"/>
          </a:xfrm>
          <a:custGeom>
            <a:avLst/>
            <a:gdLst/>
            <a:ahLst/>
            <a:cxnLst/>
            <a:rect l="l" t="t" r="r" b="b"/>
            <a:pathLst>
              <a:path w="396239" h="7619">
                <a:moveTo>
                  <a:pt x="51816" y="7620"/>
                </a:moveTo>
                <a:lnTo>
                  <a:pt x="1524" y="7620"/>
                </a:lnTo>
                <a:lnTo>
                  <a:pt x="0" y="6096"/>
                </a:lnTo>
                <a:lnTo>
                  <a:pt x="0" y="1524"/>
                </a:lnTo>
                <a:lnTo>
                  <a:pt x="1524" y="0"/>
                </a:lnTo>
                <a:lnTo>
                  <a:pt x="51816" y="0"/>
                </a:lnTo>
                <a:lnTo>
                  <a:pt x="53340" y="1524"/>
                </a:lnTo>
                <a:lnTo>
                  <a:pt x="53340" y="6096"/>
                </a:lnTo>
                <a:lnTo>
                  <a:pt x="51816" y="7620"/>
                </a:lnTo>
                <a:close/>
              </a:path>
              <a:path w="396239" h="7619">
                <a:moveTo>
                  <a:pt x="85344" y="7620"/>
                </a:moveTo>
                <a:lnTo>
                  <a:pt x="82296" y="7620"/>
                </a:lnTo>
                <a:lnTo>
                  <a:pt x="80772" y="6096"/>
                </a:lnTo>
                <a:lnTo>
                  <a:pt x="80772" y="1524"/>
                </a:lnTo>
                <a:lnTo>
                  <a:pt x="82296" y="0"/>
                </a:lnTo>
                <a:lnTo>
                  <a:pt x="85344" y="0"/>
                </a:lnTo>
                <a:lnTo>
                  <a:pt x="86868" y="1524"/>
                </a:lnTo>
                <a:lnTo>
                  <a:pt x="86868" y="6096"/>
                </a:lnTo>
                <a:lnTo>
                  <a:pt x="85344" y="7620"/>
                </a:lnTo>
                <a:close/>
              </a:path>
              <a:path w="396239" h="7619">
                <a:moveTo>
                  <a:pt x="166116" y="7620"/>
                </a:moveTo>
                <a:lnTo>
                  <a:pt x="115824" y="7620"/>
                </a:lnTo>
                <a:lnTo>
                  <a:pt x="114300" y="6096"/>
                </a:lnTo>
                <a:lnTo>
                  <a:pt x="114300" y="1524"/>
                </a:lnTo>
                <a:lnTo>
                  <a:pt x="115824" y="0"/>
                </a:lnTo>
                <a:lnTo>
                  <a:pt x="166116" y="0"/>
                </a:lnTo>
                <a:lnTo>
                  <a:pt x="167640" y="1524"/>
                </a:lnTo>
                <a:lnTo>
                  <a:pt x="167640" y="6096"/>
                </a:lnTo>
                <a:lnTo>
                  <a:pt x="166116" y="7620"/>
                </a:lnTo>
                <a:close/>
              </a:path>
              <a:path w="396239" h="7619">
                <a:moveTo>
                  <a:pt x="199643" y="7620"/>
                </a:moveTo>
                <a:lnTo>
                  <a:pt x="196596" y="7620"/>
                </a:lnTo>
                <a:lnTo>
                  <a:pt x="195072" y="6096"/>
                </a:lnTo>
                <a:lnTo>
                  <a:pt x="195072" y="1524"/>
                </a:lnTo>
                <a:lnTo>
                  <a:pt x="196596" y="0"/>
                </a:lnTo>
                <a:lnTo>
                  <a:pt x="199643" y="0"/>
                </a:lnTo>
                <a:lnTo>
                  <a:pt x="201167" y="1524"/>
                </a:lnTo>
                <a:lnTo>
                  <a:pt x="201167" y="6096"/>
                </a:lnTo>
                <a:lnTo>
                  <a:pt x="199643" y="7620"/>
                </a:lnTo>
                <a:close/>
              </a:path>
              <a:path w="396239" h="7619">
                <a:moveTo>
                  <a:pt x="280416" y="7620"/>
                </a:moveTo>
                <a:lnTo>
                  <a:pt x="230124" y="7620"/>
                </a:lnTo>
                <a:lnTo>
                  <a:pt x="228600" y="6096"/>
                </a:lnTo>
                <a:lnTo>
                  <a:pt x="228600" y="1524"/>
                </a:lnTo>
                <a:lnTo>
                  <a:pt x="230124" y="0"/>
                </a:lnTo>
                <a:lnTo>
                  <a:pt x="280416" y="0"/>
                </a:lnTo>
                <a:lnTo>
                  <a:pt x="281940" y="1524"/>
                </a:lnTo>
                <a:lnTo>
                  <a:pt x="281940" y="6096"/>
                </a:lnTo>
                <a:lnTo>
                  <a:pt x="280416" y="7620"/>
                </a:lnTo>
                <a:close/>
              </a:path>
              <a:path w="396239" h="7619">
                <a:moveTo>
                  <a:pt x="313943" y="7620"/>
                </a:moveTo>
                <a:lnTo>
                  <a:pt x="309372" y="7620"/>
                </a:lnTo>
                <a:lnTo>
                  <a:pt x="307848" y="6096"/>
                </a:lnTo>
                <a:lnTo>
                  <a:pt x="307848" y="1524"/>
                </a:lnTo>
                <a:lnTo>
                  <a:pt x="309372" y="0"/>
                </a:lnTo>
                <a:lnTo>
                  <a:pt x="313943" y="0"/>
                </a:lnTo>
                <a:lnTo>
                  <a:pt x="315467" y="1524"/>
                </a:lnTo>
                <a:lnTo>
                  <a:pt x="315467" y="6096"/>
                </a:lnTo>
                <a:lnTo>
                  <a:pt x="313943" y="7620"/>
                </a:lnTo>
                <a:close/>
              </a:path>
              <a:path w="396239" h="7619">
                <a:moveTo>
                  <a:pt x="394716" y="7620"/>
                </a:moveTo>
                <a:lnTo>
                  <a:pt x="344424" y="7620"/>
                </a:lnTo>
                <a:lnTo>
                  <a:pt x="342900" y="6096"/>
                </a:lnTo>
                <a:lnTo>
                  <a:pt x="342900" y="1524"/>
                </a:lnTo>
                <a:lnTo>
                  <a:pt x="344424" y="0"/>
                </a:lnTo>
                <a:lnTo>
                  <a:pt x="394716" y="0"/>
                </a:lnTo>
                <a:lnTo>
                  <a:pt x="396240" y="1524"/>
                </a:lnTo>
                <a:lnTo>
                  <a:pt x="396240" y="6096"/>
                </a:lnTo>
                <a:lnTo>
                  <a:pt x="394716" y="7620"/>
                </a:lnTo>
                <a:close/>
              </a:path>
            </a:pathLst>
          </a:custGeom>
          <a:solidFill>
            <a:srgbClr val="000000"/>
          </a:solidFill>
        </p:spPr>
        <p:txBody>
          <a:bodyPr wrap="square" lIns="0" tIns="0" rIns="0" bIns="0" rtlCol="0"/>
          <a:lstStyle/>
          <a:p/>
        </p:txBody>
      </p:sp>
      <p:sp>
        <p:nvSpPr>
          <p:cNvPr id="20" name="object 20"/>
          <p:cNvSpPr/>
          <p:nvPr/>
        </p:nvSpPr>
        <p:spPr>
          <a:xfrm>
            <a:off x="5663184" y="2932175"/>
            <a:ext cx="396240" cy="7620"/>
          </a:xfrm>
          <a:custGeom>
            <a:avLst/>
            <a:gdLst/>
            <a:ahLst/>
            <a:cxnLst/>
            <a:rect l="l" t="t" r="r" b="b"/>
            <a:pathLst>
              <a:path w="396239" h="7619">
                <a:moveTo>
                  <a:pt x="51816" y="7620"/>
                </a:moveTo>
                <a:lnTo>
                  <a:pt x="1524" y="7620"/>
                </a:lnTo>
                <a:lnTo>
                  <a:pt x="0" y="6096"/>
                </a:lnTo>
                <a:lnTo>
                  <a:pt x="0" y="1524"/>
                </a:lnTo>
                <a:lnTo>
                  <a:pt x="1524" y="0"/>
                </a:lnTo>
                <a:lnTo>
                  <a:pt x="51816" y="0"/>
                </a:lnTo>
                <a:lnTo>
                  <a:pt x="53340" y="1524"/>
                </a:lnTo>
                <a:lnTo>
                  <a:pt x="53340" y="6096"/>
                </a:lnTo>
                <a:lnTo>
                  <a:pt x="51816" y="7620"/>
                </a:lnTo>
                <a:close/>
              </a:path>
              <a:path w="396239" h="7619">
                <a:moveTo>
                  <a:pt x="85344" y="7620"/>
                </a:moveTo>
                <a:lnTo>
                  <a:pt x="82296" y="7620"/>
                </a:lnTo>
                <a:lnTo>
                  <a:pt x="80772" y="6096"/>
                </a:lnTo>
                <a:lnTo>
                  <a:pt x="80772" y="1524"/>
                </a:lnTo>
                <a:lnTo>
                  <a:pt x="82296" y="0"/>
                </a:lnTo>
                <a:lnTo>
                  <a:pt x="85344" y="0"/>
                </a:lnTo>
                <a:lnTo>
                  <a:pt x="86868" y="1524"/>
                </a:lnTo>
                <a:lnTo>
                  <a:pt x="86868" y="6096"/>
                </a:lnTo>
                <a:lnTo>
                  <a:pt x="85344" y="7620"/>
                </a:lnTo>
                <a:close/>
              </a:path>
              <a:path w="396239" h="7619">
                <a:moveTo>
                  <a:pt x="166116" y="7620"/>
                </a:moveTo>
                <a:lnTo>
                  <a:pt x="115824" y="7620"/>
                </a:lnTo>
                <a:lnTo>
                  <a:pt x="114300" y="6096"/>
                </a:lnTo>
                <a:lnTo>
                  <a:pt x="114300" y="1524"/>
                </a:lnTo>
                <a:lnTo>
                  <a:pt x="115824" y="0"/>
                </a:lnTo>
                <a:lnTo>
                  <a:pt x="166116" y="0"/>
                </a:lnTo>
                <a:lnTo>
                  <a:pt x="167640" y="1524"/>
                </a:lnTo>
                <a:lnTo>
                  <a:pt x="167640" y="6096"/>
                </a:lnTo>
                <a:lnTo>
                  <a:pt x="166116" y="7620"/>
                </a:lnTo>
                <a:close/>
              </a:path>
              <a:path w="396239" h="7619">
                <a:moveTo>
                  <a:pt x="199643" y="7620"/>
                </a:moveTo>
                <a:lnTo>
                  <a:pt x="196596" y="7620"/>
                </a:lnTo>
                <a:lnTo>
                  <a:pt x="195072" y="6096"/>
                </a:lnTo>
                <a:lnTo>
                  <a:pt x="195072" y="1524"/>
                </a:lnTo>
                <a:lnTo>
                  <a:pt x="196596" y="0"/>
                </a:lnTo>
                <a:lnTo>
                  <a:pt x="199643" y="0"/>
                </a:lnTo>
                <a:lnTo>
                  <a:pt x="201167" y="1524"/>
                </a:lnTo>
                <a:lnTo>
                  <a:pt x="201167" y="6096"/>
                </a:lnTo>
                <a:lnTo>
                  <a:pt x="199643" y="7620"/>
                </a:lnTo>
                <a:close/>
              </a:path>
              <a:path w="396239" h="7619">
                <a:moveTo>
                  <a:pt x="280416" y="7620"/>
                </a:moveTo>
                <a:lnTo>
                  <a:pt x="230124" y="7620"/>
                </a:lnTo>
                <a:lnTo>
                  <a:pt x="228600" y="6096"/>
                </a:lnTo>
                <a:lnTo>
                  <a:pt x="228600" y="1524"/>
                </a:lnTo>
                <a:lnTo>
                  <a:pt x="230124" y="0"/>
                </a:lnTo>
                <a:lnTo>
                  <a:pt x="280416" y="0"/>
                </a:lnTo>
                <a:lnTo>
                  <a:pt x="281940" y="1524"/>
                </a:lnTo>
                <a:lnTo>
                  <a:pt x="281940" y="6096"/>
                </a:lnTo>
                <a:lnTo>
                  <a:pt x="280416" y="7620"/>
                </a:lnTo>
                <a:close/>
              </a:path>
              <a:path w="396239" h="7619">
                <a:moveTo>
                  <a:pt x="313943" y="7620"/>
                </a:moveTo>
                <a:lnTo>
                  <a:pt x="309372" y="7620"/>
                </a:lnTo>
                <a:lnTo>
                  <a:pt x="307848" y="6096"/>
                </a:lnTo>
                <a:lnTo>
                  <a:pt x="307848" y="1524"/>
                </a:lnTo>
                <a:lnTo>
                  <a:pt x="309372" y="0"/>
                </a:lnTo>
                <a:lnTo>
                  <a:pt x="313943" y="0"/>
                </a:lnTo>
                <a:lnTo>
                  <a:pt x="315467" y="1524"/>
                </a:lnTo>
                <a:lnTo>
                  <a:pt x="315467" y="6096"/>
                </a:lnTo>
                <a:lnTo>
                  <a:pt x="313943" y="7620"/>
                </a:lnTo>
                <a:close/>
              </a:path>
              <a:path w="396239" h="7619">
                <a:moveTo>
                  <a:pt x="394716" y="7620"/>
                </a:moveTo>
                <a:lnTo>
                  <a:pt x="344424" y="7620"/>
                </a:lnTo>
                <a:lnTo>
                  <a:pt x="342900" y="6096"/>
                </a:lnTo>
                <a:lnTo>
                  <a:pt x="342900" y="1524"/>
                </a:lnTo>
                <a:lnTo>
                  <a:pt x="344424" y="0"/>
                </a:lnTo>
                <a:lnTo>
                  <a:pt x="394716" y="0"/>
                </a:lnTo>
                <a:lnTo>
                  <a:pt x="396240" y="1524"/>
                </a:lnTo>
                <a:lnTo>
                  <a:pt x="396240" y="6096"/>
                </a:lnTo>
                <a:lnTo>
                  <a:pt x="394716" y="7620"/>
                </a:lnTo>
                <a:close/>
              </a:path>
            </a:pathLst>
          </a:custGeom>
          <a:solidFill>
            <a:srgbClr val="000000"/>
          </a:solidFill>
        </p:spPr>
        <p:txBody>
          <a:bodyPr wrap="square" lIns="0" tIns="0" rIns="0" bIns="0" rtlCol="0"/>
          <a:lstStyle/>
          <a:p/>
        </p:txBody>
      </p:sp>
      <p:sp>
        <p:nvSpPr>
          <p:cNvPr id="21" name="object 21"/>
          <p:cNvSpPr/>
          <p:nvPr/>
        </p:nvSpPr>
        <p:spPr>
          <a:xfrm>
            <a:off x="5173979" y="2935224"/>
            <a:ext cx="448309" cy="0"/>
          </a:xfrm>
          <a:custGeom>
            <a:avLst/>
            <a:gdLst/>
            <a:ahLst/>
            <a:cxnLst/>
            <a:rect l="l" t="t" r="r" b="b"/>
            <a:pathLst>
              <a:path w="448310" h="0">
                <a:moveTo>
                  <a:pt x="0" y="0"/>
                </a:moveTo>
                <a:lnTo>
                  <a:pt x="448055" y="0"/>
                </a:lnTo>
                <a:lnTo>
                  <a:pt x="0" y="0"/>
                </a:lnTo>
                <a:close/>
              </a:path>
            </a:pathLst>
          </a:custGeom>
          <a:ln w="4762">
            <a:solidFill>
              <a:srgbClr val="000000"/>
            </a:solidFill>
          </a:ln>
        </p:spPr>
        <p:txBody>
          <a:bodyPr wrap="square" lIns="0" tIns="0" rIns="0" bIns="0" rtlCol="0"/>
          <a:lstStyle/>
          <a:p/>
        </p:txBody>
      </p:sp>
      <p:sp>
        <p:nvSpPr>
          <p:cNvPr id="22" name="object 22"/>
          <p:cNvSpPr/>
          <p:nvPr/>
        </p:nvSpPr>
        <p:spPr>
          <a:xfrm>
            <a:off x="5173979" y="2486310"/>
            <a:ext cx="115823" cy="448913"/>
          </a:xfrm>
          <a:prstGeom prst="rect">
            <a:avLst/>
          </a:prstGeom>
          <a:blipFill>
            <a:blip r:embed="rId4" cstate="print"/>
            <a:stretch>
              <a:fillRect/>
            </a:stretch>
          </a:blipFill>
        </p:spPr>
        <p:txBody>
          <a:bodyPr wrap="square" lIns="0" tIns="0" rIns="0" bIns="0" rtlCol="0"/>
          <a:lstStyle/>
          <a:p/>
        </p:txBody>
      </p:sp>
      <p:sp>
        <p:nvSpPr>
          <p:cNvPr id="23" name="object 23"/>
          <p:cNvSpPr/>
          <p:nvPr/>
        </p:nvSpPr>
        <p:spPr>
          <a:xfrm>
            <a:off x="5113020" y="2657856"/>
            <a:ext cx="300355" cy="108585"/>
          </a:xfrm>
          <a:custGeom>
            <a:avLst/>
            <a:gdLst/>
            <a:ahLst/>
            <a:cxnLst/>
            <a:rect l="l" t="t" r="r" b="b"/>
            <a:pathLst>
              <a:path w="300354" h="108585">
                <a:moveTo>
                  <a:pt x="0" y="108203"/>
                </a:moveTo>
                <a:lnTo>
                  <a:pt x="300228" y="108203"/>
                </a:lnTo>
                <a:lnTo>
                  <a:pt x="300228" y="0"/>
                </a:lnTo>
                <a:lnTo>
                  <a:pt x="0" y="0"/>
                </a:lnTo>
                <a:lnTo>
                  <a:pt x="0" y="108203"/>
                </a:lnTo>
                <a:close/>
              </a:path>
            </a:pathLst>
          </a:custGeom>
          <a:solidFill>
            <a:srgbClr val="FFFFFF"/>
          </a:solidFill>
        </p:spPr>
        <p:txBody>
          <a:bodyPr wrap="square" lIns="0" tIns="0" rIns="0" bIns="0" rtlCol="0"/>
          <a:lstStyle/>
          <a:p/>
        </p:txBody>
      </p:sp>
      <p:sp>
        <p:nvSpPr>
          <p:cNvPr id="24" name="object 24"/>
          <p:cNvSpPr txBox="1"/>
          <p:nvPr/>
        </p:nvSpPr>
        <p:spPr>
          <a:xfrm>
            <a:off x="5102823" y="2637777"/>
            <a:ext cx="351790" cy="137160"/>
          </a:xfrm>
          <a:prstGeom prst="rect">
            <a:avLst/>
          </a:prstGeom>
        </p:spPr>
        <p:txBody>
          <a:bodyPr wrap="square" lIns="0" tIns="16510" rIns="0" bIns="0" rtlCol="0" vert="horz">
            <a:spAutoFit/>
          </a:bodyPr>
          <a:lstStyle/>
          <a:p>
            <a:pPr>
              <a:lnSpc>
                <a:spcPct val="100000"/>
              </a:lnSpc>
              <a:spcBef>
                <a:spcPts val="130"/>
              </a:spcBef>
            </a:pPr>
            <a:r>
              <a:rPr dirty="0" sz="700" spc="-185">
                <a:latin typeface="Cambria"/>
                <a:cs typeface="Cambria"/>
              </a:rPr>
              <a:t>38.343"</a:t>
            </a:r>
            <a:endParaRPr sz="700">
              <a:latin typeface="Cambria"/>
              <a:cs typeface="Cambria"/>
            </a:endParaRPr>
          </a:p>
        </p:txBody>
      </p:sp>
      <p:sp>
        <p:nvSpPr>
          <p:cNvPr id="25" name="object 25"/>
          <p:cNvSpPr/>
          <p:nvPr/>
        </p:nvSpPr>
        <p:spPr>
          <a:xfrm>
            <a:off x="5173979" y="3383279"/>
            <a:ext cx="411480" cy="0"/>
          </a:xfrm>
          <a:custGeom>
            <a:avLst/>
            <a:gdLst/>
            <a:ahLst/>
            <a:cxnLst/>
            <a:rect l="l" t="t" r="r" b="b"/>
            <a:pathLst>
              <a:path w="411479" h="0">
                <a:moveTo>
                  <a:pt x="0" y="0"/>
                </a:moveTo>
                <a:lnTo>
                  <a:pt x="411480" y="0"/>
                </a:lnTo>
                <a:lnTo>
                  <a:pt x="0" y="0"/>
                </a:lnTo>
                <a:close/>
              </a:path>
            </a:pathLst>
          </a:custGeom>
          <a:ln w="4762">
            <a:solidFill>
              <a:srgbClr val="000000"/>
            </a:solidFill>
          </a:ln>
        </p:spPr>
        <p:txBody>
          <a:bodyPr wrap="square" lIns="0" tIns="0" rIns="0" bIns="0" rtlCol="0"/>
          <a:lstStyle/>
          <a:p/>
        </p:txBody>
      </p:sp>
      <p:sp>
        <p:nvSpPr>
          <p:cNvPr id="26" name="object 26"/>
          <p:cNvSpPr/>
          <p:nvPr/>
        </p:nvSpPr>
        <p:spPr>
          <a:xfrm>
            <a:off x="5173979" y="2935224"/>
            <a:ext cx="448309" cy="0"/>
          </a:xfrm>
          <a:custGeom>
            <a:avLst/>
            <a:gdLst/>
            <a:ahLst/>
            <a:cxnLst/>
            <a:rect l="l" t="t" r="r" b="b"/>
            <a:pathLst>
              <a:path w="448310" h="0">
                <a:moveTo>
                  <a:pt x="0" y="0"/>
                </a:moveTo>
                <a:lnTo>
                  <a:pt x="448055" y="0"/>
                </a:lnTo>
                <a:lnTo>
                  <a:pt x="0" y="0"/>
                </a:lnTo>
                <a:close/>
              </a:path>
            </a:pathLst>
          </a:custGeom>
          <a:ln w="4762">
            <a:solidFill>
              <a:srgbClr val="000000"/>
            </a:solidFill>
          </a:ln>
        </p:spPr>
        <p:txBody>
          <a:bodyPr wrap="square" lIns="0" tIns="0" rIns="0" bIns="0" rtlCol="0"/>
          <a:lstStyle/>
          <a:p/>
        </p:txBody>
      </p:sp>
      <p:sp>
        <p:nvSpPr>
          <p:cNvPr id="27" name="object 27"/>
          <p:cNvSpPr/>
          <p:nvPr/>
        </p:nvSpPr>
        <p:spPr>
          <a:xfrm>
            <a:off x="5262371" y="3212592"/>
            <a:ext cx="0" cy="119380"/>
          </a:xfrm>
          <a:custGeom>
            <a:avLst/>
            <a:gdLst/>
            <a:ahLst/>
            <a:cxnLst/>
            <a:rect l="l" t="t" r="r" b="b"/>
            <a:pathLst>
              <a:path w="0" h="119379">
                <a:moveTo>
                  <a:pt x="0" y="0"/>
                </a:moveTo>
                <a:lnTo>
                  <a:pt x="0" y="118872"/>
                </a:lnTo>
              </a:path>
            </a:pathLst>
          </a:custGeom>
          <a:ln w="4762">
            <a:solidFill>
              <a:srgbClr val="000000"/>
            </a:solidFill>
          </a:ln>
        </p:spPr>
        <p:txBody>
          <a:bodyPr wrap="square" lIns="0" tIns="0" rIns="0" bIns="0" rtlCol="0"/>
          <a:lstStyle/>
          <a:p/>
        </p:txBody>
      </p:sp>
      <p:sp>
        <p:nvSpPr>
          <p:cNvPr id="28" name="object 28"/>
          <p:cNvSpPr/>
          <p:nvPr/>
        </p:nvSpPr>
        <p:spPr>
          <a:xfrm>
            <a:off x="5262371" y="2987039"/>
            <a:ext cx="0" cy="119380"/>
          </a:xfrm>
          <a:custGeom>
            <a:avLst/>
            <a:gdLst/>
            <a:ahLst/>
            <a:cxnLst/>
            <a:rect l="l" t="t" r="r" b="b"/>
            <a:pathLst>
              <a:path w="0" h="119380">
                <a:moveTo>
                  <a:pt x="0" y="0"/>
                </a:moveTo>
                <a:lnTo>
                  <a:pt x="0" y="118871"/>
                </a:lnTo>
              </a:path>
            </a:pathLst>
          </a:custGeom>
          <a:ln w="4762">
            <a:solidFill>
              <a:srgbClr val="000000"/>
            </a:solidFill>
          </a:ln>
        </p:spPr>
        <p:txBody>
          <a:bodyPr wrap="square" lIns="0" tIns="0" rIns="0" bIns="0" rtlCol="0"/>
          <a:lstStyle/>
          <a:p/>
        </p:txBody>
      </p:sp>
      <p:sp>
        <p:nvSpPr>
          <p:cNvPr id="29" name="object 29"/>
          <p:cNvSpPr/>
          <p:nvPr/>
        </p:nvSpPr>
        <p:spPr>
          <a:xfrm>
            <a:off x="5244084" y="3326892"/>
            <a:ext cx="36830" cy="56515"/>
          </a:xfrm>
          <a:custGeom>
            <a:avLst/>
            <a:gdLst/>
            <a:ahLst/>
            <a:cxnLst/>
            <a:rect l="l" t="t" r="r" b="b"/>
            <a:pathLst>
              <a:path w="36829" h="56514">
                <a:moveTo>
                  <a:pt x="18287" y="56388"/>
                </a:moveTo>
                <a:lnTo>
                  <a:pt x="0" y="0"/>
                </a:lnTo>
                <a:lnTo>
                  <a:pt x="36576" y="0"/>
                </a:lnTo>
                <a:lnTo>
                  <a:pt x="18287" y="56388"/>
                </a:lnTo>
                <a:close/>
              </a:path>
            </a:pathLst>
          </a:custGeom>
          <a:solidFill>
            <a:srgbClr val="000000"/>
          </a:solidFill>
        </p:spPr>
        <p:txBody>
          <a:bodyPr wrap="square" lIns="0" tIns="0" rIns="0" bIns="0" rtlCol="0"/>
          <a:lstStyle/>
          <a:p/>
        </p:txBody>
      </p:sp>
      <p:sp>
        <p:nvSpPr>
          <p:cNvPr id="30" name="object 30"/>
          <p:cNvSpPr/>
          <p:nvPr/>
        </p:nvSpPr>
        <p:spPr>
          <a:xfrm>
            <a:off x="5244084" y="2935224"/>
            <a:ext cx="36830" cy="56515"/>
          </a:xfrm>
          <a:custGeom>
            <a:avLst/>
            <a:gdLst/>
            <a:ahLst/>
            <a:cxnLst/>
            <a:rect l="l" t="t" r="r" b="b"/>
            <a:pathLst>
              <a:path w="36829" h="56514">
                <a:moveTo>
                  <a:pt x="36576" y="56387"/>
                </a:moveTo>
                <a:lnTo>
                  <a:pt x="0" y="56387"/>
                </a:lnTo>
                <a:lnTo>
                  <a:pt x="18287" y="0"/>
                </a:lnTo>
                <a:lnTo>
                  <a:pt x="36576" y="56387"/>
                </a:lnTo>
                <a:close/>
              </a:path>
            </a:pathLst>
          </a:custGeom>
          <a:solidFill>
            <a:srgbClr val="000000"/>
          </a:solidFill>
        </p:spPr>
        <p:txBody>
          <a:bodyPr wrap="square" lIns="0" tIns="0" rIns="0" bIns="0" rtlCol="0"/>
          <a:lstStyle/>
          <a:p/>
        </p:txBody>
      </p:sp>
      <p:sp>
        <p:nvSpPr>
          <p:cNvPr id="31" name="object 31"/>
          <p:cNvSpPr/>
          <p:nvPr/>
        </p:nvSpPr>
        <p:spPr>
          <a:xfrm>
            <a:off x="5113020" y="3105911"/>
            <a:ext cx="300355" cy="106680"/>
          </a:xfrm>
          <a:custGeom>
            <a:avLst/>
            <a:gdLst/>
            <a:ahLst/>
            <a:cxnLst/>
            <a:rect l="l" t="t" r="r" b="b"/>
            <a:pathLst>
              <a:path w="300354" h="106680">
                <a:moveTo>
                  <a:pt x="0" y="106680"/>
                </a:moveTo>
                <a:lnTo>
                  <a:pt x="300228" y="106680"/>
                </a:lnTo>
                <a:lnTo>
                  <a:pt x="300228" y="0"/>
                </a:lnTo>
                <a:lnTo>
                  <a:pt x="0" y="0"/>
                </a:lnTo>
                <a:lnTo>
                  <a:pt x="0" y="106680"/>
                </a:lnTo>
                <a:close/>
              </a:path>
            </a:pathLst>
          </a:custGeom>
          <a:solidFill>
            <a:srgbClr val="FFFFFF"/>
          </a:solidFill>
        </p:spPr>
        <p:txBody>
          <a:bodyPr wrap="square" lIns="0" tIns="0" rIns="0" bIns="0" rtlCol="0"/>
          <a:lstStyle/>
          <a:p/>
        </p:txBody>
      </p:sp>
      <p:sp>
        <p:nvSpPr>
          <p:cNvPr id="32" name="object 32"/>
          <p:cNvSpPr txBox="1"/>
          <p:nvPr/>
        </p:nvSpPr>
        <p:spPr>
          <a:xfrm>
            <a:off x="5102823" y="3084294"/>
            <a:ext cx="351790" cy="137160"/>
          </a:xfrm>
          <a:prstGeom prst="rect">
            <a:avLst/>
          </a:prstGeom>
        </p:spPr>
        <p:txBody>
          <a:bodyPr wrap="square" lIns="0" tIns="16510" rIns="0" bIns="0" rtlCol="0" vert="horz">
            <a:spAutoFit/>
          </a:bodyPr>
          <a:lstStyle/>
          <a:p>
            <a:pPr>
              <a:lnSpc>
                <a:spcPct val="100000"/>
              </a:lnSpc>
              <a:spcBef>
                <a:spcPts val="130"/>
              </a:spcBef>
            </a:pPr>
            <a:r>
              <a:rPr dirty="0" sz="700" spc="-185">
                <a:latin typeface="Cambria"/>
                <a:cs typeface="Cambria"/>
              </a:rPr>
              <a:t>35.657"</a:t>
            </a:r>
            <a:endParaRPr sz="700">
              <a:latin typeface="Cambria"/>
              <a:cs typeface="Cambria"/>
            </a:endParaRPr>
          </a:p>
        </p:txBody>
      </p:sp>
      <p:sp>
        <p:nvSpPr>
          <p:cNvPr id="33" name="object 33"/>
          <p:cNvSpPr/>
          <p:nvPr/>
        </p:nvSpPr>
        <p:spPr>
          <a:xfrm>
            <a:off x="6460235" y="2407062"/>
            <a:ext cx="117348" cy="407765"/>
          </a:xfrm>
          <a:prstGeom prst="rect">
            <a:avLst/>
          </a:prstGeom>
          <a:blipFill>
            <a:blip r:embed="rId5" cstate="print"/>
            <a:stretch>
              <a:fillRect/>
            </a:stretch>
          </a:blipFill>
        </p:spPr>
        <p:txBody>
          <a:bodyPr wrap="square" lIns="0" tIns="0" rIns="0" bIns="0" rtlCol="0"/>
          <a:lstStyle/>
          <a:p/>
        </p:txBody>
      </p:sp>
      <p:sp>
        <p:nvSpPr>
          <p:cNvPr id="34" name="object 34"/>
          <p:cNvSpPr/>
          <p:nvPr/>
        </p:nvSpPr>
        <p:spPr>
          <a:xfrm>
            <a:off x="6163055" y="3383279"/>
            <a:ext cx="414655" cy="0"/>
          </a:xfrm>
          <a:custGeom>
            <a:avLst/>
            <a:gdLst/>
            <a:ahLst/>
            <a:cxnLst/>
            <a:rect l="l" t="t" r="r" b="b"/>
            <a:pathLst>
              <a:path w="414654" h="0">
                <a:moveTo>
                  <a:pt x="414528" y="0"/>
                </a:moveTo>
                <a:lnTo>
                  <a:pt x="0" y="0"/>
                </a:lnTo>
                <a:lnTo>
                  <a:pt x="414528" y="0"/>
                </a:lnTo>
                <a:close/>
              </a:path>
            </a:pathLst>
          </a:custGeom>
          <a:ln w="4762">
            <a:solidFill>
              <a:srgbClr val="000000"/>
            </a:solidFill>
          </a:ln>
        </p:spPr>
        <p:txBody>
          <a:bodyPr wrap="square" lIns="0" tIns="0" rIns="0" bIns="0" rtlCol="0"/>
          <a:lstStyle/>
          <a:p/>
        </p:txBody>
      </p:sp>
      <p:sp>
        <p:nvSpPr>
          <p:cNvPr id="35" name="object 35"/>
          <p:cNvSpPr/>
          <p:nvPr/>
        </p:nvSpPr>
        <p:spPr>
          <a:xfrm>
            <a:off x="6487667" y="3153156"/>
            <a:ext cx="0" cy="178435"/>
          </a:xfrm>
          <a:custGeom>
            <a:avLst/>
            <a:gdLst/>
            <a:ahLst/>
            <a:cxnLst/>
            <a:rect l="l" t="t" r="r" b="b"/>
            <a:pathLst>
              <a:path w="0" h="178435">
                <a:moveTo>
                  <a:pt x="0" y="0"/>
                </a:moveTo>
                <a:lnTo>
                  <a:pt x="0" y="178307"/>
                </a:lnTo>
              </a:path>
            </a:pathLst>
          </a:custGeom>
          <a:ln w="4762">
            <a:solidFill>
              <a:srgbClr val="000000"/>
            </a:solidFill>
          </a:ln>
        </p:spPr>
        <p:txBody>
          <a:bodyPr wrap="square" lIns="0" tIns="0" rIns="0" bIns="0" rtlCol="0"/>
          <a:lstStyle/>
          <a:p/>
        </p:txBody>
      </p:sp>
      <p:sp>
        <p:nvSpPr>
          <p:cNvPr id="36" name="object 36"/>
          <p:cNvSpPr/>
          <p:nvPr/>
        </p:nvSpPr>
        <p:spPr>
          <a:xfrm>
            <a:off x="6487667" y="2865119"/>
            <a:ext cx="0" cy="180340"/>
          </a:xfrm>
          <a:custGeom>
            <a:avLst/>
            <a:gdLst/>
            <a:ahLst/>
            <a:cxnLst/>
            <a:rect l="l" t="t" r="r" b="b"/>
            <a:pathLst>
              <a:path w="0" h="180339">
                <a:moveTo>
                  <a:pt x="0" y="0"/>
                </a:moveTo>
                <a:lnTo>
                  <a:pt x="0" y="179832"/>
                </a:lnTo>
              </a:path>
            </a:pathLst>
          </a:custGeom>
          <a:ln w="4762">
            <a:solidFill>
              <a:srgbClr val="000000"/>
            </a:solidFill>
          </a:ln>
        </p:spPr>
        <p:txBody>
          <a:bodyPr wrap="square" lIns="0" tIns="0" rIns="0" bIns="0" rtlCol="0"/>
          <a:lstStyle/>
          <a:p/>
        </p:txBody>
      </p:sp>
      <p:sp>
        <p:nvSpPr>
          <p:cNvPr id="37" name="object 37"/>
          <p:cNvSpPr/>
          <p:nvPr/>
        </p:nvSpPr>
        <p:spPr>
          <a:xfrm>
            <a:off x="6469380" y="3326892"/>
            <a:ext cx="36830" cy="56515"/>
          </a:xfrm>
          <a:custGeom>
            <a:avLst/>
            <a:gdLst/>
            <a:ahLst/>
            <a:cxnLst/>
            <a:rect l="l" t="t" r="r" b="b"/>
            <a:pathLst>
              <a:path w="36829" h="56514">
                <a:moveTo>
                  <a:pt x="18287" y="56388"/>
                </a:moveTo>
                <a:lnTo>
                  <a:pt x="0" y="0"/>
                </a:lnTo>
                <a:lnTo>
                  <a:pt x="36575" y="0"/>
                </a:lnTo>
                <a:lnTo>
                  <a:pt x="18287" y="56388"/>
                </a:lnTo>
                <a:close/>
              </a:path>
            </a:pathLst>
          </a:custGeom>
          <a:solidFill>
            <a:srgbClr val="000000"/>
          </a:solidFill>
        </p:spPr>
        <p:txBody>
          <a:bodyPr wrap="square" lIns="0" tIns="0" rIns="0" bIns="0" rtlCol="0"/>
          <a:lstStyle/>
          <a:p/>
        </p:txBody>
      </p:sp>
      <p:sp>
        <p:nvSpPr>
          <p:cNvPr id="38" name="object 38"/>
          <p:cNvSpPr/>
          <p:nvPr/>
        </p:nvSpPr>
        <p:spPr>
          <a:xfrm>
            <a:off x="6469380" y="2814827"/>
            <a:ext cx="36830" cy="55244"/>
          </a:xfrm>
          <a:custGeom>
            <a:avLst/>
            <a:gdLst/>
            <a:ahLst/>
            <a:cxnLst/>
            <a:rect l="l" t="t" r="r" b="b"/>
            <a:pathLst>
              <a:path w="36829" h="55244">
                <a:moveTo>
                  <a:pt x="36575" y="54864"/>
                </a:moveTo>
                <a:lnTo>
                  <a:pt x="0" y="54864"/>
                </a:lnTo>
                <a:lnTo>
                  <a:pt x="18287" y="0"/>
                </a:lnTo>
                <a:lnTo>
                  <a:pt x="36575" y="54864"/>
                </a:lnTo>
                <a:close/>
              </a:path>
            </a:pathLst>
          </a:custGeom>
          <a:solidFill>
            <a:srgbClr val="000000"/>
          </a:solidFill>
        </p:spPr>
        <p:txBody>
          <a:bodyPr wrap="square" lIns="0" tIns="0" rIns="0" bIns="0" rtlCol="0"/>
          <a:lstStyle/>
          <a:p/>
        </p:txBody>
      </p:sp>
      <p:sp>
        <p:nvSpPr>
          <p:cNvPr id="39" name="object 39"/>
          <p:cNvSpPr/>
          <p:nvPr/>
        </p:nvSpPr>
        <p:spPr>
          <a:xfrm>
            <a:off x="4994147" y="3383279"/>
            <a:ext cx="591820" cy="0"/>
          </a:xfrm>
          <a:custGeom>
            <a:avLst/>
            <a:gdLst/>
            <a:ahLst/>
            <a:cxnLst/>
            <a:rect l="l" t="t" r="r" b="b"/>
            <a:pathLst>
              <a:path w="591820" h="0">
                <a:moveTo>
                  <a:pt x="0" y="0"/>
                </a:moveTo>
                <a:lnTo>
                  <a:pt x="591312" y="0"/>
                </a:lnTo>
                <a:lnTo>
                  <a:pt x="0" y="0"/>
                </a:lnTo>
                <a:close/>
              </a:path>
            </a:pathLst>
          </a:custGeom>
          <a:ln w="4762">
            <a:solidFill>
              <a:srgbClr val="000000"/>
            </a:solidFill>
          </a:ln>
        </p:spPr>
        <p:txBody>
          <a:bodyPr wrap="square" lIns="0" tIns="0" rIns="0" bIns="0" rtlCol="0"/>
          <a:lstStyle/>
          <a:p/>
        </p:txBody>
      </p:sp>
      <p:sp>
        <p:nvSpPr>
          <p:cNvPr id="40" name="object 40"/>
          <p:cNvSpPr/>
          <p:nvPr/>
        </p:nvSpPr>
        <p:spPr>
          <a:xfrm>
            <a:off x="4994147" y="2488692"/>
            <a:ext cx="295910" cy="0"/>
          </a:xfrm>
          <a:custGeom>
            <a:avLst/>
            <a:gdLst/>
            <a:ahLst/>
            <a:cxnLst/>
            <a:rect l="l" t="t" r="r" b="b"/>
            <a:pathLst>
              <a:path w="295910" h="0">
                <a:moveTo>
                  <a:pt x="0" y="0"/>
                </a:moveTo>
                <a:lnTo>
                  <a:pt x="295655" y="0"/>
                </a:lnTo>
                <a:lnTo>
                  <a:pt x="0" y="0"/>
                </a:lnTo>
                <a:close/>
              </a:path>
            </a:pathLst>
          </a:custGeom>
          <a:ln w="4762">
            <a:solidFill>
              <a:srgbClr val="000000"/>
            </a:solidFill>
          </a:ln>
        </p:spPr>
        <p:txBody>
          <a:bodyPr wrap="square" lIns="0" tIns="0" rIns="0" bIns="0" rtlCol="0"/>
          <a:lstStyle/>
          <a:p/>
        </p:txBody>
      </p:sp>
      <p:sp>
        <p:nvSpPr>
          <p:cNvPr id="41" name="object 41"/>
          <p:cNvSpPr/>
          <p:nvPr/>
        </p:nvSpPr>
        <p:spPr>
          <a:xfrm>
            <a:off x="5082539" y="2990088"/>
            <a:ext cx="0" cy="341630"/>
          </a:xfrm>
          <a:custGeom>
            <a:avLst/>
            <a:gdLst/>
            <a:ahLst/>
            <a:cxnLst/>
            <a:rect l="l" t="t" r="r" b="b"/>
            <a:pathLst>
              <a:path w="0" h="341629">
                <a:moveTo>
                  <a:pt x="0" y="0"/>
                </a:moveTo>
                <a:lnTo>
                  <a:pt x="0" y="341375"/>
                </a:lnTo>
              </a:path>
            </a:pathLst>
          </a:custGeom>
          <a:ln w="4762">
            <a:solidFill>
              <a:srgbClr val="000000"/>
            </a:solidFill>
          </a:ln>
        </p:spPr>
        <p:txBody>
          <a:bodyPr wrap="square" lIns="0" tIns="0" rIns="0" bIns="0" rtlCol="0"/>
          <a:lstStyle/>
          <a:p/>
        </p:txBody>
      </p:sp>
      <p:sp>
        <p:nvSpPr>
          <p:cNvPr id="42" name="object 42"/>
          <p:cNvSpPr/>
          <p:nvPr/>
        </p:nvSpPr>
        <p:spPr>
          <a:xfrm>
            <a:off x="5082539" y="2538983"/>
            <a:ext cx="0" cy="342900"/>
          </a:xfrm>
          <a:custGeom>
            <a:avLst/>
            <a:gdLst/>
            <a:ahLst/>
            <a:cxnLst/>
            <a:rect l="l" t="t" r="r" b="b"/>
            <a:pathLst>
              <a:path w="0" h="342900">
                <a:moveTo>
                  <a:pt x="0" y="0"/>
                </a:moveTo>
                <a:lnTo>
                  <a:pt x="0" y="342900"/>
                </a:lnTo>
              </a:path>
            </a:pathLst>
          </a:custGeom>
          <a:ln w="4762">
            <a:solidFill>
              <a:srgbClr val="000000"/>
            </a:solidFill>
          </a:ln>
        </p:spPr>
        <p:txBody>
          <a:bodyPr wrap="square" lIns="0" tIns="0" rIns="0" bIns="0" rtlCol="0"/>
          <a:lstStyle/>
          <a:p/>
        </p:txBody>
      </p:sp>
      <p:sp>
        <p:nvSpPr>
          <p:cNvPr id="43" name="object 43"/>
          <p:cNvSpPr/>
          <p:nvPr/>
        </p:nvSpPr>
        <p:spPr>
          <a:xfrm>
            <a:off x="5064252" y="3326892"/>
            <a:ext cx="36830" cy="56515"/>
          </a:xfrm>
          <a:custGeom>
            <a:avLst/>
            <a:gdLst/>
            <a:ahLst/>
            <a:cxnLst/>
            <a:rect l="l" t="t" r="r" b="b"/>
            <a:pathLst>
              <a:path w="36829" h="56514">
                <a:moveTo>
                  <a:pt x="18287" y="56388"/>
                </a:moveTo>
                <a:lnTo>
                  <a:pt x="0" y="0"/>
                </a:lnTo>
                <a:lnTo>
                  <a:pt x="36576" y="0"/>
                </a:lnTo>
                <a:lnTo>
                  <a:pt x="18287" y="56388"/>
                </a:lnTo>
                <a:close/>
              </a:path>
            </a:pathLst>
          </a:custGeom>
          <a:solidFill>
            <a:srgbClr val="000000"/>
          </a:solidFill>
        </p:spPr>
        <p:txBody>
          <a:bodyPr wrap="square" lIns="0" tIns="0" rIns="0" bIns="0" rtlCol="0"/>
          <a:lstStyle/>
          <a:p/>
        </p:txBody>
      </p:sp>
      <p:sp>
        <p:nvSpPr>
          <p:cNvPr id="44" name="object 44"/>
          <p:cNvSpPr/>
          <p:nvPr/>
        </p:nvSpPr>
        <p:spPr>
          <a:xfrm>
            <a:off x="5064252" y="2488692"/>
            <a:ext cx="36830" cy="55244"/>
          </a:xfrm>
          <a:custGeom>
            <a:avLst/>
            <a:gdLst/>
            <a:ahLst/>
            <a:cxnLst/>
            <a:rect l="l" t="t" r="r" b="b"/>
            <a:pathLst>
              <a:path w="36829" h="55244">
                <a:moveTo>
                  <a:pt x="36576" y="54864"/>
                </a:moveTo>
                <a:lnTo>
                  <a:pt x="0" y="54864"/>
                </a:lnTo>
                <a:lnTo>
                  <a:pt x="18287" y="0"/>
                </a:lnTo>
                <a:lnTo>
                  <a:pt x="36576" y="54864"/>
                </a:lnTo>
                <a:close/>
              </a:path>
            </a:pathLst>
          </a:custGeom>
          <a:solidFill>
            <a:srgbClr val="000000"/>
          </a:solidFill>
        </p:spPr>
        <p:txBody>
          <a:bodyPr wrap="square" lIns="0" tIns="0" rIns="0" bIns="0" rtlCol="0"/>
          <a:lstStyle/>
          <a:p/>
        </p:txBody>
      </p:sp>
      <p:sp>
        <p:nvSpPr>
          <p:cNvPr id="45" name="object 45"/>
          <p:cNvSpPr txBox="1"/>
          <p:nvPr/>
        </p:nvSpPr>
        <p:spPr>
          <a:xfrm>
            <a:off x="5015484" y="2881883"/>
            <a:ext cx="172720" cy="108585"/>
          </a:xfrm>
          <a:prstGeom prst="rect">
            <a:avLst/>
          </a:prstGeom>
          <a:solidFill>
            <a:srgbClr val="FFFFFF"/>
          </a:solidFill>
        </p:spPr>
        <p:txBody>
          <a:bodyPr wrap="square" lIns="0" tIns="0" rIns="0" bIns="0" rtlCol="0" vert="horz">
            <a:spAutoFit/>
          </a:bodyPr>
          <a:lstStyle/>
          <a:p>
            <a:pPr>
              <a:lnSpc>
                <a:spcPts val="800"/>
              </a:lnSpc>
            </a:pPr>
            <a:r>
              <a:rPr dirty="0" sz="700" spc="-140">
                <a:latin typeface="Cambria"/>
                <a:cs typeface="Cambria"/>
              </a:rPr>
              <a:t>74"</a:t>
            </a:r>
            <a:endParaRPr sz="700">
              <a:latin typeface="Cambria"/>
              <a:cs typeface="Cambria"/>
            </a:endParaRPr>
          </a:p>
        </p:txBody>
      </p:sp>
      <p:sp>
        <p:nvSpPr>
          <p:cNvPr id="46" name="object 46"/>
          <p:cNvSpPr/>
          <p:nvPr/>
        </p:nvSpPr>
        <p:spPr>
          <a:xfrm>
            <a:off x="6163055" y="3383279"/>
            <a:ext cx="622300" cy="0"/>
          </a:xfrm>
          <a:custGeom>
            <a:avLst/>
            <a:gdLst/>
            <a:ahLst/>
            <a:cxnLst/>
            <a:rect l="l" t="t" r="r" b="b"/>
            <a:pathLst>
              <a:path w="622300" h="0">
                <a:moveTo>
                  <a:pt x="621792" y="0"/>
                </a:moveTo>
                <a:lnTo>
                  <a:pt x="0" y="0"/>
                </a:lnTo>
              </a:path>
            </a:pathLst>
          </a:custGeom>
          <a:ln w="4762">
            <a:solidFill>
              <a:srgbClr val="000000"/>
            </a:solidFill>
          </a:ln>
        </p:spPr>
        <p:txBody>
          <a:bodyPr wrap="square" lIns="0" tIns="0" rIns="0" bIns="0" rtlCol="0"/>
          <a:lstStyle/>
          <a:p/>
        </p:txBody>
      </p:sp>
      <p:sp>
        <p:nvSpPr>
          <p:cNvPr id="47" name="object 47"/>
          <p:cNvSpPr/>
          <p:nvPr/>
        </p:nvSpPr>
        <p:spPr>
          <a:xfrm>
            <a:off x="6163055" y="3383279"/>
            <a:ext cx="622300" cy="0"/>
          </a:xfrm>
          <a:custGeom>
            <a:avLst/>
            <a:gdLst/>
            <a:ahLst/>
            <a:cxnLst/>
            <a:rect l="l" t="t" r="r" b="b"/>
            <a:pathLst>
              <a:path w="622300" h="0">
                <a:moveTo>
                  <a:pt x="0" y="0"/>
                </a:moveTo>
                <a:lnTo>
                  <a:pt x="621792" y="0"/>
                </a:lnTo>
              </a:path>
            </a:pathLst>
          </a:custGeom>
          <a:ln w="4762">
            <a:solidFill>
              <a:srgbClr val="000000"/>
            </a:solidFill>
          </a:ln>
        </p:spPr>
        <p:txBody>
          <a:bodyPr wrap="square" lIns="0" tIns="0" rIns="0" bIns="0" rtlCol="0"/>
          <a:lstStyle/>
          <a:p/>
        </p:txBody>
      </p:sp>
      <p:sp>
        <p:nvSpPr>
          <p:cNvPr id="48" name="object 48"/>
          <p:cNvSpPr/>
          <p:nvPr/>
        </p:nvSpPr>
        <p:spPr>
          <a:xfrm>
            <a:off x="6460235" y="2409444"/>
            <a:ext cx="325120" cy="0"/>
          </a:xfrm>
          <a:custGeom>
            <a:avLst/>
            <a:gdLst/>
            <a:ahLst/>
            <a:cxnLst/>
            <a:rect l="l" t="t" r="r" b="b"/>
            <a:pathLst>
              <a:path w="325120" h="0">
                <a:moveTo>
                  <a:pt x="324612" y="0"/>
                </a:moveTo>
                <a:lnTo>
                  <a:pt x="0" y="0"/>
                </a:lnTo>
              </a:path>
            </a:pathLst>
          </a:custGeom>
          <a:ln w="4762">
            <a:solidFill>
              <a:srgbClr val="000000"/>
            </a:solidFill>
          </a:ln>
        </p:spPr>
        <p:txBody>
          <a:bodyPr wrap="square" lIns="0" tIns="0" rIns="0" bIns="0" rtlCol="0"/>
          <a:lstStyle/>
          <a:p/>
        </p:txBody>
      </p:sp>
      <p:sp>
        <p:nvSpPr>
          <p:cNvPr id="49" name="object 49"/>
          <p:cNvSpPr/>
          <p:nvPr/>
        </p:nvSpPr>
        <p:spPr>
          <a:xfrm>
            <a:off x="6460235" y="2409444"/>
            <a:ext cx="325120" cy="0"/>
          </a:xfrm>
          <a:custGeom>
            <a:avLst/>
            <a:gdLst/>
            <a:ahLst/>
            <a:cxnLst/>
            <a:rect l="l" t="t" r="r" b="b"/>
            <a:pathLst>
              <a:path w="325120" h="0">
                <a:moveTo>
                  <a:pt x="0" y="0"/>
                </a:moveTo>
                <a:lnTo>
                  <a:pt x="324612" y="0"/>
                </a:lnTo>
              </a:path>
            </a:pathLst>
          </a:custGeom>
          <a:ln w="4762">
            <a:solidFill>
              <a:srgbClr val="000000"/>
            </a:solidFill>
          </a:ln>
        </p:spPr>
        <p:txBody>
          <a:bodyPr wrap="square" lIns="0" tIns="0" rIns="0" bIns="0" rtlCol="0"/>
          <a:lstStyle/>
          <a:p/>
        </p:txBody>
      </p:sp>
      <p:sp>
        <p:nvSpPr>
          <p:cNvPr id="50" name="object 50"/>
          <p:cNvSpPr/>
          <p:nvPr/>
        </p:nvSpPr>
        <p:spPr>
          <a:xfrm>
            <a:off x="6704076" y="2950464"/>
            <a:ext cx="0" cy="381000"/>
          </a:xfrm>
          <a:custGeom>
            <a:avLst/>
            <a:gdLst/>
            <a:ahLst/>
            <a:cxnLst/>
            <a:rect l="l" t="t" r="r" b="b"/>
            <a:pathLst>
              <a:path w="0" h="381000">
                <a:moveTo>
                  <a:pt x="0" y="0"/>
                </a:moveTo>
                <a:lnTo>
                  <a:pt x="0" y="380999"/>
                </a:lnTo>
              </a:path>
            </a:pathLst>
          </a:custGeom>
          <a:ln w="4762">
            <a:solidFill>
              <a:srgbClr val="000000"/>
            </a:solidFill>
          </a:ln>
        </p:spPr>
        <p:txBody>
          <a:bodyPr wrap="square" lIns="0" tIns="0" rIns="0" bIns="0" rtlCol="0"/>
          <a:lstStyle/>
          <a:p/>
        </p:txBody>
      </p:sp>
      <p:sp>
        <p:nvSpPr>
          <p:cNvPr id="51" name="object 51"/>
          <p:cNvSpPr/>
          <p:nvPr/>
        </p:nvSpPr>
        <p:spPr>
          <a:xfrm>
            <a:off x="6704076" y="2461260"/>
            <a:ext cx="0" cy="381000"/>
          </a:xfrm>
          <a:custGeom>
            <a:avLst/>
            <a:gdLst/>
            <a:ahLst/>
            <a:cxnLst/>
            <a:rect l="l" t="t" r="r" b="b"/>
            <a:pathLst>
              <a:path w="0" h="381000">
                <a:moveTo>
                  <a:pt x="0" y="0"/>
                </a:moveTo>
                <a:lnTo>
                  <a:pt x="0" y="381000"/>
                </a:lnTo>
              </a:path>
            </a:pathLst>
          </a:custGeom>
          <a:ln w="4762">
            <a:solidFill>
              <a:srgbClr val="000000"/>
            </a:solidFill>
          </a:ln>
        </p:spPr>
        <p:txBody>
          <a:bodyPr wrap="square" lIns="0" tIns="0" rIns="0" bIns="0" rtlCol="0"/>
          <a:lstStyle/>
          <a:p/>
        </p:txBody>
      </p:sp>
      <p:sp>
        <p:nvSpPr>
          <p:cNvPr id="52" name="object 52"/>
          <p:cNvSpPr/>
          <p:nvPr/>
        </p:nvSpPr>
        <p:spPr>
          <a:xfrm>
            <a:off x="6685788" y="3326892"/>
            <a:ext cx="36830" cy="56515"/>
          </a:xfrm>
          <a:custGeom>
            <a:avLst/>
            <a:gdLst/>
            <a:ahLst/>
            <a:cxnLst/>
            <a:rect l="l" t="t" r="r" b="b"/>
            <a:pathLst>
              <a:path w="36829" h="56514">
                <a:moveTo>
                  <a:pt x="18288" y="56388"/>
                </a:moveTo>
                <a:lnTo>
                  <a:pt x="0" y="0"/>
                </a:lnTo>
                <a:lnTo>
                  <a:pt x="36576" y="0"/>
                </a:lnTo>
                <a:lnTo>
                  <a:pt x="18288" y="56388"/>
                </a:lnTo>
                <a:close/>
              </a:path>
            </a:pathLst>
          </a:custGeom>
          <a:solidFill>
            <a:srgbClr val="000000"/>
          </a:solidFill>
        </p:spPr>
        <p:txBody>
          <a:bodyPr wrap="square" lIns="0" tIns="0" rIns="0" bIns="0" rtlCol="0"/>
          <a:lstStyle/>
          <a:p/>
        </p:txBody>
      </p:sp>
      <p:sp>
        <p:nvSpPr>
          <p:cNvPr id="53" name="object 53"/>
          <p:cNvSpPr/>
          <p:nvPr/>
        </p:nvSpPr>
        <p:spPr>
          <a:xfrm>
            <a:off x="6685788" y="2409444"/>
            <a:ext cx="36830" cy="56515"/>
          </a:xfrm>
          <a:custGeom>
            <a:avLst/>
            <a:gdLst/>
            <a:ahLst/>
            <a:cxnLst/>
            <a:rect l="l" t="t" r="r" b="b"/>
            <a:pathLst>
              <a:path w="36829" h="56514">
                <a:moveTo>
                  <a:pt x="36576" y="56387"/>
                </a:moveTo>
                <a:lnTo>
                  <a:pt x="0" y="56387"/>
                </a:lnTo>
                <a:lnTo>
                  <a:pt x="18288" y="0"/>
                </a:lnTo>
                <a:lnTo>
                  <a:pt x="36576" y="56387"/>
                </a:lnTo>
                <a:close/>
              </a:path>
            </a:pathLst>
          </a:custGeom>
          <a:solidFill>
            <a:srgbClr val="000000"/>
          </a:solidFill>
        </p:spPr>
        <p:txBody>
          <a:bodyPr wrap="square" lIns="0" tIns="0" rIns="0" bIns="0" rtlCol="0"/>
          <a:lstStyle/>
          <a:p/>
        </p:txBody>
      </p:sp>
      <p:sp>
        <p:nvSpPr>
          <p:cNvPr id="54" name="object 54"/>
          <p:cNvSpPr/>
          <p:nvPr/>
        </p:nvSpPr>
        <p:spPr>
          <a:xfrm>
            <a:off x="6637020" y="2842260"/>
            <a:ext cx="134620" cy="108585"/>
          </a:xfrm>
          <a:custGeom>
            <a:avLst/>
            <a:gdLst/>
            <a:ahLst/>
            <a:cxnLst/>
            <a:rect l="l" t="t" r="r" b="b"/>
            <a:pathLst>
              <a:path w="134620" h="108585">
                <a:moveTo>
                  <a:pt x="0" y="108204"/>
                </a:moveTo>
                <a:lnTo>
                  <a:pt x="134112" y="108204"/>
                </a:lnTo>
                <a:lnTo>
                  <a:pt x="134112" y="0"/>
                </a:lnTo>
                <a:lnTo>
                  <a:pt x="0" y="0"/>
                </a:lnTo>
                <a:lnTo>
                  <a:pt x="0" y="108204"/>
                </a:lnTo>
                <a:close/>
              </a:path>
            </a:pathLst>
          </a:custGeom>
          <a:solidFill>
            <a:srgbClr val="FFFFFF"/>
          </a:solidFill>
        </p:spPr>
        <p:txBody>
          <a:bodyPr wrap="square" lIns="0" tIns="0" rIns="0" bIns="0" rtlCol="0"/>
          <a:lstStyle/>
          <a:p/>
        </p:txBody>
      </p:sp>
      <p:sp>
        <p:nvSpPr>
          <p:cNvPr id="55" name="object 55"/>
          <p:cNvSpPr/>
          <p:nvPr/>
        </p:nvSpPr>
        <p:spPr>
          <a:xfrm>
            <a:off x="5398007" y="2235707"/>
            <a:ext cx="0" cy="127000"/>
          </a:xfrm>
          <a:custGeom>
            <a:avLst/>
            <a:gdLst/>
            <a:ahLst/>
            <a:cxnLst/>
            <a:rect l="l" t="t" r="r" b="b"/>
            <a:pathLst>
              <a:path w="0" h="127000">
                <a:moveTo>
                  <a:pt x="0" y="0"/>
                </a:moveTo>
                <a:lnTo>
                  <a:pt x="0" y="126491"/>
                </a:lnTo>
                <a:lnTo>
                  <a:pt x="0" y="0"/>
                </a:lnTo>
                <a:close/>
              </a:path>
            </a:pathLst>
          </a:custGeom>
          <a:ln w="4762">
            <a:solidFill>
              <a:srgbClr val="000000"/>
            </a:solidFill>
          </a:ln>
        </p:spPr>
        <p:txBody>
          <a:bodyPr wrap="square" lIns="0" tIns="0" rIns="0" bIns="0" rtlCol="0"/>
          <a:lstStyle/>
          <a:p/>
        </p:txBody>
      </p:sp>
      <p:sp>
        <p:nvSpPr>
          <p:cNvPr id="56" name="object 56"/>
          <p:cNvSpPr txBox="1"/>
          <p:nvPr/>
        </p:nvSpPr>
        <p:spPr>
          <a:xfrm>
            <a:off x="5551791" y="2489896"/>
            <a:ext cx="1259205" cy="670560"/>
          </a:xfrm>
          <a:prstGeom prst="rect">
            <a:avLst/>
          </a:prstGeom>
        </p:spPr>
        <p:txBody>
          <a:bodyPr wrap="square" lIns="0" tIns="63500" rIns="0" bIns="0" rtlCol="0" vert="horz">
            <a:spAutoFit/>
          </a:bodyPr>
          <a:lstStyle/>
          <a:p>
            <a:pPr algn="r" marR="135890">
              <a:lnSpc>
                <a:spcPct val="100000"/>
              </a:lnSpc>
              <a:spcBef>
                <a:spcPts val="500"/>
              </a:spcBef>
            </a:pPr>
            <a:r>
              <a:rPr dirty="0" sz="700" spc="-220">
                <a:latin typeface="Cambria"/>
                <a:cs typeface="Cambria"/>
              </a:rPr>
              <a:t>2</a:t>
            </a:r>
            <a:r>
              <a:rPr dirty="0" sz="700" spc="-195">
                <a:latin typeface="Cambria"/>
                <a:cs typeface="Cambria"/>
              </a:rPr>
              <a:t>5</a:t>
            </a:r>
            <a:r>
              <a:rPr dirty="0" sz="700" spc="-225">
                <a:latin typeface="Cambria"/>
                <a:cs typeface="Cambria"/>
              </a:rPr>
              <a:t>.</a:t>
            </a:r>
            <a:r>
              <a:rPr dirty="0" sz="700" spc="-254">
                <a:latin typeface="Cambria"/>
                <a:cs typeface="Cambria"/>
              </a:rPr>
              <a:t>11</a:t>
            </a:r>
            <a:r>
              <a:rPr dirty="0" sz="700" spc="-210">
                <a:latin typeface="Cambria"/>
                <a:cs typeface="Cambria"/>
              </a:rPr>
              <a:t>3</a:t>
            </a:r>
            <a:r>
              <a:rPr dirty="0" sz="700" spc="-5">
                <a:latin typeface="Cambria"/>
                <a:cs typeface="Cambria"/>
              </a:rPr>
              <a:t>"</a:t>
            </a:r>
            <a:endParaRPr sz="700">
              <a:latin typeface="Cambria"/>
              <a:cs typeface="Cambria"/>
            </a:endParaRPr>
          </a:p>
          <a:p>
            <a:pPr algn="r" marR="180340">
              <a:lnSpc>
                <a:spcPct val="100000"/>
              </a:lnSpc>
              <a:spcBef>
                <a:spcPts val="375"/>
              </a:spcBef>
              <a:tabLst>
                <a:tab pos="986155" algn="l"/>
              </a:tabLst>
            </a:pPr>
            <a:r>
              <a:rPr dirty="0" sz="650" spc="-204">
                <a:latin typeface="Cambria"/>
                <a:cs typeface="Cambria"/>
              </a:rPr>
              <a:t>CompositeCG</a:t>
            </a:r>
            <a:r>
              <a:rPr dirty="0" u="sng" sz="650" i="1">
                <a:uFill>
                  <a:solidFill>
                    <a:srgbClr val="000000"/>
                  </a:solidFill>
                </a:uFill>
                <a:latin typeface="Times New Roman"/>
                <a:cs typeface="Times New Roman"/>
              </a:rPr>
              <a:t> 	</a:t>
            </a:r>
            <a:endParaRPr sz="650">
              <a:latin typeface="Times New Roman"/>
              <a:cs typeface="Times New Roman"/>
            </a:endParaRPr>
          </a:p>
          <a:p>
            <a:pPr marL="1074420">
              <a:lnSpc>
                <a:spcPts val="785"/>
              </a:lnSpc>
              <a:spcBef>
                <a:spcPts val="240"/>
              </a:spcBef>
            </a:pPr>
            <a:r>
              <a:rPr dirty="0" sz="700" spc="-140">
                <a:latin typeface="Cambria"/>
                <a:cs typeface="Cambria"/>
              </a:rPr>
              <a:t>81"</a:t>
            </a:r>
            <a:endParaRPr sz="700">
              <a:latin typeface="Cambria"/>
              <a:cs typeface="Cambria"/>
            </a:endParaRPr>
          </a:p>
          <a:p>
            <a:pPr>
              <a:lnSpc>
                <a:spcPts val="725"/>
              </a:lnSpc>
            </a:pPr>
            <a:r>
              <a:rPr dirty="0" sz="650" spc="-195">
                <a:latin typeface="Cambria"/>
                <a:cs typeface="Cambria"/>
              </a:rPr>
              <a:t>NoncompositeCG</a:t>
            </a:r>
            <a:endParaRPr sz="650">
              <a:latin typeface="Cambria"/>
              <a:cs typeface="Cambria"/>
            </a:endParaRPr>
          </a:p>
          <a:p>
            <a:pPr marL="775970">
              <a:lnSpc>
                <a:spcPct val="100000"/>
              </a:lnSpc>
              <a:spcBef>
                <a:spcPts val="80"/>
              </a:spcBef>
            </a:pPr>
            <a:r>
              <a:rPr dirty="0" sz="700" spc="-185">
                <a:latin typeface="Cambria"/>
                <a:cs typeface="Cambria"/>
              </a:rPr>
              <a:t>48.867"</a:t>
            </a:r>
            <a:endParaRPr sz="700">
              <a:latin typeface="Cambria"/>
              <a:cs typeface="Cambria"/>
            </a:endParaRPr>
          </a:p>
        </p:txBody>
      </p:sp>
      <p:sp>
        <p:nvSpPr>
          <p:cNvPr id="57" name="object 57"/>
          <p:cNvSpPr/>
          <p:nvPr/>
        </p:nvSpPr>
        <p:spPr>
          <a:xfrm>
            <a:off x="6344411" y="2235707"/>
            <a:ext cx="0" cy="127000"/>
          </a:xfrm>
          <a:custGeom>
            <a:avLst/>
            <a:gdLst/>
            <a:ahLst/>
            <a:cxnLst/>
            <a:rect l="l" t="t" r="r" b="b"/>
            <a:pathLst>
              <a:path w="0" h="127000">
                <a:moveTo>
                  <a:pt x="0" y="0"/>
                </a:moveTo>
                <a:lnTo>
                  <a:pt x="0" y="126491"/>
                </a:lnTo>
                <a:lnTo>
                  <a:pt x="0" y="0"/>
                </a:lnTo>
                <a:close/>
              </a:path>
            </a:pathLst>
          </a:custGeom>
          <a:ln w="4762">
            <a:solidFill>
              <a:srgbClr val="000000"/>
            </a:solidFill>
          </a:ln>
        </p:spPr>
        <p:txBody>
          <a:bodyPr wrap="square" lIns="0" tIns="0" rIns="0" bIns="0" rtlCol="0"/>
          <a:lstStyle/>
          <a:p/>
        </p:txBody>
      </p:sp>
      <p:sp>
        <p:nvSpPr>
          <p:cNvPr id="58" name="object 58"/>
          <p:cNvSpPr/>
          <p:nvPr/>
        </p:nvSpPr>
        <p:spPr>
          <a:xfrm>
            <a:off x="5448300" y="2325624"/>
            <a:ext cx="152400" cy="0"/>
          </a:xfrm>
          <a:custGeom>
            <a:avLst/>
            <a:gdLst/>
            <a:ahLst/>
            <a:cxnLst/>
            <a:rect l="l" t="t" r="r" b="b"/>
            <a:pathLst>
              <a:path w="152400" h="0">
                <a:moveTo>
                  <a:pt x="0" y="0"/>
                </a:moveTo>
                <a:lnTo>
                  <a:pt x="152400" y="0"/>
                </a:lnTo>
              </a:path>
            </a:pathLst>
          </a:custGeom>
          <a:ln w="4762">
            <a:solidFill>
              <a:srgbClr val="000000"/>
            </a:solidFill>
          </a:ln>
        </p:spPr>
        <p:txBody>
          <a:bodyPr wrap="square" lIns="0" tIns="0" rIns="0" bIns="0" rtlCol="0"/>
          <a:lstStyle/>
          <a:p/>
        </p:txBody>
      </p:sp>
      <p:sp>
        <p:nvSpPr>
          <p:cNvPr id="59" name="object 59"/>
          <p:cNvSpPr/>
          <p:nvPr/>
        </p:nvSpPr>
        <p:spPr>
          <a:xfrm>
            <a:off x="6143244" y="2325624"/>
            <a:ext cx="151130" cy="0"/>
          </a:xfrm>
          <a:custGeom>
            <a:avLst/>
            <a:gdLst/>
            <a:ahLst/>
            <a:cxnLst/>
            <a:rect l="l" t="t" r="r" b="b"/>
            <a:pathLst>
              <a:path w="151129" h="0">
                <a:moveTo>
                  <a:pt x="0" y="0"/>
                </a:moveTo>
                <a:lnTo>
                  <a:pt x="150875" y="0"/>
                </a:lnTo>
              </a:path>
            </a:pathLst>
          </a:custGeom>
          <a:ln w="4762">
            <a:solidFill>
              <a:srgbClr val="000000"/>
            </a:solidFill>
          </a:ln>
        </p:spPr>
        <p:txBody>
          <a:bodyPr wrap="square" lIns="0" tIns="0" rIns="0" bIns="0" rtlCol="0"/>
          <a:lstStyle/>
          <a:p/>
        </p:txBody>
      </p:sp>
      <p:sp>
        <p:nvSpPr>
          <p:cNvPr id="60" name="object 60"/>
          <p:cNvSpPr/>
          <p:nvPr/>
        </p:nvSpPr>
        <p:spPr>
          <a:xfrm>
            <a:off x="5398007" y="2307336"/>
            <a:ext cx="55244" cy="36830"/>
          </a:xfrm>
          <a:custGeom>
            <a:avLst/>
            <a:gdLst/>
            <a:ahLst/>
            <a:cxnLst/>
            <a:rect l="l" t="t" r="r" b="b"/>
            <a:pathLst>
              <a:path w="55245" h="36830">
                <a:moveTo>
                  <a:pt x="54864" y="36575"/>
                </a:moveTo>
                <a:lnTo>
                  <a:pt x="0" y="18287"/>
                </a:lnTo>
                <a:lnTo>
                  <a:pt x="54864" y="0"/>
                </a:lnTo>
                <a:lnTo>
                  <a:pt x="54864" y="36575"/>
                </a:lnTo>
                <a:close/>
              </a:path>
            </a:pathLst>
          </a:custGeom>
          <a:solidFill>
            <a:srgbClr val="000000"/>
          </a:solidFill>
        </p:spPr>
        <p:txBody>
          <a:bodyPr wrap="square" lIns="0" tIns="0" rIns="0" bIns="0" rtlCol="0"/>
          <a:lstStyle/>
          <a:p/>
        </p:txBody>
      </p:sp>
      <p:sp>
        <p:nvSpPr>
          <p:cNvPr id="61" name="object 61"/>
          <p:cNvSpPr/>
          <p:nvPr/>
        </p:nvSpPr>
        <p:spPr>
          <a:xfrm>
            <a:off x="6289548" y="2307336"/>
            <a:ext cx="55244" cy="36830"/>
          </a:xfrm>
          <a:custGeom>
            <a:avLst/>
            <a:gdLst/>
            <a:ahLst/>
            <a:cxnLst/>
            <a:rect l="l" t="t" r="r" b="b"/>
            <a:pathLst>
              <a:path w="55245" h="36830">
                <a:moveTo>
                  <a:pt x="0" y="36575"/>
                </a:moveTo>
                <a:lnTo>
                  <a:pt x="0" y="0"/>
                </a:lnTo>
                <a:lnTo>
                  <a:pt x="54864" y="18287"/>
                </a:lnTo>
                <a:lnTo>
                  <a:pt x="0" y="36575"/>
                </a:lnTo>
                <a:close/>
              </a:path>
            </a:pathLst>
          </a:custGeom>
          <a:solidFill>
            <a:srgbClr val="000000"/>
          </a:solidFill>
        </p:spPr>
        <p:txBody>
          <a:bodyPr wrap="square" lIns="0" tIns="0" rIns="0" bIns="0" rtlCol="0"/>
          <a:lstStyle/>
          <a:p/>
        </p:txBody>
      </p:sp>
      <p:sp>
        <p:nvSpPr>
          <p:cNvPr id="62" name="object 62"/>
          <p:cNvSpPr/>
          <p:nvPr/>
        </p:nvSpPr>
        <p:spPr>
          <a:xfrm>
            <a:off x="5600700" y="2272283"/>
            <a:ext cx="542925" cy="108585"/>
          </a:xfrm>
          <a:custGeom>
            <a:avLst/>
            <a:gdLst/>
            <a:ahLst/>
            <a:cxnLst/>
            <a:rect l="l" t="t" r="r" b="b"/>
            <a:pathLst>
              <a:path w="542925" h="108585">
                <a:moveTo>
                  <a:pt x="0" y="0"/>
                </a:moveTo>
                <a:lnTo>
                  <a:pt x="542544" y="0"/>
                </a:lnTo>
                <a:lnTo>
                  <a:pt x="542544" y="108204"/>
                </a:lnTo>
                <a:lnTo>
                  <a:pt x="0" y="108204"/>
                </a:lnTo>
                <a:lnTo>
                  <a:pt x="0" y="0"/>
                </a:lnTo>
                <a:close/>
              </a:path>
            </a:pathLst>
          </a:custGeom>
          <a:solidFill>
            <a:srgbClr val="FFFFFF"/>
          </a:solidFill>
        </p:spPr>
        <p:txBody>
          <a:bodyPr wrap="square" lIns="0" tIns="0" rIns="0" bIns="0" rtlCol="0"/>
          <a:lstStyle/>
          <a:p/>
        </p:txBody>
      </p:sp>
      <p:sp>
        <p:nvSpPr>
          <p:cNvPr id="63" name="object 63"/>
          <p:cNvSpPr txBox="1"/>
          <p:nvPr/>
        </p:nvSpPr>
        <p:spPr>
          <a:xfrm>
            <a:off x="5590530" y="2118128"/>
            <a:ext cx="588645" cy="269875"/>
          </a:xfrm>
          <a:prstGeom prst="rect">
            <a:avLst/>
          </a:prstGeom>
        </p:spPr>
        <p:txBody>
          <a:bodyPr wrap="square" lIns="0" tIns="26670" rIns="0" bIns="0" rtlCol="0" vert="horz">
            <a:spAutoFit/>
          </a:bodyPr>
          <a:lstStyle/>
          <a:p>
            <a:pPr algn="ctr">
              <a:lnSpc>
                <a:spcPct val="100000"/>
              </a:lnSpc>
              <a:spcBef>
                <a:spcPts val="210"/>
              </a:spcBef>
            </a:pPr>
            <a:r>
              <a:rPr dirty="0" sz="700" spc="-180">
                <a:latin typeface="Cambria"/>
                <a:cs typeface="Cambria"/>
              </a:rPr>
              <a:t>83.99"</a:t>
            </a:r>
            <a:endParaRPr sz="700">
              <a:latin typeface="Cambria"/>
              <a:cs typeface="Cambria"/>
            </a:endParaRPr>
          </a:p>
          <a:p>
            <a:pPr algn="ctr" marR="5080">
              <a:lnSpc>
                <a:spcPct val="100000"/>
              </a:lnSpc>
              <a:spcBef>
                <a:spcPts val="120"/>
              </a:spcBef>
            </a:pPr>
            <a:r>
              <a:rPr dirty="0" sz="700" spc="-195">
                <a:latin typeface="Cambria"/>
                <a:cs typeface="Cambria"/>
              </a:rPr>
              <a:t>0.725(83.99")</a:t>
            </a:r>
            <a:endParaRPr sz="700">
              <a:latin typeface="Cambria"/>
              <a:cs typeface="Cambria"/>
            </a:endParaRPr>
          </a:p>
        </p:txBody>
      </p:sp>
      <p:sp>
        <p:nvSpPr>
          <p:cNvPr id="64" name="object 64"/>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65" name="object 65"/>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66" name="object 66"/>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67" name="object 67"/>
          <p:cNvSpPr txBox="1"/>
          <p:nvPr/>
        </p:nvSpPr>
        <p:spPr>
          <a:xfrm>
            <a:off x="1016466" y="5528576"/>
            <a:ext cx="4043045" cy="417195"/>
          </a:xfrm>
          <a:prstGeom prst="rect">
            <a:avLst/>
          </a:prstGeom>
        </p:spPr>
        <p:txBody>
          <a:bodyPr wrap="square" lIns="0" tIns="14604" rIns="0" bIns="0" rtlCol="0" vert="horz">
            <a:spAutoFit/>
          </a:bodyPr>
          <a:lstStyle/>
          <a:p>
            <a:pPr>
              <a:lnSpc>
                <a:spcPct val="100000"/>
              </a:lnSpc>
              <a:spcBef>
                <a:spcPts val="114"/>
              </a:spcBef>
            </a:pPr>
            <a:r>
              <a:rPr dirty="0" sz="2550">
                <a:solidFill>
                  <a:srgbClr val="1C7C5B"/>
                </a:solidFill>
                <a:latin typeface="Arial Black"/>
                <a:cs typeface="Arial Black"/>
              </a:rPr>
              <a:t>Effective </a:t>
            </a:r>
            <a:r>
              <a:rPr dirty="0" sz="2550" spc="10">
                <a:solidFill>
                  <a:srgbClr val="1C7C5B"/>
                </a:solidFill>
                <a:latin typeface="Arial Black"/>
                <a:cs typeface="Arial Black"/>
              </a:rPr>
              <a:t>Flange</a:t>
            </a:r>
            <a:r>
              <a:rPr dirty="0" sz="2550" spc="-50">
                <a:solidFill>
                  <a:srgbClr val="1C7C5B"/>
                </a:solidFill>
                <a:latin typeface="Arial Black"/>
                <a:cs typeface="Arial Black"/>
              </a:rPr>
              <a:t> </a:t>
            </a:r>
            <a:r>
              <a:rPr dirty="0" sz="2550" spc="25">
                <a:solidFill>
                  <a:srgbClr val="1C7C5B"/>
                </a:solidFill>
                <a:latin typeface="Arial Black"/>
                <a:cs typeface="Arial Black"/>
              </a:rPr>
              <a:t>Width</a:t>
            </a:r>
            <a:endParaRPr sz="2550">
              <a:latin typeface="Arial Black"/>
              <a:cs typeface="Arial Black"/>
            </a:endParaRPr>
          </a:p>
        </p:txBody>
      </p:sp>
      <p:sp>
        <p:nvSpPr>
          <p:cNvPr id="68" name="object 68"/>
          <p:cNvSpPr txBox="1"/>
          <p:nvPr/>
        </p:nvSpPr>
        <p:spPr>
          <a:xfrm>
            <a:off x="1016505" y="6218889"/>
            <a:ext cx="2849880" cy="1069340"/>
          </a:xfrm>
          <a:prstGeom prst="rect">
            <a:avLst/>
          </a:prstGeom>
        </p:spPr>
        <p:txBody>
          <a:bodyPr wrap="square" lIns="0" tIns="46355" rIns="0" bIns="0" rtlCol="0" vert="horz">
            <a:spAutoFit/>
          </a:bodyPr>
          <a:lstStyle/>
          <a:p>
            <a:pPr marL="244475" indent="-245110">
              <a:lnSpc>
                <a:spcPct val="100000"/>
              </a:lnSpc>
              <a:spcBef>
                <a:spcPts val="365"/>
              </a:spcBef>
              <a:buChar char="•"/>
              <a:tabLst>
                <a:tab pos="244475" algn="l"/>
                <a:tab pos="245110" algn="l"/>
              </a:tabLst>
            </a:pPr>
            <a:r>
              <a:rPr dirty="0" sz="1150" spc="-10">
                <a:latin typeface="Arial"/>
                <a:cs typeface="Arial"/>
              </a:rPr>
              <a:t>LRFD</a:t>
            </a:r>
            <a:r>
              <a:rPr dirty="0" sz="1150" spc="-20">
                <a:latin typeface="Arial"/>
                <a:cs typeface="Arial"/>
              </a:rPr>
              <a:t> </a:t>
            </a:r>
            <a:r>
              <a:rPr dirty="0" sz="1150" spc="-10">
                <a:latin typeface="Arial"/>
                <a:cs typeface="Arial"/>
              </a:rPr>
              <a:t>4.6.2.6.1</a:t>
            </a:r>
            <a:endParaRPr sz="1150">
              <a:latin typeface="Arial"/>
              <a:cs typeface="Arial"/>
            </a:endParaRPr>
          </a:p>
          <a:p>
            <a:pPr marL="244475" indent="-245110">
              <a:lnSpc>
                <a:spcPct val="100000"/>
              </a:lnSpc>
              <a:spcBef>
                <a:spcPts val="265"/>
              </a:spcBef>
              <a:buChar char="•"/>
              <a:tabLst>
                <a:tab pos="244475" algn="l"/>
                <a:tab pos="245110" algn="l"/>
              </a:tabLst>
            </a:pPr>
            <a:r>
              <a:rPr dirty="0" sz="1150" spc="-10">
                <a:latin typeface="Arial"/>
                <a:cs typeface="Arial"/>
              </a:rPr>
              <a:t>Effective Flange </a:t>
            </a:r>
            <a:r>
              <a:rPr dirty="0" sz="1150" spc="-5">
                <a:latin typeface="Arial"/>
                <a:cs typeface="Arial"/>
              </a:rPr>
              <a:t>Width </a:t>
            </a:r>
            <a:r>
              <a:rPr dirty="0" sz="1150" spc="-10">
                <a:latin typeface="Arial"/>
                <a:cs typeface="Arial"/>
              </a:rPr>
              <a:t>= </a:t>
            </a:r>
            <a:r>
              <a:rPr dirty="0" sz="1150" spc="-15">
                <a:latin typeface="Arial"/>
                <a:cs typeface="Arial"/>
              </a:rPr>
              <a:t>Tributary</a:t>
            </a:r>
            <a:r>
              <a:rPr dirty="0" sz="1150" spc="-50">
                <a:latin typeface="Arial"/>
                <a:cs typeface="Arial"/>
              </a:rPr>
              <a:t> </a:t>
            </a:r>
            <a:r>
              <a:rPr dirty="0" sz="1150">
                <a:latin typeface="Arial"/>
                <a:cs typeface="Arial"/>
              </a:rPr>
              <a:t>Width</a:t>
            </a:r>
            <a:endParaRPr sz="1150">
              <a:latin typeface="Arial"/>
              <a:cs typeface="Arial"/>
            </a:endParaRPr>
          </a:p>
          <a:p>
            <a:pPr lvl="1" marL="530225" indent="-205104">
              <a:lnSpc>
                <a:spcPct val="100000"/>
              </a:lnSpc>
              <a:spcBef>
                <a:spcPts val="265"/>
              </a:spcBef>
              <a:buChar char="–"/>
              <a:tabLst>
                <a:tab pos="530860" algn="l"/>
              </a:tabLst>
            </a:pPr>
            <a:r>
              <a:rPr dirty="0" sz="1150" spc="-10">
                <a:latin typeface="Arial"/>
                <a:cs typeface="Arial"/>
              </a:rPr>
              <a:t>Skew less that 75</a:t>
            </a:r>
            <a:r>
              <a:rPr dirty="0" sz="1150">
                <a:latin typeface="Arial"/>
                <a:cs typeface="Arial"/>
              </a:rPr>
              <a:t> </a:t>
            </a:r>
            <a:r>
              <a:rPr dirty="0" sz="1150" spc="-10">
                <a:latin typeface="Arial"/>
                <a:cs typeface="Arial"/>
              </a:rPr>
              <a:t>degrees</a:t>
            </a:r>
            <a:endParaRPr sz="1150">
              <a:latin typeface="Arial"/>
              <a:cs typeface="Arial"/>
            </a:endParaRPr>
          </a:p>
          <a:p>
            <a:pPr marL="325755">
              <a:lnSpc>
                <a:spcPct val="100000"/>
              </a:lnSpc>
              <a:spcBef>
                <a:spcPts val="260"/>
              </a:spcBef>
            </a:pPr>
            <a:r>
              <a:rPr dirty="0" sz="1150" spc="-10">
                <a:latin typeface="Arial"/>
                <a:cs typeface="Arial"/>
              </a:rPr>
              <a:t>– L/S &gt;</a:t>
            </a:r>
            <a:r>
              <a:rPr dirty="0" sz="1150" spc="45">
                <a:latin typeface="Arial"/>
                <a:cs typeface="Arial"/>
              </a:rPr>
              <a:t> </a:t>
            </a:r>
            <a:r>
              <a:rPr dirty="0" sz="1150" spc="-10">
                <a:latin typeface="Arial"/>
                <a:cs typeface="Arial"/>
              </a:rPr>
              <a:t>2.0</a:t>
            </a:r>
            <a:endParaRPr sz="1150">
              <a:latin typeface="Arial"/>
              <a:cs typeface="Arial"/>
            </a:endParaRPr>
          </a:p>
          <a:p>
            <a:pPr lvl="1" marL="530225" indent="-205104">
              <a:lnSpc>
                <a:spcPct val="100000"/>
              </a:lnSpc>
              <a:spcBef>
                <a:spcPts val="265"/>
              </a:spcBef>
              <a:buChar char="–"/>
              <a:tabLst>
                <a:tab pos="530860" algn="l"/>
              </a:tabLst>
            </a:pPr>
            <a:r>
              <a:rPr dirty="0" sz="1150" spc="-10">
                <a:latin typeface="Arial"/>
                <a:cs typeface="Arial"/>
              </a:rPr>
              <a:t>Overhang </a:t>
            </a:r>
            <a:r>
              <a:rPr dirty="0" sz="1150" spc="-5">
                <a:latin typeface="Arial"/>
                <a:cs typeface="Arial"/>
              </a:rPr>
              <a:t>less </a:t>
            </a:r>
            <a:r>
              <a:rPr dirty="0" sz="1150" spc="-10">
                <a:latin typeface="Arial"/>
                <a:cs typeface="Arial"/>
              </a:rPr>
              <a:t>than S/2</a:t>
            </a:r>
            <a:endParaRPr sz="1150">
              <a:latin typeface="Arial"/>
              <a:cs typeface="Arial"/>
            </a:endParaRPr>
          </a:p>
        </p:txBody>
      </p:sp>
      <p:sp>
        <p:nvSpPr>
          <p:cNvPr id="69" name="object 69"/>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2</a:t>
            </a:r>
            <a:r>
              <a:rPr dirty="0" sz="850">
                <a:solidFill>
                  <a:srgbClr val="FFFFFF"/>
                </a:solidFill>
                <a:latin typeface="Arial"/>
                <a:cs typeface="Arial"/>
              </a:rPr>
              <a:t>8</a:t>
            </a:r>
            <a:endParaRPr sz="850">
              <a:latin typeface="Arial"/>
              <a:cs typeface="Arial"/>
            </a:endParaRPr>
          </a:p>
        </p:txBody>
      </p:sp>
      <p:sp>
        <p:nvSpPr>
          <p:cNvPr id="70" name="object 70"/>
          <p:cNvSpPr/>
          <p:nvPr/>
        </p:nvSpPr>
        <p:spPr>
          <a:xfrm>
            <a:off x="4002023" y="6187439"/>
            <a:ext cx="2820924" cy="1808987"/>
          </a:xfrm>
          <a:prstGeom prst="rect">
            <a:avLst/>
          </a:prstGeom>
          <a:blipFill>
            <a:blip r:embed="rId6" cstate="print"/>
            <a:stretch>
              <a:fillRect/>
            </a:stretch>
          </a:blipFill>
        </p:spPr>
        <p:txBody>
          <a:bodyPr wrap="square" lIns="0" tIns="0" rIns="0" bIns="0" rtlCol="0"/>
          <a:lstStyle/>
          <a:p/>
        </p:txBody>
      </p:sp>
      <p:sp>
        <p:nvSpPr>
          <p:cNvPr id="71" name="object 71"/>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72" name="object 72"/>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27</a:t>
            </a:r>
            <a:endParaRPr sz="1050">
              <a:latin typeface="Calibri"/>
              <a:cs typeface="Calibri"/>
            </a:endParaRPr>
          </a:p>
        </p:txBody>
      </p:sp>
      <p:sp>
        <p:nvSpPr>
          <p:cNvPr id="74" name="object 74"/>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73" name="object 73"/>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28</a:t>
            </a:r>
            <a:endParaRPr sz="1050">
              <a:latin typeface="Calibri"/>
              <a:cs typeface="Calibri"/>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2289048" y="976376"/>
            <a:ext cx="1262380" cy="177800"/>
          </a:xfrm>
          <a:prstGeom prst="rect">
            <a:avLst/>
          </a:prstGeom>
        </p:spPr>
        <p:txBody>
          <a:bodyPr wrap="square" lIns="0" tIns="12065" rIns="0" bIns="0" rtlCol="0" vert="horz">
            <a:spAutoFit/>
          </a:bodyPr>
          <a:lstStyle/>
          <a:p>
            <a:pPr marL="38100">
              <a:lnSpc>
                <a:spcPct val="100000"/>
              </a:lnSpc>
              <a:spcBef>
                <a:spcPts val="95"/>
              </a:spcBef>
            </a:pPr>
            <a:r>
              <a:rPr dirty="0" sz="1000" spc="-235">
                <a:latin typeface="Cambria Math"/>
                <a:cs typeface="Cambria Math"/>
              </a:rPr>
              <a:t>𝑘𝑘</a:t>
            </a:r>
            <a:r>
              <a:rPr dirty="0" baseline="-15873" sz="1050" spc="-352">
                <a:latin typeface="Cambria Math"/>
                <a:cs typeface="Cambria Math"/>
              </a:rPr>
              <a:t>𝑑𝑑𝑔𝑔</a:t>
            </a:r>
            <a:r>
              <a:rPr dirty="0" baseline="2777" sz="1500" spc="-352">
                <a:latin typeface="Cambria Math"/>
                <a:cs typeface="Cambria Math"/>
              </a:rPr>
              <a:t>(</a:t>
            </a:r>
            <a:r>
              <a:rPr dirty="0" sz="1000" spc="-235">
                <a:latin typeface="Cambria Math"/>
                <a:cs typeface="Cambria Math"/>
              </a:rPr>
              <a:t>𝑓𝑓</a:t>
            </a:r>
            <a:r>
              <a:rPr dirty="0" sz="1000" spc="80">
                <a:latin typeface="Cambria Math"/>
                <a:cs typeface="Cambria Math"/>
              </a:rPr>
              <a:t> </a:t>
            </a:r>
            <a:r>
              <a:rPr dirty="0" sz="1000" spc="-5">
                <a:latin typeface="Cambria Math"/>
                <a:cs typeface="Cambria Math"/>
              </a:rPr>
              <a:t>=</a:t>
            </a:r>
            <a:r>
              <a:rPr dirty="0" sz="1000" spc="45">
                <a:latin typeface="Cambria Math"/>
                <a:cs typeface="Cambria Math"/>
              </a:rPr>
              <a:t> </a:t>
            </a:r>
            <a:r>
              <a:rPr dirty="0" sz="1000" spc="-185">
                <a:latin typeface="Cambria Math"/>
                <a:cs typeface="Cambria Math"/>
              </a:rPr>
              <a:t>1999𝑑𝑑𝐴𝐴𝑑𝑑𝑠𝑠</a:t>
            </a:r>
            <a:r>
              <a:rPr dirty="0" baseline="2777" sz="1500" spc="-277">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4" name="object 4"/>
          <p:cNvSpPr txBox="1"/>
          <p:nvPr/>
        </p:nvSpPr>
        <p:spPr>
          <a:xfrm>
            <a:off x="4106648" y="878832"/>
            <a:ext cx="30607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1999</a:t>
            </a:r>
            <a:endParaRPr sz="1000">
              <a:latin typeface="Cambria Math"/>
              <a:cs typeface="Cambria Math"/>
            </a:endParaRPr>
          </a:p>
        </p:txBody>
      </p:sp>
      <p:sp>
        <p:nvSpPr>
          <p:cNvPr id="5" name="object 5"/>
          <p:cNvSpPr txBox="1"/>
          <p:nvPr/>
        </p:nvSpPr>
        <p:spPr>
          <a:xfrm>
            <a:off x="3535158" y="1130298"/>
            <a:ext cx="24955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12</a:t>
            </a:r>
            <a:r>
              <a:rPr dirty="0" sz="1000" spc="-125">
                <a:latin typeface="Cambria Math"/>
                <a:cs typeface="Cambria Math"/>
              </a:rPr>
              <a:t> </a:t>
            </a:r>
            <a:r>
              <a:rPr dirty="0" sz="1000" spc="-459">
                <a:latin typeface="Cambria Math"/>
                <a:cs typeface="Cambria Math"/>
              </a:rPr>
              <a:t>�</a:t>
            </a:r>
            <a:endParaRPr sz="1000">
              <a:latin typeface="Cambria Math"/>
              <a:cs typeface="Cambria Math"/>
            </a:endParaRPr>
          </a:p>
        </p:txBody>
      </p:sp>
      <p:sp>
        <p:nvSpPr>
          <p:cNvPr id="6" name="object 6"/>
          <p:cNvSpPr txBox="1"/>
          <p:nvPr/>
        </p:nvSpPr>
        <p:spPr>
          <a:xfrm>
            <a:off x="3760693" y="1055668"/>
            <a:ext cx="728980" cy="316230"/>
          </a:xfrm>
          <a:prstGeom prst="rect">
            <a:avLst/>
          </a:prstGeom>
        </p:spPr>
        <p:txBody>
          <a:bodyPr wrap="square" lIns="0" tIns="12065" rIns="0" bIns="0" rtlCol="0" vert="horz">
            <a:spAutoFit/>
          </a:bodyPr>
          <a:lstStyle/>
          <a:p>
            <a:pPr algn="ctr">
              <a:lnSpc>
                <a:spcPts val="1145"/>
              </a:lnSpc>
              <a:spcBef>
                <a:spcPts val="95"/>
              </a:spcBef>
            </a:pPr>
            <a:r>
              <a:rPr dirty="0" u="sng" sz="1000" spc="-5">
                <a:uFill>
                  <a:solidFill>
                    <a:srgbClr val="000000"/>
                  </a:solidFill>
                </a:uFill>
                <a:latin typeface="Cambria Math"/>
                <a:cs typeface="Cambria Math"/>
              </a:rPr>
              <a:t>100 −</a:t>
            </a:r>
            <a:r>
              <a:rPr dirty="0" u="sng" sz="1000" spc="-55">
                <a:uFill>
                  <a:solidFill>
                    <a:srgbClr val="000000"/>
                  </a:solidFill>
                </a:uFill>
                <a:latin typeface="Cambria Math"/>
                <a:cs typeface="Cambria Math"/>
              </a:rPr>
              <a:t> </a:t>
            </a:r>
            <a:r>
              <a:rPr dirty="0" u="sng" sz="1000" spc="-5">
                <a:uFill>
                  <a:solidFill>
                    <a:srgbClr val="000000"/>
                  </a:solidFill>
                </a:uFill>
                <a:latin typeface="Cambria Math"/>
                <a:cs typeface="Cambria Math"/>
              </a:rPr>
              <a:t>4</a:t>
            </a:r>
            <a:r>
              <a:rPr dirty="0" u="sng" baseline="2777" sz="1500" spc="-7">
                <a:uFill>
                  <a:solidFill>
                    <a:srgbClr val="000000"/>
                  </a:solidFill>
                </a:uFill>
                <a:latin typeface="Cambria Math"/>
                <a:cs typeface="Cambria Math"/>
              </a:rPr>
              <a:t>(</a:t>
            </a:r>
            <a:r>
              <a:rPr dirty="0" u="sng" sz="1000" spc="-5">
                <a:uFill>
                  <a:solidFill>
                    <a:srgbClr val="000000"/>
                  </a:solidFill>
                </a:uFill>
                <a:latin typeface="Cambria Math"/>
                <a:cs typeface="Cambria Math"/>
              </a:rPr>
              <a:t>7.2</a:t>
            </a:r>
            <a:r>
              <a:rPr dirty="0" u="sng" baseline="2777" sz="1500" spc="-7">
                <a:uFill>
                  <a:solidFill>
                    <a:srgbClr val="000000"/>
                  </a:solidFill>
                </a:uFill>
                <a:latin typeface="Cambria Math"/>
                <a:cs typeface="Cambria Math"/>
              </a:rPr>
              <a:t>)</a:t>
            </a:r>
            <a:endParaRPr baseline="2777" sz="1500">
              <a:latin typeface="Cambria Math"/>
              <a:cs typeface="Cambria Math"/>
            </a:endParaRPr>
          </a:p>
          <a:p>
            <a:pPr algn="ctr">
              <a:lnSpc>
                <a:spcPts val="1145"/>
              </a:lnSpc>
            </a:pPr>
            <a:r>
              <a:rPr dirty="0" sz="1000" spc="-5">
                <a:latin typeface="Cambria Math"/>
                <a:cs typeface="Cambria Math"/>
              </a:rPr>
              <a:t>7.2 +</a:t>
            </a:r>
            <a:r>
              <a:rPr dirty="0" sz="1000" spc="-20">
                <a:latin typeface="Cambria Math"/>
                <a:cs typeface="Cambria Math"/>
              </a:rPr>
              <a:t> </a:t>
            </a:r>
            <a:r>
              <a:rPr dirty="0" sz="1000" spc="-5">
                <a:latin typeface="Cambria Math"/>
                <a:cs typeface="Cambria Math"/>
              </a:rPr>
              <a:t>20</a:t>
            </a:r>
            <a:endParaRPr sz="1000">
              <a:latin typeface="Cambria Math"/>
              <a:cs typeface="Cambria Math"/>
            </a:endParaRPr>
          </a:p>
        </p:txBody>
      </p:sp>
      <p:sp>
        <p:nvSpPr>
          <p:cNvPr id="7" name="object 7"/>
          <p:cNvSpPr txBox="1"/>
          <p:nvPr/>
        </p:nvSpPr>
        <p:spPr>
          <a:xfrm>
            <a:off x="4464811" y="1130300"/>
            <a:ext cx="520700" cy="177800"/>
          </a:xfrm>
          <a:prstGeom prst="rect">
            <a:avLst/>
          </a:prstGeom>
        </p:spPr>
        <p:txBody>
          <a:bodyPr wrap="square" lIns="0" tIns="12065" rIns="0" bIns="0" rtlCol="0" vert="horz">
            <a:spAutoFit/>
          </a:bodyPr>
          <a:lstStyle/>
          <a:p>
            <a:pPr marL="12700">
              <a:lnSpc>
                <a:spcPct val="100000"/>
              </a:lnSpc>
              <a:spcBef>
                <a:spcPts val="95"/>
              </a:spcBef>
            </a:pPr>
            <a:r>
              <a:rPr dirty="0" sz="1000" spc="-254">
                <a:latin typeface="Cambria Math"/>
                <a:cs typeface="Cambria Math"/>
              </a:rPr>
              <a:t>�</a:t>
            </a:r>
            <a:r>
              <a:rPr dirty="0" sz="1000" spc="-35">
                <a:latin typeface="Cambria Math"/>
                <a:cs typeface="Cambria Math"/>
              </a:rPr>
              <a:t> </a:t>
            </a:r>
            <a:r>
              <a:rPr dirty="0" sz="1000" spc="-5">
                <a:latin typeface="Cambria Math"/>
                <a:cs typeface="Cambria Math"/>
              </a:rPr>
              <a:t>+</a:t>
            </a:r>
            <a:r>
              <a:rPr dirty="0" sz="1000" spc="-30">
                <a:latin typeface="Cambria Math"/>
                <a:cs typeface="Cambria Math"/>
              </a:rPr>
              <a:t> </a:t>
            </a:r>
            <a:r>
              <a:rPr dirty="0" sz="1000" spc="-55">
                <a:latin typeface="Cambria Math"/>
                <a:cs typeface="Cambria Math"/>
              </a:rPr>
              <a:t>1999</a:t>
            </a:r>
            <a:endParaRPr sz="1000">
              <a:latin typeface="Cambria Math"/>
              <a:cs typeface="Cambria Math"/>
            </a:endParaRPr>
          </a:p>
        </p:txBody>
      </p:sp>
      <p:sp>
        <p:nvSpPr>
          <p:cNvPr id="8" name="object 8"/>
          <p:cNvSpPr/>
          <p:nvPr/>
        </p:nvSpPr>
        <p:spPr>
          <a:xfrm>
            <a:off x="3547871" y="1079753"/>
            <a:ext cx="1424940" cy="0"/>
          </a:xfrm>
          <a:custGeom>
            <a:avLst/>
            <a:gdLst/>
            <a:ahLst/>
            <a:cxnLst/>
            <a:rect l="l" t="t" r="r" b="b"/>
            <a:pathLst>
              <a:path w="1424939" h="0">
                <a:moveTo>
                  <a:pt x="0" y="0"/>
                </a:moveTo>
                <a:lnTo>
                  <a:pt x="1424939" y="0"/>
                </a:lnTo>
              </a:path>
            </a:pathLst>
          </a:custGeom>
          <a:ln w="7620">
            <a:solidFill>
              <a:srgbClr val="000000"/>
            </a:solidFill>
          </a:ln>
        </p:spPr>
        <p:txBody>
          <a:bodyPr wrap="square" lIns="0" tIns="0" rIns="0" bIns="0" rtlCol="0"/>
          <a:lstStyle/>
          <a:p/>
        </p:txBody>
      </p:sp>
      <p:sp>
        <p:nvSpPr>
          <p:cNvPr id="9" name="object 9"/>
          <p:cNvSpPr txBox="1"/>
          <p:nvPr/>
        </p:nvSpPr>
        <p:spPr>
          <a:xfrm>
            <a:off x="4995164" y="976376"/>
            <a:ext cx="46291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a:latin typeface="Cambria Math"/>
                <a:cs typeface="Cambria Math"/>
              </a:rPr>
              <a:t> </a:t>
            </a:r>
            <a:r>
              <a:rPr dirty="0" sz="1000" spc="-5">
                <a:latin typeface="Cambria Math"/>
                <a:cs typeface="Cambria Math"/>
              </a:rPr>
              <a:t>0.985</a:t>
            </a:r>
            <a:endParaRPr sz="1000">
              <a:latin typeface="Cambria Math"/>
              <a:cs typeface="Cambria Math"/>
            </a:endParaRPr>
          </a:p>
        </p:txBody>
      </p:sp>
      <p:sp>
        <p:nvSpPr>
          <p:cNvPr id="10" name="object 10"/>
          <p:cNvSpPr txBox="1"/>
          <p:nvPr/>
        </p:nvSpPr>
        <p:spPr>
          <a:xfrm>
            <a:off x="1033227" y="2238248"/>
            <a:ext cx="68008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277">
                <a:latin typeface="Cambria Math"/>
                <a:cs typeface="Cambria Math"/>
              </a:rPr>
              <a:t>𝐾𝐾</a:t>
            </a:r>
            <a:r>
              <a:rPr dirty="0" sz="700" spc="-185">
                <a:latin typeface="Cambria Math"/>
                <a:cs typeface="Cambria Math"/>
              </a:rPr>
              <a:t>𝑔𝑔ℎ−𝑑𝑑𝑒𝑒𝑔𝑔𝑐𝑐</a:t>
            </a:r>
            <a:r>
              <a:rPr dirty="0" sz="700" spc="160">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11" name="object 11"/>
          <p:cNvSpPr txBox="1"/>
          <p:nvPr/>
        </p:nvSpPr>
        <p:spPr>
          <a:xfrm>
            <a:off x="2226474" y="1339880"/>
            <a:ext cx="3317875" cy="952500"/>
          </a:xfrm>
          <a:prstGeom prst="rect">
            <a:avLst/>
          </a:prstGeom>
        </p:spPr>
        <p:txBody>
          <a:bodyPr wrap="square" lIns="0" tIns="99695" rIns="0" bIns="0" rtlCol="0" vert="horz">
            <a:spAutoFit/>
          </a:bodyPr>
          <a:lstStyle/>
          <a:p>
            <a:pPr algn="ctr" marL="1270">
              <a:lnSpc>
                <a:spcPct val="100000"/>
              </a:lnSpc>
              <a:spcBef>
                <a:spcPts val="785"/>
              </a:spcBef>
            </a:pPr>
            <a:r>
              <a:rPr dirty="0" sz="1000" spc="-240">
                <a:latin typeface="Cambria Math"/>
                <a:cs typeface="Cambria Math"/>
              </a:rPr>
              <a:t>𝜓𝜓</a:t>
            </a:r>
            <a:r>
              <a:rPr dirty="0" baseline="-15873" sz="1050" spc="-359">
                <a:latin typeface="Cambria Math"/>
                <a:cs typeface="Cambria Math"/>
              </a:rPr>
              <a:t>𝑠𝑠</a:t>
            </a:r>
            <a:r>
              <a:rPr dirty="0" baseline="-15873" sz="1050" spc="-127">
                <a:latin typeface="Cambria Math"/>
                <a:cs typeface="Cambria Math"/>
              </a:rPr>
              <a:t> </a:t>
            </a:r>
            <a:r>
              <a:rPr dirty="0" sz="1000" spc="-280">
                <a:latin typeface="Cambria Math"/>
                <a:cs typeface="Cambria Math"/>
              </a:rPr>
              <a:t>�𝑓𝑓</a:t>
            </a:r>
            <a:r>
              <a:rPr dirty="0" baseline="-15873" sz="1050" spc="-419">
                <a:latin typeface="Cambria Math"/>
                <a:cs typeface="Cambria Math"/>
              </a:rPr>
              <a:t>𝑒𝑒</a:t>
            </a:r>
            <a:r>
              <a:rPr dirty="0" baseline="-15873" sz="1050" spc="-142">
                <a:latin typeface="Cambria Math"/>
                <a:cs typeface="Cambria Math"/>
              </a:rPr>
              <a:t> </a:t>
            </a:r>
            <a:r>
              <a:rPr dirty="0" sz="1000" spc="-5">
                <a:latin typeface="Cambria Math"/>
                <a:cs typeface="Cambria Math"/>
              </a:rPr>
              <a:t>, </a:t>
            </a:r>
            <a:r>
              <a:rPr dirty="0" sz="1000" spc="-320">
                <a:latin typeface="Cambria Math"/>
                <a:cs typeface="Cambria Math"/>
              </a:rPr>
              <a:t>𝑓𝑓</a:t>
            </a:r>
            <a:r>
              <a:rPr dirty="0" baseline="-15873" sz="1050" spc="-480">
                <a:latin typeface="Cambria Math"/>
                <a:cs typeface="Cambria Math"/>
              </a:rPr>
              <a:t>𝑔𝑔</a:t>
            </a:r>
            <a:r>
              <a:rPr dirty="0" sz="1000" spc="-320">
                <a:latin typeface="Cambria Math"/>
                <a:cs typeface="Cambria Math"/>
              </a:rPr>
              <a:t>�</a:t>
            </a:r>
            <a:r>
              <a:rPr dirty="0" sz="1000" spc="60">
                <a:latin typeface="Cambria Math"/>
                <a:cs typeface="Cambria Math"/>
              </a:rPr>
              <a:t> </a:t>
            </a:r>
            <a:r>
              <a:rPr dirty="0" sz="1000" spc="-5">
                <a:latin typeface="Cambria Math"/>
                <a:cs typeface="Cambria Math"/>
              </a:rPr>
              <a:t>= </a:t>
            </a:r>
            <a:r>
              <a:rPr dirty="0" sz="1000">
                <a:latin typeface="Cambria Math"/>
                <a:cs typeface="Cambria Math"/>
              </a:rPr>
              <a:t>1.9</a:t>
            </a:r>
            <a:r>
              <a:rPr dirty="0" baseline="2777" sz="1500">
                <a:latin typeface="Cambria Math"/>
                <a:cs typeface="Cambria Math"/>
              </a:rPr>
              <a:t>(</a:t>
            </a:r>
            <a:r>
              <a:rPr dirty="0" sz="1000">
                <a:latin typeface="Cambria Math"/>
                <a:cs typeface="Cambria Math"/>
              </a:rPr>
              <a:t>1.04</a:t>
            </a:r>
            <a:r>
              <a:rPr dirty="0" baseline="2777" sz="1500">
                <a:latin typeface="Cambria Math"/>
                <a:cs typeface="Cambria Math"/>
              </a:rPr>
              <a:t>)(</a:t>
            </a:r>
            <a:r>
              <a:rPr dirty="0" sz="1000">
                <a:latin typeface="Cambria Math"/>
                <a:cs typeface="Cambria Math"/>
              </a:rPr>
              <a:t>0.96</a:t>
            </a:r>
            <a:r>
              <a:rPr dirty="0" baseline="2777" sz="1500">
                <a:latin typeface="Cambria Math"/>
                <a:cs typeface="Cambria Math"/>
              </a:rPr>
              <a:t>)(</a:t>
            </a:r>
            <a:r>
              <a:rPr dirty="0" sz="1000">
                <a:latin typeface="Cambria Math"/>
                <a:cs typeface="Cambria Math"/>
              </a:rPr>
              <a:t>0.61</a:t>
            </a:r>
            <a:r>
              <a:rPr dirty="0" baseline="2777" sz="1500">
                <a:latin typeface="Cambria Math"/>
                <a:cs typeface="Cambria Math"/>
              </a:rPr>
              <a:t>)(</a:t>
            </a:r>
            <a:r>
              <a:rPr dirty="0" sz="1000">
                <a:latin typeface="Cambria Math"/>
                <a:cs typeface="Cambria Math"/>
              </a:rPr>
              <a:t>0.985</a:t>
            </a:r>
            <a:r>
              <a:rPr dirty="0" baseline="2777" sz="1500">
                <a:latin typeface="Cambria Math"/>
                <a:cs typeface="Cambria Math"/>
              </a:rPr>
              <a:t>)(</a:t>
            </a:r>
            <a:r>
              <a:rPr dirty="0" sz="1000">
                <a:latin typeface="Cambria Math"/>
                <a:cs typeface="Cambria Math"/>
              </a:rPr>
              <a:t>1</a:t>
            </a:r>
            <a:r>
              <a:rPr dirty="0" baseline="2777" sz="1500">
                <a:latin typeface="Cambria Math"/>
                <a:cs typeface="Cambria Math"/>
              </a:rPr>
              <a:t>)</a:t>
            </a:r>
            <a:r>
              <a:rPr dirty="0" baseline="27777" sz="1050">
                <a:latin typeface="Cambria Math"/>
                <a:cs typeface="Cambria Math"/>
              </a:rPr>
              <a:t>−0.118  </a:t>
            </a:r>
            <a:r>
              <a:rPr dirty="0" sz="1000" spc="-5">
                <a:latin typeface="Cambria Math"/>
                <a:cs typeface="Cambria Math"/>
              </a:rPr>
              <a:t>=</a:t>
            </a:r>
            <a:r>
              <a:rPr dirty="0" sz="1000" spc="60">
                <a:latin typeface="Cambria Math"/>
                <a:cs typeface="Cambria Math"/>
              </a:rPr>
              <a:t> </a:t>
            </a:r>
            <a:r>
              <a:rPr dirty="0" sz="1000" spc="-5">
                <a:latin typeface="Cambria Math"/>
                <a:cs typeface="Cambria Math"/>
              </a:rPr>
              <a:t>1.135</a:t>
            </a:r>
            <a:endParaRPr sz="1000">
              <a:latin typeface="Cambria Math"/>
              <a:cs typeface="Cambria Math"/>
            </a:endParaRPr>
          </a:p>
          <a:p>
            <a:pPr algn="ctr">
              <a:lnSpc>
                <a:spcPct val="100000"/>
              </a:lnSpc>
              <a:spcBef>
                <a:spcPts val="685"/>
              </a:spcBef>
            </a:pPr>
            <a:r>
              <a:rPr dirty="0" sz="1000" spc="-185">
                <a:latin typeface="Cambria Math"/>
                <a:cs typeface="Cambria Math"/>
              </a:rPr>
              <a:t>𝜀𝜀</a:t>
            </a:r>
            <a:r>
              <a:rPr dirty="0" baseline="-15873" sz="1050" spc="-277">
                <a:latin typeface="Cambria Math"/>
                <a:cs typeface="Cambria Math"/>
              </a:rPr>
              <a:t>𝑠𝑠𝑔𝑔ℎ</a:t>
            </a:r>
            <a:r>
              <a:rPr dirty="0" baseline="-15873" sz="1050" spc="284">
                <a:latin typeface="Cambria Math"/>
                <a:cs typeface="Cambria Math"/>
              </a:rPr>
              <a:t> </a:t>
            </a:r>
            <a:r>
              <a:rPr dirty="0" sz="1000" spc="-5">
                <a:latin typeface="Cambria Math"/>
                <a:cs typeface="Cambria Math"/>
              </a:rPr>
              <a:t>=  </a:t>
            </a:r>
            <a:r>
              <a:rPr dirty="0" baseline="2777" sz="1500" spc="-7">
                <a:latin typeface="Cambria Math"/>
                <a:cs typeface="Cambria Math"/>
              </a:rPr>
              <a:t>(</a:t>
            </a:r>
            <a:r>
              <a:rPr dirty="0" sz="1000" spc="-5">
                <a:latin typeface="Cambria Math"/>
                <a:cs typeface="Cambria Math"/>
              </a:rPr>
              <a:t>1.04</a:t>
            </a:r>
            <a:r>
              <a:rPr dirty="0" baseline="2777" sz="1500" spc="-7">
                <a:latin typeface="Cambria Math"/>
                <a:cs typeface="Cambria Math"/>
              </a:rPr>
              <a:t>)(</a:t>
            </a:r>
            <a:r>
              <a:rPr dirty="0" sz="1000" spc="-5">
                <a:latin typeface="Cambria Math"/>
                <a:cs typeface="Cambria Math"/>
              </a:rPr>
              <a:t>0.95</a:t>
            </a:r>
            <a:r>
              <a:rPr dirty="0" baseline="2777" sz="1500" spc="-7">
                <a:latin typeface="Cambria Math"/>
                <a:cs typeface="Cambria Math"/>
              </a:rPr>
              <a:t>)(</a:t>
            </a:r>
            <a:r>
              <a:rPr dirty="0" sz="1000" spc="-5">
                <a:latin typeface="Cambria Math"/>
                <a:cs typeface="Cambria Math"/>
              </a:rPr>
              <a:t>0.61</a:t>
            </a:r>
            <a:r>
              <a:rPr dirty="0" baseline="2777" sz="1500" spc="-7">
                <a:latin typeface="Cambria Math"/>
                <a:cs typeface="Cambria Math"/>
              </a:rPr>
              <a:t>)(</a:t>
            </a:r>
            <a:r>
              <a:rPr dirty="0" sz="1000" spc="-5">
                <a:latin typeface="Cambria Math"/>
                <a:cs typeface="Cambria Math"/>
              </a:rPr>
              <a:t>0.223</a:t>
            </a:r>
            <a:r>
              <a:rPr dirty="0" baseline="2777" sz="1500" spc="-7">
                <a:latin typeface="Cambria Math"/>
                <a:cs typeface="Cambria Math"/>
              </a:rPr>
              <a:t>)(</a:t>
            </a:r>
            <a:r>
              <a:rPr dirty="0" sz="1000" spc="-5">
                <a:latin typeface="Cambria Math"/>
                <a:cs typeface="Cambria Math"/>
              </a:rPr>
              <a:t>0.48 × </a:t>
            </a:r>
            <a:r>
              <a:rPr dirty="0" sz="1000" spc="5">
                <a:latin typeface="Cambria Math"/>
                <a:cs typeface="Cambria Math"/>
              </a:rPr>
              <a:t>10</a:t>
            </a:r>
            <a:r>
              <a:rPr dirty="0" baseline="27777" sz="1050" spc="7">
                <a:latin typeface="Cambria Math"/>
                <a:cs typeface="Cambria Math"/>
              </a:rPr>
              <a:t>−3</a:t>
            </a:r>
            <a:r>
              <a:rPr dirty="0" baseline="2777" sz="1500" spc="7">
                <a:latin typeface="Cambria Math"/>
                <a:cs typeface="Cambria Math"/>
              </a:rPr>
              <a:t>) </a:t>
            </a:r>
            <a:r>
              <a:rPr dirty="0" sz="1000" spc="-5">
                <a:latin typeface="Cambria Math"/>
                <a:cs typeface="Cambria Math"/>
              </a:rPr>
              <a:t>=</a:t>
            </a:r>
            <a:r>
              <a:rPr dirty="0" sz="1000" spc="20">
                <a:latin typeface="Cambria Math"/>
                <a:cs typeface="Cambria Math"/>
              </a:rPr>
              <a:t> </a:t>
            </a:r>
            <a:r>
              <a:rPr dirty="0" sz="1000" spc="-5">
                <a:latin typeface="Cambria Math"/>
                <a:cs typeface="Cambria Math"/>
              </a:rPr>
              <a:t>0.000064</a:t>
            </a:r>
            <a:endParaRPr sz="1000">
              <a:latin typeface="Cambria Math"/>
              <a:cs typeface="Cambria Math"/>
            </a:endParaRPr>
          </a:p>
          <a:p>
            <a:pPr algn="ctr">
              <a:lnSpc>
                <a:spcPct val="100000"/>
              </a:lnSpc>
              <a:spcBef>
                <a:spcPts val="585"/>
              </a:spcBef>
            </a:pPr>
            <a:r>
              <a:rPr dirty="0" sz="1000" spc="-220">
                <a:latin typeface="Cambria Math"/>
                <a:cs typeface="Cambria Math"/>
              </a:rPr>
              <a:t>𝐴𝐴</a:t>
            </a:r>
            <a:r>
              <a:rPr dirty="0" baseline="-15873" sz="1050" spc="-330">
                <a:latin typeface="Cambria Math"/>
                <a:cs typeface="Cambria Math"/>
              </a:rPr>
              <a:t>𝑑𝑑𝑠𝑠</a:t>
            </a:r>
            <a:r>
              <a:rPr dirty="0" baseline="-15873" sz="1050" spc="262">
                <a:latin typeface="Cambria Math"/>
                <a:cs typeface="Cambria Math"/>
              </a:rPr>
              <a:t> </a:t>
            </a:r>
            <a:r>
              <a:rPr dirty="0" sz="1000" spc="-5">
                <a:latin typeface="Cambria Math"/>
                <a:cs typeface="Cambria Math"/>
              </a:rPr>
              <a:t>= (61 + </a:t>
            </a:r>
            <a:r>
              <a:rPr dirty="0" sz="1000" spc="-65">
                <a:latin typeface="Cambria Math"/>
                <a:cs typeface="Cambria Math"/>
              </a:rPr>
              <a:t>4)</a:t>
            </a:r>
            <a:r>
              <a:rPr dirty="0" baseline="2777" sz="1500" spc="-97">
                <a:latin typeface="Cambria Math"/>
                <a:cs typeface="Cambria Math"/>
              </a:rPr>
              <a:t>(</a:t>
            </a:r>
            <a:r>
              <a:rPr dirty="0" sz="1000" spc="-65">
                <a:latin typeface="Cambria Math"/>
                <a:cs typeface="Cambria Math"/>
              </a:rPr>
              <a:t>0.217𝑠𝑠𝑠𝑠</a:t>
            </a:r>
            <a:r>
              <a:rPr dirty="0" baseline="27777" sz="1050" spc="-97">
                <a:latin typeface="Cambria Math"/>
                <a:cs typeface="Cambria Math"/>
              </a:rPr>
              <a:t>2</a:t>
            </a:r>
            <a:r>
              <a:rPr dirty="0" baseline="2777" sz="1500" spc="-97">
                <a:latin typeface="Cambria Math"/>
                <a:cs typeface="Cambria Math"/>
              </a:rPr>
              <a:t>) </a:t>
            </a:r>
            <a:r>
              <a:rPr dirty="0" sz="1000" spc="-5">
                <a:latin typeface="Cambria Math"/>
                <a:cs typeface="Cambria Math"/>
              </a:rPr>
              <a:t>=</a:t>
            </a:r>
            <a:r>
              <a:rPr dirty="0" sz="1000" spc="100">
                <a:latin typeface="Cambria Math"/>
                <a:cs typeface="Cambria Math"/>
              </a:rPr>
              <a:t> </a:t>
            </a:r>
            <a:r>
              <a:rPr dirty="0" sz="1000" spc="-85">
                <a:latin typeface="Cambria Math"/>
                <a:cs typeface="Cambria Math"/>
              </a:rPr>
              <a:t>14.105𝑠𝑠𝑠𝑠</a:t>
            </a:r>
            <a:r>
              <a:rPr dirty="0" baseline="27777" sz="1050" spc="-127">
                <a:latin typeface="Cambria Math"/>
                <a:cs typeface="Cambria Math"/>
              </a:rPr>
              <a:t>2</a:t>
            </a:r>
            <a:endParaRPr baseline="27777" sz="1050">
              <a:latin typeface="Cambria Math"/>
              <a:cs typeface="Cambria Math"/>
            </a:endParaRPr>
          </a:p>
          <a:p>
            <a:pPr algn="ctr" marL="165735">
              <a:lnSpc>
                <a:spcPct val="100000"/>
              </a:lnSpc>
              <a:spcBef>
                <a:spcPts val="540"/>
              </a:spcBef>
            </a:pPr>
            <a:r>
              <a:rPr dirty="0" sz="1000" spc="-5">
                <a:latin typeface="Cambria Math"/>
                <a:cs typeface="Cambria Math"/>
              </a:rPr>
              <a:t>1</a:t>
            </a:r>
            <a:endParaRPr sz="1000">
              <a:latin typeface="Cambria Math"/>
              <a:cs typeface="Cambria Math"/>
            </a:endParaRPr>
          </a:p>
        </p:txBody>
      </p:sp>
      <p:sp>
        <p:nvSpPr>
          <p:cNvPr id="12" name="object 12"/>
          <p:cNvSpPr/>
          <p:nvPr/>
        </p:nvSpPr>
        <p:spPr>
          <a:xfrm>
            <a:off x="1932432" y="2471172"/>
            <a:ext cx="550545" cy="0"/>
          </a:xfrm>
          <a:custGeom>
            <a:avLst/>
            <a:gdLst/>
            <a:ahLst/>
            <a:cxnLst/>
            <a:rect l="l" t="t" r="r" b="b"/>
            <a:pathLst>
              <a:path w="550544" h="0">
                <a:moveTo>
                  <a:pt x="0" y="0"/>
                </a:moveTo>
                <a:lnTo>
                  <a:pt x="550163" y="0"/>
                </a:lnTo>
              </a:path>
            </a:pathLst>
          </a:custGeom>
          <a:ln w="7607">
            <a:solidFill>
              <a:srgbClr val="000000"/>
            </a:solidFill>
          </a:ln>
        </p:spPr>
        <p:txBody>
          <a:bodyPr wrap="square" lIns="0" tIns="0" rIns="0" bIns="0" rtlCol="0"/>
          <a:lstStyle/>
          <a:p/>
        </p:txBody>
      </p:sp>
      <p:sp>
        <p:nvSpPr>
          <p:cNvPr id="13" name="object 13"/>
          <p:cNvSpPr txBox="1"/>
          <p:nvPr/>
        </p:nvSpPr>
        <p:spPr>
          <a:xfrm>
            <a:off x="1906458" y="2293167"/>
            <a:ext cx="1219200" cy="177800"/>
          </a:xfrm>
          <a:prstGeom prst="rect">
            <a:avLst/>
          </a:prstGeom>
        </p:spPr>
        <p:txBody>
          <a:bodyPr wrap="square" lIns="0" tIns="12065" rIns="0" bIns="0" rtlCol="0" vert="horz">
            <a:spAutoFit/>
          </a:bodyPr>
          <a:lstStyle/>
          <a:p>
            <a:pPr marL="38100">
              <a:lnSpc>
                <a:spcPct val="100000"/>
              </a:lnSpc>
              <a:spcBef>
                <a:spcPts val="95"/>
              </a:spcBef>
            </a:pPr>
            <a:r>
              <a:rPr dirty="0" sz="1000" spc="-155">
                <a:latin typeface="Cambria Math"/>
                <a:cs typeface="Cambria Math"/>
              </a:rPr>
              <a:t>28500𝑘𝑘𝑠𝑠𝑠𝑠</a:t>
            </a:r>
            <a:r>
              <a:rPr dirty="0" sz="1000" spc="-100">
                <a:latin typeface="Cambria Math"/>
                <a:cs typeface="Cambria Math"/>
              </a:rPr>
              <a:t> </a:t>
            </a:r>
            <a:r>
              <a:rPr dirty="0" sz="1000" spc="-85">
                <a:latin typeface="Cambria Math"/>
                <a:cs typeface="Cambria Math"/>
              </a:rPr>
              <a:t>14.105𝑠𝑠𝑠𝑠</a:t>
            </a:r>
            <a:r>
              <a:rPr dirty="0" baseline="23809" sz="1050" spc="-127">
                <a:latin typeface="Cambria Math"/>
                <a:cs typeface="Cambria Math"/>
              </a:rPr>
              <a:t>2</a:t>
            </a:r>
            <a:endParaRPr baseline="23809" sz="1050">
              <a:latin typeface="Cambria Math"/>
              <a:cs typeface="Cambria Math"/>
            </a:endParaRPr>
          </a:p>
        </p:txBody>
      </p:sp>
      <p:sp>
        <p:nvSpPr>
          <p:cNvPr id="14" name="object 14"/>
          <p:cNvSpPr/>
          <p:nvPr/>
        </p:nvSpPr>
        <p:spPr>
          <a:xfrm>
            <a:off x="2503932" y="2471172"/>
            <a:ext cx="623570" cy="0"/>
          </a:xfrm>
          <a:custGeom>
            <a:avLst/>
            <a:gdLst/>
            <a:ahLst/>
            <a:cxnLst/>
            <a:rect l="l" t="t" r="r" b="b"/>
            <a:pathLst>
              <a:path w="623569" h="0">
                <a:moveTo>
                  <a:pt x="0" y="0"/>
                </a:moveTo>
                <a:lnTo>
                  <a:pt x="623316" y="0"/>
                </a:lnTo>
              </a:path>
            </a:pathLst>
          </a:custGeom>
          <a:ln w="7607">
            <a:solidFill>
              <a:srgbClr val="000000"/>
            </a:solidFill>
          </a:ln>
        </p:spPr>
        <p:txBody>
          <a:bodyPr wrap="square" lIns="0" tIns="0" rIns="0" bIns="0" rtlCol="0"/>
          <a:lstStyle/>
          <a:p/>
        </p:txBody>
      </p:sp>
      <p:sp>
        <p:nvSpPr>
          <p:cNvPr id="15" name="object 15"/>
          <p:cNvSpPr txBox="1"/>
          <p:nvPr/>
        </p:nvSpPr>
        <p:spPr>
          <a:xfrm>
            <a:off x="1671815" y="2437891"/>
            <a:ext cx="1771014" cy="177800"/>
          </a:xfrm>
          <a:prstGeom prst="rect">
            <a:avLst/>
          </a:prstGeom>
        </p:spPr>
        <p:txBody>
          <a:bodyPr wrap="square" lIns="0" tIns="12065" rIns="0" bIns="0" rtlCol="0" vert="horz">
            <a:spAutoFit/>
          </a:bodyPr>
          <a:lstStyle/>
          <a:p>
            <a:pPr marL="38100">
              <a:lnSpc>
                <a:spcPct val="100000"/>
              </a:lnSpc>
              <a:spcBef>
                <a:spcPts val="95"/>
              </a:spcBef>
            </a:pPr>
            <a:r>
              <a:rPr dirty="0" baseline="30555" sz="1500" spc="-7">
                <a:latin typeface="Cambria Math"/>
                <a:cs typeface="Cambria Math"/>
              </a:rPr>
              <a:t>1 + </a:t>
            </a:r>
            <a:r>
              <a:rPr dirty="0" baseline="2777" sz="1500" spc="-209">
                <a:latin typeface="Cambria Math"/>
                <a:cs typeface="Cambria Math"/>
              </a:rPr>
              <a:t>5530.5𝑘𝑘𝑠𝑠𝑠𝑠 </a:t>
            </a:r>
            <a:r>
              <a:rPr dirty="0" sz="1000" spc="-80">
                <a:latin typeface="Cambria Math"/>
                <a:cs typeface="Cambria Math"/>
              </a:rPr>
              <a:t>923.531𝑠𝑠𝑠𝑠</a:t>
            </a:r>
            <a:r>
              <a:rPr dirty="0" baseline="23809" sz="1050" spc="-120">
                <a:latin typeface="Cambria Math"/>
                <a:cs typeface="Cambria Math"/>
              </a:rPr>
              <a:t>3  </a:t>
            </a:r>
            <a:r>
              <a:rPr dirty="0" baseline="30555" sz="1500" spc="-195">
                <a:latin typeface="Cambria Math"/>
                <a:cs typeface="Cambria Math"/>
              </a:rPr>
              <a:t>�1</a:t>
            </a:r>
            <a:r>
              <a:rPr dirty="0" baseline="30555" sz="1500" spc="-67">
                <a:latin typeface="Cambria Math"/>
                <a:cs typeface="Cambria Math"/>
              </a:rPr>
              <a:t> </a:t>
            </a:r>
            <a:r>
              <a:rPr dirty="0" baseline="30555" sz="1500" spc="-7">
                <a:latin typeface="Cambria Math"/>
                <a:cs typeface="Cambria Math"/>
              </a:rPr>
              <a:t>+</a:t>
            </a:r>
            <a:endParaRPr baseline="30555" sz="1500">
              <a:latin typeface="Cambria Math"/>
              <a:cs typeface="Cambria Math"/>
            </a:endParaRPr>
          </a:p>
        </p:txBody>
      </p:sp>
      <p:sp>
        <p:nvSpPr>
          <p:cNvPr id="16" name="object 16"/>
          <p:cNvSpPr txBox="1"/>
          <p:nvPr/>
        </p:nvSpPr>
        <p:spPr>
          <a:xfrm>
            <a:off x="3395470" y="2291639"/>
            <a:ext cx="1896745" cy="323850"/>
          </a:xfrm>
          <a:prstGeom prst="rect">
            <a:avLst/>
          </a:prstGeom>
        </p:spPr>
        <p:txBody>
          <a:bodyPr wrap="square" lIns="0" tIns="12065" rIns="0" bIns="0" rtlCol="0" vert="horz">
            <a:spAutoFit/>
          </a:bodyPr>
          <a:lstStyle/>
          <a:p>
            <a:pPr algn="ctr">
              <a:lnSpc>
                <a:spcPts val="1175"/>
              </a:lnSpc>
              <a:spcBef>
                <a:spcPts val="95"/>
              </a:spcBef>
            </a:pPr>
            <a:r>
              <a:rPr dirty="0" sz="1000" spc="-80">
                <a:latin typeface="Cambria Math"/>
                <a:cs typeface="Cambria Math"/>
              </a:rPr>
              <a:t>923.531𝑠𝑠𝑠𝑠</a:t>
            </a:r>
            <a:r>
              <a:rPr dirty="0" baseline="23809" sz="1050" spc="-120">
                <a:latin typeface="Cambria Math"/>
                <a:cs typeface="Cambria Math"/>
              </a:rPr>
              <a:t>2</a:t>
            </a:r>
            <a:r>
              <a:rPr dirty="0" sz="1000" spc="-80">
                <a:latin typeface="Cambria Math"/>
                <a:cs typeface="Cambria Math"/>
              </a:rPr>
              <a:t>(27.304𝑠𝑠𝑠𝑠)(31.447𝑠𝑠𝑠𝑠)</a:t>
            </a:r>
            <a:endParaRPr sz="1000">
              <a:latin typeface="Cambria Math"/>
              <a:cs typeface="Cambria Math"/>
            </a:endParaRPr>
          </a:p>
          <a:p>
            <a:pPr algn="ctr">
              <a:lnSpc>
                <a:spcPts val="1175"/>
              </a:lnSpc>
            </a:pPr>
            <a:r>
              <a:rPr dirty="0" sz="1000" spc="-75">
                <a:latin typeface="Cambria Math"/>
                <a:cs typeface="Cambria Math"/>
              </a:rPr>
              <a:t>734356.0𝑠𝑠𝑠𝑠</a:t>
            </a:r>
            <a:r>
              <a:rPr dirty="0" baseline="23809" sz="1050" spc="-112">
                <a:latin typeface="Cambria Math"/>
                <a:cs typeface="Cambria Math"/>
              </a:rPr>
              <a:t>4</a:t>
            </a:r>
            <a:endParaRPr baseline="23809" sz="1050">
              <a:latin typeface="Cambria Math"/>
              <a:cs typeface="Cambria Math"/>
            </a:endParaRPr>
          </a:p>
        </p:txBody>
      </p:sp>
      <p:sp>
        <p:nvSpPr>
          <p:cNvPr id="17" name="object 17"/>
          <p:cNvSpPr/>
          <p:nvPr/>
        </p:nvSpPr>
        <p:spPr>
          <a:xfrm>
            <a:off x="3433571" y="2471172"/>
            <a:ext cx="1821180" cy="0"/>
          </a:xfrm>
          <a:custGeom>
            <a:avLst/>
            <a:gdLst/>
            <a:ahLst/>
            <a:cxnLst/>
            <a:rect l="l" t="t" r="r" b="b"/>
            <a:pathLst>
              <a:path w="1821179" h="0">
                <a:moveTo>
                  <a:pt x="0" y="0"/>
                </a:moveTo>
                <a:lnTo>
                  <a:pt x="1821179" y="0"/>
                </a:lnTo>
              </a:path>
            </a:pathLst>
          </a:custGeom>
          <a:ln w="7607">
            <a:solidFill>
              <a:srgbClr val="000000"/>
            </a:solidFill>
          </a:ln>
        </p:spPr>
        <p:txBody>
          <a:bodyPr wrap="square" lIns="0" tIns="0" rIns="0" bIns="0" rtlCol="0"/>
          <a:lstStyle/>
          <a:p/>
        </p:txBody>
      </p:sp>
      <p:sp>
        <p:nvSpPr>
          <p:cNvPr id="18" name="object 18"/>
          <p:cNvSpPr txBox="1"/>
          <p:nvPr/>
        </p:nvSpPr>
        <p:spPr>
          <a:xfrm>
            <a:off x="5242052" y="2367788"/>
            <a:ext cx="998219" cy="177800"/>
          </a:xfrm>
          <a:prstGeom prst="rect">
            <a:avLst/>
          </a:prstGeom>
        </p:spPr>
        <p:txBody>
          <a:bodyPr wrap="square" lIns="0" tIns="12065" rIns="0" bIns="0" rtlCol="0" vert="horz">
            <a:spAutoFit/>
          </a:bodyPr>
          <a:lstStyle/>
          <a:p>
            <a:pPr marL="12700">
              <a:lnSpc>
                <a:spcPct val="100000"/>
              </a:lnSpc>
              <a:spcBef>
                <a:spcPts val="95"/>
              </a:spcBef>
            </a:pPr>
            <a:r>
              <a:rPr dirty="0" sz="1000" spc="-254">
                <a:latin typeface="Cambria Math"/>
                <a:cs typeface="Cambria Math"/>
              </a:rPr>
              <a:t>�</a:t>
            </a:r>
            <a:r>
              <a:rPr dirty="0" sz="1000" spc="-60">
                <a:latin typeface="Cambria Math"/>
                <a:cs typeface="Cambria Math"/>
              </a:rPr>
              <a:t> </a:t>
            </a:r>
            <a:r>
              <a:rPr dirty="0" baseline="2777" sz="1500" spc="-7">
                <a:latin typeface="Cambria Math"/>
                <a:cs typeface="Cambria Math"/>
              </a:rPr>
              <a:t>[</a:t>
            </a:r>
            <a:r>
              <a:rPr dirty="0" sz="1000" spc="-5">
                <a:latin typeface="Cambria Math"/>
                <a:cs typeface="Cambria Math"/>
              </a:rPr>
              <a:t>1 +</a:t>
            </a:r>
            <a:r>
              <a:rPr dirty="0" sz="1000" spc="-10">
                <a:latin typeface="Cambria Math"/>
                <a:cs typeface="Cambria Math"/>
              </a:rPr>
              <a:t> </a:t>
            </a:r>
            <a:r>
              <a:rPr dirty="0" sz="1000" spc="-25">
                <a:latin typeface="Cambria Math"/>
                <a:cs typeface="Cambria Math"/>
              </a:rPr>
              <a:t>0.7</a:t>
            </a:r>
            <a:r>
              <a:rPr dirty="0" baseline="2777" sz="1500" spc="-37">
                <a:latin typeface="Cambria Math"/>
                <a:cs typeface="Cambria Math"/>
              </a:rPr>
              <a:t>(</a:t>
            </a:r>
            <a:r>
              <a:rPr dirty="0" sz="1000" spc="-25">
                <a:latin typeface="Cambria Math"/>
                <a:cs typeface="Cambria Math"/>
              </a:rPr>
              <a:t>1.135</a:t>
            </a:r>
            <a:r>
              <a:rPr dirty="0" baseline="2777" sz="1500" spc="-37">
                <a:latin typeface="Cambria Math"/>
                <a:cs typeface="Cambria Math"/>
              </a:rPr>
              <a:t>)]</a:t>
            </a:r>
            <a:endParaRPr baseline="2777" sz="1500">
              <a:latin typeface="Cambria Math"/>
              <a:cs typeface="Cambria Math"/>
            </a:endParaRPr>
          </a:p>
        </p:txBody>
      </p:sp>
      <p:sp>
        <p:nvSpPr>
          <p:cNvPr id="19" name="object 19"/>
          <p:cNvSpPr/>
          <p:nvPr/>
        </p:nvSpPr>
        <p:spPr>
          <a:xfrm>
            <a:off x="1709927" y="2315724"/>
            <a:ext cx="4517390" cy="0"/>
          </a:xfrm>
          <a:custGeom>
            <a:avLst/>
            <a:gdLst/>
            <a:ahLst/>
            <a:cxnLst/>
            <a:rect l="l" t="t" r="r" b="b"/>
            <a:pathLst>
              <a:path w="4517390" h="0">
                <a:moveTo>
                  <a:pt x="0" y="0"/>
                </a:moveTo>
                <a:lnTo>
                  <a:pt x="4517136" y="0"/>
                </a:lnTo>
              </a:path>
            </a:pathLst>
          </a:custGeom>
          <a:ln w="7607">
            <a:solidFill>
              <a:srgbClr val="000000"/>
            </a:solidFill>
          </a:ln>
        </p:spPr>
        <p:txBody>
          <a:bodyPr wrap="square" lIns="0" tIns="0" rIns="0" bIns="0" rtlCol="0"/>
          <a:lstStyle/>
          <a:p/>
        </p:txBody>
      </p:sp>
      <p:sp>
        <p:nvSpPr>
          <p:cNvPr id="20" name="object 20"/>
          <p:cNvSpPr txBox="1"/>
          <p:nvPr/>
        </p:nvSpPr>
        <p:spPr>
          <a:xfrm>
            <a:off x="6250940" y="2212339"/>
            <a:ext cx="46164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10">
                <a:latin typeface="Cambria Math"/>
                <a:cs typeface="Cambria Math"/>
              </a:rPr>
              <a:t> </a:t>
            </a:r>
            <a:r>
              <a:rPr dirty="0" sz="1000" spc="-5">
                <a:latin typeface="Cambria Math"/>
                <a:cs typeface="Cambria Math"/>
              </a:rPr>
              <a:t>0.773</a:t>
            </a:r>
            <a:endParaRPr sz="1000">
              <a:latin typeface="Cambria Math"/>
              <a:cs typeface="Cambria Math"/>
            </a:endParaRPr>
          </a:p>
        </p:txBody>
      </p:sp>
      <p:sp>
        <p:nvSpPr>
          <p:cNvPr id="21" name="object 21"/>
          <p:cNvSpPr txBox="1"/>
          <p:nvPr/>
        </p:nvSpPr>
        <p:spPr>
          <a:xfrm>
            <a:off x="1025706" y="2759455"/>
            <a:ext cx="67056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277">
                <a:latin typeface="Cambria Math"/>
                <a:cs typeface="Cambria Math"/>
              </a:rPr>
              <a:t>𝐾𝐾</a:t>
            </a:r>
            <a:r>
              <a:rPr dirty="0" sz="700" spc="-185">
                <a:latin typeface="Cambria Math"/>
                <a:cs typeface="Cambria Math"/>
              </a:rPr>
              <a:t>𝑔𝑔ℎ−𝑑𝑑𝑒𝑒𝑐𝑐𝑑𝑑</a:t>
            </a:r>
            <a:r>
              <a:rPr dirty="0" sz="700" spc="145">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22" name="object 22"/>
          <p:cNvSpPr txBox="1"/>
          <p:nvPr/>
        </p:nvSpPr>
        <p:spPr>
          <a:xfrm>
            <a:off x="3951236" y="2636022"/>
            <a:ext cx="95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a:t>
            </a:r>
            <a:endParaRPr sz="1000">
              <a:latin typeface="Cambria Math"/>
              <a:cs typeface="Cambria Math"/>
            </a:endParaRPr>
          </a:p>
        </p:txBody>
      </p:sp>
      <p:sp>
        <p:nvSpPr>
          <p:cNvPr id="23" name="object 23"/>
          <p:cNvSpPr/>
          <p:nvPr/>
        </p:nvSpPr>
        <p:spPr>
          <a:xfrm>
            <a:off x="1915667" y="2992380"/>
            <a:ext cx="550545" cy="0"/>
          </a:xfrm>
          <a:custGeom>
            <a:avLst/>
            <a:gdLst/>
            <a:ahLst/>
            <a:cxnLst/>
            <a:rect l="l" t="t" r="r" b="b"/>
            <a:pathLst>
              <a:path w="550544" h="0">
                <a:moveTo>
                  <a:pt x="0" y="0"/>
                </a:moveTo>
                <a:lnTo>
                  <a:pt x="550163" y="0"/>
                </a:lnTo>
              </a:path>
            </a:pathLst>
          </a:custGeom>
          <a:ln w="7607">
            <a:solidFill>
              <a:srgbClr val="000000"/>
            </a:solidFill>
          </a:ln>
        </p:spPr>
        <p:txBody>
          <a:bodyPr wrap="square" lIns="0" tIns="0" rIns="0" bIns="0" rtlCol="0"/>
          <a:lstStyle/>
          <a:p/>
        </p:txBody>
      </p:sp>
      <p:sp>
        <p:nvSpPr>
          <p:cNvPr id="24" name="object 24"/>
          <p:cNvSpPr txBox="1"/>
          <p:nvPr/>
        </p:nvSpPr>
        <p:spPr>
          <a:xfrm>
            <a:off x="1889694" y="2814376"/>
            <a:ext cx="1219200" cy="177800"/>
          </a:xfrm>
          <a:prstGeom prst="rect">
            <a:avLst/>
          </a:prstGeom>
        </p:spPr>
        <p:txBody>
          <a:bodyPr wrap="square" lIns="0" tIns="12065" rIns="0" bIns="0" rtlCol="0" vert="horz">
            <a:spAutoFit/>
          </a:bodyPr>
          <a:lstStyle/>
          <a:p>
            <a:pPr marL="38100">
              <a:lnSpc>
                <a:spcPct val="100000"/>
              </a:lnSpc>
              <a:spcBef>
                <a:spcPts val="95"/>
              </a:spcBef>
            </a:pPr>
            <a:r>
              <a:rPr dirty="0" sz="1000" spc="-150">
                <a:latin typeface="Cambria Math"/>
                <a:cs typeface="Cambria Math"/>
              </a:rPr>
              <a:t>28500𝑘𝑘𝑠𝑠𝑠𝑠</a:t>
            </a:r>
            <a:r>
              <a:rPr dirty="0" sz="1000" spc="-100">
                <a:latin typeface="Cambria Math"/>
                <a:cs typeface="Cambria Math"/>
              </a:rPr>
              <a:t> </a:t>
            </a:r>
            <a:r>
              <a:rPr dirty="0" sz="1000" spc="-85">
                <a:latin typeface="Cambria Math"/>
                <a:cs typeface="Cambria Math"/>
              </a:rPr>
              <a:t>14.105𝑠𝑠𝑠𝑠</a:t>
            </a:r>
            <a:r>
              <a:rPr dirty="0" baseline="23809" sz="1050" spc="-127">
                <a:latin typeface="Cambria Math"/>
                <a:cs typeface="Cambria Math"/>
              </a:rPr>
              <a:t>2</a:t>
            </a:r>
            <a:endParaRPr baseline="23809" sz="1050">
              <a:latin typeface="Cambria Math"/>
              <a:cs typeface="Cambria Math"/>
            </a:endParaRPr>
          </a:p>
        </p:txBody>
      </p:sp>
      <p:sp>
        <p:nvSpPr>
          <p:cNvPr id="25" name="object 25"/>
          <p:cNvSpPr/>
          <p:nvPr/>
        </p:nvSpPr>
        <p:spPr>
          <a:xfrm>
            <a:off x="2487167" y="2992380"/>
            <a:ext cx="623570" cy="0"/>
          </a:xfrm>
          <a:custGeom>
            <a:avLst/>
            <a:gdLst/>
            <a:ahLst/>
            <a:cxnLst/>
            <a:rect l="l" t="t" r="r" b="b"/>
            <a:pathLst>
              <a:path w="623569" h="0">
                <a:moveTo>
                  <a:pt x="0" y="0"/>
                </a:moveTo>
                <a:lnTo>
                  <a:pt x="623316" y="0"/>
                </a:lnTo>
              </a:path>
            </a:pathLst>
          </a:custGeom>
          <a:ln w="7607">
            <a:solidFill>
              <a:srgbClr val="000000"/>
            </a:solidFill>
          </a:ln>
        </p:spPr>
        <p:txBody>
          <a:bodyPr wrap="square" lIns="0" tIns="0" rIns="0" bIns="0" rtlCol="0"/>
          <a:lstStyle/>
          <a:p/>
        </p:txBody>
      </p:sp>
      <p:sp>
        <p:nvSpPr>
          <p:cNvPr id="26" name="object 26"/>
          <p:cNvSpPr txBox="1"/>
          <p:nvPr/>
        </p:nvSpPr>
        <p:spPr>
          <a:xfrm>
            <a:off x="3378706" y="2812847"/>
            <a:ext cx="1991360" cy="177800"/>
          </a:xfrm>
          <a:prstGeom prst="rect">
            <a:avLst/>
          </a:prstGeom>
        </p:spPr>
        <p:txBody>
          <a:bodyPr wrap="square" lIns="0" tIns="12065" rIns="0" bIns="0" rtlCol="0" vert="horz">
            <a:spAutoFit/>
          </a:bodyPr>
          <a:lstStyle/>
          <a:p>
            <a:pPr marL="38100">
              <a:lnSpc>
                <a:spcPct val="100000"/>
              </a:lnSpc>
              <a:spcBef>
                <a:spcPts val="95"/>
              </a:spcBef>
            </a:pPr>
            <a:r>
              <a:rPr dirty="0" sz="1000" spc="-80">
                <a:latin typeface="Cambria Math"/>
                <a:cs typeface="Cambria Math"/>
              </a:rPr>
              <a:t>923.531𝑠𝑠𝑠𝑠</a:t>
            </a:r>
            <a:r>
              <a:rPr dirty="0" baseline="23809" sz="1050" spc="-120">
                <a:latin typeface="Cambria Math"/>
                <a:cs typeface="Cambria Math"/>
              </a:rPr>
              <a:t>2</a:t>
            </a:r>
            <a:r>
              <a:rPr dirty="0" sz="1000" spc="-80">
                <a:latin typeface="Cambria Math"/>
                <a:cs typeface="Cambria Math"/>
              </a:rPr>
              <a:t>(27.304𝑠𝑠𝑠𝑠)(−36.343𝑠𝑠𝑠𝑠)</a:t>
            </a:r>
            <a:endParaRPr sz="1000">
              <a:latin typeface="Cambria Math"/>
              <a:cs typeface="Cambria Math"/>
            </a:endParaRPr>
          </a:p>
        </p:txBody>
      </p:sp>
      <p:sp>
        <p:nvSpPr>
          <p:cNvPr id="27" name="object 27"/>
          <p:cNvSpPr txBox="1"/>
          <p:nvPr/>
        </p:nvSpPr>
        <p:spPr>
          <a:xfrm>
            <a:off x="1642351" y="2959100"/>
            <a:ext cx="3124835" cy="177800"/>
          </a:xfrm>
          <a:prstGeom prst="rect">
            <a:avLst/>
          </a:prstGeom>
        </p:spPr>
        <p:txBody>
          <a:bodyPr wrap="square" lIns="0" tIns="12065" rIns="0" bIns="0" rtlCol="0" vert="horz">
            <a:spAutoFit/>
          </a:bodyPr>
          <a:lstStyle/>
          <a:p>
            <a:pPr marL="50800">
              <a:lnSpc>
                <a:spcPct val="100000"/>
              </a:lnSpc>
              <a:spcBef>
                <a:spcPts val="95"/>
              </a:spcBef>
              <a:tabLst>
                <a:tab pos="2383790" algn="l"/>
              </a:tabLst>
            </a:pPr>
            <a:r>
              <a:rPr dirty="0" baseline="30555" sz="1500" spc="-7">
                <a:latin typeface="Cambria Math"/>
                <a:cs typeface="Cambria Math"/>
              </a:rPr>
              <a:t>1 + </a:t>
            </a:r>
            <a:r>
              <a:rPr dirty="0" baseline="2777" sz="1500" spc="-209">
                <a:latin typeface="Cambria Math"/>
                <a:cs typeface="Cambria Math"/>
              </a:rPr>
              <a:t>5530.5𝑘𝑘𝑠𝑠𝑠𝑠   </a:t>
            </a:r>
            <a:r>
              <a:rPr dirty="0" sz="1000" spc="-80">
                <a:latin typeface="Cambria Math"/>
                <a:cs typeface="Cambria Math"/>
              </a:rPr>
              <a:t>923.531𝑠𝑠𝑠𝑠</a:t>
            </a:r>
            <a:r>
              <a:rPr dirty="0" baseline="23809" sz="1050" spc="-120">
                <a:latin typeface="Cambria Math"/>
                <a:cs typeface="Cambria Math"/>
              </a:rPr>
              <a:t>3  </a:t>
            </a:r>
            <a:r>
              <a:rPr dirty="0" baseline="23809" sz="1050" spc="-104">
                <a:latin typeface="Cambria Math"/>
                <a:cs typeface="Cambria Math"/>
              </a:rPr>
              <a:t> </a:t>
            </a:r>
            <a:r>
              <a:rPr dirty="0" baseline="30555" sz="1500" spc="-195">
                <a:latin typeface="Cambria Math"/>
                <a:cs typeface="Cambria Math"/>
              </a:rPr>
              <a:t>�1 </a:t>
            </a:r>
            <a:r>
              <a:rPr dirty="0" baseline="30555" sz="1500" spc="-112">
                <a:latin typeface="Cambria Math"/>
                <a:cs typeface="Cambria Math"/>
              </a:rPr>
              <a:t> </a:t>
            </a:r>
            <a:r>
              <a:rPr dirty="0" baseline="30555" sz="1500" spc="-7">
                <a:latin typeface="Cambria Math"/>
                <a:cs typeface="Cambria Math"/>
              </a:rPr>
              <a:t>+	</a:t>
            </a:r>
            <a:r>
              <a:rPr dirty="0" sz="1000" spc="-70">
                <a:latin typeface="Cambria Math"/>
                <a:cs typeface="Cambria Math"/>
              </a:rPr>
              <a:t>734356.0𝑠𝑠𝑠𝑠</a:t>
            </a:r>
            <a:r>
              <a:rPr dirty="0" baseline="23809" sz="1050" spc="-104">
                <a:latin typeface="Cambria Math"/>
                <a:cs typeface="Cambria Math"/>
              </a:rPr>
              <a:t>4</a:t>
            </a:r>
            <a:endParaRPr baseline="23809" sz="1050">
              <a:latin typeface="Cambria Math"/>
              <a:cs typeface="Cambria Math"/>
            </a:endParaRPr>
          </a:p>
        </p:txBody>
      </p:sp>
      <p:sp>
        <p:nvSpPr>
          <p:cNvPr id="28" name="object 28"/>
          <p:cNvSpPr/>
          <p:nvPr/>
        </p:nvSpPr>
        <p:spPr>
          <a:xfrm>
            <a:off x="3416808" y="2992380"/>
            <a:ext cx="1915795" cy="0"/>
          </a:xfrm>
          <a:custGeom>
            <a:avLst/>
            <a:gdLst/>
            <a:ahLst/>
            <a:cxnLst/>
            <a:rect l="l" t="t" r="r" b="b"/>
            <a:pathLst>
              <a:path w="1915795" h="0">
                <a:moveTo>
                  <a:pt x="0" y="0"/>
                </a:moveTo>
                <a:lnTo>
                  <a:pt x="1915667" y="0"/>
                </a:lnTo>
              </a:path>
            </a:pathLst>
          </a:custGeom>
          <a:ln w="7607">
            <a:solidFill>
              <a:srgbClr val="000000"/>
            </a:solidFill>
          </a:ln>
        </p:spPr>
        <p:txBody>
          <a:bodyPr wrap="square" lIns="0" tIns="0" rIns="0" bIns="0" rtlCol="0"/>
          <a:lstStyle/>
          <a:p/>
        </p:txBody>
      </p:sp>
      <p:sp>
        <p:nvSpPr>
          <p:cNvPr id="29" name="object 29"/>
          <p:cNvSpPr txBox="1"/>
          <p:nvPr/>
        </p:nvSpPr>
        <p:spPr>
          <a:xfrm>
            <a:off x="5319776" y="2888995"/>
            <a:ext cx="999490" cy="177800"/>
          </a:xfrm>
          <a:prstGeom prst="rect">
            <a:avLst/>
          </a:prstGeom>
        </p:spPr>
        <p:txBody>
          <a:bodyPr wrap="square" lIns="0" tIns="12065" rIns="0" bIns="0" rtlCol="0" vert="horz">
            <a:spAutoFit/>
          </a:bodyPr>
          <a:lstStyle/>
          <a:p>
            <a:pPr marL="12700">
              <a:lnSpc>
                <a:spcPct val="100000"/>
              </a:lnSpc>
              <a:spcBef>
                <a:spcPts val="95"/>
              </a:spcBef>
            </a:pPr>
            <a:r>
              <a:rPr dirty="0" sz="1000" spc="-254">
                <a:latin typeface="Cambria Math"/>
                <a:cs typeface="Cambria Math"/>
              </a:rPr>
              <a:t>�</a:t>
            </a:r>
            <a:r>
              <a:rPr dirty="0" sz="1000" spc="-60">
                <a:latin typeface="Cambria Math"/>
                <a:cs typeface="Cambria Math"/>
              </a:rPr>
              <a:t> </a:t>
            </a:r>
            <a:r>
              <a:rPr dirty="0" baseline="2777" sz="1500" spc="-7">
                <a:latin typeface="Cambria Math"/>
                <a:cs typeface="Cambria Math"/>
              </a:rPr>
              <a:t>[</a:t>
            </a:r>
            <a:r>
              <a:rPr dirty="0" sz="1000" spc="-5">
                <a:latin typeface="Cambria Math"/>
                <a:cs typeface="Cambria Math"/>
              </a:rPr>
              <a:t>1 +</a:t>
            </a:r>
            <a:r>
              <a:rPr dirty="0" sz="1000" spc="5">
                <a:latin typeface="Cambria Math"/>
                <a:cs typeface="Cambria Math"/>
              </a:rPr>
              <a:t> </a:t>
            </a:r>
            <a:r>
              <a:rPr dirty="0" sz="1000" spc="-25">
                <a:latin typeface="Cambria Math"/>
                <a:cs typeface="Cambria Math"/>
              </a:rPr>
              <a:t>0.7</a:t>
            </a:r>
            <a:r>
              <a:rPr dirty="0" baseline="2777" sz="1500" spc="-37">
                <a:latin typeface="Cambria Math"/>
                <a:cs typeface="Cambria Math"/>
              </a:rPr>
              <a:t>(</a:t>
            </a:r>
            <a:r>
              <a:rPr dirty="0" sz="1000" spc="-25">
                <a:latin typeface="Cambria Math"/>
                <a:cs typeface="Cambria Math"/>
              </a:rPr>
              <a:t>1.135</a:t>
            </a:r>
            <a:r>
              <a:rPr dirty="0" baseline="2777" sz="1500" spc="-37">
                <a:latin typeface="Cambria Math"/>
                <a:cs typeface="Cambria Math"/>
              </a:rPr>
              <a:t>)]</a:t>
            </a:r>
            <a:endParaRPr baseline="2777" sz="1500">
              <a:latin typeface="Cambria Math"/>
              <a:cs typeface="Cambria Math"/>
            </a:endParaRPr>
          </a:p>
        </p:txBody>
      </p:sp>
      <p:sp>
        <p:nvSpPr>
          <p:cNvPr id="30" name="object 30"/>
          <p:cNvSpPr/>
          <p:nvPr/>
        </p:nvSpPr>
        <p:spPr>
          <a:xfrm>
            <a:off x="1693164" y="2836932"/>
            <a:ext cx="4613275" cy="0"/>
          </a:xfrm>
          <a:custGeom>
            <a:avLst/>
            <a:gdLst/>
            <a:ahLst/>
            <a:cxnLst/>
            <a:rect l="l" t="t" r="r" b="b"/>
            <a:pathLst>
              <a:path w="4613275" h="0">
                <a:moveTo>
                  <a:pt x="0" y="0"/>
                </a:moveTo>
                <a:lnTo>
                  <a:pt x="4613148" y="0"/>
                </a:lnTo>
              </a:path>
            </a:pathLst>
          </a:custGeom>
          <a:ln w="7607">
            <a:solidFill>
              <a:srgbClr val="000000"/>
            </a:solidFill>
          </a:ln>
        </p:spPr>
        <p:txBody>
          <a:bodyPr wrap="square" lIns="0" tIns="0" rIns="0" bIns="0" rtlCol="0"/>
          <a:lstStyle/>
          <a:p/>
        </p:txBody>
      </p:sp>
      <p:sp>
        <p:nvSpPr>
          <p:cNvPr id="31" name="object 31"/>
          <p:cNvSpPr txBox="1"/>
          <p:nvPr/>
        </p:nvSpPr>
        <p:spPr>
          <a:xfrm>
            <a:off x="6328664" y="2733548"/>
            <a:ext cx="39306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a:latin typeface="Cambria Math"/>
                <a:cs typeface="Cambria Math"/>
              </a:rPr>
              <a:t> </a:t>
            </a:r>
            <a:r>
              <a:rPr dirty="0" sz="1000" spc="-5">
                <a:latin typeface="Cambria Math"/>
                <a:cs typeface="Cambria Math"/>
              </a:rPr>
              <a:t>1.04</a:t>
            </a:r>
            <a:endParaRPr sz="1000">
              <a:latin typeface="Cambria Math"/>
              <a:cs typeface="Cambria Math"/>
            </a:endParaRPr>
          </a:p>
        </p:txBody>
      </p:sp>
      <p:sp>
        <p:nvSpPr>
          <p:cNvPr id="32" name="object 32"/>
          <p:cNvSpPr txBox="1"/>
          <p:nvPr/>
        </p:nvSpPr>
        <p:spPr>
          <a:xfrm>
            <a:off x="660400" y="3305905"/>
            <a:ext cx="5306695" cy="850900"/>
          </a:xfrm>
          <a:prstGeom prst="rect">
            <a:avLst/>
          </a:prstGeom>
        </p:spPr>
        <p:txBody>
          <a:bodyPr wrap="square" lIns="0" tIns="100965" rIns="0" bIns="0" rtlCol="0" vert="horz">
            <a:spAutoFit/>
          </a:bodyPr>
          <a:lstStyle/>
          <a:p>
            <a:pPr marL="1189355">
              <a:lnSpc>
                <a:spcPct val="100000"/>
              </a:lnSpc>
              <a:spcBef>
                <a:spcPts val="795"/>
              </a:spcBef>
            </a:pPr>
            <a:r>
              <a:rPr dirty="0" sz="1000" spc="-210">
                <a:latin typeface="Cambria Math"/>
                <a:cs typeface="Cambria Math"/>
              </a:rPr>
              <a:t>∆𝑓𝑓</a:t>
            </a:r>
            <a:r>
              <a:rPr dirty="0" baseline="-15873" sz="1050" spc="-315">
                <a:latin typeface="Cambria Math"/>
                <a:cs typeface="Cambria Math"/>
              </a:rPr>
              <a:t>𝑑𝑑𝑆𝑆𝑅𝑅𝑆𝑆</a:t>
            </a:r>
            <a:r>
              <a:rPr dirty="0" baseline="-15873" sz="1050" spc="-135">
                <a:latin typeface="Cambria Math"/>
                <a:cs typeface="Cambria Math"/>
              </a:rPr>
              <a:t> </a:t>
            </a:r>
            <a:r>
              <a:rPr dirty="0" sz="1000" spc="-315">
                <a:latin typeface="Cambria Math"/>
                <a:cs typeface="Cambria Math"/>
              </a:rPr>
              <a:t>(𝑃𝑃𝐴𝐴𝐴𝐴𝑚𝑚𝐴𝐴𝑠𝑠𝐴𝐴𝑠𝑠𝑓𝑓</a:t>
            </a:r>
            <a:r>
              <a:rPr dirty="0" sz="1000" spc="50">
                <a:latin typeface="Cambria Math"/>
                <a:cs typeface="Cambria Math"/>
              </a:rPr>
              <a:t> </a:t>
            </a:r>
            <a:r>
              <a:rPr dirty="0" sz="1000" spc="-280">
                <a:latin typeface="Cambria Math"/>
                <a:cs typeface="Cambria Math"/>
              </a:rPr>
              <a:t>𝑆𝑆𝑓𝑓𝐴𝐴𝐴𝐴𝑠𝑠𝑑𝑑𝑠𝑠)</a:t>
            </a:r>
            <a:r>
              <a:rPr dirty="0" sz="1000" spc="60">
                <a:latin typeface="Cambria Math"/>
                <a:cs typeface="Cambria Math"/>
              </a:rPr>
              <a:t> </a:t>
            </a:r>
            <a:r>
              <a:rPr dirty="0" sz="1000" spc="-5">
                <a:latin typeface="Cambria Math"/>
                <a:cs typeface="Cambria Math"/>
              </a:rPr>
              <a:t>= </a:t>
            </a:r>
            <a:r>
              <a:rPr dirty="0" baseline="2777" sz="1500" spc="-82">
                <a:latin typeface="Cambria Math"/>
                <a:cs typeface="Cambria Math"/>
              </a:rPr>
              <a:t>(</a:t>
            </a:r>
            <a:r>
              <a:rPr dirty="0" sz="1000" spc="-55">
                <a:latin typeface="Cambria Math"/>
                <a:cs typeface="Cambria Math"/>
              </a:rPr>
              <a:t>0.000064</a:t>
            </a:r>
            <a:r>
              <a:rPr dirty="0" baseline="2777" sz="1500" spc="-82">
                <a:latin typeface="Cambria Math"/>
                <a:cs typeface="Cambria Math"/>
              </a:rPr>
              <a:t>)(</a:t>
            </a:r>
            <a:r>
              <a:rPr dirty="0" sz="1000" spc="-55">
                <a:latin typeface="Cambria Math"/>
                <a:cs typeface="Cambria Math"/>
              </a:rPr>
              <a:t>28500𝑘𝑘𝑠𝑠𝑠𝑠</a:t>
            </a:r>
            <a:r>
              <a:rPr dirty="0" baseline="2777" sz="1500" spc="-82">
                <a:latin typeface="Cambria Math"/>
                <a:cs typeface="Cambria Math"/>
              </a:rPr>
              <a:t>)(</a:t>
            </a:r>
            <a:r>
              <a:rPr dirty="0" sz="1000" spc="-55">
                <a:latin typeface="Cambria Math"/>
                <a:cs typeface="Cambria Math"/>
              </a:rPr>
              <a:t>0.773</a:t>
            </a:r>
            <a:r>
              <a:rPr dirty="0" baseline="2777" sz="1500" spc="-82">
                <a:latin typeface="Cambria Math"/>
                <a:cs typeface="Cambria Math"/>
              </a:rPr>
              <a:t>) </a:t>
            </a:r>
            <a:r>
              <a:rPr dirty="0" sz="1000" spc="-5">
                <a:latin typeface="Cambria Math"/>
                <a:cs typeface="Cambria Math"/>
              </a:rPr>
              <a:t>=</a:t>
            </a:r>
            <a:r>
              <a:rPr dirty="0" sz="1000" spc="-90">
                <a:latin typeface="Cambria Math"/>
                <a:cs typeface="Cambria Math"/>
              </a:rPr>
              <a:t> </a:t>
            </a:r>
            <a:r>
              <a:rPr dirty="0" sz="1000" spc="-155">
                <a:latin typeface="Cambria Math"/>
                <a:cs typeface="Cambria Math"/>
              </a:rPr>
              <a:t>1.414𝑘𝑘𝑠𝑠𝑠𝑠</a:t>
            </a:r>
            <a:endParaRPr sz="1000">
              <a:latin typeface="Cambria Math"/>
              <a:cs typeface="Cambria Math"/>
            </a:endParaRPr>
          </a:p>
          <a:p>
            <a:pPr marL="1221105">
              <a:lnSpc>
                <a:spcPct val="100000"/>
              </a:lnSpc>
              <a:spcBef>
                <a:spcPts val="695"/>
              </a:spcBef>
            </a:pPr>
            <a:r>
              <a:rPr dirty="0" sz="1000" spc="-210">
                <a:latin typeface="Cambria Math"/>
                <a:cs typeface="Cambria Math"/>
              </a:rPr>
              <a:t>∆𝑓𝑓</a:t>
            </a:r>
            <a:r>
              <a:rPr dirty="0" baseline="-15873" sz="1050" spc="-315">
                <a:latin typeface="Cambria Math"/>
                <a:cs typeface="Cambria Math"/>
              </a:rPr>
              <a:t>𝑑𝑑𝑆𝑆𝑅𝑅𝑆𝑆</a:t>
            </a:r>
            <a:r>
              <a:rPr dirty="0" baseline="-15873" sz="1050" spc="-127">
                <a:latin typeface="Cambria Math"/>
                <a:cs typeface="Cambria Math"/>
              </a:rPr>
              <a:t> </a:t>
            </a:r>
            <a:r>
              <a:rPr dirty="0" sz="1000" spc="-325">
                <a:latin typeface="Cambria Math"/>
                <a:cs typeface="Cambria Math"/>
              </a:rPr>
              <a:t>(𝑇𝑇𝐴𝐴𝑚𝑚𝑘𝑘𝑐𝑐𝐴𝐴𝐴𝐴𝐴𝐴𝑑𝑑</a:t>
            </a:r>
            <a:r>
              <a:rPr dirty="0" sz="1000" spc="55">
                <a:latin typeface="Cambria Math"/>
                <a:cs typeface="Cambria Math"/>
              </a:rPr>
              <a:t> </a:t>
            </a:r>
            <a:r>
              <a:rPr dirty="0" sz="1000" spc="-280">
                <a:latin typeface="Cambria Math"/>
                <a:cs typeface="Cambria Math"/>
              </a:rPr>
              <a:t>𝑆𝑆𝑓𝑓𝐴𝐴𝐴𝐴𝑠𝑠𝑑𝑑𝑠𝑠)</a:t>
            </a:r>
            <a:r>
              <a:rPr dirty="0" sz="1000" spc="80">
                <a:latin typeface="Cambria Math"/>
                <a:cs typeface="Cambria Math"/>
              </a:rPr>
              <a:t> </a:t>
            </a:r>
            <a:r>
              <a:rPr dirty="0" sz="1000" spc="-5">
                <a:latin typeface="Cambria Math"/>
                <a:cs typeface="Cambria Math"/>
              </a:rPr>
              <a:t>= </a:t>
            </a:r>
            <a:r>
              <a:rPr dirty="0" baseline="2777" sz="1500" spc="-89">
                <a:latin typeface="Cambria Math"/>
                <a:cs typeface="Cambria Math"/>
              </a:rPr>
              <a:t>(</a:t>
            </a:r>
            <a:r>
              <a:rPr dirty="0" sz="1000" spc="-60">
                <a:latin typeface="Cambria Math"/>
                <a:cs typeface="Cambria Math"/>
              </a:rPr>
              <a:t>0.000064</a:t>
            </a:r>
            <a:r>
              <a:rPr dirty="0" baseline="2777" sz="1500" spc="-89">
                <a:latin typeface="Cambria Math"/>
                <a:cs typeface="Cambria Math"/>
              </a:rPr>
              <a:t>)(</a:t>
            </a:r>
            <a:r>
              <a:rPr dirty="0" sz="1000" spc="-60">
                <a:latin typeface="Cambria Math"/>
                <a:cs typeface="Cambria Math"/>
              </a:rPr>
              <a:t>28500𝑘𝑘𝑠𝑠𝑠𝑠</a:t>
            </a:r>
            <a:r>
              <a:rPr dirty="0" baseline="2777" sz="1500" spc="-89">
                <a:latin typeface="Cambria Math"/>
                <a:cs typeface="Cambria Math"/>
              </a:rPr>
              <a:t>)(</a:t>
            </a:r>
            <a:r>
              <a:rPr dirty="0" sz="1000" spc="-60">
                <a:latin typeface="Cambria Math"/>
                <a:cs typeface="Cambria Math"/>
              </a:rPr>
              <a:t>1.04</a:t>
            </a:r>
            <a:r>
              <a:rPr dirty="0" baseline="2777" sz="1500" spc="-89">
                <a:latin typeface="Cambria Math"/>
                <a:cs typeface="Cambria Math"/>
              </a:rPr>
              <a:t>) </a:t>
            </a:r>
            <a:r>
              <a:rPr dirty="0" sz="1000" spc="-5">
                <a:latin typeface="Cambria Math"/>
                <a:cs typeface="Cambria Math"/>
              </a:rPr>
              <a:t>=</a:t>
            </a:r>
            <a:r>
              <a:rPr dirty="0" sz="1000" spc="-70">
                <a:latin typeface="Cambria Math"/>
                <a:cs typeface="Cambria Math"/>
              </a:rPr>
              <a:t> </a:t>
            </a:r>
            <a:r>
              <a:rPr dirty="0" sz="1000" spc="-155">
                <a:latin typeface="Cambria Math"/>
                <a:cs typeface="Cambria Math"/>
              </a:rPr>
              <a:t>1.895𝑘𝑘𝑠𝑠𝑠𝑠</a:t>
            </a:r>
            <a:endParaRPr sz="1000">
              <a:latin typeface="Cambria Math"/>
              <a:cs typeface="Cambria Math"/>
            </a:endParaRPr>
          </a:p>
          <a:p>
            <a:pPr>
              <a:lnSpc>
                <a:spcPct val="100000"/>
              </a:lnSpc>
              <a:spcBef>
                <a:spcPts val="35"/>
              </a:spcBef>
            </a:pPr>
            <a:endParaRPr sz="1050">
              <a:latin typeface="Cambria Math"/>
              <a:cs typeface="Cambria Math"/>
            </a:endParaRPr>
          </a:p>
          <a:p>
            <a:pPr marL="25400">
              <a:lnSpc>
                <a:spcPct val="100000"/>
              </a:lnSpc>
              <a:tabLst>
                <a:tab pos="573405" algn="l"/>
              </a:tabLst>
            </a:pPr>
            <a:r>
              <a:rPr dirty="0" sz="1200">
                <a:latin typeface="Times New Roman"/>
                <a:cs typeface="Times New Roman"/>
              </a:rPr>
              <a:t>4.5.1.4	</a:t>
            </a:r>
            <a:r>
              <a:rPr dirty="0" sz="1200" spc="-5" i="1">
                <a:latin typeface="Arial"/>
                <a:cs typeface="Arial"/>
              </a:rPr>
              <a:t>Creep </a:t>
            </a:r>
            <a:r>
              <a:rPr dirty="0" sz="1200" i="1">
                <a:latin typeface="Arial"/>
                <a:cs typeface="Arial"/>
              </a:rPr>
              <a:t>of </a:t>
            </a:r>
            <a:r>
              <a:rPr dirty="0" sz="1200" spc="-5" i="1">
                <a:latin typeface="Arial"/>
                <a:cs typeface="Arial"/>
              </a:rPr>
              <a:t>Girder</a:t>
            </a:r>
            <a:r>
              <a:rPr dirty="0" sz="1200" spc="-10" i="1">
                <a:latin typeface="Arial"/>
                <a:cs typeface="Arial"/>
              </a:rPr>
              <a:t> </a:t>
            </a:r>
            <a:r>
              <a:rPr dirty="0" sz="1200" spc="-5" i="1">
                <a:latin typeface="Arial"/>
                <a:cs typeface="Arial"/>
              </a:rPr>
              <a:t>Concrete</a:t>
            </a:r>
            <a:endParaRPr sz="1200">
              <a:latin typeface="Arial"/>
              <a:cs typeface="Arial"/>
            </a:endParaRPr>
          </a:p>
        </p:txBody>
      </p:sp>
      <p:sp>
        <p:nvSpPr>
          <p:cNvPr id="33" name="object 33"/>
          <p:cNvSpPr/>
          <p:nvPr/>
        </p:nvSpPr>
        <p:spPr>
          <a:xfrm>
            <a:off x="3621023" y="4347209"/>
            <a:ext cx="157480" cy="0"/>
          </a:xfrm>
          <a:custGeom>
            <a:avLst/>
            <a:gdLst/>
            <a:ahLst/>
            <a:cxnLst/>
            <a:rect l="l" t="t" r="r" b="b"/>
            <a:pathLst>
              <a:path w="157479" h="0">
                <a:moveTo>
                  <a:pt x="0" y="0"/>
                </a:moveTo>
                <a:lnTo>
                  <a:pt x="156972" y="0"/>
                </a:lnTo>
              </a:path>
            </a:pathLst>
          </a:custGeom>
          <a:ln w="7620">
            <a:solidFill>
              <a:srgbClr val="000000"/>
            </a:solidFill>
          </a:ln>
        </p:spPr>
        <p:txBody>
          <a:bodyPr wrap="square" lIns="0" tIns="0" rIns="0" bIns="0" rtlCol="0"/>
          <a:lstStyle/>
          <a:p/>
        </p:txBody>
      </p:sp>
      <p:sp>
        <p:nvSpPr>
          <p:cNvPr id="34" name="object 34"/>
          <p:cNvSpPr txBox="1"/>
          <p:nvPr/>
        </p:nvSpPr>
        <p:spPr>
          <a:xfrm>
            <a:off x="3049523" y="4146306"/>
            <a:ext cx="1590040" cy="274955"/>
          </a:xfrm>
          <a:prstGeom prst="rect">
            <a:avLst/>
          </a:prstGeom>
        </p:spPr>
        <p:txBody>
          <a:bodyPr wrap="square" lIns="0" tIns="12065" rIns="0" bIns="0" rtlCol="0" vert="horz">
            <a:spAutoFit/>
          </a:bodyPr>
          <a:lstStyle/>
          <a:p>
            <a:pPr algn="ctr" marR="288290">
              <a:lnSpc>
                <a:spcPts val="985"/>
              </a:lnSpc>
              <a:spcBef>
                <a:spcPts val="95"/>
              </a:spcBef>
            </a:pPr>
            <a:r>
              <a:rPr dirty="0" sz="1000" spc="-280">
                <a:latin typeface="Cambria Math"/>
                <a:cs typeface="Cambria Math"/>
              </a:rPr>
              <a:t>𝐸𝐸</a:t>
            </a:r>
            <a:r>
              <a:rPr dirty="0" baseline="-15873" sz="1050" spc="-419">
                <a:latin typeface="Cambria Math"/>
                <a:cs typeface="Cambria Math"/>
              </a:rPr>
              <a:t>𝑃𝑃</a:t>
            </a:r>
            <a:endParaRPr baseline="-15873" sz="1050">
              <a:latin typeface="Cambria Math"/>
              <a:cs typeface="Cambria Math"/>
            </a:endParaRPr>
          </a:p>
          <a:p>
            <a:pPr algn="ctr">
              <a:lnSpc>
                <a:spcPts val="985"/>
              </a:lnSpc>
              <a:tabLst>
                <a:tab pos="403225" algn="l"/>
                <a:tab pos="711200" algn="l"/>
                <a:tab pos="923290" algn="l"/>
              </a:tabLst>
            </a:pPr>
            <a:r>
              <a:rPr dirty="0" sz="1000" spc="-185">
                <a:latin typeface="Cambria Math"/>
                <a:cs typeface="Cambria Math"/>
              </a:rPr>
              <a:t>∆𝑓𝑓	</a:t>
            </a:r>
            <a:r>
              <a:rPr dirty="0" sz="1000" spc="-5">
                <a:latin typeface="Cambria Math"/>
                <a:cs typeface="Cambria Math"/>
              </a:rPr>
              <a:t>=	</a:t>
            </a:r>
            <a:r>
              <a:rPr dirty="0" sz="1000" spc="-280">
                <a:latin typeface="Cambria Math"/>
                <a:cs typeface="Cambria Math"/>
              </a:rPr>
              <a:t>𝑓𝑓	</a:t>
            </a:r>
            <a:r>
              <a:rPr dirty="0" sz="1000" spc="-355">
                <a:latin typeface="Cambria Math"/>
                <a:cs typeface="Cambria Math"/>
              </a:rPr>
              <a:t>𝜓𝜓</a:t>
            </a:r>
            <a:r>
              <a:rPr dirty="0" sz="1000" spc="225">
                <a:latin typeface="Cambria Math"/>
                <a:cs typeface="Cambria Math"/>
              </a:rPr>
              <a:t> </a:t>
            </a:r>
            <a:r>
              <a:rPr dirty="0" baseline="2777" sz="1500" spc="-352">
                <a:latin typeface="Cambria Math"/>
                <a:cs typeface="Cambria Math"/>
              </a:rPr>
              <a:t>(</a:t>
            </a:r>
            <a:r>
              <a:rPr dirty="0" sz="1000" spc="-235">
                <a:latin typeface="Cambria Math"/>
                <a:cs typeface="Cambria Math"/>
              </a:rPr>
              <a:t>𝑓𝑓</a:t>
            </a:r>
            <a:r>
              <a:rPr dirty="0" sz="1000" spc="240">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355">
                <a:latin typeface="Cambria Math"/>
                <a:cs typeface="Cambria Math"/>
              </a:rPr>
              <a:t>𝑓𝑓</a:t>
            </a:r>
            <a:r>
              <a:rPr dirty="0" sz="1000" spc="60">
                <a:latin typeface="Cambria Math"/>
                <a:cs typeface="Cambria Math"/>
              </a:rPr>
              <a:t> </a:t>
            </a:r>
            <a:r>
              <a:rPr dirty="0" baseline="2777" sz="1500" spc="-352">
                <a:latin typeface="Cambria Math"/>
                <a:cs typeface="Cambria Math"/>
              </a:rPr>
              <a:t>)</a:t>
            </a:r>
            <a:r>
              <a:rPr dirty="0" sz="1000" spc="-235">
                <a:latin typeface="Cambria Math"/>
                <a:cs typeface="Cambria Math"/>
              </a:rPr>
              <a:t>𝐾𝐾</a:t>
            </a:r>
            <a:endParaRPr sz="1000">
              <a:latin typeface="Cambria Math"/>
              <a:cs typeface="Cambria Math"/>
            </a:endParaRPr>
          </a:p>
        </p:txBody>
      </p:sp>
      <p:sp>
        <p:nvSpPr>
          <p:cNvPr id="35" name="object 35"/>
          <p:cNvSpPr txBox="1"/>
          <p:nvPr/>
        </p:nvSpPr>
        <p:spPr>
          <a:xfrm>
            <a:off x="3176016" y="4269740"/>
            <a:ext cx="1537970" cy="177800"/>
          </a:xfrm>
          <a:prstGeom prst="rect">
            <a:avLst/>
          </a:prstGeom>
        </p:spPr>
        <p:txBody>
          <a:bodyPr wrap="square" lIns="0" tIns="12065" rIns="0" bIns="0" rtlCol="0" vert="horz">
            <a:spAutoFit/>
          </a:bodyPr>
          <a:lstStyle/>
          <a:p>
            <a:pPr marL="38100">
              <a:lnSpc>
                <a:spcPct val="100000"/>
              </a:lnSpc>
              <a:spcBef>
                <a:spcPts val="95"/>
              </a:spcBef>
              <a:tabLst>
                <a:tab pos="444500" algn="l"/>
                <a:tab pos="1414145" algn="l"/>
              </a:tabLst>
            </a:pPr>
            <a:r>
              <a:rPr dirty="0" sz="700" spc="-175">
                <a:latin typeface="Cambria Math"/>
                <a:cs typeface="Cambria Math"/>
              </a:rPr>
              <a:t>𝑑𝑑𝑝𝑝𝑅𝑅𝑆𝑆	</a:t>
            </a:r>
            <a:r>
              <a:rPr dirty="0" baseline="-25000" sz="1500" spc="-405">
                <a:latin typeface="Cambria Math"/>
                <a:cs typeface="Cambria Math"/>
              </a:rPr>
              <a:t>𝐸𝐸</a:t>
            </a:r>
            <a:r>
              <a:rPr dirty="0" baseline="-51587" sz="1050" spc="-405">
                <a:latin typeface="Cambria Math"/>
                <a:cs typeface="Cambria Math"/>
              </a:rPr>
              <a:t>𝑐𝑐𝑔𝑔</a:t>
            </a:r>
            <a:r>
              <a:rPr dirty="0" baseline="-51587" sz="1050" spc="690">
                <a:latin typeface="Cambria Math"/>
                <a:cs typeface="Cambria Math"/>
              </a:rPr>
              <a:t> </a:t>
            </a:r>
            <a:r>
              <a:rPr dirty="0" sz="700" spc="-185">
                <a:latin typeface="Cambria Math"/>
                <a:cs typeface="Cambria Math"/>
              </a:rPr>
              <a:t>𝑐𝑐𝑔𝑔𝑑𝑑</a:t>
            </a:r>
            <a:r>
              <a:rPr dirty="0" sz="700" spc="620">
                <a:latin typeface="Cambria Math"/>
                <a:cs typeface="Cambria Math"/>
              </a:rPr>
              <a:t> </a:t>
            </a:r>
            <a:r>
              <a:rPr dirty="0" sz="700" spc="-114">
                <a:latin typeface="Cambria Math"/>
                <a:cs typeface="Cambria Math"/>
              </a:rPr>
              <a:t>𝑠𝑠                     </a:t>
            </a:r>
            <a:r>
              <a:rPr dirty="0" sz="700" spc="-100">
                <a:latin typeface="Cambria Math"/>
                <a:cs typeface="Cambria Math"/>
              </a:rPr>
              <a:t> </a:t>
            </a:r>
            <a:r>
              <a:rPr dirty="0" sz="700" spc="40">
                <a:latin typeface="Cambria Math"/>
                <a:cs typeface="Cambria Math"/>
              </a:rPr>
              <a:t>ℎ   </a:t>
            </a:r>
            <a:r>
              <a:rPr dirty="0" sz="700" spc="90">
                <a:latin typeface="Cambria Math"/>
                <a:cs typeface="Cambria Math"/>
              </a:rPr>
              <a:t> </a:t>
            </a:r>
            <a:r>
              <a:rPr dirty="0" sz="700" spc="-310">
                <a:latin typeface="Cambria Math"/>
                <a:cs typeface="Cambria Math"/>
              </a:rPr>
              <a:t>𝑔𝑔	</a:t>
            </a:r>
            <a:r>
              <a:rPr dirty="0" sz="700" spc="-195">
                <a:latin typeface="Cambria Math"/>
                <a:cs typeface="Cambria Math"/>
              </a:rPr>
              <a:t>𝑔𝑔ℎ</a:t>
            </a:r>
            <a:endParaRPr sz="700">
              <a:latin typeface="Cambria Math"/>
              <a:cs typeface="Cambria Math"/>
            </a:endParaRPr>
          </a:p>
        </p:txBody>
      </p:sp>
      <p:sp>
        <p:nvSpPr>
          <p:cNvPr id="36" name="object 36"/>
          <p:cNvSpPr/>
          <p:nvPr/>
        </p:nvSpPr>
        <p:spPr>
          <a:xfrm>
            <a:off x="2962655" y="6592061"/>
            <a:ext cx="550545" cy="0"/>
          </a:xfrm>
          <a:custGeom>
            <a:avLst/>
            <a:gdLst/>
            <a:ahLst/>
            <a:cxnLst/>
            <a:rect l="l" t="t" r="r" b="b"/>
            <a:pathLst>
              <a:path w="550545" h="0">
                <a:moveTo>
                  <a:pt x="0" y="0"/>
                </a:moveTo>
                <a:lnTo>
                  <a:pt x="550164" y="0"/>
                </a:lnTo>
              </a:path>
            </a:pathLst>
          </a:custGeom>
          <a:ln w="7620">
            <a:solidFill>
              <a:srgbClr val="000000"/>
            </a:solidFill>
          </a:ln>
        </p:spPr>
        <p:txBody>
          <a:bodyPr wrap="square" lIns="0" tIns="0" rIns="0" bIns="0" rtlCol="0"/>
          <a:lstStyle/>
          <a:p/>
        </p:txBody>
      </p:sp>
      <p:sp>
        <p:nvSpPr>
          <p:cNvPr id="37" name="object 37"/>
          <p:cNvSpPr/>
          <p:nvPr/>
        </p:nvSpPr>
        <p:spPr>
          <a:xfrm>
            <a:off x="2993135" y="6957821"/>
            <a:ext cx="550545" cy="0"/>
          </a:xfrm>
          <a:custGeom>
            <a:avLst/>
            <a:gdLst/>
            <a:ahLst/>
            <a:cxnLst/>
            <a:rect l="l" t="t" r="r" b="b"/>
            <a:pathLst>
              <a:path w="550545" h="0">
                <a:moveTo>
                  <a:pt x="0" y="0"/>
                </a:moveTo>
                <a:lnTo>
                  <a:pt x="550163" y="0"/>
                </a:lnTo>
              </a:path>
            </a:pathLst>
          </a:custGeom>
          <a:ln w="7619">
            <a:solidFill>
              <a:srgbClr val="000000"/>
            </a:solidFill>
          </a:ln>
        </p:spPr>
        <p:txBody>
          <a:bodyPr wrap="square" lIns="0" tIns="0" rIns="0" bIns="0" rtlCol="0"/>
          <a:lstStyle/>
          <a:p/>
        </p:txBody>
      </p:sp>
      <p:sp>
        <p:nvSpPr>
          <p:cNvPr id="38" name="object 38"/>
          <p:cNvSpPr txBox="1"/>
          <p:nvPr/>
        </p:nvSpPr>
        <p:spPr>
          <a:xfrm>
            <a:off x="609563" y="4482544"/>
            <a:ext cx="6386830" cy="3411854"/>
          </a:xfrm>
          <a:prstGeom prst="rect">
            <a:avLst/>
          </a:prstGeom>
        </p:spPr>
        <p:txBody>
          <a:bodyPr wrap="square" lIns="0" tIns="82550" rIns="0" bIns="0" rtlCol="0" vert="horz">
            <a:spAutoFit/>
          </a:bodyPr>
          <a:lstStyle/>
          <a:p>
            <a:pPr algn="ctr" marL="166370">
              <a:lnSpc>
                <a:spcPct val="100000"/>
              </a:lnSpc>
              <a:spcBef>
                <a:spcPts val="650"/>
              </a:spcBef>
            </a:pPr>
            <a:r>
              <a:rPr dirty="0" sz="1000" spc="-240">
                <a:latin typeface="Cambria Math"/>
                <a:cs typeface="Cambria Math"/>
              </a:rPr>
              <a:t>𝜓𝜓</a:t>
            </a:r>
            <a:r>
              <a:rPr dirty="0" baseline="-15873" sz="1050" spc="-359">
                <a:latin typeface="Cambria Math"/>
                <a:cs typeface="Cambria Math"/>
              </a:rPr>
              <a:t>𝑠𝑠</a:t>
            </a:r>
            <a:r>
              <a:rPr dirty="0" baseline="-15873" sz="1050" spc="-150">
                <a:latin typeface="Cambria Math"/>
                <a:cs typeface="Cambria Math"/>
              </a:rPr>
              <a:t> </a:t>
            </a:r>
            <a:r>
              <a:rPr dirty="0" baseline="2777" sz="1500" spc="-187">
                <a:latin typeface="Cambria Math"/>
                <a:cs typeface="Cambria Math"/>
              </a:rPr>
              <a:t>(</a:t>
            </a:r>
            <a:r>
              <a:rPr dirty="0" sz="1000" spc="-125">
                <a:latin typeface="Cambria Math"/>
                <a:cs typeface="Cambria Math"/>
              </a:rPr>
              <a:t>𝑓𝑓</a:t>
            </a:r>
            <a:r>
              <a:rPr dirty="0" baseline="-15873" sz="1050" spc="-187">
                <a:latin typeface="Cambria Math"/>
                <a:cs typeface="Cambria Math"/>
              </a:rPr>
              <a:t>ℎ</a:t>
            </a:r>
            <a:r>
              <a:rPr dirty="0" sz="1000" spc="-125">
                <a:latin typeface="Cambria Math"/>
                <a:cs typeface="Cambria Math"/>
              </a:rPr>
              <a:t>, </a:t>
            </a:r>
            <a:r>
              <a:rPr dirty="0" sz="1000" spc="-260">
                <a:latin typeface="Cambria Math"/>
                <a:cs typeface="Cambria Math"/>
              </a:rPr>
              <a:t>𝑓𝑓</a:t>
            </a:r>
            <a:r>
              <a:rPr dirty="0" baseline="-15873" sz="1050" spc="-390">
                <a:latin typeface="Cambria Math"/>
                <a:cs typeface="Cambria Math"/>
              </a:rPr>
              <a:t>𝑔𝑔</a:t>
            </a:r>
            <a:r>
              <a:rPr dirty="0" baseline="2777" sz="1500" spc="-390">
                <a:latin typeface="Cambria Math"/>
                <a:cs typeface="Cambria Math"/>
              </a:rPr>
              <a:t>)</a:t>
            </a:r>
            <a:r>
              <a:rPr dirty="0" baseline="2777" sz="1500" spc="89">
                <a:latin typeface="Cambria Math"/>
                <a:cs typeface="Cambria Math"/>
              </a:rPr>
              <a:t> </a:t>
            </a:r>
            <a:r>
              <a:rPr dirty="0" sz="1000" spc="-5">
                <a:latin typeface="Cambria Math"/>
                <a:cs typeface="Cambria Math"/>
              </a:rPr>
              <a:t>= </a:t>
            </a:r>
            <a:r>
              <a:rPr dirty="0" sz="1000">
                <a:latin typeface="Cambria Math"/>
                <a:cs typeface="Cambria Math"/>
              </a:rPr>
              <a:t>1.9</a:t>
            </a:r>
            <a:r>
              <a:rPr dirty="0" baseline="2777" sz="1500">
                <a:latin typeface="Cambria Math"/>
                <a:cs typeface="Cambria Math"/>
              </a:rPr>
              <a:t>(</a:t>
            </a:r>
            <a:r>
              <a:rPr dirty="0" sz="1000">
                <a:latin typeface="Cambria Math"/>
                <a:cs typeface="Cambria Math"/>
              </a:rPr>
              <a:t>1.04</a:t>
            </a:r>
            <a:r>
              <a:rPr dirty="0" baseline="2777" sz="1500">
                <a:latin typeface="Cambria Math"/>
                <a:cs typeface="Cambria Math"/>
              </a:rPr>
              <a:t>)(</a:t>
            </a:r>
            <a:r>
              <a:rPr dirty="0" sz="1000">
                <a:latin typeface="Cambria Math"/>
                <a:cs typeface="Cambria Math"/>
              </a:rPr>
              <a:t>0.96</a:t>
            </a:r>
            <a:r>
              <a:rPr dirty="0" baseline="2777" sz="1500">
                <a:latin typeface="Cambria Math"/>
                <a:cs typeface="Cambria Math"/>
              </a:rPr>
              <a:t>)(</a:t>
            </a:r>
            <a:r>
              <a:rPr dirty="0" sz="1000">
                <a:latin typeface="Cambria Math"/>
                <a:cs typeface="Cambria Math"/>
              </a:rPr>
              <a:t>0.61</a:t>
            </a:r>
            <a:r>
              <a:rPr dirty="0" baseline="2777" sz="1500">
                <a:latin typeface="Cambria Math"/>
                <a:cs typeface="Cambria Math"/>
              </a:rPr>
              <a:t>)(</a:t>
            </a:r>
            <a:r>
              <a:rPr dirty="0" sz="1000">
                <a:latin typeface="Cambria Math"/>
                <a:cs typeface="Cambria Math"/>
              </a:rPr>
              <a:t>0.223</a:t>
            </a:r>
            <a:r>
              <a:rPr dirty="0" baseline="2777" sz="1500">
                <a:latin typeface="Cambria Math"/>
                <a:cs typeface="Cambria Math"/>
              </a:rPr>
              <a:t>)(</a:t>
            </a:r>
            <a:r>
              <a:rPr dirty="0" sz="1000">
                <a:latin typeface="Cambria Math"/>
                <a:cs typeface="Cambria Math"/>
              </a:rPr>
              <a:t>1</a:t>
            </a:r>
            <a:r>
              <a:rPr dirty="0" baseline="2777" sz="1500">
                <a:latin typeface="Cambria Math"/>
                <a:cs typeface="Cambria Math"/>
              </a:rPr>
              <a:t>)</a:t>
            </a:r>
            <a:r>
              <a:rPr dirty="0" baseline="27777" sz="1050">
                <a:latin typeface="Cambria Math"/>
                <a:cs typeface="Cambria Math"/>
              </a:rPr>
              <a:t>−0.118 </a:t>
            </a:r>
            <a:r>
              <a:rPr dirty="0" sz="1000" spc="-5">
                <a:latin typeface="Cambria Math"/>
                <a:cs typeface="Cambria Math"/>
              </a:rPr>
              <a:t>=</a:t>
            </a:r>
            <a:r>
              <a:rPr dirty="0" sz="1000" spc="-110">
                <a:latin typeface="Cambria Math"/>
                <a:cs typeface="Cambria Math"/>
              </a:rPr>
              <a:t> </a:t>
            </a:r>
            <a:r>
              <a:rPr dirty="0" sz="1000" spc="-5">
                <a:latin typeface="Cambria Math"/>
                <a:cs typeface="Cambria Math"/>
              </a:rPr>
              <a:t>0.257</a:t>
            </a:r>
            <a:endParaRPr sz="1000">
              <a:latin typeface="Cambria Math"/>
              <a:cs typeface="Cambria Math"/>
            </a:endParaRPr>
          </a:p>
          <a:p>
            <a:pPr marL="76200">
              <a:lnSpc>
                <a:spcPct val="100000"/>
              </a:lnSpc>
              <a:spcBef>
                <a:spcPts val="555"/>
              </a:spcBef>
            </a:pPr>
            <a:r>
              <a:rPr dirty="0" sz="1000" spc="-5">
                <a:latin typeface="Times New Roman"/>
                <a:cs typeface="Times New Roman"/>
              </a:rPr>
              <a:t>From the elastic shortening </a:t>
            </a:r>
            <a:r>
              <a:rPr dirty="0" sz="1000" spc="-10">
                <a:latin typeface="Times New Roman"/>
                <a:cs typeface="Times New Roman"/>
              </a:rPr>
              <a:t>loss </a:t>
            </a:r>
            <a:r>
              <a:rPr dirty="0" sz="1000" spc="-5">
                <a:latin typeface="Times New Roman"/>
                <a:cs typeface="Times New Roman"/>
              </a:rPr>
              <a:t>calculated in</a:t>
            </a:r>
            <a:r>
              <a:rPr dirty="0" sz="1000" spc="40">
                <a:latin typeface="Times New Roman"/>
                <a:cs typeface="Times New Roman"/>
              </a:rPr>
              <a:t> </a:t>
            </a:r>
            <a:r>
              <a:rPr dirty="0" sz="1000" spc="-5">
                <a:latin typeface="Times New Roman"/>
                <a:cs typeface="Times New Roman"/>
              </a:rPr>
              <a:t>4.4.1.2</a:t>
            </a:r>
            <a:endParaRPr sz="1000">
              <a:latin typeface="Times New Roman"/>
              <a:cs typeface="Times New Roman"/>
            </a:endParaRPr>
          </a:p>
          <a:p>
            <a:pPr algn="ctr" marL="160655">
              <a:lnSpc>
                <a:spcPct val="100000"/>
              </a:lnSpc>
              <a:spcBef>
                <a:spcPts val="575"/>
              </a:spcBef>
            </a:pPr>
            <a:r>
              <a:rPr dirty="0" sz="1000" spc="-190">
                <a:latin typeface="Cambria Math"/>
                <a:cs typeface="Cambria Math"/>
              </a:rPr>
              <a:t>𝑓𝑓</a:t>
            </a:r>
            <a:r>
              <a:rPr dirty="0" baseline="-15873" sz="1050" spc="-284">
                <a:latin typeface="Cambria Math"/>
                <a:cs typeface="Cambria Math"/>
              </a:rPr>
              <a:t>𝑐𝑐𝑔𝑔𝑑𝑑−𝑑𝑑𝑒𝑒𝑔𝑔𝑐𝑐</a:t>
            </a:r>
            <a:r>
              <a:rPr dirty="0" baseline="-15873" sz="1050" spc="225">
                <a:latin typeface="Cambria Math"/>
                <a:cs typeface="Cambria Math"/>
              </a:rPr>
              <a:t> </a:t>
            </a:r>
            <a:r>
              <a:rPr dirty="0" sz="1000" spc="-5">
                <a:latin typeface="Cambria Math"/>
                <a:cs typeface="Cambria Math"/>
              </a:rPr>
              <a:t>= </a:t>
            </a:r>
            <a:r>
              <a:rPr dirty="0" sz="1000">
                <a:latin typeface="Cambria Math"/>
                <a:cs typeface="Cambria Math"/>
              </a:rPr>
              <a:t>3.984</a:t>
            </a:r>
            <a:r>
              <a:rPr dirty="0" sz="1000" spc="10">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algn="ctr" marL="160655">
              <a:lnSpc>
                <a:spcPct val="100000"/>
              </a:lnSpc>
              <a:spcBef>
                <a:spcPts val="695"/>
              </a:spcBef>
            </a:pPr>
            <a:r>
              <a:rPr dirty="0" sz="1000" spc="-190">
                <a:latin typeface="Cambria Math"/>
                <a:cs typeface="Cambria Math"/>
              </a:rPr>
              <a:t>𝑓𝑓</a:t>
            </a:r>
            <a:r>
              <a:rPr dirty="0" baseline="-15873" sz="1050" spc="-284">
                <a:latin typeface="Cambria Math"/>
                <a:cs typeface="Cambria Math"/>
              </a:rPr>
              <a:t>𝑐𝑐𝑔𝑔𝑑𝑑−𝑑𝑑𝑒𝑒𝑐𝑐𝑑𝑑</a:t>
            </a:r>
            <a:r>
              <a:rPr dirty="0" baseline="-15873" sz="1050" spc="262">
                <a:latin typeface="Cambria Math"/>
                <a:cs typeface="Cambria Math"/>
              </a:rPr>
              <a:t> </a:t>
            </a:r>
            <a:r>
              <a:rPr dirty="0" sz="1000" spc="-5">
                <a:latin typeface="Cambria Math"/>
                <a:cs typeface="Cambria Math"/>
              </a:rPr>
              <a:t>= 1.397</a:t>
            </a:r>
            <a:r>
              <a:rPr dirty="0" sz="1000" spc="60">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marL="76200">
              <a:lnSpc>
                <a:spcPct val="100000"/>
              </a:lnSpc>
              <a:spcBef>
                <a:spcPts val="660"/>
              </a:spcBef>
            </a:pPr>
            <a:r>
              <a:rPr dirty="0" sz="1000" spc="-5">
                <a:latin typeface="Times New Roman"/>
                <a:cs typeface="Times New Roman"/>
              </a:rPr>
              <a:t>After multiple iterations in</a:t>
            </a:r>
            <a:r>
              <a:rPr dirty="0" sz="1000" spc="15">
                <a:latin typeface="Times New Roman"/>
                <a:cs typeface="Times New Roman"/>
              </a:rPr>
              <a:t> </a:t>
            </a:r>
            <a:r>
              <a:rPr dirty="0" sz="1000" spc="-5">
                <a:latin typeface="Times New Roman"/>
                <a:cs typeface="Times New Roman"/>
              </a:rPr>
              <a:t>PGSuper</a:t>
            </a:r>
            <a:endParaRPr sz="1000">
              <a:latin typeface="Times New Roman"/>
              <a:cs typeface="Times New Roman"/>
            </a:endParaRPr>
          </a:p>
          <a:p>
            <a:pPr algn="ctr" marL="160655">
              <a:lnSpc>
                <a:spcPct val="100000"/>
              </a:lnSpc>
              <a:spcBef>
                <a:spcPts val="575"/>
              </a:spcBef>
            </a:pPr>
            <a:r>
              <a:rPr dirty="0" sz="1000" spc="-190">
                <a:latin typeface="Cambria Math"/>
                <a:cs typeface="Cambria Math"/>
              </a:rPr>
              <a:t>𝑓𝑓</a:t>
            </a:r>
            <a:r>
              <a:rPr dirty="0" baseline="-15873" sz="1050" spc="-284">
                <a:latin typeface="Cambria Math"/>
                <a:cs typeface="Cambria Math"/>
              </a:rPr>
              <a:t>𝑐𝑐𝑔𝑔𝑑𝑑−𝑑𝑑𝑒𝑒𝑔𝑔𝑐𝑐</a:t>
            </a:r>
            <a:r>
              <a:rPr dirty="0" baseline="-15873" sz="1050" spc="225">
                <a:latin typeface="Cambria Math"/>
                <a:cs typeface="Cambria Math"/>
              </a:rPr>
              <a:t> </a:t>
            </a:r>
            <a:r>
              <a:rPr dirty="0" sz="1000" spc="-5">
                <a:latin typeface="Cambria Math"/>
                <a:cs typeface="Cambria Math"/>
              </a:rPr>
              <a:t>= </a:t>
            </a:r>
            <a:r>
              <a:rPr dirty="0" sz="1000">
                <a:latin typeface="Cambria Math"/>
                <a:cs typeface="Cambria Math"/>
              </a:rPr>
              <a:t>3.945</a:t>
            </a:r>
            <a:r>
              <a:rPr dirty="0" sz="1000" spc="10">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algn="ctr" marL="160655">
              <a:lnSpc>
                <a:spcPct val="100000"/>
              </a:lnSpc>
              <a:spcBef>
                <a:spcPts val="695"/>
              </a:spcBef>
            </a:pPr>
            <a:r>
              <a:rPr dirty="0" sz="1000" spc="-190">
                <a:latin typeface="Cambria Math"/>
                <a:cs typeface="Cambria Math"/>
              </a:rPr>
              <a:t>𝑓𝑓</a:t>
            </a:r>
            <a:r>
              <a:rPr dirty="0" baseline="-15873" sz="1050" spc="-284">
                <a:latin typeface="Cambria Math"/>
                <a:cs typeface="Cambria Math"/>
              </a:rPr>
              <a:t>𝑐𝑐𝑔𝑔𝑑𝑑−𝑑𝑑𝑒𝑒𝑐𝑐𝑑𝑑</a:t>
            </a:r>
            <a:r>
              <a:rPr dirty="0" baseline="-15873" sz="1050" spc="262">
                <a:latin typeface="Cambria Math"/>
                <a:cs typeface="Cambria Math"/>
              </a:rPr>
              <a:t> </a:t>
            </a:r>
            <a:r>
              <a:rPr dirty="0" sz="1000" spc="-5">
                <a:latin typeface="Cambria Math"/>
                <a:cs typeface="Cambria Math"/>
              </a:rPr>
              <a:t>= 1.402</a:t>
            </a:r>
            <a:r>
              <a:rPr dirty="0" sz="1000" spc="60">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a:lnSpc>
                <a:spcPct val="100000"/>
              </a:lnSpc>
            </a:pPr>
            <a:endParaRPr sz="1100">
              <a:latin typeface="Cambria Math"/>
              <a:cs typeface="Cambria Math"/>
            </a:endParaRPr>
          </a:p>
          <a:p>
            <a:pPr>
              <a:lnSpc>
                <a:spcPct val="100000"/>
              </a:lnSpc>
              <a:spcBef>
                <a:spcPts val="30"/>
              </a:spcBef>
            </a:pPr>
            <a:endParaRPr sz="850">
              <a:latin typeface="Cambria Math"/>
              <a:cs typeface="Cambria Math"/>
            </a:endParaRPr>
          </a:p>
          <a:p>
            <a:pPr algn="ctr" marR="1127760">
              <a:lnSpc>
                <a:spcPts val="985"/>
              </a:lnSpc>
            </a:pPr>
            <a:r>
              <a:rPr dirty="0" sz="1000" spc="-150">
                <a:latin typeface="Cambria Math"/>
                <a:cs typeface="Cambria Math"/>
              </a:rPr>
              <a:t>28500𝑘𝑘𝑠𝑠𝑠𝑠</a:t>
            </a:r>
            <a:endParaRPr sz="1000">
              <a:latin typeface="Cambria Math"/>
              <a:cs typeface="Cambria Math"/>
            </a:endParaRPr>
          </a:p>
          <a:p>
            <a:pPr algn="ctr" marL="160655">
              <a:lnSpc>
                <a:spcPts val="985"/>
              </a:lnSpc>
            </a:pPr>
            <a:r>
              <a:rPr dirty="0" sz="1000" spc="-195">
                <a:latin typeface="Cambria Math"/>
                <a:cs typeface="Cambria Math"/>
              </a:rPr>
              <a:t>𝛥𝛥𝑓𝑓</a:t>
            </a:r>
            <a:r>
              <a:rPr dirty="0" baseline="-15873" sz="1050" spc="-292">
                <a:latin typeface="Cambria Math"/>
                <a:cs typeface="Cambria Math"/>
              </a:rPr>
              <a:t>𝑝𝑝𝑅𝑅𝑆𝑆−𝑑𝑑𝑒𝑒𝑔𝑔𝑐𝑐</a:t>
            </a:r>
            <a:r>
              <a:rPr dirty="0" baseline="-15873" sz="1050" spc="284">
                <a:latin typeface="Cambria Math"/>
                <a:cs typeface="Cambria Math"/>
              </a:rPr>
              <a:t> </a:t>
            </a:r>
            <a:r>
              <a:rPr dirty="0" sz="1000" spc="-5">
                <a:latin typeface="Cambria Math"/>
                <a:cs typeface="Cambria Math"/>
              </a:rPr>
              <a:t>= </a:t>
            </a:r>
            <a:r>
              <a:rPr dirty="0" baseline="-36111" sz="1500" spc="-209">
                <a:latin typeface="Cambria Math"/>
                <a:cs typeface="Cambria Math"/>
              </a:rPr>
              <a:t>5530.5𝑘𝑘𝑠𝑠𝑠𝑠 </a:t>
            </a:r>
            <a:r>
              <a:rPr dirty="0" baseline="2777" sz="1500" spc="-97">
                <a:latin typeface="Cambria Math"/>
                <a:cs typeface="Cambria Math"/>
              </a:rPr>
              <a:t>(</a:t>
            </a:r>
            <a:r>
              <a:rPr dirty="0" sz="1000" spc="-65">
                <a:latin typeface="Cambria Math"/>
                <a:cs typeface="Cambria Math"/>
              </a:rPr>
              <a:t>3.945𝑘𝑘𝑠𝑠𝑠𝑠</a:t>
            </a:r>
            <a:r>
              <a:rPr dirty="0" baseline="2777" sz="1500" spc="-97">
                <a:latin typeface="Cambria Math"/>
                <a:cs typeface="Cambria Math"/>
              </a:rPr>
              <a:t>)(</a:t>
            </a:r>
            <a:r>
              <a:rPr dirty="0" sz="1000" spc="-65">
                <a:latin typeface="Cambria Math"/>
                <a:cs typeface="Cambria Math"/>
              </a:rPr>
              <a:t>0.257</a:t>
            </a:r>
            <a:r>
              <a:rPr dirty="0" baseline="2777" sz="1500" spc="-97">
                <a:latin typeface="Cambria Math"/>
                <a:cs typeface="Cambria Math"/>
              </a:rPr>
              <a:t>)(</a:t>
            </a:r>
            <a:r>
              <a:rPr dirty="0" sz="1000" spc="-65">
                <a:latin typeface="Cambria Math"/>
                <a:cs typeface="Cambria Math"/>
              </a:rPr>
              <a:t>0.773</a:t>
            </a:r>
            <a:r>
              <a:rPr dirty="0" baseline="2777" sz="1500" spc="-97">
                <a:latin typeface="Cambria Math"/>
                <a:cs typeface="Cambria Math"/>
              </a:rPr>
              <a:t>) </a:t>
            </a:r>
            <a:r>
              <a:rPr dirty="0" sz="1000" spc="-5">
                <a:latin typeface="Cambria Math"/>
                <a:cs typeface="Cambria Math"/>
              </a:rPr>
              <a:t>=</a:t>
            </a:r>
            <a:r>
              <a:rPr dirty="0" sz="1000" spc="55">
                <a:latin typeface="Cambria Math"/>
                <a:cs typeface="Cambria Math"/>
              </a:rPr>
              <a:t> </a:t>
            </a:r>
            <a:r>
              <a:rPr dirty="0" sz="1000" spc="-155">
                <a:latin typeface="Cambria Math"/>
                <a:cs typeface="Cambria Math"/>
              </a:rPr>
              <a:t>4.033𝑘𝑘𝑠𝑠𝑠𝑠</a:t>
            </a:r>
            <a:endParaRPr sz="1000">
              <a:latin typeface="Cambria Math"/>
              <a:cs typeface="Cambria Math"/>
            </a:endParaRPr>
          </a:p>
          <a:p>
            <a:pPr algn="ctr" marR="1067435">
              <a:lnSpc>
                <a:spcPts val="985"/>
              </a:lnSpc>
              <a:spcBef>
                <a:spcPts val="915"/>
              </a:spcBef>
            </a:pPr>
            <a:r>
              <a:rPr dirty="0" sz="1000" spc="-150">
                <a:latin typeface="Cambria Math"/>
                <a:cs typeface="Cambria Math"/>
              </a:rPr>
              <a:t>28500𝑘𝑘𝑠𝑠𝑠𝑠</a:t>
            </a:r>
            <a:endParaRPr sz="1000">
              <a:latin typeface="Cambria Math"/>
              <a:cs typeface="Cambria Math"/>
            </a:endParaRPr>
          </a:p>
          <a:p>
            <a:pPr algn="ctr" marL="160655">
              <a:lnSpc>
                <a:spcPts val="985"/>
              </a:lnSpc>
            </a:pPr>
            <a:r>
              <a:rPr dirty="0" sz="1000" spc="-200">
                <a:latin typeface="Cambria Math"/>
                <a:cs typeface="Cambria Math"/>
              </a:rPr>
              <a:t>𝛥𝛥𝑓𝑓</a:t>
            </a:r>
            <a:r>
              <a:rPr dirty="0" baseline="-15873" sz="1050" spc="-300">
                <a:latin typeface="Cambria Math"/>
                <a:cs typeface="Cambria Math"/>
              </a:rPr>
              <a:t>𝑝𝑝𝑅𝑅𝑆𝑆−𝑑𝑑𝑒𝑒𝑐𝑐𝑑𝑑</a:t>
            </a:r>
            <a:r>
              <a:rPr dirty="0" baseline="-15873" sz="1050" spc="277">
                <a:latin typeface="Cambria Math"/>
                <a:cs typeface="Cambria Math"/>
              </a:rPr>
              <a:t> </a:t>
            </a:r>
            <a:r>
              <a:rPr dirty="0" sz="1000" spc="-5">
                <a:latin typeface="Cambria Math"/>
                <a:cs typeface="Cambria Math"/>
              </a:rPr>
              <a:t>= </a:t>
            </a:r>
            <a:r>
              <a:rPr dirty="0" baseline="-36111" sz="1500" spc="-209">
                <a:latin typeface="Cambria Math"/>
                <a:cs typeface="Cambria Math"/>
              </a:rPr>
              <a:t>5530.5𝑘𝑘𝑠𝑠𝑠𝑠 </a:t>
            </a:r>
            <a:r>
              <a:rPr dirty="0" baseline="2777" sz="1500" spc="-97">
                <a:latin typeface="Cambria Math"/>
                <a:cs typeface="Cambria Math"/>
              </a:rPr>
              <a:t>(</a:t>
            </a:r>
            <a:r>
              <a:rPr dirty="0" sz="1000" spc="-65">
                <a:latin typeface="Cambria Math"/>
                <a:cs typeface="Cambria Math"/>
              </a:rPr>
              <a:t>1.402𝑘𝑘𝑠𝑠𝑠𝑠</a:t>
            </a:r>
            <a:r>
              <a:rPr dirty="0" baseline="2777" sz="1500" spc="-97">
                <a:latin typeface="Cambria Math"/>
                <a:cs typeface="Cambria Math"/>
              </a:rPr>
              <a:t>)(</a:t>
            </a:r>
            <a:r>
              <a:rPr dirty="0" sz="1000" spc="-65">
                <a:latin typeface="Cambria Math"/>
                <a:cs typeface="Cambria Math"/>
              </a:rPr>
              <a:t>0.257</a:t>
            </a:r>
            <a:r>
              <a:rPr dirty="0" baseline="2777" sz="1500" spc="-97">
                <a:latin typeface="Cambria Math"/>
                <a:cs typeface="Cambria Math"/>
              </a:rPr>
              <a:t>)(</a:t>
            </a:r>
            <a:r>
              <a:rPr dirty="0" sz="1000" spc="-65">
                <a:latin typeface="Cambria Math"/>
                <a:cs typeface="Cambria Math"/>
              </a:rPr>
              <a:t>1.04</a:t>
            </a:r>
            <a:r>
              <a:rPr dirty="0" baseline="2777" sz="1500" spc="-97">
                <a:latin typeface="Cambria Math"/>
                <a:cs typeface="Cambria Math"/>
              </a:rPr>
              <a:t>) </a:t>
            </a:r>
            <a:r>
              <a:rPr dirty="0" sz="1000" spc="-5">
                <a:latin typeface="Cambria Math"/>
                <a:cs typeface="Cambria Math"/>
              </a:rPr>
              <a:t>=</a:t>
            </a:r>
            <a:r>
              <a:rPr dirty="0" sz="1000" spc="60">
                <a:latin typeface="Cambria Math"/>
                <a:cs typeface="Cambria Math"/>
              </a:rPr>
              <a:t> </a:t>
            </a:r>
            <a:r>
              <a:rPr dirty="0" sz="1000" spc="-155">
                <a:latin typeface="Cambria Math"/>
                <a:cs typeface="Cambria Math"/>
              </a:rPr>
              <a:t>1.921𝑘𝑘𝑠𝑠𝑠𝑠</a:t>
            </a:r>
            <a:endParaRPr sz="1000">
              <a:latin typeface="Cambria Math"/>
              <a:cs typeface="Cambria Math"/>
            </a:endParaRPr>
          </a:p>
          <a:p>
            <a:pPr>
              <a:lnSpc>
                <a:spcPct val="100000"/>
              </a:lnSpc>
              <a:spcBef>
                <a:spcPts val="15"/>
              </a:spcBef>
            </a:pPr>
            <a:endParaRPr sz="1350">
              <a:latin typeface="Cambria Math"/>
              <a:cs typeface="Cambria Math"/>
            </a:endParaRPr>
          </a:p>
          <a:p>
            <a:pPr marL="76200">
              <a:lnSpc>
                <a:spcPct val="100000"/>
              </a:lnSpc>
              <a:tabLst>
                <a:tab pos="624205" algn="l"/>
              </a:tabLst>
            </a:pPr>
            <a:r>
              <a:rPr dirty="0" sz="1200">
                <a:latin typeface="Times New Roman"/>
                <a:cs typeface="Times New Roman"/>
              </a:rPr>
              <a:t>4.5.1.5	</a:t>
            </a:r>
            <a:r>
              <a:rPr dirty="0" sz="1200" spc="-5" i="1">
                <a:latin typeface="Arial"/>
                <a:cs typeface="Arial"/>
              </a:rPr>
              <a:t>Relaxation </a:t>
            </a:r>
            <a:r>
              <a:rPr dirty="0" sz="1200" i="1">
                <a:latin typeface="Arial"/>
                <a:cs typeface="Arial"/>
              </a:rPr>
              <a:t>of </a:t>
            </a:r>
            <a:r>
              <a:rPr dirty="0" sz="1200" spc="-5" i="1">
                <a:latin typeface="Arial"/>
                <a:cs typeface="Arial"/>
              </a:rPr>
              <a:t>Prestressing</a:t>
            </a:r>
            <a:r>
              <a:rPr dirty="0" sz="1200" spc="-10" i="1">
                <a:latin typeface="Arial"/>
                <a:cs typeface="Arial"/>
              </a:rPr>
              <a:t> </a:t>
            </a:r>
            <a:r>
              <a:rPr dirty="0" sz="1200" spc="-5" i="1">
                <a:latin typeface="Arial"/>
                <a:cs typeface="Arial"/>
              </a:rPr>
              <a:t>Strands</a:t>
            </a:r>
            <a:endParaRPr sz="1200">
              <a:latin typeface="Arial"/>
              <a:cs typeface="Arial"/>
            </a:endParaRPr>
          </a:p>
          <a:p>
            <a:pPr marL="76200" marR="17780">
              <a:lnSpc>
                <a:spcPts val="1150"/>
              </a:lnSpc>
              <a:spcBef>
                <a:spcPts val="330"/>
              </a:spcBef>
            </a:pPr>
            <a:r>
              <a:rPr dirty="0" sz="1000" spc="-5">
                <a:latin typeface="Times New Roman"/>
                <a:cs typeface="Times New Roman"/>
              </a:rPr>
              <a:t>The girder concrete holds the prestressing strand in tension. The concrete undergoes creep and shrinkage deformations. The  strands are between two points that </a:t>
            </a:r>
            <a:r>
              <a:rPr dirty="0" sz="1000">
                <a:latin typeface="Times New Roman"/>
                <a:cs typeface="Times New Roman"/>
              </a:rPr>
              <a:t>move </a:t>
            </a:r>
            <a:r>
              <a:rPr dirty="0" sz="1000" spc="-5">
                <a:latin typeface="Times New Roman"/>
                <a:cs typeface="Times New Roman"/>
              </a:rPr>
              <a:t>toward </a:t>
            </a:r>
            <a:r>
              <a:rPr dirty="0" sz="1000">
                <a:latin typeface="Times New Roman"/>
                <a:cs typeface="Times New Roman"/>
              </a:rPr>
              <a:t>one </a:t>
            </a:r>
            <a:r>
              <a:rPr dirty="0" sz="1000" spc="-5">
                <a:latin typeface="Times New Roman"/>
                <a:cs typeface="Times New Roman"/>
              </a:rPr>
              <a:t>another. Relaxation occurs at a reduced rate compared </a:t>
            </a:r>
            <a:r>
              <a:rPr dirty="0" sz="1000" spc="-10">
                <a:latin typeface="Times New Roman"/>
                <a:cs typeface="Times New Roman"/>
              </a:rPr>
              <a:t>to </a:t>
            </a:r>
            <a:r>
              <a:rPr dirty="0" sz="1000" spc="-5">
                <a:latin typeface="Times New Roman"/>
                <a:cs typeface="Times New Roman"/>
              </a:rPr>
              <a:t>intrinsic  relaxation. The relaxation equations given </a:t>
            </a:r>
            <a:r>
              <a:rPr dirty="0" sz="1000" spc="-10">
                <a:latin typeface="Times New Roman"/>
                <a:cs typeface="Times New Roman"/>
              </a:rPr>
              <a:t>by </a:t>
            </a:r>
            <a:r>
              <a:rPr dirty="0" sz="1000" spc="-5">
                <a:latin typeface="Times New Roman"/>
                <a:cs typeface="Times New Roman"/>
              </a:rPr>
              <a:t>the AASHTO </a:t>
            </a:r>
            <a:r>
              <a:rPr dirty="0" sz="1000" spc="-10">
                <a:latin typeface="Times New Roman"/>
                <a:cs typeface="Times New Roman"/>
              </a:rPr>
              <a:t>LRFD </a:t>
            </a:r>
            <a:r>
              <a:rPr dirty="0" sz="1000" spc="-5">
                <a:latin typeface="Times New Roman"/>
                <a:cs typeface="Times New Roman"/>
              </a:rPr>
              <a:t>BDS are </a:t>
            </a:r>
            <a:r>
              <a:rPr dirty="0" sz="1000">
                <a:latin typeface="Times New Roman"/>
                <a:cs typeface="Times New Roman"/>
              </a:rPr>
              <a:t>for </a:t>
            </a:r>
            <a:r>
              <a:rPr dirty="0" sz="1000" spc="-5">
                <a:latin typeface="Times New Roman"/>
                <a:cs typeface="Times New Roman"/>
              </a:rPr>
              <a:t>reduced</a:t>
            </a:r>
            <a:r>
              <a:rPr dirty="0" sz="1000" spc="114">
                <a:latin typeface="Times New Roman"/>
                <a:cs typeface="Times New Roman"/>
              </a:rPr>
              <a:t> </a:t>
            </a:r>
            <a:r>
              <a:rPr dirty="0" sz="1000" spc="-5">
                <a:latin typeface="Times New Roman"/>
                <a:cs typeface="Times New Roman"/>
              </a:rPr>
              <a:t>relaxation.</a:t>
            </a:r>
            <a:endParaRPr sz="1000">
              <a:latin typeface="Times New Roman"/>
              <a:cs typeface="Times New Roman"/>
            </a:endParaRPr>
          </a:p>
        </p:txBody>
      </p:sp>
      <p:sp>
        <p:nvSpPr>
          <p:cNvPr id="39" name="object 39"/>
          <p:cNvSpPr txBox="1"/>
          <p:nvPr/>
        </p:nvSpPr>
        <p:spPr>
          <a:xfrm>
            <a:off x="1994966" y="8075168"/>
            <a:ext cx="65976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37">
                <a:latin typeface="Cambria Math"/>
                <a:cs typeface="Cambria Math"/>
              </a:rPr>
              <a:t>𝛥𝛥𝑓𝑓</a:t>
            </a:r>
            <a:r>
              <a:rPr dirty="0" sz="700" spc="-225">
                <a:latin typeface="Cambria Math"/>
                <a:cs typeface="Cambria Math"/>
              </a:rPr>
              <a:t>𝑑𝑑𝑅𝑅1𝑆𝑆</a:t>
            </a:r>
            <a:r>
              <a:rPr dirty="0" sz="700" spc="140">
                <a:latin typeface="Cambria Math"/>
                <a:cs typeface="Cambria Math"/>
              </a:rPr>
              <a:t> </a:t>
            </a:r>
            <a:r>
              <a:rPr dirty="0" baseline="11111" sz="1500" spc="-7">
                <a:latin typeface="Cambria Math"/>
                <a:cs typeface="Cambria Math"/>
              </a:rPr>
              <a:t>=</a:t>
            </a:r>
            <a:r>
              <a:rPr dirty="0" baseline="11111" sz="1500" spc="52">
                <a:latin typeface="Cambria Math"/>
                <a:cs typeface="Cambria Math"/>
              </a:rPr>
              <a:t> </a:t>
            </a:r>
            <a:r>
              <a:rPr dirty="0" baseline="11111" sz="1500" spc="-630">
                <a:latin typeface="Cambria Math"/>
                <a:cs typeface="Cambria Math"/>
              </a:rPr>
              <a:t>�</a:t>
            </a:r>
            <a:endParaRPr baseline="11111" sz="1500">
              <a:latin typeface="Cambria Math"/>
              <a:cs typeface="Cambria Math"/>
            </a:endParaRPr>
          </a:p>
        </p:txBody>
      </p:sp>
      <p:sp>
        <p:nvSpPr>
          <p:cNvPr id="40" name="object 40"/>
          <p:cNvSpPr txBox="1"/>
          <p:nvPr/>
        </p:nvSpPr>
        <p:spPr>
          <a:xfrm>
            <a:off x="2690876" y="8204707"/>
            <a:ext cx="74295" cy="132080"/>
          </a:xfrm>
          <a:prstGeom prst="rect">
            <a:avLst/>
          </a:prstGeom>
        </p:spPr>
        <p:txBody>
          <a:bodyPr wrap="square" lIns="0" tIns="12065" rIns="0" bIns="0" rtlCol="0" vert="horz">
            <a:spAutoFit/>
          </a:bodyPr>
          <a:lstStyle/>
          <a:p>
            <a:pPr marL="12700">
              <a:lnSpc>
                <a:spcPct val="100000"/>
              </a:lnSpc>
              <a:spcBef>
                <a:spcPts val="95"/>
              </a:spcBef>
            </a:pPr>
            <a:r>
              <a:rPr dirty="0" sz="700" spc="-345">
                <a:latin typeface="Cambria Math"/>
                <a:cs typeface="Cambria Math"/>
              </a:rPr>
              <a:t>𝐿𝐿</a:t>
            </a:r>
            <a:endParaRPr sz="700">
              <a:latin typeface="Cambria Math"/>
              <a:cs typeface="Cambria Math"/>
            </a:endParaRPr>
          </a:p>
        </p:txBody>
      </p:sp>
      <p:sp>
        <p:nvSpPr>
          <p:cNvPr id="41" name="object 41"/>
          <p:cNvSpPr txBox="1"/>
          <p:nvPr/>
        </p:nvSpPr>
        <p:spPr>
          <a:xfrm>
            <a:off x="2709173" y="8125420"/>
            <a:ext cx="57150" cy="132080"/>
          </a:xfrm>
          <a:prstGeom prst="rect">
            <a:avLst/>
          </a:prstGeom>
        </p:spPr>
        <p:txBody>
          <a:bodyPr wrap="square" lIns="0" tIns="12065" rIns="0" bIns="0" rtlCol="0" vert="horz">
            <a:spAutoFit/>
          </a:bodyPr>
          <a:lstStyle/>
          <a:p>
            <a:pPr marL="12700">
              <a:lnSpc>
                <a:spcPct val="100000"/>
              </a:lnSpc>
              <a:spcBef>
                <a:spcPts val="95"/>
              </a:spcBef>
            </a:pPr>
            <a:r>
              <a:rPr dirty="0" sz="700" spc="65">
                <a:latin typeface="Cambria Math"/>
                <a:cs typeface="Cambria Math"/>
              </a:rPr>
              <a:t>′</a:t>
            </a:r>
            <a:endParaRPr sz="700">
              <a:latin typeface="Cambria Math"/>
              <a:cs typeface="Cambria Math"/>
            </a:endParaRPr>
          </a:p>
        </p:txBody>
      </p:sp>
      <p:sp>
        <p:nvSpPr>
          <p:cNvPr id="42" name="object 42"/>
          <p:cNvSpPr/>
          <p:nvPr/>
        </p:nvSpPr>
        <p:spPr>
          <a:xfrm>
            <a:off x="2616707" y="8152638"/>
            <a:ext cx="153035" cy="0"/>
          </a:xfrm>
          <a:custGeom>
            <a:avLst/>
            <a:gdLst/>
            <a:ahLst/>
            <a:cxnLst/>
            <a:rect l="l" t="t" r="r" b="b"/>
            <a:pathLst>
              <a:path w="153035" h="0">
                <a:moveTo>
                  <a:pt x="0" y="0"/>
                </a:moveTo>
                <a:lnTo>
                  <a:pt x="152412" y="0"/>
                </a:lnTo>
              </a:path>
            </a:pathLst>
          </a:custGeom>
          <a:ln w="7619">
            <a:solidFill>
              <a:srgbClr val="000000"/>
            </a:solidFill>
          </a:ln>
        </p:spPr>
        <p:txBody>
          <a:bodyPr wrap="square" lIns="0" tIns="0" rIns="0" bIns="0" rtlCol="0"/>
          <a:lstStyle/>
          <a:p/>
        </p:txBody>
      </p:sp>
      <p:sp>
        <p:nvSpPr>
          <p:cNvPr id="43" name="object 43"/>
          <p:cNvSpPr txBox="1"/>
          <p:nvPr/>
        </p:nvSpPr>
        <p:spPr>
          <a:xfrm>
            <a:off x="2578647" y="7951723"/>
            <a:ext cx="822325" cy="177800"/>
          </a:xfrm>
          <a:prstGeom prst="rect">
            <a:avLst/>
          </a:prstGeom>
        </p:spPr>
        <p:txBody>
          <a:bodyPr wrap="square" lIns="0" tIns="12065" rIns="0" bIns="0" rtlCol="0" vert="horz">
            <a:spAutoFit/>
          </a:bodyPr>
          <a:lstStyle/>
          <a:p>
            <a:pPr marL="38100">
              <a:lnSpc>
                <a:spcPct val="100000"/>
              </a:lnSpc>
              <a:spcBef>
                <a:spcPts val="95"/>
              </a:spcBef>
            </a:pPr>
            <a:r>
              <a:rPr dirty="0" sz="1000" spc="-290">
                <a:latin typeface="Cambria Math"/>
                <a:cs typeface="Cambria Math"/>
              </a:rPr>
              <a:t>𝑓𝑓</a:t>
            </a:r>
            <a:r>
              <a:rPr dirty="0" baseline="-15873" sz="1050" spc="-434">
                <a:latin typeface="Cambria Math"/>
                <a:cs typeface="Cambria Math"/>
              </a:rPr>
              <a:t>𝑑𝑑𝑑𝑑</a:t>
            </a:r>
            <a:r>
              <a:rPr dirty="0" baseline="-15873" sz="1050" spc="75">
                <a:latin typeface="Cambria Math"/>
                <a:cs typeface="Cambria Math"/>
              </a:rPr>
              <a:t> </a:t>
            </a:r>
            <a:r>
              <a:rPr dirty="0" sz="1000" spc="-305">
                <a:latin typeface="Cambria Math"/>
                <a:cs typeface="Cambria Math"/>
              </a:rPr>
              <a:t>𝑘𝑘𝑐𝑐𝑔𝑔</a:t>
            </a:r>
            <a:r>
              <a:rPr dirty="0" sz="1000">
                <a:latin typeface="Cambria Math"/>
                <a:cs typeface="Cambria Math"/>
              </a:rPr>
              <a:t> </a:t>
            </a:r>
            <a:r>
              <a:rPr dirty="0" sz="1000" spc="-90">
                <a:latin typeface="Cambria Math"/>
                <a:cs typeface="Cambria Math"/>
              </a:rPr>
              <a:t>(24𝑓𝑓</a:t>
            </a:r>
            <a:r>
              <a:rPr dirty="0" baseline="-15873" sz="1050" spc="-135">
                <a:latin typeface="Cambria Math"/>
                <a:cs typeface="Cambria Math"/>
              </a:rPr>
              <a:t>ℎ</a:t>
            </a:r>
            <a:r>
              <a:rPr dirty="0" sz="1000" spc="-90">
                <a:latin typeface="Cambria Math"/>
                <a:cs typeface="Cambria Math"/>
              </a:rPr>
              <a:t>)</a:t>
            </a:r>
            <a:endParaRPr sz="1000">
              <a:latin typeface="Cambria Math"/>
              <a:cs typeface="Cambria Math"/>
            </a:endParaRPr>
          </a:p>
        </p:txBody>
      </p:sp>
      <p:sp>
        <p:nvSpPr>
          <p:cNvPr id="44" name="object 44"/>
          <p:cNvSpPr/>
          <p:nvPr/>
        </p:nvSpPr>
        <p:spPr>
          <a:xfrm>
            <a:off x="2790444" y="8152638"/>
            <a:ext cx="573405" cy="0"/>
          </a:xfrm>
          <a:custGeom>
            <a:avLst/>
            <a:gdLst/>
            <a:ahLst/>
            <a:cxnLst/>
            <a:rect l="l" t="t" r="r" b="b"/>
            <a:pathLst>
              <a:path w="573404" h="0">
                <a:moveTo>
                  <a:pt x="0" y="0"/>
                </a:moveTo>
                <a:lnTo>
                  <a:pt x="573036" y="0"/>
                </a:lnTo>
              </a:path>
            </a:pathLst>
          </a:custGeom>
          <a:ln w="7619">
            <a:solidFill>
              <a:srgbClr val="000000"/>
            </a:solidFill>
          </a:ln>
        </p:spPr>
        <p:txBody>
          <a:bodyPr wrap="square" lIns="0" tIns="0" rIns="0" bIns="0" rtlCol="0"/>
          <a:lstStyle/>
          <a:p/>
        </p:txBody>
      </p:sp>
      <p:sp>
        <p:nvSpPr>
          <p:cNvPr id="45" name="object 45"/>
          <p:cNvSpPr txBox="1"/>
          <p:nvPr/>
        </p:nvSpPr>
        <p:spPr>
          <a:xfrm>
            <a:off x="2613151" y="8134604"/>
            <a:ext cx="925830" cy="177800"/>
          </a:xfrm>
          <a:prstGeom prst="rect">
            <a:avLst/>
          </a:prstGeom>
        </p:spPr>
        <p:txBody>
          <a:bodyPr wrap="square" lIns="0" tIns="12065" rIns="0" bIns="0" rtlCol="0" vert="horz">
            <a:spAutoFit/>
          </a:bodyPr>
          <a:lstStyle/>
          <a:p>
            <a:pPr marL="12700">
              <a:lnSpc>
                <a:spcPct val="100000"/>
              </a:lnSpc>
              <a:spcBef>
                <a:spcPts val="95"/>
              </a:spcBef>
            </a:pPr>
            <a:r>
              <a:rPr dirty="0" sz="1000" spc="-355">
                <a:latin typeface="Cambria Math"/>
                <a:cs typeface="Cambria Math"/>
              </a:rPr>
              <a:t>𝐾𝐾</a:t>
            </a:r>
            <a:r>
              <a:rPr dirty="0" sz="1000" spc="560">
                <a:latin typeface="Cambria Math"/>
                <a:cs typeface="Cambria Math"/>
              </a:rPr>
              <a:t> </a:t>
            </a:r>
            <a:r>
              <a:rPr dirty="0" sz="1000" spc="-229">
                <a:latin typeface="Cambria Math"/>
                <a:cs typeface="Cambria Math"/>
              </a:rPr>
              <a:t>𝑘𝑘𝑐𝑐𝑔𝑔</a:t>
            </a:r>
            <a:r>
              <a:rPr dirty="0" baseline="2777" sz="1500" spc="-345">
                <a:latin typeface="Cambria Math"/>
                <a:cs typeface="Cambria Math"/>
              </a:rPr>
              <a:t>(</a:t>
            </a:r>
            <a:r>
              <a:rPr dirty="0" sz="1000" spc="-229">
                <a:latin typeface="Cambria Math"/>
                <a:cs typeface="Cambria Math"/>
              </a:rPr>
              <a:t>24𝑓𝑓</a:t>
            </a:r>
            <a:r>
              <a:rPr dirty="0" sz="1000" spc="65">
                <a:latin typeface="Cambria Math"/>
                <a:cs typeface="Cambria Math"/>
              </a:rPr>
              <a:t> </a:t>
            </a:r>
            <a:r>
              <a:rPr dirty="0" baseline="2777" sz="1500" spc="-7">
                <a:latin typeface="Cambria Math"/>
                <a:cs typeface="Cambria Math"/>
              </a:rPr>
              <a:t>)</a:t>
            </a:r>
            <a:r>
              <a:rPr dirty="0" baseline="2777" sz="1500" spc="75">
                <a:latin typeface="Cambria Math"/>
                <a:cs typeface="Cambria Math"/>
              </a:rPr>
              <a:t> </a:t>
            </a:r>
            <a:r>
              <a:rPr dirty="0" sz="1000" spc="-280">
                <a:latin typeface="Cambria Math"/>
                <a:cs typeface="Cambria Math"/>
              </a:rPr>
              <a:t>𝑓𝑓</a:t>
            </a:r>
            <a:endParaRPr sz="1000">
              <a:latin typeface="Cambria Math"/>
              <a:cs typeface="Cambria Math"/>
            </a:endParaRPr>
          </a:p>
        </p:txBody>
      </p:sp>
      <p:sp>
        <p:nvSpPr>
          <p:cNvPr id="46" name="object 46"/>
          <p:cNvSpPr txBox="1"/>
          <p:nvPr/>
        </p:nvSpPr>
        <p:spPr>
          <a:xfrm>
            <a:off x="3233420" y="8198611"/>
            <a:ext cx="394335" cy="132080"/>
          </a:xfrm>
          <a:prstGeom prst="rect">
            <a:avLst/>
          </a:prstGeom>
        </p:spPr>
        <p:txBody>
          <a:bodyPr wrap="square" lIns="0" tIns="12065" rIns="0" bIns="0" rtlCol="0" vert="horz">
            <a:spAutoFit/>
          </a:bodyPr>
          <a:lstStyle/>
          <a:p>
            <a:pPr marL="12700">
              <a:lnSpc>
                <a:spcPct val="100000"/>
              </a:lnSpc>
              <a:spcBef>
                <a:spcPts val="95"/>
              </a:spcBef>
              <a:tabLst>
                <a:tab pos="268605" algn="l"/>
              </a:tabLst>
            </a:pPr>
            <a:r>
              <a:rPr dirty="0" sz="700" spc="-505">
                <a:latin typeface="Cambria Math"/>
                <a:cs typeface="Cambria Math"/>
              </a:rPr>
              <a:t>𝑔𝑔</a:t>
            </a:r>
            <a:r>
              <a:rPr dirty="0" sz="700" spc="-505">
                <a:latin typeface="Cambria Math"/>
                <a:cs typeface="Cambria Math"/>
              </a:rPr>
              <a:t>	</a:t>
            </a:r>
            <a:r>
              <a:rPr dirty="0" sz="700" spc="-325">
                <a:latin typeface="Cambria Math"/>
                <a:cs typeface="Cambria Math"/>
              </a:rPr>
              <a:t>𝑑</a:t>
            </a:r>
            <a:r>
              <a:rPr dirty="0" sz="700" spc="-320">
                <a:latin typeface="Cambria Math"/>
                <a:cs typeface="Cambria Math"/>
              </a:rPr>
              <a:t>𝑑</a:t>
            </a:r>
            <a:r>
              <a:rPr dirty="0" sz="700" spc="-305">
                <a:latin typeface="Cambria Math"/>
                <a:cs typeface="Cambria Math"/>
              </a:rPr>
              <a:t>𝑝𝑝</a:t>
            </a:r>
            <a:endParaRPr sz="700">
              <a:latin typeface="Cambria Math"/>
              <a:cs typeface="Cambria Math"/>
            </a:endParaRPr>
          </a:p>
        </p:txBody>
      </p:sp>
      <p:sp>
        <p:nvSpPr>
          <p:cNvPr id="47" name="object 47"/>
          <p:cNvSpPr/>
          <p:nvPr/>
        </p:nvSpPr>
        <p:spPr>
          <a:xfrm>
            <a:off x="3456432" y="8152638"/>
            <a:ext cx="165100" cy="0"/>
          </a:xfrm>
          <a:custGeom>
            <a:avLst/>
            <a:gdLst/>
            <a:ahLst/>
            <a:cxnLst/>
            <a:rect l="l" t="t" r="r" b="b"/>
            <a:pathLst>
              <a:path w="165100" h="0">
                <a:moveTo>
                  <a:pt x="0" y="0"/>
                </a:moveTo>
                <a:lnTo>
                  <a:pt x="164591" y="0"/>
                </a:lnTo>
              </a:path>
            </a:pathLst>
          </a:custGeom>
          <a:ln w="7619">
            <a:solidFill>
              <a:srgbClr val="000000"/>
            </a:solidFill>
          </a:ln>
        </p:spPr>
        <p:txBody>
          <a:bodyPr wrap="square" lIns="0" tIns="0" rIns="0" bIns="0" rtlCol="0"/>
          <a:lstStyle/>
          <a:p/>
        </p:txBody>
      </p:sp>
      <p:sp>
        <p:nvSpPr>
          <p:cNvPr id="48" name="object 48"/>
          <p:cNvSpPr txBox="1"/>
          <p:nvPr/>
        </p:nvSpPr>
        <p:spPr>
          <a:xfrm>
            <a:off x="3370579" y="8049259"/>
            <a:ext cx="1036319" cy="177800"/>
          </a:xfrm>
          <a:prstGeom prst="rect">
            <a:avLst/>
          </a:prstGeom>
        </p:spPr>
        <p:txBody>
          <a:bodyPr wrap="square" lIns="0" tIns="12065" rIns="0" bIns="0" rtlCol="0" vert="horz">
            <a:spAutoFit/>
          </a:bodyPr>
          <a:lstStyle/>
          <a:p>
            <a:pPr marL="12700">
              <a:lnSpc>
                <a:spcPct val="100000"/>
              </a:lnSpc>
              <a:spcBef>
                <a:spcPts val="95"/>
              </a:spcBef>
              <a:tabLst>
                <a:tab pos="278765" algn="l"/>
              </a:tabLst>
            </a:pPr>
            <a:r>
              <a:rPr dirty="0" sz="1000" spc="-135">
                <a:latin typeface="Cambria Math"/>
                <a:cs typeface="Cambria Math"/>
              </a:rPr>
              <a:t>�	</a:t>
            </a:r>
            <a:r>
              <a:rPr dirty="0" sz="1000" spc="-5">
                <a:latin typeface="Cambria Math"/>
                <a:cs typeface="Cambria Math"/>
              </a:rPr>
              <a:t>− </a:t>
            </a:r>
            <a:r>
              <a:rPr dirty="0" sz="1000" spc="-95">
                <a:latin typeface="Cambria Math"/>
                <a:cs typeface="Cambria Math"/>
              </a:rPr>
              <a:t>0.55�� </a:t>
            </a:r>
            <a:r>
              <a:rPr dirty="0" sz="1000" spc="-215">
                <a:latin typeface="Cambria Math"/>
                <a:cs typeface="Cambria Math"/>
              </a:rPr>
              <a:t>�1 </a:t>
            </a:r>
            <a:r>
              <a:rPr dirty="0" sz="1000" spc="-625">
                <a:latin typeface="Cambria Math"/>
                <a:cs typeface="Cambria Math"/>
              </a:rPr>
              <a:t>−</a:t>
            </a:r>
            <a:endParaRPr sz="1000">
              <a:latin typeface="Cambria Math"/>
              <a:cs typeface="Cambria Math"/>
            </a:endParaRPr>
          </a:p>
        </p:txBody>
      </p:sp>
      <p:sp>
        <p:nvSpPr>
          <p:cNvPr id="49" name="object 49"/>
          <p:cNvSpPr txBox="1"/>
          <p:nvPr/>
        </p:nvSpPr>
        <p:spPr>
          <a:xfrm>
            <a:off x="3411663" y="7976107"/>
            <a:ext cx="2136775" cy="177800"/>
          </a:xfrm>
          <a:prstGeom prst="rect">
            <a:avLst/>
          </a:prstGeom>
        </p:spPr>
        <p:txBody>
          <a:bodyPr wrap="square" lIns="0" tIns="12065" rIns="0" bIns="0" rtlCol="0" vert="horz">
            <a:spAutoFit/>
          </a:bodyPr>
          <a:lstStyle/>
          <a:p>
            <a:pPr marL="50800">
              <a:lnSpc>
                <a:spcPct val="100000"/>
              </a:lnSpc>
              <a:spcBef>
                <a:spcPts val="95"/>
              </a:spcBef>
              <a:tabLst>
                <a:tab pos="1010285" algn="l"/>
              </a:tabLst>
            </a:pPr>
            <a:r>
              <a:rPr dirty="0" baseline="11111" sz="1500" spc="-434">
                <a:latin typeface="Cambria Math"/>
                <a:cs typeface="Cambria Math"/>
              </a:rPr>
              <a:t>𝑓𝑓</a:t>
            </a:r>
            <a:r>
              <a:rPr dirty="0" sz="700" spc="-290">
                <a:latin typeface="Cambria Math"/>
                <a:cs typeface="Cambria Math"/>
              </a:rPr>
              <a:t>𝑑𝑑𝑑𝑑	</a:t>
            </a:r>
            <a:r>
              <a:rPr dirty="0" baseline="11111" sz="1500" spc="-345">
                <a:latin typeface="Cambria Math"/>
                <a:cs typeface="Cambria Math"/>
              </a:rPr>
              <a:t>3�𝛥𝛥𝑓𝑓</a:t>
            </a:r>
            <a:r>
              <a:rPr dirty="0" sz="700" spc="-229">
                <a:latin typeface="Cambria Math"/>
                <a:cs typeface="Cambria Math"/>
              </a:rPr>
              <a:t>𝑑𝑑𝑆𝑆𝑅𝑅𝑆𝑆</a:t>
            </a:r>
            <a:r>
              <a:rPr dirty="0" sz="700" spc="114">
                <a:latin typeface="Cambria Math"/>
                <a:cs typeface="Cambria Math"/>
              </a:rPr>
              <a:t> </a:t>
            </a:r>
            <a:r>
              <a:rPr dirty="0" baseline="11111" sz="1500" spc="-7">
                <a:latin typeface="Cambria Math"/>
                <a:cs typeface="Cambria Math"/>
              </a:rPr>
              <a:t>+ </a:t>
            </a:r>
            <a:r>
              <a:rPr dirty="0" baseline="11111" sz="1500" spc="-359">
                <a:latin typeface="Cambria Math"/>
                <a:cs typeface="Cambria Math"/>
              </a:rPr>
              <a:t>𝛥𝛥𝑓𝑓</a:t>
            </a:r>
            <a:r>
              <a:rPr dirty="0" sz="700" spc="-240">
                <a:latin typeface="Cambria Math"/>
                <a:cs typeface="Cambria Math"/>
              </a:rPr>
              <a:t>𝑑𝑑𝑝𝑝𝑅𝑅𝑆𝑆</a:t>
            </a:r>
            <a:r>
              <a:rPr dirty="0" sz="700" spc="-90">
                <a:latin typeface="Cambria Math"/>
                <a:cs typeface="Cambria Math"/>
              </a:rPr>
              <a:t> </a:t>
            </a:r>
            <a:r>
              <a:rPr dirty="0" baseline="11111" sz="1500" spc="-487">
                <a:latin typeface="Cambria Math"/>
                <a:cs typeface="Cambria Math"/>
              </a:rPr>
              <a:t>�</a:t>
            </a:r>
            <a:endParaRPr baseline="11111" sz="1500">
              <a:latin typeface="Cambria Math"/>
              <a:cs typeface="Cambria Math"/>
            </a:endParaRPr>
          </a:p>
        </p:txBody>
      </p:sp>
      <p:sp>
        <p:nvSpPr>
          <p:cNvPr id="50" name="object 50"/>
          <p:cNvSpPr txBox="1"/>
          <p:nvPr/>
        </p:nvSpPr>
        <p:spPr>
          <a:xfrm>
            <a:off x="4871668" y="8134625"/>
            <a:ext cx="95250"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𝑓𝑓</a:t>
            </a:r>
            <a:endParaRPr sz="1000">
              <a:latin typeface="Cambria Math"/>
              <a:cs typeface="Cambria Math"/>
            </a:endParaRPr>
          </a:p>
        </p:txBody>
      </p:sp>
      <p:sp>
        <p:nvSpPr>
          <p:cNvPr id="51" name="object 51"/>
          <p:cNvSpPr txBox="1"/>
          <p:nvPr/>
        </p:nvSpPr>
        <p:spPr>
          <a:xfrm>
            <a:off x="4922011" y="8198611"/>
            <a:ext cx="121920" cy="132080"/>
          </a:xfrm>
          <a:prstGeom prst="rect">
            <a:avLst/>
          </a:prstGeom>
        </p:spPr>
        <p:txBody>
          <a:bodyPr wrap="square" lIns="0" tIns="12065" rIns="0" bIns="0" rtlCol="0" vert="horz">
            <a:spAutoFit/>
          </a:bodyPr>
          <a:lstStyle/>
          <a:p>
            <a:pPr marL="12700">
              <a:lnSpc>
                <a:spcPct val="100000"/>
              </a:lnSpc>
              <a:spcBef>
                <a:spcPts val="95"/>
              </a:spcBef>
            </a:pPr>
            <a:r>
              <a:rPr dirty="0" sz="700" spc="-375">
                <a:latin typeface="Cambria Math"/>
                <a:cs typeface="Cambria Math"/>
              </a:rPr>
              <a:t>𝑑𝑑𝑑𝑑</a:t>
            </a:r>
            <a:endParaRPr sz="700">
              <a:latin typeface="Cambria Math"/>
              <a:cs typeface="Cambria Math"/>
            </a:endParaRPr>
          </a:p>
        </p:txBody>
      </p:sp>
      <p:sp>
        <p:nvSpPr>
          <p:cNvPr id="52" name="object 52"/>
          <p:cNvSpPr/>
          <p:nvPr/>
        </p:nvSpPr>
        <p:spPr>
          <a:xfrm>
            <a:off x="4422647" y="8152638"/>
            <a:ext cx="1074420" cy="0"/>
          </a:xfrm>
          <a:custGeom>
            <a:avLst/>
            <a:gdLst/>
            <a:ahLst/>
            <a:cxnLst/>
            <a:rect l="l" t="t" r="r" b="b"/>
            <a:pathLst>
              <a:path w="1074420" h="0">
                <a:moveTo>
                  <a:pt x="0" y="0"/>
                </a:moveTo>
                <a:lnTo>
                  <a:pt x="1074420" y="0"/>
                </a:lnTo>
              </a:path>
            </a:pathLst>
          </a:custGeom>
          <a:ln w="7619">
            <a:solidFill>
              <a:srgbClr val="000000"/>
            </a:solidFill>
          </a:ln>
        </p:spPr>
        <p:txBody>
          <a:bodyPr wrap="square" lIns="0" tIns="0" rIns="0" bIns="0" rtlCol="0"/>
          <a:lstStyle/>
          <a:p/>
        </p:txBody>
      </p:sp>
      <p:sp>
        <p:nvSpPr>
          <p:cNvPr id="53" name="object 53"/>
          <p:cNvSpPr txBox="1"/>
          <p:nvPr/>
        </p:nvSpPr>
        <p:spPr>
          <a:xfrm>
            <a:off x="5458967" y="8049259"/>
            <a:ext cx="309880" cy="177800"/>
          </a:xfrm>
          <a:prstGeom prst="rect">
            <a:avLst/>
          </a:prstGeom>
        </p:spPr>
        <p:txBody>
          <a:bodyPr wrap="square" lIns="0" tIns="12065" rIns="0" bIns="0" rtlCol="0" vert="horz">
            <a:spAutoFit/>
          </a:bodyPr>
          <a:lstStyle/>
          <a:p>
            <a:pPr marL="38100">
              <a:lnSpc>
                <a:spcPct val="100000"/>
              </a:lnSpc>
              <a:spcBef>
                <a:spcPts val="95"/>
              </a:spcBef>
            </a:pPr>
            <a:r>
              <a:rPr dirty="0" sz="1000" spc="-420">
                <a:latin typeface="Cambria Math"/>
                <a:cs typeface="Cambria Math"/>
              </a:rPr>
              <a:t>�</a:t>
            </a:r>
            <a:r>
              <a:rPr dirty="0" sz="1000" spc="-105">
                <a:latin typeface="Cambria Math"/>
                <a:cs typeface="Cambria Math"/>
              </a:rPr>
              <a:t> </a:t>
            </a:r>
            <a:r>
              <a:rPr dirty="0" sz="1000" spc="-275">
                <a:latin typeface="Cambria Math"/>
                <a:cs typeface="Cambria Math"/>
              </a:rPr>
              <a:t>𝐾𝐾</a:t>
            </a:r>
            <a:r>
              <a:rPr dirty="0" baseline="-15873" sz="1050" spc="-412">
                <a:latin typeface="Cambria Math"/>
                <a:cs typeface="Cambria Math"/>
              </a:rPr>
              <a:t>𝑔𝑔ℎ</a:t>
            </a:r>
            <a:endParaRPr baseline="-15873" sz="1050">
              <a:latin typeface="Cambria Math"/>
              <a:cs typeface="Cambria Math"/>
            </a:endParaRPr>
          </a:p>
        </p:txBody>
      </p:sp>
      <p:sp>
        <p:nvSpPr>
          <p:cNvPr id="57" name="object 57"/>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43</a:t>
            </a:r>
          </a:p>
        </p:txBody>
      </p:sp>
      <p:sp>
        <p:nvSpPr>
          <p:cNvPr id="54" name="object 54"/>
          <p:cNvSpPr txBox="1"/>
          <p:nvPr/>
        </p:nvSpPr>
        <p:spPr>
          <a:xfrm>
            <a:off x="3745484" y="8440928"/>
            <a:ext cx="74295" cy="132080"/>
          </a:xfrm>
          <a:prstGeom prst="rect">
            <a:avLst/>
          </a:prstGeom>
        </p:spPr>
        <p:txBody>
          <a:bodyPr wrap="square" lIns="0" tIns="12065" rIns="0" bIns="0" rtlCol="0" vert="horz">
            <a:spAutoFit/>
          </a:bodyPr>
          <a:lstStyle/>
          <a:p>
            <a:pPr marL="12700">
              <a:lnSpc>
                <a:spcPct val="100000"/>
              </a:lnSpc>
              <a:spcBef>
                <a:spcPts val="95"/>
              </a:spcBef>
            </a:pPr>
            <a:r>
              <a:rPr dirty="0" sz="700" spc="-345">
                <a:latin typeface="Cambria Math"/>
                <a:cs typeface="Cambria Math"/>
              </a:rPr>
              <a:t>𝐿𝐿</a:t>
            </a:r>
            <a:endParaRPr sz="700">
              <a:latin typeface="Cambria Math"/>
              <a:cs typeface="Cambria Math"/>
            </a:endParaRPr>
          </a:p>
        </p:txBody>
      </p:sp>
      <p:sp>
        <p:nvSpPr>
          <p:cNvPr id="55" name="object 55"/>
          <p:cNvSpPr txBox="1"/>
          <p:nvPr/>
        </p:nvSpPr>
        <p:spPr>
          <a:xfrm>
            <a:off x="3642379" y="8375356"/>
            <a:ext cx="516890" cy="177800"/>
          </a:xfrm>
          <a:prstGeom prst="rect">
            <a:avLst/>
          </a:prstGeom>
        </p:spPr>
        <p:txBody>
          <a:bodyPr wrap="square" lIns="0" tIns="12065" rIns="0" bIns="0" rtlCol="0" vert="horz">
            <a:spAutoFit/>
          </a:bodyPr>
          <a:lstStyle/>
          <a:p>
            <a:pPr marL="38100">
              <a:lnSpc>
                <a:spcPct val="100000"/>
              </a:lnSpc>
              <a:spcBef>
                <a:spcPts val="95"/>
              </a:spcBef>
            </a:pPr>
            <a:r>
              <a:rPr dirty="0" sz="1000" spc="-195">
                <a:latin typeface="Cambria Math"/>
                <a:cs typeface="Cambria Math"/>
              </a:rPr>
              <a:t>𝐾𝐾</a:t>
            </a:r>
            <a:r>
              <a:rPr dirty="0" baseline="27777" sz="1050" spc="-292">
                <a:latin typeface="Cambria Math"/>
                <a:cs typeface="Cambria Math"/>
              </a:rPr>
              <a:t>′</a:t>
            </a:r>
            <a:r>
              <a:rPr dirty="0" baseline="27777" sz="1050" spc="209">
                <a:latin typeface="Cambria Math"/>
                <a:cs typeface="Cambria Math"/>
              </a:rPr>
              <a:t> </a:t>
            </a:r>
            <a:r>
              <a:rPr dirty="0" sz="1000" spc="-5">
                <a:latin typeface="Cambria Math"/>
                <a:cs typeface="Cambria Math"/>
              </a:rPr>
              <a:t>=</a:t>
            </a:r>
            <a:r>
              <a:rPr dirty="0" sz="1000" spc="40">
                <a:latin typeface="Cambria Math"/>
                <a:cs typeface="Cambria Math"/>
              </a:rPr>
              <a:t> </a:t>
            </a:r>
            <a:r>
              <a:rPr dirty="0" sz="1000" spc="-5">
                <a:latin typeface="Cambria Math"/>
                <a:cs typeface="Cambria Math"/>
              </a:rPr>
              <a:t>45</a:t>
            </a:r>
            <a:endParaRPr sz="1000">
              <a:latin typeface="Cambria Math"/>
              <a:cs typeface="Cambria Math"/>
            </a:endParaRPr>
          </a:p>
        </p:txBody>
      </p:sp>
      <p:sp>
        <p:nvSpPr>
          <p:cNvPr id="56" name="object 56"/>
          <p:cNvSpPr txBox="1"/>
          <p:nvPr/>
        </p:nvSpPr>
        <p:spPr>
          <a:xfrm>
            <a:off x="2330150" y="8568273"/>
            <a:ext cx="3105785" cy="449580"/>
          </a:xfrm>
          <a:prstGeom prst="rect">
            <a:avLst/>
          </a:prstGeom>
        </p:spPr>
        <p:txBody>
          <a:bodyPr wrap="square" lIns="0" tIns="72390" rIns="0" bIns="0" rtlCol="0" vert="horz">
            <a:spAutoFit/>
          </a:bodyPr>
          <a:lstStyle/>
          <a:p>
            <a:pPr algn="ctr">
              <a:lnSpc>
                <a:spcPct val="100000"/>
              </a:lnSpc>
              <a:spcBef>
                <a:spcPts val="570"/>
              </a:spcBef>
            </a:pPr>
            <a:r>
              <a:rPr dirty="0" baseline="11111" sz="1500" spc="-434">
                <a:latin typeface="Cambria Math"/>
                <a:cs typeface="Cambria Math"/>
              </a:rPr>
              <a:t>𝑓𝑓</a:t>
            </a:r>
            <a:r>
              <a:rPr dirty="0" sz="700" spc="-290">
                <a:latin typeface="Cambria Math"/>
                <a:cs typeface="Cambria Math"/>
              </a:rPr>
              <a:t>𝑑𝑑𝑑𝑑</a:t>
            </a:r>
            <a:r>
              <a:rPr dirty="0" sz="700" spc="180">
                <a:latin typeface="Cambria Math"/>
                <a:cs typeface="Cambria Math"/>
              </a:rPr>
              <a:t> </a:t>
            </a:r>
            <a:r>
              <a:rPr dirty="0" baseline="11111" sz="1500" spc="-7">
                <a:latin typeface="Cambria Math"/>
                <a:cs typeface="Cambria Math"/>
              </a:rPr>
              <a:t>= </a:t>
            </a:r>
            <a:r>
              <a:rPr dirty="0" baseline="11111" sz="1500" spc="-427">
                <a:latin typeface="Cambria Math"/>
                <a:cs typeface="Cambria Math"/>
              </a:rPr>
              <a:t>𝑓𝑓</a:t>
            </a:r>
            <a:r>
              <a:rPr dirty="0" sz="700" spc="-285">
                <a:latin typeface="Cambria Math"/>
                <a:cs typeface="Cambria Math"/>
              </a:rPr>
              <a:t>𝑑𝑑𝑝𝑝</a:t>
            </a:r>
            <a:r>
              <a:rPr dirty="0" sz="700" spc="130">
                <a:latin typeface="Cambria Math"/>
                <a:cs typeface="Cambria Math"/>
              </a:rPr>
              <a:t> </a:t>
            </a:r>
            <a:r>
              <a:rPr dirty="0" baseline="11111" sz="1500" spc="-7">
                <a:latin typeface="Cambria Math"/>
                <a:cs typeface="Cambria Math"/>
              </a:rPr>
              <a:t>− </a:t>
            </a:r>
            <a:r>
              <a:rPr dirty="0" baseline="11111" sz="1500" spc="-315">
                <a:latin typeface="Cambria Math"/>
                <a:cs typeface="Cambria Math"/>
              </a:rPr>
              <a:t>∆𝑓𝑓</a:t>
            </a:r>
            <a:r>
              <a:rPr dirty="0" sz="700" spc="-210">
                <a:latin typeface="Cambria Math"/>
                <a:cs typeface="Cambria Math"/>
              </a:rPr>
              <a:t>𝑑𝑑𝑅𝑅0</a:t>
            </a:r>
            <a:r>
              <a:rPr dirty="0" sz="700" spc="114">
                <a:latin typeface="Cambria Math"/>
                <a:cs typeface="Cambria Math"/>
              </a:rPr>
              <a:t> </a:t>
            </a:r>
            <a:r>
              <a:rPr dirty="0" baseline="11111" sz="1500" spc="-7">
                <a:latin typeface="Cambria Math"/>
                <a:cs typeface="Cambria Math"/>
              </a:rPr>
              <a:t>−</a:t>
            </a:r>
            <a:r>
              <a:rPr dirty="0" baseline="11111" sz="1500" spc="112">
                <a:latin typeface="Cambria Math"/>
                <a:cs typeface="Cambria Math"/>
              </a:rPr>
              <a:t> </a:t>
            </a:r>
            <a:r>
              <a:rPr dirty="0" baseline="11111" sz="1500" spc="-345">
                <a:latin typeface="Cambria Math"/>
                <a:cs typeface="Cambria Math"/>
              </a:rPr>
              <a:t>∆𝑓𝑓</a:t>
            </a:r>
            <a:r>
              <a:rPr dirty="0" sz="700" spc="-229">
                <a:latin typeface="Cambria Math"/>
                <a:cs typeface="Cambria Math"/>
              </a:rPr>
              <a:t>𝑑𝑑𝐸𝐸𝑆𝑆</a:t>
            </a:r>
            <a:endParaRPr sz="700">
              <a:latin typeface="Cambria Math"/>
              <a:cs typeface="Cambria Math"/>
            </a:endParaRPr>
          </a:p>
          <a:p>
            <a:pPr algn="ctr">
              <a:lnSpc>
                <a:spcPct val="100000"/>
              </a:lnSpc>
              <a:spcBef>
                <a:spcPts val="465"/>
              </a:spcBef>
            </a:pPr>
            <a:r>
              <a:rPr dirty="0" sz="1000" spc="-200">
                <a:latin typeface="Cambria Math"/>
                <a:cs typeface="Cambria Math"/>
              </a:rPr>
              <a:t>𝑓𝑓</a:t>
            </a:r>
            <a:r>
              <a:rPr dirty="0" baseline="-15873" sz="1050" spc="-300">
                <a:latin typeface="Cambria Math"/>
                <a:cs typeface="Cambria Math"/>
              </a:rPr>
              <a:t>𝑑𝑑𝑑𝑑−𝑑𝑑𝑒𝑒𝑔𝑔𝑐𝑐</a:t>
            </a:r>
            <a:r>
              <a:rPr dirty="0" baseline="-15873" sz="1050" spc="284">
                <a:latin typeface="Cambria Math"/>
                <a:cs typeface="Cambria Math"/>
              </a:rPr>
              <a:t> </a:t>
            </a:r>
            <a:r>
              <a:rPr dirty="0" sz="1000" spc="-5">
                <a:latin typeface="Cambria Math"/>
                <a:cs typeface="Cambria Math"/>
              </a:rPr>
              <a:t>= 202.5 </a:t>
            </a:r>
            <a:r>
              <a:rPr dirty="0" sz="1000" spc="-275">
                <a:latin typeface="Cambria Math"/>
                <a:cs typeface="Cambria Math"/>
              </a:rPr>
              <a:t>𝑘𝑘𝑠𝑠𝑠𝑠</a:t>
            </a:r>
            <a:r>
              <a:rPr dirty="0" sz="1000" spc="45">
                <a:latin typeface="Cambria Math"/>
                <a:cs typeface="Cambria Math"/>
              </a:rPr>
              <a:t> </a:t>
            </a:r>
            <a:r>
              <a:rPr dirty="0" sz="1000" spc="-5">
                <a:latin typeface="Cambria Math"/>
                <a:cs typeface="Cambria Math"/>
              </a:rPr>
              <a:t>− </a:t>
            </a:r>
            <a:r>
              <a:rPr dirty="0" sz="1000" spc="-170">
                <a:latin typeface="Cambria Math"/>
                <a:cs typeface="Cambria Math"/>
              </a:rPr>
              <a:t>1.98𝑘𝑘𝑠𝑠𝑠𝑠 </a:t>
            </a:r>
            <a:r>
              <a:rPr dirty="0" sz="1000" spc="-5">
                <a:latin typeface="Cambria Math"/>
                <a:cs typeface="Cambria Math"/>
              </a:rPr>
              <a:t>− </a:t>
            </a:r>
            <a:r>
              <a:rPr dirty="0" sz="1000" spc="-155">
                <a:latin typeface="Cambria Math"/>
                <a:cs typeface="Cambria Math"/>
              </a:rPr>
              <a:t>20.33𝑘𝑘𝑠𝑠𝑠𝑠 </a:t>
            </a:r>
            <a:r>
              <a:rPr dirty="0" sz="1000" spc="-5">
                <a:latin typeface="Cambria Math"/>
                <a:cs typeface="Cambria Math"/>
              </a:rPr>
              <a:t>=</a:t>
            </a:r>
            <a:r>
              <a:rPr dirty="0" sz="1000" spc="-25">
                <a:latin typeface="Cambria Math"/>
                <a:cs typeface="Cambria Math"/>
              </a:rPr>
              <a:t> </a:t>
            </a:r>
            <a:r>
              <a:rPr dirty="0" sz="1000" spc="-140">
                <a:latin typeface="Cambria Math"/>
                <a:cs typeface="Cambria Math"/>
              </a:rPr>
              <a:t>180.19𝑘𝑘𝑠𝑠𝑠𝑠</a:t>
            </a:r>
            <a:endParaRPr sz="1000">
              <a:latin typeface="Cambria Math"/>
              <a:cs typeface="Cambria Math"/>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2404872" y="895603"/>
            <a:ext cx="2957830" cy="177800"/>
          </a:xfrm>
          <a:prstGeom prst="rect">
            <a:avLst/>
          </a:prstGeom>
        </p:spPr>
        <p:txBody>
          <a:bodyPr wrap="square" lIns="0" tIns="12065" rIns="0" bIns="0" rtlCol="0" vert="horz">
            <a:spAutoFit/>
          </a:bodyPr>
          <a:lstStyle/>
          <a:p>
            <a:pPr marL="38100">
              <a:lnSpc>
                <a:spcPct val="100000"/>
              </a:lnSpc>
              <a:spcBef>
                <a:spcPts val="95"/>
              </a:spcBef>
            </a:pPr>
            <a:r>
              <a:rPr dirty="0" sz="1000" spc="-200">
                <a:latin typeface="Cambria Math"/>
                <a:cs typeface="Cambria Math"/>
              </a:rPr>
              <a:t>𝑓𝑓</a:t>
            </a:r>
            <a:r>
              <a:rPr dirty="0" baseline="-15873" sz="1050" spc="-300">
                <a:latin typeface="Cambria Math"/>
                <a:cs typeface="Cambria Math"/>
              </a:rPr>
              <a:t>𝑑𝑑𝑑𝑑−𝑑𝑑𝑒𝑒𝑐𝑐𝑑𝑑</a:t>
            </a:r>
            <a:r>
              <a:rPr dirty="0" baseline="-15873" sz="1050" spc="277">
                <a:latin typeface="Cambria Math"/>
                <a:cs typeface="Cambria Math"/>
              </a:rPr>
              <a:t> </a:t>
            </a:r>
            <a:r>
              <a:rPr dirty="0" sz="1000" spc="-5">
                <a:latin typeface="Cambria Math"/>
                <a:cs typeface="Cambria Math"/>
              </a:rPr>
              <a:t>= 202.5 </a:t>
            </a:r>
            <a:r>
              <a:rPr dirty="0" sz="1000" spc="-275">
                <a:latin typeface="Cambria Math"/>
                <a:cs typeface="Cambria Math"/>
              </a:rPr>
              <a:t>𝑘𝑘𝑠𝑠𝑠𝑠</a:t>
            </a:r>
            <a:r>
              <a:rPr dirty="0" sz="1000" spc="40">
                <a:latin typeface="Cambria Math"/>
                <a:cs typeface="Cambria Math"/>
              </a:rPr>
              <a:t> </a:t>
            </a:r>
            <a:r>
              <a:rPr dirty="0" sz="1000" spc="-5">
                <a:latin typeface="Cambria Math"/>
                <a:cs typeface="Cambria Math"/>
              </a:rPr>
              <a:t>− </a:t>
            </a:r>
            <a:r>
              <a:rPr dirty="0" sz="1000" spc="-170">
                <a:latin typeface="Cambria Math"/>
                <a:cs typeface="Cambria Math"/>
              </a:rPr>
              <a:t>1.98𝑘𝑘𝑠𝑠𝑠𝑠 </a:t>
            </a:r>
            <a:r>
              <a:rPr dirty="0" sz="1000" spc="-5">
                <a:latin typeface="Cambria Math"/>
                <a:cs typeface="Cambria Math"/>
              </a:rPr>
              <a:t>− </a:t>
            </a:r>
            <a:r>
              <a:rPr dirty="0" sz="1000" spc="-165">
                <a:latin typeface="Cambria Math"/>
                <a:cs typeface="Cambria Math"/>
              </a:rPr>
              <a:t>7.22𝑘𝑘𝑠𝑠𝑠𝑠 </a:t>
            </a:r>
            <a:r>
              <a:rPr dirty="0" sz="1000" spc="-5">
                <a:latin typeface="Cambria Math"/>
                <a:cs typeface="Cambria Math"/>
              </a:rPr>
              <a:t>=</a:t>
            </a:r>
            <a:r>
              <a:rPr dirty="0" sz="1000" spc="105">
                <a:latin typeface="Cambria Math"/>
                <a:cs typeface="Cambria Math"/>
              </a:rPr>
              <a:t> </a:t>
            </a:r>
            <a:r>
              <a:rPr dirty="0" sz="1000" spc="-150">
                <a:latin typeface="Cambria Math"/>
                <a:cs typeface="Cambria Math"/>
              </a:rPr>
              <a:t>193.3𝑘𝑘𝑠𝑠𝑠𝑠</a:t>
            </a:r>
            <a:endParaRPr sz="1000">
              <a:latin typeface="Cambria Math"/>
              <a:cs typeface="Cambria Math"/>
            </a:endParaRPr>
          </a:p>
        </p:txBody>
      </p:sp>
      <p:sp>
        <p:nvSpPr>
          <p:cNvPr id="4" name="object 4"/>
          <p:cNvSpPr txBox="1"/>
          <p:nvPr/>
        </p:nvSpPr>
        <p:spPr>
          <a:xfrm>
            <a:off x="840947" y="1244600"/>
            <a:ext cx="960119"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277">
                <a:latin typeface="Cambria Math"/>
                <a:cs typeface="Cambria Math"/>
              </a:rPr>
              <a:t>𝛥𝛥𝑓𝑓</a:t>
            </a:r>
            <a:r>
              <a:rPr dirty="0" sz="700" spc="-185">
                <a:latin typeface="Cambria Math"/>
                <a:cs typeface="Cambria Math"/>
              </a:rPr>
              <a:t>𝑑𝑑𝑅𝑅1𝑆𝑆−𝑑𝑑𝑒𝑒𝑔𝑔𝑐𝑐</a:t>
            </a:r>
            <a:r>
              <a:rPr dirty="0" sz="700" spc="170">
                <a:latin typeface="Cambria Math"/>
                <a:cs typeface="Cambria Math"/>
              </a:rPr>
              <a:t> </a:t>
            </a:r>
            <a:r>
              <a:rPr dirty="0" baseline="11111" sz="1500" spc="-7">
                <a:latin typeface="Cambria Math"/>
                <a:cs typeface="Cambria Math"/>
              </a:rPr>
              <a:t>=</a:t>
            </a:r>
            <a:r>
              <a:rPr dirty="0" baseline="11111" sz="1500" spc="52">
                <a:latin typeface="Cambria Math"/>
                <a:cs typeface="Cambria Math"/>
              </a:rPr>
              <a:t> </a:t>
            </a:r>
            <a:r>
              <a:rPr dirty="0" baseline="11111" sz="1500" spc="-644">
                <a:latin typeface="Cambria Math"/>
                <a:cs typeface="Cambria Math"/>
              </a:rPr>
              <a:t>�</a:t>
            </a:r>
            <a:endParaRPr baseline="11111" sz="1500">
              <a:latin typeface="Cambria Math"/>
              <a:cs typeface="Cambria Math"/>
            </a:endParaRPr>
          </a:p>
        </p:txBody>
      </p:sp>
      <p:sp>
        <p:nvSpPr>
          <p:cNvPr id="5" name="object 5"/>
          <p:cNvSpPr/>
          <p:nvPr/>
        </p:nvSpPr>
        <p:spPr>
          <a:xfrm>
            <a:off x="1763267" y="1322069"/>
            <a:ext cx="550545" cy="0"/>
          </a:xfrm>
          <a:custGeom>
            <a:avLst/>
            <a:gdLst/>
            <a:ahLst/>
            <a:cxnLst/>
            <a:rect l="l" t="t" r="r" b="b"/>
            <a:pathLst>
              <a:path w="550544" h="0">
                <a:moveTo>
                  <a:pt x="0" y="0"/>
                </a:moveTo>
                <a:lnTo>
                  <a:pt x="550163" y="0"/>
                </a:lnTo>
              </a:path>
            </a:pathLst>
          </a:custGeom>
          <a:ln w="7620">
            <a:solidFill>
              <a:srgbClr val="000000"/>
            </a:solidFill>
          </a:ln>
        </p:spPr>
        <p:txBody>
          <a:bodyPr wrap="square" lIns="0" tIns="0" rIns="0" bIns="0" rtlCol="0"/>
          <a:lstStyle/>
          <a:p/>
        </p:txBody>
      </p:sp>
      <p:sp>
        <p:nvSpPr>
          <p:cNvPr id="6" name="object 6"/>
          <p:cNvSpPr/>
          <p:nvPr/>
        </p:nvSpPr>
        <p:spPr>
          <a:xfrm>
            <a:off x="2334767" y="1322069"/>
            <a:ext cx="690880" cy="0"/>
          </a:xfrm>
          <a:custGeom>
            <a:avLst/>
            <a:gdLst/>
            <a:ahLst/>
            <a:cxnLst/>
            <a:rect l="l" t="t" r="r" b="b"/>
            <a:pathLst>
              <a:path w="690880" h="0">
                <a:moveTo>
                  <a:pt x="0" y="0"/>
                </a:moveTo>
                <a:lnTo>
                  <a:pt x="690371" y="0"/>
                </a:lnTo>
              </a:path>
            </a:pathLst>
          </a:custGeom>
          <a:ln w="7620">
            <a:solidFill>
              <a:srgbClr val="000000"/>
            </a:solidFill>
          </a:ln>
        </p:spPr>
        <p:txBody>
          <a:bodyPr wrap="square" lIns="0" tIns="0" rIns="0" bIns="0" rtlCol="0"/>
          <a:lstStyle/>
          <a:p/>
        </p:txBody>
      </p:sp>
      <p:sp>
        <p:nvSpPr>
          <p:cNvPr id="7" name="object 7"/>
          <p:cNvSpPr txBox="1"/>
          <p:nvPr/>
        </p:nvSpPr>
        <p:spPr>
          <a:xfrm>
            <a:off x="1750613" y="1121166"/>
            <a:ext cx="1915160" cy="360680"/>
          </a:xfrm>
          <a:prstGeom prst="rect">
            <a:avLst/>
          </a:prstGeom>
        </p:spPr>
        <p:txBody>
          <a:bodyPr wrap="square" lIns="0" tIns="12065" rIns="0" bIns="0" rtlCol="0" vert="horz">
            <a:spAutoFit/>
          </a:bodyPr>
          <a:lstStyle/>
          <a:p>
            <a:pPr marL="12700">
              <a:lnSpc>
                <a:spcPts val="985"/>
              </a:lnSpc>
              <a:spcBef>
                <a:spcPts val="95"/>
              </a:spcBef>
            </a:pPr>
            <a:r>
              <a:rPr dirty="0" sz="1000" spc="-140">
                <a:latin typeface="Cambria Math"/>
                <a:cs typeface="Cambria Math"/>
              </a:rPr>
              <a:t>180.19𝑘𝑘𝑠𝑠𝑠𝑠 </a:t>
            </a:r>
            <a:r>
              <a:rPr dirty="0" sz="1000" spc="-305">
                <a:latin typeface="Cambria Math"/>
                <a:cs typeface="Cambria Math"/>
              </a:rPr>
              <a:t>𝑘𝑘𝑐𝑐𝑔𝑔</a:t>
            </a:r>
            <a:r>
              <a:rPr dirty="0" sz="1000" spc="15">
                <a:latin typeface="Cambria Math"/>
                <a:cs typeface="Cambria Math"/>
              </a:rPr>
              <a:t> </a:t>
            </a:r>
            <a:r>
              <a:rPr dirty="0" sz="1000" spc="-5">
                <a:latin typeface="Cambria Math"/>
                <a:cs typeface="Cambria Math"/>
              </a:rPr>
              <a:t>(24 ∙ 10)</a:t>
            </a:r>
            <a:r>
              <a:rPr dirty="0" sz="1000" spc="190">
                <a:latin typeface="Cambria Math"/>
                <a:cs typeface="Cambria Math"/>
              </a:rPr>
              <a:t> </a:t>
            </a:r>
            <a:r>
              <a:rPr dirty="0" sz="1000" spc="-140">
                <a:latin typeface="Cambria Math"/>
                <a:cs typeface="Cambria Math"/>
              </a:rPr>
              <a:t>180.19𝑘𝑘𝑠𝑠𝑠𝑠</a:t>
            </a:r>
            <a:endParaRPr sz="1000">
              <a:latin typeface="Cambria Math"/>
              <a:cs typeface="Cambria Math"/>
            </a:endParaRPr>
          </a:p>
          <a:p>
            <a:pPr marL="1295400">
              <a:lnSpc>
                <a:spcPts val="720"/>
              </a:lnSpc>
            </a:pPr>
            <a:r>
              <a:rPr dirty="0" sz="1000" spc="-254">
                <a:latin typeface="Cambria Math"/>
                <a:cs typeface="Cambria Math"/>
              </a:rPr>
              <a:t>�</a:t>
            </a:r>
            <a:endParaRPr sz="1000">
              <a:latin typeface="Cambria Math"/>
              <a:cs typeface="Cambria Math"/>
            </a:endParaRPr>
          </a:p>
          <a:p>
            <a:pPr marL="216535">
              <a:lnSpc>
                <a:spcPts val="935"/>
              </a:lnSpc>
              <a:tabLst>
                <a:tab pos="619125" algn="l"/>
                <a:tab pos="1440180" algn="l"/>
              </a:tabLst>
            </a:pPr>
            <a:r>
              <a:rPr dirty="0" sz="1000" spc="-5">
                <a:latin typeface="Cambria Math"/>
                <a:cs typeface="Cambria Math"/>
              </a:rPr>
              <a:t>45	</a:t>
            </a:r>
            <a:r>
              <a:rPr dirty="0" sz="1000" spc="-305">
                <a:latin typeface="Cambria Math"/>
                <a:cs typeface="Cambria Math"/>
              </a:rPr>
              <a:t>𝑘𝑘𝑐𝑐𝑔𝑔</a:t>
            </a:r>
            <a:r>
              <a:rPr dirty="0" sz="1000" spc="25">
                <a:latin typeface="Cambria Math"/>
                <a:cs typeface="Cambria Math"/>
              </a:rPr>
              <a:t> </a:t>
            </a:r>
            <a:r>
              <a:rPr dirty="0" sz="1000" spc="-5">
                <a:latin typeface="Cambria Math"/>
                <a:cs typeface="Cambria Math"/>
              </a:rPr>
              <a:t>(24</a:t>
            </a:r>
            <a:r>
              <a:rPr dirty="0" sz="1000" spc="10">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5">
                <a:latin typeface="Cambria Math"/>
                <a:cs typeface="Cambria Math"/>
              </a:rPr>
              <a:t>1)	</a:t>
            </a:r>
            <a:r>
              <a:rPr dirty="0" sz="1000" spc="-185">
                <a:latin typeface="Cambria Math"/>
                <a:cs typeface="Cambria Math"/>
              </a:rPr>
              <a:t>243𝑘𝑘𝑠𝑠𝑠𝑠</a:t>
            </a:r>
            <a:endParaRPr sz="1000">
              <a:latin typeface="Cambria Math"/>
              <a:cs typeface="Cambria Math"/>
            </a:endParaRPr>
          </a:p>
        </p:txBody>
      </p:sp>
      <p:sp>
        <p:nvSpPr>
          <p:cNvPr id="8" name="object 8"/>
          <p:cNvSpPr/>
          <p:nvPr/>
        </p:nvSpPr>
        <p:spPr>
          <a:xfrm>
            <a:off x="3108960" y="1322069"/>
            <a:ext cx="550545" cy="0"/>
          </a:xfrm>
          <a:custGeom>
            <a:avLst/>
            <a:gdLst/>
            <a:ahLst/>
            <a:cxnLst/>
            <a:rect l="l" t="t" r="r" b="b"/>
            <a:pathLst>
              <a:path w="550545" h="0">
                <a:moveTo>
                  <a:pt x="0" y="0"/>
                </a:moveTo>
                <a:lnTo>
                  <a:pt x="550163" y="0"/>
                </a:lnTo>
              </a:path>
            </a:pathLst>
          </a:custGeom>
          <a:ln w="7620">
            <a:solidFill>
              <a:srgbClr val="000000"/>
            </a:solidFill>
          </a:ln>
        </p:spPr>
        <p:txBody>
          <a:bodyPr wrap="square" lIns="0" tIns="0" rIns="0" bIns="0" rtlCol="0"/>
          <a:lstStyle/>
          <a:p/>
        </p:txBody>
      </p:sp>
      <p:sp>
        <p:nvSpPr>
          <p:cNvPr id="9" name="object 9"/>
          <p:cNvSpPr txBox="1"/>
          <p:nvPr/>
        </p:nvSpPr>
        <p:spPr>
          <a:xfrm>
            <a:off x="3675379" y="1218691"/>
            <a:ext cx="75882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a:t>
            </a:r>
            <a:r>
              <a:rPr dirty="0" sz="1000" spc="-114">
                <a:latin typeface="Cambria Math"/>
                <a:cs typeface="Cambria Math"/>
              </a:rPr>
              <a:t>0.55�� </a:t>
            </a:r>
            <a:r>
              <a:rPr dirty="0" sz="1000" spc="-220">
                <a:latin typeface="Cambria Math"/>
                <a:cs typeface="Cambria Math"/>
              </a:rPr>
              <a:t>�1</a:t>
            </a:r>
            <a:r>
              <a:rPr dirty="0" sz="1000" spc="-580">
                <a:latin typeface="Cambria Math"/>
                <a:cs typeface="Cambria Math"/>
              </a:rPr>
              <a:t>−</a:t>
            </a:r>
            <a:endParaRPr sz="1000">
              <a:latin typeface="Cambria Math"/>
              <a:cs typeface="Cambria Math"/>
            </a:endParaRPr>
          </a:p>
        </p:txBody>
      </p:sp>
      <p:sp>
        <p:nvSpPr>
          <p:cNvPr id="10" name="object 10"/>
          <p:cNvSpPr txBox="1"/>
          <p:nvPr/>
        </p:nvSpPr>
        <p:spPr>
          <a:xfrm>
            <a:off x="4437241" y="1121166"/>
            <a:ext cx="1312545" cy="177800"/>
          </a:xfrm>
          <a:prstGeom prst="rect">
            <a:avLst/>
          </a:prstGeom>
        </p:spPr>
        <p:txBody>
          <a:bodyPr wrap="square" lIns="0" tIns="12065" rIns="0" bIns="0" rtlCol="0" vert="horz">
            <a:spAutoFit/>
          </a:bodyPr>
          <a:lstStyle/>
          <a:p>
            <a:pPr marL="12700">
              <a:lnSpc>
                <a:spcPct val="100000"/>
              </a:lnSpc>
              <a:spcBef>
                <a:spcPts val="95"/>
              </a:spcBef>
            </a:pPr>
            <a:r>
              <a:rPr dirty="0" sz="1000" spc="-130">
                <a:latin typeface="Cambria Math"/>
                <a:cs typeface="Cambria Math"/>
              </a:rPr>
              <a:t>3(1.414𝑘𝑘𝑠𝑠𝑠𝑠</a:t>
            </a:r>
            <a:r>
              <a:rPr dirty="0" sz="1000" spc="-40">
                <a:latin typeface="Cambria Math"/>
                <a:cs typeface="Cambria Math"/>
              </a:rPr>
              <a:t> </a:t>
            </a:r>
            <a:r>
              <a:rPr dirty="0" sz="1000" spc="-5">
                <a:latin typeface="Cambria Math"/>
                <a:cs typeface="Cambria Math"/>
              </a:rPr>
              <a:t>+</a:t>
            </a:r>
            <a:r>
              <a:rPr dirty="0" sz="1000" spc="-55">
                <a:latin typeface="Cambria Math"/>
                <a:cs typeface="Cambria Math"/>
              </a:rPr>
              <a:t> </a:t>
            </a:r>
            <a:r>
              <a:rPr dirty="0" sz="1000" spc="-135">
                <a:latin typeface="Cambria Math"/>
                <a:cs typeface="Cambria Math"/>
              </a:rPr>
              <a:t>4.098𝑘𝑘𝑠𝑠𝑠𝑠)</a:t>
            </a:r>
            <a:endParaRPr sz="1000">
              <a:latin typeface="Cambria Math"/>
              <a:cs typeface="Cambria Math"/>
            </a:endParaRPr>
          </a:p>
        </p:txBody>
      </p:sp>
      <p:sp>
        <p:nvSpPr>
          <p:cNvPr id="11" name="object 11"/>
          <p:cNvSpPr txBox="1"/>
          <p:nvPr/>
        </p:nvSpPr>
        <p:spPr>
          <a:xfrm>
            <a:off x="4806091" y="1304073"/>
            <a:ext cx="56959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180</a:t>
            </a:r>
            <a:r>
              <a:rPr dirty="0" sz="1000" spc="-10">
                <a:latin typeface="Cambria Math"/>
                <a:cs typeface="Cambria Math"/>
              </a:rPr>
              <a:t>.</a:t>
            </a:r>
            <a:r>
              <a:rPr dirty="0" sz="1000" spc="-5">
                <a:latin typeface="Cambria Math"/>
                <a:cs typeface="Cambria Math"/>
              </a:rPr>
              <a:t>1</a:t>
            </a:r>
            <a:r>
              <a:rPr dirty="0" sz="1000" spc="-10">
                <a:latin typeface="Cambria Math"/>
                <a:cs typeface="Cambria Math"/>
              </a:rPr>
              <a:t>9</a:t>
            </a:r>
            <a:r>
              <a:rPr dirty="0" sz="1000" spc="-505">
                <a:latin typeface="Cambria Math"/>
                <a:cs typeface="Cambria Math"/>
              </a:rPr>
              <a:t>𝑘𝑘</a:t>
            </a:r>
            <a:r>
              <a:rPr dirty="0" sz="1000" spc="-590">
                <a:latin typeface="Cambria Math"/>
                <a:cs typeface="Cambria Math"/>
              </a:rPr>
              <a:t>𝑠𝑠𝑠𝑠</a:t>
            </a:r>
            <a:endParaRPr sz="1000">
              <a:latin typeface="Cambria Math"/>
              <a:cs typeface="Cambria Math"/>
            </a:endParaRPr>
          </a:p>
        </p:txBody>
      </p:sp>
      <p:sp>
        <p:nvSpPr>
          <p:cNvPr id="12" name="object 12"/>
          <p:cNvSpPr/>
          <p:nvPr/>
        </p:nvSpPr>
        <p:spPr>
          <a:xfrm>
            <a:off x="4450079" y="1322069"/>
            <a:ext cx="1287780" cy="0"/>
          </a:xfrm>
          <a:custGeom>
            <a:avLst/>
            <a:gdLst/>
            <a:ahLst/>
            <a:cxnLst/>
            <a:rect l="l" t="t" r="r" b="b"/>
            <a:pathLst>
              <a:path w="1287779" h="0">
                <a:moveTo>
                  <a:pt x="0" y="0"/>
                </a:moveTo>
                <a:lnTo>
                  <a:pt x="1287779" y="0"/>
                </a:lnTo>
              </a:path>
            </a:pathLst>
          </a:custGeom>
          <a:ln w="7620">
            <a:solidFill>
              <a:srgbClr val="000000"/>
            </a:solidFill>
          </a:ln>
        </p:spPr>
        <p:txBody>
          <a:bodyPr wrap="square" lIns="0" tIns="0" rIns="0" bIns="0" rtlCol="0"/>
          <a:lstStyle/>
          <a:p/>
        </p:txBody>
      </p:sp>
      <p:sp>
        <p:nvSpPr>
          <p:cNvPr id="13" name="object 13"/>
          <p:cNvSpPr txBox="1"/>
          <p:nvPr/>
        </p:nvSpPr>
        <p:spPr>
          <a:xfrm>
            <a:off x="5725159" y="1218691"/>
            <a:ext cx="1174750" cy="177800"/>
          </a:xfrm>
          <a:prstGeom prst="rect">
            <a:avLst/>
          </a:prstGeom>
        </p:spPr>
        <p:txBody>
          <a:bodyPr wrap="square" lIns="0" tIns="12065" rIns="0" bIns="0" rtlCol="0" vert="horz">
            <a:spAutoFit/>
          </a:bodyPr>
          <a:lstStyle/>
          <a:p>
            <a:pPr marL="12700">
              <a:lnSpc>
                <a:spcPct val="100000"/>
              </a:lnSpc>
              <a:spcBef>
                <a:spcPts val="95"/>
              </a:spcBef>
            </a:pPr>
            <a:r>
              <a:rPr dirty="0" sz="1000" spc="-430">
                <a:latin typeface="Cambria Math"/>
                <a:cs typeface="Cambria Math"/>
              </a:rPr>
              <a:t>�</a:t>
            </a:r>
            <a:r>
              <a:rPr dirty="0" sz="1000" spc="-65">
                <a:latin typeface="Cambria Math"/>
                <a:cs typeface="Cambria Math"/>
              </a:rPr>
              <a:t> </a:t>
            </a:r>
            <a:r>
              <a:rPr dirty="0" baseline="2777" sz="1500" spc="-7">
                <a:latin typeface="Cambria Math"/>
                <a:cs typeface="Cambria Math"/>
              </a:rPr>
              <a:t>(</a:t>
            </a:r>
            <a:r>
              <a:rPr dirty="0" sz="1000" spc="-5">
                <a:latin typeface="Cambria Math"/>
                <a:cs typeface="Cambria Math"/>
              </a:rPr>
              <a:t>0.773</a:t>
            </a:r>
            <a:r>
              <a:rPr dirty="0" baseline="2777" sz="1500" spc="-7">
                <a:latin typeface="Cambria Math"/>
                <a:cs typeface="Cambria Math"/>
              </a:rPr>
              <a:t>) </a:t>
            </a:r>
            <a:r>
              <a:rPr dirty="0" sz="1000" spc="-5">
                <a:latin typeface="Cambria Math"/>
                <a:cs typeface="Cambria Math"/>
              </a:rPr>
              <a:t>= 0.920  </a:t>
            </a:r>
            <a:r>
              <a:rPr dirty="0" sz="1000" spc="-375">
                <a:latin typeface="Cambria Math"/>
                <a:cs typeface="Cambria Math"/>
              </a:rPr>
              <a:t>𝑘𝑘𝑠𝑠𝑠𝑠</a:t>
            </a:r>
            <a:endParaRPr sz="1000">
              <a:latin typeface="Cambria Math"/>
              <a:cs typeface="Cambria Math"/>
            </a:endParaRPr>
          </a:p>
        </p:txBody>
      </p:sp>
      <p:sp>
        <p:nvSpPr>
          <p:cNvPr id="14" name="object 14"/>
          <p:cNvSpPr txBox="1"/>
          <p:nvPr/>
        </p:nvSpPr>
        <p:spPr>
          <a:xfrm>
            <a:off x="950744" y="1637791"/>
            <a:ext cx="95250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277">
                <a:latin typeface="Cambria Math"/>
                <a:cs typeface="Cambria Math"/>
              </a:rPr>
              <a:t>𝛥𝛥𝑓𝑓</a:t>
            </a:r>
            <a:r>
              <a:rPr dirty="0" sz="700" spc="-185">
                <a:latin typeface="Cambria Math"/>
                <a:cs typeface="Cambria Math"/>
              </a:rPr>
              <a:t>𝑑𝑑𝑅𝑅1𝑆𝑆−𝑑𝑑𝑒𝑒𝑐𝑐𝑑𝑑</a:t>
            </a:r>
            <a:r>
              <a:rPr dirty="0" sz="700" spc="150">
                <a:latin typeface="Cambria Math"/>
                <a:cs typeface="Cambria Math"/>
              </a:rPr>
              <a:t> </a:t>
            </a:r>
            <a:r>
              <a:rPr dirty="0" baseline="11111" sz="1500" spc="-7">
                <a:latin typeface="Cambria Math"/>
                <a:cs typeface="Cambria Math"/>
              </a:rPr>
              <a:t>=</a:t>
            </a:r>
            <a:r>
              <a:rPr dirty="0" baseline="11111" sz="1500" spc="60">
                <a:latin typeface="Cambria Math"/>
                <a:cs typeface="Cambria Math"/>
              </a:rPr>
              <a:t> </a:t>
            </a:r>
            <a:r>
              <a:rPr dirty="0" baseline="11111" sz="1500" spc="-644">
                <a:latin typeface="Cambria Math"/>
                <a:cs typeface="Cambria Math"/>
              </a:rPr>
              <a:t>�</a:t>
            </a:r>
            <a:endParaRPr baseline="11111" sz="1500">
              <a:latin typeface="Cambria Math"/>
              <a:cs typeface="Cambria Math"/>
            </a:endParaRPr>
          </a:p>
        </p:txBody>
      </p:sp>
      <p:sp>
        <p:nvSpPr>
          <p:cNvPr id="15" name="object 15"/>
          <p:cNvSpPr/>
          <p:nvPr/>
        </p:nvSpPr>
        <p:spPr>
          <a:xfrm>
            <a:off x="1863851" y="1715261"/>
            <a:ext cx="480059" cy="0"/>
          </a:xfrm>
          <a:custGeom>
            <a:avLst/>
            <a:gdLst/>
            <a:ahLst/>
            <a:cxnLst/>
            <a:rect l="l" t="t" r="r" b="b"/>
            <a:pathLst>
              <a:path w="480060" h="0">
                <a:moveTo>
                  <a:pt x="0" y="0"/>
                </a:moveTo>
                <a:lnTo>
                  <a:pt x="480060" y="0"/>
                </a:lnTo>
              </a:path>
            </a:pathLst>
          </a:custGeom>
          <a:ln w="7620">
            <a:solidFill>
              <a:srgbClr val="000000"/>
            </a:solidFill>
          </a:ln>
        </p:spPr>
        <p:txBody>
          <a:bodyPr wrap="square" lIns="0" tIns="0" rIns="0" bIns="0" rtlCol="0"/>
          <a:lstStyle/>
          <a:p/>
        </p:txBody>
      </p:sp>
      <p:sp>
        <p:nvSpPr>
          <p:cNvPr id="16" name="object 16"/>
          <p:cNvSpPr/>
          <p:nvPr/>
        </p:nvSpPr>
        <p:spPr>
          <a:xfrm>
            <a:off x="2365248" y="1715261"/>
            <a:ext cx="690880" cy="0"/>
          </a:xfrm>
          <a:custGeom>
            <a:avLst/>
            <a:gdLst/>
            <a:ahLst/>
            <a:cxnLst/>
            <a:rect l="l" t="t" r="r" b="b"/>
            <a:pathLst>
              <a:path w="690880" h="0">
                <a:moveTo>
                  <a:pt x="0" y="0"/>
                </a:moveTo>
                <a:lnTo>
                  <a:pt x="690372" y="0"/>
                </a:lnTo>
              </a:path>
            </a:pathLst>
          </a:custGeom>
          <a:ln w="7620">
            <a:solidFill>
              <a:srgbClr val="000000"/>
            </a:solidFill>
          </a:ln>
        </p:spPr>
        <p:txBody>
          <a:bodyPr wrap="square" lIns="0" tIns="0" rIns="0" bIns="0" rtlCol="0"/>
          <a:lstStyle/>
          <a:p/>
        </p:txBody>
      </p:sp>
      <p:sp>
        <p:nvSpPr>
          <p:cNvPr id="17" name="object 17"/>
          <p:cNvSpPr txBox="1"/>
          <p:nvPr/>
        </p:nvSpPr>
        <p:spPr>
          <a:xfrm>
            <a:off x="1851197" y="1514359"/>
            <a:ext cx="1776730" cy="177800"/>
          </a:xfrm>
          <a:prstGeom prst="rect">
            <a:avLst/>
          </a:prstGeom>
        </p:spPr>
        <p:txBody>
          <a:bodyPr wrap="square" lIns="0" tIns="12065" rIns="0" bIns="0" rtlCol="0" vert="horz">
            <a:spAutoFit/>
          </a:bodyPr>
          <a:lstStyle/>
          <a:p>
            <a:pPr marL="12700">
              <a:lnSpc>
                <a:spcPct val="100000"/>
              </a:lnSpc>
              <a:spcBef>
                <a:spcPts val="95"/>
              </a:spcBef>
            </a:pPr>
            <a:r>
              <a:rPr dirty="0" sz="1000" spc="-155">
                <a:latin typeface="Cambria Math"/>
                <a:cs typeface="Cambria Math"/>
              </a:rPr>
              <a:t>193.3𝑘𝑘𝑠𝑠𝑠𝑠 </a:t>
            </a:r>
            <a:r>
              <a:rPr dirty="0" sz="1000" spc="-305">
                <a:latin typeface="Cambria Math"/>
                <a:cs typeface="Cambria Math"/>
              </a:rPr>
              <a:t>𝑘𝑘𝑐𝑐𝑔𝑔</a:t>
            </a:r>
            <a:r>
              <a:rPr dirty="0" sz="1000" spc="35">
                <a:latin typeface="Cambria Math"/>
                <a:cs typeface="Cambria Math"/>
              </a:rPr>
              <a:t> </a:t>
            </a:r>
            <a:r>
              <a:rPr dirty="0" sz="1000" spc="-5">
                <a:latin typeface="Cambria Math"/>
                <a:cs typeface="Cambria Math"/>
              </a:rPr>
              <a:t>(24 ∙ </a:t>
            </a:r>
            <a:r>
              <a:rPr dirty="0" sz="1000">
                <a:latin typeface="Cambria Math"/>
                <a:cs typeface="Cambria Math"/>
              </a:rPr>
              <a:t>10)</a:t>
            </a:r>
            <a:r>
              <a:rPr dirty="0" sz="1000" spc="25">
                <a:latin typeface="Cambria Math"/>
                <a:cs typeface="Cambria Math"/>
              </a:rPr>
              <a:t> </a:t>
            </a:r>
            <a:r>
              <a:rPr dirty="0" sz="1000" spc="-155">
                <a:latin typeface="Cambria Math"/>
                <a:cs typeface="Cambria Math"/>
              </a:rPr>
              <a:t>193.3𝑘𝑘𝑠𝑠𝑠𝑠</a:t>
            </a:r>
            <a:endParaRPr sz="1000">
              <a:latin typeface="Cambria Math"/>
              <a:cs typeface="Cambria Math"/>
            </a:endParaRPr>
          </a:p>
        </p:txBody>
      </p:sp>
      <p:sp>
        <p:nvSpPr>
          <p:cNvPr id="18" name="object 18"/>
          <p:cNvSpPr/>
          <p:nvPr/>
        </p:nvSpPr>
        <p:spPr>
          <a:xfrm>
            <a:off x="3139439" y="1715261"/>
            <a:ext cx="480059" cy="0"/>
          </a:xfrm>
          <a:custGeom>
            <a:avLst/>
            <a:gdLst/>
            <a:ahLst/>
            <a:cxnLst/>
            <a:rect l="l" t="t" r="r" b="b"/>
            <a:pathLst>
              <a:path w="480060" h="0">
                <a:moveTo>
                  <a:pt x="0" y="0"/>
                </a:moveTo>
                <a:lnTo>
                  <a:pt x="480060" y="0"/>
                </a:lnTo>
              </a:path>
            </a:pathLst>
          </a:custGeom>
          <a:ln w="7620">
            <a:solidFill>
              <a:srgbClr val="000000"/>
            </a:solidFill>
          </a:ln>
        </p:spPr>
        <p:txBody>
          <a:bodyPr wrap="square" lIns="0" tIns="0" rIns="0" bIns="0" rtlCol="0"/>
          <a:lstStyle/>
          <a:p/>
        </p:txBody>
      </p:sp>
      <p:sp>
        <p:nvSpPr>
          <p:cNvPr id="19" name="object 19"/>
          <p:cNvSpPr txBox="1"/>
          <p:nvPr/>
        </p:nvSpPr>
        <p:spPr>
          <a:xfrm>
            <a:off x="2020317" y="1611884"/>
            <a:ext cx="2374265" cy="262890"/>
          </a:xfrm>
          <a:prstGeom prst="rect">
            <a:avLst/>
          </a:prstGeom>
        </p:spPr>
        <p:txBody>
          <a:bodyPr wrap="square" lIns="0" tIns="12065" rIns="0" bIns="0" rtlCol="0" vert="horz">
            <a:spAutoFit/>
          </a:bodyPr>
          <a:lstStyle/>
          <a:p>
            <a:pPr marL="1056005">
              <a:lnSpc>
                <a:spcPts val="935"/>
              </a:lnSpc>
              <a:spcBef>
                <a:spcPts val="95"/>
              </a:spcBef>
              <a:tabLst>
                <a:tab pos="1627505" algn="l"/>
              </a:tabLst>
            </a:pPr>
            <a:r>
              <a:rPr dirty="0" sz="1000" spc="-254">
                <a:latin typeface="Cambria Math"/>
                <a:cs typeface="Cambria Math"/>
              </a:rPr>
              <a:t>�	</a:t>
            </a:r>
            <a:r>
              <a:rPr dirty="0" sz="1000" spc="-5">
                <a:latin typeface="Cambria Math"/>
                <a:cs typeface="Cambria Math"/>
              </a:rPr>
              <a:t>− </a:t>
            </a:r>
            <a:r>
              <a:rPr dirty="0" sz="1000" spc="-120">
                <a:latin typeface="Cambria Math"/>
                <a:cs typeface="Cambria Math"/>
              </a:rPr>
              <a:t>0.55�� </a:t>
            </a:r>
            <a:r>
              <a:rPr dirty="0" sz="1000" spc="-220">
                <a:latin typeface="Cambria Math"/>
                <a:cs typeface="Cambria Math"/>
              </a:rPr>
              <a:t>�1</a:t>
            </a:r>
            <a:r>
              <a:rPr dirty="0" sz="1000" spc="-580">
                <a:latin typeface="Cambria Math"/>
                <a:cs typeface="Cambria Math"/>
              </a:rPr>
              <a:t>−</a:t>
            </a:r>
            <a:endParaRPr sz="1000">
              <a:latin typeface="Cambria Math"/>
              <a:cs typeface="Cambria Math"/>
            </a:endParaRPr>
          </a:p>
          <a:p>
            <a:pPr marL="12700">
              <a:lnSpc>
                <a:spcPts val="935"/>
              </a:lnSpc>
              <a:tabLst>
                <a:tab pos="379730" algn="l"/>
                <a:tab pos="1165860" algn="l"/>
              </a:tabLst>
            </a:pPr>
            <a:r>
              <a:rPr dirty="0" sz="1000" spc="-5">
                <a:latin typeface="Cambria Math"/>
                <a:cs typeface="Cambria Math"/>
              </a:rPr>
              <a:t>45	</a:t>
            </a:r>
            <a:r>
              <a:rPr dirty="0" sz="1000" spc="-305">
                <a:latin typeface="Cambria Math"/>
                <a:cs typeface="Cambria Math"/>
              </a:rPr>
              <a:t>𝑘𝑘𝑐𝑐𝑔𝑔</a:t>
            </a:r>
            <a:r>
              <a:rPr dirty="0" sz="1000" spc="40">
                <a:latin typeface="Cambria Math"/>
                <a:cs typeface="Cambria Math"/>
              </a:rPr>
              <a:t> </a:t>
            </a:r>
            <a:r>
              <a:rPr dirty="0" sz="1000" spc="-5">
                <a:latin typeface="Cambria Math"/>
                <a:cs typeface="Cambria Math"/>
              </a:rPr>
              <a:t>(24</a:t>
            </a:r>
            <a:r>
              <a:rPr dirty="0" sz="1000" spc="5">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5">
                <a:latin typeface="Cambria Math"/>
                <a:cs typeface="Cambria Math"/>
              </a:rPr>
              <a:t>1)	</a:t>
            </a:r>
            <a:r>
              <a:rPr dirty="0" sz="1000" spc="-185">
                <a:latin typeface="Cambria Math"/>
                <a:cs typeface="Cambria Math"/>
              </a:rPr>
              <a:t>243𝑘𝑘𝑠𝑠𝑠𝑠</a:t>
            </a:r>
            <a:endParaRPr sz="1000">
              <a:latin typeface="Cambria Math"/>
              <a:cs typeface="Cambria Math"/>
            </a:endParaRPr>
          </a:p>
        </p:txBody>
      </p:sp>
      <p:sp>
        <p:nvSpPr>
          <p:cNvPr id="20" name="object 20"/>
          <p:cNvSpPr txBox="1"/>
          <p:nvPr/>
        </p:nvSpPr>
        <p:spPr>
          <a:xfrm>
            <a:off x="4397743" y="1514359"/>
            <a:ext cx="1312545" cy="177800"/>
          </a:xfrm>
          <a:prstGeom prst="rect">
            <a:avLst/>
          </a:prstGeom>
        </p:spPr>
        <p:txBody>
          <a:bodyPr wrap="square" lIns="0" tIns="12065" rIns="0" bIns="0" rtlCol="0" vert="horz">
            <a:spAutoFit/>
          </a:bodyPr>
          <a:lstStyle/>
          <a:p>
            <a:pPr marL="12700">
              <a:lnSpc>
                <a:spcPct val="100000"/>
              </a:lnSpc>
              <a:spcBef>
                <a:spcPts val="95"/>
              </a:spcBef>
            </a:pPr>
            <a:r>
              <a:rPr dirty="0" sz="1000" spc="-130">
                <a:latin typeface="Cambria Math"/>
                <a:cs typeface="Cambria Math"/>
              </a:rPr>
              <a:t>3(1.895𝑘𝑘𝑠𝑠𝑠𝑠</a:t>
            </a:r>
            <a:r>
              <a:rPr dirty="0" sz="1000" spc="-40">
                <a:latin typeface="Cambria Math"/>
                <a:cs typeface="Cambria Math"/>
              </a:rPr>
              <a:t> </a:t>
            </a:r>
            <a:r>
              <a:rPr dirty="0" sz="1000" spc="-5">
                <a:latin typeface="Cambria Math"/>
                <a:cs typeface="Cambria Math"/>
              </a:rPr>
              <a:t>+</a:t>
            </a:r>
            <a:r>
              <a:rPr dirty="0" sz="1000" spc="-55">
                <a:latin typeface="Cambria Math"/>
                <a:cs typeface="Cambria Math"/>
              </a:rPr>
              <a:t> </a:t>
            </a:r>
            <a:r>
              <a:rPr dirty="0" sz="1000" spc="-135">
                <a:latin typeface="Cambria Math"/>
                <a:cs typeface="Cambria Math"/>
              </a:rPr>
              <a:t>1.921𝑘𝑘𝑠𝑠𝑠𝑠)</a:t>
            </a:r>
            <a:endParaRPr sz="1000">
              <a:latin typeface="Cambria Math"/>
              <a:cs typeface="Cambria Math"/>
            </a:endParaRPr>
          </a:p>
        </p:txBody>
      </p:sp>
      <p:sp>
        <p:nvSpPr>
          <p:cNvPr id="21" name="object 21"/>
          <p:cNvSpPr txBox="1"/>
          <p:nvPr/>
        </p:nvSpPr>
        <p:spPr>
          <a:xfrm>
            <a:off x="4801632" y="1697265"/>
            <a:ext cx="499745" cy="177800"/>
          </a:xfrm>
          <a:prstGeom prst="rect">
            <a:avLst/>
          </a:prstGeom>
        </p:spPr>
        <p:txBody>
          <a:bodyPr wrap="square" lIns="0" tIns="12065" rIns="0" bIns="0" rtlCol="0" vert="horz">
            <a:spAutoFit/>
          </a:bodyPr>
          <a:lstStyle/>
          <a:p>
            <a:pPr marL="12700">
              <a:lnSpc>
                <a:spcPct val="100000"/>
              </a:lnSpc>
              <a:spcBef>
                <a:spcPts val="95"/>
              </a:spcBef>
            </a:pPr>
            <a:r>
              <a:rPr dirty="0" sz="1000" spc="-155">
                <a:latin typeface="Cambria Math"/>
                <a:cs typeface="Cambria Math"/>
              </a:rPr>
              <a:t>193.3𝑘𝑘𝑠𝑠𝑠𝑠</a:t>
            </a:r>
            <a:endParaRPr sz="1000">
              <a:latin typeface="Cambria Math"/>
              <a:cs typeface="Cambria Math"/>
            </a:endParaRPr>
          </a:p>
        </p:txBody>
      </p:sp>
      <p:sp>
        <p:nvSpPr>
          <p:cNvPr id="22" name="object 22"/>
          <p:cNvSpPr/>
          <p:nvPr/>
        </p:nvSpPr>
        <p:spPr>
          <a:xfrm>
            <a:off x="4410455" y="1715261"/>
            <a:ext cx="1287780" cy="0"/>
          </a:xfrm>
          <a:custGeom>
            <a:avLst/>
            <a:gdLst/>
            <a:ahLst/>
            <a:cxnLst/>
            <a:rect l="l" t="t" r="r" b="b"/>
            <a:pathLst>
              <a:path w="1287779" h="0">
                <a:moveTo>
                  <a:pt x="0" y="0"/>
                </a:moveTo>
                <a:lnTo>
                  <a:pt x="1287767" y="0"/>
                </a:lnTo>
              </a:path>
            </a:pathLst>
          </a:custGeom>
          <a:ln w="7620">
            <a:solidFill>
              <a:srgbClr val="000000"/>
            </a:solidFill>
          </a:ln>
        </p:spPr>
        <p:txBody>
          <a:bodyPr wrap="square" lIns="0" tIns="0" rIns="0" bIns="0" rtlCol="0"/>
          <a:lstStyle/>
          <a:p/>
        </p:txBody>
      </p:sp>
      <p:sp>
        <p:nvSpPr>
          <p:cNvPr id="23" name="object 23"/>
          <p:cNvSpPr txBox="1"/>
          <p:nvPr/>
        </p:nvSpPr>
        <p:spPr>
          <a:xfrm>
            <a:off x="5685535" y="1611884"/>
            <a:ext cx="1106170" cy="177800"/>
          </a:xfrm>
          <a:prstGeom prst="rect">
            <a:avLst/>
          </a:prstGeom>
        </p:spPr>
        <p:txBody>
          <a:bodyPr wrap="square" lIns="0" tIns="12065" rIns="0" bIns="0" rtlCol="0" vert="horz">
            <a:spAutoFit/>
          </a:bodyPr>
          <a:lstStyle/>
          <a:p>
            <a:pPr marL="12700">
              <a:lnSpc>
                <a:spcPct val="100000"/>
              </a:lnSpc>
              <a:spcBef>
                <a:spcPts val="95"/>
              </a:spcBef>
            </a:pPr>
            <a:r>
              <a:rPr dirty="0" sz="1000" spc="-430">
                <a:latin typeface="Cambria Math"/>
                <a:cs typeface="Cambria Math"/>
              </a:rPr>
              <a:t>�</a:t>
            </a:r>
            <a:r>
              <a:rPr dirty="0" sz="1000" spc="-65">
                <a:latin typeface="Cambria Math"/>
                <a:cs typeface="Cambria Math"/>
              </a:rPr>
              <a:t> </a:t>
            </a:r>
            <a:r>
              <a:rPr dirty="0" baseline="2777" sz="1500" spc="-7">
                <a:latin typeface="Cambria Math"/>
                <a:cs typeface="Cambria Math"/>
              </a:rPr>
              <a:t>(</a:t>
            </a:r>
            <a:r>
              <a:rPr dirty="0" sz="1000" spc="-5">
                <a:latin typeface="Cambria Math"/>
                <a:cs typeface="Cambria Math"/>
              </a:rPr>
              <a:t>1.04</a:t>
            </a:r>
            <a:r>
              <a:rPr dirty="0" baseline="2777" sz="1500" spc="-7">
                <a:latin typeface="Cambria Math"/>
                <a:cs typeface="Cambria Math"/>
              </a:rPr>
              <a:t>) </a:t>
            </a:r>
            <a:r>
              <a:rPr dirty="0" sz="1000" spc="-5">
                <a:latin typeface="Cambria Math"/>
                <a:cs typeface="Cambria Math"/>
              </a:rPr>
              <a:t>= 1.773  </a:t>
            </a:r>
            <a:r>
              <a:rPr dirty="0" sz="1000" spc="-380">
                <a:latin typeface="Cambria Math"/>
                <a:cs typeface="Cambria Math"/>
              </a:rPr>
              <a:t>𝑘𝑘𝑠𝑠𝑠𝑠</a:t>
            </a:r>
            <a:endParaRPr sz="1000">
              <a:latin typeface="Cambria Math"/>
              <a:cs typeface="Cambria Math"/>
            </a:endParaRPr>
          </a:p>
        </p:txBody>
      </p:sp>
      <p:sp>
        <p:nvSpPr>
          <p:cNvPr id="24" name="object 24"/>
          <p:cNvSpPr/>
          <p:nvPr/>
        </p:nvSpPr>
        <p:spPr>
          <a:xfrm>
            <a:off x="1216152" y="2097023"/>
            <a:ext cx="5340350" cy="0"/>
          </a:xfrm>
          <a:custGeom>
            <a:avLst/>
            <a:gdLst/>
            <a:ahLst/>
            <a:cxnLst/>
            <a:rect l="l" t="t" r="r" b="b"/>
            <a:pathLst>
              <a:path w="5340350" h="0">
                <a:moveTo>
                  <a:pt x="0" y="0"/>
                </a:moveTo>
                <a:lnTo>
                  <a:pt x="5340096" y="0"/>
                </a:lnTo>
              </a:path>
            </a:pathLst>
          </a:custGeom>
          <a:ln w="6096">
            <a:solidFill>
              <a:srgbClr val="4F81BC"/>
            </a:solidFill>
          </a:ln>
        </p:spPr>
        <p:txBody>
          <a:bodyPr wrap="square" lIns="0" tIns="0" rIns="0" bIns="0" rtlCol="0"/>
          <a:lstStyle/>
          <a:p/>
        </p:txBody>
      </p:sp>
      <p:sp>
        <p:nvSpPr>
          <p:cNvPr id="25" name="object 25"/>
          <p:cNvSpPr/>
          <p:nvPr/>
        </p:nvSpPr>
        <p:spPr>
          <a:xfrm>
            <a:off x="1216152" y="2648711"/>
            <a:ext cx="5340350" cy="0"/>
          </a:xfrm>
          <a:custGeom>
            <a:avLst/>
            <a:gdLst/>
            <a:ahLst/>
            <a:cxnLst/>
            <a:rect l="l" t="t" r="r" b="b"/>
            <a:pathLst>
              <a:path w="5340350" h="0">
                <a:moveTo>
                  <a:pt x="0" y="0"/>
                </a:moveTo>
                <a:lnTo>
                  <a:pt x="5340096" y="0"/>
                </a:lnTo>
              </a:path>
            </a:pathLst>
          </a:custGeom>
          <a:ln w="6096">
            <a:solidFill>
              <a:srgbClr val="4F81BC"/>
            </a:solidFill>
          </a:ln>
        </p:spPr>
        <p:txBody>
          <a:bodyPr wrap="square" lIns="0" tIns="0" rIns="0" bIns="0" rtlCol="0"/>
          <a:lstStyle/>
          <a:p/>
        </p:txBody>
      </p:sp>
      <p:sp>
        <p:nvSpPr>
          <p:cNvPr id="26" name="object 26"/>
          <p:cNvSpPr txBox="1"/>
          <p:nvPr/>
        </p:nvSpPr>
        <p:spPr>
          <a:xfrm>
            <a:off x="647700" y="2206243"/>
            <a:ext cx="6451600" cy="3140075"/>
          </a:xfrm>
          <a:prstGeom prst="rect">
            <a:avLst/>
          </a:prstGeom>
        </p:spPr>
        <p:txBody>
          <a:bodyPr wrap="square" lIns="0" tIns="22225" rIns="0" bIns="0" rtlCol="0" vert="horz">
            <a:spAutoFit/>
          </a:bodyPr>
          <a:lstStyle/>
          <a:p>
            <a:pPr algn="ctr" marL="690245" marR="657860">
              <a:lnSpc>
                <a:spcPts val="1150"/>
              </a:lnSpc>
              <a:spcBef>
                <a:spcPts val="175"/>
              </a:spcBef>
            </a:pPr>
            <a:r>
              <a:rPr dirty="0" sz="1000" spc="-5">
                <a:latin typeface="Times New Roman"/>
                <a:cs typeface="Times New Roman"/>
              </a:rPr>
              <a:t>PGSuper supports all three methods </a:t>
            </a:r>
            <a:r>
              <a:rPr dirty="0" sz="1000">
                <a:latin typeface="Times New Roman"/>
                <a:cs typeface="Times New Roman"/>
              </a:rPr>
              <a:t>of </a:t>
            </a:r>
            <a:r>
              <a:rPr dirty="0" sz="1000" spc="-5">
                <a:latin typeface="Times New Roman"/>
                <a:cs typeface="Times New Roman"/>
              </a:rPr>
              <a:t>computing relaxation described in the AASHTO LRFD BDS  (LRFD 5.9.3.4.2c,</a:t>
            </a:r>
            <a:r>
              <a:rPr dirty="0" sz="1000" spc="5">
                <a:latin typeface="Times New Roman"/>
                <a:cs typeface="Times New Roman"/>
              </a:rPr>
              <a:t> </a:t>
            </a:r>
            <a:r>
              <a:rPr dirty="0" sz="1000" spc="-5">
                <a:latin typeface="Times New Roman"/>
                <a:cs typeface="Times New Roman"/>
              </a:rPr>
              <a:t>C5.9.3.4.2c)</a:t>
            </a:r>
            <a:endParaRPr sz="1000">
              <a:latin typeface="Times New Roman"/>
              <a:cs typeface="Times New Roman"/>
            </a:endParaRPr>
          </a:p>
          <a:p>
            <a:pPr>
              <a:lnSpc>
                <a:spcPct val="100000"/>
              </a:lnSpc>
            </a:pPr>
            <a:endParaRPr sz="1100">
              <a:latin typeface="Times New Roman"/>
              <a:cs typeface="Times New Roman"/>
            </a:endParaRPr>
          </a:p>
          <a:p>
            <a:pPr>
              <a:lnSpc>
                <a:spcPct val="100000"/>
              </a:lnSpc>
            </a:pPr>
            <a:endParaRPr sz="1300">
              <a:latin typeface="Times New Roman"/>
              <a:cs typeface="Times New Roman"/>
            </a:endParaRPr>
          </a:p>
          <a:p>
            <a:pPr marL="38100">
              <a:lnSpc>
                <a:spcPct val="100000"/>
              </a:lnSpc>
              <a:tabLst>
                <a:tab pos="586105" algn="l"/>
              </a:tabLst>
            </a:pPr>
            <a:r>
              <a:rPr dirty="0" sz="1200">
                <a:latin typeface="Times New Roman"/>
                <a:cs typeface="Times New Roman"/>
              </a:rPr>
              <a:t>4.5.1.6	</a:t>
            </a:r>
            <a:r>
              <a:rPr dirty="0" sz="1200" spc="-5" i="1">
                <a:latin typeface="Arial"/>
                <a:cs typeface="Arial"/>
              </a:rPr>
              <a:t>Losses </a:t>
            </a:r>
            <a:r>
              <a:rPr dirty="0" sz="1200" i="1">
                <a:latin typeface="Arial"/>
                <a:cs typeface="Arial"/>
              </a:rPr>
              <a:t>at</a:t>
            </a:r>
            <a:r>
              <a:rPr dirty="0" sz="1200" spc="-10" i="1">
                <a:latin typeface="Arial"/>
                <a:cs typeface="Arial"/>
              </a:rPr>
              <a:t> </a:t>
            </a:r>
            <a:r>
              <a:rPr dirty="0" sz="1200" spc="-5" i="1">
                <a:latin typeface="Arial"/>
                <a:cs typeface="Arial"/>
              </a:rPr>
              <a:t>Shipping</a:t>
            </a:r>
            <a:endParaRPr sz="1200">
              <a:latin typeface="Arial"/>
              <a:cs typeface="Arial"/>
            </a:endParaRPr>
          </a:p>
          <a:p>
            <a:pPr algn="ctr" marL="19050">
              <a:lnSpc>
                <a:spcPct val="100000"/>
              </a:lnSpc>
              <a:spcBef>
                <a:spcPts val="465"/>
              </a:spcBef>
            </a:pPr>
            <a:r>
              <a:rPr dirty="0" baseline="11111" sz="1500" spc="-315">
                <a:latin typeface="Cambria Math"/>
                <a:cs typeface="Cambria Math"/>
              </a:rPr>
              <a:t>∆𝑓𝑓</a:t>
            </a:r>
            <a:r>
              <a:rPr dirty="0" sz="700" spc="-210">
                <a:latin typeface="Cambria Math"/>
                <a:cs typeface="Cambria Math"/>
              </a:rPr>
              <a:t>𝑑𝑑𝑆𝑆</a:t>
            </a:r>
            <a:r>
              <a:rPr dirty="0" sz="700" spc="180">
                <a:latin typeface="Cambria Math"/>
                <a:cs typeface="Cambria Math"/>
              </a:rPr>
              <a:t> </a:t>
            </a:r>
            <a:r>
              <a:rPr dirty="0" baseline="11111" sz="1500" spc="-7">
                <a:latin typeface="Cambria Math"/>
                <a:cs typeface="Cambria Math"/>
              </a:rPr>
              <a:t>= </a:t>
            </a:r>
            <a:r>
              <a:rPr dirty="0" baseline="11111" sz="1500" spc="-315">
                <a:latin typeface="Cambria Math"/>
                <a:cs typeface="Cambria Math"/>
              </a:rPr>
              <a:t>∆𝑓𝑓</a:t>
            </a:r>
            <a:r>
              <a:rPr dirty="0" sz="700" spc="-210">
                <a:latin typeface="Cambria Math"/>
                <a:cs typeface="Cambria Math"/>
              </a:rPr>
              <a:t>𝑑𝑑𝑅𝑅0</a:t>
            </a:r>
            <a:r>
              <a:rPr dirty="0" sz="700" spc="100">
                <a:latin typeface="Cambria Math"/>
                <a:cs typeface="Cambria Math"/>
              </a:rPr>
              <a:t> </a:t>
            </a:r>
            <a:r>
              <a:rPr dirty="0" baseline="11111" sz="1500" spc="-7">
                <a:latin typeface="Cambria Math"/>
                <a:cs typeface="Cambria Math"/>
              </a:rPr>
              <a:t>+ </a:t>
            </a:r>
            <a:r>
              <a:rPr dirty="0" baseline="11111" sz="1500" spc="-345">
                <a:latin typeface="Cambria Math"/>
                <a:cs typeface="Cambria Math"/>
              </a:rPr>
              <a:t>∆𝑓𝑓</a:t>
            </a:r>
            <a:r>
              <a:rPr dirty="0" sz="700" spc="-229">
                <a:latin typeface="Cambria Math"/>
                <a:cs typeface="Cambria Math"/>
              </a:rPr>
              <a:t>𝑑𝑑𝐸𝐸𝑆𝑆</a:t>
            </a:r>
            <a:r>
              <a:rPr dirty="0" sz="700" spc="120">
                <a:latin typeface="Cambria Math"/>
                <a:cs typeface="Cambria Math"/>
              </a:rPr>
              <a:t> </a:t>
            </a:r>
            <a:r>
              <a:rPr dirty="0" baseline="11111" sz="1500" spc="-7">
                <a:latin typeface="Cambria Math"/>
                <a:cs typeface="Cambria Math"/>
              </a:rPr>
              <a:t>+</a:t>
            </a:r>
            <a:r>
              <a:rPr dirty="0" baseline="11111" sz="1500" spc="112">
                <a:latin typeface="Cambria Math"/>
                <a:cs typeface="Cambria Math"/>
              </a:rPr>
              <a:t> </a:t>
            </a:r>
            <a:r>
              <a:rPr dirty="0" baseline="11111" sz="1500" spc="-300">
                <a:latin typeface="Cambria Math"/>
                <a:cs typeface="Cambria Math"/>
              </a:rPr>
              <a:t>∆𝑓𝑓</a:t>
            </a:r>
            <a:r>
              <a:rPr dirty="0" sz="700" spc="-200">
                <a:latin typeface="Cambria Math"/>
                <a:cs typeface="Cambria Math"/>
              </a:rPr>
              <a:t>𝑑𝑑𝐿𝐿𝑝𝑝𝑆𝑆</a:t>
            </a:r>
            <a:endParaRPr sz="700">
              <a:latin typeface="Cambria Math"/>
              <a:cs typeface="Cambria Math"/>
            </a:endParaRPr>
          </a:p>
          <a:p>
            <a:pPr algn="ctr" marL="17145">
              <a:lnSpc>
                <a:spcPct val="100000"/>
              </a:lnSpc>
              <a:spcBef>
                <a:spcPts val="695"/>
              </a:spcBef>
            </a:pPr>
            <a:r>
              <a:rPr dirty="0" baseline="11111" sz="1500" spc="-300">
                <a:latin typeface="Cambria Math"/>
                <a:cs typeface="Cambria Math"/>
              </a:rPr>
              <a:t>∆𝑓𝑓</a:t>
            </a:r>
            <a:r>
              <a:rPr dirty="0" sz="700" spc="-200">
                <a:latin typeface="Cambria Math"/>
                <a:cs typeface="Cambria Math"/>
              </a:rPr>
              <a:t>𝑑𝑑𝐿𝐿𝑝𝑝𝑆𝑆</a:t>
            </a:r>
            <a:r>
              <a:rPr dirty="0" sz="700" spc="175">
                <a:latin typeface="Cambria Math"/>
                <a:cs typeface="Cambria Math"/>
              </a:rPr>
              <a:t> </a:t>
            </a:r>
            <a:r>
              <a:rPr dirty="0" baseline="11111" sz="1500" spc="-7">
                <a:latin typeface="Cambria Math"/>
                <a:cs typeface="Cambria Math"/>
              </a:rPr>
              <a:t>=  </a:t>
            </a:r>
            <a:r>
              <a:rPr dirty="0" baseline="11111" sz="1500" spc="-315">
                <a:latin typeface="Cambria Math"/>
                <a:cs typeface="Cambria Math"/>
              </a:rPr>
              <a:t>∆𝑓𝑓</a:t>
            </a:r>
            <a:r>
              <a:rPr dirty="0" sz="700" spc="-210">
                <a:latin typeface="Cambria Math"/>
                <a:cs typeface="Cambria Math"/>
              </a:rPr>
              <a:t>𝑑𝑑𝑆𝑆𝑅𝑅𝑆𝑆</a:t>
            </a:r>
            <a:r>
              <a:rPr dirty="0" sz="700" spc="135">
                <a:latin typeface="Cambria Math"/>
                <a:cs typeface="Cambria Math"/>
              </a:rPr>
              <a:t> </a:t>
            </a:r>
            <a:r>
              <a:rPr dirty="0" baseline="11111" sz="1500" spc="-7">
                <a:latin typeface="Cambria Math"/>
                <a:cs typeface="Cambria Math"/>
              </a:rPr>
              <a:t>+ </a:t>
            </a:r>
            <a:r>
              <a:rPr dirty="0" baseline="11111" sz="1500" spc="-315">
                <a:latin typeface="Cambria Math"/>
                <a:cs typeface="Cambria Math"/>
              </a:rPr>
              <a:t>∆𝑓𝑓</a:t>
            </a:r>
            <a:r>
              <a:rPr dirty="0" sz="700" spc="-210">
                <a:latin typeface="Cambria Math"/>
                <a:cs typeface="Cambria Math"/>
              </a:rPr>
              <a:t>𝑑𝑑𝑝𝑝𝑅𝑅𝑆𝑆</a:t>
            </a:r>
            <a:r>
              <a:rPr dirty="0" sz="700" spc="140">
                <a:latin typeface="Cambria Math"/>
                <a:cs typeface="Cambria Math"/>
              </a:rPr>
              <a:t> </a:t>
            </a:r>
            <a:r>
              <a:rPr dirty="0" baseline="11111" sz="1500" spc="-7">
                <a:latin typeface="Cambria Math"/>
                <a:cs typeface="Cambria Math"/>
              </a:rPr>
              <a:t>+</a:t>
            </a:r>
            <a:r>
              <a:rPr dirty="0" baseline="11111" sz="1500" spc="-195">
                <a:latin typeface="Cambria Math"/>
                <a:cs typeface="Cambria Math"/>
              </a:rPr>
              <a:t> </a:t>
            </a:r>
            <a:r>
              <a:rPr dirty="0" baseline="11111" sz="1500" spc="-284">
                <a:latin typeface="Cambria Math"/>
                <a:cs typeface="Cambria Math"/>
              </a:rPr>
              <a:t>∆𝑓𝑓</a:t>
            </a:r>
            <a:r>
              <a:rPr dirty="0" sz="700" spc="-190">
                <a:latin typeface="Cambria Math"/>
                <a:cs typeface="Cambria Math"/>
              </a:rPr>
              <a:t>𝑑𝑑𝑅𝑅1𝑆𝑆</a:t>
            </a:r>
            <a:endParaRPr sz="700">
              <a:latin typeface="Cambria Math"/>
              <a:cs typeface="Cambria Math"/>
            </a:endParaRPr>
          </a:p>
          <a:p>
            <a:pPr algn="ctr" marL="19685">
              <a:lnSpc>
                <a:spcPct val="100000"/>
              </a:lnSpc>
              <a:spcBef>
                <a:spcPts val="480"/>
              </a:spcBef>
            </a:pPr>
            <a:r>
              <a:rPr dirty="0" sz="1000" spc="-170">
                <a:latin typeface="Cambria Math"/>
                <a:cs typeface="Cambria Math"/>
              </a:rPr>
              <a:t>∆𝑓𝑓</a:t>
            </a:r>
            <a:r>
              <a:rPr dirty="0" baseline="-15873" sz="1050" spc="-254">
                <a:latin typeface="Cambria Math"/>
                <a:cs typeface="Cambria Math"/>
              </a:rPr>
              <a:t>𝑑𝑑𝐿𝐿𝑝𝑝𝑆𝑆−𝑑𝑑𝑒𝑒𝑔𝑔𝑐𝑐</a:t>
            </a:r>
            <a:r>
              <a:rPr dirty="0" baseline="-15873" sz="1050" spc="270">
                <a:latin typeface="Cambria Math"/>
                <a:cs typeface="Cambria Math"/>
              </a:rPr>
              <a:t> </a:t>
            </a:r>
            <a:r>
              <a:rPr dirty="0" sz="1000" spc="-5">
                <a:latin typeface="Cambria Math"/>
                <a:cs typeface="Cambria Math"/>
              </a:rPr>
              <a:t>= </a:t>
            </a:r>
            <a:r>
              <a:rPr dirty="0" sz="1000" spc="-155">
                <a:latin typeface="Cambria Math"/>
                <a:cs typeface="Cambria Math"/>
              </a:rPr>
              <a:t>1.414𝑘𝑘𝑠𝑠𝑠𝑠 </a:t>
            </a:r>
            <a:r>
              <a:rPr dirty="0" sz="1000" spc="-5">
                <a:latin typeface="Cambria Math"/>
                <a:cs typeface="Cambria Math"/>
              </a:rPr>
              <a:t>+ </a:t>
            </a:r>
            <a:r>
              <a:rPr dirty="0" sz="1000" spc="-150">
                <a:latin typeface="Cambria Math"/>
                <a:cs typeface="Cambria Math"/>
              </a:rPr>
              <a:t>4.098𝑘𝑘𝑠𝑠𝑠𝑠 </a:t>
            </a:r>
            <a:r>
              <a:rPr dirty="0" sz="1000" spc="-5">
                <a:latin typeface="Cambria Math"/>
                <a:cs typeface="Cambria Math"/>
              </a:rPr>
              <a:t>+ </a:t>
            </a:r>
            <a:r>
              <a:rPr dirty="0" sz="1000" spc="-155">
                <a:latin typeface="Cambria Math"/>
                <a:cs typeface="Cambria Math"/>
              </a:rPr>
              <a:t>0.920𝑘𝑘𝑠𝑠𝑠𝑠 </a:t>
            </a:r>
            <a:r>
              <a:rPr dirty="0" sz="1000" spc="-5">
                <a:latin typeface="Cambria Math"/>
                <a:cs typeface="Cambria Math"/>
              </a:rPr>
              <a:t>=</a:t>
            </a:r>
            <a:r>
              <a:rPr dirty="0" sz="1000" spc="-85">
                <a:latin typeface="Cambria Math"/>
                <a:cs typeface="Cambria Math"/>
              </a:rPr>
              <a:t> </a:t>
            </a:r>
            <a:r>
              <a:rPr dirty="0" sz="1000" spc="-155">
                <a:latin typeface="Cambria Math"/>
                <a:cs typeface="Cambria Math"/>
              </a:rPr>
              <a:t>6.376𝑘𝑘𝑠𝑠𝑠𝑠</a:t>
            </a:r>
            <a:endParaRPr sz="1000">
              <a:latin typeface="Cambria Math"/>
              <a:cs typeface="Cambria Math"/>
            </a:endParaRPr>
          </a:p>
          <a:p>
            <a:pPr algn="ctr" marL="19050">
              <a:lnSpc>
                <a:spcPct val="100000"/>
              </a:lnSpc>
              <a:spcBef>
                <a:spcPts val="685"/>
              </a:spcBef>
            </a:pPr>
            <a:r>
              <a:rPr dirty="0" sz="1000" spc="-130">
                <a:latin typeface="Cambria Math"/>
                <a:cs typeface="Cambria Math"/>
              </a:rPr>
              <a:t>∆</a:t>
            </a:r>
            <a:r>
              <a:rPr dirty="0" baseline="-15873" sz="1050" spc="-195">
                <a:latin typeface="Cambria Math"/>
                <a:cs typeface="Cambria Math"/>
              </a:rPr>
              <a:t>𝑑𝑑𝑆𝑆−𝑑𝑑𝑒𝑒𝑔𝑔𝑐𝑐 </a:t>
            </a:r>
            <a:r>
              <a:rPr dirty="0" sz="1000" spc="-5">
                <a:latin typeface="Cambria Math"/>
                <a:cs typeface="Cambria Math"/>
              </a:rPr>
              <a:t>= </a:t>
            </a:r>
            <a:r>
              <a:rPr dirty="0" sz="1000" spc="-170">
                <a:latin typeface="Cambria Math"/>
                <a:cs typeface="Cambria Math"/>
              </a:rPr>
              <a:t>1.98𝑘𝑘𝑠𝑠𝑠𝑠 </a:t>
            </a:r>
            <a:r>
              <a:rPr dirty="0" sz="1000" spc="-5">
                <a:latin typeface="Cambria Math"/>
                <a:cs typeface="Cambria Math"/>
              </a:rPr>
              <a:t>+ </a:t>
            </a:r>
            <a:r>
              <a:rPr dirty="0" sz="1000" spc="-140">
                <a:latin typeface="Cambria Math"/>
                <a:cs typeface="Cambria Math"/>
              </a:rPr>
              <a:t>20.654𝑘𝑘𝑠𝑠𝑠𝑠 </a:t>
            </a:r>
            <a:r>
              <a:rPr dirty="0" sz="1000" spc="-5">
                <a:latin typeface="Cambria Math"/>
                <a:cs typeface="Cambria Math"/>
              </a:rPr>
              <a:t>+ </a:t>
            </a:r>
            <a:r>
              <a:rPr dirty="0" sz="1000" spc="-155">
                <a:latin typeface="Cambria Math"/>
                <a:cs typeface="Cambria Math"/>
              </a:rPr>
              <a:t>6.376𝑘𝑘𝑠𝑠𝑠𝑠 </a:t>
            </a:r>
            <a:r>
              <a:rPr dirty="0" sz="1000" spc="-5">
                <a:latin typeface="Cambria Math"/>
                <a:cs typeface="Cambria Math"/>
              </a:rPr>
              <a:t>=</a:t>
            </a:r>
            <a:r>
              <a:rPr dirty="0" sz="1000" spc="160">
                <a:latin typeface="Cambria Math"/>
                <a:cs typeface="Cambria Math"/>
              </a:rPr>
              <a:t> </a:t>
            </a:r>
            <a:r>
              <a:rPr dirty="0" sz="1000" spc="-140">
                <a:latin typeface="Cambria Math"/>
                <a:cs typeface="Cambria Math"/>
              </a:rPr>
              <a:t>28.683𝑘𝑘𝑠𝑠𝑠𝑠</a:t>
            </a:r>
            <a:endParaRPr sz="1000">
              <a:latin typeface="Cambria Math"/>
              <a:cs typeface="Cambria Math"/>
            </a:endParaRPr>
          </a:p>
          <a:p>
            <a:pPr algn="ctr" marL="19050">
              <a:lnSpc>
                <a:spcPct val="100000"/>
              </a:lnSpc>
              <a:spcBef>
                <a:spcPts val="685"/>
              </a:spcBef>
            </a:pPr>
            <a:r>
              <a:rPr dirty="0" sz="1000" spc="-170">
                <a:latin typeface="Cambria Math"/>
                <a:cs typeface="Cambria Math"/>
              </a:rPr>
              <a:t>∆𝑓𝑓</a:t>
            </a:r>
            <a:r>
              <a:rPr dirty="0" baseline="-15873" sz="1050" spc="-254">
                <a:latin typeface="Cambria Math"/>
                <a:cs typeface="Cambria Math"/>
              </a:rPr>
              <a:t>𝑑𝑑𝐿𝐿𝑝𝑝𝑆𝑆−𝑑𝑑𝑒𝑒𝑐𝑐𝑑𝑑</a:t>
            </a:r>
            <a:r>
              <a:rPr dirty="0" baseline="-15873" sz="1050" spc="277">
                <a:latin typeface="Cambria Math"/>
                <a:cs typeface="Cambria Math"/>
              </a:rPr>
              <a:t> </a:t>
            </a:r>
            <a:r>
              <a:rPr dirty="0" sz="1000" spc="-5">
                <a:latin typeface="Cambria Math"/>
                <a:cs typeface="Cambria Math"/>
              </a:rPr>
              <a:t>= </a:t>
            </a:r>
            <a:r>
              <a:rPr dirty="0" sz="1000" spc="-155">
                <a:latin typeface="Cambria Math"/>
                <a:cs typeface="Cambria Math"/>
              </a:rPr>
              <a:t>1.895𝑘𝑘𝑠𝑠𝑠𝑠 </a:t>
            </a:r>
            <a:r>
              <a:rPr dirty="0" sz="1000" spc="-5">
                <a:latin typeface="Cambria Math"/>
                <a:cs typeface="Cambria Math"/>
              </a:rPr>
              <a:t>+ </a:t>
            </a:r>
            <a:r>
              <a:rPr dirty="0" sz="1000" spc="-155">
                <a:latin typeface="Cambria Math"/>
                <a:cs typeface="Cambria Math"/>
              </a:rPr>
              <a:t>1.921𝑘𝑘𝑠𝑠𝑠𝑠 </a:t>
            </a:r>
            <a:r>
              <a:rPr dirty="0" sz="1000" spc="-5">
                <a:latin typeface="Cambria Math"/>
                <a:cs typeface="Cambria Math"/>
              </a:rPr>
              <a:t>+ </a:t>
            </a:r>
            <a:r>
              <a:rPr dirty="0" sz="1000" spc="-155">
                <a:latin typeface="Cambria Math"/>
                <a:cs typeface="Cambria Math"/>
              </a:rPr>
              <a:t>1.773𝑘𝑘𝑠𝑠𝑠𝑠 </a:t>
            </a:r>
            <a:r>
              <a:rPr dirty="0" sz="1000" spc="-5">
                <a:latin typeface="Cambria Math"/>
                <a:cs typeface="Cambria Math"/>
              </a:rPr>
              <a:t>=</a:t>
            </a:r>
            <a:r>
              <a:rPr dirty="0" sz="1000" spc="155">
                <a:latin typeface="Cambria Math"/>
                <a:cs typeface="Cambria Math"/>
              </a:rPr>
              <a:t> </a:t>
            </a:r>
            <a:r>
              <a:rPr dirty="0" sz="1000" spc="-155">
                <a:latin typeface="Cambria Math"/>
                <a:cs typeface="Cambria Math"/>
              </a:rPr>
              <a:t>5.589𝑘𝑘𝑠𝑠𝑠𝑠</a:t>
            </a:r>
            <a:endParaRPr sz="1000">
              <a:latin typeface="Cambria Math"/>
              <a:cs typeface="Cambria Math"/>
            </a:endParaRPr>
          </a:p>
          <a:p>
            <a:pPr algn="ctr" marL="19050">
              <a:lnSpc>
                <a:spcPct val="100000"/>
              </a:lnSpc>
              <a:spcBef>
                <a:spcPts val="695"/>
              </a:spcBef>
            </a:pPr>
            <a:r>
              <a:rPr dirty="0" sz="1000" spc="-130">
                <a:latin typeface="Cambria Math"/>
                <a:cs typeface="Cambria Math"/>
              </a:rPr>
              <a:t>∆</a:t>
            </a:r>
            <a:r>
              <a:rPr dirty="0" baseline="-15873" sz="1050" spc="-195">
                <a:latin typeface="Cambria Math"/>
                <a:cs typeface="Cambria Math"/>
              </a:rPr>
              <a:t>𝑑𝑑𝑆𝑆−𝑑𝑑𝑒𝑒𝑐𝑐𝑑𝑑 </a:t>
            </a:r>
            <a:r>
              <a:rPr dirty="0" sz="1000" spc="-5">
                <a:latin typeface="Cambria Math"/>
                <a:cs typeface="Cambria Math"/>
              </a:rPr>
              <a:t>= </a:t>
            </a:r>
            <a:r>
              <a:rPr dirty="0" sz="1000" spc="-170">
                <a:latin typeface="Cambria Math"/>
                <a:cs typeface="Cambria Math"/>
              </a:rPr>
              <a:t>1.98𝑘𝑘𝑠𝑠𝑠𝑠 </a:t>
            </a:r>
            <a:r>
              <a:rPr dirty="0" sz="1000" spc="-5">
                <a:latin typeface="Cambria Math"/>
                <a:cs typeface="Cambria Math"/>
              </a:rPr>
              <a:t>+ </a:t>
            </a:r>
            <a:r>
              <a:rPr dirty="0" sz="1000" spc="-155">
                <a:latin typeface="Cambria Math"/>
                <a:cs typeface="Cambria Math"/>
              </a:rPr>
              <a:t>7.223𝑘𝑘𝑠𝑠𝑠𝑠 </a:t>
            </a:r>
            <a:r>
              <a:rPr dirty="0" sz="1000" spc="-5">
                <a:latin typeface="Cambria Math"/>
                <a:cs typeface="Cambria Math"/>
              </a:rPr>
              <a:t>+ </a:t>
            </a:r>
            <a:r>
              <a:rPr dirty="0" sz="1000" spc="-155">
                <a:latin typeface="Cambria Math"/>
                <a:cs typeface="Cambria Math"/>
              </a:rPr>
              <a:t>5.589𝑘𝑘𝑠𝑠𝑠𝑠 </a:t>
            </a:r>
            <a:r>
              <a:rPr dirty="0" sz="1000" spc="-5">
                <a:latin typeface="Cambria Math"/>
                <a:cs typeface="Cambria Math"/>
              </a:rPr>
              <a:t>=</a:t>
            </a:r>
            <a:r>
              <a:rPr dirty="0" sz="1000" spc="95">
                <a:latin typeface="Cambria Math"/>
                <a:cs typeface="Cambria Math"/>
              </a:rPr>
              <a:t> </a:t>
            </a:r>
            <a:r>
              <a:rPr dirty="0" sz="1000" spc="-140">
                <a:latin typeface="Cambria Math"/>
                <a:cs typeface="Cambria Math"/>
              </a:rPr>
              <a:t>14.792𝑘𝑘𝑠𝑠𝑠𝑠</a:t>
            </a:r>
            <a:endParaRPr sz="1000">
              <a:latin typeface="Cambria Math"/>
              <a:cs typeface="Cambria Math"/>
            </a:endParaRPr>
          </a:p>
          <a:p>
            <a:pPr>
              <a:lnSpc>
                <a:spcPct val="100000"/>
              </a:lnSpc>
              <a:spcBef>
                <a:spcPts val="30"/>
              </a:spcBef>
            </a:pPr>
            <a:endParaRPr sz="1050">
              <a:latin typeface="Cambria Math"/>
              <a:cs typeface="Cambria Math"/>
            </a:endParaRPr>
          </a:p>
          <a:p>
            <a:pPr marL="38100">
              <a:lnSpc>
                <a:spcPct val="100000"/>
              </a:lnSpc>
            </a:pPr>
            <a:r>
              <a:rPr dirty="0" sz="1200" spc="-5">
                <a:solidFill>
                  <a:srgbClr val="0000FF"/>
                </a:solidFill>
                <a:latin typeface="Arial"/>
                <a:cs typeface="Arial"/>
              </a:rPr>
              <a:t>4.5.2 Check Girder</a:t>
            </a:r>
            <a:r>
              <a:rPr dirty="0" sz="1200" spc="-65">
                <a:solidFill>
                  <a:srgbClr val="0000FF"/>
                </a:solidFill>
                <a:latin typeface="Arial"/>
                <a:cs typeface="Arial"/>
              </a:rPr>
              <a:t> </a:t>
            </a:r>
            <a:r>
              <a:rPr dirty="0" sz="1200" spc="-5">
                <a:solidFill>
                  <a:srgbClr val="0000FF"/>
                </a:solidFill>
                <a:latin typeface="Arial"/>
                <a:cs typeface="Arial"/>
              </a:rPr>
              <a:t>Stability</a:t>
            </a:r>
            <a:endParaRPr sz="1200">
              <a:latin typeface="Arial"/>
              <a:cs typeface="Arial"/>
            </a:endParaRPr>
          </a:p>
          <a:p>
            <a:pPr marL="38100">
              <a:lnSpc>
                <a:spcPct val="100000"/>
              </a:lnSpc>
              <a:spcBef>
                <a:spcPts val="250"/>
              </a:spcBef>
            </a:pPr>
            <a:r>
              <a:rPr dirty="0" sz="1000" spc="-5">
                <a:latin typeface="Times New Roman"/>
                <a:cs typeface="Times New Roman"/>
              </a:rPr>
              <a:t>Assume </a:t>
            </a:r>
            <a:r>
              <a:rPr dirty="0" sz="1000">
                <a:latin typeface="Times New Roman"/>
                <a:cs typeface="Times New Roman"/>
              </a:rPr>
              <a:t>bunk </a:t>
            </a:r>
            <a:r>
              <a:rPr dirty="0" sz="1000" spc="-5">
                <a:latin typeface="Times New Roman"/>
                <a:cs typeface="Times New Roman"/>
              </a:rPr>
              <a:t>points at</a:t>
            </a:r>
            <a:r>
              <a:rPr dirty="0" sz="1000" spc="5">
                <a:latin typeface="Times New Roman"/>
                <a:cs typeface="Times New Roman"/>
              </a:rPr>
              <a:t> </a:t>
            </a:r>
            <a:r>
              <a:rPr dirty="0" sz="1000" spc="-5">
                <a:latin typeface="Times New Roman"/>
                <a:cs typeface="Times New Roman"/>
              </a:rPr>
              <a:t>13’-8”.</a:t>
            </a:r>
            <a:endParaRPr sz="1000">
              <a:latin typeface="Times New Roman"/>
              <a:cs typeface="Times New Roman"/>
            </a:endParaRPr>
          </a:p>
          <a:p>
            <a:pPr marL="38100" marR="17780">
              <a:lnSpc>
                <a:spcPts val="1150"/>
              </a:lnSpc>
              <a:spcBef>
                <a:spcPts val="620"/>
              </a:spcBef>
            </a:pPr>
            <a:r>
              <a:rPr dirty="0" sz="1000" spc="-5">
                <a:latin typeface="Times New Roman"/>
                <a:cs typeface="Times New Roman"/>
              </a:rPr>
              <a:t>Per WSDOT BDM </a:t>
            </a:r>
            <a:r>
              <a:rPr dirty="0" sz="1000">
                <a:latin typeface="Times New Roman"/>
                <a:cs typeface="Times New Roman"/>
              </a:rPr>
              <a:t>5.6.3 </a:t>
            </a:r>
            <a:r>
              <a:rPr dirty="0" sz="1000" spc="-5">
                <a:latin typeface="Times New Roman"/>
                <a:cs typeface="Times New Roman"/>
              </a:rPr>
              <a:t>the hauling stability design is based </a:t>
            </a:r>
            <a:r>
              <a:rPr dirty="0" sz="1000">
                <a:latin typeface="Times New Roman"/>
                <a:cs typeface="Times New Roman"/>
              </a:rPr>
              <a:t>on </a:t>
            </a:r>
            <a:r>
              <a:rPr dirty="0" sz="1000" spc="-5">
                <a:latin typeface="Times New Roman"/>
                <a:cs typeface="Times New Roman"/>
              </a:rPr>
              <a:t>the least stiff </a:t>
            </a:r>
            <a:r>
              <a:rPr dirty="0" sz="1000">
                <a:latin typeface="Times New Roman"/>
                <a:cs typeface="Times New Roman"/>
              </a:rPr>
              <a:t>haul </a:t>
            </a:r>
            <a:r>
              <a:rPr dirty="0" sz="1000" spc="-5">
                <a:latin typeface="Times New Roman"/>
                <a:cs typeface="Times New Roman"/>
              </a:rPr>
              <a:t>truck from BDM Table 5.6.3-1 that allows  the stress and stability factors </a:t>
            </a:r>
            <a:r>
              <a:rPr dirty="0" sz="1000">
                <a:latin typeface="Times New Roman"/>
                <a:cs typeface="Times New Roman"/>
              </a:rPr>
              <a:t>of </a:t>
            </a:r>
            <a:r>
              <a:rPr dirty="0" sz="1000" spc="-5">
                <a:latin typeface="Times New Roman"/>
                <a:cs typeface="Times New Roman"/>
              </a:rPr>
              <a:t>safety to </a:t>
            </a:r>
            <a:r>
              <a:rPr dirty="0" sz="1000">
                <a:latin typeface="Times New Roman"/>
                <a:cs typeface="Times New Roman"/>
              </a:rPr>
              <a:t>be</a:t>
            </a:r>
            <a:r>
              <a:rPr dirty="0" sz="1000" spc="40">
                <a:latin typeface="Times New Roman"/>
                <a:cs typeface="Times New Roman"/>
              </a:rPr>
              <a:t> </a:t>
            </a:r>
            <a:r>
              <a:rPr dirty="0" sz="1000" spc="-5">
                <a:latin typeface="Times New Roman"/>
                <a:cs typeface="Times New Roman"/>
              </a:rPr>
              <a:t>achieved.</a:t>
            </a:r>
            <a:endParaRPr sz="1000">
              <a:latin typeface="Times New Roman"/>
              <a:cs typeface="Times New Roman"/>
            </a:endParaRPr>
          </a:p>
        </p:txBody>
      </p:sp>
      <p:sp>
        <p:nvSpPr>
          <p:cNvPr id="27" name="object 27"/>
          <p:cNvSpPr txBox="1"/>
          <p:nvPr/>
        </p:nvSpPr>
        <p:spPr>
          <a:xfrm>
            <a:off x="672973" y="7201927"/>
            <a:ext cx="6194425" cy="323850"/>
          </a:xfrm>
          <a:prstGeom prst="rect">
            <a:avLst/>
          </a:prstGeom>
        </p:spPr>
        <p:txBody>
          <a:bodyPr wrap="square" lIns="0" tIns="22225" rIns="0" bIns="0" rtlCol="0" vert="horz">
            <a:spAutoFit/>
          </a:bodyPr>
          <a:lstStyle/>
          <a:p>
            <a:pPr marL="12700" marR="5080">
              <a:lnSpc>
                <a:spcPts val="1150"/>
              </a:lnSpc>
              <a:spcBef>
                <a:spcPts val="175"/>
              </a:spcBef>
            </a:pPr>
            <a:r>
              <a:rPr dirty="0" sz="1000" spc="-5">
                <a:latin typeface="Times New Roman"/>
                <a:cs typeface="Times New Roman"/>
              </a:rPr>
              <a:t>Assume shipping support parameters </a:t>
            </a:r>
            <a:r>
              <a:rPr dirty="0" sz="1000">
                <a:latin typeface="Times New Roman"/>
                <a:cs typeface="Times New Roman"/>
              </a:rPr>
              <a:t>for </a:t>
            </a:r>
            <a:r>
              <a:rPr dirty="0" sz="1000" spc="-5">
                <a:latin typeface="Times New Roman"/>
                <a:cs typeface="Times New Roman"/>
              </a:rPr>
              <a:t>40,000 kip-in/radian rotational spring constant. That equals to the HT40-72 </a:t>
            </a:r>
            <a:r>
              <a:rPr dirty="0" sz="1000" spc="-10">
                <a:latin typeface="Times New Roman"/>
                <a:cs typeface="Times New Roman"/>
              </a:rPr>
              <a:t>haul  </a:t>
            </a:r>
            <a:r>
              <a:rPr dirty="0" sz="1000" spc="-5">
                <a:latin typeface="Times New Roman"/>
                <a:cs typeface="Times New Roman"/>
              </a:rPr>
              <a:t>truck configuration in</a:t>
            </a:r>
            <a:r>
              <a:rPr dirty="0" sz="1000" spc="20">
                <a:latin typeface="Times New Roman"/>
                <a:cs typeface="Times New Roman"/>
              </a:rPr>
              <a:t> </a:t>
            </a:r>
            <a:r>
              <a:rPr dirty="0" sz="1000" spc="-5">
                <a:latin typeface="Times New Roman"/>
                <a:cs typeface="Times New Roman"/>
              </a:rPr>
              <a:t>PGSuper.</a:t>
            </a:r>
            <a:endParaRPr sz="1000">
              <a:latin typeface="Times New Roman"/>
              <a:cs typeface="Times New Roman"/>
            </a:endParaRPr>
          </a:p>
        </p:txBody>
      </p:sp>
      <p:sp>
        <p:nvSpPr>
          <p:cNvPr id="28" name="object 28"/>
          <p:cNvSpPr/>
          <p:nvPr/>
        </p:nvSpPr>
        <p:spPr>
          <a:xfrm>
            <a:off x="866775" y="5526372"/>
            <a:ext cx="4972049" cy="1504949"/>
          </a:xfrm>
          <a:prstGeom prst="rect">
            <a:avLst/>
          </a:prstGeom>
          <a:blipFill>
            <a:blip r:embed="rId2" cstate="print"/>
            <a:stretch>
              <a:fillRect/>
            </a:stretch>
          </a:blipFill>
        </p:spPr>
        <p:txBody>
          <a:bodyPr wrap="square" lIns="0" tIns="0" rIns="0" bIns="0" rtlCol="0"/>
          <a:lstStyle/>
          <a:p/>
        </p:txBody>
      </p:sp>
      <p:sp>
        <p:nvSpPr>
          <p:cNvPr id="29" name="object 29"/>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44</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673100" y="3417801"/>
            <a:ext cx="4311015" cy="728345"/>
          </a:xfrm>
          <a:prstGeom prst="rect">
            <a:avLst/>
          </a:prstGeom>
        </p:spPr>
        <p:txBody>
          <a:bodyPr wrap="square" lIns="0" tIns="12065" rIns="0" bIns="0" rtlCol="0" vert="horz">
            <a:spAutoFit/>
          </a:bodyPr>
          <a:lstStyle/>
          <a:p>
            <a:pPr marL="2125980">
              <a:lnSpc>
                <a:spcPct val="100000"/>
              </a:lnSpc>
              <a:spcBef>
                <a:spcPts val="95"/>
              </a:spcBef>
            </a:pPr>
            <a:r>
              <a:rPr dirty="0" sz="1000" spc="-5" b="1">
                <a:latin typeface="Times New Roman"/>
                <a:cs typeface="Times New Roman"/>
              </a:rPr>
              <a:t>Figure </a:t>
            </a:r>
            <a:r>
              <a:rPr dirty="0" sz="1000" b="1">
                <a:latin typeface="Times New Roman"/>
                <a:cs typeface="Times New Roman"/>
              </a:rPr>
              <a:t>4-6: </a:t>
            </a:r>
            <a:r>
              <a:rPr dirty="0" sz="1000" spc="-10" b="1">
                <a:latin typeface="Times New Roman"/>
                <a:cs typeface="Times New Roman"/>
              </a:rPr>
              <a:t>Equilibrium </a:t>
            </a:r>
            <a:r>
              <a:rPr dirty="0" sz="1000" spc="-5" b="1">
                <a:latin typeface="Times New Roman"/>
                <a:cs typeface="Times New Roman"/>
              </a:rPr>
              <a:t>during</a:t>
            </a:r>
            <a:r>
              <a:rPr dirty="0" sz="1000" spc="10" b="1">
                <a:latin typeface="Times New Roman"/>
                <a:cs typeface="Times New Roman"/>
              </a:rPr>
              <a:t> </a:t>
            </a:r>
            <a:r>
              <a:rPr dirty="0" sz="1000" spc="-5" b="1">
                <a:latin typeface="Times New Roman"/>
                <a:cs typeface="Times New Roman"/>
              </a:rPr>
              <a:t>Hauling</a:t>
            </a:r>
            <a:endParaRPr sz="1000">
              <a:latin typeface="Times New Roman"/>
              <a:cs typeface="Times New Roman"/>
            </a:endParaRPr>
          </a:p>
          <a:p>
            <a:pPr>
              <a:lnSpc>
                <a:spcPct val="100000"/>
              </a:lnSpc>
            </a:pPr>
            <a:endParaRPr sz="1100">
              <a:latin typeface="Times New Roman"/>
              <a:cs typeface="Times New Roman"/>
            </a:endParaRPr>
          </a:p>
          <a:p>
            <a:pPr>
              <a:lnSpc>
                <a:spcPct val="100000"/>
              </a:lnSpc>
              <a:spcBef>
                <a:spcPts val="20"/>
              </a:spcBef>
            </a:pPr>
            <a:endParaRPr sz="1400">
              <a:latin typeface="Times New Roman"/>
              <a:cs typeface="Times New Roman"/>
            </a:endParaRPr>
          </a:p>
          <a:p>
            <a:pPr marL="12700">
              <a:lnSpc>
                <a:spcPct val="100000"/>
              </a:lnSpc>
              <a:tabLst>
                <a:tab pos="560705" algn="l"/>
              </a:tabLst>
            </a:pPr>
            <a:r>
              <a:rPr dirty="0" sz="1200">
                <a:latin typeface="Times New Roman"/>
                <a:cs typeface="Times New Roman"/>
              </a:rPr>
              <a:t>4.5.2.1	</a:t>
            </a:r>
            <a:r>
              <a:rPr dirty="0" sz="1200" spc="-5" i="1">
                <a:latin typeface="Arial"/>
                <a:cs typeface="Arial"/>
              </a:rPr>
              <a:t>Stability Analysis</a:t>
            </a:r>
            <a:r>
              <a:rPr dirty="0" sz="1200" i="1">
                <a:latin typeface="Arial"/>
                <a:cs typeface="Arial"/>
              </a:rPr>
              <a:t> </a:t>
            </a:r>
            <a:r>
              <a:rPr dirty="0" sz="1200" spc="-5" i="1">
                <a:latin typeface="Arial"/>
                <a:cs typeface="Arial"/>
              </a:rPr>
              <a:t>Parameters</a:t>
            </a:r>
            <a:endParaRPr sz="1200">
              <a:latin typeface="Arial"/>
              <a:cs typeface="Arial"/>
            </a:endParaRPr>
          </a:p>
        </p:txBody>
      </p:sp>
      <p:sp>
        <p:nvSpPr>
          <p:cNvPr id="4" name="object 4"/>
          <p:cNvSpPr txBox="1"/>
          <p:nvPr/>
        </p:nvSpPr>
        <p:spPr>
          <a:xfrm>
            <a:off x="741680" y="4164584"/>
            <a:ext cx="605155" cy="177800"/>
          </a:xfrm>
          <a:prstGeom prst="rect">
            <a:avLst/>
          </a:prstGeom>
        </p:spPr>
        <p:txBody>
          <a:bodyPr wrap="square" lIns="0" tIns="12065" rIns="0" bIns="0" rtlCol="0" vert="horz">
            <a:spAutoFit/>
          </a:bodyPr>
          <a:lstStyle/>
          <a:p>
            <a:pPr marL="12700">
              <a:lnSpc>
                <a:spcPct val="100000"/>
              </a:lnSpc>
              <a:spcBef>
                <a:spcPts val="95"/>
              </a:spcBef>
            </a:pPr>
            <a:r>
              <a:rPr dirty="0" sz="1000" spc="-5" b="1">
                <a:solidFill>
                  <a:srgbClr val="365F91"/>
                </a:solidFill>
                <a:latin typeface="Times New Roman"/>
                <a:cs typeface="Times New Roman"/>
              </a:rPr>
              <a:t>Parameter</a:t>
            </a:r>
            <a:endParaRPr sz="1000">
              <a:latin typeface="Times New Roman"/>
              <a:cs typeface="Times New Roman"/>
            </a:endParaRPr>
          </a:p>
        </p:txBody>
      </p:sp>
      <p:sp>
        <p:nvSpPr>
          <p:cNvPr id="5" name="object 5"/>
          <p:cNvSpPr txBox="1"/>
          <p:nvPr/>
        </p:nvSpPr>
        <p:spPr>
          <a:xfrm>
            <a:off x="5310632" y="4164584"/>
            <a:ext cx="342265" cy="177800"/>
          </a:xfrm>
          <a:prstGeom prst="rect">
            <a:avLst/>
          </a:prstGeom>
        </p:spPr>
        <p:txBody>
          <a:bodyPr wrap="square" lIns="0" tIns="12065" rIns="0" bIns="0" rtlCol="0" vert="horz">
            <a:spAutoFit/>
          </a:bodyPr>
          <a:lstStyle/>
          <a:p>
            <a:pPr marL="12700">
              <a:lnSpc>
                <a:spcPct val="100000"/>
              </a:lnSpc>
              <a:spcBef>
                <a:spcPts val="95"/>
              </a:spcBef>
            </a:pPr>
            <a:r>
              <a:rPr dirty="0" sz="1000" spc="-5" b="1">
                <a:solidFill>
                  <a:srgbClr val="365F91"/>
                </a:solidFill>
                <a:latin typeface="Times New Roman"/>
                <a:cs typeface="Times New Roman"/>
              </a:rPr>
              <a:t>V</a:t>
            </a:r>
            <a:r>
              <a:rPr dirty="0" sz="1000" b="1">
                <a:solidFill>
                  <a:srgbClr val="365F91"/>
                </a:solidFill>
                <a:latin typeface="Times New Roman"/>
                <a:cs typeface="Times New Roman"/>
              </a:rPr>
              <a:t>a</a:t>
            </a:r>
            <a:r>
              <a:rPr dirty="0" sz="1000" spc="-10" b="1">
                <a:solidFill>
                  <a:srgbClr val="365F91"/>
                </a:solidFill>
                <a:latin typeface="Times New Roman"/>
                <a:cs typeface="Times New Roman"/>
              </a:rPr>
              <a:t>lue</a:t>
            </a:r>
            <a:endParaRPr sz="1000">
              <a:latin typeface="Times New Roman"/>
              <a:cs typeface="Times New Roman"/>
            </a:endParaRPr>
          </a:p>
        </p:txBody>
      </p:sp>
      <p:sp>
        <p:nvSpPr>
          <p:cNvPr id="6" name="object 6"/>
          <p:cNvSpPr/>
          <p:nvPr/>
        </p:nvSpPr>
        <p:spPr>
          <a:xfrm>
            <a:off x="685800" y="4178814"/>
            <a:ext cx="3197860" cy="0"/>
          </a:xfrm>
          <a:custGeom>
            <a:avLst/>
            <a:gdLst/>
            <a:ahLst/>
            <a:cxnLst/>
            <a:rect l="l" t="t" r="r" b="b"/>
            <a:pathLst>
              <a:path w="3197860" h="0">
                <a:moveTo>
                  <a:pt x="0" y="0"/>
                </a:moveTo>
                <a:lnTo>
                  <a:pt x="3197352" y="0"/>
                </a:lnTo>
              </a:path>
            </a:pathLst>
          </a:custGeom>
          <a:ln w="12179">
            <a:solidFill>
              <a:srgbClr val="4F81BC"/>
            </a:solidFill>
          </a:ln>
        </p:spPr>
        <p:txBody>
          <a:bodyPr wrap="square" lIns="0" tIns="0" rIns="0" bIns="0" rtlCol="0"/>
          <a:lstStyle/>
          <a:p/>
        </p:txBody>
      </p:sp>
      <p:sp>
        <p:nvSpPr>
          <p:cNvPr id="7" name="object 7"/>
          <p:cNvSpPr/>
          <p:nvPr/>
        </p:nvSpPr>
        <p:spPr>
          <a:xfrm>
            <a:off x="3895344" y="4178814"/>
            <a:ext cx="3185160" cy="0"/>
          </a:xfrm>
          <a:custGeom>
            <a:avLst/>
            <a:gdLst/>
            <a:ahLst/>
            <a:cxnLst/>
            <a:rect l="l" t="t" r="r" b="b"/>
            <a:pathLst>
              <a:path w="3185159" h="0">
                <a:moveTo>
                  <a:pt x="0" y="0"/>
                </a:moveTo>
                <a:lnTo>
                  <a:pt x="3185159" y="0"/>
                </a:lnTo>
              </a:path>
            </a:pathLst>
          </a:custGeom>
          <a:ln w="12179">
            <a:solidFill>
              <a:srgbClr val="4F81BC"/>
            </a:solidFill>
          </a:ln>
        </p:spPr>
        <p:txBody>
          <a:bodyPr wrap="square" lIns="0" tIns="0" rIns="0" bIns="0" rtlCol="0"/>
          <a:lstStyle/>
          <a:p/>
        </p:txBody>
      </p:sp>
      <p:sp>
        <p:nvSpPr>
          <p:cNvPr id="8" name="object 8"/>
          <p:cNvSpPr/>
          <p:nvPr/>
        </p:nvSpPr>
        <p:spPr>
          <a:xfrm>
            <a:off x="685800" y="4419600"/>
            <a:ext cx="3197860" cy="365760"/>
          </a:xfrm>
          <a:custGeom>
            <a:avLst/>
            <a:gdLst/>
            <a:ahLst/>
            <a:cxnLst/>
            <a:rect l="l" t="t" r="r" b="b"/>
            <a:pathLst>
              <a:path w="3197860" h="365760">
                <a:moveTo>
                  <a:pt x="0" y="365760"/>
                </a:moveTo>
                <a:lnTo>
                  <a:pt x="3197352" y="365760"/>
                </a:lnTo>
                <a:lnTo>
                  <a:pt x="3197352" y="0"/>
                </a:lnTo>
                <a:lnTo>
                  <a:pt x="0" y="0"/>
                </a:lnTo>
                <a:lnTo>
                  <a:pt x="0" y="365760"/>
                </a:lnTo>
                <a:close/>
              </a:path>
            </a:pathLst>
          </a:custGeom>
          <a:solidFill>
            <a:srgbClr val="D2DFED"/>
          </a:solidFill>
        </p:spPr>
        <p:txBody>
          <a:bodyPr wrap="square" lIns="0" tIns="0" rIns="0" bIns="0" rtlCol="0"/>
          <a:lstStyle/>
          <a:p/>
        </p:txBody>
      </p:sp>
      <p:sp>
        <p:nvSpPr>
          <p:cNvPr id="9" name="object 9"/>
          <p:cNvSpPr/>
          <p:nvPr/>
        </p:nvSpPr>
        <p:spPr>
          <a:xfrm>
            <a:off x="754380" y="4419612"/>
            <a:ext cx="3060700" cy="222885"/>
          </a:xfrm>
          <a:custGeom>
            <a:avLst/>
            <a:gdLst/>
            <a:ahLst/>
            <a:cxnLst/>
            <a:rect l="l" t="t" r="r" b="b"/>
            <a:pathLst>
              <a:path w="3060700" h="222885">
                <a:moveTo>
                  <a:pt x="0" y="222491"/>
                </a:moveTo>
                <a:lnTo>
                  <a:pt x="3060192" y="222491"/>
                </a:lnTo>
                <a:lnTo>
                  <a:pt x="3060192" y="0"/>
                </a:lnTo>
                <a:lnTo>
                  <a:pt x="0" y="0"/>
                </a:lnTo>
                <a:lnTo>
                  <a:pt x="0" y="222491"/>
                </a:lnTo>
                <a:close/>
              </a:path>
            </a:pathLst>
          </a:custGeom>
          <a:solidFill>
            <a:srgbClr val="D2DFED"/>
          </a:solidFill>
        </p:spPr>
        <p:txBody>
          <a:bodyPr wrap="square" lIns="0" tIns="0" rIns="0" bIns="0" rtlCol="0"/>
          <a:lstStyle/>
          <a:p/>
        </p:txBody>
      </p:sp>
      <p:sp>
        <p:nvSpPr>
          <p:cNvPr id="10" name="object 10"/>
          <p:cNvSpPr txBox="1"/>
          <p:nvPr/>
        </p:nvSpPr>
        <p:spPr>
          <a:xfrm>
            <a:off x="754380" y="4399279"/>
            <a:ext cx="1017905" cy="177800"/>
          </a:xfrm>
          <a:prstGeom prst="rect">
            <a:avLst/>
          </a:prstGeom>
        </p:spPr>
        <p:txBody>
          <a:bodyPr wrap="square" lIns="0" tIns="12065" rIns="0" bIns="0" rtlCol="0" vert="horz">
            <a:spAutoFit/>
          </a:bodyPr>
          <a:lstStyle/>
          <a:p>
            <a:pPr>
              <a:lnSpc>
                <a:spcPct val="100000"/>
              </a:lnSpc>
              <a:spcBef>
                <a:spcPts val="95"/>
              </a:spcBef>
            </a:pPr>
            <a:r>
              <a:rPr dirty="0" sz="1000" spc="-5">
                <a:solidFill>
                  <a:srgbClr val="365F91"/>
                </a:solidFill>
                <a:latin typeface="Times New Roman"/>
                <a:cs typeface="Times New Roman"/>
              </a:rPr>
              <a:t>Rotational</a:t>
            </a:r>
            <a:r>
              <a:rPr dirty="0" sz="1000" spc="-35">
                <a:solidFill>
                  <a:srgbClr val="365F91"/>
                </a:solidFill>
                <a:latin typeface="Times New Roman"/>
                <a:cs typeface="Times New Roman"/>
              </a:rPr>
              <a:t> </a:t>
            </a:r>
            <a:r>
              <a:rPr dirty="0" sz="1000" spc="-5">
                <a:solidFill>
                  <a:srgbClr val="365F91"/>
                </a:solidFill>
                <a:latin typeface="Times New Roman"/>
                <a:cs typeface="Times New Roman"/>
              </a:rPr>
              <a:t>Stiffness</a:t>
            </a:r>
            <a:endParaRPr sz="1000">
              <a:latin typeface="Times New Roman"/>
              <a:cs typeface="Times New Roman"/>
            </a:endParaRPr>
          </a:p>
        </p:txBody>
      </p:sp>
      <p:sp>
        <p:nvSpPr>
          <p:cNvPr id="11" name="object 11"/>
          <p:cNvSpPr/>
          <p:nvPr/>
        </p:nvSpPr>
        <p:spPr>
          <a:xfrm>
            <a:off x="7011936" y="4419600"/>
            <a:ext cx="68580" cy="365760"/>
          </a:xfrm>
          <a:custGeom>
            <a:avLst/>
            <a:gdLst/>
            <a:ahLst/>
            <a:cxnLst/>
            <a:rect l="l" t="t" r="r" b="b"/>
            <a:pathLst>
              <a:path w="68579" h="365760">
                <a:moveTo>
                  <a:pt x="0" y="365760"/>
                </a:moveTo>
                <a:lnTo>
                  <a:pt x="68567" y="365760"/>
                </a:lnTo>
                <a:lnTo>
                  <a:pt x="68567" y="0"/>
                </a:lnTo>
                <a:lnTo>
                  <a:pt x="0" y="0"/>
                </a:lnTo>
                <a:lnTo>
                  <a:pt x="0" y="365760"/>
                </a:lnTo>
                <a:close/>
              </a:path>
            </a:pathLst>
          </a:custGeom>
          <a:solidFill>
            <a:srgbClr val="D2DFED"/>
          </a:solidFill>
        </p:spPr>
        <p:txBody>
          <a:bodyPr wrap="square" lIns="0" tIns="0" rIns="0" bIns="0" rtlCol="0"/>
          <a:lstStyle/>
          <a:p/>
        </p:txBody>
      </p:sp>
      <p:sp>
        <p:nvSpPr>
          <p:cNvPr id="12" name="object 12"/>
          <p:cNvSpPr/>
          <p:nvPr/>
        </p:nvSpPr>
        <p:spPr>
          <a:xfrm>
            <a:off x="3883152" y="4419600"/>
            <a:ext cx="68580" cy="365760"/>
          </a:xfrm>
          <a:custGeom>
            <a:avLst/>
            <a:gdLst/>
            <a:ahLst/>
            <a:cxnLst/>
            <a:rect l="l" t="t" r="r" b="b"/>
            <a:pathLst>
              <a:path w="68579" h="365760">
                <a:moveTo>
                  <a:pt x="0" y="365760"/>
                </a:moveTo>
                <a:lnTo>
                  <a:pt x="68580" y="365760"/>
                </a:lnTo>
                <a:lnTo>
                  <a:pt x="68580" y="0"/>
                </a:lnTo>
                <a:lnTo>
                  <a:pt x="0" y="0"/>
                </a:lnTo>
                <a:lnTo>
                  <a:pt x="0" y="365760"/>
                </a:lnTo>
                <a:close/>
              </a:path>
            </a:pathLst>
          </a:custGeom>
          <a:solidFill>
            <a:srgbClr val="D2DFED"/>
          </a:solidFill>
        </p:spPr>
        <p:txBody>
          <a:bodyPr wrap="square" lIns="0" tIns="0" rIns="0" bIns="0" rtlCol="0"/>
          <a:lstStyle/>
          <a:p/>
        </p:txBody>
      </p:sp>
      <p:sp>
        <p:nvSpPr>
          <p:cNvPr id="13" name="object 13"/>
          <p:cNvSpPr/>
          <p:nvPr/>
        </p:nvSpPr>
        <p:spPr>
          <a:xfrm>
            <a:off x="3951732" y="4419600"/>
            <a:ext cx="3060700" cy="365760"/>
          </a:xfrm>
          <a:custGeom>
            <a:avLst/>
            <a:gdLst/>
            <a:ahLst/>
            <a:cxnLst/>
            <a:rect l="l" t="t" r="r" b="b"/>
            <a:pathLst>
              <a:path w="3060700" h="365760">
                <a:moveTo>
                  <a:pt x="0" y="365760"/>
                </a:moveTo>
                <a:lnTo>
                  <a:pt x="3060204" y="365760"/>
                </a:lnTo>
                <a:lnTo>
                  <a:pt x="3060204" y="0"/>
                </a:lnTo>
                <a:lnTo>
                  <a:pt x="0" y="0"/>
                </a:lnTo>
                <a:lnTo>
                  <a:pt x="0" y="365760"/>
                </a:lnTo>
                <a:close/>
              </a:path>
            </a:pathLst>
          </a:custGeom>
          <a:solidFill>
            <a:srgbClr val="D2DFED"/>
          </a:solidFill>
        </p:spPr>
        <p:txBody>
          <a:bodyPr wrap="square" lIns="0" tIns="0" rIns="0" bIns="0" rtlCol="0"/>
          <a:lstStyle/>
          <a:p/>
        </p:txBody>
      </p:sp>
      <p:sp>
        <p:nvSpPr>
          <p:cNvPr id="14" name="object 14"/>
          <p:cNvSpPr txBox="1"/>
          <p:nvPr/>
        </p:nvSpPr>
        <p:spPr>
          <a:xfrm>
            <a:off x="4983988" y="4387088"/>
            <a:ext cx="1007744" cy="274955"/>
          </a:xfrm>
          <a:prstGeom prst="rect">
            <a:avLst/>
          </a:prstGeom>
        </p:spPr>
        <p:txBody>
          <a:bodyPr wrap="square" lIns="0" tIns="66675" rIns="0" bIns="0" rtlCol="0" vert="horz">
            <a:spAutoFit/>
          </a:bodyPr>
          <a:lstStyle/>
          <a:p>
            <a:pPr marL="25400" marR="30480" indent="683895">
              <a:lnSpc>
                <a:spcPct val="64000"/>
              </a:lnSpc>
              <a:spcBef>
                <a:spcPts val="525"/>
              </a:spcBef>
            </a:pPr>
            <a:r>
              <a:rPr dirty="0" sz="1000" spc="-5">
                <a:solidFill>
                  <a:srgbClr val="365F91"/>
                </a:solidFill>
                <a:latin typeface="Cambria Math"/>
                <a:cs typeface="Cambria Math"/>
              </a:rPr>
              <a:t>k ∙</a:t>
            </a:r>
            <a:r>
              <a:rPr dirty="0" sz="1000" spc="-80">
                <a:solidFill>
                  <a:srgbClr val="365F91"/>
                </a:solidFill>
                <a:latin typeface="Cambria Math"/>
                <a:cs typeface="Cambria Math"/>
              </a:rPr>
              <a:t> </a:t>
            </a:r>
            <a:r>
              <a:rPr dirty="0" sz="1000" spc="-10">
                <a:solidFill>
                  <a:srgbClr val="365F91"/>
                </a:solidFill>
                <a:latin typeface="Cambria Math"/>
                <a:cs typeface="Cambria Math"/>
              </a:rPr>
              <a:t>in  </a:t>
            </a:r>
            <a:r>
              <a:rPr dirty="0" sz="1000" spc="35">
                <a:solidFill>
                  <a:srgbClr val="365F91"/>
                </a:solidFill>
                <a:latin typeface="Cambria Math"/>
                <a:cs typeface="Cambria Math"/>
              </a:rPr>
              <a:t>K</a:t>
            </a:r>
            <a:r>
              <a:rPr dirty="0" baseline="-15873" sz="1050" spc="52">
                <a:solidFill>
                  <a:srgbClr val="365F91"/>
                </a:solidFill>
                <a:latin typeface="Cambria Math"/>
                <a:cs typeface="Cambria Math"/>
              </a:rPr>
              <a:t>θ </a:t>
            </a:r>
            <a:r>
              <a:rPr dirty="0" sz="1000" spc="-5">
                <a:solidFill>
                  <a:srgbClr val="365F91"/>
                </a:solidFill>
                <a:latin typeface="Cambria Math"/>
                <a:cs typeface="Cambria Math"/>
              </a:rPr>
              <a:t>= 40000</a:t>
            </a:r>
            <a:r>
              <a:rPr dirty="0" sz="1000" spc="5">
                <a:solidFill>
                  <a:srgbClr val="365F91"/>
                </a:solidFill>
                <a:latin typeface="Cambria Math"/>
                <a:cs typeface="Cambria Math"/>
              </a:rPr>
              <a:t> </a:t>
            </a:r>
            <a:r>
              <a:rPr dirty="0" baseline="-36111" sz="1500" spc="-7">
                <a:solidFill>
                  <a:srgbClr val="365F91"/>
                </a:solidFill>
                <a:latin typeface="Cambria Math"/>
                <a:cs typeface="Cambria Math"/>
              </a:rPr>
              <a:t>rad</a:t>
            </a:r>
            <a:endParaRPr baseline="-36111" sz="1500">
              <a:latin typeface="Cambria Math"/>
              <a:cs typeface="Cambria Math"/>
            </a:endParaRPr>
          </a:p>
        </p:txBody>
      </p:sp>
      <p:sp>
        <p:nvSpPr>
          <p:cNvPr id="15" name="object 15"/>
          <p:cNvSpPr/>
          <p:nvPr/>
        </p:nvSpPr>
        <p:spPr>
          <a:xfrm>
            <a:off x="5693664" y="4588008"/>
            <a:ext cx="260985" cy="0"/>
          </a:xfrm>
          <a:custGeom>
            <a:avLst/>
            <a:gdLst/>
            <a:ahLst/>
            <a:cxnLst/>
            <a:rect l="l" t="t" r="r" b="b"/>
            <a:pathLst>
              <a:path w="260985" h="0">
                <a:moveTo>
                  <a:pt x="0" y="0"/>
                </a:moveTo>
                <a:lnTo>
                  <a:pt x="260603" y="0"/>
                </a:lnTo>
              </a:path>
            </a:pathLst>
          </a:custGeom>
          <a:ln w="7607">
            <a:solidFill>
              <a:srgbClr val="365F91"/>
            </a:solidFill>
          </a:ln>
        </p:spPr>
        <p:txBody>
          <a:bodyPr wrap="square" lIns="0" tIns="0" rIns="0" bIns="0" rtlCol="0"/>
          <a:lstStyle/>
          <a:p/>
        </p:txBody>
      </p:sp>
      <p:sp>
        <p:nvSpPr>
          <p:cNvPr id="16" name="object 16"/>
          <p:cNvSpPr/>
          <p:nvPr/>
        </p:nvSpPr>
        <p:spPr>
          <a:xfrm>
            <a:off x="685800" y="4407408"/>
            <a:ext cx="3197860" cy="12700"/>
          </a:xfrm>
          <a:custGeom>
            <a:avLst/>
            <a:gdLst/>
            <a:ahLst/>
            <a:cxnLst/>
            <a:rect l="l" t="t" r="r" b="b"/>
            <a:pathLst>
              <a:path w="3197860" h="12700">
                <a:moveTo>
                  <a:pt x="0" y="12192"/>
                </a:moveTo>
                <a:lnTo>
                  <a:pt x="3197352" y="12192"/>
                </a:lnTo>
                <a:lnTo>
                  <a:pt x="3197352" y="0"/>
                </a:lnTo>
                <a:lnTo>
                  <a:pt x="0" y="0"/>
                </a:lnTo>
                <a:lnTo>
                  <a:pt x="0" y="12192"/>
                </a:lnTo>
                <a:close/>
              </a:path>
            </a:pathLst>
          </a:custGeom>
          <a:solidFill>
            <a:srgbClr val="4F81BC"/>
          </a:solidFill>
        </p:spPr>
        <p:txBody>
          <a:bodyPr wrap="square" lIns="0" tIns="0" rIns="0" bIns="0" rtlCol="0"/>
          <a:lstStyle/>
          <a:p/>
        </p:txBody>
      </p:sp>
      <p:sp>
        <p:nvSpPr>
          <p:cNvPr id="17" name="object 17"/>
          <p:cNvSpPr/>
          <p:nvPr/>
        </p:nvSpPr>
        <p:spPr>
          <a:xfrm>
            <a:off x="3895344" y="4413503"/>
            <a:ext cx="3185160" cy="0"/>
          </a:xfrm>
          <a:custGeom>
            <a:avLst/>
            <a:gdLst/>
            <a:ahLst/>
            <a:cxnLst/>
            <a:rect l="l" t="t" r="r" b="b"/>
            <a:pathLst>
              <a:path w="3185159" h="0">
                <a:moveTo>
                  <a:pt x="0" y="0"/>
                </a:moveTo>
                <a:lnTo>
                  <a:pt x="3185159" y="0"/>
                </a:lnTo>
              </a:path>
            </a:pathLst>
          </a:custGeom>
          <a:ln w="12191">
            <a:solidFill>
              <a:srgbClr val="4F81BC"/>
            </a:solidFill>
          </a:ln>
        </p:spPr>
        <p:txBody>
          <a:bodyPr wrap="square" lIns="0" tIns="0" rIns="0" bIns="0" rtlCol="0"/>
          <a:lstStyle/>
          <a:p/>
        </p:txBody>
      </p:sp>
      <p:sp>
        <p:nvSpPr>
          <p:cNvPr id="18" name="object 18"/>
          <p:cNvSpPr txBox="1"/>
          <p:nvPr/>
        </p:nvSpPr>
        <p:spPr>
          <a:xfrm>
            <a:off x="716280" y="4766564"/>
            <a:ext cx="5135245" cy="177800"/>
          </a:xfrm>
          <a:prstGeom prst="rect">
            <a:avLst/>
          </a:prstGeom>
        </p:spPr>
        <p:txBody>
          <a:bodyPr wrap="square" lIns="0" tIns="12065" rIns="0" bIns="0" rtlCol="0" vert="horz">
            <a:spAutoFit/>
          </a:bodyPr>
          <a:lstStyle/>
          <a:p>
            <a:pPr marL="38100">
              <a:lnSpc>
                <a:spcPct val="100000"/>
              </a:lnSpc>
              <a:spcBef>
                <a:spcPts val="95"/>
              </a:spcBef>
              <a:tabLst>
                <a:tab pos="4445000" algn="l"/>
              </a:tabLst>
            </a:pPr>
            <a:r>
              <a:rPr dirty="0" sz="1000" spc="-5">
                <a:solidFill>
                  <a:srgbClr val="365F91"/>
                </a:solidFill>
                <a:latin typeface="Times New Roman"/>
                <a:cs typeface="Times New Roman"/>
              </a:rPr>
              <a:t>Center-to-center</a:t>
            </a:r>
            <a:r>
              <a:rPr dirty="0" sz="1000" spc="20">
                <a:solidFill>
                  <a:srgbClr val="365F91"/>
                </a:solidFill>
                <a:latin typeface="Times New Roman"/>
                <a:cs typeface="Times New Roman"/>
              </a:rPr>
              <a:t> </a:t>
            </a:r>
            <a:r>
              <a:rPr dirty="0" sz="1000" spc="-5">
                <a:solidFill>
                  <a:srgbClr val="365F91"/>
                </a:solidFill>
                <a:latin typeface="Times New Roman"/>
                <a:cs typeface="Times New Roman"/>
              </a:rPr>
              <a:t>wheel</a:t>
            </a:r>
            <a:r>
              <a:rPr dirty="0" sz="1000" spc="15">
                <a:solidFill>
                  <a:srgbClr val="365F91"/>
                </a:solidFill>
                <a:latin typeface="Times New Roman"/>
                <a:cs typeface="Times New Roman"/>
              </a:rPr>
              <a:t> </a:t>
            </a:r>
            <a:r>
              <a:rPr dirty="0" sz="1000" spc="-5">
                <a:solidFill>
                  <a:srgbClr val="365F91"/>
                </a:solidFill>
                <a:latin typeface="Times New Roman"/>
                <a:cs typeface="Times New Roman"/>
              </a:rPr>
              <a:t>spacing	</a:t>
            </a:r>
            <a:r>
              <a:rPr dirty="0" sz="1000" spc="-10">
                <a:solidFill>
                  <a:srgbClr val="365F91"/>
                </a:solidFill>
                <a:latin typeface="Cambria Math"/>
                <a:cs typeface="Cambria Math"/>
              </a:rPr>
              <a:t>W</a:t>
            </a:r>
            <a:r>
              <a:rPr dirty="0" baseline="-15873" sz="1050" spc="-15">
                <a:solidFill>
                  <a:srgbClr val="365F91"/>
                </a:solidFill>
                <a:latin typeface="Cambria Math"/>
                <a:cs typeface="Cambria Math"/>
              </a:rPr>
              <a:t>cc </a:t>
            </a:r>
            <a:r>
              <a:rPr dirty="0" sz="1000" spc="-5">
                <a:solidFill>
                  <a:srgbClr val="365F91"/>
                </a:solidFill>
                <a:latin typeface="Cambria Math"/>
                <a:cs typeface="Cambria Math"/>
              </a:rPr>
              <a:t>= 72</a:t>
            </a:r>
            <a:r>
              <a:rPr dirty="0" sz="1000" spc="50">
                <a:solidFill>
                  <a:srgbClr val="365F91"/>
                </a:solidFill>
                <a:latin typeface="Cambria Math"/>
                <a:cs typeface="Cambria Math"/>
              </a:rPr>
              <a:t> </a:t>
            </a:r>
            <a:r>
              <a:rPr dirty="0" sz="1000" spc="-10">
                <a:solidFill>
                  <a:srgbClr val="365F91"/>
                </a:solidFill>
                <a:latin typeface="Cambria Math"/>
                <a:cs typeface="Cambria Math"/>
              </a:rPr>
              <a:t>in</a:t>
            </a:r>
            <a:endParaRPr sz="1000">
              <a:latin typeface="Cambria Math"/>
              <a:cs typeface="Cambria Math"/>
            </a:endParaRPr>
          </a:p>
        </p:txBody>
      </p:sp>
      <p:sp>
        <p:nvSpPr>
          <p:cNvPr id="19" name="object 19"/>
          <p:cNvSpPr txBox="1"/>
          <p:nvPr/>
        </p:nvSpPr>
        <p:spPr>
          <a:xfrm>
            <a:off x="676655" y="5010911"/>
            <a:ext cx="6403975" cy="226060"/>
          </a:xfrm>
          <a:prstGeom prst="rect">
            <a:avLst/>
          </a:prstGeom>
          <a:solidFill>
            <a:srgbClr val="D2DFED"/>
          </a:solidFill>
        </p:spPr>
        <p:txBody>
          <a:bodyPr wrap="square" lIns="0" tIns="0" rIns="0" bIns="0" rtlCol="0" vert="horz">
            <a:spAutoFit/>
          </a:bodyPr>
          <a:lstStyle/>
          <a:p>
            <a:pPr marL="77470">
              <a:lnSpc>
                <a:spcPts val="1150"/>
              </a:lnSpc>
              <a:tabLst>
                <a:tab pos="4509135" algn="l"/>
              </a:tabLst>
            </a:pPr>
            <a:r>
              <a:rPr dirty="0" sz="1000" spc="-5">
                <a:solidFill>
                  <a:srgbClr val="365F91"/>
                </a:solidFill>
                <a:latin typeface="Times New Roman"/>
                <a:cs typeface="Times New Roman"/>
              </a:rPr>
              <a:t>Height </a:t>
            </a:r>
            <a:r>
              <a:rPr dirty="0" sz="1000">
                <a:solidFill>
                  <a:srgbClr val="365F91"/>
                </a:solidFill>
                <a:latin typeface="Times New Roman"/>
                <a:cs typeface="Times New Roman"/>
              </a:rPr>
              <a:t>of </a:t>
            </a:r>
            <a:r>
              <a:rPr dirty="0" sz="1000" spc="-5">
                <a:solidFill>
                  <a:srgbClr val="365F91"/>
                </a:solidFill>
                <a:latin typeface="Times New Roman"/>
                <a:cs typeface="Times New Roman"/>
              </a:rPr>
              <a:t>the roll center above the</a:t>
            </a:r>
            <a:r>
              <a:rPr dirty="0" sz="1000" spc="100">
                <a:solidFill>
                  <a:srgbClr val="365F91"/>
                </a:solidFill>
                <a:latin typeface="Times New Roman"/>
                <a:cs typeface="Times New Roman"/>
              </a:rPr>
              <a:t> </a:t>
            </a:r>
            <a:r>
              <a:rPr dirty="0" sz="1000" spc="-5">
                <a:solidFill>
                  <a:srgbClr val="365F91"/>
                </a:solidFill>
                <a:latin typeface="Times New Roman"/>
                <a:cs typeface="Times New Roman"/>
              </a:rPr>
              <a:t>roadway</a:t>
            </a:r>
            <a:r>
              <a:rPr dirty="0" sz="1000" spc="15">
                <a:solidFill>
                  <a:srgbClr val="365F91"/>
                </a:solidFill>
                <a:latin typeface="Times New Roman"/>
                <a:cs typeface="Times New Roman"/>
              </a:rPr>
              <a:t> </a:t>
            </a:r>
            <a:r>
              <a:rPr dirty="0" sz="1000" spc="-5">
                <a:solidFill>
                  <a:srgbClr val="365F91"/>
                </a:solidFill>
                <a:latin typeface="Times New Roman"/>
                <a:cs typeface="Times New Roman"/>
              </a:rPr>
              <a:t>surface	</a:t>
            </a:r>
            <a:r>
              <a:rPr dirty="0" sz="1000" spc="20">
                <a:solidFill>
                  <a:srgbClr val="365F91"/>
                </a:solidFill>
                <a:latin typeface="Cambria Math"/>
                <a:cs typeface="Cambria Math"/>
              </a:rPr>
              <a:t>H</a:t>
            </a:r>
            <a:r>
              <a:rPr dirty="0" baseline="-15873" sz="1050" spc="30">
                <a:solidFill>
                  <a:srgbClr val="365F91"/>
                </a:solidFill>
                <a:latin typeface="Cambria Math"/>
                <a:cs typeface="Cambria Math"/>
              </a:rPr>
              <a:t>rc </a:t>
            </a:r>
            <a:r>
              <a:rPr dirty="0" sz="1000" spc="-5">
                <a:solidFill>
                  <a:srgbClr val="365F91"/>
                </a:solidFill>
                <a:latin typeface="Cambria Math"/>
                <a:cs typeface="Cambria Math"/>
              </a:rPr>
              <a:t>=</a:t>
            </a:r>
            <a:r>
              <a:rPr dirty="0" sz="1000" spc="40">
                <a:solidFill>
                  <a:srgbClr val="365F91"/>
                </a:solidFill>
                <a:latin typeface="Cambria Math"/>
                <a:cs typeface="Cambria Math"/>
              </a:rPr>
              <a:t> </a:t>
            </a:r>
            <a:r>
              <a:rPr dirty="0" sz="1000" spc="-5">
                <a:solidFill>
                  <a:srgbClr val="365F91"/>
                </a:solidFill>
                <a:latin typeface="Cambria Math"/>
                <a:cs typeface="Cambria Math"/>
              </a:rPr>
              <a:t>24in</a:t>
            </a:r>
            <a:endParaRPr sz="1000">
              <a:latin typeface="Cambria Math"/>
              <a:cs typeface="Cambria Math"/>
            </a:endParaRPr>
          </a:p>
        </p:txBody>
      </p:sp>
      <p:sp>
        <p:nvSpPr>
          <p:cNvPr id="20" name="object 20"/>
          <p:cNvSpPr txBox="1"/>
          <p:nvPr/>
        </p:nvSpPr>
        <p:spPr>
          <a:xfrm>
            <a:off x="716280" y="5217667"/>
            <a:ext cx="5133975" cy="177800"/>
          </a:xfrm>
          <a:prstGeom prst="rect">
            <a:avLst/>
          </a:prstGeom>
        </p:spPr>
        <p:txBody>
          <a:bodyPr wrap="square" lIns="0" tIns="12065" rIns="0" bIns="0" rtlCol="0" vert="horz">
            <a:spAutoFit/>
          </a:bodyPr>
          <a:lstStyle/>
          <a:p>
            <a:pPr marL="38100">
              <a:lnSpc>
                <a:spcPct val="100000"/>
              </a:lnSpc>
              <a:spcBef>
                <a:spcPts val="95"/>
              </a:spcBef>
              <a:tabLst>
                <a:tab pos="4446905" algn="l"/>
              </a:tabLst>
            </a:pPr>
            <a:r>
              <a:rPr dirty="0" sz="1000" spc="-5">
                <a:solidFill>
                  <a:srgbClr val="365F91"/>
                </a:solidFill>
                <a:latin typeface="Times New Roman"/>
                <a:cs typeface="Times New Roman"/>
              </a:rPr>
              <a:t>Height </a:t>
            </a:r>
            <a:r>
              <a:rPr dirty="0" sz="1000">
                <a:solidFill>
                  <a:srgbClr val="365F91"/>
                </a:solidFill>
                <a:latin typeface="Times New Roman"/>
                <a:cs typeface="Times New Roman"/>
              </a:rPr>
              <a:t>of </a:t>
            </a:r>
            <a:r>
              <a:rPr dirty="0" sz="1000" spc="-5">
                <a:solidFill>
                  <a:srgbClr val="365F91"/>
                </a:solidFill>
                <a:latin typeface="Times New Roman"/>
                <a:cs typeface="Times New Roman"/>
              </a:rPr>
              <a:t>the bottom </a:t>
            </a:r>
            <a:r>
              <a:rPr dirty="0" sz="1000">
                <a:solidFill>
                  <a:srgbClr val="365F91"/>
                </a:solidFill>
                <a:latin typeface="Times New Roman"/>
                <a:cs typeface="Times New Roman"/>
              </a:rPr>
              <a:t>of </a:t>
            </a:r>
            <a:r>
              <a:rPr dirty="0" sz="1000" spc="-5">
                <a:solidFill>
                  <a:srgbClr val="365F91"/>
                </a:solidFill>
                <a:latin typeface="Times New Roman"/>
                <a:cs typeface="Times New Roman"/>
              </a:rPr>
              <a:t>the girder</a:t>
            </a:r>
            <a:r>
              <a:rPr dirty="0" sz="1000" spc="85">
                <a:solidFill>
                  <a:srgbClr val="365F91"/>
                </a:solidFill>
                <a:latin typeface="Times New Roman"/>
                <a:cs typeface="Times New Roman"/>
              </a:rPr>
              <a:t> </a:t>
            </a:r>
            <a:r>
              <a:rPr dirty="0" sz="1000" spc="-5">
                <a:solidFill>
                  <a:srgbClr val="365F91"/>
                </a:solidFill>
                <a:latin typeface="Times New Roman"/>
                <a:cs typeface="Times New Roman"/>
              </a:rPr>
              <a:t>above</a:t>
            </a:r>
            <a:r>
              <a:rPr dirty="0" sz="1000" spc="15">
                <a:solidFill>
                  <a:srgbClr val="365F91"/>
                </a:solidFill>
                <a:latin typeface="Times New Roman"/>
                <a:cs typeface="Times New Roman"/>
              </a:rPr>
              <a:t> </a:t>
            </a:r>
            <a:r>
              <a:rPr dirty="0" sz="1000" spc="-5">
                <a:solidFill>
                  <a:srgbClr val="365F91"/>
                </a:solidFill>
                <a:latin typeface="Times New Roman"/>
                <a:cs typeface="Times New Roman"/>
              </a:rPr>
              <a:t>roadway	</a:t>
            </a:r>
            <a:r>
              <a:rPr dirty="0" sz="1000" spc="25">
                <a:solidFill>
                  <a:srgbClr val="365F91"/>
                </a:solidFill>
                <a:latin typeface="Cambria Math"/>
                <a:cs typeface="Cambria Math"/>
              </a:rPr>
              <a:t>H</a:t>
            </a:r>
            <a:r>
              <a:rPr dirty="0" baseline="-15873" sz="1050" spc="37">
                <a:solidFill>
                  <a:srgbClr val="365F91"/>
                </a:solidFill>
                <a:latin typeface="Cambria Math"/>
                <a:cs typeface="Cambria Math"/>
              </a:rPr>
              <a:t>bg </a:t>
            </a:r>
            <a:r>
              <a:rPr dirty="0" sz="1000" spc="-5">
                <a:solidFill>
                  <a:srgbClr val="365F91"/>
                </a:solidFill>
                <a:latin typeface="Cambria Math"/>
                <a:cs typeface="Cambria Math"/>
              </a:rPr>
              <a:t>= 72</a:t>
            </a:r>
            <a:r>
              <a:rPr dirty="0" sz="1000" spc="-25">
                <a:solidFill>
                  <a:srgbClr val="365F91"/>
                </a:solidFill>
                <a:latin typeface="Cambria Math"/>
                <a:cs typeface="Cambria Math"/>
              </a:rPr>
              <a:t> </a:t>
            </a:r>
            <a:r>
              <a:rPr dirty="0" sz="1000" spc="-10">
                <a:solidFill>
                  <a:srgbClr val="365F91"/>
                </a:solidFill>
                <a:latin typeface="Cambria Math"/>
                <a:cs typeface="Cambria Math"/>
              </a:rPr>
              <a:t>in</a:t>
            </a:r>
            <a:endParaRPr sz="1000">
              <a:latin typeface="Cambria Math"/>
              <a:cs typeface="Cambria Math"/>
            </a:endParaRPr>
          </a:p>
        </p:txBody>
      </p:sp>
      <p:sp>
        <p:nvSpPr>
          <p:cNvPr id="21" name="object 21"/>
          <p:cNvSpPr txBox="1"/>
          <p:nvPr/>
        </p:nvSpPr>
        <p:spPr>
          <a:xfrm>
            <a:off x="676655" y="5478767"/>
            <a:ext cx="6403975" cy="224154"/>
          </a:xfrm>
          <a:prstGeom prst="rect">
            <a:avLst/>
          </a:prstGeom>
          <a:solidFill>
            <a:srgbClr val="D2DFED"/>
          </a:solidFill>
        </p:spPr>
        <p:txBody>
          <a:bodyPr wrap="square" lIns="0" tIns="0" rIns="0" bIns="0" rtlCol="0" vert="horz">
            <a:spAutoFit/>
          </a:bodyPr>
          <a:lstStyle/>
          <a:p>
            <a:pPr marL="77470">
              <a:lnSpc>
                <a:spcPts val="1150"/>
              </a:lnSpc>
              <a:tabLst>
                <a:tab pos="4428490" algn="l"/>
              </a:tabLst>
            </a:pPr>
            <a:r>
              <a:rPr dirty="0" sz="1000" spc="-5">
                <a:solidFill>
                  <a:srgbClr val="365F91"/>
                </a:solidFill>
                <a:latin typeface="Times New Roman"/>
                <a:cs typeface="Times New Roman"/>
              </a:rPr>
              <a:t>Bunk</a:t>
            </a:r>
            <a:r>
              <a:rPr dirty="0" sz="1000" spc="15">
                <a:solidFill>
                  <a:srgbClr val="365F91"/>
                </a:solidFill>
                <a:latin typeface="Times New Roman"/>
                <a:cs typeface="Times New Roman"/>
              </a:rPr>
              <a:t> </a:t>
            </a:r>
            <a:r>
              <a:rPr dirty="0" sz="1000" spc="-5">
                <a:solidFill>
                  <a:srgbClr val="365F91"/>
                </a:solidFill>
                <a:latin typeface="Times New Roman"/>
                <a:cs typeface="Times New Roman"/>
              </a:rPr>
              <a:t>placement</a:t>
            </a:r>
            <a:r>
              <a:rPr dirty="0" sz="1000" spc="15">
                <a:solidFill>
                  <a:srgbClr val="365F91"/>
                </a:solidFill>
                <a:latin typeface="Times New Roman"/>
                <a:cs typeface="Times New Roman"/>
              </a:rPr>
              <a:t> </a:t>
            </a:r>
            <a:r>
              <a:rPr dirty="0" sz="1000" spc="-5">
                <a:solidFill>
                  <a:srgbClr val="365F91"/>
                </a:solidFill>
                <a:latin typeface="Times New Roman"/>
                <a:cs typeface="Times New Roman"/>
              </a:rPr>
              <a:t>tolerance	</a:t>
            </a:r>
            <a:r>
              <a:rPr dirty="0" sz="1000" spc="30">
                <a:solidFill>
                  <a:srgbClr val="365F91"/>
                </a:solidFill>
                <a:latin typeface="Cambria Math"/>
                <a:cs typeface="Cambria Math"/>
              </a:rPr>
              <a:t>e</a:t>
            </a:r>
            <a:r>
              <a:rPr dirty="0" baseline="-15873" sz="1050" spc="44">
                <a:solidFill>
                  <a:srgbClr val="365F91"/>
                </a:solidFill>
                <a:latin typeface="Cambria Math"/>
                <a:cs typeface="Cambria Math"/>
              </a:rPr>
              <a:t>bunk </a:t>
            </a:r>
            <a:r>
              <a:rPr dirty="0" sz="1000" spc="-5">
                <a:solidFill>
                  <a:srgbClr val="365F91"/>
                </a:solidFill>
                <a:latin typeface="Cambria Math"/>
                <a:cs typeface="Cambria Math"/>
              </a:rPr>
              <a:t>= 1.0</a:t>
            </a:r>
            <a:r>
              <a:rPr dirty="0" sz="1000" spc="25">
                <a:solidFill>
                  <a:srgbClr val="365F91"/>
                </a:solidFill>
                <a:latin typeface="Cambria Math"/>
                <a:cs typeface="Cambria Math"/>
              </a:rPr>
              <a:t> </a:t>
            </a:r>
            <a:r>
              <a:rPr dirty="0" sz="1000" spc="-10">
                <a:solidFill>
                  <a:srgbClr val="365F91"/>
                </a:solidFill>
                <a:latin typeface="Cambria Math"/>
                <a:cs typeface="Cambria Math"/>
              </a:rPr>
              <a:t>in</a:t>
            </a:r>
            <a:endParaRPr sz="1000">
              <a:latin typeface="Cambria Math"/>
              <a:cs typeface="Cambria Math"/>
            </a:endParaRPr>
          </a:p>
        </p:txBody>
      </p:sp>
      <p:sp>
        <p:nvSpPr>
          <p:cNvPr id="22" name="object 22"/>
          <p:cNvSpPr txBox="1"/>
          <p:nvPr/>
        </p:nvSpPr>
        <p:spPr>
          <a:xfrm>
            <a:off x="741680" y="5682488"/>
            <a:ext cx="1114425" cy="177800"/>
          </a:xfrm>
          <a:prstGeom prst="rect">
            <a:avLst/>
          </a:prstGeom>
        </p:spPr>
        <p:txBody>
          <a:bodyPr wrap="square" lIns="0" tIns="12065" rIns="0" bIns="0" rtlCol="0" vert="horz">
            <a:spAutoFit/>
          </a:bodyPr>
          <a:lstStyle/>
          <a:p>
            <a:pPr marL="12700">
              <a:lnSpc>
                <a:spcPct val="100000"/>
              </a:lnSpc>
              <a:spcBef>
                <a:spcPts val="95"/>
              </a:spcBef>
            </a:pPr>
            <a:r>
              <a:rPr dirty="0" sz="1000" spc="-5">
                <a:solidFill>
                  <a:srgbClr val="365F91"/>
                </a:solidFill>
                <a:latin typeface="Times New Roman"/>
                <a:cs typeface="Times New Roman"/>
              </a:rPr>
              <a:t>Normal Crown</a:t>
            </a:r>
            <a:r>
              <a:rPr dirty="0" sz="1000" spc="-20">
                <a:solidFill>
                  <a:srgbClr val="365F91"/>
                </a:solidFill>
                <a:latin typeface="Times New Roman"/>
                <a:cs typeface="Times New Roman"/>
              </a:rPr>
              <a:t> </a:t>
            </a:r>
            <a:r>
              <a:rPr dirty="0" sz="1000" spc="-5">
                <a:solidFill>
                  <a:srgbClr val="365F91"/>
                </a:solidFill>
                <a:latin typeface="Times New Roman"/>
                <a:cs typeface="Times New Roman"/>
              </a:rPr>
              <a:t>Slope</a:t>
            </a:r>
            <a:endParaRPr sz="1000">
              <a:latin typeface="Times New Roman"/>
              <a:cs typeface="Times New Roman"/>
            </a:endParaRPr>
          </a:p>
        </p:txBody>
      </p:sp>
      <p:sp>
        <p:nvSpPr>
          <p:cNvPr id="23" name="object 23"/>
          <p:cNvSpPr txBox="1"/>
          <p:nvPr/>
        </p:nvSpPr>
        <p:spPr>
          <a:xfrm>
            <a:off x="5179567" y="5767832"/>
            <a:ext cx="501015" cy="177800"/>
          </a:xfrm>
          <a:prstGeom prst="rect">
            <a:avLst/>
          </a:prstGeom>
        </p:spPr>
        <p:txBody>
          <a:bodyPr wrap="square" lIns="0" tIns="12065" rIns="0" bIns="0" rtlCol="0" vert="horz">
            <a:spAutoFit/>
          </a:bodyPr>
          <a:lstStyle/>
          <a:p>
            <a:pPr marL="12700">
              <a:lnSpc>
                <a:spcPct val="100000"/>
              </a:lnSpc>
              <a:spcBef>
                <a:spcPts val="95"/>
              </a:spcBef>
            </a:pPr>
            <a:r>
              <a:rPr dirty="0" sz="1000" spc="-5">
                <a:solidFill>
                  <a:srgbClr val="365F91"/>
                </a:solidFill>
                <a:latin typeface="Cambria Math"/>
                <a:cs typeface="Cambria Math"/>
              </a:rPr>
              <a:t>α =</a:t>
            </a:r>
            <a:r>
              <a:rPr dirty="0" sz="1000" spc="55">
                <a:solidFill>
                  <a:srgbClr val="365F91"/>
                </a:solidFill>
                <a:latin typeface="Cambria Math"/>
                <a:cs typeface="Cambria Math"/>
              </a:rPr>
              <a:t> </a:t>
            </a:r>
            <a:r>
              <a:rPr dirty="0" sz="1000" spc="-5">
                <a:solidFill>
                  <a:srgbClr val="365F91"/>
                </a:solidFill>
                <a:latin typeface="Cambria Math"/>
                <a:cs typeface="Cambria Math"/>
              </a:rPr>
              <a:t>0.02</a:t>
            </a:r>
            <a:endParaRPr sz="1000">
              <a:latin typeface="Cambria Math"/>
              <a:cs typeface="Cambria Math"/>
            </a:endParaRPr>
          </a:p>
        </p:txBody>
      </p:sp>
      <p:sp>
        <p:nvSpPr>
          <p:cNvPr id="24" name="object 24"/>
          <p:cNvSpPr txBox="1"/>
          <p:nvPr/>
        </p:nvSpPr>
        <p:spPr>
          <a:xfrm>
            <a:off x="5676391" y="5639206"/>
            <a:ext cx="106680" cy="391160"/>
          </a:xfrm>
          <a:prstGeom prst="rect">
            <a:avLst/>
          </a:prstGeom>
        </p:spPr>
        <p:txBody>
          <a:bodyPr wrap="square" lIns="0" tIns="12700" rIns="0" bIns="0" rtlCol="0" vert="horz">
            <a:spAutoFit/>
          </a:bodyPr>
          <a:lstStyle/>
          <a:p>
            <a:pPr marL="12700" marR="5080">
              <a:lnSpc>
                <a:spcPct val="120000"/>
              </a:lnSpc>
              <a:spcBef>
                <a:spcPts val="100"/>
              </a:spcBef>
            </a:pPr>
            <a:r>
              <a:rPr dirty="0" sz="1000" spc="-10">
                <a:solidFill>
                  <a:srgbClr val="365F91"/>
                </a:solidFill>
                <a:latin typeface="Cambria Math"/>
                <a:cs typeface="Cambria Math"/>
              </a:rPr>
              <a:t>f</a:t>
            </a:r>
            <a:r>
              <a:rPr dirty="0" sz="1000" spc="-5">
                <a:solidFill>
                  <a:srgbClr val="365F91"/>
                </a:solidFill>
                <a:latin typeface="Cambria Math"/>
                <a:cs typeface="Cambria Math"/>
              </a:rPr>
              <a:t>t  </a:t>
            </a:r>
            <a:r>
              <a:rPr dirty="0" sz="1000" spc="-10">
                <a:solidFill>
                  <a:srgbClr val="365F91"/>
                </a:solidFill>
                <a:latin typeface="Cambria Math"/>
                <a:cs typeface="Cambria Math"/>
              </a:rPr>
              <a:t>f</a:t>
            </a:r>
            <a:r>
              <a:rPr dirty="0" sz="1000" spc="-5">
                <a:solidFill>
                  <a:srgbClr val="365F91"/>
                </a:solidFill>
                <a:latin typeface="Cambria Math"/>
                <a:cs typeface="Cambria Math"/>
              </a:rPr>
              <a:t>t</a:t>
            </a:r>
            <a:endParaRPr sz="1000">
              <a:latin typeface="Cambria Math"/>
              <a:cs typeface="Cambria Math"/>
            </a:endParaRPr>
          </a:p>
        </p:txBody>
      </p:sp>
      <p:sp>
        <p:nvSpPr>
          <p:cNvPr id="25" name="object 25"/>
          <p:cNvSpPr/>
          <p:nvPr/>
        </p:nvSpPr>
        <p:spPr>
          <a:xfrm>
            <a:off x="5689091" y="5867400"/>
            <a:ext cx="81280" cy="7620"/>
          </a:xfrm>
          <a:custGeom>
            <a:avLst/>
            <a:gdLst/>
            <a:ahLst/>
            <a:cxnLst/>
            <a:rect l="l" t="t" r="r" b="b"/>
            <a:pathLst>
              <a:path w="81279" h="7620">
                <a:moveTo>
                  <a:pt x="0" y="7620"/>
                </a:moveTo>
                <a:lnTo>
                  <a:pt x="80772" y="7620"/>
                </a:lnTo>
                <a:lnTo>
                  <a:pt x="80772" y="0"/>
                </a:lnTo>
                <a:lnTo>
                  <a:pt x="0" y="0"/>
                </a:lnTo>
                <a:lnTo>
                  <a:pt x="0" y="7620"/>
                </a:lnTo>
                <a:close/>
              </a:path>
            </a:pathLst>
          </a:custGeom>
          <a:solidFill>
            <a:srgbClr val="365F91"/>
          </a:solidFill>
        </p:spPr>
        <p:txBody>
          <a:bodyPr wrap="square" lIns="0" tIns="0" rIns="0" bIns="0" rtlCol="0"/>
          <a:lstStyle/>
          <a:p/>
        </p:txBody>
      </p:sp>
      <p:sp>
        <p:nvSpPr>
          <p:cNvPr id="26" name="object 26"/>
          <p:cNvSpPr/>
          <p:nvPr/>
        </p:nvSpPr>
        <p:spPr>
          <a:xfrm>
            <a:off x="685800" y="6068567"/>
            <a:ext cx="3197860" cy="365760"/>
          </a:xfrm>
          <a:custGeom>
            <a:avLst/>
            <a:gdLst/>
            <a:ahLst/>
            <a:cxnLst/>
            <a:rect l="l" t="t" r="r" b="b"/>
            <a:pathLst>
              <a:path w="3197860" h="365760">
                <a:moveTo>
                  <a:pt x="0" y="365760"/>
                </a:moveTo>
                <a:lnTo>
                  <a:pt x="3197352" y="365760"/>
                </a:lnTo>
                <a:lnTo>
                  <a:pt x="3197352" y="0"/>
                </a:lnTo>
                <a:lnTo>
                  <a:pt x="0" y="0"/>
                </a:lnTo>
                <a:lnTo>
                  <a:pt x="0" y="365760"/>
                </a:lnTo>
                <a:close/>
              </a:path>
            </a:pathLst>
          </a:custGeom>
          <a:solidFill>
            <a:srgbClr val="D2DFED"/>
          </a:solidFill>
        </p:spPr>
        <p:txBody>
          <a:bodyPr wrap="square" lIns="0" tIns="0" rIns="0" bIns="0" rtlCol="0"/>
          <a:lstStyle/>
          <a:p/>
        </p:txBody>
      </p:sp>
      <p:sp>
        <p:nvSpPr>
          <p:cNvPr id="27" name="object 27"/>
          <p:cNvSpPr/>
          <p:nvPr/>
        </p:nvSpPr>
        <p:spPr>
          <a:xfrm>
            <a:off x="754380" y="6068567"/>
            <a:ext cx="3060700" cy="222885"/>
          </a:xfrm>
          <a:custGeom>
            <a:avLst/>
            <a:gdLst/>
            <a:ahLst/>
            <a:cxnLst/>
            <a:rect l="l" t="t" r="r" b="b"/>
            <a:pathLst>
              <a:path w="3060700" h="222885">
                <a:moveTo>
                  <a:pt x="0" y="222503"/>
                </a:moveTo>
                <a:lnTo>
                  <a:pt x="3060192" y="222503"/>
                </a:lnTo>
                <a:lnTo>
                  <a:pt x="3060192" y="0"/>
                </a:lnTo>
                <a:lnTo>
                  <a:pt x="0" y="0"/>
                </a:lnTo>
                <a:lnTo>
                  <a:pt x="0" y="222503"/>
                </a:lnTo>
                <a:close/>
              </a:path>
            </a:pathLst>
          </a:custGeom>
          <a:solidFill>
            <a:srgbClr val="D2DFED"/>
          </a:solidFill>
        </p:spPr>
        <p:txBody>
          <a:bodyPr wrap="square" lIns="0" tIns="0" rIns="0" bIns="0" rtlCol="0"/>
          <a:lstStyle/>
          <a:p/>
        </p:txBody>
      </p:sp>
      <p:sp>
        <p:nvSpPr>
          <p:cNvPr id="28" name="object 28"/>
          <p:cNvSpPr txBox="1"/>
          <p:nvPr/>
        </p:nvSpPr>
        <p:spPr>
          <a:xfrm>
            <a:off x="754380" y="6048248"/>
            <a:ext cx="1336675" cy="177800"/>
          </a:xfrm>
          <a:prstGeom prst="rect">
            <a:avLst/>
          </a:prstGeom>
        </p:spPr>
        <p:txBody>
          <a:bodyPr wrap="square" lIns="0" tIns="12065" rIns="0" bIns="0" rtlCol="0" vert="horz">
            <a:spAutoFit/>
          </a:bodyPr>
          <a:lstStyle/>
          <a:p>
            <a:pPr>
              <a:lnSpc>
                <a:spcPct val="100000"/>
              </a:lnSpc>
              <a:spcBef>
                <a:spcPts val="95"/>
              </a:spcBef>
            </a:pPr>
            <a:r>
              <a:rPr dirty="0" sz="1000" spc="-5">
                <a:solidFill>
                  <a:srgbClr val="365F91"/>
                </a:solidFill>
                <a:latin typeface="Times New Roman"/>
                <a:cs typeface="Times New Roman"/>
              </a:rPr>
              <a:t>Maximum</a:t>
            </a:r>
            <a:r>
              <a:rPr dirty="0" sz="1000" spc="-20">
                <a:solidFill>
                  <a:srgbClr val="365F91"/>
                </a:solidFill>
                <a:latin typeface="Times New Roman"/>
                <a:cs typeface="Times New Roman"/>
              </a:rPr>
              <a:t> </a:t>
            </a:r>
            <a:r>
              <a:rPr dirty="0" sz="1000" spc="-5">
                <a:solidFill>
                  <a:srgbClr val="365F91"/>
                </a:solidFill>
                <a:latin typeface="Times New Roman"/>
                <a:cs typeface="Times New Roman"/>
              </a:rPr>
              <a:t>Superelevation</a:t>
            </a:r>
            <a:endParaRPr sz="1000">
              <a:latin typeface="Times New Roman"/>
              <a:cs typeface="Times New Roman"/>
            </a:endParaRPr>
          </a:p>
        </p:txBody>
      </p:sp>
      <p:sp>
        <p:nvSpPr>
          <p:cNvPr id="29" name="object 29"/>
          <p:cNvSpPr/>
          <p:nvPr/>
        </p:nvSpPr>
        <p:spPr>
          <a:xfrm>
            <a:off x="7011936" y="6068567"/>
            <a:ext cx="68580" cy="365760"/>
          </a:xfrm>
          <a:custGeom>
            <a:avLst/>
            <a:gdLst/>
            <a:ahLst/>
            <a:cxnLst/>
            <a:rect l="l" t="t" r="r" b="b"/>
            <a:pathLst>
              <a:path w="68579" h="365760">
                <a:moveTo>
                  <a:pt x="0" y="365760"/>
                </a:moveTo>
                <a:lnTo>
                  <a:pt x="68567" y="365760"/>
                </a:lnTo>
                <a:lnTo>
                  <a:pt x="68567" y="0"/>
                </a:lnTo>
                <a:lnTo>
                  <a:pt x="0" y="0"/>
                </a:lnTo>
                <a:lnTo>
                  <a:pt x="0" y="365760"/>
                </a:lnTo>
                <a:close/>
              </a:path>
            </a:pathLst>
          </a:custGeom>
          <a:solidFill>
            <a:srgbClr val="D2DFED"/>
          </a:solidFill>
        </p:spPr>
        <p:txBody>
          <a:bodyPr wrap="square" lIns="0" tIns="0" rIns="0" bIns="0" rtlCol="0"/>
          <a:lstStyle/>
          <a:p/>
        </p:txBody>
      </p:sp>
      <p:sp>
        <p:nvSpPr>
          <p:cNvPr id="30" name="object 30"/>
          <p:cNvSpPr/>
          <p:nvPr/>
        </p:nvSpPr>
        <p:spPr>
          <a:xfrm>
            <a:off x="3883152" y="6068567"/>
            <a:ext cx="68580" cy="365760"/>
          </a:xfrm>
          <a:custGeom>
            <a:avLst/>
            <a:gdLst/>
            <a:ahLst/>
            <a:cxnLst/>
            <a:rect l="l" t="t" r="r" b="b"/>
            <a:pathLst>
              <a:path w="68579" h="365760">
                <a:moveTo>
                  <a:pt x="0" y="365760"/>
                </a:moveTo>
                <a:lnTo>
                  <a:pt x="68580" y="365760"/>
                </a:lnTo>
                <a:lnTo>
                  <a:pt x="68580" y="0"/>
                </a:lnTo>
                <a:lnTo>
                  <a:pt x="0" y="0"/>
                </a:lnTo>
                <a:lnTo>
                  <a:pt x="0" y="365760"/>
                </a:lnTo>
                <a:close/>
              </a:path>
            </a:pathLst>
          </a:custGeom>
          <a:solidFill>
            <a:srgbClr val="D2DFED"/>
          </a:solidFill>
        </p:spPr>
        <p:txBody>
          <a:bodyPr wrap="square" lIns="0" tIns="0" rIns="0" bIns="0" rtlCol="0"/>
          <a:lstStyle/>
          <a:p/>
        </p:txBody>
      </p:sp>
      <p:sp>
        <p:nvSpPr>
          <p:cNvPr id="31" name="object 31"/>
          <p:cNvSpPr/>
          <p:nvPr/>
        </p:nvSpPr>
        <p:spPr>
          <a:xfrm>
            <a:off x="3951732" y="6068567"/>
            <a:ext cx="3060700" cy="365760"/>
          </a:xfrm>
          <a:custGeom>
            <a:avLst/>
            <a:gdLst/>
            <a:ahLst/>
            <a:cxnLst/>
            <a:rect l="l" t="t" r="r" b="b"/>
            <a:pathLst>
              <a:path w="3060700" h="365760">
                <a:moveTo>
                  <a:pt x="0" y="365760"/>
                </a:moveTo>
                <a:lnTo>
                  <a:pt x="3060204" y="365760"/>
                </a:lnTo>
                <a:lnTo>
                  <a:pt x="3060204" y="0"/>
                </a:lnTo>
                <a:lnTo>
                  <a:pt x="0" y="0"/>
                </a:lnTo>
                <a:lnTo>
                  <a:pt x="0" y="365760"/>
                </a:lnTo>
                <a:close/>
              </a:path>
            </a:pathLst>
          </a:custGeom>
          <a:solidFill>
            <a:srgbClr val="D2DFED"/>
          </a:solidFill>
        </p:spPr>
        <p:txBody>
          <a:bodyPr wrap="square" lIns="0" tIns="0" rIns="0" bIns="0" rtlCol="0"/>
          <a:lstStyle/>
          <a:p/>
        </p:txBody>
      </p:sp>
      <p:sp>
        <p:nvSpPr>
          <p:cNvPr id="32" name="object 32"/>
          <p:cNvSpPr txBox="1"/>
          <p:nvPr/>
        </p:nvSpPr>
        <p:spPr>
          <a:xfrm>
            <a:off x="5192267" y="6036055"/>
            <a:ext cx="590550" cy="360680"/>
          </a:xfrm>
          <a:prstGeom prst="rect">
            <a:avLst/>
          </a:prstGeom>
        </p:spPr>
        <p:txBody>
          <a:bodyPr wrap="square" lIns="0" tIns="12065" rIns="0" bIns="0" rtlCol="0" vert="horz">
            <a:spAutoFit/>
          </a:bodyPr>
          <a:lstStyle/>
          <a:p>
            <a:pPr marL="496570">
              <a:lnSpc>
                <a:spcPts val="985"/>
              </a:lnSpc>
              <a:spcBef>
                <a:spcPts val="95"/>
              </a:spcBef>
            </a:pPr>
            <a:r>
              <a:rPr dirty="0" sz="1000" spc="-10">
                <a:solidFill>
                  <a:srgbClr val="365F91"/>
                </a:solidFill>
                <a:latin typeface="Cambria Math"/>
                <a:cs typeface="Cambria Math"/>
              </a:rPr>
              <a:t>f</a:t>
            </a:r>
            <a:r>
              <a:rPr dirty="0" sz="1000" spc="-5">
                <a:solidFill>
                  <a:srgbClr val="365F91"/>
                </a:solidFill>
                <a:latin typeface="Cambria Math"/>
                <a:cs typeface="Cambria Math"/>
              </a:rPr>
              <a:t>t</a:t>
            </a:r>
            <a:endParaRPr sz="1000">
              <a:latin typeface="Cambria Math"/>
              <a:cs typeface="Cambria Math"/>
            </a:endParaRPr>
          </a:p>
          <a:p>
            <a:pPr>
              <a:lnSpc>
                <a:spcPts val="720"/>
              </a:lnSpc>
            </a:pPr>
            <a:r>
              <a:rPr dirty="0" sz="1000" spc="-5">
                <a:solidFill>
                  <a:srgbClr val="365F91"/>
                </a:solidFill>
                <a:latin typeface="Cambria Math"/>
                <a:cs typeface="Cambria Math"/>
              </a:rPr>
              <a:t>α =</a:t>
            </a:r>
            <a:r>
              <a:rPr dirty="0" sz="1000" spc="90">
                <a:solidFill>
                  <a:srgbClr val="365F91"/>
                </a:solidFill>
                <a:latin typeface="Cambria Math"/>
                <a:cs typeface="Cambria Math"/>
              </a:rPr>
              <a:t> </a:t>
            </a:r>
            <a:r>
              <a:rPr dirty="0" sz="1000" spc="-5">
                <a:solidFill>
                  <a:srgbClr val="365F91"/>
                </a:solidFill>
                <a:latin typeface="Cambria Math"/>
                <a:cs typeface="Cambria Math"/>
              </a:rPr>
              <a:t>0.06</a:t>
            </a:r>
            <a:endParaRPr sz="1000">
              <a:latin typeface="Cambria Math"/>
              <a:cs typeface="Cambria Math"/>
            </a:endParaRPr>
          </a:p>
          <a:p>
            <a:pPr marL="496570">
              <a:lnSpc>
                <a:spcPts val="935"/>
              </a:lnSpc>
            </a:pPr>
            <a:r>
              <a:rPr dirty="0" sz="1000" spc="-10">
                <a:solidFill>
                  <a:srgbClr val="365F91"/>
                </a:solidFill>
                <a:latin typeface="Cambria Math"/>
                <a:cs typeface="Cambria Math"/>
              </a:rPr>
              <a:t>f</a:t>
            </a:r>
            <a:r>
              <a:rPr dirty="0" sz="1000" spc="-5">
                <a:solidFill>
                  <a:srgbClr val="365F91"/>
                </a:solidFill>
                <a:latin typeface="Cambria Math"/>
                <a:cs typeface="Cambria Math"/>
              </a:rPr>
              <a:t>t</a:t>
            </a:r>
            <a:endParaRPr sz="1000">
              <a:latin typeface="Cambria Math"/>
              <a:cs typeface="Cambria Math"/>
            </a:endParaRPr>
          </a:p>
        </p:txBody>
      </p:sp>
      <p:sp>
        <p:nvSpPr>
          <p:cNvPr id="33" name="object 33"/>
          <p:cNvSpPr/>
          <p:nvPr/>
        </p:nvSpPr>
        <p:spPr>
          <a:xfrm>
            <a:off x="5689091" y="6233159"/>
            <a:ext cx="81280" cy="7620"/>
          </a:xfrm>
          <a:custGeom>
            <a:avLst/>
            <a:gdLst/>
            <a:ahLst/>
            <a:cxnLst/>
            <a:rect l="l" t="t" r="r" b="b"/>
            <a:pathLst>
              <a:path w="81279" h="7620">
                <a:moveTo>
                  <a:pt x="0" y="7620"/>
                </a:moveTo>
                <a:lnTo>
                  <a:pt x="80772" y="7620"/>
                </a:lnTo>
                <a:lnTo>
                  <a:pt x="80772" y="0"/>
                </a:lnTo>
                <a:lnTo>
                  <a:pt x="0" y="0"/>
                </a:lnTo>
                <a:lnTo>
                  <a:pt x="0" y="7620"/>
                </a:lnTo>
                <a:close/>
              </a:path>
            </a:pathLst>
          </a:custGeom>
          <a:solidFill>
            <a:srgbClr val="365F91"/>
          </a:solidFill>
        </p:spPr>
        <p:txBody>
          <a:bodyPr wrap="square" lIns="0" tIns="0" rIns="0" bIns="0" rtlCol="0"/>
          <a:lstStyle/>
          <a:p/>
        </p:txBody>
      </p:sp>
      <p:sp>
        <p:nvSpPr>
          <p:cNvPr id="34" name="object 34"/>
          <p:cNvSpPr txBox="1"/>
          <p:nvPr/>
        </p:nvSpPr>
        <p:spPr>
          <a:xfrm>
            <a:off x="741680" y="6415532"/>
            <a:ext cx="5081905" cy="177800"/>
          </a:xfrm>
          <a:prstGeom prst="rect">
            <a:avLst/>
          </a:prstGeom>
        </p:spPr>
        <p:txBody>
          <a:bodyPr wrap="square" lIns="0" tIns="12065" rIns="0" bIns="0" rtlCol="0" vert="horz">
            <a:spAutoFit/>
          </a:bodyPr>
          <a:lstStyle/>
          <a:p>
            <a:pPr marL="12700">
              <a:lnSpc>
                <a:spcPct val="100000"/>
              </a:lnSpc>
              <a:spcBef>
                <a:spcPts val="95"/>
              </a:spcBef>
              <a:tabLst>
                <a:tab pos="4410710" algn="l"/>
              </a:tabLst>
            </a:pPr>
            <a:r>
              <a:rPr dirty="0" sz="1000" spc="-5">
                <a:solidFill>
                  <a:srgbClr val="365F91"/>
                </a:solidFill>
                <a:latin typeface="Times New Roman"/>
                <a:cs typeface="Times New Roman"/>
              </a:rPr>
              <a:t>Impact for Normal Crown</a:t>
            </a:r>
            <a:r>
              <a:rPr dirty="0" sz="1000" spc="60">
                <a:solidFill>
                  <a:srgbClr val="365F91"/>
                </a:solidFill>
                <a:latin typeface="Times New Roman"/>
                <a:cs typeface="Times New Roman"/>
              </a:rPr>
              <a:t> </a:t>
            </a:r>
            <a:r>
              <a:rPr dirty="0" sz="1000" spc="-5">
                <a:solidFill>
                  <a:srgbClr val="365F91"/>
                </a:solidFill>
                <a:latin typeface="Times New Roman"/>
                <a:cs typeface="Times New Roman"/>
              </a:rPr>
              <a:t>Slope</a:t>
            </a:r>
            <a:r>
              <a:rPr dirty="0" sz="1000" spc="10">
                <a:solidFill>
                  <a:srgbClr val="365F91"/>
                </a:solidFill>
                <a:latin typeface="Times New Roman"/>
                <a:cs typeface="Times New Roman"/>
              </a:rPr>
              <a:t> </a:t>
            </a:r>
            <a:r>
              <a:rPr dirty="0" sz="1000" spc="-5">
                <a:solidFill>
                  <a:srgbClr val="365F91"/>
                </a:solidFill>
                <a:latin typeface="Times New Roman"/>
                <a:cs typeface="Times New Roman"/>
              </a:rPr>
              <a:t>Case	</a:t>
            </a:r>
            <a:r>
              <a:rPr dirty="0" sz="1000" spc="-5">
                <a:solidFill>
                  <a:srgbClr val="365F91"/>
                </a:solidFill>
                <a:latin typeface="Cambria Math"/>
                <a:cs typeface="Cambria Math"/>
              </a:rPr>
              <a:t>IM =</a:t>
            </a:r>
            <a:r>
              <a:rPr dirty="0" sz="1000" spc="55">
                <a:solidFill>
                  <a:srgbClr val="365F91"/>
                </a:solidFill>
                <a:latin typeface="Cambria Math"/>
                <a:cs typeface="Cambria Math"/>
              </a:rPr>
              <a:t> </a:t>
            </a:r>
            <a:r>
              <a:rPr dirty="0" sz="1000" spc="-5">
                <a:solidFill>
                  <a:srgbClr val="365F91"/>
                </a:solidFill>
                <a:latin typeface="Cambria Math"/>
                <a:cs typeface="Cambria Math"/>
              </a:rPr>
              <a:t>±20%</a:t>
            </a:r>
            <a:endParaRPr sz="1000">
              <a:latin typeface="Cambria Math"/>
              <a:cs typeface="Cambria Math"/>
            </a:endParaRPr>
          </a:p>
        </p:txBody>
      </p:sp>
      <p:sp>
        <p:nvSpPr>
          <p:cNvPr id="35" name="object 35"/>
          <p:cNvSpPr txBox="1"/>
          <p:nvPr/>
        </p:nvSpPr>
        <p:spPr>
          <a:xfrm>
            <a:off x="676655" y="6659880"/>
            <a:ext cx="6403975" cy="226060"/>
          </a:xfrm>
          <a:prstGeom prst="rect">
            <a:avLst/>
          </a:prstGeom>
          <a:solidFill>
            <a:srgbClr val="D2DFED"/>
          </a:solidFill>
        </p:spPr>
        <p:txBody>
          <a:bodyPr wrap="square" lIns="0" tIns="0" rIns="0" bIns="0" rtlCol="0" vert="horz">
            <a:spAutoFit/>
          </a:bodyPr>
          <a:lstStyle/>
          <a:p>
            <a:pPr marL="77470">
              <a:lnSpc>
                <a:spcPts val="1150"/>
              </a:lnSpc>
              <a:tabLst>
                <a:tab pos="4558030" algn="l"/>
              </a:tabLst>
            </a:pPr>
            <a:r>
              <a:rPr dirty="0" sz="1000" spc="-5">
                <a:solidFill>
                  <a:srgbClr val="365F91"/>
                </a:solidFill>
                <a:latin typeface="Times New Roman"/>
                <a:cs typeface="Times New Roman"/>
              </a:rPr>
              <a:t>Impact for</a:t>
            </a:r>
            <a:r>
              <a:rPr dirty="0" sz="1000" spc="30">
                <a:solidFill>
                  <a:srgbClr val="365F91"/>
                </a:solidFill>
                <a:latin typeface="Times New Roman"/>
                <a:cs typeface="Times New Roman"/>
              </a:rPr>
              <a:t> </a:t>
            </a:r>
            <a:r>
              <a:rPr dirty="0" sz="1000" spc="-5">
                <a:solidFill>
                  <a:srgbClr val="365F91"/>
                </a:solidFill>
                <a:latin typeface="Times New Roman"/>
                <a:cs typeface="Times New Roman"/>
              </a:rPr>
              <a:t>Superelevation</a:t>
            </a:r>
            <a:r>
              <a:rPr dirty="0" sz="1000" spc="15">
                <a:solidFill>
                  <a:srgbClr val="365F91"/>
                </a:solidFill>
                <a:latin typeface="Times New Roman"/>
                <a:cs typeface="Times New Roman"/>
              </a:rPr>
              <a:t> </a:t>
            </a:r>
            <a:r>
              <a:rPr dirty="0" sz="1000" spc="-5">
                <a:solidFill>
                  <a:srgbClr val="365F91"/>
                </a:solidFill>
                <a:latin typeface="Times New Roman"/>
                <a:cs typeface="Times New Roman"/>
              </a:rPr>
              <a:t>Case	</a:t>
            </a:r>
            <a:r>
              <a:rPr dirty="0" sz="1000" spc="-5">
                <a:solidFill>
                  <a:srgbClr val="365F91"/>
                </a:solidFill>
                <a:latin typeface="Cambria Math"/>
                <a:cs typeface="Cambria Math"/>
              </a:rPr>
              <a:t>IM =</a:t>
            </a:r>
            <a:r>
              <a:rPr dirty="0" sz="1000" spc="120">
                <a:solidFill>
                  <a:srgbClr val="365F91"/>
                </a:solidFill>
                <a:latin typeface="Cambria Math"/>
                <a:cs typeface="Cambria Math"/>
              </a:rPr>
              <a:t> </a:t>
            </a:r>
            <a:r>
              <a:rPr dirty="0" sz="1000" spc="-5">
                <a:solidFill>
                  <a:srgbClr val="365F91"/>
                </a:solidFill>
                <a:latin typeface="Cambria Math"/>
                <a:cs typeface="Cambria Math"/>
              </a:rPr>
              <a:t>0%</a:t>
            </a:r>
            <a:endParaRPr sz="1000">
              <a:latin typeface="Cambria Math"/>
              <a:cs typeface="Cambria Math"/>
            </a:endParaRPr>
          </a:p>
        </p:txBody>
      </p:sp>
      <p:sp>
        <p:nvSpPr>
          <p:cNvPr id="36" name="object 36"/>
          <p:cNvSpPr txBox="1"/>
          <p:nvPr/>
        </p:nvSpPr>
        <p:spPr>
          <a:xfrm>
            <a:off x="741680" y="6865111"/>
            <a:ext cx="1057275" cy="177800"/>
          </a:xfrm>
          <a:prstGeom prst="rect">
            <a:avLst/>
          </a:prstGeom>
        </p:spPr>
        <p:txBody>
          <a:bodyPr wrap="square" lIns="0" tIns="12065" rIns="0" bIns="0" rtlCol="0" vert="horz">
            <a:spAutoFit/>
          </a:bodyPr>
          <a:lstStyle/>
          <a:p>
            <a:pPr marL="12700">
              <a:lnSpc>
                <a:spcPct val="100000"/>
              </a:lnSpc>
              <a:spcBef>
                <a:spcPts val="95"/>
              </a:spcBef>
            </a:pPr>
            <a:r>
              <a:rPr dirty="0" sz="1000">
                <a:solidFill>
                  <a:srgbClr val="365F91"/>
                </a:solidFill>
                <a:latin typeface="Times New Roman"/>
                <a:cs typeface="Times New Roman"/>
              </a:rPr>
              <a:t>Modulus of</a:t>
            </a:r>
            <a:r>
              <a:rPr dirty="0" sz="1000" spc="-75">
                <a:solidFill>
                  <a:srgbClr val="365F91"/>
                </a:solidFill>
                <a:latin typeface="Times New Roman"/>
                <a:cs typeface="Times New Roman"/>
              </a:rPr>
              <a:t> </a:t>
            </a:r>
            <a:r>
              <a:rPr dirty="0" sz="1000" spc="-5">
                <a:solidFill>
                  <a:srgbClr val="365F91"/>
                </a:solidFill>
                <a:latin typeface="Times New Roman"/>
                <a:cs typeface="Times New Roman"/>
              </a:rPr>
              <a:t>Rupture</a:t>
            </a:r>
            <a:endParaRPr sz="1000">
              <a:latin typeface="Times New Roman"/>
              <a:cs typeface="Times New Roman"/>
            </a:endParaRPr>
          </a:p>
        </p:txBody>
      </p:sp>
      <p:sp>
        <p:nvSpPr>
          <p:cNvPr id="37" name="object 37"/>
          <p:cNvSpPr txBox="1"/>
          <p:nvPr/>
        </p:nvSpPr>
        <p:spPr>
          <a:xfrm>
            <a:off x="4865623" y="6955028"/>
            <a:ext cx="70485" cy="132080"/>
          </a:xfrm>
          <a:prstGeom prst="rect">
            <a:avLst/>
          </a:prstGeom>
        </p:spPr>
        <p:txBody>
          <a:bodyPr wrap="square" lIns="0" tIns="12065" rIns="0" bIns="0" rtlCol="0" vert="horz">
            <a:spAutoFit/>
          </a:bodyPr>
          <a:lstStyle/>
          <a:p>
            <a:pPr marL="12700">
              <a:lnSpc>
                <a:spcPct val="100000"/>
              </a:lnSpc>
              <a:spcBef>
                <a:spcPts val="95"/>
              </a:spcBef>
            </a:pPr>
            <a:r>
              <a:rPr dirty="0" sz="700" spc="-320">
                <a:solidFill>
                  <a:srgbClr val="365F91"/>
                </a:solidFill>
                <a:latin typeface="Cambria Math"/>
                <a:cs typeface="Cambria Math"/>
              </a:rPr>
              <a:t>𝑐𝑐</a:t>
            </a:r>
            <a:endParaRPr sz="700">
              <a:latin typeface="Cambria Math"/>
              <a:cs typeface="Cambria Math"/>
            </a:endParaRPr>
          </a:p>
        </p:txBody>
      </p:sp>
      <p:sp>
        <p:nvSpPr>
          <p:cNvPr id="38" name="object 38"/>
          <p:cNvSpPr/>
          <p:nvPr/>
        </p:nvSpPr>
        <p:spPr>
          <a:xfrm>
            <a:off x="4832603" y="6916673"/>
            <a:ext cx="114300" cy="0"/>
          </a:xfrm>
          <a:custGeom>
            <a:avLst/>
            <a:gdLst/>
            <a:ahLst/>
            <a:cxnLst/>
            <a:rect l="l" t="t" r="r" b="b"/>
            <a:pathLst>
              <a:path w="114300" h="0">
                <a:moveTo>
                  <a:pt x="0" y="0"/>
                </a:moveTo>
                <a:lnTo>
                  <a:pt x="114300" y="0"/>
                </a:lnTo>
              </a:path>
            </a:pathLst>
          </a:custGeom>
          <a:ln w="7619">
            <a:solidFill>
              <a:srgbClr val="000000"/>
            </a:solidFill>
          </a:ln>
        </p:spPr>
        <p:txBody>
          <a:bodyPr wrap="square" lIns="0" tIns="0" rIns="0" bIns="0" rtlCol="0"/>
          <a:lstStyle/>
          <a:p/>
        </p:txBody>
      </p:sp>
      <p:sp>
        <p:nvSpPr>
          <p:cNvPr id="39" name="object 39"/>
          <p:cNvSpPr/>
          <p:nvPr/>
        </p:nvSpPr>
        <p:spPr>
          <a:xfrm>
            <a:off x="5811011" y="6916673"/>
            <a:ext cx="340360" cy="0"/>
          </a:xfrm>
          <a:custGeom>
            <a:avLst/>
            <a:gdLst/>
            <a:ahLst/>
            <a:cxnLst/>
            <a:rect l="l" t="t" r="r" b="b"/>
            <a:pathLst>
              <a:path w="340360" h="0">
                <a:moveTo>
                  <a:pt x="0" y="0"/>
                </a:moveTo>
                <a:lnTo>
                  <a:pt x="339851" y="0"/>
                </a:lnTo>
              </a:path>
            </a:pathLst>
          </a:custGeom>
          <a:ln w="7619">
            <a:solidFill>
              <a:srgbClr val="000000"/>
            </a:solidFill>
          </a:ln>
        </p:spPr>
        <p:txBody>
          <a:bodyPr wrap="square" lIns="0" tIns="0" rIns="0" bIns="0" rtlCol="0"/>
          <a:lstStyle/>
          <a:p/>
        </p:txBody>
      </p:sp>
      <p:sp>
        <p:nvSpPr>
          <p:cNvPr id="40" name="object 40"/>
          <p:cNvSpPr txBox="1"/>
          <p:nvPr/>
        </p:nvSpPr>
        <p:spPr>
          <a:xfrm>
            <a:off x="4130040" y="6895573"/>
            <a:ext cx="2697480"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532">
                <a:solidFill>
                  <a:srgbClr val="365F91"/>
                </a:solidFill>
                <a:latin typeface="Cambria Math"/>
                <a:cs typeface="Cambria Math"/>
              </a:rPr>
              <a:t>𝑓𝑓</a:t>
            </a:r>
            <a:r>
              <a:rPr dirty="0" baseline="-11904" sz="1050" spc="-532">
                <a:solidFill>
                  <a:srgbClr val="365F91"/>
                </a:solidFill>
                <a:latin typeface="Cambria Math"/>
                <a:cs typeface="Cambria Math"/>
              </a:rPr>
              <a:t>𝑔𝑔</a:t>
            </a:r>
            <a:r>
              <a:rPr dirty="0" baseline="-11904" sz="1050" spc="277">
                <a:solidFill>
                  <a:srgbClr val="365F91"/>
                </a:solidFill>
                <a:latin typeface="Cambria Math"/>
                <a:cs typeface="Cambria Math"/>
              </a:rPr>
              <a:t> </a:t>
            </a:r>
            <a:r>
              <a:rPr dirty="0" baseline="2777" sz="1500" spc="-7">
                <a:solidFill>
                  <a:srgbClr val="365F91"/>
                </a:solidFill>
                <a:latin typeface="Cambria Math"/>
                <a:cs typeface="Cambria Math"/>
              </a:rPr>
              <a:t>= </a:t>
            </a:r>
            <a:r>
              <a:rPr dirty="0" baseline="2777" sz="1500" spc="-127">
                <a:solidFill>
                  <a:srgbClr val="365F91"/>
                </a:solidFill>
                <a:latin typeface="Cambria Math"/>
                <a:cs typeface="Cambria Math"/>
              </a:rPr>
              <a:t>0.24𝜆𝜆</a:t>
            </a:r>
            <a:r>
              <a:rPr dirty="0" sz="1000" spc="-85">
                <a:latin typeface="Cambria Math"/>
                <a:cs typeface="Cambria Math"/>
              </a:rPr>
              <a:t>�</a:t>
            </a:r>
            <a:r>
              <a:rPr dirty="0" baseline="2777" sz="1500" spc="-127">
                <a:solidFill>
                  <a:srgbClr val="365F91"/>
                </a:solidFill>
                <a:latin typeface="Cambria Math"/>
                <a:cs typeface="Cambria Math"/>
              </a:rPr>
              <a:t>𝑓𝑓</a:t>
            </a:r>
            <a:r>
              <a:rPr dirty="0" baseline="27777" sz="1050" spc="-127">
                <a:solidFill>
                  <a:srgbClr val="365F91"/>
                </a:solidFill>
                <a:latin typeface="Cambria Math"/>
                <a:cs typeface="Cambria Math"/>
              </a:rPr>
              <a:t>′ </a:t>
            </a:r>
            <a:r>
              <a:rPr dirty="0" baseline="2777" sz="1500" spc="-7">
                <a:solidFill>
                  <a:srgbClr val="365F91"/>
                </a:solidFill>
                <a:latin typeface="Cambria Math"/>
                <a:cs typeface="Cambria Math"/>
              </a:rPr>
              <a:t>= </a:t>
            </a:r>
            <a:r>
              <a:rPr dirty="0" baseline="2777" sz="1500" spc="-120">
                <a:solidFill>
                  <a:srgbClr val="365F91"/>
                </a:solidFill>
                <a:latin typeface="Cambria Math"/>
                <a:cs typeface="Cambria Math"/>
              </a:rPr>
              <a:t>(0.24)(1.0)</a:t>
            </a:r>
            <a:r>
              <a:rPr dirty="0" baseline="2777" sz="1500" spc="-120">
                <a:latin typeface="Cambria Math"/>
                <a:cs typeface="Cambria Math"/>
              </a:rPr>
              <a:t>√</a:t>
            </a:r>
            <a:r>
              <a:rPr dirty="0" baseline="2777" sz="1500" spc="-120">
                <a:solidFill>
                  <a:srgbClr val="365F91"/>
                </a:solidFill>
                <a:latin typeface="Cambria Math"/>
                <a:cs typeface="Cambria Math"/>
              </a:rPr>
              <a:t>8.7𝑘𝑘𝑠𝑠𝑠𝑠 </a:t>
            </a:r>
            <a:r>
              <a:rPr dirty="0" baseline="2777" sz="1500" spc="-7">
                <a:solidFill>
                  <a:srgbClr val="365F91"/>
                </a:solidFill>
                <a:latin typeface="Cambria Math"/>
                <a:cs typeface="Cambria Math"/>
              </a:rPr>
              <a:t>=</a:t>
            </a:r>
            <a:r>
              <a:rPr dirty="0" baseline="2777" sz="1500" spc="-30">
                <a:solidFill>
                  <a:srgbClr val="365F91"/>
                </a:solidFill>
                <a:latin typeface="Cambria Math"/>
                <a:cs typeface="Cambria Math"/>
              </a:rPr>
              <a:t> </a:t>
            </a:r>
            <a:r>
              <a:rPr dirty="0" baseline="2777" sz="1500" spc="-232">
                <a:solidFill>
                  <a:srgbClr val="365F91"/>
                </a:solidFill>
                <a:latin typeface="Cambria Math"/>
                <a:cs typeface="Cambria Math"/>
              </a:rPr>
              <a:t>0.708𝑘𝑘𝑠𝑠𝑠𝑠</a:t>
            </a:r>
            <a:endParaRPr baseline="2777" sz="1500">
              <a:latin typeface="Cambria Math"/>
              <a:cs typeface="Cambria Math"/>
            </a:endParaRPr>
          </a:p>
        </p:txBody>
      </p:sp>
      <p:sp>
        <p:nvSpPr>
          <p:cNvPr id="41" name="object 41"/>
          <p:cNvSpPr/>
          <p:nvPr/>
        </p:nvSpPr>
        <p:spPr>
          <a:xfrm>
            <a:off x="676655" y="7152131"/>
            <a:ext cx="3206750" cy="0"/>
          </a:xfrm>
          <a:custGeom>
            <a:avLst/>
            <a:gdLst/>
            <a:ahLst/>
            <a:cxnLst/>
            <a:rect l="l" t="t" r="r" b="b"/>
            <a:pathLst>
              <a:path w="3206750" h="0">
                <a:moveTo>
                  <a:pt x="0" y="0"/>
                </a:moveTo>
                <a:lnTo>
                  <a:pt x="3206496" y="0"/>
                </a:lnTo>
              </a:path>
            </a:pathLst>
          </a:custGeom>
          <a:ln w="12192">
            <a:solidFill>
              <a:srgbClr val="4F81BC"/>
            </a:solidFill>
          </a:ln>
        </p:spPr>
        <p:txBody>
          <a:bodyPr wrap="square" lIns="0" tIns="0" rIns="0" bIns="0" rtlCol="0"/>
          <a:lstStyle/>
          <a:p/>
        </p:txBody>
      </p:sp>
      <p:sp>
        <p:nvSpPr>
          <p:cNvPr id="42" name="object 42"/>
          <p:cNvSpPr/>
          <p:nvPr/>
        </p:nvSpPr>
        <p:spPr>
          <a:xfrm>
            <a:off x="3886200" y="7152131"/>
            <a:ext cx="3194685" cy="0"/>
          </a:xfrm>
          <a:custGeom>
            <a:avLst/>
            <a:gdLst/>
            <a:ahLst/>
            <a:cxnLst/>
            <a:rect l="l" t="t" r="r" b="b"/>
            <a:pathLst>
              <a:path w="3194684" h="0">
                <a:moveTo>
                  <a:pt x="0" y="0"/>
                </a:moveTo>
                <a:lnTo>
                  <a:pt x="3194304" y="0"/>
                </a:lnTo>
              </a:path>
            </a:pathLst>
          </a:custGeom>
          <a:ln w="12192">
            <a:solidFill>
              <a:srgbClr val="4F81BC"/>
            </a:solidFill>
          </a:ln>
        </p:spPr>
        <p:txBody>
          <a:bodyPr wrap="square" lIns="0" tIns="0" rIns="0" bIns="0" rtlCol="0"/>
          <a:lstStyle/>
          <a:p/>
        </p:txBody>
      </p:sp>
      <p:sp>
        <p:nvSpPr>
          <p:cNvPr id="43" name="object 43"/>
          <p:cNvSpPr txBox="1"/>
          <p:nvPr/>
        </p:nvSpPr>
        <p:spPr>
          <a:xfrm>
            <a:off x="634873" y="7288783"/>
            <a:ext cx="6464935" cy="1666239"/>
          </a:xfrm>
          <a:prstGeom prst="rect">
            <a:avLst/>
          </a:prstGeom>
        </p:spPr>
        <p:txBody>
          <a:bodyPr wrap="square" lIns="0" tIns="12700" rIns="0" bIns="0" rtlCol="0" vert="horz">
            <a:spAutoFit/>
          </a:bodyPr>
          <a:lstStyle/>
          <a:p>
            <a:pPr lvl="3" marL="599440" indent="-549275">
              <a:lnSpc>
                <a:spcPct val="100000"/>
              </a:lnSpc>
              <a:spcBef>
                <a:spcPts val="100"/>
              </a:spcBef>
              <a:buFont typeface="Times New Roman"/>
              <a:buAutoNum type="arabicPeriod" startAt="2"/>
              <a:tabLst>
                <a:tab pos="599440" algn="l"/>
                <a:tab pos="600075" algn="l"/>
              </a:tabLst>
            </a:pPr>
            <a:r>
              <a:rPr dirty="0" sz="1200" spc="-5" i="1">
                <a:latin typeface="Arial"/>
                <a:cs typeface="Arial"/>
              </a:rPr>
              <a:t>Ve</a:t>
            </a:r>
            <a:r>
              <a:rPr dirty="0" sz="1200" spc="-5" i="1">
                <a:latin typeface="Arial"/>
                <a:cs typeface="Arial"/>
              </a:rPr>
              <a:t>rtical Location </a:t>
            </a:r>
            <a:r>
              <a:rPr dirty="0" sz="1200" i="1">
                <a:latin typeface="Arial"/>
                <a:cs typeface="Arial"/>
              </a:rPr>
              <a:t>of </a:t>
            </a:r>
            <a:r>
              <a:rPr dirty="0" sz="1200" spc="-5" i="1">
                <a:latin typeface="Arial"/>
                <a:cs typeface="Arial"/>
              </a:rPr>
              <a:t>Center </a:t>
            </a:r>
            <a:r>
              <a:rPr dirty="0" sz="1200" i="1">
                <a:latin typeface="Arial"/>
                <a:cs typeface="Arial"/>
              </a:rPr>
              <a:t>of</a:t>
            </a:r>
            <a:r>
              <a:rPr dirty="0" sz="1200" spc="-10" i="1">
                <a:latin typeface="Arial"/>
                <a:cs typeface="Arial"/>
              </a:rPr>
              <a:t> </a:t>
            </a:r>
            <a:r>
              <a:rPr dirty="0" sz="1200" spc="-5" i="1">
                <a:latin typeface="Arial"/>
                <a:cs typeface="Arial"/>
              </a:rPr>
              <a:t>Gravity</a:t>
            </a:r>
            <a:endParaRPr sz="1200">
              <a:latin typeface="Arial"/>
              <a:cs typeface="Arial"/>
            </a:endParaRPr>
          </a:p>
          <a:p>
            <a:pPr lvl="4" marL="690880" indent="-640715">
              <a:lnSpc>
                <a:spcPct val="100000"/>
              </a:lnSpc>
              <a:spcBef>
                <a:spcPts val="1140"/>
              </a:spcBef>
              <a:buFont typeface="Arial"/>
              <a:buAutoNum type="arabicPeriod"/>
              <a:tabLst>
                <a:tab pos="691515" algn="l"/>
              </a:tabLst>
            </a:pPr>
            <a:r>
              <a:rPr dirty="0" sz="1100" spc="-5">
                <a:latin typeface="Arial"/>
                <a:cs typeface="Arial"/>
              </a:rPr>
              <a:t>C</a:t>
            </a:r>
            <a:r>
              <a:rPr dirty="0" sz="1100" spc="-5">
                <a:latin typeface="Arial"/>
                <a:cs typeface="Arial"/>
              </a:rPr>
              <a:t>amber </a:t>
            </a:r>
            <a:r>
              <a:rPr dirty="0" sz="1100" spc="-10">
                <a:latin typeface="Arial"/>
                <a:cs typeface="Arial"/>
              </a:rPr>
              <a:t>at</a:t>
            </a:r>
            <a:r>
              <a:rPr dirty="0" sz="1100" spc="10">
                <a:latin typeface="Arial"/>
                <a:cs typeface="Arial"/>
              </a:rPr>
              <a:t> </a:t>
            </a:r>
            <a:r>
              <a:rPr dirty="0" sz="1100" spc="-10">
                <a:latin typeface="Arial"/>
                <a:cs typeface="Arial"/>
              </a:rPr>
              <a:t>Hauling</a:t>
            </a:r>
            <a:endParaRPr sz="1100">
              <a:latin typeface="Arial"/>
              <a:cs typeface="Arial"/>
            </a:endParaRPr>
          </a:p>
          <a:p>
            <a:pPr marL="50800" marR="130175">
              <a:lnSpc>
                <a:spcPts val="1150"/>
              </a:lnSpc>
              <a:spcBef>
                <a:spcPts val="340"/>
              </a:spcBef>
            </a:pPr>
            <a:r>
              <a:rPr dirty="0" sz="1000" spc="-5">
                <a:latin typeface="Times New Roman"/>
                <a:cs typeface="Times New Roman"/>
              </a:rPr>
              <a:t>Assume girder transportation occurs as late as possible to maximum camber grown while </a:t>
            </a:r>
            <a:r>
              <a:rPr dirty="0" sz="1000" spc="-10">
                <a:latin typeface="Times New Roman"/>
                <a:cs typeface="Times New Roman"/>
              </a:rPr>
              <a:t>in </a:t>
            </a:r>
            <a:r>
              <a:rPr dirty="0" sz="1000" spc="-5">
                <a:latin typeface="Times New Roman"/>
                <a:cs typeface="Times New Roman"/>
              </a:rPr>
              <a:t>storage. Assume transportation  occurs at </a:t>
            </a:r>
            <a:r>
              <a:rPr dirty="0" sz="1000">
                <a:latin typeface="Times New Roman"/>
                <a:cs typeface="Times New Roman"/>
              </a:rPr>
              <a:t>90</a:t>
            </a:r>
            <a:r>
              <a:rPr dirty="0" sz="1000" spc="-5">
                <a:latin typeface="Times New Roman"/>
                <a:cs typeface="Times New Roman"/>
              </a:rPr>
              <a:t> days.</a:t>
            </a:r>
            <a:endParaRPr sz="1000">
              <a:latin typeface="Times New Roman"/>
              <a:cs typeface="Times New Roman"/>
            </a:endParaRPr>
          </a:p>
          <a:p>
            <a:pPr marL="50800" marR="43180">
              <a:lnSpc>
                <a:spcPts val="1150"/>
              </a:lnSpc>
              <a:spcBef>
                <a:spcPts val="590"/>
              </a:spcBef>
            </a:pPr>
            <a:r>
              <a:rPr dirty="0" sz="1000" spc="-5">
                <a:latin typeface="Times New Roman"/>
                <a:cs typeface="Times New Roman"/>
              </a:rPr>
              <a:t>The camber at hauling is equal to the camber at the </a:t>
            </a:r>
            <a:r>
              <a:rPr dirty="0" sz="1000" spc="-10">
                <a:latin typeface="Times New Roman"/>
                <a:cs typeface="Times New Roman"/>
              </a:rPr>
              <a:t>end </a:t>
            </a:r>
            <a:r>
              <a:rPr dirty="0" sz="1000">
                <a:latin typeface="Times New Roman"/>
                <a:cs typeface="Times New Roman"/>
              </a:rPr>
              <a:t>of </a:t>
            </a:r>
            <a:r>
              <a:rPr dirty="0" sz="1000" spc="-5">
                <a:latin typeface="Times New Roman"/>
                <a:cs typeface="Times New Roman"/>
              </a:rPr>
              <a:t>storage plus the change in dead load deflection </a:t>
            </a:r>
            <a:r>
              <a:rPr dirty="0" sz="1000">
                <a:latin typeface="Times New Roman"/>
                <a:cs typeface="Times New Roman"/>
              </a:rPr>
              <a:t>due </a:t>
            </a:r>
            <a:r>
              <a:rPr dirty="0" sz="1000" spc="-10">
                <a:latin typeface="Times New Roman"/>
                <a:cs typeface="Times New Roman"/>
              </a:rPr>
              <a:t>to </a:t>
            </a:r>
            <a:r>
              <a:rPr dirty="0" sz="1000" spc="-5">
                <a:latin typeface="Times New Roman"/>
                <a:cs typeface="Times New Roman"/>
              </a:rPr>
              <a:t>the different  </a:t>
            </a:r>
            <a:r>
              <a:rPr dirty="0" sz="1000">
                <a:latin typeface="Times New Roman"/>
                <a:cs typeface="Times New Roman"/>
              </a:rPr>
              <a:t>support </a:t>
            </a:r>
            <a:r>
              <a:rPr dirty="0" sz="1000" spc="-5">
                <a:latin typeface="Times New Roman"/>
                <a:cs typeface="Times New Roman"/>
              </a:rPr>
              <a:t>conditions between storage </a:t>
            </a:r>
            <a:r>
              <a:rPr dirty="0" sz="1000" spc="-10">
                <a:latin typeface="Times New Roman"/>
                <a:cs typeface="Times New Roman"/>
              </a:rPr>
              <a:t>and</a:t>
            </a:r>
            <a:r>
              <a:rPr dirty="0" sz="1000" spc="10">
                <a:latin typeface="Times New Roman"/>
                <a:cs typeface="Times New Roman"/>
              </a:rPr>
              <a:t> </a:t>
            </a:r>
            <a:r>
              <a:rPr dirty="0" sz="1000" spc="-5">
                <a:latin typeface="Times New Roman"/>
                <a:cs typeface="Times New Roman"/>
              </a:rPr>
              <a:t>hauling.</a:t>
            </a:r>
            <a:endParaRPr sz="1000">
              <a:latin typeface="Times New Roman"/>
              <a:cs typeface="Times New Roman"/>
            </a:endParaRPr>
          </a:p>
          <a:p>
            <a:pPr marL="50800">
              <a:lnSpc>
                <a:spcPct val="100000"/>
              </a:lnSpc>
              <a:spcBef>
                <a:spcPts val="525"/>
              </a:spcBef>
            </a:pPr>
            <a:r>
              <a:rPr dirty="0" sz="1000" spc="-5">
                <a:latin typeface="Times New Roman"/>
                <a:cs typeface="Times New Roman"/>
              </a:rPr>
              <a:t>From before, the prestress deflection measured from the ends </a:t>
            </a:r>
            <a:r>
              <a:rPr dirty="0" sz="1000">
                <a:latin typeface="Times New Roman"/>
                <a:cs typeface="Times New Roman"/>
              </a:rPr>
              <a:t>of </a:t>
            </a:r>
            <a:r>
              <a:rPr dirty="0" sz="1000" spc="-5">
                <a:latin typeface="Times New Roman"/>
                <a:cs typeface="Times New Roman"/>
              </a:rPr>
              <a:t>the girder</a:t>
            </a:r>
            <a:r>
              <a:rPr dirty="0" sz="1000" spc="45">
                <a:latin typeface="Times New Roman"/>
                <a:cs typeface="Times New Roman"/>
              </a:rPr>
              <a:t> </a:t>
            </a:r>
            <a:r>
              <a:rPr dirty="0" sz="1000" spc="-5">
                <a:latin typeface="Times New Roman"/>
                <a:cs typeface="Times New Roman"/>
              </a:rPr>
              <a:t>is</a:t>
            </a:r>
            <a:endParaRPr sz="1000">
              <a:latin typeface="Times New Roman"/>
              <a:cs typeface="Times New Roman"/>
            </a:endParaRPr>
          </a:p>
          <a:p>
            <a:pPr algn="ctr" marL="33655">
              <a:lnSpc>
                <a:spcPct val="100000"/>
              </a:lnSpc>
              <a:spcBef>
                <a:spcPts val="565"/>
              </a:spcBef>
            </a:pPr>
            <a:r>
              <a:rPr dirty="0" sz="1000" spc="-105">
                <a:latin typeface="Cambria Math"/>
                <a:cs typeface="Cambria Math"/>
              </a:rPr>
              <a:t>∆</a:t>
            </a:r>
            <a:r>
              <a:rPr dirty="0" baseline="-15873" sz="1050" spc="-157">
                <a:latin typeface="Cambria Math"/>
                <a:cs typeface="Cambria Math"/>
              </a:rPr>
              <a:t>𝑑𝑑𝑠𝑠</a:t>
            </a:r>
            <a:r>
              <a:rPr dirty="0" sz="1000" spc="-105">
                <a:latin typeface="Cambria Math"/>
                <a:cs typeface="Cambria Math"/>
              </a:rPr>
              <a:t>= </a:t>
            </a:r>
            <a:r>
              <a:rPr dirty="0" sz="1000" spc="-55">
                <a:latin typeface="Cambria Math"/>
                <a:cs typeface="Cambria Math"/>
              </a:rPr>
              <a:t> </a:t>
            </a:r>
            <a:r>
              <a:rPr dirty="0" sz="1000" spc="-110">
                <a:latin typeface="Cambria Math"/>
                <a:cs typeface="Cambria Math"/>
              </a:rPr>
              <a:t>7.160𝑠𝑠𝑠𝑠</a:t>
            </a:r>
            <a:endParaRPr sz="1000">
              <a:latin typeface="Cambria Math"/>
              <a:cs typeface="Cambria Math"/>
            </a:endParaRPr>
          </a:p>
        </p:txBody>
      </p:sp>
      <p:sp>
        <p:nvSpPr>
          <p:cNvPr id="44" name="object 44"/>
          <p:cNvSpPr/>
          <p:nvPr/>
        </p:nvSpPr>
        <p:spPr>
          <a:xfrm>
            <a:off x="748226" y="1266825"/>
            <a:ext cx="2965253" cy="2045315"/>
          </a:xfrm>
          <a:prstGeom prst="rect">
            <a:avLst/>
          </a:prstGeom>
          <a:blipFill>
            <a:blip r:embed="rId2" cstate="print"/>
            <a:stretch>
              <a:fillRect/>
            </a:stretch>
          </a:blipFill>
        </p:spPr>
        <p:txBody>
          <a:bodyPr wrap="square" lIns="0" tIns="0" rIns="0" bIns="0" rtlCol="0"/>
          <a:lstStyle/>
          <a:p/>
        </p:txBody>
      </p:sp>
      <p:sp>
        <p:nvSpPr>
          <p:cNvPr id="45" name="object 45"/>
          <p:cNvSpPr/>
          <p:nvPr/>
        </p:nvSpPr>
        <p:spPr>
          <a:xfrm>
            <a:off x="3856833" y="1085155"/>
            <a:ext cx="2481735" cy="2276733"/>
          </a:xfrm>
          <a:prstGeom prst="rect">
            <a:avLst/>
          </a:prstGeom>
          <a:blipFill>
            <a:blip r:embed="rId3" cstate="print"/>
            <a:stretch>
              <a:fillRect/>
            </a:stretch>
          </a:blipFill>
        </p:spPr>
        <p:txBody>
          <a:bodyPr wrap="square" lIns="0" tIns="0" rIns="0" bIns="0" rtlCol="0"/>
          <a:lstStyle/>
          <a:p/>
        </p:txBody>
      </p:sp>
      <p:sp>
        <p:nvSpPr>
          <p:cNvPr id="46" name="object 46"/>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45</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925" y="438403"/>
            <a:ext cx="6479540" cy="1096645"/>
          </a:xfrm>
          <a:prstGeom prst="rect">
            <a:avLst/>
          </a:prstGeom>
        </p:spPr>
        <p:txBody>
          <a:bodyPr wrap="square" lIns="0" tIns="12700" rIns="0" bIns="0" rtlCol="0" vert="horz">
            <a:spAutoFit/>
          </a:bodyPr>
          <a:lstStyle/>
          <a:p>
            <a:pPr marL="325882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0">
                <a:latin typeface="Times New Roman"/>
                <a:cs typeface="Times New Roman"/>
              </a:rPr>
              <a:t> </a:t>
            </a:r>
            <a:r>
              <a:rPr dirty="0" sz="800" spc="-5">
                <a:latin typeface="Times New Roman"/>
                <a:cs typeface="Times New Roman"/>
              </a:rPr>
              <a:t>(11/16/2022)</a:t>
            </a:r>
            <a:endParaRPr sz="8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marL="50800">
              <a:lnSpc>
                <a:spcPct val="100000"/>
              </a:lnSpc>
              <a:spcBef>
                <a:spcPts val="550"/>
              </a:spcBef>
            </a:pPr>
            <a:r>
              <a:rPr dirty="0" sz="1000" spc="-5">
                <a:latin typeface="Times New Roman"/>
                <a:cs typeface="Times New Roman"/>
              </a:rPr>
              <a:t>Changing the datum to the storage support</a:t>
            </a:r>
            <a:r>
              <a:rPr dirty="0" sz="1000" spc="25">
                <a:latin typeface="Times New Roman"/>
                <a:cs typeface="Times New Roman"/>
              </a:rPr>
              <a:t> </a:t>
            </a:r>
            <a:r>
              <a:rPr dirty="0" sz="1000" spc="-5">
                <a:latin typeface="Times New Roman"/>
                <a:cs typeface="Times New Roman"/>
              </a:rPr>
              <a:t>location</a:t>
            </a:r>
            <a:endParaRPr sz="1000">
              <a:latin typeface="Times New Roman"/>
              <a:cs typeface="Times New Roman"/>
            </a:endParaRPr>
          </a:p>
          <a:p>
            <a:pPr algn="ctr" marL="22225">
              <a:lnSpc>
                <a:spcPct val="100000"/>
              </a:lnSpc>
              <a:spcBef>
                <a:spcPts val="565"/>
              </a:spcBef>
            </a:pPr>
            <a:r>
              <a:rPr dirty="0" sz="1000" spc="-185">
                <a:latin typeface="Cambria Math"/>
                <a:cs typeface="Cambria Math"/>
              </a:rPr>
              <a:t>𝛥𝛥</a:t>
            </a:r>
            <a:r>
              <a:rPr dirty="0" baseline="-15873" sz="1050" spc="-277">
                <a:latin typeface="Cambria Math"/>
                <a:cs typeface="Cambria Math"/>
              </a:rPr>
              <a:t>𝑑𝑑𝑠𝑠1</a:t>
            </a:r>
            <a:r>
              <a:rPr dirty="0" baseline="-15873" sz="1050" spc="232">
                <a:latin typeface="Cambria Math"/>
                <a:cs typeface="Cambria Math"/>
              </a:rPr>
              <a:t> </a:t>
            </a:r>
            <a:r>
              <a:rPr dirty="0" sz="1000" spc="-5">
                <a:latin typeface="Cambria Math"/>
                <a:cs typeface="Cambria Math"/>
              </a:rPr>
              <a:t>= </a:t>
            </a:r>
            <a:r>
              <a:rPr dirty="0" sz="1000" spc="-110">
                <a:latin typeface="Cambria Math"/>
                <a:cs typeface="Cambria Math"/>
              </a:rPr>
              <a:t>6.897𝑠𝑠𝑠𝑠   </a:t>
            </a:r>
            <a:r>
              <a:rPr dirty="0" sz="1000" spc="-5">
                <a:latin typeface="Times New Roman"/>
                <a:cs typeface="Times New Roman"/>
              </a:rPr>
              <a:t>at</a:t>
            </a:r>
            <a:r>
              <a:rPr dirty="0" sz="1000" spc="20">
                <a:latin typeface="Times New Roman"/>
                <a:cs typeface="Times New Roman"/>
              </a:rPr>
              <a:t> </a:t>
            </a:r>
            <a:r>
              <a:rPr dirty="0" sz="1000" spc="-5">
                <a:latin typeface="Times New Roman"/>
                <a:cs typeface="Times New Roman"/>
              </a:rPr>
              <a:t>mid-span</a:t>
            </a:r>
            <a:endParaRPr sz="1000">
              <a:latin typeface="Times New Roman"/>
              <a:cs typeface="Times New Roman"/>
            </a:endParaRPr>
          </a:p>
          <a:p>
            <a:pPr algn="ctr" marL="22860">
              <a:lnSpc>
                <a:spcPct val="100000"/>
              </a:lnSpc>
              <a:spcBef>
                <a:spcPts val="685"/>
              </a:spcBef>
            </a:pPr>
            <a:r>
              <a:rPr dirty="0" sz="1000" spc="-185">
                <a:latin typeface="Cambria Math"/>
                <a:cs typeface="Cambria Math"/>
              </a:rPr>
              <a:t>𝛥𝛥</a:t>
            </a:r>
            <a:r>
              <a:rPr dirty="0" baseline="-15873" sz="1050" spc="-277">
                <a:latin typeface="Cambria Math"/>
                <a:cs typeface="Cambria Math"/>
              </a:rPr>
              <a:t>𝑑𝑑𝑠𝑠2</a:t>
            </a:r>
            <a:r>
              <a:rPr dirty="0" baseline="-15873" sz="1050" spc="232">
                <a:latin typeface="Cambria Math"/>
                <a:cs typeface="Cambria Math"/>
              </a:rPr>
              <a:t> </a:t>
            </a:r>
            <a:r>
              <a:rPr dirty="0" sz="1000" spc="-5">
                <a:latin typeface="Cambria Math"/>
                <a:cs typeface="Cambria Math"/>
              </a:rPr>
              <a:t>= </a:t>
            </a:r>
            <a:r>
              <a:rPr dirty="0" sz="1000" spc="-100">
                <a:latin typeface="Cambria Math"/>
                <a:cs typeface="Cambria Math"/>
              </a:rPr>
              <a:t>−0.263𝑠𝑠𝑠𝑠  </a:t>
            </a:r>
            <a:r>
              <a:rPr dirty="0" sz="1000" spc="-5">
                <a:latin typeface="Times New Roman"/>
                <a:cs typeface="Times New Roman"/>
              </a:rPr>
              <a:t>at girder</a:t>
            </a:r>
            <a:r>
              <a:rPr dirty="0" sz="1000" spc="120">
                <a:latin typeface="Times New Roman"/>
                <a:cs typeface="Times New Roman"/>
              </a:rPr>
              <a:t> </a:t>
            </a:r>
            <a:r>
              <a:rPr dirty="0" sz="1000" spc="-5">
                <a:latin typeface="Times New Roman"/>
                <a:cs typeface="Times New Roman"/>
              </a:rPr>
              <a:t>end</a:t>
            </a:r>
            <a:endParaRPr sz="1000">
              <a:latin typeface="Times New Roman"/>
              <a:cs typeface="Times New Roman"/>
            </a:endParaRPr>
          </a:p>
        </p:txBody>
      </p:sp>
      <p:sp>
        <p:nvSpPr>
          <p:cNvPr id="3" name="object 3"/>
          <p:cNvSpPr/>
          <p:nvPr/>
        </p:nvSpPr>
        <p:spPr>
          <a:xfrm>
            <a:off x="2351282" y="2402885"/>
            <a:ext cx="157638" cy="8866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5553881" y="2402885"/>
            <a:ext cx="157638" cy="88660"/>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4024295" y="1953880"/>
            <a:ext cx="2277745" cy="914400"/>
          </a:xfrm>
          <a:custGeom>
            <a:avLst/>
            <a:gdLst/>
            <a:ahLst/>
            <a:cxnLst/>
            <a:rect l="l" t="t" r="r" b="b"/>
            <a:pathLst>
              <a:path w="2277745" h="914400">
                <a:moveTo>
                  <a:pt x="0" y="0"/>
                </a:moveTo>
                <a:lnTo>
                  <a:pt x="52610" y="1111"/>
                </a:lnTo>
                <a:lnTo>
                  <a:pt x="111154" y="4504"/>
                </a:lnTo>
                <a:lnTo>
                  <a:pt x="175276" y="10267"/>
                </a:lnTo>
                <a:lnTo>
                  <a:pt x="244620" y="18486"/>
                </a:lnTo>
                <a:lnTo>
                  <a:pt x="318831" y="29250"/>
                </a:lnTo>
                <a:lnTo>
                  <a:pt x="357650" y="35614"/>
                </a:lnTo>
                <a:lnTo>
                  <a:pt x="397553" y="42647"/>
                </a:lnTo>
                <a:lnTo>
                  <a:pt x="438495" y="50360"/>
                </a:lnTo>
                <a:lnTo>
                  <a:pt x="480431" y="58765"/>
                </a:lnTo>
                <a:lnTo>
                  <a:pt x="523317" y="67871"/>
                </a:lnTo>
                <a:lnTo>
                  <a:pt x="567109" y="77690"/>
                </a:lnTo>
                <a:lnTo>
                  <a:pt x="611763" y="88233"/>
                </a:lnTo>
                <a:lnTo>
                  <a:pt x="657233" y="99511"/>
                </a:lnTo>
                <a:lnTo>
                  <a:pt x="703475" y="111535"/>
                </a:lnTo>
                <a:lnTo>
                  <a:pt x="750446" y="124316"/>
                </a:lnTo>
                <a:lnTo>
                  <a:pt x="798100" y="137865"/>
                </a:lnTo>
                <a:lnTo>
                  <a:pt x="846393" y="152192"/>
                </a:lnTo>
                <a:lnTo>
                  <a:pt x="895280" y="167309"/>
                </a:lnTo>
                <a:lnTo>
                  <a:pt x="944718" y="183227"/>
                </a:lnTo>
                <a:lnTo>
                  <a:pt x="994662" y="199957"/>
                </a:lnTo>
                <a:lnTo>
                  <a:pt x="1045067" y="217509"/>
                </a:lnTo>
                <a:lnTo>
                  <a:pt x="1095889" y="235895"/>
                </a:lnTo>
                <a:lnTo>
                  <a:pt x="1147084" y="255126"/>
                </a:lnTo>
                <a:lnTo>
                  <a:pt x="1198606" y="275212"/>
                </a:lnTo>
                <a:lnTo>
                  <a:pt x="1250413" y="296165"/>
                </a:lnTo>
                <a:lnTo>
                  <a:pt x="1302458" y="317996"/>
                </a:lnTo>
                <a:lnTo>
                  <a:pt x="1354698" y="340714"/>
                </a:lnTo>
                <a:lnTo>
                  <a:pt x="1407089" y="364333"/>
                </a:lnTo>
                <a:lnTo>
                  <a:pt x="1459585" y="388861"/>
                </a:lnTo>
                <a:lnTo>
                  <a:pt x="1512143" y="414312"/>
                </a:lnTo>
                <a:lnTo>
                  <a:pt x="1564719" y="440694"/>
                </a:lnTo>
                <a:lnTo>
                  <a:pt x="1617266" y="468020"/>
                </a:lnTo>
                <a:lnTo>
                  <a:pt x="1669742" y="496300"/>
                </a:lnTo>
                <a:lnTo>
                  <a:pt x="1722102" y="525546"/>
                </a:lnTo>
                <a:lnTo>
                  <a:pt x="1774301" y="555767"/>
                </a:lnTo>
                <a:lnTo>
                  <a:pt x="1826295" y="586976"/>
                </a:lnTo>
                <a:lnTo>
                  <a:pt x="1878039" y="619183"/>
                </a:lnTo>
                <a:lnTo>
                  <a:pt x="1929489" y="652400"/>
                </a:lnTo>
                <a:lnTo>
                  <a:pt x="1980601" y="686636"/>
                </a:lnTo>
                <a:lnTo>
                  <a:pt x="2031330" y="721903"/>
                </a:lnTo>
                <a:lnTo>
                  <a:pt x="2081632" y="758213"/>
                </a:lnTo>
                <a:lnTo>
                  <a:pt x="2131463" y="795576"/>
                </a:lnTo>
                <a:lnTo>
                  <a:pt x="2180777" y="834002"/>
                </a:lnTo>
                <a:lnTo>
                  <a:pt x="2229530" y="873504"/>
                </a:lnTo>
                <a:lnTo>
                  <a:pt x="2277679" y="914091"/>
                </a:lnTo>
              </a:path>
            </a:pathLst>
          </a:custGeom>
          <a:ln w="28323">
            <a:solidFill>
              <a:srgbClr val="000000"/>
            </a:solidFill>
          </a:ln>
        </p:spPr>
        <p:txBody>
          <a:bodyPr wrap="square" lIns="0" tIns="0" rIns="0" bIns="0" rtlCol="0"/>
          <a:lstStyle/>
          <a:p/>
        </p:txBody>
      </p:sp>
      <p:sp>
        <p:nvSpPr>
          <p:cNvPr id="6" name="object 6"/>
          <p:cNvSpPr/>
          <p:nvPr/>
        </p:nvSpPr>
        <p:spPr>
          <a:xfrm>
            <a:off x="1746615" y="1950223"/>
            <a:ext cx="2277745" cy="914400"/>
          </a:xfrm>
          <a:custGeom>
            <a:avLst/>
            <a:gdLst/>
            <a:ahLst/>
            <a:cxnLst/>
            <a:rect l="l" t="t" r="r" b="b"/>
            <a:pathLst>
              <a:path w="2277745" h="914400">
                <a:moveTo>
                  <a:pt x="2277679" y="0"/>
                </a:moveTo>
                <a:lnTo>
                  <a:pt x="2225068" y="1111"/>
                </a:lnTo>
                <a:lnTo>
                  <a:pt x="2166524" y="4504"/>
                </a:lnTo>
                <a:lnTo>
                  <a:pt x="2102402" y="10267"/>
                </a:lnTo>
                <a:lnTo>
                  <a:pt x="2033058" y="18486"/>
                </a:lnTo>
                <a:lnTo>
                  <a:pt x="1958847" y="29250"/>
                </a:lnTo>
                <a:lnTo>
                  <a:pt x="1920028" y="35614"/>
                </a:lnTo>
                <a:lnTo>
                  <a:pt x="1880125" y="42647"/>
                </a:lnTo>
                <a:lnTo>
                  <a:pt x="1839184" y="50360"/>
                </a:lnTo>
                <a:lnTo>
                  <a:pt x="1797247" y="58765"/>
                </a:lnTo>
                <a:lnTo>
                  <a:pt x="1754361" y="67871"/>
                </a:lnTo>
                <a:lnTo>
                  <a:pt x="1710569" y="77690"/>
                </a:lnTo>
                <a:lnTo>
                  <a:pt x="1665916" y="88233"/>
                </a:lnTo>
                <a:lnTo>
                  <a:pt x="1620446" y="99511"/>
                </a:lnTo>
                <a:lnTo>
                  <a:pt x="1574203" y="111535"/>
                </a:lnTo>
                <a:lnTo>
                  <a:pt x="1527233" y="124316"/>
                </a:lnTo>
                <a:lnTo>
                  <a:pt x="1479579" y="137865"/>
                </a:lnTo>
                <a:lnTo>
                  <a:pt x="1431286" y="152192"/>
                </a:lnTo>
                <a:lnTo>
                  <a:pt x="1382398" y="167309"/>
                </a:lnTo>
                <a:lnTo>
                  <a:pt x="1332960" y="183227"/>
                </a:lnTo>
                <a:lnTo>
                  <a:pt x="1283016" y="199957"/>
                </a:lnTo>
                <a:lnTo>
                  <a:pt x="1232611" y="217509"/>
                </a:lnTo>
                <a:lnTo>
                  <a:pt x="1181789" y="235895"/>
                </a:lnTo>
                <a:lnTo>
                  <a:pt x="1130595" y="255126"/>
                </a:lnTo>
                <a:lnTo>
                  <a:pt x="1079072" y="275212"/>
                </a:lnTo>
                <a:lnTo>
                  <a:pt x="1027266" y="296165"/>
                </a:lnTo>
                <a:lnTo>
                  <a:pt x="975220" y="317996"/>
                </a:lnTo>
                <a:lnTo>
                  <a:pt x="922980" y="340714"/>
                </a:lnTo>
                <a:lnTo>
                  <a:pt x="870589" y="364333"/>
                </a:lnTo>
                <a:lnTo>
                  <a:pt x="818093" y="388861"/>
                </a:lnTo>
                <a:lnTo>
                  <a:pt x="765535" y="414312"/>
                </a:lnTo>
                <a:lnTo>
                  <a:pt x="712960" y="440694"/>
                </a:lnTo>
                <a:lnTo>
                  <a:pt x="660412" y="468020"/>
                </a:lnTo>
                <a:lnTo>
                  <a:pt x="607936" y="496300"/>
                </a:lnTo>
                <a:lnTo>
                  <a:pt x="555577" y="525546"/>
                </a:lnTo>
                <a:lnTo>
                  <a:pt x="503378" y="555767"/>
                </a:lnTo>
                <a:lnTo>
                  <a:pt x="451384" y="586976"/>
                </a:lnTo>
                <a:lnTo>
                  <a:pt x="399639" y="619183"/>
                </a:lnTo>
                <a:lnTo>
                  <a:pt x="348189" y="652400"/>
                </a:lnTo>
                <a:lnTo>
                  <a:pt x="297077" y="686636"/>
                </a:lnTo>
                <a:lnTo>
                  <a:pt x="246348" y="721903"/>
                </a:lnTo>
                <a:lnTo>
                  <a:pt x="196046" y="758213"/>
                </a:lnTo>
                <a:lnTo>
                  <a:pt x="146216" y="795576"/>
                </a:lnTo>
                <a:lnTo>
                  <a:pt x="96902" y="834002"/>
                </a:lnTo>
                <a:lnTo>
                  <a:pt x="48148" y="873504"/>
                </a:lnTo>
                <a:lnTo>
                  <a:pt x="0" y="914091"/>
                </a:lnTo>
              </a:path>
            </a:pathLst>
          </a:custGeom>
          <a:ln w="28323">
            <a:solidFill>
              <a:srgbClr val="000000"/>
            </a:solidFill>
          </a:ln>
        </p:spPr>
        <p:txBody>
          <a:bodyPr wrap="square" lIns="0" tIns="0" rIns="0" bIns="0" rtlCol="0"/>
          <a:lstStyle/>
          <a:p/>
        </p:txBody>
      </p:sp>
      <p:sp>
        <p:nvSpPr>
          <p:cNvPr id="7" name="object 7"/>
          <p:cNvSpPr/>
          <p:nvPr/>
        </p:nvSpPr>
        <p:spPr>
          <a:xfrm>
            <a:off x="1355583" y="2407452"/>
            <a:ext cx="315595" cy="0"/>
          </a:xfrm>
          <a:custGeom>
            <a:avLst/>
            <a:gdLst/>
            <a:ahLst/>
            <a:cxnLst/>
            <a:rect l="l" t="t" r="r" b="b"/>
            <a:pathLst>
              <a:path w="315594" h="0">
                <a:moveTo>
                  <a:pt x="0" y="0"/>
                </a:moveTo>
                <a:lnTo>
                  <a:pt x="315230" y="0"/>
                </a:lnTo>
              </a:path>
            </a:pathLst>
          </a:custGeom>
          <a:ln w="3175">
            <a:solidFill>
              <a:srgbClr val="000000"/>
            </a:solidFill>
          </a:ln>
        </p:spPr>
        <p:txBody>
          <a:bodyPr wrap="square" lIns="0" tIns="0" rIns="0" bIns="0" rtlCol="0"/>
          <a:lstStyle/>
          <a:p/>
        </p:txBody>
      </p:sp>
      <p:sp>
        <p:nvSpPr>
          <p:cNvPr id="8" name="object 8"/>
          <p:cNvSpPr/>
          <p:nvPr/>
        </p:nvSpPr>
        <p:spPr>
          <a:xfrm>
            <a:off x="1355583" y="1950406"/>
            <a:ext cx="315595" cy="0"/>
          </a:xfrm>
          <a:custGeom>
            <a:avLst/>
            <a:gdLst/>
            <a:ahLst/>
            <a:cxnLst/>
            <a:rect l="l" t="t" r="r" b="b"/>
            <a:pathLst>
              <a:path w="315594" h="0">
                <a:moveTo>
                  <a:pt x="0" y="0"/>
                </a:moveTo>
                <a:lnTo>
                  <a:pt x="315230" y="0"/>
                </a:lnTo>
              </a:path>
            </a:pathLst>
          </a:custGeom>
          <a:ln w="3175">
            <a:solidFill>
              <a:srgbClr val="000000"/>
            </a:solidFill>
          </a:ln>
        </p:spPr>
        <p:txBody>
          <a:bodyPr wrap="square" lIns="0" tIns="0" rIns="0" bIns="0" rtlCol="0"/>
          <a:lstStyle/>
          <a:p/>
        </p:txBody>
      </p:sp>
      <p:sp>
        <p:nvSpPr>
          <p:cNvPr id="9" name="object 9"/>
          <p:cNvSpPr/>
          <p:nvPr/>
        </p:nvSpPr>
        <p:spPr>
          <a:xfrm>
            <a:off x="1507732" y="2279479"/>
            <a:ext cx="0" cy="57150"/>
          </a:xfrm>
          <a:custGeom>
            <a:avLst/>
            <a:gdLst/>
            <a:ahLst/>
            <a:cxnLst/>
            <a:rect l="l" t="t" r="r" b="b"/>
            <a:pathLst>
              <a:path w="0" h="57150">
                <a:moveTo>
                  <a:pt x="0" y="0"/>
                </a:moveTo>
                <a:lnTo>
                  <a:pt x="0" y="56673"/>
                </a:lnTo>
              </a:path>
            </a:pathLst>
          </a:custGeom>
          <a:ln w="3175">
            <a:solidFill>
              <a:srgbClr val="000000"/>
            </a:solidFill>
          </a:ln>
        </p:spPr>
        <p:txBody>
          <a:bodyPr wrap="square" lIns="0" tIns="0" rIns="0" bIns="0" rtlCol="0"/>
          <a:lstStyle/>
          <a:p/>
        </p:txBody>
      </p:sp>
      <p:sp>
        <p:nvSpPr>
          <p:cNvPr id="10" name="object 10"/>
          <p:cNvSpPr/>
          <p:nvPr/>
        </p:nvSpPr>
        <p:spPr>
          <a:xfrm>
            <a:off x="1507732" y="2021705"/>
            <a:ext cx="0" cy="65405"/>
          </a:xfrm>
          <a:custGeom>
            <a:avLst/>
            <a:gdLst/>
            <a:ahLst/>
            <a:cxnLst/>
            <a:rect l="l" t="t" r="r" b="b"/>
            <a:pathLst>
              <a:path w="0" h="65405">
                <a:moveTo>
                  <a:pt x="0" y="0"/>
                </a:moveTo>
                <a:lnTo>
                  <a:pt x="0" y="64900"/>
                </a:lnTo>
              </a:path>
            </a:pathLst>
          </a:custGeom>
          <a:ln w="3175">
            <a:solidFill>
              <a:srgbClr val="000000"/>
            </a:solidFill>
          </a:ln>
        </p:spPr>
        <p:txBody>
          <a:bodyPr wrap="square" lIns="0" tIns="0" rIns="0" bIns="0" rtlCol="0"/>
          <a:lstStyle/>
          <a:p/>
        </p:txBody>
      </p:sp>
      <p:sp>
        <p:nvSpPr>
          <p:cNvPr id="11" name="object 11"/>
          <p:cNvSpPr/>
          <p:nvPr/>
        </p:nvSpPr>
        <p:spPr>
          <a:xfrm>
            <a:off x="1481584" y="2329754"/>
            <a:ext cx="52069" cy="78105"/>
          </a:xfrm>
          <a:custGeom>
            <a:avLst/>
            <a:gdLst/>
            <a:ahLst/>
            <a:cxnLst/>
            <a:rect l="l" t="t" r="r" b="b"/>
            <a:pathLst>
              <a:path w="52069" h="78105">
                <a:moveTo>
                  <a:pt x="51931" y="0"/>
                </a:moveTo>
                <a:lnTo>
                  <a:pt x="25510" y="77697"/>
                </a:lnTo>
                <a:lnTo>
                  <a:pt x="0" y="0"/>
                </a:lnTo>
                <a:lnTo>
                  <a:pt x="51931" y="0"/>
                </a:lnTo>
                <a:close/>
              </a:path>
            </a:pathLst>
          </a:custGeom>
          <a:solidFill>
            <a:srgbClr val="000000"/>
          </a:solidFill>
        </p:spPr>
        <p:txBody>
          <a:bodyPr wrap="square" lIns="0" tIns="0" rIns="0" bIns="0" rtlCol="0"/>
          <a:lstStyle/>
          <a:p/>
        </p:txBody>
      </p:sp>
      <p:sp>
        <p:nvSpPr>
          <p:cNvPr id="12" name="object 12"/>
          <p:cNvSpPr/>
          <p:nvPr/>
        </p:nvSpPr>
        <p:spPr>
          <a:xfrm>
            <a:off x="1481675" y="1949584"/>
            <a:ext cx="52069" cy="78740"/>
          </a:xfrm>
          <a:custGeom>
            <a:avLst/>
            <a:gdLst/>
            <a:ahLst/>
            <a:cxnLst/>
            <a:rect l="l" t="t" r="r" b="b"/>
            <a:pathLst>
              <a:path w="52069" h="78739">
                <a:moveTo>
                  <a:pt x="51931" y="78611"/>
                </a:moveTo>
                <a:lnTo>
                  <a:pt x="0" y="78611"/>
                </a:lnTo>
                <a:lnTo>
                  <a:pt x="25510" y="0"/>
                </a:lnTo>
                <a:lnTo>
                  <a:pt x="51931" y="78611"/>
                </a:lnTo>
                <a:close/>
              </a:path>
            </a:pathLst>
          </a:custGeom>
          <a:solidFill>
            <a:srgbClr val="000000"/>
          </a:solidFill>
        </p:spPr>
        <p:txBody>
          <a:bodyPr wrap="square" lIns="0" tIns="0" rIns="0" bIns="0" rtlCol="0"/>
          <a:lstStyle/>
          <a:p/>
        </p:txBody>
      </p:sp>
      <p:sp>
        <p:nvSpPr>
          <p:cNvPr id="13" name="object 13"/>
          <p:cNvSpPr txBox="1"/>
          <p:nvPr/>
        </p:nvSpPr>
        <p:spPr>
          <a:xfrm>
            <a:off x="1352694" y="2081462"/>
            <a:ext cx="312420" cy="208279"/>
          </a:xfrm>
          <a:prstGeom prst="rect">
            <a:avLst/>
          </a:prstGeom>
        </p:spPr>
        <p:txBody>
          <a:bodyPr wrap="square" lIns="0" tIns="12700" rIns="0" bIns="0" rtlCol="0" vert="horz">
            <a:spAutoFit/>
          </a:bodyPr>
          <a:lstStyle/>
          <a:p>
            <a:pPr marL="38100">
              <a:lnSpc>
                <a:spcPct val="100000"/>
              </a:lnSpc>
              <a:spcBef>
                <a:spcPts val="100"/>
              </a:spcBef>
            </a:pPr>
            <a:r>
              <a:rPr dirty="0" baseline="6944" sz="1800" spc="-15">
                <a:latin typeface="Symbol"/>
                <a:cs typeface="Symbol"/>
              </a:rPr>
              <a:t></a:t>
            </a:r>
            <a:r>
              <a:rPr dirty="0" sz="750" spc="-10">
                <a:latin typeface="Calibri"/>
                <a:cs typeface="Calibri"/>
              </a:rPr>
              <a:t>ps</a:t>
            </a:r>
            <a:r>
              <a:rPr dirty="0" sz="750" spc="-110">
                <a:latin typeface="Calibri"/>
                <a:cs typeface="Calibri"/>
              </a:rPr>
              <a:t> </a:t>
            </a:r>
            <a:r>
              <a:rPr dirty="0" sz="750" spc="-5">
                <a:latin typeface="Calibri"/>
                <a:cs typeface="Calibri"/>
              </a:rPr>
              <a:t>1</a:t>
            </a:r>
            <a:endParaRPr sz="750">
              <a:latin typeface="Calibri"/>
              <a:cs typeface="Calibri"/>
            </a:endParaRPr>
          </a:p>
        </p:txBody>
      </p:sp>
      <p:sp>
        <p:nvSpPr>
          <p:cNvPr id="14" name="object 14"/>
          <p:cNvSpPr/>
          <p:nvPr/>
        </p:nvSpPr>
        <p:spPr>
          <a:xfrm>
            <a:off x="1380911" y="2867972"/>
            <a:ext cx="297180" cy="0"/>
          </a:xfrm>
          <a:custGeom>
            <a:avLst/>
            <a:gdLst/>
            <a:ahLst/>
            <a:cxnLst/>
            <a:rect l="l" t="t" r="r" b="b"/>
            <a:pathLst>
              <a:path w="297180" h="0">
                <a:moveTo>
                  <a:pt x="0" y="0"/>
                </a:moveTo>
                <a:lnTo>
                  <a:pt x="297009" y="0"/>
                </a:lnTo>
              </a:path>
            </a:pathLst>
          </a:custGeom>
          <a:ln w="3175">
            <a:solidFill>
              <a:srgbClr val="000000"/>
            </a:solidFill>
          </a:ln>
        </p:spPr>
        <p:txBody>
          <a:bodyPr wrap="square" lIns="0" tIns="0" rIns="0" bIns="0" rtlCol="0"/>
          <a:lstStyle/>
          <a:p/>
        </p:txBody>
      </p:sp>
      <p:sp>
        <p:nvSpPr>
          <p:cNvPr id="15" name="object 15"/>
          <p:cNvSpPr/>
          <p:nvPr/>
        </p:nvSpPr>
        <p:spPr>
          <a:xfrm>
            <a:off x="1380911" y="2407269"/>
            <a:ext cx="302895" cy="0"/>
          </a:xfrm>
          <a:custGeom>
            <a:avLst/>
            <a:gdLst/>
            <a:ahLst/>
            <a:cxnLst/>
            <a:rect l="l" t="t" r="r" b="b"/>
            <a:pathLst>
              <a:path w="302894" h="0">
                <a:moveTo>
                  <a:pt x="0" y="0"/>
                </a:moveTo>
                <a:lnTo>
                  <a:pt x="302475" y="0"/>
                </a:lnTo>
              </a:path>
            </a:pathLst>
          </a:custGeom>
          <a:ln w="3175">
            <a:solidFill>
              <a:srgbClr val="000000"/>
            </a:solidFill>
          </a:ln>
        </p:spPr>
        <p:txBody>
          <a:bodyPr wrap="square" lIns="0" tIns="0" rIns="0" bIns="0" rtlCol="0"/>
          <a:lstStyle/>
          <a:p/>
        </p:txBody>
      </p:sp>
      <p:sp>
        <p:nvSpPr>
          <p:cNvPr id="16" name="object 16"/>
          <p:cNvSpPr/>
          <p:nvPr/>
        </p:nvSpPr>
        <p:spPr>
          <a:xfrm>
            <a:off x="1507550" y="2721900"/>
            <a:ext cx="0" cy="74930"/>
          </a:xfrm>
          <a:custGeom>
            <a:avLst/>
            <a:gdLst/>
            <a:ahLst/>
            <a:cxnLst/>
            <a:rect l="l" t="t" r="r" b="b"/>
            <a:pathLst>
              <a:path w="0" h="74930">
                <a:moveTo>
                  <a:pt x="0" y="0"/>
                </a:moveTo>
                <a:lnTo>
                  <a:pt x="0" y="74772"/>
                </a:lnTo>
              </a:path>
            </a:pathLst>
          </a:custGeom>
          <a:ln w="3175">
            <a:solidFill>
              <a:srgbClr val="000000"/>
            </a:solidFill>
          </a:ln>
        </p:spPr>
        <p:txBody>
          <a:bodyPr wrap="square" lIns="0" tIns="0" rIns="0" bIns="0" rtlCol="0"/>
          <a:lstStyle/>
          <a:p/>
        </p:txBody>
      </p:sp>
      <p:sp>
        <p:nvSpPr>
          <p:cNvPr id="17" name="object 17"/>
          <p:cNvSpPr/>
          <p:nvPr/>
        </p:nvSpPr>
        <p:spPr>
          <a:xfrm>
            <a:off x="1507550" y="2478568"/>
            <a:ext cx="0" cy="82550"/>
          </a:xfrm>
          <a:custGeom>
            <a:avLst/>
            <a:gdLst/>
            <a:ahLst/>
            <a:cxnLst/>
            <a:rect l="l" t="t" r="r" b="b"/>
            <a:pathLst>
              <a:path w="0" h="82550">
                <a:moveTo>
                  <a:pt x="0" y="0"/>
                </a:moveTo>
                <a:lnTo>
                  <a:pt x="0" y="82451"/>
                </a:lnTo>
              </a:path>
            </a:pathLst>
          </a:custGeom>
          <a:ln w="3175">
            <a:solidFill>
              <a:srgbClr val="000000"/>
            </a:solidFill>
          </a:ln>
        </p:spPr>
        <p:txBody>
          <a:bodyPr wrap="square" lIns="0" tIns="0" rIns="0" bIns="0" rtlCol="0"/>
          <a:lstStyle/>
          <a:p/>
        </p:txBody>
      </p:sp>
      <p:sp>
        <p:nvSpPr>
          <p:cNvPr id="18" name="object 18"/>
          <p:cNvSpPr/>
          <p:nvPr/>
        </p:nvSpPr>
        <p:spPr>
          <a:xfrm>
            <a:off x="1481584" y="2789542"/>
            <a:ext cx="52069" cy="78740"/>
          </a:xfrm>
          <a:custGeom>
            <a:avLst/>
            <a:gdLst/>
            <a:ahLst/>
            <a:cxnLst/>
            <a:rect l="l" t="t" r="r" b="b"/>
            <a:pathLst>
              <a:path w="52069" h="78739">
                <a:moveTo>
                  <a:pt x="51931" y="0"/>
                </a:moveTo>
                <a:lnTo>
                  <a:pt x="25510" y="78611"/>
                </a:lnTo>
                <a:lnTo>
                  <a:pt x="0" y="0"/>
                </a:lnTo>
                <a:lnTo>
                  <a:pt x="51931" y="0"/>
                </a:lnTo>
                <a:close/>
              </a:path>
            </a:pathLst>
          </a:custGeom>
          <a:solidFill>
            <a:srgbClr val="000000"/>
          </a:solidFill>
        </p:spPr>
        <p:txBody>
          <a:bodyPr wrap="square" lIns="0" tIns="0" rIns="0" bIns="0" rtlCol="0"/>
          <a:lstStyle/>
          <a:p/>
        </p:txBody>
      </p:sp>
      <p:sp>
        <p:nvSpPr>
          <p:cNvPr id="19" name="object 19"/>
          <p:cNvSpPr/>
          <p:nvPr/>
        </p:nvSpPr>
        <p:spPr>
          <a:xfrm>
            <a:off x="1481675" y="2407086"/>
            <a:ext cx="52069" cy="78105"/>
          </a:xfrm>
          <a:custGeom>
            <a:avLst/>
            <a:gdLst/>
            <a:ahLst/>
            <a:cxnLst/>
            <a:rect l="l" t="t" r="r" b="b"/>
            <a:pathLst>
              <a:path w="52069" h="78105">
                <a:moveTo>
                  <a:pt x="51931" y="77697"/>
                </a:moveTo>
                <a:lnTo>
                  <a:pt x="0" y="77697"/>
                </a:lnTo>
                <a:lnTo>
                  <a:pt x="25510" y="0"/>
                </a:lnTo>
                <a:lnTo>
                  <a:pt x="51931" y="77697"/>
                </a:lnTo>
                <a:close/>
              </a:path>
            </a:pathLst>
          </a:custGeom>
          <a:solidFill>
            <a:srgbClr val="000000"/>
          </a:solidFill>
        </p:spPr>
        <p:txBody>
          <a:bodyPr wrap="square" lIns="0" tIns="0" rIns="0" bIns="0" rtlCol="0"/>
          <a:lstStyle/>
          <a:p/>
        </p:txBody>
      </p:sp>
      <p:sp>
        <p:nvSpPr>
          <p:cNvPr id="20" name="object 20"/>
          <p:cNvSpPr txBox="1"/>
          <p:nvPr/>
        </p:nvSpPr>
        <p:spPr>
          <a:xfrm>
            <a:off x="1372138" y="2557543"/>
            <a:ext cx="267970" cy="173990"/>
          </a:xfrm>
          <a:prstGeom prst="rect">
            <a:avLst/>
          </a:prstGeom>
        </p:spPr>
        <p:txBody>
          <a:bodyPr wrap="square" lIns="0" tIns="15875" rIns="0" bIns="0" rtlCol="0" vert="horz">
            <a:spAutoFit/>
          </a:bodyPr>
          <a:lstStyle/>
          <a:p>
            <a:pPr marL="38100">
              <a:lnSpc>
                <a:spcPct val="100000"/>
              </a:lnSpc>
              <a:spcBef>
                <a:spcPts val="125"/>
              </a:spcBef>
            </a:pPr>
            <a:r>
              <a:rPr dirty="0" baseline="8771" sz="1425">
                <a:latin typeface="Symbol"/>
                <a:cs typeface="Symbol"/>
              </a:rPr>
              <a:t></a:t>
            </a:r>
            <a:r>
              <a:rPr dirty="0" sz="650">
                <a:latin typeface="Calibri"/>
                <a:cs typeface="Calibri"/>
              </a:rPr>
              <a:t>ps2</a:t>
            </a:r>
            <a:endParaRPr sz="650">
              <a:latin typeface="Calibri"/>
              <a:cs typeface="Calibri"/>
            </a:endParaRPr>
          </a:p>
        </p:txBody>
      </p:sp>
      <p:sp>
        <p:nvSpPr>
          <p:cNvPr id="21" name="object 21"/>
          <p:cNvSpPr/>
          <p:nvPr/>
        </p:nvSpPr>
        <p:spPr>
          <a:xfrm>
            <a:off x="1740950" y="2867983"/>
            <a:ext cx="4555490" cy="0"/>
          </a:xfrm>
          <a:custGeom>
            <a:avLst/>
            <a:gdLst/>
            <a:ahLst/>
            <a:cxnLst/>
            <a:rect l="l" t="t" r="r" b="b"/>
            <a:pathLst>
              <a:path w="4555490" h="0">
                <a:moveTo>
                  <a:pt x="0" y="0"/>
                </a:moveTo>
                <a:lnTo>
                  <a:pt x="4555359" y="0"/>
                </a:lnTo>
              </a:path>
            </a:pathLst>
          </a:custGeom>
          <a:ln w="9521">
            <a:solidFill>
              <a:srgbClr val="000000"/>
            </a:solidFill>
            <a:prstDash val="lgDash"/>
          </a:ln>
        </p:spPr>
        <p:txBody>
          <a:bodyPr wrap="square" lIns="0" tIns="0" rIns="0" bIns="0" rtlCol="0"/>
          <a:lstStyle/>
          <a:p/>
        </p:txBody>
      </p:sp>
      <p:sp>
        <p:nvSpPr>
          <p:cNvPr id="22" name="object 22"/>
          <p:cNvSpPr/>
          <p:nvPr/>
        </p:nvSpPr>
        <p:spPr>
          <a:xfrm>
            <a:off x="1019671" y="2867972"/>
            <a:ext cx="645160" cy="0"/>
          </a:xfrm>
          <a:custGeom>
            <a:avLst/>
            <a:gdLst/>
            <a:ahLst/>
            <a:cxnLst/>
            <a:rect l="l" t="t" r="r" b="b"/>
            <a:pathLst>
              <a:path w="645160" h="0">
                <a:moveTo>
                  <a:pt x="0" y="0"/>
                </a:moveTo>
                <a:lnTo>
                  <a:pt x="645038" y="0"/>
                </a:lnTo>
              </a:path>
            </a:pathLst>
          </a:custGeom>
          <a:ln w="3175">
            <a:solidFill>
              <a:srgbClr val="000000"/>
            </a:solidFill>
          </a:ln>
        </p:spPr>
        <p:txBody>
          <a:bodyPr wrap="square" lIns="0" tIns="0" rIns="0" bIns="0" rtlCol="0"/>
          <a:lstStyle/>
          <a:p/>
        </p:txBody>
      </p:sp>
      <p:sp>
        <p:nvSpPr>
          <p:cNvPr id="23" name="object 23"/>
          <p:cNvSpPr/>
          <p:nvPr/>
        </p:nvSpPr>
        <p:spPr>
          <a:xfrm>
            <a:off x="1019671" y="1950223"/>
            <a:ext cx="2929255" cy="0"/>
          </a:xfrm>
          <a:custGeom>
            <a:avLst/>
            <a:gdLst/>
            <a:ahLst/>
            <a:cxnLst/>
            <a:rect l="l" t="t" r="r" b="b"/>
            <a:pathLst>
              <a:path w="2929254" h="0">
                <a:moveTo>
                  <a:pt x="0" y="0"/>
                </a:moveTo>
                <a:lnTo>
                  <a:pt x="2929095" y="0"/>
                </a:lnTo>
              </a:path>
            </a:pathLst>
          </a:custGeom>
          <a:ln w="3175">
            <a:solidFill>
              <a:srgbClr val="000000"/>
            </a:solidFill>
          </a:ln>
        </p:spPr>
        <p:txBody>
          <a:bodyPr wrap="square" lIns="0" tIns="0" rIns="0" bIns="0" rtlCol="0"/>
          <a:lstStyle/>
          <a:p/>
        </p:txBody>
      </p:sp>
      <p:sp>
        <p:nvSpPr>
          <p:cNvPr id="24" name="object 24"/>
          <p:cNvSpPr/>
          <p:nvPr/>
        </p:nvSpPr>
        <p:spPr>
          <a:xfrm>
            <a:off x="1171820" y="2509830"/>
            <a:ext cx="0" cy="287020"/>
          </a:xfrm>
          <a:custGeom>
            <a:avLst/>
            <a:gdLst/>
            <a:ahLst/>
            <a:cxnLst/>
            <a:rect l="l" t="t" r="r" b="b"/>
            <a:pathLst>
              <a:path w="0" h="287019">
                <a:moveTo>
                  <a:pt x="0" y="0"/>
                </a:moveTo>
                <a:lnTo>
                  <a:pt x="0" y="286842"/>
                </a:lnTo>
              </a:path>
            </a:pathLst>
          </a:custGeom>
          <a:ln w="3175">
            <a:solidFill>
              <a:srgbClr val="000000"/>
            </a:solidFill>
          </a:ln>
        </p:spPr>
        <p:txBody>
          <a:bodyPr wrap="square" lIns="0" tIns="0" rIns="0" bIns="0" rtlCol="0"/>
          <a:lstStyle/>
          <a:p/>
        </p:txBody>
      </p:sp>
      <p:sp>
        <p:nvSpPr>
          <p:cNvPr id="25" name="object 25"/>
          <p:cNvSpPr/>
          <p:nvPr/>
        </p:nvSpPr>
        <p:spPr>
          <a:xfrm>
            <a:off x="1171820" y="2021523"/>
            <a:ext cx="0" cy="295910"/>
          </a:xfrm>
          <a:custGeom>
            <a:avLst/>
            <a:gdLst/>
            <a:ahLst/>
            <a:cxnLst/>
            <a:rect l="l" t="t" r="r" b="b"/>
            <a:pathLst>
              <a:path w="0" h="295910">
                <a:moveTo>
                  <a:pt x="0" y="0"/>
                </a:moveTo>
                <a:lnTo>
                  <a:pt x="0" y="295434"/>
                </a:lnTo>
              </a:path>
            </a:pathLst>
          </a:custGeom>
          <a:ln w="3175">
            <a:solidFill>
              <a:srgbClr val="000000"/>
            </a:solidFill>
          </a:ln>
        </p:spPr>
        <p:txBody>
          <a:bodyPr wrap="square" lIns="0" tIns="0" rIns="0" bIns="0" rtlCol="0"/>
          <a:lstStyle/>
          <a:p/>
        </p:txBody>
      </p:sp>
      <p:sp>
        <p:nvSpPr>
          <p:cNvPr id="26" name="object 26"/>
          <p:cNvSpPr/>
          <p:nvPr/>
        </p:nvSpPr>
        <p:spPr>
          <a:xfrm>
            <a:off x="1145308" y="2789542"/>
            <a:ext cx="52069" cy="78740"/>
          </a:xfrm>
          <a:custGeom>
            <a:avLst/>
            <a:gdLst/>
            <a:ahLst/>
            <a:cxnLst/>
            <a:rect l="l" t="t" r="r" b="b"/>
            <a:pathLst>
              <a:path w="52069" h="78739">
                <a:moveTo>
                  <a:pt x="51931" y="0"/>
                </a:moveTo>
                <a:lnTo>
                  <a:pt x="26421" y="78611"/>
                </a:lnTo>
                <a:lnTo>
                  <a:pt x="0" y="0"/>
                </a:lnTo>
                <a:lnTo>
                  <a:pt x="51931" y="0"/>
                </a:lnTo>
                <a:close/>
              </a:path>
            </a:pathLst>
          </a:custGeom>
          <a:solidFill>
            <a:srgbClr val="000000"/>
          </a:solidFill>
        </p:spPr>
        <p:txBody>
          <a:bodyPr wrap="square" lIns="0" tIns="0" rIns="0" bIns="0" rtlCol="0"/>
          <a:lstStyle/>
          <a:p/>
        </p:txBody>
      </p:sp>
      <p:sp>
        <p:nvSpPr>
          <p:cNvPr id="27" name="object 27"/>
          <p:cNvSpPr/>
          <p:nvPr/>
        </p:nvSpPr>
        <p:spPr>
          <a:xfrm>
            <a:off x="1145490" y="1949584"/>
            <a:ext cx="52069" cy="78740"/>
          </a:xfrm>
          <a:custGeom>
            <a:avLst/>
            <a:gdLst/>
            <a:ahLst/>
            <a:cxnLst/>
            <a:rect l="l" t="t" r="r" b="b"/>
            <a:pathLst>
              <a:path w="52069" h="78739">
                <a:moveTo>
                  <a:pt x="51931" y="78611"/>
                </a:moveTo>
                <a:lnTo>
                  <a:pt x="0" y="78611"/>
                </a:lnTo>
                <a:lnTo>
                  <a:pt x="26421" y="0"/>
                </a:lnTo>
                <a:lnTo>
                  <a:pt x="51931" y="78611"/>
                </a:lnTo>
                <a:close/>
              </a:path>
            </a:pathLst>
          </a:custGeom>
          <a:solidFill>
            <a:srgbClr val="000000"/>
          </a:solidFill>
        </p:spPr>
        <p:txBody>
          <a:bodyPr wrap="square" lIns="0" tIns="0" rIns="0" bIns="0" rtlCol="0"/>
          <a:lstStyle/>
          <a:p/>
        </p:txBody>
      </p:sp>
      <p:sp>
        <p:nvSpPr>
          <p:cNvPr id="28" name="object 28"/>
          <p:cNvSpPr txBox="1"/>
          <p:nvPr/>
        </p:nvSpPr>
        <p:spPr>
          <a:xfrm>
            <a:off x="1041758" y="2311717"/>
            <a:ext cx="251460" cy="208279"/>
          </a:xfrm>
          <a:prstGeom prst="rect">
            <a:avLst/>
          </a:prstGeom>
        </p:spPr>
        <p:txBody>
          <a:bodyPr wrap="square" lIns="0" tIns="12700" rIns="0" bIns="0" rtlCol="0" vert="horz">
            <a:spAutoFit/>
          </a:bodyPr>
          <a:lstStyle/>
          <a:p>
            <a:pPr marL="38100">
              <a:lnSpc>
                <a:spcPct val="100000"/>
              </a:lnSpc>
              <a:spcBef>
                <a:spcPts val="100"/>
              </a:spcBef>
            </a:pPr>
            <a:r>
              <a:rPr dirty="0" baseline="6944" sz="1800" spc="-22">
                <a:latin typeface="Symbol"/>
                <a:cs typeface="Symbol"/>
              </a:rPr>
              <a:t></a:t>
            </a:r>
            <a:r>
              <a:rPr dirty="0" sz="750" spc="-15">
                <a:latin typeface="Calibri"/>
                <a:cs typeface="Calibri"/>
              </a:rPr>
              <a:t>ps</a:t>
            </a:r>
            <a:endParaRPr sz="750">
              <a:latin typeface="Calibri"/>
              <a:cs typeface="Calibri"/>
            </a:endParaRPr>
          </a:p>
        </p:txBody>
      </p:sp>
      <p:sp>
        <p:nvSpPr>
          <p:cNvPr id="29" name="object 29"/>
          <p:cNvSpPr txBox="1"/>
          <p:nvPr/>
        </p:nvSpPr>
        <p:spPr>
          <a:xfrm>
            <a:off x="1733915" y="2263594"/>
            <a:ext cx="4580890" cy="162560"/>
          </a:xfrm>
          <a:prstGeom prst="rect">
            <a:avLst/>
          </a:prstGeom>
        </p:spPr>
        <p:txBody>
          <a:bodyPr wrap="square" lIns="0" tIns="12700" rIns="0" bIns="0" rtlCol="0" vert="horz">
            <a:spAutoFit/>
          </a:bodyPr>
          <a:lstStyle/>
          <a:p>
            <a:pPr marL="12700">
              <a:lnSpc>
                <a:spcPct val="100000"/>
              </a:lnSpc>
              <a:spcBef>
                <a:spcPts val="100"/>
              </a:spcBef>
              <a:tabLst>
                <a:tab pos="1942464" algn="l"/>
                <a:tab pos="4567555" algn="l"/>
              </a:tabLst>
            </a:pPr>
            <a:r>
              <a:rPr dirty="0" u="sng" sz="900" spc="-5">
                <a:uFill>
                  <a:solidFill>
                    <a:srgbClr val="000000"/>
                  </a:solidFill>
                </a:uFill>
                <a:latin typeface="Calibri"/>
                <a:cs typeface="Calibri"/>
              </a:rPr>
              <a:t> </a:t>
            </a:r>
            <a:r>
              <a:rPr dirty="0" u="sng" sz="900" spc="-5">
                <a:uFill>
                  <a:solidFill>
                    <a:srgbClr val="000000"/>
                  </a:solidFill>
                </a:uFill>
                <a:latin typeface="Calibri"/>
                <a:cs typeface="Calibri"/>
              </a:rPr>
              <a:t>	</a:t>
            </a:r>
            <a:r>
              <a:rPr dirty="0" u="sng" sz="900" spc="-10">
                <a:uFill>
                  <a:solidFill>
                    <a:srgbClr val="000000"/>
                  </a:solidFill>
                </a:uFill>
                <a:latin typeface="Calibri"/>
                <a:cs typeface="Calibri"/>
              </a:rPr>
              <a:t>Storage</a:t>
            </a:r>
            <a:r>
              <a:rPr dirty="0" u="sng" sz="900" spc="-65">
                <a:uFill>
                  <a:solidFill>
                    <a:srgbClr val="000000"/>
                  </a:solidFill>
                </a:uFill>
                <a:latin typeface="Calibri"/>
                <a:cs typeface="Calibri"/>
              </a:rPr>
              <a:t> </a:t>
            </a:r>
            <a:r>
              <a:rPr dirty="0" u="sng" sz="900" spc="5">
                <a:uFill>
                  <a:solidFill>
                    <a:srgbClr val="000000"/>
                  </a:solidFill>
                </a:uFill>
                <a:latin typeface="Calibri"/>
                <a:cs typeface="Calibri"/>
              </a:rPr>
              <a:t>datum	</a:t>
            </a:r>
            <a:endParaRPr sz="900">
              <a:latin typeface="Calibri"/>
              <a:cs typeface="Calibri"/>
            </a:endParaRPr>
          </a:p>
        </p:txBody>
      </p:sp>
      <p:sp>
        <p:nvSpPr>
          <p:cNvPr id="30" name="object 30"/>
          <p:cNvSpPr txBox="1"/>
          <p:nvPr/>
        </p:nvSpPr>
        <p:spPr>
          <a:xfrm>
            <a:off x="634908" y="2715835"/>
            <a:ext cx="5071110" cy="1398905"/>
          </a:xfrm>
          <a:prstGeom prst="rect">
            <a:avLst/>
          </a:prstGeom>
        </p:spPr>
        <p:txBody>
          <a:bodyPr wrap="square" lIns="0" tIns="12700" rIns="0" bIns="0" rtlCol="0" vert="horz">
            <a:spAutoFit/>
          </a:bodyPr>
          <a:lstStyle/>
          <a:p>
            <a:pPr marL="3040380">
              <a:lnSpc>
                <a:spcPct val="100000"/>
              </a:lnSpc>
              <a:spcBef>
                <a:spcPts val="100"/>
              </a:spcBef>
            </a:pPr>
            <a:r>
              <a:rPr dirty="0" sz="900">
                <a:latin typeface="Calibri"/>
                <a:cs typeface="Calibri"/>
              </a:rPr>
              <a:t>Release</a:t>
            </a:r>
            <a:r>
              <a:rPr dirty="0" sz="900" spc="-60">
                <a:latin typeface="Calibri"/>
                <a:cs typeface="Calibri"/>
              </a:rPr>
              <a:t> </a:t>
            </a:r>
            <a:r>
              <a:rPr dirty="0" sz="900" spc="5">
                <a:latin typeface="Calibri"/>
                <a:cs typeface="Calibri"/>
              </a:rPr>
              <a:t>datum</a:t>
            </a:r>
            <a:endParaRPr sz="900">
              <a:latin typeface="Calibri"/>
              <a:cs typeface="Calibri"/>
            </a:endParaRPr>
          </a:p>
          <a:p>
            <a:pPr>
              <a:lnSpc>
                <a:spcPct val="100000"/>
              </a:lnSpc>
            </a:pPr>
            <a:endParaRPr sz="900">
              <a:latin typeface="Calibri"/>
              <a:cs typeface="Calibri"/>
            </a:endParaRPr>
          </a:p>
          <a:p>
            <a:pPr>
              <a:lnSpc>
                <a:spcPct val="100000"/>
              </a:lnSpc>
            </a:pPr>
            <a:endParaRPr sz="900">
              <a:latin typeface="Calibri"/>
              <a:cs typeface="Calibri"/>
            </a:endParaRPr>
          </a:p>
          <a:p>
            <a:pPr>
              <a:lnSpc>
                <a:spcPct val="100000"/>
              </a:lnSpc>
              <a:spcBef>
                <a:spcPts val="30"/>
              </a:spcBef>
            </a:pPr>
            <a:endParaRPr sz="750">
              <a:latin typeface="Calibri"/>
              <a:cs typeface="Calibri"/>
            </a:endParaRPr>
          </a:p>
          <a:p>
            <a:pPr algn="ctr" marL="1432560">
              <a:lnSpc>
                <a:spcPct val="100000"/>
              </a:lnSpc>
              <a:spcBef>
                <a:spcPts val="5"/>
              </a:spcBef>
            </a:pPr>
            <a:r>
              <a:rPr dirty="0" sz="1000" spc="-5" b="1">
                <a:latin typeface="Times New Roman"/>
                <a:cs typeface="Times New Roman"/>
              </a:rPr>
              <a:t>Figure </a:t>
            </a:r>
            <a:r>
              <a:rPr dirty="0" sz="1000" b="1">
                <a:latin typeface="Times New Roman"/>
                <a:cs typeface="Times New Roman"/>
              </a:rPr>
              <a:t>4-7: </a:t>
            </a:r>
            <a:r>
              <a:rPr dirty="0" sz="1000" spc="-5" b="1">
                <a:latin typeface="Times New Roman"/>
                <a:cs typeface="Times New Roman"/>
              </a:rPr>
              <a:t>Prestress induced Deflection based </a:t>
            </a:r>
            <a:r>
              <a:rPr dirty="0" sz="1000" b="1">
                <a:latin typeface="Times New Roman"/>
                <a:cs typeface="Times New Roman"/>
              </a:rPr>
              <a:t>on </a:t>
            </a:r>
            <a:r>
              <a:rPr dirty="0" sz="1000" spc="-5" b="1">
                <a:latin typeface="Times New Roman"/>
                <a:cs typeface="Times New Roman"/>
              </a:rPr>
              <a:t>Storage</a:t>
            </a:r>
            <a:r>
              <a:rPr dirty="0" sz="1000" spc="45" b="1">
                <a:latin typeface="Times New Roman"/>
                <a:cs typeface="Times New Roman"/>
              </a:rPr>
              <a:t> </a:t>
            </a:r>
            <a:r>
              <a:rPr dirty="0" sz="1000" spc="-5" b="1">
                <a:latin typeface="Times New Roman"/>
                <a:cs typeface="Times New Roman"/>
              </a:rPr>
              <a:t>Datum</a:t>
            </a:r>
            <a:endParaRPr sz="1000">
              <a:latin typeface="Times New Roman"/>
              <a:cs typeface="Times New Roman"/>
            </a:endParaRPr>
          </a:p>
          <a:p>
            <a:pPr marL="50800">
              <a:lnSpc>
                <a:spcPct val="100000"/>
              </a:lnSpc>
              <a:spcBef>
                <a:spcPts val="550"/>
              </a:spcBef>
            </a:pPr>
            <a:r>
              <a:rPr dirty="0" sz="1000" spc="-5">
                <a:latin typeface="Times New Roman"/>
                <a:cs typeface="Times New Roman"/>
              </a:rPr>
              <a:t>The dead load deflection at mid-span during storage</a:t>
            </a:r>
            <a:r>
              <a:rPr dirty="0" sz="1000" spc="50">
                <a:latin typeface="Times New Roman"/>
                <a:cs typeface="Times New Roman"/>
              </a:rPr>
              <a:t> </a:t>
            </a:r>
            <a:r>
              <a:rPr dirty="0" sz="1000" spc="-5">
                <a:latin typeface="Times New Roman"/>
                <a:cs typeface="Times New Roman"/>
              </a:rPr>
              <a:t>is</a:t>
            </a:r>
            <a:endParaRPr sz="1000">
              <a:latin typeface="Times New Roman"/>
              <a:cs typeface="Times New Roman"/>
            </a:endParaRPr>
          </a:p>
          <a:p>
            <a:pPr algn="ctr" marL="1428750">
              <a:lnSpc>
                <a:spcPct val="100000"/>
              </a:lnSpc>
              <a:spcBef>
                <a:spcPts val="565"/>
              </a:spcBef>
            </a:pPr>
            <a:r>
              <a:rPr dirty="0" sz="1000" spc="-215">
                <a:latin typeface="Cambria Math"/>
                <a:cs typeface="Cambria Math"/>
              </a:rPr>
              <a:t>𝐿𝐿</a:t>
            </a:r>
            <a:r>
              <a:rPr dirty="0" baseline="-15873" sz="1050" spc="-322">
                <a:latin typeface="Cambria Math"/>
                <a:cs typeface="Cambria Math"/>
              </a:rPr>
              <a:t>𝑠𝑠</a:t>
            </a:r>
            <a:r>
              <a:rPr dirty="0" baseline="-15873" sz="1050" spc="270">
                <a:latin typeface="Cambria Math"/>
                <a:cs typeface="Cambria Math"/>
              </a:rPr>
              <a:t> </a:t>
            </a:r>
            <a:r>
              <a:rPr dirty="0" sz="1000" spc="-5">
                <a:latin typeface="Cambria Math"/>
                <a:cs typeface="Cambria Math"/>
              </a:rPr>
              <a:t>= </a:t>
            </a:r>
            <a:r>
              <a:rPr dirty="0" sz="1000" spc="-245">
                <a:latin typeface="Cambria Math"/>
                <a:cs typeface="Cambria Math"/>
              </a:rPr>
              <a:t>𝐿𝐿</a:t>
            </a:r>
            <a:r>
              <a:rPr dirty="0" baseline="-15873" sz="1050" spc="-367">
                <a:latin typeface="Cambria Math"/>
                <a:cs typeface="Cambria Math"/>
              </a:rPr>
              <a:t>𝑔𝑔</a:t>
            </a:r>
            <a:r>
              <a:rPr dirty="0" baseline="-15873" sz="1050" spc="195">
                <a:latin typeface="Cambria Math"/>
                <a:cs typeface="Cambria Math"/>
              </a:rPr>
              <a:t> </a:t>
            </a:r>
            <a:r>
              <a:rPr dirty="0" sz="1000" spc="-5">
                <a:latin typeface="Cambria Math"/>
                <a:cs typeface="Cambria Math"/>
              </a:rPr>
              <a:t>− </a:t>
            </a:r>
            <a:r>
              <a:rPr dirty="0" sz="1000" spc="-240">
                <a:latin typeface="Cambria Math"/>
                <a:cs typeface="Cambria Math"/>
              </a:rPr>
              <a:t>2𝐴𝐴</a:t>
            </a:r>
            <a:r>
              <a:rPr dirty="0" sz="1000" spc="85">
                <a:latin typeface="Cambria Math"/>
                <a:cs typeface="Cambria Math"/>
              </a:rPr>
              <a:t> </a:t>
            </a:r>
            <a:r>
              <a:rPr dirty="0" sz="1000" spc="-5">
                <a:latin typeface="Cambria Math"/>
                <a:cs typeface="Cambria Math"/>
              </a:rPr>
              <a:t>= </a:t>
            </a:r>
            <a:r>
              <a:rPr dirty="0" sz="1000" spc="-120">
                <a:latin typeface="Cambria Math"/>
                <a:cs typeface="Cambria Math"/>
              </a:rPr>
              <a:t>162.995𝑓𝑓𝑓𝑓 </a:t>
            </a:r>
            <a:r>
              <a:rPr dirty="0" sz="1000" spc="-5">
                <a:latin typeface="Cambria Math"/>
                <a:cs typeface="Cambria Math"/>
              </a:rPr>
              <a:t>− </a:t>
            </a:r>
            <a:r>
              <a:rPr dirty="0" sz="1000" spc="-105">
                <a:latin typeface="Cambria Math"/>
                <a:cs typeface="Cambria Math"/>
              </a:rPr>
              <a:t>2</a:t>
            </a:r>
            <a:r>
              <a:rPr dirty="0" baseline="2777" sz="1500" spc="-157">
                <a:latin typeface="Cambria Math"/>
                <a:cs typeface="Cambria Math"/>
              </a:rPr>
              <a:t>(</a:t>
            </a:r>
            <a:r>
              <a:rPr dirty="0" sz="1000" spc="-105">
                <a:latin typeface="Cambria Math"/>
                <a:cs typeface="Cambria Math"/>
              </a:rPr>
              <a:t>1.708𝑓𝑓𝑓𝑓</a:t>
            </a:r>
            <a:r>
              <a:rPr dirty="0" baseline="2777" sz="1500" spc="-157">
                <a:latin typeface="Cambria Math"/>
                <a:cs typeface="Cambria Math"/>
              </a:rPr>
              <a:t>) </a:t>
            </a:r>
            <a:r>
              <a:rPr dirty="0" sz="1000" spc="-5">
                <a:latin typeface="Cambria Math"/>
                <a:cs typeface="Cambria Math"/>
              </a:rPr>
              <a:t>=</a:t>
            </a:r>
            <a:r>
              <a:rPr dirty="0" sz="1000" spc="-120">
                <a:latin typeface="Cambria Math"/>
                <a:cs typeface="Cambria Math"/>
              </a:rPr>
              <a:t> 159.578𝑓𝑓𝑓𝑓</a:t>
            </a:r>
            <a:endParaRPr sz="1000">
              <a:latin typeface="Cambria Math"/>
              <a:cs typeface="Cambria Math"/>
            </a:endParaRPr>
          </a:p>
          <a:p>
            <a:pPr marL="50800">
              <a:lnSpc>
                <a:spcPct val="100000"/>
              </a:lnSpc>
              <a:spcBef>
                <a:spcPts val="670"/>
              </a:spcBef>
            </a:pPr>
            <a:r>
              <a:rPr dirty="0" sz="1000" spc="-5">
                <a:latin typeface="Times New Roman"/>
                <a:cs typeface="Times New Roman"/>
              </a:rPr>
              <a:t>The dead load deflection at </a:t>
            </a:r>
            <a:r>
              <a:rPr dirty="0" sz="1000" spc="-10">
                <a:latin typeface="Times New Roman"/>
                <a:cs typeface="Times New Roman"/>
              </a:rPr>
              <a:t>the </a:t>
            </a:r>
            <a:r>
              <a:rPr dirty="0" sz="1000" spc="-5">
                <a:latin typeface="Times New Roman"/>
                <a:cs typeface="Times New Roman"/>
              </a:rPr>
              <a:t>girder ends during storage</a:t>
            </a:r>
            <a:r>
              <a:rPr dirty="0" sz="1000" spc="70">
                <a:latin typeface="Times New Roman"/>
                <a:cs typeface="Times New Roman"/>
              </a:rPr>
              <a:t> </a:t>
            </a:r>
            <a:r>
              <a:rPr dirty="0" sz="1000" spc="-5">
                <a:latin typeface="Times New Roman"/>
                <a:cs typeface="Times New Roman"/>
              </a:rPr>
              <a:t>is</a:t>
            </a:r>
            <a:endParaRPr sz="1000">
              <a:latin typeface="Times New Roman"/>
              <a:cs typeface="Times New Roman"/>
            </a:endParaRPr>
          </a:p>
        </p:txBody>
      </p:sp>
      <p:sp>
        <p:nvSpPr>
          <p:cNvPr id="31" name="object 31"/>
          <p:cNvSpPr txBox="1"/>
          <p:nvPr/>
        </p:nvSpPr>
        <p:spPr>
          <a:xfrm>
            <a:off x="761491" y="4283455"/>
            <a:ext cx="13462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𝑔</a:t>
            </a:r>
            <a:r>
              <a:rPr dirty="0" sz="700" spc="-330">
                <a:latin typeface="Cambria Math"/>
                <a:cs typeface="Cambria Math"/>
              </a:rPr>
              <a:t>𝑔</a:t>
            </a:r>
            <a:r>
              <a:rPr dirty="0" sz="700" spc="15">
                <a:latin typeface="Cambria Math"/>
                <a:cs typeface="Cambria Math"/>
              </a:rPr>
              <a:t>1</a:t>
            </a:r>
            <a:endParaRPr sz="700">
              <a:latin typeface="Cambria Math"/>
              <a:cs typeface="Cambria Math"/>
            </a:endParaRPr>
          </a:p>
        </p:txBody>
      </p:sp>
      <p:sp>
        <p:nvSpPr>
          <p:cNvPr id="32" name="object 32"/>
          <p:cNvSpPr txBox="1"/>
          <p:nvPr/>
        </p:nvSpPr>
        <p:spPr>
          <a:xfrm>
            <a:off x="689796" y="4219458"/>
            <a:ext cx="30607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13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33" name="object 33"/>
          <p:cNvSpPr txBox="1"/>
          <p:nvPr/>
        </p:nvSpPr>
        <p:spPr>
          <a:xfrm>
            <a:off x="1069855" y="4120404"/>
            <a:ext cx="293370" cy="177800"/>
          </a:xfrm>
          <a:prstGeom prst="rect">
            <a:avLst/>
          </a:prstGeom>
        </p:spPr>
        <p:txBody>
          <a:bodyPr wrap="square" lIns="0" tIns="12065" rIns="0" bIns="0" rtlCol="0" vert="horz">
            <a:spAutoFit/>
          </a:bodyPr>
          <a:lstStyle/>
          <a:p>
            <a:pPr marL="38100">
              <a:lnSpc>
                <a:spcPct val="100000"/>
              </a:lnSpc>
              <a:spcBef>
                <a:spcPts val="95"/>
              </a:spcBef>
            </a:pPr>
            <a:r>
              <a:rPr dirty="0" sz="1000" spc="-320">
                <a:latin typeface="Cambria Math"/>
                <a:cs typeface="Cambria Math"/>
              </a:rPr>
              <a:t>𝑤𝑤</a:t>
            </a:r>
            <a:r>
              <a:rPr dirty="0" baseline="-15873" sz="1050" spc="-480">
                <a:latin typeface="Cambria Math"/>
                <a:cs typeface="Cambria Math"/>
              </a:rPr>
              <a:t>𝑔𝑔</a:t>
            </a:r>
            <a:r>
              <a:rPr dirty="0" sz="1000" spc="-320">
                <a:latin typeface="Cambria Math"/>
                <a:cs typeface="Cambria Math"/>
              </a:rPr>
              <a:t>𝐴𝐴</a:t>
            </a:r>
            <a:endParaRPr sz="1000">
              <a:latin typeface="Cambria Math"/>
              <a:cs typeface="Cambria Math"/>
            </a:endParaRPr>
          </a:p>
        </p:txBody>
      </p:sp>
      <p:sp>
        <p:nvSpPr>
          <p:cNvPr id="34" name="object 34"/>
          <p:cNvSpPr txBox="1"/>
          <p:nvPr/>
        </p:nvSpPr>
        <p:spPr>
          <a:xfrm>
            <a:off x="981509" y="4304813"/>
            <a:ext cx="465455" cy="177800"/>
          </a:xfrm>
          <a:prstGeom prst="rect">
            <a:avLst/>
          </a:prstGeom>
        </p:spPr>
        <p:txBody>
          <a:bodyPr wrap="square" lIns="0" tIns="12065" rIns="0" bIns="0" rtlCol="0" vert="horz">
            <a:spAutoFit/>
          </a:bodyPr>
          <a:lstStyle/>
          <a:p>
            <a:pPr marL="38100">
              <a:lnSpc>
                <a:spcPct val="100000"/>
              </a:lnSpc>
              <a:spcBef>
                <a:spcPts val="95"/>
              </a:spcBef>
            </a:pPr>
            <a:r>
              <a:rPr dirty="0" sz="1000" spc="-204">
                <a:latin typeface="Cambria Math"/>
                <a:cs typeface="Cambria Math"/>
              </a:rPr>
              <a:t>24𝐸𝐸</a:t>
            </a:r>
            <a:r>
              <a:rPr dirty="0" baseline="-15873" sz="1050" spc="-307">
                <a:latin typeface="Cambria Math"/>
                <a:cs typeface="Cambria Math"/>
              </a:rPr>
              <a:t>𝑐𝑐𝑔𝑔</a:t>
            </a:r>
            <a:r>
              <a:rPr dirty="0" baseline="-15873" sz="1050" spc="-127">
                <a:latin typeface="Cambria Math"/>
                <a:cs typeface="Cambria Math"/>
              </a:rPr>
              <a:t> </a:t>
            </a:r>
            <a:r>
              <a:rPr dirty="0" sz="1000" spc="-200">
                <a:latin typeface="Cambria Math"/>
                <a:cs typeface="Cambria Math"/>
              </a:rPr>
              <a:t>𝐼𝐼</a:t>
            </a:r>
            <a:r>
              <a:rPr dirty="0" baseline="-15873" sz="1050" spc="-300">
                <a:latin typeface="Cambria Math"/>
                <a:cs typeface="Cambria Math"/>
              </a:rPr>
              <a:t>𝑥𝑥</a:t>
            </a:r>
            <a:endParaRPr baseline="-15873" sz="1050">
              <a:latin typeface="Cambria Math"/>
              <a:cs typeface="Cambria Math"/>
            </a:endParaRPr>
          </a:p>
        </p:txBody>
      </p:sp>
      <p:sp>
        <p:nvSpPr>
          <p:cNvPr id="35" name="object 35"/>
          <p:cNvSpPr/>
          <p:nvPr/>
        </p:nvSpPr>
        <p:spPr>
          <a:xfrm>
            <a:off x="1019555" y="4322832"/>
            <a:ext cx="398145" cy="0"/>
          </a:xfrm>
          <a:custGeom>
            <a:avLst/>
            <a:gdLst/>
            <a:ahLst/>
            <a:cxnLst/>
            <a:rect l="l" t="t" r="r" b="b"/>
            <a:pathLst>
              <a:path w="398144" h="0">
                <a:moveTo>
                  <a:pt x="0" y="0"/>
                </a:moveTo>
                <a:lnTo>
                  <a:pt x="397763" y="0"/>
                </a:lnTo>
              </a:path>
            </a:pathLst>
          </a:custGeom>
          <a:ln w="7607">
            <a:solidFill>
              <a:srgbClr val="000000"/>
            </a:solidFill>
          </a:ln>
        </p:spPr>
        <p:txBody>
          <a:bodyPr wrap="square" lIns="0" tIns="0" rIns="0" bIns="0" rtlCol="0"/>
          <a:lstStyle/>
          <a:p/>
        </p:txBody>
      </p:sp>
      <p:sp>
        <p:nvSpPr>
          <p:cNvPr id="36" name="object 36"/>
          <p:cNvSpPr txBox="1"/>
          <p:nvPr/>
        </p:nvSpPr>
        <p:spPr>
          <a:xfrm>
            <a:off x="2085848" y="4283455"/>
            <a:ext cx="389890" cy="132080"/>
          </a:xfrm>
          <a:prstGeom prst="rect">
            <a:avLst/>
          </a:prstGeom>
        </p:spPr>
        <p:txBody>
          <a:bodyPr wrap="square" lIns="0" tIns="12065" rIns="0" bIns="0" rtlCol="0" vert="horz">
            <a:spAutoFit/>
          </a:bodyPr>
          <a:lstStyle/>
          <a:p>
            <a:pPr marL="12700">
              <a:lnSpc>
                <a:spcPct val="100000"/>
              </a:lnSpc>
              <a:spcBef>
                <a:spcPts val="95"/>
              </a:spcBef>
              <a:tabLst>
                <a:tab pos="334010" algn="l"/>
              </a:tabLst>
            </a:pPr>
            <a:r>
              <a:rPr dirty="0" sz="700" spc="-340">
                <a:latin typeface="Cambria Math"/>
                <a:cs typeface="Cambria Math"/>
              </a:rPr>
              <a:t>𝑠𝑠</a:t>
            </a:r>
            <a:r>
              <a:rPr dirty="0" sz="700" spc="-340">
                <a:latin typeface="Cambria Math"/>
                <a:cs typeface="Cambria Math"/>
              </a:rPr>
              <a:t>	</a:t>
            </a:r>
            <a:r>
              <a:rPr dirty="0" sz="700" spc="-340">
                <a:latin typeface="Cambria Math"/>
                <a:cs typeface="Cambria Math"/>
              </a:rPr>
              <a:t>𝑠𝑠</a:t>
            </a:r>
            <a:endParaRPr sz="700">
              <a:latin typeface="Cambria Math"/>
              <a:cs typeface="Cambria Math"/>
            </a:endParaRPr>
          </a:p>
        </p:txBody>
      </p:sp>
      <p:sp>
        <p:nvSpPr>
          <p:cNvPr id="37" name="object 37"/>
          <p:cNvSpPr txBox="1"/>
          <p:nvPr/>
        </p:nvSpPr>
        <p:spPr>
          <a:xfrm>
            <a:off x="1400555" y="4219429"/>
            <a:ext cx="1153795"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254">
                <a:latin typeface="Cambria Math"/>
                <a:cs typeface="Cambria Math"/>
              </a:rPr>
              <a:t>[</a:t>
            </a:r>
            <a:r>
              <a:rPr dirty="0" sz="1000" spc="-170">
                <a:latin typeface="Cambria Math"/>
                <a:cs typeface="Cambria Math"/>
              </a:rPr>
              <a:t>3𝐴𝐴</a:t>
            </a:r>
            <a:r>
              <a:rPr dirty="0" baseline="27777" sz="1050" spc="-254">
                <a:latin typeface="Cambria Math"/>
                <a:cs typeface="Cambria Math"/>
              </a:rPr>
              <a:t>2</a:t>
            </a:r>
            <a:r>
              <a:rPr dirty="0" baseline="2777" sz="1500" spc="-254">
                <a:latin typeface="Cambria Math"/>
                <a:cs typeface="Cambria Math"/>
              </a:rPr>
              <a:t>(</a:t>
            </a:r>
            <a:r>
              <a:rPr dirty="0" sz="1000" spc="-170">
                <a:latin typeface="Cambria Math"/>
                <a:cs typeface="Cambria Math"/>
              </a:rPr>
              <a:t>𝐴𝐴 </a:t>
            </a:r>
            <a:r>
              <a:rPr dirty="0" sz="1000" spc="-5">
                <a:latin typeface="Cambria Math"/>
                <a:cs typeface="Cambria Math"/>
              </a:rPr>
              <a:t>+ </a:t>
            </a:r>
            <a:r>
              <a:rPr dirty="0" sz="1000" spc="-180">
                <a:latin typeface="Cambria Math"/>
                <a:cs typeface="Cambria Math"/>
              </a:rPr>
              <a:t>2𝐿𝐿 </a:t>
            </a:r>
            <a:r>
              <a:rPr dirty="0" baseline="2777" sz="1500" spc="-7">
                <a:latin typeface="Cambria Math"/>
                <a:cs typeface="Cambria Math"/>
              </a:rPr>
              <a:t>) </a:t>
            </a:r>
            <a:r>
              <a:rPr dirty="0" sz="1000" spc="-5">
                <a:latin typeface="Cambria Math"/>
                <a:cs typeface="Cambria Math"/>
              </a:rPr>
              <a:t>−</a:t>
            </a:r>
            <a:r>
              <a:rPr dirty="0" sz="1000" spc="-55">
                <a:latin typeface="Cambria Math"/>
                <a:cs typeface="Cambria Math"/>
              </a:rPr>
              <a:t> </a:t>
            </a:r>
            <a:r>
              <a:rPr dirty="0" sz="1000" spc="-195">
                <a:latin typeface="Cambria Math"/>
                <a:cs typeface="Cambria Math"/>
              </a:rPr>
              <a:t>𝐿𝐿</a:t>
            </a:r>
            <a:r>
              <a:rPr dirty="0" baseline="27777" sz="1050" spc="-292">
                <a:latin typeface="Cambria Math"/>
                <a:cs typeface="Cambria Math"/>
              </a:rPr>
              <a:t>3</a:t>
            </a:r>
            <a:r>
              <a:rPr dirty="0" baseline="27777" sz="1050" spc="-142">
                <a:latin typeface="Cambria Math"/>
                <a:cs typeface="Cambria Math"/>
              </a:rPr>
              <a:t> </a:t>
            </a:r>
            <a:r>
              <a:rPr dirty="0" baseline="2777" sz="1500" spc="-7">
                <a:latin typeface="Cambria Math"/>
                <a:cs typeface="Cambria Math"/>
              </a:rPr>
              <a:t>]</a:t>
            </a:r>
            <a:endParaRPr baseline="2777" sz="1500">
              <a:latin typeface="Cambria Math"/>
              <a:cs typeface="Cambria Math"/>
            </a:endParaRPr>
          </a:p>
        </p:txBody>
      </p:sp>
      <p:sp>
        <p:nvSpPr>
          <p:cNvPr id="38" name="object 38"/>
          <p:cNvSpPr txBox="1"/>
          <p:nvPr/>
        </p:nvSpPr>
        <p:spPr>
          <a:xfrm>
            <a:off x="1604268" y="4548688"/>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39" name="object 39"/>
          <p:cNvSpPr txBox="1"/>
          <p:nvPr/>
        </p:nvSpPr>
        <p:spPr>
          <a:xfrm>
            <a:off x="1919739" y="4451163"/>
            <a:ext cx="1251585"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195">
                <a:latin typeface="Cambria Math"/>
                <a:cs typeface="Cambria Math"/>
              </a:rPr>
              <a:t>(</a:t>
            </a:r>
            <a:r>
              <a:rPr dirty="0" sz="1000" spc="-130">
                <a:latin typeface="Cambria Math"/>
                <a:cs typeface="Cambria Math"/>
              </a:rPr>
              <a:t>−1.058𝑘𝑘𝑘𝑘𝑓𝑓</a:t>
            </a:r>
            <a:r>
              <a:rPr dirty="0" baseline="2777" sz="1500" spc="-195">
                <a:latin typeface="Cambria Math"/>
                <a:cs typeface="Cambria Math"/>
              </a:rPr>
              <a:t>)(</a:t>
            </a:r>
            <a:r>
              <a:rPr dirty="0" sz="1000" spc="-130">
                <a:latin typeface="Cambria Math"/>
                <a:cs typeface="Cambria Math"/>
              </a:rPr>
              <a:t>1.708𝑓𝑓𝑓𝑓</a:t>
            </a:r>
            <a:r>
              <a:rPr dirty="0" baseline="2777" sz="1500" spc="-195">
                <a:latin typeface="Cambria Math"/>
                <a:cs typeface="Cambria Math"/>
              </a:rPr>
              <a:t>)</a:t>
            </a:r>
            <a:endParaRPr baseline="2777" sz="1500">
              <a:latin typeface="Cambria Math"/>
              <a:cs typeface="Cambria Math"/>
            </a:endParaRPr>
          </a:p>
        </p:txBody>
      </p:sp>
      <p:sp>
        <p:nvSpPr>
          <p:cNvPr id="40" name="object 40"/>
          <p:cNvSpPr txBox="1"/>
          <p:nvPr/>
        </p:nvSpPr>
        <p:spPr>
          <a:xfrm>
            <a:off x="1710040" y="4634070"/>
            <a:ext cx="1672589" cy="177800"/>
          </a:xfrm>
          <a:prstGeom prst="rect">
            <a:avLst/>
          </a:prstGeom>
        </p:spPr>
        <p:txBody>
          <a:bodyPr wrap="square" lIns="0" tIns="12065" rIns="0" bIns="0" rtlCol="0" vert="horz">
            <a:spAutoFit/>
          </a:bodyPr>
          <a:lstStyle/>
          <a:p>
            <a:pPr marL="38100">
              <a:lnSpc>
                <a:spcPct val="100000"/>
              </a:lnSpc>
              <a:spcBef>
                <a:spcPts val="95"/>
              </a:spcBef>
            </a:pPr>
            <a:r>
              <a:rPr dirty="0" sz="1000" spc="-85">
                <a:latin typeface="Cambria Math"/>
                <a:cs typeface="Cambria Math"/>
              </a:rPr>
              <a:t>24</a:t>
            </a:r>
            <a:r>
              <a:rPr dirty="0" baseline="2777" sz="1500" spc="-127">
                <a:latin typeface="Cambria Math"/>
                <a:cs typeface="Cambria Math"/>
              </a:rPr>
              <a:t>(</a:t>
            </a:r>
            <a:r>
              <a:rPr dirty="0" sz="1000" spc="-85">
                <a:latin typeface="Cambria Math"/>
                <a:cs typeface="Cambria Math"/>
              </a:rPr>
              <a:t>5530.5𝑘𝑘𝑠𝑠𝑠𝑠</a:t>
            </a:r>
            <a:r>
              <a:rPr dirty="0" baseline="2777" sz="1500" spc="-127">
                <a:latin typeface="Cambria Math"/>
                <a:cs typeface="Cambria Math"/>
              </a:rPr>
              <a:t>)(</a:t>
            </a:r>
            <a:r>
              <a:rPr dirty="0" sz="1000" spc="-85">
                <a:latin typeface="Cambria Math"/>
                <a:cs typeface="Cambria Math"/>
              </a:rPr>
              <a:t>734356.0𝑠𝑠𝑠𝑠</a:t>
            </a:r>
            <a:r>
              <a:rPr dirty="0" baseline="23809" sz="1050" spc="-127">
                <a:latin typeface="Cambria Math"/>
                <a:cs typeface="Cambria Math"/>
              </a:rPr>
              <a:t>4</a:t>
            </a:r>
            <a:r>
              <a:rPr dirty="0" baseline="2777" sz="1500" spc="-127">
                <a:latin typeface="Cambria Math"/>
                <a:cs typeface="Cambria Math"/>
              </a:rPr>
              <a:t>)</a:t>
            </a:r>
            <a:endParaRPr baseline="2777" sz="1500">
              <a:latin typeface="Cambria Math"/>
              <a:cs typeface="Cambria Math"/>
            </a:endParaRPr>
          </a:p>
        </p:txBody>
      </p:sp>
      <p:sp>
        <p:nvSpPr>
          <p:cNvPr id="41" name="object 41"/>
          <p:cNvSpPr/>
          <p:nvPr/>
        </p:nvSpPr>
        <p:spPr>
          <a:xfrm>
            <a:off x="1748027" y="4652016"/>
            <a:ext cx="1597660" cy="0"/>
          </a:xfrm>
          <a:custGeom>
            <a:avLst/>
            <a:gdLst/>
            <a:ahLst/>
            <a:cxnLst/>
            <a:rect l="l" t="t" r="r" b="b"/>
            <a:pathLst>
              <a:path w="1597660" h="0">
                <a:moveTo>
                  <a:pt x="0" y="0"/>
                </a:moveTo>
                <a:lnTo>
                  <a:pt x="1597164" y="0"/>
                </a:lnTo>
              </a:path>
            </a:pathLst>
          </a:custGeom>
          <a:ln w="7607">
            <a:solidFill>
              <a:srgbClr val="000000"/>
            </a:solidFill>
          </a:ln>
        </p:spPr>
        <p:txBody>
          <a:bodyPr wrap="square" lIns="0" tIns="0" rIns="0" bIns="0" rtlCol="0"/>
          <a:lstStyle/>
          <a:p/>
        </p:txBody>
      </p:sp>
      <p:sp>
        <p:nvSpPr>
          <p:cNvPr id="42" name="object 42"/>
          <p:cNvSpPr txBox="1"/>
          <p:nvPr/>
        </p:nvSpPr>
        <p:spPr>
          <a:xfrm>
            <a:off x="3326891" y="4548632"/>
            <a:ext cx="3250565" cy="177800"/>
          </a:xfrm>
          <a:prstGeom prst="rect">
            <a:avLst/>
          </a:prstGeom>
        </p:spPr>
        <p:txBody>
          <a:bodyPr wrap="square" lIns="0" tIns="12065" rIns="0" bIns="0" rtlCol="0" vert="horz">
            <a:spAutoFit/>
          </a:bodyPr>
          <a:lstStyle/>
          <a:p>
            <a:pPr marL="38100">
              <a:lnSpc>
                <a:spcPct val="100000"/>
              </a:lnSpc>
              <a:spcBef>
                <a:spcPts val="95"/>
              </a:spcBef>
            </a:pPr>
            <a:r>
              <a:rPr dirty="0" sz="1000" spc="-140">
                <a:latin typeface="Cambria Math"/>
                <a:cs typeface="Cambria Math"/>
              </a:rPr>
              <a:t>�3</a:t>
            </a:r>
            <a:r>
              <a:rPr dirty="0" baseline="2777" sz="1500" spc="-209">
                <a:latin typeface="Cambria Math"/>
                <a:cs typeface="Cambria Math"/>
              </a:rPr>
              <a:t>(</a:t>
            </a:r>
            <a:r>
              <a:rPr dirty="0" sz="1000" spc="-140">
                <a:latin typeface="Cambria Math"/>
                <a:cs typeface="Cambria Math"/>
              </a:rPr>
              <a:t>1.708𝑓𝑓𝑓𝑓</a:t>
            </a:r>
            <a:r>
              <a:rPr dirty="0" baseline="2777" sz="1500" spc="-209">
                <a:latin typeface="Cambria Math"/>
                <a:cs typeface="Cambria Math"/>
              </a:rPr>
              <a:t>)</a:t>
            </a:r>
            <a:r>
              <a:rPr dirty="0" baseline="27777" sz="1050" spc="-209">
                <a:latin typeface="Cambria Math"/>
                <a:cs typeface="Cambria Math"/>
              </a:rPr>
              <a:t>2</a:t>
            </a:r>
            <a:r>
              <a:rPr dirty="0" sz="1000" spc="-140">
                <a:latin typeface="Cambria Math"/>
                <a:cs typeface="Cambria Math"/>
              </a:rPr>
              <a:t>�1.708𝑓𝑓𝑓𝑓 </a:t>
            </a:r>
            <a:r>
              <a:rPr dirty="0" sz="1000" spc="-5">
                <a:latin typeface="Cambria Math"/>
                <a:cs typeface="Cambria Math"/>
              </a:rPr>
              <a:t>+ </a:t>
            </a:r>
            <a:r>
              <a:rPr dirty="0" sz="1000" spc="-105">
                <a:latin typeface="Cambria Math"/>
                <a:cs typeface="Cambria Math"/>
              </a:rPr>
              <a:t>2</a:t>
            </a:r>
            <a:r>
              <a:rPr dirty="0" baseline="2777" sz="1500" spc="-157">
                <a:latin typeface="Cambria Math"/>
                <a:cs typeface="Cambria Math"/>
              </a:rPr>
              <a:t>(</a:t>
            </a:r>
            <a:r>
              <a:rPr dirty="0" sz="1000" spc="-105">
                <a:latin typeface="Cambria Math"/>
                <a:cs typeface="Cambria Math"/>
              </a:rPr>
              <a:t>159.578𝑓𝑓𝑓𝑓</a:t>
            </a:r>
            <a:r>
              <a:rPr dirty="0" baseline="2777" sz="1500" spc="-157">
                <a:latin typeface="Cambria Math"/>
                <a:cs typeface="Cambria Math"/>
              </a:rPr>
              <a:t>)</a:t>
            </a:r>
            <a:r>
              <a:rPr dirty="0" sz="1000" spc="-105">
                <a:latin typeface="Cambria Math"/>
                <a:cs typeface="Cambria Math"/>
              </a:rPr>
              <a:t>� </a:t>
            </a:r>
            <a:r>
              <a:rPr dirty="0" sz="1000" spc="-5">
                <a:latin typeface="Cambria Math"/>
                <a:cs typeface="Cambria Math"/>
              </a:rPr>
              <a:t>− </a:t>
            </a:r>
            <a:r>
              <a:rPr dirty="0" baseline="2777" sz="1500" spc="-165">
                <a:latin typeface="Cambria Math"/>
                <a:cs typeface="Cambria Math"/>
              </a:rPr>
              <a:t>(</a:t>
            </a:r>
            <a:r>
              <a:rPr dirty="0" sz="1000" spc="-110">
                <a:latin typeface="Cambria Math"/>
                <a:cs typeface="Cambria Math"/>
              </a:rPr>
              <a:t>159.578𝑓𝑓𝑓𝑓</a:t>
            </a:r>
            <a:r>
              <a:rPr dirty="0" baseline="2777" sz="1500" spc="-165">
                <a:latin typeface="Cambria Math"/>
                <a:cs typeface="Cambria Math"/>
              </a:rPr>
              <a:t>)</a:t>
            </a:r>
            <a:r>
              <a:rPr dirty="0" baseline="27777" sz="1050" spc="-165">
                <a:latin typeface="Cambria Math"/>
                <a:cs typeface="Cambria Math"/>
              </a:rPr>
              <a:t>3</a:t>
            </a:r>
            <a:r>
              <a:rPr dirty="0" sz="1000" spc="-110">
                <a:latin typeface="Cambria Math"/>
                <a:cs typeface="Cambria Math"/>
              </a:rPr>
              <a:t>�</a:t>
            </a:r>
            <a:r>
              <a:rPr dirty="0" sz="1000" spc="-15">
                <a:latin typeface="Cambria Math"/>
                <a:cs typeface="Cambria Math"/>
              </a:rPr>
              <a:t> </a:t>
            </a:r>
            <a:r>
              <a:rPr dirty="0" sz="1000" spc="-935">
                <a:latin typeface="Cambria Math"/>
                <a:cs typeface="Cambria Math"/>
              </a:rPr>
              <a:t>�</a:t>
            </a:r>
            <a:endParaRPr sz="1000">
              <a:latin typeface="Cambria Math"/>
              <a:cs typeface="Cambria Math"/>
            </a:endParaRPr>
          </a:p>
        </p:txBody>
      </p:sp>
      <p:sp>
        <p:nvSpPr>
          <p:cNvPr id="43" name="object 43"/>
          <p:cNvSpPr txBox="1"/>
          <p:nvPr/>
        </p:nvSpPr>
        <p:spPr>
          <a:xfrm>
            <a:off x="6501335" y="4451106"/>
            <a:ext cx="528320" cy="177800"/>
          </a:xfrm>
          <a:prstGeom prst="rect">
            <a:avLst/>
          </a:prstGeom>
        </p:spPr>
        <p:txBody>
          <a:bodyPr wrap="square" lIns="0" tIns="12065" rIns="0" bIns="0" rtlCol="0" vert="horz">
            <a:spAutoFit/>
          </a:bodyPr>
          <a:lstStyle/>
          <a:p>
            <a:pPr marL="38100">
              <a:lnSpc>
                <a:spcPct val="100000"/>
              </a:lnSpc>
              <a:spcBef>
                <a:spcPts val="95"/>
              </a:spcBef>
            </a:pPr>
            <a:r>
              <a:rPr dirty="0" sz="1000" spc="-100">
                <a:latin typeface="Cambria Math"/>
                <a:cs typeface="Cambria Math"/>
              </a:rPr>
              <a:t>1728𝑠𝑠𝑠𝑠</a:t>
            </a:r>
            <a:r>
              <a:rPr dirty="0" baseline="27777" sz="1050" spc="-150">
                <a:latin typeface="Cambria Math"/>
                <a:cs typeface="Cambria Math"/>
              </a:rPr>
              <a:t>3</a:t>
            </a:r>
            <a:endParaRPr baseline="27777" sz="1050">
              <a:latin typeface="Cambria Math"/>
              <a:cs typeface="Cambria Math"/>
            </a:endParaRPr>
          </a:p>
        </p:txBody>
      </p:sp>
      <p:sp>
        <p:nvSpPr>
          <p:cNvPr id="44" name="object 44"/>
          <p:cNvSpPr txBox="1"/>
          <p:nvPr/>
        </p:nvSpPr>
        <p:spPr>
          <a:xfrm>
            <a:off x="6600443" y="4633976"/>
            <a:ext cx="330200" cy="177800"/>
          </a:xfrm>
          <a:prstGeom prst="rect">
            <a:avLst/>
          </a:prstGeom>
        </p:spPr>
        <p:txBody>
          <a:bodyPr wrap="square" lIns="0" tIns="12065" rIns="0" bIns="0" rtlCol="0" vert="horz">
            <a:spAutoFit/>
          </a:bodyPr>
          <a:lstStyle/>
          <a:p>
            <a:pPr marL="38100">
              <a:lnSpc>
                <a:spcPct val="100000"/>
              </a:lnSpc>
              <a:spcBef>
                <a:spcPts val="95"/>
              </a:spcBef>
            </a:pPr>
            <a:r>
              <a:rPr dirty="0" sz="1000" spc="-195">
                <a:latin typeface="Cambria Math"/>
                <a:cs typeface="Cambria Math"/>
              </a:rPr>
              <a:t>1𝑓𝑓𝑓𝑓</a:t>
            </a:r>
            <a:r>
              <a:rPr dirty="0" baseline="23809" sz="1050" spc="-292">
                <a:latin typeface="Cambria Math"/>
                <a:cs typeface="Cambria Math"/>
              </a:rPr>
              <a:t>3</a:t>
            </a:r>
            <a:endParaRPr baseline="23809" sz="1050">
              <a:latin typeface="Cambria Math"/>
              <a:cs typeface="Cambria Math"/>
            </a:endParaRPr>
          </a:p>
        </p:txBody>
      </p:sp>
      <p:sp>
        <p:nvSpPr>
          <p:cNvPr id="45" name="object 45"/>
          <p:cNvSpPr/>
          <p:nvPr/>
        </p:nvSpPr>
        <p:spPr>
          <a:xfrm>
            <a:off x="6539483" y="4652016"/>
            <a:ext cx="457200" cy="0"/>
          </a:xfrm>
          <a:custGeom>
            <a:avLst/>
            <a:gdLst/>
            <a:ahLst/>
            <a:cxnLst/>
            <a:rect l="l" t="t" r="r" b="b"/>
            <a:pathLst>
              <a:path w="457200" h="0">
                <a:moveTo>
                  <a:pt x="0" y="0"/>
                </a:moveTo>
                <a:lnTo>
                  <a:pt x="457200" y="0"/>
                </a:lnTo>
              </a:path>
            </a:pathLst>
          </a:custGeom>
          <a:ln w="7607">
            <a:solidFill>
              <a:srgbClr val="000000"/>
            </a:solidFill>
          </a:ln>
        </p:spPr>
        <p:txBody>
          <a:bodyPr wrap="square" lIns="0" tIns="0" rIns="0" bIns="0" rtlCol="0"/>
          <a:lstStyle/>
          <a:p/>
        </p:txBody>
      </p:sp>
      <p:sp>
        <p:nvSpPr>
          <p:cNvPr id="46" name="object 46"/>
          <p:cNvSpPr txBox="1"/>
          <p:nvPr/>
        </p:nvSpPr>
        <p:spPr>
          <a:xfrm>
            <a:off x="6983983" y="4548632"/>
            <a:ext cx="98425" cy="177800"/>
          </a:xfrm>
          <a:prstGeom prst="rect">
            <a:avLst/>
          </a:prstGeom>
        </p:spPr>
        <p:txBody>
          <a:bodyPr wrap="square" lIns="0" tIns="12065" rIns="0" bIns="0" rtlCol="0" vert="horz">
            <a:spAutoFit/>
          </a:bodyPr>
          <a:lstStyle/>
          <a:p>
            <a:pPr marL="12700">
              <a:lnSpc>
                <a:spcPct val="100000"/>
              </a:lnSpc>
              <a:spcBef>
                <a:spcPts val="95"/>
              </a:spcBef>
            </a:pPr>
            <a:r>
              <a:rPr dirty="0" sz="1000" spc="-135">
                <a:latin typeface="Cambria Math"/>
                <a:cs typeface="Cambria Math"/>
              </a:rPr>
              <a:t>�</a:t>
            </a:r>
            <a:endParaRPr sz="1000">
              <a:latin typeface="Cambria Math"/>
              <a:cs typeface="Cambria Math"/>
            </a:endParaRPr>
          </a:p>
        </p:txBody>
      </p:sp>
      <p:sp>
        <p:nvSpPr>
          <p:cNvPr id="47" name="object 47"/>
          <p:cNvSpPr txBox="1"/>
          <p:nvPr/>
        </p:nvSpPr>
        <p:spPr>
          <a:xfrm>
            <a:off x="673100" y="4724855"/>
            <a:ext cx="1534795" cy="470534"/>
          </a:xfrm>
          <a:prstGeom prst="rect">
            <a:avLst/>
          </a:prstGeom>
        </p:spPr>
        <p:txBody>
          <a:bodyPr wrap="square" lIns="0" tIns="82550" rIns="0" bIns="0" rtlCol="0" vert="horz">
            <a:spAutoFit/>
          </a:bodyPr>
          <a:lstStyle/>
          <a:p>
            <a:pPr marL="943610">
              <a:lnSpc>
                <a:spcPct val="100000"/>
              </a:lnSpc>
              <a:spcBef>
                <a:spcPts val="650"/>
              </a:spcBef>
            </a:pPr>
            <a:r>
              <a:rPr dirty="0" sz="1000" spc="-5">
                <a:latin typeface="Cambria Math"/>
                <a:cs typeface="Cambria Math"/>
              </a:rPr>
              <a:t>= 0.130</a:t>
            </a:r>
            <a:r>
              <a:rPr dirty="0" sz="1000" spc="20">
                <a:latin typeface="Cambria Math"/>
                <a:cs typeface="Cambria Math"/>
              </a:rPr>
              <a:t> </a:t>
            </a:r>
            <a:r>
              <a:rPr dirty="0" sz="1000" spc="-250">
                <a:latin typeface="Cambria Math"/>
                <a:cs typeface="Cambria Math"/>
              </a:rPr>
              <a:t>𝑠𝑠𝑠𝑠</a:t>
            </a:r>
            <a:endParaRPr sz="1000">
              <a:latin typeface="Cambria Math"/>
              <a:cs typeface="Cambria Math"/>
            </a:endParaRPr>
          </a:p>
          <a:p>
            <a:pPr marL="12700">
              <a:lnSpc>
                <a:spcPct val="100000"/>
              </a:lnSpc>
              <a:spcBef>
                <a:spcPts val="555"/>
              </a:spcBef>
            </a:pPr>
            <a:r>
              <a:rPr dirty="0" sz="1000" spc="-5">
                <a:latin typeface="Times New Roman"/>
                <a:cs typeface="Times New Roman"/>
              </a:rPr>
              <a:t>At mid</a:t>
            </a:r>
            <a:r>
              <a:rPr dirty="0" sz="1000" spc="5">
                <a:latin typeface="Times New Roman"/>
                <a:cs typeface="Times New Roman"/>
              </a:rPr>
              <a:t> </a:t>
            </a:r>
            <a:r>
              <a:rPr dirty="0" sz="1000" spc="-5">
                <a:latin typeface="Times New Roman"/>
                <a:cs typeface="Times New Roman"/>
              </a:rPr>
              <a:t>span</a:t>
            </a:r>
            <a:endParaRPr sz="1000">
              <a:latin typeface="Times New Roman"/>
              <a:cs typeface="Times New Roman"/>
            </a:endParaRPr>
          </a:p>
        </p:txBody>
      </p:sp>
      <p:sp>
        <p:nvSpPr>
          <p:cNvPr id="48" name="object 48"/>
          <p:cNvSpPr txBox="1"/>
          <p:nvPr/>
        </p:nvSpPr>
        <p:spPr>
          <a:xfrm>
            <a:off x="916939" y="5408167"/>
            <a:ext cx="13462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𝑔</a:t>
            </a:r>
            <a:r>
              <a:rPr dirty="0" sz="700" spc="-330">
                <a:latin typeface="Cambria Math"/>
                <a:cs typeface="Cambria Math"/>
              </a:rPr>
              <a:t>𝑔</a:t>
            </a:r>
            <a:r>
              <a:rPr dirty="0" sz="700" spc="15">
                <a:latin typeface="Cambria Math"/>
                <a:cs typeface="Cambria Math"/>
              </a:rPr>
              <a:t>2</a:t>
            </a:r>
            <a:endParaRPr sz="700">
              <a:latin typeface="Cambria Math"/>
              <a:cs typeface="Cambria Math"/>
            </a:endParaRPr>
          </a:p>
        </p:txBody>
      </p:sp>
      <p:sp>
        <p:nvSpPr>
          <p:cNvPr id="49" name="object 49"/>
          <p:cNvSpPr txBox="1"/>
          <p:nvPr/>
        </p:nvSpPr>
        <p:spPr>
          <a:xfrm>
            <a:off x="845382" y="5344120"/>
            <a:ext cx="30607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13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50" name="object 50"/>
          <p:cNvSpPr/>
          <p:nvPr/>
        </p:nvSpPr>
        <p:spPr>
          <a:xfrm>
            <a:off x="1173480" y="5447544"/>
            <a:ext cx="469900" cy="0"/>
          </a:xfrm>
          <a:custGeom>
            <a:avLst/>
            <a:gdLst/>
            <a:ahLst/>
            <a:cxnLst/>
            <a:rect l="l" t="t" r="r" b="b"/>
            <a:pathLst>
              <a:path w="469900" h="0">
                <a:moveTo>
                  <a:pt x="0" y="0"/>
                </a:moveTo>
                <a:lnTo>
                  <a:pt x="469379" y="0"/>
                </a:lnTo>
              </a:path>
            </a:pathLst>
          </a:custGeom>
          <a:ln w="7607">
            <a:solidFill>
              <a:srgbClr val="000000"/>
            </a:solidFill>
          </a:ln>
        </p:spPr>
        <p:txBody>
          <a:bodyPr wrap="square" lIns="0" tIns="0" rIns="0" bIns="0" rtlCol="0"/>
          <a:lstStyle/>
          <a:p/>
        </p:txBody>
      </p:sp>
      <p:sp>
        <p:nvSpPr>
          <p:cNvPr id="51" name="object 51"/>
          <p:cNvSpPr txBox="1"/>
          <p:nvPr/>
        </p:nvSpPr>
        <p:spPr>
          <a:xfrm>
            <a:off x="1380236" y="5309108"/>
            <a:ext cx="567055" cy="132080"/>
          </a:xfrm>
          <a:prstGeom prst="rect">
            <a:avLst/>
          </a:prstGeom>
        </p:spPr>
        <p:txBody>
          <a:bodyPr wrap="square" lIns="0" tIns="12065" rIns="0" bIns="0" rtlCol="0" vert="horz">
            <a:spAutoFit/>
          </a:bodyPr>
          <a:lstStyle/>
          <a:p>
            <a:pPr marL="12700">
              <a:lnSpc>
                <a:spcPct val="100000"/>
              </a:lnSpc>
              <a:spcBef>
                <a:spcPts val="95"/>
              </a:spcBef>
              <a:tabLst>
                <a:tab pos="495300" algn="l"/>
              </a:tabLst>
            </a:pPr>
            <a:r>
              <a:rPr dirty="0" sz="700" spc="-325">
                <a:latin typeface="Cambria Math"/>
                <a:cs typeface="Cambria Math"/>
              </a:rPr>
              <a:t>𝑔𝑔</a:t>
            </a:r>
            <a:r>
              <a:rPr dirty="0" sz="700" spc="-325">
                <a:latin typeface="Cambria Math"/>
                <a:cs typeface="Cambria Math"/>
              </a:rPr>
              <a:t>   </a:t>
            </a:r>
            <a:r>
              <a:rPr dirty="0" sz="700" spc="-45">
                <a:latin typeface="Cambria Math"/>
                <a:cs typeface="Cambria Math"/>
              </a:rPr>
              <a:t> </a:t>
            </a:r>
            <a:r>
              <a:rPr dirty="0" sz="700" spc="-340">
                <a:latin typeface="Cambria Math"/>
                <a:cs typeface="Cambria Math"/>
              </a:rPr>
              <a:t>𝑠𝑠</a:t>
            </a:r>
            <a:r>
              <a:rPr dirty="0" sz="700">
                <a:latin typeface="Cambria Math"/>
                <a:cs typeface="Cambria Math"/>
              </a:rPr>
              <a:t>	</a:t>
            </a:r>
            <a:r>
              <a:rPr dirty="0" sz="700" spc="-325">
                <a:latin typeface="Cambria Math"/>
                <a:cs typeface="Cambria Math"/>
              </a:rPr>
              <a:t>𝑔𝑔</a:t>
            </a:r>
            <a:endParaRPr sz="700">
              <a:latin typeface="Cambria Math"/>
              <a:cs typeface="Cambria Math"/>
            </a:endParaRPr>
          </a:p>
        </p:txBody>
      </p:sp>
      <p:sp>
        <p:nvSpPr>
          <p:cNvPr id="52" name="object 52"/>
          <p:cNvSpPr/>
          <p:nvPr/>
        </p:nvSpPr>
        <p:spPr>
          <a:xfrm>
            <a:off x="1793748" y="5447544"/>
            <a:ext cx="398145" cy="0"/>
          </a:xfrm>
          <a:custGeom>
            <a:avLst/>
            <a:gdLst/>
            <a:ahLst/>
            <a:cxnLst/>
            <a:rect l="l" t="t" r="r" b="b"/>
            <a:pathLst>
              <a:path w="398144" h="0">
                <a:moveTo>
                  <a:pt x="0" y="0"/>
                </a:moveTo>
                <a:lnTo>
                  <a:pt x="397763" y="0"/>
                </a:lnTo>
              </a:path>
            </a:pathLst>
          </a:custGeom>
          <a:ln w="7607">
            <a:solidFill>
              <a:srgbClr val="000000"/>
            </a:solidFill>
          </a:ln>
        </p:spPr>
        <p:txBody>
          <a:bodyPr wrap="square" lIns="0" tIns="0" rIns="0" bIns="0" rtlCol="0"/>
          <a:lstStyle/>
          <a:p/>
        </p:txBody>
      </p:sp>
      <p:sp>
        <p:nvSpPr>
          <p:cNvPr id="53" name="object 53"/>
          <p:cNvSpPr/>
          <p:nvPr/>
        </p:nvSpPr>
        <p:spPr>
          <a:xfrm>
            <a:off x="2406395" y="5447544"/>
            <a:ext cx="1667510" cy="0"/>
          </a:xfrm>
          <a:custGeom>
            <a:avLst/>
            <a:gdLst/>
            <a:ahLst/>
            <a:cxnLst/>
            <a:rect l="l" t="t" r="r" b="b"/>
            <a:pathLst>
              <a:path w="1667510" h="0">
                <a:moveTo>
                  <a:pt x="0" y="0"/>
                </a:moveTo>
                <a:lnTo>
                  <a:pt x="1667256" y="0"/>
                </a:lnTo>
              </a:path>
            </a:pathLst>
          </a:custGeom>
          <a:ln w="7607">
            <a:solidFill>
              <a:srgbClr val="000000"/>
            </a:solidFill>
          </a:ln>
        </p:spPr>
        <p:txBody>
          <a:bodyPr wrap="square" lIns="0" tIns="0" rIns="0" bIns="0" rtlCol="0"/>
          <a:lstStyle/>
          <a:p/>
        </p:txBody>
      </p:sp>
      <p:sp>
        <p:nvSpPr>
          <p:cNvPr id="54" name="object 54"/>
          <p:cNvSpPr/>
          <p:nvPr/>
        </p:nvSpPr>
        <p:spPr>
          <a:xfrm>
            <a:off x="4224528" y="5447544"/>
            <a:ext cx="2016760" cy="0"/>
          </a:xfrm>
          <a:custGeom>
            <a:avLst/>
            <a:gdLst/>
            <a:ahLst/>
            <a:cxnLst/>
            <a:rect l="l" t="t" r="r" b="b"/>
            <a:pathLst>
              <a:path w="2016760" h="0">
                <a:moveTo>
                  <a:pt x="0" y="0"/>
                </a:moveTo>
                <a:lnTo>
                  <a:pt x="2016252" y="0"/>
                </a:lnTo>
              </a:path>
            </a:pathLst>
          </a:custGeom>
          <a:ln w="7607">
            <a:solidFill>
              <a:srgbClr val="000000"/>
            </a:solidFill>
          </a:ln>
        </p:spPr>
        <p:txBody>
          <a:bodyPr wrap="square" lIns="0" tIns="0" rIns="0" bIns="0" rtlCol="0"/>
          <a:lstStyle/>
          <a:p/>
        </p:txBody>
      </p:sp>
      <p:sp>
        <p:nvSpPr>
          <p:cNvPr id="55" name="object 55"/>
          <p:cNvSpPr txBox="1"/>
          <p:nvPr/>
        </p:nvSpPr>
        <p:spPr>
          <a:xfrm>
            <a:off x="1606803" y="5344160"/>
            <a:ext cx="4815205" cy="177800"/>
          </a:xfrm>
          <a:prstGeom prst="rect">
            <a:avLst/>
          </a:prstGeom>
        </p:spPr>
        <p:txBody>
          <a:bodyPr wrap="square" lIns="0" tIns="12065" rIns="0" bIns="0" rtlCol="0" vert="horz">
            <a:spAutoFit/>
          </a:bodyPr>
          <a:lstStyle/>
          <a:p>
            <a:pPr marL="63500">
              <a:lnSpc>
                <a:spcPct val="100000"/>
              </a:lnSpc>
              <a:spcBef>
                <a:spcPts val="95"/>
              </a:spcBef>
              <a:tabLst>
                <a:tab pos="532765" algn="l"/>
                <a:tab pos="2493645" algn="l"/>
                <a:tab pos="4633595" algn="l"/>
              </a:tabLst>
            </a:pPr>
            <a:r>
              <a:rPr dirty="0" sz="1000" spc="-5">
                <a:latin typeface="Cambria Math"/>
                <a:cs typeface="Cambria Math"/>
              </a:rPr>
              <a:t>−	</a:t>
            </a:r>
            <a:r>
              <a:rPr dirty="0" baseline="47619" sz="1050" spc="-232">
                <a:latin typeface="Cambria Math"/>
                <a:cs typeface="Cambria Math"/>
              </a:rPr>
              <a:t>𝑠𝑠</a:t>
            </a:r>
            <a:r>
              <a:rPr dirty="0" baseline="47619" sz="1050" spc="300">
                <a:latin typeface="Cambria Math"/>
                <a:cs typeface="Cambria Math"/>
              </a:rPr>
              <a:t> </a:t>
            </a:r>
            <a:r>
              <a:rPr dirty="0" sz="1000" spc="-5">
                <a:latin typeface="Cambria Math"/>
                <a:cs typeface="Cambria Math"/>
              </a:rPr>
              <a:t>=</a:t>
            </a:r>
            <a:r>
              <a:rPr dirty="0" sz="1000" spc="60">
                <a:latin typeface="Cambria Math"/>
                <a:cs typeface="Cambria Math"/>
              </a:rPr>
              <a:t> </a:t>
            </a:r>
            <a:r>
              <a:rPr dirty="0" sz="1000" spc="-420">
                <a:latin typeface="Cambria Math"/>
                <a:cs typeface="Cambria Math"/>
              </a:rPr>
              <a:t>�	</a:t>
            </a:r>
            <a:r>
              <a:rPr dirty="0" sz="1000" spc="-5">
                <a:latin typeface="Cambria Math"/>
                <a:cs typeface="Cambria Math"/>
              </a:rPr>
              <a:t>−	</a:t>
            </a:r>
            <a:r>
              <a:rPr dirty="0" sz="1000" spc="-420">
                <a:latin typeface="Cambria Math"/>
                <a:cs typeface="Cambria Math"/>
              </a:rPr>
              <a:t>�</a:t>
            </a:r>
            <a:r>
              <a:rPr dirty="0" sz="1000" spc="-130">
                <a:latin typeface="Cambria Math"/>
                <a:cs typeface="Cambria Math"/>
              </a:rPr>
              <a:t> </a:t>
            </a:r>
            <a:r>
              <a:rPr dirty="0" sz="1000" spc="-375">
                <a:latin typeface="Cambria Math"/>
                <a:cs typeface="Cambria Math"/>
              </a:rPr>
              <a:t>�</a:t>
            </a:r>
            <a:endParaRPr sz="1000">
              <a:latin typeface="Cambria Math"/>
              <a:cs typeface="Cambria Math"/>
            </a:endParaRPr>
          </a:p>
        </p:txBody>
      </p:sp>
      <p:sp>
        <p:nvSpPr>
          <p:cNvPr id="56" name="object 56"/>
          <p:cNvSpPr txBox="1"/>
          <p:nvPr/>
        </p:nvSpPr>
        <p:spPr>
          <a:xfrm>
            <a:off x="1202408" y="5246634"/>
            <a:ext cx="5671820" cy="177800"/>
          </a:xfrm>
          <a:prstGeom prst="rect">
            <a:avLst/>
          </a:prstGeom>
        </p:spPr>
        <p:txBody>
          <a:bodyPr wrap="square" lIns="0" tIns="12065" rIns="0" bIns="0" rtlCol="0" vert="horz">
            <a:spAutoFit/>
          </a:bodyPr>
          <a:lstStyle/>
          <a:p>
            <a:pPr marL="38100">
              <a:lnSpc>
                <a:spcPct val="100000"/>
              </a:lnSpc>
              <a:spcBef>
                <a:spcPts val="95"/>
              </a:spcBef>
              <a:tabLst>
                <a:tab pos="592455" algn="l"/>
                <a:tab pos="1289050" algn="l"/>
                <a:tab pos="3021965" algn="l"/>
                <a:tab pos="5180965" algn="l"/>
              </a:tabLst>
            </a:pPr>
            <a:r>
              <a:rPr dirty="0" sz="1000" spc="-245">
                <a:latin typeface="Cambria Math"/>
                <a:cs typeface="Cambria Math"/>
              </a:rPr>
              <a:t>5𝑤𝑤</a:t>
            </a:r>
            <a:r>
              <a:rPr dirty="0" sz="1000" spc="180">
                <a:latin typeface="Cambria Math"/>
                <a:cs typeface="Cambria Math"/>
              </a:rPr>
              <a:t> </a:t>
            </a:r>
            <a:r>
              <a:rPr dirty="0" sz="1000" spc="-195">
                <a:latin typeface="Cambria Math"/>
                <a:cs typeface="Cambria Math"/>
              </a:rPr>
              <a:t>𝐿𝐿</a:t>
            </a:r>
            <a:r>
              <a:rPr dirty="0" baseline="31746" sz="1050" spc="-292">
                <a:latin typeface="Cambria Math"/>
                <a:cs typeface="Cambria Math"/>
              </a:rPr>
              <a:t>4	</a:t>
            </a:r>
            <a:r>
              <a:rPr dirty="0" sz="1000" spc="-375">
                <a:latin typeface="Cambria Math"/>
                <a:cs typeface="Cambria Math"/>
              </a:rPr>
              <a:t>𝑤𝑤</a:t>
            </a:r>
            <a:r>
              <a:rPr dirty="0" sz="1000" spc="204">
                <a:latin typeface="Cambria Math"/>
                <a:cs typeface="Cambria Math"/>
              </a:rPr>
              <a:t> </a:t>
            </a:r>
            <a:r>
              <a:rPr dirty="0" sz="1000" spc="-204">
                <a:latin typeface="Cambria Math"/>
                <a:cs typeface="Cambria Math"/>
              </a:rPr>
              <a:t>𝐴𝐴</a:t>
            </a:r>
            <a:r>
              <a:rPr dirty="0" baseline="31746" sz="1050" spc="-307">
                <a:latin typeface="Cambria Math"/>
                <a:cs typeface="Cambria Math"/>
              </a:rPr>
              <a:t>2</a:t>
            </a:r>
            <a:r>
              <a:rPr dirty="0" sz="1000" spc="-204">
                <a:latin typeface="Cambria Math"/>
                <a:cs typeface="Cambria Math"/>
              </a:rPr>
              <a:t>𝐿𝐿</a:t>
            </a:r>
            <a:r>
              <a:rPr dirty="0" baseline="31746" sz="1050" spc="-307">
                <a:latin typeface="Cambria Math"/>
                <a:cs typeface="Cambria Math"/>
              </a:rPr>
              <a:t>2	</a:t>
            </a:r>
            <a:r>
              <a:rPr dirty="0" sz="1000" spc="-110">
                <a:latin typeface="Cambria Math"/>
                <a:cs typeface="Cambria Math"/>
              </a:rPr>
              <a:t>5</a:t>
            </a:r>
            <a:r>
              <a:rPr dirty="0" baseline="2777" sz="1500" spc="-165">
                <a:latin typeface="Cambria Math"/>
                <a:cs typeface="Cambria Math"/>
              </a:rPr>
              <a:t>(</a:t>
            </a:r>
            <a:r>
              <a:rPr dirty="0" sz="1000" spc="-110">
                <a:latin typeface="Cambria Math"/>
                <a:cs typeface="Cambria Math"/>
              </a:rPr>
              <a:t>−1.058𝑘𝑘𝑘𝑘𝑓𝑓</a:t>
            </a:r>
            <a:r>
              <a:rPr dirty="0" baseline="2777" sz="1500" spc="-165">
                <a:latin typeface="Cambria Math"/>
                <a:cs typeface="Cambria Math"/>
              </a:rPr>
              <a:t>)(</a:t>
            </a:r>
            <a:r>
              <a:rPr dirty="0" sz="1000" spc="-110">
                <a:latin typeface="Cambria Math"/>
                <a:cs typeface="Cambria Math"/>
              </a:rPr>
              <a:t>159.578𝑓𝑓𝑓𝑓</a:t>
            </a:r>
            <a:r>
              <a:rPr dirty="0" baseline="2777" sz="1500" spc="-165">
                <a:latin typeface="Cambria Math"/>
                <a:cs typeface="Cambria Math"/>
              </a:rPr>
              <a:t>)</a:t>
            </a:r>
            <a:r>
              <a:rPr dirty="0" baseline="27777" sz="1050" spc="-165">
                <a:latin typeface="Cambria Math"/>
                <a:cs typeface="Cambria Math"/>
              </a:rPr>
              <a:t>4	</a:t>
            </a:r>
            <a:r>
              <a:rPr dirty="0" baseline="2777" sz="1500" spc="-165">
                <a:latin typeface="Cambria Math"/>
                <a:cs typeface="Cambria Math"/>
              </a:rPr>
              <a:t>(</a:t>
            </a:r>
            <a:r>
              <a:rPr dirty="0" sz="1000" spc="-110">
                <a:latin typeface="Cambria Math"/>
                <a:cs typeface="Cambria Math"/>
              </a:rPr>
              <a:t>−1.058𝑘𝑘𝑘𝑘𝑓𝑓</a:t>
            </a:r>
            <a:r>
              <a:rPr dirty="0" baseline="2777" sz="1500" spc="-165">
                <a:latin typeface="Cambria Math"/>
                <a:cs typeface="Cambria Math"/>
              </a:rPr>
              <a:t>)(</a:t>
            </a:r>
            <a:r>
              <a:rPr dirty="0" sz="1000" spc="-110">
                <a:latin typeface="Cambria Math"/>
                <a:cs typeface="Cambria Math"/>
              </a:rPr>
              <a:t>1.708𝑓𝑓𝑓𝑓</a:t>
            </a:r>
            <a:r>
              <a:rPr dirty="0" baseline="2777" sz="1500" spc="-165">
                <a:latin typeface="Cambria Math"/>
                <a:cs typeface="Cambria Math"/>
              </a:rPr>
              <a:t>)</a:t>
            </a:r>
            <a:r>
              <a:rPr dirty="0" baseline="27777" sz="1050" spc="-165">
                <a:latin typeface="Cambria Math"/>
                <a:cs typeface="Cambria Math"/>
              </a:rPr>
              <a:t>2</a:t>
            </a:r>
            <a:r>
              <a:rPr dirty="0" baseline="2777" sz="1500" spc="-165">
                <a:latin typeface="Cambria Math"/>
                <a:cs typeface="Cambria Math"/>
              </a:rPr>
              <a:t>(</a:t>
            </a:r>
            <a:r>
              <a:rPr dirty="0" sz="1000" spc="-110">
                <a:latin typeface="Cambria Math"/>
                <a:cs typeface="Cambria Math"/>
              </a:rPr>
              <a:t>159.578𝑓𝑓𝑓𝑓</a:t>
            </a:r>
            <a:r>
              <a:rPr dirty="0" baseline="2777" sz="1500" spc="-165">
                <a:latin typeface="Cambria Math"/>
                <a:cs typeface="Cambria Math"/>
              </a:rPr>
              <a:t>)</a:t>
            </a:r>
            <a:r>
              <a:rPr dirty="0" baseline="27777" sz="1050" spc="-165">
                <a:latin typeface="Cambria Math"/>
                <a:cs typeface="Cambria Math"/>
              </a:rPr>
              <a:t>2	</a:t>
            </a:r>
            <a:r>
              <a:rPr dirty="0" sz="1000" spc="-100">
                <a:latin typeface="Cambria Math"/>
                <a:cs typeface="Cambria Math"/>
              </a:rPr>
              <a:t>1728𝑠𝑠𝑠𝑠</a:t>
            </a:r>
            <a:r>
              <a:rPr dirty="0" baseline="27777" sz="1050" spc="-150">
                <a:latin typeface="Cambria Math"/>
                <a:cs typeface="Cambria Math"/>
              </a:rPr>
              <a:t>3</a:t>
            </a:r>
            <a:endParaRPr baseline="27777" sz="1050">
              <a:latin typeface="Cambria Math"/>
              <a:cs typeface="Cambria Math"/>
            </a:endParaRPr>
          </a:p>
        </p:txBody>
      </p:sp>
      <p:sp>
        <p:nvSpPr>
          <p:cNvPr id="57" name="object 57"/>
          <p:cNvSpPr txBox="1"/>
          <p:nvPr/>
        </p:nvSpPr>
        <p:spPr>
          <a:xfrm>
            <a:off x="4382515" y="5429504"/>
            <a:ext cx="2405380" cy="177800"/>
          </a:xfrm>
          <a:prstGeom prst="rect">
            <a:avLst/>
          </a:prstGeom>
        </p:spPr>
        <p:txBody>
          <a:bodyPr wrap="square" lIns="0" tIns="12065" rIns="0" bIns="0" rtlCol="0" vert="horz">
            <a:spAutoFit/>
          </a:bodyPr>
          <a:lstStyle/>
          <a:p>
            <a:pPr marL="50800">
              <a:lnSpc>
                <a:spcPct val="100000"/>
              </a:lnSpc>
              <a:spcBef>
                <a:spcPts val="95"/>
              </a:spcBef>
              <a:tabLst>
                <a:tab pos="2099945" algn="l"/>
              </a:tabLst>
            </a:pPr>
            <a:r>
              <a:rPr dirty="0" sz="1000" spc="-80">
                <a:latin typeface="Cambria Math"/>
                <a:cs typeface="Cambria Math"/>
              </a:rPr>
              <a:t>16</a:t>
            </a:r>
            <a:r>
              <a:rPr dirty="0" baseline="2777" sz="1500" spc="-120">
                <a:latin typeface="Cambria Math"/>
                <a:cs typeface="Cambria Math"/>
              </a:rPr>
              <a:t>(</a:t>
            </a:r>
            <a:r>
              <a:rPr dirty="0" sz="1000" spc="-80">
                <a:latin typeface="Cambria Math"/>
                <a:cs typeface="Cambria Math"/>
              </a:rPr>
              <a:t>5530.5𝑘𝑘𝑠𝑠𝑠𝑠</a:t>
            </a:r>
            <a:r>
              <a:rPr dirty="0" baseline="2777" sz="1500" spc="-120">
                <a:latin typeface="Cambria Math"/>
                <a:cs typeface="Cambria Math"/>
              </a:rPr>
              <a:t>)(</a:t>
            </a:r>
            <a:r>
              <a:rPr dirty="0" sz="1000" spc="-80">
                <a:latin typeface="Cambria Math"/>
                <a:cs typeface="Cambria Math"/>
              </a:rPr>
              <a:t>734356.0𝑠𝑠𝑠𝑠</a:t>
            </a:r>
            <a:r>
              <a:rPr dirty="0" baseline="23809" sz="1050" spc="-120">
                <a:latin typeface="Cambria Math"/>
                <a:cs typeface="Cambria Math"/>
              </a:rPr>
              <a:t>4</a:t>
            </a:r>
            <a:r>
              <a:rPr dirty="0" baseline="2777" sz="1500" spc="-120">
                <a:latin typeface="Cambria Math"/>
                <a:cs typeface="Cambria Math"/>
              </a:rPr>
              <a:t>)	</a:t>
            </a:r>
            <a:r>
              <a:rPr dirty="0" sz="1000" spc="-195">
                <a:latin typeface="Cambria Math"/>
                <a:cs typeface="Cambria Math"/>
              </a:rPr>
              <a:t>1𝑓𝑓𝑓𝑓</a:t>
            </a:r>
            <a:r>
              <a:rPr dirty="0" baseline="23809" sz="1050" spc="-292">
                <a:latin typeface="Cambria Math"/>
                <a:cs typeface="Cambria Math"/>
              </a:rPr>
              <a:t>3</a:t>
            </a:r>
            <a:endParaRPr baseline="23809" sz="1050">
              <a:latin typeface="Cambria Math"/>
              <a:cs typeface="Cambria Math"/>
            </a:endParaRPr>
          </a:p>
        </p:txBody>
      </p:sp>
      <p:sp>
        <p:nvSpPr>
          <p:cNvPr id="58" name="object 58"/>
          <p:cNvSpPr/>
          <p:nvPr/>
        </p:nvSpPr>
        <p:spPr>
          <a:xfrm>
            <a:off x="6384035" y="5447544"/>
            <a:ext cx="457200" cy="0"/>
          </a:xfrm>
          <a:custGeom>
            <a:avLst/>
            <a:gdLst/>
            <a:ahLst/>
            <a:cxnLst/>
            <a:rect l="l" t="t" r="r" b="b"/>
            <a:pathLst>
              <a:path w="457200" h="0">
                <a:moveTo>
                  <a:pt x="0" y="0"/>
                </a:moveTo>
                <a:lnTo>
                  <a:pt x="457200" y="0"/>
                </a:lnTo>
              </a:path>
            </a:pathLst>
          </a:custGeom>
          <a:ln w="7607">
            <a:solidFill>
              <a:srgbClr val="000000"/>
            </a:solidFill>
          </a:ln>
        </p:spPr>
        <p:txBody>
          <a:bodyPr wrap="square" lIns="0" tIns="0" rIns="0" bIns="0" rtlCol="0"/>
          <a:lstStyle/>
          <a:p/>
        </p:txBody>
      </p:sp>
      <p:sp>
        <p:nvSpPr>
          <p:cNvPr id="59" name="object 59"/>
          <p:cNvSpPr txBox="1"/>
          <p:nvPr/>
        </p:nvSpPr>
        <p:spPr>
          <a:xfrm>
            <a:off x="6828535" y="5344160"/>
            <a:ext cx="98425" cy="177800"/>
          </a:xfrm>
          <a:prstGeom prst="rect">
            <a:avLst/>
          </a:prstGeom>
        </p:spPr>
        <p:txBody>
          <a:bodyPr wrap="square" lIns="0" tIns="12065" rIns="0" bIns="0" rtlCol="0" vert="horz">
            <a:spAutoFit/>
          </a:bodyPr>
          <a:lstStyle/>
          <a:p>
            <a:pPr marL="12700">
              <a:lnSpc>
                <a:spcPct val="100000"/>
              </a:lnSpc>
              <a:spcBef>
                <a:spcPts val="95"/>
              </a:spcBef>
            </a:pPr>
            <a:r>
              <a:rPr dirty="0" sz="1000" spc="-135">
                <a:latin typeface="Cambria Math"/>
                <a:cs typeface="Cambria Math"/>
              </a:rPr>
              <a:t>�</a:t>
            </a:r>
            <a:endParaRPr sz="1000">
              <a:latin typeface="Cambria Math"/>
              <a:cs typeface="Cambria Math"/>
            </a:endParaRPr>
          </a:p>
        </p:txBody>
      </p:sp>
      <p:sp>
        <p:nvSpPr>
          <p:cNvPr id="60" name="object 60"/>
          <p:cNvSpPr txBox="1"/>
          <p:nvPr/>
        </p:nvSpPr>
        <p:spPr>
          <a:xfrm>
            <a:off x="1135380" y="5421244"/>
            <a:ext cx="2975610" cy="346075"/>
          </a:xfrm>
          <a:prstGeom prst="rect">
            <a:avLst/>
          </a:prstGeom>
        </p:spPr>
        <p:txBody>
          <a:bodyPr wrap="square" lIns="0" tIns="20320" rIns="0" bIns="0" rtlCol="0" vert="horz">
            <a:spAutoFit/>
          </a:bodyPr>
          <a:lstStyle/>
          <a:p>
            <a:pPr marL="38100">
              <a:lnSpc>
                <a:spcPct val="100000"/>
              </a:lnSpc>
              <a:spcBef>
                <a:spcPts val="160"/>
              </a:spcBef>
              <a:tabLst>
                <a:tab pos="657860" algn="l"/>
                <a:tab pos="1270635" algn="l"/>
              </a:tabLst>
            </a:pPr>
            <a:r>
              <a:rPr dirty="0" sz="1000" spc="-180">
                <a:latin typeface="Cambria Math"/>
                <a:cs typeface="Cambria Math"/>
              </a:rPr>
              <a:t>384𝐸𝐸</a:t>
            </a:r>
            <a:r>
              <a:rPr dirty="0" baseline="-15873" sz="1050" spc="-270">
                <a:latin typeface="Cambria Math"/>
                <a:cs typeface="Cambria Math"/>
              </a:rPr>
              <a:t>𝑐𝑐𝑔𝑔</a:t>
            </a:r>
            <a:r>
              <a:rPr dirty="0" baseline="-15873" sz="1050" spc="-112">
                <a:latin typeface="Cambria Math"/>
                <a:cs typeface="Cambria Math"/>
              </a:rPr>
              <a:t> </a:t>
            </a:r>
            <a:r>
              <a:rPr dirty="0" sz="1000" spc="-200">
                <a:latin typeface="Cambria Math"/>
                <a:cs typeface="Cambria Math"/>
              </a:rPr>
              <a:t>𝐼𝐼</a:t>
            </a:r>
            <a:r>
              <a:rPr dirty="0" baseline="-15873" sz="1050" spc="-300">
                <a:latin typeface="Cambria Math"/>
                <a:cs typeface="Cambria Math"/>
              </a:rPr>
              <a:t>𝑥𝑥	</a:t>
            </a:r>
            <a:r>
              <a:rPr dirty="0" sz="1000" spc="-204">
                <a:latin typeface="Cambria Math"/>
                <a:cs typeface="Cambria Math"/>
              </a:rPr>
              <a:t>16𝐸𝐸</a:t>
            </a:r>
            <a:r>
              <a:rPr dirty="0" baseline="-15873" sz="1050" spc="-307">
                <a:latin typeface="Cambria Math"/>
                <a:cs typeface="Cambria Math"/>
              </a:rPr>
              <a:t>𝑐𝑐𝑔𝑔</a:t>
            </a:r>
            <a:r>
              <a:rPr dirty="0" baseline="-15873" sz="1050" spc="-97">
                <a:latin typeface="Cambria Math"/>
                <a:cs typeface="Cambria Math"/>
              </a:rPr>
              <a:t> </a:t>
            </a:r>
            <a:r>
              <a:rPr dirty="0" sz="1000" spc="-200">
                <a:latin typeface="Cambria Math"/>
                <a:cs typeface="Cambria Math"/>
              </a:rPr>
              <a:t>𝐼𝐼</a:t>
            </a:r>
            <a:r>
              <a:rPr dirty="0" baseline="-15873" sz="1050" spc="-300">
                <a:latin typeface="Cambria Math"/>
                <a:cs typeface="Cambria Math"/>
              </a:rPr>
              <a:t>𝑥𝑥	</a:t>
            </a:r>
            <a:r>
              <a:rPr dirty="0" sz="1000" spc="-80">
                <a:latin typeface="Cambria Math"/>
                <a:cs typeface="Cambria Math"/>
              </a:rPr>
              <a:t>384</a:t>
            </a:r>
            <a:r>
              <a:rPr dirty="0" baseline="2777" sz="1500" spc="-120">
                <a:latin typeface="Cambria Math"/>
                <a:cs typeface="Cambria Math"/>
              </a:rPr>
              <a:t>(</a:t>
            </a:r>
            <a:r>
              <a:rPr dirty="0" sz="1000" spc="-80">
                <a:latin typeface="Cambria Math"/>
                <a:cs typeface="Cambria Math"/>
              </a:rPr>
              <a:t>5530.5𝑘𝑘𝑠𝑠𝑠𝑠</a:t>
            </a:r>
            <a:r>
              <a:rPr dirty="0" baseline="2777" sz="1500" spc="-120">
                <a:latin typeface="Cambria Math"/>
                <a:cs typeface="Cambria Math"/>
              </a:rPr>
              <a:t>)(</a:t>
            </a:r>
            <a:r>
              <a:rPr dirty="0" sz="1000" spc="-80">
                <a:latin typeface="Cambria Math"/>
                <a:cs typeface="Cambria Math"/>
              </a:rPr>
              <a:t>734356.0𝑠𝑠𝑠𝑠</a:t>
            </a:r>
            <a:r>
              <a:rPr dirty="0" baseline="23809" sz="1050" spc="-120">
                <a:latin typeface="Cambria Math"/>
                <a:cs typeface="Cambria Math"/>
              </a:rPr>
              <a:t>4</a:t>
            </a:r>
            <a:r>
              <a:rPr dirty="0" baseline="2777" sz="1500" spc="-120">
                <a:latin typeface="Cambria Math"/>
                <a:cs typeface="Cambria Math"/>
              </a:rPr>
              <a:t>)</a:t>
            </a:r>
            <a:endParaRPr baseline="2777" sz="1500">
              <a:latin typeface="Cambria Math"/>
              <a:cs typeface="Cambria Math"/>
            </a:endParaRPr>
          </a:p>
          <a:p>
            <a:pPr marL="636905">
              <a:lnSpc>
                <a:spcPct val="100000"/>
              </a:lnSpc>
              <a:spcBef>
                <a:spcPts val="60"/>
              </a:spcBef>
            </a:pPr>
            <a:r>
              <a:rPr dirty="0" sz="1000" spc="-5">
                <a:latin typeface="Cambria Math"/>
                <a:cs typeface="Cambria Math"/>
              </a:rPr>
              <a:t>=</a:t>
            </a:r>
            <a:r>
              <a:rPr dirty="0" sz="1000" spc="50">
                <a:latin typeface="Cambria Math"/>
                <a:cs typeface="Cambria Math"/>
              </a:rPr>
              <a:t> </a:t>
            </a:r>
            <a:r>
              <a:rPr dirty="0" sz="1000" spc="-110">
                <a:latin typeface="Cambria Math"/>
                <a:cs typeface="Cambria Math"/>
              </a:rPr>
              <a:t>−3.80𝑠𝑠𝑠𝑠</a:t>
            </a:r>
            <a:endParaRPr sz="1000">
              <a:latin typeface="Cambria Math"/>
              <a:cs typeface="Cambria Math"/>
            </a:endParaRPr>
          </a:p>
        </p:txBody>
      </p:sp>
      <p:sp>
        <p:nvSpPr>
          <p:cNvPr id="61" name="object 61"/>
          <p:cNvSpPr/>
          <p:nvPr/>
        </p:nvSpPr>
        <p:spPr>
          <a:xfrm>
            <a:off x="1170486" y="6391378"/>
            <a:ext cx="4545965" cy="0"/>
          </a:xfrm>
          <a:custGeom>
            <a:avLst/>
            <a:gdLst/>
            <a:ahLst/>
            <a:cxnLst/>
            <a:rect l="l" t="t" r="r" b="b"/>
            <a:pathLst>
              <a:path w="4545965" h="0">
                <a:moveTo>
                  <a:pt x="0" y="0"/>
                </a:moveTo>
                <a:lnTo>
                  <a:pt x="4545580" y="0"/>
                </a:lnTo>
              </a:path>
            </a:pathLst>
          </a:custGeom>
          <a:ln w="9065">
            <a:solidFill>
              <a:srgbClr val="000000"/>
            </a:solidFill>
          </a:ln>
        </p:spPr>
        <p:txBody>
          <a:bodyPr wrap="square" lIns="0" tIns="0" rIns="0" bIns="0" rtlCol="0"/>
          <a:lstStyle/>
          <a:p/>
        </p:txBody>
      </p:sp>
      <p:sp>
        <p:nvSpPr>
          <p:cNvPr id="62" name="object 62"/>
          <p:cNvSpPr/>
          <p:nvPr/>
        </p:nvSpPr>
        <p:spPr>
          <a:xfrm>
            <a:off x="1773877" y="6386842"/>
            <a:ext cx="157257" cy="87941"/>
          </a:xfrm>
          <a:prstGeom prst="rect">
            <a:avLst/>
          </a:prstGeom>
          <a:blipFill>
            <a:blip r:embed="rId4" cstate="print"/>
            <a:stretch>
              <a:fillRect/>
            </a:stretch>
          </a:blipFill>
        </p:spPr>
        <p:txBody>
          <a:bodyPr wrap="square" lIns="0" tIns="0" rIns="0" bIns="0" rtlCol="0"/>
          <a:lstStyle/>
          <a:p/>
        </p:txBody>
      </p:sp>
      <p:sp>
        <p:nvSpPr>
          <p:cNvPr id="63" name="object 63"/>
          <p:cNvSpPr/>
          <p:nvPr/>
        </p:nvSpPr>
        <p:spPr>
          <a:xfrm>
            <a:off x="4969511" y="6386842"/>
            <a:ext cx="157257" cy="87941"/>
          </a:xfrm>
          <a:prstGeom prst="rect">
            <a:avLst/>
          </a:prstGeom>
          <a:blipFill>
            <a:blip r:embed="rId5" cstate="print"/>
            <a:stretch>
              <a:fillRect/>
            </a:stretch>
          </a:blipFill>
        </p:spPr>
        <p:txBody>
          <a:bodyPr wrap="square" lIns="0" tIns="0" rIns="0" bIns="0" rtlCol="0"/>
          <a:lstStyle/>
          <a:p/>
        </p:txBody>
      </p:sp>
      <p:sp>
        <p:nvSpPr>
          <p:cNvPr id="64" name="object 64"/>
          <p:cNvSpPr/>
          <p:nvPr/>
        </p:nvSpPr>
        <p:spPr>
          <a:xfrm>
            <a:off x="1170486" y="6136363"/>
            <a:ext cx="2273300" cy="508000"/>
          </a:xfrm>
          <a:custGeom>
            <a:avLst/>
            <a:gdLst/>
            <a:ahLst/>
            <a:cxnLst/>
            <a:rect l="l" t="t" r="r" b="b"/>
            <a:pathLst>
              <a:path w="2273300" h="508000">
                <a:moveTo>
                  <a:pt x="2272790" y="507671"/>
                </a:moveTo>
                <a:lnTo>
                  <a:pt x="2216736" y="506972"/>
                </a:lnTo>
                <a:lnTo>
                  <a:pt x="2154008" y="504835"/>
                </a:lnTo>
                <a:lnTo>
                  <a:pt x="2085032" y="501202"/>
                </a:lnTo>
                <a:lnTo>
                  <a:pt x="2010235" y="496014"/>
                </a:lnTo>
                <a:lnTo>
                  <a:pt x="1970787" y="492819"/>
                </a:lnTo>
                <a:lnTo>
                  <a:pt x="1930045" y="489212"/>
                </a:lnTo>
                <a:lnTo>
                  <a:pt x="1888061" y="485188"/>
                </a:lnTo>
                <a:lnTo>
                  <a:pt x="1844888" y="480738"/>
                </a:lnTo>
                <a:lnTo>
                  <a:pt x="1800581" y="475856"/>
                </a:lnTo>
                <a:lnTo>
                  <a:pt x="1755192" y="470533"/>
                </a:lnTo>
                <a:lnTo>
                  <a:pt x="1708775" y="464763"/>
                </a:lnTo>
                <a:lnTo>
                  <a:pt x="1661383" y="458539"/>
                </a:lnTo>
                <a:lnTo>
                  <a:pt x="1613070" y="451852"/>
                </a:lnTo>
                <a:lnTo>
                  <a:pt x="1563888" y="444696"/>
                </a:lnTo>
                <a:lnTo>
                  <a:pt x="1513893" y="437063"/>
                </a:lnTo>
                <a:lnTo>
                  <a:pt x="1463136" y="428946"/>
                </a:lnTo>
                <a:lnTo>
                  <a:pt x="1411671" y="420337"/>
                </a:lnTo>
                <a:lnTo>
                  <a:pt x="1359552" y="411230"/>
                </a:lnTo>
                <a:lnTo>
                  <a:pt x="1306831" y="401617"/>
                </a:lnTo>
                <a:lnTo>
                  <a:pt x="1253563" y="391490"/>
                </a:lnTo>
                <a:lnTo>
                  <a:pt x="1199801" y="380843"/>
                </a:lnTo>
                <a:lnTo>
                  <a:pt x="1145597" y="369667"/>
                </a:lnTo>
                <a:lnTo>
                  <a:pt x="1091006" y="357956"/>
                </a:lnTo>
                <a:lnTo>
                  <a:pt x="1036081" y="345702"/>
                </a:lnTo>
                <a:lnTo>
                  <a:pt x="980875" y="332898"/>
                </a:lnTo>
                <a:lnTo>
                  <a:pt x="925442" y="319537"/>
                </a:lnTo>
                <a:lnTo>
                  <a:pt x="869834" y="305611"/>
                </a:lnTo>
                <a:lnTo>
                  <a:pt x="814106" y="291113"/>
                </a:lnTo>
                <a:lnTo>
                  <a:pt x="758311" y="276035"/>
                </a:lnTo>
                <a:lnTo>
                  <a:pt x="702501" y="260371"/>
                </a:lnTo>
                <a:lnTo>
                  <a:pt x="646731" y="244112"/>
                </a:lnTo>
                <a:lnTo>
                  <a:pt x="591054" y="227252"/>
                </a:lnTo>
                <a:lnTo>
                  <a:pt x="535523" y="209783"/>
                </a:lnTo>
                <a:lnTo>
                  <a:pt x="480192" y="191698"/>
                </a:lnTo>
                <a:lnTo>
                  <a:pt x="425114" y="172990"/>
                </a:lnTo>
                <a:lnTo>
                  <a:pt x="370342" y="153651"/>
                </a:lnTo>
                <a:lnTo>
                  <a:pt x="315929" y="133674"/>
                </a:lnTo>
                <a:lnTo>
                  <a:pt x="261930" y="113051"/>
                </a:lnTo>
                <a:lnTo>
                  <a:pt x="208398" y="91776"/>
                </a:lnTo>
                <a:lnTo>
                  <a:pt x="155385" y="69840"/>
                </a:lnTo>
                <a:lnTo>
                  <a:pt x="102945" y="47237"/>
                </a:lnTo>
                <a:lnTo>
                  <a:pt x="51132" y="23959"/>
                </a:lnTo>
                <a:lnTo>
                  <a:pt x="0" y="0"/>
                </a:lnTo>
              </a:path>
            </a:pathLst>
          </a:custGeom>
          <a:ln w="28107">
            <a:solidFill>
              <a:srgbClr val="000000"/>
            </a:solidFill>
          </a:ln>
        </p:spPr>
        <p:txBody>
          <a:bodyPr wrap="square" lIns="0" tIns="0" rIns="0" bIns="0" rtlCol="0"/>
          <a:lstStyle/>
          <a:p/>
        </p:txBody>
      </p:sp>
      <p:sp>
        <p:nvSpPr>
          <p:cNvPr id="65" name="object 65"/>
          <p:cNvSpPr/>
          <p:nvPr/>
        </p:nvSpPr>
        <p:spPr>
          <a:xfrm>
            <a:off x="3443277" y="6138176"/>
            <a:ext cx="2273300" cy="508000"/>
          </a:xfrm>
          <a:custGeom>
            <a:avLst/>
            <a:gdLst/>
            <a:ahLst/>
            <a:cxnLst/>
            <a:rect l="l" t="t" r="r" b="b"/>
            <a:pathLst>
              <a:path w="2273300" h="508000">
                <a:moveTo>
                  <a:pt x="0" y="507671"/>
                </a:moveTo>
                <a:lnTo>
                  <a:pt x="56053" y="506972"/>
                </a:lnTo>
                <a:lnTo>
                  <a:pt x="118782" y="504835"/>
                </a:lnTo>
                <a:lnTo>
                  <a:pt x="187758" y="501202"/>
                </a:lnTo>
                <a:lnTo>
                  <a:pt x="262554" y="496014"/>
                </a:lnTo>
                <a:lnTo>
                  <a:pt x="302002" y="492819"/>
                </a:lnTo>
                <a:lnTo>
                  <a:pt x="342744" y="489212"/>
                </a:lnTo>
                <a:lnTo>
                  <a:pt x="384729" y="485188"/>
                </a:lnTo>
                <a:lnTo>
                  <a:pt x="427901" y="480738"/>
                </a:lnTo>
                <a:lnTo>
                  <a:pt x="472209" y="475856"/>
                </a:lnTo>
                <a:lnTo>
                  <a:pt x="517598" y="470533"/>
                </a:lnTo>
                <a:lnTo>
                  <a:pt x="564015" y="464763"/>
                </a:lnTo>
                <a:lnTo>
                  <a:pt x="611407" y="458539"/>
                </a:lnTo>
                <a:lnTo>
                  <a:pt x="659720" y="451852"/>
                </a:lnTo>
                <a:lnTo>
                  <a:pt x="708901" y="444696"/>
                </a:lnTo>
                <a:lnTo>
                  <a:pt x="758897" y="437063"/>
                </a:lnTo>
                <a:lnTo>
                  <a:pt x="809654" y="428946"/>
                </a:lnTo>
                <a:lnTo>
                  <a:pt x="861118" y="420337"/>
                </a:lnTo>
                <a:lnTo>
                  <a:pt x="913238" y="411230"/>
                </a:lnTo>
                <a:lnTo>
                  <a:pt x="965958" y="401617"/>
                </a:lnTo>
                <a:lnTo>
                  <a:pt x="1019226" y="391490"/>
                </a:lnTo>
                <a:lnTo>
                  <a:pt x="1072989" y="380843"/>
                </a:lnTo>
                <a:lnTo>
                  <a:pt x="1127192" y="369667"/>
                </a:lnTo>
                <a:lnTo>
                  <a:pt x="1181783" y="357956"/>
                </a:lnTo>
                <a:lnTo>
                  <a:pt x="1236708" y="345702"/>
                </a:lnTo>
                <a:lnTo>
                  <a:pt x="1291914" y="332898"/>
                </a:lnTo>
                <a:lnTo>
                  <a:pt x="1347348" y="319537"/>
                </a:lnTo>
                <a:lnTo>
                  <a:pt x="1402955" y="305611"/>
                </a:lnTo>
                <a:lnTo>
                  <a:pt x="1458683" y="291113"/>
                </a:lnTo>
                <a:lnTo>
                  <a:pt x="1514479" y="276035"/>
                </a:lnTo>
                <a:lnTo>
                  <a:pt x="1570288" y="260371"/>
                </a:lnTo>
                <a:lnTo>
                  <a:pt x="1626058" y="244112"/>
                </a:lnTo>
                <a:lnTo>
                  <a:pt x="1681735" y="227252"/>
                </a:lnTo>
                <a:lnTo>
                  <a:pt x="1737266" y="209783"/>
                </a:lnTo>
                <a:lnTo>
                  <a:pt x="1792597" y="191698"/>
                </a:lnTo>
                <a:lnTo>
                  <a:pt x="1847676" y="172990"/>
                </a:lnTo>
                <a:lnTo>
                  <a:pt x="1902448" y="153651"/>
                </a:lnTo>
                <a:lnTo>
                  <a:pt x="1956860" y="133674"/>
                </a:lnTo>
                <a:lnTo>
                  <a:pt x="2010859" y="113051"/>
                </a:lnTo>
                <a:lnTo>
                  <a:pt x="2064392" y="91776"/>
                </a:lnTo>
                <a:lnTo>
                  <a:pt x="2117404" y="69840"/>
                </a:lnTo>
                <a:lnTo>
                  <a:pt x="2169844" y="47237"/>
                </a:lnTo>
                <a:lnTo>
                  <a:pt x="2221657" y="23959"/>
                </a:lnTo>
                <a:lnTo>
                  <a:pt x="2272790" y="0"/>
                </a:lnTo>
              </a:path>
            </a:pathLst>
          </a:custGeom>
          <a:ln w="28107">
            <a:solidFill>
              <a:srgbClr val="000000"/>
            </a:solidFill>
          </a:ln>
        </p:spPr>
        <p:txBody>
          <a:bodyPr wrap="square" lIns="0" tIns="0" rIns="0" bIns="0" rtlCol="0"/>
          <a:lstStyle/>
          <a:p/>
        </p:txBody>
      </p:sp>
      <p:sp>
        <p:nvSpPr>
          <p:cNvPr id="66" name="object 66"/>
          <p:cNvSpPr/>
          <p:nvPr/>
        </p:nvSpPr>
        <p:spPr>
          <a:xfrm>
            <a:off x="791658" y="6391378"/>
            <a:ext cx="302895" cy="0"/>
          </a:xfrm>
          <a:custGeom>
            <a:avLst/>
            <a:gdLst/>
            <a:ahLst/>
            <a:cxnLst/>
            <a:rect l="l" t="t" r="r" b="b"/>
            <a:pathLst>
              <a:path w="302894" h="0">
                <a:moveTo>
                  <a:pt x="0" y="0"/>
                </a:moveTo>
                <a:lnTo>
                  <a:pt x="302735" y="0"/>
                </a:lnTo>
              </a:path>
            </a:pathLst>
          </a:custGeom>
          <a:ln w="3175">
            <a:solidFill>
              <a:srgbClr val="000000"/>
            </a:solidFill>
          </a:ln>
        </p:spPr>
        <p:txBody>
          <a:bodyPr wrap="square" lIns="0" tIns="0" rIns="0" bIns="0" rtlCol="0"/>
          <a:lstStyle/>
          <a:p/>
        </p:txBody>
      </p:sp>
      <p:sp>
        <p:nvSpPr>
          <p:cNvPr id="67" name="object 67"/>
          <p:cNvSpPr/>
          <p:nvPr/>
        </p:nvSpPr>
        <p:spPr>
          <a:xfrm>
            <a:off x="791658" y="6135729"/>
            <a:ext cx="302895" cy="0"/>
          </a:xfrm>
          <a:custGeom>
            <a:avLst/>
            <a:gdLst/>
            <a:ahLst/>
            <a:cxnLst/>
            <a:rect l="l" t="t" r="r" b="b"/>
            <a:pathLst>
              <a:path w="302894" h="0">
                <a:moveTo>
                  <a:pt x="0" y="0"/>
                </a:moveTo>
                <a:lnTo>
                  <a:pt x="302735" y="0"/>
                </a:lnTo>
              </a:path>
            </a:pathLst>
          </a:custGeom>
          <a:ln w="3175">
            <a:solidFill>
              <a:srgbClr val="000000"/>
            </a:solidFill>
          </a:ln>
        </p:spPr>
        <p:txBody>
          <a:bodyPr wrap="square" lIns="0" tIns="0" rIns="0" bIns="0" rtlCol="0"/>
          <a:lstStyle/>
          <a:p/>
        </p:txBody>
      </p:sp>
      <p:sp>
        <p:nvSpPr>
          <p:cNvPr id="68" name="object 68"/>
          <p:cNvSpPr/>
          <p:nvPr/>
        </p:nvSpPr>
        <p:spPr>
          <a:xfrm>
            <a:off x="943480" y="6263553"/>
            <a:ext cx="0" cy="57150"/>
          </a:xfrm>
          <a:custGeom>
            <a:avLst/>
            <a:gdLst/>
            <a:ahLst/>
            <a:cxnLst/>
            <a:rect l="l" t="t" r="r" b="b"/>
            <a:pathLst>
              <a:path w="0" h="57150">
                <a:moveTo>
                  <a:pt x="0" y="0"/>
                </a:moveTo>
                <a:lnTo>
                  <a:pt x="0" y="57113"/>
                </a:lnTo>
              </a:path>
            </a:pathLst>
          </a:custGeom>
          <a:ln w="3175">
            <a:solidFill>
              <a:srgbClr val="000000"/>
            </a:solidFill>
          </a:ln>
        </p:spPr>
        <p:txBody>
          <a:bodyPr wrap="square" lIns="0" tIns="0" rIns="0" bIns="0" rtlCol="0"/>
          <a:lstStyle/>
          <a:p/>
        </p:txBody>
      </p:sp>
      <p:sp>
        <p:nvSpPr>
          <p:cNvPr id="69" name="object 69"/>
          <p:cNvSpPr/>
          <p:nvPr/>
        </p:nvSpPr>
        <p:spPr>
          <a:xfrm>
            <a:off x="943480" y="6206440"/>
            <a:ext cx="0" cy="57150"/>
          </a:xfrm>
          <a:custGeom>
            <a:avLst/>
            <a:gdLst/>
            <a:ahLst/>
            <a:cxnLst/>
            <a:rect l="l" t="t" r="r" b="b"/>
            <a:pathLst>
              <a:path w="0" h="57150">
                <a:moveTo>
                  <a:pt x="0" y="57113"/>
                </a:moveTo>
                <a:lnTo>
                  <a:pt x="0" y="0"/>
                </a:lnTo>
              </a:path>
            </a:pathLst>
          </a:custGeom>
          <a:ln w="3175">
            <a:solidFill>
              <a:srgbClr val="000000"/>
            </a:solidFill>
          </a:ln>
        </p:spPr>
        <p:txBody>
          <a:bodyPr wrap="square" lIns="0" tIns="0" rIns="0" bIns="0" rtlCol="0"/>
          <a:lstStyle/>
          <a:p/>
        </p:txBody>
      </p:sp>
      <p:sp>
        <p:nvSpPr>
          <p:cNvPr id="70" name="object 70"/>
          <p:cNvSpPr/>
          <p:nvPr/>
        </p:nvSpPr>
        <p:spPr>
          <a:xfrm>
            <a:off x="943480" y="5966203"/>
            <a:ext cx="193040" cy="169545"/>
          </a:xfrm>
          <a:custGeom>
            <a:avLst/>
            <a:gdLst/>
            <a:ahLst/>
            <a:cxnLst/>
            <a:rect l="l" t="t" r="r" b="b"/>
            <a:pathLst>
              <a:path w="193040" h="169545">
                <a:moveTo>
                  <a:pt x="192732" y="0"/>
                </a:moveTo>
                <a:lnTo>
                  <a:pt x="0" y="0"/>
                </a:lnTo>
                <a:lnTo>
                  <a:pt x="0" y="169526"/>
                </a:lnTo>
                <a:lnTo>
                  <a:pt x="0" y="0"/>
                </a:lnTo>
                <a:lnTo>
                  <a:pt x="192732" y="0"/>
                </a:lnTo>
                <a:close/>
              </a:path>
            </a:pathLst>
          </a:custGeom>
          <a:ln w="3175">
            <a:solidFill>
              <a:srgbClr val="000000"/>
            </a:solidFill>
          </a:ln>
        </p:spPr>
        <p:txBody>
          <a:bodyPr wrap="square" lIns="0" tIns="0" rIns="0" bIns="0" rtlCol="0"/>
          <a:lstStyle/>
          <a:p/>
        </p:txBody>
      </p:sp>
      <p:sp>
        <p:nvSpPr>
          <p:cNvPr id="71" name="object 71"/>
          <p:cNvSpPr/>
          <p:nvPr/>
        </p:nvSpPr>
        <p:spPr>
          <a:xfrm>
            <a:off x="917025" y="6314683"/>
            <a:ext cx="52069" cy="77470"/>
          </a:xfrm>
          <a:custGeom>
            <a:avLst/>
            <a:gdLst/>
            <a:ahLst/>
            <a:cxnLst/>
            <a:rect l="l" t="t" r="r" b="b"/>
            <a:pathLst>
              <a:path w="52069" h="77470">
                <a:moveTo>
                  <a:pt x="51819" y="0"/>
                </a:moveTo>
                <a:lnTo>
                  <a:pt x="26364" y="77057"/>
                </a:lnTo>
                <a:lnTo>
                  <a:pt x="0" y="0"/>
                </a:lnTo>
                <a:lnTo>
                  <a:pt x="51819" y="0"/>
                </a:lnTo>
                <a:close/>
              </a:path>
            </a:pathLst>
          </a:custGeom>
          <a:solidFill>
            <a:srgbClr val="000000"/>
          </a:solidFill>
        </p:spPr>
        <p:txBody>
          <a:bodyPr wrap="square" lIns="0" tIns="0" rIns="0" bIns="0" rtlCol="0"/>
          <a:lstStyle/>
          <a:p/>
        </p:txBody>
      </p:sp>
      <p:sp>
        <p:nvSpPr>
          <p:cNvPr id="72" name="object 72"/>
          <p:cNvSpPr/>
          <p:nvPr/>
        </p:nvSpPr>
        <p:spPr>
          <a:xfrm>
            <a:off x="917207" y="6136001"/>
            <a:ext cx="52069" cy="77470"/>
          </a:xfrm>
          <a:custGeom>
            <a:avLst/>
            <a:gdLst/>
            <a:ahLst/>
            <a:cxnLst/>
            <a:rect l="l" t="t" r="r" b="b"/>
            <a:pathLst>
              <a:path w="52069" h="77470">
                <a:moveTo>
                  <a:pt x="51819" y="77057"/>
                </a:moveTo>
                <a:lnTo>
                  <a:pt x="0" y="77057"/>
                </a:lnTo>
                <a:lnTo>
                  <a:pt x="26364" y="0"/>
                </a:lnTo>
                <a:lnTo>
                  <a:pt x="51819" y="77057"/>
                </a:lnTo>
                <a:close/>
              </a:path>
            </a:pathLst>
          </a:custGeom>
          <a:solidFill>
            <a:srgbClr val="000000"/>
          </a:solidFill>
        </p:spPr>
        <p:txBody>
          <a:bodyPr wrap="square" lIns="0" tIns="0" rIns="0" bIns="0" rtlCol="0"/>
          <a:lstStyle/>
          <a:p/>
        </p:txBody>
      </p:sp>
      <p:sp>
        <p:nvSpPr>
          <p:cNvPr id="73" name="object 73"/>
          <p:cNvSpPr/>
          <p:nvPr/>
        </p:nvSpPr>
        <p:spPr>
          <a:xfrm>
            <a:off x="1041847" y="5873734"/>
            <a:ext cx="189230" cy="191770"/>
          </a:xfrm>
          <a:custGeom>
            <a:avLst/>
            <a:gdLst/>
            <a:ahLst/>
            <a:cxnLst/>
            <a:rect l="l" t="t" r="r" b="b"/>
            <a:pathLst>
              <a:path w="189230" h="191770">
                <a:moveTo>
                  <a:pt x="0" y="191283"/>
                </a:moveTo>
                <a:lnTo>
                  <a:pt x="0" y="0"/>
                </a:lnTo>
                <a:lnTo>
                  <a:pt x="189096" y="0"/>
                </a:lnTo>
                <a:lnTo>
                  <a:pt x="189096" y="191283"/>
                </a:lnTo>
                <a:lnTo>
                  <a:pt x="0" y="191283"/>
                </a:lnTo>
                <a:close/>
              </a:path>
            </a:pathLst>
          </a:custGeom>
          <a:solidFill>
            <a:srgbClr val="FFFFFF"/>
          </a:solidFill>
        </p:spPr>
        <p:txBody>
          <a:bodyPr wrap="square" lIns="0" tIns="0" rIns="0" bIns="0" rtlCol="0"/>
          <a:lstStyle/>
          <a:p/>
        </p:txBody>
      </p:sp>
      <p:sp>
        <p:nvSpPr>
          <p:cNvPr id="74" name="object 74"/>
          <p:cNvSpPr txBox="1"/>
          <p:nvPr/>
        </p:nvSpPr>
        <p:spPr>
          <a:xfrm>
            <a:off x="1003804" y="5869278"/>
            <a:ext cx="267335" cy="207010"/>
          </a:xfrm>
          <a:prstGeom prst="rect">
            <a:avLst/>
          </a:prstGeom>
        </p:spPr>
        <p:txBody>
          <a:bodyPr wrap="square" lIns="0" tIns="17780" rIns="0" bIns="0" rtlCol="0" vert="horz">
            <a:spAutoFit/>
          </a:bodyPr>
          <a:lstStyle/>
          <a:p>
            <a:pPr marL="38100">
              <a:lnSpc>
                <a:spcPct val="100000"/>
              </a:lnSpc>
              <a:spcBef>
                <a:spcPts val="140"/>
              </a:spcBef>
            </a:pPr>
            <a:r>
              <a:rPr dirty="0" baseline="7246" sz="1725" spc="30">
                <a:latin typeface="Symbol"/>
                <a:cs typeface="Symbol"/>
              </a:rPr>
              <a:t></a:t>
            </a:r>
            <a:r>
              <a:rPr dirty="0" sz="750" spc="20">
                <a:latin typeface="Calibri"/>
                <a:cs typeface="Calibri"/>
              </a:rPr>
              <a:t>g1</a:t>
            </a:r>
            <a:endParaRPr sz="750">
              <a:latin typeface="Calibri"/>
              <a:cs typeface="Calibri"/>
            </a:endParaRPr>
          </a:p>
        </p:txBody>
      </p:sp>
      <p:sp>
        <p:nvSpPr>
          <p:cNvPr id="75" name="object 75"/>
          <p:cNvSpPr/>
          <p:nvPr/>
        </p:nvSpPr>
        <p:spPr>
          <a:xfrm>
            <a:off x="791658" y="6644035"/>
            <a:ext cx="2575560" cy="0"/>
          </a:xfrm>
          <a:custGeom>
            <a:avLst/>
            <a:gdLst/>
            <a:ahLst/>
            <a:cxnLst/>
            <a:rect l="l" t="t" r="r" b="b"/>
            <a:pathLst>
              <a:path w="2575560" h="0">
                <a:moveTo>
                  <a:pt x="0" y="0"/>
                </a:moveTo>
                <a:lnTo>
                  <a:pt x="2575525" y="0"/>
                </a:lnTo>
              </a:path>
            </a:pathLst>
          </a:custGeom>
          <a:ln w="3175">
            <a:solidFill>
              <a:srgbClr val="000000"/>
            </a:solidFill>
          </a:ln>
        </p:spPr>
        <p:txBody>
          <a:bodyPr wrap="square" lIns="0" tIns="0" rIns="0" bIns="0" rtlCol="0"/>
          <a:lstStyle/>
          <a:p/>
        </p:txBody>
      </p:sp>
      <p:sp>
        <p:nvSpPr>
          <p:cNvPr id="76" name="object 76"/>
          <p:cNvSpPr/>
          <p:nvPr/>
        </p:nvSpPr>
        <p:spPr>
          <a:xfrm>
            <a:off x="791658" y="6391106"/>
            <a:ext cx="302895" cy="0"/>
          </a:xfrm>
          <a:custGeom>
            <a:avLst/>
            <a:gdLst/>
            <a:ahLst/>
            <a:cxnLst/>
            <a:rect l="l" t="t" r="r" b="b"/>
            <a:pathLst>
              <a:path w="302894" h="0">
                <a:moveTo>
                  <a:pt x="0" y="0"/>
                </a:moveTo>
                <a:lnTo>
                  <a:pt x="302735" y="0"/>
                </a:lnTo>
              </a:path>
            </a:pathLst>
          </a:custGeom>
          <a:ln w="3175">
            <a:solidFill>
              <a:srgbClr val="000000"/>
            </a:solidFill>
          </a:ln>
        </p:spPr>
        <p:txBody>
          <a:bodyPr wrap="square" lIns="0" tIns="0" rIns="0" bIns="0" rtlCol="0"/>
          <a:lstStyle/>
          <a:p/>
        </p:txBody>
      </p:sp>
      <p:sp>
        <p:nvSpPr>
          <p:cNvPr id="77" name="object 77"/>
          <p:cNvSpPr/>
          <p:nvPr/>
        </p:nvSpPr>
        <p:spPr>
          <a:xfrm>
            <a:off x="943480" y="6518023"/>
            <a:ext cx="0" cy="55880"/>
          </a:xfrm>
          <a:custGeom>
            <a:avLst/>
            <a:gdLst/>
            <a:ahLst/>
            <a:cxnLst/>
            <a:rect l="l" t="t" r="r" b="b"/>
            <a:pathLst>
              <a:path w="0" h="55879">
                <a:moveTo>
                  <a:pt x="0" y="0"/>
                </a:moveTo>
                <a:lnTo>
                  <a:pt x="0" y="55299"/>
                </a:lnTo>
              </a:path>
            </a:pathLst>
          </a:custGeom>
          <a:ln w="3175">
            <a:solidFill>
              <a:srgbClr val="000000"/>
            </a:solidFill>
          </a:ln>
        </p:spPr>
        <p:txBody>
          <a:bodyPr wrap="square" lIns="0" tIns="0" rIns="0" bIns="0" rtlCol="0"/>
          <a:lstStyle/>
          <a:p/>
        </p:txBody>
      </p:sp>
      <p:sp>
        <p:nvSpPr>
          <p:cNvPr id="78" name="object 78"/>
          <p:cNvSpPr/>
          <p:nvPr/>
        </p:nvSpPr>
        <p:spPr>
          <a:xfrm>
            <a:off x="943480" y="6461817"/>
            <a:ext cx="0" cy="56515"/>
          </a:xfrm>
          <a:custGeom>
            <a:avLst/>
            <a:gdLst/>
            <a:ahLst/>
            <a:cxnLst/>
            <a:rect l="l" t="t" r="r" b="b"/>
            <a:pathLst>
              <a:path w="0" h="56515">
                <a:moveTo>
                  <a:pt x="0" y="56206"/>
                </a:moveTo>
                <a:lnTo>
                  <a:pt x="0" y="0"/>
                </a:lnTo>
              </a:path>
            </a:pathLst>
          </a:custGeom>
          <a:ln w="3175">
            <a:solidFill>
              <a:srgbClr val="000000"/>
            </a:solidFill>
          </a:ln>
        </p:spPr>
        <p:txBody>
          <a:bodyPr wrap="square" lIns="0" tIns="0" rIns="0" bIns="0" rtlCol="0"/>
          <a:lstStyle/>
          <a:p/>
        </p:txBody>
      </p:sp>
      <p:sp>
        <p:nvSpPr>
          <p:cNvPr id="79" name="object 79"/>
          <p:cNvSpPr/>
          <p:nvPr/>
        </p:nvSpPr>
        <p:spPr>
          <a:xfrm>
            <a:off x="943480" y="6644035"/>
            <a:ext cx="165100" cy="172720"/>
          </a:xfrm>
          <a:custGeom>
            <a:avLst/>
            <a:gdLst/>
            <a:ahLst/>
            <a:cxnLst/>
            <a:rect l="l" t="t" r="r" b="b"/>
            <a:pathLst>
              <a:path w="165100" h="172720">
                <a:moveTo>
                  <a:pt x="164550" y="172245"/>
                </a:moveTo>
                <a:lnTo>
                  <a:pt x="0" y="172245"/>
                </a:lnTo>
                <a:lnTo>
                  <a:pt x="0" y="0"/>
                </a:lnTo>
                <a:lnTo>
                  <a:pt x="0" y="172245"/>
                </a:lnTo>
                <a:lnTo>
                  <a:pt x="164550" y="172245"/>
                </a:lnTo>
                <a:close/>
              </a:path>
            </a:pathLst>
          </a:custGeom>
          <a:ln w="3175">
            <a:solidFill>
              <a:srgbClr val="000000"/>
            </a:solidFill>
          </a:ln>
        </p:spPr>
        <p:txBody>
          <a:bodyPr wrap="square" lIns="0" tIns="0" rIns="0" bIns="0" rtlCol="0"/>
          <a:lstStyle/>
          <a:p/>
        </p:txBody>
      </p:sp>
      <p:sp>
        <p:nvSpPr>
          <p:cNvPr id="80" name="object 80"/>
          <p:cNvSpPr/>
          <p:nvPr/>
        </p:nvSpPr>
        <p:spPr>
          <a:xfrm>
            <a:off x="917025" y="6566796"/>
            <a:ext cx="52069" cy="77470"/>
          </a:xfrm>
          <a:custGeom>
            <a:avLst/>
            <a:gdLst/>
            <a:ahLst/>
            <a:cxnLst/>
            <a:rect l="l" t="t" r="r" b="b"/>
            <a:pathLst>
              <a:path w="52069" h="77470">
                <a:moveTo>
                  <a:pt x="51819" y="0"/>
                </a:moveTo>
                <a:lnTo>
                  <a:pt x="26364" y="77057"/>
                </a:lnTo>
                <a:lnTo>
                  <a:pt x="0" y="0"/>
                </a:lnTo>
                <a:lnTo>
                  <a:pt x="51819" y="0"/>
                </a:lnTo>
                <a:close/>
              </a:path>
            </a:pathLst>
          </a:custGeom>
          <a:solidFill>
            <a:srgbClr val="000000"/>
          </a:solidFill>
        </p:spPr>
        <p:txBody>
          <a:bodyPr wrap="square" lIns="0" tIns="0" rIns="0" bIns="0" rtlCol="0"/>
          <a:lstStyle/>
          <a:p/>
        </p:txBody>
      </p:sp>
      <p:sp>
        <p:nvSpPr>
          <p:cNvPr id="81" name="object 81"/>
          <p:cNvSpPr/>
          <p:nvPr/>
        </p:nvSpPr>
        <p:spPr>
          <a:xfrm>
            <a:off x="917207" y="6391378"/>
            <a:ext cx="52069" cy="77470"/>
          </a:xfrm>
          <a:custGeom>
            <a:avLst/>
            <a:gdLst/>
            <a:ahLst/>
            <a:cxnLst/>
            <a:rect l="l" t="t" r="r" b="b"/>
            <a:pathLst>
              <a:path w="52069" h="77470">
                <a:moveTo>
                  <a:pt x="51819" y="77057"/>
                </a:moveTo>
                <a:lnTo>
                  <a:pt x="0" y="77057"/>
                </a:lnTo>
                <a:lnTo>
                  <a:pt x="26364" y="0"/>
                </a:lnTo>
                <a:lnTo>
                  <a:pt x="51819" y="77057"/>
                </a:lnTo>
                <a:close/>
              </a:path>
            </a:pathLst>
          </a:custGeom>
          <a:solidFill>
            <a:srgbClr val="000000"/>
          </a:solidFill>
        </p:spPr>
        <p:txBody>
          <a:bodyPr wrap="square" lIns="0" tIns="0" rIns="0" bIns="0" rtlCol="0"/>
          <a:lstStyle/>
          <a:p/>
        </p:txBody>
      </p:sp>
      <p:sp>
        <p:nvSpPr>
          <p:cNvPr id="82" name="object 82"/>
          <p:cNvSpPr/>
          <p:nvPr/>
        </p:nvSpPr>
        <p:spPr>
          <a:xfrm>
            <a:off x="1013664" y="6723177"/>
            <a:ext cx="189230" cy="192405"/>
          </a:xfrm>
          <a:custGeom>
            <a:avLst/>
            <a:gdLst/>
            <a:ahLst/>
            <a:cxnLst/>
            <a:rect l="l" t="t" r="r" b="b"/>
            <a:pathLst>
              <a:path w="189230" h="192404">
                <a:moveTo>
                  <a:pt x="0" y="192190"/>
                </a:moveTo>
                <a:lnTo>
                  <a:pt x="0" y="0"/>
                </a:lnTo>
                <a:lnTo>
                  <a:pt x="189096" y="0"/>
                </a:lnTo>
                <a:lnTo>
                  <a:pt x="189096" y="192190"/>
                </a:lnTo>
                <a:lnTo>
                  <a:pt x="0" y="192190"/>
                </a:lnTo>
                <a:close/>
              </a:path>
            </a:pathLst>
          </a:custGeom>
          <a:solidFill>
            <a:srgbClr val="FFFFFF"/>
          </a:solidFill>
        </p:spPr>
        <p:txBody>
          <a:bodyPr wrap="square" lIns="0" tIns="0" rIns="0" bIns="0" rtlCol="0"/>
          <a:lstStyle/>
          <a:p/>
        </p:txBody>
      </p:sp>
      <p:sp>
        <p:nvSpPr>
          <p:cNvPr id="83" name="object 83"/>
          <p:cNvSpPr txBox="1"/>
          <p:nvPr/>
        </p:nvSpPr>
        <p:spPr>
          <a:xfrm>
            <a:off x="975394" y="6719175"/>
            <a:ext cx="267335" cy="207010"/>
          </a:xfrm>
          <a:prstGeom prst="rect">
            <a:avLst/>
          </a:prstGeom>
        </p:spPr>
        <p:txBody>
          <a:bodyPr wrap="square" lIns="0" tIns="17780" rIns="0" bIns="0" rtlCol="0" vert="horz">
            <a:spAutoFit/>
          </a:bodyPr>
          <a:lstStyle/>
          <a:p>
            <a:pPr marL="38100">
              <a:lnSpc>
                <a:spcPct val="100000"/>
              </a:lnSpc>
              <a:spcBef>
                <a:spcPts val="140"/>
              </a:spcBef>
            </a:pPr>
            <a:r>
              <a:rPr dirty="0" baseline="7246" sz="1725" spc="30">
                <a:latin typeface="Symbol"/>
                <a:cs typeface="Symbol"/>
              </a:rPr>
              <a:t></a:t>
            </a:r>
            <a:r>
              <a:rPr dirty="0" sz="750" spc="20">
                <a:latin typeface="Calibri"/>
                <a:cs typeface="Calibri"/>
              </a:rPr>
              <a:t>g2</a:t>
            </a:r>
            <a:endParaRPr sz="750">
              <a:latin typeface="Calibri"/>
              <a:cs typeface="Calibri"/>
            </a:endParaRPr>
          </a:p>
        </p:txBody>
      </p:sp>
      <p:sp>
        <p:nvSpPr>
          <p:cNvPr id="84" name="object 84"/>
          <p:cNvSpPr txBox="1"/>
          <p:nvPr/>
        </p:nvSpPr>
        <p:spPr>
          <a:xfrm>
            <a:off x="647700" y="6922371"/>
            <a:ext cx="4830445" cy="918844"/>
          </a:xfrm>
          <a:prstGeom prst="rect">
            <a:avLst/>
          </a:prstGeom>
        </p:spPr>
        <p:txBody>
          <a:bodyPr wrap="square" lIns="0" tIns="82550" rIns="0" bIns="0" rtlCol="0" vert="horz">
            <a:spAutoFit/>
          </a:bodyPr>
          <a:lstStyle/>
          <a:p>
            <a:pPr algn="ctr" marL="1644014">
              <a:lnSpc>
                <a:spcPct val="100000"/>
              </a:lnSpc>
              <a:spcBef>
                <a:spcPts val="650"/>
              </a:spcBef>
            </a:pPr>
            <a:r>
              <a:rPr dirty="0" sz="1000" spc="-5" b="1">
                <a:latin typeface="Times New Roman"/>
                <a:cs typeface="Times New Roman"/>
              </a:rPr>
              <a:t>Figure </a:t>
            </a:r>
            <a:r>
              <a:rPr dirty="0" sz="1000" b="1">
                <a:latin typeface="Times New Roman"/>
                <a:cs typeface="Times New Roman"/>
              </a:rPr>
              <a:t>4-8: </a:t>
            </a:r>
            <a:r>
              <a:rPr dirty="0" sz="1000" spc="-5" b="1">
                <a:latin typeface="Times New Roman"/>
                <a:cs typeface="Times New Roman"/>
              </a:rPr>
              <a:t>Girder Self-Weight Deflection </a:t>
            </a:r>
            <a:r>
              <a:rPr dirty="0" sz="1000" spc="-10" b="1">
                <a:latin typeface="Times New Roman"/>
                <a:cs typeface="Times New Roman"/>
              </a:rPr>
              <a:t>during</a:t>
            </a:r>
            <a:r>
              <a:rPr dirty="0" sz="1000" spc="30" b="1">
                <a:latin typeface="Times New Roman"/>
                <a:cs typeface="Times New Roman"/>
              </a:rPr>
              <a:t> </a:t>
            </a:r>
            <a:r>
              <a:rPr dirty="0" sz="1000" spc="-5" b="1">
                <a:latin typeface="Times New Roman"/>
                <a:cs typeface="Times New Roman"/>
              </a:rPr>
              <a:t>Storage</a:t>
            </a:r>
            <a:endParaRPr sz="1000">
              <a:latin typeface="Times New Roman"/>
              <a:cs typeface="Times New Roman"/>
            </a:endParaRPr>
          </a:p>
          <a:p>
            <a:pPr marL="38100">
              <a:lnSpc>
                <a:spcPct val="100000"/>
              </a:lnSpc>
              <a:spcBef>
                <a:spcPts val="555"/>
              </a:spcBef>
            </a:pPr>
            <a:r>
              <a:rPr dirty="0" sz="1000" spc="-5">
                <a:latin typeface="Times New Roman"/>
                <a:cs typeface="Times New Roman"/>
              </a:rPr>
              <a:t>Creep deflection </a:t>
            </a:r>
            <a:r>
              <a:rPr dirty="0" sz="1000" spc="-10">
                <a:latin typeface="Times New Roman"/>
                <a:cs typeface="Times New Roman"/>
              </a:rPr>
              <a:t>during </a:t>
            </a:r>
            <a:r>
              <a:rPr dirty="0" sz="1000" spc="-5">
                <a:latin typeface="Times New Roman"/>
                <a:cs typeface="Times New Roman"/>
              </a:rPr>
              <a:t>storage</a:t>
            </a:r>
            <a:r>
              <a:rPr dirty="0" sz="1000" spc="30">
                <a:latin typeface="Times New Roman"/>
                <a:cs typeface="Times New Roman"/>
              </a:rPr>
              <a:t> </a:t>
            </a:r>
            <a:r>
              <a:rPr dirty="0" sz="1000" spc="-5">
                <a:latin typeface="Times New Roman"/>
                <a:cs typeface="Times New Roman"/>
              </a:rPr>
              <a:t>is</a:t>
            </a:r>
            <a:endParaRPr sz="1000">
              <a:latin typeface="Times New Roman"/>
              <a:cs typeface="Times New Roman"/>
            </a:endParaRPr>
          </a:p>
          <a:p>
            <a:pPr algn="ctr" marL="1647189">
              <a:lnSpc>
                <a:spcPct val="100000"/>
              </a:lnSpc>
              <a:spcBef>
                <a:spcPts val="575"/>
              </a:spcBef>
            </a:pPr>
            <a:r>
              <a:rPr dirty="0" sz="1000" spc="-170">
                <a:latin typeface="Cambria Math"/>
                <a:cs typeface="Cambria Math"/>
              </a:rPr>
              <a:t>∆</a:t>
            </a:r>
            <a:r>
              <a:rPr dirty="0" baseline="-15873" sz="1050" spc="-254">
                <a:latin typeface="Cambria Math"/>
                <a:cs typeface="Cambria Math"/>
              </a:rPr>
              <a:t>𝑐𝑐𝑔𝑔𝑒𝑒𝑒𝑒𝑑𝑑</a:t>
            </a:r>
            <a:r>
              <a:rPr dirty="0" baseline="-15873" sz="1050" spc="-135">
                <a:latin typeface="Cambria Math"/>
                <a:cs typeface="Cambria Math"/>
              </a:rPr>
              <a:t> </a:t>
            </a:r>
            <a:r>
              <a:rPr dirty="0" sz="1000" spc="-5">
                <a:latin typeface="Cambria Math"/>
                <a:cs typeface="Cambria Math"/>
              </a:rPr>
              <a:t>= </a:t>
            </a:r>
            <a:r>
              <a:rPr dirty="0" sz="1000" spc="-240">
                <a:latin typeface="Cambria Math"/>
                <a:cs typeface="Cambria Math"/>
              </a:rPr>
              <a:t>𝜓𝜓</a:t>
            </a:r>
            <a:r>
              <a:rPr dirty="0" baseline="-15873" sz="1050" spc="-359">
                <a:latin typeface="Cambria Math"/>
                <a:cs typeface="Cambria Math"/>
              </a:rPr>
              <a:t>𝑠𝑠</a:t>
            </a:r>
            <a:r>
              <a:rPr dirty="0" baseline="-15873" sz="1050" spc="-120">
                <a:latin typeface="Cambria Math"/>
                <a:cs typeface="Cambria Math"/>
              </a:rPr>
              <a:t> </a:t>
            </a:r>
            <a:r>
              <a:rPr dirty="0" sz="1000" spc="-125">
                <a:latin typeface="Cambria Math"/>
                <a:cs typeface="Cambria Math"/>
              </a:rPr>
              <a:t>(𝑓𝑓</a:t>
            </a:r>
            <a:r>
              <a:rPr dirty="0" baseline="-15873" sz="1050" spc="-187">
                <a:latin typeface="Cambria Math"/>
                <a:cs typeface="Cambria Math"/>
              </a:rPr>
              <a:t>ℎ</a:t>
            </a:r>
            <a:r>
              <a:rPr dirty="0" sz="1000" spc="-125">
                <a:latin typeface="Cambria Math"/>
                <a:cs typeface="Cambria Math"/>
              </a:rPr>
              <a:t>, </a:t>
            </a:r>
            <a:r>
              <a:rPr dirty="0" sz="1000" spc="-335">
                <a:latin typeface="Cambria Math"/>
                <a:cs typeface="Cambria Math"/>
              </a:rPr>
              <a:t>𝑓𝑓</a:t>
            </a:r>
            <a:r>
              <a:rPr dirty="0" baseline="-15873" sz="1050" spc="-502">
                <a:latin typeface="Cambria Math"/>
                <a:cs typeface="Cambria Math"/>
              </a:rPr>
              <a:t>𝑔𝑔</a:t>
            </a:r>
            <a:r>
              <a:rPr dirty="0" baseline="-15873" sz="1050" spc="-135">
                <a:latin typeface="Cambria Math"/>
                <a:cs typeface="Cambria Math"/>
              </a:rPr>
              <a:t> </a:t>
            </a:r>
            <a:r>
              <a:rPr dirty="0" sz="1000" spc="-165">
                <a:latin typeface="Cambria Math"/>
                <a:cs typeface="Cambria Math"/>
              </a:rPr>
              <a:t>)(𝛥𝛥</a:t>
            </a:r>
            <a:r>
              <a:rPr dirty="0" baseline="-15873" sz="1050" spc="-247">
                <a:latin typeface="Cambria Math"/>
                <a:cs typeface="Cambria Math"/>
              </a:rPr>
              <a:t>𝑑𝑑𝑠𝑠</a:t>
            </a:r>
            <a:r>
              <a:rPr dirty="0" baseline="-15873" sz="1050" spc="172">
                <a:latin typeface="Cambria Math"/>
                <a:cs typeface="Cambria Math"/>
              </a:rPr>
              <a:t> </a:t>
            </a:r>
            <a:r>
              <a:rPr dirty="0" sz="1000" spc="-5">
                <a:latin typeface="Cambria Math"/>
                <a:cs typeface="Cambria Math"/>
              </a:rPr>
              <a:t>+</a:t>
            </a:r>
            <a:r>
              <a:rPr dirty="0" sz="1000" spc="45">
                <a:latin typeface="Cambria Math"/>
                <a:cs typeface="Cambria Math"/>
              </a:rPr>
              <a:t> </a:t>
            </a:r>
            <a:r>
              <a:rPr dirty="0" sz="1000" spc="-200">
                <a:latin typeface="Cambria Math"/>
                <a:cs typeface="Cambria Math"/>
              </a:rPr>
              <a:t>𝛥𝛥</a:t>
            </a:r>
            <a:r>
              <a:rPr dirty="0" baseline="-15873" sz="1050" spc="-300">
                <a:latin typeface="Cambria Math"/>
                <a:cs typeface="Cambria Math"/>
              </a:rPr>
              <a:t>𝑔𝑔</a:t>
            </a:r>
            <a:r>
              <a:rPr dirty="0" sz="1000" spc="-200">
                <a:latin typeface="Cambria Math"/>
                <a:cs typeface="Cambria Math"/>
              </a:rPr>
              <a:t>)</a:t>
            </a:r>
            <a:endParaRPr sz="1000">
              <a:latin typeface="Cambria Math"/>
              <a:cs typeface="Cambria Math"/>
            </a:endParaRPr>
          </a:p>
          <a:p>
            <a:pPr marL="3471545">
              <a:lnSpc>
                <a:spcPct val="100000"/>
              </a:lnSpc>
              <a:spcBef>
                <a:spcPts val="550"/>
              </a:spcBef>
            </a:pPr>
            <a:r>
              <a:rPr dirty="0" sz="1000" spc="-5">
                <a:latin typeface="Cambria Math"/>
                <a:cs typeface="Cambria Math"/>
              </a:rPr>
              <a:t>89</a:t>
            </a:r>
            <a:endParaRPr sz="1000">
              <a:latin typeface="Cambria Math"/>
              <a:cs typeface="Cambria Math"/>
            </a:endParaRPr>
          </a:p>
        </p:txBody>
      </p:sp>
      <p:sp>
        <p:nvSpPr>
          <p:cNvPr id="85" name="object 85"/>
          <p:cNvSpPr txBox="1"/>
          <p:nvPr/>
        </p:nvSpPr>
        <p:spPr>
          <a:xfrm>
            <a:off x="3535086" y="7915146"/>
            <a:ext cx="24955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12</a:t>
            </a:r>
            <a:r>
              <a:rPr dirty="0" sz="1000" spc="-125">
                <a:latin typeface="Cambria Math"/>
                <a:cs typeface="Cambria Math"/>
              </a:rPr>
              <a:t> </a:t>
            </a:r>
            <a:r>
              <a:rPr dirty="0" sz="1000" spc="-459">
                <a:latin typeface="Cambria Math"/>
                <a:cs typeface="Cambria Math"/>
              </a:rPr>
              <a:t>�</a:t>
            </a:r>
            <a:endParaRPr sz="1000">
              <a:latin typeface="Cambria Math"/>
              <a:cs typeface="Cambria Math"/>
            </a:endParaRPr>
          </a:p>
        </p:txBody>
      </p:sp>
      <p:sp>
        <p:nvSpPr>
          <p:cNvPr id="86" name="object 86"/>
          <p:cNvSpPr txBox="1"/>
          <p:nvPr/>
        </p:nvSpPr>
        <p:spPr>
          <a:xfrm>
            <a:off x="3760622" y="7840515"/>
            <a:ext cx="728980" cy="316230"/>
          </a:xfrm>
          <a:prstGeom prst="rect">
            <a:avLst/>
          </a:prstGeom>
        </p:spPr>
        <p:txBody>
          <a:bodyPr wrap="square" lIns="0" tIns="12065" rIns="0" bIns="0" rtlCol="0" vert="horz">
            <a:spAutoFit/>
          </a:bodyPr>
          <a:lstStyle/>
          <a:p>
            <a:pPr algn="ctr">
              <a:lnSpc>
                <a:spcPts val="1145"/>
              </a:lnSpc>
              <a:spcBef>
                <a:spcPts val="95"/>
              </a:spcBef>
            </a:pPr>
            <a:r>
              <a:rPr dirty="0" u="sng" sz="1000" spc="-5">
                <a:uFill>
                  <a:solidFill>
                    <a:srgbClr val="000000"/>
                  </a:solidFill>
                </a:uFill>
                <a:latin typeface="Cambria Math"/>
                <a:cs typeface="Cambria Math"/>
              </a:rPr>
              <a:t>100 −</a:t>
            </a:r>
            <a:r>
              <a:rPr dirty="0" u="sng" sz="1000" spc="-55">
                <a:uFill>
                  <a:solidFill>
                    <a:srgbClr val="000000"/>
                  </a:solidFill>
                </a:uFill>
                <a:latin typeface="Cambria Math"/>
                <a:cs typeface="Cambria Math"/>
              </a:rPr>
              <a:t> </a:t>
            </a:r>
            <a:r>
              <a:rPr dirty="0" u="sng" sz="1000" spc="-5">
                <a:uFill>
                  <a:solidFill>
                    <a:srgbClr val="000000"/>
                  </a:solidFill>
                </a:uFill>
                <a:latin typeface="Cambria Math"/>
                <a:cs typeface="Cambria Math"/>
              </a:rPr>
              <a:t>4</a:t>
            </a:r>
            <a:r>
              <a:rPr dirty="0" u="sng" baseline="2777" sz="1500" spc="-7">
                <a:uFill>
                  <a:solidFill>
                    <a:srgbClr val="000000"/>
                  </a:solidFill>
                </a:uFill>
                <a:latin typeface="Cambria Math"/>
                <a:cs typeface="Cambria Math"/>
              </a:rPr>
              <a:t>(</a:t>
            </a:r>
            <a:r>
              <a:rPr dirty="0" u="sng" sz="1000" spc="-5">
                <a:uFill>
                  <a:solidFill>
                    <a:srgbClr val="000000"/>
                  </a:solidFill>
                </a:uFill>
                <a:latin typeface="Cambria Math"/>
                <a:cs typeface="Cambria Math"/>
              </a:rPr>
              <a:t>7.2</a:t>
            </a:r>
            <a:r>
              <a:rPr dirty="0" u="sng" baseline="2777" sz="1500" spc="-7">
                <a:uFill>
                  <a:solidFill>
                    <a:srgbClr val="000000"/>
                  </a:solidFill>
                </a:uFill>
                <a:latin typeface="Cambria Math"/>
                <a:cs typeface="Cambria Math"/>
              </a:rPr>
              <a:t>)</a:t>
            </a:r>
            <a:endParaRPr baseline="2777" sz="1500">
              <a:latin typeface="Cambria Math"/>
              <a:cs typeface="Cambria Math"/>
            </a:endParaRPr>
          </a:p>
          <a:p>
            <a:pPr algn="ctr">
              <a:lnSpc>
                <a:spcPts val="1145"/>
              </a:lnSpc>
            </a:pPr>
            <a:r>
              <a:rPr dirty="0" sz="1000" spc="-5">
                <a:latin typeface="Cambria Math"/>
                <a:cs typeface="Cambria Math"/>
              </a:rPr>
              <a:t>7.2 +</a:t>
            </a:r>
            <a:r>
              <a:rPr dirty="0" sz="1000" spc="-20">
                <a:latin typeface="Cambria Math"/>
                <a:cs typeface="Cambria Math"/>
              </a:rPr>
              <a:t> </a:t>
            </a:r>
            <a:r>
              <a:rPr dirty="0" sz="1000" spc="-5">
                <a:latin typeface="Cambria Math"/>
                <a:cs typeface="Cambria Math"/>
              </a:rPr>
              <a:t>20</a:t>
            </a:r>
            <a:endParaRPr sz="1000">
              <a:latin typeface="Cambria Math"/>
              <a:cs typeface="Cambria Math"/>
            </a:endParaRPr>
          </a:p>
        </p:txBody>
      </p:sp>
      <p:sp>
        <p:nvSpPr>
          <p:cNvPr id="87" name="object 87"/>
          <p:cNvSpPr txBox="1"/>
          <p:nvPr/>
        </p:nvSpPr>
        <p:spPr>
          <a:xfrm>
            <a:off x="4464811" y="7915147"/>
            <a:ext cx="381000" cy="177800"/>
          </a:xfrm>
          <a:prstGeom prst="rect">
            <a:avLst/>
          </a:prstGeom>
        </p:spPr>
        <p:txBody>
          <a:bodyPr wrap="square" lIns="0" tIns="12065" rIns="0" bIns="0" rtlCol="0" vert="horz">
            <a:spAutoFit/>
          </a:bodyPr>
          <a:lstStyle/>
          <a:p>
            <a:pPr marL="12700">
              <a:lnSpc>
                <a:spcPct val="100000"/>
              </a:lnSpc>
              <a:spcBef>
                <a:spcPts val="95"/>
              </a:spcBef>
            </a:pPr>
            <a:r>
              <a:rPr dirty="0" sz="1000" spc="-254">
                <a:latin typeface="Cambria Math"/>
                <a:cs typeface="Cambria Math"/>
              </a:rPr>
              <a:t>�</a:t>
            </a:r>
            <a:r>
              <a:rPr dirty="0" sz="1000" spc="-35">
                <a:latin typeface="Cambria Math"/>
                <a:cs typeface="Cambria Math"/>
              </a:rPr>
              <a:t> </a:t>
            </a:r>
            <a:r>
              <a:rPr dirty="0" sz="1000" spc="-5">
                <a:latin typeface="Cambria Math"/>
                <a:cs typeface="Cambria Math"/>
              </a:rPr>
              <a:t>+</a:t>
            </a:r>
            <a:r>
              <a:rPr dirty="0" sz="1000" spc="-35">
                <a:latin typeface="Cambria Math"/>
                <a:cs typeface="Cambria Math"/>
              </a:rPr>
              <a:t> </a:t>
            </a:r>
            <a:r>
              <a:rPr dirty="0" sz="1000" spc="-105">
                <a:latin typeface="Cambria Math"/>
                <a:cs typeface="Cambria Math"/>
              </a:rPr>
              <a:t>89</a:t>
            </a:r>
            <a:endParaRPr sz="1000">
              <a:latin typeface="Cambria Math"/>
              <a:cs typeface="Cambria Math"/>
            </a:endParaRPr>
          </a:p>
        </p:txBody>
      </p:sp>
      <p:sp>
        <p:nvSpPr>
          <p:cNvPr id="88" name="object 88"/>
          <p:cNvSpPr/>
          <p:nvPr/>
        </p:nvSpPr>
        <p:spPr>
          <a:xfrm>
            <a:off x="3547871" y="7864602"/>
            <a:ext cx="1285240" cy="0"/>
          </a:xfrm>
          <a:custGeom>
            <a:avLst/>
            <a:gdLst/>
            <a:ahLst/>
            <a:cxnLst/>
            <a:rect l="l" t="t" r="r" b="b"/>
            <a:pathLst>
              <a:path w="1285239" h="0">
                <a:moveTo>
                  <a:pt x="0" y="0"/>
                </a:moveTo>
                <a:lnTo>
                  <a:pt x="1284731" y="0"/>
                </a:lnTo>
              </a:path>
            </a:pathLst>
          </a:custGeom>
          <a:ln w="7619">
            <a:solidFill>
              <a:srgbClr val="000000"/>
            </a:solidFill>
          </a:ln>
        </p:spPr>
        <p:txBody>
          <a:bodyPr wrap="square" lIns="0" tIns="0" rIns="0" bIns="0" rtlCol="0"/>
          <a:lstStyle/>
          <a:p/>
        </p:txBody>
      </p:sp>
      <p:sp>
        <p:nvSpPr>
          <p:cNvPr id="89" name="object 89"/>
          <p:cNvSpPr txBox="1"/>
          <p:nvPr/>
        </p:nvSpPr>
        <p:spPr>
          <a:xfrm>
            <a:off x="2416621" y="7761208"/>
            <a:ext cx="2926715" cy="177800"/>
          </a:xfrm>
          <a:prstGeom prst="rect">
            <a:avLst/>
          </a:prstGeom>
        </p:spPr>
        <p:txBody>
          <a:bodyPr wrap="square" lIns="0" tIns="12065" rIns="0" bIns="0" rtlCol="0" vert="horz">
            <a:spAutoFit/>
          </a:bodyPr>
          <a:lstStyle/>
          <a:p>
            <a:pPr marL="50800">
              <a:lnSpc>
                <a:spcPct val="100000"/>
              </a:lnSpc>
              <a:spcBef>
                <a:spcPts val="95"/>
              </a:spcBef>
              <a:tabLst>
                <a:tab pos="2450465" algn="l"/>
              </a:tabLst>
            </a:pPr>
            <a:r>
              <a:rPr dirty="0" sz="1000" spc="-235">
                <a:latin typeface="Cambria Math"/>
                <a:cs typeface="Cambria Math"/>
              </a:rPr>
              <a:t>𝑘𝑘</a:t>
            </a:r>
            <a:r>
              <a:rPr dirty="0" baseline="-15873" sz="1050" spc="-352">
                <a:latin typeface="Cambria Math"/>
                <a:cs typeface="Cambria Math"/>
              </a:rPr>
              <a:t>𝑑𝑑𝑔𝑔</a:t>
            </a:r>
            <a:r>
              <a:rPr dirty="0" baseline="2777" sz="1500" spc="-352">
                <a:latin typeface="Cambria Math"/>
                <a:cs typeface="Cambria Math"/>
              </a:rPr>
              <a:t>(</a:t>
            </a:r>
            <a:r>
              <a:rPr dirty="0" sz="1000" spc="-235">
                <a:latin typeface="Cambria Math"/>
                <a:cs typeface="Cambria Math"/>
              </a:rPr>
              <a:t>𝑓𝑓</a:t>
            </a:r>
            <a:r>
              <a:rPr dirty="0" sz="1000" spc="95">
                <a:latin typeface="Cambria Math"/>
                <a:cs typeface="Cambria Math"/>
              </a:rPr>
              <a:t> </a:t>
            </a:r>
            <a:r>
              <a:rPr dirty="0" sz="1000" spc="-5">
                <a:latin typeface="Cambria Math"/>
                <a:cs typeface="Cambria Math"/>
              </a:rPr>
              <a:t>=</a:t>
            </a:r>
            <a:r>
              <a:rPr dirty="0" sz="1000" spc="60">
                <a:latin typeface="Cambria Math"/>
                <a:cs typeface="Cambria Math"/>
              </a:rPr>
              <a:t> </a:t>
            </a:r>
            <a:r>
              <a:rPr dirty="0" sz="1000" spc="-215">
                <a:latin typeface="Cambria Math"/>
                <a:cs typeface="Cambria Math"/>
              </a:rPr>
              <a:t>89𝑑𝑑𝐴𝐴𝑑𝑑𝑠𝑠</a:t>
            </a:r>
            <a:r>
              <a:rPr dirty="0" baseline="2777" sz="1500" spc="-322">
                <a:latin typeface="Cambria Math"/>
                <a:cs typeface="Cambria Math"/>
              </a:rPr>
              <a:t>)                                                        </a:t>
            </a:r>
            <a:r>
              <a:rPr dirty="0" sz="1000" spc="-5">
                <a:latin typeface="Cambria Math"/>
                <a:cs typeface="Cambria Math"/>
              </a:rPr>
              <a:t>=	=</a:t>
            </a:r>
            <a:r>
              <a:rPr dirty="0" sz="1000" spc="10">
                <a:latin typeface="Cambria Math"/>
                <a:cs typeface="Cambria Math"/>
              </a:rPr>
              <a:t> </a:t>
            </a:r>
            <a:r>
              <a:rPr dirty="0" sz="1000">
                <a:latin typeface="Cambria Math"/>
                <a:cs typeface="Cambria Math"/>
              </a:rPr>
              <a:t>0.738</a:t>
            </a:r>
            <a:endParaRPr sz="1000">
              <a:latin typeface="Cambria Math"/>
              <a:cs typeface="Cambria Math"/>
            </a:endParaRPr>
          </a:p>
        </p:txBody>
      </p:sp>
      <p:sp>
        <p:nvSpPr>
          <p:cNvPr id="94" name="object 94"/>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46</a:t>
            </a:r>
          </a:p>
        </p:txBody>
      </p:sp>
      <p:sp>
        <p:nvSpPr>
          <p:cNvPr id="90" name="object 90"/>
          <p:cNvSpPr txBox="1"/>
          <p:nvPr/>
        </p:nvSpPr>
        <p:spPr>
          <a:xfrm>
            <a:off x="2240264" y="8200151"/>
            <a:ext cx="3291840" cy="177800"/>
          </a:xfrm>
          <a:prstGeom prst="rect">
            <a:avLst/>
          </a:prstGeom>
        </p:spPr>
        <p:txBody>
          <a:bodyPr wrap="square" lIns="0" tIns="12065" rIns="0" bIns="0" rtlCol="0" vert="horz">
            <a:spAutoFit/>
          </a:bodyPr>
          <a:lstStyle/>
          <a:p>
            <a:pPr marL="38100">
              <a:lnSpc>
                <a:spcPct val="100000"/>
              </a:lnSpc>
              <a:spcBef>
                <a:spcPts val="95"/>
              </a:spcBef>
            </a:pPr>
            <a:r>
              <a:rPr dirty="0" sz="1000" spc="-240">
                <a:latin typeface="Cambria Math"/>
                <a:cs typeface="Cambria Math"/>
              </a:rPr>
              <a:t>𝜓𝜓</a:t>
            </a:r>
            <a:r>
              <a:rPr dirty="0" baseline="-15873" sz="1050" spc="-359">
                <a:latin typeface="Cambria Math"/>
                <a:cs typeface="Cambria Math"/>
              </a:rPr>
              <a:t>𝑠𝑠</a:t>
            </a:r>
            <a:r>
              <a:rPr dirty="0" baseline="-15873" sz="1050" spc="-150">
                <a:latin typeface="Cambria Math"/>
                <a:cs typeface="Cambria Math"/>
              </a:rPr>
              <a:t> </a:t>
            </a:r>
            <a:r>
              <a:rPr dirty="0" baseline="2777" sz="1500" spc="-187">
                <a:latin typeface="Cambria Math"/>
                <a:cs typeface="Cambria Math"/>
              </a:rPr>
              <a:t>(</a:t>
            </a:r>
            <a:r>
              <a:rPr dirty="0" sz="1000" spc="-125">
                <a:latin typeface="Cambria Math"/>
                <a:cs typeface="Cambria Math"/>
              </a:rPr>
              <a:t>𝑓𝑓</a:t>
            </a:r>
            <a:r>
              <a:rPr dirty="0" baseline="-15873" sz="1050" spc="-187">
                <a:latin typeface="Cambria Math"/>
                <a:cs typeface="Cambria Math"/>
              </a:rPr>
              <a:t>ℎ</a:t>
            </a:r>
            <a:r>
              <a:rPr dirty="0" sz="1000" spc="-125">
                <a:latin typeface="Cambria Math"/>
                <a:cs typeface="Cambria Math"/>
              </a:rPr>
              <a:t>, </a:t>
            </a:r>
            <a:r>
              <a:rPr dirty="0" sz="1000" spc="-260">
                <a:latin typeface="Cambria Math"/>
                <a:cs typeface="Cambria Math"/>
              </a:rPr>
              <a:t>𝑓𝑓</a:t>
            </a:r>
            <a:r>
              <a:rPr dirty="0" baseline="-15873" sz="1050" spc="-390">
                <a:latin typeface="Cambria Math"/>
                <a:cs typeface="Cambria Math"/>
              </a:rPr>
              <a:t>𝑔𝑔</a:t>
            </a:r>
            <a:r>
              <a:rPr dirty="0" baseline="2777" sz="1500" spc="-390">
                <a:latin typeface="Cambria Math"/>
                <a:cs typeface="Cambria Math"/>
              </a:rPr>
              <a:t>)</a:t>
            </a:r>
            <a:r>
              <a:rPr dirty="0" baseline="2777" sz="1500" spc="89">
                <a:latin typeface="Cambria Math"/>
                <a:cs typeface="Cambria Math"/>
              </a:rPr>
              <a:t> </a:t>
            </a:r>
            <a:r>
              <a:rPr dirty="0" sz="1000" spc="-5">
                <a:latin typeface="Cambria Math"/>
                <a:cs typeface="Cambria Math"/>
              </a:rPr>
              <a:t>= </a:t>
            </a:r>
            <a:r>
              <a:rPr dirty="0" sz="1000">
                <a:latin typeface="Cambria Math"/>
                <a:cs typeface="Cambria Math"/>
              </a:rPr>
              <a:t>1.9</a:t>
            </a:r>
            <a:r>
              <a:rPr dirty="0" baseline="2777" sz="1500">
                <a:latin typeface="Cambria Math"/>
                <a:cs typeface="Cambria Math"/>
              </a:rPr>
              <a:t>(</a:t>
            </a:r>
            <a:r>
              <a:rPr dirty="0" sz="1000">
                <a:latin typeface="Cambria Math"/>
                <a:cs typeface="Cambria Math"/>
              </a:rPr>
              <a:t>1.04</a:t>
            </a:r>
            <a:r>
              <a:rPr dirty="0" baseline="2777" sz="1500">
                <a:latin typeface="Cambria Math"/>
                <a:cs typeface="Cambria Math"/>
              </a:rPr>
              <a:t>)(</a:t>
            </a:r>
            <a:r>
              <a:rPr dirty="0" sz="1000">
                <a:latin typeface="Cambria Math"/>
                <a:cs typeface="Cambria Math"/>
              </a:rPr>
              <a:t>0.96</a:t>
            </a:r>
            <a:r>
              <a:rPr dirty="0" baseline="2777" sz="1500">
                <a:latin typeface="Cambria Math"/>
                <a:cs typeface="Cambria Math"/>
              </a:rPr>
              <a:t>)(</a:t>
            </a:r>
            <a:r>
              <a:rPr dirty="0" sz="1000">
                <a:latin typeface="Cambria Math"/>
                <a:cs typeface="Cambria Math"/>
              </a:rPr>
              <a:t>0.61</a:t>
            </a:r>
            <a:r>
              <a:rPr dirty="0" baseline="2777" sz="1500">
                <a:latin typeface="Cambria Math"/>
                <a:cs typeface="Cambria Math"/>
              </a:rPr>
              <a:t>)(</a:t>
            </a:r>
            <a:r>
              <a:rPr dirty="0" sz="1000">
                <a:latin typeface="Cambria Math"/>
                <a:cs typeface="Cambria Math"/>
              </a:rPr>
              <a:t>0.738</a:t>
            </a:r>
            <a:r>
              <a:rPr dirty="0" baseline="2777" sz="1500">
                <a:latin typeface="Cambria Math"/>
                <a:cs typeface="Cambria Math"/>
              </a:rPr>
              <a:t>)(</a:t>
            </a:r>
            <a:r>
              <a:rPr dirty="0" sz="1000">
                <a:latin typeface="Cambria Math"/>
                <a:cs typeface="Cambria Math"/>
              </a:rPr>
              <a:t>1</a:t>
            </a:r>
            <a:r>
              <a:rPr dirty="0" baseline="2777" sz="1500">
                <a:latin typeface="Cambria Math"/>
                <a:cs typeface="Cambria Math"/>
              </a:rPr>
              <a:t>)</a:t>
            </a:r>
            <a:r>
              <a:rPr dirty="0" baseline="27777" sz="1050">
                <a:latin typeface="Cambria Math"/>
                <a:cs typeface="Cambria Math"/>
              </a:rPr>
              <a:t>−0.118 </a:t>
            </a:r>
            <a:r>
              <a:rPr dirty="0" sz="1000" spc="-5">
                <a:latin typeface="Cambria Math"/>
                <a:cs typeface="Cambria Math"/>
              </a:rPr>
              <a:t>=</a:t>
            </a:r>
            <a:r>
              <a:rPr dirty="0" sz="1000" spc="-125">
                <a:latin typeface="Cambria Math"/>
                <a:cs typeface="Cambria Math"/>
              </a:rPr>
              <a:t> </a:t>
            </a:r>
            <a:r>
              <a:rPr dirty="0" sz="1000" spc="-5">
                <a:latin typeface="Cambria Math"/>
                <a:cs typeface="Cambria Math"/>
              </a:rPr>
              <a:t>0.852</a:t>
            </a:r>
            <a:endParaRPr sz="1000">
              <a:latin typeface="Cambria Math"/>
              <a:cs typeface="Cambria Math"/>
            </a:endParaRPr>
          </a:p>
        </p:txBody>
      </p:sp>
      <p:sp>
        <p:nvSpPr>
          <p:cNvPr id="91" name="object 91"/>
          <p:cNvSpPr txBox="1"/>
          <p:nvPr/>
        </p:nvSpPr>
        <p:spPr>
          <a:xfrm>
            <a:off x="673100" y="8424164"/>
            <a:ext cx="65722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At</a:t>
            </a:r>
            <a:r>
              <a:rPr dirty="0" sz="1000" spc="-45">
                <a:latin typeface="Times New Roman"/>
                <a:cs typeface="Times New Roman"/>
              </a:rPr>
              <a:t> </a:t>
            </a:r>
            <a:r>
              <a:rPr dirty="0" sz="1000" spc="-5">
                <a:latin typeface="Times New Roman"/>
                <a:cs typeface="Times New Roman"/>
              </a:rPr>
              <a:t>mid-span</a:t>
            </a:r>
            <a:endParaRPr sz="1000">
              <a:latin typeface="Times New Roman"/>
              <a:cs typeface="Times New Roman"/>
            </a:endParaRPr>
          </a:p>
        </p:txBody>
      </p:sp>
      <p:sp>
        <p:nvSpPr>
          <p:cNvPr id="92" name="object 92"/>
          <p:cNvSpPr txBox="1"/>
          <p:nvPr/>
        </p:nvSpPr>
        <p:spPr>
          <a:xfrm>
            <a:off x="2584545" y="8646663"/>
            <a:ext cx="2599055" cy="177800"/>
          </a:xfrm>
          <a:prstGeom prst="rect">
            <a:avLst/>
          </a:prstGeom>
        </p:spPr>
        <p:txBody>
          <a:bodyPr wrap="square" lIns="0" tIns="12065" rIns="0" bIns="0" rtlCol="0" vert="horz">
            <a:spAutoFit/>
          </a:bodyPr>
          <a:lstStyle/>
          <a:p>
            <a:pPr marL="38100">
              <a:lnSpc>
                <a:spcPct val="100000"/>
              </a:lnSpc>
              <a:spcBef>
                <a:spcPts val="95"/>
              </a:spcBef>
            </a:pPr>
            <a:r>
              <a:rPr dirty="0" sz="1000" spc="-204">
                <a:latin typeface="Cambria Math"/>
                <a:cs typeface="Cambria Math"/>
              </a:rPr>
              <a:t>𝛥𝛥</a:t>
            </a:r>
            <a:r>
              <a:rPr dirty="0" baseline="-15873" sz="1050" spc="-307">
                <a:latin typeface="Cambria Math"/>
                <a:cs typeface="Cambria Math"/>
              </a:rPr>
              <a:t>𝑐𝑐𝑔𝑔𝑒𝑒𝑒𝑒𝑑𝑑</a:t>
            </a:r>
            <a:r>
              <a:rPr dirty="0" baseline="-15873" sz="1050" spc="270">
                <a:latin typeface="Cambria Math"/>
                <a:cs typeface="Cambria Math"/>
              </a:rPr>
              <a:t> </a:t>
            </a:r>
            <a:r>
              <a:rPr dirty="0" sz="1000" spc="-5">
                <a:latin typeface="Cambria Math"/>
                <a:cs typeface="Cambria Math"/>
              </a:rPr>
              <a:t>= </a:t>
            </a:r>
            <a:r>
              <a:rPr dirty="0" baseline="2777" sz="1500" spc="-89">
                <a:latin typeface="Cambria Math"/>
                <a:cs typeface="Cambria Math"/>
              </a:rPr>
              <a:t>(</a:t>
            </a:r>
            <a:r>
              <a:rPr dirty="0" sz="1000" spc="-60">
                <a:latin typeface="Cambria Math"/>
                <a:cs typeface="Cambria Math"/>
              </a:rPr>
              <a:t>0.852</a:t>
            </a:r>
            <a:r>
              <a:rPr dirty="0" baseline="2777" sz="1500" spc="-89">
                <a:latin typeface="Cambria Math"/>
                <a:cs typeface="Cambria Math"/>
              </a:rPr>
              <a:t>)(</a:t>
            </a:r>
            <a:r>
              <a:rPr dirty="0" sz="1000" spc="-60">
                <a:latin typeface="Cambria Math"/>
                <a:cs typeface="Cambria Math"/>
              </a:rPr>
              <a:t>6.897𝑠𝑠𝑠𝑠 </a:t>
            </a:r>
            <a:r>
              <a:rPr dirty="0" sz="1000" spc="-5">
                <a:latin typeface="Cambria Math"/>
                <a:cs typeface="Cambria Math"/>
              </a:rPr>
              <a:t>− </a:t>
            </a:r>
            <a:r>
              <a:rPr dirty="0" sz="1000" spc="-110">
                <a:latin typeface="Cambria Math"/>
                <a:cs typeface="Cambria Math"/>
              </a:rPr>
              <a:t>3.80𝑠𝑠𝑠𝑠</a:t>
            </a:r>
            <a:r>
              <a:rPr dirty="0" baseline="2777" sz="1500" spc="-165">
                <a:latin typeface="Cambria Math"/>
                <a:cs typeface="Cambria Math"/>
              </a:rPr>
              <a:t>) </a:t>
            </a:r>
            <a:r>
              <a:rPr dirty="0" sz="1000" spc="-5">
                <a:latin typeface="Cambria Math"/>
                <a:cs typeface="Cambria Math"/>
              </a:rPr>
              <a:t>=</a:t>
            </a:r>
            <a:r>
              <a:rPr dirty="0" sz="1000" spc="25">
                <a:latin typeface="Cambria Math"/>
                <a:cs typeface="Cambria Math"/>
              </a:rPr>
              <a:t> </a:t>
            </a:r>
            <a:r>
              <a:rPr dirty="0" sz="1000" spc="-114">
                <a:latin typeface="Cambria Math"/>
                <a:cs typeface="Cambria Math"/>
              </a:rPr>
              <a:t>2.639𝑠𝑠𝑠𝑠</a:t>
            </a:r>
            <a:endParaRPr sz="1000">
              <a:latin typeface="Cambria Math"/>
              <a:cs typeface="Cambria Math"/>
            </a:endParaRPr>
          </a:p>
        </p:txBody>
      </p:sp>
      <p:sp>
        <p:nvSpPr>
          <p:cNvPr id="93" name="object 93"/>
          <p:cNvSpPr txBox="1"/>
          <p:nvPr/>
        </p:nvSpPr>
        <p:spPr>
          <a:xfrm>
            <a:off x="673197" y="8885990"/>
            <a:ext cx="84201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At end </a:t>
            </a:r>
            <a:r>
              <a:rPr dirty="0" sz="1000">
                <a:latin typeface="Times New Roman"/>
                <a:cs typeface="Times New Roman"/>
              </a:rPr>
              <a:t>of</a:t>
            </a:r>
            <a:r>
              <a:rPr dirty="0" sz="1000" spc="-40">
                <a:latin typeface="Times New Roman"/>
                <a:cs typeface="Times New Roman"/>
              </a:rPr>
              <a:t> </a:t>
            </a:r>
            <a:r>
              <a:rPr dirty="0" sz="1000" spc="-5">
                <a:latin typeface="Times New Roman"/>
                <a:cs typeface="Times New Roman"/>
              </a:rPr>
              <a:t>girder</a:t>
            </a:r>
            <a:endParaRPr sz="1000">
              <a:latin typeface="Times New Roman"/>
              <a:cs typeface="Times New Roman"/>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5000" y="438403"/>
            <a:ext cx="6479540" cy="1320800"/>
          </a:xfrm>
          <a:prstGeom prst="rect">
            <a:avLst/>
          </a:prstGeom>
        </p:spPr>
        <p:txBody>
          <a:bodyPr wrap="square" lIns="0" tIns="12700" rIns="0" bIns="0" rtlCol="0" vert="horz">
            <a:spAutoFit/>
          </a:bodyPr>
          <a:lstStyle/>
          <a:p>
            <a:pPr marL="325882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0">
                <a:latin typeface="Times New Roman"/>
                <a:cs typeface="Times New Roman"/>
              </a:rPr>
              <a:t> </a:t>
            </a:r>
            <a:r>
              <a:rPr dirty="0" sz="800" spc="-5">
                <a:latin typeface="Times New Roman"/>
                <a:cs typeface="Times New Roman"/>
              </a:rPr>
              <a:t>(11/16/2022)</a:t>
            </a:r>
            <a:endParaRPr sz="8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gn="ctr" marL="19050">
              <a:lnSpc>
                <a:spcPct val="100000"/>
              </a:lnSpc>
              <a:spcBef>
                <a:spcPts val="565"/>
              </a:spcBef>
            </a:pPr>
            <a:r>
              <a:rPr dirty="0" sz="1000" spc="-204">
                <a:latin typeface="Cambria Math"/>
                <a:cs typeface="Cambria Math"/>
              </a:rPr>
              <a:t>𝛥𝛥</a:t>
            </a:r>
            <a:r>
              <a:rPr dirty="0" baseline="-15873" sz="1050" spc="-307">
                <a:latin typeface="Cambria Math"/>
                <a:cs typeface="Cambria Math"/>
              </a:rPr>
              <a:t>𝑐𝑐𝑔𝑔𝑒𝑒𝑒𝑒𝑑𝑑</a:t>
            </a:r>
            <a:r>
              <a:rPr dirty="0" baseline="-15873" sz="1050" spc="270">
                <a:latin typeface="Cambria Math"/>
                <a:cs typeface="Cambria Math"/>
              </a:rPr>
              <a:t> </a:t>
            </a:r>
            <a:r>
              <a:rPr dirty="0" sz="1000" spc="-5">
                <a:latin typeface="Cambria Math"/>
                <a:cs typeface="Cambria Math"/>
              </a:rPr>
              <a:t>= </a:t>
            </a:r>
            <a:r>
              <a:rPr dirty="0" baseline="2777" sz="1500" spc="-89">
                <a:latin typeface="Cambria Math"/>
                <a:cs typeface="Cambria Math"/>
              </a:rPr>
              <a:t>(</a:t>
            </a:r>
            <a:r>
              <a:rPr dirty="0" sz="1000" spc="-60">
                <a:latin typeface="Cambria Math"/>
                <a:cs typeface="Cambria Math"/>
              </a:rPr>
              <a:t>0.852</a:t>
            </a:r>
            <a:r>
              <a:rPr dirty="0" baseline="2777" sz="1500" spc="-89">
                <a:latin typeface="Cambria Math"/>
                <a:cs typeface="Cambria Math"/>
              </a:rPr>
              <a:t>)(</a:t>
            </a:r>
            <a:r>
              <a:rPr dirty="0" sz="1000" spc="-60">
                <a:latin typeface="Cambria Math"/>
                <a:cs typeface="Cambria Math"/>
              </a:rPr>
              <a:t>−0.263𝑠𝑠𝑠𝑠 </a:t>
            </a:r>
            <a:r>
              <a:rPr dirty="0" sz="1000" spc="-5">
                <a:latin typeface="Cambria Math"/>
                <a:cs typeface="Cambria Math"/>
              </a:rPr>
              <a:t>+ 0. </a:t>
            </a:r>
            <a:r>
              <a:rPr dirty="0" sz="1000" spc="-110">
                <a:latin typeface="Cambria Math"/>
                <a:cs typeface="Cambria Math"/>
              </a:rPr>
              <a:t>.130𝑠𝑠𝑠𝑠</a:t>
            </a:r>
            <a:r>
              <a:rPr dirty="0" baseline="2777" sz="1500" spc="-165">
                <a:latin typeface="Cambria Math"/>
                <a:cs typeface="Cambria Math"/>
              </a:rPr>
              <a:t>) </a:t>
            </a:r>
            <a:r>
              <a:rPr dirty="0" sz="1000" spc="-5">
                <a:latin typeface="Cambria Math"/>
                <a:cs typeface="Cambria Math"/>
              </a:rPr>
              <a:t>=</a:t>
            </a:r>
            <a:r>
              <a:rPr dirty="0" sz="1000" spc="-25">
                <a:latin typeface="Cambria Math"/>
                <a:cs typeface="Cambria Math"/>
              </a:rPr>
              <a:t> </a:t>
            </a:r>
            <a:r>
              <a:rPr dirty="0" sz="1000" spc="-100">
                <a:latin typeface="Cambria Math"/>
                <a:cs typeface="Cambria Math"/>
              </a:rPr>
              <a:t>−0.113𝑠𝑠𝑠𝑠</a:t>
            </a:r>
            <a:endParaRPr sz="1000">
              <a:latin typeface="Cambria Math"/>
              <a:cs typeface="Cambria Math"/>
            </a:endParaRPr>
          </a:p>
          <a:p>
            <a:pPr marL="50800">
              <a:lnSpc>
                <a:spcPct val="100000"/>
              </a:lnSpc>
              <a:spcBef>
                <a:spcPts val="670"/>
              </a:spcBef>
            </a:pPr>
            <a:r>
              <a:rPr dirty="0" sz="1000" spc="-5">
                <a:latin typeface="Times New Roman"/>
                <a:cs typeface="Times New Roman"/>
              </a:rPr>
              <a:t>Girder deflection in the hauling</a:t>
            </a:r>
            <a:r>
              <a:rPr dirty="0" sz="1000" spc="20">
                <a:latin typeface="Times New Roman"/>
                <a:cs typeface="Times New Roman"/>
              </a:rPr>
              <a:t> </a:t>
            </a:r>
            <a:r>
              <a:rPr dirty="0" sz="1000" spc="-5">
                <a:latin typeface="Times New Roman"/>
                <a:cs typeface="Times New Roman"/>
              </a:rPr>
              <a:t>configuration</a:t>
            </a:r>
            <a:endParaRPr sz="1000">
              <a:latin typeface="Times New Roman"/>
              <a:cs typeface="Times New Roman"/>
            </a:endParaRPr>
          </a:p>
          <a:p>
            <a:pPr algn="ctr" marL="20320">
              <a:lnSpc>
                <a:spcPct val="100000"/>
              </a:lnSpc>
              <a:spcBef>
                <a:spcPts val="565"/>
              </a:spcBef>
            </a:pPr>
            <a:r>
              <a:rPr dirty="0" sz="1000" spc="-215">
                <a:latin typeface="Cambria Math"/>
                <a:cs typeface="Cambria Math"/>
              </a:rPr>
              <a:t>𝐿𝐿</a:t>
            </a:r>
            <a:r>
              <a:rPr dirty="0" baseline="-15873" sz="1050" spc="-322">
                <a:latin typeface="Cambria Math"/>
                <a:cs typeface="Cambria Math"/>
              </a:rPr>
              <a:t>𝑠𝑠</a:t>
            </a:r>
            <a:r>
              <a:rPr dirty="0" baseline="-15873" sz="1050" spc="262">
                <a:latin typeface="Cambria Math"/>
                <a:cs typeface="Cambria Math"/>
              </a:rPr>
              <a:t> </a:t>
            </a:r>
            <a:r>
              <a:rPr dirty="0" sz="1000" spc="-5">
                <a:latin typeface="Cambria Math"/>
                <a:cs typeface="Cambria Math"/>
              </a:rPr>
              <a:t>= </a:t>
            </a:r>
            <a:r>
              <a:rPr dirty="0" sz="1000" spc="-120">
                <a:latin typeface="Cambria Math"/>
                <a:cs typeface="Cambria Math"/>
              </a:rPr>
              <a:t>162.995𝑓𝑓𝑓𝑓 </a:t>
            </a:r>
            <a:r>
              <a:rPr dirty="0" sz="1000" spc="-5">
                <a:latin typeface="Cambria Math"/>
                <a:cs typeface="Cambria Math"/>
              </a:rPr>
              <a:t>− </a:t>
            </a:r>
            <a:r>
              <a:rPr dirty="0" sz="1000" spc="-105">
                <a:latin typeface="Cambria Math"/>
                <a:cs typeface="Cambria Math"/>
              </a:rPr>
              <a:t>2</a:t>
            </a:r>
            <a:r>
              <a:rPr dirty="0" baseline="2777" sz="1500" spc="-157">
                <a:latin typeface="Cambria Math"/>
                <a:cs typeface="Cambria Math"/>
              </a:rPr>
              <a:t>(</a:t>
            </a:r>
            <a:r>
              <a:rPr dirty="0" sz="1000" spc="-105">
                <a:latin typeface="Cambria Math"/>
                <a:cs typeface="Cambria Math"/>
              </a:rPr>
              <a:t>13.67𝑓𝑓𝑓𝑓</a:t>
            </a:r>
            <a:r>
              <a:rPr dirty="0" baseline="2777" sz="1500" spc="-157">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130">
                <a:latin typeface="Cambria Math"/>
                <a:cs typeface="Cambria Math"/>
              </a:rPr>
              <a:t>135.66𝑓𝑓𝑓𝑓</a:t>
            </a:r>
            <a:endParaRPr sz="1000">
              <a:latin typeface="Cambria Math"/>
              <a:cs typeface="Cambria Math"/>
            </a:endParaRPr>
          </a:p>
          <a:p>
            <a:pPr marL="50800">
              <a:lnSpc>
                <a:spcPct val="100000"/>
              </a:lnSpc>
              <a:spcBef>
                <a:spcPts val="565"/>
              </a:spcBef>
            </a:pPr>
            <a:r>
              <a:rPr dirty="0" sz="1000" spc="-5">
                <a:latin typeface="Times New Roman"/>
                <a:cs typeface="Times New Roman"/>
              </a:rPr>
              <a:t>Mid-span</a:t>
            </a:r>
            <a:r>
              <a:rPr dirty="0" sz="1000">
                <a:latin typeface="Times New Roman"/>
                <a:cs typeface="Times New Roman"/>
              </a:rPr>
              <a:t> </a:t>
            </a:r>
            <a:r>
              <a:rPr dirty="0" sz="1000" spc="-5">
                <a:latin typeface="Times New Roman"/>
                <a:cs typeface="Times New Roman"/>
              </a:rPr>
              <a:t>deflection</a:t>
            </a:r>
            <a:endParaRPr sz="1000">
              <a:latin typeface="Times New Roman"/>
              <a:cs typeface="Times New Roman"/>
            </a:endParaRPr>
          </a:p>
        </p:txBody>
      </p:sp>
      <p:sp>
        <p:nvSpPr>
          <p:cNvPr id="3" name="object 3"/>
          <p:cNvSpPr txBox="1"/>
          <p:nvPr/>
        </p:nvSpPr>
        <p:spPr>
          <a:xfrm>
            <a:off x="924560" y="1970024"/>
            <a:ext cx="8382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𝑔𝑔</a:t>
            </a:r>
            <a:endParaRPr sz="700">
              <a:latin typeface="Cambria Math"/>
              <a:cs typeface="Cambria Math"/>
            </a:endParaRPr>
          </a:p>
        </p:txBody>
      </p:sp>
      <p:sp>
        <p:nvSpPr>
          <p:cNvPr id="4" name="object 4"/>
          <p:cNvSpPr txBox="1"/>
          <p:nvPr/>
        </p:nvSpPr>
        <p:spPr>
          <a:xfrm>
            <a:off x="852845" y="1905982"/>
            <a:ext cx="25590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17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5" name="object 5"/>
          <p:cNvSpPr/>
          <p:nvPr/>
        </p:nvSpPr>
        <p:spPr>
          <a:xfrm>
            <a:off x="1130808" y="2009400"/>
            <a:ext cx="437515" cy="0"/>
          </a:xfrm>
          <a:custGeom>
            <a:avLst/>
            <a:gdLst/>
            <a:ahLst/>
            <a:cxnLst/>
            <a:rect l="l" t="t" r="r" b="b"/>
            <a:pathLst>
              <a:path w="437515" h="0">
                <a:moveTo>
                  <a:pt x="0" y="0"/>
                </a:moveTo>
                <a:lnTo>
                  <a:pt x="437388" y="0"/>
                </a:lnTo>
              </a:path>
            </a:pathLst>
          </a:custGeom>
          <a:ln w="7607">
            <a:solidFill>
              <a:srgbClr val="000000"/>
            </a:solidFill>
          </a:ln>
        </p:spPr>
        <p:txBody>
          <a:bodyPr wrap="square" lIns="0" tIns="0" rIns="0" bIns="0" rtlCol="0"/>
          <a:lstStyle/>
          <a:p/>
        </p:txBody>
      </p:sp>
      <p:sp>
        <p:nvSpPr>
          <p:cNvPr id="6" name="object 6"/>
          <p:cNvSpPr txBox="1"/>
          <p:nvPr/>
        </p:nvSpPr>
        <p:spPr>
          <a:xfrm>
            <a:off x="1296924" y="1832864"/>
            <a:ext cx="601345" cy="177800"/>
          </a:xfrm>
          <a:prstGeom prst="rect">
            <a:avLst/>
          </a:prstGeom>
        </p:spPr>
        <p:txBody>
          <a:bodyPr wrap="square" lIns="0" tIns="12065" rIns="0" bIns="0" rtlCol="0" vert="horz">
            <a:spAutoFit/>
          </a:bodyPr>
          <a:lstStyle/>
          <a:p>
            <a:pPr marL="38100">
              <a:lnSpc>
                <a:spcPct val="100000"/>
              </a:lnSpc>
              <a:spcBef>
                <a:spcPts val="95"/>
              </a:spcBef>
            </a:pPr>
            <a:r>
              <a:rPr dirty="0" sz="700" spc="-200">
                <a:latin typeface="Cambria Math"/>
                <a:cs typeface="Cambria Math"/>
              </a:rPr>
              <a:t>𝑔𝑔</a:t>
            </a:r>
            <a:r>
              <a:rPr dirty="0" sz="700" spc="395">
                <a:latin typeface="Cambria Math"/>
                <a:cs typeface="Cambria Math"/>
              </a:rPr>
              <a:t> </a:t>
            </a:r>
            <a:r>
              <a:rPr dirty="0" sz="700" spc="-155">
                <a:latin typeface="Cambria Math"/>
                <a:cs typeface="Cambria Math"/>
              </a:rPr>
              <a:t>𝑠𝑠</a:t>
            </a:r>
            <a:r>
              <a:rPr dirty="0" sz="700" spc="509">
                <a:latin typeface="Cambria Math"/>
                <a:cs typeface="Cambria Math"/>
              </a:rPr>
              <a:t> </a:t>
            </a:r>
            <a:r>
              <a:rPr dirty="0" baseline="-33333" sz="1500" spc="-7">
                <a:latin typeface="Cambria Math"/>
                <a:cs typeface="Cambria Math"/>
              </a:rPr>
              <a:t>−</a:t>
            </a:r>
            <a:r>
              <a:rPr dirty="0" baseline="-33333" sz="1500" spc="262">
                <a:latin typeface="Cambria Math"/>
                <a:cs typeface="Cambria Math"/>
              </a:rPr>
              <a:t> </a:t>
            </a:r>
            <a:r>
              <a:rPr dirty="0" sz="700" spc="-200">
                <a:latin typeface="Cambria Math"/>
                <a:cs typeface="Cambria Math"/>
              </a:rPr>
              <a:t>𝑔𝑔</a:t>
            </a:r>
            <a:endParaRPr sz="700">
              <a:latin typeface="Cambria Math"/>
              <a:cs typeface="Cambria Math"/>
            </a:endParaRPr>
          </a:p>
        </p:txBody>
      </p:sp>
      <p:sp>
        <p:nvSpPr>
          <p:cNvPr id="7" name="object 7"/>
          <p:cNvSpPr txBox="1"/>
          <p:nvPr/>
        </p:nvSpPr>
        <p:spPr>
          <a:xfrm>
            <a:off x="1131857" y="1806972"/>
            <a:ext cx="1026160" cy="177800"/>
          </a:xfrm>
          <a:prstGeom prst="rect">
            <a:avLst/>
          </a:prstGeom>
        </p:spPr>
        <p:txBody>
          <a:bodyPr wrap="square" lIns="0" tIns="12065" rIns="0" bIns="0" rtlCol="0" vert="horz">
            <a:spAutoFit/>
          </a:bodyPr>
          <a:lstStyle/>
          <a:p>
            <a:pPr marL="50800">
              <a:lnSpc>
                <a:spcPct val="100000"/>
              </a:lnSpc>
              <a:spcBef>
                <a:spcPts val="95"/>
              </a:spcBef>
              <a:tabLst>
                <a:tab pos="588645" algn="l"/>
              </a:tabLst>
            </a:pPr>
            <a:r>
              <a:rPr dirty="0" sz="1000" spc="-245">
                <a:latin typeface="Cambria Math"/>
                <a:cs typeface="Cambria Math"/>
              </a:rPr>
              <a:t>5𝑤𝑤</a:t>
            </a:r>
            <a:r>
              <a:rPr dirty="0" sz="1000" spc="180">
                <a:latin typeface="Cambria Math"/>
                <a:cs typeface="Cambria Math"/>
              </a:rPr>
              <a:t> </a:t>
            </a:r>
            <a:r>
              <a:rPr dirty="0" sz="1000" spc="-195">
                <a:latin typeface="Cambria Math"/>
                <a:cs typeface="Cambria Math"/>
              </a:rPr>
              <a:t>𝐿𝐿</a:t>
            </a:r>
            <a:r>
              <a:rPr dirty="0" baseline="27777" sz="1050" spc="-292">
                <a:latin typeface="Cambria Math"/>
                <a:cs typeface="Cambria Math"/>
              </a:rPr>
              <a:t>4	</a:t>
            </a:r>
            <a:r>
              <a:rPr dirty="0" sz="1000" spc="-375">
                <a:latin typeface="Cambria Math"/>
                <a:cs typeface="Cambria Math"/>
              </a:rPr>
              <a:t>𝑤𝑤</a:t>
            </a:r>
            <a:r>
              <a:rPr dirty="0" sz="1000" spc="150">
                <a:latin typeface="Cambria Math"/>
                <a:cs typeface="Cambria Math"/>
              </a:rPr>
              <a:t> </a:t>
            </a:r>
            <a:r>
              <a:rPr dirty="0" sz="1000" spc="-204">
                <a:latin typeface="Cambria Math"/>
                <a:cs typeface="Cambria Math"/>
              </a:rPr>
              <a:t>𝐴𝐴</a:t>
            </a:r>
            <a:r>
              <a:rPr dirty="0" baseline="27777" sz="1050" spc="-307">
                <a:latin typeface="Cambria Math"/>
                <a:cs typeface="Cambria Math"/>
              </a:rPr>
              <a:t>2</a:t>
            </a:r>
            <a:r>
              <a:rPr dirty="0" sz="1000" spc="-204">
                <a:latin typeface="Cambria Math"/>
                <a:cs typeface="Cambria Math"/>
              </a:rPr>
              <a:t>𝐿𝐿</a:t>
            </a:r>
            <a:r>
              <a:rPr dirty="0" baseline="27777" sz="1050" spc="-307">
                <a:latin typeface="Cambria Math"/>
                <a:cs typeface="Cambria Math"/>
              </a:rPr>
              <a:t>2</a:t>
            </a:r>
            <a:endParaRPr baseline="27777" sz="1050">
              <a:latin typeface="Cambria Math"/>
              <a:cs typeface="Cambria Math"/>
            </a:endParaRPr>
          </a:p>
        </p:txBody>
      </p:sp>
      <p:sp>
        <p:nvSpPr>
          <p:cNvPr id="8" name="object 8"/>
          <p:cNvSpPr/>
          <p:nvPr/>
        </p:nvSpPr>
        <p:spPr>
          <a:xfrm>
            <a:off x="1720595" y="2009400"/>
            <a:ext cx="394970" cy="0"/>
          </a:xfrm>
          <a:custGeom>
            <a:avLst/>
            <a:gdLst/>
            <a:ahLst/>
            <a:cxnLst/>
            <a:rect l="l" t="t" r="r" b="b"/>
            <a:pathLst>
              <a:path w="394969" h="0">
                <a:moveTo>
                  <a:pt x="0" y="0"/>
                </a:moveTo>
                <a:lnTo>
                  <a:pt x="394728" y="0"/>
                </a:lnTo>
              </a:path>
            </a:pathLst>
          </a:custGeom>
          <a:ln w="7607">
            <a:solidFill>
              <a:srgbClr val="000000"/>
            </a:solidFill>
          </a:ln>
        </p:spPr>
        <p:txBody>
          <a:bodyPr wrap="square" lIns="0" tIns="0" rIns="0" bIns="0" rtlCol="0"/>
          <a:lstStyle/>
          <a:p/>
        </p:txBody>
      </p:sp>
      <p:sp>
        <p:nvSpPr>
          <p:cNvPr id="9" name="object 9"/>
          <p:cNvSpPr/>
          <p:nvPr/>
        </p:nvSpPr>
        <p:spPr>
          <a:xfrm>
            <a:off x="2328672" y="2009400"/>
            <a:ext cx="1807845" cy="0"/>
          </a:xfrm>
          <a:custGeom>
            <a:avLst/>
            <a:gdLst/>
            <a:ahLst/>
            <a:cxnLst/>
            <a:rect l="l" t="t" r="r" b="b"/>
            <a:pathLst>
              <a:path w="1807845" h="0">
                <a:moveTo>
                  <a:pt x="0" y="0"/>
                </a:moveTo>
                <a:lnTo>
                  <a:pt x="1807476" y="0"/>
                </a:lnTo>
              </a:path>
            </a:pathLst>
          </a:custGeom>
          <a:ln w="7607">
            <a:solidFill>
              <a:srgbClr val="000000"/>
            </a:solidFill>
          </a:ln>
        </p:spPr>
        <p:txBody>
          <a:bodyPr wrap="square" lIns="0" tIns="0" rIns="0" bIns="0" rtlCol="0"/>
          <a:lstStyle/>
          <a:p/>
        </p:txBody>
      </p:sp>
      <p:sp>
        <p:nvSpPr>
          <p:cNvPr id="10" name="object 10"/>
          <p:cNvSpPr/>
          <p:nvPr/>
        </p:nvSpPr>
        <p:spPr>
          <a:xfrm>
            <a:off x="4287011" y="2009400"/>
            <a:ext cx="1946275" cy="0"/>
          </a:xfrm>
          <a:custGeom>
            <a:avLst/>
            <a:gdLst/>
            <a:ahLst/>
            <a:cxnLst/>
            <a:rect l="l" t="t" r="r" b="b"/>
            <a:pathLst>
              <a:path w="1946275" h="0">
                <a:moveTo>
                  <a:pt x="0" y="0"/>
                </a:moveTo>
                <a:lnTo>
                  <a:pt x="1946135" y="0"/>
                </a:lnTo>
              </a:path>
            </a:pathLst>
          </a:custGeom>
          <a:ln w="7607">
            <a:solidFill>
              <a:srgbClr val="000000"/>
            </a:solidFill>
          </a:ln>
        </p:spPr>
        <p:txBody>
          <a:bodyPr wrap="square" lIns="0" tIns="0" rIns="0" bIns="0" rtlCol="0"/>
          <a:lstStyle/>
          <a:p/>
        </p:txBody>
      </p:sp>
      <p:sp>
        <p:nvSpPr>
          <p:cNvPr id="11" name="object 11"/>
          <p:cNvSpPr txBox="1"/>
          <p:nvPr/>
        </p:nvSpPr>
        <p:spPr>
          <a:xfrm>
            <a:off x="2012695" y="1906015"/>
            <a:ext cx="4401820" cy="177800"/>
          </a:xfrm>
          <a:prstGeom prst="rect">
            <a:avLst/>
          </a:prstGeom>
        </p:spPr>
        <p:txBody>
          <a:bodyPr wrap="square" lIns="0" tIns="12065" rIns="0" bIns="0" rtlCol="0" vert="horz">
            <a:spAutoFit/>
          </a:bodyPr>
          <a:lstStyle/>
          <a:p>
            <a:pPr marL="50800">
              <a:lnSpc>
                <a:spcPct val="100000"/>
              </a:lnSpc>
              <a:spcBef>
                <a:spcPts val="95"/>
              </a:spcBef>
              <a:tabLst>
                <a:tab pos="2150745" algn="l"/>
                <a:tab pos="4221480" algn="l"/>
              </a:tabLst>
            </a:pPr>
            <a:r>
              <a:rPr dirty="0" baseline="47619" sz="1050" spc="-232">
                <a:latin typeface="Cambria Math"/>
                <a:cs typeface="Cambria Math"/>
              </a:rPr>
              <a:t>𝑠𝑠</a:t>
            </a:r>
            <a:r>
              <a:rPr dirty="0" baseline="47619" sz="1050" spc="277">
                <a:latin typeface="Cambria Math"/>
                <a:cs typeface="Cambria Math"/>
              </a:rPr>
              <a:t> </a:t>
            </a:r>
            <a:r>
              <a:rPr dirty="0" sz="1000" spc="-5">
                <a:latin typeface="Cambria Math"/>
                <a:cs typeface="Cambria Math"/>
              </a:rPr>
              <a:t>=</a:t>
            </a:r>
            <a:r>
              <a:rPr dirty="0" sz="1000" spc="60">
                <a:latin typeface="Cambria Math"/>
                <a:cs typeface="Cambria Math"/>
              </a:rPr>
              <a:t> </a:t>
            </a:r>
            <a:r>
              <a:rPr dirty="0" sz="1000" spc="-420">
                <a:latin typeface="Cambria Math"/>
                <a:cs typeface="Cambria Math"/>
              </a:rPr>
              <a:t>�	</a:t>
            </a:r>
            <a:r>
              <a:rPr dirty="0" sz="1000" spc="-5">
                <a:latin typeface="Cambria Math"/>
                <a:cs typeface="Cambria Math"/>
              </a:rPr>
              <a:t>−	</a:t>
            </a:r>
            <a:r>
              <a:rPr dirty="0" sz="1000" spc="-420">
                <a:latin typeface="Cambria Math"/>
                <a:cs typeface="Cambria Math"/>
              </a:rPr>
              <a:t>�</a:t>
            </a:r>
            <a:r>
              <a:rPr dirty="0" sz="1000" spc="-135">
                <a:latin typeface="Cambria Math"/>
                <a:cs typeface="Cambria Math"/>
              </a:rPr>
              <a:t> </a:t>
            </a:r>
            <a:r>
              <a:rPr dirty="0" sz="1000" spc="-375">
                <a:latin typeface="Cambria Math"/>
                <a:cs typeface="Cambria Math"/>
              </a:rPr>
              <a:t>�</a:t>
            </a:r>
            <a:endParaRPr sz="1000">
              <a:latin typeface="Cambria Math"/>
              <a:cs typeface="Cambria Math"/>
            </a:endParaRPr>
          </a:p>
        </p:txBody>
      </p:sp>
      <p:sp>
        <p:nvSpPr>
          <p:cNvPr id="12" name="object 12"/>
          <p:cNvSpPr txBox="1"/>
          <p:nvPr/>
        </p:nvSpPr>
        <p:spPr>
          <a:xfrm>
            <a:off x="2468414" y="1808490"/>
            <a:ext cx="4411345" cy="177800"/>
          </a:xfrm>
          <a:prstGeom prst="rect">
            <a:avLst/>
          </a:prstGeom>
        </p:spPr>
        <p:txBody>
          <a:bodyPr wrap="square" lIns="0" tIns="12065" rIns="0" bIns="0" rtlCol="0" vert="horz">
            <a:spAutoFit/>
          </a:bodyPr>
          <a:lstStyle/>
          <a:p>
            <a:pPr marL="50800">
              <a:lnSpc>
                <a:spcPct val="100000"/>
              </a:lnSpc>
              <a:spcBef>
                <a:spcPts val="95"/>
              </a:spcBef>
              <a:tabLst>
                <a:tab pos="1818005" algn="l"/>
                <a:tab pos="3907790" algn="l"/>
              </a:tabLst>
            </a:pPr>
            <a:r>
              <a:rPr dirty="0" sz="1000" spc="-114">
                <a:latin typeface="Cambria Math"/>
                <a:cs typeface="Cambria Math"/>
              </a:rPr>
              <a:t>5</a:t>
            </a:r>
            <a:r>
              <a:rPr dirty="0" baseline="2777" sz="1500" spc="-172">
                <a:latin typeface="Cambria Math"/>
                <a:cs typeface="Cambria Math"/>
              </a:rPr>
              <a:t>(</a:t>
            </a:r>
            <a:r>
              <a:rPr dirty="0" sz="1000" spc="-114">
                <a:latin typeface="Cambria Math"/>
                <a:cs typeface="Cambria Math"/>
              </a:rPr>
              <a:t>−1.058𝑘𝑘𝑘𝑘𝑓𝑓</a:t>
            </a:r>
            <a:r>
              <a:rPr dirty="0" baseline="2777" sz="1500" spc="-172">
                <a:latin typeface="Cambria Math"/>
                <a:cs typeface="Cambria Math"/>
              </a:rPr>
              <a:t>)(</a:t>
            </a:r>
            <a:r>
              <a:rPr dirty="0" sz="1000" spc="-114">
                <a:latin typeface="Cambria Math"/>
                <a:cs typeface="Cambria Math"/>
              </a:rPr>
              <a:t>135.66𝑓𝑓𝑓𝑓</a:t>
            </a:r>
            <a:r>
              <a:rPr dirty="0" baseline="2777" sz="1500" spc="-172">
                <a:latin typeface="Cambria Math"/>
                <a:cs typeface="Cambria Math"/>
              </a:rPr>
              <a:t>)</a:t>
            </a:r>
            <a:r>
              <a:rPr dirty="0" baseline="27777" sz="1050" spc="-172">
                <a:latin typeface="Cambria Math"/>
                <a:cs typeface="Cambria Math"/>
              </a:rPr>
              <a:t>4	</a:t>
            </a:r>
            <a:r>
              <a:rPr dirty="0" baseline="2777" sz="1500" spc="-172">
                <a:latin typeface="Cambria Math"/>
                <a:cs typeface="Cambria Math"/>
              </a:rPr>
              <a:t>(</a:t>
            </a:r>
            <a:r>
              <a:rPr dirty="0" sz="1000" spc="-114">
                <a:latin typeface="Cambria Math"/>
                <a:cs typeface="Cambria Math"/>
              </a:rPr>
              <a:t>−1.058𝑘𝑘𝑘𝑘𝑓𝑓</a:t>
            </a:r>
            <a:r>
              <a:rPr dirty="0" baseline="2777" sz="1500" spc="-172">
                <a:latin typeface="Cambria Math"/>
                <a:cs typeface="Cambria Math"/>
              </a:rPr>
              <a:t>)(</a:t>
            </a:r>
            <a:r>
              <a:rPr dirty="0" sz="1000" spc="-114">
                <a:latin typeface="Cambria Math"/>
                <a:cs typeface="Cambria Math"/>
              </a:rPr>
              <a:t>13.67𝑓𝑓𝑓𝑓</a:t>
            </a:r>
            <a:r>
              <a:rPr dirty="0" baseline="2777" sz="1500" spc="-172">
                <a:latin typeface="Cambria Math"/>
                <a:cs typeface="Cambria Math"/>
              </a:rPr>
              <a:t>)</a:t>
            </a:r>
            <a:r>
              <a:rPr dirty="0" baseline="27777" sz="1050" spc="-172">
                <a:latin typeface="Cambria Math"/>
                <a:cs typeface="Cambria Math"/>
              </a:rPr>
              <a:t>2</a:t>
            </a:r>
            <a:r>
              <a:rPr dirty="0" baseline="2777" sz="1500" spc="-172">
                <a:latin typeface="Cambria Math"/>
                <a:cs typeface="Cambria Math"/>
              </a:rPr>
              <a:t>(</a:t>
            </a:r>
            <a:r>
              <a:rPr dirty="0" sz="1000" spc="-114">
                <a:latin typeface="Cambria Math"/>
                <a:cs typeface="Cambria Math"/>
              </a:rPr>
              <a:t>135.66𝑓𝑓𝑓𝑓</a:t>
            </a:r>
            <a:r>
              <a:rPr dirty="0" baseline="2777" sz="1500" spc="-172">
                <a:latin typeface="Cambria Math"/>
                <a:cs typeface="Cambria Math"/>
              </a:rPr>
              <a:t>)</a:t>
            </a:r>
            <a:r>
              <a:rPr dirty="0" baseline="27777" sz="1050" spc="-172">
                <a:latin typeface="Cambria Math"/>
                <a:cs typeface="Cambria Math"/>
              </a:rPr>
              <a:t>2	</a:t>
            </a:r>
            <a:r>
              <a:rPr dirty="0" sz="1000" spc="-100">
                <a:latin typeface="Cambria Math"/>
                <a:cs typeface="Cambria Math"/>
              </a:rPr>
              <a:t>1728𝑠𝑠𝑠𝑠</a:t>
            </a:r>
            <a:r>
              <a:rPr dirty="0" baseline="27777" sz="1050" spc="-150">
                <a:latin typeface="Cambria Math"/>
                <a:cs typeface="Cambria Math"/>
              </a:rPr>
              <a:t>3</a:t>
            </a:r>
            <a:endParaRPr baseline="27777" sz="1050">
              <a:latin typeface="Cambria Math"/>
              <a:cs typeface="Cambria Math"/>
            </a:endParaRPr>
          </a:p>
        </p:txBody>
      </p:sp>
      <p:sp>
        <p:nvSpPr>
          <p:cNvPr id="13" name="object 13"/>
          <p:cNvSpPr/>
          <p:nvPr/>
        </p:nvSpPr>
        <p:spPr>
          <a:xfrm>
            <a:off x="6376415" y="2009400"/>
            <a:ext cx="457200" cy="0"/>
          </a:xfrm>
          <a:custGeom>
            <a:avLst/>
            <a:gdLst/>
            <a:ahLst/>
            <a:cxnLst/>
            <a:rect l="l" t="t" r="r" b="b"/>
            <a:pathLst>
              <a:path w="457200" h="0">
                <a:moveTo>
                  <a:pt x="0" y="0"/>
                </a:moveTo>
                <a:lnTo>
                  <a:pt x="457199" y="0"/>
                </a:lnTo>
              </a:path>
            </a:pathLst>
          </a:custGeom>
          <a:ln w="7607">
            <a:solidFill>
              <a:srgbClr val="000000"/>
            </a:solidFill>
          </a:ln>
        </p:spPr>
        <p:txBody>
          <a:bodyPr wrap="square" lIns="0" tIns="0" rIns="0" bIns="0" rtlCol="0"/>
          <a:lstStyle/>
          <a:p/>
        </p:txBody>
      </p:sp>
      <p:sp>
        <p:nvSpPr>
          <p:cNvPr id="14" name="object 14"/>
          <p:cNvSpPr txBox="1"/>
          <p:nvPr/>
        </p:nvSpPr>
        <p:spPr>
          <a:xfrm>
            <a:off x="6820916" y="1906015"/>
            <a:ext cx="98425" cy="177800"/>
          </a:xfrm>
          <a:prstGeom prst="rect">
            <a:avLst/>
          </a:prstGeom>
        </p:spPr>
        <p:txBody>
          <a:bodyPr wrap="square" lIns="0" tIns="12065" rIns="0" bIns="0" rtlCol="0" vert="horz">
            <a:spAutoFit/>
          </a:bodyPr>
          <a:lstStyle/>
          <a:p>
            <a:pPr marL="12700">
              <a:lnSpc>
                <a:spcPct val="100000"/>
              </a:lnSpc>
              <a:spcBef>
                <a:spcPts val="95"/>
              </a:spcBef>
            </a:pPr>
            <a:r>
              <a:rPr dirty="0" sz="1000" spc="-135">
                <a:latin typeface="Cambria Math"/>
                <a:cs typeface="Cambria Math"/>
              </a:rPr>
              <a:t>�</a:t>
            </a:r>
            <a:endParaRPr sz="1000">
              <a:latin typeface="Cambria Math"/>
              <a:cs typeface="Cambria Math"/>
            </a:endParaRPr>
          </a:p>
        </p:txBody>
      </p:sp>
      <p:sp>
        <p:nvSpPr>
          <p:cNvPr id="15" name="object 15"/>
          <p:cNvSpPr txBox="1"/>
          <p:nvPr/>
        </p:nvSpPr>
        <p:spPr>
          <a:xfrm>
            <a:off x="1080008" y="1983099"/>
            <a:ext cx="5700395" cy="346075"/>
          </a:xfrm>
          <a:prstGeom prst="rect">
            <a:avLst/>
          </a:prstGeom>
        </p:spPr>
        <p:txBody>
          <a:bodyPr wrap="square" lIns="0" tIns="20320" rIns="0" bIns="0" rtlCol="0" vert="horz">
            <a:spAutoFit/>
          </a:bodyPr>
          <a:lstStyle/>
          <a:p>
            <a:pPr marL="50800">
              <a:lnSpc>
                <a:spcPct val="100000"/>
              </a:lnSpc>
              <a:spcBef>
                <a:spcPts val="160"/>
              </a:spcBef>
              <a:tabLst>
                <a:tab pos="654050" algn="l"/>
                <a:tab pos="1248410" algn="l"/>
                <a:tab pos="3310254" algn="l"/>
                <a:tab pos="5394960" algn="l"/>
              </a:tabLst>
            </a:pPr>
            <a:r>
              <a:rPr dirty="0" sz="1000" spc="-140">
                <a:latin typeface="Cambria Math"/>
                <a:cs typeface="Cambria Math"/>
              </a:rPr>
              <a:t>384𝐸𝐸</a:t>
            </a:r>
            <a:r>
              <a:rPr dirty="0" baseline="-15873" sz="1050" spc="-209">
                <a:latin typeface="Cambria Math"/>
                <a:cs typeface="Cambria Math"/>
              </a:rPr>
              <a:t>𝑐𝑐   </a:t>
            </a:r>
            <a:r>
              <a:rPr dirty="0" baseline="-15873" sz="1050" spc="-202">
                <a:latin typeface="Cambria Math"/>
                <a:cs typeface="Cambria Math"/>
              </a:rPr>
              <a:t> </a:t>
            </a:r>
            <a:r>
              <a:rPr dirty="0" sz="1000" spc="-200">
                <a:latin typeface="Cambria Math"/>
                <a:cs typeface="Cambria Math"/>
              </a:rPr>
              <a:t>𝐼𝐼</a:t>
            </a:r>
            <a:r>
              <a:rPr dirty="0" baseline="-15873" sz="1050" spc="-300">
                <a:latin typeface="Cambria Math"/>
                <a:cs typeface="Cambria Math"/>
              </a:rPr>
              <a:t>𝑥𝑥	</a:t>
            </a:r>
            <a:r>
              <a:rPr dirty="0" sz="1000" spc="-165">
                <a:latin typeface="Cambria Math"/>
                <a:cs typeface="Cambria Math"/>
              </a:rPr>
              <a:t>16𝐸𝐸</a:t>
            </a:r>
            <a:r>
              <a:rPr dirty="0" baseline="-15873" sz="1050" spc="-247">
                <a:latin typeface="Cambria Math"/>
                <a:cs typeface="Cambria Math"/>
              </a:rPr>
              <a:t>𝑐𝑐</a:t>
            </a:r>
            <a:r>
              <a:rPr dirty="0" baseline="-15873" sz="1050" spc="-127">
                <a:latin typeface="Cambria Math"/>
                <a:cs typeface="Cambria Math"/>
              </a:rPr>
              <a:t> </a:t>
            </a:r>
            <a:r>
              <a:rPr dirty="0" sz="1000" spc="-200">
                <a:latin typeface="Cambria Math"/>
                <a:cs typeface="Cambria Math"/>
              </a:rPr>
              <a:t>𝐼𝐼</a:t>
            </a:r>
            <a:r>
              <a:rPr dirty="0" baseline="-15873" sz="1050" spc="-300">
                <a:latin typeface="Cambria Math"/>
                <a:cs typeface="Cambria Math"/>
              </a:rPr>
              <a:t>𝑥𝑥	</a:t>
            </a:r>
            <a:r>
              <a:rPr dirty="0" sz="1000" spc="-75">
                <a:latin typeface="Cambria Math"/>
                <a:cs typeface="Cambria Math"/>
              </a:rPr>
              <a:t>384</a:t>
            </a:r>
            <a:r>
              <a:rPr dirty="0" baseline="2777" sz="1500" spc="-112">
                <a:latin typeface="Cambria Math"/>
                <a:cs typeface="Cambria Math"/>
              </a:rPr>
              <a:t>(</a:t>
            </a:r>
            <a:r>
              <a:rPr dirty="0" sz="1000" spc="-75">
                <a:latin typeface="Cambria Math"/>
                <a:cs typeface="Cambria Math"/>
              </a:rPr>
              <a:t>5886.891𝑘𝑘𝑠𝑠𝑠𝑠</a:t>
            </a:r>
            <a:r>
              <a:rPr dirty="0" baseline="2777" sz="1500" spc="-112">
                <a:latin typeface="Cambria Math"/>
                <a:cs typeface="Cambria Math"/>
              </a:rPr>
              <a:t>)(</a:t>
            </a:r>
            <a:r>
              <a:rPr dirty="0" sz="1000" spc="-75">
                <a:latin typeface="Cambria Math"/>
                <a:cs typeface="Cambria Math"/>
              </a:rPr>
              <a:t>734356.0𝑠𝑠𝑠𝑠</a:t>
            </a:r>
            <a:r>
              <a:rPr dirty="0" baseline="23809" sz="1050" spc="-112">
                <a:latin typeface="Cambria Math"/>
                <a:cs typeface="Cambria Math"/>
              </a:rPr>
              <a:t>4</a:t>
            </a:r>
            <a:r>
              <a:rPr dirty="0" baseline="2777" sz="1500" spc="-112">
                <a:latin typeface="Cambria Math"/>
                <a:cs typeface="Cambria Math"/>
              </a:rPr>
              <a:t>)	</a:t>
            </a:r>
            <a:r>
              <a:rPr dirty="0" sz="1000" spc="-80">
                <a:latin typeface="Cambria Math"/>
                <a:cs typeface="Cambria Math"/>
              </a:rPr>
              <a:t>16</a:t>
            </a:r>
            <a:r>
              <a:rPr dirty="0" baseline="2777" sz="1500" spc="-120">
                <a:latin typeface="Cambria Math"/>
                <a:cs typeface="Cambria Math"/>
              </a:rPr>
              <a:t>(</a:t>
            </a:r>
            <a:r>
              <a:rPr dirty="0" sz="1000" spc="-80">
                <a:latin typeface="Cambria Math"/>
                <a:cs typeface="Cambria Math"/>
              </a:rPr>
              <a:t>5886.891𝑘𝑘𝑠𝑠𝑠𝑠</a:t>
            </a:r>
            <a:r>
              <a:rPr dirty="0" baseline="2777" sz="1500" spc="-120">
                <a:latin typeface="Cambria Math"/>
                <a:cs typeface="Cambria Math"/>
              </a:rPr>
              <a:t>)(</a:t>
            </a:r>
            <a:r>
              <a:rPr dirty="0" sz="1000" spc="-80">
                <a:latin typeface="Cambria Math"/>
                <a:cs typeface="Cambria Math"/>
              </a:rPr>
              <a:t>734356.0𝑠𝑠𝑠𝑠</a:t>
            </a:r>
            <a:r>
              <a:rPr dirty="0" baseline="23809" sz="1050" spc="-120">
                <a:latin typeface="Cambria Math"/>
                <a:cs typeface="Cambria Math"/>
              </a:rPr>
              <a:t>4</a:t>
            </a:r>
            <a:r>
              <a:rPr dirty="0" baseline="2777" sz="1500" spc="-120">
                <a:latin typeface="Cambria Math"/>
                <a:cs typeface="Cambria Math"/>
              </a:rPr>
              <a:t>)	</a:t>
            </a:r>
            <a:r>
              <a:rPr dirty="0" sz="1000" spc="-195">
                <a:latin typeface="Cambria Math"/>
                <a:cs typeface="Cambria Math"/>
              </a:rPr>
              <a:t>1𝑓𝑓𝑓𝑓</a:t>
            </a:r>
            <a:r>
              <a:rPr dirty="0" baseline="23809" sz="1050" spc="-292">
                <a:latin typeface="Cambria Math"/>
                <a:cs typeface="Cambria Math"/>
              </a:rPr>
              <a:t>3</a:t>
            </a:r>
            <a:endParaRPr baseline="23809" sz="1050">
              <a:latin typeface="Cambria Math"/>
              <a:cs typeface="Cambria Math"/>
            </a:endParaRPr>
          </a:p>
          <a:p>
            <a:pPr marL="699770">
              <a:lnSpc>
                <a:spcPct val="100000"/>
              </a:lnSpc>
              <a:spcBef>
                <a:spcPts val="60"/>
              </a:spcBef>
            </a:pPr>
            <a:r>
              <a:rPr dirty="0" sz="1000" spc="-5">
                <a:latin typeface="Cambria Math"/>
                <a:cs typeface="Cambria Math"/>
              </a:rPr>
              <a:t>= </a:t>
            </a:r>
            <a:r>
              <a:rPr dirty="0" sz="1000" spc="-100">
                <a:latin typeface="Cambria Math"/>
                <a:cs typeface="Cambria Math"/>
              </a:rPr>
              <a:t>−1.864𝑠𝑠𝑠𝑠 </a:t>
            </a:r>
            <a:r>
              <a:rPr dirty="0" sz="1000" spc="-5">
                <a:latin typeface="Cambria Math"/>
                <a:cs typeface="Cambria Math"/>
              </a:rPr>
              <a:t>+ </a:t>
            </a:r>
            <a:r>
              <a:rPr dirty="0" sz="1000" spc="-110">
                <a:latin typeface="Cambria Math"/>
                <a:cs typeface="Cambria Math"/>
              </a:rPr>
              <a:t>0.091𝑠𝑠𝑠𝑠 </a:t>
            </a:r>
            <a:r>
              <a:rPr dirty="0" sz="1000" spc="-5">
                <a:latin typeface="Cambria Math"/>
                <a:cs typeface="Cambria Math"/>
              </a:rPr>
              <a:t>=</a:t>
            </a:r>
            <a:r>
              <a:rPr dirty="0" sz="1000" spc="110">
                <a:latin typeface="Cambria Math"/>
                <a:cs typeface="Cambria Math"/>
              </a:rPr>
              <a:t> </a:t>
            </a:r>
            <a:r>
              <a:rPr dirty="0" sz="1000" spc="-105">
                <a:latin typeface="Cambria Math"/>
                <a:cs typeface="Cambria Math"/>
              </a:rPr>
              <a:t>−1.773𝑠𝑠𝑠𝑠</a:t>
            </a:r>
            <a:endParaRPr sz="1000">
              <a:latin typeface="Cambria Math"/>
              <a:cs typeface="Cambria Math"/>
            </a:endParaRPr>
          </a:p>
        </p:txBody>
      </p:sp>
      <p:sp>
        <p:nvSpPr>
          <p:cNvPr id="16" name="object 16"/>
          <p:cNvSpPr txBox="1"/>
          <p:nvPr/>
        </p:nvSpPr>
        <p:spPr>
          <a:xfrm>
            <a:off x="673100" y="2375407"/>
            <a:ext cx="128651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Deflection at girder</a:t>
            </a:r>
            <a:r>
              <a:rPr dirty="0" sz="1000" spc="-30">
                <a:latin typeface="Times New Roman"/>
                <a:cs typeface="Times New Roman"/>
              </a:rPr>
              <a:t> </a:t>
            </a:r>
            <a:r>
              <a:rPr dirty="0" sz="1000">
                <a:latin typeface="Times New Roman"/>
                <a:cs typeface="Times New Roman"/>
              </a:rPr>
              <a:t>ends</a:t>
            </a:r>
            <a:endParaRPr sz="1000">
              <a:latin typeface="Times New Roman"/>
              <a:cs typeface="Times New Roman"/>
            </a:endParaRPr>
          </a:p>
        </p:txBody>
      </p:sp>
      <p:sp>
        <p:nvSpPr>
          <p:cNvPr id="17" name="object 17"/>
          <p:cNvSpPr txBox="1"/>
          <p:nvPr/>
        </p:nvSpPr>
        <p:spPr>
          <a:xfrm>
            <a:off x="761491" y="2721355"/>
            <a:ext cx="8382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𝑔𝑔</a:t>
            </a:r>
            <a:endParaRPr sz="700">
              <a:latin typeface="Cambria Math"/>
              <a:cs typeface="Cambria Math"/>
            </a:endParaRPr>
          </a:p>
        </p:txBody>
      </p:sp>
      <p:sp>
        <p:nvSpPr>
          <p:cNvPr id="18" name="object 18"/>
          <p:cNvSpPr txBox="1"/>
          <p:nvPr/>
        </p:nvSpPr>
        <p:spPr>
          <a:xfrm>
            <a:off x="689923" y="2657358"/>
            <a:ext cx="25590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17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19" name="object 19"/>
          <p:cNvSpPr txBox="1"/>
          <p:nvPr/>
        </p:nvSpPr>
        <p:spPr>
          <a:xfrm>
            <a:off x="1004258" y="2558304"/>
            <a:ext cx="293370" cy="177800"/>
          </a:xfrm>
          <a:prstGeom prst="rect">
            <a:avLst/>
          </a:prstGeom>
        </p:spPr>
        <p:txBody>
          <a:bodyPr wrap="square" lIns="0" tIns="12065" rIns="0" bIns="0" rtlCol="0" vert="horz">
            <a:spAutoFit/>
          </a:bodyPr>
          <a:lstStyle/>
          <a:p>
            <a:pPr marL="38100">
              <a:lnSpc>
                <a:spcPct val="100000"/>
              </a:lnSpc>
              <a:spcBef>
                <a:spcPts val="95"/>
              </a:spcBef>
            </a:pPr>
            <a:r>
              <a:rPr dirty="0" sz="1000" spc="-320">
                <a:latin typeface="Cambria Math"/>
                <a:cs typeface="Cambria Math"/>
              </a:rPr>
              <a:t>𝑤𝑤</a:t>
            </a:r>
            <a:r>
              <a:rPr dirty="0" baseline="-15873" sz="1050" spc="-480">
                <a:latin typeface="Cambria Math"/>
                <a:cs typeface="Cambria Math"/>
              </a:rPr>
              <a:t>𝑔𝑔</a:t>
            </a:r>
            <a:r>
              <a:rPr dirty="0" sz="1000" spc="-320">
                <a:latin typeface="Cambria Math"/>
                <a:cs typeface="Cambria Math"/>
              </a:rPr>
              <a:t>𝐴𝐴</a:t>
            </a:r>
            <a:endParaRPr sz="1000">
              <a:latin typeface="Cambria Math"/>
              <a:cs typeface="Cambria Math"/>
            </a:endParaRPr>
          </a:p>
        </p:txBody>
      </p:sp>
      <p:sp>
        <p:nvSpPr>
          <p:cNvPr id="20" name="object 20"/>
          <p:cNvSpPr txBox="1"/>
          <p:nvPr/>
        </p:nvSpPr>
        <p:spPr>
          <a:xfrm>
            <a:off x="931156" y="2742713"/>
            <a:ext cx="433705" cy="177800"/>
          </a:xfrm>
          <a:prstGeom prst="rect">
            <a:avLst/>
          </a:prstGeom>
        </p:spPr>
        <p:txBody>
          <a:bodyPr wrap="square" lIns="0" tIns="12065" rIns="0" bIns="0" rtlCol="0" vert="horz">
            <a:spAutoFit/>
          </a:bodyPr>
          <a:lstStyle/>
          <a:p>
            <a:pPr marL="38100">
              <a:lnSpc>
                <a:spcPct val="100000"/>
              </a:lnSpc>
              <a:spcBef>
                <a:spcPts val="95"/>
              </a:spcBef>
            </a:pPr>
            <a:r>
              <a:rPr dirty="0" sz="1000" spc="-165">
                <a:latin typeface="Cambria Math"/>
                <a:cs typeface="Cambria Math"/>
              </a:rPr>
              <a:t>24𝐸𝐸</a:t>
            </a:r>
            <a:r>
              <a:rPr dirty="0" baseline="-15873" sz="1050" spc="-247">
                <a:latin typeface="Cambria Math"/>
                <a:cs typeface="Cambria Math"/>
              </a:rPr>
              <a:t>𝑐𝑐</a:t>
            </a:r>
            <a:r>
              <a:rPr dirty="0" baseline="-15873" sz="1050" spc="-157">
                <a:latin typeface="Cambria Math"/>
                <a:cs typeface="Cambria Math"/>
              </a:rPr>
              <a:t> </a:t>
            </a:r>
            <a:r>
              <a:rPr dirty="0" sz="1000" spc="-200">
                <a:latin typeface="Cambria Math"/>
                <a:cs typeface="Cambria Math"/>
              </a:rPr>
              <a:t>𝐼𝐼</a:t>
            </a:r>
            <a:r>
              <a:rPr dirty="0" baseline="-15873" sz="1050" spc="-300">
                <a:latin typeface="Cambria Math"/>
                <a:cs typeface="Cambria Math"/>
              </a:rPr>
              <a:t>𝑥𝑥</a:t>
            </a:r>
            <a:endParaRPr baseline="-15873" sz="1050">
              <a:latin typeface="Cambria Math"/>
              <a:cs typeface="Cambria Math"/>
            </a:endParaRPr>
          </a:p>
        </p:txBody>
      </p:sp>
      <p:sp>
        <p:nvSpPr>
          <p:cNvPr id="21" name="object 21"/>
          <p:cNvSpPr/>
          <p:nvPr/>
        </p:nvSpPr>
        <p:spPr>
          <a:xfrm>
            <a:off x="969263" y="2760726"/>
            <a:ext cx="367665" cy="0"/>
          </a:xfrm>
          <a:custGeom>
            <a:avLst/>
            <a:gdLst/>
            <a:ahLst/>
            <a:cxnLst/>
            <a:rect l="l" t="t" r="r" b="b"/>
            <a:pathLst>
              <a:path w="367665" h="0">
                <a:moveTo>
                  <a:pt x="0" y="0"/>
                </a:moveTo>
                <a:lnTo>
                  <a:pt x="367284" y="0"/>
                </a:lnTo>
              </a:path>
            </a:pathLst>
          </a:custGeom>
          <a:ln w="7620">
            <a:solidFill>
              <a:srgbClr val="000000"/>
            </a:solidFill>
          </a:ln>
        </p:spPr>
        <p:txBody>
          <a:bodyPr wrap="square" lIns="0" tIns="0" rIns="0" bIns="0" rtlCol="0"/>
          <a:lstStyle/>
          <a:p/>
        </p:txBody>
      </p:sp>
      <p:sp>
        <p:nvSpPr>
          <p:cNvPr id="22" name="object 22"/>
          <p:cNvSpPr txBox="1"/>
          <p:nvPr/>
        </p:nvSpPr>
        <p:spPr>
          <a:xfrm>
            <a:off x="2005076" y="2721355"/>
            <a:ext cx="389890" cy="132080"/>
          </a:xfrm>
          <a:prstGeom prst="rect">
            <a:avLst/>
          </a:prstGeom>
        </p:spPr>
        <p:txBody>
          <a:bodyPr wrap="square" lIns="0" tIns="12065" rIns="0" bIns="0" rtlCol="0" vert="horz">
            <a:spAutoFit/>
          </a:bodyPr>
          <a:lstStyle/>
          <a:p>
            <a:pPr marL="12700">
              <a:lnSpc>
                <a:spcPct val="100000"/>
              </a:lnSpc>
              <a:spcBef>
                <a:spcPts val="95"/>
              </a:spcBef>
              <a:tabLst>
                <a:tab pos="334010" algn="l"/>
              </a:tabLst>
            </a:pPr>
            <a:r>
              <a:rPr dirty="0" sz="700" spc="-340">
                <a:latin typeface="Cambria Math"/>
                <a:cs typeface="Cambria Math"/>
              </a:rPr>
              <a:t>𝑠𝑠</a:t>
            </a:r>
            <a:r>
              <a:rPr dirty="0" sz="700" spc="-340">
                <a:latin typeface="Cambria Math"/>
                <a:cs typeface="Cambria Math"/>
              </a:rPr>
              <a:t>	</a:t>
            </a:r>
            <a:r>
              <a:rPr dirty="0" sz="700" spc="-340">
                <a:latin typeface="Cambria Math"/>
                <a:cs typeface="Cambria Math"/>
              </a:rPr>
              <a:t>𝑠𝑠</a:t>
            </a:r>
            <a:endParaRPr sz="700">
              <a:latin typeface="Cambria Math"/>
              <a:cs typeface="Cambria Math"/>
            </a:endParaRPr>
          </a:p>
        </p:txBody>
      </p:sp>
      <p:sp>
        <p:nvSpPr>
          <p:cNvPr id="23" name="object 23"/>
          <p:cNvSpPr txBox="1"/>
          <p:nvPr/>
        </p:nvSpPr>
        <p:spPr>
          <a:xfrm>
            <a:off x="1319783" y="2657329"/>
            <a:ext cx="1152525"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262">
                <a:latin typeface="Cambria Math"/>
                <a:cs typeface="Cambria Math"/>
              </a:rPr>
              <a:t>[</a:t>
            </a:r>
            <a:r>
              <a:rPr dirty="0" sz="1000" spc="-175">
                <a:latin typeface="Cambria Math"/>
                <a:cs typeface="Cambria Math"/>
              </a:rPr>
              <a:t>3𝐴𝐴</a:t>
            </a:r>
            <a:r>
              <a:rPr dirty="0" baseline="27777" sz="1050" spc="-262">
                <a:latin typeface="Cambria Math"/>
                <a:cs typeface="Cambria Math"/>
              </a:rPr>
              <a:t>2</a:t>
            </a:r>
            <a:r>
              <a:rPr dirty="0" baseline="2777" sz="1500" spc="-262">
                <a:latin typeface="Cambria Math"/>
                <a:cs typeface="Cambria Math"/>
              </a:rPr>
              <a:t>(</a:t>
            </a:r>
            <a:r>
              <a:rPr dirty="0" sz="1000" spc="-175">
                <a:latin typeface="Cambria Math"/>
                <a:cs typeface="Cambria Math"/>
              </a:rPr>
              <a:t>𝐴𝐴 </a:t>
            </a:r>
            <a:r>
              <a:rPr dirty="0" sz="1000" spc="-5">
                <a:latin typeface="Cambria Math"/>
                <a:cs typeface="Cambria Math"/>
              </a:rPr>
              <a:t>+ </a:t>
            </a:r>
            <a:r>
              <a:rPr dirty="0" sz="1000" spc="-180">
                <a:latin typeface="Cambria Math"/>
                <a:cs typeface="Cambria Math"/>
              </a:rPr>
              <a:t>2𝐿𝐿 </a:t>
            </a:r>
            <a:r>
              <a:rPr dirty="0" baseline="2777" sz="1500" spc="-7">
                <a:latin typeface="Cambria Math"/>
                <a:cs typeface="Cambria Math"/>
              </a:rPr>
              <a:t>) </a:t>
            </a:r>
            <a:r>
              <a:rPr dirty="0" sz="1000" spc="-5">
                <a:latin typeface="Cambria Math"/>
                <a:cs typeface="Cambria Math"/>
              </a:rPr>
              <a:t>−</a:t>
            </a:r>
            <a:r>
              <a:rPr dirty="0" sz="1000" spc="-45">
                <a:latin typeface="Cambria Math"/>
                <a:cs typeface="Cambria Math"/>
              </a:rPr>
              <a:t> </a:t>
            </a:r>
            <a:r>
              <a:rPr dirty="0" sz="1000" spc="-135">
                <a:latin typeface="Cambria Math"/>
                <a:cs typeface="Cambria Math"/>
              </a:rPr>
              <a:t>𝐿𝐿</a:t>
            </a:r>
            <a:r>
              <a:rPr dirty="0" baseline="27777" sz="1050" spc="-202">
                <a:latin typeface="Cambria Math"/>
                <a:cs typeface="Cambria Math"/>
              </a:rPr>
              <a:t>3</a:t>
            </a:r>
            <a:r>
              <a:rPr dirty="0" baseline="2777" sz="1500" spc="-202">
                <a:latin typeface="Cambria Math"/>
                <a:cs typeface="Cambria Math"/>
              </a:rPr>
              <a:t>]</a:t>
            </a:r>
            <a:endParaRPr baseline="2777" sz="1500">
              <a:latin typeface="Cambria Math"/>
              <a:cs typeface="Cambria Math"/>
            </a:endParaRPr>
          </a:p>
        </p:txBody>
      </p:sp>
      <p:sp>
        <p:nvSpPr>
          <p:cNvPr id="24" name="object 24"/>
          <p:cNvSpPr txBox="1"/>
          <p:nvPr/>
        </p:nvSpPr>
        <p:spPr>
          <a:xfrm>
            <a:off x="1604318" y="2986588"/>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25" name="object 25"/>
          <p:cNvSpPr txBox="1"/>
          <p:nvPr/>
        </p:nvSpPr>
        <p:spPr>
          <a:xfrm>
            <a:off x="1989866" y="2889062"/>
            <a:ext cx="1253490" cy="177800"/>
          </a:xfrm>
          <a:prstGeom prst="rect">
            <a:avLst/>
          </a:prstGeom>
        </p:spPr>
        <p:txBody>
          <a:bodyPr wrap="square" lIns="0" tIns="12065" rIns="0" bIns="0" rtlCol="0" vert="horz">
            <a:spAutoFit/>
          </a:bodyPr>
          <a:lstStyle/>
          <a:p>
            <a:pPr marL="12700">
              <a:lnSpc>
                <a:spcPct val="100000"/>
              </a:lnSpc>
              <a:spcBef>
                <a:spcPts val="95"/>
              </a:spcBef>
            </a:pPr>
            <a:r>
              <a:rPr dirty="0" baseline="2777" sz="1500">
                <a:latin typeface="Cambria Math"/>
                <a:cs typeface="Cambria Math"/>
              </a:rPr>
              <a:t>(</a:t>
            </a:r>
            <a:r>
              <a:rPr dirty="0" sz="1000" spc="-10">
                <a:latin typeface="Cambria Math"/>
                <a:cs typeface="Cambria Math"/>
              </a:rPr>
              <a:t>−</a:t>
            </a:r>
            <a:r>
              <a:rPr dirty="0" sz="1000" spc="-5">
                <a:latin typeface="Cambria Math"/>
                <a:cs typeface="Cambria Math"/>
              </a:rPr>
              <a:t>1</a:t>
            </a:r>
            <a:r>
              <a:rPr dirty="0" sz="1000" spc="-10">
                <a:latin typeface="Cambria Math"/>
                <a:cs typeface="Cambria Math"/>
              </a:rPr>
              <a:t>.</a:t>
            </a:r>
            <a:r>
              <a:rPr dirty="0" sz="1000" spc="-5">
                <a:latin typeface="Cambria Math"/>
                <a:cs typeface="Cambria Math"/>
              </a:rPr>
              <a:t>058</a:t>
            </a:r>
            <a:r>
              <a:rPr dirty="0" sz="1000" spc="-505">
                <a:latin typeface="Cambria Math"/>
                <a:cs typeface="Cambria Math"/>
              </a:rPr>
              <a:t>𝑘𝑘</a:t>
            </a:r>
            <a:r>
              <a:rPr dirty="0" sz="1000" spc="-715">
                <a:latin typeface="Cambria Math"/>
                <a:cs typeface="Cambria Math"/>
              </a:rPr>
              <a:t>𝑘</a:t>
            </a:r>
            <a:r>
              <a:rPr dirty="0" sz="1000" spc="-720">
                <a:latin typeface="Cambria Math"/>
                <a:cs typeface="Cambria Math"/>
              </a:rPr>
              <a:t>𝑘</a:t>
            </a:r>
            <a:r>
              <a:rPr dirty="0" sz="1000" spc="-505">
                <a:latin typeface="Cambria Math"/>
                <a:cs typeface="Cambria Math"/>
              </a:rPr>
              <a:t>𝑓</a:t>
            </a:r>
            <a:r>
              <a:rPr dirty="0" sz="1000" spc="-480">
                <a:latin typeface="Cambria Math"/>
                <a:cs typeface="Cambria Math"/>
              </a:rPr>
              <a:t>𝑓</a:t>
            </a:r>
            <a:r>
              <a:rPr dirty="0" baseline="2777" sz="1500" spc="15">
                <a:latin typeface="Cambria Math"/>
                <a:cs typeface="Cambria Math"/>
              </a:rPr>
              <a:t>)</a:t>
            </a:r>
            <a:r>
              <a:rPr dirty="0" baseline="2777" sz="1500" spc="-15">
                <a:latin typeface="Cambria Math"/>
                <a:cs typeface="Cambria Math"/>
              </a:rPr>
              <a:t>(</a:t>
            </a:r>
            <a:r>
              <a:rPr dirty="0" sz="1000" spc="-5">
                <a:latin typeface="Cambria Math"/>
                <a:cs typeface="Cambria Math"/>
              </a:rPr>
              <a:t>13</a:t>
            </a:r>
            <a:r>
              <a:rPr dirty="0" sz="1000" spc="5">
                <a:latin typeface="Cambria Math"/>
                <a:cs typeface="Cambria Math"/>
              </a:rPr>
              <a:t>.</a:t>
            </a:r>
            <a:r>
              <a:rPr dirty="0" sz="1000" spc="-5">
                <a:latin typeface="Cambria Math"/>
                <a:cs typeface="Cambria Math"/>
              </a:rPr>
              <a:t>67</a:t>
            </a:r>
            <a:r>
              <a:rPr dirty="0" sz="1000" spc="-575">
                <a:latin typeface="Cambria Math"/>
                <a:cs typeface="Cambria Math"/>
              </a:rPr>
              <a:t>𝑓𝑓𝑓</a:t>
            </a:r>
            <a:r>
              <a:rPr dirty="0" sz="1000" spc="-550">
                <a:latin typeface="Cambria Math"/>
                <a:cs typeface="Cambria Math"/>
              </a:rPr>
              <a:t>𝑓</a:t>
            </a:r>
            <a:r>
              <a:rPr dirty="0" baseline="2777" sz="1500" spc="-7">
                <a:latin typeface="Cambria Math"/>
                <a:cs typeface="Cambria Math"/>
              </a:rPr>
              <a:t>)</a:t>
            </a:r>
            <a:endParaRPr baseline="2777" sz="1500">
              <a:latin typeface="Cambria Math"/>
              <a:cs typeface="Cambria Math"/>
            </a:endParaRPr>
          </a:p>
        </p:txBody>
      </p:sp>
      <p:sp>
        <p:nvSpPr>
          <p:cNvPr id="26" name="object 26"/>
          <p:cNvSpPr txBox="1"/>
          <p:nvPr/>
        </p:nvSpPr>
        <p:spPr>
          <a:xfrm>
            <a:off x="1710091" y="3071970"/>
            <a:ext cx="1812925" cy="177800"/>
          </a:xfrm>
          <a:prstGeom prst="rect">
            <a:avLst/>
          </a:prstGeom>
        </p:spPr>
        <p:txBody>
          <a:bodyPr wrap="square" lIns="0" tIns="12065" rIns="0" bIns="0" rtlCol="0" vert="horz">
            <a:spAutoFit/>
          </a:bodyPr>
          <a:lstStyle/>
          <a:p>
            <a:pPr marL="38100">
              <a:lnSpc>
                <a:spcPct val="100000"/>
              </a:lnSpc>
              <a:spcBef>
                <a:spcPts val="95"/>
              </a:spcBef>
            </a:pPr>
            <a:r>
              <a:rPr dirty="0" sz="1000" spc="-80">
                <a:latin typeface="Cambria Math"/>
                <a:cs typeface="Cambria Math"/>
              </a:rPr>
              <a:t>24</a:t>
            </a:r>
            <a:r>
              <a:rPr dirty="0" baseline="2777" sz="1500" spc="-120">
                <a:latin typeface="Cambria Math"/>
                <a:cs typeface="Cambria Math"/>
              </a:rPr>
              <a:t>(</a:t>
            </a:r>
            <a:r>
              <a:rPr dirty="0" sz="1000" spc="-80">
                <a:latin typeface="Cambria Math"/>
                <a:cs typeface="Cambria Math"/>
              </a:rPr>
              <a:t>5886.891𝑘𝑘𝑠𝑠𝑠𝑠</a:t>
            </a:r>
            <a:r>
              <a:rPr dirty="0" baseline="2777" sz="1500" spc="-120">
                <a:latin typeface="Cambria Math"/>
                <a:cs typeface="Cambria Math"/>
              </a:rPr>
              <a:t>)(</a:t>
            </a:r>
            <a:r>
              <a:rPr dirty="0" sz="1000" spc="-80">
                <a:latin typeface="Cambria Math"/>
                <a:cs typeface="Cambria Math"/>
              </a:rPr>
              <a:t>734356.0𝑠𝑠𝑠𝑠</a:t>
            </a:r>
            <a:r>
              <a:rPr dirty="0" baseline="23809" sz="1050" spc="-120">
                <a:latin typeface="Cambria Math"/>
                <a:cs typeface="Cambria Math"/>
              </a:rPr>
              <a:t>4</a:t>
            </a:r>
            <a:r>
              <a:rPr dirty="0" baseline="2777" sz="1500" spc="-120">
                <a:latin typeface="Cambria Math"/>
                <a:cs typeface="Cambria Math"/>
              </a:rPr>
              <a:t>)</a:t>
            </a:r>
            <a:endParaRPr baseline="2777" sz="1500">
              <a:latin typeface="Cambria Math"/>
              <a:cs typeface="Cambria Math"/>
            </a:endParaRPr>
          </a:p>
        </p:txBody>
      </p:sp>
      <p:sp>
        <p:nvSpPr>
          <p:cNvPr id="27" name="object 27"/>
          <p:cNvSpPr/>
          <p:nvPr/>
        </p:nvSpPr>
        <p:spPr>
          <a:xfrm>
            <a:off x="1748027" y="3089910"/>
            <a:ext cx="1737360" cy="0"/>
          </a:xfrm>
          <a:custGeom>
            <a:avLst/>
            <a:gdLst/>
            <a:ahLst/>
            <a:cxnLst/>
            <a:rect l="l" t="t" r="r" b="b"/>
            <a:pathLst>
              <a:path w="1737360" h="0">
                <a:moveTo>
                  <a:pt x="0" y="0"/>
                </a:moveTo>
                <a:lnTo>
                  <a:pt x="1737360" y="0"/>
                </a:lnTo>
              </a:path>
            </a:pathLst>
          </a:custGeom>
          <a:ln w="7620">
            <a:solidFill>
              <a:srgbClr val="000000"/>
            </a:solidFill>
          </a:ln>
        </p:spPr>
        <p:txBody>
          <a:bodyPr wrap="square" lIns="0" tIns="0" rIns="0" bIns="0" rtlCol="0"/>
          <a:lstStyle/>
          <a:p/>
        </p:txBody>
      </p:sp>
      <p:sp>
        <p:nvSpPr>
          <p:cNvPr id="28" name="object 28"/>
          <p:cNvSpPr txBox="1"/>
          <p:nvPr/>
        </p:nvSpPr>
        <p:spPr>
          <a:xfrm>
            <a:off x="3467100" y="2986531"/>
            <a:ext cx="3110230" cy="177800"/>
          </a:xfrm>
          <a:prstGeom prst="rect">
            <a:avLst/>
          </a:prstGeom>
        </p:spPr>
        <p:txBody>
          <a:bodyPr wrap="square" lIns="0" tIns="12065" rIns="0" bIns="0" rtlCol="0" vert="horz">
            <a:spAutoFit/>
          </a:bodyPr>
          <a:lstStyle/>
          <a:p>
            <a:pPr marL="38100">
              <a:lnSpc>
                <a:spcPct val="100000"/>
              </a:lnSpc>
              <a:spcBef>
                <a:spcPts val="95"/>
              </a:spcBef>
            </a:pPr>
            <a:r>
              <a:rPr dirty="0" sz="1000" spc="-135">
                <a:latin typeface="Cambria Math"/>
                <a:cs typeface="Cambria Math"/>
              </a:rPr>
              <a:t>�3</a:t>
            </a:r>
            <a:r>
              <a:rPr dirty="0" baseline="2777" sz="1500" spc="-202">
                <a:latin typeface="Cambria Math"/>
                <a:cs typeface="Cambria Math"/>
              </a:rPr>
              <a:t>(</a:t>
            </a:r>
            <a:r>
              <a:rPr dirty="0" sz="1000" spc="-135">
                <a:latin typeface="Cambria Math"/>
                <a:cs typeface="Cambria Math"/>
              </a:rPr>
              <a:t>13.67𝑓𝑓𝑓𝑓</a:t>
            </a:r>
            <a:r>
              <a:rPr dirty="0" baseline="2777" sz="1500" spc="-202">
                <a:latin typeface="Cambria Math"/>
                <a:cs typeface="Cambria Math"/>
              </a:rPr>
              <a:t>)</a:t>
            </a:r>
            <a:r>
              <a:rPr dirty="0" baseline="27777" sz="1050" spc="-202">
                <a:latin typeface="Cambria Math"/>
                <a:cs typeface="Cambria Math"/>
              </a:rPr>
              <a:t>2</a:t>
            </a:r>
            <a:r>
              <a:rPr dirty="0" sz="1000" spc="-135">
                <a:latin typeface="Cambria Math"/>
                <a:cs typeface="Cambria Math"/>
              </a:rPr>
              <a:t>�13.67𝑓𝑓𝑓𝑓 </a:t>
            </a:r>
            <a:r>
              <a:rPr dirty="0" sz="1000" spc="-5">
                <a:latin typeface="Cambria Math"/>
                <a:cs typeface="Cambria Math"/>
              </a:rPr>
              <a:t>+ </a:t>
            </a:r>
            <a:r>
              <a:rPr dirty="0" sz="1000" spc="-114">
                <a:latin typeface="Cambria Math"/>
                <a:cs typeface="Cambria Math"/>
              </a:rPr>
              <a:t>2</a:t>
            </a:r>
            <a:r>
              <a:rPr dirty="0" baseline="2777" sz="1500" spc="-172">
                <a:latin typeface="Cambria Math"/>
                <a:cs typeface="Cambria Math"/>
              </a:rPr>
              <a:t>(</a:t>
            </a:r>
            <a:r>
              <a:rPr dirty="0" sz="1000" spc="-114">
                <a:latin typeface="Cambria Math"/>
                <a:cs typeface="Cambria Math"/>
              </a:rPr>
              <a:t>135.66𝑓𝑓𝑓𝑓</a:t>
            </a:r>
            <a:r>
              <a:rPr dirty="0" baseline="2777" sz="1500" spc="-172">
                <a:latin typeface="Cambria Math"/>
                <a:cs typeface="Cambria Math"/>
              </a:rPr>
              <a:t>)</a:t>
            </a:r>
            <a:r>
              <a:rPr dirty="0" sz="1000" spc="-114">
                <a:latin typeface="Cambria Math"/>
                <a:cs typeface="Cambria Math"/>
              </a:rPr>
              <a:t>� </a:t>
            </a:r>
            <a:r>
              <a:rPr dirty="0" sz="1000" spc="-5">
                <a:latin typeface="Cambria Math"/>
                <a:cs typeface="Cambria Math"/>
              </a:rPr>
              <a:t>− </a:t>
            </a:r>
            <a:r>
              <a:rPr dirty="0" baseline="2777" sz="1500" spc="-179">
                <a:latin typeface="Cambria Math"/>
                <a:cs typeface="Cambria Math"/>
              </a:rPr>
              <a:t>(</a:t>
            </a:r>
            <a:r>
              <a:rPr dirty="0" sz="1000" spc="-120">
                <a:latin typeface="Cambria Math"/>
                <a:cs typeface="Cambria Math"/>
              </a:rPr>
              <a:t>135.66𝑓𝑓𝑓𝑓</a:t>
            </a:r>
            <a:r>
              <a:rPr dirty="0" baseline="2777" sz="1500" spc="-179">
                <a:latin typeface="Cambria Math"/>
                <a:cs typeface="Cambria Math"/>
              </a:rPr>
              <a:t>)</a:t>
            </a:r>
            <a:r>
              <a:rPr dirty="0" baseline="27777" sz="1050" spc="-179">
                <a:latin typeface="Cambria Math"/>
                <a:cs typeface="Cambria Math"/>
              </a:rPr>
              <a:t>3</a:t>
            </a:r>
            <a:r>
              <a:rPr dirty="0" sz="1000" spc="-120">
                <a:latin typeface="Cambria Math"/>
                <a:cs typeface="Cambria Math"/>
              </a:rPr>
              <a:t>�</a:t>
            </a:r>
            <a:r>
              <a:rPr dirty="0" sz="1000" spc="-60">
                <a:latin typeface="Cambria Math"/>
                <a:cs typeface="Cambria Math"/>
              </a:rPr>
              <a:t> </a:t>
            </a:r>
            <a:r>
              <a:rPr dirty="0" sz="1000" spc="-930">
                <a:latin typeface="Cambria Math"/>
                <a:cs typeface="Cambria Math"/>
              </a:rPr>
              <a:t>�</a:t>
            </a:r>
            <a:endParaRPr sz="1000">
              <a:latin typeface="Cambria Math"/>
              <a:cs typeface="Cambria Math"/>
            </a:endParaRPr>
          </a:p>
        </p:txBody>
      </p:sp>
      <p:sp>
        <p:nvSpPr>
          <p:cNvPr id="29" name="object 29"/>
          <p:cNvSpPr txBox="1"/>
          <p:nvPr/>
        </p:nvSpPr>
        <p:spPr>
          <a:xfrm>
            <a:off x="6501335" y="2889006"/>
            <a:ext cx="528320" cy="177800"/>
          </a:xfrm>
          <a:prstGeom prst="rect">
            <a:avLst/>
          </a:prstGeom>
        </p:spPr>
        <p:txBody>
          <a:bodyPr wrap="square" lIns="0" tIns="12065" rIns="0" bIns="0" rtlCol="0" vert="horz">
            <a:spAutoFit/>
          </a:bodyPr>
          <a:lstStyle/>
          <a:p>
            <a:pPr marL="38100">
              <a:lnSpc>
                <a:spcPct val="100000"/>
              </a:lnSpc>
              <a:spcBef>
                <a:spcPts val="95"/>
              </a:spcBef>
            </a:pPr>
            <a:r>
              <a:rPr dirty="0" sz="1000" spc="-100">
                <a:latin typeface="Cambria Math"/>
                <a:cs typeface="Cambria Math"/>
              </a:rPr>
              <a:t>1728𝑠𝑠𝑠𝑠</a:t>
            </a:r>
            <a:r>
              <a:rPr dirty="0" baseline="27777" sz="1050" spc="-150">
                <a:latin typeface="Cambria Math"/>
                <a:cs typeface="Cambria Math"/>
              </a:rPr>
              <a:t>3</a:t>
            </a:r>
            <a:endParaRPr baseline="27777" sz="1050">
              <a:latin typeface="Cambria Math"/>
              <a:cs typeface="Cambria Math"/>
            </a:endParaRPr>
          </a:p>
        </p:txBody>
      </p:sp>
      <p:sp>
        <p:nvSpPr>
          <p:cNvPr id="30" name="object 30"/>
          <p:cNvSpPr txBox="1"/>
          <p:nvPr/>
        </p:nvSpPr>
        <p:spPr>
          <a:xfrm>
            <a:off x="6600443" y="3071876"/>
            <a:ext cx="330200" cy="177800"/>
          </a:xfrm>
          <a:prstGeom prst="rect">
            <a:avLst/>
          </a:prstGeom>
        </p:spPr>
        <p:txBody>
          <a:bodyPr wrap="square" lIns="0" tIns="12065" rIns="0" bIns="0" rtlCol="0" vert="horz">
            <a:spAutoFit/>
          </a:bodyPr>
          <a:lstStyle/>
          <a:p>
            <a:pPr marL="38100">
              <a:lnSpc>
                <a:spcPct val="100000"/>
              </a:lnSpc>
              <a:spcBef>
                <a:spcPts val="95"/>
              </a:spcBef>
            </a:pPr>
            <a:r>
              <a:rPr dirty="0" sz="1000" spc="-195">
                <a:latin typeface="Cambria Math"/>
                <a:cs typeface="Cambria Math"/>
              </a:rPr>
              <a:t>1𝑓𝑓𝑓𝑓</a:t>
            </a:r>
            <a:r>
              <a:rPr dirty="0" baseline="23809" sz="1050" spc="-292">
                <a:latin typeface="Cambria Math"/>
                <a:cs typeface="Cambria Math"/>
              </a:rPr>
              <a:t>3</a:t>
            </a:r>
            <a:endParaRPr baseline="23809" sz="1050">
              <a:latin typeface="Cambria Math"/>
              <a:cs typeface="Cambria Math"/>
            </a:endParaRPr>
          </a:p>
        </p:txBody>
      </p:sp>
      <p:sp>
        <p:nvSpPr>
          <p:cNvPr id="31" name="object 31"/>
          <p:cNvSpPr/>
          <p:nvPr/>
        </p:nvSpPr>
        <p:spPr>
          <a:xfrm>
            <a:off x="6539483" y="3089910"/>
            <a:ext cx="457200" cy="0"/>
          </a:xfrm>
          <a:custGeom>
            <a:avLst/>
            <a:gdLst/>
            <a:ahLst/>
            <a:cxnLst/>
            <a:rect l="l" t="t" r="r" b="b"/>
            <a:pathLst>
              <a:path w="457200" h="0">
                <a:moveTo>
                  <a:pt x="0" y="0"/>
                </a:moveTo>
                <a:lnTo>
                  <a:pt x="457200" y="0"/>
                </a:lnTo>
              </a:path>
            </a:pathLst>
          </a:custGeom>
          <a:ln w="7620">
            <a:solidFill>
              <a:srgbClr val="000000"/>
            </a:solidFill>
          </a:ln>
        </p:spPr>
        <p:txBody>
          <a:bodyPr wrap="square" lIns="0" tIns="0" rIns="0" bIns="0" rtlCol="0"/>
          <a:lstStyle/>
          <a:p/>
        </p:txBody>
      </p:sp>
      <p:sp>
        <p:nvSpPr>
          <p:cNvPr id="32" name="object 32"/>
          <p:cNvSpPr txBox="1"/>
          <p:nvPr/>
        </p:nvSpPr>
        <p:spPr>
          <a:xfrm>
            <a:off x="6983983" y="2986531"/>
            <a:ext cx="98425" cy="177800"/>
          </a:xfrm>
          <a:prstGeom prst="rect">
            <a:avLst/>
          </a:prstGeom>
        </p:spPr>
        <p:txBody>
          <a:bodyPr wrap="square" lIns="0" tIns="12065" rIns="0" bIns="0" rtlCol="0" vert="horz">
            <a:spAutoFit/>
          </a:bodyPr>
          <a:lstStyle/>
          <a:p>
            <a:pPr marL="12700">
              <a:lnSpc>
                <a:spcPct val="100000"/>
              </a:lnSpc>
              <a:spcBef>
                <a:spcPts val="95"/>
              </a:spcBef>
            </a:pPr>
            <a:r>
              <a:rPr dirty="0" sz="1000" spc="-135">
                <a:latin typeface="Cambria Math"/>
                <a:cs typeface="Cambria Math"/>
              </a:rPr>
              <a:t>�</a:t>
            </a:r>
            <a:endParaRPr sz="1000">
              <a:latin typeface="Cambria Math"/>
              <a:cs typeface="Cambria Math"/>
            </a:endParaRPr>
          </a:p>
        </p:txBody>
      </p:sp>
      <p:sp>
        <p:nvSpPr>
          <p:cNvPr id="33" name="object 33"/>
          <p:cNvSpPr txBox="1"/>
          <p:nvPr/>
        </p:nvSpPr>
        <p:spPr>
          <a:xfrm>
            <a:off x="647700" y="3159719"/>
            <a:ext cx="5888355" cy="1135380"/>
          </a:xfrm>
          <a:prstGeom prst="rect">
            <a:avLst/>
          </a:prstGeom>
        </p:spPr>
        <p:txBody>
          <a:bodyPr wrap="square" lIns="0" tIns="84455" rIns="0" bIns="0" rtlCol="0" vert="horz">
            <a:spAutoFit/>
          </a:bodyPr>
          <a:lstStyle/>
          <a:p>
            <a:pPr marL="969010">
              <a:lnSpc>
                <a:spcPct val="100000"/>
              </a:lnSpc>
              <a:spcBef>
                <a:spcPts val="665"/>
              </a:spcBef>
            </a:pPr>
            <a:r>
              <a:rPr dirty="0" sz="1000" spc="-5">
                <a:latin typeface="Cambria Math"/>
                <a:cs typeface="Cambria Math"/>
              </a:rPr>
              <a:t>= 0.563</a:t>
            </a:r>
            <a:r>
              <a:rPr dirty="0" sz="1000" spc="-145">
                <a:latin typeface="Cambria Math"/>
                <a:cs typeface="Cambria Math"/>
              </a:rPr>
              <a:t> </a:t>
            </a:r>
            <a:r>
              <a:rPr dirty="0" sz="1000" spc="-250">
                <a:latin typeface="Cambria Math"/>
                <a:cs typeface="Cambria Math"/>
              </a:rPr>
              <a:t>𝑠𝑠𝑠𝑠</a:t>
            </a:r>
            <a:endParaRPr sz="1000">
              <a:latin typeface="Cambria Math"/>
              <a:cs typeface="Cambria Math"/>
            </a:endParaRPr>
          </a:p>
          <a:p>
            <a:pPr marL="38100">
              <a:lnSpc>
                <a:spcPct val="100000"/>
              </a:lnSpc>
              <a:spcBef>
                <a:spcPts val="560"/>
              </a:spcBef>
            </a:pPr>
            <a:r>
              <a:rPr dirty="0" sz="1000" spc="-10">
                <a:latin typeface="Times New Roman"/>
                <a:cs typeface="Times New Roman"/>
              </a:rPr>
              <a:t>We </a:t>
            </a:r>
            <a:r>
              <a:rPr dirty="0" sz="1000" spc="-5">
                <a:latin typeface="Times New Roman"/>
                <a:cs typeface="Times New Roman"/>
              </a:rPr>
              <a:t>want the total camber measured between the girder </a:t>
            </a:r>
            <a:r>
              <a:rPr dirty="0" sz="1000">
                <a:latin typeface="Times New Roman"/>
                <a:cs typeface="Times New Roman"/>
              </a:rPr>
              <a:t>ends </a:t>
            </a:r>
            <a:r>
              <a:rPr dirty="0" sz="1000" spc="-5">
                <a:latin typeface="Times New Roman"/>
                <a:cs typeface="Times New Roman"/>
              </a:rPr>
              <a:t>and</a:t>
            </a:r>
            <a:r>
              <a:rPr dirty="0" sz="1000" spc="55">
                <a:latin typeface="Times New Roman"/>
                <a:cs typeface="Times New Roman"/>
              </a:rPr>
              <a:t> </a:t>
            </a:r>
            <a:r>
              <a:rPr dirty="0" sz="1000" spc="-5">
                <a:latin typeface="Times New Roman"/>
                <a:cs typeface="Times New Roman"/>
              </a:rPr>
              <a:t>mid-span</a:t>
            </a:r>
            <a:endParaRPr sz="1000">
              <a:latin typeface="Times New Roman"/>
              <a:cs typeface="Times New Roman"/>
            </a:endParaRPr>
          </a:p>
          <a:p>
            <a:pPr marL="622935">
              <a:lnSpc>
                <a:spcPts val="894"/>
              </a:lnSpc>
              <a:spcBef>
                <a:spcPts val="855"/>
              </a:spcBef>
              <a:tabLst>
                <a:tab pos="2721610" algn="l"/>
              </a:tabLst>
            </a:pPr>
            <a:r>
              <a:rPr dirty="0" baseline="11111" sz="1500" spc="-179">
                <a:latin typeface="Cambria Math"/>
                <a:cs typeface="Cambria Math"/>
              </a:rPr>
              <a:t>∆</a:t>
            </a:r>
            <a:r>
              <a:rPr dirty="0" sz="700" spc="-120">
                <a:latin typeface="Cambria Math"/>
                <a:cs typeface="Cambria Math"/>
              </a:rPr>
              <a:t>𝑐𝑐𝑠𝑠𝑐𝑐𝑠𝑠𝑒𝑒𝑔𝑔  </a:t>
            </a:r>
            <a:r>
              <a:rPr dirty="0" baseline="11111" sz="1500" spc="-7">
                <a:latin typeface="Cambria Math"/>
                <a:cs typeface="Cambria Math"/>
              </a:rPr>
              <a:t>=  </a:t>
            </a:r>
            <a:r>
              <a:rPr dirty="0" baseline="11111" sz="1500" spc="-412">
                <a:latin typeface="Cambria Math"/>
                <a:cs typeface="Cambria Math"/>
              </a:rPr>
              <a:t>�𝛥𝛥</a:t>
            </a:r>
            <a:r>
              <a:rPr dirty="0" sz="700" spc="-275">
                <a:latin typeface="Cambria Math"/>
                <a:cs typeface="Cambria Math"/>
              </a:rPr>
              <a:t>𝑔𝑔</a:t>
            </a:r>
            <a:r>
              <a:rPr dirty="0" sz="700" spc="120">
                <a:latin typeface="Cambria Math"/>
                <a:cs typeface="Cambria Math"/>
              </a:rPr>
              <a:t> </a:t>
            </a:r>
            <a:r>
              <a:rPr dirty="0" baseline="11111" sz="1500" spc="-7">
                <a:latin typeface="Cambria Math"/>
                <a:cs typeface="Cambria Math"/>
              </a:rPr>
              <a:t>+ </a:t>
            </a:r>
            <a:r>
              <a:rPr dirty="0" baseline="11111" sz="1500" spc="-322">
                <a:latin typeface="Cambria Math"/>
                <a:cs typeface="Cambria Math"/>
              </a:rPr>
              <a:t>𝛥𝛥</a:t>
            </a:r>
            <a:r>
              <a:rPr dirty="0" sz="700" spc="-215">
                <a:latin typeface="Cambria Math"/>
                <a:cs typeface="Cambria Math"/>
              </a:rPr>
              <a:t>𝑑𝑑𝑠𝑠</a:t>
            </a:r>
            <a:r>
              <a:rPr dirty="0" sz="700" spc="140">
                <a:latin typeface="Cambria Math"/>
                <a:cs typeface="Cambria Math"/>
              </a:rPr>
              <a:t> </a:t>
            </a:r>
            <a:r>
              <a:rPr dirty="0" baseline="11111" sz="1500" spc="-7">
                <a:latin typeface="Cambria Math"/>
                <a:cs typeface="Cambria Math"/>
              </a:rPr>
              <a:t>+</a:t>
            </a:r>
            <a:r>
              <a:rPr dirty="0" baseline="11111" sz="1500" spc="-187">
                <a:latin typeface="Cambria Math"/>
                <a:cs typeface="Cambria Math"/>
              </a:rPr>
              <a:t> </a:t>
            </a:r>
            <a:r>
              <a:rPr dirty="0" baseline="11111" sz="1500" spc="-307">
                <a:latin typeface="Cambria Math"/>
                <a:cs typeface="Cambria Math"/>
              </a:rPr>
              <a:t>𝛥𝛥</a:t>
            </a:r>
            <a:r>
              <a:rPr dirty="0" sz="700" spc="-204">
                <a:latin typeface="Cambria Math"/>
                <a:cs typeface="Cambria Math"/>
              </a:rPr>
              <a:t>𝑐𝑐𝑔𝑔𝑒𝑒𝑒𝑒𝑑𝑑</a:t>
            </a:r>
            <a:r>
              <a:rPr dirty="0" sz="700" spc="-85">
                <a:latin typeface="Cambria Math"/>
                <a:cs typeface="Cambria Math"/>
              </a:rPr>
              <a:t> </a:t>
            </a:r>
            <a:r>
              <a:rPr dirty="0" baseline="11111" sz="1500" spc="-487">
                <a:latin typeface="Cambria Math"/>
                <a:cs typeface="Cambria Math"/>
              </a:rPr>
              <a:t>�	</a:t>
            </a:r>
            <a:r>
              <a:rPr dirty="0" baseline="11111" sz="1500" spc="-7">
                <a:latin typeface="Cambria Math"/>
                <a:cs typeface="Cambria Math"/>
              </a:rPr>
              <a:t>− </a:t>
            </a:r>
            <a:r>
              <a:rPr dirty="0" baseline="11111" sz="1500" spc="-412">
                <a:latin typeface="Cambria Math"/>
                <a:cs typeface="Cambria Math"/>
              </a:rPr>
              <a:t>�𝛥𝛥</a:t>
            </a:r>
            <a:r>
              <a:rPr dirty="0" sz="700" spc="-275">
                <a:latin typeface="Cambria Math"/>
                <a:cs typeface="Cambria Math"/>
              </a:rPr>
              <a:t>𝑔𝑔</a:t>
            </a:r>
            <a:r>
              <a:rPr dirty="0" sz="700" spc="130">
                <a:latin typeface="Cambria Math"/>
                <a:cs typeface="Cambria Math"/>
              </a:rPr>
              <a:t> </a:t>
            </a:r>
            <a:r>
              <a:rPr dirty="0" baseline="11111" sz="1500" spc="-7">
                <a:latin typeface="Cambria Math"/>
                <a:cs typeface="Cambria Math"/>
              </a:rPr>
              <a:t>+ </a:t>
            </a:r>
            <a:r>
              <a:rPr dirty="0" baseline="11111" sz="1500" spc="-322">
                <a:latin typeface="Cambria Math"/>
                <a:cs typeface="Cambria Math"/>
              </a:rPr>
              <a:t>𝛥𝛥</a:t>
            </a:r>
            <a:r>
              <a:rPr dirty="0" sz="700" spc="-215">
                <a:latin typeface="Cambria Math"/>
                <a:cs typeface="Cambria Math"/>
              </a:rPr>
              <a:t>𝑑𝑑𝑠𝑠</a:t>
            </a:r>
            <a:r>
              <a:rPr dirty="0" sz="700" spc="125">
                <a:latin typeface="Cambria Math"/>
                <a:cs typeface="Cambria Math"/>
              </a:rPr>
              <a:t> </a:t>
            </a:r>
            <a:r>
              <a:rPr dirty="0" baseline="11111" sz="1500" spc="-7">
                <a:latin typeface="Cambria Math"/>
                <a:cs typeface="Cambria Math"/>
              </a:rPr>
              <a:t>+</a:t>
            </a:r>
            <a:r>
              <a:rPr dirty="0" baseline="11111" sz="1500" spc="7">
                <a:latin typeface="Cambria Math"/>
                <a:cs typeface="Cambria Math"/>
              </a:rPr>
              <a:t> </a:t>
            </a:r>
            <a:r>
              <a:rPr dirty="0" baseline="11111" sz="1500" spc="-307">
                <a:latin typeface="Cambria Math"/>
                <a:cs typeface="Cambria Math"/>
              </a:rPr>
              <a:t>𝛥𝛥</a:t>
            </a:r>
            <a:r>
              <a:rPr dirty="0" sz="700" spc="-204">
                <a:latin typeface="Cambria Math"/>
                <a:cs typeface="Cambria Math"/>
              </a:rPr>
              <a:t>𝑐𝑐𝑔𝑔𝑒𝑒𝑒𝑒𝑑𝑑</a:t>
            </a:r>
            <a:r>
              <a:rPr dirty="0" sz="700" spc="-90">
                <a:latin typeface="Cambria Math"/>
                <a:cs typeface="Cambria Math"/>
              </a:rPr>
              <a:t> </a:t>
            </a:r>
            <a:r>
              <a:rPr dirty="0" baseline="11111" sz="1500" spc="-487">
                <a:latin typeface="Cambria Math"/>
                <a:cs typeface="Cambria Math"/>
              </a:rPr>
              <a:t>�</a:t>
            </a:r>
            <a:endParaRPr baseline="11111" sz="1500">
              <a:latin typeface="Cambria Math"/>
              <a:cs typeface="Cambria Math"/>
            </a:endParaRPr>
          </a:p>
          <a:p>
            <a:pPr marL="2235200">
              <a:lnSpc>
                <a:spcPts val="509"/>
              </a:lnSpc>
              <a:tabLst>
                <a:tab pos="3911600" algn="l"/>
              </a:tabLst>
            </a:pPr>
            <a:r>
              <a:rPr dirty="0" sz="700" spc="-130">
                <a:latin typeface="Cambria Math"/>
                <a:cs typeface="Cambria Math"/>
              </a:rPr>
              <a:t>𝑐𝑐𝑔𝑔𝑔𝑔−𝑠𝑠𝑑𝑑𝑠𝑠𝑖𝑖	</a:t>
            </a:r>
            <a:r>
              <a:rPr dirty="0" sz="700" spc="-125">
                <a:latin typeface="Cambria Math"/>
                <a:cs typeface="Cambria Math"/>
              </a:rPr>
              <a:t>𝑒𝑒𝑖𝑖𝑔𝑔</a:t>
            </a:r>
            <a:endParaRPr sz="700">
              <a:latin typeface="Cambria Math"/>
              <a:cs typeface="Cambria Math"/>
            </a:endParaRPr>
          </a:p>
          <a:p>
            <a:pPr marL="1537335">
              <a:lnSpc>
                <a:spcPts val="1175"/>
              </a:lnSpc>
            </a:pPr>
            <a:r>
              <a:rPr dirty="0" sz="1000" spc="-5">
                <a:latin typeface="Cambria Math"/>
                <a:cs typeface="Cambria Math"/>
              </a:rPr>
              <a:t>= </a:t>
            </a:r>
            <a:r>
              <a:rPr dirty="0" baseline="2777" sz="1500" spc="-142">
                <a:latin typeface="Cambria Math"/>
                <a:cs typeface="Cambria Math"/>
              </a:rPr>
              <a:t>(</a:t>
            </a:r>
            <a:r>
              <a:rPr dirty="0" sz="1000" spc="-95">
                <a:latin typeface="Cambria Math"/>
                <a:cs typeface="Cambria Math"/>
              </a:rPr>
              <a:t>−1.864𝑠𝑠𝑠𝑠 </a:t>
            </a:r>
            <a:r>
              <a:rPr dirty="0" sz="1000" spc="-5">
                <a:latin typeface="Cambria Math"/>
                <a:cs typeface="Cambria Math"/>
              </a:rPr>
              <a:t>+ </a:t>
            </a:r>
            <a:r>
              <a:rPr dirty="0" sz="1000" spc="-110">
                <a:latin typeface="Cambria Math"/>
                <a:cs typeface="Cambria Math"/>
              </a:rPr>
              <a:t>6.897𝑠𝑠𝑠𝑠 </a:t>
            </a:r>
            <a:r>
              <a:rPr dirty="0" sz="1000" spc="-5">
                <a:latin typeface="Cambria Math"/>
                <a:cs typeface="Cambria Math"/>
              </a:rPr>
              <a:t>+ </a:t>
            </a:r>
            <a:r>
              <a:rPr dirty="0" sz="1000" spc="-100">
                <a:latin typeface="Cambria Math"/>
                <a:cs typeface="Cambria Math"/>
              </a:rPr>
              <a:t>2.639𝑠𝑠𝑠𝑠</a:t>
            </a:r>
            <a:r>
              <a:rPr dirty="0" baseline="2777" sz="1500" spc="-150">
                <a:latin typeface="Cambria Math"/>
                <a:cs typeface="Cambria Math"/>
              </a:rPr>
              <a:t>) </a:t>
            </a:r>
            <a:r>
              <a:rPr dirty="0" sz="1000" spc="-5">
                <a:latin typeface="Cambria Math"/>
                <a:cs typeface="Cambria Math"/>
              </a:rPr>
              <a:t>− </a:t>
            </a:r>
            <a:r>
              <a:rPr dirty="0" sz="1000" spc="-100">
                <a:latin typeface="Cambria Math"/>
                <a:cs typeface="Cambria Math"/>
              </a:rPr>
              <a:t>(0.563𝑠𝑠𝑠𝑠 </a:t>
            </a:r>
            <a:r>
              <a:rPr dirty="0" sz="1000" spc="-5">
                <a:latin typeface="Cambria Math"/>
                <a:cs typeface="Cambria Math"/>
              </a:rPr>
              <a:t>− </a:t>
            </a:r>
            <a:r>
              <a:rPr dirty="0" sz="1000" spc="-110">
                <a:latin typeface="Cambria Math"/>
                <a:cs typeface="Cambria Math"/>
              </a:rPr>
              <a:t>0.263𝑠𝑠𝑠𝑠 </a:t>
            </a:r>
            <a:r>
              <a:rPr dirty="0" sz="1000" spc="-5">
                <a:latin typeface="Cambria Math"/>
                <a:cs typeface="Cambria Math"/>
              </a:rPr>
              <a:t>− </a:t>
            </a:r>
            <a:r>
              <a:rPr dirty="0" sz="1000" spc="-100">
                <a:latin typeface="Cambria Math"/>
                <a:cs typeface="Cambria Math"/>
              </a:rPr>
              <a:t>0.113𝑠𝑠𝑠𝑠) </a:t>
            </a:r>
            <a:r>
              <a:rPr dirty="0" sz="1000" spc="-5">
                <a:latin typeface="Cambria Math"/>
                <a:cs typeface="Cambria Math"/>
              </a:rPr>
              <a:t>=</a:t>
            </a:r>
            <a:r>
              <a:rPr dirty="0" sz="1000" spc="-105">
                <a:latin typeface="Cambria Math"/>
                <a:cs typeface="Cambria Math"/>
              </a:rPr>
              <a:t> </a:t>
            </a:r>
            <a:r>
              <a:rPr dirty="0" sz="1000" spc="-114">
                <a:latin typeface="Cambria Math"/>
                <a:cs typeface="Cambria Math"/>
              </a:rPr>
              <a:t>7.485𝑠𝑠𝑠𝑠</a:t>
            </a:r>
            <a:endParaRPr sz="1000">
              <a:latin typeface="Cambria Math"/>
              <a:cs typeface="Cambria Math"/>
            </a:endParaRPr>
          </a:p>
          <a:p>
            <a:pPr marL="38735">
              <a:lnSpc>
                <a:spcPct val="100000"/>
              </a:lnSpc>
              <a:spcBef>
                <a:spcPts val="575"/>
              </a:spcBef>
            </a:pPr>
            <a:r>
              <a:rPr dirty="0" sz="1000" spc="-5">
                <a:latin typeface="Times New Roman"/>
                <a:cs typeface="Times New Roman"/>
              </a:rPr>
              <a:t>PGSuper </a:t>
            </a:r>
            <a:r>
              <a:rPr dirty="0" sz="1000">
                <a:latin typeface="Times New Roman"/>
                <a:cs typeface="Times New Roman"/>
              </a:rPr>
              <a:t>computes </a:t>
            </a:r>
            <a:r>
              <a:rPr dirty="0" sz="1000" spc="-120">
                <a:latin typeface="Cambria Math"/>
                <a:cs typeface="Cambria Math"/>
              </a:rPr>
              <a:t>∆</a:t>
            </a:r>
            <a:r>
              <a:rPr dirty="0" baseline="-15873" sz="1050" spc="-179">
                <a:latin typeface="Cambria Math"/>
                <a:cs typeface="Cambria Math"/>
              </a:rPr>
              <a:t>𝑐𝑐𝑠𝑠𝑐𝑐𝑠𝑠𝑒𝑒𝑔𝑔 </a:t>
            </a:r>
            <a:r>
              <a:rPr dirty="0" sz="1000" spc="-5">
                <a:latin typeface="Cambria Math"/>
                <a:cs typeface="Cambria Math"/>
              </a:rPr>
              <a:t>= 7.338 </a:t>
            </a:r>
            <a:r>
              <a:rPr dirty="0" sz="1000" spc="-195">
                <a:latin typeface="Cambria Math"/>
                <a:cs typeface="Cambria Math"/>
              </a:rPr>
              <a:t>𝑠𝑠𝑠𝑠</a:t>
            </a:r>
            <a:r>
              <a:rPr dirty="0" sz="1000" spc="-195">
                <a:latin typeface="Times New Roman"/>
                <a:cs typeface="Times New Roman"/>
              </a:rPr>
              <a:t>. </a:t>
            </a:r>
            <a:r>
              <a:rPr dirty="0" sz="1000" spc="-5">
                <a:latin typeface="Times New Roman"/>
                <a:cs typeface="Times New Roman"/>
              </a:rPr>
              <a:t>Use this value going</a:t>
            </a:r>
            <a:r>
              <a:rPr dirty="0" sz="1000" spc="70">
                <a:latin typeface="Times New Roman"/>
                <a:cs typeface="Times New Roman"/>
              </a:rPr>
              <a:t> </a:t>
            </a:r>
            <a:r>
              <a:rPr dirty="0" sz="1000" spc="-5">
                <a:latin typeface="Times New Roman"/>
                <a:cs typeface="Times New Roman"/>
              </a:rPr>
              <a:t>forward.</a:t>
            </a:r>
            <a:endParaRPr sz="1000">
              <a:latin typeface="Times New Roman"/>
              <a:cs typeface="Times New Roman"/>
            </a:endParaRPr>
          </a:p>
        </p:txBody>
      </p:sp>
      <p:sp>
        <p:nvSpPr>
          <p:cNvPr id="34" name="object 34"/>
          <p:cNvSpPr txBox="1"/>
          <p:nvPr/>
        </p:nvSpPr>
        <p:spPr>
          <a:xfrm>
            <a:off x="673100" y="4414520"/>
            <a:ext cx="1473835" cy="193675"/>
          </a:xfrm>
          <a:prstGeom prst="rect">
            <a:avLst/>
          </a:prstGeom>
        </p:spPr>
        <p:txBody>
          <a:bodyPr wrap="square" lIns="0" tIns="13335" rIns="0" bIns="0" rtlCol="0" vert="horz">
            <a:spAutoFit/>
          </a:bodyPr>
          <a:lstStyle/>
          <a:p>
            <a:pPr marL="12700">
              <a:lnSpc>
                <a:spcPct val="100000"/>
              </a:lnSpc>
              <a:spcBef>
                <a:spcPts val="105"/>
              </a:spcBef>
            </a:pPr>
            <a:r>
              <a:rPr dirty="0" sz="1100">
                <a:latin typeface="Arial"/>
                <a:cs typeface="Arial"/>
              </a:rPr>
              <a:t>4.5.2.2.2 Offset</a:t>
            </a:r>
            <a:r>
              <a:rPr dirty="0" sz="1100" spc="50">
                <a:latin typeface="Arial"/>
                <a:cs typeface="Arial"/>
              </a:rPr>
              <a:t> </a:t>
            </a:r>
            <a:r>
              <a:rPr dirty="0" sz="1100" spc="-5">
                <a:latin typeface="Arial"/>
                <a:cs typeface="Arial"/>
              </a:rPr>
              <a:t>Factor</a:t>
            </a:r>
            <a:endParaRPr sz="1100">
              <a:latin typeface="Arial"/>
              <a:cs typeface="Arial"/>
            </a:endParaRPr>
          </a:p>
        </p:txBody>
      </p:sp>
      <p:sp>
        <p:nvSpPr>
          <p:cNvPr id="35" name="object 35"/>
          <p:cNvSpPr txBox="1"/>
          <p:nvPr/>
        </p:nvSpPr>
        <p:spPr>
          <a:xfrm>
            <a:off x="2706116" y="4806188"/>
            <a:ext cx="77470" cy="132080"/>
          </a:xfrm>
          <a:prstGeom prst="rect">
            <a:avLst/>
          </a:prstGeom>
        </p:spPr>
        <p:txBody>
          <a:bodyPr wrap="square" lIns="0" tIns="12065" rIns="0" bIns="0" rtlCol="0" vert="horz">
            <a:spAutoFit/>
          </a:bodyPr>
          <a:lstStyle/>
          <a:p>
            <a:pPr marL="12700">
              <a:lnSpc>
                <a:spcPct val="100000"/>
              </a:lnSpc>
              <a:spcBef>
                <a:spcPts val="95"/>
              </a:spcBef>
            </a:pPr>
            <a:r>
              <a:rPr dirty="0" sz="700" spc="-365">
                <a:latin typeface="Cambria Math"/>
                <a:cs typeface="Cambria Math"/>
              </a:rPr>
              <a:t>𝑔𝑔</a:t>
            </a:r>
            <a:endParaRPr sz="700">
              <a:latin typeface="Cambria Math"/>
              <a:cs typeface="Cambria Math"/>
            </a:endParaRPr>
          </a:p>
        </p:txBody>
      </p:sp>
      <p:sp>
        <p:nvSpPr>
          <p:cNvPr id="36" name="object 36"/>
          <p:cNvSpPr txBox="1"/>
          <p:nvPr/>
        </p:nvSpPr>
        <p:spPr>
          <a:xfrm>
            <a:off x="3007791" y="4644654"/>
            <a:ext cx="92710"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𝐿𝐿</a:t>
            </a:r>
            <a:endParaRPr sz="1000">
              <a:latin typeface="Cambria Math"/>
              <a:cs typeface="Cambria Math"/>
            </a:endParaRPr>
          </a:p>
        </p:txBody>
      </p:sp>
      <p:sp>
        <p:nvSpPr>
          <p:cNvPr id="37" name="object 37"/>
          <p:cNvSpPr/>
          <p:nvPr/>
        </p:nvSpPr>
        <p:spPr>
          <a:xfrm>
            <a:off x="3015995" y="4845558"/>
            <a:ext cx="128270" cy="0"/>
          </a:xfrm>
          <a:custGeom>
            <a:avLst/>
            <a:gdLst/>
            <a:ahLst/>
            <a:cxnLst/>
            <a:rect l="l" t="t" r="r" b="b"/>
            <a:pathLst>
              <a:path w="128269" h="0">
                <a:moveTo>
                  <a:pt x="0" y="0"/>
                </a:moveTo>
                <a:lnTo>
                  <a:pt x="128016" y="0"/>
                </a:lnTo>
              </a:path>
            </a:pathLst>
          </a:custGeom>
          <a:ln w="7620">
            <a:solidFill>
              <a:srgbClr val="000000"/>
            </a:solidFill>
          </a:ln>
        </p:spPr>
        <p:txBody>
          <a:bodyPr wrap="square" lIns="0" tIns="0" rIns="0" bIns="0" rtlCol="0"/>
          <a:lstStyle/>
          <a:p/>
        </p:txBody>
      </p:sp>
      <p:sp>
        <p:nvSpPr>
          <p:cNvPr id="38" name="object 38"/>
          <p:cNvSpPr txBox="1"/>
          <p:nvPr/>
        </p:nvSpPr>
        <p:spPr>
          <a:xfrm>
            <a:off x="3204464" y="4611116"/>
            <a:ext cx="76835" cy="132080"/>
          </a:xfrm>
          <a:prstGeom prst="rect">
            <a:avLst/>
          </a:prstGeom>
        </p:spPr>
        <p:txBody>
          <a:bodyPr wrap="square" lIns="0" tIns="12065" rIns="0" bIns="0" rtlCol="0" vert="horz">
            <a:spAutoFit/>
          </a:bodyPr>
          <a:lstStyle/>
          <a:p>
            <a:pPr marL="12700">
              <a:lnSpc>
                <a:spcPct val="100000"/>
              </a:lnSpc>
              <a:spcBef>
                <a:spcPts val="95"/>
              </a:spcBef>
            </a:pPr>
            <a:r>
              <a:rPr dirty="0" sz="700" spc="15">
                <a:latin typeface="Cambria Math"/>
                <a:cs typeface="Cambria Math"/>
              </a:rPr>
              <a:t>2</a:t>
            </a:r>
            <a:endParaRPr sz="700">
              <a:latin typeface="Cambria Math"/>
              <a:cs typeface="Cambria Math"/>
            </a:endParaRPr>
          </a:p>
        </p:txBody>
      </p:sp>
      <p:sp>
        <p:nvSpPr>
          <p:cNvPr id="39" name="object 39"/>
          <p:cNvSpPr/>
          <p:nvPr/>
        </p:nvSpPr>
        <p:spPr>
          <a:xfrm>
            <a:off x="3424428" y="4841747"/>
            <a:ext cx="70485" cy="7620"/>
          </a:xfrm>
          <a:custGeom>
            <a:avLst/>
            <a:gdLst/>
            <a:ahLst/>
            <a:cxnLst/>
            <a:rect l="l" t="t" r="r" b="b"/>
            <a:pathLst>
              <a:path w="70485" h="7620">
                <a:moveTo>
                  <a:pt x="0" y="7620"/>
                </a:moveTo>
                <a:lnTo>
                  <a:pt x="70103" y="7620"/>
                </a:lnTo>
                <a:lnTo>
                  <a:pt x="70103" y="0"/>
                </a:lnTo>
                <a:lnTo>
                  <a:pt x="0" y="0"/>
                </a:lnTo>
                <a:lnTo>
                  <a:pt x="0" y="7620"/>
                </a:lnTo>
                <a:close/>
              </a:path>
            </a:pathLst>
          </a:custGeom>
          <a:solidFill>
            <a:srgbClr val="000000"/>
          </a:solidFill>
        </p:spPr>
        <p:txBody>
          <a:bodyPr wrap="square" lIns="0" tIns="0" rIns="0" bIns="0" rtlCol="0"/>
          <a:lstStyle/>
          <a:p/>
        </p:txBody>
      </p:sp>
      <p:sp>
        <p:nvSpPr>
          <p:cNvPr id="40" name="object 40"/>
          <p:cNvSpPr txBox="1"/>
          <p:nvPr/>
        </p:nvSpPr>
        <p:spPr>
          <a:xfrm>
            <a:off x="2627376" y="4742179"/>
            <a:ext cx="1134110" cy="177800"/>
          </a:xfrm>
          <a:prstGeom prst="rect">
            <a:avLst/>
          </a:prstGeom>
        </p:spPr>
        <p:txBody>
          <a:bodyPr wrap="square" lIns="0" tIns="12065" rIns="0" bIns="0" rtlCol="0" vert="horz">
            <a:spAutoFit/>
          </a:bodyPr>
          <a:lstStyle/>
          <a:p>
            <a:pPr marL="38100">
              <a:lnSpc>
                <a:spcPct val="100000"/>
              </a:lnSpc>
              <a:spcBef>
                <a:spcPts val="95"/>
              </a:spcBef>
              <a:tabLst>
                <a:tab pos="901700" algn="l"/>
              </a:tabLst>
            </a:pPr>
            <a:r>
              <a:rPr dirty="0" sz="1000" spc="-310">
                <a:latin typeface="Cambria Math"/>
                <a:cs typeface="Cambria Math"/>
              </a:rPr>
              <a:t>𝐹𝐹</a:t>
            </a:r>
            <a:r>
              <a:rPr dirty="0" sz="1000" spc="320">
                <a:latin typeface="Cambria Math"/>
                <a:cs typeface="Cambria Math"/>
              </a:rPr>
              <a:t> </a:t>
            </a:r>
            <a:r>
              <a:rPr dirty="0" sz="1000" spc="-5">
                <a:latin typeface="Cambria Math"/>
                <a:cs typeface="Cambria Math"/>
              </a:rPr>
              <a:t>=  </a:t>
            </a:r>
            <a:r>
              <a:rPr dirty="0" sz="1000" spc="-135">
                <a:latin typeface="Cambria Math"/>
                <a:cs typeface="Cambria Math"/>
              </a:rPr>
              <a:t>�     </a:t>
            </a:r>
            <a:r>
              <a:rPr dirty="0" baseline="43650" sz="1050" spc="-232">
                <a:latin typeface="Cambria Math"/>
                <a:cs typeface="Cambria Math"/>
              </a:rPr>
              <a:t>𝑠𝑠</a:t>
            </a:r>
            <a:r>
              <a:rPr dirty="0" baseline="43650" sz="1050" spc="-75">
                <a:latin typeface="Cambria Math"/>
                <a:cs typeface="Cambria Math"/>
              </a:rPr>
              <a:t> </a:t>
            </a:r>
            <a:r>
              <a:rPr dirty="0" sz="1000" spc="-135">
                <a:latin typeface="Cambria Math"/>
                <a:cs typeface="Cambria Math"/>
              </a:rPr>
              <a:t>�      </a:t>
            </a:r>
            <a:r>
              <a:rPr dirty="0" sz="1000" spc="-65">
                <a:latin typeface="Cambria Math"/>
                <a:cs typeface="Cambria Math"/>
              </a:rPr>
              <a:t> </a:t>
            </a:r>
            <a:r>
              <a:rPr dirty="0" sz="1000" spc="-5">
                <a:latin typeface="Cambria Math"/>
                <a:cs typeface="Cambria Math"/>
              </a:rPr>
              <a:t>−	=</a:t>
            </a:r>
            <a:r>
              <a:rPr dirty="0" sz="1000" spc="-15">
                <a:latin typeface="Cambria Math"/>
                <a:cs typeface="Cambria Math"/>
              </a:rPr>
              <a:t> </a:t>
            </a:r>
            <a:r>
              <a:rPr dirty="0" sz="1000" spc="-254">
                <a:latin typeface="Cambria Math"/>
                <a:cs typeface="Cambria Math"/>
              </a:rPr>
              <a:t>�</a:t>
            </a:r>
            <a:endParaRPr sz="1000">
              <a:latin typeface="Cambria Math"/>
              <a:cs typeface="Cambria Math"/>
            </a:endParaRPr>
          </a:p>
        </p:txBody>
      </p:sp>
      <p:sp>
        <p:nvSpPr>
          <p:cNvPr id="41" name="object 41"/>
          <p:cNvSpPr txBox="1"/>
          <p:nvPr/>
        </p:nvSpPr>
        <p:spPr>
          <a:xfrm>
            <a:off x="3411740" y="4644654"/>
            <a:ext cx="856615" cy="177800"/>
          </a:xfrm>
          <a:prstGeom prst="rect">
            <a:avLst/>
          </a:prstGeom>
        </p:spPr>
        <p:txBody>
          <a:bodyPr wrap="square" lIns="0" tIns="12065" rIns="0" bIns="0" rtlCol="0" vert="horz">
            <a:spAutoFit/>
          </a:bodyPr>
          <a:lstStyle/>
          <a:p>
            <a:pPr marL="12700">
              <a:lnSpc>
                <a:spcPct val="100000"/>
              </a:lnSpc>
              <a:spcBef>
                <a:spcPts val="95"/>
              </a:spcBef>
              <a:tabLst>
                <a:tab pos="346075" algn="l"/>
              </a:tabLst>
            </a:pPr>
            <a:r>
              <a:rPr dirty="0" sz="1000" spc="-5">
                <a:latin typeface="Cambria Math"/>
                <a:cs typeface="Cambria Math"/>
              </a:rPr>
              <a:t>1	</a:t>
            </a:r>
            <a:r>
              <a:rPr dirty="0" sz="1000" spc="-130">
                <a:latin typeface="Cambria Math"/>
                <a:cs typeface="Cambria Math"/>
              </a:rPr>
              <a:t>135.66𝑓𝑓𝑓𝑓</a:t>
            </a:r>
            <a:endParaRPr sz="1000">
              <a:latin typeface="Cambria Math"/>
              <a:cs typeface="Cambria Math"/>
            </a:endParaRPr>
          </a:p>
        </p:txBody>
      </p:sp>
      <p:sp>
        <p:nvSpPr>
          <p:cNvPr id="42" name="object 42"/>
          <p:cNvSpPr/>
          <p:nvPr/>
        </p:nvSpPr>
        <p:spPr>
          <a:xfrm>
            <a:off x="3723132" y="4845558"/>
            <a:ext cx="571500" cy="0"/>
          </a:xfrm>
          <a:custGeom>
            <a:avLst/>
            <a:gdLst/>
            <a:ahLst/>
            <a:cxnLst/>
            <a:rect l="l" t="t" r="r" b="b"/>
            <a:pathLst>
              <a:path w="571500" h="0">
                <a:moveTo>
                  <a:pt x="0" y="0"/>
                </a:moveTo>
                <a:lnTo>
                  <a:pt x="571500" y="0"/>
                </a:lnTo>
              </a:path>
            </a:pathLst>
          </a:custGeom>
          <a:ln w="7620">
            <a:solidFill>
              <a:srgbClr val="000000"/>
            </a:solidFill>
          </a:ln>
        </p:spPr>
        <p:txBody>
          <a:bodyPr wrap="square" lIns="0" tIns="0" rIns="0" bIns="0" rtlCol="0"/>
          <a:lstStyle/>
          <a:p/>
        </p:txBody>
      </p:sp>
      <p:sp>
        <p:nvSpPr>
          <p:cNvPr id="43" name="object 43"/>
          <p:cNvSpPr txBox="1"/>
          <p:nvPr/>
        </p:nvSpPr>
        <p:spPr>
          <a:xfrm>
            <a:off x="4344415" y="4623308"/>
            <a:ext cx="76835" cy="132080"/>
          </a:xfrm>
          <a:prstGeom prst="rect">
            <a:avLst/>
          </a:prstGeom>
        </p:spPr>
        <p:txBody>
          <a:bodyPr wrap="square" lIns="0" tIns="12065" rIns="0" bIns="0" rtlCol="0" vert="horz">
            <a:spAutoFit/>
          </a:bodyPr>
          <a:lstStyle/>
          <a:p>
            <a:pPr marL="12700">
              <a:lnSpc>
                <a:spcPct val="100000"/>
              </a:lnSpc>
              <a:spcBef>
                <a:spcPts val="95"/>
              </a:spcBef>
            </a:pPr>
            <a:r>
              <a:rPr dirty="0" sz="700" spc="15">
                <a:latin typeface="Cambria Math"/>
                <a:cs typeface="Cambria Math"/>
              </a:rPr>
              <a:t>2</a:t>
            </a:r>
            <a:endParaRPr sz="700">
              <a:latin typeface="Cambria Math"/>
              <a:cs typeface="Cambria Math"/>
            </a:endParaRPr>
          </a:p>
        </p:txBody>
      </p:sp>
      <p:sp>
        <p:nvSpPr>
          <p:cNvPr id="44" name="object 44"/>
          <p:cNvSpPr txBox="1"/>
          <p:nvPr/>
        </p:nvSpPr>
        <p:spPr>
          <a:xfrm>
            <a:off x="4551692" y="4644654"/>
            <a:ext cx="95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a:t>
            </a:r>
            <a:endParaRPr sz="1000">
              <a:latin typeface="Cambria Math"/>
              <a:cs typeface="Cambria Math"/>
            </a:endParaRPr>
          </a:p>
        </p:txBody>
      </p:sp>
      <p:sp>
        <p:nvSpPr>
          <p:cNvPr id="45" name="object 45"/>
          <p:cNvSpPr txBox="1"/>
          <p:nvPr/>
        </p:nvSpPr>
        <p:spPr>
          <a:xfrm>
            <a:off x="2977895" y="4827523"/>
            <a:ext cx="1694814" cy="177800"/>
          </a:xfrm>
          <a:prstGeom prst="rect">
            <a:avLst/>
          </a:prstGeom>
        </p:spPr>
        <p:txBody>
          <a:bodyPr wrap="square" lIns="0" tIns="12065" rIns="0" bIns="0" rtlCol="0" vert="horz">
            <a:spAutoFit/>
          </a:bodyPr>
          <a:lstStyle/>
          <a:p>
            <a:pPr marL="38100">
              <a:lnSpc>
                <a:spcPct val="100000"/>
              </a:lnSpc>
              <a:spcBef>
                <a:spcPts val="95"/>
              </a:spcBef>
              <a:tabLst>
                <a:tab pos="446405" algn="l"/>
                <a:tab pos="744855" algn="l"/>
                <a:tab pos="1586230" algn="l"/>
              </a:tabLst>
            </a:pPr>
            <a:r>
              <a:rPr dirty="0" sz="1000" spc="-245">
                <a:latin typeface="Cambria Math"/>
                <a:cs typeface="Cambria Math"/>
              </a:rPr>
              <a:t>𝐿𝐿</a:t>
            </a:r>
            <a:r>
              <a:rPr dirty="0" baseline="-15873" sz="1050" spc="-367">
                <a:latin typeface="Cambria Math"/>
                <a:cs typeface="Cambria Math"/>
              </a:rPr>
              <a:t>𝑔𝑔	</a:t>
            </a:r>
            <a:r>
              <a:rPr dirty="0" sz="1000" spc="-5">
                <a:latin typeface="Cambria Math"/>
                <a:cs typeface="Cambria Math"/>
              </a:rPr>
              <a:t>3	</a:t>
            </a:r>
            <a:r>
              <a:rPr dirty="0" sz="1000" spc="-120">
                <a:latin typeface="Cambria Math"/>
                <a:cs typeface="Cambria Math"/>
              </a:rPr>
              <a:t>162.995𝑓𝑓𝑓𝑓	</a:t>
            </a:r>
            <a:r>
              <a:rPr dirty="0" sz="1000" spc="-5">
                <a:latin typeface="Cambria Math"/>
                <a:cs typeface="Cambria Math"/>
              </a:rPr>
              <a:t>3</a:t>
            </a:r>
            <a:endParaRPr sz="1000">
              <a:latin typeface="Cambria Math"/>
              <a:cs typeface="Cambria Math"/>
            </a:endParaRPr>
          </a:p>
        </p:txBody>
      </p:sp>
      <p:sp>
        <p:nvSpPr>
          <p:cNvPr id="46" name="object 46"/>
          <p:cNvSpPr/>
          <p:nvPr/>
        </p:nvSpPr>
        <p:spPr>
          <a:xfrm>
            <a:off x="4564379" y="4841747"/>
            <a:ext cx="70485" cy="7620"/>
          </a:xfrm>
          <a:custGeom>
            <a:avLst/>
            <a:gdLst/>
            <a:ahLst/>
            <a:cxnLst/>
            <a:rect l="l" t="t" r="r" b="b"/>
            <a:pathLst>
              <a:path w="70485" h="7620">
                <a:moveTo>
                  <a:pt x="0" y="7620"/>
                </a:moveTo>
                <a:lnTo>
                  <a:pt x="70116" y="7620"/>
                </a:lnTo>
                <a:lnTo>
                  <a:pt x="70116" y="0"/>
                </a:lnTo>
                <a:lnTo>
                  <a:pt x="0" y="0"/>
                </a:lnTo>
                <a:lnTo>
                  <a:pt x="0" y="7620"/>
                </a:lnTo>
                <a:close/>
              </a:path>
            </a:pathLst>
          </a:custGeom>
          <a:solidFill>
            <a:srgbClr val="000000"/>
          </a:solidFill>
        </p:spPr>
        <p:txBody>
          <a:bodyPr wrap="square" lIns="0" tIns="0" rIns="0" bIns="0" rtlCol="0"/>
          <a:lstStyle/>
          <a:p/>
        </p:txBody>
      </p:sp>
      <p:sp>
        <p:nvSpPr>
          <p:cNvPr id="47" name="object 47"/>
          <p:cNvSpPr txBox="1"/>
          <p:nvPr/>
        </p:nvSpPr>
        <p:spPr>
          <a:xfrm>
            <a:off x="4281932" y="4742179"/>
            <a:ext cx="838200" cy="177800"/>
          </a:xfrm>
          <a:prstGeom prst="rect">
            <a:avLst/>
          </a:prstGeom>
        </p:spPr>
        <p:txBody>
          <a:bodyPr wrap="square" lIns="0" tIns="12065" rIns="0" bIns="0" rtlCol="0" vert="horz">
            <a:spAutoFit/>
          </a:bodyPr>
          <a:lstStyle/>
          <a:p>
            <a:pPr marL="12700">
              <a:lnSpc>
                <a:spcPct val="100000"/>
              </a:lnSpc>
              <a:spcBef>
                <a:spcPts val="95"/>
              </a:spcBef>
              <a:tabLst>
                <a:tab pos="387350" algn="l"/>
              </a:tabLst>
            </a:pPr>
            <a:r>
              <a:rPr dirty="0" sz="1000" spc="-254">
                <a:latin typeface="Cambria Math"/>
                <a:cs typeface="Cambria Math"/>
              </a:rPr>
              <a:t>�</a:t>
            </a:r>
            <a:r>
              <a:rPr dirty="0" sz="1000" spc="434">
                <a:latin typeface="Cambria Math"/>
                <a:cs typeface="Cambria Math"/>
              </a:rPr>
              <a:t> </a:t>
            </a:r>
            <a:r>
              <a:rPr dirty="0" sz="1000" spc="-5">
                <a:latin typeface="Cambria Math"/>
                <a:cs typeface="Cambria Math"/>
              </a:rPr>
              <a:t>−	=</a:t>
            </a:r>
            <a:r>
              <a:rPr dirty="0" sz="1000" spc="5">
                <a:latin typeface="Cambria Math"/>
                <a:cs typeface="Cambria Math"/>
              </a:rPr>
              <a:t> </a:t>
            </a:r>
            <a:r>
              <a:rPr dirty="0" sz="1000" spc="-5">
                <a:latin typeface="Cambria Math"/>
                <a:cs typeface="Cambria Math"/>
              </a:rPr>
              <a:t>0.359</a:t>
            </a:r>
            <a:endParaRPr sz="1000">
              <a:latin typeface="Cambria Math"/>
              <a:cs typeface="Cambria Math"/>
            </a:endParaRPr>
          </a:p>
        </p:txBody>
      </p:sp>
      <p:sp>
        <p:nvSpPr>
          <p:cNvPr id="48" name="object 48"/>
          <p:cNvSpPr txBox="1"/>
          <p:nvPr/>
        </p:nvSpPr>
        <p:spPr>
          <a:xfrm>
            <a:off x="609600" y="5098553"/>
            <a:ext cx="5593080" cy="1774825"/>
          </a:xfrm>
          <a:prstGeom prst="rect">
            <a:avLst/>
          </a:prstGeom>
        </p:spPr>
        <p:txBody>
          <a:bodyPr wrap="square" lIns="0" tIns="52705" rIns="0" bIns="0" rtlCol="0" vert="horz">
            <a:spAutoFit/>
          </a:bodyPr>
          <a:lstStyle/>
          <a:p>
            <a:pPr lvl="4" marL="715645" indent="-640080">
              <a:lnSpc>
                <a:spcPct val="100000"/>
              </a:lnSpc>
              <a:spcBef>
                <a:spcPts val="415"/>
              </a:spcBef>
              <a:buFont typeface="Arial"/>
              <a:buAutoNum type="arabicPeriod" startAt="3"/>
              <a:tabLst>
                <a:tab pos="716280" algn="l"/>
              </a:tabLst>
            </a:pPr>
            <a:r>
              <a:rPr dirty="0" sz="1100" spc="-5">
                <a:latin typeface="Arial"/>
                <a:cs typeface="Arial"/>
              </a:rPr>
              <a:t>Loca</a:t>
            </a:r>
            <a:r>
              <a:rPr dirty="0" sz="1100" spc="-5">
                <a:latin typeface="Arial"/>
                <a:cs typeface="Arial"/>
              </a:rPr>
              <a:t>tion of roll axis below </a:t>
            </a:r>
            <a:r>
              <a:rPr dirty="0" sz="1100">
                <a:latin typeface="Arial"/>
                <a:cs typeface="Arial"/>
              </a:rPr>
              <a:t>top </a:t>
            </a:r>
            <a:r>
              <a:rPr dirty="0" sz="1100" spc="-10">
                <a:latin typeface="Arial"/>
                <a:cs typeface="Arial"/>
              </a:rPr>
              <a:t>of</a:t>
            </a:r>
            <a:r>
              <a:rPr dirty="0" sz="1100">
                <a:latin typeface="Arial"/>
                <a:cs typeface="Arial"/>
              </a:rPr>
              <a:t> </a:t>
            </a:r>
            <a:r>
              <a:rPr dirty="0" sz="1100" spc="-5">
                <a:latin typeface="Arial"/>
                <a:cs typeface="Arial"/>
              </a:rPr>
              <a:t>girder</a:t>
            </a:r>
            <a:endParaRPr sz="1100">
              <a:latin typeface="Arial"/>
              <a:cs typeface="Arial"/>
            </a:endParaRPr>
          </a:p>
          <a:p>
            <a:pPr algn="ctr" marL="957580">
              <a:lnSpc>
                <a:spcPct val="100000"/>
              </a:lnSpc>
              <a:spcBef>
                <a:spcPts val="280"/>
              </a:spcBef>
            </a:pPr>
            <a:r>
              <a:rPr dirty="0" sz="1000" spc="-250">
                <a:latin typeface="Cambria Math"/>
                <a:cs typeface="Cambria Math"/>
              </a:rPr>
              <a:t>𝑑𝑑</a:t>
            </a:r>
            <a:r>
              <a:rPr dirty="0" baseline="-15873" sz="1050" spc="-375">
                <a:latin typeface="Cambria Math"/>
                <a:cs typeface="Cambria Math"/>
              </a:rPr>
              <a:t>𝑔𝑔𝑐𝑐</a:t>
            </a:r>
            <a:r>
              <a:rPr dirty="0" baseline="-15873" sz="1050" spc="277">
                <a:latin typeface="Cambria Math"/>
                <a:cs typeface="Cambria Math"/>
              </a:rPr>
              <a:t> </a:t>
            </a:r>
            <a:r>
              <a:rPr dirty="0" sz="1000" spc="-5">
                <a:latin typeface="Cambria Math"/>
                <a:cs typeface="Cambria Math"/>
              </a:rPr>
              <a:t>= </a:t>
            </a:r>
            <a:r>
              <a:rPr dirty="0" sz="1000" spc="-240">
                <a:latin typeface="Cambria Math"/>
                <a:cs typeface="Cambria Math"/>
              </a:rPr>
              <a:t>𝐻𝐻</a:t>
            </a:r>
            <a:r>
              <a:rPr dirty="0" baseline="-15873" sz="1050" spc="-359">
                <a:latin typeface="Cambria Math"/>
                <a:cs typeface="Cambria Math"/>
              </a:rPr>
              <a:t>𝑠𝑠𝑔𝑔</a:t>
            </a:r>
            <a:r>
              <a:rPr dirty="0" baseline="-15873" sz="1050" spc="195">
                <a:latin typeface="Cambria Math"/>
                <a:cs typeface="Cambria Math"/>
              </a:rPr>
              <a:t> </a:t>
            </a:r>
            <a:r>
              <a:rPr dirty="0" sz="1000" spc="-5">
                <a:latin typeface="Cambria Math"/>
                <a:cs typeface="Cambria Math"/>
              </a:rPr>
              <a:t>+ </a:t>
            </a:r>
            <a:r>
              <a:rPr dirty="0" sz="1000" spc="-335">
                <a:latin typeface="Cambria Math"/>
                <a:cs typeface="Cambria Math"/>
              </a:rPr>
              <a:t>𝐻𝐻</a:t>
            </a:r>
            <a:r>
              <a:rPr dirty="0" baseline="-15873" sz="1050" spc="-502">
                <a:latin typeface="Cambria Math"/>
                <a:cs typeface="Cambria Math"/>
              </a:rPr>
              <a:t>𝑔𝑔</a:t>
            </a:r>
            <a:r>
              <a:rPr dirty="0" baseline="-15873" sz="1050" spc="195">
                <a:latin typeface="Cambria Math"/>
                <a:cs typeface="Cambria Math"/>
              </a:rPr>
              <a:t> </a:t>
            </a:r>
            <a:r>
              <a:rPr dirty="0" sz="1000" spc="-5">
                <a:latin typeface="Cambria Math"/>
                <a:cs typeface="Cambria Math"/>
              </a:rPr>
              <a:t>− </a:t>
            </a:r>
            <a:r>
              <a:rPr dirty="0" sz="1000" spc="-265">
                <a:latin typeface="Cambria Math"/>
                <a:cs typeface="Cambria Math"/>
              </a:rPr>
              <a:t>𝐻𝐻</a:t>
            </a:r>
            <a:r>
              <a:rPr dirty="0" baseline="-15873" sz="1050" spc="-397">
                <a:latin typeface="Cambria Math"/>
                <a:cs typeface="Cambria Math"/>
              </a:rPr>
              <a:t>𝑔𝑔𝑐𝑐</a:t>
            </a:r>
            <a:r>
              <a:rPr dirty="0" baseline="-15873" sz="1050" spc="284">
                <a:latin typeface="Cambria Math"/>
                <a:cs typeface="Cambria Math"/>
              </a:rPr>
              <a:t> </a:t>
            </a:r>
            <a:r>
              <a:rPr dirty="0" sz="1000" spc="-5">
                <a:latin typeface="Cambria Math"/>
                <a:cs typeface="Cambria Math"/>
              </a:rPr>
              <a:t>= </a:t>
            </a:r>
            <a:r>
              <a:rPr dirty="0" sz="1000" spc="-125">
                <a:latin typeface="Cambria Math"/>
                <a:cs typeface="Cambria Math"/>
              </a:rPr>
              <a:t>72.0𝑠𝑠𝑠𝑠 </a:t>
            </a:r>
            <a:r>
              <a:rPr dirty="0" sz="1000" spc="-5">
                <a:latin typeface="Cambria Math"/>
                <a:cs typeface="Cambria Math"/>
              </a:rPr>
              <a:t>+ </a:t>
            </a:r>
            <a:r>
              <a:rPr dirty="0" sz="1000" spc="-125">
                <a:latin typeface="Cambria Math"/>
                <a:cs typeface="Cambria Math"/>
              </a:rPr>
              <a:t>74.0𝑠𝑠𝑠𝑠 </a:t>
            </a:r>
            <a:r>
              <a:rPr dirty="0" sz="1000" spc="-5">
                <a:latin typeface="Cambria Math"/>
                <a:cs typeface="Cambria Math"/>
              </a:rPr>
              <a:t>− </a:t>
            </a:r>
            <a:r>
              <a:rPr dirty="0" sz="1000" spc="-125">
                <a:latin typeface="Cambria Math"/>
                <a:cs typeface="Cambria Math"/>
              </a:rPr>
              <a:t>24.0𝑠𝑠𝑠𝑠 </a:t>
            </a:r>
            <a:r>
              <a:rPr dirty="0" sz="1000" spc="-5">
                <a:latin typeface="Cambria Math"/>
                <a:cs typeface="Cambria Math"/>
              </a:rPr>
              <a:t>=</a:t>
            </a:r>
            <a:r>
              <a:rPr dirty="0" sz="1000" spc="-50">
                <a:latin typeface="Cambria Math"/>
                <a:cs typeface="Cambria Math"/>
              </a:rPr>
              <a:t> </a:t>
            </a:r>
            <a:r>
              <a:rPr dirty="0" sz="1000" spc="-110">
                <a:latin typeface="Cambria Math"/>
                <a:cs typeface="Cambria Math"/>
              </a:rPr>
              <a:t>122.0𝑠𝑠𝑠𝑠</a:t>
            </a:r>
            <a:endParaRPr sz="1000">
              <a:latin typeface="Cambria Math"/>
              <a:cs typeface="Cambria Math"/>
            </a:endParaRPr>
          </a:p>
          <a:p>
            <a:pPr>
              <a:lnSpc>
                <a:spcPct val="100000"/>
              </a:lnSpc>
              <a:spcBef>
                <a:spcPts val="25"/>
              </a:spcBef>
            </a:pPr>
            <a:endParaRPr sz="1050">
              <a:latin typeface="Cambria Math"/>
              <a:cs typeface="Cambria Math"/>
            </a:endParaRPr>
          </a:p>
          <a:p>
            <a:pPr lvl="4" marL="715645" indent="-640080">
              <a:lnSpc>
                <a:spcPct val="100000"/>
              </a:lnSpc>
              <a:buFont typeface="Arial"/>
              <a:buAutoNum type="arabicPeriod" startAt="4"/>
              <a:tabLst>
                <a:tab pos="716280" algn="l"/>
              </a:tabLst>
            </a:pPr>
            <a:r>
              <a:rPr dirty="0" sz="1100" spc="-5">
                <a:latin typeface="Arial"/>
                <a:cs typeface="Arial"/>
              </a:rPr>
              <a:t>Loca</a:t>
            </a:r>
            <a:r>
              <a:rPr dirty="0" sz="1100" spc="-5">
                <a:latin typeface="Arial"/>
                <a:cs typeface="Arial"/>
              </a:rPr>
              <a:t>tion of center of gravity above roll</a:t>
            </a:r>
            <a:r>
              <a:rPr dirty="0" sz="1100" spc="10">
                <a:latin typeface="Arial"/>
                <a:cs typeface="Arial"/>
              </a:rPr>
              <a:t> </a:t>
            </a:r>
            <a:r>
              <a:rPr dirty="0" sz="1100" spc="-5">
                <a:latin typeface="Arial"/>
                <a:cs typeface="Arial"/>
              </a:rPr>
              <a:t>axis</a:t>
            </a:r>
            <a:endParaRPr sz="1100">
              <a:latin typeface="Arial"/>
              <a:cs typeface="Arial"/>
            </a:endParaRPr>
          </a:p>
          <a:p>
            <a:pPr algn="ctr" marL="956310">
              <a:lnSpc>
                <a:spcPct val="100000"/>
              </a:lnSpc>
              <a:spcBef>
                <a:spcPts val="270"/>
              </a:spcBef>
            </a:pPr>
            <a:r>
              <a:rPr dirty="0" sz="1000" spc="-295">
                <a:latin typeface="Cambria Math"/>
                <a:cs typeface="Cambria Math"/>
              </a:rPr>
              <a:t>𝑑𝑑</a:t>
            </a:r>
            <a:r>
              <a:rPr dirty="0" baseline="-15873" sz="1050" spc="-442">
                <a:latin typeface="Cambria Math"/>
                <a:cs typeface="Cambria Math"/>
              </a:rPr>
              <a:t>𝑔𝑔</a:t>
            </a:r>
            <a:r>
              <a:rPr dirty="0" baseline="-15873" sz="1050" spc="284">
                <a:latin typeface="Cambria Math"/>
                <a:cs typeface="Cambria Math"/>
              </a:rPr>
              <a:t> </a:t>
            </a:r>
            <a:r>
              <a:rPr dirty="0" sz="1000" spc="-5">
                <a:latin typeface="Cambria Math"/>
                <a:cs typeface="Cambria Math"/>
              </a:rPr>
              <a:t>=</a:t>
            </a:r>
            <a:r>
              <a:rPr dirty="0" sz="1000" spc="70">
                <a:latin typeface="Cambria Math"/>
                <a:cs typeface="Cambria Math"/>
              </a:rPr>
              <a:t> </a:t>
            </a:r>
            <a:r>
              <a:rPr dirty="0" sz="1000" spc="-250">
                <a:latin typeface="Cambria Math"/>
                <a:cs typeface="Cambria Math"/>
              </a:rPr>
              <a:t>𝑑𝑑</a:t>
            </a:r>
            <a:r>
              <a:rPr dirty="0" baseline="-15873" sz="1050" spc="-375">
                <a:latin typeface="Cambria Math"/>
                <a:cs typeface="Cambria Math"/>
              </a:rPr>
              <a:t>𝑔𝑔𝑐𝑐</a:t>
            </a:r>
            <a:r>
              <a:rPr dirty="0" baseline="-15873" sz="1050" spc="202">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285">
                <a:latin typeface="Cambria Math"/>
                <a:cs typeface="Cambria Math"/>
              </a:rPr>
              <a:t>𝑌𝑌</a:t>
            </a:r>
            <a:r>
              <a:rPr dirty="0" baseline="-15873" sz="1050" spc="-427">
                <a:latin typeface="Cambria Math"/>
                <a:cs typeface="Cambria Math"/>
              </a:rPr>
              <a:t>𝑑𝑑𝑔𝑔𝑑𝑑</a:t>
            </a:r>
            <a:r>
              <a:rPr dirty="0" baseline="-15873" sz="1050" spc="195">
                <a:latin typeface="Cambria Math"/>
                <a:cs typeface="Cambria Math"/>
              </a:rPr>
              <a:t> </a:t>
            </a:r>
            <a:r>
              <a:rPr dirty="0" sz="1000" spc="-5">
                <a:latin typeface="Cambria Math"/>
                <a:cs typeface="Cambria Math"/>
              </a:rPr>
              <a:t>+</a:t>
            </a:r>
            <a:r>
              <a:rPr dirty="0" sz="1000" spc="10">
                <a:latin typeface="Cambria Math"/>
                <a:cs typeface="Cambria Math"/>
              </a:rPr>
              <a:t> </a:t>
            </a:r>
            <a:r>
              <a:rPr dirty="0" sz="1000" spc="-165">
                <a:latin typeface="Cambria Math"/>
                <a:cs typeface="Cambria Math"/>
              </a:rPr>
              <a:t>𝐹𝐹</a:t>
            </a:r>
            <a:r>
              <a:rPr dirty="0" baseline="-15873" sz="1050" spc="-247">
                <a:latin typeface="Cambria Math"/>
                <a:cs typeface="Cambria Math"/>
              </a:rPr>
              <a:t>𝑔𝑔</a:t>
            </a:r>
            <a:r>
              <a:rPr dirty="0" baseline="2777" sz="1500" spc="-247">
                <a:latin typeface="Cambria Math"/>
                <a:cs typeface="Cambria Math"/>
              </a:rPr>
              <a:t>(</a:t>
            </a:r>
            <a:r>
              <a:rPr dirty="0" sz="1000" spc="-165">
                <a:latin typeface="Cambria Math"/>
                <a:cs typeface="Cambria Math"/>
              </a:rPr>
              <a:t>∆</a:t>
            </a:r>
            <a:r>
              <a:rPr dirty="0" baseline="-15873" sz="1050" spc="-247">
                <a:latin typeface="Cambria Math"/>
                <a:cs typeface="Cambria Math"/>
              </a:rPr>
              <a:t>𝑐𝑐𝑠𝑠𝑐𝑐𝑠𝑠𝑒𝑒𝑔𝑔</a:t>
            </a:r>
            <a:r>
              <a:rPr dirty="0" baseline="-15873" sz="1050" spc="-120">
                <a:latin typeface="Cambria Math"/>
                <a:cs typeface="Cambria Math"/>
              </a:rPr>
              <a:t> </a:t>
            </a:r>
            <a:r>
              <a:rPr dirty="0" baseline="2777" sz="1500" spc="-7">
                <a:latin typeface="Cambria Math"/>
                <a:cs typeface="Cambria Math"/>
              </a:rPr>
              <a:t>)</a:t>
            </a:r>
            <a:r>
              <a:rPr dirty="0" baseline="2777" sz="1500" spc="104">
                <a:latin typeface="Cambria Math"/>
                <a:cs typeface="Cambria Math"/>
              </a:rPr>
              <a:t> </a:t>
            </a:r>
            <a:r>
              <a:rPr dirty="0" sz="1000" spc="-5">
                <a:latin typeface="Cambria Math"/>
                <a:cs typeface="Cambria Math"/>
              </a:rPr>
              <a:t>=</a:t>
            </a:r>
            <a:r>
              <a:rPr dirty="0" sz="1000" spc="60">
                <a:latin typeface="Cambria Math"/>
                <a:cs typeface="Cambria Math"/>
              </a:rPr>
              <a:t> </a:t>
            </a:r>
            <a:r>
              <a:rPr dirty="0" sz="1000" spc="-110">
                <a:latin typeface="Cambria Math"/>
                <a:cs typeface="Cambria Math"/>
              </a:rPr>
              <a:t>122.0𝑠𝑠𝑠𝑠</a:t>
            </a:r>
            <a:r>
              <a:rPr dirty="0" sz="1000" spc="-75">
                <a:latin typeface="Cambria Math"/>
                <a:cs typeface="Cambria Math"/>
              </a:rPr>
              <a:t> </a:t>
            </a:r>
            <a:r>
              <a:rPr dirty="0" sz="1000" spc="-5">
                <a:latin typeface="Cambria Math"/>
                <a:cs typeface="Cambria Math"/>
              </a:rPr>
              <a:t>−</a:t>
            </a:r>
            <a:r>
              <a:rPr dirty="0" sz="1000" spc="10">
                <a:latin typeface="Cambria Math"/>
                <a:cs typeface="Cambria Math"/>
              </a:rPr>
              <a:t> </a:t>
            </a:r>
            <a:r>
              <a:rPr dirty="0" sz="1000" spc="-100">
                <a:latin typeface="Cambria Math"/>
                <a:cs typeface="Cambria Math"/>
              </a:rPr>
              <a:t>38.343𝑠𝑠𝑠𝑠</a:t>
            </a:r>
            <a:r>
              <a:rPr dirty="0" sz="1000" spc="-90">
                <a:latin typeface="Cambria Math"/>
                <a:cs typeface="Cambria Math"/>
              </a:rPr>
              <a:t> </a:t>
            </a:r>
            <a:r>
              <a:rPr dirty="0" sz="1000" spc="-5">
                <a:latin typeface="Cambria Math"/>
                <a:cs typeface="Cambria Math"/>
              </a:rPr>
              <a:t>+</a:t>
            </a:r>
            <a:r>
              <a:rPr dirty="0" sz="1000" spc="10">
                <a:latin typeface="Cambria Math"/>
                <a:cs typeface="Cambria Math"/>
              </a:rPr>
              <a:t> </a:t>
            </a:r>
            <a:r>
              <a:rPr dirty="0" sz="1000" spc="-65">
                <a:latin typeface="Cambria Math"/>
                <a:cs typeface="Cambria Math"/>
              </a:rPr>
              <a:t>0.359</a:t>
            </a:r>
            <a:r>
              <a:rPr dirty="0" baseline="2777" sz="1500" spc="-97">
                <a:latin typeface="Cambria Math"/>
                <a:cs typeface="Cambria Math"/>
              </a:rPr>
              <a:t>(</a:t>
            </a:r>
            <a:r>
              <a:rPr dirty="0" sz="1000" spc="-65">
                <a:latin typeface="Cambria Math"/>
                <a:cs typeface="Cambria Math"/>
              </a:rPr>
              <a:t>7.338𝑠𝑠𝑠𝑠</a:t>
            </a:r>
            <a:r>
              <a:rPr dirty="0" baseline="2777" sz="1500" spc="-97">
                <a:latin typeface="Cambria Math"/>
                <a:cs typeface="Cambria Math"/>
              </a:rPr>
              <a:t>)</a:t>
            </a:r>
            <a:r>
              <a:rPr dirty="0" baseline="2777" sz="1500" spc="112">
                <a:latin typeface="Cambria Math"/>
                <a:cs typeface="Cambria Math"/>
              </a:rPr>
              <a:t> </a:t>
            </a:r>
            <a:r>
              <a:rPr dirty="0" sz="1000" spc="-5">
                <a:latin typeface="Cambria Math"/>
                <a:cs typeface="Cambria Math"/>
              </a:rPr>
              <a:t>=</a:t>
            </a:r>
            <a:r>
              <a:rPr dirty="0" sz="1000" spc="60">
                <a:latin typeface="Cambria Math"/>
                <a:cs typeface="Cambria Math"/>
              </a:rPr>
              <a:t> </a:t>
            </a:r>
            <a:r>
              <a:rPr dirty="0" sz="1000" spc="-105">
                <a:latin typeface="Cambria Math"/>
                <a:cs typeface="Cambria Math"/>
              </a:rPr>
              <a:t>86.295𝑠𝑠𝑠𝑠</a:t>
            </a:r>
            <a:endParaRPr sz="1000">
              <a:latin typeface="Cambria Math"/>
              <a:cs typeface="Cambria Math"/>
            </a:endParaRPr>
          </a:p>
          <a:p>
            <a:pPr>
              <a:lnSpc>
                <a:spcPct val="100000"/>
              </a:lnSpc>
              <a:spcBef>
                <a:spcPts val="30"/>
              </a:spcBef>
            </a:pPr>
            <a:endParaRPr sz="1050">
              <a:latin typeface="Cambria Math"/>
              <a:cs typeface="Cambria Math"/>
            </a:endParaRPr>
          </a:p>
          <a:p>
            <a:pPr lvl="3" marL="624840" indent="-548640">
              <a:lnSpc>
                <a:spcPct val="100000"/>
              </a:lnSpc>
              <a:buFont typeface="Times New Roman"/>
              <a:buAutoNum type="arabicPeriod" startAt="3"/>
              <a:tabLst>
                <a:tab pos="624205" algn="l"/>
                <a:tab pos="624840" algn="l"/>
              </a:tabLst>
            </a:pPr>
            <a:r>
              <a:rPr dirty="0" sz="1200" spc="-5" i="1">
                <a:latin typeface="Arial"/>
                <a:cs typeface="Arial"/>
              </a:rPr>
              <a:t>Late</a:t>
            </a:r>
            <a:r>
              <a:rPr dirty="0" sz="1200" spc="-5" i="1">
                <a:latin typeface="Arial"/>
                <a:cs typeface="Arial"/>
              </a:rPr>
              <a:t>ral Deflection</a:t>
            </a:r>
            <a:r>
              <a:rPr dirty="0" sz="1200" spc="5" i="1">
                <a:latin typeface="Arial"/>
                <a:cs typeface="Arial"/>
              </a:rPr>
              <a:t> </a:t>
            </a:r>
            <a:r>
              <a:rPr dirty="0" sz="1200" spc="-5" i="1">
                <a:latin typeface="Arial"/>
                <a:cs typeface="Arial"/>
              </a:rPr>
              <a:t>Parameters</a:t>
            </a:r>
            <a:endParaRPr sz="1200">
              <a:latin typeface="Arial"/>
              <a:cs typeface="Arial"/>
            </a:endParaRPr>
          </a:p>
          <a:p>
            <a:pPr lvl="4" marL="715645" indent="-640080">
              <a:lnSpc>
                <a:spcPct val="100000"/>
              </a:lnSpc>
              <a:spcBef>
                <a:spcPts val="1145"/>
              </a:spcBef>
              <a:buFont typeface="Arial"/>
              <a:buAutoNum type="arabicPeriod"/>
              <a:tabLst>
                <a:tab pos="716280" algn="l"/>
              </a:tabLst>
            </a:pPr>
            <a:r>
              <a:rPr dirty="0" sz="1100" spc="-5">
                <a:latin typeface="Arial"/>
                <a:cs typeface="Arial"/>
              </a:rPr>
              <a:t>La</a:t>
            </a:r>
            <a:r>
              <a:rPr dirty="0" sz="1100" spc="-5">
                <a:latin typeface="Arial"/>
                <a:cs typeface="Arial"/>
              </a:rPr>
              <a:t>teral Sweep</a:t>
            </a:r>
            <a:endParaRPr sz="1100">
              <a:latin typeface="Arial"/>
              <a:cs typeface="Arial"/>
            </a:endParaRPr>
          </a:p>
          <a:p>
            <a:pPr marL="76200">
              <a:lnSpc>
                <a:spcPct val="100000"/>
              </a:lnSpc>
              <a:spcBef>
                <a:spcPts val="245"/>
              </a:spcBef>
            </a:pPr>
            <a:r>
              <a:rPr dirty="0" sz="1000" spc="-5">
                <a:latin typeface="Times New Roman"/>
                <a:cs typeface="Times New Roman"/>
              </a:rPr>
              <a:t>Sweep tolerance = 1/8” </a:t>
            </a:r>
            <a:r>
              <a:rPr dirty="0" sz="1000">
                <a:latin typeface="Times New Roman"/>
                <a:cs typeface="Times New Roman"/>
              </a:rPr>
              <a:t>per 10</a:t>
            </a:r>
            <a:r>
              <a:rPr dirty="0" sz="1000" spc="-5">
                <a:latin typeface="Times New Roman"/>
                <a:cs typeface="Times New Roman"/>
              </a:rPr>
              <a:t> ft</a:t>
            </a:r>
            <a:endParaRPr sz="1000">
              <a:latin typeface="Times New Roman"/>
              <a:cs typeface="Times New Roman"/>
            </a:endParaRPr>
          </a:p>
        </p:txBody>
      </p:sp>
      <p:sp>
        <p:nvSpPr>
          <p:cNvPr id="49" name="object 49"/>
          <p:cNvSpPr txBox="1"/>
          <p:nvPr/>
        </p:nvSpPr>
        <p:spPr>
          <a:xfrm>
            <a:off x="2770615" y="7029704"/>
            <a:ext cx="65595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07">
                <a:latin typeface="Cambria Math"/>
                <a:cs typeface="Cambria Math"/>
              </a:rPr>
              <a:t>𝛥𝛥</a:t>
            </a:r>
            <a:r>
              <a:rPr dirty="0" sz="700" spc="-204">
                <a:latin typeface="Cambria Math"/>
                <a:cs typeface="Cambria Math"/>
              </a:rPr>
              <a:t>𝑠𝑠𝑤𝑤𝑒𝑒𝑒𝑒𝑑𝑑</a:t>
            </a:r>
            <a:r>
              <a:rPr dirty="0" sz="700" spc="145">
                <a:latin typeface="Cambria Math"/>
                <a:cs typeface="Cambria Math"/>
              </a:rPr>
              <a:t> </a:t>
            </a:r>
            <a:r>
              <a:rPr dirty="0" baseline="11111" sz="1500" spc="-7">
                <a:latin typeface="Cambria Math"/>
                <a:cs typeface="Cambria Math"/>
              </a:rPr>
              <a:t>=</a:t>
            </a:r>
            <a:r>
              <a:rPr dirty="0" baseline="11111" sz="1500" spc="30">
                <a:latin typeface="Cambria Math"/>
                <a:cs typeface="Cambria Math"/>
              </a:rPr>
              <a:t> </a:t>
            </a:r>
            <a:r>
              <a:rPr dirty="0" baseline="11111" sz="1500" spc="-382">
                <a:latin typeface="Cambria Math"/>
                <a:cs typeface="Cambria Math"/>
              </a:rPr>
              <a:t>�</a:t>
            </a:r>
            <a:endParaRPr baseline="11111" sz="1500">
              <a:latin typeface="Cambria Math"/>
              <a:cs typeface="Cambria Math"/>
            </a:endParaRPr>
          </a:p>
        </p:txBody>
      </p:sp>
      <p:sp>
        <p:nvSpPr>
          <p:cNvPr id="50" name="object 50"/>
          <p:cNvSpPr txBox="1"/>
          <p:nvPr/>
        </p:nvSpPr>
        <p:spPr>
          <a:xfrm>
            <a:off x="3530601" y="7089178"/>
            <a:ext cx="286385" cy="177800"/>
          </a:xfrm>
          <a:prstGeom prst="rect">
            <a:avLst/>
          </a:prstGeom>
        </p:spPr>
        <p:txBody>
          <a:bodyPr wrap="square" lIns="0" tIns="12065" rIns="0" bIns="0" rtlCol="0" vert="horz">
            <a:spAutoFit/>
          </a:bodyPr>
          <a:lstStyle/>
          <a:p>
            <a:pPr marL="12700">
              <a:lnSpc>
                <a:spcPct val="100000"/>
              </a:lnSpc>
              <a:spcBef>
                <a:spcPts val="95"/>
              </a:spcBef>
            </a:pPr>
            <a:r>
              <a:rPr dirty="0" sz="1000" spc="-215">
                <a:latin typeface="Cambria Math"/>
                <a:cs typeface="Cambria Math"/>
              </a:rPr>
              <a:t>10𝑓𝑓𝑓𝑓</a:t>
            </a:r>
            <a:endParaRPr sz="1000">
              <a:latin typeface="Cambria Math"/>
              <a:cs typeface="Cambria Math"/>
            </a:endParaRPr>
          </a:p>
        </p:txBody>
      </p:sp>
      <p:sp>
        <p:nvSpPr>
          <p:cNvPr id="51" name="object 51"/>
          <p:cNvSpPr/>
          <p:nvPr/>
        </p:nvSpPr>
        <p:spPr>
          <a:xfrm>
            <a:off x="3389376" y="7107180"/>
            <a:ext cx="571500" cy="0"/>
          </a:xfrm>
          <a:custGeom>
            <a:avLst/>
            <a:gdLst/>
            <a:ahLst/>
            <a:cxnLst/>
            <a:rect l="l" t="t" r="r" b="b"/>
            <a:pathLst>
              <a:path w="571500" h="0">
                <a:moveTo>
                  <a:pt x="0" y="0"/>
                </a:moveTo>
                <a:lnTo>
                  <a:pt x="571500" y="0"/>
                </a:lnTo>
              </a:path>
            </a:pathLst>
          </a:custGeom>
          <a:ln w="7607">
            <a:solidFill>
              <a:srgbClr val="000000"/>
            </a:solidFill>
          </a:ln>
        </p:spPr>
        <p:txBody>
          <a:bodyPr wrap="square" lIns="0" tIns="0" rIns="0" bIns="0" rtlCol="0"/>
          <a:lstStyle/>
          <a:p/>
        </p:txBody>
      </p:sp>
      <p:sp>
        <p:nvSpPr>
          <p:cNvPr id="52" name="object 52"/>
          <p:cNvSpPr txBox="1"/>
          <p:nvPr/>
        </p:nvSpPr>
        <p:spPr>
          <a:xfrm>
            <a:off x="3376660" y="6906270"/>
            <a:ext cx="813435" cy="177800"/>
          </a:xfrm>
          <a:prstGeom prst="rect">
            <a:avLst/>
          </a:prstGeom>
        </p:spPr>
        <p:txBody>
          <a:bodyPr wrap="square" lIns="0" tIns="12065" rIns="0" bIns="0" rtlCol="0" vert="horz">
            <a:spAutoFit/>
          </a:bodyPr>
          <a:lstStyle/>
          <a:p>
            <a:pPr marL="12700">
              <a:lnSpc>
                <a:spcPct val="100000"/>
              </a:lnSpc>
              <a:spcBef>
                <a:spcPts val="95"/>
              </a:spcBef>
              <a:tabLst>
                <a:tab pos="730250" algn="l"/>
              </a:tabLst>
            </a:pPr>
            <a:r>
              <a:rPr dirty="0" sz="1000" spc="-5">
                <a:latin typeface="Cambria Math"/>
                <a:cs typeface="Cambria Math"/>
              </a:rPr>
              <a:t>162</a:t>
            </a:r>
            <a:r>
              <a:rPr dirty="0" sz="1000" spc="-10">
                <a:latin typeface="Cambria Math"/>
                <a:cs typeface="Cambria Math"/>
              </a:rPr>
              <a:t>.</a:t>
            </a:r>
            <a:r>
              <a:rPr dirty="0" sz="1000" spc="-5">
                <a:latin typeface="Cambria Math"/>
                <a:cs typeface="Cambria Math"/>
              </a:rPr>
              <a:t>99</a:t>
            </a:r>
            <a:r>
              <a:rPr dirty="0" sz="1000" spc="-10">
                <a:latin typeface="Cambria Math"/>
                <a:cs typeface="Cambria Math"/>
              </a:rPr>
              <a:t>5</a:t>
            </a:r>
            <a:r>
              <a:rPr dirty="0" sz="1000" spc="-575">
                <a:latin typeface="Cambria Math"/>
                <a:cs typeface="Cambria Math"/>
              </a:rPr>
              <a:t>𝑓𝑓𝑓𝑓</a:t>
            </a:r>
            <a:r>
              <a:rPr dirty="0" sz="1000">
                <a:latin typeface="Cambria Math"/>
                <a:cs typeface="Cambria Math"/>
              </a:rPr>
              <a:t>	</a:t>
            </a:r>
            <a:r>
              <a:rPr dirty="0" sz="1000" spc="-5">
                <a:latin typeface="Cambria Math"/>
                <a:cs typeface="Cambria Math"/>
              </a:rPr>
              <a:t>1</a:t>
            </a:r>
            <a:endParaRPr sz="1000">
              <a:latin typeface="Cambria Math"/>
              <a:cs typeface="Cambria Math"/>
            </a:endParaRPr>
          </a:p>
        </p:txBody>
      </p:sp>
      <p:sp>
        <p:nvSpPr>
          <p:cNvPr id="53" name="object 53"/>
          <p:cNvSpPr/>
          <p:nvPr/>
        </p:nvSpPr>
        <p:spPr>
          <a:xfrm>
            <a:off x="4107179" y="7103376"/>
            <a:ext cx="70485" cy="7620"/>
          </a:xfrm>
          <a:custGeom>
            <a:avLst/>
            <a:gdLst/>
            <a:ahLst/>
            <a:cxnLst/>
            <a:rect l="l" t="t" r="r" b="b"/>
            <a:pathLst>
              <a:path w="70485" h="7620">
                <a:moveTo>
                  <a:pt x="0" y="7607"/>
                </a:moveTo>
                <a:lnTo>
                  <a:pt x="70116" y="7607"/>
                </a:lnTo>
                <a:lnTo>
                  <a:pt x="70116" y="0"/>
                </a:lnTo>
                <a:lnTo>
                  <a:pt x="0" y="0"/>
                </a:lnTo>
                <a:lnTo>
                  <a:pt x="0" y="7607"/>
                </a:lnTo>
                <a:close/>
              </a:path>
            </a:pathLst>
          </a:custGeom>
          <a:solidFill>
            <a:srgbClr val="000000"/>
          </a:solidFill>
        </p:spPr>
        <p:txBody>
          <a:bodyPr wrap="square" lIns="0" tIns="0" rIns="0" bIns="0" rtlCol="0"/>
          <a:lstStyle/>
          <a:p/>
        </p:txBody>
      </p:sp>
      <p:sp>
        <p:nvSpPr>
          <p:cNvPr id="54" name="object 54"/>
          <p:cNvSpPr txBox="1"/>
          <p:nvPr/>
        </p:nvSpPr>
        <p:spPr>
          <a:xfrm>
            <a:off x="3948176" y="7003795"/>
            <a:ext cx="1024255" cy="262890"/>
          </a:xfrm>
          <a:prstGeom prst="rect">
            <a:avLst/>
          </a:prstGeom>
        </p:spPr>
        <p:txBody>
          <a:bodyPr wrap="square" lIns="0" tIns="79375" rIns="0" bIns="0" rtlCol="0" vert="horz">
            <a:spAutoFit/>
          </a:bodyPr>
          <a:lstStyle/>
          <a:p>
            <a:pPr marL="158750" marR="5080" indent="-146685">
              <a:lnSpc>
                <a:spcPct val="56000"/>
              </a:lnSpc>
              <a:spcBef>
                <a:spcPts val="625"/>
              </a:spcBef>
            </a:pPr>
            <a:r>
              <a:rPr dirty="0" sz="1000" spc="-254">
                <a:latin typeface="Cambria Math"/>
                <a:cs typeface="Cambria Math"/>
              </a:rPr>
              <a:t>�</a:t>
            </a:r>
            <a:r>
              <a:rPr dirty="0" sz="1000" spc="-70">
                <a:latin typeface="Cambria Math"/>
                <a:cs typeface="Cambria Math"/>
              </a:rPr>
              <a:t> </a:t>
            </a:r>
            <a:r>
              <a:rPr dirty="0" sz="1000" spc="-254">
                <a:latin typeface="Cambria Math"/>
                <a:cs typeface="Cambria Math"/>
              </a:rPr>
              <a:t>�</a:t>
            </a:r>
            <a:r>
              <a:rPr dirty="0" sz="1000" spc="495">
                <a:latin typeface="Cambria Math"/>
                <a:cs typeface="Cambria Math"/>
              </a:rPr>
              <a:t> </a:t>
            </a:r>
            <a:r>
              <a:rPr dirty="0" sz="1000" spc="-245">
                <a:latin typeface="Cambria Math"/>
                <a:cs typeface="Cambria Math"/>
              </a:rPr>
              <a:t>𝑠𝑠𝑠𝑠�</a:t>
            </a:r>
            <a:r>
              <a:rPr dirty="0" sz="1000" spc="60">
                <a:latin typeface="Cambria Math"/>
                <a:cs typeface="Cambria Math"/>
              </a:rPr>
              <a:t> </a:t>
            </a:r>
            <a:r>
              <a:rPr dirty="0" sz="1000" spc="-5">
                <a:latin typeface="Cambria Math"/>
                <a:cs typeface="Cambria Math"/>
              </a:rPr>
              <a:t>=  </a:t>
            </a:r>
            <a:r>
              <a:rPr dirty="0" sz="1000" spc="-240">
                <a:latin typeface="Cambria Math"/>
                <a:cs typeface="Cambria Math"/>
              </a:rPr>
              <a:t>2.037𝑠𝑠𝑠𝑠</a:t>
            </a:r>
            <a:r>
              <a:rPr dirty="0" sz="1000" spc="-125">
                <a:latin typeface="Cambria Math"/>
                <a:cs typeface="Cambria Math"/>
              </a:rPr>
              <a:t> </a:t>
            </a:r>
            <a:r>
              <a:rPr dirty="0" sz="1000" spc="-5">
                <a:latin typeface="Cambria Math"/>
                <a:cs typeface="Cambria Math"/>
              </a:rPr>
              <a:t>8</a:t>
            </a:r>
            <a:endParaRPr sz="1000">
              <a:latin typeface="Cambria Math"/>
              <a:cs typeface="Cambria Math"/>
            </a:endParaRPr>
          </a:p>
        </p:txBody>
      </p:sp>
      <p:sp>
        <p:nvSpPr>
          <p:cNvPr id="55" name="object 55"/>
          <p:cNvSpPr txBox="1"/>
          <p:nvPr/>
        </p:nvSpPr>
        <p:spPr>
          <a:xfrm>
            <a:off x="635000" y="7351521"/>
            <a:ext cx="6216650" cy="1296035"/>
          </a:xfrm>
          <a:prstGeom prst="rect">
            <a:avLst/>
          </a:prstGeom>
        </p:spPr>
        <p:txBody>
          <a:bodyPr wrap="square" lIns="0" tIns="47625" rIns="0" bIns="0" rtlCol="0" vert="horz">
            <a:spAutoFit/>
          </a:bodyPr>
          <a:lstStyle/>
          <a:p>
            <a:pPr lvl="4" marL="690245" indent="-640080">
              <a:lnSpc>
                <a:spcPct val="100000"/>
              </a:lnSpc>
              <a:spcBef>
                <a:spcPts val="375"/>
              </a:spcBef>
              <a:buFont typeface="Arial"/>
              <a:buAutoNum type="arabicPeriod" startAt="2"/>
              <a:tabLst>
                <a:tab pos="690880" algn="l"/>
              </a:tabLst>
            </a:pPr>
            <a:r>
              <a:rPr dirty="0" sz="1100" spc="-5">
                <a:latin typeface="Arial"/>
                <a:cs typeface="Arial"/>
              </a:rPr>
              <a:t>I</a:t>
            </a:r>
            <a:r>
              <a:rPr dirty="0" sz="1100" spc="-5">
                <a:latin typeface="Arial"/>
                <a:cs typeface="Arial"/>
              </a:rPr>
              <a:t>nitial Lateral</a:t>
            </a:r>
            <a:r>
              <a:rPr dirty="0" sz="1100">
                <a:latin typeface="Arial"/>
                <a:cs typeface="Arial"/>
              </a:rPr>
              <a:t> </a:t>
            </a:r>
            <a:r>
              <a:rPr dirty="0" sz="1100" spc="-5">
                <a:latin typeface="Arial"/>
                <a:cs typeface="Arial"/>
              </a:rPr>
              <a:t>Eccentricity</a:t>
            </a:r>
            <a:endParaRPr sz="1100">
              <a:latin typeface="Arial"/>
              <a:cs typeface="Arial"/>
            </a:endParaRPr>
          </a:p>
          <a:p>
            <a:pPr marL="50800" marR="43180">
              <a:lnSpc>
                <a:spcPts val="1150"/>
              </a:lnSpc>
              <a:spcBef>
                <a:spcPts val="325"/>
              </a:spcBef>
            </a:pPr>
            <a:r>
              <a:rPr dirty="0" sz="1000" spc="-5">
                <a:latin typeface="Times New Roman"/>
                <a:cs typeface="Times New Roman"/>
              </a:rPr>
              <a:t>Initial lateral eccentricity </a:t>
            </a:r>
            <a:r>
              <a:rPr dirty="0" sz="1000">
                <a:latin typeface="Times New Roman"/>
                <a:cs typeface="Times New Roman"/>
              </a:rPr>
              <a:t>of </a:t>
            </a:r>
            <a:r>
              <a:rPr dirty="0" sz="1000" spc="-5">
                <a:latin typeface="Times New Roman"/>
                <a:cs typeface="Times New Roman"/>
              </a:rPr>
              <a:t>center </a:t>
            </a:r>
            <a:r>
              <a:rPr dirty="0" sz="1000">
                <a:latin typeface="Times New Roman"/>
                <a:cs typeface="Times New Roman"/>
              </a:rPr>
              <a:t>of </a:t>
            </a:r>
            <a:r>
              <a:rPr dirty="0" sz="1000" spc="-5">
                <a:latin typeface="Times New Roman"/>
                <a:cs typeface="Times New Roman"/>
              </a:rPr>
              <a:t>gravity </a:t>
            </a:r>
            <a:r>
              <a:rPr dirty="0" sz="1000">
                <a:latin typeface="Times New Roman"/>
                <a:cs typeface="Times New Roman"/>
              </a:rPr>
              <a:t>of </a:t>
            </a:r>
            <a:r>
              <a:rPr dirty="0" sz="1000" spc="-5">
                <a:latin typeface="Times New Roman"/>
                <a:cs typeface="Times New Roman"/>
              </a:rPr>
              <a:t>girder </a:t>
            </a:r>
            <a:r>
              <a:rPr dirty="0" sz="1000">
                <a:latin typeface="Times New Roman"/>
                <a:cs typeface="Times New Roman"/>
              </a:rPr>
              <a:t>due </a:t>
            </a:r>
            <a:r>
              <a:rPr dirty="0" sz="1000" spc="-5">
                <a:latin typeface="Times New Roman"/>
                <a:cs typeface="Times New Roman"/>
              </a:rPr>
              <a:t>to lateral sweep and eccentricity </a:t>
            </a:r>
            <a:r>
              <a:rPr dirty="0" sz="1000">
                <a:latin typeface="Times New Roman"/>
                <a:cs typeface="Times New Roman"/>
              </a:rPr>
              <a:t>of </a:t>
            </a:r>
            <a:r>
              <a:rPr dirty="0" sz="1000" spc="-5">
                <a:latin typeface="Times New Roman"/>
                <a:cs typeface="Times New Roman"/>
              </a:rPr>
              <a:t>bunking devices from </a:t>
            </a:r>
            <a:r>
              <a:rPr dirty="0" sz="1000" spc="-10">
                <a:latin typeface="Times New Roman"/>
                <a:cs typeface="Times New Roman"/>
              </a:rPr>
              <a:t>CL  </a:t>
            </a:r>
            <a:r>
              <a:rPr dirty="0" sz="1000" spc="-5">
                <a:latin typeface="Times New Roman"/>
                <a:cs typeface="Times New Roman"/>
              </a:rPr>
              <a:t>girder</a:t>
            </a:r>
            <a:endParaRPr sz="1000">
              <a:latin typeface="Times New Roman"/>
              <a:cs typeface="Times New Roman"/>
            </a:endParaRPr>
          </a:p>
          <a:p>
            <a:pPr algn="ctr" marL="281940">
              <a:lnSpc>
                <a:spcPct val="100000"/>
              </a:lnSpc>
              <a:spcBef>
                <a:spcPts val="535"/>
              </a:spcBef>
            </a:pPr>
            <a:r>
              <a:rPr dirty="0" sz="1000" spc="-355">
                <a:latin typeface="Cambria Math"/>
                <a:cs typeface="Cambria Math"/>
              </a:rPr>
              <a:t>𝐴𝐴</a:t>
            </a:r>
            <a:r>
              <a:rPr dirty="0" baseline="-15873" sz="1050" spc="-532">
                <a:latin typeface="Cambria Math"/>
                <a:cs typeface="Cambria Math"/>
              </a:rPr>
              <a:t>𝑔𝑔</a:t>
            </a:r>
            <a:r>
              <a:rPr dirty="0" baseline="-15873" sz="1050" spc="284">
                <a:latin typeface="Cambria Math"/>
                <a:cs typeface="Cambria Math"/>
              </a:rPr>
              <a:t> </a:t>
            </a:r>
            <a:r>
              <a:rPr dirty="0" sz="1000" spc="-5">
                <a:latin typeface="Cambria Math"/>
                <a:cs typeface="Cambria Math"/>
              </a:rPr>
              <a:t>= </a:t>
            </a:r>
            <a:r>
              <a:rPr dirty="0" sz="1000" spc="-245">
                <a:latin typeface="Cambria Math"/>
                <a:cs typeface="Cambria Math"/>
              </a:rPr>
              <a:t>𝐹𝐹</a:t>
            </a:r>
            <a:r>
              <a:rPr dirty="0" baseline="-15873" sz="1050" spc="-367">
                <a:latin typeface="Cambria Math"/>
                <a:cs typeface="Cambria Math"/>
              </a:rPr>
              <a:t>𝑔𝑔</a:t>
            </a:r>
            <a:r>
              <a:rPr dirty="0" sz="1000" spc="-245">
                <a:latin typeface="Cambria Math"/>
                <a:cs typeface="Cambria Math"/>
              </a:rPr>
              <a:t>𝛥𝛥</a:t>
            </a:r>
            <a:r>
              <a:rPr dirty="0" baseline="-15873" sz="1050" spc="-367">
                <a:latin typeface="Cambria Math"/>
                <a:cs typeface="Cambria Math"/>
              </a:rPr>
              <a:t>𝑠𝑠𝑤𝑤𝑒𝑒𝑒𝑒𝑑𝑑</a:t>
            </a:r>
            <a:r>
              <a:rPr dirty="0" baseline="-15873" sz="1050" spc="209">
                <a:latin typeface="Cambria Math"/>
                <a:cs typeface="Cambria Math"/>
              </a:rPr>
              <a:t> </a:t>
            </a:r>
            <a:r>
              <a:rPr dirty="0" sz="1000" spc="-5">
                <a:latin typeface="Cambria Math"/>
                <a:cs typeface="Cambria Math"/>
              </a:rPr>
              <a:t>+ </a:t>
            </a:r>
            <a:r>
              <a:rPr dirty="0" sz="1000" spc="-175">
                <a:latin typeface="Cambria Math"/>
                <a:cs typeface="Cambria Math"/>
              </a:rPr>
              <a:t>𝐴𝐴</a:t>
            </a:r>
            <a:r>
              <a:rPr dirty="0" baseline="-15873" sz="1050" spc="-262">
                <a:latin typeface="Cambria Math"/>
                <a:cs typeface="Cambria Math"/>
              </a:rPr>
              <a:t>𝑠𝑠𝑎𝑎𝑖𝑖𝑑𝑑</a:t>
            </a:r>
            <a:r>
              <a:rPr dirty="0" baseline="-15873" sz="1050" spc="277">
                <a:latin typeface="Cambria Math"/>
                <a:cs typeface="Cambria Math"/>
              </a:rPr>
              <a:t> </a:t>
            </a:r>
            <a:r>
              <a:rPr dirty="0" sz="1000" spc="-5">
                <a:latin typeface="Cambria Math"/>
                <a:cs typeface="Cambria Math"/>
              </a:rPr>
              <a:t>= </a:t>
            </a:r>
            <a:r>
              <a:rPr dirty="0" baseline="2777" sz="1500" spc="-89">
                <a:latin typeface="Cambria Math"/>
                <a:cs typeface="Cambria Math"/>
              </a:rPr>
              <a:t>(</a:t>
            </a:r>
            <a:r>
              <a:rPr dirty="0" sz="1000" spc="-60">
                <a:latin typeface="Cambria Math"/>
                <a:cs typeface="Cambria Math"/>
              </a:rPr>
              <a:t>0.359</a:t>
            </a:r>
            <a:r>
              <a:rPr dirty="0" baseline="2777" sz="1500" spc="-89">
                <a:latin typeface="Cambria Math"/>
                <a:cs typeface="Cambria Math"/>
              </a:rPr>
              <a:t>)(</a:t>
            </a:r>
            <a:r>
              <a:rPr dirty="0" sz="1000" spc="-60">
                <a:latin typeface="Cambria Math"/>
                <a:cs typeface="Cambria Math"/>
              </a:rPr>
              <a:t>2.037𝑠𝑠𝑠𝑠</a:t>
            </a:r>
            <a:r>
              <a:rPr dirty="0" baseline="2777" sz="1500" spc="-89">
                <a:latin typeface="Cambria Math"/>
                <a:cs typeface="Cambria Math"/>
              </a:rPr>
              <a:t>) </a:t>
            </a:r>
            <a:r>
              <a:rPr dirty="0" sz="1000" spc="-5">
                <a:latin typeface="Cambria Math"/>
                <a:cs typeface="Cambria Math"/>
              </a:rPr>
              <a:t>+ </a:t>
            </a:r>
            <a:r>
              <a:rPr dirty="0" sz="1000" spc="-110">
                <a:latin typeface="Cambria Math"/>
                <a:cs typeface="Cambria Math"/>
              </a:rPr>
              <a:t>1.000𝑠𝑠𝑠𝑠 </a:t>
            </a:r>
            <a:r>
              <a:rPr dirty="0" sz="1000" spc="-5">
                <a:latin typeface="Cambria Math"/>
                <a:cs typeface="Cambria Math"/>
              </a:rPr>
              <a:t>=</a:t>
            </a:r>
            <a:r>
              <a:rPr dirty="0" sz="1000" spc="100">
                <a:latin typeface="Cambria Math"/>
                <a:cs typeface="Cambria Math"/>
              </a:rPr>
              <a:t> </a:t>
            </a:r>
            <a:r>
              <a:rPr dirty="0" sz="1000" spc="-114">
                <a:latin typeface="Cambria Math"/>
                <a:cs typeface="Cambria Math"/>
              </a:rPr>
              <a:t>1.732𝑠𝑠𝑠𝑠</a:t>
            </a:r>
            <a:endParaRPr sz="1000">
              <a:latin typeface="Cambria Math"/>
              <a:cs typeface="Cambria Math"/>
            </a:endParaRPr>
          </a:p>
          <a:p>
            <a:pPr>
              <a:lnSpc>
                <a:spcPct val="100000"/>
              </a:lnSpc>
              <a:spcBef>
                <a:spcPts val="40"/>
              </a:spcBef>
            </a:pPr>
            <a:endParaRPr sz="1050">
              <a:latin typeface="Cambria Math"/>
              <a:cs typeface="Cambria Math"/>
            </a:endParaRPr>
          </a:p>
          <a:p>
            <a:pPr lvl="4" marL="690245" indent="-640080">
              <a:lnSpc>
                <a:spcPct val="100000"/>
              </a:lnSpc>
              <a:buFont typeface="Arial"/>
              <a:buAutoNum type="arabicPeriod" startAt="3"/>
              <a:tabLst>
                <a:tab pos="690880" algn="l"/>
              </a:tabLst>
            </a:pPr>
            <a:r>
              <a:rPr dirty="0" sz="1100" spc="-5">
                <a:latin typeface="Arial"/>
                <a:cs typeface="Arial"/>
              </a:rPr>
              <a:t>La</a:t>
            </a:r>
            <a:r>
              <a:rPr dirty="0" sz="1100" spc="-5">
                <a:latin typeface="Arial"/>
                <a:cs typeface="Arial"/>
              </a:rPr>
              <a:t>teral Deflection </a:t>
            </a:r>
            <a:r>
              <a:rPr dirty="0" sz="1100" spc="-10">
                <a:latin typeface="Arial"/>
                <a:cs typeface="Arial"/>
              </a:rPr>
              <a:t>of</a:t>
            </a:r>
            <a:r>
              <a:rPr dirty="0" sz="1100" spc="15">
                <a:latin typeface="Arial"/>
                <a:cs typeface="Arial"/>
              </a:rPr>
              <a:t> </a:t>
            </a:r>
            <a:r>
              <a:rPr dirty="0" sz="1100" spc="-10">
                <a:latin typeface="Arial"/>
                <a:cs typeface="Arial"/>
              </a:rPr>
              <a:t>CG</a:t>
            </a:r>
            <a:endParaRPr sz="1100">
              <a:latin typeface="Arial"/>
              <a:cs typeface="Arial"/>
            </a:endParaRPr>
          </a:p>
          <a:p>
            <a:pPr marL="50800">
              <a:lnSpc>
                <a:spcPct val="100000"/>
              </a:lnSpc>
              <a:spcBef>
                <a:spcPts val="254"/>
              </a:spcBef>
            </a:pPr>
            <a:r>
              <a:rPr dirty="0" sz="1000" spc="-5">
                <a:latin typeface="Times New Roman"/>
                <a:cs typeface="Times New Roman"/>
              </a:rPr>
              <a:t>Lateral deflection </a:t>
            </a:r>
            <a:r>
              <a:rPr dirty="0" sz="1000">
                <a:latin typeface="Times New Roman"/>
                <a:cs typeface="Times New Roman"/>
              </a:rPr>
              <a:t>of </a:t>
            </a:r>
            <a:r>
              <a:rPr dirty="0" sz="1000" spc="-5">
                <a:latin typeface="Times New Roman"/>
                <a:cs typeface="Times New Roman"/>
              </a:rPr>
              <a:t>center </a:t>
            </a:r>
            <a:r>
              <a:rPr dirty="0" sz="1000">
                <a:latin typeface="Times New Roman"/>
                <a:cs typeface="Times New Roman"/>
              </a:rPr>
              <a:t>of </a:t>
            </a:r>
            <a:r>
              <a:rPr dirty="0" sz="1000" spc="-5">
                <a:latin typeface="Times New Roman"/>
                <a:cs typeface="Times New Roman"/>
              </a:rPr>
              <a:t>gravity due to total weight </a:t>
            </a:r>
            <a:r>
              <a:rPr dirty="0" sz="1000">
                <a:latin typeface="Times New Roman"/>
                <a:cs typeface="Times New Roman"/>
              </a:rPr>
              <a:t>of </a:t>
            </a:r>
            <a:r>
              <a:rPr dirty="0" sz="1000" spc="-5">
                <a:latin typeface="Times New Roman"/>
                <a:cs typeface="Times New Roman"/>
              </a:rPr>
              <a:t>girder applied to the weak</a:t>
            </a:r>
            <a:r>
              <a:rPr dirty="0" sz="1000" spc="75">
                <a:latin typeface="Times New Roman"/>
                <a:cs typeface="Times New Roman"/>
              </a:rPr>
              <a:t> </a:t>
            </a:r>
            <a:r>
              <a:rPr dirty="0" sz="1000" spc="-5">
                <a:latin typeface="Times New Roman"/>
                <a:cs typeface="Times New Roman"/>
              </a:rPr>
              <a:t>axis</a:t>
            </a:r>
            <a:endParaRPr sz="1000">
              <a:latin typeface="Times New Roman"/>
              <a:cs typeface="Times New Roman"/>
            </a:endParaRPr>
          </a:p>
        </p:txBody>
      </p:sp>
      <p:sp>
        <p:nvSpPr>
          <p:cNvPr id="56" name="object 56"/>
          <p:cNvSpPr txBox="1"/>
          <p:nvPr/>
        </p:nvSpPr>
        <p:spPr>
          <a:xfrm>
            <a:off x="2765551" y="8855455"/>
            <a:ext cx="77470" cy="132080"/>
          </a:xfrm>
          <a:prstGeom prst="rect">
            <a:avLst/>
          </a:prstGeom>
        </p:spPr>
        <p:txBody>
          <a:bodyPr wrap="square" lIns="0" tIns="12065" rIns="0" bIns="0" rtlCol="0" vert="horz">
            <a:spAutoFit/>
          </a:bodyPr>
          <a:lstStyle/>
          <a:p>
            <a:pPr marL="12700">
              <a:lnSpc>
                <a:spcPct val="100000"/>
              </a:lnSpc>
              <a:spcBef>
                <a:spcPts val="95"/>
              </a:spcBef>
            </a:pPr>
            <a:r>
              <a:rPr dirty="0" sz="700" spc="-365">
                <a:latin typeface="Cambria Math"/>
                <a:cs typeface="Cambria Math"/>
              </a:rPr>
              <a:t>𝑔𝑔</a:t>
            </a:r>
            <a:endParaRPr sz="700">
              <a:latin typeface="Cambria Math"/>
              <a:cs typeface="Cambria Math"/>
            </a:endParaRPr>
          </a:p>
        </p:txBody>
      </p:sp>
      <p:sp>
        <p:nvSpPr>
          <p:cNvPr id="57" name="object 57"/>
          <p:cNvSpPr txBox="1"/>
          <p:nvPr/>
        </p:nvSpPr>
        <p:spPr>
          <a:xfrm>
            <a:off x="2707597" y="8791426"/>
            <a:ext cx="272415" cy="177800"/>
          </a:xfrm>
          <a:prstGeom prst="rect">
            <a:avLst/>
          </a:prstGeom>
        </p:spPr>
        <p:txBody>
          <a:bodyPr wrap="square" lIns="0" tIns="12065" rIns="0" bIns="0" rtlCol="0" vert="horz">
            <a:spAutoFit/>
          </a:bodyPr>
          <a:lstStyle/>
          <a:p>
            <a:pPr marL="12700">
              <a:lnSpc>
                <a:spcPct val="100000"/>
              </a:lnSpc>
              <a:spcBef>
                <a:spcPts val="95"/>
              </a:spcBef>
            </a:pPr>
            <a:r>
              <a:rPr dirty="0" sz="1000" spc="-245">
                <a:latin typeface="Cambria Math"/>
                <a:cs typeface="Cambria Math"/>
              </a:rPr>
              <a:t>𝑧𝑧</a:t>
            </a:r>
            <a:r>
              <a:rPr dirty="0" sz="1000" spc="409">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58" name="object 58"/>
          <p:cNvSpPr txBox="1"/>
          <p:nvPr/>
        </p:nvSpPr>
        <p:spPr>
          <a:xfrm>
            <a:off x="3137967" y="8692405"/>
            <a:ext cx="223520" cy="177800"/>
          </a:xfrm>
          <a:prstGeom prst="rect">
            <a:avLst/>
          </a:prstGeom>
        </p:spPr>
        <p:txBody>
          <a:bodyPr wrap="square" lIns="0" tIns="12065" rIns="0" bIns="0" rtlCol="0" vert="horz">
            <a:spAutoFit/>
          </a:bodyPr>
          <a:lstStyle/>
          <a:p>
            <a:pPr marL="38100">
              <a:lnSpc>
                <a:spcPct val="100000"/>
              </a:lnSpc>
              <a:spcBef>
                <a:spcPts val="95"/>
              </a:spcBef>
            </a:pPr>
            <a:r>
              <a:rPr dirty="0" sz="1000" spc="-355">
                <a:latin typeface="Cambria Math"/>
                <a:cs typeface="Cambria Math"/>
              </a:rPr>
              <a:t>𝐻𝐻</a:t>
            </a:r>
            <a:r>
              <a:rPr dirty="0" baseline="-15873" sz="1050" spc="-532">
                <a:latin typeface="Cambria Math"/>
                <a:cs typeface="Cambria Math"/>
              </a:rPr>
              <a:t>𝑔𝑔</a:t>
            </a:r>
            <a:endParaRPr baseline="-15873" sz="1050">
              <a:latin typeface="Cambria Math"/>
              <a:cs typeface="Cambria Math"/>
            </a:endParaRPr>
          </a:p>
        </p:txBody>
      </p:sp>
      <p:sp>
        <p:nvSpPr>
          <p:cNvPr id="59" name="object 59"/>
          <p:cNvSpPr txBox="1"/>
          <p:nvPr/>
        </p:nvSpPr>
        <p:spPr>
          <a:xfrm>
            <a:off x="3202939" y="8940800"/>
            <a:ext cx="304800" cy="132080"/>
          </a:xfrm>
          <a:prstGeom prst="rect">
            <a:avLst/>
          </a:prstGeom>
        </p:spPr>
        <p:txBody>
          <a:bodyPr wrap="square" lIns="0" tIns="12065" rIns="0" bIns="0" rtlCol="0" vert="horz">
            <a:spAutoFit/>
          </a:bodyPr>
          <a:lstStyle/>
          <a:p>
            <a:pPr marL="12700">
              <a:lnSpc>
                <a:spcPct val="100000"/>
              </a:lnSpc>
              <a:spcBef>
                <a:spcPts val="95"/>
              </a:spcBef>
            </a:pPr>
            <a:r>
              <a:rPr dirty="0" sz="700" spc="-150">
                <a:latin typeface="Cambria Math"/>
                <a:cs typeface="Cambria Math"/>
              </a:rPr>
              <a:t>𝑐𝑐 </a:t>
            </a:r>
            <a:r>
              <a:rPr dirty="0" sz="700" spc="-170">
                <a:latin typeface="Cambria Math"/>
                <a:cs typeface="Cambria Math"/>
              </a:rPr>
              <a:t>𝑝𝑝</a:t>
            </a:r>
            <a:r>
              <a:rPr dirty="0" sz="700" spc="365">
                <a:latin typeface="Cambria Math"/>
                <a:cs typeface="Cambria Math"/>
              </a:rPr>
              <a:t> </a:t>
            </a:r>
            <a:r>
              <a:rPr dirty="0" sz="700" spc="-200">
                <a:latin typeface="Cambria Math"/>
                <a:cs typeface="Cambria Math"/>
              </a:rPr>
              <a:t>𝑔𝑔</a:t>
            </a:r>
            <a:endParaRPr sz="700">
              <a:latin typeface="Cambria Math"/>
              <a:cs typeface="Cambria Math"/>
            </a:endParaRPr>
          </a:p>
        </p:txBody>
      </p:sp>
      <p:sp>
        <p:nvSpPr>
          <p:cNvPr id="60" name="object 60"/>
          <p:cNvSpPr/>
          <p:nvPr/>
        </p:nvSpPr>
        <p:spPr>
          <a:xfrm>
            <a:off x="3003804" y="8894832"/>
            <a:ext cx="498475" cy="0"/>
          </a:xfrm>
          <a:custGeom>
            <a:avLst/>
            <a:gdLst/>
            <a:ahLst/>
            <a:cxnLst/>
            <a:rect l="l" t="t" r="r" b="b"/>
            <a:pathLst>
              <a:path w="498475" h="0">
                <a:moveTo>
                  <a:pt x="0" y="0"/>
                </a:moveTo>
                <a:lnTo>
                  <a:pt x="498347" y="0"/>
                </a:lnTo>
              </a:path>
            </a:pathLst>
          </a:custGeom>
          <a:ln w="7607">
            <a:solidFill>
              <a:srgbClr val="000000"/>
            </a:solidFill>
          </a:ln>
        </p:spPr>
        <p:txBody>
          <a:bodyPr wrap="square" lIns="0" tIns="0" rIns="0" bIns="0" rtlCol="0"/>
          <a:lstStyle/>
          <a:p/>
        </p:txBody>
      </p:sp>
      <p:sp>
        <p:nvSpPr>
          <p:cNvPr id="61" name="object 61"/>
          <p:cNvSpPr txBox="1"/>
          <p:nvPr/>
        </p:nvSpPr>
        <p:spPr>
          <a:xfrm>
            <a:off x="3569252" y="8646631"/>
            <a:ext cx="187325" cy="177800"/>
          </a:xfrm>
          <a:prstGeom prst="rect">
            <a:avLst/>
          </a:prstGeom>
        </p:spPr>
        <p:txBody>
          <a:bodyPr wrap="square" lIns="0" tIns="12065" rIns="0" bIns="0" rtlCol="0" vert="horz">
            <a:spAutoFit/>
          </a:bodyPr>
          <a:lstStyle/>
          <a:p>
            <a:pPr marL="38100">
              <a:lnSpc>
                <a:spcPct val="100000"/>
              </a:lnSpc>
              <a:spcBef>
                <a:spcPts val="95"/>
              </a:spcBef>
            </a:pPr>
            <a:r>
              <a:rPr dirty="0" baseline="-19444" sz="1500" spc="-292">
                <a:latin typeface="Cambria Math"/>
                <a:cs typeface="Cambria Math"/>
              </a:rPr>
              <a:t>𝐿𝐿</a:t>
            </a:r>
            <a:r>
              <a:rPr dirty="0" sz="700" spc="-195">
                <a:latin typeface="Cambria Math"/>
                <a:cs typeface="Cambria Math"/>
              </a:rPr>
              <a:t>5</a:t>
            </a:r>
            <a:endParaRPr sz="700">
              <a:latin typeface="Cambria Math"/>
              <a:cs typeface="Cambria Math"/>
            </a:endParaRPr>
          </a:p>
        </p:txBody>
      </p:sp>
      <p:sp>
        <p:nvSpPr>
          <p:cNvPr id="62" name="object 62"/>
          <p:cNvSpPr txBox="1"/>
          <p:nvPr/>
        </p:nvSpPr>
        <p:spPr>
          <a:xfrm>
            <a:off x="2965704" y="8876792"/>
            <a:ext cx="809625" cy="177800"/>
          </a:xfrm>
          <a:prstGeom prst="rect">
            <a:avLst/>
          </a:prstGeom>
        </p:spPr>
        <p:txBody>
          <a:bodyPr wrap="square" lIns="0" tIns="12065" rIns="0" bIns="0" rtlCol="0" vert="horz">
            <a:spAutoFit/>
          </a:bodyPr>
          <a:lstStyle/>
          <a:p>
            <a:pPr marL="38100">
              <a:lnSpc>
                <a:spcPct val="100000"/>
              </a:lnSpc>
              <a:spcBef>
                <a:spcPts val="95"/>
              </a:spcBef>
            </a:pPr>
            <a:r>
              <a:rPr dirty="0" sz="1000" spc="-160">
                <a:latin typeface="Cambria Math"/>
                <a:cs typeface="Cambria Math"/>
              </a:rPr>
              <a:t>12𝐸𝐸 </a:t>
            </a:r>
            <a:r>
              <a:rPr dirty="0" sz="1000" spc="-195">
                <a:latin typeface="Cambria Math"/>
                <a:cs typeface="Cambria Math"/>
              </a:rPr>
              <a:t>𝐼𝐼</a:t>
            </a:r>
            <a:r>
              <a:rPr dirty="0" sz="1000" spc="-180">
                <a:latin typeface="Cambria Math"/>
                <a:cs typeface="Cambria Math"/>
              </a:rPr>
              <a:t> </a:t>
            </a:r>
            <a:r>
              <a:rPr dirty="0" sz="1000" spc="-195">
                <a:latin typeface="Cambria Math"/>
                <a:cs typeface="Cambria Math"/>
              </a:rPr>
              <a:t>𝐿𝐿</a:t>
            </a:r>
            <a:r>
              <a:rPr dirty="0" baseline="23809" sz="1050" spc="-292">
                <a:latin typeface="Cambria Math"/>
                <a:cs typeface="Cambria Math"/>
              </a:rPr>
              <a:t>2</a:t>
            </a:r>
            <a:r>
              <a:rPr dirty="0" baseline="23809" sz="1050" spc="1035">
                <a:latin typeface="Cambria Math"/>
                <a:cs typeface="Cambria Math"/>
              </a:rPr>
              <a:t> </a:t>
            </a:r>
            <a:r>
              <a:rPr dirty="0" sz="1000" spc="-5">
                <a:latin typeface="Cambria Math"/>
                <a:cs typeface="Cambria Math"/>
              </a:rPr>
              <a:t>10</a:t>
            </a:r>
            <a:endParaRPr sz="1000">
              <a:latin typeface="Cambria Math"/>
              <a:cs typeface="Cambria Math"/>
            </a:endParaRPr>
          </a:p>
        </p:txBody>
      </p:sp>
      <p:sp>
        <p:nvSpPr>
          <p:cNvPr id="63" name="object 63"/>
          <p:cNvSpPr/>
          <p:nvPr/>
        </p:nvSpPr>
        <p:spPr>
          <a:xfrm>
            <a:off x="3596640" y="8894832"/>
            <a:ext cx="140335" cy="0"/>
          </a:xfrm>
          <a:custGeom>
            <a:avLst/>
            <a:gdLst/>
            <a:ahLst/>
            <a:cxnLst/>
            <a:rect l="l" t="t" r="r" b="b"/>
            <a:pathLst>
              <a:path w="140335" h="0">
                <a:moveTo>
                  <a:pt x="0" y="0"/>
                </a:moveTo>
                <a:lnTo>
                  <a:pt x="140195" y="0"/>
                </a:lnTo>
              </a:path>
            </a:pathLst>
          </a:custGeom>
          <a:ln w="7607">
            <a:solidFill>
              <a:srgbClr val="000000"/>
            </a:solidFill>
          </a:ln>
        </p:spPr>
        <p:txBody>
          <a:bodyPr wrap="square" lIns="0" tIns="0" rIns="0" bIns="0" rtlCol="0"/>
          <a:lstStyle/>
          <a:p/>
        </p:txBody>
      </p:sp>
      <p:sp>
        <p:nvSpPr>
          <p:cNvPr id="64" name="object 64"/>
          <p:cNvSpPr txBox="1"/>
          <p:nvPr/>
        </p:nvSpPr>
        <p:spPr>
          <a:xfrm>
            <a:off x="4073144" y="8855455"/>
            <a:ext cx="537845" cy="132080"/>
          </a:xfrm>
          <a:prstGeom prst="rect">
            <a:avLst/>
          </a:prstGeom>
        </p:spPr>
        <p:txBody>
          <a:bodyPr wrap="square" lIns="0" tIns="12065" rIns="0" bIns="0" rtlCol="0" vert="horz">
            <a:spAutoFit/>
          </a:bodyPr>
          <a:lstStyle/>
          <a:p>
            <a:pPr marL="12700">
              <a:lnSpc>
                <a:spcPct val="100000"/>
              </a:lnSpc>
              <a:spcBef>
                <a:spcPts val="95"/>
              </a:spcBef>
              <a:tabLst>
                <a:tab pos="481965" algn="l"/>
              </a:tabLst>
            </a:pPr>
            <a:r>
              <a:rPr dirty="0" sz="700" spc="-340">
                <a:latin typeface="Cambria Math"/>
                <a:cs typeface="Cambria Math"/>
              </a:rPr>
              <a:t>𝑠𝑠</a:t>
            </a:r>
            <a:r>
              <a:rPr dirty="0" sz="700" spc="-340">
                <a:latin typeface="Cambria Math"/>
                <a:cs typeface="Cambria Math"/>
              </a:rPr>
              <a:t>	</a:t>
            </a:r>
            <a:r>
              <a:rPr dirty="0" sz="700" spc="-340">
                <a:latin typeface="Cambria Math"/>
                <a:cs typeface="Cambria Math"/>
              </a:rPr>
              <a:t>𝑠𝑠</a:t>
            </a:r>
            <a:endParaRPr sz="700">
              <a:latin typeface="Cambria Math"/>
              <a:cs typeface="Cambria Math"/>
            </a:endParaRPr>
          </a:p>
        </p:txBody>
      </p:sp>
      <p:sp>
        <p:nvSpPr>
          <p:cNvPr id="65" name="object 65"/>
          <p:cNvSpPr txBox="1"/>
          <p:nvPr/>
        </p:nvSpPr>
        <p:spPr>
          <a:xfrm>
            <a:off x="4745240" y="8693922"/>
            <a:ext cx="95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6</a:t>
            </a:r>
            <a:endParaRPr sz="1000">
              <a:latin typeface="Cambria Math"/>
              <a:cs typeface="Cambria Math"/>
            </a:endParaRPr>
          </a:p>
        </p:txBody>
      </p:sp>
      <p:sp>
        <p:nvSpPr>
          <p:cNvPr id="66" name="object 66"/>
          <p:cNvSpPr txBox="1"/>
          <p:nvPr/>
        </p:nvSpPr>
        <p:spPr>
          <a:xfrm>
            <a:off x="4745240" y="8876830"/>
            <a:ext cx="95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5</a:t>
            </a:r>
            <a:endParaRPr sz="1000">
              <a:latin typeface="Cambria Math"/>
              <a:cs typeface="Cambria Math"/>
            </a:endParaRPr>
          </a:p>
        </p:txBody>
      </p:sp>
      <p:sp>
        <p:nvSpPr>
          <p:cNvPr id="67" name="object 67"/>
          <p:cNvSpPr/>
          <p:nvPr/>
        </p:nvSpPr>
        <p:spPr>
          <a:xfrm>
            <a:off x="4757928" y="8891028"/>
            <a:ext cx="70485" cy="7620"/>
          </a:xfrm>
          <a:custGeom>
            <a:avLst/>
            <a:gdLst/>
            <a:ahLst/>
            <a:cxnLst/>
            <a:rect l="l" t="t" r="r" b="b"/>
            <a:pathLst>
              <a:path w="70485" h="7620">
                <a:moveTo>
                  <a:pt x="0" y="7607"/>
                </a:moveTo>
                <a:lnTo>
                  <a:pt x="70103" y="7607"/>
                </a:lnTo>
                <a:lnTo>
                  <a:pt x="70103" y="0"/>
                </a:lnTo>
                <a:lnTo>
                  <a:pt x="0" y="0"/>
                </a:lnTo>
                <a:lnTo>
                  <a:pt x="0" y="7607"/>
                </a:lnTo>
                <a:close/>
              </a:path>
            </a:pathLst>
          </a:custGeom>
          <a:solidFill>
            <a:srgbClr val="000000"/>
          </a:solidFill>
        </p:spPr>
        <p:txBody>
          <a:bodyPr wrap="square" lIns="0" tIns="0" rIns="0" bIns="0" rtlCol="0"/>
          <a:lstStyle/>
          <a:p/>
        </p:txBody>
      </p:sp>
      <p:sp>
        <p:nvSpPr>
          <p:cNvPr id="68" name="object 68"/>
          <p:cNvSpPr txBox="1"/>
          <p:nvPr/>
        </p:nvSpPr>
        <p:spPr>
          <a:xfrm>
            <a:off x="3485388" y="8791447"/>
            <a:ext cx="1604645" cy="177800"/>
          </a:xfrm>
          <a:prstGeom prst="rect">
            <a:avLst/>
          </a:prstGeom>
        </p:spPr>
        <p:txBody>
          <a:bodyPr wrap="square" lIns="0" tIns="12065" rIns="0" bIns="0" rtlCol="0" vert="horz">
            <a:spAutoFit/>
          </a:bodyPr>
          <a:lstStyle/>
          <a:p>
            <a:pPr marL="38100">
              <a:lnSpc>
                <a:spcPct val="100000"/>
              </a:lnSpc>
              <a:spcBef>
                <a:spcPts val="95"/>
              </a:spcBef>
            </a:pPr>
            <a:r>
              <a:rPr dirty="0" sz="1000" spc="-135">
                <a:latin typeface="Cambria Math"/>
                <a:cs typeface="Cambria Math"/>
              </a:rPr>
              <a:t>�</a:t>
            </a:r>
            <a:r>
              <a:rPr dirty="0" sz="1000" spc="-50">
                <a:latin typeface="Cambria Math"/>
                <a:cs typeface="Cambria Math"/>
              </a:rPr>
              <a:t> </a:t>
            </a:r>
            <a:r>
              <a:rPr dirty="0" baseline="43650" sz="1050" spc="-232">
                <a:latin typeface="Cambria Math"/>
                <a:cs typeface="Cambria Math"/>
              </a:rPr>
              <a:t>𝑠𝑠</a:t>
            </a:r>
            <a:r>
              <a:rPr dirty="0" baseline="43650" sz="1050" spc="307">
                <a:latin typeface="Cambria Math"/>
                <a:cs typeface="Cambria Math"/>
              </a:rPr>
              <a:t> </a:t>
            </a:r>
            <a:r>
              <a:rPr dirty="0" sz="1000" spc="-5">
                <a:latin typeface="Cambria Math"/>
                <a:cs typeface="Cambria Math"/>
              </a:rPr>
              <a:t>− </a:t>
            </a:r>
            <a:r>
              <a:rPr dirty="0" sz="1000" spc="-204">
                <a:latin typeface="Cambria Math"/>
                <a:cs typeface="Cambria Math"/>
              </a:rPr>
              <a:t>𝐴𝐴</a:t>
            </a:r>
            <a:r>
              <a:rPr dirty="0" baseline="27777" sz="1050" spc="-307">
                <a:latin typeface="Cambria Math"/>
                <a:cs typeface="Cambria Math"/>
              </a:rPr>
              <a:t>2</a:t>
            </a:r>
            <a:r>
              <a:rPr dirty="0" sz="1000" spc="-204">
                <a:latin typeface="Cambria Math"/>
                <a:cs typeface="Cambria Math"/>
              </a:rPr>
              <a:t>𝐿𝐿</a:t>
            </a:r>
            <a:r>
              <a:rPr dirty="0" baseline="27777" sz="1050" spc="-307">
                <a:latin typeface="Cambria Math"/>
                <a:cs typeface="Cambria Math"/>
              </a:rPr>
              <a:t>3</a:t>
            </a:r>
            <a:r>
              <a:rPr dirty="0" baseline="27777" sz="1050" spc="172">
                <a:latin typeface="Cambria Math"/>
                <a:cs typeface="Cambria Math"/>
              </a:rPr>
              <a:t> </a:t>
            </a:r>
            <a:r>
              <a:rPr dirty="0" sz="1000" spc="-5">
                <a:latin typeface="Cambria Math"/>
                <a:cs typeface="Cambria Math"/>
              </a:rPr>
              <a:t>+ </a:t>
            </a:r>
            <a:r>
              <a:rPr dirty="0" sz="1000" spc="-195">
                <a:latin typeface="Cambria Math"/>
                <a:cs typeface="Cambria Math"/>
              </a:rPr>
              <a:t>3𝐴𝐴</a:t>
            </a:r>
            <a:r>
              <a:rPr dirty="0" baseline="27777" sz="1050" spc="-292">
                <a:latin typeface="Cambria Math"/>
                <a:cs typeface="Cambria Math"/>
              </a:rPr>
              <a:t>4</a:t>
            </a:r>
            <a:r>
              <a:rPr dirty="0" sz="1000" spc="-195">
                <a:latin typeface="Cambria Math"/>
                <a:cs typeface="Cambria Math"/>
              </a:rPr>
              <a:t>𝐿𝐿 </a:t>
            </a:r>
            <a:r>
              <a:rPr dirty="0" sz="1000" spc="-5">
                <a:latin typeface="Cambria Math"/>
                <a:cs typeface="Cambria Math"/>
              </a:rPr>
              <a:t>+  </a:t>
            </a:r>
            <a:r>
              <a:rPr dirty="0" sz="1000" spc="-250">
                <a:latin typeface="Cambria Math"/>
                <a:cs typeface="Cambria Math"/>
              </a:rPr>
              <a:t>𝐴𝐴</a:t>
            </a:r>
            <a:r>
              <a:rPr dirty="0" baseline="27777" sz="1050" spc="-375">
                <a:latin typeface="Cambria Math"/>
                <a:cs typeface="Cambria Math"/>
              </a:rPr>
              <a:t>5</a:t>
            </a:r>
            <a:r>
              <a:rPr dirty="0" sz="1000" spc="-250">
                <a:latin typeface="Cambria Math"/>
                <a:cs typeface="Cambria Math"/>
              </a:rPr>
              <a:t>�</a:t>
            </a:r>
            <a:endParaRPr sz="1000">
              <a:latin typeface="Cambria Math"/>
              <a:cs typeface="Cambria Math"/>
            </a:endParaRPr>
          </a:p>
        </p:txBody>
      </p:sp>
      <p:sp>
        <p:nvSpPr>
          <p:cNvPr id="69" name="object 69"/>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47</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714755" y="994664"/>
            <a:ext cx="323215" cy="177800"/>
          </a:xfrm>
          <a:prstGeom prst="rect">
            <a:avLst/>
          </a:prstGeom>
        </p:spPr>
        <p:txBody>
          <a:bodyPr wrap="square" lIns="0" tIns="12065" rIns="0" bIns="0" rtlCol="0" vert="horz">
            <a:spAutoFit/>
          </a:bodyPr>
          <a:lstStyle/>
          <a:p>
            <a:pPr marL="38100">
              <a:lnSpc>
                <a:spcPct val="100000"/>
              </a:lnSpc>
              <a:spcBef>
                <a:spcPts val="95"/>
              </a:spcBef>
            </a:pPr>
            <a:r>
              <a:rPr dirty="0" sz="1000" spc="-245">
                <a:latin typeface="Cambria Math"/>
                <a:cs typeface="Cambria Math"/>
              </a:rPr>
              <a:t>𝑧𝑧</a:t>
            </a:r>
            <a:r>
              <a:rPr dirty="0" baseline="-15873" sz="1050" spc="-367">
                <a:latin typeface="Cambria Math"/>
                <a:cs typeface="Cambria Math"/>
              </a:rPr>
              <a:t>𝑔𝑔</a:t>
            </a:r>
            <a:r>
              <a:rPr dirty="0" baseline="-15873" sz="1050" spc="202">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4" name="object 4"/>
          <p:cNvSpPr txBox="1"/>
          <p:nvPr/>
        </p:nvSpPr>
        <p:spPr>
          <a:xfrm>
            <a:off x="1942566" y="897138"/>
            <a:ext cx="58356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17</a:t>
            </a:r>
            <a:r>
              <a:rPr dirty="0" sz="1000" spc="5">
                <a:latin typeface="Cambria Math"/>
                <a:cs typeface="Cambria Math"/>
              </a:rPr>
              <a:t>2</a:t>
            </a:r>
            <a:r>
              <a:rPr dirty="0" sz="1000" spc="-10">
                <a:latin typeface="Cambria Math"/>
                <a:cs typeface="Cambria Math"/>
              </a:rPr>
              <a:t>.</a:t>
            </a:r>
            <a:r>
              <a:rPr dirty="0" sz="1000" spc="-5">
                <a:latin typeface="Cambria Math"/>
                <a:cs typeface="Cambria Math"/>
              </a:rPr>
              <a:t>48</a:t>
            </a:r>
            <a:r>
              <a:rPr dirty="0" sz="1000" spc="-505">
                <a:latin typeface="Cambria Math"/>
                <a:cs typeface="Cambria Math"/>
              </a:rPr>
              <a:t>𝑘𝑘</a:t>
            </a:r>
            <a:r>
              <a:rPr dirty="0" sz="1000" spc="-660">
                <a:latin typeface="Cambria Math"/>
                <a:cs typeface="Cambria Math"/>
              </a:rPr>
              <a:t>𝑠</a:t>
            </a:r>
            <a:r>
              <a:rPr dirty="0" sz="1000" spc="-665">
                <a:latin typeface="Cambria Math"/>
                <a:cs typeface="Cambria Math"/>
              </a:rPr>
              <a:t>𝑠</a:t>
            </a:r>
            <a:r>
              <a:rPr dirty="0" sz="1000" spc="-500">
                <a:latin typeface="Cambria Math"/>
                <a:cs typeface="Cambria Math"/>
              </a:rPr>
              <a:t>𝑘𝑘</a:t>
            </a:r>
            <a:endParaRPr sz="1000">
              <a:latin typeface="Cambria Math"/>
              <a:cs typeface="Cambria Math"/>
            </a:endParaRPr>
          </a:p>
        </p:txBody>
      </p:sp>
      <p:sp>
        <p:nvSpPr>
          <p:cNvPr id="5" name="object 5"/>
          <p:cNvSpPr txBox="1"/>
          <p:nvPr/>
        </p:nvSpPr>
        <p:spPr>
          <a:xfrm>
            <a:off x="998201" y="1080045"/>
            <a:ext cx="2470150" cy="177800"/>
          </a:xfrm>
          <a:prstGeom prst="rect">
            <a:avLst/>
          </a:prstGeom>
        </p:spPr>
        <p:txBody>
          <a:bodyPr wrap="square" lIns="0" tIns="12065" rIns="0" bIns="0" rtlCol="0" vert="horz">
            <a:spAutoFit/>
          </a:bodyPr>
          <a:lstStyle/>
          <a:p>
            <a:pPr marL="38100">
              <a:lnSpc>
                <a:spcPct val="100000"/>
              </a:lnSpc>
              <a:spcBef>
                <a:spcPts val="95"/>
              </a:spcBef>
            </a:pPr>
            <a:r>
              <a:rPr dirty="0" sz="1000" spc="-85">
                <a:latin typeface="Cambria Math"/>
                <a:cs typeface="Cambria Math"/>
              </a:rPr>
              <a:t>12</a:t>
            </a:r>
            <a:r>
              <a:rPr dirty="0" baseline="2777" sz="1500" spc="-127">
                <a:latin typeface="Cambria Math"/>
                <a:cs typeface="Cambria Math"/>
              </a:rPr>
              <a:t>(</a:t>
            </a:r>
            <a:r>
              <a:rPr dirty="0" sz="1000" spc="-85">
                <a:latin typeface="Cambria Math"/>
                <a:cs typeface="Cambria Math"/>
              </a:rPr>
              <a:t>5886.891𝑘𝑘𝑠𝑠𝑠𝑠</a:t>
            </a:r>
            <a:r>
              <a:rPr dirty="0" baseline="2777" sz="1500" spc="-127">
                <a:latin typeface="Cambria Math"/>
                <a:cs typeface="Cambria Math"/>
              </a:rPr>
              <a:t>)(</a:t>
            </a:r>
            <a:r>
              <a:rPr dirty="0" sz="1000" spc="-85">
                <a:latin typeface="Cambria Math"/>
                <a:cs typeface="Cambria Math"/>
              </a:rPr>
              <a:t>72018.4𝑠𝑠𝑠𝑠</a:t>
            </a:r>
            <a:r>
              <a:rPr dirty="0" baseline="23809" sz="1050" spc="-127">
                <a:latin typeface="Cambria Math"/>
                <a:cs typeface="Cambria Math"/>
              </a:rPr>
              <a:t>4</a:t>
            </a:r>
            <a:r>
              <a:rPr dirty="0" baseline="2777" sz="1500" spc="-127">
                <a:latin typeface="Cambria Math"/>
                <a:cs typeface="Cambria Math"/>
              </a:rPr>
              <a:t>)(</a:t>
            </a:r>
            <a:r>
              <a:rPr dirty="0" sz="1000" spc="-85">
                <a:latin typeface="Cambria Math"/>
                <a:cs typeface="Cambria Math"/>
              </a:rPr>
              <a:t>162.995𝑓𝑓𝑓𝑓</a:t>
            </a:r>
            <a:r>
              <a:rPr dirty="0" baseline="2777" sz="1500" spc="-127">
                <a:latin typeface="Cambria Math"/>
                <a:cs typeface="Cambria Math"/>
              </a:rPr>
              <a:t>)</a:t>
            </a:r>
            <a:r>
              <a:rPr dirty="0" baseline="23809" sz="1050" spc="-127">
                <a:latin typeface="Cambria Math"/>
                <a:cs typeface="Cambria Math"/>
              </a:rPr>
              <a:t>2</a:t>
            </a:r>
            <a:endParaRPr baseline="23809" sz="1050">
              <a:latin typeface="Cambria Math"/>
              <a:cs typeface="Cambria Math"/>
            </a:endParaRPr>
          </a:p>
        </p:txBody>
      </p:sp>
      <p:sp>
        <p:nvSpPr>
          <p:cNvPr id="6" name="object 6"/>
          <p:cNvSpPr/>
          <p:nvPr/>
        </p:nvSpPr>
        <p:spPr>
          <a:xfrm>
            <a:off x="1036319" y="1098041"/>
            <a:ext cx="2400300" cy="0"/>
          </a:xfrm>
          <a:custGeom>
            <a:avLst/>
            <a:gdLst/>
            <a:ahLst/>
            <a:cxnLst/>
            <a:rect l="l" t="t" r="r" b="b"/>
            <a:pathLst>
              <a:path w="2400300" h="0">
                <a:moveTo>
                  <a:pt x="0" y="0"/>
                </a:moveTo>
                <a:lnTo>
                  <a:pt x="2400300" y="0"/>
                </a:lnTo>
              </a:path>
            </a:pathLst>
          </a:custGeom>
          <a:ln w="7620">
            <a:solidFill>
              <a:srgbClr val="000000"/>
            </a:solidFill>
          </a:ln>
        </p:spPr>
        <p:txBody>
          <a:bodyPr wrap="square" lIns="0" tIns="0" rIns="0" bIns="0" rtlCol="0"/>
          <a:lstStyle/>
          <a:p/>
        </p:txBody>
      </p:sp>
      <p:sp>
        <p:nvSpPr>
          <p:cNvPr id="7" name="object 7"/>
          <p:cNvSpPr txBox="1"/>
          <p:nvPr/>
        </p:nvSpPr>
        <p:spPr>
          <a:xfrm>
            <a:off x="3443732" y="994664"/>
            <a:ext cx="98425" cy="177800"/>
          </a:xfrm>
          <a:prstGeom prst="rect">
            <a:avLst/>
          </a:prstGeom>
        </p:spPr>
        <p:txBody>
          <a:bodyPr wrap="square" lIns="0" tIns="12065" rIns="0" bIns="0" rtlCol="0" vert="horz">
            <a:spAutoFit/>
          </a:bodyPr>
          <a:lstStyle/>
          <a:p>
            <a:pPr marL="12700">
              <a:lnSpc>
                <a:spcPct val="100000"/>
              </a:lnSpc>
              <a:spcBef>
                <a:spcPts val="95"/>
              </a:spcBef>
            </a:pPr>
            <a:r>
              <a:rPr dirty="0" sz="1000" spc="-135">
                <a:latin typeface="Cambria Math"/>
                <a:cs typeface="Cambria Math"/>
              </a:rPr>
              <a:t>�</a:t>
            </a:r>
            <a:endParaRPr sz="1000">
              <a:latin typeface="Cambria Math"/>
              <a:cs typeface="Cambria Math"/>
            </a:endParaRPr>
          </a:p>
        </p:txBody>
      </p:sp>
      <p:sp>
        <p:nvSpPr>
          <p:cNvPr id="8" name="object 8"/>
          <p:cNvSpPr txBox="1"/>
          <p:nvPr/>
        </p:nvSpPr>
        <p:spPr>
          <a:xfrm>
            <a:off x="3491444" y="897138"/>
            <a:ext cx="734060"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142">
                <a:latin typeface="Cambria Math"/>
                <a:cs typeface="Cambria Math"/>
              </a:rPr>
              <a:t>(</a:t>
            </a:r>
            <a:r>
              <a:rPr dirty="0" sz="1000" spc="-95">
                <a:latin typeface="Cambria Math"/>
                <a:cs typeface="Cambria Math"/>
              </a:rPr>
              <a:t>135.66𝑓𝑓𝑓𝑓</a:t>
            </a:r>
            <a:r>
              <a:rPr dirty="0" baseline="2777" sz="1500" spc="-142">
                <a:latin typeface="Cambria Math"/>
                <a:cs typeface="Cambria Math"/>
              </a:rPr>
              <a:t>)</a:t>
            </a:r>
            <a:r>
              <a:rPr dirty="0" baseline="27777" sz="1050" spc="-142">
                <a:latin typeface="Cambria Math"/>
                <a:cs typeface="Cambria Math"/>
              </a:rPr>
              <a:t>5</a:t>
            </a:r>
            <a:endParaRPr baseline="27777" sz="1050">
              <a:latin typeface="Cambria Math"/>
              <a:cs typeface="Cambria Math"/>
            </a:endParaRPr>
          </a:p>
        </p:txBody>
      </p:sp>
      <p:sp>
        <p:nvSpPr>
          <p:cNvPr id="9" name="object 9"/>
          <p:cNvSpPr txBox="1"/>
          <p:nvPr/>
        </p:nvSpPr>
        <p:spPr>
          <a:xfrm>
            <a:off x="3777488" y="1080008"/>
            <a:ext cx="16573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10</a:t>
            </a:r>
            <a:endParaRPr sz="1000">
              <a:latin typeface="Cambria Math"/>
              <a:cs typeface="Cambria Math"/>
            </a:endParaRPr>
          </a:p>
        </p:txBody>
      </p:sp>
      <p:sp>
        <p:nvSpPr>
          <p:cNvPr id="10" name="object 10"/>
          <p:cNvSpPr/>
          <p:nvPr/>
        </p:nvSpPr>
        <p:spPr>
          <a:xfrm>
            <a:off x="3529584" y="1098041"/>
            <a:ext cx="662940" cy="0"/>
          </a:xfrm>
          <a:custGeom>
            <a:avLst/>
            <a:gdLst/>
            <a:ahLst/>
            <a:cxnLst/>
            <a:rect l="l" t="t" r="r" b="b"/>
            <a:pathLst>
              <a:path w="662939" h="0">
                <a:moveTo>
                  <a:pt x="0" y="0"/>
                </a:moveTo>
                <a:lnTo>
                  <a:pt x="662939" y="0"/>
                </a:lnTo>
              </a:path>
            </a:pathLst>
          </a:custGeom>
          <a:ln w="7620">
            <a:solidFill>
              <a:srgbClr val="000000"/>
            </a:solidFill>
          </a:ln>
        </p:spPr>
        <p:txBody>
          <a:bodyPr wrap="square" lIns="0" tIns="0" rIns="0" bIns="0" rtlCol="0"/>
          <a:lstStyle/>
          <a:p/>
        </p:txBody>
      </p:sp>
      <p:sp>
        <p:nvSpPr>
          <p:cNvPr id="11" name="object 11"/>
          <p:cNvSpPr txBox="1"/>
          <p:nvPr/>
        </p:nvSpPr>
        <p:spPr>
          <a:xfrm>
            <a:off x="4183379" y="994664"/>
            <a:ext cx="2874010" cy="177800"/>
          </a:xfrm>
          <a:prstGeom prst="rect">
            <a:avLst/>
          </a:prstGeom>
        </p:spPr>
        <p:txBody>
          <a:bodyPr wrap="square" lIns="0" tIns="12065" rIns="0" bIns="0" rtlCol="0" vert="horz">
            <a:spAutoFit/>
          </a:bodyPr>
          <a:lstStyle/>
          <a:p>
            <a:pPr marL="38100">
              <a:lnSpc>
                <a:spcPct val="100000"/>
              </a:lnSpc>
              <a:spcBef>
                <a:spcPts val="95"/>
              </a:spcBef>
            </a:pPr>
            <a:r>
              <a:rPr dirty="0" sz="1000" spc="-5">
                <a:latin typeface="Cambria Math"/>
                <a:cs typeface="Cambria Math"/>
              </a:rPr>
              <a:t>− </a:t>
            </a:r>
            <a:r>
              <a:rPr dirty="0" baseline="2777" sz="1500" spc="-150">
                <a:latin typeface="Cambria Math"/>
                <a:cs typeface="Cambria Math"/>
              </a:rPr>
              <a:t>(</a:t>
            </a:r>
            <a:r>
              <a:rPr dirty="0" sz="1000" spc="-100">
                <a:latin typeface="Cambria Math"/>
                <a:cs typeface="Cambria Math"/>
              </a:rPr>
              <a:t>13.67𝑓𝑓𝑓𝑓</a:t>
            </a:r>
            <a:r>
              <a:rPr dirty="0" baseline="2777" sz="1500" spc="-150">
                <a:latin typeface="Cambria Math"/>
                <a:cs typeface="Cambria Math"/>
              </a:rPr>
              <a:t>)</a:t>
            </a:r>
            <a:r>
              <a:rPr dirty="0" baseline="27777" sz="1050" spc="-150">
                <a:latin typeface="Cambria Math"/>
                <a:cs typeface="Cambria Math"/>
              </a:rPr>
              <a:t>2</a:t>
            </a:r>
            <a:r>
              <a:rPr dirty="0" baseline="2777" sz="1500" spc="-150">
                <a:latin typeface="Cambria Math"/>
                <a:cs typeface="Cambria Math"/>
              </a:rPr>
              <a:t>(</a:t>
            </a:r>
            <a:r>
              <a:rPr dirty="0" sz="1000" spc="-100">
                <a:latin typeface="Cambria Math"/>
                <a:cs typeface="Cambria Math"/>
              </a:rPr>
              <a:t>135.66𝑓𝑓𝑓𝑓</a:t>
            </a:r>
            <a:r>
              <a:rPr dirty="0" baseline="2777" sz="1500" spc="-150">
                <a:latin typeface="Cambria Math"/>
                <a:cs typeface="Cambria Math"/>
              </a:rPr>
              <a:t>)</a:t>
            </a:r>
            <a:r>
              <a:rPr dirty="0" baseline="27777" sz="1050" spc="-150">
                <a:latin typeface="Cambria Math"/>
                <a:cs typeface="Cambria Math"/>
              </a:rPr>
              <a:t>3 </a:t>
            </a:r>
            <a:r>
              <a:rPr dirty="0" sz="1000" spc="-5">
                <a:latin typeface="Cambria Math"/>
                <a:cs typeface="Cambria Math"/>
              </a:rPr>
              <a:t>+</a:t>
            </a:r>
            <a:r>
              <a:rPr dirty="0" sz="1000" spc="25">
                <a:latin typeface="Cambria Math"/>
                <a:cs typeface="Cambria Math"/>
              </a:rPr>
              <a:t> </a:t>
            </a:r>
            <a:r>
              <a:rPr dirty="0" sz="1000" spc="-100">
                <a:latin typeface="Cambria Math"/>
                <a:cs typeface="Cambria Math"/>
              </a:rPr>
              <a:t>3</a:t>
            </a:r>
            <a:r>
              <a:rPr dirty="0" baseline="2777" sz="1500" spc="-150">
                <a:latin typeface="Cambria Math"/>
                <a:cs typeface="Cambria Math"/>
              </a:rPr>
              <a:t>(</a:t>
            </a:r>
            <a:r>
              <a:rPr dirty="0" sz="1000" spc="-100">
                <a:latin typeface="Cambria Math"/>
                <a:cs typeface="Cambria Math"/>
              </a:rPr>
              <a:t>13.67𝑓𝑓𝑓𝑓</a:t>
            </a:r>
            <a:r>
              <a:rPr dirty="0" baseline="2777" sz="1500" spc="-150">
                <a:latin typeface="Cambria Math"/>
                <a:cs typeface="Cambria Math"/>
              </a:rPr>
              <a:t>)</a:t>
            </a:r>
            <a:r>
              <a:rPr dirty="0" baseline="27777" sz="1050" spc="-150">
                <a:latin typeface="Cambria Math"/>
                <a:cs typeface="Cambria Math"/>
              </a:rPr>
              <a:t>4</a:t>
            </a:r>
            <a:r>
              <a:rPr dirty="0" sz="1000" spc="-100">
                <a:latin typeface="Cambria Math"/>
                <a:cs typeface="Cambria Math"/>
              </a:rPr>
              <a:t>(135.66𝑓𝑓𝑓𝑓)</a:t>
            </a:r>
            <a:endParaRPr sz="1000">
              <a:latin typeface="Cambria Math"/>
              <a:cs typeface="Cambria Math"/>
            </a:endParaRPr>
          </a:p>
        </p:txBody>
      </p:sp>
      <p:sp>
        <p:nvSpPr>
          <p:cNvPr id="12" name="object 12"/>
          <p:cNvSpPr/>
          <p:nvPr/>
        </p:nvSpPr>
        <p:spPr>
          <a:xfrm>
            <a:off x="1790700" y="1437132"/>
            <a:ext cx="70485" cy="7620"/>
          </a:xfrm>
          <a:custGeom>
            <a:avLst/>
            <a:gdLst/>
            <a:ahLst/>
            <a:cxnLst/>
            <a:rect l="l" t="t" r="r" b="b"/>
            <a:pathLst>
              <a:path w="70485" h="7619">
                <a:moveTo>
                  <a:pt x="0" y="7620"/>
                </a:moveTo>
                <a:lnTo>
                  <a:pt x="70104" y="7620"/>
                </a:lnTo>
                <a:lnTo>
                  <a:pt x="70104" y="0"/>
                </a:lnTo>
                <a:lnTo>
                  <a:pt x="0" y="0"/>
                </a:lnTo>
                <a:lnTo>
                  <a:pt x="0" y="7620"/>
                </a:lnTo>
                <a:close/>
              </a:path>
            </a:pathLst>
          </a:custGeom>
          <a:solidFill>
            <a:srgbClr val="000000"/>
          </a:solidFill>
        </p:spPr>
        <p:txBody>
          <a:bodyPr wrap="square" lIns="0" tIns="0" rIns="0" bIns="0" rtlCol="0"/>
          <a:lstStyle/>
          <a:p/>
        </p:txBody>
      </p:sp>
      <p:sp>
        <p:nvSpPr>
          <p:cNvPr id="13" name="object 13"/>
          <p:cNvSpPr txBox="1"/>
          <p:nvPr/>
        </p:nvSpPr>
        <p:spPr>
          <a:xfrm>
            <a:off x="1629165" y="1337583"/>
            <a:ext cx="1049655" cy="177800"/>
          </a:xfrm>
          <a:prstGeom prst="rect">
            <a:avLst/>
          </a:prstGeom>
        </p:spPr>
        <p:txBody>
          <a:bodyPr wrap="square" lIns="0" tIns="12065" rIns="0" bIns="0" rtlCol="0" vert="horz">
            <a:spAutoFit/>
          </a:bodyPr>
          <a:lstStyle/>
          <a:p>
            <a:pPr marL="38100">
              <a:lnSpc>
                <a:spcPct val="100000"/>
              </a:lnSpc>
              <a:spcBef>
                <a:spcPts val="95"/>
              </a:spcBef>
            </a:pPr>
            <a:r>
              <a:rPr dirty="0" sz="1000" spc="-5">
                <a:latin typeface="Cambria Math"/>
                <a:cs typeface="Cambria Math"/>
              </a:rPr>
              <a:t>+ </a:t>
            </a:r>
            <a:r>
              <a:rPr dirty="0" baseline="2777" sz="1500" spc="-157">
                <a:latin typeface="Cambria Math"/>
                <a:cs typeface="Cambria Math"/>
              </a:rPr>
              <a:t>(</a:t>
            </a:r>
            <a:r>
              <a:rPr dirty="0" sz="1000" spc="-105">
                <a:latin typeface="Cambria Math"/>
                <a:cs typeface="Cambria Math"/>
              </a:rPr>
              <a:t>13.67𝑓𝑓𝑓𝑓</a:t>
            </a:r>
            <a:r>
              <a:rPr dirty="0" baseline="2777" sz="1500" spc="-157">
                <a:latin typeface="Cambria Math"/>
                <a:cs typeface="Cambria Math"/>
              </a:rPr>
              <a:t>)</a:t>
            </a:r>
            <a:r>
              <a:rPr dirty="0" baseline="27777" sz="1050" spc="-157">
                <a:latin typeface="Cambria Math"/>
                <a:cs typeface="Cambria Math"/>
              </a:rPr>
              <a:t>5</a:t>
            </a:r>
            <a:r>
              <a:rPr dirty="0" sz="1000" spc="-105">
                <a:latin typeface="Cambria Math"/>
                <a:cs typeface="Cambria Math"/>
              </a:rPr>
              <a:t>�</a:t>
            </a:r>
            <a:r>
              <a:rPr dirty="0" sz="1000" spc="-25">
                <a:latin typeface="Cambria Math"/>
                <a:cs typeface="Cambria Math"/>
              </a:rPr>
              <a:t> </a:t>
            </a:r>
            <a:r>
              <a:rPr dirty="0" sz="1000" spc="-455">
                <a:latin typeface="Cambria Math"/>
                <a:cs typeface="Cambria Math"/>
              </a:rPr>
              <a:t>�</a:t>
            </a:r>
            <a:endParaRPr sz="1000">
              <a:latin typeface="Cambria Math"/>
              <a:cs typeface="Cambria Math"/>
            </a:endParaRPr>
          </a:p>
        </p:txBody>
      </p:sp>
      <p:sp>
        <p:nvSpPr>
          <p:cNvPr id="14" name="object 14"/>
          <p:cNvSpPr txBox="1"/>
          <p:nvPr/>
        </p:nvSpPr>
        <p:spPr>
          <a:xfrm>
            <a:off x="1752621" y="1240058"/>
            <a:ext cx="1391285" cy="177800"/>
          </a:xfrm>
          <a:prstGeom prst="rect">
            <a:avLst/>
          </a:prstGeom>
        </p:spPr>
        <p:txBody>
          <a:bodyPr wrap="square" lIns="0" tIns="12065" rIns="0" bIns="0" rtlCol="0" vert="horz">
            <a:spAutoFit/>
          </a:bodyPr>
          <a:lstStyle/>
          <a:p>
            <a:pPr marL="38100">
              <a:lnSpc>
                <a:spcPct val="100000"/>
              </a:lnSpc>
              <a:spcBef>
                <a:spcPts val="95"/>
              </a:spcBef>
              <a:tabLst>
                <a:tab pos="888365" algn="l"/>
              </a:tabLst>
            </a:pPr>
            <a:r>
              <a:rPr dirty="0" sz="1000" spc="-5">
                <a:latin typeface="Cambria Math"/>
                <a:cs typeface="Cambria Math"/>
              </a:rPr>
              <a:t>6	</a:t>
            </a:r>
            <a:r>
              <a:rPr dirty="0" sz="1000" spc="-100">
                <a:latin typeface="Cambria Math"/>
                <a:cs typeface="Cambria Math"/>
              </a:rPr>
              <a:t>1728𝑠𝑠𝑠𝑠</a:t>
            </a:r>
            <a:r>
              <a:rPr dirty="0" baseline="27777" sz="1050" spc="-150">
                <a:latin typeface="Cambria Math"/>
                <a:cs typeface="Cambria Math"/>
              </a:rPr>
              <a:t>3</a:t>
            </a:r>
            <a:endParaRPr baseline="27777" sz="1050">
              <a:latin typeface="Cambria Math"/>
              <a:cs typeface="Cambria Math"/>
            </a:endParaRPr>
          </a:p>
        </p:txBody>
      </p:sp>
      <p:sp>
        <p:nvSpPr>
          <p:cNvPr id="15" name="object 15"/>
          <p:cNvSpPr txBox="1"/>
          <p:nvPr/>
        </p:nvSpPr>
        <p:spPr>
          <a:xfrm>
            <a:off x="1752621" y="1422966"/>
            <a:ext cx="1292225" cy="177800"/>
          </a:xfrm>
          <a:prstGeom prst="rect">
            <a:avLst/>
          </a:prstGeom>
        </p:spPr>
        <p:txBody>
          <a:bodyPr wrap="square" lIns="0" tIns="12065" rIns="0" bIns="0" rtlCol="0" vert="horz">
            <a:spAutoFit/>
          </a:bodyPr>
          <a:lstStyle/>
          <a:p>
            <a:pPr marL="38100">
              <a:lnSpc>
                <a:spcPct val="100000"/>
              </a:lnSpc>
              <a:spcBef>
                <a:spcPts val="95"/>
              </a:spcBef>
              <a:tabLst>
                <a:tab pos="987425" algn="l"/>
              </a:tabLst>
            </a:pPr>
            <a:r>
              <a:rPr dirty="0" sz="1000" spc="-5">
                <a:latin typeface="Cambria Math"/>
                <a:cs typeface="Cambria Math"/>
              </a:rPr>
              <a:t>5	</a:t>
            </a:r>
            <a:r>
              <a:rPr dirty="0" sz="1000" spc="-195">
                <a:latin typeface="Cambria Math"/>
                <a:cs typeface="Cambria Math"/>
              </a:rPr>
              <a:t>1𝑓𝑓𝑓𝑓</a:t>
            </a:r>
            <a:r>
              <a:rPr dirty="0" baseline="23809" sz="1050" spc="-292">
                <a:latin typeface="Cambria Math"/>
                <a:cs typeface="Cambria Math"/>
              </a:rPr>
              <a:t>3</a:t>
            </a:r>
            <a:endParaRPr baseline="23809" sz="1050">
              <a:latin typeface="Cambria Math"/>
              <a:cs typeface="Cambria Math"/>
            </a:endParaRPr>
          </a:p>
        </p:txBody>
      </p:sp>
      <p:sp>
        <p:nvSpPr>
          <p:cNvPr id="16" name="object 16"/>
          <p:cNvSpPr/>
          <p:nvPr/>
        </p:nvSpPr>
        <p:spPr>
          <a:xfrm>
            <a:off x="2641092" y="1440941"/>
            <a:ext cx="457200" cy="0"/>
          </a:xfrm>
          <a:custGeom>
            <a:avLst/>
            <a:gdLst/>
            <a:ahLst/>
            <a:cxnLst/>
            <a:rect l="l" t="t" r="r" b="b"/>
            <a:pathLst>
              <a:path w="457200" h="0">
                <a:moveTo>
                  <a:pt x="0" y="0"/>
                </a:moveTo>
                <a:lnTo>
                  <a:pt x="457200" y="0"/>
                </a:lnTo>
              </a:path>
            </a:pathLst>
          </a:custGeom>
          <a:ln w="7620">
            <a:solidFill>
              <a:srgbClr val="000000"/>
            </a:solidFill>
          </a:ln>
        </p:spPr>
        <p:txBody>
          <a:bodyPr wrap="square" lIns="0" tIns="0" rIns="0" bIns="0" rtlCol="0"/>
          <a:lstStyle/>
          <a:p/>
        </p:txBody>
      </p:sp>
      <p:sp>
        <p:nvSpPr>
          <p:cNvPr id="17" name="object 17"/>
          <p:cNvSpPr txBox="1"/>
          <p:nvPr/>
        </p:nvSpPr>
        <p:spPr>
          <a:xfrm>
            <a:off x="3085592" y="1337564"/>
            <a:ext cx="682625" cy="177800"/>
          </a:xfrm>
          <a:prstGeom prst="rect">
            <a:avLst/>
          </a:prstGeom>
        </p:spPr>
        <p:txBody>
          <a:bodyPr wrap="square" lIns="0" tIns="12065" rIns="0" bIns="0" rtlCol="0" vert="horz">
            <a:spAutoFit/>
          </a:bodyPr>
          <a:lstStyle/>
          <a:p>
            <a:pPr marL="12700">
              <a:lnSpc>
                <a:spcPct val="100000"/>
              </a:lnSpc>
              <a:spcBef>
                <a:spcPts val="95"/>
              </a:spcBef>
            </a:pPr>
            <a:r>
              <a:rPr dirty="0" sz="1000" spc="-135">
                <a:latin typeface="Cambria Math"/>
                <a:cs typeface="Cambria Math"/>
              </a:rPr>
              <a:t>� </a:t>
            </a:r>
            <a:r>
              <a:rPr dirty="0" sz="1000" spc="-5">
                <a:latin typeface="Cambria Math"/>
                <a:cs typeface="Cambria Math"/>
              </a:rPr>
              <a:t>=  </a:t>
            </a:r>
            <a:r>
              <a:rPr dirty="0" sz="1000" spc="-200">
                <a:latin typeface="Cambria Math"/>
                <a:cs typeface="Cambria Math"/>
              </a:rPr>
              <a:t>9.137𝑠𝑠𝑠𝑠</a:t>
            </a:r>
            <a:endParaRPr sz="1000">
              <a:latin typeface="Cambria Math"/>
              <a:cs typeface="Cambria Math"/>
            </a:endParaRPr>
          </a:p>
        </p:txBody>
      </p:sp>
      <p:sp>
        <p:nvSpPr>
          <p:cNvPr id="18" name="object 18"/>
          <p:cNvSpPr txBox="1"/>
          <p:nvPr/>
        </p:nvSpPr>
        <p:spPr>
          <a:xfrm>
            <a:off x="673100" y="1659127"/>
            <a:ext cx="53848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Impact</a:t>
            </a:r>
            <a:r>
              <a:rPr dirty="0" sz="1000" spc="-50">
                <a:latin typeface="Times New Roman"/>
                <a:cs typeface="Times New Roman"/>
              </a:rPr>
              <a:t> </a:t>
            </a:r>
            <a:r>
              <a:rPr dirty="0" sz="1000">
                <a:latin typeface="Times New Roman"/>
                <a:cs typeface="Times New Roman"/>
              </a:rPr>
              <a:t>up</a:t>
            </a:r>
            <a:endParaRPr sz="1000">
              <a:latin typeface="Times New Roman"/>
              <a:cs typeface="Times New Roman"/>
            </a:endParaRPr>
          </a:p>
        </p:txBody>
      </p:sp>
      <p:sp>
        <p:nvSpPr>
          <p:cNvPr id="19" name="object 19"/>
          <p:cNvSpPr txBox="1"/>
          <p:nvPr/>
        </p:nvSpPr>
        <p:spPr>
          <a:xfrm>
            <a:off x="3012973" y="1881627"/>
            <a:ext cx="1742439" cy="177800"/>
          </a:xfrm>
          <a:prstGeom prst="rect">
            <a:avLst/>
          </a:prstGeom>
        </p:spPr>
        <p:txBody>
          <a:bodyPr wrap="square" lIns="0" tIns="12065" rIns="0" bIns="0" rtlCol="0" vert="horz">
            <a:spAutoFit/>
          </a:bodyPr>
          <a:lstStyle/>
          <a:p>
            <a:pPr marL="38100">
              <a:lnSpc>
                <a:spcPct val="100000"/>
              </a:lnSpc>
              <a:spcBef>
                <a:spcPts val="95"/>
              </a:spcBef>
            </a:pPr>
            <a:r>
              <a:rPr dirty="0" sz="1000" spc="-245">
                <a:latin typeface="Cambria Math"/>
                <a:cs typeface="Cambria Math"/>
              </a:rPr>
              <a:t>𝑧𝑧</a:t>
            </a:r>
            <a:r>
              <a:rPr dirty="0" baseline="-15873" sz="1050" spc="-367">
                <a:latin typeface="Cambria Math"/>
                <a:cs typeface="Cambria Math"/>
              </a:rPr>
              <a:t>𝑔𝑔</a:t>
            </a:r>
            <a:r>
              <a:rPr dirty="0" baseline="-15873" sz="1050" spc="270">
                <a:latin typeface="Cambria Math"/>
                <a:cs typeface="Cambria Math"/>
              </a:rPr>
              <a:t> </a:t>
            </a:r>
            <a:r>
              <a:rPr dirty="0" sz="1000" spc="-5">
                <a:latin typeface="Cambria Math"/>
                <a:cs typeface="Cambria Math"/>
              </a:rPr>
              <a:t>= </a:t>
            </a:r>
            <a:r>
              <a:rPr dirty="0" sz="1000" spc="-65">
                <a:latin typeface="Cambria Math"/>
                <a:cs typeface="Cambria Math"/>
              </a:rPr>
              <a:t>(0.8)</a:t>
            </a:r>
            <a:r>
              <a:rPr dirty="0" baseline="2777" sz="1500" spc="-97">
                <a:latin typeface="Cambria Math"/>
                <a:cs typeface="Cambria Math"/>
              </a:rPr>
              <a:t>(</a:t>
            </a:r>
            <a:r>
              <a:rPr dirty="0" sz="1000" spc="-65">
                <a:latin typeface="Cambria Math"/>
                <a:cs typeface="Cambria Math"/>
              </a:rPr>
              <a:t>9.137𝑠𝑠𝑠𝑠</a:t>
            </a:r>
            <a:r>
              <a:rPr dirty="0" baseline="2777" sz="1500" spc="-97">
                <a:latin typeface="Cambria Math"/>
                <a:cs typeface="Cambria Math"/>
              </a:rPr>
              <a:t>) </a:t>
            </a:r>
            <a:r>
              <a:rPr dirty="0" sz="1000" spc="-5">
                <a:latin typeface="Cambria Math"/>
                <a:cs typeface="Cambria Math"/>
              </a:rPr>
              <a:t>=</a:t>
            </a:r>
            <a:r>
              <a:rPr dirty="0" sz="1000" spc="-105">
                <a:latin typeface="Cambria Math"/>
                <a:cs typeface="Cambria Math"/>
              </a:rPr>
              <a:t> </a:t>
            </a:r>
            <a:r>
              <a:rPr dirty="0" sz="1000" spc="-114">
                <a:latin typeface="Cambria Math"/>
                <a:cs typeface="Cambria Math"/>
              </a:rPr>
              <a:t>7.309𝑠𝑠𝑠𝑠</a:t>
            </a:r>
            <a:endParaRPr sz="1000">
              <a:latin typeface="Cambria Math"/>
              <a:cs typeface="Cambria Math"/>
            </a:endParaRPr>
          </a:p>
        </p:txBody>
      </p:sp>
      <p:sp>
        <p:nvSpPr>
          <p:cNvPr id="20" name="object 20"/>
          <p:cNvSpPr txBox="1"/>
          <p:nvPr/>
        </p:nvSpPr>
        <p:spPr>
          <a:xfrm>
            <a:off x="673177" y="2105649"/>
            <a:ext cx="69215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Impact</a:t>
            </a:r>
            <a:r>
              <a:rPr dirty="0" sz="1000" spc="-45">
                <a:latin typeface="Times New Roman"/>
                <a:cs typeface="Times New Roman"/>
              </a:rPr>
              <a:t> </a:t>
            </a:r>
            <a:r>
              <a:rPr dirty="0" sz="1000" spc="-5">
                <a:latin typeface="Times New Roman"/>
                <a:cs typeface="Times New Roman"/>
              </a:rPr>
              <a:t>down</a:t>
            </a:r>
            <a:endParaRPr sz="1000">
              <a:latin typeface="Times New Roman"/>
              <a:cs typeface="Times New Roman"/>
            </a:endParaRPr>
          </a:p>
        </p:txBody>
      </p:sp>
      <p:sp>
        <p:nvSpPr>
          <p:cNvPr id="21" name="object 21"/>
          <p:cNvSpPr txBox="1"/>
          <p:nvPr/>
        </p:nvSpPr>
        <p:spPr>
          <a:xfrm>
            <a:off x="660400" y="2329666"/>
            <a:ext cx="4142740" cy="492759"/>
          </a:xfrm>
          <a:prstGeom prst="rect">
            <a:avLst/>
          </a:prstGeom>
        </p:spPr>
        <p:txBody>
          <a:bodyPr wrap="square" lIns="0" tIns="12065" rIns="0" bIns="0" rtlCol="0" vert="horz">
            <a:spAutoFit/>
          </a:bodyPr>
          <a:lstStyle/>
          <a:p>
            <a:pPr marL="2355215">
              <a:lnSpc>
                <a:spcPct val="100000"/>
              </a:lnSpc>
              <a:spcBef>
                <a:spcPts val="95"/>
              </a:spcBef>
            </a:pPr>
            <a:r>
              <a:rPr dirty="0" sz="1000" spc="-245">
                <a:latin typeface="Cambria Math"/>
                <a:cs typeface="Cambria Math"/>
              </a:rPr>
              <a:t>𝑧𝑧</a:t>
            </a:r>
            <a:r>
              <a:rPr dirty="0" baseline="-15873" sz="1050" spc="-367">
                <a:latin typeface="Cambria Math"/>
                <a:cs typeface="Cambria Math"/>
              </a:rPr>
              <a:t>𝑔𝑔</a:t>
            </a:r>
            <a:r>
              <a:rPr dirty="0" baseline="-15873" sz="1050" spc="270">
                <a:latin typeface="Cambria Math"/>
                <a:cs typeface="Cambria Math"/>
              </a:rPr>
              <a:t> </a:t>
            </a:r>
            <a:r>
              <a:rPr dirty="0" sz="1000" spc="-5">
                <a:latin typeface="Cambria Math"/>
                <a:cs typeface="Cambria Math"/>
              </a:rPr>
              <a:t>= </a:t>
            </a:r>
            <a:r>
              <a:rPr dirty="0" baseline="2777" sz="1500" spc="-97">
                <a:latin typeface="Cambria Math"/>
                <a:cs typeface="Cambria Math"/>
              </a:rPr>
              <a:t>(</a:t>
            </a:r>
            <a:r>
              <a:rPr dirty="0" sz="1000" spc="-65">
                <a:latin typeface="Cambria Math"/>
                <a:cs typeface="Cambria Math"/>
              </a:rPr>
              <a:t>1.2</a:t>
            </a:r>
            <a:r>
              <a:rPr dirty="0" baseline="2777" sz="1500" spc="-97">
                <a:latin typeface="Cambria Math"/>
                <a:cs typeface="Cambria Math"/>
              </a:rPr>
              <a:t>)(</a:t>
            </a:r>
            <a:r>
              <a:rPr dirty="0" sz="1000" spc="-65">
                <a:latin typeface="Cambria Math"/>
                <a:cs typeface="Cambria Math"/>
              </a:rPr>
              <a:t>9.137𝑠𝑠𝑠𝑠</a:t>
            </a:r>
            <a:r>
              <a:rPr dirty="0" baseline="2777" sz="1500" spc="-97">
                <a:latin typeface="Cambria Math"/>
                <a:cs typeface="Cambria Math"/>
              </a:rPr>
              <a:t>) </a:t>
            </a:r>
            <a:r>
              <a:rPr dirty="0" sz="1000" spc="-5">
                <a:latin typeface="Cambria Math"/>
                <a:cs typeface="Cambria Math"/>
              </a:rPr>
              <a:t>=</a:t>
            </a:r>
            <a:r>
              <a:rPr dirty="0" sz="1000" spc="-105">
                <a:latin typeface="Cambria Math"/>
                <a:cs typeface="Cambria Math"/>
              </a:rPr>
              <a:t> 10.964𝑠𝑠𝑠𝑠</a:t>
            </a:r>
            <a:endParaRPr sz="1000">
              <a:latin typeface="Cambria Math"/>
              <a:cs typeface="Cambria Math"/>
            </a:endParaRPr>
          </a:p>
          <a:p>
            <a:pPr>
              <a:lnSpc>
                <a:spcPct val="100000"/>
              </a:lnSpc>
              <a:spcBef>
                <a:spcPts val="45"/>
              </a:spcBef>
            </a:pPr>
            <a:endParaRPr sz="950">
              <a:latin typeface="Cambria Math"/>
              <a:cs typeface="Cambria Math"/>
            </a:endParaRPr>
          </a:p>
          <a:p>
            <a:pPr marL="25400">
              <a:lnSpc>
                <a:spcPct val="100000"/>
              </a:lnSpc>
            </a:pPr>
            <a:r>
              <a:rPr dirty="0" sz="1100">
                <a:latin typeface="Arial"/>
                <a:cs typeface="Arial"/>
              </a:rPr>
              <a:t>4.5.2.3.4 </a:t>
            </a:r>
            <a:r>
              <a:rPr dirty="0" sz="1100" spc="-5">
                <a:latin typeface="Arial"/>
                <a:cs typeface="Arial"/>
              </a:rPr>
              <a:t>Girder Stresses at Harping</a:t>
            </a:r>
            <a:r>
              <a:rPr dirty="0" sz="1100" spc="-190">
                <a:latin typeface="Arial"/>
                <a:cs typeface="Arial"/>
              </a:rPr>
              <a:t> </a:t>
            </a:r>
            <a:r>
              <a:rPr dirty="0" sz="1100" spc="-5">
                <a:latin typeface="Arial"/>
                <a:cs typeface="Arial"/>
              </a:rPr>
              <a:t>Point</a:t>
            </a:r>
            <a:endParaRPr sz="1100">
              <a:latin typeface="Arial"/>
              <a:cs typeface="Arial"/>
            </a:endParaRPr>
          </a:p>
        </p:txBody>
      </p:sp>
      <p:sp>
        <p:nvSpPr>
          <p:cNvPr id="22" name="object 22"/>
          <p:cNvSpPr txBox="1"/>
          <p:nvPr/>
        </p:nvSpPr>
        <p:spPr>
          <a:xfrm>
            <a:off x="734568" y="3225800"/>
            <a:ext cx="302260" cy="177800"/>
          </a:xfrm>
          <a:prstGeom prst="rect">
            <a:avLst/>
          </a:prstGeom>
        </p:spPr>
        <p:txBody>
          <a:bodyPr wrap="square" lIns="0" tIns="12065" rIns="0" bIns="0" rtlCol="0" vert="horz">
            <a:spAutoFit/>
          </a:bodyPr>
          <a:lstStyle/>
          <a:p>
            <a:pPr marL="38100">
              <a:lnSpc>
                <a:spcPct val="100000"/>
              </a:lnSpc>
              <a:spcBef>
                <a:spcPts val="95"/>
              </a:spcBef>
            </a:pPr>
            <a:r>
              <a:rPr dirty="0" sz="1000" spc="-345">
                <a:latin typeface="Cambria Math"/>
                <a:cs typeface="Cambria Math"/>
              </a:rPr>
              <a:t>𝑓𝑓</a:t>
            </a:r>
            <a:r>
              <a:rPr dirty="0" baseline="-15873" sz="1050" spc="-517">
                <a:latin typeface="Cambria Math"/>
                <a:cs typeface="Cambria Math"/>
              </a:rPr>
              <a:t>𝑑𝑑</a:t>
            </a:r>
            <a:r>
              <a:rPr dirty="0" baseline="-15873" sz="1050" spc="202">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23" name="object 23"/>
          <p:cNvSpPr txBox="1"/>
          <p:nvPr/>
        </p:nvSpPr>
        <p:spPr>
          <a:xfrm>
            <a:off x="673100" y="2919438"/>
            <a:ext cx="2627630" cy="386080"/>
          </a:xfrm>
          <a:prstGeom prst="rect">
            <a:avLst/>
          </a:prstGeom>
        </p:spPr>
        <p:txBody>
          <a:bodyPr wrap="square" lIns="0" tIns="34290" rIns="0" bIns="0" rtlCol="0" vert="horz">
            <a:spAutoFit/>
          </a:bodyPr>
          <a:lstStyle/>
          <a:p>
            <a:pPr marL="12700">
              <a:lnSpc>
                <a:spcPct val="100000"/>
              </a:lnSpc>
              <a:spcBef>
                <a:spcPts val="270"/>
              </a:spcBef>
              <a:tabLst>
                <a:tab pos="743585" algn="l"/>
              </a:tabLst>
            </a:pPr>
            <a:r>
              <a:rPr dirty="0" sz="1100" i="1">
                <a:latin typeface="Times New Roman"/>
                <a:cs typeface="Times New Roman"/>
              </a:rPr>
              <a:t>4.5.2.3.4.1	</a:t>
            </a:r>
            <a:r>
              <a:rPr dirty="0" sz="1100" spc="-5" i="1">
                <a:latin typeface="Times New Roman"/>
                <a:cs typeface="Times New Roman"/>
              </a:rPr>
              <a:t>Stress due </a:t>
            </a:r>
            <a:r>
              <a:rPr dirty="0" sz="1100" i="1">
                <a:latin typeface="Times New Roman"/>
                <a:cs typeface="Times New Roman"/>
              </a:rPr>
              <a:t>to</a:t>
            </a:r>
            <a:r>
              <a:rPr dirty="0" sz="1100" spc="-10" i="1">
                <a:latin typeface="Times New Roman"/>
                <a:cs typeface="Times New Roman"/>
              </a:rPr>
              <a:t> </a:t>
            </a:r>
            <a:r>
              <a:rPr dirty="0" sz="1100" spc="-5" i="1">
                <a:latin typeface="Times New Roman"/>
                <a:cs typeface="Times New Roman"/>
              </a:rPr>
              <a:t>prestressing</a:t>
            </a:r>
            <a:endParaRPr sz="1100">
              <a:latin typeface="Times New Roman"/>
              <a:cs typeface="Times New Roman"/>
            </a:endParaRPr>
          </a:p>
          <a:p>
            <a:pPr marL="361315">
              <a:lnSpc>
                <a:spcPct val="100000"/>
              </a:lnSpc>
              <a:spcBef>
                <a:spcPts val="150"/>
              </a:spcBef>
            </a:pPr>
            <a:r>
              <a:rPr dirty="0" sz="1000" spc="-120">
                <a:latin typeface="Cambria Math"/>
                <a:cs typeface="Cambria Math"/>
              </a:rPr>
              <a:t>−(1655.95𝑘𝑘𝑠𝑠𝑘𝑘 </a:t>
            </a:r>
            <a:r>
              <a:rPr dirty="0" sz="1000" spc="-5">
                <a:latin typeface="Cambria Math"/>
                <a:cs typeface="Cambria Math"/>
              </a:rPr>
              <a:t>+ </a:t>
            </a:r>
            <a:r>
              <a:rPr dirty="0" sz="1000" spc="-145">
                <a:latin typeface="Cambria Math"/>
                <a:cs typeface="Cambria Math"/>
              </a:rPr>
              <a:t>640.23𝑘𝑘𝑠𝑠𝑘𝑘 </a:t>
            </a:r>
            <a:r>
              <a:rPr dirty="0" sz="1000" spc="-5">
                <a:latin typeface="Cambria Math"/>
                <a:cs typeface="Cambria Math"/>
              </a:rPr>
              <a:t>+</a:t>
            </a:r>
            <a:r>
              <a:rPr dirty="0" sz="1000" spc="-85">
                <a:latin typeface="Cambria Math"/>
                <a:cs typeface="Cambria Math"/>
              </a:rPr>
              <a:t> </a:t>
            </a:r>
            <a:r>
              <a:rPr dirty="0" sz="1000" spc="-135">
                <a:latin typeface="Cambria Math"/>
                <a:cs typeface="Cambria Math"/>
              </a:rPr>
              <a:t>163.38𝑘𝑘𝑠𝑠𝑘𝑘)</a:t>
            </a:r>
            <a:endParaRPr sz="1000">
              <a:latin typeface="Cambria Math"/>
              <a:cs typeface="Cambria Math"/>
            </a:endParaRPr>
          </a:p>
        </p:txBody>
      </p:sp>
      <p:sp>
        <p:nvSpPr>
          <p:cNvPr id="24" name="object 24"/>
          <p:cNvSpPr/>
          <p:nvPr/>
        </p:nvSpPr>
        <p:spPr>
          <a:xfrm>
            <a:off x="1034796" y="3329178"/>
            <a:ext cx="2254250" cy="0"/>
          </a:xfrm>
          <a:custGeom>
            <a:avLst/>
            <a:gdLst/>
            <a:ahLst/>
            <a:cxnLst/>
            <a:rect l="l" t="t" r="r" b="b"/>
            <a:pathLst>
              <a:path w="2254250" h="0">
                <a:moveTo>
                  <a:pt x="0" y="0"/>
                </a:moveTo>
                <a:lnTo>
                  <a:pt x="2253995" y="0"/>
                </a:lnTo>
              </a:path>
            </a:pathLst>
          </a:custGeom>
          <a:ln w="7620">
            <a:solidFill>
              <a:srgbClr val="000000"/>
            </a:solidFill>
          </a:ln>
        </p:spPr>
        <p:txBody>
          <a:bodyPr wrap="square" lIns="0" tIns="0" rIns="0" bIns="0" rtlCol="0"/>
          <a:lstStyle/>
          <a:p/>
        </p:txBody>
      </p:sp>
      <p:sp>
        <p:nvSpPr>
          <p:cNvPr id="25" name="object 25"/>
          <p:cNvSpPr txBox="1"/>
          <p:nvPr/>
        </p:nvSpPr>
        <p:spPr>
          <a:xfrm>
            <a:off x="1674367" y="3522979"/>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26" name="object 26"/>
          <p:cNvSpPr txBox="1"/>
          <p:nvPr/>
        </p:nvSpPr>
        <p:spPr>
          <a:xfrm>
            <a:off x="1770906" y="3311181"/>
            <a:ext cx="4622165" cy="291465"/>
          </a:xfrm>
          <a:prstGeom prst="rect">
            <a:avLst/>
          </a:prstGeom>
        </p:spPr>
        <p:txBody>
          <a:bodyPr wrap="square" lIns="0" tIns="12065" rIns="0" bIns="0" rtlCol="0" vert="horz">
            <a:spAutoFit/>
          </a:bodyPr>
          <a:lstStyle/>
          <a:p>
            <a:pPr marL="78740">
              <a:lnSpc>
                <a:spcPts val="1050"/>
              </a:lnSpc>
              <a:spcBef>
                <a:spcPts val="95"/>
              </a:spcBef>
            </a:pPr>
            <a:r>
              <a:rPr dirty="0" sz="1000" spc="-80">
                <a:latin typeface="Cambria Math"/>
                <a:cs typeface="Cambria Math"/>
              </a:rPr>
              <a:t>923.531𝑠𝑠𝑠𝑠</a:t>
            </a:r>
            <a:r>
              <a:rPr dirty="0" baseline="23809" sz="1050" spc="-120">
                <a:latin typeface="Cambria Math"/>
                <a:cs typeface="Cambria Math"/>
              </a:rPr>
              <a:t>2</a:t>
            </a:r>
            <a:endParaRPr baseline="23809" sz="1050">
              <a:latin typeface="Cambria Math"/>
              <a:cs typeface="Cambria Math"/>
            </a:endParaRPr>
          </a:p>
          <a:p>
            <a:pPr marL="38100">
              <a:lnSpc>
                <a:spcPts val="1050"/>
              </a:lnSpc>
            </a:pPr>
            <a:r>
              <a:rPr dirty="0" baseline="2777" sz="1500" spc="-150">
                <a:latin typeface="Cambria Math"/>
                <a:cs typeface="Cambria Math"/>
              </a:rPr>
              <a:t>(</a:t>
            </a:r>
            <a:r>
              <a:rPr dirty="0" sz="1000" spc="-100">
                <a:latin typeface="Cambria Math"/>
                <a:cs typeface="Cambria Math"/>
              </a:rPr>
              <a:t>−1655.95𝑘𝑘𝑠𝑠𝑘𝑘</a:t>
            </a:r>
            <a:r>
              <a:rPr dirty="0" baseline="2777" sz="1500" spc="-150">
                <a:latin typeface="Cambria Math"/>
                <a:cs typeface="Cambria Math"/>
              </a:rPr>
              <a:t>)(</a:t>
            </a:r>
            <a:r>
              <a:rPr dirty="0" sz="1000" spc="-100">
                <a:latin typeface="Cambria Math"/>
                <a:cs typeface="Cambria Math"/>
              </a:rPr>
              <a:t>31.748𝑠𝑠𝑠𝑠</a:t>
            </a:r>
            <a:r>
              <a:rPr dirty="0" baseline="2777" sz="1500" spc="-150">
                <a:latin typeface="Cambria Math"/>
                <a:cs typeface="Cambria Math"/>
              </a:rPr>
              <a:t>) </a:t>
            </a:r>
            <a:r>
              <a:rPr dirty="0" sz="1000" spc="-5">
                <a:latin typeface="Cambria Math"/>
                <a:cs typeface="Cambria Math"/>
              </a:rPr>
              <a:t>+ </a:t>
            </a:r>
            <a:r>
              <a:rPr dirty="0" baseline="2777" sz="1500" spc="-150">
                <a:latin typeface="Cambria Math"/>
                <a:cs typeface="Cambria Math"/>
              </a:rPr>
              <a:t>(</a:t>
            </a:r>
            <a:r>
              <a:rPr dirty="0" sz="1000" spc="-100">
                <a:latin typeface="Cambria Math"/>
                <a:cs typeface="Cambria Math"/>
              </a:rPr>
              <a:t>−640.23𝑘𝑘𝑠𝑠𝑘𝑘</a:t>
            </a:r>
            <a:r>
              <a:rPr dirty="0" baseline="2777" sz="1500" spc="-150">
                <a:latin typeface="Cambria Math"/>
                <a:cs typeface="Cambria Math"/>
              </a:rPr>
              <a:t>)(</a:t>
            </a:r>
            <a:r>
              <a:rPr dirty="0" sz="1000" spc="-100">
                <a:latin typeface="Cambria Math"/>
                <a:cs typeface="Cambria Math"/>
              </a:rPr>
              <a:t>30.775𝑠𝑠𝑠𝑠</a:t>
            </a:r>
            <a:r>
              <a:rPr dirty="0" baseline="2777" sz="1500" spc="-150">
                <a:latin typeface="Cambria Math"/>
                <a:cs typeface="Cambria Math"/>
              </a:rPr>
              <a:t>) </a:t>
            </a:r>
            <a:r>
              <a:rPr dirty="0" sz="1000" spc="-5">
                <a:latin typeface="Cambria Math"/>
                <a:cs typeface="Cambria Math"/>
              </a:rPr>
              <a:t>+</a:t>
            </a:r>
            <a:r>
              <a:rPr dirty="0" sz="1000" spc="75">
                <a:latin typeface="Cambria Math"/>
                <a:cs typeface="Cambria Math"/>
              </a:rPr>
              <a:t> </a:t>
            </a:r>
            <a:r>
              <a:rPr dirty="0" sz="1000" spc="-100">
                <a:latin typeface="Cambria Math"/>
                <a:cs typeface="Cambria Math"/>
              </a:rPr>
              <a:t>(−163.38𝑘𝑘𝑠𝑠𝑘𝑘)(−36.343𝑠𝑠𝑠𝑠)</a:t>
            </a:r>
            <a:endParaRPr sz="1000">
              <a:latin typeface="Cambria Math"/>
              <a:cs typeface="Cambria Math"/>
            </a:endParaRPr>
          </a:p>
        </p:txBody>
      </p:sp>
      <p:sp>
        <p:nvSpPr>
          <p:cNvPr id="27" name="object 27"/>
          <p:cNvSpPr txBox="1"/>
          <p:nvPr/>
        </p:nvSpPr>
        <p:spPr>
          <a:xfrm>
            <a:off x="3685362" y="3608362"/>
            <a:ext cx="788670" cy="177800"/>
          </a:xfrm>
          <a:prstGeom prst="rect">
            <a:avLst/>
          </a:prstGeom>
        </p:spPr>
        <p:txBody>
          <a:bodyPr wrap="square" lIns="0" tIns="12065" rIns="0" bIns="0" rtlCol="0" vert="horz">
            <a:spAutoFit/>
          </a:bodyPr>
          <a:lstStyle/>
          <a:p>
            <a:pPr marL="38100">
              <a:lnSpc>
                <a:spcPct val="100000"/>
              </a:lnSpc>
              <a:spcBef>
                <a:spcPts val="95"/>
              </a:spcBef>
            </a:pPr>
            <a:r>
              <a:rPr dirty="0" sz="1000" spc="-75">
                <a:latin typeface="Cambria Math"/>
                <a:cs typeface="Cambria Math"/>
              </a:rPr>
              <a:t>−19152.5𝑠𝑠𝑠𝑠</a:t>
            </a:r>
            <a:r>
              <a:rPr dirty="0" baseline="23809" sz="1050" spc="-112">
                <a:latin typeface="Cambria Math"/>
                <a:cs typeface="Cambria Math"/>
              </a:rPr>
              <a:t>3</a:t>
            </a:r>
            <a:endParaRPr baseline="23809" sz="1050">
              <a:latin typeface="Cambria Math"/>
              <a:cs typeface="Cambria Math"/>
            </a:endParaRPr>
          </a:p>
        </p:txBody>
      </p:sp>
      <p:sp>
        <p:nvSpPr>
          <p:cNvPr id="28" name="object 28"/>
          <p:cNvSpPr/>
          <p:nvPr/>
        </p:nvSpPr>
        <p:spPr>
          <a:xfrm>
            <a:off x="1808988" y="3626358"/>
            <a:ext cx="4544695" cy="0"/>
          </a:xfrm>
          <a:custGeom>
            <a:avLst/>
            <a:gdLst/>
            <a:ahLst/>
            <a:cxnLst/>
            <a:rect l="l" t="t" r="r" b="b"/>
            <a:pathLst>
              <a:path w="4544695" h="0">
                <a:moveTo>
                  <a:pt x="0" y="0"/>
                </a:moveTo>
                <a:lnTo>
                  <a:pt x="4544568" y="0"/>
                </a:lnTo>
              </a:path>
            </a:pathLst>
          </a:custGeom>
          <a:ln w="7620">
            <a:solidFill>
              <a:srgbClr val="000000"/>
            </a:solidFill>
          </a:ln>
        </p:spPr>
        <p:txBody>
          <a:bodyPr wrap="square" lIns="0" tIns="0" rIns="0" bIns="0" rtlCol="0"/>
          <a:lstStyle/>
          <a:p/>
        </p:txBody>
      </p:sp>
      <p:sp>
        <p:nvSpPr>
          <p:cNvPr id="29" name="object 29"/>
          <p:cNvSpPr txBox="1"/>
          <p:nvPr/>
        </p:nvSpPr>
        <p:spPr>
          <a:xfrm>
            <a:off x="6377432" y="3522979"/>
            <a:ext cx="6292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15">
                <a:latin typeface="Cambria Math"/>
                <a:cs typeface="Cambria Math"/>
              </a:rPr>
              <a:t> </a:t>
            </a:r>
            <a:r>
              <a:rPr dirty="0" sz="1000" spc="-155">
                <a:latin typeface="Cambria Math"/>
                <a:cs typeface="Cambria Math"/>
              </a:rPr>
              <a:t>0.800𝑘𝑘𝑠𝑠𝑠𝑠</a:t>
            </a:r>
            <a:endParaRPr sz="1000">
              <a:latin typeface="Cambria Math"/>
              <a:cs typeface="Cambria Math"/>
            </a:endParaRPr>
          </a:p>
        </p:txBody>
      </p:sp>
      <p:sp>
        <p:nvSpPr>
          <p:cNvPr id="30" name="object 30"/>
          <p:cNvSpPr txBox="1"/>
          <p:nvPr/>
        </p:nvSpPr>
        <p:spPr>
          <a:xfrm>
            <a:off x="687340" y="3888794"/>
            <a:ext cx="315595" cy="177800"/>
          </a:xfrm>
          <a:prstGeom prst="rect">
            <a:avLst/>
          </a:prstGeom>
        </p:spPr>
        <p:txBody>
          <a:bodyPr wrap="square" lIns="0" tIns="12065" rIns="0" bIns="0" rtlCol="0" vert="horz">
            <a:spAutoFit/>
          </a:bodyPr>
          <a:lstStyle/>
          <a:p>
            <a:pPr marL="38100">
              <a:lnSpc>
                <a:spcPct val="100000"/>
              </a:lnSpc>
              <a:spcBef>
                <a:spcPts val="95"/>
              </a:spcBef>
            </a:pPr>
            <a:r>
              <a:rPr dirty="0" sz="1000" spc="-275">
                <a:latin typeface="Cambria Math"/>
                <a:cs typeface="Cambria Math"/>
              </a:rPr>
              <a:t>𝑓𝑓</a:t>
            </a:r>
            <a:r>
              <a:rPr dirty="0" baseline="-15873" sz="1050" spc="-412">
                <a:latin typeface="Cambria Math"/>
                <a:cs typeface="Cambria Math"/>
              </a:rPr>
              <a:t>𝑠𝑠</a:t>
            </a:r>
            <a:r>
              <a:rPr dirty="0" baseline="-15873" sz="1050" spc="19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31" name="object 31"/>
          <p:cNvSpPr txBox="1"/>
          <p:nvPr/>
        </p:nvSpPr>
        <p:spPr>
          <a:xfrm>
            <a:off x="988549" y="3791214"/>
            <a:ext cx="2279015" cy="177800"/>
          </a:xfrm>
          <a:prstGeom prst="rect">
            <a:avLst/>
          </a:prstGeom>
        </p:spPr>
        <p:txBody>
          <a:bodyPr wrap="square" lIns="0" tIns="12065" rIns="0" bIns="0" rtlCol="0" vert="horz">
            <a:spAutoFit/>
          </a:bodyPr>
          <a:lstStyle/>
          <a:p>
            <a:pPr marL="12700">
              <a:lnSpc>
                <a:spcPct val="100000"/>
              </a:lnSpc>
              <a:spcBef>
                <a:spcPts val="95"/>
              </a:spcBef>
            </a:pPr>
            <a:r>
              <a:rPr dirty="0" sz="1000" spc="-120">
                <a:latin typeface="Cambria Math"/>
                <a:cs typeface="Cambria Math"/>
              </a:rPr>
              <a:t>−(1655.95𝑘𝑘𝑠𝑠𝑘𝑘 </a:t>
            </a:r>
            <a:r>
              <a:rPr dirty="0" sz="1000" spc="-5">
                <a:latin typeface="Cambria Math"/>
                <a:cs typeface="Cambria Math"/>
              </a:rPr>
              <a:t>+ </a:t>
            </a:r>
            <a:r>
              <a:rPr dirty="0" sz="1000" spc="-145">
                <a:latin typeface="Cambria Math"/>
                <a:cs typeface="Cambria Math"/>
              </a:rPr>
              <a:t>640.23𝑘𝑘𝑠𝑠𝑘𝑘 </a:t>
            </a:r>
            <a:r>
              <a:rPr dirty="0" sz="1000" spc="-5">
                <a:latin typeface="Cambria Math"/>
                <a:cs typeface="Cambria Math"/>
              </a:rPr>
              <a:t>+</a:t>
            </a:r>
            <a:r>
              <a:rPr dirty="0" sz="1000" spc="-85">
                <a:latin typeface="Cambria Math"/>
                <a:cs typeface="Cambria Math"/>
              </a:rPr>
              <a:t> </a:t>
            </a:r>
            <a:r>
              <a:rPr dirty="0" sz="1000" spc="-135">
                <a:latin typeface="Cambria Math"/>
                <a:cs typeface="Cambria Math"/>
              </a:rPr>
              <a:t>163.38𝑘𝑘𝑠𝑠𝑘𝑘)</a:t>
            </a:r>
            <a:endParaRPr sz="1000">
              <a:latin typeface="Cambria Math"/>
              <a:cs typeface="Cambria Math"/>
            </a:endParaRPr>
          </a:p>
        </p:txBody>
      </p:sp>
      <p:sp>
        <p:nvSpPr>
          <p:cNvPr id="32" name="object 32"/>
          <p:cNvSpPr/>
          <p:nvPr/>
        </p:nvSpPr>
        <p:spPr>
          <a:xfrm>
            <a:off x="1001267" y="3992117"/>
            <a:ext cx="2254250" cy="0"/>
          </a:xfrm>
          <a:custGeom>
            <a:avLst/>
            <a:gdLst/>
            <a:ahLst/>
            <a:cxnLst/>
            <a:rect l="l" t="t" r="r" b="b"/>
            <a:pathLst>
              <a:path w="2254250" h="0">
                <a:moveTo>
                  <a:pt x="0" y="0"/>
                </a:moveTo>
                <a:lnTo>
                  <a:pt x="2253996" y="0"/>
                </a:lnTo>
              </a:path>
            </a:pathLst>
          </a:custGeom>
          <a:ln w="7620">
            <a:solidFill>
              <a:srgbClr val="000000"/>
            </a:solidFill>
          </a:ln>
        </p:spPr>
        <p:txBody>
          <a:bodyPr wrap="square" lIns="0" tIns="0" rIns="0" bIns="0" rtlCol="0"/>
          <a:lstStyle/>
          <a:p/>
        </p:txBody>
      </p:sp>
      <p:sp>
        <p:nvSpPr>
          <p:cNvPr id="33" name="object 33"/>
          <p:cNvSpPr txBox="1"/>
          <p:nvPr/>
        </p:nvSpPr>
        <p:spPr>
          <a:xfrm>
            <a:off x="1627123" y="4184396"/>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34" name="object 34"/>
          <p:cNvSpPr txBox="1"/>
          <p:nvPr/>
        </p:nvSpPr>
        <p:spPr>
          <a:xfrm>
            <a:off x="1723662" y="3974122"/>
            <a:ext cx="4622165" cy="290195"/>
          </a:xfrm>
          <a:prstGeom prst="rect">
            <a:avLst/>
          </a:prstGeom>
        </p:spPr>
        <p:txBody>
          <a:bodyPr wrap="square" lIns="0" tIns="12065" rIns="0" bIns="0" rtlCol="0" vert="horz">
            <a:spAutoFit/>
          </a:bodyPr>
          <a:lstStyle/>
          <a:p>
            <a:pPr marL="92710">
              <a:lnSpc>
                <a:spcPts val="1045"/>
              </a:lnSpc>
              <a:spcBef>
                <a:spcPts val="95"/>
              </a:spcBef>
            </a:pPr>
            <a:r>
              <a:rPr dirty="0" sz="1000" spc="-80">
                <a:latin typeface="Cambria Math"/>
                <a:cs typeface="Cambria Math"/>
              </a:rPr>
              <a:t>923.531𝑠𝑠𝑠𝑠</a:t>
            </a:r>
            <a:r>
              <a:rPr dirty="0" baseline="23809" sz="1050" spc="-120">
                <a:latin typeface="Cambria Math"/>
                <a:cs typeface="Cambria Math"/>
              </a:rPr>
              <a:t>2</a:t>
            </a:r>
            <a:endParaRPr baseline="23809" sz="1050">
              <a:latin typeface="Cambria Math"/>
              <a:cs typeface="Cambria Math"/>
            </a:endParaRPr>
          </a:p>
          <a:p>
            <a:pPr marL="38100">
              <a:lnSpc>
                <a:spcPts val="1045"/>
              </a:lnSpc>
            </a:pPr>
            <a:r>
              <a:rPr dirty="0" baseline="2777" sz="1500" spc="-150">
                <a:latin typeface="Cambria Math"/>
                <a:cs typeface="Cambria Math"/>
              </a:rPr>
              <a:t>(</a:t>
            </a:r>
            <a:r>
              <a:rPr dirty="0" sz="1000" spc="-100">
                <a:latin typeface="Cambria Math"/>
                <a:cs typeface="Cambria Math"/>
              </a:rPr>
              <a:t>−1655.95𝑘𝑘𝑠𝑠𝑘𝑘</a:t>
            </a:r>
            <a:r>
              <a:rPr dirty="0" baseline="2777" sz="1500" spc="-150">
                <a:latin typeface="Cambria Math"/>
                <a:cs typeface="Cambria Math"/>
              </a:rPr>
              <a:t>)(</a:t>
            </a:r>
            <a:r>
              <a:rPr dirty="0" sz="1000" spc="-100">
                <a:latin typeface="Cambria Math"/>
                <a:cs typeface="Cambria Math"/>
              </a:rPr>
              <a:t>31.748𝑠𝑠𝑠𝑠</a:t>
            </a:r>
            <a:r>
              <a:rPr dirty="0" baseline="2777" sz="1500" spc="-150">
                <a:latin typeface="Cambria Math"/>
                <a:cs typeface="Cambria Math"/>
              </a:rPr>
              <a:t>) </a:t>
            </a:r>
            <a:r>
              <a:rPr dirty="0" sz="1000" spc="-5">
                <a:latin typeface="Cambria Math"/>
                <a:cs typeface="Cambria Math"/>
              </a:rPr>
              <a:t>+ </a:t>
            </a:r>
            <a:r>
              <a:rPr dirty="0" baseline="2777" sz="1500" spc="-150">
                <a:latin typeface="Cambria Math"/>
                <a:cs typeface="Cambria Math"/>
              </a:rPr>
              <a:t>(</a:t>
            </a:r>
            <a:r>
              <a:rPr dirty="0" sz="1000" spc="-100">
                <a:latin typeface="Cambria Math"/>
                <a:cs typeface="Cambria Math"/>
              </a:rPr>
              <a:t>−640.23𝑘𝑘𝑠𝑠𝑘𝑘</a:t>
            </a:r>
            <a:r>
              <a:rPr dirty="0" baseline="2777" sz="1500" spc="-150">
                <a:latin typeface="Cambria Math"/>
                <a:cs typeface="Cambria Math"/>
              </a:rPr>
              <a:t>)(</a:t>
            </a:r>
            <a:r>
              <a:rPr dirty="0" sz="1000" spc="-100">
                <a:latin typeface="Cambria Math"/>
                <a:cs typeface="Cambria Math"/>
              </a:rPr>
              <a:t>30.775𝑠𝑠𝑠𝑠</a:t>
            </a:r>
            <a:r>
              <a:rPr dirty="0" baseline="2777" sz="1500" spc="-150">
                <a:latin typeface="Cambria Math"/>
                <a:cs typeface="Cambria Math"/>
              </a:rPr>
              <a:t>) </a:t>
            </a:r>
            <a:r>
              <a:rPr dirty="0" sz="1000" spc="-5">
                <a:latin typeface="Cambria Math"/>
                <a:cs typeface="Cambria Math"/>
              </a:rPr>
              <a:t>+</a:t>
            </a:r>
            <a:r>
              <a:rPr dirty="0" sz="1000" spc="85">
                <a:latin typeface="Cambria Math"/>
                <a:cs typeface="Cambria Math"/>
              </a:rPr>
              <a:t> </a:t>
            </a:r>
            <a:r>
              <a:rPr dirty="0" sz="1000" spc="-100">
                <a:latin typeface="Cambria Math"/>
                <a:cs typeface="Cambria Math"/>
              </a:rPr>
              <a:t>(−163.38𝑘𝑘𝑠𝑠𝑘𝑘)(−36.343𝑠𝑠𝑠𝑠)</a:t>
            </a:r>
            <a:endParaRPr sz="1000">
              <a:latin typeface="Cambria Math"/>
              <a:cs typeface="Cambria Math"/>
            </a:endParaRPr>
          </a:p>
        </p:txBody>
      </p:sp>
      <p:sp>
        <p:nvSpPr>
          <p:cNvPr id="35" name="object 35"/>
          <p:cNvSpPr txBox="1"/>
          <p:nvPr/>
        </p:nvSpPr>
        <p:spPr>
          <a:xfrm>
            <a:off x="3648997" y="4269778"/>
            <a:ext cx="765810" cy="177800"/>
          </a:xfrm>
          <a:prstGeom prst="rect">
            <a:avLst/>
          </a:prstGeom>
        </p:spPr>
        <p:txBody>
          <a:bodyPr wrap="square" lIns="0" tIns="12065" rIns="0" bIns="0" rtlCol="0" vert="horz">
            <a:spAutoFit/>
          </a:bodyPr>
          <a:lstStyle/>
          <a:p>
            <a:pPr marL="38100">
              <a:lnSpc>
                <a:spcPct val="100000"/>
              </a:lnSpc>
              <a:spcBef>
                <a:spcPts val="95"/>
              </a:spcBef>
            </a:pPr>
            <a:r>
              <a:rPr dirty="0" sz="1000" spc="-70">
                <a:latin typeface="Cambria Math"/>
                <a:cs typeface="Cambria Math"/>
              </a:rPr>
              <a:t>20594.85𝑠𝑠𝑠𝑠</a:t>
            </a:r>
            <a:r>
              <a:rPr dirty="0" baseline="23809" sz="1050" spc="-104">
                <a:latin typeface="Cambria Math"/>
                <a:cs typeface="Cambria Math"/>
              </a:rPr>
              <a:t>3</a:t>
            </a:r>
            <a:endParaRPr baseline="23809" sz="1050">
              <a:latin typeface="Cambria Math"/>
              <a:cs typeface="Cambria Math"/>
            </a:endParaRPr>
          </a:p>
        </p:txBody>
      </p:sp>
      <p:sp>
        <p:nvSpPr>
          <p:cNvPr id="36" name="object 36"/>
          <p:cNvSpPr/>
          <p:nvPr/>
        </p:nvSpPr>
        <p:spPr>
          <a:xfrm>
            <a:off x="1761744" y="4287773"/>
            <a:ext cx="4544695" cy="0"/>
          </a:xfrm>
          <a:custGeom>
            <a:avLst/>
            <a:gdLst/>
            <a:ahLst/>
            <a:cxnLst/>
            <a:rect l="l" t="t" r="r" b="b"/>
            <a:pathLst>
              <a:path w="4544695" h="0">
                <a:moveTo>
                  <a:pt x="0" y="0"/>
                </a:moveTo>
                <a:lnTo>
                  <a:pt x="4544567" y="0"/>
                </a:lnTo>
              </a:path>
            </a:pathLst>
          </a:custGeom>
          <a:ln w="7620">
            <a:solidFill>
              <a:srgbClr val="000000"/>
            </a:solidFill>
          </a:ln>
        </p:spPr>
        <p:txBody>
          <a:bodyPr wrap="square" lIns="0" tIns="0" rIns="0" bIns="0" rtlCol="0"/>
          <a:lstStyle/>
          <a:p/>
        </p:txBody>
      </p:sp>
      <p:sp>
        <p:nvSpPr>
          <p:cNvPr id="37" name="object 37"/>
          <p:cNvSpPr txBox="1"/>
          <p:nvPr/>
        </p:nvSpPr>
        <p:spPr>
          <a:xfrm>
            <a:off x="6330188" y="4184396"/>
            <a:ext cx="72517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5">
                <a:latin typeface="Cambria Math"/>
                <a:cs typeface="Cambria Math"/>
              </a:rPr>
              <a:t> </a:t>
            </a:r>
            <a:r>
              <a:rPr dirty="0" sz="1000" spc="-140">
                <a:latin typeface="Cambria Math"/>
                <a:cs typeface="Cambria Math"/>
              </a:rPr>
              <a:t>−5.883𝑘𝑘𝑠𝑠𝑠𝑠</a:t>
            </a:r>
            <a:endParaRPr sz="1000">
              <a:latin typeface="Cambria Math"/>
              <a:cs typeface="Cambria Math"/>
            </a:endParaRPr>
          </a:p>
        </p:txBody>
      </p:sp>
      <p:sp>
        <p:nvSpPr>
          <p:cNvPr id="38" name="object 38"/>
          <p:cNvSpPr txBox="1"/>
          <p:nvPr/>
        </p:nvSpPr>
        <p:spPr>
          <a:xfrm>
            <a:off x="673100" y="4541011"/>
            <a:ext cx="3466465" cy="193675"/>
          </a:xfrm>
          <a:prstGeom prst="rect">
            <a:avLst/>
          </a:prstGeom>
        </p:spPr>
        <p:txBody>
          <a:bodyPr wrap="square" lIns="0" tIns="13335" rIns="0" bIns="0" rtlCol="0" vert="horz">
            <a:spAutoFit/>
          </a:bodyPr>
          <a:lstStyle/>
          <a:p>
            <a:pPr marL="12700">
              <a:lnSpc>
                <a:spcPct val="100000"/>
              </a:lnSpc>
              <a:spcBef>
                <a:spcPts val="105"/>
              </a:spcBef>
              <a:tabLst>
                <a:tab pos="743585" algn="l"/>
              </a:tabLst>
            </a:pPr>
            <a:r>
              <a:rPr dirty="0" sz="1100" i="1">
                <a:latin typeface="Times New Roman"/>
                <a:cs typeface="Times New Roman"/>
              </a:rPr>
              <a:t>4.5.2.3.4.2	</a:t>
            </a:r>
            <a:r>
              <a:rPr dirty="0" sz="1100" spc="-5" i="1">
                <a:latin typeface="Times New Roman"/>
                <a:cs typeface="Times New Roman"/>
              </a:rPr>
              <a:t>Stress due </a:t>
            </a:r>
            <a:r>
              <a:rPr dirty="0" sz="1100" i="1">
                <a:latin typeface="Times New Roman"/>
                <a:cs typeface="Times New Roman"/>
              </a:rPr>
              <a:t>to </a:t>
            </a:r>
            <a:r>
              <a:rPr dirty="0" sz="1100" spc="-5" i="1">
                <a:latin typeface="Times New Roman"/>
                <a:cs typeface="Times New Roman"/>
              </a:rPr>
              <a:t>girder self-weight (without</a:t>
            </a:r>
            <a:r>
              <a:rPr dirty="0" sz="1100" spc="40" i="1">
                <a:latin typeface="Times New Roman"/>
                <a:cs typeface="Times New Roman"/>
              </a:rPr>
              <a:t> </a:t>
            </a:r>
            <a:r>
              <a:rPr dirty="0" sz="1100" spc="-5" i="1">
                <a:latin typeface="Times New Roman"/>
                <a:cs typeface="Times New Roman"/>
              </a:rPr>
              <a:t>impact)</a:t>
            </a:r>
            <a:endParaRPr sz="1100">
              <a:latin typeface="Times New Roman"/>
              <a:cs typeface="Times New Roman"/>
            </a:endParaRPr>
          </a:p>
        </p:txBody>
      </p:sp>
      <p:sp>
        <p:nvSpPr>
          <p:cNvPr id="39" name="object 39"/>
          <p:cNvSpPr txBox="1"/>
          <p:nvPr/>
        </p:nvSpPr>
        <p:spPr>
          <a:xfrm>
            <a:off x="3522967" y="4701048"/>
            <a:ext cx="119380"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𝑤𝑤</a:t>
            </a:r>
            <a:endParaRPr sz="1000">
              <a:latin typeface="Cambria Math"/>
              <a:cs typeface="Cambria Math"/>
            </a:endParaRPr>
          </a:p>
        </p:txBody>
      </p:sp>
      <p:sp>
        <p:nvSpPr>
          <p:cNvPr id="40" name="object 40"/>
          <p:cNvSpPr txBox="1"/>
          <p:nvPr/>
        </p:nvSpPr>
        <p:spPr>
          <a:xfrm>
            <a:off x="3603752" y="4765040"/>
            <a:ext cx="8382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𝑔𝑔</a:t>
            </a:r>
            <a:endParaRPr sz="700">
              <a:latin typeface="Cambria Math"/>
              <a:cs typeface="Cambria Math"/>
            </a:endParaRPr>
          </a:p>
        </p:txBody>
      </p:sp>
      <p:sp>
        <p:nvSpPr>
          <p:cNvPr id="41" name="object 41"/>
          <p:cNvSpPr txBox="1"/>
          <p:nvPr/>
        </p:nvSpPr>
        <p:spPr>
          <a:xfrm>
            <a:off x="3561079" y="4885436"/>
            <a:ext cx="95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endParaRPr sz="1000">
              <a:latin typeface="Cambria Math"/>
              <a:cs typeface="Cambria Math"/>
            </a:endParaRPr>
          </a:p>
        </p:txBody>
      </p:sp>
      <p:sp>
        <p:nvSpPr>
          <p:cNvPr id="42" name="object 42"/>
          <p:cNvSpPr/>
          <p:nvPr/>
        </p:nvSpPr>
        <p:spPr>
          <a:xfrm>
            <a:off x="3535679" y="4903476"/>
            <a:ext cx="146685" cy="0"/>
          </a:xfrm>
          <a:custGeom>
            <a:avLst/>
            <a:gdLst/>
            <a:ahLst/>
            <a:cxnLst/>
            <a:rect l="l" t="t" r="r" b="b"/>
            <a:pathLst>
              <a:path w="146685" h="0">
                <a:moveTo>
                  <a:pt x="0" y="0"/>
                </a:moveTo>
                <a:lnTo>
                  <a:pt x="146303" y="0"/>
                </a:lnTo>
              </a:path>
            </a:pathLst>
          </a:custGeom>
          <a:ln w="7607">
            <a:solidFill>
              <a:srgbClr val="000000"/>
            </a:solidFill>
          </a:ln>
        </p:spPr>
        <p:txBody>
          <a:bodyPr wrap="square" lIns="0" tIns="0" rIns="0" bIns="0" rtlCol="0"/>
          <a:lstStyle/>
          <a:p/>
        </p:txBody>
      </p:sp>
      <p:sp>
        <p:nvSpPr>
          <p:cNvPr id="43" name="object 43"/>
          <p:cNvSpPr txBox="1"/>
          <p:nvPr/>
        </p:nvSpPr>
        <p:spPr>
          <a:xfrm>
            <a:off x="3292855" y="4864100"/>
            <a:ext cx="586740" cy="132080"/>
          </a:xfrm>
          <a:prstGeom prst="rect">
            <a:avLst/>
          </a:prstGeom>
        </p:spPr>
        <p:txBody>
          <a:bodyPr wrap="square" lIns="0" tIns="12065" rIns="0" bIns="0" rtlCol="0" vert="horz">
            <a:spAutoFit/>
          </a:bodyPr>
          <a:lstStyle/>
          <a:p>
            <a:pPr marL="12700">
              <a:lnSpc>
                <a:spcPct val="100000"/>
              </a:lnSpc>
              <a:spcBef>
                <a:spcPts val="95"/>
              </a:spcBef>
              <a:tabLst>
                <a:tab pos="530225" algn="l"/>
              </a:tabLst>
            </a:pPr>
            <a:r>
              <a:rPr dirty="0" sz="700" spc="-325">
                <a:latin typeface="Cambria Math"/>
                <a:cs typeface="Cambria Math"/>
              </a:rPr>
              <a:t>𝑔𝑔</a:t>
            </a:r>
            <a:r>
              <a:rPr dirty="0" sz="700" spc="-325">
                <a:latin typeface="Cambria Math"/>
                <a:cs typeface="Cambria Math"/>
              </a:rPr>
              <a:t>	</a:t>
            </a:r>
            <a:r>
              <a:rPr dirty="0" sz="700" spc="-340">
                <a:latin typeface="Cambria Math"/>
                <a:cs typeface="Cambria Math"/>
              </a:rPr>
              <a:t>𝑠𝑠</a:t>
            </a:r>
            <a:endParaRPr sz="700">
              <a:latin typeface="Cambria Math"/>
              <a:cs typeface="Cambria Math"/>
            </a:endParaRPr>
          </a:p>
        </p:txBody>
      </p:sp>
      <p:sp>
        <p:nvSpPr>
          <p:cNvPr id="44" name="object 44"/>
          <p:cNvSpPr txBox="1"/>
          <p:nvPr/>
        </p:nvSpPr>
        <p:spPr>
          <a:xfrm>
            <a:off x="4158488" y="4790948"/>
            <a:ext cx="357505" cy="132080"/>
          </a:xfrm>
          <a:prstGeom prst="rect">
            <a:avLst/>
          </a:prstGeom>
        </p:spPr>
        <p:txBody>
          <a:bodyPr wrap="square" lIns="0" tIns="12065" rIns="0" bIns="0" rtlCol="0" vert="horz">
            <a:spAutoFit/>
          </a:bodyPr>
          <a:lstStyle/>
          <a:p>
            <a:pPr marL="12700">
              <a:lnSpc>
                <a:spcPct val="100000"/>
              </a:lnSpc>
              <a:spcBef>
                <a:spcPts val="95"/>
              </a:spcBef>
              <a:tabLst>
                <a:tab pos="292735" algn="l"/>
              </a:tabLst>
            </a:pPr>
            <a:r>
              <a:rPr dirty="0" sz="700" spc="15">
                <a:latin typeface="Cambria Math"/>
                <a:cs typeface="Cambria Math"/>
              </a:rPr>
              <a:t>2</a:t>
            </a:r>
            <a:r>
              <a:rPr dirty="0" sz="700" spc="15">
                <a:latin typeface="Cambria Math"/>
                <a:cs typeface="Cambria Math"/>
              </a:rPr>
              <a:t>	</a:t>
            </a:r>
            <a:r>
              <a:rPr dirty="0" sz="700" spc="15">
                <a:latin typeface="Cambria Math"/>
                <a:cs typeface="Cambria Math"/>
              </a:rPr>
              <a:t>2</a:t>
            </a:r>
            <a:endParaRPr sz="700">
              <a:latin typeface="Cambria Math"/>
              <a:cs typeface="Cambria Math"/>
            </a:endParaRPr>
          </a:p>
        </p:txBody>
      </p:sp>
      <p:sp>
        <p:nvSpPr>
          <p:cNvPr id="45" name="object 45"/>
          <p:cNvSpPr txBox="1"/>
          <p:nvPr/>
        </p:nvSpPr>
        <p:spPr>
          <a:xfrm>
            <a:off x="3196844" y="4800092"/>
            <a:ext cx="1377950" cy="177800"/>
          </a:xfrm>
          <a:prstGeom prst="rect">
            <a:avLst/>
          </a:prstGeom>
        </p:spPr>
        <p:txBody>
          <a:bodyPr wrap="square" lIns="0" tIns="12065" rIns="0" bIns="0" rtlCol="0" vert="horz">
            <a:spAutoFit/>
          </a:bodyPr>
          <a:lstStyle/>
          <a:p>
            <a:pPr marL="12700">
              <a:lnSpc>
                <a:spcPct val="100000"/>
              </a:lnSpc>
              <a:spcBef>
                <a:spcPts val="95"/>
              </a:spcBef>
              <a:tabLst>
                <a:tab pos="506095" algn="l"/>
              </a:tabLst>
            </a:pPr>
            <a:r>
              <a:rPr dirty="0" sz="1000" spc="-430">
                <a:latin typeface="Cambria Math"/>
                <a:cs typeface="Cambria Math"/>
              </a:rPr>
              <a:t>𝑀𝑀</a:t>
            </a:r>
            <a:r>
              <a:rPr dirty="0" sz="1000" spc="475">
                <a:latin typeface="Cambria Math"/>
                <a:cs typeface="Cambria Math"/>
              </a:rPr>
              <a:t> </a:t>
            </a:r>
            <a:r>
              <a:rPr dirty="0" sz="1000" spc="-5">
                <a:latin typeface="Cambria Math"/>
                <a:cs typeface="Cambria Math"/>
              </a:rPr>
              <a:t>=	</a:t>
            </a:r>
            <a:r>
              <a:rPr dirty="0" baseline="2777" sz="1500" spc="-270">
                <a:latin typeface="Cambria Math"/>
                <a:cs typeface="Cambria Math"/>
              </a:rPr>
              <a:t>(</a:t>
            </a:r>
            <a:r>
              <a:rPr dirty="0" sz="1000" spc="-180">
                <a:latin typeface="Cambria Math"/>
                <a:cs typeface="Cambria Math"/>
              </a:rPr>
              <a:t>𝐿𝐿 </a:t>
            </a:r>
            <a:r>
              <a:rPr dirty="0" sz="1000" spc="-475">
                <a:latin typeface="Cambria Math"/>
                <a:cs typeface="Cambria Math"/>
              </a:rPr>
              <a:t>𝑤𝑤</a:t>
            </a:r>
            <a:r>
              <a:rPr dirty="0" sz="1000" spc="20">
                <a:latin typeface="Cambria Math"/>
                <a:cs typeface="Cambria Math"/>
              </a:rPr>
              <a:t> </a:t>
            </a:r>
            <a:r>
              <a:rPr dirty="0" sz="1000" spc="-5">
                <a:latin typeface="Cambria Math"/>
                <a:cs typeface="Cambria Math"/>
              </a:rPr>
              <a:t>− </a:t>
            </a:r>
            <a:r>
              <a:rPr dirty="0" sz="1000" spc="-475">
                <a:latin typeface="Cambria Math"/>
                <a:cs typeface="Cambria Math"/>
              </a:rPr>
              <a:t>𝑤𝑤</a:t>
            </a:r>
            <a:r>
              <a:rPr dirty="0" sz="1000" spc="484">
                <a:latin typeface="Cambria Math"/>
                <a:cs typeface="Cambria Math"/>
              </a:rPr>
              <a:t> </a:t>
            </a:r>
            <a:r>
              <a:rPr dirty="0" sz="1000" spc="-5">
                <a:latin typeface="Cambria Math"/>
                <a:cs typeface="Cambria Math"/>
              </a:rPr>
              <a:t>−</a:t>
            </a:r>
            <a:r>
              <a:rPr dirty="0" sz="1000" spc="-30">
                <a:latin typeface="Cambria Math"/>
                <a:cs typeface="Cambria Math"/>
              </a:rPr>
              <a:t> </a:t>
            </a:r>
            <a:r>
              <a:rPr dirty="0" sz="1000" spc="-360">
                <a:latin typeface="Cambria Math"/>
                <a:cs typeface="Cambria Math"/>
              </a:rPr>
              <a:t>𝐴𝐴</a:t>
            </a:r>
            <a:r>
              <a:rPr dirty="0" sz="1000" spc="240">
                <a:latin typeface="Cambria Math"/>
                <a:cs typeface="Cambria Math"/>
              </a:rPr>
              <a:t> </a:t>
            </a:r>
            <a:r>
              <a:rPr dirty="0" baseline="2777" sz="1500" spc="-7">
                <a:latin typeface="Cambria Math"/>
                <a:cs typeface="Cambria Math"/>
              </a:rPr>
              <a:t>)</a:t>
            </a:r>
            <a:endParaRPr baseline="2777" sz="1500">
              <a:latin typeface="Cambria Math"/>
              <a:cs typeface="Cambria Math"/>
            </a:endParaRPr>
          </a:p>
        </p:txBody>
      </p:sp>
      <p:sp>
        <p:nvSpPr>
          <p:cNvPr id="46" name="object 46"/>
          <p:cNvSpPr txBox="1"/>
          <p:nvPr/>
        </p:nvSpPr>
        <p:spPr>
          <a:xfrm>
            <a:off x="2342429" y="5082024"/>
            <a:ext cx="3084830" cy="177800"/>
          </a:xfrm>
          <a:prstGeom prst="rect">
            <a:avLst/>
          </a:prstGeom>
        </p:spPr>
        <p:txBody>
          <a:bodyPr wrap="square" lIns="0" tIns="12065" rIns="0" bIns="0" rtlCol="0" vert="horz">
            <a:spAutoFit/>
          </a:bodyPr>
          <a:lstStyle/>
          <a:p>
            <a:pPr marL="38100">
              <a:lnSpc>
                <a:spcPct val="100000"/>
              </a:lnSpc>
              <a:spcBef>
                <a:spcPts val="95"/>
              </a:spcBef>
            </a:pPr>
            <a:r>
              <a:rPr dirty="0" sz="1000" spc="-475">
                <a:latin typeface="Cambria Math"/>
                <a:cs typeface="Cambria Math"/>
              </a:rPr>
              <a:t>𝑤𝑤</a:t>
            </a:r>
            <a:r>
              <a:rPr dirty="0" sz="1000" spc="85">
                <a:latin typeface="Cambria Math"/>
                <a:cs typeface="Cambria Math"/>
              </a:rPr>
              <a:t> </a:t>
            </a:r>
            <a:r>
              <a:rPr dirty="0" sz="1000" spc="-5">
                <a:latin typeface="Cambria Math"/>
                <a:cs typeface="Cambria Math"/>
              </a:rPr>
              <a:t>= </a:t>
            </a:r>
            <a:r>
              <a:rPr dirty="0" sz="1000" spc="-145">
                <a:latin typeface="Cambria Math"/>
                <a:cs typeface="Cambria Math"/>
              </a:rPr>
              <a:t>0.4𝐿𝐿</a:t>
            </a:r>
            <a:r>
              <a:rPr dirty="0" baseline="-15873" sz="1050" spc="-217">
                <a:latin typeface="Cambria Math"/>
                <a:cs typeface="Cambria Math"/>
              </a:rPr>
              <a:t>𝑔𝑔 </a:t>
            </a:r>
            <a:r>
              <a:rPr dirty="0" sz="1000" spc="-5">
                <a:latin typeface="Cambria Math"/>
                <a:cs typeface="Cambria Math"/>
              </a:rPr>
              <a:t>− </a:t>
            </a:r>
            <a:r>
              <a:rPr dirty="0" sz="1000" spc="-360">
                <a:latin typeface="Cambria Math"/>
                <a:cs typeface="Cambria Math"/>
              </a:rPr>
              <a:t>𝐴𝐴</a:t>
            </a:r>
            <a:r>
              <a:rPr dirty="0" sz="1000" spc="90">
                <a:latin typeface="Cambria Math"/>
                <a:cs typeface="Cambria Math"/>
              </a:rPr>
              <a:t> </a:t>
            </a:r>
            <a:r>
              <a:rPr dirty="0" sz="1000" spc="-5">
                <a:latin typeface="Cambria Math"/>
                <a:cs typeface="Cambria Math"/>
              </a:rPr>
              <a:t>= </a:t>
            </a:r>
            <a:r>
              <a:rPr dirty="0" sz="1000" spc="-80">
                <a:latin typeface="Cambria Math"/>
                <a:cs typeface="Cambria Math"/>
              </a:rPr>
              <a:t>0.4</a:t>
            </a:r>
            <a:r>
              <a:rPr dirty="0" baseline="2777" sz="1500" spc="-120">
                <a:latin typeface="Cambria Math"/>
                <a:cs typeface="Cambria Math"/>
              </a:rPr>
              <a:t>(</a:t>
            </a:r>
            <a:r>
              <a:rPr dirty="0" sz="1000" spc="-80">
                <a:latin typeface="Cambria Math"/>
                <a:cs typeface="Cambria Math"/>
              </a:rPr>
              <a:t>162.995𝑓𝑓𝑓𝑓</a:t>
            </a:r>
            <a:r>
              <a:rPr dirty="0" baseline="2777" sz="1500" spc="-120">
                <a:latin typeface="Cambria Math"/>
                <a:cs typeface="Cambria Math"/>
              </a:rPr>
              <a:t>) </a:t>
            </a:r>
            <a:r>
              <a:rPr dirty="0" sz="1000" spc="-5">
                <a:latin typeface="Cambria Math"/>
                <a:cs typeface="Cambria Math"/>
              </a:rPr>
              <a:t>− </a:t>
            </a:r>
            <a:r>
              <a:rPr dirty="0" sz="1000" spc="-145">
                <a:latin typeface="Cambria Math"/>
                <a:cs typeface="Cambria Math"/>
              </a:rPr>
              <a:t>13.67𝑓𝑓𝑓𝑓 </a:t>
            </a:r>
            <a:r>
              <a:rPr dirty="0" sz="1000" spc="-5">
                <a:latin typeface="Cambria Math"/>
                <a:cs typeface="Cambria Math"/>
              </a:rPr>
              <a:t>=</a:t>
            </a:r>
            <a:r>
              <a:rPr dirty="0" sz="1000" spc="155">
                <a:latin typeface="Cambria Math"/>
                <a:cs typeface="Cambria Math"/>
              </a:rPr>
              <a:t> </a:t>
            </a:r>
            <a:r>
              <a:rPr dirty="0" sz="1000" spc="-130">
                <a:latin typeface="Cambria Math"/>
                <a:cs typeface="Cambria Math"/>
              </a:rPr>
              <a:t>54.265𝑓𝑓𝑓𝑓</a:t>
            </a:r>
            <a:endParaRPr sz="1000">
              <a:latin typeface="Cambria Math"/>
              <a:cs typeface="Cambria Math"/>
            </a:endParaRPr>
          </a:p>
        </p:txBody>
      </p:sp>
      <p:sp>
        <p:nvSpPr>
          <p:cNvPr id="47" name="object 47"/>
          <p:cNvSpPr txBox="1"/>
          <p:nvPr/>
        </p:nvSpPr>
        <p:spPr>
          <a:xfrm>
            <a:off x="1645411" y="5469128"/>
            <a:ext cx="8382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𝑔𝑔</a:t>
            </a:r>
            <a:endParaRPr sz="700">
              <a:latin typeface="Cambria Math"/>
              <a:cs typeface="Cambria Math"/>
            </a:endParaRPr>
          </a:p>
        </p:txBody>
      </p:sp>
      <p:sp>
        <p:nvSpPr>
          <p:cNvPr id="48" name="object 48"/>
          <p:cNvSpPr txBox="1"/>
          <p:nvPr/>
        </p:nvSpPr>
        <p:spPr>
          <a:xfrm>
            <a:off x="2085880" y="5490502"/>
            <a:ext cx="95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endParaRPr sz="1000">
              <a:latin typeface="Cambria Math"/>
              <a:cs typeface="Cambria Math"/>
            </a:endParaRPr>
          </a:p>
        </p:txBody>
      </p:sp>
      <p:sp>
        <p:nvSpPr>
          <p:cNvPr id="49" name="object 49"/>
          <p:cNvSpPr/>
          <p:nvPr/>
        </p:nvSpPr>
        <p:spPr>
          <a:xfrm>
            <a:off x="1888235" y="5508497"/>
            <a:ext cx="490855" cy="0"/>
          </a:xfrm>
          <a:custGeom>
            <a:avLst/>
            <a:gdLst/>
            <a:ahLst/>
            <a:cxnLst/>
            <a:rect l="l" t="t" r="r" b="b"/>
            <a:pathLst>
              <a:path w="490855" h="0">
                <a:moveTo>
                  <a:pt x="0" y="0"/>
                </a:moveTo>
                <a:lnTo>
                  <a:pt x="490727" y="0"/>
                </a:lnTo>
              </a:path>
            </a:pathLst>
          </a:custGeom>
          <a:ln w="7620">
            <a:solidFill>
              <a:srgbClr val="000000"/>
            </a:solidFill>
          </a:ln>
        </p:spPr>
        <p:txBody>
          <a:bodyPr wrap="square" lIns="0" tIns="0" rIns="0" bIns="0" rtlCol="0"/>
          <a:lstStyle/>
          <a:p/>
        </p:txBody>
      </p:sp>
      <p:sp>
        <p:nvSpPr>
          <p:cNvPr id="50" name="object 50"/>
          <p:cNvSpPr txBox="1"/>
          <p:nvPr/>
        </p:nvSpPr>
        <p:spPr>
          <a:xfrm>
            <a:off x="1523818" y="5307594"/>
            <a:ext cx="4721860" cy="274955"/>
          </a:xfrm>
          <a:prstGeom prst="rect">
            <a:avLst/>
          </a:prstGeom>
        </p:spPr>
        <p:txBody>
          <a:bodyPr wrap="square" lIns="0" tIns="12065" rIns="0" bIns="0" rtlCol="0" vert="horz">
            <a:spAutoFit/>
          </a:bodyPr>
          <a:lstStyle/>
          <a:p>
            <a:pPr marL="363855">
              <a:lnSpc>
                <a:spcPts val="985"/>
              </a:lnSpc>
              <a:spcBef>
                <a:spcPts val="95"/>
              </a:spcBef>
            </a:pPr>
            <a:r>
              <a:rPr dirty="0" sz="1000" spc="-175">
                <a:latin typeface="Cambria Math"/>
                <a:cs typeface="Cambria Math"/>
              </a:rPr>
              <a:t>1.058𝑘𝑘𝑘𝑘𝑓𝑓</a:t>
            </a:r>
            <a:endParaRPr sz="1000">
              <a:latin typeface="Cambria Math"/>
              <a:cs typeface="Cambria Math"/>
            </a:endParaRPr>
          </a:p>
          <a:p>
            <a:pPr marL="38100">
              <a:lnSpc>
                <a:spcPts val="985"/>
              </a:lnSpc>
              <a:tabLst>
                <a:tab pos="876300" algn="l"/>
              </a:tabLst>
            </a:pPr>
            <a:r>
              <a:rPr dirty="0" sz="1000" spc="-430">
                <a:latin typeface="Cambria Math"/>
                <a:cs typeface="Cambria Math"/>
              </a:rPr>
              <a:t>𝑀𝑀</a:t>
            </a:r>
            <a:r>
              <a:rPr dirty="0" sz="1000" spc="480">
                <a:latin typeface="Cambria Math"/>
                <a:cs typeface="Cambria Math"/>
              </a:rPr>
              <a:t> </a:t>
            </a:r>
            <a:r>
              <a:rPr dirty="0" sz="1000" spc="-5">
                <a:latin typeface="Cambria Math"/>
                <a:cs typeface="Cambria Math"/>
              </a:rPr>
              <a:t>=	</a:t>
            </a:r>
            <a:r>
              <a:rPr dirty="0" sz="1000" spc="-114">
                <a:latin typeface="Cambria Math"/>
                <a:cs typeface="Cambria Math"/>
              </a:rPr>
              <a:t>�</a:t>
            </a:r>
            <a:r>
              <a:rPr dirty="0" baseline="2777" sz="1500" spc="-172">
                <a:latin typeface="Cambria Math"/>
                <a:cs typeface="Cambria Math"/>
              </a:rPr>
              <a:t>(</a:t>
            </a:r>
            <a:r>
              <a:rPr dirty="0" sz="1000" spc="-114">
                <a:latin typeface="Cambria Math"/>
                <a:cs typeface="Cambria Math"/>
              </a:rPr>
              <a:t>135.66𝑓𝑓𝑓𝑓</a:t>
            </a:r>
            <a:r>
              <a:rPr dirty="0" baseline="2777" sz="1500" spc="-172">
                <a:latin typeface="Cambria Math"/>
                <a:cs typeface="Cambria Math"/>
              </a:rPr>
              <a:t>)(</a:t>
            </a:r>
            <a:r>
              <a:rPr dirty="0" sz="1000" spc="-114">
                <a:latin typeface="Cambria Math"/>
                <a:cs typeface="Cambria Math"/>
              </a:rPr>
              <a:t>54.265𝑓𝑓𝑓𝑓</a:t>
            </a:r>
            <a:r>
              <a:rPr dirty="0" baseline="2777" sz="1500" spc="-172">
                <a:latin typeface="Cambria Math"/>
                <a:cs typeface="Cambria Math"/>
              </a:rPr>
              <a:t>) </a:t>
            </a:r>
            <a:r>
              <a:rPr dirty="0" sz="1000" spc="-5">
                <a:latin typeface="Cambria Math"/>
                <a:cs typeface="Cambria Math"/>
              </a:rPr>
              <a:t>− </a:t>
            </a:r>
            <a:r>
              <a:rPr dirty="0" baseline="2777" sz="1500" spc="-142">
                <a:latin typeface="Cambria Math"/>
                <a:cs typeface="Cambria Math"/>
              </a:rPr>
              <a:t>(</a:t>
            </a:r>
            <a:r>
              <a:rPr dirty="0" sz="1000" spc="-95">
                <a:latin typeface="Cambria Math"/>
                <a:cs typeface="Cambria Math"/>
              </a:rPr>
              <a:t>54.265𝑓𝑓𝑓𝑓</a:t>
            </a:r>
            <a:r>
              <a:rPr dirty="0" baseline="2777" sz="1500" spc="-142">
                <a:latin typeface="Cambria Math"/>
                <a:cs typeface="Cambria Math"/>
              </a:rPr>
              <a:t>)</a:t>
            </a:r>
            <a:r>
              <a:rPr dirty="0" baseline="27777" sz="1050" spc="-142">
                <a:latin typeface="Cambria Math"/>
                <a:cs typeface="Cambria Math"/>
              </a:rPr>
              <a:t>2 </a:t>
            </a:r>
            <a:r>
              <a:rPr dirty="0" sz="1000" spc="-5">
                <a:latin typeface="Cambria Math"/>
                <a:cs typeface="Cambria Math"/>
              </a:rPr>
              <a:t>− </a:t>
            </a:r>
            <a:r>
              <a:rPr dirty="0" baseline="2777" sz="1500" spc="-179">
                <a:latin typeface="Cambria Math"/>
                <a:cs typeface="Cambria Math"/>
              </a:rPr>
              <a:t>(</a:t>
            </a:r>
            <a:r>
              <a:rPr dirty="0" sz="1000" spc="-120">
                <a:latin typeface="Cambria Math"/>
                <a:cs typeface="Cambria Math"/>
              </a:rPr>
              <a:t>13.67𝑓𝑓𝑓𝑓</a:t>
            </a:r>
            <a:r>
              <a:rPr dirty="0" baseline="2777" sz="1500" spc="-179">
                <a:latin typeface="Cambria Math"/>
                <a:cs typeface="Cambria Math"/>
              </a:rPr>
              <a:t>)</a:t>
            </a:r>
            <a:r>
              <a:rPr dirty="0" baseline="27777" sz="1050" spc="-179">
                <a:latin typeface="Cambria Math"/>
                <a:cs typeface="Cambria Math"/>
              </a:rPr>
              <a:t>2</a:t>
            </a:r>
            <a:r>
              <a:rPr dirty="0" sz="1000" spc="-120">
                <a:latin typeface="Cambria Math"/>
                <a:cs typeface="Cambria Math"/>
              </a:rPr>
              <a:t>� </a:t>
            </a:r>
            <a:r>
              <a:rPr dirty="0" sz="1000" spc="-5">
                <a:latin typeface="Cambria Math"/>
                <a:cs typeface="Cambria Math"/>
              </a:rPr>
              <a:t>= </a:t>
            </a:r>
            <a:r>
              <a:rPr dirty="0" sz="1000" spc="-65">
                <a:latin typeface="Cambria Math"/>
                <a:cs typeface="Cambria Math"/>
              </a:rPr>
              <a:t>2195.02𝑘𝑘 </a:t>
            </a:r>
            <a:r>
              <a:rPr dirty="0" sz="1000" spc="-5">
                <a:latin typeface="Cambria Math"/>
                <a:cs typeface="Cambria Math"/>
              </a:rPr>
              <a:t>∙  </a:t>
            </a:r>
            <a:r>
              <a:rPr dirty="0" sz="1000" spc="-430">
                <a:latin typeface="Cambria Math"/>
                <a:cs typeface="Cambria Math"/>
              </a:rPr>
              <a:t>𝑓𝑓𝑓𝑓</a:t>
            </a:r>
            <a:endParaRPr sz="1000">
              <a:latin typeface="Cambria Math"/>
              <a:cs typeface="Cambria Math"/>
            </a:endParaRPr>
          </a:p>
        </p:txBody>
      </p:sp>
      <p:sp>
        <p:nvSpPr>
          <p:cNvPr id="51" name="object 51"/>
          <p:cNvSpPr/>
          <p:nvPr/>
        </p:nvSpPr>
        <p:spPr>
          <a:xfrm>
            <a:off x="3080004" y="5872740"/>
            <a:ext cx="733425" cy="0"/>
          </a:xfrm>
          <a:custGeom>
            <a:avLst/>
            <a:gdLst/>
            <a:ahLst/>
            <a:cxnLst/>
            <a:rect l="l" t="t" r="r" b="b"/>
            <a:pathLst>
              <a:path w="733425" h="0">
                <a:moveTo>
                  <a:pt x="0" y="0"/>
                </a:moveTo>
                <a:lnTo>
                  <a:pt x="733044" y="0"/>
                </a:lnTo>
              </a:path>
            </a:pathLst>
          </a:custGeom>
          <a:ln w="7607">
            <a:solidFill>
              <a:srgbClr val="000000"/>
            </a:solidFill>
          </a:ln>
        </p:spPr>
        <p:txBody>
          <a:bodyPr wrap="square" lIns="0" tIns="0" rIns="0" bIns="0" rtlCol="0"/>
          <a:lstStyle/>
          <a:p/>
        </p:txBody>
      </p:sp>
      <p:sp>
        <p:nvSpPr>
          <p:cNvPr id="52" name="object 52"/>
          <p:cNvSpPr/>
          <p:nvPr/>
        </p:nvSpPr>
        <p:spPr>
          <a:xfrm>
            <a:off x="3895344" y="5872740"/>
            <a:ext cx="256540" cy="0"/>
          </a:xfrm>
          <a:custGeom>
            <a:avLst/>
            <a:gdLst/>
            <a:ahLst/>
            <a:cxnLst/>
            <a:rect l="l" t="t" r="r" b="b"/>
            <a:pathLst>
              <a:path w="256539" h="0">
                <a:moveTo>
                  <a:pt x="0" y="0"/>
                </a:moveTo>
                <a:lnTo>
                  <a:pt x="256032" y="0"/>
                </a:lnTo>
              </a:path>
            </a:pathLst>
          </a:custGeom>
          <a:ln w="7607">
            <a:solidFill>
              <a:srgbClr val="000000"/>
            </a:solidFill>
          </a:ln>
        </p:spPr>
        <p:txBody>
          <a:bodyPr wrap="square" lIns="0" tIns="0" rIns="0" bIns="0" rtlCol="0"/>
          <a:lstStyle/>
          <a:p/>
        </p:txBody>
      </p:sp>
      <p:sp>
        <p:nvSpPr>
          <p:cNvPr id="53" name="object 53"/>
          <p:cNvSpPr/>
          <p:nvPr/>
        </p:nvSpPr>
        <p:spPr>
          <a:xfrm>
            <a:off x="3133344" y="6265932"/>
            <a:ext cx="733425" cy="0"/>
          </a:xfrm>
          <a:custGeom>
            <a:avLst/>
            <a:gdLst/>
            <a:ahLst/>
            <a:cxnLst/>
            <a:rect l="l" t="t" r="r" b="b"/>
            <a:pathLst>
              <a:path w="733425" h="0">
                <a:moveTo>
                  <a:pt x="0" y="0"/>
                </a:moveTo>
                <a:lnTo>
                  <a:pt x="733056" y="0"/>
                </a:lnTo>
              </a:path>
            </a:pathLst>
          </a:custGeom>
          <a:ln w="7607">
            <a:solidFill>
              <a:srgbClr val="000000"/>
            </a:solidFill>
          </a:ln>
        </p:spPr>
        <p:txBody>
          <a:bodyPr wrap="square" lIns="0" tIns="0" rIns="0" bIns="0" rtlCol="0"/>
          <a:lstStyle/>
          <a:p/>
        </p:txBody>
      </p:sp>
      <p:sp>
        <p:nvSpPr>
          <p:cNvPr id="54" name="object 54"/>
          <p:cNvSpPr/>
          <p:nvPr/>
        </p:nvSpPr>
        <p:spPr>
          <a:xfrm>
            <a:off x="3950208" y="6265932"/>
            <a:ext cx="256540" cy="0"/>
          </a:xfrm>
          <a:custGeom>
            <a:avLst/>
            <a:gdLst/>
            <a:ahLst/>
            <a:cxnLst/>
            <a:rect l="l" t="t" r="r" b="b"/>
            <a:pathLst>
              <a:path w="256539" h="0">
                <a:moveTo>
                  <a:pt x="0" y="0"/>
                </a:moveTo>
                <a:lnTo>
                  <a:pt x="256032" y="0"/>
                </a:lnTo>
              </a:path>
            </a:pathLst>
          </a:custGeom>
          <a:ln w="7607">
            <a:solidFill>
              <a:srgbClr val="000000"/>
            </a:solidFill>
          </a:ln>
        </p:spPr>
        <p:txBody>
          <a:bodyPr wrap="square" lIns="0" tIns="0" rIns="0" bIns="0" rtlCol="0"/>
          <a:lstStyle/>
          <a:p/>
        </p:txBody>
      </p:sp>
      <p:sp>
        <p:nvSpPr>
          <p:cNvPr id="55" name="object 55"/>
          <p:cNvSpPr txBox="1"/>
          <p:nvPr/>
        </p:nvSpPr>
        <p:spPr>
          <a:xfrm>
            <a:off x="647700" y="5671830"/>
            <a:ext cx="4378960" cy="1395095"/>
          </a:xfrm>
          <a:prstGeom prst="rect">
            <a:avLst/>
          </a:prstGeom>
        </p:spPr>
        <p:txBody>
          <a:bodyPr wrap="square" lIns="0" tIns="12065" rIns="0" bIns="0" rtlCol="0" vert="horz">
            <a:spAutoFit/>
          </a:bodyPr>
          <a:lstStyle/>
          <a:p>
            <a:pPr marL="2432050">
              <a:lnSpc>
                <a:spcPts val="985"/>
              </a:lnSpc>
              <a:spcBef>
                <a:spcPts val="95"/>
              </a:spcBef>
            </a:pPr>
            <a:r>
              <a:rPr dirty="0" sz="1000" spc="-65">
                <a:latin typeface="Cambria Math"/>
                <a:cs typeface="Cambria Math"/>
              </a:rPr>
              <a:t>2195.02𝑘𝑘 </a:t>
            </a:r>
            <a:r>
              <a:rPr dirty="0" sz="1000" spc="-5">
                <a:latin typeface="Cambria Math"/>
                <a:cs typeface="Cambria Math"/>
              </a:rPr>
              <a:t>∙</a:t>
            </a:r>
            <a:r>
              <a:rPr dirty="0" sz="1000" spc="-55">
                <a:latin typeface="Cambria Math"/>
                <a:cs typeface="Cambria Math"/>
              </a:rPr>
              <a:t> </a:t>
            </a:r>
            <a:r>
              <a:rPr dirty="0" sz="1000" spc="-315">
                <a:latin typeface="Cambria Math"/>
                <a:cs typeface="Cambria Math"/>
              </a:rPr>
              <a:t>𝑓𝑓𝑓𝑓</a:t>
            </a:r>
            <a:r>
              <a:rPr dirty="0" sz="1000" spc="445">
                <a:latin typeface="Cambria Math"/>
                <a:cs typeface="Cambria Math"/>
              </a:rPr>
              <a:t> </a:t>
            </a:r>
            <a:r>
              <a:rPr dirty="0" sz="1000" spc="-165">
                <a:latin typeface="Cambria Math"/>
                <a:cs typeface="Cambria Math"/>
              </a:rPr>
              <a:t>12𝑠𝑠𝑠𝑠</a:t>
            </a:r>
            <a:endParaRPr sz="1000">
              <a:latin typeface="Cambria Math"/>
              <a:cs typeface="Cambria Math"/>
            </a:endParaRPr>
          </a:p>
          <a:p>
            <a:pPr marL="2169795">
              <a:lnSpc>
                <a:spcPts val="985"/>
              </a:lnSpc>
            </a:pPr>
            <a:r>
              <a:rPr dirty="0" sz="1000" spc="-345">
                <a:latin typeface="Cambria Math"/>
                <a:cs typeface="Cambria Math"/>
              </a:rPr>
              <a:t>𝑓𝑓</a:t>
            </a:r>
            <a:r>
              <a:rPr dirty="0" baseline="-15873" sz="1050" spc="-517">
                <a:latin typeface="Cambria Math"/>
                <a:cs typeface="Cambria Math"/>
              </a:rPr>
              <a:t>𝑑𝑑</a:t>
            </a:r>
            <a:r>
              <a:rPr dirty="0" baseline="-15873" sz="1050" spc="262">
                <a:latin typeface="Cambria Math"/>
                <a:cs typeface="Cambria Math"/>
              </a:rPr>
              <a:t> </a:t>
            </a:r>
            <a:r>
              <a:rPr dirty="0" sz="1000" spc="-5">
                <a:latin typeface="Cambria Math"/>
                <a:cs typeface="Cambria Math"/>
              </a:rPr>
              <a:t>= </a:t>
            </a:r>
            <a:r>
              <a:rPr dirty="0" baseline="-36111" sz="1500" spc="-112">
                <a:latin typeface="Cambria Math"/>
                <a:cs typeface="Cambria Math"/>
              </a:rPr>
              <a:t>−19152.5𝑠𝑠𝑠𝑠</a:t>
            </a:r>
            <a:r>
              <a:rPr dirty="0" baseline="-27777" sz="1050" spc="-112">
                <a:latin typeface="Cambria Math"/>
                <a:cs typeface="Cambria Math"/>
              </a:rPr>
              <a:t>3 </a:t>
            </a:r>
            <a:r>
              <a:rPr dirty="0" sz="1000" spc="-254">
                <a:latin typeface="Cambria Math"/>
                <a:cs typeface="Cambria Math"/>
              </a:rPr>
              <a:t>�</a:t>
            </a:r>
            <a:r>
              <a:rPr dirty="0" sz="1000" spc="15">
                <a:latin typeface="Cambria Math"/>
                <a:cs typeface="Cambria Math"/>
              </a:rPr>
              <a:t> </a:t>
            </a:r>
            <a:r>
              <a:rPr dirty="0" baseline="-36111" sz="1500" spc="-382">
                <a:latin typeface="Cambria Math"/>
                <a:cs typeface="Cambria Math"/>
              </a:rPr>
              <a:t>1𝑓𝑓𝑓𝑓</a:t>
            </a:r>
            <a:r>
              <a:rPr dirty="0" baseline="-36111" sz="1500" spc="89">
                <a:latin typeface="Cambria Math"/>
                <a:cs typeface="Cambria Math"/>
              </a:rPr>
              <a:t> </a:t>
            </a:r>
            <a:r>
              <a:rPr dirty="0" sz="1000" spc="-254">
                <a:latin typeface="Cambria Math"/>
                <a:cs typeface="Cambria Math"/>
              </a:rPr>
              <a:t>�</a:t>
            </a:r>
            <a:r>
              <a:rPr dirty="0" sz="1000" spc="65">
                <a:latin typeface="Cambria Math"/>
                <a:cs typeface="Cambria Math"/>
              </a:rPr>
              <a:t> </a:t>
            </a:r>
            <a:r>
              <a:rPr dirty="0" sz="1000" spc="-5">
                <a:latin typeface="Cambria Math"/>
                <a:cs typeface="Cambria Math"/>
              </a:rPr>
              <a:t>=</a:t>
            </a:r>
            <a:r>
              <a:rPr dirty="0" sz="1000" spc="-80">
                <a:latin typeface="Cambria Math"/>
                <a:cs typeface="Cambria Math"/>
              </a:rPr>
              <a:t> </a:t>
            </a:r>
            <a:r>
              <a:rPr dirty="0" sz="1000" spc="-140">
                <a:latin typeface="Cambria Math"/>
                <a:cs typeface="Cambria Math"/>
              </a:rPr>
              <a:t>−1.375𝑘𝑘𝑠𝑠𝑠𝑠</a:t>
            </a:r>
            <a:endParaRPr sz="1000">
              <a:latin typeface="Cambria Math"/>
              <a:cs typeface="Cambria Math"/>
            </a:endParaRPr>
          </a:p>
          <a:p>
            <a:pPr marL="2485390">
              <a:lnSpc>
                <a:spcPts val="985"/>
              </a:lnSpc>
              <a:spcBef>
                <a:spcPts val="1125"/>
              </a:spcBef>
            </a:pPr>
            <a:r>
              <a:rPr dirty="0" sz="1000" spc="-65">
                <a:latin typeface="Cambria Math"/>
                <a:cs typeface="Cambria Math"/>
              </a:rPr>
              <a:t>2195.02𝑘𝑘 </a:t>
            </a:r>
            <a:r>
              <a:rPr dirty="0" sz="1000" spc="-5">
                <a:latin typeface="Cambria Math"/>
                <a:cs typeface="Cambria Math"/>
              </a:rPr>
              <a:t>∙</a:t>
            </a:r>
            <a:r>
              <a:rPr dirty="0" sz="1000" spc="-65">
                <a:latin typeface="Cambria Math"/>
                <a:cs typeface="Cambria Math"/>
              </a:rPr>
              <a:t> </a:t>
            </a:r>
            <a:r>
              <a:rPr dirty="0" sz="1000" spc="-315">
                <a:latin typeface="Cambria Math"/>
                <a:cs typeface="Cambria Math"/>
              </a:rPr>
              <a:t>𝑓𝑓𝑓𝑓</a:t>
            </a:r>
            <a:r>
              <a:rPr dirty="0" sz="1000" spc="459">
                <a:latin typeface="Cambria Math"/>
                <a:cs typeface="Cambria Math"/>
              </a:rPr>
              <a:t> </a:t>
            </a:r>
            <a:r>
              <a:rPr dirty="0" sz="1000" spc="-165">
                <a:latin typeface="Cambria Math"/>
                <a:cs typeface="Cambria Math"/>
              </a:rPr>
              <a:t>12𝑠𝑠𝑠𝑠</a:t>
            </a:r>
            <a:endParaRPr sz="1000">
              <a:latin typeface="Cambria Math"/>
              <a:cs typeface="Cambria Math"/>
            </a:endParaRPr>
          </a:p>
          <a:p>
            <a:pPr marL="2209165">
              <a:lnSpc>
                <a:spcPts val="985"/>
              </a:lnSpc>
            </a:pPr>
            <a:r>
              <a:rPr dirty="0" sz="1000" spc="-275">
                <a:latin typeface="Cambria Math"/>
                <a:cs typeface="Cambria Math"/>
              </a:rPr>
              <a:t>𝑓𝑓</a:t>
            </a:r>
            <a:r>
              <a:rPr dirty="0" baseline="-15873" sz="1050" spc="-412">
                <a:latin typeface="Cambria Math"/>
                <a:cs typeface="Cambria Math"/>
              </a:rPr>
              <a:t>𝑠𝑠</a:t>
            </a:r>
            <a:r>
              <a:rPr dirty="0" baseline="-15873" sz="1050" spc="270">
                <a:latin typeface="Cambria Math"/>
                <a:cs typeface="Cambria Math"/>
              </a:rPr>
              <a:t> </a:t>
            </a:r>
            <a:r>
              <a:rPr dirty="0" sz="1000" spc="-5">
                <a:latin typeface="Cambria Math"/>
                <a:cs typeface="Cambria Math"/>
              </a:rPr>
              <a:t>= </a:t>
            </a:r>
            <a:r>
              <a:rPr dirty="0" baseline="-36111" sz="1500" spc="-104">
                <a:latin typeface="Cambria Math"/>
                <a:cs typeface="Cambria Math"/>
              </a:rPr>
              <a:t>20594.85𝑠𝑠𝑠𝑠</a:t>
            </a:r>
            <a:r>
              <a:rPr dirty="0" baseline="-27777" sz="1050" spc="-104">
                <a:latin typeface="Cambria Math"/>
                <a:cs typeface="Cambria Math"/>
              </a:rPr>
              <a:t>3 </a:t>
            </a:r>
            <a:r>
              <a:rPr dirty="0" sz="1000" spc="-254">
                <a:latin typeface="Cambria Math"/>
                <a:cs typeface="Cambria Math"/>
              </a:rPr>
              <a:t>�</a:t>
            </a:r>
            <a:r>
              <a:rPr dirty="0" sz="1000" spc="15">
                <a:latin typeface="Cambria Math"/>
                <a:cs typeface="Cambria Math"/>
              </a:rPr>
              <a:t> </a:t>
            </a:r>
            <a:r>
              <a:rPr dirty="0" baseline="-36111" sz="1500" spc="-382">
                <a:latin typeface="Cambria Math"/>
                <a:cs typeface="Cambria Math"/>
              </a:rPr>
              <a:t>1𝑓𝑓𝑓𝑓</a:t>
            </a:r>
            <a:r>
              <a:rPr dirty="0" baseline="-36111" sz="1500" spc="75">
                <a:latin typeface="Cambria Math"/>
                <a:cs typeface="Cambria Math"/>
              </a:rPr>
              <a:t> </a:t>
            </a:r>
            <a:r>
              <a:rPr dirty="0" sz="1000" spc="-254">
                <a:latin typeface="Cambria Math"/>
                <a:cs typeface="Cambria Math"/>
              </a:rPr>
              <a:t>�</a:t>
            </a:r>
            <a:r>
              <a:rPr dirty="0" sz="1000" spc="55">
                <a:latin typeface="Cambria Math"/>
                <a:cs typeface="Cambria Math"/>
              </a:rPr>
              <a:t> </a:t>
            </a:r>
            <a:r>
              <a:rPr dirty="0" sz="1000" spc="-5">
                <a:latin typeface="Cambria Math"/>
                <a:cs typeface="Cambria Math"/>
              </a:rPr>
              <a:t>=</a:t>
            </a:r>
            <a:r>
              <a:rPr dirty="0" sz="1000" spc="70">
                <a:latin typeface="Cambria Math"/>
                <a:cs typeface="Cambria Math"/>
              </a:rPr>
              <a:t> </a:t>
            </a:r>
            <a:r>
              <a:rPr dirty="0" sz="1000" spc="-155">
                <a:latin typeface="Cambria Math"/>
                <a:cs typeface="Cambria Math"/>
              </a:rPr>
              <a:t>1.279𝑘𝑘𝑠𝑠𝑠𝑠</a:t>
            </a:r>
            <a:endParaRPr sz="1000">
              <a:latin typeface="Cambria Math"/>
              <a:cs typeface="Cambria Math"/>
            </a:endParaRPr>
          </a:p>
          <a:p>
            <a:pPr>
              <a:lnSpc>
                <a:spcPct val="100000"/>
              </a:lnSpc>
            </a:pPr>
            <a:endParaRPr sz="1550">
              <a:latin typeface="Cambria Math"/>
              <a:cs typeface="Cambria Math"/>
            </a:endParaRPr>
          </a:p>
          <a:p>
            <a:pPr lvl="3" marL="586740" indent="-548640">
              <a:lnSpc>
                <a:spcPct val="100000"/>
              </a:lnSpc>
              <a:buFont typeface="Times New Roman"/>
              <a:buAutoNum type="arabicPeriod" startAt="4"/>
              <a:tabLst>
                <a:tab pos="586105" algn="l"/>
                <a:tab pos="586740" algn="l"/>
              </a:tabLst>
            </a:pPr>
            <a:r>
              <a:rPr dirty="0" sz="1200" spc="-5" i="1">
                <a:latin typeface="Arial"/>
                <a:cs typeface="Arial"/>
              </a:rPr>
              <a:t>Ana</a:t>
            </a:r>
            <a:r>
              <a:rPr dirty="0" sz="1200" spc="-5" i="1">
                <a:latin typeface="Arial"/>
                <a:cs typeface="Arial"/>
              </a:rPr>
              <a:t>lyze normal crown slope, </a:t>
            </a:r>
            <a:r>
              <a:rPr dirty="0" sz="1200" i="1">
                <a:latin typeface="Arial"/>
                <a:cs typeface="Arial"/>
              </a:rPr>
              <a:t>no </a:t>
            </a:r>
            <a:r>
              <a:rPr dirty="0" sz="1200" spc="-5" i="1">
                <a:latin typeface="Arial"/>
                <a:cs typeface="Arial"/>
              </a:rPr>
              <a:t>impact</a:t>
            </a:r>
            <a:r>
              <a:rPr dirty="0" sz="1200" spc="10" i="1">
                <a:latin typeface="Arial"/>
                <a:cs typeface="Arial"/>
              </a:rPr>
              <a:t> </a:t>
            </a:r>
            <a:r>
              <a:rPr dirty="0" sz="1200" spc="-10" i="1">
                <a:latin typeface="Arial"/>
                <a:cs typeface="Arial"/>
              </a:rPr>
              <a:t>case</a:t>
            </a:r>
            <a:endParaRPr sz="1200">
              <a:latin typeface="Arial"/>
              <a:cs typeface="Arial"/>
            </a:endParaRPr>
          </a:p>
          <a:p>
            <a:pPr lvl="4" marL="677545" indent="-640080">
              <a:lnSpc>
                <a:spcPct val="100000"/>
              </a:lnSpc>
              <a:spcBef>
                <a:spcPts val="1145"/>
              </a:spcBef>
              <a:buFont typeface="Arial"/>
              <a:buAutoNum type="arabicPeriod"/>
              <a:tabLst>
                <a:tab pos="678180" algn="l"/>
              </a:tabLst>
            </a:pPr>
            <a:r>
              <a:rPr dirty="0" sz="1100" spc="-5">
                <a:latin typeface="Arial"/>
                <a:cs typeface="Arial"/>
              </a:rPr>
              <a:t>E</a:t>
            </a:r>
            <a:r>
              <a:rPr dirty="0" sz="1100" spc="-5">
                <a:latin typeface="Arial"/>
                <a:cs typeface="Arial"/>
              </a:rPr>
              <a:t>quilibrium tilt</a:t>
            </a:r>
            <a:r>
              <a:rPr dirty="0" sz="1100" spc="20">
                <a:latin typeface="Arial"/>
                <a:cs typeface="Arial"/>
              </a:rPr>
              <a:t> </a:t>
            </a:r>
            <a:r>
              <a:rPr dirty="0" sz="1100" spc="-5">
                <a:latin typeface="Arial"/>
                <a:cs typeface="Arial"/>
              </a:rPr>
              <a:t>angle</a:t>
            </a:r>
            <a:endParaRPr sz="1100">
              <a:latin typeface="Arial"/>
              <a:cs typeface="Arial"/>
            </a:endParaRPr>
          </a:p>
        </p:txBody>
      </p:sp>
      <p:sp>
        <p:nvSpPr>
          <p:cNvPr id="56" name="object 56"/>
          <p:cNvSpPr txBox="1"/>
          <p:nvPr/>
        </p:nvSpPr>
        <p:spPr>
          <a:xfrm>
            <a:off x="1197355" y="7416800"/>
            <a:ext cx="125095" cy="132080"/>
          </a:xfrm>
          <a:prstGeom prst="rect">
            <a:avLst/>
          </a:prstGeom>
        </p:spPr>
        <p:txBody>
          <a:bodyPr wrap="square" lIns="0" tIns="12065" rIns="0" bIns="0" rtlCol="0" vert="horz">
            <a:spAutoFit/>
          </a:bodyPr>
          <a:lstStyle/>
          <a:p>
            <a:pPr marL="12700">
              <a:lnSpc>
                <a:spcPct val="100000"/>
              </a:lnSpc>
              <a:spcBef>
                <a:spcPts val="95"/>
              </a:spcBef>
            </a:pPr>
            <a:r>
              <a:rPr dirty="0" sz="700" spc="-310">
                <a:latin typeface="Cambria Math"/>
                <a:cs typeface="Cambria Math"/>
              </a:rPr>
              <a:t>𝑒𝑒𝑒𝑒</a:t>
            </a:r>
            <a:endParaRPr sz="700">
              <a:latin typeface="Cambria Math"/>
              <a:cs typeface="Cambria Math"/>
            </a:endParaRPr>
          </a:p>
        </p:txBody>
      </p:sp>
      <p:sp>
        <p:nvSpPr>
          <p:cNvPr id="57" name="object 57"/>
          <p:cNvSpPr txBox="1"/>
          <p:nvPr/>
        </p:nvSpPr>
        <p:spPr>
          <a:xfrm>
            <a:off x="1133347" y="7352792"/>
            <a:ext cx="327660" cy="177800"/>
          </a:xfrm>
          <a:prstGeom prst="rect">
            <a:avLst/>
          </a:prstGeom>
        </p:spPr>
        <p:txBody>
          <a:bodyPr wrap="square" lIns="0" tIns="12065" rIns="0" bIns="0" rtlCol="0" vert="horz">
            <a:spAutoFit/>
          </a:bodyPr>
          <a:lstStyle/>
          <a:p>
            <a:pPr marL="12700">
              <a:lnSpc>
                <a:spcPct val="100000"/>
              </a:lnSpc>
              <a:spcBef>
                <a:spcPts val="95"/>
              </a:spcBef>
              <a:tabLst>
                <a:tab pos="219710" algn="l"/>
              </a:tabLst>
            </a:pPr>
            <a:r>
              <a:rPr dirty="0" sz="1000" spc="-505">
                <a:latin typeface="Cambria Math"/>
                <a:cs typeface="Cambria Math"/>
              </a:rPr>
              <a:t>𝜃𝜃</a:t>
            </a:r>
            <a:r>
              <a:rPr dirty="0" sz="1000" spc="-50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58" name="object 58"/>
          <p:cNvSpPr txBox="1"/>
          <p:nvPr/>
        </p:nvSpPr>
        <p:spPr>
          <a:xfrm>
            <a:off x="1543782" y="7253748"/>
            <a:ext cx="1082675" cy="177800"/>
          </a:xfrm>
          <a:prstGeom prst="rect">
            <a:avLst/>
          </a:prstGeom>
        </p:spPr>
        <p:txBody>
          <a:bodyPr wrap="square" lIns="0" tIns="12065" rIns="0" bIns="0" rtlCol="0" vert="horz">
            <a:spAutoFit/>
          </a:bodyPr>
          <a:lstStyle/>
          <a:p>
            <a:pPr marL="38100">
              <a:lnSpc>
                <a:spcPct val="100000"/>
              </a:lnSpc>
              <a:spcBef>
                <a:spcPts val="95"/>
              </a:spcBef>
            </a:pPr>
            <a:r>
              <a:rPr dirty="0" sz="1000" spc="-290">
                <a:latin typeface="Cambria Math"/>
                <a:cs typeface="Cambria Math"/>
              </a:rPr>
              <a:t>�𝐾𝐾</a:t>
            </a:r>
            <a:r>
              <a:rPr dirty="0" baseline="-15873" sz="1050" spc="-434">
                <a:latin typeface="Cambria Math"/>
                <a:cs typeface="Cambria Math"/>
              </a:rPr>
              <a:t>𝜃𝜃</a:t>
            </a:r>
            <a:r>
              <a:rPr dirty="0" baseline="-15873" sz="1050" spc="-157">
                <a:latin typeface="Cambria Math"/>
                <a:cs typeface="Cambria Math"/>
              </a:rPr>
              <a:t> </a:t>
            </a:r>
            <a:r>
              <a:rPr dirty="0" sz="1000" spc="-305">
                <a:latin typeface="Cambria Math"/>
                <a:cs typeface="Cambria Math"/>
              </a:rPr>
              <a:t>𝛼𝛼</a:t>
            </a:r>
            <a:r>
              <a:rPr dirty="0" sz="1000" spc="5">
                <a:latin typeface="Cambria Math"/>
                <a:cs typeface="Cambria Math"/>
              </a:rPr>
              <a:t> </a:t>
            </a:r>
            <a:r>
              <a:rPr dirty="0" sz="1000" spc="-5">
                <a:latin typeface="Cambria Math"/>
                <a:cs typeface="Cambria Math"/>
              </a:rPr>
              <a:t>+</a:t>
            </a:r>
            <a:r>
              <a:rPr dirty="0" sz="1000" spc="-20">
                <a:latin typeface="Cambria Math"/>
                <a:cs typeface="Cambria Math"/>
              </a:rPr>
              <a:t> </a:t>
            </a:r>
            <a:r>
              <a:rPr dirty="0" baseline="2777" sz="1500" spc="-427">
                <a:latin typeface="Cambria Math"/>
                <a:cs typeface="Cambria Math"/>
              </a:rPr>
              <a:t>(</a:t>
            </a:r>
            <a:r>
              <a:rPr dirty="0" sz="1000" spc="-285">
                <a:latin typeface="Cambria Math"/>
                <a:cs typeface="Cambria Math"/>
              </a:rPr>
              <a:t>𝐼𝐼𝑀𝑀</a:t>
            </a:r>
            <a:r>
              <a:rPr dirty="0" baseline="2777" sz="1500" spc="-427">
                <a:latin typeface="Cambria Math"/>
                <a:cs typeface="Cambria Math"/>
              </a:rPr>
              <a:t>)</a:t>
            </a:r>
            <a:r>
              <a:rPr dirty="0" sz="1000" spc="-285">
                <a:latin typeface="Cambria Math"/>
                <a:cs typeface="Cambria Math"/>
              </a:rPr>
              <a:t>𝐻𝐻</a:t>
            </a:r>
            <a:r>
              <a:rPr dirty="0" baseline="-15873" sz="1050" spc="-427">
                <a:latin typeface="Cambria Math"/>
                <a:cs typeface="Cambria Math"/>
              </a:rPr>
              <a:t>𝑔𝑔</a:t>
            </a:r>
            <a:r>
              <a:rPr dirty="0" sz="1000" spc="-285">
                <a:latin typeface="Cambria Math"/>
                <a:cs typeface="Cambria Math"/>
              </a:rPr>
              <a:t>𝐴𝐴</a:t>
            </a:r>
            <a:r>
              <a:rPr dirty="0" baseline="-15873" sz="1050" spc="-427">
                <a:latin typeface="Cambria Math"/>
                <a:cs typeface="Cambria Math"/>
              </a:rPr>
              <a:t>𝑔𝑔</a:t>
            </a:r>
            <a:r>
              <a:rPr dirty="0" baseline="-15873" sz="1050" spc="-142">
                <a:latin typeface="Cambria Math"/>
                <a:cs typeface="Cambria Math"/>
              </a:rPr>
              <a:t> </a:t>
            </a:r>
            <a:r>
              <a:rPr dirty="0" sz="1000" spc="-325">
                <a:latin typeface="Cambria Math"/>
                <a:cs typeface="Cambria Math"/>
              </a:rPr>
              <a:t>�</a:t>
            </a:r>
            <a:endParaRPr sz="1000">
              <a:latin typeface="Cambria Math"/>
              <a:cs typeface="Cambria Math"/>
            </a:endParaRPr>
          </a:p>
        </p:txBody>
      </p:sp>
      <p:sp>
        <p:nvSpPr>
          <p:cNvPr id="59" name="object 59"/>
          <p:cNvSpPr/>
          <p:nvPr/>
        </p:nvSpPr>
        <p:spPr>
          <a:xfrm>
            <a:off x="1484375" y="7456169"/>
            <a:ext cx="1202690" cy="0"/>
          </a:xfrm>
          <a:custGeom>
            <a:avLst/>
            <a:gdLst/>
            <a:ahLst/>
            <a:cxnLst/>
            <a:rect l="l" t="t" r="r" b="b"/>
            <a:pathLst>
              <a:path w="1202689" h="0">
                <a:moveTo>
                  <a:pt x="0" y="0"/>
                </a:moveTo>
                <a:lnTo>
                  <a:pt x="1202436" y="0"/>
                </a:lnTo>
              </a:path>
            </a:pathLst>
          </a:custGeom>
          <a:ln w="7619">
            <a:solidFill>
              <a:srgbClr val="000000"/>
            </a:solidFill>
          </a:ln>
        </p:spPr>
        <p:txBody>
          <a:bodyPr wrap="square" lIns="0" tIns="0" rIns="0" bIns="0" rtlCol="0"/>
          <a:lstStyle/>
          <a:p/>
        </p:txBody>
      </p:sp>
      <p:sp>
        <p:nvSpPr>
          <p:cNvPr id="60" name="object 60"/>
          <p:cNvSpPr txBox="1"/>
          <p:nvPr/>
        </p:nvSpPr>
        <p:spPr>
          <a:xfrm>
            <a:off x="2709164" y="7352792"/>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61" name="object 61"/>
          <p:cNvSpPr txBox="1"/>
          <p:nvPr/>
        </p:nvSpPr>
        <p:spPr>
          <a:xfrm>
            <a:off x="3323293" y="7255283"/>
            <a:ext cx="184150" cy="132080"/>
          </a:xfrm>
          <a:prstGeom prst="rect">
            <a:avLst/>
          </a:prstGeom>
        </p:spPr>
        <p:txBody>
          <a:bodyPr wrap="square" lIns="0" tIns="12065" rIns="0" bIns="0" rtlCol="0" vert="horz">
            <a:spAutoFit/>
          </a:bodyPr>
          <a:lstStyle/>
          <a:p>
            <a:pPr marL="12700">
              <a:lnSpc>
                <a:spcPct val="100000"/>
              </a:lnSpc>
              <a:spcBef>
                <a:spcPts val="95"/>
              </a:spcBef>
            </a:pPr>
            <a:r>
              <a:rPr dirty="0" sz="700" spc="-400">
                <a:latin typeface="Cambria Math"/>
                <a:cs typeface="Cambria Math"/>
              </a:rPr>
              <a:t>𝑔𝑔</a:t>
            </a:r>
            <a:r>
              <a:rPr dirty="0" sz="700" spc="-300">
                <a:latin typeface="Cambria Math"/>
                <a:cs typeface="Cambria Math"/>
              </a:rPr>
              <a:t>𝑠𝑠𝑔𝑔</a:t>
            </a:r>
            <a:endParaRPr sz="700">
              <a:latin typeface="Cambria Math"/>
              <a:cs typeface="Cambria Math"/>
            </a:endParaRPr>
          </a:p>
        </p:txBody>
      </p:sp>
      <p:sp>
        <p:nvSpPr>
          <p:cNvPr id="62" name="object 62"/>
          <p:cNvSpPr txBox="1"/>
          <p:nvPr/>
        </p:nvSpPr>
        <p:spPr>
          <a:xfrm>
            <a:off x="3888660" y="7235441"/>
            <a:ext cx="146050" cy="177800"/>
          </a:xfrm>
          <a:prstGeom prst="rect">
            <a:avLst/>
          </a:prstGeom>
        </p:spPr>
        <p:txBody>
          <a:bodyPr wrap="square" lIns="0" tIns="12065" rIns="0" bIns="0" rtlCol="0" vert="horz">
            <a:spAutoFit/>
          </a:bodyPr>
          <a:lstStyle/>
          <a:p>
            <a:pPr marL="12700">
              <a:lnSpc>
                <a:spcPct val="100000"/>
              </a:lnSpc>
              <a:spcBef>
                <a:spcPts val="95"/>
              </a:spcBef>
            </a:pPr>
            <a:r>
              <a:rPr dirty="0" sz="1000" spc="-575">
                <a:latin typeface="Cambria Math"/>
                <a:cs typeface="Cambria Math"/>
              </a:rPr>
              <a:t>𝑓𝑓𝑓𝑓</a:t>
            </a:r>
            <a:endParaRPr sz="1000">
              <a:latin typeface="Cambria Math"/>
              <a:cs typeface="Cambria Math"/>
            </a:endParaRPr>
          </a:p>
        </p:txBody>
      </p:sp>
      <p:sp>
        <p:nvSpPr>
          <p:cNvPr id="63" name="object 63"/>
          <p:cNvSpPr txBox="1"/>
          <p:nvPr/>
        </p:nvSpPr>
        <p:spPr>
          <a:xfrm>
            <a:off x="2813291" y="7171402"/>
            <a:ext cx="3002280" cy="177800"/>
          </a:xfrm>
          <a:prstGeom prst="rect">
            <a:avLst/>
          </a:prstGeom>
        </p:spPr>
        <p:txBody>
          <a:bodyPr wrap="square" lIns="0" tIns="12065" rIns="0" bIns="0" rtlCol="0" vert="horz">
            <a:spAutoFit/>
          </a:bodyPr>
          <a:lstStyle/>
          <a:p>
            <a:pPr marL="38100">
              <a:lnSpc>
                <a:spcPct val="100000"/>
              </a:lnSpc>
              <a:spcBef>
                <a:spcPts val="95"/>
              </a:spcBef>
            </a:pPr>
            <a:r>
              <a:rPr dirty="0" sz="1000" spc="-120">
                <a:latin typeface="Cambria Math"/>
                <a:cs typeface="Cambria Math"/>
              </a:rPr>
              <a:t>��40000</a:t>
            </a:r>
            <a:r>
              <a:rPr dirty="0" u="sng" baseline="31746" sz="1050" spc="-179">
                <a:uFill>
                  <a:solidFill>
                    <a:srgbClr val="000000"/>
                  </a:solidFill>
                </a:uFill>
                <a:latin typeface="Cambria Math"/>
                <a:cs typeface="Cambria Math"/>
              </a:rPr>
              <a:t>𝑑𝑑∙𝑔𝑔𝑖𝑖</a:t>
            </a:r>
            <a:r>
              <a:rPr dirty="0" sz="1000" spc="-120">
                <a:latin typeface="Cambria Math"/>
                <a:cs typeface="Cambria Math"/>
              </a:rPr>
              <a:t>� </a:t>
            </a:r>
            <a:r>
              <a:rPr dirty="0" sz="1000" spc="-55">
                <a:latin typeface="Cambria Math"/>
                <a:cs typeface="Cambria Math"/>
              </a:rPr>
              <a:t>�0.02 </a:t>
            </a:r>
            <a:r>
              <a:rPr dirty="0" u="sng" baseline="33333" sz="1500" spc="-450">
                <a:uFill>
                  <a:solidFill>
                    <a:srgbClr val="000000"/>
                  </a:solidFill>
                </a:uFill>
                <a:latin typeface="Cambria Math"/>
                <a:cs typeface="Cambria Math"/>
              </a:rPr>
              <a:t>𝑓𝑓𝑓𝑓</a:t>
            </a:r>
            <a:r>
              <a:rPr dirty="0" sz="1000" spc="-300">
                <a:latin typeface="Cambria Math"/>
                <a:cs typeface="Cambria Math"/>
              </a:rPr>
              <a:t>�</a:t>
            </a:r>
            <a:r>
              <a:rPr dirty="0" sz="1000" spc="-5">
                <a:latin typeface="Cambria Math"/>
                <a:cs typeface="Cambria Math"/>
              </a:rPr>
              <a:t> +  </a:t>
            </a:r>
            <a:r>
              <a:rPr dirty="0" baseline="2777" sz="1500" spc="-187">
                <a:latin typeface="Cambria Math"/>
                <a:cs typeface="Cambria Math"/>
              </a:rPr>
              <a:t>(</a:t>
            </a:r>
            <a:r>
              <a:rPr dirty="0" sz="1000" spc="-125">
                <a:latin typeface="Cambria Math"/>
                <a:cs typeface="Cambria Math"/>
              </a:rPr>
              <a:t>1.0</a:t>
            </a:r>
            <a:r>
              <a:rPr dirty="0" baseline="2777" sz="1500" spc="-187">
                <a:latin typeface="Cambria Math"/>
                <a:cs typeface="Cambria Math"/>
              </a:rPr>
              <a:t>)(</a:t>
            </a:r>
            <a:r>
              <a:rPr dirty="0" sz="1000" spc="-125">
                <a:latin typeface="Cambria Math"/>
                <a:cs typeface="Cambria Math"/>
              </a:rPr>
              <a:t>172.48𝑘𝑘𝑠𝑠𝑘𝑘</a:t>
            </a:r>
            <a:r>
              <a:rPr dirty="0" baseline="2777" sz="1500" spc="-187">
                <a:latin typeface="Cambria Math"/>
                <a:cs typeface="Cambria Math"/>
              </a:rPr>
              <a:t>)(</a:t>
            </a:r>
            <a:r>
              <a:rPr dirty="0" sz="1000" spc="-125">
                <a:latin typeface="Cambria Math"/>
                <a:cs typeface="Cambria Math"/>
              </a:rPr>
              <a:t>1.732𝑠𝑠𝑠𝑠</a:t>
            </a:r>
            <a:r>
              <a:rPr dirty="0" baseline="2777" sz="1500" spc="-187">
                <a:latin typeface="Cambria Math"/>
                <a:cs typeface="Cambria Math"/>
              </a:rPr>
              <a:t>)</a:t>
            </a:r>
            <a:r>
              <a:rPr dirty="0" sz="1000" spc="-125">
                <a:latin typeface="Cambria Math"/>
                <a:cs typeface="Cambria Math"/>
              </a:rPr>
              <a:t>�</a:t>
            </a:r>
            <a:endParaRPr sz="1000">
              <a:latin typeface="Cambria Math"/>
              <a:cs typeface="Cambria Math"/>
            </a:endParaRPr>
          </a:p>
        </p:txBody>
      </p:sp>
      <p:sp>
        <p:nvSpPr>
          <p:cNvPr id="64" name="object 64"/>
          <p:cNvSpPr txBox="1"/>
          <p:nvPr/>
        </p:nvSpPr>
        <p:spPr>
          <a:xfrm>
            <a:off x="3262376" y="7435088"/>
            <a:ext cx="191135" cy="132080"/>
          </a:xfrm>
          <a:prstGeom prst="rect">
            <a:avLst/>
          </a:prstGeom>
        </p:spPr>
        <p:txBody>
          <a:bodyPr wrap="square" lIns="0" tIns="12065" rIns="0" bIns="0" rtlCol="0" vert="horz">
            <a:spAutoFit/>
          </a:bodyPr>
          <a:lstStyle/>
          <a:p>
            <a:pPr marL="12700">
              <a:lnSpc>
                <a:spcPct val="100000"/>
              </a:lnSpc>
              <a:spcBef>
                <a:spcPts val="95"/>
              </a:spcBef>
            </a:pPr>
            <a:r>
              <a:rPr dirty="0" u="sng" sz="700" spc="-145">
                <a:uFill>
                  <a:solidFill>
                    <a:srgbClr val="000000"/>
                  </a:solidFill>
                </a:uFill>
                <a:latin typeface="Cambria Math"/>
                <a:cs typeface="Cambria Math"/>
              </a:rPr>
              <a:t>𝑑𝑑∙𝑔𝑔𝑖𝑖</a:t>
            </a:r>
            <a:endParaRPr sz="700">
              <a:latin typeface="Cambria Math"/>
              <a:cs typeface="Cambria Math"/>
            </a:endParaRPr>
          </a:p>
        </p:txBody>
      </p:sp>
      <p:sp>
        <p:nvSpPr>
          <p:cNvPr id="65" name="object 65"/>
          <p:cNvSpPr txBox="1"/>
          <p:nvPr/>
        </p:nvSpPr>
        <p:spPr>
          <a:xfrm>
            <a:off x="3265381" y="7534175"/>
            <a:ext cx="184150" cy="132080"/>
          </a:xfrm>
          <a:prstGeom prst="rect">
            <a:avLst/>
          </a:prstGeom>
        </p:spPr>
        <p:txBody>
          <a:bodyPr wrap="square" lIns="0" tIns="12065" rIns="0" bIns="0" rtlCol="0" vert="horz">
            <a:spAutoFit/>
          </a:bodyPr>
          <a:lstStyle/>
          <a:p>
            <a:pPr marL="12700">
              <a:lnSpc>
                <a:spcPct val="100000"/>
              </a:lnSpc>
              <a:spcBef>
                <a:spcPts val="95"/>
              </a:spcBef>
            </a:pPr>
            <a:r>
              <a:rPr dirty="0" sz="700" spc="-400">
                <a:latin typeface="Cambria Math"/>
                <a:cs typeface="Cambria Math"/>
              </a:rPr>
              <a:t>𝑔𝑔</a:t>
            </a:r>
            <a:r>
              <a:rPr dirty="0" sz="700" spc="-300">
                <a:latin typeface="Cambria Math"/>
                <a:cs typeface="Cambria Math"/>
              </a:rPr>
              <a:t>𝑠𝑠𝑔𝑔</a:t>
            </a:r>
            <a:endParaRPr sz="700">
              <a:latin typeface="Cambria Math"/>
              <a:cs typeface="Cambria Math"/>
            </a:endParaRPr>
          </a:p>
        </p:txBody>
      </p:sp>
      <p:sp>
        <p:nvSpPr>
          <p:cNvPr id="66" name="object 66"/>
          <p:cNvSpPr txBox="1"/>
          <p:nvPr/>
        </p:nvSpPr>
        <p:spPr>
          <a:xfrm>
            <a:off x="1433589" y="7450350"/>
            <a:ext cx="4364990" cy="177800"/>
          </a:xfrm>
          <a:prstGeom prst="rect">
            <a:avLst/>
          </a:prstGeom>
        </p:spPr>
        <p:txBody>
          <a:bodyPr wrap="square" lIns="0" tIns="12065" rIns="0" bIns="0" rtlCol="0" vert="horz">
            <a:spAutoFit/>
          </a:bodyPr>
          <a:lstStyle/>
          <a:p>
            <a:pPr marL="50800">
              <a:lnSpc>
                <a:spcPct val="100000"/>
              </a:lnSpc>
              <a:spcBef>
                <a:spcPts val="95"/>
              </a:spcBef>
              <a:tabLst>
                <a:tab pos="1433195" algn="l"/>
                <a:tab pos="2010410" algn="l"/>
              </a:tabLst>
            </a:pPr>
            <a:r>
              <a:rPr dirty="0" baseline="5555" sz="1500" spc="-427">
                <a:latin typeface="Cambria Math"/>
                <a:cs typeface="Cambria Math"/>
              </a:rPr>
              <a:t>𝐾𝐾</a:t>
            </a:r>
            <a:r>
              <a:rPr dirty="0" baseline="-7936" sz="1050" spc="-427">
                <a:latin typeface="Cambria Math"/>
                <a:cs typeface="Cambria Math"/>
              </a:rPr>
              <a:t>𝜃𝜃</a:t>
            </a:r>
            <a:r>
              <a:rPr dirty="0" baseline="-7936" sz="1050" spc="209">
                <a:latin typeface="Cambria Math"/>
                <a:cs typeface="Cambria Math"/>
              </a:rPr>
              <a:t> </a:t>
            </a:r>
            <a:r>
              <a:rPr dirty="0" baseline="5555" sz="1500" spc="-7">
                <a:latin typeface="Cambria Math"/>
                <a:cs typeface="Cambria Math"/>
              </a:rPr>
              <a:t>−</a:t>
            </a:r>
            <a:r>
              <a:rPr dirty="0" baseline="5555" sz="1500" spc="15">
                <a:latin typeface="Cambria Math"/>
                <a:cs typeface="Cambria Math"/>
              </a:rPr>
              <a:t> </a:t>
            </a:r>
            <a:r>
              <a:rPr dirty="0" baseline="8333" sz="1500" spc="-352">
                <a:latin typeface="Cambria Math"/>
                <a:cs typeface="Cambria Math"/>
              </a:rPr>
              <a:t>(</a:t>
            </a:r>
            <a:r>
              <a:rPr dirty="0" baseline="5555" sz="1500" spc="-352">
                <a:latin typeface="Cambria Math"/>
                <a:cs typeface="Cambria Math"/>
              </a:rPr>
              <a:t>𝐼𝐼𝑀𝑀</a:t>
            </a:r>
            <a:r>
              <a:rPr dirty="0" baseline="8333" sz="1500" spc="-352">
                <a:latin typeface="Cambria Math"/>
                <a:cs typeface="Cambria Math"/>
              </a:rPr>
              <a:t>)</a:t>
            </a:r>
            <a:r>
              <a:rPr dirty="0" baseline="5555" sz="1500" spc="-352">
                <a:latin typeface="Cambria Math"/>
                <a:cs typeface="Cambria Math"/>
              </a:rPr>
              <a:t>𝐻𝐻</a:t>
            </a:r>
            <a:r>
              <a:rPr dirty="0" baseline="-7936" sz="1050" spc="-352">
                <a:latin typeface="Cambria Math"/>
                <a:cs typeface="Cambria Math"/>
              </a:rPr>
              <a:t>𝑔𝑔</a:t>
            </a:r>
            <a:r>
              <a:rPr dirty="0" baseline="8333" sz="1500" spc="-352">
                <a:latin typeface="Cambria Math"/>
                <a:cs typeface="Cambria Math"/>
              </a:rPr>
              <a:t>(</a:t>
            </a:r>
            <a:r>
              <a:rPr dirty="0" baseline="5555" sz="1500" spc="-352">
                <a:latin typeface="Cambria Math"/>
                <a:cs typeface="Cambria Math"/>
              </a:rPr>
              <a:t>𝑑𝑑</a:t>
            </a:r>
            <a:r>
              <a:rPr dirty="0" baseline="-7936" sz="1050" spc="-352">
                <a:latin typeface="Cambria Math"/>
                <a:cs typeface="Cambria Math"/>
              </a:rPr>
              <a:t>𝑔𝑔</a:t>
            </a:r>
            <a:r>
              <a:rPr dirty="0" baseline="-7936" sz="1050" spc="217">
                <a:latin typeface="Cambria Math"/>
                <a:cs typeface="Cambria Math"/>
              </a:rPr>
              <a:t> </a:t>
            </a:r>
            <a:r>
              <a:rPr dirty="0" baseline="5555" sz="1500" spc="-7">
                <a:latin typeface="Cambria Math"/>
                <a:cs typeface="Cambria Math"/>
              </a:rPr>
              <a:t>+</a:t>
            </a:r>
            <a:r>
              <a:rPr dirty="0" baseline="5555" sz="1500" spc="15">
                <a:latin typeface="Cambria Math"/>
                <a:cs typeface="Cambria Math"/>
              </a:rPr>
              <a:t> </a:t>
            </a:r>
            <a:r>
              <a:rPr dirty="0" baseline="5555" sz="1500" spc="-277">
                <a:latin typeface="Cambria Math"/>
                <a:cs typeface="Cambria Math"/>
              </a:rPr>
              <a:t>𝑧𝑧</a:t>
            </a:r>
            <a:r>
              <a:rPr dirty="0" baseline="-7936" sz="1050" spc="-277">
                <a:latin typeface="Cambria Math"/>
                <a:cs typeface="Cambria Math"/>
              </a:rPr>
              <a:t>𝑔𝑔</a:t>
            </a:r>
            <a:r>
              <a:rPr dirty="0" baseline="8333" sz="1500" spc="-277">
                <a:latin typeface="Cambria Math"/>
                <a:cs typeface="Cambria Math"/>
              </a:rPr>
              <a:t>)	</a:t>
            </a:r>
            <a:r>
              <a:rPr dirty="0" sz="1000" spc="-60">
                <a:latin typeface="Cambria Math"/>
                <a:cs typeface="Cambria Math"/>
              </a:rPr>
              <a:t>�40000	</a:t>
            </a:r>
            <a:r>
              <a:rPr dirty="0" sz="1000" spc="-325">
                <a:latin typeface="Cambria Math"/>
                <a:cs typeface="Cambria Math"/>
              </a:rPr>
              <a:t>�</a:t>
            </a:r>
            <a:r>
              <a:rPr dirty="0" sz="1000" spc="15">
                <a:latin typeface="Cambria Math"/>
                <a:cs typeface="Cambria Math"/>
              </a:rPr>
              <a:t> </a:t>
            </a:r>
            <a:r>
              <a:rPr dirty="0" sz="1000" spc="-5">
                <a:latin typeface="Cambria Math"/>
                <a:cs typeface="Cambria Math"/>
              </a:rPr>
              <a:t>− </a:t>
            </a:r>
            <a:r>
              <a:rPr dirty="0" baseline="2777" sz="1500" spc="-142">
                <a:latin typeface="Cambria Math"/>
                <a:cs typeface="Cambria Math"/>
              </a:rPr>
              <a:t>(</a:t>
            </a:r>
            <a:r>
              <a:rPr dirty="0" sz="1000" spc="-95">
                <a:latin typeface="Cambria Math"/>
                <a:cs typeface="Cambria Math"/>
              </a:rPr>
              <a:t>1.0</a:t>
            </a:r>
            <a:r>
              <a:rPr dirty="0" baseline="2777" sz="1500" spc="-142">
                <a:latin typeface="Cambria Math"/>
                <a:cs typeface="Cambria Math"/>
              </a:rPr>
              <a:t>)(</a:t>
            </a:r>
            <a:r>
              <a:rPr dirty="0" sz="1000" spc="-95">
                <a:latin typeface="Cambria Math"/>
                <a:cs typeface="Cambria Math"/>
              </a:rPr>
              <a:t>172.48𝑘𝑘𝑠𝑠𝑘𝑘</a:t>
            </a:r>
            <a:r>
              <a:rPr dirty="0" baseline="2777" sz="1500" spc="-142">
                <a:latin typeface="Cambria Math"/>
                <a:cs typeface="Cambria Math"/>
              </a:rPr>
              <a:t>)(</a:t>
            </a:r>
            <a:r>
              <a:rPr dirty="0" sz="1000" spc="-95">
                <a:latin typeface="Cambria Math"/>
                <a:cs typeface="Cambria Math"/>
              </a:rPr>
              <a:t>86.295𝑠𝑠𝑠𝑠 </a:t>
            </a:r>
            <a:r>
              <a:rPr dirty="0" sz="1000" spc="-5">
                <a:latin typeface="Cambria Math"/>
                <a:cs typeface="Cambria Math"/>
              </a:rPr>
              <a:t>+</a:t>
            </a:r>
            <a:r>
              <a:rPr dirty="0" sz="1000" spc="50">
                <a:latin typeface="Cambria Math"/>
                <a:cs typeface="Cambria Math"/>
              </a:rPr>
              <a:t> </a:t>
            </a:r>
            <a:r>
              <a:rPr dirty="0" sz="1000" spc="-100">
                <a:latin typeface="Cambria Math"/>
                <a:cs typeface="Cambria Math"/>
              </a:rPr>
              <a:t>9.137𝑠𝑠𝑠𝑠</a:t>
            </a:r>
            <a:r>
              <a:rPr dirty="0" baseline="2777" sz="1500" spc="-150">
                <a:latin typeface="Cambria Math"/>
                <a:cs typeface="Cambria Math"/>
              </a:rPr>
              <a:t>)</a:t>
            </a:r>
            <a:endParaRPr baseline="2777" sz="1500">
              <a:latin typeface="Cambria Math"/>
              <a:cs typeface="Cambria Math"/>
            </a:endParaRPr>
          </a:p>
        </p:txBody>
      </p:sp>
      <p:sp>
        <p:nvSpPr>
          <p:cNvPr id="67" name="object 67"/>
          <p:cNvSpPr/>
          <p:nvPr/>
        </p:nvSpPr>
        <p:spPr>
          <a:xfrm>
            <a:off x="2851404" y="7456169"/>
            <a:ext cx="2924810" cy="0"/>
          </a:xfrm>
          <a:custGeom>
            <a:avLst/>
            <a:gdLst/>
            <a:ahLst/>
            <a:cxnLst/>
            <a:rect l="l" t="t" r="r" b="b"/>
            <a:pathLst>
              <a:path w="2924810" h="0">
                <a:moveTo>
                  <a:pt x="0" y="0"/>
                </a:moveTo>
                <a:lnTo>
                  <a:pt x="2924543" y="0"/>
                </a:lnTo>
              </a:path>
            </a:pathLst>
          </a:custGeom>
          <a:ln w="7619">
            <a:solidFill>
              <a:srgbClr val="000000"/>
            </a:solidFill>
          </a:ln>
        </p:spPr>
        <p:txBody>
          <a:bodyPr wrap="square" lIns="0" tIns="0" rIns="0" bIns="0" rtlCol="0"/>
          <a:lstStyle/>
          <a:p/>
        </p:txBody>
      </p:sp>
      <p:sp>
        <p:nvSpPr>
          <p:cNvPr id="68" name="object 68"/>
          <p:cNvSpPr txBox="1"/>
          <p:nvPr/>
        </p:nvSpPr>
        <p:spPr>
          <a:xfrm>
            <a:off x="5799835" y="7352792"/>
            <a:ext cx="83502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0.04668</a:t>
            </a:r>
            <a:r>
              <a:rPr dirty="0" sz="1000" spc="15">
                <a:latin typeface="Cambria Math"/>
                <a:cs typeface="Cambria Math"/>
              </a:rPr>
              <a:t> </a:t>
            </a:r>
            <a:r>
              <a:rPr dirty="0" sz="1000" spc="-355">
                <a:latin typeface="Cambria Math"/>
                <a:cs typeface="Cambria Math"/>
              </a:rPr>
              <a:t>𝐴𝐴𝐴𝐴𝑑𝑑</a:t>
            </a:r>
            <a:endParaRPr sz="1000">
              <a:latin typeface="Cambria Math"/>
              <a:cs typeface="Cambria Math"/>
            </a:endParaRPr>
          </a:p>
        </p:txBody>
      </p:sp>
      <p:sp>
        <p:nvSpPr>
          <p:cNvPr id="69" name="object 69"/>
          <p:cNvSpPr txBox="1"/>
          <p:nvPr/>
        </p:nvSpPr>
        <p:spPr>
          <a:xfrm>
            <a:off x="673100" y="7730997"/>
            <a:ext cx="2894330" cy="412115"/>
          </a:xfrm>
          <a:prstGeom prst="rect">
            <a:avLst/>
          </a:prstGeom>
        </p:spPr>
        <p:txBody>
          <a:bodyPr wrap="square" lIns="0" tIns="47625" rIns="0" bIns="0" rtlCol="0" vert="horz">
            <a:spAutoFit/>
          </a:bodyPr>
          <a:lstStyle/>
          <a:p>
            <a:pPr marL="12700">
              <a:lnSpc>
                <a:spcPct val="100000"/>
              </a:lnSpc>
              <a:spcBef>
                <a:spcPts val="375"/>
              </a:spcBef>
            </a:pPr>
            <a:r>
              <a:rPr dirty="0" sz="1100">
                <a:latin typeface="Arial"/>
                <a:cs typeface="Arial"/>
              </a:rPr>
              <a:t>4.5.2.4.2 Stress </a:t>
            </a:r>
            <a:r>
              <a:rPr dirty="0" sz="1100" spc="-5">
                <a:latin typeface="Arial"/>
                <a:cs typeface="Arial"/>
              </a:rPr>
              <a:t>due </a:t>
            </a:r>
            <a:r>
              <a:rPr dirty="0" sz="1100">
                <a:latin typeface="Arial"/>
                <a:cs typeface="Arial"/>
              </a:rPr>
              <a:t>to </a:t>
            </a:r>
            <a:r>
              <a:rPr dirty="0" sz="1100" spc="-5">
                <a:latin typeface="Arial"/>
                <a:cs typeface="Arial"/>
              </a:rPr>
              <a:t>lateral </a:t>
            </a:r>
            <a:r>
              <a:rPr dirty="0" sz="1100" spc="-10">
                <a:latin typeface="Arial"/>
                <a:cs typeface="Arial"/>
              </a:rPr>
              <a:t>loading </a:t>
            </a:r>
            <a:r>
              <a:rPr dirty="0" sz="1100" spc="-5">
                <a:latin typeface="Arial"/>
                <a:cs typeface="Arial"/>
              </a:rPr>
              <a:t>from</a:t>
            </a:r>
            <a:r>
              <a:rPr dirty="0" sz="1100" spc="-185">
                <a:latin typeface="Arial"/>
                <a:cs typeface="Arial"/>
              </a:rPr>
              <a:t> </a:t>
            </a:r>
            <a:r>
              <a:rPr dirty="0" sz="1100" spc="-5">
                <a:latin typeface="Arial"/>
                <a:cs typeface="Arial"/>
              </a:rPr>
              <a:t>tilt</a:t>
            </a:r>
            <a:endParaRPr sz="1100">
              <a:latin typeface="Arial"/>
              <a:cs typeface="Arial"/>
            </a:endParaRPr>
          </a:p>
          <a:p>
            <a:pPr marL="12700">
              <a:lnSpc>
                <a:spcPct val="100000"/>
              </a:lnSpc>
              <a:spcBef>
                <a:spcPts val="245"/>
              </a:spcBef>
            </a:pPr>
            <a:r>
              <a:rPr dirty="0" sz="1000" spc="-5">
                <a:latin typeface="Times New Roman"/>
                <a:cs typeface="Times New Roman"/>
              </a:rPr>
              <a:t>Top left flange</a:t>
            </a:r>
            <a:r>
              <a:rPr dirty="0" sz="1000" spc="10">
                <a:latin typeface="Times New Roman"/>
                <a:cs typeface="Times New Roman"/>
              </a:rPr>
              <a:t> </a:t>
            </a:r>
            <a:r>
              <a:rPr dirty="0" sz="1000" spc="-10">
                <a:latin typeface="Times New Roman"/>
                <a:cs typeface="Times New Roman"/>
              </a:rPr>
              <a:t>tip</a:t>
            </a:r>
            <a:endParaRPr sz="1000">
              <a:latin typeface="Times New Roman"/>
              <a:cs typeface="Times New Roman"/>
            </a:endParaRPr>
          </a:p>
        </p:txBody>
      </p:sp>
      <p:sp>
        <p:nvSpPr>
          <p:cNvPr id="70" name="object 70"/>
          <p:cNvSpPr txBox="1"/>
          <p:nvPr/>
        </p:nvSpPr>
        <p:spPr>
          <a:xfrm>
            <a:off x="1581843" y="8326628"/>
            <a:ext cx="33591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42">
                <a:latin typeface="Cambria Math"/>
                <a:cs typeface="Cambria Math"/>
              </a:rPr>
              <a:t>𝑓𝑓</a:t>
            </a:r>
            <a:r>
              <a:rPr dirty="0" sz="700" spc="-295">
                <a:latin typeface="Cambria Math"/>
                <a:cs typeface="Cambria Math"/>
              </a:rPr>
              <a:t>𝑑𝑑𝑠𝑠</a:t>
            </a:r>
            <a:r>
              <a:rPr dirty="0" sz="700" spc="145">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71" name="object 71"/>
          <p:cNvSpPr txBox="1"/>
          <p:nvPr/>
        </p:nvSpPr>
        <p:spPr>
          <a:xfrm>
            <a:off x="2299207" y="8386064"/>
            <a:ext cx="14541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r>
              <a:rPr dirty="0" sz="1000" spc="-505">
                <a:latin typeface="Cambria Math"/>
                <a:cs typeface="Cambria Math"/>
              </a:rPr>
              <a:t>𝐼𝐼</a:t>
            </a:r>
            <a:endParaRPr sz="1000">
              <a:latin typeface="Cambria Math"/>
              <a:cs typeface="Cambria Math"/>
            </a:endParaRPr>
          </a:p>
        </p:txBody>
      </p:sp>
      <p:sp>
        <p:nvSpPr>
          <p:cNvPr id="72" name="object 72"/>
          <p:cNvSpPr txBox="1"/>
          <p:nvPr/>
        </p:nvSpPr>
        <p:spPr>
          <a:xfrm>
            <a:off x="2410460" y="8450071"/>
            <a:ext cx="81915" cy="132080"/>
          </a:xfrm>
          <a:prstGeom prst="rect">
            <a:avLst/>
          </a:prstGeom>
        </p:spPr>
        <p:txBody>
          <a:bodyPr wrap="square" lIns="0" tIns="12065" rIns="0" bIns="0" rtlCol="0" vert="horz">
            <a:spAutoFit/>
          </a:bodyPr>
          <a:lstStyle/>
          <a:p>
            <a:pPr marL="12700">
              <a:lnSpc>
                <a:spcPct val="100000"/>
              </a:lnSpc>
              <a:spcBef>
                <a:spcPts val="95"/>
              </a:spcBef>
            </a:pPr>
            <a:r>
              <a:rPr dirty="0" sz="700" spc="-305">
                <a:latin typeface="Cambria Math"/>
                <a:cs typeface="Cambria Math"/>
              </a:rPr>
              <a:t>𝑝𝑝</a:t>
            </a:r>
            <a:endParaRPr sz="700">
              <a:latin typeface="Cambria Math"/>
              <a:cs typeface="Cambria Math"/>
            </a:endParaRPr>
          </a:p>
        </p:txBody>
      </p:sp>
      <p:sp>
        <p:nvSpPr>
          <p:cNvPr id="73" name="object 73"/>
          <p:cNvSpPr/>
          <p:nvPr/>
        </p:nvSpPr>
        <p:spPr>
          <a:xfrm>
            <a:off x="1914144" y="8404097"/>
            <a:ext cx="970915" cy="0"/>
          </a:xfrm>
          <a:custGeom>
            <a:avLst/>
            <a:gdLst/>
            <a:ahLst/>
            <a:cxnLst/>
            <a:rect l="l" t="t" r="r" b="b"/>
            <a:pathLst>
              <a:path w="970914" h="0">
                <a:moveTo>
                  <a:pt x="0" y="0"/>
                </a:moveTo>
                <a:lnTo>
                  <a:pt x="970788" y="0"/>
                </a:lnTo>
              </a:path>
            </a:pathLst>
          </a:custGeom>
          <a:ln w="7619">
            <a:solidFill>
              <a:srgbClr val="000000"/>
            </a:solidFill>
          </a:ln>
        </p:spPr>
        <p:txBody>
          <a:bodyPr wrap="square" lIns="0" tIns="0" rIns="0" bIns="0" rtlCol="0"/>
          <a:lstStyle/>
          <a:p/>
        </p:txBody>
      </p:sp>
      <p:sp>
        <p:nvSpPr>
          <p:cNvPr id="74" name="object 74"/>
          <p:cNvSpPr txBox="1"/>
          <p:nvPr/>
        </p:nvSpPr>
        <p:spPr>
          <a:xfrm>
            <a:off x="2907283" y="8300719"/>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75" name="object 75"/>
          <p:cNvSpPr txBox="1"/>
          <p:nvPr/>
        </p:nvSpPr>
        <p:spPr>
          <a:xfrm>
            <a:off x="3572403" y="8386102"/>
            <a:ext cx="982344"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82">
                <a:latin typeface="Cambria Math"/>
                <a:cs typeface="Cambria Math"/>
              </a:rPr>
              <a:t>(</a:t>
            </a:r>
            <a:r>
              <a:rPr dirty="0" sz="1000" spc="-55">
                <a:latin typeface="Cambria Math"/>
                <a:cs typeface="Cambria Math"/>
              </a:rPr>
              <a:t>2</a:t>
            </a:r>
            <a:r>
              <a:rPr dirty="0" baseline="2777" sz="1500" spc="-82">
                <a:latin typeface="Cambria Math"/>
                <a:cs typeface="Cambria Math"/>
              </a:rPr>
              <a:t>)(</a:t>
            </a:r>
            <a:r>
              <a:rPr dirty="0" sz="1000" spc="-55">
                <a:latin typeface="Cambria Math"/>
                <a:cs typeface="Cambria Math"/>
              </a:rPr>
              <a:t>72018.4𝑠𝑠𝑠𝑠</a:t>
            </a:r>
            <a:r>
              <a:rPr dirty="0" baseline="23809" sz="1050" spc="-82">
                <a:latin typeface="Cambria Math"/>
                <a:cs typeface="Cambria Math"/>
              </a:rPr>
              <a:t>4</a:t>
            </a:r>
            <a:r>
              <a:rPr dirty="0" baseline="2777" sz="1500" spc="-82">
                <a:latin typeface="Cambria Math"/>
                <a:cs typeface="Cambria Math"/>
              </a:rPr>
              <a:t>)</a:t>
            </a:r>
            <a:endParaRPr baseline="2777" sz="1500">
              <a:latin typeface="Cambria Math"/>
              <a:cs typeface="Cambria Math"/>
            </a:endParaRPr>
          </a:p>
        </p:txBody>
      </p:sp>
      <p:sp>
        <p:nvSpPr>
          <p:cNvPr id="76" name="object 76"/>
          <p:cNvSpPr/>
          <p:nvPr/>
        </p:nvSpPr>
        <p:spPr>
          <a:xfrm>
            <a:off x="3051048" y="8404097"/>
            <a:ext cx="2025650" cy="0"/>
          </a:xfrm>
          <a:custGeom>
            <a:avLst/>
            <a:gdLst/>
            <a:ahLst/>
            <a:cxnLst/>
            <a:rect l="l" t="t" r="r" b="b"/>
            <a:pathLst>
              <a:path w="2025650" h="0">
                <a:moveTo>
                  <a:pt x="0" y="0"/>
                </a:moveTo>
                <a:lnTo>
                  <a:pt x="2025396" y="0"/>
                </a:lnTo>
              </a:path>
            </a:pathLst>
          </a:custGeom>
          <a:ln w="7619">
            <a:solidFill>
              <a:srgbClr val="000000"/>
            </a:solidFill>
          </a:ln>
        </p:spPr>
        <p:txBody>
          <a:bodyPr wrap="square" lIns="0" tIns="0" rIns="0" bIns="0" rtlCol="0"/>
          <a:lstStyle/>
          <a:p/>
        </p:txBody>
      </p:sp>
      <p:sp>
        <p:nvSpPr>
          <p:cNvPr id="77" name="object 77"/>
          <p:cNvSpPr txBox="1"/>
          <p:nvPr/>
        </p:nvSpPr>
        <p:spPr>
          <a:xfrm>
            <a:off x="1863331" y="8203194"/>
            <a:ext cx="3587115" cy="177800"/>
          </a:xfrm>
          <a:prstGeom prst="rect">
            <a:avLst/>
          </a:prstGeom>
        </p:spPr>
        <p:txBody>
          <a:bodyPr wrap="square" lIns="0" tIns="12065" rIns="0" bIns="0" rtlCol="0" vert="horz">
            <a:spAutoFit/>
          </a:bodyPr>
          <a:lstStyle/>
          <a:p>
            <a:pPr marL="50800">
              <a:lnSpc>
                <a:spcPct val="100000"/>
              </a:lnSpc>
              <a:spcBef>
                <a:spcPts val="95"/>
              </a:spcBef>
              <a:tabLst>
                <a:tab pos="1187450" algn="l"/>
              </a:tabLst>
            </a:pPr>
            <a:r>
              <a:rPr dirty="0" baseline="2777" sz="1500" spc="-367">
                <a:latin typeface="Cambria Math"/>
                <a:cs typeface="Cambria Math"/>
              </a:rPr>
              <a:t>(</a:t>
            </a:r>
            <a:r>
              <a:rPr dirty="0" sz="1000" spc="-245">
                <a:latin typeface="Cambria Math"/>
                <a:cs typeface="Cambria Math"/>
              </a:rPr>
              <a:t>𝐼𝐼𝑀𝑀</a:t>
            </a:r>
            <a:r>
              <a:rPr dirty="0" baseline="2777" sz="1500" spc="-367">
                <a:latin typeface="Cambria Math"/>
                <a:cs typeface="Cambria Math"/>
              </a:rPr>
              <a:t>)</a:t>
            </a:r>
            <a:r>
              <a:rPr dirty="0" sz="1000" spc="-245">
                <a:latin typeface="Cambria Math"/>
                <a:cs typeface="Cambria Math"/>
              </a:rPr>
              <a:t>�𝑀𝑀</a:t>
            </a:r>
            <a:r>
              <a:rPr dirty="0" baseline="-15873" sz="1050" spc="-367">
                <a:latin typeface="Cambria Math"/>
                <a:cs typeface="Cambria Math"/>
              </a:rPr>
              <a:t>𝑔𝑔</a:t>
            </a:r>
            <a:r>
              <a:rPr dirty="0" sz="1000" spc="-245">
                <a:latin typeface="Cambria Math"/>
                <a:cs typeface="Cambria Math"/>
              </a:rPr>
              <a:t>�𝜃𝜃</a:t>
            </a:r>
            <a:r>
              <a:rPr dirty="0" baseline="-15873" sz="1050" spc="-367">
                <a:latin typeface="Cambria Math"/>
                <a:cs typeface="Cambria Math"/>
              </a:rPr>
              <a:t>𝑒𝑒𝑒𝑒</a:t>
            </a:r>
            <a:r>
              <a:rPr dirty="0" baseline="-15873" sz="1050" spc="-120">
                <a:latin typeface="Cambria Math"/>
                <a:cs typeface="Cambria Math"/>
              </a:rPr>
              <a:t> </a:t>
            </a:r>
            <a:r>
              <a:rPr dirty="0" sz="1000" spc="-265">
                <a:latin typeface="Cambria Math"/>
                <a:cs typeface="Cambria Math"/>
              </a:rPr>
              <a:t>𝐻𝐻</a:t>
            </a:r>
            <a:r>
              <a:rPr dirty="0" baseline="-15873" sz="1050" spc="-397">
                <a:latin typeface="Cambria Math"/>
                <a:cs typeface="Cambria Math"/>
              </a:rPr>
              <a:t>𝑑𝑑𝑔𝑔𝑑𝑑	</a:t>
            </a:r>
            <a:r>
              <a:rPr dirty="0" baseline="2777" sz="1500" spc="-60">
                <a:latin typeface="Cambria Math"/>
                <a:cs typeface="Cambria Math"/>
              </a:rPr>
              <a:t>(</a:t>
            </a:r>
            <a:r>
              <a:rPr dirty="0" sz="1000" spc="-40">
                <a:latin typeface="Cambria Math"/>
                <a:cs typeface="Cambria Math"/>
              </a:rPr>
              <a:t>1.0</a:t>
            </a:r>
            <a:r>
              <a:rPr dirty="0" baseline="2777" sz="1500" spc="-60">
                <a:latin typeface="Cambria Math"/>
                <a:cs typeface="Cambria Math"/>
              </a:rPr>
              <a:t>)(</a:t>
            </a:r>
            <a:r>
              <a:rPr dirty="0" sz="1000" spc="-40">
                <a:latin typeface="Cambria Math"/>
                <a:cs typeface="Cambria Math"/>
              </a:rPr>
              <a:t>2195.02𝑘𝑘 </a:t>
            </a:r>
            <a:r>
              <a:rPr dirty="0" sz="1000" spc="-5">
                <a:latin typeface="Cambria Math"/>
                <a:cs typeface="Cambria Math"/>
              </a:rPr>
              <a:t>∙ </a:t>
            </a:r>
            <a:r>
              <a:rPr dirty="0" sz="1000" spc="-100">
                <a:latin typeface="Cambria Math"/>
                <a:cs typeface="Cambria Math"/>
              </a:rPr>
              <a:t>𝑓𝑓𝑓𝑓</a:t>
            </a:r>
            <a:r>
              <a:rPr dirty="0" baseline="2777" sz="1500" spc="-150">
                <a:latin typeface="Cambria Math"/>
                <a:cs typeface="Cambria Math"/>
              </a:rPr>
              <a:t>)(</a:t>
            </a:r>
            <a:r>
              <a:rPr dirty="0" sz="1000" spc="-100">
                <a:latin typeface="Cambria Math"/>
                <a:cs typeface="Cambria Math"/>
              </a:rPr>
              <a:t>0.04668</a:t>
            </a:r>
            <a:r>
              <a:rPr dirty="0" baseline="2777" sz="1500" spc="-150">
                <a:latin typeface="Cambria Math"/>
                <a:cs typeface="Cambria Math"/>
              </a:rPr>
              <a:t>)(</a:t>
            </a:r>
            <a:r>
              <a:rPr dirty="0" sz="1000" spc="-100">
                <a:latin typeface="Cambria Math"/>
                <a:cs typeface="Cambria Math"/>
              </a:rPr>
              <a:t>49𝑠𝑠𝑠𝑠</a:t>
            </a:r>
            <a:r>
              <a:rPr dirty="0" baseline="2777" sz="1500" spc="-150">
                <a:latin typeface="Cambria Math"/>
                <a:cs typeface="Cambria Math"/>
              </a:rPr>
              <a:t>)</a:t>
            </a:r>
            <a:r>
              <a:rPr dirty="0" baseline="2777" sz="1500" spc="-82">
                <a:latin typeface="Cambria Math"/>
                <a:cs typeface="Cambria Math"/>
              </a:rPr>
              <a:t> </a:t>
            </a:r>
            <a:r>
              <a:rPr dirty="0" sz="1000" spc="-165">
                <a:latin typeface="Cambria Math"/>
                <a:cs typeface="Cambria Math"/>
              </a:rPr>
              <a:t>12𝑠𝑠𝑠𝑠</a:t>
            </a:r>
            <a:endParaRPr sz="1000">
              <a:latin typeface="Cambria Math"/>
              <a:cs typeface="Cambria Math"/>
            </a:endParaRPr>
          </a:p>
        </p:txBody>
      </p:sp>
      <p:sp>
        <p:nvSpPr>
          <p:cNvPr id="78" name="object 78"/>
          <p:cNvSpPr/>
          <p:nvPr/>
        </p:nvSpPr>
        <p:spPr>
          <a:xfrm>
            <a:off x="5160264" y="8404097"/>
            <a:ext cx="256540" cy="0"/>
          </a:xfrm>
          <a:custGeom>
            <a:avLst/>
            <a:gdLst/>
            <a:ahLst/>
            <a:cxnLst/>
            <a:rect l="l" t="t" r="r" b="b"/>
            <a:pathLst>
              <a:path w="256539" h="0">
                <a:moveTo>
                  <a:pt x="0" y="0"/>
                </a:moveTo>
                <a:lnTo>
                  <a:pt x="256032" y="0"/>
                </a:lnTo>
              </a:path>
            </a:pathLst>
          </a:custGeom>
          <a:ln w="7619">
            <a:solidFill>
              <a:srgbClr val="000000"/>
            </a:solidFill>
          </a:ln>
        </p:spPr>
        <p:txBody>
          <a:bodyPr wrap="square" lIns="0" tIns="0" rIns="0" bIns="0" rtlCol="0"/>
          <a:lstStyle/>
          <a:p/>
        </p:txBody>
      </p:sp>
      <p:sp>
        <p:nvSpPr>
          <p:cNvPr id="79" name="object 79"/>
          <p:cNvSpPr txBox="1"/>
          <p:nvPr/>
        </p:nvSpPr>
        <p:spPr>
          <a:xfrm>
            <a:off x="5083555" y="8300719"/>
            <a:ext cx="1075690" cy="262890"/>
          </a:xfrm>
          <a:prstGeom prst="rect">
            <a:avLst/>
          </a:prstGeom>
        </p:spPr>
        <p:txBody>
          <a:bodyPr wrap="square" lIns="0" tIns="12065" rIns="0" bIns="0" rtlCol="0" vert="horz">
            <a:spAutoFit/>
          </a:bodyPr>
          <a:lstStyle/>
          <a:p>
            <a:pPr marL="12700">
              <a:lnSpc>
                <a:spcPts val="935"/>
              </a:lnSpc>
              <a:spcBef>
                <a:spcPts val="95"/>
              </a:spcBef>
              <a:tabLst>
                <a:tab pos="332105" algn="l"/>
              </a:tabLst>
            </a:pPr>
            <a:r>
              <a:rPr dirty="0" sz="1000" spc="-254">
                <a:latin typeface="Cambria Math"/>
                <a:cs typeface="Cambria Math"/>
              </a:rPr>
              <a:t>�	�</a:t>
            </a:r>
            <a:r>
              <a:rPr dirty="0" sz="1000" spc="40">
                <a:latin typeface="Cambria Math"/>
                <a:cs typeface="Cambria Math"/>
              </a:rPr>
              <a:t> </a:t>
            </a:r>
            <a:r>
              <a:rPr dirty="0" sz="1000" spc="-5">
                <a:latin typeface="Cambria Math"/>
                <a:cs typeface="Cambria Math"/>
              </a:rPr>
              <a:t>= 0.418  </a:t>
            </a:r>
            <a:r>
              <a:rPr dirty="0" sz="1000" spc="-385">
                <a:latin typeface="Cambria Math"/>
                <a:cs typeface="Cambria Math"/>
              </a:rPr>
              <a:t>𝑘𝑘𝑠𝑠𝑠𝑠</a:t>
            </a:r>
            <a:endParaRPr sz="1000">
              <a:latin typeface="Cambria Math"/>
              <a:cs typeface="Cambria Math"/>
            </a:endParaRPr>
          </a:p>
          <a:p>
            <a:pPr marL="106680">
              <a:lnSpc>
                <a:spcPts val="935"/>
              </a:lnSpc>
            </a:pPr>
            <a:r>
              <a:rPr dirty="0" sz="1000" spc="-254">
                <a:latin typeface="Cambria Math"/>
                <a:cs typeface="Cambria Math"/>
              </a:rPr>
              <a:t>1𝑓𝑓𝑓𝑓</a:t>
            </a:r>
            <a:endParaRPr sz="1000">
              <a:latin typeface="Cambria Math"/>
              <a:cs typeface="Cambria Math"/>
            </a:endParaRPr>
          </a:p>
        </p:txBody>
      </p:sp>
      <p:sp>
        <p:nvSpPr>
          <p:cNvPr id="81" name="object 81"/>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48</a:t>
            </a:r>
          </a:p>
        </p:txBody>
      </p:sp>
      <p:sp>
        <p:nvSpPr>
          <p:cNvPr id="80" name="object 80"/>
          <p:cNvSpPr txBox="1"/>
          <p:nvPr/>
        </p:nvSpPr>
        <p:spPr>
          <a:xfrm>
            <a:off x="673100" y="8623807"/>
            <a:ext cx="119380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Bottom right flange</a:t>
            </a:r>
            <a:r>
              <a:rPr dirty="0" sz="1000" spc="-25">
                <a:latin typeface="Times New Roman"/>
                <a:cs typeface="Times New Roman"/>
              </a:rPr>
              <a:t> </a:t>
            </a:r>
            <a:r>
              <a:rPr dirty="0" sz="1000" spc="-10">
                <a:latin typeface="Times New Roman"/>
                <a:cs typeface="Times New Roman"/>
              </a:rPr>
              <a:t>tip</a:t>
            </a:r>
            <a:endParaRPr sz="1000">
              <a:latin typeface="Times New Roman"/>
              <a:cs typeface="Times New Roman"/>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1726716" y="907813"/>
            <a:ext cx="1036955"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367">
                <a:latin typeface="Cambria Math"/>
                <a:cs typeface="Cambria Math"/>
              </a:rPr>
              <a:t>(</a:t>
            </a:r>
            <a:r>
              <a:rPr dirty="0" sz="1000" spc="-245">
                <a:latin typeface="Cambria Math"/>
                <a:cs typeface="Cambria Math"/>
              </a:rPr>
              <a:t>𝐼𝐼𝑀𝑀</a:t>
            </a:r>
            <a:r>
              <a:rPr dirty="0" baseline="2777" sz="1500" spc="-367">
                <a:latin typeface="Cambria Math"/>
                <a:cs typeface="Cambria Math"/>
              </a:rPr>
              <a:t>)</a:t>
            </a:r>
            <a:r>
              <a:rPr dirty="0" sz="1000" spc="-245">
                <a:latin typeface="Cambria Math"/>
                <a:cs typeface="Cambria Math"/>
              </a:rPr>
              <a:t>�𝑀𝑀</a:t>
            </a:r>
            <a:r>
              <a:rPr dirty="0" baseline="-15873" sz="1050" spc="-367">
                <a:latin typeface="Cambria Math"/>
                <a:cs typeface="Cambria Math"/>
              </a:rPr>
              <a:t>𝑔𝑔</a:t>
            </a:r>
            <a:r>
              <a:rPr dirty="0" sz="1000" spc="-245">
                <a:latin typeface="Cambria Math"/>
                <a:cs typeface="Cambria Math"/>
              </a:rPr>
              <a:t>�𝜃𝜃</a:t>
            </a:r>
            <a:r>
              <a:rPr dirty="0" baseline="-15873" sz="1050" spc="-367">
                <a:latin typeface="Cambria Math"/>
                <a:cs typeface="Cambria Math"/>
              </a:rPr>
              <a:t>𝑒𝑒𝑒𝑒</a:t>
            </a:r>
            <a:r>
              <a:rPr dirty="0" baseline="-15873" sz="1050" spc="-195">
                <a:latin typeface="Cambria Math"/>
                <a:cs typeface="Cambria Math"/>
              </a:rPr>
              <a:t> </a:t>
            </a:r>
            <a:r>
              <a:rPr dirty="0" sz="1000" spc="-250">
                <a:latin typeface="Cambria Math"/>
                <a:cs typeface="Cambria Math"/>
              </a:rPr>
              <a:t>𝐻𝐻</a:t>
            </a:r>
            <a:r>
              <a:rPr dirty="0" baseline="-15873" sz="1050" spc="-375">
                <a:latin typeface="Cambria Math"/>
                <a:cs typeface="Cambria Math"/>
              </a:rPr>
              <a:t>𝑠𝑠𝑔𝑔𝑑𝑑</a:t>
            </a:r>
            <a:endParaRPr baseline="-15873" sz="1050">
              <a:latin typeface="Cambria Math"/>
              <a:cs typeface="Cambria Math"/>
            </a:endParaRPr>
          </a:p>
        </p:txBody>
      </p:sp>
      <p:sp>
        <p:nvSpPr>
          <p:cNvPr id="4" name="object 4"/>
          <p:cNvSpPr txBox="1"/>
          <p:nvPr/>
        </p:nvSpPr>
        <p:spPr>
          <a:xfrm>
            <a:off x="2258060" y="1156208"/>
            <a:ext cx="81915" cy="132080"/>
          </a:xfrm>
          <a:prstGeom prst="rect">
            <a:avLst/>
          </a:prstGeom>
        </p:spPr>
        <p:txBody>
          <a:bodyPr wrap="square" lIns="0" tIns="12065" rIns="0" bIns="0" rtlCol="0" vert="horz">
            <a:spAutoFit/>
          </a:bodyPr>
          <a:lstStyle/>
          <a:p>
            <a:pPr marL="12700">
              <a:lnSpc>
                <a:spcPct val="100000"/>
              </a:lnSpc>
              <a:spcBef>
                <a:spcPts val="95"/>
              </a:spcBef>
            </a:pPr>
            <a:r>
              <a:rPr dirty="0" sz="700" spc="-305">
                <a:latin typeface="Cambria Math"/>
                <a:cs typeface="Cambria Math"/>
              </a:rPr>
              <a:t>𝑝𝑝</a:t>
            </a:r>
            <a:endParaRPr sz="700">
              <a:latin typeface="Cambria Math"/>
              <a:cs typeface="Cambria Math"/>
            </a:endParaRPr>
          </a:p>
        </p:txBody>
      </p:sp>
      <p:sp>
        <p:nvSpPr>
          <p:cNvPr id="5" name="object 5"/>
          <p:cNvSpPr/>
          <p:nvPr/>
        </p:nvSpPr>
        <p:spPr>
          <a:xfrm>
            <a:off x="1764792" y="1110233"/>
            <a:ext cx="969644" cy="0"/>
          </a:xfrm>
          <a:custGeom>
            <a:avLst/>
            <a:gdLst/>
            <a:ahLst/>
            <a:cxnLst/>
            <a:rect l="l" t="t" r="r" b="b"/>
            <a:pathLst>
              <a:path w="969644" h="0">
                <a:moveTo>
                  <a:pt x="0" y="0"/>
                </a:moveTo>
                <a:lnTo>
                  <a:pt x="969263" y="0"/>
                </a:lnTo>
              </a:path>
            </a:pathLst>
          </a:custGeom>
          <a:ln w="7620">
            <a:solidFill>
              <a:srgbClr val="000000"/>
            </a:solidFill>
          </a:ln>
        </p:spPr>
        <p:txBody>
          <a:bodyPr wrap="square" lIns="0" tIns="0" rIns="0" bIns="0" rtlCol="0"/>
          <a:lstStyle/>
          <a:p/>
        </p:txBody>
      </p:sp>
      <p:sp>
        <p:nvSpPr>
          <p:cNvPr id="6" name="object 6"/>
          <p:cNvSpPr txBox="1"/>
          <p:nvPr/>
        </p:nvSpPr>
        <p:spPr>
          <a:xfrm>
            <a:off x="1273555" y="1006855"/>
            <a:ext cx="1757680" cy="177800"/>
          </a:xfrm>
          <a:prstGeom prst="rect">
            <a:avLst/>
          </a:prstGeom>
        </p:spPr>
        <p:txBody>
          <a:bodyPr wrap="square" lIns="0" tIns="12065" rIns="0" bIns="0" rtlCol="0" vert="horz">
            <a:spAutoFit/>
          </a:bodyPr>
          <a:lstStyle/>
          <a:p>
            <a:pPr marL="50800">
              <a:lnSpc>
                <a:spcPct val="100000"/>
              </a:lnSpc>
              <a:spcBef>
                <a:spcPts val="95"/>
              </a:spcBef>
              <a:tabLst>
                <a:tab pos="1495425" algn="l"/>
              </a:tabLst>
            </a:pPr>
            <a:r>
              <a:rPr dirty="0" sz="1000" spc="-265">
                <a:latin typeface="Cambria Math"/>
                <a:cs typeface="Cambria Math"/>
              </a:rPr>
              <a:t>𝑓𝑓</a:t>
            </a:r>
            <a:r>
              <a:rPr dirty="0" baseline="-15873" sz="1050" spc="-397">
                <a:latin typeface="Cambria Math"/>
                <a:cs typeface="Cambria Math"/>
              </a:rPr>
              <a:t>𝑠𝑠𝑔𝑔</a:t>
            </a:r>
            <a:r>
              <a:rPr dirty="0" baseline="-15873" sz="1050" spc="277">
                <a:latin typeface="Cambria Math"/>
                <a:cs typeface="Cambria Math"/>
              </a:rPr>
              <a:t> </a:t>
            </a:r>
            <a:r>
              <a:rPr dirty="0" sz="1000" spc="-5">
                <a:latin typeface="Cambria Math"/>
                <a:cs typeface="Cambria Math"/>
              </a:rPr>
              <a:t>=</a:t>
            </a:r>
            <a:r>
              <a:rPr dirty="0" sz="1000" spc="60">
                <a:latin typeface="Cambria Math"/>
                <a:cs typeface="Cambria Math"/>
              </a:rPr>
              <a:t> </a:t>
            </a:r>
            <a:r>
              <a:rPr dirty="0" sz="1000" spc="-5">
                <a:latin typeface="Cambria Math"/>
                <a:cs typeface="Cambria Math"/>
              </a:rPr>
              <a:t>−	=</a:t>
            </a:r>
            <a:r>
              <a:rPr dirty="0" sz="1000" spc="1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7" name="object 7"/>
          <p:cNvSpPr txBox="1"/>
          <p:nvPr/>
        </p:nvSpPr>
        <p:spPr>
          <a:xfrm>
            <a:off x="2122932" y="1092200"/>
            <a:ext cx="2526665" cy="177800"/>
          </a:xfrm>
          <a:prstGeom prst="rect">
            <a:avLst/>
          </a:prstGeom>
        </p:spPr>
        <p:txBody>
          <a:bodyPr wrap="square" lIns="0" tIns="12065" rIns="0" bIns="0" rtlCol="0" vert="horz">
            <a:spAutoFit/>
          </a:bodyPr>
          <a:lstStyle/>
          <a:p>
            <a:pPr marL="38100">
              <a:lnSpc>
                <a:spcPct val="100000"/>
              </a:lnSpc>
              <a:spcBef>
                <a:spcPts val="95"/>
              </a:spcBef>
              <a:tabLst>
                <a:tab pos="1569720" algn="l"/>
              </a:tabLst>
            </a:pPr>
            <a:r>
              <a:rPr dirty="0" sz="1000" spc="-130">
                <a:latin typeface="Cambria Math"/>
                <a:cs typeface="Cambria Math"/>
              </a:rPr>
              <a:t>2𝐼𝐼	</a:t>
            </a:r>
            <a:r>
              <a:rPr dirty="0" baseline="2777" sz="1500" spc="-82">
                <a:latin typeface="Cambria Math"/>
                <a:cs typeface="Cambria Math"/>
              </a:rPr>
              <a:t>(</a:t>
            </a:r>
            <a:r>
              <a:rPr dirty="0" sz="1000" spc="-55">
                <a:latin typeface="Cambria Math"/>
                <a:cs typeface="Cambria Math"/>
              </a:rPr>
              <a:t>2</a:t>
            </a:r>
            <a:r>
              <a:rPr dirty="0" baseline="2777" sz="1500" spc="-82">
                <a:latin typeface="Cambria Math"/>
                <a:cs typeface="Cambria Math"/>
              </a:rPr>
              <a:t>)(</a:t>
            </a:r>
            <a:r>
              <a:rPr dirty="0" sz="1000" spc="-55">
                <a:latin typeface="Cambria Math"/>
                <a:cs typeface="Cambria Math"/>
              </a:rPr>
              <a:t>72018.4𝑠𝑠𝑠𝑠</a:t>
            </a:r>
            <a:r>
              <a:rPr dirty="0" baseline="23809" sz="1050" spc="-82">
                <a:latin typeface="Cambria Math"/>
                <a:cs typeface="Cambria Math"/>
              </a:rPr>
              <a:t>4</a:t>
            </a:r>
            <a:r>
              <a:rPr dirty="0" baseline="2777" sz="1500" spc="-82">
                <a:latin typeface="Cambria Math"/>
                <a:cs typeface="Cambria Math"/>
              </a:rPr>
              <a:t>)</a:t>
            </a:r>
            <a:endParaRPr baseline="2777" sz="1500">
              <a:latin typeface="Cambria Math"/>
              <a:cs typeface="Cambria Math"/>
            </a:endParaRPr>
          </a:p>
        </p:txBody>
      </p:sp>
      <p:sp>
        <p:nvSpPr>
          <p:cNvPr id="8" name="object 8"/>
          <p:cNvSpPr/>
          <p:nvPr/>
        </p:nvSpPr>
        <p:spPr>
          <a:xfrm>
            <a:off x="3014472" y="1110233"/>
            <a:ext cx="2261870" cy="0"/>
          </a:xfrm>
          <a:custGeom>
            <a:avLst/>
            <a:gdLst/>
            <a:ahLst/>
            <a:cxnLst/>
            <a:rect l="l" t="t" r="r" b="b"/>
            <a:pathLst>
              <a:path w="2261870" h="0">
                <a:moveTo>
                  <a:pt x="0" y="0"/>
                </a:moveTo>
                <a:lnTo>
                  <a:pt x="2261616" y="0"/>
                </a:lnTo>
              </a:path>
            </a:pathLst>
          </a:custGeom>
          <a:ln w="7620">
            <a:solidFill>
              <a:srgbClr val="000000"/>
            </a:solidFill>
          </a:ln>
        </p:spPr>
        <p:txBody>
          <a:bodyPr wrap="square" lIns="0" tIns="0" rIns="0" bIns="0" rtlCol="0"/>
          <a:lstStyle/>
          <a:p/>
        </p:txBody>
      </p:sp>
      <p:sp>
        <p:nvSpPr>
          <p:cNvPr id="9" name="object 9"/>
          <p:cNvSpPr txBox="1"/>
          <p:nvPr/>
        </p:nvSpPr>
        <p:spPr>
          <a:xfrm>
            <a:off x="3001802" y="909330"/>
            <a:ext cx="2624455"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60">
                <a:latin typeface="Cambria Math"/>
                <a:cs typeface="Cambria Math"/>
              </a:rPr>
              <a:t>(</a:t>
            </a:r>
            <a:r>
              <a:rPr dirty="0" sz="1000" spc="-40">
                <a:latin typeface="Cambria Math"/>
                <a:cs typeface="Cambria Math"/>
              </a:rPr>
              <a:t>1.0</a:t>
            </a:r>
            <a:r>
              <a:rPr dirty="0" baseline="2777" sz="1500" spc="-60">
                <a:latin typeface="Cambria Math"/>
                <a:cs typeface="Cambria Math"/>
              </a:rPr>
              <a:t>)(</a:t>
            </a:r>
            <a:r>
              <a:rPr dirty="0" sz="1000" spc="-40">
                <a:latin typeface="Cambria Math"/>
                <a:cs typeface="Cambria Math"/>
              </a:rPr>
              <a:t>2195.02𝑘𝑘 </a:t>
            </a:r>
            <a:r>
              <a:rPr dirty="0" sz="1000" spc="-5">
                <a:latin typeface="Cambria Math"/>
                <a:cs typeface="Cambria Math"/>
              </a:rPr>
              <a:t>∙ </a:t>
            </a:r>
            <a:r>
              <a:rPr dirty="0" sz="1000" spc="-90">
                <a:latin typeface="Cambria Math"/>
                <a:cs typeface="Cambria Math"/>
              </a:rPr>
              <a:t>𝑓𝑓𝑓𝑓</a:t>
            </a:r>
            <a:r>
              <a:rPr dirty="0" baseline="2777" sz="1500" spc="-135">
                <a:latin typeface="Cambria Math"/>
                <a:cs typeface="Cambria Math"/>
              </a:rPr>
              <a:t>)(</a:t>
            </a:r>
            <a:r>
              <a:rPr dirty="0" sz="1000" spc="-90">
                <a:latin typeface="Cambria Math"/>
                <a:cs typeface="Cambria Math"/>
              </a:rPr>
              <a:t>0.04668</a:t>
            </a:r>
            <a:r>
              <a:rPr dirty="0" baseline="2777" sz="1500" spc="-135">
                <a:latin typeface="Cambria Math"/>
                <a:cs typeface="Cambria Math"/>
              </a:rPr>
              <a:t>)(</a:t>
            </a:r>
            <a:r>
              <a:rPr dirty="0" sz="1000" spc="-90">
                <a:latin typeface="Cambria Math"/>
                <a:cs typeface="Cambria Math"/>
              </a:rPr>
              <a:t>38.375𝑠𝑠𝑠𝑠</a:t>
            </a:r>
            <a:r>
              <a:rPr dirty="0" baseline="2777" sz="1500" spc="-135">
                <a:latin typeface="Cambria Math"/>
                <a:cs typeface="Cambria Math"/>
              </a:rPr>
              <a:t>)</a:t>
            </a:r>
            <a:r>
              <a:rPr dirty="0" baseline="2777" sz="1500" spc="7">
                <a:latin typeface="Cambria Math"/>
                <a:cs typeface="Cambria Math"/>
              </a:rPr>
              <a:t> </a:t>
            </a:r>
            <a:r>
              <a:rPr dirty="0" sz="1000" spc="-165">
                <a:latin typeface="Cambria Math"/>
                <a:cs typeface="Cambria Math"/>
              </a:rPr>
              <a:t>12𝑠𝑠𝑠𝑠</a:t>
            </a:r>
            <a:endParaRPr sz="1000">
              <a:latin typeface="Cambria Math"/>
              <a:cs typeface="Cambria Math"/>
            </a:endParaRPr>
          </a:p>
        </p:txBody>
      </p:sp>
      <p:sp>
        <p:nvSpPr>
          <p:cNvPr id="10" name="object 10"/>
          <p:cNvSpPr/>
          <p:nvPr/>
        </p:nvSpPr>
        <p:spPr>
          <a:xfrm>
            <a:off x="5361432" y="1110233"/>
            <a:ext cx="256540" cy="0"/>
          </a:xfrm>
          <a:custGeom>
            <a:avLst/>
            <a:gdLst/>
            <a:ahLst/>
            <a:cxnLst/>
            <a:rect l="l" t="t" r="r" b="b"/>
            <a:pathLst>
              <a:path w="256539" h="0">
                <a:moveTo>
                  <a:pt x="0" y="0"/>
                </a:moveTo>
                <a:lnTo>
                  <a:pt x="256032" y="0"/>
                </a:lnTo>
              </a:path>
            </a:pathLst>
          </a:custGeom>
          <a:ln w="7620">
            <a:solidFill>
              <a:srgbClr val="000000"/>
            </a:solidFill>
          </a:ln>
        </p:spPr>
        <p:txBody>
          <a:bodyPr wrap="square" lIns="0" tIns="0" rIns="0" bIns="0" rtlCol="0"/>
          <a:lstStyle/>
          <a:p/>
        </p:txBody>
      </p:sp>
      <p:sp>
        <p:nvSpPr>
          <p:cNvPr id="11" name="object 11"/>
          <p:cNvSpPr txBox="1"/>
          <p:nvPr/>
        </p:nvSpPr>
        <p:spPr>
          <a:xfrm>
            <a:off x="5284723" y="1006855"/>
            <a:ext cx="1170305" cy="262890"/>
          </a:xfrm>
          <a:prstGeom prst="rect">
            <a:avLst/>
          </a:prstGeom>
        </p:spPr>
        <p:txBody>
          <a:bodyPr wrap="square" lIns="0" tIns="12065" rIns="0" bIns="0" rtlCol="0" vert="horz">
            <a:spAutoFit/>
          </a:bodyPr>
          <a:lstStyle/>
          <a:p>
            <a:pPr marL="12700">
              <a:lnSpc>
                <a:spcPts val="935"/>
              </a:lnSpc>
              <a:spcBef>
                <a:spcPts val="95"/>
              </a:spcBef>
              <a:tabLst>
                <a:tab pos="332105" algn="l"/>
              </a:tabLst>
            </a:pPr>
            <a:r>
              <a:rPr dirty="0" sz="1000" spc="-254">
                <a:latin typeface="Cambria Math"/>
                <a:cs typeface="Cambria Math"/>
              </a:rPr>
              <a:t>�	�</a:t>
            </a:r>
            <a:r>
              <a:rPr dirty="0" sz="1000" spc="40">
                <a:latin typeface="Cambria Math"/>
                <a:cs typeface="Cambria Math"/>
              </a:rPr>
              <a:t> </a:t>
            </a:r>
            <a:r>
              <a:rPr dirty="0" sz="1000" spc="-5">
                <a:latin typeface="Cambria Math"/>
                <a:cs typeface="Cambria Math"/>
              </a:rPr>
              <a:t>= −0.328  </a:t>
            </a:r>
            <a:r>
              <a:rPr dirty="0" sz="1000" spc="-385">
                <a:latin typeface="Cambria Math"/>
                <a:cs typeface="Cambria Math"/>
              </a:rPr>
              <a:t>𝑘𝑘𝑠𝑠𝑠𝑠</a:t>
            </a:r>
            <a:endParaRPr sz="1000">
              <a:latin typeface="Cambria Math"/>
              <a:cs typeface="Cambria Math"/>
            </a:endParaRPr>
          </a:p>
          <a:p>
            <a:pPr marL="106680">
              <a:lnSpc>
                <a:spcPts val="935"/>
              </a:lnSpc>
            </a:pPr>
            <a:r>
              <a:rPr dirty="0" sz="1000" spc="-254">
                <a:latin typeface="Cambria Math"/>
                <a:cs typeface="Cambria Math"/>
              </a:rPr>
              <a:t>1𝑓𝑓𝑓𝑓</a:t>
            </a:r>
            <a:endParaRPr sz="1000">
              <a:latin typeface="Cambria Math"/>
              <a:cs typeface="Cambria Math"/>
            </a:endParaRPr>
          </a:p>
        </p:txBody>
      </p:sp>
      <p:sp>
        <p:nvSpPr>
          <p:cNvPr id="12" name="object 12"/>
          <p:cNvSpPr txBox="1"/>
          <p:nvPr/>
        </p:nvSpPr>
        <p:spPr>
          <a:xfrm>
            <a:off x="647700" y="1369821"/>
            <a:ext cx="5099685" cy="637540"/>
          </a:xfrm>
          <a:prstGeom prst="rect">
            <a:avLst/>
          </a:prstGeom>
        </p:spPr>
        <p:txBody>
          <a:bodyPr wrap="square" lIns="0" tIns="47625" rIns="0" bIns="0" rtlCol="0" vert="horz">
            <a:spAutoFit/>
          </a:bodyPr>
          <a:lstStyle/>
          <a:p>
            <a:pPr marL="38100">
              <a:lnSpc>
                <a:spcPct val="100000"/>
              </a:lnSpc>
              <a:spcBef>
                <a:spcPts val="375"/>
              </a:spcBef>
            </a:pPr>
            <a:r>
              <a:rPr dirty="0" sz="1100">
                <a:latin typeface="Arial"/>
                <a:cs typeface="Arial"/>
              </a:rPr>
              <a:t>4.5.2.4.3 Factor </a:t>
            </a:r>
            <a:r>
              <a:rPr dirty="0" sz="1100" spc="-5">
                <a:latin typeface="Arial"/>
                <a:cs typeface="Arial"/>
              </a:rPr>
              <a:t>of Safety against</a:t>
            </a:r>
            <a:r>
              <a:rPr dirty="0" sz="1100" spc="-180">
                <a:latin typeface="Arial"/>
                <a:cs typeface="Arial"/>
              </a:rPr>
              <a:t> </a:t>
            </a:r>
            <a:r>
              <a:rPr dirty="0" sz="1100" spc="-5">
                <a:latin typeface="Arial"/>
                <a:cs typeface="Arial"/>
              </a:rPr>
              <a:t>Cracking</a:t>
            </a:r>
            <a:endParaRPr sz="1100">
              <a:latin typeface="Arial"/>
              <a:cs typeface="Arial"/>
            </a:endParaRPr>
          </a:p>
          <a:p>
            <a:pPr marL="38100">
              <a:lnSpc>
                <a:spcPct val="100000"/>
              </a:lnSpc>
              <a:spcBef>
                <a:spcPts val="245"/>
              </a:spcBef>
            </a:pPr>
            <a:r>
              <a:rPr dirty="0" sz="1000" spc="-5">
                <a:latin typeface="Times New Roman"/>
                <a:cs typeface="Times New Roman"/>
              </a:rPr>
              <a:t>Lateral cracking moment</a:t>
            </a:r>
            <a:endParaRPr sz="1000">
              <a:latin typeface="Times New Roman"/>
              <a:cs typeface="Times New Roman"/>
            </a:endParaRPr>
          </a:p>
          <a:p>
            <a:pPr marL="1409065">
              <a:lnSpc>
                <a:spcPct val="100000"/>
              </a:lnSpc>
              <a:spcBef>
                <a:spcPts val="575"/>
              </a:spcBef>
            </a:pPr>
            <a:r>
              <a:rPr dirty="0" sz="1000" spc="-254">
                <a:latin typeface="Cambria Math"/>
                <a:cs typeface="Cambria Math"/>
              </a:rPr>
              <a:t>𝑓𝑓</a:t>
            </a:r>
            <a:r>
              <a:rPr dirty="0" baseline="-15873" sz="1050" spc="-382">
                <a:latin typeface="Cambria Math"/>
                <a:cs typeface="Cambria Math"/>
              </a:rPr>
              <a:t>𝑔𝑔𝑔𝑔𝑔𝑔𝑒𝑒𝑐𝑐𝑑𝑑</a:t>
            </a:r>
            <a:r>
              <a:rPr dirty="0" baseline="-15873" sz="1050" spc="315">
                <a:latin typeface="Cambria Math"/>
                <a:cs typeface="Cambria Math"/>
              </a:rPr>
              <a:t> </a:t>
            </a:r>
            <a:r>
              <a:rPr dirty="0" sz="1000" spc="-5">
                <a:latin typeface="Cambria Math"/>
                <a:cs typeface="Cambria Math"/>
              </a:rPr>
              <a:t>= </a:t>
            </a:r>
            <a:r>
              <a:rPr dirty="0" sz="1000" spc="-270">
                <a:latin typeface="Cambria Math"/>
                <a:cs typeface="Cambria Math"/>
              </a:rPr>
              <a:t>𝑓𝑓</a:t>
            </a:r>
            <a:r>
              <a:rPr dirty="0" baseline="-15873" sz="1050" spc="-405">
                <a:latin typeface="Cambria Math"/>
                <a:cs typeface="Cambria Math"/>
              </a:rPr>
              <a:t>𝑑𝑑𝑠𝑠</a:t>
            </a:r>
            <a:r>
              <a:rPr dirty="0" baseline="-15873" sz="1050" spc="195">
                <a:latin typeface="Cambria Math"/>
                <a:cs typeface="Cambria Math"/>
              </a:rPr>
              <a:t> </a:t>
            </a:r>
            <a:r>
              <a:rPr dirty="0" sz="1000" spc="-5">
                <a:latin typeface="Cambria Math"/>
                <a:cs typeface="Cambria Math"/>
              </a:rPr>
              <a:t>+ </a:t>
            </a:r>
            <a:r>
              <a:rPr dirty="0" sz="1000" spc="-254">
                <a:latin typeface="Cambria Math"/>
                <a:cs typeface="Cambria Math"/>
              </a:rPr>
              <a:t>(𝐼𝐼𝑀𝑀)𝑓𝑓</a:t>
            </a:r>
            <a:r>
              <a:rPr dirty="0" baseline="-15873" sz="1050" spc="-382">
                <a:latin typeface="Cambria Math"/>
                <a:cs typeface="Cambria Math"/>
              </a:rPr>
              <a:t>𝑔𝑔</a:t>
            </a:r>
            <a:r>
              <a:rPr dirty="0" baseline="-15873" sz="1050" spc="262">
                <a:latin typeface="Cambria Math"/>
                <a:cs typeface="Cambria Math"/>
              </a:rPr>
              <a:t> </a:t>
            </a:r>
            <a:r>
              <a:rPr dirty="0" sz="1000" spc="-5">
                <a:latin typeface="Cambria Math"/>
                <a:cs typeface="Cambria Math"/>
              </a:rPr>
              <a:t>= </a:t>
            </a:r>
            <a:r>
              <a:rPr dirty="0" sz="1000" spc="-155">
                <a:latin typeface="Cambria Math"/>
                <a:cs typeface="Cambria Math"/>
              </a:rPr>
              <a:t>0.800𝑘𝑘𝑠𝑠𝑠𝑠 </a:t>
            </a:r>
            <a:r>
              <a:rPr dirty="0" sz="1000" spc="-5">
                <a:latin typeface="Cambria Math"/>
                <a:cs typeface="Cambria Math"/>
              </a:rPr>
              <a:t>+ </a:t>
            </a:r>
            <a:r>
              <a:rPr dirty="0" sz="1000" spc="-90">
                <a:latin typeface="Cambria Math"/>
                <a:cs typeface="Cambria Math"/>
              </a:rPr>
              <a:t>(1.0)(−1.375𝑘𝑘𝑠𝑠𝑠𝑠) </a:t>
            </a:r>
            <a:r>
              <a:rPr dirty="0" sz="1000" spc="-5">
                <a:latin typeface="Cambria Math"/>
                <a:cs typeface="Cambria Math"/>
              </a:rPr>
              <a:t>=</a:t>
            </a:r>
            <a:r>
              <a:rPr dirty="0" sz="1000" spc="70">
                <a:latin typeface="Cambria Math"/>
                <a:cs typeface="Cambria Math"/>
              </a:rPr>
              <a:t> </a:t>
            </a:r>
            <a:r>
              <a:rPr dirty="0" sz="1000" spc="-140">
                <a:latin typeface="Cambria Math"/>
                <a:cs typeface="Cambria Math"/>
              </a:rPr>
              <a:t>−0.575𝑘𝑘𝑠𝑠𝑠𝑠</a:t>
            </a:r>
            <a:endParaRPr sz="1000">
              <a:latin typeface="Cambria Math"/>
              <a:cs typeface="Cambria Math"/>
            </a:endParaRPr>
          </a:p>
        </p:txBody>
      </p:sp>
      <p:sp>
        <p:nvSpPr>
          <p:cNvPr id="13" name="object 13"/>
          <p:cNvSpPr txBox="1"/>
          <p:nvPr/>
        </p:nvSpPr>
        <p:spPr>
          <a:xfrm>
            <a:off x="1373055" y="2203195"/>
            <a:ext cx="407034"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27">
                <a:latin typeface="Cambria Math"/>
                <a:cs typeface="Cambria Math"/>
              </a:rPr>
              <a:t>𝑀𝑀</a:t>
            </a:r>
            <a:r>
              <a:rPr dirty="0" sz="700" spc="-285">
                <a:latin typeface="Cambria Math"/>
                <a:cs typeface="Cambria Math"/>
              </a:rPr>
              <a:t>𝑐𝑐𝑔𝑔</a:t>
            </a:r>
            <a:r>
              <a:rPr dirty="0" sz="700" spc="145">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14" name="object 14"/>
          <p:cNvSpPr txBox="1"/>
          <p:nvPr/>
        </p:nvSpPr>
        <p:spPr>
          <a:xfrm>
            <a:off x="1738871" y="2104136"/>
            <a:ext cx="925194" cy="177800"/>
          </a:xfrm>
          <a:prstGeom prst="rect">
            <a:avLst/>
          </a:prstGeom>
        </p:spPr>
        <p:txBody>
          <a:bodyPr wrap="square" lIns="0" tIns="12065" rIns="0" bIns="0" rtlCol="0" vert="horz">
            <a:spAutoFit/>
          </a:bodyPr>
          <a:lstStyle/>
          <a:p>
            <a:pPr marL="38100">
              <a:lnSpc>
                <a:spcPct val="100000"/>
              </a:lnSpc>
              <a:spcBef>
                <a:spcPts val="95"/>
              </a:spcBef>
            </a:pPr>
            <a:r>
              <a:rPr dirty="0" baseline="13888" sz="1500" spc="-427">
                <a:latin typeface="Cambria Math"/>
                <a:cs typeface="Cambria Math"/>
              </a:rPr>
              <a:t>(</a:t>
            </a:r>
            <a:r>
              <a:rPr dirty="0" baseline="11111" sz="1500" spc="-427">
                <a:latin typeface="Cambria Math"/>
                <a:cs typeface="Cambria Math"/>
              </a:rPr>
              <a:t>𝑓𝑓</a:t>
            </a:r>
            <a:r>
              <a:rPr dirty="0" sz="700" spc="-285">
                <a:latin typeface="Cambria Math"/>
                <a:cs typeface="Cambria Math"/>
              </a:rPr>
              <a:t>𝑔𝑔</a:t>
            </a:r>
            <a:r>
              <a:rPr dirty="0" sz="700" spc="114">
                <a:latin typeface="Cambria Math"/>
                <a:cs typeface="Cambria Math"/>
              </a:rPr>
              <a:t> </a:t>
            </a:r>
            <a:r>
              <a:rPr dirty="0" baseline="11111" sz="1500" spc="-7">
                <a:latin typeface="Cambria Math"/>
                <a:cs typeface="Cambria Math"/>
              </a:rPr>
              <a:t>−</a:t>
            </a:r>
            <a:r>
              <a:rPr dirty="0" baseline="11111" sz="1500">
                <a:latin typeface="Cambria Math"/>
                <a:cs typeface="Cambria Math"/>
              </a:rPr>
              <a:t> </a:t>
            </a:r>
            <a:r>
              <a:rPr dirty="0" baseline="11111" sz="1500" spc="-382">
                <a:latin typeface="Cambria Math"/>
                <a:cs typeface="Cambria Math"/>
              </a:rPr>
              <a:t>𝑓𝑓</a:t>
            </a:r>
            <a:r>
              <a:rPr dirty="0" sz="700" spc="-254">
                <a:latin typeface="Cambria Math"/>
                <a:cs typeface="Cambria Math"/>
              </a:rPr>
              <a:t>𝑔𝑔𝑔𝑔𝑔𝑔𝑒𝑒𝑐𝑐𝑑𝑑</a:t>
            </a:r>
            <a:r>
              <a:rPr dirty="0" sz="700" spc="-85">
                <a:latin typeface="Cambria Math"/>
                <a:cs typeface="Cambria Math"/>
              </a:rPr>
              <a:t> </a:t>
            </a:r>
            <a:r>
              <a:rPr dirty="0" baseline="13888" sz="1500" spc="-202">
                <a:latin typeface="Cambria Math"/>
                <a:cs typeface="Cambria Math"/>
              </a:rPr>
              <a:t>)</a:t>
            </a:r>
            <a:r>
              <a:rPr dirty="0" baseline="11111" sz="1500" spc="-202">
                <a:latin typeface="Cambria Math"/>
                <a:cs typeface="Cambria Math"/>
              </a:rPr>
              <a:t>2𝐼𝐼</a:t>
            </a:r>
            <a:r>
              <a:rPr dirty="0" sz="700" spc="-135">
                <a:latin typeface="Cambria Math"/>
                <a:cs typeface="Cambria Math"/>
              </a:rPr>
              <a:t>𝑝𝑝</a:t>
            </a:r>
            <a:endParaRPr sz="700">
              <a:latin typeface="Cambria Math"/>
              <a:cs typeface="Cambria Math"/>
            </a:endParaRPr>
          </a:p>
        </p:txBody>
      </p:sp>
      <p:sp>
        <p:nvSpPr>
          <p:cNvPr id="15" name="object 15"/>
          <p:cNvSpPr txBox="1"/>
          <p:nvPr/>
        </p:nvSpPr>
        <p:spPr>
          <a:xfrm>
            <a:off x="2064511" y="2262631"/>
            <a:ext cx="146050" cy="177800"/>
          </a:xfrm>
          <a:prstGeom prst="rect">
            <a:avLst/>
          </a:prstGeom>
        </p:spPr>
        <p:txBody>
          <a:bodyPr wrap="square" lIns="0" tIns="12065" rIns="0" bIns="0" rtlCol="0" vert="horz">
            <a:spAutoFit/>
          </a:bodyPr>
          <a:lstStyle/>
          <a:p>
            <a:pPr marL="12700">
              <a:lnSpc>
                <a:spcPct val="100000"/>
              </a:lnSpc>
              <a:spcBef>
                <a:spcPts val="95"/>
              </a:spcBef>
            </a:pPr>
            <a:r>
              <a:rPr dirty="0" sz="1000" spc="-355">
                <a:latin typeface="Cambria Math"/>
                <a:cs typeface="Cambria Math"/>
              </a:rPr>
              <a:t>𝐻𝐻</a:t>
            </a:r>
            <a:endParaRPr sz="1000">
              <a:latin typeface="Cambria Math"/>
              <a:cs typeface="Cambria Math"/>
            </a:endParaRPr>
          </a:p>
        </p:txBody>
      </p:sp>
      <p:sp>
        <p:nvSpPr>
          <p:cNvPr id="16" name="object 16"/>
          <p:cNvSpPr txBox="1"/>
          <p:nvPr/>
        </p:nvSpPr>
        <p:spPr>
          <a:xfrm>
            <a:off x="2168144" y="2326639"/>
            <a:ext cx="172720" cy="132080"/>
          </a:xfrm>
          <a:prstGeom prst="rect">
            <a:avLst/>
          </a:prstGeom>
        </p:spPr>
        <p:txBody>
          <a:bodyPr wrap="square" lIns="0" tIns="12065" rIns="0" bIns="0" rtlCol="0" vert="horz">
            <a:spAutoFit/>
          </a:bodyPr>
          <a:lstStyle/>
          <a:p>
            <a:pPr marL="12700">
              <a:lnSpc>
                <a:spcPct val="100000"/>
              </a:lnSpc>
              <a:spcBef>
                <a:spcPts val="95"/>
              </a:spcBef>
            </a:pPr>
            <a:r>
              <a:rPr dirty="0" sz="700" spc="-440">
                <a:latin typeface="Cambria Math"/>
                <a:cs typeface="Cambria Math"/>
              </a:rPr>
              <a:t>𝑑</a:t>
            </a:r>
            <a:r>
              <a:rPr dirty="0" sz="700" spc="-434">
                <a:latin typeface="Cambria Math"/>
                <a:cs typeface="Cambria Math"/>
              </a:rPr>
              <a:t>𝑑</a:t>
            </a:r>
            <a:r>
              <a:rPr dirty="0" sz="700" spc="-350">
                <a:latin typeface="Cambria Math"/>
                <a:cs typeface="Cambria Math"/>
              </a:rPr>
              <a:t>𝑔𝑔𝑑𝑑</a:t>
            </a:r>
            <a:endParaRPr sz="700">
              <a:latin typeface="Cambria Math"/>
              <a:cs typeface="Cambria Math"/>
            </a:endParaRPr>
          </a:p>
        </p:txBody>
      </p:sp>
      <p:sp>
        <p:nvSpPr>
          <p:cNvPr id="17" name="object 17"/>
          <p:cNvSpPr/>
          <p:nvPr/>
        </p:nvSpPr>
        <p:spPr>
          <a:xfrm>
            <a:off x="1776983" y="2280666"/>
            <a:ext cx="856615" cy="0"/>
          </a:xfrm>
          <a:custGeom>
            <a:avLst/>
            <a:gdLst/>
            <a:ahLst/>
            <a:cxnLst/>
            <a:rect l="l" t="t" r="r" b="b"/>
            <a:pathLst>
              <a:path w="856614" h="0">
                <a:moveTo>
                  <a:pt x="0" y="0"/>
                </a:moveTo>
                <a:lnTo>
                  <a:pt x="856488" y="0"/>
                </a:lnTo>
              </a:path>
            </a:pathLst>
          </a:custGeom>
          <a:ln w="7620">
            <a:solidFill>
              <a:srgbClr val="000000"/>
            </a:solidFill>
          </a:ln>
        </p:spPr>
        <p:txBody>
          <a:bodyPr wrap="square" lIns="0" tIns="0" rIns="0" bIns="0" rtlCol="0"/>
          <a:lstStyle/>
          <a:p/>
        </p:txBody>
      </p:sp>
      <p:sp>
        <p:nvSpPr>
          <p:cNvPr id="18" name="object 18"/>
          <p:cNvSpPr txBox="1"/>
          <p:nvPr/>
        </p:nvSpPr>
        <p:spPr>
          <a:xfrm>
            <a:off x="2655823" y="2177288"/>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19" name="object 19"/>
          <p:cNvSpPr/>
          <p:nvPr/>
        </p:nvSpPr>
        <p:spPr>
          <a:xfrm>
            <a:off x="2799588" y="2280666"/>
            <a:ext cx="2331720" cy="0"/>
          </a:xfrm>
          <a:custGeom>
            <a:avLst/>
            <a:gdLst/>
            <a:ahLst/>
            <a:cxnLst/>
            <a:rect l="l" t="t" r="r" b="b"/>
            <a:pathLst>
              <a:path w="2331720" h="0">
                <a:moveTo>
                  <a:pt x="0" y="0"/>
                </a:moveTo>
                <a:lnTo>
                  <a:pt x="2331719" y="0"/>
                </a:lnTo>
              </a:path>
            </a:pathLst>
          </a:custGeom>
          <a:ln w="7620">
            <a:solidFill>
              <a:srgbClr val="000000"/>
            </a:solidFill>
          </a:ln>
        </p:spPr>
        <p:txBody>
          <a:bodyPr wrap="square" lIns="0" tIns="0" rIns="0" bIns="0" rtlCol="0"/>
          <a:lstStyle/>
          <a:p/>
        </p:txBody>
      </p:sp>
      <p:sp>
        <p:nvSpPr>
          <p:cNvPr id="20" name="object 20"/>
          <p:cNvSpPr txBox="1"/>
          <p:nvPr/>
        </p:nvSpPr>
        <p:spPr>
          <a:xfrm>
            <a:off x="2761469" y="2079762"/>
            <a:ext cx="2713355" cy="177800"/>
          </a:xfrm>
          <a:prstGeom prst="rect">
            <a:avLst/>
          </a:prstGeom>
        </p:spPr>
        <p:txBody>
          <a:bodyPr wrap="square" lIns="0" tIns="12065" rIns="0" bIns="0" rtlCol="0" vert="horz">
            <a:spAutoFit/>
          </a:bodyPr>
          <a:lstStyle/>
          <a:p>
            <a:pPr marL="38100">
              <a:lnSpc>
                <a:spcPct val="100000"/>
              </a:lnSpc>
              <a:spcBef>
                <a:spcPts val="95"/>
              </a:spcBef>
            </a:pPr>
            <a:r>
              <a:rPr dirty="0" sz="1000" spc="-170">
                <a:latin typeface="Cambria Math"/>
                <a:cs typeface="Cambria Math"/>
              </a:rPr>
              <a:t>�0.708𝑘𝑘𝑠𝑠𝑠𝑠 </a:t>
            </a:r>
            <a:r>
              <a:rPr dirty="0" sz="1000" spc="-5">
                <a:latin typeface="Cambria Math"/>
                <a:cs typeface="Cambria Math"/>
              </a:rPr>
              <a:t>− </a:t>
            </a:r>
            <a:r>
              <a:rPr dirty="0" baseline="2777" sz="1500" spc="-135">
                <a:latin typeface="Cambria Math"/>
                <a:cs typeface="Cambria Math"/>
              </a:rPr>
              <a:t>(</a:t>
            </a:r>
            <a:r>
              <a:rPr dirty="0" sz="1000" spc="-90">
                <a:latin typeface="Cambria Math"/>
                <a:cs typeface="Cambria Math"/>
              </a:rPr>
              <a:t>−0.575𝑘𝑘𝑠𝑠𝑠𝑠</a:t>
            </a:r>
            <a:r>
              <a:rPr dirty="0" baseline="2777" sz="1500" spc="-135">
                <a:latin typeface="Cambria Math"/>
                <a:cs typeface="Cambria Math"/>
              </a:rPr>
              <a:t>)</a:t>
            </a:r>
            <a:r>
              <a:rPr dirty="0" sz="1000" spc="-90">
                <a:latin typeface="Cambria Math"/>
                <a:cs typeface="Cambria Math"/>
              </a:rPr>
              <a:t>�</a:t>
            </a:r>
            <a:r>
              <a:rPr dirty="0" baseline="2777" sz="1500" spc="-135">
                <a:latin typeface="Cambria Math"/>
                <a:cs typeface="Cambria Math"/>
              </a:rPr>
              <a:t>(</a:t>
            </a:r>
            <a:r>
              <a:rPr dirty="0" sz="1000" spc="-90">
                <a:latin typeface="Cambria Math"/>
                <a:cs typeface="Cambria Math"/>
              </a:rPr>
              <a:t>2</a:t>
            </a:r>
            <a:r>
              <a:rPr dirty="0" baseline="2777" sz="1500" spc="-135">
                <a:latin typeface="Cambria Math"/>
                <a:cs typeface="Cambria Math"/>
              </a:rPr>
              <a:t>)(</a:t>
            </a:r>
            <a:r>
              <a:rPr dirty="0" sz="1000" spc="-90">
                <a:latin typeface="Cambria Math"/>
                <a:cs typeface="Cambria Math"/>
              </a:rPr>
              <a:t>72018.4𝑠𝑠𝑠𝑠</a:t>
            </a:r>
            <a:r>
              <a:rPr dirty="0" baseline="27777" sz="1050" spc="-135">
                <a:latin typeface="Cambria Math"/>
                <a:cs typeface="Cambria Math"/>
              </a:rPr>
              <a:t>4</a:t>
            </a:r>
            <a:r>
              <a:rPr dirty="0" baseline="2777" sz="1500" spc="-135">
                <a:latin typeface="Cambria Math"/>
                <a:cs typeface="Cambria Math"/>
              </a:rPr>
              <a:t>)  </a:t>
            </a:r>
            <a:r>
              <a:rPr dirty="0" sz="1000" spc="-370">
                <a:latin typeface="Cambria Math"/>
                <a:cs typeface="Cambria Math"/>
              </a:rPr>
              <a:t>1𝑓𝑓𝑓𝑓</a:t>
            </a:r>
            <a:endParaRPr sz="1000">
              <a:latin typeface="Cambria Math"/>
              <a:cs typeface="Cambria Math"/>
            </a:endParaRPr>
          </a:p>
        </p:txBody>
      </p:sp>
      <p:sp>
        <p:nvSpPr>
          <p:cNvPr id="21" name="object 21"/>
          <p:cNvSpPr txBox="1"/>
          <p:nvPr/>
        </p:nvSpPr>
        <p:spPr>
          <a:xfrm>
            <a:off x="3824761" y="2262641"/>
            <a:ext cx="1655445" cy="177800"/>
          </a:xfrm>
          <a:prstGeom prst="rect">
            <a:avLst/>
          </a:prstGeom>
        </p:spPr>
        <p:txBody>
          <a:bodyPr wrap="square" lIns="0" tIns="12065" rIns="0" bIns="0" rtlCol="0" vert="horz">
            <a:spAutoFit/>
          </a:bodyPr>
          <a:lstStyle/>
          <a:p>
            <a:pPr marL="12700">
              <a:lnSpc>
                <a:spcPct val="100000"/>
              </a:lnSpc>
              <a:spcBef>
                <a:spcPts val="95"/>
              </a:spcBef>
              <a:tabLst>
                <a:tab pos="1390015" algn="l"/>
              </a:tabLst>
            </a:pPr>
            <a:r>
              <a:rPr dirty="0" sz="1000" spc="-5">
                <a:latin typeface="Cambria Math"/>
                <a:cs typeface="Cambria Math"/>
              </a:rPr>
              <a:t>49</a:t>
            </a:r>
            <a:r>
              <a:rPr dirty="0" sz="1000" spc="-525">
                <a:latin typeface="Cambria Math"/>
                <a:cs typeface="Cambria Math"/>
              </a:rPr>
              <a:t>𝑠𝑠𝑠</a:t>
            </a:r>
            <a:r>
              <a:rPr dirty="0" sz="1000" spc="-520">
                <a:latin typeface="Cambria Math"/>
                <a:cs typeface="Cambria Math"/>
              </a:rPr>
              <a:t>𝑠</a:t>
            </a:r>
            <a:r>
              <a:rPr dirty="0" sz="1000">
                <a:latin typeface="Cambria Math"/>
                <a:cs typeface="Cambria Math"/>
              </a:rPr>
              <a:t>	</a:t>
            </a:r>
            <a:r>
              <a:rPr dirty="0" sz="1000" spc="-5">
                <a:latin typeface="Cambria Math"/>
                <a:cs typeface="Cambria Math"/>
              </a:rPr>
              <a:t>12</a:t>
            </a:r>
            <a:r>
              <a:rPr dirty="0" sz="1000" spc="-525">
                <a:latin typeface="Cambria Math"/>
                <a:cs typeface="Cambria Math"/>
              </a:rPr>
              <a:t>𝑠𝑠𝑠𝑠</a:t>
            </a:r>
            <a:endParaRPr sz="1000">
              <a:latin typeface="Cambria Math"/>
              <a:cs typeface="Cambria Math"/>
            </a:endParaRPr>
          </a:p>
        </p:txBody>
      </p:sp>
      <p:sp>
        <p:nvSpPr>
          <p:cNvPr id="22" name="object 22"/>
          <p:cNvSpPr/>
          <p:nvPr/>
        </p:nvSpPr>
        <p:spPr>
          <a:xfrm>
            <a:off x="5215128" y="2280666"/>
            <a:ext cx="256540" cy="0"/>
          </a:xfrm>
          <a:custGeom>
            <a:avLst/>
            <a:gdLst/>
            <a:ahLst/>
            <a:cxnLst/>
            <a:rect l="l" t="t" r="r" b="b"/>
            <a:pathLst>
              <a:path w="256539" h="0">
                <a:moveTo>
                  <a:pt x="0" y="0"/>
                </a:moveTo>
                <a:lnTo>
                  <a:pt x="256032" y="0"/>
                </a:lnTo>
              </a:path>
            </a:pathLst>
          </a:custGeom>
          <a:ln w="7620">
            <a:solidFill>
              <a:srgbClr val="000000"/>
            </a:solidFill>
          </a:ln>
        </p:spPr>
        <p:txBody>
          <a:bodyPr wrap="square" lIns="0" tIns="0" rIns="0" bIns="0" rtlCol="0"/>
          <a:lstStyle/>
          <a:p/>
        </p:txBody>
      </p:sp>
      <p:sp>
        <p:nvSpPr>
          <p:cNvPr id="23" name="object 23"/>
          <p:cNvSpPr txBox="1"/>
          <p:nvPr/>
        </p:nvSpPr>
        <p:spPr>
          <a:xfrm>
            <a:off x="5139944" y="2177288"/>
            <a:ext cx="1231265" cy="177800"/>
          </a:xfrm>
          <a:prstGeom prst="rect">
            <a:avLst/>
          </a:prstGeom>
        </p:spPr>
        <p:txBody>
          <a:bodyPr wrap="square" lIns="0" tIns="12065" rIns="0" bIns="0" rtlCol="0" vert="horz">
            <a:spAutoFit/>
          </a:bodyPr>
          <a:lstStyle/>
          <a:p>
            <a:pPr marL="12700">
              <a:lnSpc>
                <a:spcPct val="100000"/>
              </a:lnSpc>
              <a:spcBef>
                <a:spcPts val="95"/>
              </a:spcBef>
              <a:tabLst>
                <a:tab pos="330835" algn="l"/>
              </a:tabLst>
            </a:pPr>
            <a:r>
              <a:rPr dirty="0" sz="1000" spc="-254">
                <a:latin typeface="Cambria Math"/>
                <a:cs typeface="Cambria Math"/>
              </a:rPr>
              <a:t>�	�</a:t>
            </a:r>
            <a:r>
              <a:rPr dirty="0" sz="1000" spc="45">
                <a:latin typeface="Cambria Math"/>
                <a:cs typeface="Cambria Math"/>
              </a:rPr>
              <a:t> </a:t>
            </a:r>
            <a:r>
              <a:rPr dirty="0" sz="1000" spc="-5">
                <a:latin typeface="Cambria Math"/>
                <a:cs typeface="Cambria Math"/>
              </a:rPr>
              <a:t>= </a:t>
            </a:r>
            <a:r>
              <a:rPr dirty="0" sz="1000" spc="-75">
                <a:latin typeface="Cambria Math"/>
                <a:cs typeface="Cambria Math"/>
              </a:rPr>
              <a:t>314.26𝑘𝑘 </a:t>
            </a:r>
            <a:r>
              <a:rPr dirty="0" sz="1000" spc="-5">
                <a:latin typeface="Cambria Math"/>
                <a:cs typeface="Cambria Math"/>
              </a:rPr>
              <a:t>∙  </a:t>
            </a:r>
            <a:r>
              <a:rPr dirty="0" sz="1000" spc="-445">
                <a:latin typeface="Cambria Math"/>
                <a:cs typeface="Cambria Math"/>
              </a:rPr>
              <a:t>𝑓𝑓𝑓𝑓</a:t>
            </a:r>
            <a:endParaRPr sz="1000">
              <a:latin typeface="Cambria Math"/>
              <a:cs typeface="Cambria Math"/>
            </a:endParaRPr>
          </a:p>
        </p:txBody>
      </p:sp>
      <p:sp>
        <p:nvSpPr>
          <p:cNvPr id="24" name="object 24"/>
          <p:cNvSpPr txBox="1"/>
          <p:nvPr/>
        </p:nvSpPr>
        <p:spPr>
          <a:xfrm>
            <a:off x="673100" y="2500376"/>
            <a:ext cx="118300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Tilt angle at first</a:t>
            </a:r>
            <a:r>
              <a:rPr dirty="0" sz="1000" spc="-25">
                <a:latin typeface="Times New Roman"/>
                <a:cs typeface="Times New Roman"/>
              </a:rPr>
              <a:t> </a:t>
            </a:r>
            <a:r>
              <a:rPr dirty="0" sz="1000" spc="-5">
                <a:latin typeface="Times New Roman"/>
                <a:cs typeface="Times New Roman"/>
              </a:rPr>
              <a:t>crack</a:t>
            </a:r>
            <a:endParaRPr sz="1000">
              <a:latin typeface="Times New Roman"/>
              <a:cs typeface="Times New Roman"/>
            </a:endParaRPr>
          </a:p>
        </p:txBody>
      </p:sp>
      <p:sp>
        <p:nvSpPr>
          <p:cNvPr id="25" name="object 25"/>
          <p:cNvSpPr txBox="1"/>
          <p:nvPr/>
        </p:nvSpPr>
        <p:spPr>
          <a:xfrm>
            <a:off x="3393440" y="2866136"/>
            <a:ext cx="116839"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400">
                <a:latin typeface="Cambria Math"/>
                <a:cs typeface="Cambria Math"/>
              </a:rPr>
              <a:t>𝑔𝑔</a:t>
            </a:r>
            <a:endParaRPr sz="700">
              <a:latin typeface="Cambria Math"/>
              <a:cs typeface="Cambria Math"/>
            </a:endParaRPr>
          </a:p>
        </p:txBody>
      </p:sp>
      <p:sp>
        <p:nvSpPr>
          <p:cNvPr id="26" name="object 26"/>
          <p:cNvSpPr txBox="1"/>
          <p:nvPr/>
        </p:nvSpPr>
        <p:spPr>
          <a:xfrm>
            <a:off x="3329432" y="2802185"/>
            <a:ext cx="320040" cy="177800"/>
          </a:xfrm>
          <a:prstGeom prst="rect">
            <a:avLst/>
          </a:prstGeom>
        </p:spPr>
        <p:txBody>
          <a:bodyPr wrap="square" lIns="0" tIns="12065" rIns="0" bIns="0" rtlCol="0" vert="horz">
            <a:spAutoFit/>
          </a:bodyPr>
          <a:lstStyle/>
          <a:p>
            <a:pPr marL="12700">
              <a:lnSpc>
                <a:spcPct val="100000"/>
              </a:lnSpc>
              <a:spcBef>
                <a:spcPts val="95"/>
              </a:spcBef>
              <a:tabLst>
                <a:tab pos="212090" algn="l"/>
              </a:tabLst>
            </a:pPr>
            <a:r>
              <a:rPr dirty="0" sz="1000" spc="-505">
                <a:latin typeface="Cambria Math"/>
                <a:cs typeface="Cambria Math"/>
              </a:rPr>
              <a:t>𝜃𝜃</a:t>
            </a:r>
            <a:r>
              <a:rPr dirty="0" sz="1000" spc="-50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27" name="object 27"/>
          <p:cNvSpPr txBox="1"/>
          <p:nvPr/>
        </p:nvSpPr>
        <p:spPr>
          <a:xfrm>
            <a:off x="3746034" y="2730500"/>
            <a:ext cx="26797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27">
                <a:latin typeface="Cambria Math"/>
                <a:cs typeface="Cambria Math"/>
              </a:rPr>
              <a:t>𝑀𝑀</a:t>
            </a:r>
            <a:r>
              <a:rPr dirty="0" sz="700" spc="-285">
                <a:latin typeface="Cambria Math"/>
                <a:cs typeface="Cambria Math"/>
              </a:rPr>
              <a:t>𝑐𝑐𝑔𝑔</a:t>
            </a:r>
            <a:endParaRPr sz="700">
              <a:latin typeface="Cambria Math"/>
              <a:cs typeface="Cambria Math"/>
            </a:endParaRPr>
          </a:p>
        </p:txBody>
      </p:sp>
      <p:sp>
        <p:nvSpPr>
          <p:cNvPr id="28" name="object 28"/>
          <p:cNvSpPr txBox="1"/>
          <p:nvPr/>
        </p:nvSpPr>
        <p:spPr>
          <a:xfrm>
            <a:off x="3658615" y="2887472"/>
            <a:ext cx="398780" cy="177800"/>
          </a:xfrm>
          <a:prstGeom prst="rect">
            <a:avLst/>
          </a:prstGeom>
        </p:spPr>
        <p:txBody>
          <a:bodyPr wrap="square" lIns="0" tIns="12065" rIns="0" bIns="0" rtlCol="0" vert="horz">
            <a:spAutoFit/>
          </a:bodyPr>
          <a:lstStyle/>
          <a:p>
            <a:pPr marL="12700">
              <a:lnSpc>
                <a:spcPct val="100000"/>
              </a:lnSpc>
              <a:spcBef>
                <a:spcPts val="95"/>
              </a:spcBef>
            </a:pPr>
            <a:r>
              <a:rPr dirty="0" sz="1000">
                <a:latin typeface="Cambria Math"/>
                <a:cs typeface="Cambria Math"/>
              </a:rPr>
              <a:t>(</a:t>
            </a:r>
            <a:r>
              <a:rPr dirty="0" sz="1000" spc="-505">
                <a:latin typeface="Cambria Math"/>
                <a:cs typeface="Cambria Math"/>
              </a:rPr>
              <a:t>𝐼</a:t>
            </a:r>
            <a:r>
              <a:rPr dirty="0" sz="1000" spc="-515">
                <a:latin typeface="Cambria Math"/>
                <a:cs typeface="Cambria Math"/>
              </a:rPr>
              <a:t>𝐼</a:t>
            </a:r>
            <a:r>
              <a:rPr dirty="0" sz="1000" spc="-505">
                <a:latin typeface="Cambria Math"/>
                <a:cs typeface="Cambria Math"/>
              </a:rPr>
              <a:t>𝑀</a:t>
            </a:r>
            <a:r>
              <a:rPr dirty="0" sz="1000" spc="-465">
                <a:latin typeface="Cambria Math"/>
                <a:cs typeface="Cambria Math"/>
              </a:rPr>
              <a:t>𝑀</a:t>
            </a:r>
            <a:r>
              <a:rPr dirty="0" sz="1000" spc="-10">
                <a:latin typeface="Cambria Math"/>
                <a:cs typeface="Cambria Math"/>
              </a:rPr>
              <a:t>)</a:t>
            </a:r>
            <a:r>
              <a:rPr dirty="0" sz="1000" spc="-505">
                <a:latin typeface="Cambria Math"/>
                <a:cs typeface="Cambria Math"/>
              </a:rPr>
              <a:t>𝑀𝑀</a:t>
            </a:r>
            <a:endParaRPr sz="1000">
              <a:latin typeface="Cambria Math"/>
              <a:cs typeface="Cambria Math"/>
            </a:endParaRPr>
          </a:p>
        </p:txBody>
      </p:sp>
      <p:sp>
        <p:nvSpPr>
          <p:cNvPr id="29" name="object 29"/>
          <p:cNvSpPr txBox="1"/>
          <p:nvPr/>
        </p:nvSpPr>
        <p:spPr>
          <a:xfrm>
            <a:off x="4019803" y="2951479"/>
            <a:ext cx="8382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𝑔𝑔</a:t>
            </a:r>
            <a:endParaRPr sz="700">
              <a:latin typeface="Cambria Math"/>
              <a:cs typeface="Cambria Math"/>
            </a:endParaRPr>
          </a:p>
        </p:txBody>
      </p:sp>
      <p:sp>
        <p:nvSpPr>
          <p:cNvPr id="30" name="object 30"/>
          <p:cNvSpPr/>
          <p:nvPr/>
        </p:nvSpPr>
        <p:spPr>
          <a:xfrm>
            <a:off x="3671315" y="2905512"/>
            <a:ext cx="425450" cy="0"/>
          </a:xfrm>
          <a:custGeom>
            <a:avLst/>
            <a:gdLst/>
            <a:ahLst/>
            <a:cxnLst/>
            <a:rect l="l" t="t" r="r" b="b"/>
            <a:pathLst>
              <a:path w="425450" h="0">
                <a:moveTo>
                  <a:pt x="0" y="0"/>
                </a:moveTo>
                <a:lnTo>
                  <a:pt x="425196" y="0"/>
                </a:lnTo>
              </a:path>
            </a:pathLst>
          </a:custGeom>
          <a:ln w="7607">
            <a:solidFill>
              <a:srgbClr val="000000"/>
            </a:solidFill>
          </a:ln>
        </p:spPr>
        <p:txBody>
          <a:bodyPr wrap="square" lIns="0" tIns="0" rIns="0" bIns="0" rtlCol="0"/>
          <a:lstStyle/>
          <a:p/>
        </p:txBody>
      </p:sp>
      <p:sp>
        <p:nvSpPr>
          <p:cNvPr id="31" name="object 31"/>
          <p:cNvSpPr txBox="1"/>
          <p:nvPr/>
        </p:nvSpPr>
        <p:spPr>
          <a:xfrm>
            <a:off x="4120388" y="2802127"/>
            <a:ext cx="32258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10">
                <a:latin typeface="Cambria Math"/>
                <a:cs typeface="Cambria Math"/>
              </a:rPr>
              <a:t> </a:t>
            </a:r>
            <a:r>
              <a:rPr dirty="0" sz="1000" spc="-5">
                <a:latin typeface="Cambria Math"/>
                <a:cs typeface="Cambria Math"/>
              </a:rPr>
              <a:t>0.4</a:t>
            </a:r>
            <a:endParaRPr sz="1000">
              <a:latin typeface="Cambria Math"/>
              <a:cs typeface="Cambria Math"/>
            </a:endParaRPr>
          </a:p>
        </p:txBody>
      </p:sp>
      <p:sp>
        <p:nvSpPr>
          <p:cNvPr id="32" name="object 32"/>
          <p:cNvSpPr/>
          <p:nvPr/>
        </p:nvSpPr>
        <p:spPr>
          <a:xfrm>
            <a:off x="3057144" y="3313938"/>
            <a:ext cx="1138555" cy="0"/>
          </a:xfrm>
          <a:custGeom>
            <a:avLst/>
            <a:gdLst/>
            <a:ahLst/>
            <a:cxnLst/>
            <a:rect l="l" t="t" r="r" b="b"/>
            <a:pathLst>
              <a:path w="1138554" h="0">
                <a:moveTo>
                  <a:pt x="0" y="0"/>
                </a:moveTo>
                <a:lnTo>
                  <a:pt x="1138428" y="0"/>
                </a:lnTo>
              </a:path>
            </a:pathLst>
          </a:custGeom>
          <a:ln w="7620">
            <a:solidFill>
              <a:srgbClr val="000000"/>
            </a:solidFill>
          </a:ln>
        </p:spPr>
        <p:txBody>
          <a:bodyPr wrap="square" lIns="0" tIns="0" rIns="0" bIns="0" rtlCol="0"/>
          <a:lstStyle/>
          <a:p/>
        </p:txBody>
      </p:sp>
      <p:sp>
        <p:nvSpPr>
          <p:cNvPr id="33" name="object 33"/>
          <p:cNvSpPr txBox="1"/>
          <p:nvPr/>
        </p:nvSpPr>
        <p:spPr>
          <a:xfrm>
            <a:off x="660400" y="3081917"/>
            <a:ext cx="4429125" cy="614045"/>
          </a:xfrm>
          <a:prstGeom prst="rect">
            <a:avLst/>
          </a:prstGeom>
        </p:spPr>
        <p:txBody>
          <a:bodyPr wrap="square" lIns="0" tIns="43180" rIns="0" bIns="0" rtlCol="0" vert="horz">
            <a:spAutoFit/>
          </a:bodyPr>
          <a:lstStyle/>
          <a:p>
            <a:pPr marL="2620645">
              <a:lnSpc>
                <a:spcPct val="100000"/>
              </a:lnSpc>
              <a:spcBef>
                <a:spcPts val="340"/>
              </a:spcBef>
            </a:pPr>
            <a:r>
              <a:rPr dirty="0" sz="1000" spc="-5">
                <a:latin typeface="Cambria Math"/>
                <a:cs typeface="Cambria Math"/>
              </a:rPr>
              <a:t>314.26 </a:t>
            </a:r>
            <a:r>
              <a:rPr dirty="0" sz="1000" spc="-280">
                <a:latin typeface="Cambria Math"/>
                <a:cs typeface="Cambria Math"/>
              </a:rPr>
              <a:t>𝑘𝑘</a:t>
            </a:r>
            <a:r>
              <a:rPr dirty="0" sz="1000" spc="25">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315">
                <a:latin typeface="Cambria Math"/>
                <a:cs typeface="Cambria Math"/>
              </a:rPr>
              <a:t>𝑓𝑓𝑓𝑓</a:t>
            </a:r>
            <a:endParaRPr sz="1000">
              <a:latin typeface="Cambria Math"/>
              <a:cs typeface="Cambria Math"/>
            </a:endParaRPr>
          </a:p>
          <a:p>
            <a:pPr marL="2066925">
              <a:lnSpc>
                <a:spcPct val="100000"/>
              </a:lnSpc>
              <a:spcBef>
                <a:spcPts val="240"/>
              </a:spcBef>
            </a:pPr>
            <a:r>
              <a:rPr dirty="0" baseline="36111" sz="1500" spc="-359">
                <a:latin typeface="Cambria Math"/>
                <a:cs typeface="Cambria Math"/>
              </a:rPr>
              <a:t>𝜃𝜃</a:t>
            </a:r>
            <a:r>
              <a:rPr dirty="0" baseline="35714" sz="1050" spc="-359">
                <a:latin typeface="Cambria Math"/>
                <a:cs typeface="Cambria Math"/>
              </a:rPr>
              <a:t>𝑐𝑐𝑔𝑔</a:t>
            </a:r>
            <a:r>
              <a:rPr dirty="0" baseline="35714" sz="1050" spc="277">
                <a:latin typeface="Cambria Math"/>
                <a:cs typeface="Cambria Math"/>
              </a:rPr>
              <a:t> </a:t>
            </a:r>
            <a:r>
              <a:rPr dirty="0" baseline="36111" sz="1500" spc="-7">
                <a:latin typeface="Cambria Math"/>
                <a:cs typeface="Cambria Math"/>
              </a:rPr>
              <a:t>= </a:t>
            </a:r>
            <a:r>
              <a:rPr dirty="0" sz="1000" spc="-5">
                <a:latin typeface="Cambria Math"/>
                <a:cs typeface="Cambria Math"/>
              </a:rPr>
              <a:t>(1.0)(2195.02 </a:t>
            </a:r>
            <a:r>
              <a:rPr dirty="0" sz="1000" spc="-280">
                <a:latin typeface="Cambria Math"/>
                <a:cs typeface="Cambria Math"/>
              </a:rPr>
              <a:t>𝑘𝑘</a:t>
            </a:r>
            <a:r>
              <a:rPr dirty="0" sz="1000" spc="35">
                <a:latin typeface="Cambria Math"/>
                <a:cs typeface="Cambria Math"/>
              </a:rPr>
              <a:t> </a:t>
            </a:r>
            <a:r>
              <a:rPr dirty="0" sz="1000" spc="-5">
                <a:latin typeface="Cambria Math"/>
                <a:cs typeface="Cambria Math"/>
              </a:rPr>
              <a:t>∙ </a:t>
            </a:r>
            <a:r>
              <a:rPr dirty="0" sz="1000" spc="-250">
                <a:latin typeface="Cambria Math"/>
                <a:cs typeface="Cambria Math"/>
              </a:rPr>
              <a:t>𝑓𝑓𝑓𝑓)</a:t>
            </a:r>
            <a:r>
              <a:rPr dirty="0" sz="1000" spc="65">
                <a:latin typeface="Cambria Math"/>
                <a:cs typeface="Cambria Math"/>
              </a:rPr>
              <a:t> </a:t>
            </a:r>
            <a:r>
              <a:rPr dirty="0" baseline="36111" sz="1500" spc="-7">
                <a:latin typeface="Cambria Math"/>
                <a:cs typeface="Cambria Math"/>
              </a:rPr>
              <a:t>= 0.14323</a:t>
            </a:r>
            <a:r>
              <a:rPr dirty="0" baseline="36111" sz="1500" spc="-82">
                <a:latin typeface="Cambria Math"/>
                <a:cs typeface="Cambria Math"/>
              </a:rPr>
              <a:t> </a:t>
            </a:r>
            <a:r>
              <a:rPr dirty="0" baseline="36111" sz="1500" spc="-532">
                <a:latin typeface="Cambria Math"/>
                <a:cs typeface="Cambria Math"/>
              </a:rPr>
              <a:t>𝐴𝐴𝐴𝐴𝑑𝑑</a:t>
            </a:r>
            <a:endParaRPr baseline="36111" sz="1500">
              <a:latin typeface="Cambria Math"/>
              <a:cs typeface="Cambria Math"/>
            </a:endParaRPr>
          </a:p>
          <a:p>
            <a:pPr marL="25400">
              <a:lnSpc>
                <a:spcPct val="100000"/>
              </a:lnSpc>
              <a:spcBef>
                <a:spcPts val="550"/>
              </a:spcBef>
            </a:pPr>
            <a:r>
              <a:rPr dirty="0" sz="1000" spc="-5">
                <a:latin typeface="Times New Roman"/>
                <a:cs typeface="Times New Roman"/>
              </a:rPr>
              <a:t>Factor </a:t>
            </a:r>
            <a:r>
              <a:rPr dirty="0" sz="1000">
                <a:latin typeface="Times New Roman"/>
                <a:cs typeface="Times New Roman"/>
              </a:rPr>
              <a:t>of </a:t>
            </a:r>
            <a:r>
              <a:rPr dirty="0" sz="1000" spc="-5">
                <a:latin typeface="Times New Roman"/>
                <a:cs typeface="Times New Roman"/>
              </a:rPr>
              <a:t>Safety against</a:t>
            </a:r>
            <a:r>
              <a:rPr dirty="0" sz="1000" spc="20">
                <a:latin typeface="Times New Roman"/>
                <a:cs typeface="Times New Roman"/>
              </a:rPr>
              <a:t> </a:t>
            </a:r>
            <a:r>
              <a:rPr dirty="0" sz="1000" spc="-5">
                <a:latin typeface="Times New Roman"/>
                <a:cs typeface="Times New Roman"/>
              </a:rPr>
              <a:t>Cracking</a:t>
            </a:r>
            <a:endParaRPr sz="1000">
              <a:latin typeface="Times New Roman"/>
              <a:cs typeface="Times New Roman"/>
            </a:endParaRPr>
          </a:p>
        </p:txBody>
      </p:sp>
      <p:sp>
        <p:nvSpPr>
          <p:cNvPr id="34" name="object 34"/>
          <p:cNvSpPr txBox="1"/>
          <p:nvPr/>
        </p:nvSpPr>
        <p:spPr>
          <a:xfrm>
            <a:off x="2974339" y="3896360"/>
            <a:ext cx="116839"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400">
                <a:latin typeface="Cambria Math"/>
                <a:cs typeface="Cambria Math"/>
              </a:rPr>
              <a:t>𝑔𝑔</a:t>
            </a:r>
            <a:endParaRPr sz="700">
              <a:latin typeface="Cambria Math"/>
              <a:cs typeface="Cambria Math"/>
            </a:endParaRPr>
          </a:p>
        </p:txBody>
      </p:sp>
      <p:sp>
        <p:nvSpPr>
          <p:cNvPr id="35" name="object 35"/>
          <p:cNvSpPr txBox="1"/>
          <p:nvPr/>
        </p:nvSpPr>
        <p:spPr>
          <a:xfrm>
            <a:off x="2831053" y="3832361"/>
            <a:ext cx="399415" cy="177800"/>
          </a:xfrm>
          <a:prstGeom prst="rect">
            <a:avLst/>
          </a:prstGeom>
        </p:spPr>
        <p:txBody>
          <a:bodyPr wrap="square" lIns="0" tIns="12065" rIns="0" bIns="0" rtlCol="0" vert="horz">
            <a:spAutoFit/>
          </a:bodyPr>
          <a:lstStyle/>
          <a:p>
            <a:pPr marL="12700">
              <a:lnSpc>
                <a:spcPct val="100000"/>
              </a:lnSpc>
              <a:spcBef>
                <a:spcPts val="95"/>
              </a:spcBef>
              <a:tabLst>
                <a:tab pos="291465" algn="l"/>
              </a:tabLst>
            </a:pPr>
            <a:r>
              <a:rPr dirty="0" sz="1000" spc="-505">
                <a:latin typeface="Cambria Math"/>
                <a:cs typeface="Cambria Math"/>
              </a:rPr>
              <a:t>𝐹</a:t>
            </a:r>
            <a:r>
              <a:rPr dirty="0" sz="1000" spc="-465">
                <a:latin typeface="Cambria Math"/>
                <a:cs typeface="Cambria Math"/>
              </a:rPr>
              <a:t>𝐹</a:t>
            </a:r>
            <a:r>
              <a:rPr dirty="0" sz="1000" spc="-505">
                <a:latin typeface="Cambria Math"/>
                <a:cs typeface="Cambria Math"/>
              </a:rPr>
              <a:t>𝑆𝑆</a:t>
            </a:r>
            <a:r>
              <a:rPr dirty="0" sz="100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36" name="object 36"/>
          <p:cNvSpPr txBox="1"/>
          <p:nvPr/>
        </p:nvSpPr>
        <p:spPr>
          <a:xfrm>
            <a:off x="3732215" y="3734826"/>
            <a:ext cx="718820" cy="177800"/>
          </a:xfrm>
          <a:prstGeom prst="rect">
            <a:avLst/>
          </a:prstGeom>
        </p:spPr>
        <p:txBody>
          <a:bodyPr wrap="square" lIns="0" tIns="12065" rIns="0" bIns="0" rtlCol="0" vert="horz">
            <a:spAutoFit/>
          </a:bodyPr>
          <a:lstStyle/>
          <a:p>
            <a:pPr marL="38100">
              <a:lnSpc>
                <a:spcPct val="100000"/>
              </a:lnSpc>
              <a:spcBef>
                <a:spcPts val="95"/>
              </a:spcBef>
            </a:pPr>
            <a:r>
              <a:rPr dirty="0" sz="1000" spc="-285">
                <a:latin typeface="Cambria Math"/>
                <a:cs typeface="Cambria Math"/>
              </a:rPr>
              <a:t>𝐾𝐾</a:t>
            </a:r>
            <a:r>
              <a:rPr dirty="0" baseline="-15873" sz="1050" spc="-427">
                <a:latin typeface="Cambria Math"/>
                <a:cs typeface="Cambria Math"/>
              </a:rPr>
              <a:t>𝜃𝜃</a:t>
            </a:r>
            <a:r>
              <a:rPr dirty="0" baseline="-15873" sz="1050" spc="-150">
                <a:latin typeface="Cambria Math"/>
                <a:cs typeface="Cambria Math"/>
              </a:rPr>
              <a:t> </a:t>
            </a:r>
            <a:r>
              <a:rPr dirty="0" baseline="2777" sz="1500" spc="-307">
                <a:latin typeface="Cambria Math"/>
                <a:cs typeface="Cambria Math"/>
              </a:rPr>
              <a:t>(</a:t>
            </a:r>
            <a:r>
              <a:rPr dirty="0" sz="1000" spc="-204">
                <a:latin typeface="Cambria Math"/>
                <a:cs typeface="Cambria Math"/>
              </a:rPr>
              <a:t>𝜃𝜃</a:t>
            </a:r>
            <a:r>
              <a:rPr dirty="0" baseline="-15873" sz="1050" spc="-307">
                <a:latin typeface="Cambria Math"/>
                <a:cs typeface="Cambria Math"/>
              </a:rPr>
              <a:t>𝑐𝑐𝑔𝑔</a:t>
            </a:r>
            <a:r>
              <a:rPr dirty="0" baseline="-15873" sz="1050" spc="172">
                <a:latin typeface="Cambria Math"/>
                <a:cs typeface="Cambria Math"/>
              </a:rPr>
              <a:t> </a:t>
            </a:r>
            <a:r>
              <a:rPr dirty="0" sz="1000" spc="-5">
                <a:latin typeface="Cambria Math"/>
                <a:cs typeface="Cambria Math"/>
              </a:rPr>
              <a:t>−</a:t>
            </a:r>
            <a:r>
              <a:rPr dirty="0" sz="1000" spc="-20">
                <a:latin typeface="Cambria Math"/>
                <a:cs typeface="Cambria Math"/>
              </a:rPr>
              <a:t> </a:t>
            </a:r>
            <a:r>
              <a:rPr dirty="0" sz="1000" spc="-190">
                <a:latin typeface="Cambria Math"/>
                <a:cs typeface="Cambria Math"/>
              </a:rPr>
              <a:t>𝛼𝛼</a:t>
            </a:r>
            <a:r>
              <a:rPr dirty="0" baseline="2777" sz="1500" spc="-284">
                <a:latin typeface="Cambria Math"/>
                <a:cs typeface="Cambria Math"/>
              </a:rPr>
              <a:t>)</a:t>
            </a:r>
            <a:endParaRPr baseline="2777" sz="1500">
              <a:latin typeface="Cambria Math"/>
              <a:cs typeface="Cambria Math"/>
            </a:endParaRPr>
          </a:p>
        </p:txBody>
      </p:sp>
      <p:sp>
        <p:nvSpPr>
          <p:cNvPr id="37" name="object 37"/>
          <p:cNvSpPr txBox="1"/>
          <p:nvPr/>
        </p:nvSpPr>
        <p:spPr>
          <a:xfrm>
            <a:off x="3215713" y="3917723"/>
            <a:ext cx="1751330"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307">
                <a:latin typeface="Cambria Math"/>
                <a:cs typeface="Cambria Math"/>
              </a:rPr>
              <a:t>(</a:t>
            </a:r>
            <a:r>
              <a:rPr dirty="0" sz="1000" spc="-204">
                <a:latin typeface="Cambria Math"/>
                <a:cs typeface="Cambria Math"/>
              </a:rPr>
              <a:t>𝐼𝐼𝑀𝑀</a:t>
            </a:r>
            <a:r>
              <a:rPr dirty="0" baseline="2777" sz="1500" spc="-307">
                <a:latin typeface="Cambria Math"/>
                <a:cs typeface="Cambria Math"/>
              </a:rPr>
              <a:t>)</a:t>
            </a:r>
            <a:r>
              <a:rPr dirty="0" sz="1000" spc="-204">
                <a:latin typeface="Cambria Math"/>
                <a:cs typeface="Cambria Math"/>
              </a:rPr>
              <a:t>𝐻𝐻</a:t>
            </a:r>
            <a:r>
              <a:rPr dirty="0" baseline="-15873" sz="1050" spc="-307">
                <a:latin typeface="Cambria Math"/>
                <a:cs typeface="Cambria Math"/>
              </a:rPr>
              <a:t>𝑔𝑔</a:t>
            </a:r>
            <a:r>
              <a:rPr dirty="0" baseline="2777" sz="1500" spc="-307">
                <a:latin typeface="Cambria Math"/>
                <a:cs typeface="Cambria Math"/>
              </a:rPr>
              <a:t>[(</a:t>
            </a:r>
            <a:r>
              <a:rPr dirty="0" sz="1000" spc="-204">
                <a:latin typeface="Cambria Math"/>
                <a:cs typeface="Cambria Math"/>
              </a:rPr>
              <a:t>(𝐼𝐼𝑀𝑀)𝑧𝑧</a:t>
            </a:r>
            <a:r>
              <a:rPr dirty="0" baseline="-15873" sz="1050" spc="-307">
                <a:latin typeface="Cambria Math"/>
                <a:cs typeface="Cambria Math"/>
              </a:rPr>
              <a:t>𝑔𝑔</a:t>
            </a:r>
            <a:r>
              <a:rPr dirty="0" baseline="-15873" sz="1050" spc="157">
                <a:latin typeface="Cambria Math"/>
                <a:cs typeface="Cambria Math"/>
              </a:rPr>
              <a:t> </a:t>
            </a:r>
            <a:r>
              <a:rPr dirty="0" sz="1000" spc="-5">
                <a:latin typeface="Cambria Math"/>
                <a:cs typeface="Cambria Math"/>
              </a:rPr>
              <a:t>+ </a:t>
            </a:r>
            <a:r>
              <a:rPr dirty="0" sz="1000" spc="-295">
                <a:latin typeface="Cambria Math"/>
                <a:cs typeface="Cambria Math"/>
              </a:rPr>
              <a:t>𝑑𝑑</a:t>
            </a:r>
            <a:r>
              <a:rPr dirty="0" baseline="-15873" sz="1050" spc="-442">
                <a:latin typeface="Cambria Math"/>
                <a:cs typeface="Cambria Math"/>
              </a:rPr>
              <a:t>𝑔𝑔</a:t>
            </a:r>
            <a:r>
              <a:rPr dirty="0" baseline="-15873" sz="1050" spc="-120">
                <a:latin typeface="Cambria Math"/>
                <a:cs typeface="Cambria Math"/>
              </a:rPr>
              <a:t> </a:t>
            </a:r>
            <a:r>
              <a:rPr dirty="0" baseline="2777" sz="1500" spc="-307">
                <a:latin typeface="Cambria Math"/>
                <a:cs typeface="Cambria Math"/>
              </a:rPr>
              <a:t>)</a:t>
            </a:r>
            <a:r>
              <a:rPr dirty="0" sz="1000" spc="-204">
                <a:latin typeface="Cambria Math"/>
                <a:cs typeface="Cambria Math"/>
              </a:rPr>
              <a:t>𝜃𝜃</a:t>
            </a:r>
            <a:r>
              <a:rPr dirty="0" baseline="-15873" sz="1050" spc="-307">
                <a:latin typeface="Cambria Math"/>
                <a:cs typeface="Cambria Math"/>
              </a:rPr>
              <a:t>𝑐𝑐𝑔𝑔</a:t>
            </a:r>
            <a:r>
              <a:rPr dirty="0" baseline="-15873" sz="1050" spc="187">
                <a:latin typeface="Cambria Math"/>
                <a:cs typeface="Cambria Math"/>
              </a:rPr>
              <a:t> </a:t>
            </a:r>
            <a:r>
              <a:rPr dirty="0" sz="1000" spc="-5">
                <a:latin typeface="Cambria Math"/>
                <a:cs typeface="Cambria Math"/>
              </a:rPr>
              <a:t>+ </a:t>
            </a:r>
            <a:r>
              <a:rPr dirty="0" sz="1000" spc="-355">
                <a:latin typeface="Cambria Math"/>
                <a:cs typeface="Cambria Math"/>
              </a:rPr>
              <a:t>𝐴𝐴</a:t>
            </a:r>
            <a:r>
              <a:rPr dirty="0" baseline="-15873" sz="1050" spc="-532">
                <a:latin typeface="Cambria Math"/>
                <a:cs typeface="Cambria Math"/>
              </a:rPr>
              <a:t>𝑔𝑔</a:t>
            </a:r>
            <a:r>
              <a:rPr dirty="0" baseline="-15873" sz="1050" spc="-135">
                <a:latin typeface="Cambria Math"/>
                <a:cs typeface="Cambria Math"/>
              </a:rPr>
              <a:t> </a:t>
            </a:r>
            <a:r>
              <a:rPr dirty="0" baseline="2777" sz="1500" spc="-7">
                <a:latin typeface="Cambria Math"/>
                <a:cs typeface="Cambria Math"/>
              </a:rPr>
              <a:t>]</a:t>
            </a:r>
            <a:endParaRPr baseline="2777" sz="1500">
              <a:latin typeface="Cambria Math"/>
              <a:cs typeface="Cambria Math"/>
            </a:endParaRPr>
          </a:p>
        </p:txBody>
      </p:sp>
      <p:sp>
        <p:nvSpPr>
          <p:cNvPr id="38" name="object 38"/>
          <p:cNvSpPr/>
          <p:nvPr/>
        </p:nvSpPr>
        <p:spPr>
          <a:xfrm>
            <a:off x="3253740" y="3935729"/>
            <a:ext cx="1676400" cy="0"/>
          </a:xfrm>
          <a:custGeom>
            <a:avLst/>
            <a:gdLst/>
            <a:ahLst/>
            <a:cxnLst/>
            <a:rect l="l" t="t" r="r" b="b"/>
            <a:pathLst>
              <a:path w="1676400" h="0">
                <a:moveTo>
                  <a:pt x="0" y="0"/>
                </a:moveTo>
                <a:lnTo>
                  <a:pt x="1676387" y="0"/>
                </a:lnTo>
              </a:path>
            </a:pathLst>
          </a:custGeom>
          <a:ln w="7620">
            <a:solidFill>
              <a:srgbClr val="000000"/>
            </a:solidFill>
          </a:ln>
        </p:spPr>
        <p:txBody>
          <a:bodyPr wrap="square" lIns="0" tIns="0" rIns="0" bIns="0" rtlCol="0"/>
          <a:lstStyle/>
          <a:p/>
        </p:txBody>
      </p:sp>
      <p:sp>
        <p:nvSpPr>
          <p:cNvPr id="39" name="object 39"/>
          <p:cNvSpPr txBox="1"/>
          <p:nvPr/>
        </p:nvSpPr>
        <p:spPr>
          <a:xfrm>
            <a:off x="3303481" y="4338347"/>
            <a:ext cx="184150" cy="132080"/>
          </a:xfrm>
          <a:prstGeom prst="rect">
            <a:avLst/>
          </a:prstGeom>
        </p:spPr>
        <p:txBody>
          <a:bodyPr wrap="square" lIns="0" tIns="12065" rIns="0" bIns="0" rtlCol="0" vert="horz">
            <a:spAutoFit/>
          </a:bodyPr>
          <a:lstStyle/>
          <a:p>
            <a:pPr marL="12700">
              <a:lnSpc>
                <a:spcPct val="100000"/>
              </a:lnSpc>
              <a:spcBef>
                <a:spcPts val="95"/>
              </a:spcBef>
            </a:pPr>
            <a:r>
              <a:rPr dirty="0" sz="700" spc="-400">
                <a:latin typeface="Cambria Math"/>
                <a:cs typeface="Cambria Math"/>
              </a:rPr>
              <a:t>𝑔𝑔</a:t>
            </a:r>
            <a:r>
              <a:rPr dirty="0" sz="700" spc="-300">
                <a:latin typeface="Cambria Math"/>
                <a:cs typeface="Cambria Math"/>
              </a:rPr>
              <a:t>𝑠𝑠𝑔𝑔</a:t>
            </a:r>
            <a:endParaRPr sz="700">
              <a:latin typeface="Cambria Math"/>
              <a:cs typeface="Cambria Math"/>
            </a:endParaRPr>
          </a:p>
        </p:txBody>
      </p:sp>
      <p:sp>
        <p:nvSpPr>
          <p:cNvPr id="40" name="object 40"/>
          <p:cNvSpPr txBox="1"/>
          <p:nvPr/>
        </p:nvSpPr>
        <p:spPr>
          <a:xfrm>
            <a:off x="4703948" y="4318505"/>
            <a:ext cx="146050" cy="177800"/>
          </a:xfrm>
          <a:prstGeom prst="rect">
            <a:avLst/>
          </a:prstGeom>
        </p:spPr>
        <p:txBody>
          <a:bodyPr wrap="square" lIns="0" tIns="12065" rIns="0" bIns="0" rtlCol="0" vert="horz">
            <a:spAutoFit/>
          </a:bodyPr>
          <a:lstStyle/>
          <a:p>
            <a:pPr marL="12700">
              <a:lnSpc>
                <a:spcPct val="100000"/>
              </a:lnSpc>
              <a:spcBef>
                <a:spcPts val="95"/>
              </a:spcBef>
            </a:pPr>
            <a:r>
              <a:rPr dirty="0" sz="1000" spc="-575">
                <a:latin typeface="Cambria Math"/>
                <a:cs typeface="Cambria Math"/>
              </a:rPr>
              <a:t>𝑓𝑓𝑓𝑓</a:t>
            </a:r>
            <a:endParaRPr sz="1000">
              <a:latin typeface="Cambria Math"/>
              <a:cs typeface="Cambria Math"/>
            </a:endParaRPr>
          </a:p>
        </p:txBody>
      </p:sp>
      <p:sp>
        <p:nvSpPr>
          <p:cNvPr id="41" name="object 41"/>
          <p:cNvSpPr txBox="1"/>
          <p:nvPr/>
        </p:nvSpPr>
        <p:spPr>
          <a:xfrm>
            <a:off x="2766063" y="4254466"/>
            <a:ext cx="2247900" cy="177800"/>
          </a:xfrm>
          <a:prstGeom prst="rect">
            <a:avLst/>
          </a:prstGeom>
        </p:spPr>
        <p:txBody>
          <a:bodyPr wrap="square" lIns="0" tIns="12065" rIns="0" bIns="0" rtlCol="0" vert="horz">
            <a:spAutoFit/>
          </a:bodyPr>
          <a:lstStyle/>
          <a:p>
            <a:pPr marL="38100">
              <a:lnSpc>
                <a:spcPct val="100000"/>
              </a:lnSpc>
              <a:spcBef>
                <a:spcPts val="95"/>
              </a:spcBef>
            </a:pPr>
            <a:r>
              <a:rPr dirty="0" sz="1000" spc="-70">
                <a:latin typeface="Cambria Math"/>
                <a:cs typeface="Cambria Math"/>
              </a:rPr>
              <a:t>��40000 </a:t>
            </a:r>
            <a:r>
              <a:rPr dirty="0" u="sng" baseline="31746" sz="1050" spc="-247">
                <a:uFill>
                  <a:solidFill>
                    <a:srgbClr val="000000"/>
                  </a:solidFill>
                </a:uFill>
                <a:latin typeface="Cambria Math"/>
                <a:cs typeface="Cambria Math"/>
              </a:rPr>
              <a:t>𝑑𝑑∙𝑔𝑔𝑖𝑖</a:t>
            </a:r>
            <a:r>
              <a:rPr dirty="0" sz="1000" spc="-165">
                <a:latin typeface="Cambria Math"/>
                <a:cs typeface="Cambria Math"/>
              </a:rPr>
              <a:t>� </a:t>
            </a:r>
            <a:r>
              <a:rPr dirty="0" sz="1000" spc="-35">
                <a:latin typeface="Cambria Math"/>
                <a:cs typeface="Cambria Math"/>
              </a:rPr>
              <a:t>�0.14323 </a:t>
            </a:r>
            <a:r>
              <a:rPr dirty="0" sz="1000" spc="-355">
                <a:latin typeface="Cambria Math"/>
                <a:cs typeface="Cambria Math"/>
              </a:rPr>
              <a:t>𝐴𝐴𝐴𝐴𝑑𝑑</a:t>
            </a:r>
            <a:r>
              <a:rPr dirty="0" sz="1000" spc="35">
                <a:latin typeface="Cambria Math"/>
                <a:cs typeface="Cambria Math"/>
              </a:rPr>
              <a:t> </a:t>
            </a:r>
            <a:r>
              <a:rPr dirty="0" sz="1000" spc="-5">
                <a:latin typeface="Cambria Math"/>
                <a:cs typeface="Cambria Math"/>
              </a:rPr>
              <a:t>− 0.02  </a:t>
            </a:r>
            <a:r>
              <a:rPr dirty="0" u="sng" baseline="33333" sz="1500" spc="-600">
                <a:uFill>
                  <a:solidFill>
                    <a:srgbClr val="000000"/>
                  </a:solidFill>
                </a:uFill>
                <a:latin typeface="Cambria Math"/>
                <a:cs typeface="Cambria Math"/>
              </a:rPr>
              <a:t>𝑓𝑓𝑓𝑓</a:t>
            </a:r>
            <a:r>
              <a:rPr dirty="0" sz="1000" spc="-400">
                <a:latin typeface="Cambria Math"/>
                <a:cs typeface="Cambria Math"/>
              </a:rPr>
              <a:t>��</a:t>
            </a:r>
            <a:endParaRPr sz="1000">
              <a:latin typeface="Cambria Math"/>
              <a:cs typeface="Cambria Math"/>
            </a:endParaRPr>
          </a:p>
        </p:txBody>
      </p:sp>
      <p:sp>
        <p:nvSpPr>
          <p:cNvPr id="42" name="object 42"/>
          <p:cNvSpPr/>
          <p:nvPr/>
        </p:nvSpPr>
        <p:spPr>
          <a:xfrm>
            <a:off x="1985772" y="4539234"/>
            <a:ext cx="3807460" cy="0"/>
          </a:xfrm>
          <a:custGeom>
            <a:avLst/>
            <a:gdLst/>
            <a:ahLst/>
            <a:cxnLst/>
            <a:rect l="l" t="t" r="r" b="b"/>
            <a:pathLst>
              <a:path w="3807460" h="0">
                <a:moveTo>
                  <a:pt x="0" y="0"/>
                </a:moveTo>
                <a:lnTo>
                  <a:pt x="3806952" y="0"/>
                </a:lnTo>
              </a:path>
            </a:pathLst>
          </a:custGeom>
          <a:ln w="7620">
            <a:solidFill>
              <a:srgbClr val="000000"/>
            </a:solidFill>
          </a:ln>
        </p:spPr>
        <p:txBody>
          <a:bodyPr wrap="square" lIns="0" tIns="0" rIns="0" bIns="0" rtlCol="0"/>
          <a:lstStyle/>
          <a:p/>
        </p:txBody>
      </p:sp>
      <p:sp>
        <p:nvSpPr>
          <p:cNvPr id="43" name="object 43"/>
          <p:cNvSpPr txBox="1"/>
          <p:nvPr/>
        </p:nvSpPr>
        <p:spPr>
          <a:xfrm>
            <a:off x="660400" y="4448852"/>
            <a:ext cx="5598160" cy="789305"/>
          </a:xfrm>
          <a:prstGeom prst="rect">
            <a:avLst/>
          </a:prstGeom>
        </p:spPr>
        <p:txBody>
          <a:bodyPr wrap="square" lIns="0" tIns="84455" rIns="0" bIns="0" rtlCol="0" vert="horz">
            <a:spAutoFit/>
          </a:bodyPr>
          <a:lstStyle/>
          <a:p>
            <a:pPr algn="ctr" marL="851535">
              <a:lnSpc>
                <a:spcPct val="100000"/>
              </a:lnSpc>
              <a:spcBef>
                <a:spcPts val="665"/>
              </a:spcBef>
            </a:pPr>
            <a:r>
              <a:rPr dirty="0" baseline="36111" sz="1500" spc="-367">
                <a:latin typeface="Cambria Math"/>
                <a:cs typeface="Cambria Math"/>
              </a:rPr>
              <a:t>𝐹𝐹𝑆𝑆</a:t>
            </a:r>
            <a:r>
              <a:rPr dirty="0" baseline="35714" sz="1050" spc="-367">
                <a:latin typeface="Cambria Math"/>
                <a:cs typeface="Cambria Math"/>
              </a:rPr>
              <a:t>𝑐𝑐𝑔𝑔</a:t>
            </a:r>
            <a:r>
              <a:rPr dirty="0" baseline="35714" sz="1050" spc="307">
                <a:latin typeface="Cambria Math"/>
                <a:cs typeface="Cambria Math"/>
              </a:rPr>
              <a:t> </a:t>
            </a:r>
            <a:r>
              <a:rPr dirty="0" baseline="36111" sz="1500" spc="-7">
                <a:latin typeface="Cambria Math"/>
                <a:cs typeface="Cambria Math"/>
              </a:rPr>
              <a:t>= </a:t>
            </a:r>
            <a:r>
              <a:rPr dirty="0" baseline="2777" sz="1500" spc="-120">
                <a:latin typeface="Cambria Math"/>
                <a:cs typeface="Cambria Math"/>
              </a:rPr>
              <a:t>(</a:t>
            </a:r>
            <a:r>
              <a:rPr dirty="0" sz="1000" spc="-80">
                <a:latin typeface="Cambria Math"/>
                <a:cs typeface="Cambria Math"/>
              </a:rPr>
              <a:t>1.0</a:t>
            </a:r>
            <a:r>
              <a:rPr dirty="0" baseline="2777" sz="1500" spc="-120">
                <a:latin typeface="Cambria Math"/>
                <a:cs typeface="Cambria Math"/>
              </a:rPr>
              <a:t>)(</a:t>
            </a:r>
            <a:r>
              <a:rPr dirty="0" sz="1000" spc="-80">
                <a:latin typeface="Cambria Math"/>
                <a:cs typeface="Cambria Math"/>
              </a:rPr>
              <a:t>172.48𝑘𝑘𝑠𝑠𝑘𝑘</a:t>
            </a:r>
            <a:r>
              <a:rPr dirty="0" baseline="2777" sz="1500" spc="-120">
                <a:latin typeface="Cambria Math"/>
                <a:cs typeface="Cambria Math"/>
              </a:rPr>
              <a:t>)[(</a:t>
            </a:r>
            <a:r>
              <a:rPr dirty="0" sz="1000" spc="-80">
                <a:latin typeface="Cambria Math"/>
                <a:cs typeface="Cambria Math"/>
              </a:rPr>
              <a:t>(1.0)9.137𝑠𝑠𝑠𝑠 </a:t>
            </a:r>
            <a:r>
              <a:rPr dirty="0" sz="1000" spc="-5">
                <a:latin typeface="Cambria Math"/>
                <a:cs typeface="Cambria Math"/>
              </a:rPr>
              <a:t>+ </a:t>
            </a:r>
            <a:r>
              <a:rPr dirty="0" sz="1000" spc="-120">
                <a:latin typeface="Cambria Math"/>
                <a:cs typeface="Cambria Math"/>
              </a:rPr>
              <a:t>86.295𝑠𝑠𝑠𝑠</a:t>
            </a:r>
            <a:r>
              <a:rPr dirty="0" baseline="2777" sz="1500" spc="-179">
                <a:latin typeface="Cambria Math"/>
                <a:cs typeface="Cambria Math"/>
              </a:rPr>
              <a:t>)(</a:t>
            </a:r>
            <a:r>
              <a:rPr dirty="0" sz="1000" spc="-120">
                <a:latin typeface="Cambria Math"/>
                <a:cs typeface="Cambria Math"/>
              </a:rPr>
              <a:t>0.14323𝐴𝐴𝐴𝐴𝑑𝑑</a:t>
            </a:r>
            <a:r>
              <a:rPr dirty="0" baseline="2777" sz="1500" spc="-179">
                <a:latin typeface="Cambria Math"/>
                <a:cs typeface="Cambria Math"/>
              </a:rPr>
              <a:t>) </a:t>
            </a:r>
            <a:r>
              <a:rPr dirty="0" sz="1000" spc="-5">
                <a:latin typeface="Cambria Math"/>
                <a:cs typeface="Cambria Math"/>
              </a:rPr>
              <a:t>+ </a:t>
            </a:r>
            <a:r>
              <a:rPr dirty="0" sz="1000" spc="-100">
                <a:latin typeface="Cambria Math"/>
                <a:cs typeface="Cambria Math"/>
              </a:rPr>
              <a:t>1.732𝑠𝑠𝑠𝑠</a:t>
            </a:r>
            <a:r>
              <a:rPr dirty="0" baseline="2777" sz="1500" spc="-150">
                <a:latin typeface="Cambria Math"/>
                <a:cs typeface="Cambria Math"/>
              </a:rPr>
              <a:t>] </a:t>
            </a:r>
            <a:r>
              <a:rPr dirty="0" baseline="36111" sz="1500" spc="-7">
                <a:latin typeface="Cambria Math"/>
                <a:cs typeface="Cambria Math"/>
              </a:rPr>
              <a:t>=</a:t>
            </a:r>
            <a:r>
              <a:rPr dirty="0" baseline="36111" sz="1500" spc="60">
                <a:latin typeface="Cambria Math"/>
                <a:cs typeface="Cambria Math"/>
              </a:rPr>
              <a:t> </a:t>
            </a:r>
            <a:r>
              <a:rPr dirty="0" baseline="36111" sz="1500" spc="-7">
                <a:latin typeface="Cambria Math"/>
                <a:cs typeface="Cambria Math"/>
              </a:rPr>
              <a:t>1.86</a:t>
            </a:r>
            <a:endParaRPr baseline="36111" sz="1500">
              <a:latin typeface="Cambria Math"/>
              <a:cs typeface="Cambria Math"/>
            </a:endParaRPr>
          </a:p>
          <a:p>
            <a:pPr algn="ctr" marL="854710">
              <a:lnSpc>
                <a:spcPct val="100000"/>
              </a:lnSpc>
              <a:spcBef>
                <a:spcPts val="565"/>
              </a:spcBef>
            </a:pPr>
            <a:r>
              <a:rPr dirty="0" sz="1000" spc="-245">
                <a:latin typeface="Cambria Math"/>
                <a:cs typeface="Cambria Math"/>
              </a:rPr>
              <a:t>𝐹𝐹𝑆𝑆</a:t>
            </a:r>
            <a:r>
              <a:rPr dirty="0" baseline="-15873" sz="1050" spc="-367">
                <a:latin typeface="Cambria Math"/>
                <a:cs typeface="Cambria Math"/>
              </a:rPr>
              <a:t>𝑐𝑐𝑔𝑔</a:t>
            </a:r>
            <a:r>
              <a:rPr dirty="0" baseline="-15873" sz="1050" spc="284">
                <a:latin typeface="Cambria Math"/>
                <a:cs typeface="Cambria Math"/>
              </a:rPr>
              <a:t> </a:t>
            </a:r>
            <a:r>
              <a:rPr dirty="0" sz="1000" spc="-5">
                <a:latin typeface="Cambria Math"/>
                <a:cs typeface="Cambria Math"/>
              </a:rPr>
              <a:t>&gt;  1.0</a:t>
            </a:r>
            <a:r>
              <a:rPr dirty="0" sz="1000" spc="-114">
                <a:latin typeface="Cambria Math"/>
                <a:cs typeface="Cambria Math"/>
              </a:rPr>
              <a:t> </a:t>
            </a:r>
            <a:r>
              <a:rPr dirty="0" sz="1000" b="1">
                <a:latin typeface="Times New Roman"/>
                <a:cs typeface="Times New Roman"/>
              </a:rPr>
              <a:t>OK</a:t>
            </a:r>
            <a:endParaRPr sz="1000">
              <a:latin typeface="Times New Roman"/>
              <a:cs typeface="Times New Roman"/>
            </a:endParaRPr>
          </a:p>
          <a:p>
            <a:pPr>
              <a:lnSpc>
                <a:spcPct val="100000"/>
              </a:lnSpc>
              <a:spcBef>
                <a:spcPts val="5"/>
              </a:spcBef>
            </a:pPr>
            <a:endParaRPr sz="1000">
              <a:latin typeface="Times New Roman"/>
              <a:cs typeface="Times New Roman"/>
            </a:endParaRPr>
          </a:p>
          <a:p>
            <a:pPr marL="25400">
              <a:lnSpc>
                <a:spcPct val="100000"/>
              </a:lnSpc>
              <a:spcBef>
                <a:spcPts val="5"/>
              </a:spcBef>
            </a:pPr>
            <a:r>
              <a:rPr dirty="0" sz="1100">
                <a:latin typeface="Arial"/>
                <a:cs typeface="Arial"/>
              </a:rPr>
              <a:t>4.5.2.4.4 Factor </a:t>
            </a:r>
            <a:r>
              <a:rPr dirty="0" sz="1100" spc="-5">
                <a:latin typeface="Arial"/>
                <a:cs typeface="Arial"/>
              </a:rPr>
              <a:t>of Safety against</a:t>
            </a:r>
            <a:r>
              <a:rPr dirty="0" sz="1100" spc="-180">
                <a:latin typeface="Arial"/>
                <a:cs typeface="Arial"/>
              </a:rPr>
              <a:t> </a:t>
            </a:r>
            <a:r>
              <a:rPr dirty="0" sz="1100" spc="-5">
                <a:latin typeface="Arial"/>
                <a:cs typeface="Arial"/>
              </a:rPr>
              <a:t>Failure</a:t>
            </a:r>
            <a:endParaRPr sz="1100">
              <a:latin typeface="Arial"/>
              <a:cs typeface="Arial"/>
            </a:endParaRPr>
          </a:p>
        </p:txBody>
      </p:sp>
      <p:sp>
        <p:nvSpPr>
          <p:cNvPr id="44" name="object 44"/>
          <p:cNvSpPr txBox="1"/>
          <p:nvPr/>
        </p:nvSpPr>
        <p:spPr>
          <a:xfrm>
            <a:off x="2582672" y="5484367"/>
            <a:ext cx="214629" cy="132080"/>
          </a:xfrm>
          <a:prstGeom prst="rect">
            <a:avLst/>
          </a:prstGeom>
        </p:spPr>
        <p:txBody>
          <a:bodyPr wrap="square" lIns="0" tIns="12065" rIns="0" bIns="0" rtlCol="0" vert="horz">
            <a:spAutoFit/>
          </a:bodyPr>
          <a:lstStyle/>
          <a:p>
            <a:pPr marL="12700">
              <a:lnSpc>
                <a:spcPct val="100000"/>
              </a:lnSpc>
              <a:spcBef>
                <a:spcPts val="95"/>
              </a:spcBef>
            </a:pPr>
            <a:r>
              <a:rPr dirty="0" sz="700" spc="-195">
                <a:latin typeface="Cambria Math"/>
                <a:cs typeface="Cambria Math"/>
              </a:rPr>
              <a:t>𝑐𝑐𝑠𝑠𝑥𝑥</a:t>
            </a:r>
            <a:endParaRPr sz="700">
              <a:latin typeface="Cambria Math"/>
              <a:cs typeface="Cambria Math"/>
            </a:endParaRPr>
          </a:p>
        </p:txBody>
      </p:sp>
      <p:sp>
        <p:nvSpPr>
          <p:cNvPr id="45" name="object 45"/>
          <p:cNvSpPr txBox="1"/>
          <p:nvPr/>
        </p:nvSpPr>
        <p:spPr>
          <a:xfrm>
            <a:off x="3811610" y="5505731"/>
            <a:ext cx="619125" cy="177800"/>
          </a:xfrm>
          <a:prstGeom prst="rect">
            <a:avLst/>
          </a:prstGeom>
        </p:spPr>
        <p:txBody>
          <a:bodyPr wrap="square" lIns="0" tIns="12065" rIns="0" bIns="0" rtlCol="0" vert="horz">
            <a:spAutoFit/>
          </a:bodyPr>
          <a:lstStyle/>
          <a:p>
            <a:pPr marL="38100">
              <a:lnSpc>
                <a:spcPct val="100000"/>
              </a:lnSpc>
              <a:spcBef>
                <a:spcPts val="95"/>
              </a:spcBef>
            </a:pPr>
            <a:r>
              <a:rPr dirty="0" sz="1000" spc="-170">
                <a:latin typeface="Cambria Math"/>
                <a:cs typeface="Cambria Math"/>
              </a:rPr>
              <a:t>2.5(𝐼𝐼𝑀𝑀)𝑧𝑧</a:t>
            </a:r>
            <a:r>
              <a:rPr dirty="0" baseline="-15873" sz="1050" spc="-254">
                <a:latin typeface="Cambria Math"/>
                <a:cs typeface="Cambria Math"/>
              </a:rPr>
              <a:t>𝑔𝑔</a:t>
            </a:r>
            <a:endParaRPr baseline="-15873" sz="1050">
              <a:latin typeface="Cambria Math"/>
              <a:cs typeface="Cambria Math"/>
            </a:endParaRPr>
          </a:p>
        </p:txBody>
      </p:sp>
      <p:sp>
        <p:nvSpPr>
          <p:cNvPr id="46" name="object 46"/>
          <p:cNvSpPr/>
          <p:nvPr/>
        </p:nvSpPr>
        <p:spPr>
          <a:xfrm>
            <a:off x="3578352" y="5523738"/>
            <a:ext cx="1092835" cy="0"/>
          </a:xfrm>
          <a:custGeom>
            <a:avLst/>
            <a:gdLst/>
            <a:ahLst/>
            <a:cxnLst/>
            <a:rect l="l" t="t" r="r" b="b"/>
            <a:pathLst>
              <a:path w="1092835" h="0">
                <a:moveTo>
                  <a:pt x="0" y="0"/>
                </a:moveTo>
                <a:lnTo>
                  <a:pt x="1092708" y="0"/>
                </a:lnTo>
              </a:path>
            </a:pathLst>
          </a:custGeom>
          <a:ln w="7620">
            <a:solidFill>
              <a:srgbClr val="000000"/>
            </a:solidFill>
          </a:ln>
        </p:spPr>
        <p:txBody>
          <a:bodyPr wrap="square" lIns="0" tIns="0" rIns="0" bIns="0" rtlCol="0"/>
          <a:lstStyle/>
          <a:p/>
        </p:txBody>
      </p:sp>
      <p:sp>
        <p:nvSpPr>
          <p:cNvPr id="47" name="object 47"/>
          <p:cNvSpPr/>
          <p:nvPr/>
        </p:nvSpPr>
        <p:spPr>
          <a:xfrm>
            <a:off x="3288791" y="5296668"/>
            <a:ext cx="1384300" cy="0"/>
          </a:xfrm>
          <a:custGeom>
            <a:avLst/>
            <a:gdLst/>
            <a:ahLst/>
            <a:cxnLst/>
            <a:rect l="l" t="t" r="r" b="b"/>
            <a:pathLst>
              <a:path w="1384300" h="0">
                <a:moveTo>
                  <a:pt x="0" y="0"/>
                </a:moveTo>
                <a:lnTo>
                  <a:pt x="1383791" y="0"/>
                </a:lnTo>
              </a:path>
            </a:pathLst>
          </a:custGeom>
          <a:ln w="7607">
            <a:solidFill>
              <a:srgbClr val="000000"/>
            </a:solidFill>
          </a:ln>
        </p:spPr>
        <p:txBody>
          <a:bodyPr wrap="square" lIns="0" tIns="0" rIns="0" bIns="0" rtlCol="0"/>
          <a:lstStyle/>
          <a:p/>
        </p:txBody>
      </p:sp>
      <p:sp>
        <p:nvSpPr>
          <p:cNvPr id="48" name="object 48"/>
          <p:cNvSpPr txBox="1"/>
          <p:nvPr/>
        </p:nvSpPr>
        <p:spPr>
          <a:xfrm>
            <a:off x="2493264" y="5322834"/>
            <a:ext cx="2780030" cy="274955"/>
          </a:xfrm>
          <a:prstGeom prst="rect">
            <a:avLst/>
          </a:prstGeom>
        </p:spPr>
        <p:txBody>
          <a:bodyPr wrap="square" lIns="0" tIns="12065" rIns="0" bIns="0" rtlCol="0" vert="horz">
            <a:spAutoFit/>
          </a:bodyPr>
          <a:lstStyle/>
          <a:p>
            <a:pPr marL="1084580">
              <a:lnSpc>
                <a:spcPts val="985"/>
              </a:lnSpc>
              <a:spcBef>
                <a:spcPts val="95"/>
              </a:spcBef>
            </a:pPr>
            <a:r>
              <a:rPr dirty="0" sz="1000" spc="-355">
                <a:latin typeface="Cambria Math"/>
                <a:cs typeface="Cambria Math"/>
              </a:rPr>
              <a:t>𝐴𝐴</a:t>
            </a:r>
            <a:r>
              <a:rPr dirty="0" baseline="-15873" sz="1050" spc="-532">
                <a:latin typeface="Cambria Math"/>
                <a:cs typeface="Cambria Math"/>
              </a:rPr>
              <a:t>𝑔𝑔</a:t>
            </a:r>
            <a:r>
              <a:rPr dirty="0" baseline="-15873" sz="1050" spc="202">
                <a:latin typeface="Cambria Math"/>
                <a:cs typeface="Cambria Math"/>
              </a:rPr>
              <a:t> </a:t>
            </a:r>
            <a:r>
              <a:rPr dirty="0" sz="1000" spc="-5">
                <a:latin typeface="Cambria Math"/>
                <a:cs typeface="Cambria Math"/>
              </a:rPr>
              <a:t>+ </a:t>
            </a:r>
            <a:r>
              <a:rPr dirty="0" sz="1000" spc="-229">
                <a:latin typeface="Cambria Math"/>
                <a:cs typeface="Cambria Math"/>
              </a:rPr>
              <a:t>�</a:t>
            </a:r>
            <a:r>
              <a:rPr dirty="0" baseline="2777" sz="1500" spc="-345">
                <a:latin typeface="Cambria Math"/>
                <a:cs typeface="Cambria Math"/>
              </a:rPr>
              <a:t>(</a:t>
            </a:r>
            <a:r>
              <a:rPr dirty="0" sz="1000" spc="-229">
                <a:latin typeface="Cambria Math"/>
                <a:cs typeface="Cambria Math"/>
              </a:rPr>
              <a:t>𝐼𝐼𝑀𝑀</a:t>
            </a:r>
            <a:r>
              <a:rPr dirty="0" baseline="2777" sz="1500" spc="-345">
                <a:latin typeface="Cambria Math"/>
                <a:cs typeface="Cambria Math"/>
              </a:rPr>
              <a:t>)</a:t>
            </a:r>
            <a:r>
              <a:rPr dirty="0" sz="1000" spc="-229">
                <a:latin typeface="Cambria Math"/>
                <a:cs typeface="Cambria Math"/>
              </a:rPr>
              <a:t>𝑧𝑧</a:t>
            </a:r>
            <a:r>
              <a:rPr dirty="0" baseline="-15873" sz="1050" spc="-345">
                <a:latin typeface="Cambria Math"/>
                <a:cs typeface="Cambria Math"/>
              </a:rPr>
              <a:t>𝑔𝑔</a:t>
            </a:r>
            <a:r>
              <a:rPr dirty="0" baseline="-15873" sz="1050" spc="187">
                <a:latin typeface="Cambria Math"/>
                <a:cs typeface="Cambria Math"/>
              </a:rPr>
              <a:t> </a:t>
            </a:r>
            <a:r>
              <a:rPr dirty="0" sz="1000" spc="-5">
                <a:latin typeface="Cambria Math"/>
                <a:cs typeface="Cambria Math"/>
              </a:rPr>
              <a:t>+</a:t>
            </a:r>
            <a:r>
              <a:rPr dirty="0" sz="1000">
                <a:latin typeface="Cambria Math"/>
                <a:cs typeface="Cambria Math"/>
              </a:rPr>
              <a:t> </a:t>
            </a:r>
            <a:r>
              <a:rPr dirty="0" sz="1000" spc="-295">
                <a:latin typeface="Cambria Math"/>
                <a:cs typeface="Cambria Math"/>
              </a:rPr>
              <a:t>𝑑𝑑</a:t>
            </a:r>
            <a:r>
              <a:rPr dirty="0" baseline="-15873" sz="1050" spc="-442">
                <a:latin typeface="Cambria Math"/>
                <a:cs typeface="Cambria Math"/>
              </a:rPr>
              <a:t>𝑔𝑔</a:t>
            </a:r>
            <a:r>
              <a:rPr dirty="0" baseline="-15873" sz="1050" spc="-120">
                <a:latin typeface="Cambria Math"/>
                <a:cs typeface="Cambria Math"/>
              </a:rPr>
              <a:t> </a:t>
            </a:r>
            <a:r>
              <a:rPr dirty="0" sz="1000" spc="-310">
                <a:latin typeface="Cambria Math"/>
                <a:cs typeface="Cambria Math"/>
              </a:rPr>
              <a:t>�𝛼𝛼</a:t>
            </a:r>
            <a:endParaRPr sz="1000">
              <a:latin typeface="Cambria Math"/>
              <a:cs typeface="Cambria Math"/>
            </a:endParaRPr>
          </a:p>
          <a:p>
            <a:pPr marL="38100">
              <a:lnSpc>
                <a:spcPts val="985"/>
              </a:lnSpc>
              <a:tabLst>
                <a:tab pos="336550" algn="l"/>
                <a:tab pos="2214245" algn="l"/>
              </a:tabLst>
            </a:pPr>
            <a:r>
              <a:rPr dirty="0" sz="1000" spc="-285">
                <a:latin typeface="Cambria Math"/>
                <a:cs typeface="Cambria Math"/>
              </a:rPr>
              <a:t>𝜃𝜃	</a:t>
            </a:r>
            <a:r>
              <a:rPr dirty="0" sz="1000" spc="-5">
                <a:latin typeface="Cambria Math"/>
                <a:cs typeface="Cambria Math"/>
              </a:rPr>
              <a:t>=  </a:t>
            </a:r>
            <a:r>
              <a:rPr dirty="0" sz="1000" spc="-305">
                <a:latin typeface="Cambria Math"/>
                <a:cs typeface="Cambria Math"/>
              </a:rPr>
              <a:t>𝛼𝛼</a:t>
            </a:r>
            <a:r>
              <a:rPr dirty="0" sz="1000" spc="30">
                <a:latin typeface="Cambria Math"/>
                <a:cs typeface="Cambria Math"/>
              </a:rPr>
              <a:t> </a:t>
            </a:r>
            <a:r>
              <a:rPr dirty="0" sz="1000" spc="-5">
                <a:latin typeface="Cambria Math"/>
                <a:cs typeface="Cambria Math"/>
              </a:rPr>
              <a:t>+</a:t>
            </a:r>
            <a:r>
              <a:rPr dirty="0" sz="1000" spc="-140">
                <a:latin typeface="Cambria Math"/>
                <a:cs typeface="Cambria Math"/>
              </a:rPr>
              <a:t> </a:t>
            </a:r>
            <a:r>
              <a:rPr dirty="0" baseline="5555" sz="1500" spc="-142">
                <a:latin typeface="Cambria Math"/>
                <a:cs typeface="Cambria Math"/>
              </a:rPr>
              <a:t>�</a:t>
            </a:r>
            <a:r>
              <a:rPr dirty="0" sz="1000" spc="-95">
                <a:latin typeface="Cambria Math"/>
                <a:cs typeface="Cambria Math"/>
              </a:rPr>
              <a:t>𝛼𝛼</a:t>
            </a:r>
            <a:r>
              <a:rPr dirty="0" baseline="23809" sz="1050" spc="-142">
                <a:latin typeface="Cambria Math"/>
                <a:cs typeface="Cambria Math"/>
              </a:rPr>
              <a:t>2   </a:t>
            </a:r>
            <a:r>
              <a:rPr dirty="0" baseline="23809" sz="1050" spc="-127">
                <a:latin typeface="Cambria Math"/>
                <a:cs typeface="Cambria Math"/>
              </a:rPr>
              <a:t> </a:t>
            </a:r>
            <a:r>
              <a:rPr dirty="0" sz="1000" spc="-5">
                <a:latin typeface="Cambria Math"/>
                <a:cs typeface="Cambria Math"/>
              </a:rPr>
              <a:t>+	≤ 0.4</a:t>
            </a:r>
            <a:r>
              <a:rPr dirty="0" sz="1000" spc="10">
                <a:latin typeface="Cambria Math"/>
                <a:cs typeface="Cambria Math"/>
              </a:rPr>
              <a:t> </a:t>
            </a:r>
            <a:r>
              <a:rPr dirty="0" sz="1000" spc="-355">
                <a:latin typeface="Cambria Math"/>
                <a:cs typeface="Cambria Math"/>
              </a:rPr>
              <a:t>𝐴𝐴𝐴𝐴𝑑𝑑</a:t>
            </a:r>
            <a:endParaRPr sz="1000">
              <a:latin typeface="Cambria Math"/>
              <a:cs typeface="Cambria Math"/>
            </a:endParaRPr>
          </a:p>
        </p:txBody>
      </p:sp>
      <p:sp>
        <p:nvSpPr>
          <p:cNvPr id="49" name="object 49"/>
          <p:cNvSpPr/>
          <p:nvPr/>
        </p:nvSpPr>
        <p:spPr>
          <a:xfrm>
            <a:off x="1920239" y="6172961"/>
            <a:ext cx="123825" cy="0"/>
          </a:xfrm>
          <a:custGeom>
            <a:avLst/>
            <a:gdLst/>
            <a:ahLst/>
            <a:cxnLst/>
            <a:rect l="l" t="t" r="r" b="b"/>
            <a:pathLst>
              <a:path w="123825" h="0">
                <a:moveTo>
                  <a:pt x="0" y="0"/>
                </a:moveTo>
                <a:lnTo>
                  <a:pt x="123443" y="0"/>
                </a:lnTo>
              </a:path>
            </a:pathLst>
          </a:custGeom>
          <a:ln w="7620">
            <a:solidFill>
              <a:srgbClr val="000000"/>
            </a:solidFill>
          </a:ln>
        </p:spPr>
        <p:txBody>
          <a:bodyPr wrap="square" lIns="0" tIns="0" rIns="0" bIns="0" rtlCol="0"/>
          <a:lstStyle/>
          <a:p/>
        </p:txBody>
      </p:sp>
      <p:sp>
        <p:nvSpPr>
          <p:cNvPr id="50" name="object 50"/>
          <p:cNvSpPr txBox="1"/>
          <p:nvPr/>
        </p:nvSpPr>
        <p:spPr>
          <a:xfrm>
            <a:off x="2181872" y="6002543"/>
            <a:ext cx="122555" cy="177800"/>
          </a:xfrm>
          <a:prstGeom prst="rect">
            <a:avLst/>
          </a:prstGeom>
        </p:spPr>
        <p:txBody>
          <a:bodyPr wrap="square" lIns="0" tIns="12065" rIns="0" bIns="0" rtlCol="0" vert="horz">
            <a:spAutoFit/>
          </a:bodyPr>
          <a:lstStyle/>
          <a:p>
            <a:pPr marL="12700">
              <a:lnSpc>
                <a:spcPct val="100000"/>
              </a:lnSpc>
              <a:spcBef>
                <a:spcPts val="95"/>
              </a:spcBef>
            </a:pPr>
            <a:r>
              <a:rPr dirty="0" sz="1000" spc="160">
                <a:latin typeface="Cambria Math"/>
                <a:cs typeface="Cambria Math"/>
              </a:rPr>
              <a:t>�</a:t>
            </a:r>
            <a:endParaRPr sz="1000">
              <a:latin typeface="Cambria Math"/>
              <a:cs typeface="Cambria Math"/>
            </a:endParaRPr>
          </a:p>
        </p:txBody>
      </p:sp>
      <p:sp>
        <p:nvSpPr>
          <p:cNvPr id="51" name="object 51"/>
          <p:cNvSpPr/>
          <p:nvPr/>
        </p:nvSpPr>
        <p:spPr>
          <a:xfrm>
            <a:off x="2641092" y="6172961"/>
            <a:ext cx="123825" cy="0"/>
          </a:xfrm>
          <a:custGeom>
            <a:avLst/>
            <a:gdLst/>
            <a:ahLst/>
            <a:cxnLst/>
            <a:rect l="l" t="t" r="r" b="b"/>
            <a:pathLst>
              <a:path w="123825" h="0">
                <a:moveTo>
                  <a:pt x="0" y="0"/>
                </a:moveTo>
                <a:lnTo>
                  <a:pt x="123443" y="0"/>
                </a:lnTo>
              </a:path>
            </a:pathLst>
          </a:custGeom>
          <a:ln w="7620">
            <a:solidFill>
              <a:srgbClr val="000000"/>
            </a:solidFill>
          </a:ln>
        </p:spPr>
        <p:txBody>
          <a:bodyPr wrap="square" lIns="0" tIns="0" rIns="0" bIns="0" rtlCol="0"/>
          <a:lstStyle/>
          <a:p/>
        </p:txBody>
      </p:sp>
      <p:sp>
        <p:nvSpPr>
          <p:cNvPr id="52" name="object 52"/>
          <p:cNvSpPr txBox="1"/>
          <p:nvPr/>
        </p:nvSpPr>
        <p:spPr>
          <a:xfrm>
            <a:off x="1882103" y="5972058"/>
            <a:ext cx="1047115" cy="177800"/>
          </a:xfrm>
          <a:prstGeom prst="rect">
            <a:avLst/>
          </a:prstGeom>
        </p:spPr>
        <p:txBody>
          <a:bodyPr wrap="square" lIns="0" tIns="12065" rIns="0" bIns="0" rtlCol="0" vert="horz">
            <a:spAutoFit/>
          </a:bodyPr>
          <a:lstStyle/>
          <a:p>
            <a:pPr marL="38100">
              <a:lnSpc>
                <a:spcPct val="100000"/>
              </a:lnSpc>
              <a:spcBef>
                <a:spcPts val="95"/>
              </a:spcBef>
              <a:tabLst>
                <a:tab pos="758825" algn="l"/>
              </a:tabLst>
            </a:pPr>
            <a:r>
              <a:rPr dirty="0" sz="1000" spc="-315">
                <a:latin typeface="Cambria Math"/>
                <a:cs typeface="Cambria Math"/>
              </a:rPr>
              <a:t>𝑓𝑓𝑓𝑓	𝑓𝑓𝑓𝑓</a:t>
            </a:r>
            <a:r>
              <a:rPr dirty="0" sz="1000" spc="240">
                <a:latin typeface="Cambria Math"/>
                <a:cs typeface="Cambria Math"/>
              </a:rPr>
              <a:t> </a:t>
            </a:r>
            <a:r>
              <a:rPr dirty="0" baseline="35714" sz="1050" spc="22">
                <a:latin typeface="Cambria Math"/>
                <a:cs typeface="Cambria Math"/>
              </a:rPr>
              <a:t>2</a:t>
            </a:r>
            <a:endParaRPr baseline="35714" sz="1050">
              <a:latin typeface="Cambria Math"/>
              <a:cs typeface="Cambria Math"/>
            </a:endParaRPr>
          </a:p>
        </p:txBody>
      </p:sp>
      <p:sp>
        <p:nvSpPr>
          <p:cNvPr id="53" name="object 53"/>
          <p:cNvSpPr txBox="1"/>
          <p:nvPr/>
        </p:nvSpPr>
        <p:spPr>
          <a:xfrm>
            <a:off x="1196318" y="6069643"/>
            <a:ext cx="1849120" cy="177800"/>
          </a:xfrm>
          <a:prstGeom prst="rect">
            <a:avLst/>
          </a:prstGeom>
        </p:spPr>
        <p:txBody>
          <a:bodyPr wrap="square" lIns="0" tIns="12065" rIns="0" bIns="0" rtlCol="0" vert="horz">
            <a:spAutoFit/>
          </a:bodyPr>
          <a:lstStyle/>
          <a:p>
            <a:pPr marL="38100">
              <a:lnSpc>
                <a:spcPct val="100000"/>
              </a:lnSpc>
              <a:spcBef>
                <a:spcPts val="95"/>
              </a:spcBef>
            </a:pPr>
            <a:r>
              <a:rPr dirty="0" sz="1000" spc="-150">
                <a:latin typeface="Cambria Math"/>
                <a:cs typeface="Cambria Math"/>
              </a:rPr>
              <a:t>𝜃𝜃</a:t>
            </a:r>
            <a:r>
              <a:rPr dirty="0" baseline="-15873" sz="1050" spc="-225">
                <a:latin typeface="Cambria Math"/>
                <a:cs typeface="Cambria Math"/>
              </a:rPr>
              <a:t>𝑐𝑐𝑠𝑠𝑥𝑥 </a:t>
            </a:r>
            <a:r>
              <a:rPr dirty="0" sz="1000" spc="-5">
                <a:latin typeface="Cambria Math"/>
                <a:cs typeface="Cambria Math"/>
              </a:rPr>
              <a:t>= 0.02 </a:t>
            </a:r>
            <a:r>
              <a:rPr dirty="0" baseline="-36111" sz="1500" spc="-472">
                <a:latin typeface="Cambria Math"/>
                <a:cs typeface="Cambria Math"/>
              </a:rPr>
              <a:t>𝑓𝑓𝑓𝑓</a:t>
            </a:r>
            <a:r>
              <a:rPr dirty="0" baseline="-36111" sz="1500" spc="22">
                <a:latin typeface="Cambria Math"/>
                <a:cs typeface="Cambria Math"/>
              </a:rPr>
              <a:t> </a:t>
            </a:r>
            <a:r>
              <a:rPr dirty="0" sz="1000" spc="-5">
                <a:latin typeface="Cambria Math"/>
                <a:cs typeface="Cambria Math"/>
              </a:rPr>
              <a:t>+ </a:t>
            </a:r>
            <a:r>
              <a:rPr dirty="0" sz="1000" spc="-55">
                <a:latin typeface="Cambria Math"/>
                <a:cs typeface="Cambria Math"/>
              </a:rPr>
              <a:t>�0.02</a:t>
            </a:r>
            <a:r>
              <a:rPr dirty="0" sz="1000" spc="70">
                <a:latin typeface="Cambria Math"/>
                <a:cs typeface="Cambria Math"/>
              </a:rPr>
              <a:t> </a:t>
            </a:r>
            <a:r>
              <a:rPr dirty="0" baseline="-36111" sz="1500" spc="-450">
                <a:latin typeface="Cambria Math"/>
                <a:cs typeface="Cambria Math"/>
              </a:rPr>
              <a:t>𝑓𝑓𝑓𝑓</a:t>
            </a:r>
            <a:r>
              <a:rPr dirty="0" sz="1000" spc="-300">
                <a:latin typeface="Cambria Math"/>
                <a:cs typeface="Cambria Math"/>
              </a:rPr>
              <a:t>�</a:t>
            </a:r>
            <a:r>
              <a:rPr dirty="0" sz="1000" spc="445">
                <a:latin typeface="Cambria Math"/>
                <a:cs typeface="Cambria Math"/>
              </a:rPr>
              <a:t> </a:t>
            </a:r>
            <a:r>
              <a:rPr dirty="0" sz="1000" spc="-200">
                <a:latin typeface="Cambria Math"/>
                <a:cs typeface="Cambria Math"/>
              </a:rPr>
              <a:t>+</a:t>
            </a:r>
            <a:endParaRPr sz="1000">
              <a:latin typeface="Cambria Math"/>
              <a:cs typeface="Cambria Math"/>
            </a:endParaRPr>
          </a:p>
        </p:txBody>
      </p:sp>
      <p:sp>
        <p:nvSpPr>
          <p:cNvPr id="54" name="object 54"/>
          <p:cNvSpPr txBox="1"/>
          <p:nvPr/>
        </p:nvSpPr>
        <p:spPr>
          <a:xfrm>
            <a:off x="5602165" y="5845566"/>
            <a:ext cx="146050" cy="177800"/>
          </a:xfrm>
          <a:prstGeom prst="rect">
            <a:avLst/>
          </a:prstGeom>
        </p:spPr>
        <p:txBody>
          <a:bodyPr wrap="square" lIns="0" tIns="12065" rIns="0" bIns="0" rtlCol="0" vert="horz">
            <a:spAutoFit/>
          </a:bodyPr>
          <a:lstStyle/>
          <a:p>
            <a:pPr marL="12700">
              <a:lnSpc>
                <a:spcPct val="100000"/>
              </a:lnSpc>
              <a:spcBef>
                <a:spcPts val="95"/>
              </a:spcBef>
            </a:pPr>
            <a:r>
              <a:rPr dirty="0" sz="1000" spc="-575">
                <a:latin typeface="Cambria Math"/>
                <a:cs typeface="Cambria Math"/>
              </a:rPr>
              <a:t>𝑓𝑓𝑓𝑓</a:t>
            </a:r>
            <a:endParaRPr sz="1000">
              <a:latin typeface="Cambria Math"/>
              <a:cs typeface="Cambria Math"/>
            </a:endParaRPr>
          </a:p>
        </p:txBody>
      </p:sp>
      <p:sp>
        <p:nvSpPr>
          <p:cNvPr id="55" name="object 55"/>
          <p:cNvSpPr/>
          <p:nvPr/>
        </p:nvSpPr>
        <p:spPr>
          <a:xfrm>
            <a:off x="5614415" y="6023616"/>
            <a:ext cx="123825" cy="0"/>
          </a:xfrm>
          <a:custGeom>
            <a:avLst/>
            <a:gdLst/>
            <a:ahLst/>
            <a:cxnLst/>
            <a:rect l="l" t="t" r="r" b="b"/>
            <a:pathLst>
              <a:path w="123825" h="0">
                <a:moveTo>
                  <a:pt x="0" y="0"/>
                </a:moveTo>
                <a:lnTo>
                  <a:pt x="123444" y="0"/>
                </a:lnTo>
              </a:path>
            </a:pathLst>
          </a:custGeom>
          <a:ln w="7607">
            <a:solidFill>
              <a:srgbClr val="000000"/>
            </a:solidFill>
          </a:ln>
        </p:spPr>
        <p:txBody>
          <a:bodyPr wrap="square" lIns="0" tIns="0" rIns="0" bIns="0" rtlCol="0"/>
          <a:lstStyle/>
          <a:p/>
        </p:txBody>
      </p:sp>
      <p:sp>
        <p:nvSpPr>
          <p:cNvPr id="56" name="object 56"/>
          <p:cNvSpPr txBox="1"/>
          <p:nvPr/>
        </p:nvSpPr>
        <p:spPr>
          <a:xfrm>
            <a:off x="2997720" y="5920197"/>
            <a:ext cx="2840990" cy="177800"/>
          </a:xfrm>
          <a:prstGeom prst="rect">
            <a:avLst/>
          </a:prstGeom>
        </p:spPr>
        <p:txBody>
          <a:bodyPr wrap="square" lIns="0" tIns="12065" rIns="0" bIns="0" rtlCol="0" vert="horz">
            <a:spAutoFit/>
          </a:bodyPr>
          <a:lstStyle/>
          <a:p>
            <a:pPr marL="38100">
              <a:lnSpc>
                <a:spcPct val="100000"/>
              </a:lnSpc>
              <a:spcBef>
                <a:spcPts val="95"/>
              </a:spcBef>
            </a:pPr>
            <a:r>
              <a:rPr dirty="0" sz="1000" spc="-110">
                <a:latin typeface="Cambria Math"/>
                <a:cs typeface="Cambria Math"/>
              </a:rPr>
              <a:t>1.732𝑠𝑠𝑠𝑠 </a:t>
            </a:r>
            <a:r>
              <a:rPr dirty="0" sz="1000" spc="-5">
                <a:latin typeface="Cambria Math"/>
                <a:cs typeface="Cambria Math"/>
              </a:rPr>
              <a:t>+ </a:t>
            </a:r>
            <a:r>
              <a:rPr dirty="0" sz="1000" spc="-80">
                <a:latin typeface="Cambria Math"/>
                <a:cs typeface="Cambria Math"/>
              </a:rPr>
              <a:t>�(1.0)(9.137𝑠𝑠𝑠𝑠) </a:t>
            </a:r>
            <a:r>
              <a:rPr dirty="0" sz="1000" spc="-5">
                <a:latin typeface="Cambria Math"/>
                <a:cs typeface="Cambria Math"/>
              </a:rPr>
              <a:t>+ </a:t>
            </a:r>
            <a:r>
              <a:rPr dirty="0" baseline="2777" sz="1500" spc="-150">
                <a:latin typeface="Cambria Math"/>
                <a:cs typeface="Cambria Math"/>
              </a:rPr>
              <a:t>(</a:t>
            </a:r>
            <a:r>
              <a:rPr dirty="0" sz="1000" spc="-100">
                <a:latin typeface="Cambria Math"/>
                <a:cs typeface="Cambria Math"/>
              </a:rPr>
              <a:t>86.295𝑠𝑠𝑠𝑠</a:t>
            </a:r>
            <a:r>
              <a:rPr dirty="0" baseline="2777" sz="1500" spc="-150">
                <a:latin typeface="Cambria Math"/>
                <a:cs typeface="Cambria Math"/>
              </a:rPr>
              <a:t>)</a:t>
            </a:r>
            <a:r>
              <a:rPr dirty="0" sz="1000" spc="-100">
                <a:latin typeface="Cambria Math"/>
                <a:cs typeface="Cambria Math"/>
              </a:rPr>
              <a:t>� </a:t>
            </a:r>
            <a:r>
              <a:rPr dirty="0" sz="1000" spc="-55">
                <a:latin typeface="Cambria Math"/>
                <a:cs typeface="Cambria Math"/>
              </a:rPr>
              <a:t>�0.02  </a:t>
            </a:r>
            <a:r>
              <a:rPr dirty="0" baseline="-27777" sz="1500" spc="-555">
                <a:latin typeface="Cambria Math"/>
                <a:cs typeface="Cambria Math"/>
              </a:rPr>
              <a:t>𝑓𝑓𝑓𝑓</a:t>
            </a:r>
            <a:r>
              <a:rPr dirty="0" sz="1000" spc="-370">
                <a:latin typeface="Cambria Math"/>
                <a:cs typeface="Cambria Math"/>
              </a:rPr>
              <a:t>�</a:t>
            </a:r>
            <a:endParaRPr sz="1000">
              <a:latin typeface="Cambria Math"/>
              <a:cs typeface="Cambria Math"/>
            </a:endParaRPr>
          </a:p>
        </p:txBody>
      </p:sp>
      <p:sp>
        <p:nvSpPr>
          <p:cNvPr id="57" name="object 57"/>
          <p:cNvSpPr txBox="1"/>
          <p:nvPr/>
        </p:nvSpPr>
        <p:spPr>
          <a:xfrm>
            <a:off x="3935930" y="6154874"/>
            <a:ext cx="991235" cy="177800"/>
          </a:xfrm>
          <a:prstGeom prst="rect">
            <a:avLst/>
          </a:prstGeom>
        </p:spPr>
        <p:txBody>
          <a:bodyPr wrap="square" lIns="0" tIns="12065" rIns="0" bIns="0" rtlCol="0" vert="horz">
            <a:spAutoFit/>
          </a:bodyPr>
          <a:lstStyle/>
          <a:p>
            <a:pPr marL="12700">
              <a:lnSpc>
                <a:spcPct val="100000"/>
              </a:lnSpc>
              <a:spcBef>
                <a:spcPts val="95"/>
              </a:spcBef>
            </a:pPr>
            <a:r>
              <a:rPr dirty="0" sz="1000" spc="-55">
                <a:latin typeface="Cambria Math"/>
                <a:cs typeface="Cambria Math"/>
              </a:rPr>
              <a:t>2.5(1.0)</a:t>
            </a:r>
            <a:r>
              <a:rPr dirty="0" baseline="2777" sz="1500" spc="-82">
                <a:latin typeface="Cambria Math"/>
                <a:cs typeface="Cambria Math"/>
              </a:rPr>
              <a:t>(</a:t>
            </a:r>
            <a:r>
              <a:rPr dirty="0" sz="1000" spc="-55">
                <a:latin typeface="Cambria Math"/>
                <a:cs typeface="Cambria Math"/>
              </a:rPr>
              <a:t>9.137𝑠𝑠𝑠𝑠</a:t>
            </a:r>
            <a:r>
              <a:rPr dirty="0" baseline="2777" sz="1500" spc="-82">
                <a:latin typeface="Cambria Math"/>
                <a:cs typeface="Cambria Math"/>
              </a:rPr>
              <a:t>)</a:t>
            </a:r>
            <a:endParaRPr baseline="2777" sz="1500">
              <a:latin typeface="Cambria Math"/>
              <a:cs typeface="Cambria Math"/>
            </a:endParaRPr>
          </a:p>
        </p:txBody>
      </p:sp>
      <p:sp>
        <p:nvSpPr>
          <p:cNvPr id="58" name="object 58"/>
          <p:cNvSpPr/>
          <p:nvPr/>
        </p:nvSpPr>
        <p:spPr>
          <a:xfrm>
            <a:off x="3035807" y="6172961"/>
            <a:ext cx="2794000" cy="0"/>
          </a:xfrm>
          <a:custGeom>
            <a:avLst/>
            <a:gdLst/>
            <a:ahLst/>
            <a:cxnLst/>
            <a:rect l="l" t="t" r="r" b="b"/>
            <a:pathLst>
              <a:path w="2794000" h="0">
                <a:moveTo>
                  <a:pt x="0" y="0"/>
                </a:moveTo>
                <a:lnTo>
                  <a:pt x="2793492" y="0"/>
                </a:lnTo>
              </a:path>
            </a:pathLst>
          </a:custGeom>
          <a:ln w="7620">
            <a:solidFill>
              <a:srgbClr val="000000"/>
            </a:solidFill>
          </a:ln>
        </p:spPr>
        <p:txBody>
          <a:bodyPr wrap="square" lIns="0" tIns="0" rIns="0" bIns="0" rtlCol="0"/>
          <a:lstStyle/>
          <a:p/>
        </p:txBody>
      </p:sp>
      <p:sp>
        <p:nvSpPr>
          <p:cNvPr id="59" name="object 59"/>
          <p:cNvSpPr/>
          <p:nvPr/>
        </p:nvSpPr>
        <p:spPr>
          <a:xfrm>
            <a:off x="2292095" y="5822448"/>
            <a:ext cx="3536315" cy="0"/>
          </a:xfrm>
          <a:custGeom>
            <a:avLst/>
            <a:gdLst/>
            <a:ahLst/>
            <a:cxnLst/>
            <a:rect l="l" t="t" r="r" b="b"/>
            <a:pathLst>
              <a:path w="3536315" h="0">
                <a:moveTo>
                  <a:pt x="0" y="0"/>
                </a:moveTo>
                <a:lnTo>
                  <a:pt x="3535692" y="0"/>
                </a:lnTo>
              </a:path>
            </a:pathLst>
          </a:custGeom>
          <a:ln w="7607">
            <a:solidFill>
              <a:srgbClr val="000000"/>
            </a:solidFill>
          </a:ln>
        </p:spPr>
        <p:txBody>
          <a:bodyPr wrap="square" lIns="0" tIns="0" rIns="0" bIns="0" rtlCol="0"/>
          <a:lstStyle/>
          <a:p/>
        </p:txBody>
      </p:sp>
      <p:sp>
        <p:nvSpPr>
          <p:cNvPr id="60" name="object 60"/>
          <p:cNvSpPr txBox="1"/>
          <p:nvPr/>
        </p:nvSpPr>
        <p:spPr>
          <a:xfrm>
            <a:off x="5851652" y="6069584"/>
            <a:ext cx="69342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0.399</a:t>
            </a:r>
            <a:r>
              <a:rPr dirty="0" sz="1000">
                <a:latin typeface="Cambria Math"/>
                <a:cs typeface="Cambria Math"/>
              </a:rPr>
              <a:t> </a:t>
            </a:r>
            <a:r>
              <a:rPr dirty="0" sz="1000" spc="-355">
                <a:latin typeface="Cambria Math"/>
                <a:cs typeface="Cambria Math"/>
              </a:rPr>
              <a:t>𝐴𝐴𝐴𝐴𝑑𝑑</a:t>
            </a:r>
            <a:endParaRPr sz="1000">
              <a:latin typeface="Cambria Math"/>
              <a:cs typeface="Cambria Math"/>
            </a:endParaRPr>
          </a:p>
        </p:txBody>
      </p:sp>
      <p:sp>
        <p:nvSpPr>
          <p:cNvPr id="61" name="object 61"/>
          <p:cNvSpPr txBox="1"/>
          <p:nvPr/>
        </p:nvSpPr>
        <p:spPr>
          <a:xfrm>
            <a:off x="2483611" y="6587743"/>
            <a:ext cx="78740" cy="132080"/>
          </a:xfrm>
          <a:prstGeom prst="rect">
            <a:avLst/>
          </a:prstGeom>
        </p:spPr>
        <p:txBody>
          <a:bodyPr wrap="square" lIns="0" tIns="12065" rIns="0" bIns="0" rtlCol="0" vert="horz">
            <a:spAutoFit/>
          </a:bodyPr>
          <a:lstStyle/>
          <a:p>
            <a:pPr marL="12700">
              <a:lnSpc>
                <a:spcPct val="100000"/>
              </a:lnSpc>
              <a:spcBef>
                <a:spcPts val="95"/>
              </a:spcBef>
            </a:pPr>
            <a:r>
              <a:rPr dirty="0" sz="700" spc="-280">
                <a:latin typeface="Cambria Math"/>
                <a:cs typeface="Cambria Math"/>
              </a:rPr>
              <a:t>𝑒𝑒</a:t>
            </a:r>
            <a:endParaRPr sz="700">
              <a:latin typeface="Cambria Math"/>
              <a:cs typeface="Cambria Math"/>
            </a:endParaRPr>
          </a:p>
        </p:txBody>
      </p:sp>
      <p:sp>
        <p:nvSpPr>
          <p:cNvPr id="62" name="object 62"/>
          <p:cNvSpPr txBox="1"/>
          <p:nvPr/>
        </p:nvSpPr>
        <p:spPr>
          <a:xfrm>
            <a:off x="2348076" y="6523690"/>
            <a:ext cx="353060" cy="177800"/>
          </a:xfrm>
          <a:prstGeom prst="rect">
            <a:avLst/>
          </a:prstGeom>
        </p:spPr>
        <p:txBody>
          <a:bodyPr wrap="square" lIns="0" tIns="12065" rIns="0" bIns="0" rtlCol="0" vert="horz">
            <a:spAutoFit/>
          </a:bodyPr>
          <a:lstStyle/>
          <a:p>
            <a:pPr marL="12700">
              <a:lnSpc>
                <a:spcPct val="100000"/>
              </a:lnSpc>
              <a:spcBef>
                <a:spcPts val="95"/>
              </a:spcBef>
            </a:pPr>
            <a:r>
              <a:rPr dirty="0" sz="1000" spc="-305">
                <a:latin typeface="Cambria Math"/>
                <a:cs typeface="Cambria Math"/>
              </a:rPr>
              <a:t>𝐹𝐹𝑆𝑆</a:t>
            </a:r>
            <a:r>
              <a:rPr dirty="0" sz="1000" spc="36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63" name="object 63"/>
          <p:cNvSpPr txBox="1"/>
          <p:nvPr/>
        </p:nvSpPr>
        <p:spPr>
          <a:xfrm>
            <a:off x="3659137" y="6426210"/>
            <a:ext cx="817880" cy="177800"/>
          </a:xfrm>
          <a:prstGeom prst="rect">
            <a:avLst/>
          </a:prstGeom>
        </p:spPr>
        <p:txBody>
          <a:bodyPr wrap="square" lIns="0" tIns="12065" rIns="0" bIns="0" rtlCol="0" vert="horz">
            <a:spAutoFit/>
          </a:bodyPr>
          <a:lstStyle/>
          <a:p>
            <a:pPr marL="38100">
              <a:lnSpc>
                <a:spcPct val="100000"/>
              </a:lnSpc>
              <a:spcBef>
                <a:spcPts val="95"/>
              </a:spcBef>
            </a:pPr>
            <a:r>
              <a:rPr dirty="0" sz="1000" spc="-285">
                <a:latin typeface="Cambria Math"/>
                <a:cs typeface="Cambria Math"/>
              </a:rPr>
              <a:t>𝐾𝐾</a:t>
            </a:r>
            <a:r>
              <a:rPr dirty="0" baseline="-15873" sz="1050" spc="-427">
                <a:latin typeface="Cambria Math"/>
                <a:cs typeface="Cambria Math"/>
              </a:rPr>
              <a:t>𝜃𝜃</a:t>
            </a:r>
            <a:r>
              <a:rPr dirty="0" baseline="-15873" sz="1050" spc="-150">
                <a:latin typeface="Cambria Math"/>
                <a:cs typeface="Cambria Math"/>
              </a:rPr>
              <a:t> </a:t>
            </a:r>
            <a:r>
              <a:rPr dirty="0" sz="1000" spc="-135">
                <a:latin typeface="Cambria Math"/>
                <a:cs typeface="Cambria Math"/>
              </a:rPr>
              <a:t>(𝜃𝜃</a:t>
            </a:r>
            <a:r>
              <a:rPr dirty="0" baseline="-15873" sz="1050" spc="-202">
                <a:latin typeface="Cambria Math"/>
                <a:cs typeface="Cambria Math"/>
              </a:rPr>
              <a:t>𝑐𝑐𝑠𝑠𝑥𝑥 </a:t>
            </a:r>
            <a:r>
              <a:rPr dirty="0" sz="1000" spc="-5">
                <a:latin typeface="Cambria Math"/>
                <a:cs typeface="Cambria Math"/>
              </a:rPr>
              <a:t>−</a:t>
            </a:r>
            <a:r>
              <a:rPr dirty="0" sz="1000" spc="-20">
                <a:latin typeface="Cambria Math"/>
                <a:cs typeface="Cambria Math"/>
              </a:rPr>
              <a:t> </a:t>
            </a:r>
            <a:r>
              <a:rPr dirty="0" sz="1000" spc="-195">
                <a:latin typeface="Cambria Math"/>
                <a:cs typeface="Cambria Math"/>
              </a:rPr>
              <a:t>𝛼𝛼)</a:t>
            </a:r>
            <a:endParaRPr sz="1000">
              <a:latin typeface="Cambria Math"/>
              <a:cs typeface="Cambria Math"/>
            </a:endParaRPr>
          </a:p>
        </p:txBody>
      </p:sp>
      <p:sp>
        <p:nvSpPr>
          <p:cNvPr id="64" name="object 64"/>
          <p:cNvSpPr txBox="1"/>
          <p:nvPr/>
        </p:nvSpPr>
        <p:spPr>
          <a:xfrm>
            <a:off x="2672609" y="6609107"/>
            <a:ext cx="1710055" cy="177800"/>
          </a:xfrm>
          <a:prstGeom prst="rect">
            <a:avLst/>
          </a:prstGeom>
        </p:spPr>
        <p:txBody>
          <a:bodyPr wrap="square" lIns="0" tIns="12065" rIns="0" bIns="0" rtlCol="0" vert="horz">
            <a:spAutoFit/>
          </a:bodyPr>
          <a:lstStyle/>
          <a:p>
            <a:pPr marL="50800">
              <a:lnSpc>
                <a:spcPct val="100000"/>
              </a:lnSpc>
              <a:spcBef>
                <a:spcPts val="95"/>
              </a:spcBef>
            </a:pPr>
            <a:r>
              <a:rPr dirty="0" baseline="2777" sz="1500" spc="-322">
                <a:latin typeface="Cambria Math"/>
                <a:cs typeface="Cambria Math"/>
              </a:rPr>
              <a:t>(</a:t>
            </a:r>
            <a:r>
              <a:rPr dirty="0" sz="1000" spc="-215">
                <a:latin typeface="Cambria Math"/>
                <a:cs typeface="Cambria Math"/>
              </a:rPr>
              <a:t>𝐼𝐼𝑀𝑀</a:t>
            </a:r>
            <a:r>
              <a:rPr dirty="0" baseline="2777" sz="1500" spc="-322">
                <a:latin typeface="Cambria Math"/>
                <a:cs typeface="Cambria Math"/>
              </a:rPr>
              <a:t>)</a:t>
            </a:r>
            <a:r>
              <a:rPr dirty="0" sz="1000" spc="-215">
                <a:latin typeface="Cambria Math"/>
                <a:cs typeface="Cambria Math"/>
              </a:rPr>
              <a:t>𝐻𝐻</a:t>
            </a:r>
            <a:r>
              <a:rPr dirty="0" baseline="-15873" sz="1050" spc="-322">
                <a:latin typeface="Cambria Math"/>
                <a:cs typeface="Cambria Math"/>
              </a:rPr>
              <a:t>𝑔𝑔</a:t>
            </a:r>
            <a:r>
              <a:rPr dirty="0" baseline="2777" sz="1500" spc="-322">
                <a:latin typeface="Cambria Math"/>
                <a:cs typeface="Cambria Math"/>
              </a:rPr>
              <a:t>[</a:t>
            </a:r>
            <a:r>
              <a:rPr dirty="0" sz="1000" spc="-215">
                <a:latin typeface="Cambria Math"/>
                <a:cs typeface="Cambria Math"/>
              </a:rPr>
              <a:t>(𝐼𝐼𝑀𝑀)𝑧𝑧</a:t>
            </a:r>
            <a:r>
              <a:rPr dirty="0" baseline="-15873" sz="1050" spc="-322">
                <a:latin typeface="Cambria Math"/>
                <a:cs typeface="Cambria Math"/>
              </a:rPr>
              <a:t>𝑔𝑔</a:t>
            </a:r>
            <a:r>
              <a:rPr dirty="0" baseline="-15873" sz="1050" spc="-135">
                <a:latin typeface="Cambria Math"/>
                <a:cs typeface="Cambria Math"/>
              </a:rPr>
              <a:t> </a:t>
            </a:r>
            <a:r>
              <a:rPr dirty="0" sz="1000" spc="-150">
                <a:latin typeface="Cambria Math"/>
                <a:cs typeface="Cambria Math"/>
              </a:rPr>
              <a:t>𝜃𝜃</a:t>
            </a:r>
            <a:r>
              <a:rPr dirty="0" baseline="-15873" sz="1050" spc="-225">
                <a:latin typeface="Cambria Math"/>
                <a:cs typeface="Cambria Math"/>
              </a:rPr>
              <a:t>𝑐𝑐𝑠𝑠𝑥𝑥 </a:t>
            </a:r>
            <a:r>
              <a:rPr dirty="0" baseline="2777" sz="1500" spc="-7">
                <a:latin typeface="Cambria Math"/>
                <a:cs typeface="Cambria Math"/>
              </a:rPr>
              <a:t>(</a:t>
            </a:r>
            <a:r>
              <a:rPr dirty="0" sz="1000" spc="-5">
                <a:latin typeface="Cambria Math"/>
                <a:cs typeface="Cambria Math"/>
              </a:rPr>
              <a:t>1 +</a:t>
            </a:r>
            <a:r>
              <a:rPr dirty="0" sz="1000" spc="-15">
                <a:latin typeface="Cambria Math"/>
                <a:cs typeface="Cambria Math"/>
              </a:rPr>
              <a:t> </a:t>
            </a:r>
            <a:r>
              <a:rPr dirty="0" sz="1000" spc="-114">
                <a:latin typeface="Cambria Math"/>
                <a:cs typeface="Cambria Math"/>
              </a:rPr>
              <a:t>2.5𝜃𝜃</a:t>
            </a:r>
            <a:endParaRPr sz="1000">
              <a:latin typeface="Cambria Math"/>
              <a:cs typeface="Cambria Math"/>
            </a:endParaRPr>
          </a:p>
        </p:txBody>
      </p:sp>
      <p:sp>
        <p:nvSpPr>
          <p:cNvPr id="65" name="object 65"/>
          <p:cNvSpPr txBox="1"/>
          <p:nvPr/>
        </p:nvSpPr>
        <p:spPr>
          <a:xfrm>
            <a:off x="4324603" y="6673088"/>
            <a:ext cx="1047115" cy="132080"/>
          </a:xfrm>
          <a:prstGeom prst="rect">
            <a:avLst/>
          </a:prstGeom>
        </p:spPr>
        <p:txBody>
          <a:bodyPr wrap="square" lIns="0" tIns="12065" rIns="0" bIns="0" rtlCol="0" vert="horz">
            <a:spAutoFit/>
          </a:bodyPr>
          <a:lstStyle/>
          <a:p>
            <a:pPr marL="12700">
              <a:lnSpc>
                <a:spcPct val="100000"/>
              </a:lnSpc>
              <a:spcBef>
                <a:spcPts val="95"/>
              </a:spcBef>
              <a:tabLst>
                <a:tab pos="474345" algn="l"/>
                <a:tab pos="1002665" algn="l"/>
              </a:tabLst>
            </a:pPr>
            <a:r>
              <a:rPr dirty="0" sz="700" spc="-195">
                <a:latin typeface="Cambria Math"/>
                <a:cs typeface="Cambria Math"/>
              </a:rPr>
              <a:t>𝑐𝑐𝑠𝑠𝑥</a:t>
            </a:r>
            <a:r>
              <a:rPr dirty="0" sz="700" spc="-190">
                <a:latin typeface="Cambria Math"/>
                <a:cs typeface="Cambria Math"/>
              </a:rPr>
              <a:t>𝑥</a:t>
            </a:r>
            <a:r>
              <a:rPr dirty="0" sz="700">
                <a:latin typeface="Cambria Math"/>
                <a:cs typeface="Cambria Math"/>
              </a:rPr>
              <a:t>	</a:t>
            </a:r>
            <a:r>
              <a:rPr dirty="0" sz="700" spc="-400">
                <a:latin typeface="Cambria Math"/>
                <a:cs typeface="Cambria Math"/>
              </a:rPr>
              <a:t>𝑔𝑔</a:t>
            </a:r>
            <a:r>
              <a:rPr dirty="0" sz="700">
                <a:latin typeface="Cambria Math"/>
                <a:cs typeface="Cambria Math"/>
              </a:rPr>
              <a:t>   </a:t>
            </a:r>
            <a:r>
              <a:rPr dirty="0" sz="700" spc="-40">
                <a:latin typeface="Cambria Math"/>
                <a:cs typeface="Cambria Math"/>
              </a:rPr>
              <a:t> </a:t>
            </a:r>
            <a:r>
              <a:rPr dirty="0" sz="700" spc="-195">
                <a:latin typeface="Cambria Math"/>
                <a:cs typeface="Cambria Math"/>
              </a:rPr>
              <a:t>𝑐𝑐𝑠𝑠𝑥</a:t>
            </a:r>
            <a:r>
              <a:rPr dirty="0" sz="700" spc="-190">
                <a:latin typeface="Cambria Math"/>
                <a:cs typeface="Cambria Math"/>
              </a:rPr>
              <a:t>𝑥</a:t>
            </a:r>
            <a:r>
              <a:rPr dirty="0" sz="700">
                <a:latin typeface="Cambria Math"/>
                <a:cs typeface="Cambria Math"/>
              </a:rPr>
              <a:t>	</a:t>
            </a:r>
            <a:r>
              <a:rPr dirty="0" sz="700" spc="-505">
                <a:latin typeface="Cambria Math"/>
                <a:cs typeface="Cambria Math"/>
              </a:rPr>
              <a:t>𝑔𝑔</a:t>
            </a:r>
            <a:endParaRPr sz="700">
              <a:latin typeface="Cambria Math"/>
              <a:cs typeface="Cambria Math"/>
            </a:endParaRPr>
          </a:p>
        </p:txBody>
      </p:sp>
      <p:sp>
        <p:nvSpPr>
          <p:cNvPr id="66" name="object 66"/>
          <p:cNvSpPr txBox="1"/>
          <p:nvPr/>
        </p:nvSpPr>
        <p:spPr>
          <a:xfrm>
            <a:off x="4522723" y="6609061"/>
            <a:ext cx="902335" cy="177800"/>
          </a:xfrm>
          <a:prstGeom prst="rect">
            <a:avLst/>
          </a:prstGeom>
        </p:spPr>
        <p:txBody>
          <a:bodyPr wrap="square" lIns="0" tIns="12065" rIns="0" bIns="0" rtlCol="0" vert="horz">
            <a:spAutoFit/>
          </a:bodyPr>
          <a:lstStyle/>
          <a:p>
            <a:pPr marL="12700">
              <a:lnSpc>
                <a:spcPct val="100000"/>
              </a:lnSpc>
              <a:spcBef>
                <a:spcPts val="95"/>
              </a:spcBef>
              <a:tabLst>
                <a:tab pos="621665" algn="l"/>
              </a:tabLst>
            </a:pPr>
            <a:r>
              <a:rPr dirty="0" baseline="2777" sz="1500" spc="-7">
                <a:latin typeface="Cambria Math"/>
                <a:cs typeface="Cambria Math"/>
              </a:rPr>
              <a:t>) </a:t>
            </a:r>
            <a:r>
              <a:rPr dirty="0" sz="1000" spc="-5">
                <a:latin typeface="Cambria Math"/>
                <a:cs typeface="Cambria Math"/>
              </a:rPr>
              <a:t>+</a:t>
            </a:r>
            <a:r>
              <a:rPr dirty="0" sz="1000" spc="15">
                <a:latin typeface="Cambria Math"/>
                <a:cs typeface="Cambria Math"/>
              </a:rPr>
              <a:t> </a:t>
            </a:r>
            <a:r>
              <a:rPr dirty="0" sz="1000" spc="-305">
                <a:latin typeface="Cambria Math"/>
                <a:cs typeface="Cambria Math"/>
              </a:rPr>
              <a:t>𝑑𝑑</a:t>
            </a:r>
            <a:r>
              <a:rPr dirty="0" sz="1000" spc="135">
                <a:latin typeface="Cambria Math"/>
                <a:cs typeface="Cambria Math"/>
              </a:rPr>
              <a:t> </a:t>
            </a:r>
            <a:r>
              <a:rPr dirty="0" sz="1000" spc="-285">
                <a:latin typeface="Cambria Math"/>
                <a:cs typeface="Cambria Math"/>
              </a:rPr>
              <a:t>𝜃𝜃	</a:t>
            </a:r>
            <a:r>
              <a:rPr dirty="0" sz="1000" spc="-5">
                <a:latin typeface="Cambria Math"/>
                <a:cs typeface="Cambria Math"/>
              </a:rPr>
              <a:t>+</a:t>
            </a:r>
            <a:r>
              <a:rPr dirty="0" sz="1000" spc="-30">
                <a:latin typeface="Cambria Math"/>
                <a:cs typeface="Cambria Math"/>
              </a:rPr>
              <a:t> </a:t>
            </a:r>
            <a:r>
              <a:rPr dirty="0" sz="1000" spc="-390">
                <a:latin typeface="Cambria Math"/>
                <a:cs typeface="Cambria Math"/>
              </a:rPr>
              <a:t>𝐴𝐴</a:t>
            </a:r>
            <a:r>
              <a:rPr dirty="0" sz="1000" spc="25">
                <a:latin typeface="Cambria Math"/>
                <a:cs typeface="Cambria Math"/>
              </a:rPr>
              <a:t> </a:t>
            </a:r>
            <a:r>
              <a:rPr dirty="0" baseline="2777" sz="1500" spc="-7">
                <a:latin typeface="Cambria Math"/>
                <a:cs typeface="Cambria Math"/>
              </a:rPr>
              <a:t>]</a:t>
            </a:r>
            <a:endParaRPr baseline="2777" sz="1500">
              <a:latin typeface="Cambria Math"/>
              <a:cs typeface="Cambria Math"/>
            </a:endParaRPr>
          </a:p>
        </p:txBody>
      </p:sp>
      <p:sp>
        <p:nvSpPr>
          <p:cNvPr id="67" name="object 67"/>
          <p:cNvSpPr/>
          <p:nvPr/>
        </p:nvSpPr>
        <p:spPr>
          <a:xfrm>
            <a:off x="2723388" y="6627120"/>
            <a:ext cx="2688590" cy="0"/>
          </a:xfrm>
          <a:custGeom>
            <a:avLst/>
            <a:gdLst/>
            <a:ahLst/>
            <a:cxnLst/>
            <a:rect l="l" t="t" r="r" b="b"/>
            <a:pathLst>
              <a:path w="2688590" h="0">
                <a:moveTo>
                  <a:pt x="0" y="0"/>
                </a:moveTo>
                <a:lnTo>
                  <a:pt x="2688336" y="0"/>
                </a:lnTo>
              </a:path>
            </a:pathLst>
          </a:custGeom>
          <a:ln w="7607">
            <a:solidFill>
              <a:srgbClr val="000000"/>
            </a:solidFill>
          </a:ln>
        </p:spPr>
        <p:txBody>
          <a:bodyPr wrap="square" lIns="0" tIns="0" rIns="0" bIns="0" rtlCol="0"/>
          <a:lstStyle/>
          <a:p/>
        </p:txBody>
      </p:sp>
      <p:sp>
        <p:nvSpPr>
          <p:cNvPr id="68" name="object 68"/>
          <p:cNvSpPr txBox="1"/>
          <p:nvPr/>
        </p:nvSpPr>
        <p:spPr>
          <a:xfrm>
            <a:off x="3434545" y="6997727"/>
            <a:ext cx="184150" cy="132080"/>
          </a:xfrm>
          <a:prstGeom prst="rect">
            <a:avLst/>
          </a:prstGeom>
        </p:spPr>
        <p:txBody>
          <a:bodyPr wrap="square" lIns="0" tIns="12065" rIns="0" bIns="0" rtlCol="0" vert="horz">
            <a:spAutoFit/>
          </a:bodyPr>
          <a:lstStyle/>
          <a:p>
            <a:pPr marL="12700">
              <a:lnSpc>
                <a:spcPct val="100000"/>
              </a:lnSpc>
              <a:spcBef>
                <a:spcPts val="95"/>
              </a:spcBef>
            </a:pPr>
            <a:r>
              <a:rPr dirty="0" sz="700" spc="-400">
                <a:latin typeface="Cambria Math"/>
                <a:cs typeface="Cambria Math"/>
              </a:rPr>
              <a:t>𝑔𝑔</a:t>
            </a:r>
            <a:r>
              <a:rPr dirty="0" sz="700" spc="-300">
                <a:latin typeface="Cambria Math"/>
                <a:cs typeface="Cambria Math"/>
              </a:rPr>
              <a:t>𝑠𝑠𝑔𝑔</a:t>
            </a:r>
            <a:endParaRPr sz="700">
              <a:latin typeface="Cambria Math"/>
              <a:cs typeface="Cambria Math"/>
            </a:endParaRPr>
          </a:p>
        </p:txBody>
      </p:sp>
      <p:sp>
        <p:nvSpPr>
          <p:cNvPr id="69" name="object 69"/>
          <p:cNvSpPr txBox="1"/>
          <p:nvPr/>
        </p:nvSpPr>
        <p:spPr>
          <a:xfrm>
            <a:off x="4457181" y="6977884"/>
            <a:ext cx="146050" cy="177800"/>
          </a:xfrm>
          <a:prstGeom prst="rect">
            <a:avLst/>
          </a:prstGeom>
        </p:spPr>
        <p:txBody>
          <a:bodyPr wrap="square" lIns="0" tIns="12065" rIns="0" bIns="0" rtlCol="0" vert="horz">
            <a:spAutoFit/>
          </a:bodyPr>
          <a:lstStyle/>
          <a:p>
            <a:pPr marL="12700">
              <a:lnSpc>
                <a:spcPct val="100000"/>
              </a:lnSpc>
              <a:spcBef>
                <a:spcPts val="95"/>
              </a:spcBef>
            </a:pPr>
            <a:r>
              <a:rPr dirty="0" sz="1000" spc="-575">
                <a:latin typeface="Cambria Math"/>
                <a:cs typeface="Cambria Math"/>
              </a:rPr>
              <a:t>𝑓𝑓𝑓𝑓</a:t>
            </a:r>
            <a:endParaRPr sz="1000">
              <a:latin typeface="Cambria Math"/>
              <a:cs typeface="Cambria Math"/>
            </a:endParaRPr>
          </a:p>
        </p:txBody>
      </p:sp>
      <p:sp>
        <p:nvSpPr>
          <p:cNvPr id="70" name="object 70"/>
          <p:cNvSpPr txBox="1"/>
          <p:nvPr/>
        </p:nvSpPr>
        <p:spPr>
          <a:xfrm>
            <a:off x="2968724" y="6913844"/>
            <a:ext cx="1725295" cy="177800"/>
          </a:xfrm>
          <a:prstGeom prst="rect">
            <a:avLst/>
          </a:prstGeom>
        </p:spPr>
        <p:txBody>
          <a:bodyPr wrap="square" lIns="0" tIns="12065" rIns="0" bIns="0" rtlCol="0" vert="horz">
            <a:spAutoFit/>
          </a:bodyPr>
          <a:lstStyle/>
          <a:p>
            <a:pPr marL="38100">
              <a:lnSpc>
                <a:spcPct val="100000"/>
              </a:lnSpc>
              <a:spcBef>
                <a:spcPts val="95"/>
              </a:spcBef>
            </a:pPr>
            <a:r>
              <a:rPr dirty="0" sz="1000" spc="-60">
                <a:latin typeface="Cambria Math"/>
                <a:cs typeface="Cambria Math"/>
              </a:rPr>
              <a:t>�40000 </a:t>
            </a:r>
            <a:r>
              <a:rPr dirty="0" u="sng" baseline="31746" sz="1050" spc="-247">
                <a:uFill>
                  <a:solidFill>
                    <a:srgbClr val="000000"/>
                  </a:solidFill>
                </a:uFill>
                <a:latin typeface="Cambria Math"/>
                <a:cs typeface="Cambria Math"/>
              </a:rPr>
              <a:t>𝑑𝑑∙𝑔𝑔𝑖𝑖</a:t>
            </a:r>
            <a:r>
              <a:rPr dirty="0" sz="1000" spc="-165">
                <a:latin typeface="Cambria Math"/>
                <a:cs typeface="Cambria Math"/>
              </a:rPr>
              <a:t>� </a:t>
            </a:r>
            <a:r>
              <a:rPr dirty="0" sz="1000" spc="-50">
                <a:latin typeface="Cambria Math"/>
                <a:cs typeface="Cambria Math"/>
              </a:rPr>
              <a:t>�0.399 </a:t>
            </a:r>
            <a:r>
              <a:rPr dirty="0" sz="1000" spc="-5">
                <a:latin typeface="Cambria Math"/>
                <a:cs typeface="Cambria Math"/>
              </a:rPr>
              <a:t>− 0.02  </a:t>
            </a:r>
            <a:r>
              <a:rPr dirty="0" u="sng" baseline="33333" sz="1500" spc="-569">
                <a:uFill>
                  <a:solidFill>
                    <a:srgbClr val="000000"/>
                  </a:solidFill>
                </a:uFill>
                <a:latin typeface="Cambria Math"/>
                <a:cs typeface="Cambria Math"/>
              </a:rPr>
              <a:t>𝑓𝑓𝑓𝑓</a:t>
            </a:r>
            <a:r>
              <a:rPr dirty="0" sz="1000" spc="-380">
                <a:latin typeface="Cambria Math"/>
                <a:cs typeface="Cambria Math"/>
              </a:rPr>
              <a:t>�</a:t>
            </a:r>
            <a:endParaRPr sz="1000">
              <a:latin typeface="Cambria Math"/>
              <a:cs typeface="Cambria Math"/>
            </a:endParaRPr>
          </a:p>
        </p:txBody>
      </p:sp>
      <p:sp>
        <p:nvSpPr>
          <p:cNvPr id="71" name="object 71"/>
          <p:cNvSpPr/>
          <p:nvPr/>
        </p:nvSpPr>
        <p:spPr>
          <a:xfrm>
            <a:off x="1548383" y="7166616"/>
            <a:ext cx="4566285" cy="0"/>
          </a:xfrm>
          <a:custGeom>
            <a:avLst/>
            <a:gdLst/>
            <a:ahLst/>
            <a:cxnLst/>
            <a:rect l="l" t="t" r="r" b="b"/>
            <a:pathLst>
              <a:path w="4566285" h="0">
                <a:moveTo>
                  <a:pt x="0" y="0"/>
                </a:moveTo>
                <a:lnTo>
                  <a:pt x="4565891" y="0"/>
                </a:lnTo>
              </a:path>
            </a:pathLst>
          </a:custGeom>
          <a:ln w="7607">
            <a:solidFill>
              <a:srgbClr val="000000"/>
            </a:solidFill>
          </a:ln>
        </p:spPr>
        <p:txBody>
          <a:bodyPr wrap="square" lIns="0" tIns="0" rIns="0" bIns="0" rtlCol="0"/>
          <a:lstStyle/>
          <a:p/>
        </p:txBody>
      </p:sp>
      <p:sp>
        <p:nvSpPr>
          <p:cNvPr id="72" name="object 72"/>
          <p:cNvSpPr txBox="1"/>
          <p:nvPr/>
        </p:nvSpPr>
        <p:spPr>
          <a:xfrm>
            <a:off x="635000" y="7074863"/>
            <a:ext cx="6002655" cy="501015"/>
          </a:xfrm>
          <a:prstGeom prst="rect">
            <a:avLst/>
          </a:prstGeom>
        </p:spPr>
        <p:txBody>
          <a:bodyPr wrap="square" lIns="0" tIns="97790" rIns="0" bIns="0" rtlCol="0" vert="horz">
            <a:spAutoFit/>
          </a:bodyPr>
          <a:lstStyle/>
          <a:p>
            <a:pPr marL="550545">
              <a:lnSpc>
                <a:spcPct val="100000"/>
              </a:lnSpc>
              <a:spcBef>
                <a:spcPts val="770"/>
              </a:spcBef>
            </a:pPr>
            <a:r>
              <a:rPr dirty="0" baseline="41666" sz="1500" spc="-405">
                <a:latin typeface="Cambria Math"/>
                <a:cs typeface="Cambria Math"/>
              </a:rPr>
              <a:t>𝐹𝐹𝑆𝑆</a:t>
            </a:r>
            <a:r>
              <a:rPr dirty="0" baseline="43650" sz="1050" spc="-405">
                <a:latin typeface="Cambria Math"/>
                <a:cs typeface="Cambria Math"/>
              </a:rPr>
              <a:t>𝑒𝑒</a:t>
            </a:r>
            <a:r>
              <a:rPr dirty="0" baseline="43650" sz="1050" spc="307">
                <a:latin typeface="Cambria Math"/>
                <a:cs typeface="Cambria Math"/>
              </a:rPr>
              <a:t> </a:t>
            </a:r>
            <a:r>
              <a:rPr dirty="0" baseline="41666" sz="1500" spc="-7">
                <a:latin typeface="Cambria Math"/>
                <a:cs typeface="Cambria Math"/>
              </a:rPr>
              <a:t>= </a:t>
            </a:r>
            <a:r>
              <a:rPr dirty="0" baseline="2777" sz="1500" spc="-104">
                <a:latin typeface="Cambria Math"/>
                <a:cs typeface="Cambria Math"/>
              </a:rPr>
              <a:t>(</a:t>
            </a:r>
            <a:r>
              <a:rPr dirty="0" sz="1000" spc="-70">
                <a:latin typeface="Cambria Math"/>
                <a:cs typeface="Cambria Math"/>
              </a:rPr>
              <a:t>1.0</a:t>
            </a:r>
            <a:r>
              <a:rPr dirty="0" baseline="2777" sz="1500" spc="-104">
                <a:latin typeface="Cambria Math"/>
                <a:cs typeface="Cambria Math"/>
              </a:rPr>
              <a:t>)(</a:t>
            </a:r>
            <a:r>
              <a:rPr dirty="0" sz="1000" spc="-70">
                <a:latin typeface="Cambria Math"/>
                <a:cs typeface="Cambria Math"/>
              </a:rPr>
              <a:t>172.48𝑘𝑘𝑠𝑠𝑘𝑘</a:t>
            </a:r>
            <a:r>
              <a:rPr dirty="0" baseline="2777" sz="1500" spc="-104">
                <a:latin typeface="Cambria Math"/>
                <a:cs typeface="Cambria Math"/>
              </a:rPr>
              <a:t>)</a:t>
            </a:r>
            <a:r>
              <a:rPr dirty="0" sz="1000" spc="-70">
                <a:latin typeface="Cambria Math"/>
                <a:cs typeface="Cambria Math"/>
              </a:rPr>
              <a:t>[(1.0)</a:t>
            </a:r>
            <a:r>
              <a:rPr dirty="0" baseline="2777" sz="1500" spc="-104">
                <a:latin typeface="Cambria Math"/>
                <a:cs typeface="Cambria Math"/>
              </a:rPr>
              <a:t>(</a:t>
            </a:r>
            <a:r>
              <a:rPr dirty="0" sz="1000" spc="-70">
                <a:latin typeface="Cambria Math"/>
                <a:cs typeface="Cambria Math"/>
              </a:rPr>
              <a:t>9.137𝑠𝑠𝑠𝑠</a:t>
            </a:r>
            <a:r>
              <a:rPr dirty="0" baseline="2777" sz="1500" spc="-104">
                <a:latin typeface="Cambria Math"/>
                <a:cs typeface="Cambria Math"/>
              </a:rPr>
              <a:t>)(</a:t>
            </a:r>
            <a:r>
              <a:rPr dirty="0" sz="1000" spc="-70">
                <a:latin typeface="Cambria Math"/>
                <a:cs typeface="Cambria Math"/>
              </a:rPr>
              <a:t>0.399</a:t>
            </a:r>
            <a:r>
              <a:rPr dirty="0" baseline="2777" sz="1500" spc="-104">
                <a:latin typeface="Cambria Math"/>
                <a:cs typeface="Cambria Math"/>
              </a:rPr>
              <a:t>)</a:t>
            </a:r>
            <a:r>
              <a:rPr dirty="0" sz="1000" spc="-70">
                <a:latin typeface="Cambria Math"/>
                <a:cs typeface="Cambria Math"/>
              </a:rPr>
              <a:t>�1 </a:t>
            </a:r>
            <a:r>
              <a:rPr dirty="0" sz="1000" spc="-5">
                <a:latin typeface="Cambria Math"/>
                <a:cs typeface="Cambria Math"/>
              </a:rPr>
              <a:t>+ </a:t>
            </a:r>
            <a:r>
              <a:rPr dirty="0" sz="1000" spc="-40">
                <a:latin typeface="Cambria Math"/>
                <a:cs typeface="Cambria Math"/>
              </a:rPr>
              <a:t>2.5</a:t>
            </a:r>
            <a:r>
              <a:rPr dirty="0" baseline="2777" sz="1500" spc="-60">
                <a:latin typeface="Cambria Math"/>
                <a:cs typeface="Cambria Math"/>
              </a:rPr>
              <a:t>(</a:t>
            </a:r>
            <a:r>
              <a:rPr dirty="0" sz="1000" spc="-40">
                <a:latin typeface="Cambria Math"/>
                <a:cs typeface="Cambria Math"/>
              </a:rPr>
              <a:t>0.4</a:t>
            </a:r>
            <a:r>
              <a:rPr dirty="0" baseline="2777" sz="1500" spc="-60">
                <a:latin typeface="Cambria Math"/>
                <a:cs typeface="Cambria Math"/>
              </a:rPr>
              <a:t>)</a:t>
            </a:r>
            <a:r>
              <a:rPr dirty="0" sz="1000" spc="-40">
                <a:latin typeface="Cambria Math"/>
                <a:cs typeface="Cambria Math"/>
              </a:rPr>
              <a:t>� </a:t>
            </a:r>
            <a:r>
              <a:rPr dirty="0" sz="1000" spc="-5">
                <a:latin typeface="Cambria Math"/>
                <a:cs typeface="Cambria Math"/>
              </a:rPr>
              <a:t>+ </a:t>
            </a:r>
            <a:r>
              <a:rPr dirty="0" baseline="2777" sz="1500" spc="-89">
                <a:latin typeface="Cambria Math"/>
                <a:cs typeface="Cambria Math"/>
              </a:rPr>
              <a:t>(</a:t>
            </a:r>
            <a:r>
              <a:rPr dirty="0" sz="1000" spc="-60">
                <a:latin typeface="Cambria Math"/>
                <a:cs typeface="Cambria Math"/>
              </a:rPr>
              <a:t>86.295𝑠𝑠𝑠𝑠</a:t>
            </a:r>
            <a:r>
              <a:rPr dirty="0" baseline="2777" sz="1500" spc="-89">
                <a:latin typeface="Cambria Math"/>
                <a:cs typeface="Cambria Math"/>
              </a:rPr>
              <a:t>)(</a:t>
            </a:r>
            <a:r>
              <a:rPr dirty="0" sz="1000" spc="-60">
                <a:latin typeface="Cambria Math"/>
                <a:cs typeface="Cambria Math"/>
              </a:rPr>
              <a:t>0.4</a:t>
            </a:r>
            <a:r>
              <a:rPr dirty="0" baseline="2777" sz="1500" spc="-89">
                <a:latin typeface="Cambria Math"/>
                <a:cs typeface="Cambria Math"/>
              </a:rPr>
              <a:t>) </a:t>
            </a:r>
            <a:r>
              <a:rPr dirty="0" sz="1000" spc="-5">
                <a:latin typeface="Cambria Math"/>
                <a:cs typeface="Cambria Math"/>
              </a:rPr>
              <a:t>+ </a:t>
            </a:r>
            <a:r>
              <a:rPr dirty="0" sz="1000" spc="-110">
                <a:latin typeface="Cambria Math"/>
                <a:cs typeface="Cambria Math"/>
              </a:rPr>
              <a:t>1.732𝑠𝑠𝑠𝑠 </a:t>
            </a:r>
            <a:r>
              <a:rPr dirty="0" baseline="41666" sz="1500" spc="-7">
                <a:latin typeface="Cambria Math"/>
                <a:cs typeface="Cambria Math"/>
              </a:rPr>
              <a:t>=</a:t>
            </a:r>
            <a:r>
              <a:rPr dirty="0" baseline="41666" sz="1500" spc="112">
                <a:latin typeface="Cambria Math"/>
                <a:cs typeface="Cambria Math"/>
              </a:rPr>
              <a:t> </a:t>
            </a:r>
            <a:r>
              <a:rPr dirty="0" baseline="41666" sz="1500" spc="-7">
                <a:latin typeface="Cambria Math"/>
                <a:cs typeface="Cambria Math"/>
              </a:rPr>
              <a:t>2.023</a:t>
            </a:r>
            <a:endParaRPr baseline="41666" sz="1500">
              <a:latin typeface="Cambria Math"/>
              <a:cs typeface="Cambria Math"/>
            </a:endParaRPr>
          </a:p>
          <a:p>
            <a:pPr marL="50800">
              <a:lnSpc>
                <a:spcPct val="100000"/>
              </a:lnSpc>
              <a:spcBef>
                <a:spcPts val="675"/>
              </a:spcBef>
            </a:pPr>
            <a:r>
              <a:rPr dirty="0" sz="1000" spc="-5">
                <a:latin typeface="Times New Roman"/>
                <a:cs typeface="Times New Roman"/>
              </a:rPr>
              <a:t>If </a:t>
            </a:r>
            <a:r>
              <a:rPr dirty="0" sz="1000" spc="-270">
                <a:latin typeface="Cambria Math"/>
                <a:cs typeface="Cambria Math"/>
              </a:rPr>
              <a:t>𝐹𝐹𝑆𝑆</a:t>
            </a:r>
            <a:r>
              <a:rPr dirty="0" baseline="-15873" sz="1050" spc="-405">
                <a:latin typeface="Cambria Math"/>
                <a:cs typeface="Cambria Math"/>
              </a:rPr>
              <a:t>𝑒𝑒</a:t>
            </a:r>
            <a:r>
              <a:rPr dirty="0" baseline="-15873" sz="1050" spc="284">
                <a:latin typeface="Cambria Math"/>
                <a:cs typeface="Cambria Math"/>
              </a:rPr>
              <a:t> </a:t>
            </a:r>
            <a:r>
              <a:rPr dirty="0" sz="1000" spc="-5">
                <a:latin typeface="Cambria Math"/>
                <a:cs typeface="Cambria Math"/>
              </a:rPr>
              <a:t>&lt; </a:t>
            </a:r>
            <a:r>
              <a:rPr dirty="0" sz="1000" spc="-245">
                <a:latin typeface="Cambria Math"/>
                <a:cs typeface="Cambria Math"/>
              </a:rPr>
              <a:t>𝐹𝐹𝑆𝑆</a:t>
            </a:r>
            <a:r>
              <a:rPr dirty="0" baseline="-15873" sz="1050" spc="-367">
                <a:latin typeface="Cambria Math"/>
                <a:cs typeface="Cambria Math"/>
              </a:rPr>
              <a:t>𝑐𝑐𝑔𝑔</a:t>
            </a:r>
            <a:r>
              <a:rPr dirty="0" baseline="-15873" sz="1050" spc="-120">
                <a:latin typeface="Cambria Math"/>
                <a:cs typeface="Cambria Math"/>
              </a:rPr>
              <a:t> </a:t>
            </a:r>
            <a:r>
              <a:rPr dirty="0" sz="1000" spc="-5">
                <a:latin typeface="Cambria Math"/>
                <a:cs typeface="Cambria Math"/>
              </a:rPr>
              <a:t>, </a:t>
            </a:r>
            <a:r>
              <a:rPr dirty="0" sz="1000" spc="-270">
                <a:latin typeface="Cambria Math"/>
                <a:cs typeface="Cambria Math"/>
              </a:rPr>
              <a:t>𝐹𝐹𝑆𝑆</a:t>
            </a:r>
            <a:r>
              <a:rPr dirty="0" baseline="-15873" sz="1050" spc="-405">
                <a:latin typeface="Cambria Math"/>
                <a:cs typeface="Cambria Math"/>
              </a:rPr>
              <a:t>𝑒𝑒</a:t>
            </a:r>
            <a:r>
              <a:rPr dirty="0" baseline="-15873" sz="1050" spc="292">
                <a:latin typeface="Cambria Math"/>
                <a:cs typeface="Cambria Math"/>
              </a:rPr>
              <a:t> </a:t>
            </a:r>
            <a:r>
              <a:rPr dirty="0" sz="1000" spc="-5">
                <a:latin typeface="Cambria Math"/>
                <a:cs typeface="Cambria Math"/>
              </a:rPr>
              <a:t>=</a:t>
            </a:r>
            <a:r>
              <a:rPr dirty="0" sz="1000" spc="75">
                <a:latin typeface="Cambria Math"/>
                <a:cs typeface="Cambria Math"/>
              </a:rPr>
              <a:t> </a:t>
            </a:r>
            <a:r>
              <a:rPr dirty="0" sz="1000" spc="-245">
                <a:latin typeface="Cambria Math"/>
                <a:cs typeface="Cambria Math"/>
              </a:rPr>
              <a:t>𝐹𝐹𝑆𝑆</a:t>
            </a:r>
            <a:r>
              <a:rPr dirty="0" baseline="-15873" sz="1050" spc="-367">
                <a:latin typeface="Cambria Math"/>
                <a:cs typeface="Cambria Math"/>
              </a:rPr>
              <a:t>𝑐𝑐𝑔𝑔</a:t>
            </a:r>
            <a:endParaRPr baseline="-15873" sz="1050">
              <a:latin typeface="Cambria Math"/>
              <a:cs typeface="Cambria Math"/>
            </a:endParaRPr>
          </a:p>
        </p:txBody>
      </p:sp>
      <p:sp>
        <p:nvSpPr>
          <p:cNvPr id="73" name="object 73"/>
          <p:cNvSpPr txBox="1"/>
          <p:nvPr/>
        </p:nvSpPr>
        <p:spPr>
          <a:xfrm>
            <a:off x="660400" y="7548839"/>
            <a:ext cx="3657600" cy="834390"/>
          </a:xfrm>
          <a:prstGeom prst="rect">
            <a:avLst/>
          </a:prstGeom>
        </p:spPr>
        <p:txBody>
          <a:bodyPr wrap="square" lIns="0" tIns="100965" rIns="0" bIns="0" rtlCol="0" vert="horz">
            <a:spAutoFit/>
          </a:bodyPr>
          <a:lstStyle/>
          <a:p>
            <a:pPr marL="2889885">
              <a:lnSpc>
                <a:spcPct val="100000"/>
              </a:lnSpc>
              <a:spcBef>
                <a:spcPts val="795"/>
              </a:spcBef>
            </a:pPr>
            <a:r>
              <a:rPr dirty="0" sz="1000" spc="-270">
                <a:latin typeface="Cambria Math"/>
                <a:cs typeface="Cambria Math"/>
              </a:rPr>
              <a:t>𝐹𝐹𝑆𝑆</a:t>
            </a:r>
            <a:r>
              <a:rPr dirty="0" baseline="-15873" sz="1050" spc="-405">
                <a:latin typeface="Cambria Math"/>
                <a:cs typeface="Cambria Math"/>
              </a:rPr>
              <a:t>𝑒𝑒</a:t>
            </a:r>
            <a:r>
              <a:rPr dirty="0" baseline="-15873" sz="1050" spc="262">
                <a:latin typeface="Cambria Math"/>
                <a:cs typeface="Cambria Math"/>
              </a:rPr>
              <a:t> </a:t>
            </a:r>
            <a:r>
              <a:rPr dirty="0" sz="1000" spc="-5">
                <a:latin typeface="Cambria Math"/>
                <a:cs typeface="Cambria Math"/>
              </a:rPr>
              <a:t>=</a:t>
            </a:r>
            <a:r>
              <a:rPr dirty="0" sz="1000" spc="40">
                <a:latin typeface="Cambria Math"/>
                <a:cs typeface="Cambria Math"/>
              </a:rPr>
              <a:t> </a:t>
            </a:r>
            <a:r>
              <a:rPr dirty="0" sz="1000">
                <a:latin typeface="Cambria Math"/>
                <a:cs typeface="Cambria Math"/>
              </a:rPr>
              <a:t>2.023</a:t>
            </a:r>
            <a:endParaRPr sz="1000">
              <a:latin typeface="Cambria Math"/>
              <a:cs typeface="Cambria Math"/>
            </a:endParaRPr>
          </a:p>
          <a:p>
            <a:pPr marL="2846070">
              <a:lnSpc>
                <a:spcPct val="100000"/>
              </a:lnSpc>
              <a:spcBef>
                <a:spcPts val="695"/>
              </a:spcBef>
            </a:pPr>
            <a:r>
              <a:rPr dirty="0" sz="1000" spc="-270">
                <a:latin typeface="Cambria Math"/>
                <a:cs typeface="Cambria Math"/>
              </a:rPr>
              <a:t>𝐹𝐹𝑆𝑆</a:t>
            </a:r>
            <a:r>
              <a:rPr dirty="0" baseline="-15873" sz="1050" spc="-405">
                <a:latin typeface="Cambria Math"/>
                <a:cs typeface="Cambria Math"/>
              </a:rPr>
              <a:t>𝑒𝑒</a:t>
            </a:r>
            <a:r>
              <a:rPr dirty="0" baseline="-15873" sz="1050" spc="262">
                <a:latin typeface="Cambria Math"/>
                <a:cs typeface="Cambria Math"/>
              </a:rPr>
              <a:t> </a:t>
            </a:r>
            <a:r>
              <a:rPr dirty="0" sz="1000" spc="-5">
                <a:latin typeface="Cambria Math"/>
                <a:cs typeface="Cambria Math"/>
              </a:rPr>
              <a:t>&gt; 1.5</a:t>
            </a:r>
            <a:r>
              <a:rPr dirty="0" sz="1000" spc="70">
                <a:latin typeface="Cambria Math"/>
                <a:cs typeface="Cambria Math"/>
              </a:rPr>
              <a:t> </a:t>
            </a:r>
            <a:r>
              <a:rPr dirty="0" sz="1000" b="1">
                <a:latin typeface="Times New Roman"/>
                <a:cs typeface="Times New Roman"/>
              </a:rPr>
              <a:t>OK</a:t>
            </a:r>
            <a:endParaRPr sz="1000">
              <a:latin typeface="Times New Roman"/>
              <a:cs typeface="Times New Roman"/>
            </a:endParaRPr>
          </a:p>
          <a:p>
            <a:pPr>
              <a:lnSpc>
                <a:spcPct val="100000"/>
              </a:lnSpc>
              <a:spcBef>
                <a:spcPts val="50"/>
              </a:spcBef>
            </a:pPr>
            <a:endParaRPr sz="1050">
              <a:latin typeface="Times New Roman"/>
              <a:cs typeface="Times New Roman"/>
            </a:endParaRPr>
          </a:p>
          <a:p>
            <a:pPr marL="25400">
              <a:lnSpc>
                <a:spcPct val="100000"/>
              </a:lnSpc>
            </a:pPr>
            <a:r>
              <a:rPr dirty="0" sz="1100">
                <a:latin typeface="Arial"/>
                <a:cs typeface="Arial"/>
              </a:rPr>
              <a:t>4.5.2.4.5 Factor </a:t>
            </a:r>
            <a:r>
              <a:rPr dirty="0" sz="1100" spc="-5">
                <a:latin typeface="Arial"/>
                <a:cs typeface="Arial"/>
              </a:rPr>
              <a:t>of Safety against</a:t>
            </a:r>
            <a:r>
              <a:rPr dirty="0" sz="1100" spc="-190">
                <a:latin typeface="Arial"/>
                <a:cs typeface="Arial"/>
              </a:rPr>
              <a:t> </a:t>
            </a:r>
            <a:r>
              <a:rPr dirty="0" sz="1100" spc="-5">
                <a:latin typeface="Arial"/>
                <a:cs typeface="Arial"/>
              </a:rPr>
              <a:t>Rollover</a:t>
            </a:r>
            <a:endParaRPr sz="1100">
              <a:latin typeface="Arial"/>
              <a:cs typeface="Arial"/>
            </a:endParaRPr>
          </a:p>
        </p:txBody>
      </p:sp>
      <p:sp>
        <p:nvSpPr>
          <p:cNvPr id="74" name="object 74"/>
          <p:cNvSpPr txBox="1"/>
          <p:nvPr/>
        </p:nvSpPr>
        <p:spPr>
          <a:xfrm>
            <a:off x="2847848" y="8639047"/>
            <a:ext cx="125095" cy="132080"/>
          </a:xfrm>
          <a:prstGeom prst="rect">
            <a:avLst/>
          </a:prstGeom>
        </p:spPr>
        <p:txBody>
          <a:bodyPr wrap="square" lIns="0" tIns="12065" rIns="0" bIns="0" rtlCol="0" vert="horz">
            <a:spAutoFit/>
          </a:bodyPr>
          <a:lstStyle/>
          <a:p>
            <a:pPr marL="12700">
              <a:lnSpc>
                <a:spcPct val="100000"/>
              </a:lnSpc>
              <a:spcBef>
                <a:spcPts val="95"/>
              </a:spcBef>
            </a:pPr>
            <a:r>
              <a:rPr dirty="0" sz="700" spc="-400">
                <a:latin typeface="Cambria Math"/>
                <a:cs typeface="Cambria Math"/>
              </a:rPr>
              <a:t>𝑔𝑔</a:t>
            </a:r>
            <a:r>
              <a:rPr dirty="0" sz="700" spc="-365">
                <a:latin typeface="Cambria Math"/>
                <a:cs typeface="Cambria Math"/>
              </a:rPr>
              <a:t>𝑔𝑔</a:t>
            </a:r>
            <a:endParaRPr sz="700">
              <a:latin typeface="Cambria Math"/>
              <a:cs typeface="Cambria Math"/>
            </a:endParaRPr>
          </a:p>
        </p:txBody>
      </p:sp>
      <p:sp>
        <p:nvSpPr>
          <p:cNvPr id="75" name="object 75"/>
          <p:cNvSpPr txBox="1"/>
          <p:nvPr/>
        </p:nvSpPr>
        <p:spPr>
          <a:xfrm>
            <a:off x="2783839" y="8575040"/>
            <a:ext cx="325755" cy="177800"/>
          </a:xfrm>
          <a:prstGeom prst="rect">
            <a:avLst/>
          </a:prstGeom>
        </p:spPr>
        <p:txBody>
          <a:bodyPr wrap="square" lIns="0" tIns="12065" rIns="0" bIns="0" rtlCol="0" vert="horz">
            <a:spAutoFit/>
          </a:bodyPr>
          <a:lstStyle/>
          <a:p>
            <a:pPr marL="12700">
              <a:lnSpc>
                <a:spcPct val="100000"/>
              </a:lnSpc>
              <a:spcBef>
                <a:spcPts val="95"/>
              </a:spcBef>
              <a:tabLst>
                <a:tab pos="217804" algn="l"/>
              </a:tabLst>
            </a:pPr>
            <a:r>
              <a:rPr dirty="0" sz="1000" spc="-505">
                <a:latin typeface="Cambria Math"/>
                <a:cs typeface="Cambria Math"/>
              </a:rPr>
              <a:t>𝜃𝜃</a:t>
            </a:r>
            <a:r>
              <a:rPr dirty="0" sz="1000" spc="-50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76" name="object 76"/>
          <p:cNvSpPr txBox="1"/>
          <p:nvPr/>
        </p:nvSpPr>
        <p:spPr>
          <a:xfrm>
            <a:off x="3472688" y="8514080"/>
            <a:ext cx="8382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𝑔𝑔</a:t>
            </a:r>
            <a:endParaRPr sz="700">
              <a:latin typeface="Cambria Math"/>
              <a:cs typeface="Cambria Math"/>
            </a:endParaRPr>
          </a:p>
        </p:txBody>
      </p:sp>
      <p:sp>
        <p:nvSpPr>
          <p:cNvPr id="77" name="object 77"/>
          <p:cNvSpPr txBox="1"/>
          <p:nvPr/>
        </p:nvSpPr>
        <p:spPr>
          <a:xfrm>
            <a:off x="3622042" y="8375441"/>
            <a:ext cx="133350" cy="177800"/>
          </a:xfrm>
          <a:prstGeom prst="rect">
            <a:avLst/>
          </a:prstGeom>
        </p:spPr>
        <p:txBody>
          <a:bodyPr wrap="square" lIns="0" tIns="12065" rIns="0" bIns="0" rtlCol="0" vert="horz">
            <a:spAutoFit/>
          </a:bodyPr>
          <a:lstStyle/>
          <a:p>
            <a:pPr marL="12700">
              <a:lnSpc>
                <a:spcPct val="100000"/>
              </a:lnSpc>
              <a:spcBef>
                <a:spcPts val="95"/>
              </a:spcBef>
            </a:pPr>
            <a:r>
              <a:rPr dirty="0" sz="1000" spc="-475">
                <a:latin typeface="Cambria Math"/>
                <a:cs typeface="Cambria Math"/>
              </a:rPr>
              <a:t>𝐻𝐻</a:t>
            </a:r>
            <a:endParaRPr sz="1000">
              <a:latin typeface="Cambria Math"/>
              <a:cs typeface="Cambria Math"/>
            </a:endParaRPr>
          </a:p>
        </p:txBody>
      </p:sp>
      <p:sp>
        <p:nvSpPr>
          <p:cNvPr id="78" name="object 78"/>
          <p:cNvSpPr txBox="1"/>
          <p:nvPr/>
        </p:nvSpPr>
        <p:spPr>
          <a:xfrm>
            <a:off x="3715003" y="8439404"/>
            <a:ext cx="11430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𝑐𝑐𝑐𝑐</a:t>
            </a:r>
            <a:endParaRPr sz="700">
              <a:latin typeface="Cambria Math"/>
              <a:cs typeface="Cambria Math"/>
            </a:endParaRPr>
          </a:p>
        </p:txBody>
      </p:sp>
      <p:sp>
        <p:nvSpPr>
          <p:cNvPr id="79" name="object 79"/>
          <p:cNvSpPr txBox="1"/>
          <p:nvPr/>
        </p:nvSpPr>
        <p:spPr>
          <a:xfrm>
            <a:off x="3681476" y="8514080"/>
            <a:ext cx="95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endParaRPr sz="1000">
              <a:latin typeface="Cambria Math"/>
              <a:cs typeface="Cambria Math"/>
            </a:endParaRPr>
          </a:p>
        </p:txBody>
      </p:sp>
      <p:sp>
        <p:nvSpPr>
          <p:cNvPr id="80" name="object 80"/>
          <p:cNvSpPr/>
          <p:nvPr/>
        </p:nvSpPr>
        <p:spPr>
          <a:xfrm>
            <a:off x="3634740" y="8553450"/>
            <a:ext cx="190500" cy="0"/>
          </a:xfrm>
          <a:custGeom>
            <a:avLst/>
            <a:gdLst/>
            <a:ahLst/>
            <a:cxnLst/>
            <a:rect l="l" t="t" r="r" b="b"/>
            <a:pathLst>
              <a:path w="190500" h="0">
                <a:moveTo>
                  <a:pt x="0" y="0"/>
                </a:moveTo>
                <a:lnTo>
                  <a:pt x="190500" y="0"/>
                </a:lnTo>
              </a:path>
            </a:pathLst>
          </a:custGeom>
          <a:ln w="7619">
            <a:solidFill>
              <a:srgbClr val="000000"/>
            </a:solidFill>
          </a:ln>
        </p:spPr>
        <p:txBody>
          <a:bodyPr wrap="square" lIns="0" tIns="0" rIns="0" bIns="0" rtlCol="0"/>
          <a:lstStyle/>
          <a:p/>
        </p:txBody>
      </p:sp>
      <p:sp>
        <p:nvSpPr>
          <p:cNvPr id="81" name="object 81"/>
          <p:cNvSpPr txBox="1"/>
          <p:nvPr/>
        </p:nvSpPr>
        <p:spPr>
          <a:xfrm>
            <a:off x="3119107" y="8450065"/>
            <a:ext cx="1350010" cy="177800"/>
          </a:xfrm>
          <a:prstGeom prst="rect">
            <a:avLst/>
          </a:prstGeom>
        </p:spPr>
        <p:txBody>
          <a:bodyPr wrap="square" lIns="0" tIns="12065" rIns="0" bIns="0" rtlCol="0" vert="horz">
            <a:spAutoFit/>
          </a:bodyPr>
          <a:lstStyle/>
          <a:p>
            <a:pPr marL="12700">
              <a:lnSpc>
                <a:spcPct val="100000"/>
              </a:lnSpc>
              <a:spcBef>
                <a:spcPts val="95"/>
              </a:spcBef>
              <a:tabLst>
                <a:tab pos="734695" algn="l"/>
              </a:tabLst>
            </a:pPr>
            <a:r>
              <a:rPr dirty="0" baseline="2777" sz="1500" spc="-322">
                <a:latin typeface="Cambria Math"/>
                <a:cs typeface="Cambria Math"/>
              </a:rPr>
              <a:t>(</a:t>
            </a:r>
            <a:r>
              <a:rPr dirty="0" sz="1000" spc="-215">
                <a:latin typeface="Cambria Math"/>
                <a:cs typeface="Cambria Math"/>
              </a:rPr>
              <a:t>𝐼𝐼𝑀𝑀</a:t>
            </a:r>
            <a:r>
              <a:rPr dirty="0" baseline="2777" sz="1500" spc="-322">
                <a:latin typeface="Cambria Math"/>
                <a:cs typeface="Cambria Math"/>
              </a:rPr>
              <a:t>)</a:t>
            </a:r>
            <a:r>
              <a:rPr dirty="0" sz="1000" spc="-215">
                <a:latin typeface="Cambria Math"/>
                <a:cs typeface="Cambria Math"/>
              </a:rPr>
              <a:t>𝐻𝐻                                                                                  </a:t>
            </a:r>
            <a:r>
              <a:rPr dirty="0" sz="1000" spc="-260">
                <a:latin typeface="Cambria Math"/>
                <a:cs typeface="Cambria Math"/>
              </a:rPr>
              <a:t>�	</a:t>
            </a:r>
            <a:r>
              <a:rPr dirty="0" sz="1000" spc="-5">
                <a:latin typeface="Cambria Math"/>
                <a:cs typeface="Cambria Math"/>
              </a:rPr>
              <a:t>− </a:t>
            </a:r>
            <a:r>
              <a:rPr dirty="0" sz="1000" spc="-370">
                <a:latin typeface="Cambria Math"/>
                <a:cs typeface="Cambria Math"/>
              </a:rPr>
              <a:t>𝐻𝐻</a:t>
            </a:r>
            <a:r>
              <a:rPr dirty="0" sz="1000" spc="484">
                <a:latin typeface="Cambria Math"/>
                <a:cs typeface="Cambria Math"/>
              </a:rPr>
              <a:t> </a:t>
            </a:r>
            <a:r>
              <a:rPr dirty="0" sz="1000" spc="-305">
                <a:latin typeface="Cambria Math"/>
                <a:cs typeface="Cambria Math"/>
              </a:rPr>
              <a:t>𝛼𝛼</a:t>
            </a:r>
            <a:r>
              <a:rPr dirty="0" sz="1000" spc="15">
                <a:latin typeface="Cambria Math"/>
                <a:cs typeface="Cambria Math"/>
              </a:rPr>
              <a:t> </a:t>
            </a:r>
            <a:r>
              <a:rPr dirty="0" sz="1000" spc="-5">
                <a:latin typeface="Cambria Math"/>
                <a:cs typeface="Cambria Math"/>
              </a:rPr>
              <a:t>−</a:t>
            </a:r>
            <a:r>
              <a:rPr dirty="0" sz="1000" spc="-15">
                <a:latin typeface="Cambria Math"/>
                <a:cs typeface="Cambria Math"/>
              </a:rPr>
              <a:t> </a:t>
            </a:r>
            <a:r>
              <a:rPr dirty="0" sz="1000" spc="-390">
                <a:latin typeface="Cambria Math"/>
                <a:cs typeface="Cambria Math"/>
              </a:rPr>
              <a:t>𝐴𝐴</a:t>
            </a:r>
            <a:endParaRPr sz="1000">
              <a:latin typeface="Cambria Math"/>
              <a:cs typeface="Cambria Math"/>
            </a:endParaRPr>
          </a:p>
        </p:txBody>
      </p:sp>
      <p:sp>
        <p:nvSpPr>
          <p:cNvPr id="82" name="object 82"/>
          <p:cNvSpPr txBox="1"/>
          <p:nvPr/>
        </p:nvSpPr>
        <p:spPr>
          <a:xfrm>
            <a:off x="4047235" y="8514080"/>
            <a:ext cx="641985" cy="132080"/>
          </a:xfrm>
          <a:prstGeom prst="rect">
            <a:avLst/>
          </a:prstGeom>
        </p:spPr>
        <p:txBody>
          <a:bodyPr wrap="square" lIns="0" tIns="12065" rIns="0" bIns="0" rtlCol="0" vert="horz">
            <a:spAutoFit/>
          </a:bodyPr>
          <a:lstStyle/>
          <a:p>
            <a:pPr marL="12700">
              <a:lnSpc>
                <a:spcPct val="100000"/>
              </a:lnSpc>
              <a:spcBef>
                <a:spcPts val="95"/>
              </a:spcBef>
              <a:tabLst>
                <a:tab pos="405765" algn="l"/>
              </a:tabLst>
            </a:pPr>
            <a:r>
              <a:rPr dirty="0" sz="700" spc="-365">
                <a:latin typeface="Cambria Math"/>
                <a:cs typeface="Cambria Math"/>
              </a:rPr>
              <a:t>𝑔𝑔𝑐𝑐</a:t>
            </a:r>
            <a:r>
              <a:rPr dirty="0" sz="700" spc="-365">
                <a:latin typeface="Cambria Math"/>
                <a:cs typeface="Cambria Math"/>
              </a:rPr>
              <a:t>	</a:t>
            </a:r>
            <a:r>
              <a:rPr dirty="0" sz="700" spc="-250">
                <a:latin typeface="Cambria Math"/>
                <a:cs typeface="Cambria Math"/>
              </a:rPr>
              <a:t>𝑠𝑠</a:t>
            </a:r>
            <a:r>
              <a:rPr dirty="0" sz="700" spc="-245">
                <a:latin typeface="Cambria Math"/>
                <a:cs typeface="Cambria Math"/>
              </a:rPr>
              <a:t>𝑎𝑎𝑖𝑖𝑑𝑑</a:t>
            </a:r>
            <a:endParaRPr sz="700">
              <a:latin typeface="Cambria Math"/>
              <a:cs typeface="Cambria Math"/>
            </a:endParaRPr>
          </a:p>
        </p:txBody>
      </p:sp>
      <p:sp>
        <p:nvSpPr>
          <p:cNvPr id="83" name="object 83"/>
          <p:cNvSpPr txBox="1"/>
          <p:nvPr/>
        </p:nvSpPr>
        <p:spPr>
          <a:xfrm>
            <a:off x="4670552" y="8450071"/>
            <a:ext cx="87630" cy="177800"/>
          </a:xfrm>
          <a:prstGeom prst="rect">
            <a:avLst/>
          </a:prstGeom>
        </p:spPr>
        <p:txBody>
          <a:bodyPr wrap="square" lIns="0" tIns="12065" rIns="0" bIns="0" rtlCol="0" vert="horz">
            <a:spAutoFit/>
          </a:bodyPr>
          <a:lstStyle/>
          <a:p>
            <a:pPr marL="12700">
              <a:lnSpc>
                <a:spcPct val="100000"/>
              </a:lnSpc>
              <a:spcBef>
                <a:spcPts val="95"/>
              </a:spcBef>
            </a:pPr>
            <a:r>
              <a:rPr dirty="0" sz="1000" spc="-260">
                <a:latin typeface="Cambria Math"/>
                <a:cs typeface="Cambria Math"/>
              </a:rPr>
              <a:t>�</a:t>
            </a:r>
            <a:endParaRPr sz="1000">
              <a:latin typeface="Cambria Math"/>
              <a:cs typeface="Cambria Math"/>
            </a:endParaRPr>
          </a:p>
        </p:txBody>
      </p:sp>
      <p:sp>
        <p:nvSpPr>
          <p:cNvPr id="84" name="object 84"/>
          <p:cNvSpPr txBox="1"/>
          <p:nvPr/>
        </p:nvSpPr>
        <p:spPr>
          <a:xfrm>
            <a:off x="3829784" y="8660427"/>
            <a:ext cx="210185" cy="177800"/>
          </a:xfrm>
          <a:prstGeom prst="rect">
            <a:avLst/>
          </a:prstGeom>
        </p:spPr>
        <p:txBody>
          <a:bodyPr wrap="square" lIns="0" tIns="12065" rIns="0" bIns="0" rtlCol="0" vert="horz">
            <a:spAutoFit/>
          </a:bodyPr>
          <a:lstStyle/>
          <a:p>
            <a:pPr marL="38100">
              <a:lnSpc>
                <a:spcPct val="100000"/>
              </a:lnSpc>
              <a:spcBef>
                <a:spcPts val="95"/>
              </a:spcBef>
            </a:pPr>
            <a:r>
              <a:rPr dirty="0" sz="1000" spc="-285">
                <a:latin typeface="Cambria Math"/>
                <a:cs typeface="Cambria Math"/>
              </a:rPr>
              <a:t>𝐾𝐾</a:t>
            </a:r>
            <a:r>
              <a:rPr dirty="0" baseline="-15873" sz="1050" spc="-427">
                <a:latin typeface="Cambria Math"/>
                <a:cs typeface="Cambria Math"/>
              </a:rPr>
              <a:t>𝜃𝜃</a:t>
            </a:r>
            <a:endParaRPr baseline="-15873" sz="1050">
              <a:latin typeface="Cambria Math"/>
              <a:cs typeface="Cambria Math"/>
            </a:endParaRPr>
          </a:p>
        </p:txBody>
      </p:sp>
      <p:sp>
        <p:nvSpPr>
          <p:cNvPr id="85" name="object 85"/>
          <p:cNvSpPr/>
          <p:nvPr/>
        </p:nvSpPr>
        <p:spPr>
          <a:xfrm>
            <a:off x="3131820" y="8678418"/>
            <a:ext cx="1612900" cy="0"/>
          </a:xfrm>
          <a:custGeom>
            <a:avLst/>
            <a:gdLst/>
            <a:ahLst/>
            <a:cxnLst/>
            <a:rect l="l" t="t" r="r" b="b"/>
            <a:pathLst>
              <a:path w="1612900" h="0">
                <a:moveTo>
                  <a:pt x="0" y="0"/>
                </a:moveTo>
                <a:lnTo>
                  <a:pt x="1612392" y="0"/>
                </a:lnTo>
              </a:path>
            </a:pathLst>
          </a:custGeom>
          <a:ln w="7619">
            <a:solidFill>
              <a:srgbClr val="000000"/>
            </a:solidFill>
          </a:ln>
        </p:spPr>
        <p:txBody>
          <a:bodyPr wrap="square" lIns="0" tIns="0" rIns="0" bIns="0" rtlCol="0"/>
          <a:lstStyle/>
          <a:p/>
        </p:txBody>
      </p:sp>
      <p:sp>
        <p:nvSpPr>
          <p:cNvPr id="86" name="object 86"/>
          <p:cNvSpPr txBox="1"/>
          <p:nvPr/>
        </p:nvSpPr>
        <p:spPr>
          <a:xfrm>
            <a:off x="4760467" y="8575040"/>
            <a:ext cx="22479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60">
                <a:latin typeface="Cambria Math"/>
                <a:cs typeface="Cambria Math"/>
              </a:rPr>
              <a:t> </a:t>
            </a:r>
            <a:r>
              <a:rPr dirty="0" sz="1000" spc="-305">
                <a:latin typeface="Cambria Math"/>
                <a:cs typeface="Cambria Math"/>
              </a:rPr>
              <a:t>𝛼𝛼</a:t>
            </a:r>
            <a:endParaRPr sz="1000">
              <a:latin typeface="Cambria Math"/>
              <a:cs typeface="Cambria Math"/>
            </a:endParaRPr>
          </a:p>
        </p:txBody>
      </p:sp>
      <p:sp>
        <p:nvSpPr>
          <p:cNvPr id="87" name="object 87"/>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49</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2083289" y="953509"/>
            <a:ext cx="2701925"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142">
                <a:latin typeface="Cambria Math"/>
                <a:cs typeface="Cambria Math"/>
              </a:rPr>
              <a:t>(</a:t>
            </a:r>
            <a:r>
              <a:rPr dirty="0" sz="1000" spc="-95">
                <a:latin typeface="Cambria Math"/>
                <a:cs typeface="Cambria Math"/>
              </a:rPr>
              <a:t>1.0</a:t>
            </a:r>
            <a:r>
              <a:rPr dirty="0" baseline="2777" sz="1500" spc="-142">
                <a:latin typeface="Cambria Math"/>
                <a:cs typeface="Cambria Math"/>
              </a:rPr>
              <a:t>)(</a:t>
            </a:r>
            <a:r>
              <a:rPr dirty="0" sz="1000" spc="-95">
                <a:latin typeface="Cambria Math"/>
                <a:cs typeface="Cambria Math"/>
              </a:rPr>
              <a:t>172.48𝑘𝑘𝑠𝑠𝑘𝑘</a:t>
            </a:r>
            <a:r>
              <a:rPr dirty="0" baseline="2777" sz="1500" spc="-142">
                <a:latin typeface="Cambria Math"/>
                <a:cs typeface="Cambria Math"/>
              </a:rPr>
              <a:t>) </a:t>
            </a:r>
            <a:r>
              <a:rPr dirty="0" sz="1000" spc="-180">
                <a:latin typeface="Cambria Math"/>
                <a:cs typeface="Cambria Math"/>
              </a:rPr>
              <a:t>�</a:t>
            </a:r>
            <a:r>
              <a:rPr dirty="0" u="sng" baseline="33333" sz="1500" spc="-270">
                <a:uFill>
                  <a:solidFill>
                    <a:srgbClr val="000000"/>
                  </a:solidFill>
                </a:uFill>
                <a:latin typeface="Cambria Math"/>
                <a:cs typeface="Cambria Math"/>
              </a:rPr>
              <a:t>72𝑠𝑠𝑠𝑠</a:t>
            </a:r>
            <a:r>
              <a:rPr dirty="0" baseline="33333" sz="1500" spc="-270">
                <a:latin typeface="Cambria Math"/>
                <a:cs typeface="Cambria Math"/>
              </a:rPr>
              <a:t> </a:t>
            </a:r>
            <a:r>
              <a:rPr dirty="0" sz="1000" spc="-5">
                <a:latin typeface="Cambria Math"/>
                <a:cs typeface="Cambria Math"/>
              </a:rPr>
              <a:t>− </a:t>
            </a:r>
            <a:r>
              <a:rPr dirty="0" baseline="2777" sz="1500" spc="-104">
                <a:latin typeface="Cambria Math"/>
                <a:cs typeface="Cambria Math"/>
              </a:rPr>
              <a:t>(</a:t>
            </a:r>
            <a:r>
              <a:rPr dirty="0" sz="1000" spc="-70">
                <a:latin typeface="Cambria Math"/>
                <a:cs typeface="Cambria Math"/>
              </a:rPr>
              <a:t>24𝑠𝑠𝑠𝑠</a:t>
            </a:r>
            <a:r>
              <a:rPr dirty="0" baseline="2777" sz="1500" spc="-104">
                <a:latin typeface="Cambria Math"/>
                <a:cs typeface="Cambria Math"/>
              </a:rPr>
              <a:t>)(</a:t>
            </a:r>
            <a:r>
              <a:rPr dirty="0" sz="1000" spc="-70">
                <a:latin typeface="Cambria Math"/>
                <a:cs typeface="Cambria Math"/>
              </a:rPr>
              <a:t>0.02</a:t>
            </a:r>
            <a:r>
              <a:rPr dirty="0" baseline="2777" sz="1500" spc="-104">
                <a:latin typeface="Cambria Math"/>
                <a:cs typeface="Cambria Math"/>
              </a:rPr>
              <a:t>) </a:t>
            </a:r>
            <a:r>
              <a:rPr dirty="0" sz="1000" spc="-5">
                <a:latin typeface="Cambria Math"/>
                <a:cs typeface="Cambria Math"/>
              </a:rPr>
              <a:t>−  </a:t>
            </a:r>
            <a:r>
              <a:rPr dirty="0" sz="1000" spc="-170">
                <a:latin typeface="Cambria Math"/>
                <a:cs typeface="Cambria Math"/>
              </a:rPr>
              <a:t>1.0𝑠𝑠𝑠𝑠�</a:t>
            </a:r>
            <a:endParaRPr sz="1000">
              <a:latin typeface="Cambria Math"/>
              <a:cs typeface="Cambria Math"/>
            </a:endParaRPr>
          </a:p>
        </p:txBody>
      </p:sp>
      <p:sp>
        <p:nvSpPr>
          <p:cNvPr id="4" name="object 4"/>
          <p:cNvSpPr txBox="1"/>
          <p:nvPr/>
        </p:nvSpPr>
        <p:spPr>
          <a:xfrm>
            <a:off x="3530557" y="1259867"/>
            <a:ext cx="184150" cy="132080"/>
          </a:xfrm>
          <a:prstGeom prst="rect">
            <a:avLst/>
          </a:prstGeom>
        </p:spPr>
        <p:txBody>
          <a:bodyPr wrap="square" lIns="0" tIns="12065" rIns="0" bIns="0" rtlCol="0" vert="horz">
            <a:spAutoFit/>
          </a:bodyPr>
          <a:lstStyle/>
          <a:p>
            <a:pPr marL="12700">
              <a:lnSpc>
                <a:spcPct val="100000"/>
              </a:lnSpc>
              <a:spcBef>
                <a:spcPts val="95"/>
              </a:spcBef>
            </a:pPr>
            <a:r>
              <a:rPr dirty="0" sz="700" spc="-400">
                <a:latin typeface="Cambria Math"/>
                <a:cs typeface="Cambria Math"/>
              </a:rPr>
              <a:t>𝑔𝑔</a:t>
            </a:r>
            <a:r>
              <a:rPr dirty="0" sz="700" spc="-300">
                <a:latin typeface="Cambria Math"/>
                <a:cs typeface="Cambria Math"/>
              </a:rPr>
              <a:t>𝑠𝑠𝑔𝑔</a:t>
            </a:r>
            <a:endParaRPr sz="700">
              <a:latin typeface="Cambria Math"/>
              <a:cs typeface="Cambria Math"/>
            </a:endParaRPr>
          </a:p>
        </p:txBody>
      </p:sp>
      <p:sp>
        <p:nvSpPr>
          <p:cNvPr id="5" name="object 5"/>
          <p:cNvSpPr txBox="1"/>
          <p:nvPr/>
        </p:nvSpPr>
        <p:spPr>
          <a:xfrm>
            <a:off x="3066435" y="1176015"/>
            <a:ext cx="738505" cy="177800"/>
          </a:xfrm>
          <a:prstGeom prst="rect">
            <a:avLst/>
          </a:prstGeom>
        </p:spPr>
        <p:txBody>
          <a:bodyPr wrap="square" lIns="0" tIns="12065" rIns="0" bIns="0" rtlCol="0" vert="horz">
            <a:spAutoFit/>
          </a:bodyPr>
          <a:lstStyle/>
          <a:p>
            <a:pPr marL="38100">
              <a:lnSpc>
                <a:spcPct val="100000"/>
              </a:lnSpc>
              <a:spcBef>
                <a:spcPts val="95"/>
              </a:spcBef>
            </a:pPr>
            <a:r>
              <a:rPr dirty="0" sz="1000" spc="-60">
                <a:latin typeface="Cambria Math"/>
                <a:cs typeface="Cambria Math"/>
              </a:rPr>
              <a:t>�40000  </a:t>
            </a:r>
            <a:r>
              <a:rPr dirty="0" u="sng" baseline="31746" sz="1050" spc="-270">
                <a:uFill>
                  <a:solidFill>
                    <a:srgbClr val="000000"/>
                  </a:solidFill>
                </a:uFill>
                <a:latin typeface="Cambria Math"/>
                <a:cs typeface="Cambria Math"/>
              </a:rPr>
              <a:t>𝑑𝑑∙𝑔𝑔𝑖𝑖</a:t>
            </a:r>
            <a:r>
              <a:rPr dirty="0" sz="1000" spc="-180">
                <a:latin typeface="Cambria Math"/>
                <a:cs typeface="Cambria Math"/>
              </a:rPr>
              <a:t>�</a:t>
            </a:r>
            <a:endParaRPr sz="1000">
              <a:latin typeface="Cambria Math"/>
              <a:cs typeface="Cambria Math"/>
            </a:endParaRPr>
          </a:p>
        </p:txBody>
      </p:sp>
      <p:sp>
        <p:nvSpPr>
          <p:cNvPr id="6" name="object 6"/>
          <p:cNvSpPr txBox="1"/>
          <p:nvPr/>
        </p:nvSpPr>
        <p:spPr>
          <a:xfrm>
            <a:off x="1746504" y="1078484"/>
            <a:ext cx="4273550" cy="177800"/>
          </a:xfrm>
          <a:prstGeom prst="rect">
            <a:avLst/>
          </a:prstGeom>
        </p:spPr>
        <p:txBody>
          <a:bodyPr wrap="square" lIns="0" tIns="12065" rIns="0" bIns="0" rtlCol="0" vert="horz">
            <a:spAutoFit/>
          </a:bodyPr>
          <a:lstStyle/>
          <a:p>
            <a:pPr marL="38100">
              <a:lnSpc>
                <a:spcPct val="100000"/>
              </a:lnSpc>
              <a:spcBef>
                <a:spcPts val="95"/>
              </a:spcBef>
              <a:tabLst>
                <a:tab pos="1488440" algn="l"/>
                <a:tab pos="3001645" algn="l"/>
              </a:tabLst>
            </a:pPr>
            <a:r>
              <a:rPr dirty="0" sz="1000" spc="-260">
                <a:latin typeface="Cambria Math"/>
                <a:cs typeface="Cambria Math"/>
              </a:rPr>
              <a:t>𝜃𝜃</a:t>
            </a:r>
            <a:r>
              <a:rPr dirty="0" baseline="-15873" sz="1050" spc="-390">
                <a:latin typeface="Cambria Math"/>
                <a:cs typeface="Cambria Math"/>
              </a:rPr>
              <a:t>𝑔𝑔𝑔𝑔</a:t>
            </a:r>
            <a:r>
              <a:rPr dirty="0" baseline="-15873" sz="1050" spc="262">
                <a:latin typeface="Cambria Math"/>
                <a:cs typeface="Cambria Math"/>
              </a:rPr>
              <a:t> </a:t>
            </a:r>
            <a:r>
              <a:rPr dirty="0" sz="1000" spc="-5">
                <a:latin typeface="Cambria Math"/>
                <a:cs typeface="Cambria Math"/>
              </a:rPr>
              <a:t>=</a:t>
            </a:r>
            <a:r>
              <a:rPr dirty="0" u="sng" baseline="27777" sz="1500" spc="-7">
                <a:uFill>
                  <a:solidFill>
                    <a:srgbClr val="000000"/>
                  </a:solidFill>
                </a:uFill>
                <a:latin typeface="Cambria Math"/>
                <a:cs typeface="Cambria Math"/>
              </a:rPr>
              <a:t> 	2	</a:t>
            </a:r>
            <a:r>
              <a:rPr dirty="0" sz="1000" spc="-5">
                <a:latin typeface="Cambria Math"/>
                <a:cs typeface="Cambria Math"/>
              </a:rPr>
              <a:t>+ 0.02 = 0.17316</a:t>
            </a:r>
            <a:r>
              <a:rPr dirty="0" sz="1000" spc="95">
                <a:latin typeface="Cambria Math"/>
                <a:cs typeface="Cambria Math"/>
              </a:rPr>
              <a:t> </a:t>
            </a:r>
            <a:r>
              <a:rPr dirty="0" sz="1000" spc="-355">
                <a:latin typeface="Cambria Math"/>
                <a:cs typeface="Cambria Math"/>
              </a:rPr>
              <a:t>𝐴𝐴𝐴𝐴𝑑𝑑</a:t>
            </a:r>
            <a:endParaRPr sz="1000">
              <a:latin typeface="Cambria Math"/>
              <a:cs typeface="Cambria Math"/>
            </a:endParaRPr>
          </a:p>
        </p:txBody>
      </p:sp>
      <p:sp>
        <p:nvSpPr>
          <p:cNvPr id="7" name="object 7"/>
          <p:cNvSpPr txBox="1"/>
          <p:nvPr/>
        </p:nvSpPr>
        <p:spPr>
          <a:xfrm>
            <a:off x="2661920" y="1566164"/>
            <a:ext cx="72390" cy="132080"/>
          </a:xfrm>
          <a:prstGeom prst="rect">
            <a:avLst/>
          </a:prstGeom>
        </p:spPr>
        <p:txBody>
          <a:bodyPr wrap="square" lIns="0" tIns="12065" rIns="0" bIns="0" rtlCol="0" vert="horz">
            <a:spAutoFit/>
          </a:bodyPr>
          <a:lstStyle/>
          <a:p>
            <a:pPr marL="12700">
              <a:lnSpc>
                <a:spcPct val="100000"/>
              </a:lnSpc>
              <a:spcBef>
                <a:spcPts val="95"/>
              </a:spcBef>
            </a:pPr>
            <a:r>
              <a:rPr dirty="0" sz="700" spc="-400">
                <a:latin typeface="Cambria Math"/>
                <a:cs typeface="Cambria Math"/>
              </a:rPr>
              <a:t>𝑔𝑔</a:t>
            </a:r>
            <a:endParaRPr sz="700">
              <a:latin typeface="Cambria Math"/>
              <a:cs typeface="Cambria Math"/>
            </a:endParaRPr>
          </a:p>
        </p:txBody>
      </p:sp>
      <p:sp>
        <p:nvSpPr>
          <p:cNvPr id="8" name="object 8"/>
          <p:cNvSpPr txBox="1"/>
          <p:nvPr/>
        </p:nvSpPr>
        <p:spPr>
          <a:xfrm>
            <a:off x="2517150" y="1502105"/>
            <a:ext cx="354965" cy="177800"/>
          </a:xfrm>
          <a:prstGeom prst="rect">
            <a:avLst/>
          </a:prstGeom>
        </p:spPr>
        <p:txBody>
          <a:bodyPr wrap="square" lIns="0" tIns="12065" rIns="0" bIns="0" rtlCol="0" vert="horz">
            <a:spAutoFit/>
          </a:bodyPr>
          <a:lstStyle/>
          <a:p>
            <a:pPr marL="12700">
              <a:lnSpc>
                <a:spcPct val="100000"/>
              </a:lnSpc>
              <a:spcBef>
                <a:spcPts val="95"/>
              </a:spcBef>
            </a:pPr>
            <a:r>
              <a:rPr dirty="0" sz="1000" spc="-275">
                <a:latin typeface="Cambria Math"/>
                <a:cs typeface="Cambria Math"/>
              </a:rPr>
              <a:t>𝐹𝐹𝑆𝑆</a:t>
            </a:r>
            <a:r>
              <a:rPr dirty="0" sz="1000" spc="35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9" name="object 9"/>
          <p:cNvSpPr txBox="1"/>
          <p:nvPr/>
        </p:nvSpPr>
        <p:spPr>
          <a:xfrm>
            <a:off x="3704851" y="1404630"/>
            <a:ext cx="726440" cy="177800"/>
          </a:xfrm>
          <a:prstGeom prst="rect">
            <a:avLst/>
          </a:prstGeom>
        </p:spPr>
        <p:txBody>
          <a:bodyPr wrap="square" lIns="0" tIns="12065" rIns="0" bIns="0" rtlCol="0" vert="horz">
            <a:spAutoFit/>
          </a:bodyPr>
          <a:lstStyle/>
          <a:p>
            <a:pPr marL="38100">
              <a:lnSpc>
                <a:spcPct val="100000"/>
              </a:lnSpc>
              <a:spcBef>
                <a:spcPts val="95"/>
              </a:spcBef>
            </a:pPr>
            <a:r>
              <a:rPr dirty="0" sz="1000" spc="-285">
                <a:latin typeface="Cambria Math"/>
                <a:cs typeface="Cambria Math"/>
              </a:rPr>
              <a:t>𝐾𝐾</a:t>
            </a:r>
            <a:r>
              <a:rPr dirty="0" baseline="-15873" sz="1050" spc="-427">
                <a:latin typeface="Cambria Math"/>
                <a:cs typeface="Cambria Math"/>
              </a:rPr>
              <a:t>𝜃𝜃</a:t>
            </a:r>
            <a:r>
              <a:rPr dirty="0" baseline="-15873" sz="1050" spc="-135">
                <a:latin typeface="Cambria Math"/>
                <a:cs typeface="Cambria Math"/>
              </a:rPr>
              <a:t> </a:t>
            </a:r>
            <a:r>
              <a:rPr dirty="0" sz="1000" spc="-225">
                <a:latin typeface="Cambria Math"/>
                <a:cs typeface="Cambria Math"/>
              </a:rPr>
              <a:t>(𝜃𝜃</a:t>
            </a:r>
            <a:r>
              <a:rPr dirty="0" baseline="-15873" sz="1050" spc="-337">
                <a:latin typeface="Cambria Math"/>
                <a:cs typeface="Cambria Math"/>
              </a:rPr>
              <a:t>𝑔𝑔𝑔𝑔</a:t>
            </a:r>
            <a:r>
              <a:rPr dirty="0" baseline="-15873" sz="1050" spc="150">
                <a:latin typeface="Cambria Math"/>
                <a:cs typeface="Cambria Math"/>
              </a:rPr>
              <a:t> </a:t>
            </a:r>
            <a:r>
              <a:rPr dirty="0" sz="1000" spc="-5">
                <a:latin typeface="Cambria Math"/>
                <a:cs typeface="Cambria Math"/>
              </a:rPr>
              <a:t>−</a:t>
            </a:r>
            <a:r>
              <a:rPr dirty="0" sz="1000" spc="-10">
                <a:latin typeface="Cambria Math"/>
                <a:cs typeface="Cambria Math"/>
              </a:rPr>
              <a:t> </a:t>
            </a:r>
            <a:r>
              <a:rPr dirty="0" sz="1000" spc="-195">
                <a:latin typeface="Cambria Math"/>
                <a:cs typeface="Cambria Math"/>
              </a:rPr>
              <a:t>𝛼𝛼)</a:t>
            </a:r>
            <a:endParaRPr sz="1000">
              <a:latin typeface="Cambria Math"/>
              <a:cs typeface="Cambria Math"/>
            </a:endParaRPr>
          </a:p>
        </p:txBody>
      </p:sp>
      <p:sp>
        <p:nvSpPr>
          <p:cNvPr id="10" name="object 10"/>
          <p:cNvSpPr txBox="1"/>
          <p:nvPr/>
        </p:nvSpPr>
        <p:spPr>
          <a:xfrm>
            <a:off x="2857535" y="1587527"/>
            <a:ext cx="2421890"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284">
                <a:latin typeface="Cambria Math"/>
                <a:cs typeface="Cambria Math"/>
              </a:rPr>
              <a:t>(</a:t>
            </a:r>
            <a:r>
              <a:rPr dirty="0" sz="1000" spc="-190">
                <a:latin typeface="Cambria Math"/>
                <a:cs typeface="Cambria Math"/>
              </a:rPr>
              <a:t>𝐼𝐼𝑀𝑀</a:t>
            </a:r>
            <a:r>
              <a:rPr dirty="0" baseline="2777" sz="1500" spc="-284">
                <a:latin typeface="Cambria Math"/>
                <a:cs typeface="Cambria Math"/>
              </a:rPr>
              <a:t>)</a:t>
            </a:r>
            <a:r>
              <a:rPr dirty="0" sz="1000" spc="-190">
                <a:latin typeface="Cambria Math"/>
                <a:cs typeface="Cambria Math"/>
              </a:rPr>
              <a:t>𝐻𝐻</a:t>
            </a:r>
            <a:r>
              <a:rPr dirty="0" baseline="-15873" sz="1050" spc="-284">
                <a:latin typeface="Cambria Math"/>
                <a:cs typeface="Cambria Math"/>
              </a:rPr>
              <a:t>𝑔𝑔</a:t>
            </a:r>
            <a:r>
              <a:rPr dirty="0" baseline="2777" sz="1500" spc="-284">
                <a:latin typeface="Cambria Math"/>
                <a:cs typeface="Cambria Math"/>
              </a:rPr>
              <a:t>[(</a:t>
            </a:r>
            <a:r>
              <a:rPr dirty="0" sz="1000" spc="-190">
                <a:latin typeface="Cambria Math"/>
                <a:cs typeface="Cambria Math"/>
              </a:rPr>
              <a:t>(𝐼𝐼𝑀𝑀)𝑧𝑧</a:t>
            </a:r>
            <a:r>
              <a:rPr dirty="0" baseline="-15873" sz="1050" spc="-284">
                <a:latin typeface="Cambria Math"/>
                <a:cs typeface="Cambria Math"/>
              </a:rPr>
              <a:t>𝑔𝑔</a:t>
            </a:r>
            <a:r>
              <a:rPr dirty="0" baseline="2777" sz="1500" spc="-284">
                <a:latin typeface="Cambria Math"/>
                <a:cs typeface="Cambria Math"/>
              </a:rPr>
              <a:t>(</a:t>
            </a:r>
            <a:r>
              <a:rPr dirty="0" sz="1000" spc="-190">
                <a:latin typeface="Cambria Math"/>
                <a:cs typeface="Cambria Math"/>
              </a:rPr>
              <a:t>1 </a:t>
            </a:r>
            <a:r>
              <a:rPr dirty="0" sz="1000" spc="-5">
                <a:latin typeface="Cambria Math"/>
                <a:cs typeface="Cambria Math"/>
              </a:rPr>
              <a:t>+ </a:t>
            </a:r>
            <a:r>
              <a:rPr dirty="0" sz="1000" spc="-155">
                <a:latin typeface="Cambria Math"/>
                <a:cs typeface="Cambria Math"/>
              </a:rPr>
              <a:t>2.5𝜃𝜃</a:t>
            </a:r>
            <a:r>
              <a:rPr dirty="0" baseline="-15873" sz="1050" spc="-232">
                <a:latin typeface="Cambria Math"/>
                <a:cs typeface="Cambria Math"/>
              </a:rPr>
              <a:t>𝑔𝑔𝑔𝑔</a:t>
            </a:r>
            <a:r>
              <a:rPr dirty="0" baseline="2777" sz="1500" spc="-232">
                <a:latin typeface="Cambria Math"/>
                <a:cs typeface="Cambria Math"/>
              </a:rPr>
              <a:t>) </a:t>
            </a:r>
            <a:r>
              <a:rPr dirty="0" sz="1000" spc="-5">
                <a:latin typeface="Cambria Math"/>
                <a:cs typeface="Cambria Math"/>
              </a:rPr>
              <a:t>+ </a:t>
            </a:r>
            <a:r>
              <a:rPr dirty="0" sz="1000" spc="-295">
                <a:latin typeface="Cambria Math"/>
                <a:cs typeface="Cambria Math"/>
              </a:rPr>
              <a:t>𝑑𝑑</a:t>
            </a:r>
            <a:r>
              <a:rPr dirty="0" baseline="-15873" sz="1050" spc="-442">
                <a:latin typeface="Cambria Math"/>
                <a:cs typeface="Cambria Math"/>
              </a:rPr>
              <a:t>𝑔𝑔</a:t>
            </a:r>
            <a:r>
              <a:rPr dirty="0" baseline="-15873" sz="1050" spc="-120">
                <a:latin typeface="Cambria Math"/>
                <a:cs typeface="Cambria Math"/>
              </a:rPr>
              <a:t> </a:t>
            </a:r>
            <a:r>
              <a:rPr dirty="0" baseline="2777" sz="1500" spc="-337">
                <a:latin typeface="Cambria Math"/>
                <a:cs typeface="Cambria Math"/>
              </a:rPr>
              <a:t>)</a:t>
            </a:r>
            <a:r>
              <a:rPr dirty="0" sz="1000" spc="-225">
                <a:latin typeface="Cambria Math"/>
                <a:cs typeface="Cambria Math"/>
              </a:rPr>
              <a:t>𝜃𝜃</a:t>
            </a:r>
            <a:r>
              <a:rPr dirty="0" baseline="-15873" sz="1050" spc="-337">
                <a:latin typeface="Cambria Math"/>
                <a:cs typeface="Cambria Math"/>
              </a:rPr>
              <a:t>𝑔𝑔𝑔𝑔</a:t>
            </a:r>
            <a:r>
              <a:rPr dirty="0" baseline="-15873" sz="1050" spc="209">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275">
                <a:latin typeface="Cambria Math"/>
                <a:cs typeface="Cambria Math"/>
              </a:rPr>
              <a:t>𝐴𝐴</a:t>
            </a:r>
            <a:r>
              <a:rPr dirty="0" baseline="-15873" sz="1050" spc="-412">
                <a:latin typeface="Cambria Math"/>
                <a:cs typeface="Cambria Math"/>
              </a:rPr>
              <a:t>𝑔𝑔</a:t>
            </a:r>
            <a:r>
              <a:rPr dirty="0" baseline="2777" sz="1500" spc="-412">
                <a:latin typeface="Cambria Math"/>
                <a:cs typeface="Cambria Math"/>
              </a:rPr>
              <a:t>]</a:t>
            </a:r>
            <a:endParaRPr baseline="2777" sz="1500">
              <a:latin typeface="Cambria Math"/>
              <a:cs typeface="Cambria Math"/>
            </a:endParaRPr>
          </a:p>
        </p:txBody>
      </p:sp>
      <p:sp>
        <p:nvSpPr>
          <p:cNvPr id="11" name="object 11"/>
          <p:cNvSpPr/>
          <p:nvPr/>
        </p:nvSpPr>
        <p:spPr>
          <a:xfrm>
            <a:off x="2895600" y="1605533"/>
            <a:ext cx="2347595" cy="0"/>
          </a:xfrm>
          <a:custGeom>
            <a:avLst/>
            <a:gdLst/>
            <a:ahLst/>
            <a:cxnLst/>
            <a:rect l="l" t="t" r="r" b="b"/>
            <a:pathLst>
              <a:path w="2347595" h="0">
                <a:moveTo>
                  <a:pt x="0" y="0"/>
                </a:moveTo>
                <a:lnTo>
                  <a:pt x="2346972" y="0"/>
                </a:lnTo>
              </a:path>
            </a:pathLst>
          </a:custGeom>
          <a:ln w="7620">
            <a:solidFill>
              <a:srgbClr val="000000"/>
            </a:solidFill>
          </a:ln>
        </p:spPr>
        <p:txBody>
          <a:bodyPr wrap="square" lIns="0" tIns="0" rIns="0" bIns="0" rtlCol="0"/>
          <a:lstStyle/>
          <a:p/>
        </p:txBody>
      </p:sp>
      <p:sp>
        <p:nvSpPr>
          <p:cNvPr id="12" name="object 12"/>
          <p:cNvSpPr txBox="1"/>
          <p:nvPr/>
        </p:nvSpPr>
        <p:spPr>
          <a:xfrm>
            <a:off x="2991590" y="1838988"/>
            <a:ext cx="1680210" cy="177800"/>
          </a:xfrm>
          <a:prstGeom prst="rect">
            <a:avLst/>
          </a:prstGeom>
        </p:spPr>
        <p:txBody>
          <a:bodyPr wrap="square" lIns="0" tIns="12065" rIns="0" bIns="0" rtlCol="0" vert="horz">
            <a:spAutoFit/>
          </a:bodyPr>
          <a:lstStyle/>
          <a:p>
            <a:pPr marL="38100">
              <a:lnSpc>
                <a:spcPct val="100000"/>
              </a:lnSpc>
              <a:spcBef>
                <a:spcPts val="95"/>
              </a:spcBef>
            </a:pPr>
            <a:r>
              <a:rPr dirty="0" sz="1000" spc="-60">
                <a:latin typeface="Cambria Math"/>
                <a:cs typeface="Cambria Math"/>
              </a:rPr>
              <a:t>�40000 </a:t>
            </a:r>
            <a:r>
              <a:rPr dirty="0" u="sng" baseline="31746" sz="1050" spc="-127">
                <a:uFill>
                  <a:solidFill>
                    <a:srgbClr val="000000"/>
                  </a:solidFill>
                </a:uFill>
                <a:latin typeface="Cambria Math"/>
                <a:cs typeface="Cambria Math"/>
              </a:rPr>
              <a:t>𝑑𝑑∙𝑔𝑔𝑖𝑖</a:t>
            </a:r>
            <a:r>
              <a:rPr dirty="0" sz="1000" spc="-85">
                <a:latin typeface="Cambria Math"/>
                <a:cs typeface="Cambria Math"/>
              </a:rPr>
              <a:t>�</a:t>
            </a:r>
            <a:r>
              <a:rPr dirty="0" baseline="2777" sz="1500" spc="-127">
                <a:latin typeface="Cambria Math"/>
                <a:cs typeface="Cambria Math"/>
              </a:rPr>
              <a:t>(</a:t>
            </a:r>
            <a:r>
              <a:rPr dirty="0" sz="1000" spc="-85">
                <a:latin typeface="Cambria Math"/>
                <a:cs typeface="Cambria Math"/>
              </a:rPr>
              <a:t>0.17316 </a:t>
            </a:r>
            <a:r>
              <a:rPr dirty="0" sz="1000" spc="-5">
                <a:latin typeface="Cambria Math"/>
                <a:cs typeface="Cambria Math"/>
              </a:rPr>
              <a:t>−</a:t>
            </a:r>
            <a:r>
              <a:rPr dirty="0" sz="1000" spc="-110">
                <a:latin typeface="Cambria Math"/>
                <a:cs typeface="Cambria Math"/>
              </a:rPr>
              <a:t> </a:t>
            </a:r>
            <a:r>
              <a:rPr dirty="0" sz="1000" spc="-45">
                <a:latin typeface="Cambria Math"/>
                <a:cs typeface="Cambria Math"/>
              </a:rPr>
              <a:t>0.02</a:t>
            </a:r>
            <a:r>
              <a:rPr dirty="0" baseline="2777" sz="1500" spc="-67">
                <a:latin typeface="Cambria Math"/>
                <a:cs typeface="Cambria Math"/>
              </a:rPr>
              <a:t>)</a:t>
            </a:r>
            <a:endParaRPr baseline="2777" sz="1500">
              <a:latin typeface="Cambria Math"/>
              <a:cs typeface="Cambria Math"/>
            </a:endParaRPr>
          </a:p>
        </p:txBody>
      </p:sp>
      <p:sp>
        <p:nvSpPr>
          <p:cNvPr id="13" name="object 13"/>
          <p:cNvSpPr txBox="1"/>
          <p:nvPr/>
        </p:nvSpPr>
        <p:spPr>
          <a:xfrm>
            <a:off x="1043879" y="1941083"/>
            <a:ext cx="5683250" cy="177800"/>
          </a:xfrm>
          <a:prstGeom prst="rect">
            <a:avLst/>
          </a:prstGeom>
        </p:spPr>
        <p:txBody>
          <a:bodyPr wrap="square" lIns="0" tIns="12065" rIns="0" bIns="0" rtlCol="0" vert="horz">
            <a:spAutoFit/>
          </a:bodyPr>
          <a:lstStyle/>
          <a:p>
            <a:pPr marL="38100">
              <a:lnSpc>
                <a:spcPct val="100000"/>
              </a:lnSpc>
              <a:spcBef>
                <a:spcPts val="95"/>
              </a:spcBef>
              <a:tabLst>
                <a:tab pos="2425700" algn="l"/>
                <a:tab pos="5173980" algn="l"/>
              </a:tabLst>
            </a:pPr>
            <a:r>
              <a:rPr dirty="0" sz="1000" spc="-275">
                <a:latin typeface="Cambria Math"/>
                <a:cs typeface="Cambria Math"/>
              </a:rPr>
              <a:t>𝐹𝐹𝑆𝑆</a:t>
            </a:r>
            <a:r>
              <a:rPr dirty="0" baseline="-15873" sz="1050" spc="-412">
                <a:latin typeface="Cambria Math"/>
                <a:cs typeface="Cambria Math"/>
              </a:rPr>
              <a:t>𝑔𝑔</a:t>
            </a:r>
            <a:r>
              <a:rPr dirty="0" baseline="-15873" sz="1050" spc="292">
                <a:latin typeface="Cambria Math"/>
                <a:cs typeface="Cambria Math"/>
              </a:rPr>
              <a:t> </a:t>
            </a:r>
            <a:r>
              <a:rPr dirty="0" sz="1000" spc="-5">
                <a:latin typeface="Cambria Math"/>
                <a:cs typeface="Cambria Math"/>
              </a:rPr>
              <a:t>=</a:t>
            </a:r>
            <a:r>
              <a:rPr dirty="0" u="sng" baseline="25000" sz="1500" spc="-7">
                <a:uFill>
                  <a:solidFill>
                    <a:srgbClr val="000000"/>
                  </a:solidFill>
                </a:uFill>
                <a:latin typeface="Cambria Math"/>
                <a:cs typeface="Cambria Math"/>
              </a:rPr>
              <a:t> 	</a:t>
            </a:r>
            <a:r>
              <a:rPr dirty="0" u="sng" baseline="35714" sz="1050" spc="-270">
                <a:uFill>
                  <a:solidFill>
                    <a:srgbClr val="000000"/>
                  </a:solidFill>
                </a:uFill>
                <a:latin typeface="Cambria Math"/>
                <a:cs typeface="Cambria Math"/>
              </a:rPr>
              <a:t>𝑔𝑔𝑠𝑠𝑔</a:t>
            </a:r>
            <a:r>
              <a:rPr dirty="0" u="sng" baseline="35714" sz="1050" spc="30322">
                <a:uFill>
                  <a:solidFill>
                    <a:srgbClr val="000000"/>
                  </a:solidFill>
                </a:uFill>
                <a:latin typeface="Cambria Math"/>
                <a:cs typeface="Cambria Math"/>
              </a:rPr>
              <a:t> </a:t>
            </a:r>
            <a:r>
              <a:rPr dirty="0" u="sng" baseline="35714" sz="1050" spc="-315">
                <a:uFill>
                  <a:solidFill>
                    <a:srgbClr val="000000"/>
                  </a:solidFill>
                </a:uFill>
                <a:latin typeface="Cambria Math"/>
                <a:cs typeface="Cambria Math"/>
              </a:rPr>
              <a:t>𝑔	</a:t>
            </a:r>
            <a:r>
              <a:rPr dirty="0" sz="1000" spc="-5">
                <a:latin typeface="Cambria Math"/>
                <a:cs typeface="Cambria Math"/>
              </a:rPr>
              <a:t>=</a:t>
            </a:r>
            <a:r>
              <a:rPr dirty="0" sz="1000" spc="15">
                <a:latin typeface="Cambria Math"/>
                <a:cs typeface="Cambria Math"/>
              </a:rPr>
              <a:t> </a:t>
            </a:r>
            <a:r>
              <a:rPr dirty="0" sz="1000" spc="-5">
                <a:latin typeface="Cambria Math"/>
                <a:cs typeface="Cambria Math"/>
              </a:rPr>
              <a:t>1.875</a:t>
            </a:r>
            <a:endParaRPr sz="1000">
              <a:latin typeface="Cambria Math"/>
              <a:cs typeface="Cambria Math"/>
            </a:endParaRPr>
          </a:p>
        </p:txBody>
      </p:sp>
      <p:sp>
        <p:nvSpPr>
          <p:cNvPr id="14" name="object 14"/>
          <p:cNvSpPr txBox="1"/>
          <p:nvPr/>
        </p:nvSpPr>
        <p:spPr>
          <a:xfrm>
            <a:off x="1409725" y="1954094"/>
            <a:ext cx="4845050" cy="498475"/>
          </a:xfrm>
          <a:prstGeom prst="rect">
            <a:avLst/>
          </a:prstGeom>
        </p:spPr>
        <p:txBody>
          <a:bodyPr wrap="square" lIns="0" tIns="96520" rIns="0" bIns="0" rtlCol="0" vert="horz">
            <a:spAutoFit/>
          </a:bodyPr>
          <a:lstStyle/>
          <a:p>
            <a:pPr marL="38100">
              <a:lnSpc>
                <a:spcPct val="100000"/>
              </a:lnSpc>
              <a:spcBef>
                <a:spcPts val="760"/>
              </a:spcBef>
            </a:pPr>
            <a:r>
              <a:rPr dirty="0" baseline="2777" sz="1500" spc="-150">
                <a:latin typeface="Cambria Math"/>
                <a:cs typeface="Cambria Math"/>
              </a:rPr>
              <a:t>(</a:t>
            </a:r>
            <a:r>
              <a:rPr dirty="0" sz="1000" spc="-100">
                <a:latin typeface="Cambria Math"/>
                <a:cs typeface="Cambria Math"/>
              </a:rPr>
              <a:t>1.0</a:t>
            </a:r>
            <a:r>
              <a:rPr dirty="0" baseline="2777" sz="1500" spc="-150">
                <a:latin typeface="Cambria Math"/>
                <a:cs typeface="Cambria Math"/>
              </a:rPr>
              <a:t>)(</a:t>
            </a:r>
            <a:r>
              <a:rPr dirty="0" sz="1000" spc="-100">
                <a:latin typeface="Cambria Math"/>
                <a:cs typeface="Cambria Math"/>
              </a:rPr>
              <a:t>172.48𝑘𝑘𝑠𝑠𝑘𝑘</a:t>
            </a:r>
            <a:r>
              <a:rPr dirty="0" baseline="2777" sz="1500" spc="-150">
                <a:latin typeface="Cambria Math"/>
                <a:cs typeface="Cambria Math"/>
              </a:rPr>
              <a:t>)</a:t>
            </a:r>
            <a:r>
              <a:rPr dirty="0" sz="1000" spc="-100">
                <a:latin typeface="Cambria Math"/>
                <a:cs typeface="Cambria Math"/>
              </a:rPr>
              <a:t>��(1.0)</a:t>
            </a:r>
            <a:r>
              <a:rPr dirty="0" baseline="2777" sz="1500" spc="-150">
                <a:latin typeface="Cambria Math"/>
                <a:cs typeface="Cambria Math"/>
              </a:rPr>
              <a:t>(</a:t>
            </a:r>
            <a:r>
              <a:rPr dirty="0" sz="1000" spc="-100">
                <a:latin typeface="Cambria Math"/>
                <a:cs typeface="Cambria Math"/>
              </a:rPr>
              <a:t>9.137𝑠𝑠𝑠𝑠</a:t>
            </a:r>
            <a:r>
              <a:rPr dirty="0" baseline="2777" sz="1500" spc="-150">
                <a:latin typeface="Cambria Math"/>
                <a:cs typeface="Cambria Math"/>
              </a:rPr>
              <a:t>)</a:t>
            </a:r>
            <a:r>
              <a:rPr dirty="0" sz="1000" spc="-100">
                <a:latin typeface="Cambria Math"/>
                <a:cs typeface="Cambria Math"/>
              </a:rPr>
              <a:t>�1 </a:t>
            </a:r>
            <a:r>
              <a:rPr dirty="0" sz="1000" spc="-5">
                <a:latin typeface="Cambria Math"/>
                <a:cs typeface="Cambria Math"/>
              </a:rPr>
              <a:t>+ </a:t>
            </a:r>
            <a:r>
              <a:rPr dirty="0" sz="1000" spc="-30">
                <a:latin typeface="Cambria Math"/>
                <a:cs typeface="Cambria Math"/>
              </a:rPr>
              <a:t>2.5</a:t>
            </a:r>
            <a:r>
              <a:rPr dirty="0" baseline="2777" sz="1500" spc="-44">
                <a:latin typeface="Cambria Math"/>
                <a:cs typeface="Cambria Math"/>
              </a:rPr>
              <a:t>(</a:t>
            </a:r>
            <a:r>
              <a:rPr dirty="0" sz="1000" spc="-30">
                <a:latin typeface="Cambria Math"/>
                <a:cs typeface="Cambria Math"/>
              </a:rPr>
              <a:t>0.17316</a:t>
            </a:r>
            <a:r>
              <a:rPr dirty="0" baseline="2777" sz="1500" spc="-44">
                <a:latin typeface="Cambria Math"/>
                <a:cs typeface="Cambria Math"/>
              </a:rPr>
              <a:t>)</a:t>
            </a:r>
            <a:r>
              <a:rPr dirty="0" sz="1000" spc="-30">
                <a:latin typeface="Cambria Math"/>
                <a:cs typeface="Cambria Math"/>
              </a:rPr>
              <a:t>� </a:t>
            </a:r>
            <a:r>
              <a:rPr dirty="0" sz="1000" spc="-5">
                <a:latin typeface="Cambria Math"/>
                <a:cs typeface="Cambria Math"/>
              </a:rPr>
              <a:t>+ </a:t>
            </a:r>
            <a:r>
              <a:rPr dirty="0" sz="1000" spc="-70">
                <a:latin typeface="Cambria Math"/>
                <a:cs typeface="Cambria Math"/>
              </a:rPr>
              <a:t>86.295𝑠𝑠𝑠𝑠�</a:t>
            </a:r>
            <a:r>
              <a:rPr dirty="0" baseline="2777" sz="1500" spc="-104">
                <a:latin typeface="Cambria Math"/>
                <a:cs typeface="Cambria Math"/>
              </a:rPr>
              <a:t>(</a:t>
            </a:r>
            <a:r>
              <a:rPr dirty="0" sz="1000" spc="-70">
                <a:latin typeface="Cambria Math"/>
                <a:cs typeface="Cambria Math"/>
              </a:rPr>
              <a:t>0.17316</a:t>
            </a:r>
            <a:r>
              <a:rPr dirty="0" baseline="2777" sz="1500" spc="-104">
                <a:latin typeface="Cambria Math"/>
                <a:cs typeface="Cambria Math"/>
              </a:rPr>
              <a:t>) </a:t>
            </a:r>
            <a:r>
              <a:rPr dirty="0" sz="1000" spc="-5">
                <a:latin typeface="Cambria Math"/>
                <a:cs typeface="Cambria Math"/>
              </a:rPr>
              <a:t>+  </a:t>
            </a:r>
            <a:r>
              <a:rPr dirty="0" sz="1000" spc="-210">
                <a:latin typeface="Cambria Math"/>
                <a:cs typeface="Cambria Math"/>
              </a:rPr>
              <a:t>1.732𝑠𝑠𝑠𝑠�</a:t>
            </a:r>
            <a:endParaRPr sz="1000">
              <a:latin typeface="Cambria Math"/>
              <a:cs typeface="Cambria Math"/>
            </a:endParaRPr>
          </a:p>
          <a:p>
            <a:pPr algn="ctr" marL="107950">
              <a:lnSpc>
                <a:spcPct val="100000"/>
              </a:lnSpc>
              <a:spcBef>
                <a:spcPts val="660"/>
              </a:spcBef>
            </a:pPr>
            <a:r>
              <a:rPr dirty="0" sz="1000" spc="-275">
                <a:latin typeface="Cambria Math"/>
                <a:cs typeface="Cambria Math"/>
              </a:rPr>
              <a:t>𝐹𝐹𝑆𝑆</a:t>
            </a:r>
            <a:r>
              <a:rPr dirty="0" baseline="-15873" sz="1050" spc="-412">
                <a:latin typeface="Cambria Math"/>
                <a:cs typeface="Cambria Math"/>
              </a:rPr>
              <a:t>𝑔𝑔</a:t>
            </a:r>
            <a:r>
              <a:rPr dirty="0" baseline="-15873" sz="1050" spc="284">
                <a:latin typeface="Cambria Math"/>
                <a:cs typeface="Cambria Math"/>
              </a:rPr>
              <a:t> </a:t>
            </a:r>
            <a:r>
              <a:rPr dirty="0" sz="1000" spc="-5">
                <a:latin typeface="Cambria Math"/>
                <a:cs typeface="Cambria Math"/>
              </a:rPr>
              <a:t>&gt;  1.5</a:t>
            </a:r>
            <a:r>
              <a:rPr dirty="0" sz="1000" spc="-120">
                <a:latin typeface="Cambria Math"/>
                <a:cs typeface="Cambria Math"/>
              </a:rPr>
              <a:t> </a:t>
            </a:r>
            <a:r>
              <a:rPr dirty="0" sz="1000" b="1">
                <a:latin typeface="Times New Roman"/>
                <a:cs typeface="Times New Roman"/>
              </a:rPr>
              <a:t>OK</a:t>
            </a:r>
            <a:endParaRPr sz="1000">
              <a:latin typeface="Times New Roman"/>
              <a:cs typeface="Times New Roman"/>
            </a:endParaRPr>
          </a:p>
        </p:txBody>
      </p:sp>
      <p:sp>
        <p:nvSpPr>
          <p:cNvPr id="15" name="object 15"/>
          <p:cNvSpPr txBox="1"/>
          <p:nvPr/>
        </p:nvSpPr>
        <p:spPr>
          <a:xfrm>
            <a:off x="673100" y="2573528"/>
            <a:ext cx="3227070" cy="521334"/>
          </a:xfrm>
          <a:prstGeom prst="rect">
            <a:avLst/>
          </a:prstGeom>
        </p:spPr>
        <p:txBody>
          <a:bodyPr wrap="square" lIns="0" tIns="12700" rIns="0" bIns="0" rtlCol="0" vert="horz">
            <a:spAutoFit/>
          </a:bodyPr>
          <a:lstStyle/>
          <a:p>
            <a:pPr marL="12700">
              <a:lnSpc>
                <a:spcPct val="100000"/>
              </a:lnSpc>
              <a:spcBef>
                <a:spcPts val="100"/>
              </a:spcBef>
              <a:tabLst>
                <a:tab pos="560705" algn="l"/>
              </a:tabLst>
            </a:pPr>
            <a:r>
              <a:rPr dirty="0" sz="1200">
                <a:latin typeface="Times New Roman"/>
                <a:cs typeface="Times New Roman"/>
              </a:rPr>
              <a:t>4.5.2.5	</a:t>
            </a:r>
            <a:r>
              <a:rPr dirty="0" sz="1200" spc="-5" i="1">
                <a:latin typeface="Arial"/>
                <a:cs typeface="Arial"/>
              </a:rPr>
              <a:t>Analyze normal crown slope, impact</a:t>
            </a:r>
            <a:r>
              <a:rPr dirty="0" sz="1200" spc="10" i="1">
                <a:latin typeface="Arial"/>
                <a:cs typeface="Arial"/>
              </a:rPr>
              <a:t> </a:t>
            </a:r>
            <a:r>
              <a:rPr dirty="0" sz="1200" spc="-5" i="1">
                <a:latin typeface="Arial"/>
                <a:cs typeface="Arial"/>
              </a:rPr>
              <a:t>up</a:t>
            </a:r>
            <a:endParaRPr sz="1200">
              <a:latin typeface="Arial"/>
              <a:cs typeface="Arial"/>
            </a:endParaRPr>
          </a:p>
          <a:p>
            <a:pPr marL="12700">
              <a:lnSpc>
                <a:spcPct val="100000"/>
              </a:lnSpc>
              <a:spcBef>
                <a:spcPts val="1140"/>
              </a:spcBef>
              <a:tabLst>
                <a:tab pos="743585" algn="l"/>
              </a:tabLst>
            </a:pPr>
            <a:r>
              <a:rPr dirty="0" sz="1100" i="1">
                <a:latin typeface="Times New Roman"/>
                <a:cs typeface="Times New Roman"/>
              </a:rPr>
              <a:t>4.5.2.5.1.1	Equilibrium tilt</a:t>
            </a:r>
            <a:r>
              <a:rPr dirty="0" sz="1100" spc="-20" i="1">
                <a:latin typeface="Times New Roman"/>
                <a:cs typeface="Times New Roman"/>
              </a:rPr>
              <a:t> </a:t>
            </a:r>
            <a:r>
              <a:rPr dirty="0" sz="1100" spc="-5" i="1">
                <a:latin typeface="Times New Roman"/>
                <a:cs typeface="Times New Roman"/>
              </a:rPr>
              <a:t>angle</a:t>
            </a:r>
            <a:endParaRPr sz="1100">
              <a:latin typeface="Times New Roman"/>
              <a:cs typeface="Times New Roman"/>
            </a:endParaRPr>
          </a:p>
        </p:txBody>
      </p:sp>
      <p:sp>
        <p:nvSpPr>
          <p:cNvPr id="16" name="object 16"/>
          <p:cNvSpPr txBox="1"/>
          <p:nvPr/>
        </p:nvSpPr>
        <p:spPr>
          <a:xfrm>
            <a:off x="1022096" y="3445255"/>
            <a:ext cx="125095" cy="132080"/>
          </a:xfrm>
          <a:prstGeom prst="rect">
            <a:avLst/>
          </a:prstGeom>
        </p:spPr>
        <p:txBody>
          <a:bodyPr wrap="square" lIns="0" tIns="12065" rIns="0" bIns="0" rtlCol="0" vert="horz">
            <a:spAutoFit/>
          </a:bodyPr>
          <a:lstStyle/>
          <a:p>
            <a:pPr marL="12700">
              <a:lnSpc>
                <a:spcPct val="100000"/>
              </a:lnSpc>
              <a:spcBef>
                <a:spcPts val="95"/>
              </a:spcBef>
            </a:pPr>
            <a:r>
              <a:rPr dirty="0" sz="700" spc="-310">
                <a:latin typeface="Cambria Math"/>
                <a:cs typeface="Cambria Math"/>
              </a:rPr>
              <a:t>𝑒𝑒𝑒𝑒</a:t>
            </a:r>
            <a:endParaRPr sz="700">
              <a:latin typeface="Cambria Math"/>
              <a:cs typeface="Cambria Math"/>
            </a:endParaRPr>
          </a:p>
        </p:txBody>
      </p:sp>
      <p:sp>
        <p:nvSpPr>
          <p:cNvPr id="17" name="object 17"/>
          <p:cNvSpPr txBox="1"/>
          <p:nvPr/>
        </p:nvSpPr>
        <p:spPr>
          <a:xfrm>
            <a:off x="958088" y="3381248"/>
            <a:ext cx="328930" cy="177800"/>
          </a:xfrm>
          <a:prstGeom prst="rect">
            <a:avLst/>
          </a:prstGeom>
        </p:spPr>
        <p:txBody>
          <a:bodyPr wrap="square" lIns="0" tIns="12065" rIns="0" bIns="0" rtlCol="0" vert="horz">
            <a:spAutoFit/>
          </a:bodyPr>
          <a:lstStyle/>
          <a:p>
            <a:pPr marL="12700">
              <a:lnSpc>
                <a:spcPct val="100000"/>
              </a:lnSpc>
              <a:spcBef>
                <a:spcPts val="95"/>
              </a:spcBef>
              <a:tabLst>
                <a:tab pos="220979" algn="l"/>
              </a:tabLst>
            </a:pPr>
            <a:r>
              <a:rPr dirty="0" sz="1000" spc="-505">
                <a:latin typeface="Cambria Math"/>
                <a:cs typeface="Cambria Math"/>
              </a:rPr>
              <a:t>𝜃𝜃</a:t>
            </a:r>
            <a:r>
              <a:rPr dirty="0" sz="1000" spc="-50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18" name="object 18"/>
          <p:cNvSpPr txBox="1"/>
          <p:nvPr/>
        </p:nvSpPr>
        <p:spPr>
          <a:xfrm>
            <a:off x="1370047" y="3282204"/>
            <a:ext cx="1081405" cy="177800"/>
          </a:xfrm>
          <a:prstGeom prst="rect">
            <a:avLst/>
          </a:prstGeom>
        </p:spPr>
        <p:txBody>
          <a:bodyPr wrap="square" lIns="0" tIns="12065" rIns="0" bIns="0" rtlCol="0" vert="horz">
            <a:spAutoFit/>
          </a:bodyPr>
          <a:lstStyle/>
          <a:p>
            <a:pPr marL="38100">
              <a:lnSpc>
                <a:spcPct val="100000"/>
              </a:lnSpc>
              <a:spcBef>
                <a:spcPts val="95"/>
              </a:spcBef>
            </a:pPr>
            <a:r>
              <a:rPr dirty="0" sz="1000" spc="-290">
                <a:latin typeface="Cambria Math"/>
                <a:cs typeface="Cambria Math"/>
              </a:rPr>
              <a:t>�𝐾𝐾</a:t>
            </a:r>
            <a:r>
              <a:rPr dirty="0" baseline="-15873" sz="1050" spc="-434">
                <a:latin typeface="Cambria Math"/>
                <a:cs typeface="Cambria Math"/>
              </a:rPr>
              <a:t>𝜃𝜃</a:t>
            </a:r>
            <a:r>
              <a:rPr dirty="0" baseline="-15873" sz="1050" spc="-157">
                <a:latin typeface="Cambria Math"/>
                <a:cs typeface="Cambria Math"/>
              </a:rPr>
              <a:t> </a:t>
            </a:r>
            <a:r>
              <a:rPr dirty="0" sz="1000" spc="-305">
                <a:latin typeface="Cambria Math"/>
                <a:cs typeface="Cambria Math"/>
              </a:rPr>
              <a:t>𝛼𝛼</a:t>
            </a:r>
            <a:r>
              <a:rPr dirty="0" sz="1000" spc="10">
                <a:latin typeface="Cambria Math"/>
                <a:cs typeface="Cambria Math"/>
              </a:rPr>
              <a:t> </a:t>
            </a:r>
            <a:r>
              <a:rPr dirty="0" sz="1000" spc="-5">
                <a:latin typeface="Cambria Math"/>
                <a:cs typeface="Cambria Math"/>
              </a:rPr>
              <a:t>+</a:t>
            </a:r>
            <a:r>
              <a:rPr dirty="0" sz="1000" spc="-20">
                <a:latin typeface="Cambria Math"/>
                <a:cs typeface="Cambria Math"/>
              </a:rPr>
              <a:t> </a:t>
            </a:r>
            <a:r>
              <a:rPr dirty="0" baseline="2777" sz="1500" spc="-427">
                <a:latin typeface="Cambria Math"/>
                <a:cs typeface="Cambria Math"/>
              </a:rPr>
              <a:t>(</a:t>
            </a:r>
            <a:r>
              <a:rPr dirty="0" sz="1000" spc="-285">
                <a:latin typeface="Cambria Math"/>
                <a:cs typeface="Cambria Math"/>
              </a:rPr>
              <a:t>𝐼𝐼𝑀𝑀</a:t>
            </a:r>
            <a:r>
              <a:rPr dirty="0" baseline="2777" sz="1500" spc="-427">
                <a:latin typeface="Cambria Math"/>
                <a:cs typeface="Cambria Math"/>
              </a:rPr>
              <a:t>)</a:t>
            </a:r>
            <a:r>
              <a:rPr dirty="0" sz="1000" spc="-285">
                <a:latin typeface="Cambria Math"/>
                <a:cs typeface="Cambria Math"/>
              </a:rPr>
              <a:t>𝐻𝐻</a:t>
            </a:r>
            <a:r>
              <a:rPr dirty="0" baseline="-15873" sz="1050" spc="-427">
                <a:latin typeface="Cambria Math"/>
                <a:cs typeface="Cambria Math"/>
              </a:rPr>
              <a:t>𝑔𝑔</a:t>
            </a:r>
            <a:r>
              <a:rPr dirty="0" sz="1000" spc="-285">
                <a:latin typeface="Cambria Math"/>
                <a:cs typeface="Cambria Math"/>
              </a:rPr>
              <a:t>𝐴𝐴</a:t>
            </a:r>
            <a:r>
              <a:rPr dirty="0" baseline="-15873" sz="1050" spc="-427">
                <a:latin typeface="Cambria Math"/>
                <a:cs typeface="Cambria Math"/>
              </a:rPr>
              <a:t>𝑔𝑔</a:t>
            </a:r>
            <a:r>
              <a:rPr dirty="0" sz="1000" spc="-285">
                <a:latin typeface="Cambria Math"/>
                <a:cs typeface="Cambria Math"/>
              </a:rPr>
              <a:t>�</a:t>
            </a:r>
            <a:endParaRPr sz="1000">
              <a:latin typeface="Cambria Math"/>
              <a:cs typeface="Cambria Math"/>
            </a:endParaRPr>
          </a:p>
        </p:txBody>
      </p:sp>
      <p:sp>
        <p:nvSpPr>
          <p:cNvPr id="19" name="object 19"/>
          <p:cNvSpPr/>
          <p:nvPr/>
        </p:nvSpPr>
        <p:spPr>
          <a:xfrm>
            <a:off x="1310639" y="3484626"/>
            <a:ext cx="1202690" cy="0"/>
          </a:xfrm>
          <a:custGeom>
            <a:avLst/>
            <a:gdLst/>
            <a:ahLst/>
            <a:cxnLst/>
            <a:rect l="l" t="t" r="r" b="b"/>
            <a:pathLst>
              <a:path w="1202689" h="0">
                <a:moveTo>
                  <a:pt x="0" y="0"/>
                </a:moveTo>
                <a:lnTo>
                  <a:pt x="1202436" y="0"/>
                </a:lnTo>
              </a:path>
            </a:pathLst>
          </a:custGeom>
          <a:ln w="7620">
            <a:solidFill>
              <a:srgbClr val="000000"/>
            </a:solidFill>
          </a:ln>
        </p:spPr>
        <p:txBody>
          <a:bodyPr wrap="square" lIns="0" tIns="0" rIns="0" bIns="0" rtlCol="0"/>
          <a:lstStyle/>
          <a:p/>
        </p:txBody>
      </p:sp>
      <p:sp>
        <p:nvSpPr>
          <p:cNvPr id="20" name="object 20"/>
          <p:cNvSpPr txBox="1"/>
          <p:nvPr/>
        </p:nvSpPr>
        <p:spPr>
          <a:xfrm>
            <a:off x="2533904" y="3381248"/>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21" name="object 21"/>
          <p:cNvSpPr txBox="1"/>
          <p:nvPr/>
        </p:nvSpPr>
        <p:spPr>
          <a:xfrm>
            <a:off x="3323293" y="3283739"/>
            <a:ext cx="184150" cy="132080"/>
          </a:xfrm>
          <a:prstGeom prst="rect">
            <a:avLst/>
          </a:prstGeom>
        </p:spPr>
        <p:txBody>
          <a:bodyPr wrap="square" lIns="0" tIns="12065" rIns="0" bIns="0" rtlCol="0" vert="horz">
            <a:spAutoFit/>
          </a:bodyPr>
          <a:lstStyle/>
          <a:p>
            <a:pPr marL="12700">
              <a:lnSpc>
                <a:spcPct val="100000"/>
              </a:lnSpc>
              <a:spcBef>
                <a:spcPts val="95"/>
              </a:spcBef>
            </a:pPr>
            <a:r>
              <a:rPr dirty="0" sz="700" spc="-400">
                <a:latin typeface="Cambria Math"/>
                <a:cs typeface="Cambria Math"/>
              </a:rPr>
              <a:t>𝑔𝑔</a:t>
            </a:r>
            <a:r>
              <a:rPr dirty="0" sz="700" spc="-300">
                <a:latin typeface="Cambria Math"/>
                <a:cs typeface="Cambria Math"/>
              </a:rPr>
              <a:t>𝑠𝑠𝑔𝑔</a:t>
            </a:r>
            <a:endParaRPr sz="700">
              <a:latin typeface="Cambria Math"/>
              <a:cs typeface="Cambria Math"/>
            </a:endParaRPr>
          </a:p>
        </p:txBody>
      </p:sp>
      <p:sp>
        <p:nvSpPr>
          <p:cNvPr id="22" name="object 22"/>
          <p:cNvSpPr txBox="1"/>
          <p:nvPr/>
        </p:nvSpPr>
        <p:spPr>
          <a:xfrm>
            <a:off x="3888660" y="3263897"/>
            <a:ext cx="146050" cy="177800"/>
          </a:xfrm>
          <a:prstGeom prst="rect">
            <a:avLst/>
          </a:prstGeom>
        </p:spPr>
        <p:txBody>
          <a:bodyPr wrap="square" lIns="0" tIns="12065" rIns="0" bIns="0" rtlCol="0" vert="horz">
            <a:spAutoFit/>
          </a:bodyPr>
          <a:lstStyle/>
          <a:p>
            <a:pPr marL="12700">
              <a:lnSpc>
                <a:spcPct val="100000"/>
              </a:lnSpc>
              <a:spcBef>
                <a:spcPts val="95"/>
              </a:spcBef>
            </a:pPr>
            <a:r>
              <a:rPr dirty="0" sz="1000" spc="-575">
                <a:latin typeface="Cambria Math"/>
                <a:cs typeface="Cambria Math"/>
              </a:rPr>
              <a:t>𝑓𝑓𝑓𝑓</a:t>
            </a:r>
            <a:endParaRPr sz="1000">
              <a:latin typeface="Cambria Math"/>
              <a:cs typeface="Cambria Math"/>
            </a:endParaRPr>
          </a:p>
        </p:txBody>
      </p:sp>
      <p:sp>
        <p:nvSpPr>
          <p:cNvPr id="23" name="object 23"/>
          <p:cNvSpPr txBox="1"/>
          <p:nvPr/>
        </p:nvSpPr>
        <p:spPr>
          <a:xfrm>
            <a:off x="2813349" y="3199858"/>
            <a:ext cx="3002280" cy="177800"/>
          </a:xfrm>
          <a:prstGeom prst="rect">
            <a:avLst/>
          </a:prstGeom>
        </p:spPr>
        <p:txBody>
          <a:bodyPr wrap="square" lIns="0" tIns="12065" rIns="0" bIns="0" rtlCol="0" vert="horz">
            <a:spAutoFit/>
          </a:bodyPr>
          <a:lstStyle/>
          <a:p>
            <a:pPr marL="38100">
              <a:lnSpc>
                <a:spcPct val="100000"/>
              </a:lnSpc>
              <a:spcBef>
                <a:spcPts val="95"/>
              </a:spcBef>
            </a:pPr>
            <a:r>
              <a:rPr dirty="0" sz="1000" spc="-120">
                <a:latin typeface="Cambria Math"/>
                <a:cs typeface="Cambria Math"/>
              </a:rPr>
              <a:t>��40000</a:t>
            </a:r>
            <a:r>
              <a:rPr dirty="0" u="sng" baseline="31746" sz="1050" spc="-179">
                <a:uFill>
                  <a:solidFill>
                    <a:srgbClr val="000000"/>
                  </a:solidFill>
                </a:uFill>
                <a:latin typeface="Cambria Math"/>
                <a:cs typeface="Cambria Math"/>
              </a:rPr>
              <a:t>𝑑𝑑∙𝑔𝑔𝑖𝑖</a:t>
            </a:r>
            <a:r>
              <a:rPr dirty="0" sz="1000" spc="-120">
                <a:latin typeface="Cambria Math"/>
                <a:cs typeface="Cambria Math"/>
              </a:rPr>
              <a:t>� </a:t>
            </a:r>
            <a:r>
              <a:rPr dirty="0" sz="1000" spc="-55">
                <a:latin typeface="Cambria Math"/>
                <a:cs typeface="Cambria Math"/>
              </a:rPr>
              <a:t>�0.02 </a:t>
            </a:r>
            <a:r>
              <a:rPr dirty="0" u="sng" baseline="33333" sz="1500" spc="-450">
                <a:uFill>
                  <a:solidFill>
                    <a:srgbClr val="000000"/>
                  </a:solidFill>
                </a:uFill>
                <a:latin typeface="Cambria Math"/>
                <a:cs typeface="Cambria Math"/>
              </a:rPr>
              <a:t>𝑓𝑓𝑓𝑓</a:t>
            </a:r>
            <a:r>
              <a:rPr dirty="0" sz="1000" spc="-300">
                <a:latin typeface="Cambria Math"/>
                <a:cs typeface="Cambria Math"/>
              </a:rPr>
              <a:t>�</a:t>
            </a:r>
            <a:r>
              <a:rPr dirty="0" sz="1000" spc="-5">
                <a:latin typeface="Cambria Math"/>
                <a:cs typeface="Cambria Math"/>
              </a:rPr>
              <a:t> +  </a:t>
            </a:r>
            <a:r>
              <a:rPr dirty="0" baseline="2777" sz="1500" spc="-187">
                <a:latin typeface="Cambria Math"/>
                <a:cs typeface="Cambria Math"/>
              </a:rPr>
              <a:t>(</a:t>
            </a:r>
            <a:r>
              <a:rPr dirty="0" sz="1000" spc="-125">
                <a:latin typeface="Cambria Math"/>
                <a:cs typeface="Cambria Math"/>
              </a:rPr>
              <a:t>0.8</a:t>
            </a:r>
            <a:r>
              <a:rPr dirty="0" baseline="2777" sz="1500" spc="-187">
                <a:latin typeface="Cambria Math"/>
                <a:cs typeface="Cambria Math"/>
              </a:rPr>
              <a:t>)(</a:t>
            </a:r>
            <a:r>
              <a:rPr dirty="0" sz="1000" spc="-125">
                <a:latin typeface="Cambria Math"/>
                <a:cs typeface="Cambria Math"/>
              </a:rPr>
              <a:t>172.48𝑘𝑘𝑠𝑠𝑘𝑘</a:t>
            </a:r>
            <a:r>
              <a:rPr dirty="0" baseline="2777" sz="1500" spc="-187">
                <a:latin typeface="Cambria Math"/>
                <a:cs typeface="Cambria Math"/>
              </a:rPr>
              <a:t>)(</a:t>
            </a:r>
            <a:r>
              <a:rPr dirty="0" sz="1000" spc="-125">
                <a:latin typeface="Cambria Math"/>
                <a:cs typeface="Cambria Math"/>
              </a:rPr>
              <a:t>1.732𝑠𝑠𝑠𝑠</a:t>
            </a:r>
            <a:r>
              <a:rPr dirty="0" baseline="2777" sz="1500" spc="-187">
                <a:latin typeface="Cambria Math"/>
                <a:cs typeface="Cambria Math"/>
              </a:rPr>
              <a:t>)</a:t>
            </a:r>
            <a:r>
              <a:rPr dirty="0" sz="1000" spc="-125">
                <a:latin typeface="Cambria Math"/>
                <a:cs typeface="Cambria Math"/>
              </a:rPr>
              <a:t>�</a:t>
            </a:r>
            <a:endParaRPr sz="1000">
              <a:latin typeface="Cambria Math"/>
              <a:cs typeface="Cambria Math"/>
            </a:endParaRPr>
          </a:p>
        </p:txBody>
      </p:sp>
      <p:sp>
        <p:nvSpPr>
          <p:cNvPr id="24" name="object 24"/>
          <p:cNvSpPr txBox="1"/>
          <p:nvPr/>
        </p:nvSpPr>
        <p:spPr>
          <a:xfrm>
            <a:off x="3073400" y="3463544"/>
            <a:ext cx="191135" cy="132080"/>
          </a:xfrm>
          <a:prstGeom prst="rect">
            <a:avLst/>
          </a:prstGeom>
        </p:spPr>
        <p:txBody>
          <a:bodyPr wrap="square" lIns="0" tIns="12065" rIns="0" bIns="0" rtlCol="0" vert="horz">
            <a:spAutoFit/>
          </a:bodyPr>
          <a:lstStyle/>
          <a:p>
            <a:pPr marL="12700">
              <a:lnSpc>
                <a:spcPct val="100000"/>
              </a:lnSpc>
              <a:spcBef>
                <a:spcPts val="95"/>
              </a:spcBef>
            </a:pPr>
            <a:r>
              <a:rPr dirty="0" u="sng" sz="700" spc="-145">
                <a:uFill>
                  <a:solidFill>
                    <a:srgbClr val="000000"/>
                  </a:solidFill>
                </a:uFill>
                <a:latin typeface="Cambria Math"/>
                <a:cs typeface="Cambria Math"/>
              </a:rPr>
              <a:t>𝑑𝑑∙𝑔𝑔𝑖𝑖</a:t>
            </a:r>
            <a:endParaRPr sz="700">
              <a:latin typeface="Cambria Math"/>
              <a:cs typeface="Cambria Math"/>
            </a:endParaRPr>
          </a:p>
        </p:txBody>
      </p:sp>
      <p:sp>
        <p:nvSpPr>
          <p:cNvPr id="25" name="object 25"/>
          <p:cNvSpPr txBox="1"/>
          <p:nvPr/>
        </p:nvSpPr>
        <p:spPr>
          <a:xfrm>
            <a:off x="3076405" y="3562631"/>
            <a:ext cx="184150" cy="132080"/>
          </a:xfrm>
          <a:prstGeom prst="rect">
            <a:avLst/>
          </a:prstGeom>
        </p:spPr>
        <p:txBody>
          <a:bodyPr wrap="square" lIns="0" tIns="12065" rIns="0" bIns="0" rtlCol="0" vert="horz">
            <a:spAutoFit/>
          </a:bodyPr>
          <a:lstStyle/>
          <a:p>
            <a:pPr marL="12700">
              <a:lnSpc>
                <a:spcPct val="100000"/>
              </a:lnSpc>
              <a:spcBef>
                <a:spcPts val="95"/>
              </a:spcBef>
            </a:pPr>
            <a:r>
              <a:rPr dirty="0" sz="700" spc="-330">
                <a:latin typeface="Cambria Math"/>
                <a:cs typeface="Cambria Math"/>
              </a:rPr>
              <a:t>𝑔𝑔𝑠</a:t>
            </a:r>
            <a:r>
              <a:rPr dirty="0" sz="700" spc="-335">
                <a:latin typeface="Cambria Math"/>
                <a:cs typeface="Cambria Math"/>
              </a:rPr>
              <a:t>𝑠</a:t>
            </a:r>
            <a:r>
              <a:rPr dirty="0" sz="700" spc="-340">
                <a:latin typeface="Cambria Math"/>
                <a:cs typeface="Cambria Math"/>
              </a:rPr>
              <a:t>𝑔𝑔</a:t>
            </a:r>
            <a:endParaRPr sz="700">
              <a:latin typeface="Cambria Math"/>
              <a:cs typeface="Cambria Math"/>
            </a:endParaRPr>
          </a:p>
        </p:txBody>
      </p:sp>
      <p:sp>
        <p:nvSpPr>
          <p:cNvPr id="26" name="object 26"/>
          <p:cNvSpPr txBox="1"/>
          <p:nvPr/>
        </p:nvSpPr>
        <p:spPr>
          <a:xfrm>
            <a:off x="1259847" y="3478807"/>
            <a:ext cx="4729480" cy="177800"/>
          </a:xfrm>
          <a:prstGeom prst="rect">
            <a:avLst/>
          </a:prstGeom>
        </p:spPr>
        <p:txBody>
          <a:bodyPr wrap="square" lIns="0" tIns="12065" rIns="0" bIns="0" rtlCol="0" vert="horz">
            <a:spAutoFit/>
          </a:bodyPr>
          <a:lstStyle/>
          <a:p>
            <a:pPr marL="50800">
              <a:lnSpc>
                <a:spcPct val="100000"/>
              </a:lnSpc>
              <a:spcBef>
                <a:spcPts val="95"/>
              </a:spcBef>
              <a:tabLst>
                <a:tab pos="1417955" algn="l"/>
                <a:tab pos="1995170" algn="l"/>
              </a:tabLst>
            </a:pPr>
            <a:r>
              <a:rPr dirty="0" baseline="5555" sz="1500" spc="-427">
                <a:latin typeface="Cambria Math"/>
                <a:cs typeface="Cambria Math"/>
              </a:rPr>
              <a:t>𝐾𝐾</a:t>
            </a:r>
            <a:r>
              <a:rPr dirty="0" baseline="-7936" sz="1050" spc="-427">
                <a:latin typeface="Cambria Math"/>
                <a:cs typeface="Cambria Math"/>
              </a:rPr>
              <a:t>𝜃𝜃</a:t>
            </a:r>
            <a:r>
              <a:rPr dirty="0" baseline="-7936" sz="1050" spc="209">
                <a:latin typeface="Cambria Math"/>
                <a:cs typeface="Cambria Math"/>
              </a:rPr>
              <a:t> </a:t>
            </a:r>
            <a:r>
              <a:rPr dirty="0" baseline="5555" sz="1500" spc="-7">
                <a:latin typeface="Cambria Math"/>
                <a:cs typeface="Cambria Math"/>
              </a:rPr>
              <a:t>− </a:t>
            </a:r>
            <a:r>
              <a:rPr dirty="0" baseline="8333" sz="1500" spc="-352">
                <a:latin typeface="Cambria Math"/>
                <a:cs typeface="Cambria Math"/>
              </a:rPr>
              <a:t>(</a:t>
            </a:r>
            <a:r>
              <a:rPr dirty="0" baseline="5555" sz="1500" spc="-352">
                <a:latin typeface="Cambria Math"/>
                <a:cs typeface="Cambria Math"/>
              </a:rPr>
              <a:t>𝐼𝐼𝑀𝑀</a:t>
            </a:r>
            <a:r>
              <a:rPr dirty="0" baseline="8333" sz="1500" spc="-352">
                <a:latin typeface="Cambria Math"/>
                <a:cs typeface="Cambria Math"/>
              </a:rPr>
              <a:t>)</a:t>
            </a:r>
            <a:r>
              <a:rPr dirty="0" baseline="5555" sz="1500" spc="-352">
                <a:latin typeface="Cambria Math"/>
                <a:cs typeface="Cambria Math"/>
              </a:rPr>
              <a:t>𝐻𝐻</a:t>
            </a:r>
            <a:r>
              <a:rPr dirty="0" baseline="-7936" sz="1050" spc="-352">
                <a:latin typeface="Cambria Math"/>
                <a:cs typeface="Cambria Math"/>
              </a:rPr>
              <a:t>𝑔𝑔</a:t>
            </a:r>
            <a:r>
              <a:rPr dirty="0" baseline="8333" sz="1500" spc="-352">
                <a:latin typeface="Cambria Math"/>
                <a:cs typeface="Cambria Math"/>
              </a:rPr>
              <a:t>(</a:t>
            </a:r>
            <a:r>
              <a:rPr dirty="0" baseline="5555" sz="1500" spc="-352">
                <a:latin typeface="Cambria Math"/>
                <a:cs typeface="Cambria Math"/>
              </a:rPr>
              <a:t>𝑑𝑑</a:t>
            </a:r>
            <a:r>
              <a:rPr dirty="0" baseline="-7936" sz="1050" spc="-352">
                <a:latin typeface="Cambria Math"/>
                <a:cs typeface="Cambria Math"/>
              </a:rPr>
              <a:t>𝑔𝑔</a:t>
            </a:r>
            <a:r>
              <a:rPr dirty="0" baseline="-7936" sz="1050" spc="217">
                <a:latin typeface="Cambria Math"/>
                <a:cs typeface="Cambria Math"/>
              </a:rPr>
              <a:t> </a:t>
            </a:r>
            <a:r>
              <a:rPr dirty="0" baseline="5555" sz="1500" spc="-7">
                <a:latin typeface="Cambria Math"/>
                <a:cs typeface="Cambria Math"/>
              </a:rPr>
              <a:t>+</a:t>
            </a:r>
            <a:r>
              <a:rPr dirty="0" baseline="5555" sz="1500" spc="30">
                <a:latin typeface="Cambria Math"/>
                <a:cs typeface="Cambria Math"/>
              </a:rPr>
              <a:t> </a:t>
            </a:r>
            <a:r>
              <a:rPr dirty="0" baseline="5555" sz="1500" spc="-367">
                <a:latin typeface="Cambria Math"/>
                <a:cs typeface="Cambria Math"/>
              </a:rPr>
              <a:t>𝑧𝑧</a:t>
            </a:r>
            <a:r>
              <a:rPr dirty="0" baseline="-7936" sz="1050" spc="-367">
                <a:latin typeface="Cambria Math"/>
                <a:cs typeface="Cambria Math"/>
              </a:rPr>
              <a:t>𝑔𝑔</a:t>
            </a:r>
            <a:r>
              <a:rPr dirty="0" baseline="-7936" sz="1050" spc="-127">
                <a:latin typeface="Cambria Math"/>
                <a:cs typeface="Cambria Math"/>
              </a:rPr>
              <a:t> </a:t>
            </a:r>
            <a:r>
              <a:rPr dirty="0" baseline="8333" sz="1500" spc="-7">
                <a:latin typeface="Cambria Math"/>
                <a:cs typeface="Cambria Math"/>
              </a:rPr>
              <a:t>)	</a:t>
            </a:r>
            <a:r>
              <a:rPr dirty="0" sz="1000" spc="-60">
                <a:latin typeface="Cambria Math"/>
                <a:cs typeface="Cambria Math"/>
              </a:rPr>
              <a:t>�40000	</a:t>
            </a:r>
            <a:r>
              <a:rPr dirty="0" sz="1000" spc="-325">
                <a:latin typeface="Cambria Math"/>
                <a:cs typeface="Cambria Math"/>
              </a:rPr>
              <a:t>�</a:t>
            </a:r>
            <a:r>
              <a:rPr dirty="0" sz="1000" spc="15">
                <a:latin typeface="Cambria Math"/>
                <a:cs typeface="Cambria Math"/>
              </a:rPr>
              <a:t> </a:t>
            </a:r>
            <a:r>
              <a:rPr dirty="0" sz="1000" spc="-5">
                <a:latin typeface="Cambria Math"/>
                <a:cs typeface="Cambria Math"/>
              </a:rPr>
              <a:t>− </a:t>
            </a:r>
            <a:r>
              <a:rPr dirty="0" baseline="2777" sz="1500" spc="-142">
                <a:latin typeface="Cambria Math"/>
                <a:cs typeface="Cambria Math"/>
              </a:rPr>
              <a:t>(</a:t>
            </a:r>
            <a:r>
              <a:rPr dirty="0" sz="1000" spc="-95">
                <a:latin typeface="Cambria Math"/>
                <a:cs typeface="Cambria Math"/>
              </a:rPr>
              <a:t>0.8</a:t>
            </a:r>
            <a:r>
              <a:rPr dirty="0" baseline="2777" sz="1500" spc="-142">
                <a:latin typeface="Cambria Math"/>
                <a:cs typeface="Cambria Math"/>
              </a:rPr>
              <a:t>)(</a:t>
            </a:r>
            <a:r>
              <a:rPr dirty="0" sz="1000" spc="-95">
                <a:latin typeface="Cambria Math"/>
                <a:cs typeface="Cambria Math"/>
              </a:rPr>
              <a:t>172.48𝑘𝑘𝑠𝑠𝑘𝑘</a:t>
            </a:r>
            <a:r>
              <a:rPr dirty="0" baseline="2777" sz="1500" spc="-142">
                <a:latin typeface="Cambria Math"/>
                <a:cs typeface="Cambria Math"/>
              </a:rPr>
              <a:t>)(</a:t>
            </a:r>
            <a:r>
              <a:rPr dirty="0" sz="1000" spc="-95">
                <a:latin typeface="Cambria Math"/>
                <a:cs typeface="Cambria Math"/>
              </a:rPr>
              <a:t>86.295𝑠𝑠𝑠𝑠 </a:t>
            </a:r>
            <a:r>
              <a:rPr dirty="0" sz="1000" spc="-5">
                <a:latin typeface="Cambria Math"/>
                <a:cs typeface="Cambria Math"/>
              </a:rPr>
              <a:t>+</a:t>
            </a:r>
            <a:r>
              <a:rPr dirty="0" sz="1000" spc="65">
                <a:latin typeface="Cambria Math"/>
                <a:cs typeface="Cambria Math"/>
              </a:rPr>
              <a:t> </a:t>
            </a:r>
            <a:r>
              <a:rPr dirty="0" sz="1000" spc="-60">
                <a:latin typeface="Cambria Math"/>
                <a:cs typeface="Cambria Math"/>
              </a:rPr>
              <a:t>(0.8)(9.137𝑠𝑠𝑠𝑠</a:t>
            </a:r>
            <a:r>
              <a:rPr dirty="0" baseline="2777" sz="1500" spc="-89">
                <a:latin typeface="Cambria Math"/>
                <a:cs typeface="Cambria Math"/>
              </a:rPr>
              <a:t>)</a:t>
            </a:r>
            <a:r>
              <a:rPr dirty="0" sz="1000" spc="-60">
                <a:latin typeface="Cambria Math"/>
                <a:cs typeface="Cambria Math"/>
              </a:rPr>
              <a:t>)</a:t>
            </a:r>
            <a:endParaRPr sz="1000">
              <a:latin typeface="Cambria Math"/>
              <a:cs typeface="Cambria Math"/>
            </a:endParaRPr>
          </a:p>
        </p:txBody>
      </p:sp>
      <p:sp>
        <p:nvSpPr>
          <p:cNvPr id="27" name="object 27"/>
          <p:cNvSpPr/>
          <p:nvPr/>
        </p:nvSpPr>
        <p:spPr>
          <a:xfrm>
            <a:off x="2677667" y="3484626"/>
            <a:ext cx="3274060" cy="0"/>
          </a:xfrm>
          <a:custGeom>
            <a:avLst/>
            <a:gdLst/>
            <a:ahLst/>
            <a:cxnLst/>
            <a:rect l="l" t="t" r="r" b="b"/>
            <a:pathLst>
              <a:path w="3274060" h="0">
                <a:moveTo>
                  <a:pt x="0" y="0"/>
                </a:moveTo>
                <a:lnTo>
                  <a:pt x="3273552" y="0"/>
                </a:lnTo>
              </a:path>
            </a:pathLst>
          </a:custGeom>
          <a:ln w="7620">
            <a:solidFill>
              <a:srgbClr val="000000"/>
            </a:solidFill>
          </a:ln>
        </p:spPr>
        <p:txBody>
          <a:bodyPr wrap="square" lIns="0" tIns="0" rIns="0" bIns="0" rtlCol="0"/>
          <a:lstStyle/>
          <a:p/>
        </p:txBody>
      </p:sp>
      <p:sp>
        <p:nvSpPr>
          <p:cNvPr id="28" name="object 28"/>
          <p:cNvSpPr txBox="1"/>
          <p:nvPr/>
        </p:nvSpPr>
        <p:spPr>
          <a:xfrm>
            <a:off x="5973571" y="3381248"/>
            <a:ext cx="83502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0.03836</a:t>
            </a:r>
            <a:r>
              <a:rPr dirty="0" sz="1000" spc="15">
                <a:latin typeface="Cambria Math"/>
                <a:cs typeface="Cambria Math"/>
              </a:rPr>
              <a:t> </a:t>
            </a:r>
            <a:r>
              <a:rPr dirty="0" sz="1000" spc="-355">
                <a:latin typeface="Cambria Math"/>
                <a:cs typeface="Cambria Math"/>
              </a:rPr>
              <a:t>𝐴𝐴𝐴𝐴𝑑𝑑</a:t>
            </a:r>
            <a:endParaRPr sz="1000">
              <a:latin typeface="Cambria Math"/>
              <a:cs typeface="Cambria Math"/>
            </a:endParaRPr>
          </a:p>
        </p:txBody>
      </p:sp>
      <p:sp>
        <p:nvSpPr>
          <p:cNvPr id="29" name="object 29"/>
          <p:cNvSpPr txBox="1"/>
          <p:nvPr/>
        </p:nvSpPr>
        <p:spPr>
          <a:xfrm>
            <a:off x="673100" y="3759453"/>
            <a:ext cx="2832100" cy="412115"/>
          </a:xfrm>
          <a:prstGeom prst="rect">
            <a:avLst/>
          </a:prstGeom>
        </p:spPr>
        <p:txBody>
          <a:bodyPr wrap="square" lIns="0" tIns="47625" rIns="0" bIns="0" rtlCol="0" vert="horz">
            <a:spAutoFit/>
          </a:bodyPr>
          <a:lstStyle/>
          <a:p>
            <a:pPr marL="12700">
              <a:lnSpc>
                <a:spcPct val="100000"/>
              </a:lnSpc>
              <a:spcBef>
                <a:spcPts val="375"/>
              </a:spcBef>
              <a:tabLst>
                <a:tab pos="743585" algn="l"/>
              </a:tabLst>
            </a:pPr>
            <a:r>
              <a:rPr dirty="0" sz="1100" i="1">
                <a:latin typeface="Times New Roman"/>
                <a:cs typeface="Times New Roman"/>
              </a:rPr>
              <a:t>4.5.2.5.1.2	Stress </a:t>
            </a:r>
            <a:r>
              <a:rPr dirty="0" sz="1100" spc="-5" i="1">
                <a:latin typeface="Times New Roman"/>
                <a:cs typeface="Times New Roman"/>
              </a:rPr>
              <a:t>due </a:t>
            </a:r>
            <a:r>
              <a:rPr dirty="0" sz="1100" i="1">
                <a:latin typeface="Times New Roman"/>
                <a:cs typeface="Times New Roman"/>
              </a:rPr>
              <a:t>to </a:t>
            </a:r>
            <a:r>
              <a:rPr dirty="0" sz="1100" spc="-5" i="1">
                <a:latin typeface="Times New Roman"/>
                <a:cs typeface="Times New Roman"/>
              </a:rPr>
              <a:t>lateral loading </a:t>
            </a:r>
            <a:r>
              <a:rPr dirty="0" sz="1100" i="1">
                <a:latin typeface="Times New Roman"/>
                <a:cs typeface="Times New Roman"/>
              </a:rPr>
              <a:t>from</a:t>
            </a:r>
            <a:r>
              <a:rPr dirty="0" sz="1100" spc="-40" i="1">
                <a:latin typeface="Times New Roman"/>
                <a:cs typeface="Times New Roman"/>
              </a:rPr>
              <a:t> </a:t>
            </a:r>
            <a:r>
              <a:rPr dirty="0" sz="1100" i="1">
                <a:latin typeface="Times New Roman"/>
                <a:cs typeface="Times New Roman"/>
              </a:rPr>
              <a:t>tilt</a:t>
            </a:r>
            <a:endParaRPr sz="1100">
              <a:latin typeface="Times New Roman"/>
              <a:cs typeface="Times New Roman"/>
            </a:endParaRPr>
          </a:p>
          <a:p>
            <a:pPr marL="12700">
              <a:lnSpc>
                <a:spcPct val="100000"/>
              </a:lnSpc>
              <a:spcBef>
                <a:spcPts val="245"/>
              </a:spcBef>
            </a:pPr>
            <a:r>
              <a:rPr dirty="0" sz="1000" spc="-5">
                <a:latin typeface="Times New Roman"/>
                <a:cs typeface="Times New Roman"/>
              </a:rPr>
              <a:t>Top left flange</a:t>
            </a:r>
            <a:r>
              <a:rPr dirty="0" sz="1000" spc="10">
                <a:latin typeface="Times New Roman"/>
                <a:cs typeface="Times New Roman"/>
              </a:rPr>
              <a:t> </a:t>
            </a:r>
            <a:r>
              <a:rPr dirty="0" sz="1000" spc="-10">
                <a:latin typeface="Times New Roman"/>
                <a:cs typeface="Times New Roman"/>
              </a:rPr>
              <a:t>tip</a:t>
            </a:r>
            <a:endParaRPr sz="1000">
              <a:latin typeface="Times New Roman"/>
              <a:cs typeface="Times New Roman"/>
            </a:endParaRPr>
          </a:p>
        </p:txBody>
      </p:sp>
      <p:sp>
        <p:nvSpPr>
          <p:cNvPr id="30" name="object 30"/>
          <p:cNvSpPr txBox="1"/>
          <p:nvPr/>
        </p:nvSpPr>
        <p:spPr>
          <a:xfrm>
            <a:off x="1581843" y="4355084"/>
            <a:ext cx="33591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42">
                <a:latin typeface="Cambria Math"/>
                <a:cs typeface="Cambria Math"/>
              </a:rPr>
              <a:t>𝑓𝑓</a:t>
            </a:r>
            <a:r>
              <a:rPr dirty="0" sz="700" spc="-295">
                <a:latin typeface="Cambria Math"/>
                <a:cs typeface="Cambria Math"/>
              </a:rPr>
              <a:t>𝑑𝑑𝑠𝑠</a:t>
            </a:r>
            <a:r>
              <a:rPr dirty="0" sz="700" spc="145">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31" name="object 31"/>
          <p:cNvSpPr txBox="1"/>
          <p:nvPr/>
        </p:nvSpPr>
        <p:spPr>
          <a:xfrm>
            <a:off x="2299207" y="4414520"/>
            <a:ext cx="14541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r>
              <a:rPr dirty="0" sz="1000" spc="-505">
                <a:latin typeface="Cambria Math"/>
                <a:cs typeface="Cambria Math"/>
              </a:rPr>
              <a:t>𝐼𝐼</a:t>
            </a:r>
            <a:endParaRPr sz="1000">
              <a:latin typeface="Cambria Math"/>
              <a:cs typeface="Cambria Math"/>
            </a:endParaRPr>
          </a:p>
        </p:txBody>
      </p:sp>
      <p:sp>
        <p:nvSpPr>
          <p:cNvPr id="32" name="object 32"/>
          <p:cNvSpPr txBox="1"/>
          <p:nvPr/>
        </p:nvSpPr>
        <p:spPr>
          <a:xfrm>
            <a:off x="2410460" y="4478528"/>
            <a:ext cx="81915" cy="132080"/>
          </a:xfrm>
          <a:prstGeom prst="rect">
            <a:avLst/>
          </a:prstGeom>
        </p:spPr>
        <p:txBody>
          <a:bodyPr wrap="square" lIns="0" tIns="12065" rIns="0" bIns="0" rtlCol="0" vert="horz">
            <a:spAutoFit/>
          </a:bodyPr>
          <a:lstStyle/>
          <a:p>
            <a:pPr marL="12700">
              <a:lnSpc>
                <a:spcPct val="100000"/>
              </a:lnSpc>
              <a:spcBef>
                <a:spcPts val="95"/>
              </a:spcBef>
            </a:pPr>
            <a:r>
              <a:rPr dirty="0" sz="700" spc="-305">
                <a:latin typeface="Cambria Math"/>
                <a:cs typeface="Cambria Math"/>
              </a:rPr>
              <a:t>𝑝𝑝</a:t>
            </a:r>
            <a:endParaRPr sz="700">
              <a:latin typeface="Cambria Math"/>
              <a:cs typeface="Cambria Math"/>
            </a:endParaRPr>
          </a:p>
        </p:txBody>
      </p:sp>
      <p:sp>
        <p:nvSpPr>
          <p:cNvPr id="33" name="object 33"/>
          <p:cNvSpPr/>
          <p:nvPr/>
        </p:nvSpPr>
        <p:spPr>
          <a:xfrm>
            <a:off x="1914144" y="4432560"/>
            <a:ext cx="970915" cy="0"/>
          </a:xfrm>
          <a:custGeom>
            <a:avLst/>
            <a:gdLst/>
            <a:ahLst/>
            <a:cxnLst/>
            <a:rect l="l" t="t" r="r" b="b"/>
            <a:pathLst>
              <a:path w="970914" h="0">
                <a:moveTo>
                  <a:pt x="0" y="0"/>
                </a:moveTo>
                <a:lnTo>
                  <a:pt x="970788" y="0"/>
                </a:lnTo>
              </a:path>
            </a:pathLst>
          </a:custGeom>
          <a:ln w="7607">
            <a:solidFill>
              <a:srgbClr val="000000"/>
            </a:solidFill>
          </a:ln>
        </p:spPr>
        <p:txBody>
          <a:bodyPr wrap="square" lIns="0" tIns="0" rIns="0" bIns="0" rtlCol="0"/>
          <a:lstStyle/>
          <a:p/>
        </p:txBody>
      </p:sp>
      <p:sp>
        <p:nvSpPr>
          <p:cNvPr id="34" name="object 34"/>
          <p:cNvSpPr txBox="1"/>
          <p:nvPr/>
        </p:nvSpPr>
        <p:spPr>
          <a:xfrm>
            <a:off x="2907283" y="4329176"/>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35" name="object 35"/>
          <p:cNvSpPr txBox="1"/>
          <p:nvPr/>
        </p:nvSpPr>
        <p:spPr>
          <a:xfrm>
            <a:off x="3572403" y="4414558"/>
            <a:ext cx="982344"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82">
                <a:latin typeface="Cambria Math"/>
                <a:cs typeface="Cambria Math"/>
              </a:rPr>
              <a:t>(</a:t>
            </a:r>
            <a:r>
              <a:rPr dirty="0" sz="1000" spc="-55">
                <a:latin typeface="Cambria Math"/>
                <a:cs typeface="Cambria Math"/>
              </a:rPr>
              <a:t>2</a:t>
            </a:r>
            <a:r>
              <a:rPr dirty="0" baseline="2777" sz="1500" spc="-82">
                <a:latin typeface="Cambria Math"/>
                <a:cs typeface="Cambria Math"/>
              </a:rPr>
              <a:t>)(</a:t>
            </a:r>
            <a:r>
              <a:rPr dirty="0" sz="1000" spc="-55">
                <a:latin typeface="Cambria Math"/>
                <a:cs typeface="Cambria Math"/>
              </a:rPr>
              <a:t>72018.4𝑠𝑠𝑠𝑠</a:t>
            </a:r>
            <a:r>
              <a:rPr dirty="0" baseline="23809" sz="1050" spc="-82">
                <a:latin typeface="Cambria Math"/>
                <a:cs typeface="Cambria Math"/>
              </a:rPr>
              <a:t>4</a:t>
            </a:r>
            <a:r>
              <a:rPr dirty="0" baseline="2777" sz="1500" spc="-82">
                <a:latin typeface="Cambria Math"/>
                <a:cs typeface="Cambria Math"/>
              </a:rPr>
              <a:t>)</a:t>
            </a:r>
            <a:endParaRPr baseline="2777" sz="1500">
              <a:latin typeface="Cambria Math"/>
              <a:cs typeface="Cambria Math"/>
            </a:endParaRPr>
          </a:p>
        </p:txBody>
      </p:sp>
      <p:sp>
        <p:nvSpPr>
          <p:cNvPr id="36" name="object 36"/>
          <p:cNvSpPr/>
          <p:nvPr/>
        </p:nvSpPr>
        <p:spPr>
          <a:xfrm>
            <a:off x="3051048" y="4432560"/>
            <a:ext cx="2025650" cy="0"/>
          </a:xfrm>
          <a:custGeom>
            <a:avLst/>
            <a:gdLst/>
            <a:ahLst/>
            <a:cxnLst/>
            <a:rect l="l" t="t" r="r" b="b"/>
            <a:pathLst>
              <a:path w="2025650" h="0">
                <a:moveTo>
                  <a:pt x="0" y="0"/>
                </a:moveTo>
                <a:lnTo>
                  <a:pt x="2025396" y="0"/>
                </a:lnTo>
              </a:path>
            </a:pathLst>
          </a:custGeom>
          <a:ln w="7607">
            <a:solidFill>
              <a:srgbClr val="000000"/>
            </a:solidFill>
          </a:ln>
        </p:spPr>
        <p:txBody>
          <a:bodyPr wrap="square" lIns="0" tIns="0" rIns="0" bIns="0" rtlCol="0"/>
          <a:lstStyle/>
          <a:p/>
        </p:txBody>
      </p:sp>
      <p:sp>
        <p:nvSpPr>
          <p:cNvPr id="37" name="object 37"/>
          <p:cNvSpPr txBox="1"/>
          <p:nvPr/>
        </p:nvSpPr>
        <p:spPr>
          <a:xfrm>
            <a:off x="1863331" y="4231650"/>
            <a:ext cx="3587115" cy="177800"/>
          </a:xfrm>
          <a:prstGeom prst="rect">
            <a:avLst/>
          </a:prstGeom>
        </p:spPr>
        <p:txBody>
          <a:bodyPr wrap="square" lIns="0" tIns="12065" rIns="0" bIns="0" rtlCol="0" vert="horz">
            <a:spAutoFit/>
          </a:bodyPr>
          <a:lstStyle/>
          <a:p>
            <a:pPr marL="50800">
              <a:lnSpc>
                <a:spcPct val="100000"/>
              </a:lnSpc>
              <a:spcBef>
                <a:spcPts val="95"/>
              </a:spcBef>
              <a:tabLst>
                <a:tab pos="1187450" algn="l"/>
              </a:tabLst>
            </a:pPr>
            <a:r>
              <a:rPr dirty="0" baseline="2777" sz="1500" spc="-367">
                <a:latin typeface="Cambria Math"/>
                <a:cs typeface="Cambria Math"/>
              </a:rPr>
              <a:t>(</a:t>
            </a:r>
            <a:r>
              <a:rPr dirty="0" sz="1000" spc="-245">
                <a:latin typeface="Cambria Math"/>
                <a:cs typeface="Cambria Math"/>
              </a:rPr>
              <a:t>𝐼𝐼𝑀𝑀</a:t>
            </a:r>
            <a:r>
              <a:rPr dirty="0" baseline="2777" sz="1500" spc="-367">
                <a:latin typeface="Cambria Math"/>
                <a:cs typeface="Cambria Math"/>
              </a:rPr>
              <a:t>)</a:t>
            </a:r>
            <a:r>
              <a:rPr dirty="0" sz="1000" spc="-245">
                <a:latin typeface="Cambria Math"/>
                <a:cs typeface="Cambria Math"/>
              </a:rPr>
              <a:t>�𝑀𝑀</a:t>
            </a:r>
            <a:r>
              <a:rPr dirty="0" baseline="-15873" sz="1050" spc="-367">
                <a:latin typeface="Cambria Math"/>
                <a:cs typeface="Cambria Math"/>
              </a:rPr>
              <a:t>𝑔𝑔</a:t>
            </a:r>
            <a:r>
              <a:rPr dirty="0" sz="1000" spc="-245">
                <a:latin typeface="Cambria Math"/>
                <a:cs typeface="Cambria Math"/>
              </a:rPr>
              <a:t>�𝜃𝜃</a:t>
            </a:r>
            <a:r>
              <a:rPr dirty="0" baseline="-15873" sz="1050" spc="-367">
                <a:latin typeface="Cambria Math"/>
                <a:cs typeface="Cambria Math"/>
              </a:rPr>
              <a:t>𝑒𝑒𝑒𝑒</a:t>
            </a:r>
            <a:r>
              <a:rPr dirty="0" baseline="-15873" sz="1050" spc="-120">
                <a:latin typeface="Cambria Math"/>
                <a:cs typeface="Cambria Math"/>
              </a:rPr>
              <a:t> </a:t>
            </a:r>
            <a:r>
              <a:rPr dirty="0" sz="1000" spc="-265">
                <a:latin typeface="Cambria Math"/>
                <a:cs typeface="Cambria Math"/>
              </a:rPr>
              <a:t>𝐻𝐻</a:t>
            </a:r>
            <a:r>
              <a:rPr dirty="0" baseline="-15873" sz="1050" spc="-397">
                <a:latin typeface="Cambria Math"/>
                <a:cs typeface="Cambria Math"/>
              </a:rPr>
              <a:t>𝑑𝑑𝑔𝑔𝑑𝑑	</a:t>
            </a:r>
            <a:r>
              <a:rPr dirty="0" baseline="2777" sz="1500" spc="-60">
                <a:latin typeface="Cambria Math"/>
                <a:cs typeface="Cambria Math"/>
              </a:rPr>
              <a:t>(</a:t>
            </a:r>
            <a:r>
              <a:rPr dirty="0" sz="1000" spc="-40">
                <a:latin typeface="Cambria Math"/>
                <a:cs typeface="Cambria Math"/>
              </a:rPr>
              <a:t>0.8</a:t>
            </a:r>
            <a:r>
              <a:rPr dirty="0" baseline="2777" sz="1500" spc="-60">
                <a:latin typeface="Cambria Math"/>
                <a:cs typeface="Cambria Math"/>
              </a:rPr>
              <a:t>)(</a:t>
            </a:r>
            <a:r>
              <a:rPr dirty="0" sz="1000" spc="-40">
                <a:latin typeface="Cambria Math"/>
                <a:cs typeface="Cambria Math"/>
              </a:rPr>
              <a:t>2195.02𝑘𝑘 </a:t>
            </a:r>
            <a:r>
              <a:rPr dirty="0" sz="1000" spc="-5">
                <a:latin typeface="Cambria Math"/>
                <a:cs typeface="Cambria Math"/>
              </a:rPr>
              <a:t>∙ </a:t>
            </a:r>
            <a:r>
              <a:rPr dirty="0" sz="1000" spc="-100">
                <a:latin typeface="Cambria Math"/>
                <a:cs typeface="Cambria Math"/>
              </a:rPr>
              <a:t>𝑓𝑓𝑓𝑓</a:t>
            </a:r>
            <a:r>
              <a:rPr dirty="0" baseline="2777" sz="1500" spc="-150">
                <a:latin typeface="Cambria Math"/>
                <a:cs typeface="Cambria Math"/>
              </a:rPr>
              <a:t>)(</a:t>
            </a:r>
            <a:r>
              <a:rPr dirty="0" sz="1000" spc="-100">
                <a:latin typeface="Cambria Math"/>
                <a:cs typeface="Cambria Math"/>
              </a:rPr>
              <a:t>0.03836</a:t>
            </a:r>
            <a:r>
              <a:rPr dirty="0" baseline="2777" sz="1500" spc="-150">
                <a:latin typeface="Cambria Math"/>
                <a:cs typeface="Cambria Math"/>
              </a:rPr>
              <a:t>)(</a:t>
            </a:r>
            <a:r>
              <a:rPr dirty="0" sz="1000" spc="-100">
                <a:latin typeface="Cambria Math"/>
                <a:cs typeface="Cambria Math"/>
              </a:rPr>
              <a:t>49𝑠𝑠𝑠𝑠</a:t>
            </a:r>
            <a:r>
              <a:rPr dirty="0" baseline="2777" sz="1500" spc="-150">
                <a:latin typeface="Cambria Math"/>
                <a:cs typeface="Cambria Math"/>
              </a:rPr>
              <a:t>)</a:t>
            </a:r>
            <a:r>
              <a:rPr dirty="0" baseline="2777" sz="1500" spc="-82">
                <a:latin typeface="Cambria Math"/>
                <a:cs typeface="Cambria Math"/>
              </a:rPr>
              <a:t> </a:t>
            </a:r>
            <a:r>
              <a:rPr dirty="0" sz="1000" spc="-165">
                <a:latin typeface="Cambria Math"/>
                <a:cs typeface="Cambria Math"/>
              </a:rPr>
              <a:t>12𝑠𝑠𝑠𝑠</a:t>
            </a:r>
            <a:endParaRPr sz="1000">
              <a:latin typeface="Cambria Math"/>
              <a:cs typeface="Cambria Math"/>
            </a:endParaRPr>
          </a:p>
        </p:txBody>
      </p:sp>
      <p:sp>
        <p:nvSpPr>
          <p:cNvPr id="38" name="object 38"/>
          <p:cNvSpPr/>
          <p:nvPr/>
        </p:nvSpPr>
        <p:spPr>
          <a:xfrm>
            <a:off x="5160264" y="4432560"/>
            <a:ext cx="256540" cy="0"/>
          </a:xfrm>
          <a:custGeom>
            <a:avLst/>
            <a:gdLst/>
            <a:ahLst/>
            <a:cxnLst/>
            <a:rect l="l" t="t" r="r" b="b"/>
            <a:pathLst>
              <a:path w="256539" h="0">
                <a:moveTo>
                  <a:pt x="0" y="0"/>
                </a:moveTo>
                <a:lnTo>
                  <a:pt x="256032" y="0"/>
                </a:lnTo>
              </a:path>
            </a:pathLst>
          </a:custGeom>
          <a:ln w="7607">
            <a:solidFill>
              <a:srgbClr val="000000"/>
            </a:solidFill>
          </a:ln>
        </p:spPr>
        <p:txBody>
          <a:bodyPr wrap="square" lIns="0" tIns="0" rIns="0" bIns="0" rtlCol="0"/>
          <a:lstStyle/>
          <a:p/>
        </p:txBody>
      </p:sp>
      <p:sp>
        <p:nvSpPr>
          <p:cNvPr id="39" name="object 39"/>
          <p:cNvSpPr txBox="1"/>
          <p:nvPr/>
        </p:nvSpPr>
        <p:spPr>
          <a:xfrm>
            <a:off x="5083555" y="4329176"/>
            <a:ext cx="1075690" cy="262890"/>
          </a:xfrm>
          <a:prstGeom prst="rect">
            <a:avLst/>
          </a:prstGeom>
        </p:spPr>
        <p:txBody>
          <a:bodyPr wrap="square" lIns="0" tIns="12065" rIns="0" bIns="0" rtlCol="0" vert="horz">
            <a:spAutoFit/>
          </a:bodyPr>
          <a:lstStyle/>
          <a:p>
            <a:pPr marL="12700">
              <a:lnSpc>
                <a:spcPts val="935"/>
              </a:lnSpc>
              <a:spcBef>
                <a:spcPts val="95"/>
              </a:spcBef>
              <a:tabLst>
                <a:tab pos="332105" algn="l"/>
              </a:tabLst>
            </a:pPr>
            <a:r>
              <a:rPr dirty="0" sz="1000" spc="-254">
                <a:latin typeface="Cambria Math"/>
                <a:cs typeface="Cambria Math"/>
              </a:rPr>
              <a:t>�	�</a:t>
            </a:r>
            <a:r>
              <a:rPr dirty="0" sz="1000" spc="40">
                <a:latin typeface="Cambria Math"/>
                <a:cs typeface="Cambria Math"/>
              </a:rPr>
              <a:t> </a:t>
            </a:r>
            <a:r>
              <a:rPr dirty="0" sz="1000" spc="-5">
                <a:latin typeface="Cambria Math"/>
                <a:cs typeface="Cambria Math"/>
              </a:rPr>
              <a:t>= 0.275  </a:t>
            </a:r>
            <a:r>
              <a:rPr dirty="0" sz="1000" spc="-385">
                <a:latin typeface="Cambria Math"/>
                <a:cs typeface="Cambria Math"/>
              </a:rPr>
              <a:t>𝑘𝑘𝑠𝑠𝑠𝑠</a:t>
            </a:r>
            <a:endParaRPr sz="1000">
              <a:latin typeface="Cambria Math"/>
              <a:cs typeface="Cambria Math"/>
            </a:endParaRPr>
          </a:p>
          <a:p>
            <a:pPr marL="106680">
              <a:lnSpc>
                <a:spcPts val="935"/>
              </a:lnSpc>
            </a:pPr>
            <a:r>
              <a:rPr dirty="0" sz="1000" spc="-254">
                <a:latin typeface="Cambria Math"/>
                <a:cs typeface="Cambria Math"/>
              </a:rPr>
              <a:t>1𝑓𝑓𝑓𝑓</a:t>
            </a:r>
            <a:endParaRPr sz="1000">
              <a:latin typeface="Cambria Math"/>
              <a:cs typeface="Cambria Math"/>
            </a:endParaRPr>
          </a:p>
        </p:txBody>
      </p:sp>
      <p:sp>
        <p:nvSpPr>
          <p:cNvPr id="40" name="object 40"/>
          <p:cNvSpPr txBox="1"/>
          <p:nvPr/>
        </p:nvSpPr>
        <p:spPr>
          <a:xfrm>
            <a:off x="673100" y="4652264"/>
            <a:ext cx="119380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Bottom right flange</a:t>
            </a:r>
            <a:r>
              <a:rPr dirty="0" sz="1000" spc="-25">
                <a:latin typeface="Times New Roman"/>
                <a:cs typeface="Times New Roman"/>
              </a:rPr>
              <a:t> </a:t>
            </a:r>
            <a:r>
              <a:rPr dirty="0" sz="1000" spc="-10">
                <a:latin typeface="Times New Roman"/>
                <a:cs typeface="Times New Roman"/>
              </a:rPr>
              <a:t>tip</a:t>
            </a:r>
            <a:endParaRPr sz="1000">
              <a:latin typeface="Times New Roman"/>
              <a:cs typeface="Times New Roman"/>
            </a:endParaRPr>
          </a:p>
        </p:txBody>
      </p:sp>
      <p:sp>
        <p:nvSpPr>
          <p:cNvPr id="41" name="object 41"/>
          <p:cNvSpPr txBox="1"/>
          <p:nvPr/>
        </p:nvSpPr>
        <p:spPr>
          <a:xfrm>
            <a:off x="1286231" y="4987594"/>
            <a:ext cx="494030" cy="177800"/>
          </a:xfrm>
          <a:prstGeom prst="rect">
            <a:avLst/>
          </a:prstGeom>
        </p:spPr>
        <p:txBody>
          <a:bodyPr wrap="square" lIns="0" tIns="12065" rIns="0" bIns="0" rtlCol="0" vert="horz">
            <a:spAutoFit/>
          </a:bodyPr>
          <a:lstStyle/>
          <a:p>
            <a:pPr marL="38100">
              <a:lnSpc>
                <a:spcPct val="100000"/>
              </a:lnSpc>
              <a:spcBef>
                <a:spcPts val="95"/>
              </a:spcBef>
            </a:pPr>
            <a:r>
              <a:rPr dirty="0" sz="1000" spc="-265">
                <a:latin typeface="Cambria Math"/>
                <a:cs typeface="Cambria Math"/>
              </a:rPr>
              <a:t>𝑓𝑓</a:t>
            </a:r>
            <a:r>
              <a:rPr dirty="0" baseline="-15873" sz="1050" spc="-397">
                <a:latin typeface="Cambria Math"/>
                <a:cs typeface="Cambria Math"/>
              </a:rPr>
              <a:t>𝑠𝑠𝑔𝑔</a:t>
            </a:r>
            <a:r>
              <a:rPr dirty="0" baseline="-15873" sz="1050" spc="232">
                <a:latin typeface="Cambria Math"/>
                <a:cs typeface="Cambria Math"/>
              </a:rPr>
              <a:t> </a:t>
            </a:r>
            <a:r>
              <a:rPr dirty="0" sz="1000" spc="-5">
                <a:latin typeface="Cambria Math"/>
                <a:cs typeface="Cambria Math"/>
              </a:rPr>
              <a:t>=</a:t>
            </a:r>
            <a:r>
              <a:rPr dirty="0" sz="1000" spc="3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42" name="object 42"/>
          <p:cNvSpPr txBox="1"/>
          <p:nvPr/>
        </p:nvSpPr>
        <p:spPr>
          <a:xfrm>
            <a:off x="1726716" y="4888500"/>
            <a:ext cx="1036955"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367">
                <a:latin typeface="Cambria Math"/>
                <a:cs typeface="Cambria Math"/>
              </a:rPr>
              <a:t>(</a:t>
            </a:r>
            <a:r>
              <a:rPr dirty="0" sz="1000" spc="-245">
                <a:latin typeface="Cambria Math"/>
                <a:cs typeface="Cambria Math"/>
              </a:rPr>
              <a:t>𝐼𝐼𝑀𝑀</a:t>
            </a:r>
            <a:r>
              <a:rPr dirty="0" baseline="2777" sz="1500" spc="-367">
                <a:latin typeface="Cambria Math"/>
                <a:cs typeface="Cambria Math"/>
              </a:rPr>
              <a:t>)</a:t>
            </a:r>
            <a:r>
              <a:rPr dirty="0" sz="1000" spc="-245">
                <a:latin typeface="Cambria Math"/>
                <a:cs typeface="Cambria Math"/>
              </a:rPr>
              <a:t>�𝑀𝑀</a:t>
            </a:r>
            <a:r>
              <a:rPr dirty="0" baseline="-15873" sz="1050" spc="-367">
                <a:latin typeface="Cambria Math"/>
                <a:cs typeface="Cambria Math"/>
              </a:rPr>
              <a:t>𝑔𝑔</a:t>
            </a:r>
            <a:r>
              <a:rPr dirty="0" sz="1000" spc="-245">
                <a:latin typeface="Cambria Math"/>
                <a:cs typeface="Cambria Math"/>
              </a:rPr>
              <a:t>�𝜃𝜃</a:t>
            </a:r>
            <a:r>
              <a:rPr dirty="0" baseline="-15873" sz="1050" spc="-367">
                <a:latin typeface="Cambria Math"/>
                <a:cs typeface="Cambria Math"/>
              </a:rPr>
              <a:t>𝑒𝑒𝑒𝑒</a:t>
            </a:r>
            <a:r>
              <a:rPr dirty="0" baseline="-15873" sz="1050" spc="-195">
                <a:latin typeface="Cambria Math"/>
                <a:cs typeface="Cambria Math"/>
              </a:rPr>
              <a:t> </a:t>
            </a:r>
            <a:r>
              <a:rPr dirty="0" sz="1000" spc="-250">
                <a:latin typeface="Cambria Math"/>
                <a:cs typeface="Cambria Math"/>
              </a:rPr>
              <a:t>𝐻𝐻</a:t>
            </a:r>
            <a:r>
              <a:rPr dirty="0" baseline="-15873" sz="1050" spc="-375">
                <a:latin typeface="Cambria Math"/>
                <a:cs typeface="Cambria Math"/>
              </a:rPr>
              <a:t>𝑠𝑠𝑔𝑔𝑑𝑑</a:t>
            </a:r>
            <a:endParaRPr baseline="-15873" sz="1050">
              <a:latin typeface="Cambria Math"/>
              <a:cs typeface="Cambria Math"/>
            </a:endParaRPr>
          </a:p>
        </p:txBody>
      </p:sp>
      <p:sp>
        <p:nvSpPr>
          <p:cNvPr id="43" name="object 43"/>
          <p:cNvSpPr txBox="1"/>
          <p:nvPr/>
        </p:nvSpPr>
        <p:spPr>
          <a:xfrm>
            <a:off x="2148332" y="5072888"/>
            <a:ext cx="14351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r>
              <a:rPr dirty="0" sz="1000" spc="-505">
                <a:latin typeface="Cambria Math"/>
                <a:cs typeface="Cambria Math"/>
              </a:rPr>
              <a:t>𝐼𝐼</a:t>
            </a:r>
            <a:endParaRPr sz="1000">
              <a:latin typeface="Cambria Math"/>
              <a:cs typeface="Cambria Math"/>
            </a:endParaRPr>
          </a:p>
        </p:txBody>
      </p:sp>
      <p:sp>
        <p:nvSpPr>
          <p:cNvPr id="44" name="object 44"/>
          <p:cNvSpPr txBox="1"/>
          <p:nvPr/>
        </p:nvSpPr>
        <p:spPr>
          <a:xfrm>
            <a:off x="2258060" y="5136896"/>
            <a:ext cx="81915" cy="132080"/>
          </a:xfrm>
          <a:prstGeom prst="rect">
            <a:avLst/>
          </a:prstGeom>
        </p:spPr>
        <p:txBody>
          <a:bodyPr wrap="square" lIns="0" tIns="12065" rIns="0" bIns="0" rtlCol="0" vert="horz">
            <a:spAutoFit/>
          </a:bodyPr>
          <a:lstStyle/>
          <a:p>
            <a:pPr marL="12700">
              <a:lnSpc>
                <a:spcPct val="100000"/>
              </a:lnSpc>
              <a:spcBef>
                <a:spcPts val="95"/>
              </a:spcBef>
            </a:pPr>
            <a:r>
              <a:rPr dirty="0" sz="700" spc="-305">
                <a:latin typeface="Cambria Math"/>
                <a:cs typeface="Cambria Math"/>
              </a:rPr>
              <a:t>𝑝𝑝</a:t>
            </a:r>
            <a:endParaRPr sz="700">
              <a:latin typeface="Cambria Math"/>
              <a:cs typeface="Cambria Math"/>
            </a:endParaRPr>
          </a:p>
        </p:txBody>
      </p:sp>
      <p:sp>
        <p:nvSpPr>
          <p:cNvPr id="45" name="object 45"/>
          <p:cNvSpPr/>
          <p:nvPr/>
        </p:nvSpPr>
        <p:spPr>
          <a:xfrm>
            <a:off x="1764792" y="5090928"/>
            <a:ext cx="969644" cy="0"/>
          </a:xfrm>
          <a:custGeom>
            <a:avLst/>
            <a:gdLst/>
            <a:ahLst/>
            <a:cxnLst/>
            <a:rect l="l" t="t" r="r" b="b"/>
            <a:pathLst>
              <a:path w="969644" h="0">
                <a:moveTo>
                  <a:pt x="0" y="0"/>
                </a:moveTo>
                <a:lnTo>
                  <a:pt x="969263" y="0"/>
                </a:lnTo>
              </a:path>
            </a:pathLst>
          </a:custGeom>
          <a:ln w="7607">
            <a:solidFill>
              <a:srgbClr val="000000"/>
            </a:solidFill>
          </a:ln>
        </p:spPr>
        <p:txBody>
          <a:bodyPr wrap="square" lIns="0" tIns="0" rIns="0" bIns="0" rtlCol="0"/>
          <a:lstStyle/>
          <a:p/>
        </p:txBody>
      </p:sp>
      <p:sp>
        <p:nvSpPr>
          <p:cNvPr id="46" name="object 46"/>
          <p:cNvSpPr txBox="1"/>
          <p:nvPr/>
        </p:nvSpPr>
        <p:spPr>
          <a:xfrm>
            <a:off x="2756407" y="4987544"/>
            <a:ext cx="24955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2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47" name="object 47"/>
          <p:cNvSpPr txBox="1"/>
          <p:nvPr/>
        </p:nvSpPr>
        <p:spPr>
          <a:xfrm>
            <a:off x="3654779" y="5072926"/>
            <a:ext cx="982344"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82">
                <a:latin typeface="Cambria Math"/>
                <a:cs typeface="Cambria Math"/>
              </a:rPr>
              <a:t>(</a:t>
            </a:r>
            <a:r>
              <a:rPr dirty="0" sz="1000" spc="-55">
                <a:latin typeface="Cambria Math"/>
                <a:cs typeface="Cambria Math"/>
              </a:rPr>
              <a:t>2</a:t>
            </a:r>
            <a:r>
              <a:rPr dirty="0" baseline="2777" sz="1500" spc="-82">
                <a:latin typeface="Cambria Math"/>
                <a:cs typeface="Cambria Math"/>
              </a:rPr>
              <a:t>)(</a:t>
            </a:r>
            <a:r>
              <a:rPr dirty="0" sz="1000" spc="-55">
                <a:latin typeface="Cambria Math"/>
                <a:cs typeface="Cambria Math"/>
              </a:rPr>
              <a:t>72018.4𝑠𝑠𝑠𝑠</a:t>
            </a:r>
            <a:r>
              <a:rPr dirty="0" baseline="23809" sz="1050" spc="-82">
                <a:latin typeface="Cambria Math"/>
                <a:cs typeface="Cambria Math"/>
              </a:rPr>
              <a:t>4</a:t>
            </a:r>
            <a:r>
              <a:rPr dirty="0" baseline="2777" sz="1500" spc="-82">
                <a:latin typeface="Cambria Math"/>
                <a:cs typeface="Cambria Math"/>
              </a:rPr>
              <a:t>)</a:t>
            </a:r>
            <a:endParaRPr baseline="2777" sz="1500">
              <a:latin typeface="Cambria Math"/>
              <a:cs typeface="Cambria Math"/>
            </a:endParaRPr>
          </a:p>
        </p:txBody>
      </p:sp>
      <p:sp>
        <p:nvSpPr>
          <p:cNvPr id="48" name="object 48"/>
          <p:cNvSpPr/>
          <p:nvPr/>
        </p:nvSpPr>
        <p:spPr>
          <a:xfrm>
            <a:off x="3014472" y="5090928"/>
            <a:ext cx="2261870" cy="0"/>
          </a:xfrm>
          <a:custGeom>
            <a:avLst/>
            <a:gdLst/>
            <a:ahLst/>
            <a:cxnLst/>
            <a:rect l="l" t="t" r="r" b="b"/>
            <a:pathLst>
              <a:path w="2261870" h="0">
                <a:moveTo>
                  <a:pt x="0" y="0"/>
                </a:moveTo>
                <a:lnTo>
                  <a:pt x="2261616" y="0"/>
                </a:lnTo>
              </a:path>
            </a:pathLst>
          </a:custGeom>
          <a:ln w="7607">
            <a:solidFill>
              <a:srgbClr val="000000"/>
            </a:solidFill>
          </a:ln>
        </p:spPr>
        <p:txBody>
          <a:bodyPr wrap="square" lIns="0" tIns="0" rIns="0" bIns="0" rtlCol="0"/>
          <a:lstStyle/>
          <a:p/>
        </p:txBody>
      </p:sp>
      <p:sp>
        <p:nvSpPr>
          <p:cNvPr id="49" name="object 49"/>
          <p:cNvSpPr txBox="1"/>
          <p:nvPr/>
        </p:nvSpPr>
        <p:spPr>
          <a:xfrm>
            <a:off x="3001802" y="4890018"/>
            <a:ext cx="2624455"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60">
                <a:latin typeface="Cambria Math"/>
                <a:cs typeface="Cambria Math"/>
              </a:rPr>
              <a:t>(</a:t>
            </a:r>
            <a:r>
              <a:rPr dirty="0" sz="1000" spc="-40">
                <a:latin typeface="Cambria Math"/>
                <a:cs typeface="Cambria Math"/>
              </a:rPr>
              <a:t>0.8</a:t>
            </a:r>
            <a:r>
              <a:rPr dirty="0" baseline="2777" sz="1500" spc="-60">
                <a:latin typeface="Cambria Math"/>
                <a:cs typeface="Cambria Math"/>
              </a:rPr>
              <a:t>)(</a:t>
            </a:r>
            <a:r>
              <a:rPr dirty="0" sz="1000" spc="-40">
                <a:latin typeface="Cambria Math"/>
                <a:cs typeface="Cambria Math"/>
              </a:rPr>
              <a:t>2195.02𝑘𝑘 </a:t>
            </a:r>
            <a:r>
              <a:rPr dirty="0" sz="1000" spc="-5">
                <a:latin typeface="Cambria Math"/>
                <a:cs typeface="Cambria Math"/>
              </a:rPr>
              <a:t>∙ </a:t>
            </a:r>
            <a:r>
              <a:rPr dirty="0" sz="1000" spc="-90">
                <a:latin typeface="Cambria Math"/>
                <a:cs typeface="Cambria Math"/>
              </a:rPr>
              <a:t>𝑓𝑓𝑓𝑓</a:t>
            </a:r>
            <a:r>
              <a:rPr dirty="0" baseline="2777" sz="1500" spc="-135">
                <a:latin typeface="Cambria Math"/>
                <a:cs typeface="Cambria Math"/>
              </a:rPr>
              <a:t>)(</a:t>
            </a:r>
            <a:r>
              <a:rPr dirty="0" sz="1000" spc="-90">
                <a:latin typeface="Cambria Math"/>
                <a:cs typeface="Cambria Math"/>
              </a:rPr>
              <a:t>0.03836</a:t>
            </a:r>
            <a:r>
              <a:rPr dirty="0" baseline="2777" sz="1500" spc="-135">
                <a:latin typeface="Cambria Math"/>
                <a:cs typeface="Cambria Math"/>
              </a:rPr>
              <a:t>)(</a:t>
            </a:r>
            <a:r>
              <a:rPr dirty="0" sz="1000" spc="-90">
                <a:latin typeface="Cambria Math"/>
                <a:cs typeface="Cambria Math"/>
              </a:rPr>
              <a:t>38.375𝑠𝑠𝑠𝑠</a:t>
            </a:r>
            <a:r>
              <a:rPr dirty="0" baseline="2777" sz="1500" spc="-135">
                <a:latin typeface="Cambria Math"/>
                <a:cs typeface="Cambria Math"/>
              </a:rPr>
              <a:t>)</a:t>
            </a:r>
            <a:r>
              <a:rPr dirty="0" baseline="2777" sz="1500" spc="7">
                <a:latin typeface="Cambria Math"/>
                <a:cs typeface="Cambria Math"/>
              </a:rPr>
              <a:t> </a:t>
            </a:r>
            <a:r>
              <a:rPr dirty="0" sz="1000" spc="-165">
                <a:latin typeface="Cambria Math"/>
                <a:cs typeface="Cambria Math"/>
              </a:rPr>
              <a:t>12𝑠𝑠𝑠𝑠</a:t>
            </a:r>
            <a:endParaRPr sz="1000">
              <a:latin typeface="Cambria Math"/>
              <a:cs typeface="Cambria Math"/>
            </a:endParaRPr>
          </a:p>
        </p:txBody>
      </p:sp>
      <p:sp>
        <p:nvSpPr>
          <p:cNvPr id="50" name="object 50"/>
          <p:cNvSpPr/>
          <p:nvPr/>
        </p:nvSpPr>
        <p:spPr>
          <a:xfrm>
            <a:off x="5361432" y="5090928"/>
            <a:ext cx="256540" cy="0"/>
          </a:xfrm>
          <a:custGeom>
            <a:avLst/>
            <a:gdLst/>
            <a:ahLst/>
            <a:cxnLst/>
            <a:rect l="l" t="t" r="r" b="b"/>
            <a:pathLst>
              <a:path w="256539" h="0">
                <a:moveTo>
                  <a:pt x="0" y="0"/>
                </a:moveTo>
                <a:lnTo>
                  <a:pt x="256032" y="0"/>
                </a:lnTo>
              </a:path>
            </a:pathLst>
          </a:custGeom>
          <a:ln w="7607">
            <a:solidFill>
              <a:srgbClr val="000000"/>
            </a:solidFill>
          </a:ln>
        </p:spPr>
        <p:txBody>
          <a:bodyPr wrap="square" lIns="0" tIns="0" rIns="0" bIns="0" rtlCol="0"/>
          <a:lstStyle/>
          <a:p/>
        </p:txBody>
      </p:sp>
      <p:sp>
        <p:nvSpPr>
          <p:cNvPr id="51" name="object 51"/>
          <p:cNvSpPr txBox="1"/>
          <p:nvPr/>
        </p:nvSpPr>
        <p:spPr>
          <a:xfrm>
            <a:off x="5284723" y="4987544"/>
            <a:ext cx="1170305" cy="262890"/>
          </a:xfrm>
          <a:prstGeom prst="rect">
            <a:avLst/>
          </a:prstGeom>
        </p:spPr>
        <p:txBody>
          <a:bodyPr wrap="square" lIns="0" tIns="12065" rIns="0" bIns="0" rtlCol="0" vert="horz">
            <a:spAutoFit/>
          </a:bodyPr>
          <a:lstStyle/>
          <a:p>
            <a:pPr marL="12700">
              <a:lnSpc>
                <a:spcPts val="935"/>
              </a:lnSpc>
              <a:spcBef>
                <a:spcPts val="95"/>
              </a:spcBef>
              <a:tabLst>
                <a:tab pos="332105" algn="l"/>
              </a:tabLst>
            </a:pPr>
            <a:r>
              <a:rPr dirty="0" sz="1000" spc="-254">
                <a:latin typeface="Cambria Math"/>
                <a:cs typeface="Cambria Math"/>
              </a:rPr>
              <a:t>�	�</a:t>
            </a:r>
            <a:r>
              <a:rPr dirty="0" sz="1000" spc="40">
                <a:latin typeface="Cambria Math"/>
                <a:cs typeface="Cambria Math"/>
              </a:rPr>
              <a:t> </a:t>
            </a:r>
            <a:r>
              <a:rPr dirty="0" sz="1000" spc="-5">
                <a:latin typeface="Cambria Math"/>
                <a:cs typeface="Cambria Math"/>
              </a:rPr>
              <a:t>= −0.215  </a:t>
            </a:r>
            <a:r>
              <a:rPr dirty="0" sz="1000" spc="-385">
                <a:latin typeface="Cambria Math"/>
                <a:cs typeface="Cambria Math"/>
              </a:rPr>
              <a:t>𝑘𝑘𝑠𝑠𝑠𝑠</a:t>
            </a:r>
            <a:endParaRPr sz="1000">
              <a:latin typeface="Cambria Math"/>
              <a:cs typeface="Cambria Math"/>
            </a:endParaRPr>
          </a:p>
          <a:p>
            <a:pPr marL="106680">
              <a:lnSpc>
                <a:spcPts val="935"/>
              </a:lnSpc>
            </a:pPr>
            <a:r>
              <a:rPr dirty="0" sz="1000" spc="-254">
                <a:latin typeface="Cambria Math"/>
                <a:cs typeface="Cambria Math"/>
              </a:rPr>
              <a:t>1𝑓𝑓𝑓𝑓</a:t>
            </a:r>
            <a:endParaRPr sz="1000">
              <a:latin typeface="Cambria Math"/>
              <a:cs typeface="Cambria Math"/>
            </a:endParaRPr>
          </a:p>
        </p:txBody>
      </p:sp>
      <p:sp>
        <p:nvSpPr>
          <p:cNvPr id="52" name="object 52"/>
          <p:cNvSpPr txBox="1"/>
          <p:nvPr/>
        </p:nvSpPr>
        <p:spPr>
          <a:xfrm>
            <a:off x="1408220" y="6182360"/>
            <a:ext cx="407034"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27">
                <a:latin typeface="Cambria Math"/>
                <a:cs typeface="Cambria Math"/>
              </a:rPr>
              <a:t>𝑀𝑀</a:t>
            </a:r>
            <a:r>
              <a:rPr dirty="0" sz="700" spc="-285">
                <a:latin typeface="Cambria Math"/>
                <a:cs typeface="Cambria Math"/>
              </a:rPr>
              <a:t>𝑐𝑐𝑔𝑔</a:t>
            </a:r>
            <a:r>
              <a:rPr dirty="0" sz="700" spc="145">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53" name="object 53"/>
          <p:cNvSpPr txBox="1"/>
          <p:nvPr/>
        </p:nvSpPr>
        <p:spPr>
          <a:xfrm>
            <a:off x="1773923" y="6083300"/>
            <a:ext cx="925194" cy="177800"/>
          </a:xfrm>
          <a:prstGeom prst="rect">
            <a:avLst/>
          </a:prstGeom>
        </p:spPr>
        <p:txBody>
          <a:bodyPr wrap="square" lIns="0" tIns="12065" rIns="0" bIns="0" rtlCol="0" vert="horz">
            <a:spAutoFit/>
          </a:bodyPr>
          <a:lstStyle/>
          <a:p>
            <a:pPr marL="38100">
              <a:lnSpc>
                <a:spcPct val="100000"/>
              </a:lnSpc>
              <a:spcBef>
                <a:spcPts val="95"/>
              </a:spcBef>
            </a:pPr>
            <a:r>
              <a:rPr dirty="0" baseline="13888" sz="1500" spc="-427">
                <a:latin typeface="Cambria Math"/>
                <a:cs typeface="Cambria Math"/>
              </a:rPr>
              <a:t>(</a:t>
            </a:r>
            <a:r>
              <a:rPr dirty="0" baseline="11111" sz="1500" spc="-427">
                <a:latin typeface="Cambria Math"/>
                <a:cs typeface="Cambria Math"/>
              </a:rPr>
              <a:t>𝑓𝑓</a:t>
            </a:r>
            <a:r>
              <a:rPr dirty="0" sz="700" spc="-285">
                <a:latin typeface="Cambria Math"/>
                <a:cs typeface="Cambria Math"/>
              </a:rPr>
              <a:t>𝑔𝑔</a:t>
            </a:r>
            <a:r>
              <a:rPr dirty="0" sz="700" spc="114">
                <a:latin typeface="Cambria Math"/>
                <a:cs typeface="Cambria Math"/>
              </a:rPr>
              <a:t> </a:t>
            </a:r>
            <a:r>
              <a:rPr dirty="0" baseline="11111" sz="1500" spc="-7">
                <a:latin typeface="Cambria Math"/>
                <a:cs typeface="Cambria Math"/>
              </a:rPr>
              <a:t>−</a:t>
            </a:r>
            <a:r>
              <a:rPr dirty="0" baseline="11111" sz="1500" spc="7">
                <a:latin typeface="Cambria Math"/>
                <a:cs typeface="Cambria Math"/>
              </a:rPr>
              <a:t> </a:t>
            </a:r>
            <a:r>
              <a:rPr dirty="0" baseline="11111" sz="1500" spc="-382">
                <a:latin typeface="Cambria Math"/>
                <a:cs typeface="Cambria Math"/>
              </a:rPr>
              <a:t>𝑓𝑓</a:t>
            </a:r>
            <a:r>
              <a:rPr dirty="0" sz="700" spc="-254">
                <a:latin typeface="Cambria Math"/>
                <a:cs typeface="Cambria Math"/>
              </a:rPr>
              <a:t>𝑔𝑔𝑔𝑔𝑔𝑔𝑒𝑒𝑐𝑐𝑑𝑑</a:t>
            </a:r>
            <a:r>
              <a:rPr dirty="0" sz="700" spc="-85">
                <a:latin typeface="Cambria Math"/>
                <a:cs typeface="Cambria Math"/>
              </a:rPr>
              <a:t> </a:t>
            </a:r>
            <a:r>
              <a:rPr dirty="0" baseline="13888" sz="1500" spc="-202">
                <a:latin typeface="Cambria Math"/>
                <a:cs typeface="Cambria Math"/>
              </a:rPr>
              <a:t>)</a:t>
            </a:r>
            <a:r>
              <a:rPr dirty="0" baseline="11111" sz="1500" spc="-202">
                <a:latin typeface="Cambria Math"/>
                <a:cs typeface="Cambria Math"/>
              </a:rPr>
              <a:t>2𝐼𝐼</a:t>
            </a:r>
            <a:r>
              <a:rPr dirty="0" sz="700" spc="-135">
                <a:latin typeface="Cambria Math"/>
                <a:cs typeface="Cambria Math"/>
              </a:rPr>
              <a:t>𝑝𝑝</a:t>
            </a:r>
            <a:endParaRPr sz="700">
              <a:latin typeface="Cambria Math"/>
              <a:cs typeface="Cambria Math"/>
            </a:endParaRPr>
          </a:p>
        </p:txBody>
      </p:sp>
      <p:sp>
        <p:nvSpPr>
          <p:cNvPr id="54" name="object 54"/>
          <p:cNvSpPr txBox="1"/>
          <p:nvPr/>
        </p:nvSpPr>
        <p:spPr>
          <a:xfrm>
            <a:off x="2099564" y="6241796"/>
            <a:ext cx="146050" cy="177800"/>
          </a:xfrm>
          <a:prstGeom prst="rect">
            <a:avLst/>
          </a:prstGeom>
        </p:spPr>
        <p:txBody>
          <a:bodyPr wrap="square" lIns="0" tIns="12065" rIns="0" bIns="0" rtlCol="0" vert="horz">
            <a:spAutoFit/>
          </a:bodyPr>
          <a:lstStyle/>
          <a:p>
            <a:pPr marL="12700">
              <a:lnSpc>
                <a:spcPct val="100000"/>
              </a:lnSpc>
              <a:spcBef>
                <a:spcPts val="95"/>
              </a:spcBef>
            </a:pPr>
            <a:r>
              <a:rPr dirty="0" sz="1000" spc="-355">
                <a:latin typeface="Cambria Math"/>
                <a:cs typeface="Cambria Math"/>
              </a:rPr>
              <a:t>𝐻𝐻</a:t>
            </a:r>
            <a:endParaRPr sz="1000">
              <a:latin typeface="Cambria Math"/>
              <a:cs typeface="Cambria Math"/>
            </a:endParaRPr>
          </a:p>
        </p:txBody>
      </p:sp>
      <p:sp>
        <p:nvSpPr>
          <p:cNvPr id="55" name="object 55"/>
          <p:cNvSpPr txBox="1"/>
          <p:nvPr/>
        </p:nvSpPr>
        <p:spPr>
          <a:xfrm>
            <a:off x="2203195" y="6305804"/>
            <a:ext cx="172720" cy="132080"/>
          </a:xfrm>
          <a:prstGeom prst="rect">
            <a:avLst/>
          </a:prstGeom>
        </p:spPr>
        <p:txBody>
          <a:bodyPr wrap="square" lIns="0" tIns="12065" rIns="0" bIns="0" rtlCol="0" vert="horz">
            <a:spAutoFit/>
          </a:bodyPr>
          <a:lstStyle/>
          <a:p>
            <a:pPr marL="12700">
              <a:lnSpc>
                <a:spcPct val="100000"/>
              </a:lnSpc>
              <a:spcBef>
                <a:spcPts val="95"/>
              </a:spcBef>
            </a:pPr>
            <a:r>
              <a:rPr dirty="0" sz="700" spc="-440">
                <a:latin typeface="Cambria Math"/>
                <a:cs typeface="Cambria Math"/>
              </a:rPr>
              <a:t>𝑑</a:t>
            </a:r>
            <a:r>
              <a:rPr dirty="0" sz="700" spc="-434">
                <a:latin typeface="Cambria Math"/>
                <a:cs typeface="Cambria Math"/>
              </a:rPr>
              <a:t>𝑑</a:t>
            </a:r>
            <a:r>
              <a:rPr dirty="0" sz="700" spc="-350">
                <a:latin typeface="Cambria Math"/>
                <a:cs typeface="Cambria Math"/>
              </a:rPr>
              <a:t>𝑔𝑔𝑑𝑑</a:t>
            </a:r>
            <a:endParaRPr sz="700">
              <a:latin typeface="Cambria Math"/>
              <a:cs typeface="Cambria Math"/>
            </a:endParaRPr>
          </a:p>
        </p:txBody>
      </p:sp>
      <p:sp>
        <p:nvSpPr>
          <p:cNvPr id="56" name="object 56"/>
          <p:cNvSpPr/>
          <p:nvPr/>
        </p:nvSpPr>
        <p:spPr>
          <a:xfrm>
            <a:off x="1812035" y="6259829"/>
            <a:ext cx="856615" cy="0"/>
          </a:xfrm>
          <a:custGeom>
            <a:avLst/>
            <a:gdLst/>
            <a:ahLst/>
            <a:cxnLst/>
            <a:rect l="l" t="t" r="r" b="b"/>
            <a:pathLst>
              <a:path w="856614" h="0">
                <a:moveTo>
                  <a:pt x="0" y="0"/>
                </a:moveTo>
                <a:lnTo>
                  <a:pt x="856500" y="0"/>
                </a:lnTo>
              </a:path>
            </a:pathLst>
          </a:custGeom>
          <a:ln w="7620">
            <a:solidFill>
              <a:srgbClr val="000000"/>
            </a:solidFill>
          </a:ln>
        </p:spPr>
        <p:txBody>
          <a:bodyPr wrap="square" lIns="0" tIns="0" rIns="0" bIns="0" rtlCol="0"/>
          <a:lstStyle/>
          <a:p/>
        </p:txBody>
      </p:sp>
      <p:sp>
        <p:nvSpPr>
          <p:cNvPr id="57" name="object 57"/>
          <p:cNvSpPr txBox="1"/>
          <p:nvPr/>
        </p:nvSpPr>
        <p:spPr>
          <a:xfrm>
            <a:off x="3824747" y="6241805"/>
            <a:ext cx="27749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49</a:t>
            </a:r>
            <a:r>
              <a:rPr dirty="0" sz="1000" spc="-525">
                <a:latin typeface="Cambria Math"/>
                <a:cs typeface="Cambria Math"/>
              </a:rPr>
              <a:t>𝑠𝑠𝑠𝑠</a:t>
            </a:r>
            <a:endParaRPr sz="1000">
              <a:latin typeface="Cambria Math"/>
              <a:cs typeface="Cambria Math"/>
            </a:endParaRPr>
          </a:p>
        </p:txBody>
      </p:sp>
      <p:sp>
        <p:nvSpPr>
          <p:cNvPr id="58" name="object 58"/>
          <p:cNvSpPr/>
          <p:nvPr/>
        </p:nvSpPr>
        <p:spPr>
          <a:xfrm>
            <a:off x="2834639" y="6259829"/>
            <a:ext cx="2261870" cy="0"/>
          </a:xfrm>
          <a:custGeom>
            <a:avLst/>
            <a:gdLst/>
            <a:ahLst/>
            <a:cxnLst/>
            <a:rect l="l" t="t" r="r" b="b"/>
            <a:pathLst>
              <a:path w="2261870" h="0">
                <a:moveTo>
                  <a:pt x="0" y="0"/>
                </a:moveTo>
                <a:lnTo>
                  <a:pt x="2261616" y="0"/>
                </a:lnTo>
              </a:path>
            </a:pathLst>
          </a:custGeom>
          <a:ln w="7620">
            <a:solidFill>
              <a:srgbClr val="000000"/>
            </a:solidFill>
          </a:ln>
        </p:spPr>
        <p:txBody>
          <a:bodyPr wrap="square" lIns="0" tIns="0" rIns="0" bIns="0" rtlCol="0"/>
          <a:lstStyle/>
          <a:p/>
        </p:txBody>
      </p:sp>
      <p:sp>
        <p:nvSpPr>
          <p:cNvPr id="59" name="object 59"/>
          <p:cNvSpPr txBox="1"/>
          <p:nvPr/>
        </p:nvSpPr>
        <p:spPr>
          <a:xfrm>
            <a:off x="647700" y="5350509"/>
            <a:ext cx="5099685" cy="885825"/>
          </a:xfrm>
          <a:prstGeom prst="rect">
            <a:avLst/>
          </a:prstGeom>
        </p:spPr>
        <p:txBody>
          <a:bodyPr wrap="square" lIns="0" tIns="47625" rIns="0" bIns="0" rtlCol="0" vert="horz">
            <a:spAutoFit/>
          </a:bodyPr>
          <a:lstStyle/>
          <a:p>
            <a:pPr marL="38100">
              <a:lnSpc>
                <a:spcPct val="100000"/>
              </a:lnSpc>
              <a:spcBef>
                <a:spcPts val="375"/>
              </a:spcBef>
            </a:pPr>
            <a:r>
              <a:rPr dirty="0" sz="1100">
                <a:latin typeface="Arial"/>
                <a:cs typeface="Arial"/>
              </a:rPr>
              <a:t>4.5.2.5.2 Factor </a:t>
            </a:r>
            <a:r>
              <a:rPr dirty="0" sz="1100" spc="-5">
                <a:latin typeface="Arial"/>
                <a:cs typeface="Arial"/>
              </a:rPr>
              <a:t>of Safety against</a:t>
            </a:r>
            <a:r>
              <a:rPr dirty="0" sz="1100" spc="-180">
                <a:latin typeface="Arial"/>
                <a:cs typeface="Arial"/>
              </a:rPr>
              <a:t> </a:t>
            </a:r>
            <a:r>
              <a:rPr dirty="0" sz="1100" spc="-5">
                <a:latin typeface="Arial"/>
                <a:cs typeface="Arial"/>
              </a:rPr>
              <a:t>Cracking</a:t>
            </a:r>
            <a:endParaRPr sz="1100">
              <a:latin typeface="Arial"/>
              <a:cs typeface="Arial"/>
            </a:endParaRPr>
          </a:p>
          <a:p>
            <a:pPr marL="38100">
              <a:lnSpc>
                <a:spcPct val="100000"/>
              </a:lnSpc>
              <a:spcBef>
                <a:spcPts val="245"/>
              </a:spcBef>
            </a:pPr>
            <a:r>
              <a:rPr dirty="0" sz="1000" spc="-5">
                <a:latin typeface="Times New Roman"/>
                <a:cs typeface="Times New Roman"/>
              </a:rPr>
              <a:t>Cracking</a:t>
            </a:r>
            <a:r>
              <a:rPr dirty="0" sz="1000">
                <a:latin typeface="Times New Roman"/>
                <a:cs typeface="Times New Roman"/>
              </a:rPr>
              <a:t> </a:t>
            </a:r>
            <a:r>
              <a:rPr dirty="0" sz="1000" spc="-5">
                <a:latin typeface="Times New Roman"/>
                <a:cs typeface="Times New Roman"/>
              </a:rPr>
              <a:t>moment</a:t>
            </a:r>
            <a:endParaRPr sz="1000">
              <a:latin typeface="Times New Roman"/>
              <a:cs typeface="Times New Roman"/>
            </a:endParaRPr>
          </a:p>
          <a:p>
            <a:pPr marL="1409700">
              <a:lnSpc>
                <a:spcPct val="100000"/>
              </a:lnSpc>
              <a:spcBef>
                <a:spcPts val="575"/>
              </a:spcBef>
            </a:pPr>
            <a:r>
              <a:rPr dirty="0" sz="1000" spc="-254">
                <a:latin typeface="Cambria Math"/>
                <a:cs typeface="Cambria Math"/>
              </a:rPr>
              <a:t>𝑓𝑓</a:t>
            </a:r>
            <a:r>
              <a:rPr dirty="0" baseline="-15873" sz="1050" spc="-382">
                <a:latin typeface="Cambria Math"/>
                <a:cs typeface="Cambria Math"/>
              </a:rPr>
              <a:t>𝑔𝑔𝑔𝑔𝑔𝑔𝑒𝑒𝑐𝑐𝑑𝑑</a:t>
            </a:r>
            <a:r>
              <a:rPr dirty="0" baseline="-15873" sz="1050" spc="315">
                <a:latin typeface="Cambria Math"/>
                <a:cs typeface="Cambria Math"/>
              </a:rPr>
              <a:t> </a:t>
            </a:r>
            <a:r>
              <a:rPr dirty="0" sz="1000" spc="-5">
                <a:latin typeface="Cambria Math"/>
                <a:cs typeface="Cambria Math"/>
              </a:rPr>
              <a:t>= </a:t>
            </a:r>
            <a:r>
              <a:rPr dirty="0" sz="1000" spc="-270">
                <a:latin typeface="Cambria Math"/>
                <a:cs typeface="Cambria Math"/>
              </a:rPr>
              <a:t>𝑓𝑓</a:t>
            </a:r>
            <a:r>
              <a:rPr dirty="0" baseline="-15873" sz="1050" spc="-405">
                <a:latin typeface="Cambria Math"/>
                <a:cs typeface="Cambria Math"/>
              </a:rPr>
              <a:t>𝑑𝑑𝑠𝑠</a:t>
            </a:r>
            <a:r>
              <a:rPr dirty="0" baseline="-15873" sz="1050" spc="195">
                <a:latin typeface="Cambria Math"/>
                <a:cs typeface="Cambria Math"/>
              </a:rPr>
              <a:t> </a:t>
            </a:r>
            <a:r>
              <a:rPr dirty="0" sz="1000" spc="-5">
                <a:latin typeface="Cambria Math"/>
                <a:cs typeface="Cambria Math"/>
              </a:rPr>
              <a:t>+ </a:t>
            </a:r>
            <a:r>
              <a:rPr dirty="0" sz="1000" spc="-254">
                <a:latin typeface="Cambria Math"/>
                <a:cs typeface="Cambria Math"/>
              </a:rPr>
              <a:t>(𝐼𝐼𝑀𝑀)𝑓𝑓</a:t>
            </a:r>
            <a:r>
              <a:rPr dirty="0" baseline="-15873" sz="1050" spc="-382">
                <a:latin typeface="Cambria Math"/>
                <a:cs typeface="Cambria Math"/>
              </a:rPr>
              <a:t>𝑔𝑔</a:t>
            </a:r>
            <a:r>
              <a:rPr dirty="0" baseline="-15873" sz="1050" spc="262">
                <a:latin typeface="Cambria Math"/>
                <a:cs typeface="Cambria Math"/>
              </a:rPr>
              <a:t> </a:t>
            </a:r>
            <a:r>
              <a:rPr dirty="0" sz="1000" spc="-5">
                <a:latin typeface="Cambria Math"/>
                <a:cs typeface="Cambria Math"/>
              </a:rPr>
              <a:t>= </a:t>
            </a:r>
            <a:r>
              <a:rPr dirty="0" sz="1000" spc="-155">
                <a:latin typeface="Cambria Math"/>
                <a:cs typeface="Cambria Math"/>
              </a:rPr>
              <a:t>0.800𝑘𝑘𝑠𝑠𝑠𝑠 </a:t>
            </a:r>
            <a:r>
              <a:rPr dirty="0" sz="1000" spc="-5">
                <a:latin typeface="Cambria Math"/>
                <a:cs typeface="Cambria Math"/>
              </a:rPr>
              <a:t>+ </a:t>
            </a:r>
            <a:r>
              <a:rPr dirty="0" sz="1000" spc="-90">
                <a:latin typeface="Cambria Math"/>
                <a:cs typeface="Cambria Math"/>
              </a:rPr>
              <a:t>(0.8)(−1.375𝑘𝑘𝑠𝑠𝑠𝑠) </a:t>
            </a:r>
            <a:r>
              <a:rPr dirty="0" sz="1000" spc="-5">
                <a:latin typeface="Cambria Math"/>
                <a:cs typeface="Cambria Math"/>
              </a:rPr>
              <a:t>=</a:t>
            </a:r>
            <a:r>
              <a:rPr dirty="0" sz="1000" spc="70">
                <a:latin typeface="Cambria Math"/>
                <a:cs typeface="Cambria Math"/>
              </a:rPr>
              <a:t> </a:t>
            </a:r>
            <a:r>
              <a:rPr dirty="0" sz="1000" spc="-140">
                <a:latin typeface="Cambria Math"/>
                <a:cs typeface="Cambria Math"/>
              </a:rPr>
              <a:t>−0.300𝑘𝑘𝑠𝑠𝑠𝑠</a:t>
            </a:r>
            <a:endParaRPr sz="1000">
              <a:latin typeface="Cambria Math"/>
              <a:cs typeface="Cambria Math"/>
            </a:endParaRPr>
          </a:p>
          <a:p>
            <a:pPr marL="2186305">
              <a:lnSpc>
                <a:spcPct val="100000"/>
              </a:lnSpc>
              <a:spcBef>
                <a:spcPts val="760"/>
              </a:spcBef>
            </a:pPr>
            <a:r>
              <a:rPr dirty="0" sz="1000" spc="-170">
                <a:latin typeface="Cambria Math"/>
                <a:cs typeface="Cambria Math"/>
              </a:rPr>
              <a:t>�0.708𝑘𝑘𝑠𝑠𝑠𝑠 </a:t>
            </a:r>
            <a:r>
              <a:rPr dirty="0" sz="1000" spc="-5">
                <a:latin typeface="Cambria Math"/>
                <a:cs typeface="Cambria Math"/>
              </a:rPr>
              <a:t>− </a:t>
            </a:r>
            <a:r>
              <a:rPr dirty="0" baseline="2777" sz="1500" spc="-120">
                <a:latin typeface="Cambria Math"/>
                <a:cs typeface="Cambria Math"/>
              </a:rPr>
              <a:t>(</a:t>
            </a:r>
            <a:r>
              <a:rPr dirty="0" sz="1000" spc="-80">
                <a:latin typeface="Cambria Math"/>
                <a:cs typeface="Cambria Math"/>
              </a:rPr>
              <a:t>−0.300𝑠𝑠𝑠𝑠</a:t>
            </a:r>
            <a:r>
              <a:rPr dirty="0" baseline="2777" sz="1500" spc="-120">
                <a:latin typeface="Cambria Math"/>
                <a:cs typeface="Cambria Math"/>
              </a:rPr>
              <a:t>)</a:t>
            </a:r>
            <a:r>
              <a:rPr dirty="0" sz="1000" spc="-80">
                <a:latin typeface="Cambria Math"/>
                <a:cs typeface="Cambria Math"/>
              </a:rPr>
              <a:t>�</a:t>
            </a:r>
            <a:r>
              <a:rPr dirty="0" baseline="2777" sz="1500" spc="-120">
                <a:latin typeface="Cambria Math"/>
                <a:cs typeface="Cambria Math"/>
              </a:rPr>
              <a:t>(</a:t>
            </a:r>
            <a:r>
              <a:rPr dirty="0" sz="1000" spc="-80">
                <a:latin typeface="Cambria Math"/>
                <a:cs typeface="Cambria Math"/>
              </a:rPr>
              <a:t>2</a:t>
            </a:r>
            <a:r>
              <a:rPr dirty="0" baseline="2777" sz="1500" spc="-120">
                <a:latin typeface="Cambria Math"/>
                <a:cs typeface="Cambria Math"/>
              </a:rPr>
              <a:t>)(</a:t>
            </a:r>
            <a:r>
              <a:rPr dirty="0" sz="1000" spc="-80">
                <a:latin typeface="Cambria Math"/>
                <a:cs typeface="Cambria Math"/>
              </a:rPr>
              <a:t>72018.4𝑠𝑠𝑠𝑠</a:t>
            </a:r>
            <a:r>
              <a:rPr dirty="0" baseline="27777" sz="1050" spc="-120">
                <a:latin typeface="Cambria Math"/>
                <a:cs typeface="Cambria Math"/>
              </a:rPr>
              <a:t>4</a:t>
            </a:r>
            <a:r>
              <a:rPr dirty="0" baseline="2777" sz="1500" spc="-120">
                <a:latin typeface="Cambria Math"/>
                <a:cs typeface="Cambria Math"/>
              </a:rPr>
              <a:t>)</a:t>
            </a:r>
            <a:r>
              <a:rPr dirty="0" baseline="2777" sz="1500" spc="7">
                <a:latin typeface="Cambria Math"/>
                <a:cs typeface="Cambria Math"/>
              </a:rPr>
              <a:t> </a:t>
            </a:r>
            <a:r>
              <a:rPr dirty="0" sz="1000" spc="-254">
                <a:latin typeface="Cambria Math"/>
                <a:cs typeface="Cambria Math"/>
              </a:rPr>
              <a:t>1𝑓𝑓𝑓𝑓</a:t>
            </a:r>
            <a:endParaRPr sz="1000">
              <a:latin typeface="Cambria Math"/>
              <a:cs typeface="Cambria Math"/>
            </a:endParaRPr>
          </a:p>
        </p:txBody>
      </p:sp>
      <p:sp>
        <p:nvSpPr>
          <p:cNvPr id="60" name="object 60"/>
          <p:cNvSpPr txBox="1"/>
          <p:nvPr/>
        </p:nvSpPr>
        <p:spPr>
          <a:xfrm>
            <a:off x="5167379" y="6241834"/>
            <a:ext cx="27749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12</a:t>
            </a:r>
            <a:r>
              <a:rPr dirty="0" sz="1000" spc="-525">
                <a:latin typeface="Cambria Math"/>
                <a:cs typeface="Cambria Math"/>
              </a:rPr>
              <a:t>𝑠𝑠𝑠𝑠</a:t>
            </a:r>
            <a:endParaRPr sz="1000">
              <a:latin typeface="Cambria Math"/>
              <a:cs typeface="Cambria Math"/>
            </a:endParaRPr>
          </a:p>
        </p:txBody>
      </p:sp>
      <p:sp>
        <p:nvSpPr>
          <p:cNvPr id="61" name="object 61"/>
          <p:cNvSpPr/>
          <p:nvPr/>
        </p:nvSpPr>
        <p:spPr>
          <a:xfrm>
            <a:off x="5180076" y="6259829"/>
            <a:ext cx="256540" cy="0"/>
          </a:xfrm>
          <a:custGeom>
            <a:avLst/>
            <a:gdLst/>
            <a:ahLst/>
            <a:cxnLst/>
            <a:rect l="l" t="t" r="r" b="b"/>
            <a:pathLst>
              <a:path w="256539" h="0">
                <a:moveTo>
                  <a:pt x="0" y="0"/>
                </a:moveTo>
                <a:lnTo>
                  <a:pt x="256032" y="0"/>
                </a:lnTo>
              </a:path>
            </a:pathLst>
          </a:custGeom>
          <a:ln w="7620">
            <a:solidFill>
              <a:srgbClr val="000000"/>
            </a:solidFill>
          </a:ln>
        </p:spPr>
        <p:txBody>
          <a:bodyPr wrap="square" lIns="0" tIns="0" rIns="0" bIns="0" rtlCol="0"/>
          <a:lstStyle/>
          <a:p/>
        </p:txBody>
      </p:sp>
      <p:sp>
        <p:nvSpPr>
          <p:cNvPr id="62" name="object 62"/>
          <p:cNvSpPr txBox="1"/>
          <p:nvPr/>
        </p:nvSpPr>
        <p:spPr>
          <a:xfrm>
            <a:off x="2690876" y="6156452"/>
            <a:ext cx="3645535" cy="177800"/>
          </a:xfrm>
          <a:prstGeom prst="rect">
            <a:avLst/>
          </a:prstGeom>
        </p:spPr>
        <p:txBody>
          <a:bodyPr wrap="square" lIns="0" tIns="12065" rIns="0" bIns="0" rtlCol="0" vert="horz">
            <a:spAutoFit/>
          </a:bodyPr>
          <a:lstStyle/>
          <a:p>
            <a:pPr marL="12700">
              <a:lnSpc>
                <a:spcPct val="100000"/>
              </a:lnSpc>
              <a:spcBef>
                <a:spcPts val="95"/>
              </a:spcBef>
              <a:tabLst>
                <a:tab pos="2426335" algn="l"/>
                <a:tab pos="2745105" algn="l"/>
              </a:tabLst>
            </a:pPr>
            <a:r>
              <a:rPr dirty="0" sz="1000" spc="-5">
                <a:latin typeface="Cambria Math"/>
                <a:cs typeface="Cambria Math"/>
              </a:rPr>
              <a:t>=	</a:t>
            </a:r>
            <a:r>
              <a:rPr dirty="0" sz="1000" spc="-254">
                <a:latin typeface="Cambria Math"/>
                <a:cs typeface="Cambria Math"/>
              </a:rPr>
              <a:t>�	�</a:t>
            </a:r>
            <a:r>
              <a:rPr dirty="0" sz="1000" spc="45">
                <a:latin typeface="Cambria Math"/>
                <a:cs typeface="Cambria Math"/>
              </a:rPr>
              <a:t> </a:t>
            </a:r>
            <a:r>
              <a:rPr dirty="0" sz="1000" spc="-5">
                <a:latin typeface="Cambria Math"/>
                <a:cs typeface="Cambria Math"/>
              </a:rPr>
              <a:t>= </a:t>
            </a:r>
            <a:r>
              <a:rPr dirty="0" sz="1000" spc="-75">
                <a:latin typeface="Cambria Math"/>
                <a:cs typeface="Cambria Math"/>
              </a:rPr>
              <a:t>246.88𝑘𝑘 </a:t>
            </a:r>
            <a:r>
              <a:rPr dirty="0" sz="1000" spc="-5">
                <a:latin typeface="Cambria Math"/>
                <a:cs typeface="Cambria Math"/>
              </a:rPr>
              <a:t>∙  </a:t>
            </a:r>
            <a:r>
              <a:rPr dirty="0" sz="1000" spc="-445">
                <a:latin typeface="Cambria Math"/>
                <a:cs typeface="Cambria Math"/>
              </a:rPr>
              <a:t>𝑓𝑓𝑓𝑓</a:t>
            </a:r>
            <a:endParaRPr sz="1000">
              <a:latin typeface="Cambria Math"/>
              <a:cs typeface="Cambria Math"/>
            </a:endParaRPr>
          </a:p>
        </p:txBody>
      </p:sp>
      <p:sp>
        <p:nvSpPr>
          <p:cNvPr id="63" name="object 63"/>
          <p:cNvSpPr txBox="1"/>
          <p:nvPr/>
        </p:nvSpPr>
        <p:spPr>
          <a:xfrm>
            <a:off x="673100" y="6479540"/>
            <a:ext cx="118300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Tilt angle at first</a:t>
            </a:r>
            <a:r>
              <a:rPr dirty="0" sz="1000" spc="-25">
                <a:latin typeface="Times New Roman"/>
                <a:cs typeface="Times New Roman"/>
              </a:rPr>
              <a:t> </a:t>
            </a:r>
            <a:r>
              <a:rPr dirty="0" sz="1000" spc="-5">
                <a:latin typeface="Times New Roman"/>
                <a:cs typeface="Times New Roman"/>
              </a:rPr>
              <a:t>crack</a:t>
            </a:r>
            <a:endParaRPr sz="1000">
              <a:latin typeface="Times New Roman"/>
              <a:cs typeface="Times New Roman"/>
            </a:endParaRPr>
          </a:p>
        </p:txBody>
      </p:sp>
      <p:sp>
        <p:nvSpPr>
          <p:cNvPr id="64" name="object 64"/>
          <p:cNvSpPr txBox="1"/>
          <p:nvPr/>
        </p:nvSpPr>
        <p:spPr>
          <a:xfrm>
            <a:off x="3393440" y="6846823"/>
            <a:ext cx="116839"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400">
                <a:latin typeface="Cambria Math"/>
                <a:cs typeface="Cambria Math"/>
              </a:rPr>
              <a:t>𝑔𝑔</a:t>
            </a:r>
            <a:endParaRPr sz="700">
              <a:latin typeface="Cambria Math"/>
              <a:cs typeface="Cambria Math"/>
            </a:endParaRPr>
          </a:p>
        </p:txBody>
      </p:sp>
      <p:sp>
        <p:nvSpPr>
          <p:cNvPr id="65" name="object 65"/>
          <p:cNvSpPr txBox="1"/>
          <p:nvPr/>
        </p:nvSpPr>
        <p:spPr>
          <a:xfrm>
            <a:off x="3329432" y="6782868"/>
            <a:ext cx="320040" cy="177800"/>
          </a:xfrm>
          <a:prstGeom prst="rect">
            <a:avLst/>
          </a:prstGeom>
        </p:spPr>
        <p:txBody>
          <a:bodyPr wrap="square" lIns="0" tIns="12065" rIns="0" bIns="0" rtlCol="0" vert="horz">
            <a:spAutoFit/>
          </a:bodyPr>
          <a:lstStyle/>
          <a:p>
            <a:pPr marL="12700">
              <a:lnSpc>
                <a:spcPct val="100000"/>
              </a:lnSpc>
              <a:spcBef>
                <a:spcPts val="95"/>
              </a:spcBef>
              <a:tabLst>
                <a:tab pos="212090" algn="l"/>
              </a:tabLst>
            </a:pPr>
            <a:r>
              <a:rPr dirty="0" sz="1000" spc="-505">
                <a:latin typeface="Cambria Math"/>
                <a:cs typeface="Cambria Math"/>
              </a:rPr>
              <a:t>𝜃𝜃</a:t>
            </a:r>
            <a:r>
              <a:rPr dirty="0" sz="1000" spc="-50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66" name="object 66"/>
          <p:cNvSpPr txBox="1"/>
          <p:nvPr/>
        </p:nvSpPr>
        <p:spPr>
          <a:xfrm>
            <a:off x="3746034" y="6711188"/>
            <a:ext cx="26797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27">
                <a:latin typeface="Cambria Math"/>
                <a:cs typeface="Cambria Math"/>
              </a:rPr>
              <a:t>𝑀𝑀</a:t>
            </a:r>
            <a:r>
              <a:rPr dirty="0" sz="700" spc="-285">
                <a:latin typeface="Cambria Math"/>
                <a:cs typeface="Cambria Math"/>
              </a:rPr>
              <a:t>𝑐𝑐𝑔𝑔</a:t>
            </a:r>
            <a:endParaRPr sz="700">
              <a:latin typeface="Cambria Math"/>
              <a:cs typeface="Cambria Math"/>
            </a:endParaRPr>
          </a:p>
        </p:txBody>
      </p:sp>
      <p:sp>
        <p:nvSpPr>
          <p:cNvPr id="67" name="object 67"/>
          <p:cNvSpPr txBox="1"/>
          <p:nvPr/>
        </p:nvSpPr>
        <p:spPr>
          <a:xfrm>
            <a:off x="3658615" y="6868159"/>
            <a:ext cx="398780" cy="177800"/>
          </a:xfrm>
          <a:prstGeom prst="rect">
            <a:avLst/>
          </a:prstGeom>
        </p:spPr>
        <p:txBody>
          <a:bodyPr wrap="square" lIns="0" tIns="12065" rIns="0" bIns="0" rtlCol="0" vert="horz">
            <a:spAutoFit/>
          </a:bodyPr>
          <a:lstStyle/>
          <a:p>
            <a:pPr marL="12700">
              <a:lnSpc>
                <a:spcPct val="100000"/>
              </a:lnSpc>
              <a:spcBef>
                <a:spcPts val="95"/>
              </a:spcBef>
            </a:pPr>
            <a:r>
              <a:rPr dirty="0" sz="1000">
                <a:latin typeface="Cambria Math"/>
                <a:cs typeface="Cambria Math"/>
              </a:rPr>
              <a:t>(</a:t>
            </a:r>
            <a:r>
              <a:rPr dirty="0" sz="1000" spc="-505">
                <a:latin typeface="Cambria Math"/>
                <a:cs typeface="Cambria Math"/>
              </a:rPr>
              <a:t>𝐼</a:t>
            </a:r>
            <a:r>
              <a:rPr dirty="0" sz="1000" spc="-515">
                <a:latin typeface="Cambria Math"/>
                <a:cs typeface="Cambria Math"/>
              </a:rPr>
              <a:t>𝐼</a:t>
            </a:r>
            <a:r>
              <a:rPr dirty="0" sz="1000" spc="-505">
                <a:latin typeface="Cambria Math"/>
                <a:cs typeface="Cambria Math"/>
              </a:rPr>
              <a:t>𝑀</a:t>
            </a:r>
            <a:r>
              <a:rPr dirty="0" sz="1000" spc="-465">
                <a:latin typeface="Cambria Math"/>
                <a:cs typeface="Cambria Math"/>
              </a:rPr>
              <a:t>𝑀</a:t>
            </a:r>
            <a:r>
              <a:rPr dirty="0" sz="1000" spc="-10">
                <a:latin typeface="Cambria Math"/>
                <a:cs typeface="Cambria Math"/>
              </a:rPr>
              <a:t>)</a:t>
            </a:r>
            <a:r>
              <a:rPr dirty="0" sz="1000" spc="-505">
                <a:latin typeface="Cambria Math"/>
                <a:cs typeface="Cambria Math"/>
              </a:rPr>
              <a:t>𝑀𝑀</a:t>
            </a:r>
            <a:endParaRPr sz="1000">
              <a:latin typeface="Cambria Math"/>
              <a:cs typeface="Cambria Math"/>
            </a:endParaRPr>
          </a:p>
        </p:txBody>
      </p:sp>
      <p:sp>
        <p:nvSpPr>
          <p:cNvPr id="68" name="object 68"/>
          <p:cNvSpPr txBox="1"/>
          <p:nvPr/>
        </p:nvSpPr>
        <p:spPr>
          <a:xfrm>
            <a:off x="4019803" y="6932168"/>
            <a:ext cx="8382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𝑔𝑔</a:t>
            </a:r>
            <a:endParaRPr sz="700">
              <a:latin typeface="Cambria Math"/>
              <a:cs typeface="Cambria Math"/>
            </a:endParaRPr>
          </a:p>
        </p:txBody>
      </p:sp>
      <p:sp>
        <p:nvSpPr>
          <p:cNvPr id="69" name="object 69"/>
          <p:cNvSpPr/>
          <p:nvPr/>
        </p:nvSpPr>
        <p:spPr>
          <a:xfrm>
            <a:off x="3671315" y="6886193"/>
            <a:ext cx="425450" cy="0"/>
          </a:xfrm>
          <a:custGeom>
            <a:avLst/>
            <a:gdLst/>
            <a:ahLst/>
            <a:cxnLst/>
            <a:rect l="l" t="t" r="r" b="b"/>
            <a:pathLst>
              <a:path w="425450" h="0">
                <a:moveTo>
                  <a:pt x="0" y="0"/>
                </a:moveTo>
                <a:lnTo>
                  <a:pt x="425196" y="0"/>
                </a:lnTo>
              </a:path>
            </a:pathLst>
          </a:custGeom>
          <a:ln w="7619">
            <a:solidFill>
              <a:srgbClr val="000000"/>
            </a:solidFill>
          </a:ln>
        </p:spPr>
        <p:txBody>
          <a:bodyPr wrap="square" lIns="0" tIns="0" rIns="0" bIns="0" rtlCol="0"/>
          <a:lstStyle/>
          <a:p/>
        </p:txBody>
      </p:sp>
      <p:sp>
        <p:nvSpPr>
          <p:cNvPr id="70" name="object 70"/>
          <p:cNvSpPr txBox="1"/>
          <p:nvPr/>
        </p:nvSpPr>
        <p:spPr>
          <a:xfrm>
            <a:off x="4120388" y="6782816"/>
            <a:ext cx="32258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10">
                <a:latin typeface="Cambria Math"/>
                <a:cs typeface="Cambria Math"/>
              </a:rPr>
              <a:t> </a:t>
            </a:r>
            <a:r>
              <a:rPr dirty="0" sz="1000" spc="-5">
                <a:latin typeface="Cambria Math"/>
                <a:cs typeface="Cambria Math"/>
              </a:rPr>
              <a:t>0.4</a:t>
            </a:r>
            <a:endParaRPr sz="1000">
              <a:latin typeface="Cambria Math"/>
              <a:cs typeface="Cambria Math"/>
            </a:endParaRPr>
          </a:p>
        </p:txBody>
      </p:sp>
      <p:sp>
        <p:nvSpPr>
          <p:cNvPr id="71" name="object 71"/>
          <p:cNvSpPr/>
          <p:nvPr/>
        </p:nvSpPr>
        <p:spPr>
          <a:xfrm>
            <a:off x="3108960" y="7294632"/>
            <a:ext cx="1033780" cy="0"/>
          </a:xfrm>
          <a:custGeom>
            <a:avLst/>
            <a:gdLst/>
            <a:ahLst/>
            <a:cxnLst/>
            <a:rect l="l" t="t" r="r" b="b"/>
            <a:pathLst>
              <a:path w="1033779" h="0">
                <a:moveTo>
                  <a:pt x="0" y="0"/>
                </a:moveTo>
                <a:lnTo>
                  <a:pt x="1033272" y="0"/>
                </a:lnTo>
              </a:path>
            </a:pathLst>
          </a:custGeom>
          <a:ln w="7607">
            <a:solidFill>
              <a:srgbClr val="000000"/>
            </a:solidFill>
          </a:ln>
        </p:spPr>
        <p:txBody>
          <a:bodyPr wrap="square" lIns="0" tIns="0" rIns="0" bIns="0" rtlCol="0"/>
          <a:lstStyle/>
          <a:p/>
        </p:txBody>
      </p:sp>
      <p:sp>
        <p:nvSpPr>
          <p:cNvPr id="72" name="object 72"/>
          <p:cNvSpPr txBox="1"/>
          <p:nvPr/>
        </p:nvSpPr>
        <p:spPr>
          <a:xfrm>
            <a:off x="660400" y="7062605"/>
            <a:ext cx="4377690" cy="614045"/>
          </a:xfrm>
          <a:prstGeom prst="rect">
            <a:avLst/>
          </a:prstGeom>
        </p:spPr>
        <p:txBody>
          <a:bodyPr wrap="square" lIns="0" tIns="43180" rIns="0" bIns="0" rtlCol="0" vert="horz">
            <a:spAutoFit/>
          </a:bodyPr>
          <a:lstStyle/>
          <a:p>
            <a:pPr marL="2618740">
              <a:lnSpc>
                <a:spcPct val="100000"/>
              </a:lnSpc>
              <a:spcBef>
                <a:spcPts val="340"/>
              </a:spcBef>
            </a:pPr>
            <a:r>
              <a:rPr dirty="0" sz="1000" spc="-5">
                <a:latin typeface="Cambria Math"/>
                <a:cs typeface="Cambria Math"/>
              </a:rPr>
              <a:t>246.88 </a:t>
            </a:r>
            <a:r>
              <a:rPr dirty="0" sz="1000" spc="-280">
                <a:latin typeface="Cambria Math"/>
                <a:cs typeface="Cambria Math"/>
              </a:rPr>
              <a:t>𝑘𝑘</a:t>
            </a:r>
            <a:r>
              <a:rPr dirty="0" sz="1000" spc="25">
                <a:latin typeface="Cambria Math"/>
                <a:cs typeface="Cambria Math"/>
              </a:rPr>
              <a:t> </a:t>
            </a:r>
            <a:r>
              <a:rPr dirty="0" sz="1000" spc="-5">
                <a:latin typeface="Cambria Math"/>
                <a:cs typeface="Cambria Math"/>
              </a:rPr>
              <a:t>∙</a:t>
            </a:r>
            <a:r>
              <a:rPr dirty="0" sz="1000" spc="10">
                <a:latin typeface="Cambria Math"/>
                <a:cs typeface="Cambria Math"/>
              </a:rPr>
              <a:t> </a:t>
            </a:r>
            <a:r>
              <a:rPr dirty="0" sz="1000" spc="-315">
                <a:latin typeface="Cambria Math"/>
                <a:cs typeface="Cambria Math"/>
              </a:rPr>
              <a:t>𝑓𝑓𝑓𝑓</a:t>
            </a:r>
            <a:endParaRPr sz="1000">
              <a:latin typeface="Cambria Math"/>
              <a:cs typeface="Cambria Math"/>
            </a:endParaRPr>
          </a:p>
          <a:p>
            <a:pPr marL="2118995">
              <a:lnSpc>
                <a:spcPct val="100000"/>
              </a:lnSpc>
              <a:spcBef>
                <a:spcPts val="240"/>
              </a:spcBef>
            </a:pPr>
            <a:r>
              <a:rPr dirty="0" baseline="36111" sz="1500" spc="-359">
                <a:latin typeface="Cambria Math"/>
                <a:cs typeface="Cambria Math"/>
              </a:rPr>
              <a:t>𝜃𝜃</a:t>
            </a:r>
            <a:r>
              <a:rPr dirty="0" baseline="35714" sz="1050" spc="-359">
                <a:latin typeface="Cambria Math"/>
                <a:cs typeface="Cambria Math"/>
              </a:rPr>
              <a:t>𝑐𝑐𝑔𝑔</a:t>
            </a:r>
            <a:r>
              <a:rPr dirty="0" baseline="35714" sz="1050" spc="292">
                <a:latin typeface="Cambria Math"/>
                <a:cs typeface="Cambria Math"/>
              </a:rPr>
              <a:t> </a:t>
            </a:r>
            <a:r>
              <a:rPr dirty="0" baseline="36111" sz="1500" spc="-7">
                <a:latin typeface="Cambria Math"/>
                <a:cs typeface="Cambria Math"/>
              </a:rPr>
              <a:t>= </a:t>
            </a:r>
            <a:r>
              <a:rPr dirty="0" baseline="2777" sz="1500" spc="-7">
                <a:latin typeface="Cambria Math"/>
                <a:cs typeface="Cambria Math"/>
              </a:rPr>
              <a:t>(</a:t>
            </a:r>
            <a:r>
              <a:rPr dirty="0" sz="1000" spc="-5">
                <a:latin typeface="Cambria Math"/>
                <a:cs typeface="Cambria Math"/>
              </a:rPr>
              <a:t>0.8</a:t>
            </a:r>
            <a:r>
              <a:rPr dirty="0" baseline="2777" sz="1500" spc="-7">
                <a:latin typeface="Cambria Math"/>
                <a:cs typeface="Cambria Math"/>
              </a:rPr>
              <a:t>)</a:t>
            </a:r>
            <a:r>
              <a:rPr dirty="0" sz="1000" spc="-5">
                <a:latin typeface="Cambria Math"/>
                <a:cs typeface="Cambria Math"/>
              </a:rPr>
              <a:t>2195.02 </a:t>
            </a:r>
            <a:r>
              <a:rPr dirty="0" sz="1000" spc="-280">
                <a:latin typeface="Cambria Math"/>
                <a:cs typeface="Cambria Math"/>
              </a:rPr>
              <a:t>𝑘𝑘</a:t>
            </a:r>
            <a:r>
              <a:rPr dirty="0" sz="1000" spc="30">
                <a:latin typeface="Cambria Math"/>
                <a:cs typeface="Cambria Math"/>
              </a:rPr>
              <a:t> </a:t>
            </a:r>
            <a:r>
              <a:rPr dirty="0" sz="1000" spc="-5">
                <a:latin typeface="Cambria Math"/>
                <a:cs typeface="Cambria Math"/>
              </a:rPr>
              <a:t>∙ </a:t>
            </a:r>
            <a:r>
              <a:rPr dirty="0" sz="1000" spc="-315">
                <a:latin typeface="Cambria Math"/>
                <a:cs typeface="Cambria Math"/>
              </a:rPr>
              <a:t>𝑓𝑓𝑓𝑓</a:t>
            </a:r>
            <a:r>
              <a:rPr dirty="0" sz="1000" spc="85">
                <a:latin typeface="Cambria Math"/>
                <a:cs typeface="Cambria Math"/>
              </a:rPr>
              <a:t> </a:t>
            </a:r>
            <a:r>
              <a:rPr dirty="0" baseline="36111" sz="1500" spc="-7">
                <a:latin typeface="Cambria Math"/>
                <a:cs typeface="Cambria Math"/>
              </a:rPr>
              <a:t>= 0.14059</a:t>
            </a:r>
            <a:r>
              <a:rPr dirty="0" baseline="36111" sz="1500" spc="-97">
                <a:latin typeface="Cambria Math"/>
                <a:cs typeface="Cambria Math"/>
              </a:rPr>
              <a:t> </a:t>
            </a:r>
            <a:r>
              <a:rPr dirty="0" baseline="36111" sz="1500" spc="-532">
                <a:latin typeface="Cambria Math"/>
                <a:cs typeface="Cambria Math"/>
              </a:rPr>
              <a:t>𝐴𝐴𝐴𝐴𝑑𝑑</a:t>
            </a:r>
            <a:endParaRPr baseline="36111" sz="1500">
              <a:latin typeface="Cambria Math"/>
              <a:cs typeface="Cambria Math"/>
            </a:endParaRPr>
          </a:p>
          <a:p>
            <a:pPr marL="25400">
              <a:lnSpc>
                <a:spcPct val="100000"/>
              </a:lnSpc>
              <a:spcBef>
                <a:spcPts val="550"/>
              </a:spcBef>
            </a:pPr>
            <a:r>
              <a:rPr dirty="0" sz="1000" spc="-5">
                <a:latin typeface="Times New Roman"/>
                <a:cs typeface="Times New Roman"/>
              </a:rPr>
              <a:t>Factor </a:t>
            </a:r>
            <a:r>
              <a:rPr dirty="0" sz="1000">
                <a:latin typeface="Times New Roman"/>
                <a:cs typeface="Times New Roman"/>
              </a:rPr>
              <a:t>of </a:t>
            </a:r>
            <a:r>
              <a:rPr dirty="0" sz="1000" spc="-5">
                <a:latin typeface="Times New Roman"/>
                <a:cs typeface="Times New Roman"/>
              </a:rPr>
              <a:t>Safety against</a:t>
            </a:r>
            <a:r>
              <a:rPr dirty="0" sz="1000" spc="20">
                <a:latin typeface="Times New Roman"/>
                <a:cs typeface="Times New Roman"/>
              </a:rPr>
              <a:t> </a:t>
            </a:r>
            <a:r>
              <a:rPr dirty="0" sz="1000" spc="-5">
                <a:latin typeface="Times New Roman"/>
                <a:cs typeface="Times New Roman"/>
              </a:rPr>
              <a:t>Cracking</a:t>
            </a:r>
            <a:endParaRPr sz="1000">
              <a:latin typeface="Times New Roman"/>
              <a:cs typeface="Times New Roman"/>
            </a:endParaRPr>
          </a:p>
        </p:txBody>
      </p:sp>
      <p:sp>
        <p:nvSpPr>
          <p:cNvPr id="73" name="object 73"/>
          <p:cNvSpPr txBox="1"/>
          <p:nvPr/>
        </p:nvSpPr>
        <p:spPr>
          <a:xfrm>
            <a:off x="2974339" y="7875523"/>
            <a:ext cx="116839"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400">
                <a:latin typeface="Cambria Math"/>
                <a:cs typeface="Cambria Math"/>
              </a:rPr>
              <a:t>𝑔𝑔</a:t>
            </a:r>
            <a:endParaRPr sz="700">
              <a:latin typeface="Cambria Math"/>
              <a:cs typeface="Cambria Math"/>
            </a:endParaRPr>
          </a:p>
        </p:txBody>
      </p:sp>
      <p:sp>
        <p:nvSpPr>
          <p:cNvPr id="74" name="object 74"/>
          <p:cNvSpPr txBox="1"/>
          <p:nvPr/>
        </p:nvSpPr>
        <p:spPr>
          <a:xfrm>
            <a:off x="2831053" y="7811530"/>
            <a:ext cx="399415" cy="177800"/>
          </a:xfrm>
          <a:prstGeom prst="rect">
            <a:avLst/>
          </a:prstGeom>
        </p:spPr>
        <p:txBody>
          <a:bodyPr wrap="square" lIns="0" tIns="12065" rIns="0" bIns="0" rtlCol="0" vert="horz">
            <a:spAutoFit/>
          </a:bodyPr>
          <a:lstStyle/>
          <a:p>
            <a:pPr marL="12700">
              <a:lnSpc>
                <a:spcPct val="100000"/>
              </a:lnSpc>
              <a:spcBef>
                <a:spcPts val="95"/>
              </a:spcBef>
              <a:tabLst>
                <a:tab pos="291465" algn="l"/>
              </a:tabLst>
            </a:pPr>
            <a:r>
              <a:rPr dirty="0" sz="1000" spc="-505">
                <a:latin typeface="Cambria Math"/>
                <a:cs typeface="Cambria Math"/>
              </a:rPr>
              <a:t>𝐹</a:t>
            </a:r>
            <a:r>
              <a:rPr dirty="0" sz="1000" spc="-465">
                <a:latin typeface="Cambria Math"/>
                <a:cs typeface="Cambria Math"/>
              </a:rPr>
              <a:t>𝐹</a:t>
            </a:r>
            <a:r>
              <a:rPr dirty="0" sz="1000" spc="-505">
                <a:latin typeface="Cambria Math"/>
                <a:cs typeface="Cambria Math"/>
              </a:rPr>
              <a:t>𝑆𝑆</a:t>
            </a:r>
            <a:r>
              <a:rPr dirty="0" sz="100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75" name="object 75"/>
          <p:cNvSpPr txBox="1"/>
          <p:nvPr/>
        </p:nvSpPr>
        <p:spPr>
          <a:xfrm>
            <a:off x="3732215" y="7713990"/>
            <a:ext cx="718820" cy="177800"/>
          </a:xfrm>
          <a:prstGeom prst="rect">
            <a:avLst/>
          </a:prstGeom>
        </p:spPr>
        <p:txBody>
          <a:bodyPr wrap="square" lIns="0" tIns="12065" rIns="0" bIns="0" rtlCol="0" vert="horz">
            <a:spAutoFit/>
          </a:bodyPr>
          <a:lstStyle/>
          <a:p>
            <a:pPr marL="38100">
              <a:lnSpc>
                <a:spcPct val="100000"/>
              </a:lnSpc>
              <a:spcBef>
                <a:spcPts val="95"/>
              </a:spcBef>
            </a:pPr>
            <a:r>
              <a:rPr dirty="0" sz="1000" spc="-285">
                <a:latin typeface="Cambria Math"/>
                <a:cs typeface="Cambria Math"/>
              </a:rPr>
              <a:t>𝐾𝐾</a:t>
            </a:r>
            <a:r>
              <a:rPr dirty="0" baseline="-15873" sz="1050" spc="-427">
                <a:latin typeface="Cambria Math"/>
                <a:cs typeface="Cambria Math"/>
              </a:rPr>
              <a:t>𝜃𝜃</a:t>
            </a:r>
            <a:r>
              <a:rPr dirty="0" baseline="-15873" sz="1050" spc="-150">
                <a:latin typeface="Cambria Math"/>
                <a:cs typeface="Cambria Math"/>
              </a:rPr>
              <a:t> </a:t>
            </a:r>
            <a:r>
              <a:rPr dirty="0" baseline="2777" sz="1500" spc="-307">
                <a:latin typeface="Cambria Math"/>
                <a:cs typeface="Cambria Math"/>
              </a:rPr>
              <a:t>(</a:t>
            </a:r>
            <a:r>
              <a:rPr dirty="0" sz="1000" spc="-204">
                <a:latin typeface="Cambria Math"/>
                <a:cs typeface="Cambria Math"/>
              </a:rPr>
              <a:t>𝜃𝜃</a:t>
            </a:r>
            <a:r>
              <a:rPr dirty="0" baseline="-15873" sz="1050" spc="-307">
                <a:latin typeface="Cambria Math"/>
                <a:cs typeface="Cambria Math"/>
              </a:rPr>
              <a:t>𝑐𝑐𝑔𝑔</a:t>
            </a:r>
            <a:r>
              <a:rPr dirty="0" baseline="-15873" sz="1050" spc="172">
                <a:latin typeface="Cambria Math"/>
                <a:cs typeface="Cambria Math"/>
              </a:rPr>
              <a:t> </a:t>
            </a:r>
            <a:r>
              <a:rPr dirty="0" sz="1000" spc="-5">
                <a:latin typeface="Cambria Math"/>
                <a:cs typeface="Cambria Math"/>
              </a:rPr>
              <a:t>−</a:t>
            </a:r>
            <a:r>
              <a:rPr dirty="0" sz="1000" spc="-20">
                <a:latin typeface="Cambria Math"/>
                <a:cs typeface="Cambria Math"/>
              </a:rPr>
              <a:t> </a:t>
            </a:r>
            <a:r>
              <a:rPr dirty="0" sz="1000" spc="-190">
                <a:latin typeface="Cambria Math"/>
                <a:cs typeface="Cambria Math"/>
              </a:rPr>
              <a:t>𝛼𝛼</a:t>
            </a:r>
            <a:r>
              <a:rPr dirty="0" baseline="2777" sz="1500" spc="-284">
                <a:latin typeface="Cambria Math"/>
                <a:cs typeface="Cambria Math"/>
              </a:rPr>
              <a:t>)</a:t>
            </a:r>
            <a:endParaRPr baseline="2777" sz="1500">
              <a:latin typeface="Cambria Math"/>
              <a:cs typeface="Cambria Math"/>
            </a:endParaRPr>
          </a:p>
        </p:txBody>
      </p:sp>
      <p:sp>
        <p:nvSpPr>
          <p:cNvPr id="76" name="object 76"/>
          <p:cNvSpPr txBox="1"/>
          <p:nvPr/>
        </p:nvSpPr>
        <p:spPr>
          <a:xfrm>
            <a:off x="3215713" y="7896887"/>
            <a:ext cx="1751330"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307">
                <a:latin typeface="Cambria Math"/>
                <a:cs typeface="Cambria Math"/>
              </a:rPr>
              <a:t>(</a:t>
            </a:r>
            <a:r>
              <a:rPr dirty="0" sz="1000" spc="-204">
                <a:latin typeface="Cambria Math"/>
                <a:cs typeface="Cambria Math"/>
              </a:rPr>
              <a:t>𝐼𝐼𝑀𝑀</a:t>
            </a:r>
            <a:r>
              <a:rPr dirty="0" baseline="2777" sz="1500" spc="-307">
                <a:latin typeface="Cambria Math"/>
                <a:cs typeface="Cambria Math"/>
              </a:rPr>
              <a:t>)</a:t>
            </a:r>
            <a:r>
              <a:rPr dirty="0" sz="1000" spc="-204">
                <a:latin typeface="Cambria Math"/>
                <a:cs typeface="Cambria Math"/>
              </a:rPr>
              <a:t>𝐻𝐻</a:t>
            </a:r>
            <a:r>
              <a:rPr dirty="0" baseline="-15873" sz="1050" spc="-307">
                <a:latin typeface="Cambria Math"/>
                <a:cs typeface="Cambria Math"/>
              </a:rPr>
              <a:t>𝑔𝑔</a:t>
            </a:r>
            <a:r>
              <a:rPr dirty="0" baseline="2777" sz="1500" spc="-307">
                <a:latin typeface="Cambria Math"/>
                <a:cs typeface="Cambria Math"/>
              </a:rPr>
              <a:t>[(</a:t>
            </a:r>
            <a:r>
              <a:rPr dirty="0" sz="1000" spc="-204">
                <a:latin typeface="Cambria Math"/>
                <a:cs typeface="Cambria Math"/>
              </a:rPr>
              <a:t>(𝐼𝐼𝑀𝑀)𝑧𝑧</a:t>
            </a:r>
            <a:r>
              <a:rPr dirty="0" baseline="-15873" sz="1050" spc="-307">
                <a:latin typeface="Cambria Math"/>
                <a:cs typeface="Cambria Math"/>
              </a:rPr>
              <a:t>𝑔𝑔</a:t>
            </a:r>
            <a:r>
              <a:rPr dirty="0" baseline="-15873" sz="1050" spc="157">
                <a:latin typeface="Cambria Math"/>
                <a:cs typeface="Cambria Math"/>
              </a:rPr>
              <a:t> </a:t>
            </a:r>
            <a:r>
              <a:rPr dirty="0" sz="1000" spc="-5">
                <a:latin typeface="Cambria Math"/>
                <a:cs typeface="Cambria Math"/>
              </a:rPr>
              <a:t>+ </a:t>
            </a:r>
            <a:r>
              <a:rPr dirty="0" sz="1000" spc="-295">
                <a:latin typeface="Cambria Math"/>
                <a:cs typeface="Cambria Math"/>
              </a:rPr>
              <a:t>𝑑𝑑</a:t>
            </a:r>
            <a:r>
              <a:rPr dirty="0" baseline="-15873" sz="1050" spc="-442">
                <a:latin typeface="Cambria Math"/>
                <a:cs typeface="Cambria Math"/>
              </a:rPr>
              <a:t>𝑔𝑔</a:t>
            </a:r>
            <a:r>
              <a:rPr dirty="0" baseline="-15873" sz="1050" spc="-120">
                <a:latin typeface="Cambria Math"/>
                <a:cs typeface="Cambria Math"/>
              </a:rPr>
              <a:t> </a:t>
            </a:r>
            <a:r>
              <a:rPr dirty="0" baseline="2777" sz="1500" spc="-307">
                <a:latin typeface="Cambria Math"/>
                <a:cs typeface="Cambria Math"/>
              </a:rPr>
              <a:t>)</a:t>
            </a:r>
            <a:r>
              <a:rPr dirty="0" sz="1000" spc="-204">
                <a:latin typeface="Cambria Math"/>
                <a:cs typeface="Cambria Math"/>
              </a:rPr>
              <a:t>𝜃𝜃</a:t>
            </a:r>
            <a:r>
              <a:rPr dirty="0" baseline="-15873" sz="1050" spc="-307">
                <a:latin typeface="Cambria Math"/>
                <a:cs typeface="Cambria Math"/>
              </a:rPr>
              <a:t>𝑐𝑐𝑔𝑔</a:t>
            </a:r>
            <a:r>
              <a:rPr dirty="0" baseline="-15873" sz="1050" spc="187">
                <a:latin typeface="Cambria Math"/>
                <a:cs typeface="Cambria Math"/>
              </a:rPr>
              <a:t> </a:t>
            </a:r>
            <a:r>
              <a:rPr dirty="0" sz="1000" spc="-5">
                <a:latin typeface="Cambria Math"/>
                <a:cs typeface="Cambria Math"/>
              </a:rPr>
              <a:t>+ </a:t>
            </a:r>
            <a:r>
              <a:rPr dirty="0" sz="1000" spc="-355">
                <a:latin typeface="Cambria Math"/>
                <a:cs typeface="Cambria Math"/>
              </a:rPr>
              <a:t>𝐴𝐴</a:t>
            </a:r>
            <a:r>
              <a:rPr dirty="0" baseline="-15873" sz="1050" spc="-532">
                <a:latin typeface="Cambria Math"/>
                <a:cs typeface="Cambria Math"/>
              </a:rPr>
              <a:t>𝑔𝑔</a:t>
            </a:r>
            <a:r>
              <a:rPr dirty="0" baseline="-15873" sz="1050" spc="-135">
                <a:latin typeface="Cambria Math"/>
                <a:cs typeface="Cambria Math"/>
              </a:rPr>
              <a:t> </a:t>
            </a:r>
            <a:r>
              <a:rPr dirty="0" baseline="2777" sz="1500" spc="-7">
                <a:latin typeface="Cambria Math"/>
                <a:cs typeface="Cambria Math"/>
              </a:rPr>
              <a:t>]</a:t>
            </a:r>
            <a:endParaRPr baseline="2777" sz="1500">
              <a:latin typeface="Cambria Math"/>
              <a:cs typeface="Cambria Math"/>
            </a:endParaRPr>
          </a:p>
        </p:txBody>
      </p:sp>
      <p:sp>
        <p:nvSpPr>
          <p:cNvPr id="77" name="object 77"/>
          <p:cNvSpPr/>
          <p:nvPr/>
        </p:nvSpPr>
        <p:spPr>
          <a:xfrm>
            <a:off x="3253740" y="7914893"/>
            <a:ext cx="1676400" cy="0"/>
          </a:xfrm>
          <a:custGeom>
            <a:avLst/>
            <a:gdLst/>
            <a:ahLst/>
            <a:cxnLst/>
            <a:rect l="l" t="t" r="r" b="b"/>
            <a:pathLst>
              <a:path w="1676400" h="0">
                <a:moveTo>
                  <a:pt x="0" y="0"/>
                </a:moveTo>
                <a:lnTo>
                  <a:pt x="1676387" y="0"/>
                </a:lnTo>
              </a:path>
            </a:pathLst>
          </a:custGeom>
          <a:ln w="7619">
            <a:solidFill>
              <a:srgbClr val="000000"/>
            </a:solidFill>
          </a:ln>
        </p:spPr>
        <p:txBody>
          <a:bodyPr wrap="square" lIns="0" tIns="0" rIns="0" bIns="0" rtlCol="0"/>
          <a:lstStyle/>
          <a:p/>
        </p:txBody>
      </p:sp>
      <p:sp>
        <p:nvSpPr>
          <p:cNvPr id="78" name="object 78"/>
          <p:cNvSpPr txBox="1"/>
          <p:nvPr/>
        </p:nvSpPr>
        <p:spPr>
          <a:xfrm>
            <a:off x="3303481" y="8317511"/>
            <a:ext cx="184150" cy="132080"/>
          </a:xfrm>
          <a:prstGeom prst="rect">
            <a:avLst/>
          </a:prstGeom>
        </p:spPr>
        <p:txBody>
          <a:bodyPr wrap="square" lIns="0" tIns="12065" rIns="0" bIns="0" rtlCol="0" vert="horz">
            <a:spAutoFit/>
          </a:bodyPr>
          <a:lstStyle/>
          <a:p>
            <a:pPr marL="12700">
              <a:lnSpc>
                <a:spcPct val="100000"/>
              </a:lnSpc>
              <a:spcBef>
                <a:spcPts val="95"/>
              </a:spcBef>
            </a:pPr>
            <a:r>
              <a:rPr dirty="0" sz="700" spc="-400">
                <a:latin typeface="Cambria Math"/>
                <a:cs typeface="Cambria Math"/>
              </a:rPr>
              <a:t>𝑔𝑔</a:t>
            </a:r>
            <a:r>
              <a:rPr dirty="0" sz="700" spc="-300">
                <a:latin typeface="Cambria Math"/>
                <a:cs typeface="Cambria Math"/>
              </a:rPr>
              <a:t>𝑠𝑠𝑔𝑔</a:t>
            </a:r>
            <a:endParaRPr sz="700">
              <a:latin typeface="Cambria Math"/>
              <a:cs typeface="Cambria Math"/>
            </a:endParaRPr>
          </a:p>
        </p:txBody>
      </p:sp>
      <p:sp>
        <p:nvSpPr>
          <p:cNvPr id="79" name="object 79"/>
          <p:cNvSpPr txBox="1"/>
          <p:nvPr/>
        </p:nvSpPr>
        <p:spPr>
          <a:xfrm>
            <a:off x="4703948" y="8297668"/>
            <a:ext cx="146050" cy="177800"/>
          </a:xfrm>
          <a:prstGeom prst="rect">
            <a:avLst/>
          </a:prstGeom>
        </p:spPr>
        <p:txBody>
          <a:bodyPr wrap="square" lIns="0" tIns="12065" rIns="0" bIns="0" rtlCol="0" vert="horz">
            <a:spAutoFit/>
          </a:bodyPr>
          <a:lstStyle/>
          <a:p>
            <a:pPr marL="12700">
              <a:lnSpc>
                <a:spcPct val="100000"/>
              </a:lnSpc>
              <a:spcBef>
                <a:spcPts val="95"/>
              </a:spcBef>
            </a:pPr>
            <a:r>
              <a:rPr dirty="0" sz="1000" spc="-575">
                <a:latin typeface="Cambria Math"/>
                <a:cs typeface="Cambria Math"/>
              </a:rPr>
              <a:t>𝑓𝑓𝑓𝑓</a:t>
            </a:r>
            <a:endParaRPr sz="1000">
              <a:latin typeface="Cambria Math"/>
              <a:cs typeface="Cambria Math"/>
            </a:endParaRPr>
          </a:p>
        </p:txBody>
      </p:sp>
      <p:sp>
        <p:nvSpPr>
          <p:cNvPr id="80" name="object 80"/>
          <p:cNvSpPr txBox="1"/>
          <p:nvPr/>
        </p:nvSpPr>
        <p:spPr>
          <a:xfrm>
            <a:off x="2766102" y="8233630"/>
            <a:ext cx="2247900" cy="177800"/>
          </a:xfrm>
          <a:prstGeom prst="rect">
            <a:avLst/>
          </a:prstGeom>
        </p:spPr>
        <p:txBody>
          <a:bodyPr wrap="square" lIns="0" tIns="12065" rIns="0" bIns="0" rtlCol="0" vert="horz">
            <a:spAutoFit/>
          </a:bodyPr>
          <a:lstStyle/>
          <a:p>
            <a:pPr marL="38100">
              <a:lnSpc>
                <a:spcPct val="100000"/>
              </a:lnSpc>
              <a:spcBef>
                <a:spcPts val="95"/>
              </a:spcBef>
            </a:pPr>
            <a:r>
              <a:rPr dirty="0" sz="1000" spc="-70">
                <a:latin typeface="Cambria Math"/>
                <a:cs typeface="Cambria Math"/>
              </a:rPr>
              <a:t>��40000 </a:t>
            </a:r>
            <a:r>
              <a:rPr dirty="0" u="sng" baseline="31746" sz="1050" spc="-247">
                <a:uFill>
                  <a:solidFill>
                    <a:srgbClr val="000000"/>
                  </a:solidFill>
                </a:uFill>
                <a:latin typeface="Cambria Math"/>
                <a:cs typeface="Cambria Math"/>
              </a:rPr>
              <a:t>𝑑𝑑∙𝑔𝑔𝑖𝑖</a:t>
            </a:r>
            <a:r>
              <a:rPr dirty="0" sz="1000" spc="-165">
                <a:latin typeface="Cambria Math"/>
                <a:cs typeface="Cambria Math"/>
              </a:rPr>
              <a:t>� </a:t>
            </a:r>
            <a:r>
              <a:rPr dirty="0" sz="1000" spc="-35">
                <a:latin typeface="Cambria Math"/>
                <a:cs typeface="Cambria Math"/>
              </a:rPr>
              <a:t>�0.14059 </a:t>
            </a:r>
            <a:r>
              <a:rPr dirty="0" sz="1000" spc="-355">
                <a:latin typeface="Cambria Math"/>
                <a:cs typeface="Cambria Math"/>
              </a:rPr>
              <a:t>𝐴𝐴𝐴𝐴𝑑𝑑</a:t>
            </a:r>
            <a:r>
              <a:rPr dirty="0" sz="1000" spc="35">
                <a:latin typeface="Cambria Math"/>
                <a:cs typeface="Cambria Math"/>
              </a:rPr>
              <a:t> </a:t>
            </a:r>
            <a:r>
              <a:rPr dirty="0" sz="1000" spc="-5">
                <a:latin typeface="Cambria Math"/>
                <a:cs typeface="Cambria Math"/>
              </a:rPr>
              <a:t>− 0.02  </a:t>
            </a:r>
            <a:r>
              <a:rPr dirty="0" u="sng" baseline="33333" sz="1500" spc="-600">
                <a:uFill>
                  <a:solidFill>
                    <a:srgbClr val="000000"/>
                  </a:solidFill>
                </a:uFill>
                <a:latin typeface="Cambria Math"/>
                <a:cs typeface="Cambria Math"/>
              </a:rPr>
              <a:t>𝑓𝑓𝑓𝑓</a:t>
            </a:r>
            <a:r>
              <a:rPr dirty="0" sz="1000" spc="-400">
                <a:latin typeface="Cambria Math"/>
                <a:cs typeface="Cambria Math"/>
              </a:rPr>
              <a:t>��</a:t>
            </a:r>
            <a:endParaRPr sz="1000">
              <a:latin typeface="Cambria Math"/>
              <a:cs typeface="Cambria Math"/>
            </a:endParaRPr>
          </a:p>
        </p:txBody>
      </p:sp>
      <p:sp>
        <p:nvSpPr>
          <p:cNvPr id="81" name="object 81"/>
          <p:cNvSpPr/>
          <p:nvPr/>
        </p:nvSpPr>
        <p:spPr>
          <a:xfrm>
            <a:off x="1933955" y="8518397"/>
            <a:ext cx="3912235" cy="0"/>
          </a:xfrm>
          <a:custGeom>
            <a:avLst/>
            <a:gdLst/>
            <a:ahLst/>
            <a:cxnLst/>
            <a:rect l="l" t="t" r="r" b="b"/>
            <a:pathLst>
              <a:path w="3912235" h="0">
                <a:moveTo>
                  <a:pt x="0" y="0"/>
                </a:moveTo>
                <a:lnTo>
                  <a:pt x="3912108" y="0"/>
                </a:lnTo>
              </a:path>
            </a:pathLst>
          </a:custGeom>
          <a:ln w="7619">
            <a:solidFill>
              <a:srgbClr val="000000"/>
            </a:solidFill>
          </a:ln>
        </p:spPr>
        <p:txBody>
          <a:bodyPr wrap="square" lIns="0" tIns="0" rIns="0" bIns="0" rtlCol="0"/>
          <a:lstStyle/>
          <a:p/>
        </p:txBody>
      </p:sp>
      <p:sp>
        <p:nvSpPr>
          <p:cNvPr id="82" name="object 82"/>
          <p:cNvSpPr txBox="1"/>
          <p:nvPr/>
        </p:nvSpPr>
        <p:spPr>
          <a:xfrm>
            <a:off x="1473157" y="8428016"/>
            <a:ext cx="4826000" cy="473709"/>
          </a:xfrm>
          <a:prstGeom prst="rect">
            <a:avLst/>
          </a:prstGeom>
        </p:spPr>
        <p:txBody>
          <a:bodyPr wrap="square" lIns="0" tIns="84455" rIns="0" bIns="0" rtlCol="0" vert="horz">
            <a:spAutoFit/>
          </a:bodyPr>
          <a:lstStyle/>
          <a:p>
            <a:pPr algn="ctr">
              <a:lnSpc>
                <a:spcPct val="100000"/>
              </a:lnSpc>
              <a:spcBef>
                <a:spcPts val="665"/>
              </a:spcBef>
            </a:pPr>
            <a:r>
              <a:rPr dirty="0" baseline="36111" sz="1500" spc="-367">
                <a:latin typeface="Cambria Math"/>
                <a:cs typeface="Cambria Math"/>
              </a:rPr>
              <a:t>𝐹𝐹𝑆𝑆</a:t>
            </a:r>
            <a:r>
              <a:rPr dirty="0" baseline="35714" sz="1050" spc="-367">
                <a:latin typeface="Cambria Math"/>
                <a:cs typeface="Cambria Math"/>
              </a:rPr>
              <a:t>𝑐𝑐𝑔𝑔</a:t>
            </a:r>
            <a:r>
              <a:rPr dirty="0" baseline="35714" sz="1050" spc="307">
                <a:latin typeface="Cambria Math"/>
                <a:cs typeface="Cambria Math"/>
              </a:rPr>
              <a:t> </a:t>
            </a:r>
            <a:r>
              <a:rPr dirty="0" baseline="36111" sz="1500" spc="-7">
                <a:latin typeface="Cambria Math"/>
                <a:cs typeface="Cambria Math"/>
              </a:rPr>
              <a:t>= </a:t>
            </a:r>
            <a:r>
              <a:rPr dirty="0" baseline="2777" sz="1500" spc="-112">
                <a:latin typeface="Cambria Math"/>
                <a:cs typeface="Cambria Math"/>
              </a:rPr>
              <a:t>(</a:t>
            </a:r>
            <a:r>
              <a:rPr dirty="0" sz="1000" spc="-75">
                <a:latin typeface="Cambria Math"/>
                <a:cs typeface="Cambria Math"/>
              </a:rPr>
              <a:t>0.8</a:t>
            </a:r>
            <a:r>
              <a:rPr dirty="0" baseline="2777" sz="1500" spc="-112">
                <a:latin typeface="Cambria Math"/>
                <a:cs typeface="Cambria Math"/>
              </a:rPr>
              <a:t>)(</a:t>
            </a:r>
            <a:r>
              <a:rPr dirty="0" sz="1000" spc="-75">
                <a:latin typeface="Cambria Math"/>
                <a:cs typeface="Cambria Math"/>
              </a:rPr>
              <a:t>172.48𝑘𝑘𝑠𝑠𝑘𝑘</a:t>
            </a:r>
            <a:r>
              <a:rPr dirty="0" baseline="2777" sz="1500" spc="-112">
                <a:latin typeface="Cambria Math"/>
                <a:cs typeface="Cambria Math"/>
              </a:rPr>
              <a:t>)[(</a:t>
            </a:r>
            <a:r>
              <a:rPr dirty="0" sz="1000" spc="-75">
                <a:latin typeface="Cambria Math"/>
                <a:cs typeface="Cambria Math"/>
              </a:rPr>
              <a:t>(0.8)(9.137𝑠𝑠𝑠𝑠) </a:t>
            </a:r>
            <a:r>
              <a:rPr dirty="0" sz="1000" spc="-5">
                <a:latin typeface="Cambria Math"/>
                <a:cs typeface="Cambria Math"/>
              </a:rPr>
              <a:t>+ </a:t>
            </a:r>
            <a:r>
              <a:rPr dirty="0" sz="1000" spc="-120">
                <a:latin typeface="Cambria Math"/>
                <a:cs typeface="Cambria Math"/>
              </a:rPr>
              <a:t>86.295𝑠𝑠𝑠𝑠</a:t>
            </a:r>
            <a:r>
              <a:rPr dirty="0" baseline="2777" sz="1500" spc="-179">
                <a:latin typeface="Cambria Math"/>
                <a:cs typeface="Cambria Math"/>
              </a:rPr>
              <a:t>)(</a:t>
            </a:r>
            <a:r>
              <a:rPr dirty="0" sz="1000" spc="-120">
                <a:latin typeface="Cambria Math"/>
                <a:cs typeface="Cambria Math"/>
              </a:rPr>
              <a:t>0.14059𝐴𝐴𝐴𝐴𝑑𝑑</a:t>
            </a:r>
            <a:r>
              <a:rPr dirty="0" baseline="2777" sz="1500" spc="-179">
                <a:latin typeface="Cambria Math"/>
                <a:cs typeface="Cambria Math"/>
              </a:rPr>
              <a:t>) </a:t>
            </a:r>
            <a:r>
              <a:rPr dirty="0" sz="1000" spc="-5">
                <a:latin typeface="Cambria Math"/>
                <a:cs typeface="Cambria Math"/>
              </a:rPr>
              <a:t>+ </a:t>
            </a:r>
            <a:r>
              <a:rPr dirty="0" sz="1000" spc="-100">
                <a:latin typeface="Cambria Math"/>
                <a:cs typeface="Cambria Math"/>
              </a:rPr>
              <a:t>1.732𝑠𝑠𝑠𝑠</a:t>
            </a:r>
            <a:r>
              <a:rPr dirty="0" baseline="2777" sz="1500" spc="-150">
                <a:latin typeface="Cambria Math"/>
                <a:cs typeface="Cambria Math"/>
              </a:rPr>
              <a:t>] </a:t>
            </a:r>
            <a:r>
              <a:rPr dirty="0" baseline="36111" sz="1500" spc="-7">
                <a:latin typeface="Cambria Math"/>
                <a:cs typeface="Cambria Math"/>
              </a:rPr>
              <a:t>=</a:t>
            </a:r>
            <a:r>
              <a:rPr dirty="0" baseline="36111" sz="1500">
                <a:latin typeface="Cambria Math"/>
                <a:cs typeface="Cambria Math"/>
              </a:rPr>
              <a:t> </a:t>
            </a:r>
            <a:r>
              <a:rPr dirty="0" baseline="36111" sz="1500" spc="-7">
                <a:latin typeface="Cambria Math"/>
                <a:cs typeface="Cambria Math"/>
              </a:rPr>
              <a:t>2.35</a:t>
            </a:r>
            <a:endParaRPr baseline="36111" sz="1500">
              <a:latin typeface="Cambria Math"/>
              <a:cs typeface="Cambria Math"/>
            </a:endParaRPr>
          </a:p>
          <a:p>
            <a:pPr algn="ctr" marL="1270">
              <a:lnSpc>
                <a:spcPct val="100000"/>
              </a:lnSpc>
              <a:spcBef>
                <a:spcPts val="565"/>
              </a:spcBef>
            </a:pPr>
            <a:r>
              <a:rPr dirty="0" sz="1000" spc="-245">
                <a:latin typeface="Cambria Math"/>
                <a:cs typeface="Cambria Math"/>
              </a:rPr>
              <a:t>𝐹𝐹𝑆𝑆</a:t>
            </a:r>
            <a:r>
              <a:rPr dirty="0" baseline="-15873" sz="1050" spc="-367">
                <a:latin typeface="Cambria Math"/>
                <a:cs typeface="Cambria Math"/>
              </a:rPr>
              <a:t>𝑐𝑐𝑔𝑔</a:t>
            </a:r>
            <a:r>
              <a:rPr dirty="0" baseline="-15873" sz="1050" spc="284">
                <a:latin typeface="Cambria Math"/>
                <a:cs typeface="Cambria Math"/>
              </a:rPr>
              <a:t> </a:t>
            </a:r>
            <a:r>
              <a:rPr dirty="0" sz="1000" spc="-5">
                <a:latin typeface="Cambria Math"/>
                <a:cs typeface="Cambria Math"/>
              </a:rPr>
              <a:t>&gt;  1.0</a:t>
            </a:r>
            <a:r>
              <a:rPr dirty="0" sz="1000" spc="-114">
                <a:latin typeface="Cambria Math"/>
                <a:cs typeface="Cambria Math"/>
              </a:rPr>
              <a:t> </a:t>
            </a:r>
            <a:r>
              <a:rPr dirty="0" sz="1000" b="1">
                <a:latin typeface="Times New Roman"/>
                <a:cs typeface="Times New Roman"/>
              </a:rPr>
              <a:t>OK</a:t>
            </a:r>
            <a:endParaRPr sz="1000">
              <a:latin typeface="Times New Roman"/>
              <a:cs typeface="Times New Roman"/>
            </a:endParaRPr>
          </a:p>
        </p:txBody>
      </p:sp>
      <p:sp>
        <p:nvSpPr>
          <p:cNvPr id="83" name="object 83"/>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50</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673100" y="892556"/>
            <a:ext cx="2607310" cy="193675"/>
          </a:xfrm>
          <a:prstGeom prst="rect">
            <a:avLst/>
          </a:prstGeom>
        </p:spPr>
        <p:txBody>
          <a:bodyPr wrap="square" lIns="0" tIns="12700" rIns="0" bIns="0" rtlCol="0" vert="horz">
            <a:spAutoFit/>
          </a:bodyPr>
          <a:lstStyle/>
          <a:p>
            <a:pPr marL="12700">
              <a:lnSpc>
                <a:spcPct val="100000"/>
              </a:lnSpc>
              <a:spcBef>
                <a:spcPts val="100"/>
              </a:spcBef>
            </a:pPr>
            <a:r>
              <a:rPr dirty="0" sz="1100">
                <a:latin typeface="Arial"/>
                <a:cs typeface="Arial"/>
              </a:rPr>
              <a:t>4.5.2.5.3 Factor </a:t>
            </a:r>
            <a:r>
              <a:rPr dirty="0" sz="1100" spc="-5">
                <a:latin typeface="Arial"/>
                <a:cs typeface="Arial"/>
              </a:rPr>
              <a:t>of Safety against</a:t>
            </a:r>
            <a:r>
              <a:rPr dirty="0" sz="1100" spc="85">
                <a:latin typeface="Arial"/>
                <a:cs typeface="Arial"/>
              </a:rPr>
              <a:t> </a:t>
            </a:r>
            <a:r>
              <a:rPr dirty="0" sz="1100" spc="-5">
                <a:latin typeface="Arial"/>
                <a:cs typeface="Arial"/>
              </a:rPr>
              <a:t>Failure</a:t>
            </a:r>
            <a:endParaRPr sz="1100">
              <a:latin typeface="Arial"/>
              <a:cs typeface="Arial"/>
            </a:endParaRPr>
          </a:p>
        </p:txBody>
      </p:sp>
      <p:sp>
        <p:nvSpPr>
          <p:cNvPr id="4" name="object 4"/>
          <p:cNvSpPr txBox="1"/>
          <p:nvPr/>
        </p:nvSpPr>
        <p:spPr>
          <a:xfrm>
            <a:off x="2582672" y="1332991"/>
            <a:ext cx="214629" cy="132080"/>
          </a:xfrm>
          <a:prstGeom prst="rect">
            <a:avLst/>
          </a:prstGeom>
        </p:spPr>
        <p:txBody>
          <a:bodyPr wrap="square" lIns="0" tIns="12065" rIns="0" bIns="0" rtlCol="0" vert="horz">
            <a:spAutoFit/>
          </a:bodyPr>
          <a:lstStyle/>
          <a:p>
            <a:pPr marL="12700">
              <a:lnSpc>
                <a:spcPct val="100000"/>
              </a:lnSpc>
              <a:spcBef>
                <a:spcPts val="95"/>
              </a:spcBef>
            </a:pPr>
            <a:r>
              <a:rPr dirty="0" sz="700" spc="-195">
                <a:latin typeface="Cambria Math"/>
                <a:cs typeface="Cambria Math"/>
              </a:rPr>
              <a:t>𝑐𝑐𝑠𝑠𝑥𝑥</a:t>
            </a:r>
            <a:endParaRPr sz="700">
              <a:latin typeface="Cambria Math"/>
              <a:cs typeface="Cambria Math"/>
            </a:endParaRPr>
          </a:p>
        </p:txBody>
      </p:sp>
      <p:sp>
        <p:nvSpPr>
          <p:cNvPr id="5" name="object 5"/>
          <p:cNvSpPr txBox="1"/>
          <p:nvPr/>
        </p:nvSpPr>
        <p:spPr>
          <a:xfrm>
            <a:off x="3944174" y="1354355"/>
            <a:ext cx="354330" cy="177800"/>
          </a:xfrm>
          <a:prstGeom prst="rect">
            <a:avLst/>
          </a:prstGeom>
        </p:spPr>
        <p:txBody>
          <a:bodyPr wrap="square" lIns="0" tIns="12065" rIns="0" bIns="0" rtlCol="0" vert="horz">
            <a:spAutoFit/>
          </a:bodyPr>
          <a:lstStyle/>
          <a:p>
            <a:pPr marL="38100">
              <a:lnSpc>
                <a:spcPct val="100000"/>
              </a:lnSpc>
              <a:spcBef>
                <a:spcPts val="95"/>
              </a:spcBef>
            </a:pPr>
            <a:r>
              <a:rPr dirty="0" sz="1000" spc="-140">
                <a:latin typeface="Cambria Math"/>
                <a:cs typeface="Cambria Math"/>
              </a:rPr>
              <a:t>2.5𝑧𝑧</a:t>
            </a:r>
            <a:r>
              <a:rPr dirty="0" baseline="-15873" sz="1050" spc="-209">
                <a:latin typeface="Cambria Math"/>
                <a:cs typeface="Cambria Math"/>
              </a:rPr>
              <a:t>𝑔𝑔</a:t>
            </a:r>
            <a:endParaRPr baseline="-15873" sz="1050">
              <a:latin typeface="Cambria Math"/>
              <a:cs typeface="Cambria Math"/>
            </a:endParaRPr>
          </a:p>
        </p:txBody>
      </p:sp>
      <p:sp>
        <p:nvSpPr>
          <p:cNvPr id="6" name="object 6"/>
          <p:cNvSpPr/>
          <p:nvPr/>
        </p:nvSpPr>
        <p:spPr>
          <a:xfrm>
            <a:off x="3578352" y="1372361"/>
            <a:ext cx="1092835" cy="0"/>
          </a:xfrm>
          <a:custGeom>
            <a:avLst/>
            <a:gdLst/>
            <a:ahLst/>
            <a:cxnLst/>
            <a:rect l="l" t="t" r="r" b="b"/>
            <a:pathLst>
              <a:path w="1092835" h="0">
                <a:moveTo>
                  <a:pt x="0" y="0"/>
                </a:moveTo>
                <a:lnTo>
                  <a:pt x="1092708" y="0"/>
                </a:lnTo>
              </a:path>
            </a:pathLst>
          </a:custGeom>
          <a:ln w="7620">
            <a:solidFill>
              <a:srgbClr val="000000"/>
            </a:solidFill>
          </a:ln>
        </p:spPr>
        <p:txBody>
          <a:bodyPr wrap="square" lIns="0" tIns="0" rIns="0" bIns="0" rtlCol="0"/>
          <a:lstStyle/>
          <a:p/>
        </p:txBody>
      </p:sp>
      <p:sp>
        <p:nvSpPr>
          <p:cNvPr id="7" name="object 7"/>
          <p:cNvSpPr/>
          <p:nvPr/>
        </p:nvSpPr>
        <p:spPr>
          <a:xfrm>
            <a:off x="3288791" y="1143761"/>
            <a:ext cx="1384300" cy="0"/>
          </a:xfrm>
          <a:custGeom>
            <a:avLst/>
            <a:gdLst/>
            <a:ahLst/>
            <a:cxnLst/>
            <a:rect l="l" t="t" r="r" b="b"/>
            <a:pathLst>
              <a:path w="1384300" h="0">
                <a:moveTo>
                  <a:pt x="0" y="0"/>
                </a:moveTo>
                <a:lnTo>
                  <a:pt x="1383791" y="0"/>
                </a:lnTo>
              </a:path>
            </a:pathLst>
          </a:custGeom>
          <a:ln w="7620">
            <a:solidFill>
              <a:srgbClr val="000000"/>
            </a:solidFill>
          </a:ln>
        </p:spPr>
        <p:txBody>
          <a:bodyPr wrap="square" lIns="0" tIns="0" rIns="0" bIns="0" rtlCol="0"/>
          <a:lstStyle/>
          <a:p/>
        </p:txBody>
      </p:sp>
      <p:sp>
        <p:nvSpPr>
          <p:cNvPr id="8" name="object 8"/>
          <p:cNvSpPr txBox="1"/>
          <p:nvPr/>
        </p:nvSpPr>
        <p:spPr>
          <a:xfrm>
            <a:off x="2493264" y="1171459"/>
            <a:ext cx="2780030" cy="274955"/>
          </a:xfrm>
          <a:prstGeom prst="rect">
            <a:avLst/>
          </a:prstGeom>
        </p:spPr>
        <p:txBody>
          <a:bodyPr wrap="square" lIns="0" tIns="12065" rIns="0" bIns="0" rtlCol="0" vert="horz">
            <a:spAutoFit/>
          </a:bodyPr>
          <a:lstStyle/>
          <a:p>
            <a:pPr marL="1084580">
              <a:lnSpc>
                <a:spcPts val="985"/>
              </a:lnSpc>
              <a:spcBef>
                <a:spcPts val="95"/>
              </a:spcBef>
            </a:pPr>
            <a:r>
              <a:rPr dirty="0" sz="1000" spc="-355">
                <a:latin typeface="Cambria Math"/>
                <a:cs typeface="Cambria Math"/>
              </a:rPr>
              <a:t>𝐴𝐴</a:t>
            </a:r>
            <a:r>
              <a:rPr dirty="0" baseline="-15873" sz="1050" spc="-532">
                <a:latin typeface="Cambria Math"/>
                <a:cs typeface="Cambria Math"/>
              </a:rPr>
              <a:t>𝑔𝑔</a:t>
            </a:r>
            <a:r>
              <a:rPr dirty="0" baseline="-15873" sz="1050" spc="202">
                <a:latin typeface="Cambria Math"/>
                <a:cs typeface="Cambria Math"/>
              </a:rPr>
              <a:t> </a:t>
            </a:r>
            <a:r>
              <a:rPr dirty="0" sz="1000" spc="-5">
                <a:latin typeface="Cambria Math"/>
                <a:cs typeface="Cambria Math"/>
              </a:rPr>
              <a:t>+ </a:t>
            </a:r>
            <a:r>
              <a:rPr dirty="0" sz="1000" spc="-229">
                <a:latin typeface="Cambria Math"/>
                <a:cs typeface="Cambria Math"/>
              </a:rPr>
              <a:t>�</a:t>
            </a:r>
            <a:r>
              <a:rPr dirty="0" baseline="2777" sz="1500" spc="-345">
                <a:latin typeface="Cambria Math"/>
                <a:cs typeface="Cambria Math"/>
              </a:rPr>
              <a:t>(</a:t>
            </a:r>
            <a:r>
              <a:rPr dirty="0" sz="1000" spc="-229">
                <a:latin typeface="Cambria Math"/>
                <a:cs typeface="Cambria Math"/>
              </a:rPr>
              <a:t>𝐼𝐼𝑀𝑀</a:t>
            </a:r>
            <a:r>
              <a:rPr dirty="0" baseline="2777" sz="1500" spc="-345">
                <a:latin typeface="Cambria Math"/>
                <a:cs typeface="Cambria Math"/>
              </a:rPr>
              <a:t>)</a:t>
            </a:r>
            <a:r>
              <a:rPr dirty="0" sz="1000" spc="-229">
                <a:latin typeface="Cambria Math"/>
                <a:cs typeface="Cambria Math"/>
              </a:rPr>
              <a:t>𝑧𝑧</a:t>
            </a:r>
            <a:r>
              <a:rPr dirty="0" baseline="-15873" sz="1050" spc="-345">
                <a:latin typeface="Cambria Math"/>
                <a:cs typeface="Cambria Math"/>
              </a:rPr>
              <a:t>𝑔𝑔</a:t>
            </a:r>
            <a:r>
              <a:rPr dirty="0" baseline="-15873" sz="1050" spc="187">
                <a:latin typeface="Cambria Math"/>
                <a:cs typeface="Cambria Math"/>
              </a:rPr>
              <a:t> </a:t>
            </a:r>
            <a:r>
              <a:rPr dirty="0" sz="1000" spc="-5">
                <a:latin typeface="Cambria Math"/>
                <a:cs typeface="Cambria Math"/>
              </a:rPr>
              <a:t>+</a:t>
            </a:r>
            <a:r>
              <a:rPr dirty="0" sz="1000">
                <a:latin typeface="Cambria Math"/>
                <a:cs typeface="Cambria Math"/>
              </a:rPr>
              <a:t> </a:t>
            </a:r>
            <a:r>
              <a:rPr dirty="0" sz="1000" spc="-295">
                <a:latin typeface="Cambria Math"/>
                <a:cs typeface="Cambria Math"/>
              </a:rPr>
              <a:t>𝑑𝑑</a:t>
            </a:r>
            <a:r>
              <a:rPr dirty="0" baseline="-15873" sz="1050" spc="-442">
                <a:latin typeface="Cambria Math"/>
                <a:cs typeface="Cambria Math"/>
              </a:rPr>
              <a:t>𝑔𝑔</a:t>
            </a:r>
            <a:r>
              <a:rPr dirty="0" baseline="-15873" sz="1050" spc="-120">
                <a:latin typeface="Cambria Math"/>
                <a:cs typeface="Cambria Math"/>
              </a:rPr>
              <a:t> </a:t>
            </a:r>
            <a:r>
              <a:rPr dirty="0" sz="1000" spc="-310">
                <a:latin typeface="Cambria Math"/>
                <a:cs typeface="Cambria Math"/>
              </a:rPr>
              <a:t>�𝛼𝛼</a:t>
            </a:r>
            <a:endParaRPr sz="1000">
              <a:latin typeface="Cambria Math"/>
              <a:cs typeface="Cambria Math"/>
            </a:endParaRPr>
          </a:p>
          <a:p>
            <a:pPr marL="38100">
              <a:lnSpc>
                <a:spcPts val="985"/>
              </a:lnSpc>
              <a:tabLst>
                <a:tab pos="336550" algn="l"/>
                <a:tab pos="2214245" algn="l"/>
              </a:tabLst>
            </a:pPr>
            <a:r>
              <a:rPr dirty="0" sz="1000" spc="-285">
                <a:latin typeface="Cambria Math"/>
                <a:cs typeface="Cambria Math"/>
              </a:rPr>
              <a:t>𝜃𝜃	</a:t>
            </a:r>
            <a:r>
              <a:rPr dirty="0" sz="1000" spc="-5">
                <a:latin typeface="Cambria Math"/>
                <a:cs typeface="Cambria Math"/>
              </a:rPr>
              <a:t>=  </a:t>
            </a:r>
            <a:r>
              <a:rPr dirty="0" sz="1000" spc="-305">
                <a:latin typeface="Cambria Math"/>
                <a:cs typeface="Cambria Math"/>
              </a:rPr>
              <a:t>𝛼𝛼</a:t>
            </a:r>
            <a:r>
              <a:rPr dirty="0" sz="1000" spc="30">
                <a:latin typeface="Cambria Math"/>
                <a:cs typeface="Cambria Math"/>
              </a:rPr>
              <a:t> </a:t>
            </a:r>
            <a:r>
              <a:rPr dirty="0" sz="1000" spc="-5">
                <a:latin typeface="Cambria Math"/>
                <a:cs typeface="Cambria Math"/>
              </a:rPr>
              <a:t>+</a:t>
            </a:r>
            <a:r>
              <a:rPr dirty="0" sz="1000" spc="-140">
                <a:latin typeface="Cambria Math"/>
                <a:cs typeface="Cambria Math"/>
              </a:rPr>
              <a:t> </a:t>
            </a:r>
            <a:r>
              <a:rPr dirty="0" baseline="8333" sz="1500" spc="-142">
                <a:latin typeface="Cambria Math"/>
                <a:cs typeface="Cambria Math"/>
              </a:rPr>
              <a:t>�</a:t>
            </a:r>
            <a:r>
              <a:rPr dirty="0" sz="1000" spc="-95">
                <a:latin typeface="Cambria Math"/>
                <a:cs typeface="Cambria Math"/>
              </a:rPr>
              <a:t>𝛼𝛼</a:t>
            </a:r>
            <a:r>
              <a:rPr dirty="0" baseline="23809" sz="1050" spc="-142">
                <a:latin typeface="Cambria Math"/>
                <a:cs typeface="Cambria Math"/>
              </a:rPr>
              <a:t>2   </a:t>
            </a:r>
            <a:r>
              <a:rPr dirty="0" baseline="23809" sz="1050" spc="-127">
                <a:latin typeface="Cambria Math"/>
                <a:cs typeface="Cambria Math"/>
              </a:rPr>
              <a:t> </a:t>
            </a:r>
            <a:r>
              <a:rPr dirty="0" sz="1000" spc="-5">
                <a:latin typeface="Cambria Math"/>
                <a:cs typeface="Cambria Math"/>
              </a:rPr>
              <a:t>+	≤ 0.4</a:t>
            </a:r>
            <a:r>
              <a:rPr dirty="0" sz="1000" spc="10">
                <a:latin typeface="Cambria Math"/>
                <a:cs typeface="Cambria Math"/>
              </a:rPr>
              <a:t> </a:t>
            </a:r>
            <a:r>
              <a:rPr dirty="0" sz="1000" spc="-355">
                <a:latin typeface="Cambria Math"/>
                <a:cs typeface="Cambria Math"/>
              </a:rPr>
              <a:t>𝐴𝐴𝐴𝐴𝑑𝑑</a:t>
            </a:r>
            <a:endParaRPr sz="1000">
              <a:latin typeface="Cambria Math"/>
              <a:cs typeface="Cambria Math"/>
            </a:endParaRPr>
          </a:p>
        </p:txBody>
      </p:sp>
      <p:sp>
        <p:nvSpPr>
          <p:cNvPr id="9" name="object 9"/>
          <p:cNvSpPr/>
          <p:nvPr/>
        </p:nvSpPr>
        <p:spPr>
          <a:xfrm>
            <a:off x="1795272" y="1901189"/>
            <a:ext cx="123825" cy="0"/>
          </a:xfrm>
          <a:custGeom>
            <a:avLst/>
            <a:gdLst/>
            <a:ahLst/>
            <a:cxnLst/>
            <a:rect l="l" t="t" r="r" b="b"/>
            <a:pathLst>
              <a:path w="123825" h="0">
                <a:moveTo>
                  <a:pt x="0" y="0"/>
                </a:moveTo>
                <a:lnTo>
                  <a:pt x="123443" y="0"/>
                </a:lnTo>
              </a:path>
            </a:pathLst>
          </a:custGeom>
          <a:ln w="7620">
            <a:solidFill>
              <a:srgbClr val="000000"/>
            </a:solidFill>
          </a:ln>
        </p:spPr>
        <p:txBody>
          <a:bodyPr wrap="square" lIns="0" tIns="0" rIns="0" bIns="0" rtlCol="0"/>
          <a:lstStyle/>
          <a:p/>
        </p:txBody>
      </p:sp>
      <p:sp>
        <p:nvSpPr>
          <p:cNvPr id="10" name="object 10"/>
          <p:cNvSpPr/>
          <p:nvPr/>
        </p:nvSpPr>
        <p:spPr>
          <a:xfrm>
            <a:off x="2516123" y="1901189"/>
            <a:ext cx="123825" cy="0"/>
          </a:xfrm>
          <a:custGeom>
            <a:avLst/>
            <a:gdLst/>
            <a:ahLst/>
            <a:cxnLst/>
            <a:rect l="l" t="t" r="r" b="b"/>
            <a:pathLst>
              <a:path w="123825" h="0">
                <a:moveTo>
                  <a:pt x="0" y="0"/>
                </a:moveTo>
                <a:lnTo>
                  <a:pt x="123443" y="0"/>
                </a:lnTo>
              </a:path>
            </a:pathLst>
          </a:custGeom>
          <a:ln w="7620">
            <a:solidFill>
              <a:srgbClr val="000000"/>
            </a:solidFill>
          </a:ln>
        </p:spPr>
        <p:txBody>
          <a:bodyPr wrap="square" lIns="0" tIns="0" rIns="0" bIns="0" rtlCol="0"/>
          <a:lstStyle/>
          <a:p/>
        </p:txBody>
      </p:sp>
      <p:sp>
        <p:nvSpPr>
          <p:cNvPr id="11" name="object 11"/>
          <p:cNvSpPr txBox="1"/>
          <p:nvPr/>
        </p:nvSpPr>
        <p:spPr>
          <a:xfrm>
            <a:off x="1017534" y="1700286"/>
            <a:ext cx="1913889" cy="274955"/>
          </a:xfrm>
          <a:prstGeom prst="rect">
            <a:avLst/>
          </a:prstGeom>
        </p:spPr>
        <p:txBody>
          <a:bodyPr wrap="square" lIns="0" tIns="12065" rIns="0" bIns="0" rtlCol="0" vert="horz">
            <a:spAutoFit/>
          </a:bodyPr>
          <a:lstStyle/>
          <a:p>
            <a:pPr marL="777240">
              <a:lnSpc>
                <a:spcPts val="985"/>
              </a:lnSpc>
              <a:spcBef>
                <a:spcPts val="95"/>
              </a:spcBef>
              <a:tabLst>
                <a:tab pos="1497965" algn="l"/>
              </a:tabLst>
            </a:pPr>
            <a:r>
              <a:rPr dirty="0" sz="1000" spc="-315">
                <a:latin typeface="Cambria Math"/>
                <a:cs typeface="Cambria Math"/>
              </a:rPr>
              <a:t>𝑓𝑓𝑓𝑓	𝑓𝑓𝑓𝑓</a:t>
            </a:r>
            <a:r>
              <a:rPr dirty="0" sz="1000" spc="265">
                <a:latin typeface="Cambria Math"/>
                <a:cs typeface="Cambria Math"/>
              </a:rPr>
              <a:t> </a:t>
            </a:r>
            <a:r>
              <a:rPr dirty="0" baseline="35714" sz="1050" spc="22">
                <a:latin typeface="Cambria Math"/>
                <a:cs typeface="Cambria Math"/>
              </a:rPr>
              <a:t>2</a:t>
            </a:r>
            <a:endParaRPr baseline="35714" sz="1050">
              <a:latin typeface="Cambria Math"/>
              <a:cs typeface="Cambria Math"/>
            </a:endParaRPr>
          </a:p>
          <a:p>
            <a:pPr marL="50800">
              <a:lnSpc>
                <a:spcPts val="985"/>
              </a:lnSpc>
            </a:pPr>
            <a:r>
              <a:rPr dirty="0" sz="1000" spc="-125">
                <a:latin typeface="Cambria Math"/>
                <a:cs typeface="Cambria Math"/>
              </a:rPr>
              <a:t>𝜃𝜃′</a:t>
            </a:r>
            <a:r>
              <a:rPr dirty="0" baseline="-15873" sz="1050" spc="-187">
                <a:latin typeface="Cambria Math"/>
                <a:cs typeface="Cambria Math"/>
              </a:rPr>
              <a:t>𝑐𝑐𝑠𝑠𝑥𝑥 </a:t>
            </a:r>
            <a:r>
              <a:rPr dirty="0" sz="1000" spc="-5">
                <a:latin typeface="Cambria Math"/>
                <a:cs typeface="Cambria Math"/>
              </a:rPr>
              <a:t>= 0.02 </a:t>
            </a:r>
            <a:r>
              <a:rPr dirty="0" baseline="-36111" sz="1500" spc="-472">
                <a:latin typeface="Cambria Math"/>
                <a:cs typeface="Cambria Math"/>
              </a:rPr>
              <a:t>𝑓𝑓𝑓𝑓</a:t>
            </a:r>
            <a:r>
              <a:rPr dirty="0" baseline="-36111" sz="1500" spc="15">
                <a:latin typeface="Cambria Math"/>
                <a:cs typeface="Cambria Math"/>
              </a:rPr>
              <a:t> </a:t>
            </a:r>
            <a:r>
              <a:rPr dirty="0" sz="1000" spc="-5">
                <a:latin typeface="Cambria Math"/>
                <a:cs typeface="Cambria Math"/>
              </a:rPr>
              <a:t>+ </a:t>
            </a:r>
            <a:r>
              <a:rPr dirty="0" baseline="8333" sz="1500" spc="-30">
                <a:latin typeface="Cambria Math"/>
                <a:cs typeface="Cambria Math"/>
              </a:rPr>
              <a:t>�</a:t>
            </a:r>
            <a:r>
              <a:rPr dirty="0" sz="1000" spc="-20">
                <a:latin typeface="Cambria Math"/>
                <a:cs typeface="Cambria Math"/>
              </a:rPr>
              <a:t>�0.02</a:t>
            </a:r>
            <a:r>
              <a:rPr dirty="0" sz="1000" spc="165">
                <a:latin typeface="Cambria Math"/>
                <a:cs typeface="Cambria Math"/>
              </a:rPr>
              <a:t> </a:t>
            </a:r>
            <a:r>
              <a:rPr dirty="0" baseline="-36111" sz="1500" spc="-450">
                <a:latin typeface="Cambria Math"/>
                <a:cs typeface="Cambria Math"/>
              </a:rPr>
              <a:t>𝑓𝑓𝑓𝑓</a:t>
            </a:r>
            <a:r>
              <a:rPr dirty="0" sz="1000" spc="-300">
                <a:latin typeface="Cambria Math"/>
                <a:cs typeface="Cambria Math"/>
              </a:rPr>
              <a:t>�</a:t>
            </a:r>
            <a:r>
              <a:rPr dirty="0" sz="1000" spc="420">
                <a:latin typeface="Cambria Math"/>
                <a:cs typeface="Cambria Math"/>
              </a:rPr>
              <a:t> </a:t>
            </a:r>
            <a:r>
              <a:rPr dirty="0" sz="1000" spc="-490">
                <a:latin typeface="Cambria Math"/>
                <a:cs typeface="Cambria Math"/>
              </a:rPr>
              <a:t>+</a:t>
            </a:r>
            <a:endParaRPr sz="1000">
              <a:latin typeface="Cambria Math"/>
              <a:cs typeface="Cambria Math"/>
            </a:endParaRPr>
          </a:p>
        </p:txBody>
      </p:sp>
      <p:sp>
        <p:nvSpPr>
          <p:cNvPr id="12" name="object 12"/>
          <p:cNvSpPr txBox="1"/>
          <p:nvPr/>
        </p:nvSpPr>
        <p:spPr>
          <a:xfrm>
            <a:off x="2896628" y="1700286"/>
            <a:ext cx="2395855" cy="177800"/>
          </a:xfrm>
          <a:prstGeom prst="rect">
            <a:avLst/>
          </a:prstGeom>
        </p:spPr>
        <p:txBody>
          <a:bodyPr wrap="square" lIns="0" tIns="12065" rIns="0" bIns="0" rtlCol="0" vert="horz">
            <a:spAutoFit/>
          </a:bodyPr>
          <a:lstStyle/>
          <a:p>
            <a:pPr marL="12700">
              <a:lnSpc>
                <a:spcPct val="100000"/>
              </a:lnSpc>
              <a:spcBef>
                <a:spcPts val="95"/>
              </a:spcBef>
            </a:pPr>
            <a:r>
              <a:rPr dirty="0" sz="1000" spc="-110">
                <a:latin typeface="Cambria Math"/>
                <a:cs typeface="Cambria Math"/>
              </a:rPr>
              <a:t>1.732𝑠𝑠𝑠𝑠 </a:t>
            </a:r>
            <a:r>
              <a:rPr dirty="0" sz="1000" spc="-5">
                <a:latin typeface="Cambria Math"/>
                <a:cs typeface="Cambria Math"/>
              </a:rPr>
              <a:t>+ </a:t>
            </a:r>
            <a:r>
              <a:rPr dirty="0" sz="1000" spc="-80">
                <a:latin typeface="Cambria Math"/>
                <a:cs typeface="Cambria Math"/>
              </a:rPr>
              <a:t>�</a:t>
            </a:r>
            <a:r>
              <a:rPr dirty="0" baseline="2777" sz="1500" spc="-120">
                <a:latin typeface="Cambria Math"/>
                <a:cs typeface="Cambria Math"/>
              </a:rPr>
              <a:t>(</a:t>
            </a:r>
            <a:r>
              <a:rPr dirty="0" sz="1000" spc="-80">
                <a:latin typeface="Cambria Math"/>
                <a:cs typeface="Cambria Math"/>
              </a:rPr>
              <a:t>0.8</a:t>
            </a:r>
            <a:r>
              <a:rPr dirty="0" baseline="2777" sz="1500" spc="-120">
                <a:latin typeface="Cambria Math"/>
                <a:cs typeface="Cambria Math"/>
              </a:rPr>
              <a:t>)(</a:t>
            </a:r>
            <a:r>
              <a:rPr dirty="0" sz="1000" spc="-80">
                <a:latin typeface="Cambria Math"/>
                <a:cs typeface="Cambria Math"/>
              </a:rPr>
              <a:t>9.137𝑠𝑠𝑠𝑠</a:t>
            </a:r>
            <a:r>
              <a:rPr dirty="0" baseline="2777" sz="1500" spc="-120">
                <a:latin typeface="Cambria Math"/>
                <a:cs typeface="Cambria Math"/>
              </a:rPr>
              <a:t>) </a:t>
            </a:r>
            <a:r>
              <a:rPr dirty="0" sz="1000" spc="-5">
                <a:latin typeface="Cambria Math"/>
                <a:cs typeface="Cambria Math"/>
              </a:rPr>
              <a:t>+  </a:t>
            </a:r>
            <a:r>
              <a:rPr dirty="0" sz="1000" spc="-110">
                <a:latin typeface="Cambria Math"/>
                <a:cs typeface="Cambria Math"/>
              </a:rPr>
              <a:t>86.295𝑠𝑠𝑠𝑠�0.02</a:t>
            </a:r>
            <a:endParaRPr sz="1000">
              <a:latin typeface="Cambria Math"/>
              <a:cs typeface="Cambria Math"/>
            </a:endParaRPr>
          </a:p>
        </p:txBody>
      </p:sp>
      <p:sp>
        <p:nvSpPr>
          <p:cNvPr id="13" name="object 13"/>
          <p:cNvSpPr txBox="1"/>
          <p:nvPr/>
        </p:nvSpPr>
        <p:spPr>
          <a:xfrm>
            <a:off x="3611687" y="1883193"/>
            <a:ext cx="991235" cy="177800"/>
          </a:xfrm>
          <a:prstGeom prst="rect">
            <a:avLst/>
          </a:prstGeom>
        </p:spPr>
        <p:txBody>
          <a:bodyPr wrap="square" lIns="0" tIns="12065" rIns="0" bIns="0" rtlCol="0" vert="horz">
            <a:spAutoFit/>
          </a:bodyPr>
          <a:lstStyle/>
          <a:p>
            <a:pPr marL="12700">
              <a:lnSpc>
                <a:spcPct val="100000"/>
              </a:lnSpc>
              <a:spcBef>
                <a:spcPts val="95"/>
              </a:spcBef>
            </a:pPr>
            <a:r>
              <a:rPr dirty="0" sz="1000" spc="-55">
                <a:latin typeface="Cambria Math"/>
                <a:cs typeface="Cambria Math"/>
              </a:rPr>
              <a:t>2.5(0.8)</a:t>
            </a:r>
            <a:r>
              <a:rPr dirty="0" baseline="2777" sz="1500" spc="-82">
                <a:latin typeface="Cambria Math"/>
                <a:cs typeface="Cambria Math"/>
              </a:rPr>
              <a:t>(</a:t>
            </a:r>
            <a:r>
              <a:rPr dirty="0" sz="1000" spc="-55">
                <a:latin typeface="Cambria Math"/>
                <a:cs typeface="Cambria Math"/>
              </a:rPr>
              <a:t>9.317𝑠𝑠𝑠𝑠</a:t>
            </a:r>
            <a:r>
              <a:rPr dirty="0" baseline="2777" sz="1500" spc="-82">
                <a:latin typeface="Cambria Math"/>
                <a:cs typeface="Cambria Math"/>
              </a:rPr>
              <a:t>)</a:t>
            </a:r>
            <a:endParaRPr baseline="2777" sz="1500">
              <a:latin typeface="Cambria Math"/>
              <a:cs typeface="Cambria Math"/>
            </a:endParaRPr>
          </a:p>
        </p:txBody>
      </p:sp>
      <p:sp>
        <p:nvSpPr>
          <p:cNvPr id="14" name="object 14"/>
          <p:cNvSpPr/>
          <p:nvPr/>
        </p:nvSpPr>
        <p:spPr>
          <a:xfrm>
            <a:off x="2909316" y="1901189"/>
            <a:ext cx="2397760" cy="0"/>
          </a:xfrm>
          <a:custGeom>
            <a:avLst/>
            <a:gdLst/>
            <a:ahLst/>
            <a:cxnLst/>
            <a:rect l="l" t="t" r="r" b="b"/>
            <a:pathLst>
              <a:path w="2397760" h="0">
                <a:moveTo>
                  <a:pt x="0" y="0"/>
                </a:moveTo>
                <a:lnTo>
                  <a:pt x="2397264" y="0"/>
                </a:lnTo>
              </a:path>
            </a:pathLst>
          </a:custGeom>
          <a:ln w="7620">
            <a:solidFill>
              <a:srgbClr val="000000"/>
            </a:solidFill>
          </a:ln>
        </p:spPr>
        <p:txBody>
          <a:bodyPr wrap="square" lIns="0" tIns="0" rIns="0" bIns="0" rtlCol="0"/>
          <a:lstStyle/>
          <a:p/>
        </p:txBody>
      </p:sp>
      <p:sp>
        <p:nvSpPr>
          <p:cNvPr id="15" name="object 15"/>
          <p:cNvSpPr/>
          <p:nvPr/>
        </p:nvSpPr>
        <p:spPr>
          <a:xfrm>
            <a:off x="2167127" y="1672589"/>
            <a:ext cx="3139440" cy="0"/>
          </a:xfrm>
          <a:custGeom>
            <a:avLst/>
            <a:gdLst/>
            <a:ahLst/>
            <a:cxnLst/>
            <a:rect l="l" t="t" r="r" b="b"/>
            <a:pathLst>
              <a:path w="3139440" h="0">
                <a:moveTo>
                  <a:pt x="0" y="0"/>
                </a:moveTo>
                <a:lnTo>
                  <a:pt x="3139440" y="0"/>
                </a:lnTo>
              </a:path>
            </a:pathLst>
          </a:custGeom>
          <a:ln w="7620">
            <a:solidFill>
              <a:srgbClr val="000000"/>
            </a:solidFill>
          </a:ln>
        </p:spPr>
        <p:txBody>
          <a:bodyPr wrap="square" lIns="0" tIns="0" rIns="0" bIns="0" rtlCol="0"/>
          <a:lstStyle/>
          <a:p/>
        </p:txBody>
      </p:sp>
      <p:sp>
        <p:nvSpPr>
          <p:cNvPr id="16" name="object 16"/>
          <p:cNvSpPr txBox="1"/>
          <p:nvPr/>
        </p:nvSpPr>
        <p:spPr>
          <a:xfrm>
            <a:off x="5328920" y="1797812"/>
            <a:ext cx="138239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0.46024 </a:t>
            </a:r>
            <a:r>
              <a:rPr dirty="0" sz="1000" spc="-355">
                <a:latin typeface="Cambria Math"/>
                <a:cs typeface="Cambria Math"/>
              </a:rPr>
              <a:t>𝐴𝐴𝐴𝐴𝑑𝑑</a:t>
            </a:r>
            <a:r>
              <a:rPr dirty="0" sz="1000" spc="85">
                <a:latin typeface="Cambria Math"/>
                <a:cs typeface="Cambria Math"/>
              </a:rPr>
              <a:t> </a:t>
            </a:r>
            <a:r>
              <a:rPr dirty="0" sz="1000" spc="-5">
                <a:latin typeface="Cambria Math"/>
                <a:cs typeface="Cambria Math"/>
              </a:rPr>
              <a:t>∴ 0.4</a:t>
            </a:r>
            <a:r>
              <a:rPr dirty="0" sz="1000" spc="110">
                <a:latin typeface="Cambria Math"/>
                <a:cs typeface="Cambria Math"/>
              </a:rPr>
              <a:t> </a:t>
            </a:r>
            <a:r>
              <a:rPr dirty="0" sz="1000" spc="-355">
                <a:latin typeface="Cambria Math"/>
                <a:cs typeface="Cambria Math"/>
              </a:rPr>
              <a:t>𝐴𝐴𝐴𝐴𝑑𝑑</a:t>
            </a:r>
            <a:endParaRPr sz="1000">
              <a:latin typeface="Cambria Math"/>
              <a:cs typeface="Cambria Math"/>
            </a:endParaRPr>
          </a:p>
        </p:txBody>
      </p:sp>
      <p:sp>
        <p:nvSpPr>
          <p:cNvPr id="17" name="object 17"/>
          <p:cNvSpPr txBox="1"/>
          <p:nvPr/>
        </p:nvSpPr>
        <p:spPr>
          <a:xfrm>
            <a:off x="2422651" y="2302255"/>
            <a:ext cx="78740" cy="132080"/>
          </a:xfrm>
          <a:prstGeom prst="rect">
            <a:avLst/>
          </a:prstGeom>
        </p:spPr>
        <p:txBody>
          <a:bodyPr wrap="square" lIns="0" tIns="12065" rIns="0" bIns="0" rtlCol="0" vert="horz">
            <a:spAutoFit/>
          </a:bodyPr>
          <a:lstStyle/>
          <a:p>
            <a:pPr marL="12700">
              <a:lnSpc>
                <a:spcPct val="100000"/>
              </a:lnSpc>
              <a:spcBef>
                <a:spcPts val="95"/>
              </a:spcBef>
            </a:pPr>
            <a:r>
              <a:rPr dirty="0" sz="700" spc="-280">
                <a:latin typeface="Cambria Math"/>
                <a:cs typeface="Cambria Math"/>
              </a:rPr>
              <a:t>𝑒𝑒</a:t>
            </a:r>
            <a:endParaRPr sz="700">
              <a:latin typeface="Cambria Math"/>
              <a:cs typeface="Cambria Math"/>
            </a:endParaRPr>
          </a:p>
        </p:txBody>
      </p:sp>
      <p:sp>
        <p:nvSpPr>
          <p:cNvPr id="18" name="object 18"/>
          <p:cNvSpPr txBox="1"/>
          <p:nvPr/>
        </p:nvSpPr>
        <p:spPr>
          <a:xfrm>
            <a:off x="2287040" y="2238257"/>
            <a:ext cx="353060" cy="177800"/>
          </a:xfrm>
          <a:prstGeom prst="rect">
            <a:avLst/>
          </a:prstGeom>
        </p:spPr>
        <p:txBody>
          <a:bodyPr wrap="square" lIns="0" tIns="12065" rIns="0" bIns="0" rtlCol="0" vert="horz">
            <a:spAutoFit/>
          </a:bodyPr>
          <a:lstStyle/>
          <a:p>
            <a:pPr marL="12700">
              <a:lnSpc>
                <a:spcPct val="100000"/>
              </a:lnSpc>
              <a:spcBef>
                <a:spcPts val="95"/>
              </a:spcBef>
            </a:pPr>
            <a:r>
              <a:rPr dirty="0" sz="1000" spc="-305">
                <a:latin typeface="Cambria Math"/>
                <a:cs typeface="Cambria Math"/>
              </a:rPr>
              <a:t>𝐹𝐹𝑆𝑆</a:t>
            </a:r>
            <a:r>
              <a:rPr dirty="0" sz="1000" spc="36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19" name="object 19"/>
          <p:cNvSpPr txBox="1"/>
          <p:nvPr/>
        </p:nvSpPr>
        <p:spPr>
          <a:xfrm>
            <a:off x="3639287" y="2140722"/>
            <a:ext cx="857885" cy="177800"/>
          </a:xfrm>
          <a:prstGeom prst="rect">
            <a:avLst/>
          </a:prstGeom>
        </p:spPr>
        <p:txBody>
          <a:bodyPr wrap="square" lIns="0" tIns="12065" rIns="0" bIns="0" rtlCol="0" vert="horz">
            <a:spAutoFit/>
          </a:bodyPr>
          <a:lstStyle/>
          <a:p>
            <a:pPr marL="38100">
              <a:lnSpc>
                <a:spcPct val="100000"/>
              </a:lnSpc>
              <a:spcBef>
                <a:spcPts val="95"/>
              </a:spcBef>
            </a:pPr>
            <a:r>
              <a:rPr dirty="0" sz="1000" spc="-285">
                <a:latin typeface="Cambria Math"/>
                <a:cs typeface="Cambria Math"/>
              </a:rPr>
              <a:t>𝐾𝐾</a:t>
            </a:r>
            <a:r>
              <a:rPr dirty="0" baseline="-15873" sz="1050" spc="-427">
                <a:latin typeface="Cambria Math"/>
                <a:cs typeface="Cambria Math"/>
              </a:rPr>
              <a:t>𝜃𝜃</a:t>
            </a:r>
            <a:r>
              <a:rPr dirty="0" baseline="-15873" sz="1050" spc="-150">
                <a:latin typeface="Cambria Math"/>
                <a:cs typeface="Cambria Math"/>
              </a:rPr>
              <a:t> </a:t>
            </a:r>
            <a:r>
              <a:rPr dirty="0" sz="1000" spc="-114">
                <a:latin typeface="Cambria Math"/>
                <a:cs typeface="Cambria Math"/>
              </a:rPr>
              <a:t>(𝜃𝜃′</a:t>
            </a:r>
            <a:r>
              <a:rPr dirty="0" baseline="-15873" sz="1050" spc="-172">
                <a:latin typeface="Cambria Math"/>
                <a:cs typeface="Cambria Math"/>
              </a:rPr>
              <a:t>𝑐𝑐𝑠𝑠𝑥𝑥 </a:t>
            </a:r>
            <a:r>
              <a:rPr dirty="0" sz="1000" spc="-5">
                <a:latin typeface="Cambria Math"/>
                <a:cs typeface="Cambria Math"/>
              </a:rPr>
              <a:t>−</a:t>
            </a:r>
            <a:r>
              <a:rPr dirty="0" sz="1000" spc="-15">
                <a:latin typeface="Cambria Math"/>
                <a:cs typeface="Cambria Math"/>
              </a:rPr>
              <a:t> </a:t>
            </a:r>
            <a:r>
              <a:rPr dirty="0" sz="1000" spc="-195">
                <a:latin typeface="Cambria Math"/>
                <a:cs typeface="Cambria Math"/>
              </a:rPr>
              <a:t>𝛼𝛼)</a:t>
            </a:r>
            <a:endParaRPr sz="1000">
              <a:latin typeface="Cambria Math"/>
              <a:cs typeface="Cambria Math"/>
            </a:endParaRPr>
          </a:p>
        </p:txBody>
      </p:sp>
      <p:sp>
        <p:nvSpPr>
          <p:cNvPr id="20" name="object 20"/>
          <p:cNvSpPr txBox="1"/>
          <p:nvPr/>
        </p:nvSpPr>
        <p:spPr>
          <a:xfrm>
            <a:off x="3003295" y="2387600"/>
            <a:ext cx="8382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𝑔𝑔</a:t>
            </a:r>
            <a:endParaRPr sz="700">
              <a:latin typeface="Cambria Math"/>
              <a:cs typeface="Cambria Math"/>
            </a:endParaRPr>
          </a:p>
        </p:txBody>
      </p:sp>
      <p:sp>
        <p:nvSpPr>
          <p:cNvPr id="21" name="object 21"/>
          <p:cNvSpPr txBox="1"/>
          <p:nvPr/>
        </p:nvSpPr>
        <p:spPr>
          <a:xfrm>
            <a:off x="2651337" y="2323619"/>
            <a:ext cx="974090"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330">
                <a:latin typeface="Cambria Math"/>
                <a:cs typeface="Cambria Math"/>
              </a:rPr>
              <a:t>(</a:t>
            </a:r>
            <a:r>
              <a:rPr dirty="0" sz="1000" spc="-220">
                <a:latin typeface="Cambria Math"/>
                <a:cs typeface="Cambria Math"/>
              </a:rPr>
              <a:t>𝐼𝐼𝑀𝑀</a:t>
            </a:r>
            <a:r>
              <a:rPr dirty="0" baseline="2777" sz="1500" spc="-330">
                <a:latin typeface="Cambria Math"/>
                <a:cs typeface="Cambria Math"/>
              </a:rPr>
              <a:t>)</a:t>
            </a:r>
            <a:r>
              <a:rPr dirty="0" sz="1000" spc="-220">
                <a:latin typeface="Cambria Math"/>
                <a:cs typeface="Cambria Math"/>
              </a:rPr>
              <a:t>𝐻𝐻</a:t>
            </a:r>
            <a:r>
              <a:rPr dirty="0" baseline="2777" sz="1500" spc="-284">
                <a:latin typeface="Cambria Math"/>
                <a:cs typeface="Cambria Math"/>
              </a:rPr>
              <a:t>[</a:t>
            </a:r>
            <a:r>
              <a:rPr dirty="0" sz="1000" spc="-190">
                <a:latin typeface="Cambria Math"/>
                <a:cs typeface="Cambria Math"/>
              </a:rPr>
              <a:t>(𝐼𝐼𝑀𝑀)𝑧𝑧</a:t>
            </a:r>
            <a:r>
              <a:rPr dirty="0" sz="1000" spc="-175">
                <a:latin typeface="Cambria Math"/>
                <a:cs typeface="Cambria Math"/>
              </a:rPr>
              <a:t> </a:t>
            </a:r>
            <a:r>
              <a:rPr dirty="0" sz="1000" spc="-190">
                <a:latin typeface="Cambria Math"/>
                <a:cs typeface="Cambria Math"/>
              </a:rPr>
              <a:t>𝜃𝜃′</a:t>
            </a:r>
            <a:endParaRPr sz="1000">
              <a:latin typeface="Cambria Math"/>
              <a:cs typeface="Cambria Math"/>
            </a:endParaRPr>
          </a:p>
        </p:txBody>
      </p:sp>
      <p:sp>
        <p:nvSpPr>
          <p:cNvPr id="22" name="object 22"/>
          <p:cNvSpPr txBox="1"/>
          <p:nvPr/>
        </p:nvSpPr>
        <p:spPr>
          <a:xfrm>
            <a:off x="3436111" y="2387600"/>
            <a:ext cx="1996439" cy="132080"/>
          </a:xfrm>
          <a:prstGeom prst="rect">
            <a:avLst/>
          </a:prstGeom>
        </p:spPr>
        <p:txBody>
          <a:bodyPr wrap="square" lIns="0" tIns="12065" rIns="0" bIns="0" rtlCol="0" vert="horz">
            <a:spAutoFit/>
          </a:bodyPr>
          <a:lstStyle/>
          <a:p>
            <a:pPr marL="12700">
              <a:lnSpc>
                <a:spcPct val="100000"/>
              </a:lnSpc>
              <a:spcBef>
                <a:spcPts val="95"/>
              </a:spcBef>
              <a:tabLst>
                <a:tab pos="918844" algn="l"/>
                <a:tab pos="1382395" algn="l"/>
                <a:tab pos="1952625" algn="l"/>
              </a:tabLst>
            </a:pPr>
            <a:r>
              <a:rPr dirty="0" sz="700" spc="-365">
                <a:latin typeface="Cambria Math"/>
                <a:cs typeface="Cambria Math"/>
              </a:rPr>
              <a:t>𝑔𝑔</a:t>
            </a:r>
            <a:r>
              <a:rPr dirty="0" sz="700" spc="-365">
                <a:latin typeface="Cambria Math"/>
                <a:cs typeface="Cambria Math"/>
              </a:rPr>
              <a:t>     </a:t>
            </a:r>
            <a:r>
              <a:rPr dirty="0" sz="700" spc="-55">
                <a:latin typeface="Cambria Math"/>
                <a:cs typeface="Cambria Math"/>
              </a:rPr>
              <a:t> </a:t>
            </a:r>
            <a:r>
              <a:rPr dirty="0" sz="700" spc="-120">
                <a:latin typeface="Cambria Math"/>
                <a:cs typeface="Cambria Math"/>
              </a:rPr>
              <a:t>𝑐𝑐𝑠</a:t>
            </a:r>
            <a:r>
              <a:rPr dirty="0" sz="700" spc="-110">
                <a:latin typeface="Cambria Math"/>
                <a:cs typeface="Cambria Math"/>
              </a:rPr>
              <a:t>𝑠</a:t>
            </a:r>
            <a:r>
              <a:rPr dirty="0" sz="700" spc="-315">
                <a:latin typeface="Cambria Math"/>
                <a:cs typeface="Cambria Math"/>
              </a:rPr>
              <a:t>𝑥𝑥</a:t>
            </a:r>
            <a:r>
              <a:rPr dirty="0" sz="700">
                <a:latin typeface="Cambria Math"/>
                <a:cs typeface="Cambria Math"/>
              </a:rPr>
              <a:t>	</a:t>
            </a:r>
            <a:r>
              <a:rPr dirty="0" sz="700" spc="-120">
                <a:latin typeface="Cambria Math"/>
                <a:cs typeface="Cambria Math"/>
              </a:rPr>
              <a:t>𝑐𝑐𝑠</a:t>
            </a:r>
            <a:r>
              <a:rPr dirty="0" sz="700" spc="-110">
                <a:latin typeface="Cambria Math"/>
                <a:cs typeface="Cambria Math"/>
              </a:rPr>
              <a:t>𝑠</a:t>
            </a:r>
            <a:r>
              <a:rPr dirty="0" sz="700" spc="-315">
                <a:latin typeface="Cambria Math"/>
                <a:cs typeface="Cambria Math"/>
              </a:rPr>
              <a:t>𝑥𝑥</a:t>
            </a:r>
            <a:r>
              <a:rPr dirty="0" sz="700">
                <a:latin typeface="Cambria Math"/>
                <a:cs typeface="Cambria Math"/>
              </a:rPr>
              <a:t>	</a:t>
            </a:r>
            <a:r>
              <a:rPr dirty="0" sz="700" spc="-400">
                <a:latin typeface="Cambria Math"/>
                <a:cs typeface="Cambria Math"/>
              </a:rPr>
              <a:t>𝑔𝑔</a:t>
            </a:r>
            <a:r>
              <a:rPr dirty="0" sz="700">
                <a:latin typeface="Cambria Math"/>
                <a:cs typeface="Cambria Math"/>
              </a:rPr>
              <a:t>     </a:t>
            </a:r>
            <a:r>
              <a:rPr dirty="0" sz="700" spc="-35">
                <a:latin typeface="Cambria Math"/>
                <a:cs typeface="Cambria Math"/>
              </a:rPr>
              <a:t> </a:t>
            </a:r>
            <a:r>
              <a:rPr dirty="0" sz="700" spc="-195">
                <a:latin typeface="Cambria Math"/>
                <a:cs typeface="Cambria Math"/>
              </a:rPr>
              <a:t>𝑐𝑐𝑠𝑠𝑥</a:t>
            </a:r>
            <a:r>
              <a:rPr dirty="0" sz="700" spc="-190">
                <a:latin typeface="Cambria Math"/>
                <a:cs typeface="Cambria Math"/>
              </a:rPr>
              <a:t>𝑥</a:t>
            </a:r>
            <a:r>
              <a:rPr dirty="0" sz="700">
                <a:latin typeface="Cambria Math"/>
                <a:cs typeface="Cambria Math"/>
              </a:rPr>
              <a:t>	</a:t>
            </a:r>
            <a:r>
              <a:rPr dirty="0" sz="700" spc="-505">
                <a:latin typeface="Cambria Math"/>
                <a:cs typeface="Cambria Math"/>
              </a:rPr>
              <a:t>𝑔𝑔</a:t>
            </a:r>
            <a:endParaRPr sz="700">
              <a:latin typeface="Cambria Math"/>
              <a:cs typeface="Cambria Math"/>
            </a:endParaRPr>
          </a:p>
        </p:txBody>
      </p:sp>
      <p:sp>
        <p:nvSpPr>
          <p:cNvPr id="23" name="object 23"/>
          <p:cNvSpPr txBox="1"/>
          <p:nvPr/>
        </p:nvSpPr>
        <p:spPr>
          <a:xfrm>
            <a:off x="3798823" y="2323573"/>
            <a:ext cx="1687195" cy="177800"/>
          </a:xfrm>
          <a:prstGeom prst="rect">
            <a:avLst/>
          </a:prstGeom>
        </p:spPr>
        <p:txBody>
          <a:bodyPr wrap="square" lIns="0" tIns="12065" rIns="0" bIns="0" rtlCol="0" vert="horz">
            <a:spAutoFit/>
          </a:bodyPr>
          <a:lstStyle/>
          <a:p>
            <a:pPr marL="12700">
              <a:lnSpc>
                <a:spcPct val="100000"/>
              </a:lnSpc>
              <a:spcBef>
                <a:spcPts val="95"/>
              </a:spcBef>
              <a:tabLst>
                <a:tab pos="756285" algn="l"/>
                <a:tab pos="1406525" algn="l"/>
              </a:tabLst>
            </a:pPr>
            <a:r>
              <a:rPr dirty="0" baseline="2777" sz="1500" spc="-7">
                <a:latin typeface="Cambria Math"/>
                <a:cs typeface="Cambria Math"/>
              </a:rPr>
              <a:t>(</a:t>
            </a:r>
            <a:r>
              <a:rPr dirty="0" sz="1000" spc="-5">
                <a:latin typeface="Cambria Math"/>
                <a:cs typeface="Cambria Math"/>
              </a:rPr>
              <a:t>1</a:t>
            </a:r>
            <a:r>
              <a:rPr dirty="0" sz="1000" spc="10">
                <a:latin typeface="Cambria Math"/>
                <a:cs typeface="Cambria Math"/>
              </a:rPr>
              <a:t> </a:t>
            </a:r>
            <a:r>
              <a:rPr dirty="0" sz="1000" spc="-5">
                <a:latin typeface="Cambria Math"/>
                <a:cs typeface="Cambria Math"/>
              </a:rPr>
              <a:t>+</a:t>
            </a:r>
            <a:r>
              <a:rPr dirty="0" sz="1000" spc="10">
                <a:latin typeface="Cambria Math"/>
                <a:cs typeface="Cambria Math"/>
              </a:rPr>
              <a:t> </a:t>
            </a:r>
            <a:r>
              <a:rPr dirty="0" sz="1000" spc="-100">
                <a:latin typeface="Cambria Math"/>
                <a:cs typeface="Cambria Math"/>
              </a:rPr>
              <a:t>2.5𝜃𝜃′	</a:t>
            </a:r>
            <a:r>
              <a:rPr dirty="0" baseline="2777" sz="1500" spc="-7">
                <a:latin typeface="Cambria Math"/>
                <a:cs typeface="Cambria Math"/>
              </a:rPr>
              <a:t>) </a:t>
            </a:r>
            <a:r>
              <a:rPr dirty="0" sz="1000" spc="-5">
                <a:latin typeface="Cambria Math"/>
                <a:cs typeface="Cambria Math"/>
              </a:rPr>
              <a:t>+</a:t>
            </a:r>
            <a:r>
              <a:rPr dirty="0" sz="1000" spc="15">
                <a:latin typeface="Cambria Math"/>
                <a:cs typeface="Cambria Math"/>
              </a:rPr>
              <a:t> </a:t>
            </a:r>
            <a:r>
              <a:rPr dirty="0" sz="1000" spc="-305">
                <a:latin typeface="Cambria Math"/>
                <a:cs typeface="Cambria Math"/>
              </a:rPr>
              <a:t>𝑑𝑑</a:t>
            </a:r>
            <a:r>
              <a:rPr dirty="0" sz="1000" spc="135">
                <a:latin typeface="Cambria Math"/>
                <a:cs typeface="Cambria Math"/>
              </a:rPr>
              <a:t> </a:t>
            </a:r>
            <a:r>
              <a:rPr dirty="0" sz="1000" spc="-190">
                <a:latin typeface="Cambria Math"/>
                <a:cs typeface="Cambria Math"/>
              </a:rPr>
              <a:t>𝜃𝜃′	</a:t>
            </a:r>
            <a:r>
              <a:rPr dirty="0" sz="1000" spc="-5">
                <a:latin typeface="Cambria Math"/>
                <a:cs typeface="Cambria Math"/>
              </a:rPr>
              <a:t>+</a:t>
            </a:r>
            <a:r>
              <a:rPr dirty="0" sz="1000" spc="-25">
                <a:latin typeface="Cambria Math"/>
                <a:cs typeface="Cambria Math"/>
              </a:rPr>
              <a:t> </a:t>
            </a:r>
            <a:r>
              <a:rPr dirty="0" sz="1000" spc="-390">
                <a:latin typeface="Cambria Math"/>
                <a:cs typeface="Cambria Math"/>
              </a:rPr>
              <a:t>𝐴𝐴</a:t>
            </a:r>
            <a:r>
              <a:rPr dirty="0" sz="1000" spc="25">
                <a:latin typeface="Cambria Math"/>
                <a:cs typeface="Cambria Math"/>
              </a:rPr>
              <a:t> </a:t>
            </a:r>
            <a:r>
              <a:rPr dirty="0" baseline="2777" sz="1500" spc="-7">
                <a:latin typeface="Cambria Math"/>
                <a:cs typeface="Cambria Math"/>
              </a:rPr>
              <a:t>]</a:t>
            </a:r>
            <a:endParaRPr baseline="2777" sz="1500">
              <a:latin typeface="Cambria Math"/>
              <a:cs typeface="Cambria Math"/>
            </a:endParaRPr>
          </a:p>
        </p:txBody>
      </p:sp>
      <p:sp>
        <p:nvSpPr>
          <p:cNvPr id="24" name="object 24"/>
          <p:cNvSpPr/>
          <p:nvPr/>
        </p:nvSpPr>
        <p:spPr>
          <a:xfrm>
            <a:off x="2663951" y="2341626"/>
            <a:ext cx="2809240" cy="0"/>
          </a:xfrm>
          <a:custGeom>
            <a:avLst/>
            <a:gdLst/>
            <a:ahLst/>
            <a:cxnLst/>
            <a:rect l="l" t="t" r="r" b="b"/>
            <a:pathLst>
              <a:path w="2809240" h="0">
                <a:moveTo>
                  <a:pt x="0" y="0"/>
                </a:moveTo>
                <a:lnTo>
                  <a:pt x="2808731" y="0"/>
                </a:lnTo>
              </a:path>
            </a:pathLst>
          </a:custGeom>
          <a:ln w="7620">
            <a:solidFill>
              <a:srgbClr val="000000"/>
            </a:solidFill>
          </a:ln>
        </p:spPr>
        <p:txBody>
          <a:bodyPr wrap="square" lIns="0" tIns="0" rIns="0" bIns="0" rtlCol="0"/>
          <a:lstStyle/>
          <a:p/>
        </p:txBody>
      </p:sp>
      <p:sp>
        <p:nvSpPr>
          <p:cNvPr id="25" name="object 25"/>
          <p:cNvSpPr txBox="1"/>
          <p:nvPr/>
        </p:nvSpPr>
        <p:spPr>
          <a:xfrm>
            <a:off x="3504686" y="2712239"/>
            <a:ext cx="184150" cy="132080"/>
          </a:xfrm>
          <a:prstGeom prst="rect">
            <a:avLst/>
          </a:prstGeom>
        </p:spPr>
        <p:txBody>
          <a:bodyPr wrap="square" lIns="0" tIns="12065" rIns="0" bIns="0" rtlCol="0" vert="horz">
            <a:spAutoFit/>
          </a:bodyPr>
          <a:lstStyle/>
          <a:p>
            <a:pPr marL="12700">
              <a:lnSpc>
                <a:spcPct val="100000"/>
              </a:lnSpc>
              <a:spcBef>
                <a:spcPts val="95"/>
              </a:spcBef>
            </a:pPr>
            <a:r>
              <a:rPr dirty="0" sz="700" spc="-400">
                <a:latin typeface="Cambria Math"/>
                <a:cs typeface="Cambria Math"/>
              </a:rPr>
              <a:t>𝑔𝑔</a:t>
            </a:r>
            <a:r>
              <a:rPr dirty="0" sz="700" spc="-300">
                <a:latin typeface="Cambria Math"/>
                <a:cs typeface="Cambria Math"/>
              </a:rPr>
              <a:t>𝑠𝑠𝑔𝑔</a:t>
            </a:r>
            <a:endParaRPr sz="700">
              <a:latin typeface="Cambria Math"/>
              <a:cs typeface="Cambria Math"/>
            </a:endParaRPr>
          </a:p>
        </p:txBody>
      </p:sp>
      <p:sp>
        <p:nvSpPr>
          <p:cNvPr id="26" name="object 26"/>
          <p:cNvSpPr txBox="1"/>
          <p:nvPr/>
        </p:nvSpPr>
        <p:spPr>
          <a:xfrm>
            <a:off x="4384078" y="2692397"/>
            <a:ext cx="146050" cy="177800"/>
          </a:xfrm>
          <a:prstGeom prst="rect">
            <a:avLst/>
          </a:prstGeom>
        </p:spPr>
        <p:txBody>
          <a:bodyPr wrap="square" lIns="0" tIns="12065" rIns="0" bIns="0" rtlCol="0" vert="horz">
            <a:spAutoFit/>
          </a:bodyPr>
          <a:lstStyle/>
          <a:p>
            <a:pPr marL="12700">
              <a:lnSpc>
                <a:spcPct val="100000"/>
              </a:lnSpc>
              <a:spcBef>
                <a:spcPts val="95"/>
              </a:spcBef>
            </a:pPr>
            <a:r>
              <a:rPr dirty="0" sz="1000" spc="-575">
                <a:latin typeface="Cambria Math"/>
                <a:cs typeface="Cambria Math"/>
              </a:rPr>
              <a:t>𝑓𝑓𝑓𝑓</a:t>
            </a:r>
            <a:endParaRPr sz="1000">
              <a:latin typeface="Cambria Math"/>
              <a:cs typeface="Cambria Math"/>
            </a:endParaRPr>
          </a:p>
        </p:txBody>
      </p:sp>
      <p:sp>
        <p:nvSpPr>
          <p:cNvPr id="27" name="object 27"/>
          <p:cNvSpPr txBox="1"/>
          <p:nvPr/>
        </p:nvSpPr>
        <p:spPr>
          <a:xfrm>
            <a:off x="3041864" y="2628356"/>
            <a:ext cx="1579245" cy="177800"/>
          </a:xfrm>
          <a:prstGeom prst="rect">
            <a:avLst/>
          </a:prstGeom>
        </p:spPr>
        <p:txBody>
          <a:bodyPr wrap="square" lIns="0" tIns="12065" rIns="0" bIns="0" rtlCol="0" vert="horz">
            <a:spAutoFit/>
          </a:bodyPr>
          <a:lstStyle/>
          <a:p>
            <a:pPr marL="38100">
              <a:lnSpc>
                <a:spcPct val="100000"/>
              </a:lnSpc>
              <a:spcBef>
                <a:spcPts val="95"/>
              </a:spcBef>
            </a:pPr>
            <a:r>
              <a:rPr dirty="0" sz="1000" spc="-60">
                <a:latin typeface="Cambria Math"/>
                <a:cs typeface="Cambria Math"/>
              </a:rPr>
              <a:t>�40000 </a:t>
            </a:r>
            <a:r>
              <a:rPr dirty="0" u="sng" baseline="31746" sz="1050" spc="-112">
                <a:uFill>
                  <a:solidFill>
                    <a:srgbClr val="000000"/>
                  </a:solidFill>
                </a:uFill>
                <a:latin typeface="Cambria Math"/>
                <a:cs typeface="Cambria Math"/>
              </a:rPr>
              <a:t>𝑑𝑑∙𝑖𝑖</a:t>
            </a:r>
            <a:r>
              <a:rPr dirty="0" baseline="31746" sz="1050" spc="-112">
                <a:latin typeface="Cambria Math"/>
                <a:cs typeface="Cambria Math"/>
              </a:rPr>
              <a:t> </a:t>
            </a:r>
            <a:r>
              <a:rPr dirty="0" sz="1000" spc="-325">
                <a:latin typeface="Cambria Math"/>
                <a:cs typeface="Cambria Math"/>
              </a:rPr>
              <a:t>�</a:t>
            </a:r>
            <a:r>
              <a:rPr dirty="0" sz="1000" spc="-50">
                <a:latin typeface="Cambria Math"/>
                <a:cs typeface="Cambria Math"/>
              </a:rPr>
              <a:t> </a:t>
            </a:r>
            <a:r>
              <a:rPr dirty="0" sz="1000" spc="-70">
                <a:latin typeface="Cambria Math"/>
                <a:cs typeface="Cambria Math"/>
              </a:rPr>
              <a:t>�0.4 </a:t>
            </a:r>
            <a:r>
              <a:rPr dirty="0" sz="1000" spc="-5">
                <a:latin typeface="Cambria Math"/>
                <a:cs typeface="Cambria Math"/>
              </a:rPr>
              <a:t>− 0.02  </a:t>
            </a:r>
            <a:r>
              <a:rPr dirty="0" u="sng" baseline="33333" sz="1500" spc="-569">
                <a:uFill>
                  <a:solidFill>
                    <a:srgbClr val="000000"/>
                  </a:solidFill>
                </a:uFill>
                <a:latin typeface="Cambria Math"/>
                <a:cs typeface="Cambria Math"/>
              </a:rPr>
              <a:t>𝑓𝑓𝑓𝑓</a:t>
            </a:r>
            <a:r>
              <a:rPr dirty="0" sz="1000" spc="-380">
                <a:latin typeface="Cambria Math"/>
                <a:cs typeface="Cambria Math"/>
              </a:rPr>
              <a:t>�</a:t>
            </a:r>
            <a:endParaRPr sz="1000">
              <a:latin typeface="Cambria Math"/>
              <a:cs typeface="Cambria Math"/>
            </a:endParaRPr>
          </a:p>
        </p:txBody>
      </p:sp>
      <p:sp>
        <p:nvSpPr>
          <p:cNvPr id="28" name="object 28"/>
          <p:cNvSpPr/>
          <p:nvPr/>
        </p:nvSpPr>
        <p:spPr>
          <a:xfrm>
            <a:off x="1618488" y="2881122"/>
            <a:ext cx="4424680" cy="0"/>
          </a:xfrm>
          <a:custGeom>
            <a:avLst/>
            <a:gdLst/>
            <a:ahLst/>
            <a:cxnLst/>
            <a:rect l="l" t="t" r="r" b="b"/>
            <a:pathLst>
              <a:path w="4424680" h="0">
                <a:moveTo>
                  <a:pt x="0" y="0"/>
                </a:moveTo>
                <a:lnTo>
                  <a:pt x="4424172" y="0"/>
                </a:lnTo>
              </a:path>
            </a:pathLst>
          </a:custGeom>
          <a:ln w="7620">
            <a:solidFill>
              <a:srgbClr val="000000"/>
            </a:solidFill>
          </a:ln>
        </p:spPr>
        <p:txBody>
          <a:bodyPr wrap="square" lIns="0" tIns="0" rIns="0" bIns="0" rtlCol="0"/>
          <a:lstStyle/>
          <a:p/>
        </p:txBody>
      </p:sp>
      <p:sp>
        <p:nvSpPr>
          <p:cNvPr id="29" name="object 29"/>
          <p:cNvSpPr txBox="1"/>
          <p:nvPr/>
        </p:nvSpPr>
        <p:spPr>
          <a:xfrm>
            <a:off x="1205020" y="2789375"/>
            <a:ext cx="5362575" cy="501015"/>
          </a:xfrm>
          <a:prstGeom prst="rect">
            <a:avLst/>
          </a:prstGeom>
        </p:spPr>
        <p:txBody>
          <a:bodyPr wrap="square" lIns="0" tIns="97790" rIns="0" bIns="0" rtlCol="0" vert="horz">
            <a:spAutoFit/>
          </a:bodyPr>
          <a:lstStyle/>
          <a:p>
            <a:pPr algn="ctr">
              <a:lnSpc>
                <a:spcPct val="100000"/>
              </a:lnSpc>
              <a:spcBef>
                <a:spcPts val="770"/>
              </a:spcBef>
            </a:pPr>
            <a:r>
              <a:rPr dirty="0" baseline="41666" sz="1500" spc="-405">
                <a:latin typeface="Cambria Math"/>
                <a:cs typeface="Cambria Math"/>
              </a:rPr>
              <a:t>𝐹𝐹𝑆𝑆</a:t>
            </a:r>
            <a:r>
              <a:rPr dirty="0" baseline="43650" sz="1050" spc="-405">
                <a:latin typeface="Cambria Math"/>
                <a:cs typeface="Cambria Math"/>
              </a:rPr>
              <a:t>𝑒𝑒</a:t>
            </a:r>
            <a:r>
              <a:rPr dirty="0" baseline="43650" sz="1050" spc="322">
                <a:latin typeface="Cambria Math"/>
                <a:cs typeface="Cambria Math"/>
              </a:rPr>
              <a:t> </a:t>
            </a:r>
            <a:r>
              <a:rPr dirty="0" baseline="41666" sz="1500" spc="-7">
                <a:latin typeface="Cambria Math"/>
                <a:cs typeface="Cambria Math"/>
              </a:rPr>
              <a:t>= </a:t>
            </a:r>
            <a:r>
              <a:rPr dirty="0" baseline="2777" sz="1500" spc="-112">
                <a:latin typeface="Cambria Math"/>
                <a:cs typeface="Cambria Math"/>
              </a:rPr>
              <a:t>(</a:t>
            </a:r>
            <a:r>
              <a:rPr dirty="0" sz="1000" spc="-75">
                <a:latin typeface="Cambria Math"/>
                <a:cs typeface="Cambria Math"/>
              </a:rPr>
              <a:t>0.8</a:t>
            </a:r>
            <a:r>
              <a:rPr dirty="0" baseline="2777" sz="1500" spc="-112">
                <a:latin typeface="Cambria Math"/>
                <a:cs typeface="Cambria Math"/>
              </a:rPr>
              <a:t>)(</a:t>
            </a:r>
            <a:r>
              <a:rPr dirty="0" sz="1000" spc="-75">
                <a:latin typeface="Cambria Math"/>
                <a:cs typeface="Cambria Math"/>
              </a:rPr>
              <a:t>172.48𝑘𝑘𝑠𝑠𝑘𝑘</a:t>
            </a:r>
            <a:r>
              <a:rPr dirty="0" baseline="2777" sz="1500" spc="-112">
                <a:latin typeface="Cambria Math"/>
                <a:cs typeface="Cambria Math"/>
              </a:rPr>
              <a:t>)</a:t>
            </a:r>
            <a:r>
              <a:rPr dirty="0" sz="1000" spc="-75">
                <a:latin typeface="Cambria Math"/>
                <a:cs typeface="Cambria Math"/>
              </a:rPr>
              <a:t>[(0.8)</a:t>
            </a:r>
            <a:r>
              <a:rPr dirty="0" baseline="2777" sz="1500" spc="-112">
                <a:latin typeface="Cambria Math"/>
                <a:cs typeface="Cambria Math"/>
              </a:rPr>
              <a:t>(</a:t>
            </a:r>
            <a:r>
              <a:rPr dirty="0" sz="1000" spc="-75">
                <a:latin typeface="Cambria Math"/>
                <a:cs typeface="Cambria Math"/>
              </a:rPr>
              <a:t>9.317𝑠𝑠𝑠𝑠</a:t>
            </a:r>
            <a:r>
              <a:rPr dirty="0" baseline="2777" sz="1500" spc="-112">
                <a:latin typeface="Cambria Math"/>
                <a:cs typeface="Cambria Math"/>
              </a:rPr>
              <a:t>)(</a:t>
            </a:r>
            <a:r>
              <a:rPr dirty="0" sz="1000" spc="-75">
                <a:latin typeface="Cambria Math"/>
                <a:cs typeface="Cambria Math"/>
              </a:rPr>
              <a:t>0.4</a:t>
            </a:r>
            <a:r>
              <a:rPr dirty="0" baseline="2777" sz="1500" spc="-112">
                <a:latin typeface="Cambria Math"/>
                <a:cs typeface="Cambria Math"/>
              </a:rPr>
              <a:t>)</a:t>
            </a:r>
            <a:r>
              <a:rPr dirty="0" sz="1000" spc="-75">
                <a:latin typeface="Cambria Math"/>
                <a:cs typeface="Cambria Math"/>
              </a:rPr>
              <a:t>�1 </a:t>
            </a:r>
            <a:r>
              <a:rPr dirty="0" sz="1000" spc="-5">
                <a:latin typeface="Cambria Math"/>
                <a:cs typeface="Cambria Math"/>
              </a:rPr>
              <a:t>+ </a:t>
            </a:r>
            <a:r>
              <a:rPr dirty="0" sz="1000" spc="-40">
                <a:latin typeface="Cambria Math"/>
                <a:cs typeface="Cambria Math"/>
              </a:rPr>
              <a:t>2.5</a:t>
            </a:r>
            <a:r>
              <a:rPr dirty="0" baseline="2777" sz="1500" spc="-60">
                <a:latin typeface="Cambria Math"/>
                <a:cs typeface="Cambria Math"/>
              </a:rPr>
              <a:t>(</a:t>
            </a:r>
            <a:r>
              <a:rPr dirty="0" sz="1000" spc="-40">
                <a:latin typeface="Cambria Math"/>
                <a:cs typeface="Cambria Math"/>
              </a:rPr>
              <a:t>0.4</a:t>
            </a:r>
            <a:r>
              <a:rPr dirty="0" baseline="2777" sz="1500" spc="-60">
                <a:latin typeface="Cambria Math"/>
                <a:cs typeface="Cambria Math"/>
              </a:rPr>
              <a:t>)</a:t>
            </a:r>
            <a:r>
              <a:rPr dirty="0" sz="1000" spc="-40">
                <a:latin typeface="Cambria Math"/>
                <a:cs typeface="Cambria Math"/>
              </a:rPr>
              <a:t>� </a:t>
            </a:r>
            <a:r>
              <a:rPr dirty="0" sz="1000" spc="-5">
                <a:latin typeface="Cambria Math"/>
                <a:cs typeface="Cambria Math"/>
              </a:rPr>
              <a:t>+ </a:t>
            </a:r>
            <a:r>
              <a:rPr dirty="0" baseline="2777" sz="1500" spc="-89">
                <a:latin typeface="Cambria Math"/>
                <a:cs typeface="Cambria Math"/>
              </a:rPr>
              <a:t>(</a:t>
            </a:r>
            <a:r>
              <a:rPr dirty="0" sz="1000" spc="-60">
                <a:latin typeface="Cambria Math"/>
                <a:cs typeface="Cambria Math"/>
              </a:rPr>
              <a:t>86.295𝑠𝑠𝑠𝑠</a:t>
            </a:r>
            <a:r>
              <a:rPr dirty="0" baseline="2777" sz="1500" spc="-89">
                <a:latin typeface="Cambria Math"/>
                <a:cs typeface="Cambria Math"/>
              </a:rPr>
              <a:t>)(</a:t>
            </a:r>
            <a:r>
              <a:rPr dirty="0" sz="1000" spc="-60">
                <a:latin typeface="Cambria Math"/>
                <a:cs typeface="Cambria Math"/>
              </a:rPr>
              <a:t>0.4</a:t>
            </a:r>
            <a:r>
              <a:rPr dirty="0" baseline="2777" sz="1500" spc="-89">
                <a:latin typeface="Cambria Math"/>
                <a:cs typeface="Cambria Math"/>
              </a:rPr>
              <a:t>) </a:t>
            </a:r>
            <a:r>
              <a:rPr dirty="0" sz="1000" spc="-5">
                <a:latin typeface="Cambria Math"/>
                <a:cs typeface="Cambria Math"/>
              </a:rPr>
              <a:t>+ </a:t>
            </a:r>
            <a:r>
              <a:rPr dirty="0" sz="1000" spc="-110">
                <a:latin typeface="Cambria Math"/>
                <a:cs typeface="Cambria Math"/>
              </a:rPr>
              <a:t>1.732𝑠𝑠𝑠𝑠 </a:t>
            </a:r>
            <a:r>
              <a:rPr dirty="0" baseline="41666" sz="1500" spc="-7">
                <a:latin typeface="Cambria Math"/>
                <a:cs typeface="Cambria Math"/>
              </a:rPr>
              <a:t>=</a:t>
            </a:r>
            <a:r>
              <a:rPr dirty="0" baseline="41666" sz="1500" spc="202">
                <a:latin typeface="Cambria Math"/>
                <a:cs typeface="Cambria Math"/>
              </a:rPr>
              <a:t> </a:t>
            </a:r>
            <a:r>
              <a:rPr dirty="0" baseline="41666" sz="1500">
                <a:latin typeface="Cambria Math"/>
                <a:cs typeface="Cambria Math"/>
              </a:rPr>
              <a:t>2.617</a:t>
            </a:r>
            <a:endParaRPr baseline="41666" sz="1500">
              <a:latin typeface="Cambria Math"/>
              <a:cs typeface="Cambria Math"/>
            </a:endParaRPr>
          </a:p>
          <a:p>
            <a:pPr algn="ctr" marL="1270">
              <a:lnSpc>
                <a:spcPct val="100000"/>
              </a:lnSpc>
              <a:spcBef>
                <a:spcPts val="675"/>
              </a:spcBef>
            </a:pPr>
            <a:r>
              <a:rPr dirty="0" sz="1000" spc="-270">
                <a:latin typeface="Cambria Math"/>
                <a:cs typeface="Cambria Math"/>
              </a:rPr>
              <a:t>𝐹𝐹𝑆𝑆</a:t>
            </a:r>
            <a:r>
              <a:rPr dirty="0" baseline="-15873" sz="1050" spc="-405">
                <a:latin typeface="Cambria Math"/>
                <a:cs typeface="Cambria Math"/>
              </a:rPr>
              <a:t>𝑒𝑒</a:t>
            </a:r>
            <a:r>
              <a:rPr dirty="0" baseline="-15873" sz="1050" spc="284">
                <a:latin typeface="Cambria Math"/>
                <a:cs typeface="Cambria Math"/>
              </a:rPr>
              <a:t> </a:t>
            </a:r>
            <a:r>
              <a:rPr dirty="0" sz="1000" spc="-5">
                <a:latin typeface="Cambria Math"/>
                <a:cs typeface="Cambria Math"/>
              </a:rPr>
              <a:t>&gt;  1.5</a:t>
            </a:r>
            <a:r>
              <a:rPr dirty="0" sz="1000" spc="-114">
                <a:latin typeface="Cambria Math"/>
                <a:cs typeface="Cambria Math"/>
              </a:rPr>
              <a:t> </a:t>
            </a:r>
            <a:r>
              <a:rPr dirty="0" sz="1000" b="1">
                <a:latin typeface="Times New Roman"/>
                <a:cs typeface="Times New Roman"/>
              </a:rPr>
              <a:t>OK</a:t>
            </a:r>
            <a:endParaRPr sz="1000">
              <a:latin typeface="Times New Roman"/>
              <a:cs typeface="Times New Roman"/>
            </a:endParaRPr>
          </a:p>
        </p:txBody>
      </p:sp>
      <p:sp>
        <p:nvSpPr>
          <p:cNvPr id="30" name="object 30"/>
          <p:cNvSpPr txBox="1"/>
          <p:nvPr/>
        </p:nvSpPr>
        <p:spPr>
          <a:xfrm>
            <a:off x="673100" y="3646423"/>
            <a:ext cx="2691765" cy="193675"/>
          </a:xfrm>
          <a:prstGeom prst="rect">
            <a:avLst/>
          </a:prstGeom>
        </p:spPr>
        <p:txBody>
          <a:bodyPr wrap="square" lIns="0" tIns="13335" rIns="0" bIns="0" rtlCol="0" vert="horz">
            <a:spAutoFit/>
          </a:bodyPr>
          <a:lstStyle/>
          <a:p>
            <a:pPr marL="12700">
              <a:lnSpc>
                <a:spcPct val="100000"/>
              </a:lnSpc>
              <a:spcBef>
                <a:spcPts val="105"/>
              </a:spcBef>
            </a:pPr>
            <a:r>
              <a:rPr dirty="0" sz="1100">
                <a:latin typeface="Arial"/>
                <a:cs typeface="Arial"/>
              </a:rPr>
              <a:t>4.5.2.5.4 Factor </a:t>
            </a:r>
            <a:r>
              <a:rPr dirty="0" sz="1100" spc="-5">
                <a:latin typeface="Arial"/>
                <a:cs typeface="Arial"/>
              </a:rPr>
              <a:t>of Safety against</a:t>
            </a:r>
            <a:r>
              <a:rPr dirty="0" sz="1100" spc="70">
                <a:latin typeface="Arial"/>
                <a:cs typeface="Arial"/>
              </a:rPr>
              <a:t> </a:t>
            </a:r>
            <a:r>
              <a:rPr dirty="0" sz="1100" spc="-5">
                <a:latin typeface="Arial"/>
                <a:cs typeface="Arial"/>
              </a:rPr>
              <a:t>Rollover</a:t>
            </a:r>
            <a:endParaRPr sz="1100">
              <a:latin typeface="Arial"/>
              <a:cs typeface="Arial"/>
            </a:endParaRPr>
          </a:p>
        </p:txBody>
      </p:sp>
      <p:sp>
        <p:nvSpPr>
          <p:cNvPr id="31" name="object 31"/>
          <p:cNvSpPr txBox="1"/>
          <p:nvPr/>
        </p:nvSpPr>
        <p:spPr>
          <a:xfrm>
            <a:off x="3067304" y="4094479"/>
            <a:ext cx="125095" cy="132080"/>
          </a:xfrm>
          <a:prstGeom prst="rect">
            <a:avLst/>
          </a:prstGeom>
        </p:spPr>
        <p:txBody>
          <a:bodyPr wrap="square" lIns="0" tIns="12065" rIns="0" bIns="0" rtlCol="0" vert="horz">
            <a:spAutoFit/>
          </a:bodyPr>
          <a:lstStyle/>
          <a:p>
            <a:pPr marL="12700">
              <a:lnSpc>
                <a:spcPct val="100000"/>
              </a:lnSpc>
              <a:spcBef>
                <a:spcPts val="95"/>
              </a:spcBef>
            </a:pPr>
            <a:r>
              <a:rPr dirty="0" sz="700" spc="-385">
                <a:latin typeface="Cambria Math"/>
                <a:cs typeface="Cambria Math"/>
              </a:rPr>
              <a:t>𝑔𝑔𝑔𝑔</a:t>
            </a:r>
            <a:endParaRPr sz="700">
              <a:latin typeface="Cambria Math"/>
              <a:cs typeface="Cambria Math"/>
            </a:endParaRPr>
          </a:p>
        </p:txBody>
      </p:sp>
      <p:sp>
        <p:nvSpPr>
          <p:cNvPr id="32" name="object 32"/>
          <p:cNvSpPr txBox="1"/>
          <p:nvPr/>
        </p:nvSpPr>
        <p:spPr>
          <a:xfrm>
            <a:off x="3003295" y="4030472"/>
            <a:ext cx="327660" cy="177800"/>
          </a:xfrm>
          <a:prstGeom prst="rect">
            <a:avLst/>
          </a:prstGeom>
        </p:spPr>
        <p:txBody>
          <a:bodyPr wrap="square" lIns="0" tIns="12065" rIns="0" bIns="0" rtlCol="0" vert="horz">
            <a:spAutoFit/>
          </a:bodyPr>
          <a:lstStyle/>
          <a:p>
            <a:pPr marL="12700">
              <a:lnSpc>
                <a:spcPct val="100000"/>
              </a:lnSpc>
              <a:spcBef>
                <a:spcPts val="95"/>
              </a:spcBef>
              <a:tabLst>
                <a:tab pos="219710" algn="l"/>
              </a:tabLst>
            </a:pPr>
            <a:r>
              <a:rPr dirty="0" sz="1000" spc="-505">
                <a:latin typeface="Cambria Math"/>
                <a:cs typeface="Cambria Math"/>
              </a:rPr>
              <a:t>𝜃𝜃</a:t>
            </a:r>
            <a:r>
              <a:rPr dirty="0" sz="1000" spc="-50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33" name="object 33"/>
          <p:cNvSpPr txBox="1"/>
          <p:nvPr/>
        </p:nvSpPr>
        <p:spPr>
          <a:xfrm>
            <a:off x="3693667" y="3969511"/>
            <a:ext cx="8382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𝑔𝑔</a:t>
            </a:r>
            <a:endParaRPr sz="700">
              <a:latin typeface="Cambria Math"/>
              <a:cs typeface="Cambria Math"/>
            </a:endParaRPr>
          </a:p>
        </p:txBody>
      </p:sp>
      <p:sp>
        <p:nvSpPr>
          <p:cNvPr id="34" name="object 34"/>
          <p:cNvSpPr txBox="1"/>
          <p:nvPr/>
        </p:nvSpPr>
        <p:spPr>
          <a:xfrm>
            <a:off x="3841499" y="3830873"/>
            <a:ext cx="133350" cy="177800"/>
          </a:xfrm>
          <a:prstGeom prst="rect">
            <a:avLst/>
          </a:prstGeom>
        </p:spPr>
        <p:txBody>
          <a:bodyPr wrap="square" lIns="0" tIns="12065" rIns="0" bIns="0" rtlCol="0" vert="horz">
            <a:spAutoFit/>
          </a:bodyPr>
          <a:lstStyle/>
          <a:p>
            <a:pPr marL="12700">
              <a:lnSpc>
                <a:spcPct val="100000"/>
              </a:lnSpc>
              <a:spcBef>
                <a:spcPts val="95"/>
              </a:spcBef>
            </a:pPr>
            <a:r>
              <a:rPr dirty="0" sz="1000" spc="-475">
                <a:latin typeface="Cambria Math"/>
                <a:cs typeface="Cambria Math"/>
              </a:rPr>
              <a:t>𝐻𝐻</a:t>
            </a:r>
            <a:endParaRPr sz="1000">
              <a:latin typeface="Cambria Math"/>
              <a:cs typeface="Cambria Math"/>
            </a:endParaRPr>
          </a:p>
        </p:txBody>
      </p:sp>
      <p:sp>
        <p:nvSpPr>
          <p:cNvPr id="35" name="object 35"/>
          <p:cNvSpPr txBox="1"/>
          <p:nvPr/>
        </p:nvSpPr>
        <p:spPr>
          <a:xfrm>
            <a:off x="3934459" y="3894836"/>
            <a:ext cx="11430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𝑐𝑐𝑐𝑐</a:t>
            </a:r>
            <a:endParaRPr sz="700">
              <a:latin typeface="Cambria Math"/>
              <a:cs typeface="Cambria Math"/>
            </a:endParaRPr>
          </a:p>
        </p:txBody>
      </p:sp>
      <p:sp>
        <p:nvSpPr>
          <p:cNvPr id="36" name="object 36"/>
          <p:cNvSpPr txBox="1"/>
          <p:nvPr/>
        </p:nvSpPr>
        <p:spPr>
          <a:xfrm>
            <a:off x="3900932" y="3969511"/>
            <a:ext cx="95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endParaRPr sz="1000">
              <a:latin typeface="Cambria Math"/>
              <a:cs typeface="Cambria Math"/>
            </a:endParaRPr>
          </a:p>
        </p:txBody>
      </p:sp>
      <p:sp>
        <p:nvSpPr>
          <p:cNvPr id="37" name="object 37"/>
          <p:cNvSpPr/>
          <p:nvPr/>
        </p:nvSpPr>
        <p:spPr>
          <a:xfrm>
            <a:off x="3854196" y="4008882"/>
            <a:ext cx="190500" cy="0"/>
          </a:xfrm>
          <a:custGeom>
            <a:avLst/>
            <a:gdLst/>
            <a:ahLst/>
            <a:cxnLst/>
            <a:rect l="l" t="t" r="r" b="b"/>
            <a:pathLst>
              <a:path w="190500" h="0">
                <a:moveTo>
                  <a:pt x="0" y="0"/>
                </a:moveTo>
                <a:lnTo>
                  <a:pt x="190500" y="0"/>
                </a:lnTo>
              </a:path>
            </a:pathLst>
          </a:custGeom>
          <a:ln w="7620">
            <a:solidFill>
              <a:srgbClr val="000000"/>
            </a:solidFill>
          </a:ln>
        </p:spPr>
        <p:txBody>
          <a:bodyPr wrap="square" lIns="0" tIns="0" rIns="0" bIns="0" rtlCol="0"/>
          <a:lstStyle/>
          <a:p/>
        </p:txBody>
      </p:sp>
      <p:sp>
        <p:nvSpPr>
          <p:cNvPr id="38" name="object 38"/>
          <p:cNvSpPr txBox="1"/>
          <p:nvPr/>
        </p:nvSpPr>
        <p:spPr>
          <a:xfrm>
            <a:off x="4268215" y="3969511"/>
            <a:ext cx="118110" cy="132080"/>
          </a:xfrm>
          <a:prstGeom prst="rect">
            <a:avLst/>
          </a:prstGeom>
        </p:spPr>
        <p:txBody>
          <a:bodyPr wrap="square" lIns="0" tIns="12065" rIns="0" bIns="0" rtlCol="0" vert="horz">
            <a:spAutoFit/>
          </a:bodyPr>
          <a:lstStyle/>
          <a:p>
            <a:pPr marL="12700">
              <a:lnSpc>
                <a:spcPct val="100000"/>
              </a:lnSpc>
              <a:spcBef>
                <a:spcPts val="95"/>
              </a:spcBef>
            </a:pPr>
            <a:r>
              <a:rPr dirty="0" sz="700" spc="-365">
                <a:latin typeface="Cambria Math"/>
                <a:cs typeface="Cambria Math"/>
              </a:rPr>
              <a:t>𝑔𝑔𝑐𝑐</a:t>
            </a:r>
            <a:endParaRPr sz="700">
              <a:latin typeface="Cambria Math"/>
              <a:cs typeface="Cambria Math"/>
            </a:endParaRPr>
          </a:p>
        </p:txBody>
      </p:sp>
      <p:sp>
        <p:nvSpPr>
          <p:cNvPr id="39" name="object 39"/>
          <p:cNvSpPr txBox="1"/>
          <p:nvPr/>
        </p:nvSpPr>
        <p:spPr>
          <a:xfrm>
            <a:off x="3340087" y="3905498"/>
            <a:ext cx="1196975" cy="177800"/>
          </a:xfrm>
          <a:prstGeom prst="rect">
            <a:avLst/>
          </a:prstGeom>
        </p:spPr>
        <p:txBody>
          <a:bodyPr wrap="square" lIns="0" tIns="12065" rIns="0" bIns="0" rtlCol="0" vert="horz">
            <a:spAutoFit/>
          </a:bodyPr>
          <a:lstStyle/>
          <a:p>
            <a:pPr marL="12700">
              <a:lnSpc>
                <a:spcPct val="100000"/>
              </a:lnSpc>
              <a:spcBef>
                <a:spcPts val="95"/>
              </a:spcBef>
              <a:tabLst>
                <a:tab pos="733425" algn="l"/>
              </a:tabLst>
            </a:pPr>
            <a:r>
              <a:rPr dirty="0" baseline="2777" sz="1500" spc="-322">
                <a:latin typeface="Cambria Math"/>
                <a:cs typeface="Cambria Math"/>
              </a:rPr>
              <a:t>(</a:t>
            </a:r>
            <a:r>
              <a:rPr dirty="0" sz="1000" spc="-215">
                <a:latin typeface="Cambria Math"/>
                <a:cs typeface="Cambria Math"/>
              </a:rPr>
              <a:t>𝐼𝐼𝑀𝑀</a:t>
            </a:r>
            <a:r>
              <a:rPr dirty="0" baseline="2777" sz="1500" spc="-322">
                <a:latin typeface="Cambria Math"/>
                <a:cs typeface="Cambria Math"/>
              </a:rPr>
              <a:t>)</a:t>
            </a:r>
            <a:r>
              <a:rPr dirty="0" sz="1000" spc="-215">
                <a:latin typeface="Cambria Math"/>
                <a:cs typeface="Cambria Math"/>
              </a:rPr>
              <a:t>𝐻𝐻                                                                                </a:t>
            </a:r>
            <a:r>
              <a:rPr dirty="0" sz="1000" spc="-260">
                <a:latin typeface="Cambria Math"/>
                <a:cs typeface="Cambria Math"/>
              </a:rPr>
              <a:t>�	</a:t>
            </a:r>
            <a:r>
              <a:rPr dirty="0" sz="1000" spc="-5">
                <a:latin typeface="Cambria Math"/>
                <a:cs typeface="Cambria Math"/>
              </a:rPr>
              <a:t>− </a:t>
            </a:r>
            <a:r>
              <a:rPr dirty="0" sz="1000" spc="-370">
                <a:latin typeface="Cambria Math"/>
                <a:cs typeface="Cambria Math"/>
              </a:rPr>
              <a:t>𝐻𝐻 </a:t>
            </a:r>
            <a:r>
              <a:rPr dirty="0" sz="1000" spc="-204">
                <a:latin typeface="Cambria Math"/>
                <a:cs typeface="Cambria Math"/>
              </a:rPr>
              <a:t> </a:t>
            </a:r>
            <a:r>
              <a:rPr dirty="0" sz="1000" spc="-320">
                <a:latin typeface="Cambria Math"/>
                <a:cs typeface="Cambria Math"/>
              </a:rPr>
              <a:t>𝛼𝛼�</a:t>
            </a:r>
            <a:endParaRPr sz="1000">
              <a:latin typeface="Cambria Math"/>
              <a:cs typeface="Cambria Math"/>
            </a:endParaRPr>
          </a:p>
        </p:txBody>
      </p:sp>
      <p:sp>
        <p:nvSpPr>
          <p:cNvPr id="40" name="object 40"/>
          <p:cNvSpPr txBox="1"/>
          <p:nvPr/>
        </p:nvSpPr>
        <p:spPr>
          <a:xfrm>
            <a:off x="3829842" y="4115860"/>
            <a:ext cx="210185" cy="177800"/>
          </a:xfrm>
          <a:prstGeom prst="rect">
            <a:avLst/>
          </a:prstGeom>
        </p:spPr>
        <p:txBody>
          <a:bodyPr wrap="square" lIns="0" tIns="12065" rIns="0" bIns="0" rtlCol="0" vert="horz">
            <a:spAutoFit/>
          </a:bodyPr>
          <a:lstStyle/>
          <a:p>
            <a:pPr marL="38100">
              <a:lnSpc>
                <a:spcPct val="100000"/>
              </a:lnSpc>
              <a:spcBef>
                <a:spcPts val="95"/>
              </a:spcBef>
            </a:pPr>
            <a:r>
              <a:rPr dirty="0" sz="1000" spc="-285">
                <a:latin typeface="Cambria Math"/>
                <a:cs typeface="Cambria Math"/>
              </a:rPr>
              <a:t>𝐾𝐾</a:t>
            </a:r>
            <a:r>
              <a:rPr dirty="0" baseline="-15873" sz="1050" spc="-427">
                <a:latin typeface="Cambria Math"/>
                <a:cs typeface="Cambria Math"/>
              </a:rPr>
              <a:t>𝜃𝜃</a:t>
            </a:r>
            <a:endParaRPr baseline="-15873" sz="1050">
              <a:latin typeface="Cambria Math"/>
              <a:cs typeface="Cambria Math"/>
            </a:endParaRPr>
          </a:p>
        </p:txBody>
      </p:sp>
      <p:sp>
        <p:nvSpPr>
          <p:cNvPr id="41" name="object 41"/>
          <p:cNvSpPr/>
          <p:nvPr/>
        </p:nvSpPr>
        <p:spPr>
          <a:xfrm>
            <a:off x="3352800" y="4133850"/>
            <a:ext cx="1172210" cy="0"/>
          </a:xfrm>
          <a:custGeom>
            <a:avLst/>
            <a:gdLst/>
            <a:ahLst/>
            <a:cxnLst/>
            <a:rect l="l" t="t" r="r" b="b"/>
            <a:pathLst>
              <a:path w="1172210" h="0">
                <a:moveTo>
                  <a:pt x="0" y="0"/>
                </a:moveTo>
                <a:lnTo>
                  <a:pt x="1171968" y="0"/>
                </a:lnTo>
              </a:path>
            </a:pathLst>
          </a:custGeom>
          <a:ln w="7620">
            <a:solidFill>
              <a:srgbClr val="000000"/>
            </a:solidFill>
          </a:ln>
        </p:spPr>
        <p:txBody>
          <a:bodyPr wrap="square" lIns="0" tIns="0" rIns="0" bIns="0" rtlCol="0"/>
          <a:lstStyle/>
          <a:p/>
        </p:txBody>
      </p:sp>
      <p:sp>
        <p:nvSpPr>
          <p:cNvPr id="42" name="object 42"/>
          <p:cNvSpPr txBox="1"/>
          <p:nvPr/>
        </p:nvSpPr>
        <p:spPr>
          <a:xfrm>
            <a:off x="4539488" y="4030472"/>
            <a:ext cx="22479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60">
                <a:latin typeface="Cambria Math"/>
                <a:cs typeface="Cambria Math"/>
              </a:rPr>
              <a:t> </a:t>
            </a:r>
            <a:r>
              <a:rPr dirty="0" sz="1000" spc="-305">
                <a:latin typeface="Cambria Math"/>
                <a:cs typeface="Cambria Math"/>
              </a:rPr>
              <a:t>𝛼𝛼</a:t>
            </a:r>
            <a:endParaRPr sz="1000">
              <a:latin typeface="Cambria Math"/>
              <a:cs typeface="Cambria Math"/>
            </a:endParaRPr>
          </a:p>
        </p:txBody>
      </p:sp>
      <p:sp>
        <p:nvSpPr>
          <p:cNvPr id="43" name="object 43"/>
          <p:cNvSpPr txBox="1"/>
          <p:nvPr/>
        </p:nvSpPr>
        <p:spPr>
          <a:xfrm>
            <a:off x="1952372" y="4644644"/>
            <a:ext cx="37846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90">
                <a:latin typeface="Cambria Math"/>
                <a:cs typeface="Cambria Math"/>
              </a:rPr>
              <a:t>𝜃𝜃</a:t>
            </a:r>
            <a:r>
              <a:rPr dirty="0" sz="700" spc="-260">
                <a:latin typeface="Cambria Math"/>
                <a:cs typeface="Cambria Math"/>
              </a:rPr>
              <a:t>𝑔𝑔𝑔𝑔</a:t>
            </a:r>
            <a:r>
              <a:rPr dirty="0" sz="700" spc="135">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44" name="object 44"/>
          <p:cNvSpPr txBox="1"/>
          <p:nvPr/>
        </p:nvSpPr>
        <p:spPr>
          <a:xfrm>
            <a:off x="3439076" y="4501351"/>
            <a:ext cx="95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endParaRPr sz="1000">
              <a:latin typeface="Cambria Math"/>
              <a:cs typeface="Cambria Math"/>
            </a:endParaRPr>
          </a:p>
        </p:txBody>
      </p:sp>
      <p:sp>
        <p:nvSpPr>
          <p:cNvPr id="45" name="object 45"/>
          <p:cNvSpPr txBox="1"/>
          <p:nvPr/>
        </p:nvSpPr>
        <p:spPr>
          <a:xfrm>
            <a:off x="2289035" y="4437346"/>
            <a:ext cx="2291715"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142">
                <a:latin typeface="Cambria Math"/>
                <a:cs typeface="Cambria Math"/>
              </a:rPr>
              <a:t>(</a:t>
            </a:r>
            <a:r>
              <a:rPr dirty="0" sz="1000" spc="-95">
                <a:latin typeface="Cambria Math"/>
                <a:cs typeface="Cambria Math"/>
              </a:rPr>
              <a:t>0.8</a:t>
            </a:r>
            <a:r>
              <a:rPr dirty="0" baseline="2777" sz="1500" spc="-142">
                <a:latin typeface="Cambria Math"/>
                <a:cs typeface="Cambria Math"/>
              </a:rPr>
              <a:t>)(</a:t>
            </a:r>
            <a:r>
              <a:rPr dirty="0" sz="1000" spc="-95">
                <a:latin typeface="Cambria Math"/>
                <a:cs typeface="Cambria Math"/>
              </a:rPr>
              <a:t>172.48𝑘𝑘𝑠𝑠𝑘𝑘</a:t>
            </a:r>
            <a:r>
              <a:rPr dirty="0" baseline="2777" sz="1500" spc="-142">
                <a:latin typeface="Cambria Math"/>
                <a:cs typeface="Cambria Math"/>
              </a:rPr>
              <a:t>) </a:t>
            </a:r>
            <a:r>
              <a:rPr dirty="0" sz="1000" spc="-160">
                <a:latin typeface="Cambria Math"/>
                <a:cs typeface="Cambria Math"/>
              </a:rPr>
              <a:t>�</a:t>
            </a:r>
            <a:r>
              <a:rPr dirty="0" u="sng" baseline="33333" sz="1500" spc="-240">
                <a:uFill>
                  <a:solidFill>
                    <a:srgbClr val="000000"/>
                  </a:solidFill>
                </a:uFill>
                <a:latin typeface="Cambria Math"/>
                <a:cs typeface="Cambria Math"/>
              </a:rPr>
              <a:t>72𝑠𝑠𝑠𝑠</a:t>
            </a:r>
            <a:r>
              <a:rPr dirty="0" baseline="33333" sz="1500" spc="-240">
                <a:latin typeface="Cambria Math"/>
                <a:cs typeface="Cambria Math"/>
              </a:rPr>
              <a:t> </a:t>
            </a:r>
            <a:r>
              <a:rPr dirty="0" sz="1000" spc="-5">
                <a:latin typeface="Cambria Math"/>
                <a:cs typeface="Cambria Math"/>
              </a:rPr>
              <a:t>−  </a:t>
            </a:r>
            <a:r>
              <a:rPr dirty="0" baseline="2777" sz="1500" spc="-142">
                <a:latin typeface="Cambria Math"/>
                <a:cs typeface="Cambria Math"/>
              </a:rPr>
              <a:t>(</a:t>
            </a:r>
            <a:r>
              <a:rPr dirty="0" sz="1000" spc="-95">
                <a:latin typeface="Cambria Math"/>
                <a:cs typeface="Cambria Math"/>
              </a:rPr>
              <a:t>24𝑠𝑠𝑠𝑠</a:t>
            </a:r>
            <a:r>
              <a:rPr dirty="0" baseline="2777" sz="1500" spc="-142">
                <a:latin typeface="Cambria Math"/>
                <a:cs typeface="Cambria Math"/>
              </a:rPr>
              <a:t>)(</a:t>
            </a:r>
            <a:r>
              <a:rPr dirty="0" sz="1000" spc="-95">
                <a:latin typeface="Cambria Math"/>
                <a:cs typeface="Cambria Math"/>
              </a:rPr>
              <a:t>0.02</a:t>
            </a:r>
            <a:r>
              <a:rPr dirty="0" baseline="2777" sz="1500" spc="-142">
                <a:latin typeface="Cambria Math"/>
                <a:cs typeface="Cambria Math"/>
              </a:rPr>
              <a:t>)</a:t>
            </a:r>
            <a:r>
              <a:rPr dirty="0" sz="1000" spc="-95">
                <a:latin typeface="Cambria Math"/>
                <a:cs typeface="Cambria Math"/>
              </a:rPr>
              <a:t>�</a:t>
            </a:r>
            <a:endParaRPr sz="1000">
              <a:latin typeface="Cambria Math"/>
              <a:cs typeface="Cambria Math"/>
            </a:endParaRPr>
          </a:p>
        </p:txBody>
      </p:sp>
      <p:sp>
        <p:nvSpPr>
          <p:cNvPr id="46" name="object 46"/>
          <p:cNvSpPr txBox="1"/>
          <p:nvPr/>
        </p:nvSpPr>
        <p:spPr>
          <a:xfrm>
            <a:off x="3530612" y="4800119"/>
            <a:ext cx="184150" cy="132080"/>
          </a:xfrm>
          <a:prstGeom prst="rect">
            <a:avLst/>
          </a:prstGeom>
        </p:spPr>
        <p:txBody>
          <a:bodyPr wrap="square" lIns="0" tIns="12065" rIns="0" bIns="0" rtlCol="0" vert="horz">
            <a:spAutoFit/>
          </a:bodyPr>
          <a:lstStyle/>
          <a:p>
            <a:pPr marL="12700">
              <a:lnSpc>
                <a:spcPct val="100000"/>
              </a:lnSpc>
              <a:spcBef>
                <a:spcPts val="95"/>
              </a:spcBef>
            </a:pPr>
            <a:r>
              <a:rPr dirty="0" sz="700" spc="-400">
                <a:latin typeface="Cambria Math"/>
                <a:cs typeface="Cambria Math"/>
              </a:rPr>
              <a:t>𝑔𝑔</a:t>
            </a:r>
            <a:r>
              <a:rPr dirty="0" sz="700" spc="-300">
                <a:latin typeface="Cambria Math"/>
                <a:cs typeface="Cambria Math"/>
              </a:rPr>
              <a:t>𝑠𝑠𝑔𝑔</a:t>
            </a:r>
            <a:endParaRPr sz="700">
              <a:latin typeface="Cambria Math"/>
              <a:cs typeface="Cambria Math"/>
            </a:endParaRPr>
          </a:p>
        </p:txBody>
      </p:sp>
      <p:sp>
        <p:nvSpPr>
          <p:cNvPr id="47" name="object 47"/>
          <p:cNvSpPr txBox="1"/>
          <p:nvPr/>
        </p:nvSpPr>
        <p:spPr>
          <a:xfrm>
            <a:off x="3045044" y="4716295"/>
            <a:ext cx="781050" cy="177800"/>
          </a:xfrm>
          <a:prstGeom prst="rect">
            <a:avLst/>
          </a:prstGeom>
        </p:spPr>
        <p:txBody>
          <a:bodyPr wrap="square" lIns="0" tIns="12065" rIns="0" bIns="0" rtlCol="0" vert="horz">
            <a:spAutoFit/>
          </a:bodyPr>
          <a:lstStyle/>
          <a:p>
            <a:pPr marL="38100">
              <a:lnSpc>
                <a:spcPct val="100000"/>
              </a:lnSpc>
              <a:spcBef>
                <a:spcPts val="95"/>
              </a:spcBef>
            </a:pPr>
            <a:r>
              <a:rPr dirty="0" sz="1000" spc="-60">
                <a:latin typeface="Cambria Math"/>
                <a:cs typeface="Cambria Math"/>
              </a:rPr>
              <a:t>�40000  </a:t>
            </a:r>
            <a:r>
              <a:rPr dirty="0" u="sng" baseline="31746" sz="1050" spc="-270">
                <a:uFill>
                  <a:solidFill>
                    <a:srgbClr val="000000"/>
                  </a:solidFill>
                </a:uFill>
                <a:latin typeface="Cambria Math"/>
                <a:cs typeface="Cambria Math"/>
              </a:rPr>
              <a:t>𝑑𝑑−𝑔𝑔𝑖𝑖</a:t>
            </a:r>
            <a:r>
              <a:rPr dirty="0" sz="1000" spc="-180">
                <a:latin typeface="Cambria Math"/>
                <a:cs typeface="Cambria Math"/>
              </a:rPr>
              <a:t>�</a:t>
            </a:r>
            <a:endParaRPr sz="1000">
              <a:latin typeface="Cambria Math"/>
              <a:cs typeface="Cambria Math"/>
            </a:endParaRPr>
          </a:p>
        </p:txBody>
      </p:sp>
      <p:sp>
        <p:nvSpPr>
          <p:cNvPr id="48" name="object 48"/>
          <p:cNvSpPr/>
          <p:nvPr/>
        </p:nvSpPr>
        <p:spPr>
          <a:xfrm>
            <a:off x="2327148" y="4722114"/>
            <a:ext cx="2216150" cy="0"/>
          </a:xfrm>
          <a:custGeom>
            <a:avLst/>
            <a:gdLst/>
            <a:ahLst/>
            <a:cxnLst/>
            <a:rect l="l" t="t" r="r" b="b"/>
            <a:pathLst>
              <a:path w="2216150" h="0">
                <a:moveTo>
                  <a:pt x="0" y="0"/>
                </a:moveTo>
                <a:lnTo>
                  <a:pt x="2215896" y="0"/>
                </a:lnTo>
              </a:path>
            </a:pathLst>
          </a:custGeom>
          <a:ln w="7620">
            <a:solidFill>
              <a:srgbClr val="000000"/>
            </a:solidFill>
          </a:ln>
        </p:spPr>
        <p:txBody>
          <a:bodyPr wrap="square" lIns="0" tIns="0" rIns="0" bIns="0" rtlCol="0"/>
          <a:lstStyle/>
          <a:p/>
        </p:txBody>
      </p:sp>
      <p:sp>
        <p:nvSpPr>
          <p:cNvPr id="49" name="object 49"/>
          <p:cNvSpPr txBox="1"/>
          <p:nvPr/>
        </p:nvSpPr>
        <p:spPr>
          <a:xfrm>
            <a:off x="4557776" y="4618736"/>
            <a:ext cx="123126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+ 0.02 = 0.14253</a:t>
            </a:r>
            <a:r>
              <a:rPr dirty="0" sz="1000" spc="100">
                <a:latin typeface="Cambria Math"/>
                <a:cs typeface="Cambria Math"/>
              </a:rPr>
              <a:t> </a:t>
            </a:r>
            <a:r>
              <a:rPr dirty="0" sz="1000" spc="-355">
                <a:latin typeface="Cambria Math"/>
                <a:cs typeface="Cambria Math"/>
              </a:rPr>
              <a:t>𝐴𝐴𝐴𝐴𝑑𝑑</a:t>
            </a:r>
            <a:endParaRPr sz="1000">
              <a:latin typeface="Cambria Math"/>
              <a:cs typeface="Cambria Math"/>
            </a:endParaRPr>
          </a:p>
        </p:txBody>
      </p:sp>
      <p:sp>
        <p:nvSpPr>
          <p:cNvPr id="50" name="object 50"/>
          <p:cNvSpPr txBox="1"/>
          <p:nvPr/>
        </p:nvSpPr>
        <p:spPr>
          <a:xfrm>
            <a:off x="2661920" y="5104892"/>
            <a:ext cx="72390" cy="132080"/>
          </a:xfrm>
          <a:prstGeom prst="rect">
            <a:avLst/>
          </a:prstGeom>
        </p:spPr>
        <p:txBody>
          <a:bodyPr wrap="square" lIns="0" tIns="12065" rIns="0" bIns="0" rtlCol="0" vert="horz">
            <a:spAutoFit/>
          </a:bodyPr>
          <a:lstStyle/>
          <a:p>
            <a:pPr marL="12700">
              <a:lnSpc>
                <a:spcPct val="100000"/>
              </a:lnSpc>
              <a:spcBef>
                <a:spcPts val="95"/>
              </a:spcBef>
            </a:pPr>
            <a:r>
              <a:rPr dirty="0" sz="700" spc="-400">
                <a:latin typeface="Cambria Math"/>
                <a:cs typeface="Cambria Math"/>
              </a:rPr>
              <a:t>𝑔𝑔</a:t>
            </a:r>
            <a:endParaRPr sz="700">
              <a:latin typeface="Cambria Math"/>
              <a:cs typeface="Cambria Math"/>
            </a:endParaRPr>
          </a:p>
        </p:txBody>
      </p:sp>
      <p:sp>
        <p:nvSpPr>
          <p:cNvPr id="51" name="object 51"/>
          <p:cNvSpPr txBox="1"/>
          <p:nvPr/>
        </p:nvSpPr>
        <p:spPr>
          <a:xfrm>
            <a:off x="2517207" y="5040839"/>
            <a:ext cx="354965" cy="177800"/>
          </a:xfrm>
          <a:prstGeom prst="rect">
            <a:avLst/>
          </a:prstGeom>
        </p:spPr>
        <p:txBody>
          <a:bodyPr wrap="square" lIns="0" tIns="12065" rIns="0" bIns="0" rtlCol="0" vert="horz">
            <a:spAutoFit/>
          </a:bodyPr>
          <a:lstStyle/>
          <a:p>
            <a:pPr marL="12700">
              <a:lnSpc>
                <a:spcPct val="100000"/>
              </a:lnSpc>
              <a:spcBef>
                <a:spcPts val="95"/>
              </a:spcBef>
            </a:pPr>
            <a:r>
              <a:rPr dirty="0" sz="1000" spc="-275">
                <a:latin typeface="Cambria Math"/>
                <a:cs typeface="Cambria Math"/>
              </a:rPr>
              <a:t>𝐹𝐹𝑆𝑆</a:t>
            </a:r>
            <a:r>
              <a:rPr dirty="0" sz="1000" spc="35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52" name="object 52"/>
          <p:cNvSpPr txBox="1"/>
          <p:nvPr/>
        </p:nvSpPr>
        <p:spPr>
          <a:xfrm>
            <a:off x="3704851" y="4943358"/>
            <a:ext cx="726440" cy="177800"/>
          </a:xfrm>
          <a:prstGeom prst="rect">
            <a:avLst/>
          </a:prstGeom>
        </p:spPr>
        <p:txBody>
          <a:bodyPr wrap="square" lIns="0" tIns="12065" rIns="0" bIns="0" rtlCol="0" vert="horz">
            <a:spAutoFit/>
          </a:bodyPr>
          <a:lstStyle/>
          <a:p>
            <a:pPr marL="38100">
              <a:lnSpc>
                <a:spcPct val="100000"/>
              </a:lnSpc>
              <a:spcBef>
                <a:spcPts val="95"/>
              </a:spcBef>
            </a:pPr>
            <a:r>
              <a:rPr dirty="0" sz="1000" spc="-285">
                <a:latin typeface="Cambria Math"/>
                <a:cs typeface="Cambria Math"/>
              </a:rPr>
              <a:t>𝐾𝐾</a:t>
            </a:r>
            <a:r>
              <a:rPr dirty="0" baseline="-15873" sz="1050" spc="-427">
                <a:latin typeface="Cambria Math"/>
                <a:cs typeface="Cambria Math"/>
              </a:rPr>
              <a:t>𝜃𝜃</a:t>
            </a:r>
            <a:r>
              <a:rPr dirty="0" baseline="-15873" sz="1050" spc="-135">
                <a:latin typeface="Cambria Math"/>
                <a:cs typeface="Cambria Math"/>
              </a:rPr>
              <a:t> </a:t>
            </a:r>
            <a:r>
              <a:rPr dirty="0" sz="1000" spc="-225">
                <a:latin typeface="Cambria Math"/>
                <a:cs typeface="Cambria Math"/>
              </a:rPr>
              <a:t>(𝜃𝜃</a:t>
            </a:r>
            <a:r>
              <a:rPr dirty="0" baseline="-15873" sz="1050" spc="-337">
                <a:latin typeface="Cambria Math"/>
                <a:cs typeface="Cambria Math"/>
              </a:rPr>
              <a:t>𝑔𝑔𝑔𝑔</a:t>
            </a:r>
            <a:r>
              <a:rPr dirty="0" baseline="-15873" sz="1050" spc="150">
                <a:latin typeface="Cambria Math"/>
                <a:cs typeface="Cambria Math"/>
              </a:rPr>
              <a:t> </a:t>
            </a:r>
            <a:r>
              <a:rPr dirty="0" sz="1000" spc="-5">
                <a:latin typeface="Cambria Math"/>
                <a:cs typeface="Cambria Math"/>
              </a:rPr>
              <a:t>−</a:t>
            </a:r>
            <a:r>
              <a:rPr dirty="0" sz="1000" spc="-10">
                <a:latin typeface="Cambria Math"/>
                <a:cs typeface="Cambria Math"/>
              </a:rPr>
              <a:t> </a:t>
            </a:r>
            <a:r>
              <a:rPr dirty="0" sz="1000" spc="-195">
                <a:latin typeface="Cambria Math"/>
                <a:cs typeface="Cambria Math"/>
              </a:rPr>
              <a:t>𝛼𝛼)</a:t>
            </a:r>
            <a:endParaRPr sz="1000">
              <a:latin typeface="Cambria Math"/>
              <a:cs typeface="Cambria Math"/>
            </a:endParaRPr>
          </a:p>
        </p:txBody>
      </p:sp>
      <p:sp>
        <p:nvSpPr>
          <p:cNvPr id="53" name="object 53"/>
          <p:cNvSpPr txBox="1"/>
          <p:nvPr/>
        </p:nvSpPr>
        <p:spPr>
          <a:xfrm>
            <a:off x="2857535" y="5126255"/>
            <a:ext cx="2421890"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284">
                <a:latin typeface="Cambria Math"/>
                <a:cs typeface="Cambria Math"/>
              </a:rPr>
              <a:t>(</a:t>
            </a:r>
            <a:r>
              <a:rPr dirty="0" sz="1000" spc="-190">
                <a:latin typeface="Cambria Math"/>
                <a:cs typeface="Cambria Math"/>
              </a:rPr>
              <a:t>𝐼𝐼𝑀𝑀</a:t>
            </a:r>
            <a:r>
              <a:rPr dirty="0" baseline="2777" sz="1500" spc="-284">
                <a:latin typeface="Cambria Math"/>
                <a:cs typeface="Cambria Math"/>
              </a:rPr>
              <a:t>)</a:t>
            </a:r>
            <a:r>
              <a:rPr dirty="0" sz="1000" spc="-190">
                <a:latin typeface="Cambria Math"/>
                <a:cs typeface="Cambria Math"/>
              </a:rPr>
              <a:t>𝐻𝐻</a:t>
            </a:r>
            <a:r>
              <a:rPr dirty="0" baseline="-15873" sz="1050" spc="-284">
                <a:latin typeface="Cambria Math"/>
                <a:cs typeface="Cambria Math"/>
              </a:rPr>
              <a:t>𝑔𝑔</a:t>
            </a:r>
            <a:r>
              <a:rPr dirty="0" baseline="2777" sz="1500" spc="-284">
                <a:latin typeface="Cambria Math"/>
                <a:cs typeface="Cambria Math"/>
              </a:rPr>
              <a:t>[(</a:t>
            </a:r>
            <a:r>
              <a:rPr dirty="0" sz="1000" spc="-190">
                <a:latin typeface="Cambria Math"/>
                <a:cs typeface="Cambria Math"/>
              </a:rPr>
              <a:t>(𝐼𝐼𝑀𝑀)𝑧𝑧</a:t>
            </a:r>
            <a:r>
              <a:rPr dirty="0" baseline="-15873" sz="1050" spc="-284">
                <a:latin typeface="Cambria Math"/>
                <a:cs typeface="Cambria Math"/>
              </a:rPr>
              <a:t>𝑔𝑔</a:t>
            </a:r>
            <a:r>
              <a:rPr dirty="0" baseline="2777" sz="1500" spc="-284">
                <a:latin typeface="Cambria Math"/>
                <a:cs typeface="Cambria Math"/>
              </a:rPr>
              <a:t>(</a:t>
            </a:r>
            <a:r>
              <a:rPr dirty="0" sz="1000" spc="-190">
                <a:latin typeface="Cambria Math"/>
                <a:cs typeface="Cambria Math"/>
              </a:rPr>
              <a:t>1 </a:t>
            </a:r>
            <a:r>
              <a:rPr dirty="0" sz="1000" spc="-5">
                <a:latin typeface="Cambria Math"/>
                <a:cs typeface="Cambria Math"/>
              </a:rPr>
              <a:t>+ </a:t>
            </a:r>
            <a:r>
              <a:rPr dirty="0" sz="1000" spc="-155">
                <a:latin typeface="Cambria Math"/>
                <a:cs typeface="Cambria Math"/>
              </a:rPr>
              <a:t>2.5𝜃𝜃</a:t>
            </a:r>
            <a:r>
              <a:rPr dirty="0" baseline="-15873" sz="1050" spc="-232">
                <a:latin typeface="Cambria Math"/>
                <a:cs typeface="Cambria Math"/>
              </a:rPr>
              <a:t>𝑔𝑔𝑔𝑔</a:t>
            </a:r>
            <a:r>
              <a:rPr dirty="0" baseline="2777" sz="1500" spc="-232">
                <a:latin typeface="Cambria Math"/>
                <a:cs typeface="Cambria Math"/>
              </a:rPr>
              <a:t>) </a:t>
            </a:r>
            <a:r>
              <a:rPr dirty="0" sz="1000" spc="-5">
                <a:latin typeface="Cambria Math"/>
                <a:cs typeface="Cambria Math"/>
              </a:rPr>
              <a:t>+ </a:t>
            </a:r>
            <a:r>
              <a:rPr dirty="0" sz="1000" spc="-295">
                <a:latin typeface="Cambria Math"/>
                <a:cs typeface="Cambria Math"/>
              </a:rPr>
              <a:t>𝑑𝑑</a:t>
            </a:r>
            <a:r>
              <a:rPr dirty="0" baseline="-15873" sz="1050" spc="-442">
                <a:latin typeface="Cambria Math"/>
                <a:cs typeface="Cambria Math"/>
              </a:rPr>
              <a:t>𝑔𝑔</a:t>
            </a:r>
            <a:r>
              <a:rPr dirty="0" baseline="-15873" sz="1050" spc="-120">
                <a:latin typeface="Cambria Math"/>
                <a:cs typeface="Cambria Math"/>
              </a:rPr>
              <a:t> </a:t>
            </a:r>
            <a:r>
              <a:rPr dirty="0" baseline="2777" sz="1500" spc="-337">
                <a:latin typeface="Cambria Math"/>
                <a:cs typeface="Cambria Math"/>
              </a:rPr>
              <a:t>)</a:t>
            </a:r>
            <a:r>
              <a:rPr dirty="0" sz="1000" spc="-225">
                <a:latin typeface="Cambria Math"/>
                <a:cs typeface="Cambria Math"/>
              </a:rPr>
              <a:t>𝜃𝜃</a:t>
            </a:r>
            <a:r>
              <a:rPr dirty="0" baseline="-15873" sz="1050" spc="-337">
                <a:latin typeface="Cambria Math"/>
                <a:cs typeface="Cambria Math"/>
              </a:rPr>
              <a:t>𝑔𝑔𝑔𝑔</a:t>
            </a:r>
            <a:r>
              <a:rPr dirty="0" baseline="-15873" sz="1050" spc="209">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275">
                <a:latin typeface="Cambria Math"/>
                <a:cs typeface="Cambria Math"/>
              </a:rPr>
              <a:t>𝐴𝐴</a:t>
            </a:r>
            <a:r>
              <a:rPr dirty="0" baseline="-15873" sz="1050" spc="-412">
                <a:latin typeface="Cambria Math"/>
                <a:cs typeface="Cambria Math"/>
              </a:rPr>
              <a:t>𝑔𝑔</a:t>
            </a:r>
            <a:r>
              <a:rPr dirty="0" baseline="2777" sz="1500" spc="-412">
                <a:latin typeface="Cambria Math"/>
                <a:cs typeface="Cambria Math"/>
              </a:rPr>
              <a:t>]</a:t>
            </a:r>
            <a:endParaRPr baseline="2777" sz="1500">
              <a:latin typeface="Cambria Math"/>
              <a:cs typeface="Cambria Math"/>
            </a:endParaRPr>
          </a:p>
        </p:txBody>
      </p:sp>
      <p:sp>
        <p:nvSpPr>
          <p:cNvPr id="54" name="object 54"/>
          <p:cNvSpPr/>
          <p:nvPr/>
        </p:nvSpPr>
        <p:spPr>
          <a:xfrm>
            <a:off x="2895600" y="5144261"/>
            <a:ext cx="2347595" cy="0"/>
          </a:xfrm>
          <a:custGeom>
            <a:avLst/>
            <a:gdLst/>
            <a:ahLst/>
            <a:cxnLst/>
            <a:rect l="l" t="t" r="r" b="b"/>
            <a:pathLst>
              <a:path w="2347595" h="0">
                <a:moveTo>
                  <a:pt x="0" y="0"/>
                </a:moveTo>
                <a:lnTo>
                  <a:pt x="2346972" y="0"/>
                </a:lnTo>
              </a:path>
            </a:pathLst>
          </a:custGeom>
          <a:ln w="7620">
            <a:solidFill>
              <a:srgbClr val="000000"/>
            </a:solidFill>
          </a:ln>
        </p:spPr>
        <p:txBody>
          <a:bodyPr wrap="square" lIns="0" tIns="0" rIns="0" bIns="0" rtlCol="0"/>
          <a:lstStyle/>
          <a:p/>
        </p:txBody>
      </p:sp>
      <p:sp>
        <p:nvSpPr>
          <p:cNvPr id="55" name="object 55"/>
          <p:cNvSpPr txBox="1"/>
          <p:nvPr/>
        </p:nvSpPr>
        <p:spPr>
          <a:xfrm>
            <a:off x="3026642" y="5379241"/>
            <a:ext cx="1680210" cy="177800"/>
          </a:xfrm>
          <a:prstGeom prst="rect">
            <a:avLst/>
          </a:prstGeom>
        </p:spPr>
        <p:txBody>
          <a:bodyPr wrap="square" lIns="0" tIns="12065" rIns="0" bIns="0" rtlCol="0" vert="horz">
            <a:spAutoFit/>
          </a:bodyPr>
          <a:lstStyle/>
          <a:p>
            <a:pPr marL="38100">
              <a:lnSpc>
                <a:spcPct val="100000"/>
              </a:lnSpc>
              <a:spcBef>
                <a:spcPts val="95"/>
              </a:spcBef>
            </a:pPr>
            <a:r>
              <a:rPr dirty="0" sz="1000" spc="-60">
                <a:latin typeface="Cambria Math"/>
                <a:cs typeface="Cambria Math"/>
              </a:rPr>
              <a:t>�40000 </a:t>
            </a:r>
            <a:r>
              <a:rPr dirty="0" u="sng" baseline="31746" sz="1050" spc="-127">
                <a:uFill>
                  <a:solidFill>
                    <a:srgbClr val="000000"/>
                  </a:solidFill>
                </a:uFill>
                <a:latin typeface="Cambria Math"/>
                <a:cs typeface="Cambria Math"/>
              </a:rPr>
              <a:t>𝑑𝑑∙𝑔𝑔𝑖𝑖</a:t>
            </a:r>
            <a:r>
              <a:rPr dirty="0" sz="1000" spc="-85">
                <a:latin typeface="Cambria Math"/>
                <a:cs typeface="Cambria Math"/>
              </a:rPr>
              <a:t>�(0.14253 </a:t>
            </a:r>
            <a:r>
              <a:rPr dirty="0" sz="1000" spc="-5">
                <a:latin typeface="Cambria Math"/>
                <a:cs typeface="Cambria Math"/>
              </a:rPr>
              <a:t>−</a:t>
            </a:r>
            <a:r>
              <a:rPr dirty="0" sz="1000" spc="-110">
                <a:latin typeface="Cambria Math"/>
                <a:cs typeface="Cambria Math"/>
              </a:rPr>
              <a:t> </a:t>
            </a:r>
            <a:r>
              <a:rPr dirty="0" sz="1000" spc="-45">
                <a:latin typeface="Cambria Math"/>
                <a:cs typeface="Cambria Math"/>
              </a:rPr>
              <a:t>0.02)</a:t>
            </a:r>
            <a:endParaRPr sz="1000">
              <a:latin typeface="Cambria Math"/>
              <a:cs typeface="Cambria Math"/>
            </a:endParaRPr>
          </a:p>
        </p:txBody>
      </p:sp>
      <p:sp>
        <p:nvSpPr>
          <p:cNvPr id="56" name="object 56"/>
          <p:cNvSpPr txBox="1"/>
          <p:nvPr/>
        </p:nvSpPr>
        <p:spPr>
          <a:xfrm>
            <a:off x="1079043" y="5481329"/>
            <a:ext cx="5612765" cy="177800"/>
          </a:xfrm>
          <a:prstGeom prst="rect">
            <a:avLst/>
          </a:prstGeom>
        </p:spPr>
        <p:txBody>
          <a:bodyPr wrap="square" lIns="0" tIns="12065" rIns="0" bIns="0" rtlCol="0" vert="horz">
            <a:spAutoFit/>
          </a:bodyPr>
          <a:lstStyle/>
          <a:p>
            <a:pPr marL="38100">
              <a:lnSpc>
                <a:spcPct val="100000"/>
              </a:lnSpc>
              <a:spcBef>
                <a:spcPts val="95"/>
              </a:spcBef>
              <a:tabLst>
                <a:tab pos="2425700" algn="l"/>
                <a:tab pos="5173345" algn="l"/>
              </a:tabLst>
            </a:pPr>
            <a:r>
              <a:rPr dirty="0" sz="1000" spc="-275">
                <a:latin typeface="Cambria Math"/>
                <a:cs typeface="Cambria Math"/>
              </a:rPr>
              <a:t>𝐹𝐹𝑆𝑆</a:t>
            </a:r>
            <a:r>
              <a:rPr dirty="0" baseline="-15873" sz="1050" spc="-412">
                <a:latin typeface="Cambria Math"/>
                <a:cs typeface="Cambria Math"/>
              </a:rPr>
              <a:t>𝑔𝑔</a:t>
            </a:r>
            <a:r>
              <a:rPr dirty="0" baseline="-15873" sz="1050" spc="277">
                <a:latin typeface="Cambria Math"/>
                <a:cs typeface="Cambria Math"/>
              </a:rPr>
              <a:t> </a:t>
            </a:r>
            <a:r>
              <a:rPr dirty="0" sz="1000" spc="-5">
                <a:latin typeface="Cambria Math"/>
                <a:cs typeface="Cambria Math"/>
              </a:rPr>
              <a:t>=</a:t>
            </a:r>
            <a:r>
              <a:rPr dirty="0" u="sng" baseline="25000" sz="1500" spc="-7">
                <a:uFill>
                  <a:solidFill>
                    <a:srgbClr val="000000"/>
                  </a:solidFill>
                </a:uFill>
                <a:latin typeface="Cambria Math"/>
                <a:cs typeface="Cambria Math"/>
              </a:rPr>
              <a:t> 	</a:t>
            </a:r>
            <a:r>
              <a:rPr dirty="0" u="sng" baseline="35714" sz="1050" spc="-270">
                <a:uFill>
                  <a:solidFill>
                    <a:srgbClr val="000000"/>
                  </a:solidFill>
                </a:uFill>
                <a:latin typeface="Cambria Math"/>
                <a:cs typeface="Cambria Math"/>
              </a:rPr>
              <a:t>𝑔𝑔𝑠𝑠𝑔</a:t>
            </a:r>
            <a:r>
              <a:rPr dirty="0" u="sng" baseline="35714" sz="1050" spc="30329">
                <a:uFill>
                  <a:solidFill>
                    <a:srgbClr val="000000"/>
                  </a:solidFill>
                </a:uFill>
                <a:latin typeface="Cambria Math"/>
                <a:cs typeface="Cambria Math"/>
              </a:rPr>
              <a:t> </a:t>
            </a:r>
            <a:r>
              <a:rPr dirty="0" u="sng" baseline="35714" sz="1050" spc="-315">
                <a:uFill>
                  <a:solidFill>
                    <a:srgbClr val="000000"/>
                  </a:solidFill>
                </a:uFill>
                <a:latin typeface="Cambria Math"/>
                <a:cs typeface="Cambria Math"/>
              </a:rPr>
              <a:t>𝑔	</a:t>
            </a:r>
            <a:r>
              <a:rPr dirty="0" sz="1000" spc="-5">
                <a:latin typeface="Cambria Math"/>
                <a:cs typeface="Cambria Math"/>
              </a:rPr>
              <a:t>=</a:t>
            </a:r>
            <a:r>
              <a:rPr dirty="0" sz="1000" spc="10">
                <a:latin typeface="Cambria Math"/>
                <a:cs typeface="Cambria Math"/>
              </a:rPr>
              <a:t> </a:t>
            </a:r>
            <a:r>
              <a:rPr dirty="0" sz="1000" spc="-5">
                <a:latin typeface="Cambria Math"/>
                <a:cs typeface="Cambria Math"/>
              </a:rPr>
              <a:t>2.30</a:t>
            </a:r>
            <a:endParaRPr sz="1000">
              <a:latin typeface="Cambria Math"/>
              <a:cs typeface="Cambria Math"/>
            </a:endParaRPr>
          </a:p>
        </p:txBody>
      </p:sp>
      <p:sp>
        <p:nvSpPr>
          <p:cNvPr id="57" name="object 57"/>
          <p:cNvSpPr txBox="1"/>
          <p:nvPr/>
        </p:nvSpPr>
        <p:spPr>
          <a:xfrm>
            <a:off x="647700" y="5495871"/>
            <a:ext cx="5641975" cy="824865"/>
          </a:xfrm>
          <a:prstGeom prst="rect">
            <a:avLst/>
          </a:prstGeom>
        </p:spPr>
        <p:txBody>
          <a:bodyPr wrap="square" lIns="0" tIns="95250" rIns="0" bIns="0" rtlCol="0" vert="horz">
            <a:spAutoFit/>
          </a:bodyPr>
          <a:lstStyle/>
          <a:p>
            <a:pPr algn="ctr" marL="796925">
              <a:lnSpc>
                <a:spcPct val="100000"/>
              </a:lnSpc>
              <a:spcBef>
                <a:spcPts val="750"/>
              </a:spcBef>
            </a:pPr>
            <a:r>
              <a:rPr dirty="0" baseline="2777" sz="1500" spc="-150">
                <a:latin typeface="Cambria Math"/>
                <a:cs typeface="Cambria Math"/>
              </a:rPr>
              <a:t>(</a:t>
            </a:r>
            <a:r>
              <a:rPr dirty="0" sz="1000" spc="-100">
                <a:latin typeface="Cambria Math"/>
                <a:cs typeface="Cambria Math"/>
              </a:rPr>
              <a:t>0.8</a:t>
            </a:r>
            <a:r>
              <a:rPr dirty="0" baseline="2777" sz="1500" spc="-150">
                <a:latin typeface="Cambria Math"/>
                <a:cs typeface="Cambria Math"/>
              </a:rPr>
              <a:t>)(</a:t>
            </a:r>
            <a:r>
              <a:rPr dirty="0" sz="1000" spc="-100">
                <a:latin typeface="Cambria Math"/>
                <a:cs typeface="Cambria Math"/>
              </a:rPr>
              <a:t>172.48𝑘𝑘𝑠𝑠𝑘𝑘</a:t>
            </a:r>
            <a:r>
              <a:rPr dirty="0" baseline="2777" sz="1500" spc="-150">
                <a:latin typeface="Cambria Math"/>
                <a:cs typeface="Cambria Math"/>
              </a:rPr>
              <a:t>)</a:t>
            </a:r>
            <a:r>
              <a:rPr dirty="0" sz="1000" spc="-100">
                <a:latin typeface="Cambria Math"/>
                <a:cs typeface="Cambria Math"/>
              </a:rPr>
              <a:t>��(0.8)</a:t>
            </a:r>
            <a:r>
              <a:rPr dirty="0" baseline="2777" sz="1500" spc="-150">
                <a:latin typeface="Cambria Math"/>
                <a:cs typeface="Cambria Math"/>
              </a:rPr>
              <a:t>(</a:t>
            </a:r>
            <a:r>
              <a:rPr dirty="0" sz="1000" spc="-100">
                <a:latin typeface="Cambria Math"/>
                <a:cs typeface="Cambria Math"/>
              </a:rPr>
              <a:t>9.317𝑠𝑠𝑠𝑠</a:t>
            </a:r>
            <a:r>
              <a:rPr dirty="0" baseline="2777" sz="1500" spc="-150">
                <a:latin typeface="Cambria Math"/>
                <a:cs typeface="Cambria Math"/>
              </a:rPr>
              <a:t>)</a:t>
            </a:r>
            <a:r>
              <a:rPr dirty="0" sz="1000" spc="-100">
                <a:latin typeface="Cambria Math"/>
                <a:cs typeface="Cambria Math"/>
              </a:rPr>
              <a:t>�1 </a:t>
            </a:r>
            <a:r>
              <a:rPr dirty="0" sz="1000" spc="-5">
                <a:latin typeface="Cambria Math"/>
                <a:cs typeface="Cambria Math"/>
              </a:rPr>
              <a:t>+ </a:t>
            </a:r>
            <a:r>
              <a:rPr dirty="0" sz="1000" spc="-30">
                <a:latin typeface="Cambria Math"/>
                <a:cs typeface="Cambria Math"/>
              </a:rPr>
              <a:t>2.5</a:t>
            </a:r>
            <a:r>
              <a:rPr dirty="0" baseline="2777" sz="1500" spc="-44">
                <a:latin typeface="Cambria Math"/>
                <a:cs typeface="Cambria Math"/>
              </a:rPr>
              <a:t>(</a:t>
            </a:r>
            <a:r>
              <a:rPr dirty="0" sz="1000" spc="-30">
                <a:latin typeface="Cambria Math"/>
                <a:cs typeface="Cambria Math"/>
              </a:rPr>
              <a:t>0.14253</a:t>
            </a:r>
            <a:r>
              <a:rPr dirty="0" baseline="2777" sz="1500" spc="-44">
                <a:latin typeface="Cambria Math"/>
                <a:cs typeface="Cambria Math"/>
              </a:rPr>
              <a:t>)</a:t>
            </a:r>
            <a:r>
              <a:rPr dirty="0" sz="1000" spc="-30">
                <a:latin typeface="Cambria Math"/>
                <a:cs typeface="Cambria Math"/>
              </a:rPr>
              <a:t>� </a:t>
            </a:r>
            <a:r>
              <a:rPr dirty="0" sz="1000" spc="-5">
                <a:latin typeface="Cambria Math"/>
                <a:cs typeface="Cambria Math"/>
              </a:rPr>
              <a:t>+ </a:t>
            </a:r>
            <a:r>
              <a:rPr dirty="0" sz="1000" spc="-70">
                <a:latin typeface="Cambria Math"/>
                <a:cs typeface="Cambria Math"/>
              </a:rPr>
              <a:t>86.295𝑠𝑠𝑠𝑠�</a:t>
            </a:r>
            <a:r>
              <a:rPr dirty="0" baseline="2777" sz="1500" spc="-104">
                <a:latin typeface="Cambria Math"/>
                <a:cs typeface="Cambria Math"/>
              </a:rPr>
              <a:t>(</a:t>
            </a:r>
            <a:r>
              <a:rPr dirty="0" sz="1000" spc="-70">
                <a:latin typeface="Cambria Math"/>
                <a:cs typeface="Cambria Math"/>
              </a:rPr>
              <a:t>0.14253</a:t>
            </a:r>
            <a:r>
              <a:rPr dirty="0" baseline="2777" sz="1500" spc="-104">
                <a:latin typeface="Cambria Math"/>
                <a:cs typeface="Cambria Math"/>
              </a:rPr>
              <a:t>) </a:t>
            </a:r>
            <a:r>
              <a:rPr dirty="0" sz="1000" spc="-5">
                <a:latin typeface="Cambria Math"/>
                <a:cs typeface="Cambria Math"/>
              </a:rPr>
              <a:t>+  </a:t>
            </a:r>
            <a:r>
              <a:rPr dirty="0" sz="1000" spc="-190">
                <a:latin typeface="Cambria Math"/>
                <a:cs typeface="Cambria Math"/>
              </a:rPr>
              <a:t>1.732𝑠𝑠𝑠𝑠�</a:t>
            </a:r>
            <a:endParaRPr sz="1000">
              <a:latin typeface="Cambria Math"/>
              <a:cs typeface="Cambria Math"/>
            </a:endParaRPr>
          </a:p>
          <a:p>
            <a:pPr algn="ctr" marL="835025">
              <a:lnSpc>
                <a:spcPct val="100000"/>
              </a:lnSpc>
              <a:spcBef>
                <a:spcPts val="645"/>
              </a:spcBef>
            </a:pPr>
            <a:r>
              <a:rPr dirty="0" sz="1000" spc="-275">
                <a:latin typeface="Cambria Math"/>
                <a:cs typeface="Cambria Math"/>
              </a:rPr>
              <a:t>𝐹𝐹𝑆𝑆</a:t>
            </a:r>
            <a:r>
              <a:rPr dirty="0" baseline="-15873" sz="1050" spc="-412">
                <a:latin typeface="Cambria Math"/>
                <a:cs typeface="Cambria Math"/>
              </a:rPr>
              <a:t>𝑔𝑔</a:t>
            </a:r>
            <a:r>
              <a:rPr dirty="0" baseline="-15873" sz="1050" spc="284">
                <a:latin typeface="Cambria Math"/>
                <a:cs typeface="Cambria Math"/>
              </a:rPr>
              <a:t> </a:t>
            </a:r>
            <a:r>
              <a:rPr dirty="0" sz="1000" spc="-5">
                <a:latin typeface="Cambria Math"/>
                <a:cs typeface="Cambria Math"/>
              </a:rPr>
              <a:t>&gt;  1.5</a:t>
            </a:r>
            <a:r>
              <a:rPr dirty="0" sz="1000" spc="-120">
                <a:latin typeface="Cambria Math"/>
                <a:cs typeface="Cambria Math"/>
              </a:rPr>
              <a:t> </a:t>
            </a:r>
            <a:r>
              <a:rPr dirty="0" sz="1000" b="1">
                <a:latin typeface="Times New Roman"/>
                <a:cs typeface="Times New Roman"/>
              </a:rPr>
              <a:t>OK</a:t>
            </a:r>
            <a:endParaRPr sz="1000">
              <a:latin typeface="Times New Roman"/>
              <a:cs typeface="Times New Roman"/>
            </a:endParaRPr>
          </a:p>
          <a:p>
            <a:pPr>
              <a:lnSpc>
                <a:spcPct val="100000"/>
              </a:lnSpc>
              <a:spcBef>
                <a:spcPts val="5"/>
              </a:spcBef>
            </a:pPr>
            <a:endParaRPr sz="1000">
              <a:latin typeface="Times New Roman"/>
              <a:cs typeface="Times New Roman"/>
            </a:endParaRPr>
          </a:p>
          <a:p>
            <a:pPr marL="38100">
              <a:lnSpc>
                <a:spcPct val="100000"/>
              </a:lnSpc>
              <a:tabLst>
                <a:tab pos="586105" algn="l"/>
              </a:tabLst>
            </a:pPr>
            <a:r>
              <a:rPr dirty="0" sz="1200">
                <a:latin typeface="Times New Roman"/>
                <a:cs typeface="Times New Roman"/>
              </a:rPr>
              <a:t>4.5.2.6	</a:t>
            </a:r>
            <a:r>
              <a:rPr dirty="0" sz="1200" spc="-5" i="1">
                <a:latin typeface="Arial"/>
                <a:cs typeface="Arial"/>
              </a:rPr>
              <a:t>Analyze normal crown slope, impact</a:t>
            </a:r>
            <a:r>
              <a:rPr dirty="0" sz="1200" spc="15" i="1">
                <a:latin typeface="Arial"/>
                <a:cs typeface="Arial"/>
              </a:rPr>
              <a:t> </a:t>
            </a:r>
            <a:r>
              <a:rPr dirty="0" sz="1200" spc="-5" i="1">
                <a:latin typeface="Arial"/>
                <a:cs typeface="Arial"/>
              </a:rPr>
              <a:t>down</a:t>
            </a:r>
            <a:endParaRPr sz="1200">
              <a:latin typeface="Arial"/>
              <a:cs typeface="Arial"/>
            </a:endParaRPr>
          </a:p>
        </p:txBody>
      </p:sp>
      <p:sp>
        <p:nvSpPr>
          <p:cNvPr id="58" name="object 58"/>
          <p:cNvSpPr txBox="1"/>
          <p:nvPr/>
        </p:nvSpPr>
        <p:spPr>
          <a:xfrm>
            <a:off x="673100" y="6439915"/>
            <a:ext cx="1968500" cy="193675"/>
          </a:xfrm>
          <a:prstGeom prst="rect">
            <a:avLst/>
          </a:prstGeom>
        </p:spPr>
        <p:txBody>
          <a:bodyPr wrap="square" lIns="0" tIns="13335" rIns="0" bIns="0" rtlCol="0" vert="horz">
            <a:spAutoFit/>
          </a:bodyPr>
          <a:lstStyle/>
          <a:p>
            <a:pPr marL="12700">
              <a:lnSpc>
                <a:spcPct val="100000"/>
              </a:lnSpc>
              <a:spcBef>
                <a:spcPts val="105"/>
              </a:spcBef>
              <a:tabLst>
                <a:tab pos="743585" algn="l"/>
              </a:tabLst>
            </a:pPr>
            <a:r>
              <a:rPr dirty="0" sz="1100" i="1">
                <a:latin typeface="Times New Roman"/>
                <a:cs typeface="Times New Roman"/>
              </a:rPr>
              <a:t>4.5.2.6.1.1	Equilibrium tilt</a:t>
            </a:r>
            <a:r>
              <a:rPr dirty="0" sz="1100" spc="-80" i="1">
                <a:latin typeface="Times New Roman"/>
                <a:cs typeface="Times New Roman"/>
              </a:rPr>
              <a:t> </a:t>
            </a:r>
            <a:r>
              <a:rPr dirty="0" sz="1100" spc="-5" i="1">
                <a:latin typeface="Times New Roman"/>
                <a:cs typeface="Times New Roman"/>
              </a:rPr>
              <a:t>angle</a:t>
            </a:r>
            <a:endParaRPr sz="1100">
              <a:latin typeface="Times New Roman"/>
              <a:cs typeface="Times New Roman"/>
            </a:endParaRPr>
          </a:p>
        </p:txBody>
      </p:sp>
      <p:sp>
        <p:nvSpPr>
          <p:cNvPr id="59" name="object 59"/>
          <p:cNvSpPr txBox="1"/>
          <p:nvPr/>
        </p:nvSpPr>
        <p:spPr>
          <a:xfrm>
            <a:off x="1022096" y="6983983"/>
            <a:ext cx="125095" cy="132080"/>
          </a:xfrm>
          <a:prstGeom prst="rect">
            <a:avLst/>
          </a:prstGeom>
        </p:spPr>
        <p:txBody>
          <a:bodyPr wrap="square" lIns="0" tIns="12065" rIns="0" bIns="0" rtlCol="0" vert="horz">
            <a:spAutoFit/>
          </a:bodyPr>
          <a:lstStyle/>
          <a:p>
            <a:pPr marL="12700">
              <a:lnSpc>
                <a:spcPct val="100000"/>
              </a:lnSpc>
              <a:spcBef>
                <a:spcPts val="95"/>
              </a:spcBef>
            </a:pPr>
            <a:r>
              <a:rPr dirty="0" sz="700" spc="-310">
                <a:latin typeface="Cambria Math"/>
                <a:cs typeface="Cambria Math"/>
              </a:rPr>
              <a:t>𝑒𝑒𝑒𝑒</a:t>
            </a:r>
            <a:endParaRPr sz="700">
              <a:latin typeface="Cambria Math"/>
              <a:cs typeface="Cambria Math"/>
            </a:endParaRPr>
          </a:p>
        </p:txBody>
      </p:sp>
      <p:sp>
        <p:nvSpPr>
          <p:cNvPr id="60" name="object 60"/>
          <p:cNvSpPr txBox="1"/>
          <p:nvPr/>
        </p:nvSpPr>
        <p:spPr>
          <a:xfrm>
            <a:off x="958088" y="6919976"/>
            <a:ext cx="328930" cy="177800"/>
          </a:xfrm>
          <a:prstGeom prst="rect">
            <a:avLst/>
          </a:prstGeom>
        </p:spPr>
        <p:txBody>
          <a:bodyPr wrap="square" lIns="0" tIns="12065" rIns="0" bIns="0" rtlCol="0" vert="horz">
            <a:spAutoFit/>
          </a:bodyPr>
          <a:lstStyle/>
          <a:p>
            <a:pPr marL="12700">
              <a:lnSpc>
                <a:spcPct val="100000"/>
              </a:lnSpc>
              <a:spcBef>
                <a:spcPts val="95"/>
              </a:spcBef>
              <a:tabLst>
                <a:tab pos="220979" algn="l"/>
              </a:tabLst>
            </a:pPr>
            <a:r>
              <a:rPr dirty="0" sz="1000" spc="-505">
                <a:latin typeface="Cambria Math"/>
                <a:cs typeface="Cambria Math"/>
              </a:rPr>
              <a:t>𝜃𝜃</a:t>
            </a:r>
            <a:r>
              <a:rPr dirty="0" sz="1000" spc="-50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61" name="object 61"/>
          <p:cNvSpPr txBox="1"/>
          <p:nvPr/>
        </p:nvSpPr>
        <p:spPr>
          <a:xfrm>
            <a:off x="1370047" y="6820932"/>
            <a:ext cx="1081405" cy="177800"/>
          </a:xfrm>
          <a:prstGeom prst="rect">
            <a:avLst/>
          </a:prstGeom>
        </p:spPr>
        <p:txBody>
          <a:bodyPr wrap="square" lIns="0" tIns="12065" rIns="0" bIns="0" rtlCol="0" vert="horz">
            <a:spAutoFit/>
          </a:bodyPr>
          <a:lstStyle/>
          <a:p>
            <a:pPr marL="38100">
              <a:lnSpc>
                <a:spcPct val="100000"/>
              </a:lnSpc>
              <a:spcBef>
                <a:spcPts val="95"/>
              </a:spcBef>
            </a:pPr>
            <a:r>
              <a:rPr dirty="0" sz="1000" spc="-290">
                <a:latin typeface="Cambria Math"/>
                <a:cs typeface="Cambria Math"/>
              </a:rPr>
              <a:t>�𝐾𝐾</a:t>
            </a:r>
            <a:r>
              <a:rPr dirty="0" baseline="-15873" sz="1050" spc="-434">
                <a:latin typeface="Cambria Math"/>
                <a:cs typeface="Cambria Math"/>
              </a:rPr>
              <a:t>𝜃𝜃</a:t>
            </a:r>
            <a:r>
              <a:rPr dirty="0" baseline="-15873" sz="1050" spc="-157">
                <a:latin typeface="Cambria Math"/>
                <a:cs typeface="Cambria Math"/>
              </a:rPr>
              <a:t> </a:t>
            </a:r>
            <a:r>
              <a:rPr dirty="0" sz="1000" spc="-305">
                <a:latin typeface="Cambria Math"/>
                <a:cs typeface="Cambria Math"/>
              </a:rPr>
              <a:t>𝛼𝛼</a:t>
            </a:r>
            <a:r>
              <a:rPr dirty="0" sz="1000" spc="10">
                <a:latin typeface="Cambria Math"/>
                <a:cs typeface="Cambria Math"/>
              </a:rPr>
              <a:t> </a:t>
            </a:r>
            <a:r>
              <a:rPr dirty="0" sz="1000" spc="-5">
                <a:latin typeface="Cambria Math"/>
                <a:cs typeface="Cambria Math"/>
              </a:rPr>
              <a:t>+</a:t>
            </a:r>
            <a:r>
              <a:rPr dirty="0" sz="1000" spc="-20">
                <a:latin typeface="Cambria Math"/>
                <a:cs typeface="Cambria Math"/>
              </a:rPr>
              <a:t> </a:t>
            </a:r>
            <a:r>
              <a:rPr dirty="0" baseline="2777" sz="1500" spc="-427">
                <a:latin typeface="Cambria Math"/>
                <a:cs typeface="Cambria Math"/>
              </a:rPr>
              <a:t>(</a:t>
            </a:r>
            <a:r>
              <a:rPr dirty="0" sz="1000" spc="-285">
                <a:latin typeface="Cambria Math"/>
                <a:cs typeface="Cambria Math"/>
              </a:rPr>
              <a:t>𝐼𝐼𝑀𝑀</a:t>
            </a:r>
            <a:r>
              <a:rPr dirty="0" baseline="2777" sz="1500" spc="-427">
                <a:latin typeface="Cambria Math"/>
                <a:cs typeface="Cambria Math"/>
              </a:rPr>
              <a:t>)</a:t>
            </a:r>
            <a:r>
              <a:rPr dirty="0" sz="1000" spc="-285">
                <a:latin typeface="Cambria Math"/>
                <a:cs typeface="Cambria Math"/>
              </a:rPr>
              <a:t>𝐻𝐻</a:t>
            </a:r>
            <a:r>
              <a:rPr dirty="0" baseline="-15873" sz="1050" spc="-427">
                <a:latin typeface="Cambria Math"/>
                <a:cs typeface="Cambria Math"/>
              </a:rPr>
              <a:t>𝑔𝑔</a:t>
            </a:r>
            <a:r>
              <a:rPr dirty="0" sz="1000" spc="-285">
                <a:latin typeface="Cambria Math"/>
                <a:cs typeface="Cambria Math"/>
              </a:rPr>
              <a:t>𝐴𝐴</a:t>
            </a:r>
            <a:r>
              <a:rPr dirty="0" baseline="-15873" sz="1050" spc="-427">
                <a:latin typeface="Cambria Math"/>
                <a:cs typeface="Cambria Math"/>
              </a:rPr>
              <a:t>𝑔𝑔</a:t>
            </a:r>
            <a:r>
              <a:rPr dirty="0" sz="1000" spc="-285">
                <a:latin typeface="Cambria Math"/>
                <a:cs typeface="Cambria Math"/>
              </a:rPr>
              <a:t>�</a:t>
            </a:r>
            <a:endParaRPr sz="1000">
              <a:latin typeface="Cambria Math"/>
              <a:cs typeface="Cambria Math"/>
            </a:endParaRPr>
          </a:p>
        </p:txBody>
      </p:sp>
      <p:sp>
        <p:nvSpPr>
          <p:cNvPr id="62" name="object 62"/>
          <p:cNvSpPr/>
          <p:nvPr/>
        </p:nvSpPr>
        <p:spPr>
          <a:xfrm>
            <a:off x="1310639" y="7023354"/>
            <a:ext cx="1202690" cy="0"/>
          </a:xfrm>
          <a:custGeom>
            <a:avLst/>
            <a:gdLst/>
            <a:ahLst/>
            <a:cxnLst/>
            <a:rect l="l" t="t" r="r" b="b"/>
            <a:pathLst>
              <a:path w="1202689" h="0">
                <a:moveTo>
                  <a:pt x="0" y="0"/>
                </a:moveTo>
                <a:lnTo>
                  <a:pt x="1202436" y="0"/>
                </a:lnTo>
              </a:path>
            </a:pathLst>
          </a:custGeom>
          <a:ln w="7619">
            <a:solidFill>
              <a:srgbClr val="000000"/>
            </a:solidFill>
          </a:ln>
        </p:spPr>
        <p:txBody>
          <a:bodyPr wrap="square" lIns="0" tIns="0" rIns="0" bIns="0" rtlCol="0"/>
          <a:lstStyle/>
          <a:p/>
        </p:txBody>
      </p:sp>
      <p:sp>
        <p:nvSpPr>
          <p:cNvPr id="63" name="object 63"/>
          <p:cNvSpPr txBox="1"/>
          <p:nvPr/>
        </p:nvSpPr>
        <p:spPr>
          <a:xfrm>
            <a:off x="2533904" y="6919976"/>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64" name="object 64"/>
          <p:cNvSpPr txBox="1"/>
          <p:nvPr/>
        </p:nvSpPr>
        <p:spPr>
          <a:xfrm>
            <a:off x="3323293" y="6822467"/>
            <a:ext cx="184150" cy="132080"/>
          </a:xfrm>
          <a:prstGeom prst="rect">
            <a:avLst/>
          </a:prstGeom>
        </p:spPr>
        <p:txBody>
          <a:bodyPr wrap="square" lIns="0" tIns="12065" rIns="0" bIns="0" rtlCol="0" vert="horz">
            <a:spAutoFit/>
          </a:bodyPr>
          <a:lstStyle/>
          <a:p>
            <a:pPr marL="12700">
              <a:lnSpc>
                <a:spcPct val="100000"/>
              </a:lnSpc>
              <a:spcBef>
                <a:spcPts val="95"/>
              </a:spcBef>
            </a:pPr>
            <a:r>
              <a:rPr dirty="0" sz="700" spc="-400">
                <a:latin typeface="Cambria Math"/>
                <a:cs typeface="Cambria Math"/>
              </a:rPr>
              <a:t>𝑔𝑔</a:t>
            </a:r>
            <a:r>
              <a:rPr dirty="0" sz="700" spc="-300">
                <a:latin typeface="Cambria Math"/>
                <a:cs typeface="Cambria Math"/>
              </a:rPr>
              <a:t>𝑠𝑠𝑔𝑔</a:t>
            </a:r>
            <a:endParaRPr sz="700">
              <a:latin typeface="Cambria Math"/>
              <a:cs typeface="Cambria Math"/>
            </a:endParaRPr>
          </a:p>
        </p:txBody>
      </p:sp>
      <p:sp>
        <p:nvSpPr>
          <p:cNvPr id="65" name="object 65"/>
          <p:cNvSpPr txBox="1"/>
          <p:nvPr/>
        </p:nvSpPr>
        <p:spPr>
          <a:xfrm>
            <a:off x="3888660" y="6802625"/>
            <a:ext cx="146050" cy="177800"/>
          </a:xfrm>
          <a:prstGeom prst="rect">
            <a:avLst/>
          </a:prstGeom>
        </p:spPr>
        <p:txBody>
          <a:bodyPr wrap="square" lIns="0" tIns="12065" rIns="0" bIns="0" rtlCol="0" vert="horz">
            <a:spAutoFit/>
          </a:bodyPr>
          <a:lstStyle/>
          <a:p>
            <a:pPr marL="12700">
              <a:lnSpc>
                <a:spcPct val="100000"/>
              </a:lnSpc>
              <a:spcBef>
                <a:spcPts val="95"/>
              </a:spcBef>
            </a:pPr>
            <a:r>
              <a:rPr dirty="0" sz="1000" spc="-575">
                <a:latin typeface="Cambria Math"/>
                <a:cs typeface="Cambria Math"/>
              </a:rPr>
              <a:t>𝑓𝑓𝑓𝑓</a:t>
            </a:r>
            <a:endParaRPr sz="1000">
              <a:latin typeface="Cambria Math"/>
              <a:cs typeface="Cambria Math"/>
            </a:endParaRPr>
          </a:p>
        </p:txBody>
      </p:sp>
      <p:sp>
        <p:nvSpPr>
          <p:cNvPr id="66" name="object 66"/>
          <p:cNvSpPr txBox="1"/>
          <p:nvPr/>
        </p:nvSpPr>
        <p:spPr>
          <a:xfrm>
            <a:off x="2813349" y="6738586"/>
            <a:ext cx="3002280" cy="177800"/>
          </a:xfrm>
          <a:prstGeom prst="rect">
            <a:avLst/>
          </a:prstGeom>
        </p:spPr>
        <p:txBody>
          <a:bodyPr wrap="square" lIns="0" tIns="12065" rIns="0" bIns="0" rtlCol="0" vert="horz">
            <a:spAutoFit/>
          </a:bodyPr>
          <a:lstStyle/>
          <a:p>
            <a:pPr marL="38100">
              <a:lnSpc>
                <a:spcPct val="100000"/>
              </a:lnSpc>
              <a:spcBef>
                <a:spcPts val="95"/>
              </a:spcBef>
            </a:pPr>
            <a:r>
              <a:rPr dirty="0" sz="1000" spc="-120">
                <a:latin typeface="Cambria Math"/>
                <a:cs typeface="Cambria Math"/>
              </a:rPr>
              <a:t>��40000</a:t>
            </a:r>
            <a:r>
              <a:rPr dirty="0" u="sng" baseline="31746" sz="1050" spc="-179">
                <a:uFill>
                  <a:solidFill>
                    <a:srgbClr val="000000"/>
                  </a:solidFill>
                </a:uFill>
                <a:latin typeface="Cambria Math"/>
                <a:cs typeface="Cambria Math"/>
              </a:rPr>
              <a:t>𝑑𝑑∙𝑔𝑔𝑖𝑖</a:t>
            </a:r>
            <a:r>
              <a:rPr dirty="0" sz="1000" spc="-120">
                <a:latin typeface="Cambria Math"/>
                <a:cs typeface="Cambria Math"/>
              </a:rPr>
              <a:t>� </a:t>
            </a:r>
            <a:r>
              <a:rPr dirty="0" sz="1000" spc="-55">
                <a:latin typeface="Cambria Math"/>
                <a:cs typeface="Cambria Math"/>
              </a:rPr>
              <a:t>�0.02 </a:t>
            </a:r>
            <a:r>
              <a:rPr dirty="0" u="sng" baseline="33333" sz="1500" spc="-450">
                <a:uFill>
                  <a:solidFill>
                    <a:srgbClr val="000000"/>
                  </a:solidFill>
                </a:uFill>
                <a:latin typeface="Cambria Math"/>
                <a:cs typeface="Cambria Math"/>
              </a:rPr>
              <a:t>𝑓𝑓𝑓𝑓</a:t>
            </a:r>
            <a:r>
              <a:rPr dirty="0" sz="1000" spc="-300">
                <a:latin typeface="Cambria Math"/>
                <a:cs typeface="Cambria Math"/>
              </a:rPr>
              <a:t>�</a:t>
            </a:r>
            <a:r>
              <a:rPr dirty="0" sz="1000" spc="-5">
                <a:latin typeface="Cambria Math"/>
                <a:cs typeface="Cambria Math"/>
              </a:rPr>
              <a:t> +  </a:t>
            </a:r>
            <a:r>
              <a:rPr dirty="0" baseline="2777" sz="1500" spc="-187">
                <a:latin typeface="Cambria Math"/>
                <a:cs typeface="Cambria Math"/>
              </a:rPr>
              <a:t>(</a:t>
            </a:r>
            <a:r>
              <a:rPr dirty="0" sz="1000" spc="-125">
                <a:latin typeface="Cambria Math"/>
                <a:cs typeface="Cambria Math"/>
              </a:rPr>
              <a:t>1.2</a:t>
            </a:r>
            <a:r>
              <a:rPr dirty="0" baseline="2777" sz="1500" spc="-187">
                <a:latin typeface="Cambria Math"/>
                <a:cs typeface="Cambria Math"/>
              </a:rPr>
              <a:t>)(</a:t>
            </a:r>
            <a:r>
              <a:rPr dirty="0" sz="1000" spc="-125">
                <a:latin typeface="Cambria Math"/>
                <a:cs typeface="Cambria Math"/>
              </a:rPr>
              <a:t>172.48𝑘𝑘𝑠𝑠𝑘𝑘</a:t>
            </a:r>
            <a:r>
              <a:rPr dirty="0" baseline="2777" sz="1500" spc="-187">
                <a:latin typeface="Cambria Math"/>
                <a:cs typeface="Cambria Math"/>
              </a:rPr>
              <a:t>)(</a:t>
            </a:r>
            <a:r>
              <a:rPr dirty="0" sz="1000" spc="-125">
                <a:latin typeface="Cambria Math"/>
                <a:cs typeface="Cambria Math"/>
              </a:rPr>
              <a:t>1.732𝑠𝑠𝑠𝑠</a:t>
            </a:r>
            <a:r>
              <a:rPr dirty="0" baseline="2777" sz="1500" spc="-187">
                <a:latin typeface="Cambria Math"/>
                <a:cs typeface="Cambria Math"/>
              </a:rPr>
              <a:t>)</a:t>
            </a:r>
            <a:r>
              <a:rPr dirty="0" sz="1000" spc="-125">
                <a:latin typeface="Cambria Math"/>
                <a:cs typeface="Cambria Math"/>
              </a:rPr>
              <a:t>�</a:t>
            </a:r>
            <a:endParaRPr sz="1000">
              <a:latin typeface="Cambria Math"/>
              <a:cs typeface="Cambria Math"/>
            </a:endParaRPr>
          </a:p>
        </p:txBody>
      </p:sp>
      <p:sp>
        <p:nvSpPr>
          <p:cNvPr id="67" name="object 67"/>
          <p:cNvSpPr txBox="1"/>
          <p:nvPr/>
        </p:nvSpPr>
        <p:spPr>
          <a:xfrm>
            <a:off x="3073400" y="7002271"/>
            <a:ext cx="191135" cy="132080"/>
          </a:xfrm>
          <a:prstGeom prst="rect">
            <a:avLst/>
          </a:prstGeom>
        </p:spPr>
        <p:txBody>
          <a:bodyPr wrap="square" lIns="0" tIns="12065" rIns="0" bIns="0" rtlCol="0" vert="horz">
            <a:spAutoFit/>
          </a:bodyPr>
          <a:lstStyle/>
          <a:p>
            <a:pPr marL="12700">
              <a:lnSpc>
                <a:spcPct val="100000"/>
              </a:lnSpc>
              <a:spcBef>
                <a:spcPts val="95"/>
              </a:spcBef>
            </a:pPr>
            <a:r>
              <a:rPr dirty="0" u="sng" sz="700" spc="-145">
                <a:uFill>
                  <a:solidFill>
                    <a:srgbClr val="000000"/>
                  </a:solidFill>
                </a:uFill>
                <a:latin typeface="Cambria Math"/>
                <a:cs typeface="Cambria Math"/>
              </a:rPr>
              <a:t>𝑑𝑑∙𝑔𝑔𝑖𝑖</a:t>
            </a:r>
            <a:endParaRPr sz="700">
              <a:latin typeface="Cambria Math"/>
              <a:cs typeface="Cambria Math"/>
            </a:endParaRPr>
          </a:p>
        </p:txBody>
      </p:sp>
      <p:sp>
        <p:nvSpPr>
          <p:cNvPr id="68" name="object 68"/>
          <p:cNvSpPr txBox="1"/>
          <p:nvPr/>
        </p:nvSpPr>
        <p:spPr>
          <a:xfrm>
            <a:off x="3076405" y="7101359"/>
            <a:ext cx="184150" cy="132080"/>
          </a:xfrm>
          <a:prstGeom prst="rect">
            <a:avLst/>
          </a:prstGeom>
        </p:spPr>
        <p:txBody>
          <a:bodyPr wrap="square" lIns="0" tIns="12065" rIns="0" bIns="0" rtlCol="0" vert="horz">
            <a:spAutoFit/>
          </a:bodyPr>
          <a:lstStyle/>
          <a:p>
            <a:pPr marL="12700">
              <a:lnSpc>
                <a:spcPct val="100000"/>
              </a:lnSpc>
              <a:spcBef>
                <a:spcPts val="95"/>
              </a:spcBef>
            </a:pPr>
            <a:r>
              <a:rPr dirty="0" sz="700" spc="-400">
                <a:latin typeface="Cambria Math"/>
                <a:cs typeface="Cambria Math"/>
              </a:rPr>
              <a:t>𝑔𝑔</a:t>
            </a:r>
            <a:r>
              <a:rPr dirty="0" sz="700" spc="-300">
                <a:latin typeface="Cambria Math"/>
                <a:cs typeface="Cambria Math"/>
              </a:rPr>
              <a:t>𝑠𝑠𝑔𝑔</a:t>
            </a:r>
            <a:endParaRPr sz="700">
              <a:latin typeface="Cambria Math"/>
              <a:cs typeface="Cambria Math"/>
            </a:endParaRPr>
          </a:p>
        </p:txBody>
      </p:sp>
      <p:sp>
        <p:nvSpPr>
          <p:cNvPr id="69" name="object 69"/>
          <p:cNvSpPr txBox="1"/>
          <p:nvPr/>
        </p:nvSpPr>
        <p:spPr>
          <a:xfrm>
            <a:off x="1259847" y="7017535"/>
            <a:ext cx="4729480" cy="177800"/>
          </a:xfrm>
          <a:prstGeom prst="rect">
            <a:avLst/>
          </a:prstGeom>
        </p:spPr>
        <p:txBody>
          <a:bodyPr wrap="square" lIns="0" tIns="12065" rIns="0" bIns="0" rtlCol="0" vert="horz">
            <a:spAutoFit/>
          </a:bodyPr>
          <a:lstStyle/>
          <a:p>
            <a:pPr marL="50800">
              <a:lnSpc>
                <a:spcPct val="100000"/>
              </a:lnSpc>
              <a:spcBef>
                <a:spcPts val="95"/>
              </a:spcBef>
              <a:tabLst>
                <a:tab pos="1417955" algn="l"/>
                <a:tab pos="1995170" algn="l"/>
              </a:tabLst>
            </a:pPr>
            <a:r>
              <a:rPr dirty="0" baseline="5555" sz="1500" spc="-427">
                <a:latin typeface="Cambria Math"/>
                <a:cs typeface="Cambria Math"/>
              </a:rPr>
              <a:t>𝐾𝐾</a:t>
            </a:r>
            <a:r>
              <a:rPr dirty="0" baseline="-7936" sz="1050" spc="-427">
                <a:latin typeface="Cambria Math"/>
                <a:cs typeface="Cambria Math"/>
              </a:rPr>
              <a:t>𝜃𝜃</a:t>
            </a:r>
            <a:r>
              <a:rPr dirty="0" baseline="-7936" sz="1050" spc="209">
                <a:latin typeface="Cambria Math"/>
                <a:cs typeface="Cambria Math"/>
              </a:rPr>
              <a:t> </a:t>
            </a:r>
            <a:r>
              <a:rPr dirty="0" baseline="5555" sz="1500" spc="-7">
                <a:latin typeface="Cambria Math"/>
                <a:cs typeface="Cambria Math"/>
              </a:rPr>
              <a:t>− </a:t>
            </a:r>
            <a:r>
              <a:rPr dirty="0" baseline="8333" sz="1500" spc="-352">
                <a:latin typeface="Cambria Math"/>
                <a:cs typeface="Cambria Math"/>
              </a:rPr>
              <a:t>(</a:t>
            </a:r>
            <a:r>
              <a:rPr dirty="0" baseline="5555" sz="1500" spc="-352">
                <a:latin typeface="Cambria Math"/>
                <a:cs typeface="Cambria Math"/>
              </a:rPr>
              <a:t>𝐼𝐼𝑀𝑀</a:t>
            </a:r>
            <a:r>
              <a:rPr dirty="0" baseline="8333" sz="1500" spc="-352">
                <a:latin typeface="Cambria Math"/>
                <a:cs typeface="Cambria Math"/>
              </a:rPr>
              <a:t>)</a:t>
            </a:r>
            <a:r>
              <a:rPr dirty="0" baseline="5555" sz="1500" spc="-352">
                <a:latin typeface="Cambria Math"/>
                <a:cs typeface="Cambria Math"/>
              </a:rPr>
              <a:t>𝐻𝐻</a:t>
            </a:r>
            <a:r>
              <a:rPr dirty="0" baseline="-7936" sz="1050" spc="-352">
                <a:latin typeface="Cambria Math"/>
                <a:cs typeface="Cambria Math"/>
              </a:rPr>
              <a:t>𝑔𝑔</a:t>
            </a:r>
            <a:r>
              <a:rPr dirty="0" baseline="8333" sz="1500" spc="-352">
                <a:latin typeface="Cambria Math"/>
                <a:cs typeface="Cambria Math"/>
              </a:rPr>
              <a:t>(</a:t>
            </a:r>
            <a:r>
              <a:rPr dirty="0" baseline="5555" sz="1500" spc="-352">
                <a:latin typeface="Cambria Math"/>
                <a:cs typeface="Cambria Math"/>
              </a:rPr>
              <a:t>𝑑𝑑</a:t>
            </a:r>
            <a:r>
              <a:rPr dirty="0" baseline="-7936" sz="1050" spc="-352">
                <a:latin typeface="Cambria Math"/>
                <a:cs typeface="Cambria Math"/>
              </a:rPr>
              <a:t>𝑔𝑔</a:t>
            </a:r>
            <a:r>
              <a:rPr dirty="0" baseline="-7936" sz="1050" spc="217">
                <a:latin typeface="Cambria Math"/>
                <a:cs typeface="Cambria Math"/>
              </a:rPr>
              <a:t> </a:t>
            </a:r>
            <a:r>
              <a:rPr dirty="0" baseline="5555" sz="1500" spc="-7">
                <a:latin typeface="Cambria Math"/>
                <a:cs typeface="Cambria Math"/>
              </a:rPr>
              <a:t>+</a:t>
            </a:r>
            <a:r>
              <a:rPr dirty="0" baseline="5555" sz="1500" spc="30">
                <a:latin typeface="Cambria Math"/>
                <a:cs typeface="Cambria Math"/>
              </a:rPr>
              <a:t> </a:t>
            </a:r>
            <a:r>
              <a:rPr dirty="0" baseline="5555" sz="1500" spc="-367">
                <a:latin typeface="Cambria Math"/>
                <a:cs typeface="Cambria Math"/>
              </a:rPr>
              <a:t>𝑧𝑧</a:t>
            </a:r>
            <a:r>
              <a:rPr dirty="0" baseline="-7936" sz="1050" spc="-367">
                <a:latin typeface="Cambria Math"/>
                <a:cs typeface="Cambria Math"/>
              </a:rPr>
              <a:t>𝑔𝑔</a:t>
            </a:r>
            <a:r>
              <a:rPr dirty="0" baseline="-7936" sz="1050" spc="-127">
                <a:latin typeface="Cambria Math"/>
                <a:cs typeface="Cambria Math"/>
              </a:rPr>
              <a:t> </a:t>
            </a:r>
            <a:r>
              <a:rPr dirty="0" baseline="8333" sz="1500" spc="-7">
                <a:latin typeface="Cambria Math"/>
                <a:cs typeface="Cambria Math"/>
              </a:rPr>
              <a:t>)	</a:t>
            </a:r>
            <a:r>
              <a:rPr dirty="0" sz="1000" spc="-60">
                <a:latin typeface="Cambria Math"/>
                <a:cs typeface="Cambria Math"/>
              </a:rPr>
              <a:t>�40000	</a:t>
            </a:r>
            <a:r>
              <a:rPr dirty="0" sz="1000" spc="-325">
                <a:latin typeface="Cambria Math"/>
                <a:cs typeface="Cambria Math"/>
              </a:rPr>
              <a:t>�</a:t>
            </a:r>
            <a:r>
              <a:rPr dirty="0" sz="1000" spc="15">
                <a:latin typeface="Cambria Math"/>
                <a:cs typeface="Cambria Math"/>
              </a:rPr>
              <a:t> </a:t>
            </a:r>
            <a:r>
              <a:rPr dirty="0" sz="1000" spc="-5">
                <a:latin typeface="Cambria Math"/>
                <a:cs typeface="Cambria Math"/>
              </a:rPr>
              <a:t>− </a:t>
            </a:r>
            <a:r>
              <a:rPr dirty="0" baseline="2777" sz="1500" spc="-142">
                <a:latin typeface="Cambria Math"/>
                <a:cs typeface="Cambria Math"/>
              </a:rPr>
              <a:t>(</a:t>
            </a:r>
            <a:r>
              <a:rPr dirty="0" sz="1000" spc="-95">
                <a:latin typeface="Cambria Math"/>
                <a:cs typeface="Cambria Math"/>
              </a:rPr>
              <a:t>1.2</a:t>
            </a:r>
            <a:r>
              <a:rPr dirty="0" baseline="2777" sz="1500" spc="-142">
                <a:latin typeface="Cambria Math"/>
                <a:cs typeface="Cambria Math"/>
              </a:rPr>
              <a:t>)(</a:t>
            </a:r>
            <a:r>
              <a:rPr dirty="0" sz="1000" spc="-95">
                <a:latin typeface="Cambria Math"/>
                <a:cs typeface="Cambria Math"/>
              </a:rPr>
              <a:t>172.48𝑘𝑘𝑠𝑠𝑘𝑘</a:t>
            </a:r>
            <a:r>
              <a:rPr dirty="0" baseline="2777" sz="1500" spc="-142">
                <a:latin typeface="Cambria Math"/>
                <a:cs typeface="Cambria Math"/>
              </a:rPr>
              <a:t>)(</a:t>
            </a:r>
            <a:r>
              <a:rPr dirty="0" sz="1000" spc="-95">
                <a:latin typeface="Cambria Math"/>
                <a:cs typeface="Cambria Math"/>
              </a:rPr>
              <a:t>86.295𝑠𝑠𝑠𝑠 </a:t>
            </a:r>
            <a:r>
              <a:rPr dirty="0" sz="1000" spc="-5">
                <a:latin typeface="Cambria Math"/>
                <a:cs typeface="Cambria Math"/>
              </a:rPr>
              <a:t>+</a:t>
            </a:r>
            <a:r>
              <a:rPr dirty="0" sz="1000" spc="65">
                <a:latin typeface="Cambria Math"/>
                <a:cs typeface="Cambria Math"/>
              </a:rPr>
              <a:t> </a:t>
            </a:r>
            <a:r>
              <a:rPr dirty="0" sz="1000" spc="-60">
                <a:latin typeface="Cambria Math"/>
                <a:cs typeface="Cambria Math"/>
              </a:rPr>
              <a:t>(1.2)(9.137𝑠𝑠𝑠𝑠</a:t>
            </a:r>
            <a:r>
              <a:rPr dirty="0" baseline="2777" sz="1500" spc="-89">
                <a:latin typeface="Cambria Math"/>
                <a:cs typeface="Cambria Math"/>
              </a:rPr>
              <a:t>)</a:t>
            </a:r>
            <a:r>
              <a:rPr dirty="0" sz="1000" spc="-60">
                <a:latin typeface="Cambria Math"/>
                <a:cs typeface="Cambria Math"/>
              </a:rPr>
              <a:t>)</a:t>
            </a:r>
            <a:endParaRPr sz="1000">
              <a:latin typeface="Cambria Math"/>
              <a:cs typeface="Cambria Math"/>
            </a:endParaRPr>
          </a:p>
        </p:txBody>
      </p:sp>
      <p:sp>
        <p:nvSpPr>
          <p:cNvPr id="70" name="object 70"/>
          <p:cNvSpPr/>
          <p:nvPr/>
        </p:nvSpPr>
        <p:spPr>
          <a:xfrm>
            <a:off x="2677667" y="7023354"/>
            <a:ext cx="3274060" cy="0"/>
          </a:xfrm>
          <a:custGeom>
            <a:avLst/>
            <a:gdLst/>
            <a:ahLst/>
            <a:cxnLst/>
            <a:rect l="l" t="t" r="r" b="b"/>
            <a:pathLst>
              <a:path w="3274060" h="0">
                <a:moveTo>
                  <a:pt x="0" y="0"/>
                </a:moveTo>
                <a:lnTo>
                  <a:pt x="3273552" y="0"/>
                </a:lnTo>
              </a:path>
            </a:pathLst>
          </a:custGeom>
          <a:ln w="7619">
            <a:solidFill>
              <a:srgbClr val="000000"/>
            </a:solidFill>
          </a:ln>
        </p:spPr>
        <p:txBody>
          <a:bodyPr wrap="square" lIns="0" tIns="0" rIns="0" bIns="0" rtlCol="0"/>
          <a:lstStyle/>
          <a:p/>
        </p:txBody>
      </p:sp>
      <p:sp>
        <p:nvSpPr>
          <p:cNvPr id="71" name="object 71"/>
          <p:cNvSpPr txBox="1"/>
          <p:nvPr/>
        </p:nvSpPr>
        <p:spPr>
          <a:xfrm>
            <a:off x="5973571" y="6919976"/>
            <a:ext cx="83502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0.05831</a:t>
            </a:r>
            <a:r>
              <a:rPr dirty="0" sz="1000" spc="15">
                <a:latin typeface="Cambria Math"/>
                <a:cs typeface="Cambria Math"/>
              </a:rPr>
              <a:t> </a:t>
            </a:r>
            <a:r>
              <a:rPr dirty="0" sz="1000" spc="-355">
                <a:latin typeface="Cambria Math"/>
                <a:cs typeface="Cambria Math"/>
              </a:rPr>
              <a:t>𝐴𝐴𝐴𝐴𝑑𝑑</a:t>
            </a:r>
            <a:endParaRPr sz="1000">
              <a:latin typeface="Cambria Math"/>
              <a:cs typeface="Cambria Math"/>
            </a:endParaRPr>
          </a:p>
        </p:txBody>
      </p:sp>
      <p:sp>
        <p:nvSpPr>
          <p:cNvPr id="72" name="object 72"/>
          <p:cNvSpPr txBox="1"/>
          <p:nvPr/>
        </p:nvSpPr>
        <p:spPr>
          <a:xfrm>
            <a:off x="673100" y="7298181"/>
            <a:ext cx="2832100" cy="412115"/>
          </a:xfrm>
          <a:prstGeom prst="rect">
            <a:avLst/>
          </a:prstGeom>
        </p:spPr>
        <p:txBody>
          <a:bodyPr wrap="square" lIns="0" tIns="47625" rIns="0" bIns="0" rtlCol="0" vert="horz">
            <a:spAutoFit/>
          </a:bodyPr>
          <a:lstStyle/>
          <a:p>
            <a:pPr marL="12700">
              <a:lnSpc>
                <a:spcPct val="100000"/>
              </a:lnSpc>
              <a:spcBef>
                <a:spcPts val="375"/>
              </a:spcBef>
              <a:tabLst>
                <a:tab pos="743585" algn="l"/>
              </a:tabLst>
            </a:pPr>
            <a:r>
              <a:rPr dirty="0" sz="1100" i="1">
                <a:latin typeface="Times New Roman"/>
                <a:cs typeface="Times New Roman"/>
              </a:rPr>
              <a:t>4.5.2.6.1.2	Stress </a:t>
            </a:r>
            <a:r>
              <a:rPr dirty="0" sz="1100" spc="-5" i="1">
                <a:latin typeface="Times New Roman"/>
                <a:cs typeface="Times New Roman"/>
              </a:rPr>
              <a:t>due </a:t>
            </a:r>
            <a:r>
              <a:rPr dirty="0" sz="1100" i="1">
                <a:latin typeface="Times New Roman"/>
                <a:cs typeface="Times New Roman"/>
              </a:rPr>
              <a:t>to </a:t>
            </a:r>
            <a:r>
              <a:rPr dirty="0" sz="1100" spc="-5" i="1">
                <a:latin typeface="Times New Roman"/>
                <a:cs typeface="Times New Roman"/>
              </a:rPr>
              <a:t>lateral loading </a:t>
            </a:r>
            <a:r>
              <a:rPr dirty="0" sz="1100" i="1">
                <a:latin typeface="Times New Roman"/>
                <a:cs typeface="Times New Roman"/>
              </a:rPr>
              <a:t>from</a:t>
            </a:r>
            <a:r>
              <a:rPr dirty="0" sz="1100" spc="-40" i="1">
                <a:latin typeface="Times New Roman"/>
                <a:cs typeface="Times New Roman"/>
              </a:rPr>
              <a:t> </a:t>
            </a:r>
            <a:r>
              <a:rPr dirty="0" sz="1100" i="1">
                <a:latin typeface="Times New Roman"/>
                <a:cs typeface="Times New Roman"/>
              </a:rPr>
              <a:t>tilt</a:t>
            </a:r>
            <a:endParaRPr sz="1100">
              <a:latin typeface="Times New Roman"/>
              <a:cs typeface="Times New Roman"/>
            </a:endParaRPr>
          </a:p>
          <a:p>
            <a:pPr marL="12700">
              <a:lnSpc>
                <a:spcPct val="100000"/>
              </a:lnSpc>
              <a:spcBef>
                <a:spcPts val="245"/>
              </a:spcBef>
            </a:pPr>
            <a:r>
              <a:rPr dirty="0" sz="1000" spc="-5">
                <a:latin typeface="Times New Roman"/>
                <a:cs typeface="Times New Roman"/>
              </a:rPr>
              <a:t>Top left flange</a:t>
            </a:r>
            <a:r>
              <a:rPr dirty="0" sz="1000" spc="10">
                <a:latin typeface="Times New Roman"/>
                <a:cs typeface="Times New Roman"/>
              </a:rPr>
              <a:t> </a:t>
            </a:r>
            <a:r>
              <a:rPr dirty="0" sz="1000" spc="-10">
                <a:latin typeface="Times New Roman"/>
                <a:cs typeface="Times New Roman"/>
              </a:rPr>
              <a:t>tip</a:t>
            </a:r>
            <a:endParaRPr sz="1000">
              <a:latin typeface="Times New Roman"/>
              <a:cs typeface="Times New Roman"/>
            </a:endParaRPr>
          </a:p>
        </p:txBody>
      </p:sp>
      <p:sp>
        <p:nvSpPr>
          <p:cNvPr id="73" name="object 73"/>
          <p:cNvSpPr txBox="1"/>
          <p:nvPr/>
        </p:nvSpPr>
        <p:spPr>
          <a:xfrm>
            <a:off x="1581843" y="7893811"/>
            <a:ext cx="33591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42">
                <a:latin typeface="Cambria Math"/>
                <a:cs typeface="Cambria Math"/>
              </a:rPr>
              <a:t>𝑓𝑓</a:t>
            </a:r>
            <a:r>
              <a:rPr dirty="0" sz="700" spc="-295">
                <a:latin typeface="Cambria Math"/>
                <a:cs typeface="Cambria Math"/>
              </a:rPr>
              <a:t>𝑑𝑑𝑠𝑠</a:t>
            </a:r>
            <a:r>
              <a:rPr dirty="0" sz="700" spc="145">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74" name="object 74"/>
          <p:cNvSpPr txBox="1"/>
          <p:nvPr/>
        </p:nvSpPr>
        <p:spPr>
          <a:xfrm>
            <a:off x="2299207" y="7953247"/>
            <a:ext cx="14541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r>
              <a:rPr dirty="0" sz="1000" spc="-505">
                <a:latin typeface="Cambria Math"/>
                <a:cs typeface="Cambria Math"/>
              </a:rPr>
              <a:t>𝐼𝐼</a:t>
            </a:r>
            <a:endParaRPr sz="1000">
              <a:latin typeface="Cambria Math"/>
              <a:cs typeface="Cambria Math"/>
            </a:endParaRPr>
          </a:p>
        </p:txBody>
      </p:sp>
      <p:sp>
        <p:nvSpPr>
          <p:cNvPr id="75" name="object 75"/>
          <p:cNvSpPr txBox="1"/>
          <p:nvPr/>
        </p:nvSpPr>
        <p:spPr>
          <a:xfrm>
            <a:off x="2410460" y="8017256"/>
            <a:ext cx="81915" cy="132080"/>
          </a:xfrm>
          <a:prstGeom prst="rect">
            <a:avLst/>
          </a:prstGeom>
        </p:spPr>
        <p:txBody>
          <a:bodyPr wrap="square" lIns="0" tIns="12065" rIns="0" bIns="0" rtlCol="0" vert="horz">
            <a:spAutoFit/>
          </a:bodyPr>
          <a:lstStyle/>
          <a:p>
            <a:pPr marL="12700">
              <a:lnSpc>
                <a:spcPct val="100000"/>
              </a:lnSpc>
              <a:spcBef>
                <a:spcPts val="95"/>
              </a:spcBef>
            </a:pPr>
            <a:r>
              <a:rPr dirty="0" sz="700" spc="-305">
                <a:latin typeface="Cambria Math"/>
                <a:cs typeface="Cambria Math"/>
              </a:rPr>
              <a:t>𝑝𝑝</a:t>
            </a:r>
            <a:endParaRPr sz="700">
              <a:latin typeface="Cambria Math"/>
              <a:cs typeface="Cambria Math"/>
            </a:endParaRPr>
          </a:p>
        </p:txBody>
      </p:sp>
      <p:sp>
        <p:nvSpPr>
          <p:cNvPr id="76" name="object 76"/>
          <p:cNvSpPr/>
          <p:nvPr/>
        </p:nvSpPr>
        <p:spPr>
          <a:xfrm>
            <a:off x="1914144" y="7971288"/>
            <a:ext cx="970915" cy="0"/>
          </a:xfrm>
          <a:custGeom>
            <a:avLst/>
            <a:gdLst/>
            <a:ahLst/>
            <a:cxnLst/>
            <a:rect l="l" t="t" r="r" b="b"/>
            <a:pathLst>
              <a:path w="970914" h="0">
                <a:moveTo>
                  <a:pt x="0" y="0"/>
                </a:moveTo>
                <a:lnTo>
                  <a:pt x="970788" y="0"/>
                </a:lnTo>
              </a:path>
            </a:pathLst>
          </a:custGeom>
          <a:ln w="7607">
            <a:solidFill>
              <a:srgbClr val="000000"/>
            </a:solidFill>
          </a:ln>
        </p:spPr>
        <p:txBody>
          <a:bodyPr wrap="square" lIns="0" tIns="0" rIns="0" bIns="0" rtlCol="0"/>
          <a:lstStyle/>
          <a:p/>
        </p:txBody>
      </p:sp>
      <p:sp>
        <p:nvSpPr>
          <p:cNvPr id="77" name="object 77"/>
          <p:cNvSpPr txBox="1"/>
          <p:nvPr/>
        </p:nvSpPr>
        <p:spPr>
          <a:xfrm>
            <a:off x="2907283" y="7867904"/>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78" name="object 78"/>
          <p:cNvSpPr txBox="1"/>
          <p:nvPr/>
        </p:nvSpPr>
        <p:spPr>
          <a:xfrm>
            <a:off x="3572403" y="7953285"/>
            <a:ext cx="982344"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82">
                <a:latin typeface="Cambria Math"/>
                <a:cs typeface="Cambria Math"/>
              </a:rPr>
              <a:t>(</a:t>
            </a:r>
            <a:r>
              <a:rPr dirty="0" sz="1000" spc="-55">
                <a:latin typeface="Cambria Math"/>
                <a:cs typeface="Cambria Math"/>
              </a:rPr>
              <a:t>2</a:t>
            </a:r>
            <a:r>
              <a:rPr dirty="0" baseline="2777" sz="1500" spc="-82">
                <a:latin typeface="Cambria Math"/>
                <a:cs typeface="Cambria Math"/>
              </a:rPr>
              <a:t>)(</a:t>
            </a:r>
            <a:r>
              <a:rPr dirty="0" sz="1000" spc="-55">
                <a:latin typeface="Cambria Math"/>
                <a:cs typeface="Cambria Math"/>
              </a:rPr>
              <a:t>72018.4𝑠𝑠𝑠𝑠</a:t>
            </a:r>
            <a:r>
              <a:rPr dirty="0" baseline="23809" sz="1050" spc="-82">
                <a:latin typeface="Cambria Math"/>
                <a:cs typeface="Cambria Math"/>
              </a:rPr>
              <a:t>4</a:t>
            </a:r>
            <a:r>
              <a:rPr dirty="0" baseline="2777" sz="1500" spc="-82">
                <a:latin typeface="Cambria Math"/>
                <a:cs typeface="Cambria Math"/>
              </a:rPr>
              <a:t>)</a:t>
            </a:r>
            <a:endParaRPr baseline="2777" sz="1500">
              <a:latin typeface="Cambria Math"/>
              <a:cs typeface="Cambria Math"/>
            </a:endParaRPr>
          </a:p>
        </p:txBody>
      </p:sp>
      <p:sp>
        <p:nvSpPr>
          <p:cNvPr id="79" name="object 79"/>
          <p:cNvSpPr/>
          <p:nvPr/>
        </p:nvSpPr>
        <p:spPr>
          <a:xfrm>
            <a:off x="3051048" y="7971288"/>
            <a:ext cx="2025650" cy="0"/>
          </a:xfrm>
          <a:custGeom>
            <a:avLst/>
            <a:gdLst/>
            <a:ahLst/>
            <a:cxnLst/>
            <a:rect l="l" t="t" r="r" b="b"/>
            <a:pathLst>
              <a:path w="2025650" h="0">
                <a:moveTo>
                  <a:pt x="0" y="0"/>
                </a:moveTo>
                <a:lnTo>
                  <a:pt x="2025396" y="0"/>
                </a:lnTo>
              </a:path>
            </a:pathLst>
          </a:custGeom>
          <a:ln w="7607">
            <a:solidFill>
              <a:srgbClr val="000000"/>
            </a:solidFill>
          </a:ln>
        </p:spPr>
        <p:txBody>
          <a:bodyPr wrap="square" lIns="0" tIns="0" rIns="0" bIns="0" rtlCol="0"/>
          <a:lstStyle/>
          <a:p/>
        </p:txBody>
      </p:sp>
      <p:sp>
        <p:nvSpPr>
          <p:cNvPr id="80" name="object 80"/>
          <p:cNvSpPr txBox="1"/>
          <p:nvPr/>
        </p:nvSpPr>
        <p:spPr>
          <a:xfrm>
            <a:off x="1863331" y="7770378"/>
            <a:ext cx="3587115" cy="177800"/>
          </a:xfrm>
          <a:prstGeom prst="rect">
            <a:avLst/>
          </a:prstGeom>
        </p:spPr>
        <p:txBody>
          <a:bodyPr wrap="square" lIns="0" tIns="12065" rIns="0" bIns="0" rtlCol="0" vert="horz">
            <a:spAutoFit/>
          </a:bodyPr>
          <a:lstStyle/>
          <a:p>
            <a:pPr marL="50800">
              <a:lnSpc>
                <a:spcPct val="100000"/>
              </a:lnSpc>
              <a:spcBef>
                <a:spcPts val="95"/>
              </a:spcBef>
              <a:tabLst>
                <a:tab pos="1187450" algn="l"/>
              </a:tabLst>
            </a:pPr>
            <a:r>
              <a:rPr dirty="0" baseline="2777" sz="1500" spc="-367">
                <a:latin typeface="Cambria Math"/>
                <a:cs typeface="Cambria Math"/>
              </a:rPr>
              <a:t>(</a:t>
            </a:r>
            <a:r>
              <a:rPr dirty="0" sz="1000" spc="-245">
                <a:latin typeface="Cambria Math"/>
                <a:cs typeface="Cambria Math"/>
              </a:rPr>
              <a:t>𝐼𝐼𝑀𝑀</a:t>
            </a:r>
            <a:r>
              <a:rPr dirty="0" baseline="2777" sz="1500" spc="-367">
                <a:latin typeface="Cambria Math"/>
                <a:cs typeface="Cambria Math"/>
              </a:rPr>
              <a:t>)</a:t>
            </a:r>
            <a:r>
              <a:rPr dirty="0" sz="1000" spc="-245">
                <a:latin typeface="Cambria Math"/>
                <a:cs typeface="Cambria Math"/>
              </a:rPr>
              <a:t>�𝑀𝑀</a:t>
            </a:r>
            <a:r>
              <a:rPr dirty="0" baseline="-15873" sz="1050" spc="-367">
                <a:latin typeface="Cambria Math"/>
                <a:cs typeface="Cambria Math"/>
              </a:rPr>
              <a:t>𝑔𝑔</a:t>
            </a:r>
            <a:r>
              <a:rPr dirty="0" sz="1000" spc="-245">
                <a:latin typeface="Cambria Math"/>
                <a:cs typeface="Cambria Math"/>
              </a:rPr>
              <a:t>�𝜃𝜃</a:t>
            </a:r>
            <a:r>
              <a:rPr dirty="0" baseline="-15873" sz="1050" spc="-367">
                <a:latin typeface="Cambria Math"/>
                <a:cs typeface="Cambria Math"/>
              </a:rPr>
              <a:t>𝑒𝑒𝑒𝑒</a:t>
            </a:r>
            <a:r>
              <a:rPr dirty="0" baseline="-15873" sz="1050" spc="-120">
                <a:latin typeface="Cambria Math"/>
                <a:cs typeface="Cambria Math"/>
              </a:rPr>
              <a:t> </a:t>
            </a:r>
            <a:r>
              <a:rPr dirty="0" sz="1000" spc="-265">
                <a:latin typeface="Cambria Math"/>
                <a:cs typeface="Cambria Math"/>
              </a:rPr>
              <a:t>𝐻𝐻</a:t>
            </a:r>
            <a:r>
              <a:rPr dirty="0" baseline="-15873" sz="1050" spc="-397">
                <a:latin typeface="Cambria Math"/>
                <a:cs typeface="Cambria Math"/>
              </a:rPr>
              <a:t>𝑑𝑑𝑔𝑔𝑑𝑑	</a:t>
            </a:r>
            <a:r>
              <a:rPr dirty="0" baseline="2777" sz="1500" spc="-60">
                <a:latin typeface="Cambria Math"/>
                <a:cs typeface="Cambria Math"/>
              </a:rPr>
              <a:t>(</a:t>
            </a:r>
            <a:r>
              <a:rPr dirty="0" sz="1000" spc="-40">
                <a:latin typeface="Cambria Math"/>
                <a:cs typeface="Cambria Math"/>
              </a:rPr>
              <a:t>1.2</a:t>
            </a:r>
            <a:r>
              <a:rPr dirty="0" baseline="2777" sz="1500" spc="-60">
                <a:latin typeface="Cambria Math"/>
                <a:cs typeface="Cambria Math"/>
              </a:rPr>
              <a:t>)(</a:t>
            </a:r>
            <a:r>
              <a:rPr dirty="0" sz="1000" spc="-40">
                <a:latin typeface="Cambria Math"/>
                <a:cs typeface="Cambria Math"/>
              </a:rPr>
              <a:t>2195.02𝑘𝑘 </a:t>
            </a:r>
            <a:r>
              <a:rPr dirty="0" sz="1000" spc="-5">
                <a:latin typeface="Cambria Math"/>
                <a:cs typeface="Cambria Math"/>
              </a:rPr>
              <a:t>∙ </a:t>
            </a:r>
            <a:r>
              <a:rPr dirty="0" sz="1000" spc="-100">
                <a:latin typeface="Cambria Math"/>
                <a:cs typeface="Cambria Math"/>
              </a:rPr>
              <a:t>𝑓𝑓𝑓𝑓</a:t>
            </a:r>
            <a:r>
              <a:rPr dirty="0" baseline="2777" sz="1500" spc="-150">
                <a:latin typeface="Cambria Math"/>
                <a:cs typeface="Cambria Math"/>
              </a:rPr>
              <a:t>)(</a:t>
            </a:r>
            <a:r>
              <a:rPr dirty="0" sz="1000" spc="-100">
                <a:latin typeface="Cambria Math"/>
                <a:cs typeface="Cambria Math"/>
              </a:rPr>
              <a:t>0.05831</a:t>
            </a:r>
            <a:r>
              <a:rPr dirty="0" baseline="2777" sz="1500" spc="-150">
                <a:latin typeface="Cambria Math"/>
                <a:cs typeface="Cambria Math"/>
              </a:rPr>
              <a:t>)(</a:t>
            </a:r>
            <a:r>
              <a:rPr dirty="0" sz="1000" spc="-100">
                <a:latin typeface="Cambria Math"/>
                <a:cs typeface="Cambria Math"/>
              </a:rPr>
              <a:t>49𝑠𝑠𝑠𝑠</a:t>
            </a:r>
            <a:r>
              <a:rPr dirty="0" baseline="2777" sz="1500" spc="-150">
                <a:latin typeface="Cambria Math"/>
                <a:cs typeface="Cambria Math"/>
              </a:rPr>
              <a:t>)</a:t>
            </a:r>
            <a:r>
              <a:rPr dirty="0" baseline="2777" sz="1500" spc="-82">
                <a:latin typeface="Cambria Math"/>
                <a:cs typeface="Cambria Math"/>
              </a:rPr>
              <a:t> </a:t>
            </a:r>
            <a:r>
              <a:rPr dirty="0" sz="1000" spc="-165">
                <a:latin typeface="Cambria Math"/>
                <a:cs typeface="Cambria Math"/>
              </a:rPr>
              <a:t>12𝑠𝑠𝑠𝑠</a:t>
            </a:r>
            <a:endParaRPr sz="1000">
              <a:latin typeface="Cambria Math"/>
              <a:cs typeface="Cambria Math"/>
            </a:endParaRPr>
          </a:p>
        </p:txBody>
      </p:sp>
      <p:sp>
        <p:nvSpPr>
          <p:cNvPr id="81" name="object 81"/>
          <p:cNvSpPr/>
          <p:nvPr/>
        </p:nvSpPr>
        <p:spPr>
          <a:xfrm>
            <a:off x="5160264" y="7971288"/>
            <a:ext cx="256540" cy="0"/>
          </a:xfrm>
          <a:custGeom>
            <a:avLst/>
            <a:gdLst/>
            <a:ahLst/>
            <a:cxnLst/>
            <a:rect l="l" t="t" r="r" b="b"/>
            <a:pathLst>
              <a:path w="256539" h="0">
                <a:moveTo>
                  <a:pt x="0" y="0"/>
                </a:moveTo>
                <a:lnTo>
                  <a:pt x="256032" y="0"/>
                </a:lnTo>
              </a:path>
            </a:pathLst>
          </a:custGeom>
          <a:ln w="7607">
            <a:solidFill>
              <a:srgbClr val="000000"/>
            </a:solidFill>
          </a:ln>
        </p:spPr>
        <p:txBody>
          <a:bodyPr wrap="square" lIns="0" tIns="0" rIns="0" bIns="0" rtlCol="0"/>
          <a:lstStyle/>
          <a:p/>
        </p:txBody>
      </p:sp>
      <p:sp>
        <p:nvSpPr>
          <p:cNvPr id="82" name="object 82"/>
          <p:cNvSpPr txBox="1"/>
          <p:nvPr/>
        </p:nvSpPr>
        <p:spPr>
          <a:xfrm>
            <a:off x="5083555" y="7867904"/>
            <a:ext cx="1075690" cy="262890"/>
          </a:xfrm>
          <a:prstGeom prst="rect">
            <a:avLst/>
          </a:prstGeom>
        </p:spPr>
        <p:txBody>
          <a:bodyPr wrap="square" lIns="0" tIns="12065" rIns="0" bIns="0" rtlCol="0" vert="horz">
            <a:spAutoFit/>
          </a:bodyPr>
          <a:lstStyle/>
          <a:p>
            <a:pPr marL="12700">
              <a:lnSpc>
                <a:spcPts val="935"/>
              </a:lnSpc>
              <a:spcBef>
                <a:spcPts val="95"/>
              </a:spcBef>
              <a:tabLst>
                <a:tab pos="332105" algn="l"/>
              </a:tabLst>
            </a:pPr>
            <a:r>
              <a:rPr dirty="0" sz="1000" spc="-254">
                <a:latin typeface="Cambria Math"/>
                <a:cs typeface="Cambria Math"/>
              </a:rPr>
              <a:t>�	�</a:t>
            </a:r>
            <a:r>
              <a:rPr dirty="0" sz="1000" spc="40">
                <a:latin typeface="Cambria Math"/>
                <a:cs typeface="Cambria Math"/>
              </a:rPr>
              <a:t> </a:t>
            </a:r>
            <a:r>
              <a:rPr dirty="0" sz="1000" spc="-5">
                <a:latin typeface="Cambria Math"/>
                <a:cs typeface="Cambria Math"/>
              </a:rPr>
              <a:t>= 0.627  </a:t>
            </a:r>
            <a:r>
              <a:rPr dirty="0" sz="1000" spc="-385">
                <a:latin typeface="Cambria Math"/>
                <a:cs typeface="Cambria Math"/>
              </a:rPr>
              <a:t>𝑘𝑘𝑠𝑠𝑠𝑠</a:t>
            </a:r>
            <a:endParaRPr sz="1000">
              <a:latin typeface="Cambria Math"/>
              <a:cs typeface="Cambria Math"/>
            </a:endParaRPr>
          </a:p>
          <a:p>
            <a:pPr marL="106680">
              <a:lnSpc>
                <a:spcPts val="935"/>
              </a:lnSpc>
            </a:pPr>
            <a:r>
              <a:rPr dirty="0" sz="1000" spc="-254">
                <a:latin typeface="Cambria Math"/>
                <a:cs typeface="Cambria Math"/>
              </a:rPr>
              <a:t>1𝑓𝑓𝑓𝑓</a:t>
            </a:r>
            <a:endParaRPr sz="1000">
              <a:latin typeface="Cambria Math"/>
              <a:cs typeface="Cambria Math"/>
            </a:endParaRPr>
          </a:p>
        </p:txBody>
      </p:sp>
      <p:sp>
        <p:nvSpPr>
          <p:cNvPr id="83" name="object 83"/>
          <p:cNvSpPr txBox="1"/>
          <p:nvPr/>
        </p:nvSpPr>
        <p:spPr>
          <a:xfrm>
            <a:off x="673100" y="8190992"/>
            <a:ext cx="119380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Bottom right flange</a:t>
            </a:r>
            <a:r>
              <a:rPr dirty="0" sz="1000" spc="-25">
                <a:latin typeface="Times New Roman"/>
                <a:cs typeface="Times New Roman"/>
              </a:rPr>
              <a:t> </a:t>
            </a:r>
            <a:r>
              <a:rPr dirty="0" sz="1000" spc="-10">
                <a:latin typeface="Times New Roman"/>
                <a:cs typeface="Times New Roman"/>
              </a:rPr>
              <a:t>tip</a:t>
            </a:r>
            <a:endParaRPr sz="1000">
              <a:latin typeface="Times New Roman"/>
              <a:cs typeface="Times New Roman"/>
            </a:endParaRPr>
          </a:p>
        </p:txBody>
      </p:sp>
      <p:sp>
        <p:nvSpPr>
          <p:cNvPr id="84" name="object 84"/>
          <p:cNvSpPr txBox="1"/>
          <p:nvPr/>
        </p:nvSpPr>
        <p:spPr>
          <a:xfrm>
            <a:off x="1286231" y="8526322"/>
            <a:ext cx="494030" cy="177800"/>
          </a:xfrm>
          <a:prstGeom prst="rect">
            <a:avLst/>
          </a:prstGeom>
        </p:spPr>
        <p:txBody>
          <a:bodyPr wrap="square" lIns="0" tIns="12065" rIns="0" bIns="0" rtlCol="0" vert="horz">
            <a:spAutoFit/>
          </a:bodyPr>
          <a:lstStyle/>
          <a:p>
            <a:pPr marL="38100">
              <a:lnSpc>
                <a:spcPct val="100000"/>
              </a:lnSpc>
              <a:spcBef>
                <a:spcPts val="95"/>
              </a:spcBef>
            </a:pPr>
            <a:r>
              <a:rPr dirty="0" sz="1000" spc="-265">
                <a:latin typeface="Cambria Math"/>
                <a:cs typeface="Cambria Math"/>
              </a:rPr>
              <a:t>𝑓𝑓</a:t>
            </a:r>
            <a:r>
              <a:rPr dirty="0" baseline="-15873" sz="1050" spc="-397">
                <a:latin typeface="Cambria Math"/>
                <a:cs typeface="Cambria Math"/>
              </a:rPr>
              <a:t>𝑠𝑠𝑔𝑔</a:t>
            </a:r>
            <a:r>
              <a:rPr dirty="0" baseline="-15873" sz="1050" spc="232">
                <a:latin typeface="Cambria Math"/>
                <a:cs typeface="Cambria Math"/>
              </a:rPr>
              <a:t> </a:t>
            </a:r>
            <a:r>
              <a:rPr dirty="0" sz="1000" spc="-5">
                <a:latin typeface="Cambria Math"/>
                <a:cs typeface="Cambria Math"/>
              </a:rPr>
              <a:t>=</a:t>
            </a:r>
            <a:r>
              <a:rPr dirty="0" sz="1000" spc="3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85" name="object 85"/>
          <p:cNvSpPr txBox="1"/>
          <p:nvPr/>
        </p:nvSpPr>
        <p:spPr>
          <a:xfrm>
            <a:off x="1726716" y="8427229"/>
            <a:ext cx="1036955"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367">
                <a:latin typeface="Cambria Math"/>
                <a:cs typeface="Cambria Math"/>
              </a:rPr>
              <a:t>(</a:t>
            </a:r>
            <a:r>
              <a:rPr dirty="0" sz="1000" spc="-245">
                <a:latin typeface="Cambria Math"/>
                <a:cs typeface="Cambria Math"/>
              </a:rPr>
              <a:t>𝐼𝐼𝑀𝑀</a:t>
            </a:r>
            <a:r>
              <a:rPr dirty="0" baseline="2777" sz="1500" spc="-367">
                <a:latin typeface="Cambria Math"/>
                <a:cs typeface="Cambria Math"/>
              </a:rPr>
              <a:t>)</a:t>
            </a:r>
            <a:r>
              <a:rPr dirty="0" sz="1000" spc="-245">
                <a:latin typeface="Cambria Math"/>
                <a:cs typeface="Cambria Math"/>
              </a:rPr>
              <a:t>�𝑀𝑀</a:t>
            </a:r>
            <a:r>
              <a:rPr dirty="0" baseline="-15873" sz="1050" spc="-367">
                <a:latin typeface="Cambria Math"/>
                <a:cs typeface="Cambria Math"/>
              </a:rPr>
              <a:t>𝑔𝑔</a:t>
            </a:r>
            <a:r>
              <a:rPr dirty="0" sz="1000" spc="-245">
                <a:latin typeface="Cambria Math"/>
                <a:cs typeface="Cambria Math"/>
              </a:rPr>
              <a:t>�𝜃𝜃</a:t>
            </a:r>
            <a:r>
              <a:rPr dirty="0" baseline="-15873" sz="1050" spc="-367">
                <a:latin typeface="Cambria Math"/>
                <a:cs typeface="Cambria Math"/>
              </a:rPr>
              <a:t>𝑒𝑒𝑒𝑒</a:t>
            </a:r>
            <a:r>
              <a:rPr dirty="0" baseline="-15873" sz="1050" spc="-195">
                <a:latin typeface="Cambria Math"/>
                <a:cs typeface="Cambria Math"/>
              </a:rPr>
              <a:t> </a:t>
            </a:r>
            <a:r>
              <a:rPr dirty="0" sz="1000" spc="-250">
                <a:latin typeface="Cambria Math"/>
                <a:cs typeface="Cambria Math"/>
              </a:rPr>
              <a:t>𝐻𝐻</a:t>
            </a:r>
            <a:r>
              <a:rPr dirty="0" baseline="-15873" sz="1050" spc="-375">
                <a:latin typeface="Cambria Math"/>
                <a:cs typeface="Cambria Math"/>
              </a:rPr>
              <a:t>𝑠𝑠𝑔𝑔𝑑𝑑</a:t>
            </a:r>
            <a:endParaRPr baseline="-15873" sz="1050">
              <a:latin typeface="Cambria Math"/>
              <a:cs typeface="Cambria Math"/>
            </a:endParaRPr>
          </a:p>
        </p:txBody>
      </p:sp>
      <p:sp>
        <p:nvSpPr>
          <p:cNvPr id="86" name="object 86"/>
          <p:cNvSpPr txBox="1"/>
          <p:nvPr/>
        </p:nvSpPr>
        <p:spPr>
          <a:xfrm>
            <a:off x="2148332" y="8611616"/>
            <a:ext cx="14351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r>
              <a:rPr dirty="0" sz="1000" spc="-505">
                <a:latin typeface="Cambria Math"/>
                <a:cs typeface="Cambria Math"/>
              </a:rPr>
              <a:t>𝐼𝐼</a:t>
            </a:r>
            <a:endParaRPr sz="1000">
              <a:latin typeface="Cambria Math"/>
              <a:cs typeface="Cambria Math"/>
            </a:endParaRPr>
          </a:p>
        </p:txBody>
      </p:sp>
      <p:sp>
        <p:nvSpPr>
          <p:cNvPr id="87" name="object 87"/>
          <p:cNvSpPr txBox="1"/>
          <p:nvPr/>
        </p:nvSpPr>
        <p:spPr>
          <a:xfrm>
            <a:off x="2258060" y="8675623"/>
            <a:ext cx="81915" cy="132080"/>
          </a:xfrm>
          <a:prstGeom prst="rect">
            <a:avLst/>
          </a:prstGeom>
        </p:spPr>
        <p:txBody>
          <a:bodyPr wrap="square" lIns="0" tIns="12065" rIns="0" bIns="0" rtlCol="0" vert="horz">
            <a:spAutoFit/>
          </a:bodyPr>
          <a:lstStyle/>
          <a:p>
            <a:pPr marL="12700">
              <a:lnSpc>
                <a:spcPct val="100000"/>
              </a:lnSpc>
              <a:spcBef>
                <a:spcPts val="95"/>
              </a:spcBef>
            </a:pPr>
            <a:r>
              <a:rPr dirty="0" sz="700" spc="-305">
                <a:latin typeface="Cambria Math"/>
                <a:cs typeface="Cambria Math"/>
              </a:rPr>
              <a:t>𝑝𝑝</a:t>
            </a:r>
            <a:endParaRPr sz="700">
              <a:latin typeface="Cambria Math"/>
              <a:cs typeface="Cambria Math"/>
            </a:endParaRPr>
          </a:p>
        </p:txBody>
      </p:sp>
      <p:sp>
        <p:nvSpPr>
          <p:cNvPr id="88" name="object 88"/>
          <p:cNvSpPr/>
          <p:nvPr/>
        </p:nvSpPr>
        <p:spPr>
          <a:xfrm>
            <a:off x="1764792" y="8629656"/>
            <a:ext cx="969644" cy="0"/>
          </a:xfrm>
          <a:custGeom>
            <a:avLst/>
            <a:gdLst/>
            <a:ahLst/>
            <a:cxnLst/>
            <a:rect l="l" t="t" r="r" b="b"/>
            <a:pathLst>
              <a:path w="969644" h="0">
                <a:moveTo>
                  <a:pt x="0" y="0"/>
                </a:moveTo>
                <a:lnTo>
                  <a:pt x="969263" y="0"/>
                </a:lnTo>
              </a:path>
            </a:pathLst>
          </a:custGeom>
          <a:ln w="7607">
            <a:solidFill>
              <a:srgbClr val="000000"/>
            </a:solidFill>
          </a:ln>
        </p:spPr>
        <p:txBody>
          <a:bodyPr wrap="square" lIns="0" tIns="0" rIns="0" bIns="0" rtlCol="0"/>
          <a:lstStyle/>
          <a:p/>
        </p:txBody>
      </p:sp>
      <p:sp>
        <p:nvSpPr>
          <p:cNvPr id="89" name="object 89"/>
          <p:cNvSpPr txBox="1"/>
          <p:nvPr/>
        </p:nvSpPr>
        <p:spPr>
          <a:xfrm>
            <a:off x="2756407" y="8526271"/>
            <a:ext cx="24955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2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90" name="object 90"/>
          <p:cNvSpPr txBox="1"/>
          <p:nvPr/>
        </p:nvSpPr>
        <p:spPr>
          <a:xfrm>
            <a:off x="3654779" y="8611654"/>
            <a:ext cx="982344"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82">
                <a:latin typeface="Cambria Math"/>
                <a:cs typeface="Cambria Math"/>
              </a:rPr>
              <a:t>(</a:t>
            </a:r>
            <a:r>
              <a:rPr dirty="0" sz="1000" spc="-55">
                <a:latin typeface="Cambria Math"/>
                <a:cs typeface="Cambria Math"/>
              </a:rPr>
              <a:t>2</a:t>
            </a:r>
            <a:r>
              <a:rPr dirty="0" baseline="2777" sz="1500" spc="-82">
                <a:latin typeface="Cambria Math"/>
                <a:cs typeface="Cambria Math"/>
              </a:rPr>
              <a:t>)(</a:t>
            </a:r>
            <a:r>
              <a:rPr dirty="0" sz="1000" spc="-55">
                <a:latin typeface="Cambria Math"/>
                <a:cs typeface="Cambria Math"/>
              </a:rPr>
              <a:t>72018.4𝑠𝑠𝑠𝑠</a:t>
            </a:r>
            <a:r>
              <a:rPr dirty="0" baseline="23809" sz="1050" spc="-82">
                <a:latin typeface="Cambria Math"/>
                <a:cs typeface="Cambria Math"/>
              </a:rPr>
              <a:t>4</a:t>
            </a:r>
            <a:r>
              <a:rPr dirty="0" baseline="2777" sz="1500" spc="-82">
                <a:latin typeface="Cambria Math"/>
                <a:cs typeface="Cambria Math"/>
              </a:rPr>
              <a:t>)</a:t>
            </a:r>
            <a:endParaRPr baseline="2777" sz="1500">
              <a:latin typeface="Cambria Math"/>
              <a:cs typeface="Cambria Math"/>
            </a:endParaRPr>
          </a:p>
        </p:txBody>
      </p:sp>
      <p:sp>
        <p:nvSpPr>
          <p:cNvPr id="91" name="object 91"/>
          <p:cNvSpPr/>
          <p:nvPr/>
        </p:nvSpPr>
        <p:spPr>
          <a:xfrm>
            <a:off x="3014472" y="8629656"/>
            <a:ext cx="2261870" cy="0"/>
          </a:xfrm>
          <a:custGeom>
            <a:avLst/>
            <a:gdLst/>
            <a:ahLst/>
            <a:cxnLst/>
            <a:rect l="l" t="t" r="r" b="b"/>
            <a:pathLst>
              <a:path w="2261870" h="0">
                <a:moveTo>
                  <a:pt x="0" y="0"/>
                </a:moveTo>
                <a:lnTo>
                  <a:pt x="2261616" y="0"/>
                </a:lnTo>
              </a:path>
            </a:pathLst>
          </a:custGeom>
          <a:ln w="7607">
            <a:solidFill>
              <a:srgbClr val="000000"/>
            </a:solidFill>
          </a:ln>
        </p:spPr>
        <p:txBody>
          <a:bodyPr wrap="square" lIns="0" tIns="0" rIns="0" bIns="0" rtlCol="0"/>
          <a:lstStyle/>
          <a:p/>
        </p:txBody>
      </p:sp>
      <p:sp>
        <p:nvSpPr>
          <p:cNvPr id="92" name="object 92"/>
          <p:cNvSpPr txBox="1"/>
          <p:nvPr/>
        </p:nvSpPr>
        <p:spPr>
          <a:xfrm>
            <a:off x="3001802" y="8428746"/>
            <a:ext cx="2624455"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60">
                <a:latin typeface="Cambria Math"/>
                <a:cs typeface="Cambria Math"/>
              </a:rPr>
              <a:t>(</a:t>
            </a:r>
            <a:r>
              <a:rPr dirty="0" sz="1000" spc="-40">
                <a:latin typeface="Cambria Math"/>
                <a:cs typeface="Cambria Math"/>
              </a:rPr>
              <a:t>1.2</a:t>
            </a:r>
            <a:r>
              <a:rPr dirty="0" baseline="2777" sz="1500" spc="-60">
                <a:latin typeface="Cambria Math"/>
                <a:cs typeface="Cambria Math"/>
              </a:rPr>
              <a:t>)(</a:t>
            </a:r>
            <a:r>
              <a:rPr dirty="0" sz="1000" spc="-40">
                <a:latin typeface="Cambria Math"/>
                <a:cs typeface="Cambria Math"/>
              </a:rPr>
              <a:t>2195.02𝑘𝑘 </a:t>
            </a:r>
            <a:r>
              <a:rPr dirty="0" sz="1000" spc="-5">
                <a:latin typeface="Cambria Math"/>
                <a:cs typeface="Cambria Math"/>
              </a:rPr>
              <a:t>∙ </a:t>
            </a:r>
            <a:r>
              <a:rPr dirty="0" sz="1000" spc="-90">
                <a:latin typeface="Cambria Math"/>
                <a:cs typeface="Cambria Math"/>
              </a:rPr>
              <a:t>𝑓𝑓𝑓𝑓</a:t>
            </a:r>
            <a:r>
              <a:rPr dirty="0" baseline="2777" sz="1500" spc="-135">
                <a:latin typeface="Cambria Math"/>
                <a:cs typeface="Cambria Math"/>
              </a:rPr>
              <a:t>)(</a:t>
            </a:r>
            <a:r>
              <a:rPr dirty="0" sz="1000" spc="-90">
                <a:latin typeface="Cambria Math"/>
                <a:cs typeface="Cambria Math"/>
              </a:rPr>
              <a:t>0.05831</a:t>
            </a:r>
            <a:r>
              <a:rPr dirty="0" baseline="2777" sz="1500" spc="-135">
                <a:latin typeface="Cambria Math"/>
                <a:cs typeface="Cambria Math"/>
              </a:rPr>
              <a:t>)(</a:t>
            </a:r>
            <a:r>
              <a:rPr dirty="0" sz="1000" spc="-90">
                <a:latin typeface="Cambria Math"/>
                <a:cs typeface="Cambria Math"/>
              </a:rPr>
              <a:t>38.375𝑠𝑠𝑠𝑠</a:t>
            </a:r>
            <a:r>
              <a:rPr dirty="0" baseline="2777" sz="1500" spc="-135">
                <a:latin typeface="Cambria Math"/>
                <a:cs typeface="Cambria Math"/>
              </a:rPr>
              <a:t>)</a:t>
            </a:r>
            <a:r>
              <a:rPr dirty="0" baseline="2777" sz="1500" spc="7">
                <a:latin typeface="Cambria Math"/>
                <a:cs typeface="Cambria Math"/>
              </a:rPr>
              <a:t> </a:t>
            </a:r>
            <a:r>
              <a:rPr dirty="0" sz="1000" spc="-165">
                <a:latin typeface="Cambria Math"/>
                <a:cs typeface="Cambria Math"/>
              </a:rPr>
              <a:t>12𝑠𝑠𝑠𝑠</a:t>
            </a:r>
            <a:endParaRPr sz="1000">
              <a:latin typeface="Cambria Math"/>
              <a:cs typeface="Cambria Math"/>
            </a:endParaRPr>
          </a:p>
        </p:txBody>
      </p:sp>
      <p:sp>
        <p:nvSpPr>
          <p:cNvPr id="93" name="object 93"/>
          <p:cNvSpPr/>
          <p:nvPr/>
        </p:nvSpPr>
        <p:spPr>
          <a:xfrm>
            <a:off x="5361432" y="8629656"/>
            <a:ext cx="256540" cy="0"/>
          </a:xfrm>
          <a:custGeom>
            <a:avLst/>
            <a:gdLst/>
            <a:ahLst/>
            <a:cxnLst/>
            <a:rect l="l" t="t" r="r" b="b"/>
            <a:pathLst>
              <a:path w="256539" h="0">
                <a:moveTo>
                  <a:pt x="0" y="0"/>
                </a:moveTo>
                <a:lnTo>
                  <a:pt x="256032" y="0"/>
                </a:lnTo>
              </a:path>
            </a:pathLst>
          </a:custGeom>
          <a:ln w="7607">
            <a:solidFill>
              <a:srgbClr val="000000"/>
            </a:solidFill>
          </a:ln>
        </p:spPr>
        <p:txBody>
          <a:bodyPr wrap="square" lIns="0" tIns="0" rIns="0" bIns="0" rtlCol="0"/>
          <a:lstStyle/>
          <a:p/>
        </p:txBody>
      </p:sp>
      <p:sp>
        <p:nvSpPr>
          <p:cNvPr id="94" name="object 94"/>
          <p:cNvSpPr txBox="1"/>
          <p:nvPr/>
        </p:nvSpPr>
        <p:spPr>
          <a:xfrm>
            <a:off x="5284723" y="8526271"/>
            <a:ext cx="1170305" cy="262890"/>
          </a:xfrm>
          <a:prstGeom prst="rect">
            <a:avLst/>
          </a:prstGeom>
        </p:spPr>
        <p:txBody>
          <a:bodyPr wrap="square" lIns="0" tIns="12065" rIns="0" bIns="0" rtlCol="0" vert="horz">
            <a:spAutoFit/>
          </a:bodyPr>
          <a:lstStyle/>
          <a:p>
            <a:pPr marL="12700">
              <a:lnSpc>
                <a:spcPts val="935"/>
              </a:lnSpc>
              <a:spcBef>
                <a:spcPts val="95"/>
              </a:spcBef>
              <a:tabLst>
                <a:tab pos="332105" algn="l"/>
              </a:tabLst>
            </a:pPr>
            <a:r>
              <a:rPr dirty="0" sz="1000" spc="-254">
                <a:latin typeface="Cambria Math"/>
                <a:cs typeface="Cambria Math"/>
              </a:rPr>
              <a:t>�	�</a:t>
            </a:r>
            <a:r>
              <a:rPr dirty="0" sz="1000" spc="40">
                <a:latin typeface="Cambria Math"/>
                <a:cs typeface="Cambria Math"/>
              </a:rPr>
              <a:t> </a:t>
            </a:r>
            <a:r>
              <a:rPr dirty="0" sz="1000" spc="-5">
                <a:latin typeface="Cambria Math"/>
                <a:cs typeface="Cambria Math"/>
              </a:rPr>
              <a:t>= −0.491  </a:t>
            </a:r>
            <a:r>
              <a:rPr dirty="0" sz="1000" spc="-385">
                <a:latin typeface="Cambria Math"/>
                <a:cs typeface="Cambria Math"/>
              </a:rPr>
              <a:t>𝑘𝑘𝑠𝑠𝑠𝑠</a:t>
            </a:r>
            <a:endParaRPr sz="1000">
              <a:latin typeface="Cambria Math"/>
              <a:cs typeface="Cambria Math"/>
            </a:endParaRPr>
          </a:p>
          <a:p>
            <a:pPr marL="106680">
              <a:lnSpc>
                <a:spcPts val="935"/>
              </a:lnSpc>
            </a:pPr>
            <a:r>
              <a:rPr dirty="0" sz="1000" spc="-254">
                <a:latin typeface="Cambria Math"/>
                <a:cs typeface="Cambria Math"/>
              </a:rPr>
              <a:t>1𝑓𝑓𝑓𝑓</a:t>
            </a:r>
            <a:endParaRPr sz="1000">
              <a:latin typeface="Cambria Math"/>
              <a:cs typeface="Cambria Math"/>
            </a:endParaRPr>
          </a:p>
        </p:txBody>
      </p:sp>
      <p:sp>
        <p:nvSpPr>
          <p:cNvPr id="96" name="object 96"/>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51</a:t>
            </a:r>
          </a:p>
        </p:txBody>
      </p:sp>
      <p:sp>
        <p:nvSpPr>
          <p:cNvPr id="95" name="object 95"/>
          <p:cNvSpPr txBox="1"/>
          <p:nvPr/>
        </p:nvSpPr>
        <p:spPr>
          <a:xfrm>
            <a:off x="673100" y="8924035"/>
            <a:ext cx="2731770" cy="193675"/>
          </a:xfrm>
          <a:prstGeom prst="rect">
            <a:avLst/>
          </a:prstGeom>
        </p:spPr>
        <p:txBody>
          <a:bodyPr wrap="square" lIns="0" tIns="12700" rIns="0" bIns="0" rtlCol="0" vert="horz">
            <a:spAutoFit/>
          </a:bodyPr>
          <a:lstStyle/>
          <a:p>
            <a:pPr marL="12700">
              <a:lnSpc>
                <a:spcPct val="100000"/>
              </a:lnSpc>
              <a:spcBef>
                <a:spcPts val="100"/>
              </a:spcBef>
            </a:pPr>
            <a:r>
              <a:rPr dirty="0" sz="1100">
                <a:latin typeface="Arial"/>
                <a:cs typeface="Arial"/>
              </a:rPr>
              <a:t>4.5.2.6.2 Factor </a:t>
            </a:r>
            <a:r>
              <a:rPr dirty="0" sz="1100" spc="-5">
                <a:latin typeface="Arial"/>
                <a:cs typeface="Arial"/>
              </a:rPr>
              <a:t>of Safety against</a:t>
            </a:r>
            <a:r>
              <a:rPr dirty="0" sz="1100" spc="80">
                <a:latin typeface="Arial"/>
                <a:cs typeface="Arial"/>
              </a:rPr>
              <a:t> </a:t>
            </a:r>
            <a:r>
              <a:rPr dirty="0" sz="1100" spc="-5">
                <a:latin typeface="Arial"/>
                <a:cs typeface="Arial"/>
              </a:rPr>
              <a:t>Cracking</a:t>
            </a:r>
            <a:endParaRPr sz="1100">
              <a:latin typeface="Arial"/>
              <a:cs typeface="Arial"/>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660400" y="820335"/>
            <a:ext cx="5099685" cy="476884"/>
          </a:xfrm>
          <a:prstGeom prst="rect">
            <a:avLst/>
          </a:prstGeom>
        </p:spPr>
        <p:txBody>
          <a:bodyPr wrap="square" lIns="0" tIns="85725" rIns="0" bIns="0" rtlCol="0" vert="horz">
            <a:spAutoFit/>
          </a:bodyPr>
          <a:lstStyle/>
          <a:p>
            <a:pPr marL="25400">
              <a:lnSpc>
                <a:spcPct val="100000"/>
              </a:lnSpc>
              <a:spcBef>
                <a:spcPts val="675"/>
              </a:spcBef>
            </a:pPr>
            <a:r>
              <a:rPr dirty="0" sz="1000" spc="-5">
                <a:latin typeface="Times New Roman"/>
                <a:cs typeface="Times New Roman"/>
              </a:rPr>
              <a:t>Cracking</a:t>
            </a:r>
            <a:r>
              <a:rPr dirty="0" sz="1000">
                <a:latin typeface="Times New Roman"/>
                <a:cs typeface="Times New Roman"/>
              </a:rPr>
              <a:t> </a:t>
            </a:r>
            <a:r>
              <a:rPr dirty="0" sz="1000" spc="-5">
                <a:latin typeface="Times New Roman"/>
                <a:cs typeface="Times New Roman"/>
              </a:rPr>
              <a:t>moment</a:t>
            </a:r>
            <a:endParaRPr sz="1000">
              <a:latin typeface="Times New Roman"/>
              <a:cs typeface="Times New Roman"/>
            </a:endParaRPr>
          </a:p>
          <a:p>
            <a:pPr marL="1397000">
              <a:lnSpc>
                <a:spcPct val="100000"/>
              </a:lnSpc>
              <a:spcBef>
                <a:spcPts val="575"/>
              </a:spcBef>
            </a:pPr>
            <a:r>
              <a:rPr dirty="0" sz="1000" spc="-254">
                <a:latin typeface="Cambria Math"/>
                <a:cs typeface="Cambria Math"/>
              </a:rPr>
              <a:t>𝑓𝑓</a:t>
            </a:r>
            <a:r>
              <a:rPr dirty="0" baseline="-15873" sz="1050" spc="-382">
                <a:latin typeface="Cambria Math"/>
                <a:cs typeface="Cambria Math"/>
              </a:rPr>
              <a:t>𝑔𝑔𝑔𝑔𝑔𝑔𝑒𝑒𝑐𝑐𝑑𝑑</a:t>
            </a:r>
            <a:r>
              <a:rPr dirty="0" baseline="-15873" sz="1050" spc="315">
                <a:latin typeface="Cambria Math"/>
                <a:cs typeface="Cambria Math"/>
              </a:rPr>
              <a:t> </a:t>
            </a:r>
            <a:r>
              <a:rPr dirty="0" sz="1000" spc="-5">
                <a:latin typeface="Cambria Math"/>
                <a:cs typeface="Cambria Math"/>
              </a:rPr>
              <a:t>= </a:t>
            </a:r>
            <a:r>
              <a:rPr dirty="0" sz="1000" spc="-270">
                <a:latin typeface="Cambria Math"/>
                <a:cs typeface="Cambria Math"/>
              </a:rPr>
              <a:t>𝑓𝑓</a:t>
            </a:r>
            <a:r>
              <a:rPr dirty="0" baseline="-15873" sz="1050" spc="-405">
                <a:latin typeface="Cambria Math"/>
                <a:cs typeface="Cambria Math"/>
              </a:rPr>
              <a:t>𝑑𝑑𝑠𝑠</a:t>
            </a:r>
            <a:r>
              <a:rPr dirty="0" baseline="-15873" sz="1050" spc="195">
                <a:latin typeface="Cambria Math"/>
                <a:cs typeface="Cambria Math"/>
              </a:rPr>
              <a:t> </a:t>
            </a:r>
            <a:r>
              <a:rPr dirty="0" sz="1000" spc="-5">
                <a:latin typeface="Cambria Math"/>
                <a:cs typeface="Cambria Math"/>
              </a:rPr>
              <a:t>+ </a:t>
            </a:r>
            <a:r>
              <a:rPr dirty="0" sz="1000" spc="-254">
                <a:latin typeface="Cambria Math"/>
                <a:cs typeface="Cambria Math"/>
              </a:rPr>
              <a:t>(𝐼𝐼𝑀𝑀)𝑓𝑓</a:t>
            </a:r>
            <a:r>
              <a:rPr dirty="0" baseline="-15873" sz="1050" spc="-382">
                <a:latin typeface="Cambria Math"/>
                <a:cs typeface="Cambria Math"/>
              </a:rPr>
              <a:t>𝑔𝑔</a:t>
            </a:r>
            <a:r>
              <a:rPr dirty="0" baseline="-15873" sz="1050" spc="262">
                <a:latin typeface="Cambria Math"/>
                <a:cs typeface="Cambria Math"/>
              </a:rPr>
              <a:t> </a:t>
            </a:r>
            <a:r>
              <a:rPr dirty="0" sz="1000" spc="-5">
                <a:latin typeface="Cambria Math"/>
                <a:cs typeface="Cambria Math"/>
              </a:rPr>
              <a:t>= </a:t>
            </a:r>
            <a:r>
              <a:rPr dirty="0" sz="1000" spc="-155">
                <a:latin typeface="Cambria Math"/>
                <a:cs typeface="Cambria Math"/>
              </a:rPr>
              <a:t>0.800𝑘𝑘𝑠𝑠𝑠𝑠 </a:t>
            </a:r>
            <a:r>
              <a:rPr dirty="0" sz="1000" spc="-5">
                <a:latin typeface="Cambria Math"/>
                <a:cs typeface="Cambria Math"/>
              </a:rPr>
              <a:t>+ </a:t>
            </a:r>
            <a:r>
              <a:rPr dirty="0" sz="1000" spc="-90">
                <a:latin typeface="Cambria Math"/>
                <a:cs typeface="Cambria Math"/>
              </a:rPr>
              <a:t>(1.2)(−1.375𝑘𝑘𝑠𝑠𝑠𝑠) </a:t>
            </a:r>
            <a:r>
              <a:rPr dirty="0" sz="1000" spc="-5">
                <a:latin typeface="Cambria Math"/>
                <a:cs typeface="Cambria Math"/>
              </a:rPr>
              <a:t>=</a:t>
            </a:r>
            <a:r>
              <a:rPr dirty="0" sz="1000" spc="65">
                <a:latin typeface="Cambria Math"/>
                <a:cs typeface="Cambria Math"/>
              </a:rPr>
              <a:t> </a:t>
            </a:r>
            <a:r>
              <a:rPr dirty="0" sz="1000" spc="-140">
                <a:latin typeface="Cambria Math"/>
                <a:cs typeface="Cambria Math"/>
              </a:rPr>
              <a:t>−0.850𝑘𝑘𝑠𝑠𝑠𝑠</a:t>
            </a:r>
            <a:endParaRPr sz="1000">
              <a:latin typeface="Cambria Math"/>
              <a:cs typeface="Cambria Math"/>
            </a:endParaRPr>
          </a:p>
        </p:txBody>
      </p:sp>
      <p:sp>
        <p:nvSpPr>
          <p:cNvPr id="4" name="object 4"/>
          <p:cNvSpPr txBox="1"/>
          <p:nvPr/>
        </p:nvSpPr>
        <p:spPr>
          <a:xfrm>
            <a:off x="1408220" y="1491488"/>
            <a:ext cx="407034"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27">
                <a:latin typeface="Cambria Math"/>
                <a:cs typeface="Cambria Math"/>
              </a:rPr>
              <a:t>𝑀𝑀</a:t>
            </a:r>
            <a:r>
              <a:rPr dirty="0" sz="700" spc="-285">
                <a:latin typeface="Cambria Math"/>
                <a:cs typeface="Cambria Math"/>
              </a:rPr>
              <a:t>𝑐𝑐𝑔𝑔</a:t>
            </a:r>
            <a:r>
              <a:rPr dirty="0" sz="700" spc="145">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5" name="object 5"/>
          <p:cNvSpPr txBox="1"/>
          <p:nvPr/>
        </p:nvSpPr>
        <p:spPr>
          <a:xfrm>
            <a:off x="1773923" y="1392427"/>
            <a:ext cx="925194" cy="177800"/>
          </a:xfrm>
          <a:prstGeom prst="rect">
            <a:avLst/>
          </a:prstGeom>
        </p:spPr>
        <p:txBody>
          <a:bodyPr wrap="square" lIns="0" tIns="12065" rIns="0" bIns="0" rtlCol="0" vert="horz">
            <a:spAutoFit/>
          </a:bodyPr>
          <a:lstStyle/>
          <a:p>
            <a:pPr marL="38100">
              <a:lnSpc>
                <a:spcPct val="100000"/>
              </a:lnSpc>
              <a:spcBef>
                <a:spcPts val="95"/>
              </a:spcBef>
            </a:pPr>
            <a:r>
              <a:rPr dirty="0" baseline="13888" sz="1500" spc="-427">
                <a:latin typeface="Cambria Math"/>
                <a:cs typeface="Cambria Math"/>
              </a:rPr>
              <a:t>(</a:t>
            </a:r>
            <a:r>
              <a:rPr dirty="0" baseline="11111" sz="1500" spc="-427">
                <a:latin typeface="Cambria Math"/>
                <a:cs typeface="Cambria Math"/>
              </a:rPr>
              <a:t>𝑓𝑓</a:t>
            </a:r>
            <a:r>
              <a:rPr dirty="0" sz="700" spc="-285">
                <a:latin typeface="Cambria Math"/>
                <a:cs typeface="Cambria Math"/>
              </a:rPr>
              <a:t>𝑔𝑔</a:t>
            </a:r>
            <a:r>
              <a:rPr dirty="0" sz="700" spc="114">
                <a:latin typeface="Cambria Math"/>
                <a:cs typeface="Cambria Math"/>
              </a:rPr>
              <a:t> </a:t>
            </a:r>
            <a:r>
              <a:rPr dirty="0" baseline="11111" sz="1500" spc="-7">
                <a:latin typeface="Cambria Math"/>
                <a:cs typeface="Cambria Math"/>
              </a:rPr>
              <a:t>−</a:t>
            </a:r>
            <a:r>
              <a:rPr dirty="0" baseline="11111" sz="1500">
                <a:latin typeface="Cambria Math"/>
                <a:cs typeface="Cambria Math"/>
              </a:rPr>
              <a:t> </a:t>
            </a:r>
            <a:r>
              <a:rPr dirty="0" baseline="11111" sz="1500" spc="-382">
                <a:latin typeface="Cambria Math"/>
                <a:cs typeface="Cambria Math"/>
              </a:rPr>
              <a:t>𝑓𝑓</a:t>
            </a:r>
            <a:r>
              <a:rPr dirty="0" sz="700" spc="-254">
                <a:latin typeface="Cambria Math"/>
                <a:cs typeface="Cambria Math"/>
              </a:rPr>
              <a:t>𝑔𝑔𝑔𝑔𝑔𝑔𝑒𝑒𝑐𝑐𝑑𝑑</a:t>
            </a:r>
            <a:r>
              <a:rPr dirty="0" sz="700" spc="-85">
                <a:latin typeface="Cambria Math"/>
                <a:cs typeface="Cambria Math"/>
              </a:rPr>
              <a:t> </a:t>
            </a:r>
            <a:r>
              <a:rPr dirty="0" baseline="13888" sz="1500" spc="-202">
                <a:latin typeface="Cambria Math"/>
                <a:cs typeface="Cambria Math"/>
              </a:rPr>
              <a:t>)</a:t>
            </a:r>
            <a:r>
              <a:rPr dirty="0" baseline="11111" sz="1500" spc="-202">
                <a:latin typeface="Cambria Math"/>
                <a:cs typeface="Cambria Math"/>
              </a:rPr>
              <a:t>2𝐼𝐼</a:t>
            </a:r>
            <a:r>
              <a:rPr dirty="0" sz="700" spc="-135">
                <a:latin typeface="Cambria Math"/>
                <a:cs typeface="Cambria Math"/>
              </a:rPr>
              <a:t>𝑝𝑝</a:t>
            </a:r>
            <a:endParaRPr sz="700">
              <a:latin typeface="Cambria Math"/>
              <a:cs typeface="Cambria Math"/>
            </a:endParaRPr>
          </a:p>
        </p:txBody>
      </p:sp>
      <p:sp>
        <p:nvSpPr>
          <p:cNvPr id="6" name="object 6"/>
          <p:cNvSpPr txBox="1"/>
          <p:nvPr/>
        </p:nvSpPr>
        <p:spPr>
          <a:xfrm>
            <a:off x="2099564" y="1550924"/>
            <a:ext cx="146050" cy="177800"/>
          </a:xfrm>
          <a:prstGeom prst="rect">
            <a:avLst/>
          </a:prstGeom>
        </p:spPr>
        <p:txBody>
          <a:bodyPr wrap="square" lIns="0" tIns="12065" rIns="0" bIns="0" rtlCol="0" vert="horz">
            <a:spAutoFit/>
          </a:bodyPr>
          <a:lstStyle/>
          <a:p>
            <a:pPr marL="12700">
              <a:lnSpc>
                <a:spcPct val="100000"/>
              </a:lnSpc>
              <a:spcBef>
                <a:spcPts val="95"/>
              </a:spcBef>
            </a:pPr>
            <a:r>
              <a:rPr dirty="0" sz="1000" spc="-355">
                <a:latin typeface="Cambria Math"/>
                <a:cs typeface="Cambria Math"/>
              </a:rPr>
              <a:t>𝐻𝐻</a:t>
            </a:r>
            <a:endParaRPr sz="1000">
              <a:latin typeface="Cambria Math"/>
              <a:cs typeface="Cambria Math"/>
            </a:endParaRPr>
          </a:p>
        </p:txBody>
      </p:sp>
      <p:sp>
        <p:nvSpPr>
          <p:cNvPr id="7" name="object 7"/>
          <p:cNvSpPr txBox="1"/>
          <p:nvPr/>
        </p:nvSpPr>
        <p:spPr>
          <a:xfrm>
            <a:off x="2203195" y="1614931"/>
            <a:ext cx="172720" cy="132080"/>
          </a:xfrm>
          <a:prstGeom prst="rect">
            <a:avLst/>
          </a:prstGeom>
        </p:spPr>
        <p:txBody>
          <a:bodyPr wrap="square" lIns="0" tIns="12065" rIns="0" bIns="0" rtlCol="0" vert="horz">
            <a:spAutoFit/>
          </a:bodyPr>
          <a:lstStyle/>
          <a:p>
            <a:pPr marL="12700">
              <a:lnSpc>
                <a:spcPct val="100000"/>
              </a:lnSpc>
              <a:spcBef>
                <a:spcPts val="95"/>
              </a:spcBef>
            </a:pPr>
            <a:r>
              <a:rPr dirty="0" sz="700" spc="-440">
                <a:latin typeface="Cambria Math"/>
                <a:cs typeface="Cambria Math"/>
              </a:rPr>
              <a:t>𝑑</a:t>
            </a:r>
            <a:r>
              <a:rPr dirty="0" sz="700" spc="-434">
                <a:latin typeface="Cambria Math"/>
                <a:cs typeface="Cambria Math"/>
              </a:rPr>
              <a:t>𝑑</a:t>
            </a:r>
            <a:r>
              <a:rPr dirty="0" sz="700" spc="-350">
                <a:latin typeface="Cambria Math"/>
                <a:cs typeface="Cambria Math"/>
              </a:rPr>
              <a:t>𝑔𝑔𝑑𝑑</a:t>
            </a:r>
            <a:endParaRPr sz="700">
              <a:latin typeface="Cambria Math"/>
              <a:cs typeface="Cambria Math"/>
            </a:endParaRPr>
          </a:p>
        </p:txBody>
      </p:sp>
      <p:sp>
        <p:nvSpPr>
          <p:cNvPr id="8" name="object 8"/>
          <p:cNvSpPr/>
          <p:nvPr/>
        </p:nvSpPr>
        <p:spPr>
          <a:xfrm>
            <a:off x="1812035" y="1568958"/>
            <a:ext cx="856615" cy="0"/>
          </a:xfrm>
          <a:custGeom>
            <a:avLst/>
            <a:gdLst/>
            <a:ahLst/>
            <a:cxnLst/>
            <a:rect l="l" t="t" r="r" b="b"/>
            <a:pathLst>
              <a:path w="856614" h="0">
                <a:moveTo>
                  <a:pt x="0" y="0"/>
                </a:moveTo>
                <a:lnTo>
                  <a:pt x="856500" y="0"/>
                </a:lnTo>
              </a:path>
            </a:pathLst>
          </a:custGeom>
          <a:ln w="7620">
            <a:solidFill>
              <a:srgbClr val="000000"/>
            </a:solidFill>
          </a:ln>
        </p:spPr>
        <p:txBody>
          <a:bodyPr wrap="square" lIns="0" tIns="0" rIns="0" bIns="0" rtlCol="0"/>
          <a:lstStyle/>
          <a:p/>
        </p:txBody>
      </p:sp>
      <p:sp>
        <p:nvSpPr>
          <p:cNvPr id="9" name="object 9"/>
          <p:cNvSpPr txBox="1"/>
          <p:nvPr/>
        </p:nvSpPr>
        <p:spPr>
          <a:xfrm>
            <a:off x="2690876" y="1465579"/>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10" name="object 10"/>
          <p:cNvSpPr/>
          <p:nvPr/>
        </p:nvSpPr>
        <p:spPr>
          <a:xfrm>
            <a:off x="2834639" y="1568958"/>
            <a:ext cx="2261870" cy="0"/>
          </a:xfrm>
          <a:custGeom>
            <a:avLst/>
            <a:gdLst/>
            <a:ahLst/>
            <a:cxnLst/>
            <a:rect l="l" t="t" r="r" b="b"/>
            <a:pathLst>
              <a:path w="2261870" h="0">
                <a:moveTo>
                  <a:pt x="0" y="0"/>
                </a:moveTo>
                <a:lnTo>
                  <a:pt x="2261616" y="0"/>
                </a:lnTo>
              </a:path>
            </a:pathLst>
          </a:custGeom>
          <a:ln w="7620">
            <a:solidFill>
              <a:srgbClr val="000000"/>
            </a:solidFill>
          </a:ln>
        </p:spPr>
        <p:txBody>
          <a:bodyPr wrap="square" lIns="0" tIns="0" rIns="0" bIns="0" rtlCol="0"/>
          <a:lstStyle/>
          <a:p/>
        </p:txBody>
      </p:sp>
      <p:sp>
        <p:nvSpPr>
          <p:cNvPr id="11" name="object 11"/>
          <p:cNvSpPr txBox="1"/>
          <p:nvPr/>
        </p:nvSpPr>
        <p:spPr>
          <a:xfrm>
            <a:off x="2796521" y="1368054"/>
            <a:ext cx="2642870" cy="177800"/>
          </a:xfrm>
          <a:prstGeom prst="rect">
            <a:avLst/>
          </a:prstGeom>
        </p:spPr>
        <p:txBody>
          <a:bodyPr wrap="square" lIns="0" tIns="12065" rIns="0" bIns="0" rtlCol="0" vert="horz">
            <a:spAutoFit/>
          </a:bodyPr>
          <a:lstStyle/>
          <a:p>
            <a:pPr marL="38100">
              <a:lnSpc>
                <a:spcPct val="100000"/>
              </a:lnSpc>
              <a:spcBef>
                <a:spcPts val="95"/>
              </a:spcBef>
            </a:pPr>
            <a:r>
              <a:rPr dirty="0" sz="1000" spc="-170">
                <a:latin typeface="Cambria Math"/>
                <a:cs typeface="Cambria Math"/>
              </a:rPr>
              <a:t>�0.708𝑘𝑘𝑠𝑠𝑠𝑠 </a:t>
            </a:r>
            <a:r>
              <a:rPr dirty="0" sz="1000" spc="-5">
                <a:latin typeface="Cambria Math"/>
                <a:cs typeface="Cambria Math"/>
              </a:rPr>
              <a:t>− </a:t>
            </a:r>
            <a:r>
              <a:rPr dirty="0" baseline="2777" sz="1500" spc="-120">
                <a:latin typeface="Cambria Math"/>
                <a:cs typeface="Cambria Math"/>
              </a:rPr>
              <a:t>(</a:t>
            </a:r>
            <a:r>
              <a:rPr dirty="0" sz="1000" spc="-80">
                <a:latin typeface="Cambria Math"/>
                <a:cs typeface="Cambria Math"/>
              </a:rPr>
              <a:t>−0.850𝑠𝑠𝑠𝑠</a:t>
            </a:r>
            <a:r>
              <a:rPr dirty="0" baseline="2777" sz="1500" spc="-120">
                <a:latin typeface="Cambria Math"/>
                <a:cs typeface="Cambria Math"/>
              </a:rPr>
              <a:t>)</a:t>
            </a:r>
            <a:r>
              <a:rPr dirty="0" sz="1000" spc="-80">
                <a:latin typeface="Cambria Math"/>
                <a:cs typeface="Cambria Math"/>
              </a:rPr>
              <a:t>�</a:t>
            </a:r>
            <a:r>
              <a:rPr dirty="0" baseline="2777" sz="1500" spc="-120">
                <a:latin typeface="Cambria Math"/>
                <a:cs typeface="Cambria Math"/>
              </a:rPr>
              <a:t>(</a:t>
            </a:r>
            <a:r>
              <a:rPr dirty="0" sz="1000" spc="-80">
                <a:latin typeface="Cambria Math"/>
                <a:cs typeface="Cambria Math"/>
              </a:rPr>
              <a:t>2</a:t>
            </a:r>
            <a:r>
              <a:rPr dirty="0" baseline="2777" sz="1500" spc="-120">
                <a:latin typeface="Cambria Math"/>
                <a:cs typeface="Cambria Math"/>
              </a:rPr>
              <a:t>)(</a:t>
            </a:r>
            <a:r>
              <a:rPr dirty="0" sz="1000" spc="-80">
                <a:latin typeface="Cambria Math"/>
                <a:cs typeface="Cambria Math"/>
              </a:rPr>
              <a:t>72018.4𝑠𝑠𝑠𝑠</a:t>
            </a:r>
            <a:r>
              <a:rPr dirty="0" baseline="27777" sz="1050" spc="-120">
                <a:latin typeface="Cambria Math"/>
                <a:cs typeface="Cambria Math"/>
              </a:rPr>
              <a:t>4</a:t>
            </a:r>
            <a:r>
              <a:rPr dirty="0" baseline="2777" sz="1500" spc="-120">
                <a:latin typeface="Cambria Math"/>
                <a:cs typeface="Cambria Math"/>
              </a:rPr>
              <a:t>)  </a:t>
            </a:r>
            <a:r>
              <a:rPr dirty="0" sz="1000" spc="-370">
                <a:latin typeface="Cambria Math"/>
                <a:cs typeface="Cambria Math"/>
              </a:rPr>
              <a:t>1𝑓𝑓𝑓𝑓</a:t>
            </a:r>
            <a:endParaRPr sz="1000">
              <a:latin typeface="Cambria Math"/>
              <a:cs typeface="Cambria Math"/>
            </a:endParaRPr>
          </a:p>
        </p:txBody>
      </p:sp>
      <p:sp>
        <p:nvSpPr>
          <p:cNvPr id="12" name="object 12"/>
          <p:cNvSpPr txBox="1"/>
          <p:nvPr/>
        </p:nvSpPr>
        <p:spPr>
          <a:xfrm>
            <a:off x="3824747" y="1550933"/>
            <a:ext cx="1619885" cy="177800"/>
          </a:xfrm>
          <a:prstGeom prst="rect">
            <a:avLst/>
          </a:prstGeom>
        </p:spPr>
        <p:txBody>
          <a:bodyPr wrap="square" lIns="0" tIns="12065" rIns="0" bIns="0" rtlCol="0" vert="horz">
            <a:spAutoFit/>
          </a:bodyPr>
          <a:lstStyle/>
          <a:p>
            <a:pPr marL="12700">
              <a:lnSpc>
                <a:spcPct val="100000"/>
              </a:lnSpc>
              <a:spcBef>
                <a:spcPts val="95"/>
              </a:spcBef>
              <a:tabLst>
                <a:tab pos="1355090" algn="l"/>
              </a:tabLst>
            </a:pPr>
            <a:r>
              <a:rPr dirty="0" sz="1000" spc="-5">
                <a:latin typeface="Cambria Math"/>
                <a:cs typeface="Cambria Math"/>
              </a:rPr>
              <a:t>49</a:t>
            </a:r>
            <a:r>
              <a:rPr dirty="0" sz="1000" spc="-525">
                <a:latin typeface="Cambria Math"/>
                <a:cs typeface="Cambria Math"/>
              </a:rPr>
              <a:t>𝑠𝑠𝑠</a:t>
            </a:r>
            <a:r>
              <a:rPr dirty="0" sz="1000" spc="-520">
                <a:latin typeface="Cambria Math"/>
                <a:cs typeface="Cambria Math"/>
              </a:rPr>
              <a:t>𝑠</a:t>
            </a:r>
            <a:r>
              <a:rPr dirty="0" sz="1000">
                <a:latin typeface="Cambria Math"/>
                <a:cs typeface="Cambria Math"/>
              </a:rPr>
              <a:t>	</a:t>
            </a:r>
            <a:r>
              <a:rPr dirty="0" sz="1000" spc="-5">
                <a:latin typeface="Cambria Math"/>
                <a:cs typeface="Cambria Math"/>
              </a:rPr>
              <a:t>12</a:t>
            </a:r>
            <a:r>
              <a:rPr dirty="0" sz="1000" spc="-525">
                <a:latin typeface="Cambria Math"/>
                <a:cs typeface="Cambria Math"/>
              </a:rPr>
              <a:t>𝑠𝑠𝑠𝑠</a:t>
            </a:r>
            <a:endParaRPr sz="1000">
              <a:latin typeface="Cambria Math"/>
              <a:cs typeface="Cambria Math"/>
            </a:endParaRPr>
          </a:p>
        </p:txBody>
      </p:sp>
      <p:sp>
        <p:nvSpPr>
          <p:cNvPr id="13" name="object 13"/>
          <p:cNvSpPr/>
          <p:nvPr/>
        </p:nvSpPr>
        <p:spPr>
          <a:xfrm>
            <a:off x="5180076" y="1568958"/>
            <a:ext cx="256540" cy="0"/>
          </a:xfrm>
          <a:custGeom>
            <a:avLst/>
            <a:gdLst/>
            <a:ahLst/>
            <a:cxnLst/>
            <a:rect l="l" t="t" r="r" b="b"/>
            <a:pathLst>
              <a:path w="256539" h="0">
                <a:moveTo>
                  <a:pt x="0" y="0"/>
                </a:moveTo>
                <a:lnTo>
                  <a:pt x="256032" y="0"/>
                </a:lnTo>
              </a:path>
            </a:pathLst>
          </a:custGeom>
          <a:ln w="7620">
            <a:solidFill>
              <a:srgbClr val="000000"/>
            </a:solidFill>
          </a:ln>
        </p:spPr>
        <p:txBody>
          <a:bodyPr wrap="square" lIns="0" tIns="0" rIns="0" bIns="0" rtlCol="0"/>
          <a:lstStyle/>
          <a:p/>
        </p:txBody>
      </p:sp>
      <p:sp>
        <p:nvSpPr>
          <p:cNvPr id="14" name="object 14"/>
          <p:cNvSpPr txBox="1"/>
          <p:nvPr/>
        </p:nvSpPr>
        <p:spPr>
          <a:xfrm>
            <a:off x="5104891" y="1465579"/>
            <a:ext cx="1231265" cy="177800"/>
          </a:xfrm>
          <a:prstGeom prst="rect">
            <a:avLst/>
          </a:prstGeom>
        </p:spPr>
        <p:txBody>
          <a:bodyPr wrap="square" lIns="0" tIns="12065" rIns="0" bIns="0" rtlCol="0" vert="horz">
            <a:spAutoFit/>
          </a:bodyPr>
          <a:lstStyle/>
          <a:p>
            <a:pPr marL="12700">
              <a:lnSpc>
                <a:spcPct val="100000"/>
              </a:lnSpc>
              <a:spcBef>
                <a:spcPts val="95"/>
              </a:spcBef>
              <a:tabLst>
                <a:tab pos="330835" algn="l"/>
              </a:tabLst>
            </a:pPr>
            <a:r>
              <a:rPr dirty="0" sz="1000" spc="-254">
                <a:latin typeface="Cambria Math"/>
                <a:cs typeface="Cambria Math"/>
              </a:rPr>
              <a:t>�	�</a:t>
            </a:r>
            <a:r>
              <a:rPr dirty="0" sz="1000" spc="45">
                <a:latin typeface="Cambria Math"/>
                <a:cs typeface="Cambria Math"/>
              </a:rPr>
              <a:t> </a:t>
            </a:r>
            <a:r>
              <a:rPr dirty="0" sz="1000" spc="-5">
                <a:latin typeface="Cambria Math"/>
                <a:cs typeface="Cambria Math"/>
              </a:rPr>
              <a:t>= </a:t>
            </a:r>
            <a:r>
              <a:rPr dirty="0" sz="1000" spc="-75">
                <a:latin typeface="Cambria Math"/>
                <a:cs typeface="Cambria Math"/>
              </a:rPr>
              <a:t>381.64𝑘𝑘 </a:t>
            </a:r>
            <a:r>
              <a:rPr dirty="0" sz="1000" spc="-5">
                <a:latin typeface="Cambria Math"/>
                <a:cs typeface="Cambria Math"/>
              </a:rPr>
              <a:t>∙  </a:t>
            </a:r>
            <a:r>
              <a:rPr dirty="0" sz="1000" spc="-445">
                <a:latin typeface="Cambria Math"/>
                <a:cs typeface="Cambria Math"/>
              </a:rPr>
              <a:t>𝑓𝑓𝑓𝑓</a:t>
            </a:r>
            <a:endParaRPr sz="1000">
              <a:latin typeface="Cambria Math"/>
              <a:cs typeface="Cambria Math"/>
            </a:endParaRPr>
          </a:p>
        </p:txBody>
      </p:sp>
      <p:sp>
        <p:nvSpPr>
          <p:cNvPr id="15" name="object 15"/>
          <p:cNvSpPr txBox="1"/>
          <p:nvPr/>
        </p:nvSpPr>
        <p:spPr>
          <a:xfrm>
            <a:off x="673100" y="1788667"/>
            <a:ext cx="118300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Tilt angle at first</a:t>
            </a:r>
            <a:r>
              <a:rPr dirty="0" sz="1000" spc="-25">
                <a:latin typeface="Times New Roman"/>
                <a:cs typeface="Times New Roman"/>
              </a:rPr>
              <a:t> </a:t>
            </a:r>
            <a:r>
              <a:rPr dirty="0" sz="1000" spc="-5">
                <a:latin typeface="Times New Roman"/>
                <a:cs typeface="Times New Roman"/>
              </a:rPr>
              <a:t>crack</a:t>
            </a:r>
            <a:endParaRPr sz="1000">
              <a:latin typeface="Times New Roman"/>
              <a:cs typeface="Times New Roman"/>
            </a:endParaRPr>
          </a:p>
        </p:txBody>
      </p:sp>
      <p:sp>
        <p:nvSpPr>
          <p:cNvPr id="16" name="object 16"/>
          <p:cNvSpPr txBox="1"/>
          <p:nvPr/>
        </p:nvSpPr>
        <p:spPr>
          <a:xfrm>
            <a:off x="3393440" y="2155951"/>
            <a:ext cx="116839"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400">
                <a:latin typeface="Cambria Math"/>
                <a:cs typeface="Cambria Math"/>
              </a:rPr>
              <a:t>𝑔𝑔</a:t>
            </a:r>
            <a:endParaRPr sz="700">
              <a:latin typeface="Cambria Math"/>
              <a:cs typeface="Cambria Math"/>
            </a:endParaRPr>
          </a:p>
        </p:txBody>
      </p:sp>
      <p:sp>
        <p:nvSpPr>
          <p:cNvPr id="17" name="object 17"/>
          <p:cNvSpPr txBox="1"/>
          <p:nvPr/>
        </p:nvSpPr>
        <p:spPr>
          <a:xfrm>
            <a:off x="3329432" y="2091995"/>
            <a:ext cx="320040" cy="177800"/>
          </a:xfrm>
          <a:prstGeom prst="rect">
            <a:avLst/>
          </a:prstGeom>
        </p:spPr>
        <p:txBody>
          <a:bodyPr wrap="square" lIns="0" tIns="12065" rIns="0" bIns="0" rtlCol="0" vert="horz">
            <a:spAutoFit/>
          </a:bodyPr>
          <a:lstStyle/>
          <a:p>
            <a:pPr marL="12700">
              <a:lnSpc>
                <a:spcPct val="100000"/>
              </a:lnSpc>
              <a:spcBef>
                <a:spcPts val="95"/>
              </a:spcBef>
              <a:tabLst>
                <a:tab pos="212090" algn="l"/>
              </a:tabLst>
            </a:pPr>
            <a:r>
              <a:rPr dirty="0" sz="1000" spc="-505">
                <a:latin typeface="Cambria Math"/>
                <a:cs typeface="Cambria Math"/>
              </a:rPr>
              <a:t>𝜃𝜃</a:t>
            </a:r>
            <a:r>
              <a:rPr dirty="0" sz="1000" spc="-50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18" name="object 18"/>
          <p:cNvSpPr txBox="1"/>
          <p:nvPr/>
        </p:nvSpPr>
        <p:spPr>
          <a:xfrm>
            <a:off x="3746034" y="2020315"/>
            <a:ext cx="26797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27">
                <a:latin typeface="Cambria Math"/>
                <a:cs typeface="Cambria Math"/>
              </a:rPr>
              <a:t>𝑀𝑀</a:t>
            </a:r>
            <a:r>
              <a:rPr dirty="0" sz="700" spc="-285">
                <a:latin typeface="Cambria Math"/>
                <a:cs typeface="Cambria Math"/>
              </a:rPr>
              <a:t>𝑐𝑐𝑔𝑔</a:t>
            </a:r>
            <a:endParaRPr sz="700">
              <a:latin typeface="Cambria Math"/>
              <a:cs typeface="Cambria Math"/>
            </a:endParaRPr>
          </a:p>
        </p:txBody>
      </p:sp>
      <p:sp>
        <p:nvSpPr>
          <p:cNvPr id="19" name="object 19"/>
          <p:cNvSpPr txBox="1"/>
          <p:nvPr/>
        </p:nvSpPr>
        <p:spPr>
          <a:xfrm>
            <a:off x="3658615" y="2177288"/>
            <a:ext cx="398780" cy="177800"/>
          </a:xfrm>
          <a:prstGeom prst="rect">
            <a:avLst/>
          </a:prstGeom>
        </p:spPr>
        <p:txBody>
          <a:bodyPr wrap="square" lIns="0" tIns="12065" rIns="0" bIns="0" rtlCol="0" vert="horz">
            <a:spAutoFit/>
          </a:bodyPr>
          <a:lstStyle/>
          <a:p>
            <a:pPr marL="12700">
              <a:lnSpc>
                <a:spcPct val="100000"/>
              </a:lnSpc>
              <a:spcBef>
                <a:spcPts val="95"/>
              </a:spcBef>
            </a:pPr>
            <a:r>
              <a:rPr dirty="0" sz="1000">
                <a:latin typeface="Cambria Math"/>
                <a:cs typeface="Cambria Math"/>
              </a:rPr>
              <a:t>(</a:t>
            </a:r>
            <a:r>
              <a:rPr dirty="0" sz="1000" spc="-505">
                <a:latin typeface="Cambria Math"/>
                <a:cs typeface="Cambria Math"/>
              </a:rPr>
              <a:t>𝐼</a:t>
            </a:r>
            <a:r>
              <a:rPr dirty="0" sz="1000" spc="-515">
                <a:latin typeface="Cambria Math"/>
                <a:cs typeface="Cambria Math"/>
              </a:rPr>
              <a:t>𝐼</a:t>
            </a:r>
            <a:r>
              <a:rPr dirty="0" sz="1000" spc="-505">
                <a:latin typeface="Cambria Math"/>
                <a:cs typeface="Cambria Math"/>
              </a:rPr>
              <a:t>𝑀</a:t>
            </a:r>
            <a:r>
              <a:rPr dirty="0" sz="1000" spc="-465">
                <a:latin typeface="Cambria Math"/>
                <a:cs typeface="Cambria Math"/>
              </a:rPr>
              <a:t>𝑀</a:t>
            </a:r>
            <a:r>
              <a:rPr dirty="0" sz="1000" spc="-10">
                <a:latin typeface="Cambria Math"/>
                <a:cs typeface="Cambria Math"/>
              </a:rPr>
              <a:t>)</a:t>
            </a:r>
            <a:r>
              <a:rPr dirty="0" sz="1000" spc="-505">
                <a:latin typeface="Cambria Math"/>
                <a:cs typeface="Cambria Math"/>
              </a:rPr>
              <a:t>𝑀𝑀</a:t>
            </a:r>
            <a:endParaRPr sz="1000">
              <a:latin typeface="Cambria Math"/>
              <a:cs typeface="Cambria Math"/>
            </a:endParaRPr>
          </a:p>
        </p:txBody>
      </p:sp>
      <p:sp>
        <p:nvSpPr>
          <p:cNvPr id="20" name="object 20"/>
          <p:cNvSpPr txBox="1"/>
          <p:nvPr/>
        </p:nvSpPr>
        <p:spPr>
          <a:xfrm>
            <a:off x="4019803" y="2241295"/>
            <a:ext cx="8382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𝑔𝑔</a:t>
            </a:r>
            <a:endParaRPr sz="700">
              <a:latin typeface="Cambria Math"/>
              <a:cs typeface="Cambria Math"/>
            </a:endParaRPr>
          </a:p>
        </p:txBody>
      </p:sp>
      <p:sp>
        <p:nvSpPr>
          <p:cNvPr id="21" name="object 21"/>
          <p:cNvSpPr/>
          <p:nvPr/>
        </p:nvSpPr>
        <p:spPr>
          <a:xfrm>
            <a:off x="3671315" y="2195322"/>
            <a:ext cx="425450" cy="0"/>
          </a:xfrm>
          <a:custGeom>
            <a:avLst/>
            <a:gdLst/>
            <a:ahLst/>
            <a:cxnLst/>
            <a:rect l="l" t="t" r="r" b="b"/>
            <a:pathLst>
              <a:path w="425450" h="0">
                <a:moveTo>
                  <a:pt x="0" y="0"/>
                </a:moveTo>
                <a:lnTo>
                  <a:pt x="425196" y="0"/>
                </a:lnTo>
              </a:path>
            </a:pathLst>
          </a:custGeom>
          <a:ln w="7620">
            <a:solidFill>
              <a:srgbClr val="000000"/>
            </a:solidFill>
          </a:ln>
        </p:spPr>
        <p:txBody>
          <a:bodyPr wrap="square" lIns="0" tIns="0" rIns="0" bIns="0" rtlCol="0"/>
          <a:lstStyle/>
          <a:p/>
        </p:txBody>
      </p:sp>
      <p:sp>
        <p:nvSpPr>
          <p:cNvPr id="22" name="object 22"/>
          <p:cNvSpPr txBox="1"/>
          <p:nvPr/>
        </p:nvSpPr>
        <p:spPr>
          <a:xfrm>
            <a:off x="4120388" y="2091943"/>
            <a:ext cx="32258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10">
                <a:latin typeface="Cambria Math"/>
                <a:cs typeface="Cambria Math"/>
              </a:rPr>
              <a:t> </a:t>
            </a:r>
            <a:r>
              <a:rPr dirty="0" sz="1000" spc="-5">
                <a:latin typeface="Cambria Math"/>
                <a:cs typeface="Cambria Math"/>
              </a:rPr>
              <a:t>0.4</a:t>
            </a:r>
            <a:endParaRPr sz="1000">
              <a:latin typeface="Cambria Math"/>
              <a:cs typeface="Cambria Math"/>
            </a:endParaRPr>
          </a:p>
        </p:txBody>
      </p:sp>
      <p:sp>
        <p:nvSpPr>
          <p:cNvPr id="23" name="object 23"/>
          <p:cNvSpPr/>
          <p:nvPr/>
        </p:nvSpPr>
        <p:spPr>
          <a:xfrm>
            <a:off x="3108960" y="2603760"/>
            <a:ext cx="1033780" cy="0"/>
          </a:xfrm>
          <a:custGeom>
            <a:avLst/>
            <a:gdLst/>
            <a:ahLst/>
            <a:cxnLst/>
            <a:rect l="l" t="t" r="r" b="b"/>
            <a:pathLst>
              <a:path w="1033779" h="0">
                <a:moveTo>
                  <a:pt x="0" y="0"/>
                </a:moveTo>
                <a:lnTo>
                  <a:pt x="1033272" y="0"/>
                </a:lnTo>
              </a:path>
            </a:pathLst>
          </a:custGeom>
          <a:ln w="7607">
            <a:solidFill>
              <a:srgbClr val="000000"/>
            </a:solidFill>
          </a:ln>
        </p:spPr>
        <p:txBody>
          <a:bodyPr wrap="square" lIns="0" tIns="0" rIns="0" bIns="0" rtlCol="0"/>
          <a:lstStyle/>
          <a:p/>
        </p:txBody>
      </p:sp>
      <p:sp>
        <p:nvSpPr>
          <p:cNvPr id="24" name="object 24"/>
          <p:cNvSpPr txBox="1"/>
          <p:nvPr/>
        </p:nvSpPr>
        <p:spPr>
          <a:xfrm>
            <a:off x="660400" y="2371733"/>
            <a:ext cx="4377690" cy="614045"/>
          </a:xfrm>
          <a:prstGeom prst="rect">
            <a:avLst/>
          </a:prstGeom>
        </p:spPr>
        <p:txBody>
          <a:bodyPr wrap="square" lIns="0" tIns="43180" rIns="0" bIns="0" rtlCol="0" vert="horz">
            <a:spAutoFit/>
          </a:bodyPr>
          <a:lstStyle/>
          <a:p>
            <a:pPr marL="2618740">
              <a:lnSpc>
                <a:spcPct val="100000"/>
              </a:lnSpc>
              <a:spcBef>
                <a:spcPts val="340"/>
              </a:spcBef>
            </a:pPr>
            <a:r>
              <a:rPr dirty="0" sz="1000" spc="-5">
                <a:latin typeface="Cambria Math"/>
                <a:cs typeface="Cambria Math"/>
              </a:rPr>
              <a:t>381.64 </a:t>
            </a:r>
            <a:r>
              <a:rPr dirty="0" sz="1000" spc="-280">
                <a:latin typeface="Cambria Math"/>
                <a:cs typeface="Cambria Math"/>
              </a:rPr>
              <a:t>𝑘𝑘</a:t>
            </a:r>
            <a:r>
              <a:rPr dirty="0" sz="1000" spc="25">
                <a:latin typeface="Cambria Math"/>
                <a:cs typeface="Cambria Math"/>
              </a:rPr>
              <a:t> </a:t>
            </a:r>
            <a:r>
              <a:rPr dirty="0" sz="1000" spc="-5">
                <a:latin typeface="Cambria Math"/>
                <a:cs typeface="Cambria Math"/>
              </a:rPr>
              <a:t>∙</a:t>
            </a:r>
            <a:r>
              <a:rPr dirty="0" sz="1000" spc="10">
                <a:latin typeface="Cambria Math"/>
                <a:cs typeface="Cambria Math"/>
              </a:rPr>
              <a:t> </a:t>
            </a:r>
            <a:r>
              <a:rPr dirty="0" sz="1000" spc="-315">
                <a:latin typeface="Cambria Math"/>
                <a:cs typeface="Cambria Math"/>
              </a:rPr>
              <a:t>𝑓𝑓𝑓𝑓</a:t>
            </a:r>
            <a:endParaRPr sz="1000">
              <a:latin typeface="Cambria Math"/>
              <a:cs typeface="Cambria Math"/>
            </a:endParaRPr>
          </a:p>
          <a:p>
            <a:pPr marL="2118995">
              <a:lnSpc>
                <a:spcPct val="100000"/>
              </a:lnSpc>
              <a:spcBef>
                <a:spcPts val="240"/>
              </a:spcBef>
            </a:pPr>
            <a:r>
              <a:rPr dirty="0" baseline="36111" sz="1500" spc="-359">
                <a:latin typeface="Cambria Math"/>
                <a:cs typeface="Cambria Math"/>
              </a:rPr>
              <a:t>𝜃𝜃</a:t>
            </a:r>
            <a:r>
              <a:rPr dirty="0" baseline="35714" sz="1050" spc="-359">
                <a:latin typeface="Cambria Math"/>
                <a:cs typeface="Cambria Math"/>
              </a:rPr>
              <a:t>𝑐𝑐𝑔𝑔</a:t>
            </a:r>
            <a:r>
              <a:rPr dirty="0" baseline="35714" sz="1050" spc="292">
                <a:latin typeface="Cambria Math"/>
                <a:cs typeface="Cambria Math"/>
              </a:rPr>
              <a:t> </a:t>
            </a:r>
            <a:r>
              <a:rPr dirty="0" baseline="36111" sz="1500" spc="-7">
                <a:latin typeface="Cambria Math"/>
                <a:cs typeface="Cambria Math"/>
              </a:rPr>
              <a:t>= </a:t>
            </a:r>
            <a:r>
              <a:rPr dirty="0" baseline="2777" sz="1500" spc="-7">
                <a:latin typeface="Cambria Math"/>
                <a:cs typeface="Cambria Math"/>
              </a:rPr>
              <a:t>(</a:t>
            </a:r>
            <a:r>
              <a:rPr dirty="0" sz="1000" spc="-5">
                <a:latin typeface="Cambria Math"/>
                <a:cs typeface="Cambria Math"/>
              </a:rPr>
              <a:t>1.2</a:t>
            </a:r>
            <a:r>
              <a:rPr dirty="0" baseline="2777" sz="1500" spc="-7">
                <a:latin typeface="Cambria Math"/>
                <a:cs typeface="Cambria Math"/>
              </a:rPr>
              <a:t>)</a:t>
            </a:r>
            <a:r>
              <a:rPr dirty="0" sz="1000" spc="-5">
                <a:latin typeface="Cambria Math"/>
                <a:cs typeface="Cambria Math"/>
              </a:rPr>
              <a:t>2195.02 </a:t>
            </a:r>
            <a:r>
              <a:rPr dirty="0" sz="1000" spc="-280">
                <a:latin typeface="Cambria Math"/>
                <a:cs typeface="Cambria Math"/>
              </a:rPr>
              <a:t>𝑘𝑘</a:t>
            </a:r>
            <a:r>
              <a:rPr dirty="0" sz="1000" spc="30">
                <a:latin typeface="Cambria Math"/>
                <a:cs typeface="Cambria Math"/>
              </a:rPr>
              <a:t> </a:t>
            </a:r>
            <a:r>
              <a:rPr dirty="0" sz="1000" spc="-5">
                <a:latin typeface="Cambria Math"/>
                <a:cs typeface="Cambria Math"/>
              </a:rPr>
              <a:t>∙ </a:t>
            </a:r>
            <a:r>
              <a:rPr dirty="0" sz="1000" spc="-315">
                <a:latin typeface="Cambria Math"/>
                <a:cs typeface="Cambria Math"/>
              </a:rPr>
              <a:t>𝑓𝑓𝑓𝑓</a:t>
            </a:r>
            <a:r>
              <a:rPr dirty="0" sz="1000" spc="85">
                <a:latin typeface="Cambria Math"/>
                <a:cs typeface="Cambria Math"/>
              </a:rPr>
              <a:t> </a:t>
            </a:r>
            <a:r>
              <a:rPr dirty="0" baseline="36111" sz="1500" spc="-7">
                <a:latin typeface="Cambria Math"/>
                <a:cs typeface="Cambria Math"/>
              </a:rPr>
              <a:t>= 0.14489</a:t>
            </a:r>
            <a:r>
              <a:rPr dirty="0" baseline="36111" sz="1500" spc="-97">
                <a:latin typeface="Cambria Math"/>
                <a:cs typeface="Cambria Math"/>
              </a:rPr>
              <a:t> </a:t>
            </a:r>
            <a:r>
              <a:rPr dirty="0" baseline="36111" sz="1500" spc="-532">
                <a:latin typeface="Cambria Math"/>
                <a:cs typeface="Cambria Math"/>
              </a:rPr>
              <a:t>𝐴𝐴𝐴𝐴𝑑𝑑</a:t>
            </a:r>
            <a:endParaRPr baseline="36111" sz="1500">
              <a:latin typeface="Cambria Math"/>
              <a:cs typeface="Cambria Math"/>
            </a:endParaRPr>
          </a:p>
          <a:p>
            <a:pPr marL="25400">
              <a:lnSpc>
                <a:spcPct val="100000"/>
              </a:lnSpc>
              <a:spcBef>
                <a:spcPts val="550"/>
              </a:spcBef>
            </a:pPr>
            <a:r>
              <a:rPr dirty="0" sz="1000" spc="-5">
                <a:latin typeface="Times New Roman"/>
                <a:cs typeface="Times New Roman"/>
              </a:rPr>
              <a:t>Factor </a:t>
            </a:r>
            <a:r>
              <a:rPr dirty="0" sz="1000">
                <a:latin typeface="Times New Roman"/>
                <a:cs typeface="Times New Roman"/>
              </a:rPr>
              <a:t>of </a:t>
            </a:r>
            <a:r>
              <a:rPr dirty="0" sz="1000" spc="-5">
                <a:latin typeface="Times New Roman"/>
                <a:cs typeface="Times New Roman"/>
              </a:rPr>
              <a:t>Safety against</a:t>
            </a:r>
            <a:r>
              <a:rPr dirty="0" sz="1000" spc="20">
                <a:latin typeface="Times New Roman"/>
                <a:cs typeface="Times New Roman"/>
              </a:rPr>
              <a:t> </a:t>
            </a:r>
            <a:r>
              <a:rPr dirty="0" sz="1000" spc="-5">
                <a:latin typeface="Times New Roman"/>
                <a:cs typeface="Times New Roman"/>
              </a:rPr>
              <a:t>Cracking</a:t>
            </a:r>
            <a:endParaRPr sz="1000">
              <a:latin typeface="Times New Roman"/>
              <a:cs typeface="Times New Roman"/>
            </a:endParaRPr>
          </a:p>
        </p:txBody>
      </p:sp>
      <p:sp>
        <p:nvSpPr>
          <p:cNvPr id="25" name="object 25"/>
          <p:cNvSpPr txBox="1"/>
          <p:nvPr/>
        </p:nvSpPr>
        <p:spPr>
          <a:xfrm>
            <a:off x="2974339" y="3186176"/>
            <a:ext cx="116839"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400">
                <a:latin typeface="Cambria Math"/>
                <a:cs typeface="Cambria Math"/>
              </a:rPr>
              <a:t>𝑔𝑔</a:t>
            </a:r>
            <a:endParaRPr sz="700">
              <a:latin typeface="Cambria Math"/>
              <a:cs typeface="Cambria Math"/>
            </a:endParaRPr>
          </a:p>
        </p:txBody>
      </p:sp>
      <p:sp>
        <p:nvSpPr>
          <p:cNvPr id="26" name="object 26"/>
          <p:cNvSpPr txBox="1"/>
          <p:nvPr/>
        </p:nvSpPr>
        <p:spPr>
          <a:xfrm>
            <a:off x="2831053" y="3122177"/>
            <a:ext cx="399415" cy="177800"/>
          </a:xfrm>
          <a:prstGeom prst="rect">
            <a:avLst/>
          </a:prstGeom>
        </p:spPr>
        <p:txBody>
          <a:bodyPr wrap="square" lIns="0" tIns="12065" rIns="0" bIns="0" rtlCol="0" vert="horz">
            <a:spAutoFit/>
          </a:bodyPr>
          <a:lstStyle/>
          <a:p>
            <a:pPr marL="12700">
              <a:lnSpc>
                <a:spcPct val="100000"/>
              </a:lnSpc>
              <a:spcBef>
                <a:spcPts val="95"/>
              </a:spcBef>
              <a:tabLst>
                <a:tab pos="291465" algn="l"/>
              </a:tabLst>
            </a:pPr>
            <a:r>
              <a:rPr dirty="0" sz="1000" spc="-505">
                <a:latin typeface="Cambria Math"/>
                <a:cs typeface="Cambria Math"/>
              </a:rPr>
              <a:t>𝐹</a:t>
            </a:r>
            <a:r>
              <a:rPr dirty="0" sz="1000" spc="-465">
                <a:latin typeface="Cambria Math"/>
                <a:cs typeface="Cambria Math"/>
              </a:rPr>
              <a:t>𝐹</a:t>
            </a:r>
            <a:r>
              <a:rPr dirty="0" sz="1000" spc="-505">
                <a:latin typeface="Cambria Math"/>
                <a:cs typeface="Cambria Math"/>
              </a:rPr>
              <a:t>𝑆𝑆</a:t>
            </a:r>
            <a:r>
              <a:rPr dirty="0" sz="100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27" name="object 27"/>
          <p:cNvSpPr txBox="1"/>
          <p:nvPr/>
        </p:nvSpPr>
        <p:spPr>
          <a:xfrm>
            <a:off x="3732215" y="3024642"/>
            <a:ext cx="718820" cy="177800"/>
          </a:xfrm>
          <a:prstGeom prst="rect">
            <a:avLst/>
          </a:prstGeom>
        </p:spPr>
        <p:txBody>
          <a:bodyPr wrap="square" lIns="0" tIns="12065" rIns="0" bIns="0" rtlCol="0" vert="horz">
            <a:spAutoFit/>
          </a:bodyPr>
          <a:lstStyle/>
          <a:p>
            <a:pPr marL="38100">
              <a:lnSpc>
                <a:spcPct val="100000"/>
              </a:lnSpc>
              <a:spcBef>
                <a:spcPts val="95"/>
              </a:spcBef>
            </a:pPr>
            <a:r>
              <a:rPr dirty="0" sz="1000" spc="-285">
                <a:latin typeface="Cambria Math"/>
                <a:cs typeface="Cambria Math"/>
              </a:rPr>
              <a:t>𝐾𝐾</a:t>
            </a:r>
            <a:r>
              <a:rPr dirty="0" baseline="-15873" sz="1050" spc="-427">
                <a:latin typeface="Cambria Math"/>
                <a:cs typeface="Cambria Math"/>
              </a:rPr>
              <a:t>𝜃𝜃</a:t>
            </a:r>
            <a:r>
              <a:rPr dirty="0" baseline="-15873" sz="1050" spc="-150">
                <a:latin typeface="Cambria Math"/>
                <a:cs typeface="Cambria Math"/>
              </a:rPr>
              <a:t> </a:t>
            </a:r>
            <a:r>
              <a:rPr dirty="0" baseline="2777" sz="1500" spc="-307">
                <a:latin typeface="Cambria Math"/>
                <a:cs typeface="Cambria Math"/>
              </a:rPr>
              <a:t>(</a:t>
            </a:r>
            <a:r>
              <a:rPr dirty="0" sz="1000" spc="-204">
                <a:latin typeface="Cambria Math"/>
                <a:cs typeface="Cambria Math"/>
              </a:rPr>
              <a:t>𝜃𝜃</a:t>
            </a:r>
            <a:r>
              <a:rPr dirty="0" baseline="-15873" sz="1050" spc="-307">
                <a:latin typeface="Cambria Math"/>
                <a:cs typeface="Cambria Math"/>
              </a:rPr>
              <a:t>𝑐𝑐𝑔𝑔</a:t>
            </a:r>
            <a:r>
              <a:rPr dirty="0" baseline="-15873" sz="1050" spc="172">
                <a:latin typeface="Cambria Math"/>
                <a:cs typeface="Cambria Math"/>
              </a:rPr>
              <a:t> </a:t>
            </a:r>
            <a:r>
              <a:rPr dirty="0" sz="1000" spc="-5">
                <a:latin typeface="Cambria Math"/>
                <a:cs typeface="Cambria Math"/>
              </a:rPr>
              <a:t>−</a:t>
            </a:r>
            <a:r>
              <a:rPr dirty="0" sz="1000" spc="-20">
                <a:latin typeface="Cambria Math"/>
                <a:cs typeface="Cambria Math"/>
              </a:rPr>
              <a:t> </a:t>
            </a:r>
            <a:r>
              <a:rPr dirty="0" sz="1000" spc="-190">
                <a:latin typeface="Cambria Math"/>
                <a:cs typeface="Cambria Math"/>
              </a:rPr>
              <a:t>𝛼𝛼</a:t>
            </a:r>
            <a:r>
              <a:rPr dirty="0" baseline="2777" sz="1500" spc="-284">
                <a:latin typeface="Cambria Math"/>
                <a:cs typeface="Cambria Math"/>
              </a:rPr>
              <a:t>)</a:t>
            </a:r>
            <a:endParaRPr baseline="2777" sz="1500">
              <a:latin typeface="Cambria Math"/>
              <a:cs typeface="Cambria Math"/>
            </a:endParaRPr>
          </a:p>
        </p:txBody>
      </p:sp>
      <p:sp>
        <p:nvSpPr>
          <p:cNvPr id="28" name="object 28"/>
          <p:cNvSpPr txBox="1"/>
          <p:nvPr/>
        </p:nvSpPr>
        <p:spPr>
          <a:xfrm>
            <a:off x="3215713" y="3207539"/>
            <a:ext cx="1751330"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307">
                <a:latin typeface="Cambria Math"/>
                <a:cs typeface="Cambria Math"/>
              </a:rPr>
              <a:t>(</a:t>
            </a:r>
            <a:r>
              <a:rPr dirty="0" sz="1000" spc="-204">
                <a:latin typeface="Cambria Math"/>
                <a:cs typeface="Cambria Math"/>
              </a:rPr>
              <a:t>𝐼𝐼𝑀𝑀</a:t>
            </a:r>
            <a:r>
              <a:rPr dirty="0" baseline="2777" sz="1500" spc="-307">
                <a:latin typeface="Cambria Math"/>
                <a:cs typeface="Cambria Math"/>
              </a:rPr>
              <a:t>)</a:t>
            </a:r>
            <a:r>
              <a:rPr dirty="0" sz="1000" spc="-204">
                <a:latin typeface="Cambria Math"/>
                <a:cs typeface="Cambria Math"/>
              </a:rPr>
              <a:t>𝐻𝐻</a:t>
            </a:r>
            <a:r>
              <a:rPr dirty="0" baseline="-15873" sz="1050" spc="-307">
                <a:latin typeface="Cambria Math"/>
                <a:cs typeface="Cambria Math"/>
              </a:rPr>
              <a:t>𝑔𝑔</a:t>
            </a:r>
            <a:r>
              <a:rPr dirty="0" baseline="2777" sz="1500" spc="-307">
                <a:latin typeface="Cambria Math"/>
                <a:cs typeface="Cambria Math"/>
              </a:rPr>
              <a:t>[(</a:t>
            </a:r>
            <a:r>
              <a:rPr dirty="0" sz="1000" spc="-204">
                <a:latin typeface="Cambria Math"/>
                <a:cs typeface="Cambria Math"/>
              </a:rPr>
              <a:t>(𝐼𝐼𝑀𝑀)𝑧𝑧</a:t>
            </a:r>
            <a:r>
              <a:rPr dirty="0" baseline="-15873" sz="1050" spc="-307">
                <a:latin typeface="Cambria Math"/>
                <a:cs typeface="Cambria Math"/>
              </a:rPr>
              <a:t>𝑔𝑔</a:t>
            </a:r>
            <a:r>
              <a:rPr dirty="0" baseline="-15873" sz="1050" spc="157">
                <a:latin typeface="Cambria Math"/>
                <a:cs typeface="Cambria Math"/>
              </a:rPr>
              <a:t> </a:t>
            </a:r>
            <a:r>
              <a:rPr dirty="0" sz="1000" spc="-5">
                <a:latin typeface="Cambria Math"/>
                <a:cs typeface="Cambria Math"/>
              </a:rPr>
              <a:t>+ </a:t>
            </a:r>
            <a:r>
              <a:rPr dirty="0" sz="1000" spc="-295">
                <a:latin typeface="Cambria Math"/>
                <a:cs typeface="Cambria Math"/>
              </a:rPr>
              <a:t>𝑑𝑑</a:t>
            </a:r>
            <a:r>
              <a:rPr dirty="0" baseline="-15873" sz="1050" spc="-442">
                <a:latin typeface="Cambria Math"/>
                <a:cs typeface="Cambria Math"/>
              </a:rPr>
              <a:t>𝑔𝑔</a:t>
            </a:r>
            <a:r>
              <a:rPr dirty="0" baseline="-15873" sz="1050" spc="-120">
                <a:latin typeface="Cambria Math"/>
                <a:cs typeface="Cambria Math"/>
              </a:rPr>
              <a:t> </a:t>
            </a:r>
            <a:r>
              <a:rPr dirty="0" baseline="2777" sz="1500" spc="-307">
                <a:latin typeface="Cambria Math"/>
                <a:cs typeface="Cambria Math"/>
              </a:rPr>
              <a:t>)</a:t>
            </a:r>
            <a:r>
              <a:rPr dirty="0" sz="1000" spc="-204">
                <a:latin typeface="Cambria Math"/>
                <a:cs typeface="Cambria Math"/>
              </a:rPr>
              <a:t>𝜃𝜃</a:t>
            </a:r>
            <a:r>
              <a:rPr dirty="0" baseline="-15873" sz="1050" spc="-307">
                <a:latin typeface="Cambria Math"/>
                <a:cs typeface="Cambria Math"/>
              </a:rPr>
              <a:t>𝑐𝑐𝑔𝑔</a:t>
            </a:r>
            <a:r>
              <a:rPr dirty="0" baseline="-15873" sz="1050" spc="187">
                <a:latin typeface="Cambria Math"/>
                <a:cs typeface="Cambria Math"/>
              </a:rPr>
              <a:t> </a:t>
            </a:r>
            <a:r>
              <a:rPr dirty="0" sz="1000" spc="-5">
                <a:latin typeface="Cambria Math"/>
                <a:cs typeface="Cambria Math"/>
              </a:rPr>
              <a:t>+ </a:t>
            </a:r>
            <a:r>
              <a:rPr dirty="0" sz="1000" spc="-355">
                <a:latin typeface="Cambria Math"/>
                <a:cs typeface="Cambria Math"/>
              </a:rPr>
              <a:t>𝐴𝐴</a:t>
            </a:r>
            <a:r>
              <a:rPr dirty="0" baseline="-15873" sz="1050" spc="-532">
                <a:latin typeface="Cambria Math"/>
                <a:cs typeface="Cambria Math"/>
              </a:rPr>
              <a:t>𝑔𝑔</a:t>
            </a:r>
            <a:r>
              <a:rPr dirty="0" baseline="-15873" sz="1050" spc="-135">
                <a:latin typeface="Cambria Math"/>
                <a:cs typeface="Cambria Math"/>
              </a:rPr>
              <a:t> </a:t>
            </a:r>
            <a:r>
              <a:rPr dirty="0" baseline="2777" sz="1500" spc="-7">
                <a:latin typeface="Cambria Math"/>
                <a:cs typeface="Cambria Math"/>
              </a:rPr>
              <a:t>]</a:t>
            </a:r>
            <a:endParaRPr baseline="2777" sz="1500">
              <a:latin typeface="Cambria Math"/>
              <a:cs typeface="Cambria Math"/>
            </a:endParaRPr>
          </a:p>
        </p:txBody>
      </p:sp>
      <p:sp>
        <p:nvSpPr>
          <p:cNvPr id="29" name="object 29"/>
          <p:cNvSpPr/>
          <p:nvPr/>
        </p:nvSpPr>
        <p:spPr>
          <a:xfrm>
            <a:off x="3253740" y="3225552"/>
            <a:ext cx="1676400" cy="0"/>
          </a:xfrm>
          <a:custGeom>
            <a:avLst/>
            <a:gdLst/>
            <a:ahLst/>
            <a:cxnLst/>
            <a:rect l="l" t="t" r="r" b="b"/>
            <a:pathLst>
              <a:path w="1676400" h="0">
                <a:moveTo>
                  <a:pt x="0" y="0"/>
                </a:moveTo>
                <a:lnTo>
                  <a:pt x="1676387" y="0"/>
                </a:lnTo>
              </a:path>
            </a:pathLst>
          </a:custGeom>
          <a:ln w="7607">
            <a:solidFill>
              <a:srgbClr val="000000"/>
            </a:solidFill>
          </a:ln>
        </p:spPr>
        <p:txBody>
          <a:bodyPr wrap="square" lIns="0" tIns="0" rIns="0" bIns="0" rtlCol="0"/>
          <a:lstStyle/>
          <a:p/>
        </p:txBody>
      </p:sp>
      <p:sp>
        <p:nvSpPr>
          <p:cNvPr id="30" name="object 30"/>
          <p:cNvSpPr txBox="1"/>
          <p:nvPr/>
        </p:nvSpPr>
        <p:spPr>
          <a:xfrm>
            <a:off x="3303481" y="3626639"/>
            <a:ext cx="184150" cy="132080"/>
          </a:xfrm>
          <a:prstGeom prst="rect">
            <a:avLst/>
          </a:prstGeom>
        </p:spPr>
        <p:txBody>
          <a:bodyPr wrap="square" lIns="0" tIns="12065" rIns="0" bIns="0" rtlCol="0" vert="horz">
            <a:spAutoFit/>
          </a:bodyPr>
          <a:lstStyle/>
          <a:p>
            <a:pPr marL="12700">
              <a:lnSpc>
                <a:spcPct val="100000"/>
              </a:lnSpc>
              <a:spcBef>
                <a:spcPts val="95"/>
              </a:spcBef>
            </a:pPr>
            <a:r>
              <a:rPr dirty="0" sz="700" spc="-400">
                <a:latin typeface="Cambria Math"/>
                <a:cs typeface="Cambria Math"/>
              </a:rPr>
              <a:t>𝑔𝑔</a:t>
            </a:r>
            <a:r>
              <a:rPr dirty="0" sz="700" spc="-300">
                <a:latin typeface="Cambria Math"/>
                <a:cs typeface="Cambria Math"/>
              </a:rPr>
              <a:t>𝑠𝑠𝑔𝑔</a:t>
            </a:r>
            <a:endParaRPr sz="700">
              <a:latin typeface="Cambria Math"/>
              <a:cs typeface="Cambria Math"/>
            </a:endParaRPr>
          </a:p>
        </p:txBody>
      </p:sp>
      <p:sp>
        <p:nvSpPr>
          <p:cNvPr id="31" name="object 31"/>
          <p:cNvSpPr txBox="1"/>
          <p:nvPr/>
        </p:nvSpPr>
        <p:spPr>
          <a:xfrm>
            <a:off x="4703948" y="3606796"/>
            <a:ext cx="146050" cy="177800"/>
          </a:xfrm>
          <a:prstGeom prst="rect">
            <a:avLst/>
          </a:prstGeom>
        </p:spPr>
        <p:txBody>
          <a:bodyPr wrap="square" lIns="0" tIns="12065" rIns="0" bIns="0" rtlCol="0" vert="horz">
            <a:spAutoFit/>
          </a:bodyPr>
          <a:lstStyle/>
          <a:p>
            <a:pPr marL="12700">
              <a:lnSpc>
                <a:spcPct val="100000"/>
              </a:lnSpc>
              <a:spcBef>
                <a:spcPts val="95"/>
              </a:spcBef>
            </a:pPr>
            <a:r>
              <a:rPr dirty="0" sz="1000" spc="-575">
                <a:latin typeface="Cambria Math"/>
                <a:cs typeface="Cambria Math"/>
              </a:rPr>
              <a:t>𝑓𝑓𝑓𝑓</a:t>
            </a:r>
            <a:endParaRPr sz="1000">
              <a:latin typeface="Cambria Math"/>
              <a:cs typeface="Cambria Math"/>
            </a:endParaRPr>
          </a:p>
        </p:txBody>
      </p:sp>
      <p:sp>
        <p:nvSpPr>
          <p:cNvPr id="32" name="object 32"/>
          <p:cNvSpPr txBox="1"/>
          <p:nvPr/>
        </p:nvSpPr>
        <p:spPr>
          <a:xfrm>
            <a:off x="2766102" y="3542758"/>
            <a:ext cx="2247900" cy="177800"/>
          </a:xfrm>
          <a:prstGeom prst="rect">
            <a:avLst/>
          </a:prstGeom>
        </p:spPr>
        <p:txBody>
          <a:bodyPr wrap="square" lIns="0" tIns="12065" rIns="0" bIns="0" rtlCol="0" vert="horz">
            <a:spAutoFit/>
          </a:bodyPr>
          <a:lstStyle/>
          <a:p>
            <a:pPr marL="38100">
              <a:lnSpc>
                <a:spcPct val="100000"/>
              </a:lnSpc>
              <a:spcBef>
                <a:spcPts val="95"/>
              </a:spcBef>
            </a:pPr>
            <a:r>
              <a:rPr dirty="0" sz="1000" spc="-70">
                <a:latin typeface="Cambria Math"/>
                <a:cs typeface="Cambria Math"/>
              </a:rPr>
              <a:t>��40000 </a:t>
            </a:r>
            <a:r>
              <a:rPr dirty="0" u="sng" baseline="31746" sz="1050" spc="-247">
                <a:uFill>
                  <a:solidFill>
                    <a:srgbClr val="000000"/>
                  </a:solidFill>
                </a:uFill>
                <a:latin typeface="Cambria Math"/>
                <a:cs typeface="Cambria Math"/>
              </a:rPr>
              <a:t>𝑑𝑑∙𝑔𝑔𝑖𝑖</a:t>
            </a:r>
            <a:r>
              <a:rPr dirty="0" sz="1000" spc="-165">
                <a:latin typeface="Cambria Math"/>
                <a:cs typeface="Cambria Math"/>
              </a:rPr>
              <a:t>� </a:t>
            </a:r>
            <a:r>
              <a:rPr dirty="0" sz="1000" spc="-35">
                <a:latin typeface="Cambria Math"/>
                <a:cs typeface="Cambria Math"/>
              </a:rPr>
              <a:t>�0.14489 </a:t>
            </a:r>
            <a:r>
              <a:rPr dirty="0" sz="1000" spc="-355">
                <a:latin typeface="Cambria Math"/>
                <a:cs typeface="Cambria Math"/>
              </a:rPr>
              <a:t>𝐴𝐴𝐴𝐴𝑑𝑑</a:t>
            </a:r>
            <a:r>
              <a:rPr dirty="0" sz="1000" spc="35">
                <a:latin typeface="Cambria Math"/>
                <a:cs typeface="Cambria Math"/>
              </a:rPr>
              <a:t> </a:t>
            </a:r>
            <a:r>
              <a:rPr dirty="0" sz="1000" spc="-5">
                <a:latin typeface="Cambria Math"/>
                <a:cs typeface="Cambria Math"/>
              </a:rPr>
              <a:t>− 0.02  </a:t>
            </a:r>
            <a:r>
              <a:rPr dirty="0" u="sng" baseline="33333" sz="1500" spc="-600">
                <a:uFill>
                  <a:solidFill>
                    <a:srgbClr val="000000"/>
                  </a:solidFill>
                </a:uFill>
                <a:latin typeface="Cambria Math"/>
                <a:cs typeface="Cambria Math"/>
              </a:rPr>
              <a:t>𝑓𝑓𝑓𝑓</a:t>
            </a:r>
            <a:r>
              <a:rPr dirty="0" sz="1000" spc="-400">
                <a:latin typeface="Cambria Math"/>
                <a:cs typeface="Cambria Math"/>
              </a:rPr>
              <a:t>��</a:t>
            </a:r>
            <a:endParaRPr sz="1000">
              <a:latin typeface="Cambria Math"/>
              <a:cs typeface="Cambria Math"/>
            </a:endParaRPr>
          </a:p>
        </p:txBody>
      </p:sp>
      <p:sp>
        <p:nvSpPr>
          <p:cNvPr id="33" name="object 33"/>
          <p:cNvSpPr/>
          <p:nvPr/>
        </p:nvSpPr>
        <p:spPr>
          <a:xfrm>
            <a:off x="1933955" y="3827526"/>
            <a:ext cx="3912235" cy="0"/>
          </a:xfrm>
          <a:custGeom>
            <a:avLst/>
            <a:gdLst/>
            <a:ahLst/>
            <a:cxnLst/>
            <a:rect l="l" t="t" r="r" b="b"/>
            <a:pathLst>
              <a:path w="3912235" h="0">
                <a:moveTo>
                  <a:pt x="0" y="0"/>
                </a:moveTo>
                <a:lnTo>
                  <a:pt x="3912108" y="0"/>
                </a:lnTo>
              </a:path>
            </a:pathLst>
          </a:custGeom>
          <a:ln w="7620">
            <a:solidFill>
              <a:srgbClr val="000000"/>
            </a:solidFill>
          </a:ln>
        </p:spPr>
        <p:txBody>
          <a:bodyPr wrap="square" lIns="0" tIns="0" rIns="0" bIns="0" rtlCol="0"/>
          <a:lstStyle/>
          <a:p/>
        </p:txBody>
      </p:sp>
      <p:sp>
        <p:nvSpPr>
          <p:cNvPr id="34" name="object 34"/>
          <p:cNvSpPr txBox="1"/>
          <p:nvPr/>
        </p:nvSpPr>
        <p:spPr>
          <a:xfrm>
            <a:off x="660400" y="3737144"/>
            <a:ext cx="5651500" cy="789305"/>
          </a:xfrm>
          <a:prstGeom prst="rect">
            <a:avLst/>
          </a:prstGeom>
        </p:spPr>
        <p:txBody>
          <a:bodyPr wrap="square" lIns="0" tIns="84455" rIns="0" bIns="0" rtlCol="0" vert="horz">
            <a:spAutoFit/>
          </a:bodyPr>
          <a:lstStyle/>
          <a:p>
            <a:pPr algn="ctr" marL="799465">
              <a:lnSpc>
                <a:spcPct val="100000"/>
              </a:lnSpc>
              <a:spcBef>
                <a:spcPts val="665"/>
              </a:spcBef>
            </a:pPr>
            <a:r>
              <a:rPr dirty="0" baseline="36111" sz="1500" spc="-367">
                <a:latin typeface="Cambria Math"/>
                <a:cs typeface="Cambria Math"/>
              </a:rPr>
              <a:t>𝐹𝐹𝑆𝑆</a:t>
            </a:r>
            <a:r>
              <a:rPr dirty="0" baseline="35714" sz="1050" spc="-367">
                <a:latin typeface="Cambria Math"/>
                <a:cs typeface="Cambria Math"/>
              </a:rPr>
              <a:t>𝑐𝑐𝑔𝑔</a:t>
            </a:r>
            <a:r>
              <a:rPr dirty="0" baseline="35714" sz="1050" spc="307">
                <a:latin typeface="Cambria Math"/>
                <a:cs typeface="Cambria Math"/>
              </a:rPr>
              <a:t> </a:t>
            </a:r>
            <a:r>
              <a:rPr dirty="0" baseline="36111" sz="1500" spc="-7">
                <a:latin typeface="Cambria Math"/>
                <a:cs typeface="Cambria Math"/>
              </a:rPr>
              <a:t>= </a:t>
            </a:r>
            <a:r>
              <a:rPr dirty="0" baseline="2777" sz="1500" spc="-112">
                <a:latin typeface="Cambria Math"/>
                <a:cs typeface="Cambria Math"/>
              </a:rPr>
              <a:t>(</a:t>
            </a:r>
            <a:r>
              <a:rPr dirty="0" sz="1000" spc="-75">
                <a:latin typeface="Cambria Math"/>
                <a:cs typeface="Cambria Math"/>
              </a:rPr>
              <a:t>1.2</a:t>
            </a:r>
            <a:r>
              <a:rPr dirty="0" baseline="2777" sz="1500" spc="-112">
                <a:latin typeface="Cambria Math"/>
                <a:cs typeface="Cambria Math"/>
              </a:rPr>
              <a:t>)(</a:t>
            </a:r>
            <a:r>
              <a:rPr dirty="0" sz="1000" spc="-75">
                <a:latin typeface="Cambria Math"/>
                <a:cs typeface="Cambria Math"/>
              </a:rPr>
              <a:t>172.48𝑘𝑘𝑠𝑠𝑘𝑘</a:t>
            </a:r>
            <a:r>
              <a:rPr dirty="0" baseline="2777" sz="1500" spc="-112">
                <a:latin typeface="Cambria Math"/>
                <a:cs typeface="Cambria Math"/>
              </a:rPr>
              <a:t>)[(</a:t>
            </a:r>
            <a:r>
              <a:rPr dirty="0" sz="1000" spc="-75">
                <a:latin typeface="Cambria Math"/>
                <a:cs typeface="Cambria Math"/>
              </a:rPr>
              <a:t>(1.2)(9.137𝑠𝑠𝑠𝑠) </a:t>
            </a:r>
            <a:r>
              <a:rPr dirty="0" sz="1000" spc="-5">
                <a:latin typeface="Cambria Math"/>
                <a:cs typeface="Cambria Math"/>
              </a:rPr>
              <a:t>+ </a:t>
            </a:r>
            <a:r>
              <a:rPr dirty="0" sz="1000" spc="-120">
                <a:latin typeface="Cambria Math"/>
                <a:cs typeface="Cambria Math"/>
              </a:rPr>
              <a:t>86.295𝑠𝑠𝑠𝑠</a:t>
            </a:r>
            <a:r>
              <a:rPr dirty="0" baseline="2777" sz="1500" spc="-179">
                <a:latin typeface="Cambria Math"/>
                <a:cs typeface="Cambria Math"/>
              </a:rPr>
              <a:t>)(</a:t>
            </a:r>
            <a:r>
              <a:rPr dirty="0" sz="1000" spc="-120">
                <a:latin typeface="Cambria Math"/>
                <a:cs typeface="Cambria Math"/>
              </a:rPr>
              <a:t>0.14489𝐴𝐴𝐴𝐴𝑑𝑑</a:t>
            </a:r>
            <a:r>
              <a:rPr dirty="0" baseline="2777" sz="1500" spc="-179">
                <a:latin typeface="Cambria Math"/>
                <a:cs typeface="Cambria Math"/>
              </a:rPr>
              <a:t>) </a:t>
            </a:r>
            <a:r>
              <a:rPr dirty="0" sz="1000" spc="-5">
                <a:latin typeface="Cambria Math"/>
                <a:cs typeface="Cambria Math"/>
              </a:rPr>
              <a:t>+ </a:t>
            </a:r>
            <a:r>
              <a:rPr dirty="0" sz="1000" spc="-100">
                <a:latin typeface="Cambria Math"/>
                <a:cs typeface="Cambria Math"/>
              </a:rPr>
              <a:t>1.732𝑠𝑠𝑠𝑠</a:t>
            </a:r>
            <a:r>
              <a:rPr dirty="0" baseline="2777" sz="1500" spc="-150">
                <a:latin typeface="Cambria Math"/>
                <a:cs typeface="Cambria Math"/>
              </a:rPr>
              <a:t>] </a:t>
            </a:r>
            <a:r>
              <a:rPr dirty="0" baseline="36111" sz="1500" spc="-7">
                <a:latin typeface="Cambria Math"/>
                <a:cs typeface="Cambria Math"/>
              </a:rPr>
              <a:t>= 1.53</a:t>
            </a:r>
            <a:endParaRPr baseline="36111" sz="1500">
              <a:latin typeface="Cambria Math"/>
              <a:cs typeface="Cambria Math"/>
            </a:endParaRPr>
          </a:p>
          <a:p>
            <a:pPr algn="ctr" marL="801370">
              <a:lnSpc>
                <a:spcPct val="100000"/>
              </a:lnSpc>
              <a:spcBef>
                <a:spcPts val="565"/>
              </a:spcBef>
            </a:pPr>
            <a:r>
              <a:rPr dirty="0" sz="1000" spc="-245">
                <a:latin typeface="Cambria Math"/>
                <a:cs typeface="Cambria Math"/>
              </a:rPr>
              <a:t>𝐹𝐹𝑆𝑆</a:t>
            </a:r>
            <a:r>
              <a:rPr dirty="0" baseline="-15873" sz="1050" spc="-367">
                <a:latin typeface="Cambria Math"/>
                <a:cs typeface="Cambria Math"/>
              </a:rPr>
              <a:t>𝑐𝑐𝑔𝑔</a:t>
            </a:r>
            <a:r>
              <a:rPr dirty="0" baseline="-15873" sz="1050" spc="284">
                <a:latin typeface="Cambria Math"/>
                <a:cs typeface="Cambria Math"/>
              </a:rPr>
              <a:t> </a:t>
            </a:r>
            <a:r>
              <a:rPr dirty="0" sz="1000" spc="-5">
                <a:latin typeface="Cambria Math"/>
                <a:cs typeface="Cambria Math"/>
              </a:rPr>
              <a:t>&gt;  1.0</a:t>
            </a:r>
            <a:r>
              <a:rPr dirty="0" sz="1000" spc="-114">
                <a:latin typeface="Cambria Math"/>
                <a:cs typeface="Cambria Math"/>
              </a:rPr>
              <a:t> </a:t>
            </a:r>
            <a:r>
              <a:rPr dirty="0" sz="1000" b="1">
                <a:latin typeface="Times New Roman"/>
                <a:cs typeface="Times New Roman"/>
              </a:rPr>
              <a:t>OK</a:t>
            </a:r>
            <a:endParaRPr sz="1000">
              <a:latin typeface="Times New Roman"/>
              <a:cs typeface="Times New Roman"/>
            </a:endParaRPr>
          </a:p>
          <a:p>
            <a:pPr>
              <a:lnSpc>
                <a:spcPct val="100000"/>
              </a:lnSpc>
              <a:spcBef>
                <a:spcPts val="5"/>
              </a:spcBef>
            </a:pPr>
            <a:endParaRPr sz="1000">
              <a:latin typeface="Times New Roman"/>
              <a:cs typeface="Times New Roman"/>
            </a:endParaRPr>
          </a:p>
          <a:p>
            <a:pPr marL="25400">
              <a:lnSpc>
                <a:spcPct val="100000"/>
              </a:lnSpc>
              <a:spcBef>
                <a:spcPts val="5"/>
              </a:spcBef>
            </a:pPr>
            <a:r>
              <a:rPr dirty="0" sz="1100">
                <a:latin typeface="Arial"/>
                <a:cs typeface="Arial"/>
              </a:rPr>
              <a:t>4.5.2.6.3 Factor </a:t>
            </a:r>
            <a:r>
              <a:rPr dirty="0" sz="1100" spc="-5">
                <a:latin typeface="Arial"/>
                <a:cs typeface="Arial"/>
              </a:rPr>
              <a:t>of Safety against</a:t>
            </a:r>
            <a:r>
              <a:rPr dirty="0" sz="1100" spc="-185">
                <a:latin typeface="Arial"/>
                <a:cs typeface="Arial"/>
              </a:rPr>
              <a:t> </a:t>
            </a:r>
            <a:r>
              <a:rPr dirty="0" sz="1100" spc="-5">
                <a:latin typeface="Arial"/>
                <a:cs typeface="Arial"/>
              </a:rPr>
              <a:t>Failure</a:t>
            </a:r>
            <a:endParaRPr sz="1100">
              <a:latin typeface="Arial"/>
              <a:cs typeface="Arial"/>
            </a:endParaRPr>
          </a:p>
        </p:txBody>
      </p:sp>
      <p:sp>
        <p:nvSpPr>
          <p:cNvPr id="35" name="object 35"/>
          <p:cNvSpPr txBox="1"/>
          <p:nvPr/>
        </p:nvSpPr>
        <p:spPr>
          <a:xfrm>
            <a:off x="2582672" y="4772660"/>
            <a:ext cx="214629" cy="132080"/>
          </a:xfrm>
          <a:prstGeom prst="rect">
            <a:avLst/>
          </a:prstGeom>
        </p:spPr>
        <p:txBody>
          <a:bodyPr wrap="square" lIns="0" tIns="12065" rIns="0" bIns="0" rtlCol="0" vert="horz">
            <a:spAutoFit/>
          </a:bodyPr>
          <a:lstStyle/>
          <a:p>
            <a:pPr marL="12700">
              <a:lnSpc>
                <a:spcPct val="100000"/>
              </a:lnSpc>
              <a:spcBef>
                <a:spcPts val="95"/>
              </a:spcBef>
            </a:pPr>
            <a:r>
              <a:rPr dirty="0" sz="700" spc="-195">
                <a:latin typeface="Cambria Math"/>
                <a:cs typeface="Cambria Math"/>
              </a:rPr>
              <a:t>𝑐𝑐𝑠𝑠𝑥𝑥</a:t>
            </a:r>
            <a:endParaRPr sz="700">
              <a:latin typeface="Cambria Math"/>
              <a:cs typeface="Cambria Math"/>
            </a:endParaRPr>
          </a:p>
        </p:txBody>
      </p:sp>
      <p:sp>
        <p:nvSpPr>
          <p:cNvPr id="36" name="object 36"/>
          <p:cNvSpPr txBox="1"/>
          <p:nvPr/>
        </p:nvSpPr>
        <p:spPr>
          <a:xfrm>
            <a:off x="3944174" y="4794023"/>
            <a:ext cx="354330" cy="177800"/>
          </a:xfrm>
          <a:prstGeom prst="rect">
            <a:avLst/>
          </a:prstGeom>
        </p:spPr>
        <p:txBody>
          <a:bodyPr wrap="square" lIns="0" tIns="12065" rIns="0" bIns="0" rtlCol="0" vert="horz">
            <a:spAutoFit/>
          </a:bodyPr>
          <a:lstStyle/>
          <a:p>
            <a:pPr marL="38100">
              <a:lnSpc>
                <a:spcPct val="100000"/>
              </a:lnSpc>
              <a:spcBef>
                <a:spcPts val="95"/>
              </a:spcBef>
            </a:pPr>
            <a:r>
              <a:rPr dirty="0" sz="1000" spc="-140">
                <a:latin typeface="Cambria Math"/>
                <a:cs typeface="Cambria Math"/>
              </a:rPr>
              <a:t>2.5𝑧𝑧</a:t>
            </a:r>
            <a:r>
              <a:rPr dirty="0" baseline="-15873" sz="1050" spc="-209">
                <a:latin typeface="Cambria Math"/>
                <a:cs typeface="Cambria Math"/>
              </a:rPr>
              <a:t>𝑔𝑔</a:t>
            </a:r>
            <a:endParaRPr baseline="-15873" sz="1050">
              <a:latin typeface="Cambria Math"/>
              <a:cs typeface="Cambria Math"/>
            </a:endParaRPr>
          </a:p>
        </p:txBody>
      </p:sp>
      <p:sp>
        <p:nvSpPr>
          <p:cNvPr id="37" name="object 37"/>
          <p:cNvSpPr/>
          <p:nvPr/>
        </p:nvSpPr>
        <p:spPr>
          <a:xfrm>
            <a:off x="3578352" y="4812036"/>
            <a:ext cx="1092835" cy="0"/>
          </a:xfrm>
          <a:custGeom>
            <a:avLst/>
            <a:gdLst/>
            <a:ahLst/>
            <a:cxnLst/>
            <a:rect l="l" t="t" r="r" b="b"/>
            <a:pathLst>
              <a:path w="1092835" h="0">
                <a:moveTo>
                  <a:pt x="0" y="0"/>
                </a:moveTo>
                <a:lnTo>
                  <a:pt x="1092708" y="0"/>
                </a:lnTo>
              </a:path>
            </a:pathLst>
          </a:custGeom>
          <a:ln w="7607">
            <a:solidFill>
              <a:srgbClr val="000000"/>
            </a:solidFill>
          </a:ln>
        </p:spPr>
        <p:txBody>
          <a:bodyPr wrap="square" lIns="0" tIns="0" rIns="0" bIns="0" rtlCol="0"/>
          <a:lstStyle/>
          <a:p/>
        </p:txBody>
      </p:sp>
      <p:sp>
        <p:nvSpPr>
          <p:cNvPr id="38" name="object 38"/>
          <p:cNvSpPr/>
          <p:nvPr/>
        </p:nvSpPr>
        <p:spPr>
          <a:xfrm>
            <a:off x="3288791" y="4583436"/>
            <a:ext cx="1384300" cy="0"/>
          </a:xfrm>
          <a:custGeom>
            <a:avLst/>
            <a:gdLst/>
            <a:ahLst/>
            <a:cxnLst/>
            <a:rect l="l" t="t" r="r" b="b"/>
            <a:pathLst>
              <a:path w="1384300" h="0">
                <a:moveTo>
                  <a:pt x="0" y="0"/>
                </a:moveTo>
                <a:lnTo>
                  <a:pt x="1383791" y="0"/>
                </a:lnTo>
              </a:path>
            </a:pathLst>
          </a:custGeom>
          <a:ln w="7607">
            <a:solidFill>
              <a:srgbClr val="000000"/>
            </a:solidFill>
          </a:ln>
        </p:spPr>
        <p:txBody>
          <a:bodyPr wrap="square" lIns="0" tIns="0" rIns="0" bIns="0" rtlCol="0"/>
          <a:lstStyle/>
          <a:p/>
        </p:txBody>
      </p:sp>
      <p:sp>
        <p:nvSpPr>
          <p:cNvPr id="39" name="object 39"/>
          <p:cNvSpPr txBox="1"/>
          <p:nvPr/>
        </p:nvSpPr>
        <p:spPr>
          <a:xfrm>
            <a:off x="2493264" y="4611126"/>
            <a:ext cx="2780030" cy="274955"/>
          </a:xfrm>
          <a:prstGeom prst="rect">
            <a:avLst/>
          </a:prstGeom>
        </p:spPr>
        <p:txBody>
          <a:bodyPr wrap="square" lIns="0" tIns="12065" rIns="0" bIns="0" rtlCol="0" vert="horz">
            <a:spAutoFit/>
          </a:bodyPr>
          <a:lstStyle/>
          <a:p>
            <a:pPr marL="1084580">
              <a:lnSpc>
                <a:spcPts val="985"/>
              </a:lnSpc>
              <a:spcBef>
                <a:spcPts val="95"/>
              </a:spcBef>
            </a:pPr>
            <a:r>
              <a:rPr dirty="0" sz="1000" spc="-355">
                <a:latin typeface="Cambria Math"/>
                <a:cs typeface="Cambria Math"/>
              </a:rPr>
              <a:t>𝐴𝐴</a:t>
            </a:r>
            <a:r>
              <a:rPr dirty="0" baseline="-15873" sz="1050" spc="-532">
                <a:latin typeface="Cambria Math"/>
                <a:cs typeface="Cambria Math"/>
              </a:rPr>
              <a:t>𝑔𝑔</a:t>
            </a:r>
            <a:r>
              <a:rPr dirty="0" baseline="-15873" sz="1050" spc="202">
                <a:latin typeface="Cambria Math"/>
                <a:cs typeface="Cambria Math"/>
              </a:rPr>
              <a:t> </a:t>
            </a:r>
            <a:r>
              <a:rPr dirty="0" sz="1000" spc="-5">
                <a:latin typeface="Cambria Math"/>
                <a:cs typeface="Cambria Math"/>
              </a:rPr>
              <a:t>+ </a:t>
            </a:r>
            <a:r>
              <a:rPr dirty="0" sz="1000" spc="-229">
                <a:latin typeface="Cambria Math"/>
                <a:cs typeface="Cambria Math"/>
              </a:rPr>
              <a:t>�</a:t>
            </a:r>
            <a:r>
              <a:rPr dirty="0" baseline="2777" sz="1500" spc="-345">
                <a:latin typeface="Cambria Math"/>
                <a:cs typeface="Cambria Math"/>
              </a:rPr>
              <a:t>(</a:t>
            </a:r>
            <a:r>
              <a:rPr dirty="0" sz="1000" spc="-229">
                <a:latin typeface="Cambria Math"/>
                <a:cs typeface="Cambria Math"/>
              </a:rPr>
              <a:t>𝐼𝐼𝑀𝑀</a:t>
            </a:r>
            <a:r>
              <a:rPr dirty="0" baseline="2777" sz="1500" spc="-345">
                <a:latin typeface="Cambria Math"/>
                <a:cs typeface="Cambria Math"/>
              </a:rPr>
              <a:t>)</a:t>
            </a:r>
            <a:r>
              <a:rPr dirty="0" sz="1000" spc="-229">
                <a:latin typeface="Cambria Math"/>
                <a:cs typeface="Cambria Math"/>
              </a:rPr>
              <a:t>𝑧𝑧</a:t>
            </a:r>
            <a:r>
              <a:rPr dirty="0" baseline="-15873" sz="1050" spc="-345">
                <a:latin typeface="Cambria Math"/>
                <a:cs typeface="Cambria Math"/>
              </a:rPr>
              <a:t>𝑔𝑔</a:t>
            </a:r>
            <a:r>
              <a:rPr dirty="0" baseline="-15873" sz="1050" spc="187">
                <a:latin typeface="Cambria Math"/>
                <a:cs typeface="Cambria Math"/>
              </a:rPr>
              <a:t> </a:t>
            </a:r>
            <a:r>
              <a:rPr dirty="0" sz="1000" spc="-5">
                <a:latin typeface="Cambria Math"/>
                <a:cs typeface="Cambria Math"/>
              </a:rPr>
              <a:t>+</a:t>
            </a:r>
            <a:r>
              <a:rPr dirty="0" sz="1000">
                <a:latin typeface="Cambria Math"/>
                <a:cs typeface="Cambria Math"/>
              </a:rPr>
              <a:t> </a:t>
            </a:r>
            <a:r>
              <a:rPr dirty="0" sz="1000" spc="-295">
                <a:latin typeface="Cambria Math"/>
                <a:cs typeface="Cambria Math"/>
              </a:rPr>
              <a:t>𝑑𝑑</a:t>
            </a:r>
            <a:r>
              <a:rPr dirty="0" baseline="-15873" sz="1050" spc="-442">
                <a:latin typeface="Cambria Math"/>
                <a:cs typeface="Cambria Math"/>
              </a:rPr>
              <a:t>𝑔𝑔</a:t>
            </a:r>
            <a:r>
              <a:rPr dirty="0" baseline="-15873" sz="1050" spc="-120">
                <a:latin typeface="Cambria Math"/>
                <a:cs typeface="Cambria Math"/>
              </a:rPr>
              <a:t> </a:t>
            </a:r>
            <a:r>
              <a:rPr dirty="0" sz="1000" spc="-310">
                <a:latin typeface="Cambria Math"/>
                <a:cs typeface="Cambria Math"/>
              </a:rPr>
              <a:t>�𝛼𝛼</a:t>
            </a:r>
            <a:endParaRPr sz="1000">
              <a:latin typeface="Cambria Math"/>
              <a:cs typeface="Cambria Math"/>
            </a:endParaRPr>
          </a:p>
          <a:p>
            <a:pPr marL="38100">
              <a:lnSpc>
                <a:spcPts val="985"/>
              </a:lnSpc>
              <a:tabLst>
                <a:tab pos="336550" algn="l"/>
                <a:tab pos="2214245" algn="l"/>
              </a:tabLst>
            </a:pPr>
            <a:r>
              <a:rPr dirty="0" sz="1000" spc="-285">
                <a:latin typeface="Cambria Math"/>
                <a:cs typeface="Cambria Math"/>
              </a:rPr>
              <a:t>𝜃𝜃	</a:t>
            </a:r>
            <a:r>
              <a:rPr dirty="0" sz="1000" spc="-5">
                <a:latin typeface="Cambria Math"/>
                <a:cs typeface="Cambria Math"/>
              </a:rPr>
              <a:t>=  </a:t>
            </a:r>
            <a:r>
              <a:rPr dirty="0" sz="1000" spc="-305">
                <a:latin typeface="Cambria Math"/>
                <a:cs typeface="Cambria Math"/>
              </a:rPr>
              <a:t>𝛼𝛼</a:t>
            </a:r>
            <a:r>
              <a:rPr dirty="0" sz="1000" spc="30">
                <a:latin typeface="Cambria Math"/>
                <a:cs typeface="Cambria Math"/>
              </a:rPr>
              <a:t> </a:t>
            </a:r>
            <a:r>
              <a:rPr dirty="0" sz="1000" spc="-5">
                <a:latin typeface="Cambria Math"/>
                <a:cs typeface="Cambria Math"/>
              </a:rPr>
              <a:t>+</a:t>
            </a:r>
            <a:r>
              <a:rPr dirty="0" sz="1000" spc="-140">
                <a:latin typeface="Cambria Math"/>
                <a:cs typeface="Cambria Math"/>
              </a:rPr>
              <a:t> </a:t>
            </a:r>
            <a:r>
              <a:rPr dirty="0" baseline="8333" sz="1500" spc="-142">
                <a:latin typeface="Cambria Math"/>
                <a:cs typeface="Cambria Math"/>
              </a:rPr>
              <a:t>�</a:t>
            </a:r>
            <a:r>
              <a:rPr dirty="0" sz="1000" spc="-95">
                <a:latin typeface="Cambria Math"/>
                <a:cs typeface="Cambria Math"/>
              </a:rPr>
              <a:t>𝛼𝛼</a:t>
            </a:r>
            <a:r>
              <a:rPr dirty="0" baseline="23809" sz="1050" spc="-142">
                <a:latin typeface="Cambria Math"/>
                <a:cs typeface="Cambria Math"/>
              </a:rPr>
              <a:t>2   </a:t>
            </a:r>
            <a:r>
              <a:rPr dirty="0" baseline="23809" sz="1050" spc="-127">
                <a:latin typeface="Cambria Math"/>
                <a:cs typeface="Cambria Math"/>
              </a:rPr>
              <a:t> </a:t>
            </a:r>
            <a:r>
              <a:rPr dirty="0" sz="1000" spc="-5">
                <a:latin typeface="Cambria Math"/>
                <a:cs typeface="Cambria Math"/>
              </a:rPr>
              <a:t>+	≤ 0.4</a:t>
            </a:r>
            <a:r>
              <a:rPr dirty="0" sz="1000" spc="10">
                <a:latin typeface="Cambria Math"/>
                <a:cs typeface="Cambria Math"/>
              </a:rPr>
              <a:t> </a:t>
            </a:r>
            <a:r>
              <a:rPr dirty="0" sz="1000" spc="-355">
                <a:latin typeface="Cambria Math"/>
                <a:cs typeface="Cambria Math"/>
              </a:rPr>
              <a:t>𝐴𝐴𝐴𝐴𝑑𝑑</a:t>
            </a:r>
            <a:endParaRPr sz="1000">
              <a:latin typeface="Cambria Math"/>
              <a:cs typeface="Cambria Math"/>
            </a:endParaRPr>
          </a:p>
        </p:txBody>
      </p:sp>
      <p:sp>
        <p:nvSpPr>
          <p:cNvPr id="40" name="object 40"/>
          <p:cNvSpPr/>
          <p:nvPr/>
        </p:nvSpPr>
        <p:spPr>
          <a:xfrm>
            <a:off x="2068067" y="5340858"/>
            <a:ext cx="123825" cy="0"/>
          </a:xfrm>
          <a:custGeom>
            <a:avLst/>
            <a:gdLst/>
            <a:ahLst/>
            <a:cxnLst/>
            <a:rect l="l" t="t" r="r" b="b"/>
            <a:pathLst>
              <a:path w="123825" h="0">
                <a:moveTo>
                  <a:pt x="0" y="0"/>
                </a:moveTo>
                <a:lnTo>
                  <a:pt x="123443" y="0"/>
                </a:lnTo>
              </a:path>
            </a:pathLst>
          </a:custGeom>
          <a:ln w="7620">
            <a:solidFill>
              <a:srgbClr val="000000"/>
            </a:solidFill>
          </a:ln>
        </p:spPr>
        <p:txBody>
          <a:bodyPr wrap="square" lIns="0" tIns="0" rIns="0" bIns="0" rtlCol="0"/>
          <a:lstStyle/>
          <a:p/>
        </p:txBody>
      </p:sp>
      <p:sp>
        <p:nvSpPr>
          <p:cNvPr id="41" name="object 41"/>
          <p:cNvSpPr/>
          <p:nvPr/>
        </p:nvSpPr>
        <p:spPr>
          <a:xfrm>
            <a:off x="2788920" y="5340858"/>
            <a:ext cx="123825" cy="0"/>
          </a:xfrm>
          <a:custGeom>
            <a:avLst/>
            <a:gdLst/>
            <a:ahLst/>
            <a:cxnLst/>
            <a:rect l="l" t="t" r="r" b="b"/>
            <a:pathLst>
              <a:path w="123825" h="0">
                <a:moveTo>
                  <a:pt x="0" y="0"/>
                </a:moveTo>
                <a:lnTo>
                  <a:pt x="123443" y="0"/>
                </a:lnTo>
              </a:path>
            </a:pathLst>
          </a:custGeom>
          <a:ln w="7620">
            <a:solidFill>
              <a:srgbClr val="000000"/>
            </a:solidFill>
          </a:ln>
        </p:spPr>
        <p:txBody>
          <a:bodyPr wrap="square" lIns="0" tIns="0" rIns="0" bIns="0" rtlCol="0"/>
          <a:lstStyle/>
          <a:p/>
        </p:txBody>
      </p:sp>
      <p:sp>
        <p:nvSpPr>
          <p:cNvPr id="42" name="object 42"/>
          <p:cNvSpPr txBox="1"/>
          <p:nvPr/>
        </p:nvSpPr>
        <p:spPr>
          <a:xfrm>
            <a:off x="1291895" y="5139954"/>
            <a:ext cx="1913889" cy="274955"/>
          </a:xfrm>
          <a:prstGeom prst="rect">
            <a:avLst/>
          </a:prstGeom>
        </p:spPr>
        <p:txBody>
          <a:bodyPr wrap="square" lIns="0" tIns="12065" rIns="0" bIns="0" rtlCol="0" vert="horz">
            <a:spAutoFit/>
          </a:bodyPr>
          <a:lstStyle/>
          <a:p>
            <a:pPr marL="775970">
              <a:lnSpc>
                <a:spcPts val="985"/>
              </a:lnSpc>
              <a:spcBef>
                <a:spcPts val="95"/>
              </a:spcBef>
              <a:tabLst>
                <a:tab pos="1496695" algn="l"/>
              </a:tabLst>
            </a:pPr>
            <a:r>
              <a:rPr dirty="0" sz="1000" spc="-315">
                <a:latin typeface="Cambria Math"/>
                <a:cs typeface="Cambria Math"/>
              </a:rPr>
              <a:t>𝑓𝑓𝑓𝑓	𝑓𝑓𝑓𝑓</a:t>
            </a:r>
            <a:r>
              <a:rPr dirty="0" sz="1000" spc="265">
                <a:latin typeface="Cambria Math"/>
                <a:cs typeface="Cambria Math"/>
              </a:rPr>
              <a:t> </a:t>
            </a:r>
            <a:r>
              <a:rPr dirty="0" baseline="35714" sz="1050" spc="22">
                <a:latin typeface="Cambria Math"/>
                <a:cs typeface="Cambria Math"/>
              </a:rPr>
              <a:t>2</a:t>
            </a:r>
            <a:endParaRPr baseline="35714" sz="1050">
              <a:latin typeface="Cambria Math"/>
              <a:cs typeface="Cambria Math"/>
            </a:endParaRPr>
          </a:p>
          <a:p>
            <a:pPr marL="50800">
              <a:lnSpc>
                <a:spcPts val="985"/>
              </a:lnSpc>
            </a:pPr>
            <a:r>
              <a:rPr dirty="0" sz="1000" spc="-130">
                <a:latin typeface="Cambria Math"/>
                <a:cs typeface="Cambria Math"/>
              </a:rPr>
              <a:t>𝜃𝜃′</a:t>
            </a:r>
            <a:r>
              <a:rPr dirty="0" baseline="-15873" sz="1050" spc="-195">
                <a:latin typeface="Cambria Math"/>
                <a:cs typeface="Cambria Math"/>
              </a:rPr>
              <a:t>𝑐𝑐𝑠𝑠𝑥𝑥</a:t>
            </a:r>
            <a:r>
              <a:rPr dirty="0" baseline="-15873" sz="1050" spc="-165">
                <a:latin typeface="Cambria Math"/>
                <a:cs typeface="Cambria Math"/>
              </a:rPr>
              <a:t> </a:t>
            </a:r>
            <a:r>
              <a:rPr dirty="0" sz="1000" spc="-5">
                <a:latin typeface="Cambria Math"/>
                <a:cs typeface="Cambria Math"/>
              </a:rPr>
              <a:t>= 0.02 </a:t>
            </a:r>
            <a:r>
              <a:rPr dirty="0" baseline="-36111" sz="1500" spc="-472">
                <a:latin typeface="Cambria Math"/>
                <a:cs typeface="Cambria Math"/>
              </a:rPr>
              <a:t>𝑓𝑓𝑓𝑓</a:t>
            </a:r>
            <a:r>
              <a:rPr dirty="0" baseline="-36111" sz="1500" spc="52">
                <a:latin typeface="Cambria Math"/>
                <a:cs typeface="Cambria Math"/>
              </a:rPr>
              <a:t> </a:t>
            </a:r>
            <a:r>
              <a:rPr dirty="0" sz="1000" spc="-5">
                <a:latin typeface="Cambria Math"/>
                <a:cs typeface="Cambria Math"/>
              </a:rPr>
              <a:t>+ </a:t>
            </a:r>
            <a:r>
              <a:rPr dirty="0" baseline="8333" sz="1500" spc="-30">
                <a:latin typeface="Cambria Math"/>
                <a:cs typeface="Cambria Math"/>
              </a:rPr>
              <a:t>�</a:t>
            </a:r>
            <a:r>
              <a:rPr dirty="0" sz="1000" spc="-20">
                <a:latin typeface="Cambria Math"/>
                <a:cs typeface="Cambria Math"/>
              </a:rPr>
              <a:t>�0.02</a:t>
            </a:r>
            <a:r>
              <a:rPr dirty="0" sz="1000" spc="155">
                <a:latin typeface="Cambria Math"/>
                <a:cs typeface="Cambria Math"/>
              </a:rPr>
              <a:t> </a:t>
            </a:r>
            <a:r>
              <a:rPr dirty="0" baseline="-36111" sz="1500" spc="-450">
                <a:latin typeface="Cambria Math"/>
                <a:cs typeface="Cambria Math"/>
              </a:rPr>
              <a:t>𝑓𝑓𝑓𝑓</a:t>
            </a:r>
            <a:r>
              <a:rPr dirty="0" sz="1000" spc="-300">
                <a:latin typeface="Cambria Math"/>
                <a:cs typeface="Cambria Math"/>
              </a:rPr>
              <a:t>�</a:t>
            </a:r>
            <a:r>
              <a:rPr dirty="0" sz="1000" spc="450">
                <a:latin typeface="Cambria Math"/>
                <a:cs typeface="Cambria Math"/>
              </a:rPr>
              <a:t> </a:t>
            </a:r>
            <a:r>
              <a:rPr dirty="0" sz="1000" spc="-500">
                <a:latin typeface="Cambria Math"/>
                <a:cs typeface="Cambria Math"/>
              </a:rPr>
              <a:t>+</a:t>
            </a:r>
            <a:endParaRPr sz="1000">
              <a:latin typeface="Cambria Math"/>
              <a:cs typeface="Cambria Math"/>
            </a:endParaRPr>
          </a:p>
        </p:txBody>
      </p:sp>
      <p:sp>
        <p:nvSpPr>
          <p:cNvPr id="43" name="object 43"/>
          <p:cNvSpPr txBox="1"/>
          <p:nvPr/>
        </p:nvSpPr>
        <p:spPr>
          <a:xfrm>
            <a:off x="3169430" y="5139954"/>
            <a:ext cx="2395220" cy="177800"/>
          </a:xfrm>
          <a:prstGeom prst="rect">
            <a:avLst/>
          </a:prstGeom>
        </p:spPr>
        <p:txBody>
          <a:bodyPr wrap="square" lIns="0" tIns="12065" rIns="0" bIns="0" rtlCol="0" vert="horz">
            <a:spAutoFit/>
          </a:bodyPr>
          <a:lstStyle/>
          <a:p>
            <a:pPr marL="12700">
              <a:lnSpc>
                <a:spcPct val="100000"/>
              </a:lnSpc>
              <a:spcBef>
                <a:spcPts val="95"/>
              </a:spcBef>
            </a:pPr>
            <a:r>
              <a:rPr dirty="0" sz="1000" spc="-110">
                <a:latin typeface="Cambria Math"/>
                <a:cs typeface="Cambria Math"/>
              </a:rPr>
              <a:t>1.732𝑠𝑠𝑠𝑠 </a:t>
            </a:r>
            <a:r>
              <a:rPr dirty="0" sz="1000" spc="-5">
                <a:latin typeface="Cambria Math"/>
                <a:cs typeface="Cambria Math"/>
              </a:rPr>
              <a:t>+ </a:t>
            </a:r>
            <a:r>
              <a:rPr dirty="0" sz="1000" spc="-80">
                <a:latin typeface="Cambria Math"/>
                <a:cs typeface="Cambria Math"/>
              </a:rPr>
              <a:t>�</a:t>
            </a:r>
            <a:r>
              <a:rPr dirty="0" baseline="2777" sz="1500" spc="-120">
                <a:latin typeface="Cambria Math"/>
                <a:cs typeface="Cambria Math"/>
              </a:rPr>
              <a:t>(</a:t>
            </a:r>
            <a:r>
              <a:rPr dirty="0" sz="1000" spc="-80">
                <a:latin typeface="Cambria Math"/>
                <a:cs typeface="Cambria Math"/>
              </a:rPr>
              <a:t>1.2</a:t>
            </a:r>
            <a:r>
              <a:rPr dirty="0" baseline="2777" sz="1500" spc="-120">
                <a:latin typeface="Cambria Math"/>
                <a:cs typeface="Cambria Math"/>
              </a:rPr>
              <a:t>)(</a:t>
            </a:r>
            <a:r>
              <a:rPr dirty="0" sz="1000" spc="-80">
                <a:latin typeface="Cambria Math"/>
                <a:cs typeface="Cambria Math"/>
              </a:rPr>
              <a:t>9.137𝑠𝑠𝑠𝑠</a:t>
            </a:r>
            <a:r>
              <a:rPr dirty="0" baseline="2777" sz="1500" spc="-120">
                <a:latin typeface="Cambria Math"/>
                <a:cs typeface="Cambria Math"/>
              </a:rPr>
              <a:t>) </a:t>
            </a:r>
            <a:r>
              <a:rPr dirty="0" sz="1000" spc="-5">
                <a:latin typeface="Cambria Math"/>
                <a:cs typeface="Cambria Math"/>
              </a:rPr>
              <a:t>+  </a:t>
            </a:r>
            <a:r>
              <a:rPr dirty="0" sz="1000" spc="-110">
                <a:latin typeface="Cambria Math"/>
                <a:cs typeface="Cambria Math"/>
              </a:rPr>
              <a:t>86.295𝑠𝑠𝑠𝑠�0.02</a:t>
            </a:r>
            <a:endParaRPr sz="1000">
              <a:latin typeface="Cambria Math"/>
              <a:cs typeface="Cambria Math"/>
            </a:endParaRPr>
          </a:p>
        </p:txBody>
      </p:sp>
      <p:sp>
        <p:nvSpPr>
          <p:cNvPr id="44" name="object 44"/>
          <p:cNvSpPr txBox="1"/>
          <p:nvPr/>
        </p:nvSpPr>
        <p:spPr>
          <a:xfrm>
            <a:off x="3884236" y="5322862"/>
            <a:ext cx="992505" cy="177800"/>
          </a:xfrm>
          <a:prstGeom prst="rect">
            <a:avLst/>
          </a:prstGeom>
        </p:spPr>
        <p:txBody>
          <a:bodyPr wrap="square" lIns="0" tIns="12065" rIns="0" bIns="0" rtlCol="0" vert="horz">
            <a:spAutoFit/>
          </a:bodyPr>
          <a:lstStyle/>
          <a:p>
            <a:pPr marL="12700">
              <a:lnSpc>
                <a:spcPct val="100000"/>
              </a:lnSpc>
              <a:spcBef>
                <a:spcPts val="95"/>
              </a:spcBef>
            </a:pPr>
            <a:r>
              <a:rPr dirty="0" sz="1000" spc="-55">
                <a:latin typeface="Cambria Math"/>
                <a:cs typeface="Cambria Math"/>
              </a:rPr>
              <a:t>2.5(1.2)</a:t>
            </a:r>
            <a:r>
              <a:rPr dirty="0" baseline="2777" sz="1500" spc="-82">
                <a:latin typeface="Cambria Math"/>
                <a:cs typeface="Cambria Math"/>
              </a:rPr>
              <a:t>(</a:t>
            </a:r>
            <a:r>
              <a:rPr dirty="0" sz="1000" spc="-55">
                <a:latin typeface="Cambria Math"/>
                <a:cs typeface="Cambria Math"/>
              </a:rPr>
              <a:t>9.317𝑠𝑠𝑠𝑠</a:t>
            </a:r>
            <a:r>
              <a:rPr dirty="0" baseline="2777" sz="1500" spc="-82">
                <a:latin typeface="Cambria Math"/>
                <a:cs typeface="Cambria Math"/>
              </a:rPr>
              <a:t>)</a:t>
            </a:r>
            <a:endParaRPr baseline="2777" sz="1500">
              <a:latin typeface="Cambria Math"/>
              <a:cs typeface="Cambria Math"/>
            </a:endParaRPr>
          </a:p>
        </p:txBody>
      </p:sp>
      <p:sp>
        <p:nvSpPr>
          <p:cNvPr id="45" name="object 45"/>
          <p:cNvSpPr/>
          <p:nvPr/>
        </p:nvSpPr>
        <p:spPr>
          <a:xfrm>
            <a:off x="3182111" y="5340858"/>
            <a:ext cx="2397760" cy="0"/>
          </a:xfrm>
          <a:custGeom>
            <a:avLst/>
            <a:gdLst/>
            <a:ahLst/>
            <a:cxnLst/>
            <a:rect l="l" t="t" r="r" b="b"/>
            <a:pathLst>
              <a:path w="2397760" h="0">
                <a:moveTo>
                  <a:pt x="0" y="0"/>
                </a:moveTo>
                <a:lnTo>
                  <a:pt x="2397252" y="0"/>
                </a:lnTo>
              </a:path>
            </a:pathLst>
          </a:custGeom>
          <a:ln w="7620">
            <a:solidFill>
              <a:srgbClr val="000000"/>
            </a:solidFill>
          </a:ln>
        </p:spPr>
        <p:txBody>
          <a:bodyPr wrap="square" lIns="0" tIns="0" rIns="0" bIns="0" rtlCol="0"/>
          <a:lstStyle/>
          <a:p/>
        </p:txBody>
      </p:sp>
      <p:sp>
        <p:nvSpPr>
          <p:cNvPr id="46" name="object 46"/>
          <p:cNvSpPr/>
          <p:nvPr/>
        </p:nvSpPr>
        <p:spPr>
          <a:xfrm>
            <a:off x="2439923" y="5112258"/>
            <a:ext cx="3139440" cy="0"/>
          </a:xfrm>
          <a:custGeom>
            <a:avLst/>
            <a:gdLst/>
            <a:ahLst/>
            <a:cxnLst/>
            <a:rect l="l" t="t" r="r" b="b"/>
            <a:pathLst>
              <a:path w="3139440" h="0">
                <a:moveTo>
                  <a:pt x="0" y="0"/>
                </a:moveTo>
                <a:lnTo>
                  <a:pt x="3139427" y="0"/>
                </a:lnTo>
              </a:path>
            </a:pathLst>
          </a:custGeom>
          <a:ln w="7620">
            <a:solidFill>
              <a:srgbClr val="000000"/>
            </a:solidFill>
          </a:ln>
        </p:spPr>
        <p:txBody>
          <a:bodyPr wrap="square" lIns="0" tIns="0" rIns="0" bIns="0" rtlCol="0"/>
          <a:lstStyle/>
          <a:p/>
        </p:txBody>
      </p:sp>
      <p:sp>
        <p:nvSpPr>
          <p:cNvPr id="47" name="object 47"/>
          <p:cNvSpPr txBox="1"/>
          <p:nvPr/>
        </p:nvSpPr>
        <p:spPr>
          <a:xfrm>
            <a:off x="5603240" y="5237479"/>
            <a:ext cx="83375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0.38683</a:t>
            </a:r>
            <a:r>
              <a:rPr dirty="0" sz="1000" spc="5">
                <a:latin typeface="Cambria Math"/>
                <a:cs typeface="Cambria Math"/>
              </a:rPr>
              <a:t> </a:t>
            </a:r>
            <a:r>
              <a:rPr dirty="0" sz="1000" spc="-355">
                <a:latin typeface="Cambria Math"/>
                <a:cs typeface="Cambria Math"/>
              </a:rPr>
              <a:t>𝐴𝐴𝐴𝐴𝑑𝑑</a:t>
            </a:r>
            <a:endParaRPr sz="1000">
              <a:latin typeface="Cambria Math"/>
              <a:cs typeface="Cambria Math"/>
            </a:endParaRPr>
          </a:p>
        </p:txBody>
      </p:sp>
      <p:sp>
        <p:nvSpPr>
          <p:cNvPr id="48" name="object 48"/>
          <p:cNvSpPr txBox="1"/>
          <p:nvPr/>
        </p:nvSpPr>
        <p:spPr>
          <a:xfrm>
            <a:off x="2422651" y="5741923"/>
            <a:ext cx="78740" cy="132080"/>
          </a:xfrm>
          <a:prstGeom prst="rect">
            <a:avLst/>
          </a:prstGeom>
        </p:spPr>
        <p:txBody>
          <a:bodyPr wrap="square" lIns="0" tIns="12065" rIns="0" bIns="0" rtlCol="0" vert="horz">
            <a:spAutoFit/>
          </a:bodyPr>
          <a:lstStyle/>
          <a:p>
            <a:pPr marL="12700">
              <a:lnSpc>
                <a:spcPct val="100000"/>
              </a:lnSpc>
              <a:spcBef>
                <a:spcPts val="95"/>
              </a:spcBef>
            </a:pPr>
            <a:r>
              <a:rPr dirty="0" sz="700" spc="-280">
                <a:latin typeface="Cambria Math"/>
                <a:cs typeface="Cambria Math"/>
              </a:rPr>
              <a:t>𝑒𝑒</a:t>
            </a:r>
            <a:endParaRPr sz="700">
              <a:latin typeface="Cambria Math"/>
              <a:cs typeface="Cambria Math"/>
            </a:endParaRPr>
          </a:p>
        </p:txBody>
      </p:sp>
      <p:sp>
        <p:nvSpPr>
          <p:cNvPr id="49" name="object 49"/>
          <p:cNvSpPr txBox="1"/>
          <p:nvPr/>
        </p:nvSpPr>
        <p:spPr>
          <a:xfrm>
            <a:off x="2286999" y="5677925"/>
            <a:ext cx="353695" cy="177800"/>
          </a:xfrm>
          <a:prstGeom prst="rect">
            <a:avLst/>
          </a:prstGeom>
        </p:spPr>
        <p:txBody>
          <a:bodyPr wrap="square" lIns="0" tIns="12065" rIns="0" bIns="0" rtlCol="0" vert="horz">
            <a:spAutoFit/>
          </a:bodyPr>
          <a:lstStyle/>
          <a:p>
            <a:pPr marL="12700">
              <a:lnSpc>
                <a:spcPct val="100000"/>
              </a:lnSpc>
              <a:spcBef>
                <a:spcPts val="95"/>
              </a:spcBef>
            </a:pPr>
            <a:r>
              <a:rPr dirty="0" sz="1000" spc="-305">
                <a:latin typeface="Cambria Math"/>
                <a:cs typeface="Cambria Math"/>
              </a:rPr>
              <a:t>𝐹𝐹𝑆𝑆</a:t>
            </a:r>
            <a:r>
              <a:rPr dirty="0" sz="1000" spc="36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50" name="object 50"/>
          <p:cNvSpPr txBox="1"/>
          <p:nvPr/>
        </p:nvSpPr>
        <p:spPr>
          <a:xfrm>
            <a:off x="3639287" y="5580390"/>
            <a:ext cx="857885" cy="177800"/>
          </a:xfrm>
          <a:prstGeom prst="rect">
            <a:avLst/>
          </a:prstGeom>
        </p:spPr>
        <p:txBody>
          <a:bodyPr wrap="square" lIns="0" tIns="12065" rIns="0" bIns="0" rtlCol="0" vert="horz">
            <a:spAutoFit/>
          </a:bodyPr>
          <a:lstStyle/>
          <a:p>
            <a:pPr marL="38100">
              <a:lnSpc>
                <a:spcPct val="100000"/>
              </a:lnSpc>
              <a:spcBef>
                <a:spcPts val="95"/>
              </a:spcBef>
            </a:pPr>
            <a:r>
              <a:rPr dirty="0" sz="1000" spc="-285">
                <a:latin typeface="Cambria Math"/>
                <a:cs typeface="Cambria Math"/>
              </a:rPr>
              <a:t>𝐾𝐾</a:t>
            </a:r>
            <a:r>
              <a:rPr dirty="0" baseline="-15873" sz="1050" spc="-427">
                <a:latin typeface="Cambria Math"/>
                <a:cs typeface="Cambria Math"/>
              </a:rPr>
              <a:t>𝜃𝜃</a:t>
            </a:r>
            <a:r>
              <a:rPr dirty="0" baseline="-15873" sz="1050" spc="-150">
                <a:latin typeface="Cambria Math"/>
                <a:cs typeface="Cambria Math"/>
              </a:rPr>
              <a:t> </a:t>
            </a:r>
            <a:r>
              <a:rPr dirty="0" sz="1000" spc="-114">
                <a:latin typeface="Cambria Math"/>
                <a:cs typeface="Cambria Math"/>
              </a:rPr>
              <a:t>(𝜃𝜃′</a:t>
            </a:r>
            <a:r>
              <a:rPr dirty="0" baseline="-15873" sz="1050" spc="-172">
                <a:latin typeface="Cambria Math"/>
                <a:cs typeface="Cambria Math"/>
              </a:rPr>
              <a:t>𝑐𝑐𝑠𝑠𝑥𝑥 </a:t>
            </a:r>
            <a:r>
              <a:rPr dirty="0" sz="1000" spc="-5">
                <a:latin typeface="Cambria Math"/>
                <a:cs typeface="Cambria Math"/>
              </a:rPr>
              <a:t>−</a:t>
            </a:r>
            <a:r>
              <a:rPr dirty="0" sz="1000" spc="-15">
                <a:latin typeface="Cambria Math"/>
                <a:cs typeface="Cambria Math"/>
              </a:rPr>
              <a:t> </a:t>
            </a:r>
            <a:r>
              <a:rPr dirty="0" sz="1000" spc="-195">
                <a:latin typeface="Cambria Math"/>
                <a:cs typeface="Cambria Math"/>
              </a:rPr>
              <a:t>𝛼𝛼)</a:t>
            </a:r>
            <a:endParaRPr sz="1000">
              <a:latin typeface="Cambria Math"/>
              <a:cs typeface="Cambria Math"/>
            </a:endParaRPr>
          </a:p>
        </p:txBody>
      </p:sp>
      <p:sp>
        <p:nvSpPr>
          <p:cNvPr id="51" name="object 51"/>
          <p:cNvSpPr txBox="1"/>
          <p:nvPr/>
        </p:nvSpPr>
        <p:spPr>
          <a:xfrm>
            <a:off x="2613237" y="5763287"/>
            <a:ext cx="1781810" cy="177800"/>
          </a:xfrm>
          <a:prstGeom prst="rect">
            <a:avLst/>
          </a:prstGeom>
        </p:spPr>
        <p:txBody>
          <a:bodyPr wrap="square" lIns="0" tIns="12065" rIns="0" bIns="0" rtlCol="0" vert="horz">
            <a:spAutoFit/>
          </a:bodyPr>
          <a:lstStyle/>
          <a:p>
            <a:pPr marL="50800">
              <a:lnSpc>
                <a:spcPct val="100000"/>
              </a:lnSpc>
              <a:spcBef>
                <a:spcPts val="95"/>
              </a:spcBef>
            </a:pPr>
            <a:r>
              <a:rPr dirty="0" baseline="2777" sz="1500" spc="-284">
                <a:latin typeface="Cambria Math"/>
                <a:cs typeface="Cambria Math"/>
              </a:rPr>
              <a:t>(</a:t>
            </a:r>
            <a:r>
              <a:rPr dirty="0" sz="1000" spc="-190">
                <a:latin typeface="Cambria Math"/>
                <a:cs typeface="Cambria Math"/>
              </a:rPr>
              <a:t>𝐼𝐼𝑀𝑀</a:t>
            </a:r>
            <a:r>
              <a:rPr dirty="0" baseline="2777" sz="1500" spc="-284">
                <a:latin typeface="Cambria Math"/>
                <a:cs typeface="Cambria Math"/>
              </a:rPr>
              <a:t>)</a:t>
            </a:r>
            <a:r>
              <a:rPr dirty="0" sz="1000" spc="-190">
                <a:latin typeface="Cambria Math"/>
                <a:cs typeface="Cambria Math"/>
              </a:rPr>
              <a:t>𝐻𝐻</a:t>
            </a:r>
            <a:r>
              <a:rPr dirty="0" baseline="-15873" sz="1050" spc="-284">
                <a:latin typeface="Cambria Math"/>
                <a:cs typeface="Cambria Math"/>
              </a:rPr>
              <a:t>𝑔𝑔</a:t>
            </a:r>
            <a:r>
              <a:rPr dirty="0" baseline="2777" sz="1500" spc="-284">
                <a:latin typeface="Cambria Math"/>
                <a:cs typeface="Cambria Math"/>
              </a:rPr>
              <a:t>[</a:t>
            </a:r>
            <a:r>
              <a:rPr dirty="0" sz="1000" spc="-190">
                <a:latin typeface="Cambria Math"/>
                <a:cs typeface="Cambria Math"/>
              </a:rPr>
              <a:t>(𝐼𝐼𝑀𝑀)𝑧𝑧</a:t>
            </a:r>
            <a:r>
              <a:rPr dirty="0" baseline="-15873" sz="1050" spc="-284">
                <a:latin typeface="Cambria Math"/>
                <a:cs typeface="Cambria Math"/>
              </a:rPr>
              <a:t>𝑔𝑔</a:t>
            </a:r>
            <a:r>
              <a:rPr dirty="0" sz="1000" spc="-190">
                <a:latin typeface="Cambria Math"/>
                <a:cs typeface="Cambria Math"/>
              </a:rPr>
              <a:t>𝜃𝜃′</a:t>
            </a:r>
            <a:r>
              <a:rPr dirty="0" baseline="-15873" sz="1050" spc="-284">
                <a:latin typeface="Cambria Math"/>
                <a:cs typeface="Cambria Math"/>
              </a:rPr>
              <a:t>𝑐𝑐𝑠𝑠𝑥𝑥</a:t>
            </a:r>
            <a:r>
              <a:rPr dirty="0" baseline="-15873" sz="1050" spc="-127">
                <a:latin typeface="Cambria Math"/>
                <a:cs typeface="Cambria Math"/>
              </a:rPr>
              <a:t> </a:t>
            </a:r>
            <a:r>
              <a:rPr dirty="0" baseline="2777" sz="1500" spc="-7">
                <a:latin typeface="Cambria Math"/>
                <a:cs typeface="Cambria Math"/>
              </a:rPr>
              <a:t>(</a:t>
            </a:r>
            <a:r>
              <a:rPr dirty="0" sz="1000" spc="-5">
                <a:latin typeface="Cambria Math"/>
                <a:cs typeface="Cambria Math"/>
              </a:rPr>
              <a:t>1 +</a:t>
            </a:r>
            <a:r>
              <a:rPr dirty="0" sz="1000" spc="50">
                <a:latin typeface="Cambria Math"/>
                <a:cs typeface="Cambria Math"/>
              </a:rPr>
              <a:t> </a:t>
            </a:r>
            <a:r>
              <a:rPr dirty="0" sz="1000" spc="-100">
                <a:latin typeface="Cambria Math"/>
                <a:cs typeface="Cambria Math"/>
              </a:rPr>
              <a:t>2.5𝜃𝜃′</a:t>
            </a:r>
            <a:endParaRPr sz="1000">
              <a:latin typeface="Cambria Math"/>
              <a:cs typeface="Cambria Math"/>
            </a:endParaRPr>
          </a:p>
        </p:txBody>
      </p:sp>
      <p:sp>
        <p:nvSpPr>
          <p:cNvPr id="52" name="object 52"/>
          <p:cNvSpPr txBox="1"/>
          <p:nvPr/>
        </p:nvSpPr>
        <p:spPr>
          <a:xfrm>
            <a:off x="4342891" y="5827267"/>
            <a:ext cx="1089660" cy="132080"/>
          </a:xfrm>
          <a:prstGeom prst="rect">
            <a:avLst/>
          </a:prstGeom>
        </p:spPr>
        <p:txBody>
          <a:bodyPr wrap="square" lIns="0" tIns="12065" rIns="0" bIns="0" rtlCol="0" vert="horz">
            <a:spAutoFit/>
          </a:bodyPr>
          <a:lstStyle/>
          <a:p>
            <a:pPr marL="12700">
              <a:lnSpc>
                <a:spcPct val="100000"/>
              </a:lnSpc>
              <a:spcBef>
                <a:spcPts val="95"/>
              </a:spcBef>
              <a:tabLst>
                <a:tab pos="475615" algn="l"/>
                <a:tab pos="1045844" algn="l"/>
              </a:tabLst>
            </a:pPr>
            <a:r>
              <a:rPr dirty="0" sz="700" spc="-120">
                <a:latin typeface="Cambria Math"/>
                <a:cs typeface="Cambria Math"/>
              </a:rPr>
              <a:t>𝑐𝑐𝑠</a:t>
            </a:r>
            <a:r>
              <a:rPr dirty="0" sz="700" spc="-110">
                <a:latin typeface="Cambria Math"/>
                <a:cs typeface="Cambria Math"/>
              </a:rPr>
              <a:t>𝑠</a:t>
            </a:r>
            <a:r>
              <a:rPr dirty="0" sz="700" spc="-315">
                <a:latin typeface="Cambria Math"/>
                <a:cs typeface="Cambria Math"/>
              </a:rPr>
              <a:t>𝑥𝑥</a:t>
            </a:r>
            <a:r>
              <a:rPr dirty="0" sz="700">
                <a:latin typeface="Cambria Math"/>
                <a:cs typeface="Cambria Math"/>
              </a:rPr>
              <a:t>	</a:t>
            </a:r>
            <a:r>
              <a:rPr dirty="0" sz="700" spc="-400">
                <a:latin typeface="Cambria Math"/>
                <a:cs typeface="Cambria Math"/>
              </a:rPr>
              <a:t>𝑔𝑔</a:t>
            </a:r>
            <a:r>
              <a:rPr dirty="0" sz="700">
                <a:latin typeface="Cambria Math"/>
                <a:cs typeface="Cambria Math"/>
              </a:rPr>
              <a:t>     </a:t>
            </a:r>
            <a:r>
              <a:rPr dirty="0" sz="700" spc="-35">
                <a:latin typeface="Cambria Math"/>
                <a:cs typeface="Cambria Math"/>
              </a:rPr>
              <a:t> </a:t>
            </a:r>
            <a:r>
              <a:rPr dirty="0" sz="700" spc="-195">
                <a:latin typeface="Cambria Math"/>
                <a:cs typeface="Cambria Math"/>
              </a:rPr>
              <a:t>𝑐𝑐𝑠𝑠𝑥</a:t>
            </a:r>
            <a:r>
              <a:rPr dirty="0" sz="700" spc="-190">
                <a:latin typeface="Cambria Math"/>
                <a:cs typeface="Cambria Math"/>
              </a:rPr>
              <a:t>𝑥</a:t>
            </a:r>
            <a:r>
              <a:rPr dirty="0" sz="700">
                <a:latin typeface="Cambria Math"/>
                <a:cs typeface="Cambria Math"/>
              </a:rPr>
              <a:t>	</a:t>
            </a:r>
            <a:r>
              <a:rPr dirty="0" sz="700" spc="-505">
                <a:latin typeface="Cambria Math"/>
                <a:cs typeface="Cambria Math"/>
              </a:rPr>
              <a:t>𝑔𝑔</a:t>
            </a:r>
            <a:endParaRPr sz="700">
              <a:latin typeface="Cambria Math"/>
              <a:cs typeface="Cambria Math"/>
            </a:endParaRPr>
          </a:p>
        </p:txBody>
      </p:sp>
      <p:sp>
        <p:nvSpPr>
          <p:cNvPr id="53" name="object 53"/>
          <p:cNvSpPr txBox="1"/>
          <p:nvPr/>
        </p:nvSpPr>
        <p:spPr>
          <a:xfrm>
            <a:off x="4542535" y="5763241"/>
            <a:ext cx="942975" cy="177800"/>
          </a:xfrm>
          <a:prstGeom prst="rect">
            <a:avLst/>
          </a:prstGeom>
        </p:spPr>
        <p:txBody>
          <a:bodyPr wrap="square" lIns="0" tIns="12065" rIns="0" bIns="0" rtlCol="0" vert="horz">
            <a:spAutoFit/>
          </a:bodyPr>
          <a:lstStyle/>
          <a:p>
            <a:pPr marL="12700">
              <a:lnSpc>
                <a:spcPct val="100000"/>
              </a:lnSpc>
              <a:spcBef>
                <a:spcPts val="95"/>
              </a:spcBef>
              <a:tabLst>
                <a:tab pos="662940" algn="l"/>
              </a:tabLst>
            </a:pPr>
            <a:r>
              <a:rPr dirty="0" baseline="2777" sz="1500" spc="-7">
                <a:latin typeface="Cambria Math"/>
                <a:cs typeface="Cambria Math"/>
              </a:rPr>
              <a:t>) </a:t>
            </a:r>
            <a:r>
              <a:rPr dirty="0" sz="1000" spc="-5">
                <a:latin typeface="Cambria Math"/>
                <a:cs typeface="Cambria Math"/>
              </a:rPr>
              <a:t>+</a:t>
            </a:r>
            <a:r>
              <a:rPr dirty="0" sz="1000" spc="15">
                <a:latin typeface="Cambria Math"/>
                <a:cs typeface="Cambria Math"/>
              </a:rPr>
              <a:t> </a:t>
            </a:r>
            <a:r>
              <a:rPr dirty="0" sz="1000" spc="-305">
                <a:latin typeface="Cambria Math"/>
                <a:cs typeface="Cambria Math"/>
              </a:rPr>
              <a:t>𝑑𝑑</a:t>
            </a:r>
            <a:r>
              <a:rPr dirty="0" sz="1000" spc="135">
                <a:latin typeface="Cambria Math"/>
                <a:cs typeface="Cambria Math"/>
              </a:rPr>
              <a:t> </a:t>
            </a:r>
            <a:r>
              <a:rPr dirty="0" sz="1000" spc="-190">
                <a:latin typeface="Cambria Math"/>
                <a:cs typeface="Cambria Math"/>
              </a:rPr>
              <a:t>𝜃𝜃′	</a:t>
            </a:r>
            <a:r>
              <a:rPr dirty="0" sz="1000" spc="-5">
                <a:latin typeface="Cambria Math"/>
                <a:cs typeface="Cambria Math"/>
              </a:rPr>
              <a:t>+</a:t>
            </a:r>
            <a:r>
              <a:rPr dirty="0" sz="1000" spc="-30">
                <a:latin typeface="Cambria Math"/>
                <a:cs typeface="Cambria Math"/>
              </a:rPr>
              <a:t> </a:t>
            </a:r>
            <a:r>
              <a:rPr dirty="0" sz="1000" spc="-390">
                <a:latin typeface="Cambria Math"/>
                <a:cs typeface="Cambria Math"/>
              </a:rPr>
              <a:t>𝐴𝐴</a:t>
            </a:r>
            <a:r>
              <a:rPr dirty="0" sz="1000" spc="25">
                <a:latin typeface="Cambria Math"/>
                <a:cs typeface="Cambria Math"/>
              </a:rPr>
              <a:t> </a:t>
            </a:r>
            <a:r>
              <a:rPr dirty="0" baseline="2777" sz="1500" spc="-7">
                <a:latin typeface="Cambria Math"/>
                <a:cs typeface="Cambria Math"/>
              </a:rPr>
              <a:t>]</a:t>
            </a:r>
            <a:endParaRPr baseline="2777" sz="1500">
              <a:latin typeface="Cambria Math"/>
              <a:cs typeface="Cambria Math"/>
            </a:endParaRPr>
          </a:p>
        </p:txBody>
      </p:sp>
      <p:sp>
        <p:nvSpPr>
          <p:cNvPr id="54" name="object 54"/>
          <p:cNvSpPr/>
          <p:nvPr/>
        </p:nvSpPr>
        <p:spPr>
          <a:xfrm>
            <a:off x="2663951" y="5781300"/>
            <a:ext cx="2809240" cy="0"/>
          </a:xfrm>
          <a:custGeom>
            <a:avLst/>
            <a:gdLst/>
            <a:ahLst/>
            <a:cxnLst/>
            <a:rect l="l" t="t" r="r" b="b"/>
            <a:pathLst>
              <a:path w="2809240" h="0">
                <a:moveTo>
                  <a:pt x="0" y="0"/>
                </a:moveTo>
                <a:lnTo>
                  <a:pt x="2808731" y="0"/>
                </a:lnTo>
              </a:path>
            </a:pathLst>
          </a:custGeom>
          <a:ln w="7607">
            <a:solidFill>
              <a:srgbClr val="000000"/>
            </a:solidFill>
          </a:ln>
        </p:spPr>
        <p:txBody>
          <a:bodyPr wrap="square" lIns="0" tIns="0" rIns="0" bIns="0" rtlCol="0"/>
          <a:lstStyle/>
          <a:p/>
        </p:txBody>
      </p:sp>
      <p:sp>
        <p:nvSpPr>
          <p:cNvPr id="55" name="object 55"/>
          <p:cNvSpPr txBox="1"/>
          <p:nvPr/>
        </p:nvSpPr>
        <p:spPr>
          <a:xfrm>
            <a:off x="3364477" y="6151907"/>
            <a:ext cx="184150" cy="132080"/>
          </a:xfrm>
          <a:prstGeom prst="rect">
            <a:avLst/>
          </a:prstGeom>
        </p:spPr>
        <p:txBody>
          <a:bodyPr wrap="square" lIns="0" tIns="12065" rIns="0" bIns="0" rtlCol="0" vert="horz">
            <a:spAutoFit/>
          </a:bodyPr>
          <a:lstStyle/>
          <a:p>
            <a:pPr marL="12700">
              <a:lnSpc>
                <a:spcPct val="100000"/>
              </a:lnSpc>
              <a:spcBef>
                <a:spcPts val="95"/>
              </a:spcBef>
            </a:pPr>
            <a:r>
              <a:rPr dirty="0" sz="700" spc="-400">
                <a:latin typeface="Cambria Math"/>
                <a:cs typeface="Cambria Math"/>
              </a:rPr>
              <a:t>𝑔𝑔</a:t>
            </a:r>
            <a:r>
              <a:rPr dirty="0" sz="700" spc="-300">
                <a:latin typeface="Cambria Math"/>
                <a:cs typeface="Cambria Math"/>
              </a:rPr>
              <a:t>𝑠𝑠𝑔𝑔</a:t>
            </a:r>
            <a:endParaRPr sz="700">
              <a:latin typeface="Cambria Math"/>
              <a:cs typeface="Cambria Math"/>
            </a:endParaRPr>
          </a:p>
        </p:txBody>
      </p:sp>
      <p:sp>
        <p:nvSpPr>
          <p:cNvPr id="56" name="object 56"/>
          <p:cNvSpPr txBox="1"/>
          <p:nvPr/>
        </p:nvSpPr>
        <p:spPr>
          <a:xfrm>
            <a:off x="4524176" y="6132065"/>
            <a:ext cx="146050" cy="177800"/>
          </a:xfrm>
          <a:prstGeom prst="rect">
            <a:avLst/>
          </a:prstGeom>
        </p:spPr>
        <p:txBody>
          <a:bodyPr wrap="square" lIns="0" tIns="12065" rIns="0" bIns="0" rtlCol="0" vert="horz">
            <a:spAutoFit/>
          </a:bodyPr>
          <a:lstStyle/>
          <a:p>
            <a:pPr marL="12700">
              <a:lnSpc>
                <a:spcPct val="100000"/>
              </a:lnSpc>
              <a:spcBef>
                <a:spcPts val="95"/>
              </a:spcBef>
            </a:pPr>
            <a:r>
              <a:rPr dirty="0" sz="1000" spc="-575">
                <a:latin typeface="Cambria Math"/>
                <a:cs typeface="Cambria Math"/>
              </a:rPr>
              <a:t>𝑓𝑓𝑓𝑓</a:t>
            </a:r>
            <a:endParaRPr sz="1000">
              <a:latin typeface="Cambria Math"/>
              <a:cs typeface="Cambria Math"/>
            </a:endParaRPr>
          </a:p>
        </p:txBody>
      </p:sp>
      <p:sp>
        <p:nvSpPr>
          <p:cNvPr id="57" name="object 57"/>
          <p:cNvSpPr txBox="1"/>
          <p:nvPr/>
        </p:nvSpPr>
        <p:spPr>
          <a:xfrm>
            <a:off x="2901667" y="6068024"/>
            <a:ext cx="1859914" cy="177800"/>
          </a:xfrm>
          <a:prstGeom prst="rect">
            <a:avLst/>
          </a:prstGeom>
        </p:spPr>
        <p:txBody>
          <a:bodyPr wrap="square" lIns="0" tIns="12065" rIns="0" bIns="0" rtlCol="0" vert="horz">
            <a:spAutoFit/>
          </a:bodyPr>
          <a:lstStyle/>
          <a:p>
            <a:pPr marL="38100">
              <a:lnSpc>
                <a:spcPct val="100000"/>
              </a:lnSpc>
              <a:spcBef>
                <a:spcPts val="95"/>
              </a:spcBef>
            </a:pPr>
            <a:r>
              <a:rPr dirty="0" sz="1000" spc="-60">
                <a:latin typeface="Cambria Math"/>
                <a:cs typeface="Cambria Math"/>
              </a:rPr>
              <a:t>�40000 </a:t>
            </a:r>
            <a:r>
              <a:rPr dirty="0" u="sng" baseline="31746" sz="1050" spc="-112">
                <a:uFill>
                  <a:solidFill>
                    <a:srgbClr val="000000"/>
                  </a:solidFill>
                </a:uFill>
                <a:latin typeface="Cambria Math"/>
                <a:cs typeface="Cambria Math"/>
              </a:rPr>
              <a:t>𝑑𝑑∙𝑖𝑖</a:t>
            </a:r>
            <a:r>
              <a:rPr dirty="0" baseline="31746" sz="1050" spc="-112">
                <a:latin typeface="Cambria Math"/>
                <a:cs typeface="Cambria Math"/>
              </a:rPr>
              <a:t> </a:t>
            </a:r>
            <a:r>
              <a:rPr dirty="0" sz="1000" spc="-325">
                <a:latin typeface="Cambria Math"/>
                <a:cs typeface="Cambria Math"/>
              </a:rPr>
              <a:t>�</a:t>
            </a:r>
            <a:r>
              <a:rPr dirty="0" sz="1000" spc="-65">
                <a:latin typeface="Cambria Math"/>
                <a:cs typeface="Cambria Math"/>
              </a:rPr>
              <a:t> </a:t>
            </a:r>
            <a:r>
              <a:rPr dirty="0" sz="1000" spc="-35">
                <a:latin typeface="Cambria Math"/>
                <a:cs typeface="Cambria Math"/>
              </a:rPr>
              <a:t>�0.38683 </a:t>
            </a:r>
            <a:r>
              <a:rPr dirty="0" sz="1000" spc="-5">
                <a:latin typeface="Cambria Math"/>
                <a:cs typeface="Cambria Math"/>
              </a:rPr>
              <a:t>− 0.02  </a:t>
            </a:r>
            <a:r>
              <a:rPr dirty="0" u="sng" baseline="33333" sz="1500" spc="-562">
                <a:uFill>
                  <a:solidFill>
                    <a:srgbClr val="000000"/>
                  </a:solidFill>
                </a:uFill>
                <a:latin typeface="Cambria Math"/>
                <a:cs typeface="Cambria Math"/>
              </a:rPr>
              <a:t>𝑓𝑓𝑓𝑓</a:t>
            </a:r>
            <a:r>
              <a:rPr dirty="0" sz="1000" spc="-375">
                <a:latin typeface="Cambria Math"/>
                <a:cs typeface="Cambria Math"/>
              </a:rPr>
              <a:t>�</a:t>
            </a:r>
            <a:endParaRPr sz="1000">
              <a:latin typeface="Cambria Math"/>
              <a:cs typeface="Cambria Math"/>
            </a:endParaRPr>
          </a:p>
        </p:txBody>
      </p:sp>
      <p:sp>
        <p:nvSpPr>
          <p:cNvPr id="58" name="object 58"/>
          <p:cNvSpPr/>
          <p:nvPr/>
        </p:nvSpPr>
        <p:spPr>
          <a:xfrm>
            <a:off x="1196339" y="6320796"/>
            <a:ext cx="5268595" cy="0"/>
          </a:xfrm>
          <a:custGeom>
            <a:avLst/>
            <a:gdLst/>
            <a:ahLst/>
            <a:cxnLst/>
            <a:rect l="l" t="t" r="r" b="b"/>
            <a:pathLst>
              <a:path w="5268595" h="0">
                <a:moveTo>
                  <a:pt x="0" y="0"/>
                </a:moveTo>
                <a:lnTo>
                  <a:pt x="5268468" y="0"/>
                </a:lnTo>
              </a:path>
            </a:pathLst>
          </a:custGeom>
          <a:ln w="7607">
            <a:solidFill>
              <a:srgbClr val="000000"/>
            </a:solidFill>
          </a:ln>
        </p:spPr>
        <p:txBody>
          <a:bodyPr wrap="square" lIns="0" tIns="0" rIns="0" bIns="0" rtlCol="0"/>
          <a:lstStyle/>
          <a:p/>
        </p:txBody>
      </p:sp>
      <p:sp>
        <p:nvSpPr>
          <p:cNvPr id="59" name="object 59"/>
          <p:cNvSpPr txBox="1"/>
          <p:nvPr/>
        </p:nvSpPr>
        <p:spPr>
          <a:xfrm>
            <a:off x="782789" y="6229043"/>
            <a:ext cx="6205220" cy="501015"/>
          </a:xfrm>
          <a:prstGeom prst="rect">
            <a:avLst/>
          </a:prstGeom>
        </p:spPr>
        <p:txBody>
          <a:bodyPr wrap="square" lIns="0" tIns="97790" rIns="0" bIns="0" rtlCol="0" vert="horz">
            <a:spAutoFit/>
          </a:bodyPr>
          <a:lstStyle/>
          <a:p>
            <a:pPr algn="ctr">
              <a:lnSpc>
                <a:spcPct val="100000"/>
              </a:lnSpc>
              <a:spcBef>
                <a:spcPts val="770"/>
              </a:spcBef>
            </a:pPr>
            <a:r>
              <a:rPr dirty="0" baseline="41666" sz="1500" spc="-405">
                <a:latin typeface="Cambria Math"/>
                <a:cs typeface="Cambria Math"/>
              </a:rPr>
              <a:t>𝐹𝐹𝑆𝑆</a:t>
            </a:r>
            <a:r>
              <a:rPr dirty="0" baseline="43650" sz="1050" spc="-405">
                <a:latin typeface="Cambria Math"/>
                <a:cs typeface="Cambria Math"/>
              </a:rPr>
              <a:t>𝑒𝑒</a:t>
            </a:r>
            <a:r>
              <a:rPr dirty="0" baseline="43650" sz="1050" spc="307">
                <a:latin typeface="Cambria Math"/>
                <a:cs typeface="Cambria Math"/>
              </a:rPr>
              <a:t> </a:t>
            </a:r>
            <a:r>
              <a:rPr dirty="0" baseline="41666" sz="1500" spc="-7">
                <a:latin typeface="Cambria Math"/>
                <a:cs typeface="Cambria Math"/>
              </a:rPr>
              <a:t>= </a:t>
            </a:r>
            <a:r>
              <a:rPr dirty="0" baseline="2777" sz="1500" spc="-97">
                <a:latin typeface="Cambria Math"/>
                <a:cs typeface="Cambria Math"/>
              </a:rPr>
              <a:t>(</a:t>
            </a:r>
            <a:r>
              <a:rPr dirty="0" sz="1000" spc="-65">
                <a:latin typeface="Cambria Math"/>
                <a:cs typeface="Cambria Math"/>
              </a:rPr>
              <a:t>1.2</a:t>
            </a:r>
            <a:r>
              <a:rPr dirty="0" baseline="2777" sz="1500" spc="-97">
                <a:latin typeface="Cambria Math"/>
                <a:cs typeface="Cambria Math"/>
              </a:rPr>
              <a:t>)(</a:t>
            </a:r>
            <a:r>
              <a:rPr dirty="0" sz="1000" spc="-65">
                <a:latin typeface="Cambria Math"/>
                <a:cs typeface="Cambria Math"/>
              </a:rPr>
              <a:t>172.48𝑘𝑘𝑠𝑠𝑘𝑘</a:t>
            </a:r>
            <a:r>
              <a:rPr dirty="0" baseline="2777" sz="1500" spc="-97">
                <a:latin typeface="Cambria Math"/>
                <a:cs typeface="Cambria Math"/>
              </a:rPr>
              <a:t>)</a:t>
            </a:r>
            <a:r>
              <a:rPr dirty="0" sz="1000" spc="-65">
                <a:latin typeface="Cambria Math"/>
                <a:cs typeface="Cambria Math"/>
              </a:rPr>
              <a:t>[(1.2)</a:t>
            </a:r>
            <a:r>
              <a:rPr dirty="0" baseline="2777" sz="1500" spc="-97">
                <a:latin typeface="Cambria Math"/>
                <a:cs typeface="Cambria Math"/>
              </a:rPr>
              <a:t>(</a:t>
            </a:r>
            <a:r>
              <a:rPr dirty="0" sz="1000" spc="-65">
                <a:latin typeface="Cambria Math"/>
                <a:cs typeface="Cambria Math"/>
              </a:rPr>
              <a:t>9.317𝑠𝑠𝑠𝑠</a:t>
            </a:r>
            <a:r>
              <a:rPr dirty="0" baseline="2777" sz="1500" spc="-97">
                <a:latin typeface="Cambria Math"/>
                <a:cs typeface="Cambria Math"/>
              </a:rPr>
              <a:t>)(</a:t>
            </a:r>
            <a:r>
              <a:rPr dirty="0" sz="1000" spc="-65">
                <a:latin typeface="Cambria Math"/>
                <a:cs typeface="Cambria Math"/>
              </a:rPr>
              <a:t>0.38683</a:t>
            </a:r>
            <a:r>
              <a:rPr dirty="0" baseline="2777" sz="1500" spc="-97">
                <a:latin typeface="Cambria Math"/>
                <a:cs typeface="Cambria Math"/>
              </a:rPr>
              <a:t>)</a:t>
            </a:r>
            <a:r>
              <a:rPr dirty="0" sz="1000" spc="-65">
                <a:latin typeface="Cambria Math"/>
                <a:cs typeface="Cambria Math"/>
              </a:rPr>
              <a:t>�1 </a:t>
            </a:r>
            <a:r>
              <a:rPr dirty="0" sz="1000" spc="-5">
                <a:latin typeface="Cambria Math"/>
                <a:cs typeface="Cambria Math"/>
              </a:rPr>
              <a:t>+ </a:t>
            </a:r>
            <a:r>
              <a:rPr dirty="0" sz="1000" spc="-30">
                <a:latin typeface="Cambria Math"/>
                <a:cs typeface="Cambria Math"/>
              </a:rPr>
              <a:t>2.5</a:t>
            </a:r>
            <a:r>
              <a:rPr dirty="0" baseline="2777" sz="1500" spc="-44">
                <a:latin typeface="Cambria Math"/>
                <a:cs typeface="Cambria Math"/>
              </a:rPr>
              <a:t>(</a:t>
            </a:r>
            <a:r>
              <a:rPr dirty="0" sz="1000" spc="-30">
                <a:latin typeface="Cambria Math"/>
                <a:cs typeface="Cambria Math"/>
              </a:rPr>
              <a:t>0.38683</a:t>
            </a:r>
            <a:r>
              <a:rPr dirty="0" baseline="2777" sz="1500" spc="-44">
                <a:latin typeface="Cambria Math"/>
                <a:cs typeface="Cambria Math"/>
              </a:rPr>
              <a:t>)</a:t>
            </a:r>
            <a:r>
              <a:rPr dirty="0" sz="1000" spc="-30">
                <a:latin typeface="Cambria Math"/>
                <a:cs typeface="Cambria Math"/>
              </a:rPr>
              <a:t>� </a:t>
            </a:r>
            <a:r>
              <a:rPr dirty="0" sz="1000" spc="-5">
                <a:latin typeface="Cambria Math"/>
                <a:cs typeface="Cambria Math"/>
              </a:rPr>
              <a:t>+ </a:t>
            </a:r>
            <a:r>
              <a:rPr dirty="0" baseline="2777" sz="1500" spc="-75">
                <a:latin typeface="Cambria Math"/>
                <a:cs typeface="Cambria Math"/>
              </a:rPr>
              <a:t>(</a:t>
            </a:r>
            <a:r>
              <a:rPr dirty="0" sz="1000" spc="-50">
                <a:latin typeface="Cambria Math"/>
                <a:cs typeface="Cambria Math"/>
              </a:rPr>
              <a:t>86.295𝑠𝑠𝑠𝑠</a:t>
            </a:r>
            <a:r>
              <a:rPr dirty="0" baseline="2777" sz="1500" spc="-75">
                <a:latin typeface="Cambria Math"/>
                <a:cs typeface="Cambria Math"/>
              </a:rPr>
              <a:t>)(</a:t>
            </a:r>
            <a:r>
              <a:rPr dirty="0" sz="1000" spc="-50">
                <a:latin typeface="Cambria Math"/>
                <a:cs typeface="Cambria Math"/>
              </a:rPr>
              <a:t>0.38683</a:t>
            </a:r>
            <a:r>
              <a:rPr dirty="0" baseline="2777" sz="1500" spc="-75">
                <a:latin typeface="Cambria Math"/>
                <a:cs typeface="Cambria Math"/>
              </a:rPr>
              <a:t>) </a:t>
            </a:r>
            <a:r>
              <a:rPr dirty="0" sz="1000" spc="-5">
                <a:latin typeface="Cambria Math"/>
                <a:cs typeface="Cambria Math"/>
              </a:rPr>
              <a:t>+ </a:t>
            </a:r>
            <a:r>
              <a:rPr dirty="0" sz="1000" spc="-110">
                <a:latin typeface="Cambria Math"/>
                <a:cs typeface="Cambria Math"/>
              </a:rPr>
              <a:t>1.732𝑠𝑠𝑠𝑠 </a:t>
            </a:r>
            <a:r>
              <a:rPr dirty="0" baseline="41666" sz="1500" spc="-7">
                <a:latin typeface="Cambria Math"/>
                <a:cs typeface="Cambria Math"/>
              </a:rPr>
              <a:t>=</a:t>
            </a:r>
            <a:r>
              <a:rPr dirty="0" baseline="41666" sz="1500" spc="7">
                <a:latin typeface="Cambria Math"/>
                <a:cs typeface="Cambria Math"/>
              </a:rPr>
              <a:t> </a:t>
            </a:r>
            <a:r>
              <a:rPr dirty="0" baseline="41666" sz="1500" spc="-7">
                <a:latin typeface="Cambria Math"/>
                <a:cs typeface="Cambria Math"/>
              </a:rPr>
              <a:t>1.631</a:t>
            </a:r>
            <a:endParaRPr baseline="41666" sz="1500">
              <a:latin typeface="Cambria Math"/>
              <a:cs typeface="Cambria Math"/>
            </a:endParaRPr>
          </a:p>
          <a:p>
            <a:pPr algn="ctr" marL="2540">
              <a:lnSpc>
                <a:spcPct val="100000"/>
              </a:lnSpc>
              <a:spcBef>
                <a:spcPts val="675"/>
              </a:spcBef>
            </a:pPr>
            <a:r>
              <a:rPr dirty="0" sz="1000" spc="-270">
                <a:latin typeface="Cambria Math"/>
                <a:cs typeface="Cambria Math"/>
              </a:rPr>
              <a:t>𝐹𝐹𝑆𝑆</a:t>
            </a:r>
            <a:r>
              <a:rPr dirty="0" baseline="-15873" sz="1050" spc="-405">
                <a:latin typeface="Cambria Math"/>
                <a:cs typeface="Cambria Math"/>
              </a:rPr>
              <a:t>𝑒𝑒</a:t>
            </a:r>
            <a:r>
              <a:rPr dirty="0" baseline="-15873" sz="1050" spc="284">
                <a:latin typeface="Cambria Math"/>
                <a:cs typeface="Cambria Math"/>
              </a:rPr>
              <a:t> </a:t>
            </a:r>
            <a:r>
              <a:rPr dirty="0" sz="1000" spc="-5">
                <a:latin typeface="Cambria Math"/>
                <a:cs typeface="Cambria Math"/>
              </a:rPr>
              <a:t>&gt;  1.5</a:t>
            </a:r>
            <a:r>
              <a:rPr dirty="0" sz="1000" spc="-114">
                <a:latin typeface="Cambria Math"/>
                <a:cs typeface="Cambria Math"/>
              </a:rPr>
              <a:t> </a:t>
            </a:r>
            <a:r>
              <a:rPr dirty="0" sz="1000" b="1">
                <a:latin typeface="Times New Roman"/>
                <a:cs typeface="Times New Roman"/>
              </a:rPr>
              <a:t>OK</a:t>
            </a:r>
            <a:endParaRPr sz="1000">
              <a:latin typeface="Times New Roman"/>
              <a:cs typeface="Times New Roman"/>
            </a:endParaRPr>
          </a:p>
        </p:txBody>
      </p:sp>
      <p:sp>
        <p:nvSpPr>
          <p:cNvPr id="60" name="object 60"/>
          <p:cNvSpPr txBox="1"/>
          <p:nvPr/>
        </p:nvSpPr>
        <p:spPr>
          <a:xfrm>
            <a:off x="673100" y="7086092"/>
            <a:ext cx="2691130" cy="193675"/>
          </a:xfrm>
          <a:prstGeom prst="rect">
            <a:avLst/>
          </a:prstGeom>
        </p:spPr>
        <p:txBody>
          <a:bodyPr wrap="square" lIns="0" tIns="12700" rIns="0" bIns="0" rtlCol="0" vert="horz">
            <a:spAutoFit/>
          </a:bodyPr>
          <a:lstStyle/>
          <a:p>
            <a:pPr marL="12700">
              <a:lnSpc>
                <a:spcPct val="100000"/>
              </a:lnSpc>
              <a:spcBef>
                <a:spcPts val="100"/>
              </a:spcBef>
            </a:pPr>
            <a:r>
              <a:rPr dirty="0" sz="1100">
                <a:latin typeface="Arial"/>
                <a:cs typeface="Arial"/>
              </a:rPr>
              <a:t>4.5.2.6.4 Factor </a:t>
            </a:r>
            <a:r>
              <a:rPr dirty="0" sz="1100" spc="-5">
                <a:latin typeface="Arial"/>
                <a:cs typeface="Arial"/>
              </a:rPr>
              <a:t>of Safety against</a:t>
            </a:r>
            <a:r>
              <a:rPr dirty="0" sz="1100" spc="65">
                <a:latin typeface="Arial"/>
                <a:cs typeface="Arial"/>
              </a:rPr>
              <a:t> </a:t>
            </a:r>
            <a:r>
              <a:rPr dirty="0" sz="1100" spc="-5">
                <a:latin typeface="Arial"/>
                <a:cs typeface="Arial"/>
              </a:rPr>
              <a:t>Rollover</a:t>
            </a:r>
            <a:endParaRPr sz="1100">
              <a:latin typeface="Arial"/>
              <a:cs typeface="Arial"/>
            </a:endParaRPr>
          </a:p>
        </p:txBody>
      </p:sp>
      <p:sp>
        <p:nvSpPr>
          <p:cNvPr id="61" name="object 61"/>
          <p:cNvSpPr txBox="1"/>
          <p:nvPr/>
        </p:nvSpPr>
        <p:spPr>
          <a:xfrm>
            <a:off x="3067304" y="7534147"/>
            <a:ext cx="125095" cy="132080"/>
          </a:xfrm>
          <a:prstGeom prst="rect">
            <a:avLst/>
          </a:prstGeom>
        </p:spPr>
        <p:txBody>
          <a:bodyPr wrap="square" lIns="0" tIns="12065" rIns="0" bIns="0" rtlCol="0" vert="horz">
            <a:spAutoFit/>
          </a:bodyPr>
          <a:lstStyle/>
          <a:p>
            <a:pPr marL="12700">
              <a:lnSpc>
                <a:spcPct val="100000"/>
              </a:lnSpc>
              <a:spcBef>
                <a:spcPts val="95"/>
              </a:spcBef>
            </a:pPr>
            <a:r>
              <a:rPr dirty="0" sz="700" spc="-385">
                <a:latin typeface="Cambria Math"/>
                <a:cs typeface="Cambria Math"/>
              </a:rPr>
              <a:t>𝑔𝑔𝑔𝑔</a:t>
            </a:r>
            <a:endParaRPr sz="700">
              <a:latin typeface="Cambria Math"/>
              <a:cs typeface="Cambria Math"/>
            </a:endParaRPr>
          </a:p>
        </p:txBody>
      </p:sp>
      <p:sp>
        <p:nvSpPr>
          <p:cNvPr id="62" name="object 62"/>
          <p:cNvSpPr txBox="1"/>
          <p:nvPr/>
        </p:nvSpPr>
        <p:spPr>
          <a:xfrm>
            <a:off x="3003295" y="7470140"/>
            <a:ext cx="327660" cy="177800"/>
          </a:xfrm>
          <a:prstGeom prst="rect">
            <a:avLst/>
          </a:prstGeom>
        </p:spPr>
        <p:txBody>
          <a:bodyPr wrap="square" lIns="0" tIns="12065" rIns="0" bIns="0" rtlCol="0" vert="horz">
            <a:spAutoFit/>
          </a:bodyPr>
          <a:lstStyle/>
          <a:p>
            <a:pPr marL="12700">
              <a:lnSpc>
                <a:spcPct val="100000"/>
              </a:lnSpc>
              <a:spcBef>
                <a:spcPts val="95"/>
              </a:spcBef>
              <a:tabLst>
                <a:tab pos="219710" algn="l"/>
              </a:tabLst>
            </a:pPr>
            <a:r>
              <a:rPr dirty="0" sz="1000" spc="-505">
                <a:latin typeface="Cambria Math"/>
                <a:cs typeface="Cambria Math"/>
              </a:rPr>
              <a:t>𝜃𝜃</a:t>
            </a:r>
            <a:r>
              <a:rPr dirty="0" sz="1000" spc="-50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63" name="object 63"/>
          <p:cNvSpPr txBox="1"/>
          <p:nvPr/>
        </p:nvSpPr>
        <p:spPr>
          <a:xfrm>
            <a:off x="3693667" y="7409180"/>
            <a:ext cx="8382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𝑔𝑔</a:t>
            </a:r>
            <a:endParaRPr sz="700">
              <a:latin typeface="Cambria Math"/>
              <a:cs typeface="Cambria Math"/>
            </a:endParaRPr>
          </a:p>
        </p:txBody>
      </p:sp>
      <p:sp>
        <p:nvSpPr>
          <p:cNvPr id="64" name="object 64"/>
          <p:cNvSpPr txBox="1"/>
          <p:nvPr/>
        </p:nvSpPr>
        <p:spPr>
          <a:xfrm>
            <a:off x="3841499" y="7270541"/>
            <a:ext cx="133350" cy="177800"/>
          </a:xfrm>
          <a:prstGeom prst="rect">
            <a:avLst/>
          </a:prstGeom>
        </p:spPr>
        <p:txBody>
          <a:bodyPr wrap="square" lIns="0" tIns="12065" rIns="0" bIns="0" rtlCol="0" vert="horz">
            <a:spAutoFit/>
          </a:bodyPr>
          <a:lstStyle/>
          <a:p>
            <a:pPr marL="12700">
              <a:lnSpc>
                <a:spcPct val="100000"/>
              </a:lnSpc>
              <a:spcBef>
                <a:spcPts val="95"/>
              </a:spcBef>
            </a:pPr>
            <a:r>
              <a:rPr dirty="0" sz="1000" spc="-475">
                <a:latin typeface="Cambria Math"/>
                <a:cs typeface="Cambria Math"/>
              </a:rPr>
              <a:t>𝐻𝐻</a:t>
            </a:r>
            <a:endParaRPr sz="1000">
              <a:latin typeface="Cambria Math"/>
              <a:cs typeface="Cambria Math"/>
            </a:endParaRPr>
          </a:p>
        </p:txBody>
      </p:sp>
      <p:sp>
        <p:nvSpPr>
          <p:cNvPr id="65" name="object 65"/>
          <p:cNvSpPr txBox="1"/>
          <p:nvPr/>
        </p:nvSpPr>
        <p:spPr>
          <a:xfrm>
            <a:off x="3934459" y="7334504"/>
            <a:ext cx="11430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𝑐𝑐𝑐𝑐</a:t>
            </a:r>
            <a:endParaRPr sz="700">
              <a:latin typeface="Cambria Math"/>
              <a:cs typeface="Cambria Math"/>
            </a:endParaRPr>
          </a:p>
        </p:txBody>
      </p:sp>
      <p:sp>
        <p:nvSpPr>
          <p:cNvPr id="66" name="object 66"/>
          <p:cNvSpPr txBox="1"/>
          <p:nvPr/>
        </p:nvSpPr>
        <p:spPr>
          <a:xfrm>
            <a:off x="3900932" y="7409180"/>
            <a:ext cx="95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endParaRPr sz="1000">
              <a:latin typeface="Cambria Math"/>
              <a:cs typeface="Cambria Math"/>
            </a:endParaRPr>
          </a:p>
        </p:txBody>
      </p:sp>
      <p:sp>
        <p:nvSpPr>
          <p:cNvPr id="67" name="object 67"/>
          <p:cNvSpPr/>
          <p:nvPr/>
        </p:nvSpPr>
        <p:spPr>
          <a:xfrm>
            <a:off x="3854196" y="7448550"/>
            <a:ext cx="190500" cy="0"/>
          </a:xfrm>
          <a:custGeom>
            <a:avLst/>
            <a:gdLst/>
            <a:ahLst/>
            <a:cxnLst/>
            <a:rect l="l" t="t" r="r" b="b"/>
            <a:pathLst>
              <a:path w="190500" h="0">
                <a:moveTo>
                  <a:pt x="0" y="0"/>
                </a:moveTo>
                <a:lnTo>
                  <a:pt x="190500" y="0"/>
                </a:lnTo>
              </a:path>
            </a:pathLst>
          </a:custGeom>
          <a:ln w="7619">
            <a:solidFill>
              <a:srgbClr val="000000"/>
            </a:solidFill>
          </a:ln>
        </p:spPr>
        <p:txBody>
          <a:bodyPr wrap="square" lIns="0" tIns="0" rIns="0" bIns="0" rtlCol="0"/>
          <a:lstStyle/>
          <a:p/>
        </p:txBody>
      </p:sp>
      <p:sp>
        <p:nvSpPr>
          <p:cNvPr id="68" name="object 68"/>
          <p:cNvSpPr txBox="1"/>
          <p:nvPr/>
        </p:nvSpPr>
        <p:spPr>
          <a:xfrm>
            <a:off x="4268215" y="7409180"/>
            <a:ext cx="118110" cy="132080"/>
          </a:xfrm>
          <a:prstGeom prst="rect">
            <a:avLst/>
          </a:prstGeom>
        </p:spPr>
        <p:txBody>
          <a:bodyPr wrap="square" lIns="0" tIns="12065" rIns="0" bIns="0" rtlCol="0" vert="horz">
            <a:spAutoFit/>
          </a:bodyPr>
          <a:lstStyle/>
          <a:p>
            <a:pPr marL="12700">
              <a:lnSpc>
                <a:spcPct val="100000"/>
              </a:lnSpc>
              <a:spcBef>
                <a:spcPts val="95"/>
              </a:spcBef>
            </a:pPr>
            <a:r>
              <a:rPr dirty="0" sz="700" spc="-365">
                <a:latin typeface="Cambria Math"/>
                <a:cs typeface="Cambria Math"/>
              </a:rPr>
              <a:t>𝑔𝑔𝑐𝑐</a:t>
            </a:r>
            <a:endParaRPr sz="700">
              <a:latin typeface="Cambria Math"/>
              <a:cs typeface="Cambria Math"/>
            </a:endParaRPr>
          </a:p>
        </p:txBody>
      </p:sp>
      <p:sp>
        <p:nvSpPr>
          <p:cNvPr id="69" name="object 69"/>
          <p:cNvSpPr txBox="1"/>
          <p:nvPr/>
        </p:nvSpPr>
        <p:spPr>
          <a:xfrm>
            <a:off x="3340087" y="7345165"/>
            <a:ext cx="1196975" cy="177800"/>
          </a:xfrm>
          <a:prstGeom prst="rect">
            <a:avLst/>
          </a:prstGeom>
        </p:spPr>
        <p:txBody>
          <a:bodyPr wrap="square" lIns="0" tIns="12065" rIns="0" bIns="0" rtlCol="0" vert="horz">
            <a:spAutoFit/>
          </a:bodyPr>
          <a:lstStyle/>
          <a:p>
            <a:pPr marL="12700">
              <a:lnSpc>
                <a:spcPct val="100000"/>
              </a:lnSpc>
              <a:spcBef>
                <a:spcPts val="95"/>
              </a:spcBef>
              <a:tabLst>
                <a:tab pos="733425" algn="l"/>
              </a:tabLst>
            </a:pPr>
            <a:r>
              <a:rPr dirty="0" baseline="2777" sz="1500" spc="-322">
                <a:latin typeface="Cambria Math"/>
                <a:cs typeface="Cambria Math"/>
              </a:rPr>
              <a:t>(</a:t>
            </a:r>
            <a:r>
              <a:rPr dirty="0" sz="1000" spc="-215">
                <a:latin typeface="Cambria Math"/>
                <a:cs typeface="Cambria Math"/>
              </a:rPr>
              <a:t>𝐼𝐼𝑀𝑀</a:t>
            </a:r>
            <a:r>
              <a:rPr dirty="0" baseline="2777" sz="1500" spc="-322">
                <a:latin typeface="Cambria Math"/>
                <a:cs typeface="Cambria Math"/>
              </a:rPr>
              <a:t>)</a:t>
            </a:r>
            <a:r>
              <a:rPr dirty="0" sz="1000" spc="-215">
                <a:latin typeface="Cambria Math"/>
                <a:cs typeface="Cambria Math"/>
              </a:rPr>
              <a:t>𝐻𝐻                                                                                </a:t>
            </a:r>
            <a:r>
              <a:rPr dirty="0" sz="1000" spc="-260">
                <a:latin typeface="Cambria Math"/>
                <a:cs typeface="Cambria Math"/>
              </a:rPr>
              <a:t>�	</a:t>
            </a:r>
            <a:r>
              <a:rPr dirty="0" sz="1000" spc="-5">
                <a:latin typeface="Cambria Math"/>
                <a:cs typeface="Cambria Math"/>
              </a:rPr>
              <a:t>− </a:t>
            </a:r>
            <a:r>
              <a:rPr dirty="0" sz="1000" spc="-370">
                <a:latin typeface="Cambria Math"/>
                <a:cs typeface="Cambria Math"/>
              </a:rPr>
              <a:t>𝐻𝐻 </a:t>
            </a:r>
            <a:r>
              <a:rPr dirty="0" sz="1000" spc="-204">
                <a:latin typeface="Cambria Math"/>
                <a:cs typeface="Cambria Math"/>
              </a:rPr>
              <a:t> </a:t>
            </a:r>
            <a:r>
              <a:rPr dirty="0" sz="1000" spc="-320">
                <a:latin typeface="Cambria Math"/>
                <a:cs typeface="Cambria Math"/>
              </a:rPr>
              <a:t>𝛼𝛼�</a:t>
            </a:r>
            <a:endParaRPr sz="1000">
              <a:latin typeface="Cambria Math"/>
              <a:cs typeface="Cambria Math"/>
            </a:endParaRPr>
          </a:p>
        </p:txBody>
      </p:sp>
      <p:sp>
        <p:nvSpPr>
          <p:cNvPr id="70" name="object 70"/>
          <p:cNvSpPr txBox="1"/>
          <p:nvPr/>
        </p:nvSpPr>
        <p:spPr>
          <a:xfrm>
            <a:off x="3829842" y="7555527"/>
            <a:ext cx="210185" cy="177800"/>
          </a:xfrm>
          <a:prstGeom prst="rect">
            <a:avLst/>
          </a:prstGeom>
        </p:spPr>
        <p:txBody>
          <a:bodyPr wrap="square" lIns="0" tIns="12065" rIns="0" bIns="0" rtlCol="0" vert="horz">
            <a:spAutoFit/>
          </a:bodyPr>
          <a:lstStyle/>
          <a:p>
            <a:pPr marL="38100">
              <a:lnSpc>
                <a:spcPct val="100000"/>
              </a:lnSpc>
              <a:spcBef>
                <a:spcPts val="95"/>
              </a:spcBef>
            </a:pPr>
            <a:r>
              <a:rPr dirty="0" sz="1000" spc="-285">
                <a:latin typeface="Cambria Math"/>
                <a:cs typeface="Cambria Math"/>
              </a:rPr>
              <a:t>𝐾𝐾</a:t>
            </a:r>
            <a:r>
              <a:rPr dirty="0" baseline="-15873" sz="1050" spc="-427">
                <a:latin typeface="Cambria Math"/>
                <a:cs typeface="Cambria Math"/>
              </a:rPr>
              <a:t>𝜃𝜃</a:t>
            </a:r>
            <a:endParaRPr baseline="-15873" sz="1050">
              <a:latin typeface="Cambria Math"/>
              <a:cs typeface="Cambria Math"/>
            </a:endParaRPr>
          </a:p>
        </p:txBody>
      </p:sp>
      <p:sp>
        <p:nvSpPr>
          <p:cNvPr id="71" name="object 71"/>
          <p:cNvSpPr/>
          <p:nvPr/>
        </p:nvSpPr>
        <p:spPr>
          <a:xfrm>
            <a:off x="3352800" y="7573524"/>
            <a:ext cx="1172210" cy="0"/>
          </a:xfrm>
          <a:custGeom>
            <a:avLst/>
            <a:gdLst/>
            <a:ahLst/>
            <a:cxnLst/>
            <a:rect l="l" t="t" r="r" b="b"/>
            <a:pathLst>
              <a:path w="1172210" h="0">
                <a:moveTo>
                  <a:pt x="0" y="0"/>
                </a:moveTo>
                <a:lnTo>
                  <a:pt x="1171968" y="0"/>
                </a:lnTo>
              </a:path>
            </a:pathLst>
          </a:custGeom>
          <a:ln w="7607">
            <a:solidFill>
              <a:srgbClr val="000000"/>
            </a:solidFill>
          </a:ln>
        </p:spPr>
        <p:txBody>
          <a:bodyPr wrap="square" lIns="0" tIns="0" rIns="0" bIns="0" rtlCol="0"/>
          <a:lstStyle/>
          <a:p/>
        </p:txBody>
      </p:sp>
      <p:sp>
        <p:nvSpPr>
          <p:cNvPr id="72" name="object 72"/>
          <p:cNvSpPr txBox="1"/>
          <p:nvPr/>
        </p:nvSpPr>
        <p:spPr>
          <a:xfrm>
            <a:off x="4539488" y="7470140"/>
            <a:ext cx="22479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60">
                <a:latin typeface="Cambria Math"/>
                <a:cs typeface="Cambria Math"/>
              </a:rPr>
              <a:t> </a:t>
            </a:r>
            <a:r>
              <a:rPr dirty="0" sz="1000" spc="-305">
                <a:latin typeface="Cambria Math"/>
                <a:cs typeface="Cambria Math"/>
              </a:rPr>
              <a:t>𝛼𝛼</a:t>
            </a:r>
            <a:endParaRPr sz="1000">
              <a:latin typeface="Cambria Math"/>
              <a:cs typeface="Cambria Math"/>
            </a:endParaRPr>
          </a:p>
        </p:txBody>
      </p:sp>
      <p:sp>
        <p:nvSpPr>
          <p:cNvPr id="73" name="object 73"/>
          <p:cNvSpPr txBox="1"/>
          <p:nvPr/>
        </p:nvSpPr>
        <p:spPr>
          <a:xfrm>
            <a:off x="1952372" y="8084311"/>
            <a:ext cx="37846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90">
                <a:latin typeface="Cambria Math"/>
                <a:cs typeface="Cambria Math"/>
              </a:rPr>
              <a:t>𝜃𝜃</a:t>
            </a:r>
            <a:r>
              <a:rPr dirty="0" sz="700" spc="-260">
                <a:latin typeface="Cambria Math"/>
                <a:cs typeface="Cambria Math"/>
              </a:rPr>
              <a:t>𝑔𝑔𝑔𝑔</a:t>
            </a:r>
            <a:r>
              <a:rPr dirty="0" sz="700" spc="135">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74" name="object 74"/>
          <p:cNvSpPr txBox="1"/>
          <p:nvPr/>
        </p:nvSpPr>
        <p:spPr>
          <a:xfrm>
            <a:off x="3439076" y="7941019"/>
            <a:ext cx="95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endParaRPr sz="1000">
              <a:latin typeface="Cambria Math"/>
              <a:cs typeface="Cambria Math"/>
            </a:endParaRPr>
          </a:p>
        </p:txBody>
      </p:sp>
      <p:sp>
        <p:nvSpPr>
          <p:cNvPr id="75" name="object 75"/>
          <p:cNvSpPr txBox="1"/>
          <p:nvPr/>
        </p:nvSpPr>
        <p:spPr>
          <a:xfrm>
            <a:off x="2289035" y="7877014"/>
            <a:ext cx="2291715"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142">
                <a:latin typeface="Cambria Math"/>
                <a:cs typeface="Cambria Math"/>
              </a:rPr>
              <a:t>(</a:t>
            </a:r>
            <a:r>
              <a:rPr dirty="0" sz="1000" spc="-95">
                <a:latin typeface="Cambria Math"/>
                <a:cs typeface="Cambria Math"/>
              </a:rPr>
              <a:t>1.2</a:t>
            </a:r>
            <a:r>
              <a:rPr dirty="0" baseline="2777" sz="1500" spc="-142">
                <a:latin typeface="Cambria Math"/>
                <a:cs typeface="Cambria Math"/>
              </a:rPr>
              <a:t>)(</a:t>
            </a:r>
            <a:r>
              <a:rPr dirty="0" sz="1000" spc="-95">
                <a:latin typeface="Cambria Math"/>
                <a:cs typeface="Cambria Math"/>
              </a:rPr>
              <a:t>172.48𝑘𝑘𝑠𝑠𝑘𝑘</a:t>
            </a:r>
            <a:r>
              <a:rPr dirty="0" baseline="2777" sz="1500" spc="-142">
                <a:latin typeface="Cambria Math"/>
                <a:cs typeface="Cambria Math"/>
              </a:rPr>
              <a:t>) </a:t>
            </a:r>
            <a:r>
              <a:rPr dirty="0" sz="1000" spc="-160">
                <a:latin typeface="Cambria Math"/>
                <a:cs typeface="Cambria Math"/>
              </a:rPr>
              <a:t>�</a:t>
            </a:r>
            <a:r>
              <a:rPr dirty="0" u="sng" baseline="33333" sz="1500" spc="-240">
                <a:uFill>
                  <a:solidFill>
                    <a:srgbClr val="000000"/>
                  </a:solidFill>
                </a:uFill>
                <a:latin typeface="Cambria Math"/>
                <a:cs typeface="Cambria Math"/>
              </a:rPr>
              <a:t>72𝑠𝑠𝑠𝑠</a:t>
            </a:r>
            <a:r>
              <a:rPr dirty="0" baseline="33333" sz="1500" spc="-240">
                <a:latin typeface="Cambria Math"/>
                <a:cs typeface="Cambria Math"/>
              </a:rPr>
              <a:t> </a:t>
            </a:r>
            <a:r>
              <a:rPr dirty="0" sz="1000" spc="-5">
                <a:latin typeface="Cambria Math"/>
                <a:cs typeface="Cambria Math"/>
              </a:rPr>
              <a:t>−  </a:t>
            </a:r>
            <a:r>
              <a:rPr dirty="0" baseline="2777" sz="1500" spc="-142">
                <a:latin typeface="Cambria Math"/>
                <a:cs typeface="Cambria Math"/>
              </a:rPr>
              <a:t>(</a:t>
            </a:r>
            <a:r>
              <a:rPr dirty="0" sz="1000" spc="-95">
                <a:latin typeface="Cambria Math"/>
                <a:cs typeface="Cambria Math"/>
              </a:rPr>
              <a:t>24𝑠𝑠𝑠𝑠</a:t>
            </a:r>
            <a:r>
              <a:rPr dirty="0" baseline="2777" sz="1500" spc="-142">
                <a:latin typeface="Cambria Math"/>
                <a:cs typeface="Cambria Math"/>
              </a:rPr>
              <a:t>)(</a:t>
            </a:r>
            <a:r>
              <a:rPr dirty="0" sz="1000" spc="-95">
                <a:latin typeface="Cambria Math"/>
                <a:cs typeface="Cambria Math"/>
              </a:rPr>
              <a:t>0.02</a:t>
            </a:r>
            <a:r>
              <a:rPr dirty="0" baseline="2777" sz="1500" spc="-142">
                <a:latin typeface="Cambria Math"/>
                <a:cs typeface="Cambria Math"/>
              </a:rPr>
              <a:t>)</a:t>
            </a:r>
            <a:r>
              <a:rPr dirty="0" sz="1000" spc="-95">
                <a:latin typeface="Cambria Math"/>
                <a:cs typeface="Cambria Math"/>
              </a:rPr>
              <a:t>�</a:t>
            </a:r>
            <a:endParaRPr sz="1000">
              <a:latin typeface="Cambria Math"/>
              <a:cs typeface="Cambria Math"/>
            </a:endParaRPr>
          </a:p>
        </p:txBody>
      </p:sp>
      <p:sp>
        <p:nvSpPr>
          <p:cNvPr id="76" name="object 76"/>
          <p:cNvSpPr txBox="1"/>
          <p:nvPr/>
        </p:nvSpPr>
        <p:spPr>
          <a:xfrm>
            <a:off x="3530612" y="8239787"/>
            <a:ext cx="184150" cy="132080"/>
          </a:xfrm>
          <a:prstGeom prst="rect">
            <a:avLst/>
          </a:prstGeom>
        </p:spPr>
        <p:txBody>
          <a:bodyPr wrap="square" lIns="0" tIns="12065" rIns="0" bIns="0" rtlCol="0" vert="horz">
            <a:spAutoFit/>
          </a:bodyPr>
          <a:lstStyle/>
          <a:p>
            <a:pPr marL="12700">
              <a:lnSpc>
                <a:spcPct val="100000"/>
              </a:lnSpc>
              <a:spcBef>
                <a:spcPts val="95"/>
              </a:spcBef>
            </a:pPr>
            <a:r>
              <a:rPr dirty="0" sz="700" spc="-400">
                <a:latin typeface="Cambria Math"/>
                <a:cs typeface="Cambria Math"/>
              </a:rPr>
              <a:t>𝑔𝑔</a:t>
            </a:r>
            <a:r>
              <a:rPr dirty="0" sz="700" spc="-300">
                <a:latin typeface="Cambria Math"/>
                <a:cs typeface="Cambria Math"/>
              </a:rPr>
              <a:t>𝑠𝑠𝑔𝑔</a:t>
            </a:r>
            <a:endParaRPr sz="700">
              <a:latin typeface="Cambria Math"/>
              <a:cs typeface="Cambria Math"/>
            </a:endParaRPr>
          </a:p>
        </p:txBody>
      </p:sp>
      <p:sp>
        <p:nvSpPr>
          <p:cNvPr id="77" name="object 77"/>
          <p:cNvSpPr txBox="1"/>
          <p:nvPr/>
        </p:nvSpPr>
        <p:spPr>
          <a:xfrm>
            <a:off x="3045044" y="8155962"/>
            <a:ext cx="781050" cy="177800"/>
          </a:xfrm>
          <a:prstGeom prst="rect">
            <a:avLst/>
          </a:prstGeom>
        </p:spPr>
        <p:txBody>
          <a:bodyPr wrap="square" lIns="0" tIns="12065" rIns="0" bIns="0" rtlCol="0" vert="horz">
            <a:spAutoFit/>
          </a:bodyPr>
          <a:lstStyle/>
          <a:p>
            <a:pPr marL="38100">
              <a:lnSpc>
                <a:spcPct val="100000"/>
              </a:lnSpc>
              <a:spcBef>
                <a:spcPts val="95"/>
              </a:spcBef>
            </a:pPr>
            <a:r>
              <a:rPr dirty="0" sz="1000" spc="-60">
                <a:latin typeface="Cambria Math"/>
                <a:cs typeface="Cambria Math"/>
              </a:rPr>
              <a:t>�40000  </a:t>
            </a:r>
            <a:r>
              <a:rPr dirty="0" u="sng" baseline="31746" sz="1050" spc="-270">
                <a:uFill>
                  <a:solidFill>
                    <a:srgbClr val="000000"/>
                  </a:solidFill>
                </a:uFill>
                <a:latin typeface="Cambria Math"/>
                <a:cs typeface="Cambria Math"/>
              </a:rPr>
              <a:t>𝑑𝑑−𝑔𝑔𝑖𝑖</a:t>
            </a:r>
            <a:r>
              <a:rPr dirty="0" sz="1000" spc="-180">
                <a:latin typeface="Cambria Math"/>
                <a:cs typeface="Cambria Math"/>
              </a:rPr>
              <a:t>�</a:t>
            </a:r>
            <a:endParaRPr sz="1000">
              <a:latin typeface="Cambria Math"/>
              <a:cs typeface="Cambria Math"/>
            </a:endParaRPr>
          </a:p>
        </p:txBody>
      </p:sp>
      <p:sp>
        <p:nvSpPr>
          <p:cNvPr id="78" name="object 78"/>
          <p:cNvSpPr/>
          <p:nvPr/>
        </p:nvSpPr>
        <p:spPr>
          <a:xfrm>
            <a:off x="2327148" y="8161781"/>
            <a:ext cx="2216150" cy="0"/>
          </a:xfrm>
          <a:custGeom>
            <a:avLst/>
            <a:gdLst/>
            <a:ahLst/>
            <a:cxnLst/>
            <a:rect l="l" t="t" r="r" b="b"/>
            <a:pathLst>
              <a:path w="2216150" h="0">
                <a:moveTo>
                  <a:pt x="0" y="0"/>
                </a:moveTo>
                <a:lnTo>
                  <a:pt x="2215896" y="0"/>
                </a:lnTo>
              </a:path>
            </a:pathLst>
          </a:custGeom>
          <a:ln w="7619">
            <a:solidFill>
              <a:srgbClr val="000000"/>
            </a:solidFill>
          </a:ln>
        </p:spPr>
        <p:txBody>
          <a:bodyPr wrap="square" lIns="0" tIns="0" rIns="0" bIns="0" rtlCol="0"/>
          <a:lstStyle/>
          <a:p/>
        </p:txBody>
      </p:sp>
      <p:sp>
        <p:nvSpPr>
          <p:cNvPr id="79" name="object 79"/>
          <p:cNvSpPr txBox="1"/>
          <p:nvPr/>
        </p:nvSpPr>
        <p:spPr>
          <a:xfrm>
            <a:off x="4557776" y="8058404"/>
            <a:ext cx="123126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+ 0.02 = 0.20380</a:t>
            </a:r>
            <a:r>
              <a:rPr dirty="0" sz="1000" spc="100">
                <a:latin typeface="Cambria Math"/>
                <a:cs typeface="Cambria Math"/>
              </a:rPr>
              <a:t> </a:t>
            </a:r>
            <a:r>
              <a:rPr dirty="0" sz="1000" spc="-355">
                <a:latin typeface="Cambria Math"/>
                <a:cs typeface="Cambria Math"/>
              </a:rPr>
              <a:t>𝐴𝐴𝐴𝐴𝑑𝑑</a:t>
            </a:r>
            <a:endParaRPr sz="1000">
              <a:latin typeface="Cambria Math"/>
              <a:cs typeface="Cambria Math"/>
            </a:endParaRPr>
          </a:p>
        </p:txBody>
      </p:sp>
      <p:sp>
        <p:nvSpPr>
          <p:cNvPr id="80" name="object 80"/>
          <p:cNvSpPr txBox="1"/>
          <p:nvPr/>
        </p:nvSpPr>
        <p:spPr>
          <a:xfrm>
            <a:off x="2661920" y="8544559"/>
            <a:ext cx="72390" cy="132080"/>
          </a:xfrm>
          <a:prstGeom prst="rect">
            <a:avLst/>
          </a:prstGeom>
        </p:spPr>
        <p:txBody>
          <a:bodyPr wrap="square" lIns="0" tIns="12065" rIns="0" bIns="0" rtlCol="0" vert="horz">
            <a:spAutoFit/>
          </a:bodyPr>
          <a:lstStyle/>
          <a:p>
            <a:pPr marL="12700">
              <a:lnSpc>
                <a:spcPct val="100000"/>
              </a:lnSpc>
              <a:spcBef>
                <a:spcPts val="95"/>
              </a:spcBef>
            </a:pPr>
            <a:r>
              <a:rPr dirty="0" sz="700" spc="-400">
                <a:latin typeface="Cambria Math"/>
                <a:cs typeface="Cambria Math"/>
              </a:rPr>
              <a:t>𝑔𝑔</a:t>
            </a:r>
            <a:endParaRPr sz="700">
              <a:latin typeface="Cambria Math"/>
              <a:cs typeface="Cambria Math"/>
            </a:endParaRPr>
          </a:p>
        </p:txBody>
      </p:sp>
      <p:sp>
        <p:nvSpPr>
          <p:cNvPr id="81" name="object 81"/>
          <p:cNvSpPr txBox="1"/>
          <p:nvPr/>
        </p:nvSpPr>
        <p:spPr>
          <a:xfrm>
            <a:off x="2517207" y="8480507"/>
            <a:ext cx="354965" cy="177800"/>
          </a:xfrm>
          <a:prstGeom prst="rect">
            <a:avLst/>
          </a:prstGeom>
        </p:spPr>
        <p:txBody>
          <a:bodyPr wrap="square" lIns="0" tIns="12065" rIns="0" bIns="0" rtlCol="0" vert="horz">
            <a:spAutoFit/>
          </a:bodyPr>
          <a:lstStyle/>
          <a:p>
            <a:pPr marL="12700">
              <a:lnSpc>
                <a:spcPct val="100000"/>
              </a:lnSpc>
              <a:spcBef>
                <a:spcPts val="95"/>
              </a:spcBef>
            </a:pPr>
            <a:r>
              <a:rPr dirty="0" sz="1000" spc="-275">
                <a:latin typeface="Cambria Math"/>
                <a:cs typeface="Cambria Math"/>
              </a:rPr>
              <a:t>𝐹𝐹𝑆𝑆</a:t>
            </a:r>
            <a:r>
              <a:rPr dirty="0" sz="1000" spc="35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82" name="object 82"/>
          <p:cNvSpPr txBox="1"/>
          <p:nvPr/>
        </p:nvSpPr>
        <p:spPr>
          <a:xfrm>
            <a:off x="3704851" y="8383026"/>
            <a:ext cx="726440" cy="177800"/>
          </a:xfrm>
          <a:prstGeom prst="rect">
            <a:avLst/>
          </a:prstGeom>
        </p:spPr>
        <p:txBody>
          <a:bodyPr wrap="square" lIns="0" tIns="12065" rIns="0" bIns="0" rtlCol="0" vert="horz">
            <a:spAutoFit/>
          </a:bodyPr>
          <a:lstStyle/>
          <a:p>
            <a:pPr marL="38100">
              <a:lnSpc>
                <a:spcPct val="100000"/>
              </a:lnSpc>
              <a:spcBef>
                <a:spcPts val="95"/>
              </a:spcBef>
            </a:pPr>
            <a:r>
              <a:rPr dirty="0" sz="1000" spc="-285">
                <a:latin typeface="Cambria Math"/>
                <a:cs typeface="Cambria Math"/>
              </a:rPr>
              <a:t>𝐾𝐾</a:t>
            </a:r>
            <a:r>
              <a:rPr dirty="0" baseline="-15873" sz="1050" spc="-427">
                <a:latin typeface="Cambria Math"/>
                <a:cs typeface="Cambria Math"/>
              </a:rPr>
              <a:t>𝜃𝜃</a:t>
            </a:r>
            <a:r>
              <a:rPr dirty="0" baseline="-15873" sz="1050" spc="-135">
                <a:latin typeface="Cambria Math"/>
                <a:cs typeface="Cambria Math"/>
              </a:rPr>
              <a:t> </a:t>
            </a:r>
            <a:r>
              <a:rPr dirty="0" sz="1000" spc="-225">
                <a:latin typeface="Cambria Math"/>
                <a:cs typeface="Cambria Math"/>
              </a:rPr>
              <a:t>(𝜃𝜃</a:t>
            </a:r>
            <a:r>
              <a:rPr dirty="0" baseline="-15873" sz="1050" spc="-337">
                <a:latin typeface="Cambria Math"/>
                <a:cs typeface="Cambria Math"/>
              </a:rPr>
              <a:t>𝑔𝑔𝑔𝑔</a:t>
            </a:r>
            <a:r>
              <a:rPr dirty="0" baseline="-15873" sz="1050" spc="150">
                <a:latin typeface="Cambria Math"/>
                <a:cs typeface="Cambria Math"/>
              </a:rPr>
              <a:t> </a:t>
            </a:r>
            <a:r>
              <a:rPr dirty="0" sz="1000" spc="-5">
                <a:latin typeface="Cambria Math"/>
                <a:cs typeface="Cambria Math"/>
              </a:rPr>
              <a:t>−</a:t>
            </a:r>
            <a:r>
              <a:rPr dirty="0" sz="1000" spc="-10">
                <a:latin typeface="Cambria Math"/>
                <a:cs typeface="Cambria Math"/>
              </a:rPr>
              <a:t> </a:t>
            </a:r>
            <a:r>
              <a:rPr dirty="0" sz="1000" spc="-195">
                <a:latin typeface="Cambria Math"/>
                <a:cs typeface="Cambria Math"/>
              </a:rPr>
              <a:t>𝛼𝛼)</a:t>
            </a:r>
            <a:endParaRPr sz="1000">
              <a:latin typeface="Cambria Math"/>
              <a:cs typeface="Cambria Math"/>
            </a:endParaRPr>
          </a:p>
        </p:txBody>
      </p:sp>
      <p:sp>
        <p:nvSpPr>
          <p:cNvPr id="83" name="object 83"/>
          <p:cNvSpPr txBox="1"/>
          <p:nvPr/>
        </p:nvSpPr>
        <p:spPr>
          <a:xfrm>
            <a:off x="2857535" y="8565923"/>
            <a:ext cx="2421890"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284">
                <a:latin typeface="Cambria Math"/>
                <a:cs typeface="Cambria Math"/>
              </a:rPr>
              <a:t>(</a:t>
            </a:r>
            <a:r>
              <a:rPr dirty="0" sz="1000" spc="-190">
                <a:latin typeface="Cambria Math"/>
                <a:cs typeface="Cambria Math"/>
              </a:rPr>
              <a:t>𝐼𝐼𝑀𝑀</a:t>
            </a:r>
            <a:r>
              <a:rPr dirty="0" baseline="2777" sz="1500" spc="-284">
                <a:latin typeface="Cambria Math"/>
                <a:cs typeface="Cambria Math"/>
              </a:rPr>
              <a:t>)</a:t>
            </a:r>
            <a:r>
              <a:rPr dirty="0" sz="1000" spc="-190">
                <a:latin typeface="Cambria Math"/>
                <a:cs typeface="Cambria Math"/>
              </a:rPr>
              <a:t>𝐻𝐻</a:t>
            </a:r>
            <a:r>
              <a:rPr dirty="0" baseline="-15873" sz="1050" spc="-284">
                <a:latin typeface="Cambria Math"/>
                <a:cs typeface="Cambria Math"/>
              </a:rPr>
              <a:t>𝑔𝑔</a:t>
            </a:r>
            <a:r>
              <a:rPr dirty="0" baseline="2777" sz="1500" spc="-284">
                <a:latin typeface="Cambria Math"/>
                <a:cs typeface="Cambria Math"/>
              </a:rPr>
              <a:t>[(</a:t>
            </a:r>
            <a:r>
              <a:rPr dirty="0" sz="1000" spc="-190">
                <a:latin typeface="Cambria Math"/>
                <a:cs typeface="Cambria Math"/>
              </a:rPr>
              <a:t>(𝐼𝐼𝑀𝑀)𝑧𝑧</a:t>
            </a:r>
            <a:r>
              <a:rPr dirty="0" baseline="-15873" sz="1050" spc="-284">
                <a:latin typeface="Cambria Math"/>
                <a:cs typeface="Cambria Math"/>
              </a:rPr>
              <a:t>𝑔𝑔</a:t>
            </a:r>
            <a:r>
              <a:rPr dirty="0" baseline="2777" sz="1500" spc="-284">
                <a:latin typeface="Cambria Math"/>
                <a:cs typeface="Cambria Math"/>
              </a:rPr>
              <a:t>(</a:t>
            </a:r>
            <a:r>
              <a:rPr dirty="0" sz="1000" spc="-190">
                <a:latin typeface="Cambria Math"/>
                <a:cs typeface="Cambria Math"/>
              </a:rPr>
              <a:t>1 </a:t>
            </a:r>
            <a:r>
              <a:rPr dirty="0" sz="1000" spc="-5">
                <a:latin typeface="Cambria Math"/>
                <a:cs typeface="Cambria Math"/>
              </a:rPr>
              <a:t>+ </a:t>
            </a:r>
            <a:r>
              <a:rPr dirty="0" sz="1000" spc="-155">
                <a:latin typeface="Cambria Math"/>
                <a:cs typeface="Cambria Math"/>
              </a:rPr>
              <a:t>2.5𝜃𝜃</a:t>
            </a:r>
            <a:r>
              <a:rPr dirty="0" baseline="-15873" sz="1050" spc="-232">
                <a:latin typeface="Cambria Math"/>
                <a:cs typeface="Cambria Math"/>
              </a:rPr>
              <a:t>𝑔𝑔𝑔𝑔</a:t>
            </a:r>
            <a:r>
              <a:rPr dirty="0" baseline="2777" sz="1500" spc="-232">
                <a:latin typeface="Cambria Math"/>
                <a:cs typeface="Cambria Math"/>
              </a:rPr>
              <a:t>) </a:t>
            </a:r>
            <a:r>
              <a:rPr dirty="0" sz="1000" spc="-5">
                <a:latin typeface="Cambria Math"/>
                <a:cs typeface="Cambria Math"/>
              </a:rPr>
              <a:t>+ </a:t>
            </a:r>
            <a:r>
              <a:rPr dirty="0" sz="1000" spc="-295">
                <a:latin typeface="Cambria Math"/>
                <a:cs typeface="Cambria Math"/>
              </a:rPr>
              <a:t>𝑑𝑑</a:t>
            </a:r>
            <a:r>
              <a:rPr dirty="0" baseline="-15873" sz="1050" spc="-442">
                <a:latin typeface="Cambria Math"/>
                <a:cs typeface="Cambria Math"/>
              </a:rPr>
              <a:t>𝑔𝑔</a:t>
            </a:r>
            <a:r>
              <a:rPr dirty="0" baseline="-15873" sz="1050" spc="-120">
                <a:latin typeface="Cambria Math"/>
                <a:cs typeface="Cambria Math"/>
              </a:rPr>
              <a:t> </a:t>
            </a:r>
            <a:r>
              <a:rPr dirty="0" baseline="2777" sz="1500" spc="-337">
                <a:latin typeface="Cambria Math"/>
                <a:cs typeface="Cambria Math"/>
              </a:rPr>
              <a:t>)</a:t>
            </a:r>
            <a:r>
              <a:rPr dirty="0" sz="1000" spc="-225">
                <a:latin typeface="Cambria Math"/>
                <a:cs typeface="Cambria Math"/>
              </a:rPr>
              <a:t>𝜃𝜃</a:t>
            </a:r>
            <a:r>
              <a:rPr dirty="0" baseline="-15873" sz="1050" spc="-337">
                <a:latin typeface="Cambria Math"/>
                <a:cs typeface="Cambria Math"/>
              </a:rPr>
              <a:t>𝑔𝑔𝑔𝑔</a:t>
            </a:r>
            <a:r>
              <a:rPr dirty="0" baseline="-15873" sz="1050" spc="209">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275">
                <a:latin typeface="Cambria Math"/>
                <a:cs typeface="Cambria Math"/>
              </a:rPr>
              <a:t>𝐴𝐴</a:t>
            </a:r>
            <a:r>
              <a:rPr dirty="0" baseline="-15873" sz="1050" spc="-412">
                <a:latin typeface="Cambria Math"/>
                <a:cs typeface="Cambria Math"/>
              </a:rPr>
              <a:t>𝑔𝑔</a:t>
            </a:r>
            <a:r>
              <a:rPr dirty="0" baseline="2777" sz="1500" spc="-412">
                <a:latin typeface="Cambria Math"/>
                <a:cs typeface="Cambria Math"/>
              </a:rPr>
              <a:t>]</a:t>
            </a:r>
            <a:endParaRPr baseline="2777" sz="1500">
              <a:latin typeface="Cambria Math"/>
              <a:cs typeface="Cambria Math"/>
            </a:endParaRPr>
          </a:p>
        </p:txBody>
      </p:sp>
      <p:sp>
        <p:nvSpPr>
          <p:cNvPr id="84" name="object 84"/>
          <p:cNvSpPr/>
          <p:nvPr/>
        </p:nvSpPr>
        <p:spPr>
          <a:xfrm>
            <a:off x="2895600" y="8583936"/>
            <a:ext cx="2347595" cy="0"/>
          </a:xfrm>
          <a:custGeom>
            <a:avLst/>
            <a:gdLst/>
            <a:ahLst/>
            <a:cxnLst/>
            <a:rect l="l" t="t" r="r" b="b"/>
            <a:pathLst>
              <a:path w="2347595" h="0">
                <a:moveTo>
                  <a:pt x="0" y="0"/>
                </a:moveTo>
                <a:lnTo>
                  <a:pt x="2346972" y="0"/>
                </a:lnTo>
              </a:path>
            </a:pathLst>
          </a:custGeom>
          <a:ln w="7607">
            <a:solidFill>
              <a:srgbClr val="000000"/>
            </a:solidFill>
          </a:ln>
        </p:spPr>
        <p:txBody>
          <a:bodyPr wrap="square" lIns="0" tIns="0" rIns="0" bIns="0" rtlCol="0"/>
          <a:lstStyle/>
          <a:p/>
        </p:txBody>
      </p:sp>
      <p:sp>
        <p:nvSpPr>
          <p:cNvPr id="85" name="object 85"/>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52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34158" y="4473999"/>
            <a:ext cx="1169035" cy="177800"/>
          </a:xfrm>
          <a:prstGeom prst="rect">
            <a:avLst/>
          </a:prstGeom>
        </p:spPr>
        <p:txBody>
          <a:bodyPr wrap="square" lIns="0" tIns="12065" rIns="0" bIns="0" rtlCol="0" vert="horz">
            <a:spAutoFit/>
          </a:bodyPr>
          <a:lstStyle/>
          <a:p>
            <a:pPr marL="12700">
              <a:lnSpc>
                <a:spcPct val="100000"/>
              </a:lnSpc>
              <a:spcBef>
                <a:spcPts val="95"/>
              </a:spcBef>
            </a:pPr>
            <a:r>
              <a:rPr dirty="0" sz="1000" spc="-10">
                <a:solidFill>
                  <a:srgbClr val="FFFFFF"/>
                </a:solidFill>
                <a:latin typeface="Arial"/>
                <a:cs typeface="Arial"/>
              </a:rPr>
              <a:t>Participant</a:t>
            </a:r>
            <a:r>
              <a:rPr dirty="0" sz="1000" spc="-5">
                <a:solidFill>
                  <a:srgbClr val="FFFFFF"/>
                </a:solidFill>
                <a:latin typeface="Arial"/>
                <a:cs typeface="Arial"/>
              </a:rPr>
              <a:t> </a:t>
            </a:r>
            <a:r>
              <a:rPr dirty="0" sz="1000" spc="-10">
                <a:solidFill>
                  <a:srgbClr val="FFFFFF"/>
                </a:solidFill>
                <a:latin typeface="Arial"/>
                <a:cs typeface="Arial"/>
              </a:rPr>
              <a:t>Materials</a:t>
            </a:r>
            <a:endParaRPr sz="1000">
              <a:latin typeface="Arial"/>
              <a:cs typeface="Arial"/>
            </a:endParaRPr>
          </a:p>
        </p:txBody>
      </p:sp>
      <p:sp>
        <p:nvSpPr>
          <p:cNvPr id="5" name="object 5"/>
          <p:cNvSpPr txBox="1"/>
          <p:nvPr/>
        </p:nvSpPr>
        <p:spPr>
          <a:xfrm>
            <a:off x="2855988" y="4473999"/>
            <a:ext cx="3514090" cy="177800"/>
          </a:xfrm>
          <a:prstGeom prst="rect">
            <a:avLst/>
          </a:prstGeom>
        </p:spPr>
        <p:txBody>
          <a:bodyPr wrap="square" lIns="0" tIns="12065" rIns="0" bIns="0" rtlCol="0" vert="horz">
            <a:spAutoFit/>
          </a:bodyPr>
          <a:lstStyle/>
          <a:p>
            <a:pPr marL="12700">
              <a:lnSpc>
                <a:spcPct val="100000"/>
              </a:lnSpc>
              <a:spcBef>
                <a:spcPts val="95"/>
              </a:spcBef>
            </a:pPr>
            <a:r>
              <a:rPr dirty="0" sz="1000" spc="-5">
                <a:solidFill>
                  <a:srgbClr val="FFFFFF"/>
                </a:solidFill>
                <a:latin typeface="Arial"/>
                <a:cs typeface="Arial"/>
              </a:rPr>
              <a:t>https://ftp.wsdot.wa.gov/incoming/PSCBridgeDesignWorkshop</a:t>
            </a:r>
            <a:endParaRPr sz="1000">
              <a:latin typeface="Arial"/>
              <a:cs typeface="Arial"/>
            </a:endParaRPr>
          </a:p>
        </p:txBody>
      </p:sp>
      <p:sp>
        <p:nvSpPr>
          <p:cNvPr id="6" name="object 6"/>
          <p:cNvSpPr txBox="1">
            <a:spLocks noGrp="1"/>
          </p:cNvSpPr>
          <p:nvPr>
            <p:ph type="title"/>
          </p:nvPr>
        </p:nvSpPr>
        <p:spPr>
          <a:xfrm>
            <a:off x="1003766" y="1153205"/>
            <a:ext cx="3365500" cy="417195"/>
          </a:xfrm>
          <a:prstGeom prst="rect"/>
        </p:spPr>
        <p:txBody>
          <a:bodyPr wrap="square" lIns="0" tIns="14604" rIns="0" bIns="0" rtlCol="0" vert="horz">
            <a:spAutoFit/>
          </a:bodyPr>
          <a:lstStyle/>
          <a:p>
            <a:pPr marL="12700">
              <a:lnSpc>
                <a:spcPct val="100000"/>
              </a:lnSpc>
              <a:spcBef>
                <a:spcPts val="114"/>
              </a:spcBef>
            </a:pPr>
            <a:r>
              <a:rPr dirty="0" sz="2550" spc="5" b="0">
                <a:solidFill>
                  <a:srgbClr val="1C7C5B"/>
                </a:solidFill>
                <a:latin typeface="Arial Black"/>
                <a:cs typeface="Arial Black"/>
              </a:rPr>
              <a:t>Section</a:t>
            </a:r>
            <a:r>
              <a:rPr dirty="0" sz="2550" spc="-50" b="0">
                <a:solidFill>
                  <a:srgbClr val="1C7C5B"/>
                </a:solidFill>
                <a:latin typeface="Arial Black"/>
                <a:cs typeface="Arial Black"/>
              </a:rPr>
              <a:t> </a:t>
            </a:r>
            <a:r>
              <a:rPr dirty="0" sz="2550" spc="25" b="0">
                <a:solidFill>
                  <a:srgbClr val="1C7C5B"/>
                </a:solidFill>
                <a:latin typeface="Arial Black"/>
                <a:cs typeface="Arial Black"/>
              </a:rPr>
              <a:t>Properties</a:t>
            </a:r>
            <a:endParaRPr sz="2550">
              <a:latin typeface="Arial Black"/>
              <a:cs typeface="Arial Black"/>
            </a:endParaRPr>
          </a:p>
        </p:txBody>
      </p:sp>
      <p:sp>
        <p:nvSpPr>
          <p:cNvPr id="7" name="object 7"/>
          <p:cNvSpPr txBox="1"/>
          <p:nvPr/>
        </p:nvSpPr>
        <p:spPr>
          <a:xfrm>
            <a:off x="6950462" y="4498371"/>
            <a:ext cx="145415" cy="155575"/>
          </a:xfrm>
          <a:prstGeom prst="rect">
            <a:avLst/>
          </a:prstGeom>
        </p:spPr>
        <p:txBody>
          <a:bodyPr wrap="square" lIns="0" tIns="12700" rIns="0" bIns="0" rtlCol="0" vert="horz">
            <a:spAutoFit/>
          </a:bodyPr>
          <a:lstStyle/>
          <a:p>
            <a:pPr marL="12700">
              <a:lnSpc>
                <a:spcPct val="100000"/>
              </a:lnSpc>
              <a:spcBef>
                <a:spcPts val="100"/>
              </a:spcBef>
            </a:pPr>
            <a:r>
              <a:rPr dirty="0" sz="850" spc="-10">
                <a:solidFill>
                  <a:srgbClr val="FFFFFF"/>
                </a:solidFill>
                <a:latin typeface="Arial"/>
                <a:cs typeface="Arial"/>
              </a:rPr>
              <a:t>2</a:t>
            </a:r>
            <a:r>
              <a:rPr dirty="0" sz="850">
                <a:solidFill>
                  <a:srgbClr val="FFFFFF"/>
                </a:solidFill>
                <a:latin typeface="Arial"/>
                <a:cs typeface="Arial"/>
              </a:rPr>
              <a:t>9</a:t>
            </a:r>
            <a:endParaRPr sz="850">
              <a:latin typeface="Arial"/>
              <a:cs typeface="Arial"/>
            </a:endParaRPr>
          </a:p>
        </p:txBody>
      </p:sp>
      <p:graphicFrame>
        <p:nvGraphicFramePr>
          <p:cNvPr id="8" name="object 8"/>
          <p:cNvGraphicFramePr>
            <a:graphicFrameLocks noGrp="1"/>
          </p:cNvGraphicFramePr>
          <p:nvPr/>
        </p:nvGraphicFramePr>
        <p:xfrm>
          <a:off x="978408" y="1848611"/>
          <a:ext cx="2159635" cy="2162810"/>
        </p:xfrm>
        <a:graphic>
          <a:graphicData uri="http://schemas.openxmlformats.org/drawingml/2006/table">
            <a:tbl>
              <a:tblPr firstRow="1" bandRow="1">
                <a:tableStyleId>{2D5ABB26-0587-4C30-8999-92F81FD0307C}</a:tableStyleId>
              </a:tblPr>
              <a:tblGrid>
                <a:gridCol w="589915"/>
                <a:gridCol w="647700"/>
                <a:gridCol w="908049"/>
              </a:tblGrid>
              <a:tr h="146303">
                <a:tc>
                  <a:txBody>
                    <a:bodyPr/>
                    <a:lstStyle/>
                    <a:p>
                      <a:pPr>
                        <a:lnSpc>
                          <a:spcPct val="100000"/>
                        </a:lnSpc>
                      </a:pPr>
                      <a:endParaRPr sz="800">
                        <a:latin typeface="Times New Roman"/>
                        <a:cs typeface="Times New Roman"/>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algn="ctr">
                        <a:lnSpc>
                          <a:spcPts val="825"/>
                        </a:lnSpc>
                      </a:pPr>
                      <a:r>
                        <a:rPr dirty="0" sz="700" b="1">
                          <a:solidFill>
                            <a:srgbClr val="FFFFFF"/>
                          </a:solidFill>
                          <a:latin typeface="Arial"/>
                          <a:cs typeface="Arial"/>
                        </a:rPr>
                        <a:t>Girder</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algn="ctr">
                        <a:lnSpc>
                          <a:spcPts val="825"/>
                        </a:lnSpc>
                      </a:pPr>
                      <a:r>
                        <a:rPr dirty="0" sz="700" b="1">
                          <a:solidFill>
                            <a:srgbClr val="FFFFFF"/>
                          </a:solidFill>
                          <a:latin typeface="Arial"/>
                          <a:cs typeface="Arial"/>
                        </a:rPr>
                        <a:t>Composite Girder</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r>
              <a:tr h="163067">
                <a:tc>
                  <a:txBody>
                    <a:bodyPr/>
                    <a:lstStyle/>
                    <a:p>
                      <a:pPr algn="ctr">
                        <a:lnSpc>
                          <a:spcPts val="825"/>
                        </a:lnSpc>
                      </a:pPr>
                      <a:r>
                        <a:rPr dirty="0" sz="700" spc="-5" b="1">
                          <a:solidFill>
                            <a:srgbClr val="FFFFFF"/>
                          </a:solidFill>
                          <a:latin typeface="Arial"/>
                          <a:cs typeface="Arial"/>
                        </a:rPr>
                        <a:t>Area,</a:t>
                      </a:r>
                      <a:r>
                        <a:rPr dirty="0" sz="700" b="1">
                          <a:solidFill>
                            <a:srgbClr val="FFFFFF"/>
                          </a:solidFill>
                          <a:latin typeface="Arial"/>
                          <a:cs typeface="Arial"/>
                        </a:rPr>
                        <a:t> </a:t>
                      </a:r>
                      <a:r>
                        <a:rPr dirty="0" sz="700" spc="5">
                          <a:solidFill>
                            <a:srgbClr val="FFFFFF"/>
                          </a:solidFill>
                          <a:latin typeface="Cambria"/>
                          <a:cs typeface="Cambria"/>
                        </a:rPr>
                        <a:t>𝐀</a:t>
                      </a:r>
                      <a:endParaRPr sz="700">
                        <a:latin typeface="Cambria"/>
                        <a:cs typeface="Cambria"/>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4F80BC"/>
                    </a:solidFill>
                  </a:tcPr>
                </a:tc>
                <a:tc>
                  <a:txBody>
                    <a:bodyPr/>
                    <a:lstStyle/>
                    <a:p>
                      <a:pPr algn="r" marR="107950">
                        <a:lnSpc>
                          <a:spcPts val="130"/>
                        </a:lnSpc>
                      </a:pPr>
                      <a:r>
                        <a:rPr dirty="0" sz="350">
                          <a:latin typeface="Cambria"/>
                          <a:cs typeface="Cambria"/>
                        </a:rPr>
                        <a:t>2</a:t>
                      </a:r>
                      <a:endParaRPr sz="350">
                        <a:latin typeface="Cambria"/>
                        <a:cs typeface="Cambria"/>
                      </a:endParaRPr>
                    </a:p>
                    <a:p>
                      <a:pPr marL="92710">
                        <a:lnSpc>
                          <a:spcPts val="695"/>
                        </a:lnSpc>
                      </a:pPr>
                      <a:r>
                        <a:rPr dirty="0" sz="700">
                          <a:latin typeface="Cambria"/>
                          <a:cs typeface="Cambria"/>
                        </a:rPr>
                        <a:t>923.531</a:t>
                      </a:r>
                      <a:r>
                        <a:rPr dirty="0" sz="700" spc="-5">
                          <a:latin typeface="Cambria"/>
                          <a:cs typeface="Cambria"/>
                        </a:rPr>
                        <a:t> in</a:t>
                      </a:r>
                      <a:endParaRPr sz="700">
                        <a:latin typeface="Cambria"/>
                        <a:cs typeface="Cambria"/>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algn="r" marR="214629">
                        <a:lnSpc>
                          <a:spcPts val="130"/>
                        </a:lnSpc>
                      </a:pPr>
                      <a:r>
                        <a:rPr dirty="0" sz="350">
                          <a:latin typeface="Cambria"/>
                          <a:cs typeface="Cambria"/>
                        </a:rPr>
                        <a:t>2</a:t>
                      </a:r>
                      <a:endParaRPr sz="350">
                        <a:latin typeface="Cambria"/>
                        <a:cs typeface="Cambria"/>
                      </a:endParaRPr>
                    </a:p>
                    <a:p>
                      <a:pPr marL="198120">
                        <a:lnSpc>
                          <a:spcPts val="695"/>
                        </a:lnSpc>
                      </a:pPr>
                      <a:r>
                        <a:rPr dirty="0" sz="700">
                          <a:latin typeface="Cambria"/>
                          <a:cs typeface="Cambria"/>
                        </a:rPr>
                        <a:t>1349.614</a:t>
                      </a:r>
                      <a:r>
                        <a:rPr dirty="0" sz="700" spc="-15">
                          <a:latin typeface="Cambria"/>
                          <a:cs typeface="Cambria"/>
                        </a:rPr>
                        <a:t> </a:t>
                      </a:r>
                      <a:r>
                        <a:rPr dirty="0" sz="700" spc="-5">
                          <a:latin typeface="Cambria"/>
                          <a:cs typeface="Cambria"/>
                        </a:rPr>
                        <a:t>in</a:t>
                      </a:r>
                      <a:endParaRPr sz="700">
                        <a:latin typeface="Cambria"/>
                        <a:cs typeface="Cambria"/>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r>
              <a:tr h="163068">
                <a:tc>
                  <a:txBody>
                    <a:bodyPr/>
                    <a:lstStyle/>
                    <a:p>
                      <a:pPr algn="ctr" marR="20320">
                        <a:lnSpc>
                          <a:spcPts val="825"/>
                        </a:lnSpc>
                      </a:pPr>
                      <a:r>
                        <a:rPr dirty="0" sz="700" spc="5">
                          <a:solidFill>
                            <a:srgbClr val="FFFFFF"/>
                          </a:solidFill>
                          <a:latin typeface="Cambria"/>
                          <a:cs typeface="Cambria"/>
                        </a:rPr>
                        <a:t>𝐈</a:t>
                      </a:r>
                      <a:r>
                        <a:rPr dirty="0" baseline="-16666" sz="750" spc="7">
                          <a:solidFill>
                            <a:srgbClr val="FFFFFF"/>
                          </a:solidFill>
                          <a:latin typeface="Cambria"/>
                          <a:cs typeface="Cambria"/>
                        </a:rPr>
                        <a:t>𝐱</a:t>
                      </a:r>
                      <a:endParaRPr baseline="-16666" sz="75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r" marR="83820">
                        <a:lnSpc>
                          <a:spcPts val="130"/>
                        </a:lnSpc>
                      </a:pPr>
                      <a:r>
                        <a:rPr dirty="0" sz="350">
                          <a:latin typeface="Cambria"/>
                          <a:cs typeface="Cambria"/>
                        </a:rPr>
                        <a:t>4</a:t>
                      </a:r>
                      <a:endParaRPr sz="350">
                        <a:latin typeface="Cambria"/>
                        <a:cs typeface="Cambria"/>
                      </a:endParaRPr>
                    </a:p>
                    <a:p>
                      <a:pPr marL="66675">
                        <a:lnSpc>
                          <a:spcPts val="695"/>
                        </a:lnSpc>
                      </a:pPr>
                      <a:r>
                        <a:rPr dirty="0" sz="700">
                          <a:latin typeface="Cambria"/>
                          <a:cs typeface="Cambria"/>
                        </a:rPr>
                        <a:t>734356.0</a:t>
                      </a:r>
                      <a:r>
                        <a:rPr dirty="0" sz="700" spc="-20">
                          <a:latin typeface="Cambria"/>
                          <a:cs typeface="Cambria"/>
                        </a:rPr>
                        <a:t> </a:t>
                      </a:r>
                      <a:r>
                        <a:rPr dirty="0" sz="700" spc="-5">
                          <a:latin typeface="Cambria"/>
                          <a:cs typeface="Cambria"/>
                        </a:rPr>
                        <a:t>in</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r" marR="200660">
                        <a:lnSpc>
                          <a:spcPts val="130"/>
                        </a:lnSpc>
                      </a:pPr>
                      <a:r>
                        <a:rPr dirty="0" sz="350">
                          <a:latin typeface="Cambria"/>
                          <a:cs typeface="Cambria"/>
                        </a:rPr>
                        <a:t>4</a:t>
                      </a:r>
                      <a:endParaRPr sz="350">
                        <a:latin typeface="Cambria"/>
                        <a:cs typeface="Cambria"/>
                      </a:endParaRPr>
                    </a:p>
                    <a:p>
                      <a:pPr marL="182880">
                        <a:lnSpc>
                          <a:spcPts val="695"/>
                        </a:lnSpc>
                      </a:pPr>
                      <a:r>
                        <a:rPr dirty="0" sz="700">
                          <a:latin typeface="Cambria"/>
                          <a:cs typeface="Cambria"/>
                        </a:rPr>
                        <a:t>1246570.6in</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r h="172211">
                <a:tc>
                  <a:txBody>
                    <a:bodyPr/>
                    <a:lstStyle/>
                    <a:p>
                      <a:pPr algn="ctr" marR="19050">
                        <a:lnSpc>
                          <a:spcPts val="825"/>
                        </a:lnSpc>
                      </a:pPr>
                      <a:r>
                        <a:rPr dirty="0" sz="700" spc="5">
                          <a:solidFill>
                            <a:srgbClr val="FFFFFF"/>
                          </a:solidFill>
                          <a:latin typeface="Cambria"/>
                          <a:cs typeface="Cambria"/>
                        </a:rPr>
                        <a:t>𝐈</a:t>
                      </a:r>
                      <a:r>
                        <a:rPr dirty="0" baseline="-16666" sz="750" spc="7">
                          <a:solidFill>
                            <a:srgbClr val="FFFFFF"/>
                          </a:solidFill>
                          <a:latin typeface="Cambria"/>
                          <a:cs typeface="Cambria"/>
                        </a:rPr>
                        <a:t>𝐲</a:t>
                      </a:r>
                      <a:endParaRPr baseline="-16666" sz="75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r" marR="107950">
                        <a:lnSpc>
                          <a:spcPts val="130"/>
                        </a:lnSpc>
                      </a:pPr>
                      <a:r>
                        <a:rPr dirty="0" sz="350">
                          <a:latin typeface="Cambria"/>
                          <a:cs typeface="Cambria"/>
                        </a:rPr>
                        <a:t>4</a:t>
                      </a:r>
                      <a:endParaRPr sz="350">
                        <a:latin typeface="Cambria"/>
                        <a:cs typeface="Cambria"/>
                      </a:endParaRPr>
                    </a:p>
                    <a:p>
                      <a:pPr marL="92710">
                        <a:lnSpc>
                          <a:spcPts val="695"/>
                        </a:lnSpc>
                      </a:pPr>
                      <a:r>
                        <a:rPr dirty="0" sz="700">
                          <a:latin typeface="Cambria"/>
                          <a:cs typeface="Cambria"/>
                        </a:rPr>
                        <a:t>72018.4</a:t>
                      </a:r>
                      <a:r>
                        <a:rPr dirty="0" sz="700" spc="-5">
                          <a:latin typeface="Cambria"/>
                          <a:cs typeface="Cambria"/>
                        </a:rPr>
                        <a:t> in</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ctr">
                        <a:lnSpc>
                          <a:spcPts val="825"/>
                        </a:lnSpc>
                      </a:pPr>
                      <a:r>
                        <a:rPr dirty="0" sz="700">
                          <a:latin typeface="Arial"/>
                          <a:cs typeface="Arial"/>
                        </a:rPr>
                        <a:t>-</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r>
              <a:tr h="173736">
                <a:tc>
                  <a:txBody>
                    <a:bodyPr/>
                    <a:lstStyle/>
                    <a:p>
                      <a:pPr algn="ctr" marR="18415">
                        <a:lnSpc>
                          <a:spcPct val="100000"/>
                        </a:lnSpc>
                        <a:spcBef>
                          <a:spcPts val="140"/>
                        </a:spcBef>
                      </a:pPr>
                      <a:r>
                        <a:rPr dirty="0" baseline="11904" sz="1050" spc="-15">
                          <a:solidFill>
                            <a:srgbClr val="FFFFFF"/>
                          </a:solidFill>
                          <a:latin typeface="Cambria"/>
                          <a:cs typeface="Cambria"/>
                        </a:rPr>
                        <a:t>𝐘</a:t>
                      </a:r>
                      <a:r>
                        <a:rPr dirty="0" sz="500" spc="-10">
                          <a:solidFill>
                            <a:srgbClr val="FFFFFF"/>
                          </a:solidFill>
                          <a:latin typeface="Cambria"/>
                          <a:cs typeface="Cambria"/>
                        </a:rPr>
                        <a:t>𝐭𝐨𝐩</a:t>
                      </a:r>
                      <a:r>
                        <a:rPr dirty="0" sz="500" spc="5">
                          <a:solidFill>
                            <a:srgbClr val="FFFFFF"/>
                          </a:solidFill>
                          <a:latin typeface="Cambria"/>
                          <a:cs typeface="Cambria"/>
                        </a:rPr>
                        <a:t> 𝐠𝐢𝐫𝐝𝐞𝐫</a:t>
                      </a:r>
                      <a:endParaRPr sz="500">
                        <a:latin typeface="Cambria"/>
                        <a:cs typeface="Cambria"/>
                      </a:endParaRPr>
                    </a:p>
                  </a:txBody>
                  <a:tcPr marL="0" marR="0" marB="0" marT="1778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marL="132080">
                        <a:lnSpc>
                          <a:spcPts val="835"/>
                        </a:lnSpc>
                      </a:pPr>
                      <a:r>
                        <a:rPr dirty="0" sz="700">
                          <a:latin typeface="Cambria"/>
                          <a:cs typeface="Cambria"/>
                        </a:rPr>
                        <a:t>38.343</a:t>
                      </a:r>
                      <a:r>
                        <a:rPr dirty="0" sz="700" spc="-20">
                          <a:latin typeface="Cambria"/>
                          <a:cs typeface="Cambria"/>
                        </a:rPr>
                        <a:t> </a:t>
                      </a:r>
                      <a:r>
                        <a:rPr dirty="0" sz="700" spc="-5">
                          <a:latin typeface="Cambria"/>
                          <a:cs typeface="Cambria"/>
                        </a:rPr>
                        <a:t>in</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marL="261620">
                        <a:lnSpc>
                          <a:spcPts val="835"/>
                        </a:lnSpc>
                      </a:pPr>
                      <a:r>
                        <a:rPr dirty="0" sz="700">
                          <a:latin typeface="Cambria"/>
                          <a:cs typeface="Cambria"/>
                        </a:rPr>
                        <a:t>25.113</a:t>
                      </a:r>
                      <a:r>
                        <a:rPr dirty="0" sz="700" spc="-10">
                          <a:latin typeface="Cambria"/>
                          <a:cs typeface="Cambria"/>
                        </a:rPr>
                        <a:t> </a:t>
                      </a:r>
                      <a:r>
                        <a:rPr dirty="0" sz="700" spc="-5">
                          <a:latin typeface="Cambria"/>
                          <a:cs typeface="Cambria"/>
                        </a:rPr>
                        <a:t>in</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r h="173735">
                <a:tc>
                  <a:txBody>
                    <a:bodyPr/>
                    <a:lstStyle/>
                    <a:p>
                      <a:pPr algn="ctr" marR="17780">
                        <a:lnSpc>
                          <a:spcPct val="100000"/>
                        </a:lnSpc>
                        <a:spcBef>
                          <a:spcPts val="125"/>
                        </a:spcBef>
                      </a:pPr>
                      <a:r>
                        <a:rPr dirty="0" baseline="11904" sz="1050" spc="-15">
                          <a:solidFill>
                            <a:srgbClr val="FFFFFF"/>
                          </a:solidFill>
                          <a:latin typeface="Cambria"/>
                          <a:cs typeface="Cambria"/>
                        </a:rPr>
                        <a:t>𝐘</a:t>
                      </a:r>
                      <a:r>
                        <a:rPr dirty="0" sz="500" spc="-10">
                          <a:solidFill>
                            <a:srgbClr val="FFFFFF"/>
                          </a:solidFill>
                          <a:latin typeface="Cambria"/>
                          <a:cs typeface="Cambria"/>
                        </a:rPr>
                        <a:t>𝐭𝐨𝐩</a:t>
                      </a:r>
                      <a:r>
                        <a:rPr dirty="0" sz="500" spc="5">
                          <a:solidFill>
                            <a:srgbClr val="FFFFFF"/>
                          </a:solidFill>
                          <a:latin typeface="Cambria"/>
                          <a:cs typeface="Cambria"/>
                        </a:rPr>
                        <a:t> 𝐬𝐥𝐚𝐛</a:t>
                      </a:r>
                      <a:endParaRPr sz="500">
                        <a:latin typeface="Cambria"/>
                        <a:cs typeface="Cambria"/>
                      </a:endParaRPr>
                    </a:p>
                  </a:txBody>
                  <a:tcPr marL="0" marR="0" marB="0" marT="1587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ctr" marL="635">
                        <a:lnSpc>
                          <a:spcPts val="825"/>
                        </a:lnSpc>
                      </a:pPr>
                      <a:r>
                        <a:rPr dirty="0" sz="700">
                          <a:latin typeface="Arial"/>
                          <a:cs typeface="Arial"/>
                        </a:rPr>
                        <a:t>-</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marL="261620">
                        <a:lnSpc>
                          <a:spcPts val="825"/>
                        </a:lnSpc>
                      </a:pPr>
                      <a:r>
                        <a:rPr dirty="0" sz="700">
                          <a:latin typeface="Cambria"/>
                          <a:cs typeface="Cambria"/>
                        </a:rPr>
                        <a:t>32.116</a:t>
                      </a:r>
                      <a:r>
                        <a:rPr dirty="0" sz="700" spc="-15">
                          <a:latin typeface="Cambria"/>
                          <a:cs typeface="Cambria"/>
                        </a:rPr>
                        <a:t> </a:t>
                      </a:r>
                      <a:r>
                        <a:rPr dirty="0" sz="700" spc="-5">
                          <a:latin typeface="Cambria"/>
                          <a:cs typeface="Cambria"/>
                        </a:rPr>
                        <a:t>in</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r>
              <a:tr h="163067">
                <a:tc>
                  <a:txBody>
                    <a:bodyPr/>
                    <a:lstStyle/>
                    <a:p>
                      <a:pPr algn="ctr" marR="17780">
                        <a:lnSpc>
                          <a:spcPts val="825"/>
                        </a:lnSpc>
                      </a:pPr>
                      <a:r>
                        <a:rPr dirty="0" sz="700" spc="-25">
                          <a:solidFill>
                            <a:srgbClr val="FFFFFF"/>
                          </a:solidFill>
                          <a:latin typeface="Cambria"/>
                          <a:cs typeface="Cambria"/>
                        </a:rPr>
                        <a:t>𝐘</a:t>
                      </a:r>
                      <a:r>
                        <a:rPr dirty="0" baseline="-16666" sz="750" spc="-37">
                          <a:solidFill>
                            <a:srgbClr val="FFFFFF"/>
                          </a:solidFill>
                          <a:latin typeface="Cambria"/>
                          <a:cs typeface="Cambria"/>
                        </a:rPr>
                        <a:t>𝐛</a:t>
                      </a:r>
                      <a:endParaRPr baseline="-16666" sz="75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ctr" marR="12065">
                        <a:lnSpc>
                          <a:spcPts val="825"/>
                        </a:lnSpc>
                      </a:pPr>
                      <a:r>
                        <a:rPr dirty="0" sz="700">
                          <a:latin typeface="Cambria"/>
                          <a:cs typeface="Cambria"/>
                        </a:rPr>
                        <a:t>35.657</a:t>
                      </a:r>
                      <a:r>
                        <a:rPr dirty="0" sz="700" spc="-20">
                          <a:latin typeface="Cambria"/>
                          <a:cs typeface="Cambria"/>
                        </a:rPr>
                        <a:t> </a:t>
                      </a:r>
                      <a:r>
                        <a:rPr dirty="0" sz="700" spc="-5">
                          <a:latin typeface="Cambria"/>
                          <a:cs typeface="Cambria"/>
                        </a:rPr>
                        <a:t>in</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ctr" marR="13335">
                        <a:lnSpc>
                          <a:spcPts val="825"/>
                        </a:lnSpc>
                      </a:pPr>
                      <a:r>
                        <a:rPr dirty="0" sz="700">
                          <a:latin typeface="Cambria"/>
                          <a:cs typeface="Cambria"/>
                        </a:rPr>
                        <a:t>48.867</a:t>
                      </a:r>
                      <a:r>
                        <a:rPr dirty="0" sz="700" spc="-10">
                          <a:latin typeface="Cambria"/>
                          <a:cs typeface="Cambria"/>
                        </a:rPr>
                        <a:t> </a:t>
                      </a:r>
                      <a:r>
                        <a:rPr dirty="0" sz="700" spc="-5">
                          <a:latin typeface="Cambria"/>
                          <a:cs typeface="Cambria"/>
                        </a:rPr>
                        <a:t>in</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r h="172212">
                <a:tc>
                  <a:txBody>
                    <a:bodyPr/>
                    <a:lstStyle/>
                    <a:p>
                      <a:pPr algn="ctr" marR="18415">
                        <a:lnSpc>
                          <a:spcPct val="100000"/>
                        </a:lnSpc>
                        <a:spcBef>
                          <a:spcPts val="125"/>
                        </a:spcBef>
                      </a:pPr>
                      <a:r>
                        <a:rPr dirty="0" baseline="11904" sz="1050">
                          <a:solidFill>
                            <a:srgbClr val="FFFFFF"/>
                          </a:solidFill>
                          <a:latin typeface="Cambria"/>
                          <a:cs typeface="Cambria"/>
                        </a:rPr>
                        <a:t>𝐒</a:t>
                      </a:r>
                      <a:r>
                        <a:rPr dirty="0" sz="500">
                          <a:solidFill>
                            <a:srgbClr val="FFFFFF"/>
                          </a:solidFill>
                          <a:latin typeface="Cambria"/>
                          <a:cs typeface="Cambria"/>
                        </a:rPr>
                        <a:t>𝐭𝐨𝐩</a:t>
                      </a:r>
                      <a:r>
                        <a:rPr dirty="0" sz="500" spc="5">
                          <a:solidFill>
                            <a:srgbClr val="FFFFFF"/>
                          </a:solidFill>
                          <a:latin typeface="Cambria"/>
                          <a:cs typeface="Cambria"/>
                        </a:rPr>
                        <a:t> 𝐠𝐢𝐫𝐝𝐞𝐫</a:t>
                      </a:r>
                      <a:endParaRPr sz="500">
                        <a:latin typeface="Cambria"/>
                        <a:cs typeface="Cambria"/>
                      </a:endParaRPr>
                    </a:p>
                  </a:txBody>
                  <a:tcPr marL="0" marR="0" marB="0" marT="1587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r" marR="83820">
                        <a:lnSpc>
                          <a:spcPts val="130"/>
                        </a:lnSpc>
                      </a:pPr>
                      <a:r>
                        <a:rPr dirty="0" sz="350">
                          <a:latin typeface="Cambria"/>
                          <a:cs typeface="Cambria"/>
                        </a:rPr>
                        <a:t>3</a:t>
                      </a:r>
                      <a:endParaRPr sz="350">
                        <a:latin typeface="Cambria"/>
                        <a:cs typeface="Cambria"/>
                      </a:endParaRPr>
                    </a:p>
                    <a:p>
                      <a:pPr marL="86360">
                        <a:lnSpc>
                          <a:spcPts val="695"/>
                        </a:lnSpc>
                      </a:pPr>
                      <a:r>
                        <a:rPr dirty="0" sz="700">
                          <a:latin typeface="Arial"/>
                          <a:cs typeface="Arial"/>
                        </a:rPr>
                        <a:t>-</a:t>
                      </a:r>
                      <a:r>
                        <a:rPr dirty="0" sz="700">
                          <a:latin typeface="Cambria"/>
                          <a:cs typeface="Cambria"/>
                        </a:rPr>
                        <a:t>19152.5</a:t>
                      </a:r>
                      <a:r>
                        <a:rPr dirty="0" sz="700" spc="-10">
                          <a:latin typeface="Cambria"/>
                          <a:cs typeface="Cambria"/>
                        </a:rPr>
                        <a:t> </a:t>
                      </a:r>
                      <a:r>
                        <a:rPr dirty="0" sz="700" spc="-5">
                          <a:latin typeface="Cambria"/>
                          <a:cs typeface="Cambria"/>
                        </a:rPr>
                        <a:t>in</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r" marR="213360">
                        <a:lnSpc>
                          <a:spcPts val="130"/>
                        </a:lnSpc>
                      </a:pPr>
                      <a:r>
                        <a:rPr dirty="0" sz="350">
                          <a:latin typeface="Cambria"/>
                          <a:cs typeface="Cambria"/>
                        </a:rPr>
                        <a:t>3</a:t>
                      </a:r>
                      <a:endParaRPr sz="350">
                        <a:latin typeface="Cambria"/>
                        <a:cs typeface="Cambria"/>
                      </a:endParaRPr>
                    </a:p>
                    <a:p>
                      <a:pPr marL="217804">
                        <a:lnSpc>
                          <a:spcPts val="695"/>
                        </a:lnSpc>
                      </a:pPr>
                      <a:r>
                        <a:rPr dirty="0" sz="700">
                          <a:latin typeface="Arial"/>
                          <a:cs typeface="Arial"/>
                        </a:rPr>
                        <a:t>-</a:t>
                      </a:r>
                      <a:r>
                        <a:rPr dirty="0" sz="700">
                          <a:latin typeface="Cambria"/>
                          <a:cs typeface="Cambria"/>
                        </a:rPr>
                        <a:t>49599.7</a:t>
                      </a:r>
                      <a:r>
                        <a:rPr dirty="0" sz="700" spc="-5">
                          <a:latin typeface="Cambria"/>
                          <a:cs typeface="Cambria"/>
                        </a:rPr>
                        <a:t> in</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r>
              <a:tr h="173735">
                <a:tc>
                  <a:txBody>
                    <a:bodyPr/>
                    <a:lstStyle/>
                    <a:p>
                      <a:pPr algn="ctr" marR="17780">
                        <a:lnSpc>
                          <a:spcPct val="100000"/>
                        </a:lnSpc>
                        <a:spcBef>
                          <a:spcPts val="140"/>
                        </a:spcBef>
                      </a:pPr>
                      <a:r>
                        <a:rPr dirty="0" baseline="11904" sz="1050">
                          <a:solidFill>
                            <a:srgbClr val="FFFFFF"/>
                          </a:solidFill>
                          <a:latin typeface="Cambria"/>
                          <a:cs typeface="Cambria"/>
                        </a:rPr>
                        <a:t>𝐒</a:t>
                      </a:r>
                      <a:r>
                        <a:rPr dirty="0" sz="500">
                          <a:solidFill>
                            <a:srgbClr val="FFFFFF"/>
                          </a:solidFill>
                          <a:latin typeface="Cambria"/>
                          <a:cs typeface="Cambria"/>
                        </a:rPr>
                        <a:t>𝐭𝐨𝐩</a:t>
                      </a:r>
                      <a:r>
                        <a:rPr dirty="0" sz="500" spc="20">
                          <a:solidFill>
                            <a:srgbClr val="FFFFFF"/>
                          </a:solidFill>
                          <a:latin typeface="Cambria"/>
                          <a:cs typeface="Cambria"/>
                        </a:rPr>
                        <a:t> </a:t>
                      </a:r>
                      <a:r>
                        <a:rPr dirty="0" sz="500" spc="5">
                          <a:solidFill>
                            <a:srgbClr val="FFFFFF"/>
                          </a:solidFill>
                          <a:latin typeface="Cambria"/>
                          <a:cs typeface="Cambria"/>
                        </a:rPr>
                        <a:t>𝐬𝐥𝐚𝐛</a:t>
                      </a:r>
                      <a:endParaRPr sz="500">
                        <a:latin typeface="Cambria"/>
                        <a:cs typeface="Cambria"/>
                      </a:endParaRPr>
                    </a:p>
                  </a:txBody>
                  <a:tcPr marL="0" marR="0" marB="0" marT="1778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ctr" marL="635">
                        <a:lnSpc>
                          <a:spcPts val="835"/>
                        </a:lnSpc>
                      </a:pPr>
                      <a:r>
                        <a:rPr dirty="0" sz="700">
                          <a:latin typeface="Arial"/>
                          <a:cs typeface="Arial"/>
                        </a:rPr>
                        <a:t>-</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r" marR="213360">
                        <a:lnSpc>
                          <a:spcPts val="140"/>
                        </a:lnSpc>
                      </a:pPr>
                      <a:r>
                        <a:rPr dirty="0" sz="350">
                          <a:latin typeface="Cambria"/>
                          <a:cs typeface="Cambria"/>
                        </a:rPr>
                        <a:t>3</a:t>
                      </a:r>
                      <a:endParaRPr sz="350">
                        <a:latin typeface="Cambria"/>
                        <a:cs typeface="Cambria"/>
                      </a:endParaRPr>
                    </a:p>
                    <a:p>
                      <a:pPr marL="217804">
                        <a:lnSpc>
                          <a:spcPts val="695"/>
                        </a:lnSpc>
                      </a:pPr>
                      <a:r>
                        <a:rPr dirty="0" sz="700">
                          <a:latin typeface="Arial"/>
                          <a:cs typeface="Arial"/>
                        </a:rPr>
                        <a:t>-</a:t>
                      </a:r>
                      <a:r>
                        <a:rPr dirty="0" sz="700">
                          <a:latin typeface="Cambria"/>
                          <a:cs typeface="Cambria"/>
                        </a:rPr>
                        <a:t>53531.9</a:t>
                      </a:r>
                      <a:r>
                        <a:rPr dirty="0" sz="700" spc="-5">
                          <a:latin typeface="Cambria"/>
                          <a:cs typeface="Cambria"/>
                        </a:rPr>
                        <a:t> in</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r h="163067">
                <a:tc>
                  <a:txBody>
                    <a:bodyPr/>
                    <a:lstStyle/>
                    <a:p>
                      <a:pPr algn="ctr" marR="16510">
                        <a:lnSpc>
                          <a:spcPts val="825"/>
                        </a:lnSpc>
                      </a:pPr>
                      <a:r>
                        <a:rPr dirty="0" sz="700">
                          <a:solidFill>
                            <a:srgbClr val="FFFFFF"/>
                          </a:solidFill>
                          <a:latin typeface="Cambria"/>
                          <a:cs typeface="Cambria"/>
                        </a:rPr>
                        <a:t>𝐒</a:t>
                      </a:r>
                      <a:r>
                        <a:rPr dirty="0" baseline="-16666" sz="750">
                          <a:solidFill>
                            <a:srgbClr val="FFFFFF"/>
                          </a:solidFill>
                          <a:latin typeface="Cambria"/>
                          <a:cs typeface="Cambria"/>
                        </a:rPr>
                        <a:t>𝐛</a:t>
                      </a:r>
                      <a:endParaRPr baseline="-16666" sz="75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r" marR="107950">
                        <a:lnSpc>
                          <a:spcPts val="130"/>
                        </a:lnSpc>
                      </a:pPr>
                      <a:r>
                        <a:rPr dirty="0" sz="350">
                          <a:latin typeface="Cambria"/>
                          <a:cs typeface="Cambria"/>
                        </a:rPr>
                        <a:t>3</a:t>
                      </a:r>
                      <a:endParaRPr sz="350">
                        <a:latin typeface="Cambria"/>
                        <a:cs typeface="Cambria"/>
                      </a:endParaRPr>
                    </a:p>
                    <a:p>
                      <a:pPr marL="92710">
                        <a:lnSpc>
                          <a:spcPts val="695"/>
                        </a:lnSpc>
                      </a:pPr>
                      <a:r>
                        <a:rPr dirty="0" sz="700">
                          <a:latin typeface="Cambria"/>
                          <a:cs typeface="Cambria"/>
                        </a:rPr>
                        <a:t>20594.8</a:t>
                      </a:r>
                      <a:r>
                        <a:rPr dirty="0" sz="700" spc="-5">
                          <a:latin typeface="Cambria"/>
                          <a:cs typeface="Cambria"/>
                        </a:rPr>
                        <a:t> in</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r" marR="239395">
                        <a:lnSpc>
                          <a:spcPts val="130"/>
                        </a:lnSpc>
                      </a:pPr>
                      <a:r>
                        <a:rPr dirty="0" sz="350">
                          <a:latin typeface="Cambria"/>
                          <a:cs typeface="Cambria"/>
                        </a:rPr>
                        <a:t>3</a:t>
                      </a:r>
                      <a:endParaRPr sz="350">
                        <a:latin typeface="Cambria"/>
                        <a:cs typeface="Cambria"/>
                      </a:endParaRPr>
                    </a:p>
                    <a:p>
                      <a:pPr marL="222250">
                        <a:lnSpc>
                          <a:spcPts val="695"/>
                        </a:lnSpc>
                      </a:pPr>
                      <a:r>
                        <a:rPr dirty="0" sz="700">
                          <a:latin typeface="Cambria"/>
                          <a:cs typeface="Cambria"/>
                        </a:rPr>
                        <a:t>25509.3</a:t>
                      </a:r>
                      <a:r>
                        <a:rPr dirty="0" sz="700" spc="-5">
                          <a:latin typeface="Cambria"/>
                          <a:cs typeface="Cambria"/>
                        </a:rPr>
                        <a:t> in</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r>
              <a:tr h="163067">
                <a:tc>
                  <a:txBody>
                    <a:bodyPr/>
                    <a:lstStyle/>
                    <a:p>
                      <a:pPr algn="ctr" marR="17780">
                        <a:lnSpc>
                          <a:spcPct val="100000"/>
                        </a:lnSpc>
                        <a:spcBef>
                          <a:spcPts val="125"/>
                        </a:spcBef>
                      </a:pPr>
                      <a:r>
                        <a:rPr dirty="0" baseline="11904" sz="1050" spc="7">
                          <a:solidFill>
                            <a:srgbClr val="FFFFFF"/>
                          </a:solidFill>
                          <a:latin typeface="Cambria"/>
                          <a:cs typeface="Cambria"/>
                        </a:rPr>
                        <a:t>𝐐</a:t>
                      </a:r>
                      <a:r>
                        <a:rPr dirty="0" sz="500" spc="5">
                          <a:solidFill>
                            <a:srgbClr val="FFFFFF"/>
                          </a:solidFill>
                          <a:latin typeface="Cambria"/>
                          <a:cs typeface="Cambria"/>
                        </a:rPr>
                        <a:t>𝐬𝐥𝐚𝐛</a:t>
                      </a:r>
                      <a:endParaRPr sz="500">
                        <a:latin typeface="Cambria"/>
                        <a:cs typeface="Cambria"/>
                      </a:endParaRPr>
                    </a:p>
                  </a:txBody>
                  <a:tcPr marL="0" marR="0" marB="0" marT="1587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ctr" marL="635">
                        <a:lnSpc>
                          <a:spcPts val="825"/>
                        </a:lnSpc>
                      </a:pPr>
                      <a:r>
                        <a:rPr dirty="0" sz="700">
                          <a:latin typeface="Arial"/>
                          <a:cs typeface="Arial"/>
                        </a:rPr>
                        <a:t>-</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r" marR="239395">
                        <a:lnSpc>
                          <a:spcPts val="130"/>
                        </a:lnSpc>
                      </a:pPr>
                      <a:r>
                        <a:rPr dirty="0" sz="350">
                          <a:latin typeface="Cambria"/>
                          <a:cs typeface="Cambria"/>
                        </a:rPr>
                        <a:t>3</a:t>
                      </a:r>
                      <a:endParaRPr sz="350">
                        <a:latin typeface="Cambria"/>
                        <a:cs typeface="Cambria"/>
                      </a:endParaRPr>
                    </a:p>
                    <a:p>
                      <a:pPr marL="222250">
                        <a:lnSpc>
                          <a:spcPts val="695"/>
                        </a:lnSpc>
                      </a:pPr>
                      <a:r>
                        <a:rPr dirty="0" sz="700">
                          <a:latin typeface="Cambria"/>
                          <a:cs typeface="Cambria"/>
                        </a:rPr>
                        <a:t>12199.9</a:t>
                      </a:r>
                      <a:r>
                        <a:rPr dirty="0" sz="700" spc="-5">
                          <a:latin typeface="Cambria"/>
                          <a:cs typeface="Cambria"/>
                        </a:rPr>
                        <a:t> in</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r h="163067">
                <a:tc>
                  <a:txBody>
                    <a:bodyPr/>
                    <a:lstStyle/>
                    <a:p>
                      <a:pPr algn="ctr" marR="17780">
                        <a:lnSpc>
                          <a:spcPct val="100000"/>
                        </a:lnSpc>
                        <a:spcBef>
                          <a:spcPts val="125"/>
                        </a:spcBef>
                      </a:pPr>
                      <a:r>
                        <a:rPr dirty="0" baseline="11904" sz="1050" spc="-15">
                          <a:solidFill>
                            <a:srgbClr val="FFFFFF"/>
                          </a:solidFill>
                          <a:latin typeface="Cambria"/>
                          <a:cs typeface="Cambria"/>
                        </a:rPr>
                        <a:t>𝐖</a:t>
                      </a:r>
                      <a:r>
                        <a:rPr dirty="0" sz="500" spc="-10">
                          <a:solidFill>
                            <a:srgbClr val="FFFFFF"/>
                          </a:solidFill>
                          <a:latin typeface="Cambria"/>
                          <a:cs typeface="Cambria"/>
                        </a:rPr>
                        <a:t>𝐞𝐟𝐟</a:t>
                      </a:r>
                      <a:endParaRPr sz="500">
                        <a:latin typeface="Cambria"/>
                        <a:cs typeface="Cambria"/>
                      </a:endParaRPr>
                    </a:p>
                  </a:txBody>
                  <a:tcPr marL="0" marR="0" marB="0" marT="1587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ctr" marL="635">
                        <a:lnSpc>
                          <a:spcPts val="825"/>
                        </a:lnSpc>
                      </a:pPr>
                      <a:r>
                        <a:rPr dirty="0" sz="700">
                          <a:latin typeface="Arial"/>
                          <a:cs typeface="Arial"/>
                        </a:rPr>
                        <a:t>-</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ctr" marR="13970">
                        <a:lnSpc>
                          <a:spcPts val="825"/>
                        </a:lnSpc>
                      </a:pPr>
                      <a:r>
                        <a:rPr dirty="0" sz="700">
                          <a:latin typeface="Cambria"/>
                          <a:cs typeface="Cambria"/>
                        </a:rPr>
                        <a:t>83.992</a:t>
                      </a:r>
                      <a:r>
                        <a:rPr dirty="0" sz="700" spc="-15">
                          <a:latin typeface="Cambria"/>
                          <a:cs typeface="Cambria"/>
                        </a:rPr>
                        <a:t> </a:t>
                      </a:r>
                      <a:r>
                        <a:rPr dirty="0" sz="700" spc="-5">
                          <a:latin typeface="Cambria"/>
                          <a:cs typeface="Cambria"/>
                        </a:rPr>
                        <a:t>in</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r>
              <a:tr h="163068">
                <a:tc>
                  <a:txBody>
                    <a:bodyPr/>
                    <a:lstStyle/>
                    <a:p>
                      <a:pPr algn="ctr">
                        <a:lnSpc>
                          <a:spcPts val="825"/>
                        </a:lnSpc>
                      </a:pPr>
                      <a:r>
                        <a:rPr dirty="0" sz="700" b="1">
                          <a:solidFill>
                            <a:srgbClr val="FFFFFF"/>
                          </a:solidFill>
                          <a:latin typeface="Arial"/>
                          <a:cs typeface="Arial"/>
                        </a:rPr>
                        <a:t>Perimeter</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marL="107950">
                        <a:lnSpc>
                          <a:spcPts val="825"/>
                        </a:lnSpc>
                      </a:pPr>
                      <a:r>
                        <a:rPr dirty="0" sz="700">
                          <a:latin typeface="Cambria"/>
                          <a:cs typeface="Cambria"/>
                        </a:rPr>
                        <a:t>289.284</a:t>
                      </a:r>
                      <a:r>
                        <a:rPr dirty="0" sz="700" spc="-10">
                          <a:latin typeface="Cambria"/>
                          <a:cs typeface="Cambria"/>
                        </a:rPr>
                        <a:t> </a:t>
                      </a:r>
                      <a:r>
                        <a:rPr dirty="0" sz="700" spc="-5">
                          <a:latin typeface="Cambria"/>
                          <a:cs typeface="Cambria"/>
                        </a:rPr>
                        <a:t>in</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ctr">
                        <a:lnSpc>
                          <a:spcPts val="825"/>
                        </a:lnSpc>
                      </a:pPr>
                      <a:r>
                        <a:rPr dirty="0" sz="700">
                          <a:latin typeface="Arial"/>
                          <a:cs typeface="Arial"/>
                        </a:rPr>
                        <a:t>-</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bl>
          </a:graphicData>
        </a:graphic>
      </p:graphicFrame>
      <p:sp>
        <p:nvSpPr>
          <p:cNvPr id="9" name="object 9"/>
          <p:cNvSpPr txBox="1"/>
          <p:nvPr/>
        </p:nvSpPr>
        <p:spPr>
          <a:xfrm>
            <a:off x="3350769" y="1695688"/>
            <a:ext cx="3437254" cy="199390"/>
          </a:xfrm>
          <a:prstGeom prst="rect">
            <a:avLst/>
          </a:prstGeom>
        </p:spPr>
        <p:txBody>
          <a:bodyPr wrap="square" lIns="0" tIns="11430" rIns="0" bIns="0" rtlCol="0" vert="horz">
            <a:spAutoFit/>
          </a:bodyPr>
          <a:lstStyle/>
          <a:p>
            <a:pPr marL="12700">
              <a:lnSpc>
                <a:spcPct val="100000"/>
              </a:lnSpc>
              <a:spcBef>
                <a:spcPts val="90"/>
              </a:spcBef>
            </a:pPr>
            <a:r>
              <a:rPr dirty="0" sz="1150" spc="-25">
                <a:latin typeface="Arial"/>
                <a:cs typeface="Arial"/>
              </a:rPr>
              <a:t>WSDOT: </a:t>
            </a:r>
            <a:r>
              <a:rPr dirty="0" sz="1150" spc="-5">
                <a:latin typeface="Arial"/>
                <a:cs typeface="Arial"/>
              </a:rPr>
              <a:t>Deck </a:t>
            </a:r>
            <a:r>
              <a:rPr dirty="0" sz="1150" spc="-10">
                <a:latin typeface="Arial"/>
                <a:cs typeface="Arial"/>
              </a:rPr>
              <a:t>is directly on top </a:t>
            </a:r>
            <a:r>
              <a:rPr dirty="0" sz="1150" spc="-5">
                <a:latin typeface="Arial"/>
                <a:cs typeface="Arial"/>
              </a:rPr>
              <a:t>of </a:t>
            </a:r>
            <a:r>
              <a:rPr dirty="0" sz="1150" spc="-10">
                <a:latin typeface="Arial"/>
                <a:cs typeface="Arial"/>
              </a:rPr>
              <a:t>girder </a:t>
            </a:r>
            <a:r>
              <a:rPr dirty="0" sz="1150" spc="-5">
                <a:latin typeface="Arial"/>
                <a:cs typeface="Arial"/>
              </a:rPr>
              <a:t>(no</a:t>
            </a:r>
            <a:r>
              <a:rPr dirty="0" sz="1150" spc="25">
                <a:latin typeface="Arial"/>
                <a:cs typeface="Arial"/>
              </a:rPr>
              <a:t> </a:t>
            </a:r>
            <a:r>
              <a:rPr dirty="0" sz="1150" spc="-10">
                <a:latin typeface="Arial"/>
                <a:cs typeface="Arial"/>
              </a:rPr>
              <a:t>haunch)</a:t>
            </a:r>
            <a:endParaRPr sz="1150">
              <a:latin typeface="Arial"/>
              <a:cs typeface="Arial"/>
            </a:endParaRPr>
          </a:p>
        </p:txBody>
      </p:sp>
      <p:sp>
        <p:nvSpPr>
          <p:cNvPr id="10" name="object 10"/>
          <p:cNvSpPr txBox="1"/>
          <p:nvPr/>
        </p:nvSpPr>
        <p:spPr>
          <a:xfrm>
            <a:off x="4002999" y="1857244"/>
            <a:ext cx="63500" cy="151765"/>
          </a:xfrm>
          <a:prstGeom prst="rect">
            <a:avLst/>
          </a:prstGeom>
        </p:spPr>
        <p:txBody>
          <a:bodyPr wrap="square" lIns="0" tIns="15875" rIns="0" bIns="0" rtlCol="0" vert="horz">
            <a:spAutoFit/>
          </a:bodyPr>
          <a:lstStyle/>
          <a:p>
            <a:pPr marL="12700">
              <a:lnSpc>
                <a:spcPct val="100000"/>
              </a:lnSpc>
              <a:spcBef>
                <a:spcPts val="125"/>
              </a:spcBef>
            </a:pPr>
            <a:r>
              <a:rPr dirty="0" sz="800" spc="130">
                <a:latin typeface="Cambria"/>
                <a:cs typeface="Cambria"/>
              </a:rPr>
              <a:t>,</a:t>
            </a:r>
            <a:endParaRPr sz="800">
              <a:latin typeface="Cambria"/>
              <a:cs typeface="Cambria"/>
            </a:endParaRPr>
          </a:p>
        </p:txBody>
      </p:sp>
      <p:sp>
        <p:nvSpPr>
          <p:cNvPr id="11" name="object 11"/>
          <p:cNvSpPr txBox="1"/>
          <p:nvPr/>
        </p:nvSpPr>
        <p:spPr>
          <a:xfrm>
            <a:off x="3325369" y="1870946"/>
            <a:ext cx="1376680" cy="199390"/>
          </a:xfrm>
          <a:prstGeom prst="rect">
            <a:avLst/>
          </a:prstGeom>
        </p:spPr>
        <p:txBody>
          <a:bodyPr wrap="square" lIns="0" tIns="11430" rIns="0" bIns="0" rtlCol="0" vert="horz">
            <a:spAutoFit/>
          </a:bodyPr>
          <a:lstStyle/>
          <a:p>
            <a:pPr marL="38100">
              <a:lnSpc>
                <a:spcPct val="100000"/>
              </a:lnSpc>
              <a:spcBef>
                <a:spcPts val="90"/>
              </a:spcBef>
            </a:pPr>
            <a:r>
              <a:rPr dirty="0" sz="1150" spc="-10">
                <a:latin typeface="Arial"/>
                <a:cs typeface="Arial"/>
              </a:rPr>
              <a:t>Assume </a:t>
            </a:r>
            <a:r>
              <a:rPr dirty="0" sz="1150" spc="-110">
                <a:latin typeface="Cambria"/>
                <a:cs typeface="Cambria"/>
              </a:rPr>
              <a:t>𝑓</a:t>
            </a:r>
            <a:r>
              <a:rPr dirty="0" baseline="-17361" sz="1200" spc="-165">
                <a:latin typeface="Cambria"/>
                <a:cs typeface="Cambria"/>
              </a:rPr>
              <a:t>e </a:t>
            </a:r>
            <a:r>
              <a:rPr dirty="0" sz="1150" spc="210">
                <a:latin typeface="Cambria"/>
                <a:cs typeface="Cambria"/>
              </a:rPr>
              <a:t>= </a:t>
            </a:r>
            <a:r>
              <a:rPr dirty="0" sz="1150" spc="-10">
                <a:latin typeface="Cambria"/>
                <a:cs typeface="Cambria"/>
              </a:rPr>
              <a:t>8.7</a:t>
            </a:r>
            <a:r>
              <a:rPr dirty="0" sz="1150" spc="-175">
                <a:latin typeface="Cambria"/>
                <a:cs typeface="Cambria"/>
              </a:rPr>
              <a:t> </a:t>
            </a:r>
            <a:r>
              <a:rPr dirty="0" sz="1150" spc="-10">
                <a:latin typeface="Cambria"/>
                <a:cs typeface="Cambria"/>
              </a:rPr>
              <a:t>𝑘𝑠𝑖</a:t>
            </a:r>
            <a:endParaRPr sz="1150">
              <a:latin typeface="Cambria"/>
              <a:cs typeface="Cambria"/>
            </a:endParaRPr>
          </a:p>
        </p:txBody>
      </p:sp>
      <p:sp>
        <p:nvSpPr>
          <p:cNvPr id="12" name="object 12"/>
          <p:cNvSpPr/>
          <p:nvPr/>
        </p:nvSpPr>
        <p:spPr>
          <a:xfrm>
            <a:off x="4634483" y="2093975"/>
            <a:ext cx="283845" cy="134620"/>
          </a:xfrm>
          <a:custGeom>
            <a:avLst/>
            <a:gdLst/>
            <a:ahLst/>
            <a:cxnLst/>
            <a:rect l="l" t="t" r="r" b="b"/>
            <a:pathLst>
              <a:path w="283845" h="134619">
                <a:moveTo>
                  <a:pt x="240792" y="134112"/>
                </a:moveTo>
                <a:lnTo>
                  <a:pt x="239268" y="128016"/>
                </a:lnTo>
                <a:lnTo>
                  <a:pt x="246935" y="124896"/>
                </a:lnTo>
                <a:lnTo>
                  <a:pt x="253746" y="120205"/>
                </a:lnTo>
                <a:lnTo>
                  <a:pt x="270938" y="77533"/>
                </a:lnTo>
                <a:lnTo>
                  <a:pt x="271272" y="65532"/>
                </a:lnTo>
                <a:lnTo>
                  <a:pt x="270938" y="54411"/>
                </a:lnTo>
                <a:lnTo>
                  <a:pt x="253746" y="12954"/>
                </a:lnTo>
                <a:lnTo>
                  <a:pt x="239268" y="4572"/>
                </a:lnTo>
                <a:lnTo>
                  <a:pt x="240792" y="0"/>
                </a:lnTo>
                <a:lnTo>
                  <a:pt x="272796" y="22860"/>
                </a:lnTo>
                <a:lnTo>
                  <a:pt x="283464" y="67056"/>
                </a:lnTo>
                <a:lnTo>
                  <a:pt x="282868" y="79319"/>
                </a:lnTo>
                <a:lnTo>
                  <a:pt x="266509" y="118895"/>
                </a:lnTo>
                <a:lnTo>
                  <a:pt x="250507" y="130754"/>
                </a:lnTo>
                <a:lnTo>
                  <a:pt x="240792" y="134112"/>
                </a:lnTo>
                <a:close/>
              </a:path>
              <a:path w="283845" h="134619">
                <a:moveTo>
                  <a:pt x="42672" y="134112"/>
                </a:moveTo>
                <a:lnTo>
                  <a:pt x="10668" y="111252"/>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13" name="object 13"/>
          <p:cNvSpPr/>
          <p:nvPr/>
        </p:nvSpPr>
        <p:spPr>
          <a:xfrm>
            <a:off x="4943855" y="2093975"/>
            <a:ext cx="447040" cy="134620"/>
          </a:xfrm>
          <a:custGeom>
            <a:avLst/>
            <a:gdLst/>
            <a:ahLst/>
            <a:cxnLst/>
            <a:rect l="l" t="t" r="r" b="b"/>
            <a:pathLst>
              <a:path w="447039" h="134619">
                <a:moveTo>
                  <a:pt x="403860" y="134112"/>
                </a:moveTo>
                <a:lnTo>
                  <a:pt x="402336" y="128016"/>
                </a:lnTo>
                <a:lnTo>
                  <a:pt x="410003" y="124896"/>
                </a:lnTo>
                <a:lnTo>
                  <a:pt x="416814" y="120205"/>
                </a:lnTo>
                <a:lnTo>
                  <a:pt x="434006" y="77533"/>
                </a:lnTo>
                <a:lnTo>
                  <a:pt x="434340" y="65532"/>
                </a:lnTo>
                <a:lnTo>
                  <a:pt x="434006" y="54411"/>
                </a:lnTo>
                <a:lnTo>
                  <a:pt x="416814" y="12954"/>
                </a:lnTo>
                <a:lnTo>
                  <a:pt x="402336" y="4572"/>
                </a:lnTo>
                <a:lnTo>
                  <a:pt x="403860" y="0"/>
                </a:lnTo>
                <a:lnTo>
                  <a:pt x="435864" y="22860"/>
                </a:lnTo>
                <a:lnTo>
                  <a:pt x="446532" y="67056"/>
                </a:lnTo>
                <a:lnTo>
                  <a:pt x="445936" y="79319"/>
                </a:lnTo>
                <a:lnTo>
                  <a:pt x="429577" y="118895"/>
                </a:lnTo>
                <a:lnTo>
                  <a:pt x="413575" y="130754"/>
                </a:lnTo>
                <a:lnTo>
                  <a:pt x="403860" y="134112"/>
                </a:lnTo>
                <a:close/>
              </a:path>
              <a:path w="447039" h="134619">
                <a:moveTo>
                  <a:pt x="42672" y="134112"/>
                </a:moveTo>
                <a:lnTo>
                  <a:pt x="10668" y="111252"/>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14" name="object 14"/>
          <p:cNvSpPr/>
          <p:nvPr/>
        </p:nvSpPr>
        <p:spPr>
          <a:xfrm>
            <a:off x="5483352" y="2093975"/>
            <a:ext cx="283845" cy="134620"/>
          </a:xfrm>
          <a:custGeom>
            <a:avLst/>
            <a:gdLst/>
            <a:ahLst/>
            <a:cxnLst/>
            <a:rect l="l" t="t" r="r" b="b"/>
            <a:pathLst>
              <a:path w="283845" h="134619">
                <a:moveTo>
                  <a:pt x="240792" y="134112"/>
                </a:moveTo>
                <a:lnTo>
                  <a:pt x="239268" y="128016"/>
                </a:lnTo>
                <a:lnTo>
                  <a:pt x="246935" y="124896"/>
                </a:lnTo>
                <a:lnTo>
                  <a:pt x="253746" y="120205"/>
                </a:lnTo>
                <a:lnTo>
                  <a:pt x="270938" y="77533"/>
                </a:lnTo>
                <a:lnTo>
                  <a:pt x="271272" y="65532"/>
                </a:lnTo>
                <a:lnTo>
                  <a:pt x="270938" y="54411"/>
                </a:lnTo>
                <a:lnTo>
                  <a:pt x="253746" y="12954"/>
                </a:lnTo>
                <a:lnTo>
                  <a:pt x="239268" y="4572"/>
                </a:lnTo>
                <a:lnTo>
                  <a:pt x="240792" y="0"/>
                </a:lnTo>
                <a:lnTo>
                  <a:pt x="272796" y="22860"/>
                </a:lnTo>
                <a:lnTo>
                  <a:pt x="283464" y="67056"/>
                </a:lnTo>
                <a:lnTo>
                  <a:pt x="282868" y="79319"/>
                </a:lnTo>
                <a:lnTo>
                  <a:pt x="266509" y="118895"/>
                </a:lnTo>
                <a:lnTo>
                  <a:pt x="250507" y="130754"/>
                </a:lnTo>
                <a:lnTo>
                  <a:pt x="240792" y="134112"/>
                </a:lnTo>
                <a:close/>
              </a:path>
              <a:path w="283845" h="134619">
                <a:moveTo>
                  <a:pt x="42672" y="134112"/>
                </a:moveTo>
                <a:lnTo>
                  <a:pt x="10668" y="111252"/>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15" name="object 15"/>
          <p:cNvSpPr txBox="1"/>
          <p:nvPr/>
        </p:nvSpPr>
        <p:spPr>
          <a:xfrm>
            <a:off x="5391306" y="2030955"/>
            <a:ext cx="606425" cy="151765"/>
          </a:xfrm>
          <a:prstGeom prst="rect">
            <a:avLst/>
          </a:prstGeom>
        </p:spPr>
        <p:txBody>
          <a:bodyPr wrap="square" lIns="0" tIns="15875" rIns="0" bIns="0" rtlCol="0" vert="horz">
            <a:spAutoFit/>
          </a:bodyPr>
          <a:lstStyle/>
          <a:p>
            <a:pPr marL="12700">
              <a:lnSpc>
                <a:spcPct val="100000"/>
              </a:lnSpc>
              <a:spcBef>
                <a:spcPts val="125"/>
              </a:spcBef>
              <a:tabLst>
                <a:tab pos="388620" algn="l"/>
              </a:tabLst>
            </a:pPr>
            <a:r>
              <a:rPr dirty="0" sz="800" spc="35">
                <a:latin typeface="Cambria"/>
                <a:cs typeface="Cambria"/>
              </a:rPr>
              <a:t>2</a:t>
            </a:r>
            <a:r>
              <a:rPr dirty="0" sz="800" spc="35">
                <a:latin typeface="Cambria"/>
                <a:cs typeface="Cambria"/>
              </a:rPr>
              <a:t>	</a:t>
            </a:r>
            <a:r>
              <a:rPr dirty="0" sz="800" spc="50">
                <a:latin typeface="Cambria"/>
                <a:cs typeface="Cambria"/>
              </a:rPr>
              <a:t>o</a:t>
            </a:r>
            <a:r>
              <a:rPr dirty="0" sz="800">
                <a:latin typeface="Cambria"/>
                <a:cs typeface="Cambria"/>
              </a:rPr>
              <a:t>.</a:t>
            </a:r>
            <a:r>
              <a:rPr dirty="0" sz="800" spc="35">
                <a:latin typeface="Cambria"/>
                <a:cs typeface="Cambria"/>
              </a:rPr>
              <a:t>33</a:t>
            </a:r>
            <a:endParaRPr sz="800">
              <a:latin typeface="Cambria"/>
              <a:cs typeface="Cambria"/>
            </a:endParaRPr>
          </a:p>
        </p:txBody>
      </p:sp>
      <p:sp>
        <p:nvSpPr>
          <p:cNvPr id="16" name="object 16"/>
          <p:cNvSpPr txBox="1"/>
          <p:nvPr/>
        </p:nvSpPr>
        <p:spPr>
          <a:xfrm>
            <a:off x="3325369" y="2044648"/>
            <a:ext cx="3550920" cy="199390"/>
          </a:xfrm>
          <a:prstGeom prst="rect">
            <a:avLst/>
          </a:prstGeom>
        </p:spPr>
        <p:txBody>
          <a:bodyPr wrap="square" lIns="0" tIns="11430" rIns="0" bIns="0" rtlCol="0" vert="horz">
            <a:spAutoFit/>
          </a:bodyPr>
          <a:lstStyle/>
          <a:p>
            <a:pPr marL="38100">
              <a:lnSpc>
                <a:spcPct val="100000"/>
              </a:lnSpc>
              <a:spcBef>
                <a:spcPts val="90"/>
              </a:spcBef>
              <a:tabLst>
                <a:tab pos="2204720" algn="l"/>
                <a:tab pos="2706370" algn="l"/>
              </a:tabLst>
            </a:pPr>
            <a:r>
              <a:rPr dirty="0" sz="1150" spc="-5">
                <a:latin typeface="Arial"/>
                <a:cs typeface="Arial"/>
              </a:rPr>
              <a:t>Deck: </a:t>
            </a:r>
            <a:r>
              <a:rPr dirty="0" sz="1150" spc="-25">
                <a:latin typeface="Cambria"/>
                <a:cs typeface="Cambria"/>
              </a:rPr>
              <a:t>𝐸</a:t>
            </a:r>
            <a:r>
              <a:rPr dirty="0" baseline="-17361" sz="1200" spc="-37">
                <a:latin typeface="Cambria"/>
                <a:cs typeface="Cambria"/>
              </a:rPr>
              <a:t>e   </a:t>
            </a:r>
            <a:r>
              <a:rPr dirty="0" sz="1150" spc="210">
                <a:latin typeface="Cambria"/>
                <a:cs typeface="Cambria"/>
              </a:rPr>
              <a:t>= </a:t>
            </a:r>
            <a:r>
              <a:rPr dirty="0" sz="1150" spc="-5">
                <a:latin typeface="Cambria"/>
                <a:cs typeface="Cambria"/>
              </a:rPr>
              <a:t>120,000</a:t>
            </a:r>
            <a:r>
              <a:rPr dirty="0" sz="1150" spc="20">
                <a:latin typeface="Cambria"/>
                <a:cs typeface="Cambria"/>
              </a:rPr>
              <a:t> </a:t>
            </a:r>
            <a:r>
              <a:rPr dirty="0" sz="1150" spc="-10">
                <a:latin typeface="Cambria"/>
                <a:cs typeface="Cambria"/>
              </a:rPr>
              <a:t>1.0  </a:t>
            </a:r>
            <a:r>
              <a:rPr dirty="0" sz="1150" spc="210">
                <a:latin typeface="Cambria"/>
                <a:cs typeface="Cambria"/>
              </a:rPr>
              <a:t> </a:t>
            </a:r>
            <a:r>
              <a:rPr dirty="0" sz="1150" spc="-5">
                <a:latin typeface="Cambria"/>
                <a:cs typeface="Cambria"/>
              </a:rPr>
              <a:t>0.150	</a:t>
            </a:r>
            <a:r>
              <a:rPr dirty="0" sz="1150" spc="-10">
                <a:latin typeface="Cambria"/>
                <a:cs typeface="Cambria"/>
              </a:rPr>
              <a:t>4.0	</a:t>
            </a:r>
            <a:r>
              <a:rPr dirty="0" sz="1150" spc="210">
                <a:latin typeface="Cambria"/>
                <a:cs typeface="Cambria"/>
              </a:rPr>
              <a:t>=</a:t>
            </a:r>
            <a:r>
              <a:rPr dirty="0" sz="1150" spc="15">
                <a:latin typeface="Cambria"/>
                <a:cs typeface="Cambria"/>
              </a:rPr>
              <a:t> </a:t>
            </a:r>
            <a:r>
              <a:rPr dirty="0" sz="1150" spc="-5">
                <a:latin typeface="Cambria"/>
                <a:cs typeface="Cambria"/>
              </a:rPr>
              <a:t>4266.2 </a:t>
            </a:r>
            <a:r>
              <a:rPr dirty="0" sz="1150" spc="-10">
                <a:latin typeface="Cambria"/>
                <a:cs typeface="Cambria"/>
              </a:rPr>
              <a:t>𝑘𝑠𝑖</a:t>
            </a:r>
            <a:endParaRPr sz="1150">
              <a:latin typeface="Cambria"/>
              <a:cs typeface="Cambria"/>
            </a:endParaRPr>
          </a:p>
        </p:txBody>
      </p:sp>
      <p:sp>
        <p:nvSpPr>
          <p:cNvPr id="17" name="object 17"/>
          <p:cNvSpPr txBox="1"/>
          <p:nvPr/>
        </p:nvSpPr>
        <p:spPr>
          <a:xfrm>
            <a:off x="3893280" y="2286977"/>
            <a:ext cx="78740" cy="151765"/>
          </a:xfrm>
          <a:prstGeom prst="rect">
            <a:avLst/>
          </a:prstGeom>
        </p:spPr>
        <p:txBody>
          <a:bodyPr wrap="square" lIns="0" tIns="15875" rIns="0" bIns="0" rtlCol="0" vert="horz">
            <a:spAutoFit/>
          </a:bodyPr>
          <a:lstStyle/>
          <a:p>
            <a:pPr marL="12700">
              <a:lnSpc>
                <a:spcPct val="100000"/>
              </a:lnSpc>
              <a:spcBef>
                <a:spcPts val="125"/>
              </a:spcBef>
            </a:pPr>
            <a:r>
              <a:rPr dirty="0" sz="800" spc="25">
                <a:latin typeface="Cambria"/>
                <a:cs typeface="Cambria"/>
              </a:rPr>
              <a:t>e</a:t>
            </a:r>
            <a:endParaRPr sz="800">
              <a:latin typeface="Cambria"/>
              <a:cs typeface="Cambria"/>
            </a:endParaRPr>
          </a:p>
        </p:txBody>
      </p:sp>
      <p:sp>
        <p:nvSpPr>
          <p:cNvPr id="18" name="object 18"/>
          <p:cNvSpPr/>
          <p:nvPr/>
        </p:nvSpPr>
        <p:spPr>
          <a:xfrm>
            <a:off x="4683252" y="2267711"/>
            <a:ext cx="283845" cy="134620"/>
          </a:xfrm>
          <a:custGeom>
            <a:avLst/>
            <a:gdLst/>
            <a:ahLst/>
            <a:cxnLst/>
            <a:rect l="l" t="t" r="r" b="b"/>
            <a:pathLst>
              <a:path w="283845" h="134619">
                <a:moveTo>
                  <a:pt x="240792" y="134112"/>
                </a:moveTo>
                <a:lnTo>
                  <a:pt x="239268" y="128016"/>
                </a:lnTo>
                <a:lnTo>
                  <a:pt x="246935" y="124896"/>
                </a:lnTo>
                <a:lnTo>
                  <a:pt x="253746" y="120205"/>
                </a:lnTo>
                <a:lnTo>
                  <a:pt x="270938" y="77533"/>
                </a:lnTo>
                <a:lnTo>
                  <a:pt x="271272" y="65532"/>
                </a:lnTo>
                <a:lnTo>
                  <a:pt x="270938" y="54411"/>
                </a:lnTo>
                <a:lnTo>
                  <a:pt x="253746" y="12954"/>
                </a:lnTo>
                <a:lnTo>
                  <a:pt x="239268" y="4572"/>
                </a:lnTo>
                <a:lnTo>
                  <a:pt x="240792" y="0"/>
                </a:lnTo>
                <a:lnTo>
                  <a:pt x="272796" y="22860"/>
                </a:lnTo>
                <a:lnTo>
                  <a:pt x="283464" y="67056"/>
                </a:lnTo>
                <a:lnTo>
                  <a:pt x="282868" y="79319"/>
                </a:lnTo>
                <a:lnTo>
                  <a:pt x="266509" y="118895"/>
                </a:lnTo>
                <a:lnTo>
                  <a:pt x="250507" y="130754"/>
                </a:lnTo>
                <a:lnTo>
                  <a:pt x="240792" y="134112"/>
                </a:lnTo>
                <a:close/>
              </a:path>
              <a:path w="283845" h="134619">
                <a:moveTo>
                  <a:pt x="42672" y="134112"/>
                </a:moveTo>
                <a:lnTo>
                  <a:pt x="10668" y="111252"/>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19" name="object 19"/>
          <p:cNvSpPr/>
          <p:nvPr/>
        </p:nvSpPr>
        <p:spPr>
          <a:xfrm>
            <a:off x="4992624" y="2267711"/>
            <a:ext cx="445134" cy="134620"/>
          </a:xfrm>
          <a:custGeom>
            <a:avLst/>
            <a:gdLst/>
            <a:ahLst/>
            <a:cxnLst/>
            <a:rect l="l" t="t" r="r" b="b"/>
            <a:pathLst>
              <a:path w="445135" h="134619">
                <a:moveTo>
                  <a:pt x="402336" y="134112"/>
                </a:moveTo>
                <a:lnTo>
                  <a:pt x="400812" y="128016"/>
                </a:lnTo>
                <a:lnTo>
                  <a:pt x="408479" y="124896"/>
                </a:lnTo>
                <a:lnTo>
                  <a:pt x="415290" y="120205"/>
                </a:lnTo>
                <a:lnTo>
                  <a:pt x="432482" y="77533"/>
                </a:lnTo>
                <a:lnTo>
                  <a:pt x="432816" y="65532"/>
                </a:lnTo>
                <a:lnTo>
                  <a:pt x="432482" y="54411"/>
                </a:lnTo>
                <a:lnTo>
                  <a:pt x="415290" y="12954"/>
                </a:lnTo>
                <a:lnTo>
                  <a:pt x="400812" y="4572"/>
                </a:lnTo>
                <a:lnTo>
                  <a:pt x="402336" y="0"/>
                </a:lnTo>
                <a:lnTo>
                  <a:pt x="434340" y="22860"/>
                </a:lnTo>
                <a:lnTo>
                  <a:pt x="445008" y="67056"/>
                </a:lnTo>
                <a:lnTo>
                  <a:pt x="444412" y="79319"/>
                </a:lnTo>
                <a:lnTo>
                  <a:pt x="428053" y="118895"/>
                </a:lnTo>
                <a:lnTo>
                  <a:pt x="412051" y="130754"/>
                </a:lnTo>
                <a:lnTo>
                  <a:pt x="402336" y="134112"/>
                </a:lnTo>
                <a:close/>
              </a:path>
              <a:path w="445135" h="134619">
                <a:moveTo>
                  <a:pt x="42672" y="134112"/>
                </a:moveTo>
                <a:lnTo>
                  <a:pt x="10668" y="111252"/>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20" name="object 20"/>
          <p:cNvSpPr/>
          <p:nvPr/>
        </p:nvSpPr>
        <p:spPr>
          <a:xfrm>
            <a:off x="5530596" y="2267711"/>
            <a:ext cx="285115" cy="134620"/>
          </a:xfrm>
          <a:custGeom>
            <a:avLst/>
            <a:gdLst/>
            <a:ahLst/>
            <a:cxnLst/>
            <a:rect l="l" t="t" r="r" b="b"/>
            <a:pathLst>
              <a:path w="285114" h="134619">
                <a:moveTo>
                  <a:pt x="242316" y="134112"/>
                </a:moveTo>
                <a:lnTo>
                  <a:pt x="240792" y="128016"/>
                </a:lnTo>
                <a:lnTo>
                  <a:pt x="248459" y="124896"/>
                </a:lnTo>
                <a:lnTo>
                  <a:pt x="255270" y="120205"/>
                </a:lnTo>
                <a:lnTo>
                  <a:pt x="272462" y="77533"/>
                </a:lnTo>
                <a:lnTo>
                  <a:pt x="272796" y="65532"/>
                </a:lnTo>
                <a:lnTo>
                  <a:pt x="272462" y="54411"/>
                </a:lnTo>
                <a:lnTo>
                  <a:pt x="255270" y="12954"/>
                </a:lnTo>
                <a:lnTo>
                  <a:pt x="240792" y="4572"/>
                </a:lnTo>
                <a:lnTo>
                  <a:pt x="242316" y="0"/>
                </a:lnTo>
                <a:lnTo>
                  <a:pt x="274320" y="22860"/>
                </a:lnTo>
                <a:lnTo>
                  <a:pt x="284988" y="67056"/>
                </a:lnTo>
                <a:lnTo>
                  <a:pt x="284392" y="79319"/>
                </a:lnTo>
                <a:lnTo>
                  <a:pt x="268033" y="118895"/>
                </a:lnTo>
                <a:lnTo>
                  <a:pt x="252031" y="130754"/>
                </a:lnTo>
                <a:lnTo>
                  <a:pt x="242316" y="134112"/>
                </a:lnTo>
                <a:close/>
              </a:path>
              <a:path w="285114" h="134619">
                <a:moveTo>
                  <a:pt x="42672" y="134112"/>
                </a:moveTo>
                <a:lnTo>
                  <a:pt x="10668" y="111252"/>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21" name="object 21"/>
          <p:cNvSpPr txBox="1"/>
          <p:nvPr/>
        </p:nvSpPr>
        <p:spPr>
          <a:xfrm>
            <a:off x="3325369" y="2218421"/>
            <a:ext cx="3599815" cy="199390"/>
          </a:xfrm>
          <a:prstGeom prst="rect">
            <a:avLst/>
          </a:prstGeom>
        </p:spPr>
        <p:txBody>
          <a:bodyPr wrap="square" lIns="0" tIns="11430" rIns="0" bIns="0" rtlCol="0" vert="horz">
            <a:spAutoFit/>
          </a:bodyPr>
          <a:lstStyle/>
          <a:p>
            <a:pPr marL="38100">
              <a:lnSpc>
                <a:spcPct val="100000"/>
              </a:lnSpc>
              <a:spcBef>
                <a:spcPts val="90"/>
              </a:spcBef>
            </a:pPr>
            <a:r>
              <a:rPr dirty="0" sz="1150" spc="-10">
                <a:latin typeface="Arial"/>
                <a:cs typeface="Arial"/>
              </a:rPr>
              <a:t>Beam: </a:t>
            </a:r>
            <a:r>
              <a:rPr dirty="0" sz="1150" spc="-10">
                <a:latin typeface="Cambria"/>
                <a:cs typeface="Cambria"/>
              </a:rPr>
              <a:t>𝐸 </a:t>
            </a:r>
            <a:r>
              <a:rPr dirty="0" sz="1150" spc="210">
                <a:latin typeface="Cambria"/>
                <a:cs typeface="Cambria"/>
              </a:rPr>
              <a:t>= </a:t>
            </a:r>
            <a:r>
              <a:rPr dirty="0" sz="1150" spc="-5">
                <a:latin typeface="Cambria"/>
                <a:cs typeface="Cambria"/>
              </a:rPr>
              <a:t>120,000 </a:t>
            </a:r>
            <a:r>
              <a:rPr dirty="0" sz="1150" spc="-10">
                <a:latin typeface="Cambria"/>
                <a:cs typeface="Cambria"/>
              </a:rPr>
              <a:t>1.0 0.155 </a:t>
            </a:r>
            <a:r>
              <a:rPr dirty="0" baseline="27777" sz="1200" spc="52">
                <a:latin typeface="Cambria"/>
                <a:cs typeface="Cambria"/>
              </a:rPr>
              <a:t>2 </a:t>
            </a:r>
            <a:r>
              <a:rPr dirty="0" sz="1150" spc="-5">
                <a:latin typeface="Cambria"/>
                <a:cs typeface="Cambria"/>
              </a:rPr>
              <a:t>8.7 </a:t>
            </a:r>
            <a:r>
              <a:rPr dirty="0" baseline="27777" sz="1200" spc="44">
                <a:latin typeface="Cambria"/>
                <a:cs typeface="Cambria"/>
              </a:rPr>
              <a:t>o.33 </a:t>
            </a:r>
            <a:r>
              <a:rPr dirty="0" sz="1150" spc="210">
                <a:latin typeface="Cambria"/>
                <a:cs typeface="Cambria"/>
              </a:rPr>
              <a:t>= </a:t>
            </a:r>
            <a:r>
              <a:rPr dirty="0" sz="1150" spc="-5">
                <a:latin typeface="Cambria"/>
                <a:cs typeface="Cambria"/>
              </a:rPr>
              <a:t>5886.9</a:t>
            </a:r>
            <a:r>
              <a:rPr dirty="0" sz="1150" spc="114">
                <a:latin typeface="Cambria"/>
                <a:cs typeface="Cambria"/>
              </a:rPr>
              <a:t> </a:t>
            </a:r>
            <a:r>
              <a:rPr dirty="0" sz="1150" spc="-10">
                <a:latin typeface="Cambria"/>
                <a:cs typeface="Cambria"/>
              </a:rPr>
              <a:t>𝑘𝑠𝑖</a:t>
            </a:r>
            <a:endParaRPr sz="1150">
              <a:latin typeface="Cambria"/>
              <a:cs typeface="Cambria"/>
            </a:endParaRPr>
          </a:p>
        </p:txBody>
      </p:sp>
      <p:sp>
        <p:nvSpPr>
          <p:cNvPr id="22" name="object 22"/>
          <p:cNvSpPr txBox="1"/>
          <p:nvPr/>
        </p:nvSpPr>
        <p:spPr>
          <a:xfrm>
            <a:off x="4434828" y="2607044"/>
            <a:ext cx="523875" cy="199390"/>
          </a:xfrm>
          <a:prstGeom prst="rect">
            <a:avLst/>
          </a:prstGeom>
        </p:spPr>
        <p:txBody>
          <a:bodyPr wrap="square" lIns="0" tIns="11430" rIns="0" bIns="0" rtlCol="0" vert="horz">
            <a:spAutoFit/>
          </a:bodyPr>
          <a:lstStyle/>
          <a:p>
            <a:pPr marL="38100">
              <a:lnSpc>
                <a:spcPct val="100000"/>
              </a:lnSpc>
              <a:spcBef>
                <a:spcPts val="90"/>
              </a:spcBef>
            </a:pPr>
            <a:r>
              <a:rPr dirty="0" baseline="12077" sz="1725" spc="-37">
                <a:latin typeface="Cambria"/>
                <a:cs typeface="Cambria"/>
              </a:rPr>
              <a:t>𝐸</a:t>
            </a:r>
            <a:r>
              <a:rPr dirty="0" sz="800" spc="-25">
                <a:latin typeface="Cambria"/>
                <a:cs typeface="Cambria"/>
              </a:rPr>
              <a:t>e</a:t>
            </a:r>
            <a:r>
              <a:rPr dirty="0" sz="800">
                <a:latin typeface="Cambria"/>
                <a:cs typeface="Cambria"/>
              </a:rPr>
              <a:t> </a:t>
            </a:r>
            <a:r>
              <a:rPr dirty="0" sz="800" spc="85">
                <a:latin typeface="Cambria"/>
                <a:cs typeface="Cambria"/>
              </a:rPr>
              <a:t>beam</a:t>
            </a:r>
            <a:endParaRPr sz="800">
              <a:latin typeface="Cambria"/>
              <a:cs typeface="Cambria"/>
            </a:endParaRPr>
          </a:p>
        </p:txBody>
      </p:sp>
      <p:sp>
        <p:nvSpPr>
          <p:cNvPr id="23" name="object 23"/>
          <p:cNvSpPr/>
          <p:nvPr/>
        </p:nvSpPr>
        <p:spPr>
          <a:xfrm>
            <a:off x="4471416" y="2596896"/>
            <a:ext cx="455930" cy="0"/>
          </a:xfrm>
          <a:custGeom>
            <a:avLst/>
            <a:gdLst/>
            <a:ahLst/>
            <a:cxnLst/>
            <a:rect l="l" t="t" r="r" b="b"/>
            <a:pathLst>
              <a:path w="455929" h="0">
                <a:moveTo>
                  <a:pt x="0" y="0"/>
                </a:moveTo>
                <a:lnTo>
                  <a:pt x="455676" y="0"/>
                </a:lnTo>
              </a:path>
            </a:pathLst>
          </a:custGeom>
          <a:ln w="9143">
            <a:solidFill>
              <a:srgbClr val="000000"/>
            </a:solidFill>
          </a:ln>
        </p:spPr>
        <p:txBody>
          <a:bodyPr wrap="square" lIns="0" tIns="0" rIns="0" bIns="0" rtlCol="0"/>
          <a:lstStyle/>
          <a:p/>
        </p:txBody>
      </p:sp>
      <p:sp>
        <p:nvSpPr>
          <p:cNvPr id="24" name="object 24"/>
          <p:cNvSpPr txBox="1"/>
          <p:nvPr/>
        </p:nvSpPr>
        <p:spPr>
          <a:xfrm>
            <a:off x="5106458" y="2578056"/>
            <a:ext cx="457834" cy="199390"/>
          </a:xfrm>
          <a:prstGeom prst="rect">
            <a:avLst/>
          </a:prstGeom>
        </p:spPr>
        <p:txBody>
          <a:bodyPr wrap="square" lIns="0" tIns="11430" rIns="0" bIns="0" rtlCol="0" vert="horz">
            <a:spAutoFit/>
          </a:bodyPr>
          <a:lstStyle/>
          <a:p>
            <a:pPr marL="12700">
              <a:lnSpc>
                <a:spcPct val="100000"/>
              </a:lnSpc>
              <a:spcBef>
                <a:spcPts val="90"/>
              </a:spcBef>
            </a:pPr>
            <a:r>
              <a:rPr dirty="0" sz="1150" spc="-5">
                <a:latin typeface="Cambria"/>
                <a:cs typeface="Cambria"/>
              </a:rPr>
              <a:t>58</a:t>
            </a:r>
            <a:r>
              <a:rPr dirty="0" sz="1150" spc="-15">
                <a:latin typeface="Cambria"/>
                <a:cs typeface="Cambria"/>
              </a:rPr>
              <a:t>8</a:t>
            </a:r>
            <a:r>
              <a:rPr dirty="0" sz="1150" spc="-5">
                <a:latin typeface="Cambria"/>
                <a:cs typeface="Cambria"/>
              </a:rPr>
              <a:t>6</a:t>
            </a:r>
            <a:r>
              <a:rPr dirty="0" sz="1150" spc="-15">
                <a:latin typeface="Cambria"/>
                <a:cs typeface="Cambria"/>
              </a:rPr>
              <a:t>.</a:t>
            </a:r>
            <a:r>
              <a:rPr dirty="0" sz="1150" spc="-10">
                <a:latin typeface="Cambria"/>
                <a:cs typeface="Cambria"/>
              </a:rPr>
              <a:t>9</a:t>
            </a:r>
            <a:endParaRPr sz="1150">
              <a:latin typeface="Cambria"/>
              <a:cs typeface="Cambria"/>
            </a:endParaRPr>
          </a:p>
        </p:txBody>
      </p:sp>
      <p:sp>
        <p:nvSpPr>
          <p:cNvPr id="25" name="object 25"/>
          <p:cNvSpPr/>
          <p:nvPr/>
        </p:nvSpPr>
        <p:spPr>
          <a:xfrm>
            <a:off x="5117592" y="2596896"/>
            <a:ext cx="431800" cy="0"/>
          </a:xfrm>
          <a:custGeom>
            <a:avLst/>
            <a:gdLst/>
            <a:ahLst/>
            <a:cxnLst/>
            <a:rect l="l" t="t" r="r" b="b"/>
            <a:pathLst>
              <a:path w="431800" h="0">
                <a:moveTo>
                  <a:pt x="0" y="0"/>
                </a:moveTo>
                <a:lnTo>
                  <a:pt x="431291" y="0"/>
                </a:lnTo>
              </a:path>
            </a:pathLst>
          </a:custGeom>
          <a:ln w="9143">
            <a:solidFill>
              <a:srgbClr val="000000"/>
            </a:solidFill>
          </a:ln>
        </p:spPr>
        <p:txBody>
          <a:bodyPr wrap="square" lIns="0" tIns="0" rIns="0" bIns="0" rtlCol="0"/>
          <a:lstStyle/>
          <a:p/>
        </p:txBody>
      </p:sp>
      <p:sp>
        <p:nvSpPr>
          <p:cNvPr id="26" name="object 26"/>
          <p:cNvSpPr txBox="1"/>
          <p:nvPr/>
        </p:nvSpPr>
        <p:spPr>
          <a:xfrm>
            <a:off x="4160545" y="2370843"/>
            <a:ext cx="1969135" cy="309245"/>
          </a:xfrm>
          <a:prstGeom prst="rect">
            <a:avLst/>
          </a:prstGeom>
        </p:spPr>
        <p:txBody>
          <a:bodyPr wrap="square" lIns="0" tIns="11430" rIns="0" bIns="0" rtlCol="0" vert="horz">
            <a:spAutoFit/>
          </a:bodyPr>
          <a:lstStyle/>
          <a:p>
            <a:pPr marL="333375">
              <a:lnSpc>
                <a:spcPts val="1120"/>
              </a:lnSpc>
              <a:spcBef>
                <a:spcPts val="90"/>
              </a:spcBef>
              <a:tabLst>
                <a:tab pos="958215" algn="l"/>
              </a:tabLst>
            </a:pPr>
            <a:r>
              <a:rPr dirty="0" sz="1150" spc="-25">
                <a:latin typeface="Cambria"/>
                <a:cs typeface="Cambria"/>
              </a:rPr>
              <a:t>𝐸</a:t>
            </a:r>
            <a:r>
              <a:rPr dirty="0" baseline="-17361" sz="1200" spc="-37">
                <a:latin typeface="Cambria"/>
                <a:cs typeface="Cambria"/>
              </a:rPr>
              <a:t>e</a:t>
            </a:r>
            <a:r>
              <a:rPr dirty="0" baseline="-17361" sz="1200" spc="67">
                <a:latin typeface="Cambria"/>
                <a:cs typeface="Cambria"/>
              </a:rPr>
              <a:t> </a:t>
            </a:r>
            <a:r>
              <a:rPr dirty="0" baseline="-17361" sz="1200" spc="82">
                <a:latin typeface="Cambria"/>
                <a:cs typeface="Cambria"/>
              </a:rPr>
              <a:t>deek	</a:t>
            </a:r>
            <a:r>
              <a:rPr dirty="0" sz="1150" spc="-5">
                <a:latin typeface="Cambria"/>
                <a:cs typeface="Cambria"/>
              </a:rPr>
              <a:t>4266.2</a:t>
            </a:r>
            <a:endParaRPr sz="1150">
              <a:latin typeface="Cambria"/>
              <a:cs typeface="Cambria"/>
            </a:endParaRPr>
          </a:p>
          <a:p>
            <a:pPr marL="38100">
              <a:lnSpc>
                <a:spcPts val="1120"/>
              </a:lnSpc>
              <a:tabLst>
                <a:tab pos="808990" algn="l"/>
                <a:tab pos="1429385" algn="l"/>
              </a:tabLst>
            </a:pPr>
            <a:r>
              <a:rPr dirty="0" sz="1150" spc="-10">
                <a:latin typeface="Cambria"/>
                <a:cs typeface="Cambria"/>
              </a:rPr>
              <a:t>𝑛</a:t>
            </a:r>
            <a:r>
              <a:rPr dirty="0" sz="1150" spc="70">
                <a:latin typeface="Cambria"/>
                <a:cs typeface="Cambria"/>
              </a:rPr>
              <a:t> </a:t>
            </a:r>
            <a:r>
              <a:rPr dirty="0" sz="1150" spc="210">
                <a:latin typeface="Cambria"/>
                <a:cs typeface="Cambria"/>
              </a:rPr>
              <a:t>=	=	=</a:t>
            </a:r>
            <a:r>
              <a:rPr dirty="0" sz="1150" spc="20">
                <a:latin typeface="Cambria"/>
                <a:cs typeface="Cambria"/>
              </a:rPr>
              <a:t> </a:t>
            </a:r>
            <a:r>
              <a:rPr dirty="0" sz="1150" spc="-5">
                <a:latin typeface="Cambria"/>
                <a:cs typeface="Cambria"/>
              </a:rPr>
              <a:t>0.725</a:t>
            </a:r>
            <a:endParaRPr sz="1150">
              <a:latin typeface="Cambria"/>
              <a:cs typeface="Cambria"/>
            </a:endParaRPr>
          </a:p>
        </p:txBody>
      </p:sp>
      <p:sp>
        <p:nvSpPr>
          <p:cNvPr id="27" name="object 27"/>
          <p:cNvSpPr/>
          <p:nvPr/>
        </p:nvSpPr>
        <p:spPr>
          <a:xfrm>
            <a:off x="4440935" y="3172967"/>
            <a:ext cx="1270000" cy="96520"/>
          </a:xfrm>
          <a:custGeom>
            <a:avLst/>
            <a:gdLst/>
            <a:ahLst/>
            <a:cxnLst/>
            <a:rect l="l" t="t" r="r" b="b"/>
            <a:pathLst>
              <a:path w="1270000" h="96520">
                <a:moveTo>
                  <a:pt x="0" y="96012"/>
                </a:moveTo>
                <a:lnTo>
                  <a:pt x="1269492" y="96012"/>
                </a:lnTo>
                <a:lnTo>
                  <a:pt x="1269492" y="0"/>
                </a:lnTo>
                <a:lnTo>
                  <a:pt x="0" y="0"/>
                </a:lnTo>
                <a:lnTo>
                  <a:pt x="0" y="96012"/>
                </a:lnTo>
                <a:close/>
              </a:path>
            </a:pathLst>
          </a:custGeom>
          <a:ln w="7620">
            <a:solidFill>
              <a:srgbClr val="000000"/>
            </a:solidFill>
          </a:ln>
        </p:spPr>
        <p:txBody>
          <a:bodyPr wrap="square" lIns="0" tIns="0" rIns="0" bIns="0" rtlCol="0"/>
          <a:lstStyle/>
          <a:p/>
        </p:txBody>
      </p:sp>
      <p:sp>
        <p:nvSpPr>
          <p:cNvPr id="28" name="object 28"/>
          <p:cNvSpPr/>
          <p:nvPr/>
        </p:nvSpPr>
        <p:spPr>
          <a:xfrm>
            <a:off x="4684776" y="3268979"/>
            <a:ext cx="775970" cy="1053465"/>
          </a:xfrm>
          <a:custGeom>
            <a:avLst/>
            <a:gdLst/>
            <a:ahLst/>
            <a:cxnLst/>
            <a:rect l="l" t="t" r="r" b="b"/>
            <a:pathLst>
              <a:path w="775970" h="1053464">
                <a:moveTo>
                  <a:pt x="675132" y="1053084"/>
                </a:moveTo>
                <a:lnTo>
                  <a:pt x="100583" y="1053084"/>
                </a:lnTo>
                <a:lnTo>
                  <a:pt x="83820" y="1037844"/>
                </a:lnTo>
                <a:lnTo>
                  <a:pt x="83820" y="972312"/>
                </a:lnTo>
                <a:lnTo>
                  <a:pt x="292608" y="900684"/>
                </a:lnTo>
                <a:lnTo>
                  <a:pt x="339852" y="851916"/>
                </a:lnTo>
                <a:lnTo>
                  <a:pt x="339852" y="143256"/>
                </a:lnTo>
                <a:lnTo>
                  <a:pt x="292608" y="97536"/>
                </a:lnTo>
                <a:lnTo>
                  <a:pt x="0" y="48768"/>
                </a:lnTo>
                <a:lnTo>
                  <a:pt x="0" y="0"/>
                </a:lnTo>
                <a:lnTo>
                  <a:pt x="775716" y="0"/>
                </a:lnTo>
                <a:lnTo>
                  <a:pt x="775716" y="48768"/>
                </a:lnTo>
                <a:lnTo>
                  <a:pt x="483108" y="97536"/>
                </a:lnTo>
                <a:lnTo>
                  <a:pt x="435864" y="143256"/>
                </a:lnTo>
                <a:lnTo>
                  <a:pt x="435864" y="851916"/>
                </a:lnTo>
                <a:lnTo>
                  <a:pt x="484632" y="900684"/>
                </a:lnTo>
                <a:lnTo>
                  <a:pt x="691896" y="972312"/>
                </a:lnTo>
                <a:lnTo>
                  <a:pt x="691896" y="1037844"/>
                </a:lnTo>
                <a:lnTo>
                  <a:pt x="675132" y="1053084"/>
                </a:lnTo>
                <a:close/>
              </a:path>
            </a:pathLst>
          </a:custGeom>
          <a:solidFill>
            <a:srgbClr val="BFBFBF"/>
          </a:solidFill>
        </p:spPr>
        <p:txBody>
          <a:bodyPr wrap="square" lIns="0" tIns="0" rIns="0" bIns="0" rtlCol="0"/>
          <a:lstStyle/>
          <a:p/>
        </p:txBody>
      </p:sp>
      <p:sp>
        <p:nvSpPr>
          <p:cNvPr id="29" name="object 29"/>
          <p:cNvSpPr/>
          <p:nvPr/>
        </p:nvSpPr>
        <p:spPr>
          <a:xfrm>
            <a:off x="4684776" y="3268980"/>
            <a:ext cx="775970" cy="1053465"/>
          </a:xfrm>
          <a:custGeom>
            <a:avLst/>
            <a:gdLst/>
            <a:ahLst/>
            <a:cxnLst/>
            <a:rect l="l" t="t" r="r" b="b"/>
            <a:pathLst>
              <a:path w="775970" h="1053464">
                <a:moveTo>
                  <a:pt x="339851" y="851916"/>
                </a:moveTo>
                <a:lnTo>
                  <a:pt x="339851" y="143256"/>
                </a:lnTo>
                <a:lnTo>
                  <a:pt x="292607" y="97536"/>
                </a:lnTo>
                <a:lnTo>
                  <a:pt x="0" y="48768"/>
                </a:lnTo>
                <a:lnTo>
                  <a:pt x="0" y="0"/>
                </a:lnTo>
                <a:lnTo>
                  <a:pt x="775715" y="0"/>
                </a:lnTo>
                <a:lnTo>
                  <a:pt x="775715" y="48768"/>
                </a:lnTo>
                <a:lnTo>
                  <a:pt x="483107" y="97536"/>
                </a:lnTo>
                <a:lnTo>
                  <a:pt x="435863" y="143256"/>
                </a:lnTo>
                <a:lnTo>
                  <a:pt x="435863" y="851916"/>
                </a:lnTo>
                <a:lnTo>
                  <a:pt x="484631" y="900684"/>
                </a:lnTo>
                <a:lnTo>
                  <a:pt x="691895" y="972312"/>
                </a:lnTo>
                <a:lnTo>
                  <a:pt x="691895" y="1037844"/>
                </a:lnTo>
                <a:lnTo>
                  <a:pt x="675132" y="1053084"/>
                </a:lnTo>
                <a:lnTo>
                  <a:pt x="100583" y="1053084"/>
                </a:lnTo>
                <a:lnTo>
                  <a:pt x="83820" y="1037844"/>
                </a:lnTo>
                <a:lnTo>
                  <a:pt x="83820" y="972312"/>
                </a:lnTo>
                <a:lnTo>
                  <a:pt x="292607" y="900684"/>
                </a:lnTo>
                <a:lnTo>
                  <a:pt x="339851" y="851916"/>
                </a:lnTo>
                <a:close/>
              </a:path>
            </a:pathLst>
          </a:custGeom>
          <a:ln w="3175">
            <a:solidFill>
              <a:srgbClr val="7E7E7E"/>
            </a:solidFill>
          </a:ln>
        </p:spPr>
        <p:txBody>
          <a:bodyPr wrap="square" lIns="0" tIns="0" rIns="0" bIns="0" rtlCol="0"/>
          <a:lstStyle/>
          <a:p/>
        </p:txBody>
      </p:sp>
      <p:sp>
        <p:nvSpPr>
          <p:cNvPr id="30" name="object 30"/>
          <p:cNvSpPr/>
          <p:nvPr/>
        </p:nvSpPr>
        <p:spPr>
          <a:xfrm>
            <a:off x="4511040" y="3172967"/>
            <a:ext cx="1115567" cy="96012"/>
          </a:xfrm>
          <a:prstGeom prst="rect">
            <a:avLst/>
          </a:prstGeom>
          <a:blipFill>
            <a:blip r:embed="rId3" cstate="print"/>
            <a:stretch>
              <a:fillRect/>
            </a:stretch>
          </a:blipFill>
        </p:spPr>
        <p:txBody>
          <a:bodyPr wrap="square" lIns="0" tIns="0" rIns="0" bIns="0" rtlCol="0"/>
          <a:lstStyle/>
          <a:p/>
        </p:txBody>
      </p:sp>
      <p:sp>
        <p:nvSpPr>
          <p:cNvPr id="31" name="object 31"/>
          <p:cNvSpPr/>
          <p:nvPr/>
        </p:nvSpPr>
        <p:spPr>
          <a:xfrm>
            <a:off x="4437888" y="2828543"/>
            <a:ext cx="0" cy="294640"/>
          </a:xfrm>
          <a:custGeom>
            <a:avLst/>
            <a:gdLst/>
            <a:ahLst/>
            <a:cxnLst/>
            <a:rect l="l" t="t" r="r" b="b"/>
            <a:pathLst>
              <a:path w="0" h="294639">
                <a:moveTo>
                  <a:pt x="0" y="0"/>
                </a:moveTo>
                <a:lnTo>
                  <a:pt x="0" y="294132"/>
                </a:lnTo>
                <a:lnTo>
                  <a:pt x="0" y="0"/>
                </a:lnTo>
                <a:close/>
              </a:path>
            </a:pathLst>
          </a:custGeom>
          <a:ln w="3175">
            <a:solidFill>
              <a:srgbClr val="000000"/>
            </a:solidFill>
          </a:ln>
        </p:spPr>
        <p:txBody>
          <a:bodyPr wrap="square" lIns="0" tIns="0" rIns="0" bIns="0" rtlCol="0"/>
          <a:lstStyle/>
          <a:p/>
        </p:txBody>
      </p:sp>
      <p:sp>
        <p:nvSpPr>
          <p:cNvPr id="32" name="object 32"/>
          <p:cNvSpPr/>
          <p:nvPr/>
        </p:nvSpPr>
        <p:spPr>
          <a:xfrm>
            <a:off x="5710428" y="2828543"/>
            <a:ext cx="0" cy="294640"/>
          </a:xfrm>
          <a:custGeom>
            <a:avLst/>
            <a:gdLst/>
            <a:ahLst/>
            <a:cxnLst/>
            <a:rect l="l" t="t" r="r" b="b"/>
            <a:pathLst>
              <a:path w="0" h="294639">
                <a:moveTo>
                  <a:pt x="0" y="0"/>
                </a:moveTo>
                <a:lnTo>
                  <a:pt x="0" y="294132"/>
                </a:lnTo>
                <a:lnTo>
                  <a:pt x="0" y="0"/>
                </a:lnTo>
                <a:close/>
              </a:path>
            </a:pathLst>
          </a:custGeom>
          <a:ln w="3175">
            <a:solidFill>
              <a:srgbClr val="000000"/>
            </a:solidFill>
          </a:ln>
        </p:spPr>
        <p:txBody>
          <a:bodyPr wrap="square" lIns="0" tIns="0" rIns="0" bIns="0" rtlCol="0"/>
          <a:lstStyle/>
          <a:p/>
        </p:txBody>
      </p:sp>
      <p:sp>
        <p:nvSpPr>
          <p:cNvPr id="33" name="object 33"/>
          <p:cNvSpPr/>
          <p:nvPr/>
        </p:nvSpPr>
        <p:spPr>
          <a:xfrm>
            <a:off x="4495800" y="2933700"/>
            <a:ext cx="429895" cy="0"/>
          </a:xfrm>
          <a:custGeom>
            <a:avLst/>
            <a:gdLst/>
            <a:ahLst/>
            <a:cxnLst/>
            <a:rect l="l" t="t" r="r" b="b"/>
            <a:pathLst>
              <a:path w="429895" h="0">
                <a:moveTo>
                  <a:pt x="0" y="0"/>
                </a:moveTo>
                <a:lnTo>
                  <a:pt x="429768" y="0"/>
                </a:lnTo>
              </a:path>
            </a:pathLst>
          </a:custGeom>
          <a:ln w="3175">
            <a:solidFill>
              <a:srgbClr val="000000"/>
            </a:solidFill>
          </a:ln>
        </p:spPr>
        <p:txBody>
          <a:bodyPr wrap="square" lIns="0" tIns="0" rIns="0" bIns="0" rtlCol="0"/>
          <a:lstStyle/>
          <a:p/>
        </p:txBody>
      </p:sp>
      <p:sp>
        <p:nvSpPr>
          <p:cNvPr id="34" name="object 34"/>
          <p:cNvSpPr/>
          <p:nvPr/>
        </p:nvSpPr>
        <p:spPr>
          <a:xfrm>
            <a:off x="5222748" y="2933700"/>
            <a:ext cx="428625" cy="0"/>
          </a:xfrm>
          <a:custGeom>
            <a:avLst/>
            <a:gdLst/>
            <a:ahLst/>
            <a:cxnLst/>
            <a:rect l="l" t="t" r="r" b="b"/>
            <a:pathLst>
              <a:path w="428625" h="0">
                <a:moveTo>
                  <a:pt x="0" y="0"/>
                </a:moveTo>
                <a:lnTo>
                  <a:pt x="428244" y="0"/>
                </a:lnTo>
              </a:path>
            </a:pathLst>
          </a:custGeom>
          <a:ln w="3175">
            <a:solidFill>
              <a:srgbClr val="000000"/>
            </a:solidFill>
          </a:ln>
        </p:spPr>
        <p:txBody>
          <a:bodyPr wrap="square" lIns="0" tIns="0" rIns="0" bIns="0" rtlCol="0"/>
          <a:lstStyle/>
          <a:p/>
        </p:txBody>
      </p:sp>
      <p:sp>
        <p:nvSpPr>
          <p:cNvPr id="35" name="object 35"/>
          <p:cNvSpPr/>
          <p:nvPr/>
        </p:nvSpPr>
        <p:spPr>
          <a:xfrm>
            <a:off x="4437888" y="2912364"/>
            <a:ext cx="64135" cy="43180"/>
          </a:xfrm>
          <a:custGeom>
            <a:avLst/>
            <a:gdLst/>
            <a:ahLst/>
            <a:cxnLst/>
            <a:rect l="l" t="t" r="r" b="b"/>
            <a:pathLst>
              <a:path w="64135" h="43180">
                <a:moveTo>
                  <a:pt x="64008" y="42671"/>
                </a:moveTo>
                <a:lnTo>
                  <a:pt x="0" y="21335"/>
                </a:lnTo>
                <a:lnTo>
                  <a:pt x="64008" y="0"/>
                </a:lnTo>
                <a:lnTo>
                  <a:pt x="64008" y="42671"/>
                </a:lnTo>
                <a:close/>
              </a:path>
            </a:pathLst>
          </a:custGeom>
          <a:solidFill>
            <a:srgbClr val="000000"/>
          </a:solidFill>
        </p:spPr>
        <p:txBody>
          <a:bodyPr wrap="square" lIns="0" tIns="0" rIns="0" bIns="0" rtlCol="0"/>
          <a:lstStyle/>
          <a:p/>
        </p:txBody>
      </p:sp>
      <p:sp>
        <p:nvSpPr>
          <p:cNvPr id="36" name="object 36"/>
          <p:cNvSpPr/>
          <p:nvPr/>
        </p:nvSpPr>
        <p:spPr>
          <a:xfrm>
            <a:off x="5646420" y="2912364"/>
            <a:ext cx="64135" cy="43180"/>
          </a:xfrm>
          <a:custGeom>
            <a:avLst/>
            <a:gdLst/>
            <a:ahLst/>
            <a:cxnLst/>
            <a:rect l="l" t="t" r="r" b="b"/>
            <a:pathLst>
              <a:path w="64135" h="43180">
                <a:moveTo>
                  <a:pt x="0" y="42671"/>
                </a:moveTo>
                <a:lnTo>
                  <a:pt x="0" y="0"/>
                </a:lnTo>
                <a:lnTo>
                  <a:pt x="64008" y="21335"/>
                </a:lnTo>
                <a:lnTo>
                  <a:pt x="0" y="42671"/>
                </a:lnTo>
                <a:close/>
              </a:path>
            </a:pathLst>
          </a:custGeom>
          <a:solidFill>
            <a:srgbClr val="000000"/>
          </a:solidFill>
        </p:spPr>
        <p:txBody>
          <a:bodyPr wrap="square" lIns="0" tIns="0" rIns="0" bIns="0" rtlCol="0"/>
          <a:lstStyle/>
          <a:p/>
        </p:txBody>
      </p:sp>
      <p:sp>
        <p:nvSpPr>
          <p:cNvPr id="37" name="object 37"/>
          <p:cNvSpPr txBox="1"/>
          <p:nvPr/>
        </p:nvSpPr>
        <p:spPr>
          <a:xfrm>
            <a:off x="4925567" y="2869692"/>
            <a:ext cx="335280" cy="143510"/>
          </a:xfrm>
          <a:prstGeom prst="rect">
            <a:avLst/>
          </a:prstGeom>
          <a:solidFill>
            <a:srgbClr val="FFFFFF"/>
          </a:solidFill>
        </p:spPr>
        <p:txBody>
          <a:bodyPr wrap="square" lIns="0" tIns="0" rIns="0" bIns="0" rtlCol="0" vert="horz">
            <a:spAutoFit/>
          </a:bodyPr>
          <a:lstStyle/>
          <a:p>
            <a:pPr>
              <a:lnSpc>
                <a:spcPts val="950"/>
              </a:lnSpc>
            </a:pPr>
            <a:r>
              <a:rPr dirty="0" sz="850" spc="-225">
                <a:latin typeface="Cambria"/>
                <a:cs typeface="Cambria"/>
              </a:rPr>
              <a:t>83.99"</a:t>
            </a:r>
            <a:endParaRPr sz="850">
              <a:latin typeface="Cambria"/>
              <a:cs typeface="Cambria"/>
            </a:endParaRPr>
          </a:p>
        </p:txBody>
      </p:sp>
      <p:sp>
        <p:nvSpPr>
          <p:cNvPr id="38" name="object 38"/>
          <p:cNvSpPr/>
          <p:nvPr/>
        </p:nvSpPr>
        <p:spPr>
          <a:xfrm>
            <a:off x="4823460" y="3648455"/>
            <a:ext cx="466725" cy="7620"/>
          </a:xfrm>
          <a:custGeom>
            <a:avLst/>
            <a:gdLst/>
            <a:ahLst/>
            <a:cxnLst/>
            <a:rect l="l" t="t" r="r" b="b"/>
            <a:pathLst>
              <a:path w="466725" h="7620">
                <a:moveTo>
                  <a:pt x="60960" y="7620"/>
                </a:moveTo>
                <a:lnTo>
                  <a:pt x="1524" y="7620"/>
                </a:lnTo>
                <a:lnTo>
                  <a:pt x="0" y="6096"/>
                </a:lnTo>
                <a:lnTo>
                  <a:pt x="0" y="1524"/>
                </a:lnTo>
                <a:lnTo>
                  <a:pt x="1524" y="0"/>
                </a:lnTo>
                <a:lnTo>
                  <a:pt x="60960" y="0"/>
                </a:lnTo>
                <a:lnTo>
                  <a:pt x="64008" y="1524"/>
                </a:lnTo>
                <a:lnTo>
                  <a:pt x="64008" y="6096"/>
                </a:lnTo>
                <a:lnTo>
                  <a:pt x="60960" y="7620"/>
                </a:lnTo>
                <a:close/>
              </a:path>
              <a:path w="466725" h="7620">
                <a:moveTo>
                  <a:pt x="100584" y="7620"/>
                </a:moveTo>
                <a:lnTo>
                  <a:pt x="97536" y="7620"/>
                </a:lnTo>
                <a:lnTo>
                  <a:pt x="94488" y="6096"/>
                </a:lnTo>
                <a:lnTo>
                  <a:pt x="94488" y="1524"/>
                </a:lnTo>
                <a:lnTo>
                  <a:pt x="97536" y="0"/>
                </a:lnTo>
                <a:lnTo>
                  <a:pt x="100584" y="0"/>
                </a:lnTo>
                <a:lnTo>
                  <a:pt x="103632" y="1524"/>
                </a:lnTo>
                <a:lnTo>
                  <a:pt x="103632" y="6096"/>
                </a:lnTo>
                <a:lnTo>
                  <a:pt x="100584" y="7620"/>
                </a:lnTo>
                <a:close/>
              </a:path>
              <a:path w="466725" h="7620">
                <a:moveTo>
                  <a:pt x="196596" y="7620"/>
                </a:moveTo>
                <a:lnTo>
                  <a:pt x="135636" y="7620"/>
                </a:lnTo>
                <a:lnTo>
                  <a:pt x="134112" y="6096"/>
                </a:lnTo>
                <a:lnTo>
                  <a:pt x="134112" y="1524"/>
                </a:lnTo>
                <a:lnTo>
                  <a:pt x="135636" y="0"/>
                </a:lnTo>
                <a:lnTo>
                  <a:pt x="196596" y="0"/>
                </a:lnTo>
                <a:lnTo>
                  <a:pt x="198120" y="1524"/>
                </a:lnTo>
                <a:lnTo>
                  <a:pt x="198120" y="6096"/>
                </a:lnTo>
                <a:lnTo>
                  <a:pt x="196596" y="7620"/>
                </a:lnTo>
                <a:close/>
              </a:path>
              <a:path w="466725" h="7620">
                <a:moveTo>
                  <a:pt x="236220" y="7620"/>
                </a:moveTo>
                <a:lnTo>
                  <a:pt x="231648" y="7620"/>
                </a:lnTo>
                <a:lnTo>
                  <a:pt x="230124" y="6096"/>
                </a:lnTo>
                <a:lnTo>
                  <a:pt x="230124" y="1524"/>
                </a:lnTo>
                <a:lnTo>
                  <a:pt x="231648" y="0"/>
                </a:lnTo>
                <a:lnTo>
                  <a:pt x="236220" y="0"/>
                </a:lnTo>
                <a:lnTo>
                  <a:pt x="237744" y="1524"/>
                </a:lnTo>
                <a:lnTo>
                  <a:pt x="237744" y="6096"/>
                </a:lnTo>
                <a:lnTo>
                  <a:pt x="236220" y="7620"/>
                </a:lnTo>
                <a:close/>
              </a:path>
              <a:path w="466725" h="7620">
                <a:moveTo>
                  <a:pt x="330708" y="7620"/>
                </a:moveTo>
                <a:lnTo>
                  <a:pt x="271272" y="7620"/>
                </a:lnTo>
                <a:lnTo>
                  <a:pt x="269748" y="6096"/>
                </a:lnTo>
                <a:lnTo>
                  <a:pt x="269748" y="1524"/>
                </a:lnTo>
                <a:lnTo>
                  <a:pt x="271272" y="0"/>
                </a:lnTo>
                <a:lnTo>
                  <a:pt x="330708" y="0"/>
                </a:lnTo>
                <a:lnTo>
                  <a:pt x="332232" y="1524"/>
                </a:lnTo>
                <a:lnTo>
                  <a:pt x="332232" y="6096"/>
                </a:lnTo>
                <a:lnTo>
                  <a:pt x="330708" y="7620"/>
                </a:lnTo>
                <a:close/>
              </a:path>
              <a:path w="466725" h="7620">
                <a:moveTo>
                  <a:pt x="370332" y="7620"/>
                </a:moveTo>
                <a:lnTo>
                  <a:pt x="365759" y="7620"/>
                </a:lnTo>
                <a:lnTo>
                  <a:pt x="364235" y="6096"/>
                </a:lnTo>
                <a:lnTo>
                  <a:pt x="364235" y="1524"/>
                </a:lnTo>
                <a:lnTo>
                  <a:pt x="365759" y="0"/>
                </a:lnTo>
                <a:lnTo>
                  <a:pt x="370332" y="0"/>
                </a:lnTo>
                <a:lnTo>
                  <a:pt x="371856" y="1524"/>
                </a:lnTo>
                <a:lnTo>
                  <a:pt x="371856" y="6096"/>
                </a:lnTo>
                <a:lnTo>
                  <a:pt x="370332" y="7620"/>
                </a:lnTo>
                <a:close/>
              </a:path>
              <a:path w="466725" h="7620">
                <a:moveTo>
                  <a:pt x="464820" y="7620"/>
                </a:moveTo>
                <a:lnTo>
                  <a:pt x="405384" y="7620"/>
                </a:lnTo>
                <a:lnTo>
                  <a:pt x="403859" y="6096"/>
                </a:lnTo>
                <a:lnTo>
                  <a:pt x="403859" y="1524"/>
                </a:lnTo>
                <a:lnTo>
                  <a:pt x="405384" y="0"/>
                </a:lnTo>
                <a:lnTo>
                  <a:pt x="464820" y="0"/>
                </a:lnTo>
                <a:lnTo>
                  <a:pt x="466344" y="1524"/>
                </a:lnTo>
                <a:lnTo>
                  <a:pt x="466344" y="6096"/>
                </a:lnTo>
                <a:lnTo>
                  <a:pt x="464820" y="7620"/>
                </a:lnTo>
                <a:close/>
              </a:path>
            </a:pathLst>
          </a:custGeom>
          <a:solidFill>
            <a:srgbClr val="000000"/>
          </a:solidFill>
        </p:spPr>
        <p:txBody>
          <a:bodyPr wrap="square" lIns="0" tIns="0" rIns="0" bIns="0" rtlCol="0"/>
          <a:lstStyle/>
          <a:p/>
        </p:txBody>
      </p:sp>
      <p:sp>
        <p:nvSpPr>
          <p:cNvPr id="39" name="object 39"/>
          <p:cNvSpPr/>
          <p:nvPr/>
        </p:nvSpPr>
        <p:spPr>
          <a:xfrm>
            <a:off x="4823460" y="3791711"/>
            <a:ext cx="466725" cy="7620"/>
          </a:xfrm>
          <a:custGeom>
            <a:avLst/>
            <a:gdLst/>
            <a:ahLst/>
            <a:cxnLst/>
            <a:rect l="l" t="t" r="r" b="b"/>
            <a:pathLst>
              <a:path w="466725" h="7620">
                <a:moveTo>
                  <a:pt x="60960" y="7620"/>
                </a:moveTo>
                <a:lnTo>
                  <a:pt x="1524" y="7620"/>
                </a:lnTo>
                <a:lnTo>
                  <a:pt x="0" y="6096"/>
                </a:lnTo>
                <a:lnTo>
                  <a:pt x="0" y="1524"/>
                </a:lnTo>
                <a:lnTo>
                  <a:pt x="1524" y="0"/>
                </a:lnTo>
                <a:lnTo>
                  <a:pt x="60960" y="0"/>
                </a:lnTo>
                <a:lnTo>
                  <a:pt x="64008" y="1524"/>
                </a:lnTo>
                <a:lnTo>
                  <a:pt x="64008" y="6096"/>
                </a:lnTo>
                <a:lnTo>
                  <a:pt x="60960" y="7620"/>
                </a:lnTo>
                <a:close/>
              </a:path>
              <a:path w="466725" h="7620">
                <a:moveTo>
                  <a:pt x="100584" y="7620"/>
                </a:moveTo>
                <a:lnTo>
                  <a:pt x="97536" y="7620"/>
                </a:lnTo>
                <a:lnTo>
                  <a:pt x="94488" y="6096"/>
                </a:lnTo>
                <a:lnTo>
                  <a:pt x="94488" y="1524"/>
                </a:lnTo>
                <a:lnTo>
                  <a:pt x="97536" y="0"/>
                </a:lnTo>
                <a:lnTo>
                  <a:pt x="100584" y="0"/>
                </a:lnTo>
                <a:lnTo>
                  <a:pt x="103632" y="1524"/>
                </a:lnTo>
                <a:lnTo>
                  <a:pt x="103632" y="6096"/>
                </a:lnTo>
                <a:lnTo>
                  <a:pt x="100584" y="7620"/>
                </a:lnTo>
                <a:close/>
              </a:path>
              <a:path w="466725" h="7620">
                <a:moveTo>
                  <a:pt x="196596" y="7620"/>
                </a:moveTo>
                <a:lnTo>
                  <a:pt x="135636" y="7620"/>
                </a:lnTo>
                <a:lnTo>
                  <a:pt x="134112" y="6096"/>
                </a:lnTo>
                <a:lnTo>
                  <a:pt x="134112" y="1524"/>
                </a:lnTo>
                <a:lnTo>
                  <a:pt x="135636" y="0"/>
                </a:lnTo>
                <a:lnTo>
                  <a:pt x="196596" y="0"/>
                </a:lnTo>
                <a:lnTo>
                  <a:pt x="198120" y="1524"/>
                </a:lnTo>
                <a:lnTo>
                  <a:pt x="198120" y="6096"/>
                </a:lnTo>
                <a:lnTo>
                  <a:pt x="196596" y="7620"/>
                </a:lnTo>
                <a:close/>
              </a:path>
              <a:path w="466725" h="7620">
                <a:moveTo>
                  <a:pt x="236220" y="7620"/>
                </a:moveTo>
                <a:lnTo>
                  <a:pt x="231648" y="7620"/>
                </a:lnTo>
                <a:lnTo>
                  <a:pt x="230124" y="6096"/>
                </a:lnTo>
                <a:lnTo>
                  <a:pt x="230124" y="1524"/>
                </a:lnTo>
                <a:lnTo>
                  <a:pt x="231648" y="0"/>
                </a:lnTo>
                <a:lnTo>
                  <a:pt x="236220" y="0"/>
                </a:lnTo>
                <a:lnTo>
                  <a:pt x="237744" y="1524"/>
                </a:lnTo>
                <a:lnTo>
                  <a:pt x="237744" y="6096"/>
                </a:lnTo>
                <a:lnTo>
                  <a:pt x="236220" y="7620"/>
                </a:lnTo>
                <a:close/>
              </a:path>
              <a:path w="466725" h="7620">
                <a:moveTo>
                  <a:pt x="330708" y="7620"/>
                </a:moveTo>
                <a:lnTo>
                  <a:pt x="271272" y="7620"/>
                </a:lnTo>
                <a:lnTo>
                  <a:pt x="269748" y="6096"/>
                </a:lnTo>
                <a:lnTo>
                  <a:pt x="269748" y="1524"/>
                </a:lnTo>
                <a:lnTo>
                  <a:pt x="271272" y="0"/>
                </a:lnTo>
                <a:lnTo>
                  <a:pt x="330708" y="0"/>
                </a:lnTo>
                <a:lnTo>
                  <a:pt x="332232" y="1524"/>
                </a:lnTo>
                <a:lnTo>
                  <a:pt x="332232" y="6096"/>
                </a:lnTo>
                <a:lnTo>
                  <a:pt x="330708" y="7620"/>
                </a:lnTo>
                <a:close/>
              </a:path>
              <a:path w="466725" h="7620">
                <a:moveTo>
                  <a:pt x="370332" y="7620"/>
                </a:moveTo>
                <a:lnTo>
                  <a:pt x="365759" y="7620"/>
                </a:lnTo>
                <a:lnTo>
                  <a:pt x="364235" y="6096"/>
                </a:lnTo>
                <a:lnTo>
                  <a:pt x="364235" y="1524"/>
                </a:lnTo>
                <a:lnTo>
                  <a:pt x="365759" y="0"/>
                </a:lnTo>
                <a:lnTo>
                  <a:pt x="370332" y="0"/>
                </a:lnTo>
                <a:lnTo>
                  <a:pt x="371856" y="1524"/>
                </a:lnTo>
                <a:lnTo>
                  <a:pt x="371856" y="6096"/>
                </a:lnTo>
                <a:lnTo>
                  <a:pt x="370332" y="7620"/>
                </a:lnTo>
                <a:close/>
              </a:path>
              <a:path w="466725" h="7620">
                <a:moveTo>
                  <a:pt x="464820" y="7620"/>
                </a:moveTo>
                <a:lnTo>
                  <a:pt x="405384" y="7620"/>
                </a:lnTo>
                <a:lnTo>
                  <a:pt x="403859" y="6096"/>
                </a:lnTo>
                <a:lnTo>
                  <a:pt x="403859" y="1524"/>
                </a:lnTo>
                <a:lnTo>
                  <a:pt x="405384" y="0"/>
                </a:lnTo>
                <a:lnTo>
                  <a:pt x="464820" y="0"/>
                </a:lnTo>
                <a:lnTo>
                  <a:pt x="466344" y="1524"/>
                </a:lnTo>
                <a:lnTo>
                  <a:pt x="466344" y="6096"/>
                </a:lnTo>
                <a:lnTo>
                  <a:pt x="464820" y="7620"/>
                </a:lnTo>
                <a:close/>
              </a:path>
            </a:pathLst>
          </a:custGeom>
          <a:solidFill>
            <a:srgbClr val="000000"/>
          </a:solidFill>
        </p:spPr>
        <p:txBody>
          <a:bodyPr wrap="square" lIns="0" tIns="0" rIns="0" bIns="0" rtlCol="0"/>
          <a:lstStyle/>
          <a:p/>
        </p:txBody>
      </p:sp>
      <p:sp>
        <p:nvSpPr>
          <p:cNvPr id="40" name="object 40"/>
          <p:cNvSpPr/>
          <p:nvPr/>
        </p:nvSpPr>
        <p:spPr>
          <a:xfrm>
            <a:off x="4247388" y="3796284"/>
            <a:ext cx="527685" cy="0"/>
          </a:xfrm>
          <a:custGeom>
            <a:avLst/>
            <a:gdLst/>
            <a:ahLst/>
            <a:cxnLst/>
            <a:rect l="l" t="t" r="r" b="b"/>
            <a:pathLst>
              <a:path w="527685" h="0">
                <a:moveTo>
                  <a:pt x="0" y="0"/>
                </a:moveTo>
                <a:lnTo>
                  <a:pt x="527303" y="0"/>
                </a:lnTo>
                <a:lnTo>
                  <a:pt x="0" y="0"/>
                </a:lnTo>
                <a:close/>
              </a:path>
            </a:pathLst>
          </a:custGeom>
          <a:ln w="3175">
            <a:solidFill>
              <a:srgbClr val="000000"/>
            </a:solidFill>
          </a:ln>
        </p:spPr>
        <p:txBody>
          <a:bodyPr wrap="square" lIns="0" tIns="0" rIns="0" bIns="0" rtlCol="0"/>
          <a:lstStyle/>
          <a:p/>
        </p:txBody>
      </p:sp>
      <p:sp>
        <p:nvSpPr>
          <p:cNvPr id="41" name="object 41"/>
          <p:cNvSpPr/>
          <p:nvPr/>
        </p:nvSpPr>
        <p:spPr>
          <a:xfrm>
            <a:off x="4247388" y="3268979"/>
            <a:ext cx="137160" cy="0"/>
          </a:xfrm>
          <a:custGeom>
            <a:avLst/>
            <a:gdLst/>
            <a:ahLst/>
            <a:cxnLst/>
            <a:rect l="l" t="t" r="r" b="b"/>
            <a:pathLst>
              <a:path w="137160" h="0">
                <a:moveTo>
                  <a:pt x="0" y="0"/>
                </a:moveTo>
                <a:lnTo>
                  <a:pt x="137159" y="0"/>
                </a:lnTo>
                <a:lnTo>
                  <a:pt x="0" y="0"/>
                </a:lnTo>
                <a:close/>
              </a:path>
            </a:pathLst>
          </a:custGeom>
          <a:ln w="3175">
            <a:solidFill>
              <a:srgbClr val="000000"/>
            </a:solidFill>
          </a:ln>
        </p:spPr>
        <p:txBody>
          <a:bodyPr wrap="square" lIns="0" tIns="0" rIns="0" bIns="0" rtlCol="0"/>
          <a:lstStyle/>
          <a:p/>
        </p:txBody>
      </p:sp>
      <p:sp>
        <p:nvSpPr>
          <p:cNvPr id="42" name="object 42"/>
          <p:cNvSpPr/>
          <p:nvPr/>
        </p:nvSpPr>
        <p:spPr>
          <a:xfrm>
            <a:off x="4352544" y="3596640"/>
            <a:ext cx="0" cy="140335"/>
          </a:xfrm>
          <a:custGeom>
            <a:avLst/>
            <a:gdLst/>
            <a:ahLst/>
            <a:cxnLst/>
            <a:rect l="l" t="t" r="r" b="b"/>
            <a:pathLst>
              <a:path w="0" h="140335">
                <a:moveTo>
                  <a:pt x="0" y="0"/>
                </a:moveTo>
                <a:lnTo>
                  <a:pt x="0" y="140207"/>
                </a:lnTo>
              </a:path>
            </a:pathLst>
          </a:custGeom>
          <a:ln w="3175">
            <a:solidFill>
              <a:srgbClr val="000000"/>
            </a:solidFill>
          </a:ln>
        </p:spPr>
        <p:txBody>
          <a:bodyPr wrap="square" lIns="0" tIns="0" rIns="0" bIns="0" rtlCol="0"/>
          <a:lstStyle/>
          <a:p/>
        </p:txBody>
      </p:sp>
      <p:sp>
        <p:nvSpPr>
          <p:cNvPr id="43" name="object 43"/>
          <p:cNvSpPr/>
          <p:nvPr/>
        </p:nvSpPr>
        <p:spPr>
          <a:xfrm>
            <a:off x="4352544" y="3328415"/>
            <a:ext cx="0" cy="140335"/>
          </a:xfrm>
          <a:custGeom>
            <a:avLst/>
            <a:gdLst/>
            <a:ahLst/>
            <a:cxnLst/>
            <a:rect l="l" t="t" r="r" b="b"/>
            <a:pathLst>
              <a:path w="0" h="140335">
                <a:moveTo>
                  <a:pt x="0" y="0"/>
                </a:moveTo>
                <a:lnTo>
                  <a:pt x="0" y="140208"/>
                </a:lnTo>
              </a:path>
            </a:pathLst>
          </a:custGeom>
          <a:ln w="3175">
            <a:solidFill>
              <a:srgbClr val="000000"/>
            </a:solidFill>
          </a:ln>
        </p:spPr>
        <p:txBody>
          <a:bodyPr wrap="square" lIns="0" tIns="0" rIns="0" bIns="0" rtlCol="0"/>
          <a:lstStyle/>
          <a:p/>
        </p:txBody>
      </p:sp>
      <p:sp>
        <p:nvSpPr>
          <p:cNvPr id="44" name="object 44"/>
          <p:cNvSpPr/>
          <p:nvPr/>
        </p:nvSpPr>
        <p:spPr>
          <a:xfrm>
            <a:off x="4331208" y="3730752"/>
            <a:ext cx="43180" cy="66040"/>
          </a:xfrm>
          <a:custGeom>
            <a:avLst/>
            <a:gdLst/>
            <a:ahLst/>
            <a:cxnLst/>
            <a:rect l="l" t="t" r="r" b="b"/>
            <a:pathLst>
              <a:path w="43179" h="66039">
                <a:moveTo>
                  <a:pt x="21335" y="65532"/>
                </a:moveTo>
                <a:lnTo>
                  <a:pt x="0" y="0"/>
                </a:lnTo>
                <a:lnTo>
                  <a:pt x="42672" y="0"/>
                </a:lnTo>
                <a:lnTo>
                  <a:pt x="21335" y="65532"/>
                </a:lnTo>
                <a:close/>
              </a:path>
            </a:pathLst>
          </a:custGeom>
          <a:solidFill>
            <a:srgbClr val="000000"/>
          </a:solidFill>
        </p:spPr>
        <p:txBody>
          <a:bodyPr wrap="square" lIns="0" tIns="0" rIns="0" bIns="0" rtlCol="0"/>
          <a:lstStyle/>
          <a:p/>
        </p:txBody>
      </p:sp>
      <p:sp>
        <p:nvSpPr>
          <p:cNvPr id="45" name="object 45"/>
          <p:cNvSpPr/>
          <p:nvPr/>
        </p:nvSpPr>
        <p:spPr>
          <a:xfrm>
            <a:off x="4331208" y="3268980"/>
            <a:ext cx="43180" cy="66040"/>
          </a:xfrm>
          <a:custGeom>
            <a:avLst/>
            <a:gdLst/>
            <a:ahLst/>
            <a:cxnLst/>
            <a:rect l="l" t="t" r="r" b="b"/>
            <a:pathLst>
              <a:path w="43179" h="66039">
                <a:moveTo>
                  <a:pt x="42672" y="65531"/>
                </a:moveTo>
                <a:lnTo>
                  <a:pt x="0" y="65531"/>
                </a:lnTo>
                <a:lnTo>
                  <a:pt x="21335" y="0"/>
                </a:lnTo>
                <a:lnTo>
                  <a:pt x="42672" y="65531"/>
                </a:lnTo>
                <a:close/>
              </a:path>
            </a:pathLst>
          </a:custGeom>
          <a:solidFill>
            <a:srgbClr val="000000"/>
          </a:solidFill>
        </p:spPr>
        <p:txBody>
          <a:bodyPr wrap="square" lIns="0" tIns="0" rIns="0" bIns="0" rtlCol="0"/>
          <a:lstStyle/>
          <a:p/>
        </p:txBody>
      </p:sp>
      <p:sp>
        <p:nvSpPr>
          <p:cNvPr id="46" name="object 46"/>
          <p:cNvSpPr txBox="1"/>
          <p:nvPr/>
        </p:nvSpPr>
        <p:spPr>
          <a:xfrm>
            <a:off x="4150447" y="3445668"/>
            <a:ext cx="424815" cy="156845"/>
          </a:xfrm>
          <a:prstGeom prst="rect">
            <a:avLst/>
          </a:prstGeom>
        </p:spPr>
        <p:txBody>
          <a:bodyPr wrap="square" lIns="0" tIns="13970" rIns="0" bIns="0" rtlCol="0" vert="horz">
            <a:spAutoFit/>
          </a:bodyPr>
          <a:lstStyle/>
          <a:p>
            <a:pPr marL="12700">
              <a:lnSpc>
                <a:spcPct val="100000"/>
              </a:lnSpc>
              <a:spcBef>
                <a:spcPts val="110"/>
              </a:spcBef>
            </a:pPr>
            <a:r>
              <a:rPr dirty="0" sz="850" spc="-229">
                <a:latin typeface="Cambria"/>
                <a:cs typeface="Cambria"/>
              </a:rPr>
              <a:t>38.343"</a:t>
            </a:r>
            <a:endParaRPr sz="850">
              <a:latin typeface="Cambria"/>
              <a:cs typeface="Cambria"/>
            </a:endParaRPr>
          </a:p>
        </p:txBody>
      </p:sp>
      <p:sp>
        <p:nvSpPr>
          <p:cNvPr id="47" name="object 47"/>
          <p:cNvSpPr/>
          <p:nvPr/>
        </p:nvSpPr>
        <p:spPr>
          <a:xfrm>
            <a:off x="4247388" y="4322064"/>
            <a:ext cx="485140" cy="0"/>
          </a:xfrm>
          <a:custGeom>
            <a:avLst/>
            <a:gdLst/>
            <a:ahLst/>
            <a:cxnLst/>
            <a:rect l="l" t="t" r="r" b="b"/>
            <a:pathLst>
              <a:path w="485139" h="0">
                <a:moveTo>
                  <a:pt x="0" y="0"/>
                </a:moveTo>
                <a:lnTo>
                  <a:pt x="484631" y="0"/>
                </a:lnTo>
                <a:lnTo>
                  <a:pt x="0" y="0"/>
                </a:lnTo>
                <a:close/>
              </a:path>
            </a:pathLst>
          </a:custGeom>
          <a:ln w="3175">
            <a:solidFill>
              <a:srgbClr val="000000"/>
            </a:solidFill>
          </a:ln>
        </p:spPr>
        <p:txBody>
          <a:bodyPr wrap="square" lIns="0" tIns="0" rIns="0" bIns="0" rtlCol="0"/>
          <a:lstStyle/>
          <a:p/>
        </p:txBody>
      </p:sp>
      <p:sp>
        <p:nvSpPr>
          <p:cNvPr id="48" name="object 48"/>
          <p:cNvSpPr/>
          <p:nvPr/>
        </p:nvSpPr>
        <p:spPr>
          <a:xfrm>
            <a:off x="4247388" y="3796284"/>
            <a:ext cx="527685" cy="0"/>
          </a:xfrm>
          <a:custGeom>
            <a:avLst/>
            <a:gdLst/>
            <a:ahLst/>
            <a:cxnLst/>
            <a:rect l="l" t="t" r="r" b="b"/>
            <a:pathLst>
              <a:path w="527685" h="0">
                <a:moveTo>
                  <a:pt x="0" y="0"/>
                </a:moveTo>
                <a:lnTo>
                  <a:pt x="527303" y="0"/>
                </a:lnTo>
                <a:lnTo>
                  <a:pt x="0" y="0"/>
                </a:lnTo>
                <a:close/>
              </a:path>
            </a:pathLst>
          </a:custGeom>
          <a:ln w="3175">
            <a:solidFill>
              <a:srgbClr val="000000"/>
            </a:solidFill>
          </a:ln>
        </p:spPr>
        <p:txBody>
          <a:bodyPr wrap="square" lIns="0" tIns="0" rIns="0" bIns="0" rtlCol="0"/>
          <a:lstStyle/>
          <a:p/>
        </p:txBody>
      </p:sp>
      <p:sp>
        <p:nvSpPr>
          <p:cNvPr id="49" name="object 49"/>
          <p:cNvSpPr/>
          <p:nvPr/>
        </p:nvSpPr>
        <p:spPr>
          <a:xfrm>
            <a:off x="4352544" y="4122420"/>
            <a:ext cx="0" cy="140335"/>
          </a:xfrm>
          <a:custGeom>
            <a:avLst/>
            <a:gdLst/>
            <a:ahLst/>
            <a:cxnLst/>
            <a:rect l="l" t="t" r="r" b="b"/>
            <a:pathLst>
              <a:path w="0" h="140335">
                <a:moveTo>
                  <a:pt x="0" y="0"/>
                </a:moveTo>
                <a:lnTo>
                  <a:pt x="0" y="140207"/>
                </a:lnTo>
              </a:path>
            </a:pathLst>
          </a:custGeom>
          <a:ln w="3175">
            <a:solidFill>
              <a:srgbClr val="000000"/>
            </a:solidFill>
          </a:ln>
        </p:spPr>
        <p:txBody>
          <a:bodyPr wrap="square" lIns="0" tIns="0" rIns="0" bIns="0" rtlCol="0"/>
          <a:lstStyle/>
          <a:p/>
        </p:txBody>
      </p:sp>
      <p:sp>
        <p:nvSpPr>
          <p:cNvPr id="50" name="object 50"/>
          <p:cNvSpPr/>
          <p:nvPr/>
        </p:nvSpPr>
        <p:spPr>
          <a:xfrm>
            <a:off x="4352544" y="3855720"/>
            <a:ext cx="0" cy="140335"/>
          </a:xfrm>
          <a:custGeom>
            <a:avLst/>
            <a:gdLst/>
            <a:ahLst/>
            <a:cxnLst/>
            <a:rect l="l" t="t" r="r" b="b"/>
            <a:pathLst>
              <a:path w="0" h="140335">
                <a:moveTo>
                  <a:pt x="0" y="0"/>
                </a:moveTo>
                <a:lnTo>
                  <a:pt x="0" y="140208"/>
                </a:lnTo>
              </a:path>
            </a:pathLst>
          </a:custGeom>
          <a:ln w="3175">
            <a:solidFill>
              <a:srgbClr val="000000"/>
            </a:solidFill>
          </a:ln>
        </p:spPr>
        <p:txBody>
          <a:bodyPr wrap="square" lIns="0" tIns="0" rIns="0" bIns="0" rtlCol="0"/>
          <a:lstStyle/>
          <a:p/>
        </p:txBody>
      </p:sp>
      <p:sp>
        <p:nvSpPr>
          <p:cNvPr id="51" name="object 51"/>
          <p:cNvSpPr/>
          <p:nvPr/>
        </p:nvSpPr>
        <p:spPr>
          <a:xfrm>
            <a:off x="4331208" y="4258056"/>
            <a:ext cx="43180" cy="64135"/>
          </a:xfrm>
          <a:custGeom>
            <a:avLst/>
            <a:gdLst/>
            <a:ahLst/>
            <a:cxnLst/>
            <a:rect l="l" t="t" r="r" b="b"/>
            <a:pathLst>
              <a:path w="43179" h="64135">
                <a:moveTo>
                  <a:pt x="21335" y="64008"/>
                </a:moveTo>
                <a:lnTo>
                  <a:pt x="0" y="0"/>
                </a:lnTo>
                <a:lnTo>
                  <a:pt x="42672" y="0"/>
                </a:lnTo>
                <a:lnTo>
                  <a:pt x="21335" y="64008"/>
                </a:lnTo>
                <a:close/>
              </a:path>
            </a:pathLst>
          </a:custGeom>
          <a:solidFill>
            <a:srgbClr val="000000"/>
          </a:solidFill>
        </p:spPr>
        <p:txBody>
          <a:bodyPr wrap="square" lIns="0" tIns="0" rIns="0" bIns="0" rtlCol="0"/>
          <a:lstStyle/>
          <a:p/>
        </p:txBody>
      </p:sp>
      <p:sp>
        <p:nvSpPr>
          <p:cNvPr id="52" name="object 52"/>
          <p:cNvSpPr/>
          <p:nvPr/>
        </p:nvSpPr>
        <p:spPr>
          <a:xfrm>
            <a:off x="4331208" y="3796284"/>
            <a:ext cx="43180" cy="64135"/>
          </a:xfrm>
          <a:custGeom>
            <a:avLst/>
            <a:gdLst/>
            <a:ahLst/>
            <a:cxnLst/>
            <a:rect l="l" t="t" r="r" b="b"/>
            <a:pathLst>
              <a:path w="43179" h="64135">
                <a:moveTo>
                  <a:pt x="42672" y="64008"/>
                </a:moveTo>
                <a:lnTo>
                  <a:pt x="0" y="64008"/>
                </a:lnTo>
                <a:lnTo>
                  <a:pt x="21335" y="0"/>
                </a:lnTo>
                <a:lnTo>
                  <a:pt x="42672" y="64008"/>
                </a:lnTo>
                <a:close/>
              </a:path>
            </a:pathLst>
          </a:custGeom>
          <a:solidFill>
            <a:srgbClr val="000000"/>
          </a:solidFill>
        </p:spPr>
        <p:txBody>
          <a:bodyPr wrap="square" lIns="0" tIns="0" rIns="0" bIns="0" rtlCol="0"/>
          <a:lstStyle/>
          <a:p/>
        </p:txBody>
      </p:sp>
      <p:sp>
        <p:nvSpPr>
          <p:cNvPr id="53" name="object 53"/>
          <p:cNvSpPr txBox="1"/>
          <p:nvPr/>
        </p:nvSpPr>
        <p:spPr>
          <a:xfrm>
            <a:off x="4150447" y="3972962"/>
            <a:ext cx="424815" cy="156845"/>
          </a:xfrm>
          <a:prstGeom prst="rect">
            <a:avLst/>
          </a:prstGeom>
        </p:spPr>
        <p:txBody>
          <a:bodyPr wrap="square" lIns="0" tIns="13970" rIns="0" bIns="0" rtlCol="0" vert="horz">
            <a:spAutoFit/>
          </a:bodyPr>
          <a:lstStyle/>
          <a:p>
            <a:pPr marL="12700">
              <a:lnSpc>
                <a:spcPct val="100000"/>
              </a:lnSpc>
              <a:spcBef>
                <a:spcPts val="110"/>
              </a:spcBef>
            </a:pPr>
            <a:r>
              <a:rPr dirty="0" sz="850" spc="-229">
                <a:latin typeface="Cambria"/>
                <a:cs typeface="Cambria"/>
              </a:rPr>
              <a:t>35.657"</a:t>
            </a:r>
            <a:endParaRPr sz="850">
              <a:latin typeface="Cambria"/>
              <a:cs typeface="Cambria"/>
            </a:endParaRPr>
          </a:p>
        </p:txBody>
      </p:sp>
      <p:sp>
        <p:nvSpPr>
          <p:cNvPr id="54" name="object 54"/>
          <p:cNvSpPr/>
          <p:nvPr/>
        </p:nvSpPr>
        <p:spPr>
          <a:xfrm>
            <a:off x="5763767" y="3174492"/>
            <a:ext cx="137160" cy="478535"/>
          </a:xfrm>
          <a:prstGeom prst="rect">
            <a:avLst/>
          </a:prstGeom>
          <a:blipFill>
            <a:blip r:embed="rId4" cstate="print"/>
            <a:stretch>
              <a:fillRect/>
            </a:stretch>
          </a:blipFill>
        </p:spPr>
        <p:txBody>
          <a:bodyPr wrap="square" lIns="0" tIns="0" rIns="0" bIns="0" rtlCol="0"/>
          <a:lstStyle/>
          <a:p/>
        </p:txBody>
      </p:sp>
      <p:sp>
        <p:nvSpPr>
          <p:cNvPr id="55" name="object 55"/>
          <p:cNvSpPr/>
          <p:nvPr/>
        </p:nvSpPr>
        <p:spPr>
          <a:xfrm>
            <a:off x="5413247" y="4322064"/>
            <a:ext cx="487680" cy="0"/>
          </a:xfrm>
          <a:custGeom>
            <a:avLst/>
            <a:gdLst/>
            <a:ahLst/>
            <a:cxnLst/>
            <a:rect l="l" t="t" r="r" b="b"/>
            <a:pathLst>
              <a:path w="487679" h="0">
                <a:moveTo>
                  <a:pt x="487680" y="0"/>
                </a:moveTo>
                <a:lnTo>
                  <a:pt x="0" y="0"/>
                </a:lnTo>
                <a:lnTo>
                  <a:pt x="487680" y="0"/>
                </a:lnTo>
                <a:close/>
              </a:path>
            </a:pathLst>
          </a:custGeom>
          <a:ln w="3175">
            <a:solidFill>
              <a:srgbClr val="000000"/>
            </a:solidFill>
          </a:ln>
        </p:spPr>
        <p:txBody>
          <a:bodyPr wrap="square" lIns="0" tIns="0" rIns="0" bIns="0" rtlCol="0"/>
          <a:lstStyle/>
          <a:p/>
        </p:txBody>
      </p:sp>
      <p:sp>
        <p:nvSpPr>
          <p:cNvPr id="56" name="object 56"/>
          <p:cNvSpPr/>
          <p:nvPr/>
        </p:nvSpPr>
        <p:spPr>
          <a:xfrm>
            <a:off x="5795771" y="4050792"/>
            <a:ext cx="0" cy="212090"/>
          </a:xfrm>
          <a:custGeom>
            <a:avLst/>
            <a:gdLst/>
            <a:ahLst/>
            <a:cxnLst/>
            <a:rect l="l" t="t" r="r" b="b"/>
            <a:pathLst>
              <a:path w="0" h="212089">
                <a:moveTo>
                  <a:pt x="0" y="0"/>
                </a:moveTo>
                <a:lnTo>
                  <a:pt x="0" y="211835"/>
                </a:lnTo>
              </a:path>
            </a:pathLst>
          </a:custGeom>
          <a:ln w="3175">
            <a:solidFill>
              <a:srgbClr val="000000"/>
            </a:solidFill>
          </a:ln>
        </p:spPr>
        <p:txBody>
          <a:bodyPr wrap="square" lIns="0" tIns="0" rIns="0" bIns="0" rtlCol="0"/>
          <a:lstStyle/>
          <a:p/>
        </p:txBody>
      </p:sp>
      <p:sp>
        <p:nvSpPr>
          <p:cNvPr id="57" name="object 57"/>
          <p:cNvSpPr/>
          <p:nvPr/>
        </p:nvSpPr>
        <p:spPr>
          <a:xfrm>
            <a:off x="5795771" y="3712464"/>
            <a:ext cx="0" cy="212090"/>
          </a:xfrm>
          <a:custGeom>
            <a:avLst/>
            <a:gdLst/>
            <a:ahLst/>
            <a:cxnLst/>
            <a:rect l="l" t="t" r="r" b="b"/>
            <a:pathLst>
              <a:path w="0" h="212089">
                <a:moveTo>
                  <a:pt x="0" y="0"/>
                </a:moveTo>
                <a:lnTo>
                  <a:pt x="0" y="211836"/>
                </a:lnTo>
              </a:path>
            </a:pathLst>
          </a:custGeom>
          <a:ln w="3175">
            <a:solidFill>
              <a:srgbClr val="000000"/>
            </a:solidFill>
          </a:ln>
        </p:spPr>
        <p:txBody>
          <a:bodyPr wrap="square" lIns="0" tIns="0" rIns="0" bIns="0" rtlCol="0"/>
          <a:lstStyle/>
          <a:p/>
        </p:txBody>
      </p:sp>
      <p:sp>
        <p:nvSpPr>
          <p:cNvPr id="58" name="object 58"/>
          <p:cNvSpPr/>
          <p:nvPr/>
        </p:nvSpPr>
        <p:spPr>
          <a:xfrm>
            <a:off x="5774435" y="4258056"/>
            <a:ext cx="43180" cy="64135"/>
          </a:xfrm>
          <a:custGeom>
            <a:avLst/>
            <a:gdLst/>
            <a:ahLst/>
            <a:cxnLst/>
            <a:rect l="l" t="t" r="r" b="b"/>
            <a:pathLst>
              <a:path w="43179" h="64135">
                <a:moveTo>
                  <a:pt x="21335" y="64008"/>
                </a:moveTo>
                <a:lnTo>
                  <a:pt x="0" y="0"/>
                </a:lnTo>
                <a:lnTo>
                  <a:pt x="42671" y="0"/>
                </a:lnTo>
                <a:lnTo>
                  <a:pt x="21335" y="64008"/>
                </a:lnTo>
                <a:close/>
              </a:path>
            </a:pathLst>
          </a:custGeom>
          <a:solidFill>
            <a:srgbClr val="000000"/>
          </a:solidFill>
        </p:spPr>
        <p:txBody>
          <a:bodyPr wrap="square" lIns="0" tIns="0" rIns="0" bIns="0" rtlCol="0"/>
          <a:lstStyle/>
          <a:p/>
        </p:txBody>
      </p:sp>
      <p:sp>
        <p:nvSpPr>
          <p:cNvPr id="59" name="object 59"/>
          <p:cNvSpPr/>
          <p:nvPr/>
        </p:nvSpPr>
        <p:spPr>
          <a:xfrm>
            <a:off x="5774435" y="3653028"/>
            <a:ext cx="43180" cy="64135"/>
          </a:xfrm>
          <a:custGeom>
            <a:avLst/>
            <a:gdLst/>
            <a:ahLst/>
            <a:cxnLst/>
            <a:rect l="l" t="t" r="r" b="b"/>
            <a:pathLst>
              <a:path w="43179" h="64135">
                <a:moveTo>
                  <a:pt x="42671" y="64008"/>
                </a:moveTo>
                <a:lnTo>
                  <a:pt x="0" y="64008"/>
                </a:lnTo>
                <a:lnTo>
                  <a:pt x="21335" y="0"/>
                </a:lnTo>
                <a:lnTo>
                  <a:pt x="42671" y="64008"/>
                </a:lnTo>
                <a:close/>
              </a:path>
            </a:pathLst>
          </a:custGeom>
          <a:solidFill>
            <a:srgbClr val="000000"/>
          </a:solidFill>
        </p:spPr>
        <p:txBody>
          <a:bodyPr wrap="square" lIns="0" tIns="0" rIns="0" bIns="0" rtlCol="0"/>
          <a:lstStyle/>
          <a:p/>
        </p:txBody>
      </p:sp>
      <p:sp>
        <p:nvSpPr>
          <p:cNvPr id="60" name="object 60"/>
          <p:cNvSpPr txBox="1"/>
          <p:nvPr/>
        </p:nvSpPr>
        <p:spPr>
          <a:xfrm>
            <a:off x="5592116" y="3901325"/>
            <a:ext cx="426084" cy="156845"/>
          </a:xfrm>
          <a:prstGeom prst="rect">
            <a:avLst/>
          </a:prstGeom>
        </p:spPr>
        <p:txBody>
          <a:bodyPr wrap="square" lIns="0" tIns="13970" rIns="0" bIns="0" rtlCol="0" vert="horz">
            <a:spAutoFit/>
          </a:bodyPr>
          <a:lstStyle/>
          <a:p>
            <a:pPr marL="12700">
              <a:lnSpc>
                <a:spcPct val="100000"/>
              </a:lnSpc>
              <a:spcBef>
                <a:spcPts val="110"/>
              </a:spcBef>
            </a:pPr>
            <a:r>
              <a:rPr dirty="0" sz="850" spc="-225">
                <a:latin typeface="Cambria"/>
                <a:cs typeface="Cambria"/>
              </a:rPr>
              <a:t>48.867"</a:t>
            </a:r>
            <a:endParaRPr sz="850">
              <a:latin typeface="Cambria"/>
              <a:cs typeface="Cambria"/>
            </a:endParaRPr>
          </a:p>
        </p:txBody>
      </p:sp>
      <p:sp>
        <p:nvSpPr>
          <p:cNvPr id="61" name="object 61"/>
          <p:cNvSpPr/>
          <p:nvPr/>
        </p:nvSpPr>
        <p:spPr>
          <a:xfrm>
            <a:off x="4034027" y="4322064"/>
            <a:ext cx="698500" cy="0"/>
          </a:xfrm>
          <a:custGeom>
            <a:avLst/>
            <a:gdLst/>
            <a:ahLst/>
            <a:cxnLst/>
            <a:rect l="l" t="t" r="r" b="b"/>
            <a:pathLst>
              <a:path w="698500" h="0">
                <a:moveTo>
                  <a:pt x="0" y="0"/>
                </a:moveTo>
                <a:lnTo>
                  <a:pt x="697991" y="0"/>
                </a:lnTo>
                <a:lnTo>
                  <a:pt x="0" y="0"/>
                </a:lnTo>
                <a:close/>
              </a:path>
            </a:pathLst>
          </a:custGeom>
          <a:ln w="3175">
            <a:solidFill>
              <a:srgbClr val="000000"/>
            </a:solidFill>
          </a:ln>
        </p:spPr>
        <p:txBody>
          <a:bodyPr wrap="square" lIns="0" tIns="0" rIns="0" bIns="0" rtlCol="0"/>
          <a:lstStyle/>
          <a:p/>
        </p:txBody>
      </p:sp>
      <p:sp>
        <p:nvSpPr>
          <p:cNvPr id="62" name="object 62"/>
          <p:cNvSpPr/>
          <p:nvPr/>
        </p:nvSpPr>
        <p:spPr>
          <a:xfrm>
            <a:off x="4034027" y="3268979"/>
            <a:ext cx="350520" cy="0"/>
          </a:xfrm>
          <a:custGeom>
            <a:avLst/>
            <a:gdLst/>
            <a:ahLst/>
            <a:cxnLst/>
            <a:rect l="l" t="t" r="r" b="b"/>
            <a:pathLst>
              <a:path w="350520" h="0">
                <a:moveTo>
                  <a:pt x="0" y="0"/>
                </a:moveTo>
                <a:lnTo>
                  <a:pt x="350520" y="0"/>
                </a:lnTo>
                <a:lnTo>
                  <a:pt x="0" y="0"/>
                </a:lnTo>
                <a:close/>
              </a:path>
            </a:pathLst>
          </a:custGeom>
          <a:ln w="3175">
            <a:solidFill>
              <a:srgbClr val="000000"/>
            </a:solidFill>
          </a:ln>
        </p:spPr>
        <p:txBody>
          <a:bodyPr wrap="square" lIns="0" tIns="0" rIns="0" bIns="0" rtlCol="0"/>
          <a:lstStyle/>
          <a:p/>
        </p:txBody>
      </p:sp>
      <p:sp>
        <p:nvSpPr>
          <p:cNvPr id="63" name="object 63"/>
          <p:cNvSpPr/>
          <p:nvPr/>
        </p:nvSpPr>
        <p:spPr>
          <a:xfrm>
            <a:off x="4140708" y="3858767"/>
            <a:ext cx="0" cy="403860"/>
          </a:xfrm>
          <a:custGeom>
            <a:avLst/>
            <a:gdLst/>
            <a:ahLst/>
            <a:cxnLst/>
            <a:rect l="l" t="t" r="r" b="b"/>
            <a:pathLst>
              <a:path w="0" h="403860">
                <a:moveTo>
                  <a:pt x="0" y="0"/>
                </a:moveTo>
                <a:lnTo>
                  <a:pt x="0" y="403859"/>
                </a:lnTo>
              </a:path>
            </a:pathLst>
          </a:custGeom>
          <a:ln w="3175">
            <a:solidFill>
              <a:srgbClr val="000000"/>
            </a:solidFill>
          </a:ln>
        </p:spPr>
        <p:txBody>
          <a:bodyPr wrap="square" lIns="0" tIns="0" rIns="0" bIns="0" rtlCol="0"/>
          <a:lstStyle/>
          <a:p/>
        </p:txBody>
      </p:sp>
      <p:sp>
        <p:nvSpPr>
          <p:cNvPr id="64" name="object 64"/>
          <p:cNvSpPr/>
          <p:nvPr/>
        </p:nvSpPr>
        <p:spPr>
          <a:xfrm>
            <a:off x="4140708" y="3328415"/>
            <a:ext cx="0" cy="403860"/>
          </a:xfrm>
          <a:custGeom>
            <a:avLst/>
            <a:gdLst/>
            <a:ahLst/>
            <a:cxnLst/>
            <a:rect l="l" t="t" r="r" b="b"/>
            <a:pathLst>
              <a:path w="0" h="403860">
                <a:moveTo>
                  <a:pt x="0" y="0"/>
                </a:moveTo>
                <a:lnTo>
                  <a:pt x="0" y="403860"/>
                </a:lnTo>
              </a:path>
            </a:pathLst>
          </a:custGeom>
          <a:ln w="3175">
            <a:solidFill>
              <a:srgbClr val="000000"/>
            </a:solidFill>
          </a:ln>
        </p:spPr>
        <p:txBody>
          <a:bodyPr wrap="square" lIns="0" tIns="0" rIns="0" bIns="0" rtlCol="0"/>
          <a:lstStyle/>
          <a:p/>
        </p:txBody>
      </p:sp>
      <p:sp>
        <p:nvSpPr>
          <p:cNvPr id="65" name="object 65"/>
          <p:cNvSpPr/>
          <p:nvPr/>
        </p:nvSpPr>
        <p:spPr>
          <a:xfrm>
            <a:off x="4119372" y="4258056"/>
            <a:ext cx="43180" cy="64135"/>
          </a:xfrm>
          <a:custGeom>
            <a:avLst/>
            <a:gdLst/>
            <a:ahLst/>
            <a:cxnLst/>
            <a:rect l="l" t="t" r="r" b="b"/>
            <a:pathLst>
              <a:path w="43179" h="64135">
                <a:moveTo>
                  <a:pt x="21335" y="64008"/>
                </a:moveTo>
                <a:lnTo>
                  <a:pt x="0" y="0"/>
                </a:lnTo>
                <a:lnTo>
                  <a:pt x="42671" y="0"/>
                </a:lnTo>
                <a:lnTo>
                  <a:pt x="21335" y="64008"/>
                </a:lnTo>
                <a:close/>
              </a:path>
            </a:pathLst>
          </a:custGeom>
          <a:solidFill>
            <a:srgbClr val="000000"/>
          </a:solidFill>
        </p:spPr>
        <p:txBody>
          <a:bodyPr wrap="square" lIns="0" tIns="0" rIns="0" bIns="0" rtlCol="0"/>
          <a:lstStyle/>
          <a:p/>
        </p:txBody>
      </p:sp>
      <p:sp>
        <p:nvSpPr>
          <p:cNvPr id="66" name="object 66"/>
          <p:cNvSpPr/>
          <p:nvPr/>
        </p:nvSpPr>
        <p:spPr>
          <a:xfrm>
            <a:off x="4119372" y="3268980"/>
            <a:ext cx="43180" cy="66040"/>
          </a:xfrm>
          <a:custGeom>
            <a:avLst/>
            <a:gdLst/>
            <a:ahLst/>
            <a:cxnLst/>
            <a:rect l="l" t="t" r="r" b="b"/>
            <a:pathLst>
              <a:path w="43179" h="66039">
                <a:moveTo>
                  <a:pt x="42671" y="65531"/>
                </a:moveTo>
                <a:lnTo>
                  <a:pt x="0" y="65531"/>
                </a:lnTo>
                <a:lnTo>
                  <a:pt x="21335" y="0"/>
                </a:lnTo>
                <a:lnTo>
                  <a:pt x="42671" y="65531"/>
                </a:lnTo>
                <a:close/>
              </a:path>
            </a:pathLst>
          </a:custGeom>
          <a:solidFill>
            <a:srgbClr val="000000"/>
          </a:solidFill>
        </p:spPr>
        <p:txBody>
          <a:bodyPr wrap="square" lIns="0" tIns="0" rIns="0" bIns="0" rtlCol="0"/>
          <a:lstStyle/>
          <a:p/>
        </p:txBody>
      </p:sp>
      <p:sp>
        <p:nvSpPr>
          <p:cNvPr id="67" name="object 67"/>
          <p:cNvSpPr txBox="1"/>
          <p:nvPr/>
        </p:nvSpPr>
        <p:spPr>
          <a:xfrm>
            <a:off x="4061460" y="3732276"/>
            <a:ext cx="196850" cy="127000"/>
          </a:xfrm>
          <a:prstGeom prst="rect">
            <a:avLst/>
          </a:prstGeom>
          <a:solidFill>
            <a:srgbClr val="FFFFFF"/>
          </a:solidFill>
        </p:spPr>
        <p:txBody>
          <a:bodyPr wrap="square" lIns="0" tIns="0" rIns="0" bIns="0" rtlCol="0" vert="horz">
            <a:spAutoFit/>
          </a:bodyPr>
          <a:lstStyle/>
          <a:p>
            <a:pPr>
              <a:lnSpc>
                <a:spcPts val="950"/>
              </a:lnSpc>
            </a:pPr>
            <a:r>
              <a:rPr dirty="0" sz="850" spc="-175">
                <a:latin typeface="Cambria"/>
                <a:cs typeface="Cambria"/>
              </a:rPr>
              <a:t>74"</a:t>
            </a:r>
            <a:endParaRPr sz="850">
              <a:latin typeface="Cambria"/>
              <a:cs typeface="Cambria"/>
            </a:endParaRPr>
          </a:p>
        </p:txBody>
      </p:sp>
      <p:sp>
        <p:nvSpPr>
          <p:cNvPr id="68" name="object 68"/>
          <p:cNvSpPr/>
          <p:nvPr/>
        </p:nvSpPr>
        <p:spPr>
          <a:xfrm>
            <a:off x="5413247" y="4322064"/>
            <a:ext cx="733425" cy="0"/>
          </a:xfrm>
          <a:custGeom>
            <a:avLst/>
            <a:gdLst/>
            <a:ahLst/>
            <a:cxnLst/>
            <a:rect l="l" t="t" r="r" b="b"/>
            <a:pathLst>
              <a:path w="733425" h="0">
                <a:moveTo>
                  <a:pt x="733044" y="0"/>
                </a:moveTo>
                <a:lnTo>
                  <a:pt x="0" y="0"/>
                </a:lnTo>
                <a:lnTo>
                  <a:pt x="733044" y="0"/>
                </a:lnTo>
              </a:path>
            </a:pathLst>
          </a:custGeom>
          <a:ln w="3175">
            <a:solidFill>
              <a:srgbClr val="000000"/>
            </a:solidFill>
          </a:ln>
        </p:spPr>
        <p:txBody>
          <a:bodyPr wrap="square" lIns="0" tIns="0" rIns="0" bIns="0" rtlCol="0"/>
          <a:lstStyle/>
          <a:p/>
        </p:txBody>
      </p:sp>
      <p:sp>
        <p:nvSpPr>
          <p:cNvPr id="69" name="object 69"/>
          <p:cNvSpPr/>
          <p:nvPr/>
        </p:nvSpPr>
        <p:spPr>
          <a:xfrm>
            <a:off x="5763767" y="3176016"/>
            <a:ext cx="382905" cy="0"/>
          </a:xfrm>
          <a:custGeom>
            <a:avLst/>
            <a:gdLst/>
            <a:ahLst/>
            <a:cxnLst/>
            <a:rect l="l" t="t" r="r" b="b"/>
            <a:pathLst>
              <a:path w="382904" h="0">
                <a:moveTo>
                  <a:pt x="382524" y="0"/>
                </a:moveTo>
                <a:lnTo>
                  <a:pt x="0" y="0"/>
                </a:lnTo>
                <a:lnTo>
                  <a:pt x="382524" y="0"/>
                </a:lnTo>
              </a:path>
            </a:pathLst>
          </a:custGeom>
          <a:ln w="3175">
            <a:solidFill>
              <a:srgbClr val="000000"/>
            </a:solidFill>
          </a:ln>
        </p:spPr>
        <p:txBody>
          <a:bodyPr wrap="square" lIns="0" tIns="0" rIns="0" bIns="0" rtlCol="0"/>
          <a:lstStyle/>
          <a:p/>
        </p:txBody>
      </p:sp>
      <p:sp>
        <p:nvSpPr>
          <p:cNvPr id="70" name="object 70"/>
          <p:cNvSpPr/>
          <p:nvPr/>
        </p:nvSpPr>
        <p:spPr>
          <a:xfrm>
            <a:off x="6050279" y="3813048"/>
            <a:ext cx="0" cy="449580"/>
          </a:xfrm>
          <a:custGeom>
            <a:avLst/>
            <a:gdLst/>
            <a:ahLst/>
            <a:cxnLst/>
            <a:rect l="l" t="t" r="r" b="b"/>
            <a:pathLst>
              <a:path w="0" h="449579">
                <a:moveTo>
                  <a:pt x="0" y="0"/>
                </a:moveTo>
                <a:lnTo>
                  <a:pt x="0" y="449579"/>
                </a:lnTo>
              </a:path>
            </a:pathLst>
          </a:custGeom>
          <a:ln w="3175">
            <a:solidFill>
              <a:srgbClr val="000000"/>
            </a:solidFill>
          </a:ln>
        </p:spPr>
        <p:txBody>
          <a:bodyPr wrap="square" lIns="0" tIns="0" rIns="0" bIns="0" rtlCol="0"/>
          <a:lstStyle/>
          <a:p/>
        </p:txBody>
      </p:sp>
      <p:sp>
        <p:nvSpPr>
          <p:cNvPr id="71" name="object 71"/>
          <p:cNvSpPr/>
          <p:nvPr/>
        </p:nvSpPr>
        <p:spPr>
          <a:xfrm>
            <a:off x="6050279" y="3235451"/>
            <a:ext cx="0" cy="449580"/>
          </a:xfrm>
          <a:custGeom>
            <a:avLst/>
            <a:gdLst/>
            <a:ahLst/>
            <a:cxnLst/>
            <a:rect l="l" t="t" r="r" b="b"/>
            <a:pathLst>
              <a:path w="0" h="449579">
                <a:moveTo>
                  <a:pt x="0" y="0"/>
                </a:moveTo>
                <a:lnTo>
                  <a:pt x="0" y="449580"/>
                </a:lnTo>
              </a:path>
            </a:pathLst>
          </a:custGeom>
          <a:ln w="3175">
            <a:solidFill>
              <a:srgbClr val="000000"/>
            </a:solidFill>
          </a:ln>
        </p:spPr>
        <p:txBody>
          <a:bodyPr wrap="square" lIns="0" tIns="0" rIns="0" bIns="0" rtlCol="0"/>
          <a:lstStyle/>
          <a:p/>
        </p:txBody>
      </p:sp>
      <p:sp>
        <p:nvSpPr>
          <p:cNvPr id="72" name="object 72"/>
          <p:cNvSpPr/>
          <p:nvPr/>
        </p:nvSpPr>
        <p:spPr>
          <a:xfrm>
            <a:off x="6028944" y="4258056"/>
            <a:ext cx="43180" cy="64135"/>
          </a:xfrm>
          <a:custGeom>
            <a:avLst/>
            <a:gdLst/>
            <a:ahLst/>
            <a:cxnLst/>
            <a:rect l="l" t="t" r="r" b="b"/>
            <a:pathLst>
              <a:path w="43179" h="64135">
                <a:moveTo>
                  <a:pt x="21335" y="64008"/>
                </a:moveTo>
                <a:lnTo>
                  <a:pt x="0" y="0"/>
                </a:lnTo>
                <a:lnTo>
                  <a:pt x="42671" y="0"/>
                </a:lnTo>
                <a:lnTo>
                  <a:pt x="21335" y="64008"/>
                </a:lnTo>
                <a:close/>
              </a:path>
            </a:pathLst>
          </a:custGeom>
          <a:solidFill>
            <a:srgbClr val="000000"/>
          </a:solidFill>
        </p:spPr>
        <p:txBody>
          <a:bodyPr wrap="square" lIns="0" tIns="0" rIns="0" bIns="0" rtlCol="0"/>
          <a:lstStyle/>
          <a:p/>
        </p:txBody>
      </p:sp>
      <p:sp>
        <p:nvSpPr>
          <p:cNvPr id="73" name="object 73"/>
          <p:cNvSpPr/>
          <p:nvPr/>
        </p:nvSpPr>
        <p:spPr>
          <a:xfrm>
            <a:off x="6028944" y="3176016"/>
            <a:ext cx="43180" cy="66040"/>
          </a:xfrm>
          <a:custGeom>
            <a:avLst/>
            <a:gdLst/>
            <a:ahLst/>
            <a:cxnLst/>
            <a:rect l="l" t="t" r="r" b="b"/>
            <a:pathLst>
              <a:path w="43179" h="66039">
                <a:moveTo>
                  <a:pt x="42671" y="65532"/>
                </a:moveTo>
                <a:lnTo>
                  <a:pt x="0" y="65532"/>
                </a:lnTo>
                <a:lnTo>
                  <a:pt x="21335" y="0"/>
                </a:lnTo>
                <a:lnTo>
                  <a:pt x="42671" y="65532"/>
                </a:lnTo>
                <a:close/>
              </a:path>
            </a:pathLst>
          </a:custGeom>
          <a:solidFill>
            <a:srgbClr val="000000"/>
          </a:solidFill>
        </p:spPr>
        <p:txBody>
          <a:bodyPr wrap="square" lIns="0" tIns="0" rIns="0" bIns="0" rtlCol="0"/>
          <a:lstStyle/>
          <a:p/>
        </p:txBody>
      </p:sp>
      <p:sp>
        <p:nvSpPr>
          <p:cNvPr id="74" name="object 74"/>
          <p:cNvSpPr/>
          <p:nvPr/>
        </p:nvSpPr>
        <p:spPr>
          <a:xfrm>
            <a:off x="5971032" y="3685032"/>
            <a:ext cx="158750" cy="128270"/>
          </a:xfrm>
          <a:custGeom>
            <a:avLst/>
            <a:gdLst/>
            <a:ahLst/>
            <a:cxnLst/>
            <a:rect l="l" t="t" r="r" b="b"/>
            <a:pathLst>
              <a:path w="158750" h="128270">
                <a:moveTo>
                  <a:pt x="0" y="128016"/>
                </a:moveTo>
                <a:lnTo>
                  <a:pt x="158496" y="128016"/>
                </a:lnTo>
                <a:lnTo>
                  <a:pt x="158496" y="0"/>
                </a:lnTo>
                <a:lnTo>
                  <a:pt x="0" y="0"/>
                </a:lnTo>
                <a:lnTo>
                  <a:pt x="0" y="128016"/>
                </a:lnTo>
                <a:close/>
              </a:path>
            </a:pathLst>
          </a:custGeom>
          <a:solidFill>
            <a:srgbClr val="FFFFFF"/>
          </a:solidFill>
        </p:spPr>
        <p:txBody>
          <a:bodyPr wrap="square" lIns="0" tIns="0" rIns="0" bIns="0" rtlCol="0"/>
          <a:lstStyle/>
          <a:p/>
        </p:txBody>
      </p:sp>
      <p:sp>
        <p:nvSpPr>
          <p:cNvPr id="75" name="object 75"/>
          <p:cNvSpPr txBox="1"/>
          <p:nvPr/>
        </p:nvSpPr>
        <p:spPr>
          <a:xfrm>
            <a:off x="5953506" y="3662062"/>
            <a:ext cx="220979" cy="156845"/>
          </a:xfrm>
          <a:prstGeom prst="rect">
            <a:avLst/>
          </a:prstGeom>
        </p:spPr>
        <p:txBody>
          <a:bodyPr wrap="square" lIns="0" tIns="13970" rIns="0" bIns="0" rtlCol="0" vert="horz">
            <a:spAutoFit/>
          </a:bodyPr>
          <a:lstStyle/>
          <a:p>
            <a:pPr marL="12700">
              <a:lnSpc>
                <a:spcPct val="100000"/>
              </a:lnSpc>
              <a:spcBef>
                <a:spcPts val="110"/>
              </a:spcBef>
            </a:pPr>
            <a:r>
              <a:rPr dirty="0" sz="850" spc="-195">
                <a:latin typeface="Cambria"/>
                <a:cs typeface="Cambria"/>
              </a:rPr>
              <a:t>81"</a:t>
            </a:r>
            <a:endParaRPr sz="850">
              <a:latin typeface="Cambria"/>
              <a:cs typeface="Cambria"/>
            </a:endParaRPr>
          </a:p>
        </p:txBody>
      </p:sp>
      <p:sp>
        <p:nvSpPr>
          <p:cNvPr id="76" name="object 76"/>
          <p:cNvSpPr txBox="1"/>
          <p:nvPr/>
        </p:nvSpPr>
        <p:spPr>
          <a:xfrm>
            <a:off x="4678968" y="3774085"/>
            <a:ext cx="788035" cy="146685"/>
          </a:xfrm>
          <a:prstGeom prst="rect">
            <a:avLst/>
          </a:prstGeom>
        </p:spPr>
        <p:txBody>
          <a:bodyPr wrap="square" lIns="0" tIns="12065" rIns="0" bIns="0" rtlCol="0" vert="horz">
            <a:spAutoFit/>
          </a:bodyPr>
          <a:lstStyle/>
          <a:p>
            <a:pPr marL="12700">
              <a:lnSpc>
                <a:spcPct val="100000"/>
              </a:lnSpc>
              <a:spcBef>
                <a:spcPts val="95"/>
              </a:spcBef>
            </a:pPr>
            <a:r>
              <a:rPr dirty="0" sz="800" spc="-245">
                <a:latin typeface="Cambria"/>
                <a:cs typeface="Cambria"/>
              </a:rPr>
              <a:t>NoncompositeCG</a:t>
            </a:r>
            <a:endParaRPr sz="800">
              <a:latin typeface="Cambria"/>
              <a:cs typeface="Cambria"/>
            </a:endParaRPr>
          </a:p>
        </p:txBody>
      </p:sp>
      <p:sp>
        <p:nvSpPr>
          <p:cNvPr id="77" name="object 77"/>
          <p:cNvSpPr/>
          <p:nvPr/>
        </p:nvSpPr>
        <p:spPr>
          <a:xfrm>
            <a:off x="4511040" y="2971800"/>
            <a:ext cx="0" cy="147955"/>
          </a:xfrm>
          <a:custGeom>
            <a:avLst/>
            <a:gdLst/>
            <a:ahLst/>
            <a:cxnLst/>
            <a:rect l="l" t="t" r="r" b="b"/>
            <a:pathLst>
              <a:path w="0" h="147955">
                <a:moveTo>
                  <a:pt x="0" y="0"/>
                </a:moveTo>
                <a:lnTo>
                  <a:pt x="0" y="147827"/>
                </a:lnTo>
                <a:lnTo>
                  <a:pt x="0" y="0"/>
                </a:lnTo>
                <a:close/>
              </a:path>
            </a:pathLst>
          </a:custGeom>
          <a:ln w="3175">
            <a:solidFill>
              <a:srgbClr val="000000"/>
            </a:solidFill>
          </a:ln>
        </p:spPr>
        <p:txBody>
          <a:bodyPr wrap="square" lIns="0" tIns="0" rIns="0" bIns="0" rtlCol="0"/>
          <a:lstStyle/>
          <a:p/>
        </p:txBody>
      </p:sp>
      <p:sp>
        <p:nvSpPr>
          <p:cNvPr id="78" name="object 78"/>
          <p:cNvSpPr txBox="1"/>
          <p:nvPr/>
        </p:nvSpPr>
        <p:spPr>
          <a:xfrm>
            <a:off x="4777609" y="3273162"/>
            <a:ext cx="1240790" cy="384175"/>
          </a:xfrm>
          <a:prstGeom prst="rect">
            <a:avLst/>
          </a:prstGeom>
        </p:spPr>
        <p:txBody>
          <a:bodyPr wrap="square" lIns="0" tIns="69215" rIns="0" bIns="0" rtlCol="0" vert="horz">
            <a:spAutoFit/>
          </a:bodyPr>
          <a:lstStyle/>
          <a:p>
            <a:pPr algn="r" marR="5080">
              <a:lnSpc>
                <a:spcPct val="100000"/>
              </a:lnSpc>
              <a:spcBef>
                <a:spcPts val="545"/>
              </a:spcBef>
            </a:pPr>
            <a:r>
              <a:rPr dirty="0" sz="850" spc="-245">
                <a:latin typeface="Cambria"/>
                <a:cs typeface="Cambria"/>
              </a:rPr>
              <a:t>2</a:t>
            </a:r>
            <a:r>
              <a:rPr dirty="0" sz="850" spc="-260">
                <a:latin typeface="Cambria"/>
                <a:cs typeface="Cambria"/>
              </a:rPr>
              <a:t>5</a:t>
            </a:r>
            <a:r>
              <a:rPr dirty="0" sz="850" spc="-270">
                <a:latin typeface="Cambria"/>
                <a:cs typeface="Cambria"/>
              </a:rPr>
              <a:t>.</a:t>
            </a:r>
            <a:r>
              <a:rPr dirty="0" sz="850" spc="-315">
                <a:latin typeface="Cambria"/>
                <a:cs typeface="Cambria"/>
              </a:rPr>
              <a:t>11</a:t>
            </a:r>
            <a:r>
              <a:rPr dirty="0" sz="850" spc="-260">
                <a:latin typeface="Cambria"/>
                <a:cs typeface="Cambria"/>
              </a:rPr>
              <a:t>3</a:t>
            </a:r>
            <a:r>
              <a:rPr dirty="0" sz="850" spc="-20">
                <a:latin typeface="Cambria"/>
                <a:cs typeface="Cambria"/>
              </a:rPr>
              <a:t>"</a:t>
            </a:r>
            <a:endParaRPr sz="850">
              <a:latin typeface="Cambria"/>
              <a:cs typeface="Cambria"/>
            </a:endParaRPr>
          </a:p>
          <a:p>
            <a:pPr algn="r" marR="56515">
              <a:lnSpc>
                <a:spcPct val="100000"/>
              </a:lnSpc>
              <a:spcBef>
                <a:spcPts val="395"/>
              </a:spcBef>
              <a:tabLst>
                <a:tab pos="1162685" algn="l"/>
              </a:tabLst>
            </a:pPr>
            <a:r>
              <a:rPr dirty="0" sz="800" spc="-260">
                <a:latin typeface="Cambria"/>
                <a:cs typeface="Cambria"/>
              </a:rPr>
              <a:t>CompositeCG</a:t>
            </a:r>
            <a:r>
              <a:rPr dirty="0" u="sng" sz="800" i="1">
                <a:uFill>
                  <a:solidFill>
                    <a:srgbClr val="000000"/>
                  </a:solidFill>
                </a:uFill>
                <a:latin typeface="Times New Roman"/>
                <a:cs typeface="Times New Roman"/>
              </a:rPr>
              <a:t> 	</a:t>
            </a:r>
            <a:endParaRPr sz="800">
              <a:latin typeface="Times New Roman"/>
              <a:cs typeface="Times New Roman"/>
            </a:endParaRPr>
          </a:p>
        </p:txBody>
      </p:sp>
      <p:sp>
        <p:nvSpPr>
          <p:cNvPr id="79" name="object 79"/>
          <p:cNvSpPr/>
          <p:nvPr/>
        </p:nvSpPr>
        <p:spPr>
          <a:xfrm>
            <a:off x="5626607" y="2971800"/>
            <a:ext cx="0" cy="147955"/>
          </a:xfrm>
          <a:custGeom>
            <a:avLst/>
            <a:gdLst/>
            <a:ahLst/>
            <a:cxnLst/>
            <a:rect l="l" t="t" r="r" b="b"/>
            <a:pathLst>
              <a:path w="0" h="147955">
                <a:moveTo>
                  <a:pt x="0" y="0"/>
                </a:moveTo>
                <a:lnTo>
                  <a:pt x="0" y="147827"/>
                </a:lnTo>
                <a:lnTo>
                  <a:pt x="0" y="0"/>
                </a:lnTo>
                <a:close/>
              </a:path>
            </a:pathLst>
          </a:custGeom>
          <a:ln w="3175">
            <a:solidFill>
              <a:srgbClr val="000000"/>
            </a:solidFill>
          </a:ln>
        </p:spPr>
        <p:txBody>
          <a:bodyPr wrap="square" lIns="0" tIns="0" rIns="0" bIns="0" rtlCol="0"/>
          <a:lstStyle/>
          <a:p/>
        </p:txBody>
      </p:sp>
      <p:sp>
        <p:nvSpPr>
          <p:cNvPr id="80" name="object 80"/>
          <p:cNvSpPr/>
          <p:nvPr/>
        </p:nvSpPr>
        <p:spPr>
          <a:xfrm>
            <a:off x="4570476" y="3076956"/>
            <a:ext cx="178435" cy="0"/>
          </a:xfrm>
          <a:custGeom>
            <a:avLst/>
            <a:gdLst/>
            <a:ahLst/>
            <a:cxnLst/>
            <a:rect l="l" t="t" r="r" b="b"/>
            <a:pathLst>
              <a:path w="178435" h="0">
                <a:moveTo>
                  <a:pt x="0" y="0"/>
                </a:moveTo>
                <a:lnTo>
                  <a:pt x="178308" y="0"/>
                </a:lnTo>
              </a:path>
            </a:pathLst>
          </a:custGeom>
          <a:ln w="3175">
            <a:solidFill>
              <a:srgbClr val="000000"/>
            </a:solidFill>
          </a:ln>
        </p:spPr>
        <p:txBody>
          <a:bodyPr wrap="square" lIns="0" tIns="0" rIns="0" bIns="0" rtlCol="0"/>
          <a:lstStyle/>
          <a:p/>
        </p:txBody>
      </p:sp>
      <p:sp>
        <p:nvSpPr>
          <p:cNvPr id="81" name="object 81"/>
          <p:cNvSpPr/>
          <p:nvPr/>
        </p:nvSpPr>
        <p:spPr>
          <a:xfrm>
            <a:off x="5388864" y="3076956"/>
            <a:ext cx="180340" cy="0"/>
          </a:xfrm>
          <a:custGeom>
            <a:avLst/>
            <a:gdLst/>
            <a:ahLst/>
            <a:cxnLst/>
            <a:rect l="l" t="t" r="r" b="b"/>
            <a:pathLst>
              <a:path w="180339" h="0">
                <a:moveTo>
                  <a:pt x="0" y="0"/>
                </a:moveTo>
                <a:lnTo>
                  <a:pt x="179831" y="0"/>
                </a:lnTo>
              </a:path>
            </a:pathLst>
          </a:custGeom>
          <a:ln w="3175">
            <a:solidFill>
              <a:srgbClr val="000000"/>
            </a:solidFill>
          </a:ln>
        </p:spPr>
        <p:txBody>
          <a:bodyPr wrap="square" lIns="0" tIns="0" rIns="0" bIns="0" rtlCol="0"/>
          <a:lstStyle/>
          <a:p/>
        </p:txBody>
      </p:sp>
      <p:sp>
        <p:nvSpPr>
          <p:cNvPr id="82" name="object 82"/>
          <p:cNvSpPr/>
          <p:nvPr/>
        </p:nvSpPr>
        <p:spPr>
          <a:xfrm>
            <a:off x="4511040" y="3055619"/>
            <a:ext cx="66040" cy="43180"/>
          </a:xfrm>
          <a:custGeom>
            <a:avLst/>
            <a:gdLst/>
            <a:ahLst/>
            <a:cxnLst/>
            <a:rect l="l" t="t" r="r" b="b"/>
            <a:pathLst>
              <a:path w="66039" h="43180">
                <a:moveTo>
                  <a:pt x="65532" y="42672"/>
                </a:moveTo>
                <a:lnTo>
                  <a:pt x="0" y="21336"/>
                </a:lnTo>
                <a:lnTo>
                  <a:pt x="65532" y="0"/>
                </a:lnTo>
                <a:lnTo>
                  <a:pt x="65532" y="42672"/>
                </a:lnTo>
                <a:close/>
              </a:path>
            </a:pathLst>
          </a:custGeom>
          <a:solidFill>
            <a:srgbClr val="000000"/>
          </a:solidFill>
        </p:spPr>
        <p:txBody>
          <a:bodyPr wrap="square" lIns="0" tIns="0" rIns="0" bIns="0" rtlCol="0"/>
          <a:lstStyle/>
          <a:p/>
        </p:txBody>
      </p:sp>
      <p:sp>
        <p:nvSpPr>
          <p:cNvPr id="83" name="object 83"/>
          <p:cNvSpPr/>
          <p:nvPr/>
        </p:nvSpPr>
        <p:spPr>
          <a:xfrm>
            <a:off x="5562600" y="3055619"/>
            <a:ext cx="64135" cy="43180"/>
          </a:xfrm>
          <a:custGeom>
            <a:avLst/>
            <a:gdLst/>
            <a:ahLst/>
            <a:cxnLst/>
            <a:rect l="l" t="t" r="r" b="b"/>
            <a:pathLst>
              <a:path w="64135" h="43180">
                <a:moveTo>
                  <a:pt x="0" y="42672"/>
                </a:moveTo>
                <a:lnTo>
                  <a:pt x="0" y="0"/>
                </a:lnTo>
                <a:lnTo>
                  <a:pt x="64007" y="21336"/>
                </a:lnTo>
                <a:lnTo>
                  <a:pt x="0" y="42672"/>
                </a:lnTo>
                <a:close/>
              </a:path>
            </a:pathLst>
          </a:custGeom>
          <a:solidFill>
            <a:srgbClr val="000000"/>
          </a:solidFill>
        </p:spPr>
        <p:txBody>
          <a:bodyPr wrap="square" lIns="0" tIns="0" rIns="0" bIns="0" rtlCol="0"/>
          <a:lstStyle/>
          <a:p/>
        </p:txBody>
      </p:sp>
      <p:sp>
        <p:nvSpPr>
          <p:cNvPr id="84" name="object 84"/>
          <p:cNvSpPr txBox="1"/>
          <p:nvPr/>
        </p:nvSpPr>
        <p:spPr>
          <a:xfrm>
            <a:off x="4748784" y="3012948"/>
            <a:ext cx="678180" cy="128270"/>
          </a:xfrm>
          <a:prstGeom prst="rect">
            <a:avLst/>
          </a:prstGeom>
          <a:solidFill>
            <a:srgbClr val="FFFFFF"/>
          </a:solidFill>
        </p:spPr>
        <p:txBody>
          <a:bodyPr wrap="square" lIns="0" tIns="0" rIns="0" bIns="0" rtlCol="0" vert="horz">
            <a:spAutoFit/>
          </a:bodyPr>
          <a:lstStyle/>
          <a:p>
            <a:pPr>
              <a:lnSpc>
                <a:spcPts val="950"/>
              </a:lnSpc>
            </a:pPr>
            <a:r>
              <a:rPr dirty="0" sz="850" spc="-245">
                <a:latin typeface="Cambria"/>
                <a:cs typeface="Cambria"/>
              </a:rPr>
              <a:t>0.725(83.99")</a:t>
            </a:r>
            <a:endParaRPr sz="850">
              <a:latin typeface="Cambria"/>
              <a:cs typeface="Cambria"/>
            </a:endParaRPr>
          </a:p>
        </p:txBody>
      </p:sp>
      <p:sp>
        <p:nvSpPr>
          <p:cNvPr id="85" name="object 85"/>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86" name="object 86"/>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87" name="object 87"/>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88" name="object 88"/>
          <p:cNvSpPr txBox="1"/>
          <p:nvPr/>
        </p:nvSpPr>
        <p:spPr>
          <a:xfrm>
            <a:off x="1016466" y="5528576"/>
            <a:ext cx="5011420" cy="417195"/>
          </a:xfrm>
          <a:prstGeom prst="rect">
            <a:avLst/>
          </a:prstGeom>
        </p:spPr>
        <p:txBody>
          <a:bodyPr wrap="square" lIns="0" tIns="14604" rIns="0" bIns="0" rtlCol="0" vert="horz">
            <a:spAutoFit/>
          </a:bodyPr>
          <a:lstStyle/>
          <a:p>
            <a:pPr>
              <a:lnSpc>
                <a:spcPct val="100000"/>
              </a:lnSpc>
              <a:spcBef>
                <a:spcPts val="114"/>
              </a:spcBef>
            </a:pPr>
            <a:r>
              <a:rPr dirty="0" sz="2550" spc="10">
                <a:solidFill>
                  <a:srgbClr val="1C7C5B"/>
                </a:solidFill>
                <a:latin typeface="Arial Black"/>
                <a:cs typeface="Arial Black"/>
              </a:rPr>
              <a:t>Loads </a:t>
            </a:r>
            <a:r>
              <a:rPr dirty="0" sz="2550" spc="15">
                <a:solidFill>
                  <a:srgbClr val="1C7C5B"/>
                </a:solidFill>
                <a:latin typeface="Arial Black"/>
                <a:cs typeface="Arial Black"/>
              </a:rPr>
              <a:t>and Load</a:t>
            </a:r>
            <a:r>
              <a:rPr dirty="0" sz="2550" spc="-140">
                <a:solidFill>
                  <a:srgbClr val="1C7C5B"/>
                </a:solidFill>
                <a:latin typeface="Arial Black"/>
                <a:cs typeface="Arial Black"/>
              </a:rPr>
              <a:t> </a:t>
            </a:r>
            <a:r>
              <a:rPr dirty="0" sz="2550" spc="5">
                <a:solidFill>
                  <a:srgbClr val="1C7C5B"/>
                </a:solidFill>
                <a:latin typeface="Arial Black"/>
                <a:cs typeface="Arial Black"/>
              </a:rPr>
              <a:t>Distribution</a:t>
            </a:r>
            <a:endParaRPr sz="2550">
              <a:latin typeface="Arial Black"/>
              <a:cs typeface="Arial Black"/>
            </a:endParaRPr>
          </a:p>
        </p:txBody>
      </p:sp>
      <p:sp>
        <p:nvSpPr>
          <p:cNvPr id="89" name="object 89"/>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3</a:t>
            </a:r>
            <a:r>
              <a:rPr dirty="0" sz="850">
                <a:solidFill>
                  <a:srgbClr val="FFFFFF"/>
                </a:solidFill>
                <a:latin typeface="Arial"/>
                <a:cs typeface="Arial"/>
              </a:rPr>
              <a:t>0</a:t>
            </a:r>
            <a:endParaRPr sz="850">
              <a:latin typeface="Arial"/>
              <a:cs typeface="Arial"/>
            </a:endParaRPr>
          </a:p>
        </p:txBody>
      </p:sp>
      <p:sp>
        <p:nvSpPr>
          <p:cNvPr id="90" name="object 90"/>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91" name="object 91"/>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29</a:t>
            </a:r>
            <a:endParaRPr sz="1050">
              <a:latin typeface="Calibri"/>
              <a:cs typeface="Calibri"/>
            </a:endParaRPr>
          </a:p>
        </p:txBody>
      </p:sp>
      <p:sp>
        <p:nvSpPr>
          <p:cNvPr id="93" name="object 93"/>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92" name="object 92"/>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30</a:t>
            </a:r>
            <a:endParaRPr sz="1050">
              <a:latin typeface="Calibri"/>
              <a:cs typeface="Calibri"/>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2991590" y="907824"/>
            <a:ext cx="1680210" cy="177800"/>
          </a:xfrm>
          <a:prstGeom prst="rect">
            <a:avLst/>
          </a:prstGeom>
        </p:spPr>
        <p:txBody>
          <a:bodyPr wrap="square" lIns="0" tIns="12065" rIns="0" bIns="0" rtlCol="0" vert="horz">
            <a:spAutoFit/>
          </a:bodyPr>
          <a:lstStyle/>
          <a:p>
            <a:pPr marL="38100">
              <a:lnSpc>
                <a:spcPct val="100000"/>
              </a:lnSpc>
              <a:spcBef>
                <a:spcPts val="95"/>
              </a:spcBef>
            </a:pPr>
            <a:r>
              <a:rPr dirty="0" sz="1000" spc="-60">
                <a:latin typeface="Cambria Math"/>
                <a:cs typeface="Cambria Math"/>
              </a:rPr>
              <a:t>�40000 </a:t>
            </a:r>
            <a:r>
              <a:rPr dirty="0" u="sng" baseline="31746" sz="1050" spc="-127">
                <a:uFill>
                  <a:solidFill>
                    <a:srgbClr val="000000"/>
                  </a:solidFill>
                </a:uFill>
                <a:latin typeface="Cambria Math"/>
                <a:cs typeface="Cambria Math"/>
              </a:rPr>
              <a:t>𝑑𝑑∙𝑔𝑔𝑖𝑖</a:t>
            </a:r>
            <a:r>
              <a:rPr dirty="0" sz="1000" spc="-85">
                <a:latin typeface="Cambria Math"/>
                <a:cs typeface="Cambria Math"/>
              </a:rPr>
              <a:t>�(0.20380 </a:t>
            </a:r>
            <a:r>
              <a:rPr dirty="0" sz="1000" spc="-5">
                <a:latin typeface="Cambria Math"/>
                <a:cs typeface="Cambria Math"/>
              </a:rPr>
              <a:t>−</a:t>
            </a:r>
            <a:r>
              <a:rPr dirty="0" sz="1000" spc="-110">
                <a:latin typeface="Cambria Math"/>
                <a:cs typeface="Cambria Math"/>
              </a:rPr>
              <a:t> </a:t>
            </a:r>
            <a:r>
              <a:rPr dirty="0" sz="1000" spc="-45">
                <a:latin typeface="Cambria Math"/>
                <a:cs typeface="Cambria Math"/>
              </a:rPr>
              <a:t>0.02)</a:t>
            </a:r>
            <a:endParaRPr sz="1000">
              <a:latin typeface="Cambria Math"/>
              <a:cs typeface="Cambria Math"/>
            </a:endParaRPr>
          </a:p>
        </p:txBody>
      </p:sp>
      <p:sp>
        <p:nvSpPr>
          <p:cNvPr id="4" name="object 4"/>
          <p:cNvSpPr txBox="1"/>
          <p:nvPr/>
        </p:nvSpPr>
        <p:spPr>
          <a:xfrm>
            <a:off x="1043939" y="1009903"/>
            <a:ext cx="5683250" cy="177800"/>
          </a:xfrm>
          <a:prstGeom prst="rect">
            <a:avLst/>
          </a:prstGeom>
        </p:spPr>
        <p:txBody>
          <a:bodyPr wrap="square" lIns="0" tIns="12065" rIns="0" bIns="0" rtlCol="0" vert="horz">
            <a:spAutoFit/>
          </a:bodyPr>
          <a:lstStyle/>
          <a:p>
            <a:pPr marL="38100">
              <a:lnSpc>
                <a:spcPct val="100000"/>
              </a:lnSpc>
              <a:spcBef>
                <a:spcPts val="95"/>
              </a:spcBef>
              <a:tabLst>
                <a:tab pos="2425700" algn="l"/>
                <a:tab pos="5173345" algn="l"/>
              </a:tabLst>
            </a:pPr>
            <a:r>
              <a:rPr dirty="0" sz="1000" spc="-275">
                <a:latin typeface="Cambria Math"/>
                <a:cs typeface="Cambria Math"/>
              </a:rPr>
              <a:t>𝐹𝐹𝑆𝑆</a:t>
            </a:r>
            <a:r>
              <a:rPr dirty="0" baseline="-15873" sz="1050" spc="-412">
                <a:latin typeface="Cambria Math"/>
                <a:cs typeface="Cambria Math"/>
              </a:rPr>
              <a:t>𝑔𝑔</a:t>
            </a:r>
            <a:r>
              <a:rPr dirty="0" baseline="-15873" sz="1050" spc="292">
                <a:latin typeface="Cambria Math"/>
                <a:cs typeface="Cambria Math"/>
              </a:rPr>
              <a:t> </a:t>
            </a:r>
            <a:r>
              <a:rPr dirty="0" sz="1000" spc="-5">
                <a:latin typeface="Cambria Math"/>
                <a:cs typeface="Cambria Math"/>
              </a:rPr>
              <a:t>=</a:t>
            </a:r>
            <a:r>
              <a:rPr dirty="0" u="sng" baseline="25000" sz="1500" spc="-7">
                <a:uFill>
                  <a:solidFill>
                    <a:srgbClr val="000000"/>
                  </a:solidFill>
                </a:uFill>
                <a:latin typeface="Cambria Math"/>
                <a:cs typeface="Cambria Math"/>
              </a:rPr>
              <a:t> 	</a:t>
            </a:r>
            <a:r>
              <a:rPr dirty="0" u="sng" baseline="35714" sz="1050" spc="-270">
                <a:uFill>
                  <a:solidFill>
                    <a:srgbClr val="000000"/>
                  </a:solidFill>
                </a:uFill>
                <a:latin typeface="Cambria Math"/>
                <a:cs typeface="Cambria Math"/>
              </a:rPr>
              <a:t>𝑔𝑔𝑠𝑠𝑔</a:t>
            </a:r>
            <a:r>
              <a:rPr dirty="0" u="sng" baseline="35714" sz="1050" spc="30322">
                <a:uFill>
                  <a:solidFill>
                    <a:srgbClr val="000000"/>
                  </a:solidFill>
                </a:uFill>
                <a:latin typeface="Cambria Math"/>
                <a:cs typeface="Cambria Math"/>
              </a:rPr>
              <a:t> </a:t>
            </a:r>
            <a:r>
              <a:rPr dirty="0" u="sng" baseline="35714" sz="1050" spc="-315">
                <a:uFill>
                  <a:solidFill>
                    <a:srgbClr val="000000"/>
                  </a:solidFill>
                </a:uFill>
                <a:latin typeface="Cambria Math"/>
                <a:cs typeface="Cambria Math"/>
              </a:rPr>
              <a:t>𝑔	</a:t>
            </a:r>
            <a:r>
              <a:rPr dirty="0" sz="1000" spc="-5">
                <a:latin typeface="Cambria Math"/>
                <a:cs typeface="Cambria Math"/>
              </a:rPr>
              <a:t>=</a:t>
            </a:r>
            <a:r>
              <a:rPr dirty="0" sz="1000" spc="15">
                <a:latin typeface="Cambria Math"/>
                <a:cs typeface="Cambria Math"/>
              </a:rPr>
              <a:t> </a:t>
            </a:r>
            <a:r>
              <a:rPr dirty="0" sz="1000" spc="-5">
                <a:latin typeface="Cambria Math"/>
                <a:cs typeface="Cambria Math"/>
              </a:rPr>
              <a:t>1.565</a:t>
            </a:r>
            <a:endParaRPr sz="1000">
              <a:latin typeface="Cambria Math"/>
              <a:cs typeface="Cambria Math"/>
            </a:endParaRPr>
          </a:p>
        </p:txBody>
      </p:sp>
      <p:sp>
        <p:nvSpPr>
          <p:cNvPr id="5" name="object 5"/>
          <p:cNvSpPr txBox="1"/>
          <p:nvPr/>
        </p:nvSpPr>
        <p:spPr>
          <a:xfrm>
            <a:off x="647700" y="1022930"/>
            <a:ext cx="5607050" cy="826769"/>
          </a:xfrm>
          <a:prstGeom prst="rect">
            <a:avLst/>
          </a:prstGeom>
        </p:spPr>
        <p:txBody>
          <a:bodyPr wrap="square" lIns="0" tIns="96520" rIns="0" bIns="0" rtlCol="0" vert="horz">
            <a:spAutoFit/>
          </a:bodyPr>
          <a:lstStyle/>
          <a:p>
            <a:pPr marL="800100">
              <a:lnSpc>
                <a:spcPct val="100000"/>
              </a:lnSpc>
              <a:spcBef>
                <a:spcPts val="760"/>
              </a:spcBef>
            </a:pPr>
            <a:r>
              <a:rPr dirty="0" baseline="2777" sz="1500" spc="-150">
                <a:latin typeface="Cambria Math"/>
                <a:cs typeface="Cambria Math"/>
              </a:rPr>
              <a:t>(</a:t>
            </a:r>
            <a:r>
              <a:rPr dirty="0" sz="1000" spc="-100">
                <a:latin typeface="Cambria Math"/>
                <a:cs typeface="Cambria Math"/>
              </a:rPr>
              <a:t>1.2</a:t>
            </a:r>
            <a:r>
              <a:rPr dirty="0" baseline="2777" sz="1500" spc="-150">
                <a:latin typeface="Cambria Math"/>
                <a:cs typeface="Cambria Math"/>
              </a:rPr>
              <a:t>)(</a:t>
            </a:r>
            <a:r>
              <a:rPr dirty="0" sz="1000" spc="-100">
                <a:latin typeface="Cambria Math"/>
                <a:cs typeface="Cambria Math"/>
              </a:rPr>
              <a:t>172.48𝑘𝑘𝑠𝑠𝑘𝑘</a:t>
            </a:r>
            <a:r>
              <a:rPr dirty="0" baseline="2777" sz="1500" spc="-150">
                <a:latin typeface="Cambria Math"/>
                <a:cs typeface="Cambria Math"/>
              </a:rPr>
              <a:t>)</a:t>
            </a:r>
            <a:r>
              <a:rPr dirty="0" sz="1000" spc="-100">
                <a:latin typeface="Cambria Math"/>
                <a:cs typeface="Cambria Math"/>
              </a:rPr>
              <a:t>��(1.2)</a:t>
            </a:r>
            <a:r>
              <a:rPr dirty="0" baseline="2777" sz="1500" spc="-150">
                <a:latin typeface="Cambria Math"/>
                <a:cs typeface="Cambria Math"/>
              </a:rPr>
              <a:t>(</a:t>
            </a:r>
            <a:r>
              <a:rPr dirty="0" sz="1000" spc="-100">
                <a:latin typeface="Cambria Math"/>
                <a:cs typeface="Cambria Math"/>
              </a:rPr>
              <a:t>9.317𝑠𝑠𝑠𝑠</a:t>
            </a:r>
            <a:r>
              <a:rPr dirty="0" baseline="2777" sz="1500" spc="-150">
                <a:latin typeface="Cambria Math"/>
                <a:cs typeface="Cambria Math"/>
              </a:rPr>
              <a:t>)</a:t>
            </a:r>
            <a:r>
              <a:rPr dirty="0" sz="1000" spc="-100">
                <a:latin typeface="Cambria Math"/>
                <a:cs typeface="Cambria Math"/>
              </a:rPr>
              <a:t>�1 </a:t>
            </a:r>
            <a:r>
              <a:rPr dirty="0" sz="1000" spc="-5">
                <a:latin typeface="Cambria Math"/>
                <a:cs typeface="Cambria Math"/>
              </a:rPr>
              <a:t>+ </a:t>
            </a:r>
            <a:r>
              <a:rPr dirty="0" sz="1000" spc="-30">
                <a:latin typeface="Cambria Math"/>
                <a:cs typeface="Cambria Math"/>
              </a:rPr>
              <a:t>2.5</a:t>
            </a:r>
            <a:r>
              <a:rPr dirty="0" baseline="2777" sz="1500" spc="-44">
                <a:latin typeface="Cambria Math"/>
                <a:cs typeface="Cambria Math"/>
              </a:rPr>
              <a:t>(</a:t>
            </a:r>
            <a:r>
              <a:rPr dirty="0" sz="1000" spc="-30">
                <a:latin typeface="Cambria Math"/>
                <a:cs typeface="Cambria Math"/>
              </a:rPr>
              <a:t>0.20380</a:t>
            </a:r>
            <a:r>
              <a:rPr dirty="0" baseline="2777" sz="1500" spc="-44">
                <a:latin typeface="Cambria Math"/>
                <a:cs typeface="Cambria Math"/>
              </a:rPr>
              <a:t>)</a:t>
            </a:r>
            <a:r>
              <a:rPr dirty="0" sz="1000" spc="-30">
                <a:latin typeface="Cambria Math"/>
                <a:cs typeface="Cambria Math"/>
              </a:rPr>
              <a:t>� </a:t>
            </a:r>
            <a:r>
              <a:rPr dirty="0" sz="1000" spc="-5">
                <a:latin typeface="Cambria Math"/>
                <a:cs typeface="Cambria Math"/>
              </a:rPr>
              <a:t>+ </a:t>
            </a:r>
            <a:r>
              <a:rPr dirty="0" sz="1000" spc="-65">
                <a:latin typeface="Cambria Math"/>
                <a:cs typeface="Cambria Math"/>
              </a:rPr>
              <a:t>86.295𝑠𝑠𝑠𝑠�</a:t>
            </a:r>
            <a:r>
              <a:rPr dirty="0" baseline="2777" sz="1500" spc="-97">
                <a:latin typeface="Cambria Math"/>
                <a:cs typeface="Cambria Math"/>
              </a:rPr>
              <a:t>(</a:t>
            </a:r>
            <a:r>
              <a:rPr dirty="0" sz="1000" spc="-65">
                <a:latin typeface="Cambria Math"/>
                <a:cs typeface="Cambria Math"/>
              </a:rPr>
              <a:t>0.20380</a:t>
            </a:r>
            <a:r>
              <a:rPr dirty="0" baseline="2777" sz="1500" spc="-97">
                <a:latin typeface="Cambria Math"/>
                <a:cs typeface="Cambria Math"/>
              </a:rPr>
              <a:t>) </a:t>
            </a:r>
            <a:r>
              <a:rPr dirty="0" sz="1000" spc="-5">
                <a:latin typeface="Cambria Math"/>
                <a:cs typeface="Cambria Math"/>
              </a:rPr>
              <a:t>+  </a:t>
            </a:r>
            <a:r>
              <a:rPr dirty="0" sz="1000" spc="-210">
                <a:latin typeface="Cambria Math"/>
                <a:cs typeface="Cambria Math"/>
              </a:rPr>
              <a:t>1.732𝑠𝑠𝑠𝑠�</a:t>
            </a:r>
            <a:endParaRPr sz="1000">
              <a:latin typeface="Cambria Math"/>
              <a:cs typeface="Cambria Math"/>
            </a:endParaRPr>
          </a:p>
          <a:p>
            <a:pPr algn="ctr" marL="869950">
              <a:lnSpc>
                <a:spcPct val="100000"/>
              </a:lnSpc>
              <a:spcBef>
                <a:spcPts val="660"/>
              </a:spcBef>
            </a:pPr>
            <a:r>
              <a:rPr dirty="0" sz="1000" spc="-275">
                <a:latin typeface="Cambria Math"/>
                <a:cs typeface="Cambria Math"/>
              </a:rPr>
              <a:t>𝐹𝐹𝑆𝑆</a:t>
            </a:r>
            <a:r>
              <a:rPr dirty="0" baseline="-15873" sz="1050" spc="-412">
                <a:latin typeface="Cambria Math"/>
                <a:cs typeface="Cambria Math"/>
              </a:rPr>
              <a:t>𝑔𝑔</a:t>
            </a:r>
            <a:r>
              <a:rPr dirty="0" baseline="-15873" sz="1050" spc="284">
                <a:latin typeface="Cambria Math"/>
                <a:cs typeface="Cambria Math"/>
              </a:rPr>
              <a:t> </a:t>
            </a:r>
            <a:r>
              <a:rPr dirty="0" sz="1000" spc="-5">
                <a:latin typeface="Cambria Math"/>
                <a:cs typeface="Cambria Math"/>
              </a:rPr>
              <a:t>&gt;  1.5</a:t>
            </a:r>
            <a:r>
              <a:rPr dirty="0" sz="1000" spc="-120">
                <a:latin typeface="Cambria Math"/>
                <a:cs typeface="Cambria Math"/>
              </a:rPr>
              <a:t> </a:t>
            </a:r>
            <a:r>
              <a:rPr dirty="0" sz="1000" b="1">
                <a:latin typeface="Times New Roman"/>
                <a:cs typeface="Times New Roman"/>
              </a:rPr>
              <a:t>OK</a:t>
            </a:r>
            <a:endParaRPr sz="1000">
              <a:latin typeface="Times New Roman"/>
              <a:cs typeface="Times New Roman"/>
            </a:endParaRPr>
          </a:p>
          <a:p>
            <a:pPr>
              <a:lnSpc>
                <a:spcPct val="100000"/>
              </a:lnSpc>
              <a:spcBef>
                <a:spcPts val="50"/>
              </a:spcBef>
            </a:pPr>
            <a:endParaRPr sz="950">
              <a:latin typeface="Times New Roman"/>
              <a:cs typeface="Times New Roman"/>
            </a:endParaRPr>
          </a:p>
          <a:p>
            <a:pPr marL="38100">
              <a:lnSpc>
                <a:spcPct val="100000"/>
              </a:lnSpc>
              <a:tabLst>
                <a:tab pos="586105" algn="l"/>
              </a:tabLst>
            </a:pPr>
            <a:r>
              <a:rPr dirty="0" sz="1200">
                <a:latin typeface="Times New Roman"/>
                <a:cs typeface="Times New Roman"/>
              </a:rPr>
              <a:t>4.5.2.7	</a:t>
            </a:r>
            <a:r>
              <a:rPr dirty="0" sz="1200" spc="-5" i="1">
                <a:latin typeface="Arial"/>
                <a:cs typeface="Arial"/>
              </a:rPr>
              <a:t>Analyze </a:t>
            </a:r>
            <a:r>
              <a:rPr dirty="0" sz="1200" i="1">
                <a:latin typeface="Arial"/>
                <a:cs typeface="Arial"/>
              </a:rPr>
              <a:t>at </a:t>
            </a:r>
            <a:r>
              <a:rPr dirty="0" sz="1200" spc="-5" i="1">
                <a:latin typeface="Arial"/>
                <a:cs typeface="Arial"/>
              </a:rPr>
              <a:t>maximum superelevation, no</a:t>
            </a:r>
            <a:r>
              <a:rPr dirty="0" sz="1200" spc="5" i="1">
                <a:latin typeface="Arial"/>
                <a:cs typeface="Arial"/>
              </a:rPr>
              <a:t> </a:t>
            </a:r>
            <a:r>
              <a:rPr dirty="0" sz="1200" spc="-5" i="1">
                <a:latin typeface="Arial"/>
                <a:cs typeface="Arial"/>
              </a:rPr>
              <a:t>impact</a:t>
            </a:r>
            <a:endParaRPr sz="1200">
              <a:latin typeface="Arial"/>
              <a:cs typeface="Arial"/>
            </a:endParaRPr>
          </a:p>
        </p:txBody>
      </p:sp>
      <p:sp>
        <p:nvSpPr>
          <p:cNvPr id="6" name="object 6"/>
          <p:cNvSpPr txBox="1"/>
          <p:nvPr/>
        </p:nvSpPr>
        <p:spPr>
          <a:xfrm>
            <a:off x="673100" y="1968499"/>
            <a:ext cx="1916430" cy="193675"/>
          </a:xfrm>
          <a:prstGeom prst="rect">
            <a:avLst/>
          </a:prstGeom>
        </p:spPr>
        <p:txBody>
          <a:bodyPr wrap="square" lIns="0" tIns="12700" rIns="0" bIns="0" rtlCol="0" vert="horz">
            <a:spAutoFit/>
          </a:bodyPr>
          <a:lstStyle/>
          <a:p>
            <a:pPr marL="12700">
              <a:lnSpc>
                <a:spcPct val="100000"/>
              </a:lnSpc>
              <a:spcBef>
                <a:spcPts val="100"/>
              </a:spcBef>
            </a:pPr>
            <a:r>
              <a:rPr dirty="0" sz="1100">
                <a:latin typeface="Arial"/>
                <a:cs typeface="Arial"/>
              </a:rPr>
              <a:t>4.5.2.7.1 </a:t>
            </a:r>
            <a:r>
              <a:rPr dirty="0" sz="1100" spc="-5">
                <a:latin typeface="Arial"/>
                <a:cs typeface="Arial"/>
              </a:rPr>
              <a:t>Equilibrium tilt</a:t>
            </a:r>
            <a:r>
              <a:rPr dirty="0" sz="1100" spc="80">
                <a:latin typeface="Arial"/>
                <a:cs typeface="Arial"/>
              </a:rPr>
              <a:t> </a:t>
            </a:r>
            <a:r>
              <a:rPr dirty="0" sz="1100" spc="-5">
                <a:latin typeface="Arial"/>
                <a:cs typeface="Arial"/>
              </a:rPr>
              <a:t>angle</a:t>
            </a:r>
            <a:endParaRPr sz="1100">
              <a:latin typeface="Arial"/>
              <a:cs typeface="Arial"/>
            </a:endParaRPr>
          </a:p>
        </p:txBody>
      </p:sp>
      <p:sp>
        <p:nvSpPr>
          <p:cNvPr id="7" name="object 7"/>
          <p:cNvSpPr txBox="1"/>
          <p:nvPr/>
        </p:nvSpPr>
        <p:spPr>
          <a:xfrm>
            <a:off x="886460" y="2514091"/>
            <a:ext cx="125095" cy="132080"/>
          </a:xfrm>
          <a:prstGeom prst="rect">
            <a:avLst/>
          </a:prstGeom>
        </p:spPr>
        <p:txBody>
          <a:bodyPr wrap="square" lIns="0" tIns="12065" rIns="0" bIns="0" rtlCol="0" vert="horz">
            <a:spAutoFit/>
          </a:bodyPr>
          <a:lstStyle/>
          <a:p>
            <a:pPr marL="12700">
              <a:lnSpc>
                <a:spcPct val="100000"/>
              </a:lnSpc>
              <a:spcBef>
                <a:spcPts val="95"/>
              </a:spcBef>
            </a:pPr>
            <a:r>
              <a:rPr dirty="0" sz="700" spc="-310">
                <a:latin typeface="Cambria Math"/>
                <a:cs typeface="Cambria Math"/>
              </a:rPr>
              <a:t>𝑒𝑒𝑒𝑒</a:t>
            </a:r>
            <a:endParaRPr sz="700">
              <a:latin typeface="Cambria Math"/>
              <a:cs typeface="Cambria Math"/>
            </a:endParaRPr>
          </a:p>
        </p:txBody>
      </p:sp>
      <p:sp>
        <p:nvSpPr>
          <p:cNvPr id="8" name="object 8"/>
          <p:cNvSpPr txBox="1"/>
          <p:nvPr/>
        </p:nvSpPr>
        <p:spPr>
          <a:xfrm>
            <a:off x="822452" y="2450083"/>
            <a:ext cx="328930" cy="177800"/>
          </a:xfrm>
          <a:prstGeom prst="rect">
            <a:avLst/>
          </a:prstGeom>
        </p:spPr>
        <p:txBody>
          <a:bodyPr wrap="square" lIns="0" tIns="12065" rIns="0" bIns="0" rtlCol="0" vert="horz">
            <a:spAutoFit/>
          </a:bodyPr>
          <a:lstStyle/>
          <a:p>
            <a:pPr marL="12700">
              <a:lnSpc>
                <a:spcPct val="100000"/>
              </a:lnSpc>
              <a:spcBef>
                <a:spcPts val="95"/>
              </a:spcBef>
              <a:tabLst>
                <a:tab pos="220979" algn="l"/>
              </a:tabLst>
            </a:pPr>
            <a:r>
              <a:rPr dirty="0" sz="1000" spc="-505">
                <a:latin typeface="Cambria Math"/>
                <a:cs typeface="Cambria Math"/>
              </a:rPr>
              <a:t>𝜃𝜃</a:t>
            </a:r>
            <a:r>
              <a:rPr dirty="0" sz="1000" spc="-50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9" name="object 9"/>
          <p:cNvSpPr txBox="1"/>
          <p:nvPr/>
        </p:nvSpPr>
        <p:spPr>
          <a:xfrm>
            <a:off x="1365456" y="2351040"/>
            <a:ext cx="1081405" cy="177800"/>
          </a:xfrm>
          <a:prstGeom prst="rect">
            <a:avLst/>
          </a:prstGeom>
        </p:spPr>
        <p:txBody>
          <a:bodyPr wrap="square" lIns="0" tIns="12065" rIns="0" bIns="0" rtlCol="0" vert="horz">
            <a:spAutoFit/>
          </a:bodyPr>
          <a:lstStyle/>
          <a:p>
            <a:pPr marL="38100">
              <a:lnSpc>
                <a:spcPct val="100000"/>
              </a:lnSpc>
              <a:spcBef>
                <a:spcPts val="95"/>
              </a:spcBef>
            </a:pPr>
            <a:r>
              <a:rPr dirty="0" sz="1000" spc="-290">
                <a:latin typeface="Cambria Math"/>
                <a:cs typeface="Cambria Math"/>
              </a:rPr>
              <a:t>�𝐾𝐾</a:t>
            </a:r>
            <a:r>
              <a:rPr dirty="0" baseline="-15873" sz="1050" spc="-434">
                <a:latin typeface="Cambria Math"/>
                <a:cs typeface="Cambria Math"/>
              </a:rPr>
              <a:t>𝜃𝜃</a:t>
            </a:r>
            <a:r>
              <a:rPr dirty="0" baseline="-15873" sz="1050" spc="-157">
                <a:latin typeface="Cambria Math"/>
                <a:cs typeface="Cambria Math"/>
              </a:rPr>
              <a:t> </a:t>
            </a:r>
            <a:r>
              <a:rPr dirty="0" sz="1000" spc="-305">
                <a:latin typeface="Cambria Math"/>
                <a:cs typeface="Cambria Math"/>
              </a:rPr>
              <a:t>𝛼𝛼</a:t>
            </a:r>
            <a:r>
              <a:rPr dirty="0" sz="1000" spc="10">
                <a:latin typeface="Cambria Math"/>
                <a:cs typeface="Cambria Math"/>
              </a:rPr>
              <a:t> </a:t>
            </a:r>
            <a:r>
              <a:rPr dirty="0" sz="1000" spc="-5">
                <a:latin typeface="Cambria Math"/>
                <a:cs typeface="Cambria Math"/>
              </a:rPr>
              <a:t>+</a:t>
            </a:r>
            <a:r>
              <a:rPr dirty="0" sz="1000" spc="-20">
                <a:latin typeface="Cambria Math"/>
                <a:cs typeface="Cambria Math"/>
              </a:rPr>
              <a:t> </a:t>
            </a:r>
            <a:r>
              <a:rPr dirty="0" baseline="2777" sz="1500" spc="-427">
                <a:latin typeface="Cambria Math"/>
                <a:cs typeface="Cambria Math"/>
              </a:rPr>
              <a:t>(</a:t>
            </a:r>
            <a:r>
              <a:rPr dirty="0" sz="1000" spc="-285">
                <a:latin typeface="Cambria Math"/>
                <a:cs typeface="Cambria Math"/>
              </a:rPr>
              <a:t>𝐼𝐼𝑀𝑀</a:t>
            </a:r>
            <a:r>
              <a:rPr dirty="0" baseline="2777" sz="1500" spc="-427">
                <a:latin typeface="Cambria Math"/>
                <a:cs typeface="Cambria Math"/>
              </a:rPr>
              <a:t>)</a:t>
            </a:r>
            <a:r>
              <a:rPr dirty="0" sz="1000" spc="-285">
                <a:latin typeface="Cambria Math"/>
                <a:cs typeface="Cambria Math"/>
              </a:rPr>
              <a:t>𝐻𝐻</a:t>
            </a:r>
            <a:r>
              <a:rPr dirty="0" baseline="-15873" sz="1050" spc="-427">
                <a:latin typeface="Cambria Math"/>
                <a:cs typeface="Cambria Math"/>
              </a:rPr>
              <a:t>𝑔𝑔</a:t>
            </a:r>
            <a:r>
              <a:rPr dirty="0" sz="1000" spc="-285">
                <a:latin typeface="Cambria Math"/>
                <a:cs typeface="Cambria Math"/>
              </a:rPr>
              <a:t>𝐴𝐴</a:t>
            </a:r>
            <a:r>
              <a:rPr dirty="0" baseline="-15873" sz="1050" spc="-427">
                <a:latin typeface="Cambria Math"/>
                <a:cs typeface="Cambria Math"/>
              </a:rPr>
              <a:t>𝑔𝑔</a:t>
            </a:r>
            <a:r>
              <a:rPr dirty="0" sz="1000" spc="-285">
                <a:latin typeface="Cambria Math"/>
                <a:cs typeface="Cambria Math"/>
              </a:rPr>
              <a:t>�</a:t>
            </a:r>
            <a:endParaRPr sz="1000">
              <a:latin typeface="Cambria Math"/>
              <a:cs typeface="Cambria Math"/>
            </a:endParaRPr>
          </a:p>
        </p:txBody>
      </p:sp>
      <p:sp>
        <p:nvSpPr>
          <p:cNvPr id="10" name="object 10"/>
          <p:cNvSpPr/>
          <p:nvPr/>
        </p:nvSpPr>
        <p:spPr>
          <a:xfrm>
            <a:off x="1173480" y="2553468"/>
            <a:ext cx="1466215" cy="0"/>
          </a:xfrm>
          <a:custGeom>
            <a:avLst/>
            <a:gdLst/>
            <a:ahLst/>
            <a:cxnLst/>
            <a:rect l="l" t="t" r="r" b="b"/>
            <a:pathLst>
              <a:path w="1466214" h="0">
                <a:moveTo>
                  <a:pt x="0" y="0"/>
                </a:moveTo>
                <a:lnTo>
                  <a:pt x="1466075" y="0"/>
                </a:lnTo>
              </a:path>
            </a:pathLst>
          </a:custGeom>
          <a:ln w="7607">
            <a:solidFill>
              <a:srgbClr val="000000"/>
            </a:solidFill>
          </a:ln>
        </p:spPr>
        <p:txBody>
          <a:bodyPr wrap="square" lIns="0" tIns="0" rIns="0" bIns="0" rtlCol="0"/>
          <a:lstStyle/>
          <a:p/>
        </p:txBody>
      </p:sp>
      <p:sp>
        <p:nvSpPr>
          <p:cNvPr id="11" name="object 11"/>
          <p:cNvSpPr txBox="1"/>
          <p:nvPr/>
        </p:nvSpPr>
        <p:spPr>
          <a:xfrm>
            <a:off x="2661920" y="2450083"/>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12" name="object 12"/>
          <p:cNvSpPr txBox="1"/>
          <p:nvPr/>
        </p:nvSpPr>
        <p:spPr>
          <a:xfrm>
            <a:off x="3455881" y="2352575"/>
            <a:ext cx="184150" cy="132080"/>
          </a:xfrm>
          <a:prstGeom prst="rect">
            <a:avLst/>
          </a:prstGeom>
        </p:spPr>
        <p:txBody>
          <a:bodyPr wrap="square" lIns="0" tIns="12065" rIns="0" bIns="0" rtlCol="0" vert="horz">
            <a:spAutoFit/>
          </a:bodyPr>
          <a:lstStyle/>
          <a:p>
            <a:pPr marL="12700">
              <a:lnSpc>
                <a:spcPct val="100000"/>
              </a:lnSpc>
              <a:spcBef>
                <a:spcPts val="95"/>
              </a:spcBef>
            </a:pPr>
            <a:r>
              <a:rPr dirty="0" sz="700" spc="-400">
                <a:latin typeface="Cambria Math"/>
                <a:cs typeface="Cambria Math"/>
              </a:rPr>
              <a:t>𝑔𝑔</a:t>
            </a:r>
            <a:r>
              <a:rPr dirty="0" sz="700" spc="-300">
                <a:latin typeface="Cambria Math"/>
                <a:cs typeface="Cambria Math"/>
              </a:rPr>
              <a:t>𝑠𝑠𝑔𝑔</a:t>
            </a:r>
            <a:endParaRPr sz="700">
              <a:latin typeface="Cambria Math"/>
              <a:cs typeface="Cambria Math"/>
            </a:endParaRPr>
          </a:p>
        </p:txBody>
      </p:sp>
      <p:sp>
        <p:nvSpPr>
          <p:cNvPr id="13" name="object 13"/>
          <p:cNvSpPr txBox="1"/>
          <p:nvPr/>
        </p:nvSpPr>
        <p:spPr>
          <a:xfrm>
            <a:off x="4021248" y="2332733"/>
            <a:ext cx="146050" cy="177800"/>
          </a:xfrm>
          <a:prstGeom prst="rect">
            <a:avLst/>
          </a:prstGeom>
        </p:spPr>
        <p:txBody>
          <a:bodyPr wrap="square" lIns="0" tIns="12065" rIns="0" bIns="0" rtlCol="0" vert="horz">
            <a:spAutoFit/>
          </a:bodyPr>
          <a:lstStyle/>
          <a:p>
            <a:pPr marL="12700">
              <a:lnSpc>
                <a:spcPct val="100000"/>
              </a:lnSpc>
              <a:spcBef>
                <a:spcPts val="95"/>
              </a:spcBef>
            </a:pPr>
            <a:r>
              <a:rPr dirty="0" sz="1000" spc="-575">
                <a:latin typeface="Cambria Math"/>
                <a:cs typeface="Cambria Math"/>
              </a:rPr>
              <a:t>𝑓𝑓𝑓𝑓</a:t>
            </a:r>
            <a:endParaRPr sz="1000">
              <a:latin typeface="Cambria Math"/>
              <a:cs typeface="Cambria Math"/>
            </a:endParaRPr>
          </a:p>
        </p:txBody>
      </p:sp>
      <p:sp>
        <p:nvSpPr>
          <p:cNvPr id="14" name="object 14"/>
          <p:cNvSpPr txBox="1"/>
          <p:nvPr/>
        </p:nvSpPr>
        <p:spPr>
          <a:xfrm>
            <a:off x="2945919" y="2268694"/>
            <a:ext cx="3002280" cy="177800"/>
          </a:xfrm>
          <a:prstGeom prst="rect">
            <a:avLst/>
          </a:prstGeom>
        </p:spPr>
        <p:txBody>
          <a:bodyPr wrap="square" lIns="0" tIns="12065" rIns="0" bIns="0" rtlCol="0" vert="horz">
            <a:spAutoFit/>
          </a:bodyPr>
          <a:lstStyle/>
          <a:p>
            <a:pPr marL="38100">
              <a:lnSpc>
                <a:spcPct val="100000"/>
              </a:lnSpc>
              <a:spcBef>
                <a:spcPts val="95"/>
              </a:spcBef>
            </a:pPr>
            <a:r>
              <a:rPr dirty="0" sz="1000" spc="-120">
                <a:latin typeface="Cambria Math"/>
                <a:cs typeface="Cambria Math"/>
              </a:rPr>
              <a:t>��40000</a:t>
            </a:r>
            <a:r>
              <a:rPr dirty="0" u="sng" baseline="31746" sz="1050" spc="-179">
                <a:uFill>
                  <a:solidFill>
                    <a:srgbClr val="000000"/>
                  </a:solidFill>
                </a:uFill>
                <a:latin typeface="Cambria Math"/>
                <a:cs typeface="Cambria Math"/>
              </a:rPr>
              <a:t>𝑑𝑑∙𝑔𝑔𝑖𝑖</a:t>
            </a:r>
            <a:r>
              <a:rPr dirty="0" sz="1000" spc="-120">
                <a:latin typeface="Cambria Math"/>
                <a:cs typeface="Cambria Math"/>
              </a:rPr>
              <a:t>� </a:t>
            </a:r>
            <a:r>
              <a:rPr dirty="0" sz="1000" spc="-55">
                <a:latin typeface="Cambria Math"/>
                <a:cs typeface="Cambria Math"/>
              </a:rPr>
              <a:t>�0.06 </a:t>
            </a:r>
            <a:r>
              <a:rPr dirty="0" u="sng" baseline="33333" sz="1500" spc="-450">
                <a:uFill>
                  <a:solidFill>
                    <a:srgbClr val="000000"/>
                  </a:solidFill>
                </a:uFill>
                <a:latin typeface="Cambria Math"/>
                <a:cs typeface="Cambria Math"/>
              </a:rPr>
              <a:t>𝑓𝑓𝑓𝑓</a:t>
            </a:r>
            <a:r>
              <a:rPr dirty="0" sz="1000" spc="-300">
                <a:latin typeface="Cambria Math"/>
                <a:cs typeface="Cambria Math"/>
              </a:rPr>
              <a:t>�</a:t>
            </a:r>
            <a:r>
              <a:rPr dirty="0" sz="1000" spc="-10">
                <a:latin typeface="Cambria Math"/>
                <a:cs typeface="Cambria Math"/>
              </a:rPr>
              <a:t> </a:t>
            </a:r>
            <a:r>
              <a:rPr dirty="0" sz="1000" spc="-5">
                <a:latin typeface="Cambria Math"/>
                <a:cs typeface="Cambria Math"/>
              </a:rPr>
              <a:t>+  </a:t>
            </a:r>
            <a:r>
              <a:rPr dirty="0" baseline="2777" sz="1500" spc="-187">
                <a:latin typeface="Cambria Math"/>
                <a:cs typeface="Cambria Math"/>
              </a:rPr>
              <a:t>(</a:t>
            </a:r>
            <a:r>
              <a:rPr dirty="0" sz="1000" spc="-125">
                <a:latin typeface="Cambria Math"/>
                <a:cs typeface="Cambria Math"/>
              </a:rPr>
              <a:t>1.0</a:t>
            </a:r>
            <a:r>
              <a:rPr dirty="0" baseline="2777" sz="1500" spc="-187">
                <a:latin typeface="Cambria Math"/>
                <a:cs typeface="Cambria Math"/>
              </a:rPr>
              <a:t>)(</a:t>
            </a:r>
            <a:r>
              <a:rPr dirty="0" sz="1000" spc="-125">
                <a:latin typeface="Cambria Math"/>
                <a:cs typeface="Cambria Math"/>
              </a:rPr>
              <a:t>172.48𝑘𝑘𝑠𝑠𝑘𝑘</a:t>
            </a:r>
            <a:r>
              <a:rPr dirty="0" baseline="2777" sz="1500" spc="-187">
                <a:latin typeface="Cambria Math"/>
                <a:cs typeface="Cambria Math"/>
              </a:rPr>
              <a:t>)(</a:t>
            </a:r>
            <a:r>
              <a:rPr dirty="0" sz="1000" spc="-125">
                <a:latin typeface="Cambria Math"/>
                <a:cs typeface="Cambria Math"/>
              </a:rPr>
              <a:t>1.732𝑠𝑠𝑠𝑠</a:t>
            </a:r>
            <a:r>
              <a:rPr dirty="0" baseline="2777" sz="1500" spc="-187">
                <a:latin typeface="Cambria Math"/>
                <a:cs typeface="Cambria Math"/>
              </a:rPr>
              <a:t>)</a:t>
            </a:r>
            <a:r>
              <a:rPr dirty="0" sz="1000" spc="-125">
                <a:latin typeface="Cambria Math"/>
                <a:cs typeface="Cambria Math"/>
              </a:rPr>
              <a:t>�</a:t>
            </a:r>
            <a:endParaRPr sz="1000">
              <a:latin typeface="Cambria Math"/>
              <a:cs typeface="Cambria Math"/>
            </a:endParaRPr>
          </a:p>
        </p:txBody>
      </p:sp>
      <p:sp>
        <p:nvSpPr>
          <p:cNvPr id="15" name="object 15"/>
          <p:cNvSpPr txBox="1"/>
          <p:nvPr/>
        </p:nvSpPr>
        <p:spPr>
          <a:xfrm>
            <a:off x="3201416" y="2532379"/>
            <a:ext cx="191135" cy="132080"/>
          </a:xfrm>
          <a:prstGeom prst="rect">
            <a:avLst/>
          </a:prstGeom>
        </p:spPr>
        <p:txBody>
          <a:bodyPr wrap="square" lIns="0" tIns="12065" rIns="0" bIns="0" rtlCol="0" vert="horz">
            <a:spAutoFit/>
          </a:bodyPr>
          <a:lstStyle/>
          <a:p>
            <a:pPr marL="12700">
              <a:lnSpc>
                <a:spcPct val="100000"/>
              </a:lnSpc>
              <a:spcBef>
                <a:spcPts val="95"/>
              </a:spcBef>
            </a:pPr>
            <a:r>
              <a:rPr dirty="0" u="sng" sz="700" spc="-145">
                <a:uFill>
                  <a:solidFill>
                    <a:srgbClr val="000000"/>
                  </a:solidFill>
                </a:uFill>
                <a:latin typeface="Cambria Math"/>
                <a:cs typeface="Cambria Math"/>
              </a:rPr>
              <a:t>𝑑𝑑∙𝑔𝑔𝑖𝑖</a:t>
            </a:r>
            <a:endParaRPr sz="700">
              <a:latin typeface="Cambria Math"/>
              <a:cs typeface="Cambria Math"/>
            </a:endParaRPr>
          </a:p>
        </p:txBody>
      </p:sp>
      <p:sp>
        <p:nvSpPr>
          <p:cNvPr id="16" name="object 16"/>
          <p:cNvSpPr txBox="1"/>
          <p:nvPr/>
        </p:nvSpPr>
        <p:spPr>
          <a:xfrm>
            <a:off x="3204421" y="2631467"/>
            <a:ext cx="184150" cy="132080"/>
          </a:xfrm>
          <a:prstGeom prst="rect">
            <a:avLst/>
          </a:prstGeom>
        </p:spPr>
        <p:txBody>
          <a:bodyPr wrap="square" lIns="0" tIns="12065" rIns="0" bIns="0" rtlCol="0" vert="horz">
            <a:spAutoFit/>
          </a:bodyPr>
          <a:lstStyle/>
          <a:p>
            <a:pPr marL="12700">
              <a:lnSpc>
                <a:spcPct val="100000"/>
              </a:lnSpc>
              <a:spcBef>
                <a:spcPts val="95"/>
              </a:spcBef>
            </a:pPr>
            <a:r>
              <a:rPr dirty="0" sz="700" spc="-400">
                <a:latin typeface="Cambria Math"/>
                <a:cs typeface="Cambria Math"/>
              </a:rPr>
              <a:t>𝑔𝑔</a:t>
            </a:r>
            <a:r>
              <a:rPr dirty="0" sz="700" spc="-300">
                <a:latin typeface="Cambria Math"/>
                <a:cs typeface="Cambria Math"/>
              </a:rPr>
              <a:t>𝑠𝑠𝑔𝑔</a:t>
            </a:r>
            <a:endParaRPr sz="700">
              <a:latin typeface="Cambria Math"/>
              <a:cs typeface="Cambria Math"/>
            </a:endParaRPr>
          </a:p>
        </p:txBody>
      </p:sp>
      <p:sp>
        <p:nvSpPr>
          <p:cNvPr id="17" name="object 17"/>
          <p:cNvSpPr txBox="1"/>
          <p:nvPr/>
        </p:nvSpPr>
        <p:spPr>
          <a:xfrm>
            <a:off x="1122711" y="2547643"/>
            <a:ext cx="5003165" cy="177800"/>
          </a:xfrm>
          <a:prstGeom prst="rect">
            <a:avLst/>
          </a:prstGeom>
        </p:spPr>
        <p:txBody>
          <a:bodyPr wrap="square" lIns="0" tIns="12065" rIns="0" bIns="0" rtlCol="0" vert="horz">
            <a:spAutoFit/>
          </a:bodyPr>
          <a:lstStyle/>
          <a:p>
            <a:pPr marL="50800">
              <a:lnSpc>
                <a:spcPct val="100000"/>
              </a:lnSpc>
              <a:spcBef>
                <a:spcPts val="95"/>
              </a:spcBef>
              <a:tabLst>
                <a:tab pos="1682750" algn="l"/>
                <a:tab pos="2259965" algn="l"/>
              </a:tabLst>
            </a:pPr>
            <a:r>
              <a:rPr dirty="0" baseline="5555" sz="1500" spc="-427">
                <a:latin typeface="Cambria Math"/>
                <a:cs typeface="Cambria Math"/>
              </a:rPr>
              <a:t>𝐾𝐾</a:t>
            </a:r>
            <a:r>
              <a:rPr dirty="0" baseline="-7936" sz="1050" spc="-427">
                <a:latin typeface="Cambria Math"/>
                <a:cs typeface="Cambria Math"/>
              </a:rPr>
              <a:t>𝜃𝜃</a:t>
            </a:r>
            <a:r>
              <a:rPr dirty="0" baseline="-7936" sz="1050" spc="209">
                <a:latin typeface="Cambria Math"/>
                <a:cs typeface="Cambria Math"/>
              </a:rPr>
              <a:t> </a:t>
            </a:r>
            <a:r>
              <a:rPr dirty="0" baseline="5555" sz="1500" spc="-7">
                <a:latin typeface="Cambria Math"/>
                <a:cs typeface="Cambria Math"/>
              </a:rPr>
              <a:t>− </a:t>
            </a:r>
            <a:r>
              <a:rPr dirty="0" baseline="8333" sz="1500" spc="-352">
                <a:latin typeface="Cambria Math"/>
                <a:cs typeface="Cambria Math"/>
              </a:rPr>
              <a:t>(</a:t>
            </a:r>
            <a:r>
              <a:rPr dirty="0" baseline="5555" sz="1500" spc="-352">
                <a:latin typeface="Cambria Math"/>
                <a:cs typeface="Cambria Math"/>
              </a:rPr>
              <a:t>𝐼𝐼𝑀𝑀</a:t>
            </a:r>
            <a:r>
              <a:rPr dirty="0" baseline="8333" sz="1500" spc="-352">
                <a:latin typeface="Cambria Math"/>
                <a:cs typeface="Cambria Math"/>
              </a:rPr>
              <a:t>)</a:t>
            </a:r>
            <a:r>
              <a:rPr dirty="0" baseline="5555" sz="1500" spc="-352">
                <a:latin typeface="Cambria Math"/>
                <a:cs typeface="Cambria Math"/>
              </a:rPr>
              <a:t>𝐻𝐻</a:t>
            </a:r>
            <a:r>
              <a:rPr dirty="0" baseline="-7936" sz="1050" spc="-352">
                <a:latin typeface="Cambria Math"/>
                <a:cs typeface="Cambria Math"/>
              </a:rPr>
              <a:t>𝑔𝑔</a:t>
            </a:r>
            <a:r>
              <a:rPr dirty="0" baseline="8333" sz="1500" spc="-352">
                <a:latin typeface="Cambria Math"/>
                <a:cs typeface="Cambria Math"/>
              </a:rPr>
              <a:t>(</a:t>
            </a:r>
            <a:r>
              <a:rPr dirty="0" baseline="5555" sz="1500" spc="-352">
                <a:latin typeface="Cambria Math"/>
                <a:cs typeface="Cambria Math"/>
              </a:rPr>
              <a:t>𝑑𝑑</a:t>
            </a:r>
            <a:r>
              <a:rPr dirty="0" baseline="-7936" sz="1050" spc="-352">
                <a:latin typeface="Cambria Math"/>
                <a:cs typeface="Cambria Math"/>
              </a:rPr>
              <a:t>𝑔𝑔</a:t>
            </a:r>
            <a:r>
              <a:rPr dirty="0" baseline="-7936" sz="1050" spc="217">
                <a:latin typeface="Cambria Math"/>
                <a:cs typeface="Cambria Math"/>
              </a:rPr>
              <a:t> </a:t>
            </a:r>
            <a:r>
              <a:rPr dirty="0" baseline="5555" sz="1500" spc="-7">
                <a:latin typeface="Cambria Math"/>
                <a:cs typeface="Cambria Math"/>
              </a:rPr>
              <a:t>+</a:t>
            </a:r>
            <a:r>
              <a:rPr dirty="0" baseline="5555" sz="1500" spc="44">
                <a:latin typeface="Cambria Math"/>
                <a:cs typeface="Cambria Math"/>
              </a:rPr>
              <a:t> </a:t>
            </a:r>
            <a:r>
              <a:rPr dirty="0" baseline="5555" sz="1500" spc="-330">
                <a:latin typeface="Cambria Math"/>
                <a:cs typeface="Cambria Math"/>
              </a:rPr>
              <a:t>(𝐼𝐼𝑀𝑀)𝑧𝑧</a:t>
            </a:r>
            <a:r>
              <a:rPr dirty="0" baseline="-7936" sz="1050" spc="-330">
                <a:latin typeface="Cambria Math"/>
                <a:cs typeface="Cambria Math"/>
              </a:rPr>
              <a:t>𝑔𝑔</a:t>
            </a:r>
            <a:r>
              <a:rPr dirty="0" baseline="-7936" sz="1050" spc="-127">
                <a:latin typeface="Cambria Math"/>
                <a:cs typeface="Cambria Math"/>
              </a:rPr>
              <a:t> </a:t>
            </a:r>
            <a:r>
              <a:rPr dirty="0" baseline="8333" sz="1500" spc="-7">
                <a:latin typeface="Cambria Math"/>
                <a:cs typeface="Cambria Math"/>
              </a:rPr>
              <a:t>)	</a:t>
            </a:r>
            <a:r>
              <a:rPr dirty="0" sz="1000" spc="-60">
                <a:latin typeface="Cambria Math"/>
                <a:cs typeface="Cambria Math"/>
              </a:rPr>
              <a:t>�40000	</a:t>
            </a:r>
            <a:r>
              <a:rPr dirty="0" sz="1000" spc="-325">
                <a:latin typeface="Cambria Math"/>
                <a:cs typeface="Cambria Math"/>
              </a:rPr>
              <a:t>�</a:t>
            </a:r>
            <a:r>
              <a:rPr dirty="0" sz="1000">
                <a:latin typeface="Cambria Math"/>
                <a:cs typeface="Cambria Math"/>
              </a:rPr>
              <a:t> </a:t>
            </a:r>
            <a:r>
              <a:rPr dirty="0" sz="1000" spc="-5">
                <a:latin typeface="Cambria Math"/>
                <a:cs typeface="Cambria Math"/>
              </a:rPr>
              <a:t>− </a:t>
            </a:r>
            <a:r>
              <a:rPr dirty="0" baseline="2777" sz="1500" spc="-157">
                <a:latin typeface="Cambria Math"/>
                <a:cs typeface="Cambria Math"/>
              </a:rPr>
              <a:t>(</a:t>
            </a:r>
            <a:r>
              <a:rPr dirty="0" sz="1000" spc="-105">
                <a:latin typeface="Cambria Math"/>
                <a:cs typeface="Cambria Math"/>
              </a:rPr>
              <a:t>1.0</a:t>
            </a:r>
            <a:r>
              <a:rPr dirty="0" baseline="2777" sz="1500" spc="-157">
                <a:latin typeface="Cambria Math"/>
                <a:cs typeface="Cambria Math"/>
              </a:rPr>
              <a:t>)(</a:t>
            </a:r>
            <a:r>
              <a:rPr dirty="0" sz="1000" spc="-105">
                <a:latin typeface="Cambria Math"/>
                <a:cs typeface="Cambria Math"/>
              </a:rPr>
              <a:t>172.48𝑘𝑘𝑠𝑠𝑘𝑘</a:t>
            </a:r>
            <a:r>
              <a:rPr dirty="0" baseline="2777" sz="1500" spc="-157">
                <a:latin typeface="Cambria Math"/>
                <a:cs typeface="Cambria Math"/>
              </a:rPr>
              <a:t>)</a:t>
            </a:r>
            <a:r>
              <a:rPr dirty="0" sz="1000" spc="-105">
                <a:latin typeface="Cambria Math"/>
                <a:cs typeface="Cambria Math"/>
              </a:rPr>
              <a:t>�86.295𝑠𝑠𝑠𝑠 </a:t>
            </a:r>
            <a:r>
              <a:rPr dirty="0" sz="1000" spc="-5">
                <a:latin typeface="Cambria Math"/>
                <a:cs typeface="Cambria Math"/>
              </a:rPr>
              <a:t>+  </a:t>
            </a:r>
            <a:r>
              <a:rPr dirty="0" baseline="2777" sz="1500" spc="-150">
                <a:latin typeface="Cambria Math"/>
                <a:cs typeface="Cambria Math"/>
              </a:rPr>
              <a:t>(</a:t>
            </a:r>
            <a:r>
              <a:rPr dirty="0" sz="1000" spc="-100">
                <a:latin typeface="Cambria Math"/>
                <a:cs typeface="Cambria Math"/>
              </a:rPr>
              <a:t>1.0</a:t>
            </a:r>
            <a:r>
              <a:rPr dirty="0" baseline="2777" sz="1500" spc="-150">
                <a:latin typeface="Cambria Math"/>
                <a:cs typeface="Cambria Math"/>
              </a:rPr>
              <a:t>)(</a:t>
            </a:r>
            <a:r>
              <a:rPr dirty="0" sz="1000" spc="-100">
                <a:latin typeface="Cambria Math"/>
                <a:cs typeface="Cambria Math"/>
              </a:rPr>
              <a:t>9.317𝑠𝑠𝑠𝑠</a:t>
            </a:r>
            <a:r>
              <a:rPr dirty="0" baseline="2777" sz="1500" spc="-150">
                <a:latin typeface="Cambria Math"/>
                <a:cs typeface="Cambria Math"/>
              </a:rPr>
              <a:t>)</a:t>
            </a:r>
            <a:r>
              <a:rPr dirty="0" sz="1000" spc="-100">
                <a:latin typeface="Cambria Math"/>
                <a:cs typeface="Cambria Math"/>
              </a:rPr>
              <a:t>�</a:t>
            </a:r>
            <a:endParaRPr sz="1000">
              <a:latin typeface="Cambria Math"/>
              <a:cs typeface="Cambria Math"/>
            </a:endParaRPr>
          </a:p>
        </p:txBody>
      </p:sp>
      <p:sp>
        <p:nvSpPr>
          <p:cNvPr id="18" name="object 18"/>
          <p:cNvSpPr/>
          <p:nvPr/>
        </p:nvSpPr>
        <p:spPr>
          <a:xfrm>
            <a:off x="2805683" y="2553468"/>
            <a:ext cx="3282950" cy="0"/>
          </a:xfrm>
          <a:custGeom>
            <a:avLst/>
            <a:gdLst/>
            <a:ahLst/>
            <a:cxnLst/>
            <a:rect l="l" t="t" r="r" b="b"/>
            <a:pathLst>
              <a:path w="3282950" h="0">
                <a:moveTo>
                  <a:pt x="0" y="0"/>
                </a:moveTo>
                <a:lnTo>
                  <a:pt x="3282696" y="0"/>
                </a:lnTo>
              </a:path>
            </a:pathLst>
          </a:custGeom>
          <a:ln w="7607">
            <a:solidFill>
              <a:srgbClr val="000000"/>
            </a:solidFill>
          </a:ln>
        </p:spPr>
        <p:txBody>
          <a:bodyPr wrap="square" lIns="0" tIns="0" rIns="0" bIns="0" rtlCol="0"/>
          <a:lstStyle/>
          <a:p/>
        </p:txBody>
      </p:sp>
      <p:sp>
        <p:nvSpPr>
          <p:cNvPr id="19" name="object 19"/>
          <p:cNvSpPr txBox="1"/>
          <p:nvPr/>
        </p:nvSpPr>
        <p:spPr>
          <a:xfrm>
            <a:off x="6110732" y="2450083"/>
            <a:ext cx="83375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0.11465</a:t>
            </a:r>
            <a:r>
              <a:rPr dirty="0" sz="1000" spc="5">
                <a:latin typeface="Cambria Math"/>
                <a:cs typeface="Cambria Math"/>
              </a:rPr>
              <a:t> </a:t>
            </a:r>
            <a:r>
              <a:rPr dirty="0" sz="1000" spc="-355">
                <a:latin typeface="Cambria Math"/>
                <a:cs typeface="Cambria Math"/>
              </a:rPr>
              <a:t>𝐴𝐴𝐴𝐴𝑑𝑑</a:t>
            </a:r>
            <a:endParaRPr sz="1000">
              <a:latin typeface="Cambria Math"/>
              <a:cs typeface="Cambria Math"/>
            </a:endParaRPr>
          </a:p>
        </p:txBody>
      </p:sp>
      <p:sp>
        <p:nvSpPr>
          <p:cNvPr id="20" name="object 20"/>
          <p:cNvSpPr txBox="1"/>
          <p:nvPr/>
        </p:nvSpPr>
        <p:spPr>
          <a:xfrm>
            <a:off x="673100" y="2825075"/>
            <a:ext cx="2894330" cy="415290"/>
          </a:xfrm>
          <a:prstGeom prst="rect">
            <a:avLst/>
          </a:prstGeom>
        </p:spPr>
        <p:txBody>
          <a:bodyPr wrap="square" lIns="0" tIns="49530" rIns="0" bIns="0" rtlCol="0" vert="horz">
            <a:spAutoFit/>
          </a:bodyPr>
          <a:lstStyle/>
          <a:p>
            <a:pPr marL="12700">
              <a:lnSpc>
                <a:spcPct val="100000"/>
              </a:lnSpc>
              <a:spcBef>
                <a:spcPts val="390"/>
              </a:spcBef>
            </a:pPr>
            <a:r>
              <a:rPr dirty="0" sz="1100">
                <a:latin typeface="Arial"/>
                <a:cs typeface="Arial"/>
              </a:rPr>
              <a:t>4.5.2.7.2 Stress </a:t>
            </a:r>
            <a:r>
              <a:rPr dirty="0" sz="1100" spc="-5">
                <a:latin typeface="Arial"/>
                <a:cs typeface="Arial"/>
              </a:rPr>
              <a:t>due </a:t>
            </a:r>
            <a:r>
              <a:rPr dirty="0" sz="1100">
                <a:latin typeface="Arial"/>
                <a:cs typeface="Arial"/>
              </a:rPr>
              <a:t>to </a:t>
            </a:r>
            <a:r>
              <a:rPr dirty="0" sz="1100" spc="-5">
                <a:latin typeface="Arial"/>
                <a:cs typeface="Arial"/>
              </a:rPr>
              <a:t>lateral </a:t>
            </a:r>
            <a:r>
              <a:rPr dirty="0" sz="1100" spc="-10">
                <a:latin typeface="Arial"/>
                <a:cs typeface="Arial"/>
              </a:rPr>
              <a:t>loading </a:t>
            </a:r>
            <a:r>
              <a:rPr dirty="0" sz="1100" spc="-5">
                <a:latin typeface="Arial"/>
                <a:cs typeface="Arial"/>
              </a:rPr>
              <a:t>from</a:t>
            </a:r>
            <a:r>
              <a:rPr dirty="0" sz="1100" spc="-185">
                <a:latin typeface="Arial"/>
                <a:cs typeface="Arial"/>
              </a:rPr>
              <a:t> </a:t>
            </a:r>
            <a:r>
              <a:rPr dirty="0" sz="1100" spc="-5">
                <a:latin typeface="Arial"/>
                <a:cs typeface="Arial"/>
              </a:rPr>
              <a:t>tilt</a:t>
            </a:r>
            <a:endParaRPr sz="1100">
              <a:latin typeface="Arial"/>
              <a:cs typeface="Arial"/>
            </a:endParaRPr>
          </a:p>
          <a:p>
            <a:pPr marL="12700">
              <a:lnSpc>
                <a:spcPct val="100000"/>
              </a:lnSpc>
              <a:spcBef>
                <a:spcPts val="254"/>
              </a:spcBef>
            </a:pPr>
            <a:r>
              <a:rPr dirty="0" sz="1000" spc="-5">
                <a:latin typeface="Times New Roman"/>
                <a:cs typeface="Times New Roman"/>
              </a:rPr>
              <a:t>Top left flange</a:t>
            </a:r>
            <a:r>
              <a:rPr dirty="0" sz="1000" spc="10">
                <a:latin typeface="Times New Roman"/>
                <a:cs typeface="Times New Roman"/>
              </a:rPr>
              <a:t> </a:t>
            </a:r>
            <a:r>
              <a:rPr dirty="0" sz="1000" spc="-10">
                <a:latin typeface="Times New Roman"/>
                <a:cs typeface="Times New Roman"/>
              </a:rPr>
              <a:t>tip</a:t>
            </a:r>
            <a:endParaRPr sz="1000">
              <a:latin typeface="Times New Roman"/>
              <a:cs typeface="Times New Roman"/>
            </a:endParaRPr>
          </a:p>
        </p:txBody>
      </p:sp>
      <p:sp>
        <p:nvSpPr>
          <p:cNvPr id="21" name="object 21"/>
          <p:cNvSpPr txBox="1"/>
          <p:nvPr/>
        </p:nvSpPr>
        <p:spPr>
          <a:xfrm>
            <a:off x="1581843" y="3423920"/>
            <a:ext cx="33591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42">
                <a:latin typeface="Cambria Math"/>
                <a:cs typeface="Cambria Math"/>
              </a:rPr>
              <a:t>𝑓𝑓</a:t>
            </a:r>
            <a:r>
              <a:rPr dirty="0" sz="700" spc="-295">
                <a:latin typeface="Cambria Math"/>
                <a:cs typeface="Cambria Math"/>
              </a:rPr>
              <a:t>𝑑𝑑𝑠𝑠</a:t>
            </a:r>
            <a:r>
              <a:rPr dirty="0" sz="700" spc="145">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22" name="object 22"/>
          <p:cNvSpPr txBox="1"/>
          <p:nvPr/>
        </p:nvSpPr>
        <p:spPr>
          <a:xfrm>
            <a:off x="2299207" y="3483355"/>
            <a:ext cx="14541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r>
              <a:rPr dirty="0" sz="1000" spc="-505">
                <a:latin typeface="Cambria Math"/>
                <a:cs typeface="Cambria Math"/>
              </a:rPr>
              <a:t>𝐼𝐼</a:t>
            </a:r>
            <a:endParaRPr sz="1000">
              <a:latin typeface="Cambria Math"/>
              <a:cs typeface="Cambria Math"/>
            </a:endParaRPr>
          </a:p>
        </p:txBody>
      </p:sp>
      <p:sp>
        <p:nvSpPr>
          <p:cNvPr id="23" name="object 23"/>
          <p:cNvSpPr txBox="1"/>
          <p:nvPr/>
        </p:nvSpPr>
        <p:spPr>
          <a:xfrm>
            <a:off x="2410460" y="3547364"/>
            <a:ext cx="81915" cy="132080"/>
          </a:xfrm>
          <a:prstGeom prst="rect">
            <a:avLst/>
          </a:prstGeom>
        </p:spPr>
        <p:txBody>
          <a:bodyPr wrap="square" lIns="0" tIns="12065" rIns="0" bIns="0" rtlCol="0" vert="horz">
            <a:spAutoFit/>
          </a:bodyPr>
          <a:lstStyle/>
          <a:p>
            <a:pPr marL="12700">
              <a:lnSpc>
                <a:spcPct val="100000"/>
              </a:lnSpc>
              <a:spcBef>
                <a:spcPts val="95"/>
              </a:spcBef>
            </a:pPr>
            <a:r>
              <a:rPr dirty="0" sz="700" spc="-305">
                <a:latin typeface="Cambria Math"/>
                <a:cs typeface="Cambria Math"/>
              </a:rPr>
              <a:t>𝑝𝑝</a:t>
            </a:r>
            <a:endParaRPr sz="700">
              <a:latin typeface="Cambria Math"/>
              <a:cs typeface="Cambria Math"/>
            </a:endParaRPr>
          </a:p>
        </p:txBody>
      </p:sp>
      <p:sp>
        <p:nvSpPr>
          <p:cNvPr id="24" name="object 24"/>
          <p:cNvSpPr/>
          <p:nvPr/>
        </p:nvSpPr>
        <p:spPr>
          <a:xfrm>
            <a:off x="1914144" y="3501390"/>
            <a:ext cx="970915" cy="0"/>
          </a:xfrm>
          <a:custGeom>
            <a:avLst/>
            <a:gdLst/>
            <a:ahLst/>
            <a:cxnLst/>
            <a:rect l="l" t="t" r="r" b="b"/>
            <a:pathLst>
              <a:path w="970914" h="0">
                <a:moveTo>
                  <a:pt x="0" y="0"/>
                </a:moveTo>
                <a:lnTo>
                  <a:pt x="970788" y="0"/>
                </a:lnTo>
              </a:path>
            </a:pathLst>
          </a:custGeom>
          <a:ln w="7620">
            <a:solidFill>
              <a:srgbClr val="000000"/>
            </a:solidFill>
          </a:ln>
        </p:spPr>
        <p:txBody>
          <a:bodyPr wrap="square" lIns="0" tIns="0" rIns="0" bIns="0" rtlCol="0"/>
          <a:lstStyle/>
          <a:p/>
        </p:txBody>
      </p:sp>
      <p:sp>
        <p:nvSpPr>
          <p:cNvPr id="25" name="object 25"/>
          <p:cNvSpPr txBox="1"/>
          <p:nvPr/>
        </p:nvSpPr>
        <p:spPr>
          <a:xfrm>
            <a:off x="2907283" y="3398012"/>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26" name="object 26"/>
          <p:cNvSpPr txBox="1"/>
          <p:nvPr/>
        </p:nvSpPr>
        <p:spPr>
          <a:xfrm>
            <a:off x="3572403" y="3483394"/>
            <a:ext cx="982344"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82">
                <a:latin typeface="Cambria Math"/>
                <a:cs typeface="Cambria Math"/>
              </a:rPr>
              <a:t>(</a:t>
            </a:r>
            <a:r>
              <a:rPr dirty="0" sz="1000" spc="-55">
                <a:latin typeface="Cambria Math"/>
                <a:cs typeface="Cambria Math"/>
              </a:rPr>
              <a:t>2</a:t>
            </a:r>
            <a:r>
              <a:rPr dirty="0" baseline="2777" sz="1500" spc="-82">
                <a:latin typeface="Cambria Math"/>
                <a:cs typeface="Cambria Math"/>
              </a:rPr>
              <a:t>)(</a:t>
            </a:r>
            <a:r>
              <a:rPr dirty="0" sz="1000" spc="-55">
                <a:latin typeface="Cambria Math"/>
                <a:cs typeface="Cambria Math"/>
              </a:rPr>
              <a:t>72018.4𝑠𝑠𝑠𝑠</a:t>
            </a:r>
            <a:r>
              <a:rPr dirty="0" baseline="23809" sz="1050" spc="-82">
                <a:latin typeface="Cambria Math"/>
                <a:cs typeface="Cambria Math"/>
              </a:rPr>
              <a:t>4</a:t>
            </a:r>
            <a:r>
              <a:rPr dirty="0" baseline="2777" sz="1500" spc="-82">
                <a:latin typeface="Cambria Math"/>
                <a:cs typeface="Cambria Math"/>
              </a:rPr>
              <a:t>)</a:t>
            </a:r>
            <a:endParaRPr baseline="2777" sz="1500">
              <a:latin typeface="Cambria Math"/>
              <a:cs typeface="Cambria Math"/>
            </a:endParaRPr>
          </a:p>
        </p:txBody>
      </p:sp>
      <p:sp>
        <p:nvSpPr>
          <p:cNvPr id="27" name="object 27"/>
          <p:cNvSpPr/>
          <p:nvPr/>
        </p:nvSpPr>
        <p:spPr>
          <a:xfrm>
            <a:off x="3051048" y="3501390"/>
            <a:ext cx="2025650" cy="0"/>
          </a:xfrm>
          <a:custGeom>
            <a:avLst/>
            <a:gdLst/>
            <a:ahLst/>
            <a:cxnLst/>
            <a:rect l="l" t="t" r="r" b="b"/>
            <a:pathLst>
              <a:path w="2025650" h="0">
                <a:moveTo>
                  <a:pt x="0" y="0"/>
                </a:moveTo>
                <a:lnTo>
                  <a:pt x="2025396" y="0"/>
                </a:lnTo>
              </a:path>
            </a:pathLst>
          </a:custGeom>
          <a:ln w="7620">
            <a:solidFill>
              <a:srgbClr val="000000"/>
            </a:solidFill>
          </a:ln>
        </p:spPr>
        <p:txBody>
          <a:bodyPr wrap="square" lIns="0" tIns="0" rIns="0" bIns="0" rtlCol="0"/>
          <a:lstStyle/>
          <a:p/>
        </p:txBody>
      </p:sp>
      <p:sp>
        <p:nvSpPr>
          <p:cNvPr id="28" name="object 28"/>
          <p:cNvSpPr txBox="1"/>
          <p:nvPr/>
        </p:nvSpPr>
        <p:spPr>
          <a:xfrm>
            <a:off x="1863331" y="3300486"/>
            <a:ext cx="3587115" cy="177800"/>
          </a:xfrm>
          <a:prstGeom prst="rect">
            <a:avLst/>
          </a:prstGeom>
        </p:spPr>
        <p:txBody>
          <a:bodyPr wrap="square" lIns="0" tIns="12065" rIns="0" bIns="0" rtlCol="0" vert="horz">
            <a:spAutoFit/>
          </a:bodyPr>
          <a:lstStyle/>
          <a:p>
            <a:pPr marL="50800">
              <a:lnSpc>
                <a:spcPct val="100000"/>
              </a:lnSpc>
              <a:spcBef>
                <a:spcPts val="95"/>
              </a:spcBef>
              <a:tabLst>
                <a:tab pos="1187450" algn="l"/>
              </a:tabLst>
            </a:pPr>
            <a:r>
              <a:rPr dirty="0" baseline="2777" sz="1500" spc="-367">
                <a:latin typeface="Cambria Math"/>
                <a:cs typeface="Cambria Math"/>
              </a:rPr>
              <a:t>(</a:t>
            </a:r>
            <a:r>
              <a:rPr dirty="0" sz="1000" spc="-245">
                <a:latin typeface="Cambria Math"/>
                <a:cs typeface="Cambria Math"/>
              </a:rPr>
              <a:t>𝐼𝐼𝑀𝑀</a:t>
            </a:r>
            <a:r>
              <a:rPr dirty="0" baseline="2777" sz="1500" spc="-367">
                <a:latin typeface="Cambria Math"/>
                <a:cs typeface="Cambria Math"/>
              </a:rPr>
              <a:t>)</a:t>
            </a:r>
            <a:r>
              <a:rPr dirty="0" sz="1000" spc="-245">
                <a:latin typeface="Cambria Math"/>
                <a:cs typeface="Cambria Math"/>
              </a:rPr>
              <a:t>�𝑀𝑀</a:t>
            </a:r>
            <a:r>
              <a:rPr dirty="0" baseline="-15873" sz="1050" spc="-367">
                <a:latin typeface="Cambria Math"/>
                <a:cs typeface="Cambria Math"/>
              </a:rPr>
              <a:t>𝑔𝑔</a:t>
            </a:r>
            <a:r>
              <a:rPr dirty="0" sz="1000" spc="-245">
                <a:latin typeface="Cambria Math"/>
                <a:cs typeface="Cambria Math"/>
              </a:rPr>
              <a:t>�𝜃𝜃</a:t>
            </a:r>
            <a:r>
              <a:rPr dirty="0" baseline="-15873" sz="1050" spc="-367">
                <a:latin typeface="Cambria Math"/>
                <a:cs typeface="Cambria Math"/>
              </a:rPr>
              <a:t>𝑒𝑒𝑒𝑒</a:t>
            </a:r>
            <a:r>
              <a:rPr dirty="0" baseline="-15873" sz="1050" spc="-120">
                <a:latin typeface="Cambria Math"/>
                <a:cs typeface="Cambria Math"/>
              </a:rPr>
              <a:t> </a:t>
            </a:r>
            <a:r>
              <a:rPr dirty="0" sz="1000" spc="-265">
                <a:latin typeface="Cambria Math"/>
                <a:cs typeface="Cambria Math"/>
              </a:rPr>
              <a:t>𝐻𝐻</a:t>
            </a:r>
            <a:r>
              <a:rPr dirty="0" baseline="-15873" sz="1050" spc="-397">
                <a:latin typeface="Cambria Math"/>
                <a:cs typeface="Cambria Math"/>
              </a:rPr>
              <a:t>𝑑𝑑𝑔𝑔𝑑𝑑	</a:t>
            </a:r>
            <a:r>
              <a:rPr dirty="0" baseline="2777" sz="1500" spc="-60">
                <a:latin typeface="Cambria Math"/>
                <a:cs typeface="Cambria Math"/>
              </a:rPr>
              <a:t>(</a:t>
            </a:r>
            <a:r>
              <a:rPr dirty="0" sz="1000" spc="-40">
                <a:latin typeface="Cambria Math"/>
                <a:cs typeface="Cambria Math"/>
              </a:rPr>
              <a:t>1.0</a:t>
            </a:r>
            <a:r>
              <a:rPr dirty="0" baseline="2777" sz="1500" spc="-60">
                <a:latin typeface="Cambria Math"/>
                <a:cs typeface="Cambria Math"/>
              </a:rPr>
              <a:t>)(</a:t>
            </a:r>
            <a:r>
              <a:rPr dirty="0" sz="1000" spc="-40">
                <a:latin typeface="Cambria Math"/>
                <a:cs typeface="Cambria Math"/>
              </a:rPr>
              <a:t>2195.02𝑘𝑘 </a:t>
            </a:r>
            <a:r>
              <a:rPr dirty="0" sz="1000" spc="-5">
                <a:latin typeface="Cambria Math"/>
                <a:cs typeface="Cambria Math"/>
              </a:rPr>
              <a:t>∙ </a:t>
            </a:r>
            <a:r>
              <a:rPr dirty="0" sz="1000" spc="-100">
                <a:latin typeface="Cambria Math"/>
                <a:cs typeface="Cambria Math"/>
              </a:rPr>
              <a:t>𝑓𝑓𝑓𝑓</a:t>
            </a:r>
            <a:r>
              <a:rPr dirty="0" baseline="2777" sz="1500" spc="-150">
                <a:latin typeface="Cambria Math"/>
                <a:cs typeface="Cambria Math"/>
              </a:rPr>
              <a:t>)(</a:t>
            </a:r>
            <a:r>
              <a:rPr dirty="0" sz="1000" spc="-100">
                <a:latin typeface="Cambria Math"/>
                <a:cs typeface="Cambria Math"/>
              </a:rPr>
              <a:t>0.11465</a:t>
            </a:r>
            <a:r>
              <a:rPr dirty="0" baseline="2777" sz="1500" spc="-150">
                <a:latin typeface="Cambria Math"/>
                <a:cs typeface="Cambria Math"/>
              </a:rPr>
              <a:t>)(</a:t>
            </a:r>
            <a:r>
              <a:rPr dirty="0" sz="1000" spc="-100">
                <a:latin typeface="Cambria Math"/>
                <a:cs typeface="Cambria Math"/>
              </a:rPr>
              <a:t>49𝑠𝑠𝑠𝑠</a:t>
            </a:r>
            <a:r>
              <a:rPr dirty="0" baseline="2777" sz="1500" spc="-150">
                <a:latin typeface="Cambria Math"/>
                <a:cs typeface="Cambria Math"/>
              </a:rPr>
              <a:t>)</a:t>
            </a:r>
            <a:r>
              <a:rPr dirty="0" baseline="2777" sz="1500" spc="-82">
                <a:latin typeface="Cambria Math"/>
                <a:cs typeface="Cambria Math"/>
              </a:rPr>
              <a:t> </a:t>
            </a:r>
            <a:r>
              <a:rPr dirty="0" sz="1000" spc="-165">
                <a:latin typeface="Cambria Math"/>
                <a:cs typeface="Cambria Math"/>
              </a:rPr>
              <a:t>12𝑠𝑠𝑠𝑠</a:t>
            </a:r>
            <a:endParaRPr sz="1000">
              <a:latin typeface="Cambria Math"/>
              <a:cs typeface="Cambria Math"/>
            </a:endParaRPr>
          </a:p>
        </p:txBody>
      </p:sp>
      <p:sp>
        <p:nvSpPr>
          <p:cNvPr id="29" name="object 29"/>
          <p:cNvSpPr/>
          <p:nvPr/>
        </p:nvSpPr>
        <p:spPr>
          <a:xfrm>
            <a:off x="5160264" y="3501390"/>
            <a:ext cx="256540" cy="0"/>
          </a:xfrm>
          <a:custGeom>
            <a:avLst/>
            <a:gdLst/>
            <a:ahLst/>
            <a:cxnLst/>
            <a:rect l="l" t="t" r="r" b="b"/>
            <a:pathLst>
              <a:path w="256539" h="0">
                <a:moveTo>
                  <a:pt x="0" y="0"/>
                </a:moveTo>
                <a:lnTo>
                  <a:pt x="256032" y="0"/>
                </a:lnTo>
              </a:path>
            </a:pathLst>
          </a:custGeom>
          <a:ln w="7620">
            <a:solidFill>
              <a:srgbClr val="000000"/>
            </a:solidFill>
          </a:ln>
        </p:spPr>
        <p:txBody>
          <a:bodyPr wrap="square" lIns="0" tIns="0" rIns="0" bIns="0" rtlCol="0"/>
          <a:lstStyle/>
          <a:p/>
        </p:txBody>
      </p:sp>
      <p:sp>
        <p:nvSpPr>
          <p:cNvPr id="30" name="object 30"/>
          <p:cNvSpPr txBox="1"/>
          <p:nvPr/>
        </p:nvSpPr>
        <p:spPr>
          <a:xfrm>
            <a:off x="5083555" y="3398012"/>
            <a:ext cx="1075690" cy="262890"/>
          </a:xfrm>
          <a:prstGeom prst="rect">
            <a:avLst/>
          </a:prstGeom>
        </p:spPr>
        <p:txBody>
          <a:bodyPr wrap="square" lIns="0" tIns="12065" rIns="0" bIns="0" rtlCol="0" vert="horz">
            <a:spAutoFit/>
          </a:bodyPr>
          <a:lstStyle/>
          <a:p>
            <a:pPr marL="12700">
              <a:lnSpc>
                <a:spcPts val="935"/>
              </a:lnSpc>
              <a:spcBef>
                <a:spcPts val="95"/>
              </a:spcBef>
              <a:tabLst>
                <a:tab pos="332105" algn="l"/>
              </a:tabLst>
            </a:pPr>
            <a:r>
              <a:rPr dirty="0" sz="1000" spc="-254">
                <a:latin typeface="Cambria Math"/>
                <a:cs typeface="Cambria Math"/>
              </a:rPr>
              <a:t>�	�</a:t>
            </a:r>
            <a:r>
              <a:rPr dirty="0" sz="1000" spc="40">
                <a:latin typeface="Cambria Math"/>
                <a:cs typeface="Cambria Math"/>
              </a:rPr>
              <a:t> </a:t>
            </a:r>
            <a:r>
              <a:rPr dirty="0" sz="1000" spc="-5">
                <a:latin typeface="Cambria Math"/>
                <a:cs typeface="Cambria Math"/>
              </a:rPr>
              <a:t>= 1.027  </a:t>
            </a:r>
            <a:r>
              <a:rPr dirty="0" sz="1000" spc="-385">
                <a:latin typeface="Cambria Math"/>
                <a:cs typeface="Cambria Math"/>
              </a:rPr>
              <a:t>𝑘𝑘𝑠𝑠𝑠𝑠</a:t>
            </a:r>
            <a:endParaRPr sz="1000">
              <a:latin typeface="Cambria Math"/>
              <a:cs typeface="Cambria Math"/>
            </a:endParaRPr>
          </a:p>
          <a:p>
            <a:pPr marL="106680">
              <a:lnSpc>
                <a:spcPts val="935"/>
              </a:lnSpc>
            </a:pPr>
            <a:r>
              <a:rPr dirty="0" sz="1000" spc="-254">
                <a:latin typeface="Cambria Math"/>
                <a:cs typeface="Cambria Math"/>
              </a:rPr>
              <a:t>1𝑓𝑓𝑓𝑓</a:t>
            </a:r>
            <a:endParaRPr sz="1000">
              <a:latin typeface="Cambria Math"/>
              <a:cs typeface="Cambria Math"/>
            </a:endParaRPr>
          </a:p>
        </p:txBody>
      </p:sp>
      <p:sp>
        <p:nvSpPr>
          <p:cNvPr id="31" name="object 31"/>
          <p:cNvSpPr txBox="1"/>
          <p:nvPr/>
        </p:nvSpPr>
        <p:spPr>
          <a:xfrm>
            <a:off x="673100" y="3721100"/>
            <a:ext cx="119380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Bottom right flange</a:t>
            </a:r>
            <a:r>
              <a:rPr dirty="0" sz="1000" spc="-25">
                <a:latin typeface="Times New Roman"/>
                <a:cs typeface="Times New Roman"/>
              </a:rPr>
              <a:t> </a:t>
            </a:r>
            <a:r>
              <a:rPr dirty="0" sz="1000" spc="-10">
                <a:latin typeface="Times New Roman"/>
                <a:cs typeface="Times New Roman"/>
              </a:rPr>
              <a:t>tip</a:t>
            </a:r>
            <a:endParaRPr sz="1000">
              <a:latin typeface="Times New Roman"/>
              <a:cs typeface="Times New Roman"/>
            </a:endParaRPr>
          </a:p>
        </p:txBody>
      </p:sp>
      <p:sp>
        <p:nvSpPr>
          <p:cNvPr id="32" name="object 32"/>
          <p:cNvSpPr txBox="1"/>
          <p:nvPr/>
        </p:nvSpPr>
        <p:spPr>
          <a:xfrm>
            <a:off x="1726716" y="3955812"/>
            <a:ext cx="1036955"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367">
                <a:latin typeface="Cambria Math"/>
                <a:cs typeface="Cambria Math"/>
              </a:rPr>
              <a:t>(</a:t>
            </a:r>
            <a:r>
              <a:rPr dirty="0" sz="1000" spc="-245">
                <a:latin typeface="Cambria Math"/>
                <a:cs typeface="Cambria Math"/>
              </a:rPr>
              <a:t>𝐼𝐼𝑀𝑀</a:t>
            </a:r>
            <a:r>
              <a:rPr dirty="0" baseline="2777" sz="1500" spc="-367">
                <a:latin typeface="Cambria Math"/>
                <a:cs typeface="Cambria Math"/>
              </a:rPr>
              <a:t>)</a:t>
            </a:r>
            <a:r>
              <a:rPr dirty="0" sz="1000" spc="-245">
                <a:latin typeface="Cambria Math"/>
                <a:cs typeface="Cambria Math"/>
              </a:rPr>
              <a:t>�𝑀𝑀</a:t>
            </a:r>
            <a:r>
              <a:rPr dirty="0" baseline="-15873" sz="1050" spc="-367">
                <a:latin typeface="Cambria Math"/>
                <a:cs typeface="Cambria Math"/>
              </a:rPr>
              <a:t>𝑔𝑔</a:t>
            </a:r>
            <a:r>
              <a:rPr dirty="0" sz="1000" spc="-245">
                <a:latin typeface="Cambria Math"/>
                <a:cs typeface="Cambria Math"/>
              </a:rPr>
              <a:t>�𝜃𝜃</a:t>
            </a:r>
            <a:r>
              <a:rPr dirty="0" baseline="-15873" sz="1050" spc="-367">
                <a:latin typeface="Cambria Math"/>
                <a:cs typeface="Cambria Math"/>
              </a:rPr>
              <a:t>𝑒𝑒𝑒𝑒</a:t>
            </a:r>
            <a:r>
              <a:rPr dirty="0" baseline="-15873" sz="1050" spc="-195">
                <a:latin typeface="Cambria Math"/>
                <a:cs typeface="Cambria Math"/>
              </a:rPr>
              <a:t> </a:t>
            </a:r>
            <a:r>
              <a:rPr dirty="0" sz="1000" spc="-250">
                <a:latin typeface="Cambria Math"/>
                <a:cs typeface="Cambria Math"/>
              </a:rPr>
              <a:t>𝐻𝐻</a:t>
            </a:r>
            <a:r>
              <a:rPr dirty="0" baseline="-15873" sz="1050" spc="-375">
                <a:latin typeface="Cambria Math"/>
                <a:cs typeface="Cambria Math"/>
              </a:rPr>
              <a:t>𝑠𝑠𝑔𝑔𝑑𝑑</a:t>
            </a:r>
            <a:endParaRPr baseline="-15873" sz="1050">
              <a:latin typeface="Cambria Math"/>
              <a:cs typeface="Cambria Math"/>
            </a:endParaRPr>
          </a:p>
        </p:txBody>
      </p:sp>
      <p:sp>
        <p:nvSpPr>
          <p:cNvPr id="33" name="object 33"/>
          <p:cNvSpPr txBox="1"/>
          <p:nvPr/>
        </p:nvSpPr>
        <p:spPr>
          <a:xfrm>
            <a:off x="2258060" y="4204208"/>
            <a:ext cx="81915" cy="132080"/>
          </a:xfrm>
          <a:prstGeom prst="rect">
            <a:avLst/>
          </a:prstGeom>
        </p:spPr>
        <p:txBody>
          <a:bodyPr wrap="square" lIns="0" tIns="12065" rIns="0" bIns="0" rtlCol="0" vert="horz">
            <a:spAutoFit/>
          </a:bodyPr>
          <a:lstStyle/>
          <a:p>
            <a:pPr marL="12700">
              <a:lnSpc>
                <a:spcPct val="100000"/>
              </a:lnSpc>
              <a:spcBef>
                <a:spcPts val="95"/>
              </a:spcBef>
            </a:pPr>
            <a:r>
              <a:rPr dirty="0" sz="700" spc="-305">
                <a:latin typeface="Cambria Math"/>
                <a:cs typeface="Cambria Math"/>
              </a:rPr>
              <a:t>𝑝𝑝</a:t>
            </a:r>
            <a:endParaRPr sz="700">
              <a:latin typeface="Cambria Math"/>
              <a:cs typeface="Cambria Math"/>
            </a:endParaRPr>
          </a:p>
        </p:txBody>
      </p:sp>
      <p:sp>
        <p:nvSpPr>
          <p:cNvPr id="34" name="object 34"/>
          <p:cNvSpPr/>
          <p:nvPr/>
        </p:nvSpPr>
        <p:spPr>
          <a:xfrm>
            <a:off x="1764792" y="4158240"/>
            <a:ext cx="969644" cy="0"/>
          </a:xfrm>
          <a:custGeom>
            <a:avLst/>
            <a:gdLst/>
            <a:ahLst/>
            <a:cxnLst/>
            <a:rect l="l" t="t" r="r" b="b"/>
            <a:pathLst>
              <a:path w="969644" h="0">
                <a:moveTo>
                  <a:pt x="0" y="0"/>
                </a:moveTo>
                <a:lnTo>
                  <a:pt x="969263" y="0"/>
                </a:lnTo>
              </a:path>
            </a:pathLst>
          </a:custGeom>
          <a:ln w="7607">
            <a:solidFill>
              <a:srgbClr val="000000"/>
            </a:solidFill>
          </a:ln>
        </p:spPr>
        <p:txBody>
          <a:bodyPr wrap="square" lIns="0" tIns="0" rIns="0" bIns="0" rtlCol="0"/>
          <a:lstStyle/>
          <a:p/>
        </p:txBody>
      </p:sp>
      <p:sp>
        <p:nvSpPr>
          <p:cNvPr id="35" name="object 35"/>
          <p:cNvSpPr txBox="1"/>
          <p:nvPr/>
        </p:nvSpPr>
        <p:spPr>
          <a:xfrm>
            <a:off x="1273531" y="4054912"/>
            <a:ext cx="1758314" cy="177800"/>
          </a:xfrm>
          <a:prstGeom prst="rect">
            <a:avLst/>
          </a:prstGeom>
        </p:spPr>
        <p:txBody>
          <a:bodyPr wrap="square" lIns="0" tIns="12065" rIns="0" bIns="0" rtlCol="0" vert="horz">
            <a:spAutoFit/>
          </a:bodyPr>
          <a:lstStyle/>
          <a:p>
            <a:pPr marL="50800">
              <a:lnSpc>
                <a:spcPct val="100000"/>
              </a:lnSpc>
              <a:spcBef>
                <a:spcPts val="95"/>
              </a:spcBef>
              <a:tabLst>
                <a:tab pos="1495425" algn="l"/>
              </a:tabLst>
            </a:pPr>
            <a:r>
              <a:rPr dirty="0" sz="1000" spc="-265">
                <a:latin typeface="Cambria Math"/>
                <a:cs typeface="Cambria Math"/>
              </a:rPr>
              <a:t>𝑓𝑓</a:t>
            </a:r>
            <a:r>
              <a:rPr dirty="0" baseline="-15873" sz="1050" spc="-397">
                <a:latin typeface="Cambria Math"/>
                <a:cs typeface="Cambria Math"/>
              </a:rPr>
              <a:t>𝑠𝑠𝑔𝑔</a:t>
            </a:r>
            <a:r>
              <a:rPr dirty="0" baseline="-15873" sz="1050" spc="277">
                <a:latin typeface="Cambria Math"/>
                <a:cs typeface="Cambria Math"/>
              </a:rPr>
              <a:t> </a:t>
            </a:r>
            <a:r>
              <a:rPr dirty="0" sz="1000" spc="-5">
                <a:latin typeface="Cambria Math"/>
                <a:cs typeface="Cambria Math"/>
              </a:rPr>
              <a:t>=</a:t>
            </a:r>
            <a:r>
              <a:rPr dirty="0" sz="1000" spc="60">
                <a:latin typeface="Cambria Math"/>
                <a:cs typeface="Cambria Math"/>
              </a:rPr>
              <a:t> </a:t>
            </a:r>
            <a:r>
              <a:rPr dirty="0" sz="1000" spc="-5">
                <a:latin typeface="Cambria Math"/>
                <a:cs typeface="Cambria Math"/>
              </a:rPr>
              <a:t>−	=</a:t>
            </a:r>
            <a:r>
              <a:rPr dirty="0" sz="1000" spc="1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36" name="object 36"/>
          <p:cNvSpPr txBox="1"/>
          <p:nvPr/>
        </p:nvSpPr>
        <p:spPr>
          <a:xfrm>
            <a:off x="2122932" y="4140200"/>
            <a:ext cx="2526665" cy="177800"/>
          </a:xfrm>
          <a:prstGeom prst="rect">
            <a:avLst/>
          </a:prstGeom>
        </p:spPr>
        <p:txBody>
          <a:bodyPr wrap="square" lIns="0" tIns="12065" rIns="0" bIns="0" rtlCol="0" vert="horz">
            <a:spAutoFit/>
          </a:bodyPr>
          <a:lstStyle/>
          <a:p>
            <a:pPr marL="38100">
              <a:lnSpc>
                <a:spcPct val="100000"/>
              </a:lnSpc>
              <a:spcBef>
                <a:spcPts val="95"/>
              </a:spcBef>
              <a:tabLst>
                <a:tab pos="1569720" algn="l"/>
              </a:tabLst>
            </a:pPr>
            <a:r>
              <a:rPr dirty="0" sz="1000" spc="-130">
                <a:latin typeface="Cambria Math"/>
                <a:cs typeface="Cambria Math"/>
              </a:rPr>
              <a:t>2𝐼𝐼	</a:t>
            </a:r>
            <a:r>
              <a:rPr dirty="0" baseline="2777" sz="1500" spc="-82">
                <a:latin typeface="Cambria Math"/>
                <a:cs typeface="Cambria Math"/>
              </a:rPr>
              <a:t>(</a:t>
            </a:r>
            <a:r>
              <a:rPr dirty="0" sz="1000" spc="-55">
                <a:latin typeface="Cambria Math"/>
                <a:cs typeface="Cambria Math"/>
              </a:rPr>
              <a:t>2</a:t>
            </a:r>
            <a:r>
              <a:rPr dirty="0" baseline="2777" sz="1500" spc="-82">
                <a:latin typeface="Cambria Math"/>
                <a:cs typeface="Cambria Math"/>
              </a:rPr>
              <a:t>)(</a:t>
            </a:r>
            <a:r>
              <a:rPr dirty="0" sz="1000" spc="-55">
                <a:latin typeface="Cambria Math"/>
                <a:cs typeface="Cambria Math"/>
              </a:rPr>
              <a:t>72018.4𝑠𝑠𝑠𝑠</a:t>
            </a:r>
            <a:r>
              <a:rPr dirty="0" baseline="23809" sz="1050" spc="-82">
                <a:latin typeface="Cambria Math"/>
                <a:cs typeface="Cambria Math"/>
              </a:rPr>
              <a:t>4</a:t>
            </a:r>
            <a:r>
              <a:rPr dirty="0" baseline="2777" sz="1500" spc="-82">
                <a:latin typeface="Cambria Math"/>
                <a:cs typeface="Cambria Math"/>
              </a:rPr>
              <a:t>)</a:t>
            </a:r>
            <a:endParaRPr baseline="2777" sz="1500">
              <a:latin typeface="Cambria Math"/>
              <a:cs typeface="Cambria Math"/>
            </a:endParaRPr>
          </a:p>
        </p:txBody>
      </p:sp>
      <p:sp>
        <p:nvSpPr>
          <p:cNvPr id="37" name="object 37"/>
          <p:cNvSpPr/>
          <p:nvPr/>
        </p:nvSpPr>
        <p:spPr>
          <a:xfrm>
            <a:off x="3014472" y="4158240"/>
            <a:ext cx="2261870" cy="0"/>
          </a:xfrm>
          <a:custGeom>
            <a:avLst/>
            <a:gdLst/>
            <a:ahLst/>
            <a:cxnLst/>
            <a:rect l="l" t="t" r="r" b="b"/>
            <a:pathLst>
              <a:path w="2261870" h="0">
                <a:moveTo>
                  <a:pt x="0" y="0"/>
                </a:moveTo>
                <a:lnTo>
                  <a:pt x="2261616" y="0"/>
                </a:lnTo>
              </a:path>
            </a:pathLst>
          </a:custGeom>
          <a:ln w="7607">
            <a:solidFill>
              <a:srgbClr val="000000"/>
            </a:solidFill>
          </a:ln>
        </p:spPr>
        <p:txBody>
          <a:bodyPr wrap="square" lIns="0" tIns="0" rIns="0" bIns="0" rtlCol="0"/>
          <a:lstStyle/>
          <a:p/>
        </p:txBody>
      </p:sp>
      <p:sp>
        <p:nvSpPr>
          <p:cNvPr id="38" name="object 38"/>
          <p:cNvSpPr txBox="1"/>
          <p:nvPr/>
        </p:nvSpPr>
        <p:spPr>
          <a:xfrm>
            <a:off x="3001802" y="3957330"/>
            <a:ext cx="2624455"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60">
                <a:latin typeface="Cambria Math"/>
                <a:cs typeface="Cambria Math"/>
              </a:rPr>
              <a:t>(</a:t>
            </a:r>
            <a:r>
              <a:rPr dirty="0" sz="1000" spc="-40">
                <a:latin typeface="Cambria Math"/>
                <a:cs typeface="Cambria Math"/>
              </a:rPr>
              <a:t>1.0</a:t>
            </a:r>
            <a:r>
              <a:rPr dirty="0" baseline="2777" sz="1500" spc="-60">
                <a:latin typeface="Cambria Math"/>
                <a:cs typeface="Cambria Math"/>
              </a:rPr>
              <a:t>)(</a:t>
            </a:r>
            <a:r>
              <a:rPr dirty="0" sz="1000" spc="-40">
                <a:latin typeface="Cambria Math"/>
                <a:cs typeface="Cambria Math"/>
              </a:rPr>
              <a:t>2195.02𝑘𝑘 </a:t>
            </a:r>
            <a:r>
              <a:rPr dirty="0" sz="1000" spc="-5">
                <a:latin typeface="Cambria Math"/>
                <a:cs typeface="Cambria Math"/>
              </a:rPr>
              <a:t>∙ </a:t>
            </a:r>
            <a:r>
              <a:rPr dirty="0" sz="1000" spc="-90">
                <a:latin typeface="Cambria Math"/>
                <a:cs typeface="Cambria Math"/>
              </a:rPr>
              <a:t>𝑓𝑓𝑓𝑓</a:t>
            </a:r>
            <a:r>
              <a:rPr dirty="0" baseline="2777" sz="1500" spc="-135">
                <a:latin typeface="Cambria Math"/>
                <a:cs typeface="Cambria Math"/>
              </a:rPr>
              <a:t>)(</a:t>
            </a:r>
            <a:r>
              <a:rPr dirty="0" sz="1000" spc="-90">
                <a:latin typeface="Cambria Math"/>
                <a:cs typeface="Cambria Math"/>
              </a:rPr>
              <a:t>0.11465</a:t>
            </a:r>
            <a:r>
              <a:rPr dirty="0" baseline="2777" sz="1500" spc="-135">
                <a:latin typeface="Cambria Math"/>
                <a:cs typeface="Cambria Math"/>
              </a:rPr>
              <a:t>)(</a:t>
            </a:r>
            <a:r>
              <a:rPr dirty="0" sz="1000" spc="-90">
                <a:latin typeface="Cambria Math"/>
                <a:cs typeface="Cambria Math"/>
              </a:rPr>
              <a:t>38.375𝑠𝑠𝑠𝑠</a:t>
            </a:r>
            <a:r>
              <a:rPr dirty="0" baseline="2777" sz="1500" spc="-135">
                <a:latin typeface="Cambria Math"/>
                <a:cs typeface="Cambria Math"/>
              </a:rPr>
              <a:t>)</a:t>
            </a:r>
            <a:r>
              <a:rPr dirty="0" baseline="2777" sz="1500" spc="7">
                <a:latin typeface="Cambria Math"/>
                <a:cs typeface="Cambria Math"/>
              </a:rPr>
              <a:t> </a:t>
            </a:r>
            <a:r>
              <a:rPr dirty="0" sz="1000" spc="-165">
                <a:latin typeface="Cambria Math"/>
                <a:cs typeface="Cambria Math"/>
              </a:rPr>
              <a:t>12𝑠𝑠𝑠𝑠</a:t>
            </a:r>
            <a:endParaRPr sz="1000">
              <a:latin typeface="Cambria Math"/>
              <a:cs typeface="Cambria Math"/>
            </a:endParaRPr>
          </a:p>
        </p:txBody>
      </p:sp>
      <p:sp>
        <p:nvSpPr>
          <p:cNvPr id="39" name="object 39"/>
          <p:cNvSpPr/>
          <p:nvPr/>
        </p:nvSpPr>
        <p:spPr>
          <a:xfrm>
            <a:off x="5361432" y="4158240"/>
            <a:ext cx="256540" cy="0"/>
          </a:xfrm>
          <a:custGeom>
            <a:avLst/>
            <a:gdLst/>
            <a:ahLst/>
            <a:cxnLst/>
            <a:rect l="l" t="t" r="r" b="b"/>
            <a:pathLst>
              <a:path w="256539" h="0">
                <a:moveTo>
                  <a:pt x="0" y="0"/>
                </a:moveTo>
                <a:lnTo>
                  <a:pt x="256032" y="0"/>
                </a:lnTo>
              </a:path>
            </a:pathLst>
          </a:custGeom>
          <a:ln w="7607">
            <a:solidFill>
              <a:srgbClr val="000000"/>
            </a:solidFill>
          </a:ln>
        </p:spPr>
        <p:txBody>
          <a:bodyPr wrap="square" lIns="0" tIns="0" rIns="0" bIns="0" rtlCol="0"/>
          <a:lstStyle/>
          <a:p/>
        </p:txBody>
      </p:sp>
      <p:sp>
        <p:nvSpPr>
          <p:cNvPr id="40" name="object 40"/>
          <p:cNvSpPr txBox="1"/>
          <p:nvPr/>
        </p:nvSpPr>
        <p:spPr>
          <a:xfrm>
            <a:off x="5284723" y="4054855"/>
            <a:ext cx="1170305" cy="262890"/>
          </a:xfrm>
          <a:prstGeom prst="rect">
            <a:avLst/>
          </a:prstGeom>
        </p:spPr>
        <p:txBody>
          <a:bodyPr wrap="square" lIns="0" tIns="12065" rIns="0" bIns="0" rtlCol="0" vert="horz">
            <a:spAutoFit/>
          </a:bodyPr>
          <a:lstStyle/>
          <a:p>
            <a:pPr marL="12700">
              <a:lnSpc>
                <a:spcPts val="935"/>
              </a:lnSpc>
              <a:spcBef>
                <a:spcPts val="95"/>
              </a:spcBef>
              <a:tabLst>
                <a:tab pos="332105" algn="l"/>
              </a:tabLst>
            </a:pPr>
            <a:r>
              <a:rPr dirty="0" sz="1000" spc="-254">
                <a:latin typeface="Cambria Math"/>
                <a:cs typeface="Cambria Math"/>
              </a:rPr>
              <a:t>�	�</a:t>
            </a:r>
            <a:r>
              <a:rPr dirty="0" sz="1000" spc="40">
                <a:latin typeface="Cambria Math"/>
                <a:cs typeface="Cambria Math"/>
              </a:rPr>
              <a:t> </a:t>
            </a:r>
            <a:r>
              <a:rPr dirty="0" sz="1000" spc="-5">
                <a:latin typeface="Cambria Math"/>
                <a:cs typeface="Cambria Math"/>
              </a:rPr>
              <a:t>= −0.856  </a:t>
            </a:r>
            <a:r>
              <a:rPr dirty="0" sz="1000" spc="-385">
                <a:latin typeface="Cambria Math"/>
                <a:cs typeface="Cambria Math"/>
              </a:rPr>
              <a:t>𝑘𝑘𝑠𝑠𝑠𝑠</a:t>
            </a:r>
            <a:endParaRPr sz="1000">
              <a:latin typeface="Cambria Math"/>
              <a:cs typeface="Cambria Math"/>
            </a:endParaRPr>
          </a:p>
          <a:p>
            <a:pPr marL="106680">
              <a:lnSpc>
                <a:spcPts val="935"/>
              </a:lnSpc>
            </a:pPr>
            <a:r>
              <a:rPr dirty="0" sz="1000" spc="-254">
                <a:latin typeface="Cambria Math"/>
                <a:cs typeface="Cambria Math"/>
              </a:rPr>
              <a:t>1𝑓𝑓𝑓𝑓</a:t>
            </a:r>
            <a:endParaRPr sz="1000">
              <a:latin typeface="Cambria Math"/>
              <a:cs typeface="Cambria Math"/>
            </a:endParaRPr>
          </a:p>
        </p:txBody>
      </p:sp>
      <p:sp>
        <p:nvSpPr>
          <p:cNvPr id="41" name="object 41"/>
          <p:cNvSpPr txBox="1"/>
          <p:nvPr/>
        </p:nvSpPr>
        <p:spPr>
          <a:xfrm>
            <a:off x="647700" y="4416132"/>
            <a:ext cx="5099685" cy="639445"/>
          </a:xfrm>
          <a:prstGeom prst="rect">
            <a:avLst/>
          </a:prstGeom>
        </p:spPr>
        <p:txBody>
          <a:bodyPr wrap="square" lIns="0" tIns="49530" rIns="0" bIns="0" rtlCol="0" vert="horz">
            <a:spAutoFit/>
          </a:bodyPr>
          <a:lstStyle/>
          <a:p>
            <a:pPr marL="38100">
              <a:lnSpc>
                <a:spcPct val="100000"/>
              </a:lnSpc>
              <a:spcBef>
                <a:spcPts val="390"/>
              </a:spcBef>
            </a:pPr>
            <a:r>
              <a:rPr dirty="0" sz="1100">
                <a:latin typeface="Arial"/>
                <a:cs typeface="Arial"/>
              </a:rPr>
              <a:t>4.5.2.7.3 Factor </a:t>
            </a:r>
            <a:r>
              <a:rPr dirty="0" sz="1100" spc="-5">
                <a:latin typeface="Arial"/>
                <a:cs typeface="Arial"/>
              </a:rPr>
              <a:t>of Safety against</a:t>
            </a:r>
            <a:r>
              <a:rPr dirty="0" sz="1100" spc="-185">
                <a:latin typeface="Arial"/>
                <a:cs typeface="Arial"/>
              </a:rPr>
              <a:t> </a:t>
            </a:r>
            <a:r>
              <a:rPr dirty="0" sz="1100" spc="-5">
                <a:latin typeface="Arial"/>
                <a:cs typeface="Arial"/>
              </a:rPr>
              <a:t>Cracking</a:t>
            </a:r>
            <a:endParaRPr sz="1100">
              <a:latin typeface="Arial"/>
              <a:cs typeface="Arial"/>
            </a:endParaRPr>
          </a:p>
          <a:p>
            <a:pPr marL="38100">
              <a:lnSpc>
                <a:spcPct val="100000"/>
              </a:lnSpc>
              <a:spcBef>
                <a:spcPts val="254"/>
              </a:spcBef>
            </a:pPr>
            <a:r>
              <a:rPr dirty="0" sz="1000" spc="-5">
                <a:latin typeface="Times New Roman"/>
                <a:cs typeface="Times New Roman"/>
              </a:rPr>
              <a:t>Cracking</a:t>
            </a:r>
            <a:r>
              <a:rPr dirty="0" sz="1000">
                <a:latin typeface="Times New Roman"/>
                <a:cs typeface="Times New Roman"/>
              </a:rPr>
              <a:t> </a:t>
            </a:r>
            <a:r>
              <a:rPr dirty="0" sz="1000" spc="-5">
                <a:latin typeface="Times New Roman"/>
                <a:cs typeface="Times New Roman"/>
              </a:rPr>
              <a:t>moment</a:t>
            </a:r>
            <a:endParaRPr sz="1000">
              <a:latin typeface="Times New Roman"/>
              <a:cs typeface="Times New Roman"/>
            </a:endParaRPr>
          </a:p>
          <a:p>
            <a:pPr marL="1409700">
              <a:lnSpc>
                <a:spcPct val="100000"/>
              </a:lnSpc>
              <a:spcBef>
                <a:spcPts val="565"/>
              </a:spcBef>
            </a:pPr>
            <a:r>
              <a:rPr dirty="0" sz="1000" spc="-254">
                <a:latin typeface="Cambria Math"/>
                <a:cs typeface="Cambria Math"/>
              </a:rPr>
              <a:t>𝑓𝑓</a:t>
            </a:r>
            <a:r>
              <a:rPr dirty="0" baseline="-15873" sz="1050" spc="-382">
                <a:latin typeface="Cambria Math"/>
                <a:cs typeface="Cambria Math"/>
              </a:rPr>
              <a:t>𝑔𝑔𝑔𝑔𝑔𝑔𝑒𝑒𝑐𝑐𝑑𝑑</a:t>
            </a:r>
            <a:r>
              <a:rPr dirty="0" baseline="-15873" sz="1050" spc="315">
                <a:latin typeface="Cambria Math"/>
                <a:cs typeface="Cambria Math"/>
              </a:rPr>
              <a:t> </a:t>
            </a:r>
            <a:r>
              <a:rPr dirty="0" sz="1000" spc="-5">
                <a:latin typeface="Cambria Math"/>
                <a:cs typeface="Cambria Math"/>
              </a:rPr>
              <a:t>= </a:t>
            </a:r>
            <a:r>
              <a:rPr dirty="0" sz="1000" spc="-270">
                <a:latin typeface="Cambria Math"/>
                <a:cs typeface="Cambria Math"/>
              </a:rPr>
              <a:t>𝑓𝑓</a:t>
            </a:r>
            <a:r>
              <a:rPr dirty="0" baseline="-15873" sz="1050" spc="-405">
                <a:latin typeface="Cambria Math"/>
                <a:cs typeface="Cambria Math"/>
              </a:rPr>
              <a:t>𝑑𝑑𝑠𝑠</a:t>
            </a:r>
            <a:r>
              <a:rPr dirty="0" baseline="-15873" sz="1050" spc="195">
                <a:latin typeface="Cambria Math"/>
                <a:cs typeface="Cambria Math"/>
              </a:rPr>
              <a:t> </a:t>
            </a:r>
            <a:r>
              <a:rPr dirty="0" sz="1000" spc="-5">
                <a:latin typeface="Cambria Math"/>
                <a:cs typeface="Cambria Math"/>
              </a:rPr>
              <a:t>+ </a:t>
            </a:r>
            <a:r>
              <a:rPr dirty="0" sz="1000" spc="-254">
                <a:latin typeface="Cambria Math"/>
                <a:cs typeface="Cambria Math"/>
              </a:rPr>
              <a:t>(𝐼𝐼𝑀𝑀)𝑓𝑓</a:t>
            </a:r>
            <a:r>
              <a:rPr dirty="0" baseline="-15873" sz="1050" spc="-382">
                <a:latin typeface="Cambria Math"/>
                <a:cs typeface="Cambria Math"/>
              </a:rPr>
              <a:t>𝑔𝑔</a:t>
            </a:r>
            <a:r>
              <a:rPr dirty="0" baseline="-15873" sz="1050" spc="262">
                <a:latin typeface="Cambria Math"/>
                <a:cs typeface="Cambria Math"/>
              </a:rPr>
              <a:t> </a:t>
            </a:r>
            <a:r>
              <a:rPr dirty="0" sz="1000" spc="-5">
                <a:latin typeface="Cambria Math"/>
                <a:cs typeface="Cambria Math"/>
              </a:rPr>
              <a:t>= </a:t>
            </a:r>
            <a:r>
              <a:rPr dirty="0" sz="1000" spc="-155">
                <a:latin typeface="Cambria Math"/>
                <a:cs typeface="Cambria Math"/>
              </a:rPr>
              <a:t>0.800𝑘𝑘𝑠𝑠𝑠𝑠 </a:t>
            </a:r>
            <a:r>
              <a:rPr dirty="0" sz="1000" spc="-5">
                <a:latin typeface="Cambria Math"/>
                <a:cs typeface="Cambria Math"/>
              </a:rPr>
              <a:t>+ </a:t>
            </a:r>
            <a:r>
              <a:rPr dirty="0" sz="1000" spc="-90">
                <a:latin typeface="Cambria Math"/>
                <a:cs typeface="Cambria Math"/>
              </a:rPr>
              <a:t>(1.0)(−1.375𝑘𝑘𝑠𝑠𝑠𝑠) </a:t>
            </a:r>
            <a:r>
              <a:rPr dirty="0" sz="1000" spc="-5">
                <a:latin typeface="Cambria Math"/>
                <a:cs typeface="Cambria Math"/>
              </a:rPr>
              <a:t>=</a:t>
            </a:r>
            <a:r>
              <a:rPr dirty="0" sz="1000" spc="70">
                <a:latin typeface="Cambria Math"/>
                <a:cs typeface="Cambria Math"/>
              </a:rPr>
              <a:t> </a:t>
            </a:r>
            <a:r>
              <a:rPr dirty="0" sz="1000" spc="-140">
                <a:latin typeface="Cambria Math"/>
                <a:cs typeface="Cambria Math"/>
              </a:rPr>
              <a:t>−0.575𝑘𝑘𝑠𝑠𝑠𝑠</a:t>
            </a:r>
            <a:endParaRPr sz="1000">
              <a:latin typeface="Cambria Math"/>
              <a:cs typeface="Cambria Math"/>
            </a:endParaRPr>
          </a:p>
        </p:txBody>
      </p:sp>
      <p:sp>
        <p:nvSpPr>
          <p:cNvPr id="42" name="object 42"/>
          <p:cNvSpPr txBox="1"/>
          <p:nvPr/>
        </p:nvSpPr>
        <p:spPr>
          <a:xfrm>
            <a:off x="1408220" y="5251196"/>
            <a:ext cx="407034"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27">
                <a:latin typeface="Cambria Math"/>
                <a:cs typeface="Cambria Math"/>
              </a:rPr>
              <a:t>𝑀𝑀</a:t>
            </a:r>
            <a:r>
              <a:rPr dirty="0" sz="700" spc="-285">
                <a:latin typeface="Cambria Math"/>
                <a:cs typeface="Cambria Math"/>
              </a:rPr>
              <a:t>𝑐𝑐𝑔𝑔</a:t>
            </a:r>
            <a:r>
              <a:rPr dirty="0" sz="700" spc="145">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43" name="object 43"/>
          <p:cNvSpPr txBox="1"/>
          <p:nvPr/>
        </p:nvSpPr>
        <p:spPr>
          <a:xfrm>
            <a:off x="1773923" y="5152136"/>
            <a:ext cx="925194" cy="177800"/>
          </a:xfrm>
          <a:prstGeom prst="rect">
            <a:avLst/>
          </a:prstGeom>
        </p:spPr>
        <p:txBody>
          <a:bodyPr wrap="square" lIns="0" tIns="12065" rIns="0" bIns="0" rtlCol="0" vert="horz">
            <a:spAutoFit/>
          </a:bodyPr>
          <a:lstStyle/>
          <a:p>
            <a:pPr marL="38100">
              <a:lnSpc>
                <a:spcPct val="100000"/>
              </a:lnSpc>
              <a:spcBef>
                <a:spcPts val="95"/>
              </a:spcBef>
            </a:pPr>
            <a:r>
              <a:rPr dirty="0" baseline="13888" sz="1500" spc="-427">
                <a:latin typeface="Cambria Math"/>
                <a:cs typeface="Cambria Math"/>
              </a:rPr>
              <a:t>(</a:t>
            </a:r>
            <a:r>
              <a:rPr dirty="0" baseline="11111" sz="1500" spc="-427">
                <a:latin typeface="Cambria Math"/>
                <a:cs typeface="Cambria Math"/>
              </a:rPr>
              <a:t>𝑓𝑓</a:t>
            </a:r>
            <a:r>
              <a:rPr dirty="0" sz="700" spc="-285">
                <a:latin typeface="Cambria Math"/>
                <a:cs typeface="Cambria Math"/>
              </a:rPr>
              <a:t>𝑔𝑔</a:t>
            </a:r>
            <a:r>
              <a:rPr dirty="0" sz="700" spc="114">
                <a:latin typeface="Cambria Math"/>
                <a:cs typeface="Cambria Math"/>
              </a:rPr>
              <a:t> </a:t>
            </a:r>
            <a:r>
              <a:rPr dirty="0" baseline="11111" sz="1500" spc="-7">
                <a:latin typeface="Cambria Math"/>
                <a:cs typeface="Cambria Math"/>
              </a:rPr>
              <a:t>−</a:t>
            </a:r>
            <a:r>
              <a:rPr dirty="0" baseline="11111" sz="1500">
                <a:latin typeface="Cambria Math"/>
                <a:cs typeface="Cambria Math"/>
              </a:rPr>
              <a:t> </a:t>
            </a:r>
            <a:r>
              <a:rPr dirty="0" baseline="11111" sz="1500" spc="-382">
                <a:latin typeface="Cambria Math"/>
                <a:cs typeface="Cambria Math"/>
              </a:rPr>
              <a:t>𝑓𝑓</a:t>
            </a:r>
            <a:r>
              <a:rPr dirty="0" sz="700" spc="-254">
                <a:latin typeface="Cambria Math"/>
                <a:cs typeface="Cambria Math"/>
              </a:rPr>
              <a:t>𝑔𝑔𝑔𝑔𝑔𝑔𝑒𝑒𝑐𝑐𝑑𝑑</a:t>
            </a:r>
            <a:r>
              <a:rPr dirty="0" sz="700" spc="-85">
                <a:latin typeface="Cambria Math"/>
                <a:cs typeface="Cambria Math"/>
              </a:rPr>
              <a:t> </a:t>
            </a:r>
            <a:r>
              <a:rPr dirty="0" baseline="13888" sz="1500" spc="-202">
                <a:latin typeface="Cambria Math"/>
                <a:cs typeface="Cambria Math"/>
              </a:rPr>
              <a:t>)</a:t>
            </a:r>
            <a:r>
              <a:rPr dirty="0" baseline="11111" sz="1500" spc="-202">
                <a:latin typeface="Cambria Math"/>
                <a:cs typeface="Cambria Math"/>
              </a:rPr>
              <a:t>2𝐼𝐼</a:t>
            </a:r>
            <a:r>
              <a:rPr dirty="0" sz="700" spc="-135">
                <a:latin typeface="Cambria Math"/>
                <a:cs typeface="Cambria Math"/>
              </a:rPr>
              <a:t>𝑝𝑝</a:t>
            </a:r>
            <a:endParaRPr sz="700">
              <a:latin typeface="Cambria Math"/>
              <a:cs typeface="Cambria Math"/>
            </a:endParaRPr>
          </a:p>
        </p:txBody>
      </p:sp>
      <p:sp>
        <p:nvSpPr>
          <p:cNvPr id="44" name="object 44"/>
          <p:cNvSpPr txBox="1"/>
          <p:nvPr/>
        </p:nvSpPr>
        <p:spPr>
          <a:xfrm>
            <a:off x="2099564" y="5310632"/>
            <a:ext cx="146050" cy="177800"/>
          </a:xfrm>
          <a:prstGeom prst="rect">
            <a:avLst/>
          </a:prstGeom>
        </p:spPr>
        <p:txBody>
          <a:bodyPr wrap="square" lIns="0" tIns="12065" rIns="0" bIns="0" rtlCol="0" vert="horz">
            <a:spAutoFit/>
          </a:bodyPr>
          <a:lstStyle/>
          <a:p>
            <a:pPr marL="12700">
              <a:lnSpc>
                <a:spcPct val="100000"/>
              </a:lnSpc>
              <a:spcBef>
                <a:spcPts val="95"/>
              </a:spcBef>
            </a:pPr>
            <a:r>
              <a:rPr dirty="0" sz="1000" spc="-355">
                <a:latin typeface="Cambria Math"/>
                <a:cs typeface="Cambria Math"/>
              </a:rPr>
              <a:t>𝐻𝐻</a:t>
            </a:r>
            <a:endParaRPr sz="1000">
              <a:latin typeface="Cambria Math"/>
              <a:cs typeface="Cambria Math"/>
            </a:endParaRPr>
          </a:p>
        </p:txBody>
      </p:sp>
      <p:sp>
        <p:nvSpPr>
          <p:cNvPr id="45" name="object 45"/>
          <p:cNvSpPr txBox="1"/>
          <p:nvPr/>
        </p:nvSpPr>
        <p:spPr>
          <a:xfrm>
            <a:off x="2203195" y="5374640"/>
            <a:ext cx="172720" cy="132080"/>
          </a:xfrm>
          <a:prstGeom prst="rect">
            <a:avLst/>
          </a:prstGeom>
        </p:spPr>
        <p:txBody>
          <a:bodyPr wrap="square" lIns="0" tIns="12065" rIns="0" bIns="0" rtlCol="0" vert="horz">
            <a:spAutoFit/>
          </a:bodyPr>
          <a:lstStyle/>
          <a:p>
            <a:pPr marL="12700">
              <a:lnSpc>
                <a:spcPct val="100000"/>
              </a:lnSpc>
              <a:spcBef>
                <a:spcPts val="95"/>
              </a:spcBef>
            </a:pPr>
            <a:r>
              <a:rPr dirty="0" sz="700" spc="-440">
                <a:latin typeface="Cambria Math"/>
                <a:cs typeface="Cambria Math"/>
              </a:rPr>
              <a:t>𝑑</a:t>
            </a:r>
            <a:r>
              <a:rPr dirty="0" sz="700" spc="-434">
                <a:latin typeface="Cambria Math"/>
                <a:cs typeface="Cambria Math"/>
              </a:rPr>
              <a:t>𝑑</a:t>
            </a:r>
            <a:r>
              <a:rPr dirty="0" sz="700" spc="-365">
                <a:latin typeface="Cambria Math"/>
                <a:cs typeface="Cambria Math"/>
              </a:rPr>
              <a:t>𝑔</a:t>
            </a:r>
            <a:r>
              <a:rPr dirty="0" sz="700" spc="-370">
                <a:latin typeface="Cambria Math"/>
                <a:cs typeface="Cambria Math"/>
              </a:rPr>
              <a:t>𝑔</a:t>
            </a:r>
            <a:r>
              <a:rPr dirty="0" sz="700" spc="-325">
                <a:latin typeface="Cambria Math"/>
                <a:cs typeface="Cambria Math"/>
              </a:rPr>
              <a:t>𝑑𝑑</a:t>
            </a:r>
            <a:endParaRPr sz="700">
              <a:latin typeface="Cambria Math"/>
              <a:cs typeface="Cambria Math"/>
            </a:endParaRPr>
          </a:p>
        </p:txBody>
      </p:sp>
      <p:sp>
        <p:nvSpPr>
          <p:cNvPr id="46" name="object 46"/>
          <p:cNvSpPr/>
          <p:nvPr/>
        </p:nvSpPr>
        <p:spPr>
          <a:xfrm>
            <a:off x="1812035" y="5328672"/>
            <a:ext cx="856615" cy="0"/>
          </a:xfrm>
          <a:custGeom>
            <a:avLst/>
            <a:gdLst/>
            <a:ahLst/>
            <a:cxnLst/>
            <a:rect l="l" t="t" r="r" b="b"/>
            <a:pathLst>
              <a:path w="856614" h="0">
                <a:moveTo>
                  <a:pt x="0" y="0"/>
                </a:moveTo>
                <a:lnTo>
                  <a:pt x="856500" y="0"/>
                </a:lnTo>
              </a:path>
            </a:pathLst>
          </a:custGeom>
          <a:ln w="7607">
            <a:solidFill>
              <a:srgbClr val="000000"/>
            </a:solidFill>
          </a:ln>
        </p:spPr>
        <p:txBody>
          <a:bodyPr wrap="square" lIns="0" tIns="0" rIns="0" bIns="0" rtlCol="0"/>
          <a:lstStyle/>
          <a:p/>
        </p:txBody>
      </p:sp>
      <p:sp>
        <p:nvSpPr>
          <p:cNvPr id="47" name="object 47"/>
          <p:cNvSpPr txBox="1"/>
          <p:nvPr/>
        </p:nvSpPr>
        <p:spPr>
          <a:xfrm>
            <a:off x="2690876" y="5225288"/>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48" name="object 48"/>
          <p:cNvSpPr/>
          <p:nvPr/>
        </p:nvSpPr>
        <p:spPr>
          <a:xfrm>
            <a:off x="2834639" y="5328672"/>
            <a:ext cx="2261870" cy="0"/>
          </a:xfrm>
          <a:custGeom>
            <a:avLst/>
            <a:gdLst/>
            <a:ahLst/>
            <a:cxnLst/>
            <a:rect l="l" t="t" r="r" b="b"/>
            <a:pathLst>
              <a:path w="2261870" h="0">
                <a:moveTo>
                  <a:pt x="0" y="0"/>
                </a:moveTo>
                <a:lnTo>
                  <a:pt x="2261616" y="0"/>
                </a:lnTo>
              </a:path>
            </a:pathLst>
          </a:custGeom>
          <a:ln w="7607">
            <a:solidFill>
              <a:srgbClr val="000000"/>
            </a:solidFill>
          </a:ln>
        </p:spPr>
        <p:txBody>
          <a:bodyPr wrap="square" lIns="0" tIns="0" rIns="0" bIns="0" rtlCol="0"/>
          <a:lstStyle/>
          <a:p/>
        </p:txBody>
      </p:sp>
      <p:sp>
        <p:nvSpPr>
          <p:cNvPr id="49" name="object 49"/>
          <p:cNvSpPr txBox="1"/>
          <p:nvPr/>
        </p:nvSpPr>
        <p:spPr>
          <a:xfrm>
            <a:off x="2796521" y="5127762"/>
            <a:ext cx="2642870" cy="177800"/>
          </a:xfrm>
          <a:prstGeom prst="rect">
            <a:avLst/>
          </a:prstGeom>
        </p:spPr>
        <p:txBody>
          <a:bodyPr wrap="square" lIns="0" tIns="12065" rIns="0" bIns="0" rtlCol="0" vert="horz">
            <a:spAutoFit/>
          </a:bodyPr>
          <a:lstStyle/>
          <a:p>
            <a:pPr marL="38100">
              <a:lnSpc>
                <a:spcPct val="100000"/>
              </a:lnSpc>
              <a:spcBef>
                <a:spcPts val="95"/>
              </a:spcBef>
            </a:pPr>
            <a:r>
              <a:rPr dirty="0" sz="1000" spc="-170">
                <a:latin typeface="Cambria Math"/>
                <a:cs typeface="Cambria Math"/>
              </a:rPr>
              <a:t>�0.708𝑘𝑘𝑠𝑠𝑠𝑠 </a:t>
            </a:r>
            <a:r>
              <a:rPr dirty="0" sz="1000" spc="-5">
                <a:latin typeface="Cambria Math"/>
                <a:cs typeface="Cambria Math"/>
              </a:rPr>
              <a:t>− </a:t>
            </a:r>
            <a:r>
              <a:rPr dirty="0" baseline="2777" sz="1500" spc="-120">
                <a:latin typeface="Cambria Math"/>
                <a:cs typeface="Cambria Math"/>
              </a:rPr>
              <a:t>(</a:t>
            </a:r>
            <a:r>
              <a:rPr dirty="0" sz="1000" spc="-80">
                <a:latin typeface="Cambria Math"/>
                <a:cs typeface="Cambria Math"/>
              </a:rPr>
              <a:t>−0.575𝑠𝑠𝑠𝑠</a:t>
            </a:r>
            <a:r>
              <a:rPr dirty="0" baseline="2777" sz="1500" spc="-120">
                <a:latin typeface="Cambria Math"/>
                <a:cs typeface="Cambria Math"/>
              </a:rPr>
              <a:t>)</a:t>
            </a:r>
            <a:r>
              <a:rPr dirty="0" sz="1000" spc="-80">
                <a:latin typeface="Cambria Math"/>
                <a:cs typeface="Cambria Math"/>
              </a:rPr>
              <a:t>�</a:t>
            </a:r>
            <a:r>
              <a:rPr dirty="0" baseline="2777" sz="1500" spc="-120">
                <a:latin typeface="Cambria Math"/>
                <a:cs typeface="Cambria Math"/>
              </a:rPr>
              <a:t>(</a:t>
            </a:r>
            <a:r>
              <a:rPr dirty="0" sz="1000" spc="-80">
                <a:latin typeface="Cambria Math"/>
                <a:cs typeface="Cambria Math"/>
              </a:rPr>
              <a:t>2</a:t>
            </a:r>
            <a:r>
              <a:rPr dirty="0" baseline="2777" sz="1500" spc="-120">
                <a:latin typeface="Cambria Math"/>
                <a:cs typeface="Cambria Math"/>
              </a:rPr>
              <a:t>)(</a:t>
            </a:r>
            <a:r>
              <a:rPr dirty="0" sz="1000" spc="-80">
                <a:latin typeface="Cambria Math"/>
                <a:cs typeface="Cambria Math"/>
              </a:rPr>
              <a:t>72018.4𝑠𝑠𝑠𝑠</a:t>
            </a:r>
            <a:r>
              <a:rPr dirty="0" baseline="27777" sz="1050" spc="-120">
                <a:latin typeface="Cambria Math"/>
                <a:cs typeface="Cambria Math"/>
              </a:rPr>
              <a:t>4</a:t>
            </a:r>
            <a:r>
              <a:rPr dirty="0" baseline="2777" sz="1500" spc="-120">
                <a:latin typeface="Cambria Math"/>
                <a:cs typeface="Cambria Math"/>
              </a:rPr>
              <a:t>)  </a:t>
            </a:r>
            <a:r>
              <a:rPr dirty="0" sz="1000" spc="-370">
                <a:latin typeface="Cambria Math"/>
                <a:cs typeface="Cambria Math"/>
              </a:rPr>
              <a:t>1𝑓𝑓𝑓𝑓</a:t>
            </a:r>
            <a:endParaRPr sz="1000">
              <a:latin typeface="Cambria Math"/>
              <a:cs typeface="Cambria Math"/>
            </a:endParaRPr>
          </a:p>
        </p:txBody>
      </p:sp>
      <p:sp>
        <p:nvSpPr>
          <p:cNvPr id="50" name="object 50"/>
          <p:cNvSpPr txBox="1"/>
          <p:nvPr/>
        </p:nvSpPr>
        <p:spPr>
          <a:xfrm>
            <a:off x="3824747" y="5310641"/>
            <a:ext cx="1619885" cy="177800"/>
          </a:xfrm>
          <a:prstGeom prst="rect">
            <a:avLst/>
          </a:prstGeom>
        </p:spPr>
        <p:txBody>
          <a:bodyPr wrap="square" lIns="0" tIns="12065" rIns="0" bIns="0" rtlCol="0" vert="horz">
            <a:spAutoFit/>
          </a:bodyPr>
          <a:lstStyle/>
          <a:p>
            <a:pPr marL="12700">
              <a:lnSpc>
                <a:spcPct val="100000"/>
              </a:lnSpc>
              <a:spcBef>
                <a:spcPts val="95"/>
              </a:spcBef>
              <a:tabLst>
                <a:tab pos="1355090" algn="l"/>
              </a:tabLst>
            </a:pPr>
            <a:r>
              <a:rPr dirty="0" sz="1000" spc="-5">
                <a:latin typeface="Cambria Math"/>
                <a:cs typeface="Cambria Math"/>
              </a:rPr>
              <a:t>49</a:t>
            </a:r>
            <a:r>
              <a:rPr dirty="0" sz="1000" spc="-525">
                <a:latin typeface="Cambria Math"/>
                <a:cs typeface="Cambria Math"/>
              </a:rPr>
              <a:t>𝑠𝑠𝑠</a:t>
            </a:r>
            <a:r>
              <a:rPr dirty="0" sz="1000" spc="-520">
                <a:latin typeface="Cambria Math"/>
                <a:cs typeface="Cambria Math"/>
              </a:rPr>
              <a:t>𝑠</a:t>
            </a:r>
            <a:r>
              <a:rPr dirty="0" sz="1000">
                <a:latin typeface="Cambria Math"/>
                <a:cs typeface="Cambria Math"/>
              </a:rPr>
              <a:t>	</a:t>
            </a:r>
            <a:r>
              <a:rPr dirty="0" sz="1000" spc="-5">
                <a:latin typeface="Cambria Math"/>
                <a:cs typeface="Cambria Math"/>
              </a:rPr>
              <a:t>12</a:t>
            </a:r>
            <a:r>
              <a:rPr dirty="0" sz="1000" spc="-525">
                <a:latin typeface="Cambria Math"/>
                <a:cs typeface="Cambria Math"/>
              </a:rPr>
              <a:t>𝑠𝑠𝑠𝑠</a:t>
            </a:r>
            <a:endParaRPr sz="1000">
              <a:latin typeface="Cambria Math"/>
              <a:cs typeface="Cambria Math"/>
            </a:endParaRPr>
          </a:p>
        </p:txBody>
      </p:sp>
      <p:sp>
        <p:nvSpPr>
          <p:cNvPr id="51" name="object 51"/>
          <p:cNvSpPr/>
          <p:nvPr/>
        </p:nvSpPr>
        <p:spPr>
          <a:xfrm>
            <a:off x="5180076" y="5328672"/>
            <a:ext cx="256540" cy="0"/>
          </a:xfrm>
          <a:custGeom>
            <a:avLst/>
            <a:gdLst/>
            <a:ahLst/>
            <a:cxnLst/>
            <a:rect l="l" t="t" r="r" b="b"/>
            <a:pathLst>
              <a:path w="256539" h="0">
                <a:moveTo>
                  <a:pt x="0" y="0"/>
                </a:moveTo>
                <a:lnTo>
                  <a:pt x="256032" y="0"/>
                </a:lnTo>
              </a:path>
            </a:pathLst>
          </a:custGeom>
          <a:ln w="7607">
            <a:solidFill>
              <a:srgbClr val="000000"/>
            </a:solidFill>
          </a:ln>
        </p:spPr>
        <p:txBody>
          <a:bodyPr wrap="square" lIns="0" tIns="0" rIns="0" bIns="0" rtlCol="0"/>
          <a:lstStyle/>
          <a:p/>
        </p:txBody>
      </p:sp>
      <p:sp>
        <p:nvSpPr>
          <p:cNvPr id="52" name="object 52"/>
          <p:cNvSpPr txBox="1"/>
          <p:nvPr/>
        </p:nvSpPr>
        <p:spPr>
          <a:xfrm>
            <a:off x="5104891" y="5225288"/>
            <a:ext cx="1231265" cy="177800"/>
          </a:xfrm>
          <a:prstGeom prst="rect">
            <a:avLst/>
          </a:prstGeom>
        </p:spPr>
        <p:txBody>
          <a:bodyPr wrap="square" lIns="0" tIns="12065" rIns="0" bIns="0" rtlCol="0" vert="horz">
            <a:spAutoFit/>
          </a:bodyPr>
          <a:lstStyle/>
          <a:p>
            <a:pPr marL="12700">
              <a:lnSpc>
                <a:spcPct val="100000"/>
              </a:lnSpc>
              <a:spcBef>
                <a:spcPts val="95"/>
              </a:spcBef>
              <a:tabLst>
                <a:tab pos="330835" algn="l"/>
              </a:tabLst>
            </a:pPr>
            <a:r>
              <a:rPr dirty="0" sz="1000" spc="-254">
                <a:latin typeface="Cambria Math"/>
                <a:cs typeface="Cambria Math"/>
              </a:rPr>
              <a:t>�	�</a:t>
            </a:r>
            <a:r>
              <a:rPr dirty="0" sz="1000" spc="45">
                <a:latin typeface="Cambria Math"/>
                <a:cs typeface="Cambria Math"/>
              </a:rPr>
              <a:t> </a:t>
            </a:r>
            <a:r>
              <a:rPr dirty="0" sz="1000" spc="-5">
                <a:latin typeface="Cambria Math"/>
                <a:cs typeface="Cambria Math"/>
              </a:rPr>
              <a:t>= </a:t>
            </a:r>
            <a:r>
              <a:rPr dirty="0" sz="1000" spc="-75">
                <a:latin typeface="Cambria Math"/>
                <a:cs typeface="Cambria Math"/>
              </a:rPr>
              <a:t>314.26𝑘𝑘 </a:t>
            </a:r>
            <a:r>
              <a:rPr dirty="0" sz="1000" spc="-5">
                <a:latin typeface="Cambria Math"/>
                <a:cs typeface="Cambria Math"/>
              </a:rPr>
              <a:t>∙  </a:t>
            </a:r>
            <a:r>
              <a:rPr dirty="0" sz="1000" spc="-445">
                <a:latin typeface="Cambria Math"/>
                <a:cs typeface="Cambria Math"/>
              </a:rPr>
              <a:t>𝑓𝑓𝑓𝑓</a:t>
            </a:r>
            <a:endParaRPr sz="1000">
              <a:latin typeface="Cambria Math"/>
              <a:cs typeface="Cambria Math"/>
            </a:endParaRPr>
          </a:p>
        </p:txBody>
      </p:sp>
      <p:sp>
        <p:nvSpPr>
          <p:cNvPr id="53" name="object 53"/>
          <p:cNvSpPr txBox="1"/>
          <p:nvPr/>
        </p:nvSpPr>
        <p:spPr>
          <a:xfrm>
            <a:off x="673100" y="5548376"/>
            <a:ext cx="118300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Tilt angle at first</a:t>
            </a:r>
            <a:r>
              <a:rPr dirty="0" sz="1000" spc="-25">
                <a:latin typeface="Times New Roman"/>
                <a:cs typeface="Times New Roman"/>
              </a:rPr>
              <a:t> </a:t>
            </a:r>
            <a:r>
              <a:rPr dirty="0" sz="1000" spc="-5">
                <a:latin typeface="Times New Roman"/>
                <a:cs typeface="Times New Roman"/>
              </a:rPr>
              <a:t>crack</a:t>
            </a:r>
            <a:endParaRPr sz="1000">
              <a:latin typeface="Times New Roman"/>
              <a:cs typeface="Times New Roman"/>
            </a:endParaRPr>
          </a:p>
        </p:txBody>
      </p:sp>
      <p:sp>
        <p:nvSpPr>
          <p:cNvPr id="54" name="object 54"/>
          <p:cNvSpPr txBox="1"/>
          <p:nvPr/>
        </p:nvSpPr>
        <p:spPr>
          <a:xfrm>
            <a:off x="3746022" y="5780023"/>
            <a:ext cx="26797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27">
                <a:latin typeface="Cambria Math"/>
                <a:cs typeface="Cambria Math"/>
              </a:rPr>
              <a:t>𝑀𝑀</a:t>
            </a:r>
            <a:r>
              <a:rPr dirty="0" sz="700" spc="-285">
                <a:latin typeface="Cambria Math"/>
                <a:cs typeface="Cambria Math"/>
              </a:rPr>
              <a:t>𝑐𝑐𝑔𝑔</a:t>
            </a:r>
            <a:endParaRPr sz="700">
              <a:latin typeface="Cambria Math"/>
              <a:cs typeface="Cambria Math"/>
            </a:endParaRPr>
          </a:p>
        </p:txBody>
      </p:sp>
      <p:sp>
        <p:nvSpPr>
          <p:cNvPr id="55" name="object 55"/>
          <p:cNvSpPr txBox="1"/>
          <p:nvPr/>
        </p:nvSpPr>
        <p:spPr>
          <a:xfrm>
            <a:off x="3302513" y="5936996"/>
            <a:ext cx="777240" cy="177800"/>
          </a:xfrm>
          <a:prstGeom prst="rect">
            <a:avLst/>
          </a:prstGeom>
        </p:spPr>
        <p:txBody>
          <a:bodyPr wrap="square" lIns="0" tIns="12065" rIns="0" bIns="0" rtlCol="0" vert="horz">
            <a:spAutoFit/>
          </a:bodyPr>
          <a:lstStyle/>
          <a:p>
            <a:pPr marL="38100">
              <a:lnSpc>
                <a:spcPct val="100000"/>
              </a:lnSpc>
              <a:spcBef>
                <a:spcPts val="95"/>
              </a:spcBef>
            </a:pPr>
            <a:r>
              <a:rPr dirty="0" baseline="36111" sz="1500" spc="-359">
                <a:latin typeface="Cambria Math"/>
                <a:cs typeface="Cambria Math"/>
              </a:rPr>
              <a:t>𝜃𝜃</a:t>
            </a:r>
            <a:r>
              <a:rPr dirty="0" baseline="35714" sz="1050" spc="-359">
                <a:latin typeface="Cambria Math"/>
                <a:cs typeface="Cambria Math"/>
              </a:rPr>
              <a:t>𝑐𝑐𝑔𝑔</a:t>
            </a:r>
            <a:r>
              <a:rPr dirty="0" baseline="35714" sz="1050" spc="240">
                <a:latin typeface="Cambria Math"/>
                <a:cs typeface="Cambria Math"/>
              </a:rPr>
              <a:t> </a:t>
            </a:r>
            <a:r>
              <a:rPr dirty="0" baseline="36111" sz="1500" spc="-7">
                <a:latin typeface="Cambria Math"/>
                <a:cs typeface="Cambria Math"/>
              </a:rPr>
              <a:t>=</a:t>
            </a:r>
            <a:r>
              <a:rPr dirty="0" baseline="36111" sz="1500" spc="67">
                <a:latin typeface="Cambria Math"/>
                <a:cs typeface="Cambria Math"/>
              </a:rPr>
              <a:t> </a:t>
            </a:r>
            <a:r>
              <a:rPr dirty="0" sz="1000" spc="-260">
                <a:latin typeface="Cambria Math"/>
                <a:cs typeface="Cambria Math"/>
              </a:rPr>
              <a:t>(𝐼𝐼𝑀𝑀)𝑀𝑀</a:t>
            </a:r>
            <a:endParaRPr sz="1000">
              <a:latin typeface="Cambria Math"/>
              <a:cs typeface="Cambria Math"/>
            </a:endParaRPr>
          </a:p>
        </p:txBody>
      </p:sp>
      <p:sp>
        <p:nvSpPr>
          <p:cNvPr id="56" name="object 56"/>
          <p:cNvSpPr txBox="1"/>
          <p:nvPr/>
        </p:nvSpPr>
        <p:spPr>
          <a:xfrm>
            <a:off x="4021328" y="6001004"/>
            <a:ext cx="8382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𝑔𝑔</a:t>
            </a:r>
            <a:endParaRPr sz="700">
              <a:latin typeface="Cambria Math"/>
              <a:cs typeface="Cambria Math"/>
            </a:endParaRPr>
          </a:p>
        </p:txBody>
      </p:sp>
      <p:sp>
        <p:nvSpPr>
          <p:cNvPr id="57" name="object 57"/>
          <p:cNvSpPr/>
          <p:nvPr/>
        </p:nvSpPr>
        <p:spPr>
          <a:xfrm>
            <a:off x="3669791" y="5955036"/>
            <a:ext cx="431800" cy="0"/>
          </a:xfrm>
          <a:custGeom>
            <a:avLst/>
            <a:gdLst/>
            <a:ahLst/>
            <a:cxnLst/>
            <a:rect l="l" t="t" r="r" b="b"/>
            <a:pathLst>
              <a:path w="431800" h="0">
                <a:moveTo>
                  <a:pt x="0" y="0"/>
                </a:moveTo>
                <a:lnTo>
                  <a:pt x="431291" y="0"/>
                </a:lnTo>
              </a:path>
            </a:pathLst>
          </a:custGeom>
          <a:ln w="7607">
            <a:solidFill>
              <a:srgbClr val="000000"/>
            </a:solidFill>
          </a:ln>
        </p:spPr>
        <p:txBody>
          <a:bodyPr wrap="square" lIns="0" tIns="0" rIns="0" bIns="0" rtlCol="0"/>
          <a:lstStyle/>
          <a:p/>
        </p:txBody>
      </p:sp>
      <p:sp>
        <p:nvSpPr>
          <p:cNvPr id="58" name="object 58"/>
          <p:cNvSpPr txBox="1"/>
          <p:nvPr/>
        </p:nvSpPr>
        <p:spPr>
          <a:xfrm>
            <a:off x="4123435" y="5851652"/>
            <a:ext cx="32131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20">
                <a:latin typeface="Cambria Math"/>
                <a:cs typeface="Cambria Math"/>
              </a:rPr>
              <a:t> </a:t>
            </a:r>
            <a:r>
              <a:rPr dirty="0" sz="1000" spc="-5">
                <a:latin typeface="Cambria Math"/>
                <a:cs typeface="Cambria Math"/>
              </a:rPr>
              <a:t>0.4</a:t>
            </a:r>
            <a:endParaRPr sz="1000">
              <a:latin typeface="Cambria Math"/>
              <a:cs typeface="Cambria Math"/>
            </a:endParaRPr>
          </a:p>
        </p:txBody>
      </p:sp>
      <p:sp>
        <p:nvSpPr>
          <p:cNvPr id="59" name="object 59"/>
          <p:cNvSpPr/>
          <p:nvPr/>
        </p:nvSpPr>
        <p:spPr>
          <a:xfrm>
            <a:off x="3108960" y="6363461"/>
            <a:ext cx="1033780" cy="0"/>
          </a:xfrm>
          <a:custGeom>
            <a:avLst/>
            <a:gdLst/>
            <a:ahLst/>
            <a:cxnLst/>
            <a:rect l="l" t="t" r="r" b="b"/>
            <a:pathLst>
              <a:path w="1033779" h="0">
                <a:moveTo>
                  <a:pt x="0" y="0"/>
                </a:moveTo>
                <a:lnTo>
                  <a:pt x="1033272" y="0"/>
                </a:lnTo>
              </a:path>
            </a:pathLst>
          </a:custGeom>
          <a:ln w="7620">
            <a:solidFill>
              <a:srgbClr val="000000"/>
            </a:solidFill>
          </a:ln>
        </p:spPr>
        <p:txBody>
          <a:bodyPr wrap="square" lIns="0" tIns="0" rIns="0" bIns="0" rtlCol="0"/>
          <a:lstStyle/>
          <a:p/>
        </p:txBody>
      </p:sp>
      <p:sp>
        <p:nvSpPr>
          <p:cNvPr id="60" name="object 60"/>
          <p:cNvSpPr txBox="1"/>
          <p:nvPr/>
        </p:nvSpPr>
        <p:spPr>
          <a:xfrm>
            <a:off x="660400" y="6131441"/>
            <a:ext cx="4377690" cy="612775"/>
          </a:xfrm>
          <a:prstGeom prst="rect">
            <a:avLst/>
          </a:prstGeom>
        </p:spPr>
        <p:txBody>
          <a:bodyPr wrap="square" lIns="0" tIns="43180" rIns="0" bIns="0" rtlCol="0" vert="horz">
            <a:spAutoFit/>
          </a:bodyPr>
          <a:lstStyle/>
          <a:p>
            <a:pPr marL="2618740">
              <a:lnSpc>
                <a:spcPct val="100000"/>
              </a:lnSpc>
              <a:spcBef>
                <a:spcPts val="340"/>
              </a:spcBef>
            </a:pPr>
            <a:r>
              <a:rPr dirty="0" sz="1000" spc="-5">
                <a:latin typeface="Cambria Math"/>
                <a:cs typeface="Cambria Math"/>
              </a:rPr>
              <a:t>314.26 </a:t>
            </a:r>
            <a:r>
              <a:rPr dirty="0" sz="1000" spc="-280">
                <a:latin typeface="Cambria Math"/>
                <a:cs typeface="Cambria Math"/>
              </a:rPr>
              <a:t>𝑘𝑘</a:t>
            </a:r>
            <a:r>
              <a:rPr dirty="0" sz="1000" spc="25">
                <a:latin typeface="Cambria Math"/>
                <a:cs typeface="Cambria Math"/>
              </a:rPr>
              <a:t> </a:t>
            </a:r>
            <a:r>
              <a:rPr dirty="0" sz="1000" spc="-5">
                <a:latin typeface="Cambria Math"/>
                <a:cs typeface="Cambria Math"/>
              </a:rPr>
              <a:t>∙</a:t>
            </a:r>
            <a:r>
              <a:rPr dirty="0" sz="1000" spc="10">
                <a:latin typeface="Cambria Math"/>
                <a:cs typeface="Cambria Math"/>
              </a:rPr>
              <a:t> </a:t>
            </a:r>
            <a:r>
              <a:rPr dirty="0" sz="1000" spc="-315">
                <a:latin typeface="Cambria Math"/>
                <a:cs typeface="Cambria Math"/>
              </a:rPr>
              <a:t>𝑓𝑓𝑓𝑓</a:t>
            </a:r>
            <a:endParaRPr sz="1000">
              <a:latin typeface="Cambria Math"/>
              <a:cs typeface="Cambria Math"/>
            </a:endParaRPr>
          </a:p>
          <a:p>
            <a:pPr marL="2118995">
              <a:lnSpc>
                <a:spcPct val="100000"/>
              </a:lnSpc>
              <a:spcBef>
                <a:spcPts val="240"/>
              </a:spcBef>
            </a:pPr>
            <a:r>
              <a:rPr dirty="0" baseline="36111" sz="1500" spc="-359">
                <a:latin typeface="Cambria Math"/>
                <a:cs typeface="Cambria Math"/>
              </a:rPr>
              <a:t>𝜃𝜃</a:t>
            </a:r>
            <a:r>
              <a:rPr dirty="0" baseline="35714" sz="1050" spc="-359">
                <a:latin typeface="Cambria Math"/>
                <a:cs typeface="Cambria Math"/>
              </a:rPr>
              <a:t>𝑐𝑐𝑔𝑔</a:t>
            </a:r>
            <a:r>
              <a:rPr dirty="0" baseline="35714" sz="1050" spc="292">
                <a:latin typeface="Cambria Math"/>
                <a:cs typeface="Cambria Math"/>
              </a:rPr>
              <a:t> </a:t>
            </a:r>
            <a:r>
              <a:rPr dirty="0" baseline="36111" sz="1500" spc="-7">
                <a:latin typeface="Cambria Math"/>
                <a:cs typeface="Cambria Math"/>
              </a:rPr>
              <a:t>= </a:t>
            </a:r>
            <a:r>
              <a:rPr dirty="0" baseline="2777" sz="1500" spc="-7">
                <a:latin typeface="Cambria Math"/>
                <a:cs typeface="Cambria Math"/>
              </a:rPr>
              <a:t>(</a:t>
            </a:r>
            <a:r>
              <a:rPr dirty="0" sz="1000" spc="-5">
                <a:latin typeface="Cambria Math"/>
                <a:cs typeface="Cambria Math"/>
              </a:rPr>
              <a:t>1.0</a:t>
            </a:r>
            <a:r>
              <a:rPr dirty="0" baseline="2777" sz="1500" spc="-7">
                <a:latin typeface="Cambria Math"/>
                <a:cs typeface="Cambria Math"/>
              </a:rPr>
              <a:t>)</a:t>
            </a:r>
            <a:r>
              <a:rPr dirty="0" sz="1000" spc="-5">
                <a:latin typeface="Cambria Math"/>
                <a:cs typeface="Cambria Math"/>
              </a:rPr>
              <a:t>2195.02 </a:t>
            </a:r>
            <a:r>
              <a:rPr dirty="0" sz="1000" spc="-280">
                <a:latin typeface="Cambria Math"/>
                <a:cs typeface="Cambria Math"/>
              </a:rPr>
              <a:t>𝑘𝑘</a:t>
            </a:r>
            <a:r>
              <a:rPr dirty="0" sz="1000" spc="30">
                <a:latin typeface="Cambria Math"/>
                <a:cs typeface="Cambria Math"/>
              </a:rPr>
              <a:t> </a:t>
            </a:r>
            <a:r>
              <a:rPr dirty="0" sz="1000" spc="-5">
                <a:latin typeface="Cambria Math"/>
                <a:cs typeface="Cambria Math"/>
              </a:rPr>
              <a:t>∙ </a:t>
            </a:r>
            <a:r>
              <a:rPr dirty="0" sz="1000" spc="-315">
                <a:latin typeface="Cambria Math"/>
                <a:cs typeface="Cambria Math"/>
              </a:rPr>
              <a:t>𝑓𝑓𝑓𝑓</a:t>
            </a:r>
            <a:r>
              <a:rPr dirty="0" sz="1000" spc="85">
                <a:latin typeface="Cambria Math"/>
                <a:cs typeface="Cambria Math"/>
              </a:rPr>
              <a:t> </a:t>
            </a:r>
            <a:r>
              <a:rPr dirty="0" baseline="36111" sz="1500" spc="-7">
                <a:latin typeface="Cambria Math"/>
                <a:cs typeface="Cambria Math"/>
              </a:rPr>
              <a:t>= 0.14317</a:t>
            </a:r>
            <a:r>
              <a:rPr dirty="0" baseline="36111" sz="1500" spc="-97">
                <a:latin typeface="Cambria Math"/>
                <a:cs typeface="Cambria Math"/>
              </a:rPr>
              <a:t> </a:t>
            </a:r>
            <a:r>
              <a:rPr dirty="0" baseline="36111" sz="1500" spc="-532">
                <a:latin typeface="Cambria Math"/>
                <a:cs typeface="Cambria Math"/>
              </a:rPr>
              <a:t>𝐴𝐴𝐴𝐴𝑑𝑑</a:t>
            </a:r>
            <a:endParaRPr baseline="36111" sz="1500">
              <a:latin typeface="Cambria Math"/>
              <a:cs typeface="Cambria Math"/>
            </a:endParaRPr>
          </a:p>
          <a:p>
            <a:pPr marL="25400">
              <a:lnSpc>
                <a:spcPct val="100000"/>
              </a:lnSpc>
              <a:spcBef>
                <a:spcPts val="540"/>
              </a:spcBef>
            </a:pPr>
            <a:r>
              <a:rPr dirty="0" sz="1000" spc="-5">
                <a:latin typeface="Times New Roman"/>
                <a:cs typeface="Times New Roman"/>
              </a:rPr>
              <a:t>Factor </a:t>
            </a:r>
            <a:r>
              <a:rPr dirty="0" sz="1000">
                <a:latin typeface="Times New Roman"/>
                <a:cs typeface="Times New Roman"/>
              </a:rPr>
              <a:t>of </a:t>
            </a:r>
            <a:r>
              <a:rPr dirty="0" sz="1000" spc="-5">
                <a:latin typeface="Times New Roman"/>
                <a:cs typeface="Times New Roman"/>
              </a:rPr>
              <a:t>Safety against</a:t>
            </a:r>
            <a:r>
              <a:rPr dirty="0" sz="1000" spc="20">
                <a:latin typeface="Times New Roman"/>
                <a:cs typeface="Times New Roman"/>
              </a:rPr>
              <a:t> </a:t>
            </a:r>
            <a:r>
              <a:rPr dirty="0" sz="1000" spc="-5">
                <a:latin typeface="Times New Roman"/>
                <a:cs typeface="Times New Roman"/>
              </a:rPr>
              <a:t>Cracking</a:t>
            </a:r>
            <a:endParaRPr sz="1000">
              <a:latin typeface="Times New Roman"/>
              <a:cs typeface="Times New Roman"/>
            </a:endParaRPr>
          </a:p>
        </p:txBody>
      </p:sp>
      <p:sp>
        <p:nvSpPr>
          <p:cNvPr id="61" name="object 61"/>
          <p:cNvSpPr txBox="1"/>
          <p:nvPr/>
        </p:nvSpPr>
        <p:spPr>
          <a:xfrm>
            <a:off x="2974339" y="6944359"/>
            <a:ext cx="116839"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400">
                <a:latin typeface="Cambria Math"/>
                <a:cs typeface="Cambria Math"/>
              </a:rPr>
              <a:t>𝑔𝑔</a:t>
            </a:r>
            <a:endParaRPr sz="700">
              <a:latin typeface="Cambria Math"/>
              <a:cs typeface="Cambria Math"/>
            </a:endParaRPr>
          </a:p>
        </p:txBody>
      </p:sp>
      <p:sp>
        <p:nvSpPr>
          <p:cNvPr id="62" name="object 62"/>
          <p:cNvSpPr txBox="1"/>
          <p:nvPr/>
        </p:nvSpPr>
        <p:spPr>
          <a:xfrm>
            <a:off x="2831053" y="6880361"/>
            <a:ext cx="399415" cy="177800"/>
          </a:xfrm>
          <a:prstGeom prst="rect">
            <a:avLst/>
          </a:prstGeom>
        </p:spPr>
        <p:txBody>
          <a:bodyPr wrap="square" lIns="0" tIns="12065" rIns="0" bIns="0" rtlCol="0" vert="horz">
            <a:spAutoFit/>
          </a:bodyPr>
          <a:lstStyle/>
          <a:p>
            <a:pPr marL="12700">
              <a:lnSpc>
                <a:spcPct val="100000"/>
              </a:lnSpc>
              <a:spcBef>
                <a:spcPts val="95"/>
              </a:spcBef>
              <a:tabLst>
                <a:tab pos="291465" algn="l"/>
              </a:tabLst>
            </a:pPr>
            <a:r>
              <a:rPr dirty="0" sz="1000" spc="-505">
                <a:latin typeface="Cambria Math"/>
                <a:cs typeface="Cambria Math"/>
              </a:rPr>
              <a:t>𝐹</a:t>
            </a:r>
            <a:r>
              <a:rPr dirty="0" sz="1000" spc="-465">
                <a:latin typeface="Cambria Math"/>
                <a:cs typeface="Cambria Math"/>
              </a:rPr>
              <a:t>𝐹</a:t>
            </a:r>
            <a:r>
              <a:rPr dirty="0" sz="1000" spc="-505">
                <a:latin typeface="Cambria Math"/>
                <a:cs typeface="Cambria Math"/>
              </a:rPr>
              <a:t>𝑆𝑆</a:t>
            </a:r>
            <a:r>
              <a:rPr dirty="0" sz="100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63" name="object 63"/>
          <p:cNvSpPr txBox="1"/>
          <p:nvPr/>
        </p:nvSpPr>
        <p:spPr>
          <a:xfrm>
            <a:off x="3732215" y="6782826"/>
            <a:ext cx="718820" cy="177800"/>
          </a:xfrm>
          <a:prstGeom prst="rect">
            <a:avLst/>
          </a:prstGeom>
        </p:spPr>
        <p:txBody>
          <a:bodyPr wrap="square" lIns="0" tIns="12065" rIns="0" bIns="0" rtlCol="0" vert="horz">
            <a:spAutoFit/>
          </a:bodyPr>
          <a:lstStyle/>
          <a:p>
            <a:pPr marL="38100">
              <a:lnSpc>
                <a:spcPct val="100000"/>
              </a:lnSpc>
              <a:spcBef>
                <a:spcPts val="95"/>
              </a:spcBef>
            </a:pPr>
            <a:r>
              <a:rPr dirty="0" sz="1000" spc="-285">
                <a:latin typeface="Cambria Math"/>
                <a:cs typeface="Cambria Math"/>
              </a:rPr>
              <a:t>𝐾𝐾</a:t>
            </a:r>
            <a:r>
              <a:rPr dirty="0" baseline="-15873" sz="1050" spc="-427">
                <a:latin typeface="Cambria Math"/>
                <a:cs typeface="Cambria Math"/>
              </a:rPr>
              <a:t>𝜃𝜃</a:t>
            </a:r>
            <a:r>
              <a:rPr dirty="0" baseline="-15873" sz="1050" spc="-150">
                <a:latin typeface="Cambria Math"/>
                <a:cs typeface="Cambria Math"/>
              </a:rPr>
              <a:t> </a:t>
            </a:r>
            <a:r>
              <a:rPr dirty="0" baseline="2777" sz="1500" spc="-307">
                <a:latin typeface="Cambria Math"/>
                <a:cs typeface="Cambria Math"/>
              </a:rPr>
              <a:t>(</a:t>
            </a:r>
            <a:r>
              <a:rPr dirty="0" sz="1000" spc="-204">
                <a:latin typeface="Cambria Math"/>
                <a:cs typeface="Cambria Math"/>
              </a:rPr>
              <a:t>𝜃𝜃</a:t>
            </a:r>
            <a:r>
              <a:rPr dirty="0" baseline="-15873" sz="1050" spc="-307">
                <a:latin typeface="Cambria Math"/>
                <a:cs typeface="Cambria Math"/>
              </a:rPr>
              <a:t>𝑐𝑐𝑔𝑔</a:t>
            </a:r>
            <a:r>
              <a:rPr dirty="0" baseline="-15873" sz="1050" spc="172">
                <a:latin typeface="Cambria Math"/>
                <a:cs typeface="Cambria Math"/>
              </a:rPr>
              <a:t> </a:t>
            </a:r>
            <a:r>
              <a:rPr dirty="0" sz="1000" spc="-5">
                <a:latin typeface="Cambria Math"/>
                <a:cs typeface="Cambria Math"/>
              </a:rPr>
              <a:t>−</a:t>
            </a:r>
            <a:r>
              <a:rPr dirty="0" sz="1000" spc="-20">
                <a:latin typeface="Cambria Math"/>
                <a:cs typeface="Cambria Math"/>
              </a:rPr>
              <a:t> </a:t>
            </a:r>
            <a:r>
              <a:rPr dirty="0" sz="1000" spc="-190">
                <a:latin typeface="Cambria Math"/>
                <a:cs typeface="Cambria Math"/>
              </a:rPr>
              <a:t>𝛼𝛼</a:t>
            </a:r>
            <a:r>
              <a:rPr dirty="0" baseline="2777" sz="1500" spc="-284">
                <a:latin typeface="Cambria Math"/>
                <a:cs typeface="Cambria Math"/>
              </a:rPr>
              <a:t>)</a:t>
            </a:r>
            <a:endParaRPr baseline="2777" sz="1500">
              <a:latin typeface="Cambria Math"/>
              <a:cs typeface="Cambria Math"/>
            </a:endParaRPr>
          </a:p>
        </p:txBody>
      </p:sp>
      <p:sp>
        <p:nvSpPr>
          <p:cNvPr id="64" name="object 64"/>
          <p:cNvSpPr txBox="1"/>
          <p:nvPr/>
        </p:nvSpPr>
        <p:spPr>
          <a:xfrm>
            <a:off x="3215713" y="6965723"/>
            <a:ext cx="1751330"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307">
                <a:latin typeface="Cambria Math"/>
                <a:cs typeface="Cambria Math"/>
              </a:rPr>
              <a:t>(</a:t>
            </a:r>
            <a:r>
              <a:rPr dirty="0" sz="1000" spc="-204">
                <a:latin typeface="Cambria Math"/>
                <a:cs typeface="Cambria Math"/>
              </a:rPr>
              <a:t>𝐼𝐼𝑀𝑀</a:t>
            </a:r>
            <a:r>
              <a:rPr dirty="0" baseline="2777" sz="1500" spc="-307">
                <a:latin typeface="Cambria Math"/>
                <a:cs typeface="Cambria Math"/>
              </a:rPr>
              <a:t>)</a:t>
            </a:r>
            <a:r>
              <a:rPr dirty="0" sz="1000" spc="-204">
                <a:latin typeface="Cambria Math"/>
                <a:cs typeface="Cambria Math"/>
              </a:rPr>
              <a:t>𝐻𝐻</a:t>
            </a:r>
            <a:r>
              <a:rPr dirty="0" baseline="-15873" sz="1050" spc="-307">
                <a:latin typeface="Cambria Math"/>
                <a:cs typeface="Cambria Math"/>
              </a:rPr>
              <a:t>𝑔𝑔</a:t>
            </a:r>
            <a:r>
              <a:rPr dirty="0" baseline="2777" sz="1500" spc="-307">
                <a:latin typeface="Cambria Math"/>
                <a:cs typeface="Cambria Math"/>
              </a:rPr>
              <a:t>[(</a:t>
            </a:r>
            <a:r>
              <a:rPr dirty="0" sz="1000" spc="-204">
                <a:latin typeface="Cambria Math"/>
                <a:cs typeface="Cambria Math"/>
              </a:rPr>
              <a:t>(𝐼𝐼𝑀𝑀)𝑧𝑧</a:t>
            </a:r>
            <a:r>
              <a:rPr dirty="0" baseline="-15873" sz="1050" spc="-307">
                <a:latin typeface="Cambria Math"/>
                <a:cs typeface="Cambria Math"/>
              </a:rPr>
              <a:t>𝑔𝑔</a:t>
            </a:r>
            <a:r>
              <a:rPr dirty="0" baseline="-15873" sz="1050" spc="157">
                <a:latin typeface="Cambria Math"/>
                <a:cs typeface="Cambria Math"/>
              </a:rPr>
              <a:t> </a:t>
            </a:r>
            <a:r>
              <a:rPr dirty="0" sz="1000" spc="-5">
                <a:latin typeface="Cambria Math"/>
                <a:cs typeface="Cambria Math"/>
              </a:rPr>
              <a:t>+ </a:t>
            </a:r>
            <a:r>
              <a:rPr dirty="0" sz="1000" spc="-295">
                <a:latin typeface="Cambria Math"/>
                <a:cs typeface="Cambria Math"/>
              </a:rPr>
              <a:t>𝑑𝑑</a:t>
            </a:r>
            <a:r>
              <a:rPr dirty="0" baseline="-15873" sz="1050" spc="-442">
                <a:latin typeface="Cambria Math"/>
                <a:cs typeface="Cambria Math"/>
              </a:rPr>
              <a:t>𝑔𝑔</a:t>
            </a:r>
            <a:r>
              <a:rPr dirty="0" baseline="-15873" sz="1050" spc="-120">
                <a:latin typeface="Cambria Math"/>
                <a:cs typeface="Cambria Math"/>
              </a:rPr>
              <a:t> </a:t>
            </a:r>
            <a:r>
              <a:rPr dirty="0" baseline="2777" sz="1500" spc="-307">
                <a:latin typeface="Cambria Math"/>
                <a:cs typeface="Cambria Math"/>
              </a:rPr>
              <a:t>)</a:t>
            </a:r>
            <a:r>
              <a:rPr dirty="0" sz="1000" spc="-204">
                <a:latin typeface="Cambria Math"/>
                <a:cs typeface="Cambria Math"/>
              </a:rPr>
              <a:t>𝜃𝜃</a:t>
            </a:r>
            <a:r>
              <a:rPr dirty="0" baseline="-15873" sz="1050" spc="-307">
                <a:latin typeface="Cambria Math"/>
                <a:cs typeface="Cambria Math"/>
              </a:rPr>
              <a:t>𝑐𝑐𝑔𝑔</a:t>
            </a:r>
            <a:r>
              <a:rPr dirty="0" baseline="-15873" sz="1050" spc="187">
                <a:latin typeface="Cambria Math"/>
                <a:cs typeface="Cambria Math"/>
              </a:rPr>
              <a:t> </a:t>
            </a:r>
            <a:r>
              <a:rPr dirty="0" sz="1000" spc="-5">
                <a:latin typeface="Cambria Math"/>
                <a:cs typeface="Cambria Math"/>
              </a:rPr>
              <a:t>+ </a:t>
            </a:r>
            <a:r>
              <a:rPr dirty="0" sz="1000" spc="-355">
                <a:latin typeface="Cambria Math"/>
                <a:cs typeface="Cambria Math"/>
              </a:rPr>
              <a:t>𝐴𝐴</a:t>
            </a:r>
            <a:r>
              <a:rPr dirty="0" baseline="-15873" sz="1050" spc="-532">
                <a:latin typeface="Cambria Math"/>
                <a:cs typeface="Cambria Math"/>
              </a:rPr>
              <a:t>𝑔𝑔</a:t>
            </a:r>
            <a:r>
              <a:rPr dirty="0" baseline="-15873" sz="1050" spc="-135">
                <a:latin typeface="Cambria Math"/>
                <a:cs typeface="Cambria Math"/>
              </a:rPr>
              <a:t> </a:t>
            </a:r>
            <a:r>
              <a:rPr dirty="0" baseline="2777" sz="1500" spc="-7">
                <a:latin typeface="Cambria Math"/>
                <a:cs typeface="Cambria Math"/>
              </a:rPr>
              <a:t>]</a:t>
            </a:r>
            <a:endParaRPr baseline="2777" sz="1500">
              <a:latin typeface="Cambria Math"/>
              <a:cs typeface="Cambria Math"/>
            </a:endParaRPr>
          </a:p>
        </p:txBody>
      </p:sp>
      <p:sp>
        <p:nvSpPr>
          <p:cNvPr id="65" name="object 65"/>
          <p:cNvSpPr/>
          <p:nvPr/>
        </p:nvSpPr>
        <p:spPr>
          <a:xfrm>
            <a:off x="3253740" y="6983736"/>
            <a:ext cx="1676400" cy="0"/>
          </a:xfrm>
          <a:custGeom>
            <a:avLst/>
            <a:gdLst/>
            <a:ahLst/>
            <a:cxnLst/>
            <a:rect l="l" t="t" r="r" b="b"/>
            <a:pathLst>
              <a:path w="1676400" h="0">
                <a:moveTo>
                  <a:pt x="0" y="0"/>
                </a:moveTo>
                <a:lnTo>
                  <a:pt x="1676387" y="0"/>
                </a:lnTo>
              </a:path>
            </a:pathLst>
          </a:custGeom>
          <a:ln w="7607">
            <a:solidFill>
              <a:srgbClr val="000000"/>
            </a:solidFill>
          </a:ln>
        </p:spPr>
        <p:txBody>
          <a:bodyPr wrap="square" lIns="0" tIns="0" rIns="0" bIns="0" rtlCol="0"/>
          <a:lstStyle/>
          <a:p/>
        </p:txBody>
      </p:sp>
      <p:sp>
        <p:nvSpPr>
          <p:cNvPr id="66" name="object 66"/>
          <p:cNvSpPr txBox="1"/>
          <p:nvPr/>
        </p:nvSpPr>
        <p:spPr>
          <a:xfrm>
            <a:off x="3268429" y="7386347"/>
            <a:ext cx="184150" cy="132080"/>
          </a:xfrm>
          <a:prstGeom prst="rect">
            <a:avLst/>
          </a:prstGeom>
        </p:spPr>
        <p:txBody>
          <a:bodyPr wrap="square" lIns="0" tIns="12065" rIns="0" bIns="0" rtlCol="0" vert="horz">
            <a:spAutoFit/>
          </a:bodyPr>
          <a:lstStyle/>
          <a:p>
            <a:pPr marL="12700">
              <a:lnSpc>
                <a:spcPct val="100000"/>
              </a:lnSpc>
              <a:spcBef>
                <a:spcPts val="95"/>
              </a:spcBef>
            </a:pPr>
            <a:r>
              <a:rPr dirty="0" sz="700" spc="-400">
                <a:latin typeface="Cambria Math"/>
                <a:cs typeface="Cambria Math"/>
              </a:rPr>
              <a:t>𝑔𝑔</a:t>
            </a:r>
            <a:r>
              <a:rPr dirty="0" sz="700" spc="-300">
                <a:latin typeface="Cambria Math"/>
                <a:cs typeface="Cambria Math"/>
              </a:rPr>
              <a:t>𝑠𝑠𝑔𝑔</a:t>
            </a:r>
            <a:endParaRPr sz="700">
              <a:latin typeface="Cambria Math"/>
              <a:cs typeface="Cambria Math"/>
            </a:endParaRPr>
          </a:p>
        </p:txBody>
      </p:sp>
      <p:sp>
        <p:nvSpPr>
          <p:cNvPr id="67" name="object 67"/>
          <p:cNvSpPr txBox="1"/>
          <p:nvPr/>
        </p:nvSpPr>
        <p:spPr>
          <a:xfrm>
            <a:off x="4668896" y="7366504"/>
            <a:ext cx="146050" cy="177800"/>
          </a:xfrm>
          <a:prstGeom prst="rect">
            <a:avLst/>
          </a:prstGeom>
        </p:spPr>
        <p:txBody>
          <a:bodyPr wrap="square" lIns="0" tIns="12065" rIns="0" bIns="0" rtlCol="0" vert="horz">
            <a:spAutoFit/>
          </a:bodyPr>
          <a:lstStyle/>
          <a:p>
            <a:pPr marL="12700">
              <a:lnSpc>
                <a:spcPct val="100000"/>
              </a:lnSpc>
              <a:spcBef>
                <a:spcPts val="95"/>
              </a:spcBef>
            </a:pPr>
            <a:r>
              <a:rPr dirty="0" sz="1000" spc="-575">
                <a:latin typeface="Cambria Math"/>
                <a:cs typeface="Cambria Math"/>
              </a:rPr>
              <a:t>𝑓𝑓𝑓𝑓</a:t>
            </a:r>
            <a:endParaRPr sz="1000">
              <a:latin typeface="Cambria Math"/>
              <a:cs typeface="Cambria Math"/>
            </a:endParaRPr>
          </a:p>
        </p:txBody>
      </p:sp>
      <p:sp>
        <p:nvSpPr>
          <p:cNvPr id="68" name="object 68"/>
          <p:cNvSpPr txBox="1"/>
          <p:nvPr/>
        </p:nvSpPr>
        <p:spPr>
          <a:xfrm>
            <a:off x="2731050" y="7302466"/>
            <a:ext cx="2247900" cy="177800"/>
          </a:xfrm>
          <a:prstGeom prst="rect">
            <a:avLst/>
          </a:prstGeom>
        </p:spPr>
        <p:txBody>
          <a:bodyPr wrap="square" lIns="0" tIns="12065" rIns="0" bIns="0" rtlCol="0" vert="horz">
            <a:spAutoFit/>
          </a:bodyPr>
          <a:lstStyle/>
          <a:p>
            <a:pPr marL="38100">
              <a:lnSpc>
                <a:spcPct val="100000"/>
              </a:lnSpc>
              <a:spcBef>
                <a:spcPts val="95"/>
              </a:spcBef>
            </a:pPr>
            <a:r>
              <a:rPr dirty="0" sz="1000" spc="-70">
                <a:latin typeface="Cambria Math"/>
                <a:cs typeface="Cambria Math"/>
              </a:rPr>
              <a:t>��40000 </a:t>
            </a:r>
            <a:r>
              <a:rPr dirty="0" u="sng" baseline="31746" sz="1050" spc="-247">
                <a:uFill>
                  <a:solidFill>
                    <a:srgbClr val="000000"/>
                  </a:solidFill>
                </a:uFill>
                <a:latin typeface="Cambria Math"/>
                <a:cs typeface="Cambria Math"/>
              </a:rPr>
              <a:t>𝑑𝑑∙𝑔𝑔𝑖𝑖</a:t>
            </a:r>
            <a:r>
              <a:rPr dirty="0" sz="1000" spc="-165">
                <a:latin typeface="Cambria Math"/>
                <a:cs typeface="Cambria Math"/>
              </a:rPr>
              <a:t>� </a:t>
            </a:r>
            <a:r>
              <a:rPr dirty="0" sz="1000" spc="-35">
                <a:latin typeface="Cambria Math"/>
                <a:cs typeface="Cambria Math"/>
              </a:rPr>
              <a:t>�0.14317 </a:t>
            </a:r>
            <a:r>
              <a:rPr dirty="0" sz="1000" spc="-355">
                <a:latin typeface="Cambria Math"/>
                <a:cs typeface="Cambria Math"/>
              </a:rPr>
              <a:t>𝐴𝐴𝐴𝐴𝑑𝑑</a:t>
            </a:r>
            <a:r>
              <a:rPr dirty="0" sz="1000" spc="35">
                <a:latin typeface="Cambria Math"/>
                <a:cs typeface="Cambria Math"/>
              </a:rPr>
              <a:t> </a:t>
            </a:r>
            <a:r>
              <a:rPr dirty="0" sz="1000" spc="-5">
                <a:latin typeface="Cambria Math"/>
                <a:cs typeface="Cambria Math"/>
              </a:rPr>
              <a:t>− 0.06  </a:t>
            </a:r>
            <a:r>
              <a:rPr dirty="0" u="sng" baseline="33333" sz="1500" spc="-600">
                <a:uFill>
                  <a:solidFill>
                    <a:srgbClr val="000000"/>
                  </a:solidFill>
                </a:uFill>
                <a:latin typeface="Cambria Math"/>
                <a:cs typeface="Cambria Math"/>
              </a:rPr>
              <a:t>𝑓𝑓𝑓𝑓</a:t>
            </a:r>
            <a:r>
              <a:rPr dirty="0" sz="1000" spc="-400">
                <a:latin typeface="Cambria Math"/>
                <a:cs typeface="Cambria Math"/>
              </a:rPr>
              <a:t>��</a:t>
            </a:r>
            <a:endParaRPr sz="1000">
              <a:latin typeface="Cambria Math"/>
              <a:cs typeface="Cambria Math"/>
            </a:endParaRPr>
          </a:p>
        </p:txBody>
      </p:sp>
      <p:sp>
        <p:nvSpPr>
          <p:cNvPr id="69" name="object 69"/>
          <p:cNvSpPr/>
          <p:nvPr/>
        </p:nvSpPr>
        <p:spPr>
          <a:xfrm>
            <a:off x="1898904" y="7587239"/>
            <a:ext cx="3912235" cy="0"/>
          </a:xfrm>
          <a:custGeom>
            <a:avLst/>
            <a:gdLst/>
            <a:ahLst/>
            <a:cxnLst/>
            <a:rect l="l" t="t" r="r" b="b"/>
            <a:pathLst>
              <a:path w="3912235" h="0">
                <a:moveTo>
                  <a:pt x="0" y="0"/>
                </a:moveTo>
                <a:lnTo>
                  <a:pt x="3912108" y="0"/>
                </a:lnTo>
              </a:path>
            </a:pathLst>
          </a:custGeom>
          <a:ln w="7607">
            <a:solidFill>
              <a:srgbClr val="000000"/>
            </a:solidFill>
          </a:ln>
        </p:spPr>
        <p:txBody>
          <a:bodyPr wrap="square" lIns="0" tIns="0" rIns="0" bIns="0" rtlCol="0"/>
          <a:lstStyle/>
          <a:p/>
        </p:txBody>
      </p:sp>
      <p:sp>
        <p:nvSpPr>
          <p:cNvPr id="70" name="object 70"/>
          <p:cNvSpPr txBox="1"/>
          <p:nvPr/>
        </p:nvSpPr>
        <p:spPr>
          <a:xfrm>
            <a:off x="660400" y="7496852"/>
            <a:ext cx="5687060" cy="789305"/>
          </a:xfrm>
          <a:prstGeom prst="rect">
            <a:avLst/>
          </a:prstGeom>
        </p:spPr>
        <p:txBody>
          <a:bodyPr wrap="square" lIns="0" tIns="84455" rIns="0" bIns="0" rtlCol="0" vert="horz">
            <a:spAutoFit/>
          </a:bodyPr>
          <a:lstStyle/>
          <a:p>
            <a:pPr algn="ctr" marL="764540">
              <a:lnSpc>
                <a:spcPct val="100000"/>
              </a:lnSpc>
              <a:spcBef>
                <a:spcPts val="665"/>
              </a:spcBef>
            </a:pPr>
            <a:r>
              <a:rPr dirty="0" baseline="36111" sz="1500" spc="-367">
                <a:latin typeface="Cambria Math"/>
                <a:cs typeface="Cambria Math"/>
              </a:rPr>
              <a:t>𝐹𝐹𝑆𝑆</a:t>
            </a:r>
            <a:r>
              <a:rPr dirty="0" baseline="35714" sz="1050" spc="-367">
                <a:latin typeface="Cambria Math"/>
                <a:cs typeface="Cambria Math"/>
              </a:rPr>
              <a:t>𝑐𝑐𝑔𝑔</a:t>
            </a:r>
            <a:r>
              <a:rPr dirty="0" baseline="35714" sz="1050" spc="307">
                <a:latin typeface="Cambria Math"/>
                <a:cs typeface="Cambria Math"/>
              </a:rPr>
              <a:t> </a:t>
            </a:r>
            <a:r>
              <a:rPr dirty="0" baseline="36111" sz="1500" spc="-7">
                <a:latin typeface="Cambria Math"/>
                <a:cs typeface="Cambria Math"/>
              </a:rPr>
              <a:t>= </a:t>
            </a:r>
            <a:r>
              <a:rPr dirty="0" baseline="2777" sz="1500" spc="-112">
                <a:latin typeface="Cambria Math"/>
                <a:cs typeface="Cambria Math"/>
              </a:rPr>
              <a:t>(</a:t>
            </a:r>
            <a:r>
              <a:rPr dirty="0" sz="1000" spc="-75">
                <a:latin typeface="Cambria Math"/>
                <a:cs typeface="Cambria Math"/>
              </a:rPr>
              <a:t>1.0</a:t>
            </a:r>
            <a:r>
              <a:rPr dirty="0" baseline="2777" sz="1500" spc="-112">
                <a:latin typeface="Cambria Math"/>
                <a:cs typeface="Cambria Math"/>
              </a:rPr>
              <a:t>)(</a:t>
            </a:r>
            <a:r>
              <a:rPr dirty="0" sz="1000" spc="-75">
                <a:latin typeface="Cambria Math"/>
                <a:cs typeface="Cambria Math"/>
              </a:rPr>
              <a:t>172.48𝑘𝑘𝑠𝑠𝑘𝑘</a:t>
            </a:r>
            <a:r>
              <a:rPr dirty="0" baseline="2777" sz="1500" spc="-112">
                <a:latin typeface="Cambria Math"/>
                <a:cs typeface="Cambria Math"/>
              </a:rPr>
              <a:t>)[(</a:t>
            </a:r>
            <a:r>
              <a:rPr dirty="0" sz="1000" spc="-75">
                <a:latin typeface="Cambria Math"/>
                <a:cs typeface="Cambria Math"/>
              </a:rPr>
              <a:t>(1.0)(9.137𝑠𝑠𝑠𝑠) </a:t>
            </a:r>
            <a:r>
              <a:rPr dirty="0" sz="1000" spc="-5">
                <a:latin typeface="Cambria Math"/>
                <a:cs typeface="Cambria Math"/>
              </a:rPr>
              <a:t>+ </a:t>
            </a:r>
            <a:r>
              <a:rPr dirty="0" sz="1000" spc="-120">
                <a:latin typeface="Cambria Math"/>
                <a:cs typeface="Cambria Math"/>
              </a:rPr>
              <a:t>86.295𝑠𝑠𝑠𝑠</a:t>
            </a:r>
            <a:r>
              <a:rPr dirty="0" baseline="2777" sz="1500" spc="-179">
                <a:latin typeface="Cambria Math"/>
                <a:cs typeface="Cambria Math"/>
              </a:rPr>
              <a:t>)(</a:t>
            </a:r>
            <a:r>
              <a:rPr dirty="0" sz="1000" spc="-120">
                <a:latin typeface="Cambria Math"/>
                <a:cs typeface="Cambria Math"/>
              </a:rPr>
              <a:t>0.14317𝐴𝐴𝐴𝐴𝑑𝑑</a:t>
            </a:r>
            <a:r>
              <a:rPr dirty="0" baseline="2777" sz="1500" spc="-179">
                <a:latin typeface="Cambria Math"/>
                <a:cs typeface="Cambria Math"/>
              </a:rPr>
              <a:t>) </a:t>
            </a:r>
            <a:r>
              <a:rPr dirty="0" sz="1000" spc="-5">
                <a:latin typeface="Cambria Math"/>
                <a:cs typeface="Cambria Math"/>
              </a:rPr>
              <a:t>+ </a:t>
            </a:r>
            <a:r>
              <a:rPr dirty="0" sz="1000" spc="-100">
                <a:latin typeface="Cambria Math"/>
                <a:cs typeface="Cambria Math"/>
              </a:rPr>
              <a:t>1.732𝑠𝑠𝑠𝑠</a:t>
            </a:r>
            <a:r>
              <a:rPr dirty="0" baseline="2777" sz="1500" spc="-150">
                <a:latin typeface="Cambria Math"/>
                <a:cs typeface="Cambria Math"/>
              </a:rPr>
              <a:t>] </a:t>
            </a:r>
            <a:r>
              <a:rPr dirty="0" baseline="36111" sz="1500" spc="-7">
                <a:latin typeface="Cambria Math"/>
                <a:cs typeface="Cambria Math"/>
              </a:rPr>
              <a:t>=</a:t>
            </a:r>
            <a:r>
              <a:rPr dirty="0" baseline="36111" sz="1500" spc="-15">
                <a:latin typeface="Cambria Math"/>
                <a:cs typeface="Cambria Math"/>
              </a:rPr>
              <a:t> </a:t>
            </a:r>
            <a:r>
              <a:rPr dirty="0" baseline="36111" sz="1500" spc="-7">
                <a:latin typeface="Cambria Math"/>
                <a:cs typeface="Cambria Math"/>
              </a:rPr>
              <a:t>1.253</a:t>
            </a:r>
            <a:endParaRPr baseline="36111" sz="1500">
              <a:latin typeface="Cambria Math"/>
              <a:cs typeface="Cambria Math"/>
            </a:endParaRPr>
          </a:p>
          <a:p>
            <a:pPr algn="ctr" marL="766445">
              <a:lnSpc>
                <a:spcPct val="100000"/>
              </a:lnSpc>
              <a:spcBef>
                <a:spcPts val="565"/>
              </a:spcBef>
            </a:pPr>
            <a:r>
              <a:rPr dirty="0" sz="1000" spc="-245">
                <a:latin typeface="Cambria Math"/>
                <a:cs typeface="Cambria Math"/>
              </a:rPr>
              <a:t>𝐹𝐹𝑆𝑆</a:t>
            </a:r>
            <a:r>
              <a:rPr dirty="0" baseline="-15873" sz="1050" spc="-367">
                <a:latin typeface="Cambria Math"/>
                <a:cs typeface="Cambria Math"/>
              </a:rPr>
              <a:t>𝑐𝑐𝑔𝑔</a:t>
            </a:r>
            <a:r>
              <a:rPr dirty="0" baseline="-15873" sz="1050" spc="284">
                <a:latin typeface="Cambria Math"/>
                <a:cs typeface="Cambria Math"/>
              </a:rPr>
              <a:t> </a:t>
            </a:r>
            <a:r>
              <a:rPr dirty="0" sz="1000" spc="-5">
                <a:latin typeface="Cambria Math"/>
                <a:cs typeface="Cambria Math"/>
              </a:rPr>
              <a:t>&gt;  1.0</a:t>
            </a:r>
            <a:r>
              <a:rPr dirty="0" sz="1000" spc="-114">
                <a:latin typeface="Cambria Math"/>
                <a:cs typeface="Cambria Math"/>
              </a:rPr>
              <a:t> </a:t>
            </a:r>
            <a:r>
              <a:rPr dirty="0" sz="1000" b="1">
                <a:latin typeface="Times New Roman"/>
                <a:cs typeface="Times New Roman"/>
              </a:rPr>
              <a:t>OK</a:t>
            </a:r>
            <a:endParaRPr sz="1000">
              <a:latin typeface="Times New Roman"/>
              <a:cs typeface="Times New Roman"/>
            </a:endParaRPr>
          </a:p>
          <a:p>
            <a:pPr>
              <a:lnSpc>
                <a:spcPct val="100000"/>
              </a:lnSpc>
              <a:spcBef>
                <a:spcPts val="5"/>
              </a:spcBef>
            </a:pPr>
            <a:endParaRPr sz="1000">
              <a:latin typeface="Times New Roman"/>
              <a:cs typeface="Times New Roman"/>
            </a:endParaRPr>
          </a:p>
          <a:p>
            <a:pPr marL="25400">
              <a:lnSpc>
                <a:spcPct val="100000"/>
              </a:lnSpc>
              <a:spcBef>
                <a:spcPts val="5"/>
              </a:spcBef>
            </a:pPr>
            <a:r>
              <a:rPr dirty="0" sz="1100">
                <a:latin typeface="Arial"/>
                <a:cs typeface="Arial"/>
              </a:rPr>
              <a:t>4.5.2.7.4 Factor </a:t>
            </a:r>
            <a:r>
              <a:rPr dirty="0" sz="1100" spc="-5">
                <a:latin typeface="Arial"/>
                <a:cs typeface="Arial"/>
              </a:rPr>
              <a:t>of Safety against</a:t>
            </a:r>
            <a:r>
              <a:rPr dirty="0" sz="1100" spc="-180">
                <a:latin typeface="Arial"/>
                <a:cs typeface="Arial"/>
              </a:rPr>
              <a:t> </a:t>
            </a:r>
            <a:r>
              <a:rPr dirty="0" sz="1100" spc="-5">
                <a:latin typeface="Arial"/>
                <a:cs typeface="Arial"/>
              </a:rPr>
              <a:t>Failure</a:t>
            </a:r>
            <a:endParaRPr sz="1100">
              <a:latin typeface="Arial"/>
              <a:cs typeface="Arial"/>
            </a:endParaRPr>
          </a:p>
        </p:txBody>
      </p:sp>
      <p:sp>
        <p:nvSpPr>
          <p:cNvPr id="71" name="object 71"/>
          <p:cNvSpPr txBox="1"/>
          <p:nvPr/>
        </p:nvSpPr>
        <p:spPr>
          <a:xfrm>
            <a:off x="2582672" y="8532368"/>
            <a:ext cx="214629" cy="132080"/>
          </a:xfrm>
          <a:prstGeom prst="rect">
            <a:avLst/>
          </a:prstGeom>
        </p:spPr>
        <p:txBody>
          <a:bodyPr wrap="square" lIns="0" tIns="12065" rIns="0" bIns="0" rtlCol="0" vert="horz">
            <a:spAutoFit/>
          </a:bodyPr>
          <a:lstStyle/>
          <a:p>
            <a:pPr marL="12700">
              <a:lnSpc>
                <a:spcPct val="100000"/>
              </a:lnSpc>
              <a:spcBef>
                <a:spcPts val="95"/>
              </a:spcBef>
            </a:pPr>
            <a:r>
              <a:rPr dirty="0" sz="700" spc="-195">
                <a:latin typeface="Cambria Math"/>
                <a:cs typeface="Cambria Math"/>
              </a:rPr>
              <a:t>𝑐𝑐𝑠𝑠𝑥𝑥</a:t>
            </a:r>
            <a:endParaRPr sz="700">
              <a:latin typeface="Cambria Math"/>
              <a:cs typeface="Cambria Math"/>
            </a:endParaRPr>
          </a:p>
        </p:txBody>
      </p:sp>
      <p:sp>
        <p:nvSpPr>
          <p:cNvPr id="72" name="object 72"/>
          <p:cNvSpPr txBox="1"/>
          <p:nvPr/>
        </p:nvSpPr>
        <p:spPr>
          <a:xfrm>
            <a:off x="3811610" y="8553731"/>
            <a:ext cx="619125" cy="177800"/>
          </a:xfrm>
          <a:prstGeom prst="rect">
            <a:avLst/>
          </a:prstGeom>
        </p:spPr>
        <p:txBody>
          <a:bodyPr wrap="square" lIns="0" tIns="12065" rIns="0" bIns="0" rtlCol="0" vert="horz">
            <a:spAutoFit/>
          </a:bodyPr>
          <a:lstStyle/>
          <a:p>
            <a:pPr marL="38100">
              <a:lnSpc>
                <a:spcPct val="100000"/>
              </a:lnSpc>
              <a:spcBef>
                <a:spcPts val="95"/>
              </a:spcBef>
            </a:pPr>
            <a:r>
              <a:rPr dirty="0" sz="1000" spc="-170">
                <a:latin typeface="Cambria Math"/>
                <a:cs typeface="Cambria Math"/>
              </a:rPr>
              <a:t>2.5(𝐼𝐼𝑀𝑀)𝑧𝑧</a:t>
            </a:r>
            <a:r>
              <a:rPr dirty="0" baseline="-15873" sz="1050" spc="-254">
                <a:latin typeface="Cambria Math"/>
                <a:cs typeface="Cambria Math"/>
              </a:rPr>
              <a:t>𝑔𝑔</a:t>
            </a:r>
            <a:endParaRPr baseline="-15873" sz="1050">
              <a:latin typeface="Cambria Math"/>
              <a:cs typeface="Cambria Math"/>
            </a:endParaRPr>
          </a:p>
        </p:txBody>
      </p:sp>
      <p:sp>
        <p:nvSpPr>
          <p:cNvPr id="73" name="object 73"/>
          <p:cNvSpPr/>
          <p:nvPr/>
        </p:nvSpPr>
        <p:spPr>
          <a:xfrm>
            <a:off x="3578352" y="8571738"/>
            <a:ext cx="1092835" cy="0"/>
          </a:xfrm>
          <a:custGeom>
            <a:avLst/>
            <a:gdLst/>
            <a:ahLst/>
            <a:cxnLst/>
            <a:rect l="l" t="t" r="r" b="b"/>
            <a:pathLst>
              <a:path w="1092835" h="0">
                <a:moveTo>
                  <a:pt x="0" y="0"/>
                </a:moveTo>
                <a:lnTo>
                  <a:pt x="1092708" y="0"/>
                </a:lnTo>
              </a:path>
            </a:pathLst>
          </a:custGeom>
          <a:ln w="7619">
            <a:solidFill>
              <a:srgbClr val="000000"/>
            </a:solidFill>
          </a:ln>
        </p:spPr>
        <p:txBody>
          <a:bodyPr wrap="square" lIns="0" tIns="0" rIns="0" bIns="0" rtlCol="0"/>
          <a:lstStyle/>
          <a:p/>
        </p:txBody>
      </p:sp>
      <p:sp>
        <p:nvSpPr>
          <p:cNvPr id="74" name="object 74"/>
          <p:cNvSpPr/>
          <p:nvPr/>
        </p:nvSpPr>
        <p:spPr>
          <a:xfrm>
            <a:off x="3288791" y="8344661"/>
            <a:ext cx="1384300" cy="0"/>
          </a:xfrm>
          <a:custGeom>
            <a:avLst/>
            <a:gdLst/>
            <a:ahLst/>
            <a:cxnLst/>
            <a:rect l="l" t="t" r="r" b="b"/>
            <a:pathLst>
              <a:path w="1384300" h="0">
                <a:moveTo>
                  <a:pt x="0" y="0"/>
                </a:moveTo>
                <a:lnTo>
                  <a:pt x="1383791" y="0"/>
                </a:lnTo>
              </a:path>
            </a:pathLst>
          </a:custGeom>
          <a:ln w="7619">
            <a:solidFill>
              <a:srgbClr val="000000"/>
            </a:solidFill>
          </a:ln>
        </p:spPr>
        <p:txBody>
          <a:bodyPr wrap="square" lIns="0" tIns="0" rIns="0" bIns="0" rtlCol="0"/>
          <a:lstStyle/>
          <a:p/>
        </p:txBody>
      </p:sp>
      <p:sp>
        <p:nvSpPr>
          <p:cNvPr id="75" name="object 75"/>
          <p:cNvSpPr txBox="1"/>
          <p:nvPr/>
        </p:nvSpPr>
        <p:spPr>
          <a:xfrm>
            <a:off x="2493264" y="8370834"/>
            <a:ext cx="2780030" cy="274955"/>
          </a:xfrm>
          <a:prstGeom prst="rect">
            <a:avLst/>
          </a:prstGeom>
        </p:spPr>
        <p:txBody>
          <a:bodyPr wrap="square" lIns="0" tIns="12065" rIns="0" bIns="0" rtlCol="0" vert="horz">
            <a:spAutoFit/>
          </a:bodyPr>
          <a:lstStyle/>
          <a:p>
            <a:pPr marL="1084580">
              <a:lnSpc>
                <a:spcPts val="985"/>
              </a:lnSpc>
              <a:spcBef>
                <a:spcPts val="95"/>
              </a:spcBef>
            </a:pPr>
            <a:r>
              <a:rPr dirty="0" sz="1000" spc="-355">
                <a:latin typeface="Cambria Math"/>
                <a:cs typeface="Cambria Math"/>
              </a:rPr>
              <a:t>𝐴𝐴</a:t>
            </a:r>
            <a:r>
              <a:rPr dirty="0" baseline="-15873" sz="1050" spc="-532">
                <a:latin typeface="Cambria Math"/>
                <a:cs typeface="Cambria Math"/>
              </a:rPr>
              <a:t>𝑔𝑔</a:t>
            </a:r>
            <a:r>
              <a:rPr dirty="0" baseline="-15873" sz="1050" spc="202">
                <a:latin typeface="Cambria Math"/>
                <a:cs typeface="Cambria Math"/>
              </a:rPr>
              <a:t> </a:t>
            </a:r>
            <a:r>
              <a:rPr dirty="0" sz="1000" spc="-5">
                <a:latin typeface="Cambria Math"/>
                <a:cs typeface="Cambria Math"/>
              </a:rPr>
              <a:t>+ </a:t>
            </a:r>
            <a:r>
              <a:rPr dirty="0" sz="1000" spc="-229">
                <a:latin typeface="Cambria Math"/>
                <a:cs typeface="Cambria Math"/>
              </a:rPr>
              <a:t>�</a:t>
            </a:r>
            <a:r>
              <a:rPr dirty="0" baseline="2777" sz="1500" spc="-345">
                <a:latin typeface="Cambria Math"/>
                <a:cs typeface="Cambria Math"/>
              </a:rPr>
              <a:t>(</a:t>
            </a:r>
            <a:r>
              <a:rPr dirty="0" sz="1000" spc="-229">
                <a:latin typeface="Cambria Math"/>
                <a:cs typeface="Cambria Math"/>
              </a:rPr>
              <a:t>𝐼𝐼𝑀𝑀</a:t>
            </a:r>
            <a:r>
              <a:rPr dirty="0" baseline="2777" sz="1500" spc="-345">
                <a:latin typeface="Cambria Math"/>
                <a:cs typeface="Cambria Math"/>
              </a:rPr>
              <a:t>)</a:t>
            </a:r>
            <a:r>
              <a:rPr dirty="0" sz="1000" spc="-229">
                <a:latin typeface="Cambria Math"/>
                <a:cs typeface="Cambria Math"/>
              </a:rPr>
              <a:t>𝑧𝑧</a:t>
            </a:r>
            <a:r>
              <a:rPr dirty="0" baseline="-15873" sz="1050" spc="-345">
                <a:latin typeface="Cambria Math"/>
                <a:cs typeface="Cambria Math"/>
              </a:rPr>
              <a:t>𝑔𝑔</a:t>
            </a:r>
            <a:r>
              <a:rPr dirty="0" baseline="-15873" sz="1050" spc="187">
                <a:latin typeface="Cambria Math"/>
                <a:cs typeface="Cambria Math"/>
              </a:rPr>
              <a:t> </a:t>
            </a:r>
            <a:r>
              <a:rPr dirty="0" sz="1000" spc="-5">
                <a:latin typeface="Cambria Math"/>
                <a:cs typeface="Cambria Math"/>
              </a:rPr>
              <a:t>+</a:t>
            </a:r>
            <a:r>
              <a:rPr dirty="0" sz="1000">
                <a:latin typeface="Cambria Math"/>
                <a:cs typeface="Cambria Math"/>
              </a:rPr>
              <a:t> </a:t>
            </a:r>
            <a:r>
              <a:rPr dirty="0" sz="1000" spc="-295">
                <a:latin typeface="Cambria Math"/>
                <a:cs typeface="Cambria Math"/>
              </a:rPr>
              <a:t>𝑑𝑑</a:t>
            </a:r>
            <a:r>
              <a:rPr dirty="0" baseline="-15873" sz="1050" spc="-442">
                <a:latin typeface="Cambria Math"/>
                <a:cs typeface="Cambria Math"/>
              </a:rPr>
              <a:t>𝑔𝑔</a:t>
            </a:r>
            <a:r>
              <a:rPr dirty="0" baseline="-15873" sz="1050" spc="-120">
                <a:latin typeface="Cambria Math"/>
                <a:cs typeface="Cambria Math"/>
              </a:rPr>
              <a:t> </a:t>
            </a:r>
            <a:r>
              <a:rPr dirty="0" sz="1000" spc="-310">
                <a:latin typeface="Cambria Math"/>
                <a:cs typeface="Cambria Math"/>
              </a:rPr>
              <a:t>�𝛼𝛼</a:t>
            </a:r>
            <a:endParaRPr sz="1000">
              <a:latin typeface="Cambria Math"/>
              <a:cs typeface="Cambria Math"/>
            </a:endParaRPr>
          </a:p>
          <a:p>
            <a:pPr marL="38100">
              <a:lnSpc>
                <a:spcPts val="985"/>
              </a:lnSpc>
              <a:tabLst>
                <a:tab pos="336550" algn="l"/>
                <a:tab pos="2214245" algn="l"/>
              </a:tabLst>
            </a:pPr>
            <a:r>
              <a:rPr dirty="0" sz="1000" spc="-285">
                <a:latin typeface="Cambria Math"/>
                <a:cs typeface="Cambria Math"/>
              </a:rPr>
              <a:t>𝜃𝜃	</a:t>
            </a:r>
            <a:r>
              <a:rPr dirty="0" sz="1000" spc="-5">
                <a:latin typeface="Cambria Math"/>
                <a:cs typeface="Cambria Math"/>
              </a:rPr>
              <a:t>=  </a:t>
            </a:r>
            <a:r>
              <a:rPr dirty="0" sz="1000" spc="-305">
                <a:latin typeface="Cambria Math"/>
                <a:cs typeface="Cambria Math"/>
              </a:rPr>
              <a:t>𝛼𝛼</a:t>
            </a:r>
            <a:r>
              <a:rPr dirty="0" sz="1000" spc="30">
                <a:latin typeface="Cambria Math"/>
                <a:cs typeface="Cambria Math"/>
              </a:rPr>
              <a:t> </a:t>
            </a:r>
            <a:r>
              <a:rPr dirty="0" sz="1000" spc="-5">
                <a:latin typeface="Cambria Math"/>
                <a:cs typeface="Cambria Math"/>
              </a:rPr>
              <a:t>+</a:t>
            </a:r>
            <a:r>
              <a:rPr dirty="0" sz="1000" spc="-140">
                <a:latin typeface="Cambria Math"/>
                <a:cs typeface="Cambria Math"/>
              </a:rPr>
              <a:t> </a:t>
            </a:r>
            <a:r>
              <a:rPr dirty="0" baseline="5555" sz="1500" spc="-142">
                <a:latin typeface="Cambria Math"/>
                <a:cs typeface="Cambria Math"/>
              </a:rPr>
              <a:t>�</a:t>
            </a:r>
            <a:r>
              <a:rPr dirty="0" sz="1000" spc="-95">
                <a:latin typeface="Cambria Math"/>
                <a:cs typeface="Cambria Math"/>
              </a:rPr>
              <a:t>𝛼𝛼</a:t>
            </a:r>
            <a:r>
              <a:rPr dirty="0" baseline="23809" sz="1050" spc="-142">
                <a:latin typeface="Cambria Math"/>
                <a:cs typeface="Cambria Math"/>
              </a:rPr>
              <a:t>2   </a:t>
            </a:r>
            <a:r>
              <a:rPr dirty="0" baseline="23809" sz="1050" spc="-127">
                <a:latin typeface="Cambria Math"/>
                <a:cs typeface="Cambria Math"/>
              </a:rPr>
              <a:t> </a:t>
            </a:r>
            <a:r>
              <a:rPr dirty="0" sz="1000" spc="-5">
                <a:latin typeface="Cambria Math"/>
                <a:cs typeface="Cambria Math"/>
              </a:rPr>
              <a:t>+	≤ 0.4</a:t>
            </a:r>
            <a:r>
              <a:rPr dirty="0" sz="1000" spc="10">
                <a:latin typeface="Cambria Math"/>
                <a:cs typeface="Cambria Math"/>
              </a:rPr>
              <a:t> </a:t>
            </a:r>
            <a:r>
              <a:rPr dirty="0" sz="1000" spc="-355">
                <a:latin typeface="Cambria Math"/>
                <a:cs typeface="Cambria Math"/>
              </a:rPr>
              <a:t>𝐴𝐴𝐴𝐴𝑑𝑑</a:t>
            </a:r>
            <a:endParaRPr sz="1000">
              <a:latin typeface="Cambria Math"/>
              <a:cs typeface="Cambria Math"/>
            </a:endParaRPr>
          </a:p>
        </p:txBody>
      </p:sp>
      <p:sp>
        <p:nvSpPr>
          <p:cNvPr id="76" name="object 76"/>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53</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p:nvPr/>
        </p:nvSpPr>
        <p:spPr>
          <a:xfrm>
            <a:off x="1647444" y="1297686"/>
            <a:ext cx="123825" cy="0"/>
          </a:xfrm>
          <a:custGeom>
            <a:avLst/>
            <a:gdLst/>
            <a:ahLst/>
            <a:cxnLst/>
            <a:rect l="l" t="t" r="r" b="b"/>
            <a:pathLst>
              <a:path w="123825" h="0">
                <a:moveTo>
                  <a:pt x="0" y="0"/>
                </a:moveTo>
                <a:lnTo>
                  <a:pt x="123443" y="0"/>
                </a:lnTo>
              </a:path>
            </a:pathLst>
          </a:custGeom>
          <a:ln w="7620">
            <a:solidFill>
              <a:srgbClr val="000000"/>
            </a:solidFill>
          </a:ln>
        </p:spPr>
        <p:txBody>
          <a:bodyPr wrap="square" lIns="0" tIns="0" rIns="0" bIns="0" rtlCol="0"/>
          <a:lstStyle/>
          <a:p/>
        </p:txBody>
      </p:sp>
      <p:sp>
        <p:nvSpPr>
          <p:cNvPr id="4" name="object 4"/>
          <p:cNvSpPr txBox="1"/>
          <p:nvPr/>
        </p:nvSpPr>
        <p:spPr>
          <a:xfrm>
            <a:off x="1909076" y="1127267"/>
            <a:ext cx="122555" cy="177800"/>
          </a:xfrm>
          <a:prstGeom prst="rect">
            <a:avLst/>
          </a:prstGeom>
        </p:spPr>
        <p:txBody>
          <a:bodyPr wrap="square" lIns="0" tIns="12065" rIns="0" bIns="0" rtlCol="0" vert="horz">
            <a:spAutoFit/>
          </a:bodyPr>
          <a:lstStyle/>
          <a:p>
            <a:pPr marL="12700">
              <a:lnSpc>
                <a:spcPct val="100000"/>
              </a:lnSpc>
              <a:spcBef>
                <a:spcPts val="95"/>
              </a:spcBef>
            </a:pPr>
            <a:r>
              <a:rPr dirty="0" sz="1000" spc="160">
                <a:latin typeface="Cambria Math"/>
                <a:cs typeface="Cambria Math"/>
              </a:rPr>
              <a:t>�</a:t>
            </a:r>
            <a:endParaRPr sz="1000">
              <a:latin typeface="Cambria Math"/>
              <a:cs typeface="Cambria Math"/>
            </a:endParaRPr>
          </a:p>
        </p:txBody>
      </p:sp>
      <p:sp>
        <p:nvSpPr>
          <p:cNvPr id="5" name="object 5"/>
          <p:cNvSpPr/>
          <p:nvPr/>
        </p:nvSpPr>
        <p:spPr>
          <a:xfrm>
            <a:off x="2368295" y="1297686"/>
            <a:ext cx="123825" cy="0"/>
          </a:xfrm>
          <a:custGeom>
            <a:avLst/>
            <a:gdLst/>
            <a:ahLst/>
            <a:cxnLst/>
            <a:rect l="l" t="t" r="r" b="b"/>
            <a:pathLst>
              <a:path w="123825" h="0">
                <a:moveTo>
                  <a:pt x="0" y="0"/>
                </a:moveTo>
                <a:lnTo>
                  <a:pt x="123443" y="0"/>
                </a:lnTo>
              </a:path>
            </a:pathLst>
          </a:custGeom>
          <a:ln w="7620">
            <a:solidFill>
              <a:srgbClr val="000000"/>
            </a:solidFill>
          </a:ln>
        </p:spPr>
        <p:txBody>
          <a:bodyPr wrap="square" lIns="0" tIns="0" rIns="0" bIns="0" rtlCol="0"/>
          <a:lstStyle/>
          <a:p/>
        </p:txBody>
      </p:sp>
      <p:sp>
        <p:nvSpPr>
          <p:cNvPr id="6" name="object 6"/>
          <p:cNvSpPr txBox="1"/>
          <p:nvPr/>
        </p:nvSpPr>
        <p:spPr>
          <a:xfrm>
            <a:off x="1609307" y="1096782"/>
            <a:ext cx="1047115" cy="177800"/>
          </a:xfrm>
          <a:prstGeom prst="rect">
            <a:avLst/>
          </a:prstGeom>
        </p:spPr>
        <p:txBody>
          <a:bodyPr wrap="square" lIns="0" tIns="12065" rIns="0" bIns="0" rtlCol="0" vert="horz">
            <a:spAutoFit/>
          </a:bodyPr>
          <a:lstStyle/>
          <a:p>
            <a:pPr marL="38100">
              <a:lnSpc>
                <a:spcPct val="100000"/>
              </a:lnSpc>
              <a:spcBef>
                <a:spcPts val="95"/>
              </a:spcBef>
              <a:tabLst>
                <a:tab pos="758825" algn="l"/>
              </a:tabLst>
            </a:pPr>
            <a:r>
              <a:rPr dirty="0" sz="1000" spc="-315">
                <a:latin typeface="Cambria Math"/>
                <a:cs typeface="Cambria Math"/>
              </a:rPr>
              <a:t>𝑓𝑓𝑓𝑓	𝑓𝑓𝑓𝑓</a:t>
            </a:r>
            <a:r>
              <a:rPr dirty="0" sz="1000" spc="240">
                <a:latin typeface="Cambria Math"/>
                <a:cs typeface="Cambria Math"/>
              </a:rPr>
              <a:t> </a:t>
            </a:r>
            <a:r>
              <a:rPr dirty="0" baseline="35714" sz="1050" spc="22">
                <a:latin typeface="Cambria Math"/>
                <a:cs typeface="Cambria Math"/>
              </a:rPr>
              <a:t>2</a:t>
            </a:r>
            <a:endParaRPr baseline="35714" sz="1050">
              <a:latin typeface="Cambria Math"/>
              <a:cs typeface="Cambria Math"/>
            </a:endParaRPr>
          </a:p>
        </p:txBody>
      </p:sp>
      <p:sp>
        <p:nvSpPr>
          <p:cNvPr id="7" name="object 7"/>
          <p:cNvSpPr txBox="1"/>
          <p:nvPr/>
        </p:nvSpPr>
        <p:spPr>
          <a:xfrm>
            <a:off x="922019" y="1194308"/>
            <a:ext cx="1849120" cy="177800"/>
          </a:xfrm>
          <a:prstGeom prst="rect">
            <a:avLst/>
          </a:prstGeom>
        </p:spPr>
        <p:txBody>
          <a:bodyPr wrap="square" lIns="0" tIns="12065" rIns="0" bIns="0" rtlCol="0" vert="horz">
            <a:spAutoFit/>
          </a:bodyPr>
          <a:lstStyle/>
          <a:p>
            <a:pPr marL="38100">
              <a:lnSpc>
                <a:spcPct val="100000"/>
              </a:lnSpc>
              <a:spcBef>
                <a:spcPts val="95"/>
              </a:spcBef>
            </a:pPr>
            <a:r>
              <a:rPr dirty="0" sz="1000" spc="-150">
                <a:latin typeface="Cambria Math"/>
                <a:cs typeface="Cambria Math"/>
              </a:rPr>
              <a:t>𝜃𝜃</a:t>
            </a:r>
            <a:r>
              <a:rPr dirty="0" baseline="-15873" sz="1050" spc="-225">
                <a:latin typeface="Cambria Math"/>
                <a:cs typeface="Cambria Math"/>
              </a:rPr>
              <a:t>𝑐𝑐𝑠𝑠𝑥𝑥 </a:t>
            </a:r>
            <a:r>
              <a:rPr dirty="0" sz="1000" spc="-5">
                <a:latin typeface="Cambria Math"/>
                <a:cs typeface="Cambria Math"/>
              </a:rPr>
              <a:t>= 0.06 </a:t>
            </a:r>
            <a:r>
              <a:rPr dirty="0" baseline="-36111" sz="1500" spc="-472">
                <a:latin typeface="Cambria Math"/>
                <a:cs typeface="Cambria Math"/>
              </a:rPr>
              <a:t>𝑓𝑓𝑓𝑓</a:t>
            </a:r>
            <a:r>
              <a:rPr dirty="0" baseline="-36111" sz="1500" spc="22">
                <a:latin typeface="Cambria Math"/>
                <a:cs typeface="Cambria Math"/>
              </a:rPr>
              <a:t> </a:t>
            </a:r>
            <a:r>
              <a:rPr dirty="0" sz="1000" spc="-5">
                <a:latin typeface="Cambria Math"/>
                <a:cs typeface="Cambria Math"/>
              </a:rPr>
              <a:t>+ </a:t>
            </a:r>
            <a:r>
              <a:rPr dirty="0" sz="1000" spc="-55">
                <a:latin typeface="Cambria Math"/>
                <a:cs typeface="Cambria Math"/>
              </a:rPr>
              <a:t>�0.06</a:t>
            </a:r>
            <a:r>
              <a:rPr dirty="0" sz="1000" spc="80">
                <a:latin typeface="Cambria Math"/>
                <a:cs typeface="Cambria Math"/>
              </a:rPr>
              <a:t> </a:t>
            </a:r>
            <a:r>
              <a:rPr dirty="0" baseline="-36111" sz="1500" spc="-450">
                <a:latin typeface="Cambria Math"/>
                <a:cs typeface="Cambria Math"/>
              </a:rPr>
              <a:t>𝑓𝑓𝑓𝑓</a:t>
            </a:r>
            <a:r>
              <a:rPr dirty="0" sz="1000" spc="-300">
                <a:latin typeface="Cambria Math"/>
                <a:cs typeface="Cambria Math"/>
              </a:rPr>
              <a:t>�</a:t>
            </a:r>
            <a:r>
              <a:rPr dirty="0" sz="1000" spc="430">
                <a:latin typeface="Cambria Math"/>
                <a:cs typeface="Cambria Math"/>
              </a:rPr>
              <a:t> </a:t>
            </a:r>
            <a:r>
              <a:rPr dirty="0" sz="1000" spc="-204">
                <a:latin typeface="Cambria Math"/>
                <a:cs typeface="Cambria Math"/>
              </a:rPr>
              <a:t>+</a:t>
            </a:r>
            <a:endParaRPr sz="1000">
              <a:latin typeface="Cambria Math"/>
              <a:cs typeface="Cambria Math"/>
            </a:endParaRPr>
          </a:p>
        </p:txBody>
      </p:sp>
      <p:sp>
        <p:nvSpPr>
          <p:cNvPr id="8" name="object 8"/>
          <p:cNvSpPr txBox="1"/>
          <p:nvPr/>
        </p:nvSpPr>
        <p:spPr>
          <a:xfrm>
            <a:off x="5329237" y="970290"/>
            <a:ext cx="146050" cy="177800"/>
          </a:xfrm>
          <a:prstGeom prst="rect">
            <a:avLst/>
          </a:prstGeom>
        </p:spPr>
        <p:txBody>
          <a:bodyPr wrap="square" lIns="0" tIns="12065" rIns="0" bIns="0" rtlCol="0" vert="horz">
            <a:spAutoFit/>
          </a:bodyPr>
          <a:lstStyle/>
          <a:p>
            <a:pPr marL="12700">
              <a:lnSpc>
                <a:spcPct val="100000"/>
              </a:lnSpc>
              <a:spcBef>
                <a:spcPts val="95"/>
              </a:spcBef>
            </a:pPr>
            <a:r>
              <a:rPr dirty="0" sz="1000" spc="-575">
                <a:latin typeface="Cambria Math"/>
                <a:cs typeface="Cambria Math"/>
              </a:rPr>
              <a:t>𝑓𝑓𝑓𝑓</a:t>
            </a:r>
            <a:endParaRPr sz="1000">
              <a:latin typeface="Cambria Math"/>
              <a:cs typeface="Cambria Math"/>
            </a:endParaRPr>
          </a:p>
        </p:txBody>
      </p:sp>
      <p:sp>
        <p:nvSpPr>
          <p:cNvPr id="9" name="object 9"/>
          <p:cNvSpPr/>
          <p:nvPr/>
        </p:nvSpPr>
        <p:spPr>
          <a:xfrm>
            <a:off x="5341620" y="1148333"/>
            <a:ext cx="123825" cy="0"/>
          </a:xfrm>
          <a:custGeom>
            <a:avLst/>
            <a:gdLst/>
            <a:ahLst/>
            <a:cxnLst/>
            <a:rect l="l" t="t" r="r" b="b"/>
            <a:pathLst>
              <a:path w="123825" h="0">
                <a:moveTo>
                  <a:pt x="0" y="0"/>
                </a:moveTo>
                <a:lnTo>
                  <a:pt x="123444" y="0"/>
                </a:lnTo>
              </a:path>
            </a:pathLst>
          </a:custGeom>
          <a:ln w="7620">
            <a:solidFill>
              <a:srgbClr val="000000"/>
            </a:solidFill>
          </a:ln>
        </p:spPr>
        <p:txBody>
          <a:bodyPr wrap="square" lIns="0" tIns="0" rIns="0" bIns="0" rtlCol="0"/>
          <a:lstStyle/>
          <a:p/>
        </p:txBody>
      </p:sp>
      <p:sp>
        <p:nvSpPr>
          <p:cNvPr id="10" name="object 10"/>
          <p:cNvSpPr txBox="1"/>
          <p:nvPr/>
        </p:nvSpPr>
        <p:spPr>
          <a:xfrm>
            <a:off x="2723400" y="1044921"/>
            <a:ext cx="2842895" cy="177800"/>
          </a:xfrm>
          <a:prstGeom prst="rect">
            <a:avLst/>
          </a:prstGeom>
        </p:spPr>
        <p:txBody>
          <a:bodyPr wrap="square" lIns="0" tIns="12065" rIns="0" bIns="0" rtlCol="0" vert="horz">
            <a:spAutoFit/>
          </a:bodyPr>
          <a:lstStyle/>
          <a:p>
            <a:pPr marL="38100">
              <a:lnSpc>
                <a:spcPct val="100000"/>
              </a:lnSpc>
              <a:spcBef>
                <a:spcPts val="95"/>
              </a:spcBef>
            </a:pPr>
            <a:r>
              <a:rPr dirty="0" sz="1000" spc="-110">
                <a:latin typeface="Cambria Math"/>
                <a:cs typeface="Cambria Math"/>
              </a:rPr>
              <a:t>1.732𝑠𝑠𝑠𝑠 </a:t>
            </a:r>
            <a:r>
              <a:rPr dirty="0" sz="1000" spc="-5">
                <a:latin typeface="Cambria Math"/>
                <a:cs typeface="Cambria Math"/>
              </a:rPr>
              <a:t>+ </a:t>
            </a:r>
            <a:r>
              <a:rPr dirty="0" sz="1000" spc="-80">
                <a:latin typeface="Cambria Math"/>
                <a:cs typeface="Cambria Math"/>
              </a:rPr>
              <a:t>�(1.0)(9.137𝑠𝑠𝑠𝑠) </a:t>
            </a:r>
            <a:r>
              <a:rPr dirty="0" sz="1000" spc="-5">
                <a:latin typeface="Cambria Math"/>
                <a:cs typeface="Cambria Math"/>
              </a:rPr>
              <a:t>+ </a:t>
            </a:r>
            <a:r>
              <a:rPr dirty="0" baseline="2777" sz="1500" spc="-150">
                <a:latin typeface="Cambria Math"/>
                <a:cs typeface="Cambria Math"/>
              </a:rPr>
              <a:t>(</a:t>
            </a:r>
            <a:r>
              <a:rPr dirty="0" sz="1000" spc="-100">
                <a:latin typeface="Cambria Math"/>
                <a:cs typeface="Cambria Math"/>
              </a:rPr>
              <a:t>86.295𝑠𝑠𝑠𝑠</a:t>
            </a:r>
            <a:r>
              <a:rPr dirty="0" baseline="2777" sz="1500" spc="-150">
                <a:latin typeface="Cambria Math"/>
                <a:cs typeface="Cambria Math"/>
              </a:rPr>
              <a:t>)</a:t>
            </a:r>
            <a:r>
              <a:rPr dirty="0" sz="1000" spc="-100">
                <a:latin typeface="Cambria Math"/>
                <a:cs typeface="Cambria Math"/>
              </a:rPr>
              <a:t>� </a:t>
            </a:r>
            <a:r>
              <a:rPr dirty="0" sz="1000" spc="-55">
                <a:latin typeface="Cambria Math"/>
                <a:cs typeface="Cambria Math"/>
              </a:rPr>
              <a:t>�0.06  </a:t>
            </a:r>
            <a:r>
              <a:rPr dirty="0" baseline="-27777" sz="1500" spc="-555">
                <a:latin typeface="Cambria Math"/>
                <a:cs typeface="Cambria Math"/>
              </a:rPr>
              <a:t>𝑓𝑓𝑓𝑓</a:t>
            </a:r>
            <a:r>
              <a:rPr dirty="0" sz="1000" spc="-370">
                <a:latin typeface="Cambria Math"/>
                <a:cs typeface="Cambria Math"/>
              </a:rPr>
              <a:t>�</a:t>
            </a:r>
            <a:endParaRPr sz="1000">
              <a:latin typeface="Cambria Math"/>
              <a:cs typeface="Cambria Math"/>
            </a:endParaRPr>
          </a:p>
        </p:txBody>
      </p:sp>
      <p:sp>
        <p:nvSpPr>
          <p:cNvPr id="11" name="object 11"/>
          <p:cNvSpPr txBox="1"/>
          <p:nvPr/>
        </p:nvSpPr>
        <p:spPr>
          <a:xfrm>
            <a:off x="3661616" y="1279598"/>
            <a:ext cx="991235" cy="177800"/>
          </a:xfrm>
          <a:prstGeom prst="rect">
            <a:avLst/>
          </a:prstGeom>
        </p:spPr>
        <p:txBody>
          <a:bodyPr wrap="square" lIns="0" tIns="12065" rIns="0" bIns="0" rtlCol="0" vert="horz">
            <a:spAutoFit/>
          </a:bodyPr>
          <a:lstStyle/>
          <a:p>
            <a:pPr marL="12700">
              <a:lnSpc>
                <a:spcPct val="100000"/>
              </a:lnSpc>
              <a:spcBef>
                <a:spcPts val="95"/>
              </a:spcBef>
            </a:pPr>
            <a:r>
              <a:rPr dirty="0" sz="1000" spc="-55">
                <a:latin typeface="Cambria Math"/>
                <a:cs typeface="Cambria Math"/>
              </a:rPr>
              <a:t>2.5(1.0)</a:t>
            </a:r>
            <a:r>
              <a:rPr dirty="0" baseline="2777" sz="1500" spc="-82">
                <a:latin typeface="Cambria Math"/>
                <a:cs typeface="Cambria Math"/>
              </a:rPr>
              <a:t>(</a:t>
            </a:r>
            <a:r>
              <a:rPr dirty="0" sz="1000" spc="-55">
                <a:latin typeface="Cambria Math"/>
                <a:cs typeface="Cambria Math"/>
              </a:rPr>
              <a:t>9.137𝑠𝑠𝑠𝑠</a:t>
            </a:r>
            <a:r>
              <a:rPr dirty="0" baseline="2777" sz="1500" spc="-82">
                <a:latin typeface="Cambria Math"/>
                <a:cs typeface="Cambria Math"/>
              </a:rPr>
              <a:t>)</a:t>
            </a:r>
            <a:endParaRPr baseline="2777" sz="1500">
              <a:latin typeface="Cambria Math"/>
              <a:cs typeface="Cambria Math"/>
            </a:endParaRPr>
          </a:p>
        </p:txBody>
      </p:sp>
      <p:sp>
        <p:nvSpPr>
          <p:cNvPr id="12" name="object 12"/>
          <p:cNvSpPr/>
          <p:nvPr/>
        </p:nvSpPr>
        <p:spPr>
          <a:xfrm>
            <a:off x="2761488" y="1297686"/>
            <a:ext cx="2794000" cy="0"/>
          </a:xfrm>
          <a:custGeom>
            <a:avLst/>
            <a:gdLst/>
            <a:ahLst/>
            <a:cxnLst/>
            <a:rect l="l" t="t" r="r" b="b"/>
            <a:pathLst>
              <a:path w="2794000" h="0">
                <a:moveTo>
                  <a:pt x="0" y="0"/>
                </a:moveTo>
                <a:lnTo>
                  <a:pt x="2793491" y="0"/>
                </a:lnTo>
              </a:path>
            </a:pathLst>
          </a:custGeom>
          <a:ln w="7620">
            <a:solidFill>
              <a:srgbClr val="000000"/>
            </a:solidFill>
          </a:ln>
        </p:spPr>
        <p:txBody>
          <a:bodyPr wrap="square" lIns="0" tIns="0" rIns="0" bIns="0" rtlCol="0"/>
          <a:lstStyle/>
          <a:p/>
        </p:txBody>
      </p:sp>
      <p:sp>
        <p:nvSpPr>
          <p:cNvPr id="13" name="object 13"/>
          <p:cNvSpPr/>
          <p:nvPr/>
        </p:nvSpPr>
        <p:spPr>
          <a:xfrm>
            <a:off x="2019300" y="947166"/>
            <a:ext cx="3535679" cy="0"/>
          </a:xfrm>
          <a:custGeom>
            <a:avLst/>
            <a:gdLst/>
            <a:ahLst/>
            <a:cxnLst/>
            <a:rect l="l" t="t" r="r" b="b"/>
            <a:pathLst>
              <a:path w="3535679" h="0">
                <a:moveTo>
                  <a:pt x="0" y="0"/>
                </a:moveTo>
                <a:lnTo>
                  <a:pt x="3535679" y="0"/>
                </a:lnTo>
              </a:path>
            </a:pathLst>
          </a:custGeom>
          <a:ln w="7620">
            <a:solidFill>
              <a:srgbClr val="000000"/>
            </a:solidFill>
          </a:ln>
        </p:spPr>
        <p:txBody>
          <a:bodyPr wrap="square" lIns="0" tIns="0" rIns="0" bIns="0" rtlCol="0"/>
          <a:lstStyle/>
          <a:p/>
        </p:txBody>
      </p:sp>
      <p:sp>
        <p:nvSpPr>
          <p:cNvPr id="14" name="object 14"/>
          <p:cNvSpPr txBox="1"/>
          <p:nvPr/>
        </p:nvSpPr>
        <p:spPr>
          <a:xfrm>
            <a:off x="5577332" y="1194308"/>
            <a:ext cx="124206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0.634 </a:t>
            </a:r>
            <a:r>
              <a:rPr dirty="0" sz="1000" spc="-355">
                <a:latin typeface="Cambria Math"/>
                <a:cs typeface="Cambria Math"/>
              </a:rPr>
              <a:t>𝐴𝐴𝐴𝐴𝑑𝑑</a:t>
            </a:r>
            <a:r>
              <a:rPr dirty="0" sz="1000" spc="85">
                <a:latin typeface="Cambria Math"/>
                <a:cs typeface="Cambria Math"/>
              </a:rPr>
              <a:t> </a:t>
            </a:r>
            <a:r>
              <a:rPr dirty="0" sz="1000" spc="-5">
                <a:latin typeface="Cambria Math"/>
                <a:cs typeface="Cambria Math"/>
              </a:rPr>
              <a:t>∴ 0.4</a:t>
            </a:r>
            <a:r>
              <a:rPr dirty="0" sz="1000" spc="110">
                <a:latin typeface="Cambria Math"/>
                <a:cs typeface="Cambria Math"/>
              </a:rPr>
              <a:t> </a:t>
            </a:r>
            <a:r>
              <a:rPr dirty="0" sz="1000" spc="-355">
                <a:latin typeface="Cambria Math"/>
                <a:cs typeface="Cambria Math"/>
              </a:rPr>
              <a:t>𝐴𝐴𝐴𝐴𝑑𝑑</a:t>
            </a:r>
            <a:endParaRPr sz="1000">
              <a:latin typeface="Cambria Math"/>
              <a:cs typeface="Cambria Math"/>
            </a:endParaRPr>
          </a:p>
        </p:txBody>
      </p:sp>
      <p:sp>
        <p:nvSpPr>
          <p:cNvPr id="15" name="object 15"/>
          <p:cNvSpPr txBox="1"/>
          <p:nvPr/>
        </p:nvSpPr>
        <p:spPr>
          <a:xfrm>
            <a:off x="2483611" y="1712467"/>
            <a:ext cx="78740" cy="132080"/>
          </a:xfrm>
          <a:prstGeom prst="rect">
            <a:avLst/>
          </a:prstGeom>
        </p:spPr>
        <p:txBody>
          <a:bodyPr wrap="square" lIns="0" tIns="12065" rIns="0" bIns="0" rtlCol="0" vert="horz">
            <a:spAutoFit/>
          </a:bodyPr>
          <a:lstStyle/>
          <a:p>
            <a:pPr marL="12700">
              <a:lnSpc>
                <a:spcPct val="100000"/>
              </a:lnSpc>
              <a:spcBef>
                <a:spcPts val="95"/>
              </a:spcBef>
            </a:pPr>
            <a:r>
              <a:rPr dirty="0" sz="700" spc="-280">
                <a:latin typeface="Cambria Math"/>
                <a:cs typeface="Cambria Math"/>
              </a:rPr>
              <a:t>𝑒𝑒</a:t>
            </a:r>
            <a:endParaRPr sz="700">
              <a:latin typeface="Cambria Math"/>
              <a:cs typeface="Cambria Math"/>
            </a:endParaRPr>
          </a:p>
        </p:txBody>
      </p:sp>
      <p:sp>
        <p:nvSpPr>
          <p:cNvPr id="16" name="object 16"/>
          <p:cNvSpPr txBox="1"/>
          <p:nvPr/>
        </p:nvSpPr>
        <p:spPr>
          <a:xfrm>
            <a:off x="2347991" y="1648414"/>
            <a:ext cx="353060" cy="177800"/>
          </a:xfrm>
          <a:prstGeom prst="rect">
            <a:avLst/>
          </a:prstGeom>
        </p:spPr>
        <p:txBody>
          <a:bodyPr wrap="square" lIns="0" tIns="12065" rIns="0" bIns="0" rtlCol="0" vert="horz">
            <a:spAutoFit/>
          </a:bodyPr>
          <a:lstStyle/>
          <a:p>
            <a:pPr marL="12700">
              <a:lnSpc>
                <a:spcPct val="100000"/>
              </a:lnSpc>
              <a:spcBef>
                <a:spcPts val="95"/>
              </a:spcBef>
            </a:pPr>
            <a:r>
              <a:rPr dirty="0" sz="1000" spc="-305">
                <a:latin typeface="Cambria Math"/>
                <a:cs typeface="Cambria Math"/>
              </a:rPr>
              <a:t>𝐹𝐹𝑆𝑆</a:t>
            </a:r>
            <a:r>
              <a:rPr dirty="0" sz="1000" spc="36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17" name="object 17"/>
          <p:cNvSpPr txBox="1"/>
          <p:nvPr/>
        </p:nvSpPr>
        <p:spPr>
          <a:xfrm>
            <a:off x="3659137" y="1550934"/>
            <a:ext cx="817880" cy="177800"/>
          </a:xfrm>
          <a:prstGeom prst="rect">
            <a:avLst/>
          </a:prstGeom>
        </p:spPr>
        <p:txBody>
          <a:bodyPr wrap="square" lIns="0" tIns="12065" rIns="0" bIns="0" rtlCol="0" vert="horz">
            <a:spAutoFit/>
          </a:bodyPr>
          <a:lstStyle/>
          <a:p>
            <a:pPr marL="38100">
              <a:lnSpc>
                <a:spcPct val="100000"/>
              </a:lnSpc>
              <a:spcBef>
                <a:spcPts val="95"/>
              </a:spcBef>
            </a:pPr>
            <a:r>
              <a:rPr dirty="0" sz="1000" spc="-285">
                <a:latin typeface="Cambria Math"/>
                <a:cs typeface="Cambria Math"/>
              </a:rPr>
              <a:t>𝐾𝐾</a:t>
            </a:r>
            <a:r>
              <a:rPr dirty="0" baseline="-15873" sz="1050" spc="-427">
                <a:latin typeface="Cambria Math"/>
                <a:cs typeface="Cambria Math"/>
              </a:rPr>
              <a:t>𝜃𝜃</a:t>
            </a:r>
            <a:r>
              <a:rPr dirty="0" baseline="-15873" sz="1050" spc="-150">
                <a:latin typeface="Cambria Math"/>
                <a:cs typeface="Cambria Math"/>
              </a:rPr>
              <a:t> </a:t>
            </a:r>
            <a:r>
              <a:rPr dirty="0" sz="1000" spc="-135">
                <a:latin typeface="Cambria Math"/>
                <a:cs typeface="Cambria Math"/>
              </a:rPr>
              <a:t>(𝜃𝜃</a:t>
            </a:r>
            <a:r>
              <a:rPr dirty="0" baseline="-15873" sz="1050" spc="-202">
                <a:latin typeface="Cambria Math"/>
                <a:cs typeface="Cambria Math"/>
              </a:rPr>
              <a:t>𝑐𝑐𝑠𝑠𝑥𝑥 </a:t>
            </a:r>
            <a:r>
              <a:rPr dirty="0" sz="1000" spc="-5">
                <a:latin typeface="Cambria Math"/>
                <a:cs typeface="Cambria Math"/>
              </a:rPr>
              <a:t>−</a:t>
            </a:r>
            <a:r>
              <a:rPr dirty="0" sz="1000" spc="-20">
                <a:latin typeface="Cambria Math"/>
                <a:cs typeface="Cambria Math"/>
              </a:rPr>
              <a:t> </a:t>
            </a:r>
            <a:r>
              <a:rPr dirty="0" sz="1000" spc="-195">
                <a:latin typeface="Cambria Math"/>
                <a:cs typeface="Cambria Math"/>
              </a:rPr>
              <a:t>𝛼𝛼)</a:t>
            </a:r>
            <a:endParaRPr sz="1000">
              <a:latin typeface="Cambria Math"/>
              <a:cs typeface="Cambria Math"/>
            </a:endParaRPr>
          </a:p>
        </p:txBody>
      </p:sp>
      <p:sp>
        <p:nvSpPr>
          <p:cNvPr id="18" name="object 18"/>
          <p:cNvSpPr txBox="1"/>
          <p:nvPr/>
        </p:nvSpPr>
        <p:spPr>
          <a:xfrm>
            <a:off x="2672609" y="1733831"/>
            <a:ext cx="1710055" cy="177800"/>
          </a:xfrm>
          <a:prstGeom prst="rect">
            <a:avLst/>
          </a:prstGeom>
        </p:spPr>
        <p:txBody>
          <a:bodyPr wrap="square" lIns="0" tIns="12065" rIns="0" bIns="0" rtlCol="0" vert="horz">
            <a:spAutoFit/>
          </a:bodyPr>
          <a:lstStyle/>
          <a:p>
            <a:pPr marL="50800">
              <a:lnSpc>
                <a:spcPct val="100000"/>
              </a:lnSpc>
              <a:spcBef>
                <a:spcPts val="95"/>
              </a:spcBef>
            </a:pPr>
            <a:r>
              <a:rPr dirty="0" baseline="2777" sz="1500" spc="-322">
                <a:latin typeface="Cambria Math"/>
                <a:cs typeface="Cambria Math"/>
              </a:rPr>
              <a:t>(</a:t>
            </a:r>
            <a:r>
              <a:rPr dirty="0" sz="1000" spc="-215">
                <a:latin typeface="Cambria Math"/>
                <a:cs typeface="Cambria Math"/>
              </a:rPr>
              <a:t>𝐼𝐼𝑀𝑀</a:t>
            </a:r>
            <a:r>
              <a:rPr dirty="0" baseline="2777" sz="1500" spc="-322">
                <a:latin typeface="Cambria Math"/>
                <a:cs typeface="Cambria Math"/>
              </a:rPr>
              <a:t>)</a:t>
            </a:r>
            <a:r>
              <a:rPr dirty="0" sz="1000" spc="-215">
                <a:latin typeface="Cambria Math"/>
                <a:cs typeface="Cambria Math"/>
              </a:rPr>
              <a:t>𝐻𝐻</a:t>
            </a:r>
            <a:r>
              <a:rPr dirty="0" baseline="-15873" sz="1050" spc="-322">
                <a:latin typeface="Cambria Math"/>
                <a:cs typeface="Cambria Math"/>
              </a:rPr>
              <a:t>𝑔𝑔</a:t>
            </a:r>
            <a:r>
              <a:rPr dirty="0" baseline="2777" sz="1500" spc="-322">
                <a:latin typeface="Cambria Math"/>
                <a:cs typeface="Cambria Math"/>
              </a:rPr>
              <a:t>[</a:t>
            </a:r>
            <a:r>
              <a:rPr dirty="0" sz="1000" spc="-215">
                <a:latin typeface="Cambria Math"/>
                <a:cs typeface="Cambria Math"/>
              </a:rPr>
              <a:t>(𝐼𝐼𝑀𝑀)𝑧𝑧</a:t>
            </a:r>
            <a:r>
              <a:rPr dirty="0" baseline="-15873" sz="1050" spc="-322">
                <a:latin typeface="Cambria Math"/>
                <a:cs typeface="Cambria Math"/>
              </a:rPr>
              <a:t>𝑔𝑔</a:t>
            </a:r>
            <a:r>
              <a:rPr dirty="0" baseline="-15873" sz="1050" spc="-135">
                <a:latin typeface="Cambria Math"/>
                <a:cs typeface="Cambria Math"/>
              </a:rPr>
              <a:t> </a:t>
            </a:r>
            <a:r>
              <a:rPr dirty="0" sz="1000" spc="-150">
                <a:latin typeface="Cambria Math"/>
                <a:cs typeface="Cambria Math"/>
              </a:rPr>
              <a:t>𝜃𝜃</a:t>
            </a:r>
            <a:r>
              <a:rPr dirty="0" baseline="-15873" sz="1050" spc="-225">
                <a:latin typeface="Cambria Math"/>
                <a:cs typeface="Cambria Math"/>
              </a:rPr>
              <a:t>𝑐𝑐𝑠𝑠𝑥𝑥 </a:t>
            </a:r>
            <a:r>
              <a:rPr dirty="0" baseline="2777" sz="1500" spc="-7">
                <a:latin typeface="Cambria Math"/>
                <a:cs typeface="Cambria Math"/>
              </a:rPr>
              <a:t>(</a:t>
            </a:r>
            <a:r>
              <a:rPr dirty="0" sz="1000" spc="-5">
                <a:latin typeface="Cambria Math"/>
                <a:cs typeface="Cambria Math"/>
              </a:rPr>
              <a:t>1 +</a:t>
            </a:r>
            <a:r>
              <a:rPr dirty="0" sz="1000" spc="-15">
                <a:latin typeface="Cambria Math"/>
                <a:cs typeface="Cambria Math"/>
              </a:rPr>
              <a:t> </a:t>
            </a:r>
            <a:r>
              <a:rPr dirty="0" sz="1000" spc="-114">
                <a:latin typeface="Cambria Math"/>
                <a:cs typeface="Cambria Math"/>
              </a:rPr>
              <a:t>2.5𝜃𝜃</a:t>
            </a:r>
            <a:endParaRPr sz="1000">
              <a:latin typeface="Cambria Math"/>
              <a:cs typeface="Cambria Math"/>
            </a:endParaRPr>
          </a:p>
        </p:txBody>
      </p:sp>
      <p:sp>
        <p:nvSpPr>
          <p:cNvPr id="19" name="object 19"/>
          <p:cNvSpPr txBox="1"/>
          <p:nvPr/>
        </p:nvSpPr>
        <p:spPr>
          <a:xfrm>
            <a:off x="4324603" y="1797812"/>
            <a:ext cx="1047115" cy="132080"/>
          </a:xfrm>
          <a:prstGeom prst="rect">
            <a:avLst/>
          </a:prstGeom>
        </p:spPr>
        <p:txBody>
          <a:bodyPr wrap="square" lIns="0" tIns="12065" rIns="0" bIns="0" rtlCol="0" vert="horz">
            <a:spAutoFit/>
          </a:bodyPr>
          <a:lstStyle/>
          <a:p>
            <a:pPr marL="12700">
              <a:lnSpc>
                <a:spcPct val="100000"/>
              </a:lnSpc>
              <a:spcBef>
                <a:spcPts val="95"/>
              </a:spcBef>
              <a:tabLst>
                <a:tab pos="474345" algn="l"/>
                <a:tab pos="1002665" algn="l"/>
              </a:tabLst>
            </a:pPr>
            <a:r>
              <a:rPr dirty="0" sz="700" spc="-195">
                <a:latin typeface="Cambria Math"/>
                <a:cs typeface="Cambria Math"/>
              </a:rPr>
              <a:t>𝑐𝑐𝑠𝑠𝑥</a:t>
            </a:r>
            <a:r>
              <a:rPr dirty="0" sz="700" spc="-190">
                <a:latin typeface="Cambria Math"/>
                <a:cs typeface="Cambria Math"/>
              </a:rPr>
              <a:t>𝑥</a:t>
            </a:r>
            <a:r>
              <a:rPr dirty="0" sz="700">
                <a:latin typeface="Cambria Math"/>
                <a:cs typeface="Cambria Math"/>
              </a:rPr>
              <a:t>	</a:t>
            </a:r>
            <a:r>
              <a:rPr dirty="0" sz="700" spc="-400">
                <a:latin typeface="Cambria Math"/>
                <a:cs typeface="Cambria Math"/>
              </a:rPr>
              <a:t>𝑔𝑔</a:t>
            </a:r>
            <a:r>
              <a:rPr dirty="0" sz="700">
                <a:latin typeface="Cambria Math"/>
                <a:cs typeface="Cambria Math"/>
              </a:rPr>
              <a:t>   </a:t>
            </a:r>
            <a:r>
              <a:rPr dirty="0" sz="700" spc="-40">
                <a:latin typeface="Cambria Math"/>
                <a:cs typeface="Cambria Math"/>
              </a:rPr>
              <a:t> </a:t>
            </a:r>
            <a:r>
              <a:rPr dirty="0" sz="700" spc="-195">
                <a:latin typeface="Cambria Math"/>
                <a:cs typeface="Cambria Math"/>
              </a:rPr>
              <a:t>𝑐𝑐𝑠𝑠𝑥</a:t>
            </a:r>
            <a:r>
              <a:rPr dirty="0" sz="700" spc="-190">
                <a:latin typeface="Cambria Math"/>
                <a:cs typeface="Cambria Math"/>
              </a:rPr>
              <a:t>𝑥</a:t>
            </a:r>
            <a:r>
              <a:rPr dirty="0" sz="700">
                <a:latin typeface="Cambria Math"/>
                <a:cs typeface="Cambria Math"/>
              </a:rPr>
              <a:t>	</a:t>
            </a:r>
            <a:r>
              <a:rPr dirty="0" sz="700" spc="-505">
                <a:latin typeface="Cambria Math"/>
                <a:cs typeface="Cambria Math"/>
              </a:rPr>
              <a:t>𝑔𝑔</a:t>
            </a:r>
            <a:endParaRPr sz="700">
              <a:latin typeface="Cambria Math"/>
              <a:cs typeface="Cambria Math"/>
            </a:endParaRPr>
          </a:p>
        </p:txBody>
      </p:sp>
      <p:sp>
        <p:nvSpPr>
          <p:cNvPr id="20" name="object 20"/>
          <p:cNvSpPr txBox="1"/>
          <p:nvPr/>
        </p:nvSpPr>
        <p:spPr>
          <a:xfrm>
            <a:off x="4522723" y="1733785"/>
            <a:ext cx="902335" cy="177800"/>
          </a:xfrm>
          <a:prstGeom prst="rect">
            <a:avLst/>
          </a:prstGeom>
        </p:spPr>
        <p:txBody>
          <a:bodyPr wrap="square" lIns="0" tIns="12065" rIns="0" bIns="0" rtlCol="0" vert="horz">
            <a:spAutoFit/>
          </a:bodyPr>
          <a:lstStyle/>
          <a:p>
            <a:pPr marL="12700">
              <a:lnSpc>
                <a:spcPct val="100000"/>
              </a:lnSpc>
              <a:spcBef>
                <a:spcPts val="95"/>
              </a:spcBef>
              <a:tabLst>
                <a:tab pos="621665" algn="l"/>
              </a:tabLst>
            </a:pPr>
            <a:r>
              <a:rPr dirty="0" baseline="2777" sz="1500" spc="-7">
                <a:latin typeface="Cambria Math"/>
                <a:cs typeface="Cambria Math"/>
              </a:rPr>
              <a:t>) </a:t>
            </a:r>
            <a:r>
              <a:rPr dirty="0" sz="1000" spc="-5">
                <a:latin typeface="Cambria Math"/>
                <a:cs typeface="Cambria Math"/>
              </a:rPr>
              <a:t>+</a:t>
            </a:r>
            <a:r>
              <a:rPr dirty="0" sz="1000" spc="15">
                <a:latin typeface="Cambria Math"/>
                <a:cs typeface="Cambria Math"/>
              </a:rPr>
              <a:t> </a:t>
            </a:r>
            <a:r>
              <a:rPr dirty="0" sz="1000" spc="-305">
                <a:latin typeface="Cambria Math"/>
                <a:cs typeface="Cambria Math"/>
              </a:rPr>
              <a:t>𝑑𝑑</a:t>
            </a:r>
            <a:r>
              <a:rPr dirty="0" sz="1000" spc="135">
                <a:latin typeface="Cambria Math"/>
                <a:cs typeface="Cambria Math"/>
              </a:rPr>
              <a:t> </a:t>
            </a:r>
            <a:r>
              <a:rPr dirty="0" sz="1000" spc="-285">
                <a:latin typeface="Cambria Math"/>
                <a:cs typeface="Cambria Math"/>
              </a:rPr>
              <a:t>𝜃𝜃	</a:t>
            </a:r>
            <a:r>
              <a:rPr dirty="0" sz="1000" spc="-5">
                <a:latin typeface="Cambria Math"/>
                <a:cs typeface="Cambria Math"/>
              </a:rPr>
              <a:t>+</a:t>
            </a:r>
            <a:r>
              <a:rPr dirty="0" sz="1000" spc="-30">
                <a:latin typeface="Cambria Math"/>
                <a:cs typeface="Cambria Math"/>
              </a:rPr>
              <a:t> </a:t>
            </a:r>
            <a:r>
              <a:rPr dirty="0" sz="1000" spc="-390">
                <a:latin typeface="Cambria Math"/>
                <a:cs typeface="Cambria Math"/>
              </a:rPr>
              <a:t>𝐴𝐴</a:t>
            </a:r>
            <a:r>
              <a:rPr dirty="0" sz="1000" spc="25">
                <a:latin typeface="Cambria Math"/>
                <a:cs typeface="Cambria Math"/>
              </a:rPr>
              <a:t> </a:t>
            </a:r>
            <a:r>
              <a:rPr dirty="0" baseline="2777" sz="1500" spc="-7">
                <a:latin typeface="Cambria Math"/>
                <a:cs typeface="Cambria Math"/>
              </a:rPr>
              <a:t>]</a:t>
            </a:r>
            <a:endParaRPr baseline="2777" sz="1500">
              <a:latin typeface="Cambria Math"/>
              <a:cs typeface="Cambria Math"/>
            </a:endParaRPr>
          </a:p>
        </p:txBody>
      </p:sp>
      <p:sp>
        <p:nvSpPr>
          <p:cNvPr id="21" name="object 21"/>
          <p:cNvSpPr/>
          <p:nvPr/>
        </p:nvSpPr>
        <p:spPr>
          <a:xfrm>
            <a:off x="2723388" y="1751838"/>
            <a:ext cx="2688590" cy="0"/>
          </a:xfrm>
          <a:custGeom>
            <a:avLst/>
            <a:gdLst/>
            <a:ahLst/>
            <a:cxnLst/>
            <a:rect l="l" t="t" r="r" b="b"/>
            <a:pathLst>
              <a:path w="2688590" h="0">
                <a:moveTo>
                  <a:pt x="0" y="0"/>
                </a:moveTo>
                <a:lnTo>
                  <a:pt x="2688336" y="0"/>
                </a:lnTo>
              </a:path>
            </a:pathLst>
          </a:custGeom>
          <a:ln w="7620">
            <a:solidFill>
              <a:srgbClr val="000000"/>
            </a:solidFill>
          </a:ln>
        </p:spPr>
        <p:txBody>
          <a:bodyPr wrap="square" lIns="0" tIns="0" rIns="0" bIns="0" rtlCol="0"/>
          <a:lstStyle/>
          <a:p/>
        </p:txBody>
      </p:sp>
      <p:sp>
        <p:nvSpPr>
          <p:cNvPr id="22" name="object 22"/>
          <p:cNvSpPr txBox="1"/>
          <p:nvPr/>
        </p:nvSpPr>
        <p:spPr>
          <a:xfrm>
            <a:off x="3504648" y="2120928"/>
            <a:ext cx="184150" cy="132080"/>
          </a:xfrm>
          <a:prstGeom prst="rect">
            <a:avLst/>
          </a:prstGeom>
        </p:spPr>
        <p:txBody>
          <a:bodyPr wrap="square" lIns="0" tIns="12065" rIns="0" bIns="0" rtlCol="0" vert="horz">
            <a:spAutoFit/>
          </a:bodyPr>
          <a:lstStyle/>
          <a:p>
            <a:pPr marL="12700">
              <a:lnSpc>
                <a:spcPct val="100000"/>
              </a:lnSpc>
              <a:spcBef>
                <a:spcPts val="95"/>
              </a:spcBef>
            </a:pPr>
            <a:r>
              <a:rPr dirty="0" sz="700" spc="-400">
                <a:latin typeface="Cambria Math"/>
                <a:cs typeface="Cambria Math"/>
              </a:rPr>
              <a:t>𝑔𝑔</a:t>
            </a:r>
            <a:r>
              <a:rPr dirty="0" sz="700" spc="-300">
                <a:latin typeface="Cambria Math"/>
                <a:cs typeface="Cambria Math"/>
              </a:rPr>
              <a:t>𝑠𝑠𝑔𝑔</a:t>
            </a:r>
            <a:endParaRPr sz="700">
              <a:latin typeface="Cambria Math"/>
              <a:cs typeface="Cambria Math"/>
            </a:endParaRPr>
          </a:p>
        </p:txBody>
      </p:sp>
      <p:sp>
        <p:nvSpPr>
          <p:cNvPr id="23" name="object 23"/>
          <p:cNvSpPr txBox="1"/>
          <p:nvPr/>
        </p:nvSpPr>
        <p:spPr>
          <a:xfrm>
            <a:off x="4387005" y="2101085"/>
            <a:ext cx="146050" cy="177800"/>
          </a:xfrm>
          <a:prstGeom prst="rect">
            <a:avLst/>
          </a:prstGeom>
        </p:spPr>
        <p:txBody>
          <a:bodyPr wrap="square" lIns="0" tIns="12065" rIns="0" bIns="0" rtlCol="0" vert="horz">
            <a:spAutoFit/>
          </a:bodyPr>
          <a:lstStyle/>
          <a:p>
            <a:pPr marL="12700">
              <a:lnSpc>
                <a:spcPct val="100000"/>
              </a:lnSpc>
              <a:spcBef>
                <a:spcPts val="95"/>
              </a:spcBef>
            </a:pPr>
            <a:r>
              <a:rPr dirty="0" sz="1000" spc="-575">
                <a:latin typeface="Cambria Math"/>
                <a:cs typeface="Cambria Math"/>
              </a:rPr>
              <a:t>𝑓𝑓𝑓𝑓</a:t>
            </a:r>
            <a:endParaRPr sz="1000">
              <a:latin typeface="Cambria Math"/>
              <a:cs typeface="Cambria Math"/>
            </a:endParaRPr>
          </a:p>
        </p:txBody>
      </p:sp>
      <p:sp>
        <p:nvSpPr>
          <p:cNvPr id="24" name="object 24"/>
          <p:cNvSpPr txBox="1"/>
          <p:nvPr/>
        </p:nvSpPr>
        <p:spPr>
          <a:xfrm>
            <a:off x="3038828" y="2037044"/>
            <a:ext cx="1585595" cy="177800"/>
          </a:xfrm>
          <a:prstGeom prst="rect">
            <a:avLst/>
          </a:prstGeom>
        </p:spPr>
        <p:txBody>
          <a:bodyPr wrap="square" lIns="0" tIns="12065" rIns="0" bIns="0" rtlCol="0" vert="horz">
            <a:spAutoFit/>
          </a:bodyPr>
          <a:lstStyle/>
          <a:p>
            <a:pPr marL="38100">
              <a:lnSpc>
                <a:spcPct val="100000"/>
              </a:lnSpc>
              <a:spcBef>
                <a:spcPts val="95"/>
              </a:spcBef>
            </a:pPr>
            <a:r>
              <a:rPr dirty="0" sz="1000" spc="-60">
                <a:latin typeface="Cambria Math"/>
                <a:cs typeface="Cambria Math"/>
              </a:rPr>
              <a:t>�40000 </a:t>
            </a:r>
            <a:r>
              <a:rPr dirty="0" u="sng" baseline="31746" sz="1050" spc="-247">
                <a:uFill>
                  <a:solidFill>
                    <a:srgbClr val="000000"/>
                  </a:solidFill>
                </a:uFill>
                <a:latin typeface="Cambria Math"/>
                <a:cs typeface="Cambria Math"/>
              </a:rPr>
              <a:t>𝑑𝑑∙𝑔𝑔𝑖𝑖</a:t>
            </a:r>
            <a:r>
              <a:rPr dirty="0" sz="1000" spc="-165">
                <a:latin typeface="Cambria Math"/>
                <a:cs typeface="Cambria Math"/>
              </a:rPr>
              <a:t>� </a:t>
            </a:r>
            <a:r>
              <a:rPr dirty="0" sz="1000" spc="-70">
                <a:latin typeface="Cambria Math"/>
                <a:cs typeface="Cambria Math"/>
              </a:rPr>
              <a:t>�0.4 </a:t>
            </a:r>
            <a:r>
              <a:rPr dirty="0" sz="1000" spc="-5">
                <a:latin typeface="Cambria Math"/>
                <a:cs typeface="Cambria Math"/>
              </a:rPr>
              <a:t>− 0.06  </a:t>
            </a:r>
            <a:r>
              <a:rPr dirty="0" u="sng" baseline="33333" sz="1500" spc="-569">
                <a:uFill>
                  <a:solidFill>
                    <a:srgbClr val="000000"/>
                  </a:solidFill>
                </a:uFill>
                <a:latin typeface="Cambria Math"/>
                <a:cs typeface="Cambria Math"/>
              </a:rPr>
              <a:t>𝑓𝑓𝑓𝑓</a:t>
            </a:r>
            <a:r>
              <a:rPr dirty="0" sz="1000" spc="-380">
                <a:latin typeface="Cambria Math"/>
                <a:cs typeface="Cambria Math"/>
              </a:rPr>
              <a:t>�</a:t>
            </a:r>
            <a:endParaRPr sz="1000">
              <a:latin typeface="Cambria Math"/>
              <a:cs typeface="Cambria Math"/>
            </a:endParaRPr>
          </a:p>
        </p:txBody>
      </p:sp>
      <p:sp>
        <p:nvSpPr>
          <p:cNvPr id="25" name="object 25"/>
          <p:cNvSpPr/>
          <p:nvPr/>
        </p:nvSpPr>
        <p:spPr>
          <a:xfrm>
            <a:off x="1618488" y="2289810"/>
            <a:ext cx="4424680" cy="0"/>
          </a:xfrm>
          <a:custGeom>
            <a:avLst/>
            <a:gdLst/>
            <a:ahLst/>
            <a:cxnLst/>
            <a:rect l="l" t="t" r="r" b="b"/>
            <a:pathLst>
              <a:path w="4424680" h="0">
                <a:moveTo>
                  <a:pt x="0" y="0"/>
                </a:moveTo>
                <a:lnTo>
                  <a:pt x="4424172" y="0"/>
                </a:lnTo>
              </a:path>
            </a:pathLst>
          </a:custGeom>
          <a:ln w="7620">
            <a:solidFill>
              <a:srgbClr val="000000"/>
            </a:solidFill>
          </a:ln>
        </p:spPr>
        <p:txBody>
          <a:bodyPr wrap="square" lIns="0" tIns="0" rIns="0" bIns="0" rtlCol="0"/>
          <a:lstStyle/>
          <a:p/>
        </p:txBody>
      </p:sp>
      <p:sp>
        <p:nvSpPr>
          <p:cNvPr id="26" name="object 26"/>
          <p:cNvSpPr txBox="1"/>
          <p:nvPr/>
        </p:nvSpPr>
        <p:spPr>
          <a:xfrm>
            <a:off x="1205029" y="2198063"/>
            <a:ext cx="5362575" cy="501015"/>
          </a:xfrm>
          <a:prstGeom prst="rect">
            <a:avLst/>
          </a:prstGeom>
        </p:spPr>
        <p:txBody>
          <a:bodyPr wrap="square" lIns="0" tIns="97790" rIns="0" bIns="0" rtlCol="0" vert="horz">
            <a:spAutoFit/>
          </a:bodyPr>
          <a:lstStyle/>
          <a:p>
            <a:pPr algn="ctr">
              <a:lnSpc>
                <a:spcPct val="100000"/>
              </a:lnSpc>
              <a:spcBef>
                <a:spcPts val="770"/>
              </a:spcBef>
            </a:pPr>
            <a:r>
              <a:rPr dirty="0" baseline="41666" sz="1500" spc="-405">
                <a:latin typeface="Cambria Math"/>
                <a:cs typeface="Cambria Math"/>
              </a:rPr>
              <a:t>𝐹𝐹𝑆𝑆</a:t>
            </a:r>
            <a:r>
              <a:rPr dirty="0" baseline="43650" sz="1050" spc="-405">
                <a:latin typeface="Cambria Math"/>
                <a:cs typeface="Cambria Math"/>
              </a:rPr>
              <a:t>𝑒𝑒</a:t>
            </a:r>
            <a:r>
              <a:rPr dirty="0" baseline="43650" sz="1050" spc="322">
                <a:latin typeface="Cambria Math"/>
                <a:cs typeface="Cambria Math"/>
              </a:rPr>
              <a:t> </a:t>
            </a:r>
            <a:r>
              <a:rPr dirty="0" baseline="41666" sz="1500" spc="-7">
                <a:latin typeface="Cambria Math"/>
                <a:cs typeface="Cambria Math"/>
              </a:rPr>
              <a:t>= </a:t>
            </a:r>
            <a:r>
              <a:rPr dirty="0" baseline="2777" sz="1500" spc="-112">
                <a:latin typeface="Cambria Math"/>
                <a:cs typeface="Cambria Math"/>
              </a:rPr>
              <a:t>(</a:t>
            </a:r>
            <a:r>
              <a:rPr dirty="0" sz="1000" spc="-75">
                <a:latin typeface="Cambria Math"/>
                <a:cs typeface="Cambria Math"/>
              </a:rPr>
              <a:t>1.0</a:t>
            </a:r>
            <a:r>
              <a:rPr dirty="0" baseline="2777" sz="1500" spc="-112">
                <a:latin typeface="Cambria Math"/>
                <a:cs typeface="Cambria Math"/>
              </a:rPr>
              <a:t>)(</a:t>
            </a:r>
            <a:r>
              <a:rPr dirty="0" sz="1000" spc="-75">
                <a:latin typeface="Cambria Math"/>
                <a:cs typeface="Cambria Math"/>
              </a:rPr>
              <a:t>172.48𝑘𝑘𝑠𝑠𝑘𝑘</a:t>
            </a:r>
            <a:r>
              <a:rPr dirty="0" baseline="2777" sz="1500" spc="-112">
                <a:latin typeface="Cambria Math"/>
                <a:cs typeface="Cambria Math"/>
              </a:rPr>
              <a:t>)</a:t>
            </a:r>
            <a:r>
              <a:rPr dirty="0" sz="1000" spc="-75">
                <a:latin typeface="Cambria Math"/>
                <a:cs typeface="Cambria Math"/>
              </a:rPr>
              <a:t>[(1.0)</a:t>
            </a:r>
            <a:r>
              <a:rPr dirty="0" baseline="2777" sz="1500" spc="-112">
                <a:latin typeface="Cambria Math"/>
                <a:cs typeface="Cambria Math"/>
              </a:rPr>
              <a:t>(</a:t>
            </a:r>
            <a:r>
              <a:rPr dirty="0" sz="1000" spc="-75">
                <a:latin typeface="Cambria Math"/>
                <a:cs typeface="Cambria Math"/>
              </a:rPr>
              <a:t>9.137𝑠𝑠𝑠𝑠</a:t>
            </a:r>
            <a:r>
              <a:rPr dirty="0" baseline="2777" sz="1500" spc="-112">
                <a:latin typeface="Cambria Math"/>
                <a:cs typeface="Cambria Math"/>
              </a:rPr>
              <a:t>)(</a:t>
            </a:r>
            <a:r>
              <a:rPr dirty="0" sz="1000" spc="-75">
                <a:latin typeface="Cambria Math"/>
                <a:cs typeface="Cambria Math"/>
              </a:rPr>
              <a:t>0.4</a:t>
            </a:r>
            <a:r>
              <a:rPr dirty="0" baseline="2777" sz="1500" spc="-112">
                <a:latin typeface="Cambria Math"/>
                <a:cs typeface="Cambria Math"/>
              </a:rPr>
              <a:t>)</a:t>
            </a:r>
            <a:r>
              <a:rPr dirty="0" sz="1000" spc="-75">
                <a:latin typeface="Cambria Math"/>
                <a:cs typeface="Cambria Math"/>
              </a:rPr>
              <a:t>�1 </a:t>
            </a:r>
            <a:r>
              <a:rPr dirty="0" sz="1000" spc="-5">
                <a:latin typeface="Cambria Math"/>
                <a:cs typeface="Cambria Math"/>
              </a:rPr>
              <a:t>+ </a:t>
            </a:r>
            <a:r>
              <a:rPr dirty="0" sz="1000" spc="-40">
                <a:latin typeface="Cambria Math"/>
                <a:cs typeface="Cambria Math"/>
              </a:rPr>
              <a:t>2.5</a:t>
            </a:r>
            <a:r>
              <a:rPr dirty="0" baseline="2777" sz="1500" spc="-60">
                <a:latin typeface="Cambria Math"/>
                <a:cs typeface="Cambria Math"/>
              </a:rPr>
              <a:t>(</a:t>
            </a:r>
            <a:r>
              <a:rPr dirty="0" sz="1000" spc="-40">
                <a:latin typeface="Cambria Math"/>
                <a:cs typeface="Cambria Math"/>
              </a:rPr>
              <a:t>0.4</a:t>
            </a:r>
            <a:r>
              <a:rPr dirty="0" baseline="2777" sz="1500" spc="-60">
                <a:latin typeface="Cambria Math"/>
                <a:cs typeface="Cambria Math"/>
              </a:rPr>
              <a:t>)</a:t>
            </a:r>
            <a:r>
              <a:rPr dirty="0" sz="1000" spc="-40">
                <a:latin typeface="Cambria Math"/>
                <a:cs typeface="Cambria Math"/>
              </a:rPr>
              <a:t>� </a:t>
            </a:r>
            <a:r>
              <a:rPr dirty="0" sz="1000" spc="-5">
                <a:latin typeface="Cambria Math"/>
                <a:cs typeface="Cambria Math"/>
              </a:rPr>
              <a:t>+ </a:t>
            </a:r>
            <a:r>
              <a:rPr dirty="0" baseline="2777" sz="1500" spc="-89">
                <a:latin typeface="Cambria Math"/>
                <a:cs typeface="Cambria Math"/>
              </a:rPr>
              <a:t>(</a:t>
            </a:r>
            <a:r>
              <a:rPr dirty="0" sz="1000" spc="-60">
                <a:latin typeface="Cambria Math"/>
                <a:cs typeface="Cambria Math"/>
              </a:rPr>
              <a:t>86.295𝑠𝑠𝑠𝑠</a:t>
            </a:r>
            <a:r>
              <a:rPr dirty="0" baseline="2777" sz="1500" spc="-89">
                <a:latin typeface="Cambria Math"/>
                <a:cs typeface="Cambria Math"/>
              </a:rPr>
              <a:t>)(</a:t>
            </a:r>
            <a:r>
              <a:rPr dirty="0" sz="1000" spc="-60">
                <a:latin typeface="Cambria Math"/>
                <a:cs typeface="Cambria Math"/>
              </a:rPr>
              <a:t>0.4</a:t>
            </a:r>
            <a:r>
              <a:rPr dirty="0" baseline="2777" sz="1500" spc="-89">
                <a:latin typeface="Cambria Math"/>
                <a:cs typeface="Cambria Math"/>
              </a:rPr>
              <a:t>) </a:t>
            </a:r>
            <a:r>
              <a:rPr dirty="0" sz="1000" spc="-5">
                <a:latin typeface="Cambria Math"/>
                <a:cs typeface="Cambria Math"/>
              </a:rPr>
              <a:t>+ </a:t>
            </a:r>
            <a:r>
              <a:rPr dirty="0" sz="1000" spc="-110">
                <a:latin typeface="Cambria Math"/>
                <a:cs typeface="Cambria Math"/>
              </a:rPr>
              <a:t>1.732𝑠𝑠𝑠𝑠 </a:t>
            </a:r>
            <a:r>
              <a:rPr dirty="0" baseline="41666" sz="1500" spc="-7">
                <a:latin typeface="Cambria Math"/>
                <a:cs typeface="Cambria Math"/>
              </a:rPr>
              <a:t>=</a:t>
            </a:r>
            <a:r>
              <a:rPr dirty="0" baseline="41666" sz="1500" spc="-127">
                <a:latin typeface="Cambria Math"/>
                <a:cs typeface="Cambria Math"/>
              </a:rPr>
              <a:t> </a:t>
            </a:r>
            <a:r>
              <a:rPr dirty="0" baseline="41666" sz="1500">
                <a:latin typeface="Cambria Math"/>
                <a:cs typeface="Cambria Math"/>
              </a:rPr>
              <a:t>1.810</a:t>
            </a:r>
            <a:endParaRPr baseline="41666" sz="1500">
              <a:latin typeface="Cambria Math"/>
              <a:cs typeface="Cambria Math"/>
            </a:endParaRPr>
          </a:p>
          <a:p>
            <a:pPr algn="ctr" marL="1270">
              <a:lnSpc>
                <a:spcPct val="100000"/>
              </a:lnSpc>
              <a:spcBef>
                <a:spcPts val="675"/>
              </a:spcBef>
            </a:pPr>
            <a:r>
              <a:rPr dirty="0" sz="1000" spc="-270">
                <a:latin typeface="Cambria Math"/>
                <a:cs typeface="Cambria Math"/>
              </a:rPr>
              <a:t>𝐹𝐹𝑆𝑆</a:t>
            </a:r>
            <a:r>
              <a:rPr dirty="0" baseline="-15873" sz="1050" spc="-405">
                <a:latin typeface="Cambria Math"/>
                <a:cs typeface="Cambria Math"/>
              </a:rPr>
              <a:t>𝑒𝑒</a:t>
            </a:r>
            <a:r>
              <a:rPr dirty="0" baseline="-15873" sz="1050" spc="284">
                <a:latin typeface="Cambria Math"/>
                <a:cs typeface="Cambria Math"/>
              </a:rPr>
              <a:t> </a:t>
            </a:r>
            <a:r>
              <a:rPr dirty="0" sz="1000" spc="-5">
                <a:latin typeface="Cambria Math"/>
                <a:cs typeface="Cambria Math"/>
              </a:rPr>
              <a:t>&gt;  1.5</a:t>
            </a:r>
            <a:r>
              <a:rPr dirty="0" sz="1000" spc="-114">
                <a:latin typeface="Cambria Math"/>
                <a:cs typeface="Cambria Math"/>
              </a:rPr>
              <a:t> </a:t>
            </a:r>
            <a:r>
              <a:rPr dirty="0" sz="1000" b="1">
                <a:latin typeface="Times New Roman"/>
                <a:cs typeface="Times New Roman"/>
              </a:rPr>
              <a:t>OK</a:t>
            </a:r>
            <a:endParaRPr sz="1000">
              <a:latin typeface="Times New Roman"/>
              <a:cs typeface="Times New Roman"/>
            </a:endParaRPr>
          </a:p>
        </p:txBody>
      </p:sp>
      <p:sp>
        <p:nvSpPr>
          <p:cNvPr id="27" name="object 27"/>
          <p:cNvSpPr txBox="1"/>
          <p:nvPr/>
        </p:nvSpPr>
        <p:spPr>
          <a:xfrm>
            <a:off x="673100" y="2834132"/>
            <a:ext cx="2691130" cy="193675"/>
          </a:xfrm>
          <a:prstGeom prst="rect">
            <a:avLst/>
          </a:prstGeom>
        </p:spPr>
        <p:txBody>
          <a:bodyPr wrap="square" lIns="0" tIns="12700" rIns="0" bIns="0" rtlCol="0" vert="horz">
            <a:spAutoFit/>
          </a:bodyPr>
          <a:lstStyle/>
          <a:p>
            <a:pPr marL="12700">
              <a:lnSpc>
                <a:spcPct val="100000"/>
              </a:lnSpc>
              <a:spcBef>
                <a:spcPts val="100"/>
              </a:spcBef>
            </a:pPr>
            <a:r>
              <a:rPr dirty="0" sz="1100">
                <a:latin typeface="Arial"/>
                <a:cs typeface="Arial"/>
              </a:rPr>
              <a:t>4.5.2.7.5 Factor </a:t>
            </a:r>
            <a:r>
              <a:rPr dirty="0" sz="1100" spc="-5">
                <a:latin typeface="Arial"/>
                <a:cs typeface="Arial"/>
              </a:rPr>
              <a:t>of Safety against</a:t>
            </a:r>
            <a:r>
              <a:rPr dirty="0" sz="1100" spc="65">
                <a:latin typeface="Arial"/>
                <a:cs typeface="Arial"/>
              </a:rPr>
              <a:t> </a:t>
            </a:r>
            <a:r>
              <a:rPr dirty="0" sz="1100" spc="-5">
                <a:latin typeface="Arial"/>
                <a:cs typeface="Arial"/>
              </a:rPr>
              <a:t>Rollover</a:t>
            </a:r>
            <a:endParaRPr sz="1100">
              <a:latin typeface="Arial"/>
              <a:cs typeface="Arial"/>
            </a:endParaRPr>
          </a:p>
        </p:txBody>
      </p:sp>
      <p:sp>
        <p:nvSpPr>
          <p:cNvPr id="28" name="object 28"/>
          <p:cNvSpPr txBox="1"/>
          <p:nvPr/>
        </p:nvSpPr>
        <p:spPr>
          <a:xfrm>
            <a:off x="2847848" y="3282188"/>
            <a:ext cx="125095" cy="132080"/>
          </a:xfrm>
          <a:prstGeom prst="rect">
            <a:avLst/>
          </a:prstGeom>
        </p:spPr>
        <p:txBody>
          <a:bodyPr wrap="square" lIns="0" tIns="12065" rIns="0" bIns="0" rtlCol="0" vert="horz">
            <a:spAutoFit/>
          </a:bodyPr>
          <a:lstStyle/>
          <a:p>
            <a:pPr marL="12700">
              <a:lnSpc>
                <a:spcPct val="100000"/>
              </a:lnSpc>
              <a:spcBef>
                <a:spcPts val="95"/>
              </a:spcBef>
            </a:pPr>
            <a:r>
              <a:rPr dirty="0" sz="700" spc="-385">
                <a:latin typeface="Cambria Math"/>
                <a:cs typeface="Cambria Math"/>
              </a:rPr>
              <a:t>𝑔𝑔𝑔𝑔</a:t>
            </a:r>
            <a:endParaRPr sz="700">
              <a:latin typeface="Cambria Math"/>
              <a:cs typeface="Cambria Math"/>
            </a:endParaRPr>
          </a:p>
        </p:txBody>
      </p:sp>
      <p:sp>
        <p:nvSpPr>
          <p:cNvPr id="29" name="object 29"/>
          <p:cNvSpPr txBox="1"/>
          <p:nvPr/>
        </p:nvSpPr>
        <p:spPr>
          <a:xfrm>
            <a:off x="2783839" y="3218179"/>
            <a:ext cx="325755" cy="177800"/>
          </a:xfrm>
          <a:prstGeom prst="rect">
            <a:avLst/>
          </a:prstGeom>
        </p:spPr>
        <p:txBody>
          <a:bodyPr wrap="square" lIns="0" tIns="12065" rIns="0" bIns="0" rtlCol="0" vert="horz">
            <a:spAutoFit/>
          </a:bodyPr>
          <a:lstStyle/>
          <a:p>
            <a:pPr marL="12700">
              <a:lnSpc>
                <a:spcPct val="100000"/>
              </a:lnSpc>
              <a:spcBef>
                <a:spcPts val="95"/>
              </a:spcBef>
              <a:tabLst>
                <a:tab pos="217804" algn="l"/>
              </a:tabLst>
            </a:pPr>
            <a:r>
              <a:rPr dirty="0" sz="1000" spc="-505">
                <a:latin typeface="Cambria Math"/>
                <a:cs typeface="Cambria Math"/>
              </a:rPr>
              <a:t>𝜃𝜃</a:t>
            </a:r>
            <a:r>
              <a:rPr dirty="0" sz="1000" spc="-50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30" name="object 30"/>
          <p:cNvSpPr txBox="1"/>
          <p:nvPr/>
        </p:nvSpPr>
        <p:spPr>
          <a:xfrm>
            <a:off x="3472688" y="3157219"/>
            <a:ext cx="8382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𝑔𝑔</a:t>
            </a:r>
            <a:endParaRPr sz="700">
              <a:latin typeface="Cambria Math"/>
              <a:cs typeface="Cambria Math"/>
            </a:endParaRPr>
          </a:p>
        </p:txBody>
      </p:sp>
      <p:sp>
        <p:nvSpPr>
          <p:cNvPr id="31" name="object 31"/>
          <p:cNvSpPr txBox="1"/>
          <p:nvPr/>
        </p:nvSpPr>
        <p:spPr>
          <a:xfrm>
            <a:off x="3622042" y="3018581"/>
            <a:ext cx="133350" cy="177800"/>
          </a:xfrm>
          <a:prstGeom prst="rect">
            <a:avLst/>
          </a:prstGeom>
        </p:spPr>
        <p:txBody>
          <a:bodyPr wrap="square" lIns="0" tIns="12065" rIns="0" bIns="0" rtlCol="0" vert="horz">
            <a:spAutoFit/>
          </a:bodyPr>
          <a:lstStyle/>
          <a:p>
            <a:pPr marL="12700">
              <a:lnSpc>
                <a:spcPct val="100000"/>
              </a:lnSpc>
              <a:spcBef>
                <a:spcPts val="95"/>
              </a:spcBef>
            </a:pPr>
            <a:r>
              <a:rPr dirty="0" sz="1000" spc="-475">
                <a:latin typeface="Cambria Math"/>
                <a:cs typeface="Cambria Math"/>
              </a:rPr>
              <a:t>𝐻𝐻</a:t>
            </a:r>
            <a:endParaRPr sz="1000">
              <a:latin typeface="Cambria Math"/>
              <a:cs typeface="Cambria Math"/>
            </a:endParaRPr>
          </a:p>
        </p:txBody>
      </p:sp>
      <p:sp>
        <p:nvSpPr>
          <p:cNvPr id="32" name="object 32"/>
          <p:cNvSpPr txBox="1"/>
          <p:nvPr/>
        </p:nvSpPr>
        <p:spPr>
          <a:xfrm>
            <a:off x="3715003" y="3082543"/>
            <a:ext cx="11430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𝑐𝑐𝑐𝑐</a:t>
            </a:r>
            <a:endParaRPr sz="700">
              <a:latin typeface="Cambria Math"/>
              <a:cs typeface="Cambria Math"/>
            </a:endParaRPr>
          </a:p>
        </p:txBody>
      </p:sp>
      <p:sp>
        <p:nvSpPr>
          <p:cNvPr id="33" name="object 33"/>
          <p:cNvSpPr txBox="1"/>
          <p:nvPr/>
        </p:nvSpPr>
        <p:spPr>
          <a:xfrm>
            <a:off x="3681476" y="3157219"/>
            <a:ext cx="95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endParaRPr sz="1000">
              <a:latin typeface="Cambria Math"/>
              <a:cs typeface="Cambria Math"/>
            </a:endParaRPr>
          </a:p>
        </p:txBody>
      </p:sp>
      <p:sp>
        <p:nvSpPr>
          <p:cNvPr id="34" name="object 34"/>
          <p:cNvSpPr/>
          <p:nvPr/>
        </p:nvSpPr>
        <p:spPr>
          <a:xfrm>
            <a:off x="3634740" y="3196589"/>
            <a:ext cx="190500" cy="0"/>
          </a:xfrm>
          <a:custGeom>
            <a:avLst/>
            <a:gdLst/>
            <a:ahLst/>
            <a:cxnLst/>
            <a:rect l="l" t="t" r="r" b="b"/>
            <a:pathLst>
              <a:path w="190500" h="0">
                <a:moveTo>
                  <a:pt x="0" y="0"/>
                </a:moveTo>
                <a:lnTo>
                  <a:pt x="190500" y="0"/>
                </a:lnTo>
              </a:path>
            </a:pathLst>
          </a:custGeom>
          <a:ln w="7620">
            <a:solidFill>
              <a:srgbClr val="000000"/>
            </a:solidFill>
          </a:ln>
        </p:spPr>
        <p:txBody>
          <a:bodyPr wrap="square" lIns="0" tIns="0" rIns="0" bIns="0" rtlCol="0"/>
          <a:lstStyle/>
          <a:p/>
        </p:txBody>
      </p:sp>
      <p:sp>
        <p:nvSpPr>
          <p:cNvPr id="35" name="object 35"/>
          <p:cNvSpPr txBox="1"/>
          <p:nvPr/>
        </p:nvSpPr>
        <p:spPr>
          <a:xfrm>
            <a:off x="3119107" y="3093205"/>
            <a:ext cx="1350010" cy="177800"/>
          </a:xfrm>
          <a:prstGeom prst="rect">
            <a:avLst/>
          </a:prstGeom>
        </p:spPr>
        <p:txBody>
          <a:bodyPr wrap="square" lIns="0" tIns="12065" rIns="0" bIns="0" rtlCol="0" vert="horz">
            <a:spAutoFit/>
          </a:bodyPr>
          <a:lstStyle/>
          <a:p>
            <a:pPr marL="12700">
              <a:lnSpc>
                <a:spcPct val="100000"/>
              </a:lnSpc>
              <a:spcBef>
                <a:spcPts val="95"/>
              </a:spcBef>
              <a:tabLst>
                <a:tab pos="734695" algn="l"/>
              </a:tabLst>
            </a:pPr>
            <a:r>
              <a:rPr dirty="0" baseline="2777" sz="1500" spc="-322">
                <a:latin typeface="Cambria Math"/>
                <a:cs typeface="Cambria Math"/>
              </a:rPr>
              <a:t>(</a:t>
            </a:r>
            <a:r>
              <a:rPr dirty="0" sz="1000" spc="-215">
                <a:latin typeface="Cambria Math"/>
                <a:cs typeface="Cambria Math"/>
              </a:rPr>
              <a:t>𝐼𝐼𝑀𝑀</a:t>
            </a:r>
            <a:r>
              <a:rPr dirty="0" baseline="2777" sz="1500" spc="-322">
                <a:latin typeface="Cambria Math"/>
                <a:cs typeface="Cambria Math"/>
              </a:rPr>
              <a:t>)</a:t>
            </a:r>
            <a:r>
              <a:rPr dirty="0" sz="1000" spc="-215">
                <a:latin typeface="Cambria Math"/>
                <a:cs typeface="Cambria Math"/>
              </a:rPr>
              <a:t>𝐻𝐻                                                                                  </a:t>
            </a:r>
            <a:r>
              <a:rPr dirty="0" sz="1000" spc="-260">
                <a:latin typeface="Cambria Math"/>
                <a:cs typeface="Cambria Math"/>
              </a:rPr>
              <a:t>�	</a:t>
            </a:r>
            <a:r>
              <a:rPr dirty="0" sz="1000" spc="-5">
                <a:latin typeface="Cambria Math"/>
                <a:cs typeface="Cambria Math"/>
              </a:rPr>
              <a:t>− </a:t>
            </a:r>
            <a:r>
              <a:rPr dirty="0" sz="1000" spc="-370">
                <a:latin typeface="Cambria Math"/>
                <a:cs typeface="Cambria Math"/>
              </a:rPr>
              <a:t>𝐻𝐻</a:t>
            </a:r>
            <a:r>
              <a:rPr dirty="0" sz="1000" spc="484">
                <a:latin typeface="Cambria Math"/>
                <a:cs typeface="Cambria Math"/>
              </a:rPr>
              <a:t> </a:t>
            </a:r>
            <a:r>
              <a:rPr dirty="0" sz="1000" spc="-305">
                <a:latin typeface="Cambria Math"/>
                <a:cs typeface="Cambria Math"/>
              </a:rPr>
              <a:t>𝛼𝛼</a:t>
            </a:r>
            <a:r>
              <a:rPr dirty="0" sz="1000" spc="15">
                <a:latin typeface="Cambria Math"/>
                <a:cs typeface="Cambria Math"/>
              </a:rPr>
              <a:t> </a:t>
            </a:r>
            <a:r>
              <a:rPr dirty="0" sz="1000" spc="-5">
                <a:latin typeface="Cambria Math"/>
                <a:cs typeface="Cambria Math"/>
              </a:rPr>
              <a:t>−</a:t>
            </a:r>
            <a:r>
              <a:rPr dirty="0" sz="1000" spc="-15">
                <a:latin typeface="Cambria Math"/>
                <a:cs typeface="Cambria Math"/>
              </a:rPr>
              <a:t> </a:t>
            </a:r>
            <a:r>
              <a:rPr dirty="0" sz="1000" spc="-390">
                <a:latin typeface="Cambria Math"/>
                <a:cs typeface="Cambria Math"/>
              </a:rPr>
              <a:t>𝐴𝐴</a:t>
            </a:r>
            <a:endParaRPr sz="1000">
              <a:latin typeface="Cambria Math"/>
              <a:cs typeface="Cambria Math"/>
            </a:endParaRPr>
          </a:p>
        </p:txBody>
      </p:sp>
      <p:sp>
        <p:nvSpPr>
          <p:cNvPr id="36" name="object 36"/>
          <p:cNvSpPr txBox="1"/>
          <p:nvPr/>
        </p:nvSpPr>
        <p:spPr>
          <a:xfrm>
            <a:off x="4047235" y="3157219"/>
            <a:ext cx="641985" cy="132080"/>
          </a:xfrm>
          <a:prstGeom prst="rect">
            <a:avLst/>
          </a:prstGeom>
        </p:spPr>
        <p:txBody>
          <a:bodyPr wrap="square" lIns="0" tIns="12065" rIns="0" bIns="0" rtlCol="0" vert="horz">
            <a:spAutoFit/>
          </a:bodyPr>
          <a:lstStyle/>
          <a:p>
            <a:pPr marL="12700">
              <a:lnSpc>
                <a:spcPct val="100000"/>
              </a:lnSpc>
              <a:spcBef>
                <a:spcPts val="95"/>
              </a:spcBef>
              <a:tabLst>
                <a:tab pos="405765" algn="l"/>
              </a:tabLst>
            </a:pPr>
            <a:r>
              <a:rPr dirty="0" sz="700" spc="-365">
                <a:latin typeface="Cambria Math"/>
                <a:cs typeface="Cambria Math"/>
              </a:rPr>
              <a:t>𝑔𝑔𝑐𝑐</a:t>
            </a:r>
            <a:r>
              <a:rPr dirty="0" sz="700" spc="-365">
                <a:latin typeface="Cambria Math"/>
                <a:cs typeface="Cambria Math"/>
              </a:rPr>
              <a:t>	</a:t>
            </a:r>
            <a:r>
              <a:rPr dirty="0" sz="700" spc="-250">
                <a:latin typeface="Cambria Math"/>
                <a:cs typeface="Cambria Math"/>
              </a:rPr>
              <a:t>𝑠𝑠</a:t>
            </a:r>
            <a:r>
              <a:rPr dirty="0" sz="700" spc="-245">
                <a:latin typeface="Cambria Math"/>
                <a:cs typeface="Cambria Math"/>
              </a:rPr>
              <a:t>𝑎𝑎𝑖𝑖𝑑𝑑</a:t>
            </a:r>
            <a:endParaRPr sz="700">
              <a:latin typeface="Cambria Math"/>
              <a:cs typeface="Cambria Math"/>
            </a:endParaRPr>
          </a:p>
        </p:txBody>
      </p:sp>
      <p:sp>
        <p:nvSpPr>
          <p:cNvPr id="37" name="object 37"/>
          <p:cNvSpPr txBox="1"/>
          <p:nvPr/>
        </p:nvSpPr>
        <p:spPr>
          <a:xfrm>
            <a:off x="4670552" y="3093212"/>
            <a:ext cx="87630" cy="177800"/>
          </a:xfrm>
          <a:prstGeom prst="rect">
            <a:avLst/>
          </a:prstGeom>
        </p:spPr>
        <p:txBody>
          <a:bodyPr wrap="square" lIns="0" tIns="12065" rIns="0" bIns="0" rtlCol="0" vert="horz">
            <a:spAutoFit/>
          </a:bodyPr>
          <a:lstStyle/>
          <a:p>
            <a:pPr marL="12700">
              <a:lnSpc>
                <a:spcPct val="100000"/>
              </a:lnSpc>
              <a:spcBef>
                <a:spcPts val="95"/>
              </a:spcBef>
            </a:pPr>
            <a:r>
              <a:rPr dirty="0" sz="1000" spc="-260">
                <a:latin typeface="Cambria Math"/>
                <a:cs typeface="Cambria Math"/>
              </a:rPr>
              <a:t>�</a:t>
            </a:r>
            <a:endParaRPr sz="1000">
              <a:latin typeface="Cambria Math"/>
              <a:cs typeface="Cambria Math"/>
            </a:endParaRPr>
          </a:p>
        </p:txBody>
      </p:sp>
      <p:sp>
        <p:nvSpPr>
          <p:cNvPr id="38" name="object 38"/>
          <p:cNvSpPr txBox="1"/>
          <p:nvPr/>
        </p:nvSpPr>
        <p:spPr>
          <a:xfrm>
            <a:off x="3829784" y="3303568"/>
            <a:ext cx="210185" cy="177800"/>
          </a:xfrm>
          <a:prstGeom prst="rect">
            <a:avLst/>
          </a:prstGeom>
        </p:spPr>
        <p:txBody>
          <a:bodyPr wrap="square" lIns="0" tIns="12065" rIns="0" bIns="0" rtlCol="0" vert="horz">
            <a:spAutoFit/>
          </a:bodyPr>
          <a:lstStyle/>
          <a:p>
            <a:pPr marL="38100">
              <a:lnSpc>
                <a:spcPct val="100000"/>
              </a:lnSpc>
              <a:spcBef>
                <a:spcPts val="95"/>
              </a:spcBef>
            </a:pPr>
            <a:r>
              <a:rPr dirty="0" sz="1000" spc="-285">
                <a:latin typeface="Cambria Math"/>
                <a:cs typeface="Cambria Math"/>
              </a:rPr>
              <a:t>𝐾𝐾</a:t>
            </a:r>
            <a:r>
              <a:rPr dirty="0" baseline="-15873" sz="1050" spc="-427">
                <a:latin typeface="Cambria Math"/>
                <a:cs typeface="Cambria Math"/>
              </a:rPr>
              <a:t>𝜃𝜃</a:t>
            </a:r>
            <a:endParaRPr baseline="-15873" sz="1050">
              <a:latin typeface="Cambria Math"/>
              <a:cs typeface="Cambria Math"/>
            </a:endParaRPr>
          </a:p>
        </p:txBody>
      </p:sp>
      <p:sp>
        <p:nvSpPr>
          <p:cNvPr id="39" name="object 39"/>
          <p:cNvSpPr/>
          <p:nvPr/>
        </p:nvSpPr>
        <p:spPr>
          <a:xfrm>
            <a:off x="3131820" y="3321564"/>
            <a:ext cx="1612900" cy="0"/>
          </a:xfrm>
          <a:custGeom>
            <a:avLst/>
            <a:gdLst/>
            <a:ahLst/>
            <a:cxnLst/>
            <a:rect l="l" t="t" r="r" b="b"/>
            <a:pathLst>
              <a:path w="1612900" h="0">
                <a:moveTo>
                  <a:pt x="0" y="0"/>
                </a:moveTo>
                <a:lnTo>
                  <a:pt x="1612392" y="0"/>
                </a:lnTo>
              </a:path>
            </a:pathLst>
          </a:custGeom>
          <a:ln w="7607">
            <a:solidFill>
              <a:srgbClr val="000000"/>
            </a:solidFill>
          </a:ln>
        </p:spPr>
        <p:txBody>
          <a:bodyPr wrap="square" lIns="0" tIns="0" rIns="0" bIns="0" rtlCol="0"/>
          <a:lstStyle/>
          <a:p/>
        </p:txBody>
      </p:sp>
      <p:sp>
        <p:nvSpPr>
          <p:cNvPr id="40" name="object 40"/>
          <p:cNvSpPr txBox="1"/>
          <p:nvPr/>
        </p:nvSpPr>
        <p:spPr>
          <a:xfrm>
            <a:off x="4760467" y="3218179"/>
            <a:ext cx="22479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60">
                <a:latin typeface="Cambria Math"/>
                <a:cs typeface="Cambria Math"/>
              </a:rPr>
              <a:t> </a:t>
            </a:r>
            <a:r>
              <a:rPr dirty="0" sz="1000" spc="-305">
                <a:latin typeface="Cambria Math"/>
                <a:cs typeface="Cambria Math"/>
              </a:rPr>
              <a:t>𝛼𝛼</a:t>
            </a:r>
            <a:endParaRPr sz="1000">
              <a:latin typeface="Cambria Math"/>
              <a:cs typeface="Cambria Math"/>
            </a:endParaRPr>
          </a:p>
        </p:txBody>
      </p:sp>
      <p:sp>
        <p:nvSpPr>
          <p:cNvPr id="41" name="object 41"/>
          <p:cNvSpPr txBox="1"/>
          <p:nvPr/>
        </p:nvSpPr>
        <p:spPr>
          <a:xfrm>
            <a:off x="2083289" y="3585457"/>
            <a:ext cx="2701925"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142">
                <a:latin typeface="Cambria Math"/>
                <a:cs typeface="Cambria Math"/>
              </a:rPr>
              <a:t>(</a:t>
            </a:r>
            <a:r>
              <a:rPr dirty="0" sz="1000" spc="-95">
                <a:latin typeface="Cambria Math"/>
                <a:cs typeface="Cambria Math"/>
              </a:rPr>
              <a:t>1.0</a:t>
            </a:r>
            <a:r>
              <a:rPr dirty="0" baseline="2777" sz="1500" spc="-142">
                <a:latin typeface="Cambria Math"/>
                <a:cs typeface="Cambria Math"/>
              </a:rPr>
              <a:t>)(</a:t>
            </a:r>
            <a:r>
              <a:rPr dirty="0" sz="1000" spc="-95">
                <a:latin typeface="Cambria Math"/>
                <a:cs typeface="Cambria Math"/>
              </a:rPr>
              <a:t>172.48𝑘𝑘𝑠𝑠𝑘𝑘</a:t>
            </a:r>
            <a:r>
              <a:rPr dirty="0" baseline="2777" sz="1500" spc="-142">
                <a:latin typeface="Cambria Math"/>
                <a:cs typeface="Cambria Math"/>
              </a:rPr>
              <a:t>) </a:t>
            </a:r>
            <a:r>
              <a:rPr dirty="0" sz="1000" spc="-180">
                <a:latin typeface="Cambria Math"/>
                <a:cs typeface="Cambria Math"/>
              </a:rPr>
              <a:t>�</a:t>
            </a:r>
            <a:r>
              <a:rPr dirty="0" u="sng" baseline="33333" sz="1500" spc="-270">
                <a:uFill>
                  <a:solidFill>
                    <a:srgbClr val="000000"/>
                  </a:solidFill>
                </a:uFill>
                <a:latin typeface="Cambria Math"/>
                <a:cs typeface="Cambria Math"/>
              </a:rPr>
              <a:t>72𝑠𝑠𝑠𝑠</a:t>
            </a:r>
            <a:r>
              <a:rPr dirty="0" baseline="33333" sz="1500" spc="-270">
                <a:latin typeface="Cambria Math"/>
                <a:cs typeface="Cambria Math"/>
              </a:rPr>
              <a:t> </a:t>
            </a:r>
            <a:r>
              <a:rPr dirty="0" sz="1000" spc="-5">
                <a:latin typeface="Cambria Math"/>
                <a:cs typeface="Cambria Math"/>
              </a:rPr>
              <a:t>− </a:t>
            </a:r>
            <a:r>
              <a:rPr dirty="0" baseline="2777" sz="1500" spc="-104">
                <a:latin typeface="Cambria Math"/>
                <a:cs typeface="Cambria Math"/>
              </a:rPr>
              <a:t>(</a:t>
            </a:r>
            <a:r>
              <a:rPr dirty="0" sz="1000" spc="-70">
                <a:latin typeface="Cambria Math"/>
                <a:cs typeface="Cambria Math"/>
              </a:rPr>
              <a:t>24𝑠𝑠𝑠𝑠</a:t>
            </a:r>
            <a:r>
              <a:rPr dirty="0" baseline="2777" sz="1500" spc="-104">
                <a:latin typeface="Cambria Math"/>
                <a:cs typeface="Cambria Math"/>
              </a:rPr>
              <a:t>)(</a:t>
            </a:r>
            <a:r>
              <a:rPr dirty="0" sz="1000" spc="-70">
                <a:latin typeface="Cambria Math"/>
                <a:cs typeface="Cambria Math"/>
              </a:rPr>
              <a:t>0.06</a:t>
            </a:r>
            <a:r>
              <a:rPr dirty="0" baseline="2777" sz="1500" spc="-104">
                <a:latin typeface="Cambria Math"/>
                <a:cs typeface="Cambria Math"/>
              </a:rPr>
              <a:t>) </a:t>
            </a:r>
            <a:r>
              <a:rPr dirty="0" sz="1000" spc="-5">
                <a:latin typeface="Cambria Math"/>
                <a:cs typeface="Cambria Math"/>
              </a:rPr>
              <a:t>−  </a:t>
            </a:r>
            <a:r>
              <a:rPr dirty="0" sz="1000" spc="-170">
                <a:latin typeface="Cambria Math"/>
                <a:cs typeface="Cambria Math"/>
              </a:rPr>
              <a:t>1.0𝑠𝑠𝑠𝑠�</a:t>
            </a:r>
            <a:endParaRPr sz="1000">
              <a:latin typeface="Cambria Math"/>
              <a:cs typeface="Cambria Math"/>
            </a:endParaRPr>
          </a:p>
        </p:txBody>
      </p:sp>
      <p:sp>
        <p:nvSpPr>
          <p:cNvPr id="42" name="object 42"/>
          <p:cNvSpPr txBox="1"/>
          <p:nvPr/>
        </p:nvSpPr>
        <p:spPr>
          <a:xfrm>
            <a:off x="3530556" y="3891815"/>
            <a:ext cx="184150" cy="132080"/>
          </a:xfrm>
          <a:prstGeom prst="rect">
            <a:avLst/>
          </a:prstGeom>
        </p:spPr>
        <p:txBody>
          <a:bodyPr wrap="square" lIns="0" tIns="12065" rIns="0" bIns="0" rtlCol="0" vert="horz">
            <a:spAutoFit/>
          </a:bodyPr>
          <a:lstStyle/>
          <a:p>
            <a:pPr marL="12700">
              <a:lnSpc>
                <a:spcPct val="100000"/>
              </a:lnSpc>
              <a:spcBef>
                <a:spcPts val="95"/>
              </a:spcBef>
            </a:pPr>
            <a:r>
              <a:rPr dirty="0" sz="700" spc="-400">
                <a:latin typeface="Cambria Math"/>
                <a:cs typeface="Cambria Math"/>
              </a:rPr>
              <a:t>𝑔𝑔</a:t>
            </a:r>
            <a:r>
              <a:rPr dirty="0" sz="700" spc="-300">
                <a:latin typeface="Cambria Math"/>
                <a:cs typeface="Cambria Math"/>
              </a:rPr>
              <a:t>𝑠𝑠𝑔𝑔</a:t>
            </a:r>
            <a:endParaRPr sz="700">
              <a:latin typeface="Cambria Math"/>
              <a:cs typeface="Cambria Math"/>
            </a:endParaRPr>
          </a:p>
        </p:txBody>
      </p:sp>
      <p:sp>
        <p:nvSpPr>
          <p:cNvPr id="43" name="object 43"/>
          <p:cNvSpPr txBox="1"/>
          <p:nvPr/>
        </p:nvSpPr>
        <p:spPr>
          <a:xfrm>
            <a:off x="3066436" y="3807963"/>
            <a:ext cx="738505" cy="177800"/>
          </a:xfrm>
          <a:prstGeom prst="rect">
            <a:avLst/>
          </a:prstGeom>
        </p:spPr>
        <p:txBody>
          <a:bodyPr wrap="square" lIns="0" tIns="12065" rIns="0" bIns="0" rtlCol="0" vert="horz">
            <a:spAutoFit/>
          </a:bodyPr>
          <a:lstStyle/>
          <a:p>
            <a:pPr marL="38100">
              <a:lnSpc>
                <a:spcPct val="100000"/>
              </a:lnSpc>
              <a:spcBef>
                <a:spcPts val="95"/>
              </a:spcBef>
            </a:pPr>
            <a:r>
              <a:rPr dirty="0" sz="1000" spc="-60">
                <a:latin typeface="Cambria Math"/>
                <a:cs typeface="Cambria Math"/>
              </a:rPr>
              <a:t>�40000  </a:t>
            </a:r>
            <a:r>
              <a:rPr dirty="0" u="sng" baseline="31746" sz="1050" spc="-270">
                <a:uFill>
                  <a:solidFill>
                    <a:srgbClr val="000000"/>
                  </a:solidFill>
                </a:uFill>
                <a:latin typeface="Cambria Math"/>
                <a:cs typeface="Cambria Math"/>
              </a:rPr>
              <a:t>𝑑𝑑∙𝑔𝑔𝑖𝑖</a:t>
            </a:r>
            <a:r>
              <a:rPr dirty="0" sz="1000" spc="-180">
                <a:latin typeface="Cambria Math"/>
                <a:cs typeface="Cambria Math"/>
              </a:rPr>
              <a:t>�</a:t>
            </a:r>
            <a:endParaRPr sz="1000">
              <a:latin typeface="Cambria Math"/>
              <a:cs typeface="Cambria Math"/>
            </a:endParaRPr>
          </a:p>
        </p:txBody>
      </p:sp>
      <p:sp>
        <p:nvSpPr>
          <p:cNvPr id="44" name="object 44"/>
          <p:cNvSpPr txBox="1"/>
          <p:nvPr/>
        </p:nvSpPr>
        <p:spPr>
          <a:xfrm>
            <a:off x="1746568" y="3710487"/>
            <a:ext cx="4273550" cy="177800"/>
          </a:xfrm>
          <a:prstGeom prst="rect">
            <a:avLst/>
          </a:prstGeom>
        </p:spPr>
        <p:txBody>
          <a:bodyPr wrap="square" lIns="0" tIns="12065" rIns="0" bIns="0" rtlCol="0" vert="horz">
            <a:spAutoFit/>
          </a:bodyPr>
          <a:lstStyle/>
          <a:p>
            <a:pPr marL="38100">
              <a:lnSpc>
                <a:spcPct val="100000"/>
              </a:lnSpc>
              <a:spcBef>
                <a:spcPts val="95"/>
              </a:spcBef>
              <a:tabLst>
                <a:tab pos="1488440" algn="l"/>
                <a:tab pos="3001645" algn="l"/>
              </a:tabLst>
            </a:pPr>
            <a:r>
              <a:rPr dirty="0" sz="1000" spc="-260">
                <a:latin typeface="Cambria Math"/>
                <a:cs typeface="Cambria Math"/>
              </a:rPr>
              <a:t>𝜃𝜃</a:t>
            </a:r>
            <a:r>
              <a:rPr dirty="0" baseline="-15873" sz="1050" spc="-390">
                <a:latin typeface="Cambria Math"/>
                <a:cs typeface="Cambria Math"/>
              </a:rPr>
              <a:t>𝑔𝑔𝑔𝑔</a:t>
            </a:r>
            <a:r>
              <a:rPr dirty="0" baseline="-15873" sz="1050" spc="262">
                <a:latin typeface="Cambria Math"/>
                <a:cs typeface="Cambria Math"/>
              </a:rPr>
              <a:t> </a:t>
            </a:r>
            <a:r>
              <a:rPr dirty="0" sz="1000" spc="-5">
                <a:latin typeface="Cambria Math"/>
                <a:cs typeface="Cambria Math"/>
              </a:rPr>
              <a:t>=</a:t>
            </a:r>
            <a:r>
              <a:rPr dirty="0" u="sng" baseline="27777" sz="1500" spc="-7">
                <a:uFill>
                  <a:solidFill>
                    <a:srgbClr val="000000"/>
                  </a:solidFill>
                </a:uFill>
                <a:latin typeface="Cambria Math"/>
                <a:cs typeface="Cambria Math"/>
              </a:rPr>
              <a:t> 	2	</a:t>
            </a:r>
            <a:r>
              <a:rPr dirty="0" sz="1000" spc="-5">
                <a:latin typeface="Cambria Math"/>
                <a:cs typeface="Cambria Math"/>
              </a:rPr>
              <a:t>+ 0.06 = 0.20903</a:t>
            </a:r>
            <a:r>
              <a:rPr dirty="0" sz="1000" spc="95">
                <a:latin typeface="Cambria Math"/>
                <a:cs typeface="Cambria Math"/>
              </a:rPr>
              <a:t> </a:t>
            </a:r>
            <a:r>
              <a:rPr dirty="0" sz="1000" spc="-355">
                <a:latin typeface="Cambria Math"/>
                <a:cs typeface="Cambria Math"/>
              </a:rPr>
              <a:t>𝐴𝐴𝐴𝐴𝑑𝑑</a:t>
            </a:r>
            <a:endParaRPr sz="1000">
              <a:latin typeface="Cambria Math"/>
              <a:cs typeface="Cambria Math"/>
            </a:endParaRPr>
          </a:p>
        </p:txBody>
      </p:sp>
      <p:sp>
        <p:nvSpPr>
          <p:cNvPr id="45" name="object 45"/>
          <p:cNvSpPr txBox="1"/>
          <p:nvPr/>
        </p:nvSpPr>
        <p:spPr>
          <a:xfrm>
            <a:off x="2661920" y="4198111"/>
            <a:ext cx="72390" cy="132080"/>
          </a:xfrm>
          <a:prstGeom prst="rect">
            <a:avLst/>
          </a:prstGeom>
        </p:spPr>
        <p:txBody>
          <a:bodyPr wrap="square" lIns="0" tIns="12065" rIns="0" bIns="0" rtlCol="0" vert="horz">
            <a:spAutoFit/>
          </a:bodyPr>
          <a:lstStyle/>
          <a:p>
            <a:pPr marL="12700">
              <a:lnSpc>
                <a:spcPct val="100000"/>
              </a:lnSpc>
              <a:spcBef>
                <a:spcPts val="95"/>
              </a:spcBef>
            </a:pPr>
            <a:r>
              <a:rPr dirty="0" sz="700" spc="-400">
                <a:latin typeface="Cambria Math"/>
                <a:cs typeface="Cambria Math"/>
              </a:rPr>
              <a:t>𝑔𝑔</a:t>
            </a:r>
            <a:endParaRPr sz="700">
              <a:latin typeface="Cambria Math"/>
              <a:cs typeface="Cambria Math"/>
            </a:endParaRPr>
          </a:p>
        </p:txBody>
      </p:sp>
      <p:sp>
        <p:nvSpPr>
          <p:cNvPr id="46" name="object 46"/>
          <p:cNvSpPr txBox="1"/>
          <p:nvPr/>
        </p:nvSpPr>
        <p:spPr>
          <a:xfrm>
            <a:off x="2517150" y="4134053"/>
            <a:ext cx="354965" cy="177800"/>
          </a:xfrm>
          <a:prstGeom prst="rect">
            <a:avLst/>
          </a:prstGeom>
        </p:spPr>
        <p:txBody>
          <a:bodyPr wrap="square" lIns="0" tIns="12065" rIns="0" bIns="0" rtlCol="0" vert="horz">
            <a:spAutoFit/>
          </a:bodyPr>
          <a:lstStyle/>
          <a:p>
            <a:pPr marL="12700">
              <a:lnSpc>
                <a:spcPct val="100000"/>
              </a:lnSpc>
              <a:spcBef>
                <a:spcPts val="95"/>
              </a:spcBef>
            </a:pPr>
            <a:r>
              <a:rPr dirty="0" sz="1000" spc="-275">
                <a:latin typeface="Cambria Math"/>
                <a:cs typeface="Cambria Math"/>
              </a:rPr>
              <a:t>𝐹𝐹𝑆𝑆</a:t>
            </a:r>
            <a:r>
              <a:rPr dirty="0" sz="1000" spc="35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47" name="object 47"/>
          <p:cNvSpPr txBox="1"/>
          <p:nvPr/>
        </p:nvSpPr>
        <p:spPr>
          <a:xfrm>
            <a:off x="3704851" y="4036578"/>
            <a:ext cx="726440" cy="177800"/>
          </a:xfrm>
          <a:prstGeom prst="rect">
            <a:avLst/>
          </a:prstGeom>
        </p:spPr>
        <p:txBody>
          <a:bodyPr wrap="square" lIns="0" tIns="12065" rIns="0" bIns="0" rtlCol="0" vert="horz">
            <a:spAutoFit/>
          </a:bodyPr>
          <a:lstStyle/>
          <a:p>
            <a:pPr marL="38100">
              <a:lnSpc>
                <a:spcPct val="100000"/>
              </a:lnSpc>
              <a:spcBef>
                <a:spcPts val="95"/>
              </a:spcBef>
            </a:pPr>
            <a:r>
              <a:rPr dirty="0" sz="1000" spc="-285">
                <a:latin typeface="Cambria Math"/>
                <a:cs typeface="Cambria Math"/>
              </a:rPr>
              <a:t>𝐾𝐾</a:t>
            </a:r>
            <a:r>
              <a:rPr dirty="0" baseline="-15873" sz="1050" spc="-427">
                <a:latin typeface="Cambria Math"/>
                <a:cs typeface="Cambria Math"/>
              </a:rPr>
              <a:t>𝜃𝜃</a:t>
            </a:r>
            <a:r>
              <a:rPr dirty="0" baseline="-15873" sz="1050" spc="-135">
                <a:latin typeface="Cambria Math"/>
                <a:cs typeface="Cambria Math"/>
              </a:rPr>
              <a:t> </a:t>
            </a:r>
            <a:r>
              <a:rPr dirty="0" sz="1000" spc="-225">
                <a:latin typeface="Cambria Math"/>
                <a:cs typeface="Cambria Math"/>
              </a:rPr>
              <a:t>(𝜃𝜃</a:t>
            </a:r>
            <a:r>
              <a:rPr dirty="0" baseline="-15873" sz="1050" spc="-337">
                <a:latin typeface="Cambria Math"/>
                <a:cs typeface="Cambria Math"/>
              </a:rPr>
              <a:t>𝑔𝑔𝑔𝑔</a:t>
            </a:r>
            <a:r>
              <a:rPr dirty="0" baseline="-15873" sz="1050" spc="150">
                <a:latin typeface="Cambria Math"/>
                <a:cs typeface="Cambria Math"/>
              </a:rPr>
              <a:t> </a:t>
            </a:r>
            <a:r>
              <a:rPr dirty="0" sz="1000" spc="-5">
                <a:latin typeface="Cambria Math"/>
                <a:cs typeface="Cambria Math"/>
              </a:rPr>
              <a:t>−</a:t>
            </a:r>
            <a:r>
              <a:rPr dirty="0" sz="1000" spc="-10">
                <a:latin typeface="Cambria Math"/>
                <a:cs typeface="Cambria Math"/>
              </a:rPr>
              <a:t> </a:t>
            </a:r>
            <a:r>
              <a:rPr dirty="0" sz="1000" spc="-195">
                <a:latin typeface="Cambria Math"/>
                <a:cs typeface="Cambria Math"/>
              </a:rPr>
              <a:t>𝛼𝛼)</a:t>
            </a:r>
            <a:endParaRPr sz="1000">
              <a:latin typeface="Cambria Math"/>
              <a:cs typeface="Cambria Math"/>
            </a:endParaRPr>
          </a:p>
        </p:txBody>
      </p:sp>
      <p:sp>
        <p:nvSpPr>
          <p:cNvPr id="48" name="object 48"/>
          <p:cNvSpPr txBox="1"/>
          <p:nvPr/>
        </p:nvSpPr>
        <p:spPr>
          <a:xfrm>
            <a:off x="2857535" y="4219475"/>
            <a:ext cx="2421890"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284">
                <a:latin typeface="Cambria Math"/>
                <a:cs typeface="Cambria Math"/>
              </a:rPr>
              <a:t>(</a:t>
            </a:r>
            <a:r>
              <a:rPr dirty="0" sz="1000" spc="-190">
                <a:latin typeface="Cambria Math"/>
                <a:cs typeface="Cambria Math"/>
              </a:rPr>
              <a:t>𝐼𝐼𝑀𝑀</a:t>
            </a:r>
            <a:r>
              <a:rPr dirty="0" baseline="2777" sz="1500" spc="-284">
                <a:latin typeface="Cambria Math"/>
                <a:cs typeface="Cambria Math"/>
              </a:rPr>
              <a:t>)</a:t>
            </a:r>
            <a:r>
              <a:rPr dirty="0" sz="1000" spc="-190">
                <a:latin typeface="Cambria Math"/>
                <a:cs typeface="Cambria Math"/>
              </a:rPr>
              <a:t>𝐻𝐻</a:t>
            </a:r>
            <a:r>
              <a:rPr dirty="0" baseline="-15873" sz="1050" spc="-284">
                <a:latin typeface="Cambria Math"/>
                <a:cs typeface="Cambria Math"/>
              </a:rPr>
              <a:t>𝑔𝑔</a:t>
            </a:r>
            <a:r>
              <a:rPr dirty="0" baseline="2777" sz="1500" spc="-284">
                <a:latin typeface="Cambria Math"/>
                <a:cs typeface="Cambria Math"/>
              </a:rPr>
              <a:t>[(</a:t>
            </a:r>
            <a:r>
              <a:rPr dirty="0" sz="1000" spc="-190">
                <a:latin typeface="Cambria Math"/>
                <a:cs typeface="Cambria Math"/>
              </a:rPr>
              <a:t>(𝐼𝐼𝑀𝑀)𝑧𝑧</a:t>
            </a:r>
            <a:r>
              <a:rPr dirty="0" baseline="-15873" sz="1050" spc="-284">
                <a:latin typeface="Cambria Math"/>
                <a:cs typeface="Cambria Math"/>
              </a:rPr>
              <a:t>𝑔𝑔</a:t>
            </a:r>
            <a:r>
              <a:rPr dirty="0" baseline="2777" sz="1500" spc="-284">
                <a:latin typeface="Cambria Math"/>
                <a:cs typeface="Cambria Math"/>
              </a:rPr>
              <a:t>(</a:t>
            </a:r>
            <a:r>
              <a:rPr dirty="0" sz="1000" spc="-190">
                <a:latin typeface="Cambria Math"/>
                <a:cs typeface="Cambria Math"/>
              </a:rPr>
              <a:t>1 </a:t>
            </a:r>
            <a:r>
              <a:rPr dirty="0" sz="1000" spc="-5">
                <a:latin typeface="Cambria Math"/>
                <a:cs typeface="Cambria Math"/>
              </a:rPr>
              <a:t>+ </a:t>
            </a:r>
            <a:r>
              <a:rPr dirty="0" sz="1000" spc="-155">
                <a:latin typeface="Cambria Math"/>
                <a:cs typeface="Cambria Math"/>
              </a:rPr>
              <a:t>2.5𝜃𝜃</a:t>
            </a:r>
            <a:r>
              <a:rPr dirty="0" baseline="-15873" sz="1050" spc="-232">
                <a:latin typeface="Cambria Math"/>
                <a:cs typeface="Cambria Math"/>
              </a:rPr>
              <a:t>𝑔𝑔𝑔𝑔</a:t>
            </a:r>
            <a:r>
              <a:rPr dirty="0" baseline="2777" sz="1500" spc="-232">
                <a:latin typeface="Cambria Math"/>
                <a:cs typeface="Cambria Math"/>
              </a:rPr>
              <a:t>) </a:t>
            </a:r>
            <a:r>
              <a:rPr dirty="0" sz="1000" spc="-5">
                <a:latin typeface="Cambria Math"/>
                <a:cs typeface="Cambria Math"/>
              </a:rPr>
              <a:t>+ </a:t>
            </a:r>
            <a:r>
              <a:rPr dirty="0" sz="1000" spc="-295">
                <a:latin typeface="Cambria Math"/>
                <a:cs typeface="Cambria Math"/>
              </a:rPr>
              <a:t>𝑑𝑑</a:t>
            </a:r>
            <a:r>
              <a:rPr dirty="0" baseline="-15873" sz="1050" spc="-442">
                <a:latin typeface="Cambria Math"/>
                <a:cs typeface="Cambria Math"/>
              </a:rPr>
              <a:t>𝑔𝑔</a:t>
            </a:r>
            <a:r>
              <a:rPr dirty="0" baseline="-15873" sz="1050" spc="-120">
                <a:latin typeface="Cambria Math"/>
                <a:cs typeface="Cambria Math"/>
              </a:rPr>
              <a:t> </a:t>
            </a:r>
            <a:r>
              <a:rPr dirty="0" baseline="2777" sz="1500" spc="-337">
                <a:latin typeface="Cambria Math"/>
                <a:cs typeface="Cambria Math"/>
              </a:rPr>
              <a:t>)</a:t>
            </a:r>
            <a:r>
              <a:rPr dirty="0" sz="1000" spc="-225">
                <a:latin typeface="Cambria Math"/>
                <a:cs typeface="Cambria Math"/>
              </a:rPr>
              <a:t>𝜃𝜃</a:t>
            </a:r>
            <a:r>
              <a:rPr dirty="0" baseline="-15873" sz="1050" spc="-337">
                <a:latin typeface="Cambria Math"/>
                <a:cs typeface="Cambria Math"/>
              </a:rPr>
              <a:t>𝑔𝑔𝑔𝑔</a:t>
            </a:r>
            <a:r>
              <a:rPr dirty="0" baseline="-15873" sz="1050" spc="209">
                <a:latin typeface="Cambria Math"/>
                <a:cs typeface="Cambria Math"/>
              </a:rPr>
              <a:t> </a:t>
            </a:r>
            <a:r>
              <a:rPr dirty="0" sz="1000" spc="-5">
                <a:latin typeface="Cambria Math"/>
                <a:cs typeface="Cambria Math"/>
              </a:rPr>
              <a:t>+</a:t>
            </a:r>
            <a:r>
              <a:rPr dirty="0" sz="1000" spc="10">
                <a:latin typeface="Cambria Math"/>
                <a:cs typeface="Cambria Math"/>
              </a:rPr>
              <a:t> </a:t>
            </a:r>
            <a:r>
              <a:rPr dirty="0" sz="1000" spc="-275">
                <a:latin typeface="Cambria Math"/>
                <a:cs typeface="Cambria Math"/>
              </a:rPr>
              <a:t>𝐴𝐴</a:t>
            </a:r>
            <a:r>
              <a:rPr dirty="0" baseline="-15873" sz="1050" spc="-412">
                <a:latin typeface="Cambria Math"/>
                <a:cs typeface="Cambria Math"/>
              </a:rPr>
              <a:t>𝑔𝑔</a:t>
            </a:r>
            <a:r>
              <a:rPr dirty="0" baseline="2777" sz="1500" spc="-412">
                <a:latin typeface="Cambria Math"/>
                <a:cs typeface="Cambria Math"/>
              </a:rPr>
              <a:t>]</a:t>
            </a:r>
            <a:endParaRPr baseline="2777" sz="1500">
              <a:latin typeface="Cambria Math"/>
              <a:cs typeface="Cambria Math"/>
            </a:endParaRPr>
          </a:p>
        </p:txBody>
      </p:sp>
      <p:sp>
        <p:nvSpPr>
          <p:cNvPr id="49" name="object 49"/>
          <p:cNvSpPr/>
          <p:nvPr/>
        </p:nvSpPr>
        <p:spPr>
          <a:xfrm>
            <a:off x="2895600" y="4237482"/>
            <a:ext cx="2347595" cy="0"/>
          </a:xfrm>
          <a:custGeom>
            <a:avLst/>
            <a:gdLst/>
            <a:ahLst/>
            <a:cxnLst/>
            <a:rect l="l" t="t" r="r" b="b"/>
            <a:pathLst>
              <a:path w="2347595" h="0">
                <a:moveTo>
                  <a:pt x="0" y="0"/>
                </a:moveTo>
                <a:lnTo>
                  <a:pt x="2346972" y="0"/>
                </a:lnTo>
              </a:path>
            </a:pathLst>
          </a:custGeom>
          <a:ln w="7620">
            <a:solidFill>
              <a:srgbClr val="000000"/>
            </a:solidFill>
          </a:ln>
        </p:spPr>
        <p:txBody>
          <a:bodyPr wrap="square" lIns="0" tIns="0" rIns="0" bIns="0" rtlCol="0"/>
          <a:lstStyle/>
          <a:p/>
        </p:txBody>
      </p:sp>
      <p:sp>
        <p:nvSpPr>
          <p:cNvPr id="50" name="object 50"/>
          <p:cNvSpPr txBox="1"/>
          <p:nvPr/>
        </p:nvSpPr>
        <p:spPr>
          <a:xfrm>
            <a:off x="3026642" y="4470937"/>
            <a:ext cx="1680210" cy="177800"/>
          </a:xfrm>
          <a:prstGeom prst="rect">
            <a:avLst/>
          </a:prstGeom>
        </p:spPr>
        <p:txBody>
          <a:bodyPr wrap="square" lIns="0" tIns="12065" rIns="0" bIns="0" rtlCol="0" vert="horz">
            <a:spAutoFit/>
          </a:bodyPr>
          <a:lstStyle/>
          <a:p>
            <a:pPr marL="38100">
              <a:lnSpc>
                <a:spcPct val="100000"/>
              </a:lnSpc>
              <a:spcBef>
                <a:spcPts val="95"/>
              </a:spcBef>
            </a:pPr>
            <a:r>
              <a:rPr dirty="0" sz="1000" spc="-60">
                <a:latin typeface="Cambria Math"/>
                <a:cs typeface="Cambria Math"/>
              </a:rPr>
              <a:t>�40000 </a:t>
            </a:r>
            <a:r>
              <a:rPr dirty="0" u="sng" baseline="31746" sz="1050" spc="-127">
                <a:uFill>
                  <a:solidFill>
                    <a:srgbClr val="000000"/>
                  </a:solidFill>
                </a:uFill>
                <a:latin typeface="Cambria Math"/>
                <a:cs typeface="Cambria Math"/>
              </a:rPr>
              <a:t>𝑑𝑑∙𝑔𝑔𝑖𝑖</a:t>
            </a:r>
            <a:r>
              <a:rPr dirty="0" sz="1000" spc="-85">
                <a:latin typeface="Cambria Math"/>
                <a:cs typeface="Cambria Math"/>
              </a:rPr>
              <a:t>�</a:t>
            </a:r>
            <a:r>
              <a:rPr dirty="0" baseline="2777" sz="1500" spc="-127">
                <a:latin typeface="Cambria Math"/>
                <a:cs typeface="Cambria Math"/>
              </a:rPr>
              <a:t>(</a:t>
            </a:r>
            <a:r>
              <a:rPr dirty="0" sz="1000" spc="-85">
                <a:latin typeface="Cambria Math"/>
                <a:cs typeface="Cambria Math"/>
              </a:rPr>
              <a:t>0.20903 </a:t>
            </a:r>
            <a:r>
              <a:rPr dirty="0" sz="1000" spc="-5">
                <a:latin typeface="Cambria Math"/>
                <a:cs typeface="Cambria Math"/>
              </a:rPr>
              <a:t>−</a:t>
            </a:r>
            <a:r>
              <a:rPr dirty="0" sz="1000" spc="-110">
                <a:latin typeface="Cambria Math"/>
                <a:cs typeface="Cambria Math"/>
              </a:rPr>
              <a:t> </a:t>
            </a:r>
            <a:r>
              <a:rPr dirty="0" sz="1000" spc="-45">
                <a:latin typeface="Cambria Math"/>
                <a:cs typeface="Cambria Math"/>
              </a:rPr>
              <a:t>0.06</a:t>
            </a:r>
            <a:r>
              <a:rPr dirty="0" baseline="2777" sz="1500" spc="-67">
                <a:latin typeface="Cambria Math"/>
                <a:cs typeface="Cambria Math"/>
              </a:rPr>
              <a:t>)</a:t>
            </a:r>
            <a:endParaRPr baseline="2777" sz="1500">
              <a:latin typeface="Cambria Math"/>
              <a:cs typeface="Cambria Math"/>
            </a:endParaRPr>
          </a:p>
        </p:txBody>
      </p:sp>
      <p:sp>
        <p:nvSpPr>
          <p:cNvPr id="51" name="object 51"/>
          <p:cNvSpPr txBox="1"/>
          <p:nvPr/>
        </p:nvSpPr>
        <p:spPr>
          <a:xfrm>
            <a:off x="1079043" y="4573031"/>
            <a:ext cx="5613400" cy="177800"/>
          </a:xfrm>
          <a:prstGeom prst="rect">
            <a:avLst/>
          </a:prstGeom>
        </p:spPr>
        <p:txBody>
          <a:bodyPr wrap="square" lIns="0" tIns="12065" rIns="0" bIns="0" rtlCol="0" vert="horz">
            <a:spAutoFit/>
          </a:bodyPr>
          <a:lstStyle/>
          <a:p>
            <a:pPr marL="38100">
              <a:lnSpc>
                <a:spcPct val="100000"/>
              </a:lnSpc>
              <a:spcBef>
                <a:spcPts val="95"/>
              </a:spcBef>
              <a:tabLst>
                <a:tab pos="2425700" algn="l"/>
                <a:tab pos="5173345" algn="l"/>
              </a:tabLst>
            </a:pPr>
            <a:r>
              <a:rPr dirty="0" sz="1000" spc="-275">
                <a:latin typeface="Cambria Math"/>
                <a:cs typeface="Cambria Math"/>
              </a:rPr>
              <a:t>𝐹𝐹𝑆𝑆</a:t>
            </a:r>
            <a:r>
              <a:rPr dirty="0" baseline="-15873" sz="1050" spc="-412">
                <a:latin typeface="Cambria Math"/>
                <a:cs typeface="Cambria Math"/>
              </a:rPr>
              <a:t>𝑔𝑔</a:t>
            </a:r>
            <a:r>
              <a:rPr dirty="0" baseline="-15873" sz="1050" spc="277">
                <a:latin typeface="Cambria Math"/>
                <a:cs typeface="Cambria Math"/>
              </a:rPr>
              <a:t> </a:t>
            </a:r>
            <a:r>
              <a:rPr dirty="0" sz="1000" spc="-5">
                <a:latin typeface="Cambria Math"/>
                <a:cs typeface="Cambria Math"/>
              </a:rPr>
              <a:t>=</a:t>
            </a:r>
            <a:r>
              <a:rPr dirty="0" u="sng" baseline="25000" sz="1500" spc="-7">
                <a:uFill>
                  <a:solidFill>
                    <a:srgbClr val="000000"/>
                  </a:solidFill>
                </a:uFill>
                <a:latin typeface="Cambria Math"/>
                <a:cs typeface="Cambria Math"/>
              </a:rPr>
              <a:t> 	</a:t>
            </a:r>
            <a:r>
              <a:rPr dirty="0" u="sng" baseline="35714" sz="1050" spc="-270">
                <a:uFill>
                  <a:solidFill>
                    <a:srgbClr val="000000"/>
                  </a:solidFill>
                </a:uFill>
                <a:latin typeface="Cambria Math"/>
                <a:cs typeface="Cambria Math"/>
              </a:rPr>
              <a:t>𝑔𝑔𝑠𝑠𝑔</a:t>
            </a:r>
            <a:r>
              <a:rPr dirty="0" u="sng" baseline="35714" sz="1050" spc="30329">
                <a:uFill>
                  <a:solidFill>
                    <a:srgbClr val="000000"/>
                  </a:solidFill>
                </a:uFill>
                <a:latin typeface="Cambria Math"/>
                <a:cs typeface="Cambria Math"/>
              </a:rPr>
              <a:t> </a:t>
            </a:r>
            <a:r>
              <a:rPr dirty="0" u="sng" baseline="35714" sz="1050" spc="-315">
                <a:uFill>
                  <a:solidFill>
                    <a:srgbClr val="000000"/>
                  </a:solidFill>
                </a:uFill>
                <a:latin typeface="Cambria Math"/>
                <a:cs typeface="Cambria Math"/>
              </a:rPr>
              <a:t>𝑔	</a:t>
            </a:r>
            <a:r>
              <a:rPr dirty="0" sz="1000" spc="-5">
                <a:latin typeface="Cambria Math"/>
                <a:cs typeface="Cambria Math"/>
              </a:rPr>
              <a:t>=</a:t>
            </a:r>
            <a:r>
              <a:rPr dirty="0" sz="1000" spc="15">
                <a:latin typeface="Cambria Math"/>
                <a:cs typeface="Cambria Math"/>
              </a:rPr>
              <a:t> </a:t>
            </a:r>
            <a:r>
              <a:rPr dirty="0" sz="1000" spc="-5">
                <a:latin typeface="Cambria Math"/>
                <a:cs typeface="Cambria Math"/>
              </a:rPr>
              <a:t>1.52</a:t>
            </a:r>
            <a:endParaRPr sz="1000">
              <a:latin typeface="Cambria Math"/>
              <a:cs typeface="Cambria Math"/>
            </a:endParaRPr>
          </a:p>
        </p:txBody>
      </p:sp>
      <p:sp>
        <p:nvSpPr>
          <p:cNvPr id="52" name="object 52"/>
          <p:cNvSpPr txBox="1"/>
          <p:nvPr/>
        </p:nvSpPr>
        <p:spPr>
          <a:xfrm>
            <a:off x="1444777" y="4586043"/>
            <a:ext cx="4845050" cy="498475"/>
          </a:xfrm>
          <a:prstGeom prst="rect">
            <a:avLst/>
          </a:prstGeom>
        </p:spPr>
        <p:txBody>
          <a:bodyPr wrap="square" lIns="0" tIns="96520" rIns="0" bIns="0" rtlCol="0" vert="horz">
            <a:spAutoFit/>
          </a:bodyPr>
          <a:lstStyle/>
          <a:p>
            <a:pPr algn="ctr">
              <a:lnSpc>
                <a:spcPct val="100000"/>
              </a:lnSpc>
              <a:spcBef>
                <a:spcPts val="760"/>
              </a:spcBef>
            </a:pPr>
            <a:r>
              <a:rPr dirty="0" baseline="2777" sz="1500" spc="-150">
                <a:latin typeface="Cambria Math"/>
                <a:cs typeface="Cambria Math"/>
              </a:rPr>
              <a:t>(</a:t>
            </a:r>
            <a:r>
              <a:rPr dirty="0" sz="1000" spc="-100">
                <a:latin typeface="Cambria Math"/>
                <a:cs typeface="Cambria Math"/>
              </a:rPr>
              <a:t>1.0</a:t>
            </a:r>
            <a:r>
              <a:rPr dirty="0" baseline="2777" sz="1500" spc="-150">
                <a:latin typeface="Cambria Math"/>
                <a:cs typeface="Cambria Math"/>
              </a:rPr>
              <a:t>)(</a:t>
            </a:r>
            <a:r>
              <a:rPr dirty="0" sz="1000" spc="-100">
                <a:latin typeface="Cambria Math"/>
                <a:cs typeface="Cambria Math"/>
              </a:rPr>
              <a:t>172.48𝑘𝑘𝑠𝑠𝑘𝑘</a:t>
            </a:r>
            <a:r>
              <a:rPr dirty="0" baseline="2777" sz="1500" spc="-150">
                <a:latin typeface="Cambria Math"/>
                <a:cs typeface="Cambria Math"/>
              </a:rPr>
              <a:t>)</a:t>
            </a:r>
            <a:r>
              <a:rPr dirty="0" sz="1000" spc="-100">
                <a:latin typeface="Cambria Math"/>
                <a:cs typeface="Cambria Math"/>
              </a:rPr>
              <a:t>��(1.0)</a:t>
            </a:r>
            <a:r>
              <a:rPr dirty="0" baseline="2777" sz="1500" spc="-150">
                <a:latin typeface="Cambria Math"/>
                <a:cs typeface="Cambria Math"/>
              </a:rPr>
              <a:t>(</a:t>
            </a:r>
            <a:r>
              <a:rPr dirty="0" sz="1000" spc="-100">
                <a:latin typeface="Cambria Math"/>
                <a:cs typeface="Cambria Math"/>
              </a:rPr>
              <a:t>9.137𝑠𝑠𝑠𝑠</a:t>
            </a:r>
            <a:r>
              <a:rPr dirty="0" baseline="2777" sz="1500" spc="-150">
                <a:latin typeface="Cambria Math"/>
                <a:cs typeface="Cambria Math"/>
              </a:rPr>
              <a:t>)</a:t>
            </a:r>
            <a:r>
              <a:rPr dirty="0" sz="1000" spc="-100">
                <a:latin typeface="Cambria Math"/>
                <a:cs typeface="Cambria Math"/>
              </a:rPr>
              <a:t>�1 </a:t>
            </a:r>
            <a:r>
              <a:rPr dirty="0" sz="1000" spc="-5">
                <a:latin typeface="Cambria Math"/>
                <a:cs typeface="Cambria Math"/>
              </a:rPr>
              <a:t>+ </a:t>
            </a:r>
            <a:r>
              <a:rPr dirty="0" sz="1000" spc="-30">
                <a:latin typeface="Cambria Math"/>
                <a:cs typeface="Cambria Math"/>
              </a:rPr>
              <a:t>2.5</a:t>
            </a:r>
            <a:r>
              <a:rPr dirty="0" baseline="2777" sz="1500" spc="-44">
                <a:latin typeface="Cambria Math"/>
                <a:cs typeface="Cambria Math"/>
              </a:rPr>
              <a:t>(</a:t>
            </a:r>
            <a:r>
              <a:rPr dirty="0" sz="1000" spc="-30">
                <a:latin typeface="Cambria Math"/>
                <a:cs typeface="Cambria Math"/>
              </a:rPr>
              <a:t>0.20903</a:t>
            </a:r>
            <a:r>
              <a:rPr dirty="0" baseline="2777" sz="1500" spc="-44">
                <a:latin typeface="Cambria Math"/>
                <a:cs typeface="Cambria Math"/>
              </a:rPr>
              <a:t>)</a:t>
            </a:r>
            <a:r>
              <a:rPr dirty="0" sz="1000" spc="-30">
                <a:latin typeface="Cambria Math"/>
                <a:cs typeface="Cambria Math"/>
              </a:rPr>
              <a:t>� </a:t>
            </a:r>
            <a:r>
              <a:rPr dirty="0" sz="1000" spc="-5">
                <a:latin typeface="Cambria Math"/>
                <a:cs typeface="Cambria Math"/>
              </a:rPr>
              <a:t>+ </a:t>
            </a:r>
            <a:r>
              <a:rPr dirty="0" sz="1000" spc="-70">
                <a:latin typeface="Cambria Math"/>
                <a:cs typeface="Cambria Math"/>
              </a:rPr>
              <a:t>86.295𝑠𝑠𝑠𝑠�</a:t>
            </a:r>
            <a:r>
              <a:rPr dirty="0" baseline="2777" sz="1500" spc="-104">
                <a:latin typeface="Cambria Math"/>
                <a:cs typeface="Cambria Math"/>
              </a:rPr>
              <a:t>(</a:t>
            </a:r>
            <a:r>
              <a:rPr dirty="0" sz="1000" spc="-70">
                <a:latin typeface="Cambria Math"/>
                <a:cs typeface="Cambria Math"/>
              </a:rPr>
              <a:t>0.20903</a:t>
            </a:r>
            <a:r>
              <a:rPr dirty="0" baseline="2777" sz="1500" spc="-104">
                <a:latin typeface="Cambria Math"/>
                <a:cs typeface="Cambria Math"/>
              </a:rPr>
              <a:t>) </a:t>
            </a:r>
            <a:r>
              <a:rPr dirty="0" sz="1000" spc="-5">
                <a:latin typeface="Cambria Math"/>
                <a:cs typeface="Cambria Math"/>
              </a:rPr>
              <a:t>+  </a:t>
            </a:r>
            <a:r>
              <a:rPr dirty="0" sz="1000" spc="-190">
                <a:latin typeface="Cambria Math"/>
                <a:cs typeface="Cambria Math"/>
              </a:rPr>
              <a:t>1.732𝑠𝑠𝑠𝑠�</a:t>
            </a:r>
            <a:endParaRPr sz="1000">
              <a:latin typeface="Cambria Math"/>
              <a:cs typeface="Cambria Math"/>
            </a:endParaRPr>
          </a:p>
          <a:p>
            <a:pPr algn="ctr" marL="37465">
              <a:lnSpc>
                <a:spcPct val="100000"/>
              </a:lnSpc>
              <a:spcBef>
                <a:spcPts val="660"/>
              </a:spcBef>
            </a:pPr>
            <a:r>
              <a:rPr dirty="0" sz="1000" spc="-275">
                <a:latin typeface="Cambria Math"/>
                <a:cs typeface="Cambria Math"/>
              </a:rPr>
              <a:t>𝐹𝐹𝑆𝑆</a:t>
            </a:r>
            <a:r>
              <a:rPr dirty="0" baseline="-15873" sz="1050" spc="-412">
                <a:latin typeface="Cambria Math"/>
                <a:cs typeface="Cambria Math"/>
              </a:rPr>
              <a:t>𝑔𝑔</a:t>
            </a:r>
            <a:r>
              <a:rPr dirty="0" baseline="-15873" sz="1050" spc="284">
                <a:latin typeface="Cambria Math"/>
                <a:cs typeface="Cambria Math"/>
              </a:rPr>
              <a:t> </a:t>
            </a:r>
            <a:r>
              <a:rPr dirty="0" sz="1000" spc="-5">
                <a:latin typeface="Cambria Math"/>
                <a:cs typeface="Cambria Math"/>
              </a:rPr>
              <a:t>&gt;  1.5</a:t>
            </a:r>
            <a:r>
              <a:rPr dirty="0" sz="1000" spc="-120">
                <a:latin typeface="Cambria Math"/>
                <a:cs typeface="Cambria Math"/>
              </a:rPr>
              <a:t> </a:t>
            </a:r>
            <a:r>
              <a:rPr dirty="0" sz="1000" b="1">
                <a:latin typeface="Times New Roman"/>
                <a:cs typeface="Times New Roman"/>
              </a:rPr>
              <a:t>OK</a:t>
            </a:r>
            <a:endParaRPr sz="1000">
              <a:latin typeface="Times New Roman"/>
              <a:cs typeface="Times New Roman"/>
            </a:endParaRPr>
          </a:p>
        </p:txBody>
      </p:sp>
      <p:graphicFrame>
        <p:nvGraphicFramePr>
          <p:cNvPr id="53" name="object 53"/>
          <p:cNvGraphicFramePr>
            <a:graphicFrameLocks noGrp="1"/>
          </p:cNvGraphicFramePr>
          <p:nvPr/>
        </p:nvGraphicFramePr>
        <p:xfrm>
          <a:off x="676655" y="5998470"/>
          <a:ext cx="6410325" cy="2118360"/>
        </p:xfrm>
        <a:graphic>
          <a:graphicData uri="http://schemas.openxmlformats.org/drawingml/2006/table">
            <a:tbl>
              <a:tblPr firstRow="1" bandRow="1">
                <a:tableStyleId>{2D5ABB26-0587-4C30-8999-92F81FD0307C}</a:tableStyleId>
              </a:tblPr>
              <a:tblGrid>
                <a:gridCol w="711200"/>
                <a:gridCol w="622300"/>
                <a:gridCol w="440689"/>
                <a:gridCol w="501650"/>
                <a:gridCol w="1374775"/>
                <a:gridCol w="346075"/>
                <a:gridCol w="1284605"/>
                <a:gridCol w="1129029"/>
              </a:tblGrid>
              <a:tr h="172031">
                <a:tc gridSpan="5">
                  <a:txBody>
                    <a:bodyPr/>
                    <a:lstStyle/>
                    <a:p>
                      <a:pPr marL="77470">
                        <a:lnSpc>
                          <a:spcPts val="1195"/>
                        </a:lnSpc>
                        <a:tabLst>
                          <a:tab pos="863600" algn="l"/>
                          <a:tab pos="1540510" algn="l"/>
                          <a:tab pos="1846580" algn="l"/>
                          <a:tab pos="2460625" algn="l"/>
                          <a:tab pos="3519804" algn="l"/>
                        </a:tabLst>
                      </a:pPr>
                      <a:r>
                        <a:rPr dirty="0" sz="1000" spc="-5" b="1">
                          <a:solidFill>
                            <a:srgbClr val="365F91"/>
                          </a:solidFill>
                          <a:latin typeface="Times New Roman"/>
                          <a:cs typeface="Times New Roman"/>
                        </a:rPr>
                        <a:t>Case	</a:t>
                      </a:r>
                      <a:r>
                        <a:rPr dirty="0" sz="1000" spc="-265">
                          <a:solidFill>
                            <a:srgbClr val="365F91"/>
                          </a:solidFill>
                          <a:latin typeface="Cambria Math"/>
                          <a:cs typeface="Cambria Math"/>
                        </a:rPr>
                        <a:t>𝒇𝒇</a:t>
                      </a:r>
                      <a:r>
                        <a:rPr dirty="0" baseline="-15873" sz="1050" spc="-397">
                          <a:solidFill>
                            <a:srgbClr val="365F91"/>
                          </a:solidFill>
                          <a:latin typeface="Cambria Math"/>
                          <a:cs typeface="Cambria Math"/>
                        </a:rPr>
                        <a:t>𝒌𝒌𝒌𝒌</a:t>
                      </a:r>
                      <a:r>
                        <a:rPr dirty="0" baseline="2777" sz="1500" spc="-397">
                          <a:solidFill>
                            <a:srgbClr val="365F91"/>
                          </a:solidFill>
                          <a:latin typeface="Cambria Math"/>
                          <a:cs typeface="Cambria Math"/>
                        </a:rPr>
                        <a:t>(</a:t>
                      </a:r>
                      <a:r>
                        <a:rPr dirty="0" sz="1000" spc="-265">
                          <a:solidFill>
                            <a:srgbClr val="365F91"/>
                          </a:solidFill>
                          <a:latin typeface="Cambria Math"/>
                          <a:cs typeface="Cambria Math"/>
                        </a:rPr>
                        <a:t>𝒌𝒌𝒌𝒌𝒌𝒌</a:t>
                      </a:r>
                      <a:r>
                        <a:rPr dirty="0" baseline="2777" sz="1500" spc="-397">
                          <a:solidFill>
                            <a:srgbClr val="365F91"/>
                          </a:solidFill>
                          <a:latin typeface="Cambria Math"/>
                          <a:cs typeface="Cambria Math"/>
                        </a:rPr>
                        <a:t>)	</a:t>
                      </a:r>
                      <a:r>
                        <a:rPr dirty="0" sz="1000" spc="-10" b="1">
                          <a:solidFill>
                            <a:srgbClr val="365F91"/>
                          </a:solidFill>
                          <a:latin typeface="Times New Roman"/>
                          <a:cs typeface="Times New Roman"/>
                        </a:rPr>
                        <a:t>IM	</a:t>
                      </a:r>
                      <a:r>
                        <a:rPr dirty="0" sz="1000" spc="-270">
                          <a:solidFill>
                            <a:srgbClr val="365F91"/>
                          </a:solidFill>
                          <a:latin typeface="Cambria Math"/>
                          <a:cs typeface="Cambria Math"/>
                        </a:rPr>
                        <a:t>𝒇𝒇</a:t>
                      </a:r>
                      <a:r>
                        <a:rPr dirty="0" baseline="-15873" sz="1050" spc="-405">
                          <a:solidFill>
                            <a:srgbClr val="365F91"/>
                          </a:solidFill>
                          <a:latin typeface="Cambria Math"/>
                          <a:cs typeface="Cambria Math"/>
                        </a:rPr>
                        <a:t>𝒈𝒈</a:t>
                      </a:r>
                      <a:r>
                        <a:rPr dirty="0" baseline="2777" sz="1500" spc="-405">
                          <a:solidFill>
                            <a:srgbClr val="365F91"/>
                          </a:solidFill>
                          <a:latin typeface="Cambria Math"/>
                          <a:cs typeface="Cambria Math"/>
                        </a:rPr>
                        <a:t>(</a:t>
                      </a:r>
                      <a:r>
                        <a:rPr dirty="0" sz="1000" spc="-270">
                          <a:solidFill>
                            <a:srgbClr val="365F91"/>
                          </a:solidFill>
                          <a:latin typeface="Cambria Math"/>
                          <a:cs typeface="Cambria Math"/>
                        </a:rPr>
                        <a:t>𝒌𝒌𝒌𝒌𝒌𝒌</a:t>
                      </a:r>
                      <a:r>
                        <a:rPr dirty="0" baseline="2777" sz="1500" spc="-405">
                          <a:solidFill>
                            <a:srgbClr val="365F91"/>
                          </a:solidFill>
                          <a:latin typeface="Cambria Math"/>
                          <a:cs typeface="Cambria Math"/>
                        </a:rPr>
                        <a:t>)	</a:t>
                      </a:r>
                      <a:r>
                        <a:rPr dirty="0" sz="1000" spc="-254">
                          <a:solidFill>
                            <a:srgbClr val="365F91"/>
                          </a:solidFill>
                          <a:latin typeface="Cambria Math"/>
                          <a:cs typeface="Cambria Math"/>
                        </a:rPr>
                        <a:t>𝒇𝒇</a:t>
                      </a:r>
                      <a:r>
                        <a:rPr dirty="0" baseline="-15873" sz="1050" spc="-382">
                          <a:solidFill>
                            <a:srgbClr val="365F91"/>
                          </a:solidFill>
                          <a:latin typeface="Cambria Math"/>
                          <a:cs typeface="Cambria Math"/>
                        </a:rPr>
                        <a:t>𝒅𝒅𝒌𝒌𝒅𝒅𝒅𝒅𝒅𝒅𝒕𝒕	</a:t>
                      </a:r>
                      <a:r>
                        <a:rPr dirty="0" sz="1000" spc="-170">
                          <a:solidFill>
                            <a:srgbClr val="365F91"/>
                          </a:solidFill>
                          <a:latin typeface="Cambria Math"/>
                          <a:cs typeface="Cambria Math"/>
                        </a:rPr>
                        <a:t>𝒇𝒇</a:t>
                      </a:r>
                      <a:r>
                        <a:rPr dirty="0" baseline="27777" sz="1050" spc="-254">
                          <a:solidFill>
                            <a:srgbClr val="365F91"/>
                          </a:solidFill>
                          <a:latin typeface="Cambria Math"/>
                          <a:cs typeface="Cambria Math"/>
                        </a:rPr>
                        <a:t>′</a:t>
                      </a:r>
                      <a:endParaRPr baseline="27777" sz="1050">
                        <a:latin typeface="Cambria Math"/>
                        <a:cs typeface="Cambria Math"/>
                      </a:endParaRPr>
                    </a:p>
                  </a:txBody>
                  <a:tcPr marL="0" marR="0" marB="0" marT="0">
                    <a:lnT w="12700">
                      <a:solidFill>
                        <a:srgbClr val="4F81BC"/>
                      </a:solidFill>
                      <a:prstDash val="solid"/>
                    </a:lnT>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gridSpan="3">
                  <a:txBody>
                    <a:bodyPr/>
                    <a:lstStyle/>
                    <a:p>
                      <a:pPr marL="817880">
                        <a:lnSpc>
                          <a:spcPts val="850"/>
                        </a:lnSpc>
                        <a:tabLst>
                          <a:tab pos="1499235" algn="l"/>
                        </a:tabLst>
                      </a:pPr>
                      <a:r>
                        <a:rPr dirty="0" sz="1000" spc="-240">
                          <a:solidFill>
                            <a:srgbClr val="365F91"/>
                          </a:solidFill>
                          <a:latin typeface="Cambria Math"/>
                          <a:cs typeface="Cambria Math"/>
                        </a:rPr>
                        <a:t>𝒇𝒇</a:t>
                      </a:r>
                      <a:r>
                        <a:rPr dirty="0" baseline="-15873" sz="1050" spc="-359">
                          <a:solidFill>
                            <a:srgbClr val="365F91"/>
                          </a:solidFill>
                          <a:latin typeface="Cambria Math"/>
                          <a:cs typeface="Cambria Math"/>
                        </a:rPr>
                        <a:t>𝒕𝒕𝒌𝒌𝒕𝒕𝒕𝒕</a:t>
                      </a:r>
                      <a:r>
                        <a:rPr dirty="0" baseline="2777" sz="1500" spc="-359">
                          <a:solidFill>
                            <a:srgbClr val="365F91"/>
                          </a:solidFill>
                          <a:latin typeface="Cambria Math"/>
                          <a:cs typeface="Cambria Math"/>
                        </a:rPr>
                        <a:t>(</a:t>
                      </a:r>
                      <a:r>
                        <a:rPr dirty="0" sz="1000" spc="-240">
                          <a:solidFill>
                            <a:srgbClr val="365F91"/>
                          </a:solidFill>
                          <a:latin typeface="Cambria Math"/>
                          <a:cs typeface="Cambria Math"/>
                        </a:rPr>
                        <a:t>𝒌𝒌𝒌𝒌𝒌𝒌</a:t>
                      </a:r>
                      <a:r>
                        <a:rPr dirty="0" baseline="2777" sz="1500" spc="-359">
                          <a:solidFill>
                            <a:srgbClr val="365F91"/>
                          </a:solidFill>
                          <a:latin typeface="Cambria Math"/>
                          <a:cs typeface="Cambria Math"/>
                        </a:rPr>
                        <a:t>)	</a:t>
                      </a:r>
                      <a:r>
                        <a:rPr dirty="0" sz="1000" spc="-170">
                          <a:solidFill>
                            <a:srgbClr val="365F91"/>
                          </a:solidFill>
                          <a:latin typeface="Cambria Math"/>
                          <a:cs typeface="Cambria Math"/>
                        </a:rPr>
                        <a:t>𝒇𝒇</a:t>
                      </a:r>
                      <a:r>
                        <a:rPr dirty="0" baseline="27777" sz="1050" spc="-254">
                          <a:solidFill>
                            <a:srgbClr val="365F91"/>
                          </a:solidFill>
                          <a:latin typeface="Cambria Math"/>
                          <a:cs typeface="Cambria Math"/>
                        </a:rPr>
                        <a:t>′</a:t>
                      </a:r>
                      <a:endParaRPr baseline="27777" sz="1050">
                        <a:latin typeface="Cambria Math"/>
                        <a:cs typeface="Cambria Math"/>
                      </a:endParaRPr>
                    </a:p>
                    <a:p>
                      <a:pPr algn="ctr" marL="426720">
                        <a:lnSpc>
                          <a:spcPts val="405"/>
                        </a:lnSpc>
                      </a:pPr>
                      <a:r>
                        <a:rPr dirty="0" sz="700" spc="-275">
                          <a:solidFill>
                            <a:srgbClr val="365F91"/>
                          </a:solidFill>
                          <a:latin typeface="Cambria Math"/>
                          <a:cs typeface="Cambria Math"/>
                        </a:rPr>
                        <a:t>𝒅𝒅</a:t>
                      </a:r>
                      <a:endParaRPr sz="700">
                        <a:latin typeface="Cambria Math"/>
                        <a:cs typeface="Cambria Math"/>
                      </a:endParaRPr>
                    </a:p>
                  </a:txBody>
                  <a:tcPr marL="0" marR="0" marB="0" marT="0">
                    <a:lnT w="12700">
                      <a:solidFill>
                        <a:srgbClr val="4F81BC"/>
                      </a:solidFill>
                      <a:prstDash val="solid"/>
                    </a:lnT>
                  </a:tcPr>
                </a:tc>
                <a:tc hMerge="1">
                  <a:txBody>
                    <a:bodyPr/>
                    <a:lstStyle/>
                    <a:p>
                      <a:pPr/>
                    </a:p>
                  </a:txBody>
                  <a:tcPr marL="0" marR="0" marB="0" marT="0"/>
                </a:tc>
                <a:tc hMerge="1">
                  <a:txBody>
                    <a:bodyPr/>
                    <a:lstStyle/>
                    <a:p>
                      <a:pPr/>
                    </a:p>
                  </a:txBody>
                  <a:tcPr marL="0" marR="0" marB="0" marT="0"/>
                </a:tc>
              </a:tr>
              <a:tr h="151812">
                <a:tc gridSpan="5">
                  <a:txBody>
                    <a:bodyPr/>
                    <a:lstStyle/>
                    <a:p>
                      <a:pPr algn="r" marR="27305">
                        <a:lnSpc>
                          <a:spcPts val="1015"/>
                        </a:lnSpc>
                        <a:tabLst>
                          <a:tab pos="1058545" algn="l"/>
                        </a:tabLst>
                      </a:pPr>
                      <a:r>
                        <a:rPr dirty="0" sz="1000">
                          <a:solidFill>
                            <a:srgbClr val="365F91"/>
                          </a:solidFill>
                          <a:latin typeface="Cambria Math"/>
                          <a:cs typeface="Cambria Math"/>
                        </a:rPr>
                        <a:t>=</a:t>
                      </a:r>
                      <a:r>
                        <a:rPr dirty="0" sz="1000" spc="55">
                          <a:solidFill>
                            <a:srgbClr val="365F91"/>
                          </a:solidFill>
                          <a:latin typeface="Cambria Math"/>
                          <a:cs typeface="Cambria Math"/>
                        </a:rPr>
                        <a:t> </a:t>
                      </a:r>
                      <a:r>
                        <a:rPr dirty="0" sz="1000">
                          <a:solidFill>
                            <a:srgbClr val="365F91"/>
                          </a:solidFill>
                          <a:latin typeface="Cambria Math"/>
                          <a:cs typeface="Cambria Math"/>
                        </a:rPr>
                        <a:t>𝒇𝒇</a:t>
                      </a:r>
                      <a:r>
                        <a:rPr dirty="0" baseline="-15873" sz="1050">
                          <a:solidFill>
                            <a:srgbClr val="365F91"/>
                          </a:solidFill>
                          <a:latin typeface="Cambria Math"/>
                          <a:cs typeface="Cambria Math"/>
                        </a:rPr>
                        <a:t>𝒌𝒌𝒌𝒌</a:t>
                      </a:r>
                      <a:r>
                        <a:rPr dirty="0" baseline="-15873" sz="1050">
                          <a:solidFill>
                            <a:srgbClr val="365F91"/>
                          </a:solidFill>
                          <a:latin typeface="Cambria Math"/>
                          <a:cs typeface="Cambria Math"/>
                        </a:rPr>
                        <a:t>	</a:t>
                      </a:r>
                      <a:r>
                        <a:rPr dirty="0" baseline="-36111" sz="1500">
                          <a:solidFill>
                            <a:srgbClr val="365F91"/>
                          </a:solidFill>
                          <a:latin typeface="Cambria Math"/>
                          <a:cs typeface="Cambria Math"/>
                        </a:rPr>
                        <a:t>=</a:t>
                      </a:r>
                      <a:endParaRPr baseline="-36111" sz="1500">
                        <a:latin typeface="Cambria Math"/>
                        <a:cs typeface="Cambria Math"/>
                      </a:endParaR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gridSpan="3">
                  <a:txBody>
                    <a:bodyPr/>
                    <a:lstStyle/>
                    <a:p>
                      <a:pPr>
                        <a:lnSpc>
                          <a:spcPts val="1095"/>
                        </a:lnSpc>
                        <a:tabLst>
                          <a:tab pos="1499235" algn="l"/>
                        </a:tabLst>
                      </a:pPr>
                      <a:r>
                        <a:rPr dirty="0" baseline="11111" sz="1500" spc="-382">
                          <a:solidFill>
                            <a:srgbClr val="365F91"/>
                          </a:solidFill>
                          <a:latin typeface="Cambria Math"/>
                          <a:cs typeface="Cambria Math"/>
                        </a:rPr>
                        <a:t>𝒇𝒇</a:t>
                      </a:r>
                      <a:r>
                        <a:rPr dirty="0" sz="700" spc="-254">
                          <a:solidFill>
                            <a:srgbClr val="365F91"/>
                          </a:solidFill>
                          <a:latin typeface="Cambria Math"/>
                          <a:cs typeface="Cambria Math"/>
                        </a:rPr>
                        <a:t>𝒅𝒅𝒌𝒌𝒅𝒅𝒅𝒅𝒅𝒅𝒕𝒕</a:t>
                      </a:r>
                      <a:r>
                        <a:rPr dirty="0" sz="700" spc="75">
                          <a:solidFill>
                            <a:srgbClr val="365F91"/>
                          </a:solidFill>
                          <a:latin typeface="Cambria Math"/>
                          <a:cs typeface="Cambria Math"/>
                        </a:rPr>
                        <a:t> </a:t>
                      </a:r>
                      <a:r>
                        <a:rPr dirty="0" baseline="-30555" sz="1500" spc="-412">
                          <a:solidFill>
                            <a:srgbClr val="365F91"/>
                          </a:solidFill>
                          <a:latin typeface="Cambria Math"/>
                          <a:cs typeface="Cambria Math"/>
                        </a:rPr>
                        <a:t>(𝒌𝒌𝒌𝒌𝒌𝒌)	</a:t>
                      </a:r>
                      <a:r>
                        <a:rPr dirty="0" baseline="-30555" sz="1500" spc="-7">
                          <a:solidFill>
                            <a:srgbClr val="365F91"/>
                          </a:solidFill>
                          <a:latin typeface="Cambria Math"/>
                          <a:cs typeface="Cambria Math"/>
                        </a:rPr>
                        <a:t>= </a:t>
                      </a:r>
                      <a:r>
                        <a:rPr dirty="0" baseline="11111" sz="1500" spc="-382">
                          <a:solidFill>
                            <a:srgbClr val="365F91"/>
                          </a:solidFill>
                          <a:latin typeface="Cambria Math"/>
                          <a:cs typeface="Cambria Math"/>
                        </a:rPr>
                        <a:t>𝒇𝒇</a:t>
                      </a:r>
                      <a:r>
                        <a:rPr dirty="0" sz="700" spc="-254">
                          <a:solidFill>
                            <a:srgbClr val="365F91"/>
                          </a:solidFill>
                          <a:latin typeface="Cambria Math"/>
                          <a:cs typeface="Cambria Math"/>
                        </a:rPr>
                        <a:t>𝒅𝒅𝒌𝒌𝒅𝒅𝒅𝒅𝒅𝒅𝒕𝒕</a:t>
                      </a:r>
                      <a:r>
                        <a:rPr dirty="0" sz="700" spc="114">
                          <a:solidFill>
                            <a:srgbClr val="365F91"/>
                          </a:solidFill>
                          <a:latin typeface="Cambria Math"/>
                          <a:cs typeface="Cambria Math"/>
                        </a:rPr>
                        <a:t> </a:t>
                      </a:r>
                      <a:r>
                        <a:rPr dirty="0" baseline="11111" sz="1500" spc="-7">
                          <a:solidFill>
                            <a:srgbClr val="365F91"/>
                          </a:solidFill>
                          <a:latin typeface="Cambria Math"/>
                          <a:cs typeface="Cambria Math"/>
                        </a:rPr>
                        <a:t>+</a:t>
                      </a:r>
                      <a:r>
                        <a:rPr dirty="0" baseline="11111" sz="1500" spc="-209">
                          <a:solidFill>
                            <a:srgbClr val="365F91"/>
                          </a:solidFill>
                          <a:latin typeface="Cambria Math"/>
                          <a:cs typeface="Cambria Math"/>
                        </a:rPr>
                        <a:t> </a:t>
                      </a:r>
                      <a:r>
                        <a:rPr dirty="0" baseline="11111" sz="1500" spc="-322">
                          <a:solidFill>
                            <a:srgbClr val="365F91"/>
                          </a:solidFill>
                          <a:latin typeface="Cambria Math"/>
                          <a:cs typeface="Cambria Math"/>
                        </a:rPr>
                        <a:t>𝒇𝒇</a:t>
                      </a:r>
                      <a:r>
                        <a:rPr dirty="0" sz="700" spc="-215">
                          <a:solidFill>
                            <a:srgbClr val="365F91"/>
                          </a:solidFill>
                          <a:latin typeface="Cambria Math"/>
                          <a:cs typeface="Cambria Math"/>
                        </a:rPr>
                        <a:t>𝒕𝒕𝒌𝒌𝒕𝒕𝒕𝒕</a:t>
                      </a:r>
                      <a:r>
                        <a:rPr dirty="0" sz="700" spc="50">
                          <a:solidFill>
                            <a:srgbClr val="365F91"/>
                          </a:solidFill>
                          <a:latin typeface="Cambria Math"/>
                          <a:cs typeface="Cambria Math"/>
                        </a:rPr>
                        <a:t> </a:t>
                      </a:r>
                      <a:r>
                        <a:rPr dirty="0" baseline="-30555" sz="1500" spc="-412">
                          <a:solidFill>
                            <a:srgbClr val="365F91"/>
                          </a:solidFill>
                          <a:latin typeface="Cambria Math"/>
                          <a:cs typeface="Cambria Math"/>
                        </a:rPr>
                        <a:t>(𝒌𝒌𝒌𝒌𝒌𝒌)</a:t>
                      </a:r>
                      <a:endParaRPr baseline="-30555" sz="1500">
                        <a:latin typeface="Cambria Math"/>
                        <a:cs typeface="Cambria Math"/>
                      </a:endParaRPr>
                    </a:p>
                  </a:txBody>
                  <a:tcPr marL="0" marR="0" marB="0" marT="0"/>
                </a:tc>
                <a:tc hMerge="1">
                  <a:txBody>
                    <a:bodyPr/>
                    <a:lstStyle/>
                    <a:p>
                      <a:pPr/>
                    </a:p>
                  </a:txBody>
                  <a:tcPr marL="0" marR="0" marB="0" marT="0"/>
                </a:tc>
                <a:tc hMerge="1">
                  <a:txBody>
                    <a:bodyPr/>
                    <a:lstStyle/>
                    <a:p>
                      <a:pPr/>
                    </a:p>
                  </a:txBody>
                  <a:tcPr marL="0" marR="0" marB="0" marT="0"/>
                </a:tc>
              </a:tr>
              <a:tr h="244602">
                <a:tc>
                  <a:txBody>
                    <a:bodyPr/>
                    <a:lstStyle/>
                    <a:p>
                      <a:pPr>
                        <a:lnSpc>
                          <a:spcPct val="100000"/>
                        </a:lnSpc>
                      </a:pPr>
                      <a:endParaRPr sz="900">
                        <a:latin typeface="Times New Roman"/>
                        <a:cs typeface="Times New Roman"/>
                      </a:endParaRPr>
                    </a:p>
                  </a:txBody>
                  <a:tcPr marL="0" marR="0" marB="0" marT="0">
                    <a:lnB w="12700">
                      <a:solidFill>
                        <a:srgbClr val="4F81BC"/>
                      </a:solidFill>
                      <a:prstDash val="solid"/>
                    </a:lnB>
                  </a:tcPr>
                </a:tc>
                <a:tc>
                  <a:txBody>
                    <a:bodyPr/>
                    <a:lstStyle/>
                    <a:p>
                      <a:pPr>
                        <a:lnSpc>
                          <a:spcPct val="100000"/>
                        </a:lnSpc>
                      </a:pPr>
                      <a:endParaRPr sz="900">
                        <a:latin typeface="Times New Roman"/>
                        <a:cs typeface="Times New Roman"/>
                      </a:endParaRPr>
                    </a:p>
                  </a:txBody>
                  <a:tcPr marL="0" marR="0" marB="0" marT="0">
                    <a:lnB w="12700">
                      <a:solidFill>
                        <a:srgbClr val="4F81BC"/>
                      </a:solidFill>
                      <a:prstDash val="solid"/>
                    </a:lnB>
                  </a:tcPr>
                </a:tc>
                <a:tc>
                  <a:txBody>
                    <a:bodyPr/>
                    <a:lstStyle/>
                    <a:p>
                      <a:pPr>
                        <a:lnSpc>
                          <a:spcPct val="100000"/>
                        </a:lnSpc>
                      </a:pPr>
                      <a:endParaRPr sz="900">
                        <a:latin typeface="Times New Roman"/>
                        <a:cs typeface="Times New Roman"/>
                      </a:endParaRPr>
                    </a:p>
                  </a:txBody>
                  <a:tcPr marL="0" marR="0" marB="0" marT="0">
                    <a:lnB w="12700">
                      <a:solidFill>
                        <a:srgbClr val="4F81BC"/>
                      </a:solidFill>
                      <a:prstDash val="solid"/>
                    </a:lnB>
                  </a:tcPr>
                </a:tc>
                <a:tc>
                  <a:txBody>
                    <a:bodyPr/>
                    <a:lstStyle/>
                    <a:p>
                      <a:pPr>
                        <a:lnSpc>
                          <a:spcPct val="100000"/>
                        </a:lnSpc>
                      </a:pPr>
                      <a:endParaRPr sz="900">
                        <a:latin typeface="Times New Roman"/>
                        <a:cs typeface="Times New Roman"/>
                      </a:endParaRPr>
                    </a:p>
                  </a:txBody>
                  <a:tcPr marL="0" marR="0" marB="0" marT="0">
                    <a:lnB w="12700">
                      <a:solidFill>
                        <a:srgbClr val="4F81BC"/>
                      </a:solidFill>
                      <a:prstDash val="solid"/>
                    </a:lnB>
                  </a:tcPr>
                </a:tc>
                <a:tc>
                  <a:txBody>
                    <a:bodyPr/>
                    <a:lstStyle/>
                    <a:p>
                      <a:pPr marL="185420">
                        <a:lnSpc>
                          <a:spcPts val="1130"/>
                        </a:lnSpc>
                      </a:pPr>
                      <a:r>
                        <a:rPr dirty="0" sz="1000" spc="-5">
                          <a:solidFill>
                            <a:srgbClr val="365F91"/>
                          </a:solidFill>
                          <a:latin typeface="Cambria Math"/>
                          <a:cs typeface="Cambria Math"/>
                        </a:rPr>
                        <a:t>+ </a:t>
                      </a:r>
                      <a:r>
                        <a:rPr dirty="0" baseline="2777" sz="1500" spc="-217">
                          <a:solidFill>
                            <a:srgbClr val="365F91"/>
                          </a:solidFill>
                          <a:latin typeface="Cambria Math"/>
                          <a:cs typeface="Cambria Math"/>
                        </a:rPr>
                        <a:t>(</a:t>
                      </a:r>
                      <a:r>
                        <a:rPr dirty="0" sz="1000" spc="-145">
                          <a:solidFill>
                            <a:srgbClr val="365F91"/>
                          </a:solidFill>
                          <a:latin typeface="Cambria Math"/>
                          <a:cs typeface="Cambria Math"/>
                        </a:rPr>
                        <a:t>𝑰𝑰𝑰𝑰</a:t>
                      </a:r>
                      <a:r>
                        <a:rPr dirty="0" baseline="2777" sz="1500" spc="-217">
                          <a:solidFill>
                            <a:srgbClr val="365F91"/>
                          </a:solidFill>
                          <a:latin typeface="Cambria Math"/>
                          <a:cs typeface="Cambria Math"/>
                        </a:rPr>
                        <a:t>)</a:t>
                      </a:r>
                      <a:r>
                        <a:rPr dirty="0" sz="1000" spc="-145">
                          <a:solidFill>
                            <a:srgbClr val="365F91"/>
                          </a:solidFill>
                          <a:latin typeface="Cambria Math"/>
                          <a:cs typeface="Cambria Math"/>
                        </a:rPr>
                        <a:t>𝒇𝒇</a:t>
                      </a:r>
                      <a:r>
                        <a:rPr dirty="0" baseline="-15873" sz="1050" spc="-217">
                          <a:solidFill>
                            <a:srgbClr val="365F91"/>
                          </a:solidFill>
                          <a:latin typeface="Cambria Math"/>
                          <a:cs typeface="Cambria Math"/>
                        </a:rPr>
                        <a:t>𝒈𝒈</a:t>
                      </a:r>
                      <a:r>
                        <a:rPr dirty="0" baseline="-15873" sz="1050" spc="-209">
                          <a:solidFill>
                            <a:srgbClr val="365F91"/>
                          </a:solidFill>
                          <a:latin typeface="Cambria Math"/>
                          <a:cs typeface="Cambria Math"/>
                        </a:rPr>
                        <a:t> </a:t>
                      </a:r>
                      <a:r>
                        <a:rPr dirty="0" sz="1000" spc="-275">
                          <a:solidFill>
                            <a:srgbClr val="365F91"/>
                          </a:solidFill>
                          <a:latin typeface="Cambria Math"/>
                          <a:cs typeface="Cambria Math"/>
                        </a:rPr>
                        <a:t>(𝒌𝒌𝒌𝒌𝒌𝒌)</a:t>
                      </a:r>
                      <a:endParaRPr sz="1000">
                        <a:latin typeface="Cambria Math"/>
                        <a:cs typeface="Cambria Math"/>
                      </a:endParaRPr>
                    </a:p>
                  </a:txBody>
                  <a:tcPr marL="0" marR="0" marB="0" marT="0">
                    <a:lnB w="12700">
                      <a:solidFill>
                        <a:srgbClr val="4F81BC"/>
                      </a:solidFill>
                      <a:prstDash val="solid"/>
                    </a:lnB>
                  </a:tcPr>
                </a:tc>
                <a:tc>
                  <a:txBody>
                    <a:bodyPr/>
                    <a:lstStyle/>
                    <a:p>
                      <a:pPr algn="r" marR="27305">
                        <a:lnSpc>
                          <a:spcPts val="1155"/>
                        </a:lnSpc>
                      </a:pPr>
                      <a:r>
                        <a:rPr dirty="0" sz="1000" spc="-204">
                          <a:solidFill>
                            <a:srgbClr val="365F91"/>
                          </a:solidFill>
                          <a:latin typeface="Cambria Math"/>
                          <a:cs typeface="Cambria Math"/>
                        </a:rPr>
                        <a:t>𝟎𝟎.</a:t>
                      </a:r>
                      <a:r>
                        <a:rPr dirty="0" sz="1000" spc="-200">
                          <a:solidFill>
                            <a:srgbClr val="365F91"/>
                          </a:solidFill>
                          <a:latin typeface="Cambria Math"/>
                          <a:cs typeface="Cambria Math"/>
                        </a:rPr>
                        <a:t> </a:t>
                      </a:r>
                      <a:r>
                        <a:rPr dirty="0" sz="1000" spc="-305">
                          <a:solidFill>
                            <a:srgbClr val="365F91"/>
                          </a:solidFill>
                          <a:latin typeface="Cambria Math"/>
                          <a:cs typeface="Cambria Math"/>
                        </a:rPr>
                        <a:t>𝟔𝟔𝟔𝟔</a:t>
                      </a:r>
                      <a:endParaRPr sz="1000">
                        <a:latin typeface="Cambria Math"/>
                        <a:cs typeface="Cambria Math"/>
                      </a:endParaRPr>
                    </a:p>
                  </a:txBody>
                  <a:tcPr marL="0" marR="0" marB="0" marT="0">
                    <a:lnT w="9525">
                      <a:solidFill>
                        <a:srgbClr val="365F91"/>
                      </a:solidFill>
                      <a:prstDash val="solid"/>
                    </a:lnT>
                    <a:lnB w="12700">
                      <a:solidFill>
                        <a:srgbClr val="4F81BC"/>
                      </a:solidFill>
                      <a:prstDash val="solid"/>
                    </a:lnB>
                  </a:tcPr>
                </a:tc>
                <a:tc>
                  <a:txBody>
                    <a:bodyPr/>
                    <a:lstStyle/>
                    <a:p>
                      <a:pPr>
                        <a:lnSpc>
                          <a:spcPct val="100000"/>
                        </a:lnSpc>
                      </a:pPr>
                      <a:endParaRPr sz="900">
                        <a:latin typeface="Times New Roman"/>
                        <a:cs typeface="Times New Roman"/>
                      </a:endParaRPr>
                    </a:p>
                  </a:txBody>
                  <a:tcPr marL="0" marR="0" marB="0" marT="0">
                    <a:lnB w="12700">
                      <a:solidFill>
                        <a:srgbClr val="4F81BC"/>
                      </a:solidFill>
                      <a:prstDash val="solid"/>
                    </a:lnB>
                  </a:tcPr>
                </a:tc>
                <a:tc>
                  <a:txBody>
                    <a:bodyPr/>
                    <a:lstStyle/>
                    <a:p>
                      <a:pPr marL="219075">
                        <a:lnSpc>
                          <a:spcPts val="1155"/>
                        </a:lnSpc>
                      </a:pPr>
                      <a:r>
                        <a:rPr dirty="0" sz="1000" spc="-204">
                          <a:solidFill>
                            <a:srgbClr val="365F91"/>
                          </a:solidFill>
                          <a:latin typeface="Cambria Math"/>
                          <a:cs typeface="Cambria Math"/>
                        </a:rPr>
                        <a:t>𝟎𝟎.</a:t>
                      </a:r>
                      <a:r>
                        <a:rPr dirty="0" sz="1000" spc="-195">
                          <a:solidFill>
                            <a:srgbClr val="365F91"/>
                          </a:solidFill>
                          <a:latin typeface="Cambria Math"/>
                          <a:cs typeface="Cambria Math"/>
                        </a:rPr>
                        <a:t> </a:t>
                      </a:r>
                      <a:r>
                        <a:rPr dirty="0" sz="1000" spc="-305">
                          <a:solidFill>
                            <a:srgbClr val="365F91"/>
                          </a:solidFill>
                          <a:latin typeface="Cambria Math"/>
                          <a:cs typeface="Cambria Math"/>
                        </a:rPr>
                        <a:t>𝟕𝟕𝟎𝟎</a:t>
                      </a:r>
                      <a:endParaRPr sz="1000">
                        <a:latin typeface="Cambria Math"/>
                        <a:cs typeface="Cambria Math"/>
                      </a:endParaRPr>
                    </a:p>
                  </a:txBody>
                  <a:tcPr marL="0" marR="0" marB="0" marT="0">
                    <a:lnT w="9525">
                      <a:solidFill>
                        <a:srgbClr val="365F91"/>
                      </a:solidFill>
                      <a:prstDash val="solid"/>
                    </a:lnT>
                    <a:lnB w="12700">
                      <a:solidFill>
                        <a:srgbClr val="4F81BC"/>
                      </a:solidFill>
                      <a:prstDash val="solid"/>
                    </a:lnB>
                  </a:tcPr>
                </a:tc>
              </a:tr>
              <a:tr h="374903">
                <a:tc>
                  <a:txBody>
                    <a:bodyPr/>
                    <a:lstStyle/>
                    <a:p>
                      <a:pPr marL="77470" marR="85090">
                        <a:lnSpc>
                          <a:spcPts val="1150"/>
                        </a:lnSpc>
                        <a:spcBef>
                          <a:spcPts val="75"/>
                        </a:spcBef>
                      </a:pPr>
                      <a:r>
                        <a:rPr dirty="0" sz="1000" spc="-5" b="1">
                          <a:solidFill>
                            <a:srgbClr val="365F91"/>
                          </a:solidFill>
                          <a:latin typeface="Times New Roman"/>
                          <a:cs typeface="Times New Roman"/>
                        </a:rPr>
                        <a:t>2% slope,  no</a:t>
                      </a:r>
                      <a:r>
                        <a:rPr dirty="0" sz="1000" spc="-65" b="1">
                          <a:solidFill>
                            <a:srgbClr val="365F91"/>
                          </a:solidFill>
                          <a:latin typeface="Times New Roman"/>
                          <a:cs typeface="Times New Roman"/>
                        </a:rPr>
                        <a:t> </a:t>
                      </a:r>
                      <a:r>
                        <a:rPr dirty="0" sz="1000" spc="-5" b="1">
                          <a:solidFill>
                            <a:srgbClr val="365F91"/>
                          </a:solidFill>
                          <a:latin typeface="Times New Roman"/>
                          <a:cs typeface="Times New Roman"/>
                        </a:rPr>
                        <a:t>impact</a:t>
                      </a:r>
                      <a:endParaRPr sz="1000">
                        <a:latin typeface="Times New Roman"/>
                        <a:cs typeface="Times New Roman"/>
                      </a:endParaRPr>
                    </a:p>
                  </a:txBody>
                  <a:tcPr marL="0" marR="0" marB="0" marT="9525">
                    <a:lnT w="12700">
                      <a:solidFill>
                        <a:srgbClr val="4F81BC"/>
                      </a:solidFill>
                      <a:prstDash val="solid"/>
                    </a:lnT>
                    <a:solidFill>
                      <a:srgbClr val="D2DFED"/>
                    </a:solidFill>
                  </a:tcPr>
                </a:tc>
                <a:tc>
                  <a:txBody>
                    <a:bodyPr/>
                    <a:lstStyle/>
                    <a:p>
                      <a:pPr marL="85725">
                        <a:lnSpc>
                          <a:spcPts val="1195"/>
                        </a:lnSpc>
                      </a:pPr>
                      <a:r>
                        <a:rPr dirty="0" sz="1000" spc="-5">
                          <a:solidFill>
                            <a:srgbClr val="365F91"/>
                          </a:solidFill>
                          <a:latin typeface="Times New Roman"/>
                          <a:cs typeface="Times New Roman"/>
                        </a:rPr>
                        <a:t>-5.886</a:t>
                      </a:r>
                      <a:endParaRPr sz="1000">
                        <a:latin typeface="Times New Roman"/>
                        <a:cs typeface="Times New Roman"/>
                      </a:endParaRPr>
                    </a:p>
                  </a:txBody>
                  <a:tcPr marL="0" marR="0" marB="0" marT="0">
                    <a:lnT w="12700">
                      <a:solidFill>
                        <a:srgbClr val="4F81BC"/>
                      </a:solidFill>
                      <a:prstDash val="solid"/>
                    </a:lnT>
                    <a:solidFill>
                      <a:srgbClr val="D2DFED"/>
                    </a:solidFill>
                  </a:tcPr>
                </a:tc>
                <a:tc>
                  <a:txBody>
                    <a:bodyPr/>
                    <a:lstStyle/>
                    <a:p>
                      <a:pPr algn="r" marR="65405">
                        <a:lnSpc>
                          <a:spcPts val="1195"/>
                        </a:lnSpc>
                      </a:pPr>
                      <a:r>
                        <a:rPr dirty="0" sz="1000" spc="5">
                          <a:solidFill>
                            <a:srgbClr val="365F91"/>
                          </a:solidFill>
                          <a:latin typeface="Times New Roman"/>
                          <a:cs typeface="Times New Roman"/>
                        </a:rPr>
                        <a:t>1</a:t>
                      </a:r>
                      <a:r>
                        <a:rPr dirty="0" sz="1000">
                          <a:solidFill>
                            <a:srgbClr val="365F91"/>
                          </a:solidFill>
                          <a:latin typeface="Times New Roman"/>
                          <a:cs typeface="Times New Roman"/>
                        </a:rPr>
                        <a:t>.0</a:t>
                      </a:r>
                      <a:endParaRPr sz="1000">
                        <a:latin typeface="Times New Roman"/>
                        <a:cs typeface="Times New Roman"/>
                      </a:endParaRPr>
                    </a:p>
                  </a:txBody>
                  <a:tcPr marL="0" marR="0" marB="0" marT="0">
                    <a:lnT w="12700">
                      <a:solidFill>
                        <a:srgbClr val="4F81BC"/>
                      </a:solidFill>
                      <a:prstDash val="solid"/>
                    </a:lnT>
                    <a:solidFill>
                      <a:srgbClr val="D2DFED"/>
                    </a:solidFill>
                  </a:tcPr>
                </a:tc>
                <a:tc>
                  <a:txBody>
                    <a:bodyPr/>
                    <a:lstStyle/>
                    <a:p>
                      <a:pPr marL="73025">
                        <a:lnSpc>
                          <a:spcPts val="1195"/>
                        </a:lnSpc>
                      </a:pPr>
                      <a:r>
                        <a:rPr dirty="0" sz="1000">
                          <a:solidFill>
                            <a:srgbClr val="365F91"/>
                          </a:solidFill>
                          <a:latin typeface="Times New Roman"/>
                          <a:cs typeface="Times New Roman"/>
                        </a:rPr>
                        <a:t>1.279</a:t>
                      </a:r>
                      <a:endParaRPr sz="1000">
                        <a:latin typeface="Times New Roman"/>
                        <a:cs typeface="Times New Roman"/>
                      </a:endParaRPr>
                    </a:p>
                  </a:txBody>
                  <a:tcPr marL="0" marR="0" marB="0" marT="0">
                    <a:lnT w="12700">
                      <a:solidFill>
                        <a:srgbClr val="4F81BC"/>
                      </a:solidFill>
                      <a:prstDash val="solid"/>
                    </a:lnT>
                    <a:solidFill>
                      <a:srgbClr val="D2DFED"/>
                    </a:solidFill>
                  </a:tcPr>
                </a:tc>
                <a:tc>
                  <a:txBody>
                    <a:bodyPr/>
                    <a:lstStyle/>
                    <a:p>
                      <a:pPr marL="139700">
                        <a:lnSpc>
                          <a:spcPts val="1195"/>
                        </a:lnSpc>
                      </a:pPr>
                      <a:r>
                        <a:rPr dirty="0" sz="1000" spc="-5">
                          <a:solidFill>
                            <a:srgbClr val="365F91"/>
                          </a:solidFill>
                          <a:latin typeface="Times New Roman"/>
                          <a:cs typeface="Times New Roman"/>
                        </a:rPr>
                        <a:t>-4.607</a:t>
                      </a:r>
                      <a:endParaRPr sz="1000">
                        <a:latin typeface="Times New Roman"/>
                        <a:cs typeface="Times New Roman"/>
                      </a:endParaRPr>
                    </a:p>
                  </a:txBody>
                  <a:tcPr marL="0" marR="0" marB="0" marT="0">
                    <a:lnT w="12700">
                      <a:solidFill>
                        <a:srgbClr val="4F81BC"/>
                      </a:solidFill>
                      <a:prstDash val="solid"/>
                    </a:lnT>
                    <a:solidFill>
                      <a:srgbClr val="D2DFED"/>
                    </a:solidFill>
                  </a:tcPr>
                </a:tc>
                <a:tc>
                  <a:txBody>
                    <a:bodyPr/>
                    <a:lstStyle/>
                    <a:p>
                      <a:pPr algn="r">
                        <a:lnSpc>
                          <a:spcPts val="1195"/>
                        </a:lnSpc>
                      </a:pPr>
                      <a:r>
                        <a:rPr dirty="0" sz="1000" spc="5">
                          <a:solidFill>
                            <a:srgbClr val="365F91"/>
                          </a:solidFill>
                          <a:latin typeface="Times New Roman"/>
                          <a:cs typeface="Times New Roman"/>
                        </a:rPr>
                        <a:t>7</a:t>
                      </a:r>
                      <a:r>
                        <a:rPr dirty="0" sz="1000">
                          <a:solidFill>
                            <a:srgbClr val="365F91"/>
                          </a:solidFill>
                          <a:latin typeface="Times New Roman"/>
                          <a:cs typeface="Times New Roman"/>
                        </a:rPr>
                        <a:t>.1</a:t>
                      </a:r>
                      <a:endParaRPr sz="1000">
                        <a:latin typeface="Times New Roman"/>
                        <a:cs typeface="Times New Roman"/>
                      </a:endParaRPr>
                    </a:p>
                  </a:txBody>
                  <a:tcPr marL="0" marR="0" marB="0" marT="0">
                    <a:lnT w="12700">
                      <a:solidFill>
                        <a:srgbClr val="4F81BC"/>
                      </a:solidFill>
                      <a:prstDash val="solid"/>
                    </a:lnT>
                    <a:solidFill>
                      <a:srgbClr val="D2DFED"/>
                    </a:solidFill>
                  </a:tcPr>
                </a:tc>
                <a:tc>
                  <a:txBody>
                    <a:bodyPr/>
                    <a:lstStyle/>
                    <a:p>
                      <a:pPr algn="ctr" marR="4445">
                        <a:lnSpc>
                          <a:spcPts val="1195"/>
                        </a:lnSpc>
                      </a:pPr>
                      <a:r>
                        <a:rPr dirty="0" sz="1000" spc="-5">
                          <a:solidFill>
                            <a:srgbClr val="365F91"/>
                          </a:solidFill>
                          <a:latin typeface="Times New Roman"/>
                          <a:cs typeface="Times New Roman"/>
                        </a:rPr>
                        <a:t>-0.318</a:t>
                      </a:r>
                      <a:endParaRPr sz="1000">
                        <a:latin typeface="Times New Roman"/>
                        <a:cs typeface="Times New Roman"/>
                      </a:endParaRPr>
                    </a:p>
                  </a:txBody>
                  <a:tcPr marL="0" marR="0" marB="0" marT="0">
                    <a:lnT w="12700">
                      <a:solidFill>
                        <a:srgbClr val="4F81BC"/>
                      </a:solidFill>
                      <a:prstDash val="solid"/>
                    </a:lnT>
                    <a:solidFill>
                      <a:srgbClr val="D2DFED"/>
                    </a:solidFill>
                  </a:tcPr>
                </a:tc>
                <a:tc>
                  <a:txBody>
                    <a:bodyPr/>
                    <a:lstStyle/>
                    <a:p>
                      <a:pPr marL="368300">
                        <a:lnSpc>
                          <a:spcPts val="1195"/>
                        </a:lnSpc>
                      </a:pPr>
                      <a:r>
                        <a:rPr dirty="0" sz="1000">
                          <a:solidFill>
                            <a:srgbClr val="365F91"/>
                          </a:solidFill>
                          <a:latin typeface="Times New Roman"/>
                          <a:cs typeface="Times New Roman"/>
                        </a:rPr>
                        <a:t>7.1</a:t>
                      </a:r>
                      <a:endParaRPr sz="1000">
                        <a:latin typeface="Times New Roman"/>
                        <a:cs typeface="Times New Roman"/>
                      </a:endParaRPr>
                    </a:p>
                  </a:txBody>
                  <a:tcPr marL="0" marR="0" marB="0" marT="0">
                    <a:lnT w="12700">
                      <a:solidFill>
                        <a:srgbClr val="4F81BC"/>
                      </a:solidFill>
                      <a:prstDash val="solid"/>
                    </a:lnT>
                    <a:solidFill>
                      <a:srgbClr val="D2DFED"/>
                    </a:solidFill>
                  </a:tcPr>
                </a:tc>
              </a:tr>
              <a:tr h="368808">
                <a:tc>
                  <a:txBody>
                    <a:bodyPr/>
                    <a:lstStyle/>
                    <a:p>
                      <a:pPr marL="77470" marR="78105">
                        <a:lnSpc>
                          <a:spcPts val="1150"/>
                        </a:lnSpc>
                        <a:spcBef>
                          <a:spcPts val="15"/>
                        </a:spcBef>
                      </a:pPr>
                      <a:r>
                        <a:rPr dirty="0" sz="1000" spc="-5" b="1">
                          <a:solidFill>
                            <a:srgbClr val="365F91"/>
                          </a:solidFill>
                          <a:latin typeface="Times New Roman"/>
                          <a:cs typeface="Times New Roman"/>
                        </a:rPr>
                        <a:t>2% slope,  impact</a:t>
                      </a:r>
                      <a:r>
                        <a:rPr dirty="0" sz="1000" spc="-60" b="1">
                          <a:solidFill>
                            <a:srgbClr val="365F91"/>
                          </a:solidFill>
                          <a:latin typeface="Times New Roman"/>
                          <a:cs typeface="Times New Roman"/>
                        </a:rPr>
                        <a:t> </a:t>
                      </a:r>
                      <a:r>
                        <a:rPr dirty="0" sz="1000" spc="-10" b="1">
                          <a:solidFill>
                            <a:srgbClr val="365F91"/>
                          </a:solidFill>
                          <a:latin typeface="Times New Roman"/>
                          <a:cs typeface="Times New Roman"/>
                        </a:rPr>
                        <a:t>up</a:t>
                      </a:r>
                      <a:endParaRPr sz="1000">
                        <a:latin typeface="Times New Roman"/>
                        <a:cs typeface="Times New Roman"/>
                      </a:endParaRPr>
                    </a:p>
                  </a:txBody>
                  <a:tcPr marL="0" marR="0" marB="0" marT="1905"/>
                </a:tc>
                <a:tc>
                  <a:txBody>
                    <a:bodyPr/>
                    <a:lstStyle/>
                    <a:p>
                      <a:pPr marL="85725">
                        <a:lnSpc>
                          <a:spcPts val="1135"/>
                        </a:lnSpc>
                      </a:pPr>
                      <a:r>
                        <a:rPr dirty="0" sz="1000" spc="-5">
                          <a:solidFill>
                            <a:srgbClr val="365F91"/>
                          </a:solidFill>
                          <a:latin typeface="Times New Roman"/>
                          <a:cs typeface="Times New Roman"/>
                        </a:rPr>
                        <a:t>-5.886</a:t>
                      </a:r>
                      <a:endParaRPr sz="1000">
                        <a:latin typeface="Times New Roman"/>
                        <a:cs typeface="Times New Roman"/>
                      </a:endParaRPr>
                    </a:p>
                  </a:txBody>
                  <a:tcPr marL="0" marR="0" marB="0" marT="0"/>
                </a:tc>
                <a:tc>
                  <a:txBody>
                    <a:bodyPr/>
                    <a:lstStyle/>
                    <a:p>
                      <a:pPr algn="r" marR="65405">
                        <a:lnSpc>
                          <a:spcPts val="1135"/>
                        </a:lnSpc>
                      </a:pPr>
                      <a:r>
                        <a:rPr dirty="0" sz="1000" spc="5">
                          <a:solidFill>
                            <a:srgbClr val="365F91"/>
                          </a:solidFill>
                          <a:latin typeface="Times New Roman"/>
                          <a:cs typeface="Times New Roman"/>
                        </a:rPr>
                        <a:t>0</a:t>
                      </a:r>
                      <a:r>
                        <a:rPr dirty="0" sz="1000">
                          <a:solidFill>
                            <a:srgbClr val="365F91"/>
                          </a:solidFill>
                          <a:latin typeface="Times New Roman"/>
                          <a:cs typeface="Times New Roman"/>
                        </a:rPr>
                        <a:t>.8</a:t>
                      </a:r>
                      <a:endParaRPr sz="1000">
                        <a:latin typeface="Times New Roman"/>
                        <a:cs typeface="Times New Roman"/>
                      </a:endParaRPr>
                    </a:p>
                  </a:txBody>
                  <a:tcPr marL="0" marR="0" marB="0" marT="0"/>
                </a:tc>
                <a:tc>
                  <a:txBody>
                    <a:bodyPr/>
                    <a:lstStyle/>
                    <a:p>
                      <a:pPr marL="73025">
                        <a:lnSpc>
                          <a:spcPts val="1135"/>
                        </a:lnSpc>
                      </a:pPr>
                      <a:r>
                        <a:rPr dirty="0" sz="1000">
                          <a:solidFill>
                            <a:srgbClr val="365F91"/>
                          </a:solidFill>
                          <a:latin typeface="Times New Roman"/>
                          <a:cs typeface="Times New Roman"/>
                        </a:rPr>
                        <a:t>1.279</a:t>
                      </a:r>
                      <a:endParaRPr sz="1000">
                        <a:latin typeface="Times New Roman"/>
                        <a:cs typeface="Times New Roman"/>
                      </a:endParaRPr>
                    </a:p>
                  </a:txBody>
                  <a:tcPr marL="0" marR="0" marB="0" marT="0"/>
                </a:tc>
                <a:tc>
                  <a:txBody>
                    <a:bodyPr/>
                    <a:lstStyle/>
                    <a:p>
                      <a:pPr marL="139700">
                        <a:lnSpc>
                          <a:spcPts val="1135"/>
                        </a:lnSpc>
                      </a:pPr>
                      <a:r>
                        <a:rPr dirty="0" sz="1000" spc="-5">
                          <a:solidFill>
                            <a:srgbClr val="365F91"/>
                          </a:solidFill>
                          <a:latin typeface="Times New Roman"/>
                          <a:cs typeface="Times New Roman"/>
                        </a:rPr>
                        <a:t>-4.863</a:t>
                      </a:r>
                      <a:endParaRPr sz="1000">
                        <a:latin typeface="Times New Roman"/>
                        <a:cs typeface="Times New Roman"/>
                      </a:endParaRPr>
                    </a:p>
                  </a:txBody>
                  <a:tcPr marL="0" marR="0" marB="0" marT="0"/>
                </a:tc>
                <a:tc>
                  <a:txBody>
                    <a:bodyPr/>
                    <a:lstStyle/>
                    <a:p>
                      <a:pPr algn="r">
                        <a:lnSpc>
                          <a:spcPts val="1135"/>
                        </a:lnSpc>
                      </a:pPr>
                      <a:r>
                        <a:rPr dirty="0" sz="1000" spc="5">
                          <a:solidFill>
                            <a:srgbClr val="365F91"/>
                          </a:solidFill>
                          <a:latin typeface="Times New Roman"/>
                          <a:cs typeface="Times New Roman"/>
                        </a:rPr>
                        <a:t>7</a:t>
                      </a:r>
                      <a:r>
                        <a:rPr dirty="0" sz="1000">
                          <a:solidFill>
                            <a:srgbClr val="365F91"/>
                          </a:solidFill>
                          <a:latin typeface="Times New Roman"/>
                          <a:cs typeface="Times New Roman"/>
                        </a:rPr>
                        <a:t>.5</a:t>
                      </a:r>
                      <a:endParaRPr sz="1000">
                        <a:latin typeface="Times New Roman"/>
                        <a:cs typeface="Times New Roman"/>
                      </a:endParaRPr>
                    </a:p>
                  </a:txBody>
                  <a:tcPr marL="0" marR="0" marB="0" marT="0"/>
                </a:tc>
                <a:tc>
                  <a:txBody>
                    <a:bodyPr/>
                    <a:lstStyle/>
                    <a:p>
                      <a:pPr algn="ctr" marR="3810">
                        <a:lnSpc>
                          <a:spcPts val="1135"/>
                        </a:lnSpc>
                      </a:pPr>
                      <a:r>
                        <a:rPr dirty="0" sz="1000" spc="-5">
                          <a:solidFill>
                            <a:srgbClr val="365F91"/>
                          </a:solidFill>
                          <a:latin typeface="Times New Roman"/>
                          <a:cs typeface="Times New Roman"/>
                        </a:rPr>
                        <a:t>-0.215</a:t>
                      </a:r>
                      <a:endParaRPr sz="1000">
                        <a:latin typeface="Times New Roman"/>
                        <a:cs typeface="Times New Roman"/>
                      </a:endParaRPr>
                    </a:p>
                  </a:txBody>
                  <a:tcPr marL="0" marR="0" marB="0" marT="0"/>
                </a:tc>
                <a:tc>
                  <a:txBody>
                    <a:bodyPr/>
                    <a:lstStyle/>
                    <a:p>
                      <a:pPr marL="368300">
                        <a:lnSpc>
                          <a:spcPts val="1135"/>
                        </a:lnSpc>
                      </a:pPr>
                      <a:r>
                        <a:rPr dirty="0" sz="1000">
                          <a:solidFill>
                            <a:srgbClr val="365F91"/>
                          </a:solidFill>
                          <a:latin typeface="Times New Roman"/>
                          <a:cs typeface="Times New Roman"/>
                        </a:rPr>
                        <a:t>7.3</a:t>
                      </a:r>
                      <a:endParaRPr sz="1000">
                        <a:latin typeface="Times New Roman"/>
                        <a:cs typeface="Times New Roman"/>
                      </a:endParaRPr>
                    </a:p>
                  </a:txBody>
                  <a:tcPr marL="0" marR="0" marB="0" marT="0"/>
                </a:tc>
              </a:tr>
              <a:tr h="515112">
                <a:tc>
                  <a:txBody>
                    <a:bodyPr/>
                    <a:lstStyle/>
                    <a:p>
                      <a:pPr marL="77470" marR="96520">
                        <a:lnSpc>
                          <a:spcPts val="1150"/>
                        </a:lnSpc>
                        <a:spcBef>
                          <a:spcPts val="15"/>
                        </a:spcBef>
                      </a:pPr>
                      <a:r>
                        <a:rPr dirty="0" sz="1000" spc="-5" b="1">
                          <a:solidFill>
                            <a:srgbClr val="365F91"/>
                          </a:solidFill>
                          <a:latin typeface="Times New Roman"/>
                          <a:cs typeface="Times New Roman"/>
                        </a:rPr>
                        <a:t>2%</a:t>
                      </a:r>
                      <a:r>
                        <a:rPr dirty="0" sz="1000" spc="-75" b="1">
                          <a:solidFill>
                            <a:srgbClr val="365F91"/>
                          </a:solidFill>
                          <a:latin typeface="Times New Roman"/>
                          <a:cs typeface="Times New Roman"/>
                        </a:rPr>
                        <a:t> </a:t>
                      </a:r>
                      <a:r>
                        <a:rPr dirty="0" sz="1000" spc="-5" b="1">
                          <a:solidFill>
                            <a:srgbClr val="365F91"/>
                          </a:solidFill>
                          <a:latin typeface="Times New Roman"/>
                          <a:cs typeface="Times New Roman"/>
                        </a:rPr>
                        <a:t>slope,  impact  down</a:t>
                      </a:r>
                      <a:endParaRPr sz="1000">
                        <a:latin typeface="Times New Roman"/>
                        <a:cs typeface="Times New Roman"/>
                      </a:endParaRPr>
                    </a:p>
                  </a:txBody>
                  <a:tcPr marL="0" marR="0" marB="0" marT="1905">
                    <a:solidFill>
                      <a:srgbClr val="D2DFED"/>
                    </a:solidFill>
                  </a:tcPr>
                </a:tc>
                <a:tc>
                  <a:txBody>
                    <a:bodyPr/>
                    <a:lstStyle/>
                    <a:p>
                      <a:pPr marL="85725">
                        <a:lnSpc>
                          <a:spcPts val="1135"/>
                        </a:lnSpc>
                      </a:pPr>
                      <a:r>
                        <a:rPr dirty="0" sz="1000" spc="-5">
                          <a:solidFill>
                            <a:srgbClr val="365F91"/>
                          </a:solidFill>
                          <a:latin typeface="Times New Roman"/>
                          <a:cs typeface="Times New Roman"/>
                        </a:rPr>
                        <a:t>-5.886</a:t>
                      </a:r>
                      <a:endParaRPr sz="1000">
                        <a:latin typeface="Times New Roman"/>
                        <a:cs typeface="Times New Roman"/>
                      </a:endParaRPr>
                    </a:p>
                  </a:txBody>
                  <a:tcPr marL="0" marR="0" marB="0" marT="0">
                    <a:solidFill>
                      <a:srgbClr val="D2DFED"/>
                    </a:solidFill>
                  </a:tcPr>
                </a:tc>
                <a:tc>
                  <a:txBody>
                    <a:bodyPr/>
                    <a:lstStyle/>
                    <a:p>
                      <a:pPr algn="r" marR="65405">
                        <a:lnSpc>
                          <a:spcPts val="1135"/>
                        </a:lnSpc>
                      </a:pPr>
                      <a:r>
                        <a:rPr dirty="0" sz="1000" spc="5">
                          <a:solidFill>
                            <a:srgbClr val="365F91"/>
                          </a:solidFill>
                          <a:latin typeface="Times New Roman"/>
                          <a:cs typeface="Times New Roman"/>
                        </a:rPr>
                        <a:t>1</a:t>
                      </a:r>
                      <a:r>
                        <a:rPr dirty="0" sz="1000">
                          <a:solidFill>
                            <a:srgbClr val="365F91"/>
                          </a:solidFill>
                          <a:latin typeface="Times New Roman"/>
                          <a:cs typeface="Times New Roman"/>
                        </a:rPr>
                        <a:t>.2</a:t>
                      </a:r>
                      <a:endParaRPr sz="1000">
                        <a:latin typeface="Times New Roman"/>
                        <a:cs typeface="Times New Roman"/>
                      </a:endParaRPr>
                    </a:p>
                  </a:txBody>
                  <a:tcPr marL="0" marR="0" marB="0" marT="0">
                    <a:solidFill>
                      <a:srgbClr val="D2DFED"/>
                    </a:solidFill>
                  </a:tcPr>
                </a:tc>
                <a:tc>
                  <a:txBody>
                    <a:bodyPr/>
                    <a:lstStyle/>
                    <a:p>
                      <a:pPr marL="73025">
                        <a:lnSpc>
                          <a:spcPts val="1135"/>
                        </a:lnSpc>
                      </a:pPr>
                      <a:r>
                        <a:rPr dirty="0" sz="1000">
                          <a:solidFill>
                            <a:srgbClr val="365F91"/>
                          </a:solidFill>
                          <a:latin typeface="Times New Roman"/>
                          <a:cs typeface="Times New Roman"/>
                        </a:rPr>
                        <a:t>1.279</a:t>
                      </a:r>
                      <a:endParaRPr sz="1000">
                        <a:latin typeface="Times New Roman"/>
                        <a:cs typeface="Times New Roman"/>
                      </a:endParaRPr>
                    </a:p>
                  </a:txBody>
                  <a:tcPr marL="0" marR="0" marB="0" marT="0">
                    <a:solidFill>
                      <a:srgbClr val="D2DFED"/>
                    </a:solidFill>
                  </a:tcPr>
                </a:tc>
                <a:tc>
                  <a:txBody>
                    <a:bodyPr/>
                    <a:lstStyle/>
                    <a:p>
                      <a:pPr marL="139700">
                        <a:lnSpc>
                          <a:spcPts val="1135"/>
                        </a:lnSpc>
                      </a:pPr>
                      <a:r>
                        <a:rPr dirty="0" sz="1000" spc="-5">
                          <a:solidFill>
                            <a:srgbClr val="365F91"/>
                          </a:solidFill>
                          <a:latin typeface="Times New Roman"/>
                          <a:cs typeface="Times New Roman"/>
                        </a:rPr>
                        <a:t>-4.351</a:t>
                      </a:r>
                      <a:endParaRPr sz="1000">
                        <a:latin typeface="Times New Roman"/>
                        <a:cs typeface="Times New Roman"/>
                      </a:endParaRPr>
                    </a:p>
                  </a:txBody>
                  <a:tcPr marL="0" marR="0" marB="0" marT="0">
                    <a:solidFill>
                      <a:srgbClr val="D2DFED"/>
                    </a:solidFill>
                  </a:tcPr>
                </a:tc>
                <a:tc>
                  <a:txBody>
                    <a:bodyPr/>
                    <a:lstStyle/>
                    <a:p>
                      <a:pPr algn="r">
                        <a:lnSpc>
                          <a:spcPts val="1135"/>
                        </a:lnSpc>
                      </a:pPr>
                      <a:r>
                        <a:rPr dirty="0" sz="1000" spc="5">
                          <a:solidFill>
                            <a:srgbClr val="365F91"/>
                          </a:solidFill>
                          <a:latin typeface="Times New Roman"/>
                          <a:cs typeface="Times New Roman"/>
                        </a:rPr>
                        <a:t>6</a:t>
                      </a:r>
                      <a:r>
                        <a:rPr dirty="0" sz="1000">
                          <a:solidFill>
                            <a:srgbClr val="365F91"/>
                          </a:solidFill>
                          <a:latin typeface="Times New Roman"/>
                          <a:cs typeface="Times New Roman"/>
                        </a:rPr>
                        <a:t>.2</a:t>
                      </a:r>
                      <a:endParaRPr sz="1000">
                        <a:latin typeface="Times New Roman"/>
                        <a:cs typeface="Times New Roman"/>
                      </a:endParaRPr>
                    </a:p>
                  </a:txBody>
                  <a:tcPr marL="0" marR="0" marB="0" marT="0">
                    <a:solidFill>
                      <a:srgbClr val="D2DFED"/>
                    </a:solidFill>
                  </a:tcPr>
                </a:tc>
                <a:tc>
                  <a:txBody>
                    <a:bodyPr/>
                    <a:lstStyle/>
                    <a:p>
                      <a:pPr algn="ctr" marR="3810">
                        <a:lnSpc>
                          <a:spcPts val="1135"/>
                        </a:lnSpc>
                      </a:pPr>
                      <a:r>
                        <a:rPr dirty="0" sz="1000" spc="-5">
                          <a:solidFill>
                            <a:srgbClr val="365F91"/>
                          </a:solidFill>
                          <a:latin typeface="Times New Roman"/>
                          <a:cs typeface="Times New Roman"/>
                        </a:rPr>
                        <a:t>-0.491</a:t>
                      </a:r>
                      <a:endParaRPr sz="1000">
                        <a:latin typeface="Times New Roman"/>
                        <a:cs typeface="Times New Roman"/>
                      </a:endParaRPr>
                    </a:p>
                  </a:txBody>
                  <a:tcPr marL="0" marR="0" marB="0" marT="0">
                    <a:solidFill>
                      <a:srgbClr val="D2DFED"/>
                    </a:solidFill>
                  </a:tcPr>
                </a:tc>
                <a:tc>
                  <a:txBody>
                    <a:bodyPr/>
                    <a:lstStyle/>
                    <a:p>
                      <a:pPr marL="368300">
                        <a:lnSpc>
                          <a:spcPts val="1135"/>
                        </a:lnSpc>
                      </a:pPr>
                      <a:r>
                        <a:rPr dirty="0" sz="1000">
                          <a:solidFill>
                            <a:srgbClr val="365F91"/>
                          </a:solidFill>
                          <a:latin typeface="Times New Roman"/>
                          <a:cs typeface="Times New Roman"/>
                        </a:rPr>
                        <a:t>6.9</a:t>
                      </a:r>
                      <a:endParaRPr sz="1000">
                        <a:latin typeface="Times New Roman"/>
                        <a:cs typeface="Times New Roman"/>
                      </a:endParaRPr>
                    </a:p>
                  </a:txBody>
                  <a:tcPr marL="0" marR="0" marB="0" marT="0">
                    <a:solidFill>
                      <a:srgbClr val="D2DFED"/>
                    </a:solidFill>
                  </a:tcPr>
                </a:tc>
              </a:tr>
              <a:tr h="146233">
                <a:tc>
                  <a:txBody>
                    <a:bodyPr/>
                    <a:lstStyle/>
                    <a:p>
                      <a:pPr algn="ctr" marR="19050">
                        <a:lnSpc>
                          <a:spcPts val="1050"/>
                        </a:lnSpc>
                      </a:pPr>
                      <a:r>
                        <a:rPr dirty="0" sz="1000" spc="-5" b="1">
                          <a:solidFill>
                            <a:srgbClr val="365F91"/>
                          </a:solidFill>
                          <a:latin typeface="Times New Roman"/>
                          <a:cs typeface="Times New Roman"/>
                        </a:rPr>
                        <a:t>6%</a:t>
                      </a:r>
                      <a:r>
                        <a:rPr dirty="0" sz="1000" spc="-25" b="1">
                          <a:solidFill>
                            <a:srgbClr val="365F91"/>
                          </a:solidFill>
                          <a:latin typeface="Times New Roman"/>
                          <a:cs typeface="Times New Roman"/>
                        </a:rPr>
                        <a:t> </a:t>
                      </a:r>
                      <a:r>
                        <a:rPr dirty="0" sz="1000" spc="-5" b="1">
                          <a:solidFill>
                            <a:srgbClr val="365F91"/>
                          </a:solidFill>
                          <a:latin typeface="Times New Roman"/>
                          <a:cs typeface="Times New Roman"/>
                        </a:rPr>
                        <a:t>slope,</a:t>
                      </a:r>
                      <a:endParaRPr sz="1000">
                        <a:latin typeface="Times New Roman"/>
                        <a:cs typeface="Times New Roman"/>
                      </a:endParaRPr>
                    </a:p>
                  </a:txBody>
                  <a:tcPr marL="0" marR="0" marB="0" marT="0"/>
                </a:tc>
                <a:tc>
                  <a:txBody>
                    <a:bodyPr/>
                    <a:lstStyle/>
                    <a:p>
                      <a:pPr marL="85725">
                        <a:lnSpc>
                          <a:spcPts val="1050"/>
                        </a:lnSpc>
                      </a:pPr>
                      <a:r>
                        <a:rPr dirty="0" sz="1000" spc="-5">
                          <a:solidFill>
                            <a:srgbClr val="365F91"/>
                          </a:solidFill>
                          <a:latin typeface="Times New Roman"/>
                          <a:cs typeface="Times New Roman"/>
                        </a:rPr>
                        <a:t>-5.886</a:t>
                      </a:r>
                      <a:endParaRPr sz="1000">
                        <a:latin typeface="Times New Roman"/>
                        <a:cs typeface="Times New Roman"/>
                      </a:endParaRPr>
                    </a:p>
                  </a:txBody>
                  <a:tcPr marL="0" marR="0" marB="0" marT="0"/>
                </a:tc>
                <a:tc>
                  <a:txBody>
                    <a:bodyPr/>
                    <a:lstStyle/>
                    <a:p>
                      <a:pPr algn="r" marR="65405">
                        <a:lnSpc>
                          <a:spcPts val="1050"/>
                        </a:lnSpc>
                      </a:pPr>
                      <a:r>
                        <a:rPr dirty="0" sz="1000" spc="5">
                          <a:solidFill>
                            <a:srgbClr val="365F91"/>
                          </a:solidFill>
                          <a:latin typeface="Times New Roman"/>
                          <a:cs typeface="Times New Roman"/>
                        </a:rPr>
                        <a:t>1</a:t>
                      </a:r>
                      <a:r>
                        <a:rPr dirty="0" sz="1000">
                          <a:solidFill>
                            <a:srgbClr val="365F91"/>
                          </a:solidFill>
                          <a:latin typeface="Times New Roman"/>
                          <a:cs typeface="Times New Roman"/>
                        </a:rPr>
                        <a:t>.0</a:t>
                      </a:r>
                      <a:endParaRPr sz="1000">
                        <a:latin typeface="Times New Roman"/>
                        <a:cs typeface="Times New Roman"/>
                      </a:endParaRPr>
                    </a:p>
                  </a:txBody>
                  <a:tcPr marL="0" marR="0" marB="0" marT="0"/>
                </a:tc>
                <a:tc>
                  <a:txBody>
                    <a:bodyPr/>
                    <a:lstStyle/>
                    <a:p>
                      <a:pPr marL="73025">
                        <a:lnSpc>
                          <a:spcPts val="1050"/>
                        </a:lnSpc>
                      </a:pPr>
                      <a:r>
                        <a:rPr dirty="0" sz="1000">
                          <a:solidFill>
                            <a:srgbClr val="365F91"/>
                          </a:solidFill>
                          <a:latin typeface="Times New Roman"/>
                          <a:cs typeface="Times New Roman"/>
                        </a:rPr>
                        <a:t>1.279</a:t>
                      </a:r>
                      <a:endParaRPr sz="1000">
                        <a:latin typeface="Times New Roman"/>
                        <a:cs typeface="Times New Roman"/>
                      </a:endParaRPr>
                    </a:p>
                  </a:txBody>
                  <a:tcPr marL="0" marR="0" marB="0" marT="0"/>
                </a:tc>
                <a:tc>
                  <a:txBody>
                    <a:bodyPr/>
                    <a:lstStyle/>
                    <a:p>
                      <a:pPr marL="139700">
                        <a:lnSpc>
                          <a:spcPts val="1050"/>
                        </a:lnSpc>
                      </a:pPr>
                      <a:r>
                        <a:rPr dirty="0" sz="1000" spc="-5">
                          <a:solidFill>
                            <a:srgbClr val="365F91"/>
                          </a:solidFill>
                          <a:latin typeface="Times New Roman"/>
                          <a:cs typeface="Times New Roman"/>
                        </a:rPr>
                        <a:t>-4.607</a:t>
                      </a:r>
                      <a:endParaRPr sz="1000">
                        <a:latin typeface="Times New Roman"/>
                        <a:cs typeface="Times New Roman"/>
                      </a:endParaRPr>
                    </a:p>
                  </a:txBody>
                  <a:tcPr marL="0" marR="0" marB="0" marT="0"/>
                </a:tc>
                <a:tc>
                  <a:txBody>
                    <a:bodyPr/>
                    <a:lstStyle/>
                    <a:p>
                      <a:pPr algn="r">
                        <a:lnSpc>
                          <a:spcPts val="1050"/>
                        </a:lnSpc>
                      </a:pPr>
                      <a:r>
                        <a:rPr dirty="0" sz="1000" spc="5">
                          <a:solidFill>
                            <a:srgbClr val="365F91"/>
                          </a:solidFill>
                          <a:latin typeface="Times New Roman"/>
                          <a:cs typeface="Times New Roman"/>
                        </a:rPr>
                        <a:t>7</a:t>
                      </a:r>
                      <a:r>
                        <a:rPr dirty="0" sz="1000">
                          <a:solidFill>
                            <a:srgbClr val="365F91"/>
                          </a:solidFill>
                          <a:latin typeface="Times New Roman"/>
                          <a:cs typeface="Times New Roman"/>
                        </a:rPr>
                        <a:t>.1</a:t>
                      </a:r>
                      <a:endParaRPr sz="1000">
                        <a:latin typeface="Times New Roman"/>
                        <a:cs typeface="Times New Roman"/>
                      </a:endParaRPr>
                    </a:p>
                  </a:txBody>
                  <a:tcPr marL="0" marR="0" marB="0" marT="0"/>
                </a:tc>
                <a:tc>
                  <a:txBody>
                    <a:bodyPr/>
                    <a:lstStyle/>
                    <a:p>
                      <a:pPr algn="ctr" marR="3810">
                        <a:lnSpc>
                          <a:spcPts val="1050"/>
                        </a:lnSpc>
                      </a:pPr>
                      <a:r>
                        <a:rPr dirty="0" sz="1000" spc="-5">
                          <a:solidFill>
                            <a:srgbClr val="365F91"/>
                          </a:solidFill>
                          <a:latin typeface="Times New Roman"/>
                          <a:cs typeface="Times New Roman"/>
                        </a:rPr>
                        <a:t>-0.856</a:t>
                      </a:r>
                      <a:endParaRPr sz="1000">
                        <a:latin typeface="Times New Roman"/>
                        <a:cs typeface="Times New Roman"/>
                      </a:endParaRPr>
                    </a:p>
                  </a:txBody>
                  <a:tcPr marL="0" marR="0" marB="0" marT="0"/>
                </a:tc>
                <a:tc>
                  <a:txBody>
                    <a:bodyPr/>
                    <a:lstStyle/>
                    <a:p>
                      <a:pPr marL="368300">
                        <a:lnSpc>
                          <a:spcPts val="1050"/>
                        </a:lnSpc>
                      </a:pPr>
                      <a:r>
                        <a:rPr dirty="0" sz="1000">
                          <a:solidFill>
                            <a:srgbClr val="365F91"/>
                          </a:solidFill>
                          <a:latin typeface="Times New Roman"/>
                          <a:cs typeface="Times New Roman"/>
                        </a:rPr>
                        <a:t>7.8</a:t>
                      </a:r>
                      <a:endParaRPr sz="1000">
                        <a:latin typeface="Times New Roman"/>
                        <a:cs typeface="Times New Roman"/>
                      </a:endParaRPr>
                    </a:p>
                  </a:txBody>
                  <a:tcPr marL="0" marR="0" marB="0" marT="0"/>
                </a:tc>
              </a:tr>
              <a:tr h="144780">
                <a:tc>
                  <a:txBody>
                    <a:bodyPr/>
                    <a:lstStyle/>
                    <a:p>
                      <a:pPr algn="ctr" marR="6985">
                        <a:lnSpc>
                          <a:spcPts val="1040"/>
                        </a:lnSpc>
                      </a:pPr>
                      <a:r>
                        <a:rPr dirty="0" sz="1000" spc="-5" b="1">
                          <a:solidFill>
                            <a:srgbClr val="365F91"/>
                          </a:solidFill>
                          <a:latin typeface="Times New Roman"/>
                          <a:cs typeface="Times New Roman"/>
                        </a:rPr>
                        <a:t>no</a:t>
                      </a:r>
                      <a:r>
                        <a:rPr dirty="0" sz="1000" spc="-20" b="1">
                          <a:solidFill>
                            <a:srgbClr val="365F91"/>
                          </a:solidFill>
                          <a:latin typeface="Times New Roman"/>
                          <a:cs typeface="Times New Roman"/>
                        </a:rPr>
                        <a:t> </a:t>
                      </a:r>
                      <a:r>
                        <a:rPr dirty="0" sz="1000" spc="-5" b="1">
                          <a:solidFill>
                            <a:srgbClr val="365F91"/>
                          </a:solidFill>
                          <a:latin typeface="Times New Roman"/>
                          <a:cs typeface="Times New Roman"/>
                        </a:rPr>
                        <a:t>impact</a:t>
                      </a:r>
                      <a:endParaRPr sz="1000">
                        <a:latin typeface="Times New Roman"/>
                        <a:cs typeface="Times New Roman"/>
                      </a:endParaRPr>
                    </a:p>
                  </a:txBody>
                  <a:tcPr marL="0" marR="0" marB="0" marT="0"/>
                </a:tc>
                <a:tc>
                  <a:txBody>
                    <a:bodyPr/>
                    <a:lstStyle/>
                    <a:p>
                      <a:pPr>
                        <a:lnSpc>
                          <a:spcPct val="100000"/>
                        </a:lnSpc>
                      </a:pPr>
                      <a:endParaRPr sz="800">
                        <a:latin typeface="Times New Roman"/>
                        <a:cs typeface="Times New Roman"/>
                      </a:endParaRPr>
                    </a:p>
                  </a:txBody>
                  <a:tcPr marL="0" marR="0" marB="0" marT="0"/>
                </a:tc>
                <a:tc>
                  <a:txBody>
                    <a:bodyPr/>
                    <a:lstStyle/>
                    <a:p>
                      <a:pPr>
                        <a:lnSpc>
                          <a:spcPct val="100000"/>
                        </a:lnSpc>
                      </a:pPr>
                      <a:endParaRPr sz="800">
                        <a:latin typeface="Times New Roman"/>
                        <a:cs typeface="Times New Roman"/>
                      </a:endParaRPr>
                    </a:p>
                  </a:txBody>
                  <a:tcPr marL="0" marR="0" marB="0" marT="0"/>
                </a:tc>
                <a:tc>
                  <a:txBody>
                    <a:bodyPr/>
                    <a:lstStyle/>
                    <a:p>
                      <a:pPr>
                        <a:lnSpc>
                          <a:spcPct val="100000"/>
                        </a:lnSpc>
                      </a:pPr>
                      <a:endParaRPr sz="800">
                        <a:latin typeface="Times New Roman"/>
                        <a:cs typeface="Times New Roman"/>
                      </a:endParaRPr>
                    </a:p>
                  </a:txBody>
                  <a:tcPr marL="0" marR="0" marB="0" marT="0"/>
                </a:tc>
                <a:tc>
                  <a:txBody>
                    <a:bodyPr/>
                    <a:lstStyle/>
                    <a:p>
                      <a:pPr>
                        <a:lnSpc>
                          <a:spcPct val="100000"/>
                        </a:lnSpc>
                      </a:pPr>
                      <a:endParaRPr sz="800">
                        <a:latin typeface="Times New Roman"/>
                        <a:cs typeface="Times New Roman"/>
                      </a:endParaRPr>
                    </a:p>
                  </a:txBody>
                  <a:tcPr marL="0" marR="0" marB="0" marT="0"/>
                </a:tc>
                <a:tc>
                  <a:txBody>
                    <a:bodyPr/>
                    <a:lstStyle/>
                    <a:p>
                      <a:pPr>
                        <a:lnSpc>
                          <a:spcPct val="100000"/>
                        </a:lnSpc>
                      </a:pPr>
                      <a:endParaRPr sz="800">
                        <a:latin typeface="Times New Roman"/>
                        <a:cs typeface="Times New Roman"/>
                      </a:endParaRPr>
                    </a:p>
                  </a:txBody>
                  <a:tcPr marL="0" marR="0" marB="0" marT="0"/>
                </a:tc>
                <a:tc>
                  <a:txBody>
                    <a:bodyPr/>
                    <a:lstStyle/>
                    <a:p>
                      <a:pPr>
                        <a:lnSpc>
                          <a:spcPct val="100000"/>
                        </a:lnSpc>
                      </a:pPr>
                      <a:endParaRPr sz="800">
                        <a:latin typeface="Times New Roman"/>
                        <a:cs typeface="Times New Roman"/>
                      </a:endParaRPr>
                    </a:p>
                  </a:txBody>
                  <a:tcPr marL="0" marR="0" marB="0" marT="0"/>
                </a:tc>
                <a:tc>
                  <a:txBody>
                    <a:bodyPr/>
                    <a:lstStyle/>
                    <a:p>
                      <a:pPr marL="211454">
                        <a:lnSpc>
                          <a:spcPts val="1040"/>
                        </a:lnSpc>
                      </a:pPr>
                      <a:r>
                        <a:rPr dirty="0" sz="1000" spc="-5" b="1">
                          <a:solidFill>
                            <a:srgbClr val="365F91"/>
                          </a:solidFill>
                          <a:latin typeface="Times New Roman"/>
                          <a:cs typeface="Times New Roman"/>
                        </a:rPr>
                        <a:t>Controls</a:t>
                      </a:r>
                      <a:endParaRPr sz="1000">
                        <a:latin typeface="Times New Roman"/>
                        <a:cs typeface="Times New Roman"/>
                      </a:endParaRPr>
                    </a:p>
                  </a:txBody>
                  <a:tcPr marL="0" marR="0" marB="0" marT="0"/>
                </a:tc>
              </a:tr>
            </a:tbl>
          </a:graphicData>
        </a:graphic>
      </p:graphicFrame>
      <p:sp>
        <p:nvSpPr>
          <p:cNvPr id="54" name="object 54"/>
          <p:cNvSpPr txBox="1"/>
          <p:nvPr/>
        </p:nvSpPr>
        <p:spPr>
          <a:xfrm>
            <a:off x="609600" y="5203952"/>
            <a:ext cx="5530215" cy="977900"/>
          </a:xfrm>
          <a:prstGeom prst="rect">
            <a:avLst/>
          </a:prstGeom>
        </p:spPr>
        <p:txBody>
          <a:bodyPr wrap="square" lIns="0" tIns="12700" rIns="0" bIns="0" rtlCol="0" vert="horz">
            <a:spAutoFit/>
          </a:bodyPr>
          <a:lstStyle/>
          <a:p>
            <a:pPr lvl="2" marL="533400" indent="-457200">
              <a:lnSpc>
                <a:spcPct val="100000"/>
              </a:lnSpc>
              <a:spcBef>
                <a:spcPts val="100"/>
              </a:spcBef>
              <a:buAutoNum type="arabicPeriod" startAt="3"/>
              <a:tabLst>
                <a:tab pos="533400" algn="l"/>
              </a:tabLst>
            </a:pPr>
            <a:r>
              <a:rPr dirty="0" sz="1200" spc="-5">
                <a:solidFill>
                  <a:srgbClr val="0000FF"/>
                </a:solidFill>
                <a:latin typeface="Arial"/>
                <a:cs typeface="Arial"/>
              </a:rPr>
              <a:t>Check concrete</a:t>
            </a:r>
            <a:r>
              <a:rPr dirty="0" sz="1200" spc="5">
                <a:solidFill>
                  <a:srgbClr val="0000FF"/>
                </a:solidFill>
                <a:latin typeface="Arial"/>
                <a:cs typeface="Arial"/>
              </a:rPr>
              <a:t> </a:t>
            </a:r>
            <a:r>
              <a:rPr dirty="0" sz="1200" spc="-5">
                <a:solidFill>
                  <a:srgbClr val="0000FF"/>
                </a:solidFill>
                <a:latin typeface="Arial"/>
                <a:cs typeface="Arial"/>
              </a:rPr>
              <a:t>strength</a:t>
            </a:r>
            <a:endParaRPr sz="1200">
              <a:latin typeface="Arial"/>
              <a:cs typeface="Arial"/>
            </a:endParaRPr>
          </a:p>
          <a:p>
            <a:pPr lvl="3" marL="624840" indent="-548640">
              <a:lnSpc>
                <a:spcPct val="100000"/>
              </a:lnSpc>
              <a:spcBef>
                <a:spcPts val="1140"/>
              </a:spcBef>
              <a:buFont typeface="Times New Roman"/>
              <a:buAutoNum type="arabicPeriod"/>
              <a:tabLst>
                <a:tab pos="624205" algn="l"/>
                <a:tab pos="624840" algn="l"/>
              </a:tabLst>
            </a:pPr>
            <a:r>
              <a:rPr dirty="0" sz="1200" spc="-5" i="1">
                <a:latin typeface="Arial"/>
                <a:cs typeface="Arial"/>
              </a:rPr>
              <a:t>Compression</a:t>
            </a:r>
            <a:endParaRPr sz="1200">
              <a:latin typeface="Arial"/>
              <a:cs typeface="Arial"/>
            </a:endParaRPr>
          </a:p>
          <a:p>
            <a:pPr marL="76200">
              <a:lnSpc>
                <a:spcPts val="850"/>
              </a:lnSpc>
              <a:spcBef>
                <a:spcPts val="259"/>
              </a:spcBef>
            </a:pPr>
            <a:r>
              <a:rPr dirty="0" sz="1000" spc="-5">
                <a:latin typeface="Times New Roman"/>
                <a:cs typeface="Times New Roman"/>
              </a:rPr>
              <a:t>Compression stress is limited to </a:t>
            </a:r>
            <a:r>
              <a:rPr dirty="0" sz="1000" spc="-55">
                <a:latin typeface="Cambria Math"/>
                <a:cs typeface="Cambria Math"/>
              </a:rPr>
              <a:t>−0.65𝑓𝑓</a:t>
            </a:r>
            <a:r>
              <a:rPr dirty="0" baseline="27777" sz="1050" spc="-82">
                <a:latin typeface="Cambria Math"/>
                <a:cs typeface="Cambria Math"/>
              </a:rPr>
              <a:t>′  </a:t>
            </a:r>
            <a:r>
              <a:rPr dirty="0" sz="1000" spc="-5">
                <a:latin typeface="Times New Roman"/>
                <a:cs typeface="Times New Roman"/>
              </a:rPr>
              <a:t>when tilt is </a:t>
            </a:r>
            <a:r>
              <a:rPr dirty="0" sz="1000">
                <a:latin typeface="Times New Roman"/>
                <a:cs typeface="Times New Roman"/>
              </a:rPr>
              <a:t>not </a:t>
            </a:r>
            <a:r>
              <a:rPr dirty="0" sz="1000" spc="-5">
                <a:latin typeface="Times New Roman"/>
                <a:cs typeface="Times New Roman"/>
              </a:rPr>
              <a:t>considered and </a:t>
            </a:r>
            <a:r>
              <a:rPr dirty="0" sz="1000" spc="-55">
                <a:latin typeface="Cambria Math"/>
                <a:cs typeface="Cambria Math"/>
              </a:rPr>
              <a:t>−0.70𝑓𝑓</a:t>
            </a:r>
            <a:r>
              <a:rPr dirty="0" baseline="27777" sz="1050" spc="-82">
                <a:latin typeface="Cambria Math"/>
                <a:cs typeface="Cambria Math"/>
              </a:rPr>
              <a:t>′  </a:t>
            </a:r>
            <a:r>
              <a:rPr dirty="0" sz="1000" spc="-5">
                <a:latin typeface="Times New Roman"/>
                <a:cs typeface="Times New Roman"/>
              </a:rPr>
              <a:t>when tilt is</a:t>
            </a:r>
            <a:r>
              <a:rPr dirty="0" sz="1000" spc="140">
                <a:latin typeface="Times New Roman"/>
                <a:cs typeface="Times New Roman"/>
              </a:rPr>
              <a:t> </a:t>
            </a:r>
            <a:r>
              <a:rPr dirty="0" sz="1000" spc="-5">
                <a:latin typeface="Times New Roman"/>
                <a:cs typeface="Times New Roman"/>
              </a:rPr>
              <a:t>considered.</a:t>
            </a:r>
            <a:endParaRPr sz="1000">
              <a:latin typeface="Times New Roman"/>
              <a:cs typeface="Times New Roman"/>
            </a:endParaRPr>
          </a:p>
          <a:p>
            <a:pPr marL="2107565">
              <a:lnSpc>
                <a:spcPts val="490"/>
              </a:lnSpc>
              <a:tabLst>
                <a:tab pos="4173854" algn="l"/>
              </a:tabLst>
            </a:pPr>
            <a:r>
              <a:rPr dirty="0" sz="700" spc="-150">
                <a:latin typeface="Cambria Math"/>
                <a:cs typeface="Cambria Math"/>
              </a:rPr>
              <a:t>𝑐𝑐	𝑐𝑐</a:t>
            </a:r>
            <a:endParaRPr sz="700">
              <a:latin typeface="Cambria Math"/>
              <a:cs typeface="Cambria Math"/>
            </a:endParaRPr>
          </a:p>
          <a:p>
            <a:pPr>
              <a:lnSpc>
                <a:spcPct val="100000"/>
              </a:lnSpc>
              <a:spcBef>
                <a:spcPts val="35"/>
              </a:spcBef>
            </a:pPr>
            <a:endParaRPr sz="850">
              <a:latin typeface="Cambria Math"/>
              <a:cs typeface="Cambria Math"/>
            </a:endParaRPr>
          </a:p>
          <a:p>
            <a:pPr marL="3658870">
              <a:lnSpc>
                <a:spcPct val="100000"/>
              </a:lnSpc>
            </a:pPr>
            <a:r>
              <a:rPr dirty="0" sz="700" spc="-275">
                <a:solidFill>
                  <a:srgbClr val="365F91"/>
                </a:solidFill>
                <a:latin typeface="Cambria Math"/>
                <a:cs typeface="Cambria Math"/>
              </a:rPr>
              <a:t>𝒅𝒅</a:t>
            </a:r>
            <a:endParaRPr sz="700">
              <a:latin typeface="Cambria Math"/>
              <a:cs typeface="Cambria Math"/>
            </a:endParaRPr>
          </a:p>
        </p:txBody>
      </p:sp>
      <p:sp>
        <p:nvSpPr>
          <p:cNvPr id="55" name="object 55"/>
          <p:cNvSpPr/>
          <p:nvPr/>
        </p:nvSpPr>
        <p:spPr>
          <a:xfrm>
            <a:off x="676655" y="8200643"/>
            <a:ext cx="728980" cy="0"/>
          </a:xfrm>
          <a:custGeom>
            <a:avLst/>
            <a:gdLst/>
            <a:ahLst/>
            <a:cxnLst/>
            <a:rect l="l" t="t" r="r" b="b"/>
            <a:pathLst>
              <a:path w="728980" h="0">
                <a:moveTo>
                  <a:pt x="0" y="0"/>
                </a:moveTo>
                <a:lnTo>
                  <a:pt x="728472" y="0"/>
                </a:lnTo>
              </a:path>
            </a:pathLst>
          </a:custGeom>
          <a:ln w="12192">
            <a:solidFill>
              <a:srgbClr val="4F81BC"/>
            </a:solidFill>
          </a:ln>
        </p:spPr>
        <p:txBody>
          <a:bodyPr wrap="square" lIns="0" tIns="0" rIns="0" bIns="0" rtlCol="0"/>
          <a:lstStyle/>
          <a:p/>
        </p:txBody>
      </p:sp>
      <p:sp>
        <p:nvSpPr>
          <p:cNvPr id="56" name="object 56"/>
          <p:cNvSpPr/>
          <p:nvPr/>
        </p:nvSpPr>
        <p:spPr>
          <a:xfrm>
            <a:off x="1395983" y="8194547"/>
            <a:ext cx="12700" cy="12700"/>
          </a:xfrm>
          <a:custGeom>
            <a:avLst/>
            <a:gdLst/>
            <a:ahLst/>
            <a:cxnLst/>
            <a:rect l="l" t="t" r="r" b="b"/>
            <a:pathLst>
              <a:path w="12700" h="12700">
                <a:moveTo>
                  <a:pt x="0" y="12191"/>
                </a:moveTo>
                <a:lnTo>
                  <a:pt x="12191" y="12191"/>
                </a:lnTo>
                <a:lnTo>
                  <a:pt x="12191" y="0"/>
                </a:lnTo>
                <a:lnTo>
                  <a:pt x="0" y="0"/>
                </a:lnTo>
                <a:lnTo>
                  <a:pt x="0" y="12191"/>
                </a:lnTo>
                <a:close/>
              </a:path>
            </a:pathLst>
          </a:custGeom>
          <a:solidFill>
            <a:srgbClr val="4F81BC"/>
          </a:solidFill>
        </p:spPr>
        <p:txBody>
          <a:bodyPr wrap="square" lIns="0" tIns="0" rIns="0" bIns="0" rtlCol="0"/>
          <a:lstStyle/>
          <a:p/>
        </p:txBody>
      </p:sp>
      <p:sp>
        <p:nvSpPr>
          <p:cNvPr id="57" name="object 57"/>
          <p:cNvSpPr/>
          <p:nvPr/>
        </p:nvSpPr>
        <p:spPr>
          <a:xfrm>
            <a:off x="1408175" y="8200643"/>
            <a:ext cx="741045" cy="0"/>
          </a:xfrm>
          <a:custGeom>
            <a:avLst/>
            <a:gdLst/>
            <a:ahLst/>
            <a:cxnLst/>
            <a:rect l="l" t="t" r="r" b="b"/>
            <a:pathLst>
              <a:path w="741044" h="0">
                <a:moveTo>
                  <a:pt x="0" y="0"/>
                </a:moveTo>
                <a:lnTo>
                  <a:pt x="740663" y="0"/>
                </a:lnTo>
              </a:path>
            </a:pathLst>
          </a:custGeom>
          <a:ln w="12192">
            <a:solidFill>
              <a:srgbClr val="4F81BC"/>
            </a:solidFill>
          </a:ln>
        </p:spPr>
        <p:txBody>
          <a:bodyPr wrap="square" lIns="0" tIns="0" rIns="0" bIns="0" rtlCol="0"/>
          <a:lstStyle/>
          <a:p/>
        </p:txBody>
      </p:sp>
      <p:sp>
        <p:nvSpPr>
          <p:cNvPr id="58" name="object 58"/>
          <p:cNvSpPr/>
          <p:nvPr/>
        </p:nvSpPr>
        <p:spPr>
          <a:xfrm>
            <a:off x="2139695" y="8194547"/>
            <a:ext cx="12700" cy="12700"/>
          </a:xfrm>
          <a:custGeom>
            <a:avLst/>
            <a:gdLst/>
            <a:ahLst/>
            <a:cxnLst/>
            <a:rect l="l" t="t" r="r" b="b"/>
            <a:pathLst>
              <a:path w="12700" h="12700">
                <a:moveTo>
                  <a:pt x="0" y="12191"/>
                </a:moveTo>
                <a:lnTo>
                  <a:pt x="12192" y="12191"/>
                </a:lnTo>
                <a:lnTo>
                  <a:pt x="12192" y="0"/>
                </a:lnTo>
                <a:lnTo>
                  <a:pt x="0" y="0"/>
                </a:lnTo>
                <a:lnTo>
                  <a:pt x="0" y="12191"/>
                </a:lnTo>
                <a:close/>
              </a:path>
            </a:pathLst>
          </a:custGeom>
          <a:solidFill>
            <a:srgbClr val="4F81BC"/>
          </a:solidFill>
        </p:spPr>
        <p:txBody>
          <a:bodyPr wrap="square" lIns="0" tIns="0" rIns="0" bIns="0" rtlCol="0"/>
          <a:lstStyle/>
          <a:p/>
        </p:txBody>
      </p:sp>
      <p:sp>
        <p:nvSpPr>
          <p:cNvPr id="59" name="object 59"/>
          <p:cNvSpPr/>
          <p:nvPr/>
        </p:nvSpPr>
        <p:spPr>
          <a:xfrm>
            <a:off x="2151888" y="8200643"/>
            <a:ext cx="303530" cy="0"/>
          </a:xfrm>
          <a:custGeom>
            <a:avLst/>
            <a:gdLst/>
            <a:ahLst/>
            <a:cxnLst/>
            <a:rect l="l" t="t" r="r" b="b"/>
            <a:pathLst>
              <a:path w="303530" h="0">
                <a:moveTo>
                  <a:pt x="0" y="0"/>
                </a:moveTo>
                <a:lnTo>
                  <a:pt x="303275" y="0"/>
                </a:lnTo>
              </a:path>
            </a:pathLst>
          </a:custGeom>
          <a:ln w="12192">
            <a:solidFill>
              <a:srgbClr val="4F81BC"/>
            </a:solidFill>
          </a:ln>
        </p:spPr>
        <p:txBody>
          <a:bodyPr wrap="square" lIns="0" tIns="0" rIns="0" bIns="0" rtlCol="0"/>
          <a:lstStyle/>
          <a:p/>
        </p:txBody>
      </p:sp>
      <p:sp>
        <p:nvSpPr>
          <p:cNvPr id="60" name="object 60"/>
          <p:cNvSpPr/>
          <p:nvPr/>
        </p:nvSpPr>
        <p:spPr>
          <a:xfrm>
            <a:off x="2446020" y="8194547"/>
            <a:ext cx="12700" cy="12700"/>
          </a:xfrm>
          <a:custGeom>
            <a:avLst/>
            <a:gdLst/>
            <a:ahLst/>
            <a:cxnLst/>
            <a:rect l="l" t="t" r="r" b="b"/>
            <a:pathLst>
              <a:path w="12700" h="12700">
                <a:moveTo>
                  <a:pt x="0" y="12191"/>
                </a:moveTo>
                <a:lnTo>
                  <a:pt x="12192" y="12191"/>
                </a:lnTo>
                <a:lnTo>
                  <a:pt x="12192" y="0"/>
                </a:lnTo>
                <a:lnTo>
                  <a:pt x="0" y="0"/>
                </a:lnTo>
                <a:lnTo>
                  <a:pt x="0" y="12191"/>
                </a:lnTo>
                <a:close/>
              </a:path>
            </a:pathLst>
          </a:custGeom>
          <a:solidFill>
            <a:srgbClr val="4F81BC"/>
          </a:solidFill>
        </p:spPr>
        <p:txBody>
          <a:bodyPr wrap="square" lIns="0" tIns="0" rIns="0" bIns="0" rtlCol="0"/>
          <a:lstStyle/>
          <a:p/>
        </p:txBody>
      </p:sp>
      <p:sp>
        <p:nvSpPr>
          <p:cNvPr id="61" name="object 61"/>
          <p:cNvSpPr/>
          <p:nvPr/>
        </p:nvSpPr>
        <p:spPr>
          <a:xfrm>
            <a:off x="2458211" y="8200643"/>
            <a:ext cx="565785" cy="0"/>
          </a:xfrm>
          <a:custGeom>
            <a:avLst/>
            <a:gdLst/>
            <a:ahLst/>
            <a:cxnLst/>
            <a:rect l="l" t="t" r="r" b="b"/>
            <a:pathLst>
              <a:path w="565785" h="0">
                <a:moveTo>
                  <a:pt x="0" y="0"/>
                </a:moveTo>
                <a:lnTo>
                  <a:pt x="565391" y="0"/>
                </a:lnTo>
              </a:path>
            </a:pathLst>
          </a:custGeom>
          <a:ln w="12192">
            <a:solidFill>
              <a:srgbClr val="4F81BC"/>
            </a:solidFill>
          </a:ln>
        </p:spPr>
        <p:txBody>
          <a:bodyPr wrap="square" lIns="0" tIns="0" rIns="0" bIns="0" rtlCol="0"/>
          <a:lstStyle/>
          <a:p/>
        </p:txBody>
      </p:sp>
      <p:sp>
        <p:nvSpPr>
          <p:cNvPr id="62" name="object 62"/>
          <p:cNvSpPr/>
          <p:nvPr/>
        </p:nvSpPr>
        <p:spPr>
          <a:xfrm>
            <a:off x="3014472" y="8194547"/>
            <a:ext cx="12700" cy="12700"/>
          </a:xfrm>
          <a:custGeom>
            <a:avLst/>
            <a:gdLst/>
            <a:ahLst/>
            <a:cxnLst/>
            <a:rect l="l" t="t" r="r" b="b"/>
            <a:pathLst>
              <a:path w="12700" h="12700">
                <a:moveTo>
                  <a:pt x="0" y="12191"/>
                </a:moveTo>
                <a:lnTo>
                  <a:pt x="12192" y="12191"/>
                </a:lnTo>
                <a:lnTo>
                  <a:pt x="12192" y="0"/>
                </a:lnTo>
                <a:lnTo>
                  <a:pt x="0" y="0"/>
                </a:lnTo>
                <a:lnTo>
                  <a:pt x="0" y="12191"/>
                </a:lnTo>
                <a:close/>
              </a:path>
            </a:pathLst>
          </a:custGeom>
          <a:solidFill>
            <a:srgbClr val="4F81BC"/>
          </a:solidFill>
        </p:spPr>
        <p:txBody>
          <a:bodyPr wrap="square" lIns="0" tIns="0" rIns="0" bIns="0" rtlCol="0"/>
          <a:lstStyle/>
          <a:p/>
        </p:txBody>
      </p:sp>
      <p:sp>
        <p:nvSpPr>
          <p:cNvPr id="63" name="object 63"/>
          <p:cNvSpPr/>
          <p:nvPr/>
        </p:nvSpPr>
        <p:spPr>
          <a:xfrm>
            <a:off x="3026664" y="8200643"/>
            <a:ext cx="1082040" cy="0"/>
          </a:xfrm>
          <a:custGeom>
            <a:avLst/>
            <a:gdLst/>
            <a:ahLst/>
            <a:cxnLst/>
            <a:rect l="l" t="t" r="r" b="b"/>
            <a:pathLst>
              <a:path w="1082039" h="0">
                <a:moveTo>
                  <a:pt x="0" y="0"/>
                </a:moveTo>
                <a:lnTo>
                  <a:pt x="1082039" y="0"/>
                </a:lnTo>
              </a:path>
            </a:pathLst>
          </a:custGeom>
          <a:ln w="12192">
            <a:solidFill>
              <a:srgbClr val="4F81BC"/>
            </a:solidFill>
          </a:ln>
        </p:spPr>
        <p:txBody>
          <a:bodyPr wrap="square" lIns="0" tIns="0" rIns="0" bIns="0" rtlCol="0"/>
          <a:lstStyle/>
          <a:p/>
        </p:txBody>
      </p:sp>
      <p:sp>
        <p:nvSpPr>
          <p:cNvPr id="64" name="object 64"/>
          <p:cNvSpPr/>
          <p:nvPr/>
        </p:nvSpPr>
        <p:spPr>
          <a:xfrm>
            <a:off x="4099559" y="8194547"/>
            <a:ext cx="12700" cy="12700"/>
          </a:xfrm>
          <a:custGeom>
            <a:avLst/>
            <a:gdLst/>
            <a:ahLst/>
            <a:cxnLst/>
            <a:rect l="l" t="t" r="r" b="b"/>
            <a:pathLst>
              <a:path w="12700" h="12700">
                <a:moveTo>
                  <a:pt x="0" y="12191"/>
                </a:moveTo>
                <a:lnTo>
                  <a:pt x="12179" y="12191"/>
                </a:lnTo>
                <a:lnTo>
                  <a:pt x="12179" y="0"/>
                </a:lnTo>
                <a:lnTo>
                  <a:pt x="0" y="0"/>
                </a:lnTo>
                <a:lnTo>
                  <a:pt x="0" y="12191"/>
                </a:lnTo>
                <a:close/>
              </a:path>
            </a:pathLst>
          </a:custGeom>
          <a:solidFill>
            <a:srgbClr val="4F81BC"/>
          </a:solidFill>
        </p:spPr>
        <p:txBody>
          <a:bodyPr wrap="square" lIns="0" tIns="0" rIns="0" bIns="0" rtlCol="0"/>
          <a:lstStyle/>
          <a:p/>
        </p:txBody>
      </p:sp>
      <p:sp>
        <p:nvSpPr>
          <p:cNvPr id="65" name="object 65"/>
          <p:cNvSpPr/>
          <p:nvPr/>
        </p:nvSpPr>
        <p:spPr>
          <a:xfrm>
            <a:off x="4111752" y="8200643"/>
            <a:ext cx="965200" cy="0"/>
          </a:xfrm>
          <a:custGeom>
            <a:avLst/>
            <a:gdLst/>
            <a:ahLst/>
            <a:cxnLst/>
            <a:rect l="l" t="t" r="r" b="b"/>
            <a:pathLst>
              <a:path w="965200" h="0">
                <a:moveTo>
                  <a:pt x="0" y="0"/>
                </a:moveTo>
                <a:lnTo>
                  <a:pt x="964691" y="0"/>
                </a:lnTo>
              </a:path>
            </a:pathLst>
          </a:custGeom>
          <a:ln w="12192">
            <a:solidFill>
              <a:srgbClr val="4F81BC"/>
            </a:solidFill>
          </a:ln>
        </p:spPr>
        <p:txBody>
          <a:bodyPr wrap="square" lIns="0" tIns="0" rIns="0" bIns="0" rtlCol="0"/>
          <a:lstStyle/>
          <a:p/>
        </p:txBody>
      </p:sp>
      <p:sp>
        <p:nvSpPr>
          <p:cNvPr id="66" name="object 66"/>
          <p:cNvSpPr/>
          <p:nvPr/>
        </p:nvSpPr>
        <p:spPr>
          <a:xfrm>
            <a:off x="5067300" y="8194547"/>
            <a:ext cx="12700" cy="12700"/>
          </a:xfrm>
          <a:custGeom>
            <a:avLst/>
            <a:gdLst/>
            <a:ahLst/>
            <a:cxnLst/>
            <a:rect l="l" t="t" r="r" b="b"/>
            <a:pathLst>
              <a:path w="12700" h="12700">
                <a:moveTo>
                  <a:pt x="0" y="12191"/>
                </a:moveTo>
                <a:lnTo>
                  <a:pt x="12191" y="12191"/>
                </a:lnTo>
                <a:lnTo>
                  <a:pt x="12191" y="0"/>
                </a:lnTo>
                <a:lnTo>
                  <a:pt x="0" y="0"/>
                </a:lnTo>
                <a:lnTo>
                  <a:pt x="0" y="12191"/>
                </a:lnTo>
                <a:close/>
              </a:path>
            </a:pathLst>
          </a:custGeom>
          <a:solidFill>
            <a:srgbClr val="4F81BC"/>
          </a:solidFill>
        </p:spPr>
        <p:txBody>
          <a:bodyPr wrap="square" lIns="0" tIns="0" rIns="0" bIns="0" rtlCol="0"/>
          <a:lstStyle/>
          <a:p/>
        </p:txBody>
      </p:sp>
      <p:sp>
        <p:nvSpPr>
          <p:cNvPr id="67" name="object 67"/>
          <p:cNvSpPr/>
          <p:nvPr/>
        </p:nvSpPr>
        <p:spPr>
          <a:xfrm>
            <a:off x="5079491" y="8200643"/>
            <a:ext cx="646430" cy="0"/>
          </a:xfrm>
          <a:custGeom>
            <a:avLst/>
            <a:gdLst/>
            <a:ahLst/>
            <a:cxnLst/>
            <a:rect l="l" t="t" r="r" b="b"/>
            <a:pathLst>
              <a:path w="646429" h="0">
                <a:moveTo>
                  <a:pt x="0" y="0"/>
                </a:moveTo>
                <a:lnTo>
                  <a:pt x="646176" y="0"/>
                </a:lnTo>
              </a:path>
            </a:pathLst>
          </a:custGeom>
          <a:ln w="12192">
            <a:solidFill>
              <a:srgbClr val="4F81BC"/>
            </a:solidFill>
          </a:ln>
        </p:spPr>
        <p:txBody>
          <a:bodyPr wrap="square" lIns="0" tIns="0" rIns="0" bIns="0" rtlCol="0"/>
          <a:lstStyle/>
          <a:p/>
        </p:txBody>
      </p:sp>
      <p:sp>
        <p:nvSpPr>
          <p:cNvPr id="68" name="object 68"/>
          <p:cNvSpPr/>
          <p:nvPr/>
        </p:nvSpPr>
        <p:spPr>
          <a:xfrm>
            <a:off x="5716523" y="8194547"/>
            <a:ext cx="12700" cy="12700"/>
          </a:xfrm>
          <a:custGeom>
            <a:avLst/>
            <a:gdLst/>
            <a:ahLst/>
            <a:cxnLst/>
            <a:rect l="l" t="t" r="r" b="b"/>
            <a:pathLst>
              <a:path w="12700" h="12700">
                <a:moveTo>
                  <a:pt x="0" y="12191"/>
                </a:moveTo>
                <a:lnTo>
                  <a:pt x="12191" y="12191"/>
                </a:lnTo>
                <a:lnTo>
                  <a:pt x="12191" y="0"/>
                </a:lnTo>
                <a:lnTo>
                  <a:pt x="0" y="0"/>
                </a:lnTo>
                <a:lnTo>
                  <a:pt x="0" y="12191"/>
                </a:lnTo>
                <a:close/>
              </a:path>
            </a:pathLst>
          </a:custGeom>
          <a:solidFill>
            <a:srgbClr val="4F81BC"/>
          </a:solidFill>
        </p:spPr>
        <p:txBody>
          <a:bodyPr wrap="square" lIns="0" tIns="0" rIns="0" bIns="0" rtlCol="0"/>
          <a:lstStyle/>
          <a:p/>
        </p:txBody>
      </p:sp>
      <p:sp>
        <p:nvSpPr>
          <p:cNvPr id="69" name="object 69"/>
          <p:cNvSpPr/>
          <p:nvPr/>
        </p:nvSpPr>
        <p:spPr>
          <a:xfrm>
            <a:off x="5728715" y="8200643"/>
            <a:ext cx="1358265" cy="0"/>
          </a:xfrm>
          <a:custGeom>
            <a:avLst/>
            <a:gdLst/>
            <a:ahLst/>
            <a:cxnLst/>
            <a:rect l="l" t="t" r="r" b="b"/>
            <a:pathLst>
              <a:path w="1358265" h="0">
                <a:moveTo>
                  <a:pt x="0" y="0"/>
                </a:moveTo>
                <a:lnTo>
                  <a:pt x="1357884" y="0"/>
                </a:lnTo>
              </a:path>
            </a:pathLst>
          </a:custGeom>
          <a:ln w="12192">
            <a:solidFill>
              <a:srgbClr val="4F81BC"/>
            </a:solidFill>
          </a:ln>
        </p:spPr>
        <p:txBody>
          <a:bodyPr wrap="square" lIns="0" tIns="0" rIns="0" bIns="0" rtlCol="0"/>
          <a:lstStyle/>
          <a:p/>
        </p:txBody>
      </p:sp>
      <p:sp>
        <p:nvSpPr>
          <p:cNvPr id="70" name="object 70"/>
          <p:cNvSpPr txBox="1"/>
          <p:nvPr/>
        </p:nvSpPr>
        <p:spPr>
          <a:xfrm>
            <a:off x="673100" y="8443517"/>
            <a:ext cx="5314950" cy="653415"/>
          </a:xfrm>
          <a:prstGeom prst="rect">
            <a:avLst/>
          </a:prstGeom>
        </p:spPr>
        <p:txBody>
          <a:bodyPr wrap="square" lIns="0" tIns="50800" rIns="0" bIns="0" rtlCol="0" vert="horz">
            <a:spAutoFit/>
          </a:bodyPr>
          <a:lstStyle/>
          <a:p>
            <a:pPr marL="12700">
              <a:lnSpc>
                <a:spcPct val="100000"/>
              </a:lnSpc>
              <a:spcBef>
                <a:spcPts val="400"/>
              </a:spcBef>
              <a:tabLst>
                <a:tab pos="560705" algn="l"/>
              </a:tabLst>
            </a:pPr>
            <a:r>
              <a:rPr dirty="0" sz="1200">
                <a:latin typeface="Times New Roman"/>
                <a:cs typeface="Times New Roman"/>
              </a:rPr>
              <a:t>4.5.3.2	</a:t>
            </a:r>
            <a:r>
              <a:rPr dirty="0" sz="1200" spc="-5" i="1">
                <a:latin typeface="Arial"/>
                <a:cs typeface="Arial"/>
              </a:rPr>
              <a:t>Tension</a:t>
            </a:r>
            <a:endParaRPr sz="1200">
              <a:latin typeface="Arial"/>
              <a:cs typeface="Arial"/>
            </a:endParaRPr>
          </a:p>
          <a:p>
            <a:pPr marL="12700">
              <a:lnSpc>
                <a:spcPct val="100000"/>
              </a:lnSpc>
              <a:spcBef>
                <a:spcPts val="250"/>
              </a:spcBef>
            </a:pPr>
            <a:r>
              <a:rPr dirty="0" sz="1000" spc="-5">
                <a:latin typeface="Times New Roman"/>
                <a:cs typeface="Times New Roman"/>
              </a:rPr>
              <a:t>Check tension stress</a:t>
            </a:r>
            <a:r>
              <a:rPr dirty="0" sz="1000" spc="10">
                <a:latin typeface="Times New Roman"/>
                <a:cs typeface="Times New Roman"/>
              </a:rPr>
              <a:t> </a:t>
            </a:r>
            <a:r>
              <a:rPr dirty="0" sz="1000" spc="-5">
                <a:latin typeface="Times New Roman"/>
                <a:cs typeface="Times New Roman"/>
              </a:rPr>
              <a:t>limit</a:t>
            </a:r>
            <a:endParaRPr sz="1000">
              <a:latin typeface="Times New Roman"/>
              <a:cs typeface="Times New Roman"/>
            </a:endParaRPr>
          </a:p>
          <a:p>
            <a:pPr marL="12700">
              <a:lnSpc>
                <a:spcPct val="100000"/>
              </a:lnSpc>
              <a:spcBef>
                <a:spcPts val="550"/>
              </a:spcBef>
            </a:pPr>
            <a:r>
              <a:rPr dirty="0" sz="1000" spc="-5">
                <a:latin typeface="Times New Roman"/>
                <a:cs typeface="Times New Roman"/>
              </a:rPr>
              <a:t>Maximum tension stress occurs at harp point top left corner </a:t>
            </a:r>
            <a:r>
              <a:rPr dirty="0" sz="1000">
                <a:latin typeface="Times New Roman"/>
                <a:cs typeface="Times New Roman"/>
              </a:rPr>
              <a:t>of </a:t>
            </a:r>
            <a:r>
              <a:rPr dirty="0" sz="1000" spc="-5">
                <a:latin typeface="Times New Roman"/>
                <a:cs typeface="Times New Roman"/>
              </a:rPr>
              <a:t>girder </a:t>
            </a:r>
            <a:r>
              <a:rPr dirty="0" sz="1000" spc="-10">
                <a:latin typeface="Times New Roman"/>
                <a:cs typeface="Times New Roman"/>
              </a:rPr>
              <a:t>on </a:t>
            </a:r>
            <a:r>
              <a:rPr dirty="0" sz="1000" spc="-5">
                <a:latin typeface="Times New Roman"/>
                <a:cs typeface="Times New Roman"/>
              </a:rPr>
              <a:t>with superelevated slope </a:t>
            </a:r>
            <a:r>
              <a:rPr dirty="0" sz="1000">
                <a:latin typeface="Times New Roman"/>
                <a:cs typeface="Times New Roman"/>
              </a:rPr>
              <a:t>of</a:t>
            </a:r>
            <a:r>
              <a:rPr dirty="0" sz="1000" spc="195">
                <a:latin typeface="Times New Roman"/>
                <a:cs typeface="Times New Roman"/>
              </a:rPr>
              <a:t> </a:t>
            </a:r>
            <a:r>
              <a:rPr dirty="0" sz="1000">
                <a:latin typeface="Times New Roman"/>
                <a:cs typeface="Times New Roman"/>
              </a:rPr>
              <a:t>6%</a:t>
            </a:r>
            <a:endParaRPr sz="1000">
              <a:latin typeface="Times New Roman"/>
              <a:cs typeface="Times New Roman"/>
            </a:endParaRPr>
          </a:p>
        </p:txBody>
      </p:sp>
      <p:sp>
        <p:nvSpPr>
          <p:cNvPr id="71" name="object 71"/>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54</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2508449" y="895551"/>
            <a:ext cx="2750820" cy="177800"/>
          </a:xfrm>
          <a:prstGeom prst="rect">
            <a:avLst/>
          </a:prstGeom>
        </p:spPr>
        <p:txBody>
          <a:bodyPr wrap="square" lIns="0" tIns="12065" rIns="0" bIns="0" rtlCol="0" vert="horz">
            <a:spAutoFit/>
          </a:bodyPr>
          <a:lstStyle/>
          <a:p>
            <a:pPr marL="38100">
              <a:lnSpc>
                <a:spcPct val="100000"/>
              </a:lnSpc>
              <a:spcBef>
                <a:spcPts val="95"/>
              </a:spcBef>
            </a:pPr>
            <a:r>
              <a:rPr dirty="0" sz="1000" spc="-345">
                <a:latin typeface="Cambria Math"/>
                <a:cs typeface="Cambria Math"/>
              </a:rPr>
              <a:t>𝑓𝑓</a:t>
            </a:r>
            <a:r>
              <a:rPr dirty="0" baseline="-15873" sz="1050" spc="-517">
                <a:latin typeface="Cambria Math"/>
                <a:cs typeface="Cambria Math"/>
              </a:rPr>
              <a:t>𝑑𝑑</a:t>
            </a:r>
            <a:r>
              <a:rPr dirty="0" baseline="-15873" sz="1050" spc="284">
                <a:latin typeface="Cambria Math"/>
                <a:cs typeface="Cambria Math"/>
              </a:rPr>
              <a:t> </a:t>
            </a:r>
            <a:r>
              <a:rPr dirty="0" sz="1000" spc="-5">
                <a:latin typeface="Cambria Math"/>
                <a:cs typeface="Cambria Math"/>
              </a:rPr>
              <a:t>= </a:t>
            </a:r>
            <a:r>
              <a:rPr dirty="0" sz="1000" spc="-155">
                <a:latin typeface="Cambria Math"/>
                <a:cs typeface="Cambria Math"/>
              </a:rPr>
              <a:t>0.800𝑘𝑘𝑠𝑠𝑠𝑠 </a:t>
            </a:r>
            <a:r>
              <a:rPr dirty="0" sz="1000" spc="-5">
                <a:latin typeface="Cambria Math"/>
                <a:cs typeface="Cambria Math"/>
              </a:rPr>
              <a:t>− </a:t>
            </a:r>
            <a:r>
              <a:rPr dirty="0" sz="1000" spc="-155">
                <a:latin typeface="Cambria Math"/>
                <a:cs typeface="Cambria Math"/>
              </a:rPr>
              <a:t>1.375𝑘𝑘𝑠𝑠𝑠𝑠 </a:t>
            </a:r>
            <a:r>
              <a:rPr dirty="0" sz="1000" spc="-5">
                <a:latin typeface="Cambria Math"/>
                <a:cs typeface="Cambria Math"/>
              </a:rPr>
              <a:t>+ </a:t>
            </a:r>
            <a:r>
              <a:rPr dirty="0" sz="1000" spc="-155">
                <a:latin typeface="Cambria Math"/>
                <a:cs typeface="Cambria Math"/>
              </a:rPr>
              <a:t>1.027𝑘𝑘𝑠𝑠𝑠𝑠 </a:t>
            </a:r>
            <a:r>
              <a:rPr dirty="0" sz="1000" spc="-5">
                <a:latin typeface="Cambria Math"/>
                <a:cs typeface="Cambria Math"/>
              </a:rPr>
              <a:t>= 0.452</a:t>
            </a:r>
            <a:r>
              <a:rPr dirty="0" sz="1000" spc="204">
                <a:latin typeface="Cambria Math"/>
                <a:cs typeface="Cambria Math"/>
              </a:rPr>
              <a:t> </a:t>
            </a:r>
            <a:r>
              <a:rPr dirty="0" sz="1000" spc="-275">
                <a:latin typeface="Cambria Math"/>
                <a:cs typeface="Cambria Math"/>
              </a:rPr>
              <a:t>𝑘𝑘𝑠𝑠𝑠𝑠</a:t>
            </a:r>
            <a:endParaRPr sz="1000">
              <a:latin typeface="Cambria Math"/>
              <a:cs typeface="Cambria Math"/>
            </a:endParaRPr>
          </a:p>
        </p:txBody>
      </p:sp>
      <p:sp>
        <p:nvSpPr>
          <p:cNvPr id="4" name="object 4"/>
          <p:cNvSpPr txBox="1"/>
          <p:nvPr/>
        </p:nvSpPr>
        <p:spPr>
          <a:xfrm>
            <a:off x="673100" y="1119631"/>
            <a:ext cx="59880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Stress</a:t>
            </a:r>
            <a:r>
              <a:rPr dirty="0" sz="1000" spc="-65">
                <a:latin typeface="Times New Roman"/>
                <a:cs typeface="Times New Roman"/>
              </a:rPr>
              <a:t> </a:t>
            </a:r>
            <a:r>
              <a:rPr dirty="0" sz="1000" spc="-5">
                <a:latin typeface="Times New Roman"/>
                <a:cs typeface="Times New Roman"/>
              </a:rPr>
              <a:t>limit</a:t>
            </a:r>
            <a:endParaRPr sz="1000">
              <a:latin typeface="Times New Roman"/>
              <a:cs typeface="Times New Roman"/>
            </a:endParaRPr>
          </a:p>
        </p:txBody>
      </p:sp>
      <p:sp>
        <p:nvSpPr>
          <p:cNvPr id="5" name="object 5"/>
          <p:cNvSpPr/>
          <p:nvPr/>
        </p:nvSpPr>
        <p:spPr>
          <a:xfrm>
            <a:off x="3142488" y="1393697"/>
            <a:ext cx="114300" cy="0"/>
          </a:xfrm>
          <a:custGeom>
            <a:avLst/>
            <a:gdLst/>
            <a:ahLst/>
            <a:cxnLst/>
            <a:rect l="l" t="t" r="r" b="b"/>
            <a:pathLst>
              <a:path w="114300" h="0">
                <a:moveTo>
                  <a:pt x="0" y="0"/>
                </a:moveTo>
                <a:lnTo>
                  <a:pt x="114300" y="0"/>
                </a:lnTo>
              </a:path>
            </a:pathLst>
          </a:custGeom>
          <a:ln w="7620">
            <a:solidFill>
              <a:srgbClr val="000000"/>
            </a:solidFill>
          </a:ln>
        </p:spPr>
        <p:txBody>
          <a:bodyPr wrap="square" lIns="0" tIns="0" rIns="0" bIns="0" rtlCol="0"/>
          <a:lstStyle/>
          <a:p/>
        </p:txBody>
      </p:sp>
      <p:sp>
        <p:nvSpPr>
          <p:cNvPr id="6" name="object 6"/>
          <p:cNvSpPr/>
          <p:nvPr/>
        </p:nvSpPr>
        <p:spPr>
          <a:xfrm>
            <a:off x="4015740" y="1393697"/>
            <a:ext cx="340360" cy="0"/>
          </a:xfrm>
          <a:custGeom>
            <a:avLst/>
            <a:gdLst/>
            <a:ahLst/>
            <a:cxnLst/>
            <a:rect l="l" t="t" r="r" b="b"/>
            <a:pathLst>
              <a:path w="340360" h="0">
                <a:moveTo>
                  <a:pt x="0" y="0"/>
                </a:moveTo>
                <a:lnTo>
                  <a:pt x="339864" y="0"/>
                </a:lnTo>
              </a:path>
            </a:pathLst>
          </a:custGeom>
          <a:ln w="7620">
            <a:solidFill>
              <a:srgbClr val="000000"/>
            </a:solidFill>
          </a:ln>
        </p:spPr>
        <p:txBody>
          <a:bodyPr wrap="square" lIns="0" tIns="0" rIns="0" bIns="0" rtlCol="0"/>
          <a:lstStyle/>
          <a:p/>
        </p:txBody>
      </p:sp>
      <p:sp>
        <p:nvSpPr>
          <p:cNvPr id="7" name="object 7"/>
          <p:cNvSpPr txBox="1"/>
          <p:nvPr/>
        </p:nvSpPr>
        <p:spPr>
          <a:xfrm>
            <a:off x="2705092" y="1372615"/>
            <a:ext cx="2356485"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127">
                <a:latin typeface="Cambria Math"/>
                <a:cs typeface="Cambria Math"/>
              </a:rPr>
              <a:t>0.24𝜆𝜆</a:t>
            </a:r>
            <a:r>
              <a:rPr dirty="0" sz="1000" spc="-85">
                <a:latin typeface="Cambria Math"/>
                <a:cs typeface="Cambria Math"/>
              </a:rPr>
              <a:t>�</a:t>
            </a:r>
            <a:r>
              <a:rPr dirty="0" baseline="2777" sz="1500" spc="-127">
                <a:latin typeface="Cambria Math"/>
                <a:cs typeface="Cambria Math"/>
              </a:rPr>
              <a:t>𝑓𝑓</a:t>
            </a:r>
            <a:r>
              <a:rPr dirty="0" baseline="27777" sz="1050" spc="-127">
                <a:latin typeface="Cambria Math"/>
                <a:cs typeface="Cambria Math"/>
              </a:rPr>
              <a:t>′ </a:t>
            </a:r>
            <a:r>
              <a:rPr dirty="0" baseline="2777" sz="1500" spc="-7">
                <a:latin typeface="Cambria Math"/>
                <a:cs typeface="Cambria Math"/>
              </a:rPr>
              <a:t>= </a:t>
            </a:r>
            <a:r>
              <a:rPr dirty="0" baseline="2777" sz="1500" spc="-135">
                <a:latin typeface="Cambria Math"/>
                <a:cs typeface="Cambria Math"/>
              </a:rPr>
              <a:t>0.24(1.0)√8.7𝑘𝑘𝑠𝑠𝑠𝑠 </a:t>
            </a:r>
            <a:r>
              <a:rPr dirty="0" baseline="2777" sz="1500" spc="-7">
                <a:latin typeface="Cambria Math"/>
                <a:cs typeface="Cambria Math"/>
              </a:rPr>
              <a:t>= 0.708  </a:t>
            </a:r>
            <a:r>
              <a:rPr dirty="0" baseline="2777" sz="1500" spc="-562">
                <a:latin typeface="Cambria Math"/>
                <a:cs typeface="Cambria Math"/>
              </a:rPr>
              <a:t>𝑘𝑘𝑠𝑠𝑠𝑠</a:t>
            </a:r>
            <a:endParaRPr baseline="2777" sz="1500">
              <a:latin typeface="Cambria Math"/>
              <a:cs typeface="Cambria Math"/>
            </a:endParaRPr>
          </a:p>
        </p:txBody>
      </p:sp>
      <p:sp>
        <p:nvSpPr>
          <p:cNvPr id="8" name="object 8"/>
          <p:cNvSpPr txBox="1"/>
          <p:nvPr/>
        </p:nvSpPr>
        <p:spPr>
          <a:xfrm>
            <a:off x="647678" y="1387962"/>
            <a:ext cx="6363970" cy="701675"/>
          </a:xfrm>
          <a:prstGeom prst="rect">
            <a:avLst/>
          </a:prstGeom>
        </p:spPr>
        <p:txBody>
          <a:bodyPr wrap="square" lIns="0" tIns="55880" rIns="0" bIns="0" rtlCol="0" vert="horz">
            <a:spAutoFit/>
          </a:bodyPr>
          <a:lstStyle/>
          <a:p>
            <a:pPr algn="ctr" marR="1229995">
              <a:lnSpc>
                <a:spcPct val="100000"/>
              </a:lnSpc>
              <a:spcBef>
                <a:spcPts val="440"/>
              </a:spcBef>
            </a:pPr>
            <a:r>
              <a:rPr dirty="0" sz="700" spc="-150">
                <a:latin typeface="Cambria Math"/>
                <a:cs typeface="Cambria Math"/>
              </a:rPr>
              <a:t>𝑐𝑐</a:t>
            </a:r>
            <a:endParaRPr sz="700">
              <a:latin typeface="Cambria Math"/>
              <a:cs typeface="Cambria Math"/>
            </a:endParaRPr>
          </a:p>
          <a:p>
            <a:pPr marL="38100" marR="30480">
              <a:lnSpc>
                <a:spcPct val="102000"/>
              </a:lnSpc>
              <a:spcBef>
                <a:spcPts val="470"/>
              </a:spcBef>
            </a:pPr>
            <a:r>
              <a:rPr dirty="0" sz="1000" spc="-5">
                <a:latin typeface="Times New Roman"/>
                <a:cs typeface="Times New Roman"/>
              </a:rPr>
              <a:t>Tension stress is within limit. However, use </a:t>
            </a:r>
            <a:r>
              <a:rPr dirty="0" sz="1000" spc="-10">
                <a:latin typeface="Times New Roman"/>
                <a:cs typeface="Times New Roman"/>
              </a:rPr>
              <a:t>of </a:t>
            </a:r>
            <a:r>
              <a:rPr dirty="0" sz="1000" spc="-5">
                <a:latin typeface="Times New Roman"/>
                <a:cs typeface="Times New Roman"/>
              </a:rPr>
              <a:t>this tensile stress limit requires reinforcement sufficient to resist the tensile  force in the concrete computed assuming an uncracked section, where reinforcement is proportioned using a stress </a:t>
            </a:r>
            <a:r>
              <a:rPr dirty="0" sz="1000">
                <a:latin typeface="Times New Roman"/>
                <a:cs typeface="Times New Roman"/>
              </a:rPr>
              <a:t>of </a:t>
            </a:r>
            <a:r>
              <a:rPr dirty="0" sz="1000" spc="-185">
                <a:latin typeface="Cambria Math"/>
                <a:cs typeface="Cambria Math"/>
              </a:rPr>
              <a:t>0.5𝑓𝑓</a:t>
            </a:r>
            <a:r>
              <a:rPr dirty="0" baseline="-15873" sz="1050" spc="-277">
                <a:latin typeface="Cambria Math"/>
                <a:cs typeface="Cambria Math"/>
              </a:rPr>
              <a:t>𝑝𝑝</a:t>
            </a:r>
            <a:r>
              <a:rPr dirty="0" baseline="-15873" sz="1050" spc="-142">
                <a:latin typeface="Cambria Math"/>
                <a:cs typeface="Cambria Math"/>
              </a:rPr>
              <a:t> </a:t>
            </a:r>
            <a:r>
              <a:rPr dirty="0" sz="1000" spc="-5">
                <a:latin typeface="Times New Roman"/>
                <a:cs typeface="Times New Roman"/>
              </a:rPr>
              <a:t>,  </a:t>
            </a:r>
            <a:r>
              <a:rPr dirty="0" sz="1000">
                <a:latin typeface="Times New Roman"/>
                <a:cs typeface="Times New Roman"/>
              </a:rPr>
              <a:t>no </a:t>
            </a:r>
            <a:r>
              <a:rPr dirty="0" sz="1000" spc="-5">
                <a:latin typeface="Times New Roman"/>
                <a:cs typeface="Times New Roman"/>
              </a:rPr>
              <a:t>exceeding </a:t>
            </a:r>
            <a:r>
              <a:rPr dirty="0" sz="1000">
                <a:latin typeface="Times New Roman"/>
                <a:cs typeface="Times New Roman"/>
              </a:rPr>
              <a:t>30 </a:t>
            </a:r>
            <a:r>
              <a:rPr dirty="0" sz="1000" spc="-5">
                <a:latin typeface="Times New Roman"/>
                <a:cs typeface="Times New Roman"/>
              </a:rPr>
              <a:t>ksi (LRFD Table</a:t>
            </a:r>
            <a:r>
              <a:rPr dirty="0" sz="1000" spc="20">
                <a:latin typeface="Times New Roman"/>
                <a:cs typeface="Times New Roman"/>
              </a:rPr>
              <a:t> </a:t>
            </a:r>
            <a:r>
              <a:rPr dirty="0" sz="1000" spc="-5">
                <a:latin typeface="Times New Roman"/>
                <a:cs typeface="Times New Roman"/>
              </a:rPr>
              <a:t>5.9.2.3.1b-1).</a:t>
            </a:r>
            <a:endParaRPr sz="1000">
              <a:latin typeface="Times New Roman"/>
              <a:cs typeface="Times New Roman"/>
            </a:endParaRPr>
          </a:p>
        </p:txBody>
      </p:sp>
      <p:sp>
        <p:nvSpPr>
          <p:cNvPr id="9" name="object 9"/>
          <p:cNvSpPr/>
          <p:nvPr/>
        </p:nvSpPr>
        <p:spPr>
          <a:xfrm>
            <a:off x="1216152" y="2967221"/>
            <a:ext cx="5340350" cy="0"/>
          </a:xfrm>
          <a:custGeom>
            <a:avLst/>
            <a:gdLst/>
            <a:ahLst/>
            <a:cxnLst/>
            <a:rect l="l" t="t" r="r" b="b"/>
            <a:pathLst>
              <a:path w="5340350" h="0">
                <a:moveTo>
                  <a:pt x="0" y="0"/>
                </a:moveTo>
                <a:lnTo>
                  <a:pt x="5340096" y="0"/>
                </a:lnTo>
              </a:path>
            </a:pathLst>
          </a:custGeom>
          <a:ln w="6108">
            <a:solidFill>
              <a:srgbClr val="4F81BC"/>
            </a:solidFill>
          </a:ln>
        </p:spPr>
        <p:txBody>
          <a:bodyPr wrap="square" lIns="0" tIns="0" rIns="0" bIns="0" rtlCol="0"/>
          <a:lstStyle/>
          <a:p/>
        </p:txBody>
      </p:sp>
      <p:sp>
        <p:nvSpPr>
          <p:cNvPr id="10" name="object 10"/>
          <p:cNvSpPr/>
          <p:nvPr/>
        </p:nvSpPr>
        <p:spPr>
          <a:xfrm>
            <a:off x="1216152" y="3520433"/>
            <a:ext cx="5340350" cy="0"/>
          </a:xfrm>
          <a:custGeom>
            <a:avLst/>
            <a:gdLst/>
            <a:ahLst/>
            <a:cxnLst/>
            <a:rect l="l" t="t" r="r" b="b"/>
            <a:pathLst>
              <a:path w="5340350" h="0">
                <a:moveTo>
                  <a:pt x="0" y="0"/>
                </a:moveTo>
                <a:lnTo>
                  <a:pt x="5340096" y="0"/>
                </a:lnTo>
              </a:path>
            </a:pathLst>
          </a:custGeom>
          <a:ln w="6108">
            <a:solidFill>
              <a:srgbClr val="4F81BC"/>
            </a:solidFill>
          </a:ln>
        </p:spPr>
        <p:txBody>
          <a:bodyPr wrap="square" lIns="0" tIns="0" rIns="0" bIns="0" rtlCol="0"/>
          <a:lstStyle/>
          <a:p/>
        </p:txBody>
      </p:sp>
      <p:sp>
        <p:nvSpPr>
          <p:cNvPr id="11" name="object 11"/>
          <p:cNvSpPr txBox="1"/>
          <p:nvPr/>
        </p:nvSpPr>
        <p:spPr>
          <a:xfrm>
            <a:off x="635000" y="2172570"/>
            <a:ext cx="6376670" cy="3119120"/>
          </a:xfrm>
          <a:prstGeom prst="rect">
            <a:avLst/>
          </a:prstGeom>
        </p:spPr>
        <p:txBody>
          <a:bodyPr wrap="square" lIns="0" tIns="49530" rIns="0" bIns="0" rtlCol="0" vert="horz">
            <a:spAutoFit/>
          </a:bodyPr>
          <a:lstStyle/>
          <a:p>
            <a:pPr lvl="1" marL="416559" indent="-365760">
              <a:lnSpc>
                <a:spcPct val="100000"/>
              </a:lnSpc>
              <a:spcBef>
                <a:spcPts val="390"/>
              </a:spcBef>
              <a:buFont typeface="Arial"/>
              <a:buAutoNum type="arabicPeriod" startAt="6"/>
              <a:tabLst>
                <a:tab pos="415925" algn="l"/>
                <a:tab pos="416559" algn="l"/>
              </a:tabLst>
            </a:pPr>
            <a:r>
              <a:rPr dirty="0" sz="1200" spc="-5" b="1">
                <a:latin typeface="Arial"/>
                <a:cs typeface="Arial"/>
              </a:rPr>
              <a:t>S</a:t>
            </a:r>
            <a:r>
              <a:rPr dirty="0" sz="1200" spc="-5" b="1">
                <a:latin typeface="Arial"/>
                <a:cs typeface="Arial"/>
              </a:rPr>
              <a:t>tep </a:t>
            </a:r>
            <a:r>
              <a:rPr dirty="0" sz="1200" b="1">
                <a:latin typeface="Arial"/>
                <a:cs typeface="Arial"/>
              </a:rPr>
              <a:t>6 – </a:t>
            </a:r>
            <a:r>
              <a:rPr dirty="0" sz="1200" spc="-5" b="1">
                <a:latin typeface="Arial"/>
                <a:cs typeface="Arial"/>
              </a:rPr>
              <a:t>Check Erection</a:t>
            </a:r>
            <a:r>
              <a:rPr dirty="0" sz="1200" spc="10" b="1">
                <a:latin typeface="Arial"/>
                <a:cs typeface="Arial"/>
              </a:rPr>
              <a:t> </a:t>
            </a:r>
            <a:r>
              <a:rPr dirty="0" sz="1200" spc="-5" b="1">
                <a:latin typeface="Arial"/>
                <a:cs typeface="Arial"/>
              </a:rPr>
              <a:t>Stresses</a:t>
            </a:r>
            <a:endParaRPr sz="1200">
              <a:latin typeface="Arial"/>
              <a:cs typeface="Arial"/>
            </a:endParaRPr>
          </a:p>
          <a:p>
            <a:pPr marL="50165" marR="285750">
              <a:lnSpc>
                <a:spcPts val="1150"/>
              </a:lnSpc>
              <a:spcBef>
                <a:spcPts val="315"/>
              </a:spcBef>
            </a:pPr>
            <a:r>
              <a:rPr dirty="0" sz="1000" spc="-5">
                <a:latin typeface="Times New Roman"/>
                <a:cs typeface="Times New Roman"/>
              </a:rPr>
              <a:t>Evaluate the stress in the girder after the temporary strands </a:t>
            </a:r>
            <a:r>
              <a:rPr dirty="0" sz="1000" spc="-10">
                <a:latin typeface="Times New Roman"/>
                <a:cs typeface="Times New Roman"/>
              </a:rPr>
              <a:t>are </a:t>
            </a:r>
            <a:r>
              <a:rPr dirty="0" sz="1000" spc="-5">
                <a:latin typeface="Times New Roman"/>
                <a:cs typeface="Times New Roman"/>
              </a:rPr>
              <a:t>removed </a:t>
            </a:r>
            <a:r>
              <a:rPr dirty="0" sz="1000" spc="-10">
                <a:latin typeface="Times New Roman"/>
                <a:cs typeface="Times New Roman"/>
              </a:rPr>
              <a:t>and </a:t>
            </a:r>
            <a:r>
              <a:rPr dirty="0" sz="1000" spc="-5">
                <a:latin typeface="Times New Roman"/>
                <a:cs typeface="Times New Roman"/>
              </a:rPr>
              <a:t>the wet deck </a:t>
            </a:r>
            <a:r>
              <a:rPr dirty="0" sz="1000" spc="-10">
                <a:latin typeface="Times New Roman"/>
                <a:cs typeface="Times New Roman"/>
              </a:rPr>
              <a:t>is </a:t>
            </a:r>
            <a:r>
              <a:rPr dirty="0" sz="1000" spc="-5">
                <a:latin typeface="Times New Roman"/>
                <a:cs typeface="Times New Roman"/>
              </a:rPr>
              <a:t>cast. This is the </a:t>
            </a:r>
            <a:r>
              <a:rPr dirty="0" sz="1000">
                <a:latin typeface="Times New Roman"/>
                <a:cs typeface="Times New Roman"/>
              </a:rPr>
              <a:t>maximum  </a:t>
            </a:r>
            <a:r>
              <a:rPr dirty="0" sz="1000" spc="-5">
                <a:latin typeface="Times New Roman"/>
                <a:cs typeface="Times New Roman"/>
              </a:rPr>
              <a:t>loading condition </a:t>
            </a:r>
            <a:r>
              <a:rPr dirty="0" sz="1000">
                <a:latin typeface="Times New Roman"/>
                <a:cs typeface="Times New Roman"/>
              </a:rPr>
              <a:t>for </a:t>
            </a:r>
            <a:r>
              <a:rPr dirty="0" sz="1000" spc="-5">
                <a:latin typeface="Times New Roman"/>
                <a:cs typeface="Times New Roman"/>
              </a:rPr>
              <a:t>the bare</a:t>
            </a:r>
            <a:r>
              <a:rPr dirty="0" sz="1000" spc="-15">
                <a:latin typeface="Times New Roman"/>
                <a:cs typeface="Times New Roman"/>
              </a:rPr>
              <a:t> </a:t>
            </a:r>
            <a:r>
              <a:rPr dirty="0" sz="1000" spc="-5">
                <a:latin typeface="Times New Roman"/>
                <a:cs typeface="Times New Roman"/>
              </a:rPr>
              <a:t>girder.</a:t>
            </a:r>
            <a:endParaRPr sz="1000">
              <a:latin typeface="Times New Roman"/>
              <a:cs typeface="Times New Roman"/>
            </a:endParaRPr>
          </a:p>
          <a:p>
            <a:pPr>
              <a:lnSpc>
                <a:spcPct val="100000"/>
              </a:lnSpc>
            </a:pPr>
            <a:endParaRPr sz="1100">
              <a:latin typeface="Times New Roman"/>
              <a:cs typeface="Times New Roman"/>
            </a:endParaRPr>
          </a:p>
          <a:p>
            <a:pPr>
              <a:lnSpc>
                <a:spcPct val="100000"/>
              </a:lnSpc>
              <a:spcBef>
                <a:spcPts val="20"/>
              </a:spcBef>
            </a:pPr>
            <a:endParaRPr sz="1350">
              <a:latin typeface="Times New Roman"/>
              <a:cs typeface="Times New Roman"/>
            </a:endParaRPr>
          </a:p>
          <a:p>
            <a:pPr algn="ctr" marL="690880" marR="559435">
              <a:lnSpc>
                <a:spcPts val="1160"/>
              </a:lnSpc>
            </a:pPr>
            <a:r>
              <a:rPr dirty="0" sz="1000" spc="-5">
                <a:latin typeface="Times New Roman"/>
                <a:cs typeface="Times New Roman"/>
              </a:rPr>
              <a:t>This check is </a:t>
            </a:r>
            <a:r>
              <a:rPr dirty="0" sz="1000">
                <a:latin typeface="Times New Roman"/>
                <a:cs typeface="Times New Roman"/>
              </a:rPr>
              <a:t>not </a:t>
            </a:r>
            <a:r>
              <a:rPr dirty="0" sz="1000" spc="-5">
                <a:latin typeface="Times New Roman"/>
                <a:cs typeface="Times New Roman"/>
              </a:rPr>
              <a:t>specified </a:t>
            </a:r>
            <a:r>
              <a:rPr dirty="0" sz="1000" spc="-10">
                <a:latin typeface="Times New Roman"/>
                <a:cs typeface="Times New Roman"/>
              </a:rPr>
              <a:t>in </a:t>
            </a:r>
            <a:r>
              <a:rPr dirty="0" sz="1000" spc="-5">
                <a:latin typeface="Times New Roman"/>
                <a:cs typeface="Times New Roman"/>
              </a:rPr>
              <a:t>the AASHTO </a:t>
            </a:r>
            <a:r>
              <a:rPr dirty="0" sz="1000" spc="-10">
                <a:latin typeface="Times New Roman"/>
                <a:cs typeface="Times New Roman"/>
              </a:rPr>
              <a:t>LRFD </a:t>
            </a:r>
            <a:r>
              <a:rPr dirty="0" sz="1000" spc="-5">
                <a:latin typeface="Times New Roman"/>
                <a:cs typeface="Times New Roman"/>
              </a:rPr>
              <a:t>BDS. </a:t>
            </a:r>
            <a:r>
              <a:rPr dirty="0" sz="1000">
                <a:latin typeface="Times New Roman"/>
                <a:cs typeface="Times New Roman"/>
              </a:rPr>
              <a:t>This </a:t>
            </a:r>
            <a:r>
              <a:rPr dirty="0" sz="1000" spc="-5">
                <a:latin typeface="Times New Roman"/>
                <a:cs typeface="Times New Roman"/>
              </a:rPr>
              <a:t>check is a WSDOT design policy. See  WSDOT BDM Table</a:t>
            </a:r>
            <a:r>
              <a:rPr dirty="0" sz="1000" spc="20">
                <a:latin typeface="Times New Roman"/>
                <a:cs typeface="Times New Roman"/>
              </a:rPr>
              <a:t> </a:t>
            </a:r>
            <a:r>
              <a:rPr dirty="0" sz="1000" spc="-5">
                <a:latin typeface="Times New Roman"/>
                <a:cs typeface="Times New Roman"/>
              </a:rPr>
              <a:t>5.2.1-1</a:t>
            </a:r>
            <a:endParaRPr sz="1000">
              <a:latin typeface="Times New Roman"/>
              <a:cs typeface="Times New Roman"/>
            </a:endParaRPr>
          </a:p>
          <a:p>
            <a:pPr>
              <a:lnSpc>
                <a:spcPct val="100000"/>
              </a:lnSpc>
            </a:pPr>
            <a:endParaRPr sz="1100">
              <a:latin typeface="Times New Roman"/>
              <a:cs typeface="Times New Roman"/>
            </a:endParaRPr>
          </a:p>
          <a:p>
            <a:pPr>
              <a:lnSpc>
                <a:spcPct val="100000"/>
              </a:lnSpc>
            </a:pPr>
            <a:endParaRPr sz="1300">
              <a:latin typeface="Times New Roman"/>
              <a:cs typeface="Times New Roman"/>
            </a:endParaRPr>
          </a:p>
          <a:p>
            <a:pPr lvl="2" marL="508000" indent="-457200">
              <a:lnSpc>
                <a:spcPct val="100000"/>
              </a:lnSpc>
              <a:buClr>
                <a:srgbClr val="0000FF"/>
              </a:buClr>
              <a:buFont typeface="Arial"/>
              <a:buAutoNum type="arabicPeriod"/>
              <a:tabLst>
                <a:tab pos="508000" algn="l"/>
              </a:tabLst>
            </a:pPr>
            <a:r>
              <a:rPr dirty="0" sz="1200" spc="-5">
                <a:solidFill>
                  <a:srgbClr val="0000FF"/>
                </a:solidFill>
                <a:latin typeface="Arial"/>
                <a:cs typeface="Arial"/>
              </a:rPr>
              <a:t>Lo</a:t>
            </a:r>
            <a:r>
              <a:rPr dirty="0" sz="1200" spc="-5">
                <a:solidFill>
                  <a:srgbClr val="0000FF"/>
                </a:solidFill>
                <a:latin typeface="Arial"/>
                <a:cs typeface="Arial"/>
              </a:rPr>
              <a:t>sses between Transfer </a:t>
            </a:r>
            <a:r>
              <a:rPr dirty="0" sz="1200">
                <a:solidFill>
                  <a:srgbClr val="0000FF"/>
                </a:solidFill>
                <a:latin typeface="Arial"/>
                <a:cs typeface="Arial"/>
              </a:rPr>
              <a:t>to </a:t>
            </a:r>
            <a:r>
              <a:rPr dirty="0" sz="1200" spc="-5">
                <a:solidFill>
                  <a:srgbClr val="0000FF"/>
                </a:solidFill>
                <a:latin typeface="Arial"/>
                <a:cs typeface="Arial"/>
              </a:rPr>
              <a:t>Deck Placement</a:t>
            </a:r>
            <a:endParaRPr sz="1200">
              <a:latin typeface="Arial"/>
              <a:cs typeface="Arial"/>
            </a:endParaRPr>
          </a:p>
          <a:p>
            <a:pPr lvl="3" marL="599440" indent="-548640">
              <a:lnSpc>
                <a:spcPct val="100000"/>
              </a:lnSpc>
              <a:spcBef>
                <a:spcPts val="1140"/>
              </a:spcBef>
              <a:buFont typeface="Times New Roman"/>
              <a:buAutoNum type="arabicPeriod"/>
              <a:tabLst>
                <a:tab pos="598805" algn="l"/>
                <a:tab pos="599440" algn="l"/>
              </a:tabLst>
            </a:pPr>
            <a:r>
              <a:rPr dirty="0" sz="1200" spc="-5" i="1">
                <a:latin typeface="Arial"/>
                <a:cs typeface="Arial"/>
              </a:rPr>
              <a:t>T</a:t>
            </a:r>
            <a:r>
              <a:rPr dirty="0" sz="1200" spc="-5" i="1">
                <a:latin typeface="Arial"/>
                <a:cs typeface="Arial"/>
              </a:rPr>
              <a:t>emporary strand</a:t>
            </a:r>
            <a:r>
              <a:rPr dirty="0" sz="1200" spc="5" i="1">
                <a:latin typeface="Arial"/>
                <a:cs typeface="Arial"/>
              </a:rPr>
              <a:t> </a:t>
            </a:r>
            <a:r>
              <a:rPr dirty="0" sz="1200" spc="-5" i="1">
                <a:latin typeface="Arial"/>
                <a:cs typeface="Arial"/>
              </a:rPr>
              <a:t>removal</a:t>
            </a:r>
            <a:endParaRPr sz="1200">
              <a:latin typeface="Arial"/>
              <a:cs typeface="Arial"/>
            </a:endParaRPr>
          </a:p>
          <a:p>
            <a:pPr marL="50800" marR="43180">
              <a:lnSpc>
                <a:spcPts val="1150"/>
              </a:lnSpc>
              <a:spcBef>
                <a:spcPts val="330"/>
              </a:spcBef>
            </a:pPr>
            <a:r>
              <a:rPr dirty="0" sz="1000" spc="-5">
                <a:latin typeface="Times New Roman"/>
                <a:cs typeface="Times New Roman"/>
              </a:rPr>
              <a:t>Removing the temporary strands </a:t>
            </a:r>
            <a:r>
              <a:rPr dirty="0" sz="1000">
                <a:latin typeface="Times New Roman"/>
                <a:cs typeface="Times New Roman"/>
              </a:rPr>
              <a:t>changes </a:t>
            </a:r>
            <a:r>
              <a:rPr dirty="0" sz="1000" spc="-5">
                <a:latin typeface="Times New Roman"/>
                <a:cs typeface="Times New Roman"/>
              </a:rPr>
              <a:t>the state </a:t>
            </a:r>
            <a:r>
              <a:rPr dirty="0" sz="1000">
                <a:latin typeface="Times New Roman"/>
                <a:cs typeface="Times New Roman"/>
              </a:rPr>
              <a:t>of </a:t>
            </a:r>
            <a:r>
              <a:rPr dirty="0" sz="1000" spc="-5">
                <a:latin typeface="Times New Roman"/>
                <a:cs typeface="Times New Roman"/>
              </a:rPr>
              <a:t>stress in the girder </a:t>
            </a:r>
            <a:r>
              <a:rPr dirty="0" sz="1000" spc="-10">
                <a:latin typeface="Times New Roman"/>
                <a:cs typeface="Times New Roman"/>
              </a:rPr>
              <a:t>and </a:t>
            </a:r>
            <a:r>
              <a:rPr dirty="0" sz="1000" spc="-5">
                <a:latin typeface="Times New Roman"/>
                <a:cs typeface="Times New Roman"/>
              </a:rPr>
              <a:t>causes and additional elastic shortening loss in  the permanent</a:t>
            </a:r>
            <a:r>
              <a:rPr dirty="0" sz="1000">
                <a:latin typeface="Times New Roman"/>
                <a:cs typeface="Times New Roman"/>
              </a:rPr>
              <a:t> </a:t>
            </a:r>
            <a:r>
              <a:rPr dirty="0" sz="1000" spc="-5">
                <a:latin typeface="Times New Roman"/>
                <a:cs typeface="Times New Roman"/>
              </a:rPr>
              <a:t>strands.</a:t>
            </a:r>
            <a:endParaRPr sz="1000">
              <a:latin typeface="Times New Roman"/>
              <a:cs typeface="Times New Roman"/>
            </a:endParaRPr>
          </a:p>
          <a:p>
            <a:pPr marL="50800">
              <a:lnSpc>
                <a:spcPct val="100000"/>
              </a:lnSpc>
              <a:spcBef>
                <a:spcPts val="525"/>
              </a:spcBef>
            </a:pPr>
            <a:r>
              <a:rPr dirty="0" sz="1000" spc="-5">
                <a:latin typeface="Times New Roman"/>
                <a:cs typeface="Times New Roman"/>
              </a:rPr>
              <a:t>Assuming the temporary strands are removed shortly after erection, </a:t>
            </a:r>
            <a:r>
              <a:rPr dirty="0" sz="1000">
                <a:latin typeface="Times New Roman"/>
                <a:cs typeface="Times New Roman"/>
              </a:rPr>
              <a:t>the </a:t>
            </a:r>
            <a:r>
              <a:rPr dirty="0" sz="1000" spc="-5">
                <a:latin typeface="Times New Roman"/>
                <a:cs typeface="Times New Roman"/>
              </a:rPr>
              <a:t>force in the temporary strands at time </a:t>
            </a:r>
            <a:r>
              <a:rPr dirty="0" sz="1000">
                <a:latin typeface="Times New Roman"/>
                <a:cs typeface="Times New Roman"/>
              </a:rPr>
              <a:t>of </a:t>
            </a:r>
            <a:r>
              <a:rPr dirty="0" sz="1000" spc="-5">
                <a:latin typeface="Times New Roman"/>
                <a:cs typeface="Times New Roman"/>
              </a:rPr>
              <a:t>removal</a:t>
            </a:r>
            <a:r>
              <a:rPr dirty="0" sz="1000" spc="180">
                <a:latin typeface="Times New Roman"/>
                <a:cs typeface="Times New Roman"/>
              </a:rPr>
              <a:t> </a:t>
            </a:r>
            <a:r>
              <a:rPr dirty="0" sz="1000" spc="-5">
                <a:latin typeface="Times New Roman"/>
                <a:cs typeface="Times New Roman"/>
              </a:rPr>
              <a:t>is</a:t>
            </a:r>
            <a:endParaRPr sz="1000">
              <a:latin typeface="Times New Roman"/>
              <a:cs typeface="Times New Roman"/>
            </a:endParaRPr>
          </a:p>
          <a:p>
            <a:pPr algn="ctr" marL="125730">
              <a:lnSpc>
                <a:spcPct val="100000"/>
              </a:lnSpc>
              <a:spcBef>
                <a:spcPts val="645"/>
              </a:spcBef>
            </a:pPr>
            <a:r>
              <a:rPr dirty="0" sz="1000" spc="-310">
                <a:latin typeface="Cambria Math"/>
                <a:cs typeface="Cambria Math"/>
              </a:rPr>
              <a:t>𝑃𝑃</a:t>
            </a:r>
            <a:r>
              <a:rPr dirty="0" baseline="-15873" sz="1050" spc="-465">
                <a:latin typeface="Cambria Math"/>
                <a:cs typeface="Cambria Math"/>
              </a:rPr>
              <a:t>𝑑𝑑𝑔𝑔</a:t>
            </a:r>
            <a:r>
              <a:rPr dirty="0" baseline="-15873" sz="1050" spc="284">
                <a:latin typeface="Cambria Math"/>
                <a:cs typeface="Cambria Math"/>
              </a:rPr>
              <a:t> </a:t>
            </a:r>
            <a:r>
              <a:rPr dirty="0" sz="1000" spc="-5">
                <a:latin typeface="Cambria Math"/>
                <a:cs typeface="Cambria Math"/>
              </a:rPr>
              <a:t>=  </a:t>
            </a:r>
            <a:r>
              <a:rPr dirty="0" sz="1000" spc="-285">
                <a:latin typeface="Cambria Math"/>
                <a:cs typeface="Cambria Math"/>
              </a:rPr>
              <a:t>𝐴𝐴</a:t>
            </a:r>
            <a:r>
              <a:rPr dirty="0" baseline="-15873" sz="1050" spc="-427">
                <a:latin typeface="Cambria Math"/>
                <a:cs typeface="Cambria Math"/>
              </a:rPr>
              <a:t>𝑑𝑑</a:t>
            </a:r>
            <a:r>
              <a:rPr dirty="0" baseline="-15873" sz="1050" spc="-135">
                <a:latin typeface="Cambria Math"/>
                <a:cs typeface="Cambria Math"/>
              </a:rPr>
              <a:t> </a:t>
            </a:r>
            <a:r>
              <a:rPr dirty="0" sz="1000" spc="-290">
                <a:latin typeface="Cambria Math"/>
                <a:cs typeface="Cambria Math"/>
              </a:rPr>
              <a:t>�𝑓𝑓</a:t>
            </a:r>
            <a:r>
              <a:rPr dirty="0" baseline="-15873" sz="1050" spc="-434">
                <a:latin typeface="Cambria Math"/>
                <a:cs typeface="Cambria Math"/>
              </a:rPr>
              <a:t>𝑑𝑑𝑝𝑝</a:t>
            </a:r>
            <a:r>
              <a:rPr dirty="0" baseline="-15873" sz="1050" spc="179">
                <a:latin typeface="Cambria Math"/>
                <a:cs typeface="Cambria Math"/>
              </a:rPr>
              <a:t> </a:t>
            </a:r>
            <a:r>
              <a:rPr dirty="0" sz="1000" spc="-5">
                <a:latin typeface="Cambria Math"/>
                <a:cs typeface="Cambria Math"/>
              </a:rPr>
              <a:t>−</a:t>
            </a:r>
            <a:r>
              <a:rPr dirty="0" sz="1000" spc="-140">
                <a:latin typeface="Cambria Math"/>
                <a:cs typeface="Cambria Math"/>
              </a:rPr>
              <a:t> </a:t>
            </a:r>
            <a:r>
              <a:rPr dirty="0" sz="1000" spc="-210">
                <a:latin typeface="Cambria Math"/>
                <a:cs typeface="Cambria Math"/>
              </a:rPr>
              <a:t>∆𝑓𝑓</a:t>
            </a:r>
            <a:r>
              <a:rPr dirty="0" baseline="-15873" sz="1050" spc="-315">
                <a:latin typeface="Cambria Math"/>
                <a:cs typeface="Cambria Math"/>
              </a:rPr>
              <a:t>𝑑𝑑𝑆𝑆</a:t>
            </a:r>
            <a:r>
              <a:rPr dirty="0" baseline="-15873" sz="1050" spc="-135">
                <a:latin typeface="Cambria Math"/>
                <a:cs typeface="Cambria Math"/>
              </a:rPr>
              <a:t> </a:t>
            </a:r>
            <a:r>
              <a:rPr dirty="0" sz="1000" spc="-325">
                <a:latin typeface="Cambria Math"/>
                <a:cs typeface="Cambria Math"/>
              </a:rPr>
              <a:t>�</a:t>
            </a:r>
            <a:endParaRPr sz="1000">
              <a:latin typeface="Cambria Math"/>
              <a:cs typeface="Cambria Math"/>
            </a:endParaRPr>
          </a:p>
          <a:p>
            <a:pPr marL="50800">
              <a:lnSpc>
                <a:spcPct val="100000"/>
              </a:lnSpc>
              <a:spcBef>
                <a:spcPts val="675"/>
              </a:spcBef>
            </a:pPr>
            <a:r>
              <a:rPr dirty="0" sz="1000" spc="-5">
                <a:latin typeface="Times New Roman"/>
                <a:cs typeface="Times New Roman"/>
              </a:rPr>
              <a:t>The change </a:t>
            </a:r>
            <a:r>
              <a:rPr dirty="0" sz="1000">
                <a:latin typeface="Times New Roman"/>
                <a:cs typeface="Times New Roman"/>
              </a:rPr>
              <a:t>of </a:t>
            </a:r>
            <a:r>
              <a:rPr dirty="0" sz="1000" spc="-5">
                <a:latin typeface="Times New Roman"/>
                <a:cs typeface="Times New Roman"/>
              </a:rPr>
              <a:t>stress in the concrete at the level </a:t>
            </a:r>
            <a:r>
              <a:rPr dirty="0" sz="1000">
                <a:latin typeface="Times New Roman"/>
                <a:cs typeface="Times New Roman"/>
              </a:rPr>
              <a:t>of </a:t>
            </a:r>
            <a:r>
              <a:rPr dirty="0" sz="1000" spc="-5">
                <a:latin typeface="Times New Roman"/>
                <a:cs typeface="Times New Roman"/>
              </a:rPr>
              <a:t>the permanent strand </a:t>
            </a:r>
            <a:r>
              <a:rPr dirty="0" sz="1000">
                <a:latin typeface="Times New Roman"/>
                <a:cs typeface="Times New Roman"/>
              </a:rPr>
              <a:t>due </a:t>
            </a:r>
            <a:r>
              <a:rPr dirty="0" sz="1000" spc="-5">
                <a:latin typeface="Times New Roman"/>
                <a:cs typeface="Times New Roman"/>
              </a:rPr>
              <a:t>to the removal </a:t>
            </a:r>
            <a:r>
              <a:rPr dirty="0" sz="1000">
                <a:latin typeface="Times New Roman"/>
                <a:cs typeface="Times New Roman"/>
              </a:rPr>
              <a:t>of </a:t>
            </a:r>
            <a:r>
              <a:rPr dirty="0" sz="1000" spc="-5">
                <a:latin typeface="Times New Roman"/>
                <a:cs typeface="Times New Roman"/>
              </a:rPr>
              <a:t>the temporary strands</a:t>
            </a:r>
            <a:r>
              <a:rPr dirty="0" sz="1000" spc="145">
                <a:latin typeface="Times New Roman"/>
                <a:cs typeface="Times New Roman"/>
              </a:rPr>
              <a:t> </a:t>
            </a:r>
            <a:r>
              <a:rPr dirty="0" sz="1000" spc="-5">
                <a:latin typeface="Times New Roman"/>
                <a:cs typeface="Times New Roman"/>
              </a:rPr>
              <a:t>is</a:t>
            </a:r>
            <a:endParaRPr sz="1000">
              <a:latin typeface="Times New Roman"/>
              <a:cs typeface="Times New Roman"/>
            </a:endParaRPr>
          </a:p>
        </p:txBody>
      </p:sp>
      <p:sp>
        <p:nvSpPr>
          <p:cNvPr id="12" name="object 12"/>
          <p:cNvSpPr txBox="1"/>
          <p:nvPr/>
        </p:nvSpPr>
        <p:spPr>
          <a:xfrm>
            <a:off x="3334003" y="5484367"/>
            <a:ext cx="16891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𝑑</a:t>
            </a:r>
            <a:r>
              <a:rPr dirty="0" sz="700" spc="-320">
                <a:latin typeface="Cambria Math"/>
                <a:cs typeface="Cambria Math"/>
              </a:rPr>
              <a:t>𝑑</a:t>
            </a:r>
            <a:r>
              <a:rPr dirty="0" sz="700" spc="-415">
                <a:latin typeface="Cambria Math"/>
                <a:cs typeface="Cambria Math"/>
              </a:rPr>
              <a:t>𝑑𝑑𝑔𝑔</a:t>
            </a:r>
            <a:endParaRPr sz="700">
              <a:latin typeface="Cambria Math"/>
              <a:cs typeface="Cambria Math"/>
            </a:endParaRPr>
          </a:p>
        </p:txBody>
      </p:sp>
      <p:sp>
        <p:nvSpPr>
          <p:cNvPr id="13" name="object 13"/>
          <p:cNvSpPr/>
          <p:nvPr/>
        </p:nvSpPr>
        <p:spPr>
          <a:xfrm>
            <a:off x="3777996" y="5523738"/>
            <a:ext cx="160020" cy="0"/>
          </a:xfrm>
          <a:custGeom>
            <a:avLst/>
            <a:gdLst/>
            <a:ahLst/>
            <a:cxnLst/>
            <a:rect l="l" t="t" r="r" b="b"/>
            <a:pathLst>
              <a:path w="160020" h="0">
                <a:moveTo>
                  <a:pt x="0" y="0"/>
                </a:moveTo>
                <a:lnTo>
                  <a:pt x="160020" y="0"/>
                </a:lnTo>
              </a:path>
            </a:pathLst>
          </a:custGeom>
          <a:ln w="7620">
            <a:solidFill>
              <a:srgbClr val="000000"/>
            </a:solidFill>
          </a:ln>
        </p:spPr>
        <p:txBody>
          <a:bodyPr wrap="square" lIns="0" tIns="0" rIns="0" bIns="0" rtlCol="0"/>
          <a:lstStyle/>
          <a:p/>
        </p:txBody>
      </p:sp>
      <p:sp>
        <p:nvSpPr>
          <p:cNvPr id="14" name="object 14"/>
          <p:cNvSpPr txBox="1"/>
          <p:nvPr/>
        </p:nvSpPr>
        <p:spPr>
          <a:xfrm>
            <a:off x="3283768" y="5420399"/>
            <a:ext cx="789305" cy="177800"/>
          </a:xfrm>
          <a:prstGeom prst="rect">
            <a:avLst/>
          </a:prstGeom>
        </p:spPr>
        <p:txBody>
          <a:bodyPr wrap="square" lIns="0" tIns="12065" rIns="0" bIns="0" rtlCol="0" vert="horz">
            <a:spAutoFit/>
          </a:bodyPr>
          <a:lstStyle/>
          <a:p>
            <a:pPr marL="12700">
              <a:lnSpc>
                <a:spcPct val="100000"/>
              </a:lnSpc>
              <a:spcBef>
                <a:spcPts val="95"/>
              </a:spcBef>
              <a:tabLst>
                <a:tab pos="248285" algn="l"/>
                <a:tab pos="681355" algn="l"/>
              </a:tabLst>
            </a:pPr>
            <a:r>
              <a:rPr dirty="0" sz="1000" spc="-660">
                <a:latin typeface="Cambria Math"/>
                <a:cs typeface="Cambria Math"/>
              </a:rPr>
              <a:t>𝑓</a:t>
            </a:r>
            <a:r>
              <a:rPr dirty="0" sz="1000" spc="-505">
                <a:latin typeface="Cambria Math"/>
                <a:cs typeface="Cambria Math"/>
              </a:rPr>
              <a:t>𝑓</a:t>
            </a:r>
            <a:r>
              <a:rPr dirty="0" sz="1000">
                <a:latin typeface="Cambria Math"/>
                <a:cs typeface="Cambria Math"/>
              </a:rPr>
              <a:t>	</a:t>
            </a:r>
            <a:r>
              <a:rPr dirty="0" sz="1000" spc="-5">
                <a:latin typeface="Cambria Math"/>
                <a:cs typeface="Cambria Math"/>
              </a:rPr>
              <a:t>=</a:t>
            </a:r>
            <a:r>
              <a:rPr dirty="0" sz="1000" spc="55">
                <a:latin typeface="Cambria Math"/>
                <a:cs typeface="Cambria Math"/>
              </a:rPr>
              <a:t> </a:t>
            </a:r>
            <a:r>
              <a:rPr dirty="0" sz="1000" spc="-5">
                <a:latin typeface="Cambria Math"/>
                <a:cs typeface="Cambria Math"/>
              </a:rPr>
              <a:t>−</a:t>
            </a:r>
            <a:r>
              <a:rPr dirty="0" sz="100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15" name="object 15"/>
          <p:cNvSpPr txBox="1"/>
          <p:nvPr/>
        </p:nvSpPr>
        <p:spPr>
          <a:xfrm>
            <a:off x="3727226" y="5348732"/>
            <a:ext cx="794385" cy="177800"/>
          </a:xfrm>
          <a:prstGeom prst="rect">
            <a:avLst/>
          </a:prstGeom>
        </p:spPr>
        <p:txBody>
          <a:bodyPr wrap="square" lIns="0" tIns="12065" rIns="0" bIns="0" rtlCol="0" vert="horz">
            <a:spAutoFit/>
          </a:bodyPr>
          <a:lstStyle/>
          <a:p>
            <a:pPr marL="50800">
              <a:lnSpc>
                <a:spcPct val="100000"/>
              </a:lnSpc>
              <a:spcBef>
                <a:spcPts val="95"/>
              </a:spcBef>
              <a:tabLst>
                <a:tab pos="361315" algn="l"/>
              </a:tabLst>
            </a:pPr>
            <a:r>
              <a:rPr dirty="0" baseline="11111" sz="1500" spc="-465">
                <a:latin typeface="Cambria Math"/>
                <a:cs typeface="Cambria Math"/>
              </a:rPr>
              <a:t>𝑃𝑃</a:t>
            </a:r>
            <a:r>
              <a:rPr dirty="0" sz="700" spc="-310">
                <a:latin typeface="Cambria Math"/>
                <a:cs typeface="Cambria Math"/>
              </a:rPr>
              <a:t>𝑑𝑑𝑔𝑔	</a:t>
            </a:r>
            <a:r>
              <a:rPr dirty="0" baseline="11111" sz="1500" spc="-465">
                <a:latin typeface="Cambria Math"/>
                <a:cs typeface="Cambria Math"/>
              </a:rPr>
              <a:t>𝑃𝑃</a:t>
            </a:r>
            <a:r>
              <a:rPr dirty="0" sz="700" spc="-310">
                <a:latin typeface="Cambria Math"/>
                <a:cs typeface="Cambria Math"/>
              </a:rPr>
              <a:t>𝑑𝑑𝑔𝑔</a:t>
            </a:r>
            <a:r>
              <a:rPr dirty="0" sz="700" spc="-90">
                <a:latin typeface="Cambria Math"/>
                <a:cs typeface="Cambria Math"/>
              </a:rPr>
              <a:t> </a:t>
            </a:r>
            <a:r>
              <a:rPr dirty="0" baseline="11111" sz="1500" spc="-494">
                <a:latin typeface="Cambria Math"/>
                <a:cs typeface="Cambria Math"/>
              </a:rPr>
              <a:t>𝐴𝐴</a:t>
            </a:r>
            <a:r>
              <a:rPr dirty="0" sz="700" spc="-330">
                <a:latin typeface="Cambria Math"/>
                <a:cs typeface="Cambria Math"/>
              </a:rPr>
              <a:t>𝑑𝑑</a:t>
            </a:r>
            <a:r>
              <a:rPr dirty="0" sz="700" spc="-95">
                <a:latin typeface="Cambria Math"/>
                <a:cs typeface="Cambria Math"/>
              </a:rPr>
              <a:t> </a:t>
            </a:r>
            <a:r>
              <a:rPr dirty="0" baseline="11111" sz="1500" spc="-442">
                <a:latin typeface="Cambria Math"/>
                <a:cs typeface="Cambria Math"/>
              </a:rPr>
              <a:t>𝐴𝐴</a:t>
            </a:r>
            <a:r>
              <a:rPr dirty="0" sz="700" spc="-295">
                <a:latin typeface="Cambria Math"/>
                <a:cs typeface="Cambria Math"/>
              </a:rPr>
              <a:t>𝑑𝑑</a:t>
            </a:r>
            <a:endParaRPr sz="700">
              <a:latin typeface="Cambria Math"/>
              <a:cs typeface="Cambria Math"/>
            </a:endParaRPr>
          </a:p>
        </p:txBody>
      </p:sp>
      <p:sp>
        <p:nvSpPr>
          <p:cNvPr id="16" name="object 16"/>
          <p:cNvSpPr txBox="1"/>
          <p:nvPr/>
        </p:nvSpPr>
        <p:spPr>
          <a:xfrm>
            <a:off x="3774440" y="5505704"/>
            <a:ext cx="518795" cy="177800"/>
          </a:xfrm>
          <a:prstGeom prst="rect">
            <a:avLst/>
          </a:prstGeom>
        </p:spPr>
        <p:txBody>
          <a:bodyPr wrap="square" lIns="0" tIns="12065" rIns="0" bIns="0" rtlCol="0" vert="horz">
            <a:spAutoFit/>
          </a:bodyPr>
          <a:lstStyle/>
          <a:p>
            <a:pPr marL="12700">
              <a:lnSpc>
                <a:spcPct val="100000"/>
              </a:lnSpc>
              <a:spcBef>
                <a:spcPts val="95"/>
              </a:spcBef>
              <a:tabLst>
                <a:tab pos="457200" algn="l"/>
              </a:tabLst>
            </a:pPr>
            <a:r>
              <a:rPr dirty="0" sz="1000" spc="-505">
                <a:latin typeface="Cambria Math"/>
                <a:cs typeface="Cambria Math"/>
              </a:rPr>
              <a:t>𝐴𝐴</a:t>
            </a:r>
            <a:r>
              <a:rPr dirty="0" sz="1000" spc="-505">
                <a:latin typeface="Cambria Math"/>
                <a:cs typeface="Cambria Math"/>
              </a:rPr>
              <a:t>	</a:t>
            </a:r>
            <a:r>
              <a:rPr dirty="0" sz="1000" spc="-505">
                <a:latin typeface="Cambria Math"/>
                <a:cs typeface="Cambria Math"/>
              </a:rPr>
              <a:t>𝐼𝐼</a:t>
            </a:r>
            <a:endParaRPr sz="1000">
              <a:latin typeface="Cambria Math"/>
              <a:cs typeface="Cambria Math"/>
            </a:endParaRPr>
          </a:p>
        </p:txBody>
      </p:sp>
      <p:sp>
        <p:nvSpPr>
          <p:cNvPr id="17" name="object 17"/>
          <p:cNvSpPr txBox="1"/>
          <p:nvPr/>
        </p:nvSpPr>
        <p:spPr>
          <a:xfrm>
            <a:off x="3850640" y="5569711"/>
            <a:ext cx="487680" cy="132080"/>
          </a:xfrm>
          <a:prstGeom prst="rect">
            <a:avLst/>
          </a:prstGeom>
        </p:spPr>
        <p:txBody>
          <a:bodyPr wrap="square" lIns="0" tIns="12065" rIns="0" bIns="0" rtlCol="0" vert="horz">
            <a:spAutoFit/>
          </a:bodyPr>
          <a:lstStyle/>
          <a:p>
            <a:pPr marL="12700">
              <a:lnSpc>
                <a:spcPct val="100000"/>
              </a:lnSpc>
              <a:spcBef>
                <a:spcPts val="95"/>
              </a:spcBef>
              <a:tabLst>
                <a:tab pos="415925" algn="l"/>
              </a:tabLst>
            </a:pPr>
            <a:r>
              <a:rPr dirty="0" sz="700" spc="-325">
                <a:latin typeface="Cambria Math"/>
                <a:cs typeface="Cambria Math"/>
              </a:rPr>
              <a:t>𝑔𝑔</a:t>
            </a:r>
            <a:r>
              <a:rPr dirty="0" sz="700" spc="-325">
                <a:latin typeface="Cambria Math"/>
                <a:cs typeface="Cambria Math"/>
              </a:rPr>
              <a:t>	</a:t>
            </a:r>
            <a:r>
              <a:rPr dirty="0" sz="700" spc="-325">
                <a:latin typeface="Cambria Math"/>
                <a:cs typeface="Cambria Math"/>
              </a:rPr>
              <a:t>𝑔𝑔</a:t>
            </a:r>
            <a:endParaRPr sz="700">
              <a:latin typeface="Cambria Math"/>
              <a:cs typeface="Cambria Math"/>
            </a:endParaRPr>
          </a:p>
        </p:txBody>
      </p:sp>
      <p:sp>
        <p:nvSpPr>
          <p:cNvPr id="18" name="object 18"/>
          <p:cNvSpPr/>
          <p:nvPr/>
        </p:nvSpPr>
        <p:spPr>
          <a:xfrm>
            <a:off x="4088891" y="5523738"/>
            <a:ext cx="387350" cy="0"/>
          </a:xfrm>
          <a:custGeom>
            <a:avLst/>
            <a:gdLst/>
            <a:ahLst/>
            <a:cxnLst/>
            <a:rect l="l" t="t" r="r" b="b"/>
            <a:pathLst>
              <a:path w="387350" h="0">
                <a:moveTo>
                  <a:pt x="0" y="0"/>
                </a:moveTo>
                <a:lnTo>
                  <a:pt x="387096" y="0"/>
                </a:lnTo>
              </a:path>
            </a:pathLst>
          </a:custGeom>
          <a:ln w="7620">
            <a:solidFill>
              <a:srgbClr val="000000"/>
            </a:solidFill>
          </a:ln>
        </p:spPr>
        <p:txBody>
          <a:bodyPr wrap="square" lIns="0" tIns="0" rIns="0" bIns="0" rtlCol="0"/>
          <a:lstStyle/>
          <a:p/>
        </p:txBody>
      </p:sp>
      <p:sp>
        <p:nvSpPr>
          <p:cNvPr id="19" name="object 19"/>
          <p:cNvSpPr txBox="1"/>
          <p:nvPr/>
        </p:nvSpPr>
        <p:spPr>
          <a:xfrm>
            <a:off x="673100" y="5743448"/>
            <a:ext cx="245364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The change in stress in the permanent strands</a:t>
            </a:r>
            <a:r>
              <a:rPr dirty="0" sz="1000" spc="50">
                <a:latin typeface="Times New Roman"/>
                <a:cs typeface="Times New Roman"/>
              </a:rPr>
              <a:t> </a:t>
            </a:r>
            <a:r>
              <a:rPr dirty="0" sz="1000" spc="-5">
                <a:latin typeface="Times New Roman"/>
                <a:cs typeface="Times New Roman"/>
              </a:rPr>
              <a:t>is</a:t>
            </a:r>
            <a:endParaRPr sz="1000">
              <a:latin typeface="Times New Roman"/>
              <a:cs typeface="Times New Roman"/>
            </a:endParaRPr>
          </a:p>
        </p:txBody>
      </p:sp>
      <p:sp>
        <p:nvSpPr>
          <p:cNvPr id="20" name="object 20"/>
          <p:cNvSpPr txBox="1"/>
          <p:nvPr/>
        </p:nvSpPr>
        <p:spPr>
          <a:xfrm>
            <a:off x="3474265" y="6049811"/>
            <a:ext cx="158750" cy="177800"/>
          </a:xfrm>
          <a:prstGeom prst="rect">
            <a:avLst/>
          </a:prstGeom>
        </p:spPr>
        <p:txBody>
          <a:bodyPr wrap="square" lIns="0" tIns="12065" rIns="0" bIns="0" rtlCol="0" vert="horz">
            <a:spAutoFit/>
          </a:bodyPr>
          <a:lstStyle/>
          <a:p>
            <a:pPr marL="12700">
              <a:lnSpc>
                <a:spcPct val="100000"/>
              </a:lnSpc>
              <a:spcBef>
                <a:spcPts val="95"/>
              </a:spcBef>
            </a:pPr>
            <a:r>
              <a:rPr dirty="0" sz="1000" spc="-290">
                <a:latin typeface="Cambria Math"/>
                <a:cs typeface="Cambria Math"/>
              </a:rPr>
              <a:t>∆𝑓𝑓</a:t>
            </a:r>
            <a:endParaRPr sz="1000">
              <a:latin typeface="Cambria Math"/>
              <a:cs typeface="Cambria Math"/>
            </a:endParaRPr>
          </a:p>
        </p:txBody>
      </p:sp>
      <p:sp>
        <p:nvSpPr>
          <p:cNvPr id="21" name="object 21"/>
          <p:cNvSpPr txBox="1"/>
          <p:nvPr/>
        </p:nvSpPr>
        <p:spPr>
          <a:xfrm>
            <a:off x="3600703" y="6113779"/>
            <a:ext cx="16891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𝑑</a:t>
            </a:r>
            <a:r>
              <a:rPr dirty="0" sz="700" spc="-320">
                <a:latin typeface="Cambria Math"/>
                <a:cs typeface="Cambria Math"/>
              </a:rPr>
              <a:t>𝑑</a:t>
            </a:r>
            <a:r>
              <a:rPr dirty="0" sz="700" spc="-415">
                <a:latin typeface="Cambria Math"/>
                <a:cs typeface="Cambria Math"/>
              </a:rPr>
              <a:t>𝑑𝑑𝑔𝑔</a:t>
            </a:r>
            <a:endParaRPr sz="700">
              <a:latin typeface="Cambria Math"/>
              <a:cs typeface="Cambria Math"/>
            </a:endParaRPr>
          </a:p>
        </p:txBody>
      </p:sp>
      <p:sp>
        <p:nvSpPr>
          <p:cNvPr id="22" name="object 22"/>
          <p:cNvSpPr txBox="1"/>
          <p:nvPr/>
        </p:nvSpPr>
        <p:spPr>
          <a:xfrm>
            <a:off x="3890759" y="5950729"/>
            <a:ext cx="203835" cy="177800"/>
          </a:xfrm>
          <a:prstGeom prst="rect">
            <a:avLst/>
          </a:prstGeom>
        </p:spPr>
        <p:txBody>
          <a:bodyPr wrap="square" lIns="0" tIns="12065" rIns="0" bIns="0" rtlCol="0" vert="horz">
            <a:spAutoFit/>
          </a:bodyPr>
          <a:lstStyle/>
          <a:p>
            <a:pPr marL="38100">
              <a:lnSpc>
                <a:spcPct val="100000"/>
              </a:lnSpc>
              <a:spcBef>
                <a:spcPts val="95"/>
              </a:spcBef>
            </a:pPr>
            <a:r>
              <a:rPr dirty="0" sz="1000" spc="-270">
                <a:latin typeface="Cambria Math"/>
                <a:cs typeface="Cambria Math"/>
              </a:rPr>
              <a:t>𝐸𝐸</a:t>
            </a:r>
            <a:r>
              <a:rPr dirty="0" baseline="-15873" sz="1050" spc="-405">
                <a:latin typeface="Cambria Math"/>
                <a:cs typeface="Cambria Math"/>
              </a:rPr>
              <a:t>𝑑𝑑</a:t>
            </a:r>
            <a:endParaRPr baseline="-15873" sz="1050">
              <a:latin typeface="Cambria Math"/>
              <a:cs typeface="Cambria Math"/>
            </a:endParaRPr>
          </a:p>
        </p:txBody>
      </p:sp>
      <p:sp>
        <p:nvSpPr>
          <p:cNvPr id="23" name="object 23"/>
          <p:cNvSpPr txBox="1"/>
          <p:nvPr/>
        </p:nvSpPr>
        <p:spPr>
          <a:xfrm>
            <a:off x="3920744" y="6135116"/>
            <a:ext cx="104775"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𝐸𝐸</a:t>
            </a:r>
            <a:endParaRPr sz="1000">
              <a:latin typeface="Cambria Math"/>
              <a:cs typeface="Cambria Math"/>
            </a:endParaRPr>
          </a:p>
        </p:txBody>
      </p:sp>
      <p:sp>
        <p:nvSpPr>
          <p:cNvPr id="24" name="object 24"/>
          <p:cNvSpPr txBox="1"/>
          <p:nvPr/>
        </p:nvSpPr>
        <p:spPr>
          <a:xfrm>
            <a:off x="3992371" y="6199123"/>
            <a:ext cx="7048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𝑐𝑐</a:t>
            </a:r>
            <a:endParaRPr sz="700">
              <a:latin typeface="Cambria Math"/>
              <a:cs typeface="Cambria Math"/>
            </a:endParaRPr>
          </a:p>
        </p:txBody>
      </p:sp>
      <p:sp>
        <p:nvSpPr>
          <p:cNvPr id="25" name="object 25"/>
          <p:cNvSpPr/>
          <p:nvPr/>
        </p:nvSpPr>
        <p:spPr>
          <a:xfrm>
            <a:off x="3928871" y="6153150"/>
            <a:ext cx="134620" cy="0"/>
          </a:xfrm>
          <a:custGeom>
            <a:avLst/>
            <a:gdLst/>
            <a:ahLst/>
            <a:cxnLst/>
            <a:rect l="l" t="t" r="r" b="b"/>
            <a:pathLst>
              <a:path w="134620" h="0">
                <a:moveTo>
                  <a:pt x="0" y="0"/>
                </a:moveTo>
                <a:lnTo>
                  <a:pt x="134124" y="0"/>
                </a:lnTo>
              </a:path>
            </a:pathLst>
          </a:custGeom>
          <a:ln w="7620">
            <a:solidFill>
              <a:srgbClr val="000000"/>
            </a:solidFill>
          </a:ln>
        </p:spPr>
        <p:txBody>
          <a:bodyPr wrap="square" lIns="0" tIns="0" rIns="0" bIns="0" rtlCol="0"/>
          <a:lstStyle/>
          <a:p/>
        </p:txBody>
      </p:sp>
      <p:sp>
        <p:nvSpPr>
          <p:cNvPr id="26" name="object 26"/>
          <p:cNvSpPr txBox="1"/>
          <p:nvPr/>
        </p:nvSpPr>
        <p:spPr>
          <a:xfrm>
            <a:off x="3786632" y="6049772"/>
            <a:ext cx="367665" cy="177800"/>
          </a:xfrm>
          <a:prstGeom prst="rect">
            <a:avLst/>
          </a:prstGeom>
        </p:spPr>
        <p:txBody>
          <a:bodyPr wrap="square" lIns="0" tIns="12065" rIns="0" bIns="0" rtlCol="0" vert="horz">
            <a:spAutoFit/>
          </a:bodyPr>
          <a:lstStyle/>
          <a:p>
            <a:pPr marL="12700">
              <a:lnSpc>
                <a:spcPct val="100000"/>
              </a:lnSpc>
              <a:spcBef>
                <a:spcPts val="95"/>
              </a:spcBef>
              <a:tabLst>
                <a:tab pos="297180" algn="l"/>
              </a:tabLst>
            </a:pPr>
            <a:r>
              <a:rPr dirty="0" sz="1000" spc="-5">
                <a:latin typeface="Cambria Math"/>
                <a:cs typeface="Cambria Math"/>
              </a:rPr>
              <a:t>=	</a:t>
            </a:r>
            <a:r>
              <a:rPr dirty="0" sz="1000" spc="-434">
                <a:latin typeface="Cambria Math"/>
                <a:cs typeface="Cambria Math"/>
              </a:rPr>
              <a:t>𝑓𝑓</a:t>
            </a:r>
            <a:endParaRPr sz="1000">
              <a:latin typeface="Cambria Math"/>
              <a:cs typeface="Cambria Math"/>
            </a:endParaRPr>
          </a:p>
        </p:txBody>
      </p:sp>
      <p:sp>
        <p:nvSpPr>
          <p:cNvPr id="27" name="object 27"/>
          <p:cNvSpPr txBox="1"/>
          <p:nvPr/>
        </p:nvSpPr>
        <p:spPr>
          <a:xfrm>
            <a:off x="4121911" y="6113779"/>
            <a:ext cx="16891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𝑑</a:t>
            </a:r>
            <a:r>
              <a:rPr dirty="0" sz="700" spc="-320">
                <a:latin typeface="Cambria Math"/>
                <a:cs typeface="Cambria Math"/>
              </a:rPr>
              <a:t>𝑑</a:t>
            </a:r>
            <a:r>
              <a:rPr dirty="0" sz="700" spc="-415">
                <a:latin typeface="Cambria Math"/>
                <a:cs typeface="Cambria Math"/>
              </a:rPr>
              <a:t>𝑑𝑑𝑔𝑔</a:t>
            </a:r>
            <a:endParaRPr sz="700">
              <a:latin typeface="Cambria Math"/>
              <a:cs typeface="Cambria Math"/>
            </a:endParaRPr>
          </a:p>
        </p:txBody>
      </p:sp>
      <p:sp>
        <p:nvSpPr>
          <p:cNvPr id="28" name="object 28"/>
          <p:cNvSpPr txBox="1"/>
          <p:nvPr/>
        </p:nvSpPr>
        <p:spPr>
          <a:xfrm>
            <a:off x="660400" y="6282351"/>
            <a:ext cx="4752340" cy="476884"/>
          </a:xfrm>
          <a:prstGeom prst="rect">
            <a:avLst/>
          </a:prstGeom>
        </p:spPr>
        <p:txBody>
          <a:bodyPr wrap="square" lIns="0" tIns="85725" rIns="0" bIns="0" rtlCol="0" vert="horz">
            <a:spAutoFit/>
          </a:bodyPr>
          <a:lstStyle/>
          <a:p>
            <a:pPr marL="25400">
              <a:lnSpc>
                <a:spcPct val="100000"/>
              </a:lnSpc>
              <a:spcBef>
                <a:spcPts val="675"/>
              </a:spcBef>
            </a:pPr>
            <a:r>
              <a:rPr dirty="0" sz="1000" spc="-5">
                <a:latin typeface="Times New Roman"/>
                <a:cs typeface="Times New Roman"/>
              </a:rPr>
              <a:t>At the mid-span</a:t>
            </a:r>
            <a:r>
              <a:rPr dirty="0" sz="1000" spc="10">
                <a:latin typeface="Times New Roman"/>
                <a:cs typeface="Times New Roman"/>
              </a:rPr>
              <a:t> </a:t>
            </a:r>
            <a:r>
              <a:rPr dirty="0" sz="1000" spc="-5">
                <a:latin typeface="Times New Roman"/>
                <a:cs typeface="Times New Roman"/>
              </a:rPr>
              <a:t>section</a:t>
            </a:r>
            <a:endParaRPr sz="1000">
              <a:latin typeface="Times New Roman"/>
              <a:cs typeface="Times New Roman"/>
            </a:endParaRPr>
          </a:p>
          <a:p>
            <a:pPr marL="1746885">
              <a:lnSpc>
                <a:spcPct val="100000"/>
              </a:lnSpc>
              <a:spcBef>
                <a:spcPts val="575"/>
              </a:spcBef>
            </a:pPr>
            <a:r>
              <a:rPr dirty="0" sz="1000" spc="-310">
                <a:latin typeface="Cambria Math"/>
                <a:cs typeface="Cambria Math"/>
              </a:rPr>
              <a:t>𝑃𝑃</a:t>
            </a:r>
            <a:r>
              <a:rPr dirty="0" baseline="-15873" sz="1050" spc="-465">
                <a:latin typeface="Cambria Math"/>
                <a:cs typeface="Cambria Math"/>
              </a:rPr>
              <a:t>𝑑𝑑𝑔𝑔</a:t>
            </a:r>
            <a:r>
              <a:rPr dirty="0" baseline="-15873" sz="1050" spc="307">
                <a:latin typeface="Cambria Math"/>
                <a:cs typeface="Cambria Math"/>
              </a:rPr>
              <a:t> </a:t>
            </a:r>
            <a:r>
              <a:rPr dirty="0" sz="1000" spc="-5">
                <a:latin typeface="Cambria Math"/>
                <a:cs typeface="Cambria Math"/>
              </a:rPr>
              <a:t>= </a:t>
            </a:r>
            <a:r>
              <a:rPr dirty="0" sz="1000" spc="-105">
                <a:latin typeface="Cambria Math"/>
                <a:cs typeface="Cambria Math"/>
              </a:rPr>
              <a:t>4</a:t>
            </a:r>
            <a:r>
              <a:rPr dirty="0" baseline="2777" sz="1500" spc="-157">
                <a:latin typeface="Cambria Math"/>
                <a:cs typeface="Cambria Math"/>
              </a:rPr>
              <a:t>(</a:t>
            </a:r>
            <a:r>
              <a:rPr dirty="0" sz="1000" spc="-105">
                <a:latin typeface="Cambria Math"/>
                <a:cs typeface="Cambria Math"/>
              </a:rPr>
              <a:t>0.217𝑠𝑠𝑠𝑠</a:t>
            </a:r>
            <a:r>
              <a:rPr dirty="0" baseline="27777" sz="1050" spc="-157">
                <a:latin typeface="Cambria Math"/>
                <a:cs typeface="Cambria Math"/>
              </a:rPr>
              <a:t>2</a:t>
            </a:r>
            <a:r>
              <a:rPr dirty="0" baseline="2777" sz="1500" spc="-157">
                <a:latin typeface="Cambria Math"/>
                <a:cs typeface="Cambria Math"/>
              </a:rPr>
              <a:t>)(</a:t>
            </a:r>
            <a:r>
              <a:rPr dirty="0" sz="1000" spc="-105">
                <a:latin typeface="Cambria Math"/>
                <a:cs typeface="Cambria Math"/>
              </a:rPr>
              <a:t>202.5𝑘𝑘𝑠𝑠𝑠𝑠 </a:t>
            </a:r>
            <a:r>
              <a:rPr dirty="0" sz="1000" spc="-5">
                <a:latin typeface="Cambria Math"/>
                <a:cs typeface="Cambria Math"/>
              </a:rPr>
              <a:t>− </a:t>
            </a:r>
            <a:r>
              <a:rPr dirty="0" sz="1000" spc="-135">
                <a:latin typeface="Cambria Math"/>
                <a:cs typeface="Cambria Math"/>
              </a:rPr>
              <a:t>7.569𝑘𝑘𝑠𝑠𝑠𝑠</a:t>
            </a:r>
            <a:r>
              <a:rPr dirty="0" baseline="2777" sz="1500" spc="-202">
                <a:latin typeface="Cambria Math"/>
                <a:cs typeface="Cambria Math"/>
              </a:rPr>
              <a:t>) </a:t>
            </a:r>
            <a:r>
              <a:rPr dirty="0" sz="1000" spc="-5">
                <a:latin typeface="Cambria Math"/>
                <a:cs typeface="Cambria Math"/>
              </a:rPr>
              <a:t>= 162.93</a:t>
            </a:r>
            <a:r>
              <a:rPr dirty="0" sz="1000" spc="155">
                <a:latin typeface="Cambria Math"/>
                <a:cs typeface="Cambria Math"/>
              </a:rPr>
              <a:t> </a:t>
            </a:r>
            <a:r>
              <a:rPr dirty="0" sz="1000" spc="-290">
                <a:latin typeface="Cambria Math"/>
                <a:cs typeface="Cambria Math"/>
              </a:rPr>
              <a:t>𝑘𝑘𝑠𝑠𝑘𝑘</a:t>
            </a:r>
            <a:endParaRPr sz="1000">
              <a:latin typeface="Cambria Math"/>
              <a:cs typeface="Cambria Math"/>
            </a:endParaRPr>
          </a:p>
        </p:txBody>
      </p:sp>
      <p:sp>
        <p:nvSpPr>
          <p:cNvPr id="29" name="object 29"/>
          <p:cNvSpPr/>
          <p:nvPr/>
        </p:nvSpPr>
        <p:spPr>
          <a:xfrm>
            <a:off x="2438400" y="6998969"/>
            <a:ext cx="623570" cy="0"/>
          </a:xfrm>
          <a:custGeom>
            <a:avLst/>
            <a:gdLst/>
            <a:ahLst/>
            <a:cxnLst/>
            <a:rect l="l" t="t" r="r" b="b"/>
            <a:pathLst>
              <a:path w="623569" h="0">
                <a:moveTo>
                  <a:pt x="0" y="0"/>
                </a:moveTo>
                <a:lnTo>
                  <a:pt x="623328" y="0"/>
                </a:lnTo>
              </a:path>
            </a:pathLst>
          </a:custGeom>
          <a:ln w="7619">
            <a:solidFill>
              <a:srgbClr val="000000"/>
            </a:solidFill>
          </a:ln>
        </p:spPr>
        <p:txBody>
          <a:bodyPr wrap="square" lIns="0" tIns="0" rIns="0" bIns="0" rtlCol="0"/>
          <a:lstStyle/>
          <a:p/>
        </p:txBody>
      </p:sp>
      <p:sp>
        <p:nvSpPr>
          <p:cNvPr id="30" name="object 30"/>
          <p:cNvSpPr txBox="1"/>
          <p:nvPr/>
        </p:nvSpPr>
        <p:spPr>
          <a:xfrm>
            <a:off x="1893411" y="6766949"/>
            <a:ext cx="3326129" cy="391795"/>
          </a:xfrm>
          <a:prstGeom prst="rect">
            <a:avLst/>
          </a:prstGeom>
        </p:spPr>
        <p:txBody>
          <a:bodyPr wrap="square" lIns="0" tIns="43180" rIns="0" bIns="0" rtlCol="0" vert="horz">
            <a:spAutoFit/>
          </a:bodyPr>
          <a:lstStyle/>
          <a:p>
            <a:pPr marL="575310">
              <a:lnSpc>
                <a:spcPct val="100000"/>
              </a:lnSpc>
              <a:spcBef>
                <a:spcPts val="340"/>
              </a:spcBef>
              <a:tabLst>
                <a:tab pos="1318895" algn="l"/>
              </a:tabLst>
            </a:pPr>
            <a:r>
              <a:rPr dirty="0" sz="1000" spc="-145">
                <a:latin typeface="Cambria Math"/>
                <a:cs typeface="Cambria Math"/>
              </a:rPr>
              <a:t>162.93𝑘𝑘𝑠𝑠𝑘𝑘	</a:t>
            </a:r>
            <a:r>
              <a:rPr dirty="0" baseline="2777" sz="1500" spc="-142">
                <a:latin typeface="Cambria Math"/>
                <a:cs typeface="Cambria Math"/>
              </a:rPr>
              <a:t>(</a:t>
            </a:r>
            <a:r>
              <a:rPr dirty="0" sz="1000" spc="-95">
                <a:latin typeface="Cambria Math"/>
                <a:cs typeface="Cambria Math"/>
              </a:rPr>
              <a:t>162.93𝑘𝑘𝑠𝑠𝑘𝑘</a:t>
            </a:r>
            <a:r>
              <a:rPr dirty="0" baseline="2777" sz="1500" spc="-142">
                <a:latin typeface="Cambria Math"/>
                <a:cs typeface="Cambria Math"/>
              </a:rPr>
              <a:t>)(</a:t>
            </a:r>
            <a:r>
              <a:rPr dirty="0" sz="1000" spc="-95">
                <a:latin typeface="Cambria Math"/>
                <a:cs typeface="Cambria Math"/>
              </a:rPr>
              <a:t>−36.343𝑠𝑠𝑠𝑠</a:t>
            </a:r>
            <a:r>
              <a:rPr dirty="0" baseline="2777" sz="1500" spc="-142">
                <a:latin typeface="Cambria Math"/>
                <a:cs typeface="Cambria Math"/>
              </a:rPr>
              <a:t>)(</a:t>
            </a:r>
            <a:r>
              <a:rPr dirty="0" sz="1000" spc="-95">
                <a:latin typeface="Cambria Math"/>
                <a:cs typeface="Cambria Math"/>
              </a:rPr>
              <a:t>31.477𝑠𝑠𝑠𝑠</a:t>
            </a:r>
            <a:r>
              <a:rPr dirty="0" baseline="2777" sz="1500" spc="-142">
                <a:latin typeface="Cambria Math"/>
                <a:cs typeface="Cambria Math"/>
              </a:rPr>
              <a:t>)</a:t>
            </a:r>
            <a:endParaRPr baseline="2777" sz="1500">
              <a:latin typeface="Cambria Math"/>
              <a:cs typeface="Cambria Math"/>
            </a:endParaRPr>
          </a:p>
          <a:p>
            <a:pPr marL="63500">
              <a:lnSpc>
                <a:spcPct val="100000"/>
              </a:lnSpc>
              <a:spcBef>
                <a:spcPts val="240"/>
              </a:spcBef>
              <a:tabLst>
                <a:tab pos="1950085" algn="l"/>
              </a:tabLst>
            </a:pPr>
            <a:r>
              <a:rPr dirty="0" baseline="36111" sz="1500" spc="-419">
                <a:latin typeface="Cambria Math"/>
                <a:cs typeface="Cambria Math"/>
              </a:rPr>
              <a:t>𝑓𝑓</a:t>
            </a:r>
            <a:r>
              <a:rPr dirty="0" baseline="35714" sz="1050" spc="-419">
                <a:latin typeface="Cambria Math"/>
                <a:cs typeface="Cambria Math"/>
              </a:rPr>
              <a:t>𝑑𝑑𝑑𝑑𝑔𝑔</a:t>
            </a:r>
            <a:r>
              <a:rPr dirty="0" baseline="35714" sz="1050" spc="270">
                <a:latin typeface="Cambria Math"/>
                <a:cs typeface="Cambria Math"/>
              </a:rPr>
              <a:t> </a:t>
            </a:r>
            <a:r>
              <a:rPr dirty="0" baseline="36111" sz="1500" spc="-7">
                <a:latin typeface="Cambria Math"/>
                <a:cs typeface="Cambria Math"/>
              </a:rPr>
              <a:t>= −</a:t>
            </a:r>
            <a:r>
              <a:rPr dirty="0" baseline="36111" sz="1500" spc="60">
                <a:latin typeface="Cambria Math"/>
                <a:cs typeface="Cambria Math"/>
              </a:rPr>
              <a:t> </a:t>
            </a:r>
            <a:r>
              <a:rPr dirty="0" sz="1000" spc="-80">
                <a:latin typeface="Cambria Math"/>
                <a:cs typeface="Cambria Math"/>
              </a:rPr>
              <a:t>923.531𝑠𝑠𝑠𝑠</a:t>
            </a:r>
            <a:r>
              <a:rPr dirty="0" baseline="23809" sz="1050" spc="-120">
                <a:latin typeface="Cambria Math"/>
                <a:cs typeface="Cambria Math"/>
              </a:rPr>
              <a:t>2  </a:t>
            </a:r>
            <a:r>
              <a:rPr dirty="0" baseline="23809" sz="1050" spc="-37">
                <a:latin typeface="Cambria Math"/>
                <a:cs typeface="Cambria Math"/>
              </a:rPr>
              <a:t> </a:t>
            </a:r>
            <a:r>
              <a:rPr dirty="0" baseline="36111" sz="1500" spc="-7">
                <a:latin typeface="Cambria Math"/>
                <a:cs typeface="Cambria Math"/>
              </a:rPr>
              <a:t>−	</a:t>
            </a:r>
            <a:r>
              <a:rPr dirty="0" sz="1000" spc="-70">
                <a:latin typeface="Cambria Math"/>
                <a:cs typeface="Cambria Math"/>
              </a:rPr>
              <a:t>734356.0𝑠𝑠𝑠𝑠</a:t>
            </a:r>
            <a:r>
              <a:rPr dirty="0" baseline="23809" sz="1050" spc="-104">
                <a:latin typeface="Cambria Math"/>
                <a:cs typeface="Cambria Math"/>
              </a:rPr>
              <a:t>4</a:t>
            </a:r>
            <a:endParaRPr baseline="23809" sz="1050">
              <a:latin typeface="Cambria Math"/>
              <a:cs typeface="Cambria Math"/>
            </a:endParaRPr>
          </a:p>
        </p:txBody>
      </p:sp>
      <p:sp>
        <p:nvSpPr>
          <p:cNvPr id="31" name="object 31"/>
          <p:cNvSpPr/>
          <p:nvPr/>
        </p:nvSpPr>
        <p:spPr>
          <a:xfrm>
            <a:off x="3212592" y="6998969"/>
            <a:ext cx="1957070" cy="0"/>
          </a:xfrm>
          <a:custGeom>
            <a:avLst/>
            <a:gdLst/>
            <a:ahLst/>
            <a:cxnLst/>
            <a:rect l="l" t="t" r="r" b="b"/>
            <a:pathLst>
              <a:path w="1957070" h="0">
                <a:moveTo>
                  <a:pt x="0" y="0"/>
                </a:moveTo>
                <a:lnTo>
                  <a:pt x="1956816" y="0"/>
                </a:lnTo>
              </a:path>
            </a:pathLst>
          </a:custGeom>
          <a:ln w="7619">
            <a:solidFill>
              <a:srgbClr val="000000"/>
            </a:solidFill>
          </a:ln>
        </p:spPr>
        <p:txBody>
          <a:bodyPr wrap="square" lIns="0" tIns="0" rIns="0" bIns="0" rtlCol="0"/>
          <a:lstStyle/>
          <a:p/>
        </p:txBody>
      </p:sp>
      <p:sp>
        <p:nvSpPr>
          <p:cNvPr id="32" name="object 32"/>
          <p:cNvSpPr txBox="1"/>
          <p:nvPr/>
        </p:nvSpPr>
        <p:spPr>
          <a:xfrm>
            <a:off x="5193284" y="6895592"/>
            <a:ext cx="6292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20">
                <a:latin typeface="Cambria Math"/>
                <a:cs typeface="Cambria Math"/>
              </a:rPr>
              <a:t> </a:t>
            </a:r>
            <a:r>
              <a:rPr dirty="0" sz="1000" spc="-155">
                <a:latin typeface="Cambria Math"/>
                <a:cs typeface="Cambria Math"/>
              </a:rPr>
              <a:t>0.077𝑘𝑘𝑠𝑠𝑠𝑠</a:t>
            </a:r>
            <a:endParaRPr sz="1000">
              <a:latin typeface="Cambria Math"/>
              <a:cs typeface="Cambria Math"/>
            </a:endParaRPr>
          </a:p>
        </p:txBody>
      </p:sp>
      <p:sp>
        <p:nvSpPr>
          <p:cNvPr id="33" name="object 33"/>
          <p:cNvSpPr/>
          <p:nvPr/>
        </p:nvSpPr>
        <p:spPr>
          <a:xfrm>
            <a:off x="3121151" y="7364730"/>
            <a:ext cx="692150" cy="0"/>
          </a:xfrm>
          <a:custGeom>
            <a:avLst/>
            <a:gdLst/>
            <a:ahLst/>
            <a:cxnLst/>
            <a:rect l="l" t="t" r="r" b="b"/>
            <a:pathLst>
              <a:path w="692150" h="0">
                <a:moveTo>
                  <a:pt x="0" y="0"/>
                </a:moveTo>
                <a:lnTo>
                  <a:pt x="691896" y="0"/>
                </a:lnTo>
              </a:path>
            </a:pathLst>
          </a:custGeom>
          <a:ln w="7619">
            <a:solidFill>
              <a:srgbClr val="000000"/>
            </a:solidFill>
          </a:ln>
        </p:spPr>
        <p:txBody>
          <a:bodyPr wrap="square" lIns="0" tIns="0" rIns="0" bIns="0" rtlCol="0"/>
          <a:lstStyle/>
          <a:p/>
        </p:txBody>
      </p:sp>
      <p:sp>
        <p:nvSpPr>
          <p:cNvPr id="34" name="object 34"/>
          <p:cNvSpPr txBox="1"/>
          <p:nvPr/>
        </p:nvSpPr>
        <p:spPr>
          <a:xfrm>
            <a:off x="660400" y="7163826"/>
            <a:ext cx="4478020" cy="661035"/>
          </a:xfrm>
          <a:prstGeom prst="rect">
            <a:avLst/>
          </a:prstGeom>
        </p:spPr>
        <p:txBody>
          <a:bodyPr wrap="square" lIns="0" tIns="12065" rIns="0" bIns="0" rtlCol="0" vert="horz">
            <a:spAutoFit/>
          </a:bodyPr>
          <a:lstStyle/>
          <a:p>
            <a:pPr marL="2544445">
              <a:lnSpc>
                <a:spcPts val="985"/>
              </a:lnSpc>
              <a:spcBef>
                <a:spcPts val="95"/>
              </a:spcBef>
            </a:pPr>
            <a:r>
              <a:rPr dirty="0" sz="1000" spc="-155">
                <a:latin typeface="Cambria Math"/>
                <a:cs typeface="Cambria Math"/>
              </a:rPr>
              <a:t>28500𝑘𝑘𝑠𝑠𝑠𝑠</a:t>
            </a:r>
            <a:endParaRPr sz="1000">
              <a:latin typeface="Cambria Math"/>
              <a:cs typeface="Cambria Math"/>
            </a:endParaRPr>
          </a:p>
          <a:p>
            <a:pPr marL="2018664">
              <a:lnSpc>
                <a:spcPts val="985"/>
              </a:lnSpc>
            </a:pPr>
            <a:r>
              <a:rPr dirty="0" sz="1000" spc="-250">
                <a:latin typeface="Cambria Math"/>
                <a:cs typeface="Cambria Math"/>
              </a:rPr>
              <a:t>∆𝑓𝑓</a:t>
            </a:r>
            <a:r>
              <a:rPr dirty="0" baseline="-15873" sz="1050" spc="-375">
                <a:latin typeface="Cambria Math"/>
                <a:cs typeface="Cambria Math"/>
              </a:rPr>
              <a:t>𝑑𝑑𝑑𝑑𝑔𝑔</a:t>
            </a:r>
            <a:r>
              <a:rPr dirty="0" baseline="-15873" sz="1050" spc="254">
                <a:latin typeface="Cambria Math"/>
                <a:cs typeface="Cambria Math"/>
              </a:rPr>
              <a:t> </a:t>
            </a:r>
            <a:r>
              <a:rPr dirty="0" sz="1000" spc="-5">
                <a:latin typeface="Cambria Math"/>
                <a:cs typeface="Cambria Math"/>
              </a:rPr>
              <a:t>= </a:t>
            </a:r>
            <a:r>
              <a:rPr dirty="0" baseline="-36111" sz="1500" spc="-179">
                <a:latin typeface="Cambria Math"/>
                <a:cs typeface="Cambria Math"/>
              </a:rPr>
              <a:t>5886.891𝑘𝑘𝑠𝑠𝑠𝑠 </a:t>
            </a:r>
            <a:r>
              <a:rPr dirty="0" baseline="2777" sz="1500" spc="-195">
                <a:latin typeface="Cambria Math"/>
                <a:cs typeface="Cambria Math"/>
              </a:rPr>
              <a:t>(</a:t>
            </a:r>
            <a:r>
              <a:rPr dirty="0" sz="1000" spc="-130">
                <a:latin typeface="Cambria Math"/>
                <a:cs typeface="Cambria Math"/>
              </a:rPr>
              <a:t>0.077𝑘𝑘𝑠𝑠𝑠𝑠</a:t>
            </a:r>
            <a:r>
              <a:rPr dirty="0" baseline="2777" sz="1500" spc="-195">
                <a:latin typeface="Cambria Math"/>
                <a:cs typeface="Cambria Math"/>
              </a:rPr>
              <a:t>)  </a:t>
            </a:r>
            <a:r>
              <a:rPr dirty="0" sz="1000" spc="-5">
                <a:latin typeface="Cambria Math"/>
                <a:cs typeface="Cambria Math"/>
              </a:rPr>
              <a:t>= 0.375</a:t>
            </a:r>
            <a:r>
              <a:rPr dirty="0" sz="1000" spc="-30">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a:lnSpc>
                <a:spcPct val="100000"/>
              </a:lnSpc>
              <a:spcBef>
                <a:spcPts val="15"/>
              </a:spcBef>
            </a:pPr>
            <a:endParaRPr sz="1350">
              <a:latin typeface="Cambria Math"/>
              <a:cs typeface="Cambria Math"/>
            </a:endParaRPr>
          </a:p>
          <a:p>
            <a:pPr marL="25400">
              <a:lnSpc>
                <a:spcPct val="100000"/>
              </a:lnSpc>
              <a:tabLst>
                <a:tab pos="573405" algn="l"/>
              </a:tabLst>
            </a:pPr>
            <a:r>
              <a:rPr dirty="0" sz="1200">
                <a:latin typeface="Times New Roman"/>
                <a:cs typeface="Times New Roman"/>
              </a:rPr>
              <a:t>4.6.1.2	</a:t>
            </a:r>
            <a:r>
              <a:rPr dirty="0" sz="1200" spc="-5" i="1">
                <a:latin typeface="Arial"/>
                <a:cs typeface="Arial"/>
              </a:rPr>
              <a:t>Shrinkage </a:t>
            </a:r>
            <a:r>
              <a:rPr dirty="0" sz="1200" i="1">
                <a:latin typeface="Arial"/>
                <a:cs typeface="Arial"/>
              </a:rPr>
              <a:t>of </a:t>
            </a:r>
            <a:r>
              <a:rPr dirty="0" sz="1200" spc="-5" i="1">
                <a:latin typeface="Arial"/>
                <a:cs typeface="Arial"/>
              </a:rPr>
              <a:t>Girder</a:t>
            </a:r>
            <a:r>
              <a:rPr dirty="0" sz="1200" spc="-10" i="1">
                <a:latin typeface="Arial"/>
                <a:cs typeface="Arial"/>
              </a:rPr>
              <a:t> </a:t>
            </a:r>
            <a:r>
              <a:rPr dirty="0" sz="1200" spc="-5" i="1">
                <a:latin typeface="Arial"/>
                <a:cs typeface="Arial"/>
              </a:rPr>
              <a:t>Concrete</a:t>
            </a:r>
            <a:endParaRPr sz="1200">
              <a:latin typeface="Arial"/>
              <a:cs typeface="Arial"/>
            </a:endParaRPr>
          </a:p>
        </p:txBody>
      </p:sp>
      <p:sp>
        <p:nvSpPr>
          <p:cNvPr id="35" name="object 35"/>
          <p:cNvSpPr txBox="1"/>
          <p:nvPr/>
        </p:nvSpPr>
        <p:spPr>
          <a:xfrm>
            <a:off x="2522267" y="8393669"/>
            <a:ext cx="381000" cy="177800"/>
          </a:xfrm>
          <a:prstGeom prst="rect">
            <a:avLst/>
          </a:prstGeom>
        </p:spPr>
        <p:txBody>
          <a:bodyPr wrap="square" lIns="0" tIns="12065" rIns="0" bIns="0" rtlCol="0" vert="horz">
            <a:spAutoFit/>
          </a:bodyPr>
          <a:lstStyle/>
          <a:p>
            <a:pPr marL="38100">
              <a:lnSpc>
                <a:spcPct val="100000"/>
              </a:lnSpc>
              <a:spcBef>
                <a:spcPts val="95"/>
              </a:spcBef>
            </a:pPr>
            <a:r>
              <a:rPr dirty="0" sz="1000" spc="-305">
                <a:latin typeface="Cambria Math"/>
                <a:cs typeface="Cambria Math"/>
              </a:rPr>
              <a:t>𝐾𝐾</a:t>
            </a:r>
            <a:r>
              <a:rPr dirty="0" baseline="-15873" sz="1050" spc="-457">
                <a:latin typeface="Cambria Math"/>
                <a:cs typeface="Cambria Math"/>
              </a:rPr>
              <a:t>𝑔𝑔𝑔𝑔</a:t>
            </a:r>
            <a:r>
              <a:rPr dirty="0" baseline="-15873" sz="1050" spc="22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36" name="object 36"/>
          <p:cNvSpPr txBox="1"/>
          <p:nvPr/>
        </p:nvSpPr>
        <p:spPr>
          <a:xfrm>
            <a:off x="3043417" y="7795617"/>
            <a:ext cx="1680845" cy="678180"/>
          </a:xfrm>
          <a:prstGeom prst="rect">
            <a:avLst/>
          </a:prstGeom>
        </p:spPr>
        <p:txBody>
          <a:bodyPr wrap="square" lIns="0" tIns="74930" rIns="0" bIns="0" rtlCol="0" vert="horz">
            <a:spAutoFit/>
          </a:bodyPr>
          <a:lstStyle/>
          <a:p>
            <a:pPr algn="ctr">
              <a:lnSpc>
                <a:spcPct val="100000"/>
              </a:lnSpc>
              <a:spcBef>
                <a:spcPts val="590"/>
              </a:spcBef>
            </a:pPr>
            <a:r>
              <a:rPr dirty="0" baseline="11111" sz="1500" spc="-397">
                <a:latin typeface="Cambria Math"/>
                <a:cs typeface="Cambria Math"/>
              </a:rPr>
              <a:t>𝛥𝛥𝑓𝑓</a:t>
            </a:r>
            <a:r>
              <a:rPr dirty="0" sz="700" spc="-265">
                <a:latin typeface="Cambria Math"/>
                <a:cs typeface="Cambria Math"/>
              </a:rPr>
              <a:t>𝑑𝑑𝑆𝑆𝑅𝑅</a:t>
            </a:r>
            <a:r>
              <a:rPr dirty="0" sz="700" spc="180">
                <a:latin typeface="Cambria Math"/>
                <a:cs typeface="Cambria Math"/>
              </a:rPr>
              <a:t> </a:t>
            </a:r>
            <a:r>
              <a:rPr dirty="0" baseline="11111" sz="1500" spc="-7">
                <a:latin typeface="Cambria Math"/>
                <a:cs typeface="Cambria Math"/>
              </a:rPr>
              <a:t>=</a:t>
            </a:r>
            <a:r>
              <a:rPr dirty="0" baseline="11111" sz="1500" spc="75">
                <a:latin typeface="Cambria Math"/>
                <a:cs typeface="Cambria Math"/>
              </a:rPr>
              <a:t> </a:t>
            </a:r>
            <a:r>
              <a:rPr dirty="0" baseline="11111" sz="1500" spc="-330">
                <a:latin typeface="Cambria Math"/>
                <a:cs typeface="Cambria Math"/>
              </a:rPr>
              <a:t>𝜀𝜀</a:t>
            </a:r>
            <a:r>
              <a:rPr dirty="0" sz="700" spc="-220">
                <a:latin typeface="Cambria Math"/>
                <a:cs typeface="Cambria Math"/>
              </a:rPr>
              <a:t>𝑠𝑠𝑔𝑔𝑔𝑔</a:t>
            </a:r>
            <a:r>
              <a:rPr dirty="0" sz="700" spc="-85">
                <a:latin typeface="Cambria Math"/>
                <a:cs typeface="Cambria Math"/>
              </a:rPr>
              <a:t> </a:t>
            </a:r>
            <a:r>
              <a:rPr dirty="0" baseline="11111" sz="1500" spc="-427">
                <a:latin typeface="Cambria Math"/>
                <a:cs typeface="Cambria Math"/>
              </a:rPr>
              <a:t>𝐸𝐸</a:t>
            </a:r>
            <a:r>
              <a:rPr dirty="0" sz="700" spc="-285">
                <a:latin typeface="Cambria Math"/>
                <a:cs typeface="Cambria Math"/>
              </a:rPr>
              <a:t>𝑑𝑑</a:t>
            </a:r>
            <a:r>
              <a:rPr dirty="0" baseline="11111" sz="1500" spc="-427">
                <a:latin typeface="Cambria Math"/>
                <a:cs typeface="Cambria Math"/>
              </a:rPr>
              <a:t>𝐾𝐾</a:t>
            </a:r>
            <a:r>
              <a:rPr dirty="0" sz="700" spc="-285">
                <a:latin typeface="Cambria Math"/>
                <a:cs typeface="Cambria Math"/>
              </a:rPr>
              <a:t>𝑔𝑔𝑔𝑔</a:t>
            </a:r>
            <a:endParaRPr sz="700">
              <a:latin typeface="Cambria Math"/>
              <a:cs typeface="Cambria Math"/>
            </a:endParaRPr>
          </a:p>
          <a:p>
            <a:pPr algn="ctr">
              <a:lnSpc>
                <a:spcPct val="100000"/>
              </a:lnSpc>
              <a:spcBef>
                <a:spcPts val="495"/>
              </a:spcBef>
            </a:pPr>
            <a:r>
              <a:rPr dirty="0" sz="1000" spc="-220">
                <a:latin typeface="Cambria Math"/>
                <a:cs typeface="Cambria Math"/>
              </a:rPr>
              <a:t>𝜀𝜀</a:t>
            </a:r>
            <a:r>
              <a:rPr dirty="0" baseline="-15873" sz="1050" spc="-330">
                <a:latin typeface="Cambria Math"/>
                <a:cs typeface="Cambria Math"/>
              </a:rPr>
              <a:t>𝑠𝑠𝑔𝑔𝑔𝑔</a:t>
            </a:r>
            <a:r>
              <a:rPr dirty="0" baseline="-15873" sz="1050" spc="262">
                <a:latin typeface="Cambria Math"/>
                <a:cs typeface="Cambria Math"/>
              </a:rPr>
              <a:t> </a:t>
            </a:r>
            <a:r>
              <a:rPr dirty="0" sz="1000" spc="-5">
                <a:latin typeface="Cambria Math"/>
                <a:cs typeface="Cambria Math"/>
              </a:rPr>
              <a:t>= </a:t>
            </a:r>
            <a:r>
              <a:rPr dirty="0" sz="1000" spc="-190">
                <a:latin typeface="Cambria Math"/>
                <a:cs typeface="Cambria Math"/>
              </a:rPr>
              <a:t>𝑘𝑘</a:t>
            </a:r>
            <a:r>
              <a:rPr dirty="0" baseline="-15873" sz="1050" spc="-284">
                <a:latin typeface="Cambria Math"/>
                <a:cs typeface="Cambria Math"/>
              </a:rPr>
              <a:t>𝑠𝑠</a:t>
            </a:r>
            <a:r>
              <a:rPr dirty="0" sz="1000" spc="-190">
                <a:latin typeface="Cambria Math"/>
                <a:cs typeface="Cambria Math"/>
              </a:rPr>
              <a:t>𝑘𝑘</a:t>
            </a:r>
            <a:r>
              <a:rPr dirty="0" baseline="-15873" sz="1050" spc="-284">
                <a:latin typeface="Cambria Math"/>
                <a:cs typeface="Cambria Math"/>
              </a:rPr>
              <a:t>ℎ𝑠𝑠</a:t>
            </a:r>
            <a:r>
              <a:rPr dirty="0" sz="1000" spc="-190">
                <a:latin typeface="Cambria Math"/>
                <a:cs typeface="Cambria Math"/>
              </a:rPr>
              <a:t>𝑘𝑘</a:t>
            </a:r>
            <a:r>
              <a:rPr dirty="0" baseline="-15873" sz="1050" spc="-284">
                <a:latin typeface="Cambria Math"/>
                <a:cs typeface="Cambria Math"/>
              </a:rPr>
              <a:t>𝑒𝑒</a:t>
            </a:r>
            <a:r>
              <a:rPr dirty="0" baseline="-15873" sz="1050" spc="-142">
                <a:latin typeface="Cambria Math"/>
                <a:cs typeface="Cambria Math"/>
              </a:rPr>
              <a:t> </a:t>
            </a:r>
            <a:r>
              <a:rPr dirty="0" sz="1000" spc="-145">
                <a:latin typeface="Cambria Math"/>
                <a:cs typeface="Cambria Math"/>
              </a:rPr>
              <a:t>𝑘𝑘</a:t>
            </a:r>
            <a:r>
              <a:rPr dirty="0" baseline="-15873" sz="1050" spc="-217">
                <a:latin typeface="Cambria Math"/>
                <a:cs typeface="Cambria Math"/>
              </a:rPr>
              <a:t>𝑑𝑑𝑔𝑔</a:t>
            </a:r>
            <a:r>
              <a:rPr dirty="0" sz="1000" spc="-145">
                <a:latin typeface="Cambria Math"/>
                <a:cs typeface="Cambria Math"/>
              </a:rPr>
              <a:t>0.48 </a:t>
            </a:r>
            <a:r>
              <a:rPr dirty="0" sz="1000" spc="-5">
                <a:latin typeface="Cambria Math"/>
                <a:cs typeface="Cambria Math"/>
              </a:rPr>
              <a:t>×</a:t>
            </a:r>
            <a:r>
              <a:rPr dirty="0" sz="1000" spc="-150">
                <a:latin typeface="Cambria Math"/>
                <a:cs typeface="Cambria Math"/>
              </a:rPr>
              <a:t> </a:t>
            </a:r>
            <a:r>
              <a:rPr dirty="0" sz="1000" spc="-5">
                <a:latin typeface="Cambria Math"/>
                <a:cs typeface="Cambria Math"/>
              </a:rPr>
              <a:t>10</a:t>
            </a:r>
            <a:r>
              <a:rPr dirty="0" baseline="27777" sz="1050" spc="-7">
                <a:latin typeface="Cambria Math"/>
                <a:cs typeface="Cambria Math"/>
              </a:rPr>
              <a:t>−3</a:t>
            </a:r>
            <a:endParaRPr baseline="27777" sz="1050">
              <a:latin typeface="Cambria Math"/>
              <a:cs typeface="Cambria Math"/>
            </a:endParaRPr>
          </a:p>
          <a:p>
            <a:pPr algn="ctr" marL="343535">
              <a:lnSpc>
                <a:spcPct val="100000"/>
              </a:lnSpc>
              <a:spcBef>
                <a:spcPts val="550"/>
              </a:spcBef>
            </a:pPr>
            <a:r>
              <a:rPr dirty="0" sz="1000" spc="-5">
                <a:latin typeface="Cambria Math"/>
                <a:cs typeface="Cambria Math"/>
              </a:rPr>
              <a:t>1</a:t>
            </a:r>
            <a:endParaRPr sz="1000">
              <a:latin typeface="Cambria Math"/>
              <a:cs typeface="Cambria Math"/>
            </a:endParaRPr>
          </a:p>
        </p:txBody>
      </p:sp>
      <p:sp>
        <p:nvSpPr>
          <p:cNvPr id="37" name="object 37"/>
          <p:cNvSpPr txBox="1"/>
          <p:nvPr/>
        </p:nvSpPr>
        <p:spPr>
          <a:xfrm>
            <a:off x="3084576" y="8646668"/>
            <a:ext cx="41084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05">
                <a:latin typeface="Cambria Math"/>
                <a:cs typeface="Cambria Math"/>
              </a:rPr>
              <a:t>𝐸𝐸</a:t>
            </a:r>
            <a:r>
              <a:rPr dirty="0" sz="700" spc="-270">
                <a:latin typeface="Cambria Math"/>
                <a:cs typeface="Cambria Math"/>
              </a:rPr>
              <a:t>𝑐𝑐𝑔𝑔</a:t>
            </a:r>
            <a:r>
              <a:rPr dirty="0" sz="700" spc="220">
                <a:latin typeface="Cambria Math"/>
                <a:cs typeface="Cambria Math"/>
              </a:rPr>
              <a:t> </a:t>
            </a:r>
            <a:r>
              <a:rPr dirty="0" baseline="11111" sz="1500" spc="-405">
                <a:latin typeface="Cambria Math"/>
                <a:cs typeface="Cambria Math"/>
              </a:rPr>
              <a:t>𝐴𝐴</a:t>
            </a:r>
            <a:r>
              <a:rPr dirty="0" sz="700" spc="-270">
                <a:latin typeface="Cambria Math"/>
                <a:cs typeface="Cambria Math"/>
              </a:rPr>
              <a:t>𝑔𝑔</a:t>
            </a:r>
            <a:endParaRPr sz="700">
              <a:latin typeface="Cambria Math"/>
              <a:cs typeface="Cambria Math"/>
            </a:endParaRPr>
          </a:p>
        </p:txBody>
      </p:sp>
      <p:sp>
        <p:nvSpPr>
          <p:cNvPr id="38" name="object 38"/>
          <p:cNvSpPr txBox="1"/>
          <p:nvPr/>
        </p:nvSpPr>
        <p:spPr>
          <a:xfrm>
            <a:off x="3120711" y="8465278"/>
            <a:ext cx="981710" cy="177800"/>
          </a:xfrm>
          <a:prstGeom prst="rect">
            <a:avLst/>
          </a:prstGeom>
        </p:spPr>
        <p:txBody>
          <a:bodyPr wrap="square" lIns="0" tIns="12065" rIns="0" bIns="0" rtlCol="0" vert="horz">
            <a:spAutoFit/>
          </a:bodyPr>
          <a:lstStyle/>
          <a:p>
            <a:pPr marL="12700">
              <a:lnSpc>
                <a:spcPct val="100000"/>
              </a:lnSpc>
              <a:spcBef>
                <a:spcPts val="95"/>
              </a:spcBef>
              <a:tabLst>
                <a:tab pos="670560" algn="l"/>
              </a:tabLst>
            </a:pPr>
            <a:r>
              <a:rPr dirty="0" sz="1000" spc="-315">
                <a:latin typeface="Cambria Math"/>
                <a:cs typeface="Cambria Math"/>
              </a:rPr>
              <a:t>𝐸𝐸</a:t>
            </a:r>
            <a:r>
              <a:rPr dirty="0" sz="1000" spc="459">
                <a:latin typeface="Cambria Math"/>
                <a:cs typeface="Cambria Math"/>
              </a:rPr>
              <a:t> </a:t>
            </a:r>
            <a:r>
              <a:rPr dirty="0" sz="1000" spc="-320">
                <a:latin typeface="Cambria Math"/>
                <a:cs typeface="Cambria Math"/>
              </a:rPr>
              <a:t>𝐴𝐴	𝐴𝐴</a:t>
            </a:r>
            <a:r>
              <a:rPr dirty="0" sz="1000" spc="215">
                <a:latin typeface="Cambria Math"/>
                <a:cs typeface="Cambria Math"/>
              </a:rPr>
              <a:t> </a:t>
            </a:r>
            <a:r>
              <a:rPr dirty="0" sz="1000" spc="-390">
                <a:latin typeface="Cambria Math"/>
                <a:cs typeface="Cambria Math"/>
              </a:rPr>
              <a:t>𝐴𝐴</a:t>
            </a:r>
            <a:r>
              <a:rPr dirty="0" sz="1000" spc="-10">
                <a:latin typeface="Cambria Math"/>
                <a:cs typeface="Cambria Math"/>
              </a:rPr>
              <a:t> </a:t>
            </a:r>
            <a:r>
              <a:rPr dirty="0" sz="1000" spc="-390">
                <a:latin typeface="Cambria Math"/>
                <a:cs typeface="Cambria Math"/>
              </a:rPr>
              <a:t>𝐴𝐴</a:t>
            </a:r>
            <a:endParaRPr sz="1000">
              <a:latin typeface="Cambria Math"/>
              <a:cs typeface="Cambria Math"/>
            </a:endParaRPr>
          </a:p>
        </p:txBody>
      </p:sp>
      <p:sp>
        <p:nvSpPr>
          <p:cNvPr id="39" name="object 39"/>
          <p:cNvSpPr txBox="1"/>
          <p:nvPr/>
        </p:nvSpPr>
        <p:spPr>
          <a:xfrm>
            <a:off x="3881628" y="8620759"/>
            <a:ext cx="170180" cy="177800"/>
          </a:xfrm>
          <a:prstGeom prst="rect">
            <a:avLst/>
          </a:prstGeom>
        </p:spPr>
        <p:txBody>
          <a:bodyPr wrap="square" lIns="0" tIns="12065" rIns="0" bIns="0" rtlCol="0" vert="horz">
            <a:spAutoFit/>
          </a:bodyPr>
          <a:lstStyle/>
          <a:p>
            <a:pPr marL="38100">
              <a:lnSpc>
                <a:spcPct val="100000"/>
              </a:lnSpc>
              <a:spcBef>
                <a:spcPts val="95"/>
              </a:spcBef>
            </a:pPr>
            <a:r>
              <a:rPr dirty="0" sz="1000" spc="-250">
                <a:latin typeface="Cambria Math"/>
                <a:cs typeface="Cambria Math"/>
              </a:rPr>
              <a:t>𝐼𝐼</a:t>
            </a:r>
            <a:r>
              <a:rPr dirty="0" baseline="-15873" sz="1050" spc="-375">
                <a:latin typeface="Cambria Math"/>
                <a:cs typeface="Cambria Math"/>
              </a:rPr>
              <a:t>𝑔𝑔</a:t>
            </a:r>
            <a:endParaRPr baseline="-15873" sz="1050">
              <a:latin typeface="Cambria Math"/>
              <a:cs typeface="Cambria Math"/>
            </a:endParaRPr>
          </a:p>
        </p:txBody>
      </p:sp>
      <p:sp>
        <p:nvSpPr>
          <p:cNvPr id="40" name="object 40"/>
          <p:cNvSpPr txBox="1"/>
          <p:nvPr/>
        </p:nvSpPr>
        <p:spPr>
          <a:xfrm>
            <a:off x="4740655" y="8620759"/>
            <a:ext cx="373380" cy="132080"/>
          </a:xfrm>
          <a:prstGeom prst="rect">
            <a:avLst/>
          </a:prstGeom>
        </p:spPr>
        <p:txBody>
          <a:bodyPr wrap="square" lIns="0" tIns="12065" rIns="0" bIns="0" rtlCol="0" vert="horz">
            <a:spAutoFit/>
          </a:bodyPr>
          <a:lstStyle/>
          <a:p>
            <a:pPr marL="12700">
              <a:lnSpc>
                <a:spcPct val="100000"/>
              </a:lnSpc>
              <a:spcBef>
                <a:spcPts val="95"/>
              </a:spcBef>
            </a:pPr>
            <a:r>
              <a:rPr dirty="0" sz="700" spc="-114">
                <a:latin typeface="Cambria Math"/>
                <a:cs typeface="Cambria Math"/>
              </a:rPr>
              <a:t>𝑠𝑠 </a:t>
            </a:r>
            <a:r>
              <a:rPr dirty="0" sz="700" spc="-140">
                <a:latin typeface="Cambria Math"/>
                <a:cs typeface="Cambria Math"/>
              </a:rPr>
              <a:t>𝑒𝑒 </a:t>
            </a:r>
            <a:r>
              <a:rPr dirty="0" sz="700" spc="-310">
                <a:latin typeface="Cambria Math"/>
                <a:cs typeface="Cambria Math"/>
              </a:rPr>
              <a:t>𝑔𝑔</a:t>
            </a:r>
            <a:endParaRPr sz="700">
              <a:latin typeface="Cambria Math"/>
              <a:cs typeface="Cambria Math"/>
            </a:endParaRPr>
          </a:p>
        </p:txBody>
      </p:sp>
      <p:sp>
        <p:nvSpPr>
          <p:cNvPr id="41" name="object 41"/>
          <p:cNvSpPr txBox="1"/>
          <p:nvPr/>
        </p:nvSpPr>
        <p:spPr>
          <a:xfrm>
            <a:off x="2862186" y="8556731"/>
            <a:ext cx="2387600" cy="177800"/>
          </a:xfrm>
          <a:prstGeom prst="rect">
            <a:avLst/>
          </a:prstGeom>
        </p:spPr>
        <p:txBody>
          <a:bodyPr wrap="square" lIns="0" tIns="12065" rIns="0" bIns="0" rtlCol="0" vert="horz">
            <a:spAutoFit/>
          </a:bodyPr>
          <a:lstStyle/>
          <a:p>
            <a:pPr marL="38100">
              <a:lnSpc>
                <a:spcPct val="100000"/>
              </a:lnSpc>
              <a:spcBef>
                <a:spcPts val="95"/>
              </a:spcBef>
              <a:tabLst>
                <a:tab pos="1223010" algn="l"/>
              </a:tabLst>
            </a:pPr>
            <a:r>
              <a:rPr dirty="0" sz="1000" spc="-5">
                <a:latin typeface="Cambria Math"/>
                <a:cs typeface="Cambria Math"/>
              </a:rPr>
              <a:t>1 +</a:t>
            </a:r>
            <a:r>
              <a:rPr dirty="0" u="sng" baseline="27777" sz="1500" spc="-7">
                <a:uFill>
                  <a:solidFill>
                    <a:srgbClr val="000000"/>
                  </a:solidFill>
                </a:uFill>
                <a:latin typeface="Cambria Math"/>
                <a:cs typeface="Cambria Math"/>
              </a:rPr>
              <a:t>    </a:t>
            </a:r>
            <a:r>
              <a:rPr dirty="0" u="sng" baseline="39682" sz="1050" spc="-262">
                <a:uFill>
                  <a:solidFill>
                    <a:srgbClr val="000000"/>
                  </a:solidFill>
                </a:uFill>
                <a:latin typeface="Cambria Math"/>
                <a:cs typeface="Cambria Math"/>
              </a:rPr>
              <a:t>𝑑</a:t>
            </a:r>
            <a:r>
              <a:rPr dirty="0" u="sng" baseline="39682" sz="1050" spc="1162">
                <a:uFill>
                  <a:solidFill>
                    <a:srgbClr val="000000"/>
                  </a:solidFill>
                </a:uFill>
                <a:latin typeface="Cambria Math"/>
                <a:cs typeface="Cambria Math"/>
              </a:rPr>
              <a:t> </a:t>
            </a:r>
            <a:r>
              <a:rPr dirty="0" u="sng" baseline="39682" sz="1050" spc="-284">
                <a:uFill>
                  <a:solidFill>
                    <a:srgbClr val="000000"/>
                  </a:solidFill>
                </a:uFill>
                <a:latin typeface="Cambria Math"/>
                <a:cs typeface="Cambria Math"/>
              </a:rPr>
              <a:t>𝑑</a:t>
            </a:r>
            <a:r>
              <a:rPr dirty="0" u="sng" baseline="39682" sz="1050" spc="1185">
                <a:uFill>
                  <a:solidFill>
                    <a:srgbClr val="000000"/>
                  </a:solidFill>
                </a:uFill>
                <a:latin typeface="Cambria Math"/>
                <a:cs typeface="Cambria Math"/>
              </a:rPr>
              <a:t> </a:t>
            </a:r>
            <a:r>
              <a:rPr dirty="0" u="sng" baseline="39682" sz="1050" spc="-254">
                <a:uFill>
                  <a:solidFill>
                    <a:srgbClr val="000000"/>
                  </a:solidFill>
                </a:uFill>
                <a:latin typeface="Cambria Math"/>
                <a:cs typeface="Cambria Math"/>
              </a:rPr>
              <a:t>𝑑𝑑𝑠𝑠</a:t>
            </a:r>
            <a:r>
              <a:rPr dirty="0" baseline="39682" sz="1050" spc="97">
                <a:latin typeface="Cambria Math"/>
                <a:cs typeface="Cambria Math"/>
              </a:rPr>
              <a:t> </a:t>
            </a:r>
            <a:r>
              <a:rPr dirty="0" sz="1000" spc="-130">
                <a:latin typeface="Cambria Math"/>
                <a:cs typeface="Cambria Math"/>
              </a:rPr>
              <a:t>�1   </a:t>
            </a:r>
            <a:r>
              <a:rPr dirty="0" sz="1000" spc="-5">
                <a:latin typeface="Cambria Math"/>
                <a:cs typeface="Cambria Math"/>
              </a:rPr>
              <a:t>+</a:t>
            </a:r>
            <a:r>
              <a:rPr dirty="0" u="sng" baseline="27777" sz="1500" spc="-7">
                <a:uFill>
                  <a:solidFill>
                    <a:srgbClr val="000000"/>
                  </a:solidFill>
                </a:uFill>
                <a:latin typeface="Cambria Math"/>
                <a:cs typeface="Cambria Math"/>
              </a:rPr>
              <a:t>  </a:t>
            </a:r>
            <a:r>
              <a:rPr dirty="0" u="sng" baseline="27777" sz="1500" spc="225">
                <a:uFill>
                  <a:solidFill>
                    <a:srgbClr val="000000"/>
                  </a:solidFill>
                </a:uFill>
                <a:latin typeface="Cambria Math"/>
                <a:cs typeface="Cambria Math"/>
              </a:rPr>
              <a:t> </a:t>
            </a:r>
            <a:r>
              <a:rPr dirty="0" u="sng" baseline="39682" sz="1050" spc="-270">
                <a:uFill>
                  <a:solidFill>
                    <a:srgbClr val="000000"/>
                  </a:solidFill>
                </a:uFill>
                <a:latin typeface="Cambria Math"/>
                <a:cs typeface="Cambria Math"/>
              </a:rPr>
              <a:t>𝑔</a:t>
            </a:r>
            <a:r>
              <a:rPr dirty="0" u="sng" baseline="39682" sz="1050" spc="1627">
                <a:uFill>
                  <a:solidFill>
                    <a:srgbClr val="000000"/>
                  </a:solidFill>
                </a:uFill>
                <a:latin typeface="Cambria Math"/>
                <a:cs typeface="Cambria Math"/>
              </a:rPr>
              <a:t> </a:t>
            </a:r>
            <a:r>
              <a:rPr dirty="0" u="sng" baseline="39682" sz="1050" spc="-300">
                <a:uFill>
                  <a:solidFill>
                    <a:srgbClr val="000000"/>
                  </a:solidFill>
                </a:uFill>
                <a:latin typeface="Cambria Math"/>
                <a:cs typeface="Cambria Math"/>
              </a:rPr>
              <a:t>𝑔	</a:t>
            </a:r>
            <a:r>
              <a:rPr dirty="0" u="sng" baseline="39682" sz="1050" spc="-292">
                <a:uFill>
                  <a:solidFill>
                    <a:srgbClr val="000000"/>
                  </a:solidFill>
                </a:uFill>
                <a:latin typeface="Cambria Math"/>
                <a:cs typeface="Cambria Math"/>
              </a:rPr>
              <a:t>𝑑𝑑</a:t>
            </a:r>
            <a:r>
              <a:rPr dirty="0" sz="1000" spc="-195">
                <a:latin typeface="Cambria Math"/>
                <a:cs typeface="Cambria Math"/>
              </a:rPr>
              <a:t>� </a:t>
            </a:r>
            <a:r>
              <a:rPr dirty="0" sz="1000" spc="-229">
                <a:latin typeface="Cambria Math"/>
                <a:cs typeface="Cambria Math"/>
              </a:rPr>
              <a:t>�1</a:t>
            </a:r>
            <a:r>
              <a:rPr dirty="0" sz="1000" spc="-10">
                <a:latin typeface="Cambria Math"/>
                <a:cs typeface="Cambria Math"/>
              </a:rPr>
              <a:t> </a:t>
            </a:r>
            <a:r>
              <a:rPr dirty="0" sz="1000" spc="-5">
                <a:latin typeface="Cambria Math"/>
                <a:cs typeface="Cambria Math"/>
              </a:rPr>
              <a:t>+ </a:t>
            </a:r>
            <a:r>
              <a:rPr dirty="0" sz="1000" spc="-145">
                <a:latin typeface="Cambria Math"/>
                <a:cs typeface="Cambria Math"/>
              </a:rPr>
              <a:t>0.7𝜓𝜓 </a:t>
            </a:r>
            <a:r>
              <a:rPr dirty="0" sz="1000" spc="-345">
                <a:latin typeface="Cambria Math"/>
                <a:cs typeface="Cambria Math"/>
              </a:rPr>
              <a:t>�𝑓𝑓</a:t>
            </a:r>
            <a:r>
              <a:rPr dirty="0" sz="1000" spc="180">
                <a:latin typeface="Cambria Math"/>
                <a:cs typeface="Cambria Math"/>
              </a:rPr>
              <a:t> </a:t>
            </a:r>
            <a:r>
              <a:rPr dirty="0" sz="1000" spc="-5">
                <a:latin typeface="Cambria Math"/>
                <a:cs typeface="Cambria Math"/>
              </a:rPr>
              <a:t>,</a:t>
            </a:r>
            <a:r>
              <a:rPr dirty="0" sz="1000" spc="-50">
                <a:latin typeface="Cambria Math"/>
                <a:cs typeface="Cambria Math"/>
              </a:rPr>
              <a:t> </a:t>
            </a:r>
            <a:r>
              <a:rPr dirty="0" sz="1000" spc="-355">
                <a:latin typeface="Cambria Math"/>
                <a:cs typeface="Cambria Math"/>
              </a:rPr>
              <a:t>𝑓𝑓</a:t>
            </a:r>
            <a:r>
              <a:rPr dirty="0" sz="1000" spc="70">
                <a:latin typeface="Cambria Math"/>
                <a:cs typeface="Cambria Math"/>
              </a:rPr>
              <a:t> </a:t>
            </a:r>
            <a:r>
              <a:rPr dirty="0" sz="1000" spc="-805">
                <a:latin typeface="Cambria Math"/>
                <a:cs typeface="Cambria Math"/>
              </a:rPr>
              <a:t>��</a:t>
            </a:r>
            <a:endParaRPr sz="1000">
              <a:latin typeface="Cambria Math"/>
              <a:cs typeface="Cambria Math"/>
            </a:endParaRPr>
          </a:p>
        </p:txBody>
      </p:sp>
      <p:sp>
        <p:nvSpPr>
          <p:cNvPr id="42" name="object 42"/>
          <p:cNvSpPr/>
          <p:nvPr/>
        </p:nvSpPr>
        <p:spPr>
          <a:xfrm>
            <a:off x="2900172" y="8497068"/>
            <a:ext cx="2312035" cy="0"/>
          </a:xfrm>
          <a:custGeom>
            <a:avLst/>
            <a:gdLst/>
            <a:ahLst/>
            <a:cxnLst/>
            <a:rect l="l" t="t" r="r" b="b"/>
            <a:pathLst>
              <a:path w="2312035" h="0">
                <a:moveTo>
                  <a:pt x="0" y="0"/>
                </a:moveTo>
                <a:lnTo>
                  <a:pt x="2311907" y="0"/>
                </a:lnTo>
              </a:path>
            </a:pathLst>
          </a:custGeom>
          <a:ln w="7607">
            <a:solidFill>
              <a:srgbClr val="000000"/>
            </a:solidFill>
          </a:ln>
        </p:spPr>
        <p:txBody>
          <a:bodyPr wrap="square" lIns="0" tIns="0" rIns="0" bIns="0" rtlCol="0"/>
          <a:lstStyle/>
          <a:p/>
        </p:txBody>
      </p:sp>
      <p:sp>
        <p:nvSpPr>
          <p:cNvPr id="43" name="object 43"/>
          <p:cNvSpPr txBox="1"/>
          <p:nvPr/>
        </p:nvSpPr>
        <p:spPr>
          <a:xfrm>
            <a:off x="4461764" y="8939276"/>
            <a:ext cx="56515" cy="132080"/>
          </a:xfrm>
          <a:prstGeom prst="rect">
            <a:avLst/>
          </a:prstGeom>
        </p:spPr>
        <p:txBody>
          <a:bodyPr wrap="square" lIns="0" tIns="12065" rIns="0" bIns="0" rtlCol="0" vert="horz">
            <a:spAutoFit/>
          </a:bodyPr>
          <a:lstStyle/>
          <a:p>
            <a:pPr marL="12700">
              <a:lnSpc>
                <a:spcPct val="100000"/>
              </a:lnSpc>
              <a:spcBef>
                <a:spcPts val="95"/>
              </a:spcBef>
            </a:pPr>
            <a:r>
              <a:rPr dirty="0" sz="700" spc="-505">
                <a:latin typeface="Cambria Math"/>
                <a:cs typeface="Cambria Math"/>
              </a:rPr>
              <a:t>𝑔𝑔</a:t>
            </a:r>
            <a:endParaRPr sz="700">
              <a:latin typeface="Cambria Math"/>
              <a:cs typeface="Cambria Math"/>
            </a:endParaRPr>
          </a:p>
        </p:txBody>
      </p:sp>
      <p:sp>
        <p:nvSpPr>
          <p:cNvPr id="45" name="object 45"/>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55</a:t>
            </a:r>
          </a:p>
        </p:txBody>
      </p:sp>
      <p:sp>
        <p:nvSpPr>
          <p:cNvPr id="44" name="object 44"/>
          <p:cNvSpPr txBox="1"/>
          <p:nvPr/>
        </p:nvSpPr>
        <p:spPr>
          <a:xfrm>
            <a:off x="2958093" y="8870685"/>
            <a:ext cx="1852930" cy="177800"/>
          </a:xfrm>
          <a:prstGeom prst="rect">
            <a:avLst/>
          </a:prstGeom>
        </p:spPr>
        <p:txBody>
          <a:bodyPr wrap="square" lIns="0" tIns="12065" rIns="0" bIns="0" rtlCol="0" vert="horz">
            <a:spAutoFit/>
          </a:bodyPr>
          <a:lstStyle/>
          <a:p>
            <a:pPr marL="38100">
              <a:lnSpc>
                <a:spcPct val="100000"/>
              </a:lnSpc>
              <a:spcBef>
                <a:spcPts val="95"/>
              </a:spcBef>
            </a:pPr>
            <a:r>
              <a:rPr dirty="0" sz="1000" spc="-240">
                <a:latin typeface="Cambria Math"/>
                <a:cs typeface="Cambria Math"/>
              </a:rPr>
              <a:t>𝜓𝜓</a:t>
            </a:r>
            <a:r>
              <a:rPr dirty="0" baseline="-15873" sz="1050" spc="-359">
                <a:latin typeface="Cambria Math"/>
                <a:cs typeface="Cambria Math"/>
              </a:rPr>
              <a:t>𝑠𝑠</a:t>
            </a:r>
            <a:r>
              <a:rPr dirty="0" baseline="-15873" sz="1050" spc="-142">
                <a:latin typeface="Cambria Math"/>
                <a:cs typeface="Cambria Math"/>
              </a:rPr>
              <a:t> </a:t>
            </a:r>
            <a:r>
              <a:rPr dirty="0" sz="1000" spc="-275">
                <a:latin typeface="Cambria Math"/>
                <a:cs typeface="Cambria Math"/>
              </a:rPr>
              <a:t>�𝑓𝑓</a:t>
            </a:r>
            <a:r>
              <a:rPr dirty="0" baseline="-15873" sz="1050" spc="-412">
                <a:latin typeface="Cambria Math"/>
                <a:cs typeface="Cambria Math"/>
              </a:rPr>
              <a:t>𝑒𝑒</a:t>
            </a:r>
            <a:r>
              <a:rPr dirty="0" baseline="-15873" sz="1050" spc="-142">
                <a:latin typeface="Cambria Math"/>
                <a:cs typeface="Cambria Math"/>
              </a:rPr>
              <a:t> </a:t>
            </a:r>
            <a:r>
              <a:rPr dirty="0" sz="1000" spc="-5">
                <a:latin typeface="Cambria Math"/>
                <a:cs typeface="Cambria Math"/>
              </a:rPr>
              <a:t>, </a:t>
            </a:r>
            <a:r>
              <a:rPr dirty="0" sz="1000" spc="-320">
                <a:latin typeface="Cambria Math"/>
                <a:cs typeface="Cambria Math"/>
              </a:rPr>
              <a:t>𝑓𝑓</a:t>
            </a:r>
            <a:r>
              <a:rPr dirty="0" baseline="-15873" sz="1050" spc="-480">
                <a:latin typeface="Cambria Math"/>
                <a:cs typeface="Cambria Math"/>
              </a:rPr>
              <a:t>𝑔𝑔</a:t>
            </a:r>
            <a:r>
              <a:rPr dirty="0" sz="1000" spc="-320">
                <a:latin typeface="Cambria Math"/>
                <a:cs typeface="Cambria Math"/>
              </a:rPr>
              <a:t>�</a:t>
            </a:r>
            <a:r>
              <a:rPr dirty="0" sz="1000" spc="60">
                <a:latin typeface="Cambria Math"/>
                <a:cs typeface="Cambria Math"/>
              </a:rPr>
              <a:t> </a:t>
            </a:r>
            <a:r>
              <a:rPr dirty="0" sz="1000" spc="-5">
                <a:latin typeface="Cambria Math"/>
                <a:cs typeface="Cambria Math"/>
              </a:rPr>
              <a:t>= </a:t>
            </a:r>
            <a:r>
              <a:rPr dirty="0" sz="1000" spc="-140">
                <a:latin typeface="Cambria Math"/>
                <a:cs typeface="Cambria Math"/>
              </a:rPr>
              <a:t>1.9𝑘𝑘</a:t>
            </a:r>
            <a:r>
              <a:rPr dirty="0" baseline="-15873" sz="1050" spc="-209">
                <a:latin typeface="Cambria Math"/>
                <a:cs typeface="Cambria Math"/>
              </a:rPr>
              <a:t>𝑠𝑠</a:t>
            </a:r>
            <a:r>
              <a:rPr dirty="0" sz="1000" spc="-140">
                <a:latin typeface="Cambria Math"/>
                <a:cs typeface="Cambria Math"/>
              </a:rPr>
              <a:t>𝑘𝑘</a:t>
            </a:r>
            <a:r>
              <a:rPr dirty="0" baseline="-15873" sz="1050" spc="-209">
                <a:latin typeface="Cambria Math"/>
                <a:cs typeface="Cambria Math"/>
              </a:rPr>
              <a:t>ℎ𝑐𝑐 </a:t>
            </a:r>
            <a:r>
              <a:rPr dirty="0" sz="1000" spc="-225">
                <a:latin typeface="Cambria Math"/>
                <a:cs typeface="Cambria Math"/>
              </a:rPr>
              <a:t>𝑘𝑘</a:t>
            </a:r>
            <a:r>
              <a:rPr dirty="0" baseline="-15873" sz="1050" spc="-337">
                <a:latin typeface="Cambria Math"/>
                <a:cs typeface="Cambria Math"/>
              </a:rPr>
              <a:t>𝑒𝑒 </a:t>
            </a:r>
            <a:r>
              <a:rPr dirty="0" baseline="-15873" sz="1050" spc="-209">
                <a:latin typeface="Cambria Math"/>
                <a:cs typeface="Cambria Math"/>
              </a:rPr>
              <a:t> </a:t>
            </a:r>
            <a:r>
              <a:rPr dirty="0" sz="1000" spc="-155">
                <a:latin typeface="Cambria Math"/>
                <a:cs typeface="Cambria Math"/>
              </a:rPr>
              <a:t>𝑘𝑘</a:t>
            </a:r>
            <a:r>
              <a:rPr dirty="0" baseline="-15873" sz="1050" spc="-232">
                <a:latin typeface="Cambria Math"/>
                <a:cs typeface="Cambria Math"/>
              </a:rPr>
              <a:t>𝑑𝑑𝑔𝑔</a:t>
            </a:r>
            <a:r>
              <a:rPr dirty="0" sz="1000" spc="-155">
                <a:latin typeface="Cambria Math"/>
                <a:cs typeface="Cambria Math"/>
              </a:rPr>
              <a:t>𝑓𝑓</a:t>
            </a:r>
            <a:r>
              <a:rPr dirty="0" baseline="31746" sz="1050" spc="-232">
                <a:latin typeface="Cambria Math"/>
                <a:cs typeface="Cambria Math"/>
              </a:rPr>
              <a:t>−0.118</a:t>
            </a:r>
            <a:endParaRPr baseline="31746" sz="1050">
              <a:latin typeface="Cambria Math"/>
              <a:cs typeface="Cambria Math"/>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p:nvPr/>
        </p:nvSpPr>
        <p:spPr>
          <a:xfrm>
            <a:off x="3942588" y="1074419"/>
            <a:ext cx="84455" cy="7620"/>
          </a:xfrm>
          <a:custGeom>
            <a:avLst/>
            <a:gdLst/>
            <a:ahLst/>
            <a:cxnLst/>
            <a:rect l="l" t="t" r="r" b="b"/>
            <a:pathLst>
              <a:path w="84454" h="7619">
                <a:moveTo>
                  <a:pt x="0" y="7620"/>
                </a:moveTo>
                <a:lnTo>
                  <a:pt x="83832" y="7620"/>
                </a:lnTo>
                <a:lnTo>
                  <a:pt x="83832" y="0"/>
                </a:lnTo>
                <a:lnTo>
                  <a:pt x="0" y="0"/>
                </a:lnTo>
                <a:lnTo>
                  <a:pt x="0" y="7620"/>
                </a:lnTo>
                <a:close/>
              </a:path>
            </a:pathLst>
          </a:custGeom>
          <a:solidFill>
            <a:srgbClr val="000000"/>
          </a:solidFill>
        </p:spPr>
        <p:txBody>
          <a:bodyPr wrap="square" lIns="0" tIns="0" rIns="0" bIns="0" rtlCol="0"/>
          <a:lstStyle/>
          <a:p/>
        </p:txBody>
      </p:sp>
      <p:sp>
        <p:nvSpPr>
          <p:cNvPr id="4" name="object 4"/>
          <p:cNvSpPr txBox="1"/>
          <p:nvPr/>
        </p:nvSpPr>
        <p:spPr>
          <a:xfrm>
            <a:off x="2910839" y="877326"/>
            <a:ext cx="1950720" cy="994410"/>
          </a:xfrm>
          <a:prstGeom prst="rect">
            <a:avLst/>
          </a:prstGeom>
        </p:spPr>
        <p:txBody>
          <a:bodyPr wrap="square" lIns="0" tIns="12065" rIns="0" bIns="0" rtlCol="0" vert="horz">
            <a:spAutoFit/>
          </a:bodyPr>
          <a:lstStyle/>
          <a:p>
            <a:pPr algn="ctr" marL="191770">
              <a:lnSpc>
                <a:spcPts val="985"/>
              </a:lnSpc>
              <a:spcBef>
                <a:spcPts val="95"/>
              </a:spcBef>
            </a:pPr>
            <a:r>
              <a:rPr dirty="0" sz="1000" spc="-315">
                <a:latin typeface="Cambria Math"/>
                <a:cs typeface="Cambria Math"/>
              </a:rPr>
              <a:t>𝑉𝑉</a:t>
            </a:r>
            <a:endParaRPr sz="1000">
              <a:latin typeface="Cambria Math"/>
              <a:cs typeface="Cambria Math"/>
            </a:endParaRPr>
          </a:p>
          <a:p>
            <a:pPr marL="38100">
              <a:lnSpc>
                <a:spcPts val="985"/>
              </a:lnSpc>
            </a:pPr>
            <a:r>
              <a:rPr dirty="0" sz="1000" spc="-220">
                <a:latin typeface="Cambria Math"/>
                <a:cs typeface="Cambria Math"/>
              </a:rPr>
              <a:t>𝑘𝑘</a:t>
            </a:r>
            <a:r>
              <a:rPr dirty="0" baseline="-15873" sz="1050" spc="-330">
                <a:latin typeface="Cambria Math"/>
                <a:cs typeface="Cambria Math"/>
              </a:rPr>
              <a:t>𝑠𝑠</a:t>
            </a:r>
            <a:r>
              <a:rPr dirty="0" baseline="-15873" sz="1050" spc="254">
                <a:latin typeface="Cambria Math"/>
                <a:cs typeface="Cambria Math"/>
              </a:rPr>
              <a:t> </a:t>
            </a:r>
            <a:r>
              <a:rPr dirty="0" sz="1000" spc="-5">
                <a:latin typeface="Cambria Math"/>
                <a:cs typeface="Cambria Math"/>
              </a:rPr>
              <a:t>= 1.45 − 0.13 </a:t>
            </a:r>
            <a:r>
              <a:rPr dirty="0" sz="1000" spc="-229">
                <a:latin typeface="Cambria Math"/>
                <a:cs typeface="Cambria Math"/>
              </a:rPr>
              <a:t>�</a:t>
            </a:r>
            <a:r>
              <a:rPr dirty="0" baseline="-36111" sz="1500" spc="-345">
                <a:latin typeface="Cambria Math"/>
                <a:cs typeface="Cambria Math"/>
              </a:rPr>
              <a:t>𝑆𝑆</a:t>
            </a:r>
            <a:r>
              <a:rPr dirty="0" sz="1000" spc="-229">
                <a:latin typeface="Cambria Math"/>
                <a:cs typeface="Cambria Math"/>
              </a:rPr>
              <a:t>�</a:t>
            </a:r>
            <a:r>
              <a:rPr dirty="0" sz="1000" spc="55">
                <a:latin typeface="Cambria Math"/>
                <a:cs typeface="Cambria Math"/>
              </a:rPr>
              <a:t> </a:t>
            </a:r>
            <a:r>
              <a:rPr dirty="0" sz="1000" spc="-5">
                <a:latin typeface="Cambria Math"/>
                <a:cs typeface="Cambria Math"/>
              </a:rPr>
              <a:t>≥ 1.0 =</a:t>
            </a:r>
            <a:r>
              <a:rPr dirty="0" sz="1000" spc="200">
                <a:latin typeface="Cambria Math"/>
                <a:cs typeface="Cambria Math"/>
              </a:rPr>
              <a:t> </a:t>
            </a:r>
            <a:r>
              <a:rPr dirty="0" sz="1000" spc="-60">
                <a:latin typeface="Cambria Math"/>
                <a:cs typeface="Cambria Math"/>
              </a:rPr>
              <a:t>1.04</a:t>
            </a:r>
            <a:endParaRPr sz="1000">
              <a:latin typeface="Cambria Math"/>
              <a:cs typeface="Cambria Math"/>
            </a:endParaRPr>
          </a:p>
          <a:p>
            <a:pPr marL="207010">
              <a:lnSpc>
                <a:spcPct val="100000"/>
              </a:lnSpc>
              <a:spcBef>
                <a:spcPts val="1045"/>
              </a:spcBef>
            </a:pPr>
            <a:r>
              <a:rPr dirty="0" sz="1000" spc="-165">
                <a:latin typeface="Cambria Math"/>
                <a:cs typeface="Cambria Math"/>
              </a:rPr>
              <a:t>𝑘𝑘</a:t>
            </a:r>
            <a:r>
              <a:rPr dirty="0" baseline="-15873" sz="1050" spc="-247">
                <a:latin typeface="Cambria Math"/>
                <a:cs typeface="Cambria Math"/>
              </a:rPr>
              <a:t>ℎ𝑠𝑠</a:t>
            </a:r>
            <a:r>
              <a:rPr dirty="0" baseline="-15873" sz="1050" spc="270">
                <a:latin typeface="Cambria Math"/>
                <a:cs typeface="Cambria Math"/>
              </a:rPr>
              <a:t> </a:t>
            </a:r>
            <a:r>
              <a:rPr dirty="0" sz="1000" spc="-5">
                <a:latin typeface="Cambria Math"/>
                <a:cs typeface="Cambria Math"/>
              </a:rPr>
              <a:t>= 2.00 − </a:t>
            </a:r>
            <a:r>
              <a:rPr dirty="0" sz="1000" spc="-110">
                <a:latin typeface="Cambria Math"/>
                <a:cs typeface="Cambria Math"/>
              </a:rPr>
              <a:t>0.014𝐻𝐻 </a:t>
            </a:r>
            <a:r>
              <a:rPr dirty="0" sz="1000" spc="-5">
                <a:latin typeface="Cambria Math"/>
                <a:cs typeface="Cambria Math"/>
              </a:rPr>
              <a:t>=</a:t>
            </a:r>
            <a:r>
              <a:rPr dirty="0" sz="1000" spc="100">
                <a:latin typeface="Cambria Math"/>
                <a:cs typeface="Cambria Math"/>
              </a:rPr>
              <a:t> </a:t>
            </a:r>
            <a:r>
              <a:rPr dirty="0" sz="1000" spc="-5">
                <a:latin typeface="Cambria Math"/>
                <a:cs typeface="Cambria Math"/>
              </a:rPr>
              <a:t>0.95</a:t>
            </a:r>
            <a:endParaRPr sz="1000">
              <a:latin typeface="Cambria Math"/>
              <a:cs typeface="Cambria Math"/>
            </a:endParaRPr>
          </a:p>
          <a:p>
            <a:pPr marL="883919" marR="199390" indent="-678815">
              <a:lnSpc>
                <a:spcPct val="137000"/>
              </a:lnSpc>
              <a:spcBef>
                <a:spcPts val="130"/>
              </a:spcBef>
            </a:pPr>
            <a:r>
              <a:rPr dirty="0" sz="1000" spc="-165">
                <a:latin typeface="Cambria Math"/>
                <a:cs typeface="Cambria Math"/>
              </a:rPr>
              <a:t>𝑘𝑘</a:t>
            </a:r>
            <a:r>
              <a:rPr dirty="0" baseline="-15873" sz="1050" spc="-247">
                <a:latin typeface="Cambria Math"/>
                <a:cs typeface="Cambria Math"/>
              </a:rPr>
              <a:t>ℎ𝑐𝑐</a:t>
            </a:r>
            <a:r>
              <a:rPr dirty="0" baseline="-15873" sz="1050" spc="284">
                <a:latin typeface="Cambria Math"/>
                <a:cs typeface="Cambria Math"/>
              </a:rPr>
              <a:t> </a:t>
            </a:r>
            <a:r>
              <a:rPr dirty="0" sz="1000" spc="-5">
                <a:latin typeface="Cambria Math"/>
                <a:cs typeface="Cambria Math"/>
              </a:rPr>
              <a:t>= 1.56 − </a:t>
            </a:r>
            <a:r>
              <a:rPr dirty="0" sz="1000" spc="-110">
                <a:latin typeface="Cambria Math"/>
                <a:cs typeface="Cambria Math"/>
              </a:rPr>
              <a:t>0.008𝐻𝐻 </a:t>
            </a:r>
            <a:r>
              <a:rPr dirty="0" sz="1000" spc="-5">
                <a:latin typeface="Cambria Math"/>
                <a:cs typeface="Cambria Math"/>
              </a:rPr>
              <a:t>= 0.96  1</a:t>
            </a:r>
            <a:endParaRPr sz="1000">
              <a:latin typeface="Cambria Math"/>
              <a:cs typeface="Cambria Math"/>
            </a:endParaRPr>
          </a:p>
        </p:txBody>
      </p:sp>
      <p:sp>
        <p:nvSpPr>
          <p:cNvPr id="5" name="object 5"/>
          <p:cNvSpPr/>
          <p:nvPr/>
        </p:nvSpPr>
        <p:spPr>
          <a:xfrm>
            <a:off x="3651503" y="1895100"/>
            <a:ext cx="356870" cy="0"/>
          </a:xfrm>
          <a:custGeom>
            <a:avLst/>
            <a:gdLst/>
            <a:ahLst/>
            <a:cxnLst/>
            <a:rect l="l" t="t" r="r" b="b"/>
            <a:pathLst>
              <a:path w="356870" h="0">
                <a:moveTo>
                  <a:pt x="0" y="0"/>
                </a:moveTo>
                <a:lnTo>
                  <a:pt x="356615" y="0"/>
                </a:lnTo>
              </a:path>
            </a:pathLst>
          </a:custGeom>
          <a:ln w="7607">
            <a:solidFill>
              <a:srgbClr val="000000"/>
            </a:solidFill>
          </a:ln>
        </p:spPr>
        <p:txBody>
          <a:bodyPr wrap="square" lIns="0" tIns="0" rIns="0" bIns="0" rtlCol="0"/>
          <a:lstStyle/>
          <a:p/>
        </p:txBody>
      </p:sp>
      <p:sp>
        <p:nvSpPr>
          <p:cNvPr id="6" name="object 6"/>
          <p:cNvSpPr txBox="1"/>
          <p:nvPr/>
        </p:nvSpPr>
        <p:spPr>
          <a:xfrm>
            <a:off x="3323721" y="1791755"/>
            <a:ext cx="1123315" cy="177800"/>
          </a:xfrm>
          <a:prstGeom prst="rect">
            <a:avLst/>
          </a:prstGeom>
        </p:spPr>
        <p:txBody>
          <a:bodyPr wrap="square" lIns="0" tIns="12065" rIns="0" bIns="0" rtlCol="0" vert="horz">
            <a:spAutoFit/>
          </a:bodyPr>
          <a:lstStyle/>
          <a:p>
            <a:pPr marL="38100">
              <a:lnSpc>
                <a:spcPct val="100000"/>
              </a:lnSpc>
              <a:spcBef>
                <a:spcPts val="95"/>
              </a:spcBef>
            </a:pPr>
            <a:r>
              <a:rPr dirty="0" sz="1000" spc="-225">
                <a:latin typeface="Cambria Math"/>
                <a:cs typeface="Cambria Math"/>
              </a:rPr>
              <a:t>𝑘𝑘</a:t>
            </a:r>
            <a:r>
              <a:rPr dirty="0" baseline="-15873" sz="1050" spc="-337">
                <a:latin typeface="Cambria Math"/>
                <a:cs typeface="Cambria Math"/>
              </a:rPr>
              <a:t>𝑒𝑒</a:t>
            </a:r>
            <a:r>
              <a:rPr dirty="0" baseline="-15873" sz="1050" spc="270">
                <a:latin typeface="Cambria Math"/>
                <a:cs typeface="Cambria Math"/>
              </a:rPr>
              <a:t> </a:t>
            </a:r>
            <a:r>
              <a:rPr dirty="0" sz="1000" spc="-5">
                <a:latin typeface="Cambria Math"/>
                <a:cs typeface="Cambria Math"/>
              </a:rPr>
              <a:t>= </a:t>
            </a:r>
            <a:r>
              <a:rPr dirty="0" baseline="-36111" sz="1500" spc="-7">
                <a:latin typeface="Cambria Math"/>
                <a:cs typeface="Cambria Math"/>
              </a:rPr>
              <a:t>1 + </a:t>
            </a:r>
            <a:r>
              <a:rPr dirty="0" baseline="-36111" sz="1500" spc="-217">
                <a:latin typeface="Cambria Math"/>
                <a:cs typeface="Cambria Math"/>
              </a:rPr>
              <a:t>𝑓𝑓</a:t>
            </a:r>
            <a:r>
              <a:rPr dirty="0" baseline="-23809" sz="1050" spc="-217">
                <a:latin typeface="Cambria Math"/>
                <a:cs typeface="Cambria Math"/>
              </a:rPr>
              <a:t>′ </a:t>
            </a:r>
            <a:r>
              <a:rPr dirty="0" sz="1000" spc="-5">
                <a:latin typeface="Cambria Math"/>
                <a:cs typeface="Cambria Math"/>
              </a:rPr>
              <a:t>=</a:t>
            </a:r>
            <a:r>
              <a:rPr dirty="0" sz="1000" spc="100">
                <a:latin typeface="Cambria Math"/>
                <a:cs typeface="Cambria Math"/>
              </a:rPr>
              <a:t> </a:t>
            </a:r>
            <a:r>
              <a:rPr dirty="0" sz="1000" spc="-5">
                <a:latin typeface="Cambria Math"/>
                <a:cs typeface="Cambria Math"/>
              </a:rPr>
              <a:t>0.61</a:t>
            </a:r>
            <a:endParaRPr sz="1000">
              <a:latin typeface="Cambria Math"/>
              <a:cs typeface="Cambria Math"/>
            </a:endParaRPr>
          </a:p>
        </p:txBody>
      </p:sp>
      <p:sp>
        <p:nvSpPr>
          <p:cNvPr id="7" name="object 7"/>
          <p:cNvSpPr txBox="1"/>
          <p:nvPr/>
        </p:nvSpPr>
        <p:spPr>
          <a:xfrm>
            <a:off x="2072527" y="2227579"/>
            <a:ext cx="38163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67">
                <a:latin typeface="Cambria Math"/>
                <a:cs typeface="Cambria Math"/>
              </a:rPr>
              <a:t>𝑘𝑘</a:t>
            </a:r>
            <a:r>
              <a:rPr dirty="0" sz="700" spc="-245">
                <a:latin typeface="Cambria Math"/>
                <a:cs typeface="Cambria Math"/>
              </a:rPr>
              <a:t>𝑑𝑑𝑔𝑔</a:t>
            </a:r>
            <a:r>
              <a:rPr dirty="0" sz="700" spc="140">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8" name="object 8"/>
          <p:cNvSpPr txBox="1"/>
          <p:nvPr/>
        </p:nvSpPr>
        <p:spPr>
          <a:xfrm>
            <a:off x="2940811" y="2104146"/>
            <a:ext cx="75565" cy="177800"/>
          </a:xfrm>
          <a:prstGeom prst="rect">
            <a:avLst/>
          </a:prstGeom>
        </p:spPr>
        <p:txBody>
          <a:bodyPr wrap="square" lIns="0" tIns="12065" rIns="0" bIns="0" rtlCol="0" vert="horz">
            <a:spAutoFit/>
          </a:bodyPr>
          <a:lstStyle/>
          <a:p>
            <a:pPr marL="12700">
              <a:lnSpc>
                <a:spcPct val="100000"/>
              </a:lnSpc>
              <a:spcBef>
                <a:spcPts val="95"/>
              </a:spcBef>
            </a:pPr>
            <a:r>
              <a:rPr dirty="0" sz="1000" spc="-645">
                <a:latin typeface="Cambria Math"/>
                <a:cs typeface="Cambria Math"/>
              </a:rPr>
              <a:t>𝑓𝑓</a:t>
            </a:r>
            <a:endParaRPr sz="1000">
              <a:latin typeface="Cambria Math"/>
              <a:cs typeface="Cambria Math"/>
            </a:endParaRPr>
          </a:p>
        </p:txBody>
      </p:sp>
      <p:sp>
        <p:nvSpPr>
          <p:cNvPr id="9" name="object 9"/>
          <p:cNvSpPr txBox="1"/>
          <p:nvPr/>
        </p:nvSpPr>
        <p:spPr>
          <a:xfrm>
            <a:off x="2437879" y="2363202"/>
            <a:ext cx="24955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12</a:t>
            </a:r>
            <a:r>
              <a:rPr dirty="0" sz="1000" spc="-125">
                <a:latin typeface="Cambria Math"/>
                <a:cs typeface="Cambria Math"/>
              </a:rPr>
              <a:t> </a:t>
            </a:r>
            <a:r>
              <a:rPr dirty="0" sz="1000" spc="-459">
                <a:latin typeface="Cambria Math"/>
                <a:cs typeface="Cambria Math"/>
              </a:rPr>
              <a:t>�</a:t>
            </a:r>
            <a:endParaRPr sz="1000">
              <a:latin typeface="Cambria Math"/>
              <a:cs typeface="Cambria Math"/>
            </a:endParaRPr>
          </a:p>
        </p:txBody>
      </p:sp>
      <p:sp>
        <p:nvSpPr>
          <p:cNvPr id="10" name="object 10"/>
          <p:cNvSpPr txBox="1"/>
          <p:nvPr/>
        </p:nvSpPr>
        <p:spPr>
          <a:xfrm>
            <a:off x="2638014" y="2280855"/>
            <a:ext cx="617220" cy="177800"/>
          </a:xfrm>
          <a:prstGeom prst="rect">
            <a:avLst/>
          </a:prstGeom>
        </p:spPr>
        <p:txBody>
          <a:bodyPr wrap="square" lIns="0" tIns="12065" rIns="0" bIns="0" rtlCol="0" vert="horz">
            <a:spAutoFit/>
          </a:bodyPr>
          <a:lstStyle/>
          <a:p>
            <a:pPr marL="38100">
              <a:lnSpc>
                <a:spcPct val="100000"/>
              </a:lnSpc>
              <a:spcBef>
                <a:spcPts val="95"/>
              </a:spcBef>
            </a:pPr>
            <a:r>
              <a:rPr dirty="0" sz="1000" spc="-5">
                <a:latin typeface="Cambria Math"/>
                <a:cs typeface="Cambria Math"/>
              </a:rPr>
              <a:t>100 −</a:t>
            </a:r>
            <a:r>
              <a:rPr dirty="0" sz="1000" spc="-40">
                <a:latin typeface="Cambria Math"/>
                <a:cs typeface="Cambria Math"/>
              </a:rPr>
              <a:t> </a:t>
            </a:r>
            <a:r>
              <a:rPr dirty="0" sz="1000" spc="-110">
                <a:latin typeface="Cambria Math"/>
                <a:cs typeface="Cambria Math"/>
              </a:rPr>
              <a:t>4𝑓𝑓</a:t>
            </a:r>
            <a:r>
              <a:rPr dirty="0" baseline="27777" sz="1050" spc="-165">
                <a:latin typeface="Cambria Math"/>
                <a:cs typeface="Cambria Math"/>
              </a:rPr>
              <a:t>′</a:t>
            </a:r>
            <a:endParaRPr baseline="27777" sz="1050">
              <a:latin typeface="Cambria Math"/>
              <a:cs typeface="Cambria Math"/>
            </a:endParaRPr>
          </a:p>
        </p:txBody>
      </p:sp>
      <p:sp>
        <p:nvSpPr>
          <p:cNvPr id="11" name="object 11"/>
          <p:cNvSpPr txBox="1"/>
          <p:nvPr/>
        </p:nvSpPr>
        <p:spPr>
          <a:xfrm>
            <a:off x="2811241" y="2422633"/>
            <a:ext cx="57150" cy="132080"/>
          </a:xfrm>
          <a:prstGeom prst="rect">
            <a:avLst/>
          </a:prstGeom>
        </p:spPr>
        <p:txBody>
          <a:bodyPr wrap="square" lIns="0" tIns="12065" rIns="0" bIns="0" rtlCol="0" vert="horz">
            <a:spAutoFit/>
          </a:bodyPr>
          <a:lstStyle/>
          <a:p>
            <a:pPr marL="12700">
              <a:lnSpc>
                <a:spcPct val="100000"/>
              </a:lnSpc>
              <a:spcBef>
                <a:spcPts val="95"/>
              </a:spcBef>
            </a:pPr>
            <a:r>
              <a:rPr dirty="0" sz="700" spc="65">
                <a:latin typeface="Cambria Math"/>
                <a:cs typeface="Cambria Math"/>
              </a:rPr>
              <a:t>′</a:t>
            </a:r>
            <a:endParaRPr sz="700">
              <a:latin typeface="Cambria Math"/>
              <a:cs typeface="Cambria Math"/>
            </a:endParaRPr>
          </a:p>
        </p:txBody>
      </p:sp>
      <p:sp>
        <p:nvSpPr>
          <p:cNvPr id="12" name="object 12"/>
          <p:cNvSpPr txBox="1"/>
          <p:nvPr/>
        </p:nvSpPr>
        <p:spPr>
          <a:xfrm>
            <a:off x="2708148" y="2431795"/>
            <a:ext cx="501650" cy="177800"/>
          </a:xfrm>
          <a:prstGeom prst="rect">
            <a:avLst/>
          </a:prstGeom>
        </p:spPr>
        <p:txBody>
          <a:bodyPr wrap="square" lIns="0" tIns="12065" rIns="0" bIns="0" rtlCol="0" vert="horz">
            <a:spAutoFit/>
          </a:bodyPr>
          <a:lstStyle/>
          <a:p>
            <a:pPr marL="38100">
              <a:lnSpc>
                <a:spcPct val="100000"/>
              </a:lnSpc>
              <a:spcBef>
                <a:spcPts val="95"/>
              </a:spcBef>
            </a:pPr>
            <a:r>
              <a:rPr dirty="0" sz="1000" spc="-300">
                <a:latin typeface="Cambria Math"/>
                <a:cs typeface="Cambria Math"/>
              </a:rPr>
              <a:t>𝑓𝑓</a:t>
            </a:r>
            <a:r>
              <a:rPr dirty="0" baseline="-19841" sz="1050" spc="-450">
                <a:latin typeface="Cambria Math"/>
                <a:cs typeface="Cambria Math"/>
              </a:rPr>
              <a:t>𝑐𝑐𝑔𝑔</a:t>
            </a:r>
            <a:r>
              <a:rPr dirty="0" baseline="-19841" sz="1050" spc="165">
                <a:latin typeface="Cambria Math"/>
                <a:cs typeface="Cambria Math"/>
              </a:rPr>
              <a:t> </a:t>
            </a:r>
            <a:r>
              <a:rPr dirty="0" sz="1000" spc="-5">
                <a:latin typeface="Cambria Math"/>
                <a:cs typeface="Cambria Math"/>
              </a:rPr>
              <a:t>+</a:t>
            </a:r>
            <a:r>
              <a:rPr dirty="0" sz="1000" spc="-10">
                <a:latin typeface="Cambria Math"/>
                <a:cs typeface="Cambria Math"/>
              </a:rPr>
              <a:t> </a:t>
            </a:r>
            <a:r>
              <a:rPr dirty="0" sz="1000" spc="-5">
                <a:latin typeface="Cambria Math"/>
                <a:cs typeface="Cambria Math"/>
              </a:rPr>
              <a:t>20</a:t>
            </a:r>
            <a:endParaRPr sz="1000">
              <a:latin typeface="Cambria Math"/>
              <a:cs typeface="Cambria Math"/>
            </a:endParaRPr>
          </a:p>
        </p:txBody>
      </p:sp>
      <p:sp>
        <p:nvSpPr>
          <p:cNvPr id="13" name="object 13"/>
          <p:cNvSpPr/>
          <p:nvPr/>
        </p:nvSpPr>
        <p:spPr>
          <a:xfrm>
            <a:off x="2676144" y="2466600"/>
            <a:ext cx="567055" cy="0"/>
          </a:xfrm>
          <a:custGeom>
            <a:avLst/>
            <a:gdLst/>
            <a:ahLst/>
            <a:cxnLst/>
            <a:rect l="l" t="t" r="r" b="b"/>
            <a:pathLst>
              <a:path w="567055" h="0">
                <a:moveTo>
                  <a:pt x="0" y="0"/>
                </a:moveTo>
                <a:lnTo>
                  <a:pt x="566928" y="0"/>
                </a:lnTo>
              </a:path>
            </a:pathLst>
          </a:custGeom>
          <a:ln w="7607">
            <a:solidFill>
              <a:srgbClr val="000000"/>
            </a:solidFill>
          </a:ln>
        </p:spPr>
        <p:txBody>
          <a:bodyPr wrap="square" lIns="0" tIns="0" rIns="0" bIns="0" rtlCol="0"/>
          <a:lstStyle/>
          <a:p/>
        </p:txBody>
      </p:sp>
      <p:sp>
        <p:nvSpPr>
          <p:cNvPr id="14" name="object 14"/>
          <p:cNvSpPr txBox="1"/>
          <p:nvPr/>
        </p:nvSpPr>
        <p:spPr>
          <a:xfrm>
            <a:off x="3119627" y="2363215"/>
            <a:ext cx="425450" cy="177800"/>
          </a:xfrm>
          <a:prstGeom prst="rect">
            <a:avLst/>
          </a:prstGeom>
        </p:spPr>
        <p:txBody>
          <a:bodyPr wrap="square" lIns="0" tIns="12065" rIns="0" bIns="0" rtlCol="0" vert="horz">
            <a:spAutoFit/>
          </a:bodyPr>
          <a:lstStyle/>
          <a:p>
            <a:pPr marL="38100">
              <a:lnSpc>
                <a:spcPct val="100000"/>
              </a:lnSpc>
              <a:spcBef>
                <a:spcPts val="95"/>
              </a:spcBef>
            </a:pPr>
            <a:r>
              <a:rPr dirty="0" baseline="31746" sz="1050" spc="-345">
                <a:latin typeface="Cambria Math"/>
                <a:cs typeface="Cambria Math"/>
              </a:rPr>
              <a:t>𝑐𝑐𝑔𝑔</a:t>
            </a:r>
            <a:r>
              <a:rPr dirty="0" baseline="31746" sz="1050" spc="-135">
                <a:latin typeface="Cambria Math"/>
                <a:cs typeface="Cambria Math"/>
              </a:rPr>
              <a:t> </a:t>
            </a:r>
            <a:r>
              <a:rPr dirty="0" sz="1000" spc="-254">
                <a:latin typeface="Cambria Math"/>
                <a:cs typeface="Cambria Math"/>
              </a:rPr>
              <a:t>�</a:t>
            </a:r>
            <a:r>
              <a:rPr dirty="0" sz="1000" spc="-35">
                <a:latin typeface="Cambria Math"/>
                <a:cs typeface="Cambria Math"/>
              </a:rPr>
              <a:t> </a:t>
            </a:r>
            <a:r>
              <a:rPr dirty="0" sz="1000" spc="-5">
                <a:latin typeface="Cambria Math"/>
                <a:cs typeface="Cambria Math"/>
              </a:rPr>
              <a:t>+</a:t>
            </a:r>
            <a:r>
              <a:rPr dirty="0" sz="1000" spc="-25">
                <a:latin typeface="Cambria Math"/>
                <a:cs typeface="Cambria Math"/>
              </a:rPr>
              <a:t> </a:t>
            </a:r>
            <a:r>
              <a:rPr dirty="0" sz="1000" spc="-355">
                <a:latin typeface="Cambria Math"/>
                <a:cs typeface="Cambria Math"/>
              </a:rPr>
              <a:t>𝑓𝑓</a:t>
            </a:r>
            <a:endParaRPr sz="1000">
              <a:latin typeface="Cambria Math"/>
              <a:cs typeface="Cambria Math"/>
            </a:endParaRPr>
          </a:p>
        </p:txBody>
      </p:sp>
      <p:sp>
        <p:nvSpPr>
          <p:cNvPr id="15" name="object 15"/>
          <p:cNvSpPr/>
          <p:nvPr/>
        </p:nvSpPr>
        <p:spPr>
          <a:xfrm>
            <a:off x="2450592" y="2305050"/>
            <a:ext cx="1059180" cy="0"/>
          </a:xfrm>
          <a:custGeom>
            <a:avLst/>
            <a:gdLst/>
            <a:ahLst/>
            <a:cxnLst/>
            <a:rect l="l" t="t" r="r" b="b"/>
            <a:pathLst>
              <a:path w="1059179" h="0">
                <a:moveTo>
                  <a:pt x="0" y="0"/>
                </a:moveTo>
                <a:lnTo>
                  <a:pt x="1059180" y="0"/>
                </a:lnTo>
              </a:path>
            </a:pathLst>
          </a:custGeom>
          <a:ln w="7620">
            <a:solidFill>
              <a:srgbClr val="000000"/>
            </a:solidFill>
          </a:ln>
        </p:spPr>
        <p:txBody>
          <a:bodyPr wrap="square" lIns="0" tIns="0" rIns="0" bIns="0" rtlCol="0"/>
          <a:lstStyle/>
          <a:p/>
        </p:txBody>
      </p:sp>
      <p:sp>
        <p:nvSpPr>
          <p:cNvPr id="16" name="object 16"/>
          <p:cNvSpPr txBox="1"/>
          <p:nvPr/>
        </p:nvSpPr>
        <p:spPr>
          <a:xfrm>
            <a:off x="3671290" y="1916297"/>
            <a:ext cx="1991360" cy="362585"/>
          </a:xfrm>
          <a:prstGeom prst="rect">
            <a:avLst/>
          </a:prstGeom>
        </p:spPr>
        <p:txBody>
          <a:bodyPr wrap="square" lIns="0" tIns="44450" rIns="0" bIns="0" rtlCol="0" vert="horz">
            <a:spAutoFit/>
          </a:bodyPr>
          <a:lstStyle/>
          <a:p>
            <a:pPr marL="251460">
              <a:lnSpc>
                <a:spcPct val="100000"/>
              </a:lnSpc>
              <a:spcBef>
                <a:spcPts val="350"/>
              </a:spcBef>
            </a:pPr>
            <a:r>
              <a:rPr dirty="0" sz="700" spc="-229">
                <a:latin typeface="Cambria Math"/>
                <a:cs typeface="Cambria Math"/>
              </a:rPr>
              <a:t>𝑐𝑐𝑔𝑔</a:t>
            </a:r>
            <a:endParaRPr sz="700">
              <a:latin typeface="Cambria Math"/>
              <a:cs typeface="Cambria Math"/>
            </a:endParaRPr>
          </a:p>
          <a:p>
            <a:pPr marL="38100">
              <a:lnSpc>
                <a:spcPct val="100000"/>
              </a:lnSpc>
              <a:spcBef>
                <a:spcPts val="360"/>
              </a:spcBef>
            </a:pPr>
            <a:r>
              <a:rPr dirty="0" sz="1000" spc="-5">
                <a:latin typeface="Cambria Math"/>
                <a:cs typeface="Cambria Math"/>
              </a:rPr>
              <a:t>0.791 </a:t>
            </a:r>
            <a:r>
              <a:rPr dirty="0" sz="1000" spc="-300">
                <a:latin typeface="Cambria Math"/>
                <a:cs typeface="Cambria Math"/>
              </a:rPr>
              <a:t>𝑤𝑤𝑠𝑠𝑓𝑓ℎ</a:t>
            </a:r>
            <a:r>
              <a:rPr dirty="0" sz="1000" spc="25">
                <a:latin typeface="Cambria Math"/>
                <a:cs typeface="Cambria Math"/>
              </a:rPr>
              <a:t> </a:t>
            </a:r>
            <a:r>
              <a:rPr dirty="0" sz="1000" spc="-355">
                <a:latin typeface="Cambria Math"/>
                <a:cs typeface="Cambria Math"/>
              </a:rPr>
              <a:t>𝑓𝑓</a:t>
            </a:r>
            <a:r>
              <a:rPr dirty="0" sz="1000" spc="80">
                <a:latin typeface="Cambria Math"/>
                <a:cs typeface="Cambria Math"/>
              </a:rPr>
              <a:t> </a:t>
            </a:r>
            <a:r>
              <a:rPr dirty="0" sz="1000" spc="-5">
                <a:latin typeface="Cambria Math"/>
                <a:cs typeface="Cambria Math"/>
              </a:rPr>
              <a:t>= </a:t>
            </a:r>
            <a:r>
              <a:rPr dirty="0" baseline="2777" sz="1500" spc="-337">
                <a:latin typeface="Cambria Math"/>
                <a:cs typeface="Cambria Math"/>
              </a:rPr>
              <a:t>(</a:t>
            </a:r>
            <a:r>
              <a:rPr dirty="0" sz="1000" spc="-225">
                <a:latin typeface="Cambria Math"/>
                <a:cs typeface="Cambria Math"/>
              </a:rPr>
              <a:t>𝑓𝑓</a:t>
            </a:r>
            <a:r>
              <a:rPr dirty="0" baseline="-15873" sz="1050" spc="-337">
                <a:latin typeface="Cambria Math"/>
                <a:cs typeface="Cambria Math"/>
              </a:rPr>
              <a:t>𝑔𝑔</a:t>
            </a:r>
            <a:r>
              <a:rPr dirty="0" baseline="-15873" sz="1050" spc="172">
                <a:latin typeface="Cambria Math"/>
                <a:cs typeface="Cambria Math"/>
              </a:rPr>
              <a:t> </a:t>
            </a:r>
            <a:r>
              <a:rPr dirty="0" sz="1000" spc="-5">
                <a:latin typeface="Cambria Math"/>
                <a:cs typeface="Cambria Math"/>
              </a:rPr>
              <a:t>− </a:t>
            </a:r>
            <a:r>
              <a:rPr dirty="0" sz="1000" spc="-335">
                <a:latin typeface="Cambria Math"/>
                <a:cs typeface="Cambria Math"/>
              </a:rPr>
              <a:t>𝑓𝑓</a:t>
            </a:r>
            <a:r>
              <a:rPr dirty="0" baseline="-15873" sz="1050" spc="-502">
                <a:latin typeface="Cambria Math"/>
                <a:cs typeface="Cambria Math"/>
              </a:rPr>
              <a:t>𝑔𝑔</a:t>
            </a:r>
            <a:r>
              <a:rPr dirty="0" baseline="-15873" sz="1050" spc="-135">
                <a:latin typeface="Cambria Math"/>
                <a:cs typeface="Cambria Math"/>
              </a:rPr>
              <a:t> </a:t>
            </a:r>
            <a:r>
              <a:rPr dirty="0" baseline="2777" sz="1500" spc="-7">
                <a:latin typeface="Cambria Math"/>
                <a:cs typeface="Cambria Math"/>
              </a:rPr>
              <a:t>) </a:t>
            </a:r>
            <a:r>
              <a:rPr dirty="0" sz="1000" spc="-5">
                <a:latin typeface="Cambria Math"/>
                <a:cs typeface="Cambria Math"/>
              </a:rPr>
              <a:t>= 119</a:t>
            </a:r>
            <a:r>
              <a:rPr dirty="0" sz="1000" spc="-20">
                <a:latin typeface="Cambria Math"/>
                <a:cs typeface="Cambria Math"/>
              </a:rPr>
              <a:t> </a:t>
            </a:r>
            <a:r>
              <a:rPr dirty="0" sz="1000" spc="-320">
                <a:latin typeface="Cambria Math"/>
                <a:cs typeface="Cambria Math"/>
              </a:rPr>
              <a:t>𝑑𝑑𝐴𝐴𝑑𝑑</a:t>
            </a:r>
            <a:endParaRPr sz="1000">
              <a:latin typeface="Cambria Math"/>
              <a:cs typeface="Cambria Math"/>
            </a:endParaRPr>
          </a:p>
        </p:txBody>
      </p:sp>
      <p:sp>
        <p:nvSpPr>
          <p:cNvPr id="17" name="object 17"/>
          <p:cNvSpPr txBox="1"/>
          <p:nvPr/>
        </p:nvSpPr>
        <p:spPr>
          <a:xfrm>
            <a:off x="4598923" y="2344927"/>
            <a:ext cx="317500" cy="132080"/>
          </a:xfrm>
          <a:prstGeom prst="rect">
            <a:avLst/>
          </a:prstGeom>
        </p:spPr>
        <p:txBody>
          <a:bodyPr wrap="square" lIns="0" tIns="12065" rIns="0" bIns="0" rtlCol="0" vert="horz">
            <a:spAutoFit/>
          </a:bodyPr>
          <a:lstStyle/>
          <a:p>
            <a:pPr marL="12700">
              <a:lnSpc>
                <a:spcPct val="100000"/>
              </a:lnSpc>
              <a:spcBef>
                <a:spcPts val="95"/>
              </a:spcBef>
              <a:tabLst>
                <a:tab pos="273050" algn="l"/>
              </a:tabLst>
            </a:pPr>
            <a:r>
              <a:rPr dirty="0" sz="700" spc="-280">
                <a:latin typeface="Cambria Math"/>
                <a:cs typeface="Cambria Math"/>
              </a:rPr>
              <a:t>𝑒𝑒</a:t>
            </a:r>
            <a:r>
              <a:rPr dirty="0" sz="700" spc="-280">
                <a:latin typeface="Cambria Math"/>
                <a:cs typeface="Cambria Math"/>
              </a:rPr>
              <a:t>	</a:t>
            </a:r>
            <a:r>
              <a:rPr dirty="0" sz="700" spc="-505">
                <a:latin typeface="Cambria Math"/>
                <a:cs typeface="Cambria Math"/>
              </a:rPr>
              <a:t>𝑔𝑔</a:t>
            </a:r>
            <a:endParaRPr sz="700">
              <a:latin typeface="Cambria Math"/>
              <a:cs typeface="Cambria Math"/>
            </a:endParaRPr>
          </a:p>
        </p:txBody>
      </p:sp>
      <p:sp>
        <p:nvSpPr>
          <p:cNvPr id="18" name="object 18"/>
          <p:cNvSpPr txBox="1"/>
          <p:nvPr/>
        </p:nvSpPr>
        <p:spPr>
          <a:xfrm>
            <a:off x="3506723" y="2280941"/>
            <a:ext cx="2189480" cy="177800"/>
          </a:xfrm>
          <a:prstGeom prst="rect">
            <a:avLst/>
          </a:prstGeom>
        </p:spPr>
        <p:txBody>
          <a:bodyPr wrap="square" lIns="0" tIns="12065" rIns="0" bIns="0" rtlCol="0" vert="horz">
            <a:spAutoFit/>
          </a:bodyPr>
          <a:lstStyle/>
          <a:p>
            <a:pPr marL="38100">
              <a:lnSpc>
                <a:spcPct val="100000"/>
              </a:lnSpc>
              <a:spcBef>
                <a:spcPts val="95"/>
              </a:spcBef>
            </a:pPr>
            <a:r>
              <a:rPr dirty="0" baseline="33333" sz="1500" spc="-7">
                <a:latin typeface="Cambria Math"/>
                <a:cs typeface="Cambria Math"/>
              </a:rPr>
              <a:t>= </a:t>
            </a:r>
            <a:r>
              <a:rPr dirty="0" sz="1000" spc="-5">
                <a:latin typeface="Cambria Math"/>
                <a:cs typeface="Cambria Math"/>
              </a:rPr>
              <a:t>0.985 </a:t>
            </a:r>
            <a:r>
              <a:rPr dirty="0" sz="1000" spc="-300">
                <a:latin typeface="Cambria Math"/>
                <a:cs typeface="Cambria Math"/>
              </a:rPr>
              <a:t>𝑤𝑤𝑠𝑠𝑓𝑓ℎ</a:t>
            </a:r>
            <a:r>
              <a:rPr dirty="0" sz="1000" spc="25">
                <a:latin typeface="Cambria Math"/>
                <a:cs typeface="Cambria Math"/>
              </a:rPr>
              <a:t> </a:t>
            </a:r>
            <a:r>
              <a:rPr dirty="0" sz="1000" spc="-355">
                <a:latin typeface="Cambria Math"/>
                <a:cs typeface="Cambria Math"/>
              </a:rPr>
              <a:t>𝑓𝑓</a:t>
            </a:r>
            <a:r>
              <a:rPr dirty="0" sz="1000" spc="80">
                <a:latin typeface="Cambria Math"/>
                <a:cs typeface="Cambria Math"/>
              </a:rPr>
              <a:t> </a:t>
            </a:r>
            <a:r>
              <a:rPr dirty="0" sz="1000" spc="-5">
                <a:latin typeface="Cambria Math"/>
                <a:cs typeface="Cambria Math"/>
              </a:rPr>
              <a:t>= </a:t>
            </a:r>
            <a:r>
              <a:rPr dirty="0" sz="1000" spc="-345">
                <a:latin typeface="Cambria Math"/>
                <a:cs typeface="Cambria Math"/>
              </a:rPr>
              <a:t>�𝑓𝑓</a:t>
            </a:r>
            <a:r>
              <a:rPr dirty="0" sz="1000" spc="409">
                <a:latin typeface="Cambria Math"/>
                <a:cs typeface="Cambria Math"/>
              </a:rPr>
              <a:t> </a:t>
            </a:r>
            <a:r>
              <a:rPr dirty="0" sz="1000" spc="-5">
                <a:latin typeface="Cambria Math"/>
                <a:cs typeface="Cambria Math"/>
              </a:rPr>
              <a:t>− </a:t>
            </a:r>
            <a:r>
              <a:rPr dirty="0" sz="1000" spc="-355">
                <a:latin typeface="Cambria Math"/>
                <a:cs typeface="Cambria Math"/>
              </a:rPr>
              <a:t>𝑓𝑓</a:t>
            </a:r>
            <a:r>
              <a:rPr dirty="0" sz="1000" spc="80">
                <a:latin typeface="Cambria Math"/>
                <a:cs typeface="Cambria Math"/>
              </a:rPr>
              <a:t> </a:t>
            </a:r>
            <a:r>
              <a:rPr dirty="0" sz="1000" spc="-325">
                <a:latin typeface="Cambria Math"/>
                <a:cs typeface="Cambria Math"/>
              </a:rPr>
              <a:t>�</a:t>
            </a:r>
            <a:r>
              <a:rPr dirty="0" sz="1000" spc="60">
                <a:latin typeface="Cambria Math"/>
                <a:cs typeface="Cambria Math"/>
              </a:rPr>
              <a:t> </a:t>
            </a:r>
            <a:r>
              <a:rPr dirty="0" sz="1000" spc="-5">
                <a:latin typeface="Cambria Math"/>
                <a:cs typeface="Cambria Math"/>
              </a:rPr>
              <a:t>= 1999  </a:t>
            </a:r>
            <a:r>
              <a:rPr dirty="0" sz="1000" spc="-395">
                <a:latin typeface="Cambria Math"/>
                <a:cs typeface="Cambria Math"/>
              </a:rPr>
              <a:t>𝑑𝑑𝐴𝐴𝑑𝑑</a:t>
            </a:r>
            <a:endParaRPr sz="1000">
              <a:latin typeface="Cambria Math"/>
              <a:cs typeface="Cambria Math"/>
            </a:endParaRPr>
          </a:p>
        </p:txBody>
      </p:sp>
      <p:sp>
        <p:nvSpPr>
          <p:cNvPr id="19" name="object 19"/>
          <p:cNvSpPr txBox="1"/>
          <p:nvPr/>
        </p:nvSpPr>
        <p:spPr>
          <a:xfrm>
            <a:off x="992038" y="3908542"/>
            <a:ext cx="381635" cy="177800"/>
          </a:xfrm>
          <a:prstGeom prst="rect">
            <a:avLst/>
          </a:prstGeom>
        </p:spPr>
        <p:txBody>
          <a:bodyPr wrap="square" lIns="0" tIns="12065" rIns="0" bIns="0" rtlCol="0" vert="horz">
            <a:spAutoFit/>
          </a:bodyPr>
          <a:lstStyle/>
          <a:p>
            <a:pPr marL="38100">
              <a:lnSpc>
                <a:spcPct val="100000"/>
              </a:lnSpc>
              <a:spcBef>
                <a:spcPts val="95"/>
              </a:spcBef>
            </a:pPr>
            <a:r>
              <a:rPr dirty="0" sz="1000" spc="-305">
                <a:latin typeface="Cambria Math"/>
                <a:cs typeface="Cambria Math"/>
              </a:rPr>
              <a:t>𝐾𝐾</a:t>
            </a:r>
            <a:r>
              <a:rPr dirty="0" baseline="-15873" sz="1050" spc="-457">
                <a:latin typeface="Cambria Math"/>
                <a:cs typeface="Cambria Math"/>
              </a:rPr>
              <a:t>𝑔𝑔𝑔𝑔</a:t>
            </a:r>
            <a:r>
              <a:rPr dirty="0" baseline="-15873" sz="1050" spc="22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20" name="object 20"/>
          <p:cNvSpPr txBox="1"/>
          <p:nvPr/>
        </p:nvSpPr>
        <p:spPr>
          <a:xfrm>
            <a:off x="2225050" y="2588162"/>
            <a:ext cx="3321050" cy="1400175"/>
          </a:xfrm>
          <a:prstGeom prst="rect">
            <a:avLst/>
          </a:prstGeom>
        </p:spPr>
        <p:txBody>
          <a:bodyPr wrap="square" lIns="0" tIns="85725" rIns="0" bIns="0" rtlCol="0" vert="horz">
            <a:spAutoFit/>
          </a:bodyPr>
          <a:lstStyle/>
          <a:p>
            <a:pPr algn="ctr">
              <a:lnSpc>
                <a:spcPct val="100000"/>
              </a:lnSpc>
              <a:spcBef>
                <a:spcPts val="675"/>
              </a:spcBef>
            </a:pPr>
            <a:r>
              <a:rPr dirty="0" sz="1000" spc="-335">
                <a:latin typeface="Cambria Math"/>
                <a:cs typeface="Cambria Math"/>
              </a:rPr>
              <a:t>𝑓𝑓</a:t>
            </a:r>
            <a:r>
              <a:rPr dirty="0" baseline="-15873" sz="1050" spc="-502">
                <a:latin typeface="Cambria Math"/>
                <a:cs typeface="Cambria Math"/>
              </a:rPr>
              <a:t>𝑔𝑔</a:t>
            </a:r>
            <a:r>
              <a:rPr dirty="0" baseline="-15873" sz="1050" spc="277">
                <a:latin typeface="Cambria Math"/>
                <a:cs typeface="Cambria Math"/>
              </a:rPr>
              <a:t> </a:t>
            </a:r>
            <a:r>
              <a:rPr dirty="0" sz="1000" spc="-5">
                <a:latin typeface="Cambria Math"/>
                <a:cs typeface="Cambria Math"/>
              </a:rPr>
              <a:t>= 1</a:t>
            </a:r>
            <a:r>
              <a:rPr dirty="0" sz="1000" spc="60">
                <a:latin typeface="Cambria Math"/>
                <a:cs typeface="Cambria Math"/>
              </a:rPr>
              <a:t> </a:t>
            </a:r>
            <a:r>
              <a:rPr dirty="0" sz="1000" spc="-320">
                <a:latin typeface="Cambria Math"/>
                <a:cs typeface="Cambria Math"/>
              </a:rPr>
              <a:t>𝑑𝑑𝐴𝐴𝑑𝑑</a:t>
            </a:r>
            <a:endParaRPr sz="1000">
              <a:latin typeface="Cambria Math"/>
              <a:cs typeface="Cambria Math"/>
            </a:endParaRPr>
          </a:p>
          <a:p>
            <a:pPr algn="ctr">
              <a:lnSpc>
                <a:spcPct val="100000"/>
              </a:lnSpc>
              <a:spcBef>
                <a:spcPts val="575"/>
              </a:spcBef>
            </a:pPr>
            <a:r>
              <a:rPr dirty="0" sz="1000" spc="-285">
                <a:latin typeface="Cambria Math"/>
                <a:cs typeface="Cambria Math"/>
              </a:rPr>
              <a:t>𝑓𝑓</a:t>
            </a:r>
            <a:r>
              <a:rPr dirty="0" baseline="-15873" sz="1050" spc="-427">
                <a:latin typeface="Cambria Math"/>
                <a:cs typeface="Cambria Math"/>
              </a:rPr>
              <a:t>𝑔𝑔</a:t>
            </a:r>
            <a:r>
              <a:rPr dirty="0" baseline="-15873" sz="1050" spc="262">
                <a:latin typeface="Cambria Math"/>
                <a:cs typeface="Cambria Math"/>
              </a:rPr>
              <a:t> </a:t>
            </a:r>
            <a:r>
              <a:rPr dirty="0" sz="1000" spc="-5">
                <a:latin typeface="Cambria Math"/>
                <a:cs typeface="Cambria Math"/>
              </a:rPr>
              <a:t>=  120</a:t>
            </a:r>
            <a:r>
              <a:rPr dirty="0" sz="1000" spc="-155">
                <a:latin typeface="Cambria Math"/>
                <a:cs typeface="Cambria Math"/>
              </a:rPr>
              <a:t> </a:t>
            </a:r>
            <a:r>
              <a:rPr dirty="0" sz="1000" spc="-320">
                <a:latin typeface="Cambria Math"/>
                <a:cs typeface="Cambria Math"/>
              </a:rPr>
              <a:t>𝑑𝑑𝐴𝐴𝑑𝑑</a:t>
            </a:r>
            <a:endParaRPr sz="1000">
              <a:latin typeface="Cambria Math"/>
              <a:cs typeface="Cambria Math"/>
            </a:endParaRPr>
          </a:p>
          <a:p>
            <a:pPr algn="ctr">
              <a:lnSpc>
                <a:spcPct val="100000"/>
              </a:lnSpc>
              <a:spcBef>
                <a:spcPts val="590"/>
              </a:spcBef>
            </a:pPr>
            <a:r>
              <a:rPr dirty="0" sz="1000" spc="-265">
                <a:latin typeface="Cambria Math"/>
                <a:cs typeface="Cambria Math"/>
              </a:rPr>
              <a:t>𝑓𝑓</a:t>
            </a:r>
            <a:r>
              <a:rPr dirty="0" baseline="-15873" sz="1050" spc="-397">
                <a:latin typeface="Cambria Math"/>
                <a:cs typeface="Cambria Math"/>
              </a:rPr>
              <a:t>𝑒𝑒</a:t>
            </a:r>
            <a:r>
              <a:rPr dirty="0" baseline="-15873" sz="1050" spc="270">
                <a:latin typeface="Cambria Math"/>
                <a:cs typeface="Cambria Math"/>
              </a:rPr>
              <a:t> </a:t>
            </a:r>
            <a:r>
              <a:rPr dirty="0" sz="1000" spc="-5">
                <a:latin typeface="Cambria Math"/>
                <a:cs typeface="Cambria Math"/>
              </a:rPr>
              <a:t>=  2000</a:t>
            </a:r>
            <a:r>
              <a:rPr dirty="0" sz="1000" spc="-145">
                <a:latin typeface="Cambria Math"/>
                <a:cs typeface="Cambria Math"/>
              </a:rPr>
              <a:t> </a:t>
            </a:r>
            <a:r>
              <a:rPr dirty="0" sz="1000" spc="-320">
                <a:latin typeface="Cambria Math"/>
                <a:cs typeface="Cambria Math"/>
              </a:rPr>
              <a:t>𝑑𝑑𝐴𝐴𝑑𝑑</a:t>
            </a:r>
            <a:endParaRPr sz="1000">
              <a:latin typeface="Cambria Math"/>
              <a:cs typeface="Cambria Math"/>
            </a:endParaRPr>
          </a:p>
          <a:p>
            <a:pPr algn="ctr">
              <a:lnSpc>
                <a:spcPct val="100000"/>
              </a:lnSpc>
              <a:spcBef>
                <a:spcPts val="685"/>
              </a:spcBef>
            </a:pPr>
            <a:r>
              <a:rPr dirty="0" sz="1000" spc="-220">
                <a:latin typeface="Cambria Math"/>
                <a:cs typeface="Cambria Math"/>
              </a:rPr>
              <a:t>𝜀𝜀</a:t>
            </a:r>
            <a:r>
              <a:rPr dirty="0" baseline="-15873" sz="1050" spc="-330">
                <a:latin typeface="Cambria Math"/>
                <a:cs typeface="Cambria Math"/>
              </a:rPr>
              <a:t>𝑠𝑠𝑔𝑔𝑔𝑔</a:t>
            </a:r>
            <a:r>
              <a:rPr dirty="0" baseline="-15873" sz="1050" spc="300">
                <a:latin typeface="Cambria Math"/>
                <a:cs typeface="Cambria Math"/>
              </a:rPr>
              <a:t> </a:t>
            </a:r>
            <a:r>
              <a:rPr dirty="0" sz="1000" spc="-5">
                <a:latin typeface="Cambria Math"/>
                <a:cs typeface="Cambria Math"/>
              </a:rPr>
              <a:t>=  </a:t>
            </a:r>
            <a:r>
              <a:rPr dirty="0" baseline="2777" sz="1500" spc="-7">
                <a:latin typeface="Cambria Math"/>
                <a:cs typeface="Cambria Math"/>
              </a:rPr>
              <a:t>(</a:t>
            </a:r>
            <a:r>
              <a:rPr dirty="0" sz="1000" spc="-5">
                <a:latin typeface="Cambria Math"/>
                <a:cs typeface="Cambria Math"/>
              </a:rPr>
              <a:t>1.04</a:t>
            </a:r>
            <a:r>
              <a:rPr dirty="0" baseline="2777" sz="1500" spc="-7">
                <a:latin typeface="Cambria Math"/>
                <a:cs typeface="Cambria Math"/>
              </a:rPr>
              <a:t>)(</a:t>
            </a:r>
            <a:r>
              <a:rPr dirty="0" sz="1000" spc="-5">
                <a:latin typeface="Cambria Math"/>
                <a:cs typeface="Cambria Math"/>
              </a:rPr>
              <a:t>0.95</a:t>
            </a:r>
            <a:r>
              <a:rPr dirty="0" baseline="2777" sz="1500" spc="-7">
                <a:latin typeface="Cambria Math"/>
                <a:cs typeface="Cambria Math"/>
              </a:rPr>
              <a:t>)(</a:t>
            </a:r>
            <a:r>
              <a:rPr dirty="0" sz="1000" spc="-5">
                <a:latin typeface="Cambria Math"/>
                <a:cs typeface="Cambria Math"/>
              </a:rPr>
              <a:t>0.61</a:t>
            </a:r>
            <a:r>
              <a:rPr dirty="0" baseline="2777" sz="1500" spc="-7">
                <a:latin typeface="Cambria Math"/>
                <a:cs typeface="Cambria Math"/>
              </a:rPr>
              <a:t>)(</a:t>
            </a:r>
            <a:r>
              <a:rPr dirty="0" sz="1000" spc="-5">
                <a:latin typeface="Cambria Math"/>
                <a:cs typeface="Cambria Math"/>
              </a:rPr>
              <a:t>0.791</a:t>
            </a:r>
            <a:r>
              <a:rPr dirty="0" baseline="2777" sz="1500" spc="-7">
                <a:latin typeface="Cambria Math"/>
                <a:cs typeface="Cambria Math"/>
              </a:rPr>
              <a:t>)(</a:t>
            </a:r>
            <a:r>
              <a:rPr dirty="0" sz="1000" spc="-5">
                <a:latin typeface="Cambria Math"/>
                <a:cs typeface="Cambria Math"/>
              </a:rPr>
              <a:t>0.48 × </a:t>
            </a:r>
            <a:r>
              <a:rPr dirty="0" sz="1000" spc="5">
                <a:latin typeface="Cambria Math"/>
                <a:cs typeface="Cambria Math"/>
              </a:rPr>
              <a:t>10</a:t>
            </a:r>
            <a:r>
              <a:rPr dirty="0" baseline="27777" sz="1050" spc="7">
                <a:latin typeface="Cambria Math"/>
                <a:cs typeface="Cambria Math"/>
              </a:rPr>
              <a:t>−3</a:t>
            </a:r>
            <a:r>
              <a:rPr dirty="0" baseline="2777" sz="1500" spc="7">
                <a:latin typeface="Cambria Math"/>
                <a:cs typeface="Cambria Math"/>
              </a:rPr>
              <a:t>) </a:t>
            </a:r>
            <a:r>
              <a:rPr dirty="0" sz="1000" spc="-5">
                <a:latin typeface="Cambria Math"/>
                <a:cs typeface="Cambria Math"/>
              </a:rPr>
              <a:t>=</a:t>
            </a:r>
            <a:r>
              <a:rPr dirty="0" sz="1000" spc="20">
                <a:latin typeface="Cambria Math"/>
                <a:cs typeface="Cambria Math"/>
              </a:rPr>
              <a:t> </a:t>
            </a:r>
            <a:r>
              <a:rPr dirty="0" sz="1000" spc="-5">
                <a:latin typeface="Cambria Math"/>
                <a:cs typeface="Cambria Math"/>
              </a:rPr>
              <a:t>0.000228</a:t>
            </a:r>
            <a:endParaRPr sz="1000">
              <a:latin typeface="Cambria Math"/>
              <a:cs typeface="Cambria Math"/>
            </a:endParaRPr>
          </a:p>
          <a:p>
            <a:pPr algn="ctr" marL="1270">
              <a:lnSpc>
                <a:spcPct val="100000"/>
              </a:lnSpc>
              <a:spcBef>
                <a:spcPts val="660"/>
              </a:spcBef>
            </a:pPr>
            <a:r>
              <a:rPr dirty="0" sz="1000" spc="-240">
                <a:latin typeface="Cambria Math"/>
                <a:cs typeface="Cambria Math"/>
              </a:rPr>
              <a:t>𝜓𝜓</a:t>
            </a:r>
            <a:r>
              <a:rPr dirty="0" baseline="-15873" sz="1050" spc="-359">
                <a:latin typeface="Cambria Math"/>
                <a:cs typeface="Cambria Math"/>
              </a:rPr>
              <a:t>𝑠𝑠</a:t>
            </a:r>
            <a:r>
              <a:rPr dirty="0" baseline="-15873" sz="1050" spc="-127">
                <a:latin typeface="Cambria Math"/>
                <a:cs typeface="Cambria Math"/>
              </a:rPr>
              <a:t> </a:t>
            </a:r>
            <a:r>
              <a:rPr dirty="0" sz="1000" spc="-280">
                <a:latin typeface="Cambria Math"/>
                <a:cs typeface="Cambria Math"/>
              </a:rPr>
              <a:t>�𝑓𝑓</a:t>
            </a:r>
            <a:r>
              <a:rPr dirty="0" baseline="-15873" sz="1050" spc="-419">
                <a:latin typeface="Cambria Math"/>
                <a:cs typeface="Cambria Math"/>
              </a:rPr>
              <a:t>𝑒𝑒</a:t>
            </a:r>
            <a:r>
              <a:rPr dirty="0" baseline="-15873" sz="1050" spc="-142">
                <a:latin typeface="Cambria Math"/>
                <a:cs typeface="Cambria Math"/>
              </a:rPr>
              <a:t> </a:t>
            </a:r>
            <a:r>
              <a:rPr dirty="0" sz="1000" spc="-5">
                <a:latin typeface="Cambria Math"/>
                <a:cs typeface="Cambria Math"/>
              </a:rPr>
              <a:t>, </a:t>
            </a:r>
            <a:r>
              <a:rPr dirty="0" sz="1000" spc="-320">
                <a:latin typeface="Cambria Math"/>
                <a:cs typeface="Cambria Math"/>
              </a:rPr>
              <a:t>𝑓𝑓</a:t>
            </a:r>
            <a:r>
              <a:rPr dirty="0" baseline="-15873" sz="1050" spc="-480">
                <a:latin typeface="Cambria Math"/>
                <a:cs typeface="Cambria Math"/>
              </a:rPr>
              <a:t>𝑔𝑔</a:t>
            </a:r>
            <a:r>
              <a:rPr dirty="0" sz="1000" spc="-320">
                <a:latin typeface="Cambria Math"/>
                <a:cs typeface="Cambria Math"/>
              </a:rPr>
              <a:t>�</a:t>
            </a:r>
            <a:r>
              <a:rPr dirty="0" sz="1000" spc="60">
                <a:latin typeface="Cambria Math"/>
                <a:cs typeface="Cambria Math"/>
              </a:rPr>
              <a:t> </a:t>
            </a:r>
            <a:r>
              <a:rPr dirty="0" sz="1000" spc="-5">
                <a:latin typeface="Cambria Math"/>
                <a:cs typeface="Cambria Math"/>
              </a:rPr>
              <a:t>= </a:t>
            </a:r>
            <a:r>
              <a:rPr dirty="0" sz="1000">
                <a:latin typeface="Cambria Math"/>
                <a:cs typeface="Cambria Math"/>
              </a:rPr>
              <a:t>1.9</a:t>
            </a:r>
            <a:r>
              <a:rPr dirty="0" baseline="2777" sz="1500">
                <a:latin typeface="Cambria Math"/>
                <a:cs typeface="Cambria Math"/>
              </a:rPr>
              <a:t>(</a:t>
            </a:r>
            <a:r>
              <a:rPr dirty="0" sz="1000">
                <a:latin typeface="Cambria Math"/>
                <a:cs typeface="Cambria Math"/>
              </a:rPr>
              <a:t>1.04</a:t>
            </a:r>
            <a:r>
              <a:rPr dirty="0" baseline="2777" sz="1500">
                <a:latin typeface="Cambria Math"/>
                <a:cs typeface="Cambria Math"/>
              </a:rPr>
              <a:t>)(</a:t>
            </a:r>
            <a:r>
              <a:rPr dirty="0" sz="1000">
                <a:latin typeface="Cambria Math"/>
                <a:cs typeface="Cambria Math"/>
              </a:rPr>
              <a:t>0.96</a:t>
            </a:r>
            <a:r>
              <a:rPr dirty="0" baseline="2777" sz="1500">
                <a:latin typeface="Cambria Math"/>
                <a:cs typeface="Cambria Math"/>
              </a:rPr>
              <a:t>)(</a:t>
            </a:r>
            <a:r>
              <a:rPr dirty="0" sz="1000">
                <a:latin typeface="Cambria Math"/>
                <a:cs typeface="Cambria Math"/>
              </a:rPr>
              <a:t>0.61</a:t>
            </a:r>
            <a:r>
              <a:rPr dirty="0" baseline="2777" sz="1500">
                <a:latin typeface="Cambria Math"/>
                <a:cs typeface="Cambria Math"/>
              </a:rPr>
              <a:t>)(</a:t>
            </a:r>
            <a:r>
              <a:rPr dirty="0" sz="1000">
                <a:latin typeface="Cambria Math"/>
                <a:cs typeface="Cambria Math"/>
              </a:rPr>
              <a:t>0.985</a:t>
            </a:r>
            <a:r>
              <a:rPr dirty="0" baseline="2777" sz="1500">
                <a:latin typeface="Cambria Math"/>
                <a:cs typeface="Cambria Math"/>
              </a:rPr>
              <a:t>)(</a:t>
            </a:r>
            <a:r>
              <a:rPr dirty="0" sz="1000">
                <a:latin typeface="Cambria Math"/>
                <a:cs typeface="Cambria Math"/>
              </a:rPr>
              <a:t>1</a:t>
            </a:r>
            <a:r>
              <a:rPr dirty="0" baseline="2777" sz="1500">
                <a:latin typeface="Cambria Math"/>
                <a:cs typeface="Cambria Math"/>
              </a:rPr>
              <a:t>)</a:t>
            </a:r>
            <a:r>
              <a:rPr dirty="0" baseline="27777" sz="1050">
                <a:latin typeface="Cambria Math"/>
                <a:cs typeface="Cambria Math"/>
              </a:rPr>
              <a:t>−0.118  </a:t>
            </a:r>
            <a:r>
              <a:rPr dirty="0" sz="1000" spc="-5">
                <a:latin typeface="Cambria Math"/>
                <a:cs typeface="Cambria Math"/>
              </a:rPr>
              <a:t>=</a:t>
            </a:r>
            <a:r>
              <a:rPr dirty="0" sz="1000" spc="65">
                <a:latin typeface="Cambria Math"/>
                <a:cs typeface="Cambria Math"/>
              </a:rPr>
              <a:t> </a:t>
            </a:r>
            <a:r>
              <a:rPr dirty="0" sz="1000" spc="-5">
                <a:latin typeface="Cambria Math"/>
                <a:cs typeface="Cambria Math"/>
              </a:rPr>
              <a:t>1.135</a:t>
            </a:r>
            <a:endParaRPr sz="1000">
              <a:latin typeface="Cambria Math"/>
              <a:cs typeface="Cambria Math"/>
            </a:endParaRPr>
          </a:p>
          <a:p>
            <a:pPr algn="ctr" marR="125095">
              <a:lnSpc>
                <a:spcPct val="100000"/>
              </a:lnSpc>
              <a:spcBef>
                <a:spcPts val="540"/>
              </a:spcBef>
            </a:pPr>
            <a:r>
              <a:rPr dirty="0" sz="1000" spc="-5">
                <a:latin typeface="Cambria Math"/>
                <a:cs typeface="Cambria Math"/>
              </a:rPr>
              <a:t>1</a:t>
            </a:r>
            <a:endParaRPr sz="1000">
              <a:latin typeface="Cambria Math"/>
              <a:cs typeface="Cambria Math"/>
            </a:endParaRPr>
          </a:p>
        </p:txBody>
      </p:sp>
      <p:sp>
        <p:nvSpPr>
          <p:cNvPr id="21" name="object 21"/>
          <p:cNvSpPr txBox="1"/>
          <p:nvPr/>
        </p:nvSpPr>
        <p:spPr>
          <a:xfrm>
            <a:off x="1654493" y="3990898"/>
            <a:ext cx="543560" cy="177800"/>
          </a:xfrm>
          <a:prstGeom prst="rect">
            <a:avLst/>
          </a:prstGeom>
        </p:spPr>
        <p:txBody>
          <a:bodyPr wrap="square" lIns="0" tIns="12065" rIns="0" bIns="0" rtlCol="0" vert="horz">
            <a:spAutoFit/>
          </a:bodyPr>
          <a:lstStyle/>
          <a:p>
            <a:pPr marL="12700">
              <a:lnSpc>
                <a:spcPct val="100000"/>
              </a:lnSpc>
              <a:spcBef>
                <a:spcPts val="95"/>
              </a:spcBef>
            </a:pPr>
            <a:r>
              <a:rPr dirty="0" u="sng" sz="1000" spc="-155">
                <a:uFill>
                  <a:solidFill>
                    <a:srgbClr val="000000"/>
                  </a:solidFill>
                </a:uFill>
                <a:latin typeface="Cambria Math"/>
                <a:cs typeface="Cambria Math"/>
              </a:rPr>
              <a:t>28500𝑘𝑘𝑠𝑠𝑠𝑠</a:t>
            </a:r>
            <a:endParaRPr sz="1000">
              <a:latin typeface="Cambria Math"/>
              <a:cs typeface="Cambria Math"/>
            </a:endParaRPr>
          </a:p>
        </p:txBody>
      </p:sp>
      <p:sp>
        <p:nvSpPr>
          <p:cNvPr id="22" name="object 22"/>
          <p:cNvSpPr txBox="1"/>
          <p:nvPr/>
        </p:nvSpPr>
        <p:spPr>
          <a:xfrm>
            <a:off x="1331963" y="4129533"/>
            <a:ext cx="1057910" cy="177800"/>
          </a:xfrm>
          <a:prstGeom prst="rect">
            <a:avLst/>
          </a:prstGeom>
        </p:spPr>
        <p:txBody>
          <a:bodyPr wrap="square" lIns="0" tIns="12065" rIns="0" bIns="0" rtlCol="0" vert="horz">
            <a:spAutoFit/>
          </a:bodyPr>
          <a:lstStyle/>
          <a:p>
            <a:pPr marL="38100">
              <a:lnSpc>
                <a:spcPct val="100000"/>
              </a:lnSpc>
              <a:spcBef>
                <a:spcPts val="95"/>
              </a:spcBef>
            </a:pPr>
            <a:r>
              <a:rPr dirty="0" baseline="27777" sz="1500" spc="-7">
                <a:latin typeface="Cambria Math"/>
                <a:cs typeface="Cambria Math"/>
              </a:rPr>
              <a:t>1 + </a:t>
            </a:r>
            <a:r>
              <a:rPr dirty="0" baseline="27777" sz="1500" spc="-232">
                <a:latin typeface="Cambria Math"/>
                <a:cs typeface="Cambria Math"/>
              </a:rPr>
              <a:t>�</a:t>
            </a:r>
            <a:r>
              <a:rPr dirty="0" sz="1000" spc="-155">
                <a:latin typeface="Cambria Math"/>
                <a:cs typeface="Cambria Math"/>
              </a:rPr>
              <a:t>5530.5𝑘𝑘𝑠𝑠𝑠𝑠</a:t>
            </a:r>
            <a:r>
              <a:rPr dirty="0" baseline="27777" sz="1500" spc="-232">
                <a:latin typeface="Cambria Math"/>
                <a:cs typeface="Cambria Math"/>
              </a:rPr>
              <a:t>�</a:t>
            </a:r>
            <a:r>
              <a:rPr dirty="0" baseline="27777" sz="1500" spc="-209">
                <a:latin typeface="Cambria Math"/>
                <a:cs typeface="Cambria Math"/>
              </a:rPr>
              <a:t> </a:t>
            </a:r>
            <a:r>
              <a:rPr dirty="0" baseline="27777" sz="1500" spc="-1110">
                <a:latin typeface="Cambria Math"/>
                <a:cs typeface="Cambria Math"/>
              </a:rPr>
              <a:t>�</a:t>
            </a:r>
            <a:endParaRPr baseline="27777" sz="1500">
              <a:latin typeface="Cambria Math"/>
              <a:cs typeface="Cambria Math"/>
            </a:endParaRPr>
          </a:p>
        </p:txBody>
      </p:sp>
      <p:sp>
        <p:nvSpPr>
          <p:cNvPr id="23" name="object 23"/>
          <p:cNvSpPr/>
          <p:nvPr/>
        </p:nvSpPr>
        <p:spPr>
          <a:xfrm>
            <a:off x="2351532" y="4168902"/>
            <a:ext cx="623570" cy="0"/>
          </a:xfrm>
          <a:custGeom>
            <a:avLst/>
            <a:gdLst/>
            <a:ahLst/>
            <a:cxnLst/>
            <a:rect l="l" t="t" r="r" b="b"/>
            <a:pathLst>
              <a:path w="623569" h="0">
                <a:moveTo>
                  <a:pt x="0" y="0"/>
                </a:moveTo>
                <a:lnTo>
                  <a:pt x="623328" y="0"/>
                </a:lnTo>
              </a:path>
            </a:pathLst>
          </a:custGeom>
          <a:ln w="7620">
            <a:solidFill>
              <a:srgbClr val="000000"/>
            </a:solidFill>
          </a:ln>
        </p:spPr>
        <p:txBody>
          <a:bodyPr wrap="square" lIns="0" tIns="0" rIns="0" bIns="0" rtlCol="0"/>
          <a:lstStyle/>
          <a:p/>
        </p:txBody>
      </p:sp>
      <p:sp>
        <p:nvSpPr>
          <p:cNvPr id="24" name="object 24"/>
          <p:cNvSpPr txBox="1"/>
          <p:nvPr/>
        </p:nvSpPr>
        <p:spPr>
          <a:xfrm>
            <a:off x="2335817" y="3990893"/>
            <a:ext cx="2984500" cy="177800"/>
          </a:xfrm>
          <a:prstGeom prst="rect">
            <a:avLst/>
          </a:prstGeom>
        </p:spPr>
        <p:txBody>
          <a:bodyPr wrap="square" lIns="0" tIns="12065" rIns="0" bIns="0" rtlCol="0" vert="horz">
            <a:spAutoFit/>
          </a:bodyPr>
          <a:lstStyle/>
          <a:p>
            <a:pPr marL="50800">
              <a:lnSpc>
                <a:spcPct val="100000"/>
              </a:lnSpc>
              <a:spcBef>
                <a:spcPts val="95"/>
              </a:spcBef>
              <a:tabLst>
                <a:tab pos="1007744" algn="l"/>
              </a:tabLst>
            </a:pPr>
            <a:r>
              <a:rPr dirty="0" sz="1000" spc="-85">
                <a:latin typeface="Cambria Math"/>
                <a:cs typeface="Cambria Math"/>
              </a:rPr>
              <a:t>14.105𝑠𝑠𝑠𝑠</a:t>
            </a:r>
            <a:r>
              <a:rPr dirty="0" baseline="23809" sz="1050" spc="-127">
                <a:latin typeface="Cambria Math"/>
                <a:cs typeface="Cambria Math"/>
              </a:rPr>
              <a:t>2	</a:t>
            </a:r>
            <a:r>
              <a:rPr dirty="0" baseline="2777" sz="1500" spc="-112">
                <a:latin typeface="Cambria Math"/>
                <a:cs typeface="Cambria Math"/>
              </a:rPr>
              <a:t>(</a:t>
            </a:r>
            <a:r>
              <a:rPr dirty="0" sz="1000" spc="-75">
                <a:latin typeface="Cambria Math"/>
                <a:cs typeface="Cambria Math"/>
              </a:rPr>
              <a:t>923.531𝑠𝑠𝑠𝑠</a:t>
            </a:r>
            <a:r>
              <a:rPr dirty="0" baseline="23809" sz="1050" spc="-112">
                <a:latin typeface="Cambria Math"/>
                <a:cs typeface="Cambria Math"/>
              </a:rPr>
              <a:t>2</a:t>
            </a:r>
            <a:r>
              <a:rPr dirty="0" baseline="2777" sz="1500" spc="-112">
                <a:latin typeface="Cambria Math"/>
                <a:cs typeface="Cambria Math"/>
              </a:rPr>
              <a:t>)</a:t>
            </a:r>
            <a:r>
              <a:rPr dirty="0" sz="1000" spc="-75">
                <a:latin typeface="Cambria Math"/>
                <a:cs typeface="Cambria Math"/>
              </a:rPr>
              <a:t>(27.304𝑠𝑠𝑠𝑠)(31.477𝑠𝑠𝑠𝑠)</a:t>
            </a:r>
            <a:endParaRPr sz="1000">
              <a:latin typeface="Cambria Math"/>
              <a:cs typeface="Cambria Math"/>
            </a:endParaRPr>
          </a:p>
        </p:txBody>
      </p:sp>
      <p:sp>
        <p:nvSpPr>
          <p:cNvPr id="25" name="object 25"/>
          <p:cNvSpPr txBox="1"/>
          <p:nvPr/>
        </p:nvSpPr>
        <p:spPr>
          <a:xfrm>
            <a:off x="2338832" y="4135628"/>
            <a:ext cx="2268220" cy="177800"/>
          </a:xfrm>
          <a:prstGeom prst="rect">
            <a:avLst/>
          </a:prstGeom>
        </p:spPr>
        <p:txBody>
          <a:bodyPr wrap="square" lIns="0" tIns="12065" rIns="0" bIns="0" rtlCol="0" vert="horz">
            <a:spAutoFit/>
          </a:bodyPr>
          <a:lstStyle/>
          <a:p>
            <a:pPr marL="12700">
              <a:lnSpc>
                <a:spcPct val="100000"/>
              </a:lnSpc>
              <a:spcBef>
                <a:spcPts val="95"/>
              </a:spcBef>
              <a:tabLst>
                <a:tab pos="1619885" algn="l"/>
              </a:tabLst>
            </a:pPr>
            <a:r>
              <a:rPr dirty="0" sz="1000" spc="-5">
                <a:latin typeface="Cambria Math"/>
                <a:cs typeface="Cambria Math"/>
              </a:rPr>
              <a:t>923</a:t>
            </a:r>
            <a:r>
              <a:rPr dirty="0" sz="1000" spc="-10">
                <a:latin typeface="Cambria Math"/>
                <a:cs typeface="Cambria Math"/>
              </a:rPr>
              <a:t>.</a:t>
            </a:r>
            <a:r>
              <a:rPr dirty="0" sz="1000" spc="-5">
                <a:latin typeface="Cambria Math"/>
                <a:cs typeface="Cambria Math"/>
              </a:rPr>
              <a:t>53</a:t>
            </a:r>
            <a:r>
              <a:rPr dirty="0" sz="1000" spc="-10">
                <a:latin typeface="Cambria Math"/>
                <a:cs typeface="Cambria Math"/>
              </a:rPr>
              <a:t>1</a:t>
            </a:r>
            <a:r>
              <a:rPr dirty="0" sz="1000" spc="-660">
                <a:latin typeface="Cambria Math"/>
                <a:cs typeface="Cambria Math"/>
              </a:rPr>
              <a:t>𝑠</a:t>
            </a:r>
            <a:r>
              <a:rPr dirty="0" sz="1000" spc="-620">
                <a:latin typeface="Cambria Math"/>
                <a:cs typeface="Cambria Math"/>
              </a:rPr>
              <a:t>𝑠</a:t>
            </a:r>
            <a:r>
              <a:rPr dirty="0" sz="1000" spc="-385">
                <a:latin typeface="Cambria Math"/>
                <a:cs typeface="Cambria Math"/>
              </a:rPr>
              <a:t>𝑠𝑠</a:t>
            </a:r>
            <a:r>
              <a:rPr dirty="0" sz="1000">
                <a:latin typeface="Cambria Math"/>
                <a:cs typeface="Cambria Math"/>
              </a:rPr>
              <a:t>	</a:t>
            </a:r>
            <a:r>
              <a:rPr dirty="0" sz="1000" spc="-5">
                <a:latin typeface="Cambria Math"/>
                <a:cs typeface="Cambria Math"/>
              </a:rPr>
              <a:t>73435</a:t>
            </a:r>
            <a:r>
              <a:rPr dirty="0" sz="1000" spc="5">
                <a:latin typeface="Cambria Math"/>
                <a:cs typeface="Cambria Math"/>
              </a:rPr>
              <a:t>6</a:t>
            </a:r>
            <a:r>
              <a:rPr dirty="0" sz="1000" spc="-10">
                <a:latin typeface="Cambria Math"/>
                <a:cs typeface="Cambria Math"/>
              </a:rPr>
              <a:t>.</a:t>
            </a:r>
            <a:r>
              <a:rPr dirty="0" sz="1000" spc="-5">
                <a:latin typeface="Cambria Math"/>
                <a:cs typeface="Cambria Math"/>
              </a:rPr>
              <a:t>0</a:t>
            </a:r>
            <a:r>
              <a:rPr dirty="0" sz="1000" spc="-660">
                <a:latin typeface="Cambria Math"/>
                <a:cs typeface="Cambria Math"/>
              </a:rPr>
              <a:t>𝑠</a:t>
            </a:r>
            <a:r>
              <a:rPr dirty="0" sz="1000" spc="-630">
                <a:latin typeface="Cambria Math"/>
                <a:cs typeface="Cambria Math"/>
              </a:rPr>
              <a:t>𝑠</a:t>
            </a:r>
            <a:r>
              <a:rPr dirty="0" sz="1000" spc="-385">
                <a:latin typeface="Cambria Math"/>
                <a:cs typeface="Cambria Math"/>
              </a:rPr>
              <a:t>𝑠𝑠</a:t>
            </a:r>
            <a:endParaRPr sz="1000">
              <a:latin typeface="Cambria Math"/>
              <a:cs typeface="Cambria Math"/>
            </a:endParaRPr>
          </a:p>
        </p:txBody>
      </p:sp>
      <p:sp>
        <p:nvSpPr>
          <p:cNvPr id="26" name="object 26"/>
          <p:cNvSpPr txBox="1"/>
          <p:nvPr/>
        </p:nvSpPr>
        <p:spPr>
          <a:xfrm>
            <a:off x="4583684" y="4135628"/>
            <a:ext cx="76835" cy="132080"/>
          </a:xfrm>
          <a:prstGeom prst="rect">
            <a:avLst/>
          </a:prstGeom>
        </p:spPr>
        <p:txBody>
          <a:bodyPr wrap="square" lIns="0" tIns="12065" rIns="0" bIns="0" rtlCol="0" vert="horz">
            <a:spAutoFit/>
          </a:bodyPr>
          <a:lstStyle/>
          <a:p>
            <a:pPr marL="12700">
              <a:lnSpc>
                <a:spcPct val="100000"/>
              </a:lnSpc>
              <a:spcBef>
                <a:spcPts val="95"/>
              </a:spcBef>
            </a:pPr>
            <a:r>
              <a:rPr dirty="0" sz="700" spc="15">
                <a:latin typeface="Cambria Math"/>
                <a:cs typeface="Cambria Math"/>
              </a:rPr>
              <a:t>4</a:t>
            </a:r>
            <a:endParaRPr sz="700">
              <a:latin typeface="Cambria Math"/>
              <a:cs typeface="Cambria Math"/>
            </a:endParaRPr>
          </a:p>
        </p:txBody>
      </p:sp>
      <p:sp>
        <p:nvSpPr>
          <p:cNvPr id="27" name="object 27"/>
          <p:cNvSpPr/>
          <p:nvPr/>
        </p:nvSpPr>
        <p:spPr>
          <a:xfrm>
            <a:off x="3343655" y="4168902"/>
            <a:ext cx="1926589" cy="0"/>
          </a:xfrm>
          <a:custGeom>
            <a:avLst/>
            <a:gdLst/>
            <a:ahLst/>
            <a:cxnLst/>
            <a:rect l="l" t="t" r="r" b="b"/>
            <a:pathLst>
              <a:path w="1926589" h="0">
                <a:moveTo>
                  <a:pt x="0" y="0"/>
                </a:moveTo>
                <a:lnTo>
                  <a:pt x="1926348" y="0"/>
                </a:lnTo>
              </a:path>
            </a:pathLst>
          </a:custGeom>
          <a:ln w="7620">
            <a:solidFill>
              <a:srgbClr val="000000"/>
            </a:solidFill>
          </a:ln>
        </p:spPr>
        <p:txBody>
          <a:bodyPr wrap="square" lIns="0" tIns="0" rIns="0" bIns="0" rtlCol="0"/>
          <a:lstStyle/>
          <a:p/>
        </p:txBody>
      </p:sp>
      <p:sp>
        <p:nvSpPr>
          <p:cNvPr id="28" name="object 28"/>
          <p:cNvSpPr txBox="1"/>
          <p:nvPr/>
        </p:nvSpPr>
        <p:spPr>
          <a:xfrm>
            <a:off x="2867660" y="4065523"/>
            <a:ext cx="3439160" cy="177800"/>
          </a:xfrm>
          <a:prstGeom prst="rect">
            <a:avLst/>
          </a:prstGeom>
        </p:spPr>
        <p:txBody>
          <a:bodyPr wrap="square" lIns="0" tIns="12065" rIns="0" bIns="0" rtlCol="0" vert="horz">
            <a:spAutoFit/>
          </a:bodyPr>
          <a:lstStyle/>
          <a:p>
            <a:pPr marL="50800">
              <a:lnSpc>
                <a:spcPct val="100000"/>
              </a:lnSpc>
              <a:spcBef>
                <a:spcPts val="95"/>
              </a:spcBef>
              <a:tabLst>
                <a:tab pos="2402205" algn="l"/>
              </a:tabLst>
            </a:pPr>
            <a:r>
              <a:rPr dirty="0" baseline="-19841" sz="1050" spc="-150">
                <a:latin typeface="Cambria Math"/>
                <a:cs typeface="Cambria Math"/>
              </a:rPr>
              <a:t>2</a:t>
            </a:r>
            <a:r>
              <a:rPr dirty="0" sz="1000" spc="-100">
                <a:latin typeface="Cambria Math"/>
                <a:cs typeface="Cambria Math"/>
              </a:rPr>
              <a:t>�</a:t>
            </a:r>
            <a:r>
              <a:rPr dirty="0" sz="1000" spc="-55">
                <a:latin typeface="Cambria Math"/>
                <a:cs typeface="Cambria Math"/>
              </a:rPr>
              <a:t> </a:t>
            </a:r>
            <a:r>
              <a:rPr dirty="0" sz="1000" spc="-130">
                <a:latin typeface="Cambria Math"/>
                <a:cs typeface="Cambria Math"/>
              </a:rPr>
              <a:t>�1 </a:t>
            </a:r>
            <a:r>
              <a:rPr dirty="0" sz="1000" spc="-85">
                <a:latin typeface="Cambria Math"/>
                <a:cs typeface="Cambria Math"/>
              </a:rPr>
              <a:t> </a:t>
            </a:r>
            <a:r>
              <a:rPr dirty="0" sz="1000" spc="-5">
                <a:latin typeface="Cambria Math"/>
                <a:cs typeface="Cambria Math"/>
              </a:rPr>
              <a:t>+	</a:t>
            </a:r>
            <a:r>
              <a:rPr dirty="0" sz="1000" spc="-254">
                <a:latin typeface="Cambria Math"/>
                <a:cs typeface="Cambria Math"/>
              </a:rPr>
              <a:t>�</a:t>
            </a:r>
            <a:r>
              <a:rPr dirty="0" sz="1000" spc="-70">
                <a:latin typeface="Cambria Math"/>
                <a:cs typeface="Cambria Math"/>
              </a:rPr>
              <a:t> </a:t>
            </a:r>
            <a:r>
              <a:rPr dirty="0" sz="1000" spc="-165">
                <a:latin typeface="Cambria Math"/>
                <a:cs typeface="Cambria Math"/>
              </a:rPr>
              <a:t>�1 </a:t>
            </a:r>
            <a:r>
              <a:rPr dirty="0" sz="1000" spc="-5">
                <a:latin typeface="Cambria Math"/>
                <a:cs typeface="Cambria Math"/>
              </a:rPr>
              <a:t>+</a:t>
            </a:r>
            <a:r>
              <a:rPr dirty="0" sz="1000" spc="-20">
                <a:latin typeface="Cambria Math"/>
                <a:cs typeface="Cambria Math"/>
              </a:rPr>
              <a:t> </a:t>
            </a:r>
            <a:r>
              <a:rPr dirty="0" sz="1000" spc="-75">
                <a:latin typeface="Cambria Math"/>
                <a:cs typeface="Cambria Math"/>
              </a:rPr>
              <a:t>0.7</a:t>
            </a:r>
            <a:r>
              <a:rPr dirty="0" baseline="2777" sz="1500" spc="-112">
                <a:latin typeface="Cambria Math"/>
                <a:cs typeface="Cambria Math"/>
              </a:rPr>
              <a:t>(</a:t>
            </a:r>
            <a:r>
              <a:rPr dirty="0" sz="1000" spc="-75">
                <a:latin typeface="Cambria Math"/>
                <a:cs typeface="Cambria Math"/>
              </a:rPr>
              <a:t>1.135</a:t>
            </a:r>
            <a:r>
              <a:rPr dirty="0" baseline="2777" sz="1500" spc="-112">
                <a:latin typeface="Cambria Math"/>
                <a:cs typeface="Cambria Math"/>
              </a:rPr>
              <a:t>)</a:t>
            </a:r>
            <a:r>
              <a:rPr dirty="0" sz="1000" spc="-75">
                <a:latin typeface="Cambria Math"/>
                <a:cs typeface="Cambria Math"/>
              </a:rPr>
              <a:t>�</a:t>
            </a:r>
            <a:endParaRPr sz="1000">
              <a:latin typeface="Cambria Math"/>
              <a:cs typeface="Cambria Math"/>
            </a:endParaRPr>
          </a:p>
        </p:txBody>
      </p:sp>
      <p:sp>
        <p:nvSpPr>
          <p:cNvPr id="29" name="object 29"/>
          <p:cNvSpPr/>
          <p:nvPr/>
        </p:nvSpPr>
        <p:spPr>
          <a:xfrm>
            <a:off x="1370075" y="4011936"/>
            <a:ext cx="4898390" cy="0"/>
          </a:xfrm>
          <a:custGeom>
            <a:avLst/>
            <a:gdLst/>
            <a:ahLst/>
            <a:cxnLst/>
            <a:rect l="l" t="t" r="r" b="b"/>
            <a:pathLst>
              <a:path w="4898390" h="0">
                <a:moveTo>
                  <a:pt x="0" y="0"/>
                </a:moveTo>
                <a:lnTo>
                  <a:pt x="4898136" y="0"/>
                </a:lnTo>
              </a:path>
            </a:pathLst>
          </a:custGeom>
          <a:ln w="7607">
            <a:solidFill>
              <a:srgbClr val="000000"/>
            </a:solidFill>
          </a:ln>
        </p:spPr>
        <p:txBody>
          <a:bodyPr wrap="square" lIns="0" tIns="0" rIns="0" bIns="0" rtlCol="0"/>
          <a:lstStyle/>
          <a:p/>
        </p:txBody>
      </p:sp>
      <p:sp>
        <p:nvSpPr>
          <p:cNvPr id="30" name="object 30"/>
          <p:cNvSpPr txBox="1"/>
          <p:nvPr/>
        </p:nvSpPr>
        <p:spPr>
          <a:xfrm>
            <a:off x="6292088" y="3908552"/>
            <a:ext cx="46164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10">
                <a:latin typeface="Cambria Math"/>
                <a:cs typeface="Cambria Math"/>
              </a:rPr>
              <a:t> </a:t>
            </a:r>
            <a:r>
              <a:rPr dirty="0" sz="1000" spc="-5">
                <a:latin typeface="Cambria Math"/>
                <a:cs typeface="Cambria Math"/>
              </a:rPr>
              <a:t>0.773</a:t>
            </a:r>
            <a:endParaRPr sz="1000">
              <a:latin typeface="Cambria Math"/>
              <a:cs typeface="Cambria Math"/>
            </a:endParaRPr>
          </a:p>
        </p:txBody>
      </p:sp>
      <p:sp>
        <p:nvSpPr>
          <p:cNvPr id="31" name="object 31"/>
          <p:cNvSpPr txBox="1"/>
          <p:nvPr/>
        </p:nvSpPr>
        <p:spPr>
          <a:xfrm>
            <a:off x="660400" y="4350515"/>
            <a:ext cx="4674235" cy="520700"/>
          </a:xfrm>
          <a:prstGeom prst="rect">
            <a:avLst/>
          </a:prstGeom>
        </p:spPr>
        <p:txBody>
          <a:bodyPr wrap="square" lIns="0" tIns="12065" rIns="0" bIns="0" rtlCol="0" vert="horz">
            <a:spAutoFit/>
          </a:bodyPr>
          <a:lstStyle/>
          <a:p>
            <a:pPr marL="1821814">
              <a:lnSpc>
                <a:spcPct val="100000"/>
              </a:lnSpc>
              <a:spcBef>
                <a:spcPts val="95"/>
              </a:spcBef>
            </a:pPr>
            <a:r>
              <a:rPr dirty="0" sz="1000" spc="-265">
                <a:latin typeface="Cambria Math"/>
                <a:cs typeface="Cambria Math"/>
              </a:rPr>
              <a:t>𝛥𝛥𝑓𝑓</a:t>
            </a:r>
            <a:r>
              <a:rPr dirty="0" baseline="-15873" sz="1050" spc="-397">
                <a:latin typeface="Cambria Math"/>
                <a:cs typeface="Cambria Math"/>
              </a:rPr>
              <a:t>𝑑𝑑𝑆𝑆𝑅𝑅</a:t>
            </a:r>
            <a:r>
              <a:rPr dirty="0" baseline="-15873" sz="1050" spc="270">
                <a:latin typeface="Cambria Math"/>
                <a:cs typeface="Cambria Math"/>
              </a:rPr>
              <a:t> </a:t>
            </a:r>
            <a:r>
              <a:rPr dirty="0" sz="1000" spc="-5">
                <a:latin typeface="Cambria Math"/>
                <a:cs typeface="Cambria Math"/>
              </a:rPr>
              <a:t>= </a:t>
            </a:r>
            <a:r>
              <a:rPr dirty="0" baseline="2777" sz="1500" spc="-82">
                <a:latin typeface="Cambria Math"/>
                <a:cs typeface="Cambria Math"/>
              </a:rPr>
              <a:t>(</a:t>
            </a:r>
            <a:r>
              <a:rPr dirty="0" sz="1000" spc="-55">
                <a:latin typeface="Cambria Math"/>
                <a:cs typeface="Cambria Math"/>
              </a:rPr>
              <a:t>0.000228</a:t>
            </a:r>
            <a:r>
              <a:rPr dirty="0" baseline="2777" sz="1500" spc="-82">
                <a:latin typeface="Cambria Math"/>
                <a:cs typeface="Cambria Math"/>
              </a:rPr>
              <a:t>)(</a:t>
            </a:r>
            <a:r>
              <a:rPr dirty="0" sz="1000" spc="-55">
                <a:latin typeface="Cambria Math"/>
                <a:cs typeface="Cambria Math"/>
              </a:rPr>
              <a:t>28500𝑘𝑘𝑠𝑠𝑠𝑠</a:t>
            </a:r>
            <a:r>
              <a:rPr dirty="0" baseline="2777" sz="1500" spc="-82">
                <a:latin typeface="Cambria Math"/>
                <a:cs typeface="Cambria Math"/>
              </a:rPr>
              <a:t>)(</a:t>
            </a:r>
            <a:r>
              <a:rPr dirty="0" sz="1000" spc="-55">
                <a:latin typeface="Cambria Math"/>
                <a:cs typeface="Cambria Math"/>
              </a:rPr>
              <a:t>0.773</a:t>
            </a:r>
            <a:r>
              <a:rPr dirty="0" baseline="2777" sz="1500" spc="-82">
                <a:latin typeface="Cambria Math"/>
                <a:cs typeface="Cambria Math"/>
              </a:rPr>
              <a:t>) </a:t>
            </a:r>
            <a:r>
              <a:rPr dirty="0" sz="1000" spc="-5">
                <a:latin typeface="Cambria Math"/>
                <a:cs typeface="Cambria Math"/>
              </a:rPr>
              <a:t>= 5.022</a:t>
            </a:r>
            <a:r>
              <a:rPr dirty="0" sz="1000" spc="45">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a:lnSpc>
                <a:spcPct val="100000"/>
              </a:lnSpc>
              <a:spcBef>
                <a:spcPts val="30"/>
              </a:spcBef>
            </a:pPr>
            <a:endParaRPr sz="1050">
              <a:latin typeface="Cambria Math"/>
              <a:cs typeface="Cambria Math"/>
            </a:endParaRPr>
          </a:p>
          <a:p>
            <a:pPr marL="25400">
              <a:lnSpc>
                <a:spcPct val="100000"/>
              </a:lnSpc>
              <a:tabLst>
                <a:tab pos="573405" algn="l"/>
              </a:tabLst>
            </a:pPr>
            <a:r>
              <a:rPr dirty="0" sz="1200">
                <a:latin typeface="Times New Roman"/>
                <a:cs typeface="Times New Roman"/>
              </a:rPr>
              <a:t>4.6.1.3	</a:t>
            </a:r>
            <a:r>
              <a:rPr dirty="0" sz="1200" spc="-5" i="1">
                <a:latin typeface="Arial"/>
                <a:cs typeface="Arial"/>
              </a:rPr>
              <a:t>Creep </a:t>
            </a:r>
            <a:r>
              <a:rPr dirty="0" sz="1200" i="1">
                <a:latin typeface="Arial"/>
                <a:cs typeface="Arial"/>
              </a:rPr>
              <a:t>of </a:t>
            </a:r>
            <a:r>
              <a:rPr dirty="0" sz="1200" spc="-5" i="1">
                <a:latin typeface="Arial"/>
                <a:cs typeface="Arial"/>
              </a:rPr>
              <a:t>Girder</a:t>
            </a:r>
            <a:r>
              <a:rPr dirty="0" sz="1200" spc="-10" i="1">
                <a:latin typeface="Arial"/>
                <a:cs typeface="Arial"/>
              </a:rPr>
              <a:t> </a:t>
            </a:r>
            <a:r>
              <a:rPr dirty="0" sz="1200" spc="-5" i="1">
                <a:latin typeface="Arial"/>
                <a:cs typeface="Arial"/>
              </a:rPr>
              <a:t>Concrete</a:t>
            </a:r>
            <a:endParaRPr sz="1200">
              <a:latin typeface="Arial"/>
              <a:cs typeface="Arial"/>
            </a:endParaRPr>
          </a:p>
        </p:txBody>
      </p:sp>
      <p:sp>
        <p:nvSpPr>
          <p:cNvPr id="32" name="object 32"/>
          <p:cNvSpPr/>
          <p:nvPr/>
        </p:nvSpPr>
        <p:spPr>
          <a:xfrm>
            <a:off x="3587496" y="5065014"/>
            <a:ext cx="157480" cy="0"/>
          </a:xfrm>
          <a:custGeom>
            <a:avLst/>
            <a:gdLst/>
            <a:ahLst/>
            <a:cxnLst/>
            <a:rect l="l" t="t" r="r" b="b"/>
            <a:pathLst>
              <a:path w="157479" h="0">
                <a:moveTo>
                  <a:pt x="0" y="0"/>
                </a:moveTo>
                <a:lnTo>
                  <a:pt x="156972" y="0"/>
                </a:lnTo>
              </a:path>
            </a:pathLst>
          </a:custGeom>
          <a:ln w="7620">
            <a:solidFill>
              <a:srgbClr val="000000"/>
            </a:solidFill>
          </a:ln>
        </p:spPr>
        <p:txBody>
          <a:bodyPr wrap="square" lIns="0" tIns="0" rIns="0" bIns="0" rtlCol="0"/>
          <a:lstStyle/>
          <a:p/>
        </p:txBody>
      </p:sp>
      <p:sp>
        <p:nvSpPr>
          <p:cNvPr id="33" name="object 33"/>
          <p:cNvSpPr txBox="1"/>
          <p:nvPr/>
        </p:nvSpPr>
        <p:spPr>
          <a:xfrm>
            <a:off x="3078479" y="4862592"/>
            <a:ext cx="1529080" cy="276860"/>
          </a:xfrm>
          <a:prstGeom prst="rect">
            <a:avLst/>
          </a:prstGeom>
        </p:spPr>
        <p:txBody>
          <a:bodyPr wrap="square" lIns="0" tIns="12065" rIns="0" bIns="0" rtlCol="0" vert="horz">
            <a:spAutoFit/>
          </a:bodyPr>
          <a:lstStyle/>
          <a:p>
            <a:pPr algn="ctr" marR="351155">
              <a:lnSpc>
                <a:spcPts val="990"/>
              </a:lnSpc>
              <a:spcBef>
                <a:spcPts val="95"/>
              </a:spcBef>
            </a:pPr>
            <a:r>
              <a:rPr dirty="0" sz="1000" spc="-270">
                <a:latin typeface="Cambria Math"/>
                <a:cs typeface="Cambria Math"/>
              </a:rPr>
              <a:t>𝐸𝐸</a:t>
            </a:r>
            <a:r>
              <a:rPr dirty="0" baseline="-15873" sz="1050" spc="-405">
                <a:latin typeface="Cambria Math"/>
                <a:cs typeface="Cambria Math"/>
              </a:rPr>
              <a:t>𝑑𝑑</a:t>
            </a:r>
            <a:endParaRPr baseline="-15873" sz="1050">
              <a:latin typeface="Cambria Math"/>
              <a:cs typeface="Cambria Math"/>
            </a:endParaRPr>
          </a:p>
          <a:p>
            <a:pPr algn="ctr">
              <a:lnSpc>
                <a:spcPts val="990"/>
              </a:lnSpc>
              <a:tabLst>
                <a:tab pos="340995" algn="l"/>
                <a:tab pos="648970" algn="l"/>
                <a:tab pos="859155" algn="l"/>
              </a:tabLst>
            </a:pPr>
            <a:r>
              <a:rPr dirty="0" sz="1000" spc="-290">
                <a:latin typeface="Cambria Math"/>
                <a:cs typeface="Cambria Math"/>
              </a:rPr>
              <a:t>𝛥𝛥𝑓𝑓	</a:t>
            </a:r>
            <a:r>
              <a:rPr dirty="0" sz="1000" spc="-5">
                <a:latin typeface="Cambria Math"/>
                <a:cs typeface="Cambria Math"/>
              </a:rPr>
              <a:t>=	</a:t>
            </a:r>
            <a:r>
              <a:rPr dirty="0" sz="1000" spc="-280">
                <a:latin typeface="Cambria Math"/>
                <a:cs typeface="Cambria Math"/>
              </a:rPr>
              <a:t>𝑓𝑓	</a:t>
            </a:r>
            <a:r>
              <a:rPr dirty="0" sz="1000" spc="-355">
                <a:latin typeface="Cambria Math"/>
                <a:cs typeface="Cambria Math"/>
              </a:rPr>
              <a:t>𝜓𝜓</a:t>
            </a:r>
            <a:r>
              <a:rPr dirty="0" sz="1000" spc="240">
                <a:latin typeface="Cambria Math"/>
                <a:cs typeface="Cambria Math"/>
              </a:rPr>
              <a:t> </a:t>
            </a:r>
            <a:r>
              <a:rPr dirty="0" baseline="2777" sz="1500" spc="-352">
                <a:latin typeface="Cambria Math"/>
                <a:cs typeface="Cambria Math"/>
              </a:rPr>
              <a:t>(</a:t>
            </a:r>
            <a:r>
              <a:rPr dirty="0" sz="1000" spc="-235">
                <a:latin typeface="Cambria Math"/>
                <a:cs typeface="Cambria Math"/>
              </a:rPr>
              <a:t>𝑓𝑓</a:t>
            </a:r>
            <a:r>
              <a:rPr dirty="0" sz="1000" spc="250">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355">
                <a:latin typeface="Cambria Math"/>
                <a:cs typeface="Cambria Math"/>
              </a:rPr>
              <a:t>𝑓𝑓</a:t>
            </a:r>
            <a:r>
              <a:rPr dirty="0" sz="1000" spc="55">
                <a:latin typeface="Cambria Math"/>
                <a:cs typeface="Cambria Math"/>
              </a:rPr>
              <a:t> </a:t>
            </a:r>
            <a:r>
              <a:rPr dirty="0" baseline="2777" sz="1500" spc="-352">
                <a:latin typeface="Cambria Math"/>
                <a:cs typeface="Cambria Math"/>
              </a:rPr>
              <a:t>)</a:t>
            </a:r>
            <a:r>
              <a:rPr dirty="0" sz="1000" spc="-235">
                <a:latin typeface="Cambria Math"/>
                <a:cs typeface="Cambria Math"/>
              </a:rPr>
              <a:t>𝐾𝐾</a:t>
            </a:r>
            <a:endParaRPr sz="1000">
              <a:latin typeface="Cambria Math"/>
              <a:cs typeface="Cambria Math"/>
            </a:endParaRPr>
          </a:p>
        </p:txBody>
      </p:sp>
      <p:sp>
        <p:nvSpPr>
          <p:cNvPr id="34" name="object 34"/>
          <p:cNvSpPr txBox="1"/>
          <p:nvPr/>
        </p:nvSpPr>
        <p:spPr>
          <a:xfrm>
            <a:off x="3208020" y="4987544"/>
            <a:ext cx="1475105" cy="177800"/>
          </a:xfrm>
          <a:prstGeom prst="rect">
            <a:avLst/>
          </a:prstGeom>
        </p:spPr>
        <p:txBody>
          <a:bodyPr wrap="square" lIns="0" tIns="12065" rIns="0" bIns="0" rtlCol="0" vert="horz">
            <a:spAutoFit/>
          </a:bodyPr>
          <a:lstStyle/>
          <a:p>
            <a:pPr marL="38100">
              <a:lnSpc>
                <a:spcPct val="100000"/>
              </a:lnSpc>
              <a:spcBef>
                <a:spcPts val="95"/>
              </a:spcBef>
              <a:tabLst>
                <a:tab pos="379095" algn="l"/>
                <a:tab pos="1350010" algn="l"/>
              </a:tabLst>
            </a:pPr>
            <a:r>
              <a:rPr dirty="0" sz="700" spc="-195">
                <a:latin typeface="Cambria Math"/>
                <a:cs typeface="Cambria Math"/>
              </a:rPr>
              <a:t>𝑑𝑑𝑝𝑝𝑅𝑅	</a:t>
            </a:r>
            <a:r>
              <a:rPr dirty="0" baseline="-25000" sz="1500" spc="-405">
                <a:latin typeface="Cambria Math"/>
                <a:cs typeface="Cambria Math"/>
              </a:rPr>
              <a:t>𝐸𝐸</a:t>
            </a:r>
            <a:r>
              <a:rPr dirty="0" baseline="-51587" sz="1050" spc="-405">
                <a:latin typeface="Cambria Math"/>
                <a:cs typeface="Cambria Math"/>
              </a:rPr>
              <a:t>𝑐𝑐𝑔𝑔</a:t>
            </a:r>
            <a:r>
              <a:rPr dirty="0" baseline="-51587" sz="1050" spc="690">
                <a:latin typeface="Cambria Math"/>
                <a:cs typeface="Cambria Math"/>
              </a:rPr>
              <a:t> </a:t>
            </a:r>
            <a:r>
              <a:rPr dirty="0" sz="700" spc="-185">
                <a:latin typeface="Cambria Math"/>
                <a:cs typeface="Cambria Math"/>
              </a:rPr>
              <a:t>𝑐𝑐𝑔𝑔𝑑𝑑</a:t>
            </a:r>
            <a:r>
              <a:rPr dirty="0" sz="700" spc="605">
                <a:latin typeface="Cambria Math"/>
                <a:cs typeface="Cambria Math"/>
              </a:rPr>
              <a:t> </a:t>
            </a:r>
            <a:r>
              <a:rPr dirty="0" sz="700" spc="-114">
                <a:latin typeface="Cambria Math"/>
                <a:cs typeface="Cambria Math"/>
              </a:rPr>
              <a:t>𝑠𝑠                     </a:t>
            </a:r>
            <a:r>
              <a:rPr dirty="0" sz="700" spc="-85">
                <a:latin typeface="Cambria Math"/>
                <a:cs typeface="Cambria Math"/>
              </a:rPr>
              <a:t> </a:t>
            </a:r>
            <a:r>
              <a:rPr dirty="0" sz="700" spc="-210">
                <a:latin typeface="Cambria Math"/>
                <a:cs typeface="Cambria Math"/>
              </a:rPr>
              <a:t>𝑔𝑔</a:t>
            </a:r>
            <a:r>
              <a:rPr dirty="0" sz="700" spc="670">
                <a:latin typeface="Cambria Math"/>
                <a:cs typeface="Cambria Math"/>
              </a:rPr>
              <a:t> </a:t>
            </a:r>
            <a:r>
              <a:rPr dirty="0" sz="700" spc="-310">
                <a:latin typeface="Cambria Math"/>
                <a:cs typeface="Cambria Math"/>
              </a:rPr>
              <a:t>𝑔𝑔	</a:t>
            </a:r>
            <a:r>
              <a:rPr dirty="0" sz="700" spc="-265">
                <a:latin typeface="Cambria Math"/>
                <a:cs typeface="Cambria Math"/>
              </a:rPr>
              <a:t>𝑔𝑔𝑔𝑔</a:t>
            </a:r>
            <a:endParaRPr sz="700">
              <a:latin typeface="Cambria Math"/>
              <a:cs typeface="Cambria Math"/>
            </a:endParaRPr>
          </a:p>
        </p:txBody>
      </p:sp>
      <p:sp>
        <p:nvSpPr>
          <p:cNvPr id="35" name="object 35"/>
          <p:cNvSpPr/>
          <p:nvPr/>
        </p:nvSpPr>
        <p:spPr>
          <a:xfrm>
            <a:off x="2688335" y="5683758"/>
            <a:ext cx="692150" cy="0"/>
          </a:xfrm>
          <a:custGeom>
            <a:avLst/>
            <a:gdLst/>
            <a:ahLst/>
            <a:cxnLst/>
            <a:rect l="l" t="t" r="r" b="b"/>
            <a:pathLst>
              <a:path w="692150" h="0">
                <a:moveTo>
                  <a:pt x="0" y="0"/>
                </a:moveTo>
                <a:lnTo>
                  <a:pt x="691896" y="0"/>
                </a:lnTo>
              </a:path>
            </a:pathLst>
          </a:custGeom>
          <a:ln w="7620">
            <a:solidFill>
              <a:srgbClr val="000000"/>
            </a:solidFill>
          </a:ln>
        </p:spPr>
        <p:txBody>
          <a:bodyPr wrap="square" lIns="0" tIns="0" rIns="0" bIns="0" rtlCol="0"/>
          <a:lstStyle/>
          <a:p/>
        </p:txBody>
      </p:sp>
      <p:sp>
        <p:nvSpPr>
          <p:cNvPr id="36" name="object 36"/>
          <p:cNvSpPr txBox="1"/>
          <p:nvPr/>
        </p:nvSpPr>
        <p:spPr>
          <a:xfrm>
            <a:off x="660400" y="5211006"/>
            <a:ext cx="4940935" cy="932815"/>
          </a:xfrm>
          <a:prstGeom prst="rect">
            <a:avLst/>
          </a:prstGeom>
        </p:spPr>
        <p:txBody>
          <a:bodyPr wrap="square" lIns="0" tIns="12700" rIns="0" bIns="0" rtlCol="0" vert="horz">
            <a:spAutoFit/>
          </a:bodyPr>
          <a:lstStyle/>
          <a:p>
            <a:pPr marL="2111375" marR="99060" indent="-495300">
              <a:lnSpc>
                <a:spcPct val="139000"/>
              </a:lnSpc>
              <a:spcBef>
                <a:spcPts val="100"/>
              </a:spcBef>
            </a:pPr>
            <a:r>
              <a:rPr dirty="0" sz="1000" spc="-240">
                <a:latin typeface="Cambria Math"/>
                <a:cs typeface="Cambria Math"/>
              </a:rPr>
              <a:t>𝜓𝜓</a:t>
            </a:r>
            <a:r>
              <a:rPr dirty="0" baseline="-15873" sz="1050" spc="-359">
                <a:latin typeface="Cambria Math"/>
                <a:cs typeface="Cambria Math"/>
              </a:rPr>
              <a:t>𝑠𝑠</a:t>
            </a:r>
            <a:r>
              <a:rPr dirty="0" baseline="-15873" sz="1050" spc="-127">
                <a:latin typeface="Cambria Math"/>
                <a:cs typeface="Cambria Math"/>
              </a:rPr>
              <a:t> </a:t>
            </a:r>
            <a:r>
              <a:rPr dirty="0" baseline="2777" sz="1500" spc="-345">
                <a:latin typeface="Cambria Math"/>
                <a:cs typeface="Cambria Math"/>
              </a:rPr>
              <a:t>(</a:t>
            </a:r>
            <a:r>
              <a:rPr dirty="0" sz="1000" spc="-229">
                <a:latin typeface="Cambria Math"/>
                <a:cs typeface="Cambria Math"/>
              </a:rPr>
              <a:t>𝑓𝑓</a:t>
            </a:r>
            <a:r>
              <a:rPr dirty="0" baseline="-15873" sz="1050" spc="-345">
                <a:latin typeface="Cambria Math"/>
                <a:cs typeface="Cambria Math"/>
              </a:rPr>
              <a:t>𝑔𝑔</a:t>
            </a:r>
            <a:r>
              <a:rPr dirty="0" baseline="-15873" sz="1050" spc="-127">
                <a:latin typeface="Cambria Math"/>
                <a:cs typeface="Cambria Math"/>
              </a:rPr>
              <a:t> </a:t>
            </a:r>
            <a:r>
              <a:rPr dirty="0" sz="1000" spc="-5">
                <a:latin typeface="Cambria Math"/>
                <a:cs typeface="Cambria Math"/>
              </a:rPr>
              <a:t>, </a:t>
            </a:r>
            <a:r>
              <a:rPr dirty="0" sz="1000" spc="-260">
                <a:latin typeface="Cambria Math"/>
                <a:cs typeface="Cambria Math"/>
              </a:rPr>
              <a:t>𝑓𝑓</a:t>
            </a:r>
            <a:r>
              <a:rPr dirty="0" baseline="-15873" sz="1050" spc="-390">
                <a:latin typeface="Cambria Math"/>
                <a:cs typeface="Cambria Math"/>
              </a:rPr>
              <a:t>𝑔𝑔</a:t>
            </a:r>
            <a:r>
              <a:rPr dirty="0" baseline="2777" sz="1500" spc="-390">
                <a:latin typeface="Cambria Math"/>
                <a:cs typeface="Cambria Math"/>
              </a:rPr>
              <a:t>)</a:t>
            </a:r>
            <a:r>
              <a:rPr dirty="0" baseline="2777" sz="1500" spc="89">
                <a:latin typeface="Cambria Math"/>
                <a:cs typeface="Cambria Math"/>
              </a:rPr>
              <a:t> </a:t>
            </a:r>
            <a:r>
              <a:rPr dirty="0" sz="1000" spc="-5">
                <a:latin typeface="Cambria Math"/>
                <a:cs typeface="Cambria Math"/>
              </a:rPr>
              <a:t>= </a:t>
            </a:r>
            <a:r>
              <a:rPr dirty="0" sz="1000">
                <a:latin typeface="Cambria Math"/>
                <a:cs typeface="Cambria Math"/>
              </a:rPr>
              <a:t>1.9</a:t>
            </a:r>
            <a:r>
              <a:rPr dirty="0" baseline="2777" sz="1500">
                <a:latin typeface="Cambria Math"/>
                <a:cs typeface="Cambria Math"/>
              </a:rPr>
              <a:t>(</a:t>
            </a:r>
            <a:r>
              <a:rPr dirty="0" sz="1000">
                <a:latin typeface="Cambria Math"/>
                <a:cs typeface="Cambria Math"/>
              </a:rPr>
              <a:t>1.04</a:t>
            </a:r>
            <a:r>
              <a:rPr dirty="0" baseline="2777" sz="1500">
                <a:latin typeface="Cambria Math"/>
                <a:cs typeface="Cambria Math"/>
              </a:rPr>
              <a:t>)(</a:t>
            </a:r>
            <a:r>
              <a:rPr dirty="0" sz="1000">
                <a:latin typeface="Cambria Math"/>
                <a:cs typeface="Cambria Math"/>
              </a:rPr>
              <a:t>0.96</a:t>
            </a:r>
            <a:r>
              <a:rPr dirty="0" baseline="2777" sz="1500">
                <a:latin typeface="Cambria Math"/>
                <a:cs typeface="Cambria Math"/>
              </a:rPr>
              <a:t>)(</a:t>
            </a:r>
            <a:r>
              <a:rPr dirty="0" sz="1000">
                <a:latin typeface="Cambria Math"/>
                <a:cs typeface="Cambria Math"/>
              </a:rPr>
              <a:t>0.61</a:t>
            </a:r>
            <a:r>
              <a:rPr dirty="0" baseline="2777" sz="1500">
                <a:latin typeface="Cambria Math"/>
                <a:cs typeface="Cambria Math"/>
              </a:rPr>
              <a:t>)(</a:t>
            </a:r>
            <a:r>
              <a:rPr dirty="0" sz="1000">
                <a:latin typeface="Cambria Math"/>
                <a:cs typeface="Cambria Math"/>
              </a:rPr>
              <a:t>0.791</a:t>
            </a:r>
            <a:r>
              <a:rPr dirty="0" baseline="2777" sz="1500">
                <a:latin typeface="Cambria Math"/>
                <a:cs typeface="Cambria Math"/>
              </a:rPr>
              <a:t>)(</a:t>
            </a:r>
            <a:r>
              <a:rPr dirty="0" sz="1000">
                <a:latin typeface="Cambria Math"/>
                <a:cs typeface="Cambria Math"/>
              </a:rPr>
              <a:t>1</a:t>
            </a:r>
            <a:r>
              <a:rPr dirty="0" baseline="2777" sz="1500">
                <a:latin typeface="Cambria Math"/>
                <a:cs typeface="Cambria Math"/>
              </a:rPr>
              <a:t>)</a:t>
            </a:r>
            <a:r>
              <a:rPr dirty="0" baseline="27777" sz="1050">
                <a:latin typeface="Cambria Math"/>
                <a:cs typeface="Cambria Math"/>
              </a:rPr>
              <a:t>−0.118 </a:t>
            </a:r>
            <a:r>
              <a:rPr dirty="0" sz="1000" spc="-5">
                <a:latin typeface="Cambria Math"/>
                <a:cs typeface="Cambria Math"/>
              </a:rPr>
              <a:t>= 0.912  </a:t>
            </a:r>
            <a:r>
              <a:rPr dirty="0" sz="1000" spc="-155">
                <a:latin typeface="Cambria Math"/>
                <a:cs typeface="Cambria Math"/>
              </a:rPr>
              <a:t>28500𝑘𝑘𝑠𝑠𝑠𝑠</a:t>
            </a:r>
            <a:endParaRPr sz="1000">
              <a:latin typeface="Cambria Math"/>
              <a:cs typeface="Cambria Math"/>
            </a:endParaRPr>
          </a:p>
          <a:p>
            <a:pPr marL="1556385">
              <a:lnSpc>
                <a:spcPts val="770"/>
              </a:lnSpc>
            </a:pPr>
            <a:r>
              <a:rPr dirty="0" sz="1000" spc="-265">
                <a:latin typeface="Cambria Math"/>
                <a:cs typeface="Cambria Math"/>
              </a:rPr>
              <a:t>𝛥𝛥𝑓𝑓</a:t>
            </a:r>
            <a:r>
              <a:rPr dirty="0" baseline="-15873" sz="1050" spc="-397">
                <a:latin typeface="Cambria Math"/>
                <a:cs typeface="Cambria Math"/>
              </a:rPr>
              <a:t>𝑑𝑑𝑝𝑝𝑅𝑅</a:t>
            </a:r>
            <a:r>
              <a:rPr dirty="0" baseline="-15873" sz="1050" spc="277">
                <a:latin typeface="Cambria Math"/>
                <a:cs typeface="Cambria Math"/>
              </a:rPr>
              <a:t> </a:t>
            </a:r>
            <a:r>
              <a:rPr dirty="0" sz="1000" spc="-5">
                <a:latin typeface="Cambria Math"/>
                <a:cs typeface="Cambria Math"/>
              </a:rPr>
              <a:t>= </a:t>
            </a:r>
            <a:r>
              <a:rPr dirty="0" baseline="-36111" sz="1500" spc="-179">
                <a:latin typeface="Cambria Math"/>
                <a:cs typeface="Cambria Math"/>
              </a:rPr>
              <a:t>4935.632𝑘𝑘𝑠𝑠𝑠𝑠 </a:t>
            </a:r>
            <a:r>
              <a:rPr dirty="0" baseline="2777" sz="1500" spc="-97">
                <a:latin typeface="Cambria Math"/>
                <a:cs typeface="Cambria Math"/>
              </a:rPr>
              <a:t>(</a:t>
            </a:r>
            <a:r>
              <a:rPr dirty="0" sz="1000" spc="-65">
                <a:latin typeface="Cambria Math"/>
                <a:cs typeface="Cambria Math"/>
              </a:rPr>
              <a:t>3.945𝑘𝑘𝑠𝑠𝑠𝑠</a:t>
            </a:r>
            <a:r>
              <a:rPr dirty="0" baseline="2777" sz="1500" spc="-97">
                <a:latin typeface="Cambria Math"/>
                <a:cs typeface="Cambria Math"/>
              </a:rPr>
              <a:t>)(</a:t>
            </a:r>
            <a:r>
              <a:rPr dirty="0" sz="1000" spc="-65">
                <a:latin typeface="Cambria Math"/>
                <a:cs typeface="Cambria Math"/>
              </a:rPr>
              <a:t>0.912</a:t>
            </a:r>
            <a:r>
              <a:rPr dirty="0" baseline="2777" sz="1500" spc="-97">
                <a:latin typeface="Cambria Math"/>
                <a:cs typeface="Cambria Math"/>
              </a:rPr>
              <a:t>)(</a:t>
            </a:r>
            <a:r>
              <a:rPr dirty="0" sz="1000" spc="-65">
                <a:latin typeface="Cambria Math"/>
                <a:cs typeface="Cambria Math"/>
              </a:rPr>
              <a:t>0.773</a:t>
            </a:r>
            <a:r>
              <a:rPr dirty="0" baseline="2777" sz="1500" spc="-97">
                <a:latin typeface="Cambria Math"/>
                <a:cs typeface="Cambria Math"/>
              </a:rPr>
              <a:t>) </a:t>
            </a:r>
            <a:r>
              <a:rPr dirty="0" sz="1000" spc="-5">
                <a:latin typeface="Cambria Math"/>
                <a:cs typeface="Cambria Math"/>
              </a:rPr>
              <a:t>= 14.327</a:t>
            </a:r>
            <a:r>
              <a:rPr dirty="0" sz="1000" spc="150">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a:lnSpc>
                <a:spcPct val="100000"/>
              </a:lnSpc>
              <a:spcBef>
                <a:spcPts val="15"/>
              </a:spcBef>
            </a:pPr>
            <a:endParaRPr sz="1350">
              <a:latin typeface="Cambria Math"/>
              <a:cs typeface="Cambria Math"/>
            </a:endParaRPr>
          </a:p>
          <a:p>
            <a:pPr marL="25400">
              <a:lnSpc>
                <a:spcPct val="100000"/>
              </a:lnSpc>
              <a:tabLst>
                <a:tab pos="573405" algn="l"/>
              </a:tabLst>
            </a:pPr>
            <a:r>
              <a:rPr dirty="0" sz="1200">
                <a:latin typeface="Times New Roman"/>
                <a:cs typeface="Times New Roman"/>
              </a:rPr>
              <a:t>4.6.1.4	</a:t>
            </a:r>
            <a:r>
              <a:rPr dirty="0" sz="1200" spc="-5" i="1">
                <a:latin typeface="Arial"/>
                <a:cs typeface="Arial"/>
              </a:rPr>
              <a:t>Relaxation </a:t>
            </a:r>
            <a:r>
              <a:rPr dirty="0" sz="1200" i="1">
                <a:latin typeface="Arial"/>
                <a:cs typeface="Arial"/>
              </a:rPr>
              <a:t>of </a:t>
            </a:r>
            <a:r>
              <a:rPr dirty="0" sz="1200" spc="-5" i="1">
                <a:latin typeface="Arial"/>
                <a:cs typeface="Arial"/>
              </a:rPr>
              <a:t>Prestressing</a:t>
            </a:r>
            <a:r>
              <a:rPr dirty="0" sz="1200" spc="-10" i="1">
                <a:latin typeface="Arial"/>
                <a:cs typeface="Arial"/>
              </a:rPr>
              <a:t> </a:t>
            </a:r>
            <a:r>
              <a:rPr dirty="0" sz="1200" spc="-5" i="1">
                <a:latin typeface="Arial"/>
                <a:cs typeface="Arial"/>
              </a:rPr>
              <a:t>Strands</a:t>
            </a:r>
            <a:endParaRPr sz="1200">
              <a:latin typeface="Arial"/>
              <a:cs typeface="Arial"/>
            </a:endParaRPr>
          </a:p>
        </p:txBody>
      </p:sp>
      <p:sp>
        <p:nvSpPr>
          <p:cNvPr id="37" name="object 37"/>
          <p:cNvSpPr txBox="1"/>
          <p:nvPr/>
        </p:nvSpPr>
        <p:spPr>
          <a:xfrm>
            <a:off x="2093976" y="6261608"/>
            <a:ext cx="589915" cy="177800"/>
          </a:xfrm>
          <a:prstGeom prst="rect">
            <a:avLst/>
          </a:prstGeom>
        </p:spPr>
        <p:txBody>
          <a:bodyPr wrap="square" lIns="0" tIns="12065" rIns="0" bIns="0" rtlCol="0" vert="horz">
            <a:spAutoFit/>
          </a:bodyPr>
          <a:lstStyle/>
          <a:p>
            <a:pPr marL="38100">
              <a:lnSpc>
                <a:spcPct val="100000"/>
              </a:lnSpc>
              <a:spcBef>
                <a:spcPts val="95"/>
              </a:spcBef>
            </a:pPr>
            <a:r>
              <a:rPr dirty="0" sz="1000" spc="-250">
                <a:latin typeface="Cambria Math"/>
                <a:cs typeface="Cambria Math"/>
              </a:rPr>
              <a:t>𝛥𝛥𝑓𝑓</a:t>
            </a:r>
            <a:r>
              <a:rPr dirty="0" baseline="-15873" sz="1050" spc="-375">
                <a:latin typeface="Cambria Math"/>
                <a:cs typeface="Cambria Math"/>
              </a:rPr>
              <a:t>𝑑𝑑𝑅𝑅1</a:t>
            </a:r>
            <a:r>
              <a:rPr dirty="0" baseline="-15873" sz="1050" spc="179">
                <a:latin typeface="Cambria Math"/>
                <a:cs typeface="Cambria Math"/>
              </a:rPr>
              <a:t> </a:t>
            </a:r>
            <a:r>
              <a:rPr dirty="0" sz="1000" spc="-5">
                <a:latin typeface="Cambria Math"/>
                <a:cs typeface="Cambria Math"/>
              </a:rPr>
              <a:t>=</a:t>
            </a:r>
            <a:r>
              <a:rPr dirty="0" sz="1000" spc="25">
                <a:latin typeface="Cambria Math"/>
                <a:cs typeface="Cambria Math"/>
              </a:rPr>
              <a:t> </a:t>
            </a:r>
            <a:r>
              <a:rPr dirty="0" sz="1000" spc="-420">
                <a:latin typeface="Cambria Math"/>
                <a:cs typeface="Cambria Math"/>
              </a:rPr>
              <a:t>�</a:t>
            </a:r>
            <a:endParaRPr sz="1000">
              <a:latin typeface="Cambria Math"/>
              <a:cs typeface="Cambria Math"/>
            </a:endParaRPr>
          </a:p>
        </p:txBody>
      </p:sp>
      <p:sp>
        <p:nvSpPr>
          <p:cNvPr id="38" name="object 38"/>
          <p:cNvSpPr txBox="1"/>
          <p:nvPr/>
        </p:nvSpPr>
        <p:spPr>
          <a:xfrm>
            <a:off x="2738129" y="6337768"/>
            <a:ext cx="57150" cy="132080"/>
          </a:xfrm>
          <a:prstGeom prst="rect">
            <a:avLst/>
          </a:prstGeom>
        </p:spPr>
        <p:txBody>
          <a:bodyPr wrap="square" lIns="0" tIns="12065" rIns="0" bIns="0" rtlCol="0" vert="horz">
            <a:spAutoFit/>
          </a:bodyPr>
          <a:lstStyle/>
          <a:p>
            <a:pPr marL="12700">
              <a:lnSpc>
                <a:spcPct val="100000"/>
              </a:lnSpc>
              <a:spcBef>
                <a:spcPts val="95"/>
              </a:spcBef>
            </a:pPr>
            <a:r>
              <a:rPr dirty="0" sz="700" spc="65">
                <a:latin typeface="Cambria Math"/>
                <a:cs typeface="Cambria Math"/>
              </a:rPr>
              <a:t>′</a:t>
            </a:r>
            <a:endParaRPr sz="700">
              <a:latin typeface="Cambria Math"/>
              <a:cs typeface="Cambria Math"/>
            </a:endParaRPr>
          </a:p>
        </p:txBody>
      </p:sp>
      <p:sp>
        <p:nvSpPr>
          <p:cNvPr id="39" name="object 39"/>
          <p:cNvSpPr/>
          <p:nvPr/>
        </p:nvSpPr>
        <p:spPr>
          <a:xfrm>
            <a:off x="2645664" y="6364985"/>
            <a:ext cx="152400" cy="0"/>
          </a:xfrm>
          <a:custGeom>
            <a:avLst/>
            <a:gdLst/>
            <a:ahLst/>
            <a:cxnLst/>
            <a:rect l="l" t="t" r="r" b="b"/>
            <a:pathLst>
              <a:path w="152400" h="0">
                <a:moveTo>
                  <a:pt x="0" y="0"/>
                </a:moveTo>
                <a:lnTo>
                  <a:pt x="152400" y="0"/>
                </a:lnTo>
              </a:path>
            </a:pathLst>
          </a:custGeom>
          <a:ln w="7620">
            <a:solidFill>
              <a:srgbClr val="000000"/>
            </a:solidFill>
          </a:ln>
        </p:spPr>
        <p:txBody>
          <a:bodyPr wrap="square" lIns="0" tIns="0" rIns="0" bIns="0" rtlCol="0"/>
          <a:lstStyle/>
          <a:p/>
        </p:txBody>
      </p:sp>
      <p:sp>
        <p:nvSpPr>
          <p:cNvPr id="40" name="object 40"/>
          <p:cNvSpPr txBox="1"/>
          <p:nvPr/>
        </p:nvSpPr>
        <p:spPr>
          <a:xfrm>
            <a:off x="2607609" y="6164072"/>
            <a:ext cx="825500" cy="177800"/>
          </a:xfrm>
          <a:prstGeom prst="rect">
            <a:avLst/>
          </a:prstGeom>
        </p:spPr>
        <p:txBody>
          <a:bodyPr wrap="square" lIns="0" tIns="12065" rIns="0" bIns="0" rtlCol="0" vert="horz">
            <a:spAutoFit/>
          </a:bodyPr>
          <a:lstStyle/>
          <a:p>
            <a:pPr marL="38100">
              <a:lnSpc>
                <a:spcPct val="100000"/>
              </a:lnSpc>
              <a:spcBef>
                <a:spcPts val="95"/>
              </a:spcBef>
            </a:pPr>
            <a:r>
              <a:rPr dirty="0" sz="1000" spc="-290">
                <a:latin typeface="Cambria Math"/>
                <a:cs typeface="Cambria Math"/>
              </a:rPr>
              <a:t>𝑓𝑓</a:t>
            </a:r>
            <a:r>
              <a:rPr dirty="0" baseline="-15873" sz="1050" spc="-434">
                <a:latin typeface="Cambria Math"/>
                <a:cs typeface="Cambria Math"/>
              </a:rPr>
              <a:t>𝑑𝑑𝑑𝑑</a:t>
            </a:r>
            <a:r>
              <a:rPr dirty="0" baseline="-15873" sz="1050" spc="67">
                <a:latin typeface="Cambria Math"/>
                <a:cs typeface="Cambria Math"/>
              </a:rPr>
              <a:t> </a:t>
            </a:r>
            <a:r>
              <a:rPr dirty="0" sz="1000" spc="-305">
                <a:latin typeface="Cambria Math"/>
                <a:cs typeface="Cambria Math"/>
              </a:rPr>
              <a:t>𝑘𝑘𝑐𝑐𝑔𝑔</a:t>
            </a:r>
            <a:r>
              <a:rPr dirty="0" sz="1000" spc="15">
                <a:latin typeface="Cambria Math"/>
                <a:cs typeface="Cambria Math"/>
              </a:rPr>
              <a:t> </a:t>
            </a:r>
            <a:r>
              <a:rPr dirty="0" sz="1000" spc="-135">
                <a:latin typeface="Cambria Math"/>
                <a:cs typeface="Cambria Math"/>
              </a:rPr>
              <a:t>(24𝑓𝑓</a:t>
            </a:r>
            <a:r>
              <a:rPr dirty="0" baseline="-15873" sz="1050" spc="-202">
                <a:latin typeface="Cambria Math"/>
                <a:cs typeface="Cambria Math"/>
              </a:rPr>
              <a:t>𝑔𝑔</a:t>
            </a:r>
            <a:r>
              <a:rPr dirty="0" sz="1000" spc="-135">
                <a:latin typeface="Cambria Math"/>
                <a:cs typeface="Cambria Math"/>
              </a:rPr>
              <a:t>)</a:t>
            </a:r>
            <a:endParaRPr sz="1000">
              <a:latin typeface="Cambria Math"/>
              <a:cs typeface="Cambria Math"/>
            </a:endParaRPr>
          </a:p>
        </p:txBody>
      </p:sp>
      <p:sp>
        <p:nvSpPr>
          <p:cNvPr id="41" name="object 41"/>
          <p:cNvSpPr/>
          <p:nvPr/>
        </p:nvSpPr>
        <p:spPr>
          <a:xfrm>
            <a:off x="2819400" y="6364985"/>
            <a:ext cx="574675" cy="0"/>
          </a:xfrm>
          <a:custGeom>
            <a:avLst/>
            <a:gdLst/>
            <a:ahLst/>
            <a:cxnLst/>
            <a:rect l="l" t="t" r="r" b="b"/>
            <a:pathLst>
              <a:path w="574675" h="0">
                <a:moveTo>
                  <a:pt x="0" y="0"/>
                </a:moveTo>
                <a:lnTo>
                  <a:pt x="574535" y="0"/>
                </a:lnTo>
              </a:path>
            </a:pathLst>
          </a:custGeom>
          <a:ln w="7620">
            <a:solidFill>
              <a:srgbClr val="000000"/>
            </a:solidFill>
          </a:ln>
        </p:spPr>
        <p:txBody>
          <a:bodyPr wrap="square" lIns="0" tIns="0" rIns="0" bIns="0" rtlCol="0"/>
          <a:lstStyle/>
          <a:p/>
        </p:txBody>
      </p:sp>
      <p:sp>
        <p:nvSpPr>
          <p:cNvPr id="42" name="object 42"/>
          <p:cNvSpPr txBox="1"/>
          <p:nvPr/>
        </p:nvSpPr>
        <p:spPr>
          <a:xfrm>
            <a:off x="3456494" y="6188455"/>
            <a:ext cx="22288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34">
                <a:latin typeface="Cambria Math"/>
                <a:cs typeface="Cambria Math"/>
              </a:rPr>
              <a:t>𝑓𝑓</a:t>
            </a:r>
            <a:r>
              <a:rPr dirty="0" sz="700" spc="-290">
                <a:latin typeface="Cambria Math"/>
                <a:cs typeface="Cambria Math"/>
              </a:rPr>
              <a:t>𝑑𝑑𝑑𝑑</a:t>
            </a:r>
            <a:endParaRPr sz="700">
              <a:latin typeface="Cambria Math"/>
              <a:cs typeface="Cambria Math"/>
            </a:endParaRPr>
          </a:p>
        </p:txBody>
      </p:sp>
      <p:sp>
        <p:nvSpPr>
          <p:cNvPr id="43" name="object 43"/>
          <p:cNvSpPr txBox="1"/>
          <p:nvPr/>
        </p:nvSpPr>
        <p:spPr>
          <a:xfrm>
            <a:off x="2642107" y="6346952"/>
            <a:ext cx="929005" cy="177800"/>
          </a:xfrm>
          <a:prstGeom prst="rect">
            <a:avLst/>
          </a:prstGeom>
        </p:spPr>
        <p:txBody>
          <a:bodyPr wrap="square" lIns="0" tIns="12065" rIns="0" bIns="0" rtlCol="0" vert="horz">
            <a:spAutoFit/>
          </a:bodyPr>
          <a:lstStyle/>
          <a:p>
            <a:pPr marL="12700">
              <a:lnSpc>
                <a:spcPct val="100000"/>
              </a:lnSpc>
              <a:spcBef>
                <a:spcPts val="95"/>
              </a:spcBef>
            </a:pPr>
            <a:r>
              <a:rPr dirty="0" sz="1000" spc="-355">
                <a:latin typeface="Cambria Math"/>
                <a:cs typeface="Cambria Math"/>
              </a:rPr>
              <a:t>𝐾𝐾</a:t>
            </a:r>
            <a:r>
              <a:rPr dirty="0" sz="1000" spc="575">
                <a:latin typeface="Cambria Math"/>
                <a:cs typeface="Cambria Math"/>
              </a:rPr>
              <a:t> </a:t>
            </a:r>
            <a:r>
              <a:rPr dirty="0" sz="1000" spc="-229">
                <a:latin typeface="Cambria Math"/>
                <a:cs typeface="Cambria Math"/>
              </a:rPr>
              <a:t>𝑘𝑘𝑐𝑐𝑔𝑔</a:t>
            </a:r>
            <a:r>
              <a:rPr dirty="0" baseline="2777" sz="1500" spc="-345">
                <a:latin typeface="Cambria Math"/>
                <a:cs typeface="Cambria Math"/>
              </a:rPr>
              <a:t>(</a:t>
            </a:r>
            <a:r>
              <a:rPr dirty="0" sz="1000" spc="-229">
                <a:latin typeface="Cambria Math"/>
                <a:cs typeface="Cambria Math"/>
              </a:rPr>
              <a:t>24𝑓𝑓</a:t>
            </a:r>
            <a:r>
              <a:rPr dirty="0" sz="1000" spc="65">
                <a:latin typeface="Cambria Math"/>
                <a:cs typeface="Cambria Math"/>
              </a:rPr>
              <a:t> </a:t>
            </a:r>
            <a:r>
              <a:rPr dirty="0" baseline="2777" sz="1500" spc="-7">
                <a:latin typeface="Cambria Math"/>
                <a:cs typeface="Cambria Math"/>
              </a:rPr>
              <a:t>)</a:t>
            </a:r>
            <a:r>
              <a:rPr dirty="0" baseline="2777" sz="1500" spc="89">
                <a:latin typeface="Cambria Math"/>
                <a:cs typeface="Cambria Math"/>
              </a:rPr>
              <a:t> </a:t>
            </a:r>
            <a:r>
              <a:rPr dirty="0" sz="1000" spc="-280">
                <a:latin typeface="Cambria Math"/>
                <a:cs typeface="Cambria Math"/>
              </a:rPr>
              <a:t>𝑓𝑓</a:t>
            </a:r>
            <a:endParaRPr sz="1000">
              <a:latin typeface="Cambria Math"/>
              <a:cs typeface="Cambria Math"/>
            </a:endParaRPr>
          </a:p>
        </p:txBody>
      </p:sp>
      <p:sp>
        <p:nvSpPr>
          <p:cNvPr id="44" name="object 44"/>
          <p:cNvSpPr/>
          <p:nvPr/>
        </p:nvSpPr>
        <p:spPr>
          <a:xfrm>
            <a:off x="3488435" y="6364985"/>
            <a:ext cx="165100" cy="0"/>
          </a:xfrm>
          <a:custGeom>
            <a:avLst/>
            <a:gdLst/>
            <a:ahLst/>
            <a:cxnLst/>
            <a:rect l="l" t="t" r="r" b="b"/>
            <a:pathLst>
              <a:path w="165100" h="0">
                <a:moveTo>
                  <a:pt x="0" y="0"/>
                </a:moveTo>
                <a:lnTo>
                  <a:pt x="164591" y="0"/>
                </a:lnTo>
              </a:path>
            </a:pathLst>
          </a:custGeom>
          <a:ln w="7620">
            <a:solidFill>
              <a:srgbClr val="000000"/>
            </a:solidFill>
          </a:ln>
        </p:spPr>
        <p:txBody>
          <a:bodyPr wrap="square" lIns="0" tIns="0" rIns="0" bIns="0" rtlCol="0"/>
          <a:lstStyle/>
          <a:p/>
        </p:txBody>
      </p:sp>
      <p:sp>
        <p:nvSpPr>
          <p:cNvPr id="45" name="object 45"/>
          <p:cNvSpPr txBox="1"/>
          <p:nvPr/>
        </p:nvSpPr>
        <p:spPr>
          <a:xfrm>
            <a:off x="3402584" y="6261608"/>
            <a:ext cx="1036319" cy="177800"/>
          </a:xfrm>
          <a:prstGeom prst="rect">
            <a:avLst/>
          </a:prstGeom>
        </p:spPr>
        <p:txBody>
          <a:bodyPr wrap="square" lIns="0" tIns="12065" rIns="0" bIns="0" rtlCol="0" vert="horz">
            <a:spAutoFit/>
          </a:bodyPr>
          <a:lstStyle/>
          <a:p>
            <a:pPr marL="12700">
              <a:lnSpc>
                <a:spcPct val="100000"/>
              </a:lnSpc>
              <a:spcBef>
                <a:spcPts val="95"/>
              </a:spcBef>
              <a:tabLst>
                <a:tab pos="278765" algn="l"/>
              </a:tabLst>
            </a:pPr>
            <a:r>
              <a:rPr dirty="0" sz="1000" spc="-135">
                <a:latin typeface="Cambria Math"/>
                <a:cs typeface="Cambria Math"/>
              </a:rPr>
              <a:t>�	</a:t>
            </a:r>
            <a:r>
              <a:rPr dirty="0" sz="1000" spc="-5">
                <a:latin typeface="Cambria Math"/>
                <a:cs typeface="Cambria Math"/>
              </a:rPr>
              <a:t>− </a:t>
            </a:r>
            <a:r>
              <a:rPr dirty="0" sz="1000" spc="-95">
                <a:latin typeface="Cambria Math"/>
                <a:cs typeface="Cambria Math"/>
              </a:rPr>
              <a:t>0.55�� </a:t>
            </a:r>
            <a:r>
              <a:rPr dirty="0" sz="1000" spc="-215">
                <a:latin typeface="Cambria Math"/>
                <a:cs typeface="Cambria Math"/>
              </a:rPr>
              <a:t>�1 </a:t>
            </a:r>
            <a:r>
              <a:rPr dirty="0" sz="1000" spc="-625">
                <a:latin typeface="Cambria Math"/>
                <a:cs typeface="Cambria Math"/>
              </a:rPr>
              <a:t>−</a:t>
            </a:r>
            <a:endParaRPr sz="1000">
              <a:latin typeface="Cambria Math"/>
              <a:cs typeface="Cambria Math"/>
            </a:endParaRPr>
          </a:p>
        </p:txBody>
      </p:sp>
      <p:sp>
        <p:nvSpPr>
          <p:cNvPr id="46" name="object 46"/>
          <p:cNvSpPr txBox="1"/>
          <p:nvPr/>
        </p:nvSpPr>
        <p:spPr>
          <a:xfrm>
            <a:off x="4416497" y="6162564"/>
            <a:ext cx="1018540" cy="177800"/>
          </a:xfrm>
          <a:prstGeom prst="rect">
            <a:avLst/>
          </a:prstGeom>
        </p:spPr>
        <p:txBody>
          <a:bodyPr wrap="square" lIns="0" tIns="12065" rIns="0" bIns="0" rtlCol="0" vert="horz">
            <a:spAutoFit/>
          </a:bodyPr>
          <a:lstStyle/>
          <a:p>
            <a:pPr marL="38100">
              <a:lnSpc>
                <a:spcPct val="100000"/>
              </a:lnSpc>
              <a:spcBef>
                <a:spcPts val="95"/>
              </a:spcBef>
            </a:pPr>
            <a:r>
              <a:rPr dirty="0" sz="1000" spc="-250">
                <a:latin typeface="Cambria Math"/>
                <a:cs typeface="Cambria Math"/>
              </a:rPr>
              <a:t>3�𝛥𝛥𝑓𝑓</a:t>
            </a:r>
            <a:r>
              <a:rPr dirty="0" baseline="-15873" sz="1050" spc="-375">
                <a:latin typeface="Cambria Math"/>
                <a:cs typeface="Cambria Math"/>
              </a:rPr>
              <a:t>𝑑𝑑𝑆𝑆𝑅𝑅</a:t>
            </a:r>
            <a:r>
              <a:rPr dirty="0" baseline="-15873" sz="1050" spc="157">
                <a:latin typeface="Cambria Math"/>
                <a:cs typeface="Cambria Math"/>
              </a:rPr>
              <a:t> </a:t>
            </a:r>
            <a:r>
              <a:rPr dirty="0" sz="1000" spc="-5">
                <a:latin typeface="Cambria Math"/>
                <a:cs typeface="Cambria Math"/>
              </a:rPr>
              <a:t>+ </a:t>
            </a:r>
            <a:r>
              <a:rPr dirty="0" sz="1000" spc="-265">
                <a:latin typeface="Cambria Math"/>
                <a:cs typeface="Cambria Math"/>
              </a:rPr>
              <a:t>𝛥𝛥𝑓𝑓</a:t>
            </a:r>
            <a:r>
              <a:rPr dirty="0" baseline="-15873" sz="1050" spc="-397">
                <a:latin typeface="Cambria Math"/>
                <a:cs typeface="Cambria Math"/>
              </a:rPr>
              <a:t>𝑑𝑑𝑝𝑝𝑅𝑅</a:t>
            </a:r>
            <a:r>
              <a:rPr dirty="0" baseline="-15873" sz="1050" spc="-127">
                <a:latin typeface="Cambria Math"/>
                <a:cs typeface="Cambria Math"/>
              </a:rPr>
              <a:t> </a:t>
            </a:r>
            <a:r>
              <a:rPr dirty="0" sz="1000" spc="-325">
                <a:latin typeface="Cambria Math"/>
                <a:cs typeface="Cambria Math"/>
              </a:rPr>
              <a:t>�</a:t>
            </a:r>
            <a:endParaRPr sz="1000">
              <a:latin typeface="Cambria Math"/>
              <a:cs typeface="Cambria Math"/>
            </a:endParaRPr>
          </a:p>
        </p:txBody>
      </p:sp>
      <p:sp>
        <p:nvSpPr>
          <p:cNvPr id="47" name="object 47"/>
          <p:cNvSpPr txBox="1"/>
          <p:nvPr/>
        </p:nvSpPr>
        <p:spPr>
          <a:xfrm>
            <a:off x="4836607" y="6346973"/>
            <a:ext cx="95250"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𝑓𝑓</a:t>
            </a:r>
            <a:endParaRPr sz="1000">
              <a:latin typeface="Cambria Math"/>
              <a:cs typeface="Cambria Math"/>
            </a:endParaRPr>
          </a:p>
        </p:txBody>
      </p:sp>
      <p:sp>
        <p:nvSpPr>
          <p:cNvPr id="48" name="object 48"/>
          <p:cNvSpPr txBox="1"/>
          <p:nvPr/>
        </p:nvSpPr>
        <p:spPr>
          <a:xfrm>
            <a:off x="2719832" y="6417055"/>
            <a:ext cx="2289175" cy="132080"/>
          </a:xfrm>
          <a:prstGeom prst="rect">
            <a:avLst/>
          </a:prstGeom>
        </p:spPr>
        <p:txBody>
          <a:bodyPr wrap="square" lIns="0" tIns="12065" rIns="0" bIns="0" rtlCol="0" vert="horz">
            <a:spAutoFit/>
          </a:bodyPr>
          <a:lstStyle/>
          <a:p>
            <a:pPr marL="12700">
              <a:lnSpc>
                <a:spcPct val="100000"/>
              </a:lnSpc>
              <a:spcBef>
                <a:spcPts val="95"/>
              </a:spcBef>
              <a:tabLst>
                <a:tab pos="556260" algn="l"/>
                <a:tab pos="814069" algn="l"/>
                <a:tab pos="2179320" algn="l"/>
              </a:tabLst>
            </a:pPr>
            <a:r>
              <a:rPr dirty="0" sz="700" spc="-345">
                <a:latin typeface="Cambria Math"/>
                <a:cs typeface="Cambria Math"/>
              </a:rPr>
              <a:t>𝐿𝐿</a:t>
            </a:r>
            <a:r>
              <a:rPr dirty="0" sz="700" spc="-345">
                <a:latin typeface="Cambria Math"/>
                <a:cs typeface="Cambria Math"/>
              </a:rPr>
              <a:t>	</a:t>
            </a:r>
            <a:r>
              <a:rPr dirty="0" baseline="3968" sz="1050" spc="-757">
                <a:latin typeface="Cambria Math"/>
                <a:cs typeface="Cambria Math"/>
              </a:rPr>
              <a:t>𝑔𝑔</a:t>
            </a:r>
            <a:r>
              <a:rPr dirty="0" baseline="3968" sz="1050" spc="-757">
                <a:latin typeface="Cambria Math"/>
                <a:cs typeface="Cambria Math"/>
              </a:rPr>
              <a:t>	</a:t>
            </a:r>
            <a:r>
              <a:rPr dirty="0" baseline="3968" sz="1050" spc="-487">
                <a:latin typeface="Cambria Math"/>
                <a:cs typeface="Cambria Math"/>
              </a:rPr>
              <a:t>𝑑</a:t>
            </a:r>
            <a:r>
              <a:rPr dirty="0" baseline="3968" sz="1050" spc="-480">
                <a:latin typeface="Cambria Math"/>
                <a:cs typeface="Cambria Math"/>
              </a:rPr>
              <a:t>𝑑</a:t>
            </a:r>
            <a:r>
              <a:rPr dirty="0" baseline="3968" sz="1050" spc="-457">
                <a:latin typeface="Cambria Math"/>
                <a:cs typeface="Cambria Math"/>
              </a:rPr>
              <a:t>𝑝𝑝</a:t>
            </a:r>
            <a:r>
              <a:rPr dirty="0" baseline="3968" sz="1050">
                <a:latin typeface="Cambria Math"/>
                <a:cs typeface="Cambria Math"/>
              </a:rPr>
              <a:t>	</a:t>
            </a:r>
            <a:r>
              <a:rPr dirty="0" baseline="3968" sz="1050" spc="-562">
                <a:latin typeface="Cambria Math"/>
                <a:cs typeface="Cambria Math"/>
              </a:rPr>
              <a:t>𝑑𝑑𝑑𝑑</a:t>
            </a:r>
            <a:endParaRPr baseline="3968" sz="1050">
              <a:latin typeface="Cambria Math"/>
              <a:cs typeface="Cambria Math"/>
            </a:endParaRPr>
          </a:p>
        </p:txBody>
      </p:sp>
      <p:sp>
        <p:nvSpPr>
          <p:cNvPr id="49" name="object 49"/>
          <p:cNvSpPr/>
          <p:nvPr/>
        </p:nvSpPr>
        <p:spPr>
          <a:xfrm>
            <a:off x="4454652" y="6364985"/>
            <a:ext cx="942340" cy="0"/>
          </a:xfrm>
          <a:custGeom>
            <a:avLst/>
            <a:gdLst/>
            <a:ahLst/>
            <a:cxnLst/>
            <a:rect l="l" t="t" r="r" b="b"/>
            <a:pathLst>
              <a:path w="942339" h="0">
                <a:moveTo>
                  <a:pt x="0" y="0"/>
                </a:moveTo>
                <a:lnTo>
                  <a:pt x="941831" y="0"/>
                </a:lnTo>
              </a:path>
            </a:pathLst>
          </a:custGeom>
          <a:ln w="7620">
            <a:solidFill>
              <a:srgbClr val="000000"/>
            </a:solidFill>
          </a:ln>
        </p:spPr>
        <p:txBody>
          <a:bodyPr wrap="square" lIns="0" tIns="0" rIns="0" bIns="0" rtlCol="0"/>
          <a:lstStyle/>
          <a:p/>
        </p:txBody>
      </p:sp>
      <p:sp>
        <p:nvSpPr>
          <p:cNvPr id="50" name="object 50"/>
          <p:cNvSpPr txBox="1"/>
          <p:nvPr/>
        </p:nvSpPr>
        <p:spPr>
          <a:xfrm>
            <a:off x="5358384" y="6261608"/>
            <a:ext cx="311150" cy="177800"/>
          </a:xfrm>
          <a:prstGeom prst="rect">
            <a:avLst/>
          </a:prstGeom>
        </p:spPr>
        <p:txBody>
          <a:bodyPr wrap="square" lIns="0" tIns="12065" rIns="0" bIns="0" rtlCol="0" vert="horz">
            <a:spAutoFit/>
          </a:bodyPr>
          <a:lstStyle/>
          <a:p>
            <a:pPr marL="38100">
              <a:lnSpc>
                <a:spcPct val="100000"/>
              </a:lnSpc>
              <a:spcBef>
                <a:spcPts val="95"/>
              </a:spcBef>
            </a:pPr>
            <a:r>
              <a:rPr dirty="0" sz="1000" spc="-420">
                <a:latin typeface="Cambria Math"/>
                <a:cs typeface="Cambria Math"/>
              </a:rPr>
              <a:t>�</a:t>
            </a:r>
            <a:r>
              <a:rPr dirty="0" sz="1000" spc="-114">
                <a:latin typeface="Cambria Math"/>
                <a:cs typeface="Cambria Math"/>
              </a:rPr>
              <a:t> </a:t>
            </a:r>
            <a:r>
              <a:rPr dirty="0" sz="1000" spc="-305">
                <a:latin typeface="Cambria Math"/>
                <a:cs typeface="Cambria Math"/>
              </a:rPr>
              <a:t>𝐾𝐾</a:t>
            </a:r>
            <a:r>
              <a:rPr dirty="0" baseline="-15873" sz="1050" spc="-457">
                <a:latin typeface="Cambria Math"/>
                <a:cs typeface="Cambria Math"/>
              </a:rPr>
              <a:t>𝑔𝑔𝑔𝑔</a:t>
            </a:r>
            <a:endParaRPr baseline="-15873" sz="1050">
              <a:latin typeface="Cambria Math"/>
              <a:cs typeface="Cambria Math"/>
            </a:endParaRPr>
          </a:p>
        </p:txBody>
      </p:sp>
      <p:sp>
        <p:nvSpPr>
          <p:cNvPr id="51" name="object 51"/>
          <p:cNvSpPr txBox="1"/>
          <p:nvPr/>
        </p:nvSpPr>
        <p:spPr>
          <a:xfrm>
            <a:off x="1816577" y="6587704"/>
            <a:ext cx="4133215" cy="177800"/>
          </a:xfrm>
          <a:prstGeom prst="rect">
            <a:avLst/>
          </a:prstGeom>
        </p:spPr>
        <p:txBody>
          <a:bodyPr wrap="square" lIns="0" tIns="12065" rIns="0" bIns="0" rtlCol="0" vert="horz">
            <a:spAutoFit/>
          </a:bodyPr>
          <a:lstStyle/>
          <a:p>
            <a:pPr marL="38100">
              <a:lnSpc>
                <a:spcPct val="100000"/>
              </a:lnSpc>
              <a:spcBef>
                <a:spcPts val="95"/>
              </a:spcBef>
            </a:pPr>
            <a:r>
              <a:rPr dirty="0" sz="1000" spc="-290">
                <a:latin typeface="Cambria Math"/>
                <a:cs typeface="Cambria Math"/>
              </a:rPr>
              <a:t>𝑓𝑓</a:t>
            </a:r>
            <a:r>
              <a:rPr dirty="0" baseline="-15873" sz="1050" spc="-434">
                <a:latin typeface="Cambria Math"/>
                <a:cs typeface="Cambria Math"/>
              </a:rPr>
              <a:t>𝑑𝑑𝑑𝑑</a:t>
            </a:r>
            <a:r>
              <a:rPr dirty="0" baseline="-15873" sz="1050" spc="270">
                <a:latin typeface="Cambria Math"/>
                <a:cs typeface="Cambria Math"/>
              </a:rPr>
              <a:t> </a:t>
            </a:r>
            <a:r>
              <a:rPr dirty="0" sz="1000" spc="-5">
                <a:latin typeface="Cambria Math"/>
                <a:cs typeface="Cambria Math"/>
              </a:rPr>
              <a:t>= </a:t>
            </a:r>
            <a:r>
              <a:rPr dirty="0" sz="1000" spc="-285">
                <a:latin typeface="Cambria Math"/>
                <a:cs typeface="Cambria Math"/>
              </a:rPr>
              <a:t>𝑓𝑓</a:t>
            </a:r>
            <a:r>
              <a:rPr dirty="0" baseline="-15873" sz="1050" spc="-427">
                <a:latin typeface="Cambria Math"/>
                <a:cs typeface="Cambria Math"/>
              </a:rPr>
              <a:t>𝑑𝑑𝑝𝑝</a:t>
            </a:r>
            <a:r>
              <a:rPr dirty="0" baseline="-15873" sz="1050" spc="187">
                <a:latin typeface="Cambria Math"/>
                <a:cs typeface="Cambria Math"/>
              </a:rPr>
              <a:t> </a:t>
            </a:r>
            <a:r>
              <a:rPr dirty="0" sz="1000" spc="-5">
                <a:latin typeface="Cambria Math"/>
                <a:cs typeface="Cambria Math"/>
              </a:rPr>
              <a:t>− </a:t>
            </a:r>
            <a:r>
              <a:rPr dirty="0" sz="1000" spc="-210">
                <a:latin typeface="Cambria Math"/>
                <a:cs typeface="Cambria Math"/>
              </a:rPr>
              <a:t>∆𝑓𝑓</a:t>
            </a:r>
            <a:r>
              <a:rPr dirty="0" baseline="-15873" sz="1050" spc="-315">
                <a:latin typeface="Cambria Math"/>
                <a:cs typeface="Cambria Math"/>
              </a:rPr>
              <a:t>𝑑𝑑𝑅𝑅0</a:t>
            </a:r>
            <a:r>
              <a:rPr dirty="0" baseline="-15873" sz="1050" spc="157">
                <a:latin typeface="Cambria Math"/>
                <a:cs typeface="Cambria Math"/>
              </a:rPr>
              <a:t> </a:t>
            </a:r>
            <a:r>
              <a:rPr dirty="0" sz="1000" spc="-5">
                <a:latin typeface="Cambria Math"/>
                <a:cs typeface="Cambria Math"/>
              </a:rPr>
              <a:t>− </a:t>
            </a:r>
            <a:r>
              <a:rPr dirty="0" sz="1000" spc="-229">
                <a:latin typeface="Cambria Math"/>
                <a:cs typeface="Cambria Math"/>
              </a:rPr>
              <a:t>∆𝑓𝑓</a:t>
            </a:r>
            <a:r>
              <a:rPr dirty="0" baseline="-15873" sz="1050" spc="-345">
                <a:latin typeface="Cambria Math"/>
                <a:cs typeface="Cambria Math"/>
              </a:rPr>
              <a:t>𝑑𝑑𝐸𝐸𝑆𝑆</a:t>
            </a:r>
            <a:r>
              <a:rPr dirty="0" baseline="-15873" sz="1050" spc="284">
                <a:latin typeface="Cambria Math"/>
                <a:cs typeface="Cambria Math"/>
              </a:rPr>
              <a:t> </a:t>
            </a:r>
            <a:r>
              <a:rPr dirty="0" sz="1000" spc="-5">
                <a:latin typeface="Cambria Math"/>
                <a:cs typeface="Cambria Math"/>
              </a:rPr>
              <a:t>= </a:t>
            </a:r>
            <a:r>
              <a:rPr dirty="0" sz="1000" spc="-150">
                <a:latin typeface="Cambria Math"/>
                <a:cs typeface="Cambria Math"/>
              </a:rPr>
              <a:t>202.5𝑘𝑘𝑠𝑠𝑠𝑠 </a:t>
            </a:r>
            <a:r>
              <a:rPr dirty="0" sz="1000" spc="-5">
                <a:latin typeface="Cambria Math"/>
                <a:cs typeface="Cambria Math"/>
              </a:rPr>
              <a:t>− </a:t>
            </a:r>
            <a:r>
              <a:rPr dirty="0" sz="1000" spc="-170">
                <a:latin typeface="Cambria Math"/>
                <a:cs typeface="Cambria Math"/>
              </a:rPr>
              <a:t>1.98𝑘𝑘𝑠𝑠𝑠𝑠 </a:t>
            </a:r>
            <a:r>
              <a:rPr dirty="0" sz="1000" spc="-5">
                <a:latin typeface="Cambria Math"/>
                <a:cs typeface="Cambria Math"/>
              </a:rPr>
              <a:t>− </a:t>
            </a:r>
            <a:r>
              <a:rPr dirty="0" sz="1000" spc="-140">
                <a:latin typeface="Cambria Math"/>
                <a:cs typeface="Cambria Math"/>
              </a:rPr>
              <a:t>20.328𝑘𝑘𝑠𝑠𝑠𝑠 </a:t>
            </a:r>
            <a:r>
              <a:rPr dirty="0" sz="1000" spc="-5">
                <a:latin typeface="Cambria Math"/>
                <a:cs typeface="Cambria Math"/>
              </a:rPr>
              <a:t>=</a:t>
            </a:r>
            <a:r>
              <a:rPr dirty="0" sz="1000" spc="60">
                <a:latin typeface="Cambria Math"/>
                <a:cs typeface="Cambria Math"/>
              </a:rPr>
              <a:t> </a:t>
            </a:r>
            <a:r>
              <a:rPr dirty="0" sz="1000" spc="-130">
                <a:latin typeface="Cambria Math"/>
                <a:cs typeface="Cambria Math"/>
              </a:rPr>
              <a:t>180.193𝑘𝑘𝑠𝑠𝑠𝑠</a:t>
            </a:r>
            <a:endParaRPr sz="1000">
              <a:latin typeface="Cambria Math"/>
              <a:cs typeface="Cambria Math"/>
            </a:endParaRPr>
          </a:p>
        </p:txBody>
      </p:sp>
      <p:sp>
        <p:nvSpPr>
          <p:cNvPr id="52" name="object 52"/>
          <p:cNvSpPr txBox="1"/>
          <p:nvPr/>
        </p:nvSpPr>
        <p:spPr>
          <a:xfrm>
            <a:off x="871382" y="6910804"/>
            <a:ext cx="589280" cy="177800"/>
          </a:xfrm>
          <a:prstGeom prst="rect">
            <a:avLst/>
          </a:prstGeom>
        </p:spPr>
        <p:txBody>
          <a:bodyPr wrap="square" lIns="0" tIns="12065" rIns="0" bIns="0" rtlCol="0" vert="horz">
            <a:spAutoFit/>
          </a:bodyPr>
          <a:lstStyle/>
          <a:p>
            <a:pPr marL="38100">
              <a:lnSpc>
                <a:spcPct val="100000"/>
              </a:lnSpc>
              <a:spcBef>
                <a:spcPts val="95"/>
              </a:spcBef>
            </a:pPr>
            <a:r>
              <a:rPr dirty="0" sz="1000" spc="-250">
                <a:latin typeface="Cambria Math"/>
                <a:cs typeface="Cambria Math"/>
              </a:rPr>
              <a:t>𝛥𝛥𝑓𝑓</a:t>
            </a:r>
            <a:r>
              <a:rPr dirty="0" baseline="-15873" sz="1050" spc="-375">
                <a:latin typeface="Cambria Math"/>
                <a:cs typeface="Cambria Math"/>
              </a:rPr>
              <a:t>𝑑𝑑𝑅𝑅1</a:t>
            </a:r>
            <a:r>
              <a:rPr dirty="0" baseline="-15873" sz="1050" spc="187">
                <a:latin typeface="Cambria Math"/>
                <a:cs typeface="Cambria Math"/>
              </a:rPr>
              <a:t> </a:t>
            </a:r>
            <a:r>
              <a:rPr dirty="0" sz="1000" spc="-5">
                <a:latin typeface="Cambria Math"/>
                <a:cs typeface="Cambria Math"/>
              </a:rPr>
              <a:t>=</a:t>
            </a:r>
            <a:r>
              <a:rPr dirty="0" sz="1000" spc="30">
                <a:latin typeface="Cambria Math"/>
                <a:cs typeface="Cambria Math"/>
              </a:rPr>
              <a:t> </a:t>
            </a:r>
            <a:r>
              <a:rPr dirty="0" sz="1000" spc="-430">
                <a:latin typeface="Cambria Math"/>
                <a:cs typeface="Cambria Math"/>
              </a:rPr>
              <a:t>�</a:t>
            </a:r>
            <a:endParaRPr sz="1000">
              <a:latin typeface="Cambria Math"/>
              <a:cs typeface="Cambria Math"/>
            </a:endParaRPr>
          </a:p>
        </p:txBody>
      </p:sp>
      <p:sp>
        <p:nvSpPr>
          <p:cNvPr id="53" name="object 53"/>
          <p:cNvSpPr/>
          <p:nvPr/>
        </p:nvSpPr>
        <p:spPr>
          <a:xfrm>
            <a:off x="1423416" y="7014209"/>
            <a:ext cx="649605" cy="0"/>
          </a:xfrm>
          <a:custGeom>
            <a:avLst/>
            <a:gdLst/>
            <a:ahLst/>
            <a:cxnLst/>
            <a:rect l="l" t="t" r="r" b="b"/>
            <a:pathLst>
              <a:path w="649605" h="0">
                <a:moveTo>
                  <a:pt x="0" y="0"/>
                </a:moveTo>
                <a:lnTo>
                  <a:pt x="649223" y="0"/>
                </a:lnTo>
              </a:path>
            </a:pathLst>
          </a:custGeom>
          <a:ln w="7619">
            <a:solidFill>
              <a:srgbClr val="000000"/>
            </a:solidFill>
          </a:ln>
        </p:spPr>
        <p:txBody>
          <a:bodyPr wrap="square" lIns="0" tIns="0" rIns="0" bIns="0" rtlCol="0"/>
          <a:lstStyle/>
          <a:p/>
        </p:txBody>
      </p:sp>
      <p:sp>
        <p:nvSpPr>
          <p:cNvPr id="54" name="object 54"/>
          <p:cNvSpPr/>
          <p:nvPr/>
        </p:nvSpPr>
        <p:spPr>
          <a:xfrm>
            <a:off x="2093976" y="7014209"/>
            <a:ext cx="760730" cy="0"/>
          </a:xfrm>
          <a:custGeom>
            <a:avLst/>
            <a:gdLst/>
            <a:ahLst/>
            <a:cxnLst/>
            <a:rect l="l" t="t" r="r" b="b"/>
            <a:pathLst>
              <a:path w="760730" h="0">
                <a:moveTo>
                  <a:pt x="0" y="0"/>
                </a:moveTo>
                <a:lnTo>
                  <a:pt x="760476" y="0"/>
                </a:lnTo>
              </a:path>
            </a:pathLst>
          </a:custGeom>
          <a:ln w="7619">
            <a:solidFill>
              <a:srgbClr val="000000"/>
            </a:solidFill>
          </a:ln>
        </p:spPr>
        <p:txBody>
          <a:bodyPr wrap="square" lIns="0" tIns="0" rIns="0" bIns="0" rtlCol="0"/>
          <a:lstStyle/>
          <a:p/>
        </p:txBody>
      </p:sp>
      <p:sp>
        <p:nvSpPr>
          <p:cNvPr id="55" name="object 55"/>
          <p:cNvSpPr txBox="1"/>
          <p:nvPr/>
        </p:nvSpPr>
        <p:spPr>
          <a:xfrm>
            <a:off x="1665390" y="6996214"/>
            <a:ext cx="1781175" cy="177800"/>
          </a:xfrm>
          <a:prstGeom prst="rect">
            <a:avLst/>
          </a:prstGeom>
        </p:spPr>
        <p:txBody>
          <a:bodyPr wrap="square" lIns="0" tIns="12065" rIns="0" bIns="0" rtlCol="0" vert="horz">
            <a:spAutoFit/>
          </a:bodyPr>
          <a:lstStyle/>
          <a:p>
            <a:pPr marL="12700">
              <a:lnSpc>
                <a:spcPct val="100000"/>
              </a:lnSpc>
              <a:spcBef>
                <a:spcPts val="95"/>
              </a:spcBef>
              <a:tabLst>
                <a:tab pos="498475" algn="l"/>
                <a:tab pos="1390015" algn="l"/>
              </a:tabLst>
            </a:pPr>
            <a:r>
              <a:rPr dirty="0" sz="1000" spc="-5">
                <a:latin typeface="Cambria Math"/>
                <a:cs typeface="Cambria Math"/>
              </a:rPr>
              <a:t>45</a:t>
            </a:r>
            <a:r>
              <a:rPr dirty="0" sz="1000" spc="-5">
                <a:latin typeface="Cambria Math"/>
                <a:cs typeface="Cambria Math"/>
              </a:rPr>
              <a:t>	</a:t>
            </a:r>
            <a:r>
              <a:rPr dirty="0" sz="1000" spc="-560">
                <a:latin typeface="Cambria Math"/>
                <a:cs typeface="Cambria Math"/>
              </a:rPr>
              <a:t>𝑘𝑘𝑐𝑐𝑔</a:t>
            </a:r>
            <a:r>
              <a:rPr dirty="0" sz="1000" spc="-555">
                <a:latin typeface="Cambria Math"/>
                <a:cs typeface="Cambria Math"/>
              </a:rPr>
              <a:t>𝑔</a:t>
            </a:r>
            <a:r>
              <a:rPr dirty="0" sz="1000" spc="20">
                <a:latin typeface="Cambria Math"/>
                <a:cs typeface="Cambria Math"/>
              </a:rPr>
              <a:t> </a:t>
            </a:r>
            <a:r>
              <a:rPr dirty="0" sz="1000">
                <a:latin typeface="Cambria Math"/>
                <a:cs typeface="Cambria Math"/>
              </a:rPr>
              <a:t>(</a:t>
            </a:r>
            <a:r>
              <a:rPr dirty="0" sz="1000" spc="-5">
                <a:latin typeface="Cambria Math"/>
                <a:cs typeface="Cambria Math"/>
              </a:rPr>
              <a:t>24</a:t>
            </a:r>
            <a:r>
              <a:rPr dirty="0" sz="1000" spc="5">
                <a:latin typeface="Cambria Math"/>
                <a:cs typeface="Cambria Math"/>
              </a:rPr>
              <a:t> </a:t>
            </a:r>
            <a:r>
              <a:rPr dirty="0" sz="1000" spc="-5">
                <a:latin typeface="Cambria Math"/>
                <a:cs typeface="Cambria Math"/>
              </a:rPr>
              <a:t>∙</a:t>
            </a:r>
            <a:r>
              <a:rPr dirty="0" sz="1000">
                <a:latin typeface="Cambria Math"/>
                <a:cs typeface="Cambria Math"/>
              </a:rPr>
              <a:t> </a:t>
            </a:r>
            <a:r>
              <a:rPr dirty="0" sz="1000" spc="-5">
                <a:latin typeface="Cambria Math"/>
                <a:cs typeface="Cambria Math"/>
              </a:rPr>
              <a:t>1)</a:t>
            </a:r>
            <a:r>
              <a:rPr dirty="0" sz="1000">
                <a:latin typeface="Cambria Math"/>
                <a:cs typeface="Cambria Math"/>
              </a:rPr>
              <a:t>	</a:t>
            </a:r>
            <a:r>
              <a:rPr dirty="0" sz="1000" spc="-5">
                <a:latin typeface="Cambria Math"/>
                <a:cs typeface="Cambria Math"/>
              </a:rPr>
              <a:t>243</a:t>
            </a:r>
            <a:r>
              <a:rPr dirty="0" sz="1000" spc="-505">
                <a:latin typeface="Cambria Math"/>
                <a:cs typeface="Cambria Math"/>
              </a:rPr>
              <a:t>𝑘𝑘</a:t>
            </a:r>
            <a:r>
              <a:rPr dirty="0" sz="1000" spc="-590">
                <a:latin typeface="Cambria Math"/>
                <a:cs typeface="Cambria Math"/>
              </a:rPr>
              <a:t>𝑠𝑠𝑠𝑠</a:t>
            </a:r>
            <a:endParaRPr sz="1000">
              <a:latin typeface="Cambria Math"/>
              <a:cs typeface="Cambria Math"/>
            </a:endParaRPr>
          </a:p>
        </p:txBody>
      </p:sp>
      <p:sp>
        <p:nvSpPr>
          <p:cNvPr id="56" name="object 56"/>
          <p:cNvSpPr/>
          <p:nvPr/>
        </p:nvSpPr>
        <p:spPr>
          <a:xfrm>
            <a:off x="2938272" y="7014209"/>
            <a:ext cx="620395" cy="0"/>
          </a:xfrm>
          <a:custGeom>
            <a:avLst/>
            <a:gdLst/>
            <a:ahLst/>
            <a:cxnLst/>
            <a:rect l="l" t="t" r="r" b="b"/>
            <a:pathLst>
              <a:path w="620395" h="0">
                <a:moveTo>
                  <a:pt x="0" y="0"/>
                </a:moveTo>
                <a:lnTo>
                  <a:pt x="620255" y="0"/>
                </a:lnTo>
              </a:path>
            </a:pathLst>
          </a:custGeom>
          <a:ln w="7619">
            <a:solidFill>
              <a:srgbClr val="000000"/>
            </a:solidFill>
          </a:ln>
        </p:spPr>
        <p:txBody>
          <a:bodyPr wrap="square" lIns="0" tIns="0" rIns="0" bIns="0" rtlCol="0"/>
          <a:lstStyle/>
          <a:p/>
        </p:txBody>
      </p:sp>
      <p:sp>
        <p:nvSpPr>
          <p:cNvPr id="57" name="object 57"/>
          <p:cNvSpPr txBox="1"/>
          <p:nvPr/>
        </p:nvSpPr>
        <p:spPr>
          <a:xfrm>
            <a:off x="1410761" y="6813306"/>
            <a:ext cx="4308475" cy="177800"/>
          </a:xfrm>
          <a:prstGeom prst="rect">
            <a:avLst/>
          </a:prstGeom>
        </p:spPr>
        <p:txBody>
          <a:bodyPr wrap="square" lIns="0" tIns="12065" rIns="0" bIns="0" rtlCol="0" vert="horz">
            <a:spAutoFit/>
          </a:bodyPr>
          <a:lstStyle/>
          <a:p>
            <a:pPr marL="12700">
              <a:lnSpc>
                <a:spcPct val="100000"/>
              </a:lnSpc>
              <a:spcBef>
                <a:spcPts val="95"/>
              </a:spcBef>
              <a:tabLst>
                <a:tab pos="2938145" algn="l"/>
              </a:tabLst>
            </a:pPr>
            <a:r>
              <a:rPr dirty="0" sz="1000" spc="-5">
                <a:latin typeface="Cambria Math"/>
                <a:cs typeface="Cambria Math"/>
              </a:rPr>
              <a:t>180.193 </a:t>
            </a:r>
            <a:r>
              <a:rPr dirty="0" sz="1000" spc="-275">
                <a:latin typeface="Cambria Math"/>
                <a:cs typeface="Cambria Math"/>
              </a:rPr>
              <a:t>𝑘𝑘𝑠𝑠𝑠𝑠</a:t>
            </a:r>
            <a:r>
              <a:rPr dirty="0" sz="1000" spc="-5">
                <a:latin typeface="Cambria Math"/>
                <a:cs typeface="Cambria Math"/>
              </a:rPr>
              <a:t> </a:t>
            </a:r>
            <a:r>
              <a:rPr dirty="0" sz="1000" spc="-305">
                <a:latin typeface="Cambria Math"/>
                <a:cs typeface="Cambria Math"/>
              </a:rPr>
              <a:t>𝑘𝑘𝑐𝑐𝑔𝑔</a:t>
            </a:r>
            <a:r>
              <a:rPr dirty="0" sz="1000" spc="30">
                <a:latin typeface="Cambria Math"/>
                <a:cs typeface="Cambria Math"/>
              </a:rPr>
              <a:t> </a:t>
            </a:r>
            <a:r>
              <a:rPr dirty="0" sz="1000" spc="-5">
                <a:latin typeface="Cambria Math"/>
                <a:cs typeface="Cambria Math"/>
              </a:rPr>
              <a:t>(24 ∙</a:t>
            </a:r>
            <a:r>
              <a:rPr dirty="0" sz="1000" spc="45">
                <a:latin typeface="Cambria Math"/>
                <a:cs typeface="Cambria Math"/>
              </a:rPr>
              <a:t> </a:t>
            </a:r>
            <a:r>
              <a:rPr dirty="0" sz="1000" spc="-5">
                <a:latin typeface="Cambria Math"/>
                <a:cs typeface="Cambria Math"/>
              </a:rPr>
              <a:t>120)  </a:t>
            </a:r>
            <a:r>
              <a:rPr dirty="0" sz="1000" spc="40">
                <a:latin typeface="Cambria Math"/>
                <a:cs typeface="Cambria Math"/>
              </a:rPr>
              <a:t> </a:t>
            </a:r>
            <a:r>
              <a:rPr dirty="0" sz="1000" spc="-130">
                <a:latin typeface="Cambria Math"/>
                <a:cs typeface="Cambria Math"/>
              </a:rPr>
              <a:t>180.193𝑘𝑘𝑠𝑠𝑠𝑠	3(5.022𝑘𝑘𝑠𝑠𝑠𝑠  </a:t>
            </a:r>
            <a:r>
              <a:rPr dirty="0" sz="1000" spc="-5">
                <a:latin typeface="Cambria Math"/>
                <a:cs typeface="Cambria Math"/>
              </a:rPr>
              <a:t>+</a:t>
            </a:r>
            <a:r>
              <a:rPr dirty="0" sz="1000" spc="-60">
                <a:latin typeface="Cambria Math"/>
                <a:cs typeface="Cambria Math"/>
              </a:rPr>
              <a:t> </a:t>
            </a:r>
            <a:r>
              <a:rPr dirty="0" sz="1000" spc="-125">
                <a:latin typeface="Cambria Math"/>
                <a:cs typeface="Cambria Math"/>
              </a:rPr>
              <a:t>14.327𝑘𝑘𝑠𝑠𝑠𝑠)</a:t>
            </a:r>
            <a:endParaRPr sz="1000">
              <a:latin typeface="Cambria Math"/>
              <a:cs typeface="Cambria Math"/>
            </a:endParaRPr>
          </a:p>
        </p:txBody>
      </p:sp>
      <p:sp>
        <p:nvSpPr>
          <p:cNvPr id="58" name="object 58"/>
          <p:cNvSpPr txBox="1"/>
          <p:nvPr/>
        </p:nvSpPr>
        <p:spPr>
          <a:xfrm>
            <a:off x="4689949" y="6996214"/>
            <a:ext cx="67056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180.193</a:t>
            </a:r>
            <a:r>
              <a:rPr dirty="0" sz="1000" spc="-40">
                <a:latin typeface="Cambria Math"/>
                <a:cs typeface="Cambria Math"/>
              </a:rPr>
              <a:t> </a:t>
            </a:r>
            <a:r>
              <a:rPr dirty="0" sz="1000" spc="-275">
                <a:latin typeface="Cambria Math"/>
                <a:cs typeface="Cambria Math"/>
              </a:rPr>
              <a:t>𝑘𝑘𝑠𝑠𝑠𝑠</a:t>
            </a:r>
            <a:endParaRPr sz="1000">
              <a:latin typeface="Cambria Math"/>
              <a:cs typeface="Cambria Math"/>
            </a:endParaRPr>
          </a:p>
        </p:txBody>
      </p:sp>
      <p:sp>
        <p:nvSpPr>
          <p:cNvPr id="59" name="object 59"/>
          <p:cNvSpPr/>
          <p:nvPr/>
        </p:nvSpPr>
        <p:spPr>
          <a:xfrm>
            <a:off x="4349496" y="7014209"/>
            <a:ext cx="1358265" cy="0"/>
          </a:xfrm>
          <a:custGeom>
            <a:avLst/>
            <a:gdLst/>
            <a:ahLst/>
            <a:cxnLst/>
            <a:rect l="l" t="t" r="r" b="b"/>
            <a:pathLst>
              <a:path w="1358264" h="0">
                <a:moveTo>
                  <a:pt x="0" y="0"/>
                </a:moveTo>
                <a:lnTo>
                  <a:pt x="1357884" y="0"/>
                </a:lnTo>
              </a:path>
            </a:pathLst>
          </a:custGeom>
          <a:ln w="7619">
            <a:solidFill>
              <a:srgbClr val="000000"/>
            </a:solidFill>
          </a:ln>
        </p:spPr>
        <p:txBody>
          <a:bodyPr wrap="square" lIns="0" tIns="0" rIns="0" bIns="0" rtlCol="0"/>
          <a:lstStyle/>
          <a:p/>
        </p:txBody>
      </p:sp>
      <p:sp>
        <p:nvSpPr>
          <p:cNvPr id="60" name="object 60"/>
          <p:cNvSpPr txBox="1"/>
          <p:nvPr/>
        </p:nvSpPr>
        <p:spPr>
          <a:xfrm>
            <a:off x="2863088" y="6910831"/>
            <a:ext cx="4008120" cy="177800"/>
          </a:xfrm>
          <a:prstGeom prst="rect">
            <a:avLst/>
          </a:prstGeom>
        </p:spPr>
        <p:txBody>
          <a:bodyPr wrap="square" lIns="0" tIns="12065" rIns="0" bIns="0" rtlCol="0" vert="horz">
            <a:spAutoFit/>
          </a:bodyPr>
          <a:lstStyle/>
          <a:p>
            <a:pPr marL="12700">
              <a:lnSpc>
                <a:spcPct val="100000"/>
              </a:lnSpc>
              <a:spcBef>
                <a:spcPts val="95"/>
              </a:spcBef>
              <a:tabLst>
                <a:tab pos="723900" algn="l"/>
                <a:tab pos="2844165" algn="l"/>
              </a:tabLst>
            </a:pPr>
            <a:r>
              <a:rPr dirty="0" sz="1000" spc="-254">
                <a:latin typeface="Cambria Math"/>
                <a:cs typeface="Cambria Math"/>
              </a:rPr>
              <a:t>�	</a:t>
            </a:r>
            <a:r>
              <a:rPr dirty="0" sz="1000" spc="-5">
                <a:latin typeface="Cambria Math"/>
                <a:cs typeface="Cambria Math"/>
              </a:rPr>
              <a:t>− </a:t>
            </a:r>
            <a:r>
              <a:rPr dirty="0" sz="1000" spc="-114">
                <a:latin typeface="Cambria Math"/>
                <a:cs typeface="Cambria Math"/>
              </a:rPr>
              <a:t>0.55��</a:t>
            </a:r>
            <a:r>
              <a:rPr dirty="0" sz="1000" spc="-50">
                <a:latin typeface="Cambria Math"/>
                <a:cs typeface="Cambria Math"/>
              </a:rPr>
              <a:t> </a:t>
            </a:r>
            <a:r>
              <a:rPr dirty="0" sz="1000" spc="-220">
                <a:latin typeface="Cambria Math"/>
                <a:cs typeface="Cambria Math"/>
              </a:rPr>
              <a:t>�1                                                                                                                                                                                                                                                                                                                                                                                                                                                                                                                                                                                                                                                                                                                                                                                                                                                                                                                                                                                                                                                                                                            </a:t>
            </a:r>
            <a:r>
              <a:rPr dirty="0" sz="1000" spc="-5">
                <a:latin typeface="Cambria Math"/>
                <a:cs typeface="Cambria Math"/>
              </a:rPr>
              <a:t>−	</a:t>
            </a:r>
            <a:r>
              <a:rPr dirty="0" sz="1000" spc="-430">
                <a:latin typeface="Cambria Math"/>
                <a:cs typeface="Cambria Math"/>
              </a:rPr>
              <a:t>�</a:t>
            </a:r>
            <a:r>
              <a:rPr dirty="0" sz="1000" spc="-65">
                <a:latin typeface="Cambria Math"/>
                <a:cs typeface="Cambria Math"/>
              </a:rPr>
              <a:t> </a:t>
            </a:r>
            <a:r>
              <a:rPr dirty="0" baseline="2777" sz="1500" spc="-7">
                <a:latin typeface="Cambria Math"/>
                <a:cs typeface="Cambria Math"/>
              </a:rPr>
              <a:t>(</a:t>
            </a:r>
            <a:r>
              <a:rPr dirty="0" sz="1000" spc="-5">
                <a:latin typeface="Cambria Math"/>
                <a:cs typeface="Cambria Math"/>
              </a:rPr>
              <a:t>0.773</a:t>
            </a:r>
            <a:r>
              <a:rPr dirty="0" baseline="2777" sz="1500" spc="-7">
                <a:latin typeface="Cambria Math"/>
                <a:cs typeface="Cambria Math"/>
              </a:rPr>
              <a:t>) </a:t>
            </a:r>
            <a:r>
              <a:rPr dirty="0" sz="1000" spc="-5">
                <a:latin typeface="Cambria Math"/>
                <a:cs typeface="Cambria Math"/>
              </a:rPr>
              <a:t>= 1.007  </a:t>
            </a:r>
            <a:r>
              <a:rPr dirty="0" sz="1000" spc="-375">
                <a:latin typeface="Cambria Math"/>
                <a:cs typeface="Cambria Math"/>
              </a:rPr>
              <a:t>𝑘𝑘𝑠𝑠𝑠𝑠</a:t>
            </a:r>
            <a:endParaRPr sz="1000">
              <a:latin typeface="Cambria Math"/>
              <a:cs typeface="Cambria Math"/>
            </a:endParaRPr>
          </a:p>
        </p:txBody>
      </p:sp>
      <p:sp>
        <p:nvSpPr>
          <p:cNvPr id="62" name="object 62"/>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56</a:t>
            </a:r>
          </a:p>
        </p:txBody>
      </p:sp>
      <p:sp>
        <p:nvSpPr>
          <p:cNvPr id="61" name="object 61"/>
          <p:cNvSpPr txBox="1"/>
          <p:nvPr/>
        </p:nvSpPr>
        <p:spPr>
          <a:xfrm>
            <a:off x="635000" y="7219910"/>
            <a:ext cx="5137150" cy="1708150"/>
          </a:xfrm>
          <a:prstGeom prst="rect">
            <a:avLst/>
          </a:prstGeom>
        </p:spPr>
        <p:txBody>
          <a:bodyPr wrap="square" lIns="0" tIns="85725" rIns="0" bIns="0" rtlCol="0" vert="horz">
            <a:spAutoFit/>
          </a:bodyPr>
          <a:lstStyle/>
          <a:p>
            <a:pPr lvl="3" marL="599440" indent="-548640">
              <a:lnSpc>
                <a:spcPct val="100000"/>
              </a:lnSpc>
              <a:spcBef>
                <a:spcPts val="675"/>
              </a:spcBef>
              <a:buFont typeface="Times New Roman"/>
              <a:buAutoNum type="arabicPeriod" startAt="5"/>
              <a:tabLst>
                <a:tab pos="598805" algn="l"/>
                <a:tab pos="599440" algn="l"/>
              </a:tabLst>
            </a:pPr>
            <a:r>
              <a:rPr dirty="0" sz="1200" spc="-5" i="1">
                <a:latin typeface="Arial"/>
                <a:cs typeface="Arial"/>
              </a:rPr>
              <a:t>T</a:t>
            </a:r>
            <a:r>
              <a:rPr dirty="0" sz="1200" spc="-5" i="1">
                <a:latin typeface="Arial"/>
                <a:cs typeface="Arial"/>
              </a:rPr>
              <a:t>ime dependent</a:t>
            </a:r>
            <a:r>
              <a:rPr dirty="0" sz="1200" spc="5" i="1">
                <a:latin typeface="Arial"/>
                <a:cs typeface="Arial"/>
              </a:rPr>
              <a:t> </a:t>
            </a:r>
            <a:r>
              <a:rPr dirty="0" sz="1200" spc="-5" i="1">
                <a:latin typeface="Arial"/>
                <a:cs typeface="Arial"/>
              </a:rPr>
              <a:t>losses</a:t>
            </a:r>
            <a:endParaRPr sz="1200">
              <a:latin typeface="Arial"/>
              <a:cs typeface="Arial"/>
            </a:endParaRPr>
          </a:p>
          <a:p>
            <a:pPr algn="ctr" marL="1359535">
              <a:lnSpc>
                <a:spcPct val="100000"/>
              </a:lnSpc>
              <a:spcBef>
                <a:spcPts val="480"/>
              </a:spcBef>
            </a:pPr>
            <a:r>
              <a:rPr dirty="0" baseline="11111" sz="1500" spc="-284">
                <a:latin typeface="Cambria Math"/>
                <a:cs typeface="Cambria Math"/>
              </a:rPr>
              <a:t>∆𝑓𝑓</a:t>
            </a:r>
            <a:r>
              <a:rPr dirty="0" sz="700" spc="-190">
                <a:latin typeface="Cambria Math"/>
                <a:cs typeface="Cambria Math"/>
              </a:rPr>
              <a:t>𝑑𝑑𝐿𝐿𝑝𝑝</a:t>
            </a:r>
            <a:r>
              <a:rPr dirty="0" baseline="-13888" sz="900" spc="-284">
                <a:latin typeface="Cambria Math"/>
                <a:cs typeface="Cambria Math"/>
              </a:rPr>
              <a:t>𝑟𝑟𝑒𝑒</a:t>
            </a:r>
            <a:r>
              <a:rPr dirty="0" baseline="-13888" sz="900" spc="300">
                <a:latin typeface="Cambria Math"/>
                <a:cs typeface="Cambria Math"/>
              </a:rPr>
              <a:t> </a:t>
            </a:r>
            <a:r>
              <a:rPr dirty="0" baseline="11111" sz="1500" spc="-7">
                <a:latin typeface="Cambria Math"/>
                <a:cs typeface="Cambria Math"/>
              </a:rPr>
              <a:t>= </a:t>
            </a:r>
            <a:r>
              <a:rPr dirty="0" baseline="11111" sz="1500" spc="-345">
                <a:latin typeface="Cambria Math"/>
                <a:cs typeface="Cambria Math"/>
              </a:rPr>
              <a:t>∆𝑓𝑓</a:t>
            </a:r>
            <a:r>
              <a:rPr dirty="0" sz="700" spc="-229">
                <a:latin typeface="Cambria Math"/>
                <a:cs typeface="Cambria Math"/>
              </a:rPr>
              <a:t>𝑑𝑑𝑆𝑆𝑅𝑅</a:t>
            </a:r>
            <a:r>
              <a:rPr dirty="0" sz="700" spc="130">
                <a:latin typeface="Cambria Math"/>
                <a:cs typeface="Cambria Math"/>
              </a:rPr>
              <a:t> </a:t>
            </a:r>
            <a:r>
              <a:rPr dirty="0" baseline="11111" sz="1500" spc="-7">
                <a:latin typeface="Cambria Math"/>
                <a:cs typeface="Cambria Math"/>
              </a:rPr>
              <a:t>+ </a:t>
            </a:r>
            <a:r>
              <a:rPr dirty="0" baseline="11111" sz="1500" spc="-345">
                <a:latin typeface="Cambria Math"/>
                <a:cs typeface="Cambria Math"/>
              </a:rPr>
              <a:t>∆𝑓𝑓</a:t>
            </a:r>
            <a:r>
              <a:rPr dirty="0" sz="700" spc="-229">
                <a:latin typeface="Cambria Math"/>
                <a:cs typeface="Cambria Math"/>
              </a:rPr>
              <a:t>𝑑𝑑𝑝𝑝𝑅𝑅</a:t>
            </a:r>
            <a:r>
              <a:rPr dirty="0" sz="700" spc="130">
                <a:latin typeface="Cambria Math"/>
                <a:cs typeface="Cambria Math"/>
              </a:rPr>
              <a:t> </a:t>
            </a:r>
            <a:r>
              <a:rPr dirty="0" baseline="11111" sz="1500" spc="-7">
                <a:latin typeface="Cambria Math"/>
                <a:cs typeface="Cambria Math"/>
              </a:rPr>
              <a:t>+</a:t>
            </a:r>
            <a:r>
              <a:rPr dirty="0" baseline="11111" sz="1500" spc="-209">
                <a:latin typeface="Cambria Math"/>
                <a:cs typeface="Cambria Math"/>
              </a:rPr>
              <a:t> </a:t>
            </a:r>
            <a:r>
              <a:rPr dirty="0" baseline="11111" sz="1500" spc="-315">
                <a:latin typeface="Cambria Math"/>
                <a:cs typeface="Cambria Math"/>
              </a:rPr>
              <a:t>∆𝑓𝑓</a:t>
            </a:r>
            <a:r>
              <a:rPr dirty="0" sz="700" spc="-210">
                <a:latin typeface="Cambria Math"/>
                <a:cs typeface="Cambria Math"/>
              </a:rPr>
              <a:t>𝑑𝑑𝑅𝑅1</a:t>
            </a:r>
            <a:endParaRPr sz="700">
              <a:latin typeface="Cambria Math"/>
              <a:cs typeface="Cambria Math"/>
            </a:endParaRPr>
          </a:p>
          <a:p>
            <a:pPr algn="ctr" marL="1360170">
              <a:lnSpc>
                <a:spcPct val="100000"/>
              </a:lnSpc>
              <a:spcBef>
                <a:spcPts val="515"/>
              </a:spcBef>
            </a:pPr>
            <a:r>
              <a:rPr dirty="0" sz="1000" spc="-190">
                <a:latin typeface="Cambria Math"/>
                <a:cs typeface="Cambria Math"/>
              </a:rPr>
              <a:t>∆𝑓𝑓</a:t>
            </a:r>
            <a:r>
              <a:rPr dirty="0" baseline="-15873" sz="1050" spc="-284">
                <a:latin typeface="Cambria Math"/>
                <a:cs typeface="Cambria Math"/>
              </a:rPr>
              <a:t>𝑑𝑑𝐿𝐿𝑝𝑝</a:t>
            </a:r>
            <a:r>
              <a:rPr dirty="0" baseline="-32407" sz="900" spc="-284">
                <a:latin typeface="Cambria Math"/>
                <a:cs typeface="Cambria Math"/>
              </a:rPr>
              <a:t>𝑟𝑟𝑒𝑒</a:t>
            </a:r>
            <a:r>
              <a:rPr dirty="0" baseline="-32407" sz="900" spc="300">
                <a:latin typeface="Cambria Math"/>
                <a:cs typeface="Cambria Math"/>
              </a:rPr>
              <a:t> </a:t>
            </a:r>
            <a:r>
              <a:rPr dirty="0" sz="1000" spc="-5">
                <a:latin typeface="Cambria Math"/>
                <a:cs typeface="Cambria Math"/>
              </a:rPr>
              <a:t>= </a:t>
            </a:r>
            <a:r>
              <a:rPr dirty="0" sz="1000" spc="-155">
                <a:latin typeface="Cambria Math"/>
                <a:cs typeface="Cambria Math"/>
              </a:rPr>
              <a:t>5.022𝑘𝑘𝑠𝑠𝑠𝑠 </a:t>
            </a:r>
            <a:r>
              <a:rPr dirty="0" sz="1000" spc="-5">
                <a:latin typeface="Cambria Math"/>
                <a:cs typeface="Cambria Math"/>
              </a:rPr>
              <a:t>+ </a:t>
            </a:r>
            <a:r>
              <a:rPr dirty="0" sz="1000" spc="-140">
                <a:latin typeface="Cambria Math"/>
                <a:cs typeface="Cambria Math"/>
              </a:rPr>
              <a:t>14.327𝑘𝑘𝑠𝑠𝑠𝑠 </a:t>
            </a:r>
            <a:r>
              <a:rPr dirty="0" sz="1000" spc="-5">
                <a:latin typeface="Cambria Math"/>
                <a:cs typeface="Cambria Math"/>
              </a:rPr>
              <a:t>+ </a:t>
            </a:r>
            <a:r>
              <a:rPr dirty="0" sz="1000" spc="-155">
                <a:latin typeface="Cambria Math"/>
                <a:cs typeface="Cambria Math"/>
              </a:rPr>
              <a:t>1.007𝑘𝑘𝑠𝑠𝑠𝑠 </a:t>
            </a:r>
            <a:r>
              <a:rPr dirty="0" sz="1000" spc="-5">
                <a:latin typeface="Cambria Math"/>
                <a:cs typeface="Cambria Math"/>
              </a:rPr>
              <a:t>= 20.355</a:t>
            </a:r>
            <a:r>
              <a:rPr dirty="0" sz="1000" spc="-100">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a:lnSpc>
                <a:spcPct val="100000"/>
              </a:lnSpc>
              <a:spcBef>
                <a:spcPts val="10"/>
              </a:spcBef>
            </a:pPr>
            <a:endParaRPr sz="1100">
              <a:latin typeface="Cambria Math"/>
              <a:cs typeface="Cambria Math"/>
            </a:endParaRPr>
          </a:p>
          <a:p>
            <a:pPr lvl="3" marL="599440" indent="-548640">
              <a:lnSpc>
                <a:spcPct val="100000"/>
              </a:lnSpc>
              <a:buFont typeface="Times New Roman"/>
              <a:buAutoNum type="arabicPeriod" startAt="6"/>
              <a:tabLst>
                <a:tab pos="598805" algn="l"/>
                <a:tab pos="599440" algn="l"/>
              </a:tabLst>
            </a:pPr>
            <a:r>
              <a:rPr dirty="0" sz="1200" spc="-5" i="1">
                <a:latin typeface="Arial"/>
                <a:cs typeface="Arial"/>
              </a:rPr>
              <a:t>E</a:t>
            </a:r>
            <a:r>
              <a:rPr dirty="0" sz="1200" spc="-5" i="1">
                <a:latin typeface="Arial"/>
                <a:cs typeface="Arial"/>
              </a:rPr>
              <a:t>lastic gains</a:t>
            </a:r>
            <a:endParaRPr sz="1200">
              <a:latin typeface="Arial"/>
              <a:cs typeface="Arial"/>
            </a:endParaRPr>
          </a:p>
          <a:p>
            <a:pPr marL="50800">
              <a:lnSpc>
                <a:spcPct val="100000"/>
              </a:lnSpc>
              <a:spcBef>
                <a:spcPts val="245"/>
              </a:spcBef>
            </a:pPr>
            <a:r>
              <a:rPr dirty="0" sz="1000" spc="-5">
                <a:latin typeface="Times New Roman"/>
                <a:cs typeface="Times New Roman"/>
              </a:rPr>
              <a:t>Added dead load </a:t>
            </a:r>
            <a:r>
              <a:rPr dirty="0" sz="1000">
                <a:latin typeface="Times New Roman"/>
                <a:cs typeface="Times New Roman"/>
              </a:rPr>
              <a:t>on </a:t>
            </a:r>
            <a:r>
              <a:rPr dirty="0" sz="1000" spc="-5">
                <a:latin typeface="Times New Roman"/>
                <a:cs typeface="Times New Roman"/>
              </a:rPr>
              <a:t>noncomposite</a:t>
            </a:r>
            <a:r>
              <a:rPr dirty="0" sz="1000" spc="10">
                <a:latin typeface="Times New Roman"/>
                <a:cs typeface="Times New Roman"/>
              </a:rPr>
              <a:t> </a:t>
            </a:r>
            <a:r>
              <a:rPr dirty="0" sz="1000" spc="-5">
                <a:latin typeface="Times New Roman"/>
                <a:cs typeface="Times New Roman"/>
              </a:rPr>
              <a:t>section</a:t>
            </a:r>
            <a:endParaRPr sz="1000">
              <a:latin typeface="Times New Roman"/>
              <a:cs typeface="Times New Roman"/>
            </a:endParaRPr>
          </a:p>
          <a:p>
            <a:pPr algn="ctr" marL="1354455">
              <a:lnSpc>
                <a:spcPct val="100000"/>
              </a:lnSpc>
              <a:spcBef>
                <a:spcPts val="780"/>
              </a:spcBef>
            </a:pPr>
            <a:r>
              <a:rPr dirty="0" baseline="11111" sz="1500" spc="-367">
                <a:latin typeface="Cambria Math"/>
                <a:cs typeface="Cambria Math"/>
              </a:rPr>
              <a:t>𝑀𝑀</a:t>
            </a:r>
            <a:r>
              <a:rPr dirty="0" sz="700" spc="-245">
                <a:latin typeface="Cambria Math"/>
                <a:cs typeface="Cambria Math"/>
              </a:rPr>
              <a:t>𝑠𝑠𝑔𝑔𝑠𝑠</a:t>
            </a:r>
            <a:r>
              <a:rPr dirty="0" sz="700" spc="195">
                <a:latin typeface="Cambria Math"/>
                <a:cs typeface="Cambria Math"/>
              </a:rPr>
              <a:t> </a:t>
            </a:r>
            <a:r>
              <a:rPr dirty="0" baseline="11111" sz="1500" spc="-7">
                <a:latin typeface="Cambria Math"/>
                <a:cs typeface="Cambria Math"/>
              </a:rPr>
              <a:t>= </a:t>
            </a:r>
            <a:r>
              <a:rPr dirty="0" baseline="11111" sz="1500" spc="-284">
                <a:latin typeface="Cambria Math"/>
                <a:cs typeface="Cambria Math"/>
              </a:rPr>
              <a:t>𝑀𝑀</a:t>
            </a:r>
            <a:r>
              <a:rPr dirty="0" sz="700" spc="-190">
                <a:latin typeface="Cambria Math"/>
                <a:cs typeface="Cambria Math"/>
              </a:rPr>
              <a:t>𝑔𝑔𝑔𝑔𝑠𝑠𝑑𝑑ℎ𝑔𝑔𝑠𝑠𝑔𝑔𝑐𝑐</a:t>
            </a:r>
            <a:r>
              <a:rPr dirty="0" sz="700" spc="130">
                <a:latin typeface="Cambria Math"/>
                <a:cs typeface="Cambria Math"/>
              </a:rPr>
              <a:t> </a:t>
            </a:r>
            <a:r>
              <a:rPr dirty="0" baseline="11111" sz="1500" spc="-7">
                <a:latin typeface="Cambria Math"/>
                <a:cs typeface="Cambria Math"/>
              </a:rPr>
              <a:t>+ </a:t>
            </a:r>
            <a:r>
              <a:rPr dirty="0" baseline="11111" sz="1500" spc="-322">
                <a:latin typeface="Cambria Math"/>
                <a:cs typeface="Cambria Math"/>
              </a:rPr>
              <a:t>𝑀𝑀</a:t>
            </a:r>
            <a:r>
              <a:rPr dirty="0" sz="700" spc="-215">
                <a:latin typeface="Cambria Math"/>
                <a:cs typeface="Cambria Math"/>
              </a:rPr>
              <a:t>𝑠𝑠𝑠𝑠𝑠𝑠𝑠𝑠</a:t>
            </a:r>
            <a:r>
              <a:rPr dirty="0" sz="700" spc="140">
                <a:latin typeface="Cambria Math"/>
                <a:cs typeface="Cambria Math"/>
              </a:rPr>
              <a:t> </a:t>
            </a:r>
            <a:r>
              <a:rPr dirty="0" baseline="11111" sz="1500" spc="-7">
                <a:latin typeface="Cambria Math"/>
                <a:cs typeface="Cambria Math"/>
              </a:rPr>
              <a:t>+</a:t>
            </a:r>
            <a:r>
              <a:rPr dirty="0" baseline="11111" sz="1500" spc="-209">
                <a:latin typeface="Cambria Math"/>
                <a:cs typeface="Cambria Math"/>
              </a:rPr>
              <a:t> 𝑀𝑀</a:t>
            </a:r>
            <a:r>
              <a:rPr dirty="0" sz="700" spc="-140">
                <a:latin typeface="Cambria Math"/>
                <a:cs typeface="Cambria Math"/>
              </a:rPr>
              <a:t>ℎ𝑠𝑠𝑎𝑎𝑖𝑖𝑐𝑐ℎ</a:t>
            </a:r>
            <a:endParaRPr sz="700">
              <a:latin typeface="Cambria Math"/>
              <a:cs typeface="Cambria Math"/>
            </a:endParaRPr>
          </a:p>
          <a:p>
            <a:pPr algn="ctr" marL="1362075">
              <a:lnSpc>
                <a:spcPct val="100000"/>
              </a:lnSpc>
              <a:spcBef>
                <a:spcPts val="470"/>
              </a:spcBef>
            </a:pPr>
            <a:r>
              <a:rPr dirty="0" sz="1000" spc="-245">
                <a:latin typeface="Cambria Math"/>
                <a:cs typeface="Cambria Math"/>
              </a:rPr>
              <a:t>𝑀𝑀</a:t>
            </a:r>
            <a:r>
              <a:rPr dirty="0" baseline="-15873" sz="1050" spc="-367">
                <a:latin typeface="Cambria Math"/>
                <a:cs typeface="Cambria Math"/>
              </a:rPr>
              <a:t>𝑠𝑠𝑔𝑔𝑠𝑠</a:t>
            </a:r>
            <a:r>
              <a:rPr dirty="0" baseline="-15873" sz="1050" spc="300">
                <a:latin typeface="Cambria Math"/>
                <a:cs typeface="Cambria Math"/>
              </a:rPr>
              <a:t> </a:t>
            </a:r>
            <a:r>
              <a:rPr dirty="0" sz="1000" spc="-5">
                <a:latin typeface="Cambria Math"/>
                <a:cs typeface="Cambria Math"/>
              </a:rPr>
              <a:t>= </a:t>
            </a:r>
            <a:r>
              <a:rPr dirty="0" sz="1000" spc="-75">
                <a:latin typeface="Cambria Math"/>
                <a:cs typeface="Cambria Math"/>
              </a:rPr>
              <a:t>140.17𝑘𝑘 </a:t>
            </a:r>
            <a:r>
              <a:rPr dirty="0" sz="1000" spc="-5">
                <a:latin typeface="Cambria Math"/>
                <a:cs typeface="Cambria Math"/>
              </a:rPr>
              <a:t>∙ </a:t>
            </a:r>
            <a:r>
              <a:rPr dirty="0" sz="1000" spc="-315">
                <a:latin typeface="Cambria Math"/>
                <a:cs typeface="Cambria Math"/>
              </a:rPr>
              <a:t>𝑓𝑓𝑓𝑓</a:t>
            </a:r>
            <a:r>
              <a:rPr dirty="0" sz="1000" spc="25">
                <a:latin typeface="Cambria Math"/>
                <a:cs typeface="Cambria Math"/>
              </a:rPr>
              <a:t> </a:t>
            </a:r>
            <a:r>
              <a:rPr dirty="0" sz="1000" spc="-5">
                <a:latin typeface="Cambria Math"/>
                <a:cs typeface="Cambria Math"/>
              </a:rPr>
              <a:t>+ </a:t>
            </a:r>
            <a:r>
              <a:rPr dirty="0" sz="1000" spc="-65">
                <a:latin typeface="Cambria Math"/>
                <a:cs typeface="Cambria Math"/>
              </a:rPr>
              <a:t>2465.61𝑘𝑘 </a:t>
            </a:r>
            <a:r>
              <a:rPr dirty="0" sz="1000" spc="-5">
                <a:latin typeface="Cambria Math"/>
                <a:cs typeface="Cambria Math"/>
              </a:rPr>
              <a:t>∙ </a:t>
            </a:r>
            <a:r>
              <a:rPr dirty="0" sz="1000" spc="-315">
                <a:latin typeface="Cambria Math"/>
                <a:cs typeface="Cambria Math"/>
              </a:rPr>
              <a:t>𝑓𝑓𝑓𝑓</a:t>
            </a:r>
            <a:r>
              <a:rPr dirty="0" sz="1000" spc="20">
                <a:latin typeface="Cambria Math"/>
                <a:cs typeface="Cambria Math"/>
              </a:rPr>
              <a:t> </a:t>
            </a:r>
            <a:r>
              <a:rPr dirty="0" sz="1000" spc="-5">
                <a:latin typeface="Cambria Math"/>
                <a:cs typeface="Cambria Math"/>
              </a:rPr>
              <a:t>+ </a:t>
            </a:r>
            <a:r>
              <a:rPr dirty="0" sz="1000" spc="-75">
                <a:latin typeface="Cambria Math"/>
                <a:cs typeface="Cambria Math"/>
              </a:rPr>
              <a:t>760.28𝑘𝑘 </a:t>
            </a:r>
            <a:r>
              <a:rPr dirty="0" sz="1000" spc="-5">
                <a:latin typeface="Cambria Math"/>
                <a:cs typeface="Cambria Math"/>
              </a:rPr>
              <a:t>∙ </a:t>
            </a:r>
            <a:r>
              <a:rPr dirty="0" sz="1000" spc="-315">
                <a:latin typeface="Cambria Math"/>
                <a:cs typeface="Cambria Math"/>
              </a:rPr>
              <a:t>𝑓𝑓𝑓𝑓</a:t>
            </a:r>
            <a:r>
              <a:rPr dirty="0" sz="1000" spc="85">
                <a:latin typeface="Cambria Math"/>
                <a:cs typeface="Cambria Math"/>
              </a:rPr>
              <a:t> </a:t>
            </a:r>
            <a:r>
              <a:rPr dirty="0" sz="1000" spc="-5">
                <a:latin typeface="Cambria Math"/>
                <a:cs typeface="Cambria Math"/>
              </a:rPr>
              <a:t>= </a:t>
            </a:r>
            <a:r>
              <a:rPr dirty="0" sz="1000" spc="-65">
                <a:latin typeface="Cambria Math"/>
                <a:cs typeface="Cambria Math"/>
              </a:rPr>
              <a:t>3366.05𝑘𝑘 </a:t>
            </a:r>
            <a:r>
              <a:rPr dirty="0" sz="1000" spc="-5">
                <a:latin typeface="Cambria Math"/>
                <a:cs typeface="Cambria Math"/>
              </a:rPr>
              <a:t>∙</a:t>
            </a:r>
            <a:r>
              <a:rPr dirty="0" sz="1000" spc="-10">
                <a:latin typeface="Cambria Math"/>
                <a:cs typeface="Cambria Math"/>
              </a:rPr>
              <a:t> </a:t>
            </a:r>
            <a:r>
              <a:rPr dirty="0" sz="1000" spc="-315">
                <a:latin typeface="Cambria Math"/>
                <a:cs typeface="Cambria Math"/>
              </a:rPr>
              <a:t>𝑓𝑓𝑓𝑓</a:t>
            </a:r>
            <a:endParaRPr sz="1000">
              <a:latin typeface="Cambria Math"/>
              <a:cs typeface="Cambria Math"/>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3640328" y="1041908"/>
            <a:ext cx="126364"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340">
                <a:latin typeface="Cambria Math"/>
                <a:cs typeface="Cambria Math"/>
              </a:rPr>
              <a:t>𝑔𝑔</a:t>
            </a:r>
            <a:endParaRPr sz="700">
              <a:latin typeface="Cambria Math"/>
              <a:cs typeface="Cambria Math"/>
            </a:endParaRPr>
          </a:p>
        </p:txBody>
      </p:sp>
      <p:sp>
        <p:nvSpPr>
          <p:cNvPr id="4" name="object 4"/>
          <p:cNvSpPr txBox="1"/>
          <p:nvPr/>
        </p:nvSpPr>
        <p:spPr>
          <a:xfrm>
            <a:off x="3667729" y="964211"/>
            <a:ext cx="57150" cy="132080"/>
          </a:xfrm>
          <a:prstGeom prst="rect">
            <a:avLst/>
          </a:prstGeom>
        </p:spPr>
        <p:txBody>
          <a:bodyPr wrap="square" lIns="0" tIns="12065" rIns="0" bIns="0" rtlCol="0" vert="horz">
            <a:spAutoFit/>
          </a:bodyPr>
          <a:lstStyle/>
          <a:p>
            <a:pPr marL="12700">
              <a:lnSpc>
                <a:spcPct val="100000"/>
              </a:lnSpc>
              <a:spcBef>
                <a:spcPts val="95"/>
              </a:spcBef>
            </a:pPr>
            <a:r>
              <a:rPr dirty="0" sz="700" spc="65">
                <a:latin typeface="Cambria Math"/>
                <a:cs typeface="Cambria Math"/>
              </a:rPr>
              <a:t>′</a:t>
            </a:r>
            <a:endParaRPr sz="700">
              <a:latin typeface="Cambria Math"/>
              <a:cs typeface="Cambria Math"/>
            </a:endParaRPr>
          </a:p>
        </p:txBody>
      </p:sp>
      <p:sp>
        <p:nvSpPr>
          <p:cNvPr id="5" name="object 5"/>
          <p:cNvSpPr txBox="1"/>
          <p:nvPr/>
        </p:nvSpPr>
        <p:spPr>
          <a:xfrm>
            <a:off x="3513835" y="974851"/>
            <a:ext cx="391795" cy="177800"/>
          </a:xfrm>
          <a:prstGeom prst="rect">
            <a:avLst/>
          </a:prstGeom>
        </p:spPr>
        <p:txBody>
          <a:bodyPr wrap="square" lIns="0" tIns="12065" rIns="0" bIns="0" rtlCol="0" vert="horz">
            <a:spAutoFit/>
          </a:bodyPr>
          <a:lstStyle/>
          <a:p>
            <a:pPr marL="12700">
              <a:lnSpc>
                <a:spcPct val="100000"/>
              </a:lnSpc>
              <a:spcBef>
                <a:spcPts val="95"/>
              </a:spcBef>
            </a:pPr>
            <a:r>
              <a:rPr dirty="0" sz="1000" spc="-185">
                <a:latin typeface="Cambria Math"/>
                <a:cs typeface="Cambria Math"/>
              </a:rPr>
              <a:t>∆𝑓𝑓</a:t>
            </a:r>
            <a:r>
              <a:rPr dirty="0" sz="1000" spc="-16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6" name="object 6"/>
          <p:cNvSpPr txBox="1"/>
          <p:nvPr/>
        </p:nvSpPr>
        <p:spPr>
          <a:xfrm>
            <a:off x="4015232" y="941324"/>
            <a:ext cx="168275" cy="132080"/>
          </a:xfrm>
          <a:prstGeom prst="rect">
            <a:avLst/>
          </a:prstGeom>
        </p:spPr>
        <p:txBody>
          <a:bodyPr wrap="square" lIns="0" tIns="12065" rIns="0" bIns="0" rtlCol="0" vert="horz">
            <a:spAutoFit/>
          </a:bodyPr>
          <a:lstStyle/>
          <a:p>
            <a:pPr marL="12700">
              <a:lnSpc>
                <a:spcPct val="100000"/>
              </a:lnSpc>
              <a:spcBef>
                <a:spcPts val="95"/>
              </a:spcBef>
            </a:pPr>
            <a:r>
              <a:rPr dirty="0" sz="700" spc="-300">
                <a:latin typeface="Cambria Math"/>
                <a:cs typeface="Cambria Math"/>
              </a:rPr>
              <a:t>𝑠𝑠𝑔𝑔</a:t>
            </a:r>
            <a:r>
              <a:rPr dirty="0" sz="700" spc="-434">
                <a:latin typeface="Cambria Math"/>
                <a:cs typeface="Cambria Math"/>
              </a:rPr>
              <a:t>𝑠𝑠</a:t>
            </a:r>
            <a:endParaRPr sz="700">
              <a:latin typeface="Cambria Math"/>
              <a:cs typeface="Cambria Math"/>
            </a:endParaRPr>
          </a:p>
        </p:txBody>
      </p:sp>
      <p:sp>
        <p:nvSpPr>
          <p:cNvPr id="7" name="object 7"/>
          <p:cNvSpPr txBox="1"/>
          <p:nvPr/>
        </p:nvSpPr>
        <p:spPr>
          <a:xfrm>
            <a:off x="3914635" y="877326"/>
            <a:ext cx="341630" cy="177800"/>
          </a:xfrm>
          <a:prstGeom prst="rect">
            <a:avLst/>
          </a:prstGeom>
        </p:spPr>
        <p:txBody>
          <a:bodyPr wrap="square" lIns="0" tIns="12065" rIns="0" bIns="0" rtlCol="0" vert="horz">
            <a:spAutoFit/>
          </a:bodyPr>
          <a:lstStyle/>
          <a:p>
            <a:pPr marL="12700">
              <a:lnSpc>
                <a:spcPct val="100000"/>
              </a:lnSpc>
              <a:spcBef>
                <a:spcPts val="95"/>
              </a:spcBef>
              <a:tabLst>
                <a:tab pos="265430" algn="l"/>
              </a:tabLst>
            </a:pPr>
            <a:r>
              <a:rPr dirty="0" sz="1000" spc="-505">
                <a:latin typeface="Cambria Math"/>
                <a:cs typeface="Cambria Math"/>
              </a:rPr>
              <a:t>𝑀𝑀</a:t>
            </a:r>
            <a:r>
              <a:rPr dirty="0" sz="1000" spc="-505">
                <a:latin typeface="Cambria Math"/>
                <a:cs typeface="Cambria Math"/>
              </a:rPr>
              <a:t>	</a:t>
            </a:r>
            <a:r>
              <a:rPr dirty="0" sz="1000" spc="-610">
                <a:latin typeface="Cambria Math"/>
                <a:cs typeface="Cambria Math"/>
              </a:rPr>
              <a:t>𝐴𝐴</a:t>
            </a:r>
            <a:endParaRPr sz="1000">
              <a:latin typeface="Cambria Math"/>
              <a:cs typeface="Cambria Math"/>
            </a:endParaRPr>
          </a:p>
        </p:txBody>
      </p:sp>
      <p:sp>
        <p:nvSpPr>
          <p:cNvPr id="8" name="object 8"/>
          <p:cNvSpPr txBox="1"/>
          <p:nvPr/>
        </p:nvSpPr>
        <p:spPr>
          <a:xfrm>
            <a:off x="3997398" y="1060223"/>
            <a:ext cx="170180" cy="177800"/>
          </a:xfrm>
          <a:prstGeom prst="rect">
            <a:avLst/>
          </a:prstGeom>
        </p:spPr>
        <p:txBody>
          <a:bodyPr wrap="square" lIns="0" tIns="12065" rIns="0" bIns="0" rtlCol="0" vert="horz">
            <a:spAutoFit/>
          </a:bodyPr>
          <a:lstStyle/>
          <a:p>
            <a:pPr marL="38100">
              <a:lnSpc>
                <a:spcPct val="100000"/>
              </a:lnSpc>
              <a:spcBef>
                <a:spcPts val="95"/>
              </a:spcBef>
            </a:pPr>
            <a:r>
              <a:rPr dirty="0" sz="1000" spc="-250">
                <a:latin typeface="Cambria Math"/>
                <a:cs typeface="Cambria Math"/>
              </a:rPr>
              <a:t>𝐼𝐼</a:t>
            </a:r>
            <a:r>
              <a:rPr dirty="0" baseline="-15873" sz="1050" spc="-375">
                <a:latin typeface="Cambria Math"/>
                <a:cs typeface="Cambria Math"/>
              </a:rPr>
              <a:t>𝑔𝑔</a:t>
            </a:r>
            <a:endParaRPr baseline="-15873" sz="1050">
              <a:latin typeface="Cambria Math"/>
              <a:cs typeface="Cambria Math"/>
            </a:endParaRPr>
          </a:p>
        </p:txBody>
      </p:sp>
      <p:sp>
        <p:nvSpPr>
          <p:cNvPr id="9" name="object 9"/>
          <p:cNvSpPr/>
          <p:nvPr/>
        </p:nvSpPr>
        <p:spPr>
          <a:xfrm>
            <a:off x="3927347" y="1078230"/>
            <a:ext cx="318770" cy="0"/>
          </a:xfrm>
          <a:custGeom>
            <a:avLst/>
            <a:gdLst/>
            <a:ahLst/>
            <a:cxnLst/>
            <a:rect l="l" t="t" r="r" b="b"/>
            <a:pathLst>
              <a:path w="318770" h="0">
                <a:moveTo>
                  <a:pt x="0" y="0"/>
                </a:moveTo>
                <a:lnTo>
                  <a:pt x="318515" y="0"/>
                </a:lnTo>
              </a:path>
            </a:pathLst>
          </a:custGeom>
          <a:ln w="7620">
            <a:solidFill>
              <a:srgbClr val="000000"/>
            </a:solidFill>
          </a:ln>
        </p:spPr>
        <p:txBody>
          <a:bodyPr wrap="square" lIns="0" tIns="0" rIns="0" bIns="0" rtlCol="0"/>
          <a:lstStyle/>
          <a:p/>
        </p:txBody>
      </p:sp>
      <p:sp>
        <p:nvSpPr>
          <p:cNvPr id="10" name="object 10"/>
          <p:cNvSpPr txBox="1"/>
          <p:nvPr/>
        </p:nvSpPr>
        <p:spPr>
          <a:xfrm>
            <a:off x="2421127" y="1445767"/>
            <a:ext cx="126364"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340">
                <a:latin typeface="Cambria Math"/>
                <a:cs typeface="Cambria Math"/>
              </a:rPr>
              <a:t>𝑔𝑔</a:t>
            </a:r>
            <a:endParaRPr sz="700">
              <a:latin typeface="Cambria Math"/>
              <a:cs typeface="Cambria Math"/>
            </a:endParaRPr>
          </a:p>
        </p:txBody>
      </p:sp>
      <p:sp>
        <p:nvSpPr>
          <p:cNvPr id="11" name="object 11"/>
          <p:cNvSpPr txBox="1"/>
          <p:nvPr/>
        </p:nvSpPr>
        <p:spPr>
          <a:xfrm>
            <a:off x="2448529" y="1368071"/>
            <a:ext cx="57150" cy="132080"/>
          </a:xfrm>
          <a:prstGeom prst="rect">
            <a:avLst/>
          </a:prstGeom>
        </p:spPr>
        <p:txBody>
          <a:bodyPr wrap="square" lIns="0" tIns="12065" rIns="0" bIns="0" rtlCol="0" vert="horz">
            <a:spAutoFit/>
          </a:bodyPr>
          <a:lstStyle/>
          <a:p>
            <a:pPr marL="12700">
              <a:lnSpc>
                <a:spcPct val="100000"/>
              </a:lnSpc>
              <a:spcBef>
                <a:spcPts val="95"/>
              </a:spcBef>
            </a:pPr>
            <a:r>
              <a:rPr dirty="0" sz="700" spc="65">
                <a:latin typeface="Cambria Math"/>
                <a:cs typeface="Cambria Math"/>
              </a:rPr>
              <a:t>′</a:t>
            </a:r>
            <a:endParaRPr sz="700">
              <a:latin typeface="Cambria Math"/>
              <a:cs typeface="Cambria Math"/>
            </a:endParaRPr>
          </a:p>
        </p:txBody>
      </p:sp>
      <p:sp>
        <p:nvSpPr>
          <p:cNvPr id="12" name="object 12"/>
          <p:cNvSpPr txBox="1"/>
          <p:nvPr/>
        </p:nvSpPr>
        <p:spPr>
          <a:xfrm>
            <a:off x="2696953" y="1374158"/>
            <a:ext cx="7810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13" name="object 13"/>
          <p:cNvSpPr txBox="1"/>
          <p:nvPr/>
        </p:nvSpPr>
        <p:spPr>
          <a:xfrm>
            <a:off x="2294674" y="1378740"/>
            <a:ext cx="1348740" cy="177800"/>
          </a:xfrm>
          <a:prstGeom prst="rect">
            <a:avLst/>
          </a:prstGeom>
        </p:spPr>
        <p:txBody>
          <a:bodyPr wrap="square" lIns="0" tIns="12065" rIns="0" bIns="0" rtlCol="0" vert="horz">
            <a:spAutoFit/>
          </a:bodyPr>
          <a:lstStyle/>
          <a:p>
            <a:pPr marL="12700">
              <a:lnSpc>
                <a:spcPct val="100000"/>
              </a:lnSpc>
              <a:spcBef>
                <a:spcPts val="95"/>
              </a:spcBef>
            </a:pPr>
            <a:r>
              <a:rPr dirty="0" sz="1000" spc="-235">
                <a:latin typeface="Cambria Math"/>
                <a:cs typeface="Cambria Math"/>
              </a:rPr>
              <a:t>∆𝑓𝑓</a:t>
            </a:r>
            <a:r>
              <a:rPr dirty="0" sz="1000" spc="740">
                <a:latin typeface="Cambria Math"/>
                <a:cs typeface="Cambria Math"/>
              </a:rPr>
              <a:t> </a:t>
            </a:r>
            <a:r>
              <a:rPr dirty="0" sz="1000" spc="-5">
                <a:latin typeface="Cambria Math"/>
                <a:cs typeface="Cambria Math"/>
              </a:rPr>
              <a:t>= </a:t>
            </a:r>
            <a:r>
              <a:rPr dirty="0" sz="1000" spc="-65">
                <a:latin typeface="Cambria Math"/>
                <a:cs typeface="Cambria Math"/>
              </a:rPr>
              <a:t>3366.05𝑘𝑘 </a:t>
            </a:r>
            <a:r>
              <a:rPr dirty="0" sz="1000" spc="-5">
                <a:latin typeface="Cambria Math"/>
                <a:cs typeface="Cambria Math"/>
              </a:rPr>
              <a:t>∙</a:t>
            </a:r>
            <a:r>
              <a:rPr dirty="0" sz="1000" spc="-40">
                <a:latin typeface="Cambria Math"/>
                <a:cs typeface="Cambria Math"/>
              </a:rPr>
              <a:t> </a:t>
            </a:r>
            <a:r>
              <a:rPr dirty="0" sz="1000" spc="-315">
                <a:latin typeface="Cambria Math"/>
                <a:cs typeface="Cambria Math"/>
              </a:rPr>
              <a:t>𝑓𝑓𝑓𝑓</a:t>
            </a:r>
            <a:r>
              <a:rPr dirty="0" sz="1000" spc="365">
                <a:latin typeface="Cambria Math"/>
                <a:cs typeface="Cambria Math"/>
              </a:rPr>
              <a:t> </a:t>
            </a:r>
            <a:r>
              <a:rPr dirty="0" sz="1000" spc="-254">
                <a:latin typeface="Cambria Math"/>
                <a:cs typeface="Cambria Math"/>
              </a:rPr>
              <a:t>�</a:t>
            </a:r>
            <a:endParaRPr sz="1000">
              <a:latin typeface="Cambria Math"/>
              <a:cs typeface="Cambria Math"/>
            </a:endParaRPr>
          </a:p>
        </p:txBody>
      </p:sp>
      <p:sp>
        <p:nvSpPr>
          <p:cNvPr id="14" name="object 14"/>
          <p:cNvSpPr txBox="1"/>
          <p:nvPr/>
        </p:nvSpPr>
        <p:spPr>
          <a:xfrm>
            <a:off x="3647920" y="1464093"/>
            <a:ext cx="21653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a:t>
            </a:r>
            <a:r>
              <a:rPr dirty="0" sz="1000" spc="-575">
                <a:latin typeface="Cambria Math"/>
                <a:cs typeface="Cambria Math"/>
              </a:rPr>
              <a:t>𝑓𝑓𝑓𝑓</a:t>
            </a:r>
            <a:endParaRPr sz="1000">
              <a:latin typeface="Cambria Math"/>
              <a:cs typeface="Cambria Math"/>
            </a:endParaRPr>
          </a:p>
        </p:txBody>
      </p:sp>
      <p:sp>
        <p:nvSpPr>
          <p:cNvPr id="15" name="object 15"/>
          <p:cNvSpPr/>
          <p:nvPr/>
        </p:nvSpPr>
        <p:spPr>
          <a:xfrm>
            <a:off x="3630167" y="1482089"/>
            <a:ext cx="256540" cy="0"/>
          </a:xfrm>
          <a:custGeom>
            <a:avLst/>
            <a:gdLst/>
            <a:ahLst/>
            <a:cxnLst/>
            <a:rect l="l" t="t" r="r" b="b"/>
            <a:pathLst>
              <a:path w="256539" h="0">
                <a:moveTo>
                  <a:pt x="0" y="0"/>
                </a:moveTo>
                <a:lnTo>
                  <a:pt x="256032" y="0"/>
                </a:lnTo>
              </a:path>
            </a:pathLst>
          </a:custGeom>
          <a:ln w="7620">
            <a:solidFill>
              <a:srgbClr val="000000"/>
            </a:solidFill>
          </a:ln>
        </p:spPr>
        <p:txBody>
          <a:bodyPr wrap="square" lIns="0" tIns="0" rIns="0" bIns="0" rtlCol="0"/>
          <a:lstStyle/>
          <a:p/>
        </p:txBody>
      </p:sp>
      <p:sp>
        <p:nvSpPr>
          <p:cNvPr id="16" name="object 16"/>
          <p:cNvSpPr/>
          <p:nvPr/>
        </p:nvSpPr>
        <p:spPr>
          <a:xfrm>
            <a:off x="4034028" y="1482089"/>
            <a:ext cx="695325" cy="0"/>
          </a:xfrm>
          <a:custGeom>
            <a:avLst/>
            <a:gdLst/>
            <a:ahLst/>
            <a:cxnLst/>
            <a:rect l="l" t="t" r="r" b="b"/>
            <a:pathLst>
              <a:path w="695325" h="0">
                <a:moveTo>
                  <a:pt x="0" y="0"/>
                </a:moveTo>
                <a:lnTo>
                  <a:pt x="694944" y="0"/>
                </a:lnTo>
              </a:path>
            </a:pathLst>
          </a:custGeom>
          <a:ln w="7620">
            <a:solidFill>
              <a:srgbClr val="000000"/>
            </a:solidFill>
          </a:ln>
        </p:spPr>
        <p:txBody>
          <a:bodyPr wrap="square" lIns="0" tIns="0" rIns="0" bIns="0" rtlCol="0"/>
          <a:lstStyle/>
          <a:p/>
        </p:txBody>
      </p:sp>
      <p:sp>
        <p:nvSpPr>
          <p:cNvPr id="17" name="object 17"/>
          <p:cNvSpPr txBox="1"/>
          <p:nvPr/>
        </p:nvSpPr>
        <p:spPr>
          <a:xfrm>
            <a:off x="3456436" y="1281186"/>
            <a:ext cx="2053589" cy="360680"/>
          </a:xfrm>
          <a:prstGeom prst="rect">
            <a:avLst/>
          </a:prstGeom>
        </p:spPr>
        <p:txBody>
          <a:bodyPr wrap="square" lIns="0" tIns="12065" rIns="0" bIns="0" rtlCol="0" vert="horz">
            <a:spAutoFit/>
          </a:bodyPr>
          <a:lstStyle/>
          <a:p>
            <a:pPr marL="173355">
              <a:lnSpc>
                <a:spcPts val="985"/>
              </a:lnSpc>
              <a:spcBef>
                <a:spcPts val="95"/>
              </a:spcBef>
              <a:tabLst>
                <a:tab pos="677545" algn="l"/>
              </a:tabLst>
            </a:pPr>
            <a:r>
              <a:rPr dirty="0" sz="1000" spc="-165">
                <a:latin typeface="Cambria Math"/>
                <a:cs typeface="Cambria Math"/>
              </a:rPr>
              <a:t>12𝑠𝑠𝑠𝑠	</a:t>
            </a:r>
            <a:r>
              <a:rPr dirty="0" sz="1000" spc="-105">
                <a:latin typeface="Cambria Math"/>
                <a:cs typeface="Cambria Math"/>
              </a:rPr>
              <a:t>31.477𝑠𝑠𝑠𝑠</a:t>
            </a:r>
            <a:endParaRPr sz="1000">
              <a:latin typeface="Cambria Math"/>
              <a:cs typeface="Cambria Math"/>
            </a:endParaRPr>
          </a:p>
          <a:p>
            <a:pPr marL="38100">
              <a:lnSpc>
                <a:spcPts val="720"/>
              </a:lnSpc>
              <a:tabLst>
                <a:tab pos="429259" algn="l"/>
                <a:tab pos="1271905" algn="l"/>
              </a:tabLst>
            </a:pPr>
            <a:r>
              <a:rPr dirty="0" baseline="2777" sz="1500" spc="-7">
                <a:latin typeface="Cambria Math"/>
                <a:cs typeface="Cambria Math"/>
              </a:rPr>
              <a:t>)	</a:t>
            </a:r>
            <a:r>
              <a:rPr dirty="0" sz="1000" spc="-254">
                <a:latin typeface="Cambria Math"/>
                <a:cs typeface="Cambria Math"/>
              </a:rPr>
              <a:t>�</a:t>
            </a:r>
            <a:r>
              <a:rPr dirty="0" sz="1000" spc="-55">
                <a:latin typeface="Cambria Math"/>
                <a:cs typeface="Cambria Math"/>
              </a:rPr>
              <a:t> </a:t>
            </a:r>
            <a:r>
              <a:rPr dirty="0" sz="1000" spc="-254">
                <a:latin typeface="Cambria Math"/>
                <a:cs typeface="Cambria Math"/>
              </a:rPr>
              <a:t>�	�</a:t>
            </a:r>
            <a:r>
              <a:rPr dirty="0" sz="1000" spc="30">
                <a:latin typeface="Cambria Math"/>
                <a:cs typeface="Cambria Math"/>
              </a:rPr>
              <a:t> </a:t>
            </a:r>
            <a:r>
              <a:rPr dirty="0" sz="1000" spc="-5">
                <a:latin typeface="Cambria Math"/>
                <a:cs typeface="Cambria Math"/>
              </a:rPr>
              <a:t>= 1.731</a:t>
            </a:r>
            <a:r>
              <a:rPr dirty="0" sz="1000" spc="25">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marL="577215">
              <a:lnSpc>
                <a:spcPts val="935"/>
              </a:lnSpc>
            </a:pPr>
            <a:r>
              <a:rPr dirty="0" sz="1000" spc="-75">
                <a:latin typeface="Cambria Math"/>
                <a:cs typeface="Cambria Math"/>
              </a:rPr>
              <a:t>734356.0𝑠𝑠𝑠𝑠</a:t>
            </a:r>
            <a:r>
              <a:rPr dirty="0" baseline="23809" sz="1050" spc="-112">
                <a:latin typeface="Cambria Math"/>
                <a:cs typeface="Cambria Math"/>
              </a:rPr>
              <a:t>4</a:t>
            </a:r>
            <a:endParaRPr baseline="23809" sz="1050">
              <a:latin typeface="Cambria Math"/>
              <a:cs typeface="Cambria Math"/>
            </a:endParaRPr>
          </a:p>
        </p:txBody>
      </p:sp>
      <p:sp>
        <p:nvSpPr>
          <p:cNvPr id="18" name="object 18"/>
          <p:cNvSpPr txBox="1"/>
          <p:nvPr/>
        </p:nvSpPr>
        <p:spPr>
          <a:xfrm>
            <a:off x="3565652" y="1834388"/>
            <a:ext cx="20193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𝑑</a:t>
            </a:r>
            <a:r>
              <a:rPr dirty="0" sz="700" spc="-320">
                <a:latin typeface="Cambria Math"/>
                <a:cs typeface="Cambria Math"/>
              </a:rPr>
              <a:t>𝑑</a:t>
            </a:r>
            <a:r>
              <a:rPr dirty="0" sz="700" spc="-345">
                <a:latin typeface="Cambria Math"/>
                <a:cs typeface="Cambria Math"/>
              </a:rPr>
              <a:t>𝐸</a:t>
            </a:r>
            <a:r>
              <a:rPr dirty="0" sz="700" spc="-350">
                <a:latin typeface="Cambria Math"/>
                <a:cs typeface="Cambria Math"/>
              </a:rPr>
              <a:t>𝐸</a:t>
            </a:r>
            <a:r>
              <a:rPr dirty="0" sz="700" spc="-254">
                <a:latin typeface="Cambria Math"/>
                <a:cs typeface="Cambria Math"/>
              </a:rPr>
              <a:t>𝑝𝑝</a:t>
            </a:r>
            <a:endParaRPr sz="700">
              <a:latin typeface="Cambria Math"/>
              <a:cs typeface="Cambria Math"/>
            </a:endParaRPr>
          </a:p>
        </p:txBody>
      </p:sp>
      <p:sp>
        <p:nvSpPr>
          <p:cNvPr id="19" name="object 19"/>
          <p:cNvSpPr txBox="1"/>
          <p:nvPr/>
        </p:nvSpPr>
        <p:spPr>
          <a:xfrm>
            <a:off x="3914635" y="1671336"/>
            <a:ext cx="104775"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𝐸𝐸</a:t>
            </a:r>
            <a:endParaRPr sz="1000">
              <a:latin typeface="Cambria Math"/>
              <a:cs typeface="Cambria Math"/>
            </a:endParaRPr>
          </a:p>
        </p:txBody>
      </p:sp>
      <p:sp>
        <p:nvSpPr>
          <p:cNvPr id="20" name="object 20"/>
          <p:cNvSpPr txBox="1"/>
          <p:nvPr/>
        </p:nvSpPr>
        <p:spPr>
          <a:xfrm>
            <a:off x="3986276" y="1735327"/>
            <a:ext cx="8128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𝑑𝑑</a:t>
            </a:r>
            <a:endParaRPr sz="700">
              <a:latin typeface="Cambria Math"/>
              <a:cs typeface="Cambria Math"/>
            </a:endParaRPr>
          </a:p>
        </p:txBody>
      </p:sp>
      <p:sp>
        <p:nvSpPr>
          <p:cNvPr id="21" name="object 21"/>
          <p:cNvSpPr txBox="1"/>
          <p:nvPr/>
        </p:nvSpPr>
        <p:spPr>
          <a:xfrm>
            <a:off x="3893820" y="1855724"/>
            <a:ext cx="193040" cy="177800"/>
          </a:xfrm>
          <a:prstGeom prst="rect">
            <a:avLst/>
          </a:prstGeom>
        </p:spPr>
        <p:txBody>
          <a:bodyPr wrap="square" lIns="0" tIns="12065" rIns="0" bIns="0" rtlCol="0" vert="horz">
            <a:spAutoFit/>
          </a:bodyPr>
          <a:lstStyle/>
          <a:p>
            <a:pPr marL="38100">
              <a:lnSpc>
                <a:spcPct val="100000"/>
              </a:lnSpc>
              <a:spcBef>
                <a:spcPts val="95"/>
              </a:spcBef>
            </a:pPr>
            <a:r>
              <a:rPr dirty="0" sz="1000" spc="-245">
                <a:latin typeface="Cambria Math"/>
                <a:cs typeface="Cambria Math"/>
              </a:rPr>
              <a:t>𝐸𝐸</a:t>
            </a:r>
            <a:r>
              <a:rPr dirty="0" baseline="-15873" sz="1050" spc="-367">
                <a:latin typeface="Cambria Math"/>
                <a:cs typeface="Cambria Math"/>
              </a:rPr>
              <a:t>𝑐𝑐</a:t>
            </a:r>
            <a:endParaRPr baseline="-15873" sz="1050">
              <a:latin typeface="Cambria Math"/>
              <a:cs typeface="Cambria Math"/>
            </a:endParaRPr>
          </a:p>
        </p:txBody>
      </p:sp>
      <p:sp>
        <p:nvSpPr>
          <p:cNvPr id="22" name="object 22"/>
          <p:cNvSpPr/>
          <p:nvPr/>
        </p:nvSpPr>
        <p:spPr>
          <a:xfrm>
            <a:off x="3927347" y="1873757"/>
            <a:ext cx="134620" cy="0"/>
          </a:xfrm>
          <a:custGeom>
            <a:avLst/>
            <a:gdLst/>
            <a:ahLst/>
            <a:cxnLst/>
            <a:rect l="l" t="t" r="r" b="b"/>
            <a:pathLst>
              <a:path w="134620" h="0">
                <a:moveTo>
                  <a:pt x="0" y="0"/>
                </a:moveTo>
                <a:lnTo>
                  <a:pt x="134112" y="0"/>
                </a:lnTo>
              </a:path>
            </a:pathLst>
          </a:custGeom>
          <a:ln w="7620">
            <a:solidFill>
              <a:srgbClr val="000000"/>
            </a:solidFill>
          </a:ln>
        </p:spPr>
        <p:txBody>
          <a:bodyPr wrap="square" lIns="0" tIns="0" rIns="0" bIns="0" rtlCol="0"/>
          <a:lstStyle/>
          <a:p/>
        </p:txBody>
      </p:sp>
      <p:sp>
        <p:nvSpPr>
          <p:cNvPr id="23" name="object 23"/>
          <p:cNvSpPr txBox="1"/>
          <p:nvPr/>
        </p:nvSpPr>
        <p:spPr>
          <a:xfrm>
            <a:off x="3440600" y="1770330"/>
            <a:ext cx="800735" cy="177800"/>
          </a:xfrm>
          <a:prstGeom prst="rect">
            <a:avLst/>
          </a:prstGeom>
        </p:spPr>
        <p:txBody>
          <a:bodyPr wrap="square" lIns="0" tIns="12065" rIns="0" bIns="0" rtlCol="0" vert="horz">
            <a:spAutoFit/>
          </a:bodyPr>
          <a:lstStyle/>
          <a:p>
            <a:pPr marL="12700">
              <a:lnSpc>
                <a:spcPct val="100000"/>
              </a:lnSpc>
              <a:spcBef>
                <a:spcPts val="95"/>
              </a:spcBef>
              <a:tabLst>
                <a:tab pos="356870" algn="l"/>
                <a:tab pos="643255" algn="l"/>
              </a:tabLst>
            </a:pPr>
            <a:r>
              <a:rPr dirty="0" sz="1000" spc="-15">
                <a:latin typeface="Cambria Math"/>
                <a:cs typeface="Cambria Math"/>
              </a:rPr>
              <a:t>∆</a:t>
            </a:r>
            <a:r>
              <a:rPr dirty="0" sz="1000" spc="-505">
                <a:latin typeface="Cambria Math"/>
                <a:cs typeface="Cambria Math"/>
              </a:rPr>
              <a:t>𝑓𝑓</a:t>
            </a:r>
            <a:r>
              <a:rPr dirty="0" sz="1000">
                <a:latin typeface="Cambria Math"/>
                <a:cs typeface="Cambria Math"/>
              </a:rPr>
              <a:t>	</a:t>
            </a:r>
            <a:r>
              <a:rPr dirty="0" sz="1000" spc="-5">
                <a:latin typeface="Cambria Math"/>
                <a:cs typeface="Cambria Math"/>
              </a:rPr>
              <a:t>=</a:t>
            </a:r>
            <a:r>
              <a:rPr dirty="0" sz="1000">
                <a:latin typeface="Cambria Math"/>
                <a:cs typeface="Cambria Math"/>
              </a:rPr>
              <a:t>	</a:t>
            </a:r>
            <a:r>
              <a:rPr dirty="0" sz="1000" spc="-15">
                <a:latin typeface="Cambria Math"/>
                <a:cs typeface="Cambria Math"/>
              </a:rPr>
              <a:t>∆</a:t>
            </a:r>
            <a:r>
              <a:rPr dirty="0" sz="1000" spc="-505">
                <a:latin typeface="Cambria Math"/>
                <a:cs typeface="Cambria Math"/>
              </a:rPr>
              <a:t>𝑓𝑓</a:t>
            </a:r>
            <a:endParaRPr sz="1000">
              <a:latin typeface="Cambria Math"/>
              <a:cs typeface="Cambria Math"/>
            </a:endParaRPr>
          </a:p>
        </p:txBody>
      </p:sp>
      <p:sp>
        <p:nvSpPr>
          <p:cNvPr id="24" name="object 24"/>
          <p:cNvSpPr txBox="1"/>
          <p:nvPr/>
        </p:nvSpPr>
        <p:spPr>
          <a:xfrm>
            <a:off x="4196588" y="1837436"/>
            <a:ext cx="126364"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340">
                <a:latin typeface="Cambria Math"/>
                <a:cs typeface="Cambria Math"/>
              </a:rPr>
              <a:t>𝑔𝑔</a:t>
            </a:r>
            <a:endParaRPr sz="700">
              <a:latin typeface="Cambria Math"/>
              <a:cs typeface="Cambria Math"/>
            </a:endParaRPr>
          </a:p>
        </p:txBody>
      </p:sp>
      <p:sp>
        <p:nvSpPr>
          <p:cNvPr id="25" name="object 25"/>
          <p:cNvSpPr txBox="1"/>
          <p:nvPr/>
        </p:nvSpPr>
        <p:spPr>
          <a:xfrm>
            <a:off x="4223989" y="1759739"/>
            <a:ext cx="57150" cy="132080"/>
          </a:xfrm>
          <a:prstGeom prst="rect">
            <a:avLst/>
          </a:prstGeom>
        </p:spPr>
        <p:txBody>
          <a:bodyPr wrap="square" lIns="0" tIns="12065" rIns="0" bIns="0" rtlCol="0" vert="horz">
            <a:spAutoFit/>
          </a:bodyPr>
          <a:lstStyle/>
          <a:p>
            <a:pPr marL="12700">
              <a:lnSpc>
                <a:spcPct val="100000"/>
              </a:lnSpc>
              <a:spcBef>
                <a:spcPts val="95"/>
              </a:spcBef>
            </a:pPr>
            <a:r>
              <a:rPr dirty="0" sz="700" spc="65">
                <a:latin typeface="Cambria Math"/>
                <a:cs typeface="Cambria Math"/>
              </a:rPr>
              <a:t>′</a:t>
            </a:r>
            <a:endParaRPr sz="700">
              <a:latin typeface="Cambria Math"/>
              <a:cs typeface="Cambria Math"/>
            </a:endParaRPr>
          </a:p>
        </p:txBody>
      </p:sp>
      <p:sp>
        <p:nvSpPr>
          <p:cNvPr id="26" name="object 26"/>
          <p:cNvSpPr txBox="1"/>
          <p:nvPr/>
        </p:nvSpPr>
        <p:spPr>
          <a:xfrm>
            <a:off x="2561889" y="2163516"/>
            <a:ext cx="614680" cy="177800"/>
          </a:xfrm>
          <a:prstGeom prst="rect">
            <a:avLst/>
          </a:prstGeom>
        </p:spPr>
        <p:txBody>
          <a:bodyPr wrap="square" lIns="0" tIns="12065" rIns="0" bIns="0" rtlCol="0" vert="horz">
            <a:spAutoFit/>
          </a:bodyPr>
          <a:lstStyle/>
          <a:p>
            <a:pPr marL="38100">
              <a:lnSpc>
                <a:spcPct val="100000"/>
              </a:lnSpc>
              <a:spcBef>
                <a:spcPts val="95"/>
              </a:spcBef>
            </a:pPr>
            <a:r>
              <a:rPr dirty="0" sz="1000" spc="-220">
                <a:latin typeface="Cambria Math"/>
                <a:cs typeface="Cambria Math"/>
              </a:rPr>
              <a:t>∆𝑓𝑓</a:t>
            </a:r>
            <a:r>
              <a:rPr dirty="0" baseline="-15873" sz="1050" spc="-330">
                <a:latin typeface="Cambria Math"/>
                <a:cs typeface="Cambria Math"/>
              </a:rPr>
              <a:t>𝑑𝑑𝐸𝐸𝑝𝑝</a:t>
            </a:r>
            <a:r>
              <a:rPr dirty="0" baseline="-15873" sz="1050" spc="225">
                <a:latin typeface="Cambria Math"/>
                <a:cs typeface="Cambria Math"/>
              </a:rPr>
              <a:t> </a:t>
            </a:r>
            <a:r>
              <a:rPr dirty="0" sz="1000" spc="-5">
                <a:latin typeface="Cambria Math"/>
                <a:cs typeface="Cambria Math"/>
              </a:rPr>
              <a:t>=</a:t>
            </a:r>
            <a:r>
              <a:rPr dirty="0" sz="1000" spc="40">
                <a:latin typeface="Cambria Math"/>
                <a:cs typeface="Cambria Math"/>
              </a:rPr>
              <a:t> </a:t>
            </a:r>
            <a:r>
              <a:rPr dirty="0" sz="1000" spc="-254">
                <a:latin typeface="Cambria Math"/>
                <a:cs typeface="Cambria Math"/>
              </a:rPr>
              <a:t>�</a:t>
            </a:r>
            <a:endParaRPr sz="1000">
              <a:latin typeface="Cambria Math"/>
              <a:cs typeface="Cambria Math"/>
            </a:endParaRPr>
          </a:p>
        </p:txBody>
      </p:sp>
      <p:sp>
        <p:nvSpPr>
          <p:cNvPr id="27" name="object 27"/>
          <p:cNvSpPr txBox="1"/>
          <p:nvPr/>
        </p:nvSpPr>
        <p:spPr>
          <a:xfrm>
            <a:off x="3209064" y="2066046"/>
            <a:ext cx="543560" cy="177800"/>
          </a:xfrm>
          <a:prstGeom prst="rect">
            <a:avLst/>
          </a:prstGeom>
        </p:spPr>
        <p:txBody>
          <a:bodyPr wrap="square" lIns="0" tIns="12065" rIns="0" bIns="0" rtlCol="0" vert="horz">
            <a:spAutoFit/>
          </a:bodyPr>
          <a:lstStyle/>
          <a:p>
            <a:pPr marL="12700">
              <a:lnSpc>
                <a:spcPct val="100000"/>
              </a:lnSpc>
              <a:spcBef>
                <a:spcPts val="95"/>
              </a:spcBef>
            </a:pPr>
            <a:r>
              <a:rPr dirty="0" sz="1000" spc="-155">
                <a:latin typeface="Cambria Math"/>
                <a:cs typeface="Cambria Math"/>
              </a:rPr>
              <a:t>28500𝑘𝑘𝑠𝑠𝑠𝑠</a:t>
            </a:r>
            <a:endParaRPr sz="1000">
              <a:latin typeface="Cambria Math"/>
              <a:cs typeface="Cambria Math"/>
            </a:endParaRPr>
          </a:p>
        </p:txBody>
      </p:sp>
      <p:sp>
        <p:nvSpPr>
          <p:cNvPr id="28" name="object 28"/>
          <p:cNvSpPr txBox="1"/>
          <p:nvPr/>
        </p:nvSpPr>
        <p:spPr>
          <a:xfrm>
            <a:off x="3125200" y="2248954"/>
            <a:ext cx="70993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5886</a:t>
            </a:r>
            <a:r>
              <a:rPr dirty="0" sz="1000" spc="-10">
                <a:latin typeface="Cambria Math"/>
                <a:cs typeface="Cambria Math"/>
              </a:rPr>
              <a:t>.</a:t>
            </a:r>
            <a:r>
              <a:rPr dirty="0" sz="1000" spc="-5">
                <a:latin typeface="Cambria Math"/>
                <a:cs typeface="Cambria Math"/>
              </a:rPr>
              <a:t>89</a:t>
            </a:r>
            <a:r>
              <a:rPr dirty="0" sz="1000" spc="-10">
                <a:latin typeface="Cambria Math"/>
                <a:cs typeface="Cambria Math"/>
              </a:rPr>
              <a:t>1</a:t>
            </a:r>
            <a:r>
              <a:rPr dirty="0" sz="1000" spc="-505">
                <a:latin typeface="Cambria Math"/>
                <a:cs typeface="Cambria Math"/>
              </a:rPr>
              <a:t>𝑘𝑘</a:t>
            </a:r>
            <a:r>
              <a:rPr dirty="0" sz="1000" spc="-590">
                <a:latin typeface="Cambria Math"/>
                <a:cs typeface="Cambria Math"/>
              </a:rPr>
              <a:t>𝑠𝑠𝑠𝑠</a:t>
            </a:r>
            <a:endParaRPr sz="1000">
              <a:latin typeface="Cambria Math"/>
              <a:cs typeface="Cambria Math"/>
            </a:endParaRPr>
          </a:p>
        </p:txBody>
      </p:sp>
      <p:sp>
        <p:nvSpPr>
          <p:cNvPr id="29" name="object 29"/>
          <p:cNvSpPr/>
          <p:nvPr/>
        </p:nvSpPr>
        <p:spPr>
          <a:xfrm>
            <a:off x="3137916" y="2266950"/>
            <a:ext cx="692150" cy="0"/>
          </a:xfrm>
          <a:custGeom>
            <a:avLst/>
            <a:gdLst/>
            <a:ahLst/>
            <a:cxnLst/>
            <a:rect l="l" t="t" r="r" b="b"/>
            <a:pathLst>
              <a:path w="692150" h="0">
                <a:moveTo>
                  <a:pt x="0" y="0"/>
                </a:moveTo>
                <a:lnTo>
                  <a:pt x="691908" y="0"/>
                </a:lnTo>
              </a:path>
            </a:pathLst>
          </a:custGeom>
          <a:ln w="7620">
            <a:solidFill>
              <a:srgbClr val="000000"/>
            </a:solidFill>
          </a:ln>
        </p:spPr>
        <p:txBody>
          <a:bodyPr wrap="square" lIns="0" tIns="0" rIns="0" bIns="0" rtlCol="0"/>
          <a:lstStyle/>
          <a:p/>
        </p:txBody>
      </p:sp>
      <p:sp>
        <p:nvSpPr>
          <p:cNvPr id="30" name="object 30"/>
          <p:cNvSpPr txBox="1"/>
          <p:nvPr/>
        </p:nvSpPr>
        <p:spPr>
          <a:xfrm>
            <a:off x="3817111" y="2163572"/>
            <a:ext cx="1362075" cy="177800"/>
          </a:xfrm>
          <a:prstGeom prst="rect">
            <a:avLst/>
          </a:prstGeom>
        </p:spPr>
        <p:txBody>
          <a:bodyPr wrap="square" lIns="0" tIns="12065" rIns="0" bIns="0" rtlCol="0" vert="horz">
            <a:spAutoFit/>
          </a:bodyPr>
          <a:lstStyle/>
          <a:p>
            <a:pPr marL="12700">
              <a:lnSpc>
                <a:spcPct val="100000"/>
              </a:lnSpc>
              <a:spcBef>
                <a:spcPts val="95"/>
              </a:spcBef>
            </a:pPr>
            <a:r>
              <a:rPr dirty="0" sz="1000" spc="-254">
                <a:latin typeface="Cambria Math"/>
                <a:cs typeface="Cambria Math"/>
              </a:rPr>
              <a:t>�</a:t>
            </a:r>
            <a:r>
              <a:rPr dirty="0" sz="1000" spc="-65">
                <a:latin typeface="Cambria Math"/>
                <a:cs typeface="Cambria Math"/>
              </a:rPr>
              <a:t> </a:t>
            </a:r>
            <a:r>
              <a:rPr dirty="0" baseline="2777" sz="1500" spc="-187">
                <a:latin typeface="Cambria Math"/>
                <a:cs typeface="Cambria Math"/>
              </a:rPr>
              <a:t>(</a:t>
            </a:r>
            <a:r>
              <a:rPr dirty="0" sz="1000" spc="-125">
                <a:latin typeface="Cambria Math"/>
                <a:cs typeface="Cambria Math"/>
              </a:rPr>
              <a:t>1.731𝑘𝑘𝑠𝑠𝑠𝑠</a:t>
            </a:r>
            <a:r>
              <a:rPr dirty="0" baseline="2777" sz="1500" spc="-187">
                <a:latin typeface="Cambria Math"/>
                <a:cs typeface="Cambria Math"/>
              </a:rPr>
              <a:t>) </a:t>
            </a:r>
            <a:r>
              <a:rPr dirty="0" sz="1000" spc="-5">
                <a:latin typeface="Cambria Math"/>
                <a:cs typeface="Cambria Math"/>
              </a:rPr>
              <a:t>= 8.382  </a:t>
            </a:r>
            <a:r>
              <a:rPr dirty="0" sz="1000" spc="-380">
                <a:latin typeface="Cambria Math"/>
                <a:cs typeface="Cambria Math"/>
              </a:rPr>
              <a:t>𝑘𝑘𝑠𝑠𝑠𝑠</a:t>
            </a:r>
            <a:endParaRPr sz="1000">
              <a:latin typeface="Cambria Math"/>
              <a:cs typeface="Cambria Math"/>
            </a:endParaRPr>
          </a:p>
        </p:txBody>
      </p:sp>
      <p:sp>
        <p:nvSpPr>
          <p:cNvPr id="31" name="object 31"/>
          <p:cNvSpPr/>
          <p:nvPr/>
        </p:nvSpPr>
        <p:spPr>
          <a:xfrm>
            <a:off x="3855720" y="3842003"/>
            <a:ext cx="82550" cy="7620"/>
          </a:xfrm>
          <a:custGeom>
            <a:avLst/>
            <a:gdLst/>
            <a:ahLst/>
            <a:cxnLst/>
            <a:rect l="l" t="t" r="r" b="b"/>
            <a:pathLst>
              <a:path w="82550" h="7620">
                <a:moveTo>
                  <a:pt x="0" y="7620"/>
                </a:moveTo>
                <a:lnTo>
                  <a:pt x="82296" y="7620"/>
                </a:lnTo>
                <a:lnTo>
                  <a:pt x="82296" y="0"/>
                </a:lnTo>
                <a:lnTo>
                  <a:pt x="0" y="0"/>
                </a:lnTo>
                <a:lnTo>
                  <a:pt x="0" y="7620"/>
                </a:lnTo>
                <a:close/>
              </a:path>
            </a:pathLst>
          </a:custGeom>
          <a:solidFill>
            <a:srgbClr val="000000"/>
          </a:solidFill>
        </p:spPr>
        <p:txBody>
          <a:bodyPr wrap="square" lIns="0" tIns="0" rIns="0" bIns="0" rtlCol="0"/>
          <a:lstStyle/>
          <a:p/>
        </p:txBody>
      </p:sp>
      <p:sp>
        <p:nvSpPr>
          <p:cNvPr id="32" name="object 32"/>
          <p:cNvSpPr txBox="1"/>
          <p:nvPr/>
        </p:nvSpPr>
        <p:spPr>
          <a:xfrm>
            <a:off x="635000" y="2483152"/>
            <a:ext cx="5984875" cy="1437005"/>
          </a:xfrm>
          <a:prstGeom prst="rect">
            <a:avLst/>
          </a:prstGeom>
        </p:spPr>
        <p:txBody>
          <a:bodyPr wrap="square" lIns="0" tIns="50800" rIns="0" bIns="0" rtlCol="0" vert="horz">
            <a:spAutoFit/>
          </a:bodyPr>
          <a:lstStyle/>
          <a:p>
            <a:pPr marL="50800">
              <a:lnSpc>
                <a:spcPct val="100000"/>
              </a:lnSpc>
              <a:spcBef>
                <a:spcPts val="400"/>
              </a:spcBef>
              <a:tabLst>
                <a:tab pos="507365" algn="l"/>
              </a:tabLst>
            </a:pPr>
            <a:r>
              <a:rPr dirty="0" sz="1200">
                <a:solidFill>
                  <a:srgbClr val="0000FF"/>
                </a:solidFill>
                <a:latin typeface="Times New Roman"/>
                <a:cs typeface="Times New Roman"/>
              </a:rPr>
              <a:t>4.6.2	</a:t>
            </a:r>
            <a:r>
              <a:rPr dirty="0" sz="1200" spc="-5">
                <a:solidFill>
                  <a:srgbClr val="0000FF"/>
                </a:solidFill>
                <a:latin typeface="Arial"/>
                <a:cs typeface="Arial"/>
              </a:rPr>
              <a:t>Stresses</a:t>
            </a:r>
            <a:endParaRPr sz="1200">
              <a:latin typeface="Arial"/>
              <a:cs typeface="Arial"/>
            </a:endParaRPr>
          </a:p>
          <a:p>
            <a:pPr marL="50800">
              <a:lnSpc>
                <a:spcPct val="100000"/>
              </a:lnSpc>
              <a:spcBef>
                <a:spcPts val="250"/>
              </a:spcBef>
            </a:pPr>
            <a:r>
              <a:rPr dirty="0" sz="1000" spc="-5">
                <a:latin typeface="Times New Roman"/>
                <a:cs typeface="Times New Roman"/>
              </a:rPr>
              <a:t>Effective prestress</a:t>
            </a:r>
            <a:endParaRPr sz="1000">
              <a:latin typeface="Times New Roman"/>
              <a:cs typeface="Times New Roman"/>
            </a:endParaRPr>
          </a:p>
          <a:p>
            <a:pPr algn="ctr" marL="516890">
              <a:lnSpc>
                <a:spcPct val="100000"/>
              </a:lnSpc>
              <a:spcBef>
                <a:spcPts val="650"/>
              </a:spcBef>
            </a:pPr>
            <a:r>
              <a:rPr dirty="0" sz="1000" spc="-315">
                <a:latin typeface="Cambria Math"/>
                <a:cs typeface="Cambria Math"/>
              </a:rPr>
              <a:t>𝑃𝑃</a:t>
            </a:r>
            <a:r>
              <a:rPr dirty="0" sz="1000" spc="85">
                <a:latin typeface="Cambria Math"/>
                <a:cs typeface="Cambria Math"/>
              </a:rPr>
              <a:t> </a:t>
            </a:r>
            <a:r>
              <a:rPr dirty="0" sz="1000" spc="-5">
                <a:latin typeface="Cambria Math"/>
                <a:cs typeface="Cambria Math"/>
              </a:rPr>
              <a:t>= </a:t>
            </a:r>
            <a:r>
              <a:rPr dirty="0" sz="1000" spc="-254">
                <a:latin typeface="Cambria Math"/>
                <a:cs typeface="Cambria Math"/>
              </a:rPr>
              <a:t>𝐴𝐴</a:t>
            </a:r>
            <a:r>
              <a:rPr dirty="0" baseline="-15873" sz="1050" spc="-382">
                <a:latin typeface="Cambria Math"/>
                <a:cs typeface="Cambria Math"/>
              </a:rPr>
              <a:t>𝑑𝑑𝑠𝑠</a:t>
            </a:r>
            <a:r>
              <a:rPr dirty="0" sz="1000" spc="-254">
                <a:latin typeface="Cambria Math"/>
                <a:cs typeface="Cambria Math"/>
              </a:rPr>
              <a:t>�𝑓𝑓</a:t>
            </a:r>
            <a:r>
              <a:rPr dirty="0" baseline="-15873" sz="1050" spc="-382">
                <a:latin typeface="Cambria Math"/>
                <a:cs typeface="Cambria Math"/>
              </a:rPr>
              <a:t>𝑑𝑑𝑝𝑝</a:t>
            </a:r>
            <a:r>
              <a:rPr dirty="0" baseline="-15873" sz="1050" spc="202">
                <a:latin typeface="Cambria Math"/>
                <a:cs typeface="Cambria Math"/>
              </a:rPr>
              <a:t> </a:t>
            </a:r>
            <a:r>
              <a:rPr dirty="0" sz="1000" spc="-5">
                <a:latin typeface="Cambria Math"/>
                <a:cs typeface="Cambria Math"/>
              </a:rPr>
              <a:t>− </a:t>
            </a:r>
            <a:r>
              <a:rPr dirty="0" sz="1000" spc="-210">
                <a:latin typeface="Cambria Math"/>
                <a:cs typeface="Cambria Math"/>
              </a:rPr>
              <a:t>∆𝑓𝑓</a:t>
            </a:r>
            <a:r>
              <a:rPr dirty="0" baseline="-15873" sz="1050" spc="-315">
                <a:latin typeface="Cambria Math"/>
                <a:cs typeface="Cambria Math"/>
              </a:rPr>
              <a:t>𝑑𝑑𝑅𝑅0</a:t>
            </a:r>
            <a:r>
              <a:rPr dirty="0" baseline="-15873" sz="1050" spc="150">
                <a:latin typeface="Cambria Math"/>
                <a:cs typeface="Cambria Math"/>
              </a:rPr>
              <a:t> </a:t>
            </a:r>
            <a:r>
              <a:rPr dirty="0" sz="1000" spc="-5">
                <a:latin typeface="Cambria Math"/>
                <a:cs typeface="Cambria Math"/>
              </a:rPr>
              <a:t>− </a:t>
            </a:r>
            <a:r>
              <a:rPr dirty="0" sz="1000" spc="-229">
                <a:latin typeface="Cambria Math"/>
                <a:cs typeface="Cambria Math"/>
              </a:rPr>
              <a:t>∆𝑓𝑓</a:t>
            </a:r>
            <a:r>
              <a:rPr dirty="0" baseline="-15873" sz="1050" spc="-345">
                <a:latin typeface="Cambria Math"/>
                <a:cs typeface="Cambria Math"/>
              </a:rPr>
              <a:t>𝑑𝑑𝐸𝐸𝑆𝑆</a:t>
            </a:r>
            <a:r>
              <a:rPr dirty="0" baseline="-15873" sz="1050" spc="187">
                <a:latin typeface="Cambria Math"/>
                <a:cs typeface="Cambria Math"/>
              </a:rPr>
              <a:t> </a:t>
            </a:r>
            <a:r>
              <a:rPr dirty="0" sz="1000" spc="-5">
                <a:latin typeface="Cambria Math"/>
                <a:cs typeface="Cambria Math"/>
              </a:rPr>
              <a:t>− </a:t>
            </a:r>
            <a:r>
              <a:rPr dirty="0" sz="1000" spc="-190">
                <a:latin typeface="Cambria Math"/>
                <a:cs typeface="Cambria Math"/>
              </a:rPr>
              <a:t>∆𝑓𝑓</a:t>
            </a:r>
            <a:r>
              <a:rPr dirty="0" baseline="-15873" sz="1050" spc="-284">
                <a:latin typeface="Cambria Math"/>
                <a:cs typeface="Cambria Math"/>
              </a:rPr>
              <a:t>𝑑𝑑𝐿𝐿𝑝𝑝</a:t>
            </a:r>
            <a:r>
              <a:rPr dirty="0" baseline="-32407" sz="900" spc="-284">
                <a:latin typeface="Cambria Math"/>
                <a:cs typeface="Cambria Math"/>
              </a:rPr>
              <a:t>𝑟𝑟𝑒𝑒</a:t>
            </a:r>
            <a:r>
              <a:rPr dirty="0" baseline="-32407" sz="900" spc="232">
                <a:latin typeface="Cambria Math"/>
                <a:cs typeface="Cambria Math"/>
              </a:rPr>
              <a:t> </a:t>
            </a:r>
            <a:r>
              <a:rPr dirty="0" sz="1000" spc="-5">
                <a:latin typeface="Cambria Math"/>
                <a:cs typeface="Cambria Math"/>
              </a:rPr>
              <a:t>− </a:t>
            </a:r>
            <a:r>
              <a:rPr dirty="0" sz="1000" spc="-250">
                <a:latin typeface="Cambria Math"/>
                <a:cs typeface="Cambria Math"/>
              </a:rPr>
              <a:t>∆𝑓𝑓</a:t>
            </a:r>
            <a:r>
              <a:rPr dirty="0" baseline="-15873" sz="1050" spc="-375">
                <a:latin typeface="Cambria Math"/>
                <a:cs typeface="Cambria Math"/>
              </a:rPr>
              <a:t>𝑑𝑑𝑑𝑑𝑔𝑔</a:t>
            </a:r>
            <a:r>
              <a:rPr dirty="0" baseline="-15873" sz="1050" spc="165">
                <a:latin typeface="Cambria Math"/>
                <a:cs typeface="Cambria Math"/>
              </a:rPr>
              <a:t> </a:t>
            </a:r>
            <a:r>
              <a:rPr dirty="0" sz="1000" spc="-5">
                <a:latin typeface="Cambria Math"/>
                <a:cs typeface="Cambria Math"/>
              </a:rPr>
              <a:t>+</a:t>
            </a:r>
            <a:r>
              <a:rPr dirty="0" sz="1000" spc="110">
                <a:latin typeface="Cambria Math"/>
                <a:cs typeface="Cambria Math"/>
              </a:rPr>
              <a:t> </a:t>
            </a:r>
            <a:r>
              <a:rPr dirty="0" sz="1000" spc="-225">
                <a:latin typeface="Cambria Math"/>
                <a:cs typeface="Cambria Math"/>
              </a:rPr>
              <a:t>∆𝑓𝑓</a:t>
            </a:r>
            <a:r>
              <a:rPr dirty="0" baseline="-15873" sz="1050" spc="-337">
                <a:latin typeface="Cambria Math"/>
                <a:cs typeface="Cambria Math"/>
              </a:rPr>
              <a:t>𝑑𝑑𝐸𝐸𝑝𝑝</a:t>
            </a:r>
            <a:r>
              <a:rPr dirty="0" sz="1000" spc="-225">
                <a:latin typeface="Cambria Math"/>
                <a:cs typeface="Cambria Math"/>
              </a:rPr>
              <a:t>�</a:t>
            </a:r>
            <a:endParaRPr sz="1000">
              <a:latin typeface="Cambria Math"/>
              <a:cs typeface="Cambria Math"/>
            </a:endParaRPr>
          </a:p>
          <a:p>
            <a:pPr algn="ctr" marL="514984">
              <a:lnSpc>
                <a:spcPct val="100000"/>
              </a:lnSpc>
              <a:spcBef>
                <a:spcPts val="730"/>
              </a:spcBef>
            </a:pPr>
            <a:r>
              <a:rPr dirty="0" sz="1000" spc="-315">
                <a:latin typeface="Cambria Math"/>
                <a:cs typeface="Cambria Math"/>
              </a:rPr>
              <a:t>𝑃𝑃</a:t>
            </a:r>
            <a:r>
              <a:rPr dirty="0" sz="1000" spc="90">
                <a:latin typeface="Cambria Math"/>
                <a:cs typeface="Cambria Math"/>
              </a:rPr>
              <a:t> </a:t>
            </a:r>
            <a:r>
              <a:rPr dirty="0" sz="1000" spc="-5">
                <a:latin typeface="Cambria Math"/>
                <a:cs typeface="Cambria Math"/>
              </a:rPr>
              <a:t>= </a:t>
            </a:r>
            <a:r>
              <a:rPr dirty="0" sz="1000" spc="-110">
                <a:latin typeface="Cambria Math"/>
                <a:cs typeface="Cambria Math"/>
              </a:rPr>
              <a:t>13.237𝑠𝑠𝑠𝑠</a:t>
            </a:r>
            <a:r>
              <a:rPr dirty="0" baseline="27777" sz="1050" spc="-165">
                <a:latin typeface="Cambria Math"/>
                <a:cs typeface="Cambria Math"/>
              </a:rPr>
              <a:t>2</a:t>
            </a:r>
            <a:r>
              <a:rPr dirty="0" baseline="2777" sz="1500" spc="-165">
                <a:latin typeface="Cambria Math"/>
                <a:cs typeface="Cambria Math"/>
              </a:rPr>
              <a:t>(</a:t>
            </a:r>
            <a:r>
              <a:rPr dirty="0" sz="1000" spc="-110">
                <a:latin typeface="Cambria Math"/>
                <a:cs typeface="Cambria Math"/>
              </a:rPr>
              <a:t>202.5𝑘𝑘𝑠𝑠𝑠𝑠 </a:t>
            </a:r>
            <a:r>
              <a:rPr dirty="0" sz="1000" spc="-5">
                <a:latin typeface="Cambria Math"/>
                <a:cs typeface="Cambria Math"/>
              </a:rPr>
              <a:t>− </a:t>
            </a:r>
            <a:r>
              <a:rPr dirty="0" sz="1000" spc="-170">
                <a:latin typeface="Cambria Math"/>
                <a:cs typeface="Cambria Math"/>
              </a:rPr>
              <a:t>1.98𝑘𝑘𝑠𝑠𝑠𝑠 </a:t>
            </a:r>
            <a:r>
              <a:rPr dirty="0" sz="1000" spc="-5">
                <a:latin typeface="Cambria Math"/>
                <a:cs typeface="Cambria Math"/>
              </a:rPr>
              <a:t>− </a:t>
            </a:r>
            <a:r>
              <a:rPr dirty="0" sz="1000" spc="-140">
                <a:latin typeface="Cambria Math"/>
                <a:cs typeface="Cambria Math"/>
              </a:rPr>
              <a:t>20.328𝑘𝑘𝑠𝑠𝑠𝑠 </a:t>
            </a:r>
            <a:r>
              <a:rPr dirty="0" sz="1000" spc="-5">
                <a:latin typeface="Cambria Math"/>
                <a:cs typeface="Cambria Math"/>
              </a:rPr>
              <a:t>− </a:t>
            </a:r>
            <a:r>
              <a:rPr dirty="0" sz="1000" spc="-140">
                <a:latin typeface="Cambria Math"/>
                <a:cs typeface="Cambria Math"/>
              </a:rPr>
              <a:t>20.355𝑘𝑘𝑠𝑠𝑠𝑠 </a:t>
            </a:r>
            <a:r>
              <a:rPr dirty="0" sz="1000" spc="-5">
                <a:latin typeface="Cambria Math"/>
                <a:cs typeface="Cambria Math"/>
              </a:rPr>
              <a:t>− </a:t>
            </a:r>
            <a:r>
              <a:rPr dirty="0" sz="1000" spc="-155">
                <a:latin typeface="Cambria Math"/>
                <a:cs typeface="Cambria Math"/>
              </a:rPr>
              <a:t>0.375𝑘𝑘𝑠𝑠𝑠𝑠 </a:t>
            </a:r>
            <a:r>
              <a:rPr dirty="0" sz="1000" spc="-5">
                <a:latin typeface="Cambria Math"/>
                <a:cs typeface="Cambria Math"/>
              </a:rPr>
              <a:t>+ </a:t>
            </a:r>
            <a:r>
              <a:rPr dirty="0" sz="1000" spc="-135">
                <a:latin typeface="Cambria Math"/>
                <a:cs typeface="Cambria Math"/>
              </a:rPr>
              <a:t>8.382𝑘𝑘𝑠𝑠𝑠𝑠</a:t>
            </a:r>
            <a:r>
              <a:rPr dirty="0" baseline="2777" sz="1500" spc="-202">
                <a:latin typeface="Cambria Math"/>
                <a:cs typeface="Cambria Math"/>
              </a:rPr>
              <a:t>) </a:t>
            </a:r>
            <a:r>
              <a:rPr dirty="0" sz="1000" spc="-5">
                <a:latin typeface="Cambria Math"/>
                <a:cs typeface="Cambria Math"/>
              </a:rPr>
              <a:t>= 2221.8</a:t>
            </a:r>
            <a:r>
              <a:rPr dirty="0" sz="1000" spc="65">
                <a:latin typeface="Cambria Math"/>
                <a:cs typeface="Cambria Math"/>
              </a:rPr>
              <a:t> </a:t>
            </a:r>
            <a:r>
              <a:rPr dirty="0" sz="1000" spc="-290">
                <a:latin typeface="Cambria Math"/>
                <a:cs typeface="Cambria Math"/>
              </a:rPr>
              <a:t>𝑘𝑘𝑠𝑠𝑘𝑘</a:t>
            </a:r>
            <a:endParaRPr sz="1000">
              <a:latin typeface="Cambria Math"/>
              <a:cs typeface="Cambria Math"/>
            </a:endParaRPr>
          </a:p>
          <a:p>
            <a:pPr marL="50800">
              <a:lnSpc>
                <a:spcPct val="100000"/>
              </a:lnSpc>
              <a:spcBef>
                <a:spcPts val="550"/>
              </a:spcBef>
            </a:pPr>
            <a:r>
              <a:rPr dirty="0" sz="1000" spc="-5">
                <a:latin typeface="Times New Roman"/>
                <a:cs typeface="Times New Roman"/>
              </a:rPr>
              <a:t>Stress in girder </a:t>
            </a:r>
            <a:r>
              <a:rPr dirty="0" sz="1000">
                <a:latin typeface="Times New Roman"/>
                <a:cs typeface="Times New Roman"/>
              </a:rPr>
              <a:t>due </a:t>
            </a:r>
            <a:r>
              <a:rPr dirty="0" sz="1000" spc="-10">
                <a:latin typeface="Times New Roman"/>
                <a:cs typeface="Times New Roman"/>
              </a:rPr>
              <a:t>to </a:t>
            </a:r>
            <a:r>
              <a:rPr dirty="0" sz="1000" spc="-5">
                <a:latin typeface="Times New Roman"/>
                <a:cs typeface="Times New Roman"/>
              </a:rPr>
              <a:t>effective</a:t>
            </a:r>
            <a:r>
              <a:rPr dirty="0" sz="1000" spc="30">
                <a:latin typeface="Times New Roman"/>
                <a:cs typeface="Times New Roman"/>
              </a:rPr>
              <a:t> </a:t>
            </a:r>
            <a:r>
              <a:rPr dirty="0" sz="1000" spc="-5">
                <a:latin typeface="Times New Roman"/>
                <a:cs typeface="Times New Roman"/>
              </a:rPr>
              <a:t>prestress</a:t>
            </a:r>
            <a:endParaRPr sz="1000">
              <a:latin typeface="Times New Roman"/>
              <a:cs typeface="Times New Roman"/>
            </a:endParaRPr>
          </a:p>
          <a:p>
            <a:pPr algn="ctr" marL="830580">
              <a:lnSpc>
                <a:spcPts val="985"/>
              </a:lnSpc>
              <a:spcBef>
                <a:spcPts val="420"/>
              </a:spcBef>
              <a:tabLst>
                <a:tab pos="1063625" algn="l"/>
              </a:tabLst>
            </a:pPr>
            <a:r>
              <a:rPr dirty="0" sz="1000" spc="-315">
                <a:latin typeface="Cambria Math"/>
                <a:cs typeface="Cambria Math"/>
              </a:rPr>
              <a:t>𝑃𝑃	</a:t>
            </a:r>
            <a:r>
              <a:rPr dirty="0" sz="1000" spc="-355">
                <a:latin typeface="Cambria Math"/>
                <a:cs typeface="Cambria Math"/>
              </a:rPr>
              <a:t>𝑃𝑃𝐴𝐴</a:t>
            </a:r>
            <a:endParaRPr sz="1000">
              <a:latin typeface="Cambria Math"/>
              <a:cs typeface="Cambria Math"/>
            </a:endParaRPr>
          </a:p>
          <a:p>
            <a:pPr algn="ctr" marL="476884">
              <a:lnSpc>
                <a:spcPts val="985"/>
              </a:lnSpc>
            </a:pPr>
            <a:r>
              <a:rPr dirty="0" sz="1000" spc="-270">
                <a:latin typeface="Cambria Math"/>
                <a:cs typeface="Cambria Math"/>
              </a:rPr>
              <a:t>𝑓𝑓</a:t>
            </a:r>
            <a:r>
              <a:rPr dirty="0" baseline="-15873" sz="1050" spc="-405">
                <a:latin typeface="Cambria Math"/>
                <a:cs typeface="Cambria Math"/>
              </a:rPr>
              <a:t>𝑑𝑑𝑠𝑠</a:t>
            </a:r>
            <a:r>
              <a:rPr dirty="0" baseline="-15873" sz="1050" spc="262">
                <a:latin typeface="Cambria Math"/>
                <a:cs typeface="Cambria Math"/>
              </a:rPr>
              <a:t> </a:t>
            </a:r>
            <a:r>
              <a:rPr dirty="0" sz="1000" spc="-5">
                <a:latin typeface="Cambria Math"/>
                <a:cs typeface="Cambria Math"/>
              </a:rPr>
              <a:t>= </a:t>
            </a:r>
            <a:r>
              <a:rPr dirty="0" baseline="-36111" sz="1500" spc="-480">
                <a:latin typeface="Cambria Math"/>
                <a:cs typeface="Cambria Math"/>
              </a:rPr>
              <a:t>𝐴𝐴</a:t>
            </a:r>
            <a:r>
              <a:rPr dirty="0" baseline="-36111" sz="1500" spc="15">
                <a:latin typeface="Cambria Math"/>
                <a:cs typeface="Cambria Math"/>
              </a:rPr>
              <a:t> </a:t>
            </a:r>
            <a:r>
              <a:rPr dirty="0" sz="1000" spc="-5">
                <a:latin typeface="Cambria Math"/>
                <a:cs typeface="Cambria Math"/>
              </a:rPr>
              <a:t>+ </a:t>
            </a:r>
            <a:r>
              <a:rPr dirty="0" sz="1000" spc="140">
                <a:latin typeface="Cambria Math"/>
                <a:cs typeface="Cambria Math"/>
              </a:rPr>
              <a:t> </a:t>
            </a:r>
            <a:r>
              <a:rPr dirty="0" baseline="-36111" sz="1500" spc="-405">
                <a:latin typeface="Cambria Math"/>
                <a:cs typeface="Cambria Math"/>
              </a:rPr>
              <a:t>𝑆𝑆</a:t>
            </a:r>
            <a:endParaRPr baseline="-36111" sz="1500">
              <a:latin typeface="Cambria Math"/>
              <a:cs typeface="Cambria Math"/>
            </a:endParaRPr>
          </a:p>
        </p:txBody>
      </p:sp>
      <p:sp>
        <p:nvSpPr>
          <p:cNvPr id="33" name="object 33"/>
          <p:cNvSpPr/>
          <p:nvPr/>
        </p:nvSpPr>
        <p:spPr>
          <a:xfrm>
            <a:off x="4088891" y="3845814"/>
            <a:ext cx="144780" cy="0"/>
          </a:xfrm>
          <a:custGeom>
            <a:avLst/>
            <a:gdLst/>
            <a:ahLst/>
            <a:cxnLst/>
            <a:rect l="l" t="t" r="r" b="b"/>
            <a:pathLst>
              <a:path w="144779" h="0">
                <a:moveTo>
                  <a:pt x="0" y="0"/>
                </a:moveTo>
                <a:lnTo>
                  <a:pt x="144779" y="0"/>
                </a:lnTo>
              </a:path>
            </a:pathLst>
          </a:custGeom>
          <a:ln w="7620">
            <a:solidFill>
              <a:srgbClr val="000000"/>
            </a:solidFill>
          </a:ln>
        </p:spPr>
        <p:txBody>
          <a:bodyPr wrap="square" lIns="0" tIns="0" rIns="0" bIns="0" rtlCol="0"/>
          <a:lstStyle/>
          <a:p/>
        </p:txBody>
      </p:sp>
      <p:sp>
        <p:nvSpPr>
          <p:cNvPr id="34" name="object 34"/>
          <p:cNvSpPr/>
          <p:nvPr/>
        </p:nvSpPr>
        <p:spPr>
          <a:xfrm>
            <a:off x="2612135" y="4217676"/>
            <a:ext cx="655955" cy="0"/>
          </a:xfrm>
          <a:custGeom>
            <a:avLst/>
            <a:gdLst/>
            <a:ahLst/>
            <a:cxnLst/>
            <a:rect l="l" t="t" r="r" b="b"/>
            <a:pathLst>
              <a:path w="655954" h="0">
                <a:moveTo>
                  <a:pt x="0" y="0"/>
                </a:moveTo>
                <a:lnTo>
                  <a:pt x="655332" y="0"/>
                </a:lnTo>
              </a:path>
            </a:pathLst>
          </a:custGeom>
          <a:ln w="7607">
            <a:solidFill>
              <a:srgbClr val="000000"/>
            </a:solidFill>
          </a:ln>
        </p:spPr>
        <p:txBody>
          <a:bodyPr wrap="square" lIns="0" tIns="0" rIns="0" bIns="0" rtlCol="0"/>
          <a:lstStyle/>
          <a:p/>
        </p:txBody>
      </p:sp>
      <p:sp>
        <p:nvSpPr>
          <p:cNvPr id="35" name="object 35"/>
          <p:cNvSpPr txBox="1"/>
          <p:nvPr/>
        </p:nvSpPr>
        <p:spPr>
          <a:xfrm>
            <a:off x="2286453" y="3985649"/>
            <a:ext cx="2540000" cy="391795"/>
          </a:xfrm>
          <a:prstGeom prst="rect">
            <a:avLst/>
          </a:prstGeom>
        </p:spPr>
        <p:txBody>
          <a:bodyPr wrap="square" lIns="0" tIns="43180" rIns="0" bIns="0" rtlCol="0" vert="horz">
            <a:spAutoFit/>
          </a:bodyPr>
          <a:lstStyle/>
          <a:p>
            <a:pPr marL="325120">
              <a:lnSpc>
                <a:spcPct val="100000"/>
              </a:lnSpc>
              <a:spcBef>
                <a:spcPts val="340"/>
              </a:spcBef>
              <a:tabLst>
                <a:tab pos="1131570" algn="l"/>
              </a:tabLst>
            </a:pPr>
            <a:r>
              <a:rPr dirty="0" sz="1000" spc="-135">
                <a:latin typeface="Cambria Math"/>
                <a:cs typeface="Cambria Math"/>
              </a:rPr>
              <a:t>−2221.8𝑘𝑘𝑠𝑠𝑘𝑘	</a:t>
            </a:r>
            <a:r>
              <a:rPr dirty="0" baseline="2777" sz="1500" spc="-150">
                <a:latin typeface="Cambria Math"/>
                <a:cs typeface="Cambria Math"/>
              </a:rPr>
              <a:t>(</a:t>
            </a:r>
            <a:r>
              <a:rPr dirty="0" sz="1000" spc="-100">
                <a:latin typeface="Cambria Math"/>
                <a:cs typeface="Cambria Math"/>
              </a:rPr>
              <a:t>−2221.8𝑘𝑘𝑠𝑠𝑘𝑘</a:t>
            </a:r>
            <a:r>
              <a:rPr dirty="0" baseline="2777" sz="1500" spc="-150">
                <a:latin typeface="Cambria Math"/>
                <a:cs typeface="Cambria Math"/>
              </a:rPr>
              <a:t>)(</a:t>
            </a:r>
            <a:r>
              <a:rPr dirty="0" sz="1000" spc="-100">
                <a:latin typeface="Cambria Math"/>
                <a:cs typeface="Cambria Math"/>
              </a:rPr>
              <a:t>31.447𝑠𝑠𝑠𝑠</a:t>
            </a:r>
            <a:r>
              <a:rPr dirty="0" baseline="2777" sz="1500" spc="-150">
                <a:latin typeface="Cambria Math"/>
                <a:cs typeface="Cambria Math"/>
              </a:rPr>
              <a:t>)</a:t>
            </a:r>
            <a:endParaRPr baseline="2777" sz="1500">
              <a:latin typeface="Cambria Math"/>
              <a:cs typeface="Cambria Math"/>
            </a:endParaRPr>
          </a:p>
          <a:p>
            <a:pPr marL="63500">
              <a:lnSpc>
                <a:spcPct val="100000"/>
              </a:lnSpc>
              <a:spcBef>
                <a:spcPts val="240"/>
              </a:spcBef>
              <a:tabLst>
                <a:tab pos="1451610" algn="l"/>
              </a:tabLst>
            </a:pPr>
            <a:r>
              <a:rPr dirty="0" baseline="36111" sz="1500" spc="-517">
                <a:latin typeface="Cambria Math"/>
                <a:cs typeface="Cambria Math"/>
              </a:rPr>
              <a:t>𝑓𝑓</a:t>
            </a:r>
            <a:r>
              <a:rPr dirty="0" baseline="35714" sz="1050" spc="-517">
                <a:latin typeface="Cambria Math"/>
                <a:cs typeface="Cambria Math"/>
              </a:rPr>
              <a:t>𝑑𝑑</a:t>
            </a:r>
            <a:r>
              <a:rPr dirty="0" baseline="35714" sz="1050" spc="270">
                <a:latin typeface="Cambria Math"/>
                <a:cs typeface="Cambria Math"/>
              </a:rPr>
              <a:t> </a:t>
            </a:r>
            <a:r>
              <a:rPr dirty="0" baseline="36111" sz="1500" spc="-7">
                <a:latin typeface="Cambria Math"/>
                <a:cs typeface="Cambria Math"/>
              </a:rPr>
              <a:t>=</a:t>
            </a:r>
            <a:r>
              <a:rPr dirty="0" baseline="36111" sz="1500" spc="300">
                <a:latin typeface="Cambria Math"/>
                <a:cs typeface="Cambria Math"/>
              </a:rPr>
              <a:t> </a:t>
            </a:r>
            <a:r>
              <a:rPr dirty="0" sz="1000" spc="-80">
                <a:latin typeface="Cambria Math"/>
                <a:cs typeface="Cambria Math"/>
              </a:rPr>
              <a:t>923.531𝑠𝑠𝑠𝑠</a:t>
            </a:r>
            <a:r>
              <a:rPr dirty="0" baseline="23809" sz="1050" spc="-120">
                <a:latin typeface="Cambria Math"/>
                <a:cs typeface="Cambria Math"/>
              </a:rPr>
              <a:t>2    </a:t>
            </a:r>
            <a:r>
              <a:rPr dirty="0" baseline="23809" sz="1050" spc="-75">
                <a:latin typeface="Cambria Math"/>
                <a:cs typeface="Cambria Math"/>
              </a:rPr>
              <a:t> </a:t>
            </a:r>
            <a:r>
              <a:rPr dirty="0" baseline="36111" sz="1500" spc="-7">
                <a:latin typeface="Cambria Math"/>
                <a:cs typeface="Cambria Math"/>
              </a:rPr>
              <a:t>+	</a:t>
            </a:r>
            <a:r>
              <a:rPr dirty="0" sz="1000" spc="-75">
                <a:latin typeface="Cambria Math"/>
                <a:cs typeface="Cambria Math"/>
              </a:rPr>
              <a:t>−19152.5𝑠𝑠𝑠𝑠</a:t>
            </a:r>
            <a:r>
              <a:rPr dirty="0" baseline="23809" sz="1050" spc="-112">
                <a:latin typeface="Cambria Math"/>
                <a:cs typeface="Cambria Math"/>
              </a:rPr>
              <a:t>3</a:t>
            </a:r>
            <a:endParaRPr baseline="23809" sz="1050">
              <a:latin typeface="Cambria Math"/>
              <a:cs typeface="Cambria Math"/>
            </a:endParaRPr>
          </a:p>
        </p:txBody>
      </p:sp>
      <p:sp>
        <p:nvSpPr>
          <p:cNvPr id="36" name="object 36"/>
          <p:cNvSpPr/>
          <p:nvPr/>
        </p:nvSpPr>
        <p:spPr>
          <a:xfrm>
            <a:off x="3418332" y="4217676"/>
            <a:ext cx="1359535" cy="0"/>
          </a:xfrm>
          <a:custGeom>
            <a:avLst/>
            <a:gdLst/>
            <a:ahLst/>
            <a:cxnLst/>
            <a:rect l="l" t="t" r="r" b="b"/>
            <a:pathLst>
              <a:path w="1359535" h="0">
                <a:moveTo>
                  <a:pt x="0" y="0"/>
                </a:moveTo>
                <a:lnTo>
                  <a:pt x="1359408" y="0"/>
                </a:lnTo>
              </a:path>
            </a:pathLst>
          </a:custGeom>
          <a:ln w="7607">
            <a:solidFill>
              <a:srgbClr val="000000"/>
            </a:solidFill>
          </a:ln>
        </p:spPr>
        <p:txBody>
          <a:bodyPr wrap="square" lIns="0" tIns="0" rIns="0" bIns="0" rtlCol="0"/>
          <a:lstStyle/>
          <a:p/>
        </p:txBody>
      </p:sp>
      <p:sp>
        <p:nvSpPr>
          <p:cNvPr id="37" name="object 37"/>
          <p:cNvSpPr txBox="1"/>
          <p:nvPr/>
        </p:nvSpPr>
        <p:spPr>
          <a:xfrm>
            <a:off x="4800091" y="4114292"/>
            <a:ext cx="6292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15">
                <a:latin typeface="Cambria Math"/>
                <a:cs typeface="Cambria Math"/>
              </a:rPr>
              <a:t> </a:t>
            </a:r>
            <a:r>
              <a:rPr dirty="0" sz="1000" spc="-155">
                <a:latin typeface="Cambria Math"/>
                <a:cs typeface="Cambria Math"/>
              </a:rPr>
              <a:t>1.246𝑘𝑘𝑠𝑠𝑠𝑠</a:t>
            </a:r>
            <a:endParaRPr sz="1000">
              <a:latin typeface="Cambria Math"/>
              <a:cs typeface="Cambria Math"/>
            </a:endParaRPr>
          </a:p>
        </p:txBody>
      </p:sp>
      <p:sp>
        <p:nvSpPr>
          <p:cNvPr id="38" name="object 38"/>
          <p:cNvSpPr/>
          <p:nvPr/>
        </p:nvSpPr>
        <p:spPr>
          <a:xfrm>
            <a:off x="2570988" y="4591050"/>
            <a:ext cx="655955" cy="0"/>
          </a:xfrm>
          <a:custGeom>
            <a:avLst/>
            <a:gdLst/>
            <a:ahLst/>
            <a:cxnLst/>
            <a:rect l="l" t="t" r="r" b="b"/>
            <a:pathLst>
              <a:path w="655955" h="0">
                <a:moveTo>
                  <a:pt x="0" y="0"/>
                </a:moveTo>
                <a:lnTo>
                  <a:pt x="655332" y="0"/>
                </a:lnTo>
              </a:path>
            </a:pathLst>
          </a:custGeom>
          <a:ln w="7620">
            <a:solidFill>
              <a:srgbClr val="000000"/>
            </a:solidFill>
          </a:ln>
        </p:spPr>
        <p:txBody>
          <a:bodyPr wrap="square" lIns="0" tIns="0" rIns="0" bIns="0" rtlCol="0"/>
          <a:lstStyle/>
          <a:p/>
        </p:txBody>
      </p:sp>
      <p:sp>
        <p:nvSpPr>
          <p:cNvPr id="39" name="object 39"/>
          <p:cNvSpPr txBox="1"/>
          <p:nvPr/>
        </p:nvSpPr>
        <p:spPr>
          <a:xfrm>
            <a:off x="2231595" y="4359029"/>
            <a:ext cx="2555240" cy="391795"/>
          </a:xfrm>
          <a:prstGeom prst="rect">
            <a:avLst/>
          </a:prstGeom>
        </p:spPr>
        <p:txBody>
          <a:bodyPr wrap="square" lIns="0" tIns="43180" rIns="0" bIns="0" rtlCol="0" vert="horz">
            <a:spAutoFit/>
          </a:bodyPr>
          <a:lstStyle/>
          <a:p>
            <a:pPr marL="339090">
              <a:lnSpc>
                <a:spcPct val="100000"/>
              </a:lnSpc>
              <a:spcBef>
                <a:spcPts val="340"/>
              </a:spcBef>
              <a:tabLst>
                <a:tab pos="1145540" algn="l"/>
              </a:tabLst>
            </a:pPr>
            <a:r>
              <a:rPr dirty="0" sz="1000" spc="-135">
                <a:latin typeface="Cambria Math"/>
                <a:cs typeface="Cambria Math"/>
              </a:rPr>
              <a:t>−2221.8𝑘𝑘𝑠𝑠𝑘𝑘	</a:t>
            </a:r>
            <a:r>
              <a:rPr dirty="0" baseline="2777" sz="1500" spc="-150">
                <a:latin typeface="Cambria Math"/>
                <a:cs typeface="Cambria Math"/>
              </a:rPr>
              <a:t>(</a:t>
            </a:r>
            <a:r>
              <a:rPr dirty="0" sz="1000" spc="-100">
                <a:latin typeface="Cambria Math"/>
                <a:cs typeface="Cambria Math"/>
              </a:rPr>
              <a:t>−2221.8𝑘𝑘𝑠𝑠𝑘𝑘</a:t>
            </a:r>
            <a:r>
              <a:rPr dirty="0" baseline="2777" sz="1500" spc="-150">
                <a:latin typeface="Cambria Math"/>
                <a:cs typeface="Cambria Math"/>
              </a:rPr>
              <a:t>)(</a:t>
            </a:r>
            <a:r>
              <a:rPr dirty="0" sz="1000" spc="-100">
                <a:latin typeface="Cambria Math"/>
                <a:cs typeface="Cambria Math"/>
              </a:rPr>
              <a:t>31.447𝑠𝑠𝑠𝑠</a:t>
            </a:r>
            <a:r>
              <a:rPr dirty="0" baseline="2777" sz="1500" spc="-150">
                <a:latin typeface="Cambria Math"/>
                <a:cs typeface="Cambria Math"/>
              </a:rPr>
              <a:t>)</a:t>
            </a:r>
            <a:endParaRPr baseline="2777" sz="1500">
              <a:latin typeface="Cambria Math"/>
              <a:cs typeface="Cambria Math"/>
            </a:endParaRPr>
          </a:p>
          <a:p>
            <a:pPr marL="63500">
              <a:lnSpc>
                <a:spcPct val="100000"/>
              </a:lnSpc>
              <a:spcBef>
                <a:spcPts val="240"/>
              </a:spcBef>
              <a:tabLst>
                <a:tab pos="1512570" algn="l"/>
              </a:tabLst>
            </a:pPr>
            <a:r>
              <a:rPr dirty="0" baseline="36111" sz="1500" spc="-412">
                <a:latin typeface="Cambria Math"/>
                <a:cs typeface="Cambria Math"/>
              </a:rPr>
              <a:t>𝑓𝑓</a:t>
            </a:r>
            <a:r>
              <a:rPr dirty="0" baseline="35714" sz="1050" spc="-412">
                <a:latin typeface="Cambria Math"/>
                <a:cs typeface="Cambria Math"/>
              </a:rPr>
              <a:t>𝑠𝑠</a:t>
            </a:r>
            <a:r>
              <a:rPr dirty="0" baseline="35714" sz="1050" spc="284">
                <a:latin typeface="Cambria Math"/>
                <a:cs typeface="Cambria Math"/>
              </a:rPr>
              <a:t> </a:t>
            </a:r>
            <a:r>
              <a:rPr dirty="0" baseline="36111" sz="1500" spc="-7">
                <a:latin typeface="Cambria Math"/>
                <a:cs typeface="Cambria Math"/>
              </a:rPr>
              <a:t>=</a:t>
            </a:r>
            <a:r>
              <a:rPr dirty="0" baseline="36111" sz="1500" spc="270">
                <a:latin typeface="Cambria Math"/>
                <a:cs typeface="Cambria Math"/>
              </a:rPr>
              <a:t> </a:t>
            </a:r>
            <a:r>
              <a:rPr dirty="0" sz="1000" spc="-80">
                <a:latin typeface="Cambria Math"/>
                <a:cs typeface="Cambria Math"/>
              </a:rPr>
              <a:t>923.531𝑠𝑠𝑠𝑠</a:t>
            </a:r>
            <a:r>
              <a:rPr dirty="0" baseline="23809" sz="1050" spc="-120">
                <a:latin typeface="Cambria Math"/>
                <a:cs typeface="Cambria Math"/>
              </a:rPr>
              <a:t>2    </a:t>
            </a:r>
            <a:r>
              <a:rPr dirty="0" baseline="23809" sz="1050" spc="-60">
                <a:latin typeface="Cambria Math"/>
                <a:cs typeface="Cambria Math"/>
              </a:rPr>
              <a:t> </a:t>
            </a:r>
            <a:r>
              <a:rPr dirty="0" baseline="36111" sz="1500" spc="-7">
                <a:latin typeface="Cambria Math"/>
                <a:cs typeface="Cambria Math"/>
              </a:rPr>
              <a:t>+	</a:t>
            </a:r>
            <a:r>
              <a:rPr dirty="0" sz="1000" spc="-75">
                <a:latin typeface="Cambria Math"/>
                <a:cs typeface="Cambria Math"/>
              </a:rPr>
              <a:t>20594.8𝑠𝑠𝑠𝑠</a:t>
            </a:r>
            <a:r>
              <a:rPr dirty="0" baseline="23809" sz="1050" spc="-112">
                <a:latin typeface="Cambria Math"/>
                <a:cs typeface="Cambria Math"/>
              </a:rPr>
              <a:t>3</a:t>
            </a:r>
            <a:endParaRPr baseline="23809" sz="1050">
              <a:latin typeface="Cambria Math"/>
              <a:cs typeface="Cambria Math"/>
            </a:endParaRPr>
          </a:p>
        </p:txBody>
      </p:sp>
      <p:sp>
        <p:nvSpPr>
          <p:cNvPr id="40" name="object 40"/>
          <p:cNvSpPr/>
          <p:nvPr/>
        </p:nvSpPr>
        <p:spPr>
          <a:xfrm>
            <a:off x="3377184" y="4591050"/>
            <a:ext cx="1359535" cy="0"/>
          </a:xfrm>
          <a:custGeom>
            <a:avLst/>
            <a:gdLst/>
            <a:ahLst/>
            <a:cxnLst/>
            <a:rect l="l" t="t" r="r" b="b"/>
            <a:pathLst>
              <a:path w="1359535" h="0">
                <a:moveTo>
                  <a:pt x="0" y="0"/>
                </a:moveTo>
                <a:lnTo>
                  <a:pt x="1359408" y="0"/>
                </a:lnTo>
              </a:path>
            </a:pathLst>
          </a:custGeom>
          <a:ln w="7620">
            <a:solidFill>
              <a:srgbClr val="000000"/>
            </a:solidFill>
          </a:ln>
        </p:spPr>
        <p:txBody>
          <a:bodyPr wrap="square" lIns="0" tIns="0" rIns="0" bIns="0" rtlCol="0"/>
          <a:lstStyle/>
          <a:p/>
        </p:txBody>
      </p:sp>
      <p:sp>
        <p:nvSpPr>
          <p:cNvPr id="41" name="object 41"/>
          <p:cNvSpPr txBox="1"/>
          <p:nvPr/>
        </p:nvSpPr>
        <p:spPr>
          <a:xfrm>
            <a:off x="4758944" y="4487672"/>
            <a:ext cx="72517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5">
                <a:latin typeface="Cambria Math"/>
                <a:cs typeface="Cambria Math"/>
              </a:rPr>
              <a:t> </a:t>
            </a:r>
            <a:r>
              <a:rPr dirty="0" sz="1000" spc="-140">
                <a:latin typeface="Cambria Math"/>
                <a:cs typeface="Cambria Math"/>
              </a:rPr>
              <a:t>−5.801𝑘𝑘𝑠𝑠𝑠𝑠</a:t>
            </a:r>
            <a:endParaRPr sz="1000">
              <a:latin typeface="Cambria Math"/>
              <a:cs typeface="Cambria Math"/>
            </a:endParaRPr>
          </a:p>
        </p:txBody>
      </p:sp>
      <p:sp>
        <p:nvSpPr>
          <p:cNvPr id="42" name="object 42"/>
          <p:cNvSpPr txBox="1"/>
          <p:nvPr/>
        </p:nvSpPr>
        <p:spPr>
          <a:xfrm>
            <a:off x="673100" y="4768088"/>
            <a:ext cx="108966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Stress </a:t>
            </a:r>
            <a:r>
              <a:rPr dirty="0" sz="1000">
                <a:latin typeface="Times New Roman"/>
                <a:cs typeface="Times New Roman"/>
              </a:rPr>
              <a:t>due </a:t>
            </a:r>
            <a:r>
              <a:rPr dirty="0" sz="1000" spc="-5">
                <a:latin typeface="Times New Roman"/>
                <a:cs typeface="Times New Roman"/>
              </a:rPr>
              <a:t>to</a:t>
            </a:r>
            <a:r>
              <a:rPr dirty="0" sz="1000" spc="-45">
                <a:latin typeface="Times New Roman"/>
                <a:cs typeface="Times New Roman"/>
              </a:rPr>
              <a:t> </a:t>
            </a:r>
            <a:r>
              <a:rPr dirty="0" sz="1000" spc="-5">
                <a:latin typeface="Times New Roman"/>
                <a:cs typeface="Times New Roman"/>
              </a:rPr>
              <a:t>loading</a:t>
            </a:r>
            <a:endParaRPr sz="1000">
              <a:latin typeface="Times New Roman"/>
              <a:cs typeface="Times New Roman"/>
            </a:endParaRPr>
          </a:p>
        </p:txBody>
      </p:sp>
      <p:sp>
        <p:nvSpPr>
          <p:cNvPr id="43" name="object 43"/>
          <p:cNvSpPr txBox="1"/>
          <p:nvPr/>
        </p:nvSpPr>
        <p:spPr>
          <a:xfrm>
            <a:off x="2664969" y="5074451"/>
            <a:ext cx="228600" cy="177800"/>
          </a:xfrm>
          <a:prstGeom prst="rect">
            <a:avLst/>
          </a:prstGeom>
        </p:spPr>
        <p:txBody>
          <a:bodyPr wrap="square" lIns="0" tIns="12065" rIns="0" bIns="0" rtlCol="0" vert="horz">
            <a:spAutoFit/>
          </a:bodyPr>
          <a:lstStyle/>
          <a:p>
            <a:pPr marL="12700">
              <a:lnSpc>
                <a:spcPct val="100000"/>
              </a:lnSpc>
              <a:spcBef>
                <a:spcPts val="95"/>
              </a:spcBef>
            </a:pPr>
            <a:r>
              <a:rPr dirty="0" sz="1000" spc="-280">
                <a:latin typeface="Cambria Math"/>
                <a:cs typeface="Cambria Math"/>
              </a:rPr>
              <a:t>𝑓𝑓</a:t>
            </a:r>
            <a:r>
              <a:rPr dirty="0" sz="1000" spc="1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44" name="object 44"/>
          <p:cNvSpPr txBox="1"/>
          <p:nvPr/>
        </p:nvSpPr>
        <p:spPr>
          <a:xfrm>
            <a:off x="2878765" y="5001260"/>
            <a:ext cx="224536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97">
                <a:latin typeface="Cambria Math"/>
                <a:cs typeface="Cambria Math"/>
              </a:rPr>
              <a:t>𝑀𝑀</a:t>
            </a:r>
            <a:r>
              <a:rPr dirty="0" sz="700" spc="-265">
                <a:latin typeface="Cambria Math"/>
                <a:cs typeface="Cambria Math"/>
              </a:rPr>
              <a:t>𝑔𝑔𝑔𝑔𝑔𝑔𝑔𝑔𝑒𝑒𝑔𝑔</a:t>
            </a:r>
            <a:r>
              <a:rPr dirty="0" sz="700" spc="145">
                <a:latin typeface="Cambria Math"/>
                <a:cs typeface="Cambria Math"/>
              </a:rPr>
              <a:t> </a:t>
            </a:r>
            <a:r>
              <a:rPr dirty="0" baseline="11111" sz="1500" spc="-7">
                <a:latin typeface="Cambria Math"/>
                <a:cs typeface="Cambria Math"/>
              </a:rPr>
              <a:t>+ </a:t>
            </a:r>
            <a:r>
              <a:rPr dirty="0" baseline="11111" sz="1500" spc="-284">
                <a:latin typeface="Cambria Math"/>
                <a:cs typeface="Cambria Math"/>
              </a:rPr>
              <a:t>𝑀𝑀</a:t>
            </a:r>
            <a:r>
              <a:rPr dirty="0" sz="700" spc="-190">
                <a:latin typeface="Cambria Math"/>
                <a:cs typeface="Cambria Math"/>
              </a:rPr>
              <a:t>𝑔𝑔𝑔𝑔𝑠𝑠𝑑𝑑ℎ𝑔𝑔𝑠𝑠𝑔𝑔𝑐𝑐</a:t>
            </a:r>
            <a:r>
              <a:rPr dirty="0" sz="700" spc="140">
                <a:latin typeface="Cambria Math"/>
                <a:cs typeface="Cambria Math"/>
              </a:rPr>
              <a:t> </a:t>
            </a:r>
            <a:r>
              <a:rPr dirty="0" baseline="11111" sz="1500" spc="-7">
                <a:latin typeface="Cambria Math"/>
                <a:cs typeface="Cambria Math"/>
              </a:rPr>
              <a:t>+ </a:t>
            </a:r>
            <a:r>
              <a:rPr dirty="0" baseline="11111" sz="1500" spc="-322">
                <a:latin typeface="Cambria Math"/>
                <a:cs typeface="Cambria Math"/>
              </a:rPr>
              <a:t>𝑀𝑀</a:t>
            </a:r>
            <a:r>
              <a:rPr dirty="0" sz="700" spc="-215">
                <a:latin typeface="Cambria Math"/>
                <a:cs typeface="Cambria Math"/>
              </a:rPr>
              <a:t>𝑠𝑠𝑠𝑠𝑠𝑠𝑠𝑠</a:t>
            </a:r>
            <a:r>
              <a:rPr dirty="0" sz="700" spc="130">
                <a:latin typeface="Cambria Math"/>
                <a:cs typeface="Cambria Math"/>
              </a:rPr>
              <a:t> </a:t>
            </a:r>
            <a:r>
              <a:rPr dirty="0" baseline="11111" sz="1500" spc="-7">
                <a:latin typeface="Cambria Math"/>
                <a:cs typeface="Cambria Math"/>
              </a:rPr>
              <a:t>+</a:t>
            </a:r>
            <a:r>
              <a:rPr dirty="0" baseline="11111" sz="1500" spc="15">
                <a:latin typeface="Cambria Math"/>
                <a:cs typeface="Cambria Math"/>
              </a:rPr>
              <a:t> </a:t>
            </a:r>
            <a:r>
              <a:rPr dirty="0" baseline="11111" sz="1500" spc="-209">
                <a:latin typeface="Cambria Math"/>
                <a:cs typeface="Cambria Math"/>
              </a:rPr>
              <a:t>𝑀𝑀</a:t>
            </a:r>
            <a:r>
              <a:rPr dirty="0" sz="700" spc="-140">
                <a:latin typeface="Cambria Math"/>
                <a:cs typeface="Cambria Math"/>
              </a:rPr>
              <a:t>ℎ𝑠𝑠𝑎𝑎𝑖𝑖𝑐𝑐ℎ</a:t>
            </a:r>
            <a:endParaRPr sz="700">
              <a:latin typeface="Cambria Math"/>
              <a:cs typeface="Cambria Math"/>
            </a:endParaRPr>
          </a:p>
        </p:txBody>
      </p:sp>
      <p:sp>
        <p:nvSpPr>
          <p:cNvPr id="45" name="object 45"/>
          <p:cNvSpPr txBox="1"/>
          <p:nvPr/>
        </p:nvSpPr>
        <p:spPr>
          <a:xfrm>
            <a:off x="3958844" y="5159755"/>
            <a:ext cx="92710"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𝑆𝑆</a:t>
            </a:r>
            <a:endParaRPr sz="1000">
              <a:latin typeface="Cambria Math"/>
              <a:cs typeface="Cambria Math"/>
            </a:endParaRPr>
          </a:p>
        </p:txBody>
      </p:sp>
      <p:sp>
        <p:nvSpPr>
          <p:cNvPr id="46" name="object 46"/>
          <p:cNvSpPr/>
          <p:nvPr/>
        </p:nvSpPr>
        <p:spPr>
          <a:xfrm>
            <a:off x="2916935" y="5177796"/>
            <a:ext cx="2179320" cy="0"/>
          </a:xfrm>
          <a:custGeom>
            <a:avLst/>
            <a:gdLst/>
            <a:ahLst/>
            <a:cxnLst/>
            <a:rect l="l" t="t" r="r" b="b"/>
            <a:pathLst>
              <a:path w="2179320" h="0">
                <a:moveTo>
                  <a:pt x="0" y="0"/>
                </a:moveTo>
                <a:lnTo>
                  <a:pt x="2179319" y="0"/>
                </a:lnTo>
              </a:path>
            </a:pathLst>
          </a:custGeom>
          <a:ln w="7607">
            <a:solidFill>
              <a:srgbClr val="000000"/>
            </a:solidFill>
          </a:ln>
        </p:spPr>
        <p:txBody>
          <a:bodyPr wrap="square" lIns="0" tIns="0" rIns="0" bIns="0" rtlCol="0"/>
          <a:lstStyle/>
          <a:p/>
        </p:txBody>
      </p:sp>
      <p:sp>
        <p:nvSpPr>
          <p:cNvPr id="47" name="object 47"/>
          <p:cNvSpPr txBox="1"/>
          <p:nvPr/>
        </p:nvSpPr>
        <p:spPr>
          <a:xfrm>
            <a:off x="1456928" y="5446298"/>
            <a:ext cx="303530" cy="177800"/>
          </a:xfrm>
          <a:prstGeom prst="rect">
            <a:avLst/>
          </a:prstGeom>
        </p:spPr>
        <p:txBody>
          <a:bodyPr wrap="square" lIns="0" tIns="12065" rIns="0" bIns="0" rtlCol="0" vert="horz">
            <a:spAutoFit/>
          </a:bodyPr>
          <a:lstStyle/>
          <a:p>
            <a:pPr marL="38100">
              <a:lnSpc>
                <a:spcPct val="100000"/>
              </a:lnSpc>
              <a:spcBef>
                <a:spcPts val="95"/>
              </a:spcBef>
            </a:pPr>
            <a:r>
              <a:rPr dirty="0" sz="1000" spc="-345">
                <a:latin typeface="Cambria Math"/>
                <a:cs typeface="Cambria Math"/>
              </a:rPr>
              <a:t>𝑓𝑓</a:t>
            </a:r>
            <a:r>
              <a:rPr dirty="0" baseline="-15873" sz="1050" spc="-517">
                <a:latin typeface="Cambria Math"/>
                <a:cs typeface="Cambria Math"/>
              </a:rPr>
              <a:t>𝑑𝑑</a:t>
            </a:r>
            <a:r>
              <a:rPr dirty="0" baseline="-15873" sz="1050" spc="217">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48" name="object 48"/>
          <p:cNvSpPr txBox="1"/>
          <p:nvPr/>
        </p:nvSpPr>
        <p:spPr>
          <a:xfrm>
            <a:off x="3034323" y="5531650"/>
            <a:ext cx="789305" cy="177800"/>
          </a:xfrm>
          <a:prstGeom prst="rect">
            <a:avLst/>
          </a:prstGeom>
        </p:spPr>
        <p:txBody>
          <a:bodyPr wrap="square" lIns="0" tIns="12065" rIns="0" bIns="0" rtlCol="0" vert="horz">
            <a:spAutoFit/>
          </a:bodyPr>
          <a:lstStyle/>
          <a:p>
            <a:pPr marL="38100">
              <a:lnSpc>
                <a:spcPct val="100000"/>
              </a:lnSpc>
              <a:spcBef>
                <a:spcPts val="95"/>
              </a:spcBef>
            </a:pPr>
            <a:r>
              <a:rPr dirty="0" sz="1000" spc="-75">
                <a:latin typeface="Cambria Math"/>
                <a:cs typeface="Cambria Math"/>
              </a:rPr>
              <a:t>−19152.5𝑠𝑠𝑠𝑠</a:t>
            </a:r>
            <a:r>
              <a:rPr dirty="0" baseline="23809" sz="1050" spc="-112">
                <a:latin typeface="Cambria Math"/>
                <a:cs typeface="Cambria Math"/>
              </a:rPr>
              <a:t>3</a:t>
            </a:r>
            <a:endParaRPr baseline="23809" sz="1050">
              <a:latin typeface="Cambria Math"/>
              <a:cs typeface="Cambria Math"/>
            </a:endParaRPr>
          </a:p>
        </p:txBody>
      </p:sp>
      <p:sp>
        <p:nvSpPr>
          <p:cNvPr id="49" name="object 49"/>
          <p:cNvSpPr/>
          <p:nvPr/>
        </p:nvSpPr>
        <p:spPr>
          <a:xfrm>
            <a:off x="1757172" y="5549646"/>
            <a:ext cx="3350260" cy="0"/>
          </a:xfrm>
          <a:custGeom>
            <a:avLst/>
            <a:gdLst/>
            <a:ahLst/>
            <a:cxnLst/>
            <a:rect l="l" t="t" r="r" b="b"/>
            <a:pathLst>
              <a:path w="3350260" h="0">
                <a:moveTo>
                  <a:pt x="0" y="0"/>
                </a:moveTo>
                <a:lnTo>
                  <a:pt x="3349752" y="0"/>
                </a:lnTo>
              </a:path>
            </a:pathLst>
          </a:custGeom>
          <a:ln w="7620">
            <a:solidFill>
              <a:srgbClr val="000000"/>
            </a:solidFill>
          </a:ln>
        </p:spPr>
        <p:txBody>
          <a:bodyPr wrap="square" lIns="0" tIns="0" rIns="0" bIns="0" rtlCol="0"/>
          <a:lstStyle/>
          <a:p/>
        </p:txBody>
      </p:sp>
      <p:sp>
        <p:nvSpPr>
          <p:cNvPr id="50" name="object 50"/>
          <p:cNvSpPr txBox="1"/>
          <p:nvPr/>
        </p:nvSpPr>
        <p:spPr>
          <a:xfrm>
            <a:off x="1744459" y="5348742"/>
            <a:ext cx="3710940"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89">
                <a:latin typeface="Cambria Math"/>
                <a:cs typeface="Cambria Math"/>
              </a:rPr>
              <a:t>(</a:t>
            </a:r>
            <a:r>
              <a:rPr dirty="0" sz="1000" spc="-60">
                <a:latin typeface="Cambria Math"/>
                <a:cs typeface="Cambria Math"/>
              </a:rPr>
              <a:t>3368.43𝑘𝑘 </a:t>
            </a:r>
            <a:r>
              <a:rPr dirty="0" sz="1000" spc="-5">
                <a:latin typeface="Cambria Math"/>
                <a:cs typeface="Cambria Math"/>
              </a:rPr>
              <a:t>∙ </a:t>
            </a:r>
            <a:r>
              <a:rPr dirty="0" sz="1000" spc="-315">
                <a:latin typeface="Cambria Math"/>
                <a:cs typeface="Cambria Math"/>
              </a:rPr>
              <a:t>𝑓𝑓𝑓𝑓</a:t>
            </a:r>
            <a:r>
              <a:rPr dirty="0" sz="1000" spc="20">
                <a:latin typeface="Cambria Math"/>
                <a:cs typeface="Cambria Math"/>
              </a:rPr>
              <a:t> </a:t>
            </a:r>
            <a:r>
              <a:rPr dirty="0" sz="1000" spc="-5">
                <a:latin typeface="Cambria Math"/>
                <a:cs typeface="Cambria Math"/>
              </a:rPr>
              <a:t>+ </a:t>
            </a:r>
            <a:r>
              <a:rPr dirty="0" sz="1000" spc="-75">
                <a:latin typeface="Cambria Math"/>
                <a:cs typeface="Cambria Math"/>
              </a:rPr>
              <a:t>140.17𝑘𝑘 </a:t>
            </a:r>
            <a:r>
              <a:rPr dirty="0" sz="1000" spc="-5">
                <a:latin typeface="Cambria Math"/>
                <a:cs typeface="Cambria Math"/>
              </a:rPr>
              <a:t>∙ </a:t>
            </a:r>
            <a:r>
              <a:rPr dirty="0" sz="1000" spc="-315">
                <a:latin typeface="Cambria Math"/>
                <a:cs typeface="Cambria Math"/>
              </a:rPr>
              <a:t>𝑓𝑓𝑓𝑓</a:t>
            </a:r>
            <a:r>
              <a:rPr dirty="0" sz="1000" spc="40">
                <a:latin typeface="Cambria Math"/>
                <a:cs typeface="Cambria Math"/>
              </a:rPr>
              <a:t> </a:t>
            </a:r>
            <a:r>
              <a:rPr dirty="0" sz="1000" spc="-5">
                <a:latin typeface="Cambria Math"/>
                <a:cs typeface="Cambria Math"/>
              </a:rPr>
              <a:t>+ </a:t>
            </a:r>
            <a:r>
              <a:rPr dirty="0" sz="1000" spc="-65">
                <a:latin typeface="Cambria Math"/>
                <a:cs typeface="Cambria Math"/>
              </a:rPr>
              <a:t>2465.61𝑘𝑘 </a:t>
            </a:r>
            <a:r>
              <a:rPr dirty="0" sz="1000" spc="-5">
                <a:latin typeface="Cambria Math"/>
                <a:cs typeface="Cambria Math"/>
              </a:rPr>
              <a:t>∙ </a:t>
            </a:r>
            <a:r>
              <a:rPr dirty="0" sz="1000" spc="-315">
                <a:latin typeface="Cambria Math"/>
                <a:cs typeface="Cambria Math"/>
              </a:rPr>
              <a:t>𝑓𝑓𝑓𝑓</a:t>
            </a:r>
            <a:r>
              <a:rPr dirty="0" sz="1000" spc="40">
                <a:latin typeface="Cambria Math"/>
                <a:cs typeface="Cambria Math"/>
              </a:rPr>
              <a:t> </a:t>
            </a:r>
            <a:r>
              <a:rPr dirty="0" sz="1000" spc="-5">
                <a:latin typeface="Cambria Math"/>
                <a:cs typeface="Cambria Math"/>
              </a:rPr>
              <a:t>+ </a:t>
            </a:r>
            <a:r>
              <a:rPr dirty="0" sz="1000" spc="-75">
                <a:latin typeface="Cambria Math"/>
                <a:cs typeface="Cambria Math"/>
              </a:rPr>
              <a:t>760.28𝑘𝑘 </a:t>
            </a:r>
            <a:r>
              <a:rPr dirty="0" sz="1000" spc="-5">
                <a:latin typeface="Cambria Math"/>
                <a:cs typeface="Cambria Math"/>
              </a:rPr>
              <a:t>∙</a:t>
            </a:r>
            <a:r>
              <a:rPr dirty="0" sz="1000" spc="-135">
                <a:latin typeface="Cambria Math"/>
                <a:cs typeface="Cambria Math"/>
              </a:rPr>
              <a:t> </a:t>
            </a:r>
            <a:r>
              <a:rPr dirty="0" sz="1000" spc="-250">
                <a:latin typeface="Cambria Math"/>
                <a:cs typeface="Cambria Math"/>
              </a:rPr>
              <a:t>𝑓𝑓𝑓𝑓</a:t>
            </a:r>
            <a:r>
              <a:rPr dirty="0" baseline="2777" sz="1500" spc="-375">
                <a:latin typeface="Cambria Math"/>
                <a:cs typeface="Cambria Math"/>
              </a:rPr>
              <a:t>)</a:t>
            </a:r>
            <a:r>
              <a:rPr dirty="0" baseline="2777" sz="1500" spc="682">
                <a:latin typeface="Cambria Math"/>
                <a:cs typeface="Cambria Math"/>
              </a:rPr>
              <a:t> </a:t>
            </a:r>
            <a:r>
              <a:rPr dirty="0" sz="1000" spc="-165">
                <a:latin typeface="Cambria Math"/>
                <a:cs typeface="Cambria Math"/>
              </a:rPr>
              <a:t>12𝑠𝑠𝑠𝑠</a:t>
            </a:r>
            <a:endParaRPr sz="1000">
              <a:latin typeface="Cambria Math"/>
              <a:cs typeface="Cambria Math"/>
            </a:endParaRPr>
          </a:p>
        </p:txBody>
      </p:sp>
      <p:sp>
        <p:nvSpPr>
          <p:cNvPr id="51" name="object 51"/>
          <p:cNvSpPr/>
          <p:nvPr/>
        </p:nvSpPr>
        <p:spPr>
          <a:xfrm>
            <a:off x="5190744" y="5549646"/>
            <a:ext cx="256540" cy="0"/>
          </a:xfrm>
          <a:custGeom>
            <a:avLst/>
            <a:gdLst/>
            <a:ahLst/>
            <a:cxnLst/>
            <a:rect l="l" t="t" r="r" b="b"/>
            <a:pathLst>
              <a:path w="256539" h="0">
                <a:moveTo>
                  <a:pt x="0" y="0"/>
                </a:moveTo>
                <a:lnTo>
                  <a:pt x="256032" y="0"/>
                </a:lnTo>
              </a:path>
            </a:pathLst>
          </a:custGeom>
          <a:ln w="7620">
            <a:solidFill>
              <a:srgbClr val="000000"/>
            </a:solidFill>
          </a:ln>
        </p:spPr>
        <p:txBody>
          <a:bodyPr wrap="square" lIns="0" tIns="0" rIns="0" bIns="0" rtlCol="0"/>
          <a:lstStyle/>
          <a:p/>
        </p:txBody>
      </p:sp>
      <p:sp>
        <p:nvSpPr>
          <p:cNvPr id="52" name="object 52"/>
          <p:cNvSpPr txBox="1"/>
          <p:nvPr/>
        </p:nvSpPr>
        <p:spPr>
          <a:xfrm>
            <a:off x="5114035" y="5446267"/>
            <a:ext cx="1171575" cy="262890"/>
          </a:xfrm>
          <a:prstGeom prst="rect">
            <a:avLst/>
          </a:prstGeom>
        </p:spPr>
        <p:txBody>
          <a:bodyPr wrap="square" lIns="0" tIns="12065" rIns="0" bIns="0" rtlCol="0" vert="horz">
            <a:spAutoFit/>
          </a:bodyPr>
          <a:lstStyle/>
          <a:p>
            <a:pPr marL="12700">
              <a:lnSpc>
                <a:spcPts val="935"/>
              </a:lnSpc>
              <a:spcBef>
                <a:spcPts val="95"/>
              </a:spcBef>
              <a:tabLst>
                <a:tab pos="332105" algn="l"/>
              </a:tabLst>
            </a:pPr>
            <a:r>
              <a:rPr dirty="0" sz="1000" spc="-254">
                <a:latin typeface="Cambria Math"/>
                <a:cs typeface="Cambria Math"/>
              </a:rPr>
              <a:t>�	�</a:t>
            </a:r>
            <a:r>
              <a:rPr dirty="0" sz="1000" spc="40">
                <a:latin typeface="Cambria Math"/>
                <a:cs typeface="Cambria Math"/>
              </a:rPr>
              <a:t> </a:t>
            </a:r>
            <a:r>
              <a:rPr dirty="0" sz="1000" spc="-5">
                <a:latin typeface="Cambria Math"/>
                <a:cs typeface="Cambria Math"/>
              </a:rPr>
              <a:t>= −4.219  </a:t>
            </a:r>
            <a:r>
              <a:rPr dirty="0" sz="1000" spc="-385">
                <a:latin typeface="Cambria Math"/>
                <a:cs typeface="Cambria Math"/>
              </a:rPr>
              <a:t>𝑘𝑘𝑠𝑠𝑠𝑠</a:t>
            </a:r>
            <a:endParaRPr sz="1000">
              <a:latin typeface="Cambria Math"/>
              <a:cs typeface="Cambria Math"/>
            </a:endParaRPr>
          </a:p>
          <a:p>
            <a:pPr marL="106680">
              <a:lnSpc>
                <a:spcPts val="935"/>
              </a:lnSpc>
            </a:pPr>
            <a:r>
              <a:rPr dirty="0" sz="1000" spc="-254">
                <a:latin typeface="Cambria Math"/>
                <a:cs typeface="Cambria Math"/>
              </a:rPr>
              <a:t>1𝑓𝑓𝑓𝑓</a:t>
            </a:r>
            <a:endParaRPr sz="1000">
              <a:latin typeface="Cambria Math"/>
              <a:cs typeface="Cambria Math"/>
            </a:endParaRPr>
          </a:p>
        </p:txBody>
      </p:sp>
      <p:sp>
        <p:nvSpPr>
          <p:cNvPr id="53" name="object 53"/>
          <p:cNvSpPr txBox="1"/>
          <p:nvPr/>
        </p:nvSpPr>
        <p:spPr>
          <a:xfrm>
            <a:off x="1496531" y="5845603"/>
            <a:ext cx="317500" cy="177800"/>
          </a:xfrm>
          <a:prstGeom prst="rect">
            <a:avLst/>
          </a:prstGeom>
        </p:spPr>
        <p:txBody>
          <a:bodyPr wrap="square" lIns="0" tIns="12065" rIns="0" bIns="0" rtlCol="0" vert="horz">
            <a:spAutoFit/>
          </a:bodyPr>
          <a:lstStyle/>
          <a:p>
            <a:pPr marL="38100">
              <a:lnSpc>
                <a:spcPct val="100000"/>
              </a:lnSpc>
              <a:spcBef>
                <a:spcPts val="95"/>
              </a:spcBef>
            </a:pPr>
            <a:r>
              <a:rPr dirty="0" sz="1000" spc="-275">
                <a:latin typeface="Cambria Math"/>
                <a:cs typeface="Cambria Math"/>
              </a:rPr>
              <a:t>𝑓𝑓</a:t>
            </a:r>
            <a:r>
              <a:rPr dirty="0" baseline="-15873" sz="1050" spc="-412">
                <a:latin typeface="Cambria Math"/>
                <a:cs typeface="Cambria Math"/>
              </a:rPr>
              <a:t>𝑠𝑠</a:t>
            </a:r>
            <a:r>
              <a:rPr dirty="0" baseline="-15873" sz="1050" spc="217">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54" name="object 54"/>
          <p:cNvSpPr txBox="1"/>
          <p:nvPr/>
        </p:nvSpPr>
        <p:spPr>
          <a:xfrm>
            <a:off x="3136489" y="5930938"/>
            <a:ext cx="694690" cy="177800"/>
          </a:xfrm>
          <a:prstGeom prst="rect">
            <a:avLst/>
          </a:prstGeom>
        </p:spPr>
        <p:txBody>
          <a:bodyPr wrap="square" lIns="0" tIns="12065" rIns="0" bIns="0" rtlCol="0" vert="horz">
            <a:spAutoFit/>
          </a:bodyPr>
          <a:lstStyle/>
          <a:p>
            <a:pPr marL="38100">
              <a:lnSpc>
                <a:spcPct val="100000"/>
              </a:lnSpc>
              <a:spcBef>
                <a:spcPts val="95"/>
              </a:spcBef>
            </a:pPr>
            <a:r>
              <a:rPr dirty="0" sz="1000" spc="-80">
                <a:latin typeface="Cambria Math"/>
                <a:cs typeface="Cambria Math"/>
              </a:rPr>
              <a:t>20594.8𝑠𝑠𝑠𝑠</a:t>
            </a:r>
            <a:r>
              <a:rPr dirty="0" baseline="23809" sz="1050" spc="-120">
                <a:latin typeface="Cambria Math"/>
                <a:cs typeface="Cambria Math"/>
              </a:rPr>
              <a:t>3</a:t>
            </a:r>
            <a:endParaRPr baseline="23809" sz="1050">
              <a:latin typeface="Cambria Math"/>
              <a:cs typeface="Cambria Math"/>
            </a:endParaRPr>
          </a:p>
        </p:txBody>
      </p:sp>
      <p:sp>
        <p:nvSpPr>
          <p:cNvPr id="55" name="object 55"/>
          <p:cNvSpPr/>
          <p:nvPr/>
        </p:nvSpPr>
        <p:spPr>
          <a:xfrm>
            <a:off x="1812035" y="5948934"/>
            <a:ext cx="3350260" cy="0"/>
          </a:xfrm>
          <a:custGeom>
            <a:avLst/>
            <a:gdLst/>
            <a:ahLst/>
            <a:cxnLst/>
            <a:rect l="l" t="t" r="r" b="b"/>
            <a:pathLst>
              <a:path w="3350260" h="0">
                <a:moveTo>
                  <a:pt x="0" y="0"/>
                </a:moveTo>
                <a:lnTo>
                  <a:pt x="3349752" y="0"/>
                </a:lnTo>
              </a:path>
            </a:pathLst>
          </a:custGeom>
          <a:ln w="7620">
            <a:solidFill>
              <a:srgbClr val="000000"/>
            </a:solidFill>
          </a:ln>
        </p:spPr>
        <p:txBody>
          <a:bodyPr wrap="square" lIns="0" tIns="0" rIns="0" bIns="0" rtlCol="0"/>
          <a:lstStyle/>
          <a:p/>
        </p:txBody>
      </p:sp>
      <p:sp>
        <p:nvSpPr>
          <p:cNvPr id="56" name="object 56"/>
          <p:cNvSpPr txBox="1"/>
          <p:nvPr/>
        </p:nvSpPr>
        <p:spPr>
          <a:xfrm>
            <a:off x="1799317" y="5748030"/>
            <a:ext cx="3709670"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89">
                <a:latin typeface="Cambria Math"/>
                <a:cs typeface="Cambria Math"/>
              </a:rPr>
              <a:t>(</a:t>
            </a:r>
            <a:r>
              <a:rPr dirty="0" sz="1000" spc="-60">
                <a:latin typeface="Cambria Math"/>
                <a:cs typeface="Cambria Math"/>
              </a:rPr>
              <a:t>3368.43𝑘𝑘 </a:t>
            </a:r>
            <a:r>
              <a:rPr dirty="0" sz="1000" spc="-5">
                <a:latin typeface="Cambria Math"/>
                <a:cs typeface="Cambria Math"/>
              </a:rPr>
              <a:t>∙ </a:t>
            </a:r>
            <a:r>
              <a:rPr dirty="0" sz="1000" spc="-315">
                <a:latin typeface="Cambria Math"/>
                <a:cs typeface="Cambria Math"/>
              </a:rPr>
              <a:t>𝑓𝑓𝑓𝑓</a:t>
            </a:r>
            <a:r>
              <a:rPr dirty="0" sz="1000" spc="35">
                <a:latin typeface="Cambria Math"/>
                <a:cs typeface="Cambria Math"/>
              </a:rPr>
              <a:t> </a:t>
            </a:r>
            <a:r>
              <a:rPr dirty="0" sz="1000" spc="-5">
                <a:latin typeface="Cambria Math"/>
                <a:cs typeface="Cambria Math"/>
              </a:rPr>
              <a:t>+ </a:t>
            </a:r>
            <a:r>
              <a:rPr dirty="0" sz="1000" spc="-75">
                <a:latin typeface="Cambria Math"/>
                <a:cs typeface="Cambria Math"/>
              </a:rPr>
              <a:t>140.17𝑘𝑘 </a:t>
            </a:r>
            <a:r>
              <a:rPr dirty="0" sz="1000" spc="-5">
                <a:latin typeface="Cambria Math"/>
                <a:cs typeface="Cambria Math"/>
              </a:rPr>
              <a:t>∙ </a:t>
            </a:r>
            <a:r>
              <a:rPr dirty="0" sz="1000" spc="-315">
                <a:latin typeface="Cambria Math"/>
                <a:cs typeface="Cambria Math"/>
              </a:rPr>
              <a:t>𝑓𝑓𝑓𝑓</a:t>
            </a:r>
            <a:r>
              <a:rPr dirty="0" sz="1000" spc="25">
                <a:latin typeface="Cambria Math"/>
                <a:cs typeface="Cambria Math"/>
              </a:rPr>
              <a:t> </a:t>
            </a:r>
            <a:r>
              <a:rPr dirty="0" sz="1000" spc="-5">
                <a:latin typeface="Cambria Math"/>
                <a:cs typeface="Cambria Math"/>
              </a:rPr>
              <a:t>+ </a:t>
            </a:r>
            <a:r>
              <a:rPr dirty="0" sz="1000" spc="-65">
                <a:latin typeface="Cambria Math"/>
                <a:cs typeface="Cambria Math"/>
              </a:rPr>
              <a:t>2465.61𝑘𝑘 </a:t>
            </a:r>
            <a:r>
              <a:rPr dirty="0" sz="1000" spc="-5">
                <a:latin typeface="Cambria Math"/>
                <a:cs typeface="Cambria Math"/>
              </a:rPr>
              <a:t>∙ </a:t>
            </a:r>
            <a:r>
              <a:rPr dirty="0" sz="1000" spc="-315">
                <a:latin typeface="Cambria Math"/>
                <a:cs typeface="Cambria Math"/>
              </a:rPr>
              <a:t>𝑓𝑓𝑓𝑓</a:t>
            </a:r>
            <a:r>
              <a:rPr dirty="0" sz="1000" spc="25">
                <a:latin typeface="Cambria Math"/>
                <a:cs typeface="Cambria Math"/>
              </a:rPr>
              <a:t> </a:t>
            </a:r>
            <a:r>
              <a:rPr dirty="0" sz="1000" spc="-5">
                <a:latin typeface="Cambria Math"/>
                <a:cs typeface="Cambria Math"/>
              </a:rPr>
              <a:t>+ </a:t>
            </a:r>
            <a:r>
              <a:rPr dirty="0" sz="1000" spc="-75">
                <a:latin typeface="Cambria Math"/>
                <a:cs typeface="Cambria Math"/>
              </a:rPr>
              <a:t>760.28𝑘𝑘 </a:t>
            </a:r>
            <a:r>
              <a:rPr dirty="0" sz="1000" spc="-5">
                <a:latin typeface="Cambria Math"/>
                <a:cs typeface="Cambria Math"/>
              </a:rPr>
              <a:t>∙</a:t>
            </a:r>
            <a:r>
              <a:rPr dirty="0" sz="1000" spc="-130">
                <a:latin typeface="Cambria Math"/>
                <a:cs typeface="Cambria Math"/>
              </a:rPr>
              <a:t> </a:t>
            </a:r>
            <a:r>
              <a:rPr dirty="0" sz="1000" spc="-250">
                <a:latin typeface="Cambria Math"/>
                <a:cs typeface="Cambria Math"/>
              </a:rPr>
              <a:t>𝑓𝑓𝑓𝑓</a:t>
            </a:r>
            <a:r>
              <a:rPr dirty="0" baseline="2777" sz="1500" spc="-375">
                <a:latin typeface="Cambria Math"/>
                <a:cs typeface="Cambria Math"/>
              </a:rPr>
              <a:t>)</a:t>
            </a:r>
            <a:r>
              <a:rPr dirty="0" baseline="2777" sz="1500" spc="667">
                <a:latin typeface="Cambria Math"/>
                <a:cs typeface="Cambria Math"/>
              </a:rPr>
              <a:t> </a:t>
            </a:r>
            <a:r>
              <a:rPr dirty="0" sz="1000" spc="-165">
                <a:latin typeface="Cambria Math"/>
                <a:cs typeface="Cambria Math"/>
              </a:rPr>
              <a:t>12𝑠𝑠𝑠𝑠</a:t>
            </a:r>
            <a:endParaRPr sz="1000">
              <a:latin typeface="Cambria Math"/>
              <a:cs typeface="Cambria Math"/>
            </a:endParaRPr>
          </a:p>
        </p:txBody>
      </p:sp>
      <p:sp>
        <p:nvSpPr>
          <p:cNvPr id="57" name="object 57"/>
          <p:cNvSpPr/>
          <p:nvPr/>
        </p:nvSpPr>
        <p:spPr>
          <a:xfrm>
            <a:off x="5244084" y="5948934"/>
            <a:ext cx="256540" cy="0"/>
          </a:xfrm>
          <a:custGeom>
            <a:avLst/>
            <a:gdLst/>
            <a:ahLst/>
            <a:cxnLst/>
            <a:rect l="l" t="t" r="r" b="b"/>
            <a:pathLst>
              <a:path w="256539" h="0">
                <a:moveTo>
                  <a:pt x="0" y="0"/>
                </a:moveTo>
                <a:lnTo>
                  <a:pt x="256032" y="0"/>
                </a:lnTo>
              </a:path>
            </a:pathLst>
          </a:custGeom>
          <a:ln w="7620">
            <a:solidFill>
              <a:srgbClr val="000000"/>
            </a:solidFill>
          </a:ln>
        </p:spPr>
        <p:txBody>
          <a:bodyPr wrap="square" lIns="0" tIns="0" rIns="0" bIns="0" rtlCol="0"/>
          <a:lstStyle/>
          <a:p/>
        </p:txBody>
      </p:sp>
      <p:sp>
        <p:nvSpPr>
          <p:cNvPr id="58" name="object 58"/>
          <p:cNvSpPr txBox="1"/>
          <p:nvPr/>
        </p:nvSpPr>
        <p:spPr>
          <a:xfrm>
            <a:off x="5168900" y="5845555"/>
            <a:ext cx="1076325" cy="262890"/>
          </a:xfrm>
          <a:prstGeom prst="rect">
            <a:avLst/>
          </a:prstGeom>
        </p:spPr>
        <p:txBody>
          <a:bodyPr wrap="square" lIns="0" tIns="12065" rIns="0" bIns="0" rtlCol="0" vert="horz">
            <a:spAutoFit/>
          </a:bodyPr>
          <a:lstStyle/>
          <a:p>
            <a:pPr marL="12700">
              <a:lnSpc>
                <a:spcPts val="935"/>
              </a:lnSpc>
              <a:spcBef>
                <a:spcPts val="95"/>
              </a:spcBef>
              <a:tabLst>
                <a:tab pos="330835" algn="l"/>
              </a:tabLst>
            </a:pPr>
            <a:r>
              <a:rPr dirty="0" sz="1000" spc="-254">
                <a:latin typeface="Cambria Math"/>
                <a:cs typeface="Cambria Math"/>
              </a:rPr>
              <a:t>�	�</a:t>
            </a:r>
            <a:r>
              <a:rPr dirty="0" sz="1000" spc="50">
                <a:latin typeface="Cambria Math"/>
                <a:cs typeface="Cambria Math"/>
              </a:rPr>
              <a:t> </a:t>
            </a:r>
            <a:r>
              <a:rPr dirty="0" sz="1000" spc="-5">
                <a:latin typeface="Cambria Math"/>
                <a:cs typeface="Cambria Math"/>
              </a:rPr>
              <a:t>= 3.924  </a:t>
            </a:r>
            <a:r>
              <a:rPr dirty="0" sz="1000" spc="-395">
                <a:latin typeface="Cambria Math"/>
                <a:cs typeface="Cambria Math"/>
              </a:rPr>
              <a:t>𝑘𝑘𝑠𝑠𝑠𝑠</a:t>
            </a:r>
            <a:endParaRPr sz="1000">
              <a:latin typeface="Cambria Math"/>
              <a:cs typeface="Cambria Math"/>
            </a:endParaRPr>
          </a:p>
          <a:p>
            <a:pPr marL="105410">
              <a:lnSpc>
                <a:spcPts val="935"/>
              </a:lnSpc>
            </a:pPr>
            <a:r>
              <a:rPr dirty="0" sz="1000" spc="-254">
                <a:latin typeface="Cambria Math"/>
                <a:cs typeface="Cambria Math"/>
              </a:rPr>
              <a:t>1𝑓𝑓𝑓𝑓</a:t>
            </a:r>
            <a:endParaRPr sz="1000">
              <a:latin typeface="Cambria Math"/>
              <a:cs typeface="Cambria Math"/>
            </a:endParaRPr>
          </a:p>
        </p:txBody>
      </p:sp>
      <p:sp>
        <p:nvSpPr>
          <p:cNvPr id="59" name="object 59"/>
          <p:cNvSpPr txBox="1"/>
          <p:nvPr/>
        </p:nvSpPr>
        <p:spPr>
          <a:xfrm>
            <a:off x="673100" y="6081170"/>
            <a:ext cx="695325" cy="470534"/>
          </a:xfrm>
          <a:prstGeom prst="rect">
            <a:avLst/>
          </a:prstGeom>
        </p:spPr>
        <p:txBody>
          <a:bodyPr wrap="square" lIns="0" tIns="12700" rIns="0" bIns="0" rtlCol="0" vert="horz">
            <a:spAutoFit/>
          </a:bodyPr>
          <a:lstStyle/>
          <a:p>
            <a:pPr marL="12700" marR="5080">
              <a:lnSpc>
                <a:spcPct val="146000"/>
              </a:lnSpc>
              <a:spcBef>
                <a:spcPts val="100"/>
              </a:spcBef>
            </a:pPr>
            <a:r>
              <a:rPr dirty="0" sz="1000" spc="-5">
                <a:latin typeface="Times New Roman"/>
                <a:cs typeface="Times New Roman"/>
              </a:rPr>
              <a:t>Stress</a:t>
            </a:r>
            <a:r>
              <a:rPr dirty="0" sz="1000" spc="-60">
                <a:latin typeface="Times New Roman"/>
                <a:cs typeface="Times New Roman"/>
              </a:rPr>
              <a:t> </a:t>
            </a:r>
            <a:r>
              <a:rPr dirty="0" sz="1000" spc="-5">
                <a:latin typeface="Times New Roman"/>
                <a:cs typeface="Times New Roman"/>
              </a:rPr>
              <a:t>Limits  </a:t>
            </a:r>
            <a:r>
              <a:rPr dirty="0" sz="1000" spc="-10">
                <a:latin typeface="Times New Roman"/>
                <a:cs typeface="Times New Roman"/>
              </a:rPr>
              <a:t>C</a:t>
            </a:r>
            <a:r>
              <a:rPr dirty="0" sz="1000">
                <a:latin typeface="Times New Roman"/>
                <a:cs typeface="Times New Roman"/>
              </a:rPr>
              <a:t>omp</a:t>
            </a:r>
            <a:r>
              <a:rPr dirty="0" sz="1000" spc="-5">
                <a:latin typeface="Times New Roman"/>
                <a:cs typeface="Times New Roman"/>
              </a:rPr>
              <a:t>re</a:t>
            </a:r>
            <a:r>
              <a:rPr dirty="0" sz="1000" spc="-10">
                <a:latin typeface="Times New Roman"/>
                <a:cs typeface="Times New Roman"/>
              </a:rPr>
              <a:t>ssi</a:t>
            </a:r>
            <a:r>
              <a:rPr dirty="0" sz="1000">
                <a:latin typeface="Times New Roman"/>
                <a:cs typeface="Times New Roman"/>
              </a:rPr>
              <a:t>o</a:t>
            </a:r>
            <a:r>
              <a:rPr dirty="0" sz="1000" spc="-5">
                <a:latin typeface="Times New Roman"/>
                <a:cs typeface="Times New Roman"/>
              </a:rPr>
              <a:t>n</a:t>
            </a:r>
            <a:endParaRPr sz="1000">
              <a:latin typeface="Times New Roman"/>
              <a:cs typeface="Times New Roman"/>
            </a:endParaRPr>
          </a:p>
        </p:txBody>
      </p:sp>
      <p:sp>
        <p:nvSpPr>
          <p:cNvPr id="60" name="object 60"/>
          <p:cNvSpPr txBox="1"/>
          <p:nvPr/>
        </p:nvSpPr>
        <p:spPr>
          <a:xfrm>
            <a:off x="3186176" y="6662419"/>
            <a:ext cx="7048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𝑐𝑐</a:t>
            </a:r>
            <a:endParaRPr sz="700">
              <a:latin typeface="Cambria Math"/>
              <a:cs typeface="Cambria Math"/>
            </a:endParaRPr>
          </a:p>
        </p:txBody>
      </p:sp>
      <p:sp>
        <p:nvSpPr>
          <p:cNvPr id="61" name="object 61"/>
          <p:cNvSpPr txBox="1"/>
          <p:nvPr/>
        </p:nvSpPr>
        <p:spPr>
          <a:xfrm>
            <a:off x="2782758" y="6598396"/>
            <a:ext cx="2200910" cy="177800"/>
          </a:xfrm>
          <a:prstGeom prst="rect">
            <a:avLst/>
          </a:prstGeom>
        </p:spPr>
        <p:txBody>
          <a:bodyPr wrap="square" lIns="0" tIns="12065" rIns="0" bIns="0" rtlCol="0" vert="horz">
            <a:spAutoFit/>
          </a:bodyPr>
          <a:lstStyle/>
          <a:p>
            <a:pPr marL="38100">
              <a:lnSpc>
                <a:spcPct val="100000"/>
              </a:lnSpc>
              <a:spcBef>
                <a:spcPts val="95"/>
              </a:spcBef>
            </a:pPr>
            <a:r>
              <a:rPr dirty="0" sz="1000" spc="-55">
                <a:latin typeface="Cambria Math"/>
                <a:cs typeface="Cambria Math"/>
              </a:rPr>
              <a:t>−0.45𝑓𝑓</a:t>
            </a:r>
            <a:r>
              <a:rPr dirty="0" baseline="27777" sz="1050" spc="-82">
                <a:latin typeface="Cambria Math"/>
                <a:cs typeface="Cambria Math"/>
              </a:rPr>
              <a:t>′</a:t>
            </a:r>
            <a:r>
              <a:rPr dirty="0" baseline="27777" sz="1050" spc="60">
                <a:latin typeface="Cambria Math"/>
                <a:cs typeface="Cambria Math"/>
              </a:rPr>
              <a:t> </a:t>
            </a:r>
            <a:r>
              <a:rPr dirty="0" sz="1000" spc="-5">
                <a:latin typeface="Cambria Math"/>
                <a:cs typeface="Cambria Math"/>
              </a:rPr>
              <a:t>= </a:t>
            </a:r>
            <a:r>
              <a:rPr dirty="0" sz="1000" spc="-105">
                <a:latin typeface="Cambria Math"/>
                <a:cs typeface="Cambria Math"/>
              </a:rPr>
              <a:t>−0.45</a:t>
            </a:r>
            <a:r>
              <a:rPr dirty="0" baseline="2777" sz="1500" spc="-157">
                <a:latin typeface="Cambria Math"/>
                <a:cs typeface="Cambria Math"/>
              </a:rPr>
              <a:t>(</a:t>
            </a:r>
            <a:r>
              <a:rPr dirty="0" sz="1000" spc="-105">
                <a:latin typeface="Cambria Math"/>
                <a:cs typeface="Cambria Math"/>
              </a:rPr>
              <a:t>8.7𝑘𝑘𝑠𝑠𝑠𝑠</a:t>
            </a:r>
            <a:r>
              <a:rPr dirty="0" baseline="2777" sz="1500" spc="-157">
                <a:latin typeface="Cambria Math"/>
                <a:cs typeface="Cambria Math"/>
              </a:rPr>
              <a:t>) </a:t>
            </a:r>
            <a:r>
              <a:rPr dirty="0" sz="1000" spc="-5">
                <a:latin typeface="Cambria Math"/>
                <a:cs typeface="Cambria Math"/>
              </a:rPr>
              <a:t>=</a:t>
            </a:r>
            <a:r>
              <a:rPr dirty="0" sz="1000" spc="70">
                <a:latin typeface="Cambria Math"/>
                <a:cs typeface="Cambria Math"/>
              </a:rPr>
              <a:t> </a:t>
            </a:r>
            <a:r>
              <a:rPr dirty="0" sz="1000" spc="-140">
                <a:latin typeface="Cambria Math"/>
                <a:cs typeface="Cambria Math"/>
              </a:rPr>
              <a:t>−3.915𝑘𝑘𝑠𝑠𝑠𝑠</a:t>
            </a:r>
            <a:endParaRPr sz="1000">
              <a:latin typeface="Cambria Math"/>
              <a:cs typeface="Cambria Math"/>
            </a:endParaRPr>
          </a:p>
        </p:txBody>
      </p:sp>
      <p:sp>
        <p:nvSpPr>
          <p:cNvPr id="62" name="object 62"/>
          <p:cNvSpPr txBox="1"/>
          <p:nvPr/>
        </p:nvSpPr>
        <p:spPr>
          <a:xfrm>
            <a:off x="673100" y="6822440"/>
            <a:ext cx="435609"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Tension</a:t>
            </a:r>
            <a:endParaRPr sz="1000">
              <a:latin typeface="Times New Roman"/>
              <a:cs typeface="Times New Roman"/>
            </a:endParaRPr>
          </a:p>
        </p:txBody>
      </p:sp>
      <p:sp>
        <p:nvSpPr>
          <p:cNvPr id="63" name="object 63"/>
          <p:cNvSpPr txBox="1"/>
          <p:nvPr/>
        </p:nvSpPr>
        <p:spPr>
          <a:xfrm>
            <a:off x="3175507" y="7134859"/>
            <a:ext cx="7048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𝑐𝑐</a:t>
            </a:r>
            <a:endParaRPr sz="700">
              <a:latin typeface="Cambria Math"/>
              <a:cs typeface="Cambria Math"/>
            </a:endParaRPr>
          </a:p>
        </p:txBody>
      </p:sp>
      <p:sp>
        <p:nvSpPr>
          <p:cNvPr id="64" name="object 64"/>
          <p:cNvSpPr/>
          <p:nvPr/>
        </p:nvSpPr>
        <p:spPr>
          <a:xfrm>
            <a:off x="3142488" y="7096506"/>
            <a:ext cx="114300" cy="0"/>
          </a:xfrm>
          <a:custGeom>
            <a:avLst/>
            <a:gdLst/>
            <a:ahLst/>
            <a:cxnLst/>
            <a:rect l="l" t="t" r="r" b="b"/>
            <a:pathLst>
              <a:path w="114300" h="0">
                <a:moveTo>
                  <a:pt x="0" y="0"/>
                </a:moveTo>
                <a:lnTo>
                  <a:pt x="114300" y="0"/>
                </a:lnTo>
              </a:path>
            </a:pathLst>
          </a:custGeom>
          <a:ln w="7619">
            <a:solidFill>
              <a:srgbClr val="000000"/>
            </a:solidFill>
          </a:ln>
        </p:spPr>
        <p:txBody>
          <a:bodyPr wrap="square" lIns="0" tIns="0" rIns="0" bIns="0" rtlCol="0"/>
          <a:lstStyle/>
          <a:p/>
        </p:txBody>
      </p:sp>
      <p:sp>
        <p:nvSpPr>
          <p:cNvPr id="65" name="object 65"/>
          <p:cNvSpPr/>
          <p:nvPr/>
        </p:nvSpPr>
        <p:spPr>
          <a:xfrm>
            <a:off x="4015740" y="7096506"/>
            <a:ext cx="367665" cy="0"/>
          </a:xfrm>
          <a:custGeom>
            <a:avLst/>
            <a:gdLst/>
            <a:ahLst/>
            <a:cxnLst/>
            <a:rect l="l" t="t" r="r" b="b"/>
            <a:pathLst>
              <a:path w="367664" h="0">
                <a:moveTo>
                  <a:pt x="0" y="0"/>
                </a:moveTo>
                <a:lnTo>
                  <a:pt x="367296" y="0"/>
                </a:lnTo>
              </a:path>
            </a:pathLst>
          </a:custGeom>
          <a:ln w="7619">
            <a:solidFill>
              <a:srgbClr val="000000"/>
            </a:solidFill>
          </a:ln>
        </p:spPr>
        <p:txBody>
          <a:bodyPr wrap="square" lIns="0" tIns="0" rIns="0" bIns="0" rtlCol="0"/>
          <a:lstStyle/>
          <a:p/>
        </p:txBody>
      </p:sp>
      <p:sp>
        <p:nvSpPr>
          <p:cNvPr id="66" name="object 66"/>
          <p:cNvSpPr txBox="1"/>
          <p:nvPr/>
        </p:nvSpPr>
        <p:spPr>
          <a:xfrm>
            <a:off x="2705092" y="7075423"/>
            <a:ext cx="2356485"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127">
                <a:latin typeface="Cambria Math"/>
                <a:cs typeface="Cambria Math"/>
              </a:rPr>
              <a:t>0.19𝜆𝜆</a:t>
            </a:r>
            <a:r>
              <a:rPr dirty="0" sz="1000" spc="-85">
                <a:latin typeface="Cambria Math"/>
                <a:cs typeface="Cambria Math"/>
              </a:rPr>
              <a:t>�</a:t>
            </a:r>
            <a:r>
              <a:rPr dirty="0" baseline="2777" sz="1500" spc="-127">
                <a:latin typeface="Cambria Math"/>
                <a:cs typeface="Cambria Math"/>
              </a:rPr>
              <a:t>𝑓𝑓</a:t>
            </a:r>
            <a:r>
              <a:rPr dirty="0" baseline="27777" sz="1050" spc="-127">
                <a:latin typeface="Cambria Math"/>
                <a:cs typeface="Cambria Math"/>
              </a:rPr>
              <a:t>′ </a:t>
            </a:r>
            <a:r>
              <a:rPr dirty="0" baseline="2777" sz="1500" spc="-7">
                <a:latin typeface="Cambria Math"/>
                <a:cs typeface="Cambria Math"/>
              </a:rPr>
              <a:t>= 0.19(1.0)√8.7 </a:t>
            </a:r>
            <a:r>
              <a:rPr dirty="0" baseline="2777" sz="1500" spc="-412">
                <a:latin typeface="Cambria Math"/>
                <a:cs typeface="Cambria Math"/>
              </a:rPr>
              <a:t>𝑘𝑘𝑠𝑠𝑠𝑠</a:t>
            </a:r>
            <a:r>
              <a:rPr dirty="0" baseline="2777" sz="1500" spc="150">
                <a:latin typeface="Cambria Math"/>
                <a:cs typeface="Cambria Math"/>
              </a:rPr>
              <a:t> </a:t>
            </a:r>
            <a:r>
              <a:rPr dirty="0" baseline="2777" sz="1500" spc="-7">
                <a:latin typeface="Cambria Math"/>
                <a:cs typeface="Cambria Math"/>
              </a:rPr>
              <a:t>=  </a:t>
            </a:r>
            <a:r>
              <a:rPr dirty="0" baseline="2777" sz="1500" spc="-330">
                <a:latin typeface="Cambria Math"/>
                <a:cs typeface="Cambria Math"/>
              </a:rPr>
              <a:t>0.560𝑘𝑘𝑠𝑠𝑠𝑠</a:t>
            </a:r>
            <a:endParaRPr baseline="2777" sz="1500">
              <a:latin typeface="Cambria Math"/>
              <a:cs typeface="Cambria Math"/>
            </a:endParaRPr>
          </a:p>
        </p:txBody>
      </p:sp>
      <p:sp>
        <p:nvSpPr>
          <p:cNvPr id="68" name="object 68"/>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57</a:t>
            </a:r>
          </a:p>
        </p:txBody>
      </p:sp>
      <p:sp>
        <p:nvSpPr>
          <p:cNvPr id="67" name="object 67"/>
          <p:cNvSpPr txBox="1"/>
          <p:nvPr/>
        </p:nvSpPr>
        <p:spPr>
          <a:xfrm>
            <a:off x="634900" y="7234839"/>
            <a:ext cx="4422775" cy="1814830"/>
          </a:xfrm>
          <a:prstGeom prst="rect">
            <a:avLst/>
          </a:prstGeom>
        </p:spPr>
        <p:txBody>
          <a:bodyPr wrap="square" lIns="0" tIns="82550" rIns="0" bIns="0" rtlCol="0" vert="horz">
            <a:spAutoFit/>
          </a:bodyPr>
          <a:lstStyle/>
          <a:p>
            <a:pPr marL="50800">
              <a:lnSpc>
                <a:spcPct val="100000"/>
              </a:lnSpc>
              <a:spcBef>
                <a:spcPts val="650"/>
              </a:spcBef>
            </a:pPr>
            <a:r>
              <a:rPr dirty="0" sz="1000" spc="-5">
                <a:latin typeface="Times New Roman"/>
                <a:cs typeface="Times New Roman"/>
              </a:rPr>
              <a:t>Stress</a:t>
            </a:r>
            <a:r>
              <a:rPr dirty="0" sz="1000" spc="-10">
                <a:latin typeface="Times New Roman"/>
                <a:cs typeface="Times New Roman"/>
              </a:rPr>
              <a:t> </a:t>
            </a:r>
            <a:r>
              <a:rPr dirty="0" sz="1000" spc="-5">
                <a:latin typeface="Times New Roman"/>
                <a:cs typeface="Times New Roman"/>
              </a:rPr>
              <a:t>Demand</a:t>
            </a:r>
            <a:endParaRPr sz="1000">
              <a:latin typeface="Times New Roman"/>
              <a:cs typeface="Times New Roman"/>
            </a:endParaRPr>
          </a:p>
          <a:p>
            <a:pPr algn="ctr" marL="2075180">
              <a:lnSpc>
                <a:spcPct val="100000"/>
              </a:lnSpc>
              <a:spcBef>
                <a:spcPts val="555"/>
              </a:spcBef>
            </a:pPr>
            <a:r>
              <a:rPr dirty="0" sz="1000" spc="-345">
                <a:latin typeface="Cambria Math"/>
                <a:cs typeface="Cambria Math"/>
              </a:rPr>
              <a:t>𝑓𝑓</a:t>
            </a:r>
            <a:r>
              <a:rPr dirty="0" baseline="-15873" sz="1050" spc="-517">
                <a:latin typeface="Cambria Math"/>
                <a:cs typeface="Cambria Math"/>
              </a:rPr>
              <a:t>𝑑𝑑</a:t>
            </a:r>
            <a:r>
              <a:rPr dirty="0" baseline="-15873" sz="1050" spc="277">
                <a:latin typeface="Cambria Math"/>
                <a:cs typeface="Cambria Math"/>
              </a:rPr>
              <a:t> </a:t>
            </a:r>
            <a:r>
              <a:rPr dirty="0" sz="1000" spc="-5">
                <a:latin typeface="Cambria Math"/>
                <a:cs typeface="Cambria Math"/>
              </a:rPr>
              <a:t>= </a:t>
            </a:r>
            <a:r>
              <a:rPr dirty="0" sz="1000" spc="-155">
                <a:latin typeface="Cambria Math"/>
                <a:cs typeface="Cambria Math"/>
              </a:rPr>
              <a:t>1.246𝑘𝑘𝑠𝑠𝑠𝑠 </a:t>
            </a:r>
            <a:r>
              <a:rPr dirty="0" sz="1000" spc="-5">
                <a:latin typeface="Cambria Math"/>
                <a:cs typeface="Cambria Math"/>
              </a:rPr>
              <a:t>− </a:t>
            </a:r>
            <a:r>
              <a:rPr dirty="0" sz="1000" spc="-155">
                <a:latin typeface="Cambria Math"/>
                <a:cs typeface="Cambria Math"/>
              </a:rPr>
              <a:t>4.219𝑘𝑘𝑠𝑠𝑠𝑠 </a:t>
            </a:r>
            <a:r>
              <a:rPr dirty="0" sz="1000" spc="-5">
                <a:latin typeface="Cambria Math"/>
                <a:cs typeface="Cambria Math"/>
              </a:rPr>
              <a:t>= −2.974</a:t>
            </a:r>
            <a:r>
              <a:rPr dirty="0" sz="1000" spc="160">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algn="ctr" marL="2073910">
              <a:lnSpc>
                <a:spcPct val="100000"/>
              </a:lnSpc>
              <a:spcBef>
                <a:spcPts val="575"/>
              </a:spcBef>
            </a:pPr>
            <a:r>
              <a:rPr dirty="0" sz="1000" spc="-275">
                <a:latin typeface="Cambria Math"/>
                <a:cs typeface="Cambria Math"/>
              </a:rPr>
              <a:t>𝑓𝑓</a:t>
            </a:r>
            <a:r>
              <a:rPr dirty="0" baseline="-15873" sz="1050" spc="-412">
                <a:latin typeface="Cambria Math"/>
                <a:cs typeface="Cambria Math"/>
              </a:rPr>
              <a:t>𝑠𝑠</a:t>
            </a:r>
            <a:r>
              <a:rPr dirty="0" baseline="-15873" sz="1050" spc="270">
                <a:latin typeface="Cambria Math"/>
                <a:cs typeface="Cambria Math"/>
              </a:rPr>
              <a:t> </a:t>
            </a:r>
            <a:r>
              <a:rPr dirty="0" sz="1000" spc="-5">
                <a:latin typeface="Cambria Math"/>
                <a:cs typeface="Cambria Math"/>
              </a:rPr>
              <a:t>= </a:t>
            </a:r>
            <a:r>
              <a:rPr dirty="0" sz="1000" spc="-140">
                <a:latin typeface="Cambria Math"/>
                <a:cs typeface="Cambria Math"/>
              </a:rPr>
              <a:t>−5.801𝑘𝑘𝑠𝑠𝑠𝑠 </a:t>
            </a:r>
            <a:r>
              <a:rPr dirty="0" sz="1000" spc="-5">
                <a:latin typeface="Cambria Math"/>
                <a:cs typeface="Cambria Math"/>
              </a:rPr>
              <a:t>+ </a:t>
            </a:r>
            <a:r>
              <a:rPr dirty="0" sz="1000" spc="-155">
                <a:latin typeface="Cambria Math"/>
                <a:cs typeface="Cambria Math"/>
              </a:rPr>
              <a:t>3.924𝑘𝑘𝑠𝑠𝑠𝑠 </a:t>
            </a:r>
            <a:r>
              <a:rPr dirty="0" sz="1000" spc="-5">
                <a:latin typeface="Cambria Math"/>
                <a:cs typeface="Cambria Math"/>
              </a:rPr>
              <a:t>= −1.877</a:t>
            </a:r>
            <a:r>
              <a:rPr dirty="0" sz="1000" spc="-55">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marL="50800">
              <a:lnSpc>
                <a:spcPct val="100000"/>
              </a:lnSpc>
              <a:spcBef>
                <a:spcPts val="565"/>
              </a:spcBef>
            </a:pPr>
            <a:r>
              <a:rPr dirty="0" sz="1000" spc="-5">
                <a:latin typeface="Times New Roman"/>
                <a:cs typeface="Times New Roman"/>
              </a:rPr>
              <a:t>Stresses at mid-span satisfy the limit</a:t>
            </a:r>
            <a:r>
              <a:rPr dirty="0" sz="1000" spc="25">
                <a:latin typeface="Times New Roman"/>
                <a:cs typeface="Times New Roman"/>
              </a:rPr>
              <a:t> </a:t>
            </a:r>
            <a:r>
              <a:rPr dirty="0" sz="1000" spc="-5">
                <a:latin typeface="Times New Roman"/>
                <a:cs typeface="Times New Roman"/>
              </a:rPr>
              <a:t>state.</a:t>
            </a:r>
            <a:endParaRPr sz="1000">
              <a:latin typeface="Times New Roman"/>
              <a:cs typeface="Times New Roman"/>
            </a:endParaRPr>
          </a:p>
          <a:p>
            <a:pPr marL="50800">
              <a:lnSpc>
                <a:spcPct val="100000"/>
              </a:lnSpc>
              <a:spcBef>
                <a:spcPts val="550"/>
              </a:spcBef>
            </a:pPr>
            <a:r>
              <a:rPr dirty="0" sz="1000" spc="-5">
                <a:latin typeface="Times New Roman"/>
                <a:cs typeface="Times New Roman"/>
              </a:rPr>
              <a:t>These calculations are repeated at the point </a:t>
            </a:r>
            <a:r>
              <a:rPr dirty="0" sz="1000">
                <a:latin typeface="Times New Roman"/>
                <a:cs typeface="Times New Roman"/>
              </a:rPr>
              <a:t>of </a:t>
            </a:r>
            <a:r>
              <a:rPr dirty="0" sz="1000" spc="-5">
                <a:latin typeface="Times New Roman"/>
                <a:cs typeface="Times New Roman"/>
              </a:rPr>
              <a:t>prestress transfer. The results</a:t>
            </a:r>
            <a:r>
              <a:rPr dirty="0" sz="1000" spc="70">
                <a:latin typeface="Times New Roman"/>
                <a:cs typeface="Times New Roman"/>
              </a:rPr>
              <a:t> </a:t>
            </a:r>
            <a:r>
              <a:rPr dirty="0" sz="1000" spc="-5">
                <a:latin typeface="Times New Roman"/>
                <a:cs typeface="Times New Roman"/>
              </a:rPr>
              <a:t>are</a:t>
            </a:r>
            <a:endParaRPr sz="1000">
              <a:latin typeface="Times New Roman"/>
              <a:cs typeface="Times New Roman"/>
            </a:endParaRPr>
          </a:p>
          <a:p>
            <a:pPr algn="ctr" marL="2073910">
              <a:lnSpc>
                <a:spcPct val="100000"/>
              </a:lnSpc>
              <a:spcBef>
                <a:spcPts val="550"/>
              </a:spcBef>
            </a:pPr>
            <a:r>
              <a:rPr dirty="0" sz="1000" spc="-345">
                <a:latin typeface="Cambria Math"/>
                <a:cs typeface="Cambria Math"/>
              </a:rPr>
              <a:t>𝑓𝑓</a:t>
            </a:r>
            <a:r>
              <a:rPr dirty="0" baseline="-15873" sz="1050" spc="-517">
                <a:latin typeface="Cambria Math"/>
                <a:cs typeface="Cambria Math"/>
              </a:rPr>
              <a:t>𝑑𝑑</a:t>
            </a:r>
            <a:r>
              <a:rPr dirty="0" baseline="-15873" sz="1050" spc="232">
                <a:latin typeface="Cambria Math"/>
                <a:cs typeface="Cambria Math"/>
              </a:rPr>
              <a:t> </a:t>
            </a:r>
            <a:r>
              <a:rPr dirty="0" sz="1000" spc="-5">
                <a:latin typeface="Cambria Math"/>
                <a:cs typeface="Cambria Math"/>
              </a:rPr>
              <a:t>= −0.648</a:t>
            </a:r>
            <a:r>
              <a:rPr dirty="0" sz="1000" spc="20">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algn="ctr" marL="2073910">
              <a:lnSpc>
                <a:spcPct val="100000"/>
              </a:lnSpc>
              <a:spcBef>
                <a:spcPts val="580"/>
              </a:spcBef>
            </a:pPr>
            <a:r>
              <a:rPr dirty="0" sz="1000" spc="-275">
                <a:latin typeface="Cambria Math"/>
                <a:cs typeface="Cambria Math"/>
              </a:rPr>
              <a:t>𝑓𝑓</a:t>
            </a:r>
            <a:r>
              <a:rPr dirty="0" baseline="-15873" sz="1050" spc="-412">
                <a:latin typeface="Cambria Math"/>
                <a:cs typeface="Cambria Math"/>
              </a:rPr>
              <a:t>𝑠𝑠</a:t>
            </a:r>
            <a:r>
              <a:rPr dirty="0" baseline="-15873" sz="1050" spc="232">
                <a:latin typeface="Cambria Math"/>
                <a:cs typeface="Cambria Math"/>
              </a:rPr>
              <a:t> </a:t>
            </a:r>
            <a:r>
              <a:rPr dirty="0" sz="1000" spc="-5">
                <a:latin typeface="Cambria Math"/>
                <a:cs typeface="Cambria Math"/>
              </a:rPr>
              <a:t>= −3.892</a:t>
            </a:r>
            <a:r>
              <a:rPr dirty="0" sz="1000" spc="35">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marL="50800">
              <a:lnSpc>
                <a:spcPct val="100000"/>
              </a:lnSpc>
              <a:spcBef>
                <a:spcPts val="560"/>
              </a:spcBef>
            </a:pPr>
            <a:r>
              <a:rPr dirty="0" sz="1000" spc="-5">
                <a:latin typeface="Times New Roman"/>
                <a:cs typeface="Times New Roman"/>
              </a:rPr>
              <a:t>The required concrete strength</a:t>
            </a:r>
            <a:r>
              <a:rPr dirty="0" sz="1000" spc="10">
                <a:latin typeface="Times New Roman"/>
                <a:cs typeface="Times New Roman"/>
              </a:rPr>
              <a:t> </a:t>
            </a:r>
            <a:r>
              <a:rPr dirty="0" sz="1000" spc="-5">
                <a:latin typeface="Times New Roman"/>
                <a:cs typeface="Times New Roman"/>
              </a:rPr>
              <a:t>is</a:t>
            </a:r>
            <a:endParaRPr sz="1000">
              <a:latin typeface="Times New Roman"/>
              <a:cs typeface="Times New Roman"/>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3657091" y="959612"/>
            <a:ext cx="7048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𝑐𝑐</a:t>
            </a:r>
            <a:endParaRPr sz="700">
              <a:latin typeface="Cambria Math"/>
              <a:cs typeface="Cambria Math"/>
            </a:endParaRPr>
          </a:p>
        </p:txBody>
      </p:sp>
      <p:sp>
        <p:nvSpPr>
          <p:cNvPr id="4" name="object 4"/>
          <p:cNvSpPr txBox="1"/>
          <p:nvPr/>
        </p:nvSpPr>
        <p:spPr>
          <a:xfrm>
            <a:off x="3255257" y="895551"/>
            <a:ext cx="1257300" cy="177800"/>
          </a:xfrm>
          <a:prstGeom prst="rect">
            <a:avLst/>
          </a:prstGeom>
        </p:spPr>
        <p:txBody>
          <a:bodyPr wrap="square" lIns="0" tIns="12065" rIns="0" bIns="0" rtlCol="0" vert="horz">
            <a:spAutoFit/>
          </a:bodyPr>
          <a:lstStyle/>
          <a:p>
            <a:pPr marL="38100">
              <a:lnSpc>
                <a:spcPct val="100000"/>
              </a:lnSpc>
              <a:spcBef>
                <a:spcPts val="95"/>
              </a:spcBef>
            </a:pPr>
            <a:r>
              <a:rPr dirty="0" sz="1000" spc="-60">
                <a:latin typeface="Cambria Math"/>
                <a:cs typeface="Cambria Math"/>
              </a:rPr>
              <a:t>−0.45𝑓𝑓</a:t>
            </a:r>
            <a:r>
              <a:rPr dirty="0" baseline="27777" sz="1050" spc="-89">
                <a:latin typeface="Cambria Math"/>
                <a:cs typeface="Cambria Math"/>
              </a:rPr>
              <a:t>′ </a:t>
            </a:r>
            <a:r>
              <a:rPr dirty="0" sz="1000" spc="-5">
                <a:latin typeface="Cambria Math"/>
                <a:cs typeface="Cambria Math"/>
              </a:rPr>
              <a:t>=</a:t>
            </a:r>
            <a:r>
              <a:rPr dirty="0" sz="1000" spc="-25">
                <a:latin typeface="Cambria Math"/>
                <a:cs typeface="Cambria Math"/>
              </a:rPr>
              <a:t> </a:t>
            </a:r>
            <a:r>
              <a:rPr dirty="0" sz="1000" spc="-140">
                <a:latin typeface="Cambria Math"/>
                <a:cs typeface="Cambria Math"/>
              </a:rPr>
              <a:t>−3.892𝑘𝑘𝑠𝑠𝑠𝑠</a:t>
            </a:r>
            <a:endParaRPr sz="1000">
              <a:latin typeface="Cambria Math"/>
              <a:cs typeface="Cambria Math"/>
            </a:endParaRPr>
          </a:p>
        </p:txBody>
      </p:sp>
      <p:sp>
        <p:nvSpPr>
          <p:cNvPr id="5" name="object 5"/>
          <p:cNvSpPr txBox="1"/>
          <p:nvPr/>
        </p:nvSpPr>
        <p:spPr>
          <a:xfrm>
            <a:off x="3488417" y="1121139"/>
            <a:ext cx="789940" cy="177800"/>
          </a:xfrm>
          <a:prstGeom prst="rect">
            <a:avLst/>
          </a:prstGeom>
        </p:spPr>
        <p:txBody>
          <a:bodyPr wrap="square" lIns="0" tIns="12065" rIns="0" bIns="0" rtlCol="0" vert="horz">
            <a:spAutoFit/>
          </a:bodyPr>
          <a:lstStyle/>
          <a:p>
            <a:pPr marL="38100">
              <a:lnSpc>
                <a:spcPct val="100000"/>
              </a:lnSpc>
              <a:spcBef>
                <a:spcPts val="95"/>
              </a:spcBef>
            </a:pPr>
            <a:r>
              <a:rPr dirty="0" sz="1000" spc="-145">
                <a:latin typeface="Cambria Math"/>
                <a:cs typeface="Cambria Math"/>
              </a:rPr>
              <a:t>𝑓𝑓</a:t>
            </a:r>
            <a:r>
              <a:rPr dirty="0" baseline="27777" sz="1050" spc="-217">
                <a:latin typeface="Cambria Math"/>
                <a:cs typeface="Cambria Math"/>
              </a:rPr>
              <a:t>′ </a:t>
            </a:r>
            <a:r>
              <a:rPr dirty="0" sz="1000" spc="-5">
                <a:latin typeface="Cambria Math"/>
                <a:cs typeface="Cambria Math"/>
              </a:rPr>
              <a:t>= 8.65</a:t>
            </a:r>
            <a:r>
              <a:rPr dirty="0" sz="1000" spc="30">
                <a:latin typeface="Cambria Math"/>
                <a:cs typeface="Cambria Math"/>
              </a:rPr>
              <a:t> </a:t>
            </a:r>
            <a:r>
              <a:rPr dirty="0" sz="1000" spc="-275">
                <a:latin typeface="Cambria Math"/>
                <a:cs typeface="Cambria Math"/>
              </a:rPr>
              <a:t>𝑘𝑘𝑠𝑠𝑠𝑠</a:t>
            </a:r>
            <a:endParaRPr sz="1000">
              <a:latin typeface="Cambria Math"/>
              <a:cs typeface="Cambria Math"/>
            </a:endParaRPr>
          </a:p>
        </p:txBody>
      </p:sp>
      <p:sp>
        <p:nvSpPr>
          <p:cNvPr id="6" name="object 6"/>
          <p:cNvSpPr txBox="1"/>
          <p:nvPr/>
        </p:nvSpPr>
        <p:spPr>
          <a:xfrm>
            <a:off x="673049" y="1148532"/>
            <a:ext cx="3344545" cy="372745"/>
          </a:xfrm>
          <a:prstGeom prst="rect">
            <a:avLst/>
          </a:prstGeom>
        </p:spPr>
        <p:txBody>
          <a:bodyPr wrap="square" lIns="0" tIns="48894" rIns="0" bIns="0" rtlCol="0" vert="horz">
            <a:spAutoFit/>
          </a:bodyPr>
          <a:lstStyle/>
          <a:p>
            <a:pPr algn="r" marR="393065">
              <a:lnSpc>
                <a:spcPct val="100000"/>
              </a:lnSpc>
              <a:spcBef>
                <a:spcPts val="384"/>
              </a:spcBef>
            </a:pPr>
            <a:r>
              <a:rPr dirty="0" sz="700" spc="-320">
                <a:latin typeface="Cambria Math"/>
                <a:cs typeface="Cambria Math"/>
              </a:rPr>
              <a:t>𝑐𝑐</a:t>
            </a:r>
            <a:endParaRPr sz="700">
              <a:latin typeface="Cambria Math"/>
              <a:cs typeface="Cambria Math"/>
            </a:endParaRPr>
          </a:p>
          <a:p>
            <a:pPr marL="12700">
              <a:lnSpc>
                <a:spcPct val="100000"/>
              </a:lnSpc>
              <a:spcBef>
                <a:spcPts val="405"/>
              </a:spcBef>
            </a:pPr>
            <a:r>
              <a:rPr dirty="0" sz="1000" spc="-5" b="1">
                <a:latin typeface="Times New Roman"/>
                <a:cs typeface="Times New Roman"/>
              </a:rPr>
              <a:t>This is the overall governing 28-day design concrete</a:t>
            </a:r>
            <a:r>
              <a:rPr dirty="0" sz="1000" spc="70" b="1">
                <a:latin typeface="Times New Roman"/>
                <a:cs typeface="Times New Roman"/>
              </a:rPr>
              <a:t> </a:t>
            </a:r>
            <a:r>
              <a:rPr dirty="0" sz="1000" spc="-5" b="1">
                <a:latin typeface="Times New Roman"/>
                <a:cs typeface="Times New Roman"/>
              </a:rPr>
              <a:t>strength.</a:t>
            </a:r>
            <a:endParaRPr sz="1000">
              <a:latin typeface="Times New Roman"/>
              <a:cs typeface="Times New Roman"/>
            </a:endParaRPr>
          </a:p>
        </p:txBody>
      </p:sp>
      <p:sp>
        <p:nvSpPr>
          <p:cNvPr id="7" name="object 7"/>
          <p:cNvSpPr txBox="1"/>
          <p:nvPr/>
        </p:nvSpPr>
        <p:spPr>
          <a:xfrm>
            <a:off x="673100" y="1640840"/>
            <a:ext cx="3008630" cy="863600"/>
          </a:xfrm>
          <a:prstGeom prst="rect">
            <a:avLst/>
          </a:prstGeom>
        </p:spPr>
        <p:txBody>
          <a:bodyPr wrap="square" lIns="0" tIns="12700" rIns="0" bIns="0" rtlCol="0" vert="horz">
            <a:spAutoFit/>
          </a:bodyPr>
          <a:lstStyle/>
          <a:p>
            <a:pPr lvl="1" marL="378460" indent="-365760">
              <a:lnSpc>
                <a:spcPct val="100000"/>
              </a:lnSpc>
              <a:spcBef>
                <a:spcPts val="100"/>
              </a:spcBef>
              <a:buFont typeface="Arial"/>
              <a:buAutoNum type="arabicPeriod" startAt="7"/>
              <a:tabLst>
                <a:tab pos="377825" algn="l"/>
                <a:tab pos="378460" algn="l"/>
              </a:tabLst>
            </a:pPr>
            <a:r>
              <a:rPr dirty="0" sz="1200" spc="-5" b="1">
                <a:latin typeface="Arial"/>
                <a:cs typeface="Arial"/>
              </a:rPr>
              <a:t>S</a:t>
            </a:r>
            <a:r>
              <a:rPr dirty="0" sz="1200" spc="-5" b="1">
                <a:latin typeface="Arial"/>
                <a:cs typeface="Arial"/>
              </a:rPr>
              <a:t>tep </a:t>
            </a:r>
            <a:r>
              <a:rPr dirty="0" sz="1200" b="1">
                <a:latin typeface="Arial"/>
                <a:cs typeface="Arial"/>
              </a:rPr>
              <a:t>7 – </a:t>
            </a:r>
            <a:r>
              <a:rPr dirty="0" sz="1200" spc="-5" b="1">
                <a:latin typeface="Arial"/>
                <a:cs typeface="Arial"/>
              </a:rPr>
              <a:t>Check Final</a:t>
            </a:r>
            <a:r>
              <a:rPr dirty="0" sz="1200" spc="-25" b="1">
                <a:latin typeface="Arial"/>
                <a:cs typeface="Arial"/>
              </a:rPr>
              <a:t> </a:t>
            </a:r>
            <a:r>
              <a:rPr dirty="0" sz="1200" spc="-5" b="1">
                <a:latin typeface="Arial"/>
                <a:cs typeface="Arial"/>
              </a:rPr>
              <a:t>Conditions</a:t>
            </a:r>
            <a:endParaRPr sz="1200">
              <a:latin typeface="Arial"/>
              <a:cs typeface="Arial"/>
            </a:endParaRPr>
          </a:p>
          <a:p>
            <a:pPr lvl="2" marL="469900" indent="-457200">
              <a:lnSpc>
                <a:spcPct val="100000"/>
              </a:lnSpc>
              <a:spcBef>
                <a:spcPts val="1140"/>
              </a:spcBef>
              <a:buClr>
                <a:srgbClr val="0000FF"/>
              </a:buClr>
              <a:buFont typeface="Arial"/>
              <a:buAutoNum type="arabicPeriod"/>
              <a:tabLst>
                <a:tab pos="469900" algn="l"/>
              </a:tabLst>
            </a:pPr>
            <a:r>
              <a:rPr dirty="0" sz="1200" spc="-5">
                <a:solidFill>
                  <a:srgbClr val="0000FF"/>
                </a:solidFill>
                <a:latin typeface="Arial"/>
                <a:cs typeface="Arial"/>
              </a:rPr>
              <a:t>Lo</a:t>
            </a:r>
            <a:r>
              <a:rPr dirty="0" sz="1200" spc="-5">
                <a:solidFill>
                  <a:srgbClr val="0000FF"/>
                </a:solidFill>
                <a:latin typeface="Arial"/>
                <a:cs typeface="Arial"/>
              </a:rPr>
              <a:t>sses from Deck Placement to</a:t>
            </a:r>
            <a:r>
              <a:rPr dirty="0" sz="1200" spc="-15">
                <a:solidFill>
                  <a:srgbClr val="0000FF"/>
                </a:solidFill>
                <a:latin typeface="Arial"/>
                <a:cs typeface="Arial"/>
              </a:rPr>
              <a:t> </a:t>
            </a:r>
            <a:r>
              <a:rPr dirty="0" sz="1200" spc="-5">
                <a:solidFill>
                  <a:srgbClr val="0000FF"/>
                </a:solidFill>
                <a:latin typeface="Arial"/>
                <a:cs typeface="Arial"/>
              </a:rPr>
              <a:t>Final</a:t>
            </a:r>
            <a:endParaRPr sz="1200">
              <a:latin typeface="Arial"/>
              <a:cs typeface="Arial"/>
            </a:endParaRPr>
          </a:p>
          <a:p>
            <a:pPr lvl="3" marL="561340" indent="-548640">
              <a:lnSpc>
                <a:spcPct val="100000"/>
              </a:lnSpc>
              <a:spcBef>
                <a:spcPts val="1140"/>
              </a:spcBef>
              <a:buFont typeface="Times New Roman"/>
              <a:buAutoNum type="arabicPeriod"/>
              <a:tabLst>
                <a:tab pos="560705" algn="l"/>
                <a:tab pos="561340" algn="l"/>
              </a:tabLst>
            </a:pPr>
            <a:r>
              <a:rPr dirty="0" sz="1200" spc="-5" i="1">
                <a:latin typeface="Arial"/>
                <a:cs typeface="Arial"/>
              </a:rPr>
              <a:t>Sh</a:t>
            </a:r>
            <a:r>
              <a:rPr dirty="0" sz="1200" spc="-5" i="1">
                <a:latin typeface="Arial"/>
                <a:cs typeface="Arial"/>
              </a:rPr>
              <a:t>rinkage </a:t>
            </a:r>
            <a:r>
              <a:rPr dirty="0" sz="1200" i="1">
                <a:latin typeface="Arial"/>
                <a:cs typeface="Arial"/>
              </a:rPr>
              <a:t>of </a:t>
            </a:r>
            <a:r>
              <a:rPr dirty="0" sz="1200" spc="-5" i="1">
                <a:latin typeface="Arial"/>
                <a:cs typeface="Arial"/>
              </a:rPr>
              <a:t>Girder</a:t>
            </a:r>
            <a:r>
              <a:rPr dirty="0" sz="1200" spc="-15" i="1">
                <a:latin typeface="Arial"/>
                <a:cs typeface="Arial"/>
              </a:rPr>
              <a:t> </a:t>
            </a:r>
            <a:r>
              <a:rPr dirty="0" sz="1200" spc="-5" i="1">
                <a:latin typeface="Arial"/>
                <a:cs typeface="Arial"/>
              </a:rPr>
              <a:t>Concrete</a:t>
            </a:r>
            <a:endParaRPr sz="1200">
              <a:latin typeface="Arial"/>
              <a:cs typeface="Arial"/>
            </a:endParaRPr>
          </a:p>
        </p:txBody>
      </p:sp>
      <p:sp>
        <p:nvSpPr>
          <p:cNvPr id="8" name="object 8"/>
          <p:cNvSpPr txBox="1"/>
          <p:nvPr/>
        </p:nvSpPr>
        <p:spPr>
          <a:xfrm>
            <a:off x="2511614" y="3314177"/>
            <a:ext cx="402590" cy="177800"/>
          </a:xfrm>
          <a:prstGeom prst="rect">
            <a:avLst/>
          </a:prstGeom>
        </p:spPr>
        <p:txBody>
          <a:bodyPr wrap="square" lIns="0" tIns="12065" rIns="0" bIns="0" rtlCol="0" vert="horz">
            <a:spAutoFit/>
          </a:bodyPr>
          <a:lstStyle/>
          <a:p>
            <a:pPr marL="38100">
              <a:lnSpc>
                <a:spcPct val="100000"/>
              </a:lnSpc>
              <a:spcBef>
                <a:spcPts val="95"/>
              </a:spcBef>
            </a:pPr>
            <a:r>
              <a:rPr dirty="0" sz="1000" spc="-250">
                <a:latin typeface="Cambria Math"/>
                <a:cs typeface="Cambria Math"/>
              </a:rPr>
              <a:t>𝐾𝐾</a:t>
            </a:r>
            <a:r>
              <a:rPr dirty="0" baseline="-15873" sz="1050" spc="-375">
                <a:latin typeface="Cambria Math"/>
                <a:cs typeface="Cambria Math"/>
              </a:rPr>
              <a:t>𝑔𝑔𝑒𝑒</a:t>
            </a:r>
            <a:r>
              <a:rPr dirty="0" baseline="-15873" sz="1050" spc="217">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9" name="object 9"/>
          <p:cNvSpPr txBox="1"/>
          <p:nvPr/>
        </p:nvSpPr>
        <p:spPr>
          <a:xfrm>
            <a:off x="3115083" y="2450999"/>
            <a:ext cx="1537335" cy="942975"/>
          </a:xfrm>
          <a:prstGeom prst="rect">
            <a:avLst/>
          </a:prstGeom>
        </p:spPr>
        <p:txBody>
          <a:bodyPr wrap="square" lIns="0" tIns="100965" rIns="0" bIns="0" rtlCol="0" vert="horz">
            <a:spAutoFit/>
          </a:bodyPr>
          <a:lstStyle/>
          <a:p>
            <a:pPr algn="ctr">
              <a:lnSpc>
                <a:spcPct val="100000"/>
              </a:lnSpc>
              <a:spcBef>
                <a:spcPts val="795"/>
              </a:spcBef>
            </a:pPr>
            <a:r>
              <a:rPr dirty="0" baseline="11111" sz="1500" spc="-375">
                <a:latin typeface="Cambria Math"/>
                <a:cs typeface="Cambria Math"/>
              </a:rPr>
              <a:t>𝛥𝛥𝑓𝑓</a:t>
            </a:r>
            <a:r>
              <a:rPr dirty="0" sz="700" spc="-250">
                <a:latin typeface="Cambria Math"/>
                <a:cs typeface="Cambria Math"/>
              </a:rPr>
              <a:t>𝑑𝑑𝑆𝑆𝑝𝑝</a:t>
            </a:r>
            <a:r>
              <a:rPr dirty="0" sz="700" spc="170">
                <a:latin typeface="Cambria Math"/>
                <a:cs typeface="Cambria Math"/>
              </a:rPr>
              <a:t> </a:t>
            </a:r>
            <a:r>
              <a:rPr dirty="0" baseline="11111" sz="1500" spc="-7">
                <a:latin typeface="Cambria Math"/>
                <a:cs typeface="Cambria Math"/>
              </a:rPr>
              <a:t>=</a:t>
            </a:r>
            <a:r>
              <a:rPr dirty="0" baseline="11111" sz="1500" spc="67">
                <a:latin typeface="Cambria Math"/>
                <a:cs typeface="Cambria Math"/>
              </a:rPr>
              <a:t> </a:t>
            </a:r>
            <a:r>
              <a:rPr dirty="0" baseline="11111" sz="1500" spc="-307">
                <a:latin typeface="Cambria Math"/>
                <a:cs typeface="Cambria Math"/>
              </a:rPr>
              <a:t>𝜀𝜀</a:t>
            </a:r>
            <a:r>
              <a:rPr dirty="0" sz="700" spc="-204">
                <a:latin typeface="Cambria Math"/>
                <a:cs typeface="Cambria Math"/>
              </a:rPr>
              <a:t>𝑠𝑠𝑔𝑔𝑒𝑒</a:t>
            </a:r>
            <a:r>
              <a:rPr dirty="0" baseline="11111" sz="1500" spc="-307">
                <a:latin typeface="Cambria Math"/>
                <a:cs typeface="Cambria Math"/>
              </a:rPr>
              <a:t>𝐸𝐸</a:t>
            </a:r>
            <a:r>
              <a:rPr dirty="0" sz="700" spc="-204">
                <a:latin typeface="Cambria Math"/>
                <a:cs typeface="Cambria Math"/>
              </a:rPr>
              <a:t>𝑑𝑑</a:t>
            </a:r>
            <a:r>
              <a:rPr dirty="0" sz="700" spc="-90">
                <a:latin typeface="Cambria Math"/>
                <a:cs typeface="Cambria Math"/>
              </a:rPr>
              <a:t> </a:t>
            </a:r>
            <a:r>
              <a:rPr dirty="0" baseline="11111" sz="1500" spc="-375">
                <a:latin typeface="Cambria Math"/>
                <a:cs typeface="Cambria Math"/>
              </a:rPr>
              <a:t>𝐾𝐾</a:t>
            </a:r>
            <a:r>
              <a:rPr dirty="0" sz="700" spc="-250">
                <a:latin typeface="Cambria Math"/>
                <a:cs typeface="Cambria Math"/>
              </a:rPr>
              <a:t>𝑔𝑔𝑒𝑒</a:t>
            </a:r>
            <a:endParaRPr sz="700">
              <a:latin typeface="Cambria Math"/>
              <a:cs typeface="Cambria Math"/>
            </a:endParaRPr>
          </a:p>
          <a:p>
            <a:pPr algn="ctr">
              <a:lnSpc>
                <a:spcPct val="100000"/>
              </a:lnSpc>
              <a:spcBef>
                <a:spcPts val="695"/>
              </a:spcBef>
            </a:pPr>
            <a:r>
              <a:rPr dirty="0" baseline="11111" sz="1500" spc="-270">
                <a:latin typeface="Cambria Math"/>
                <a:cs typeface="Cambria Math"/>
              </a:rPr>
              <a:t>𝜀𝜀</a:t>
            </a:r>
            <a:r>
              <a:rPr dirty="0" sz="700" spc="-180">
                <a:latin typeface="Cambria Math"/>
                <a:cs typeface="Cambria Math"/>
              </a:rPr>
              <a:t>𝑠𝑠𝑔𝑔𝑒𝑒</a:t>
            </a:r>
            <a:r>
              <a:rPr dirty="0" sz="700" spc="165">
                <a:latin typeface="Cambria Math"/>
                <a:cs typeface="Cambria Math"/>
              </a:rPr>
              <a:t> </a:t>
            </a:r>
            <a:r>
              <a:rPr dirty="0" baseline="11111" sz="1500" spc="-7">
                <a:latin typeface="Cambria Math"/>
                <a:cs typeface="Cambria Math"/>
              </a:rPr>
              <a:t>=  </a:t>
            </a:r>
            <a:r>
              <a:rPr dirty="0" baseline="11111" sz="1500" spc="-307">
                <a:latin typeface="Cambria Math"/>
                <a:cs typeface="Cambria Math"/>
              </a:rPr>
              <a:t>𝜀𝜀</a:t>
            </a:r>
            <a:r>
              <a:rPr dirty="0" sz="700" spc="-204">
                <a:latin typeface="Cambria Math"/>
                <a:cs typeface="Cambria Math"/>
              </a:rPr>
              <a:t>𝑠𝑠𝑔𝑔𝑒𝑒</a:t>
            </a:r>
            <a:r>
              <a:rPr dirty="0" sz="700" spc="120">
                <a:latin typeface="Cambria Math"/>
                <a:cs typeface="Cambria Math"/>
              </a:rPr>
              <a:t> </a:t>
            </a:r>
            <a:r>
              <a:rPr dirty="0" baseline="11111" sz="1500" spc="-7">
                <a:latin typeface="Cambria Math"/>
                <a:cs typeface="Cambria Math"/>
              </a:rPr>
              <a:t>−</a:t>
            </a:r>
            <a:r>
              <a:rPr dirty="0" baseline="11111" sz="1500" spc="-209">
                <a:latin typeface="Cambria Math"/>
                <a:cs typeface="Cambria Math"/>
              </a:rPr>
              <a:t> </a:t>
            </a:r>
            <a:r>
              <a:rPr dirty="0" baseline="11111" sz="1500" spc="-330">
                <a:latin typeface="Cambria Math"/>
                <a:cs typeface="Cambria Math"/>
              </a:rPr>
              <a:t>𝜀𝜀</a:t>
            </a:r>
            <a:r>
              <a:rPr dirty="0" sz="700" spc="-220">
                <a:latin typeface="Cambria Math"/>
                <a:cs typeface="Cambria Math"/>
              </a:rPr>
              <a:t>𝑠𝑠𝑔𝑔𝑔𝑔</a:t>
            </a:r>
            <a:endParaRPr sz="700">
              <a:latin typeface="Cambria Math"/>
              <a:cs typeface="Cambria Math"/>
            </a:endParaRPr>
          </a:p>
          <a:p>
            <a:pPr algn="ctr">
              <a:lnSpc>
                <a:spcPct val="100000"/>
              </a:lnSpc>
              <a:spcBef>
                <a:spcPts val="480"/>
              </a:spcBef>
            </a:pPr>
            <a:r>
              <a:rPr dirty="0" sz="1000" spc="-229">
                <a:latin typeface="Cambria Math"/>
                <a:cs typeface="Cambria Math"/>
              </a:rPr>
              <a:t>𝜀𝜀</a:t>
            </a:r>
            <a:r>
              <a:rPr dirty="0" sz="1000" spc="70">
                <a:latin typeface="Cambria Math"/>
                <a:cs typeface="Cambria Math"/>
              </a:rPr>
              <a:t> </a:t>
            </a:r>
            <a:r>
              <a:rPr dirty="0" sz="1000" spc="-5">
                <a:latin typeface="Cambria Math"/>
                <a:cs typeface="Cambria Math"/>
              </a:rPr>
              <a:t>= </a:t>
            </a:r>
            <a:r>
              <a:rPr dirty="0" sz="1000" spc="-190">
                <a:latin typeface="Cambria Math"/>
                <a:cs typeface="Cambria Math"/>
              </a:rPr>
              <a:t>𝑘𝑘</a:t>
            </a:r>
            <a:r>
              <a:rPr dirty="0" baseline="-15873" sz="1050" spc="-284">
                <a:latin typeface="Cambria Math"/>
                <a:cs typeface="Cambria Math"/>
              </a:rPr>
              <a:t>𝑠𝑠</a:t>
            </a:r>
            <a:r>
              <a:rPr dirty="0" sz="1000" spc="-190">
                <a:latin typeface="Cambria Math"/>
                <a:cs typeface="Cambria Math"/>
              </a:rPr>
              <a:t>𝑘𝑘</a:t>
            </a:r>
            <a:r>
              <a:rPr dirty="0" baseline="-15873" sz="1050" spc="-284">
                <a:latin typeface="Cambria Math"/>
                <a:cs typeface="Cambria Math"/>
              </a:rPr>
              <a:t>ℎ𝑠𝑠</a:t>
            </a:r>
            <a:r>
              <a:rPr dirty="0" sz="1000" spc="-190">
                <a:latin typeface="Cambria Math"/>
                <a:cs typeface="Cambria Math"/>
              </a:rPr>
              <a:t>𝑘𝑘</a:t>
            </a:r>
            <a:r>
              <a:rPr dirty="0" baseline="-15873" sz="1050" spc="-284">
                <a:latin typeface="Cambria Math"/>
                <a:cs typeface="Cambria Math"/>
              </a:rPr>
              <a:t>𝑒𝑒</a:t>
            </a:r>
            <a:r>
              <a:rPr dirty="0" baseline="-15873" sz="1050" spc="-142">
                <a:latin typeface="Cambria Math"/>
                <a:cs typeface="Cambria Math"/>
              </a:rPr>
              <a:t> </a:t>
            </a:r>
            <a:r>
              <a:rPr dirty="0" sz="1000" spc="-145">
                <a:latin typeface="Cambria Math"/>
                <a:cs typeface="Cambria Math"/>
              </a:rPr>
              <a:t>𝑘𝑘</a:t>
            </a:r>
            <a:r>
              <a:rPr dirty="0" baseline="-15873" sz="1050" spc="-217">
                <a:latin typeface="Cambria Math"/>
                <a:cs typeface="Cambria Math"/>
              </a:rPr>
              <a:t>𝑑𝑑𝑔𝑔</a:t>
            </a:r>
            <a:r>
              <a:rPr dirty="0" sz="1000" spc="-145">
                <a:latin typeface="Cambria Math"/>
                <a:cs typeface="Cambria Math"/>
              </a:rPr>
              <a:t>0.48 </a:t>
            </a:r>
            <a:r>
              <a:rPr dirty="0" sz="1000" spc="-5">
                <a:latin typeface="Cambria Math"/>
                <a:cs typeface="Cambria Math"/>
              </a:rPr>
              <a:t>×</a:t>
            </a:r>
            <a:r>
              <a:rPr dirty="0" sz="1000" spc="50">
                <a:latin typeface="Cambria Math"/>
                <a:cs typeface="Cambria Math"/>
              </a:rPr>
              <a:t> </a:t>
            </a:r>
            <a:r>
              <a:rPr dirty="0" sz="1000" spc="-5">
                <a:latin typeface="Cambria Math"/>
                <a:cs typeface="Cambria Math"/>
              </a:rPr>
              <a:t>10</a:t>
            </a:r>
            <a:r>
              <a:rPr dirty="0" baseline="27777" sz="1050" spc="-7">
                <a:latin typeface="Cambria Math"/>
                <a:cs typeface="Cambria Math"/>
              </a:rPr>
              <a:t>−3</a:t>
            </a:r>
            <a:endParaRPr baseline="27777" sz="1050">
              <a:latin typeface="Cambria Math"/>
              <a:cs typeface="Cambria Math"/>
            </a:endParaRPr>
          </a:p>
          <a:p>
            <a:pPr algn="ctr" marL="364490">
              <a:lnSpc>
                <a:spcPct val="100000"/>
              </a:lnSpc>
              <a:spcBef>
                <a:spcPts val="555"/>
              </a:spcBef>
            </a:pPr>
            <a:r>
              <a:rPr dirty="0" sz="1000" spc="-5">
                <a:latin typeface="Cambria Math"/>
                <a:cs typeface="Cambria Math"/>
              </a:rPr>
              <a:t>1</a:t>
            </a:r>
            <a:endParaRPr sz="1000">
              <a:latin typeface="Cambria Math"/>
              <a:cs typeface="Cambria Math"/>
            </a:endParaRPr>
          </a:p>
        </p:txBody>
      </p:sp>
      <p:sp>
        <p:nvSpPr>
          <p:cNvPr id="10" name="object 10"/>
          <p:cNvSpPr txBox="1"/>
          <p:nvPr/>
        </p:nvSpPr>
        <p:spPr>
          <a:xfrm>
            <a:off x="3131379" y="3385786"/>
            <a:ext cx="271780" cy="177800"/>
          </a:xfrm>
          <a:prstGeom prst="rect">
            <a:avLst/>
          </a:prstGeom>
        </p:spPr>
        <p:txBody>
          <a:bodyPr wrap="square" lIns="0" tIns="12065" rIns="0" bIns="0" rtlCol="0" vert="horz">
            <a:spAutoFit/>
          </a:bodyPr>
          <a:lstStyle/>
          <a:p>
            <a:pPr marL="12700">
              <a:lnSpc>
                <a:spcPct val="100000"/>
              </a:lnSpc>
              <a:spcBef>
                <a:spcPts val="95"/>
              </a:spcBef>
            </a:pPr>
            <a:r>
              <a:rPr dirty="0" sz="1000" spc="-315">
                <a:latin typeface="Cambria Math"/>
                <a:cs typeface="Cambria Math"/>
              </a:rPr>
              <a:t>𝐸𝐸</a:t>
            </a:r>
            <a:r>
              <a:rPr dirty="0" sz="1000" spc="380">
                <a:latin typeface="Cambria Math"/>
                <a:cs typeface="Cambria Math"/>
              </a:rPr>
              <a:t> </a:t>
            </a:r>
            <a:r>
              <a:rPr dirty="0" sz="1000" spc="-320">
                <a:latin typeface="Cambria Math"/>
                <a:cs typeface="Cambria Math"/>
              </a:rPr>
              <a:t>𝐴𝐴</a:t>
            </a:r>
            <a:endParaRPr sz="1000">
              <a:latin typeface="Cambria Math"/>
              <a:cs typeface="Cambria Math"/>
            </a:endParaRPr>
          </a:p>
        </p:txBody>
      </p:sp>
      <p:sp>
        <p:nvSpPr>
          <p:cNvPr id="11" name="object 11"/>
          <p:cNvSpPr txBox="1"/>
          <p:nvPr/>
        </p:nvSpPr>
        <p:spPr>
          <a:xfrm>
            <a:off x="3095244" y="3565652"/>
            <a:ext cx="40640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05">
                <a:latin typeface="Cambria Math"/>
                <a:cs typeface="Cambria Math"/>
              </a:rPr>
              <a:t>𝐸𝐸</a:t>
            </a:r>
            <a:r>
              <a:rPr dirty="0" sz="700" spc="-270">
                <a:latin typeface="Cambria Math"/>
                <a:cs typeface="Cambria Math"/>
              </a:rPr>
              <a:t>𝑐𝑐𝑔𝑔</a:t>
            </a:r>
            <a:r>
              <a:rPr dirty="0" sz="700" spc="254">
                <a:latin typeface="Cambria Math"/>
                <a:cs typeface="Cambria Math"/>
              </a:rPr>
              <a:t> </a:t>
            </a:r>
            <a:r>
              <a:rPr dirty="0" baseline="11111" sz="1500" spc="-352">
                <a:latin typeface="Cambria Math"/>
                <a:cs typeface="Cambria Math"/>
              </a:rPr>
              <a:t>𝐴𝐴</a:t>
            </a:r>
            <a:r>
              <a:rPr dirty="0" sz="700" spc="-235">
                <a:latin typeface="Cambria Math"/>
                <a:cs typeface="Cambria Math"/>
              </a:rPr>
              <a:t>𝑐𝑐</a:t>
            </a:r>
            <a:endParaRPr sz="700">
              <a:latin typeface="Cambria Math"/>
              <a:cs typeface="Cambria Math"/>
            </a:endParaRPr>
          </a:p>
        </p:txBody>
      </p:sp>
      <p:sp>
        <p:nvSpPr>
          <p:cNvPr id="12" name="object 12"/>
          <p:cNvSpPr txBox="1"/>
          <p:nvPr/>
        </p:nvSpPr>
        <p:spPr>
          <a:xfrm>
            <a:off x="3764284" y="3401105"/>
            <a:ext cx="332105" cy="177800"/>
          </a:xfrm>
          <a:prstGeom prst="rect">
            <a:avLst/>
          </a:prstGeom>
        </p:spPr>
        <p:txBody>
          <a:bodyPr wrap="square" lIns="0" tIns="12065" rIns="0" bIns="0" rtlCol="0" vert="horz">
            <a:spAutoFit/>
          </a:bodyPr>
          <a:lstStyle/>
          <a:p>
            <a:pPr marL="38100">
              <a:lnSpc>
                <a:spcPct val="100000"/>
              </a:lnSpc>
              <a:spcBef>
                <a:spcPts val="95"/>
              </a:spcBef>
            </a:pPr>
            <a:r>
              <a:rPr dirty="0" sz="1000" spc="-320">
                <a:latin typeface="Cambria Math"/>
                <a:cs typeface="Cambria Math"/>
              </a:rPr>
              <a:t>𝐴𝐴</a:t>
            </a:r>
            <a:r>
              <a:rPr dirty="0" sz="1000" spc="145">
                <a:latin typeface="Cambria Math"/>
                <a:cs typeface="Cambria Math"/>
              </a:rPr>
              <a:t> </a:t>
            </a:r>
            <a:r>
              <a:rPr dirty="0" sz="1000" spc="-235">
                <a:latin typeface="Cambria Math"/>
                <a:cs typeface="Cambria Math"/>
              </a:rPr>
              <a:t>𝐴𝐴</a:t>
            </a:r>
            <a:r>
              <a:rPr dirty="0" baseline="23809" sz="1050" spc="-352">
                <a:latin typeface="Cambria Math"/>
                <a:cs typeface="Cambria Math"/>
              </a:rPr>
              <a:t>2</a:t>
            </a:r>
            <a:endParaRPr baseline="23809" sz="1050">
              <a:latin typeface="Cambria Math"/>
              <a:cs typeface="Cambria Math"/>
            </a:endParaRPr>
          </a:p>
        </p:txBody>
      </p:sp>
      <p:sp>
        <p:nvSpPr>
          <p:cNvPr id="13" name="object 13"/>
          <p:cNvSpPr txBox="1"/>
          <p:nvPr/>
        </p:nvSpPr>
        <p:spPr>
          <a:xfrm>
            <a:off x="3848100" y="3539744"/>
            <a:ext cx="160655" cy="177800"/>
          </a:xfrm>
          <a:prstGeom prst="rect">
            <a:avLst/>
          </a:prstGeom>
        </p:spPr>
        <p:txBody>
          <a:bodyPr wrap="square" lIns="0" tIns="12065" rIns="0" bIns="0" rtlCol="0" vert="horz">
            <a:spAutoFit/>
          </a:bodyPr>
          <a:lstStyle/>
          <a:p>
            <a:pPr marL="38100">
              <a:lnSpc>
                <a:spcPct val="100000"/>
              </a:lnSpc>
              <a:spcBef>
                <a:spcPts val="95"/>
              </a:spcBef>
            </a:pPr>
            <a:r>
              <a:rPr dirty="0" sz="1000" spc="-190">
                <a:latin typeface="Cambria Math"/>
                <a:cs typeface="Cambria Math"/>
              </a:rPr>
              <a:t>𝐼𝐼</a:t>
            </a:r>
            <a:r>
              <a:rPr dirty="0" baseline="-15873" sz="1050" spc="-284">
                <a:latin typeface="Cambria Math"/>
                <a:cs typeface="Cambria Math"/>
              </a:rPr>
              <a:t>𝑐𝑐</a:t>
            </a:r>
            <a:endParaRPr baseline="-15873" sz="1050">
              <a:latin typeface="Cambria Math"/>
              <a:cs typeface="Cambria Math"/>
            </a:endParaRPr>
          </a:p>
        </p:txBody>
      </p:sp>
      <p:sp>
        <p:nvSpPr>
          <p:cNvPr id="14" name="object 14"/>
          <p:cNvSpPr txBox="1"/>
          <p:nvPr/>
        </p:nvSpPr>
        <p:spPr>
          <a:xfrm>
            <a:off x="4752847" y="3539744"/>
            <a:ext cx="373380" cy="132080"/>
          </a:xfrm>
          <a:prstGeom prst="rect">
            <a:avLst/>
          </a:prstGeom>
        </p:spPr>
        <p:txBody>
          <a:bodyPr wrap="square" lIns="0" tIns="12065" rIns="0" bIns="0" rtlCol="0" vert="horz">
            <a:spAutoFit/>
          </a:bodyPr>
          <a:lstStyle/>
          <a:p>
            <a:pPr marL="12700">
              <a:lnSpc>
                <a:spcPct val="100000"/>
              </a:lnSpc>
              <a:spcBef>
                <a:spcPts val="95"/>
              </a:spcBef>
            </a:pPr>
            <a:r>
              <a:rPr dirty="0" sz="700" spc="-114">
                <a:latin typeface="Cambria Math"/>
                <a:cs typeface="Cambria Math"/>
              </a:rPr>
              <a:t>𝑠𝑠 </a:t>
            </a:r>
            <a:r>
              <a:rPr dirty="0" sz="700" spc="-140">
                <a:latin typeface="Cambria Math"/>
                <a:cs typeface="Cambria Math"/>
              </a:rPr>
              <a:t>𝑒𝑒 </a:t>
            </a:r>
            <a:r>
              <a:rPr dirty="0" sz="700" spc="-310">
                <a:latin typeface="Cambria Math"/>
                <a:cs typeface="Cambria Math"/>
              </a:rPr>
              <a:t>𝑔𝑔</a:t>
            </a:r>
            <a:endParaRPr sz="700">
              <a:latin typeface="Cambria Math"/>
              <a:cs typeface="Cambria Math"/>
            </a:endParaRPr>
          </a:p>
        </p:txBody>
      </p:sp>
      <p:sp>
        <p:nvSpPr>
          <p:cNvPr id="15" name="object 15"/>
          <p:cNvSpPr txBox="1"/>
          <p:nvPr/>
        </p:nvSpPr>
        <p:spPr>
          <a:xfrm>
            <a:off x="2872854" y="3475722"/>
            <a:ext cx="2388870" cy="177800"/>
          </a:xfrm>
          <a:prstGeom prst="rect">
            <a:avLst/>
          </a:prstGeom>
        </p:spPr>
        <p:txBody>
          <a:bodyPr wrap="square" lIns="0" tIns="12065" rIns="0" bIns="0" rtlCol="0" vert="horz">
            <a:spAutoFit/>
          </a:bodyPr>
          <a:lstStyle/>
          <a:p>
            <a:pPr marL="38100">
              <a:lnSpc>
                <a:spcPct val="100000"/>
              </a:lnSpc>
              <a:spcBef>
                <a:spcPts val="95"/>
              </a:spcBef>
            </a:pPr>
            <a:r>
              <a:rPr dirty="0" sz="1000" spc="-5">
                <a:latin typeface="Cambria Math"/>
                <a:cs typeface="Cambria Math"/>
              </a:rPr>
              <a:t>1 +</a:t>
            </a:r>
            <a:r>
              <a:rPr dirty="0" u="sng" baseline="27777" sz="1500" spc="-7">
                <a:uFill>
                  <a:solidFill>
                    <a:srgbClr val="000000"/>
                  </a:solidFill>
                </a:uFill>
                <a:latin typeface="Cambria Math"/>
                <a:cs typeface="Cambria Math"/>
              </a:rPr>
              <a:t> </a:t>
            </a:r>
            <a:r>
              <a:rPr dirty="0" u="sng" baseline="39682" sz="1050" spc="-262">
                <a:uFill>
                  <a:solidFill>
                    <a:srgbClr val="000000"/>
                  </a:solidFill>
                </a:uFill>
                <a:latin typeface="Cambria Math"/>
                <a:cs typeface="Cambria Math"/>
              </a:rPr>
              <a:t>𝑑</a:t>
            </a:r>
            <a:r>
              <a:rPr dirty="0" u="sng" baseline="39682" sz="1050" spc="1155">
                <a:uFill>
                  <a:solidFill>
                    <a:srgbClr val="000000"/>
                  </a:solidFill>
                </a:uFill>
                <a:latin typeface="Cambria Math"/>
                <a:cs typeface="Cambria Math"/>
              </a:rPr>
              <a:t> </a:t>
            </a:r>
            <a:r>
              <a:rPr dirty="0" u="sng" baseline="39682" sz="1050" spc="-284">
                <a:uFill>
                  <a:solidFill>
                    <a:srgbClr val="000000"/>
                  </a:solidFill>
                </a:uFill>
                <a:latin typeface="Cambria Math"/>
                <a:cs typeface="Cambria Math"/>
              </a:rPr>
              <a:t>𝑑</a:t>
            </a:r>
            <a:r>
              <a:rPr dirty="0" u="sng" baseline="39682" sz="1050" spc="1177">
                <a:uFill>
                  <a:solidFill>
                    <a:srgbClr val="000000"/>
                  </a:solidFill>
                </a:uFill>
                <a:latin typeface="Cambria Math"/>
                <a:cs typeface="Cambria Math"/>
              </a:rPr>
              <a:t> </a:t>
            </a:r>
            <a:r>
              <a:rPr dirty="0" u="sng" baseline="39682" sz="1050" spc="-254">
                <a:uFill>
                  <a:solidFill>
                    <a:srgbClr val="000000"/>
                  </a:solidFill>
                </a:uFill>
                <a:latin typeface="Cambria Math"/>
                <a:cs typeface="Cambria Math"/>
              </a:rPr>
              <a:t>𝑑𝑑𝑠𝑠</a:t>
            </a:r>
            <a:r>
              <a:rPr dirty="0" baseline="39682" sz="1050" spc="97">
                <a:latin typeface="Cambria Math"/>
                <a:cs typeface="Cambria Math"/>
              </a:rPr>
              <a:t> </a:t>
            </a:r>
            <a:r>
              <a:rPr dirty="0" sz="1000" spc="-130">
                <a:latin typeface="Cambria Math"/>
                <a:cs typeface="Cambria Math"/>
              </a:rPr>
              <a:t>�1  </a:t>
            </a:r>
            <a:r>
              <a:rPr dirty="0" sz="1000" spc="-5">
                <a:latin typeface="Cambria Math"/>
                <a:cs typeface="Cambria Math"/>
              </a:rPr>
              <a:t>+</a:t>
            </a:r>
            <a:r>
              <a:rPr dirty="0" u="sng" baseline="22222" sz="1500" spc="-7">
                <a:uFill>
                  <a:solidFill>
                    <a:srgbClr val="000000"/>
                  </a:solidFill>
                </a:uFill>
                <a:latin typeface="Cambria Math"/>
                <a:cs typeface="Cambria Math"/>
              </a:rPr>
              <a:t> </a:t>
            </a:r>
            <a:r>
              <a:rPr dirty="0" u="sng" baseline="31746" sz="1050" spc="-120">
                <a:uFill>
                  <a:solidFill>
                    <a:srgbClr val="000000"/>
                  </a:solidFill>
                </a:uFill>
                <a:latin typeface="Cambria Math"/>
                <a:cs typeface="Cambria Math"/>
              </a:rPr>
              <a:t>𝑐  </a:t>
            </a:r>
            <a:r>
              <a:rPr dirty="0" u="sng" baseline="31746" sz="1050" spc="-225">
                <a:uFill>
                  <a:solidFill>
                    <a:srgbClr val="000000"/>
                  </a:solidFill>
                </a:uFill>
                <a:latin typeface="Cambria Math"/>
                <a:cs typeface="Cambria Math"/>
              </a:rPr>
              <a:t>𝑐 𝑐𝑐</a:t>
            </a:r>
            <a:r>
              <a:rPr dirty="0" baseline="31746" sz="1050" spc="-225">
                <a:latin typeface="Cambria Math"/>
                <a:cs typeface="Cambria Math"/>
              </a:rPr>
              <a:t> </a:t>
            </a:r>
            <a:r>
              <a:rPr dirty="0" sz="1000" spc="-254">
                <a:latin typeface="Cambria Math"/>
                <a:cs typeface="Cambria Math"/>
              </a:rPr>
              <a:t>�</a:t>
            </a:r>
            <a:r>
              <a:rPr dirty="0" sz="1000" spc="-55">
                <a:latin typeface="Cambria Math"/>
                <a:cs typeface="Cambria Math"/>
              </a:rPr>
              <a:t> </a:t>
            </a:r>
            <a:r>
              <a:rPr dirty="0" sz="1000" spc="-120">
                <a:latin typeface="Cambria Math"/>
                <a:cs typeface="Cambria Math"/>
              </a:rPr>
              <a:t>�1.0 </a:t>
            </a:r>
            <a:r>
              <a:rPr dirty="0" sz="1000" spc="-5">
                <a:latin typeface="Cambria Math"/>
                <a:cs typeface="Cambria Math"/>
              </a:rPr>
              <a:t>+ </a:t>
            </a:r>
            <a:r>
              <a:rPr dirty="0" sz="1000" spc="-145">
                <a:latin typeface="Cambria Math"/>
                <a:cs typeface="Cambria Math"/>
              </a:rPr>
              <a:t>0.7𝜓𝜓 </a:t>
            </a:r>
            <a:r>
              <a:rPr dirty="0" sz="1000" spc="-345">
                <a:latin typeface="Cambria Math"/>
                <a:cs typeface="Cambria Math"/>
              </a:rPr>
              <a:t>�𝑓𝑓</a:t>
            </a:r>
            <a:r>
              <a:rPr dirty="0" sz="1000" spc="-105">
                <a:latin typeface="Cambria Math"/>
                <a:cs typeface="Cambria Math"/>
              </a:rPr>
              <a:t> </a:t>
            </a:r>
            <a:r>
              <a:rPr dirty="0" sz="1000" spc="-155">
                <a:latin typeface="Cambria Math"/>
                <a:cs typeface="Cambria Math"/>
              </a:rPr>
              <a:t>,  </a:t>
            </a:r>
            <a:r>
              <a:rPr dirty="0" sz="1000" spc="-355">
                <a:latin typeface="Cambria Math"/>
                <a:cs typeface="Cambria Math"/>
              </a:rPr>
              <a:t>𝑓𝑓</a:t>
            </a:r>
            <a:r>
              <a:rPr dirty="0" sz="1000" spc="65">
                <a:latin typeface="Cambria Math"/>
                <a:cs typeface="Cambria Math"/>
              </a:rPr>
              <a:t> </a:t>
            </a:r>
            <a:r>
              <a:rPr dirty="0" sz="1000" spc="-390">
                <a:latin typeface="Cambria Math"/>
                <a:cs typeface="Cambria Math"/>
              </a:rPr>
              <a:t>��</a:t>
            </a:r>
            <a:endParaRPr sz="1000">
              <a:latin typeface="Cambria Math"/>
              <a:cs typeface="Cambria Math"/>
            </a:endParaRPr>
          </a:p>
        </p:txBody>
      </p:sp>
      <p:sp>
        <p:nvSpPr>
          <p:cNvPr id="16" name="object 16"/>
          <p:cNvSpPr/>
          <p:nvPr/>
        </p:nvSpPr>
        <p:spPr>
          <a:xfrm>
            <a:off x="2910839" y="3417576"/>
            <a:ext cx="2312035" cy="0"/>
          </a:xfrm>
          <a:custGeom>
            <a:avLst/>
            <a:gdLst/>
            <a:ahLst/>
            <a:cxnLst/>
            <a:rect l="l" t="t" r="r" b="b"/>
            <a:pathLst>
              <a:path w="2312035" h="0">
                <a:moveTo>
                  <a:pt x="0" y="0"/>
                </a:moveTo>
                <a:lnTo>
                  <a:pt x="2311895" y="0"/>
                </a:lnTo>
              </a:path>
            </a:pathLst>
          </a:custGeom>
          <a:ln w="7607">
            <a:solidFill>
              <a:srgbClr val="000000"/>
            </a:solidFill>
          </a:ln>
        </p:spPr>
        <p:txBody>
          <a:bodyPr wrap="square" lIns="0" tIns="0" rIns="0" bIns="0" rtlCol="0"/>
          <a:lstStyle/>
          <a:p/>
        </p:txBody>
      </p:sp>
      <p:sp>
        <p:nvSpPr>
          <p:cNvPr id="17" name="object 17"/>
          <p:cNvSpPr txBox="1"/>
          <p:nvPr/>
        </p:nvSpPr>
        <p:spPr>
          <a:xfrm>
            <a:off x="673100" y="3760723"/>
            <a:ext cx="71628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Arial"/>
                <a:cs typeface="Arial"/>
              </a:rPr>
              <a:t>From</a:t>
            </a:r>
            <a:r>
              <a:rPr dirty="0" sz="1000" spc="-60">
                <a:latin typeface="Arial"/>
                <a:cs typeface="Arial"/>
              </a:rPr>
              <a:t> </a:t>
            </a:r>
            <a:r>
              <a:rPr dirty="0" sz="1000" spc="-5">
                <a:latin typeface="Arial"/>
                <a:cs typeface="Arial"/>
              </a:rPr>
              <a:t>before</a:t>
            </a:r>
            <a:endParaRPr sz="1000">
              <a:latin typeface="Arial"/>
              <a:cs typeface="Arial"/>
            </a:endParaRPr>
          </a:p>
        </p:txBody>
      </p:sp>
      <p:sp>
        <p:nvSpPr>
          <p:cNvPr id="18" name="object 18"/>
          <p:cNvSpPr txBox="1"/>
          <p:nvPr/>
        </p:nvSpPr>
        <p:spPr>
          <a:xfrm>
            <a:off x="1182624" y="6412484"/>
            <a:ext cx="402590" cy="177800"/>
          </a:xfrm>
          <a:prstGeom prst="rect">
            <a:avLst/>
          </a:prstGeom>
        </p:spPr>
        <p:txBody>
          <a:bodyPr wrap="square" lIns="0" tIns="12065" rIns="0" bIns="0" rtlCol="0" vert="horz">
            <a:spAutoFit/>
          </a:bodyPr>
          <a:lstStyle/>
          <a:p>
            <a:pPr marL="38100">
              <a:lnSpc>
                <a:spcPct val="100000"/>
              </a:lnSpc>
              <a:spcBef>
                <a:spcPts val="95"/>
              </a:spcBef>
            </a:pPr>
            <a:r>
              <a:rPr dirty="0" sz="1000" spc="-250">
                <a:latin typeface="Cambria Math"/>
                <a:cs typeface="Cambria Math"/>
              </a:rPr>
              <a:t>𝐾𝐾</a:t>
            </a:r>
            <a:r>
              <a:rPr dirty="0" baseline="-15873" sz="1050" spc="-375">
                <a:latin typeface="Cambria Math"/>
                <a:cs typeface="Cambria Math"/>
              </a:rPr>
              <a:t>𝑔𝑔𝑒𝑒</a:t>
            </a:r>
            <a:r>
              <a:rPr dirty="0" baseline="-15873" sz="1050" spc="217">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19" name="object 19"/>
          <p:cNvSpPr txBox="1"/>
          <p:nvPr/>
        </p:nvSpPr>
        <p:spPr>
          <a:xfrm>
            <a:off x="2071116" y="3912492"/>
            <a:ext cx="3626485" cy="2580005"/>
          </a:xfrm>
          <a:prstGeom prst="rect">
            <a:avLst/>
          </a:prstGeom>
        </p:spPr>
        <p:txBody>
          <a:bodyPr wrap="square" lIns="0" tIns="84455" rIns="0" bIns="0" rtlCol="0" vert="horz">
            <a:spAutoFit/>
          </a:bodyPr>
          <a:lstStyle/>
          <a:p>
            <a:pPr algn="ctr" marL="3810">
              <a:lnSpc>
                <a:spcPct val="100000"/>
              </a:lnSpc>
              <a:spcBef>
                <a:spcPts val="665"/>
              </a:spcBef>
            </a:pPr>
            <a:r>
              <a:rPr dirty="0" sz="1000" spc="-220">
                <a:latin typeface="Cambria Math"/>
                <a:cs typeface="Cambria Math"/>
              </a:rPr>
              <a:t>𝑘𝑘</a:t>
            </a:r>
            <a:r>
              <a:rPr dirty="0" baseline="-15873" sz="1050" spc="-330">
                <a:latin typeface="Cambria Math"/>
                <a:cs typeface="Cambria Math"/>
              </a:rPr>
              <a:t>𝑠𝑠</a:t>
            </a:r>
            <a:r>
              <a:rPr dirty="0" baseline="-15873" sz="1050" spc="262">
                <a:latin typeface="Cambria Math"/>
                <a:cs typeface="Cambria Math"/>
              </a:rPr>
              <a:t> </a:t>
            </a:r>
            <a:r>
              <a:rPr dirty="0" sz="1000" spc="-5">
                <a:latin typeface="Cambria Math"/>
                <a:cs typeface="Cambria Math"/>
              </a:rPr>
              <a:t>=</a:t>
            </a:r>
            <a:r>
              <a:rPr dirty="0" sz="1000" spc="55">
                <a:latin typeface="Cambria Math"/>
                <a:cs typeface="Cambria Math"/>
              </a:rPr>
              <a:t> </a:t>
            </a:r>
            <a:r>
              <a:rPr dirty="0" sz="1000" spc="-5">
                <a:latin typeface="Cambria Math"/>
                <a:cs typeface="Cambria Math"/>
              </a:rPr>
              <a:t>1.04</a:t>
            </a:r>
            <a:endParaRPr sz="1000">
              <a:latin typeface="Cambria Math"/>
              <a:cs typeface="Cambria Math"/>
            </a:endParaRPr>
          </a:p>
          <a:p>
            <a:pPr algn="ctr" marL="2540">
              <a:lnSpc>
                <a:spcPct val="100000"/>
              </a:lnSpc>
              <a:spcBef>
                <a:spcPts val="560"/>
              </a:spcBef>
            </a:pPr>
            <a:r>
              <a:rPr dirty="0" sz="1000" spc="-165">
                <a:latin typeface="Cambria Math"/>
                <a:cs typeface="Cambria Math"/>
              </a:rPr>
              <a:t>𝑘𝑘</a:t>
            </a:r>
            <a:r>
              <a:rPr dirty="0" baseline="-15873" sz="1050" spc="-247">
                <a:latin typeface="Cambria Math"/>
                <a:cs typeface="Cambria Math"/>
              </a:rPr>
              <a:t>ℎ𝑠𝑠</a:t>
            </a:r>
            <a:r>
              <a:rPr dirty="0" baseline="-15873" sz="1050" spc="202">
                <a:latin typeface="Cambria Math"/>
                <a:cs typeface="Cambria Math"/>
              </a:rPr>
              <a:t> </a:t>
            </a:r>
            <a:r>
              <a:rPr dirty="0" sz="1000" spc="-5">
                <a:latin typeface="Cambria Math"/>
                <a:cs typeface="Cambria Math"/>
              </a:rPr>
              <a:t>=</a:t>
            </a:r>
            <a:r>
              <a:rPr dirty="0" sz="1000" spc="15">
                <a:latin typeface="Cambria Math"/>
                <a:cs typeface="Cambria Math"/>
              </a:rPr>
              <a:t> </a:t>
            </a:r>
            <a:r>
              <a:rPr dirty="0" sz="1000" spc="-5">
                <a:latin typeface="Cambria Math"/>
                <a:cs typeface="Cambria Math"/>
              </a:rPr>
              <a:t>0.95</a:t>
            </a:r>
            <a:endParaRPr sz="1000">
              <a:latin typeface="Cambria Math"/>
              <a:cs typeface="Cambria Math"/>
            </a:endParaRPr>
          </a:p>
          <a:p>
            <a:pPr algn="ctr" marL="2540">
              <a:lnSpc>
                <a:spcPct val="100000"/>
              </a:lnSpc>
              <a:spcBef>
                <a:spcPts val="580"/>
              </a:spcBef>
            </a:pPr>
            <a:r>
              <a:rPr dirty="0" sz="1000" spc="-165">
                <a:latin typeface="Cambria Math"/>
                <a:cs typeface="Cambria Math"/>
              </a:rPr>
              <a:t>𝑘𝑘</a:t>
            </a:r>
            <a:r>
              <a:rPr dirty="0" baseline="-15873" sz="1050" spc="-247">
                <a:latin typeface="Cambria Math"/>
                <a:cs typeface="Cambria Math"/>
              </a:rPr>
              <a:t>ℎ𝑐𝑐</a:t>
            </a:r>
            <a:r>
              <a:rPr dirty="0" baseline="-15873" sz="1050" spc="232">
                <a:latin typeface="Cambria Math"/>
                <a:cs typeface="Cambria Math"/>
              </a:rPr>
              <a:t> </a:t>
            </a:r>
            <a:r>
              <a:rPr dirty="0" sz="1000" spc="-5">
                <a:latin typeface="Cambria Math"/>
                <a:cs typeface="Cambria Math"/>
              </a:rPr>
              <a:t>=</a:t>
            </a:r>
            <a:r>
              <a:rPr dirty="0" sz="1000" spc="25">
                <a:latin typeface="Cambria Math"/>
                <a:cs typeface="Cambria Math"/>
              </a:rPr>
              <a:t> </a:t>
            </a:r>
            <a:r>
              <a:rPr dirty="0" sz="1000" spc="-5">
                <a:latin typeface="Cambria Math"/>
                <a:cs typeface="Cambria Math"/>
              </a:rPr>
              <a:t>0.96</a:t>
            </a:r>
            <a:endParaRPr sz="1000">
              <a:latin typeface="Cambria Math"/>
              <a:cs typeface="Cambria Math"/>
            </a:endParaRPr>
          </a:p>
          <a:p>
            <a:pPr algn="ctr" marL="2540">
              <a:lnSpc>
                <a:spcPct val="100000"/>
              </a:lnSpc>
              <a:spcBef>
                <a:spcPts val="585"/>
              </a:spcBef>
            </a:pPr>
            <a:r>
              <a:rPr dirty="0" sz="1000" spc="-225">
                <a:latin typeface="Cambria Math"/>
                <a:cs typeface="Cambria Math"/>
              </a:rPr>
              <a:t>𝑘𝑘</a:t>
            </a:r>
            <a:r>
              <a:rPr dirty="0" baseline="-15873" sz="1050" spc="-337">
                <a:latin typeface="Cambria Math"/>
                <a:cs typeface="Cambria Math"/>
              </a:rPr>
              <a:t>𝑒𝑒</a:t>
            </a:r>
            <a:r>
              <a:rPr dirty="0" baseline="-15873" sz="1050" spc="284">
                <a:latin typeface="Cambria Math"/>
                <a:cs typeface="Cambria Math"/>
              </a:rPr>
              <a:t> </a:t>
            </a:r>
            <a:r>
              <a:rPr dirty="0" sz="1000" spc="-5">
                <a:latin typeface="Cambria Math"/>
                <a:cs typeface="Cambria Math"/>
              </a:rPr>
              <a:t>=</a:t>
            </a:r>
            <a:r>
              <a:rPr dirty="0" sz="1000" spc="55">
                <a:latin typeface="Cambria Math"/>
                <a:cs typeface="Cambria Math"/>
              </a:rPr>
              <a:t> </a:t>
            </a:r>
            <a:r>
              <a:rPr dirty="0" sz="1000" spc="-5">
                <a:latin typeface="Cambria Math"/>
                <a:cs typeface="Cambria Math"/>
              </a:rPr>
              <a:t>0.61</a:t>
            </a:r>
            <a:endParaRPr sz="1000">
              <a:latin typeface="Cambria Math"/>
              <a:cs typeface="Cambria Math"/>
            </a:endParaRPr>
          </a:p>
          <a:p>
            <a:pPr algn="ctr" marL="2540">
              <a:lnSpc>
                <a:spcPct val="100000"/>
              </a:lnSpc>
              <a:spcBef>
                <a:spcPts val="770"/>
              </a:spcBef>
            </a:pPr>
            <a:r>
              <a:rPr dirty="0" sz="1000" spc="-240">
                <a:latin typeface="Cambria Math"/>
                <a:cs typeface="Cambria Math"/>
              </a:rPr>
              <a:t>𝜓𝜓</a:t>
            </a:r>
            <a:r>
              <a:rPr dirty="0" baseline="-15873" sz="1050" spc="-359">
                <a:latin typeface="Cambria Math"/>
                <a:cs typeface="Cambria Math"/>
              </a:rPr>
              <a:t>𝑠𝑠</a:t>
            </a:r>
            <a:r>
              <a:rPr dirty="0" baseline="-15873" sz="1050" spc="-127">
                <a:latin typeface="Cambria Math"/>
                <a:cs typeface="Cambria Math"/>
              </a:rPr>
              <a:t> </a:t>
            </a:r>
            <a:r>
              <a:rPr dirty="0" sz="1000" spc="-280">
                <a:latin typeface="Cambria Math"/>
                <a:cs typeface="Cambria Math"/>
              </a:rPr>
              <a:t>�𝑓𝑓</a:t>
            </a:r>
            <a:r>
              <a:rPr dirty="0" baseline="-15873" sz="1050" spc="-419">
                <a:latin typeface="Cambria Math"/>
                <a:cs typeface="Cambria Math"/>
              </a:rPr>
              <a:t>𝑒𝑒</a:t>
            </a:r>
            <a:r>
              <a:rPr dirty="0" baseline="-15873" sz="1050" spc="-142">
                <a:latin typeface="Cambria Math"/>
                <a:cs typeface="Cambria Math"/>
              </a:rPr>
              <a:t> </a:t>
            </a:r>
            <a:r>
              <a:rPr dirty="0" sz="1000" spc="-5">
                <a:latin typeface="Cambria Math"/>
                <a:cs typeface="Cambria Math"/>
              </a:rPr>
              <a:t>, </a:t>
            </a:r>
            <a:r>
              <a:rPr dirty="0" sz="1000" spc="-335">
                <a:latin typeface="Cambria Math"/>
                <a:cs typeface="Cambria Math"/>
              </a:rPr>
              <a:t>𝑓𝑓</a:t>
            </a:r>
            <a:r>
              <a:rPr dirty="0" baseline="-15873" sz="1050" spc="-502">
                <a:latin typeface="Cambria Math"/>
                <a:cs typeface="Cambria Math"/>
              </a:rPr>
              <a:t>𝑔𝑔</a:t>
            </a:r>
            <a:r>
              <a:rPr dirty="0" baseline="-15873" sz="1050" spc="-135">
                <a:latin typeface="Cambria Math"/>
                <a:cs typeface="Cambria Math"/>
              </a:rPr>
              <a:t> </a:t>
            </a:r>
            <a:r>
              <a:rPr dirty="0" sz="1000" spc="-325">
                <a:latin typeface="Cambria Math"/>
                <a:cs typeface="Cambria Math"/>
              </a:rPr>
              <a:t>�</a:t>
            </a:r>
            <a:r>
              <a:rPr dirty="0" sz="1000" spc="50">
                <a:latin typeface="Cambria Math"/>
                <a:cs typeface="Cambria Math"/>
              </a:rPr>
              <a:t> </a:t>
            </a:r>
            <a:r>
              <a:rPr dirty="0" sz="1000" spc="-5">
                <a:latin typeface="Cambria Math"/>
                <a:cs typeface="Cambria Math"/>
              </a:rPr>
              <a:t>=</a:t>
            </a:r>
            <a:r>
              <a:rPr dirty="0" sz="1000" spc="15">
                <a:latin typeface="Cambria Math"/>
                <a:cs typeface="Cambria Math"/>
              </a:rPr>
              <a:t> </a:t>
            </a:r>
            <a:r>
              <a:rPr dirty="0" sz="1000" spc="-5">
                <a:latin typeface="Cambria Math"/>
                <a:cs typeface="Cambria Math"/>
              </a:rPr>
              <a:t>1.135</a:t>
            </a:r>
            <a:endParaRPr sz="1000">
              <a:latin typeface="Cambria Math"/>
              <a:cs typeface="Cambria Math"/>
            </a:endParaRPr>
          </a:p>
          <a:p>
            <a:pPr algn="ctr" marL="2540">
              <a:lnSpc>
                <a:spcPct val="100000"/>
              </a:lnSpc>
              <a:spcBef>
                <a:spcPts val="685"/>
              </a:spcBef>
            </a:pPr>
            <a:r>
              <a:rPr dirty="0" sz="1000" spc="-220">
                <a:latin typeface="Cambria Math"/>
                <a:cs typeface="Cambria Math"/>
              </a:rPr>
              <a:t>𝜀𝜀</a:t>
            </a:r>
            <a:r>
              <a:rPr dirty="0" baseline="-15873" sz="1050" spc="-330">
                <a:latin typeface="Cambria Math"/>
                <a:cs typeface="Cambria Math"/>
              </a:rPr>
              <a:t>𝑠𝑠𝑔𝑔𝑔𝑔</a:t>
            </a:r>
            <a:r>
              <a:rPr dirty="0" baseline="-15873" sz="1050" spc="277">
                <a:latin typeface="Cambria Math"/>
                <a:cs typeface="Cambria Math"/>
              </a:rPr>
              <a:t> </a:t>
            </a:r>
            <a:r>
              <a:rPr dirty="0" sz="1000" spc="-5">
                <a:latin typeface="Cambria Math"/>
                <a:cs typeface="Cambria Math"/>
              </a:rPr>
              <a:t>=</a:t>
            </a:r>
            <a:r>
              <a:rPr dirty="0" sz="1000" spc="55">
                <a:latin typeface="Cambria Math"/>
                <a:cs typeface="Cambria Math"/>
              </a:rPr>
              <a:t> </a:t>
            </a:r>
            <a:r>
              <a:rPr dirty="0" sz="1000" spc="-5">
                <a:latin typeface="Cambria Math"/>
                <a:cs typeface="Cambria Math"/>
              </a:rPr>
              <a:t>0.000228</a:t>
            </a:r>
            <a:endParaRPr sz="1000">
              <a:latin typeface="Cambria Math"/>
              <a:cs typeface="Cambria Math"/>
            </a:endParaRPr>
          </a:p>
          <a:p>
            <a:pPr algn="ctr" marL="3810">
              <a:lnSpc>
                <a:spcPct val="100000"/>
              </a:lnSpc>
              <a:spcBef>
                <a:spcPts val="670"/>
              </a:spcBef>
            </a:pPr>
            <a:r>
              <a:rPr dirty="0" sz="1000" spc="-275">
                <a:latin typeface="Cambria Math"/>
                <a:cs typeface="Cambria Math"/>
              </a:rPr>
              <a:t>𝑘𝑘</a:t>
            </a:r>
            <a:r>
              <a:rPr dirty="0" baseline="-15873" sz="1050" spc="-412">
                <a:latin typeface="Cambria Math"/>
                <a:cs typeface="Cambria Math"/>
              </a:rPr>
              <a:t>𝑑𝑑𝑔𝑔</a:t>
            </a:r>
            <a:r>
              <a:rPr dirty="0" sz="1000" spc="-275">
                <a:latin typeface="Cambria Math"/>
                <a:cs typeface="Cambria Math"/>
              </a:rPr>
              <a:t>�𝑓𝑓</a:t>
            </a:r>
            <a:r>
              <a:rPr dirty="0" sz="1000" spc="90">
                <a:latin typeface="Cambria Math"/>
                <a:cs typeface="Cambria Math"/>
              </a:rPr>
              <a:t> </a:t>
            </a:r>
            <a:r>
              <a:rPr dirty="0" sz="1000" spc="-5">
                <a:latin typeface="Cambria Math"/>
                <a:cs typeface="Cambria Math"/>
              </a:rPr>
              <a:t>= </a:t>
            </a:r>
            <a:r>
              <a:rPr dirty="0" sz="1000" spc="-265">
                <a:latin typeface="Cambria Math"/>
                <a:cs typeface="Cambria Math"/>
              </a:rPr>
              <a:t>𝑓𝑓</a:t>
            </a:r>
            <a:r>
              <a:rPr dirty="0" baseline="-15873" sz="1050" spc="-397">
                <a:latin typeface="Cambria Math"/>
                <a:cs typeface="Cambria Math"/>
              </a:rPr>
              <a:t>𝑒𝑒</a:t>
            </a:r>
            <a:r>
              <a:rPr dirty="0" baseline="-15873" sz="1050" spc="187">
                <a:latin typeface="Cambria Math"/>
                <a:cs typeface="Cambria Math"/>
              </a:rPr>
              <a:t> </a:t>
            </a:r>
            <a:r>
              <a:rPr dirty="0" sz="1000" spc="-5">
                <a:latin typeface="Cambria Math"/>
                <a:cs typeface="Cambria Math"/>
              </a:rPr>
              <a:t>− </a:t>
            </a:r>
            <a:r>
              <a:rPr dirty="0" sz="1000" spc="-335">
                <a:latin typeface="Cambria Math"/>
                <a:cs typeface="Cambria Math"/>
              </a:rPr>
              <a:t>𝑓𝑓</a:t>
            </a:r>
            <a:r>
              <a:rPr dirty="0" baseline="-15873" sz="1050" spc="-502">
                <a:latin typeface="Cambria Math"/>
                <a:cs typeface="Cambria Math"/>
              </a:rPr>
              <a:t>𝑔𝑔</a:t>
            </a:r>
            <a:r>
              <a:rPr dirty="0" baseline="-15873" sz="1050" spc="-135">
                <a:latin typeface="Cambria Math"/>
                <a:cs typeface="Cambria Math"/>
              </a:rPr>
              <a:t> </a:t>
            </a:r>
            <a:r>
              <a:rPr dirty="0" sz="1000" spc="-325">
                <a:latin typeface="Cambria Math"/>
                <a:cs typeface="Cambria Math"/>
              </a:rPr>
              <a:t>�</a:t>
            </a:r>
            <a:r>
              <a:rPr dirty="0" sz="1000" spc="50">
                <a:latin typeface="Cambria Math"/>
                <a:cs typeface="Cambria Math"/>
              </a:rPr>
              <a:t> </a:t>
            </a:r>
            <a:r>
              <a:rPr dirty="0" sz="1000" spc="-5">
                <a:latin typeface="Cambria Math"/>
                <a:cs typeface="Cambria Math"/>
              </a:rPr>
              <a:t>=</a:t>
            </a:r>
            <a:r>
              <a:rPr dirty="0" sz="1000" spc="135">
                <a:latin typeface="Cambria Math"/>
                <a:cs typeface="Cambria Math"/>
              </a:rPr>
              <a:t> </a:t>
            </a:r>
            <a:r>
              <a:rPr dirty="0" sz="1000" spc="-5">
                <a:latin typeface="Cambria Math"/>
                <a:cs typeface="Cambria Math"/>
              </a:rPr>
              <a:t>0.985</a:t>
            </a:r>
            <a:endParaRPr sz="1000">
              <a:latin typeface="Cambria Math"/>
              <a:cs typeface="Cambria Math"/>
            </a:endParaRPr>
          </a:p>
          <a:p>
            <a:pPr algn="ctr" marL="2540">
              <a:lnSpc>
                <a:spcPct val="100000"/>
              </a:lnSpc>
              <a:spcBef>
                <a:spcPts val="685"/>
              </a:spcBef>
            </a:pPr>
            <a:r>
              <a:rPr dirty="0" sz="1000" spc="-204">
                <a:latin typeface="Cambria Math"/>
                <a:cs typeface="Cambria Math"/>
              </a:rPr>
              <a:t>𝜀𝜀</a:t>
            </a:r>
            <a:r>
              <a:rPr dirty="0" baseline="-15873" sz="1050" spc="-307">
                <a:latin typeface="Cambria Math"/>
                <a:cs typeface="Cambria Math"/>
              </a:rPr>
              <a:t>𝑠𝑠𝑔𝑔𝑒𝑒</a:t>
            </a:r>
            <a:r>
              <a:rPr dirty="0" baseline="-15873" sz="1050" spc="277">
                <a:latin typeface="Cambria Math"/>
                <a:cs typeface="Cambria Math"/>
              </a:rPr>
              <a:t> </a:t>
            </a:r>
            <a:r>
              <a:rPr dirty="0" sz="1000" spc="-5">
                <a:latin typeface="Cambria Math"/>
                <a:cs typeface="Cambria Math"/>
              </a:rPr>
              <a:t>= </a:t>
            </a:r>
            <a:r>
              <a:rPr dirty="0" baseline="2777" sz="1500" spc="-7">
                <a:latin typeface="Cambria Math"/>
                <a:cs typeface="Cambria Math"/>
              </a:rPr>
              <a:t>(</a:t>
            </a:r>
            <a:r>
              <a:rPr dirty="0" sz="1000" spc="-5">
                <a:latin typeface="Cambria Math"/>
                <a:cs typeface="Cambria Math"/>
              </a:rPr>
              <a:t>1.04</a:t>
            </a:r>
            <a:r>
              <a:rPr dirty="0" baseline="2777" sz="1500" spc="-7">
                <a:latin typeface="Cambria Math"/>
                <a:cs typeface="Cambria Math"/>
              </a:rPr>
              <a:t>)(</a:t>
            </a:r>
            <a:r>
              <a:rPr dirty="0" sz="1000" spc="-5">
                <a:latin typeface="Cambria Math"/>
                <a:cs typeface="Cambria Math"/>
              </a:rPr>
              <a:t>0.95</a:t>
            </a:r>
            <a:r>
              <a:rPr dirty="0" baseline="2777" sz="1500" spc="-7">
                <a:latin typeface="Cambria Math"/>
                <a:cs typeface="Cambria Math"/>
              </a:rPr>
              <a:t>)(</a:t>
            </a:r>
            <a:r>
              <a:rPr dirty="0" sz="1000" spc="-5">
                <a:latin typeface="Cambria Math"/>
                <a:cs typeface="Cambria Math"/>
              </a:rPr>
              <a:t>0.61</a:t>
            </a:r>
            <a:r>
              <a:rPr dirty="0" baseline="2777" sz="1500" spc="-7">
                <a:latin typeface="Cambria Math"/>
                <a:cs typeface="Cambria Math"/>
              </a:rPr>
              <a:t>)(</a:t>
            </a:r>
            <a:r>
              <a:rPr dirty="0" sz="1000" spc="-5">
                <a:latin typeface="Cambria Math"/>
                <a:cs typeface="Cambria Math"/>
              </a:rPr>
              <a:t>0.985</a:t>
            </a:r>
            <a:r>
              <a:rPr dirty="0" baseline="2777" sz="1500" spc="-7">
                <a:latin typeface="Cambria Math"/>
                <a:cs typeface="Cambria Math"/>
              </a:rPr>
              <a:t>)(</a:t>
            </a:r>
            <a:r>
              <a:rPr dirty="0" sz="1000" spc="-5">
                <a:latin typeface="Cambria Math"/>
                <a:cs typeface="Cambria Math"/>
              </a:rPr>
              <a:t>0.48 × </a:t>
            </a:r>
            <a:r>
              <a:rPr dirty="0" sz="1000" spc="5">
                <a:latin typeface="Cambria Math"/>
                <a:cs typeface="Cambria Math"/>
              </a:rPr>
              <a:t>10</a:t>
            </a:r>
            <a:r>
              <a:rPr dirty="0" baseline="27777" sz="1050" spc="7">
                <a:latin typeface="Cambria Math"/>
                <a:cs typeface="Cambria Math"/>
              </a:rPr>
              <a:t>−3</a:t>
            </a:r>
            <a:r>
              <a:rPr dirty="0" baseline="2777" sz="1500" spc="7">
                <a:latin typeface="Cambria Math"/>
                <a:cs typeface="Cambria Math"/>
              </a:rPr>
              <a:t>) </a:t>
            </a:r>
            <a:r>
              <a:rPr dirty="0" sz="1000" spc="-5">
                <a:latin typeface="Cambria Math"/>
                <a:cs typeface="Cambria Math"/>
              </a:rPr>
              <a:t>=</a:t>
            </a:r>
            <a:r>
              <a:rPr dirty="0" sz="1000" spc="10">
                <a:latin typeface="Cambria Math"/>
                <a:cs typeface="Cambria Math"/>
              </a:rPr>
              <a:t> </a:t>
            </a:r>
            <a:r>
              <a:rPr dirty="0" sz="1000" spc="-5">
                <a:latin typeface="Cambria Math"/>
                <a:cs typeface="Cambria Math"/>
              </a:rPr>
              <a:t>0.000284</a:t>
            </a:r>
            <a:endParaRPr sz="1000">
              <a:latin typeface="Cambria Math"/>
              <a:cs typeface="Cambria Math"/>
            </a:endParaRPr>
          </a:p>
          <a:p>
            <a:pPr marL="682625">
              <a:lnSpc>
                <a:spcPct val="100000"/>
              </a:lnSpc>
              <a:spcBef>
                <a:spcPts val="695"/>
              </a:spcBef>
            </a:pPr>
            <a:r>
              <a:rPr dirty="0" sz="1000" spc="-180">
                <a:latin typeface="Cambria Math"/>
                <a:cs typeface="Cambria Math"/>
              </a:rPr>
              <a:t>𝜀𝜀</a:t>
            </a:r>
            <a:r>
              <a:rPr dirty="0" baseline="-15873" sz="1050" spc="-270">
                <a:latin typeface="Cambria Math"/>
                <a:cs typeface="Cambria Math"/>
              </a:rPr>
              <a:t>𝑠𝑠𝑔𝑔𝑒𝑒</a:t>
            </a:r>
            <a:r>
              <a:rPr dirty="0" baseline="-15873" sz="1050" spc="262">
                <a:latin typeface="Cambria Math"/>
                <a:cs typeface="Cambria Math"/>
              </a:rPr>
              <a:t> </a:t>
            </a:r>
            <a:r>
              <a:rPr dirty="0" sz="1000" spc="-5">
                <a:latin typeface="Cambria Math"/>
                <a:cs typeface="Cambria Math"/>
              </a:rPr>
              <a:t>= 0.000284 − 0.000228 =</a:t>
            </a:r>
            <a:r>
              <a:rPr dirty="0" sz="1000" spc="10">
                <a:latin typeface="Cambria Math"/>
                <a:cs typeface="Cambria Math"/>
              </a:rPr>
              <a:t> </a:t>
            </a:r>
            <a:r>
              <a:rPr dirty="0" sz="1000" spc="-5">
                <a:latin typeface="Cambria Math"/>
                <a:cs typeface="Cambria Math"/>
              </a:rPr>
              <a:t>0.000056</a:t>
            </a:r>
            <a:endParaRPr sz="1000">
              <a:latin typeface="Cambria Math"/>
              <a:cs typeface="Cambria Math"/>
            </a:endParaRPr>
          </a:p>
          <a:p>
            <a:pPr marL="1723389" marR="30480" indent="-1685925">
              <a:lnSpc>
                <a:spcPct val="136000"/>
              </a:lnSpc>
              <a:spcBef>
                <a:spcPts val="250"/>
              </a:spcBef>
            </a:pPr>
            <a:r>
              <a:rPr dirty="0" sz="1000" spc="-275">
                <a:latin typeface="Cambria Math"/>
                <a:cs typeface="Cambria Math"/>
              </a:rPr>
              <a:t>𝐴𝐴</a:t>
            </a:r>
            <a:r>
              <a:rPr dirty="0" baseline="-15873" sz="1050" spc="-412">
                <a:latin typeface="Cambria Math"/>
                <a:cs typeface="Cambria Math"/>
              </a:rPr>
              <a:t>𝑐𝑐</a:t>
            </a:r>
            <a:r>
              <a:rPr dirty="0" baseline="-15873" sz="1050" spc="277">
                <a:latin typeface="Cambria Math"/>
                <a:cs typeface="Cambria Math"/>
              </a:rPr>
              <a:t> </a:t>
            </a:r>
            <a:r>
              <a:rPr dirty="0" sz="1000" spc="-5">
                <a:latin typeface="Cambria Math"/>
                <a:cs typeface="Cambria Math"/>
              </a:rPr>
              <a:t>= </a:t>
            </a:r>
            <a:r>
              <a:rPr dirty="0" sz="1000" spc="-390">
                <a:latin typeface="Cambria Math"/>
                <a:cs typeface="Cambria Math"/>
              </a:rPr>
              <a:t>𝐴𝐴</a:t>
            </a:r>
            <a:r>
              <a:rPr dirty="0" sz="1000" spc="15">
                <a:latin typeface="Cambria Math"/>
                <a:cs typeface="Cambria Math"/>
              </a:rPr>
              <a:t> </a:t>
            </a:r>
            <a:r>
              <a:rPr dirty="0" sz="1000" spc="-5">
                <a:latin typeface="Cambria Math"/>
                <a:cs typeface="Cambria Math"/>
              </a:rPr>
              <a:t>+ </a:t>
            </a:r>
            <a:r>
              <a:rPr dirty="0" sz="1000" spc="-195">
                <a:latin typeface="Cambria Math"/>
                <a:cs typeface="Cambria Math"/>
              </a:rPr>
              <a:t>𝑑𝑑</a:t>
            </a:r>
            <a:r>
              <a:rPr dirty="0" baseline="-15873" sz="1050" spc="-292">
                <a:latin typeface="Cambria Math"/>
                <a:cs typeface="Cambria Math"/>
              </a:rPr>
              <a:t>𝑠𝑠𝑐𝑐</a:t>
            </a:r>
            <a:r>
              <a:rPr dirty="0" baseline="-15873" sz="1050" spc="209">
                <a:latin typeface="Cambria Math"/>
                <a:cs typeface="Cambria Math"/>
              </a:rPr>
              <a:t> </a:t>
            </a:r>
            <a:r>
              <a:rPr dirty="0" sz="1000" spc="-5">
                <a:latin typeface="Cambria Math"/>
                <a:cs typeface="Cambria Math"/>
              </a:rPr>
              <a:t>− </a:t>
            </a:r>
            <a:r>
              <a:rPr dirty="0" sz="1000" spc="-220">
                <a:latin typeface="Cambria Math"/>
                <a:cs typeface="Cambria Math"/>
              </a:rPr>
              <a:t>𝑑𝑑</a:t>
            </a:r>
            <a:r>
              <a:rPr dirty="0" baseline="-15873" sz="1050" spc="-330">
                <a:latin typeface="Cambria Math"/>
                <a:cs typeface="Cambria Math"/>
              </a:rPr>
              <a:t>𝑠𝑠</a:t>
            </a:r>
            <a:r>
              <a:rPr dirty="0" baseline="-15873" sz="1050" spc="284">
                <a:latin typeface="Cambria Math"/>
                <a:cs typeface="Cambria Math"/>
              </a:rPr>
              <a:t> </a:t>
            </a:r>
            <a:r>
              <a:rPr dirty="0" sz="1000" spc="-5">
                <a:latin typeface="Cambria Math"/>
                <a:cs typeface="Cambria Math"/>
              </a:rPr>
              <a:t>= </a:t>
            </a:r>
            <a:r>
              <a:rPr dirty="0" sz="1000" spc="-100">
                <a:latin typeface="Cambria Math"/>
                <a:cs typeface="Cambria Math"/>
              </a:rPr>
              <a:t>31.477𝑠𝑠𝑠𝑠 </a:t>
            </a:r>
            <a:r>
              <a:rPr dirty="0" sz="1000" spc="-5">
                <a:latin typeface="Cambria Math"/>
                <a:cs typeface="Cambria Math"/>
              </a:rPr>
              <a:t>+ </a:t>
            </a:r>
            <a:r>
              <a:rPr dirty="0" sz="1000" spc="-100">
                <a:latin typeface="Cambria Math"/>
                <a:cs typeface="Cambria Math"/>
              </a:rPr>
              <a:t>48.867𝑠𝑠𝑠𝑠 </a:t>
            </a:r>
            <a:r>
              <a:rPr dirty="0" sz="1000" spc="-5">
                <a:latin typeface="Cambria Math"/>
                <a:cs typeface="Cambria Math"/>
              </a:rPr>
              <a:t>− </a:t>
            </a:r>
            <a:r>
              <a:rPr dirty="0" sz="1000" spc="-100">
                <a:latin typeface="Cambria Math"/>
                <a:cs typeface="Cambria Math"/>
              </a:rPr>
              <a:t>35.657𝑠𝑠𝑠𝑠 </a:t>
            </a:r>
            <a:r>
              <a:rPr dirty="0" sz="1000" spc="-5">
                <a:latin typeface="Cambria Math"/>
                <a:cs typeface="Cambria Math"/>
              </a:rPr>
              <a:t>= </a:t>
            </a:r>
            <a:r>
              <a:rPr dirty="0" sz="1000" spc="-100">
                <a:latin typeface="Cambria Math"/>
                <a:cs typeface="Cambria Math"/>
              </a:rPr>
              <a:t>44.687𝑠𝑠𝑠𝑠  </a:t>
            </a:r>
            <a:r>
              <a:rPr dirty="0" sz="1000" spc="-5">
                <a:latin typeface="Cambria Math"/>
                <a:cs typeface="Cambria Math"/>
              </a:rPr>
              <a:t>1</a:t>
            </a:r>
            <a:endParaRPr sz="1000">
              <a:latin typeface="Cambria Math"/>
              <a:cs typeface="Cambria Math"/>
            </a:endParaRPr>
          </a:p>
        </p:txBody>
      </p:sp>
      <p:sp>
        <p:nvSpPr>
          <p:cNvPr id="20" name="object 20"/>
          <p:cNvSpPr txBox="1"/>
          <p:nvPr/>
        </p:nvSpPr>
        <p:spPr>
          <a:xfrm>
            <a:off x="1840929" y="6491794"/>
            <a:ext cx="1379220" cy="177800"/>
          </a:xfrm>
          <a:prstGeom prst="rect">
            <a:avLst/>
          </a:prstGeom>
        </p:spPr>
        <p:txBody>
          <a:bodyPr wrap="square" lIns="0" tIns="12065" rIns="0" bIns="0" rtlCol="0" vert="horz">
            <a:spAutoFit/>
          </a:bodyPr>
          <a:lstStyle/>
          <a:p>
            <a:pPr marL="38100">
              <a:lnSpc>
                <a:spcPct val="100000"/>
              </a:lnSpc>
              <a:spcBef>
                <a:spcPts val="95"/>
              </a:spcBef>
              <a:tabLst>
                <a:tab pos="792480" algn="l"/>
              </a:tabLst>
            </a:pPr>
            <a:r>
              <a:rPr dirty="0" u="sng" sz="1000" spc="-155">
                <a:uFill>
                  <a:solidFill>
                    <a:srgbClr val="000000"/>
                  </a:solidFill>
                </a:uFill>
                <a:latin typeface="Cambria Math"/>
                <a:cs typeface="Cambria Math"/>
              </a:rPr>
              <a:t>28500𝑘𝑘𝑠𝑠𝑠𝑠</a:t>
            </a:r>
            <a:r>
              <a:rPr dirty="0" sz="1000" spc="-155">
                <a:latin typeface="Cambria Math"/>
                <a:cs typeface="Cambria Math"/>
              </a:rPr>
              <a:t>	</a:t>
            </a:r>
            <a:r>
              <a:rPr dirty="0" sz="1000" spc="-85">
                <a:latin typeface="Cambria Math"/>
                <a:cs typeface="Cambria Math"/>
              </a:rPr>
              <a:t>13.237𝑠𝑠𝑠𝑠</a:t>
            </a:r>
            <a:r>
              <a:rPr dirty="0" baseline="23809" sz="1050" spc="-127">
                <a:latin typeface="Cambria Math"/>
                <a:cs typeface="Cambria Math"/>
              </a:rPr>
              <a:t>2</a:t>
            </a:r>
            <a:endParaRPr baseline="23809" sz="1050">
              <a:latin typeface="Cambria Math"/>
              <a:cs typeface="Cambria Math"/>
            </a:endParaRPr>
          </a:p>
        </p:txBody>
      </p:sp>
      <p:sp>
        <p:nvSpPr>
          <p:cNvPr id="21" name="object 21"/>
          <p:cNvSpPr/>
          <p:nvPr/>
        </p:nvSpPr>
        <p:spPr>
          <a:xfrm>
            <a:off x="2563367" y="6669785"/>
            <a:ext cx="695325" cy="0"/>
          </a:xfrm>
          <a:custGeom>
            <a:avLst/>
            <a:gdLst/>
            <a:ahLst/>
            <a:cxnLst/>
            <a:rect l="l" t="t" r="r" b="b"/>
            <a:pathLst>
              <a:path w="695325" h="0">
                <a:moveTo>
                  <a:pt x="0" y="0"/>
                </a:moveTo>
                <a:lnTo>
                  <a:pt x="694944" y="0"/>
                </a:lnTo>
              </a:path>
            </a:pathLst>
          </a:custGeom>
          <a:ln w="7620">
            <a:solidFill>
              <a:srgbClr val="000000"/>
            </a:solidFill>
          </a:ln>
        </p:spPr>
        <p:txBody>
          <a:bodyPr wrap="square" lIns="0" tIns="0" rIns="0" bIns="0" rtlCol="0"/>
          <a:lstStyle/>
          <a:p/>
        </p:txBody>
      </p:sp>
      <p:sp>
        <p:nvSpPr>
          <p:cNvPr id="22" name="object 22"/>
          <p:cNvSpPr txBox="1"/>
          <p:nvPr/>
        </p:nvSpPr>
        <p:spPr>
          <a:xfrm>
            <a:off x="1543799" y="6636511"/>
            <a:ext cx="2091055" cy="177800"/>
          </a:xfrm>
          <a:prstGeom prst="rect">
            <a:avLst/>
          </a:prstGeom>
        </p:spPr>
        <p:txBody>
          <a:bodyPr wrap="square" lIns="0" tIns="12065" rIns="0" bIns="0" rtlCol="0" vert="horz">
            <a:spAutoFit/>
          </a:bodyPr>
          <a:lstStyle/>
          <a:p>
            <a:pPr marL="38100">
              <a:lnSpc>
                <a:spcPct val="100000"/>
              </a:lnSpc>
              <a:spcBef>
                <a:spcPts val="95"/>
              </a:spcBef>
            </a:pPr>
            <a:r>
              <a:rPr dirty="0" baseline="30555" sz="1500" spc="-7">
                <a:latin typeface="Cambria Math"/>
                <a:cs typeface="Cambria Math"/>
              </a:rPr>
              <a:t>1 + </a:t>
            </a:r>
            <a:r>
              <a:rPr dirty="0" baseline="30555" sz="1500" spc="-232">
                <a:latin typeface="Cambria Math"/>
                <a:cs typeface="Cambria Math"/>
              </a:rPr>
              <a:t>�</a:t>
            </a:r>
            <a:r>
              <a:rPr dirty="0" baseline="2777" sz="1500" spc="-232">
                <a:latin typeface="Cambria Math"/>
                <a:cs typeface="Cambria Math"/>
              </a:rPr>
              <a:t>5530.5𝑘𝑘𝑠𝑠𝑠𝑠</a:t>
            </a:r>
            <a:r>
              <a:rPr dirty="0" baseline="30555" sz="1500" spc="-232">
                <a:latin typeface="Cambria Math"/>
                <a:cs typeface="Cambria Math"/>
              </a:rPr>
              <a:t>� </a:t>
            </a:r>
            <a:r>
              <a:rPr dirty="0" baseline="30555" sz="1500" spc="-142">
                <a:latin typeface="Cambria Math"/>
                <a:cs typeface="Cambria Math"/>
              </a:rPr>
              <a:t>�</a:t>
            </a:r>
            <a:r>
              <a:rPr dirty="0" sz="1000" spc="-95">
                <a:latin typeface="Cambria Math"/>
                <a:cs typeface="Cambria Math"/>
              </a:rPr>
              <a:t>1349.614𝑠𝑠𝑠𝑠</a:t>
            </a:r>
            <a:r>
              <a:rPr dirty="0" baseline="23809" sz="1050" spc="-142">
                <a:latin typeface="Cambria Math"/>
                <a:cs typeface="Cambria Math"/>
              </a:rPr>
              <a:t>2</a:t>
            </a:r>
            <a:r>
              <a:rPr dirty="0" baseline="30555" sz="1500" spc="-142">
                <a:latin typeface="Cambria Math"/>
                <a:cs typeface="Cambria Math"/>
              </a:rPr>
              <a:t>� </a:t>
            </a:r>
            <a:r>
              <a:rPr dirty="0" baseline="30555" sz="1500" spc="-195">
                <a:latin typeface="Cambria Math"/>
                <a:cs typeface="Cambria Math"/>
              </a:rPr>
              <a:t>�1  </a:t>
            </a:r>
            <a:r>
              <a:rPr dirty="0" baseline="30555" sz="1500" spc="-727">
                <a:latin typeface="Cambria Math"/>
                <a:cs typeface="Cambria Math"/>
              </a:rPr>
              <a:t>+</a:t>
            </a:r>
            <a:endParaRPr baseline="30555" sz="1500">
              <a:latin typeface="Cambria Math"/>
              <a:cs typeface="Cambria Math"/>
            </a:endParaRPr>
          </a:p>
        </p:txBody>
      </p:sp>
      <p:sp>
        <p:nvSpPr>
          <p:cNvPr id="23" name="object 23"/>
          <p:cNvSpPr txBox="1"/>
          <p:nvPr/>
        </p:nvSpPr>
        <p:spPr>
          <a:xfrm>
            <a:off x="3587544" y="6491651"/>
            <a:ext cx="1525270" cy="322580"/>
          </a:xfrm>
          <a:prstGeom prst="rect">
            <a:avLst/>
          </a:prstGeom>
        </p:spPr>
        <p:txBody>
          <a:bodyPr wrap="square" lIns="0" tIns="22860" rIns="0" bIns="0" rtlCol="0" vert="horz">
            <a:spAutoFit/>
          </a:bodyPr>
          <a:lstStyle/>
          <a:p>
            <a:pPr marL="382270" marR="30480" indent="-344805">
              <a:lnSpc>
                <a:spcPts val="1140"/>
              </a:lnSpc>
              <a:spcBef>
                <a:spcPts val="180"/>
              </a:spcBef>
            </a:pPr>
            <a:r>
              <a:rPr dirty="0" baseline="2777" sz="1500" spc="-104">
                <a:latin typeface="Cambria Math"/>
                <a:cs typeface="Cambria Math"/>
              </a:rPr>
              <a:t>(</a:t>
            </a:r>
            <a:r>
              <a:rPr dirty="0" sz="1000" spc="-70">
                <a:latin typeface="Cambria Math"/>
                <a:cs typeface="Cambria Math"/>
              </a:rPr>
              <a:t>1349.614𝑠𝑠𝑠𝑠</a:t>
            </a:r>
            <a:r>
              <a:rPr dirty="0" baseline="23809" sz="1050" spc="-104">
                <a:latin typeface="Cambria Math"/>
                <a:cs typeface="Cambria Math"/>
              </a:rPr>
              <a:t>2</a:t>
            </a:r>
            <a:r>
              <a:rPr dirty="0" baseline="2777" sz="1500" spc="-104">
                <a:latin typeface="Cambria Math"/>
                <a:cs typeface="Cambria Math"/>
              </a:rPr>
              <a:t>)(</a:t>
            </a:r>
            <a:r>
              <a:rPr dirty="0" sz="1000" spc="-70">
                <a:latin typeface="Cambria Math"/>
                <a:cs typeface="Cambria Math"/>
              </a:rPr>
              <a:t>44.687𝑠𝑠𝑠𝑠</a:t>
            </a:r>
            <a:r>
              <a:rPr dirty="0" baseline="2777" sz="1500" spc="-104">
                <a:latin typeface="Cambria Math"/>
                <a:cs typeface="Cambria Math"/>
              </a:rPr>
              <a:t>)</a:t>
            </a:r>
            <a:r>
              <a:rPr dirty="0" baseline="23809" sz="1050" spc="-104">
                <a:latin typeface="Cambria Math"/>
                <a:cs typeface="Cambria Math"/>
              </a:rPr>
              <a:t>2  </a:t>
            </a:r>
            <a:r>
              <a:rPr dirty="0" sz="1000" spc="-65">
                <a:latin typeface="Cambria Math"/>
                <a:cs typeface="Cambria Math"/>
              </a:rPr>
              <a:t>1246570.6𝑠𝑠𝑠𝑠</a:t>
            </a:r>
            <a:r>
              <a:rPr dirty="0" baseline="23809" sz="1050" spc="-97">
                <a:latin typeface="Cambria Math"/>
                <a:cs typeface="Cambria Math"/>
              </a:rPr>
              <a:t>4</a:t>
            </a:r>
            <a:endParaRPr baseline="23809" sz="1050">
              <a:latin typeface="Cambria Math"/>
              <a:cs typeface="Cambria Math"/>
            </a:endParaRPr>
          </a:p>
        </p:txBody>
      </p:sp>
      <p:sp>
        <p:nvSpPr>
          <p:cNvPr id="24" name="object 24"/>
          <p:cNvSpPr/>
          <p:nvPr/>
        </p:nvSpPr>
        <p:spPr>
          <a:xfrm>
            <a:off x="3625596" y="6669785"/>
            <a:ext cx="1455420" cy="0"/>
          </a:xfrm>
          <a:custGeom>
            <a:avLst/>
            <a:gdLst/>
            <a:ahLst/>
            <a:cxnLst/>
            <a:rect l="l" t="t" r="r" b="b"/>
            <a:pathLst>
              <a:path w="1455420" h="0">
                <a:moveTo>
                  <a:pt x="0" y="0"/>
                </a:moveTo>
                <a:lnTo>
                  <a:pt x="1455420" y="0"/>
                </a:lnTo>
              </a:path>
            </a:pathLst>
          </a:custGeom>
          <a:ln w="7620">
            <a:solidFill>
              <a:srgbClr val="000000"/>
            </a:solidFill>
          </a:ln>
        </p:spPr>
        <p:txBody>
          <a:bodyPr wrap="square" lIns="0" tIns="0" rIns="0" bIns="0" rtlCol="0"/>
          <a:lstStyle/>
          <a:p/>
        </p:txBody>
      </p:sp>
      <p:sp>
        <p:nvSpPr>
          <p:cNvPr id="25" name="object 25"/>
          <p:cNvSpPr txBox="1"/>
          <p:nvPr/>
        </p:nvSpPr>
        <p:spPr>
          <a:xfrm>
            <a:off x="5068315" y="6566407"/>
            <a:ext cx="1024255" cy="177800"/>
          </a:xfrm>
          <a:prstGeom prst="rect">
            <a:avLst/>
          </a:prstGeom>
        </p:spPr>
        <p:txBody>
          <a:bodyPr wrap="square" lIns="0" tIns="12065" rIns="0" bIns="0" rtlCol="0" vert="horz">
            <a:spAutoFit/>
          </a:bodyPr>
          <a:lstStyle/>
          <a:p>
            <a:pPr marL="12700">
              <a:lnSpc>
                <a:spcPct val="100000"/>
              </a:lnSpc>
              <a:spcBef>
                <a:spcPts val="95"/>
              </a:spcBef>
            </a:pPr>
            <a:r>
              <a:rPr dirty="0" sz="1000" spc="-254">
                <a:latin typeface="Cambria Math"/>
                <a:cs typeface="Cambria Math"/>
              </a:rPr>
              <a:t>�</a:t>
            </a:r>
            <a:r>
              <a:rPr dirty="0" sz="1000" spc="-65">
                <a:latin typeface="Cambria Math"/>
                <a:cs typeface="Cambria Math"/>
              </a:rPr>
              <a:t> </a:t>
            </a:r>
            <a:r>
              <a:rPr dirty="0" sz="1000" spc="-165">
                <a:latin typeface="Cambria Math"/>
                <a:cs typeface="Cambria Math"/>
              </a:rPr>
              <a:t>�1 </a:t>
            </a:r>
            <a:r>
              <a:rPr dirty="0" sz="1000" spc="-5">
                <a:latin typeface="Cambria Math"/>
                <a:cs typeface="Cambria Math"/>
              </a:rPr>
              <a:t>+</a:t>
            </a:r>
            <a:r>
              <a:rPr dirty="0" sz="1000" spc="-10">
                <a:latin typeface="Cambria Math"/>
                <a:cs typeface="Cambria Math"/>
              </a:rPr>
              <a:t> </a:t>
            </a:r>
            <a:r>
              <a:rPr dirty="0" sz="1000" spc="-95">
                <a:latin typeface="Cambria Math"/>
                <a:cs typeface="Cambria Math"/>
              </a:rPr>
              <a:t>0.7</a:t>
            </a:r>
            <a:r>
              <a:rPr dirty="0" baseline="2777" sz="1500" spc="-142">
                <a:latin typeface="Cambria Math"/>
                <a:cs typeface="Cambria Math"/>
              </a:rPr>
              <a:t>(</a:t>
            </a:r>
            <a:r>
              <a:rPr dirty="0" sz="1000" spc="-95">
                <a:latin typeface="Cambria Math"/>
                <a:cs typeface="Cambria Math"/>
              </a:rPr>
              <a:t>1.135</a:t>
            </a:r>
            <a:r>
              <a:rPr dirty="0" baseline="2777" sz="1500" spc="-142">
                <a:latin typeface="Cambria Math"/>
                <a:cs typeface="Cambria Math"/>
              </a:rPr>
              <a:t>)</a:t>
            </a:r>
            <a:r>
              <a:rPr dirty="0" sz="1000" spc="-95">
                <a:latin typeface="Cambria Math"/>
                <a:cs typeface="Cambria Math"/>
              </a:rPr>
              <a:t>�</a:t>
            </a:r>
            <a:endParaRPr sz="1000">
              <a:latin typeface="Cambria Math"/>
              <a:cs typeface="Cambria Math"/>
            </a:endParaRPr>
          </a:p>
        </p:txBody>
      </p:sp>
      <p:sp>
        <p:nvSpPr>
          <p:cNvPr id="26" name="object 26"/>
          <p:cNvSpPr/>
          <p:nvPr/>
        </p:nvSpPr>
        <p:spPr>
          <a:xfrm>
            <a:off x="1581911" y="6515861"/>
            <a:ext cx="4497705" cy="0"/>
          </a:xfrm>
          <a:custGeom>
            <a:avLst/>
            <a:gdLst/>
            <a:ahLst/>
            <a:cxnLst/>
            <a:rect l="l" t="t" r="r" b="b"/>
            <a:pathLst>
              <a:path w="4497705" h="0">
                <a:moveTo>
                  <a:pt x="0" y="0"/>
                </a:moveTo>
                <a:lnTo>
                  <a:pt x="4497324" y="0"/>
                </a:lnTo>
              </a:path>
            </a:pathLst>
          </a:custGeom>
          <a:ln w="7620">
            <a:solidFill>
              <a:srgbClr val="000000"/>
            </a:solidFill>
          </a:ln>
        </p:spPr>
        <p:txBody>
          <a:bodyPr wrap="square" lIns="0" tIns="0" rIns="0" bIns="0" rtlCol="0"/>
          <a:lstStyle/>
          <a:p/>
        </p:txBody>
      </p:sp>
      <p:sp>
        <p:nvSpPr>
          <p:cNvPr id="27" name="object 27"/>
          <p:cNvSpPr txBox="1"/>
          <p:nvPr/>
        </p:nvSpPr>
        <p:spPr>
          <a:xfrm>
            <a:off x="6101588" y="6412484"/>
            <a:ext cx="46291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a:latin typeface="Cambria Math"/>
                <a:cs typeface="Cambria Math"/>
              </a:rPr>
              <a:t> </a:t>
            </a:r>
            <a:r>
              <a:rPr dirty="0" sz="1000" spc="-5">
                <a:latin typeface="Cambria Math"/>
                <a:cs typeface="Cambria Math"/>
              </a:rPr>
              <a:t>0.777</a:t>
            </a:r>
            <a:endParaRPr sz="1000">
              <a:latin typeface="Cambria Math"/>
              <a:cs typeface="Cambria Math"/>
            </a:endParaRPr>
          </a:p>
        </p:txBody>
      </p:sp>
      <p:sp>
        <p:nvSpPr>
          <p:cNvPr id="28" name="object 28"/>
          <p:cNvSpPr txBox="1"/>
          <p:nvPr/>
        </p:nvSpPr>
        <p:spPr>
          <a:xfrm>
            <a:off x="660400" y="6851395"/>
            <a:ext cx="4676140" cy="520700"/>
          </a:xfrm>
          <a:prstGeom prst="rect">
            <a:avLst/>
          </a:prstGeom>
        </p:spPr>
        <p:txBody>
          <a:bodyPr wrap="square" lIns="0" tIns="12065" rIns="0" bIns="0" rtlCol="0" vert="horz">
            <a:spAutoFit/>
          </a:bodyPr>
          <a:lstStyle/>
          <a:p>
            <a:pPr marL="1821814">
              <a:lnSpc>
                <a:spcPct val="100000"/>
              </a:lnSpc>
              <a:spcBef>
                <a:spcPts val="95"/>
              </a:spcBef>
            </a:pPr>
            <a:r>
              <a:rPr dirty="0" sz="1000" spc="-210">
                <a:latin typeface="Cambria Math"/>
                <a:cs typeface="Cambria Math"/>
              </a:rPr>
              <a:t>∆𝑓𝑓</a:t>
            </a:r>
            <a:r>
              <a:rPr dirty="0" baseline="-15873" sz="1050" spc="-315">
                <a:latin typeface="Cambria Math"/>
                <a:cs typeface="Cambria Math"/>
              </a:rPr>
              <a:t>𝑑𝑑𝑆𝑆𝑝𝑝</a:t>
            </a:r>
            <a:r>
              <a:rPr dirty="0" baseline="-15873" sz="1050" spc="247">
                <a:latin typeface="Cambria Math"/>
                <a:cs typeface="Cambria Math"/>
              </a:rPr>
              <a:t> </a:t>
            </a:r>
            <a:r>
              <a:rPr dirty="0" sz="1000" spc="-5">
                <a:latin typeface="Cambria Math"/>
                <a:cs typeface="Cambria Math"/>
              </a:rPr>
              <a:t>= </a:t>
            </a:r>
            <a:r>
              <a:rPr dirty="0" baseline="2777" sz="1500" spc="-82">
                <a:latin typeface="Cambria Math"/>
                <a:cs typeface="Cambria Math"/>
              </a:rPr>
              <a:t>(</a:t>
            </a:r>
            <a:r>
              <a:rPr dirty="0" sz="1000" spc="-55">
                <a:latin typeface="Cambria Math"/>
                <a:cs typeface="Cambria Math"/>
              </a:rPr>
              <a:t>0.000056</a:t>
            </a:r>
            <a:r>
              <a:rPr dirty="0" baseline="2777" sz="1500" spc="-82">
                <a:latin typeface="Cambria Math"/>
                <a:cs typeface="Cambria Math"/>
              </a:rPr>
              <a:t>)(</a:t>
            </a:r>
            <a:r>
              <a:rPr dirty="0" sz="1000" spc="-55">
                <a:latin typeface="Cambria Math"/>
                <a:cs typeface="Cambria Math"/>
              </a:rPr>
              <a:t>28500𝑘𝑘𝑠𝑠𝑠𝑠</a:t>
            </a:r>
            <a:r>
              <a:rPr dirty="0" baseline="2777" sz="1500" spc="-82">
                <a:latin typeface="Cambria Math"/>
                <a:cs typeface="Cambria Math"/>
              </a:rPr>
              <a:t>)(</a:t>
            </a:r>
            <a:r>
              <a:rPr dirty="0" sz="1000" spc="-55">
                <a:latin typeface="Cambria Math"/>
                <a:cs typeface="Cambria Math"/>
              </a:rPr>
              <a:t>0.777</a:t>
            </a:r>
            <a:r>
              <a:rPr dirty="0" baseline="2777" sz="1500" spc="-82">
                <a:latin typeface="Cambria Math"/>
                <a:cs typeface="Cambria Math"/>
              </a:rPr>
              <a:t>) </a:t>
            </a:r>
            <a:r>
              <a:rPr dirty="0" sz="1000" spc="-5">
                <a:latin typeface="Cambria Math"/>
                <a:cs typeface="Cambria Math"/>
              </a:rPr>
              <a:t>= 1.234</a:t>
            </a:r>
            <a:r>
              <a:rPr dirty="0" sz="1000" spc="-150">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a:lnSpc>
                <a:spcPct val="100000"/>
              </a:lnSpc>
              <a:spcBef>
                <a:spcPts val="30"/>
              </a:spcBef>
            </a:pPr>
            <a:endParaRPr sz="1050">
              <a:latin typeface="Cambria Math"/>
              <a:cs typeface="Cambria Math"/>
            </a:endParaRPr>
          </a:p>
          <a:p>
            <a:pPr marL="25400">
              <a:lnSpc>
                <a:spcPct val="100000"/>
              </a:lnSpc>
              <a:spcBef>
                <a:spcPts val="5"/>
              </a:spcBef>
              <a:tabLst>
                <a:tab pos="573405" algn="l"/>
              </a:tabLst>
            </a:pPr>
            <a:r>
              <a:rPr dirty="0" sz="1200">
                <a:latin typeface="Times New Roman"/>
                <a:cs typeface="Times New Roman"/>
              </a:rPr>
              <a:t>4.7.1.2	</a:t>
            </a:r>
            <a:r>
              <a:rPr dirty="0" sz="1200" spc="-5" i="1">
                <a:latin typeface="Arial"/>
                <a:cs typeface="Arial"/>
              </a:rPr>
              <a:t>Creep </a:t>
            </a:r>
            <a:r>
              <a:rPr dirty="0" sz="1200" i="1">
                <a:latin typeface="Arial"/>
                <a:cs typeface="Arial"/>
              </a:rPr>
              <a:t>of </a:t>
            </a:r>
            <a:r>
              <a:rPr dirty="0" sz="1200" spc="-5" i="1">
                <a:latin typeface="Arial"/>
                <a:cs typeface="Arial"/>
              </a:rPr>
              <a:t>Girder</a:t>
            </a:r>
            <a:r>
              <a:rPr dirty="0" sz="1200" spc="-10" i="1">
                <a:latin typeface="Arial"/>
                <a:cs typeface="Arial"/>
              </a:rPr>
              <a:t> </a:t>
            </a:r>
            <a:r>
              <a:rPr dirty="0" sz="1200" spc="-5" i="1">
                <a:latin typeface="Arial"/>
                <a:cs typeface="Arial"/>
              </a:rPr>
              <a:t>Concrete</a:t>
            </a:r>
            <a:endParaRPr sz="1200">
              <a:latin typeface="Arial"/>
              <a:cs typeface="Arial"/>
            </a:endParaRPr>
          </a:p>
        </p:txBody>
      </p:sp>
      <p:sp>
        <p:nvSpPr>
          <p:cNvPr id="29" name="object 29"/>
          <p:cNvSpPr/>
          <p:nvPr/>
        </p:nvSpPr>
        <p:spPr>
          <a:xfrm>
            <a:off x="2519172" y="7565897"/>
            <a:ext cx="157480" cy="0"/>
          </a:xfrm>
          <a:custGeom>
            <a:avLst/>
            <a:gdLst/>
            <a:ahLst/>
            <a:cxnLst/>
            <a:rect l="l" t="t" r="r" b="b"/>
            <a:pathLst>
              <a:path w="157480" h="0">
                <a:moveTo>
                  <a:pt x="0" y="0"/>
                </a:moveTo>
                <a:lnTo>
                  <a:pt x="156972" y="0"/>
                </a:lnTo>
              </a:path>
            </a:pathLst>
          </a:custGeom>
          <a:ln w="7619">
            <a:solidFill>
              <a:srgbClr val="000000"/>
            </a:solidFill>
          </a:ln>
        </p:spPr>
        <p:txBody>
          <a:bodyPr wrap="square" lIns="0" tIns="0" rIns="0" bIns="0" rtlCol="0"/>
          <a:lstStyle/>
          <a:p/>
        </p:txBody>
      </p:sp>
      <p:sp>
        <p:nvSpPr>
          <p:cNvPr id="30" name="object 30"/>
          <p:cNvSpPr txBox="1"/>
          <p:nvPr/>
        </p:nvSpPr>
        <p:spPr>
          <a:xfrm>
            <a:off x="2135123" y="7488428"/>
            <a:ext cx="2244725" cy="177800"/>
          </a:xfrm>
          <a:prstGeom prst="rect">
            <a:avLst/>
          </a:prstGeom>
        </p:spPr>
        <p:txBody>
          <a:bodyPr wrap="square" lIns="0" tIns="12065" rIns="0" bIns="0" rtlCol="0" vert="horz">
            <a:spAutoFit/>
          </a:bodyPr>
          <a:lstStyle/>
          <a:p>
            <a:pPr marL="38100">
              <a:lnSpc>
                <a:spcPct val="100000"/>
              </a:lnSpc>
              <a:spcBef>
                <a:spcPts val="95"/>
              </a:spcBef>
              <a:tabLst>
                <a:tab pos="383540" algn="l"/>
                <a:tab pos="906144" algn="l"/>
                <a:tab pos="1558925" algn="l"/>
                <a:tab pos="2096770" algn="l"/>
              </a:tabLst>
            </a:pPr>
            <a:r>
              <a:rPr dirty="0" sz="700" spc="-175">
                <a:latin typeface="Cambria Math"/>
                <a:cs typeface="Cambria Math"/>
              </a:rPr>
              <a:t>𝑑𝑑𝑝𝑝𝑝𝑝	</a:t>
            </a:r>
            <a:r>
              <a:rPr dirty="0" baseline="-25000" sz="1500" spc="-405">
                <a:latin typeface="Cambria Math"/>
                <a:cs typeface="Cambria Math"/>
              </a:rPr>
              <a:t>𝐸𝐸</a:t>
            </a:r>
            <a:r>
              <a:rPr dirty="0" baseline="-51587" sz="1050" spc="-405">
                <a:latin typeface="Cambria Math"/>
                <a:cs typeface="Cambria Math"/>
              </a:rPr>
              <a:t>𝑐𝑐𝑔𝑔</a:t>
            </a:r>
            <a:r>
              <a:rPr dirty="0" baseline="-51587" sz="1050" spc="712">
                <a:latin typeface="Cambria Math"/>
                <a:cs typeface="Cambria Math"/>
              </a:rPr>
              <a:t> </a:t>
            </a:r>
            <a:r>
              <a:rPr dirty="0" sz="700" spc="-185">
                <a:latin typeface="Cambria Math"/>
                <a:cs typeface="Cambria Math"/>
              </a:rPr>
              <a:t>𝑐𝑐𝑔𝑔𝑑𝑑	</a:t>
            </a:r>
            <a:r>
              <a:rPr dirty="0" sz="700" spc="-114">
                <a:latin typeface="Cambria Math"/>
                <a:cs typeface="Cambria Math"/>
              </a:rPr>
              <a:t>𝑠𝑠                    </a:t>
            </a:r>
            <a:r>
              <a:rPr dirty="0" sz="700" spc="-95">
                <a:latin typeface="Cambria Math"/>
                <a:cs typeface="Cambria Math"/>
              </a:rPr>
              <a:t> </a:t>
            </a:r>
            <a:r>
              <a:rPr dirty="0" sz="700" spc="-140">
                <a:latin typeface="Cambria Math"/>
                <a:cs typeface="Cambria Math"/>
              </a:rPr>
              <a:t>𝑒𝑒                                                          </a:t>
            </a:r>
            <a:r>
              <a:rPr dirty="0" sz="700" spc="-310">
                <a:latin typeface="Cambria Math"/>
                <a:cs typeface="Cambria Math"/>
              </a:rPr>
              <a:t>𝑔𝑔	</a:t>
            </a:r>
            <a:r>
              <a:rPr dirty="0" sz="700" spc="-114">
                <a:latin typeface="Cambria Math"/>
                <a:cs typeface="Cambria Math"/>
              </a:rPr>
              <a:t>𝑠𝑠                     </a:t>
            </a:r>
            <a:r>
              <a:rPr dirty="0" sz="700" spc="-105">
                <a:latin typeface="Cambria Math"/>
                <a:cs typeface="Cambria Math"/>
              </a:rPr>
              <a:t> </a:t>
            </a:r>
            <a:r>
              <a:rPr dirty="0" sz="700" spc="-210">
                <a:latin typeface="Cambria Math"/>
                <a:cs typeface="Cambria Math"/>
              </a:rPr>
              <a:t>𝑔𝑔</a:t>
            </a:r>
            <a:r>
              <a:rPr dirty="0" sz="700" spc="660">
                <a:latin typeface="Cambria Math"/>
                <a:cs typeface="Cambria Math"/>
              </a:rPr>
              <a:t> </a:t>
            </a:r>
            <a:r>
              <a:rPr dirty="0" sz="700" spc="-310">
                <a:latin typeface="Cambria Math"/>
                <a:cs typeface="Cambria Math"/>
              </a:rPr>
              <a:t>𝑔𝑔	</a:t>
            </a:r>
            <a:r>
              <a:rPr dirty="0" sz="700" spc="-180">
                <a:latin typeface="Cambria Math"/>
                <a:cs typeface="Cambria Math"/>
              </a:rPr>
              <a:t>𝑔𝑔𝑒𝑒</a:t>
            </a:r>
            <a:endParaRPr sz="700">
              <a:latin typeface="Cambria Math"/>
              <a:cs typeface="Cambria Math"/>
            </a:endParaRPr>
          </a:p>
        </p:txBody>
      </p:sp>
      <p:sp>
        <p:nvSpPr>
          <p:cNvPr id="31" name="object 31"/>
          <p:cNvSpPr txBox="1"/>
          <p:nvPr/>
        </p:nvSpPr>
        <p:spPr>
          <a:xfrm>
            <a:off x="4489208" y="7363476"/>
            <a:ext cx="104775"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𝐸𝐸</a:t>
            </a:r>
            <a:endParaRPr sz="1000">
              <a:latin typeface="Cambria Math"/>
              <a:cs typeface="Cambria Math"/>
            </a:endParaRPr>
          </a:p>
        </p:txBody>
      </p:sp>
      <p:sp>
        <p:nvSpPr>
          <p:cNvPr id="32" name="object 32"/>
          <p:cNvSpPr txBox="1"/>
          <p:nvPr/>
        </p:nvSpPr>
        <p:spPr>
          <a:xfrm>
            <a:off x="4560823" y="7427468"/>
            <a:ext cx="8128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𝑑𝑑</a:t>
            </a:r>
            <a:endParaRPr sz="700">
              <a:latin typeface="Cambria Math"/>
              <a:cs typeface="Cambria Math"/>
            </a:endParaRPr>
          </a:p>
        </p:txBody>
      </p:sp>
      <p:sp>
        <p:nvSpPr>
          <p:cNvPr id="33" name="object 33"/>
          <p:cNvSpPr txBox="1"/>
          <p:nvPr/>
        </p:nvSpPr>
        <p:spPr>
          <a:xfrm>
            <a:off x="4468367" y="7547864"/>
            <a:ext cx="193040" cy="177800"/>
          </a:xfrm>
          <a:prstGeom prst="rect">
            <a:avLst/>
          </a:prstGeom>
        </p:spPr>
        <p:txBody>
          <a:bodyPr wrap="square" lIns="0" tIns="12065" rIns="0" bIns="0" rtlCol="0" vert="horz">
            <a:spAutoFit/>
          </a:bodyPr>
          <a:lstStyle/>
          <a:p>
            <a:pPr marL="38100">
              <a:lnSpc>
                <a:spcPct val="100000"/>
              </a:lnSpc>
              <a:spcBef>
                <a:spcPts val="95"/>
              </a:spcBef>
            </a:pPr>
            <a:r>
              <a:rPr dirty="0" sz="1000" spc="-245">
                <a:latin typeface="Cambria Math"/>
                <a:cs typeface="Cambria Math"/>
              </a:rPr>
              <a:t>𝐸𝐸</a:t>
            </a:r>
            <a:r>
              <a:rPr dirty="0" baseline="-15873" sz="1050" spc="-367">
                <a:latin typeface="Cambria Math"/>
                <a:cs typeface="Cambria Math"/>
              </a:rPr>
              <a:t>𝑐𝑐</a:t>
            </a:r>
            <a:endParaRPr baseline="-15873" sz="1050">
              <a:latin typeface="Cambria Math"/>
              <a:cs typeface="Cambria Math"/>
            </a:endParaRPr>
          </a:p>
        </p:txBody>
      </p:sp>
      <p:sp>
        <p:nvSpPr>
          <p:cNvPr id="34" name="object 34"/>
          <p:cNvSpPr/>
          <p:nvPr/>
        </p:nvSpPr>
        <p:spPr>
          <a:xfrm>
            <a:off x="4501896" y="7565897"/>
            <a:ext cx="134620" cy="0"/>
          </a:xfrm>
          <a:custGeom>
            <a:avLst/>
            <a:gdLst/>
            <a:ahLst/>
            <a:cxnLst/>
            <a:rect l="l" t="t" r="r" b="b"/>
            <a:pathLst>
              <a:path w="134620" h="0">
                <a:moveTo>
                  <a:pt x="0" y="0"/>
                </a:moveTo>
                <a:lnTo>
                  <a:pt x="134112" y="0"/>
                </a:lnTo>
              </a:path>
            </a:pathLst>
          </a:custGeom>
          <a:ln w="7619">
            <a:solidFill>
              <a:srgbClr val="000000"/>
            </a:solidFill>
          </a:ln>
        </p:spPr>
        <p:txBody>
          <a:bodyPr wrap="square" lIns="0" tIns="0" rIns="0" bIns="0" rtlCol="0"/>
          <a:lstStyle/>
          <a:p/>
        </p:txBody>
      </p:sp>
      <p:sp>
        <p:nvSpPr>
          <p:cNvPr id="35" name="object 35"/>
          <p:cNvSpPr txBox="1"/>
          <p:nvPr/>
        </p:nvSpPr>
        <p:spPr>
          <a:xfrm>
            <a:off x="2008632" y="7363476"/>
            <a:ext cx="3647440" cy="276860"/>
          </a:xfrm>
          <a:prstGeom prst="rect">
            <a:avLst/>
          </a:prstGeom>
        </p:spPr>
        <p:txBody>
          <a:bodyPr wrap="square" lIns="0" tIns="12065" rIns="0" bIns="0" rtlCol="0" vert="horz">
            <a:spAutoFit/>
          </a:bodyPr>
          <a:lstStyle/>
          <a:p>
            <a:pPr marL="520700">
              <a:lnSpc>
                <a:spcPts val="990"/>
              </a:lnSpc>
              <a:spcBef>
                <a:spcPts val="95"/>
              </a:spcBef>
            </a:pPr>
            <a:r>
              <a:rPr dirty="0" sz="1000" spc="-270">
                <a:latin typeface="Cambria Math"/>
                <a:cs typeface="Cambria Math"/>
              </a:rPr>
              <a:t>𝐸𝐸</a:t>
            </a:r>
            <a:r>
              <a:rPr dirty="0" baseline="-15873" sz="1050" spc="-405">
                <a:latin typeface="Cambria Math"/>
                <a:cs typeface="Cambria Math"/>
              </a:rPr>
              <a:t>𝑑𝑑</a:t>
            </a:r>
            <a:endParaRPr baseline="-15873" sz="1050">
              <a:latin typeface="Cambria Math"/>
              <a:cs typeface="Cambria Math"/>
            </a:endParaRPr>
          </a:p>
          <a:p>
            <a:pPr marL="38100">
              <a:lnSpc>
                <a:spcPts val="990"/>
              </a:lnSpc>
              <a:tabLst>
                <a:tab pos="380365" algn="l"/>
                <a:tab pos="688340" algn="l"/>
                <a:tab pos="898525" algn="l"/>
                <a:tab pos="2369185" algn="l"/>
                <a:tab pos="2649855" algn="l"/>
              </a:tabLst>
            </a:pPr>
            <a:r>
              <a:rPr dirty="0" sz="1000" spc="-185">
                <a:latin typeface="Cambria Math"/>
                <a:cs typeface="Cambria Math"/>
              </a:rPr>
              <a:t>∆𝑓𝑓	</a:t>
            </a:r>
            <a:r>
              <a:rPr dirty="0" sz="1000" spc="-5">
                <a:latin typeface="Cambria Math"/>
                <a:cs typeface="Cambria Math"/>
              </a:rPr>
              <a:t>=	</a:t>
            </a:r>
            <a:r>
              <a:rPr dirty="0" sz="1000" spc="-280">
                <a:latin typeface="Cambria Math"/>
                <a:cs typeface="Cambria Math"/>
              </a:rPr>
              <a:t>𝑓𝑓	</a:t>
            </a:r>
            <a:r>
              <a:rPr dirty="0" sz="1000" spc="-390">
                <a:latin typeface="Cambria Math"/>
                <a:cs typeface="Cambria Math"/>
              </a:rPr>
              <a:t>�𝜓𝜓</a:t>
            </a:r>
            <a:r>
              <a:rPr dirty="0" sz="1000" spc="260">
                <a:latin typeface="Cambria Math"/>
                <a:cs typeface="Cambria Math"/>
              </a:rPr>
              <a:t> </a:t>
            </a:r>
            <a:r>
              <a:rPr dirty="0" sz="1000" spc="-345">
                <a:latin typeface="Cambria Math"/>
                <a:cs typeface="Cambria Math"/>
              </a:rPr>
              <a:t>�𝑓𝑓</a:t>
            </a:r>
            <a:r>
              <a:rPr dirty="0" sz="1000" spc="200">
                <a:latin typeface="Cambria Math"/>
                <a:cs typeface="Cambria Math"/>
              </a:rPr>
              <a:t> </a:t>
            </a:r>
            <a:r>
              <a:rPr dirty="0" sz="1000" spc="-5">
                <a:latin typeface="Cambria Math"/>
                <a:cs typeface="Cambria Math"/>
              </a:rPr>
              <a:t>, </a:t>
            </a:r>
            <a:r>
              <a:rPr dirty="0" sz="1000" spc="-355">
                <a:latin typeface="Cambria Math"/>
                <a:cs typeface="Cambria Math"/>
              </a:rPr>
              <a:t>𝑓𝑓</a:t>
            </a:r>
            <a:r>
              <a:rPr dirty="0" sz="1000" spc="75">
                <a:latin typeface="Cambria Math"/>
                <a:cs typeface="Cambria Math"/>
              </a:rPr>
              <a:t> </a:t>
            </a:r>
            <a:r>
              <a:rPr dirty="0" sz="1000" spc="-325">
                <a:latin typeface="Cambria Math"/>
                <a:cs typeface="Cambria Math"/>
              </a:rPr>
              <a:t>�</a:t>
            </a:r>
            <a:r>
              <a:rPr dirty="0" sz="1000" spc="5">
                <a:latin typeface="Cambria Math"/>
                <a:cs typeface="Cambria Math"/>
              </a:rPr>
              <a:t> </a:t>
            </a:r>
            <a:r>
              <a:rPr dirty="0" sz="1000" spc="-5">
                <a:latin typeface="Cambria Math"/>
                <a:cs typeface="Cambria Math"/>
              </a:rPr>
              <a:t>− </a:t>
            </a:r>
            <a:r>
              <a:rPr dirty="0" sz="1000" spc="-355">
                <a:latin typeface="Cambria Math"/>
                <a:cs typeface="Cambria Math"/>
              </a:rPr>
              <a:t>𝜓𝜓</a:t>
            </a:r>
            <a:r>
              <a:rPr dirty="0" sz="1000" spc="254">
                <a:latin typeface="Cambria Math"/>
                <a:cs typeface="Cambria Math"/>
              </a:rPr>
              <a:t> </a:t>
            </a:r>
            <a:r>
              <a:rPr dirty="0" baseline="2777" sz="1500" spc="-352">
                <a:latin typeface="Cambria Math"/>
                <a:cs typeface="Cambria Math"/>
              </a:rPr>
              <a:t>(</a:t>
            </a:r>
            <a:r>
              <a:rPr dirty="0" sz="1000" spc="-235">
                <a:latin typeface="Cambria Math"/>
                <a:cs typeface="Cambria Math"/>
              </a:rPr>
              <a:t>𝑓𝑓</a:t>
            </a:r>
            <a:r>
              <a:rPr dirty="0" sz="1000" spc="280">
                <a:latin typeface="Cambria Math"/>
                <a:cs typeface="Cambria Math"/>
              </a:rPr>
              <a:t> </a:t>
            </a:r>
            <a:r>
              <a:rPr dirty="0" sz="1000" spc="-5">
                <a:latin typeface="Cambria Math"/>
                <a:cs typeface="Cambria Math"/>
              </a:rPr>
              <a:t>,</a:t>
            </a:r>
            <a:r>
              <a:rPr dirty="0" sz="1000" spc="-85">
                <a:latin typeface="Cambria Math"/>
                <a:cs typeface="Cambria Math"/>
              </a:rPr>
              <a:t> </a:t>
            </a:r>
            <a:r>
              <a:rPr dirty="0" sz="1000" spc="-355">
                <a:latin typeface="Cambria Math"/>
                <a:cs typeface="Cambria Math"/>
              </a:rPr>
              <a:t>𝑓𝑓</a:t>
            </a:r>
            <a:r>
              <a:rPr dirty="0" sz="1000" spc="85">
                <a:latin typeface="Cambria Math"/>
                <a:cs typeface="Cambria Math"/>
              </a:rPr>
              <a:t> </a:t>
            </a:r>
            <a:r>
              <a:rPr dirty="0" baseline="2777" sz="1500" spc="-442">
                <a:latin typeface="Cambria Math"/>
                <a:cs typeface="Cambria Math"/>
              </a:rPr>
              <a:t>)</a:t>
            </a:r>
            <a:r>
              <a:rPr dirty="0" sz="1000" spc="-295">
                <a:latin typeface="Cambria Math"/>
                <a:cs typeface="Cambria Math"/>
              </a:rPr>
              <a:t>�𝐾𝐾	</a:t>
            </a:r>
            <a:r>
              <a:rPr dirty="0" sz="1000" spc="-5">
                <a:latin typeface="Cambria Math"/>
                <a:cs typeface="Cambria Math"/>
              </a:rPr>
              <a:t>+	</a:t>
            </a:r>
            <a:r>
              <a:rPr dirty="0" baseline="2777" sz="1500" spc="-352">
                <a:latin typeface="Cambria Math"/>
                <a:cs typeface="Cambria Math"/>
              </a:rPr>
              <a:t>(</a:t>
            </a:r>
            <a:r>
              <a:rPr dirty="0" sz="1000" spc="-235">
                <a:latin typeface="Cambria Math"/>
                <a:cs typeface="Cambria Math"/>
              </a:rPr>
              <a:t>𝛥𝛥𝑓𝑓</a:t>
            </a:r>
            <a:r>
              <a:rPr dirty="0" sz="1000" spc="480">
                <a:latin typeface="Cambria Math"/>
                <a:cs typeface="Cambria Math"/>
              </a:rPr>
              <a:t> </a:t>
            </a:r>
            <a:r>
              <a:rPr dirty="0" baseline="2777" sz="1500" spc="-359">
                <a:latin typeface="Cambria Math"/>
                <a:cs typeface="Cambria Math"/>
              </a:rPr>
              <a:t>)</a:t>
            </a:r>
            <a:r>
              <a:rPr dirty="0" sz="1000" spc="-240">
                <a:latin typeface="Cambria Math"/>
                <a:cs typeface="Cambria Math"/>
              </a:rPr>
              <a:t>𝜓𝜓</a:t>
            </a:r>
            <a:r>
              <a:rPr dirty="0" sz="1000" spc="254">
                <a:latin typeface="Cambria Math"/>
                <a:cs typeface="Cambria Math"/>
              </a:rPr>
              <a:t> </a:t>
            </a:r>
            <a:r>
              <a:rPr dirty="0" sz="1000" spc="-345">
                <a:latin typeface="Cambria Math"/>
                <a:cs typeface="Cambria Math"/>
              </a:rPr>
              <a:t>�𝑓𝑓</a:t>
            </a:r>
            <a:r>
              <a:rPr dirty="0" sz="1000" spc="180">
                <a:latin typeface="Cambria Math"/>
                <a:cs typeface="Cambria Math"/>
              </a:rPr>
              <a:t> </a:t>
            </a:r>
            <a:r>
              <a:rPr dirty="0" sz="1000" spc="-5">
                <a:latin typeface="Cambria Math"/>
                <a:cs typeface="Cambria Math"/>
              </a:rPr>
              <a:t>, </a:t>
            </a:r>
            <a:r>
              <a:rPr dirty="0" sz="1000" spc="-355">
                <a:latin typeface="Cambria Math"/>
                <a:cs typeface="Cambria Math"/>
              </a:rPr>
              <a:t>𝑓𝑓 </a:t>
            </a:r>
            <a:r>
              <a:rPr dirty="0" sz="1000" spc="-210">
                <a:latin typeface="Cambria Math"/>
                <a:cs typeface="Cambria Math"/>
              </a:rPr>
              <a:t> </a:t>
            </a:r>
            <a:r>
              <a:rPr dirty="0" sz="1000" spc="-459">
                <a:latin typeface="Cambria Math"/>
                <a:cs typeface="Cambria Math"/>
              </a:rPr>
              <a:t>�𝐾𝐾</a:t>
            </a:r>
            <a:endParaRPr sz="1000">
              <a:latin typeface="Cambria Math"/>
              <a:cs typeface="Cambria Math"/>
            </a:endParaRPr>
          </a:p>
        </p:txBody>
      </p:sp>
      <p:sp>
        <p:nvSpPr>
          <p:cNvPr id="36" name="object 36"/>
          <p:cNvSpPr txBox="1"/>
          <p:nvPr/>
        </p:nvSpPr>
        <p:spPr>
          <a:xfrm>
            <a:off x="4827523" y="7526528"/>
            <a:ext cx="901700" cy="132080"/>
          </a:xfrm>
          <a:prstGeom prst="rect">
            <a:avLst/>
          </a:prstGeom>
        </p:spPr>
        <p:txBody>
          <a:bodyPr wrap="square" lIns="0" tIns="12065" rIns="0" bIns="0" rtlCol="0" vert="horz">
            <a:spAutoFit/>
          </a:bodyPr>
          <a:lstStyle/>
          <a:p>
            <a:pPr marL="12700">
              <a:lnSpc>
                <a:spcPct val="100000"/>
              </a:lnSpc>
              <a:spcBef>
                <a:spcPts val="95"/>
              </a:spcBef>
              <a:tabLst>
                <a:tab pos="262255" algn="l"/>
                <a:tab pos="779145" algn="l"/>
              </a:tabLst>
            </a:pPr>
            <a:r>
              <a:rPr dirty="0" sz="700" spc="-320">
                <a:latin typeface="Cambria Math"/>
                <a:cs typeface="Cambria Math"/>
              </a:rPr>
              <a:t>𝑐</a:t>
            </a:r>
            <a:r>
              <a:rPr dirty="0" sz="700" spc="-325">
                <a:latin typeface="Cambria Math"/>
                <a:cs typeface="Cambria Math"/>
              </a:rPr>
              <a:t>𝑐</a:t>
            </a:r>
            <a:r>
              <a:rPr dirty="0" sz="700" spc="-340">
                <a:latin typeface="Cambria Math"/>
                <a:cs typeface="Cambria Math"/>
              </a:rPr>
              <a:t>𝑔𝑔</a:t>
            </a:r>
            <a:r>
              <a:rPr dirty="0" sz="700">
                <a:latin typeface="Cambria Math"/>
                <a:cs typeface="Cambria Math"/>
              </a:rPr>
              <a:t>	</a:t>
            </a:r>
            <a:r>
              <a:rPr dirty="0" sz="700" spc="-250">
                <a:latin typeface="Cambria Math"/>
                <a:cs typeface="Cambria Math"/>
              </a:rPr>
              <a:t>𝑠𝑠</a:t>
            </a:r>
            <a:r>
              <a:rPr dirty="0" sz="700">
                <a:latin typeface="Cambria Math"/>
                <a:cs typeface="Cambria Math"/>
              </a:rPr>
              <a:t>    </a:t>
            </a:r>
            <a:r>
              <a:rPr dirty="0" sz="700" spc="70">
                <a:latin typeface="Cambria Math"/>
                <a:cs typeface="Cambria Math"/>
              </a:rPr>
              <a:t> </a:t>
            </a:r>
            <a:r>
              <a:rPr dirty="0" sz="700" spc="-280">
                <a:latin typeface="Cambria Math"/>
                <a:cs typeface="Cambria Math"/>
              </a:rPr>
              <a:t>𝑒𝑒</a:t>
            </a:r>
            <a:r>
              <a:rPr dirty="0" sz="700">
                <a:latin typeface="Cambria Math"/>
                <a:cs typeface="Cambria Math"/>
              </a:rPr>
              <a:t>    </a:t>
            </a:r>
            <a:r>
              <a:rPr dirty="0" sz="700" spc="45">
                <a:latin typeface="Cambria Math"/>
                <a:cs typeface="Cambria Math"/>
              </a:rPr>
              <a:t> </a:t>
            </a:r>
            <a:r>
              <a:rPr dirty="0" sz="700" spc="-340">
                <a:latin typeface="Cambria Math"/>
                <a:cs typeface="Cambria Math"/>
              </a:rPr>
              <a:t>𝑔𝑔</a:t>
            </a:r>
            <a:r>
              <a:rPr dirty="0" sz="700">
                <a:latin typeface="Cambria Math"/>
                <a:cs typeface="Cambria Math"/>
              </a:rPr>
              <a:t>	</a:t>
            </a:r>
            <a:r>
              <a:rPr dirty="0" sz="700" spc="-320">
                <a:latin typeface="Cambria Math"/>
                <a:cs typeface="Cambria Math"/>
              </a:rPr>
              <a:t>𝑔𝑔𝑒𝑒</a:t>
            </a:r>
            <a:endParaRPr sz="700">
              <a:latin typeface="Cambria Math"/>
              <a:cs typeface="Cambria Math"/>
            </a:endParaRPr>
          </a:p>
        </p:txBody>
      </p:sp>
      <p:sp>
        <p:nvSpPr>
          <p:cNvPr id="37" name="object 37"/>
          <p:cNvSpPr txBox="1"/>
          <p:nvPr/>
        </p:nvSpPr>
        <p:spPr>
          <a:xfrm>
            <a:off x="3905914" y="7799323"/>
            <a:ext cx="25717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30">
                <a:latin typeface="Cambria Math"/>
                <a:cs typeface="Cambria Math"/>
              </a:rPr>
              <a:t>𝐴𝐴</a:t>
            </a:r>
            <a:r>
              <a:rPr dirty="0" sz="700" spc="-220">
                <a:latin typeface="Cambria Math"/>
                <a:cs typeface="Cambria Math"/>
              </a:rPr>
              <a:t>𝑑𝑑𝑠𝑠</a:t>
            </a:r>
            <a:endParaRPr sz="700">
              <a:latin typeface="Cambria Math"/>
              <a:cs typeface="Cambria Math"/>
            </a:endParaRPr>
          </a:p>
        </p:txBody>
      </p:sp>
      <p:sp>
        <p:nvSpPr>
          <p:cNvPr id="38" name="object 38"/>
          <p:cNvSpPr txBox="1"/>
          <p:nvPr/>
        </p:nvSpPr>
        <p:spPr>
          <a:xfrm>
            <a:off x="3928871" y="7957819"/>
            <a:ext cx="210820" cy="177800"/>
          </a:xfrm>
          <a:prstGeom prst="rect">
            <a:avLst/>
          </a:prstGeom>
        </p:spPr>
        <p:txBody>
          <a:bodyPr wrap="square" lIns="0" tIns="12065" rIns="0" bIns="0" rtlCol="0" vert="horz">
            <a:spAutoFit/>
          </a:bodyPr>
          <a:lstStyle/>
          <a:p>
            <a:pPr marL="38100">
              <a:lnSpc>
                <a:spcPct val="100000"/>
              </a:lnSpc>
              <a:spcBef>
                <a:spcPts val="95"/>
              </a:spcBef>
            </a:pPr>
            <a:r>
              <a:rPr dirty="0" sz="1000" spc="-270">
                <a:latin typeface="Cambria Math"/>
                <a:cs typeface="Cambria Math"/>
              </a:rPr>
              <a:t>𝐴𝐴</a:t>
            </a:r>
            <a:r>
              <a:rPr dirty="0" baseline="-15873" sz="1050" spc="-405">
                <a:latin typeface="Cambria Math"/>
                <a:cs typeface="Cambria Math"/>
              </a:rPr>
              <a:t>𝑔𝑔</a:t>
            </a:r>
            <a:endParaRPr baseline="-15873" sz="1050">
              <a:latin typeface="Cambria Math"/>
              <a:cs typeface="Cambria Math"/>
            </a:endParaRPr>
          </a:p>
        </p:txBody>
      </p:sp>
      <p:sp>
        <p:nvSpPr>
          <p:cNvPr id="39" name="object 39"/>
          <p:cNvSpPr/>
          <p:nvPr/>
        </p:nvSpPr>
        <p:spPr>
          <a:xfrm>
            <a:off x="3944111" y="7975860"/>
            <a:ext cx="186055" cy="0"/>
          </a:xfrm>
          <a:custGeom>
            <a:avLst/>
            <a:gdLst/>
            <a:ahLst/>
            <a:cxnLst/>
            <a:rect l="l" t="t" r="r" b="b"/>
            <a:pathLst>
              <a:path w="186054" h="0">
                <a:moveTo>
                  <a:pt x="0" y="0"/>
                </a:moveTo>
                <a:lnTo>
                  <a:pt x="185915" y="0"/>
                </a:lnTo>
              </a:path>
            </a:pathLst>
          </a:custGeom>
          <a:ln w="7607">
            <a:solidFill>
              <a:srgbClr val="000000"/>
            </a:solidFill>
          </a:ln>
        </p:spPr>
        <p:txBody>
          <a:bodyPr wrap="square" lIns="0" tIns="0" rIns="0" bIns="0" rtlCol="0"/>
          <a:lstStyle/>
          <a:p/>
        </p:txBody>
      </p:sp>
      <p:sp>
        <p:nvSpPr>
          <p:cNvPr id="40" name="object 40"/>
          <p:cNvSpPr txBox="1"/>
          <p:nvPr/>
        </p:nvSpPr>
        <p:spPr>
          <a:xfrm>
            <a:off x="4480523" y="7773432"/>
            <a:ext cx="337820" cy="177800"/>
          </a:xfrm>
          <a:prstGeom prst="rect">
            <a:avLst/>
          </a:prstGeom>
        </p:spPr>
        <p:txBody>
          <a:bodyPr wrap="square" lIns="0" tIns="12065" rIns="0" bIns="0" rtlCol="0" vert="horz">
            <a:spAutoFit/>
          </a:bodyPr>
          <a:lstStyle/>
          <a:p>
            <a:pPr marL="38100">
              <a:lnSpc>
                <a:spcPct val="100000"/>
              </a:lnSpc>
              <a:spcBef>
                <a:spcPts val="95"/>
              </a:spcBef>
            </a:pPr>
            <a:r>
              <a:rPr dirty="0" sz="1000" spc="-250">
                <a:latin typeface="Cambria Math"/>
                <a:cs typeface="Cambria Math"/>
              </a:rPr>
              <a:t>𝐴𝐴</a:t>
            </a:r>
            <a:r>
              <a:rPr dirty="0" baseline="-15873" sz="1050" spc="-375">
                <a:latin typeface="Cambria Math"/>
                <a:cs typeface="Cambria Math"/>
              </a:rPr>
              <a:t>𝑔𝑔</a:t>
            </a:r>
            <a:r>
              <a:rPr dirty="0" sz="1000" spc="-250">
                <a:latin typeface="Cambria Math"/>
                <a:cs typeface="Cambria Math"/>
              </a:rPr>
              <a:t>𝐴𝐴</a:t>
            </a:r>
            <a:r>
              <a:rPr dirty="0" baseline="27777" sz="1050" spc="-375">
                <a:latin typeface="Cambria Math"/>
                <a:cs typeface="Cambria Math"/>
              </a:rPr>
              <a:t>2</a:t>
            </a:r>
            <a:endParaRPr baseline="27777" sz="1050">
              <a:latin typeface="Cambria Math"/>
              <a:cs typeface="Cambria Math"/>
            </a:endParaRPr>
          </a:p>
        </p:txBody>
      </p:sp>
      <p:sp>
        <p:nvSpPr>
          <p:cNvPr id="41" name="object 41"/>
          <p:cNvSpPr txBox="1"/>
          <p:nvPr/>
        </p:nvSpPr>
        <p:spPr>
          <a:xfrm>
            <a:off x="4564379" y="7957819"/>
            <a:ext cx="170180" cy="177800"/>
          </a:xfrm>
          <a:prstGeom prst="rect">
            <a:avLst/>
          </a:prstGeom>
        </p:spPr>
        <p:txBody>
          <a:bodyPr wrap="square" lIns="0" tIns="12065" rIns="0" bIns="0" rtlCol="0" vert="horz">
            <a:spAutoFit/>
          </a:bodyPr>
          <a:lstStyle/>
          <a:p>
            <a:pPr marL="38100">
              <a:lnSpc>
                <a:spcPct val="100000"/>
              </a:lnSpc>
              <a:spcBef>
                <a:spcPts val="95"/>
              </a:spcBef>
            </a:pPr>
            <a:r>
              <a:rPr dirty="0" sz="1000" spc="-250">
                <a:latin typeface="Cambria Math"/>
                <a:cs typeface="Cambria Math"/>
              </a:rPr>
              <a:t>𝐼𝐼</a:t>
            </a:r>
            <a:r>
              <a:rPr dirty="0" baseline="-15873" sz="1050" spc="-375">
                <a:latin typeface="Cambria Math"/>
                <a:cs typeface="Cambria Math"/>
              </a:rPr>
              <a:t>𝑔𝑔</a:t>
            </a:r>
            <a:endParaRPr baseline="-15873" sz="1050">
              <a:latin typeface="Cambria Math"/>
              <a:cs typeface="Cambria Math"/>
            </a:endParaRPr>
          </a:p>
        </p:txBody>
      </p:sp>
      <p:sp>
        <p:nvSpPr>
          <p:cNvPr id="42" name="object 42"/>
          <p:cNvSpPr/>
          <p:nvPr/>
        </p:nvSpPr>
        <p:spPr>
          <a:xfrm>
            <a:off x="4518659" y="7975860"/>
            <a:ext cx="267335" cy="0"/>
          </a:xfrm>
          <a:custGeom>
            <a:avLst/>
            <a:gdLst/>
            <a:ahLst/>
            <a:cxnLst/>
            <a:rect l="l" t="t" r="r" b="b"/>
            <a:pathLst>
              <a:path w="267335" h="0">
                <a:moveTo>
                  <a:pt x="0" y="0"/>
                </a:moveTo>
                <a:lnTo>
                  <a:pt x="266712" y="0"/>
                </a:lnTo>
              </a:path>
            </a:pathLst>
          </a:custGeom>
          <a:ln w="7607">
            <a:solidFill>
              <a:srgbClr val="000000"/>
            </a:solidFill>
          </a:ln>
        </p:spPr>
        <p:txBody>
          <a:bodyPr wrap="square" lIns="0" tIns="0" rIns="0" bIns="0" rtlCol="0"/>
          <a:lstStyle/>
          <a:p/>
        </p:txBody>
      </p:sp>
      <p:sp>
        <p:nvSpPr>
          <p:cNvPr id="43" name="object 43"/>
          <p:cNvSpPr txBox="1"/>
          <p:nvPr/>
        </p:nvSpPr>
        <p:spPr>
          <a:xfrm>
            <a:off x="5179567" y="7939531"/>
            <a:ext cx="516255" cy="132080"/>
          </a:xfrm>
          <a:prstGeom prst="rect">
            <a:avLst/>
          </a:prstGeom>
        </p:spPr>
        <p:txBody>
          <a:bodyPr wrap="square" lIns="0" tIns="12065" rIns="0" bIns="0" rtlCol="0" vert="horz">
            <a:spAutoFit/>
          </a:bodyPr>
          <a:lstStyle/>
          <a:p>
            <a:pPr marL="12700">
              <a:lnSpc>
                <a:spcPct val="100000"/>
              </a:lnSpc>
              <a:spcBef>
                <a:spcPts val="95"/>
              </a:spcBef>
              <a:tabLst>
                <a:tab pos="402590" algn="l"/>
              </a:tabLst>
            </a:pPr>
            <a:r>
              <a:rPr dirty="0" sz="700" spc="-320">
                <a:latin typeface="Cambria Math"/>
                <a:cs typeface="Cambria Math"/>
              </a:rPr>
              <a:t>𝑐</a:t>
            </a:r>
            <a:r>
              <a:rPr dirty="0" sz="700" spc="-325">
                <a:latin typeface="Cambria Math"/>
                <a:cs typeface="Cambria Math"/>
              </a:rPr>
              <a:t>𝑐</a:t>
            </a:r>
            <a:r>
              <a:rPr dirty="0" sz="700" spc="-340">
                <a:latin typeface="Cambria Math"/>
                <a:cs typeface="Cambria Math"/>
              </a:rPr>
              <a:t>𝑔𝑔</a:t>
            </a:r>
            <a:r>
              <a:rPr dirty="0" sz="700">
                <a:latin typeface="Cambria Math"/>
                <a:cs typeface="Cambria Math"/>
              </a:rPr>
              <a:t>	</a:t>
            </a:r>
            <a:r>
              <a:rPr dirty="0" sz="700" spc="-320">
                <a:latin typeface="Cambria Math"/>
                <a:cs typeface="Cambria Math"/>
              </a:rPr>
              <a:t>𝑐</a:t>
            </a:r>
            <a:r>
              <a:rPr dirty="0" sz="700" spc="-325">
                <a:latin typeface="Cambria Math"/>
                <a:cs typeface="Cambria Math"/>
              </a:rPr>
              <a:t>𝑐</a:t>
            </a:r>
            <a:r>
              <a:rPr dirty="0" sz="700" spc="-340">
                <a:latin typeface="Cambria Math"/>
                <a:cs typeface="Cambria Math"/>
              </a:rPr>
              <a:t>𝑔𝑔</a:t>
            </a:r>
            <a:endParaRPr sz="700">
              <a:latin typeface="Cambria Math"/>
              <a:cs typeface="Cambria Math"/>
            </a:endParaRPr>
          </a:p>
        </p:txBody>
      </p:sp>
      <p:sp>
        <p:nvSpPr>
          <p:cNvPr id="44" name="object 44"/>
          <p:cNvSpPr txBox="1"/>
          <p:nvPr/>
        </p:nvSpPr>
        <p:spPr>
          <a:xfrm>
            <a:off x="1990333" y="7872480"/>
            <a:ext cx="3792854" cy="177800"/>
          </a:xfrm>
          <a:prstGeom prst="rect">
            <a:avLst/>
          </a:prstGeom>
        </p:spPr>
        <p:txBody>
          <a:bodyPr wrap="square" lIns="0" tIns="12065" rIns="0" bIns="0" rtlCol="0" vert="horz">
            <a:spAutoFit/>
          </a:bodyPr>
          <a:lstStyle/>
          <a:p>
            <a:pPr marL="38100">
              <a:lnSpc>
                <a:spcPct val="100000"/>
              </a:lnSpc>
              <a:spcBef>
                <a:spcPts val="95"/>
              </a:spcBef>
              <a:tabLst>
                <a:tab pos="2139315" algn="l"/>
                <a:tab pos="2794635" algn="l"/>
              </a:tabLst>
            </a:pPr>
            <a:r>
              <a:rPr dirty="0" sz="1000" spc="-275">
                <a:latin typeface="Cambria Math"/>
                <a:cs typeface="Cambria Math"/>
              </a:rPr>
              <a:t>𝛥𝛥𝑓𝑓</a:t>
            </a:r>
            <a:r>
              <a:rPr dirty="0" baseline="-15873" sz="1050" spc="-412">
                <a:latin typeface="Cambria Math"/>
                <a:cs typeface="Cambria Math"/>
              </a:rPr>
              <a:t>𝑐𝑐𝑔𝑔</a:t>
            </a:r>
            <a:r>
              <a:rPr dirty="0" baseline="-15873" sz="1050" spc="300">
                <a:latin typeface="Cambria Math"/>
                <a:cs typeface="Cambria Math"/>
              </a:rPr>
              <a:t> </a:t>
            </a:r>
            <a:r>
              <a:rPr dirty="0" sz="1000" spc="-5">
                <a:latin typeface="Cambria Math"/>
                <a:cs typeface="Cambria Math"/>
              </a:rPr>
              <a:t>=  </a:t>
            </a:r>
            <a:r>
              <a:rPr dirty="0" sz="1000" spc="-250">
                <a:latin typeface="Cambria Math"/>
                <a:cs typeface="Cambria Math"/>
              </a:rPr>
              <a:t>−�𝛥𝛥𝑓𝑓</a:t>
            </a:r>
            <a:r>
              <a:rPr dirty="0" baseline="-15873" sz="1050" spc="-375">
                <a:latin typeface="Cambria Math"/>
                <a:cs typeface="Cambria Math"/>
              </a:rPr>
              <a:t>𝑑𝑑𝑆𝑆𝑅𝑅</a:t>
            </a:r>
            <a:r>
              <a:rPr dirty="0" baseline="-15873" sz="1050" spc="202">
                <a:latin typeface="Cambria Math"/>
                <a:cs typeface="Cambria Math"/>
              </a:rPr>
              <a:t> </a:t>
            </a:r>
            <a:r>
              <a:rPr dirty="0" sz="1000" spc="-5">
                <a:latin typeface="Cambria Math"/>
                <a:cs typeface="Cambria Math"/>
              </a:rPr>
              <a:t>+ </a:t>
            </a:r>
            <a:r>
              <a:rPr dirty="0" sz="1000" spc="-265">
                <a:latin typeface="Cambria Math"/>
                <a:cs typeface="Cambria Math"/>
              </a:rPr>
              <a:t>𝛥𝛥𝑓𝑓</a:t>
            </a:r>
            <a:r>
              <a:rPr dirty="0" baseline="-15873" sz="1050" spc="-397">
                <a:latin typeface="Cambria Math"/>
                <a:cs typeface="Cambria Math"/>
              </a:rPr>
              <a:t>𝑑𝑑𝑝𝑝𝑅𝑅</a:t>
            </a:r>
            <a:r>
              <a:rPr dirty="0" baseline="-15873" sz="1050" spc="209">
                <a:latin typeface="Cambria Math"/>
                <a:cs typeface="Cambria Math"/>
              </a:rPr>
              <a:t> </a:t>
            </a:r>
            <a:r>
              <a:rPr dirty="0" sz="1000" spc="-5">
                <a:latin typeface="Cambria Math"/>
                <a:cs typeface="Cambria Math"/>
              </a:rPr>
              <a:t>+</a:t>
            </a:r>
            <a:r>
              <a:rPr dirty="0" sz="1000" spc="-105">
                <a:latin typeface="Cambria Math"/>
                <a:cs typeface="Cambria Math"/>
              </a:rPr>
              <a:t> </a:t>
            </a:r>
            <a:r>
              <a:rPr dirty="0" sz="1000" spc="-254">
                <a:latin typeface="Cambria Math"/>
                <a:cs typeface="Cambria Math"/>
              </a:rPr>
              <a:t>𝛥𝛥𝑓𝑓</a:t>
            </a:r>
            <a:r>
              <a:rPr dirty="0" baseline="-15873" sz="1050" spc="-382">
                <a:latin typeface="Cambria Math"/>
                <a:cs typeface="Cambria Math"/>
              </a:rPr>
              <a:t>𝑑𝑑𝑅𝑅1</a:t>
            </a:r>
            <a:r>
              <a:rPr dirty="0" sz="1000" spc="-254">
                <a:latin typeface="Cambria Math"/>
                <a:cs typeface="Cambria Math"/>
              </a:rPr>
              <a:t>�</a:t>
            </a:r>
            <a:r>
              <a:rPr dirty="0" sz="1000" spc="-55">
                <a:latin typeface="Cambria Math"/>
                <a:cs typeface="Cambria Math"/>
              </a:rPr>
              <a:t> </a:t>
            </a:r>
            <a:r>
              <a:rPr dirty="0" sz="1000" spc="-135">
                <a:latin typeface="Cambria Math"/>
                <a:cs typeface="Cambria Math"/>
              </a:rPr>
              <a:t>�	�  </a:t>
            </a:r>
            <a:r>
              <a:rPr dirty="0" sz="1000" spc="-70">
                <a:latin typeface="Cambria Math"/>
                <a:cs typeface="Cambria Math"/>
              </a:rPr>
              <a:t>�1</a:t>
            </a:r>
            <a:r>
              <a:rPr dirty="0" sz="1000">
                <a:latin typeface="Cambria Math"/>
                <a:cs typeface="Cambria Math"/>
              </a:rPr>
              <a:t> </a:t>
            </a:r>
            <a:r>
              <a:rPr dirty="0" sz="1000" spc="-5">
                <a:latin typeface="Cambria Math"/>
                <a:cs typeface="Cambria Math"/>
              </a:rPr>
              <a:t>+	</a:t>
            </a:r>
            <a:r>
              <a:rPr dirty="0" sz="1000" spc="-135">
                <a:latin typeface="Cambria Math"/>
                <a:cs typeface="Cambria Math"/>
              </a:rPr>
              <a:t>� </a:t>
            </a:r>
            <a:r>
              <a:rPr dirty="0" sz="1000" spc="-5">
                <a:latin typeface="Cambria Math"/>
                <a:cs typeface="Cambria Math"/>
              </a:rPr>
              <a:t>− </a:t>
            </a:r>
            <a:r>
              <a:rPr dirty="0" baseline="2777" sz="1500" spc="-262">
                <a:latin typeface="Cambria Math"/>
                <a:cs typeface="Cambria Math"/>
              </a:rPr>
              <a:t>(</a:t>
            </a:r>
            <a:r>
              <a:rPr dirty="0" sz="1000" spc="-175">
                <a:latin typeface="Cambria Math"/>
                <a:cs typeface="Cambria Math"/>
              </a:rPr>
              <a:t>𝛥𝛥𝑓𝑓</a:t>
            </a:r>
            <a:r>
              <a:rPr dirty="0" baseline="31746" sz="1050" spc="-262">
                <a:latin typeface="Cambria Math"/>
                <a:cs typeface="Cambria Math"/>
              </a:rPr>
              <a:t>′</a:t>
            </a:r>
            <a:r>
              <a:rPr dirty="0" baseline="31746" sz="1050" spc="652">
                <a:latin typeface="Cambria Math"/>
                <a:cs typeface="Cambria Math"/>
              </a:rPr>
              <a:t> </a:t>
            </a:r>
            <a:r>
              <a:rPr dirty="0" sz="1000" spc="-5">
                <a:latin typeface="Cambria Math"/>
                <a:cs typeface="Cambria Math"/>
              </a:rPr>
              <a:t>+</a:t>
            </a:r>
            <a:r>
              <a:rPr dirty="0" sz="1000" spc="-30">
                <a:latin typeface="Cambria Math"/>
                <a:cs typeface="Cambria Math"/>
              </a:rPr>
              <a:t> </a:t>
            </a:r>
            <a:r>
              <a:rPr dirty="0" sz="1000" spc="-165">
                <a:latin typeface="Cambria Math"/>
                <a:cs typeface="Cambria Math"/>
              </a:rPr>
              <a:t>𝛥𝛥𝑓𝑓</a:t>
            </a:r>
            <a:r>
              <a:rPr dirty="0" baseline="31746" sz="1050" spc="-247">
                <a:latin typeface="Cambria Math"/>
                <a:cs typeface="Cambria Math"/>
              </a:rPr>
              <a:t>′′</a:t>
            </a:r>
            <a:r>
              <a:rPr dirty="0" baseline="31746" sz="1050" spc="-22">
                <a:latin typeface="Cambria Math"/>
                <a:cs typeface="Cambria Math"/>
              </a:rPr>
              <a:t> </a:t>
            </a:r>
            <a:r>
              <a:rPr dirty="0" baseline="2777" sz="1500" spc="-7">
                <a:latin typeface="Cambria Math"/>
                <a:cs typeface="Cambria Math"/>
              </a:rPr>
              <a:t>)</a:t>
            </a:r>
            <a:endParaRPr baseline="2777" sz="1500">
              <a:latin typeface="Cambria Math"/>
              <a:cs typeface="Cambria Math"/>
            </a:endParaRPr>
          </a:p>
        </p:txBody>
      </p:sp>
      <p:sp>
        <p:nvSpPr>
          <p:cNvPr id="45" name="object 45"/>
          <p:cNvSpPr txBox="1"/>
          <p:nvPr/>
        </p:nvSpPr>
        <p:spPr>
          <a:xfrm>
            <a:off x="3305047" y="8343392"/>
            <a:ext cx="126364"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340">
                <a:latin typeface="Cambria Math"/>
                <a:cs typeface="Cambria Math"/>
              </a:rPr>
              <a:t>𝑔𝑔</a:t>
            </a:r>
            <a:endParaRPr sz="700">
              <a:latin typeface="Cambria Math"/>
              <a:cs typeface="Cambria Math"/>
            </a:endParaRPr>
          </a:p>
        </p:txBody>
      </p:sp>
      <p:sp>
        <p:nvSpPr>
          <p:cNvPr id="46" name="object 46"/>
          <p:cNvSpPr txBox="1"/>
          <p:nvPr/>
        </p:nvSpPr>
        <p:spPr>
          <a:xfrm>
            <a:off x="3332449" y="8265695"/>
            <a:ext cx="57150" cy="132080"/>
          </a:xfrm>
          <a:prstGeom prst="rect">
            <a:avLst/>
          </a:prstGeom>
        </p:spPr>
        <p:txBody>
          <a:bodyPr wrap="square" lIns="0" tIns="12065" rIns="0" bIns="0" rtlCol="0" vert="horz">
            <a:spAutoFit/>
          </a:bodyPr>
          <a:lstStyle/>
          <a:p>
            <a:pPr marL="12700">
              <a:lnSpc>
                <a:spcPct val="100000"/>
              </a:lnSpc>
              <a:spcBef>
                <a:spcPts val="95"/>
              </a:spcBef>
            </a:pPr>
            <a:r>
              <a:rPr dirty="0" sz="700" spc="65">
                <a:latin typeface="Cambria Math"/>
                <a:cs typeface="Cambria Math"/>
              </a:rPr>
              <a:t>′</a:t>
            </a:r>
            <a:endParaRPr sz="700">
              <a:latin typeface="Cambria Math"/>
              <a:cs typeface="Cambria Math"/>
            </a:endParaRPr>
          </a:p>
        </p:txBody>
      </p:sp>
      <p:sp>
        <p:nvSpPr>
          <p:cNvPr id="47" name="object 47"/>
          <p:cNvSpPr txBox="1"/>
          <p:nvPr/>
        </p:nvSpPr>
        <p:spPr>
          <a:xfrm>
            <a:off x="3175530" y="8276346"/>
            <a:ext cx="394335" cy="177800"/>
          </a:xfrm>
          <a:prstGeom prst="rect">
            <a:avLst/>
          </a:prstGeom>
        </p:spPr>
        <p:txBody>
          <a:bodyPr wrap="square" lIns="0" tIns="12065" rIns="0" bIns="0" rtlCol="0" vert="horz">
            <a:spAutoFit/>
          </a:bodyPr>
          <a:lstStyle/>
          <a:p>
            <a:pPr marL="12700">
              <a:lnSpc>
                <a:spcPct val="100000"/>
              </a:lnSpc>
              <a:spcBef>
                <a:spcPts val="95"/>
              </a:spcBef>
            </a:pPr>
            <a:r>
              <a:rPr dirty="0" sz="1000" spc="-290">
                <a:latin typeface="Cambria Math"/>
                <a:cs typeface="Cambria Math"/>
              </a:rPr>
              <a:t>𝛥𝛥𝑓𝑓</a:t>
            </a:r>
            <a:r>
              <a:rPr dirty="0" sz="1000" spc="67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48" name="object 48"/>
          <p:cNvSpPr txBox="1"/>
          <p:nvPr/>
        </p:nvSpPr>
        <p:spPr>
          <a:xfrm>
            <a:off x="3679952" y="8242807"/>
            <a:ext cx="168275" cy="132080"/>
          </a:xfrm>
          <a:prstGeom prst="rect">
            <a:avLst/>
          </a:prstGeom>
        </p:spPr>
        <p:txBody>
          <a:bodyPr wrap="square" lIns="0" tIns="12065" rIns="0" bIns="0" rtlCol="0" vert="horz">
            <a:spAutoFit/>
          </a:bodyPr>
          <a:lstStyle/>
          <a:p>
            <a:pPr marL="12700">
              <a:lnSpc>
                <a:spcPct val="100000"/>
              </a:lnSpc>
              <a:spcBef>
                <a:spcPts val="95"/>
              </a:spcBef>
            </a:pPr>
            <a:r>
              <a:rPr dirty="0" sz="700" spc="-300">
                <a:latin typeface="Cambria Math"/>
                <a:cs typeface="Cambria Math"/>
              </a:rPr>
              <a:t>𝑠𝑠𝑔𝑔</a:t>
            </a:r>
            <a:r>
              <a:rPr dirty="0" sz="700" spc="-434">
                <a:latin typeface="Cambria Math"/>
                <a:cs typeface="Cambria Math"/>
              </a:rPr>
              <a:t>𝑠𝑠</a:t>
            </a:r>
            <a:endParaRPr sz="700">
              <a:latin typeface="Cambria Math"/>
              <a:cs typeface="Cambria Math"/>
            </a:endParaRPr>
          </a:p>
        </p:txBody>
      </p:sp>
      <p:sp>
        <p:nvSpPr>
          <p:cNvPr id="49" name="object 49"/>
          <p:cNvSpPr txBox="1"/>
          <p:nvPr/>
        </p:nvSpPr>
        <p:spPr>
          <a:xfrm>
            <a:off x="3579355" y="8178810"/>
            <a:ext cx="341630" cy="177800"/>
          </a:xfrm>
          <a:prstGeom prst="rect">
            <a:avLst/>
          </a:prstGeom>
        </p:spPr>
        <p:txBody>
          <a:bodyPr wrap="square" lIns="0" tIns="12065" rIns="0" bIns="0" rtlCol="0" vert="horz">
            <a:spAutoFit/>
          </a:bodyPr>
          <a:lstStyle/>
          <a:p>
            <a:pPr marL="12700">
              <a:lnSpc>
                <a:spcPct val="100000"/>
              </a:lnSpc>
              <a:spcBef>
                <a:spcPts val="95"/>
              </a:spcBef>
              <a:tabLst>
                <a:tab pos="265430" algn="l"/>
              </a:tabLst>
            </a:pPr>
            <a:r>
              <a:rPr dirty="0" sz="1000" spc="-505">
                <a:latin typeface="Cambria Math"/>
                <a:cs typeface="Cambria Math"/>
              </a:rPr>
              <a:t>𝑀𝑀</a:t>
            </a:r>
            <a:r>
              <a:rPr dirty="0" sz="1000" spc="-505">
                <a:latin typeface="Cambria Math"/>
                <a:cs typeface="Cambria Math"/>
              </a:rPr>
              <a:t>	</a:t>
            </a:r>
            <a:r>
              <a:rPr dirty="0" sz="1000" spc="-610">
                <a:latin typeface="Cambria Math"/>
                <a:cs typeface="Cambria Math"/>
              </a:rPr>
              <a:t>𝐴𝐴</a:t>
            </a:r>
            <a:endParaRPr sz="1000">
              <a:latin typeface="Cambria Math"/>
              <a:cs typeface="Cambria Math"/>
            </a:endParaRPr>
          </a:p>
        </p:txBody>
      </p:sp>
      <p:sp>
        <p:nvSpPr>
          <p:cNvPr id="50" name="object 50"/>
          <p:cNvSpPr txBox="1"/>
          <p:nvPr/>
        </p:nvSpPr>
        <p:spPr>
          <a:xfrm>
            <a:off x="3662118" y="8361707"/>
            <a:ext cx="170180" cy="177800"/>
          </a:xfrm>
          <a:prstGeom prst="rect">
            <a:avLst/>
          </a:prstGeom>
        </p:spPr>
        <p:txBody>
          <a:bodyPr wrap="square" lIns="0" tIns="12065" rIns="0" bIns="0" rtlCol="0" vert="horz">
            <a:spAutoFit/>
          </a:bodyPr>
          <a:lstStyle/>
          <a:p>
            <a:pPr marL="38100">
              <a:lnSpc>
                <a:spcPct val="100000"/>
              </a:lnSpc>
              <a:spcBef>
                <a:spcPts val="95"/>
              </a:spcBef>
            </a:pPr>
            <a:r>
              <a:rPr dirty="0" sz="1000" spc="-250">
                <a:latin typeface="Cambria Math"/>
                <a:cs typeface="Cambria Math"/>
              </a:rPr>
              <a:t>𝐼𝐼</a:t>
            </a:r>
            <a:r>
              <a:rPr dirty="0" baseline="-15873" sz="1050" spc="-375">
                <a:latin typeface="Cambria Math"/>
                <a:cs typeface="Cambria Math"/>
              </a:rPr>
              <a:t>𝑔𝑔</a:t>
            </a:r>
            <a:endParaRPr baseline="-15873" sz="1050">
              <a:latin typeface="Cambria Math"/>
              <a:cs typeface="Cambria Math"/>
            </a:endParaRPr>
          </a:p>
        </p:txBody>
      </p:sp>
      <p:sp>
        <p:nvSpPr>
          <p:cNvPr id="51" name="object 51"/>
          <p:cNvSpPr/>
          <p:nvPr/>
        </p:nvSpPr>
        <p:spPr>
          <a:xfrm>
            <a:off x="3592067" y="8379714"/>
            <a:ext cx="318770" cy="0"/>
          </a:xfrm>
          <a:custGeom>
            <a:avLst/>
            <a:gdLst/>
            <a:ahLst/>
            <a:cxnLst/>
            <a:rect l="l" t="t" r="r" b="b"/>
            <a:pathLst>
              <a:path w="318770" h="0">
                <a:moveTo>
                  <a:pt x="0" y="0"/>
                </a:moveTo>
                <a:lnTo>
                  <a:pt x="318503" y="0"/>
                </a:lnTo>
              </a:path>
            </a:pathLst>
          </a:custGeom>
          <a:ln w="7619">
            <a:solidFill>
              <a:srgbClr val="000000"/>
            </a:solidFill>
          </a:ln>
        </p:spPr>
        <p:txBody>
          <a:bodyPr wrap="square" lIns="0" tIns="0" rIns="0" bIns="0" rtlCol="0"/>
          <a:lstStyle/>
          <a:p/>
        </p:txBody>
      </p:sp>
      <p:sp>
        <p:nvSpPr>
          <p:cNvPr id="52" name="object 52"/>
          <p:cNvSpPr txBox="1"/>
          <p:nvPr/>
        </p:nvSpPr>
        <p:spPr>
          <a:xfrm>
            <a:off x="3932935" y="8276335"/>
            <a:ext cx="65976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1.731</a:t>
            </a:r>
            <a:r>
              <a:rPr dirty="0" sz="1000" spc="5">
                <a:latin typeface="Cambria Math"/>
                <a:cs typeface="Cambria Math"/>
              </a:rPr>
              <a:t> </a:t>
            </a:r>
            <a:r>
              <a:rPr dirty="0" sz="1000" spc="-275">
                <a:latin typeface="Cambria Math"/>
                <a:cs typeface="Cambria Math"/>
              </a:rPr>
              <a:t>𝑘𝑘𝑠𝑠𝑠𝑠</a:t>
            </a:r>
            <a:endParaRPr sz="1000">
              <a:latin typeface="Cambria Math"/>
              <a:cs typeface="Cambria Math"/>
            </a:endParaRPr>
          </a:p>
        </p:txBody>
      </p:sp>
      <p:sp>
        <p:nvSpPr>
          <p:cNvPr id="53" name="object 53"/>
          <p:cNvSpPr txBox="1"/>
          <p:nvPr/>
        </p:nvSpPr>
        <p:spPr>
          <a:xfrm>
            <a:off x="3256279" y="8779255"/>
            <a:ext cx="126364"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340">
                <a:latin typeface="Cambria Math"/>
                <a:cs typeface="Cambria Math"/>
              </a:rPr>
              <a:t>𝑔𝑔</a:t>
            </a:r>
            <a:endParaRPr sz="700">
              <a:latin typeface="Cambria Math"/>
              <a:cs typeface="Cambria Math"/>
            </a:endParaRPr>
          </a:p>
        </p:txBody>
      </p:sp>
      <p:sp>
        <p:nvSpPr>
          <p:cNvPr id="54" name="object 54"/>
          <p:cNvSpPr txBox="1"/>
          <p:nvPr/>
        </p:nvSpPr>
        <p:spPr>
          <a:xfrm>
            <a:off x="3283681" y="8701559"/>
            <a:ext cx="89535" cy="132080"/>
          </a:xfrm>
          <a:prstGeom prst="rect">
            <a:avLst/>
          </a:prstGeom>
        </p:spPr>
        <p:txBody>
          <a:bodyPr wrap="square" lIns="0" tIns="12065" rIns="0" bIns="0" rtlCol="0" vert="horz">
            <a:spAutoFit/>
          </a:bodyPr>
          <a:lstStyle/>
          <a:p>
            <a:pPr marL="12700">
              <a:lnSpc>
                <a:spcPct val="100000"/>
              </a:lnSpc>
              <a:spcBef>
                <a:spcPts val="95"/>
              </a:spcBef>
            </a:pPr>
            <a:r>
              <a:rPr dirty="0" sz="700" spc="65">
                <a:latin typeface="Cambria Math"/>
                <a:cs typeface="Cambria Math"/>
              </a:rPr>
              <a:t>′′</a:t>
            </a:r>
            <a:endParaRPr sz="700">
              <a:latin typeface="Cambria Math"/>
              <a:cs typeface="Cambria Math"/>
            </a:endParaRPr>
          </a:p>
        </p:txBody>
      </p:sp>
      <p:sp>
        <p:nvSpPr>
          <p:cNvPr id="55" name="object 55"/>
          <p:cNvSpPr txBox="1"/>
          <p:nvPr/>
        </p:nvSpPr>
        <p:spPr>
          <a:xfrm>
            <a:off x="3126676" y="8712227"/>
            <a:ext cx="394335" cy="177800"/>
          </a:xfrm>
          <a:prstGeom prst="rect">
            <a:avLst/>
          </a:prstGeom>
        </p:spPr>
        <p:txBody>
          <a:bodyPr wrap="square" lIns="0" tIns="12065" rIns="0" bIns="0" rtlCol="0" vert="horz">
            <a:spAutoFit/>
          </a:bodyPr>
          <a:lstStyle/>
          <a:p>
            <a:pPr marL="12700">
              <a:lnSpc>
                <a:spcPct val="100000"/>
              </a:lnSpc>
              <a:spcBef>
                <a:spcPts val="95"/>
              </a:spcBef>
            </a:pPr>
            <a:r>
              <a:rPr dirty="0" sz="1000" spc="-290">
                <a:latin typeface="Cambria Math"/>
                <a:cs typeface="Cambria Math"/>
              </a:rPr>
              <a:t>𝛥𝛥𝑓𝑓</a:t>
            </a:r>
            <a:r>
              <a:rPr dirty="0" sz="1000" spc="67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56" name="object 56"/>
          <p:cNvSpPr txBox="1"/>
          <p:nvPr/>
        </p:nvSpPr>
        <p:spPr>
          <a:xfrm>
            <a:off x="3631184" y="8677147"/>
            <a:ext cx="733425" cy="132080"/>
          </a:xfrm>
          <a:prstGeom prst="rect">
            <a:avLst/>
          </a:prstGeom>
        </p:spPr>
        <p:txBody>
          <a:bodyPr wrap="square" lIns="0" tIns="12065" rIns="0" bIns="0" rtlCol="0" vert="horz">
            <a:spAutoFit/>
          </a:bodyPr>
          <a:lstStyle/>
          <a:p>
            <a:pPr marL="12700">
              <a:lnSpc>
                <a:spcPct val="100000"/>
              </a:lnSpc>
              <a:spcBef>
                <a:spcPts val="95"/>
              </a:spcBef>
              <a:tabLst>
                <a:tab pos="608330" algn="l"/>
              </a:tabLst>
            </a:pPr>
            <a:r>
              <a:rPr dirty="0" sz="700" spc="-340">
                <a:latin typeface="Cambria Math"/>
                <a:cs typeface="Cambria Math"/>
              </a:rPr>
              <a:t>𝑠</a:t>
            </a:r>
            <a:r>
              <a:rPr dirty="0" sz="700" spc="-345">
                <a:latin typeface="Cambria Math"/>
                <a:cs typeface="Cambria Math"/>
              </a:rPr>
              <a:t>𝑠</a:t>
            </a:r>
            <a:r>
              <a:rPr dirty="0" sz="700" spc="-505">
                <a:latin typeface="Cambria Math"/>
                <a:cs typeface="Cambria Math"/>
              </a:rPr>
              <a:t>𝑔</a:t>
            </a:r>
            <a:r>
              <a:rPr dirty="0" sz="700" spc="-509">
                <a:latin typeface="Cambria Math"/>
                <a:cs typeface="Cambria Math"/>
              </a:rPr>
              <a:t>𝑔</a:t>
            </a:r>
            <a:r>
              <a:rPr dirty="0" sz="700" spc="-340">
                <a:latin typeface="Cambria Math"/>
                <a:cs typeface="Cambria Math"/>
              </a:rPr>
              <a:t>𝑔</a:t>
            </a:r>
            <a:r>
              <a:rPr dirty="0" sz="700" spc="-345">
                <a:latin typeface="Cambria Math"/>
                <a:cs typeface="Cambria Math"/>
              </a:rPr>
              <a:t>𝑔</a:t>
            </a:r>
            <a:r>
              <a:rPr dirty="0" sz="700" spc="-434">
                <a:latin typeface="Cambria Math"/>
                <a:cs typeface="Cambria Math"/>
              </a:rPr>
              <a:t>𝑠𝑠</a:t>
            </a:r>
            <a:r>
              <a:rPr dirty="0" sz="700">
                <a:latin typeface="Cambria Math"/>
                <a:cs typeface="Cambria Math"/>
              </a:rPr>
              <a:t>     </a:t>
            </a:r>
            <a:r>
              <a:rPr dirty="0" sz="700" spc="25">
                <a:latin typeface="Cambria Math"/>
                <a:cs typeface="Cambria Math"/>
              </a:rPr>
              <a:t> </a:t>
            </a:r>
            <a:r>
              <a:rPr dirty="0" sz="700" spc="-250">
                <a:latin typeface="Cambria Math"/>
                <a:cs typeface="Cambria Math"/>
              </a:rPr>
              <a:t>𝑠𝑠</a:t>
            </a:r>
            <a:r>
              <a:rPr dirty="0" sz="700" spc="-320">
                <a:latin typeface="Cambria Math"/>
                <a:cs typeface="Cambria Math"/>
              </a:rPr>
              <a:t>𝑐𝑐</a:t>
            </a:r>
            <a:r>
              <a:rPr dirty="0" sz="700">
                <a:latin typeface="Cambria Math"/>
                <a:cs typeface="Cambria Math"/>
              </a:rPr>
              <a:t>	</a:t>
            </a:r>
            <a:r>
              <a:rPr dirty="0" sz="700" spc="-250">
                <a:latin typeface="Cambria Math"/>
                <a:cs typeface="Cambria Math"/>
              </a:rPr>
              <a:t>𝑠𝑠</a:t>
            </a:r>
            <a:r>
              <a:rPr dirty="0" sz="700" spc="-325">
                <a:latin typeface="Cambria Math"/>
                <a:cs typeface="Cambria Math"/>
              </a:rPr>
              <a:t>𝑔𝑔</a:t>
            </a:r>
            <a:endParaRPr sz="700">
              <a:latin typeface="Cambria Math"/>
              <a:cs typeface="Cambria Math"/>
            </a:endParaRPr>
          </a:p>
        </p:txBody>
      </p:sp>
      <p:sp>
        <p:nvSpPr>
          <p:cNvPr id="57" name="object 57"/>
          <p:cNvSpPr txBox="1"/>
          <p:nvPr/>
        </p:nvSpPr>
        <p:spPr>
          <a:xfrm>
            <a:off x="3530587" y="8613156"/>
            <a:ext cx="1115695" cy="177800"/>
          </a:xfrm>
          <a:prstGeom prst="rect">
            <a:avLst/>
          </a:prstGeom>
        </p:spPr>
        <p:txBody>
          <a:bodyPr wrap="square" lIns="0" tIns="12065" rIns="0" bIns="0" rtlCol="0" vert="horz">
            <a:spAutoFit/>
          </a:bodyPr>
          <a:lstStyle/>
          <a:p>
            <a:pPr marL="12700">
              <a:lnSpc>
                <a:spcPct val="100000"/>
              </a:lnSpc>
              <a:spcBef>
                <a:spcPts val="95"/>
              </a:spcBef>
              <a:tabLst>
                <a:tab pos="283845" algn="l"/>
              </a:tabLst>
            </a:pPr>
            <a:r>
              <a:rPr dirty="0" sz="1000" spc="-430">
                <a:latin typeface="Cambria Math"/>
                <a:cs typeface="Cambria Math"/>
              </a:rPr>
              <a:t>𝑀𝑀	</a:t>
            </a:r>
            <a:r>
              <a:rPr dirty="0" sz="1000" spc="-370">
                <a:latin typeface="Cambria Math"/>
                <a:cs typeface="Cambria Math"/>
              </a:rPr>
              <a:t>�𝑌𝑌</a:t>
            </a:r>
            <a:r>
              <a:rPr dirty="0" sz="1000" spc="650">
                <a:latin typeface="Cambria Math"/>
                <a:cs typeface="Cambria Math"/>
              </a:rPr>
              <a:t> </a:t>
            </a:r>
            <a:r>
              <a:rPr dirty="0" sz="1000" spc="-5">
                <a:latin typeface="Cambria Math"/>
                <a:cs typeface="Cambria Math"/>
              </a:rPr>
              <a:t>− </a:t>
            </a:r>
            <a:r>
              <a:rPr dirty="0" sz="1000" spc="-390">
                <a:latin typeface="Cambria Math"/>
                <a:cs typeface="Cambria Math"/>
              </a:rPr>
              <a:t>𝑌𝑌</a:t>
            </a:r>
            <a:r>
              <a:rPr dirty="0" sz="1000" spc="745">
                <a:latin typeface="Cambria Math"/>
                <a:cs typeface="Cambria Math"/>
              </a:rPr>
              <a:t> </a:t>
            </a:r>
            <a:r>
              <a:rPr dirty="0" sz="1000" spc="-5">
                <a:latin typeface="Cambria Math"/>
                <a:cs typeface="Cambria Math"/>
              </a:rPr>
              <a:t>+</a:t>
            </a:r>
            <a:r>
              <a:rPr dirty="0" sz="1000">
                <a:latin typeface="Cambria Math"/>
                <a:cs typeface="Cambria Math"/>
              </a:rPr>
              <a:t> </a:t>
            </a:r>
            <a:r>
              <a:rPr dirty="0" sz="1000" spc="-375">
                <a:latin typeface="Cambria Math"/>
                <a:cs typeface="Cambria Math"/>
              </a:rPr>
              <a:t>𝐴𝐴�</a:t>
            </a:r>
            <a:endParaRPr sz="1000">
              <a:latin typeface="Cambria Math"/>
              <a:cs typeface="Cambria Math"/>
            </a:endParaRPr>
          </a:p>
        </p:txBody>
      </p:sp>
      <p:sp>
        <p:nvSpPr>
          <p:cNvPr id="58" name="object 58"/>
          <p:cNvSpPr txBox="1"/>
          <p:nvPr/>
        </p:nvSpPr>
        <p:spPr>
          <a:xfrm>
            <a:off x="4003540" y="8797565"/>
            <a:ext cx="160655" cy="177800"/>
          </a:xfrm>
          <a:prstGeom prst="rect">
            <a:avLst/>
          </a:prstGeom>
        </p:spPr>
        <p:txBody>
          <a:bodyPr wrap="square" lIns="0" tIns="12065" rIns="0" bIns="0" rtlCol="0" vert="horz">
            <a:spAutoFit/>
          </a:bodyPr>
          <a:lstStyle/>
          <a:p>
            <a:pPr marL="38100">
              <a:lnSpc>
                <a:spcPct val="100000"/>
              </a:lnSpc>
              <a:spcBef>
                <a:spcPts val="95"/>
              </a:spcBef>
            </a:pPr>
            <a:r>
              <a:rPr dirty="0" sz="1000" spc="-190">
                <a:latin typeface="Cambria Math"/>
                <a:cs typeface="Cambria Math"/>
              </a:rPr>
              <a:t>𝐼𝐼</a:t>
            </a:r>
            <a:r>
              <a:rPr dirty="0" baseline="-15873" sz="1050" spc="-284">
                <a:latin typeface="Cambria Math"/>
                <a:cs typeface="Cambria Math"/>
              </a:rPr>
              <a:t>𝑐𝑐</a:t>
            </a:r>
            <a:endParaRPr baseline="-15873" sz="1050">
              <a:latin typeface="Cambria Math"/>
              <a:cs typeface="Cambria Math"/>
            </a:endParaRPr>
          </a:p>
        </p:txBody>
      </p:sp>
      <p:sp>
        <p:nvSpPr>
          <p:cNvPr id="59" name="object 59"/>
          <p:cNvSpPr/>
          <p:nvPr/>
        </p:nvSpPr>
        <p:spPr>
          <a:xfrm>
            <a:off x="3543300" y="8815578"/>
            <a:ext cx="1089660" cy="0"/>
          </a:xfrm>
          <a:custGeom>
            <a:avLst/>
            <a:gdLst/>
            <a:ahLst/>
            <a:cxnLst/>
            <a:rect l="l" t="t" r="r" b="b"/>
            <a:pathLst>
              <a:path w="1089660" h="0">
                <a:moveTo>
                  <a:pt x="0" y="0"/>
                </a:moveTo>
                <a:lnTo>
                  <a:pt x="1089660" y="0"/>
                </a:lnTo>
              </a:path>
            </a:pathLst>
          </a:custGeom>
          <a:ln w="7619">
            <a:solidFill>
              <a:srgbClr val="000000"/>
            </a:solidFill>
          </a:ln>
        </p:spPr>
        <p:txBody>
          <a:bodyPr wrap="square" lIns="0" tIns="0" rIns="0" bIns="0" rtlCol="0"/>
          <a:lstStyle/>
          <a:p/>
        </p:txBody>
      </p:sp>
      <p:sp>
        <p:nvSpPr>
          <p:cNvPr id="60" name="object 60"/>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58</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430241" y="438403"/>
            <a:ext cx="4683760" cy="873760"/>
          </a:xfrm>
          <a:prstGeom prst="rect">
            <a:avLst/>
          </a:prstGeom>
        </p:spPr>
        <p:txBody>
          <a:bodyPr wrap="square" lIns="0" tIns="12700" rIns="0" bIns="0" rtlCol="0" vert="horz">
            <a:spAutoFit/>
          </a:bodyPr>
          <a:lstStyle/>
          <a:p>
            <a:pPr marL="146304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0">
                <a:latin typeface="Times New Roman"/>
                <a:cs typeface="Times New Roman"/>
              </a:rPr>
              <a:t> </a:t>
            </a:r>
            <a:r>
              <a:rPr dirty="0" sz="800" spc="-5">
                <a:latin typeface="Times New Roman"/>
                <a:cs typeface="Times New Roman"/>
              </a:rPr>
              <a:t>(11/16/2022)</a:t>
            </a:r>
            <a:endParaRPr sz="8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gn="ctr" marR="1773555">
              <a:lnSpc>
                <a:spcPct val="100000"/>
              </a:lnSpc>
              <a:spcBef>
                <a:spcPts val="770"/>
              </a:spcBef>
            </a:pPr>
            <a:r>
              <a:rPr dirty="0" baseline="11111" sz="1500" spc="-405">
                <a:latin typeface="Cambria Math"/>
                <a:cs typeface="Cambria Math"/>
              </a:rPr>
              <a:t>𝑀𝑀</a:t>
            </a:r>
            <a:r>
              <a:rPr dirty="0" sz="700" spc="-270">
                <a:latin typeface="Cambria Math"/>
                <a:cs typeface="Cambria Math"/>
              </a:rPr>
              <a:t>𝑠𝑠𝑔𝑔𝑔𝑔𝑠𝑠</a:t>
            </a:r>
            <a:r>
              <a:rPr dirty="0" sz="700" spc="200">
                <a:latin typeface="Cambria Math"/>
                <a:cs typeface="Cambria Math"/>
              </a:rPr>
              <a:t> </a:t>
            </a:r>
            <a:r>
              <a:rPr dirty="0" baseline="11111" sz="1500" spc="-7">
                <a:latin typeface="Cambria Math"/>
                <a:cs typeface="Cambria Math"/>
              </a:rPr>
              <a:t>= </a:t>
            </a:r>
            <a:r>
              <a:rPr dirty="0" baseline="11111" sz="1500" spc="-359">
                <a:latin typeface="Cambria Math"/>
                <a:cs typeface="Cambria Math"/>
              </a:rPr>
              <a:t>𝑀𝑀</a:t>
            </a:r>
            <a:r>
              <a:rPr dirty="0" sz="700" spc="-240">
                <a:latin typeface="Cambria Math"/>
                <a:cs typeface="Cambria Math"/>
              </a:rPr>
              <a:t>𝑠𝑠𝑠𝑠𝑔𝑔𝑔𝑔𝑔𝑔𝑒𝑒𝑔𝑔</a:t>
            </a:r>
            <a:r>
              <a:rPr dirty="0" sz="700" spc="150">
                <a:latin typeface="Cambria Math"/>
                <a:cs typeface="Cambria Math"/>
              </a:rPr>
              <a:t> </a:t>
            </a:r>
            <a:r>
              <a:rPr dirty="0" baseline="11111" sz="1500" spc="-7">
                <a:latin typeface="Cambria Math"/>
                <a:cs typeface="Cambria Math"/>
              </a:rPr>
              <a:t>+</a:t>
            </a:r>
            <a:r>
              <a:rPr dirty="0" baseline="11111" sz="1500" spc="-225">
                <a:latin typeface="Cambria Math"/>
                <a:cs typeface="Cambria Math"/>
              </a:rPr>
              <a:t> </a:t>
            </a:r>
            <a:r>
              <a:rPr dirty="0" baseline="11111" sz="1500" spc="-330">
                <a:latin typeface="Cambria Math"/>
                <a:cs typeface="Cambria Math"/>
              </a:rPr>
              <a:t>𝑀𝑀</a:t>
            </a:r>
            <a:r>
              <a:rPr dirty="0" sz="700" spc="-220">
                <a:latin typeface="Cambria Math"/>
                <a:cs typeface="Cambria Math"/>
              </a:rPr>
              <a:t>𝑔𝑔𝑜𝑜𝑒𝑒𝑔𝑔𝑠𝑠𝑠𝑠𝑝𝑝</a:t>
            </a:r>
            <a:endParaRPr sz="700">
              <a:latin typeface="Cambria Math"/>
              <a:cs typeface="Cambria Math"/>
            </a:endParaRPr>
          </a:p>
          <a:p>
            <a:pPr algn="ctr" marR="1766570">
              <a:lnSpc>
                <a:spcPct val="100000"/>
              </a:lnSpc>
              <a:spcBef>
                <a:spcPts val="480"/>
              </a:spcBef>
            </a:pPr>
            <a:r>
              <a:rPr dirty="0" sz="1000" spc="-270">
                <a:latin typeface="Cambria Math"/>
                <a:cs typeface="Cambria Math"/>
              </a:rPr>
              <a:t>𝑀𝑀</a:t>
            </a:r>
            <a:r>
              <a:rPr dirty="0" baseline="-15873" sz="1050" spc="-405">
                <a:latin typeface="Cambria Math"/>
                <a:cs typeface="Cambria Math"/>
              </a:rPr>
              <a:t>𝑠𝑠𝑔𝑔𝑔𝑔𝑠𝑠</a:t>
            </a:r>
            <a:r>
              <a:rPr dirty="0" baseline="-15873" sz="1050" spc="300">
                <a:latin typeface="Cambria Math"/>
                <a:cs typeface="Cambria Math"/>
              </a:rPr>
              <a:t> </a:t>
            </a:r>
            <a:r>
              <a:rPr dirty="0" sz="1000" spc="-5">
                <a:latin typeface="Cambria Math"/>
                <a:cs typeface="Cambria Math"/>
              </a:rPr>
              <a:t>= </a:t>
            </a:r>
            <a:r>
              <a:rPr dirty="0" sz="1000" spc="-75">
                <a:latin typeface="Cambria Math"/>
                <a:cs typeface="Cambria Math"/>
              </a:rPr>
              <a:t>732.83𝑘𝑘 </a:t>
            </a:r>
            <a:r>
              <a:rPr dirty="0" sz="1000" spc="-5">
                <a:latin typeface="Cambria Math"/>
                <a:cs typeface="Cambria Math"/>
              </a:rPr>
              <a:t>∙ </a:t>
            </a:r>
            <a:r>
              <a:rPr dirty="0" sz="1000" spc="-315">
                <a:latin typeface="Cambria Math"/>
                <a:cs typeface="Cambria Math"/>
              </a:rPr>
              <a:t>𝑓𝑓𝑓𝑓</a:t>
            </a:r>
            <a:r>
              <a:rPr dirty="0" sz="1000" spc="40">
                <a:latin typeface="Cambria Math"/>
                <a:cs typeface="Cambria Math"/>
              </a:rPr>
              <a:t> </a:t>
            </a:r>
            <a:r>
              <a:rPr dirty="0" sz="1000" spc="-5">
                <a:latin typeface="Cambria Math"/>
                <a:cs typeface="Cambria Math"/>
              </a:rPr>
              <a:t>+ </a:t>
            </a:r>
            <a:r>
              <a:rPr dirty="0" sz="1000" spc="-75">
                <a:latin typeface="Cambria Math"/>
                <a:cs typeface="Cambria Math"/>
              </a:rPr>
              <a:t>739.63𝑘𝑘 </a:t>
            </a:r>
            <a:r>
              <a:rPr dirty="0" sz="1000" spc="-5">
                <a:latin typeface="Cambria Math"/>
                <a:cs typeface="Cambria Math"/>
              </a:rPr>
              <a:t>∙ </a:t>
            </a:r>
            <a:r>
              <a:rPr dirty="0" sz="1000" spc="-315">
                <a:latin typeface="Cambria Math"/>
                <a:cs typeface="Cambria Math"/>
              </a:rPr>
              <a:t>𝑓𝑓𝑓𝑓</a:t>
            </a:r>
            <a:r>
              <a:rPr dirty="0" sz="1000" spc="85">
                <a:latin typeface="Cambria Math"/>
                <a:cs typeface="Cambria Math"/>
              </a:rPr>
              <a:t> </a:t>
            </a:r>
            <a:r>
              <a:rPr dirty="0" sz="1000" spc="-5">
                <a:latin typeface="Cambria Math"/>
                <a:cs typeface="Cambria Math"/>
              </a:rPr>
              <a:t>= </a:t>
            </a:r>
            <a:r>
              <a:rPr dirty="0" sz="1000" spc="-65">
                <a:latin typeface="Cambria Math"/>
                <a:cs typeface="Cambria Math"/>
              </a:rPr>
              <a:t>1471.75𝑘𝑘 </a:t>
            </a:r>
            <a:r>
              <a:rPr dirty="0" sz="1000" spc="-5">
                <a:latin typeface="Cambria Math"/>
                <a:cs typeface="Cambria Math"/>
              </a:rPr>
              <a:t>∙</a:t>
            </a:r>
            <a:r>
              <a:rPr dirty="0" sz="1000" spc="25">
                <a:latin typeface="Cambria Math"/>
                <a:cs typeface="Cambria Math"/>
              </a:rPr>
              <a:t> </a:t>
            </a:r>
            <a:r>
              <a:rPr dirty="0" sz="1000" spc="-315">
                <a:latin typeface="Cambria Math"/>
                <a:cs typeface="Cambria Math"/>
              </a:rPr>
              <a:t>𝑓𝑓𝑓𝑓</a:t>
            </a:r>
            <a:endParaRPr sz="1000">
              <a:latin typeface="Cambria Math"/>
              <a:cs typeface="Cambria Math"/>
            </a:endParaRPr>
          </a:p>
        </p:txBody>
      </p:sp>
      <p:sp>
        <p:nvSpPr>
          <p:cNvPr id="3" name="object 3"/>
          <p:cNvSpPr txBox="1"/>
          <p:nvPr/>
        </p:nvSpPr>
        <p:spPr>
          <a:xfrm>
            <a:off x="1913635" y="1517396"/>
            <a:ext cx="126364"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340">
                <a:latin typeface="Cambria Math"/>
                <a:cs typeface="Cambria Math"/>
              </a:rPr>
              <a:t>𝑔𝑔</a:t>
            </a:r>
            <a:endParaRPr sz="700">
              <a:latin typeface="Cambria Math"/>
              <a:cs typeface="Cambria Math"/>
            </a:endParaRPr>
          </a:p>
        </p:txBody>
      </p:sp>
      <p:sp>
        <p:nvSpPr>
          <p:cNvPr id="4" name="object 4"/>
          <p:cNvSpPr txBox="1"/>
          <p:nvPr/>
        </p:nvSpPr>
        <p:spPr>
          <a:xfrm>
            <a:off x="1941037" y="1439699"/>
            <a:ext cx="89535" cy="132080"/>
          </a:xfrm>
          <a:prstGeom prst="rect">
            <a:avLst/>
          </a:prstGeom>
        </p:spPr>
        <p:txBody>
          <a:bodyPr wrap="square" lIns="0" tIns="12065" rIns="0" bIns="0" rtlCol="0" vert="horz">
            <a:spAutoFit/>
          </a:bodyPr>
          <a:lstStyle/>
          <a:p>
            <a:pPr marL="12700">
              <a:lnSpc>
                <a:spcPct val="100000"/>
              </a:lnSpc>
              <a:spcBef>
                <a:spcPts val="95"/>
              </a:spcBef>
            </a:pPr>
            <a:r>
              <a:rPr dirty="0" sz="700" spc="65">
                <a:latin typeface="Cambria Math"/>
                <a:cs typeface="Cambria Math"/>
              </a:rPr>
              <a:t>′′</a:t>
            </a:r>
            <a:endParaRPr sz="700">
              <a:latin typeface="Cambria Math"/>
              <a:cs typeface="Cambria Math"/>
            </a:endParaRPr>
          </a:p>
        </p:txBody>
      </p:sp>
      <p:sp>
        <p:nvSpPr>
          <p:cNvPr id="5" name="object 5"/>
          <p:cNvSpPr txBox="1"/>
          <p:nvPr/>
        </p:nvSpPr>
        <p:spPr>
          <a:xfrm>
            <a:off x="1784010" y="1450342"/>
            <a:ext cx="394335" cy="177800"/>
          </a:xfrm>
          <a:prstGeom prst="rect">
            <a:avLst/>
          </a:prstGeom>
        </p:spPr>
        <p:txBody>
          <a:bodyPr wrap="square" lIns="0" tIns="12065" rIns="0" bIns="0" rtlCol="0" vert="horz">
            <a:spAutoFit/>
          </a:bodyPr>
          <a:lstStyle/>
          <a:p>
            <a:pPr marL="12700">
              <a:lnSpc>
                <a:spcPct val="100000"/>
              </a:lnSpc>
              <a:spcBef>
                <a:spcPts val="95"/>
              </a:spcBef>
            </a:pPr>
            <a:r>
              <a:rPr dirty="0" sz="1000" spc="-290">
                <a:latin typeface="Cambria Math"/>
                <a:cs typeface="Cambria Math"/>
              </a:rPr>
              <a:t>𝛥𝛥𝑓𝑓</a:t>
            </a:r>
            <a:r>
              <a:rPr dirty="0" sz="1000" spc="67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6" name="object 6"/>
          <p:cNvSpPr txBox="1"/>
          <p:nvPr/>
        </p:nvSpPr>
        <p:spPr>
          <a:xfrm>
            <a:off x="3144121" y="1535722"/>
            <a:ext cx="834390" cy="177800"/>
          </a:xfrm>
          <a:prstGeom prst="rect">
            <a:avLst/>
          </a:prstGeom>
        </p:spPr>
        <p:txBody>
          <a:bodyPr wrap="square" lIns="0" tIns="12065" rIns="0" bIns="0" rtlCol="0" vert="horz">
            <a:spAutoFit/>
          </a:bodyPr>
          <a:lstStyle/>
          <a:p>
            <a:pPr marL="38100">
              <a:lnSpc>
                <a:spcPct val="100000"/>
              </a:lnSpc>
              <a:spcBef>
                <a:spcPts val="95"/>
              </a:spcBef>
            </a:pPr>
            <a:r>
              <a:rPr dirty="0" sz="1000" spc="-70">
                <a:latin typeface="Cambria Math"/>
                <a:cs typeface="Cambria Math"/>
              </a:rPr>
              <a:t>1246570.6𝑠𝑠𝑠𝑠</a:t>
            </a:r>
            <a:r>
              <a:rPr dirty="0" baseline="23809" sz="1050" spc="-104">
                <a:latin typeface="Cambria Math"/>
                <a:cs typeface="Cambria Math"/>
              </a:rPr>
              <a:t>4</a:t>
            </a:r>
            <a:endParaRPr baseline="23809" sz="1050">
              <a:latin typeface="Cambria Math"/>
              <a:cs typeface="Cambria Math"/>
            </a:endParaRPr>
          </a:p>
        </p:txBody>
      </p:sp>
      <p:sp>
        <p:nvSpPr>
          <p:cNvPr id="7" name="object 7"/>
          <p:cNvSpPr/>
          <p:nvPr/>
        </p:nvSpPr>
        <p:spPr>
          <a:xfrm>
            <a:off x="2202179" y="1553717"/>
            <a:ext cx="2725420" cy="0"/>
          </a:xfrm>
          <a:custGeom>
            <a:avLst/>
            <a:gdLst/>
            <a:ahLst/>
            <a:cxnLst/>
            <a:rect l="l" t="t" r="r" b="b"/>
            <a:pathLst>
              <a:path w="2725420" h="0">
                <a:moveTo>
                  <a:pt x="0" y="0"/>
                </a:moveTo>
                <a:lnTo>
                  <a:pt x="2724912" y="0"/>
                </a:lnTo>
              </a:path>
            </a:pathLst>
          </a:custGeom>
          <a:ln w="7620">
            <a:solidFill>
              <a:srgbClr val="000000"/>
            </a:solidFill>
          </a:ln>
        </p:spPr>
        <p:txBody>
          <a:bodyPr wrap="square" lIns="0" tIns="0" rIns="0" bIns="0" rtlCol="0"/>
          <a:lstStyle/>
          <a:p/>
        </p:txBody>
      </p:sp>
      <p:sp>
        <p:nvSpPr>
          <p:cNvPr id="8" name="object 8"/>
          <p:cNvSpPr txBox="1"/>
          <p:nvPr/>
        </p:nvSpPr>
        <p:spPr>
          <a:xfrm>
            <a:off x="2189461" y="1352814"/>
            <a:ext cx="3086100"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89">
                <a:latin typeface="Cambria Math"/>
                <a:cs typeface="Cambria Math"/>
              </a:rPr>
              <a:t>(</a:t>
            </a:r>
            <a:r>
              <a:rPr dirty="0" sz="1000" spc="-60">
                <a:latin typeface="Cambria Math"/>
                <a:cs typeface="Cambria Math"/>
              </a:rPr>
              <a:t>1471.75𝑘𝑘 </a:t>
            </a:r>
            <a:r>
              <a:rPr dirty="0" sz="1000" spc="-5">
                <a:latin typeface="Cambria Math"/>
                <a:cs typeface="Cambria Math"/>
              </a:rPr>
              <a:t>∙ </a:t>
            </a:r>
            <a:r>
              <a:rPr dirty="0" sz="1000" spc="-140">
                <a:latin typeface="Cambria Math"/>
                <a:cs typeface="Cambria Math"/>
              </a:rPr>
              <a:t>𝑓𝑓𝑓𝑓</a:t>
            </a:r>
            <a:r>
              <a:rPr dirty="0" baseline="2777" sz="1500" spc="-209">
                <a:latin typeface="Cambria Math"/>
                <a:cs typeface="Cambria Math"/>
              </a:rPr>
              <a:t>)(</a:t>
            </a:r>
            <a:r>
              <a:rPr dirty="0" sz="1000" spc="-140">
                <a:latin typeface="Cambria Math"/>
                <a:cs typeface="Cambria Math"/>
              </a:rPr>
              <a:t>48.867𝑠𝑠𝑠𝑠 </a:t>
            </a:r>
            <a:r>
              <a:rPr dirty="0" sz="1000" spc="-5">
                <a:latin typeface="Cambria Math"/>
                <a:cs typeface="Cambria Math"/>
              </a:rPr>
              <a:t>− </a:t>
            </a:r>
            <a:r>
              <a:rPr dirty="0" sz="1000" spc="-100">
                <a:latin typeface="Cambria Math"/>
                <a:cs typeface="Cambria Math"/>
              </a:rPr>
              <a:t>35.657𝑠𝑠𝑠𝑠 </a:t>
            </a:r>
            <a:r>
              <a:rPr dirty="0" sz="1000" spc="-5">
                <a:latin typeface="Cambria Math"/>
                <a:cs typeface="Cambria Math"/>
              </a:rPr>
              <a:t>+ </a:t>
            </a:r>
            <a:r>
              <a:rPr dirty="0" sz="1000" spc="-90">
                <a:latin typeface="Cambria Math"/>
                <a:cs typeface="Cambria Math"/>
              </a:rPr>
              <a:t>31.477𝑠𝑠𝑠𝑠</a:t>
            </a:r>
            <a:r>
              <a:rPr dirty="0" baseline="2777" sz="1500" spc="-135">
                <a:latin typeface="Cambria Math"/>
                <a:cs typeface="Cambria Math"/>
              </a:rPr>
              <a:t>)</a:t>
            </a:r>
            <a:r>
              <a:rPr dirty="0" baseline="2777" sz="1500" spc="22">
                <a:latin typeface="Cambria Math"/>
                <a:cs typeface="Cambria Math"/>
              </a:rPr>
              <a:t> </a:t>
            </a:r>
            <a:r>
              <a:rPr dirty="0" sz="1000" spc="-165">
                <a:latin typeface="Cambria Math"/>
                <a:cs typeface="Cambria Math"/>
              </a:rPr>
              <a:t>12𝑠𝑠𝑠𝑠</a:t>
            </a:r>
            <a:endParaRPr sz="1000">
              <a:latin typeface="Cambria Math"/>
              <a:cs typeface="Cambria Math"/>
            </a:endParaRPr>
          </a:p>
        </p:txBody>
      </p:sp>
      <p:sp>
        <p:nvSpPr>
          <p:cNvPr id="9" name="object 9"/>
          <p:cNvSpPr/>
          <p:nvPr/>
        </p:nvSpPr>
        <p:spPr>
          <a:xfrm>
            <a:off x="5010911" y="1553717"/>
            <a:ext cx="256540" cy="0"/>
          </a:xfrm>
          <a:custGeom>
            <a:avLst/>
            <a:gdLst/>
            <a:ahLst/>
            <a:cxnLst/>
            <a:rect l="l" t="t" r="r" b="b"/>
            <a:pathLst>
              <a:path w="256539" h="0">
                <a:moveTo>
                  <a:pt x="0" y="0"/>
                </a:moveTo>
                <a:lnTo>
                  <a:pt x="256032" y="0"/>
                </a:lnTo>
              </a:path>
            </a:pathLst>
          </a:custGeom>
          <a:ln w="7620">
            <a:solidFill>
              <a:srgbClr val="000000"/>
            </a:solidFill>
          </a:ln>
        </p:spPr>
        <p:txBody>
          <a:bodyPr wrap="square" lIns="0" tIns="0" rIns="0" bIns="0" rtlCol="0"/>
          <a:lstStyle/>
          <a:p/>
        </p:txBody>
      </p:sp>
      <p:sp>
        <p:nvSpPr>
          <p:cNvPr id="10" name="object 10"/>
          <p:cNvSpPr txBox="1"/>
          <p:nvPr/>
        </p:nvSpPr>
        <p:spPr>
          <a:xfrm>
            <a:off x="4935728" y="1450339"/>
            <a:ext cx="1046480" cy="262890"/>
          </a:xfrm>
          <a:prstGeom prst="rect">
            <a:avLst/>
          </a:prstGeom>
        </p:spPr>
        <p:txBody>
          <a:bodyPr wrap="square" lIns="0" tIns="79375" rIns="0" bIns="0" rtlCol="0" vert="horz">
            <a:spAutoFit/>
          </a:bodyPr>
          <a:lstStyle/>
          <a:p>
            <a:pPr marL="105410" marR="5080" indent="-93345">
              <a:lnSpc>
                <a:spcPct val="56000"/>
              </a:lnSpc>
              <a:spcBef>
                <a:spcPts val="625"/>
              </a:spcBef>
              <a:tabLst>
                <a:tab pos="330835" algn="l"/>
              </a:tabLst>
            </a:pPr>
            <a:r>
              <a:rPr dirty="0" sz="1000" spc="-254">
                <a:latin typeface="Cambria Math"/>
                <a:cs typeface="Cambria Math"/>
              </a:rPr>
              <a:t>�		�</a:t>
            </a:r>
            <a:r>
              <a:rPr dirty="0" sz="1000" spc="45">
                <a:latin typeface="Cambria Math"/>
                <a:cs typeface="Cambria Math"/>
              </a:rPr>
              <a:t> </a:t>
            </a:r>
            <a:r>
              <a:rPr dirty="0" sz="1000" spc="-5">
                <a:latin typeface="Cambria Math"/>
                <a:cs typeface="Cambria Math"/>
              </a:rPr>
              <a:t>=  </a:t>
            </a:r>
            <a:r>
              <a:rPr dirty="0" sz="1000" spc="-235">
                <a:latin typeface="Cambria Math"/>
                <a:cs typeface="Cambria Math"/>
              </a:rPr>
              <a:t>0.633𝑘𝑘𝑠𝑠𝑠𝑠</a:t>
            </a:r>
            <a:r>
              <a:rPr dirty="0" sz="1000" spc="-135">
                <a:latin typeface="Cambria Math"/>
                <a:cs typeface="Cambria Math"/>
              </a:rPr>
              <a:t> </a:t>
            </a:r>
            <a:r>
              <a:rPr dirty="0" sz="1000" spc="-254">
                <a:latin typeface="Cambria Math"/>
                <a:cs typeface="Cambria Math"/>
              </a:rPr>
              <a:t>1𝑓𝑓𝑓𝑓</a:t>
            </a:r>
            <a:endParaRPr sz="1000">
              <a:latin typeface="Cambria Math"/>
              <a:cs typeface="Cambria Math"/>
            </a:endParaRPr>
          </a:p>
        </p:txBody>
      </p:sp>
      <p:sp>
        <p:nvSpPr>
          <p:cNvPr id="11" name="object 11"/>
          <p:cNvSpPr/>
          <p:nvPr/>
        </p:nvSpPr>
        <p:spPr>
          <a:xfrm>
            <a:off x="3064764" y="1960626"/>
            <a:ext cx="623570" cy="0"/>
          </a:xfrm>
          <a:custGeom>
            <a:avLst/>
            <a:gdLst/>
            <a:ahLst/>
            <a:cxnLst/>
            <a:rect l="l" t="t" r="r" b="b"/>
            <a:pathLst>
              <a:path w="623570" h="0">
                <a:moveTo>
                  <a:pt x="0" y="0"/>
                </a:moveTo>
                <a:lnTo>
                  <a:pt x="623328" y="0"/>
                </a:lnTo>
              </a:path>
            </a:pathLst>
          </a:custGeom>
          <a:ln w="7620">
            <a:solidFill>
              <a:srgbClr val="000000"/>
            </a:solidFill>
          </a:ln>
        </p:spPr>
        <p:txBody>
          <a:bodyPr wrap="square" lIns="0" tIns="0" rIns="0" bIns="0" rtlCol="0"/>
          <a:lstStyle/>
          <a:p/>
        </p:txBody>
      </p:sp>
      <p:sp>
        <p:nvSpPr>
          <p:cNvPr id="12" name="object 12"/>
          <p:cNvSpPr txBox="1"/>
          <p:nvPr/>
        </p:nvSpPr>
        <p:spPr>
          <a:xfrm>
            <a:off x="831982" y="1759722"/>
            <a:ext cx="3254375" cy="274955"/>
          </a:xfrm>
          <a:prstGeom prst="rect">
            <a:avLst/>
          </a:prstGeom>
        </p:spPr>
        <p:txBody>
          <a:bodyPr wrap="square" lIns="0" tIns="12065" rIns="0" bIns="0" rtlCol="0" vert="horz">
            <a:spAutoFit/>
          </a:bodyPr>
          <a:lstStyle/>
          <a:p>
            <a:pPr algn="r" marR="429895">
              <a:lnSpc>
                <a:spcPts val="985"/>
              </a:lnSpc>
              <a:spcBef>
                <a:spcPts val="95"/>
              </a:spcBef>
            </a:pPr>
            <a:r>
              <a:rPr dirty="0" sz="1000" spc="-5">
                <a:latin typeface="Cambria Math"/>
                <a:cs typeface="Cambria Math"/>
              </a:rPr>
              <a:t>14</a:t>
            </a:r>
            <a:r>
              <a:rPr dirty="0" sz="1000" spc="-10">
                <a:latin typeface="Cambria Math"/>
                <a:cs typeface="Cambria Math"/>
              </a:rPr>
              <a:t>.</a:t>
            </a:r>
            <a:r>
              <a:rPr dirty="0" sz="1000" spc="-5">
                <a:latin typeface="Cambria Math"/>
                <a:cs typeface="Cambria Math"/>
              </a:rPr>
              <a:t>10</a:t>
            </a:r>
            <a:r>
              <a:rPr dirty="0" sz="1000" spc="-10">
                <a:latin typeface="Cambria Math"/>
                <a:cs typeface="Cambria Math"/>
              </a:rPr>
              <a:t>5</a:t>
            </a:r>
            <a:r>
              <a:rPr dirty="0" sz="1000" spc="-660">
                <a:latin typeface="Cambria Math"/>
                <a:cs typeface="Cambria Math"/>
              </a:rPr>
              <a:t>𝑠</a:t>
            </a:r>
            <a:r>
              <a:rPr dirty="0" sz="1000" spc="-620">
                <a:latin typeface="Cambria Math"/>
                <a:cs typeface="Cambria Math"/>
              </a:rPr>
              <a:t>𝑠</a:t>
            </a:r>
            <a:r>
              <a:rPr dirty="0" sz="1000" spc="-385">
                <a:latin typeface="Cambria Math"/>
                <a:cs typeface="Cambria Math"/>
              </a:rPr>
              <a:t>𝑠</a:t>
            </a:r>
            <a:r>
              <a:rPr dirty="0" sz="1000" spc="-370">
                <a:latin typeface="Cambria Math"/>
                <a:cs typeface="Cambria Math"/>
              </a:rPr>
              <a:t>𝑠</a:t>
            </a:r>
            <a:r>
              <a:rPr dirty="0" baseline="27777" sz="1050" spc="22">
                <a:latin typeface="Cambria Math"/>
                <a:cs typeface="Cambria Math"/>
              </a:rPr>
              <a:t>2</a:t>
            </a:r>
            <a:endParaRPr baseline="27777" sz="1050">
              <a:latin typeface="Cambria Math"/>
              <a:cs typeface="Cambria Math"/>
            </a:endParaRPr>
          </a:p>
          <a:p>
            <a:pPr marL="38100">
              <a:lnSpc>
                <a:spcPts val="985"/>
              </a:lnSpc>
            </a:pPr>
            <a:r>
              <a:rPr dirty="0" sz="1000" spc="-275">
                <a:latin typeface="Cambria Math"/>
                <a:cs typeface="Cambria Math"/>
              </a:rPr>
              <a:t>𝛥𝛥𝑓𝑓</a:t>
            </a:r>
            <a:r>
              <a:rPr dirty="0" baseline="-15873" sz="1050" spc="-412">
                <a:latin typeface="Cambria Math"/>
                <a:cs typeface="Cambria Math"/>
              </a:rPr>
              <a:t>𝑐𝑐𝑔𝑔</a:t>
            </a:r>
            <a:r>
              <a:rPr dirty="0" baseline="-15873" sz="1050" spc="292">
                <a:latin typeface="Cambria Math"/>
                <a:cs typeface="Cambria Math"/>
              </a:rPr>
              <a:t> </a:t>
            </a:r>
            <a:r>
              <a:rPr dirty="0" sz="1000" spc="-5">
                <a:latin typeface="Cambria Math"/>
                <a:cs typeface="Cambria Math"/>
              </a:rPr>
              <a:t>= −</a:t>
            </a:r>
            <a:r>
              <a:rPr dirty="0" baseline="2777" sz="1500" spc="-7">
                <a:latin typeface="Cambria Math"/>
                <a:cs typeface="Cambria Math"/>
              </a:rPr>
              <a:t>(</a:t>
            </a:r>
            <a:r>
              <a:rPr dirty="0" sz="1000" spc="-5">
                <a:latin typeface="Cambria Math"/>
                <a:cs typeface="Cambria Math"/>
              </a:rPr>
              <a:t>5.022 + 14.732 + 1.007 </a:t>
            </a:r>
            <a:r>
              <a:rPr dirty="0" sz="1000" spc="-235">
                <a:latin typeface="Cambria Math"/>
                <a:cs typeface="Cambria Math"/>
              </a:rPr>
              <a:t>𝑘𝑘𝑠𝑠𝑠𝑠</a:t>
            </a:r>
            <a:r>
              <a:rPr dirty="0" baseline="2777" sz="1500" spc="-352">
                <a:latin typeface="Cambria Math"/>
                <a:cs typeface="Cambria Math"/>
              </a:rPr>
              <a:t>)</a:t>
            </a:r>
            <a:r>
              <a:rPr dirty="0" baseline="2777" sz="1500" spc="-67">
                <a:latin typeface="Cambria Math"/>
                <a:cs typeface="Cambria Math"/>
              </a:rPr>
              <a:t> </a:t>
            </a:r>
            <a:r>
              <a:rPr dirty="0" sz="1000" spc="-85">
                <a:latin typeface="Cambria Math"/>
                <a:cs typeface="Cambria Math"/>
              </a:rPr>
              <a:t>�</a:t>
            </a:r>
            <a:r>
              <a:rPr dirty="0" baseline="-36111" sz="1500" spc="-127">
                <a:latin typeface="Cambria Math"/>
                <a:cs typeface="Cambria Math"/>
              </a:rPr>
              <a:t>923.531𝑠𝑠𝑠𝑠</a:t>
            </a:r>
            <a:r>
              <a:rPr dirty="0" baseline="-27777" sz="1050" spc="-127">
                <a:latin typeface="Cambria Math"/>
                <a:cs typeface="Cambria Math"/>
              </a:rPr>
              <a:t>3</a:t>
            </a:r>
            <a:r>
              <a:rPr dirty="0" sz="1000" spc="-85">
                <a:latin typeface="Cambria Math"/>
                <a:cs typeface="Cambria Math"/>
              </a:rPr>
              <a:t>� </a:t>
            </a:r>
            <a:r>
              <a:rPr dirty="0" sz="1000" spc="-70">
                <a:latin typeface="Cambria Math"/>
                <a:cs typeface="Cambria Math"/>
              </a:rPr>
              <a:t>�1</a:t>
            </a:r>
            <a:r>
              <a:rPr dirty="0" sz="1000" spc="-20">
                <a:latin typeface="Cambria Math"/>
                <a:cs typeface="Cambria Math"/>
              </a:rPr>
              <a:t> </a:t>
            </a:r>
            <a:r>
              <a:rPr dirty="0" sz="1000" spc="-390">
                <a:latin typeface="Cambria Math"/>
                <a:cs typeface="Cambria Math"/>
              </a:rPr>
              <a:t>+</a:t>
            </a:r>
            <a:endParaRPr sz="1000">
              <a:latin typeface="Cambria Math"/>
              <a:cs typeface="Cambria Math"/>
            </a:endParaRPr>
          </a:p>
        </p:txBody>
      </p:sp>
      <p:sp>
        <p:nvSpPr>
          <p:cNvPr id="13" name="object 13"/>
          <p:cNvSpPr txBox="1"/>
          <p:nvPr/>
        </p:nvSpPr>
        <p:spPr>
          <a:xfrm>
            <a:off x="4038563" y="1759722"/>
            <a:ext cx="1454785"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104">
                <a:latin typeface="Cambria Math"/>
                <a:cs typeface="Cambria Math"/>
              </a:rPr>
              <a:t>(</a:t>
            </a:r>
            <a:r>
              <a:rPr dirty="0" sz="1000" spc="-70">
                <a:latin typeface="Cambria Math"/>
                <a:cs typeface="Cambria Math"/>
              </a:rPr>
              <a:t>923.531𝑠𝑠𝑠𝑠</a:t>
            </a:r>
            <a:r>
              <a:rPr dirty="0" baseline="27777" sz="1050" spc="-104">
                <a:latin typeface="Cambria Math"/>
                <a:cs typeface="Cambria Math"/>
              </a:rPr>
              <a:t>2</a:t>
            </a:r>
            <a:r>
              <a:rPr dirty="0" baseline="2777" sz="1500" spc="-104">
                <a:latin typeface="Cambria Math"/>
                <a:cs typeface="Cambria Math"/>
              </a:rPr>
              <a:t>)</a:t>
            </a:r>
            <a:r>
              <a:rPr dirty="0" sz="1000" spc="-70">
                <a:latin typeface="Cambria Math"/>
                <a:cs typeface="Cambria Math"/>
              </a:rPr>
              <a:t>(31.477𝑠𝑠𝑠𝑠)</a:t>
            </a:r>
            <a:r>
              <a:rPr dirty="0" baseline="27777" sz="1050" spc="-104">
                <a:latin typeface="Cambria Math"/>
                <a:cs typeface="Cambria Math"/>
              </a:rPr>
              <a:t>2</a:t>
            </a:r>
            <a:endParaRPr baseline="27777" sz="1050">
              <a:latin typeface="Cambria Math"/>
              <a:cs typeface="Cambria Math"/>
            </a:endParaRPr>
          </a:p>
        </p:txBody>
      </p:sp>
      <p:sp>
        <p:nvSpPr>
          <p:cNvPr id="14" name="object 14"/>
          <p:cNvSpPr txBox="1"/>
          <p:nvPr/>
        </p:nvSpPr>
        <p:spPr>
          <a:xfrm>
            <a:off x="4383023" y="1942591"/>
            <a:ext cx="766445" cy="177800"/>
          </a:xfrm>
          <a:prstGeom prst="rect">
            <a:avLst/>
          </a:prstGeom>
        </p:spPr>
        <p:txBody>
          <a:bodyPr wrap="square" lIns="0" tIns="12065" rIns="0" bIns="0" rtlCol="0" vert="horz">
            <a:spAutoFit/>
          </a:bodyPr>
          <a:lstStyle/>
          <a:p>
            <a:pPr marL="38100">
              <a:lnSpc>
                <a:spcPct val="100000"/>
              </a:lnSpc>
              <a:spcBef>
                <a:spcPts val="95"/>
              </a:spcBef>
            </a:pPr>
            <a:r>
              <a:rPr dirty="0" sz="1000" spc="-70">
                <a:latin typeface="Cambria Math"/>
                <a:cs typeface="Cambria Math"/>
              </a:rPr>
              <a:t>734356.0𝑠𝑠𝑠𝑠</a:t>
            </a:r>
            <a:r>
              <a:rPr dirty="0" baseline="23809" sz="1050" spc="-104">
                <a:latin typeface="Cambria Math"/>
                <a:cs typeface="Cambria Math"/>
              </a:rPr>
              <a:t>4</a:t>
            </a:r>
            <a:endParaRPr baseline="23809" sz="1050">
              <a:latin typeface="Cambria Math"/>
              <a:cs typeface="Cambria Math"/>
            </a:endParaRPr>
          </a:p>
        </p:txBody>
      </p:sp>
      <p:sp>
        <p:nvSpPr>
          <p:cNvPr id="15" name="object 15"/>
          <p:cNvSpPr/>
          <p:nvPr/>
        </p:nvSpPr>
        <p:spPr>
          <a:xfrm>
            <a:off x="4076700" y="1960626"/>
            <a:ext cx="1384300" cy="0"/>
          </a:xfrm>
          <a:custGeom>
            <a:avLst/>
            <a:gdLst/>
            <a:ahLst/>
            <a:cxnLst/>
            <a:rect l="l" t="t" r="r" b="b"/>
            <a:pathLst>
              <a:path w="1384300" h="0">
                <a:moveTo>
                  <a:pt x="0" y="0"/>
                </a:moveTo>
                <a:lnTo>
                  <a:pt x="1383779" y="0"/>
                </a:lnTo>
              </a:path>
            </a:pathLst>
          </a:custGeom>
          <a:ln w="7620">
            <a:solidFill>
              <a:srgbClr val="000000"/>
            </a:solidFill>
          </a:ln>
        </p:spPr>
        <p:txBody>
          <a:bodyPr wrap="square" lIns="0" tIns="0" rIns="0" bIns="0" rtlCol="0"/>
          <a:lstStyle/>
          <a:p/>
        </p:txBody>
      </p:sp>
      <p:sp>
        <p:nvSpPr>
          <p:cNvPr id="16" name="object 16"/>
          <p:cNvSpPr txBox="1"/>
          <p:nvPr/>
        </p:nvSpPr>
        <p:spPr>
          <a:xfrm>
            <a:off x="5447791" y="1857248"/>
            <a:ext cx="1468120" cy="177800"/>
          </a:xfrm>
          <a:prstGeom prst="rect">
            <a:avLst/>
          </a:prstGeom>
        </p:spPr>
        <p:txBody>
          <a:bodyPr wrap="square" lIns="0" tIns="12065" rIns="0" bIns="0" rtlCol="0" vert="horz">
            <a:spAutoFit/>
          </a:bodyPr>
          <a:lstStyle/>
          <a:p>
            <a:pPr marL="12700">
              <a:lnSpc>
                <a:spcPct val="100000"/>
              </a:lnSpc>
              <a:spcBef>
                <a:spcPts val="95"/>
              </a:spcBef>
            </a:pPr>
            <a:r>
              <a:rPr dirty="0" sz="1000" spc="-135">
                <a:latin typeface="Cambria Math"/>
                <a:cs typeface="Cambria Math"/>
              </a:rPr>
              <a:t>� </a:t>
            </a:r>
            <a:r>
              <a:rPr dirty="0" sz="1000" spc="-5">
                <a:latin typeface="Cambria Math"/>
                <a:cs typeface="Cambria Math"/>
              </a:rPr>
              <a:t>− </a:t>
            </a:r>
            <a:r>
              <a:rPr dirty="0" sz="1000" spc="-140">
                <a:latin typeface="Cambria Math"/>
                <a:cs typeface="Cambria Math"/>
              </a:rPr>
              <a:t>(1.731𝑘𝑘𝑠𝑠𝑠𝑠 </a:t>
            </a:r>
            <a:r>
              <a:rPr dirty="0" sz="1000" spc="-5">
                <a:latin typeface="Cambria Math"/>
                <a:cs typeface="Cambria Math"/>
              </a:rPr>
              <a:t>+  </a:t>
            </a:r>
            <a:r>
              <a:rPr dirty="0" sz="1000" spc="-150">
                <a:latin typeface="Cambria Math"/>
                <a:cs typeface="Cambria Math"/>
              </a:rPr>
              <a:t>0.633𝑘𝑘𝑠𝑠𝑠𝑠)</a:t>
            </a:r>
            <a:endParaRPr sz="1000">
              <a:latin typeface="Cambria Math"/>
              <a:cs typeface="Cambria Math"/>
            </a:endParaRPr>
          </a:p>
        </p:txBody>
      </p:sp>
      <p:sp>
        <p:nvSpPr>
          <p:cNvPr id="17" name="object 17"/>
          <p:cNvSpPr txBox="1"/>
          <p:nvPr/>
        </p:nvSpPr>
        <p:spPr>
          <a:xfrm>
            <a:off x="1771934" y="2102642"/>
            <a:ext cx="75247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−3.020 </a:t>
            </a:r>
            <a:r>
              <a:rPr dirty="0" sz="1000" spc="-275">
                <a:latin typeface="Cambria Math"/>
                <a:cs typeface="Cambria Math"/>
              </a:rPr>
              <a:t>𝑘𝑘𝑠𝑠𝑠𝑠</a:t>
            </a:r>
            <a:endParaRPr sz="1000">
              <a:latin typeface="Cambria Math"/>
              <a:cs typeface="Cambria Math"/>
            </a:endParaRPr>
          </a:p>
        </p:txBody>
      </p:sp>
      <p:sp>
        <p:nvSpPr>
          <p:cNvPr id="18" name="object 18"/>
          <p:cNvSpPr txBox="1"/>
          <p:nvPr/>
        </p:nvSpPr>
        <p:spPr>
          <a:xfrm>
            <a:off x="1656598" y="2396736"/>
            <a:ext cx="379730" cy="177800"/>
          </a:xfrm>
          <a:prstGeom prst="rect">
            <a:avLst/>
          </a:prstGeom>
        </p:spPr>
        <p:txBody>
          <a:bodyPr wrap="square" lIns="0" tIns="12065" rIns="0" bIns="0" rtlCol="0" vert="horz">
            <a:spAutoFit/>
          </a:bodyPr>
          <a:lstStyle/>
          <a:p>
            <a:pPr marL="38100">
              <a:lnSpc>
                <a:spcPct val="100000"/>
              </a:lnSpc>
              <a:spcBef>
                <a:spcPts val="95"/>
              </a:spcBef>
            </a:pPr>
            <a:r>
              <a:rPr dirty="0" sz="1000" spc="-245">
                <a:latin typeface="Cambria Math"/>
                <a:cs typeface="Cambria Math"/>
              </a:rPr>
              <a:t>𝑘𝑘</a:t>
            </a:r>
            <a:r>
              <a:rPr dirty="0" baseline="-15873" sz="1050" spc="-367">
                <a:latin typeface="Cambria Math"/>
                <a:cs typeface="Cambria Math"/>
              </a:rPr>
              <a:t>𝑑𝑑𝑔𝑔</a:t>
            </a:r>
            <a:r>
              <a:rPr dirty="0" baseline="-15873" sz="1050" spc="202">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19" name="object 19"/>
          <p:cNvSpPr txBox="1"/>
          <p:nvPr/>
        </p:nvSpPr>
        <p:spPr>
          <a:xfrm>
            <a:off x="2523235" y="2299218"/>
            <a:ext cx="75565" cy="177800"/>
          </a:xfrm>
          <a:prstGeom prst="rect">
            <a:avLst/>
          </a:prstGeom>
        </p:spPr>
        <p:txBody>
          <a:bodyPr wrap="square" lIns="0" tIns="12065" rIns="0" bIns="0" rtlCol="0" vert="horz">
            <a:spAutoFit/>
          </a:bodyPr>
          <a:lstStyle/>
          <a:p>
            <a:pPr marL="12700">
              <a:lnSpc>
                <a:spcPct val="100000"/>
              </a:lnSpc>
              <a:spcBef>
                <a:spcPts val="95"/>
              </a:spcBef>
            </a:pPr>
            <a:r>
              <a:rPr dirty="0" sz="1000" spc="-645">
                <a:latin typeface="Cambria Math"/>
                <a:cs typeface="Cambria Math"/>
              </a:rPr>
              <a:t>𝑓𝑓</a:t>
            </a:r>
            <a:endParaRPr sz="1000">
              <a:latin typeface="Cambria Math"/>
              <a:cs typeface="Cambria Math"/>
            </a:endParaRPr>
          </a:p>
        </p:txBody>
      </p:sp>
      <p:sp>
        <p:nvSpPr>
          <p:cNvPr id="20" name="object 20"/>
          <p:cNvSpPr txBox="1"/>
          <p:nvPr/>
        </p:nvSpPr>
        <p:spPr>
          <a:xfrm>
            <a:off x="2020303" y="2558274"/>
            <a:ext cx="25146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12</a:t>
            </a:r>
            <a:r>
              <a:rPr dirty="0" sz="1000" spc="-114">
                <a:latin typeface="Cambria Math"/>
                <a:cs typeface="Cambria Math"/>
              </a:rPr>
              <a:t> </a:t>
            </a:r>
            <a:r>
              <a:rPr dirty="0" sz="1000" spc="-459">
                <a:latin typeface="Cambria Math"/>
                <a:cs typeface="Cambria Math"/>
              </a:rPr>
              <a:t>�</a:t>
            </a:r>
            <a:endParaRPr sz="1000">
              <a:latin typeface="Cambria Math"/>
              <a:cs typeface="Cambria Math"/>
            </a:endParaRPr>
          </a:p>
        </p:txBody>
      </p:sp>
      <p:sp>
        <p:nvSpPr>
          <p:cNvPr id="21" name="object 21"/>
          <p:cNvSpPr txBox="1"/>
          <p:nvPr/>
        </p:nvSpPr>
        <p:spPr>
          <a:xfrm>
            <a:off x="2220439" y="2475928"/>
            <a:ext cx="618490" cy="177800"/>
          </a:xfrm>
          <a:prstGeom prst="rect">
            <a:avLst/>
          </a:prstGeom>
        </p:spPr>
        <p:txBody>
          <a:bodyPr wrap="square" lIns="0" tIns="12065" rIns="0" bIns="0" rtlCol="0" vert="horz">
            <a:spAutoFit/>
          </a:bodyPr>
          <a:lstStyle/>
          <a:p>
            <a:pPr marL="38100">
              <a:lnSpc>
                <a:spcPct val="100000"/>
              </a:lnSpc>
              <a:spcBef>
                <a:spcPts val="95"/>
              </a:spcBef>
            </a:pPr>
            <a:r>
              <a:rPr dirty="0" sz="1000" spc="-5">
                <a:latin typeface="Cambria Math"/>
                <a:cs typeface="Cambria Math"/>
              </a:rPr>
              <a:t>100 −</a:t>
            </a:r>
            <a:r>
              <a:rPr dirty="0" sz="1000" spc="-50">
                <a:latin typeface="Cambria Math"/>
                <a:cs typeface="Cambria Math"/>
              </a:rPr>
              <a:t> </a:t>
            </a:r>
            <a:r>
              <a:rPr dirty="0" sz="1000" spc="-105">
                <a:latin typeface="Cambria Math"/>
                <a:cs typeface="Cambria Math"/>
              </a:rPr>
              <a:t>4𝑓𝑓</a:t>
            </a:r>
            <a:r>
              <a:rPr dirty="0" baseline="27777" sz="1050" spc="-157">
                <a:latin typeface="Cambria Math"/>
                <a:cs typeface="Cambria Math"/>
              </a:rPr>
              <a:t>′</a:t>
            </a:r>
            <a:endParaRPr baseline="27777" sz="1050">
              <a:latin typeface="Cambria Math"/>
              <a:cs typeface="Cambria Math"/>
            </a:endParaRPr>
          </a:p>
        </p:txBody>
      </p:sp>
      <p:sp>
        <p:nvSpPr>
          <p:cNvPr id="22" name="object 22"/>
          <p:cNvSpPr txBox="1"/>
          <p:nvPr/>
        </p:nvSpPr>
        <p:spPr>
          <a:xfrm>
            <a:off x="2393665" y="2617705"/>
            <a:ext cx="57150" cy="132080"/>
          </a:xfrm>
          <a:prstGeom prst="rect">
            <a:avLst/>
          </a:prstGeom>
        </p:spPr>
        <p:txBody>
          <a:bodyPr wrap="square" lIns="0" tIns="12065" rIns="0" bIns="0" rtlCol="0" vert="horz">
            <a:spAutoFit/>
          </a:bodyPr>
          <a:lstStyle/>
          <a:p>
            <a:pPr marL="12700">
              <a:lnSpc>
                <a:spcPct val="100000"/>
              </a:lnSpc>
              <a:spcBef>
                <a:spcPts val="95"/>
              </a:spcBef>
            </a:pPr>
            <a:r>
              <a:rPr dirty="0" sz="700" spc="65">
                <a:latin typeface="Cambria Math"/>
                <a:cs typeface="Cambria Math"/>
              </a:rPr>
              <a:t>′</a:t>
            </a:r>
            <a:endParaRPr sz="700">
              <a:latin typeface="Cambria Math"/>
              <a:cs typeface="Cambria Math"/>
            </a:endParaRPr>
          </a:p>
        </p:txBody>
      </p:sp>
      <p:sp>
        <p:nvSpPr>
          <p:cNvPr id="23" name="object 23"/>
          <p:cNvSpPr txBox="1"/>
          <p:nvPr/>
        </p:nvSpPr>
        <p:spPr>
          <a:xfrm>
            <a:off x="2290572" y="2626867"/>
            <a:ext cx="501650" cy="177800"/>
          </a:xfrm>
          <a:prstGeom prst="rect">
            <a:avLst/>
          </a:prstGeom>
        </p:spPr>
        <p:txBody>
          <a:bodyPr wrap="square" lIns="0" tIns="12065" rIns="0" bIns="0" rtlCol="0" vert="horz">
            <a:spAutoFit/>
          </a:bodyPr>
          <a:lstStyle/>
          <a:p>
            <a:pPr marL="38100">
              <a:lnSpc>
                <a:spcPct val="100000"/>
              </a:lnSpc>
              <a:spcBef>
                <a:spcPts val="95"/>
              </a:spcBef>
            </a:pPr>
            <a:r>
              <a:rPr dirty="0" sz="1000" spc="-300">
                <a:latin typeface="Cambria Math"/>
                <a:cs typeface="Cambria Math"/>
              </a:rPr>
              <a:t>𝑓𝑓</a:t>
            </a:r>
            <a:r>
              <a:rPr dirty="0" baseline="-19841" sz="1050" spc="-450">
                <a:latin typeface="Cambria Math"/>
                <a:cs typeface="Cambria Math"/>
              </a:rPr>
              <a:t>𝑐𝑐𝑔𝑔</a:t>
            </a:r>
            <a:r>
              <a:rPr dirty="0" baseline="-19841" sz="1050" spc="172">
                <a:latin typeface="Cambria Math"/>
                <a:cs typeface="Cambria Math"/>
              </a:rPr>
              <a:t> </a:t>
            </a:r>
            <a:r>
              <a:rPr dirty="0" sz="1000" spc="-5">
                <a:latin typeface="Cambria Math"/>
                <a:cs typeface="Cambria Math"/>
              </a:rPr>
              <a:t>+</a:t>
            </a:r>
            <a:r>
              <a:rPr dirty="0" sz="1000" spc="-15">
                <a:latin typeface="Cambria Math"/>
                <a:cs typeface="Cambria Math"/>
              </a:rPr>
              <a:t> </a:t>
            </a:r>
            <a:r>
              <a:rPr dirty="0" sz="1000" spc="-5">
                <a:latin typeface="Cambria Math"/>
                <a:cs typeface="Cambria Math"/>
              </a:rPr>
              <a:t>20</a:t>
            </a:r>
            <a:endParaRPr sz="1000">
              <a:latin typeface="Cambria Math"/>
              <a:cs typeface="Cambria Math"/>
            </a:endParaRPr>
          </a:p>
        </p:txBody>
      </p:sp>
      <p:sp>
        <p:nvSpPr>
          <p:cNvPr id="24" name="object 24"/>
          <p:cNvSpPr/>
          <p:nvPr/>
        </p:nvSpPr>
        <p:spPr>
          <a:xfrm>
            <a:off x="2258567" y="2661666"/>
            <a:ext cx="567055" cy="0"/>
          </a:xfrm>
          <a:custGeom>
            <a:avLst/>
            <a:gdLst/>
            <a:ahLst/>
            <a:cxnLst/>
            <a:rect l="l" t="t" r="r" b="b"/>
            <a:pathLst>
              <a:path w="567055" h="0">
                <a:moveTo>
                  <a:pt x="0" y="0"/>
                </a:moveTo>
                <a:lnTo>
                  <a:pt x="566928" y="0"/>
                </a:lnTo>
              </a:path>
            </a:pathLst>
          </a:custGeom>
          <a:ln w="7620">
            <a:solidFill>
              <a:srgbClr val="000000"/>
            </a:solidFill>
          </a:ln>
        </p:spPr>
        <p:txBody>
          <a:bodyPr wrap="square" lIns="0" tIns="0" rIns="0" bIns="0" rtlCol="0"/>
          <a:lstStyle/>
          <a:p/>
        </p:txBody>
      </p:sp>
      <p:sp>
        <p:nvSpPr>
          <p:cNvPr id="25" name="object 25"/>
          <p:cNvSpPr txBox="1"/>
          <p:nvPr/>
        </p:nvSpPr>
        <p:spPr>
          <a:xfrm>
            <a:off x="2703576" y="2558288"/>
            <a:ext cx="423545" cy="177800"/>
          </a:xfrm>
          <a:prstGeom prst="rect">
            <a:avLst/>
          </a:prstGeom>
        </p:spPr>
        <p:txBody>
          <a:bodyPr wrap="square" lIns="0" tIns="12065" rIns="0" bIns="0" rtlCol="0" vert="horz">
            <a:spAutoFit/>
          </a:bodyPr>
          <a:lstStyle/>
          <a:p>
            <a:pPr marL="38100">
              <a:lnSpc>
                <a:spcPct val="100000"/>
              </a:lnSpc>
              <a:spcBef>
                <a:spcPts val="95"/>
              </a:spcBef>
            </a:pPr>
            <a:r>
              <a:rPr dirty="0" baseline="31746" sz="1050" spc="-345">
                <a:latin typeface="Cambria Math"/>
                <a:cs typeface="Cambria Math"/>
              </a:rPr>
              <a:t>𝑐𝑐𝑔𝑔</a:t>
            </a:r>
            <a:r>
              <a:rPr dirty="0" baseline="31746" sz="1050" spc="-150">
                <a:latin typeface="Cambria Math"/>
                <a:cs typeface="Cambria Math"/>
              </a:rPr>
              <a:t> </a:t>
            </a:r>
            <a:r>
              <a:rPr dirty="0" sz="1000" spc="-254">
                <a:latin typeface="Cambria Math"/>
                <a:cs typeface="Cambria Math"/>
              </a:rPr>
              <a:t>�</a:t>
            </a:r>
            <a:r>
              <a:rPr dirty="0" sz="1000" spc="-40">
                <a:latin typeface="Cambria Math"/>
                <a:cs typeface="Cambria Math"/>
              </a:rPr>
              <a:t> </a:t>
            </a:r>
            <a:r>
              <a:rPr dirty="0" sz="1000" spc="-5">
                <a:latin typeface="Cambria Math"/>
                <a:cs typeface="Cambria Math"/>
              </a:rPr>
              <a:t>+</a:t>
            </a:r>
            <a:r>
              <a:rPr dirty="0" sz="1000" spc="-25">
                <a:latin typeface="Cambria Math"/>
                <a:cs typeface="Cambria Math"/>
              </a:rPr>
              <a:t> </a:t>
            </a:r>
            <a:r>
              <a:rPr dirty="0" sz="1000" spc="-355">
                <a:latin typeface="Cambria Math"/>
                <a:cs typeface="Cambria Math"/>
              </a:rPr>
              <a:t>𝑓𝑓</a:t>
            </a:r>
            <a:endParaRPr sz="1000">
              <a:latin typeface="Cambria Math"/>
              <a:cs typeface="Cambria Math"/>
            </a:endParaRPr>
          </a:p>
        </p:txBody>
      </p:sp>
      <p:sp>
        <p:nvSpPr>
          <p:cNvPr id="26" name="object 26"/>
          <p:cNvSpPr/>
          <p:nvPr/>
        </p:nvSpPr>
        <p:spPr>
          <a:xfrm>
            <a:off x="2033016" y="2500122"/>
            <a:ext cx="1059180" cy="0"/>
          </a:xfrm>
          <a:custGeom>
            <a:avLst/>
            <a:gdLst/>
            <a:ahLst/>
            <a:cxnLst/>
            <a:rect l="l" t="t" r="r" b="b"/>
            <a:pathLst>
              <a:path w="1059180" h="0">
                <a:moveTo>
                  <a:pt x="0" y="0"/>
                </a:moveTo>
                <a:lnTo>
                  <a:pt x="1059167" y="0"/>
                </a:lnTo>
              </a:path>
            </a:pathLst>
          </a:custGeom>
          <a:ln w="7620">
            <a:solidFill>
              <a:srgbClr val="000000"/>
            </a:solidFill>
          </a:ln>
        </p:spPr>
        <p:txBody>
          <a:bodyPr wrap="square" lIns="0" tIns="0" rIns="0" bIns="0" rtlCol="0"/>
          <a:lstStyle/>
          <a:p/>
        </p:txBody>
      </p:sp>
      <p:sp>
        <p:nvSpPr>
          <p:cNvPr id="27" name="object 27"/>
          <p:cNvSpPr txBox="1"/>
          <p:nvPr/>
        </p:nvSpPr>
        <p:spPr>
          <a:xfrm>
            <a:off x="3089148" y="2396743"/>
            <a:ext cx="3024505" cy="177800"/>
          </a:xfrm>
          <a:prstGeom prst="rect">
            <a:avLst/>
          </a:prstGeom>
        </p:spPr>
        <p:txBody>
          <a:bodyPr wrap="square" lIns="0" tIns="12065" rIns="0" bIns="0" rtlCol="0" vert="horz">
            <a:spAutoFit/>
          </a:bodyPr>
          <a:lstStyle/>
          <a:p>
            <a:pPr marL="38100">
              <a:lnSpc>
                <a:spcPct val="100000"/>
              </a:lnSpc>
              <a:spcBef>
                <a:spcPts val="95"/>
              </a:spcBef>
            </a:pPr>
            <a:r>
              <a:rPr dirty="0" sz="1000" spc="-5">
                <a:latin typeface="Cambria Math"/>
                <a:cs typeface="Cambria Math"/>
              </a:rPr>
              <a:t>= 0.984 </a:t>
            </a:r>
            <a:r>
              <a:rPr dirty="0" sz="1000" spc="-300">
                <a:latin typeface="Cambria Math"/>
                <a:cs typeface="Cambria Math"/>
              </a:rPr>
              <a:t>𝑤𝑤𝑠𝑠𝑓𝑓ℎ</a:t>
            </a:r>
            <a:r>
              <a:rPr dirty="0" sz="1000" spc="30">
                <a:latin typeface="Cambria Math"/>
                <a:cs typeface="Cambria Math"/>
              </a:rPr>
              <a:t> </a:t>
            </a:r>
            <a:r>
              <a:rPr dirty="0" sz="1000" spc="-355">
                <a:latin typeface="Cambria Math"/>
                <a:cs typeface="Cambria Math"/>
              </a:rPr>
              <a:t>𝑓𝑓</a:t>
            </a:r>
            <a:r>
              <a:rPr dirty="0" sz="1000" spc="80">
                <a:latin typeface="Cambria Math"/>
                <a:cs typeface="Cambria Math"/>
              </a:rPr>
              <a:t> </a:t>
            </a:r>
            <a:r>
              <a:rPr dirty="0" sz="1000" spc="-5">
                <a:latin typeface="Cambria Math"/>
                <a:cs typeface="Cambria Math"/>
              </a:rPr>
              <a:t>= </a:t>
            </a:r>
            <a:r>
              <a:rPr dirty="0" sz="1000" spc="-280">
                <a:latin typeface="Cambria Math"/>
                <a:cs typeface="Cambria Math"/>
              </a:rPr>
              <a:t>�𝑓𝑓</a:t>
            </a:r>
            <a:r>
              <a:rPr dirty="0" baseline="-15873" sz="1050" spc="-419">
                <a:latin typeface="Cambria Math"/>
                <a:cs typeface="Cambria Math"/>
              </a:rPr>
              <a:t>𝑒𝑒</a:t>
            </a:r>
            <a:r>
              <a:rPr dirty="0" baseline="-15873" sz="1050" spc="202">
                <a:latin typeface="Cambria Math"/>
                <a:cs typeface="Cambria Math"/>
              </a:rPr>
              <a:t> </a:t>
            </a:r>
            <a:r>
              <a:rPr dirty="0" sz="1000" spc="-5">
                <a:latin typeface="Cambria Math"/>
                <a:cs typeface="Cambria Math"/>
              </a:rPr>
              <a:t>− </a:t>
            </a:r>
            <a:r>
              <a:rPr dirty="0" sz="1000" spc="-280">
                <a:latin typeface="Cambria Math"/>
                <a:cs typeface="Cambria Math"/>
              </a:rPr>
              <a:t>𝑓𝑓</a:t>
            </a:r>
            <a:r>
              <a:rPr dirty="0" baseline="-15873" sz="1050" spc="-419">
                <a:latin typeface="Cambria Math"/>
                <a:cs typeface="Cambria Math"/>
              </a:rPr>
              <a:t>𝑔𝑔</a:t>
            </a:r>
            <a:r>
              <a:rPr dirty="0" sz="1000" spc="-280">
                <a:latin typeface="Cambria Math"/>
                <a:cs typeface="Cambria Math"/>
              </a:rPr>
              <a:t>�</a:t>
            </a:r>
            <a:r>
              <a:rPr dirty="0" sz="1000" spc="50">
                <a:latin typeface="Cambria Math"/>
                <a:cs typeface="Cambria Math"/>
              </a:rPr>
              <a:t> </a:t>
            </a:r>
            <a:r>
              <a:rPr dirty="0" sz="1000" spc="-5">
                <a:latin typeface="Cambria Math"/>
                <a:cs typeface="Cambria Math"/>
              </a:rPr>
              <a:t>= 2000 − 120 = 1880  </a:t>
            </a:r>
            <a:r>
              <a:rPr dirty="0" sz="1000" spc="-395">
                <a:latin typeface="Cambria Math"/>
                <a:cs typeface="Cambria Math"/>
              </a:rPr>
              <a:t>𝑑𝑑𝐴𝐴𝑑𝑑</a:t>
            </a:r>
            <a:endParaRPr sz="1000">
              <a:latin typeface="Cambria Math"/>
              <a:cs typeface="Cambria Math"/>
            </a:endParaRPr>
          </a:p>
        </p:txBody>
      </p:sp>
      <p:sp>
        <p:nvSpPr>
          <p:cNvPr id="28" name="object 28"/>
          <p:cNvSpPr txBox="1"/>
          <p:nvPr/>
        </p:nvSpPr>
        <p:spPr>
          <a:xfrm>
            <a:off x="681197" y="3192250"/>
            <a:ext cx="614680" cy="177800"/>
          </a:xfrm>
          <a:prstGeom prst="rect">
            <a:avLst/>
          </a:prstGeom>
        </p:spPr>
        <p:txBody>
          <a:bodyPr wrap="square" lIns="0" tIns="12065" rIns="0" bIns="0" rtlCol="0" vert="horz">
            <a:spAutoFit/>
          </a:bodyPr>
          <a:lstStyle/>
          <a:p>
            <a:pPr marL="38100">
              <a:lnSpc>
                <a:spcPct val="100000"/>
              </a:lnSpc>
              <a:spcBef>
                <a:spcPts val="95"/>
              </a:spcBef>
            </a:pPr>
            <a:r>
              <a:rPr dirty="0" sz="1000" spc="-250">
                <a:latin typeface="Cambria Math"/>
                <a:cs typeface="Cambria Math"/>
              </a:rPr>
              <a:t>𝛥𝛥𝑓𝑓</a:t>
            </a:r>
            <a:r>
              <a:rPr dirty="0" baseline="-15873" sz="1050" spc="-375">
                <a:latin typeface="Cambria Math"/>
                <a:cs typeface="Cambria Math"/>
              </a:rPr>
              <a:t>𝑑𝑑𝑝𝑝𝑝𝑝</a:t>
            </a:r>
            <a:r>
              <a:rPr dirty="0" baseline="-15873" sz="1050" spc="209">
                <a:latin typeface="Cambria Math"/>
                <a:cs typeface="Cambria Math"/>
              </a:rPr>
              <a:t> </a:t>
            </a:r>
            <a:r>
              <a:rPr dirty="0" sz="1000" spc="-5">
                <a:latin typeface="Cambria Math"/>
                <a:cs typeface="Cambria Math"/>
              </a:rPr>
              <a:t>=</a:t>
            </a:r>
            <a:r>
              <a:rPr dirty="0" sz="1000" spc="35">
                <a:latin typeface="Cambria Math"/>
                <a:cs typeface="Cambria Math"/>
              </a:rPr>
              <a:t> </a:t>
            </a:r>
            <a:r>
              <a:rPr dirty="0" sz="1000" spc="-254">
                <a:latin typeface="Cambria Math"/>
                <a:cs typeface="Cambria Math"/>
              </a:rPr>
              <a:t>�</a:t>
            </a:r>
            <a:endParaRPr sz="1000">
              <a:latin typeface="Cambria Math"/>
              <a:cs typeface="Cambria Math"/>
            </a:endParaRPr>
          </a:p>
        </p:txBody>
      </p:sp>
      <p:sp>
        <p:nvSpPr>
          <p:cNvPr id="29" name="object 29"/>
          <p:cNvSpPr txBox="1"/>
          <p:nvPr/>
        </p:nvSpPr>
        <p:spPr>
          <a:xfrm>
            <a:off x="1256728" y="3094746"/>
            <a:ext cx="54610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28500</a:t>
            </a:r>
            <a:r>
              <a:rPr dirty="0" sz="1000" spc="-505">
                <a:latin typeface="Cambria Math"/>
                <a:cs typeface="Cambria Math"/>
              </a:rPr>
              <a:t>𝑘𝑘𝑠</a:t>
            </a:r>
            <a:r>
              <a:rPr dirty="0" sz="1000" spc="-500">
                <a:latin typeface="Cambria Math"/>
                <a:cs typeface="Cambria Math"/>
              </a:rPr>
              <a:t>𝑠</a:t>
            </a:r>
            <a:r>
              <a:rPr dirty="0" sz="1000" spc="-660">
                <a:latin typeface="Cambria Math"/>
                <a:cs typeface="Cambria Math"/>
              </a:rPr>
              <a:t>𝑠𝑠</a:t>
            </a:r>
            <a:endParaRPr sz="1000">
              <a:latin typeface="Cambria Math"/>
              <a:cs typeface="Cambria Math"/>
            </a:endParaRPr>
          </a:p>
        </p:txBody>
      </p:sp>
      <p:sp>
        <p:nvSpPr>
          <p:cNvPr id="30" name="object 30"/>
          <p:cNvSpPr/>
          <p:nvPr/>
        </p:nvSpPr>
        <p:spPr>
          <a:xfrm>
            <a:off x="1257300" y="3295650"/>
            <a:ext cx="550545" cy="0"/>
          </a:xfrm>
          <a:custGeom>
            <a:avLst/>
            <a:gdLst/>
            <a:ahLst/>
            <a:cxnLst/>
            <a:rect l="l" t="t" r="r" b="b"/>
            <a:pathLst>
              <a:path w="550544" h="0">
                <a:moveTo>
                  <a:pt x="0" y="0"/>
                </a:moveTo>
                <a:lnTo>
                  <a:pt x="550163" y="0"/>
                </a:lnTo>
              </a:path>
            </a:pathLst>
          </a:custGeom>
          <a:ln w="7620">
            <a:solidFill>
              <a:srgbClr val="000000"/>
            </a:solidFill>
          </a:ln>
        </p:spPr>
        <p:txBody>
          <a:bodyPr wrap="square" lIns="0" tIns="0" rIns="0" bIns="0" rtlCol="0"/>
          <a:lstStyle/>
          <a:p/>
        </p:txBody>
      </p:sp>
      <p:sp>
        <p:nvSpPr>
          <p:cNvPr id="31" name="object 31"/>
          <p:cNvSpPr txBox="1"/>
          <p:nvPr/>
        </p:nvSpPr>
        <p:spPr>
          <a:xfrm>
            <a:off x="2156528" y="2798462"/>
            <a:ext cx="3458210" cy="473709"/>
          </a:xfrm>
          <a:prstGeom prst="rect">
            <a:avLst/>
          </a:prstGeom>
        </p:spPr>
        <p:txBody>
          <a:bodyPr wrap="square" lIns="0" tIns="84455" rIns="0" bIns="0" rtlCol="0" vert="horz">
            <a:spAutoFit/>
          </a:bodyPr>
          <a:lstStyle/>
          <a:p>
            <a:pPr marL="38100">
              <a:lnSpc>
                <a:spcPct val="100000"/>
              </a:lnSpc>
              <a:spcBef>
                <a:spcPts val="665"/>
              </a:spcBef>
            </a:pPr>
            <a:r>
              <a:rPr dirty="0" sz="1000" spc="-240">
                <a:latin typeface="Cambria Math"/>
                <a:cs typeface="Cambria Math"/>
              </a:rPr>
              <a:t>𝜓𝜓</a:t>
            </a:r>
            <a:r>
              <a:rPr dirty="0" baseline="-15873" sz="1050" spc="-359">
                <a:latin typeface="Cambria Math"/>
                <a:cs typeface="Cambria Math"/>
              </a:rPr>
              <a:t>𝑠𝑠</a:t>
            </a:r>
            <a:r>
              <a:rPr dirty="0" baseline="-15873" sz="1050" spc="-127">
                <a:latin typeface="Cambria Math"/>
                <a:cs typeface="Cambria Math"/>
              </a:rPr>
              <a:t> </a:t>
            </a:r>
            <a:r>
              <a:rPr dirty="0" sz="1000" spc="-280">
                <a:latin typeface="Cambria Math"/>
                <a:cs typeface="Cambria Math"/>
              </a:rPr>
              <a:t>�𝑓𝑓</a:t>
            </a:r>
            <a:r>
              <a:rPr dirty="0" baseline="-15873" sz="1050" spc="-419">
                <a:latin typeface="Cambria Math"/>
                <a:cs typeface="Cambria Math"/>
              </a:rPr>
              <a:t>𝑒𝑒</a:t>
            </a:r>
            <a:r>
              <a:rPr dirty="0" baseline="-15873" sz="1050" spc="-142">
                <a:latin typeface="Cambria Math"/>
                <a:cs typeface="Cambria Math"/>
              </a:rPr>
              <a:t> </a:t>
            </a:r>
            <a:r>
              <a:rPr dirty="0" sz="1000" spc="-5">
                <a:latin typeface="Cambria Math"/>
                <a:cs typeface="Cambria Math"/>
              </a:rPr>
              <a:t>, </a:t>
            </a:r>
            <a:r>
              <a:rPr dirty="0" sz="1000" spc="-285">
                <a:latin typeface="Cambria Math"/>
                <a:cs typeface="Cambria Math"/>
              </a:rPr>
              <a:t>𝑓𝑓</a:t>
            </a:r>
            <a:r>
              <a:rPr dirty="0" baseline="-15873" sz="1050" spc="-427">
                <a:latin typeface="Cambria Math"/>
                <a:cs typeface="Cambria Math"/>
              </a:rPr>
              <a:t>𝑔𝑔</a:t>
            </a:r>
            <a:r>
              <a:rPr dirty="0" baseline="-15873" sz="1050" spc="-127">
                <a:latin typeface="Cambria Math"/>
                <a:cs typeface="Cambria Math"/>
              </a:rPr>
              <a:t> </a:t>
            </a:r>
            <a:r>
              <a:rPr dirty="0" sz="1000" spc="-325">
                <a:latin typeface="Cambria Math"/>
                <a:cs typeface="Cambria Math"/>
              </a:rPr>
              <a:t>�</a:t>
            </a:r>
            <a:r>
              <a:rPr dirty="0" sz="1000" spc="45">
                <a:latin typeface="Cambria Math"/>
                <a:cs typeface="Cambria Math"/>
              </a:rPr>
              <a:t> </a:t>
            </a:r>
            <a:r>
              <a:rPr dirty="0" sz="1000" spc="-5">
                <a:latin typeface="Cambria Math"/>
                <a:cs typeface="Cambria Math"/>
              </a:rPr>
              <a:t>= </a:t>
            </a:r>
            <a:r>
              <a:rPr dirty="0" sz="1000">
                <a:latin typeface="Cambria Math"/>
                <a:cs typeface="Cambria Math"/>
              </a:rPr>
              <a:t>1.9</a:t>
            </a:r>
            <a:r>
              <a:rPr dirty="0" baseline="2777" sz="1500">
                <a:latin typeface="Cambria Math"/>
                <a:cs typeface="Cambria Math"/>
              </a:rPr>
              <a:t>(</a:t>
            </a:r>
            <a:r>
              <a:rPr dirty="0" sz="1000">
                <a:latin typeface="Cambria Math"/>
                <a:cs typeface="Cambria Math"/>
              </a:rPr>
              <a:t>1.04</a:t>
            </a:r>
            <a:r>
              <a:rPr dirty="0" baseline="2777" sz="1500">
                <a:latin typeface="Cambria Math"/>
                <a:cs typeface="Cambria Math"/>
              </a:rPr>
              <a:t>)(</a:t>
            </a:r>
            <a:r>
              <a:rPr dirty="0" sz="1000">
                <a:latin typeface="Cambria Math"/>
                <a:cs typeface="Cambria Math"/>
              </a:rPr>
              <a:t>0.96</a:t>
            </a:r>
            <a:r>
              <a:rPr dirty="0" baseline="2777" sz="1500">
                <a:latin typeface="Cambria Math"/>
                <a:cs typeface="Cambria Math"/>
              </a:rPr>
              <a:t>)(</a:t>
            </a:r>
            <a:r>
              <a:rPr dirty="0" sz="1000">
                <a:latin typeface="Cambria Math"/>
                <a:cs typeface="Cambria Math"/>
              </a:rPr>
              <a:t>0.61</a:t>
            </a:r>
            <a:r>
              <a:rPr dirty="0" baseline="2777" sz="1500">
                <a:latin typeface="Cambria Math"/>
                <a:cs typeface="Cambria Math"/>
              </a:rPr>
              <a:t>)(</a:t>
            </a:r>
            <a:r>
              <a:rPr dirty="0" sz="1000">
                <a:latin typeface="Cambria Math"/>
                <a:cs typeface="Cambria Math"/>
              </a:rPr>
              <a:t>0.984</a:t>
            </a:r>
            <a:r>
              <a:rPr dirty="0" baseline="2777" sz="1500">
                <a:latin typeface="Cambria Math"/>
                <a:cs typeface="Cambria Math"/>
              </a:rPr>
              <a:t>)(</a:t>
            </a:r>
            <a:r>
              <a:rPr dirty="0" sz="1000">
                <a:latin typeface="Cambria Math"/>
                <a:cs typeface="Cambria Math"/>
              </a:rPr>
              <a:t>120</a:t>
            </a:r>
            <a:r>
              <a:rPr dirty="0" baseline="2777" sz="1500">
                <a:latin typeface="Cambria Math"/>
                <a:cs typeface="Cambria Math"/>
              </a:rPr>
              <a:t>)</a:t>
            </a:r>
            <a:r>
              <a:rPr dirty="0" baseline="27777" sz="1050">
                <a:latin typeface="Cambria Math"/>
                <a:cs typeface="Cambria Math"/>
              </a:rPr>
              <a:t>−0.118 </a:t>
            </a:r>
            <a:r>
              <a:rPr dirty="0" sz="1000" spc="-5">
                <a:latin typeface="Cambria Math"/>
                <a:cs typeface="Cambria Math"/>
              </a:rPr>
              <a:t>=</a:t>
            </a:r>
            <a:r>
              <a:rPr dirty="0" sz="1000" spc="60">
                <a:latin typeface="Cambria Math"/>
                <a:cs typeface="Cambria Math"/>
              </a:rPr>
              <a:t> </a:t>
            </a:r>
            <a:r>
              <a:rPr dirty="0" sz="1000" spc="-30">
                <a:latin typeface="Cambria Math"/>
                <a:cs typeface="Cambria Math"/>
              </a:rPr>
              <a:t>0.644</a:t>
            </a:r>
            <a:endParaRPr sz="1000">
              <a:latin typeface="Cambria Math"/>
              <a:cs typeface="Cambria Math"/>
            </a:endParaRPr>
          </a:p>
          <a:p>
            <a:pPr marL="1903095">
              <a:lnSpc>
                <a:spcPct val="100000"/>
              </a:lnSpc>
              <a:spcBef>
                <a:spcPts val="560"/>
              </a:spcBef>
            </a:pPr>
            <a:r>
              <a:rPr dirty="0" sz="1000" spc="-155">
                <a:latin typeface="Cambria Math"/>
                <a:cs typeface="Cambria Math"/>
              </a:rPr>
              <a:t>28500𝑘𝑘𝑠𝑠𝑠𝑠</a:t>
            </a:r>
            <a:endParaRPr sz="1000">
              <a:latin typeface="Cambria Math"/>
              <a:cs typeface="Cambria Math"/>
            </a:endParaRPr>
          </a:p>
        </p:txBody>
      </p:sp>
      <p:sp>
        <p:nvSpPr>
          <p:cNvPr id="32" name="object 32"/>
          <p:cNvSpPr txBox="1"/>
          <p:nvPr/>
        </p:nvSpPr>
        <p:spPr>
          <a:xfrm>
            <a:off x="1244458" y="3277654"/>
            <a:ext cx="3429000" cy="177800"/>
          </a:xfrm>
          <a:prstGeom prst="rect">
            <a:avLst/>
          </a:prstGeom>
        </p:spPr>
        <p:txBody>
          <a:bodyPr wrap="square" lIns="0" tIns="12065" rIns="0" bIns="0" rtlCol="0" vert="horz">
            <a:spAutoFit/>
          </a:bodyPr>
          <a:lstStyle/>
          <a:p>
            <a:pPr marL="12700">
              <a:lnSpc>
                <a:spcPct val="100000"/>
              </a:lnSpc>
              <a:spcBef>
                <a:spcPts val="95"/>
              </a:spcBef>
              <a:tabLst>
                <a:tab pos="2731770" algn="l"/>
              </a:tabLst>
            </a:pPr>
            <a:r>
              <a:rPr dirty="0" sz="1000" spc="-5">
                <a:latin typeface="Cambria Math"/>
                <a:cs typeface="Cambria Math"/>
              </a:rPr>
              <a:t>5530</a:t>
            </a:r>
            <a:r>
              <a:rPr dirty="0" sz="1000" spc="-10">
                <a:latin typeface="Cambria Math"/>
                <a:cs typeface="Cambria Math"/>
              </a:rPr>
              <a:t>.</a:t>
            </a:r>
            <a:r>
              <a:rPr dirty="0" sz="1000" spc="-5">
                <a:latin typeface="Cambria Math"/>
                <a:cs typeface="Cambria Math"/>
              </a:rPr>
              <a:t>5</a:t>
            </a:r>
            <a:r>
              <a:rPr dirty="0" sz="1000" spc="-505">
                <a:latin typeface="Cambria Math"/>
                <a:cs typeface="Cambria Math"/>
              </a:rPr>
              <a:t>𝑘𝑘</a:t>
            </a:r>
            <a:r>
              <a:rPr dirty="0" sz="1000" spc="-590">
                <a:latin typeface="Cambria Math"/>
                <a:cs typeface="Cambria Math"/>
              </a:rPr>
              <a:t>𝑠𝑠𝑠</a:t>
            </a:r>
            <a:r>
              <a:rPr dirty="0" sz="1000" spc="-585">
                <a:latin typeface="Cambria Math"/>
                <a:cs typeface="Cambria Math"/>
              </a:rPr>
              <a:t>𝑠</a:t>
            </a:r>
            <a:r>
              <a:rPr dirty="0" sz="1000">
                <a:latin typeface="Cambria Math"/>
                <a:cs typeface="Cambria Math"/>
              </a:rPr>
              <a:t>	</a:t>
            </a:r>
            <a:r>
              <a:rPr dirty="0" sz="1000" spc="-5">
                <a:latin typeface="Cambria Math"/>
                <a:cs typeface="Cambria Math"/>
              </a:rPr>
              <a:t>5886</a:t>
            </a:r>
            <a:r>
              <a:rPr dirty="0" sz="1000" spc="-10">
                <a:latin typeface="Cambria Math"/>
                <a:cs typeface="Cambria Math"/>
              </a:rPr>
              <a:t>.</a:t>
            </a:r>
            <a:r>
              <a:rPr dirty="0" sz="1000" spc="-5">
                <a:latin typeface="Cambria Math"/>
                <a:cs typeface="Cambria Math"/>
              </a:rPr>
              <a:t>89</a:t>
            </a:r>
            <a:r>
              <a:rPr dirty="0" sz="1000" spc="-10">
                <a:latin typeface="Cambria Math"/>
                <a:cs typeface="Cambria Math"/>
              </a:rPr>
              <a:t>1</a:t>
            </a:r>
            <a:r>
              <a:rPr dirty="0" sz="1000" spc="-505">
                <a:latin typeface="Cambria Math"/>
                <a:cs typeface="Cambria Math"/>
              </a:rPr>
              <a:t>𝑘𝑘</a:t>
            </a:r>
            <a:r>
              <a:rPr dirty="0" sz="1000" spc="-590">
                <a:latin typeface="Cambria Math"/>
                <a:cs typeface="Cambria Math"/>
              </a:rPr>
              <a:t>𝑠𝑠𝑠𝑠</a:t>
            </a:r>
            <a:endParaRPr sz="1000">
              <a:latin typeface="Cambria Math"/>
              <a:cs typeface="Cambria Math"/>
            </a:endParaRPr>
          </a:p>
        </p:txBody>
      </p:sp>
      <p:sp>
        <p:nvSpPr>
          <p:cNvPr id="33" name="object 33"/>
          <p:cNvSpPr/>
          <p:nvPr/>
        </p:nvSpPr>
        <p:spPr>
          <a:xfrm>
            <a:off x="3976115" y="3295650"/>
            <a:ext cx="692150" cy="0"/>
          </a:xfrm>
          <a:custGeom>
            <a:avLst/>
            <a:gdLst/>
            <a:ahLst/>
            <a:cxnLst/>
            <a:rect l="l" t="t" r="r" b="b"/>
            <a:pathLst>
              <a:path w="692150" h="0">
                <a:moveTo>
                  <a:pt x="0" y="0"/>
                </a:moveTo>
                <a:lnTo>
                  <a:pt x="691896" y="0"/>
                </a:lnTo>
              </a:path>
            </a:pathLst>
          </a:custGeom>
          <a:ln w="7620">
            <a:solidFill>
              <a:srgbClr val="000000"/>
            </a:solidFill>
          </a:ln>
        </p:spPr>
        <p:txBody>
          <a:bodyPr wrap="square" lIns="0" tIns="0" rIns="0" bIns="0" rtlCol="0"/>
          <a:lstStyle/>
          <a:p/>
        </p:txBody>
      </p:sp>
      <p:sp>
        <p:nvSpPr>
          <p:cNvPr id="34" name="object 34"/>
          <p:cNvSpPr txBox="1"/>
          <p:nvPr/>
        </p:nvSpPr>
        <p:spPr>
          <a:xfrm>
            <a:off x="1794764" y="3192272"/>
            <a:ext cx="5237480" cy="177800"/>
          </a:xfrm>
          <a:prstGeom prst="rect">
            <a:avLst/>
          </a:prstGeom>
        </p:spPr>
        <p:txBody>
          <a:bodyPr wrap="square" lIns="0" tIns="12065" rIns="0" bIns="0" rtlCol="0" vert="horz">
            <a:spAutoFit/>
          </a:bodyPr>
          <a:lstStyle/>
          <a:p>
            <a:pPr marL="12700">
              <a:lnSpc>
                <a:spcPct val="100000"/>
              </a:lnSpc>
              <a:spcBef>
                <a:spcPts val="95"/>
              </a:spcBef>
              <a:tabLst>
                <a:tab pos="2872740" algn="l"/>
              </a:tabLst>
            </a:pPr>
            <a:r>
              <a:rPr dirty="0" sz="1000" spc="-254">
                <a:latin typeface="Cambria Math"/>
                <a:cs typeface="Cambria Math"/>
              </a:rPr>
              <a:t>�</a:t>
            </a:r>
            <a:r>
              <a:rPr dirty="0" sz="1000" spc="-45">
                <a:latin typeface="Cambria Math"/>
                <a:cs typeface="Cambria Math"/>
              </a:rPr>
              <a:t> </a:t>
            </a:r>
            <a:r>
              <a:rPr dirty="0" baseline="2777" sz="1500" spc="-135">
                <a:latin typeface="Cambria Math"/>
                <a:cs typeface="Cambria Math"/>
              </a:rPr>
              <a:t>(</a:t>
            </a:r>
            <a:r>
              <a:rPr dirty="0" sz="1000" spc="-90">
                <a:latin typeface="Cambria Math"/>
                <a:cs typeface="Cambria Math"/>
              </a:rPr>
              <a:t>3.945𝑘𝑘𝑠𝑠𝑠𝑠</a:t>
            </a:r>
            <a:r>
              <a:rPr dirty="0" baseline="2777" sz="1500" spc="-135">
                <a:latin typeface="Cambria Math"/>
                <a:cs typeface="Cambria Math"/>
              </a:rPr>
              <a:t>)(</a:t>
            </a:r>
            <a:r>
              <a:rPr dirty="0" sz="1000" spc="-90">
                <a:latin typeface="Cambria Math"/>
                <a:cs typeface="Cambria Math"/>
              </a:rPr>
              <a:t>1.135  </a:t>
            </a:r>
            <a:r>
              <a:rPr dirty="0" sz="1000" spc="-5">
                <a:latin typeface="Cambria Math"/>
                <a:cs typeface="Cambria Math"/>
              </a:rPr>
              <a:t>− 0.912</a:t>
            </a:r>
            <a:r>
              <a:rPr dirty="0" baseline="2777" sz="1500" spc="-7">
                <a:latin typeface="Cambria Math"/>
                <a:cs typeface="Cambria Math"/>
              </a:rPr>
              <a:t>)(</a:t>
            </a:r>
            <a:r>
              <a:rPr dirty="0" sz="1000" spc="-5">
                <a:latin typeface="Cambria Math"/>
                <a:cs typeface="Cambria Math"/>
              </a:rPr>
              <a:t>0.777</a:t>
            </a:r>
            <a:r>
              <a:rPr dirty="0" baseline="2777" sz="1500" spc="-7">
                <a:latin typeface="Cambria Math"/>
                <a:cs typeface="Cambria Math"/>
              </a:rPr>
              <a:t>)</a:t>
            </a:r>
            <a:r>
              <a:rPr dirty="0" baseline="2777" sz="1500" spc="52">
                <a:latin typeface="Cambria Math"/>
                <a:cs typeface="Cambria Math"/>
              </a:rPr>
              <a:t> </a:t>
            </a:r>
            <a:r>
              <a:rPr dirty="0" sz="1000" spc="-5">
                <a:latin typeface="Cambria Math"/>
                <a:cs typeface="Cambria Math"/>
              </a:rPr>
              <a:t>+</a:t>
            </a:r>
            <a:r>
              <a:rPr dirty="0" sz="1000" spc="10">
                <a:latin typeface="Cambria Math"/>
                <a:cs typeface="Cambria Math"/>
              </a:rPr>
              <a:t> </a:t>
            </a:r>
            <a:r>
              <a:rPr dirty="0" sz="1000" spc="-254">
                <a:latin typeface="Cambria Math"/>
                <a:cs typeface="Cambria Math"/>
              </a:rPr>
              <a:t>�	�</a:t>
            </a:r>
            <a:r>
              <a:rPr dirty="0" sz="1000" spc="-70">
                <a:latin typeface="Cambria Math"/>
                <a:cs typeface="Cambria Math"/>
              </a:rPr>
              <a:t> </a:t>
            </a:r>
            <a:r>
              <a:rPr dirty="0" baseline="2777" sz="1500" spc="-89">
                <a:latin typeface="Cambria Math"/>
                <a:cs typeface="Cambria Math"/>
              </a:rPr>
              <a:t>(</a:t>
            </a:r>
            <a:r>
              <a:rPr dirty="0" sz="1000" spc="-60">
                <a:latin typeface="Cambria Math"/>
                <a:cs typeface="Cambria Math"/>
              </a:rPr>
              <a:t>−3.020𝑘𝑘𝑠𝑠𝑠𝑠</a:t>
            </a:r>
            <a:r>
              <a:rPr dirty="0" baseline="2777" sz="1500" spc="-89">
                <a:latin typeface="Cambria Math"/>
                <a:cs typeface="Cambria Math"/>
              </a:rPr>
              <a:t>)(</a:t>
            </a:r>
            <a:r>
              <a:rPr dirty="0" sz="1000" spc="-60">
                <a:latin typeface="Cambria Math"/>
                <a:cs typeface="Cambria Math"/>
              </a:rPr>
              <a:t>0.644</a:t>
            </a:r>
            <a:r>
              <a:rPr dirty="0" baseline="2777" sz="1500" spc="-89">
                <a:latin typeface="Cambria Math"/>
                <a:cs typeface="Cambria Math"/>
              </a:rPr>
              <a:t>)(</a:t>
            </a:r>
            <a:r>
              <a:rPr dirty="0" sz="1000" spc="-60">
                <a:latin typeface="Cambria Math"/>
                <a:cs typeface="Cambria Math"/>
              </a:rPr>
              <a:t>0.777</a:t>
            </a:r>
            <a:r>
              <a:rPr dirty="0" baseline="2777" sz="1500" spc="-89">
                <a:latin typeface="Cambria Math"/>
                <a:cs typeface="Cambria Math"/>
              </a:rPr>
              <a:t>) </a:t>
            </a:r>
            <a:r>
              <a:rPr dirty="0" sz="1000" spc="-5">
                <a:latin typeface="Cambria Math"/>
                <a:cs typeface="Cambria Math"/>
              </a:rPr>
              <a:t>= −2.892  </a:t>
            </a:r>
            <a:r>
              <a:rPr dirty="0" sz="1000" spc="-375">
                <a:latin typeface="Cambria Math"/>
                <a:cs typeface="Cambria Math"/>
              </a:rPr>
              <a:t>𝑘𝑘𝑠𝑠𝑠𝑠</a:t>
            </a:r>
            <a:endParaRPr sz="1000">
              <a:latin typeface="Cambria Math"/>
              <a:cs typeface="Cambria Math"/>
            </a:endParaRPr>
          </a:p>
        </p:txBody>
      </p:sp>
      <p:sp>
        <p:nvSpPr>
          <p:cNvPr id="35" name="object 35"/>
          <p:cNvSpPr txBox="1"/>
          <p:nvPr/>
        </p:nvSpPr>
        <p:spPr>
          <a:xfrm>
            <a:off x="635000" y="3510016"/>
            <a:ext cx="4017010" cy="779145"/>
          </a:xfrm>
          <a:prstGeom prst="rect">
            <a:avLst/>
          </a:prstGeom>
        </p:spPr>
        <p:txBody>
          <a:bodyPr wrap="square" lIns="0" tIns="52705" rIns="0" bIns="0" rtlCol="0" vert="horz">
            <a:spAutoFit/>
          </a:bodyPr>
          <a:lstStyle/>
          <a:p>
            <a:pPr lvl="3" marL="599440" indent="-548640">
              <a:lnSpc>
                <a:spcPct val="100000"/>
              </a:lnSpc>
              <a:spcBef>
                <a:spcPts val="415"/>
              </a:spcBef>
              <a:buFont typeface="Times New Roman"/>
              <a:buAutoNum type="arabicPeriod" startAt="3"/>
              <a:tabLst>
                <a:tab pos="598805" algn="l"/>
                <a:tab pos="599440" algn="l"/>
              </a:tabLst>
            </a:pPr>
            <a:r>
              <a:rPr dirty="0" sz="1200" spc="-5" i="1">
                <a:latin typeface="Arial"/>
                <a:cs typeface="Arial"/>
              </a:rPr>
              <a:t>R</a:t>
            </a:r>
            <a:r>
              <a:rPr dirty="0" sz="1200" spc="-5" i="1">
                <a:latin typeface="Arial"/>
                <a:cs typeface="Arial"/>
              </a:rPr>
              <a:t>elaxation </a:t>
            </a:r>
            <a:r>
              <a:rPr dirty="0" sz="1200" i="1">
                <a:latin typeface="Arial"/>
                <a:cs typeface="Arial"/>
              </a:rPr>
              <a:t>of </a:t>
            </a:r>
            <a:r>
              <a:rPr dirty="0" sz="1200" spc="-5" i="1">
                <a:latin typeface="Arial"/>
                <a:cs typeface="Arial"/>
              </a:rPr>
              <a:t>Prestressing</a:t>
            </a:r>
            <a:r>
              <a:rPr dirty="0" sz="1200" spc="-10" i="1">
                <a:latin typeface="Arial"/>
                <a:cs typeface="Arial"/>
              </a:rPr>
              <a:t> </a:t>
            </a:r>
            <a:r>
              <a:rPr dirty="0" sz="1200" spc="-5" i="1">
                <a:latin typeface="Arial"/>
                <a:cs typeface="Arial"/>
              </a:rPr>
              <a:t>Strands</a:t>
            </a:r>
            <a:endParaRPr sz="1200">
              <a:latin typeface="Arial"/>
              <a:cs typeface="Arial"/>
            </a:endParaRPr>
          </a:p>
          <a:p>
            <a:pPr marL="2531745">
              <a:lnSpc>
                <a:spcPct val="100000"/>
              </a:lnSpc>
              <a:spcBef>
                <a:spcPts val="260"/>
              </a:spcBef>
            </a:pPr>
            <a:r>
              <a:rPr dirty="0" sz="1000" spc="-250">
                <a:latin typeface="Cambria Math"/>
                <a:cs typeface="Cambria Math"/>
              </a:rPr>
              <a:t>𝛥𝛥𝑓𝑓</a:t>
            </a:r>
            <a:r>
              <a:rPr dirty="0" baseline="-15873" sz="1050" spc="-375">
                <a:latin typeface="Cambria Math"/>
                <a:cs typeface="Cambria Math"/>
              </a:rPr>
              <a:t>𝑑𝑑𝑅𝑅2</a:t>
            </a:r>
            <a:r>
              <a:rPr dirty="0" baseline="-15873" sz="1050" spc="217">
                <a:latin typeface="Cambria Math"/>
                <a:cs typeface="Cambria Math"/>
              </a:rPr>
              <a:t> </a:t>
            </a:r>
            <a:r>
              <a:rPr dirty="0" sz="1000" spc="-5">
                <a:latin typeface="Cambria Math"/>
                <a:cs typeface="Cambria Math"/>
              </a:rPr>
              <a:t>= </a:t>
            </a:r>
            <a:r>
              <a:rPr dirty="0" sz="1000" spc="-250">
                <a:latin typeface="Cambria Math"/>
                <a:cs typeface="Cambria Math"/>
              </a:rPr>
              <a:t>𝛥𝛥𝑓𝑓</a:t>
            </a:r>
            <a:r>
              <a:rPr dirty="0" baseline="-15873" sz="1050" spc="-375">
                <a:latin typeface="Cambria Math"/>
                <a:cs typeface="Cambria Math"/>
              </a:rPr>
              <a:t>𝑑𝑑𝑅𝑅1</a:t>
            </a:r>
            <a:r>
              <a:rPr dirty="0" baseline="-15873" sz="1050" spc="217">
                <a:latin typeface="Cambria Math"/>
                <a:cs typeface="Cambria Math"/>
              </a:rPr>
              <a:t> </a:t>
            </a:r>
            <a:r>
              <a:rPr dirty="0" sz="1000" spc="-5">
                <a:latin typeface="Cambria Math"/>
                <a:cs typeface="Cambria Math"/>
              </a:rPr>
              <a:t>= 1.007</a:t>
            </a:r>
            <a:r>
              <a:rPr dirty="0" sz="1000" spc="105">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a:lnSpc>
                <a:spcPct val="100000"/>
              </a:lnSpc>
              <a:spcBef>
                <a:spcPts val="45"/>
              </a:spcBef>
            </a:pPr>
            <a:endParaRPr sz="1050">
              <a:latin typeface="Cambria Math"/>
              <a:cs typeface="Cambria Math"/>
            </a:endParaRPr>
          </a:p>
          <a:p>
            <a:pPr lvl="3" marL="599440" indent="-548640">
              <a:lnSpc>
                <a:spcPct val="100000"/>
              </a:lnSpc>
              <a:buFont typeface="Times New Roman"/>
              <a:buAutoNum type="arabicPeriod" startAt="4"/>
              <a:tabLst>
                <a:tab pos="598805" algn="l"/>
                <a:tab pos="599440" algn="l"/>
              </a:tabLst>
            </a:pPr>
            <a:r>
              <a:rPr dirty="0" sz="1200" spc="-5" i="1">
                <a:latin typeface="Arial"/>
                <a:cs typeface="Arial"/>
              </a:rPr>
              <a:t>Sh</a:t>
            </a:r>
            <a:r>
              <a:rPr dirty="0" sz="1200" spc="-5" i="1">
                <a:latin typeface="Arial"/>
                <a:cs typeface="Arial"/>
              </a:rPr>
              <a:t>rinkage </a:t>
            </a:r>
            <a:r>
              <a:rPr dirty="0" sz="1200" i="1">
                <a:latin typeface="Arial"/>
                <a:cs typeface="Arial"/>
              </a:rPr>
              <a:t>of </a:t>
            </a:r>
            <a:r>
              <a:rPr dirty="0" sz="1200" spc="-5" i="1">
                <a:latin typeface="Arial"/>
                <a:cs typeface="Arial"/>
              </a:rPr>
              <a:t>Deck Concrete</a:t>
            </a:r>
            <a:endParaRPr sz="1200">
              <a:latin typeface="Arial"/>
              <a:cs typeface="Arial"/>
            </a:endParaRPr>
          </a:p>
        </p:txBody>
      </p:sp>
      <p:sp>
        <p:nvSpPr>
          <p:cNvPr id="36" name="object 36"/>
          <p:cNvSpPr txBox="1"/>
          <p:nvPr/>
        </p:nvSpPr>
        <p:spPr>
          <a:xfrm>
            <a:off x="2949955" y="4443476"/>
            <a:ext cx="179705"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𝑑</a:t>
            </a:r>
            <a:r>
              <a:rPr dirty="0" sz="700" spc="-320">
                <a:latin typeface="Cambria Math"/>
                <a:cs typeface="Cambria Math"/>
              </a:rPr>
              <a:t>𝑑</a:t>
            </a:r>
            <a:r>
              <a:rPr dirty="0" sz="700" spc="-345">
                <a:latin typeface="Cambria Math"/>
                <a:cs typeface="Cambria Math"/>
              </a:rPr>
              <a:t>𝑆𝑆𝑆𝑆</a:t>
            </a:r>
            <a:endParaRPr sz="700">
              <a:latin typeface="Cambria Math"/>
              <a:cs typeface="Cambria Math"/>
            </a:endParaRPr>
          </a:p>
        </p:txBody>
      </p:sp>
      <p:sp>
        <p:nvSpPr>
          <p:cNvPr id="37" name="object 37"/>
          <p:cNvSpPr txBox="1"/>
          <p:nvPr/>
        </p:nvSpPr>
        <p:spPr>
          <a:xfrm>
            <a:off x="3250679" y="4280424"/>
            <a:ext cx="203835" cy="177800"/>
          </a:xfrm>
          <a:prstGeom prst="rect">
            <a:avLst/>
          </a:prstGeom>
        </p:spPr>
        <p:txBody>
          <a:bodyPr wrap="square" lIns="0" tIns="12065" rIns="0" bIns="0" rtlCol="0" vert="horz">
            <a:spAutoFit/>
          </a:bodyPr>
          <a:lstStyle/>
          <a:p>
            <a:pPr marL="38100">
              <a:lnSpc>
                <a:spcPct val="100000"/>
              </a:lnSpc>
              <a:spcBef>
                <a:spcPts val="95"/>
              </a:spcBef>
            </a:pPr>
            <a:r>
              <a:rPr dirty="0" sz="1000" spc="-270">
                <a:latin typeface="Cambria Math"/>
                <a:cs typeface="Cambria Math"/>
              </a:rPr>
              <a:t>𝐸𝐸</a:t>
            </a:r>
            <a:r>
              <a:rPr dirty="0" baseline="-15873" sz="1050" spc="-405">
                <a:latin typeface="Cambria Math"/>
                <a:cs typeface="Cambria Math"/>
              </a:rPr>
              <a:t>𝑑𝑑</a:t>
            </a:r>
            <a:endParaRPr baseline="-15873" sz="1050">
              <a:latin typeface="Cambria Math"/>
              <a:cs typeface="Cambria Math"/>
            </a:endParaRPr>
          </a:p>
        </p:txBody>
      </p:sp>
      <p:sp>
        <p:nvSpPr>
          <p:cNvPr id="38" name="object 38"/>
          <p:cNvSpPr txBox="1"/>
          <p:nvPr/>
        </p:nvSpPr>
        <p:spPr>
          <a:xfrm>
            <a:off x="3280664" y="4464811"/>
            <a:ext cx="104775"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𝐸𝐸</a:t>
            </a:r>
            <a:endParaRPr sz="1000">
              <a:latin typeface="Cambria Math"/>
              <a:cs typeface="Cambria Math"/>
            </a:endParaRPr>
          </a:p>
        </p:txBody>
      </p:sp>
      <p:sp>
        <p:nvSpPr>
          <p:cNvPr id="39" name="object 39"/>
          <p:cNvSpPr txBox="1"/>
          <p:nvPr/>
        </p:nvSpPr>
        <p:spPr>
          <a:xfrm>
            <a:off x="3352291" y="4528820"/>
            <a:ext cx="7048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𝑐𝑐</a:t>
            </a:r>
            <a:endParaRPr sz="700">
              <a:latin typeface="Cambria Math"/>
              <a:cs typeface="Cambria Math"/>
            </a:endParaRPr>
          </a:p>
        </p:txBody>
      </p:sp>
      <p:sp>
        <p:nvSpPr>
          <p:cNvPr id="40" name="object 40"/>
          <p:cNvSpPr/>
          <p:nvPr/>
        </p:nvSpPr>
        <p:spPr>
          <a:xfrm>
            <a:off x="3288791" y="4482852"/>
            <a:ext cx="134620" cy="0"/>
          </a:xfrm>
          <a:custGeom>
            <a:avLst/>
            <a:gdLst/>
            <a:ahLst/>
            <a:cxnLst/>
            <a:rect l="l" t="t" r="r" b="b"/>
            <a:pathLst>
              <a:path w="134620" h="0">
                <a:moveTo>
                  <a:pt x="0" y="0"/>
                </a:moveTo>
                <a:lnTo>
                  <a:pt x="134124" y="0"/>
                </a:lnTo>
              </a:path>
            </a:pathLst>
          </a:custGeom>
          <a:ln w="7607">
            <a:solidFill>
              <a:srgbClr val="000000"/>
            </a:solidFill>
          </a:ln>
        </p:spPr>
        <p:txBody>
          <a:bodyPr wrap="square" lIns="0" tIns="0" rIns="0" bIns="0" rtlCol="0"/>
          <a:lstStyle/>
          <a:p/>
        </p:txBody>
      </p:sp>
      <p:sp>
        <p:nvSpPr>
          <p:cNvPr id="41" name="object 41"/>
          <p:cNvSpPr txBox="1"/>
          <p:nvPr/>
        </p:nvSpPr>
        <p:spPr>
          <a:xfrm>
            <a:off x="2820416" y="4379467"/>
            <a:ext cx="774700" cy="177800"/>
          </a:xfrm>
          <a:prstGeom prst="rect">
            <a:avLst/>
          </a:prstGeom>
        </p:spPr>
        <p:txBody>
          <a:bodyPr wrap="square" lIns="0" tIns="12065" rIns="0" bIns="0" rtlCol="0" vert="horz">
            <a:spAutoFit/>
          </a:bodyPr>
          <a:lstStyle/>
          <a:p>
            <a:pPr marL="12700">
              <a:lnSpc>
                <a:spcPct val="100000"/>
              </a:lnSpc>
              <a:spcBef>
                <a:spcPts val="95"/>
              </a:spcBef>
              <a:tabLst>
                <a:tab pos="338455" algn="l"/>
                <a:tab pos="624840" algn="l"/>
              </a:tabLst>
            </a:pPr>
            <a:r>
              <a:rPr dirty="0" sz="1000" spc="-330">
                <a:latin typeface="Cambria Math"/>
                <a:cs typeface="Cambria Math"/>
              </a:rPr>
              <a:t>𝛥𝛥𝑓𝑓	</a:t>
            </a:r>
            <a:r>
              <a:rPr dirty="0" sz="1000" spc="-5">
                <a:latin typeface="Cambria Math"/>
                <a:cs typeface="Cambria Math"/>
              </a:rPr>
              <a:t>=	</a:t>
            </a:r>
            <a:r>
              <a:rPr dirty="0" sz="1000" spc="-370">
                <a:latin typeface="Cambria Math"/>
                <a:cs typeface="Cambria Math"/>
              </a:rPr>
              <a:t>𝛥𝛥𝑓𝑓</a:t>
            </a:r>
            <a:endParaRPr sz="1000">
              <a:latin typeface="Cambria Math"/>
              <a:cs typeface="Cambria Math"/>
            </a:endParaRPr>
          </a:p>
        </p:txBody>
      </p:sp>
      <p:sp>
        <p:nvSpPr>
          <p:cNvPr id="42" name="object 42"/>
          <p:cNvSpPr txBox="1"/>
          <p:nvPr/>
        </p:nvSpPr>
        <p:spPr>
          <a:xfrm>
            <a:off x="3562603" y="4443476"/>
            <a:ext cx="1278255" cy="132080"/>
          </a:xfrm>
          <a:prstGeom prst="rect">
            <a:avLst/>
          </a:prstGeom>
        </p:spPr>
        <p:txBody>
          <a:bodyPr wrap="square" lIns="0" tIns="12065" rIns="0" bIns="0" rtlCol="0" vert="horz">
            <a:spAutoFit/>
          </a:bodyPr>
          <a:lstStyle/>
          <a:p>
            <a:pPr marL="12700">
              <a:lnSpc>
                <a:spcPct val="100000"/>
              </a:lnSpc>
              <a:spcBef>
                <a:spcPts val="95"/>
              </a:spcBef>
              <a:tabLst>
                <a:tab pos="891540" algn="l"/>
              </a:tabLst>
            </a:pPr>
            <a:r>
              <a:rPr dirty="0" sz="700" spc="-170">
                <a:latin typeface="Cambria Math"/>
                <a:cs typeface="Cambria Math"/>
              </a:rPr>
              <a:t>𝑐𝑐𝑔𝑔𝑒𝑒</a:t>
            </a:r>
            <a:r>
              <a:rPr dirty="0" sz="700" spc="545">
                <a:latin typeface="Cambria Math"/>
                <a:cs typeface="Cambria Math"/>
              </a:rPr>
              <a:t> </a:t>
            </a:r>
            <a:r>
              <a:rPr dirty="0" sz="700" spc="-180">
                <a:latin typeface="Cambria Math"/>
                <a:cs typeface="Cambria Math"/>
              </a:rPr>
              <a:t>𝑔𝑔𝑒𝑒	</a:t>
            </a:r>
            <a:r>
              <a:rPr dirty="0" sz="700" spc="-114">
                <a:latin typeface="Cambria Math"/>
                <a:cs typeface="Cambria Math"/>
              </a:rPr>
              <a:t>𝑠𝑠 </a:t>
            </a:r>
            <a:r>
              <a:rPr dirty="0" sz="700" spc="-140">
                <a:latin typeface="Cambria Math"/>
                <a:cs typeface="Cambria Math"/>
              </a:rPr>
              <a:t>𝑒𝑒 </a:t>
            </a:r>
            <a:r>
              <a:rPr dirty="0" sz="700" spc="-210">
                <a:latin typeface="Cambria Math"/>
                <a:cs typeface="Cambria Math"/>
              </a:rPr>
              <a:t>𝑔𝑔</a:t>
            </a:r>
            <a:endParaRPr sz="700">
              <a:latin typeface="Cambria Math"/>
              <a:cs typeface="Cambria Math"/>
            </a:endParaRPr>
          </a:p>
        </p:txBody>
      </p:sp>
      <p:sp>
        <p:nvSpPr>
          <p:cNvPr id="43" name="object 43"/>
          <p:cNvSpPr txBox="1"/>
          <p:nvPr/>
        </p:nvSpPr>
        <p:spPr>
          <a:xfrm>
            <a:off x="3724147" y="4379467"/>
            <a:ext cx="1227455" cy="177800"/>
          </a:xfrm>
          <a:prstGeom prst="rect">
            <a:avLst/>
          </a:prstGeom>
        </p:spPr>
        <p:txBody>
          <a:bodyPr wrap="square" lIns="0" tIns="12065" rIns="0" bIns="0" rtlCol="0" vert="horz">
            <a:spAutoFit/>
          </a:bodyPr>
          <a:lstStyle/>
          <a:p>
            <a:pPr marL="12700">
              <a:lnSpc>
                <a:spcPct val="100000"/>
              </a:lnSpc>
              <a:spcBef>
                <a:spcPts val="95"/>
              </a:spcBef>
            </a:pPr>
            <a:r>
              <a:rPr dirty="0" sz="1000" spc="-355">
                <a:latin typeface="Cambria Math"/>
                <a:cs typeface="Cambria Math"/>
              </a:rPr>
              <a:t>𝐾𝐾</a:t>
            </a:r>
            <a:r>
              <a:rPr dirty="0" sz="1000" spc="610">
                <a:latin typeface="Cambria Math"/>
                <a:cs typeface="Cambria Math"/>
              </a:rPr>
              <a:t> </a:t>
            </a:r>
            <a:r>
              <a:rPr dirty="0" sz="1000" spc="-229">
                <a:latin typeface="Cambria Math"/>
                <a:cs typeface="Cambria Math"/>
              </a:rPr>
              <a:t>�1</a:t>
            </a:r>
            <a:r>
              <a:rPr dirty="0" sz="1000" spc="-5">
                <a:latin typeface="Cambria Math"/>
                <a:cs typeface="Cambria Math"/>
              </a:rPr>
              <a:t> + </a:t>
            </a:r>
            <a:r>
              <a:rPr dirty="0" sz="1000" spc="-145">
                <a:latin typeface="Cambria Math"/>
                <a:cs typeface="Cambria Math"/>
              </a:rPr>
              <a:t>0.7𝜓𝜓 </a:t>
            </a:r>
            <a:r>
              <a:rPr dirty="0" sz="1000" spc="-345">
                <a:latin typeface="Cambria Math"/>
                <a:cs typeface="Cambria Math"/>
              </a:rPr>
              <a:t>�𝑓𝑓</a:t>
            </a:r>
            <a:r>
              <a:rPr dirty="0" sz="1000" spc="180">
                <a:latin typeface="Cambria Math"/>
                <a:cs typeface="Cambria Math"/>
              </a:rPr>
              <a:t> </a:t>
            </a:r>
            <a:r>
              <a:rPr dirty="0" sz="1000" spc="-5">
                <a:latin typeface="Cambria Math"/>
                <a:cs typeface="Cambria Math"/>
              </a:rPr>
              <a:t>,</a:t>
            </a:r>
            <a:r>
              <a:rPr dirty="0" sz="1000" spc="-105">
                <a:latin typeface="Cambria Math"/>
                <a:cs typeface="Cambria Math"/>
              </a:rPr>
              <a:t> </a:t>
            </a:r>
            <a:r>
              <a:rPr dirty="0" sz="1000" spc="-355">
                <a:latin typeface="Cambria Math"/>
                <a:cs typeface="Cambria Math"/>
              </a:rPr>
              <a:t>𝑓𝑓</a:t>
            </a:r>
            <a:r>
              <a:rPr dirty="0" sz="1000" spc="275">
                <a:latin typeface="Cambria Math"/>
                <a:cs typeface="Cambria Math"/>
              </a:rPr>
              <a:t> </a:t>
            </a:r>
            <a:r>
              <a:rPr dirty="0" sz="1000" spc="-780">
                <a:latin typeface="Cambria Math"/>
                <a:cs typeface="Cambria Math"/>
              </a:rPr>
              <a:t>��</a:t>
            </a:r>
            <a:endParaRPr sz="1000">
              <a:latin typeface="Cambria Math"/>
              <a:cs typeface="Cambria Math"/>
            </a:endParaRPr>
          </a:p>
        </p:txBody>
      </p:sp>
      <p:sp>
        <p:nvSpPr>
          <p:cNvPr id="44" name="object 44"/>
          <p:cNvSpPr txBox="1"/>
          <p:nvPr/>
        </p:nvSpPr>
        <p:spPr>
          <a:xfrm>
            <a:off x="2767614" y="4771087"/>
            <a:ext cx="497205" cy="177800"/>
          </a:xfrm>
          <a:prstGeom prst="rect">
            <a:avLst/>
          </a:prstGeom>
        </p:spPr>
        <p:txBody>
          <a:bodyPr wrap="square" lIns="0" tIns="12065" rIns="0" bIns="0" rtlCol="0" vert="horz">
            <a:spAutoFit/>
          </a:bodyPr>
          <a:lstStyle/>
          <a:p>
            <a:pPr marL="38100">
              <a:lnSpc>
                <a:spcPct val="100000"/>
              </a:lnSpc>
              <a:spcBef>
                <a:spcPts val="95"/>
              </a:spcBef>
            </a:pPr>
            <a:r>
              <a:rPr dirty="0" sz="1000" spc="-250">
                <a:latin typeface="Cambria Math"/>
                <a:cs typeface="Cambria Math"/>
              </a:rPr>
              <a:t>𝛥𝛥𝑓𝑓</a:t>
            </a:r>
            <a:r>
              <a:rPr dirty="0" baseline="-15873" sz="1050" spc="-375">
                <a:latin typeface="Cambria Math"/>
                <a:cs typeface="Cambria Math"/>
              </a:rPr>
              <a:t>𝑐𝑐𝑔𝑔𝑒𝑒</a:t>
            </a:r>
            <a:r>
              <a:rPr dirty="0" baseline="-15873" sz="1050" spc="247">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45" name="object 45"/>
          <p:cNvSpPr txBox="1"/>
          <p:nvPr/>
        </p:nvSpPr>
        <p:spPr>
          <a:xfrm>
            <a:off x="3365045" y="4697984"/>
            <a:ext cx="79438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22">
                <a:latin typeface="Cambria Math"/>
                <a:cs typeface="Cambria Math"/>
              </a:rPr>
              <a:t>𝜀𝜀</a:t>
            </a:r>
            <a:r>
              <a:rPr dirty="0" sz="700" spc="-215">
                <a:latin typeface="Cambria Math"/>
                <a:cs typeface="Cambria Math"/>
              </a:rPr>
              <a:t>𝑔𝑔𝑔𝑔𝑒𝑒</a:t>
            </a:r>
            <a:r>
              <a:rPr dirty="0" baseline="11111" sz="1500" spc="-322">
                <a:latin typeface="Cambria Math"/>
                <a:cs typeface="Cambria Math"/>
              </a:rPr>
              <a:t>𝐴𝐴</a:t>
            </a:r>
            <a:r>
              <a:rPr dirty="0" sz="700" spc="-215">
                <a:latin typeface="Cambria Math"/>
                <a:cs typeface="Cambria Math"/>
              </a:rPr>
              <a:t>𝑔𝑔</a:t>
            </a:r>
            <a:r>
              <a:rPr dirty="0" sz="700" spc="-95">
                <a:latin typeface="Cambria Math"/>
                <a:cs typeface="Cambria Math"/>
              </a:rPr>
              <a:t> </a:t>
            </a:r>
            <a:r>
              <a:rPr dirty="0" baseline="11111" sz="1500" spc="-367">
                <a:latin typeface="Cambria Math"/>
                <a:cs typeface="Cambria Math"/>
              </a:rPr>
              <a:t>𝐸𝐸</a:t>
            </a:r>
            <a:r>
              <a:rPr dirty="0" sz="700" spc="-245">
                <a:latin typeface="Cambria Math"/>
                <a:cs typeface="Cambria Math"/>
              </a:rPr>
              <a:t>𝑐𝑐</a:t>
            </a:r>
            <a:r>
              <a:rPr dirty="0" sz="700" spc="10">
                <a:latin typeface="Cambria Math"/>
                <a:cs typeface="Cambria Math"/>
              </a:rPr>
              <a:t> </a:t>
            </a:r>
            <a:r>
              <a:rPr dirty="0" sz="700" spc="-185">
                <a:latin typeface="Cambria Math"/>
                <a:cs typeface="Cambria Math"/>
              </a:rPr>
              <a:t>𝑔𝑔𝑒𝑒𝑐𝑐𝑑𝑑</a:t>
            </a:r>
            <a:endParaRPr sz="700">
              <a:latin typeface="Cambria Math"/>
              <a:cs typeface="Cambria Math"/>
            </a:endParaRPr>
          </a:p>
        </p:txBody>
      </p:sp>
      <p:sp>
        <p:nvSpPr>
          <p:cNvPr id="46" name="object 46"/>
          <p:cNvSpPr/>
          <p:nvPr/>
        </p:nvSpPr>
        <p:spPr>
          <a:xfrm>
            <a:off x="3262884" y="4874514"/>
            <a:ext cx="1009015" cy="0"/>
          </a:xfrm>
          <a:custGeom>
            <a:avLst/>
            <a:gdLst/>
            <a:ahLst/>
            <a:cxnLst/>
            <a:rect l="l" t="t" r="r" b="b"/>
            <a:pathLst>
              <a:path w="1009014" h="0">
                <a:moveTo>
                  <a:pt x="0" y="0"/>
                </a:moveTo>
                <a:lnTo>
                  <a:pt x="1008875" y="0"/>
                </a:lnTo>
              </a:path>
            </a:pathLst>
          </a:custGeom>
          <a:ln w="7620">
            <a:solidFill>
              <a:srgbClr val="000000"/>
            </a:solidFill>
          </a:ln>
        </p:spPr>
        <p:txBody>
          <a:bodyPr wrap="square" lIns="0" tIns="0" rIns="0" bIns="0" rtlCol="0"/>
          <a:lstStyle/>
          <a:p/>
        </p:txBody>
      </p:sp>
      <p:sp>
        <p:nvSpPr>
          <p:cNvPr id="47" name="object 47"/>
          <p:cNvSpPr txBox="1"/>
          <p:nvPr/>
        </p:nvSpPr>
        <p:spPr>
          <a:xfrm>
            <a:off x="4374897" y="4673610"/>
            <a:ext cx="95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a:t>
            </a:r>
            <a:endParaRPr sz="1000">
              <a:latin typeface="Cambria Math"/>
              <a:cs typeface="Cambria Math"/>
            </a:endParaRPr>
          </a:p>
        </p:txBody>
      </p:sp>
      <p:sp>
        <p:nvSpPr>
          <p:cNvPr id="48" name="object 48"/>
          <p:cNvSpPr txBox="1"/>
          <p:nvPr/>
        </p:nvSpPr>
        <p:spPr>
          <a:xfrm>
            <a:off x="3224783" y="4868672"/>
            <a:ext cx="1294765" cy="177800"/>
          </a:xfrm>
          <a:prstGeom prst="rect">
            <a:avLst/>
          </a:prstGeom>
        </p:spPr>
        <p:txBody>
          <a:bodyPr wrap="square" lIns="0" tIns="12065" rIns="0" bIns="0" rtlCol="0" vert="horz">
            <a:spAutoFit/>
          </a:bodyPr>
          <a:lstStyle/>
          <a:p>
            <a:pPr marL="38100">
              <a:lnSpc>
                <a:spcPct val="100000"/>
              </a:lnSpc>
              <a:spcBef>
                <a:spcPts val="95"/>
              </a:spcBef>
            </a:pPr>
            <a:r>
              <a:rPr dirty="0" sz="1000" spc="-229">
                <a:latin typeface="Cambria Math"/>
                <a:cs typeface="Cambria Math"/>
              </a:rPr>
              <a:t>�1</a:t>
            </a:r>
            <a:r>
              <a:rPr dirty="0" sz="1000" spc="-15">
                <a:latin typeface="Cambria Math"/>
                <a:cs typeface="Cambria Math"/>
              </a:rPr>
              <a:t> </a:t>
            </a:r>
            <a:r>
              <a:rPr dirty="0" sz="1000" spc="-5">
                <a:latin typeface="Cambria Math"/>
                <a:cs typeface="Cambria Math"/>
              </a:rPr>
              <a:t>+ </a:t>
            </a:r>
            <a:r>
              <a:rPr dirty="0" sz="1000" spc="-204">
                <a:latin typeface="Cambria Math"/>
                <a:cs typeface="Cambria Math"/>
              </a:rPr>
              <a:t>0.7𝜓𝜓</a:t>
            </a:r>
            <a:r>
              <a:rPr dirty="0" baseline="-15873" sz="1050" spc="-307">
                <a:latin typeface="Cambria Math"/>
                <a:cs typeface="Cambria Math"/>
              </a:rPr>
              <a:t>𝑔𝑔</a:t>
            </a:r>
            <a:r>
              <a:rPr dirty="0" sz="1000" spc="-204">
                <a:latin typeface="Cambria Math"/>
                <a:cs typeface="Cambria Math"/>
              </a:rPr>
              <a:t>�𝑓𝑓</a:t>
            </a:r>
            <a:r>
              <a:rPr dirty="0" baseline="-15873" sz="1050" spc="-307">
                <a:latin typeface="Cambria Math"/>
                <a:cs typeface="Cambria Math"/>
              </a:rPr>
              <a:t>𝑒𝑒</a:t>
            </a:r>
            <a:r>
              <a:rPr dirty="0" baseline="-15873" sz="1050" spc="-142">
                <a:latin typeface="Cambria Math"/>
                <a:cs typeface="Cambria Math"/>
              </a:rPr>
              <a:t> </a:t>
            </a:r>
            <a:r>
              <a:rPr dirty="0" sz="1000" spc="-5">
                <a:latin typeface="Cambria Math"/>
                <a:cs typeface="Cambria Math"/>
              </a:rPr>
              <a:t>, </a:t>
            </a:r>
            <a:r>
              <a:rPr dirty="0" sz="1000" spc="-310">
                <a:latin typeface="Cambria Math"/>
                <a:cs typeface="Cambria Math"/>
              </a:rPr>
              <a:t>𝑓𝑓</a:t>
            </a:r>
            <a:r>
              <a:rPr dirty="0" baseline="-15873" sz="1050" spc="-465">
                <a:latin typeface="Cambria Math"/>
                <a:cs typeface="Cambria Math"/>
              </a:rPr>
              <a:t>𝑔𝑔</a:t>
            </a:r>
            <a:r>
              <a:rPr dirty="0" sz="1000" spc="-310">
                <a:latin typeface="Cambria Math"/>
                <a:cs typeface="Cambria Math"/>
              </a:rPr>
              <a:t>�� </a:t>
            </a:r>
            <a:r>
              <a:rPr dirty="0" sz="1000" spc="-210">
                <a:latin typeface="Cambria Math"/>
                <a:cs typeface="Cambria Math"/>
              </a:rPr>
              <a:t> </a:t>
            </a:r>
            <a:r>
              <a:rPr dirty="0" baseline="5555" sz="1500" spc="-525">
                <a:latin typeface="Cambria Math"/>
                <a:cs typeface="Cambria Math"/>
              </a:rPr>
              <a:t>𝐴𝐴</a:t>
            </a:r>
            <a:r>
              <a:rPr dirty="0" baseline="-7936" sz="1050" spc="-525">
                <a:latin typeface="Cambria Math"/>
                <a:cs typeface="Cambria Math"/>
              </a:rPr>
              <a:t>𝑐𝑐</a:t>
            </a:r>
            <a:endParaRPr baseline="-7936" sz="1050">
              <a:latin typeface="Cambria Math"/>
              <a:cs typeface="Cambria Math"/>
            </a:endParaRPr>
          </a:p>
        </p:txBody>
      </p:sp>
      <p:sp>
        <p:nvSpPr>
          <p:cNvPr id="49" name="object 49"/>
          <p:cNvSpPr/>
          <p:nvPr/>
        </p:nvSpPr>
        <p:spPr>
          <a:xfrm>
            <a:off x="4355591" y="4874514"/>
            <a:ext cx="134620" cy="0"/>
          </a:xfrm>
          <a:custGeom>
            <a:avLst/>
            <a:gdLst/>
            <a:ahLst/>
            <a:cxnLst/>
            <a:rect l="l" t="t" r="r" b="b"/>
            <a:pathLst>
              <a:path w="134620" h="0">
                <a:moveTo>
                  <a:pt x="0" y="0"/>
                </a:moveTo>
                <a:lnTo>
                  <a:pt x="134112" y="0"/>
                </a:lnTo>
              </a:path>
            </a:pathLst>
          </a:custGeom>
          <a:ln w="7620">
            <a:solidFill>
              <a:srgbClr val="000000"/>
            </a:solidFill>
          </a:ln>
        </p:spPr>
        <p:txBody>
          <a:bodyPr wrap="square" lIns="0" tIns="0" rIns="0" bIns="0" rtlCol="0"/>
          <a:lstStyle/>
          <a:p/>
        </p:txBody>
      </p:sp>
      <p:sp>
        <p:nvSpPr>
          <p:cNvPr id="50" name="object 50"/>
          <p:cNvSpPr txBox="1"/>
          <p:nvPr/>
        </p:nvSpPr>
        <p:spPr>
          <a:xfrm>
            <a:off x="4602492" y="4699508"/>
            <a:ext cx="33274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12">
                <a:latin typeface="Cambria Math"/>
                <a:cs typeface="Cambria Math"/>
              </a:rPr>
              <a:t>𝐴𝐴</a:t>
            </a:r>
            <a:r>
              <a:rPr dirty="0" sz="700" spc="-275">
                <a:latin typeface="Cambria Math"/>
                <a:cs typeface="Cambria Math"/>
              </a:rPr>
              <a:t>𝑐𝑐</a:t>
            </a:r>
            <a:r>
              <a:rPr dirty="0" sz="700" spc="85">
                <a:latin typeface="Cambria Math"/>
                <a:cs typeface="Cambria Math"/>
              </a:rPr>
              <a:t> </a:t>
            </a:r>
            <a:r>
              <a:rPr dirty="0" baseline="11111" sz="1500" spc="-457">
                <a:latin typeface="Cambria Math"/>
                <a:cs typeface="Cambria Math"/>
              </a:rPr>
              <a:t>𝐴𝐴</a:t>
            </a:r>
            <a:r>
              <a:rPr dirty="0" sz="700" spc="-305">
                <a:latin typeface="Cambria Math"/>
                <a:cs typeface="Cambria Math"/>
              </a:rPr>
              <a:t>𝑔𝑔</a:t>
            </a:r>
            <a:endParaRPr sz="700">
              <a:latin typeface="Cambria Math"/>
              <a:cs typeface="Cambria Math"/>
            </a:endParaRPr>
          </a:p>
        </p:txBody>
      </p:sp>
      <p:sp>
        <p:nvSpPr>
          <p:cNvPr id="51" name="object 51"/>
          <p:cNvSpPr/>
          <p:nvPr/>
        </p:nvSpPr>
        <p:spPr>
          <a:xfrm>
            <a:off x="4640579" y="4874514"/>
            <a:ext cx="265430" cy="0"/>
          </a:xfrm>
          <a:custGeom>
            <a:avLst/>
            <a:gdLst/>
            <a:ahLst/>
            <a:cxnLst/>
            <a:rect l="l" t="t" r="r" b="b"/>
            <a:pathLst>
              <a:path w="265429" h="0">
                <a:moveTo>
                  <a:pt x="0" y="0"/>
                </a:moveTo>
                <a:lnTo>
                  <a:pt x="265175" y="0"/>
                </a:lnTo>
              </a:path>
            </a:pathLst>
          </a:custGeom>
          <a:ln w="7620">
            <a:solidFill>
              <a:srgbClr val="000000"/>
            </a:solidFill>
          </a:ln>
        </p:spPr>
        <p:txBody>
          <a:bodyPr wrap="square" lIns="0" tIns="0" rIns="0" bIns="0" rtlCol="0"/>
          <a:lstStyle/>
          <a:p/>
        </p:txBody>
      </p:sp>
      <p:sp>
        <p:nvSpPr>
          <p:cNvPr id="52" name="object 52"/>
          <p:cNvSpPr txBox="1"/>
          <p:nvPr/>
        </p:nvSpPr>
        <p:spPr>
          <a:xfrm>
            <a:off x="4280408" y="4771136"/>
            <a:ext cx="701040" cy="177800"/>
          </a:xfrm>
          <a:prstGeom prst="rect">
            <a:avLst/>
          </a:prstGeom>
        </p:spPr>
        <p:txBody>
          <a:bodyPr wrap="square" lIns="0" tIns="12065" rIns="0" bIns="0" rtlCol="0" vert="horz">
            <a:spAutoFit/>
          </a:bodyPr>
          <a:lstStyle/>
          <a:p>
            <a:pPr marL="12700">
              <a:lnSpc>
                <a:spcPct val="100000"/>
              </a:lnSpc>
              <a:spcBef>
                <a:spcPts val="95"/>
              </a:spcBef>
              <a:tabLst>
                <a:tab pos="236220" algn="l"/>
                <a:tab pos="624840" algn="l"/>
              </a:tabLst>
            </a:pPr>
            <a:r>
              <a:rPr dirty="0" sz="1000" spc="-254">
                <a:latin typeface="Cambria Math"/>
                <a:cs typeface="Cambria Math"/>
              </a:rPr>
              <a:t>�</a:t>
            </a:r>
            <a:r>
              <a:rPr dirty="0" sz="1000" spc="-254">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459">
                <a:latin typeface="Cambria Math"/>
                <a:cs typeface="Cambria Math"/>
              </a:rPr>
              <a:t>�</a:t>
            </a:r>
            <a:endParaRPr sz="1000">
              <a:latin typeface="Cambria Math"/>
              <a:cs typeface="Cambria Math"/>
            </a:endParaRPr>
          </a:p>
        </p:txBody>
      </p:sp>
      <p:sp>
        <p:nvSpPr>
          <p:cNvPr id="53" name="object 53"/>
          <p:cNvSpPr txBox="1"/>
          <p:nvPr/>
        </p:nvSpPr>
        <p:spPr>
          <a:xfrm>
            <a:off x="1065306" y="5231384"/>
            <a:ext cx="49847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75">
                <a:latin typeface="Cambria Math"/>
                <a:cs typeface="Cambria Math"/>
              </a:rPr>
              <a:t>𝛥𝛥𝑓𝑓</a:t>
            </a:r>
            <a:r>
              <a:rPr dirty="0" sz="700" spc="-250">
                <a:latin typeface="Cambria Math"/>
                <a:cs typeface="Cambria Math"/>
              </a:rPr>
              <a:t>𝑐𝑐𝑔𝑔𝑒𝑒</a:t>
            </a:r>
            <a:r>
              <a:rPr dirty="0" sz="700" spc="170">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54" name="object 54"/>
          <p:cNvSpPr/>
          <p:nvPr/>
        </p:nvSpPr>
        <p:spPr>
          <a:xfrm>
            <a:off x="1560575" y="5308853"/>
            <a:ext cx="2245360" cy="0"/>
          </a:xfrm>
          <a:custGeom>
            <a:avLst/>
            <a:gdLst/>
            <a:ahLst/>
            <a:cxnLst/>
            <a:rect l="l" t="t" r="r" b="b"/>
            <a:pathLst>
              <a:path w="2245360" h="0">
                <a:moveTo>
                  <a:pt x="0" y="0"/>
                </a:moveTo>
                <a:lnTo>
                  <a:pt x="2244852" y="0"/>
                </a:lnTo>
              </a:path>
            </a:pathLst>
          </a:custGeom>
          <a:ln w="7620">
            <a:solidFill>
              <a:srgbClr val="000000"/>
            </a:solidFill>
          </a:ln>
        </p:spPr>
        <p:txBody>
          <a:bodyPr wrap="square" lIns="0" tIns="0" rIns="0" bIns="0" rtlCol="0"/>
          <a:lstStyle/>
          <a:p/>
        </p:txBody>
      </p:sp>
      <p:sp>
        <p:nvSpPr>
          <p:cNvPr id="55" name="object 55"/>
          <p:cNvSpPr txBox="1"/>
          <p:nvPr/>
        </p:nvSpPr>
        <p:spPr>
          <a:xfrm>
            <a:off x="1509763" y="5107950"/>
            <a:ext cx="2800350" cy="177800"/>
          </a:xfrm>
          <a:prstGeom prst="rect">
            <a:avLst/>
          </a:prstGeom>
        </p:spPr>
        <p:txBody>
          <a:bodyPr wrap="square" lIns="0" tIns="12065" rIns="0" bIns="0" rtlCol="0" vert="horz">
            <a:spAutoFit/>
          </a:bodyPr>
          <a:lstStyle/>
          <a:p>
            <a:pPr marL="50800">
              <a:lnSpc>
                <a:spcPct val="100000"/>
              </a:lnSpc>
              <a:spcBef>
                <a:spcPts val="95"/>
              </a:spcBef>
              <a:tabLst>
                <a:tab pos="2691765" algn="l"/>
              </a:tabLst>
            </a:pPr>
            <a:r>
              <a:rPr dirty="0" baseline="2777" sz="1500" spc="-97">
                <a:latin typeface="Cambria Math"/>
                <a:cs typeface="Cambria Math"/>
              </a:rPr>
              <a:t>(</a:t>
            </a:r>
            <a:r>
              <a:rPr dirty="0" sz="1000" spc="-65">
                <a:latin typeface="Cambria Math"/>
                <a:cs typeface="Cambria Math"/>
              </a:rPr>
              <a:t>−0.000265</a:t>
            </a:r>
            <a:r>
              <a:rPr dirty="0" baseline="2777" sz="1500" spc="-97">
                <a:latin typeface="Cambria Math"/>
                <a:cs typeface="Cambria Math"/>
              </a:rPr>
              <a:t>)(</a:t>
            </a:r>
            <a:r>
              <a:rPr dirty="0" sz="1000" spc="-65">
                <a:latin typeface="Cambria Math"/>
                <a:cs typeface="Cambria Math"/>
              </a:rPr>
              <a:t>681.165𝑠𝑠𝑠𝑠</a:t>
            </a:r>
            <a:r>
              <a:rPr dirty="0" baseline="27777" sz="1050" spc="-97">
                <a:latin typeface="Cambria Math"/>
                <a:cs typeface="Cambria Math"/>
              </a:rPr>
              <a:t>2</a:t>
            </a:r>
            <a:r>
              <a:rPr dirty="0" baseline="2777" sz="1500" spc="-97">
                <a:latin typeface="Cambria Math"/>
                <a:cs typeface="Cambria Math"/>
              </a:rPr>
              <a:t>)(</a:t>
            </a:r>
            <a:r>
              <a:rPr dirty="0" sz="1000" spc="-65">
                <a:latin typeface="Cambria Math"/>
                <a:cs typeface="Cambria Math"/>
              </a:rPr>
              <a:t>4266.223𝑘𝑘𝑠𝑠𝑠𝑠</a:t>
            </a:r>
            <a:r>
              <a:rPr dirty="0" baseline="2777" sz="1500" spc="-97">
                <a:latin typeface="Cambria Math"/>
                <a:cs typeface="Cambria Math"/>
              </a:rPr>
              <a:t>)	</a:t>
            </a:r>
            <a:r>
              <a:rPr dirty="0" sz="1000" spc="-5">
                <a:latin typeface="Cambria Math"/>
                <a:cs typeface="Cambria Math"/>
              </a:rPr>
              <a:t>1</a:t>
            </a:r>
            <a:endParaRPr sz="1000">
              <a:latin typeface="Cambria Math"/>
              <a:cs typeface="Cambria Math"/>
            </a:endParaRPr>
          </a:p>
        </p:txBody>
      </p:sp>
      <p:sp>
        <p:nvSpPr>
          <p:cNvPr id="56" name="object 56"/>
          <p:cNvSpPr/>
          <p:nvPr/>
        </p:nvSpPr>
        <p:spPr>
          <a:xfrm>
            <a:off x="3889247" y="5308853"/>
            <a:ext cx="695325" cy="0"/>
          </a:xfrm>
          <a:custGeom>
            <a:avLst/>
            <a:gdLst/>
            <a:ahLst/>
            <a:cxnLst/>
            <a:rect l="l" t="t" r="r" b="b"/>
            <a:pathLst>
              <a:path w="695325" h="0">
                <a:moveTo>
                  <a:pt x="0" y="0"/>
                </a:moveTo>
                <a:lnTo>
                  <a:pt x="694944" y="0"/>
                </a:lnTo>
              </a:path>
            </a:pathLst>
          </a:custGeom>
          <a:ln w="7620">
            <a:solidFill>
              <a:srgbClr val="000000"/>
            </a:solidFill>
          </a:ln>
        </p:spPr>
        <p:txBody>
          <a:bodyPr wrap="square" lIns="0" tIns="0" rIns="0" bIns="0" rtlCol="0"/>
          <a:lstStyle/>
          <a:p/>
        </p:txBody>
      </p:sp>
      <p:sp>
        <p:nvSpPr>
          <p:cNvPr id="57" name="object 57"/>
          <p:cNvSpPr txBox="1"/>
          <p:nvPr/>
        </p:nvSpPr>
        <p:spPr>
          <a:xfrm>
            <a:off x="3788664" y="5205476"/>
            <a:ext cx="968375" cy="177800"/>
          </a:xfrm>
          <a:prstGeom prst="rect">
            <a:avLst/>
          </a:prstGeom>
        </p:spPr>
        <p:txBody>
          <a:bodyPr wrap="square" lIns="0" tIns="12065" rIns="0" bIns="0" rtlCol="0" vert="horz">
            <a:spAutoFit/>
          </a:bodyPr>
          <a:lstStyle/>
          <a:p>
            <a:pPr marL="38100">
              <a:lnSpc>
                <a:spcPct val="100000"/>
              </a:lnSpc>
              <a:spcBef>
                <a:spcPts val="95"/>
              </a:spcBef>
              <a:tabLst>
                <a:tab pos="737235" algn="l"/>
              </a:tabLst>
            </a:pPr>
            <a:r>
              <a:rPr dirty="0" sz="1000" spc="-254">
                <a:latin typeface="Cambria Math"/>
                <a:cs typeface="Cambria Math"/>
              </a:rPr>
              <a:t>�	</a:t>
            </a:r>
            <a:r>
              <a:rPr dirty="0" baseline="-27777" sz="1050" spc="22">
                <a:latin typeface="Cambria Math"/>
                <a:cs typeface="Cambria Math"/>
              </a:rPr>
              <a:t>2</a:t>
            </a:r>
            <a:r>
              <a:rPr dirty="0" baseline="-27777" sz="1050" spc="112">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58" name="object 58"/>
          <p:cNvSpPr txBox="1"/>
          <p:nvPr/>
        </p:nvSpPr>
        <p:spPr>
          <a:xfrm>
            <a:off x="4687823" y="4856479"/>
            <a:ext cx="1282700" cy="429259"/>
          </a:xfrm>
          <a:prstGeom prst="rect">
            <a:avLst/>
          </a:prstGeom>
        </p:spPr>
        <p:txBody>
          <a:bodyPr wrap="square" lIns="0" tIns="12065" rIns="0" bIns="0" rtlCol="0" vert="horz">
            <a:spAutoFit/>
          </a:bodyPr>
          <a:lstStyle/>
          <a:p>
            <a:pPr marL="38100">
              <a:lnSpc>
                <a:spcPct val="100000"/>
              </a:lnSpc>
              <a:spcBef>
                <a:spcPts val="95"/>
              </a:spcBef>
            </a:pPr>
            <a:r>
              <a:rPr dirty="0" sz="1000" spc="-190">
                <a:latin typeface="Cambria Math"/>
                <a:cs typeface="Cambria Math"/>
              </a:rPr>
              <a:t>𝐼𝐼</a:t>
            </a:r>
            <a:r>
              <a:rPr dirty="0" baseline="-15873" sz="1050" spc="-284">
                <a:latin typeface="Cambria Math"/>
                <a:cs typeface="Cambria Math"/>
              </a:rPr>
              <a:t>𝑐𝑐</a:t>
            </a:r>
            <a:endParaRPr baseline="-15873" sz="1050">
              <a:latin typeface="Cambria Math"/>
              <a:cs typeface="Cambria Math"/>
            </a:endParaRPr>
          </a:p>
          <a:p>
            <a:pPr marL="46990">
              <a:lnSpc>
                <a:spcPct val="100000"/>
              </a:lnSpc>
              <a:spcBef>
                <a:spcPts val="780"/>
              </a:spcBef>
            </a:pPr>
            <a:r>
              <a:rPr dirty="0" sz="1000" spc="-85">
                <a:latin typeface="Cambria Math"/>
                <a:cs typeface="Cambria Math"/>
              </a:rPr>
              <a:t>(44.687𝑠𝑠𝑠𝑠)(28.883𝑠𝑠𝑠𝑠)</a:t>
            </a:r>
            <a:endParaRPr sz="1000">
              <a:latin typeface="Cambria Math"/>
              <a:cs typeface="Cambria Math"/>
            </a:endParaRPr>
          </a:p>
        </p:txBody>
      </p:sp>
      <p:sp>
        <p:nvSpPr>
          <p:cNvPr id="59" name="object 59"/>
          <p:cNvSpPr txBox="1"/>
          <p:nvPr/>
        </p:nvSpPr>
        <p:spPr>
          <a:xfrm>
            <a:off x="3876550" y="5290858"/>
            <a:ext cx="1793239" cy="177800"/>
          </a:xfrm>
          <a:prstGeom prst="rect">
            <a:avLst/>
          </a:prstGeom>
        </p:spPr>
        <p:txBody>
          <a:bodyPr wrap="square" lIns="0" tIns="12065" rIns="0" bIns="0" rtlCol="0" vert="horz">
            <a:spAutoFit/>
          </a:bodyPr>
          <a:lstStyle/>
          <a:p>
            <a:pPr marL="12700">
              <a:lnSpc>
                <a:spcPct val="100000"/>
              </a:lnSpc>
              <a:spcBef>
                <a:spcPts val="95"/>
              </a:spcBef>
              <a:tabLst>
                <a:tab pos="1073150" algn="l"/>
              </a:tabLst>
            </a:pPr>
            <a:r>
              <a:rPr dirty="0" sz="1000" spc="-80">
                <a:latin typeface="Cambria Math"/>
                <a:cs typeface="Cambria Math"/>
              </a:rPr>
              <a:t>1349.614𝑠𝑠𝑠𝑠	</a:t>
            </a:r>
            <a:r>
              <a:rPr dirty="0" sz="1000" spc="-75">
                <a:latin typeface="Cambria Math"/>
                <a:cs typeface="Cambria Math"/>
              </a:rPr>
              <a:t>1246570.6𝑠𝑠𝑠𝑠</a:t>
            </a:r>
            <a:endParaRPr sz="1000">
              <a:latin typeface="Cambria Math"/>
              <a:cs typeface="Cambria Math"/>
            </a:endParaRPr>
          </a:p>
        </p:txBody>
      </p:sp>
      <p:sp>
        <p:nvSpPr>
          <p:cNvPr id="60" name="object 60"/>
          <p:cNvSpPr txBox="1"/>
          <p:nvPr/>
        </p:nvSpPr>
        <p:spPr>
          <a:xfrm>
            <a:off x="5645911" y="5290820"/>
            <a:ext cx="76835" cy="132080"/>
          </a:xfrm>
          <a:prstGeom prst="rect">
            <a:avLst/>
          </a:prstGeom>
        </p:spPr>
        <p:txBody>
          <a:bodyPr wrap="square" lIns="0" tIns="12065" rIns="0" bIns="0" rtlCol="0" vert="horz">
            <a:spAutoFit/>
          </a:bodyPr>
          <a:lstStyle/>
          <a:p>
            <a:pPr marL="12700">
              <a:lnSpc>
                <a:spcPct val="100000"/>
              </a:lnSpc>
              <a:spcBef>
                <a:spcPts val="95"/>
              </a:spcBef>
            </a:pPr>
            <a:r>
              <a:rPr dirty="0" sz="700" spc="15">
                <a:latin typeface="Cambria Math"/>
                <a:cs typeface="Cambria Math"/>
              </a:rPr>
              <a:t>4</a:t>
            </a:r>
            <a:endParaRPr sz="700">
              <a:latin typeface="Cambria Math"/>
              <a:cs typeface="Cambria Math"/>
            </a:endParaRPr>
          </a:p>
        </p:txBody>
      </p:sp>
      <p:sp>
        <p:nvSpPr>
          <p:cNvPr id="61" name="object 61"/>
          <p:cNvSpPr/>
          <p:nvPr/>
        </p:nvSpPr>
        <p:spPr>
          <a:xfrm>
            <a:off x="4735067" y="5308853"/>
            <a:ext cx="1196340" cy="0"/>
          </a:xfrm>
          <a:custGeom>
            <a:avLst/>
            <a:gdLst/>
            <a:ahLst/>
            <a:cxnLst/>
            <a:rect l="l" t="t" r="r" b="b"/>
            <a:pathLst>
              <a:path w="1196339" h="0">
                <a:moveTo>
                  <a:pt x="0" y="0"/>
                </a:moveTo>
                <a:lnTo>
                  <a:pt x="1196327" y="0"/>
                </a:lnTo>
              </a:path>
            </a:pathLst>
          </a:custGeom>
          <a:ln w="7620">
            <a:solidFill>
              <a:srgbClr val="000000"/>
            </a:solidFill>
          </a:ln>
        </p:spPr>
        <p:txBody>
          <a:bodyPr wrap="square" lIns="0" tIns="0" rIns="0" bIns="0" rtlCol="0"/>
          <a:lstStyle/>
          <a:p/>
        </p:txBody>
      </p:sp>
      <p:sp>
        <p:nvSpPr>
          <p:cNvPr id="62" name="object 62"/>
          <p:cNvSpPr txBox="1"/>
          <p:nvPr/>
        </p:nvSpPr>
        <p:spPr>
          <a:xfrm>
            <a:off x="5918708" y="5205476"/>
            <a:ext cx="756920" cy="177800"/>
          </a:xfrm>
          <a:prstGeom prst="rect">
            <a:avLst/>
          </a:prstGeom>
        </p:spPr>
        <p:txBody>
          <a:bodyPr wrap="square" lIns="0" tIns="12065" rIns="0" bIns="0" rtlCol="0" vert="horz">
            <a:spAutoFit/>
          </a:bodyPr>
          <a:lstStyle/>
          <a:p>
            <a:pPr marL="12700">
              <a:lnSpc>
                <a:spcPct val="100000"/>
              </a:lnSpc>
              <a:spcBef>
                <a:spcPts val="95"/>
              </a:spcBef>
            </a:pPr>
            <a:r>
              <a:rPr dirty="0" sz="1000" spc="-254">
                <a:latin typeface="Cambria Math"/>
                <a:cs typeface="Cambria Math"/>
              </a:rPr>
              <a:t>�</a:t>
            </a:r>
            <a:r>
              <a:rPr dirty="0" sz="1000" spc="50">
                <a:latin typeface="Cambria Math"/>
                <a:cs typeface="Cambria Math"/>
              </a:rPr>
              <a:t> </a:t>
            </a:r>
            <a:r>
              <a:rPr dirty="0" sz="1000" spc="-5">
                <a:latin typeface="Cambria Math"/>
                <a:cs typeface="Cambria Math"/>
              </a:rPr>
              <a:t>= 0.091  </a:t>
            </a:r>
            <a:r>
              <a:rPr dirty="0" sz="1000" spc="-385">
                <a:latin typeface="Cambria Math"/>
                <a:cs typeface="Cambria Math"/>
              </a:rPr>
              <a:t>𝑘𝑘𝑠𝑠𝑠𝑠</a:t>
            </a:r>
            <a:endParaRPr sz="1000">
              <a:latin typeface="Cambria Math"/>
              <a:cs typeface="Cambria Math"/>
            </a:endParaRPr>
          </a:p>
        </p:txBody>
      </p:sp>
      <p:sp>
        <p:nvSpPr>
          <p:cNvPr id="63" name="object 63"/>
          <p:cNvSpPr txBox="1"/>
          <p:nvPr/>
        </p:nvSpPr>
        <p:spPr>
          <a:xfrm>
            <a:off x="1908050" y="5597095"/>
            <a:ext cx="594360" cy="177800"/>
          </a:xfrm>
          <a:prstGeom prst="rect">
            <a:avLst/>
          </a:prstGeom>
        </p:spPr>
        <p:txBody>
          <a:bodyPr wrap="square" lIns="0" tIns="12065" rIns="0" bIns="0" rtlCol="0" vert="horz">
            <a:spAutoFit/>
          </a:bodyPr>
          <a:lstStyle/>
          <a:p>
            <a:pPr marL="38100">
              <a:lnSpc>
                <a:spcPct val="100000"/>
              </a:lnSpc>
              <a:spcBef>
                <a:spcPts val="95"/>
              </a:spcBef>
            </a:pPr>
            <a:r>
              <a:rPr dirty="0" sz="1000" spc="-260">
                <a:latin typeface="Cambria Math"/>
                <a:cs typeface="Cambria Math"/>
              </a:rPr>
              <a:t>𝛥𝛥𝑓𝑓</a:t>
            </a:r>
            <a:r>
              <a:rPr dirty="0" baseline="-15873" sz="1050" spc="-390">
                <a:latin typeface="Cambria Math"/>
                <a:cs typeface="Cambria Math"/>
              </a:rPr>
              <a:t>𝑑𝑑𝑆𝑆𝑆𝑆</a:t>
            </a:r>
            <a:r>
              <a:rPr dirty="0" baseline="-15873" sz="1050" spc="209">
                <a:latin typeface="Cambria Math"/>
                <a:cs typeface="Cambria Math"/>
              </a:rPr>
              <a:t> </a:t>
            </a:r>
            <a:r>
              <a:rPr dirty="0" sz="1000" spc="-5">
                <a:latin typeface="Cambria Math"/>
                <a:cs typeface="Cambria Math"/>
              </a:rPr>
              <a:t>=</a:t>
            </a:r>
            <a:r>
              <a:rPr dirty="0" sz="1000" spc="45">
                <a:latin typeface="Cambria Math"/>
                <a:cs typeface="Cambria Math"/>
              </a:rPr>
              <a:t> </a:t>
            </a:r>
            <a:r>
              <a:rPr dirty="0" sz="1000" spc="-254">
                <a:latin typeface="Cambria Math"/>
                <a:cs typeface="Cambria Math"/>
              </a:rPr>
              <a:t>�</a:t>
            </a:r>
            <a:endParaRPr sz="1000">
              <a:latin typeface="Cambria Math"/>
              <a:cs typeface="Cambria Math"/>
            </a:endParaRPr>
          </a:p>
        </p:txBody>
      </p:sp>
      <p:sp>
        <p:nvSpPr>
          <p:cNvPr id="64" name="object 64"/>
          <p:cNvSpPr txBox="1"/>
          <p:nvPr/>
        </p:nvSpPr>
        <p:spPr>
          <a:xfrm>
            <a:off x="2303810" y="5233830"/>
            <a:ext cx="775335" cy="443230"/>
          </a:xfrm>
          <a:prstGeom prst="rect">
            <a:avLst/>
          </a:prstGeom>
        </p:spPr>
        <p:txBody>
          <a:bodyPr wrap="square" lIns="0" tIns="69215" rIns="0" bIns="0" rtlCol="0" vert="horz">
            <a:spAutoFit/>
          </a:bodyPr>
          <a:lstStyle/>
          <a:p>
            <a:pPr algn="r" marR="22225">
              <a:lnSpc>
                <a:spcPct val="100000"/>
              </a:lnSpc>
              <a:spcBef>
                <a:spcPts val="545"/>
              </a:spcBef>
            </a:pPr>
            <a:r>
              <a:rPr dirty="0" sz="1000" spc="-5">
                <a:latin typeface="Cambria Math"/>
                <a:cs typeface="Cambria Math"/>
              </a:rPr>
              <a:t>1 +</a:t>
            </a:r>
            <a:r>
              <a:rPr dirty="0" sz="1000" spc="-45">
                <a:latin typeface="Cambria Math"/>
                <a:cs typeface="Cambria Math"/>
              </a:rPr>
              <a:t> </a:t>
            </a:r>
            <a:r>
              <a:rPr dirty="0" sz="1000" spc="-5">
                <a:latin typeface="Cambria Math"/>
                <a:cs typeface="Cambria Math"/>
              </a:rPr>
              <a:t>0.7(2.12)</a:t>
            </a:r>
            <a:endParaRPr sz="1000">
              <a:latin typeface="Cambria Math"/>
              <a:cs typeface="Cambria Math"/>
            </a:endParaRPr>
          </a:p>
          <a:p>
            <a:pPr algn="r" marR="5080">
              <a:lnSpc>
                <a:spcPct val="100000"/>
              </a:lnSpc>
              <a:spcBef>
                <a:spcPts val="440"/>
              </a:spcBef>
            </a:pPr>
            <a:r>
              <a:rPr dirty="0" sz="1000" spc="-5">
                <a:latin typeface="Cambria Math"/>
                <a:cs typeface="Cambria Math"/>
              </a:rPr>
              <a:t>28500</a:t>
            </a:r>
            <a:r>
              <a:rPr dirty="0" sz="1000" spc="-505">
                <a:latin typeface="Cambria Math"/>
                <a:cs typeface="Cambria Math"/>
              </a:rPr>
              <a:t>𝑘𝑘</a:t>
            </a:r>
            <a:r>
              <a:rPr dirty="0" sz="1000" spc="-590">
                <a:latin typeface="Cambria Math"/>
                <a:cs typeface="Cambria Math"/>
              </a:rPr>
              <a:t>𝑠𝑠𝑠𝑠</a:t>
            </a:r>
            <a:endParaRPr sz="1000">
              <a:latin typeface="Cambria Math"/>
              <a:cs typeface="Cambria Math"/>
            </a:endParaRPr>
          </a:p>
        </p:txBody>
      </p:sp>
      <p:sp>
        <p:nvSpPr>
          <p:cNvPr id="65" name="object 65"/>
          <p:cNvSpPr txBox="1"/>
          <p:nvPr/>
        </p:nvSpPr>
        <p:spPr>
          <a:xfrm>
            <a:off x="2451592" y="5682526"/>
            <a:ext cx="711200" cy="177800"/>
          </a:xfrm>
          <a:prstGeom prst="rect">
            <a:avLst/>
          </a:prstGeom>
        </p:spPr>
        <p:txBody>
          <a:bodyPr wrap="square" lIns="0" tIns="12065" rIns="0" bIns="0" rtlCol="0" vert="horz">
            <a:spAutoFit/>
          </a:bodyPr>
          <a:lstStyle/>
          <a:p>
            <a:pPr marL="12700">
              <a:lnSpc>
                <a:spcPct val="100000"/>
              </a:lnSpc>
              <a:spcBef>
                <a:spcPts val="95"/>
              </a:spcBef>
            </a:pPr>
            <a:r>
              <a:rPr dirty="0" sz="1000" spc="-120">
                <a:latin typeface="Cambria Math"/>
                <a:cs typeface="Cambria Math"/>
              </a:rPr>
              <a:t>5886.891𝑘𝑘𝑠𝑠𝑠𝑠</a:t>
            </a:r>
            <a:endParaRPr sz="1000">
              <a:latin typeface="Cambria Math"/>
              <a:cs typeface="Cambria Math"/>
            </a:endParaRPr>
          </a:p>
        </p:txBody>
      </p:sp>
      <p:sp>
        <p:nvSpPr>
          <p:cNvPr id="66" name="object 66"/>
          <p:cNvSpPr/>
          <p:nvPr/>
        </p:nvSpPr>
        <p:spPr>
          <a:xfrm>
            <a:off x="2464307" y="5700521"/>
            <a:ext cx="692150" cy="0"/>
          </a:xfrm>
          <a:custGeom>
            <a:avLst/>
            <a:gdLst/>
            <a:ahLst/>
            <a:cxnLst/>
            <a:rect l="l" t="t" r="r" b="b"/>
            <a:pathLst>
              <a:path w="692150" h="0">
                <a:moveTo>
                  <a:pt x="0" y="0"/>
                </a:moveTo>
                <a:lnTo>
                  <a:pt x="691895" y="0"/>
                </a:lnTo>
              </a:path>
            </a:pathLst>
          </a:custGeom>
          <a:ln w="7620">
            <a:solidFill>
              <a:srgbClr val="000000"/>
            </a:solidFill>
          </a:ln>
        </p:spPr>
        <p:txBody>
          <a:bodyPr wrap="square" lIns="0" tIns="0" rIns="0" bIns="0" rtlCol="0"/>
          <a:lstStyle/>
          <a:p/>
        </p:txBody>
      </p:sp>
      <p:sp>
        <p:nvSpPr>
          <p:cNvPr id="67" name="object 67"/>
          <p:cNvSpPr txBox="1"/>
          <p:nvPr/>
        </p:nvSpPr>
        <p:spPr>
          <a:xfrm>
            <a:off x="3143504" y="5597144"/>
            <a:ext cx="2691130" cy="177800"/>
          </a:xfrm>
          <a:prstGeom prst="rect">
            <a:avLst/>
          </a:prstGeom>
        </p:spPr>
        <p:txBody>
          <a:bodyPr wrap="square" lIns="0" tIns="12065" rIns="0" bIns="0" rtlCol="0" vert="horz">
            <a:spAutoFit/>
          </a:bodyPr>
          <a:lstStyle/>
          <a:p>
            <a:pPr marL="12700">
              <a:lnSpc>
                <a:spcPct val="100000"/>
              </a:lnSpc>
              <a:spcBef>
                <a:spcPts val="95"/>
              </a:spcBef>
            </a:pPr>
            <a:r>
              <a:rPr dirty="0" sz="1000" spc="-254">
                <a:latin typeface="Cambria Math"/>
                <a:cs typeface="Cambria Math"/>
              </a:rPr>
              <a:t>�</a:t>
            </a:r>
            <a:r>
              <a:rPr dirty="0" sz="1000" spc="-60">
                <a:latin typeface="Cambria Math"/>
                <a:cs typeface="Cambria Math"/>
              </a:rPr>
              <a:t> </a:t>
            </a:r>
            <a:r>
              <a:rPr dirty="0" baseline="2777" sz="1500" spc="-135">
                <a:latin typeface="Cambria Math"/>
                <a:cs typeface="Cambria Math"/>
              </a:rPr>
              <a:t>(</a:t>
            </a:r>
            <a:r>
              <a:rPr dirty="0" sz="1000" spc="-90">
                <a:latin typeface="Cambria Math"/>
                <a:cs typeface="Cambria Math"/>
              </a:rPr>
              <a:t>0.091𝑘𝑘𝑠𝑠𝑠𝑠</a:t>
            </a:r>
            <a:r>
              <a:rPr dirty="0" baseline="2777" sz="1500" spc="-135">
                <a:latin typeface="Cambria Math"/>
                <a:cs typeface="Cambria Math"/>
              </a:rPr>
              <a:t>)(</a:t>
            </a:r>
            <a:r>
              <a:rPr dirty="0" sz="1000" spc="-90">
                <a:latin typeface="Cambria Math"/>
                <a:cs typeface="Cambria Math"/>
              </a:rPr>
              <a:t>0.777</a:t>
            </a:r>
            <a:r>
              <a:rPr dirty="0" baseline="2777" sz="1500" spc="-135">
                <a:latin typeface="Cambria Math"/>
                <a:cs typeface="Cambria Math"/>
              </a:rPr>
              <a:t>)</a:t>
            </a:r>
            <a:r>
              <a:rPr dirty="0" sz="1000" spc="-90">
                <a:latin typeface="Cambria Math"/>
                <a:cs typeface="Cambria Math"/>
              </a:rPr>
              <a:t>�1 </a:t>
            </a:r>
            <a:r>
              <a:rPr dirty="0" sz="1000" spc="-5">
                <a:latin typeface="Cambria Math"/>
                <a:cs typeface="Cambria Math"/>
              </a:rPr>
              <a:t>+ </a:t>
            </a:r>
            <a:r>
              <a:rPr dirty="0" sz="1000" spc="-35">
                <a:latin typeface="Cambria Math"/>
                <a:cs typeface="Cambria Math"/>
              </a:rPr>
              <a:t>0.7</a:t>
            </a:r>
            <a:r>
              <a:rPr dirty="0" baseline="2777" sz="1500" spc="-52">
                <a:latin typeface="Cambria Math"/>
                <a:cs typeface="Cambria Math"/>
              </a:rPr>
              <a:t>(</a:t>
            </a:r>
            <a:r>
              <a:rPr dirty="0" sz="1000" spc="-35">
                <a:latin typeface="Cambria Math"/>
                <a:cs typeface="Cambria Math"/>
              </a:rPr>
              <a:t>0.644</a:t>
            </a:r>
            <a:r>
              <a:rPr dirty="0" baseline="2777" sz="1500" spc="-52">
                <a:latin typeface="Cambria Math"/>
                <a:cs typeface="Cambria Math"/>
              </a:rPr>
              <a:t>)</a:t>
            </a:r>
            <a:r>
              <a:rPr dirty="0" sz="1000" spc="-35">
                <a:latin typeface="Cambria Math"/>
                <a:cs typeface="Cambria Math"/>
              </a:rPr>
              <a:t>� </a:t>
            </a:r>
            <a:r>
              <a:rPr dirty="0" sz="1000" spc="-5">
                <a:latin typeface="Cambria Math"/>
                <a:cs typeface="Cambria Math"/>
              </a:rPr>
              <a:t>= 0.498  </a:t>
            </a:r>
            <a:r>
              <a:rPr dirty="0" sz="1000" spc="-415">
                <a:latin typeface="Cambria Math"/>
                <a:cs typeface="Cambria Math"/>
              </a:rPr>
              <a:t>𝑘𝑘𝑠𝑠𝑠𝑠</a:t>
            </a:r>
            <a:endParaRPr sz="1000">
              <a:latin typeface="Cambria Math"/>
              <a:cs typeface="Cambria Math"/>
            </a:endParaRPr>
          </a:p>
        </p:txBody>
      </p:sp>
      <p:sp>
        <p:nvSpPr>
          <p:cNvPr id="68" name="object 68"/>
          <p:cNvSpPr txBox="1"/>
          <p:nvPr/>
        </p:nvSpPr>
        <p:spPr>
          <a:xfrm>
            <a:off x="622300" y="5913053"/>
            <a:ext cx="6089015" cy="1763395"/>
          </a:xfrm>
          <a:prstGeom prst="rect">
            <a:avLst/>
          </a:prstGeom>
        </p:spPr>
        <p:txBody>
          <a:bodyPr wrap="square" lIns="0" tIns="54610" rIns="0" bIns="0" rtlCol="0" vert="horz">
            <a:spAutoFit/>
          </a:bodyPr>
          <a:lstStyle/>
          <a:p>
            <a:pPr lvl="3" marL="612140" indent="-548640">
              <a:lnSpc>
                <a:spcPct val="100000"/>
              </a:lnSpc>
              <a:spcBef>
                <a:spcPts val="430"/>
              </a:spcBef>
              <a:buFont typeface="Times New Roman"/>
              <a:buAutoNum type="arabicPeriod" startAt="5"/>
              <a:tabLst>
                <a:tab pos="611505" algn="l"/>
                <a:tab pos="612140" algn="l"/>
              </a:tabLst>
            </a:pPr>
            <a:r>
              <a:rPr dirty="0" sz="1200" spc="-5" i="1">
                <a:latin typeface="Arial"/>
                <a:cs typeface="Arial"/>
              </a:rPr>
              <a:t>T</a:t>
            </a:r>
            <a:r>
              <a:rPr dirty="0" sz="1200" spc="-5" i="1">
                <a:latin typeface="Arial"/>
                <a:cs typeface="Arial"/>
              </a:rPr>
              <a:t>ime Dependent</a:t>
            </a:r>
            <a:r>
              <a:rPr dirty="0" sz="1200" spc="10" i="1">
                <a:latin typeface="Arial"/>
                <a:cs typeface="Arial"/>
              </a:rPr>
              <a:t> </a:t>
            </a:r>
            <a:r>
              <a:rPr dirty="0" sz="1200" spc="-5" i="1">
                <a:latin typeface="Arial"/>
                <a:cs typeface="Arial"/>
              </a:rPr>
              <a:t>Losses</a:t>
            </a:r>
            <a:endParaRPr sz="1200">
              <a:latin typeface="Arial"/>
              <a:cs typeface="Arial"/>
            </a:endParaRPr>
          </a:p>
          <a:p>
            <a:pPr algn="ctr" marL="432434">
              <a:lnSpc>
                <a:spcPct val="100000"/>
              </a:lnSpc>
              <a:spcBef>
                <a:spcPts val="275"/>
              </a:spcBef>
            </a:pPr>
            <a:r>
              <a:rPr dirty="0" sz="1000" spc="-204">
                <a:latin typeface="Cambria Math"/>
                <a:cs typeface="Cambria Math"/>
              </a:rPr>
              <a:t>𝛥𝛥𝑓𝑓</a:t>
            </a:r>
            <a:r>
              <a:rPr dirty="0" baseline="-15873" sz="1050" spc="-307">
                <a:latin typeface="Cambria Math"/>
                <a:cs typeface="Cambria Math"/>
              </a:rPr>
              <a:t>𝑑𝑑𝐿𝐿𝑝𝑝</a:t>
            </a:r>
            <a:r>
              <a:rPr dirty="0" baseline="-32407" sz="900" spc="-307">
                <a:latin typeface="Cambria Math"/>
                <a:cs typeface="Cambria Math"/>
              </a:rPr>
              <a:t>𝑒𝑒𝑡𝑡</a:t>
            </a:r>
            <a:r>
              <a:rPr dirty="0" baseline="-32407" sz="900" spc="337">
                <a:latin typeface="Cambria Math"/>
                <a:cs typeface="Cambria Math"/>
              </a:rPr>
              <a:t> </a:t>
            </a:r>
            <a:r>
              <a:rPr dirty="0" sz="1000" spc="-5">
                <a:latin typeface="Cambria Math"/>
                <a:cs typeface="Cambria Math"/>
              </a:rPr>
              <a:t>= </a:t>
            </a:r>
            <a:r>
              <a:rPr dirty="0" sz="1000" spc="-250">
                <a:latin typeface="Cambria Math"/>
                <a:cs typeface="Cambria Math"/>
              </a:rPr>
              <a:t>𝛥𝛥𝑓𝑓</a:t>
            </a:r>
            <a:r>
              <a:rPr dirty="0" baseline="-15873" sz="1050" spc="-375">
                <a:latin typeface="Cambria Math"/>
                <a:cs typeface="Cambria Math"/>
              </a:rPr>
              <a:t>𝑑𝑑𝑆𝑆𝑝𝑝</a:t>
            </a:r>
            <a:r>
              <a:rPr dirty="0" baseline="-15873" sz="1050" spc="202">
                <a:latin typeface="Cambria Math"/>
                <a:cs typeface="Cambria Math"/>
              </a:rPr>
              <a:t> </a:t>
            </a:r>
            <a:r>
              <a:rPr dirty="0" sz="1000" spc="-5">
                <a:latin typeface="Cambria Math"/>
                <a:cs typeface="Cambria Math"/>
              </a:rPr>
              <a:t>+ </a:t>
            </a:r>
            <a:r>
              <a:rPr dirty="0" sz="1000" spc="-250">
                <a:latin typeface="Cambria Math"/>
                <a:cs typeface="Cambria Math"/>
              </a:rPr>
              <a:t>𝛥𝛥𝑓𝑓</a:t>
            </a:r>
            <a:r>
              <a:rPr dirty="0" baseline="-15873" sz="1050" spc="-375">
                <a:latin typeface="Cambria Math"/>
                <a:cs typeface="Cambria Math"/>
              </a:rPr>
              <a:t>𝑑𝑑𝑝𝑝𝑝𝑝</a:t>
            </a:r>
            <a:r>
              <a:rPr dirty="0" baseline="-15873" sz="1050" spc="202">
                <a:latin typeface="Cambria Math"/>
                <a:cs typeface="Cambria Math"/>
              </a:rPr>
              <a:t> </a:t>
            </a:r>
            <a:r>
              <a:rPr dirty="0" sz="1000" spc="-5">
                <a:latin typeface="Cambria Math"/>
                <a:cs typeface="Cambria Math"/>
              </a:rPr>
              <a:t>+ </a:t>
            </a:r>
            <a:r>
              <a:rPr dirty="0" sz="1000" spc="-250">
                <a:latin typeface="Cambria Math"/>
                <a:cs typeface="Cambria Math"/>
              </a:rPr>
              <a:t>𝛥𝛥𝑓𝑓</a:t>
            </a:r>
            <a:r>
              <a:rPr dirty="0" baseline="-15873" sz="1050" spc="-375">
                <a:latin typeface="Cambria Math"/>
                <a:cs typeface="Cambria Math"/>
              </a:rPr>
              <a:t>𝑑𝑑𝑅𝑅1</a:t>
            </a:r>
            <a:r>
              <a:rPr dirty="0" baseline="-15873" sz="1050" spc="187">
                <a:latin typeface="Cambria Math"/>
                <a:cs typeface="Cambria Math"/>
              </a:rPr>
              <a:t> </a:t>
            </a:r>
            <a:r>
              <a:rPr dirty="0" sz="1000" spc="-5">
                <a:latin typeface="Cambria Math"/>
                <a:cs typeface="Cambria Math"/>
              </a:rPr>
              <a:t>− </a:t>
            </a:r>
            <a:r>
              <a:rPr dirty="0" sz="1000" spc="-260">
                <a:latin typeface="Cambria Math"/>
                <a:cs typeface="Cambria Math"/>
              </a:rPr>
              <a:t>𝛥𝛥𝑓𝑓</a:t>
            </a:r>
            <a:r>
              <a:rPr dirty="0" baseline="-15873" sz="1050" spc="-390">
                <a:latin typeface="Cambria Math"/>
                <a:cs typeface="Cambria Math"/>
              </a:rPr>
              <a:t>𝑑𝑑𝑆𝑆𝑆𝑆</a:t>
            </a:r>
            <a:r>
              <a:rPr dirty="0" baseline="-15873" sz="1050" spc="270">
                <a:latin typeface="Cambria Math"/>
                <a:cs typeface="Cambria Math"/>
              </a:rPr>
              <a:t> </a:t>
            </a:r>
            <a:r>
              <a:rPr dirty="0" sz="1000" spc="-5">
                <a:latin typeface="Cambria Math"/>
                <a:cs typeface="Cambria Math"/>
              </a:rPr>
              <a:t>= </a:t>
            </a:r>
            <a:r>
              <a:rPr dirty="0" sz="1000" spc="-155">
                <a:latin typeface="Cambria Math"/>
                <a:cs typeface="Cambria Math"/>
              </a:rPr>
              <a:t>1.234𝑘𝑘𝑠𝑠𝑠𝑠 </a:t>
            </a:r>
            <a:r>
              <a:rPr dirty="0" sz="1000" spc="-5">
                <a:latin typeface="Cambria Math"/>
                <a:cs typeface="Cambria Math"/>
              </a:rPr>
              <a:t>− </a:t>
            </a:r>
            <a:r>
              <a:rPr dirty="0" sz="1000" spc="-155">
                <a:latin typeface="Cambria Math"/>
                <a:cs typeface="Cambria Math"/>
              </a:rPr>
              <a:t>2.892𝑘𝑘𝑠𝑠𝑠𝑠 </a:t>
            </a:r>
            <a:r>
              <a:rPr dirty="0" sz="1000" spc="-5">
                <a:latin typeface="Cambria Math"/>
                <a:cs typeface="Cambria Math"/>
              </a:rPr>
              <a:t>+ </a:t>
            </a:r>
            <a:r>
              <a:rPr dirty="0" sz="1000" spc="-155">
                <a:latin typeface="Cambria Math"/>
                <a:cs typeface="Cambria Math"/>
              </a:rPr>
              <a:t>1.007𝑘𝑘𝑠𝑠𝑠𝑠 </a:t>
            </a:r>
            <a:r>
              <a:rPr dirty="0" sz="1000" spc="-5">
                <a:latin typeface="Cambria Math"/>
                <a:cs typeface="Cambria Math"/>
              </a:rPr>
              <a:t>− </a:t>
            </a:r>
            <a:r>
              <a:rPr dirty="0" sz="1000" spc="-155">
                <a:latin typeface="Cambria Math"/>
                <a:cs typeface="Cambria Math"/>
              </a:rPr>
              <a:t>0.498𝑘𝑘𝑠𝑠𝑠𝑠 </a:t>
            </a:r>
            <a:r>
              <a:rPr dirty="0" sz="1000" spc="-5">
                <a:latin typeface="Cambria Math"/>
                <a:cs typeface="Cambria Math"/>
              </a:rPr>
              <a:t>= −1.149</a:t>
            </a:r>
            <a:r>
              <a:rPr dirty="0" sz="1000" spc="170">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algn="ctr" marL="431800">
              <a:lnSpc>
                <a:spcPct val="100000"/>
              </a:lnSpc>
              <a:spcBef>
                <a:spcPts val="850"/>
              </a:spcBef>
            </a:pPr>
            <a:r>
              <a:rPr dirty="0" sz="1000" spc="-220">
                <a:latin typeface="Cambria Math"/>
                <a:cs typeface="Cambria Math"/>
              </a:rPr>
              <a:t>∆𝑓𝑓</a:t>
            </a:r>
            <a:r>
              <a:rPr dirty="0" baseline="-15873" sz="1050" spc="-330">
                <a:latin typeface="Cambria Math"/>
                <a:cs typeface="Cambria Math"/>
              </a:rPr>
              <a:t>𝑑𝑑𝐿𝐿𝑝𝑝</a:t>
            </a:r>
            <a:r>
              <a:rPr dirty="0" baseline="-15873" sz="1050" spc="277">
                <a:latin typeface="Cambria Math"/>
                <a:cs typeface="Cambria Math"/>
              </a:rPr>
              <a:t> </a:t>
            </a:r>
            <a:r>
              <a:rPr dirty="0" sz="1000" spc="-5">
                <a:latin typeface="Cambria Math"/>
                <a:cs typeface="Cambria Math"/>
              </a:rPr>
              <a:t>= </a:t>
            </a:r>
            <a:r>
              <a:rPr dirty="0" sz="1000" spc="-190">
                <a:latin typeface="Cambria Math"/>
                <a:cs typeface="Cambria Math"/>
              </a:rPr>
              <a:t>∆𝑓𝑓</a:t>
            </a:r>
            <a:r>
              <a:rPr dirty="0" baseline="-15873" sz="1050" spc="-284">
                <a:latin typeface="Cambria Math"/>
                <a:cs typeface="Cambria Math"/>
              </a:rPr>
              <a:t>𝑑𝑑𝐿𝐿𝑝𝑝</a:t>
            </a:r>
            <a:r>
              <a:rPr dirty="0" baseline="-32407" sz="900" spc="-284">
                <a:latin typeface="Cambria Math"/>
                <a:cs typeface="Cambria Math"/>
              </a:rPr>
              <a:t>𝑟𝑟𝑒𝑒</a:t>
            </a:r>
            <a:r>
              <a:rPr dirty="0" baseline="-32407" sz="900" spc="232">
                <a:latin typeface="Cambria Math"/>
                <a:cs typeface="Cambria Math"/>
              </a:rPr>
              <a:t> </a:t>
            </a:r>
            <a:r>
              <a:rPr dirty="0" sz="1000" spc="-5">
                <a:latin typeface="Cambria Math"/>
                <a:cs typeface="Cambria Math"/>
              </a:rPr>
              <a:t>+ </a:t>
            </a:r>
            <a:r>
              <a:rPr dirty="0" sz="1000" spc="-175">
                <a:latin typeface="Cambria Math"/>
                <a:cs typeface="Cambria Math"/>
              </a:rPr>
              <a:t>∆𝑓𝑓</a:t>
            </a:r>
            <a:r>
              <a:rPr dirty="0" baseline="-15873" sz="1050" spc="-262">
                <a:latin typeface="Cambria Math"/>
                <a:cs typeface="Cambria Math"/>
              </a:rPr>
              <a:t>𝑑𝑑𝐿𝐿𝑝𝑝</a:t>
            </a:r>
            <a:r>
              <a:rPr dirty="0" baseline="-32407" sz="900" spc="-262">
                <a:latin typeface="Cambria Math"/>
                <a:cs typeface="Cambria Math"/>
              </a:rPr>
              <a:t>𝑒𝑒𝑡𝑡</a:t>
            </a:r>
            <a:r>
              <a:rPr dirty="0" baseline="-32407" sz="900" spc="322">
                <a:latin typeface="Cambria Math"/>
                <a:cs typeface="Cambria Math"/>
              </a:rPr>
              <a:t> </a:t>
            </a:r>
            <a:r>
              <a:rPr dirty="0" sz="1000" spc="-5">
                <a:latin typeface="Cambria Math"/>
                <a:cs typeface="Cambria Math"/>
              </a:rPr>
              <a:t>= </a:t>
            </a:r>
            <a:r>
              <a:rPr dirty="0" sz="1000" spc="-140">
                <a:latin typeface="Cambria Math"/>
                <a:cs typeface="Cambria Math"/>
              </a:rPr>
              <a:t>20.355𝑘𝑘𝑠𝑠𝑠𝑠 </a:t>
            </a:r>
            <a:r>
              <a:rPr dirty="0" sz="1000" spc="-5">
                <a:latin typeface="Cambria Math"/>
                <a:cs typeface="Cambria Math"/>
              </a:rPr>
              <a:t>− </a:t>
            </a:r>
            <a:r>
              <a:rPr dirty="0" sz="1000" spc="-155">
                <a:latin typeface="Cambria Math"/>
                <a:cs typeface="Cambria Math"/>
              </a:rPr>
              <a:t>1.149𝑘𝑘𝑠𝑠𝑠𝑠 </a:t>
            </a:r>
            <a:r>
              <a:rPr dirty="0" sz="1000" spc="-5">
                <a:latin typeface="Cambria Math"/>
                <a:cs typeface="Cambria Math"/>
              </a:rPr>
              <a:t>=</a:t>
            </a:r>
            <a:r>
              <a:rPr dirty="0" sz="1000" spc="145">
                <a:latin typeface="Cambria Math"/>
                <a:cs typeface="Cambria Math"/>
              </a:rPr>
              <a:t> </a:t>
            </a:r>
            <a:r>
              <a:rPr dirty="0" sz="1000" spc="-140">
                <a:latin typeface="Cambria Math"/>
                <a:cs typeface="Cambria Math"/>
              </a:rPr>
              <a:t>19.206𝑘𝑘𝑠𝑠𝑠𝑠</a:t>
            </a:r>
            <a:endParaRPr sz="1000">
              <a:latin typeface="Cambria Math"/>
              <a:cs typeface="Cambria Math"/>
            </a:endParaRPr>
          </a:p>
          <a:p>
            <a:pPr marL="527685">
              <a:lnSpc>
                <a:spcPts val="1140"/>
              </a:lnSpc>
              <a:spcBef>
                <a:spcPts val="1045"/>
              </a:spcBef>
            </a:pPr>
            <a:r>
              <a:rPr dirty="0" baseline="11111" sz="1500" spc="-337">
                <a:latin typeface="Cambria Math"/>
                <a:cs typeface="Cambria Math"/>
              </a:rPr>
              <a:t>∆𝑓𝑓</a:t>
            </a:r>
            <a:r>
              <a:rPr dirty="0" sz="700" spc="-225">
                <a:latin typeface="Cambria Math"/>
                <a:cs typeface="Cambria Math"/>
              </a:rPr>
              <a:t>𝑑𝑑𝑝𝑝</a:t>
            </a:r>
            <a:r>
              <a:rPr dirty="0" sz="700" spc="185">
                <a:latin typeface="Cambria Math"/>
                <a:cs typeface="Cambria Math"/>
              </a:rPr>
              <a:t> </a:t>
            </a:r>
            <a:r>
              <a:rPr dirty="0" baseline="11111" sz="1500" spc="-7">
                <a:latin typeface="Cambria Math"/>
                <a:cs typeface="Cambria Math"/>
              </a:rPr>
              <a:t>= </a:t>
            </a:r>
            <a:r>
              <a:rPr dirty="0" baseline="11111" sz="1500" spc="-315">
                <a:latin typeface="Cambria Math"/>
                <a:cs typeface="Cambria Math"/>
              </a:rPr>
              <a:t>∆𝑓𝑓</a:t>
            </a:r>
            <a:r>
              <a:rPr dirty="0" sz="700" spc="-210">
                <a:latin typeface="Cambria Math"/>
                <a:cs typeface="Cambria Math"/>
              </a:rPr>
              <a:t>𝑑𝑑𝑅𝑅0</a:t>
            </a:r>
            <a:r>
              <a:rPr dirty="0" sz="700" spc="100">
                <a:latin typeface="Cambria Math"/>
                <a:cs typeface="Cambria Math"/>
              </a:rPr>
              <a:t> </a:t>
            </a:r>
            <a:r>
              <a:rPr dirty="0" baseline="11111" sz="1500" spc="-7">
                <a:latin typeface="Cambria Math"/>
                <a:cs typeface="Cambria Math"/>
              </a:rPr>
              <a:t>+ </a:t>
            </a:r>
            <a:r>
              <a:rPr dirty="0" baseline="11111" sz="1500" spc="-345">
                <a:latin typeface="Cambria Math"/>
                <a:cs typeface="Cambria Math"/>
              </a:rPr>
              <a:t>∆𝑓𝑓</a:t>
            </a:r>
            <a:r>
              <a:rPr dirty="0" sz="700" spc="-229">
                <a:latin typeface="Cambria Math"/>
                <a:cs typeface="Cambria Math"/>
              </a:rPr>
              <a:t>𝑑𝑑𝐸𝐸𝑆𝑆</a:t>
            </a:r>
            <a:r>
              <a:rPr dirty="0" sz="700" spc="120">
                <a:latin typeface="Cambria Math"/>
                <a:cs typeface="Cambria Math"/>
              </a:rPr>
              <a:t> </a:t>
            </a:r>
            <a:r>
              <a:rPr dirty="0" baseline="11111" sz="1500" spc="-7">
                <a:latin typeface="Cambria Math"/>
                <a:cs typeface="Cambria Math"/>
              </a:rPr>
              <a:t>+ </a:t>
            </a:r>
            <a:r>
              <a:rPr dirty="0" baseline="11111" sz="1500" spc="-419">
                <a:latin typeface="Cambria Math"/>
                <a:cs typeface="Cambria Math"/>
              </a:rPr>
              <a:t>𝑓𝑓</a:t>
            </a:r>
            <a:r>
              <a:rPr dirty="0" sz="700" spc="-280">
                <a:latin typeface="Cambria Math"/>
                <a:cs typeface="Cambria Math"/>
              </a:rPr>
              <a:t>𝑑𝑑𝑑𝑑𝑔𝑔</a:t>
            </a:r>
            <a:r>
              <a:rPr dirty="0" sz="700" spc="125">
                <a:latin typeface="Cambria Math"/>
                <a:cs typeface="Cambria Math"/>
              </a:rPr>
              <a:t> </a:t>
            </a:r>
            <a:r>
              <a:rPr dirty="0" baseline="11111" sz="1500" spc="-7">
                <a:latin typeface="Cambria Math"/>
                <a:cs typeface="Cambria Math"/>
              </a:rPr>
              <a:t>+ </a:t>
            </a:r>
            <a:r>
              <a:rPr dirty="0" baseline="11111" sz="1500" spc="-330">
                <a:latin typeface="Cambria Math"/>
                <a:cs typeface="Cambria Math"/>
              </a:rPr>
              <a:t>∆𝑓𝑓</a:t>
            </a:r>
            <a:r>
              <a:rPr dirty="0" sz="700" spc="-220">
                <a:latin typeface="Cambria Math"/>
                <a:cs typeface="Cambria Math"/>
              </a:rPr>
              <a:t>𝑑𝑑𝐿𝐿𝑝𝑝</a:t>
            </a:r>
            <a:r>
              <a:rPr dirty="0" sz="700" spc="125">
                <a:latin typeface="Cambria Math"/>
                <a:cs typeface="Cambria Math"/>
              </a:rPr>
              <a:t> </a:t>
            </a:r>
            <a:r>
              <a:rPr dirty="0" baseline="11111" sz="1500" spc="-7">
                <a:latin typeface="Cambria Math"/>
                <a:cs typeface="Cambria Math"/>
              </a:rPr>
              <a:t>− </a:t>
            </a:r>
            <a:r>
              <a:rPr dirty="0" baseline="11111" sz="1500" spc="-330">
                <a:latin typeface="Cambria Math"/>
                <a:cs typeface="Cambria Math"/>
              </a:rPr>
              <a:t>∆𝑓𝑓</a:t>
            </a:r>
            <a:r>
              <a:rPr dirty="0" sz="700" spc="-220">
                <a:latin typeface="Cambria Math"/>
                <a:cs typeface="Cambria Math"/>
              </a:rPr>
              <a:t>𝑑𝑑𝐸𝐸𝑝𝑝</a:t>
            </a:r>
            <a:r>
              <a:rPr dirty="0" sz="700" spc="125">
                <a:latin typeface="Cambria Math"/>
                <a:cs typeface="Cambria Math"/>
              </a:rPr>
              <a:t> </a:t>
            </a:r>
            <a:r>
              <a:rPr dirty="0" baseline="11111" sz="1500" spc="-7">
                <a:latin typeface="Cambria Math"/>
                <a:cs typeface="Cambria Math"/>
              </a:rPr>
              <a:t>−</a:t>
            </a:r>
            <a:r>
              <a:rPr dirty="0" baseline="11111" sz="1500" spc="150">
                <a:latin typeface="Cambria Math"/>
                <a:cs typeface="Cambria Math"/>
              </a:rPr>
              <a:t> </a:t>
            </a:r>
            <a:r>
              <a:rPr dirty="0" baseline="11111" sz="1500" spc="-315">
                <a:latin typeface="Cambria Math"/>
                <a:cs typeface="Cambria Math"/>
              </a:rPr>
              <a:t>∆𝑓𝑓</a:t>
            </a:r>
            <a:r>
              <a:rPr dirty="0" sz="700" spc="-210">
                <a:latin typeface="Cambria Math"/>
                <a:cs typeface="Cambria Math"/>
              </a:rPr>
              <a:t>𝑑𝑑𝑆𝑆𝐿𝐿𝑝𝑝𝐿𝐿</a:t>
            </a:r>
            <a:endParaRPr sz="700">
              <a:latin typeface="Cambria Math"/>
              <a:cs typeface="Cambria Math"/>
            </a:endParaRPr>
          </a:p>
          <a:p>
            <a:pPr marL="1442720">
              <a:lnSpc>
                <a:spcPts val="1140"/>
              </a:lnSpc>
            </a:pPr>
            <a:r>
              <a:rPr dirty="0" sz="1000" spc="-5">
                <a:latin typeface="Cambria Math"/>
                <a:cs typeface="Cambria Math"/>
              </a:rPr>
              <a:t>= </a:t>
            </a:r>
            <a:r>
              <a:rPr dirty="0" sz="1000" spc="-170">
                <a:latin typeface="Cambria Math"/>
                <a:cs typeface="Cambria Math"/>
              </a:rPr>
              <a:t>1.98𝑘𝑘𝑠𝑠𝑠𝑠 </a:t>
            </a:r>
            <a:r>
              <a:rPr dirty="0" sz="1000" spc="-5">
                <a:latin typeface="Cambria Math"/>
                <a:cs typeface="Cambria Math"/>
              </a:rPr>
              <a:t>+ </a:t>
            </a:r>
            <a:r>
              <a:rPr dirty="0" sz="1000" spc="-140">
                <a:latin typeface="Cambria Math"/>
                <a:cs typeface="Cambria Math"/>
              </a:rPr>
              <a:t>20.328𝑘𝑘𝑠𝑠𝑠𝑠 </a:t>
            </a:r>
            <a:r>
              <a:rPr dirty="0" sz="1000" spc="-5">
                <a:latin typeface="Cambria Math"/>
                <a:cs typeface="Cambria Math"/>
              </a:rPr>
              <a:t>+ </a:t>
            </a:r>
            <a:r>
              <a:rPr dirty="0" sz="1000" spc="-155">
                <a:latin typeface="Cambria Math"/>
                <a:cs typeface="Cambria Math"/>
              </a:rPr>
              <a:t>0.375𝑘𝑘𝑠𝑠𝑠𝑠 </a:t>
            </a:r>
            <a:r>
              <a:rPr dirty="0" sz="1000" spc="-5">
                <a:latin typeface="Cambria Math"/>
                <a:cs typeface="Cambria Math"/>
              </a:rPr>
              <a:t>+ </a:t>
            </a:r>
            <a:r>
              <a:rPr dirty="0" sz="1000" spc="-140">
                <a:latin typeface="Cambria Math"/>
                <a:cs typeface="Cambria Math"/>
              </a:rPr>
              <a:t>19.206𝑘𝑘𝑠𝑠𝑠𝑠 </a:t>
            </a:r>
            <a:r>
              <a:rPr dirty="0" sz="1000" spc="-5">
                <a:latin typeface="Cambria Math"/>
                <a:cs typeface="Cambria Math"/>
              </a:rPr>
              <a:t>− </a:t>
            </a:r>
            <a:r>
              <a:rPr dirty="0" sz="1000" spc="-155">
                <a:latin typeface="Cambria Math"/>
                <a:cs typeface="Cambria Math"/>
              </a:rPr>
              <a:t>8.382𝑘𝑘𝑠𝑠𝑠𝑠 </a:t>
            </a:r>
            <a:r>
              <a:rPr dirty="0" sz="1000" spc="-5">
                <a:latin typeface="Cambria Math"/>
                <a:cs typeface="Cambria Math"/>
              </a:rPr>
              <a:t>− </a:t>
            </a:r>
            <a:r>
              <a:rPr dirty="0" sz="1000" spc="-155">
                <a:latin typeface="Cambria Math"/>
                <a:cs typeface="Cambria Math"/>
              </a:rPr>
              <a:t>3.065𝑘𝑘𝑠𝑠𝑠𝑠 </a:t>
            </a:r>
            <a:r>
              <a:rPr dirty="0" sz="1000" spc="-5">
                <a:latin typeface="Cambria Math"/>
                <a:cs typeface="Cambria Math"/>
              </a:rPr>
              <a:t>=</a:t>
            </a:r>
            <a:r>
              <a:rPr dirty="0" sz="1000" spc="135">
                <a:latin typeface="Cambria Math"/>
                <a:cs typeface="Cambria Math"/>
              </a:rPr>
              <a:t> </a:t>
            </a:r>
            <a:r>
              <a:rPr dirty="0" sz="1000" spc="-140">
                <a:latin typeface="Cambria Math"/>
                <a:cs typeface="Cambria Math"/>
              </a:rPr>
              <a:t>30.441𝑘𝑘𝑠𝑠𝑠𝑠</a:t>
            </a:r>
            <a:endParaRPr sz="1000">
              <a:latin typeface="Cambria Math"/>
              <a:cs typeface="Cambria Math"/>
            </a:endParaRPr>
          </a:p>
          <a:p>
            <a:pPr>
              <a:lnSpc>
                <a:spcPct val="100000"/>
              </a:lnSpc>
              <a:spcBef>
                <a:spcPts val="40"/>
              </a:spcBef>
            </a:pPr>
            <a:endParaRPr sz="950">
              <a:latin typeface="Cambria Math"/>
              <a:cs typeface="Cambria Math"/>
            </a:endParaRPr>
          </a:p>
          <a:p>
            <a:pPr lvl="3" marL="612140" indent="-548640">
              <a:lnSpc>
                <a:spcPct val="100000"/>
              </a:lnSpc>
              <a:buFont typeface="Times New Roman"/>
              <a:buAutoNum type="arabicPeriod" startAt="6"/>
              <a:tabLst>
                <a:tab pos="611505" algn="l"/>
                <a:tab pos="612140" algn="l"/>
              </a:tabLst>
            </a:pPr>
            <a:r>
              <a:rPr dirty="0" sz="1200" spc="-5" i="1">
                <a:latin typeface="Arial"/>
                <a:cs typeface="Arial"/>
              </a:rPr>
              <a:t>E</a:t>
            </a:r>
            <a:r>
              <a:rPr dirty="0" sz="1200" spc="-5" i="1">
                <a:latin typeface="Arial"/>
                <a:cs typeface="Arial"/>
              </a:rPr>
              <a:t>lastic Gains</a:t>
            </a:r>
            <a:endParaRPr sz="1200">
              <a:latin typeface="Arial"/>
              <a:cs typeface="Arial"/>
            </a:endParaRPr>
          </a:p>
          <a:p>
            <a:pPr lvl="4" marL="702945" indent="-640080">
              <a:lnSpc>
                <a:spcPct val="100000"/>
              </a:lnSpc>
              <a:spcBef>
                <a:spcPts val="1145"/>
              </a:spcBef>
              <a:buFont typeface="Arial"/>
              <a:buAutoNum type="arabicPeriod"/>
              <a:tabLst>
                <a:tab pos="703580" algn="l"/>
              </a:tabLst>
            </a:pPr>
            <a:r>
              <a:rPr dirty="0" sz="1100" spc="-5">
                <a:latin typeface="Arial"/>
                <a:cs typeface="Arial"/>
              </a:rPr>
              <a:t>Supe</a:t>
            </a:r>
            <a:r>
              <a:rPr dirty="0" sz="1100" spc="-5">
                <a:latin typeface="Arial"/>
                <a:cs typeface="Arial"/>
              </a:rPr>
              <a:t>rimposed dead</a:t>
            </a:r>
            <a:r>
              <a:rPr dirty="0" sz="1100" spc="-10">
                <a:latin typeface="Arial"/>
                <a:cs typeface="Arial"/>
              </a:rPr>
              <a:t> loads</a:t>
            </a:r>
            <a:endParaRPr sz="1100">
              <a:latin typeface="Arial"/>
              <a:cs typeface="Arial"/>
            </a:endParaRPr>
          </a:p>
        </p:txBody>
      </p:sp>
      <p:sp>
        <p:nvSpPr>
          <p:cNvPr id="69" name="object 69"/>
          <p:cNvSpPr txBox="1"/>
          <p:nvPr/>
        </p:nvSpPr>
        <p:spPr>
          <a:xfrm>
            <a:off x="2821921" y="7668276"/>
            <a:ext cx="104775"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𝐸𝐸</a:t>
            </a:r>
            <a:endParaRPr sz="1000">
              <a:latin typeface="Cambria Math"/>
              <a:cs typeface="Cambria Math"/>
            </a:endParaRPr>
          </a:p>
        </p:txBody>
      </p:sp>
      <p:sp>
        <p:nvSpPr>
          <p:cNvPr id="70" name="object 70"/>
          <p:cNvSpPr txBox="1"/>
          <p:nvPr/>
        </p:nvSpPr>
        <p:spPr>
          <a:xfrm>
            <a:off x="2893567" y="7732268"/>
            <a:ext cx="8128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𝑑𝑑</a:t>
            </a:r>
            <a:endParaRPr sz="700">
              <a:latin typeface="Cambria Math"/>
              <a:cs typeface="Cambria Math"/>
            </a:endParaRPr>
          </a:p>
        </p:txBody>
      </p:sp>
      <p:sp>
        <p:nvSpPr>
          <p:cNvPr id="71" name="object 71"/>
          <p:cNvSpPr txBox="1"/>
          <p:nvPr/>
        </p:nvSpPr>
        <p:spPr>
          <a:xfrm>
            <a:off x="2801111" y="7852664"/>
            <a:ext cx="193040" cy="177800"/>
          </a:xfrm>
          <a:prstGeom prst="rect">
            <a:avLst/>
          </a:prstGeom>
        </p:spPr>
        <p:txBody>
          <a:bodyPr wrap="square" lIns="0" tIns="12065" rIns="0" bIns="0" rtlCol="0" vert="horz">
            <a:spAutoFit/>
          </a:bodyPr>
          <a:lstStyle/>
          <a:p>
            <a:pPr marL="38100">
              <a:lnSpc>
                <a:spcPct val="100000"/>
              </a:lnSpc>
              <a:spcBef>
                <a:spcPts val="95"/>
              </a:spcBef>
            </a:pPr>
            <a:r>
              <a:rPr dirty="0" sz="1000" spc="-245">
                <a:latin typeface="Cambria Math"/>
                <a:cs typeface="Cambria Math"/>
              </a:rPr>
              <a:t>𝐸𝐸</a:t>
            </a:r>
            <a:r>
              <a:rPr dirty="0" baseline="-15873" sz="1050" spc="-367">
                <a:latin typeface="Cambria Math"/>
                <a:cs typeface="Cambria Math"/>
              </a:rPr>
              <a:t>𝑐𝑐</a:t>
            </a:r>
            <a:endParaRPr baseline="-15873" sz="1050">
              <a:latin typeface="Cambria Math"/>
              <a:cs typeface="Cambria Math"/>
            </a:endParaRPr>
          </a:p>
        </p:txBody>
      </p:sp>
      <p:sp>
        <p:nvSpPr>
          <p:cNvPr id="72" name="object 72"/>
          <p:cNvSpPr/>
          <p:nvPr/>
        </p:nvSpPr>
        <p:spPr>
          <a:xfrm>
            <a:off x="2834639" y="7870704"/>
            <a:ext cx="134620" cy="0"/>
          </a:xfrm>
          <a:custGeom>
            <a:avLst/>
            <a:gdLst/>
            <a:ahLst/>
            <a:cxnLst/>
            <a:rect l="l" t="t" r="r" b="b"/>
            <a:pathLst>
              <a:path w="134619" h="0">
                <a:moveTo>
                  <a:pt x="0" y="0"/>
                </a:moveTo>
                <a:lnTo>
                  <a:pt x="134112" y="0"/>
                </a:lnTo>
              </a:path>
            </a:pathLst>
          </a:custGeom>
          <a:ln w="7607">
            <a:solidFill>
              <a:srgbClr val="000000"/>
            </a:solidFill>
          </a:ln>
        </p:spPr>
        <p:txBody>
          <a:bodyPr wrap="square" lIns="0" tIns="0" rIns="0" bIns="0" rtlCol="0"/>
          <a:lstStyle/>
          <a:p/>
        </p:txBody>
      </p:sp>
      <p:sp>
        <p:nvSpPr>
          <p:cNvPr id="73" name="object 73"/>
          <p:cNvSpPr txBox="1"/>
          <p:nvPr/>
        </p:nvSpPr>
        <p:spPr>
          <a:xfrm>
            <a:off x="2396744" y="7834376"/>
            <a:ext cx="836294" cy="132080"/>
          </a:xfrm>
          <a:prstGeom prst="rect">
            <a:avLst/>
          </a:prstGeom>
        </p:spPr>
        <p:txBody>
          <a:bodyPr wrap="square" lIns="0" tIns="12065" rIns="0" bIns="0" rtlCol="0" vert="horz">
            <a:spAutoFit/>
          </a:bodyPr>
          <a:lstStyle/>
          <a:p>
            <a:pPr marL="12700">
              <a:lnSpc>
                <a:spcPct val="100000"/>
              </a:lnSpc>
              <a:spcBef>
                <a:spcPts val="95"/>
              </a:spcBef>
              <a:tabLst>
                <a:tab pos="722630" algn="l"/>
              </a:tabLst>
            </a:pPr>
            <a:r>
              <a:rPr dirty="0" sz="700" spc="-325">
                <a:latin typeface="Cambria Math"/>
                <a:cs typeface="Cambria Math"/>
              </a:rPr>
              <a:t>𝑑</a:t>
            </a:r>
            <a:r>
              <a:rPr dirty="0" sz="700" spc="-320">
                <a:latin typeface="Cambria Math"/>
                <a:cs typeface="Cambria Math"/>
              </a:rPr>
              <a:t>𝑑</a:t>
            </a:r>
            <a:r>
              <a:rPr dirty="0" sz="700" spc="-400">
                <a:latin typeface="Cambria Math"/>
                <a:cs typeface="Cambria Math"/>
              </a:rPr>
              <a:t>𝑆𝑆𝐿</a:t>
            </a:r>
            <a:r>
              <a:rPr dirty="0" sz="700" spc="-395">
                <a:latin typeface="Cambria Math"/>
                <a:cs typeface="Cambria Math"/>
              </a:rPr>
              <a:t>𝐿</a:t>
            </a:r>
            <a:r>
              <a:rPr dirty="0" sz="700" spc="-254">
                <a:latin typeface="Cambria Math"/>
                <a:cs typeface="Cambria Math"/>
              </a:rPr>
              <a:t>𝑝</a:t>
            </a:r>
            <a:r>
              <a:rPr dirty="0" sz="700" spc="-250">
                <a:latin typeface="Cambria Math"/>
                <a:cs typeface="Cambria Math"/>
              </a:rPr>
              <a:t>𝑝</a:t>
            </a:r>
            <a:r>
              <a:rPr dirty="0" sz="700" spc="-345">
                <a:latin typeface="Cambria Math"/>
                <a:cs typeface="Cambria Math"/>
              </a:rPr>
              <a:t>𝐿𝐿</a:t>
            </a:r>
            <a:r>
              <a:rPr dirty="0" sz="700">
                <a:latin typeface="Cambria Math"/>
                <a:cs typeface="Cambria Math"/>
              </a:rPr>
              <a:t>	</a:t>
            </a:r>
            <a:r>
              <a:rPr dirty="0" sz="700" spc="-320">
                <a:latin typeface="Cambria Math"/>
                <a:cs typeface="Cambria Math"/>
              </a:rPr>
              <a:t>𝑐</a:t>
            </a:r>
            <a:r>
              <a:rPr dirty="0" sz="700" spc="-325">
                <a:latin typeface="Cambria Math"/>
                <a:cs typeface="Cambria Math"/>
              </a:rPr>
              <a:t>𝑐</a:t>
            </a:r>
            <a:r>
              <a:rPr dirty="0" sz="700" spc="-340">
                <a:latin typeface="Cambria Math"/>
                <a:cs typeface="Cambria Math"/>
              </a:rPr>
              <a:t>𝑔𝑔</a:t>
            </a:r>
            <a:endParaRPr sz="700">
              <a:latin typeface="Cambria Math"/>
              <a:cs typeface="Cambria Math"/>
            </a:endParaRPr>
          </a:p>
        </p:txBody>
      </p:sp>
      <p:sp>
        <p:nvSpPr>
          <p:cNvPr id="74" name="object 74"/>
          <p:cNvSpPr txBox="1"/>
          <p:nvPr/>
        </p:nvSpPr>
        <p:spPr>
          <a:xfrm>
            <a:off x="3134329" y="7756679"/>
            <a:ext cx="89535" cy="132080"/>
          </a:xfrm>
          <a:prstGeom prst="rect">
            <a:avLst/>
          </a:prstGeom>
        </p:spPr>
        <p:txBody>
          <a:bodyPr wrap="square" lIns="0" tIns="12065" rIns="0" bIns="0" rtlCol="0" vert="horz">
            <a:spAutoFit/>
          </a:bodyPr>
          <a:lstStyle/>
          <a:p>
            <a:pPr marL="12700">
              <a:lnSpc>
                <a:spcPct val="100000"/>
              </a:lnSpc>
              <a:spcBef>
                <a:spcPts val="95"/>
              </a:spcBef>
            </a:pPr>
            <a:r>
              <a:rPr dirty="0" sz="700" spc="65">
                <a:latin typeface="Cambria Math"/>
                <a:cs typeface="Cambria Math"/>
              </a:rPr>
              <a:t>′′</a:t>
            </a:r>
            <a:endParaRPr sz="700">
              <a:latin typeface="Cambria Math"/>
              <a:cs typeface="Cambria Math"/>
            </a:endParaRPr>
          </a:p>
        </p:txBody>
      </p:sp>
      <p:sp>
        <p:nvSpPr>
          <p:cNvPr id="75" name="object 75"/>
          <p:cNvSpPr txBox="1"/>
          <p:nvPr/>
        </p:nvSpPr>
        <p:spPr>
          <a:xfrm>
            <a:off x="2267204" y="7767319"/>
            <a:ext cx="1202055" cy="177800"/>
          </a:xfrm>
          <a:prstGeom prst="rect">
            <a:avLst/>
          </a:prstGeom>
        </p:spPr>
        <p:txBody>
          <a:bodyPr wrap="square" lIns="0" tIns="12065" rIns="0" bIns="0" rtlCol="0" vert="horz">
            <a:spAutoFit/>
          </a:bodyPr>
          <a:lstStyle/>
          <a:p>
            <a:pPr marL="12700">
              <a:lnSpc>
                <a:spcPct val="100000"/>
              </a:lnSpc>
              <a:spcBef>
                <a:spcPts val="95"/>
              </a:spcBef>
              <a:tabLst>
                <a:tab pos="436245" algn="l"/>
                <a:tab pos="722630" algn="l"/>
              </a:tabLst>
            </a:pPr>
            <a:r>
              <a:rPr dirty="0" sz="1000" spc="-290">
                <a:latin typeface="Cambria Math"/>
                <a:cs typeface="Cambria Math"/>
              </a:rPr>
              <a:t>𝛥𝛥𝑓𝑓	</a:t>
            </a:r>
            <a:r>
              <a:rPr dirty="0" sz="1000" spc="-5">
                <a:latin typeface="Cambria Math"/>
                <a:cs typeface="Cambria Math"/>
              </a:rPr>
              <a:t>=	</a:t>
            </a:r>
            <a:r>
              <a:rPr dirty="0" sz="1000" spc="-290">
                <a:latin typeface="Cambria Math"/>
                <a:cs typeface="Cambria Math"/>
              </a:rPr>
              <a:t>𝛥𝛥𝑓𝑓</a:t>
            </a:r>
            <a:r>
              <a:rPr dirty="0" sz="1000" spc="695">
                <a:latin typeface="Cambria Math"/>
                <a:cs typeface="Cambria Math"/>
              </a:rPr>
              <a:t> </a:t>
            </a:r>
            <a:r>
              <a:rPr dirty="0" sz="1000" spc="-5">
                <a:latin typeface="Cambria Math"/>
                <a:cs typeface="Cambria Math"/>
              </a:rPr>
              <a:t>=</a:t>
            </a:r>
            <a:r>
              <a:rPr dirty="0" sz="1000" spc="35">
                <a:latin typeface="Cambria Math"/>
                <a:cs typeface="Cambria Math"/>
              </a:rPr>
              <a:t> </a:t>
            </a:r>
            <a:r>
              <a:rPr dirty="0" sz="1000" spc="-455">
                <a:latin typeface="Cambria Math"/>
                <a:cs typeface="Cambria Math"/>
              </a:rPr>
              <a:t>�</a:t>
            </a:r>
            <a:endParaRPr sz="1000">
              <a:latin typeface="Cambria Math"/>
              <a:cs typeface="Cambria Math"/>
            </a:endParaRPr>
          </a:p>
        </p:txBody>
      </p:sp>
      <p:sp>
        <p:nvSpPr>
          <p:cNvPr id="76" name="object 76"/>
          <p:cNvSpPr txBox="1"/>
          <p:nvPr/>
        </p:nvSpPr>
        <p:spPr>
          <a:xfrm>
            <a:off x="3445255" y="7669794"/>
            <a:ext cx="717550" cy="177800"/>
          </a:xfrm>
          <a:prstGeom prst="rect">
            <a:avLst/>
          </a:prstGeom>
        </p:spPr>
        <p:txBody>
          <a:bodyPr wrap="square" lIns="0" tIns="12065" rIns="0" bIns="0" rtlCol="0" vert="horz">
            <a:spAutoFit/>
          </a:bodyPr>
          <a:lstStyle/>
          <a:p>
            <a:pPr marL="12700">
              <a:lnSpc>
                <a:spcPct val="100000"/>
              </a:lnSpc>
              <a:spcBef>
                <a:spcPts val="95"/>
              </a:spcBef>
            </a:pPr>
            <a:r>
              <a:rPr dirty="0" u="sng" sz="1000" spc="-5">
                <a:uFill>
                  <a:solidFill>
                    <a:srgbClr val="000000"/>
                  </a:solidFill>
                </a:uFill>
                <a:latin typeface="Cambria Math"/>
                <a:cs typeface="Cambria Math"/>
              </a:rPr>
              <a:t> </a:t>
            </a:r>
            <a:r>
              <a:rPr dirty="0" u="sng" sz="1000" spc="-5">
                <a:uFill>
                  <a:solidFill>
                    <a:srgbClr val="000000"/>
                  </a:solidFill>
                </a:uFill>
                <a:latin typeface="Cambria Math"/>
                <a:cs typeface="Cambria Math"/>
              </a:rPr>
              <a:t>  </a:t>
            </a:r>
            <a:r>
              <a:rPr dirty="0" u="sng" sz="1000" spc="-135">
                <a:uFill>
                  <a:solidFill>
                    <a:srgbClr val="000000"/>
                  </a:solidFill>
                </a:uFill>
                <a:latin typeface="Cambria Math"/>
                <a:cs typeface="Cambria Math"/>
              </a:rPr>
              <a:t>28500𝑘𝑘𝑠𝑠𝑠</a:t>
            </a:r>
            <a:r>
              <a:rPr dirty="0" u="sng" sz="1000" spc="-114">
                <a:uFill>
                  <a:solidFill>
                    <a:srgbClr val="000000"/>
                  </a:solidFill>
                </a:uFill>
                <a:latin typeface="Cambria Math"/>
                <a:cs typeface="Cambria Math"/>
              </a:rPr>
              <a:t> </a:t>
            </a:r>
            <a:r>
              <a:rPr dirty="0" u="sng" sz="1000" spc="-305">
                <a:uFill>
                  <a:solidFill>
                    <a:srgbClr val="000000"/>
                  </a:solidFill>
                </a:uFill>
                <a:latin typeface="Cambria Math"/>
                <a:cs typeface="Cambria Math"/>
              </a:rPr>
              <a:t>𝑠</a:t>
            </a:r>
            <a:r>
              <a:rPr dirty="0" u="sng" sz="1000" spc="40">
                <a:uFill>
                  <a:solidFill>
                    <a:srgbClr val="000000"/>
                  </a:solidFill>
                </a:uFill>
                <a:latin typeface="Cambria Math"/>
                <a:cs typeface="Cambria Math"/>
              </a:rPr>
              <a:t> </a:t>
            </a:r>
            <a:endParaRPr sz="1000">
              <a:latin typeface="Cambria Math"/>
              <a:cs typeface="Cambria Math"/>
            </a:endParaRPr>
          </a:p>
        </p:txBody>
      </p:sp>
      <p:sp>
        <p:nvSpPr>
          <p:cNvPr id="77" name="object 77"/>
          <p:cNvSpPr txBox="1"/>
          <p:nvPr/>
        </p:nvSpPr>
        <p:spPr>
          <a:xfrm>
            <a:off x="3445240" y="7852702"/>
            <a:ext cx="70993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5886</a:t>
            </a:r>
            <a:r>
              <a:rPr dirty="0" sz="1000" spc="-10">
                <a:latin typeface="Cambria Math"/>
                <a:cs typeface="Cambria Math"/>
              </a:rPr>
              <a:t>.</a:t>
            </a:r>
            <a:r>
              <a:rPr dirty="0" sz="1000" spc="-5">
                <a:latin typeface="Cambria Math"/>
                <a:cs typeface="Cambria Math"/>
              </a:rPr>
              <a:t>891</a:t>
            </a:r>
            <a:r>
              <a:rPr dirty="0" sz="1000" spc="-505">
                <a:latin typeface="Cambria Math"/>
                <a:cs typeface="Cambria Math"/>
              </a:rPr>
              <a:t>𝑘𝑘</a:t>
            </a:r>
            <a:r>
              <a:rPr dirty="0" sz="1000" spc="-590">
                <a:latin typeface="Cambria Math"/>
                <a:cs typeface="Cambria Math"/>
              </a:rPr>
              <a:t>𝑠𝑠𝑠𝑠</a:t>
            </a:r>
            <a:endParaRPr sz="1000">
              <a:latin typeface="Cambria Math"/>
              <a:cs typeface="Cambria Math"/>
            </a:endParaRPr>
          </a:p>
        </p:txBody>
      </p:sp>
      <p:sp>
        <p:nvSpPr>
          <p:cNvPr id="78" name="object 78"/>
          <p:cNvSpPr txBox="1"/>
          <p:nvPr/>
        </p:nvSpPr>
        <p:spPr>
          <a:xfrm>
            <a:off x="4137152" y="7767319"/>
            <a:ext cx="1362075" cy="177800"/>
          </a:xfrm>
          <a:prstGeom prst="rect">
            <a:avLst/>
          </a:prstGeom>
        </p:spPr>
        <p:txBody>
          <a:bodyPr wrap="square" lIns="0" tIns="12065" rIns="0" bIns="0" rtlCol="0" vert="horz">
            <a:spAutoFit/>
          </a:bodyPr>
          <a:lstStyle/>
          <a:p>
            <a:pPr marL="12700">
              <a:lnSpc>
                <a:spcPct val="100000"/>
              </a:lnSpc>
              <a:spcBef>
                <a:spcPts val="95"/>
              </a:spcBef>
            </a:pPr>
            <a:r>
              <a:rPr dirty="0" sz="1000" spc="-254">
                <a:latin typeface="Cambria Math"/>
                <a:cs typeface="Cambria Math"/>
              </a:rPr>
              <a:t>�</a:t>
            </a:r>
            <a:r>
              <a:rPr dirty="0" sz="1000" spc="-70">
                <a:latin typeface="Cambria Math"/>
                <a:cs typeface="Cambria Math"/>
              </a:rPr>
              <a:t> </a:t>
            </a:r>
            <a:r>
              <a:rPr dirty="0" baseline="2777" sz="1500" spc="-195">
                <a:latin typeface="Cambria Math"/>
                <a:cs typeface="Cambria Math"/>
              </a:rPr>
              <a:t>(</a:t>
            </a:r>
            <a:r>
              <a:rPr dirty="0" sz="1000" spc="-130">
                <a:latin typeface="Cambria Math"/>
                <a:cs typeface="Cambria Math"/>
              </a:rPr>
              <a:t>0.633𝑘𝑘𝑠𝑠𝑠𝑠</a:t>
            </a:r>
            <a:r>
              <a:rPr dirty="0" baseline="2777" sz="1500" spc="-195">
                <a:latin typeface="Cambria Math"/>
                <a:cs typeface="Cambria Math"/>
              </a:rPr>
              <a:t>)  </a:t>
            </a:r>
            <a:r>
              <a:rPr dirty="0" sz="1000" spc="-5">
                <a:latin typeface="Cambria Math"/>
                <a:cs typeface="Cambria Math"/>
              </a:rPr>
              <a:t>= 3.065  </a:t>
            </a:r>
            <a:r>
              <a:rPr dirty="0" sz="1000" spc="-380">
                <a:latin typeface="Cambria Math"/>
                <a:cs typeface="Cambria Math"/>
              </a:rPr>
              <a:t>𝑘𝑘𝑠𝑠𝑠𝑠</a:t>
            </a:r>
            <a:endParaRPr sz="1000">
              <a:latin typeface="Cambria Math"/>
              <a:cs typeface="Cambria Math"/>
            </a:endParaRPr>
          </a:p>
        </p:txBody>
      </p:sp>
      <p:sp>
        <p:nvSpPr>
          <p:cNvPr id="79" name="object 79"/>
          <p:cNvSpPr txBox="1"/>
          <p:nvPr/>
        </p:nvSpPr>
        <p:spPr>
          <a:xfrm>
            <a:off x="673100" y="8148319"/>
            <a:ext cx="1341755" cy="193675"/>
          </a:xfrm>
          <a:prstGeom prst="rect">
            <a:avLst/>
          </a:prstGeom>
        </p:spPr>
        <p:txBody>
          <a:bodyPr wrap="square" lIns="0" tIns="12700" rIns="0" bIns="0" rtlCol="0" vert="horz">
            <a:spAutoFit/>
          </a:bodyPr>
          <a:lstStyle/>
          <a:p>
            <a:pPr marL="12700">
              <a:lnSpc>
                <a:spcPct val="100000"/>
              </a:lnSpc>
              <a:spcBef>
                <a:spcPts val="100"/>
              </a:spcBef>
            </a:pPr>
            <a:r>
              <a:rPr dirty="0" sz="1100">
                <a:latin typeface="Arial"/>
                <a:cs typeface="Arial"/>
              </a:rPr>
              <a:t>4.7.1.6.2 </a:t>
            </a:r>
            <a:r>
              <a:rPr dirty="0" sz="1100" spc="-5">
                <a:latin typeface="Arial"/>
                <a:cs typeface="Arial"/>
              </a:rPr>
              <a:t>Live</a:t>
            </a:r>
            <a:r>
              <a:rPr dirty="0" sz="1100" spc="60">
                <a:latin typeface="Arial"/>
                <a:cs typeface="Arial"/>
              </a:rPr>
              <a:t> </a:t>
            </a:r>
            <a:r>
              <a:rPr dirty="0" sz="1100" spc="-5">
                <a:latin typeface="Arial"/>
                <a:cs typeface="Arial"/>
              </a:rPr>
              <a:t>Loads</a:t>
            </a:r>
            <a:endParaRPr sz="1100">
              <a:latin typeface="Arial"/>
              <a:cs typeface="Arial"/>
            </a:endParaRPr>
          </a:p>
        </p:txBody>
      </p:sp>
      <p:sp>
        <p:nvSpPr>
          <p:cNvPr id="80" name="object 80"/>
          <p:cNvSpPr txBox="1"/>
          <p:nvPr/>
        </p:nvSpPr>
        <p:spPr>
          <a:xfrm>
            <a:off x="3567176" y="8492743"/>
            <a:ext cx="179705"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𝑑</a:t>
            </a:r>
            <a:r>
              <a:rPr dirty="0" sz="700" spc="-320">
                <a:latin typeface="Cambria Math"/>
                <a:cs typeface="Cambria Math"/>
              </a:rPr>
              <a:t>𝑑</a:t>
            </a:r>
            <a:r>
              <a:rPr dirty="0" sz="700" spc="-345">
                <a:latin typeface="Cambria Math"/>
                <a:cs typeface="Cambria Math"/>
              </a:rPr>
              <a:t>𝐿𝐿𝐿𝐿</a:t>
            </a:r>
            <a:endParaRPr sz="700">
              <a:latin typeface="Cambria Math"/>
              <a:cs typeface="Cambria Math"/>
            </a:endParaRPr>
          </a:p>
        </p:txBody>
      </p:sp>
      <p:sp>
        <p:nvSpPr>
          <p:cNvPr id="81" name="object 81"/>
          <p:cNvSpPr txBox="1"/>
          <p:nvPr/>
        </p:nvSpPr>
        <p:spPr>
          <a:xfrm>
            <a:off x="3893299" y="8331210"/>
            <a:ext cx="104775"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𝐸𝐸</a:t>
            </a:r>
            <a:endParaRPr sz="1000">
              <a:latin typeface="Cambria Math"/>
              <a:cs typeface="Cambria Math"/>
            </a:endParaRPr>
          </a:p>
        </p:txBody>
      </p:sp>
      <p:sp>
        <p:nvSpPr>
          <p:cNvPr id="82" name="object 82"/>
          <p:cNvSpPr txBox="1"/>
          <p:nvPr/>
        </p:nvSpPr>
        <p:spPr>
          <a:xfrm>
            <a:off x="3964940" y="8395207"/>
            <a:ext cx="82550" cy="132080"/>
          </a:xfrm>
          <a:prstGeom prst="rect">
            <a:avLst/>
          </a:prstGeom>
        </p:spPr>
        <p:txBody>
          <a:bodyPr wrap="square" lIns="0" tIns="12065" rIns="0" bIns="0" rtlCol="0" vert="horz">
            <a:spAutoFit/>
          </a:bodyPr>
          <a:lstStyle/>
          <a:p>
            <a:pPr marL="12700">
              <a:lnSpc>
                <a:spcPct val="100000"/>
              </a:lnSpc>
              <a:spcBef>
                <a:spcPts val="95"/>
              </a:spcBef>
            </a:pPr>
            <a:r>
              <a:rPr dirty="0" sz="700" spc="-340">
                <a:latin typeface="Cambria Math"/>
                <a:cs typeface="Cambria Math"/>
              </a:rPr>
              <a:t>𝑃𝑃</a:t>
            </a:r>
            <a:endParaRPr sz="700">
              <a:latin typeface="Cambria Math"/>
              <a:cs typeface="Cambria Math"/>
            </a:endParaRPr>
          </a:p>
        </p:txBody>
      </p:sp>
      <p:sp>
        <p:nvSpPr>
          <p:cNvPr id="83" name="object 83"/>
          <p:cNvSpPr txBox="1"/>
          <p:nvPr/>
        </p:nvSpPr>
        <p:spPr>
          <a:xfrm>
            <a:off x="3874008" y="8514080"/>
            <a:ext cx="193040" cy="177800"/>
          </a:xfrm>
          <a:prstGeom prst="rect">
            <a:avLst/>
          </a:prstGeom>
        </p:spPr>
        <p:txBody>
          <a:bodyPr wrap="square" lIns="0" tIns="12065" rIns="0" bIns="0" rtlCol="0" vert="horz">
            <a:spAutoFit/>
          </a:bodyPr>
          <a:lstStyle/>
          <a:p>
            <a:pPr marL="38100">
              <a:lnSpc>
                <a:spcPct val="100000"/>
              </a:lnSpc>
              <a:spcBef>
                <a:spcPts val="95"/>
              </a:spcBef>
            </a:pPr>
            <a:r>
              <a:rPr dirty="0" sz="1000" spc="-245">
                <a:latin typeface="Cambria Math"/>
                <a:cs typeface="Cambria Math"/>
              </a:rPr>
              <a:t>𝐸𝐸</a:t>
            </a:r>
            <a:r>
              <a:rPr dirty="0" baseline="-15873" sz="1050" spc="-367">
                <a:latin typeface="Cambria Math"/>
                <a:cs typeface="Cambria Math"/>
              </a:rPr>
              <a:t>𝑐𝑐</a:t>
            </a:r>
            <a:endParaRPr baseline="-15873" sz="1050">
              <a:latin typeface="Cambria Math"/>
              <a:cs typeface="Cambria Math"/>
            </a:endParaRPr>
          </a:p>
        </p:txBody>
      </p:sp>
      <p:sp>
        <p:nvSpPr>
          <p:cNvPr id="84" name="object 84"/>
          <p:cNvSpPr/>
          <p:nvPr/>
        </p:nvSpPr>
        <p:spPr>
          <a:xfrm>
            <a:off x="3906011" y="8532114"/>
            <a:ext cx="137160" cy="0"/>
          </a:xfrm>
          <a:custGeom>
            <a:avLst/>
            <a:gdLst/>
            <a:ahLst/>
            <a:cxnLst/>
            <a:rect l="l" t="t" r="r" b="b"/>
            <a:pathLst>
              <a:path w="137160" h="0">
                <a:moveTo>
                  <a:pt x="0" y="0"/>
                </a:moveTo>
                <a:lnTo>
                  <a:pt x="137160" y="0"/>
                </a:lnTo>
              </a:path>
            </a:pathLst>
          </a:custGeom>
          <a:ln w="7619">
            <a:solidFill>
              <a:srgbClr val="000000"/>
            </a:solidFill>
          </a:ln>
        </p:spPr>
        <p:txBody>
          <a:bodyPr wrap="square" lIns="0" tIns="0" rIns="0" bIns="0" rtlCol="0"/>
          <a:lstStyle/>
          <a:p/>
        </p:txBody>
      </p:sp>
      <p:sp>
        <p:nvSpPr>
          <p:cNvPr id="85" name="object 85"/>
          <p:cNvSpPr txBox="1"/>
          <p:nvPr/>
        </p:nvSpPr>
        <p:spPr>
          <a:xfrm>
            <a:off x="3437635" y="8428735"/>
            <a:ext cx="788670" cy="177800"/>
          </a:xfrm>
          <a:prstGeom prst="rect">
            <a:avLst/>
          </a:prstGeom>
        </p:spPr>
        <p:txBody>
          <a:bodyPr wrap="square" lIns="0" tIns="12065" rIns="0" bIns="0" rtlCol="0" vert="horz">
            <a:spAutoFit/>
          </a:bodyPr>
          <a:lstStyle/>
          <a:p>
            <a:pPr marL="12700">
              <a:lnSpc>
                <a:spcPct val="100000"/>
              </a:lnSpc>
              <a:spcBef>
                <a:spcPts val="95"/>
              </a:spcBef>
              <a:tabLst>
                <a:tab pos="338455" algn="l"/>
                <a:tab pos="626745" algn="l"/>
              </a:tabLst>
            </a:pPr>
            <a:r>
              <a:rPr dirty="0" sz="1000" spc="-505">
                <a:latin typeface="Cambria Math"/>
                <a:cs typeface="Cambria Math"/>
              </a:rPr>
              <a:t>𝛥</a:t>
            </a:r>
            <a:r>
              <a:rPr dirty="0" sz="1000" spc="-495">
                <a:latin typeface="Cambria Math"/>
                <a:cs typeface="Cambria Math"/>
              </a:rPr>
              <a:t>𝛥</a:t>
            </a:r>
            <a:r>
              <a:rPr dirty="0" sz="1000" spc="-505">
                <a:latin typeface="Cambria Math"/>
                <a:cs typeface="Cambria Math"/>
              </a:rPr>
              <a:t>𝑓𝑓</a:t>
            </a:r>
            <a:r>
              <a:rPr dirty="0" sz="1000">
                <a:latin typeface="Cambria Math"/>
                <a:cs typeface="Cambria Math"/>
              </a:rPr>
              <a:t>	</a:t>
            </a:r>
            <a:r>
              <a:rPr dirty="0" sz="1000" spc="-5">
                <a:latin typeface="Cambria Math"/>
                <a:cs typeface="Cambria Math"/>
              </a:rPr>
              <a:t>=</a:t>
            </a:r>
            <a:r>
              <a:rPr dirty="0" sz="1000">
                <a:latin typeface="Cambria Math"/>
                <a:cs typeface="Cambria Math"/>
              </a:rPr>
              <a:t>	</a:t>
            </a:r>
            <a:r>
              <a:rPr dirty="0" sz="1000" spc="-505">
                <a:latin typeface="Cambria Math"/>
                <a:cs typeface="Cambria Math"/>
              </a:rPr>
              <a:t>𝛥</a:t>
            </a:r>
            <a:r>
              <a:rPr dirty="0" sz="1000" spc="-495">
                <a:latin typeface="Cambria Math"/>
                <a:cs typeface="Cambria Math"/>
              </a:rPr>
              <a:t>𝛥</a:t>
            </a:r>
            <a:r>
              <a:rPr dirty="0" sz="1000" spc="-505">
                <a:latin typeface="Cambria Math"/>
                <a:cs typeface="Cambria Math"/>
              </a:rPr>
              <a:t>𝑓𝑓</a:t>
            </a:r>
            <a:endParaRPr sz="1000">
              <a:latin typeface="Cambria Math"/>
              <a:cs typeface="Cambria Math"/>
            </a:endParaRPr>
          </a:p>
        </p:txBody>
      </p:sp>
      <p:sp>
        <p:nvSpPr>
          <p:cNvPr id="86" name="object 86"/>
          <p:cNvSpPr txBox="1"/>
          <p:nvPr/>
        </p:nvSpPr>
        <p:spPr>
          <a:xfrm>
            <a:off x="4181347" y="8495792"/>
            <a:ext cx="126364"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340">
                <a:latin typeface="Cambria Math"/>
                <a:cs typeface="Cambria Math"/>
              </a:rPr>
              <a:t>𝑔𝑔</a:t>
            </a:r>
            <a:endParaRPr sz="700">
              <a:latin typeface="Cambria Math"/>
              <a:cs typeface="Cambria Math"/>
            </a:endParaRPr>
          </a:p>
        </p:txBody>
      </p:sp>
      <p:sp>
        <p:nvSpPr>
          <p:cNvPr id="87" name="object 87"/>
          <p:cNvSpPr txBox="1"/>
          <p:nvPr/>
        </p:nvSpPr>
        <p:spPr>
          <a:xfrm>
            <a:off x="4208749" y="8418095"/>
            <a:ext cx="121920" cy="132080"/>
          </a:xfrm>
          <a:prstGeom prst="rect">
            <a:avLst/>
          </a:prstGeom>
        </p:spPr>
        <p:txBody>
          <a:bodyPr wrap="square" lIns="0" tIns="12065" rIns="0" bIns="0" rtlCol="0" vert="horz">
            <a:spAutoFit/>
          </a:bodyPr>
          <a:lstStyle/>
          <a:p>
            <a:pPr marL="12700">
              <a:lnSpc>
                <a:spcPct val="100000"/>
              </a:lnSpc>
              <a:spcBef>
                <a:spcPts val="95"/>
              </a:spcBef>
            </a:pPr>
            <a:r>
              <a:rPr dirty="0" sz="700" spc="65">
                <a:latin typeface="Cambria Math"/>
                <a:cs typeface="Cambria Math"/>
              </a:rPr>
              <a:t>′′′</a:t>
            </a:r>
            <a:endParaRPr sz="700">
              <a:latin typeface="Cambria Math"/>
              <a:cs typeface="Cambria Math"/>
            </a:endParaRPr>
          </a:p>
        </p:txBody>
      </p:sp>
      <p:sp>
        <p:nvSpPr>
          <p:cNvPr id="88" name="object 88"/>
          <p:cNvSpPr txBox="1"/>
          <p:nvPr/>
        </p:nvSpPr>
        <p:spPr>
          <a:xfrm>
            <a:off x="3239516" y="8914892"/>
            <a:ext cx="126364"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340">
                <a:latin typeface="Cambria Math"/>
                <a:cs typeface="Cambria Math"/>
              </a:rPr>
              <a:t>𝑔𝑔</a:t>
            </a:r>
            <a:endParaRPr sz="700">
              <a:latin typeface="Cambria Math"/>
              <a:cs typeface="Cambria Math"/>
            </a:endParaRPr>
          </a:p>
        </p:txBody>
      </p:sp>
      <p:sp>
        <p:nvSpPr>
          <p:cNvPr id="89" name="object 89"/>
          <p:cNvSpPr txBox="1"/>
          <p:nvPr/>
        </p:nvSpPr>
        <p:spPr>
          <a:xfrm>
            <a:off x="3266917" y="8837195"/>
            <a:ext cx="121920" cy="132080"/>
          </a:xfrm>
          <a:prstGeom prst="rect">
            <a:avLst/>
          </a:prstGeom>
        </p:spPr>
        <p:txBody>
          <a:bodyPr wrap="square" lIns="0" tIns="12065" rIns="0" bIns="0" rtlCol="0" vert="horz">
            <a:spAutoFit/>
          </a:bodyPr>
          <a:lstStyle/>
          <a:p>
            <a:pPr marL="12700">
              <a:lnSpc>
                <a:spcPct val="100000"/>
              </a:lnSpc>
              <a:spcBef>
                <a:spcPts val="95"/>
              </a:spcBef>
            </a:pPr>
            <a:r>
              <a:rPr dirty="0" sz="700" spc="65">
                <a:latin typeface="Cambria Math"/>
                <a:cs typeface="Cambria Math"/>
              </a:rPr>
              <a:t>′′′</a:t>
            </a:r>
            <a:endParaRPr sz="700">
              <a:latin typeface="Cambria Math"/>
              <a:cs typeface="Cambria Math"/>
            </a:endParaRPr>
          </a:p>
        </p:txBody>
      </p:sp>
      <p:sp>
        <p:nvSpPr>
          <p:cNvPr id="90" name="object 90"/>
          <p:cNvSpPr txBox="1"/>
          <p:nvPr/>
        </p:nvSpPr>
        <p:spPr>
          <a:xfrm>
            <a:off x="3109960" y="8847804"/>
            <a:ext cx="412750" cy="177800"/>
          </a:xfrm>
          <a:prstGeom prst="rect">
            <a:avLst/>
          </a:prstGeom>
        </p:spPr>
        <p:txBody>
          <a:bodyPr wrap="square" lIns="0" tIns="12065" rIns="0" bIns="0" rtlCol="0" vert="horz">
            <a:spAutoFit/>
          </a:bodyPr>
          <a:lstStyle/>
          <a:p>
            <a:pPr marL="12700">
              <a:lnSpc>
                <a:spcPct val="100000"/>
              </a:lnSpc>
              <a:spcBef>
                <a:spcPts val="95"/>
              </a:spcBef>
              <a:tabLst>
                <a:tab pos="304800" algn="l"/>
              </a:tabLst>
            </a:pPr>
            <a:r>
              <a:rPr dirty="0" sz="1000" spc="-505">
                <a:latin typeface="Cambria Math"/>
                <a:cs typeface="Cambria Math"/>
              </a:rPr>
              <a:t>𝛥</a:t>
            </a:r>
            <a:r>
              <a:rPr dirty="0" sz="1000" spc="-495">
                <a:latin typeface="Cambria Math"/>
                <a:cs typeface="Cambria Math"/>
              </a:rPr>
              <a:t>𝛥</a:t>
            </a:r>
            <a:r>
              <a:rPr dirty="0" sz="1000" spc="-505">
                <a:latin typeface="Cambria Math"/>
                <a:cs typeface="Cambria Math"/>
              </a:rPr>
              <a:t>𝑓𝑓</a:t>
            </a:r>
            <a:r>
              <a:rPr dirty="0" sz="100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91" name="object 91"/>
          <p:cNvSpPr txBox="1"/>
          <p:nvPr/>
        </p:nvSpPr>
        <p:spPr>
          <a:xfrm>
            <a:off x="3533629" y="8748792"/>
            <a:ext cx="133350"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𝑀𝑀</a:t>
            </a:r>
            <a:endParaRPr sz="1000">
              <a:latin typeface="Cambria Math"/>
              <a:cs typeface="Cambria Math"/>
            </a:endParaRPr>
          </a:p>
        </p:txBody>
      </p:sp>
      <p:sp>
        <p:nvSpPr>
          <p:cNvPr id="92" name="object 92"/>
          <p:cNvSpPr txBox="1"/>
          <p:nvPr/>
        </p:nvSpPr>
        <p:spPr>
          <a:xfrm>
            <a:off x="3634232" y="8812783"/>
            <a:ext cx="745490" cy="132080"/>
          </a:xfrm>
          <a:prstGeom prst="rect">
            <a:avLst/>
          </a:prstGeom>
        </p:spPr>
        <p:txBody>
          <a:bodyPr wrap="square" lIns="0" tIns="12065" rIns="0" bIns="0" rtlCol="0" vert="horz">
            <a:spAutoFit/>
          </a:bodyPr>
          <a:lstStyle/>
          <a:p>
            <a:pPr marL="12700">
              <a:lnSpc>
                <a:spcPct val="100000"/>
              </a:lnSpc>
              <a:spcBef>
                <a:spcPts val="95"/>
              </a:spcBef>
              <a:tabLst>
                <a:tab pos="620395" algn="l"/>
              </a:tabLst>
            </a:pPr>
            <a:r>
              <a:rPr dirty="0" sz="700" spc="-475">
                <a:latin typeface="Cambria Math"/>
                <a:cs typeface="Cambria Math"/>
              </a:rPr>
              <a:t>𝑠𝑠𝑠𝑠𝑔</a:t>
            </a:r>
            <a:r>
              <a:rPr dirty="0" sz="700" spc="-470">
                <a:latin typeface="Cambria Math"/>
                <a:cs typeface="Cambria Math"/>
              </a:rPr>
              <a:t>𝑔</a:t>
            </a:r>
            <a:r>
              <a:rPr dirty="0" sz="700" spc="5">
                <a:latin typeface="Cambria Math"/>
                <a:cs typeface="Cambria Math"/>
              </a:rPr>
              <a:t>𝑐𝑐</a:t>
            </a:r>
            <a:r>
              <a:rPr dirty="0" sz="700">
                <a:latin typeface="Cambria Math"/>
                <a:cs typeface="Cambria Math"/>
              </a:rPr>
              <a:t>     </a:t>
            </a:r>
            <a:r>
              <a:rPr dirty="0" sz="700" spc="30">
                <a:latin typeface="Cambria Math"/>
                <a:cs typeface="Cambria Math"/>
              </a:rPr>
              <a:t> </a:t>
            </a:r>
            <a:r>
              <a:rPr dirty="0" sz="700" spc="-250">
                <a:latin typeface="Cambria Math"/>
                <a:cs typeface="Cambria Math"/>
              </a:rPr>
              <a:t>𝑠𝑠</a:t>
            </a:r>
            <a:r>
              <a:rPr dirty="0" sz="700" spc="-320">
                <a:latin typeface="Cambria Math"/>
                <a:cs typeface="Cambria Math"/>
              </a:rPr>
              <a:t>𝑐𝑐</a:t>
            </a:r>
            <a:r>
              <a:rPr dirty="0" sz="700">
                <a:latin typeface="Cambria Math"/>
                <a:cs typeface="Cambria Math"/>
              </a:rPr>
              <a:t>	</a:t>
            </a:r>
            <a:r>
              <a:rPr dirty="0" sz="700" spc="-250">
                <a:latin typeface="Cambria Math"/>
                <a:cs typeface="Cambria Math"/>
              </a:rPr>
              <a:t>𝑠𝑠</a:t>
            </a:r>
            <a:r>
              <a:rPr dirty="0" sz="700" spc="-325">
                <a:latin typeface="Cambria Math"/>
                <a:cs typeface="Cambria Math"/>
              </a:rPr>
              <a:t>𝑔𝑔</a:t>
            </a:r>
            <a:endParaRPr sz="700">
              <a:latin typeface="Cambria Math"/>
              <a:cs typeface="Cambria Math"/>
            </a:endParaRPr>
          </a:p>
        </p:txBody>
      </p:sp>
      <p:sp>
        <p:nvSpPr>
          <p:cNvPr id="93" name="object 93"/>
          <p:cNvSpPr txBox="1"/>
          <p:nvPr/>
        </p:nvSpPr>
        <p:spPr>
          <a:xfrm>
            <a:off x="3817111" y="8748776"/>
            <a:ext cx="844550" cy="177800"/>
          </a:xfrm>
          <a:prstGeom prst="rect">
            <a:avLst/>
          </a:prstGeom>
        </p:spPr>
        <p:txBody>
          <a:bodyPr wrap="square" lIns="0" tIns="12065" rIns="0" bIns="0" rtlCol="0" vert="horz">
            <a:spAutoFit/>
          </a:bodyPr>
          <a:lstStyle/>
          <a:p>
            <a:pPr marL="12700">
              <a:lnSpc>
                <a:spcPct val="100000"/>
              </a:lnSpc>
              <a:spcBef>
                <a:spcPts val="95"/>
              </a:spcBef>
            </a:pPr>
            <a:r>
              <a:rPr dirty="0" sz="1000" spc="-365">
                <a:latin typeface="Cambria Math"/>
                <a:cs typeface="Cambria Math"/>
              </a:rPr>
              <a:t>�𝑌𝑌</a:t>
            </a:r>
            <a:r>
              <a:rPr dirty="0" sz="1000" spc="640">
                <a:latin typeface="Cambria Math"/>
                <a:cs typeface="Cambria Math"/>
              </a:rPr>
              <a:t> </a:t>
            </a:r>
            <a:r>
              <a:rPr dirty="0" sz="1000" spc="-5">
                <a:latin typeface="Cambria Math"/>
                <a:cs typeface="Cambria Math"/>
              </a:rPr>
              <a:t>− </a:t>
            </a:r>
            <a:r>
              <a:rPr dirty="0" sz="1000" spc="-390">
                <a:latin typeface="Cambria Math"/>
                <a:cs typeface="Cambria Math"/>
              </a:rPr>
              <a:t>𝑌𝑌</a:t>
            </a:r>
            <a:r>
              <a:rPr dirty="0" sz="1000" spc="740">
                <a:latin typeface="Cambria Math"/>
                <a:cs typeface="Cambria Math"/>
              </a:rPr>
              <a:t> </a:t>
            </a:r>
            <a:r>
              <a:rPr dirty="0" sz="1000" spc="-5">
                <a:latin typeface="Cambria Math"/>
                <a:cs typeface="Cambria Math"/>
              </a:rPr>
              <a:t>+</a:t>
            </a:r>
            <a:r>
              <a:rPr dirty="0" sz="1000">
                <a:latin typeface="Cambria Math"/>
                <a:cs typeface="Cambria Math"/>
              </a:rPr>
              <a:t> </a:t>
            </a:r>
            <a:r>
              <a:rPr dirty="0" sz="1000" spc="-375">
                <a:latin typeface="Cambria Math"/>
                <a:cs typeface="Cambria Math"/>
              </a:rPr>
              <a:t>𝐴𝐴�</a:t>
            </a:r>
            <a:endParaRPr sz="1000">
              <a:latin typeface="Cambria Math"/>
              <a:cs typeface="Cambria Math"/>
            </a:endParaRPr>
          </a:p>
        </p:txBody>
      </p:sp>
      <p:sp>
        <p:nvSpPr>
          <p:cNvPr id="94" name="object 94"/>
          <p:cNvSpPr txBox="1"/>
          <p:nvPr/>
        </p:nvSpPr>
        <p:spPr>
          <a:xfrm>
            <a:off x="4012708" y="8933201"/>
            <a:ext cx="160655" cy="177800"/>
          </a:xfrm>
          <a:prstGeom prst="rect">
            <a:avLst/>
          </a:prstGeom>
        </p:spPr>
        <p:txBody>
          <a:bodyPr wrap="square" lIns="0" tIns="12065" rIns="0" bIns="0" rtlCol="0" vert="horz">
            <a:spAutoFit/>
          </a:bodyPr>
          <a:lstStyle/>
          <a:p>
            <a:pPr marL="38100">
              <a:lnSpc>
                <a:spcPct val="100000"/>
              </a:lnSpc>
              <a:spcBef>
                <a:spcPts val="95"/>
              </a:spcBef>
            </a:pPr>
            <a:r>
              <a:rPr dirty="0" sz="1000" spc="-190">
                <a:latin typeface="Cambria Math"/>
                <a:cs typeface="Cambria Math"/>
              </a:rPr>
              <a:t>𝐼𝐼</a:t>
            </a:r>
            <a:r>
              <a:rPr dirty="0" baseline="-15873" sz="1050" spc="-284">
                <a:latin typeface="Cambria Math"/>
                <a:cs typeface="Cambria Math"/>
              </a:rPr>
              <a:t>𝑐𝑐</a:t>
            </a:r>
            <a:endParaRPr baseline="-15873" sz="1050">
              <a:latin typeface="Cambria Math"/>
              <a:cs typeface="Cambria Math"/>
            </a:endParaRPr>
          </a:p>
        </p:txBody>
      </p:sp>
      <p:sp>
        <p:nvSpPr>
          <p:cNvPr id="95" name="object 95"/>
          <p:cNvSpPr/>
          <p:nvPr/>
        </p:nvSpPr>
        <p:spPr>
          <a:xfrm>
            <a:off x="3546347" y="8951214"/>
            <a:ext cx="1103630" cy="0"/>
          </a:xfrm>
          <a:custGeom>
            <a:avLst/>
            <a:gdLst/>
            <a:ahLst/>
            <a:cxnLst/>
            <a:rect l="l" t="t" r="r" b="b"/>
            <a:pathLst>
              <a:path w="1103629" h="0">
                <a:moveTo>
                  <a:pt x="0" y="0"/>
                </a:moveTo>
                <a:lnTo>
                  <a:pt x="1103376" y="0"/>
                </a:lnTo>
              </a:path>
            </a:pathLst>
          </a:custGeom>
          <a:ln w="7619">
            <a:solidFill>
              <a:srgbClr val="000000"/>
            </a:solidFill>
          </a:ln>
        </p:spPr>
        <p:txBody>
          <a:bodyPr wrap="square" lIns="0" tIns="0" rIns="0" bIns="0" rtlCol="0"/>
          <a:lstStyle/>
          <a:p/>
        </p:txBody>
      </p:sp>
      <p:sp>
        <p:nvSpPr>
          <p:cNvPr id="96" name="object 96"/>
          <p:cNvSpPr txBox="1"/>
          <p:nvPr/>
        </p:nvSpPr>
        <p:spPr>
          <a:xfrm>
            <a:off x="6947407" y="9149645"/>
            <a:ext cx="153670" cy="165735"/>
          </a:xfrm>
          <a:prstGeom prst="rect">
            <a:avLst/>
          </a:prstGeom>
        </p:spPr>
        <p:txBody>
          <a:bodyPr wrap="square" lIns="0" tIns="0" rIns="0" bIns="0" rtlCol="0" vert="horz">
            <a:spAutoFit/>
          </a:bodyPr>
          <a:lstStyle/>
          <a:p>
            <a:pPr marL="12700">
              <a:lnSpc>
                <a:spcPts val="1190"/>
              </a:lnSpc>
            </a:pPr>
            <a:r>
              <a:rPr dirty="0" sz="1000">
                <a:latin typeface="Times New Roman"/>
                <a:cs typeface="Times New Roman"/>
              </a:rPr>
              <a:t>59</a:t>
            </a:r>
            <a:endParaRPr sz="1000">
              <a:latin typeface="Times New Roman"/>
              <a:cs typeface="Times New Roman"/>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1288796" y="1232408"/>
            <a:ext cx="126364"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340">
                <a:latin typeface="Cambria Math"/>
                <a:cs typeface="Cambria Math"/>
              </a:rPr>
              <a:t>𝑔𝑔</a:t>
            </a:r>
            <a:endParaRPr sz="700">
              <a:latin typeface="Cambria Math"/>
              <a:cs typeface="Cambria Math"/>
            </a:endParaRPr>
          </a:p>
        </p:txBody>
      </p:sp>
      <p:sp>
        <p:nvSpPr>
          <p:cNvPr id="4" name="object 4"/>
          <p:cNvSpPr txBox="1"/>
          <p:nvPr/>
        </p:nvSpPr>
        <p:spPr>
          <a:xfrm>
            <a:off x="1133855" y="1116611"/>
            <a:ext cx="463550" cy="177800"/>
          </a:xfrm>
          <a:prstGeom prst="rect">
            <a:avLst/>
          </a:prstGeom>
        </p:spPr>
        <p:txBody>
          <a:bodyPr wrap="square" lIns="0" tIns="12065" rIns="0" bIns="0" rtlCol="0" vert="horz">
            <a:spAutoFit/>
          </a:bodyPr>
          <a:lstStyle/>
          <a:p>
            <a:pPr marL="38100">
              <a:lnSpc>
                <a:spcPct val="100000"/>
              </a:lnSpc>
              <a:spcBef>
                <a:spcPts val="95"/>
              </a:spcBef>
            </a:pPr>
            <a:r>
              <a:rPr dirty="0" baseline="-22222" sz="1500" spc="-195">
                <a:latin typeface="Cambria Math"/>
                <a:cs typeface="Cambria Math"/>
              </a:rPr>
              <a:t>𝛥𝛥𝑓𝑓</a:t>
            </a:r>
            <a:r>
              <a:rPr dirty="0" sz="700" spc="-130">
                <a:latin typeface="Cambria Math"/>
                <a:cs typeface="Cambria Math"/>
              </a:rPr>
              <a:t>′′′</a:t>
            </a:r>
            <a:r>
              <a:rPr dirty="0" sz="700" spc="-125">
                <a:latin typeface="Cambria Math"/>
                <a:cs typeface="Cambria Math"/>
              </a:rPr>
              <a:t> </a:t>
            </a:r>
            <a:r>
              <a:rPr dirty="0" baseline="-22222" sz="1500" spc="-7">
                <a:latin typeface="Cambria Math"/>
                <a:cs typeface="Cambria Math"/>
              </a:rPr>
              <a:t>=</a:t>
            </a:r>
            <a:endParaRPr baseline="-22222" sz="1500">
              <a:latin typeface="Cambria Math"/>
              <a:cs typeface="Cambria Math"/>
            </a:endParaRPr>
          </a:p>
        </p:txBody>
      </p:sp>
      <p:sp>
        <p:nvSpPr>
          <p:cNvPr id="5" name="object 5"/>
          <p:cNvSpPr txBox="1"/>
          <p:nvPr/>
        </p:nvSpPr>
        <p:spPr>
          <a:xfrm>
            <a:off x="1581391" y="1462481"/>
            <a:ext cx="11239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6" name="object 6"/>
          <p:cNvSpPr txBox="1"/>
          <p:nvPr/>
        </p:nvSpPr>
        <p:spPr>
          <a:xfrm>
            <a:off x="2622805" y="1081541"/>
            <a:ext cx="836294" cy="177800"/>
          </a:xfrm>
          <a:prstGeom prst="rect">
            <a:avLst/>
          </a:prstGeom>
        </p:spPr>
        <p:txBody>
          <a:bodyPr wrap="square" lIns="0" tIns="12065" rIns="0" bIns="0" rtlCol="0" vert="horz">
            <a:spAutoFit/>
          </a:bodyPr>
          <a:lstStyle/>
          <a:p>
            <a:pPr marL="38100">
              <a:lnSpc>
                <a:spcPct val="100000"/>
              </a:lnSpc>
              <a:spcBef>
                <a:spcPts val="95"/>
              </a:spcBef>
            </a:pPr>
            <a:r>
              <a:rPr dirty="0" sz="1000" spc="-65">
                <a:latin typeface="Cambria Math"/>
                <a:cs typeface="Cambria Math"/>
              </a:rPr>
              <a:t>1243570.6𝑠𝑠𝑠𝑠</a:t>
            </a:r>
            <a:r>
              <a:rPr dirty="0" baseline="23809" sz="1050" spc="-97">
                <a:latin typeface="Cambria Math"/>
                <a:cs typeface="Cambria Math"/>
              </a:rPr>
              <a:t>4</a:t>
            </a:r>
            <a:endParaRPr baseline="23809" sz="1050">
              <a:latin typeface="Cambria Math"/>
              <a:cs typeface="Cambria Math"/>
            </a:endParaRPr>
          </a:p>
        </p:txBody>
      </p:sp>
      <p:sp>
        <p:nvSpPr>
          <p:cNvPr id="7" name="object 7"/>
          <p:cNvSpPr/>
          <p:nvPr/>
        </p:nvSpPr>
        <p:spPr>
          <a:xfrm>
            <a:off x="1680972" y="1099572"/>
            <a:ext cx="2725420" cy="0"/>
          </a:xfrm>
          <a:custGeom>
            <a:avLst/>
            <a:gdLst/>
            <a:ahLst/>
            <a:cxnLst/>
            <a:rect l="l" t="t" r="r" b="b"/>
            <a:pathLst>
              <a:path w="2725420" h="0">
                <a:moveTo>
                  <a:pt x="0" y="0"/>
                </a:moveTo>
                <a:lnTo>
                  <a:pt x="2724912" y="0"/>
                </a:lnTo>
              </a:path>
            </a:pathLst>
          </a:custGeom>
          <a:ln w="7607">
            <a:solidFill>
              <a:srgbClr val="000000"/>
            </a:solidFill>
          </a:ln>
        </p:spPr>
        <p:txBody>
          <a:bodyPr wrap="square" lIns="0" tIns="0" rIns="0" bIns="0" rtlCol="0"/>
          <a:lstStyle/>
          <a:p/>
        </p:txBody>
      </p:sp>
      <p:sp>
        <p:nvSpPr>
          <p:cNvPr id="8" name="object 8"/>
          <p:cNvSpPr txBox="1"/>
          <p:nvPr/>
        </p:nvSpPr>
        <p:spPr>
          <a:xfrm>
            <a:off x="1668272" y="898633"/>
            <a:ext cx="3086100"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89">
                <a:latin typeface="Cambria Math"/>
                <a:cs typeface="Cambria Math"/>
              </a:rPr>
              <a:t>(</a:t>
            </a:r>
            <a:r>
              <a:rPr dirty="0" sz="1000" spc="-60">
                <a:latin typeface="Cambria Math"/>
                <a:cs typeface="Cambria Math"/>
              </a:rPr>
              <a:t>3804.05𝑘𝑘 </a:t>
            </a:r>
            <a:r>
              <a:rPr dirty="0" sz="1000" spc="-5">
                <a:latin typeface="Cambria Math"/>
                <a:cs typeface="Cambria Math"/>
              </a:rPr>
              <a:t>∙ </a:t>
            </a:r>
            <a:r>
              <a:rPr dirty="0" sz="1000" spc="-140">
                <a:latin typeface="Cambria Math"/>
                <a:cs typeface="Cambria Math"/>
              </a:rPr>
              <a:t>𝑓𝑓𝑓𝑓</a:t>
            </a:r>
            <a:r>
              <a:rPr dirty="0" baseline="2777" sz="1500" spc="-209">
                <a:latin typeface="Cambria Math"/>
                <a:cs typeface="Cambria Math"/>
              </a:rPr>
              <a:t>)(</a:t>
            </a:r>
            <a:r>
              <a:rPr dirty="0" sz="1000" spc="-140">
                <a:latin typeface="Cambria Math"/>
                <a:cs typeface="Cambria Math"/>
              </a:rPr>
              <a:t>48.867𝑠𝑠𝑠𝑠 </a:t>
            </a:r>
            <a:r>
              <a:rPr dirty="0" sz="1000" spc="-5">
                <a:latin typeface="Cambria Math"/>
                <a:cs typeface="Cambria Math"/>
              </a:rPr>
              <a:t>− </a:t>
            </a:r>
            <a:r>
              <a:rPr dirty="0" sz="1000" spc="-100">
                <a:latin typeface="Cambria Math"/>
                <a:cs typeface="Cambria Math"/>
              </a:rPr>
              <a:t>35.657𝑠𝑠𝑠𝑠 </a:t>
            </a:r>
            <a:r>
              <a:rPr dirty="0" sz="1000" spc="-5">
                <a:latin typeface="Cambria Math"/>
                <a:cs typeface="Cambria Math"/>
              </a:rPr>
              <a:t>+ </a:t>
            </a:r>
            <a:r>
              <a:rPr dirty="0" sz="1000" spc="-90">
                <a:latin typeface="Cambria Math"/>
                <a:cs typeface="Cambria Math"/>
              </a:rPr>
              <a:t>31.477𝑠𝑠𝑠𝑠</a:t>
            </a:r>
            <a:r>
              <a:rPr dirty="0" baseline="2777" sz="1500" spc="-135">
                <a:latin typeface="Cambria Math"/>
                <a:cs typeface="Cambria Math"/>
              </a:rPr>
              <a:t>)</a:t>
            </a:r>
            <a:r>
              <a:rPr dirty="0" baseline="2777" sz="1500" spc="15">
                <a:latin typeface="Cambria Math"/>
                <a:cs typeface="Cambria Math"/>
              </a:rPr>
              <a:t> </a:t>
            </a:r>
            <a:r>
              <a:rPr dirty="0" sz="1000" spc="-165">
                <a:latin typeface="Cambria Math"/>
                <a:cs typeface="Cambria Math"/>
              </a:rPr>
              <a:t>12𝑠𝑠𝑠𝑠</a:t>
            </a:r>
            <a:endParaRPr sz="1000">
              <a:latin typeface="Cambria Math"/>
              <a:cs typeface="Cambria Math"/>
            </a:endParaRPr>
          </a:p>
        </p:txBody>
      </p:sp>
      <p:sp>
        <p:nvSpPr>
          <p:cNvPr id="9" name="object 9"/>
          <p:cNvSpPr/>
          <p:nvPr/>
        </p:nvSpPr>
        <p:spPr>
          <a:xfrm>
            <a:off x="4489703" y="1099572"/>
            <a:ext cx="256540" cy="0"/>
          </a:xfrm>
          <a:custGeom>
            <a:avLst/>
            <a:gdLst/>
            <a:ahLst/>
            <a:cxnLst/>
            <a:rect l="l" t="t" r="r" b="b"/>
            <a:pathLst>
              <a:path w="256539" h="0">
                <a:moveTo>
                  <a:pt x="0" y="0"/>
                </a:moveTo>
                <a:lnTo>
                  <a:pt x="256032" y="0"/>
                </a:lnTo>
              </a:path>
            </a:pathLst>
          </a:custGeom>
          <a:ln w="7607">
            <a:solidFill>
              <a:srgbClr val="000000"/>
            </a:solidFill>
          </a:ln>
        </p:spPr>
        <p:txBody>
          <a:bodyPr wrap="square" lIns="0" tIns="0" rIns="0" bIns="0" rtlCol="0"/>
          <a:lstStyle/>
          <a:p/>
        </p:txBody>
      </p:sp>
      <p:sp>
        <p:nvSpPr>
          <p:cNvPr id="10" name="object 10"/>
          <p:cNvSpPr txBox="1"/>
          <p:nvPr/>
        </p:nvSpPr>
        <p:spPr>
          <a:xfrm>
            <a:off x="4414520" y="996188"/>
            <a:ext cx="2198370" cy="262890"/>
          </a:xfrm>
          <a:prstGeom prst="rect">
            <a:avLst/>
          </a:prstGeom>
        </p:spPr>
        <p:txBody>
          <a:bodyPr wrap="square" lIns="0" tIns="79375" rIns="0" bIns="0" rtlCol="0" vert="horz">
            <a:spAutoFit/>
          </a:bodyPr>
          <a:lstStyle/>
          <a:p>
            <a:pPr marL="105410" marR="5080" indent="-93345">
              <a:lnSpc>
                <a:spcPct val="56000"/>
              </a:lnSpc>
              <a:spcBef>
                <a:spcPts val="625"/>
              </a:spcBef>
              <a:tabLst>
                <a:tab pos="330835" algn="l"/>
              </a:tabLst>
            </a:pPr>
            <a:r>
              <a:rPr dirty="0" sz="1000" spc="-254">
                <a:latin typeface="Cambria Math"/>
                <a:cs typeface="Cambria Math"/>
              </a:rPr>
              <a:t>�		�</a:t>
            </a:r>
            <a:r>
              <a:rPr dirty="0" sz="1000" spc="55">
                <a:latin typeface="Cambria Math"/>
                <a:cs typeface="Cambria Math"/>
              </a:rPr>
              <a:t> </a:t>
            </a:r>
            <a:r>
              <a:rPr dirty="0" sz="1000" spc="-5">
                <a:latin typeface="Cambria Math"/>
                <a:cs typeface="Cambria Math"/>
              </a:rPr>
              <a:t>= 1.636 </a:t>
            </a:r>
            <a:r>
              <a:rPr dirty="0" sz="1000" spc="-275">
                <a:latin typeface="Cambria Math"/>
                <a:cs typeface="Cambria Math"/>
              </a:rPr>
              <a:t>𝑘𝑘𝑠𝑠𝑠𝑠</a:t>
            </a:r>
            <a:r>
              <a:rPr dirty="0" sz="1000" spc="35">
                <a:latin typeface="Cambria Math"/>
                <a:cs typeface="Cambria Math"/>
              </a:rPr>
              <a:t> </a:t>
            </a:r>
            <a:r>
              <a:rPr dirty="0" sz="1000" spc="-275">
                <a:latin typeface="Cambria Math"/>
                <a:cs typeface="Cambria Math"/>
              </a:rPr>
              <a:t>(𝐷𝐷𝐴𝐴𝑠𝑠𝑠𝑠𝑔𝑔𝑠𝑠</a:t>
            </a:r>
            <a:r>
              <a:rPr dirty="0" sz="1000" spc="35">
                <a:latin typeface="Cambria Math"/>
                <a:cs typeface="Cambria Math"/>
              </a:rPr>
              <a:t> </a:t>
            </a:r>
            <a:r>
              <a:rPr dirty="0" sz="1000" spc="-310">
                <a:latin typeface="Cambria Math"/>
                <a:cs typeface="Cambria Math"/>
              </a:rPr>
              <a:t>𝐿𝐿𝑠𝑠𝑆𝑆𝐴𝐴 </a:t>
            </a:r>
            <a:r>
              <a:rPr dirty="0" sz="1000" spc="-215">
                <a:latin typeface="Cambria Math"/>
                <a:cs typeface="Cambria Math"/>
              </a:rPr>
              <a:t> </a:t>
            </a:r>
            <a:r>
              <a:rPr dirty="0" sz="1000" spc="-260">
                <a:latin typeface="Cambria Math"/>
                <a:cs typeface="Cambria Math"/>
              </a:rPr>
              <a:t>𝐿𝐿𝑐𝑐𝐴𝐴𝑑𝑑)</a:t>
            </a:r>
            <a:r>
              <a:rPr dirty="0" sz="1000" spc="-5">
                <a:latin typeface="Cambria Math"/>
                <a:cs typeface="Cambria Math"/>
              </a:rPr>
              <a:t> </a:t>
            </a:r>
            <a:r>
              <a:rPr dirty="0" sz="1000" spc="-254">
                <a:latin typeface="Cambria Math"/>
                <a:cs typeface="Cambria Math"/>
              </a:rPr>
              <a:t>1𝑓𝑓𝑓𝑓</a:t>
            </a:r>
            <a:endParaRPr sz="1000">
              <a:latin typeface="Cambria Math"/>
              <a:cs typeface="Cambria Math"/>
            </a:endParaRPr>
          </a:p>
        </p:txBody>
      </p:sp>
      <p:sp>
        <p:nvSpPr>
          <p:cNvPr id="11" name="object 11"/>
          <p:cNvSpPr txBox="1"/>
          <p:nvPr/>
        </p:nvSpPr>
        <p:spPr>
          <a:xfrm>
            <a:off x="2596990" y="1426008"/>
            <a:ext cx="834390" cy="177800"/>
          </a:xfrm>
          <a:prstGeom prst="rect">
            <a:avLst/>
          </a:prstGeom>
        </p:spPr>
        <p:txBody>
          <a:bodyPr wrap="square" lIns="0" tIns="12065" rIns="0" bIns="0" rtlCol="0" vert="horz">
            <a:spAutoFit/>
          </a:bodyPr>
          <a:lstStyle/>
          <a:p>
            <a:pPr marL="38100">
              <a:lnSpc>
                <a:spcPct val="100000"/>
              </a:lnSpc>
              <a:spcBef>
                <a:spcPts val="95"/>
              </a:spcBef>
            </a:pPr>
            <a:r>
              <a:rPr dirty="0" sz="1000" spc="-70">
                <a:latin typeface="Cambria Math"/>
                <a:cs typeface="Cambria Math"/>
              </a:rPr>
              <a:t>1243570.6𝑠𝑠𝑠𝑠</a:t>
            </a:r>
            <a:r>
              <a:rPr dirty="0" baseline="23809" sz="1050" spc="-104">
                <a:latin typeface="Cambria Math"/>
                <a:cs typeface="Cambria Math"/>
              </a:rPr>
              <a:t>4</a:t>
            </a:r>
            <a:endParaRPr baseline="23809" sz="1050">
              <a:latin typeface="Cambria Math"/>
              <a:cs typeface="Cambria Math"/>
            </a:endParaRPr>
          </a:p>
        </p:txBody>
      </p:sp>
      <p:sp>
        <p:nvSpPr>
          <p:cNvPr id="12" name="object 12"/>
          <p:cNvSpPr/>
          <p:nvPr/>
        </p:nvSpPr>
        <p:spPr>
          <a:xfrm>
            <a:off x="1690116" y="1443989"/>
            <a:ext cx="2654935" cy="0"/>
          </a:xfrm>
          <a:custGeom>
            <a:avLst/>
            <a:gdLst/>
            <a:ahLst/>
            <a:cxnLst/>
            <a:rect l="l" t="t" r="r" b="b"/>
            <a:pathLst>
              <a:path w="2654935" h="0">
                <a:moveTo>
                  <a:pt x="0" y="0"/>
                </a:moveTo>
                <a:lnTo>
                  <a:pt x="2654795" y="0"/>
                </a:lnTo>
              </a:path>
            </a:pathLst>
          </a:custGeom>
          <a:ln w="7620">
            <a:solidFill>
              <a:srgbClr val="000000"/>
            </a:solidFill>
          </a:ln>
        </p:spPr>
        <p:txBody>
          <a:bodyPr wrap="square" lIns="0" tIns="0" rIns="0" bIns="0" rtlCol="0"/>
          <a:lstStyle/>
          <a:p/>
        </p:txBody>
      </p:sp>
      <p:sp>
        <p:nvSpPr>
          <p:cNvPr id="13" name="object 13"/>
          <p:cNvSpPr txBox="1"/>
          <p:nvPr/>
        </p:nvSpPr>
        <p:spPr>
          <a:xfrm>
            <a:off x="1677495" y="1243100"/>
            <a:ext cx="3016250"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97">
                <a:latin typeface="Cambria Math"/>
                <a:cs typeface="Cambria Math"/>
              </a:rPr>
              <a:t>(</a:t>
            </a:r>
            <a:r>
              <a:rPr dirty="0" sz="1000" spc="-65">
                <a:latin typeface="Cambria Math"/>
                <a:cs typeface="Cambria Math"/>
              </a:rPr>
              <a:t>1863.4𝑘𝑘 </a:t>
            </a:r>
            <a:r>
              <a:rPr dirty="0" sz="1000" spc="-5">
                <a:latin typeface="Cambria Math"/>
                <a:cs typeface="Cambria Math"/>
              </a:rPr>
              <a:t>∙ </a:t>
            </a:r>
            <a:r>
              <a:rPr dirty="0" sz="1000" spc="-140">
                <a:latin typeface="Cambria Math"/>
                <a:cs typeface="Cambria Math"/>
              </a:rPr>
              <a:t>𝑓𝑓𝑓𝑓</a:t>
            </a:r>
            <a:r>
              <a:rPr dirty="0" baseline="2777" sz="1500" spc="-209">
                <a:latin typeface="Cambria Math"/>
                <a:cs typeface="Cambria Math"/>
              </a:rPr>
              <a:t>)(</a:t>
            </a:r>
            <a:r>
              <a:rPr dirty="0" sz="1000" spc="-140">
                <a:latin typeface="Cambria Math"/>
                <a:cs typeface="Cambria Math"/>
              </a:rPr>
              <a:t>48.867𝑠𝑠𝑠𝑠 </a:t>
            </a:r>
            <a:r>
              <a:rPr dirty="0" sz="1000" spc="-5">
                <a:latin typeface="Cambria Math"/>
                <a:cs typeface="Cambria Math"/>
              </a:rPr>
              <a:t>− </a:t>
            </a:r>
            <a:r>
              <a:rPr dirty="0" sz="1000" spc="-100">
                <a:latin typeface="Cambria Math"/>
                <a:cs typeface="Cambria Math"/>
              </a:rPr>
              <a:t>35.657𝑠𝑠𝑠𝑠 </a:t>
            </a:r>
            <a:r>
              <a:rPr dirty="0" sz="1000" spc="-5">
                <a:latin typeface="Cambria Math"/>
                <a:cs typeface="Cambria Math"/>
              </a:rPr>
              <a:t>+ </a:t>
            </a:r>
            <a:r>
              <a:rPr dirty="0" sz="1000" spc="-90">
                <a:latin typeface="Cambria Math"/>
                <a:cs typeface="Cambria Math"/>
              </a:rPr>
              <a:t>31.477𝑠𝑠𝑠𝑠</a:t>
            </a:r>
            <a:r>
              <a:rPr dirty="0" baseline="2777" sz="1500" spc="-135">
                <a:latin typeface="Cambria Math"/>
                <a:cs typeface="Cambria Math"/>
              </a:rPr>
              <a:t>)</a:t>
            </a:r>
            <a:r>
              <a:rPr dirty="0" baseline="2777" sz="1500">
                <a:latin typeface="Cambria Math"/>
                <a:cs typeface="Cambria Math"/>
              </a:rPr>
              <a:t> </a:t>
            </a:r>
            <a:r>
              <a:rPr dirty="0" sz="1000" spc="-165">
                <a:latin typeface="Cambria Math"/>
                <a:cs typeface="Cambria Math"/>
              </a:rPr>
              <a:t>12𝑠𝑠𝑠𝑠</a:t>
            </a:r>
            <a:endParaRPr sz="1000">
              <a:latin typeface="Cambria Math"/>
              <a:cs typeface="Cambria Math"/>
            </a:endParaRPr>
          </a:p>
        </p:txBody>
      </p:sp>
      <p:sp>
        <p:nvSpPr>
          <p:cNvPr id="14" name="object 14"/>
          <p:cNvSpPr/>
          <p:nvPr/>
        </p:nvSpPr>
        <p:spPr>
          <a:xfrm>
            <a:off x="4428744" y="1443989"/>
            <a:ext cx="256540" cy="0"/>
          </a:xfrm>
          <a:custGeom>
            <a:avLst/>
            <a:gdLst/>
            <a:ahLst/>
            <a:cxnLst/>
            <a:rect l="l" t="t" r="r" b="b"/>
            <a:pathLst>
              <a:path w="256539" h="0">
                <a:moveTo>
                  <a:pt x="0" y="0"/>
                </a:moveTo>
                <a:lnTo>
                  <a:pt x="256032" y="0"/>
                </a:lnTo>
              </a:path>
            </a:pathLst>
          </a:custGeom>
          <a:ln w="7620">
            <a:solidFill>
              <a:srgbClr val="000000"/>
            </a:solidFill>
          </a:ln>
        </p:spPr>
        <p:txBody>
          <a:bodyPr wrap="square" lIns="0" tIns="0" rIns="0" bIns="0" rtlCol="0"/>
          <a:lstStyle/>
          <a:p/>
        </p:txBody>
      </p:sp>
      <p:sp>
        <p:nvSpPr>
          <p:cNvPr id="15" name="object 15"/>
          <p:cNvSpPr txBox="1"/>
          <p:nvPr/>
        </p:nvSpPr>
        <p:spPr>
          <a:xfrm>
            <a:off x="4353559" y="1340612"/>
            <a:ext cx="2251075" cy="262890"/>
          </a:xfrm>
          <a:prstGeom prst="rect">
            <a:avLst/>
          </a:prstGeom>
        </p:spPr>
        <p:txBody>
          <a:bodyPr wrap="square" lIns="0" tIns="79375" rIns="0" bIns="0" rtlCol="0" vert="horz">
            <a:spAutoFit/>
          </a:bodyPr>
          <a:lstStyle/>
          <a:p>
            <a:pPr marL="105410" marR="5080" indent="-93345">
              <a:lnSpc>
                <a:spcPct val="56000"/>
              </a:lnSpc>
              <a:spcBef>
                <a:spcPts val="625"/>
              </a:spcBef>
              <a:tabLst>
                <a:tab pos="330835" algn="l"/>
              </a:tabLst>
            </a:pPr>
            <a:r>
              <a:rPr dirty="0" sz="1000" spc="-254">
                <a:latin typeface="Cambria Math"/>
                <a:cs typeface="Cambria Math"/>
              </a:rPr>
              <a:t>�		�</a:t>
            </a:r>
            <a:r>
              <a:rPr dirty="0" sz="1000" spc="55">
                <a:latin typeface="Cambria Math"/>
                <a:cs typeface="Cambria Math"/>
              </a:rPr>
              <a:t> </a:t>
            </a:r>
            <a:r>
              <a:rPr dirty="0" sz="1000" spc="-5">
                <a:latin typeface="Cambria Math"/>
                <a:cs typeface="Cambria Math"/>
              </a:rPr>
              <a:t>= 0.802 </a:t>
            </a:r>
            <a:r>
              <a:rPr dirty="0" sz="1000" spc="-275">
                <a:latin typeface="Cambria Math"/>
                <a:cs typeface="Cambria Math"/>
              </a:rPr>
              <a:t>𝑘𝑘𝑠𝑠𝑠𝑠</a:t>
            </a:r>
            <a:r>
              <a:rPr dirty="0" sz="1000" spc="25">
                <a:latin typeface="Cambria Math"/>
                <a:cs typeface="Cambria Math"/>
              </a:rPr>
              <a:t> </a:t>
            </a:r>
            <a:r>
              <a:rPr dirty="0" sz="1000" spc="-310">
                <a:latin typeface="Cambria Math"/>
                <a:cs typeface="Cambria Math"/>
              </a:rPr>
              <a:t>(𝐹𝐹𝐴𝐴𝑓𝑓𝑠𝑠𝑔𝑔𝑎𝑎𝐴𝐴</a:t>
            </a:r>
            <a:r>
              <a:rPr dirty="0" sz="1000" spc="30">
                <a:latin typeface="Cambria Math"/>
                <a:cs typeface="Cambria Math"/>
              </a:rPr>
              <a:t> </a:t>
            </a:r>
            <a:r>
              <a:rPr dirty="0" sz="1000" spc="-310">
                <a:latin typeface="Cambria Math"/>
                <a:cs typeface="Cambria Math"/>
              </a:rPr>
              <a:t>𝐿𝐿𝑠𝑠𝑆𝑆𝐴𝐴 </a:t>
            </a:r>
            <a:r>
              <a:rPr dirty="0" sz="1000" spc="-215">
                <a:latin typeface="Cambria Math"/>
                <a:cs typeface="Cambria Math"/>
              </a:rPr>
              <a:t> </a:t>
            </a:r>
            <a:r>
              <a:rPr dirty="0" sz="1000" spc="-260">
                <a:latin typeface="Cambria Math"/>
                <a:cs typeface="Cambria Math"/>
              </a:rPr>
              <a:t>𝐿𝐿𝑐𝑐𝐴𝐴𝑑𝑑)</a:t>
            </a:r>
            <a:r>
              <a:rPr dirty="0" sz="1000" spc="-5">
                <a:latin typeface="Cambria Math"/>
                <a:cs typeface="Cambria Math"/>
              </a:rPr>
              <a:t> </a:t>
            </a:r>
            <a:r>
              <a:rPr dirty="0" sz="1000" spc="-254">
                <a:latin typeface="Cambria Math"/>
                <a:cs typeface="Cambria Math"/>
              </a:rPr>
              <a:t>1𝑓𝑓𝑓𝑓</a:t>
            </a:r>
            <a:endParaRPr sz="1000">
              <a:latin typeface="Cambria Math"/>
              <a:cs typeface="Cambria Math"/>
            </a:endParaRPr>
          </a:p>
        </p:txBody>
      </p:sp>
      <p:sp>
        <p:nvSpPr>
          <p:cNvPr id="16" name="object 16"/>
          <p:cNvSpPr txBox="1"/>
          <p:nvPr/>
        </p:nvSpPr>
        <p:spPr>
          <a:xfrm>
            <a:off x="1959732" y="1887689"/>
            <a:ext cx="612140" cy="177800"/>
          </a:xfrm>
          <a:prstGeom prst="rect">
            <a:avLst/>
          </a:prstGeom>
        </p:spPr>
        <p:txBody>
          <a:bodyPr wrap="square" lIns="0" tIns="12065" rIns="0" bIns="0" rtlCol="0" vert="horz">
            <a:spAutoFit/>
          </a:bodyPr>
          <a:lstStyle/>
          <a:p>
            <a:pPr marL="38100">
              <a:lnSpc>
                <a:spcPct val="100000"/>
              </a:lnSpc>
              <a:spcBef>
                <a:spcPts val="95"/>
              </a:spcBef>
            </a:pPr>
            <a:r>
              <a:rPr dirty="0" sz="1000" spc="-260">
                <a:latin typeface="Cambria Math"/>
                <a:cs typeface="Cambria Math"/>
              </a:rPr>
              <a:t>𝛥𝛥𝑓𝑓</a:t>
            </a:r>
            <a:r>
              <a:rPr dirty="0" baseline="-15873" sz="1050" spc="-390">
                <a:latin typeface="Cambria Math"/>
                <a:cs typeface="Cambria Math"/>
              </a:rPr>
              <a:t>𝑑𝑑𝐿𝐿𝐿𝐿</a:t>
            </a:r>
            <a:r>
              <a:rPr dirty="0" baseline="-15873" sz="1050" spc="209">
                <a:latin typeface="Cambria Math"/>
                <a:cs typeface="Cambria Math"/>
              </a:rPr>
              <a:t> </a:t>
            </a:r>
            <a:r>
              <a:rPr dirty="0" sz="1000" spc="-5">
                <a:latin typeface="Cambria Math"/>
                <a:cs typeface="Cambria Math"/>
              </a:rPr>
              <a:t>=</a:t>
            </a:r>
            <a:r>
              <a:rPr dirty="0" sz="1000" spc="35">
                <a:latin typeface="Cambria Math"/>
                <a:cs typeface="Cambria Math"/>
              </a:rPr>
              <a:t> </a:t>
            </a:r>
            <a:r>
              <a:rPr dirty="0" sz="1000" spc="-25">
                <a:latin typeface="Cambria Math"/>
                <a:cs typeface="Cambria Math"/>
              </a:rPr>
              <a:t>�</a:t>
            </a:r>
            <a:endParaRPr sz="1000">
              <a:latin typeface="Cambria Math"/>
              <a:cs typeface="Cambria Math"/>
            </a:endParaRPr>
          </a:p>
        </p:txBody>
      </p:sp>
      <p:sp>
        <p:nvSpPr>
          <p:cNvPr id="17" name="object 17"/>
          <p:cNvSpPr txBox="1"/>
          <p:nvPr/>
        </p:nvSpPr>
        <p:spPr>
          <a:xfrm>
            <a:off x="2547554" y="1741376"/>
            <a:ext cx="88265" cy="177800"/>
          </a:xfrm>
          <a:prstGeom prst="rect">
            <a:avLst/>
          </a:prstGeom>
        </p:spPr>
        <p:txBody>
          <a:bodyPr wrap="square" lIns="0" tIns="12065" rIns="0" bIns="0" rtlCol="0" vert="horz">
            <a:spAutoFit/>
          </a:bodyPr>
          <a:lstStyle/>
          <a:p>
            <a:pPr marL="12700">
              <a:lnSpc>
                <a:spcPct val="100000"/>
              </a:lnSpc>
              <a:spcBef>
                <a:spcPts val="95"/>
              </a:spcBef>
            </a:pPr>
            <a:r>
              <a:rPr dirty="0" sz="1000" spc="-254">
                <a:latin typeface="Cambria Math"/>
                <a:cs typeface="Cambria Math"/>
              </a:rPr>
              <a:t>�</a:t>
            </a:r>
            <a:endParaRPr sz="1000">
              <a:latin typeface="Cambria Math"/>
              <a:cs typeface="Cambria Math"/>
            </a:endParaRPr>
          </a:p>
        </p:txBody>
      </p:sp>
      <p:sp>
        <p:nvSpPr>
          <p:cNvPr id="18" name="object 18"/>
          <p:cNvSpPr txBox="1"/>
          <p:nvPr/>
        </p:nvSpPr>
        <p:spPr>
          <a:xfrm>
            <a:off x="2695423" y="1643851"/>
            <a:ext cx="543560" cy="177800"/>
          </a:xfrm>
          <a:prstGeom prst="rect">
            <a:avLst/>
          </a:prstGeom>
        </p:spPr>
        <p:txBody>
          <a:bodyPr wrap="square" lIns="0" tIns="12065" rIns="0" bIns="0" rtlCol="0" vert="horz">
            <a:spAutoFit/>
          </a:bodyPr>
          <a:lstStyle/>
          <a:p>
            <a:pPr marL="12700">
              <a:lnSpc>
                <a:spcPct val="100000"/>
              </a:lnSpc>
              <a:spcBef>
                <a:spcPts val="95"/>
              </a:spcBef>
            </a:pPr>
            <a:r>
              <a:rPr dirty="0" sz="1000" spc="-155">
                <a:latin typeface="Cambria Math"/>
                <a:cs typeface="Cambria Math"/>
              </a:rPr>
              <a:t>28500𝑘𝑘𝑠𝑠𝑠𝑠</a:t>
            </a:r>
            <a:endParaRPr sz="1000">
              <a:latin typeface="Cambria Math"/>
              <a:cs typeface="Cambria Math"/>
            </a:endParaRPr>
          </a:p>
        </p:txBody>
      </p:sp>
      <p:sp>
        <p:nvSpPr>
          <p:cNvPr id="19" name="object 19"/>
          <p:cNvSpPr txBox="1"/>
          <p:nvPr/>
        </p:nvSpPr>
        <p:spPr>
          <a:xfrm>
            <a:off x="2611559" y="1826759"/>
            <a:ext cx="70993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5886</a:t>
            </a:r>
            <a:r>
              <a:rPr dirty="0" sz="1000" spc="-10">
                <a:latin typeface="Cambria Math"/>
                <a:cs typeface="Cambria Math"/>
              </a:rPr>
              <a:t>.</a:t>
            </a:r>
            <a:r>
              <a:rPr dirty="0" sz="1000" spc="-5">
                <a:latin typeface="Cambria Math"/>
                <a:cs typeface="Cambria Math"/>
              </a:rPr>
              <a:t>89</a:t>
            </a:r>
            <a:r>
              <a:rPr dirty="0" sz="1000" spc="-10">
                <a:latin typeface="Cambria Math"/>
                <a:cs typeface="Cambria Math"/>
              </a:rPr>
              <a:t>1</a:t>
            </a:r>
            <a:r>
              <a:rPr dirty="0" sz="1000" spc="-505">
                <a:latin typeface="Cambria Math"/>
                <a:cs typeface="Cambria Math"/>
              </a:rPr>
              <a:t>𝑘𝑘</a:t>
            </a:r>
            <a:r>
              <a:rPr dirty="0" sz="1000" spc="-590">
                <a:latin typeface="Cambria Math"/>
                <a:cs typeface="Cambria Math"/>
              </a:rPr>
              <a:t>𝑠𝑠𝑠𝑠</a:t>
            </a:r>
            <a:endParaRPr sz="1000">
              <a:latin typeface="Cambria Math"/>
              <a:cs typeface="Cambria Math"/>
            </a:endParaRPr>
          </a:p>
        </p:txBody>
      </p:sp>
      <p:sp>
        <p:nvSpPr>
          <p:cNvPr id="20" name="object 20"/>
          <p:cNvSpPr/>
          <p:nvPr/>
        </p:nvSpPr>
        <p:spPr>
          <a:xfrm>
            <a:off x="2624327" y="1844808"/>
            <a:ext cx="692150" cy="0"/>
          </a:xfrm>
          <a:custGeom>
            <a:avLst/>
            <a:gdLst/>
            <a:ahLst/>
            <a:cxnLst/>
            <a:rect l="l" t="t" r="r" b="b"/>
            <a:pathLst>
              <a:path w="692150" h="0">
                <a:moveTo>
                  <a:pt x="0" y="0"/>
                </a:moveTo>
                <a:lnTo>
                  <a:pt x="691896" y="0"/>
                </a:lnTo>
              </a:path>
            </a:pathLst>
          </a:custGeom>
          <a:ln w="7607">
            <a:solidFill>
              <a:srgbClr val="000000"/>
            </a:solidFill>
          </a:ln>
        </p:spPr>
        <p:txBody>
          <a:bodyPr wrap="square" lIns="0" tIns="0" rIns="0" bIns="0" rtlCol="0"/>
          <a:lstStyle/>
          <a:p/>
        </p:txBody>
      </p:sp>
      <p:sp>
        <p:nvSpPr>
          <p:cNvPr id="21" name="object 21"/>
          <p:cNvSpPr txBox="1"/>
          <p:nvPr/>
        </p:nvSpPr>
        <p:spPr>
          <a:xfrm>
            <a:off x="3303523" y="1741424"/>
            <a:ext cx="2458720" cy="177800"/>
          </a:xfrm>
          <a:prstGeom prst="rect">
            <a:avLst/>
          </a:prstGeom>
        </p:spPr>
        <p:txBody>
          <a:bodyPr wrap="square" lIns="0" tIns="12065" rIns="0" bIns="0" rtlCol="0" vert="horz">
            <a:spAutoFit/>
          </a:bodyPr>
          <a:lstStyle/>
          <a:p>
            <a:pPr marL="12700">
              <a:lnSpc>
                <a:spcPct val="100000"/>
              </a:lnSpc>
              <a:spcBef>
                <a:spcPts val="95"/>
              </a:spcBef>
            </a:pPr>
            <a:r>
              <a:rPr dirty="0" sz="1000" spc="-254">
                <a:latin typeface="Cambria Math"/>
                <a:cs typeface="Cambria Math"/>
              </a:rPr>
              <a:t>�</a:t>
            </a:r>
            <a:r>
              <a:rPr dirty="0" sz="1000" spc="-55">
                <a:latin typeface="Cambria Math"/>
                <a:cs typeface="Cambria Math"/>
              </a:rPr>
              <a:t> </a:t>
            </a:r>
            <a:r>
              <a:rPr dirty="0" baseline="2777" sz="1500" spc="-195">
                <a:latin typeface="Cambria Math"/>
                <a:cs typeface="Cambria Math"/>
              </a:rPr>
              <a:t>(</a:t>
            </a:r>
            <a:r>
              <a:rPr dirty="0" sz="1000" spc="-130">
                <a:latin typeface="Cambria Math"/>
                <a:cs typeface="Cambria Math"/>
              </a:rPr>
              <a:t>1.636𝑘𝑘𝑠𝑠𝑠𝑠</a:t>
            </a:r>
            <a:r>
              <a:rPr dirty="0" baseline="2777" sz="1500" spc="-195">
                <a:latin typeface="Cambria Math"/>
                <a:cs typeface="Cambria Math"/>
              </a:rPr>
              <a:t>) </a:t>
            </a:r>
            <a:r>
              <a:rPr dirty="0" sz="1000" spc="-5">
                <a:latin typeface="Cambria Math"/>
                <a:cs typeface="Cambria Math"/>
              </a:rPr>
              <a:t>= </a:t>
            </a:r>
            <a:r>
              <a:rPr dirty="0" sz="1000" spc="-155">
                <a:latin typeface="Cambria Math"/>
                <a:cs typeface="Cambria Math"/>
              </a:rPr>
              <a:t>7.922𝑘𝑘𝑠𝑠𝑠𝑠</a:t>
            </a:r>
            <a:r>
              <a:rPr dirty="0" sz="1000" spc="-95">
                <a:latin typeface="Cambria Math"/>
                <a:cs typeface="Cambria Math"/>
              </a:rPr>
              <a:t> </a:t>
            </a:r>
            <a:r>
              <a:rPr dirty="0" sz="1000" spc="-275">
                <a:latin typeface="Cambria Math"/>
                <a:cs typeface="Cambria Math"/>
              </a:rPr>
              <a:t>(𝐷𝐷𝐴𝐴𝑠𝑠𝑠𝑠𝑔𝑔𝑠𝑠</a:t>
            </a:r>
            <a:r>
              <a:rPr dirty="0" sz="1000" spc="60">
                <a:latin typeface="Cambria Math"/>
                <a:cs typeface="Cambria Math"/>
              </a:rPr>
              <a:t> </a:t>
            </a:r>
            <a:r>
              <a:rPr dirty="0" sz="1000" spc="-310">
                <a:latin typeface="Cambria Math"/>
                <a:cs typeface="Cambria Math"/>
              </a:rPr>
              <a:t>𝐿𝐿𝑠𝑠𝑆𝑆𝐴𝐴</a:t>
            </a:r>
            <a:r>
              <a:rPr dirty="0" sz="1000" spc="55">
                <a:latin typeface="Cambria Math"/>
                <a:cs typeface="Cambria Math"/>
              </a:rPr>
              <a:t> </a:t>
            </a:r>
            <a:r>
              <a:rPr dirty="0" sz="1000" spc="-254">
                <a:latin typeface="Cambria Math"/>
                <a:cs typeface="Cambria Math"/>
              </a:rPr>
              <a:t>𝐿𝐿𝑐𝑐𝐴𝐴𝑑𝑑)</a:t>
            </a:r>
            <a:endParaRPr sz="1000">
              <a:latin typeface="Cambria Math"/>
              <a:cs typeface="Cambria Math"/>
            </a:endParaRPr>
          </a:p>
        </p:txBody>
      </p:sp>
      <p:sp>
        <p:nvSpPr>
          <p:cNvPr id="22" name="object 22"/>
          <p:cNvSpPr txBox="1"/>
          <p:nvPr/>
        </p:nvSpPr>
        <p:spPr>
          <a:xfrm>
            <a:off x="2521803" y="2056894"/>
            <a:ext cx="88265" cy="177800"/>
          </a:xfrm>
          <a:prstGeom prst="rect">
            <a:avLst/>
          </a:prstGeom>
        </p:spPr>
        <p:txBody>
          <a:bodyPr wrap="square" lIns="0" tIns="12065" rIns="0" bIns="0" rtlCol="0" vert="horz">
            <a:spAutoFit/>
          </a:bodyPr>
          <a:lstStyle/>
          <a:p>
            <a:pPr marL="12700">
              <a:lnSpc>
                <a:spcPct val="100000"/>
              </a:lnSpc>
              <a:spcBef>
                <a:spcPts val="95"/>
              </a:spcBef>
            </a:pPr>
            <a:r>
              <a:rPr dirty="0" sz="1000" spc="-254">
                <a:latin typeface="Cambria Math"/>
                <a:cs typeface="Cambria Math"/>
              </a:rPr>
              <a:t>�</a:t>
            </a:r>
            <a:endParaRPr sz="1000">
              <a:latin typeface="Cambria Math"/>
              <a:cs typeface="Cambria Math"/>
            </a:endParaRPr>
          </a:p>
        </p:txBody>
      </p:sp>
      <p:sp>
        <p:nvSpPr>
          <p:cNvPr id="23" name="object 23"/>
          <p:cNvSpPr txBox="1"/>
          <p:nvPr/>
        </p:nvSpPr>
        <p:spPr>
          <a:xfrm>
            <a:off x="2668154" y="1959369"/>
            <a:ext cx="543560" cy="177800"/>
          </a:xfrm>
          <a:prstGeom prst="rect">
            <a:avLst/>
          </a:prstGeom>
        </p:spPr>
        <p:txBody>
          <a:bodyPr wrap="square" lIns="0" tIns="12065" rIns="0" bIns="0" rtlCol="0" vert="horz">
            <a:spAutoFit/>
          </a:bodyPr>
          <a:lstStyle/>
          <a:p>
            <a:pPr marL="12700">
              <a:lnSpc>
                <a:spcPct val="100000"/>
              </a:lnSpc>
              <a:spcBef>
                <a:spcPts val="95"/>
              </a:spcBef>
            </a:pPr>
            <a:r>
              <a:rPr dirty="0" sz="1000" spc="-155">
                <a:latin typeface="Cambria Math"/>
                <a:cs typeface="Cambria Math"/>
              </a:rPr>
              <a:t>28500𝑘𝑘𝑠𝑠𝑠𝑠</a:t>
            </a:r>
            <a:endParaRPr sz="1000">
              <a:latin typeface="Cambria Math"/>
              <a:cs typeface="Cambria Math"/>
            </a:endParaRPr>
          </a:p>
        </p:txBody>
      </p:sp>
      <p:sp>
        <p:nvSpPr>
          <p:cNvPr id="24" name="object 24"/>
          <p:cNvSpPr txBox="1"/>
          <p:nvPr/>
        </p:nvSpPr>
        <p:spPr>
          <a:xfrm>
            <a:off x="2584289" y="2142276"/>
            <a:ext cx="711200" cy="177800"/>
          </a:xfrm>
          <a:prstGeom prst="rect">
            <a:avLst/>
          </a:prstGeom>
        </p:spPr>
        <p:txBody>
          <a:bodyPr wrap="square" lIns="0" tIns="12065" rIns="0" bIns="0" rtlCol="0" vert="horz">
            <a:spAutoFit/>
          </a:bodyPr>
          <a:lstStyle/>
          <a:p>
            <a:pPr marL="12700">
              <a:lnSpc>
                <a:spcPct val="100000"/>
              </a:lnSpc>
              <a:spcBef>
                <a:spcPts val="95"/>
              </a:spcBef>
            </a:pPr>
            <a:r>
              <a:rPr dirty="0" sz="1000" spc="-120">
                <a:latin typeface="Cambria Math"/>
                <a:cs typeface="Cambria Math"/>
              </a:rPr>
              <a:t>5886.891𝑘𝑘𝑠𝑠𝑠𝑠</a:t>
            </a:r>
            <a:endParaRPr sz="1000">
              <a:latin typeface="Cambria Math"/>
              <a:cs typeface="Cambria Math"/>
            </a:endParaRPr>
          </a:p>
        </p:txBody>
      </p:sp>
      <p:sp>
        <p:nvSpPr>
          <p:cNvPr id="25" name="object 25"/>
          <p:cNvSpPr/>
          <p:nvPr/>
        </p:nvSpPr>
        <p:spPr>
          <a:xfrm>
            <a:off x="2596895" y="2160276"/>
            <a:ext cx="692150" cy="0"/>
          </a:xfrm>
          <a:custGeom>
            <a:avLst/>
            <a:gdLst/>
            <a:ahLst/>
            <a:cxnLst/>
            <a:rect l="l" t="t" r="r" b="b"/>
            <a:pathLst>
              <a:path w="692150" h="0">
                <a:moveTo>
                  <a:pt x="0" y="0"/>
                </a:moveTo>
                <a:lnTo>
                  <a:pt x="691895" y="0"/>
                </a:lnTo>
              </a:path>
            </a:pathLst>
          </a:custGeom>
          <a:ln w="7607">
            <a:solidFill>
              <a:srgbClr val="000000"/>
            </a:solidFill>
          </a:ln>
        </p:spPr>
        <p:txBody>
          <a:bodyPr wrap="square" lIns="0" tIns="0" rIns="0" bIns="0" rtlCol="0"/>
          <a:lstStyle/>
          <a:p/>
        </p:txBody>
      </p:sp>
      <p:sp>
        <p:nvSpPr>
          <p:cNvPr id="26" name="object 26"/>
          <p:cNvSpPr txBox="1"/>
          <p:nvPr/>
        </p:nvSpPr>
        <p:spPr>
          <a:xfrm>
            <a:off x="3276091" y="2056891"/>
            <a:ext cx="2512060" cy="177800"/>
          </a:xfrm>
          <a:prstGeom prst="rect">
            <a:avLst/>
          </a:prstGeom>
        </p:spPr>
        <p:txBody>
          <a:bodyPr wrap="square" lIns="0" tIns="12065" rIns="0" bIns="0" rtlCol="0" vert="horz">
            <a:spAutoFit/>
          </a:bodyPr>
          <a:lstStyle/>
          <a:p>
            <a:pPr marL="12700">
              <a:lnSpc>
                <a:spcPct val="100000"/>
              </a:lnSpc>
              <a:spcBef>
                <a:spcPts val="95"/>
              </a:spcBef>
            </a:pPr>
            <a:r>
              <a:rPr dirty="0" sz="1000" spc="-254">
                <a:latin typeface="Cambria Math"/>
                <a:cs typeface="Cambria Math"/>
              </a:rPr>
              <a:t>�</a:t>
            </a:r>
            <a:r>
              <a:rPr dirty="0" sz="1000" spc="-45">
                <a:latin typeface="Cambria Math"/>
                <a:cs typeface="Cambria Math"/>
              </a:rPr>
              <a:t> </a:t>
            </a:r>
            <a:r>
              <a:rPr dirty="0" baseline="2777" sz="1500" spc="-195">
                <a:latin typeface="Cambria Math"/>
                <a:cs typeface="Cambria Math"/>
              </a:rPr>
              <a:t>(</a:t>
            </a:r>
            <a:r>
              <a:rPr dirty="0" sz="1000" spc="-130">
                <a:latin typeface="Cambria Math"/>
                <a:cs typeface="Cambria Math"/>
              </a:rPr>
              <a:t>0.802𝑘𝑘𝑠𝑠𝑠𝑠</a:t>
            </a:r>
            <a:r>
              <a:rPr dirty="0" baseline="2777" sz="1500" spc="-195">
                <a:latin typeface="Cambria Math"/>
                <a:cs typeface="Cambria Math"/>
              </a:rPr>
              <a:t>) </a:t>
            </a:r>
            <a:r>
              <a:rPr dirty="0" sz="1000" spc="-5">
                <a:latin typeface="Cambria Math"/>
                <a:cs typeface="Cambria Math"/>
              </a:rPr>
              <a:t>= </a:t>
            </a:r>
            <a:r>
              <a:rPr dirty="0" sz="1000" spc="-155">
                <a:latin typeface="Cambria Math"/>
                <a:cs typeface="Cambria Math"/>
              </a:rPr>
              <a:t>3.881𝑘𝑘𝑠𝑠𝑠𝑠</a:t>
            </a:r>
            <a:r>
              <a:rPr dirty="0" sz="1000" spc="-120">
                <a:latin typeface="Cambria Math"/>
                <a:cs typeface="Cambria Math"/>
              </a:rPr>
              <a:t> </a:t>
            </a:r>
            <a:r>
              <a:rPr dirty="0" sz="1000" spc="-310">
                <a:latin typeface="Cambria Math"/>
                <a:cs typeface="Cambria Math"/>
              </a:rPr>
              <a:t>(𝐹𝐹𝐴𝐴𝑓𝑓𝑠𝑠𝑔𝑔𝑎𝑎𝐴𝐴</a:t>
            </a:r>
            <a:r>
              <a:rPr dirty="0" sz="1000" spc="45">
                <a:latin typeface="Cambria Math"/>
                <a:cs typeface="Cambria Math"/>
              </a:rPr>
              <a:t> </a:t>
            </a:r>
            <a:r>
              <a:rPr dirty="0" sz="1000" spc="-310">
                <a:latin typeface="Cambria Math"/>
                <a:cs typeface="Cambria Math"/>
              </a:rPr>
              <a:t>𝐿𝐿𝑠𝑠𝑆𝑆𝐴𝐴</a:t>
            </a:r>
            <a:r>
              <a:rPr dirty="0" sz="1000" spc="60">
                <a:latin typeface="Cambria Math"/>
                <a:cs typeface="Cambria Math"/>
              </a:rPr>
              <a:t> </a:t>
            </a:r>
            <a:r>
              <a:rPr dirty="0" sz="1000" spc="-250">
                <a:latin typeface="Cambria Math"/>
                <a:cs typeface="Cambria Math"/>
              </a:rPr>
              <a:t>𝐿𝐿𝑐𝑐𝐴𝐴𝑑𝑑)</a:t>
            </a:r>
            <a:endParaRPr sz="1000">
              <a:latin typeface="Cambria Math"/>
              <a:cs typeface="Cambria Math"/>
            </a:endParaRPr>
          </a:p>
        </p:txBody>
      </p:sp>
      <p:sp>
        <p:nvSpPr>
          <p:cNvPr id="27" name="object 27"/>
          <p:cNvSpPr/>
          <p:nvPr/>
        </p:nvSpPr>
        <p:spPr>
          <a:xfrm>
            <a:off x="3855720" y="4431791"/>
            <a:ext cx="82550" cy="7620"/>
          </a:xfrm>
          <a:custGeom>
            <a:avLst/>
            <a:gdLst/>
            <a:ahLst/>
            <a:cxnLst/>
            <a:rect l="l" t="t" r="r" b="b"/>
            <a:pathLst>
              <a:path w="82550" h="7620">
                <a:moveTo>
                  <a:pt x="0" y="7620"/>
                </a:moveTo>
                <a:lnTo>
                  <a:pt x="82296" y="7620"/>
                </a:lnTo>
                <a:lnTo>
                  <a:pt x="82296" y="0"/>
                </a:lnTo>
                <a:lnTo>
                  <a:pt x="0" y="0"/>
                </a:lnTo>
                <a:lnTo>
                  <a:pt x="0" y="7620"/>
                </a:lnTo>
                <a:close/>
              </a:path>
            </a:pathLst>
          </a:custGeom>
          <a:solidFill>
            <a:srgbClr val="000000"/>
          </a:solidFill>
        </p:spPr>
        <p:txBody>
          <a:bodyPr wrap="square" lIns="0" tIns="0" rIns="0" bIns="0" rtlCol="0"/>
          <a:lstStyle/>
          <a:p/>
        </p:txBody>
      </p:sp>
      <p:sp>
        <p:nvSpPr>
          <p:cNvPr id="28" name="object 28"/>
          <p:cNvSpPr txBox="1"/>
          <p:nvPr/>
        </p:nvSpPr>
        <p:spPr>
          <a:xfrm>
            <a:off x="622300" y="2415031"/>
            <a:ext cx="5949315" cy="2094864"/>
          </a:xfrm>
          <a:prstGeom prst="rect">
            <a:avLst/>
          </a:prstGeom>
        </p:spPr>
        <p:txBody>
          <a:bodyPr wrap="square" lIns="0" tIns="12700" rIns="0" bIns="0" rtlCol="0" vert="horz">
            <a:spAutoFit/>
          </a:bodyPr>
          <a:lstStyle/>
          <a:p>
            <a:pPr lvl="2" marL="520700" indent="-457200">
              <a:lnSpc>
                <a:spcPct val="100000"/>
              </a:lnSpc>
              <a:spcBef>
                <a:spcPts val="100"/>
              </a:spcBef>
              <a:buClr>
                <a:srgbClr val="0000FF"/>
              </a:buClr>
              <a:buFont typeface="Arial"/>
              <a:buAutoNum type="arabicPeriod" startAt="2"/>
              <a:tabLst>
                <a:tab pos="520700" algn="l"/>
              </a:tabLst>
            </a:pPr>
            <a:r>
              <a:rPr dirty="0" sz="1200" spc="-5">
                <a:solidFill>
                  <a:srgbClr val="0000FF"/>
                </a:solidFill>
                <a:latin typeface="Arial"/>
                <a:cs typeface="Arial"/>
              </a:rPr>
              <a:t>St</a:t>
            </a:r>
            <a:r>
              <a:rPr dirty="0" sz="1200" spc="-5">
                <a:solidFill>
                  <a:srgbClr val="0000FF"/>
                </a:solidFill>
                <a:latin typeface="Arial"/>
                <a:cs typeface="Arial"/>
              </a:rPr>
              <a:t>resses</a:t>
            </a:r>
            <a:endParaRPr sz="1200">
              <a:latin typeface="Arial"/>
              <a:cs typeface="Arial"/>
            </a:endParaRPr>
          </a:p>
          <a:p>
            <a:pPr lvl="3" marL="612140" indent="-548640">
              <a:lnSpc>
                <a:spcPct val="100000"/>
              </a:lnSpc>
              <a:spcBef>
                <a:spcPts val="1140"/>
              </a:spcBef>
              <a:buFont typeface="Times New Roman"/>
              <a:buAutoNum type="arabicPeriod"/>
              <a:tabLst>
                <a:tab pos="611505" algn="l"/>
                <a:tab pos="612140" algn="l"/>
              </a:tabLst>
            </a:pPr>
            <a:r>
              <a:rPr dirty="0" sz="1200" spc="-5" i="1">
                <a:latin typeface="Arial"/>
                <a:cs typeface="Arial"/>
              </a:rPr>
              <a:t>F</a:t>
            </a:r>
            <a:r>
              <a:rPr dirty="0" sz="1200" spc="-5" i="1">
                <a:latin typeface="Arial"/>
                <a:cs typeface="Arial"/>
              </a:rPr>
              <a:t>inal Stresses without Live Load</a:t>
            </a:r>
            <a:endParaRPr sz="1200">
              <a:latin typeface="Arial"/>
              <a:cs typeface="Arial"/>
            </a:endParaRPr>
          </a:p>
          <a:p>
            <a:pPr marL="63500">
              <a:lnSpc>
                <a:spcPct val="100000"/>
              </a:lnSpc>
              <a:spcBef>
                <a:spcPts val="245"/>
              </a:spcBef>
            </a:pPr>
            <a:r>
              <a:rPr dirty="0" sz="1000" spc="-5">
                <a:latin typeface="Times New Roman"/>
                <a:cs typeface="Times New Roman"/>
              </a:rPr>
              <a:t>This analysis is </a:t>
            </a:r>
            <a:r>
              <a:rPr dirty="0" sz="1000">
                <a:latin typeface="Times New Roman"/>
                <a:cs typeface="Times New Roman"/>
              </a:rPr>
              <a:t>for </a:t>
            </a:r>
            <a:r>
              <a:rPr dirty="0" sz="1000" spc="-5">
                <a:latin typeface="Times New Roman"/>
                <a:cs typeface="Times New Roman"/>
              </a:rPr>
              <a:t>the Service I limit</a:t>
            </a:r>
            <a:r>
              <a:rPr dirty="0" sz="1000" spc="20">
                <a:latin typeface="Times New Roman"/>
                <a:cs typeface="Times New Roman"/>
              </a:rPr>
              <a:t> </a:t>
            </a:r>
            <a:r>
              <a:rPr dirty="0" sz="1000" spc="-5">
                <a:latin typeface="Times New Roman"/>
                <a:cs typeface="Times New Roman"/>
              </a:rPr>
              <a:t>state.</a:t>
            </a:r>
            <a:endParaRPr sz="1000">
              <a:latin typeface="Times New Roman"/>
              <a:cs typeface="Times New Roman"/>
            </a:endParaRPr>
          </a:p>
          <a:p>
            <a:pPr marL="63500">
              <a:lnSpc>
                <a:spcPct val="100000"/>
              </a:lnSpc>
              <a:spcBef>
                <a:spcPts val="555"/>
              </a:spcBef>
            </a:pPr>
            <a:r>
              <a:rPr dirty="0" sz="1000" spc="-5">
                <a:latin typeface="Times New Roman"/>
                <a:cs typeface="Times New Roman"/>
              </a:rPr>
              <a:t>Effective Prestress</a:t>
            </a:r>
            <a:endParaRPr sz="1000">
              <a:latin typeface="Times New Roman"/>
              <a:cs typeface="Times New Roman"/>
            </a:endParaRPr>
          </a:p>
          <a:p>
            <a:pPr algn="ctr" marL="578485">
              <a:lnSpc>
                <a:spcPct val="100000"/>
              </a:lnSpc>
              <a:spcBef>
                <a:spcPts val="660"/>
              </a:spcBef>
            </a:pPr>
            <a:r>
              <a:rPr dirty="0" sz="1000" spc="-315">
                <a:latin typeface="Cambria Math"/>
                <a:cs typeface="Cambria Math"/>
              </a:rPr>
              <a:t>𝑃𝑃</a:t>
            </a:r>
            <a:r>
              <a:rPr dirty="0" sz="1000" spc="85">
                <a:latin typeface="Cambria Math"/>
                <a:cs typeface="Cambria Math"/>
              </a:rPr>
              <a:t> </a:t>
            </a:r>
            <a:r>
              <a:rPr dirty="0" sz="1000" spc="-5">
                <a:latin typeface="Cambria Math"/>
                <a:cs typeface="Cambria Math"/>
              </a:rPr>
              <a:t>= </a:t>
            </a:r>
            <a:r>
              <a:rPr dirty="0" sz="1000" spc="-254">
                <a:latin typeface="Cambria Math"/>
                <a:cs typeface="Cambria Math"/>
              </a:rPr>
              <a:t>𝐴𝐴</a:t>
            </a:r>
            <a:r>
              <a:rPr dirty="0" baseline="-15873" sz="1050" spc="-382">
                <a:latin typeface="Cambria Math"/>
                <a:cs typeface="Cambria Math"/>
              </a:rPr>
              <a:t>𝑑𝑑𝑠𝑠</a:t>
            </a:r>
            <a:r>
              <a:rPr dirty="0" sz="1000" spc="-254">
                <a:latin typeface="Cambria Math"/>
                <a:cs typeface="Cambria Math"/>
              </a:rPr>
              <a:t>�𝑓𝑓</a:t>
            </a:r>
            <a:r>
              <a:rPr dirty="0" baseline="-15873" sz="1050" spc="-382">
                <a:latin typeface="Cambria Math"/>
                <a:cs typeface="Cambria Math"/>
              </a:rPr>
              <a:t>𝑑𝑑𝑝𝑝</a:t>
            </a:r>
            <a:r>
              <a:rPr dirty="0" baseline="-15873" sz="1050" spc="202">
                <a:latin typeface="Cambria Math"/>
                <a:cs typeface="Cambria Math"/>
              </a:rPr>
              <a:t> </a:t>
            </a:r>
            <a:r>
              <a:rPr dirty="0" sz="1000" spc="-5">
                <a:latin typeface="Cambria Math"/>
                <a:cs typeface="Cambria Math"/>
              </a:rPr>
              <a:t>− </a:t>
            </a:r>
            <a:r>
              <a:rPr dirty="0" sz="1000" spc="-250">
                <a:latin typeface="Cambria Math"/>
                <a:cs typeface="Cambria Math"/>
              </a:rPr>
              <a:t>𝛥𝛥𝑓𝑓</a:t>
            </a:r>
            <a:r>
              <a:rPr dirty="0" baseline="-15873" sz="1050" spc="-375">
                <a:latin typeface="Cambria Math"/>
                <a:cs typeface="Cambria Math"/>
              </a:rPr>
              <a:t>𝑑𝑑𝑅𝑅0</a:t>
            </a:r>
            <a:r>
              <a:rPr dirty="0" baseline="-15873" sz="1050" spc="157">
                <a:latin typeface="Cambria Math"/>
                <a:cs typeface="Cambria Math"/>
              </a:rPr>
              <a:t> </a:t>
            </a:r>
            <a:r>
              <a:rPr dirty="0" sz="1000" spc="-5">
                <a:latin typeface="Cambria Math"/>
                <a:cs typeface="Cambria Math"/>
              </a:rPr>
              <a:t>− </a:t>
            </a:r>
            <a:r>
              <a:rPr dirty="0" sz="1000" spc="-265">
                <a:latin typeface="Cambria Math"/>
                <a:cs typeface="Cambria Math"/>
              </a:rPr>
              <a:t>𝛥𝛥𝑓𝑓</a:t>
            </a:r>
            <a:r>
              <a:rPr dirty="0" baseline="-15873" sz="1050" spc="-397">
                <a:latin typeface="Cambria Math"/>
                <a:cs typeface="Cambria Math"/>
              </a:rPr>
              <a:t>𝑑𝑑𝐸𝐸𝑆𝑆</a:t>
            </a:r>
            <a:r>
              <a:rPr dirty="0" baseline="-15873" sz="1050" spc="179">
                <a:latin typeface="Cambria Math"/>
                <a:cs typeface="Cambria Math"/>
              </a:rPr>
              <a:t> </a:t>
            </a:r>
            <a:r>
              <a:rPr dirty="0" sz="1000" spc="-5">
                <a:latin typeface="Cambria Math"/>
                <a:cs typeface="Cambria Math"/>
              </a:rPr>
              <a:t>− </a:t>
            </a:r>
            <a:r>
              <a:rPr dirty="0" sz="1000" spc="-250">
                <a:latin typeface="Cambria Math"/>
                <a:cs typeface="Cambria Math"/>
              </a:rPr>
              <a:t>∆𝑓𝑓</a:t>
            </a:r>
            <a:r>
              <a:rPr dirty="0" baseline="-15873" sz="1050" spc="-375">
                <a:latin typeface="Cambria Math"/>
                <a:cs typeface="Cambria Math"/>
              </a:rPr>
              <a:t>𝑑𝑑𝑑𝑑𝑔𝑔</a:t>
            </a:r>
            <a:r>
              <a:rPr dirty="0" baseline="-15873" sz="1050" spc="195">
                <a:latin typeface="Cambria Math"/>
                <a:cs typeface="Cambria Math"/>
              </a:rPr>
              <a:t> </a:t>
            </a:r>
            <a:r>
              <a:rPr dirty="0" sz="1000" spc="-5">
                <a:latin typeface="Cambria Math"/>
                <a:cs typeface="Cambria Math"/>
              </a:rPr>
              <a:t>− </a:t>
            </a:r>
            <a:r>
              <a:rPr dirty="0" sz="1000" spc="-260">
                <a:latin typeface="Cambria Math"/>
                <a:cs typeface="Cambria Math"/>
              </a:rPr>
              <a:t>𝛥𝛥𝑓𝑓</a:t>
            </a:r>
            <a:r>
              <a:rPr dirty="0" baseline="-15873" sz="1050" spc="-390">
                <a:latin typeface="Cambria Math"/>
                <a:cs typeface="Cambria Math"/>
              </a:rPr>
              <a:t>𝑑𝑑𝐿𝐿𝑝𝑝</a:t>
            </a:r>
            <a:r>
              <a:rPr dirty="0" baseline="-15873" sz="1050" spc="187">
                <a:latin typeface="Cambria Math"/>
                <a:cs typeface="Cambria Math"/>
              </a:rPr>
              <a:t> </a:t>
            </a:r>
            <a:r>
              <a:rPr dirty="0" sz="1000" spc="-5">
                <a:latin typeface="Cambria Math"/>
                <a:cs typeface="Cambria Math"/>
              </a:rPr>
              <a:t>+ </a:t>
            </a:r>
            <a:r>
              <a:rPr dirty="0" sz="1000" spc="-260">
                <a:latin typeface="Cambria Math"/>
                <a:cs typeface="Cambria Math"/>
              </a:rPr>
              <a:t>𝛥𝛥𝑓𝑓</a:t>
            </a:r>
            <a:r>
              <a:rPr dirty="0" baseline="-15873" sz="1050" spc="-390">
                <a:latin typeface="Cambria Math"/>
                <a:cs typeface="Cambria Math"/>
              </a:rPr>
              <a:t>𝑑𝑑𝐸𝐸𝑝𝑝</a:t>
            </a:r>
            <a:r>
              <a:rPr dirty="0" baseline="-15873" sz="1050" spc="195">
                <a:latin typeface="Cambria Math"/>
                <a:cs typeface="Cambria Math"/>
              </a:rPr>
              <a:t> </a:t>
            </a:r>
            <a:r>
              <a:rPr dirty="0" sz="1000" spc="-5">
                <a:latin typeface="Cambria Math"/>
                <a:cs typeface="Cambria Math"/>
              </a:rPr>
              <a:t>+</a:t>
            </a:r>
            <a:r>
              <a:rPr dirty="0" sz="1000" spc="130">
                <a:latin typeface="Cambria Math"/>
                <a:cs typeface="Cambria Math"/>
              </a:rPr>
              <a:t> </a:t>
            </a:r>
            <a:r>
              <a:rPr dirty="0" sz="1000" spc="-240">
                <a:latin typeface="Cambria Math"/>
                <a:cs typeface="Cambria Math"/>
              </a:rPr>
              <a:t>𝛥𝛥𝑓𝑓</a:t>
            </a:r>
            <a:r>
              <a:rPr dirty="0" baseline="-15873" sz="1050" spc="-359">
                <a:latin typeface="Cambria Math"/>
                <a:cs typeface="Cambria Math"/>
              </a:rPr>
              <a:t>𝑑𝑑𝑆𝑆𝐿𝐿𝑝𝑝𝐿𝐿</a:t>
            </a:r>
            <a:r>
              <a:rPr dirty="0" baseline="-15873" sz="1050" spc="-142">
                <a:latin typeface="Cambria Math"/>
                <a:cs typeface="Cambria Math"/>
              </a:rPr>
              <a:t> </a:t>
            </a:r>
            <a:r>
              <a:rPr dirty="0" sz="1000" spc="-325">
                <a:latin typeface="Cambria Math"/>
                <a:cs typeface="Cambria Math"/>
              </a:rPr>
              <a:t>�</a:t>
            </a:r>
            <a:endParaRPr sz="1000">
              <a:latin typeface="Cambria Math"/>
              <a:cs typeface="Cambria Math"/>
            </a:endParaRPr>
          </a:p>
          <a:p>
            <a:pPr algn="ctr" marL="577215">
              <a:lnSpc>
                <a:spcPts val="1190"/>
              </a:lnSpc>
              <a:spcBef>
                <a:spcPts val="695"/>
              </a:spcBef>
            </a:pPr>
            <a:r>
              <a:rPr dirty="0" sz="1000" spc="-315">
                <a:latin typeface="Cambria Math"/>
                <a:cs typeface="Cambria Math"/>
              </a:rPr>
              <a:t>𝑃𝑃</a:t>
            </a:r>
            <a:r>
              <a:rPr dirty="0" sz="1000" spc="80">
                <a:latin typeface="Cambria Math"/>
                <a:cs typeface="Cambria Math"/>
              </a:rPr>
              <a:t> </a:t>
            </a:r>
            <a:r>
              <a:rPr dirty="0" sz="1000" spc="-5">
                <a:latin typeface="Cambria Math"/>
                <a:cs typeface="Cambria Math"/>
              </a:rPr>
              <a:t>= </a:t>
            </a:r>
            <a:r>
              <a:rPr dirty="0" sz="1000" spc="-110">
                <a:latin typeface="Cambria Math"/>
                <a:cs typeface="Cambria Math"/>
              </a:rPr>
              <a:t>13.237𝑠𝑠𝑠𝑠</a:t>
            </a:r>
            <a:r>
              <a:rPr dirty="0" baseline="27777" sz="1050" spc="-165">
                <a:latin typeface="Cambria Math"/>
                <a:cs typeface="Cambria Math"/>
              </a:rPr>
              <a:t>2</a:t>
            </a:r>
            <a:r>
              <a:rPr dirty="0" baseline="2777" sz="1500" spc="-165">
                <a:latin typeface="Cambria Math"/>
                <a:cs typeface="Cambria Math"/>
              </a:rPr>
              <a:t>(</a:t>
            </a:r>
            <a:r>
              <a:rPr dirty="0" sz="1000" spc="-110">
                <a:latin typeface="Cambria Math"/>
                <a:cs typeface="Cambria Math"/>
              </a:rPr>
              <a:t>202.5𝑘𝑘𝑠𝑠𝑠𝑠 </a:t>
            </a:r>
            <a:r>
              <a:rPr dirty="0" sz="1000" spc="-5">
                <a:latin typeface="Cambria Math"/>
                <a:cs typeface="Cambria Math"/>
              </a:rPr>
              <a:t>− </a:t>
            </a:r>
            <a:r>
              <a:rPr dirty="0" sz="1000" spc="-170">
                <a:latin typeface="Cambria Math"/>
                <a:cs typeface="Cambria Math"/>
              </a:rPr>
              <a:t>1.98𝑘𝑘𝑠𝑠𝑠𝑠 </a:t>
            </a:r>
            <a:r>
              <a:rPr dirty="0" sz="1000" spc="-5">
                <a:latin typeface="Cambria Math"/>
                <a:cs typeface="Cambria Math"/>
              </a:rPr>
              <a:t>− </a:t>
            </a:r>
            <a:r>
              <a:rPr dirty="0" sz="1000" spc="-140">
                <a:latin typeface="Cambria Math"/>
                <a:cs typeface="Cambria Math"/>
              </a:rPr>
              <a:t>20.328𝑘𝑘𝑠𝑠𝑠𝑠 </a:t>
            </a:r>
            <a:r>
              <a:rPr dirty="0" sz="1000" spc="-5">
                <a:latin typeface="Cambria Math"/>
                <a:cs typeface="Cambria Math"/>
              </a:rPr>
              <a:t>− </a:t>
            </a:r>
            <a:r>
              <a:rPr dirty="0" sz="1000" spc="-155">
                <a:latin typeface="Cambria Math"/>
                <a:cs typeface="Cambria Math"/>
              </a:rPr>
              <a:t>0.375𝑘𝑘𝑠𝑠𝑠𝑠 </a:t>
            </a:r>
            <a:r>
              <a:rPr dirty="0" sz="1000" spc="-5">
                <a:latin typeface="Cambria Math"/>
                <a:cs typeface="Cambria Math"/>
              </a:rPr>
              <a:t>− </a:t>
            </a:r>
            <a:r>
              <a:rPr dirty="0" sz="1000" spc="-140">
                <a:latin typeface="Cambria Math"/>
                <a:cs typeface="Cambria Math"/>
              </a:rPr>
              <a:t>19.206𝑘𝑘𝑠𝑠𝑠𝑠 </a:t>
            </a:r>
            <a:r>
              <a:rPr dirty="0" sz="1000" spc="-5">
                <a:latin typeface="Cambria Math"/>
                <a:cs typeface="Cambria Math"/>
              </a:rPr>
              <a:t>+ </a:t>
            </a:r>
            <a:r>
              <a:rPr dirty="0" sz="1000" spc="-155">
                <a:latin typeface="Cambria Math"/>
                <a:cs typeface="Cambria Math"/>
              </a:rPr>
              <a:t>8.382𝑘𝑘𝑠𝑠𝑠𝑠 </a:t>
            </a:r>
            <a:r>
              <a:rPr dirty="0" sz="1000" spc="-5">
                <a:latin typeface="Cambria Math"/>
                <a:cs typeface="Cambria Math"/>
              </a:rPr>
              <a:t>+</a:t>
            </a:r>
            <a:r>
              <a:rPr dirty="0" sz="1000" spc="-30">
                <a:latin typeface="Cambria Math"/>
                <a:cs typeface="Cambria Math"/>
              </a:rPr>
              <a:t> </a:t>
            </a:r>
            <a:r>
              <a:rPr dirty="0" sz="1000" spc="-140">
                <a:latin typeface="Cambria Math"/>
                <a:cs typeface="Cambria Math"/>
              </a:rPr>
              <a:t>3.065𝑘𝑘𝑠𝑠𝑠𝑠</a:t>
            </a:r>
            <a:r>
              <a:rPr dirty="0" baseline="2777" sz="1500" spc="-209">
                <a:latin typeface="Cambria Math"/>
                <a:cs typeface="Cambria Math"/>
              </a:rPr>
              <a:t>)</a:t>
            </a:r>
            <a:endParaRPr baseline="2777" sz="1500">
              <a:latin typeface="Cambria Math"/>
              <a:cs typeface="Cambria Math"/>
            </a:endParaRPr>
          </a:p>
          <a:p>
            <a:pPr marL="1555115">
              <a:lnSpc>
                <a:spcPts val="1190"/>
              </a:lnSpc>
            </a:pPr>
            <a:r>
              <a:rPr dirty="0" sz="1000" spc="-5">
                <a:latin typeface="Cambria Math"/>
                <a:cs typeface="Cambria Math"/>
              </a:rPr>
              <a:t>= </a:t>
            </a:r>
            <a:r>
              <a:rPr dirty="0" sz="1000" spc="-90">
                <a:latin typeface="Cambria Math"/>
                <a:cs typeface="Cambria Math"/>
              </a:rPr>
              <a:t>(13.237𝑠𝑠𝑠𝑠</a:t>
            </a:r>
            <a:r>
              <a:rPr dirty="0" baseline="27777" sz="1050" spc="-135">
                <a:latin typeface="Cambria Math"/>
                <a:cs typeface="Cambria Math"/>
              </a:rPr>
              <a:t>2</a:t>
            </a:r>
            <a:r>
              <a:rPr dirty="0" sz="1000" spc="-90">
                <a:latin typeface="Cambria Math"/>
                <a:cs typeface="Cambria Math"/>
              </a:rPr>
              <a:t>)(172.059𝑘𝑘𝑠𝑠𝑠𝑠) </a:t>
            </a:r>
            <a:r>
              <a:rPr dirty="0" sz="1000" spc="-5">
                <a:latin typeface="Cambria Math"/>
                <a:cs typeface="Cambria Math"/>
              </a:rPr>
              <a:t>= 2277.5</a:t>
            </a:r>
            <a:r>
              <a:rPr dirty="0" sz="1000" spc="-65">
                <a:latin typeface="Cambria Math"/>
                <a:cs typeface="Cambria Math"/>
              </a:rPr>
              <a:t> </a:t>
            </a:r>
            <a:r>
              <a:rPr dirty="0" sz="1000" spc="-290">
                <a:latin typeface="Cambria Math"/>
                <a:cs typeface="Cambria Math"/>
              </a:rPr>
              <a:t>𝑘𝑘𝑠𝑠𝑘𝑘</a:t>
            </a:r>
            <a:endParaRPr sz="1000">
              <a:latin typeface="Cambria Math"/>
              <a:cs typeface="Cambria Math"/>
            </a:endParaRPr>
          </a:p>
          <a:p>
            <a:pPr marL="63500">
              <a:lnSpc>
                <a:spcPct val="100000"/>
              </a:lnSpc>
              <a:spcBef>
                <a:spcPts val="550"/>
              </a:spcBef>
            </a:pPr>
            <a:r>
              <a:rPr dirty="0" sz="1000" spc="-5">
                <a:latin typeface="Times New Roman"/>
                <a:cs typeface="Times New Roman"/>
              </a:rPr>
              <a:t>Stress in girder </a:t>
            </a:r>
            <a:r>
              <a:rPr dirty="0" sz="1000">
                <a:latin typeface="Times New Roman"/>
                <a:cs typeface="Times New Roman"/>
              </a:rPr>
              <a:t>due </a:t>
            </a:r>
            <a:r>
              <a:rPr dirty="0" sz="1000" spc="-10">
                <a:latin typeface="Times New Roman"/>
                <a:cs typeface="Times New Roman"/>
              </a:rPr>
              <a:t>to </a:t>
            </a:r>
            <a:r>
              <a:rPr dirty="0" sz="1000" spc="-5">
                <a:latin typeface="Times New Roman"/>
                <a:cs typeface="Times New Roman"/>
              </a:rPr>
              <a:t>effective</a:t>
            </a:r>
            <a:r>
              <a:rPr dirty="0" sz="1000" spc="30">
                <a:latin typeface="Times New Roman"/>
                <a:cs typeface="Times New Roman"/>
              </a:rPr>
              <a:t> </a:t>
            </a:r>
            <a:r>
              <a:rPr dirty="0" sz="1000" spc="-5">
                <a:latin typeface="Times New Roman"/>
                <a:cs typeface="Times New Roman"/>
              </a:rPr>
              <a:t>prestress</a:t>
            </a:r>
            <a:endParaRPr sz="1000">
              <a:latin typeface="Times New Roman"/>
              <a:cs typeface="Times New Roman"/>
            </a:endParaRPr>
          </a:p>
          <a:p>
            <a:pPr algn="ctr" marL="890905">
              <a:lnSpc>
                <a:spcPts val="985"/>
              </a:lnSpc>
              <a:spcBef>
                <a:spcPts val="420"/>
              </a:spcBef>
              <a:tabLst>
                <a:tab pos="1123950" algn="l"/>
              </a:tabLst>
            </a:pPr>
            <a:r>
              <a:rPr dirty="0" sz="1000" spc="-315">
                <a:latin typeface="Cambria Math"/>
                <a:cs typeface="Cambria Math"/>
              </a:rPr>
              <a:t>𝑃𝑃	</a:t>
            </a:r>
            <a:r>
              <a:rPr dirty="0" sz="1000" spc="-355">
                <a:latin typeface="Cambria Math"/>
                <a:cs typeface="Cambria Math"/>
              </a:rPr>
              <a:t>𝑃𝑃𝐴𝐴</a:t>
            </a:r>
            <a:endParaRPr sz="1000">
              <a:latin typeface="Cambria Math"/>
              <a:cs typeface="Cambria Math"/>
            </a:endParaRPr>
          </a:p>
          <a:p>
            <a:pPr algn="ctr" marL="537210">
              <a:lnSpc>
                <a:spcPts val="985"/>
              </a:lnSpc>
            </a:pPr>
            <a:r>
              <a:rPr dirty="0" sz="1000" spc="-270">
                <a:latin typeface="Cambria Math"/>
                <a:cs typeface="Cambria Math"/>
              </a:rPr>
              <a:t>𝑓𝑓</a:t>
            </a:r>
            <a:r>
              <a:rPr dirty="0" baseline="-15873" sz="1050" spc="-405">
                <a:latin typeface="Cambria Math"/>
                <a:cs typeface="Cambria Math"/>
              </a:rPr>
              <a:t>𝑑𝑑𝑠𝑠</a:t>
            </a:r>
            <a:r>
              <a:rPr dirty="0" baseline="-15873" sz="1050" spc="262">
                <a:latin typeface="Cambria Math"/>
                <a:cs typeface="Cambria Math"/>
              </a:rPr>
              <a:t> </a:t>
            </a:r>
            <a:r>
              <a:rPr dirty="0" sz="1000" spc="-5">
                <a:latin typeface="Cambria Math"/>
                <a:cs typeface="Cambria Math"/>
              </a:rPr>
              <a:t>= </a:t>
            </a:r>
            <a:r>
              <a:rPr dirty="0" baseline="-36111" sz="1500" spc="-480">
                <a:latin typeface="Cambria Math"/>
                <a:cs typeface="Cambria Math"/>
              </a:rPr>
              <a:t>𝐴𝐴</a:t>
            </a:r>
            <a:r>
              <a:rPr dirty="0" baseline="-36111" sz="1500" spc="15">
                <a:latin typeface="Cambria Math"/>
                <a:cs typeface="Cambria Math"/>
              </a:rPr>
              <a:t> </a:t>
            </a:r>
            <a:r>
              <a:rPr dirty="0" sz="1000" spc="-5">
                <a:latin typeface="Cambria Math"/>
                <a:cs typeface="Cambria Math"/>
              </a:rPr>
              <a:t>+ </a:t>
            </a:r>
            <a:r>
              <a:rPr dirty="0" sz="1000" spc="135">
                <a:latin typeface="Cambria Math"/>
                <a:cs typeface="Cambria Math"/>
              </a:rPr>
              <a:t> </a:t>
            </a:r>
            <a:r>
              <a:rPr dirty="0" baseline="-36111" sz="1500" spc="-405">
                <a:latin typeface="Cambria Math"/>
                <a:cs typeface="Cambria Math"/>
              </a:rPr>
              <a:t>𝑆𝑆</a:t>
            </a:r>
            <a:endParaRPr baseline="-36111" sz="1500">
              <a:latin typeface="Cambria Math"/>
              <a:cs typeface="Cambria Math"/>
            </a:endParaRPr>
          </a:p>
        </p:txBody>
      </p:sp>
      <p:sp>
        <p:nvSpPr>
          <p:cNvPr id="29" name="object 29"/>
          <p:cNvSpPr/>
          <p:nvPr/>
        </p:nvSpPr>
        <p:spPr>
          <a:xfrm>
            <a:off x="4088891" y="4435602"/>
            <a:ext cx="144780" cy="0"/>
          </a:xfrm>
          <a:custGeom>
            <a:avLst/>
            <a:gdLst/>
            <a:ahLst/>
            <a:cxnLst/>
            <a:rect l="l" t="t" r="r" b="b"/>
            <a:pathLst>
              <a:path w="144779" h="0">
                <a:moveTo>
                  <a:pt x="0" y="0"/>
                </a:moveTo>
                <a:lnTo>
                  <a:pt x="144779" y="0"/>
                </a:lnTo>
              </a:path>
            </a:pathLst>
          </a:custGeom>
          <a:ln w="7620">
            <a:solidFill>
              <a:srgbClr val="000000"/>
            </a:solidFill>
          </a:ln>
        </p:spPr>
        <p:txBody>
          <a:bodyPr wrap="square" lIns="0" tIns="0" rIns="0" bIns="0" rtlCol="0"/>
          <a:lstStyle/>
          <a:p/>
        </p:txBody>
      </p:sp>
      <p:sp>
        <p:nvSpPr>
          <p:cNvPr id="30" name="object 30"/>
          <p:cNvSpPr/>
          <p:nvPr/>
        </p:nvSpPr>
        <p:spPr>
          <a:xfrm>
            <a:off x="2612135" y="4807464"/>
            <a:ext cx="655955" cy="0"/>
          </a:xfrm>
          <a:custGeom>
            <a:avLst/>
            <a:gdLst/>
            <a:ahLst/>
            <a:cxnLst/>
            <a:rect l="l" t="t" r="r" b="b"/>
            <a:pathLst>
              <a:path w="655954" h="0">
                <a:moveTo>
                  <a:pt x="0" y="0"/>
                </a:moveTo>
                <a:lnTo>
                  <a:pt x="655332" y="0"/>
                </a:lnTo>
              </a:path>
            </a:pathLst>
          </a:custGeom>
          <a:ln w="7607">
            <a:solidFill>
              <a:srgbClr val="000000"/>
            </a:solidFill>
          </a:ln>
        </p:spPr>
        <p:txBody>
          <a:bodyPr wrap="square" lIns="0" tIns="0" rIns="0" bIns="0" rtlCol="0"/>
          <a:lstStyle/>
          <a:p/>
        </p:txBody>
      </p:sp>
      <p:sp>
        <p:nvSpPr>
          <p:cNvPr id="31" name="object 31"/>
          <p:cNvSpPr txBox="1"/>
          <p:nvPr/>
        </p:nvSpPr>
        <p:spPr>
          <a:xfrm>
            <a:off x="2311853" y="4575437"/>
            <a:ext cx="1115695" cy="391795"/>
          </a:xfrm>
          <a:prstGeom prst="rect">
            <a:avLst/>
          </a:prstGeom>
        </p:spPr>
        <p:txBody>
          <a:bodyPr wrap="square" lIns="0" tIns="43180" rIns="0" bIns="0" rtlCol="0" vert="horz">
            <a:spAutoFit/>
          </a:bodyPr>
          <a:lstStyle/>
          <a:p>
            <a:pPr marL="299720">
              <a:lnSpc>
                <a:spcPct val="100000"/>
              </a:lnSpc>
              <a:spcBef>
                <a:spcPts val="340"/>
              </a:spcBef>
            </a:pPr>
            <a:r>
              <a:rPr dirty="0" sz="1000" spc="-135">
                <a:latin typeface="Cambria Math"/>
                <a:cs typeface="Cambria Math"/>
              </a:rPr>
              <a:t>−2277.5𝑘𝑘𝑠𝑠𝑘𝑘</a:t>
            </a:r>
            <a:endParaRPr sz="1000">
              <a:latin typeface="Cambria Math"/>
              <a:cs typeface="Cambria Math"/>
            </a:endParaRPr>
          </a:p>
          <a:p>
            <a:pPr marL="38100">
              <a:lnSpc>
                <a:spcPct val="100000"/>
              </a:lnSpc>
              <a:spcBef>
                <a:spcPts val="240"/>
              </a:spcBef>
            </a:pPr>
            <a:r>
              <a:rPr dirty="0" baseline="36111" sz="1500" spc="-517">
                <a:latin typeface="Cambria Math"/>
                <a:cs typeface="Cambria Math"/>
              </a:rPr>
              <a:t>𝑓𝑓</a:t>
            </a:r>
            <a:r>
              <a:rPr dirty="0" baseline="35714" sz="1050" spc="-517">
                <a:latin typeface="Cambria Math"/>
                <a:cs typeface="Cambria Math"/>
              </a:rPr>
              <a:t>𝑑𝑑</a:t>
            </a:r>
            <a:r>
              <a:rPr dirty="0" baseline="35714" sz="1050" spc="247">
                <a:latin typeface="Cambria Math"/>
                <a:cs typeface="Cambria Math"/>
              </a:rPr>
              <a:t> </a:t>
            </a:r>
            <a:r>
              <a:rPr dirty="0" baseline="36111" sz="1500" spc="-7">
                <a:latin typeface="Cambria Math"/>
                <a:cs typeface="Cambria Math"/>
              </a:rPr>
              <a:t>= </a:t>
            </a:r>
            <a:r>
              <a:rPr dirty="0" sz="1000" spc="-80">
                <a:latin typeface="Cambria Math"/>
                <a:cs typeface="Cambria Math"/>
              </a:rPr>
              <a:t>923.531𝑠𝑠𝑠𝑠</a:t>
            </a:r>
            <a:r>
              <a:rPr dirty="0" baseline="23809" sz="1050" spc="-120">
                <a:latin typeface="Cambria Math"/>
                <a:cs typeface="Cambria Math"/>
              </a:rPr>
              <a:t>2</a:t>
            </a:r>
            <a:r>
              <a:rPr dirty="0" baseline="23809" sz="1050" spc="-52">
                <a:latin typeface="Cambria Math"/>
                <a:cs typeface="Cambria Math"/>
              </a:rPr>
              <a:t> </a:t>
            </a:r>
            <a:r>
              <a:rPr dirty="0" baseline="36111" sz="1500" spc="-7">
                <a:latin typeface="Cambria Math"/>
                <a:cs typeface="Cambria Math"/>
              </a:rPr>
              <a:t>+</a:t>
            </a:r>
            <a:endParaRPr baseline="36111" sz="1500">
              <a:latin typeface="Cambria Math"/>
              <a:cs typeface="Cambria Math"/>
            </a:endParaRPr>
          </a:p>
        </p:txBody>
      </p:sp>
      <p:sp>
        <p:nvSpPr>
          <p:cNvPr id="32" name="object 32"/>
          <p:cNvSpPr txBox="1"/>
          <p:nvPr/>
        </p:nvSpPr>
        <p:spPr>
          <a:xfrm>
            <a:off x="3405644" y="4606554"/>
            <a:ext cx="1383030"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150">
                <a:latin typeface="Cambria Math"/>
                <a:cs typeface="Cambria Math"/>
              </a:rPr>
              <a:t>(</a:t>
            </a:r>
            <a:r>
              <a:rPr dirty="0" sz="1000" spc="-100">
                <a:latin typeface="Cambria Math"/>
                <a:cs typeface="Cambria Math"/>
              </a:rPr>
              <a:t>−2277.5𝑘𝑘𝑠𝑠𝑘𝑘</a:t>
            </a:r>
            <a:r>
              <a:rPr dirty="0" baseline="2777" sz="1500" spc="-150">
                <a:latin typeface="Cambria Math"/>
                <a:cs typeface="Cambria Math"/>
              </a:rPr>
              <a:t>)(</a:t>
            </a:r>
            <a:r>
              <a:rPr dirty="0" sz="1000" spc="-100">
                <a:latin typeface="Cambria Math"/>
                <a:cs typeface="Cambria Math"/>
              </a:rPr>
              <a:t>31.477𝑠𝑠𝑠𝑠</a:t>
            </a:r>
            <a:r>
              <a:rPr dirty="0" baseline="2777" sz="1500" spc="-150">
                <a:latin typeface="Cambria Math"/>
                <a:cs typeface="Cambria Math"/>
              </a:rPr>
              <a:t>)</a:t>
            </a:r>
            <a:endParaRPr baseline="2777" sz="1500">
              <a:latin typeface="Cambria Math"/>
              <a:cs typeface="Cambria Math"/>
            </a:endParaRPr>
          </a:p>
        </p:txBody>
      </p:sp>
      <p:sp>
        <p:nvSpPr>
          <p:cNvPr id="33" name="object 33"/>
          <p:cNvSpPr txBox="1"/>
          <p:nvPr/>
        </p:nvSpPr>
        <p:spPr>
          <a:xfrm>
            <a:off x="3700268" y="4789462"/>
            <a:ext cx="789305" cy="177800"/>
          </a:xfrm>
          <a:prstGeom prst="rect">
            <a:avLst/>
          </a:prstGeom>
        </p:spPr>
        <p:txBody>
          <a:bodyPr wrap="square" lIns="0" tIns="12065" rIns="0" bIns="0" rtlCol="0" vert="horz">
            <a:spAutoFit/>
          </a:bodyPr>
          <a:lstStyle/>
          <a:p>
            <a:pPr marL="38100">
              <a:lnSpc>
                <a:spcPct val="100000"/>
              </a:lnSpc>
              <a:spcBef>
                <a:spcPts val="95"/>
              </a:spcBef>
            </a:pPr>
            <a:r>
              <a:rPr dirty="0" sz="1000" spc="-75">
                <a:latin typeface="Cambria Math"/>
                <a:cs typeface="Cambria Math"/>
              </a:rPr>
              <a:t>−19152.5𝑠𝑠𝑠𝑠</a:t>
            </a:r>
            <a:r>
              <a:rPr dirty="0" baseline="23809" sz="1050" spc="-112">
                <a:latin typeface="Cambria Math"/>
                <a:cs typeface="Cambria Math"/>
              </a:rPr>
              <a:t>3</a:t>
            </a:r>
            <a:endParaRPr baseline="23809" sz="1050">
              <a:latin typeface="Cambria Math"/>
              <a:cs typeface="Cambria Math"/>
            </a:endParaRPr>
          </a:p>
        </p:txBody>
      </p:sp>
      <p:sp>
        <p:nvSpPr>
          <p:cNvPr id="34" name="object 34"/>
          <p:cNvSpPr/>
          <p:nvPr/>
        </p:nvSpPr>
        <p:spPr>
          <a:xfrm>
            <a:off x="3418332" y="4807464"/>
            <a:ext cx="1359535" cy="0"/>
          </a:xfrm>
          <a:custGeom>
            <a:avLst/>
            <a:gdLst/>
            <a:ahLst/>
            <a:cxnLst/>
            <a:rect l="l" t="t" r="r" b="b"/>
            <a:pathLst>
              <a:path w="1359535" h="0">
                <a:moveTo>
                  <a:pt x="0" y="0"/>
                </a:moveTo>
                <a:lnTo>
                  <a:pt x="1359408" y="0"/>
                </a:lnTo>
              </a:path>
            </a:pathLst>
          </a:custGeom>
          <a:ln w="7607">
            <a:solidFill>
              <a:srgbClr val="000000"/>
            </a:solidFill>
          </a:ln>
        </p:spPr>
        <p:txBody>
          <a:bodyPr wrap="square" lIns="0" tIns="0" rIns="0" bIns="0" rtlCol="0"/>
          <a:lstStyle/>
          <a:p/>
        </p:txBody>
      </p:sp>
      <p:sp>
        <p:nvSpPr>
          <p:cNvPr id="35" name="object 35"/>
          <p:cNvSpPr txBox="1"/>
          <p:nvPr/>
        </p:nvSpPr>
        <p:spPr>
          <a:xfrm>
            <a:off x="4800091" y="4704079"/>
            <a:ext cx="6292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20">
                <a:latin typeface="Cambria Math"/>
                <a:cs typeface="Cambria Math"/>
              </a:rPr>
              <a:t> </a:t>
            </a:r>
            <a:r>
              <a:rPr dirty="0" sz="1000" spc="-155">
                <a:latin typeface="Cambria Math"/>
                <a:cs typeface="Cambria Math"/>
              </a:rPr>
              <a:t>1.277𝑘𝑘𝑠𝑠𝑠𝑠</a:t>
            </a:r>
            <a:endParaRPr sz="1000">
              <a:latin typeface="Cambria Math"/>
              <a:cs typeface="Cambria Math"/>
            </a:endParaRPr>
          </a:p>
        </p:txBody>
      </p:sp>
      <p:sp>
        <p:nvSpPr>
          <p:cNvPr id="36" name="object 36"/>
          <p:cNvSpPr/>
          <p:nvPr/>
        </p:nvSpPr>
        <p:spPr>
          <a:xfrm>
            <a:off x="2570988" y="5179314"/>
            <a:ext cx="655955" cy="0"/>
          </a:xfrm>
          <a:custGeom>
            <a:avLst/>
            <a:gdLst/>
            <a:ahLst/>
            <a:cxnLst/>
            <a:rect l="l" t="t" r="r" b="b"/>
            <a:pathLst>
              <a:path w="655955" h="0">
                <a:moveTo>
                  <a:pt x="0" y="0"/>
                </a:moveTo>
                <a:lnTo>
                  <a:pt x="655332" y="0"/>
                </a:lnTo>
              </a:path>
            </a:pathLst>
          </a:custGeom>
          <a:ln w="7620">
            <a:solidFill>
              <a:srgbClr val="000000"/>
            </a:solidFill>
          </a:ln>
        </p:spPr>
        <p:txBody>
          <a:bodyPr wrap="square" lIns="0" tIns="0" rIns="0" bIns="0" rtlCol="0"/>
          <a:lstStyle/>
          <a:p/>
        </p:txBody>
      </p:sp>
      <p:sp>
        <p:nvSpPr>
          <p:cNvPr id="37" name="object 37"/>
          <p:cNvSpPr txBox="1"/>
          <p:nvPr/>
        </p:nvSpPr>
        <p:spPr>
          <a:xfrm>
            <a:off x="2256995" y="4947293"/>
            <a:ext cx="1130935" cy="391795"/>
          </a:xfrm>
          <a:prstGeom prst="rect">
            <a:avLst/>
          </a:prstGeom>
        </p:spPr>
        <p:txBody>
          <a:bodyPr wrap="square" lIns="0" tIns="43180" rIns="0" bIns="0" rtlCol="0" vert="horz">
            <a:spAutoFit/>
          </a:bodyPr>
          <a:lstStyle/>
          <a:p>
            <a:pPr marL="313690">
              <a:lnSpc>
                <a:spcPct val="100000"/>
              </a:lnSpc>
              <a:spcBef>
                <a:spcPts val="340"/>
              </a:spcBef>
            </a:pPr>
            <a:r>
              <a:rPr dirty="0" sz="1000" spc="-135">
                <a:latin typeface="Cambria Math"/>
                <a:cs typeface="Cambria Math"/>
              </a:rPr>
              <a:t>−2277.5𝑘𝑘𝑠𝑠𝑘𝑘</a:t>
            </a:r>
            <a:endParaRPr sz="1000">
              <a:latin typeface="Cambria Math"/>
              <a:cs typeface="Cambria Math"/>
            </a:endParaRPr>
          </a:p>
          <a:p>
            <a:pPr marL="38100">
              <a:lnSpc>
                <a:spcPct val="100000"/>
              </a:lnSpc>
              <a:spcBef>
                <a:spcPts val="240"/>
              </a:spcBef>
            </a:pPr>
            <a:r>
              <a:rPr dirty="0" baseline="36111" sz="1500" spc="-412">
                <a:latin typeface="Cambria Math"/>
                <a:cs typeface="Cambria Math"/>
              </a:rPr>
              <a:t>𝑓𝑓</a:t>
            </a:r>
            <a:r>
              <a:rPr dirty="0" baseline="35714" sz="1050" spc="-412">
                <a:latin typeface="Cambria Math"/>
                <a:cs typeface="Cambria Math"/>
              </a:rPr>
              <a:t>𝑠𝑠</a:t>
            </a:r>
            <a:r>
              <a:rPr dirty="0" baseline="35714" sz="1050" spc="262">
                <a:latin typeface="Cambria Math"/>
                <a:cs typeface="Cambria Math"/>
              </a:rPr>
              <a:t> </a:t>
            </a:r>
            <a:r>
              <a:rPr dirty="0" baseline="36111" sz="1500" spc="-7">
                <a:latin typeface="Cambria Math"/>
                <a:cs typeface="Cambria Math"/>
              </a:rPr>
              <a:t>= </a:t>
            </a:r>
            <a:r>
              <a:rPr dirty="0" sz="1000" spc="-80">
                <a:latin typeface="Cambria Math"/>
                <a:cs typeface="Cambria Math"/>
              </a:rPr>
              <a:t>923.531𝑠𝑠𝑠𝑠</a:t>
            </a:r>
            <a:r>
              <a:rPr dirty="0" baseline="23809" sz="1050" spc="-120">
                <a:latin typeface="Cambria Math"/>
                <a:cs typeface="Cambria Math"/>
              </a:rPr>
              <a:t>2</a:t>
            </a:r>
            <a:r>
              <a:rPr dirty="0" baseline="23809" sz="1050" spc="-60">
                <a:latin typeface="Cambria Math"/>
                <a:cs typeface="Cambria Math"/>
              </a:rPr>
              <a:t> </a:t>
            </a:r>
            <a:r>
              <a:rPr dirty="0" baseline="36111" sz="1500" spc="-7">
                <a:latin typeface="Cambria Math"/>
                <a:cs typeface="Cambria Math"/>
              </a:rPr>
              <a:t>+</a:t>
            </a:r>
            <a:endParaRPr baseline="36111" sz="1500">
              <a:latin typeface="Cambria Math"/>
              <a:cs typeface="Cambria Math"/>
            </a:endParaRPr>
          </a:p>
        </p:txBody>
      </p:sp>
      <p:sp>
        <p:nvSpPr>
          <p:cNvPr id="38" name="object 38"/>
          <p:cNvSpPr txBox="1"/>
          <p:nvPr/>
        </p:nvSpPr>
        <p:spPr>
          <a:xfrm>
            <a:off x="3364502" y="4978410"/>
            <a:ext cx="1384300"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150">
                <a:latin typeface="Cambria Math"/>
                <a:cs typeface="Cambria Math"/>
              </a:rPr>
              <a:t>(</a:t>
            </a:r>
            <a:r>
              <a:rPr dirty="0" sz="1000" spc="-100">
                <a:latin typeface="Cambria Math"/>
                <a:cs typeface="Cambria Math"/>
              </a:rPr>
              <a:t>−2277.5𝑘𝑘𝑠𝑠𝑘𝑘</a:t>
            </a:r>
            <a:r>
              <a:rPr dirty="0" baseline="2777" sz="1500" spc="-150">
                <a:latin typeface="Cambria Math"/>
                <a:cs typeface="Cambria Math"/>
              </a:rPr>
              <a:t>)(</a:t>
            </a:r>
            <a:r>
              <a:rPr dirty="0" sz="1000" spc="-100">
                <a:latin typeface="Cambria Math"/>
                <a:cs typeface="Cambria Math"/>
              </a:rPr>
              <a:t>31.477𝑠𝑠𝑠𝑠</a:t>
            </a:r>
            <a:r>
              <a:rPr dirty="0" baseline="2777" sz="1500" spc="-150">
                <a:latin typeface="Cambria Math"/>
                <a:cs typeface="Cambria Math"/>
              </a:rPr>
              <a:t>)</a:t>
            </a:r>
            <a:endParaRPr baseline="2777" sz="1500">
              <a:latin typeface="Cambria Math"/>
              <a:cs typeface="Cambria Math"/>
            </a:endParaRPr>
          </a:p>
        </p:txBody>
      </p:sp>
      <p:sp>
        <p:nvSpPr>
          <p:cNvPr id="39" name="object 39"/>
          <p:cNvSpPr txBox="1"/>
          <p:nvPr/>
        </p:nvSpPr>
        <p:spPr>
          <a:xfrm>
            <a:off x="3706435" y="5161318"/>
            <a:ext cx="695960" cy="177800"/>
          </a:xfrm>
          <a:prstGeom prst="rect">
            <a:avLst/>
          </a:prstGeom>
        </p:spPr>
        <p:txBody>
          <a:bodyPr wrap="square" lIns="0" tIns="12065" rIns="0" bIns="0" rtlCol="0" vert="horz">
            <a:spAutoFit/>
          </a:bodyPr>
          <a:lstStyle/>
          <a:p>
            <a:pPr marL="38100">
              <a:lnSpc>
                <a:spcPct val="100000"/>
              </a:lnSpc>
              <a:spcBef>
                <a:spcPts val="95"/>
              </a:spcBef>
            </a:pPr>
            <a:r>
              <a:rPr dirty="0" sz="1000" spc="-75">
                <a:latin typeface="Cambria Math"/>
                <a:cs typeface="Cambria Math"/>
              </a:rPr>
              <a:t>20594.8𝑠𝑠𝑠𝑠</a:t>
            </a:r>
            <a:r>
              <a:rPr dirty="0" baseline="23809" sz="1050" spc="-112">
                <a:latin typeface="Cambria Math"/>
                <a:cs typeface="Cambria Math"/>
              </a:rPr>
              <a:t>3</a:t>
            </a:r>
            <a:endParaRPr baseline="23809" sz="1050">
              <a:latin typeface="Cambria Math"/>
              <a:cs typeface="Cambria Math"/>
            </a:endParaRPr>
          </a:p>
        </p:txBody>
      </p:sp>
      <p:sp>
        <p:nvSpPr>
          <p:cNvPr id="40" name="object 40"/>
          <p:cNvSpPr/>
          <p:nvPr/>
        </p:nvSpPr>
        <p:spPr>
          <a:xfrm>
            <a:off x="3377184" y="5179314"/>
            <a:ext cx="1359535" cy="0"/>
          </a:xfrm>
          <a:custGeom>
            <a:avLst/>
            <a:gdLst/>
            <a:ahLst/>
            <a:cxnLst/>
            <a:rect l="l" t="t" r="r" b="b"/>
            <a:pathLst>
              <a:path w="1359535" h="0">
                <a:moveTo>
                  <a:pt x="0" y="0"/>
                </a:moveTo>
                <a:lnTo>
                  <a:pt x="1359408" y="0"/>
                </a:lnTo>
              </a:path>
            </a:pathLst>
          </a:custGeom>
          <a:ln w="7620">
            <a:solidFill>
              <a:srgbClr val="000000"/>
            </a:solidFill>
          </a:ln>
        </p:spPr>
        <p:txBody>
          <a:bodyPr wrap="square" lIns="0" tIns="0" rIns="0" bIns="0" rtlCol="0"/>
          <a:lstStyle/>
          <a:p/>
        </p:txBody>
      </p:sp>
      <p:sp>
        <p:nvSpPr>
          <p:cNvPr id="41" name="object 41"/>
          <p:cNvSpPr txBox="1"/>
          <p:nvPr/>
        </p:nvSpPr>
        <p:spPr>
          <a:xfrm>
            <a:off x="4758944" y="5075936"/>
            <a:ext cx="72517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5">
                <a:latin typeface="Cambria Math"/>
                <a:cs typeface="Cambria Math"/>
              </a:rPr>
              <a:t> </a:t>
            </a:r>
            <a:r>
              <a:rPr dirty="0" sz="1000" spc="-140">
                <a:latin typeface="Cambria Math"/>
                <a:cs typeface="Cambria Math"/>
              </a:rPr>
              <a:t>−5.947𝑘𝑘𝑠𝑠𝑠𝑠</a:t>
            </a:r>
            <a:endParaRPr sz="1000">
              <a:latin typeface="Cambria Math"/>
              <a:cs typeface="Cambria Math"/>
            </a:endParaRPr>
          </a:p>
        </p:txBody>
      </p:sp>
      <p:sp>
        <p:nvSpPr>
          <p:cNvPr id="42" name="object 42"/>
          <p:cNvSpPr txBox="1"/>
          <p:nvPr/>
        </p:nvSpPr>
        <p:spPr>
          <a:xfrm>
            <a:off x="673100" y="5356352"/>
            <a:ext cx="108966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Stress </a:t>
            </a:r>
            <a:r>
              <a:rPr dirty="0" sz="1000">
                <a:latin typeface="Times New Roman"/>
                <a:cs typeface="Times New Roman"/>
              </a:rPr>
              <a:t>due </a:t>
            </a:r>
            <a:r>
              <a:rPr dirty="0" sz="1000" spc="-5">
                <a:latin typeface="Times New Roman"/>
                <a:cs typeface="Times New Roman"/>
              </a:rPr>
              <a:t>to</a:t>
            </a:r>
            <a:r>
              <a:rPr dirty="0" sz="1000" spc="-45">
                <a:latin typeface="Times New Roman"/>
                <a:cs typeface="Times New Roman"/>
              </a:rPr>
              <a:t> </a:t>
            </a:r>
            <a:r>
              <a:rPr dirty="0" sz="1000" spc="-5">
                <a:latin typeface="Times New Roman"/>
                <a:cs typeface="Times New Roman"/>
              </a:rPr>
              <a:t>loading</a:t>
            </a:r>
            <a:endParaRPr sz="1000">
              <a:latin typeface="Times New Roman"/>
              <a:cs typeface="Times New Roman"/>
            </a:endParaRPr>
          </a:p>
        </p:txBody>
      </p:sp>
      <p:sp>
        <p:nvSpPr>
          <p:cNvPr id="43" name="object 43"/>
          <p:cNvSpPr txBox="1"/>
          <p:nvPr/>
        </p:nvSpPr>
        <p:spPr>
          <a:xfrm>
            <a:off x="1813045" y="5691682"/>
            <a:ext cx="228600" cy="177800"/>
          </a:xfrm>
          <a:prstGeom prst="rect">
            <a:avLst/>
          </a:prstGeom>
        </p:spPr>
        <p:txBody>
          <a:bodyPr wrap="square" lIns="0" tIns="12065" rIns="0" bIns="0" rtlCol="0" vert="horz">
            <a:spAutoFit/>
          </a:bodyPr>
          <a:lstStyle/>
          <a:p>
            <a:pPr marL="12700">
              <a:lnSpc>
                <a:spcPct val="100000"/>
              </a:lnSpc>
              <a:spcBef>
                <a:spcPts val="95"/>
              </a:spcBef>
            </a:pPr>
            <a:r>
              <a:rPr dirty="0" sz="1000" spc="-280">
                <a:latin typeface="Cambria Math"/>
                <a:cs typeface="Cambria Math"/>
              </a:rPr>
              <a:t>𝑓𝑓</a:t>
            </a:r>
            <a:r>
              <a:rPr dirty="0" sz="1000" spc="1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44" name="object 44"/>
          <p:cNvSpPr/>
          <p:nvPr/>
        </p:nvSpPr>
        <p:spPr>
          <a:xfrm>
            <a:off x="2063495" y="5795016"/>
            <a:ext cx="2289175" cy="0"/>
          </a:xfrm>
          <a:custGeom>
            <a:avLst/>
            <a:gdLst/>
            <a:ahLst/>
            <a:cxnLst/>
            <a:rect l="l" t="t" r="r" b="b"/>
            <a:pathLst>
              <a:path w="2289175" h="0">
                <a:moveTo>
                  <a:pt x="0" y="0"/>
                </a:moveTo>
                <a:lnTo>
                  <a:pt x="2289048" y="0"/>
                </a:lnTo>
              </a:path>
            </a:pathLst>
          </a:custGeom>
          <a:ln w="7607">
            <a:solidFill>
              <a:srgbClr val="000000"/>
            </a:solidFill>
          </a:ln>
        </p:spPr>
        <p:txBody>
          <a:bodyPr wrap="square" lIns="0" tIns="0" rIns="0" bIns="0" rtlCol="0"/>
          <a:lstStyle/>
          <a:p/>
        </p:txBody>
      </p:sp>
      <p:sp>
        <p:nvSpPr>
          <p:cNvPr id="45" name="object 45"/>
          <p:cNvSpPr txBox="1"/>
          <p:nvPr/>
        </p:nvSpPr>
        <p:spPr>
          <a:xfrm>
            <a:off x="2025324" y="5618479"/>
            <a:ext cx="3670300" cy="177800"/>
          </a:xfrm>
          <a:prstGeom prst="rect">
            <a:avLst/>
          </a:prstGeom>
        </p:spPr>
        <p:txBody>
          <a:bodyPr wrap="square" lIns="0" tIns="12065" rIns="0" bIns="0" rtlCol="0" vert="horz">
            <a:spAutoFit/>
          </a:bodyPr>
          <a:lstStyle/>
          <a:p>
            <a:pPr marL="38100">
              <a:lnSpc>
                <a:spcPct val="100000"/>
              </a:lnSpc>
              <a:spcBef>
                <a:spcPts val="95"/>
              </a:spcBef>
              <a:tabLst>
                <a:tab pos="2479040" algn="l"/>
              </a:tabLst>
            </a:pPr>
            <a:r>
              <a:rPr dirty="0" baseline="11111" sz="1500" spc="-367">
                <a:latin typeface="Cambria Math"/>
                <a:cs typeface="Cambria Math"/>
              </a:rPr>
              <a:t>(𝑀𝑀</a:t>
            </a:r>
            <a:r>
              <a:rPr dirty="0" sz="700" spc="-245">
                <a:latin typeface="Cambria Math"/>
                <a:cs typeface="Cambria Math"/>
              </a:rPr>
              <a:t>𝑔𝑔𝑔𝑔𝑔𝑔𝑔𝑔𝑒𝑒𝑔𝑔</a:t>
            </a:r>
            <a:r>
              <a:rPr dirty="0" sz="700" spc="160">
                <a:latin typeface="Cambria Math"/>
                <a:cs typeface="Cambria Math"/>
              </a:rPr>
              <a:t> </a:t>
            </a:r>
            <a:r>
              <a:rPr dirty="0" baseline="11111" sz="1500" spc="-7">
                <a:latin typeface="Cambria Math"/>
                <a:cs typeface="Cambria Math"/>
              </a:rPr>
              <a:t>+ </a:t>
            </a:r>
            <a:r>
              <a:rPr dirty="0" baseline="11111" sz="1500" spc="-284">
                <a:latin typeface="Cambria Math"/>
                <a:cs typeface="Cambria Math"/>
              </a:rPr>
              <a:t>𝑀𝑀</a:t>
            </a:r>
            <a:r>
              <a:rPr dirty="0" sz="700" spc="-190">
                <a:latin typeface="Cambria Math"/>
                <a:cs typeface="Cambria Math"/>
              </a:rPr>
              <a:t>𝑔𝑔𝑔𝑔𝑠𝑠𝑑𝑑ℎ𝑔𝑔𝑠𝑠𝑔𝑔𝑐𝑐</a:t>
            </a:r>
            <a:r>
              <a:rPr dirty="0" sz="700" spc="155">
                <a:latin typeface="Cambria Math"/>
                <a:cs typeface="Cambria Math"/>
              </a:rPr>
              <a:t> </a:t>
            </a:r>
            <a:r>
              <a:rPr dirty="0" baseline="11111" sz="1500" spc="-7">
                <a:latin typeface="Cambria Math"/>
                <a:cs typeface="Cambria Math"/>
              </a:rPr>
              <a:t>+ </a:t>
            </a:r>
            <a:r>
              <a:rPr dirty="0" baseline="11111" sz="1500" spc="-322">
                <a:latin typeface="Cambria Math"/>
                <a:cs typeface="Cambria Math"/>
              </a:rPr>
              <a:t>𝑀𝑀</a:t>
            </a:r>
            <a:r>
              <a:rPr dirty="0" sz="700" spc="-215">
                <a:latin typeface="Cambria Math"/>
                <a:cs typeface="Cambria Math"/>
              </a:rPr>
              <a:t>𝑠𝑠𝑠𝑠𝑠𝑠𝑠𝑠</a:t>
            </a:r>
            <a:r>
              <a:rPr dirty="0" sz="700" spc="145">
                <a:latin typeface="Cambria Math"/>
                <a:cs typeface="Cambria Math"/>
              </a:rPr>
              <a:t> </a:t>
            </a:r>
            <a:r>
              <a:rPr dirty="0" baseline="11111" sz="1500" spc="-7">
                <a:latin typeface="Cambria Math"/>
                <a:cs typeface="Cambria Math"/>
              </a:rPr>
              <a:t>+</a:t>
            </a:r>
            <a:r>
              <a:rPr dirty="0" baseline="11111" sz="1500" spc="67">
                <a:latin typeface="Cambria Math"/>
                <a:cs typeface="Cambria Math"/>
              </a:rPr>
              <a:t> </a:t>
            </a:r>
            <a:r>
              <a:rPr dirty="0" baseline="11111" sz="1500" spc="-209">
                <a:latin typeface="Cambria Math"/>
                <a:cs typeface="Cambria Math"/>
              </a:rPr>
              <a:t>𝑀𝑀</a:t>
            </a:r>
            <a:r>
              <a:rPr dirty="0" sz="700" spc="-140">
                <a:latin typeface="Cambria Math"/>
                <a:cs typeface="Cambria Math"/>
              </a:rPr>
              <a:t>ℎ𝑠𝑠𝑎𝑎𝑖𝑖𝑐𝑐ℎ     </a:t>
            </a:r>
            <a:r>
              <a:rPr dirty="0" baseline="11111" sz="1500" spc="-7">
                <a:latin typeface="Cambria Math"/>
                <a:cs typeface="Cambria Math"/>
              </a:rPr>
              <a:t>)	</a:t>
            </a:r>
            <a:r>
              <a:rPr dirty="0" baseline="11111" sz="1500" spc="-367">
                <a:latin typeface="Cambria Math"/>
                <a:cs typeface="Cambria Math"/>
              </a:rPr>
              <a:t>�𝑀𝑀</a:t>
            </a:r>
            <a:r>
              <a:rPr dirty="0" sz="700" spc="-245">
                <a:latin typeface="Cambria Math"/>
                <a:cs typeface="Cambria Math"/>
              </a:rPr>
              <a:t>𝑠𝑠𝑠𝑠𝑔𝑔𝑔𝑔𝑔𝑔𝑒𝑒𝑔𝑔</a:t>
            </a:r>
            <a:r>
              <a:rPr dirty="0" sz="700" spc="135">
                <a:latin typeface="Cambria Math"/>
                <a:cs typeface="Cambria Math"/>
              </a:rPr>
              <a:t> </a:t>
            </a:r>
            <a:r>
              <a:rPr dirty="0" baseline="11111" sz="1500" spc="-7">
                <a:latin typeface="Cambria Math"/>
                <a:cs typeface="Cambria Math"/>
              </a:rPr>
              <a:t>+</a:t>
            </a:r>
            <a:r>
              <a:rPr dirty="0" baseline="11111" sz="1500" spc="7">
                <a:latin typeface="Cambria Math"/>
                <a:cs typeface="Cambria Math"/>
              </a:rPr>
              <a:t> </a:t>
            </a:r>
            <a:r>
              <a:rPr dirty="0" baseline="11111" sz="1500" spc="-330">
                <a:latin typeface="Cambria Math"/>
                <a:cs typeface="Cambria Math"/>
              </a:rPr>
              <a:t>𝑀𝑀</a:t>
            </a:r>
            <a:r>
              <a:rPr dirty="0" sz="700" spc="-220">
                <a:latin typeface="Cambria Math"/>
                <a:cs typeface="Cambria Math"/>
              </a:rPr>
              <a:t>𝑔𝑔𝑜𝑜𝑒𝑒𝑔𝑔𝑠𝑠𝑠𝑠𝑝𝑝</a:t>
            </a:r>
            <a:r>
              <a:rPr dirty="0" sz="700" spc="-80">
                <a:latin typeface="Cambria Math"/>
                <a:cs typeface="Cambria Math"/>
              </a:rPr>
              <a:t> </a:t>
            </a:r>
            <a:r>
              <a:rPr dirty="0" baseline="11111" sz="1500" spc="-690">
                <a:latin typeface="Cambria Math"/>
                <a:cs typeface="Cambria Math"/>
              </a:rPr>
              <a:t>�</a:t>
            </a:r>
            <a:endParaRPr baseline="11111" sz="1500">
              <a:latin typeface="Cambria Math"/>
              <a:cs typeface="Cambria Math"/>
            </a:endParaRPr>
          </a:p>
        </p:txBody>
      </p:sp>
      <p:sp>
        <p:nvSpPr>
          <p:cNvPr id="46" name="object 46"/>
          <p:cNvSpPr txBox="1"/>
          <p:nvPr/>
        </p:nvSpPr>
        <p:spPr>
          <a:xfrm>
            <a:off x="3160225" y="5776997"/>
            <a:ext cx="1944370" cy="177800"/>
          </a:xfrm>
          <a:prstGeom prst="rect">
            <a:avLst/>
          </a:prstGeom>
        </p:spPr>
        <p:txBody>
          <a:bodyPr wrap="square" lIns="0" tIns="12065" rIns="0" bIns="0" rtlCol="0" vert="horz">
            <a:spAutoFit/>
          </a:bodyPr>
          <a:lstStyle/>
          <a:p>
            <a:pPr marL="12700">
              <a:lnSpc>
                <a:spcPct val="100000"/>
              </a:lnSpc>
              <a:spcBef>
                <a:spcPts val="95"/>
              </a:spcBef>
              <a:tabLst>
                <a:tab pos="1864360" algn="l"/>
              </a:tabLst>
            </a:pPr>
            <a:r>
              <a:rPr dirty="0" sz="1000" spc="-505">
                <a:latin typeface="Cambria Math"/>
                <a:cs typeface="Cambria Math"/>
              </a:rPr>
              <a:t>𝑆𝑆</a:t>
            </a:r>
            <a:r>
              <a:rPr dirty="0" sz="1000" spc="-505">
                <a:latin typeface="Cambria Math"/>
                <a:cs typeface="Cambria Math"/>
              </a:rPr>
              <a:t>	</a:t>
            </a:r>
            <a:r>
              <a:rPr dirty="0" sz="1000" spc="-505">
                <a:latin typeface="Cambria Math"/>
                <a:cs typeface="Cambria Math"/>
              </a:rPr>
              <a:t>𝑆𝑆</a:t>
            </a:r>
            <a:endParaRPr sz="1000">
              <a:latin typeface="Cambria Math"/>
              <a:cs typeface="Cambria Math"/>
            </a:endParaRPr>
          </a:p>
        </p:txBody>
      </p:sp>
      <p:sp>
        <p:nvSpPr>
          <p:cNvPr id="47" name="object 47"/>
          <p:cNvSpPr txBox="1"/>
          <p:nvPr/>
        </p:nvSpPr>
        <p:spPr>
          <a:xfrm>
            <a:off x="5072888" y="5840984"/>
            <a:ext cx="7048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𝑐𝑐</a:t>
            </a:r>
            <a:endParaRPr sz="700">
              <a:latin typeface="Cambria Math"/>
              <a:cs typeface="Cambria Math"/>
            </a:endParaRPr>
          </a:p>
        </p:txBody>
      </p:sp>
      <p:sp>
        <p:nvSpPr>
          <p:cNvPr id="48" name="object 48"/>
          <p:cNvSpPr/>
          <p:nvPr/>
        </p:nvSpPr>
        <p:spPr>
          <a:xfrm>
            <a:off x="4504944" y="5795016"/>
            <a:ext cx="1152525" cy="0"/>
          </a:xfrm>
          <a:custGeom>
            <a:avLst/>
            <a:gdLst/>
            <a:ahLst/>
            <a:cxnLst/>
            <a:rect l="l" t="t" r="r" b="b"/>
            <a:pathLst>
              <a:path w="1152525" h="0">
                <a:moveTo>
                  <a:pt x="0" y="0"/>
                </a:moveTo>
                <a:lnTo>
                  <a:pt x="1152144" y="0"/>
                </a:lnTo>
              </a:path>
            </a:pathLst>
          </a:custGeom>
          <a:ln w="7607">
            <a:solidFill>
              <a:srgbClr val="000000"/>
            </a:solidFill>
          </a:ln>
        </p:spPr>
        <p:txBody>
          <a:bodyPr wrap="square" lIns="0" tIns="0" rIns="0" bIns="0" rtlCol="0"/>
          <a:lstStyle/>
          <a:p/>
        </p:txBody>
      </p:sp>
      <p:sp>
        <p:nvSpPr>
          <p:cNvPr id="49" name="object 49"/>
          <p:cNvSpPr txBox="1"/>
          <p:nvPr/>
        </p:nvSpPr>
        <p:spPr>
          <a:xfrm>
            <a:off x="4343400" y="5691632"/>
            <a:ext cx="1648460" cy="177800"/>
          </a:xfrm>
          <a:prstGeom prst="rect">
            <a:avLst/>
          </a:prstGeom>
        </p:spPr>
        <p:txBody>
          <a:bodyPr wrap="square" lIns="0" tIns="12065" rIns="0" bIns="0" rtlCol="0" vert="horz">
            <a:spAutoFit/>
          </a:bodyPr>
          <a:lstStyle/>
          <a:p>
            <a:pPr marL="38100">
              <a:lnSpc>
                <a:spcPct val="100000"/>
              </a:lnSpc>
              <a:spcBef>
                <a:spcPts val="95"/>
              </a:spcBef>
              <a:tabLst>
                <a:tab pos="1342390" algn="l"/>
              </a:tabLst>
            </a:pPr>
            <a:r>
              <a:rPr dirty="0" sz="1000" spc="-5">
                <a:latin typeface="Cambria Math"/>
                <a:cs typeface="Cambria Math"/>
              </a:rPr>
              <a:t>+	+</a:t>
            </a:r>
            <a:r>
              <a:rPr dirty="0" sz="1000" spc="-20">
                <a:latin typeface="Cambria Math"/>
                <a:cs typeface="Cambria Math"/>
              </a:rPr>
              <a:t> </a:t>
            </a:r>
            <a:r>
              <a:rPr dirty="0" sz="1000" spc="-265">
                <a:latin typeface="Cambria Math"/>
                <a:cs typeface="Cambria Math"/>
              </a:rPr>
              <a:t>𝑓𝑓</a:t>
            </a:r>
            <a:r>
              <a:rPr dirty="0" baseline="-15873" sz="1050" spc="-397">
                <a:latin typeface="Cambria Math"/>
                <a:cs typeface="Cambria Math"/>
              </a:rPr>
              <a:t>𝑠𝑠𝑠𝑠</a:t>
            </a:r>
            <a:endParaRPr baseline="-15873" sz="1050">
              <a:latin typeface="Cambria Math"/>
              <a:cs typeface="Cambria Math"/>
            </a:endParaRPr>
          </a:p>
        </p:txBody>
      </p:sp>
      <p:sp>
        <p:nvSpPr>
          <p:cNvPr id="50" name="object 50"/>
          <p:cNvSpPr txBox="1"/>
          <p:nvPr/>
        </p:nvSpPr>
        <p:spPr>
          <a:xfrm>
            <a:off x="1027227" y="6087931"/>
            <a:ext cx="302260" cy="177800"/>
          </a:xfrm>
          <a:prstGeom prst="rect">
            <a:avLst/>
          </a:prstGeom>
        </p:spPr>
        <p:txBody>
          <a:bodyPr wrap="square" lIns="0" tIns="12065" rIns="0" bIns="0" rtlCol="0" vert="horz">
            <a:spAutoFit/>
          </a:bodyPr>
          <a:lstStyle/>
          <a:p>
            <a:pPr marL="38100">
              <a:lnSpc>
                <a:spcPct val="100000"/>
              </a:lnSpc>
              <a:spcBef>
                <a:spcPts val="95"/>
              </a:spcBef>
            </a:pPr>
            <a:r>
              <a:rPr dirty="0" sz="1000" spc="-345">
                <a:latin typeface="Cambria Math"/>
                <a:cs typeface="Cambria Math"/>
              </a:rPr>
              <a:t>𝑓𝑓</a:t>
            </a:r>
            <a:r>
              <a:rPr dirty="0" baseline="-15873" sz="1050" spc="-517">
                <a:latin typeface="Cambria Math"/>
                <a:cs typeface="Cambria Math"/>
              </a:rPr>
              <a:t>𝑑𝑑</a:t>
            </a:r>
            <a:r>
              <a:rPr dirty="0" baseline="-15873" sz="1050" spc="202">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51" name="object 51"/>
          <p:cNvSpPr/>
          <p:nvPr/>
        </p:nvSpPr>
        <p:spPr>
          <a:xfrm>
            <a:off x="1327403" y="6191250"/>
            <a:ext cx="2494915" cy="0"/>
          </a:xfrm>
          <a:custGeom>
            <a:avLst/>
            <a:gdLst/>
            <a:ahLst/>
            <a:cxnLst/>
            <a:rect l="l" t="t" r="r" b="b"/>
            <a:pathLst>
              <a:path w="2494915" h="0">
                <a:moveTo>
                  <a:pt x="0" y="0"/>
                </a:moveTo>
                <a:lnTo>
                  <a:pt x="2494788" y="0"/>
                </a:lnTo>
              </a:path>
            </a:pathLst>
          </a:custGeom>
          <a:ln w="7620">
            <a:solidFill>
              <a:srgbClr val="000000"/>
            </a:solidFill>
          </a:ln>
        </p:spPr>
        <p:txBody>
          <a:bodyPr wrap="square" lIns="0" tIns="0" rIns="0" bIns="0" rtlCol="0"/>
          <a:lstStyle/>
          <a:p/>
        </p:txBody>
      </p:sp>
      <p:sp>
        <p:nvSpPr>
          <p:cNvPr id="52" name="object 52"/>
          <p:cNvSpPr txBox="1"/>
          <p:nvPr/>
        </p:nvSpPr>
        <p:spPr>
          <a:xfrm>
            <a:off x="1314685" y="5990346"/>
            <a:ext cx="2856230"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7">
                <a:latin typeface="Cambria Math"/>
                <a:cs typeface="Cambria Math"/>
              </a:rPr>
              <a:t>(</a:t>
            </a:r>
            <a:r>
              <a:rPr dirty="0" sz="1000" spc="-5">
                <a:latin typeface="Cambria Math"/>
                <a:cs typeface="Cambria Math"/>
              </a:rPr>
              <a:t>3368.43 + 140.17 + 2465.61 + </a:t>
            </a:r>
            <a:r>
              <a:rPr dirty="0" sz="1000" spc="-70">
                <a:latin typeface="Cambria Math"/>
                <a:cs typeface="Cambria Math"/>
              </a:rPr>
              <a:t>760.28𝑘𝑘 </a:t>
            </a:r>
            <a:r>
              <a:rPr dirty="0" sz="1000" spc="-5">
                <a:latin typeface="Cambria Math"/>
                <a:cs typeface="Cambria Math"/>
              </a:rPr>
              <a:t>∙</a:t>
            </a:r>
            <a:r>
              <a:rPr dirty="0" sz="1000">
                <a:latin typeface="Cambria Math"/>
                <a:cs typeface="Cambria Math"/>
              </a:rPr>
              <a:t> </a:t>
            </a:r>
            <a:r>
              <a:rPr dirty="0" sz="1000" spc="-250">
                <a:latin typeface="Cambria Math"/>
                <a:cs typeface="Cambria Math"/>
              </a:rPr>
              <a:t>𝑓𝑓𝑓𝑓</a:t>
            </a:r>
            <a:r>
              <a:rPr dirty="0" baseline="2777" sz="1500" spc="-375">
                <a:latin typeface="Cambria Math"/>
                <a:cs typeface="Cambria Math"/>
              </a:rPr>
              <a:t>)</a:t>
            </a:r>
            <a:r>
              <a:rPr dirty="0" baseline="2777" sz="1500" spc="637">
                <a:latin typeface="Cambria Math"/>
                <a:cs typeface="Cambria Math"/>
              </a:rPr>
              <a:t> </a:t>
            </a:r>
            <a:r>
              <a:rPr dirty="0" sz="1000" spc="-165">
                <a:latin typeface="Cambria Math"/>
                <a:cs typeface="Cambria Math"/>
              </a:rPr>
              <a:t>12𝑠𝑠𝑠𝑠</a:t>
            </a:r>
            <a:endParaRPr sz="1000">
              <a:latin typeface="Cambria Math"/>
              <a:cs typeface="Cambria Math"/>
            </a:endParaRPr>
          </a:p>
        </p:txBody>
      </p:sp>
      <p:sp>
        <p:nvSpPr>
          <p:cNvPr id="53" name="object 53"/>
          <p:cNvSpPr/>
          <p:nvPr/>
        </p:nvSpPr>
        <p:spPr>
          <a:xfrm>
            <a:off x="3906011" y="6191250"/>
            <a:ext cx="256540" cy="0"/>
          </a:xfrm>
          <a:custGeom>
            <a:avLst/>
            <a:gdLst/>
            <a:ahLst/>
            <a:cxnLst/>
            <a:rect l="l" t="t" r="r" b="b"/>
            <a:pathLst>
              <a:path w="256539" h="0">
                <a:moveTo>
                  <a:pt x="0" y="0"/>
                </a:moveTo>
                <a:lnTo>
                  <a:pt x="256032" y="0"/>
                </a:lnTo>
              </a:path>
            </a:pathLst>
          </a:custGeom>
          <a:ln w="7620">
            <a:solidFill>
              <a:srgbClr val="000000"/>
            </a:solidFill>
          </a:ln>
        </p:spPr>
        <p:txBody>
          <a:bodyPr wrap="square" lIns="0" tIns="0" rIns="0" bIns="0" rtlCol="0"/>
          <a:lstStyle/>
          <a:p/>
        </p:txBody>
      </p:sp>
      <p:sp>
        <p:nvSpPr>
          <p:cNvPr id="54" name="object 54"/>
          <p:cNvSpPr txBox="1"/>
          <p:nvPr/>
        </p:nvSpPr>
        <p:spPr>
          <a:xfrm>
            <a:off x="3830828" y="6087872"/>
            <a:ext cx="530225" cy="262890"/>
          </a:xfrm>
          <a:prstGeom prst="rect">
            <a:avLst/>
          </a:prstGeom>
        </p:spPr>
        <p:txBody>
          <a:bodyPr wrap="square" lIns="0" tIns="12065" rIns="0" bIns="0" rtlCol="0" vert="horz">
            <a:spAutoFit/>
          </a:bodyPr>
          <a:lstStyle/>
          <a:p>
            <a:pPr marL="12700">
              <a:lnSpc>
                <a:spcPts val="935"/>
              </a:lnSpc>
              <a:spcBef>
                <a:spcPts val="95"/>
              </a:spcBef>
              <a:tabLst>
                <a:tab pos="330835" algn="l"/>
              </a:tabLst>
            </a:pPr>
            <a:r>
              <a:rPr dirty="0" sz="1000" spc="-254">
                <a:latin typeface="Cambria Math"/>
                <a:cs typeface="Cambria Math"/>
              </a:rPr>
              <a:t>�	�</a:t>
            </a:r>
            <a:r>
              <a:rPr dirty="0" sz="1000" spc="-75">
                <a:latin typeface="Cambria Math"/>
                <a:cs typeface="Cambria Math"/>
              </a:rPr>
              <a:t> </a:t>
            </a:r>
            <a:r>
              <a:rPr dirty="0" sz="1000" spc="-204">
                <a:latin typeface="Cambria Math"/>
                <a:cs typeface="Cambria Math"/>
              </a:rPr>
              <a:t>+</a:t>
            </a:r>
            <a:endParaRPr sz="1000">
              <a:latin typeface="Cambria Math"/>
              <a:cs typeface="Cambria Math"/>
            </a:endParaRPr>
          </a:p>
          <a:p>
            <a:pPr marL="105410">
              <a:lnSpc>
                <a:spcPts val="935"/>
              </a:lnSpc>
            </a:pPr>
            <a:r>
              <a:rPr dirty="0" sz="1000" spc="-254">
                <a:latin typeface="Cambria Math"/>
                <a:cs typeface="Cambria Math"/>
              </a:rPr>
              <a:t>1𝑓𝑓𝑓𝑓</a:t>
            </a:r>
            <a:endParaRPr sz="1000">
              <a:latin typeface="Cambria Math"/>
              <a:cs typeface="Cambria Math"/>
            </a:endParaRPr>
          </a:p>
        </p:txBody>
      </p:sp>
      <p:sp>
        <p:nvSpPr>
          <p:cNvPr id="55" name="object 55"/>
          <p:cNvSpPr txBox="1"/>
          <p:nvPr/>
        </p:nvSpPr>
        <p:spPr>
          <a:xfrm>
            <a:off x="4627002" y="6173254"/>
            <a:ext cx="790575" cy="177800"/>
          </a:xfrm>
          <a:prstGeom prst="rect">
            <a:avLst/>
          </a:prstGeom>
        </p:spPr>
        <p:txBody>
          <a:bodyPr wrap="square" lIns="0" tIns="12065" rIns="0" bIns="0" rtlCol="0" vert="horz">
            <a:spAutoFit/>
          </a:bodyPr>
          <a:lstStyle/>
          <a:p>
            <a:pPr marL="38100">
              <a:lnSpc>
                <a:spcPct val="100000"/>
              </a:lnSpc>
              <a:spcBef>
                <a:spcPts val="95"/>
              </a:spcBef>
            </a:pPr>
            <a:r>
              <a:rPr dirty="0" sz="1000" spc="-70">
                <a:latin typeface="Cambria Math"/>
                <a:cs typeface="Cambria Math"/>
              </a:rPr>
              <a:t>−49599.7𝑠𝑠𝑠𝑠</a:t>
            </a:r>
            <a:r>
              <a:rPr dirty="0" baseline="23809" sz="1050" spc="-104">
                <a:latin typeface="Cambria Math"/>
                <a:cs typeface="Cambria Math"/>
              </a:rPr>
              <a:t>3</a:t>
            </a:r>
            <a:endParaRPr baseline="23809" sz="1050">
              <a:latin typeface="Cambria Math"/>
              <a:cs typeface="Cambria Math"/>
            </a:endParaRPr>
          </a:p>
        </p:txBody>
      </p:sp>
      <p:sp>
        <p:nvSpPr>
          <p:cNvPr id="56" name="object 56"/>
          <p:cNvSpPr/>
          <p:nvPr/>
        </p:nvSpPr>
        <p:spPr>
          <a:xfrm>
            <a:off x="4376928" y="6191250"/>
            <a:ext cx="1297305" cy="0"/>
          </a:xfrm>
          <a:custGeom>
            <a:avLst/>
            <a:gdLst/>
            <a:ahLst/>
            <a:cxnLst/>
            <a:rect l="l" t="t" r="r" b="b"/>
            <a:pathLst>
              <a:path w="1297304" h="0">
                <a:moveTo>
                  <a:pt x="0" y="0"/>
                </a:moveTo>
                <a:lnTo>
                  <a:pt x="1296924" y="0"/>
                </a:lnTo>
              </a:path>
            </a:pathLst>
          </a:custGeom>
          <a:ln w="7620">
            <a:solidFill>
              <a:srgbClr val="000000"/>
            </a:solidFill>
          </a:ln>
        </p:spPr>
        <p:txBody>
          <a:bodyPr wrap="square" lIns="0" tIns="0" rIns="0" bIns="0" rtlCol="0"/>
          <a:lstStyle/>
          <a:p/>
        </p:txBody>
      </p:sp>
      <p:sp>
        <p:nvSpPr>
          <p:cNvPr id="57" name="object 57"/>
          <p:cNvSpPr txBox="1"/>
          <p:nvPr/>
        </p:nvSpPr>
        <p:spPr>
          <a:xfrm>
            <a:off x="4364253" y="5990346"/>
            <a:ext cx="16579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(732.12 + </a:t>
            </a:r>
            <a:r>
              <a:rPr dirty="0" sz="1000" spc="-75">
                <a:latin typeface="Cambria Math"/>
                <a:cs typeface="Cambria Math"/>
              </a:rPr>
              <a:t>739.63𝑘𝑘 </a:t>
            </a:r>
            <a:r>
              <a:rPr dirty="0" sz="1000" spc="-5">
                <a:latin typeface="Cambria Math"/>
                <a:cs typeface="Cambria Math"/>
              </a:rPr>
              <a:t>∙</a:t>
            </a:r>
            <a:r>
              <a:rPr dirty="0" sz="1000" spc="-40">
                <a:latin typeface="Cambria Math"/>
                <a:cs typeface="Cambria Math"/>
              </a:rPr>
              <a:t> </a:t>
            </a:r>
            <a:r>
              <a:rPr dirty="0" sz="1000" spc="-250">
                <a:latin typeface="Cambria Math"/>
                <a:cs typeface="Cambria Math"/>
              </a:rPr>
              <a:t>𝑓𝑓𝑓𝑓)</a:t>
            </a:r>
            <a:r>
              <a:rPr dirty="0" sz="1000" spc="440">
                <a:latin typeface="Cambria Math"/>
                <a:cs typeface="Cambria Math"/>
              </a:rPr>
              <a:t> </a:t>
            </a:r>
            <a:r>
              <a:rPr dirty="0" sz="1000" spc="-165">
                <a:latin typeface="Cambria Math"/>
                <a:cs typeface="Cambria Math"/>
              </a:rPr>
              <a:t>12𝑠𝑠𝑠𝑠</a:t>
            </a:r>
            <a:endParaRPr sz="1000">
              <a:latin typeface="Cambria Math"/>
              <a:cs typeface="Cambria Math"/>
            </a:endParaRPr>
          </a:p>
        </p:txBody>
      </p:sp>
      <p:sp>
        <p:nvSpPr>
          <p:cNvPr id="58" name="object 58"/>
          <p:cNvSpPr/>
          <p:nvPr/>
        </p:nvSpPr>
        <p:spPr>
          <a:xfrm>
            <a:off x="5757671" y="6191250"/>
            <a:ext cx="256540" cy="0"/>
          </a:xfrm>
          <a:custGeom>
            <a:avLst/>
            <a:gdLst/>
            <a:ahLst/>
            <a:cxnLst/>
            <a:rect l="l" t="t" r="r" b="b"/>
            <a:pathLst>
              <a:path w="256539" h="0">
                <a:moveTo>
                  <a:pt x="0" y="0"/>
                </a:moveTo>
                <a:lnTo>
                  <a:pt x="256032" y="0"/>
                </a:lnTo>
              </a:path>
            </a:pathLst>
          </a:custGeom>
          <a:ln w="7620">
            <a:solidFill>
              <a:srgbClr val="000000"/>
            </a:solidFill>
          </a:ln>
        </p:spPr>
        <p:txBody>
          <a:bodyPr wrap="square" lIns="0" tIns="0" rIns="0" bIns="0" rtlCol="0"/>
          <a:lstStyle/>
          <a:p/>
        </p:txBody>
      </p:sp>
      <p:sp>
        <p:nvSpPr>
          <p:cNvPr id="59" name="object 59"/>
          <p:cNvSpPr txBox="1"/>
          <p:nvPr/>
        </p:nvSpPr>
        <p:spPr>
          <a:xfrm>
            <a:off x="5680964" y="6087872"/>
            <a:ext cx="1033144" cy="262890"/>
          </a:xfrm>
          <a:prstGeom prst="rect">
            <a:avLst/>
          </a:prstGeom>
        </p:spPr>
        <p:txBody>
          <a:bodyPr wrap="square" lIns="0" tIns="78740" rIns="0" bIns="0" rtlCol="0" vert="horz">
            <a:spAutoFit/>
          </a:bodyPr>
          <a:lstStyle/>
          <a:p>
            <a:pPr marL="106680" marR="5080" indent="-94615">
              <a:lnSpc>
                <a:spcPct val="56000"/>
              </a:lnSpc>
              <a:spcBef>
                <a:spcPts val="620"/>
              </a:spcBef>
              <a:tabLst>
                <a:tab pos="332105" algn="l"/>
              </a:tabLst>
            </a:pPr>
            <a:r>
              <a:rPr dirty="0" sz="1000" spc="-254">
                <a:latin typeface="Cambria Math"/>
                <a:cs typeface="Cambria Math"/>
              </a:rPr>
              <a:t>�		�</a:t>
            </a:r>
            <a:r>
              <a:rPr dirty="0" sz="1000" spc="-15">
                <a:latin typeface="Cambria Math"/>
                <a:cs typeface="Cambria Math"/>
              </a:rPr>
              <a:t> </a:t>
            </a:r>
            <a:r>
              <a:rPr dirty="0" sz="1000" spc="-5">
                <a:latin typeface="Cambria Math"/>
                <a:cs typeface="Cambria Math"/>
              </a:rPr>
              <a:t>−  </a:t>
            </a:r>
            <a:r>
              <a:rPr dirty="0" sz="1000" spc="-235">
                <a:latin typeface="Cambria Math"/>
                <a:cs typeface="Cambria Math"/>
              </a:rPr>
              <a:t>0.410𝑘𝑘𝑠𝑠𝑠𝑠</a:t>
            </a:r>
            <a:r>
              <a:rPr dirty="0" sz="1000" spc="-135">
                <a:latin typeface="Cambria Math"/>
                <a:cs typeface="Cambria Math"/>
              </a:rPr>
              <a:t> </a:t>
            </a:r>
            <a:r>
              <a:rPr dirty="0" sz="1000" spc="-254">
                <a:latin typeface="Cambria Math"/>
                <a:cs typeface="Cambria Math"/>
              </a:rPr>
              <a:t>1𝑓𝑓𝑓𝑓</a:t>
            </a:r>
            <a:endParaRPr sz="1000">
              <a:latin typeface="Cambria Math"/>
              <a:cs typeface="Cambria Math"/>
            </a:endParaRPr>
          </a:p>
        </p:txBody>
      </p:sp>
      <p:sp>
        <p:nvSpPr>
          <p:cNvPr id="60" name="object 60"/>
          <p:cNvSpPr txBox="1"/>
          <p:nvPr/>
        </p:nvSpPr>
        <p:spPr>
          <a:xfrm>
            <a:off x="1941647" y="6173254"/>
            <a:ext cx="1025525" cy="325120"/>
          </a:xfrm>
          <a:prstGeom prst="rect">
            <a:avLst/>
          </a:prstGeom>
        </p:spPr>
        <p:txBody>
          <a:bodyPr wrap="square" lIns="0" tIns="12065" rIns="0" bIns="0" rtlCol="0" vert="horz">
            <a:spAutoFit/>
          </a:bodyPr>
          <a:lstStyle/>
          <a:p>
            <a:pPr marL="274320">
              <a:lnSpc>
                <a:spcPts val="1180"/>
              </a:lnSpc>
              <a:spcBef>
                <a:spcPts val="95"/>
              </a:spcBef>
            </a:pPr>
            <a:r>
              <a:rPr dirty="0" sz="1000" spc="-75">
                <a:latin typeface="Cambria Math"/>
                <a:cs typeface="Cambria Math"/>
              </a:rPr>
              <a:t>−19152.5𝑠𝑠𝑠𝑠</a:t>
            </a:r>
            <a:r>
              <a:rPr dirty="0" baseline="23809" sz="1050" spc="-112">
                <a:latin typeface="Cambria Math"/>
                <a:cs typeface="Cambria Math"/>
              </a:rPr>
              <a:t>3</a:t>
            </a:r>
            <a:endParaRPr baseline="23809" sz="1050">
              <a:latin typeface="Cambria Math"/>
              <a:cs typeface="Cambria Math"/>
            </a:endParaRPr>
          </a:p>
          <a:p>
            <a:pPr marL="38100">
              <a:lnSpc>
                <a:spcPts val="1180"/>
              </a:lnSpc>
            </a:pPr>
            <a:r>
              <a:rPr dirty="0" sz="1000" spc="-5">
                <a:latin typeface="Cambria Math"/>
                <a:cs typeface="Cambria Math"/>
              </a:rPr>
              <a:t>= −4.986</a:t>
            </a:r>
            <a:r>
              <a:rPr dirty="0" sz="1000" spc="40">
                <a:latin typeface="Cambria Math"/>
                <a:cs typeface="Cambria Math"/>
              </a:rPr>
              <a:t> </a:t>
            </a:r>
            <a:r>
              <a:rPr dirty="0" sz="1000" spc="-275">
                <a:latin typeface="Cambria Math"/>
                <a:cs typeface="Cambria Math"/>
              </a:rPr>
              <a:t>𝑘𝑘𝑠𝑠𝑠𝑠</a:t>
            </a:r>
            <a:endParaRPr sz="1000">
              <a:latin typeface="Cambria Math"/>
              <a:cs typeface="Cambria Math"/>
            </a:endParaRPr>
          </a:p>
        </p:txBody>
      </p:sp>
      <p:sp>
        <p:nvSpPr>
          <p:cNvPr id="61" name="object 61"/>
          <p:cNvSpPr txBox="1"/>
          <p:nvPr/>
        </p:nvSpPr>
        <p:spPr>
          <a:xfrm>
            <a:off x="787787" y="6636467"/>
            <a:ext cx="317500" cy="177800"/>
          </a:xfrm>
          <a:prstGeom prst="rect">
            <a:avLst/>
          </a:prstGeom>
        </p:spPr>
        <p:txBody>
          <a:bodyPr wrap="square" lIns="0" tIns="12065" rIns="0" bIns="0" rtlCol="0" vert="horz">
            <a:spAutoFit/>
          </a:bodyPr>
          <a:lstStyle/>
          <a:p>
            <a:pPr marL="38100">
              <a:lnSpc>
                <a:spcPct val="100000"/>
              </a:lnSpc>
              <a:spcBef>
                <a:spcPts val="95"/>
              </a:spcBef>
            </a:pPr>
            <a:r>
              <a:rPr dirty="0" sz="1000" spc="-275">
                <a:latin typeface="Cambria Math"/>
                <a:cs typeface="Cambria Math"/>
              </a:rPr>
              <a:t>𝑓𝑓</a:t>
            </a:r>
            <a:r>
              <a:rPr dirty="0" baseline="-15873" sz="1050" spc="-412">
                <a:latin typeface="Cambria Math"/>
                <a:cs typeface="Cambria Math"/>
              </a:rPr>
              <a:t>𝑠𝑠</a:t>
            </a:r>
            <a:r>
              <a:rPr dirty="0" baseline="-15873" sz="1050" spc="217">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62" name="object 62"/>
          <p:cNvSpPr txBox="1"/>
          <p:nvPr/>
        </p:nvSpPr>
        <p:spPr>
          <a:xfrm>
            <a:off x="2001045" y="6721894"/>
            <a:ext cx="694690" cy="177800"/>
          </a:xfrm>
          <a:prstGeom prst="rect">
            <a:avLst/>
          </a:prstGeom>
        </p:spPr>
        <p:txBody>
          <a:bodyPr wrap="square" lIns="0" tIns="12065" rIns="0" bIns="0" rtlCol="0" vert="horz">
            <a:spAutoFit/>
          </a:bodyPr>
          <a:lstStyle/>
          <a:p>
            <a:pPr marL="38100">
              <a:lnSpc>
                <a:spcPct val="100000"/>
              </a:lnSpc>
              <a:spcBef>
                <a:spcPts val="95"/>
              </a:spcBef>
            </a:pPr>
            <a:r>
              <a:rPr dirty="0" sz="1000" spc="-80">
                <a:latin typeface="Cambria Math"/>
                <a:cs typeface="Cambria Math"/>
              </a:rPr>
              <a:t>20594.8𝑠𝑠𝑠𝑠</a:t>
            </a:r>
            <a:r>
              <a:rPr dirty="0" baseline="23809" sz="1050" spc="-120">
                <a:latin typeface="Cambria Math"/>
                <a:cs typeface="Cambria Math"/>
              </a:rPr>
              <a:t>3</a:t>
            </a:r>
            <a:endParaRPr baseline="23809" sz="1050">
              <a:latin typeface="Cambria Math"/>
              <a:cs typeface="Cambria Math"/>
            </a:endParaRPr>
          </a:p>
        </p:txBody>
      </p:sp>
      <p:sp>
        <p:nvSpPr>
          <p:cNvPr id="63" name="object 63"/>
          <p:cNvSpPr/>
          <p:nvPr/>
        </p:nvSpPr>
        <p:spPr>
          <a:xfrm>
            <a:off x="1103375" y="6739890"/>
            <a:ext cx="2494915" cy="0"/>
          </a:xfrm>
          <a:custGeom>
            <a:avLst/>
            <a:gdLst/>
            <a:ahLst/>
            <a:cxnLst/>
            <a:rect l="l" t="t" r="r" b="b"/>
            <a:pathLst>
              <a:path w="2494915" h="0">
                <a:moveTo>
                  <a:pt x="0" y="0"/>
                </a:moveTo>
                <a:lnTo>
                  <a:pt x="2494788" y="0"/>
                </a:lnTo>
              </a:path>
            </a:pathLst>
          </a:custGeom>
          <a:ln w="7620">
            <a:solidFill>
              <a:srgbClr val="000000"/>
            </a:solidFill>
          </a:ln>
        </p:spPr>
        <p:txBody>
          <a:bodyPr wrap="square" lIns="0" tIns="0" rIns="0" bIns="0" rtlCol="0"/>
          <a:lstStyle/>
          <a:p/>
        </p:txBody>
      </p:sp>
      <p:sp>
        <p:nvSpPr>
          <p:cNvPr id="64" name="object 64"/>
          <p:cNvSpPr txBox="1"/>
          <p:nvPr/>
        </p:nvSpPr>
        <p:spPr>
          <a:xfrm>
            <a:off x="1090657" y="6538986"/>
            <a:ext cx="2856230"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7">
                <a:latin typeface="Cambria Math"/>
                <a:cs typeface="Cambria Math"/>
              </a:rPr>
              <a:t>(</a:t>
            </a:r>
            <a:r>
              <a:rPr dirty="0" sz="1000" spc="-5">
                <a:latin typeface="Cambria Math"/>
                <a:cs typeface="Cambria Math"/>
              </a:rPr>
              <a:t>3368.43 + 140.17 + 2465.61 + </a:t>
            </a:r>
            <a:r>
              <a:rPr dirty="0" sz="1000" spc="-75">
                <a:latin typeface="Cambria Math"/>
                <a:cs typeface="Cambria Math"/>
              </a:rPr>
              <a:t>760.28𝑘𝑘 </a:t>
            </a:r>
            <a:r>
              <a:rPr dirty="0" sz="1000" spc="-5">
                <a:latin typeface="Cambria Math"/>
                <a:cs typeface="Cambria Math"/>
              </a:rPr>
              <a:t>∙</a:t>
            </a:r>
            <a:r>
              <a:rPr dirty="0" sz="1000" spc="35">
                <a:latin typeface="Cambria Math"/>
                <a:cs typeface="Cambria Math"/>
              </a:rPr>
              <a:t> </a:t>
            </a:r>
            <a:r>
              <a:rPr dirty="0" sz="1000" spc="-250">
                <a:latin typeface="Cambria Math"/>
                <a:cs typeface="Cambria Math"/>
              </a:rPr>
              <a:t>𝑓𝑓𝑓𝑓</a:t>
            </a:r>
            <a:r>
              <a:rPr dirty="0" baseline="2777" sz="1500" spc="-375">
                <a:latin typeface="Cambria Math"/>
                <a:cs typeface="Cambria Math"/>
              </a:rPr>
              <a:t>)</a:t>
            </a:r>
            <a:r>
              <a:rPr dirty="0" baseline="2777" sz="1500" spc="652">
                <a:latin typeface="Cambria Math"/>
                <a:cs typeface="Cambria Math"/>
              </a:rPr>
              <a:t> </a:t>
            </a:r>
            <a:r>
              <a:rPr dirty="0" sz="1000" spc="-165">
                <a:latin typeface="Cambria Math"/>
                <a:cs typeface="Cambria Math"/>
              </a:rPr>
              <a:t>12𝑠𝑠𝑠𝑠</a:t>
            </a:r>
            <a:endParaRPr sz="1000">
              <a:latin typeface="Cambria Math"/>
              <a:cs typeface="Cambria Math"/>
            </a:endParaRPr>
          </a:p>
        </p:txBody>
      </p:sp>
      <p:sp>
        <p:nvSpPr>
          <p:cNvPr id="65" name="object 65"/>
          <p:cNvSpPr/>
          <p:nvPr/>
        </p:nvSpPr>
        <p:spPr>
          <a:xfrm>
            <a:off x="3681984" y="6739890"/>
            <a:ext cx="256540" cy="0"/>
          </a:xfrm>
          <a:custGeom>
            <a:avLst/>
            <a:gdLst/>
            <a:ahLst/>
            <a:cxnLst/>
            <a:rect l="l" t="t" r="r" b="b"/>
            <a:pathLst>
              <a:path w="256539" h="0">
                <a:moveTo>
                  <a:pt x="0" y="0"/>
                </a:moveTo>
                <a:lnTo>
                  <a:pt x="256032" y="0"/>
                </a:lnTo>
              </a:path>
            </a:pathLst>
          </a:custGeom>
          <a:ln w="7620">
            <a:solidFill>
              <a:srgbClr val="000000"/>
            </a:solidFill>
          </a:ln>
        </p:spPr>
        <p:txBody>
          <a:bodyPr wrap="square" lIns="0" tIns="0" rIns="0" bIns="0" rtlCol="0"/>
          <a:lstStyle/>
          <a:p/>
        </p:txBody>
      </p:sp>
      <p:sp>
        <p:nvSpPr>
          <p:cNvPr id="66" name="object 66"/>
          <p:cNvSpPr txBox="1"/>
          <p:nvPr/>
        </p:nvSpPr>
        <p:spPr>
          <a:xfrm>
            <a:off x="3606800" y="6636511"/>
            <a:ext cx="530225" cy="262890"/>
          </a:xfrm>
          <a:prstGeom prst="rect">
            <a:avLst/>
          </a:prstGeom>
        </p:spPr>
        <p:txBody>
          <a:bodyPr wrap="square" lIns="0" tIns="12065" rIns="0" bIns="0" rtlCol="0" vert="horz">
            <a:spAutoFit/>
          </a:bodyPr>
          <a:lstStyle/>
          <a:p>
            <a:pPr marL="12700">
              <a:lnSpc>
                <a:spcPts val="935"/>
              </a:lnSpc>
              <a:spcBef>
                <a:spcPts val="95"/>
              </a:spcBef>
              <a:tabLst>
                <a:tab pos="330835" algn="l"/>
              </a:tabLst>
            </a:pPr>
            <a:r>
              <a:rPr dirty="0" sz="1000" spc="-254">
                <a:latin typeface="Cambria Math"/>
                <a:cs typeface="Cambria Math"/>
              </a:rPr>
              <a:t>�	�</a:t>
            </a:r>
            <a:r>
              <a:rPr dirty="0" sz="1000" spc="-75">
                <a:latin typeface="Cambria Math"/>
                <a:cs typeface="Cambria Math"/>
              </a:rPr>
              <a:t> </a:t>
            </a:r>
            <a:r>
              <a:rPr dirty="0" sz="1000" spc="-204">
                <a:latin typeface="Cambria Math"/>
                <a:cs typeface="Cambria Math"/>
              </a:rPr>
              <a:t>+</a:t>
            </a:r>
            <a:endParaRPr sz="1000">
              <a:latin typeface="Cambria Math"/>
              <a:cs typeface="Cambria Math"/>
            </a:endParaRPr>
          </a:p>
          <a:p>
            <a:pPr marL="105410">
              <a:lnSpc>
                <a:spcPts val="935"/>
              </a:lnSpc>
            </a:pPr>
            <a:r>
              <a:rPr dirty="0" sz="1000" spc="-254">
                <a:latin typeface="Cambria Math"/>
                <a:cs typeface="Cambria Math"/>
              </a:rPr>
              <a:t>1𝑓𝑓𝑓𝑓</a:t>
            </a:r>
            <a:endParaRPr sz="1000">
              <a:latin typeface="Cambria Math"/>
              <a:cs typeface="Cambria Math"/>
            </a:endParaRPr>
          </a:p>
        </p:txBody>
      </p:sp>
      <p:sp>
        <p:nvSpPr>
          <p:cNvPr id="67" name="object 67"/>
          <p:cNvSpPr txBox="1"/>
          <p:nvPr/>
        </p:nvSpPr>
        <p:spPr>
          <a:xfrm>
            <a:off x="4343523" y="6721894"/>
            <a:ext cx="695960" cy="177800"/>
          </a:xfrm>
          <a:prstGeom prst="rect">
            <a:avLst/>
          </a:prstGeom>
        </p:spPr>
        <p:txBody>
          <a:bodyPr wrap="square" lIns="0" tIns="12065" rIns="0" bIns="0" rtlCol="0" vert="horz">
            <a:spAutoFit/>
          </a:bodyPr>
          <a:lstStyle/>
          <a:p>
            <a:pPr marL="38100">
              <a:lnSpc>
                <a:spcPct val="100000"/>
              </a:lnSpc>
              <a:spcBef>
                <a:spcPts val="95"/>
              </a:spcBef>
            </a:pPr>
            <a:r>
              <a:rPr dirty="0" sz="1000" spc="-75">
                <a:latin typeface="Cambria Math"/>
                <a:cs typeface="Cambria Math"/>
              </a:rPr>
              <a:t>25509.3𝑠𝑠𝑠𝑠</a:t>
            </a:r>
            <a:r>
              <a:rPr dirty="0" baseline="23809" sz="1050" spc="-112">
                <a:latin typeface="Cambria Math"/>
                <a:cs typeface="Cambria Math"/>
              </a:rPr>
              <a:t>3</a:t>
            </a:r>
            <a:endParaRPr baseline="23809" sz="1050">
              <a:latin typeface="Cambria Math"/>
              <a:cs typeface="Cambria Math"/>
            </a:endParaRPr>
          </a:p>
        </p:txBody>
      </p:sp>
      <p:sp>
        <p:nvSpPr>
          <p:cNvPr id="68" name="object 68"/>
          <p:cNvSpPr/>
          <p:nvPr/>
        </p:nvSpPr>
        <p:spPr>
          <a:xfrm>
            <a:off x="4151376" y="6739890"/>
            <a:ext cx="1085215" cy="0"/>
          </a:xfrm>
          <a:custGeom>
            <a:avLst/>
            <a:gdLst/>
            <a:ahLst/>
            <a:cxnLst/>
            <a:rect l="l" t="t" r="r" b="b"/>
            <a:pathLst>
              <a:path w="1085214" h="0">
                <a:moveTo>
                  <a:pt x="0" y="0"/>
                </a:moveTo>
                <a:lnTo>
                  <a:pt x="1085088" y="0"/>
                </a:lnTo>
              </a:path>
            </a:pathLst>
          </a:custGeom>
          <a:ln w="7620">
            <a:solidFill>
              <a:srgbClr val="000000"/>
            </a:solidFill>
          </a:ln>
        </p:spPr>
        <p:txBody>
          <a:bodyPr wrap="square" lIns="0" tIns="0" rIns="0" bIns="0" rtlCol="0"/>
          <a:lstStyle/>
          <a:p/>
        </p:txBody>
      </p:sp>
      <p:sp>
        <p:nvSpPr>
          <p:cNvPr id="69" name="object 69"/>
          <p:cNvSpPr txBox="1"/>
          <p:nvPr/>
        </p:nvSpPr>
        <p:spPr>
          <a:xfrm>
            <a:off x="4138707" y="6538986"/>
            <a:ext cx="1447800" cy="177800"/>
          </a:xfrm>
          <a:prstGeom prst="rect">
            <a:avLst/>
          </a:prstGeom>
        </p:spPr>
        <p:txBody>
          <a:bodyPr wrap="square" lIns="0" tIns="12065" rIns="0" bIns="0" rtlCol="0" vert="horz">
            <a:spAutoFit/>
          </a:bodyPr>
          <a:lstStyle/>
          <a:p>
            <a:pPr marL="12700">
              <a:lnSpc>
                <a:spcPct val="100000"/>
              </a:lnSpc>
              <a:spcBef>
                <a:spcPts val="95"/>
              </a:spcBef>
            </a:pPr>
            <a:r>
              <a:rPr dirty="0" sz="1000">
                <a:latin typeface="Cambria Math"/>
                <a:cs typeface="Cambria Math"/>
              </a:rPr>
              <a:t>(732.12 </a:t>
            </a:r>
            <a:r>
              <a:rPr dirty="0" sz="1000" spc="-5">
                <a:latin typeface="Cambria Math"/>
                <a:cs typeface="Cambria Math"/>
              </a:rPr>
              <a:t>+ </a:t>
            </a:r>
            <a:r>
              <a:rPr dirty="0" sz="1000" spc="-114">
                <a:latin typeface="Cambria Math"/>
                <a:cs typeface="Cambria Math"/>
              </a:rPr>
              <a:t>0.0𝑘𝑘 </a:t>
            </a:r>
            <a:r>
              <a:rPr dirty="0" sz="1000" spc="-5">
                <a:latin typeface="Cambria Math"/>
                <a:cs typeface="Cambria Math"/>
              </a:rPr>
              <a:t>∙</a:t>
            </a:r>
            <a:r>
              <a:rPr dirty="0" sz="1000" spc="15">
                <a:latin typeface="Cambria Math"/>
                <a:cs typeface="Cambria Math"/>
              </a:rPr>
              <a:t> </a:t>
            </a:r>
            <a:r>
              <a:rPr dirty="0" sz="1000" spc="-250">
                <a:latin typeface="Cambria Math"/>
                <a:cs typeface="Cambria Math"/>
              </a:rPr>
              <a:t>𝑓𝑓𝑓𝑓)</a:t>
            </a:r>
            <a:r>
              <a:rPr dirty="0" sz="1000" spc="420">
                <a:latin typeface="Cambria Math"/>
                <a:cs typeface="Cambria Math"/>
              </a:rPr>
              <a:t> </a:t>
            </a:r>
            <a:r>
              <a:rPr dirty="0" sz="1000" spc="-165">
                <a:latin typeface="Cambria Math"/>
                <a:cs typeface="Cambria Math"/>
              </a:rPr>
              <a:t>12𝑠𝑠𝑠𝑠</a:t>
            </a:r>
            <a:endParaRPr sz="1000">
              <a:latin typeface="Cambria Math"/>
              <a:cs typeface="Cambria Math"/>
            </a:endParaRPr>
          </a:p>
        </p:txBody>
      </p:sp>
      <p:sp>
        <p:nvSpPr>
          <p:cNvPr id="70" name="object 70"/>
          <p:cNvSpPr/>
          <p:nvPr/>
        </p:nvSpPr>
        <p:spPr>
          <a:xfrm>
            <a:off x="5321808" y="6739890"/>
            <a:ext cx="256540" cy="0"/>
          </a:xfrm>
          <a:custGeom>
            <a:avLst/>
            <a:gdLst/>
            <a:ahLst/>
            <a:cxnLst/>
            <a:rect l="l" t="t" r="r" b="b"/>
            <a:pathLst>
              <a:path w="256539" h="0">
                <a:moveTo>
                  <a:pt x="0" y="0"/>
                </a:moveTo>
                <a:lnTo>
                  <a:pt x="256032" y="0"/>
                </a:lnTo>
              </a:path>
            </a:pathLst>
          </a:custGeom>
          <a:ln w="7620">
            <a:solidFill>
              <a:srgbClr val="000000"/>
            </a:solidFill>
          </a:ln>
        </p:spPr>
        <p:txBody>
          <a:bodyPr wrap="square" lIns="0" tIns="0" rIns="0" bIns="0" rtlCol="0"/>
          <a:lstStyle/>
          <a:p/>
        </p:txBody>
      </p:sp>
      <p:sp>
        <p:nvSpPr>
          <p:cNvPr id="71" name="object 71"/>
          <p:cNvSpPr txBox="1"/>
          <p:nvPr/>
        </p:nvSpPr>
        <p:spPr>
          <a:xfrm>
            <a:off x="5246623" y="6636511"/>
            <a:ext cx="1706880" cy="262890"/>
          </a:xfrm>
          <a:prstGeom prst="rect">
            <a:avLst/>
          </a:prstGeom>
        </p:spPr>
        <p:txBody>
          <a:bodyPr wrap="square" lIns="0" tIns="12065" rIns="0" bIns="0" rtlCol="0" vert="horz">
            <a:spAutoFit/>
          </a:bodyPr>
          <a:lstStyle/>
          <a:p>
            <a:pPr marL="12700">
              <a:lnSpc>
                <a:spcPts val="935"/>
              </a:lnSpc>
              <a:spcBef>
                <a:spcPts val="95"/>
              </a:spcBef>
              <a:tabLst>
                <a:tab pos="330835" algn="l"/>
              </a:tabLst>
            </a:pPr>
            <a:r>
              <a:rPr dirty="0" sz="1000" spc="-254">
                <a:latin typeface="Cambria Math"/>
                <a:cs typeface="Cambria Math"/>
              </a:rPr>
              <a:t>�	�</a:t>
            </a:r>
            <a:r>
              <a:rPr dirty="0" sz="1000" spc="-5">
                <a:latin typeface="Cambria Math"/>
                <a:cs typeface="Cambria Math"/>
              </a:rPr>
              <a:t> + </a:t>
            </a:r>
            <a:r>
              <a:rPr dirty="0" sz="1000" spc="-150">
                <a:latin typeface="Cambria Math"/>
                <a:cs typeface="Cambria Math"/>
              </a:rPr>
              <a:t>0.121𝑘𝑘𝑠𝑠𝑠𝑠 </a:t>
            </a:r>
            <a:r>
              <a:rPr dirty="0" sz="1000" spc="-5">
                <a:latin typeface="Cambria Math"/>
                <a:cs typeface="Cambria Math"/>
              </a:rPr>
              <a:t>= 4.390  </a:t>
            </a:r>
            <a:r>
              <a:rPr dirty="0" sz="1000" spc="-395">
                <a:latin typeface="Cambria Math"/>
                <a:cs typeface="Cambria Math"/>
              </a:rPr>
              <a:t>𝑘𝑘𝑠𝑠𝑠𝑠</a:t>
            </a:r>
            <a:endParaRPr sz="1000">
              <a:latin typeface="Cambria Math"/>
              <a:cs typeface="Cambria Math"/>
            </a:endParaRPr>
          </a:p>
          <a:p>
            <a:pPr marL="105410">
              <a:lnSpc>
                <a:spcPts val="935"/>
              </a:lnSpc>
            </a:pPr>
            <a:r>
              <a:rPr dirty="0" sz="1000" spc="-254">
                <a:latin typeface="Cambria Math"/>
                <a:cs typeface="Cambria Math"/>
              </a:rPr>
              <a:t>1𝑓𝑓𝑓𝑓</a:t>
            </a:r>
            <a:endParaRPr sz="1000">
              <a:latin typeface="Cambria Math"/>
              <a:cs typeface="Cambria Math"/>
            </a:endParaRPr>
          </a:p>
        </p:txBody>
      </p:sp>
      <p:sp>
        <p:nvSpPr>
          <p:cNvPr id="72" name="object 72"/>
          <p:cNvSpPr/>
          <p:nvPr/>
        </p:nvSpPr>
        <p:spPr>
          <a:xfrm>
            <a:off x="1216152" y="7120128"/>
            <a:ext cx="5340350" cy="0"/>
          </a:xfrm>
          <a:custGeom>
            <a:avLst/>
            <a:gdLst/>
            <a:ahLst/>
            <a:cxnLst/>
            <a:rect l="l" t="t" r="r" b="b"/>
            <a:pathLst>
              <a:path w="5340350" h="0">
                <a:moveTo>
                  <a:pt x="0" y="0"/>
                </a:moveTo>
                <a:lnTo>
                  <a:pt x="5340096" y="0"/>
                </a:lnTo>
              </a:path>
            </a:pathLst>
          </a:custGeom>
          <a:ln w="6095">
            <a:solidFill>
              <a:srgbClr val="4F81BC"/>
            </a:solidFill>
          </a:ln>
        </p:spPr>
        <p:txBody>
          <a:bodyPr wrap="square" lIns="0" tIns="0" rIns="0" bIns="0" rtlCol="0"/>
          <a:lstStyle/>
          <a:p/>
        </p:txBody>
      </p:sp>
      <p:sp>
        <p:nvSpPr>
          <p:cNvPr id="73" name="object 73"/>
          <p:cNvSpPr/>
          <p:nvPr/>
        </p:nvSpPr>
        <p:spPr>
          <a:xfrm>
            <a:off x="1216152" y="7671810"/>
            <a:ext cx="5340350" cy="0"/>
          </a:xfrm>
          <a:custGeom>
            <a:avLst/>
            <a:gdLst/>
            <a:ahLst/>
            <a:cxnLst/>
            <a:rect l="l" t="t" r="r" b="b"/>
            <a:pathLst>
              <a:path w="5340350" h="0">
                <a:moveTo>
                  <a:pt x="0" y="0"/>
                </a:moveTo>
                <a:lnTo>
                  <a:pt x="5340096" y="0"/>
                </a:lnTo>
              </a:path>
            </a:pathLst>
          </a:custGeom>
          <a:ln w="6108">
            <a:solidFill>
              <a:srgbClr val="4F81BC"/>
            </a:solidFill>
          </a:ln>
        </p:spPr>
        <p:txBody>
          <a:bodyPr wrap="square" lIns="0" tIns="0" rIns="0" bIns="0" rtlCol="0"/>
          <a:lstStyle/>
          <a:p/>
        </p:txBody>
      </p:sp>
      <p:sp>
        <p:nvSpPr>
          <p:cNvPr id="74" name="object 74"/>
          <p:cNvSpPr txBox="1"/>
          <p:nvPr/>
        </p:nvSpPr>
        <p:spPr>
          <a:xfrm>
            <a:off x="673100" y="7229347"/>
            <a:ext cx="5819140" cy="1054100"/>
          </a:xfrm>
          <a:prstGeom prst="rect">
            <a:avLst/>
          </a:prstGeom>
        </p:spPr>
        <p:txBody>
          <a:bodyPr wrap="square" lIns="0" tIns="22225" rIns="0" bIns="0" rtlCol="0" vert="horz">
            <a:spAutoFit/>
          </a:bodyPr>
          <a:lstStyle/>
          <a:p>
            <a:pPr marL="1831975" marR="5080" indent="-1213485">
              <a:lnSpc>
                <a:spcPts val="1150"/>
              </a:lnSpc>
              <a:spcBef>
                <a:spcPts val="175"/>
              </a:spcBef>
            </a:pPr>
            <a:r>
              <a:rPr dirty="0" sz="1000" spc="-5">
                <a:latin typeface="Times New Roman"/>
                <a:cs typeface="Times New Roman"/>
              </a:rPr>
              <a:t>This limit state evaluation is </a:t>
            </a:r>
            <a:r>
              <a:rPr dirty="0" sz="1000">
                <a:latin typeface="Times New Roman"/>
                <a:cs typeface="Times New Roman"/>
              </a:rPr>
              <a:t>for </a:t>
            </a:r>
            <a:r>
              <a:rPr dirty="0" sz="1000" spc="-5">
                <a:latin typeface="Times New Roman"/>
                <a:cs typeface="Times New Roman"/>
              </a:rPr>
              <a:t>compression stress. Minimize the stress at the bottom </a:t>
            </a:r>
            <a:r>
              <a:rPr dirty="0" sz="1000">
                <a:latin typeface="Times New Roman"/>
                <a:cs typeface="Times New Roman"/>
              </a:rPr>
              <a:t>of </a:t>
            </a:r>
            <a:r>
              <a:rPr dirty="0" sz="1000" spc="-5">
                <a:latin typeface="Times New Roman"/>
                <a:cs typeface="Times New Roman"/>
              </a:rPr>
              <a:t>the girder </a:t>
            </a:r>
            <a:r>
              <a:rPr dirty="0" sz="1000">
                <a:latin typeface="Times New Roman"/>
                <a:cs typeface="Times New Roman"/>
              </a:rPr>
              <a:t>by  </a:t>
            </a:r>
            <a:r>
              <a:rPr dirty="0" sz="1000" spc="-5">
                <a:latin typeface="Times New Roman"/>
                <a:cs typeface="Times New Roman"/>
              </a:rPr>
              <a:t>considering the case before future overlay</a:t>
            </a:r>
            <a:r>
              <a:rPr dirty="0" sz="1000" spc="35">
                <a:latin typeface="Times New Roman"/>
                <a:cs typeface="Times New Roman"/>
              </a:rPr>
              <a:t> </a:t>
            </a:r>
            <a:r>
              <a:rPr dirty="0" sz="1000" spc="-5">
                <a:latin typeface="Times New Roman"/>
                <a:cs typeface="Times New Roman"/>
              </a:rPr>
              <a:t>installation.</a:t>
            </a:r>
            <a:endParaRPr sz="1000">
              <a:latin typeface="Times New Roman"/>
              <a:cs typeface="Times New Roman"/>
            </a:endParaRPr>
          </a:p>
          <a:p>
            <a:pPr>
              <a:lnSpc>
                <a:spcPct val="100000"/>
              </a:lnSpc>
            </a:pPr>
            <a:endParaRPr sz="1100">
              <a:latin typeface="Times New Roman"/>
              <a:cs typeface="Times New Roman"/>
            </a:endParaRPr>
          </a:p>
          <a:p>
            <a:pPr marL="12700" marR="5128895">
              <a:lnSpc>
                <a:spcPct val="146000"/>
              </a:lnSpc>
              <a:spcBef>
                <a:spcPts val="950"/>
              </a:spcBef>
            </a:pPr>
            <a:r>
              <a:rPr dirty="0" sz="1000" spc="-5">
                <a:latin typeface="Times New Roman"/>
                <a:cs typeface="Times New Roman"/>
              </a:rPr>
              <a:t>Stress</a:t>
            </a:r>
            <a:r>
              <a:rPr dirty="0" sz="1000" spc="-60">
                <a:latin typeface="Times New Roman"/>
                <a:cs typeface="Times New Roman"/>
              </a:rPr>
              <a:t> </a:t>
            </a:r>
            <a:r>
              <a:rPr dirty="0" sz="1000" spc="-5">
                <a:latin typeface="Times New Roman"/>
                <a:cs typeface="Times New Roman"/>
              </a:rPr>
              <a:t>Limits  </a:t>
            </a:r>
            <a:r>
              <a:rPr dirty="0" sz="1000" spc="-10">
                <a:latin typeface="Times New Roman"/>
                <a:cs typeface="Times New Roman"/>
              </a:rPr>
              <a:t>C</a:t>
            </a:r>
            <a:r>
              <a:rPr dirty="0" sz="1000">
                <a:latin typeface="Times New Roman"/>
                <a:cs typeface="Times New Roman"/>
              </a:rPr>
              <a:t>omp</a:t>
            </a:r>
            <a:r>
              <a:rPr dirty="0" sz="1000" spc="-5">
                <a:latin typeface="Times New Roman"/>
                <a:cs typeface="Times New Roman"/>
              </a:rPr>
              <a:t>re</a:t>
            </a:r>
            <a:r>
              <a:rPr dirty="0" sz="1000" spc="-10">
                <a:latin typeface="Times New Roman"/>
                <a:cs typeface="Times New Roman"/>
              </a:rPr>
              <a:t>ssi</a:t>
            </a:r>
            <a:r>
              <a:rPr dirty="0" sz="1000">
                <a:latin typeface="Times New Roman"/>
                <a:cs typeface="Times New Roman"/>
              </a:rPr>
              <a:t>o</a:t>
            </a:r>
            <a:r>
              <a:rPr dirty="0" sz="1000" spc="-5">
                <a:latin typeface="Times New Roman"/>
                <a:cs typeface="Times New Roman"/>
              </a:rPr>
              <a:t>n</a:t>
            </a:r>
            <a:endParaRPr sz="1000">
              <a:latin typeface="Times New Roman"/>
              <a:cs typeface="Times New Roman"/>
            </a:endParaRPr>
          </a:p>
        </p:txBody>
      </p:sp>
      <p:sp>
        <p:nvSpPr>
          <p:cNvPr id="79" name="object 79"/>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60</a:t>
            </a:r>
          </a:p>
        </p:txBody>
      </p:sp>
      <p:sp>
        <p:nvSpPr>
          <p:cNvPr id="75" name="object 75"/>
          <p:cNvSpPr txBox="1"/>
          <p:nvPr/>
        </p:nvSpPr>
        <p:spPr>
          <a:xfrm>
            <a:off x="3186176" y="8393683"/>
            <a:ext cx="7048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𝑐𝑐</a:t>
            </a:r>
            <a:endParaRPr sz="700">
              <a:latin typeface="Cambria Math"/>
              <a:cs typeface="Cambria Math"/>
            </a:endParaRPr>
          </a:p>
        </p:txBody>
      </p:sp>
      <p:sp>
        <p:nvSpPr>
          <p:cNvPr id="76" name="object 76"/>
          <p:cNvSpPr txBox="1"/>
          <p:nvPr/>
        </p:nvSpPr>
        <p:spPr>
          <a:xfrm>
            <a:off x="2782758" y="8329660"/>
            <a:ext cx="2200910" cy="177800"/>
          </a:xfrm>
          <a:prstGeom prst="rect">
            <a:avLst/>
          </a:prstGeom>
        </p:spPr>
        <p:txBody>
          <a:bodyPr wrap="square" lIns="0" tIns="12065" rIns="0" bIns="0" rtlCol="0" vert="horz">
            <a:spAutoFit/>
          </a:bodyPr>
          <a:lstStyle/>
          <a:p>
            <a:pPr marL="38100">
              <a:lnSpc>
                <a:spcPct val="100000"/>
              </a:lnSpc>
              <a:spcBef>
                <a:spcPts val="95"/>
              </a:spcBef>
            </a:pPr>
            <a:r>
              <a:rPr dirty="0" sz="1000" spc="-55">
                <a:latin typeface="Cambria Math"/>
                <a:cs typeface="Cambria Math"/>
              </a:rPr>
              <a:t>−0.45𝑓𝑓</a:t>
            </a:r>
            <a:r>
              <a:rPr dirty="0" baseline="27777" sz="1050" spc="-82">
                <a:latin typeface="Cambria Math"/>
                <a:cs typeface="Cambria Math"/>
              </a:rPr>
              <a:t>′</a:t>
            </a:r>
            <a:r>
              <a:rPr dirty="0" baseline="27777" sz="1050" spc="60">
                <a:latin typeface="Cambria Math"/>
                <a:cs typeface="Cambria Math"/>
              </a:rPr>
              <a:t> </a:t>
            </a:r>
            <a:r>
              <a:rPr dirty="0" sz="1000" spc="-5">
                <a:latin typeface="Cambria Math"/>
                <a:cs typeface="Cambria Math"/>
              </a:rPr>
              <a:t>= </a:t>
            </a:r>
            <a:r>
              <a:rPr dirty="0" sz="1000" spc="-105">
                <a:latin typeface="Cambria Math"/>
                <a:cs typeface="Cambria Math"/>
              </a:rPr>
              <a:t>−0.45</a:t>
            </a:r>
            <a:r>
              <a:rPr dirty="0" baseline="2777" sz="1500" spc="-157">
                <a:latin typeface="Cambria Math"/>
                <a:cs typeface="Cambria Math"/>
              </a:rPr>
              <a:t>(</a:t>
            </a:r>
            <a:r>
              <a:rPr dirty="0" sz="1000" spc="-105">
                <a:latin typeface="Cambria Math"/>
                <a:cs typeface="Cambria Math"/>
              </a:rPr>
              <a:t>8.7𝑘𝑘𝑠𝑠𝑠𝑠</a:t>
            </a:r>
            <a:r>
              <a:rPr dirty="0" baseline="2777" sz="1500" spc="-157">
                <a:latin typeface="Cambria Math"/>
                <a:cs typeface="Cambria Math"/>
              </a:rPr>
              <a:t>) </a:t>
            </a:r>
            <a:r>
              <a:rPr dirty="0" sz="1000" spc="-5">
                <a:latin typeface="Cambria Math"/>
                <a:cs typeface="Cambria Math"/>
              </a:rPr>
              <a:t>=</a:t>
            </a:r>
            <a:r>
              <a:rPr dirty="0" sz="1000" spc="75">
                <a:latin typeface="Cambria Math"/>
                <a:cs typeface="Cambria Math"/>
              </a:rPr>
              <a:t> </a:t>
            </a:r>
            <a:r>
              <a:rPr dirty="0" sz="1000" spc="-140">
                <a:latin typeface="Cambria Math"/>
                <a:cs typeface="Cambria Math"/>
              </a:rPr>
              <a:t>−3.915𝑘𝑘𝑠𝑠𝑠𝑠</a:t>
            </a:r>
            <a:endParaRPr sz="1000">
              <a:latin typeface="Cambria Math"/>
              <a:cs typeface="Cambria Math"/>
            </a:endParaRPr>
          </a:p>
        </p:txBody>
      </p:sp>
      <p:sp>
        <p:nvSpPr>
          <p:cNvPr id="77" name="object 77"/>
          <p:cNvSpPr txBox="1"/>
          <p:nvPr/>
        </p:nvSpPr>
        <p:spPr>
          <a:xfrm>
            <a:off x="672941" y="8553694"/>
            <a:ext cx="78994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Stress</a:t>
            </a:r>
            <a:r>
              <a:rPr dirty="0" sz="1000" spc="-50">
                <a:latin typeface="Times New Roman"/>
                <a:cs typeface="Times New Roman"/>
              </a:rPr>
              <a:t> </a:t>
            </a:r>
            <a:r>
              <a:rPr dirty="0" sz="1000" spc="-5">
                <a:latin typeface="Times New Roman"/>
                <a:cs typeface="Times New Roman"/>
              </a:rPr>
              <a:t>Demand</a:t>
            </a:r>
            <a:endParaRPr sz="1000">
              <a:latin typeface="Times New Roman"/>
              <a:cs typeface="Times New Roman"/>
            </a:endParaRPr>
          </a:p>
        </p:txBody>
      </p:sp>
      <p:sp>
        <p:nvSpPr>
          <p:cNvPr id="78" name="object 78"/>
          <p:cNvSpPr txBox="1"/>
          <p:nvPr/>
        </p:nvSpPr>
        <p:spPr>
          <a:xfrm>
            <a:off x="2776528" y="8776192"/>
            <a:ext cx="2214880" cy="177800"/>
          </a:xfrm>
          <a:prstGeom prst="rect">
            <a:avLst/>
          </a:prstGeom>
        </p:spPr>
        <p:txBody>
          <a:bodyPr wrap="square" lIns="0" tIns="12065" rIns="0" bIns="0" rtlCol="0" vert="horz">
            <a:spAutoFit/>
          </a:bodyPr>
          <a:lstStyle/>
          <a:p>
            <a:pPr marL="38100">
              <a:lnSpc>
                <a:spcPct val="100000"/>
              </a:lnSpc>
              <a:spcBef>
                <a:spcPts val="95"/>
              </a:spcBef>
            </a:pPr>
            <a:r>
              <a:rPr dirty="0" sz="1000" spc="-340">
                <a:latin typeface="Cambria Math"/>
                <a:cs typeface="Cambria Math"/>
              </a:rPr>
              <a:t>𝑓𝑓</a:t>
            </a:r>
            <a:r>
              <a:rPr dirty="0" baseline="-15873" sz="1050" spc="-509">
                <a:latin typeface="Cambria Math"/>
                <a:cs typeface="Cambria Math"/>
              </a:rPr>
              <a:t>𝑑𝑑</a:t>
            </a:r>
            <a:r>
              <a:rPr dirty="0" baseline="-15873" sz="1050" spc="284">
                <a:latin typeface="Cambria Math"/>
                <a:cs typeface="Cambria Math"/>
              </a:rPr>
              <a:t> </a:t>
            </a:r>
            <a:r>
              <a:rPr dirty="0" sz="1000" spc="-5">
                <a:latin typeface="Cambria Math"/>
                <a:cs typeface="Cambria Math"/>
              </a:rPr>
              <a:t>= </a:t>
            </a:r>
            <a:r>
              <a:rPr dirty="0" sz="1000" spc="-155">
                <a:latin typeface="Cambria Math"/>
                <a:cs typeface="Cambria Math"/>
              </a:rPr>
              <a:t>1.277𝑘𝑘𝑠𝑠𝑠𝑠 </a:t>
            </a:r>
            <a:r>
              <a:rPr dirty="0" sz="1000" spc="-5">
                <a:latin typeface="Cambria Math"/>
                <a:cs typeface="Cambria Math"/>
              </a:rPr>
              <a:t>− </a:t>
            </a:r>
            <a:r>
              <a:rPr dirty="0" sz="1000" spc="-155">
                <a:latin typeface="Cambria Math"/>
                <a:cs typeface="Cambria Math"/>
              </a:rPr>
              <a:t>4.986𝑘𝑘𝑠𝑠𝑠𝑠 </a:t>
            </a:r>
            <a:r>
              <a:rPr dirty="0" sz="1000" spc="-5">
                <a:latin typeface="Cambria Math"/>
                <a:cs typeface="Cambria Math"/>
              </a:rPr>
              <a:t>= −3.709</a:t>
            </a:r>
            <a:r>
              <a:rPr dirty="0" sz="1000" spc="160">
                <a:latin typeface="Cambria Math"/>
                <a:cs typeface="Cambria Math"/>
              </a:rPr>
              <a:t> </a:t>
            </a:r>
            <a:r>
              <a:rPr dirty="0" sz="1000" spc="-275">
                <a:latin typeface="Cambria Math"/>
                <a:cs typeface="Cambria Math"/>
              </a:rPr>
              <a:t>𝑘𝑘𝑠𝑠𝑠𝑠</a:t>
            </a:r>
            <a:endParaRPr sz="1000">
              <a:latin typeface="Cambria Math"/>
              <a:cs typeface="Cambria Math"/>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p:nvPr/>
        </p:nvSpPr>
        <p:spPr>
          <a:xfrm>
            <a:off x="3855720" y="3192779"/>
            <a:ext cx="82550" cy="7620"/>
          </a:xfrm>
          <a:custGeom>
            <a:avLst/>
            <a:gdLst/>
            <a:ahLst/>
            <a:cxnLst/>
            <a:rect l="l" t="t" r="r" b="b"/>
            <a:pathLst>
              <a:path w="82550" h="7619">
                <a:moveTo>
                  <a:pt x="0" y="7620"/>
                </a:moveTo>
                <a:lnTo>
                  <a:pt x="82296" y="7620"/>
                </a:lnTo>
                <a:lnTo>
                  <a:pt x="82296" y="0"/>
                </a:lnTo>
                <a:lnTo>
                  <a:pt x="0" y="0"/>
                </a:lnTo>
                <a:lnTo>
                  <a:pt x="0" y="7620"/>
                </a:lnTo>
                <a:close/>
              </a:path>
            </a:pathLst>
          </a:custGeom>
          <a:solidFill>
            <a:srgbClr val="000000"/>
          </a:solidFill>
        </p:spPr>
        <p:txBody>
          <a:bodyPr wrap="square" lIns="0" tIns="0" rIns="0" bIns="0" rtlCol="0"/>
          <a:lstStyle/>
          <a:p/>
        </p:txBody>
      </p:sp>
      <p:sp>
        <p:nvSpPr>
          <p:cNvPr id="4" name="object 4"/>
          <p:cNvSpPr txBox="1"/>
          <p:nvPr/>
        </p:nvSpPr>
        <p:spPr>
          <a:xfrm>
            <a:off x="635000" y="894032"/>
            <a:ext cx="6254750" cy="2376805"/>
          </a:xfrm>
          <a:prstGeom prst="rect">
            <a:avLst/>
          </a:prstGeom>
        </p:spPr>
        <p:txBody>
          <a:bodyPr wrap="square" lIns="0" tIns="12065" rIns="0" bIns="0" rtlCol="0" vert="horz">
            <a:spAutoFit/>
          </a:bodyPr>
          <a:lstStyle/>
          <a:p>
            <a:pPr marL="50165">
              <a:lnSpc>
                <a:spcPct val="100000"/>
              </a:lnSpc>
              <a:spcBef>
                <a:spcPts val="95"/>
              </a:spcBef>
            </a:pPr>
            <a:r>
              <a:rPr dirty="0" sz="1000" spc="-5">
                <a:latin typeface="Times New Roman"/>
                <a:cs typeface="Times New Roman"/>
              </a:rPr>
              <a:t>Stresses satisfy the limit state</a:t>
            </a:r>
            <a:r>
              <a:rPr dirty="0" sz="1000" spc="15">
                <a:latin typeface="Times New Roman"/>
                <a:cs typeface="Times New Roman"/>
              </a:rPr>
              <a:t> </a:t>
            </a:r>
            <a:r>
              <a:rPr dirty="0" sz="1000" spc="-5">
                <a:latin typeface="Times New Roman"/>
                <a:cs typeface="Times New Roman"/>
              </a:rPr>
              <a:t>criteria.</a:t>
            </a:r>
            <a:endParaRPr sz="1000">
              <a:latin typeface="Times New Roman"/>
              <a:cs typeface="Times New Roman"/>
            </a:endParaRPr>
          </a:p>
          <a:p>
            <a:pPr>
              <a:lnSpc>
                <a:spcPct val="100000"/>
              </a:lnSpc>
              <a:spcBef>
                <a:spcPts val="50"/>
              </a:spcBef>
            </a:pPr>
            <a:endParaRPr sz="950">
              <a:latin typeface="Times New Roman"/>
              <a:cs typeface="Times New Roman"/>
            </a:endParaRPr>
          </a:p>
          <a:p>
            <a:pPr lvl="3" marL="599440" indent="-548640">
              <a:lnSpc>
                <a:spcPct val="100000"/>
              </a:lnSpc>
              <a:buFont typeface="Times New Roman"/>
              <a:buAutoNum type="arabicPeriod" startAt="2"/>
              <a:tabLst>
                <a:tab pos="598805" algn="l"/>
                <a:tab pos="599440" algn="l"/>
              </a:tabLst>
            </a:pPr>
            <a:r>
              <a:rPr dirty="0" sz="1200" spc="-5" i="1">
                <a:latin typeface="Arial"/>
                <a:cs typeface="Arial"/>
              </a:rPr>
              <a:t>F</a:t>
            </a:r>
            <a:r>
              <a:rPr dirty="0" sz="1200" spc="-5" i="1">
                <a:latin typeface="Arial"/>
                <a:cs typeface="Arial"/>
              </a:rPr>
              <a:t>inal Stresses with Live</a:t>
            </a:r>
            <a:r>
              <a:rPr dirty="0" sz="1200" spc="10" i="1">
                <a:latin typeface="Arial"/>
                <a:cs typeface="Arial"/>
              </a:rPr>
              <a:t> </a:t>
            </a:r>
            <a:r>
              <a:rPr dirty="0" sz="1200" spc="-5" i="1">
                <a:latin typeface="Arial"/>
                <a:cs typeface="Arial"/>
              </a:rPr>
              <a:t>Load</a:t>
            </a:r>
            <a:endParaRPr sz="1200">
              <a:latin typeface="Arial"/>
              <a:cs typeface="Arial"/>
            </a:endParaRPr>
          </a:p>
          <a:p>
            <a:pPr lvl="4" marL="690245" indent="-640080">
              <a:lnSpc>
                <a:spcPct val="100000"/>
              </a:lnSpc>
              <a:spcBef>
                <a:spcPts val="1145"/>
              </a:spcBef>
              <a:buFont typeface="Arial"/>
              <a:buAutoNum type="arabicPeriod"/>
              <a:tabLst>
                <a:tab pos="690880" algn="l"/>
              </a:tabLst>
            </a:pPr>
            <a:r>
              <a:rPr dirty="0" sz="1100" spc="-5">
                <a:latin typeface="Arial"/>
                <a:cs typeface="Arial"/>
              </a:rPr>
              <a:t>Se</a:t>
            </a:r>
            <a:r>
              <a:rPr dirty="0" sz="1100" spc="-5">
                <a:latin typeface="Arial"/>
                <a:cs typeface="Arial"/>
              </a:rPr>
              <a:t>rvice </a:t>
            </a:r>
            <a:r>
              <a:rPr dirty="0" sz="1100">
                <a:latin typeface="Arial"/>
                <a:cs typeface="Arial"/>
              </a:rPr>
              <a:t>I </a:t>
            </a:r>
            <a:r>
              <a:rPr dirty="0" sz="1100" spc="-5">
                <a:latin typeface="Arial"/>
                <a:cs typeface="Arial"/>
              </a:rPr>
              <a:t>Limit State</a:t>
            </a:r>
            <a:endParaRPr sz="1100">
              <a:latin typeface="Arial"/>
              <a:cs typeface="Arial"/>
            </a:endParaRPr>
          </a:p>
          <a:p>
            <a:pPr marL="50800">
              <a:lnSpc>
                <a:spcPct val="100000"/>
              </a:lnSpc>
              <a:spcBef>
                <a:spcPts val="245"/>
              </a:spcBef>
            </a:pPr>
            <a:r>
              <a:rPr dirty="0" sz="1000" spc="-5">
                <a:latin typeface="Times New Roman"/>
                <a:cs typeface="Times New Roman"/>
              </a:rPr>
              <a:t>This is a compression stress limit</a:t>
            </a:r>
            <a:r>
              <a:rPr dirty="0" sz="1000" spc="10">
                <a:latin typeface="Times New Roman"/>
                <a:cs typeface="Times New Roman"/>
              </a:rPr>
              <a:t> </a:t>
            </a:r>
            <a:r>
              <a:rPr dirty="0" sz="1000" spc="-5">
                <a:latin typeface="Times New Roman"/>
                <a:cs typeface="Times New Roman"/>
              </a:rPr>
              <a:t>state.</a:t>
            </a:r>
            <a:endParaRPr sz="1000">
              <a:latin typeface="Times New Roman"/>
              <a:cs typeface="Times New Roman"/>
            </a:endParaRPr>
          </a:p>
          <a:p>
            <a:pPr marL="50800">
              <a:lnSpc>
                <a:spcPct val="100000"/>
              </a:lnSpc>
              <a:spcBef>
                <a:spcPts val="550"/>
              </a:spcBef>
            </a:pPr>
            <a:r>
              <a:rPr dirty="0" sz="1000" spc="-5">
                <a:latin typeface="Times New Roman"/>
                <a:cs typeface="Times New Roman"/>
              </a:rPr>
              <a:t>Effective Prestress with Service I live</a:t>
            </a:r>
            <a:r>
              <a:rPr dirty="0" sz="1000" spc="25">
                <a:latin typeface="Times New Roman"/>
                <a:cs typeface="Times New Roman"/>
              </a:rPr>
              <a:t> </a:t>
            </a:r>
            <a:r>
              <a:rPr dirty="0" sz="1000" spc="-5">
                <a:latin typeface="Times New Roman"/>
                <a:cs typeface="Times New Roman"/>
              </a:rPr>
              <a:t>load</a:t>
            </a:r>
            <a:endParaRPr sz="1000">
              <a:latin typeface="Times New Roman"/>
              <a:cs typeface="Times New Roman"/>
            </a:endParaRPr>
          </a:p>
          <a:p>
            <a:pPr algn="ctr" marL="248285">
              <a:lnSpc>
                <a:spcPct val="100000"/>
              </a:lnSpc>
              <a:spcBef>
                <a:spcPts val="660"/>
              </a:spcBef>
            </a:pPr>
            <a:r>
              <a:rPr dirty="0" sz="1000" spc="-315">
                <a:latin typeface="Cambria Math"/>
                <a:cs typeface="Cambria Math"/>
              </a:rPr>
              <a:t>𝑃𝑃</a:t>
            </a:r>
            <a:r>
              <a:rPr dirty="0" sz="1000" spc="85">
                <a:latin typeface="Cambria Math"/>
                <a:cs typeface="Cambria Math"/>
              </a:rPr>
              <a:t> </a:t>
            </a:r>
            <a:r>
              <a:rPr dirty="0" sz="1000" spc="-5">
                <a:latin typeface="Cambria Math"/>
                <a:cs typeface="Cambria Math"/>
              </a:rPr>
              <a:t>= </a:t>
            </a:r>
            <a:r>
              <a:rPr dirty="0" sz="1000" spc="-254">
                <a:latin typeface="Cambria Math"/>
                <a:cs typeface="Cambria Math"/>
              </a:rPr>
              <a:t>𝐴𝐴</a:t>
            </a:r>
            <a:r>
              <a:rPr dirty="0" baseline="-15873" sz="1050" spc="-382">
                <a:latin typeface="Cambria Math"/>
                <a:cs typeface="Cambria Math"/>
              </a:rPr>
              <a:t>𝑑𝑑𝑠𝑠</a:t>
            </a:r>
            <a:r>
              <a:rPr dirty="0" sz="1000" spc="-254">
                <a:latin typeface="Cambria Math"/>
                <a:cs typeface="Cambria Math"/>
              </a:rPr>
              <a:t>�𝑓𝑓</a:t>
            </a:r>
            <a:r>
              <a:rPr dirty="0" baseline="-15873" sz="1050" spc="-382">
                <a:latin typeface="Cambria Math"/>
                <a:cs typeface="Cambria Math"/>
              </a:rPr>
              <a:t>𝑑𝑑𝑝𝑝</a:t>
            </a:r>
            <a:r>
              <a:rPr dirty="0" baseline="-15873" sz="1050" spc="202">
                <a:latin typeface="Cambria Math"/>
                <a:cs typeface="Cambria Math"/>
              </a:rPr>
              <a:t> </a:t>
            </a:r>
            <a:r>
              <a:rPr dirty="0" sz="1000" spc="-5">
                <a:latin typeface="Cambria Math"/>
                <a:cs typeface="Cambria Math"/>
              </a:rPr>
              <a:t>− </a:t>
            </a:r>
            <a:r>
              <a:rPr dirty="0" sz="1000" spc="-250">
                <a:latin typeface="Cambria Math"/>
                <a:cs typeface="Cambria Math"/>
              </a:rPr>
              <a:t>𝛥𝛥𝑓𝑓</a:t>
            </a:r>
            <a:r>
              <a:rPr dirty="0" baseline="-15873" sz="1050" spc="-375">
                <a:latin typeface="Cambria Math"/>
                <a:cs typeface="Cambria Math"/>
              </a:rPr>
              <a:t>𝑑𝑑𝑅𝑅0</a:t>
            </a:r>
            <a:r>
              <a:rPr dirty="0" baseline="-15873" sz="1050" spc="157">
                <a:latin typeface="Cambria Math"/>
                <a:cs typeface="Cambria Math"/>
              </a:rPr>
              <a:t> </a:t>
            </a:r>
            <a:r>
              <a:rPr dirty="0" sz="1000" spc="-5">
                <a:latin typeface="Cambria Math"/>
                <a:cs typeface="Cambria Math"/>
              </a:rPr>
              <a:t>− </a:t>
            </a:r>
            <a:r>
              <a:rPr dirty="0" sz="1000" spc="-265">
                <a:latin typeface="Cambria Math"/>
                <a:cs typeface="Cambria Math"/>
              </a:rPr>
              <a:t>𝛥𝛥𝑓𝑓</a:t>
            </a:r>
            <a:r>
              <a:rPr dirty="0" baseline="-15873" sz="1050" spc="-397">
                <a:latin typeface="Cambria Math"/>
                <a:cs typeface="Cambria Math"/>
              </a:rPr>
              <a:t>𝑑𝑑𝐸𝐸𝑆𝑆</a:t>
            </a:r>
            <a:r>
              <a:rPr dirty="0" baseline="-15873" sz="1050" spc="179">
                <a:latin typeface="Cambria Math"/>
                <a:cs typeface="Cambria Math"/>
              </a:rPr>
              <a:t> </a:t>
            </a:r>
            <a:r>
              <a:rPr dirty="0" sz="1000" spc="-5">
                <a:latin typeface="Cambria Math"/>
                <a:cs typeface="Cambria Math"/>
              </a:rPr>
              <a:t>− </a:t>
            </a:r>
            <a:r>
              <a:rPr dirty="0" sz="1000" spc="-250">
                <a:latin typeface="Cambria Math"/>
                <a:cs typeface="Cambria Math"/>
              </a:rPr>
              <a:t>∆𝑓𝑓</a:t>
            </a:r>
            <a:r>
              <a:rPr dirty="0" baseline="-15873" sz="1050" spc="-375">
                <a:latin typeface="Cambria Math"/>
                <a:cs typeface="Cambria Math"/>
              </a:rPr>
              <a:t>𝑑𝑑𝑑𝑑𝑔𝑔</a:t>
            </a:r>
            <a:r>
              <a:rPr dirty="0" baseline="-15873" sz="1050" spc="195">
                <a:latin typeface="Cambria Math"/>
                <a:cs typeface="Cambria Math"/>
              </a:rPr>
              <a:t> </a:t>
            </a:r>
            <a:r>
              <a:rPr dirty="0" sz="1000" spc="-5">
                <a:latin typeface="Cambria Math"/>
                <a:cs typeface="Cambria Math"/>
              </a:rPr>
              <a:t>− </a:t>
            </a:r>
            <a:r>
              <a:rPr dirty="0" sz="1000" spc="-260">
                <a:latin typeface="Cambria Math"/>
                <a:cs typeface="Cambria Math"/>
              </a:rPr>
              <a:t>𝛥𝛥𝑓𝑓</a:t>
            </a:r>
            <a:r>
              <a:rPr dirty="0" baseline="-15873" sz="1050" spc="-390">
                <a:latin typeface="Cambria Math"/>
                <a:cs typeface="Cambria Math"/>
              </a:rPr>
              <a:t>𝑑𝑑𝐿𝐿𝑝𝑝</a:t>
            </a:r>
            <a:r>
              <a:rPr dirty="0" baseline="-15873" sz="1050" spc="195">
                <a:latin typeface="Cambria Math"/>
                <a:cs typeface="Cambria Math"/>
              </a:rPr>
              <a:t> </a:t>
            </a:r>
            <a:r>
              <a:rPr dirty="0" sz="1000" spc="-5">
                <a:latin typeface="Cambria Math"/>
                <a:cs typeface="Cambria Math"/>
              </a:rPr>
              <a:t>+ </a:t>
            </a:r>
            <a:r>
              <a:rPr dirty="0" sz="1000" spc="-260">
                <a:latin typeface="Cambria Math"/>
                <a:cs typeface="Cambria Math"/>
              </a:rPr>
              <a:t>𝛥𝛥𝑓𝑓</a:t>
            </a:r>
            <a:r>
              <a:rPr dirty="0" baseline="-15873" sz="1050" spc="-390">
                <a:latin typeface="Cambria Math"/>
                <a:cs typeface="Cambria Math"/>
              </a:rPr>
              <a:t>𝑑𝑑𝐸𝐸𝑝𝑝</a:t>
            </a:r>
            <a:r>
              <a:rPr dirty="0" baseline="-15873" sz="1050" spc="195">
                <a:latin typeface="Cambria Math"/>
                <a:cs typeface="Cambria Math"/>
              </a:rPr>
              <a:t> </a:t>
            </a:r>
            <a:r>
              <a:rPr dirty="0" sz="1000" spc="-5">
                <a:latin typeface="Cambria Math"/>
                <a:cs typeface="Cambria Math"/>
              </a:rPr>
              <a:t>+ </a:t>
            </a:r>
            <a:r>
              <a:rPr dirty="0" sz="1000" spc="-240">
                <a:latin typeface="Cambria Math"/>
                <a:cs typeface="Cambria Math"/>
              </a:rPr>
              <a:t>𝛥𝛥𝑓𝑓</a:t>
            </a:r>
            <a:r>
              <a:rPr dirty="0" baseline="-15873" sz="1050" spc="-359">
                <a:latin typeface="Cambria Math"/>
                <a:cs typeface="Cambria Math"/>
              </a:rPr>
              <a:t>𝑑𝑑𝑆𝑆𝐿𝐿𝑝𝑝𝐿𝐿</a:t>
            </a:r>
            <a:r>
              <a:rPr dirty="0" baseline="-15873" sz="1050" spc="165">
                <a:latin typeface="Cambria Math"/>
                <a:cs typeface="Cambria Math"/>
              </a:rPr>
              <a:t> </a:t>
            </a:r>
            <a:r>
              <a:rPr dirty="0" sz="1000" spc="-5">
                <a:latin typeface="Cambria Math"/>
                <a:cs typeface="Cambria Math"/>
              </a:rPr>
              <a:t>+</a:t>
            </a:r>
            <a:r>
              <a:rPr dirty="0" sz="1000" spc="-60">
                <a:latin typeface="Cambria Math"/>
                <a:cs typeface="Cambria Math"/>
              </a:rPr>
              <a:t> </a:t>
            </a:r>
            <a:r>
              <a:rPr dirty="0" sz="1000" spc="-260">
                <a:latin typeface="Cambria Math"/>
                <a:cs typeface="Cambria Math"/>
              </a:rPr>
              <a:t>𝛥𝛥𝑓𝑓</a:t>
            </a:r>
            <a:r>
              <a:rPr dirty="0" baseline="-15873" sz="1050" spc="-390">
                <a:latin typeface="Cambria Math"/>
                <a:cs typeface="Cambria Math"/>
              </a:rPr>
              <a:t>𝑑𝑑𝐿𝐿𝐿𝐿</a:t>
            </a:r>
            <a:r>
              <a:rPr dirty="0" baseline="-15873" sz="1050" spc="-142">
                <a:latin typeface="Cambria Math"/>
                <a:cs typeface="Cambria Math"/>
              </a:rPr>
              <a:t> </a:t>
            </a:r>
            <a:r>
              <a:rPr dirty="0" sz="1000" spc="-325">
                <a:latin typeface="Cambria Math"/>
                <a:cs typeface="Cambria Math"/>
              </a:rPr>
              <a:t>�</a:t>
            </a:r>
            <a:endParaRPr sz="1000">
              <a:latin typeface="Cambria Math"/>
              <a:cs typeface="Cambria Math"/>
            </a:endParaRPr>
          </a:p>
          <a:p>
            <a:pPr algn="ctr" marL="246379">
              <a:lnSpc>
                <a:spcPts val="1190"/>
              </a:lnSpc>
              <a:spcBef>
                <a:spcPts val="700"/>
              </a:spcBef>
            </a:pPr>
            <a:r>
              <a:rPr dirty="0" sz="1000" spc="-315">
                <a:latin typeface="Cambria Math"/>
                <a:cs typeface="Cambria Math"/>
              </a:rPr>
              <a:t>𝑃𝑃</a:t>
            </a:r>
            <a:r>
              <a:rPr dirty="0" sz="1000" spc="95">
                <a:latin typeface="Cambria Math"/>
                <a:cs typeface="Cambria Math"/>
              </a:rPr>
              <a:t> </a:t>
            </a:r>
            <a:r>
              <a:rPr dirty="0" sz="1000" spc="-5">
                <a:latin typeface="Cambria Math"/>
                <a:cs typeface="Cambria Math"/>
              </a:rPr>
              <a:t>= </a:t>
            </a:r>
            <a:r>
              <a:rPr dirty="0" sz="1000" spc="-110">
                <a:latin typeface="Cambria Math"/>
                <a:cs typeface="Cambria Math"/>
              </a:rPr>
              <a:t>13.237𝑠𝑠𝑠𝑠</a:t>
            </a:r>
            <a:r>
              <a:rPr dirty="0" baseline="27777" sz="1050" spc="-165">
                <a:latin typeface="Cambria Math"/>
                <a:cs typeface="Cambria Math"/>
              </a:rPr>
              <a:t>2</a:t>
            </a:r>
            <a:r>
              <a:rPr dirty="0" baseline="2777" sz="1500" spc="-165">
                <a:latin typeface="Cambria Math"/>
                <a:cs typeface="Cambria Math"/>
              </a:rPr>
              <a:t>(</a:t>
            </a:r>
            <a:r>
              <a:rPr dirty="0" sz="1000" spc="-110">
                <a:latin typeface="Cambria Math"/>
                <a:cs typeface="Cambria Math"/>
              </a:rPr>
              <a:t>202.5𝑘𝑘𝑠𝑠𝑠𝑠 </a:t>
            </a:r>
            <a:r>
              <a:rPr dirty="0" sz="1000" spc="-5">
                <a:latin typeface="Cambria Math"/>
                <a:cs typeface="Cambria Math"/>
              </a:rPr>
              <a:t>− </a:t>
            </a:r>
            <a:r>
              <a:rPr dirty="0" sz="1000" spc="-170">
                <a:latin typeface="Cambria Math"/>
                <a:cs typeface="Cambria Math"/>
              </a:rPr>
              <a:t>1.98𝑘𝑘𝑠𝑠𝑠𝑠 </a:t>
            </a:r>
            <a:r>
              <a:rPr dirty="0" sz="1000" spc="-5">
                <a:latin typeface="Cambria Math"/>
                <a:cs typeface="Cambria Math"/>
              </a:rPr>
              <a:t>− </a:t>
            </a:r>
            <a:r>
              <a:rPr dirty="0" sz="1000" spc="-140">
                <a:latin typeface="Cambria Math"/>
                <a:cs typeface="Cambria Math"/>
              </a:rPr>
              <a:t>20.328𝑘𝑘𝑠𝑠𝑠𝑠 </a:t>
            </a:r>
            <a:r>
              <a:rPr dirty="0" sz="1000" spc="-5">
                <a:latin typeface="Cambria Math"/>
                <a:cs typeface="Cambria Math"/>
              </a:rPr>
              <a:t>− </a:t>
            </a:r>
            <a:r>
              <a:rPr dirty="0" sz="1000" spc="-155">
                <a:latin typeface="Cambria Math"/>
                <a:cs typeface="Cambria Math"/>
              </a:rPr>
              <a:t>0.375𝑘𝑘𝑠𝑠𝑠𝑠 </a:t>
            </a:r>
            <a:r>
              <a:rPr dirty="0" sz="1000" spc="-5">
                <a:latin typeface="Cambria Math"/>
                <a:cs typeface="Cambria Math"/>
              </a:rPr>
              <a:t>− </a:t>
            </a:r>
            <a:r>
              <a:rPr dirty="0" sz="1000" spc="-140">
                <a:latin typeface="Cambria Math"/>
                <a:cs typeface="Cambria Math"/>
              </a:rPr>
              <a:t>19.206𝑘𝑘𝑠𝑠𝑠𝑠 </a:t>
            </a:r>
            <a:r>
              <a:rPr dirty="0" sz="1000" spc="-5">
                <a:latin typeface="Cambria Math"/>
                <a:cs typeface="Cambria Math"/>
              </a:rPr>
              <a:t>+ </a:t>
            </a:r>
            <a:r>
              <a:rPr dirty="0" sz="1000" spc="-155">
                <a:latin typeface="Cambria Math"/>
                <a:cs typeface="Cambria Math"/>
              </a:rPr>
              <a:t>8.382𝑘𝑘𝑠𝑠𝑠𝑠 </a:t>
            </a:r>
            <a:r>
              <a:rPr dirty="0" sz="1000" spc="-5">
                <a:latin typeface="Cambria Math"/>
                <a:cs typeface="Cambria Math"/>
              </a:rPr>
              <a:t>+ </a:t>
            </a:r>
            <a:r>
              <a:rPr dirty="0" sz="1000" spc="-150">
                <a:latin typeface="Cambria Math"/>
                <a:cs typeface="Cambria Math"/>
              </a:rPr>
              <a:t>3.065𝑘𝑘𝑠𝑠𝑠𝑠 </a:t>
            </a:r>
            <a:r>
              <a:rPr dirty="0" sz="1000" spc="-5">
                <a:latin typeface="Cambria Math"/>
                <a:cs typeface="Cambria Math"/>
              </a:rPr>
              <a:t>+ 7.922</a:t>
            </a:r>
            <a:r>
              <a:rPr dirty="0" sz="1000" spc="150">
                <a:latin typeface="Cambria Math"/>
                <a:cs typeface="Cambria Math"/>
              </a:rPr>
              <a:t> </a:t>
            </a:r>
            <a:r>
              <a:rPr dirty="0" sz="1000" spc="-235">
                <a:latin typeface="Cambria Math"/>
                <a:cs typeface="Cambria Math"/>
              </a:rPr>
              <a:t>𝑘𝑘𝑠𝑠𝑠𝑠</a:t>
            </a:r>
            <a:r>
              <a:rPr dirty="0" baseline="2777" sz="1500" spc="-352">
                <a:latin typeface="Cambria Math"/>
                <a:cs typeface="Cambria Math"/>
              </a:rPr>
              <a:t>)</a:t>
            </a:r>
            <a:endParaRPr baseline="2777" sz="1500">
              <a:latin typeface="Cambria Math"/>
              <a:cs typeface="Cambria Math"/>
            </a:endParaRPr>
          </a:p>
          <a:p>
            <a:pPr marL="1211580">
              <a:lnSpc>
                <a:spcPts val="1190"/>
              </a:lnSpc>
            </a:pPr>
            <a:r>
              <a:rPr dirty="0" sz="1000" spc="-5">
                <a:latin typeface="Cambria Math"/>
                <a:cs typeface="Cambria Math"/>
              </a:rPr>
              <a:t>= </a:t>
            </a:r>
            <a:r>
              <a:rPr dirty="0" sz="1000" spc="-95">
                <a:latin typeface="Cambria Math"/>
                <a:cs typeface="Cambria Math"/>
              </a:rPr>
              <a:t>(13.237𝑠𝑠𝑠𝑠</a:t>
            </a:r>
            <a:r>
              <a:rPr dirty="0" baseline="27777" sz="1050" spc="-142">
                <a:latin typeface="Cambria Math"/>
                <a:cs typeface="Cambria Math"/>
              </a:rPr>
              <a:t>2</a:t>
            </a:r>
            <a:r>
              <a:rPr dirty="0" sz="1000" spc="-95">
                <a:latin typeface="Cambria Math"/>
                <a:cs typeface="Cambria Math"/>
              </a:rPr>
              <a:t>)(179.98𝑘𝑘𝑠𝑠𝑠𝑠) </a:t>
            </a:r>
            <a:r>
              <a:rPr dirty="0" sz="1000" spc="-5">
                <a:latin typeface="Cambria Math"/>
                <a:cs typeface="Cambria Math"/>
              </a:rPr>
              <a:t>= 2382.4</a:t>
            </a:r>
            <a:r>
              <a:rPr dirty="0" sz="1000" spc="-60">
                <a:latin typeface="Cambria Math"/>
                <a:cs typeface="Cambria Math"/>
              </a:rPr>
              <a:t> </a:t>
            </a:r>
            <a:r>
              <a:rPr dirty="0" sz="1000" spc="-290">
                <a:latin typeface="Cambria Math"/>
                <a:cs typeface="Cambria Math"/>
              </a:rPr>
              <a:t>𝑘𝑘𝑠𝑠𝑘𝑘</a:t>
            </a:r>
            <a:endParaRPr sz="1000">
              <a:latin typeface="Cambria Math"/>
              <a:cs typeface="Cambria Math"/>
            </a:endParaRPr>
          </a:p>
          <a:p>
            <a:pPr marL="50800">
              <a:lnSpc>
                <a:spcPct val="100000"/>
              </a:lnSpc>
              <a:spcBef>
                <a:spcPts val="550"/>
              </a:spcBef>
            </a:pPr>
            <a:r>
              <a:rPr dirty="0" sz="1000" spc="-5">
                <a:latin typeface="Times New Roman"/>
                <a:cs typeface="Times New Roman"/>
              </a:rPr>
              <a:t>Stress in girder </a:t>
            </a:r>
            <a:r>
              <a:rPr dirty="0" sz="1000">
                <a:latin typeface="Times New Roman"/>
                <a:cs typeface="Times New Roman"/>
              </a:rPr>
              <a:t>due </a:t>
            </a:r>
            <a:r>
              <a:rPr dirty="0" sz="1000" spc="-10">
                <a:latin typeface="Times New Roman"/>
                <a:cs typeface="Times New Roman"/>
              </a:rPr>
              <a:t>to </a:t>
            </a:r>
            <a:r>
              <a:rPr dirty="0" sz="1000" spc="-5">
                <a:latin typeface="Times New Roman"/>
                <a:cs typeface="Times New Roman"/>
              </a:rPr>
              <a:t>effective</a:t>
            </a:r>
            <a:r>
              <a:rPr dirty="0" sz="1000" spc="30">
                <a:latin typeface="Times New Roman"/>
                <a:cs typeface="Times New Roman"/>
              </a:rPr>
              <a:t> </a:t>
            </a:r>
            <a:r>
              <a:rPr dirty="0" sz="1000" spc="-5">
                <a:latin typeface="Times New Roman"/>
                <a:cs typeface="Times New Roman"/>
              </a:rPr>
              <a:t>prestress</a:t>
            </a:r>
            <a:endParaRPr sz="1000">
              <a:latin typeface="Times New Roman"/>
              <a:cs typeface="Times New Roman"/>
            </a:endParaRPr>
          </a:p>
          <a:p>
            <a:pPr algn="ctr" marL="560070">
              <a:lnSpc>
                <a:spcPts val="985"/>
              </a:lnSpc>
              <a:spcBef>
                <a:spcPts val="420"/>
              </a:spcBef>
              <a:tabLst>
                <a:tab pos="793115" algn="l"/>
              </a:tabLst>
            </a:pPr>
            <a:r>
              <a:rPr dirty="0" sz="1000" spc="-315">
                <a:latin typeface="Cambria Math"/>
                <a:cs typeface="Cambria Math"/>
              </a:rPr>
              <a:t>𝑃𝑃	</a:t>
            </a:r>
            <a:r>
              <a:rPr dirty="0" sz="1000" spc="-355">
                <a:latin typeface="Cambria Math"/>
                <a:cs typeface="Cambria Math"/>
              </a:rPr>
              <a:t>𝑃𝑃𝐴𝐴</a:t>
            </a:r>
            <a:endParaRPr sz="1000">
              <a:latin typeface="Cambria Math"/>
              <a:cs typeface="Cambria Math"/>
            </a:endParaRPr>
          </a:p>
          <a:p>
            <a:pPr algn="ctr" marL="206375">
              <a:lnSpc>
                <a:spcPts val="985"/>
              </a:lnSpc>
            </a:pPr>
            <a:r>
              <a:rPr dirty="0" sz="1000" spc="-270">
                <a:latin typeface="Cambria Math"/>
                <a:cs typeface="Cambria Math"/>
              </a:rPr>
              <a:t>𝑓𝑓</a:t>
            </a:r>
            <a:r>
              <a:rPr dirty="0" baseline="-15873" sz="1050" spc="-405">
                <a:latin typeface="Cambria Math"/>
                <a:cs typeface="Cambria Math"/>
              </a:rPr>
              <a:t>𝑑𝑑𝑠𝑠</a:t>
            </a:r>
            <a:r>
              <a:rPr dirty="0" baseline="-15873" sz="1050" spc="262">
                <a:latin typeface="Cambria Math"/>
                <a:cs typeface="Cambria Math"/>
              </a:rPr>
              <a:t> </a:t>
            </a:r>
            <a:r>
              <a:rPr dirty="0" sz="1000" spc="-5">
                <a:latin typeface="Cambria Math"/>
                <a:cs typeface="Cambria Math"/>
              </a:rPr>
              <a:t>= </a:t>
            </a:r>
            <a:r>
              <a:rPr dirty="0" baseline="-36111" sz="1500" spc="-480">
                <a:latin typeface="Cambria Math"/>
                <a:cs typeface="Cambria Math"/>
              </a:rPr>
              <a:t>𝐴𝐴</a:t>
            </a:r>
            <a:r>
              <a:rPr dirty="0" baseline="-36111" sz="1500" spc="15">
                <a:latin typeface="Cambria Math"/>
                <a:cs typeface="Cambria Math"/>
              </a:rPr>
              <a:t> </a:t>
            </a:r>
            <a:r>
              <a:rPr dirty="0" sz="1000" spc="-5">
                <a:latin typeface="Cambria Math"/>
                <a:cs typeface="Cambria Math"/>
              </a:rPr>
              <a:t>+ </a:t>
            </a:r>
            <a:r>
              <a:rPr dirty="0" sz="1000" spc="140">
                <a:latin typeface="Cambria Math"/>
                <a:cs typeface="Cambria Math"/>
              </a:rPr>
              <a:t> </a:t>
            </a:r>
            <a:r>
              <a:rPr dirty="0" baseline="-36111" sz="1500" spc="-405">
                <a:latin typeface="Cambria Math"/>
                <a:cs typeface="Cambria Math"/>
              </a:rPr>
              <a:t>𝑆𝑆</a:t>
            </a:r>
            <a:endParaRPr baseline="-36111" sz="1500">
              <a:latin typeface="Cambria Math"/>
              <a:cs typeface="Cambria Math"/>
            </a:endParaRPr>
          </a:p>
        </p:txBody>
      </p:sp>
      <p:sp>
        <p:nvSpPr>
          <p:cNvPr id="5" name="object 5"/>
          <p:cNvSpPr/>
          <p:nvPr/>
        </p:nvSpPr>
        <p:spPr>
          <a:xfrm>
            <a:off x="4088891" y="3196589"/>
            <a:ext cx="144780" cy="0"/>
          </a:xfrm>
          <a:custGeom>
            <a:avLst/>
            <a:gdLst/>
            <a:ahLst/>
            <a:cxnLst/>
            <a:rect l="l" t="t" r="r" b="b"/>
            <a:pathLst>
              <a:path w="144779" h="0">
                <a:moveTo>
                  <a:pt x="0" y="0"/>
                </a:moveTo>
                <a:lnTo>
                  <a:pt x="144779" y="0"/>
                </a:lnTo>
              </a:path>
            </a:pathLst>
          </a:custGeom>
          <a:ln w="7620">
            <a:solidFill>
              <a:srgbClr val="000000"/>
            </a:solidFill>
          </a:ln>
        </p:spPr>
        <p:txBody>
          <a:bodyPr wrap="square" lIns="0" tIns="0" rIns="0" bIns="0" rtlCol="0"/>
          <a:lstStyle/>
          <a:p/>
        </p:txBody>
      </p:sp>
      <p:sp>
        <p:nvSpPr>
          <p:cNvPr id="6" name="object 6"/>
          <p:cNvSpPr/>
          <p:nvPr/>
        </p:nvSpPr>
        <p:spPr>
          <a:xfrm>
            <a:off x="2612135" y="3568452"/>
            <a:ext cx="655955" cy="0"/>
          </a:xfrm>
          <a:custGeom>
            <a:avLst/>
            <a:gdLst/>
            <a:ahLst/>
            <a:cxnLst/>
            <a:rect l="l" t="t" r="r" b="b"/>
            <a:pathLst>
              <a:path w="655954" h="0">
                <a:moveTo>
                  <a:pt x="0" y="0"/>
                </a:moveTo>
                <a:lnTo>
                  <a:pt x="655332" y="0"/>
                </a:lnTo>
              </a:path>
            </a:pathLst>
          </a:custGeom>
          <a:ln w="7607">
            <a:solidFill>
              <a:srgbClr val="000000"/>
            </a:solidFill>
          </a:ln>
        </p:spPr>
        <p:txBody>
          <a:bodyPr wrap="square" lIns="0" tIns="0" rIns="0" bIns="0" rtlCol="0"/>
          <a:lstStyle/>
          <a:p/>
        </p:txBody>
      </p:sp>
      <p:sp>
        <p:nvSpPr>
          <p:cNvPr id="7" name="object 7"/>
          <p:cNvSpPr txBox="1"/>
          <p:nvPr/>
        </p:nvSpPr>
        <p:spPr>
          <a:xfrm>
            <a:off x="2286453" y="3336425"/>
            <a:ext cx="2540000" cy="391795"/>
          </a:xfrm>
          <a:prstGeom prst="rect">
            <a:avLst/>
          </a:prstGeom>
        </p:spPr>
        <p:txBody>
          <a:bodyPr wrap="square" lIns="0" tIns="43180" rIns="0" bIns="0" rtlCol="0" vert="horz">
            <a:spAutoFit/>
          </a:bodyPr>
          <a:lstStyle/>
          <a:p>
            <a:pPr marL="325120">
              <a:lnSpc>
                <a:spcPct val="100000"/>
              </a:lnSpc>
              <a:spcBef>
                <a:spcPts val="340"/>
              </a:spcBef>
              <a:tabLst>
                <a:tab pos="1131570" algn="l"/>
              </a:tabLst>
            </a:pPr>
            <a:r>
              <a:rPr dirty="0" sz="1000" spc="-135">
                <a:latin typeface="Cambria Math"/>
                <a:cs typeface="Cambria Math"/>
              </a:rPr>
              <a:t>−2382.4𝑘𝑘𝑠𝑠𝑘𝑘	</a:t>
            </a:r>
            <a:r>
              <a:rPr dirty="0" baseline="2777" sz="1500" spc="-150">
                <a:latin typeface="Cambria Math"/>
                <a:cs typeface="Cambria Math"/>
              </a:rPr>
              <a:t>(</a:t>
            </a:r>
            <a:r>
              <a:rPr dirty="0" sz="1000" spc="-100">
                <a:latin typeface="Cambria Math"/>
                <a:cs typeface="Cambria Math"/>
              </a:rPr>
              <a:t>−2382.4𝑘𝑘𝑠𝑠𝑘𝑘</a:t>
            </a:r>
            <a:r>
              <a:rPr dirty="0" baseline="2777" sz="1500" spc="-150">
                <a:latin typeface="Cambria Math"/>
                <a:cs typeface="Cambria Math"/>
              </a:rPr>
              <a:t>)(</a:t>
            </a:r>
            <a:r>
              <a:rPr dirty="0" sz="1000" spc="-100">
                <a:latin typeface="Cambria Math"/>
                <a:cs typeface="Cambria Math"/>
              </a:rPr>
              <a:t>31.477𝑠𝑠𝑠𝑠</a:t>
            </a:r>
            <a:r>
              <a:rPr dirty="0" baseline="2777" sz="1500" spc="-150">
                <a:latin typeface="Cambria Math"/>
                <a:cs typeface="Cambria Math"/>
              </a:rPr>
              <a:t>)</a:t>
            </a:r>
            <a:endParaRPr baseline="2777" sz="1500">
              <a:latin typeface="Cambria Math"/>
              <a:cs typeface="Cambria Math"/>
            </a:endParaRPr>
          </a:p>
          <a:p>
            <a:pPr marL="63500">
              <a:lnSpc>
                <a:spcPct val="100000"/>
              </a:lnSpc>
              <a:spcBef>
                <a:spcPts val="240"/>
              </a:spcBef>
              <a:tabLst>
                <a:tab pos="1451610" algn="l"/>
              </a:tabLst>
            </a:pPr>
            <a:r>
              <a:rPr dirty="0" baseline="36111" sz="1500" spc="-517">
                <a:latin typeface="Cambria Math"/>
                <a:cs typeface="Cambria Math"/>
              </a:rPr>
              <a:t>𝑓𝑓</a:t>
            </a:r>
            <a:r>
              <a:rPr dirty="0" baseline="35714" sz="1050" spc="-517">
                <a:latin typeface="Cambria Math"/>
                <a:cs typeface="Cambria Math"/>
              </a:rPr>
              <a:t>𝑑𝑑</a:t>
            </a:r>
            <a:r>
              <a:rPr dirty="0" baseline="35714" sz="1050" spc="270">
                <a:latin typeface="Cambria Math"/>
                <a:cs typeface="Cambria Math"/>
              </a:rPr>
              <a:t> </a:t>
            </a:r>
            <a:r>
              <a:rPr dirty="0" baseline="36111" sz="1500" spc="-7">
                <a:latin typeface="Cambria Math"/>
                <a:cs typeface="Cambria Math"/>
              </a:rPr>
              <a:t>=</a:t>
            </a:r>
            <a:r>
              <a:rPr dirty="0" baseline="36111" sz="1500" spc="300">
                <a:latin typeface="Cambria Math"/>
                <a:cs typeface="Cambria Math"/>
              </a:rPr>
              <a:t> </a:t>
            </a:r>
            <a:r>
              <a:rPr dirty="0" sz="1000" spc="-80">
                <a:latin typeface="Cambria Math"/>
                <a:cs typeface="Cambria Math"/>
              </a:rPr>
              <a:t>923.531𝑠𝑠𝑠𝑠</a:t>
            </a:r>
            <a:r>
              <a:rPr dirty="0" baseline="23809" sz="1050" spc="-120">
                <a:latin typeface="Cambria Math"/>
                <a:cs typeface="Cambria Math"/>
              </a:rPr>
              <a:t>2    </a:t>
            </a:r>
            <a:r>
              <a:rPr dirty="0" baseline="23809" sz="1050" spc="-75">
                <a:latin typeface="Cambria Math"/>
                <a:cs typeface="Cambria Math"/>
              </a:rPr>
              <a:t> </a:t>
            </a:r>
            <a:r>
              <a:rPr dirty="0" baseline="36111" sz="1500" spc="-7">
                <a:latin typeface="Cambria Math"/>
                <a:cs typeface="Cambria Math"/>
              </a:rPr>
              <a:t>+	</a:t>
            </a:r>
            <a:r>
              <a:rPr dirty="0" sz="1000" spc="-75">
                <a:latin typeface="Cambria Math"/>
                <a:cs typeface="Cambria Math"/>
              </a:rPr>
              <a:t>−19152.5𝑠𝑠𝑠𝑠</a:t>
            </a:r>
            <a:r>
              <a:rPr dirty="0" baseline="23809" sz="1050" spc="-112">
                <a:latin typeface="Cambria Math"/>
                <a:cs typeface="Cambria Math"/>
              </a:rPr>
              <a:t>3</a:t>
            </a:r>
            <a:endParaRPr baseline="23809" sz="1050">
              <a:latin typeface="Cambria Math"/>
              <a:cs typeface="Cambria Math"/>
            </a:endParaRPr>
          </a:p>
        </p:txBody>
      </p:sp>
      <p:sp>
        <p:nvSpPr>
          <p:cNvPr id="8" name="object 8"/>
          <p:cNvSpPr/>
          <p:nvPr/>
        </p:nvSpPr>
        <p:spPr>
          <a:xfrm>
            <a:off x="3418332" y="3568452"/>
            <a:ext cx="1359535" cy="0"/>
          </a:xfrm>
          <a:custGeom>
            <a:avLst/>
            <a:gdLst/>
            <a:ahLst/>
            <a:cxnLst/>
            <a:rect l="l" t="t" r="r" b="b"/>
            <a:pathLst>
              <a:path w="1359535" h="0">
                <a:moveTo>
                  <a:pt x="0" y="0"/>
                </a:moveTo>
                <a:lnTo>
                  <a:pt x="1359408" y="0"/>
                </a:lnTo>
              </a:path>
            </a:pathLst>
          </a:custGeom>
          <a:ln w="7607">
            <a:solidFill>
              <a:srgbClr val="000000"/>
            </a:solidFill>
          </a:ln>
        </p:spPr>
        <p:txBody>
          <a:bodyPr wrap="square" lIns="0" tIns="0" rIns="0" bIns="0" rtlCol="0"/>
          <a:lstStyle/>
          <a:p/>
        </p:txBody>
      </p:sp>
      <p:sp>
        <p:nvSpPr>
          <p:cNvPr id="9" name="object 9"/>
          <p:cNvSpPr txBox="1"/>
          <p:nvPr/>
        </p:nvSpPr>
        <p:spPr>
          <a:xfrm>
            <a:off x="4800091" y="3465067"/>
            <a:ext cx="6292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20">
                <a:latin typeface="Cambria Math"/>
                <a:cs typeface="Cambria Math"/>
              </a:rPr>
              <a:t> </a:t>
            </a:r>
            <a:r>
              <a:rPr dirty="0" sz="1000" spc="-155">
                <a:latin typeface="Cambria Math"/>
                <a:cs typeface="Cambria Math"/>
              </a:rPr>
              <a:t>1.324𝑘𝑘𝑠𝑠𝑠𝑠</a:t>
            </a:r>
            <a:endParaRPr sz="1000">
              <a:latin typeface="Cambria Math"/>
              <a:cs typeface="Cambria Math"/>
            </a:endParaRPr>
          </a:p>
        </p:txBody>
      </p:sp>
      <p:sp>
        <p:nvSpPr>
          <p:cNvPr id="10" name="object 10"/>
          <p:cNvSpPr txBox="1"/>
          <p:nvPr/>
        </p:nvSpPr>
        <p:spPr>
          <a:xfrm>
            <a:off x="673100" y="3745484"/>
            <a:ext cx="108966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Stress </a:t>
            </a:r>
            <a:r>
              <a:rPr dirty="0" sz="1000">
                <a:latin typeface="Times New Roman"/>
                <a:cs typeface="Times New Roman"/>
              </a:rPr>
              <a:t>due </a:t>
            </a:r>
            <a:r>
              <a:rPr dirty="0" sz="1000" spc="-5">
                <a:latin typeface="Times New Roman"/>
                <a:cs typeface="Times New Roman"/>
              </a:rPr>
              <a:t>to</a:t>
            </a:r>
            <a:r>
              <a:rPr dirty="0" sz="1000" spc="-45">
                <a:latin typeface="Times New Roman"/>
                <a:cs typeface="Times New Roman"/>
              </a:rPr>
              <a:t> </a:t>
            </a:r>
            <a:r>
              <a:rPr dirty="0" sz="1000" spc="-5">
                <a:latin typeface="Times New Roman"/>
                <a:cs typeface="Times New Roman"/>
              </a:rPr>
              <a:t>loading</a:t>
            </a:r>
            <a:endParaRPr sz="1000">
              <a:latin typeface="Times New Roman"/>
              <a:cs typeface="Times New Roman"/>
            </a:endParaRPr>
          </a:p>
        </p:txBody>
      </p:sp>
      <p:sp>
        <p:nvSpPr>
          <p:cNvPr id="11" name="object 11"/>
          <p:cNvSpPr txBox="1"/>
          <p:nvPr/>
        </p:nvSpPr>
        <p:spPr>
          <a:xfrm>
            <a:off x="1595226" y="4080814"/>
            <a:ext cx="228600" cy="177800"/>
          </a:xfrm>
          <a:prstGeom prst="rect">
            <a:avLst/>
          </a:prstGeom>
        </p:spPr>
        <p:txBody>
          <a:bodyPr wrap="square" lIns="0" tIns="12065" rIns="0" bIns="0" rtlCol="0" vert="horz">
            <a:spAutoFit/>
          </a:bodyPr>
          <a:lstStyle/>
          <a:p>
            <a:pPr marL="12700">
              <a:lnSpc>
                <a:spcPct val="100000"/>
              </a:lnSpc>
              <a:spcBef>
                <a:spcPts val="95"/>
              </a:spcBef>
            </a:pPr>
            <a:r>
              <a:rPr dirty="0" sz="1000" spc="-280">
                <a:latin typeface="Cambria Math"/>
                <a:cs typeface="Cambria Math"/>
              </a:rPr>
              <a:t>𝑓𝑓</a:t>
            </a:r>
            <a:r>
              <a:rPr dirty="0" sz="1000" spc="1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12" name="object 12"/>
          <p:cNvSpPr/>
          <p:nvPr/>
        </p:nvSpPr>
        <p:spPr>
          <a:xfrm>
            <a:off x="1845564" y="4184141"/>
            <a:ext cx="2289175" cy="0"/>
          </a:xfrm>
          <a:custGeom>
            <a:avLst/>
            <a:gdLst/>
            <a:ahLst/>
            <a:cxnLst/>
            <a:rect l="l" t="t" r="r" b="b"/>
            <a:pathLst>
              <a:path w="2289175" h="0">
                <a:moveTo>
                  <a:pt x="0" y="0"/>
                </a:moveTo>
                <a:lnTo>
                  <a:pt x="2289035" y="0"/>
                </a:lnTo>
              </a:path>
            </a:pathLst>
          </a:custGeom>
          <a:ln w="7620">
            <a:solidFill>
              <a:srgbClr val="000000"/>
            </a:solidFill>
          </a:ln>
        </p:spPr>
        <p:txBody>
          <a:bodyPr wrap="square" lIns="0" tIns="0" rIns="0" bIns="0" rtlCol="0"/>
          <a:lstStyle/>
          <a:p/>
        </p:txBody>
      </p:sp>
      <p:sp>
        <p:nvSpPr>
          <p:cNvPr id="13" name="object 13"/>
          <p:cNvSpPr txBox="1"/>
          <p:nvPr/>
        </p:nvSpPr>
        <p:spPr>
          <a:xfrm>
            <a:off x="1807505" y="4007611"/>
            <a:ext cx="4106545" cy="177800"/>
          </a:xfrm>
          <a:prstGeom prst="rect">
            <a:avLst/>
          </a:prstGeom>
        </p:spPr>
        <p:txBody>
          <a:bodyPr wrap="square" lIns="0" tIns="12065" rIns="0" bIns="0" rtlCol="0" vert="horz">
            <a:spAutoFit/>
          </a:bodyPr>
          <a:lstStyle/>
          <a:p>
            <a:pPr marL="38100">
              <a:lnSpc>
                <a:spcPct val="100000"/>
              </a:lnSpc>
              <a:spcBef>
                <a:spcPts val="95"/>
              </a:spcBef>
              <a:tabLst>
                <a:tab pos="2479040" algn="l"/>
              </a:tabLst>
            </a:pPr>
            <a:r>
              <a:rPr dirty="0" baseline="11111" sz="1500" spc="-367">
                <a:latin typeface="Cambria Math"/>
                <a:cs typeface="Cambria Math"/>
              </a:rPr>
              <a:t>(𝑀𝑀</a:t>
            </a:r>
            <a:r>
              <a:rPr dirty="0" sz="700" spc="-245">
                <a:latin typeface="Cambria Math"/>
                <a:cs typeface="Cambria Math"/>
              </a:rPr>
              <a:t>𝑔𝑔𝑔𝑔𝑔𝑔𝑔𝑔𝑒𝑒𝑔𝑔</a:t>
            </a:r>
            <a:r>
              <a:rPr dirty="0" sz="700" spc="160">
                <a:latin typeface="Cambria Math"/>
                <a:cs typeface="Cambria Math"/>
              </a:rPr>
              <a:t> </a:t>
            </a:r>
            <a:r>
              <a:rPr dirty="0" baseline="11111" sz="1500" spc="-7">
                <a:latin typeface="Cambria Math"/>
                <a:cs typeface="Cambria Math"/>
              </a:rPr>
              <a:t>+ </a:t>
            </a:r>
            <a:r>
              <a:rPr dirty="0" baseline="11111" sz="1500" spc="-284">
                <a:latin typeface="Cambria Math"/>
                <a:cs typeface="Cambria Math"/>
              </a:rPr>
              <a:t>𝑀𝑀</a:t>
            </a:r>
            <a:r>
              <a:rPr dirty="0" sz="700" spc="-190">
                <a:latin typeface="Cambria Math"/>
                <a:cs typeface="Cambria Math"/>
              </a:rPr>
              <a:t>𝑔𝑔𝑔𝑔𝑠𝑠𝑑𝑑ℎ𝑔𝑔𝑠𝑠𝑔𝑔𝑐𝑐</a:t>
            </a:r>
            <a:r>
              <a:rPr dirty="0" sz="700" spc="155">
                <a:latin typeface="Cambria Math"/>
                <a:cs typeface="Cambria Math"/>
              </a:rPr>
              <a:t> </a:t>
            </a:r>
            <a:r>
              <a:rPr dirty="0" baseline="11111" sz="1500" spc="-7">
                <a:latin typeface="Cambria Math"/>
                <a:cs typeface="Cambria Math"/>
              </a:rPr>
              <a:t>+ </a:t>
            </a:r>
            <a:r>
              <a:rPr dirty="0" baseline="11111" sz="1500" spc="-322">
                <a:latin typeface="Cambria Math"/>
                <a:cs typeface="Cambria Math"/>
              </a:rPr>
              <a:t>𝑀𝑀</a:t>
            </a:r>
            <a:r>
              <a:rPr dirty="0" sz="700" spc="-215">
                <a:latin typeface="Cambria Math"/>
                <a:cs typeface="Cambria Math"/>
              </a:rPr>
              <a:t>𝑠𝑠𝑠𝑠𝑠𝑠𝑠𝑠</a:t>
            </a:r>
            <a:r>
              <a:rPr dirty="0" sz="700" spc="145">
                <a:latin typeface="Cambria Math"/>
                <a:cs typeface="Cambria Math"/>
              </a:rPr>
              <a:t> </a:t>
            </a:r>
            <a:r>
              <a:rPr dirty="0" baseline="11111" sz="1500" spc="-7">
                <a:latin typeface="Cambria Math"/>
                <a:cs typeface="Cambria Math"/>
              </a:rPr>
              <a:t>+</a:t>
            </a:r>
            <a:r>
              <a:rPr dirty="0" baseline="11111" sz="1500" spc="67">
                <a:latin typeface="Cambria Math"/>
                <a:cs typeface="Cambria Math"/>
              </a:rPr>
              <a:t> </a:t>
            </a:r>
            <a:r>
              <a:rPr dirty="0" baseline="11111" sz="1500" spc="-209">
                <a:latin typeface="Cambria Math"/>
                <a:cs typeface="Cambria Math"/>
              </a:rPr>
              <a:t>𝑀𝑀</a:t>
            </a:r>
            <a:r>
              <a:rPr dirty="0" sz="700" spc="-140">
                <a:latin typeface="Cambria Math"/>
                <a:cs typeface="Cambria Math"/>
              </a:rPr>
              <a:t>ℎ𝑠𝑠𝑎𝑎𝑖𝑖𝑐𝑐ℎ     </a:t>
            </a:r>
            <a:r>
              <a:rPr dirty="0" baseline="11111" sz="1500" spc="-7">
                <a:latin typeface="Cambria Math"/>
                <a:cs typeface="Cambria Math"/>
              </a:rPr>
              <a:t>)	</a:t>
            </a:r>
            <a:r>
              <a:rPr dirty="0" baseline="11111" sz="1500" spc="-367">
                <a:latin typeface="Cambria Math"/>
                <a:cs typeface="Cambria Math"/>
              </a:rPr>
              <a:t>�𝑀𝑀</a:t>
            </a:r>
            <a:r>
              <a:rPr dirty="0" sz="700" spc="-245">
                <a:latin typeface="Cambria Math"/>
                <a:cs typeface="Cambria Math"/>
              </a:rPr>
              <a:t>𝑠𝑠𝑠𝑠𝑔𝑔𝑔𝑔𝑔𝑔𝑒𝑒𝑔𝑔</a:t>
            </a:r>
            <a:r>
              <a:rPr dirty="0" sz="700" spc="160">
                <a:latin typeface="Cambria Math"/>
                <a:cs typeface="Cambria Math"/>
              </a:rPr>
              <a:t> </a:t>
            </a:r>
            <a:r>
              <a:rPr dirty="0" baseline="11111" sz="1500" spc="-7">
                <a:latin typeface="Cambria Math"/>
                <a:cs typeface="Cambria Math"/>
              </a:rPr>
              <a:t>+ </a:t>
            </a:r>
            <a:r>
              <a:rPr dirty="0" baseline="11111" sz="1500" spc="-330">
                <a:latin typeface="Cambria Math"/>
                <a:cs typeface="Cambria Math"/>
              </a:rPr>
              <a:t>𝑀𝑀</a:t>
            </a:r>
            <a:r>
              <a:rPr dirty="0" sz="700" spc="-220">
                <a:latin typeface="Cambria Math"/>
                <a:cs typeface="Cambria Math"/>
              </a:rPr>
              <a:t>𝑔𝑔𝑜𝑜𝑒𝑒𝑔𝑔𝑠𝑠𝑠𝑠𝑝𝑝</a:t>
            </a:r>
            <a:r>
              <a:rPr dirty="0" sz="700" spc="160">
                <a:latin typeface="Cambria Math"/>
                <a:cs typeface="Cambria Math"/>
              </a:rPr>
              <a:t> </a:t>
            </a:r>
            <a:r>
              <a:rPr dirty="0" baseline="11111" sz="1500" spc="-7">
                <a:latin typeface="Cambria Math"/>
                <a:cs typeface="Cambria Math"/>
              </a:rPr>
              <a:t>+</a:t>
            </a:r>
            <a:r>
              <a:rPr dirty="0" baseline="11111" sz="1500" spc="7">
                <a:latin typeface="Cambria Math"/>
                <a:cs typeface="Cambria Math"/>
              </a:rPr>
              <a:t> </a:t>
            </a:r>
            <a:r>
              <a:rPr dirty="0" baseline="11111" sz="1500" spc="-359">
                <a:latin typeface="Cambria Math"/>
                <a:cs typeface="Cambria Math"/>
              </a:rPr>
              <a:t>𝑀𝑀</a:t>
            </a:r>
            <a:r>
              <a:rPr dirty="0" sz="700" spc="-240">
                <a:latin typeface="Cambria Math"/>
                <a:cs typeface="Cambria Math"/>
              </a:rPr>
              <a:t>𝑠𝑠𝑠𝑠𝑔𝑔𝑐𝑐</a:t>
            </a:r>
            <a:r>
              <a:rPr dirty="0" sz="700" spc="-90">
                <a:latin typeface="Cambria Math"/>
                <a:cs typeface="Cambria Math"/>
              </a:rPr>
              <a:t> </a:t>
            </a:r>
            <a:r>
              <a:rPr dirty="0" baseline="11111" sz="1500" spc="-622">
                <a:latin typeface="Cambria Math"/>
                <a:cs typeface="Cambria Math"/>
              </a:rPr>
              <a:t>�</a:t>
            </a:r>
            <a:endParaRPr baseline="11111" sz="1500">
              <a:latin typeface="Cambria Math"/>
              <a:cs typeface="Cambria Math"/>
            </a:endParaRPr>
          </a:p>
        </p:txBody>
      </p:sp>
      <p:sp>
        <p:nvSpPr>
          <p:cNvPr id="14" name="object 14"/>
          <p:cNvSpPr txBox="1"/>
          <p:nvPr/>
        </p:nvSpPr>
        <p:spPr>
          <a:xfrm>
            <a:off x="2942293" y="4166129"/>
            <a:ext cx="2162175" cy="177800"/>
          </a:xfrm>
          <a:prstGeom prst="rect">
            <a:avLst/>
          </a:prstGeom>
        </p:spPr>
        <p:txBody>
          <a:bodyPr wrap="square" lIns="0" tIns="12065" rIns="0" bIns="0" rtlCol="0" vert="horz">
            <a:spAutoFit/>
          </a:bodyPr>
          <a:lstStyle/>
          <a:p>
            <a:pPr marL="12700">
              <a:lnSpc>
                <a:spcPct val="100000"/>
              </a:lnSpc>
              <a:spcBef>
                <a:spcPts val="95"/>
              </a:spcBef>
              <a:tabLst>
                <a:tab pos="2082164" algn="l"/>
              </a:tabLst>
            </a:pPr>
            <a:r>
              <a:rPr dirty="0" sz="1000" spc="-505">
                <a:latin typeface="Cambria Math"/>
                <a:cs typeface="Cambria Math"/>
              </a:rPr>
              <a:t>𝑆𝑆</a:t>
            </a:r>
            <a:r>
              <a:rPr dirty="0" sz="1000" spc="-505">
                <a:latin typeface="Cambria Math"/>
                <a:cs typeface="Cambria Math"/>
              </a:rPr>
              <a:t>	</a:t>
            </a:r>
            <a:r>
              <a:rPr dirty="0" sz="1000" spc="-505">
                <a:latin typeface="Cambria Math"/>
                <a:cs typeface="Cambria Math"/>
              </a:rPr>
              <a:t>𝑆𝑆</a:t>
            </a:r>
            <a:endParaRPr sz="1000">
              <a:latin typeface="Cambria Math"/>
              <a:cs typeface="Cambria Math"/>
            </a:endParaRPr>
          </a:p>
        </p:txBody>
      </p:sp>
      <p:sp>
        <p:nvSpPr>
          <p:cNvPr id="15" name="object 15"/>
          <p:cNvSpPr txBox="1"/>
          <p:nvPr/>
        </p:nvSpPr>
        <p:spPr>
          <a:xfrm>
            <a:off x="5072888" y="4230116"/>
            <a:ext cx="7048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𝑐𝑐</a:t>
            </a:r>
            <a:endParaRPr sz="700">
              <a:latin typeface="Cambria Math"/>
              <a:cs typeface="Cambria Math"/>
            </a:endParaRPr>
          </a:p>
        </p:txBody>
      </p:sp>
      <p:sp>
        <p:nvSpPr>
          <p:cNvPr id="16" name="object 16"/>
          <p:cNvSpPr/>
          <p:nvPr/>
        </p:nvSpPr>
        <p:spPr>
          <a:xfrm>
            <a:off x="4287011" y="4184141"/>
            <a:ext cx="1588135" cy="0"/>
          </a:xfrm>
          <a:custGeom>
            <a:avLst/>
            <a:gdLst/>
            <a:ahLst/>
            <a:cxnLst/>
            <a:rect l="l" t="t" r="r" b="b"/>
            <a:pathLst>
              <a:path w="1588135" h="0">
                <a:moveTo>
                  <a:pt x="0" y="0"/>
                </a:moveTo>
                <a:lnTo>
                  <a:pt x="1588008" y="0"/>
                </a:lnTo>
              </a:path>
            </a:pathLst>
          </a:custGeom>
          <a:ln w="7620">
            <a:solidFill>
              <a:srgbClr val="000000"/>
            </a:solidFill>
          </a:ln>
        </p:spPr>
        <p:txBody>
          <a:bodyPr wrap="square" lIns="0" tIns="0" rIns="0" bIns="0" rtlCol="0"/>
          <a:lstStyle/>
          <a:p/>
        </p:txBody>
      </p:sp>
      <p:sp>
        <p:nvSpPr>
          <p:cNvPr id="17" name="object 17"/>
          <p:cNvSpPr txBox="1"/>
          <p:nvPr/>
        </p:nvSpPr>
        <p:spPr>
          <a:xfrm>
            <a:off x="4125467" y="4080764"/>
            <a:ext cx="2084070" cy="177800"/>
          </a:xfrm>
          <a:prstGeom prst="rect">
            <a:avLst/>
          </a:prstGeom>
        </p:spPr>
        <p:txBody>
          <a:bodyPr wrap="square" lIns="0" tIns="12065" rIns="0" bIns="0" rtlCol="0" vert="horz">
            <a:spAutoFit/>
          </a:bodyPr>
          <a:lstStyle/>
          <a:p>
            <a:pPr marL="38100">
              <a:lnSpc>
                <a:spcPct val="100000"/>
              </a:lnSpc>
              <a:spcBef>
                <a:spcPts val="95"/>
              </a:spcBef>
              <a:tabLst>
                <a:tab pos="1778000" algn="l"/>
              </a:tabLst>
            </a:pPr>
            <a:r>
              <a:rPr dirty="0" sz="1000" spc="-5">
                <a:latin typeface="Cambria Math"/>
                <a:cs typeface="Cambria Math"/>
              </a:rPr>
              <a:t>+	+</a:t>
            </a:r>
            <a:r>
              <a:rPr dirty="0" sz="1000" spc="-20">
                <a:latin typeface="Cambria Math"/>
                <a:cs typeface="Cambria Math"/>
              </a:rPr>
              <a:t> </a:t>
            </a:r>
            <a:r>
              <a:rPr dirty="0" sz="1000" spc="-265">
                <a:latin typeface="Cambria Math"/>
                <a:cs typeface="Cambria Math"/>
              </a:rPr>
              <a:t>𝑓𝑓</a:t>
            </a:r>
            <a:r>
              <a:rPr dirty="0" baseline="-15873" sz="1050" spc="-397">
                <a:latin typeface="Cambria Math"/>
                <a:cs typeface="Cambria Math"/>
              </a:rPr>
              <a:t>𝑠𝑠𝑠𝑠</a:t>
            </a:r>
            <a:endParaRPr baseline="-15873" sz="1050">
              <a:latin typeface="Cambria Math"/>
              <a:cs typeface="Cambria Math"/>
            </a:endParaRPr>
          </a:p>
        </p:txBody>
      </p:sp>
      <p:sp>
        <p:nvSpPr>
          <p:cNvPr id="18" name="object 18"/>
          <p:cNvSpPr txBox="1"/>
          <p:nvPr/>
        </p:nvSpPr>
        <p:spPr>
          <a:xfrm>
            <a:off x="726922" y="4477063"/>
            <a:ext cx="303530" cy="177800"/>
          </a:xfrm>
          <a:prstGeom prst="rect">
            <a:avLst/>
          </a:prstGeom>
        </p:spPr>
        <p:txBody>
          <a:bodyPr wrap="square" lIns="0" tIns="12065" rIns="0" bIns="0" rtlCol="0" vert="horz">
            <a:spAutoFit/>
          </a:bodyPr>
          <a:lstStyle/>
          <a:p>
            <a:pPr marL="38100">
              <a:lnSpc>
                <a:spcPct val="100000"/>
              </a:lnSpc>
              <a:spcBef>
                <a:spcPts val="95"/>
              </a:spcBef>
            </a:pPr>
            <a:r>
              <a:rPr dirty="0" sz="1000" spc="-345">
                <a:latin typeface="Cambria Math"/>
                <a:cs typeface="Cambria Math"/>
              </a:rPr>
              <a:t>𝑓𝑓</a:t>
            </a:r>
            <a:r>
              <a:rPr dirty="0" baseline="-15873" sz="1050" spc="-517">
                <a:latin typeface="Cambria Math"/>
                <a:cs typeface="Cambria Math"/>
              </a:rPr>
              <a:t>𝑑𝑑</a:t>
            </a:r>
            <a:r>
              <a:rPr dirty="0" baseline="-15873" sz="1050" spc="217">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19" name="object 19"/>
          <p:cNvSpPr/>
          <p:nvPr/>
        </p:nvSpPr>
        <p:spPr>
          <a:xfrm>
            <a:off x="1027175" y="4580382"/>
            <a:ext cx="2494915" cy="0"/>
          </a:xfrm>
          <a:custGeom>
            <a:avLst/>
            <a:gdLst/>
            <a:ahLst/>
            <a:cxnLst/>
            <a:rect l="l" t="t" r="r" b="b"/>
            <a:pathLst>
              <a:path w="2494915" h="0">
                <a:moveTo>
                  <a:pt x="0" y="0"/>
                </a:moveTo>
                <a:lnTo>
                  <a:pt x="2494775" y="0"/>
                </a:lnTo>
              </a:path>
            </a:pathLst>
          </a:custGeom>
          <a:ln w="7620">
            <a:solidFill>
              <a:srgbClr val="000000"/>
            </a:solidFill>
          </a:ln>
        </p:spPr>
        <p:txBody>
          <a:bodyPr wrap="square" lIns="0" tIns="0" rIns="0" bIns="0" rtlCol="0"/>
          <a:lstStyle/>
          <a:p/>
        </p:txBody>
      </p:sp>
      <p:sp>
        <p:nvSpPr>
          <p:cNvPr id="20" name="object 20"/>
          <p:cNvSpPr txBox="1"/>
          <p:nvPr/>
        </p:nvSpPr>
        <p:spPr>
          <a:xfrm>
            <a:off x="1014463" y="4379478"/>
            <a:ext cx="2857500"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7">
                <a:latin typeface="Cambria Math"/>
                <a:cs typeface="Cambria Math"/>
              </a:rPr>
              <a:t>(</a:t>
            </a:r>
            <a:r>
              <a:rPr dirty="0" sz="1000" spc="-5">
                <a:latin typeface="Cambria Math"/>
                <a:cs typeface="Cambria Math"/>
              </a:rPr>
              <a:t>3368.43 + 140.17 + 2465.61 + </a:t>
            </a:r>
            <a:r>
              <a:rPr dirty="0" sz="1000" spc="-75">
                <a:latin typeface="Cambria Math"/>
                <a:cs typeface="Cambria Math"/>
              </a:rPr>
              <a:t>760.28𝑘𝑘 </a:t>
            </a:r>
            <a:r>
              <a:rPr dirty="0" sz="1000" spc="-5">
                <a:latin typeface="Cambria Math"/>
                <a:cs typeface="Cambria Math"/>
              </a:rPr>
              <a:t>∙</a:t>
            </a:r>
            <a:r>
              <a:rPr dirty="0" sz="1000" spc="25">
                <a:latin typeface="Cambria Math"/>
                <a:cs typeface="Cambria Math"/>
              </a:rPr>
              <a:t> </a:t>
            </a:r>
            <a:r>
              <a:rPr dirty="0" sz="1000" spc="-250">
                <a:latin typeface="Cambria Math"/>
                <a:cs typeface="Cambria Math"/>
              </a:rPr>
              <a:t>𝑓𝑓𝑓𝑓</a:t>
            </a:r>
            <a:r>
              <a:rPr dirty="0" baseline="2777" sz="1500" spc="-375">
                <a:latin typeface="Cambria Math"/>
                <a:cs typeface="Cambria Math"/>
              </a:rPr>
              <a:t>)</a:t>
            </a:r>
            <a:r>
              <a:rPr dirty="0" baseline="2777" sz="1500" spc="690">
                <a:latin typeface="Cambria Math"/>
                <a:cs typeface="Cambria Math"/>
              </a:rPr>
              <a:t> </a:t>
            </a:r>
            <a:r>
              <a:rPr dirty="0" sz="1000" spc="-165">
                <a:latin typeface="Cambria Math"/>
                <a:cs typeface="Cambria Math"/>
              </a:rPr>
              <a:t>12𝑠𝑠𝑠𝑠</a:t>
            </a:r>
            <a:endParaRPr sz="1000">
              <a:latin typeface="Cambria Math"/>
              <a:cs typeface="Cambria Math"/>
            </a:endParaRPr>
          </a:p>
        </p:txBody>
      </p:sp>
      <p:sp>
        <p:nvSpPr>
          <p:cNvPr id="21" name="object 21"/>
          <p:cNvSpPr/>
          <p:nvPr/>
        </p:nvSpPr>
        <p:spPr>
          <a:xfrm>
            <a:off x="3607308" y="4580382"/>
            <a:ext cx="256540" cy="0"/>
          </a:xfrm>
          <a:custGeom>
            <a:avLst/>
            <a:gdLst/>
            <a:ahLst/>
            <a:cxnLst/>
            <a:rect l="l" t="t" r="r" b="b"/>
            <a:pathLst>
              <a:path w="256539" h="0">
                <a:moveTo>
                  <a:pt x="0" y="0"/>
                </a:moveTo>
                <a:lnTo>
                  <a:pt x="256032" y="0"/>
                </a:lnTo>
              </a:path>
            </a:pathLst>
          </a:custGeom>
          <a:ln w="7620">
            <a:solidFill>
              <a:srgbClr val="000000"/>
            </a:solidFill>
          </a:ln>
        </p:spPr>
        <p:txBody>
          <a:bodyPr wrap="square" lIns="0" tIns="0" rIns="0" bIns="0" rtlCol="0"/>
          <a:lstStyle/>
          <a:p/>
        </p:txBody>
      </p:sp>
      <p:sp>
        <p:nvSpPr>
          <p:cNvPr id="22" name="object 22"/>
          <p:cNvSpPr txBox="1"/>
          <p:nvPr/>
        </p:nvSpPr>
        <p:spPr>
          <a:xfrm>
            <a:off x="3530600" y="4477004"/>
            <a:ext cx="530225" cy="262890"/>
          </a:xfrm>
          <a:prstGeom prst="rect">
            <a:avLst/>
          </a:prstGeom>
        </p:spPr>
        <p:txBody>
          <a:bodyPr wrap="square" lIns="0" tIns="12065" rIns="0" bIns="0" rtlCol="0" vert="horz">
            <a:spAutoFit/>
          </a:bodyPr>
          <a:lstStyle/>
          <a:p>
            <a:pPr marL="12700">
              <a:lnSpc>
                <a:spcPts val="935"/>
              </a:lnSpc>
              <a:spcBef>
                <a:spcPts val="95"/>
              </a:spcBef>
              <a:tabLst>
                <a:tab pos="332105" algn="l"/>
              </a:tabLst>
            </a:pPr>
            <a:r>
              <a:rPr dirty="0" sz="1000" spc="-254">
                <a:latin typeface="Cambria Math"/>
                <a:cs typeface="Cambria Math"/>
              </a:rPr>
              <a:t>�	�</a:t>
            </a:r>
            <a:r>
              <a:rPr dirty="0" sz="1000" spc="-85">
                <a:latin typeface="Cambria Math"/>
                <a:cs typeface="Cambria Math"/>
              </a:rPr>
              <a:t> </a:t>
            </a:r>
            <a:r>
              <a:rPr dirty="0" sz="1000" spc="-204">
                <a:latin typeface="Cambria Math"/>
                <a:cs typeface="Cambria Math"/>
              </a:rPr>
              <a:t>+</a:t>
            </a:r>
            <a:endParaRPr sz="1000">
              <a:latin typeface="Cambria Math"/>
              <a:cs typeface="Cambria Math"/>
            </a:endParaRPr>
          </a:p>
          <a:p>
            <a:pPr marL="106680">
              <a:lnSpc>
                <a:spcPts val="935"/>
              </a:lnSpc>
            </a:pPr>
            <a:r>
              <a:rPr dirty="0" sz="1000" spc="-254">
                <a:latin typeface="Cambria Math"/>
                <a:cs typeface="Cambria Math"/>
              </a:rPr>
              <a:t>1𝑓𝑓𝑓𝑓</a:t>
            </a:r>
            <a:endParaRPr sz="1000">
              <a:latin typeface="Cambria Math"/>
              <a:cs typeface="Cambria Math"/>
            </a:endParaRPr>
          </a:p>
        </p:txBody>
      </p:sp>
      <p:sp>
        <p:nvSpPr>
          <p:cNvPr id="23" name="object 23"/>
          <p:cNvSpPr txBox="1"/>
          <p:nvPr/>
        </p:nvSpPr>
        <p:spPr>
          <a:xfrm>
            <a:off x="4626946" y="4562386"/>
            <a:ext cx="790575" cy="177800"/>
          </a:xfrm>
          <a:prstGeom prst="rect">
            <a:avLst/>
          </a:prstGeom>
        </p:spPr>
        <p:txBody>
          <a:bodyPr wrap="square" lIns="0" tIns="12065" rIns="0" bIns="0" rtlCol="0" vert="horz">
            <a:spAutoFit/>
          </a:bodyPr>
          <a:lstStyle/>
          <a:p>
            <a:pPr marL="38100">
              <a:lnSpc>
                <a:spcPct val="100000"/>
              </a:lnSpc>
              <a:spcBef>
                <a:spcPts val="95"/>
              </a:spcBef>
            </a:pPr>
            <a:r>
              <a:rPr dirty="0" sz="1000" spc="-70">
                <a:latin typeface="Cambria Math"/>
                <a:cs typeface="Cambria Math"/>
              </a:rPr>
              <a:t>−49599.7𝑠𝑠𝑠𝑠</a:t>
            </a:r>
            <a:r>
              <a:rPr dirty="0" baseline="23809" sz="1050" spc="-104">
                <a:latin typeface="Cambria Math"/>
                <a:cs typeface="Cambria Math"/>
              </a:rPr>
              <a:t>3</a:t>
            </a:r>
            <a:endParaRPr baseline="23809" sz="1050">
              <a:latin typeface="Cambria Math"/>
              <a:cs typeface="Cambria Math"/>
            </a:endParaRPr>
          </a:p>
        </p:txBody>
      </p:sp>
      <p:sp>
        <p:nvSpPr>
          <p:cNvPr id="24" name="object 24"/>
          <p:cNvSpPr/>
          <p:nvPr/>
        </p:nvSpPr>
        <p:spPr>
          <a:xfrm>
            <a:off x="4076700" y="4580382"/>
            <a:ext cx="1896110" cy="0"/>
          </a:xfrm>
          <a:custGeom>
            <a:avLst/>
            <a:gdLst/>
            <a:ahLst/>
            <a:cxnLst/>
            <a:rect l="l" t="t" r="r" b="b"/>
            <a:pathLst>
              <a:path w="1896110" h="0">
                <a:moveTo>
                  <a:pt x="0" y="0"/>
                </a:moveTo>
                <a:lnTo>
                  <a:pt x="1895843" y="0"/>
                </a:lnTo>
              </a:path>
            </a:pathLst>
          </a:custGeom>
          <a:ln w="7620">
            <a:solidFill>
              <a:srgbClr val="000000"/>
            </a:solidFill>
          </a:ln>
        </p:spPr>
        <p:txBody>
          <a:bodyPr wrap="square" lIns="0" tIns="0" rIns="0" bIns="0" rtlCol="0"/>
          <a:lstStyle/>
          <a:p/>
        </p:txBody>
      </p:sp>
      <p:sp>
        <p:nvSpPr>
          <p:cNvPr id="25" name="object 25"/>
          <p:cNvSpPr txBox="1"/>
          <p:nvPr/>
        </p:nvSpPr>
        <p:spPr>
          <a:xfrm>
            <a:off x="4064032" y="4379478"/>
            <a:ext cx="225742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(732.12 + 739.63 + </a:t>
            </a:r>
            <a:r>
              <a:rPr dirty="0" sz="1000" spc="-65">
                <a:latin typeface="Cambria Math"/>
                <a:cs typeface="Cambria Math"/>
              </a:rPr>
              <a:t>3804.05𝑘𝑘 </a:t>
            </a:r>
            <a:r>
              <a:rPr dirty="0" sz="1000" spc="-5">
                <a:latin typeface="Cambria Math"/>
                <a:cs typeface="Cambria Math"/>
              </a:rPr>
              <a:t>∙</a:t>
            </a:r>
            <a:r>
              <a:rPr dirty="0" sz="1000" spc="-25">
                <a:latin typeface="Cambria Math"/>
                <a:cs typeface="Cambria Math"/>
              </a:rPr>
              <a:t> </a:t>
            </a:r>
            <a:r>
              <a:rPr dirty="0" sz="1000" spc="-250">
                <a:latin typeface="Cambria Math"/>
                <a:cs typeface="Cambria Math"/>
              </a:rPr>
              <a:t>𝑓𝑓𝑓𝑓)</a:t>
            </a:r>
            <a:r>
              <a:rPr dirty="0" sz="1000" spc="425">
                <a:latin typeface="Cambria Math"/>
                <a:cs typeface="Cambria Math"/>
              </a:rPr>
              <a:t> </a:t>
            </a:r>
            <a:r>
              <a:rPr dirty="0" sz="1000" spc="-165">
                <a:latin typeface="Cambria Math"/>
                <a:cs typeface="Cambria Math"/>
              </a:rPr>
              <a:t>12𝑠𝑠𝑠𝑠</a:t>
            </a:r>
            <a:endParaRPr sz="1000">
              <a:latin typeface="Cambria Math"/>
              <a:cs typeface="Cambria Math"/>
            </a:endParaRPr>
          </a:p>
        </p:txBody>
      </p:sp>
      <p:sp>
        <p:nvSpPr>
          <p:cNvPr id="26" name="object 26"/>
          <p:cNvSpPr/>
          <p:nvPr/>
        </p:nvSpPr>
        <p:spPr>
          <a:xfrm>
            <a:off x="6056376" y="4580382"/>
            <a:ext cx="256540" cy="0"/>
          </a:xfrm>
          <a:custGeom>
            <a:avLst/>
            <a:gdLst/>
            <a:ahLst/>
            <a:cxnLst/>
            <a:rect l="l" t="t" r="r" b="b"/>
            <a:pathLst>
              <a:path w="256539" h="0">
                <a:moveTo>
                  <a:pt x="0" y="0"/>
                </a:moveTo>
                <a:lnTo>
                  <a:pt x="256032" y="0"/>
                </a:lnTo>
              </a:path>
            </a:pathLst>
          </a:custGeom>
          <a:ln w="7620">
            <a:solidFill>
              <a:srgbClr val="000000"/>
            </a:solidFill>
          </a:ln>
        </p:spPr>
        <p:txBody>
          <a:bodyPr wrap="square" lIns="0" tIns="0" rIns="0" bIns="0" rtlCol="0"/>
          <a:lstStyle/>
          <a:p/>
        </p:txBody>
      </p:sp>
      <p:sp>
        <p:nvSpPr>
          <p:cNvPr id="27" name="object 27"/>
          <p:cNvSpPr txBox="1"/>
          <p:nvPr/>
        </p:nvSpPr>
        <p:spPr>
          <a:xfrm>
            <a:off x="5981191" y="4477004"/>
            <a:ext cx="1033144" cy="262890"/>
          </a:xfrm>
          <a:prstGeom prst="rect">
            <a:avLst/>
          </a:prstGeom>
        </p:spPr>
        <p:txBody>
          <a:bodyPr wrap="square" lIns="0" tIns="78740" rIns="0" bIns="0" rtlCol="0" vert="horz">
            <a:spAutoFit/>
          </a:bodyPr>
          <a:lstStyle/>
          <a:p>
            <a:pPr marL="105410" marR="5080" indent="-93345">
              <a:lnSpc>
                <a:spcPct val="56000"/>
              </a:lnSpc>
              <a:spcBef>
                <a:spcPts val="620"/>
              </a:spcBef>
              <a:tabLst>
                <a:tab pos="330835" algn="l"/>
              </a:tabLst>
            </a:pPr>
            <a:r>
              <a:rPr dirty="0" sz="1000" spc="-254">
                <a:latin typeface="Cambria Math"/>
                <a:cs typeface="Cambria Math"/>
              </a:rPr>
              <a:t>�		�</a:t>
            </a:r>
            <a:r>
              <a:rPr dirty="0" sz="1000" spc="-5">
                <a:latin typeface="Cambria Math"/>
                <a:cs typeface="Cambria Math"/>
              </a:rPr>
              <a:t> −  </a:t>
            </a:r>
            <a:r>
              <a:rPr dirty="0" sz="1000" spc="-235">
                <a:latin typeface="Cambria Math"/>
                <a:cs typeface="Cambria Math"/>
              </a:rPr>
              <a:t>0.410𝑘𝑘𝑠𝑠𝑠𝑠</a:t>
            </a:r>
            <a:r>
              <a:rPr dirty="0" sz="1000" spc="-135">
                <a:latin typeface="Cambria Math"/>
                <a:cs typeface="Cambria Math"/>
              </a:rPr>
              <a:t> </a:t>
            </a:r>
            <a:r>
              <a:rPr dirty="0" sz="1000" spc="-254">
                <a:latin typeface="Cambria Math"/>
                <a:cs typeface="Cambria Math"/>
              </a:rPr>
              <a:t>1𝑓𝑓𝑓𝑓</a:t>
            </a:r>
            <a:endParaRPr sz="1000">
              <a:latin typeface="Cambria Math"/>
              <a:cs typeface="Cambria Math"/>
            </a:endParaRPr>
          </a:p>
        </p:txBody>
      </p:sp>
      <p:sp>
        <p:nvSpPr>
          <p:cNvPr id="28" name="object 28"/>
          <p:cNvSpPr txBox="1"/>
          <p:nvPr/>
        </p:nvSpPr>
        <p:spPr>
          <a:xfrm>
            <a:off x="1641411" y="4562386"/>
            <a:ext cx="1025525" cy="325120"/>
          </a:xfrm>
          <a:prstGeom prst="rect">
            <a:avLst/>
          </a:prstGeom>
        </p:spPr>
        <p:txBody>
          <a:bodyPr wrap="square" lIns="0" tIns="12065" rIns="0" bIns="0" rtlCol="0" vert="horz">
            <a:spAutoFit/>
          </a:bodyPr>
          <a:lstStyle/>
          <a:p>
            <a:pPr marL="274320">
              <a:lnSpc>
                <a:spcPts val="1180"/>
              </a:lnSpc>
              <a:spcBef>
                <a:spcPts val="95"/>
              </a:spcBef>
            </a:pPr>
            <a:r>
              <a:rPr dirty="0" sz="1000" spc="-75">
                <a:latin typeface="Cambria Math"/>
                <a:cs typeface="Cambria Math"/>
              </a:rPr>
              <a:t>−19152.5𝑠𝑠𝑠𝑠</a:t>
            </a:r>
            <a:r>
              <a:rPr dirty="0" baseline="23809" sz="1050" spc="-112">
                <a:latin typeface="Cambria Math"/>
                <a:cs typeface="Cambria Math"/>
              </a:rPr>
              <a:t>3</a:t>
            </a:r>
            <a:endParaRPr baseline="23809" sz="1050">
              <a:latin typeface="Cambria Math"/>
              <a:cs typeface="Cambria Math"/>
            </a:endParaRPr>
          </a:p>
          <a:p>
            <a:pPr marL="38100">
              <a:lnSpc>
                <a:spcPts val="1180"/>
              </a:lnSpc>
            </a:pPr>
            <a:r>
              <a:rPr dirty="0" sz="1000" spc="-5">
                <a:latin typeface="Cambria Math"/>
                <a:cs typeface="Cambria Math"/>
              </a:rPr>
              <a:t>= −5.906</a:t>
            </a:r>
            <a:r>
              <a:rPr dirty="0" sz="1000" spc="55">
                <a:latin typeface="Cambria Math"/>
                <a:cs typeface="Cambria Math"/>
              </a:rPr>
              <a:t> </a:t>
            </a:r>
            <a:r>
              <a:rPr dirty="0" sz="1000" spc="-275">
                <a:latin typeface="Cambria Math"/>
                <a:cs typeface="Cambria Math"/>
              </a:rPr>
              <a:t>𝑘𝑘𝑠𝑠𝑠𝑠</a:t>
            </a:r>
            <a:endParaRPr sz="1000">
              <a:latin typeface="Cambria Math"/>
              <a:cs typeface="Cambria Math"/>
            </a:endParaRPr>
          </a:p>
        </p:txBody>
      </p:sp>
      <p:sp>
        <p:nvSpPr>
          <p:cNvPr id="29" name="object 29"/>
          <p:cNvSpPr/>
          <p:nvPr/>
        </p:nvSpPr>
        <p:spPr>
          <a:xfrm>
            <a:off x="1216152" y="5109971"/>
            <a:ext cx="5340350" cy="0"/>
          </a:xfrm>
          <a:custGeom>
            <a:avLst/>
            <a:gdLst/>
            <a:ahLst/>
            <a:cxnLst/>
            <a:rect l="l" t="t" r="r" b="b"/>
            <a:pathLst>
              <a:path w="5340350" h="0">
                <a:moveTo>
                  <a:pt x="0" y="0"/>
                </a:moveTo>
                <a:lnTo>
                  <a:pt x="5340096" y="0"/>
                </a:lnTo>
              </a:path>
            </a:pathLst>
          </a:custGeom>
          <a:ln w="6096">
            <a:solidFill>
              <a:srgbClr val="4F81BC"/>
            </a:solidFill>
          </a:ln>
        </p:spPr>
        <p:txBody>
          <a:bodyPr wrap="square" lIns="0" tIns="0" rIns="0" bIns="0" rtlCol="0"/>
          <a:lstStyle/>
          <a:p/>
        </p:txBody>
      </p:sp>
      <p:sp>
        <p:nvSpPr>
          <p:cNvPr id="30" name="object 30"/>
          <p:cNvSpPr/>
          <p:nvPr/>
        </p:nvSpPr>
        <p:spPr>
          <a:xfrm>
            <a:off x="1216152" y="5663184"/>
            <a:ext cx="5340350" cy="0"/>
          </a:xfrm>
          <a:custGeom>
            <a:avLst/>
            <a:gdLst/>
            <a:ahLst/>
            <a:cxnLst/>
            <a:rect l="l" t="t" r="r" b="b"/>
            <a:pathLst>
              <a:path w="5340350" h="0">
                <a:moveTo>
                  <a:pt x="0" y="0"/>
                </a:moveTo>
                <a:lnTo>
                  <a:pt x="5340096" y="0"/>
                </a:lnTo>
              </a:path>
            </a:pathLst>
          </a:custGeom>
          <a:ln w="6096">
            <a:solidFill>
              <a:srgbClr val="4F81BC"/>
            </a:solidFill>
          </a:ln>
        </p:spPr>
        <p:txBody>
          <a:bodyPr wrap="square" lIns="0" tIns="0" rIns="0" bIns="0" rtlCol="0"/>
          <a:lstStyle/>
          <a:p/>
        </p:txBody>
      </p:sp>
      <p:sp>
        <p:nvSpPr>
          <p:cNvPr id="31" name="object 31"/>
          <p:cNvSpPr txBox="1"/>
          <p:nvPr/>
        </p:nvSpPr>
        <p:spPr>
          <a:xfrm>
            <a:off x="673100" y="5219192"/>
            <a:ext cx="5819140" cy="1055370"/>
          </a:xfrm>
          <a:prstGeom prst="rect">
            <a:avLst/>
          </a:prstGeom>
        </p:spPr>
        <p:txBody>
          <a:bodyPr wrap="square" lIns="0" tIns="22225" rIns="0" bIns="0" rtlCol="0" vert="horz">
            <a:spAutoFit/>
          </a:bodyPr>
          <a:lstStyle/>
          <a:p>
            <a:pPr marL="979805" marR="5080" indent="-361315">
              <a:lnSpc>
                <a:spcPts val="1150"/>
              </a:lnSpc>
              <a:spcBef>
                <a:spcPts val="175"/>
              </a:spcBef>
            </a:pPr>
            <a:r>
              <a:rPr dirty="0" sz="1000" spc="-5">
                <a:latin typeface="Times New Roman"/>
                <a:cs typeface="Times New Roman"/>
              </a:rPr>
              <a:t>This limit state evaluation is </a:t>
            </a:r>
            <a:r>
              <a:rPr dirty="0" sz="1000">
                <a:latin typeface="Times New Roman"/>
                <a:cs typeface="Times New Roman"/>
              </a:rPr>
              <a:t>for </a:t>
            </a:r>
            <a:r>
              <a:rPr dirty="0" sz="1000" spc="-5">
                <a:latin typeface="Times New Roman"/>
                <a:cs typeface="Times New Roman"/>
              </a:rPr>
              <a:t>compression stress. Minimize the stress at the bottom </a:t>
            </a:r>
            <a:r>
              <a:rPr dirty="0" sz="1000">
                <a:latin typeface="Times New Roman"/>
                <a:cs typeface="Times New Roman"/>
              </a:rPr>
              <a:t>of </a:t>
            </a:r>
            <a:r>
              <a:rPr dirty="0" sz="1000" spc="-5">
                <a:latin typeface="Times New Roman"/>
                <a:cs typeface="Times New Roman"/>
              </a:rPr>
              <a:t>the girder </a:t>
            </a:r>
            <a:r>
              <a:rPr dirty="0" sz="1000">
                <a:latin typeface="Times New Roman"/>
                <a:cs typeface="Times New Roman"/>
              </a:rPr>
              <a:t>by  </a:t>
            </a:r>
            <a:r>
              <a:rPr dirty="0" sz="1000" spc="-5">
                <a:latin typeface="Times New Roman"/>
                <a:cs typeface="Times New Roman"/>
              </a:rPr>
              <a:t>considering the case before future overlay installation </a:t>
            </a:r>
            <a:r>
              <a:rPr dirty="0" sz="1000" spc="-10">
                <a:latin typeface="Times New Roman"/>
                <a:cs typeface="Times New Roman"/>
              </a:rPr>
              <a:t>and live </a:t>
            </a:r>
            <a:r>
              <a:rPr dirty="0" sz="1000" spc="-5">
                <a:latin typeface="Times New Roman"/>
                <a:cs typeface="Times New Roman"/>
              </a:rPr>
              <a:t>load not </a:t>
            </a:r>
            <a:r>
              <a:rPr dirty="0" sz="1000">
                <a:latin typeface="Times New Roman"/>
                <a:cs typeface="Times New Roman"/>
              </a:rPr>
              <a:t>on </a:t>
            </a:r>
            <a:r>
              <a:rPr dirty="0" sz="1000" spc="-5">
                <a:latin typeface="Times New Roman"/>
                <a:cs typeface="Times New Roman"/>
              </a:rPr>
              <a:t>the</a:t>
            </a:r>
            <a:r>
              <a:rPr dirty="0" sz="1000" spc="135">
                <a:latin typeface="Times New Roman"/>
                <a:cs typeface="Times New Roman"/>
              </a:rPr>
              <a:t> </a:t>
            </a:r>
            <a:r>
              <a:rPr dirty="0" sz="1000" spc="-5">
                <a:latin typeface="Times New Roman"/>
                <a:cs typeface="Times New Roman"/>
              </a:rPr>
              <a:t>structure.</a:t>
            </a:r>
            <a:endParaRPr sz="1000">
              <a:latin typeface="Times New Roman"/>
              <a:cs typeface="Times New Roman"/>
            </a:endParaRPr>
          </a:p>
          <a:p>
            <a:pPr>
              <a:lnSpc>
                <a:spcPct val="100000"/>
              </a:lnSpc>
            </a:pPr>
            <a:endParaRPr sz="1100">
              <a:latin typeface="Times New Roman"/>
              <a:cs typeface="Times New Roman"/>
            </a:endParaRPr>
          </a:p>
          <a:p>
            <a:pPr marL="12700" marR="5128260">
              <a:lnSpc>
                <a:spcPct val="146000"/>
              </a:lnSpc>
              <a:spcBef>
                <a:spcPts val="965"/>
              </a:spcBef>
            </a:pPr>
            <a:r>
              <a:rPr dirty="0" sz="1000" spc="-5">
                <a:latin typeface="Times New Roman"/>
                <a:cs typeface="Times New Roman"/>
              </a:rPr>
              <a:t>Stress</a:t>
            </a:r>
            <a:r>
              <a:rPr dirty="0" sz="1000" spc="-60">
                <a:latin typeface="Times New Roman"/>
                <a:cs typeface="Times New Roman"/>
              </a:rPr>
              <a:t> </a:t>
            </a:r>
            <a:r>
              <a:rPr dirty="0" sz="1000" spc="-5">
                <a:latin typeface="Times New Roman"/>
                <a:cs typeface="Times New Roman"/>
              </a:rPr>
              <a:t>Limits  </a:t>
            </a:r>
            <a:r>
              <a:rPr dirty="0" sz="1000" spc="-10">
                <a:latin typeface="Times New Roman"/>
                <a:cs typeface="Times New Roman"/>
              </a:rPr>
              <a:t>C</a:t>
            </a:r>
            <a:r>
              <a:rPr dirty="0" sz="1000">
                <a:latin typeface="Times New Roman"/>
                <a:cs typeface="Times New Roman"/>
              </a:rPr>
              <a:t>omp</a:t>
            </a:r>
            <a:r>
              <a:rPr dirty="0" sz="1000" spc="-5">
                <a:latin typeface="Times New Roman"/>
                <a:cs typeface="Times New Roman"/>
              </a:rPr>
              <a:t>re</a:t>
            </a:r>
            <a:r>
              <a:rPr dirty="0" sz="1000" spc="-10">
                <a:latin typeface="Times New Roman"/>
                <a:cs typeface="Times New Roman"/>
              </a:rPr>
              <a:t>ssi</a:t>
            </a:r>
            <a:r>
              <a:rPr dirty="0" sz="1000">
                <a:latin typeface="Times New Roman"/>
                <a:cs typeface="Times New Roman"/>
              </a:rPr>
              <a:t>o</a:t>
            </a:r>
            <a:r>
              <a:rPr dirty="0" sz="1000" spc="-5">
                <a:latin typeface="Times New Roman"/>
                <a:cs typeface="Times New Roman"/>
              </a:rPr>
              <a:t>n</a:t>
            </a:r>
            <a:endParaRPr sz="1000">
              <a:latin typeface="Times New Roman"/>
              <a:cs typeface="Times New Roman"/>
            </a:endParaRPr>
          </a:p>
        </p:txBody>
      </p:sp>
      <p:sp>
        <p:nvSpPr>
          <p:cNvPr id="32" name="object 32"/>
          <p:cNvSpPr txBox="1"/>
          <p:nvPr/>
        </p:nvSpPr>
        <p:spPr>
          <a:xfrm>
            <a:off x="3186176" y="6383528"/>
            <a:ext cx="7048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𝑐𝑐</a:t>
            </a:r>
            <a:endParaRPr sz="700">
              <a:latin typeface="Cambria Math"/>
              <a:cs typeface="Cambria Math"/>
            </a:endParaRPr>
          </a:p>
        </p:txBody>
      </p:sp>
      <p:sp>
        <p:nvSpPr>
          <p:cNvPr id="33" name="object 33"/>
          <p:cNvSpPr txBox="1"/>
          <p:nvPr/>
        </p:nvSpPr>
        <p:spPr>
          <a:xfrm>
            <a:off x="2852961" y="6319510"/>
            <a:ext cx="2060575" cy="177800"/>
          </a:xfrm>
          <a:prstGeom prst="rect">
            <a:avLst/>
          </a:prstGeom>
        </p:spPr>
        <p:txBody>
          <a:bodyPr wrap="square" lIns="0" tIns="12065" rIns="0" bIns="0" rtlCol="0" vert="horz">
            <a:spAutoFit/>
          </a:bodyPr>
          <a:lstStyle/>
          <a:p>
            <a:pPr marL="38100">
              <a:lnSpc>
                <a:spcPct val="100000"/>
              </a:lnSpc>
              <a:spcBef>
                <a:spcPts val="95"/>
              </a:spcBef>
            </a:pPr>
            <a:r>
              <a:rPr dirty="0" sz="1000" spc="-65">
                <a:latin typeface="Cambria Math"/>
                <a:cs typeface="Cambria Math"/>
              </a:rPr>
              <a:t>−0.6𝑓𝑓</a:t>
            </a:r>
            <a:r>
              <a:rPr dirty="0" baseline="27777" sz="1050" spc="-97">
                <a:latin typeface="Cambria Math"/>
                <a:cs typeface="Cambria Math"/>
              </a:rPr>
              <a:t>′ </a:t>
            </a:r>
            <a:r>
              <a:rPr dirty="0" sz="1000" spc="-5">
                <a:latin typeface="Cambria Math"/>
                <a:cs typeface="Cambria Math"/>
              </a:rPr>
              <a:t>= </a:t>
            </a:r>
            <a:r>
              <a:rPr dirty="0" sz="1000" spc="-110">
                <a:latin typeface="Cambria Math"/>
                <a:cs typeface="Cambria Math"/>
              </a:rPr>
              <a:t>−0.6</a:t>
            </a:r>
            <a:r>
              <a:rPr dirty="0" baseline="2777" sz="1500" spc="-165">
                <a:latin typeface="Cambria Math"/>
                <a:cs typeface="Cambria Math"/>
              </a:rPr>
              <a:t>(</a:t>
            </a:r>
            <a:r>
              <a:rPr dirty="0" sz="1000" spc="-110">
                <a:latin typeface="Cambria Math"/>
                <a:cs typeface="Cambria Math"/>
              </a:rPr>
              <a:t>8.7𝑘𝑘𝑠𝑠𝑠𝑠</a:t>
            </a:r>
            <a:r>
              <a:rPr dirty="0" baseline="2777" sz="1500" spc="-165">
                <a:latin typeface="Cambria Math"/>
                <a:cs typeface="Cambria Math"/>
              </a:rPr>
              <a:t>) </a:t>
            </a:r>
            <a:r>
              <a:rPr dirty="0" sz="1000" spc="-5">
                <a:latin typeface="Cambria Math"/>
                <a:cs typeface="Cambria Math"/>
              </a:rPr>
              <a:t>=</a:t>
            </a:r>
            <a:r>
              <a:rPr dirty="0" sz="1000" spc="15">
                <a:latin typeface="Cambria Math"/>
                <a:cs typeface="Cambria Math"/>
              </a:rPr>
              <a:t> </a:t>
            </a:r>
            <a:r>
              <a:rPr dirty="0" sz="1000" spc="-140">
                <a:latin typeface="Cambria Math"/>
                <a:cs typeface="Cambria Math"/>
              </a:rPr>
              <a:t>−5.220𝑘𝑘𝑠𝑠𝑠𝑠</a:t>
            </a:r>
            <a:endParaRPr sz="1000">
              <a:latin typeface="Cambria Math"/>
              <a:cs typeface="Cambria Math"/>
            </a:endParaRPr>
          </a:p>
        </p:txBody>
      </p:sp>
      <p:sp>
        <p:nvSpPr>
          <p:cNvPr id="34" name="object 34"/>
          <p:cNvSpPr txBox="1"/>
          <p:nvPr/>
        </p:nvSpPr>
        <p:spPr>
          <a:xfrm>
            <a:off x="672941" y="6543537"/>
            <a:ext cx="78994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Stress</a:t>
            </a:r>
            <a:r>
              <a:rPr dirty="0" sz="1000" spc="-50">
                <a:latin typeface="Times New Roman"/>
                <a:cs typeface="Times New Roman"/>
              </a:rPr>
              <a:t> </a:t>
            </a:r>
            <a:r>
              <a:rPr dirty="0" sz="1000" spc="-5">
                <a:latin typeface="Times New Roman"/>
                <a:cs typeface="Times New Roman"/>
              </a:rPr>
              <a:t>Demand</a:t>
            </a:r>
            <a:endParaRPr sz="1000">
              <a:latin typeface="Times New Roman"/>
              <a:cs typeface="Times New Roman"/>
            </a:endParaRPr>
          </a:p>
        </p:txBody>
      </p:sp>
      <p:sp>
        <p:nvSpPr>
          <p:cNvPr id="35" name="object 35"/>
          <p:cNvSpPr txBox="1"/>
          <p:nvPr/>
        </p:nvSpPr>
        <p:spPr>
          <a:xfrm>
            <a:off x="2723148" y="6767554"/>
            <a:ext cx="2320290" cy="177800"/>
          </a:xfrm>
          <a:prstGeom prst="rect">
            <a:avLst/>
          </a:prstGeom>
        </p:spPr>
        <p:txBody>
          <a:bodyPr wrap="square" lIns="0" tIns="12065" rIns="0" bIns="0" rtlCol="0" vert="horz">
            <a:spAutoFit/>
          </a:bodyPr>
          <a:lstStyle/>
          <a:p>
            <a:pPr marL="38100">
              <a:lnSpc>
                <a:spcPct val="100000"/>
              </a:lnSpc>
              <a:spcBef>
                <a:spcPts val="95"/>
              </a:spcBef>
            </a:pPr>
            <a:r>
              <a:rPr dirty="0" sz="1000" spc="-340">
                <a:latin typeface="Cambria Math"/>
                <a:cs typeface="Cambria Math"/>
              </a:rPr>
              <a:t>𝑓𝑓</a:t>
            </a:r>
            <a:r>
              <a:rPr dirty="0" baseline="-15873" sz="1050" spc="-509">
                <a:latin typeface="Cambria Math"/>
                <a:cs typeface="Cambria Math"/>
              </a:rPr>
              <a:t>𝑑𝑑</a:t>
            </a:r>
            <a:r>
              <a:rPr dirty="0" baseline="-15873" sz="1050" spc="262">
                <a:latin typeface="Cambria Math"/>
                <a:cs typeface="Cambria Math"/>
              </a:rPr>
              <a:t> </a:t>
            </a:r>
            <a:r>
              <a:rPr dirty="0" sz="1000" spc="-5">
                <a:latin typeface="Cambria Math"/>
                <a:cs typeface="Cambria Math"/>
              </a:rPr>
              <a:t>= </a:t>
            </a:r>
            <a:r>
              <a:rPr dirty="0" sz="1000" spc="-140">
                <a:latin typeface="Cambria Math"/>
                <a:cs typeface="Cambria Math"/>
              </a:rPr>
              <a:t>(1.325𝑘𝑘𝑠𝑠𝑠𝑠 </a:t>
            </a:r>
            <a:r>
              <a:rPr dirty="0" sz="1000" spc="-5">
                <a:latin typeface="Cambria Math"/>
                <a:cs typeface="Cambria Math"/>
              </a:rPr>
              <a:t>− </a:t>
            </a:r>
            <a:r>
              <a:rPr dirty="0" sz="1000" spc="-135">
                <a:latin typeface="Cambria Math"/>
                <a:cs typeface="Cambria Math"/>
              </a:rPr>
              <a:t>5.906𝑘𝑘𝑠𝑠𝑠𝑠) </a:t>
            </a:r>
            <a:r>
              <a:rPr dirty="0" sz="1000" spc="-5">
                <a:latin typeface="Cambria Math"/>
                <a:cs typeface="Cambria Math"/>
              </a:rPr>
              <a:t>= −4.570</a:t>
            </a:r>
            <a:r>
              <a:rPr dirty="0" sz="1000" spc="-130">
                <a:latin typeface="Cambria Math"/>
                <a:cs typeface="Cambria Math"/>
              </a:rPr>
              <a:t> </a:t>
            </a:r>
            <a:r>
              <a:rPr dirty="0" sz="1000" spc="-275">
                <a:latin typeface="Cambria Math"/>
                <a:cs typeface="Cambria Math"/>
              </a:rPr>
              <a:t>𝑘𝑘𝑠𝑠𝑠𝑠</a:t>
            </a:r>
            <a:endParaRPr sz="1000">
              <a:latin typeface="Cambria Math"/>
              <a:cs typeface="Cambria Math"/>
            </a:endParaRPr>
          </a:p>
        </p:txBody>
      </p:sp>
      <p:sp>
        <p:nvSpPr>
          <p:cNvPr id="36" name="object 36"/>
          <p:cNvSpPr/>
          <p:nvPr/>
        </p:nvSpPr>
        <p:spPr>
          <a:xfrm>
            <a:off x="3855720" y="8961119"/>
            <a:ext cx="82550" cy="7620"/>
          </a:xfrm>
          <a:custGeom>
            <a:avLst/>
            <a:gdLst/>
            <a:ahLst/>
            <a:cxnLst/>
            <a:rect l="l" t="t" r="r" b="b"/>
            <a:pathLst>
              <a:path w="82550" h="7620">
                <a:moveTo>
                  <a:pt x="0" y="7619"/>
                </a:moveTo>
                <a:lnTo>
                  <a:pt x="82296" y="7619"/>
                </a:lnTo>
                <a:lnTo>
                  <a:pt x="82296" y="0"/>
                </a:lnTo>
                <a:lnTo>
                  <a:pt x="0" y="0"/>
                </a:lnTo>
                <a:lnTo>
                  <a:pt x="0" y="7619"/>
                </a:lnTo>
                <a:close/>
              </a:path>
            </a:pathLst>
          </a:custGeom>
          <a:solidFill>
            <a:srgbClr val="000000"/>
          </a:solidFill>
        </p:spPr>
        <p:txBody>
          <a:bodyPr wrap="square" lIns="0" tIns="0" rIns="0" bIns="0" rtlCol="0"/>
          <a:lstStyle/>
          <a:p/>
        </p:txBody>
      </p:sp>
      <p:sp>
        <p:nvSpPr>
          <p:cNvPr id="37" name="object 37"/>
          <p:cNvSpPr txBox="1"/>
          <p:nvPr/>
        </p:nvSpPr>
        <p:spPr>
          <a:xfrm>
            <a:off x="635000" y="6991594"/>
            <a:ext cx="6390005" cy="2047239"/>
          </a:xfrm>
          <a:prstGeom prst="rect">
            <a:avLst/>
          </a:prstGeom>
        </p:spPr>
        <p:txBody>
          <a:bodyPr wrap="square" lIns="0" tIns="12065" rIns="0" bIns="0" rtlCol="0" vert="horz">
            <a:spAutoFit/>
          </a:bodyPr>
          <a:lstStyle/>
          <a:p>
            <a:pPr marL="50165">
              <a:lnSpc>
                <a:spcPct val="100000"/>
              </a:lnSpc>
              <a:spcBef>
                <a:spcPts val="95"/>
              </a:spcBef>
            </a:pPr>
            <a:r>
              <a:rPr dirty="0" sz="1000" spc="-5">
                <a:latin typeface="Times New Roman"/>
                <a:cs typeface="Times New Roman"/>
              </a:rPr>
              <a:t>Stresses are within</a:t>
            </a:r>
            <a:r>
              <a:rPr dirty="0" sz="1000" spc="5">
                <a:latin typeface="Times New Roman"/>
                <a:cs typeface="Times New Roman"/>
              </a:rPr>
              <a:t> </a:t>
            </a:r>
            <a:r>
              <a:rPr dirty="0" sz="1000" spc="-5">
                <a:latin typeface="Times New Roman"/>
                <a:cs typeface="Times New Roman"/>
              </a:rPr>
              <a:t>limits</a:t>
            </a:r>
            <a:endParaRPr sz="1000">
              <a:latin typeface="Times New Roman"/>
              <a:cs typeface="Times New Roman"/>
            </a:endParaRPr>
          </a:p>
          <a:p>
            <a:pPr>
              <a:lnSpc>
                <a:spcPct val="100000"/>
              </a:lnSpc>
              <a:spcBef>
                <a:spcPts val="40"/>
              </a:spcBef>
            </a:pPr>
            <a:endParaRPr sz="950">
              <a:latin typeface="Times New Roman"/>
              <a:cs typeface="Times New Roman"/>
            </a:endParaRPr>
          </a:p>
          <a:p>
            <a:pPr marL="50800">
              <a:lnSpc>
                <a:spcPct val="100000"/>
              </a:lnSpc>
              <a:spcBef>
                <a:spcPts val="5"/>
              </a:spcBef>
            </a:pPr>
            <a:r>
              <a:rPr dirty="0" sz="1100">
                <a:latin typeface="Arial"/>
                <a:cs typeface="Arial"/>
              </a:rPr>
              <a:t>4.7.2.2.2 </a:t>
            </a:r>
            <a:r>
              <a:rPr dirty="0" sz="1100" spc="-5">
                <a:latin typeface="Arial"/>
                <a:cs typeface="Arial"/>
              </a:rPr>
              <a:t>Service III Limit</a:t>
            </a:r>
            <a:r>
              <a:rPr dirty="0" sz="1100" spc="-175">
                <a:latin typeface="Arial"/>
                <a:cs typeface="Arial"/>
              </a:rPr>
              <a:t> </a:t>
            </a:r>
            <a:r>
              <a:rPr dirty="0" sz="1100" spc="-5">
                <a:latin typeface="Arial"/>
                <a:cs typeface="Arial"/>
              </a:rPr>
              <a:t>State</a:t>
            </a:r>
            <a:endParaRPr sz="1100">
              <a:latin typeface="Arial"/>
              <a:cs typeface="Arial"/>
            </a:endParaRPr>
          </a:p>
          <a:p>
            <a:pPr marL="50800">
              <a:lnSpc>
                <a:spcPct val="100000"/>
              </a:lnSpc>
              <a:spcBef>
                <a:spcPts val="254"/>
              </a:spcBef>
            </a:pPr>
            <a:r>
              <a:rPr dirty="0" sz="1000" spc="-5">
                <a:latin typeface="Times New Roman"/>
                <a:cs typeface="Times New Roman"/>
              </a:rPr>
              <a:t>This is a tension stress limit</a:t>
            </a:r>
            <a:r>
              <a:rPr dirty="0" sz="1000" spc="20">
                <a:latin typeface="Times New Roman"/>
                <a:cs typeface="Times New Roman"/>
              </a:rPr>
              <a:t> </a:t>
            </a:r>
            <a:r>
              <a:rPr dirty="0" sz="1000" spc="-5">
                <a:latin typeface="Times New Roman"/>
                <a:cs typeface="Times New Roman"/>
              </a:rPr>
              <a:t>state.</a:t>
            </a:r>
            <a:endParaRPr sz="1000">
              <a:latin typeface="Times New Roman"/>
              <a:cs typeface="Times New Roman"/>
            </a:endParaRPr>
          </a:p>
          <a:p>
            <a:pPr marL="50800">
              <a:lnSpc>
                <a:spcPct val="100000"/>
              </a:lnSpc>
              <a:spcBef>
                <a:spcPts val="550"/>
              </a:spcBef>
            </a:pPr>
            <a:r>
              <a:rPr dirty="0" sz="1000" spc="-5">
                <a:latin typeface="Times New Roman"/>
                <a:cs typeface="Times New Roman"/>
              </a:rPr>
              <a:t>Effective Prestress with Service III live</a:t>
            </a:r>
            <a:r>
              <a:rPr dirty="0" sz="1000" spc="25">
                <a:latin typeface="Times New Roman"/>
                <a:cs typeface="Times New Roman"/>
              </a:rPr>
              <a:t> </a:t>
            </a:r>
            <a:r>
              <a:rPr dirty="0" sz="1000" spc="-5">
                <a:latin typeface="Times New Roman"/>
                <a:cs typeface="Times New Roman"/>
              </a:rPr>
              <a:t>load</a:t>
            </a:r>
            <a:endParaRPr sz="1000">
              <a:latin typeface="Times New Roman"/>
              <a:cs typeface="Times New Roman"/>
            </a:endParaRPr>
          </a:p>
          <a:p>
            <a:pPr algn="ctr" marL="112395">
              <a:lnSpc>
                <a:spcPct val="100000"/>
              </a:lnSpc>
              <a:spcBef>
                <a:spcPts val="650"/>
              </a:spcBef>
            </a:pPr>
            <a:r>
              <a:rPr dirty="0" sz="1000" spc="-315">
                <a:latin typeface="Cambria Math"/>
                <a:cs typeface="Cambria Math"/>
              </a:rPr>
              <a:t>𝑃𝑃</a:t>
            </a:r>
            <a:r>
              <a:rPr dirty="0" sz="1000" spc="70">
                <a:latin typeface="Cambria Math"/>
                <a:cs typeface="Cambria Math"/>
              </a:rPr>
              <a:t> </a:t>
            </a:r>
            <a:r>
              <a:rPr dirty="0" sz="1000" spc="-5">
                <a:latin typeface="Cambria Math"/>
                <a:cs typeface="Cambria Math"/>
              </a:rPr>
              <a:t>= </a:t>
            </a:r>
            <a:r>
              <a:rPr dirty="0" sz="1000" spc="-254">
                <a:latin typeface="Cambria Math"/>
                <a:cs typeface="Cambria Math"/>
              </a:rPr>
              <a:t>𝐴𝐴</a:t>
            </a:r>
            <a:r>
              <a:rPr dirty="0" baseline="-15873" sz="1050" spc="-382">
                <a:latin typeface="Cambria Math"/>
                <a:cs typeface="Cambria Math"/>
              </a:rPr>
              <a:t>𝑑𝑑𝑠𝑠</a:t>
            </a:r>
            <a:r>
              <a:rPr dirty="0" sz="1000" spc="-254">
                <a:latin typeface="Cambria Math"/>
                <a:cs typeface="Cambria Math"/>
              </a:rPr>
              <a:t>�𝑓𝑓</a:t>
            </a:r>
            <a:r>
              <a:rPr dirty="0" baseline="-15873" sz="1050" spc="-382">
                <a:latin typeface="Cambria Math"/>
                <a:cs typeface="Cambria Math"/>
              </a:rPr>
              <a:t>𝑑𝑑𝑝𝑝</a:t>
            </a:r>
            <a:r>
              <a:rPr dirty="0" baseline="-15873" sz="1050" spc="202">
                <a:latin typeface="Cambria Math"/>
                <a:cs typeface="Cambria Math"/>
              </a:rPr>
              <a:t> </a:t>
            </a:r>
            <a:r>
              <a:rPr dirty="0" sz="1000" spc="-5">
                <a:latin typeface="Cambria Math"/>
                <a:cs typeface="Cambria Math"/>
              </a:rPr>
              <a:t>− </a:t>
            </a:r>
            <a:r>
              <a:rPr dirty="0" sz="1000" spc="-250">
                <a:latin typeface="Cambria Math"/>
                <a:cs typeface="Cambria Math"/>
              </a:rPr>
              <a:t>𝛥𝛥𝑓𝑓</a:t>
            </a:r>
            <a:r>
              <a:rPr dirty="0" baseline="-15873" sz="1050" spc="-375">
                <a:latin typeface="Cambria Math"/>
                <a:cs typeface="Cambria Math"/>
              </a:rPr>
              <a:t>𝑑𝑑𝑅𝑅0</a:t>
            </a:r>
            <a:r>
              <a:rPr dirty="0" baseline="-15873" sz="1050" spc="179">
                <a:latin typeface="Cambria Math"/>
                <a:cs typeface="Cambria Math"/>
              </a:rPr>
              <a:t> </a:t>
            </a:r>
            <a:r>
              <a:rPr dirty="0" sz="1000" spc="-5">
                <a:latin typeface="Cambria Math"/>
                <a:cs typeface="Cambria Math"/>
              </a:rPr>
              <a:t>− </a:t>
            </a:r>
            <a:r>
              <a:rPr dirty="0" sz="1000" spc="-265">
                <a:latin typeface="Cambria Math"/>
                <a:cs typeface="Cambria Math"/>
              </a:rPr>
              <a:t>𝛥𝛥𝑓𝑓</a:t>
            </a:r>
            <a:r>
              <a:rPr dirty="0" baseline="-15873" sz="1050" spc="-397">
                <a:latin typeface="Cambria Math"/>
                <a:cs typeface="Cambria Math"/>
              </a:rPr>
              <a:t>𝑑𝑑𝐸𝐸𝑆𝑆</a:t>
            </a:r>
            <a:r>
              <a:rPr dirty="0" baseline="-15873" sz="1050" spc="202">
                <a:latin typeface="Cambria Math"/>
                <a:cs typeface="Cambria Math"/>
              </a:rPr>
              <a:t> </a:t>
            </a:r>
            <a:r>
              <a:rPr dirty="0" sz="1000" spc="-5">
                <a:latin typeface="Cambria Math"/>
                <a:cs typeface="Cambria Math"/>
              </a:rPr>
              <a:t>− </a:t>
            </a:r>
            <a:r>
              <a:rPr dirty="0" sz="1000" spc="-250">
                <a:latin typeface="Cambria Math"/>
                <a:cs typeface="Cambria Math"/>
              </a:rPr>
              <a:t>∆𝑓𝑓</a:t>
            </a:r>
            <a:r>
              <a:rPr dirty="0" baseline="-15873" sz="1050" spc="-375">
                <a:latin typeface="Cambria Math"/>
                <a:cs typeface="Cambria Math"/>
              </a:rPr>
              <a:t>𝑑𝑑𝑑𝑑𝑔𝑔</a:t>
            </a:r>
            <a:r>
              <a:rPr dirty="0" baseline="-15873" sz="1050" spc="187">
                <a:latin typeface="Cambria Math"/>
                <a:cs typeface="Cambria Math"/>
              </a:rPr>
              <a:t> </a:t>
            </a:r>
            <a:r>
              <a:rPr dirty="0" sz="1000" spc="-5">
                <a:latin typeface="Cambria Math"/>
                <a:cs typeface="Cambria Math"/>
              </a:rPr>
              <a:t>− </a:t>
            </a:r>
            <a:r>
              <a:rPr dirty="0" sz="1000" spc="-260">
                <a:latin typeface="Cambria Math"/>
                <a:cs typeface="Cambria Math"/>
              </a:rPr>
              <a:t>𝛥𝛥𝑓𝑓</a:t>
            </a:r>
            <a:r>
              <a:rPr dirty="0" baseline="-15873" sz="1050" spc="-390">
                <a:latin typeface="Cambria Math"/>
                <a:cs typeface="Cambria Math"/>
              </a:rPr>
              <a:t>𝑑𝑑𝐿𝐿𝑝𝑝</a:t>
            </a:r>
            <a:r>
              <a:rPr dirty="0" baseline="-15873" sz="1050" spc="195">
                <a:latin typeface="Cambria Math"/>
                <a:cs typeface="Cambria Math"/>
              </a:rPr>
              <a:t> </a:t>
            </a:r>
            <a:r>
              <a:rPr dirty="0" sz="1000" spc="-5">
                <a:latin typeface="Cambria Math"/>
                <a:cs typeface="Cambria Math"/>
              </a:rPr>
              <a:t>+ </a:t>
            </a:r>
            <a:r>
              <a:rPr dirty="0" sz="1000" spc="-260">
                <a:latin typeface="Cambria Math"/>
                <a:cs typeface="Cambria Math"/>
              </a:rPr>
              <a:t>𝛥𝛥𝑓𝑓</a:t>
            </a:r>
            <a:r>
              <a:rPr dirty="0" baseline="-15873" sz="1050" spc="-390">
                <a:latin typeface="Cambria Math"/>
                <a:cs typeface="Cambria Math"/>
              </a:rPr>
              <a:t>𝑑𝑑𝐸𝐸𝑝𝑝</a:t>
            </a:r>
            <a:r>
              <a:rPr dirty="0" baseline="-15873" sz="1050" spc="195">
                <a:latin typeface="Cambria Math"/>
                <a:cs typeface="Cambria Math"/>
              </a:rPr>
              <a:t> </a:t>
            </a:r>
            <a:r>
              <a:rPr dirty="0" sz="1000" spc="-5">
                <a:latin typeface="Cambria Math"/>
                <a:cs typeface="Cambria Math"/>
              </a:rPr>
              <a:t>+ </a:t>
            </a:r>
            <a:r>
              <a:rPr dirty="0" sz="1000" spc="-240">
                <a:latin typeface="Cambria Math"/>
                <a:cs typeface="Cambria Math"/>
              </a:rPr>
              <a:t>𝛥𝛥𝑓𝑓</a:t>
            </a:r>
            <a:r>
              <a:rPr dirty="0" baseline="-15873" sz="1050" spc="-359">
                <a:latin typeface="Cambria Math"/>
                <a:cs typeface="Cambria Math"/>
              </a:rPr>
              <a:t>𝑑𝑑𝑆𝑆𝐿𝐿𝑝𝑝𝐿𝐿</a:t>
            </a:r>
            <a:r>
              <a:rPr dirty="0" baseline="-15873" sz="1050" spc="187">
                <a:latin typeface="Cambria Math"/>
                <a:cs typeface="Cambria Math"/>
              </a:rPr>
              <a:t> </a:t>
            </a:r>
            <a:r>
              <a:rPr dirty="0" sz="1000" spc="-5">
                <a:latin typeface="Cambria Math"/>
                <a:cs typeface="Cambria Math"/>
              </a:rPr>
              <a:t>+</a:t>
            </a:r>
            <a:r>
              <a:rPr dirty="0" sz="1000" spc="-90">
                <a:latin typeface="Cambria Math"/>
                <a:cs typeface="Cambria Math"/>
              </a:rPr>
              <a:t> </a:t>
            </a:r>
            <a:r>
              <a:rPr dirty="0" sz="1000" spc="-204">
                <a:latin typeface="Cambria Math"/>
                <a:cs typeface="Cambria Math"/>
              </a:rPr>
              <a:t>0.8𝛥𝛥𝑓𝑓</a:t>
            </a:r>
            <a:r>
              <a:rPr dirty="0" baseline="-15873" sz="1050" spc="-307">
                <a:latin typeface="Cambria Math"/>
                <a:cs typeface="Cambria Math"/>
              </a:rPr>
              <a:t>𝑑𝑑𝐿𝐿𝐿𝐿</a:t>
            </a:r>
            <a:r>
              <a:rPr dirty="0" sz="1000" spc="-204">
                <a:latin typeface="Cambria Math"/>
                <a:cs typeface="Cambria Math"/>
              </a:rPr>
              <a:t>�</a:t>
            </a:r>
            <a:endParaRPr sz="1000">
              <a:latin typeface="Cambria Math"/>
              <a:cs typeface="Cambria Math"/>
            </a:endParaRPr>
          </a:p>
          <a:p>
            <a:pPr algn="ctr" marL="111125">
              <a:lnSpc>
                <a:spcPts val="1190"/>
              </a:lnSpc>
              <a:spcBef>
                <a:spcPts val="695"/>
              </a:spcBef>
            </a:pPr>
            <a:r>
              <a:rPr dirty="0" sz="1000" spc="-315">
                <a:latin typeface="Cambria Math"/>
                <a:cs typeface="Cambria Math"/>
              </a:rPr>
              <a:t>𝑃𝑃</a:t>
            </a:r>
            <a:r>
              <a:rPr dirty="0" sz="1000" spc="95">
                <a:latin typeface="Cambria Math"/>
                <a:cs typeface="Cambria Math"/>
              </a:rPr>
              <a:t> </a:t>
            </a:r>
            <a:r>
              <a:rPr dirty="0" sz="1000" spc="-5">
                <a:latin typeface="Cambria Math"/>
                <a:cs typeface="Cambria Math"/>
              </a:rPr>
              <a:t>= </a:t>
            </a:r>
            <a:r>
              <a:rPr dirty="0" sz="1000" spc="-110">
                <a:latin typeface="Cambria Math"/>
                <a:cs typeface="Cambria Math"/>
              </a:rPr>
              <a:t>13.237𝑠𝑠𝑠𝑠</a:t>
            </a:r>
            <a:r>
              <a:rPr dirty="0" baseline="27777" sz="1050" spc="-165">
                <a:latin typeface="Cambria Math"/>
                <a:cs typeface="Cambria Math"/>
              </a:rPr>
              <a:t>2</a:t>
            </a:r>
            <a:r>
              <a:rPr dirty="0" baseline="2777" sz="1500" spc="-165">
                <a:latin typeface="Cambria Math"/>
                <a:cs typeface="Cambria Math"/>
              </a:rPr>
              <a:t>(</a:t>
            </a:r>
            <a:r>
              <a:rPr dirty="0" sz="1000" spc="-110">
                <a:latin typeface="Cambria Math"/>
                <a:cs typeface="Cambria Math"/>
              </a:rPr>
              <a:t>202.5𝑘𝑘𝑠𝑠𝑠𝑠 </a:t>
            </a:r>
            <a:r>
              <a:rPr dirty="0" sz="1000" spc="-5">
                <a:latin typeface="Cambria Math"/>
                <a:cs typeface="Cambria Math"/>
              </a:rPr>
              <a:t>− </a:t>
            </a:r>
            <a:r>
              <a:rPr dirty="0" sz="1000" spc="-165">
                <a:latin typeface="Cambria Math"/>
                <a:cs typeface="Cambria Math"/>
              </a:rPr>
              <a:t>1.98𝑘𝑘𝑠𝑠𝑠𝑠 </a:t>
            </a:r>
            <a:r>
              <a:rPr dirty="0" sz="1000" spc="-5">
                <a:latin typeface="Cambria Math"/>
                <a:cs typeface="Cambria Math"/>
              </a:rPr>
              <a:t>− </a:t>
            </a:r>
            <a:r>
              <a:rPr dirty="0" sz="1000" spc="-140">
                <a:latin typeface="Cambria Math"/>
                <a:cs typeface="Cambria Math"/>
              </a:rPr>
              <a:t>20.328𝑘𝑘𝑠𝑠𝑠𝑠 </a:t>
            </a:r>
            <a:r>
              <a:rPr dirty="0" sz="1000" spc="-5">
                <a:latin typeface="Cambria Math"/>
                <a:cs typeface="Cambria Math"/>
              </a:rPr>
              <a:t>− </a:t>
            </a:r>
            <a:r>
              <a:rPr dirty="0" sz="1000" spc="-155">
                <a:latin typeface="Cambria Math"/>
                <a:cs typeface="Cambria Math"/>
              </a:rPr>
              <a:t>0.375𝑘𝑘𝑠𝑠𝑠𝑠 </a:t>
            </a:r>
            <a:r>
              <a:rPr dirty="0" sz="1000" spc="-5">
                <a:latin typeface="Cambria Math"/>
                <a:cs typeface="Cambria Math"/>
              </a:rPr>
              <a:t>− </a:t>
            </a:r>
            <a:r>
              <a:rPr dirty="0" sz="1000" spc="-140">
                <a:latin typeface="Cambria Math"/>
                <a:cs typeface="Cambria Math"/>
              </a:rPr>
              <a:t>19.206𝑘𝑘𝑠𝑠𝑠𝑠 </a:t>
            </a:r>
            <a:r>
              <a:rPr dirty="0" sz="1000" spc="-5">
                <a:latin typeface="Cambria Math"/>
                <a:cs typeface="Cambria Math"/>
              </a:rPr>
              <a:t>+ </a:t>
            </a:r>
            <a:r>
              <a:rPr dirty="0" sz="1000" spc="-155">
                <a:latin typeface="Cambria Math"/>
                <a:cs typeface="Cambria Math"/>
              </a:rPr>
              <a:t>8.382𝑘𝑘𝑠𝑠𝑠𝑠 </a:t>
            </a:r>
            <a:r>
              <a:rPr dirty="0" sz="1000" spc="-5">
                <a:latin typeface="Cambria Math"/>
                <a:cs typeface="Cambria Math"/>
              </a:rPr>
              <a:t>+ </a:t>
            </a:r>
            <a:r>
              <a:rPr dirty="0" sz="1000" spc="-155">
                <a:latin typeface="Cambria Math"/>
                <a:cs typeface="Cambria Math"/>
              </a:rPr>
              <a:t>3.065𝑘𝑘𝑠𝑠𝑠𝑠 </a:t>
            </a:r>
            <a:r>
              <a:rPr dirty="0" sz="1000" spc="-5">
                <a:latin typeface="Cambria Math"/>
                <a:cs typeface="Cambria Math"/>
              </a:rPr>
              <a:t>+ (0.8)7.922</a:t>
            </a:r>
            <a:r>
              <a:rPr dirty="0" sz="1000" spc="75">
                <a:latin typeface="Cambria Math"/>
                <a:cs typeface="Cambria Math"/>
              </a:rPr>
              <a:t> </a:t>
            </a:r>
            <a:r>
              <a:rPr dirty="0" sz="1000" spc="-235">
                <a:latin typeface="Cambria Math"/>
                <a:cs typeface="Cambria Math"/>
              </a:rPr>
              <a:t>𝑘𝑘𝑠𝑠𝑠𝑠</a:t>
            </a:r>
            <a:r>
              <a:rPr dirty="0" baseline="2777" sz="1500" spc="-352">
                <a:latin typeface="Cambria Math"/>
                <a:cs typeface="Cambria Math"/>
              </a:rPr>
              <a:t>)</a:t>
            </a:r>
            <a:endParaRPr baseline="2777" sz="1500">
              <a:latin typeface="Cambria Math"/>
              <a:cs typeface="Cambria Math"/>
            </a:endParaRPr>
          </a:p>
          <a:p>
            <a:pPr marL="1075690">
              <a:lnSpc>
                <a:spcPts val="1190"/>
              </a:lnSpc>
            </a:pPr>
            <a:r>
              <a:rPr dirty="0" sz="1000" spc="-5">
                <a:latin typeface="Cambria Math"/>
                <a:cs typeface="Cambria Math"/>
              </a:rPr>
              <a:t>= </a:t>
            </a:r>
            <a:r>
              <a:rPr dirty="0" sz="1000" spc="-90">
                <a:latin typeface="Cambria Math"/>
                <a:cs typeface="Cambria Math"/>
              </a:rPr>
              <a:t>(13.237𝑠𝑠𝑠𝑠</a:t>
            </a:r>
            <a:r>
              <a:rPr dirty="0" baseline="27777" sz="1050" spc="-135">
                <a:latin typeface="Cambria Math"/>
                <a:cs typeface="Cambria Math"/>
              </a:rPr>
              <a:t>2</a:t>
            </a:r>
            <a:r>
              <a:rPr dirty="0" sz="1000" spc="-90">
                <a:latin typeface="Cambria Math"/>
                <a:cs typeface="Cambria Math"/>
              </a:rPr>
              <a:t>)(178.397𝑘𝑘𝑠𝑠𝑠𝑠) </a:t>
            </a:r>
            <a:r>
              <a:rPr dirty="0" sz="1000" spc="-5">
                <a:latin typeface="Cambria Math"/>
                <a:cs typeface="Cambria Math"/>
              </a:rPr>
              <a:t>= 2361.4</a:t>
            </a:r>
            <a:r>
              <a:rPr dirty="0" sz="1000" spc="130">
                <a:latin typeface="Cambria Math"/>
                <a:cs typeface="Cambria Math"/>
              </a:rPr>
              <a:t> </a:t>
            </a:r>
            <a:r>
              <a:rPr dirty="0" sz="1000" spc="-290">
                <a:latin typeface="Cambria Math"/>
                <a:cs typeface="Cambria Math"/>
              </a:rPr>
              <a:t>𝑘𝑘𝑠𝑠𝑘𝑘</a:t>
            </a:r>
            <a:endParaRPr sz="1000">
              <a:latin typeface="Cambria Math"/>
              <a:cs typeface="Cambria Math"/>
            </a:endParaRPr>
          </a:p>
          <a:p>
            <a:pPr marL="50800">
              <a:lnSpc>
                <a:spcPct val="100000"/>
              </a:lnSpc>
              <a:spcBef>
                <a:spcPts val="550"/>
              </a:spcBef>
            </a:pPr>
            <a:r>
              <a:rPr dirty="0" sz="1000" spc="-5">
                <a:latin typeface="Times New Roman"/>
                <a:cs typeface="Times New Roman"/>
              </a:rPr>
              <a:t>Stress in girder </a:t>
            </a:r>
            <a:r>
              <a:rPr dirty="0" sz="1000">
                <a:latin typeface="Times New Roman"/>
                <a:cs typeface="Times New Roman"/>
              </a:rPr>
              <a:t>due </a:t>
            </a:r>
            <a:r>
              <a:rPr dirty="0" sz="1000" spc="-10">
                <a:latin typeface="Times New Roman"/>
                <a:cs typeface="Times New Roman"/>
              </a:rPr>
              <a:t>to </a:t>
            </a:r>
            <a:r>
              <a:rPr dirty="0" sz="1000" spc="-5">
                <a:latin typeface="Times New Roman"/>
                <a:cs typeface="Times New Roman"/>
              </a:rPr>
              <a:t>effective</a:t>
            </a:r>
            <a:r>
              <a:rPr dirty="0" sz="1000" spc="30">
                <a:latin typeface="Times New Roman"/>
                <a:cs typeface="Times New Roman"/>
              </a:rPr>
              <a:t> </a:t>
            </a:r>
            <a:r>
              <a:rPr dirty="0" sz="1000" spc="-5">
                <a:latin typeface="Times New Roman"/>
                <a:cs typeface="Times New Roman"/>
              </a:rPr>
              <a:t>prestress</a:t>
            </a:r>
            <a:endParaRPr sz="1000">
              <a:latin typeface="Times New Roman"/>
              <a:cs typeface="Times New Roman"/>
            </a:endParaRPr>
          </a:p>
          <a:p>
            <a:pPr algn="ctr" marL="424815">
              <a:lnSpc>
                <a:spcPts val="985"/>
              </a:lnSpc>
              <a:spcBef>
                <a:spcPts val="425"/>
              </a:spcBef>
              <a:tabLst>
                <a:tab pos="657860" algn="l"/>
              </a:tabLst>
            </a:pPr>
            <a:r>
              <a:rPr dirty="0" sz="1000" spc="-315">
                <a:latin typeface="Cambria Math"/>
                <a:cs typeface="Cambria Math"/>
              </a:rPr>
              <a:t>𝑃𝑃	</a:t>
            </a:r>
            <a:r>
              <a:rPr dirty="0" sz="1000" spc="-355">
                <a:latin typeface="Cambria Math"/>
                <a:cs typeface="Cambria Math"/>
              </a:rPr>
              <a:t>𝑃𝑃𝐴𝐴</a:t>
            </a:r>
            <a:endParaRPr sz="1000">
              <a:latin typeface="Cambria Math"/>
              <a:cs typeface="Cambria Math"/>
            </a:endParaRPr>
          </a:p>
          <a:p>
            <a:pPr algn="ctr" marL="71120">
              <a:lnSpc>
                <a:spcPts val="985"/>
              </a:lnSpc>
            </a:pPr>
            <a:r>
              <a:rPr dirty="0" sz="1000" spc="-270">
                <a:latin typeface="Cambria Math"/>
                <a:cs typeface="Cambria Math"/>
              </a:rPr>
              <a:t>𝑓𝑓</a:t>
            </a:r>
            <a:r>
              <a:rPr dirty="0" baseline="-15873" sz="1050" spc="-405">
                <a:latin typeface="Cambria Math"/>
                <a:cs typeface="Cambria Math"/>
              </a:rPr>
              <a:t>𝑑𝑑𝑠𝑠</a:t>
            </a:r>
            <a:r>
              <a:rPr dirty="0" baseline="-15873" sz="1050" spc="262">
                <a:latin typeface="Cambria Math"/>
                <a:cs typeface="Cambria Math"/>
              </a:rPr>
              <a:t> </a:t>
            </a:r>
            <a:r>
              <a:rPr dirty="0" sz="1000" spc="-5">
                <a:latin typeface="Cambria Math"/>
                <a:cs typeface="Cambria Math"/>
              </a:rPr>
              <a:t>= </a:t>
            </a:r>
            <a:r>
              <a:rPr dirty="0" baseline="-36111" sz="1500" spc="-480">
                <a:latin typeface="Cambria Math"/>
                <a:cs typeface="Cambria Math"/>
              </a:rPr>
              <a:t>𝐴𝐴</a:t>
            </a:r>
            <a:r>
              <a:rPr dirty="0" baseline="-36111" sz="1500" spc="15">
                <a:latin typeface="Cambria Math"/>
                <a:cs typeface="Cambria Math"/>
              </a:rPr>
              <a:t> </a:t>
            </a:r>
            <a:r>
              <a:rPr dirty="0" sz="1000" spc="-5">
                <a:latin typeface="Cambria Math"/>
                <a:cs typeface="Cambria Math"/>
              </a:rPr>
              <a:t>+ </a:t>
            </a:r>
            <a:r>
              <a:rPr dirty="0" sz="1000" spc="140">
                <a:latin typeface="Cambria Math"/>
                <a:cs typeface="Cambria Math"/>
              </a:rPr>
              <a:t> </a:t>
            </a:r>
            <a:r>
              <a:rPr dirty="0" baseline="-36111" sz="1500" spc="-405">
                <a:latin typeface="Cambria Math"/>
                <a:cs typeface="Cambria Math"/>
              </a:rPr>
              <a:t>𝑆𝑆</a:t>
            </a:r>
            <a:endParaRPr baseline="-36111" sz="1500">
              <a:latin typeface="Cambria Math"/>
              <a:cs typeface="Cambria Math"/>
            </a:endParaRPr>
          </a:p>
        </p:txBody>
      </p:sp>
      <p:sp>
        <p:nvSpPr>
          <p:cNvPr id="38" name="object 38"/>
          <p:cNvSpPr/>
          <p:nvPr/>
        </p:nvSpPr>
        <p:spPr>
          <a:xfrm>
            <a:off x="4088891" y="8964930"/>
            <a:ext cx="144780" cy="0"/>
          </a:xfrm>
          <a:custGeom>
            <a:avLst/>
            <a:gdLst/>
            <a:ahLst/>
            <a:cxnLst/>
            <a:rect l="l" t="t" r="r" b="b"/>
            <a:pathLst>
              <a:path w="144779" h="0">
                <a:moveTo>
                  <a:pt x="0" y="0"/>
                </a:moveTo>
                <a:lnTo>
                  <a:pt x="144779" y="0"/>
                </a:lnTo>
              </a:path>
            </a:pathLst>
          </a:custGeom>
          <a:ln w="7619">
            <a:solidFill>
              <a:srgbClr val="000000"/>
            </a:solidFill>
          </a:ln>
        </p:spPr>
        <p:txBody>
          <a:bodyPr wrap="square" lIns="0" tIns="0" rIns="0" bIns="0" rtlCol="0"/>
          <a:lstStyle/>
          <a:p/>
        </p:txBody>
      </p:sp>
      <p:sp>
        <p:nvSpPr>
          <p:cNvPr id="39" name="object 39"/>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61</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p:nvPr/>
        </p:nvSpPr>
        <p:spPr>
          <a:xfrm>
            <a:off x="2570988" y="1088897"/>
            <a:ext cx="655955" cy="0"/>
          </a:xfrm>
          <a:custGeom>
            <a:avLst/>
            <a:gdLst/>
            <a:ahLst/>
            <a:cxnLst/>
            <a:rect l="l" t="t" r="r" b="b"/>
            <a:pathLst>
              <a:path w="655955" h="0">
                <a:moveTo>
                  <a:pt x="0" y="0"/>
                </a:moveTo>
                <a:lnTo>
                  <a:pt x="655332" y="0"/>
                </a:lnTo>
              </a:path>
            </a:pathLst>
          </a:custGeom>
          <a:ln w="7620">
            <a:solidFill>
              <a:srgbClr val="000000"/>
            </a:solidFill>
          </a:ln>
        </p:spPr>
        <p:txBody>
          <a:bodyPr wrap="square" lIns="0" tIns="0" rIns="0" bIns="0" rtlCol="0"/>
          <a:lstStyle/>
          <a:p/>
        </p:txBody>
      </p:sp>
      <p:sp>
        <p:nvSpPr>
          <p:cNvPr id="4" name="object 4"/>
          <p:cNvSpPr txBox="1"/>
          <p:nvPr/>
        </p:nvSpPr>
        <p:spPr>
          <a:xfrm>
            <a:off x="2257044" y="856877"/>
            <a:ext cx="1130935" cy="391795"/>
          </a:xfrm>
          <a:prstGeom prst="rect">
            <a:avLst/>
          </a:prstGeom>
        </p:spPr>
        <p:txBody>
          <a:bodyPr wrap="square" lIns="0" tIns="43180" rIns="0" bIns="0" rtlCol="0" vert="horz">
            <a:spAutoFit/>
          </a:bodyPr>
          <a:lstStyle/>
          <a:p>
            <a:pPr marL="313690">
              <a:lnSpc>
                <a:spcPct val="100000"/>
              </a:lnSpc>
              <a:spcBef>
                <a:spcPts val="340"/>
              </a:spcBef>
            </a:pPr>
            <a:r>
              <a:rPr dirty="0" sz="1000" spc="-135">
                <a:latin typeface="Cambria Math"/>
                <a:cs typeface="Cambria Math"/>
              </a:rPr>
              <a:t>−2361.4𝑘𝑘𝑠𝑠𝑘𝑘</a:t>
            </a:r>
            <a:endParaRPr sz="1000">
              <a:latin typeface="Cambria Math"/>
              <a:cs typeface="Cambria Math"/>
            </a:endParaRPr>
          </a:p>
          <a:p>
            <a:pPr marL="38100">
              <a:lnSpc>
                <a:spcPct val="100000"/>
              </a:lnSpc>
              <a:spcBef>
                <a:spcPts val="240"/>
              </a:spcBef>
            </a:pPr>
            <a:r>
              <a:rPr dirty="0" baseline="36111" sz="1500" spc="-412">
                <a:latin typeface="Cambria Math"/>
                <a:cs typeface="Cambria Math"/>
              </a:rPr>
              <a:t>𝑓𝑓</a:t>
            </a:r>
            <a:r>
              <a:rPr dirty="0" baseline="35714" sz="1050" spc="-412">
                <a:latin typeface="Cambria Math"/>
                <a:cs typeface="Cambria Math"/>
              </a:rPr>
              <a:t>𝑠𝑠</a:t>
            </a:r>
            <a:r>
              <a:rPr dirty="0" baseline="35714" sz="1050" spc="262">
                <a:latin typeface="Cambria Math"/>
                <a:cs typeface="Cambria Math"/>
              </a:rPr>
              <a:t> </a:t>
            </a:r>
            <a:r>
              <a:rPr dirty="0" baseline="36111" sz="1500" spc="-7">
                <a:latin typeface="Cambria Math"/>
                <a:cs typeface="Cambria Math"/>
              </a:rPr>
              <a:t>= </a:t>
            </a:r>
            <a:r>
              <a:rPr dirty="0" sz="1000" spc="-80">
                <a:latin typeface="Cambria Math"/>
                <a:cs typeface="Cambria Math"/>
              </a:rPr>
              <a:t>923.531𝑠𝑠𝑠𝑠</a:t>
            </a:r>
            <a:r>
              <a:rPr dirty="0" baseline="23809" sz="1050" spc="-120">
                <a:latin typeface="Cambria Math"/>
                <a:cs typeface="Cambria Math"/>
              </a:rPr>
              <a:t>2</a:t>
            </a:r>
            <a:r>
              <a:rPr dirty="0" baseline="23809" sz="1050" spc="-60">
                <a:latin typeface="Cambria Math"/>
                <a:cs typeface="Cambria Math"/>
              </a:rPr>
              <a:t> </a:t>
            </a:r>
            <a:r>
              <a:rPr dirty="0" baseline="36111" sz="1500" spc="-7">
                <a:latin typeface="Cambria Math"/>
                <a:cs typeface="Cambria Math"/>
              </a:rPr>
              <a:t>+</a:t>
            </a:r>
            <a:endParaRPr baseline="36111" sz="1500">
              <a:latin typeface="Cambria Math"/>
              <a:cs typeface="Cambria Math"/>
            </a:endParaRPr>
          </a:p>
        </p:txBody>
      </p:sp>
      <p:sp>
        <p:nvSpPr>
          <p:cNvPr id="5" name="object 5"/>
          <p:cNvSpPr txBox="1"/>
          <p:nvPr/>
        </p:nvSpPr>
        <p:spPr>
          <a:xfrm>
            <a:off x="3364502" y="887994"/>
            <a:ext cx="1384300"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150">
                <a:latin typeface="Cambria Math"/>
                <a:cs typeface="Cambria Math"/>
              </a:rPr>
              <a:t>(</a:t>
            </a:r>
            <a:r>
              <a:rPr dirty="0" sz="1000" spc="-100">
                <a:latin typeface="Cambria Math"/>
                <a:cs typeface="Cambria Math"/>
              </a:rPr>
              <a:t>−2361.4𝑘𝑘𝑠𝑠𝑘𝑘</a:t>
            </a:r>
            <a:r>
              <a:rPr dirty="0" baseline="2777" sz="1500" spc="-150">
                <a:latin typeface="Cambria Math"/>
                <a:cs typeface="Cambria Math"/>
              </a:rPr>
              <a:t>)(</a:t>
            </a:r>
            <a:r>
              <a:rPr dirty="0" sz="1000" spc="-100">
                <a:latin typeface="Cambria Math"/>
                <a:cs typeface="Cambria Math"/>
              </a:rPr>
              <a:t>31.477𝑠𝑠𝑠𝑠</a:t>
            </a:r>
            <a:r>
              <a:rPr dirty="0" baseline="2777" sz="1500" spc="-150">
                <a:latin typeface="Cambria Math"/>
                <a:cs typeface="Cambria Math"/>
              </a:rPr>
              <a:t>)</a:t>
            </a:r>
            <a:endParaRPr baseline="2777" sz="1500">
              <a:latin typeface="Cambria Math"/>
              <a:cs typeface="Cambria Math"/>
            </a:endParaRPr>
          </a:p>
        </p:txBody>
      </p:sp>
      <p:sp>
        <p:nvSpPr>
          <p:cNvPr id="6" name="object 6"/>
          <p:cNvSpPr txBox="1"/>
          <p:nvPr/>
        </p:nvSpPr>
        <p:spPr>
          <a:xfrm>
            <a:off x="3706435" y="1070902"/>
            <a:ext cx="695960" cy="177800"/>
          </a:xfrm>
          <a:prstGeom prst="rect">
            <a:avLst/>
          </a:prstGeom>
        </p:spPr>
        <p:txBody>
          <a:bodyPr wrap="square" lIns="0" tIns="12065" rIns="0" bIns="0" rtlCol="0" vert="horz">
            <a:spAutoFit/>
          </a:bodyPr>
          <a:lstStyle/>
          <a:p>
            <a:pPr marL="38100">
              <a:lnSpc>
                <a:spcPct val="100000"/>
              </a:lnSpc>
              <a:spcBef>
                <a:spcPts val="95"/>
              </a:spcBef>
            </a:pPr>
            <a:r>
              <a:rPr dirty="0" sz="1000" spc="-75">
                <a:latin typeface="Cambria Math"/>
                <a:cs typeface="Cambria Math"/>
              </a:rPr>
              <a:t>20594.8𝑠𝑠𝑠𝑠</a:t>
            </a:r>
            <a:r>
              <a:rPr dirty="0" baseline="23809" sz="1050" spc="-112">
                <a:latin typeface="Cambria Math"/>
                <a:cs typeface="Cambria Math"/>
              </a:rPr>
              <a:t>3</a:t>
            </a:r>
            <a:endParaRPr baseline="23809" sz="1050">
              <a:latin typeface="Cambria Math"/>
              <a:cs typeface="Cambria Math"/>
            </a:endParaRPr>
          </a:p>
        </p:txBody>
      </p:sp>
      <p:sp>
        <p:nvSpPr>
          <p:cNvPr id="7" name="object 7"/>
          <p:cNvSpPr/>
          <p:nvPr/>
        </p:nvSpPr>
        <p:spPr>
          <a:xfrm>
            <a:off x="3377184" y="1088897"/>
            <a:ext cx="1359535" cy="0"/>
          </a:xfrm>
          <a:custGeom>
            <a:avLst/>
            <a:gdLst/>
            <a:ahLst/>
            <a:cxnLst/>
            <a:rect l="l" t="t" r="r" b="b"/>
            <a:pathLst>
              <a:path w="1359535" h="0">
                <a:moveTo>
                  <a:pt x="0" y="0"/>
                </a:moveTo>
                <a:lnTo>
                  <a:pt x="1359408" y="0"/>
                </a:lnTo>
              </a:path>
            </a:pathLst>
          </a:custGeom>
          <a:ln w="7620">
            <a:solidFill>
              <a:srgbClr val="000000"/>
            </a:solidFill>
          </a:ln>
        </p:spPr>
        <p:txBody>
          <a:bodyPr wrap="square" lIns="0" tIns="0" rIns="0" bIns="0" rtlCol="0"/>
          <a:lstStyle/>
          <a:p/>
        </p:txBody>
      </p:sp>
      <p:sp>
        <p:nvSpPr>
          <p:cNvPr id="8" name="object 8"/>
          <p:cNvSpPr txBox="1"/>
          <p:nvPr/>
        </p:nvSpPr>
        <p:spPr>
          <a:xfrm>
            <a:off x="4758944" y="985519"/>
            <a:ext cx="72517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5">
                <a:latin typeface="Cambria Math"/>
                <a:cs typeface="Cambria Math"/>
              </a:rPr>
              <a:t> </a:t>
            </a:r>
            <a:r>
              <a:rPr dirty="0" sz="1000" spc="-140">
                <a:latin typeface="Cambria Math"/>
                <a:cs typeface="Cambria Math"/>
              </a:rPr>
              <a:t>−6.166𝑘𝑘𝑠𝑠𝑠𝑠</a:t>
            </a:r>
            <a:endParaRPr sz="1000">
              <a:latin typeface="Cambria Math"/>
              <a:cs typeface="Cambria Math"/>
            </a:endParaRPr>
          </a:p>
        </p:txBody>
      </p:sp>
      <p:sp>
        <p:nvSpPr>
          <p:cNvPr id="9" name="object 9"/>
          <p:cNvSpPr txBox="1"/>
          <p:nvPr/>
        </p:nvSpPr>
        <p:spPr>
          <a:xfrm>
            <a:off x="673100" y="1265936"/>
            <a:ext cx="108966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Stress </a:t>
            </a:r>
            <a:r>
              <a:rPr dirty="0" sz="1000">
                <a:latin typeface="Times New Roman"/>
                <a:cs typeface="Times New Roman"/>
              </a:rPr>
              <a:t>due </a:t>
            </a:r>
            <a:r>
              <a:rPr dirty="0" sz="1000" spc="-5">
                <a:latin typeface="Times New Roman"/>
                <a:cs typeface="Times New Roman"/>
              </a:rPr>
              <a:t>to</a:t>
            </a:r>
            <a:r>
              <a:rPr dirty="0" sz="1000" spc="-45">
                <a:latin typeface="Times New Roman"/>
                <a:cs typeface="Times New Roman"/>
              </a:rPr>
              <a:t> </a:t>
            </a:r>
            <a:r>
              <a:rPr dirty="0" sz="1000" spc="-5">
                <a:latin typeface="Times New Roman"/>
                <a:cs typeface="Times New Roman"/>
              </a:rPr>
              <a:t>loading</a:t>
            </a:r>
            <a:endParaRPr sz="1000">
              <a:latin typeface="Times New Roman"/>
              <a:cs typeface="Times New Roman"/>
            </a:endParaRPr>
          </a:p>
        </p:txBody>
      </p:sp>
      <p:sp>
        <p:nvSpPr>
          <p:cNvPr id="10" name="object 10"/>
          <p:cNvSpPr txBox="1"/>
          <p:nvPr/>
        </p:nvSpPr>
        <p:spPr>
          <a:xfrm>
            <a:off x="1511362" y="1601266"/>
            <a:ext cx="228600" cy="177800"/>
          </a:xfrm>
          <a:prstGeom prst="rect">
            <a:avLst/>
          </a:prstGeom>
        </p:spPr>
        <p:txBody>
          <a:bodyPr wrap="square" lIns="0" tIns="12065" rIns="0" bIns="0" rtlCol="0" vert="horz">
            <a:spAutoFit/>
          </a:bodyPr>
          <a:lstStyle/>
          <a:p>
            <a:pPr marL="12700">
              <a:lnSpc>
                <a:spcPct val="100000"/>
              </a:lnSpc>
              <a:spcBef>
                <a:spcPts val="95"/>
              </a:spcBef>
            </a:pPr>
            <a:r>
              <a:rPr dirty="0" sz="1000" spc="-280">
                <a:latin typeface="Cambria Math"/>
                <a:cs typeface="Cambria Math"/>
              </a:rPr>
              <a:t>𝑓𝑓</a:t>
            </a:r>
            <a:r>
              <a:rPr dirty="0" sz="1000" spc="1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11" name="object 11"/>
          <p:cNvSpPr/>
          <p:nvPr/>
        </p:nvSpPr>
        <p:spPr>
          <a:xfrm>
            <a:off x="1763267" y="1704594"/>
            <a:ext cx="2289175" cy="0"/>
          </a:xfrm>
          <a:custGeom>
            <a:avLst/>
            <a:gdLst/>
            <a:ahLst/>
            <a:cxnLst/>
            <a:rect l="l" t="t" r="r" b="b"/>
            <a:pathLst>
              <a:path w="2289175" h="0">
                <a:moveTo>
                  <a:pt x="0" y="0"/>
                </a:moveTo>
                <a:lnTo>
                  <a:pt x="2289035" y="0"/>
                </a:lnTo>
              </a:path>
            </a:pathLst>
          </a:custGeom>
          <a:ln w="7620">
            <a:solidFill>
              <a:srgbClr val="000000"/>
            </a:solidFill>
          </a:ln>
        </p:spPr>
        <p:txBody>
          <a:bodyPr wrap="square" lIns="0" tIns="0" rIns="0" bIns="0" rtlCol="0"/>
          <a:lstStyle/>
          <a:p/>
        </p:txBody>
      </p:sp>
      <p:sp>
        <p:nvSpPr>
          <p:cNvPr id="12" name="object 12"/>
          <p:cNvSpPr txBox="1"/>
          <p:nvPr/>
        </p:nvSpPr>
        <p:spPr>
          <a:xfrm>
            <a:off x="1725158" y="1528064"/>
            <a:ext cx="4272280" cy="177800"/>
          </a:xfrm>
          <a:prstGeom prst="rect">
            <a:avLst/>
          </a:prstGeom>
        </p:spPr>
        <p:txBody>
          <a:bodyPr wrap="square" lIns="0" tIns="12065" rIns="0" bIns="0" rtlCol="0" vert="horz">
            <a:spAutoFit/>
          </a:bodyPr>
          <a:lstStyle/>
          <a:p>
            <a:pPr marL="38100">
              <a:lnSpc>
                <a:spcPct val="100000"/>
              </a:lnSpc>
              <a:spcBef>
                <a:spcPts val="95"/>
              </a:spcBef>
              <a:tabLst>
                <a:tab pos="2477770" algn="l"/>
              </a:tabLst>
            </a:pPr>
            <a:r>
              <a:rPr dirty="0" baseline="11111" sz="1500" spc="-367">
                <a:latin typeface="Cambria Math"/>
                <a:cs typeface="Cambria Math"/>
              </a:rPr>
              <a:t>(𝑀𝑀</a:t>
            </a:r>
            <a:r>
              <a:rPr dirty="0" sz="700" spc="-245">
                <a:latin typeface="Cambria Math"/>
                <a:cs typeface="Cambria Math"/>
              </a:rPr>
              <a:t>𝑔𝑔𝑔𝑔𝑔𝑔𝑔𝑔𝑒𝑒𝑔𝑔</a:t>
            </a:r>
            <a:r>
              <a:rPr dirty="0" sz="700" spc="160">
                <a:latin typeface="Cambria Math"/>
                <a:cs typeface="Cambria Math"/>
              </a:rPr>
              <a:t> </a:t>
            </a:r>
            <a:r>
              <a:rPr dirty="0" baseline="11111" sz="1500" spc="-7">
                <a:latin typeface="Cambria Math"/>
                <a:cs typeface="Cambria Math"/>
              </a:rPr>
              <a:t>+ </a:t>
            </a:r>
            <a:r>
              <a:rPr dirty="0" baseline="11111" sz="1500" spc="-284">
                <a:latin typeface="Cambria Math"/>
                <a:cs typeface="Cambria Math"/>
              </a:rPr>
              <a:t>𝑀𝑀</a:t>
            </a:r>
            <a:r>
              <a:rPr dirty="0" sz="700" spc="-190">
                <a:latin typeface="Cambria Math"/>
                <a:cs typeface="Cambria Math"/>
              </a:rPr>
              <a:t>𝑔𝑔𝑔𝑔𝑠𝑠𝑑𝑑ℎ𝑔𝑔𝑠𝑠𝑔𝑔𝑐𝑐</a:t>
            </a:r>
            <a:r>
              <a:rPr dirty="0" sz="700" spc="140">
                <a:latin typeface="Cambria Math"/>
                <a:cs typeface="Cambria Math"/>
              </a:rPr>
              <a:t> </a:t>
            </a:r>
            <a:r>
              <a:rPr dirty="0" baseline="11111" sz="1500" spc="-7">
                <a:latin typeface="Cambria Math"/>
                <a:cs typeface="Cambria Math"/>
              </a:rPr>
              <a:t>+ </a:t>
            </a:r>
            <a:r>
              <a:rPr dirty="0" baseline="11111" sz="1500" spc="-322">
                <a:latin typeface="Cambria Math"/>
                <a:cs typeface="Cambria Math"/>
              </a:rPr>
              <a:t>𝑀𝑀</a:t>
            </a:r>
            <a:r>
              <a:rPr dirty="0" sz="700" spc="-215">
                <a:latin typeface="Cambria Math"/>
                <a:cs typeface="Cambria Math"/>
              </a:rPr>
              <a:t>𝑠𝑠𝑠𝑠𝑠𝑠𝑠𝑠</a:t>
            </a:r>
            <a:r>
              <a:rPr dirty="0" sz="700" spc="160">
                <a:latin typeface="Cambria Math"/>
                <a:cs typeface="Cambria Math"/>
              </a:rPr>
              <a:t> </a:t>
            </a:r>
            <a:r>
              <a:rPr dirty="0" baseline="11111" sz="1500" spc="-7">
                <a:latin typeface="Cambria Math"/>
                <a:cs typeface="Cambria Math"/>
              </a:rPr>
              <a:t>+</a:t>
            </a:r>
            <a:r>
              <a:rPr dirty="0" baseline="11111" sz="1500" spc="67">
                <a:latin typeface="Cambria Math"/>
                <a:cs typeface="Cambria Math"/>
              </a:rPr>
              <a:t> </a:t>
            </a:r>
            <a:r>
              <a:rPr dirty="0" baseline="11111" sz="1500" spc="-209">
                <a:latin typeface="Cambria Math"/>
                <a:cs typeface="Cambria Math"/>
              </a:rPr>
              <a:t>𝑀𝑀</a:t>
            </a:r>
            <a:r>
              <a:rPr dirty="0" sz="700" spc="-140">
                <a:latin typeface="Cambria Math"/>
                <a:cs typeface="Cambria Math"/>
              </a:rPr>
              <a:t>ℎ𝑠𝑠𝑎𝑎𝑖𝑖𝑐𝑐ℎ      </a:t>
            </a:r>
            <a:r>
              <a:rPr dirty="0" baseline="11111" sz="1500" spc="-7">
                <a:latin typeface="Cambria Math"/>
                <a:cs typeface="Cambria Math"/>
              </a:rPr>
              <a:t>)	</a:t>
            </a:r>
            <a:r>
              <a:rPr dirty="0" baseline="11111" sz="1500" spc="-367">
                <a:latin typeface="Cambria Math"/>
                <a:cs typeface="Cambria Math"/>
              </a:rPr>
              <a:t>�𝑀𝑀</a:t>
            </a:r>
            <a:r>
              <a:rPr dirty="0" sz="700" spc="-245">
                <a:latin typeface="Cambria Math"/>
                <a:cs typeface="Cambria Math"/>
              </a:rPr>
              <a:t>𝑠𝑠𝑠𝑠𝑔𝑔𝑔𝑔𝑔𝑔𝑒𝑒𝑔𝑔</a:t>
            </a:r>
            <a:r>
              <a:rPr dirty="0" sz="700" spc="170">
                <a:latin typeface="Cambria Math"/>
                <a:cs typeface="Cambria Math"/>
              </a:rPr>
              <a:t> </a:t>
            </a:r>
            <a:r>
              <a:rPr dirty="0" baseline="11111" sz="1500" spc="-7">
                <a:latin typeface="Cambria Math"/>
                <a:cs typeface="Cambria Math"/>
              </a:rPr>
              <a:t>+ </a:t>
            </a:r>
            <a:r>
              <a:rPr dirty="0" baseline="11111" sz="1500" spc="-337">
                <a:latin typeface="Cambria Math"/>
                <a:cs typeface="Cambria Math"/>
              </a:rPr>
              <a:t>𝑀𝑀</a:t>
            </a:r>
            <a:r>
              <a:rPr dirty="0" sz="700" spc="-225">
                <a:latin typeface="Cambria Math"/>
                <a:cs typeface="Cambria Math"/>
              </a:rPr>
              <a:t>𝑔𝑔𝑜𝑜𝑒𝑒𝑔𝑔𝑠𝑠𝑠𝑠𝑝𝑝</a:t>
            </a:r>
            <a:r>
              <a:rPr dirty="0" sz="700" spc="155">
                <a:latin typeface="Cambria Math"/>
                <a:cs typeface="Cambria Math"/>
              </a:rPr>
              <a:t> </a:t>
            </a:r>
            <a:r>
              <a:rPr dirty="0" baseline="11111" sz="1500" spc="-7">
                <a:latin typeface="Cambria Math"/>
                <a:cs typeface="Cambria Math"/>
              </a:rPr>
              <a:t>+</a:t>
            </a:r>
            <a:r>
              <a:rPr dirty="0" baseline="11111" sz="1500" spc="67">
                <a:latin typeface="Cambria Math"/>
                <a:cs typeface="Cambria Math"/>
              </a:rPr>
              <a:t> </a:t>
            </a:r>
            <a:r>
              <a:rPr dirty="0" baseline="11111" sz="1500" spc="-277">
                <a:latin typeface="Cambria Math"/>
                <a:cs typeface="Cambria Math"/>
              </a:rPr>
              <a:t>0.8𝑀𝑀</a:t>
            </a:r>
            <a:r>
              <a:rPr dirty="0" sz="700" spc="-185">
                <a:latin typeface="Cambria Math"/>
                <a:cs typeface="Cambria Math"/>
              </a:rPr>
              <a:t>𝑠𝑠𝑠𝑠𝑔𝑔𝑐𝑐</a:t>
            </a:r>
            <a:r>
              <a:rPr dirty="0" sz="700" spc="-85">
                <a:latin typeface="Cambria Math"/>
                <a:cs typeface="Cambria Math"/>
              </a:rPr>
              <a:t> </a:t>
            </a:r>
            <a:r>
              <a:rPr dirty="0" baseline="11111" sz="1500" spc="-569">
                <a:latin typeface="Cambria Math"/>
                <a:cs typeface="Cambria Math"/>
              </a:rPr>
              <a:t>�</a:t>
            </a:r>
            <a:endParaRPr baseline="11111" sz="1500">
              <a:latin typeface="Cambria Math"/>
              <a:cs typeface="Cambria Math"/>
            </a:endParaRPr>
          </a:p>
        </p:txBody>
      </p:sp>
      <p:sp>
        <p:nvSpPr>
          <p:cNvPr id="13" name="object 13"/>
          <p:cNvSpPr txBox="1"/>
          <p:nvPr/>
        </p:nvSpPr>
        <p:spPr>
          <a:xfrm>
            <a:off x="2859997" y="1686580"/>
            <a:ext cx="2244725" cy="177800"/>
          </a:xfrm>
          <a:prstGeom prst="rect">
            <a:avLst/>
          </a:prstGeom>
        </p:spPr>
        <p:txBody>
          <a:bodyPr wrap="square" lIns="0" tIns="12065" rIns="0" bIns="0" rtlCol="0" vert="horz">
            <a:spAutoFit/>
          </a:bodyPr>
          <a:lstStyle/>
          <a:p>
            <a:pPr marL="12700">
              <a:lnSpc>
                <a:spcPct val="100000"/>
              </a:lnSpc>
              <a:spcBef>
                <a:spcPts val="95"/>
              </a:spcBef>
              <a:tabLst>
                <a:tab pos="2164080" algn="l"/>
              </a:tabLst>
            </a:pPr>
            <a:r>
              <a:rPr dirty="0" sz="1000" spc="-505">
                <a:latin typeface="Cambria Math"/>
                <a:cs typeface="Cambria Math"/>
              </a:rPr>
              <a:t>𝑆𝑆</a:t>
            </a:r>
            <a:r>
              <a:rPr dirty="0" sz="1000" spc="-505">
                <a:latin typeface="Cambria Math"/>
                <a:cs typeface="Cambria Math"/>
              </a:rPr>
              <a:t>	</a:t>
            </a:r>
            <a:r>
              <a:rPr dirty="0" sz="1000" spc="-505">
                <a:latin typeface="Cambria Math"/>
                <a:cs typeface="Cambria Math"/>
              </a:rPr>
              <a:t>𝑆𝑆</a:t>
            </a:r>
            <a:endParaRPr sz="1000">
              <a:latin typeface="Cambria Math"/>
              <a:cs typeface="Cambria Math"/>
            </a:endParaRPr>
          </a:p>
        </p:txBody>
      </p:sp>
      <p:sp>
        <p:nvSpPr>
          <p:cNvPr id="14" name="object 14"/>
          <p:cNvSpPr txBox="1"/>
          <p:nvPr/>
        </p:nvSpPr>
        <p:spPr>
          <a:xfrm>
            <a:off x="5072888" y="1750567"/>
            <a:ext cx="7048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𝑐𝑐</a:t>
            </a:r>
            <a:endParaRPr sz="700">
              <a:latin typeface="Cambria Math"/>
              <a:cs typeface="Cambria Math"/>
            </a:endParaRPr>
          </a:p>
        </p:txBody>
      </p:sp>
      <p:sp>
        <p:nvSpPr>
          <p:cNvPr id="15" name="object 15"/>
          <p:cNvSpPr/>
          <p:nvPr/>
        </p:nvSpPr>
        <p:spPr>
          <a:xfrm>
            <a:off x="4203191" y="1704594"/>
            <a:ext cx="1755775" cy="0"/>
          </a:xfrm>
          <a:custGeom>
            <a:avLst/>
            <a:gdLst/>
            <a:ahLst/>
            <a:cxnLst/>
            <a:rect l="l" t="t" r="r" b="b"/>
            <a:pathLst>
              <a:path w="1755775" h="0">
                <a:moveTo>
                  <a:pt x="0" y="0"/>
                </a:moveTo>
                <a:lnTo>
                  <a:pt x="1755648" y="0"/>
                </a:lnTo>
              </a:path>
            </a:pathLst>
          </a:custGeom>
          <a:ln w="7620">
            <a:solidFill>
              <a:srgbClr val="000000"/>
            </a:solidFill>
          </a:ln>
        </p:spPr>
        <p:txBody>
          <a:bodyPr wrap="square" lIns="0" tIns="0" rIns="0" bIns="0" rtlCol="0"/>
          <a:lstStyle/>
          <a:p/>
        </p:txBody>
      </p:sp>
      <p:sp>
        <p:nvSpPr>
          <p:cNvPr id="16" name="object 16"/>
          <p:cNvSpPr txBox="1"/>
          <p:nvPr/>
        </p:nvSpPr>
        <p:spPr>
          <a:xfrm>
            <a:off x="4043171" y="1601215"/>
            <a:ext cx="2248535" cy="177800"/>
          </a:xfrm>
          <a:prstGeom prst="rect">
            <a:avLst/>
          </a:prstGeom>
        </p:spPr>
        <p:txBody>
          <a:bodyPr wrap="square" lIns="0" tIns="12065" rIns="0" bIns="0" rtlCol="0" vert="horz">
            <a:spAutoFit/>
          </a:bodyPr>
          <a:lstStyle/>
          <a:p>
            <a:pPr marL="38100">
              <a:lnSpc>
                <a:spcPct val="100000"/>
              </a:lnSpc>
              <a:spcBef>
                <a:spcPts val="95"/>
              </a:spcBef>
              <a:tabLst>
                <a:tab pos="1944370" algn="l"/>
              </a:tabLst>
            </a:pPr>
            <a:r>
              <a:rPr dirty="0" sz="1000" spc="-5">
                <a:latin typeface="Cambria Math"/>
                <a:cs typeface="Cambria Math"/>
              </a:rPr>
              <a:t>+	+</a:t>
            </a:r>
            <a:r>
              <a:rPr dirty="0" sz="1000" spc="-30">
                <a:latin typeface="Cambria Math"/>
                <a:cs typeface="Cambria Math"/>
              </a:rPr>
              <a:t> </a:t>
            </a:r>
            <a:r>
              <a:rPr dirty="0" sz="1000" spc="-265">
                <a:latin typeface="Cambria Math"/>
                <a:cs typeface="Cambria Math"/>
              </a:rPr>
              <a:t>𝑓𝑓</a:t>
            </a:r>
            <a:r>
              <a:rPr dirty="0" baseline="-15873" sz="1050" spc="-397">
                <a:latin typeface="Cambria Math"/>
                <a:cs typeface="Cambria Math"/>
              </a:rPr>
              <a:t>𝑠𝑠𝑠𝑠</a:t>
            </a:r>
            <a:endParaRPr baseline="-15873" sz="1050">
              <a:latin typeface="Cambria Math"/>
              <a:cs typeface="Cambria Math"/>
            </a:endParaRPr>
          </a:p>
        </p:txBody>
      </p:sp>
      <p:sp>
        <p:nvSpPr>
          <p:cNvPr id="17" name="object 17"/>
          <p:cNvSpPr txBox="1"/>
          <p:nvPr/>
        </p:nvSpPr>
        <p:spPr>
          <a:xfrm>
            <a:off x="690315" y="1997515"/>
            <a:ext cx="315595" cy="177800"/>
          </a:xfrm>
          <a:prstGeom prst="rect">
            <a:avLst/>
          </a:prstGeom>
        </p:spPr>
        <p:txBody>
          <a:bodyPr wrap="square" lIns="0" tIns="12065" rIns="0" bIns="0" rtlCol="0" vert="horz">
            <a:spAutoFit/>
          </a:bodyPr>
          <a:lstStyle/>
          <a:p>
            <a:pPr marL="38100">
              <a:lnSpc>
                <a:spcPct val="100000"/>
              </a:lnSpc>
              <a:spcBef>
                <a:spcPts val="95"/>
              </a:spcBef>
            </a:pPr>
            <a:r>
              <a:rPr dirty="0" sz="1000" spc="-275">
                <a:latin typeface="Cambria Math"/>
                <a:cs typeface="Cambria Math"/>
              </a:rPr>
              <a:t>𝑓𝑓</a:t>
            </a:r>
            <a:r>
              <a:rPr dirty="0" baseline="-15873" sz="1050" spc="-412">
                <a:latin typeface="Cambria Math"/>
                <a:cs typeface="Cambria Math"/>
              </a:rPr>
              <a:t>𝑠𝑠</a:t>
            </a:r>
            <a:r>
              <a:rPr dirty="0" baseline="-15873" sz="1050" spc="19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18" name="object 18"/>
          <p:cNvSpPr/>
          <p:nvPr/>
        </p:nvSpPr>
        <p:spPr>
          <a:xfrm>
            <a:off x="1004316" y="2100840"/>
            <a:ext cx="2494915" cy="0"/>
          </a:xfrm>
          <a:custGeom>
            <a:avLst/>
            <a:gdLst/>
            <a:ahLst/>
            <a:cxnLst/>
            <a:rect l="l" t="t" r="r" b="b"/>
            <a:pathLst>
              <a:path w="2494915" h="0">
                <a:moveTo>
                  <a:pt x="0" y="0"/>
                </a:moveTo>
                <a:lnTo>
                  <a:pt x="2494775" y="0"/>
                </a:lnTo>
              </a:path>
            </a:pathLst>
          </a:custGeom>
          <a:ln w="7607">
            <a:solidFill>
              <a:srgbClr val="000000"/>
            </a:solidFill>
          </a:ln>
        </p:spPr>
        <p:txBody>
          <a:bodyPr wrap="square" lIns="0" tIns="0" rIns="0" bIns="0" rtlCol="0"/>
          <a:lstStyle/>
          <a:p/>
        </p:txBody>
      </p:sp>
      <p:sp>
        <p:nvSpPr>
          <p:cNvPr id="19" name="object 19"/>
          <p:cNvSpPr txBox="1"/>
          <p:nvPr/>
        </p:nvSpPr>
        <p:spPr>
          <a:xfrm>
            <a:off x="991597" y="1899930"/>
            <a:ext cx="2856230"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7">
                <a:latin typeface="Cambria Math"/>
                <a:cs typeface="Cambria Math"/>
              </a:rPr>
              <a:t>(</a:t>
            </a:r>
            <a:r>
              <a:rPr dirty="0" sz="1000" spc="-5">
                <a:latin typeface="Cambria Math"/>
                <a:cs typeface="Cambria Math"/>
              </a:rPr>
              <a:t>3368.43 + 140.17 + 2465.61 + </a:t>
            </a:r>
            <a:r>
              <a:rPr dirty="0" sz="1000" spc="-75">
                <a:latin typeface="Cambria Math"/>
                <a:cs typeface="Cambria Math"/>
              </a:rPr>
              <a:t>760.28𝑘𝑘 </a:t>
            </a:r>
            <a:r>
              <a:rPr dirty="0" sz="1000" spc="-5">
                <a:latin typeface="Cambria Math"/>
                <a:cs typeface="Cambria Math"/>
              </a:rPr>
              <a:t>∙</a:t>
            </a:r>
            <a:r>
              <a:rPr dirty="0" sz="1000" spc="40">
                <a:latin typeface="Cambria Math"/>
                <a:cs typeface="Cambria Math"/>
              </a:rPr>
              <a:t> </a:t>
            </a:r>
            <a:r>
              <a:rPr dirty="0" sz="1000" spc="-250">
                <a:latin typeface="Cambria Math"/>
                <a:cs typeface="Cambria Math"/>
              </a:rPr>
              <a:t>𝑓𝑓𝑓𝑓</a:t>
            </a:r>
            <a:r>
              <a:rPr dirty="0" baseline="2777" sz="1500" spc="-375">
                <a:latin typeface="Cambria Math"/>
                <a:cs typeface="Cambria Math"/>
              </a:rPr>
              <a:t>)</a:t>
            </a:r>
            <a:r>
              <a:rPr dirty="0" baseline="2777" sz="1500" spc="652">
                <a:latin typeface="Cambria Math"/>
                <a:cs typeface="Cambria Math"/>
              </a:rPr>
              <a:t> </a:t>
            </a:r>
            <a:r>
              <a:rPr dirty="0" sz="1000" spc="-165">
                <a:latin typeface="Cambria Math"/>
                <a:cs typeface="Cambria Math"/>
              </a:rPr>
              <a:t>12𝑠𝑠𝑠𝑠</a:t>
            </a:r>
            <a:endParaRPr sz="1000">
              <a:latin typeface="Cambria Math"/>
              <a:cs typeface="Cambria Math"/>
            </a:endParaRPr>
          </a:p>
        </p:txBody>
      </p:sp>
      <p:sp>
        <p:nvSpPr>
          <p:cNvPr id="20" name="object 20"/>
          <p:cNvSpPr/>
          <p:nvPr/>
        </p:nvSpPr>
        <p:spPr>
          <a:xfrm>
            <a:off x="3582923" y="2100840"/>
            <a:ext cx="256540" cy="0"/>
          </a:xfrm>
          <a:custGeom>
            <a:avLst/>
            <a:gdLst/>
            <a:ahLst/>
            <a:cxnLst/>
            <a:rect l="l" t="t" r="r" b="b"/>
            <a:pathLst>
              <a:path w="256539" h="0">
                <a:moveTo>
                  <a:pt x="0" y="0"/>
                </a:moveTo>
                <a:lnTo>
                  <a:pt x="256032" y="0"/>
                </a:lnTo>
              </a:path>
            </a:pathLst>
          </a:custGeom>
          <a:ln w="7607">
            <a:solidFill>
              <a:srgbClr val="000000"/>
            </a:solidFill>
          </a:ln>
        </p:spPr>
        <p:txBody>
          <a:bodyPr wrap="square" lIns="0" tIns="0" rIns="0" bIns="0" rtlCol="0"/>
          <a:lstStyle/>
          <a:p/>
        </p:txBody>
      </p:sp>
      <p:sp>
        <p:nvSpPr>
          <p:cNvPr id="21" name="object 21"/>
          <p:cNvSpPr txBox="1"/>
          <p:nvPr/>
        </p:nvSpPr>
        <p:spPr>
          <a:xfrm>
            <a:off x="3482340" y="1997455"/>
            <a:ext cx="1906905" cy="262890"/>
          </a:xfrm>
          <a:prstGeom prst="rect">
            <a:avLst/>
          </a:prstGeom>
        </p:spPr>
        <p:txBody>
          <a:bodyPr wrap="square" lIns="0" tIns="12065" rIns="0" bIns="0" rtlCol="0" vert="horz">
            <a:spAutoFit/>
          </a:bodyPr>
          <a:lstStyle/>
          <a:p>
            <a:pPr marL="38100">
              <a:lnSpc>
                <a:spcPts val="935"/>
              </a:lnSpc>
              <a:spcBef>
                <a:spcPts val="95"/>
              </a:spcBef>
              <a:tabLst>
                <a:tab pos="356235" algn="l"/>
              </a:tabLst>
            </a:pPr>
            <a:r>
              <a:rPr dirty="0" sz="1000" spc="-254">
                <a:latin typeface="Cambria Math"/>
                <a:cs typeface="Cambria Math"/>
              </a:rPr>
              <a:t>�	�</a:t>
            </a:r>
            <a:r>
              <a:rPr dirty="0" sz="1000">
                <a:latin typeface="Cambria Math"/>
                <a:cs typeface="Cambria Math"/>
              </a:rPr>
              <a:t> </a:t>
            </a:r>
            <a:r>
              <a:rPr dirty="0" sz="1000" spc="-5">
                <a:latin typeface="Cambria Math"/>
                <a:cs typeface="Cambria Math"/>
              </a:rPr>
              <a:t>+</a:t>
            </a:r>
            <a:endParaRPr sz="1000">
              <a:latin typeface="Cambria Math"/>
              <a:cs typeface="Cambria Math"/>
            </a:endParaRPr>
          </a:p>
          <a:p>
            <a:pPr marL="130810">
              <a:lnSpc>
                <a:spcPts val="935"/>
              </a:lnSpc>
              <a:tabLst>
                <a:tab pos="1236980" algn="l"/>
              </a:tabLst>
            </a:pPr>
            <a:r>
              <a:rPr dirty="0" sz="1000" spc="-254">
                <a:latin typeface="Cambria Math"/>
                <a:cs typeface="Cambria Math"/>
              </a:rPr>
              <a:t>1𝑓𝑓𝑓𝑓	</a:t>
            </a:r>
            <a:r>
              <a:rPr dirty="0" sz="1000" spc="-80">
                <a:latin typeface="Cambria Math"/>
                <a:cs typeface="Cambria Math"/>
              </a:rPr>
              <a:t>25509.3𝑠𝑠𝑠𝑠</a:t>
            </a:r>
            <a:r>
              <a:rPr dirty="0" baseline="23809" sz="1050" spc="-120">
                <a:latin typeface="Cambria Math"/>
                <a:cs typeface="Cambria Math"/>
              </a:rPr>
              <a:t>3</a:t>
            </a:r>
            <a:endParaRPr baseline="23809" sz="1050">
              <a:latin typeface="Cambria Math"/>
              <a:cs typeface="Cambria Math"/>
            </a:endParaRPr>
          </a:p>
        </p:txBody>
      </p:sp>
      <p:sp>
        <p:nvSpPr>
          <p:cNvPr id="22" name="object 22"/>
          <p:cNvSpPr/>
          <p:nvPr/>
        </p:nvSpPr>
        <p:spPr>
          <a:xfrm>
            <a:off x="4053840" y="2100840"/>
            <a:ext cx="1957070" cy="0"/>
          </a:xfrm>
          <a:custGeom>
            <a:avLst/>
            <a:gdLst/>
            <a:ahLst/>
            <a:cxnLst/>
            <a:rect l="l" t="t" r="r" b="b"/>
            <a:pathLst>
              <a:path w="1957070" h="0">
                <a:moveTo>
                  <a:pt x="0" y="0"/>
                </a:moveTo>
                <a:lnTo>
                  <a:pt x="1956815" y="0"/>
                </a:lnTo>
              </a:path>
            </a:pathLst>
          </a:custGeom>
          <a:ln w="7607">
            <a:solidFill>
              <a:srgbClr val="000000"/>
            </a:solidFill>
          </a:ln>
        </p:spPr>
        <p:txBody>
          <a:bodyPr wrap="square" lIns="0" tIns="0" rIns="0" bIns="0" rtlCol="0"/>
          <a:lstStyle/>
          <a:p/>
        </p:txBody>
      </p:sp>
      <p:sp>
        <p:nvSpPr>
          <p:cNvPr id="23" name="object 23"/>
          <p:cNvSpPr txBox="1"/>
          <p:nvPr/>
        </p:nvSpPr>
        <p:spPr>
          <a:xfrm>
            <a:off x="4041165" y="1899930"/>
            <a:ext cx="23183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(732.12 + </a:t>
            </a:r>
            <a:r>
              <a:rPr dirty="0" sz="1000">
                <a:latin typeface="Cambria Math"/>
                <a:cs typeface="Cambria Math"/>
              </a:rPr>
              <a:t>0.0 </a:t>
            </a:r>
            <a:r>
              <a:rPr dirty="0" sz="1000" spc="-5">
                <a:latin typeface="Cambria Math"/>
                <a:cs typeface="Cambria Math"/>
              </a:rPr>
              <a:t>+ </a:t>
            </a:r>
            <a:r>
              <a:rPr dirty="0" sz="1000" spc="-45">
                <a:latin typeface="Cambria Math"/>
                <a:cs typeface="Cambria Math"/>
              </a:rPr>
              <a:t>(0.8)3804.05𝑘𝑘 </a:t>
            </a:r>
            <a:r>
              <a:rPr dirty="0" sz="1000" spc="-5">
                <a:latin typeface="Cambria Math"/>
                <a:cs typeface="Cambria Math"/>
              </a:rPr>
              <a:t>∙</a:t>
            </a:r>
            <a:r>
              <a:rPr dirty="0" sz="1000" spc="-80">
                <a:latin typeface="Cambria Math"/>
                <a:cs typeface="Cambria Math"/>
              </a:rPr>
              <a:t> </a:t>
            </a:r>
            <a:r>
              <a:rPr dirty="0" sz="1000" spc="-250">
                <a:latin typeface="Cambria Math"/>
                <a:cs typeface="Cambria Math"/>
              </a:rPr>
              <a:t>𝑓𝑓𝑓𝑓)</a:t>
            </a:r>
            <a:r>
              <a:rPr dirty="0" sz="1000" spc="445">
                <a:latin typeface="Cambria Math"/>
                <a:cs typeface="Cambria Math"/>
              </a:rPr>
              <a:t> </a:t>
            </a:r>
            <a:r>
              <a:rPr dirty="0" sz="1000" spc="-165">
                <a:latin typeface="Cambria Math"/>
                <a:cs typeface="Cambria Math"/>
              </a:rPr>
              <a:t>12𝑠𝑠𝑠𝑠</a:t>
            </a:r>
            <a:endParaRPr sz="1000">
              <a:latin typeface="Cambria Math"/>
              <a:cs typeface="Cambria Math"/>
            </a:endParaRPr>
          </a:p>
        </p:txBody>
      </p:sp>
      <p:sp>
        <p:nvSpPr>
          <p:cNvPr id="24" name="object 24"/>
          <p:cNvSpPr/>
          <p:nvPr/>
        </p:nvSpPr>
        <p:spPr>
          <a:xfrm>
            <a:off x="6094476" y="2100840"/>
            <a:ext cx="256540" cy="0"/>
          </a:xfrm>
          <a:custGeom>
            <a:avLst/>
            <a:gdLst/>
            <a:ahLst/>
            <a:cxnLst/>
            <a:rect l="l" t="t" r="r" b="b"/>
            <a:pathLst>
              <a:path w="256539" h="0">
                <a:moveTo>
                  <a:pt x="0" y="0"/>
                </a:moveTo>
                <a:lnTo>
                  <a:pt x="256032" y="0"/>
                </a:lnTo>
              </a:path>
            </a:pathLst>
          </a:custGeom>
          <a:ln w="7607">
            <a:solidFill>
              <a:srgbClr val="000000"/>
            </a:solidFill>
          </a:ln>
        </p:spPr>
        <p:txBody>
          <a:bodyPr wrap="square" lIns="0" tIns="0" rIns="0" bIns="0" rtlCol="0"/>
          <a:lstStyle/>
          <a:p/>
        </p:txBody>
      </p:sp>
      <p:sp>
        <p:nvSpPr>
          <p:cNvPr id="25" name="object 25"/>
          <p:cNvSpPr txBox="1"/>
          <p:nvPr/>
        </p:nvSpPr>
        <p:spPr>
          <a:xfrm>
            <a:off x="6019291" y="1997455"/>
            <a:ext cx="1033144" cy="262890"/>
          </a:xfrm>
          <a:prstGeom prst="rect">
            <a:avLst/>
          </a:prstGeom>
        </p:spPr>
        <p:txBody>
          <a:bodyPr wrap="square" lIns="0" tIns="79375" rIns="0" bIns="0" rtlCol="0" vert="horz">
            <a:spAutoFit/>
          </a:bodyPr>
          <a:lstStyle/>
          <a:p>
            <a:pPr marL="105410" marR="5080" indent="-93345">
              <a:lnSpc>
                <a:spcPct val="56000"/>
              </a:lnSpc>
              <a:spcBef>
                <a:spcPts val="625"/>
              </a:spcBef>
              <a:tabLst>
                <a:tab pos="330835" algn="l"/>
              </a:tabLst>
            </a:pPr>
            <a:r>
              <a:rPr dirty="0" sz="1000" spc="-254">
                <a:latin typeface="Cambria Math"/>
                <a:cs typeface="Cambria Math"/>
              </a:rPr>
              <a:t>�		�</a:t>
            </a:r>
            <a:r>
              <a:rPr dirty="0" sz="1000" spc="-5">
                <a:latin typeface="Cambria Math"/>
                <a:cs typeface="Cambria Math"/>
              </a:rPr>
              <a:t> +  </a:t>
            </a:r>
            <a:r>
              <a:rPr dirty="0" sz="1000" spc="-235">
                <a:latin typeface="Cambria Math"/>
                <a:cs typeface="Cambria Math"/>
              </a:rPr>
              <a:t>0.121𝑘𝑘𝑠𝑠𝑠𝑠</a:t>
            </a:r>
            <a:r>
              <a:rPr dirty="0" sz="1000" spc="-135">
                <a:latin typeface="Cambria Math"/>
                <a:cs typeface="Cambria Math"/>
              </a:rPr>
              <a:t> </a:t>
            </a:r>
            <a:r>
              <a:rPr dirty="0" sz="1000" spc="-254">
                <a:latin typeface="Cambria Math"/>
                <a:cs typeface="Cambria Math"/>
              </a:rPr>
              <a:t>1𝑓𝑓𝑓𝑓</a:t>
            </a:r>
            <a:endParaRPr sz="1000">
              <a:latin typeface="Cambria Math"/>
              <a:cs typeface="Cambria Math"/>
            </a:endParaRPr>
          </a:p>
        </p:txBody>
      </p:sp>
      <p:sp>
        <p:nvSpPr>
          <p:cNvPr id="26" name="object 26"/>
          <p:cNvSpPr txBox="1"/>
          <p:nvPr/>
        </p:nvSpPr>
        <p:spPr>
          <a:xfrm>
            <a:off x="1604755" y="2082838"/>
            <a:ext cx="991869" cy="325120"/>
          </a:xfrm>
          <a:prstGeom prst="rect">
            <a:avLst/>
          </a:prstGeom>
        </p:spPr>
        <p:txBody>
          <a:bodyPr wrap="square" lIns="0" tIns="12065" rIns="0" bIns="0" rtlCol="0" vert="horz">
            <a:spAutoFit/>
          </a:bodyPr>
          <a:lstStyle/>
          <a:p>
            <a:pPr marL="335280">
              <a:lnSpc>
                <a:spcPts val="1180"/>
              </a:lnSpc>
              <a:spcBef>
                <a:spcPts val="95"/>
              </a:spcBef>
            </a:pPr>
            <a:r>
              <a:rPr dirty="0" sz="1000" spc="-80">
                <a:latin typeface="Cambria Math"/>
                <a:cs typeface="Cambria Math"/>
              </a:rPr>
              <a:t>20594.8𝑠𝑠𝑠𝑠</a:t>
            </a:r>
            <a:r>
              <a:rPr dirty="0" baseline="23809" sz="1050" spc="-120">
                <a:latin typeface="Cambria Math"/>
                <a:cs typeface="Cambria Math"/>
              </a:rPr>
              <a:t>3</a:t>
            </a:r>
            <a:endParaRPr baseline="23809" sz="1050">
              <a:latin typeface="Cambria Math"/>
              <a:cs typeface="Cambria Math"/>
            </a:endParaRPr>
          </a:p>
          <a:p>
            <a:pPr marL="38100">
              <a:lnSpc>
                <a:spcPts val="1180"/>
              </a:lnSpc>
            </a:pPr>
            <a:r>
              <a:rPr dirty="0" sz="1000" spc="-5">
                <a:latin typeface="Cambria Math"/>
                <a:cs typeface="Cambria Math"/>
              </a:rPr>
              <a:t>= 6.169</a:t>
            </a:r>
            <a:r>
              <a:rPr dirty="0" sz="1000" spc="50">
                <a:latin typeface="Cambria Math"/>
                <a:cs typeface="Cambria Math"/>
              </a:rPr>
              <a:t> </a:t>
            </a:r>
            <a:r>
              <a:rPr dirty="0" sz="1000" spc="-275">
                <a:latin typeface="Cambria Math"/>
                <a:cs typeface="Cambria Math"/>
              </a:rPr>
              <a:t>𝑘𝑘𝑠𝑠𝑠𝑠</a:t>
            </a:r>
            <a:endParaRPr sz="1000">
              <a:latin typeface="Cambria Math"/>
              <a:cs typeface="Cambria Math"/>
            </a:endParaRPr>
          </a:p>
        </p:txBody>
      </p:sp>
      <p:sp>
        <p:nvSpPr>
          <p:cNvPr id="27" name="object 27"/>
          <p:cNvSpPr txBox="1"/>
          <p:nvPr/>
        </p:nvSpPr>
        <p:spPr>
          <a:xfrm>
            <a:off x="647494" y="2383946"/>
            <a:ext cx="4599940" cy="1362075"/>
          </a:xfrm>
          <a:prstGeom prst="rect">
            <a:avLst/>
          </a:prstGeom>
        </p:spPr>
        <p:txBody>
          <a:bodyPr wrap="square" lIns="0" tIns="82550" rIns="0" bIns="0" rtlCol="0" vert="horz">
            <a:spAutoFit/>
          </a:bodyPr>
          <a:lstStyle/>
          <a:p>
            <a:pPr marL="38100">
              <a:lnSpc>
                <a:spcPct val="100000"/>
              </a:lnSpc>
              <a:spcBef>
                <a:spcPts val="650"/>
              </a:spcBef>
            </a:pPr>
            <a:r>
              <a:rPr dirty="0" sz="1000" spc="-5">
                <a:latin typeface="Times New Roman"/>
                <a:cs typeface="Times New Roman"/>
              </a:rPr>
              <a:t>Stress</a:t>
            </a:r>
            <a:r>
              <a:rPr dirty="0" sz="1000" spc="-10">
                <a:latin typeface="Times New Roman"/>
                <a:cs typeface="Times New Roman"/>
              </a:rPr>
              <a:t> </a:t>
            </a:r>
            <a:r>
              <a:rPr dirty="0" sz="1000" spc="-5">
                <a:latin typeface="Times New Roman"/>
                <a:cs typeface="Times New Roman"/>
              </a:rPr>
              <a:t>Limits</a:t>
            </a:r>
            <a:endParaRPr sz="1000">
              <a:latin typeface="Times New Roman"/>
              <a:cs typeface="Times New Roman"/>
            </a:endParaRPr>
          </a:p>
          <a:p>
            <a:pPr marL="38100" marR="1887855" indent="-635">
              <a:lnSpc>
                <a:spcPct val="146000"/>
              </a:lnSpc>
            </a:pPr>
            <a:r>
              <a:rPr dirty="0" sz="1000" spc="-5">
                <a:latin typeface="Times New Roman"/>
                <a:cs typeface="Times New Roman"/>
              </a:rPr>
              <a:t>The tension stress limit is </a:t>
            </a:r>
            <a:r>
              <a:rPr dirty="0" sz="1000">
                <a:latin typeface="Times New Roman"/>
                <a:cs typeface="Times New Roman"/>
              </a:rPr>
              <a:t>0.0 </a:t>
            </a:r>
            <a:r>
              <a:rPr dirty="0" sz="1000" spc="-5">
                <a:latin typeface="Times New Roman"/>
                <a:cs typeface="Times New Roman"/>
              </a:rPr>
              <a:t>ksi </a:t>
            </a:r>
            <a:r>
              <a:rPr dirty="0" sz="1000">
                <a:latin typeface="Times New Roman"/>
                <a:cs typeface="Times New Roman"/>
              </a:rPr>
              <a:t>per </a:t>
            </a:r>
            <a:r>
              <a:rPr dirty="0" sz="1000" spc="-5">
                <a:latin typeface="Times New Roman"/>
                <a:cs typeface="Times New Roman"/>
              </a:rPr>
              <a:t>WSDOT BDM  Stress</a:t>
            </a:r>
            <a:r>
              <a:rPr dirty="0" sz="1000" spc="-10">
                <a:latin typeface="Times New Roman"/>
                <a:cs typeface="Times New Roman"/>
              </a:rPr>
              <a:t> </a:t>
            </a:r>
            <a:r>
              <a:rPr dirty="0" sz="1000" spc="-5">
                <a:latin typeface="Times New Roman"/>
                <a:cs typeface="Times New Roman"/>
              </a:rPr>
              <a:t>Demand</a:t>
            </a:r>
            <a:endParaRPr sz="1000">
              <a:latin typeface="Times New Roman"/>
              <a:cs typeface="Times New Roman"/>
            </a:endParaRPr>
          </a:p>
          <a:p>
            <a:pPr marL="1911350">
              <a:lnSpc>
                <a:spcPct val="100000"/>
              </a:lnSpc>
              <a:spcBef>
                <a:spcPts val="565"/>
              </a:spcBef>
            </a:pPr>
            <a:r>
              <a:rPr dirty="0" sz="1000" spc="-345">
                <a:latin typeface="Cambria Math"/>
                <a:cs typeface="Cambria Math"/>
              </a:rPr>
              <a:t>𝑓𝑓</a:t>
            </a:r>
            <a:r>
              <a:rPr dirty="0" baseline="-15873" sz="1050" spc="-517">
                <a:latin typeface="Cambria Math"/>
                <a:cs typeface="Cambria Math"/>
              </a:rPr>
              <a:t>𝑑𝑑</a:t>
            </a:r>
            <a:r>
              <a:rPr dirty="0" baseline="-15873" sz="1050" spc="262">
                <a:latin typeface="Cambria Math"/>
                <a:cs typeface="Cambria Math"/>
              </a:rPr>
              <a:t> </a:t>
            </a:r>
            <a:r>
              <a:rPr dirty="0" sz="1000" spc="-5">
                <a:latin typeface="Cambria Math"/>
                <a:cs typeface="Cambria Math"/>
              </a:rPr>
              <a:t>= </a:t>
            </a:r>
            <a:r>
              <a:rPr dirty="0" baseline="2777" sz="1500" spc="-195">
                <a:latin typeface="Cambria Math"/>
                <a:cs typeface="Cambria Math"/>
              </a:rPr>
              <a:t>(</a:t>
            </a:r>
            <a:r>
              <a:rPr dirty="0" sz="1000" spc="-130">
                <a:latin typeface="Cambria Math"/>
                <a:cs typeface="Cambria Math"/>
              </a:rPr>
              <a:t>−6.166𝑘𝑘𝑠𝑠𝑠𝑠  </a:t>
            </a:r>
            <a:r>
              <a:rPr dirty="0" sz="1000" spc="-5">
                <a:latin typeface="Cambria Math"/>
                <a:cs typeface="Cambria Math"/>
              </a:rPr>
              <a:t>− </a:t>
            </a:r>
            <a:r>
              <a:rPr dirty="0" sz="1000" spc="-135">
                <a:latin typeface="Cambria Math"/>
                <a:cs typeface="Cambria Math"/>
              </a:rPr>
              <a:t>6.169𝑘𝑘𝑠𝑠𝑠𝑠</a:t>
            </a:r>
            <a:r>
              <a:rPr dirty="0" baseline="2777" sz="1500" spc="-202">
                <a:latin typeface="Cambria Math"/>
                <a:cs typeface="Cambria Math"/>
              </a:rPr>
              <a:t>) </a:t>
            </a:r>
            <a:r>
              <a:rPr dirty="0" sz="1000" spc="-5">
                <a:latin typeface="Cambria Math"/>
                <a:cs typeface="Cambria Math"/>
              </a:rPr>
              <a:t>= 0.003 </a:t>
            </a:r>
            <a:r>
              <a:rPr dirty="0" sz="1000" spc="-275">
                <a:latin typeface="Cambria Math"/>
                <a:cs typeface="Cambria Math"/>
              </a:rPr>
              <a:t>𝑘𝑘𝑠𝑠𝑠𝑠</a:t>
            </a:r>
            <a:r>
              <a:rPr dirty="0" sz="1000" spc="95">
                <a:latin typeface="Cambria Math"/>
                <a:cs typeface="Cambria Math"/>
              </a:rPr>
              <a:t> </a:t>
            </a:r>
            <a:r>
              <a:rPr dirty="0" sz="1000" spc="-5">
                <a:latin typeface="Cambria Math"/>
                <a:cs typeface="Cambria Math"/>
              </a:rPr>
              <a:t>≈</a:t>
            </a:r>
            <a:r>
              <a:rPr dirty="0" sz="1000" spc="-75">
                <a:latin typeface="Cambria Math"/>
                <a:cs typeface="Cambria Math"/>
              </a:rPr>
              <a:t> </a:t>
            </a:r>
            <a:r>
              <a:rPr dirty="0" sz="1000" spc="-240">
                <a:latin typeface="Cambria Math"/>
                <a:cs typeface="Cambria Math"/>
              </a:rPr>
              <a:t>0𝑘𝑘𝑠𝑠𝑠𝑠</a:t>
            </a:r>
            <a:endParaRPr sz="1000">
              <a:latin typeface="Cambria Math"/>
              <a:cs typeface="Cambria Math"/>
            </a:endParaRPr>
          </a:p>
          <a:p>
            <a:pPr marL="38100">
              <a:lnSpc>
                <a:spcPct val="100000"/>
              </a:lnSpc>
              <a:spcBef>
                <a:spcPts val="550"/>
              </a:spcBef>
            </a:pPr>
            <a:r>
              <a:rPr dirty="0" sz="1000" spc="-5">
                <a:latin typeface="Times New Roman"/>
                <a:cs typeface="Times New Roman"/>
              </a:rPr>
              <a:t>Stresses are within</a:t>
            </a:r>
            <a:r>
              <a:rPr dirty="0" sz="1000" spc="5">
                <a:latin typeface="Times New Roman"/>
                <a:cs typeface="Times New Roman"/>
              </a:rPr>
              <a:t> </a:t>
            </a:r>
            <a:r>
              <a:rPr dirty="0" sz="1000" spc="-5">
                <a:latin typeface="Times New Roman"/>
                <a:cs typeface="Times New Roman"/>
              </a:rPr>
              <a:t>limits</a:t>
            </a:r>
            <a:endParaRPr sz="1000">
              <a:latin typeface="Times New Roman"/>
              <a:cs typeface="Times New Roman"/>
            </a:endParaRPr>
          </a:p>
          <a:p>
            <a:pPr marL="38100">
              <a:lnSpc>
                <a:spcPct val="100000"/>
              </a:lnSpc>
              <a:spcBef>
                <a:spcPts val="555"/>
              </a:spcBef>
            </a:pPr>
            <a:r>
              <a:rPr dirty="0" sz="1000" spc="-5">
                <a:latin typeface="Times New Roman"/>
                <a:cs typeface="Times New Roman"/>
              </a:rPr>
              <a:t>Check the assumed effective prestress </a:t>
            </a:r>
            <a:r>
              <a:rPr dirty="0" sz="1000">
                <a:latin typeface="Times New Roman"/>
                <a:cs typeface="Times New Roman"/>
              </a:rPr>
              <a:t>of 85% (15%</a:t>
            </a:r>
            <a:r>
              <a:rPr dirty="0" sz="1000" spc="20">
                <a:latin typeface="Times New Roman"/>
                <a:cs typeface="Times New Roman"/>
              </a:rPr>
              <a:t> </a:t>
            </a:r>
            <a:r>
              <a:rPr dirty="0" sz="1000" spc="-5">
                <a:latin typeface="Times New Roman"/>
                <a:cs typeface="Times New Roman"/>
              </a:rPr>
              <a:t>loss).</a:t>
            </a:r>
            <a:endParaRPr sz="1000">
              <a:latin typeface="Times New Roman"/>
              <a:cs typeface="Times New Roman"/>
            </a:endParaRPr>
          </a:p>
        </p:txBody>
      </p:sp>
      <p:sp>
        <p:nvSpPr>
          <p:cNvPr id="28" name="object 28"/>
          <p:cNvSpPr txBox="1"/>
          <p:nvPr/>
        </p:nvSpPr>
        <p:spPr>
          <a:xfrm>
            <a:off x="2843601" y="3773830"/>
            <a:ext cx="227329" cy="394335"/>
          </a:xfrm>
          <a:prstGeom prst="rect">
            <a:avLst/>
          </a:prstGeom>
        </p:spPr>
        <p:txBody>
          <a:bodyPr wrap="square" lIns="0" tIns="44450" rIns="0" bIns="0" rtlCol="0" vert="horz">
            <a:spAutoFit/>
          </a:bodyPr>
          <a:lstStyle/>
          <a:p>
            <a:pPr marL="38100">
              <a:lnSpc>
                <a:spcPct val="100000"/>
              </a:lnSpc>
              <a:spcBef>
                <a:spcPts val="350"/>
              </a:spcBef>
            </a:pPr>
            <a:r>
              <a:rPr dirty="0" baseline="11111" sz="1500" spc="-405">
                <a:latin typeface="Cambria Math"/>
                <a:cs typeface="Cambria Math"/>
              </a:rPr>
              <a:t>𝑓𝑓</a:t>
            </a:r>
            <a:r>
              <a:rPr dirty="0" sz="700" spc="-270">
                <a:latin typeface="Cambria Math"/>
                <a:cs typeface="Cambria Math"/>
              </a:rPr>
              <a:t>𝑑𝑑𝑒𝑒</a:t>
            </a:r>
            <a:endParaRPr sz="700">
              <a:latin typeface="Cambria Math"/>
              <a:cs typeface="Cambria Math"/>
            </a:endParaRPr>
          </a:p>
          <a:p>
            <a:pPr marL="38100">
              <a:lnSpc>
                <a:spcPct val="100000"/>
              </a:lnSpc>
              <a:spcBef>
                <a:spcPts val="254"/>
              </a:spcBef>
            </a:pPr>
            <a:r>
              <a:rPr dirty="0" baseline="11111" sz="1500" spc="-427">
                <a:latin typeface="Cambria Math"/>
                <a:cs typeface="Cambria Math"/>
              </a:rPr>
              <a:t>𝑓𝑓</a:t>
            </a:r>
            <a:r>
              <a:rPr dirty="0" sz="700" spc="-285">
                <a:latin typeface="Cambria Math"/>
                <a:cs typeface="Cambria Math"/>
              </a:rPr>
              <a:t>𝑑𝑑𝑝𝑝</a:t>
            </a:r>
            <a:endParaRPr sz="700">
              <a:latin typeface="Cambria Math"/>
              <a:cs typeface="Cambria Math"/>
            </a:endParaRPr>
          </a:p>
        </p:txBody>
      </p:sp>
      <p:sp>
        <p:nvSpPr>
          <p:cNvPr id="29" name="object 29"/>
          <p:cNvSpPr/>
          <p:nvPr/>
        </p:nvSpPr>
        <p:spPr>
          <a:xfrm>
            <a:off x="2881883" y="3982973"/>
            <a:ext cx="157480" cy="0"/>
          </a:xfrm>
          <a:custGeom>
            <a:avLst/>
            <a:gdLst/>
            <a:ahLst/>
            <a:cxnLst/>
            <a:rect l="l" t="t" r="r" b="b"/>
            <a:pathLst>
              <a:path w="157480" h="0">
                <a:moveTo>
                  <a:pt x="0" y="0"/>
                </a:moveTo>
                <a:lnTo>
                  <a:pt x="156984" y="0"/>
                </a:lnTo>
              </a:path>
            </a:pathLst>
          </a:custGeom>
          <a:ln w="7620">
            <a:solidFill>
              <a:srgbClr val="000000"/>
            </a:solidFill>
          </a:ln>
        </p:spPr>
        <p:txBody>
          <a:bodyPr wrap="square" lIns="0" tIns="0" rIns="0" bIns="0" rtlCol="0"/>
          <a:lstStyle/>
          <a:p/>
        </p:txBody>
      </p:sp>
      <p:sp>
        <p:nvSpPr>
          <p:cNvPr id="30" name="object 30"/>
          <p:cNvSpPr txBox="1"/>
          <p:nvPr/>
        </p:nvSpPr>
        <p:spPr>
          <a:xfrm>
            <a:off x="3061207" y="3879596"/>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31" name="object 31"/>
          <p:cNvSpPr txBox="1"/>
          <p:nvPr/>
        </p:nvSpPr>
        <p:spPr>
          <a:xfrm>
            <a:off x="3190735" y="3782070"/>
            <a:ext cx="473709"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178.397</a:t>
            </a:r>
            <a:endParaRPr sz="1000">
              <a:latin typeface="Cambria Math"/>
              <a:cs typeface="Cambria Math"/>
            </a:endParaRPr>
          </a:p>
        </p:txBody>
      </p:sp>
      <p:sp>
        <p:nvSpPr>
          <p:cNvPr id="32" name="object 32"/>
          <p:cNvSpPr txBox="1"/>
          <p:nvPr/>
        </p:nvSpPr>
        <p:spPr>
          <a:xfrm>
            <a:off x="3260938" y="3964978"/>
            <a:ext cx="33337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20</a:t>
            </a:r>
            <a:r>
              <a:rPr dirty="0" sz="1000" spc="5">
                <a:latin typeface="Cambria Math"/>
                <a:cs typeface="Cambria Math"/>
              </a:rPr>
              <a:t>2</a:t>
            </a:r>
            <a:r>
              <a:rPr dirty="0" sz="1000" spc="-10">
                <a:latin typeface="Cambria Math"/>
                <a:cs typeface="Cambria Math"/>
              </a:rPr>
              <a:t>.</a:t>
            </a:r>
            <a:r>
              <a:rPr dirty="0" sz="1000" spc="-5">
                <a:latin typeface="Cambria Math"/>
                <a:cs typeface="Cambria Math"/>
              </a:rPr>
              <a:t>5</a:t>
            </a:r>
            <a:endParaRPr sz="1000">
              <a:latin typeface="Cambria Math"/>
              <a:cs typeface="Cambria Math"/>
            </a:endParaRPr>
          </a:p>
        </p:txBody>
      </p:sp>
      <p:sp>
        <p:nvSpPr>
          <p:cNvPr id="33" name="object 33"/>
          <p:cNvSpPr/>
          <p:nvPr/>
        </p:nvSpPr>
        <p:spPr>
          <a:xfrm>
            <a:off x="3203448" y="3982973"/>
            <a:ext cx="448309" cy="0"/>
          </a:xfrm>
          <a:custGeom>
            <a:avLst/>
            <a:gdLst/>
            <a:ahLst/>
            <a:cxnLst/>
            <a:rect l="l" t="t" r="r" b="b"/>
            <a:pathLst>
              <a:path w="448310" h="0">
                <a:moveTo>
                  <a:pt x="0" y="0"/>
                </a:moveTo>
                <a:lnTo>
                  <a:pt x="448055" y="0"/>
                </a:lnTo>
              </a:path>
            </a:pathLst>
          </a:custGeom>
          <a:ln w="7620">
            <a:solidFill>
              <a:srgbClr val="000000"/>
            </a:solidFill>
          </a:ln>
        </p:spPr>
        <p:txBody>
          <a:bodyPr wrap="square" lIns="0" tIns="0" rIns="0" bIns="0" rtlCol="0"/>
          <a:lstStyle/>
          <a:p/>
        </p:txBody>
      </p:sp>
      <p:sp>
        <p:nvSpPr>
          <p:cNvPr id="34" name="object 34"/>
          <p:cNvSpPr txBox="1"/>
          <p:nvPr/>
        </p:nvSpPr>
        <p:spPr>
          <a:xfrm>
            <a:off x="3673855" y="3879596"/>
            <a:ext cx="122936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0.88 = 88% ≈</a:t>
            </a:r>
            <a:r>
              <a:rPr dirty="0" sz="1000" spc="40">
                <a:latin typeface="Cambria Math"/>
                <a:cs typeface="Cambria Math"/>
              </a:rPr>
              <a:t> </a:t>
            </a:r>
            <a:r>
              <a:rPr dirty="0" sz="1000" spc="-5">
                <a:latin typeface="Cambria Math"/>
                <a:cs typeface="Cambria Math"/>
              </a:rPr>
              <a:t>85%</a:t>
            </a:r>
            <a:endParaRPr sz="1000">
              <a:latin typeface="Cambria Math"/>
              <a:cs typeface="Cambria Math"/>
            </a:endParaRPr>
          </a:p>
        </p:txBody>
      </p:sp>
      <p:sp>
        <p:nvSpPr>
          <p:cNvPr id="35" name="object 35"/>
          <p:cNvSpPr txBox="1"/>
          <p:nvPr/>
        </p:nvSpPr>
        <p:spPr>
          <a:xfrm>
            <a:off x="3159184" y="4217923"/>
            <a:ext cx="227329"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05">
                <a:latin typeface="Cambria Math"/>
                <a:cs typeface="Cambria Math"/>
              </a:rPr>
              <a:t>𝑓𝑓</a:t>
            </a:r>
            <a:r>
              <a:rPr dirty="0" sz="700" spc="-270">
                <a:latin typeface="Cambria Math"/>
                <a:cs typeface="Cambria Math"/>
              </a:rPr>
              <a:t>𝑑𝑑𝑒𝑒</a:t>
            </a:r>
            <a:endParaRPr sz="700">
              <a:latin typeface="Cambria Math"/>
              <a:cs typeface="Cambria Math"/>
            </a:endParaRPr>
          </a:p>
        </p:txBody>
      </p:sp>
      <p:sp>
        <p:nvSpPr>
          <p:cNvPr id="36" name="object 36"/>
          <p:cNvSpPr/>
          <p:nvPr/>
        </p:nvSpPr>
        <p:spPr>
          <a:xfrm>
            <a:off x="3197351" y="4394453"/>
            <a:ext cx="157480" cy="0"/>
          </a:xfrm>
          <a:custGeom>
            <a:avLst/>
            <a:gdLst/>
            <a:ahLst/>
            <a:cxnLst/>
            <a:rect l="l" t="t" r="r" b="b"/>
            <a:pathLst>
              <a:path w="157479" h="0">
                <a:moveTo>
                  <a:pt x="0" y="0"/>
                </a:moveTo>
                <a:lnTo>
                  <a:pt x="156984" y="0"/>
                </a:lnTo>
              </a:path>
            </a:pathLst>
          </a:custGeom>
          <a:ln w="7620">
            <a:solidFill>
              <a:srgbClr val="000000"/>
            </a:solidFill>
          </a:ln>
        </p:spPr>
        <p:txBody>
          <a:bodyPr wrap="square" lIns="0" tIns="0" rIns="0" bIns="0" rtlCol="0"/>
          <a:lstStyle/>
          <a:p/>
        </p:txBody>
      </p:sp>
      <p:sp>
        <p:nvSpPr>
          <p:cNvPr id="37" name="object 37"/>
          <p:cNvSpPr txBox="1"/>
          <p:nvPr/>
        </p:nvSpPr>
        <p:spPr>
          <a:xfrm>
            <a:off x="2541499" y="4291074"/>
            <a:ext cx="2687955" cy="177800"/>
          </a:xfrm>
          <a:prstGeom prst="rect">
            <a:avLst/>
          </a:prstGeom>
        </p:spPr>
        <p:txBody>
          <a:bodyPr wrap="square" lIns="0" tIns="12065" rIns="0" bIns="0" rtlCol="0" vert="horz">
            <a:spAutoFit/>
          </a:bodyPr>
          <a:lstStyle/>
          <a:p>
            <a:pPr marL="12700">
              <a:lnSpc>
                <a:spcPct val="100000"/>
              </a:lnSpc>
              <a:spcBef>
                <a:spcPts val="95"/>
              </a:spcBef>
              <a:tabLst>
                <a:tab pos="847725" algn="l"/>
              </a:tabLst>
            </a:pPr>
            <a:r>
              <a:rPr dirty="0" sz="1000" spc="-235">
                <a:latin typeface="Cambria Math"/>
                <a:cs typeface="Cambria Math"/>
              </a:rPr>
              <a:t>𝐿𝐿𝑐𝑐𝑠𝑠𝑠𝑠</a:t>
            </a:r>
            <a:r>
              <a:rPr dirty="0" sz="1000" spc="85">
                <a:latin typeface="Cambria Math"/>
                <a:cs typeface="Cambria Math"/>
              </a:rPr>
              <a:t> </a:t>
            </a:r>
            <a:r>
              <a:rPr dirty="0" sz="1000" spc="-5">
                <a:latin typeface="Cambria Math"/>
                <a:cs typeface="Cambria Math"/>
              </a:rPr>
              <a:t>=</a:t>
            </a:r>
            <a:r>
              <a:rPr dirty="0" sz="1000" spc="60">
                <a:latin typeface="Cambria Math"/>
                <a:cs typeface="Cambria Math"/>
              </a:rPr>
              <a:t> </a:t>
            </a:r>
            <a:r>
              <a:rPr dirty="0" sz="1000" spc="-5">
                <a:latin typeface="Cambria Math"/>
                <a:cs typeface="Cambria Math"/>
              </a:rPr>
              <a:t>1</a:t>
            </a:r>
            <a:r>
              <a:rPr dirty="0" sz="1000" spc="10">
                <a:latin typeface="Cambria Math"/>
                <a:cs typeface="Cambria Math"/>
              </a:rPr>
              <a:t> </a:t>
            </a:r>
            <a:r>
              <a:rPr dirty="0" sz="1000" spc="-5">
                <a:latin typeface="Cambria Math"/>
                <a:cs typeface="Cambria Math"/>
              </a:rPr>
              <a:t>−	= 1</a:t>
            </a:r>
            <a:r>
              <a:rPr dirty="0" sz="1000" spc="190">
                <a:latin typeface="Cambria Math"/>
                <a:cs typeface="Cambria Math"/>
              </a:rPr>
              <a:t> </a:t>
            </a:r>
            <a:r>
              <a:rPr dirty="0" sz="1000" spc="-5">
                <a:latin typeface="Cambria Math"/>
                <a:cs typeface="Cambria Math"/>
              </a:rPr>
              <a:t>− 0.88 = 0.12 = 12% ≈ 15%</a:t>
            </a:r>
            <a:endParaRPr sz="1000">
              <a:latin typeface="Cambria Math"/>
              <a:cs typeface="Cambria Math"/>
            </a:endParaRPr>
          </a:p>
        </p:txBody>
      </p:sp>
      <p:sp>
        <p:nvSpPr>
          <p:cNvPr id="38" name="object 38"/>
          <p:cNvSpPr/>
          <p:nvPr/>
        </p:nvSpPr>
        <p:spPr>
          <a:xfrm>
            <a:off x="3855720" y="6140196"/>
            <a:ext cx="82550" cy="7620"/>
          </a:xfrm>
          <a:custGeom>
            <a:avLst/>
            <a:gdLst/>
            <a:ahLst/>
            <a:cxnLst/>
            <a:rect l="l" t="t" r="r" b="b"/>
            <a:pathLst>
              <a:path w="82550" h="7620">
                <a:moveTo>
                  <a:pt x="0" y="7620"/>
                </a:moveTo>
                <a:lnTo>
                  <a:pt x="82296" y="7620"/>
                </a:lnTo>
                <a:lnTo>
                  <a:pt x="82296" y="0"/>
                </a:lnTo>
                <a:lnTo>
                  <a:pt x="0" y="0"/>
                </a:lnTo>
                <a:lnTo>
                  <a:pt x="0" y="7620"/>
                </a:lnTo>
                <a:close/>
              </a:path>
            </a:pathLst>
          </a:custGeom>
          <a:solidFill>
            <a:srgbClr val="000000"/>
          </a:solidFill>
        </p:spPr>
        <p:txBody>
          <a:bodyPr wrap="square" lIns="0" tIns="0" rIns="0" bIns="0" rtlCol="0"/>
          <a:lstStyle/>
          <a:p/>
        </p:txBody>
      </p:sp>
      <p:sp>
        <p:nvSpPr>
          <p:cNvPr id="39" name="object 39"/>
          <p:cNvSpPr txBox="1"/>
          <p:nvPr/>
        </p:nvSpPr>
        <p:spPr>
          <a:xfrm>
            <a:off x="635000" y="4402328"/>
            <a:ext cx="6390005" cy="1816100"/>
          </a:xfrm>
          <a:prstGeom prst="rect">
            <a:avLst/>
          </a:prstGeom>
        </p:spPr>
        <p:txBody>
          <a:bodyPr wrap="square" lIns="0" tIns="12065" rIns="0" bIns="0" rtlCol="0" vert="horz">
            <a:spAutoFit/>
          </a:bodyPr>
          <a:lstStyle/>
          <a:p>
            <a:pPr algn="ctr" marR="1109345">
              <a:lnSpc>
                <a:spcPct val="100000"/>
              </a:lnSpc>
              <a:spcBef>
                <a:spcPts val="95"/>
              </a:spcBef>
            </a:pPr>
            <a:r>
              <a:rPr dirty="0" baseline="11111" sz="1500" spc="-427">
                <a:latin typeface="Cambria Math"/>
                <a:cs typeface="Cambria Math"/>
              </a:rPr>
              <a:t>𝑓𝑓</a:t>
            </a:r>
            <a:r>
              <a:rPr dirty="0" sz="700" spc="-285">
                <a:latin typeface="Cambria Math"/>
                <a:cs typeface="Cambria Math"/>
              </a:rPr>
              <a:t>𝑑𝑑𝑝𝑝</a:t>
            </a:r>
            <a:endParaRPr sz="700">
              <a:latin typeface="Cambria Math"/>
              <a:cs typeface="Cambria Math"/>
            </a:endParaRPr>
          </a:p>
          <a:p>
            <a:pPr>
              <a:lnSpc>
                <a:spcPct val="100000"/>
              </a:lnSpc>
              <a:spcBef>
                <a:spcPts val="5"/>
              </a:spcBef>
            </a:pPr>
            <a:endParaRPr sz="900">
              <a:latin typeface="Cambria Math"/>
              <a:cs typeface="Cambria Math"/>
            </a:endParaRPr>
          </a:p>
          <a:p>
            <a:pPr marL="50800">
              <a:lnSpc>
                <a:spcPct val="100000"/>
              </a:lnSpc>
              <a:spcBef>
                <a:spcPts val="5"/>
              </a:spcBef>
            </a:pPr>
            <a:r>
              <a:rPr dirty="0" sz="1100">
                <a:latin typeface="Arial"/>
                <a:cs typeface="Arial"/>
              </a:rPr>
              <a:t>4.7.2.2.3 </a:t>
            </a:r>
            <a:r>
              <a:rPr dirty="0" sz="1100" spc="-5">
                <a:latin typeface="Arial"/>
                <a:cs typeface="Arial"/>
              </a:rPr>
              <a:t>Fatigue </a:t>
            </a:r>
            <a:r>
              <a:rPr dirty="0" sz="1100">
                <a:latin typeface="Arial"/>
                <a:cs typeface="Arial"/>
              </a:rPr>
              <a:t>I </a:t>
            </a:r>
            <a:r>
              <a:rPr dirty="0" sz="1100" spc="-5">
                <a:latin typeface="Arial"/>
                <a:cs typeface="Arial"/>
              </a:rPr>
              <a:t>Limit</a:t>
            </a:r>
            <a:r>
              <a:rPr dirty="0" sz="1100" spc="-180">
                <a:latin typeface="Arial"/>
                <a:cs typeface="Arial"/>
              </a:rPr>
              <a:t> </a:t>
            </a:r>
            <a:r>
              <a:rPr dirty="0" sz="1100">
                <a:latin typeface="Arial"/>
                <a:cs typeface="Arial"/>
              </a:rPr>
              <a:t>State</a:t>
            </a:r>
            <a:endParaRPr sz="1100">
              <a:latin typeface="Arial"/>
              <a:cs typeface="Arial"/>
            </a:endParaRPr>
          </a:p>
          <a:p>
            <a:pPr marL="50800">
              <a:lnSpc>
                <a:spcPct val="100000"/>
              </a:lnSpc>
              <a:spcBef>
                <a:spcPts val="240"/>
              </a:spcBef>
            </a:pPr>
            <a:r>
              <a:rPr dirty="0" sz="1000" spc="-5">
                <a:latin typeface="Times New Roman"/>
                <a:cs typeface="Times New Roman"/>
              </a:rPr>
              <a:t>Effective Prestress with Fatigue I live</a:t>
            </a:r>
            <a:r>
              <a:rPr dirty="0" sz="1000" spc="25">
                <a:latin typeface="Times New Roman"/>
                <a:cs typeface="Times New Roman"/>
              </a:rPr>
              <a:t> </a:t>
            </a:r>
            <a:r>
              <a:rPr dirty="0" sz="1000" spc="-10">
                <a:latin typeface="Times New Roman"/>
                <a:cs typeface="Times New Roman"/>
              </a:rPr>
              <a:t>load</a:t>
            </a:r>
            <a:endParaRPr sz="1000">
              <a:latin typeface="Times New Roman"/>
              <a:cs typeface="Times New Roman"/>
            </a:endParaRPr>
          </a:p>
          <a:p>
            <a:pPr algn="ctr" marL="112395">
              <a:lnSpc>
                <a:spcPct val="100000"/>
              </a:lnSpc>
              <a:spcBef>
                <a:spcPts val="660"/>
              </a:spcBef>
            </a:pPr>
            <a:r>
              <a:rPr dirty="0" sz="1000" spc="-315">
                <a:latin typeface="Cambria Math"/>
                <a:cs typeface="Cambria Math"/>
              </a:rPr>
              <a:t>𝑃𝑃</a:t>
            </a:r>
            <a:r>
              <a:rPr dirty="0" sz="1000" spc="70">
                <a:latin typeface="Cambria Math"/>
                <a:cs typeface="Cambria Math"/>
              </a:rPr>
              <a:t> </a:t>
            </a:r>
            <a:r>
              <a:rPr dirty="0" sz="1000" spc="-5">
                <a:latin typeface="Cambria Math"/>
                <a:cs typeface="Cambria Math"/>
              </a:rPr>
              <a:t>= </a:t>
            </a:r>
            <a:r>
              <a:rPr dirty="0" sz="1000" spc="-254">
                <a:latin typeface="Cambria Math"/>
                <a:cs typeface="Cambria Math"/>
              </a:rPr>
              <a:t>𝐴𝐴</a:t>
            </a:r>
            <a:r>
              <a:rPr dirty="0" baseline="-15873" sz="1050" spc="-382">
                <a:latin typeface="Cambria Math"/>
                <a:cs typeface="Cambria Math"/>
              </a:rPr>
              <a:t>𝑑𝑑𝑠𝑠</a:t>
            </a:r>
            <a:r>
              <a:rPr dirty="0" sz="1000" spc="-254">
                <a:latin typeface="Cambria Math"/>
                <a:cs typeface="Cambria Math"/>
              </a:rPr>
              <a:t>�𝑓𝑓</a:t>
            </a:r>
            <a:r>
              <a:rPr dirty="0" baseline="-15873" sz="1050" spc="-382">
                <a:latin typeface="Cambria Math"/>
                <a:cs typeface="Cambria Math"/>
              </a:rPr>
              <a:t>𝑑𝑑𝑝𝑝</a:t>
            </a:r>
            <a:r>
              <a:rPr dirty="0" baseline="-15873" sz="1050" spc="202">
                <a:latin typeface="Cambria Math"/>
                <a:cs typeface="Cambria Math"/>
              </a:rPr>
              <a:t> </a:t>
            </a:r>
            <a:r>
              <a:rPr dirty="0" sz="1000" spc="-5">
                <a:latin typeface="Cambria Math"/>
                <a:cs typeface="Cambria Math"/>
              </a:rPr>
              <a:t>− </a:t>
            </a:r>
            <a:r>
              <a:rPr dirty="0" sz="1000" spc="-250">
                <a:latin typeface="Cambria Math"/>
                <a:cs typeface="Cambria Math"/>
              </a:rPr>
              <a:t>𝛥𝛥𝑓𝑓</a:t>
            </a:r>
            <a:r>
              <a:rPr dirty="0" baseline="-15873" sz="1050" spc="-375">
                <a:latin typeface="Cambria Math"/>
                <a:cs typeface="Cambria Math"/>
              </a:rPr>
              <a:t>𝑑𝑑𝑅𝑅0</a:t>
            </a:r>
            <a:r>
              <a:rPr dirty="0" baseline="-15873" sz="1050" spc="179">
                <a:latin typeface="Cambria Math"/>
                <a:cs typeface="Cambria Math"/>
              </a:rPr>
              <a:t> </a:t>
            </a:r>
            <a:r>
              <a:rPr dirty="0" sz="1000" spc="-5">
                <a:latin typeface="Cambria Math"/>
                <a:cs typeface="Cambria Math"/>
              </a:rPr>
              <a:t>− </a:t>
            </a:r>
            <a:r>
              <a:rPr dirty="0" sz="1000" spc="-265">
                <a:latin typeface="Cambria Math"/>
                <a:cs typeface="Cambria Math"/>
              </a:rPr>
              <a:t>𝛥𝛥𝑓𝑓</a:t>
            </a:r>
            <a:r>
              <a:rPr dirty="0" baseline="-15873" sz="1050" spc="-397">
                <a:latin typeface="Cambria Math"/>
                <a:cs typeface="Cambria Math"/>
              </a:rPr>
              <a:t>𝑑𝑑𝐸𝐸𝑆𝑆</a:t>
            </a:r>
            <a:r>
              <a:rPr dirty="0" baseline="-15873" sz="1050" spc="202">
                <a:latin typeface="Cambria Math"/>
                <a:cs typeface="Cambria Math"/>
              </a:rPr>
              <a:t> </a:t>
            </a:r>
            <a:r>
              <a:rPr dirty="0" sz="1000" spc="-5">
                <a:latin typeface="Cambria Math"/>
                <a:cs typeface="Cambria Math"/>
              </a:rPr>
              <a:t>− </a:t>
            </a:r>
            <a:r>
              <a:rPr dirty="0" sz="1000" spc="-250">
                <a:latin typeface="Cambria Math"/>
                <a:cs typeface="Cambria Math"/>
              </a:rPr>
              <a:t>∆𝑓𝑓</a:t>
            </a:r>
            <a:r>
              <a:rPr dirty="0" baseline="-15873" sz="1050" spc="-375">
                <a:latin typeface="Cambria Math"/>
                <a:cs typeface="Cambria Math"/>
              </a:rPr>
              <a:t>𝑑𝑑𝑑𝑑𝑔𝑔</a:t>
            </a:r>
            <a:r>
              <a:rPr dirty="0" baseline="-15873" sz="1050" spc="187">
                <a:latin typeface="Cambria Math"/>
                <a:cs typeface="Cambria Math"/>
              </a:rPr>
              <a:t> </a:t>
            </a:r>
            <a:r>
              <a:rPr dirty="0" sz="1000" spc="-5">
                <a:latin typeface="Cambria Math"/>
                <a:cs typeface="Cambria Math"/>
              </a:rPr>
              <a:t>− </a:t>
            </a:r>
            <a:r>
              <a:rPr dirty="0" sz="1000" spc="-260">
                <a:latin typeface="Cambria Math"/>
                <a:cs typeface="Cambria Math"/>
              </a:rPr>
              <a:t>𝛥𝛥𝑓𝑓</a:t>
            </a:r>
            <a:r>
              <a:rPr dirty="0" baseline="-15873" sz="1050" spc="-390">
                <a:latin typeface="Cambria Math"/>
                <a:cs typeface="Cambria Math"/>
              </a:rPr>
              <a:t>𝑑𝑑𝐿𝐿𝑝𝑝</a:t>
            </a:r>
            <a:r>
              <a:rPr dirty="0" baseline="-15873" sz="1050" spc="195">
                <a:latin typeface="Cambria Math"/>
                <a:cs typeface="Cambria Math"/>
              </a:rPr>
              <a:t> </a:t>
            </a:r>
            <a:r>
              <a:rPr dirty="0" sz="1000" spc="-5">
                <a:latin typeface="Cambria Math"/>
                <a:cs typeface="Cambria Math"/>
              </a:rPr>
              <a:t>+ </a:t>
            </a:r>
            <a:r>
              <a:rPr dirty="0" sz="1000" spc="-260">
                <a:latin typeface="Cambria Math"/>
                <a:cs typeface="Cambria Math"/>
              </a:rPr>
              <a:t>𝛥𝛥𝑓𝑓</a:t>
            </a:r>
            <a:r>
              <a:rPr dirty="0" baseline="-15873" sz="1050" spc="-390">
                <a:latin typeface="Cambria Math"/>
                <a:cs typeface="Cambria Math"/>
              </a:rPr>
              <a:t>𝑑𝑑𝐸𝐸𝑝𝑝</a:t>
            </a:r>
            <a:r>
              <a:rPr dirty="0" baseline="-15873" sz="1050" spc="195">
                <a:latin typeface="Cambria Math"/>
                <a:cs typeface="Cambria Math"/>
              </a:rPr>
              <a:t> </a:t>
            </a:r>
            <a:r>
              <a:rPr dirty="0" sz="1000" spc="-5">
                <a:latin typeface="Cambria Math"/>
                <a:cs typeface="Cambria Math"/>
              </a:rPr>
              <a:t>+ </a:t>
            </a:r>
            <a:r>
              <a:rPr dirty="0" sz="1000" spc="-240">
                <a:latin typeface="Cambria Math"/>
                <a:cs typeface="Cambria Math"/>
              </a:rPr>
              <a:t>𝛥𝛥𝑓𝑓</a:t>
            </a:r>
            <a:r>
              <a:rPr dirty="0" baseline="-15873" sz="1050" spc="-359">
                <a:latin typeface="Cambria Math"/>
                <a:cs typeface="Cambria Math"/>
              </a:rPr>
              <a:t>𝑑𝑑𝑆𝑆𝐿𝐿𝑝𝑝𝐿𝐿</a:t>
            </a:r>
            <a:r>
              <a:rPr dirty="0" baseline="-15873" sz="1050" spc="187">
                <a:latin typeface="Cambria Math"/>
                <a:cs typeface="Cambria Math"/>
              </a:rPr>
              <a:t> </a:t>
            </a:r>
            <a:r>
              <a:rPr dirty="0" sz="1000" spc="-5">
                <a:latin typeface="Cambria Math"/>
                <a:cs typeface="Cambria Math"/>
              </a:rPr>
              <a:t>+</a:t>
            </a:r>
            <a:r>
              <a:rPr dirty="0" sz="1000" spc="-90">
                <a:latin typeface="Cambria Math"/>
                <a:cs typeface="Cambria Math"/>
              </a:rPr>
              <a:t> </a:t>
            </a:r>
            <a:r>
              <a:rPr dirty="0" sz="1000" spc="-204">
                <a:latin typeface="Cambria Math"/>
                <a:cs typeface="Cambria Math"/>
              </a:rPr>
              <a:t>1.5𝛥𝛥𝑓𝑓</a:t>
            </a:r>
            <a:r>
              <a:rPr dirty="0" baseline="-15873" sz="1050" spc="-307">
                <a:latin typeface="Cambria Math"/>
                <a:cs typeface="Cambria Math"/>
              </a:rPr>
              <a:t>𝑑𝑑𝐿𝐿𝐿𝐿</a:t>
            </a:r>
            <a:r>
              <a:rPr dirty="0" sz="1000" spc="-204">
                <a:latin typeface="Cambria Math"/>
                <a:cs typeface="Cambria Math"/>
              </a:rPr>
              <a:t>�</a:t>
            </a:r>
            <a:endParaRPr sz="1000">
              <a:latin typeface="Cambria Math"/>
              <a:cs typeface="Cambria Math"/>
            </a:endParaRPr>
          </a:p>
          <a:p>
            <a:pPr algn="ctr" marL="111125">
              <a:lnSpc>
                <a:spcPts val="1190"/>
              </a:lnSpc>
              <a:spcBef>
                <a:spcPts val="700"/>
              </a:spcBef>
            </a:pPr>
            <a:r>
              <a:rPr dirty="0" sz="1000" spc="-315">
                <a:latin typeface="Cambria Math"/>
                <a:cs typeface="Cambria Math"/>
              </a:rPr>
              <a:t>𝑃𝑃</a:t>
            </a:r>
            <a:r>
              <a:rPr dirty="0" sz="1000" spc="95">
                <a:latin typeface="Cambria Math"/>
                <a:cs typeface="Cambria Math"/>
              </a:rPr>
              <a:t> </a:t>
            </a:r>
            <a:r>
              <a:rPr dirty="0" sz="1000" spc="-5">
                <a:latin typeface="Cambria Math"/>
                <a:cs typeface="Cambria Math"/>
              </a:rPr>
              <a:t>= </a:t>
            </a:r>
            <a:r>
              <a:rPr dirty="0" sz="1000" spc="-110">
                <a:latin typeface="Cambria Math"/>
                <a:cs typeface="Cambria Math"/>
              </a:rPr>
              <a:t>13.237𝑠𝑠𝑠𝑠</a:t>
            </a:r>
            <a:r>
              <a:rPr dirty="0" baseline="27777" sz="1050" spc="-165">
                <a:latin typeface="Cambria Math"/>
                <a:cs typeface="Cambria Math"/>
              </a:rPr>
              <a:t>2</a:t>
            </a:r>
            <a:r>
              <a:rPr dirty="0" baseline="2777" sz="1500" spc="-165">
                <a:latin typeface="Cambria Math"/>
                <a:cs typeface="Cambria Math"/>
              </a:rPr>
              <a:t>(</a:t>
            </a:r>
            <a:r>
              <a:rPr dirty="0" sz="1000" spc="-110">
                <a:latin typeface="Cambria Math"/>
                <a:cs typeface="Cambria Math"/>
              </a:rPr>
              <a:t>202.5𝑘𝑘𝑠𝑠𝑠𝑠 </a:t>
            </a:r>
            <a:r>
              <a:rPr dirty="0" sz="1000" spc="-5">
                <a:latin typeface="Cambria Math"/>
                <a:cs typeface="Cambria Math"/>
              </a:rPr>
              <a:t>− </a:t>
            </a:r>
            <a:r>
              <a:rPr dirty="0" sz="1000" spc="-165">
                <a:latin typeface="Cambria Math"/>
                <a:cs typeface="Cambria Math"/>
              </a:rPr>
              <a:t>1.98𝑘𝑘𝑠𝑠𝑠𝑠 </a:t>
            </a:r>
            <a:r>
              <a:rPr dirty="0" sz="1000" spc="-5">
                <a:latin typeface="Cambria Math"/>
                <a:cs typeface="Cambria Math"/>
              </a:rPr>
              <a:t>− </a:t>
            </a:r>
            <a:r>
              <a:rPr dirty="0" sz="1000" spc="-140">
                <a:latin typeface="Cambria Math"/>
                <a:cs typeface="Cambria Math"/>
              </a:rPr>
              <a:t>20.328𝑘𝑘𝑠𝑠𝑠𝑠 </a:t>
            </a:r>
            <a:r>
              <a:rPr dirty="0" sz="1000" spc="-5">
                <a:latin typeface="Cambria Math"/>
                <a:cs typeface="Cambria Math"/>
              </a:rPr>
              <a:t>− </a:t>
            </a:r>
            <a:r>
              <a:rPr dirty="0" sz="1000" spc="-155">
                <a:latin typeface="Cambria Math"/>
                <a:cs typeface="Cambria Math"/>
              </a:rPr>
              <a:t>0.375𝑘𝑘𝑠𝑠𝑠𝑠 </a:t>
            </a:r>
            <a:r>
              <a:rPr dirty="0" sz="1000" spc="-5">
                <a:latin typeface="Cambria Math"/>
                <a:cs typeface="Cambria Math"/>
              </a:rPr>
              <a:t>− </a:t>
            </a:r>
            <a:r>
              <a:rPr dirty="0" sz="1000" spc="-140">
                <a:latin typeface="Cambria Math"/>
                <a:cs typeface="Cambria Math"/>
              </a:rPr>
              <a:t>19.206𝑘𝑘𝑠𝑠𝑠𝑠 </a:t>
            </a:r>
            <a:r>
              <a:rPr dirty="0" sz="1000" spc="-5">
                <a:latin typeface="Cambria Math"/>
                <a:cs typeface="Cambria Math"/>
              </a:rPr>
              <a:t>+ </a:t>
            </a:r>
            <a:r>
              <a:rPr dirty="0" sz="1000" spc="-155">
                <a:latin typeface="Cambria Math"/>
                <a:cs typeface="Cambria Math"/>
              </a:rPr>
              <a:t>8.382𝑘𝑘𝑠𝑠𝑠𝑠 </a:t>
            </a:r>
            <a:r>
              <a:rPr dirty="0" sz="1000" spc="-5">
                <a:latin typeface="Cambria Math"/>
                <a:cs typeface="Cambria Math"/>
              </a:rPr>
              <a:t>+ </a:t>
            </a:r>
            <a:r>
              <a:rPr dirty="0" sz="1000" spc="-155">
                <a:latin typeface="Cambria Math"/>
                <a:cs typeface="Cambria Math"/>
              </a:rPr>
              <a:t>3.065𝑘𝑘𝑠𝑠𝑠𝑠 </a:t>
            </a:r>
            <a:r>
              <a:rPr dirty="0" sz="1000" spc="-5">
                <a:latin typeface="Cambria Math"/>
                <a:cs typeface="Cambria Math"/>
              </a:rPr>
              <a:t>+ (1.5)3.881</a:t>
            </a:r>
            <a:r>
              <a:rPr dirty="0" sz="1000" spc="75">
                <a:latin typeface="Cambria Math"/>
                <a:cs typeface="Cambria Math"/>
              </a:rPr>
              <a:t> </a:t>
            </a:r>
            <a:r>
              <a:rPr dirty="0" sz="1000" spc="-235">
                <a:latin typeface="Cambria Math"/>
                <a:cs typeface="Cambria Math"/>
              </a:rPr>
              <a:t>𝑘𝑘𝑠𝑠𝑠𝑠</a:t>
            </a:r>
            <a:r>
              <a:rPr dirty="0" baseline="2777" sz="1500" spc="-352">
                <a:latin typeface="Cambria Math"/>
                <a:cs typeface="Cambria Math"/>
              </a:rPr>
              <a:t>)</a:t>
            </a:r>
            <a:endParaRPr baseline="2777" sz="1500">
              <a:latin typeface="Cambria Math"/>
              <a:cs typeface="Cambria Math"/>
            </a:endParaRPr>
          </a:p>
          <a:p>
            <a:pPr marL="1075690">
              <a:lnSpc>
                <a:spcPts val="1190"/>
              </a:lnSpc>
            </a:pPr>
            <a:r>
              <a:rPr dirty="0" sz="1000" spc="-5">
                <a:latin typeface="Cambria Math"/>
                <a:cs typeface="Cambria Math"/>
              </a:rPr>
              <a:t>= </a:t>
            </a:r>
            <a:r>
              <a:rPr dirty="0" sz="1000" spc="-95">
                <a:latin typeface="Cambria Math"/>
                <a:cs typeface="Cambria Math"/>
              </a:rPr>
              <a:t>(13.237𝑠𝑠𝑠𝑠</a:t>
            </a:r>
            <a:r>
              <a:rPr dirty="0" baseline="27777" sz="1050" spc="-142">
                <a:latin typeface="Cambria Math"/>
                <a:cs typeface="Cambria Math"/>
              </a:rPr>
              <a:t>2</a:t>
            </a:r>
            <a:r>
              <a:rPr dirty="0" sz="1000" spc="-95">
                <a:latin typeface="Cambria Math"/>
                <a:cs typeface="Cambria Math"/>
              </a:rPr>
              <a:t>)(177.88𝑘𝑘𝑠𝑠𝑠𝑠) </a:t>
            </a:r>
            <a:r>
              <a:rPr dirty="0" sz="1000" spc="-5">
                <a:latin typeface="Cambria Math"/>
                <a:cs typeface="Cambria Math"/>
              </a:rPr>
              <a:t>= 2354.6</a:t>
            </a:r>
            <a:r>
              <a:rPr dirty="0" sz="1000" spc="-60">
                <a:latin typeface="Cambria Math"/>
                <a:cs typeface="Cambria Math"/>
              </a:rPr>
              <a:t> </a:t>
            </a:r>
            <a:r>
              <a:rPr dirty="0" sz="1000" spc="-290">
                <a:latin typeface="Cambria Math"/>
                <a:cs typeface="Cambria Math"/>
              </a:rPr>
              <a:t>𝑘𝑘𝑠𝑠𝑘𝑘</a:t>
            </a:r>
            <a:endParaRPr sz="1000">
              <a:latin typeface="Cambria Math"/>
              <a:cs typeface="Cambria Math"/>
            </a:endParaRPr>
          </a:p>
          <a:p>
            <a:pPr marL="50800">
              <a:lnSpc>
                <a:spcPct val="100000"/>
              </a:lnSpc>
              <a:spcBef>
                <a:spcPts val="550"/>
              </a:spcBef>
            </a:pPr>
            <a:r>
              <a:rPr dirty="0" sz="1000" spc="-5">
                <a:latin typeface="Times New Roman"/>
                <a:cs typeface="Times New Roman"/>
              </a:rPr>
              <a:t>Stress in girder </a:t>
            </a:r>
            <a:r>
              <a:rPr dirty="0" sz="1000">
                <a:latin typeface="Times New Roman"/>
                <a:cs typeface="Times New Roman"/>
              </a:rPr>
              <a:t>due </a:t>
            </a:r>
            <a:r>
              <a:rPr dirty="0" sz="1000" spc="-10">
                <a:latin typeface="Times New Roman"/>
                <a:cs typeface="Times New Roman"/>
              </a:rPr>
              <a:t>to </a:t>
            </a:r>
            <a:r>
              <a:rPr dirty="0" sz="1000" spc="-5">
                <a:latin typeface="Times New Roman"/>
                <a:cs typeface="Times New Roman"/>
              </a:rPr>
              <a:t>effective</a:t>
            </a:r>
            <a:r>
              <a:rPr dirty="0" sz="1000" spc="30">
                <a:latin typeface="Times New Roman"/>
                <a:cs typeface="Times New Roman"/>
              </a:rPr>
              <a:t> </a:t>
            </a:r>
            <a:r>
              <a:rPr dirty="0" sz="1000" spc="-5">
                <a:latin typeface="Times New Roman"/>
                <a:cs typeface="Times New Roman"/>
              </a:rPr>
              <a:t>prestress</a:t>
            </a:r>
            <a:endParaRPr sz="1000">
              <a:latin typeface="Times New Roman"/>
              <a:cs typeface="Times New Roman"/>
            </a:endParaRPr>
          </a:p>
          <a:p>
            <a:pPr algn="ctr" marL="424815">
              <a:lnSpc>
                <a:spcPts val="985"/>
              </a:lnSpc>
              <a:spcBef>
                <a:spcPts val="420"/>
              </a:spcBef>
              <a:tabLst>
                <a:tab pos="657860" algn="l"/>
              </a:tabLst>
            </a:pPr>
            <a:r>
              <a:rPr dirty="0" sz="1000" spc="-315">
                <a:latin typeface="Cambria Math"/>
                <a:cs typeface="Cambria Math"/>
              </a:rPr>
              <a:t>𝑃𝑃	</a:t>
            </a:r>
            <a:r>
              <a:rPr dirty="0" sz="1000" spc="-355">
                <a:latin typeface="Cambria Math"/>
                <a:cs typeface="Cambria Math"/>
              </a:rPr>
              <a:t>𝑃𝑃𝐴𝐴</a:t>
            </a:r>
            <a:endParaRPr sz="1000">
              <a:latin typeface="Cambria Math"/>
              <a:cs typeface="Cambria Math"/>
            </a:endParaRPr>
          </a:p>
          <a:p>
            <a:pPr algn="ctr" marL="71120">
              <a:lnSpc>
                <a:spcPts val="985"/>
              </a:lnSpc>
            </a:pPr>
            <a:r>
              <a:rPr dirty="0" sz="1000" spc="-270">
                <a:latin typeface="Cambria Math"/>
                <a:cs typeface="Cambria Math"/>
              </a:rPr>
              <a:t>𝑓𝑓</a:t>
            </a:r>
            <a:r>
              <a:rPr dirty="0" baseline="-15873" sz="1050" spc="-405">
                <a:latin typeface="Cambria Math"/>
                <a:cs typeface="Cambria Math"/>
              </a:rPr>
              <a:t>𝑑𝑑𝑠𝑠</a:t>
            </a:r>
            <a:r>
              <a:rPr dirty="0" baseline="-15873" sz="1050" spc="262">
                <a:latin typeface="Cambria Math"/>
                <a:cs typeface="Cambria Math"/>
              </a:rPr>
              <a:t> </a:t>
            </a:r>
            <a:r>
              <a:rPr dirty="0" sz="1000" spc="-5">
                <a:latin typeface="Cambria Math"/>
                <a:cs typeface="Cambria Math"/>
              </a:rPr>
              <a:t>= </a:t>
            </a:r>
            <a:r>
              <a:rPr dirty="0" baseline="-36111" sz="1500" spc="-480">
                <a:latin typeface="Cambria Math"/>
                <a:cs typeface="Cambria Math"/>
              </a:rPr>
              <a:t>𝐴𝐴</a:t>
            </a:r>
            <a:r>
              <a:rPr dirty="0" baseline="-36111" sz="1500" spc="15">
                <a:latin typeface="Cambria Math"/>
                <a:cs typeface="Cambria Math"/>
              </a:rPr>
              <a:t> </a:t>
            </a:r>
            <a:r>
              <a:rPr dirty="0" sz="1000" spc="-5">
                <a:latin typeface="Cambria Math"/>
                <a:cs typeface="Cambria Math"/>
              </a:rPr>
              <a:t>+ </a:t>
            </a:r>
            <a:r>
              <a:rPr dirty="0" sz="1000" spc="140">
                <a:latin typeface="Cambria Math"/>
                <a:cs typeface="Cambria Math"/>
              </a:rPr>
              <a:t> </a:t>
            </a:r>
            <a:r>
              <a:rPr dirty="0" baseline="-36111" sz="1500" spc="-405">
                <a:latin typeface="Cambria Math"/>
                <a:cs typeface="Cambria Math"/>
              </a:rPr>
              <a:t>𝑆𝑆</a:t>
            </a:r>
            <a:endParaRPr baseline="-36111" sz="1500">
              <a:latin typeface="Cambria Math"/>
              <a:cs typeface="Cambria Math"/>
            </a:endParaRPr>
          </a:p>
        </p:txBody>
      </p:sp>
      <p:sp>
        <p:nvSpPr>
          <p:cNvPr id="40" name="object 40"/>
          <p:cNvSpPr/>
          <p:nvPr/>
        </p:nvSpPr>
        <p:spPr>
          <a:xfrm>
            <a:off x="4088891" y="6144005"/>
            <a:ext cx="144780" cy="0"/>
          </a:xfrm>
          <a:custGeom>
            <a:avLst/>
            <a:gdLst/>
            <a:ahLst/>
            <a:cxnLst/>
            <a:rect l="l" t="t" r="r" b="b"/>
            <a:pathLst>
              <a:path w="144779" h="0">
                <a:moveTo>
                  <a:pt x="0" y="0"/>
                </a:moveTo>
                <a:lnTo>
                  <a:pt x="144779" y="0"/>
                </a:lnTo>
              </a:path>
            </a:pathLst>
          </a:custGeom>
          <a:ln w="7620">
            <a:solidFill>
              <a:srgbClr val="000000"/>
            </a:solidFill>
          </a:ln>
        </p:spPr>
        <p:txBody>
          <a:bodyPr wrap="square" lIns="0" tIns="0" rIns="0" bIns="0" rtlCol="0"/>
          <a:lstStyle/>
          <a:p/>
        </p:txBody>
      </p:sp>
      <p:sp>
        <p:nvSpPr>
          <p:cNvPr id="41" name="object 41"/>
          <p:cNvSpPr/>
          <p:nvPr/>
        </p:nvSpPr>
        <p:spPr>
          <a:xfrm>
            <a:off x="2612135" y="6515861"/>
            <a:ext cx="655955" cy="0"/>
          </a:xfrm>
          <a:custGeom>
            <a:avLst/>
            <a:gdLst/>
            <a:ahLst/>
            <a:cxnLst/>
            <a:rect l="l" t="t" r="r" b="b"/>
            <a:pathLst>
              <a:path w="655954" h="0">
                <a:moveTo>
                  <a:pt x="0" y="0"/>
                </a:moveTo>
                <a:lnTo>
                  <a:pt x="655332" y="0"/>
                </a:lnTo>
              </a:path>
            </a:pathLst>
          </a:custGeom>
          <a:ln w="7620">
            <a:solidFill>
              <a:srgbClr val="000000"/>
            </a:solidFill>
          </a:ln>
        </p:spPr>
        <p:txBody>
          <a:bodyPr wrap="square" lIns="0" tIns="0" rIns="0" bIns="0" rtlCol="0"/>
          <a:lstStyle/>
          <a:p/>
        </p:txBody>
      </p:sp>
      <p:sp>
        <p:nvSpPr>
          <p:cNvPr id="42" name="object 42"/>
          <p:cNvSpPr txBox="1"/>
          <p:nvPr/>
        </p:nvSpPr>
        <p:spPr>
          <a:xfrm>
            <a:off x="2286453" y="6283841"/>
            <a:ext cx="2540000" cy="391795"/>
          </a:xfrm>
          <a:prstGeom prst="rect">
            <a:avLst/>
          </a:prstGeom>
        </p:spPr>
        <p:txBody>
          <a:bodyPr wrap="square" lIns="0" tIns="43180" rIns="0" bIns="0" rtlCol="0" vert="horz">
            <a:spAutoFit/>
          </a:bodyPr>
          <a:lstStyle/>
          <a:p>
            <a:pPr marL="325120">
              <a:lnSpc>
                <a:spcPct val="100000"/>
              </a:lnSpc>
              <a:spcBef>
                <a:spcPts val="340"/>
              </a:spcBef>
              <a:tabLst>
                <a:tab pos="1131570" algn="l"/>
              </a:tabLst>
            </a:pPr>
            <a:r>
              <a:rPr dirty="0" sz="1000" spc="-135">
                <a:latin typeface="Cambria Math"/>
                <a:cs typeface="Cambria Math"/>
              </a:rPr>
              <a:t>−2354.6𝑘𝑘𝑠𝑠𝑘𝑘	</a:t>
            </a:r>
            <a:r>
              <a:rPr dirty="0" baseline="2777" sz="1500" spc="-150">
                <a:latin typeface="Cambria Math"/>
                <a:cs typeface="Cambria Math"/>
              </a:rPr>
              <a:t>(</a:t>
            </a:r>
            <a:r>
              <a:rPr dirty="0" sz="1000" spc="-100">
                <a:latin typeface="Cambria Math"/>
                <a:cs typeface="Cambria Math"/>
              </a:rPr>
              <a:t>−2354.6𝑘𝑘𝑠𝑠𝑘𝑘</a:t>
            </a:r>
            <a:r>
              <a:rPr dirty="0" baseline="2777" sz="1500" spc="-150">
                <a:latin typeface="Cambria Math"/>
                <a:cs typeface="Cambria Math"/>
              </a:rPr>
              <a:t>)(</a:t>
            </a:r>
            <a:r>
              <a:rPr dirty="0" sz="1000" spc="-100">
                <a:latin typeface="Cambria Math"/>
                <a:cs typeface="Cambria Math"/>
              </a:rPr>
              <a:t>31.477𝑠𝑠𝑠𝑠</a:t>
            </a:r>
            <a:r>
              <a:rPr dirty="0" baseline="2777" sz="1500" spc="-150">
                <a:latin typeface="Cambria Math"/>
                <a:cs typeface="Cambria Math"/>
              </a:rPr>
              <a:t>)</a:t>
            </a:r>
            <a:endParaRPr baseline="2777" sz="1500">
              <a:latin typeface="Cambria Math"/>
              <a:cs typeface="Cambria Math"/>
            </a:endParaRPr>
          </a:p>
          <a:p>
            <a:pPr marL="63500">
              <a:lnSpc>
                <a:spcPct val="100000"/>
              </a:lnSpc>
              <a:spcBef>
                <a:spcPts val="240"/>
              </a:spcBef>
              <a:tabLst>
                <a:tab pos="1451610" algn="l"/>
              </a:tabLst>
            </a:pPr>
            <a:r>
              <a:rPr dirty="0" baseline="36111" sz="1500" spc="-517">
                <a:latin typeface="Cambria Math"/>
                <a:cs typeface="Cambria Math"/>
              </a:rPr>
              <a:t>𝑓𝑓</a:t>
            </a:r>
            <a:r>
              <a:rPr dirty="0" baseline="35714" sz="1050" spc="-517">
                <a:latin typeface="Cambria Math"/>
                <a:cs typeface="Cambria Math"/>
              </a:rPr>
              <a:t>𝑑𝑑</a:t>
            </a:r>
            <a:r>
              <a:rPr dirty="0" baseline="35714" sz="1050" spc="270">
                <a:latin typeface="Cambria Math"/>
                <a:cs typeface="Cambria Math"/>
              </a:rPr>
              <a:t> </a:t>
            </a:r>
            <a:r>
              <a:rPr dirty="0" baseline="36111" sz="1500" spc="-7">
                <a:latin typeface="Cambria Math"/>
                <a:cs typeface="Cambria Math"/>
              </a:rPr>
              <a:t>=</a:t>
            </a:r>
            <a:r>
              <a:rPr dirty="0" baseline="36111" sz="1500" spc="300">
                <a:latin typeface="Cambria Math"/>
                <a:cs typeface="Cambria Math"/>
              </a:rPr>
              <a:t> </a:t>
            </a:r>
            <a:r>
              <a:rPr dirty="0" sz="1000" spc="-80">
                <a:latin typeface="Cambria Math"/>
                <a:cs typeface="Cambria Math"/>
              </a:rPr>
              <a:t>923.531𝑠𝑠𝑠𝑠</a:t>
            </a:r>
            <a:r>
              <a:rPr dirty="0" baseline="23809" sz="1050" spc="-120">
                <a:latin typeface="Cambria Math"/>
                <a:cs typeface="Cambria Math"/>
              </a:rPr>
              <a:t>2    </a:t>
            </a:r>
            <a:r>
              <a:rPr dirty="0" baseline="23809" sz="1050" spc="-75">
                <a:latin typeface="Cambria Math"/>
                <a:cs typeface="Cambria Math"/>
              </a:rPr>
              <a:t> </a:t>
            </a:r>
            <a:r>
              <a:rPr dirty="0" baseline="36111" sz="1500" spc="-7">
                <a:latin typeface="Cambria Math"/>
                <a:cs typeface="Cambria Math"/>
              </a:rPr>
              <a:t>+	</a:t>
            </a:r>
            <a:r>
              <a:rPr dirty="0" sz="1000" spc="-75">
                <a:latin typeface="Cambria Math"/>
                <a:cs typeface="Cambria Math"/>
              </a:rPr>
              <a:t>−19152.5𝑠𝑠𝑠𝑠</a:t>
            </a:r>
            <a:r>
              <a:rPr dirty="0" baseline="23809" sz="1050" spc="-112">
                <a:latin typeface="Cambria Math"/>
                <a:cs typeface="Cambria Math"/>
              </a:rPr>
              <a:t>3</a:t>
            </a:r>
            <a:endParaRPr baseline="23809" sz="1050">
              <a:latin typeface="Cambria Math"/>
              <a:cs typeface="Cambria Math"/>
            </a:endParaRPr>
          </a:p>
        </p:txBody>
      </p:sp>
      <p:sp>
        <p:nvSpPr>
          <p:cNvPr id="43" name="object 43"/>
          <p:cNvSpPr/>
          <p:nvPr/>
        </p:nvSpPr>
        <p:spPr>
          <a:xfrm>
            <a:off x="3418332" y="6515861"/>
            <a:ext cx="1359535" cy="0"/>
          </a:xfrm>
          <a:custGeom>
            <a:avLst/>
            <a:gdLst/>
            <a:ahLst/>
            <a:cxnLst/>
            <a:rect l="l" t="t" r="r" b="b"/>
            <a:pathLst>
              <a:path w="1359535" h="0">
                <a:moveTo>
                  <a:pt x="0" y="0"/>
                </a:moveTo>
                <a:lnTo>
                  <a:pt x="1359408" y="0"/>
                </a:lnTo>
              </a:path>
            </a:pathLst>
          </a:custGeom>
          <a:ln w="7620">
            <a:solidFill>
              <a:srgbClr val="000000"/>
            </a:solidFill>
          </a:ln>
        </p:spPr>
        <p:txBody>
          <a:bodyPr wrap="square" lIns="0" tIns="0" rIns="0" bIns="0" rtlCol="0"/>
          <a:lstStyle/>
          <a:p/>
        </p:txBody>
      </p:sp>
      <p:sp>
        <p:nvSpPr>
          <p:cNvPr id="44" name="object 44"/>
          <p:cNvSpPr txBox="1"/>
          <p:nvPr/>
        </p:nvSpPr>
        <p:spPr>
          <a:xfrm>
            <a:off x="4800091" y="6412484"/>
            <a:ext cx="6292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15">
                <a:latin typeface="Cambria Math"/>
                <a:cs typeface="Cambria Math"/>
              </a:rPr>
              <a:t> </a:t>
            </a:r>
            <a:r>
              <a:rPr dirty="0" sz="1000" spc="-155">
                <a:latin typeface="Cambria Math"/>
                <a:cs typeface="Cambria Math"/>
              </a:rPr>
              <a:t>1.327𝑘𝑘𝑠𝑠𝑠𝑠</a:t>
            </a:r>
            <a:endParaRPr sz="1000">
              <a:latin typeface="Cambria Math"/>
              <a:cs typeface="Cambria Math"/>
            </a:endParaRPr>
          </a:p>
        </p:txBody>
      </p:sp>
      <p:sp>
        <p:nvSpPr>
          <p:cNvPr id="45" name="object 45"/>
          <p:cNvSpPr txBox="1"/>
          <p:nvPr/>
        </p:nvSpPr>
        <p:spPr>
          <a:xfrm>
            <a:off x="673100" y="6692900"/>
            <a:ext cx="108966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Stress </a:t>
            </a:r>
            <a:r>
              <a:rPr dirty="0" sz="1000">
                <a:latin typeface="Times New Roman"/>
                <a:cs typeface="Times New Roman"/>
              </a:rPr>
              <a:t>due </a:t>
            </a:r>
            <a:r>
              <a:rPr dirty="0" sz="1000" spc="-5">
                <a:latin typeface="Times New Roman"/>
                <a:cs typeface="Times New Roman"/>
              </a:rPr>
              <a:t>to</a:t>
            </a:r>
            <a:r>
              <a:rPr dirty="0" sz="1000" spc="-45">
                <a:latin typeface="Times New Roman"/>
                <a:cs typeface="Times New Roman"/>
              </a:rPr>
              <a:t> </a:t>
            </a:r>
            <a:r>
              <a:rPr dirty="0" sz="1000" spc="-5">
                <a:latin typeface="Times New Roman"/>
                <a:cs typeface="Times New Roman"/>
              </a:rPr>
              <a:t>loading</a:t>
            </a:r>
            <a:endParaRPr sz="1000">
              <a:latin typeface="Times New Roman"/>
              <a:cs typeface="Times New Roman"/>
            </a:endParaRPr>
          </a:p>
        </p:txBody>
      </p:sp>
      <p:sp>
        <p:nvSpPr>
          <p:cNvPr id="46" name="object 46"/>
          <p:cNvSpPr txBox="1"/>
          <p:nvPr/>
        </p:nvSpPr>
        <p:spPr>
          <a:xfrm>
            <a:off x="1247753" y="7028229"/>
            <a:ext cx="228600" cy="177800"/>
          </a:xfrm>
          <a:prstGeom prst="rect">
            <a:avLst/>
          </a:prstGeom>
        </p:spPr>
        <p:txBody>
          <a:bodyPr wrap="square" lIns="0" tIns="12065" rIns="0" bIns="0" rtlCol="0" vert="horz">
            <a:spAutoFit/>
          </a:bodyPr>
          <a:lstStyle/>
          <a:p>
            <a:pPr marL="12700">
              <a:lnSpc>
                <a:spcPct val="100000"/>
              </a:lnSpc>
              <a:spcBef>
                <a:spcPts val="95"/>
              </a:spcBef>
            </a:pPr>
            <a:r>
              <a:rPr dirty="0" sz="1000" spc="-280">
                <a:latin typeface="Cambria Math"/>
                <a:cs typeface="Cambria Math"/>
              </a:rPr>
              <a:t>𝑓𝑓</a:t>
            </a:r>
            <a:r>
              <a:rPr dirty="0" sz="1000" spc="1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47" name="object 47"/>
          <p:cNvSpPr/>
          <p:nvPr/>
        </p:nvSpPr>
        <p:spPr>
          <a:xfrm>
            <a:off x="1498091" y="7131557"/>
            <a:ext cx="2451100" cy="0"/>
          </a:xfrm>
          <a:custGeom>
            <a:avLst/>
            <a:gdLst/>
            <a:ahLst/>
            <a:cxnLst/>
            <a:rect l="l" t="t" r="r" b="b"/>
            <a:pathLst>
              <a:path w="2451100" h="0">
                <a:moveTo>
                  <a:pt x="0" y="0"/>
                </a:moveTo>
                <a:lnTo>
                  <a:pt x="2450592" y="0"/>
                </a:lnTo>
              </a:path>
            </a:pathLst>
          </a:custGeom>
          <a:ln w="7619">
            <a:solidFill>
              <a:srgbClr val="000000"/>
            </a:solidFill>
          </a:ln>
        </p:spPr>
        <p:txBody>
          <a:bodyPr wrap="square" lIns="0" tIns="0" rIns="0" bIns="0" rtlCol="0"/>
          <a:lstStyle/>
          <a:p/>
        </p:txBody>
      </p:sp>
      <p:sp>
        <p:nvSpPr>
          <p:cNvPr id="48" name="object 48"/>
          <p:cNvSpPr txBox="1"/>
          <p:nvPr/>
        </p:nvSpPr>
        <p:spPr>
          <a:xfrm>
            <a:off x="3964940" y="7028180"/>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49" name="object 49"/>
          <p:cNvSpPr txBox="1"/>
          <p:nvPr/>
        </p:nvSpPr>
        <p:spPr>
          <a:xfrm>
            <a:off x="1460031" y="6955028"/>
            <a:ext cx="3997960" cy="177800"/>
          </a:xfrm>
          <a:prstGeom prst="rect">
            <a:avLst/>
          </a:prstGeom>
        </p:spPr>
        <p:txBody>
          <a:bodyPr wrap="square" lIns="0" tIns="12065" rIns="0" bIns="0" rtlCol="0" vert="horz">
            <a:spAutoFit/>
          </a:bodyPr>
          <a:lstStyle/>
          <a:p>
            <a:pPr marL="38100">
              <a:lnSpc>
                <a:spcPct val="100000"/>
              </a:lnSpc>
              <a:spcBef>
                <a:spcPts val="95"/>
              </a:spcBef>
              <a:tabLst>
                <a:tab pos="2640965" algn="l"/>
              </a:tabLst>
            </a:pPr>
            <a:r>
              <a:rPr dirty="0" baseline="11111" sz="1500" spc="-307">
                <a:latin typeface="Cambria Math"/>
                <a:cs typeface="Cambria Math"/>
              </a:rPr>
              <a:t>0.5(𝑀𝑀</a:t>
            </a:r>
            <a:r>
              <a:rPr dirty="0" sz="700" spc="-204">
                <a:latin typeface="Cambria Math"/>
                <a:cs typeface="Cambria Math"/>
              </a:rPr>
              <a:t>𝑔𝑔𝑔𝑔𝑔𝑔𝑔𝑔𝑒𝑒𝑔𝑔</a:t>
            </a:r>
            <a:r>
              <a:rPr dirty="0" sz="700" spc="135">
                <a:latin typeface="Cambria Math"/>
                <a:cs typeface="Cambria Math"/>
              </a:rPr>
              <a:t> </a:t>
            </a:r>
            <a:r>
              <a:rPr dirty="0" baseline="11111" sz="1500" spc="-7">
                <a:latin typeface="Cambria Math"/>
                <a:cs typeface="Cambria Math"/>
              </a:rPr>
              <a:t>+ </a:t>
            </a:r>
            <a:r>
              <a:rPr dirty="0" baseline="11111" sz="1500" spc="-284">
                <a:latin typeface="Cambria Math"/>
                <a:cs typeface="Cambria Math"/>
              </a:rPr>
              <a:t>𝑀𝑀</a:t>
            </a:r>
            <a:r>
              <a:rPr dirty="0" sz="700" spc="-190">
                <a:latin typeface="Cambria Math"/>
                <a:cs typeface="Cambria Math"/>
              </a:rPr>
              <a:t>𝑔𝑔𝑔𝑔𝑠𝑠𝑑𝑑ℎ𝑔𝑔𝑠𝑠𝑔𝑔𝑐𝑐</a:t>
            </a:r>
            <a:r>
              <a:rPr dirty="0" sz="700" spc="145">
                <a:latin typeface="Cambria Math"/>
                <a:cs typeface="Cambria Math"/>
              </a:rPr>
              <a:t> </a:t>
            </a:r>
            <a:r>
              <a:rPr dirty="0" baseline="11111" sz="1500" spc="-7">
                <a:latin typeface="Cambria Math"/>
                <a:cs typeface="Cambria Math"/>
              </a:rPr>
              <a:t>+ </a:t>
            </a:r>
            <a:r>
              <a:rPr dirty="0" baseline="11111" sz="1500" spc="-315">
                <a:latin typeface="Cambria Math"/>
                <a:cs typeface="Cambria Math"/>
              </a:rPr>
              <a:t>𝑀𝑀</a:t>
            </a:r>
            <a:r>
              <a:rPr dirty="0" sz="700" spc="-210">
                <a:latin typeface="Cambria Math"/>
                <a:cs typeface="Cambria Math"/>
              </a:rPr>
              <a:t>𝑠𝑠𝑠𝑠𝑠𝑠𝑠𝑠</a:t>
            </a:r>
            <a:r>
              <a:rPr dirty="0" sz="700" spc="140">
                <a:latin typeface="Cambria Math"/>
                <a:cs typeface="Cambria Math"/>
              </a:rPr>
              <a:t> </a:t>
            </a:r>
            <a:r>
              <a:rPr dirty="0" baseline="11111" sz="1500" spc="-7">
                <a:latin typeface="Cambria Math"/>
                <a:cs typeface="Cambria Math"/>
              </a:rPr>
              <a:t>+</a:t>
            </a:r>
            <a:r>
              <a:rPr dirty="0" baseline="11111" sz="1500" spc="37">
                <a:latin typeface="Cambria Math"/>
                <a:cs typeface="Cambria Math"/>
              </a:rPr>
              <a:t> </a:t>
            </a:r>
            <a:r>
              <a:rPr dirty="0" baseline="11111" sz="1500" spc="-209">
                <a:latin typeface="Cambria Math"/>
                <a:cs typeface="Cambria Math"/>
              </a:rPr>
              <a:t>𝑀𝑀</a:t>
            </a:r>
            <a:r>
              <a:rPr dirty="0" sz="700" spc="-140">
                <a:latin typeface="Cambria Math"/>
                <a:cs typeface="Cambria Math"/>
              </a:rPr>
              <a:t>ℎ𝑠𝑠𝑎𝑎𝑖𝑖𝑐𝑐ℎ     </a:t>
            </a:r>
            <a:r>
              <a:rPr dirty="0" baseline="11111" sz="1500" spc="-7">
                <a:latin typeface="Cambria Math"/>
                <a:cs typeface="Cambria Math"/>
              </a:rPr>
              <a:t>)	</a:t>
            </a:r>
            <a:r>
              <a:rPr dirty="0" baseline="11111" sz="1500" spc="-307">
                <a:latin typeface="Cambria Math"/>
                <a:cs typeface="Cambria Math"/>
              </a:rPr>
              <a:t>0.5�𝑀𝑀</a:t>
            </a:r>
            <a:r>
              <a:rPr dirty="0" sz="700" spc="-204">
                <a:latin typeface="Cambria Math"/>
                <a:cs typeface="Cambria Math"/>
              </a:rPr>
              <a:t>𝑠𝑠𝑠𝑠𝑔𝑔𝑔𝑔𝑔𝑔𝑒𝑒𝑔𝑔</a:t>
            </a:r>
            <a:r>
              <a:rPr dirty="0" sz="700" spc="114">
                <a:latin typeface="Cambria Math"/>
                <a:cs typeface="Cambria Math"/>
              </a:rPr>
              <a:t> </a:t>
            </a:r>
            <a:r>
              <a:rPr dirty="0" baseline="11111" sz="1500" spc="-7">
                <a:latin typeface="Cambria Math"/>
                <a:cs typeface="Cambria Math"/>
              </a:rPr>
              <a:t>+</a:t>
            </a:r>
            <a:r>
              <a:rPr dirty="0" baseline="11111" sz="1500" spc="-44">
                <a:latin typeface="Cambria Math"/>
                <a:cs typeface="Cambria Math"/>
              </a:rPr>
              <a:t> </a:t>
            </a:r>
            <a:r>
              <a:rPr dirty="0" baseline="11111" sz="1500" spc="-330">
                <a:latin typeface="Cambria Math"/>
                <a:cs typeface="Cambria Math"/>
              </a:rPr>
              <a:t>𝑀𝑀</a:t>
            </a:r>
            <a:r>
              <a:rPr dirty="0" sz="700" spc="-220">
                <a:latin typeface="Cambria Math"/>
                <a:cs typeface="Cambria Math"/>
              </a:rPr>
              <a:t>𝑔𝑔𝑜𝑜𝑒𝑒𝑔𝑔𝑠𝑠𝑠𝑠𝑝𝑝</a:t>
            </a:r>
            <a:r>
              <a:rPr dirty="0" sz="700" spc="-90">
                <a:latin typeface="Cambria Math"/>
                <a:cs typeface="Cambria Math"/>
              </a:rPr>
              <a:t> </a:t>
            </a:r>
            <a:r>
              <a:rPr dirty="0" baseline="11111" sz="1500" spc="-697">
                <a:latin typeface="Cambria Math"/>
                <a:cs typeface="Cambria Math"/>
              </a:rPr>
              <a:t>�</a:t>
            </a:r>
            <a:endParaRPr baseline="11111" sz="1500">
              <a:latin typeface="Cambria Math"/>
              <a:cs typeface="Cambria Math"/>
            </a:endParaRPr>
          </a:p>
        </p:txBody>
      </p:sp>
      <p:sp>
        <p:nvSpPr>
          <p:cNvPr id="50" name="object 50"/>
          <p:cNvSpPr txBox="1"/>
          <p:nvPr/>
        </p:nvSpPr>
        <p:spPr>
          <a:xfrm>
            <a:off x="2675663" y="7113545"/>
            <a:ext cx="2107565" cy="177800"/>
          </a:xfrm>
          <a:prstGeom prst="rect">
            <a:avLst/>
          </a:prstGeom>
        </p:spPr>
        <p:txBody>
          <a:bodyPr wrap="square" lIns="0" tIns="12065" rIns="0" bIns="0" rtlCol="0" vert="horz">
            <a:spAutoFit/>
          </a:bodyPr>
          <a:lstStyle/>
          <a:p>
            <a:pPr marL="12700">
              <a:lnSpc>
                <a:spcPct val="100000"/>
              </a:lnSpc>
              <a:spcBef>
                <a:spcPts val="95"/>
              </a:spcBef>
              <a:tabLst>
                <a:tab pos="2026920" algn="l"/>
              </a:tabLst>
            </a:pPr>
            <a:r>
              <a:rPr dirty="0" sz="1000" spc="-505">
                <a:latin typeface="Cambria Math"/>
                <a:cs typeface="Cambria Math"/>
              </a:rPr>
              <a:t>𝑆𝑆</a:t>
            </a:r>
            <a:r>
              <a:rPr dirty="0" sz="1000" spc="-505">
                <a:latin typeface="Cambria Math"/>
                <a:cs typeface="Cambria Math"/>
              </a:rPr>
              <a:t>	</a:t>
            </a:r>
            <a:r>
              <a:rPr dirty="0" sz="1000" spc="-505">
                <a:latin typeface="Cambria Math"/>
                <a:cs typeface="Cambria Math"/>
              </a:rPr>
              <a:t>𝑆𝑆</a:t>
            </a:r>
            <a:endParaRPr sz="1000">
              <a:latin typeface="Cambria Math"/>
              <a:cs typeface="Cambria Math"/>
            </a:endParaRPr>
          </a:p>
        </p:txBody>
      </p:sp>
      <p:sp>
        <p:nvSpPr>
          <p:cNvPr id="51" name="object 51"/>
          <p:cNvSpPr/>
          <p:nvPr/>
        </p:nvSpPr>
        <p:spPr>
          <a:xfrm>
            <a:off x="4101084" y="7131557"/>
            <a:ext cx="1320165" cy="0"/>
          </a:xfrm>
          <a:custGeom>
            <a:avLst/>
            <a:gdLst/>
            <a:ahLst/>
            <a:cxnLst/>
            <a:rect l="l" t="t" r="r" b="b"/>
            <a:pathLst>
              <a:path w="1320164" h="0">
                <a:moveTo>
                  <a:pt x="0" y="0"/>
                </a:moveTo>
                <a:lnTo>
                  <a:pt x="1319784" y="0"/>
                </a:lnTo>
              </a:path>
            </a:pathLst>
          </a:custGeom>
          <a:ln w="7619">
            <a:solidFill>
              <a:srgbClr val="000000"/>
            </a:solidFill>
          </a:ln>
        </p:spPr>
        <p:txBody>
          <a:bodyPr wrap="square" lIns="0" tIns="0" rIns="0" bIns="0" rtlCol="0"/>
          <a:lstStyle/>
          <a:p/>
        </p:txBody>
      </p:sp>
      <p:sp>
        <p:nvSpPr>
          <p:cNvPr id="52" name="object 52"/>
          <p:cNvSpPr txBox="1"/>
          <p:nvPr/>
        </p:nvSpPr>
        <p:spPr>
          <a:xfrm>
            <a:off x="5410200" y="7028180"/>
            <a:ext cx="626745" cy="177800"/>
          </a:xfrm>
          <a:prstGeom prst="rect">
            <a:avLst/>
          </a:prstGeom>
        </p:spPr>
        <p:txBody>
          <a:bodyPr wrap="square" lIns="0" tIns="12065" rIns="0" bIns="0" rtlCol="0" vert="horz">
            <a:spAutoFit/>
          </a:bodyPr>
          <a:lstStyle/>
          <a:p>
            <a:pPr marL="38100">
              <a:lnSpc>
                <a:spcPct val="100000"/>
              </a:lnSpc>
              <a:spcBef>
                <a:spcPts val="95"/>
              </a:spcBef>
            </a:pPr>
            <a:r>
              <a:rPr dirty="0" sz="1000" spc="-5">
                <a:latin typeface="Cambria Math"/>
                <a:cs typeface="Cambria Math"/>
              </a:rPr>
              <a:t>+</a:t>
            </a:r>
            <a:r>
              <a:rPr dirty="0" sz="1000" spc="-10">
                <a:latin typeface="Cambria Math"/>
                <a:cs typeface="Cambria Math"/>
              </a:rPr>
              <a:t> </a:t>
            </a:r>
            <a:r>
              <a:rPr dirty="0" sz="1000" spc="-180">
                <a:latin typeface="Cambria Math"/>
                <a:cs typeface="Cambria Math"/>
              </a:rPr>
              <a:t>0.5𝑓𝑓</a:t>
            </a:r>
            <a:r>
              <a:rPr dirty="0" baseline="-15873" sz="1050" spc="-270">
                <a:latin typeface="Cambria Math"/>
                <a:cs typeface="Cambria Math"/>
              </a:rPr>
              <a:t>𝑠𝑠𝑠𝑠</a:t>
            </a:r>
            <a:r>
              <a:rPr dirty="0" baseline="-15873" sz="1050" spc="157">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53" name="object 53"/>
          <p:cNvSpPr txBox="1"/>
          <p:nvPr/>
        </p:nvSpPr>
        <p:spPr>
          <a:xfrm>
            <a:off x="5989332" y="6930654"/>
            <a:ext cx="554990" cy="177800"/>
          </a:xfrm>
          <a:prstGeom prst="rect">
            <a:avLst/>
          </a:prstGeom>
        </p:spPr>
        <p:txBody>
          <a:bodyPr wrap="square" lIns="0" tIns="12065" rIns="0" bIns="0" rtlCol="0" vert="horz">
            <a:spAutoFit/>
          </a:bodyPr>
          <a:lstStyle/>
          <a:p>
            <a:pPr marL="38100">
              <a:lnSpc>
                <a:spcPct val="100000"/>
              </a:lnSpc>
              <a:spcBef>
                <a:spcPts val="95"/>
              </a:spcBef>
            </a:pPr>
            <a:r>
              <a:rPr dirty="0" sz="1000" spc="-175">
                <a:latin typeface="Cambria Math"/>
                <a:cs typeface="Cambria Math"/>
              </a:rPr>
              <a:t>1.5𝑀𝑀</a:t>
            </a:r>
            <a:r>
              <a:rPr dirty="0" baseline="-15873" sz="1050" spc="-262">
                <a:latin typeface="Cambria Math"/>
                <a:cs typeface="Cambria Math"/>
              </a:rPr>
              <a:t>𝐿𝐿𝐿𝐿𝐿𝐿𝐿𝐿</a:t>
            </a:r>
            <a:endParaRPr baseline="-15873" sz="1050">
              <a:latin typeface="Cambria Math"/>
              <a:cs typeface="Cambria Math"/>
            </a:endParaRPr>
          </a:p>
        </p:txBody>
      </p:sp>
      <p:sp>
        <p:nvSpPr>
          <p:cNvPr id="54" name="object 54"/>
          <p:cNvSpPr txBox="1"/>
          <p:nvPr/>
        </p:nvSpPr>
        <p:spPr>
          <a:xfrm>
            <a:off x="6200647" y="7113523"/>
            <a:ext cx="92710"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𝑆𝑆</a:t>
            </a:r>
            <a:endParaRPr sz="1000">
              <a:latin typeface="Cambria Math"/>
              <a:cs typeface="Cambria Math"/>
            </a:endParaRPr>
          </a:p>
        </p:txBody>
      </p:sp>
      <p:sp>
        <p:nvSpPr>
          <p:cNvPr id="55" name="object 55"/>
          <p:cNvSpPr txBox="1"/>
          <p:nvPr/>
        </p:nvSpPr>
        <p:spPr>
          <a:xfrm>
            <a:off x="4751323" y="7177531"/>
            <a:ext cx="1580515" cy="132080"/>
          </a:xfrm>
          <a:prstGeom prst="rect">
            <a:avLst/>
          </a:prstGeom>
        </p:spPr>
        <p:txBody>
          <a:bodyPr wrap="square" lIns="0" tIns="12065" rIns="0" bIns="0" rtlCol="0" vert="horz">
            <a:spAutoFit/>
          </a:bodyPr>
          <a:lstStyle/>
          <a:p>
            <a:pPr marL="12700">
              <a:lnSpc>
                <a:spcPct val="100000"/>
              </a:lnSpc>
              <a:spcBef>
                <a:spcPts val="95"/>
              </a:spcBef>
              <a:tabLst>
                <a:tab pos="1522730" algn="l"/>
              </a:tabLst>
            </a:pPr>
            <a:r>
              <a:rPr dirty="0" sz="700" spc="-320">
                <a:latin typeface="Cambria Math"/>
                <a:cs typeface="Cambria Math"/>
              </a:rPr>
              <a:t>𝑐𝑐</a:t>
            </a:r>
            <a:r>
              <a:rPr dirty="0" sz="700" spc="-320">
                <a:latin typeface="Cambria Math"/>
                <a:cs typeface="Cambria Math"/>
              </a:rPr>
              <a:t>	</a:t>
            </a:r>
            <a:r>
              <a:rPr dirty="0" sz="700" spc="-320">
                <a:latin typeface="Cambria Math"/>
                <a:cs typeface="Cambria Math"/>
              </a:rPr>
              <a:t>𝑐𝑐</a:t>
            </a:r>
            <a:endParaRPr sz="700">
              <a:latin typeface="Cambria Math"/>
              <a:cs typeface="Cambria Math"/>
            </a:endParaRPr>
          </a:p>
        </p:txBody>
      </p:sp>
      <p:sp>
        <p:nvSpPr>
          <p:cNvPr id="56" name="object 56"/>
          <p:cNvSpPr/>
          <p:nvPr/>
        </p:nvSpPr>
        <p:spPr>
          <a:xfrm>
            <a:off x="6027420" y="7131557"/>
            <a:ext cx="485140" cy="0"/>
          </a:xfrm>
          <a:custGeom>
            <a:avLst/>
            <a:gdLst/>
            <a:ahLst/>
            <a:cxnLst/>
            <a:rect l="l" t="t" r="r" b="b"/>
            <a:pathLst>
              <a:path w="485140" h="0">
                <a:moveTo>
                  <a:pt x="0" y="0"/>
                </a:moveTo>
                <a:lnTo>
                  <a:pt x="484631" y="0"/>
                </a:lnTo>
              </a:path>
            </a:pathLst>
          </a:custGeom>
          <a:ln w="7619">
            <a:solidFill>
              <a:srgbClr val="000000"/>
            </a:solidFill>
          </a:ln>
        </p:spPr>
        <p:txBody>
          <a:bodyPr wrap="square" lIns="0" tIns="0" rIns="0" bIns="0" rtlCol="0"/>
          <a:lstStyle/>
          <a:p/>
        </p:txBody>
      </p:sp>
      <p:sp>
        <p:nvSpPr>
          <p:cNvPr id="57" name="object 57"/>
          <p:cNvSpPr txBox="1"/>
          <p:nvPr/>
        </p:nvSpPr>
        <p:spPr>
          <a:xfrm>
            <a:off x="1176473" y="7424479"/>
            <a:ext cx="302260" cy="177800"/>
          </a:xfrm>
          <a:prstGeom prst="rect">
            <a:avLst/>
          </a:prstGeom>
        </p:spPr>
        <p:txBody>
          <a:bodyPr wrap="square" lIns="0" tIns="12065" rIns="0" bIns="0" rtlCol="0" vert="horz">
            <a:spAutoFit/>
          </a:bodyPr>
          <a:lstStyle/>
          <a:p>
            <a:pPr marL="38100">
              <a:lnSpc>
                <a:spcPct val="100000"/>
              </a:lnSpc>
              <a:spcBef>
                <a:spcPts val="95"/>
              </a:spcBef>
            </a:pPr>
            <a:r>
              <a:rPr dirty="0" sz="1000" spc="-345">
                <a:latin typeface="Cambria Math"/>
                <a:cs typeface="Cambria Math"/>
              </a:rPr>
              <a:t>𝑓𝑓</a:t>
            </a:r>
            <a:r>
              <a:rPr dirty="0" baseline="-15873" sz="1050" spc="-517">
                <a:latin typeface="Cambria Math"/>
                <a:cs typeface="Cambria Math"/>
              </a:rPr>
              <a:t>𝑑𝑑</a:t>
            </a:r>
            <a:r>
              <a:rPr dirty="0" baseline="-15873" sz="1050" spc="202">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58" name="object 58"/>
          <p:cNvSpPr/>
          <p:nvPr/>
        </p:nvSpPr>
        <p:spPr>
          <a:xfrm>
            <a:off x="1476755" y="7527804"/>
            <a:ext cx="2662555" cy="0"/>
          </a:xfrm>
          <a:custGeom>
            <a:avLst/>
            <a:gdLst/>
            <a:ahLst/>
            <a:cxnLst/>
            <a:rect l="l" t="t" r="r" b="b"/>
            <a:pathLst>
              <a:path w="2662554" h="0">
                <a:moveTo>
                  <a:pt x="0" y="0"/>
                </a:moveTo>
                <a:lnTo>
                  <a:pt x="2662427" y="0"/>
                </a:lnTo>
              </a:path>
            </a:pathLst>
          </a:custGeom>
          <a:ln w="7607">
            <a:solidFill>
              <a:srgbClr val="000000"/>
            </a:solidFill>
          </a:ln>
        </p:spPr>
        <p:txBody>
          <a:bodyPr wrap="square" lIns="0" tIns="0" rIns="0" bIns="0" rtlCol="0"/>
          <a:lstStyle/>
          <a:p/>
        </p:txBody>
      </p:sp>
      <p:sp>
        <p:nvSpPr>
          <p:cNvPr id="59" name="object 59"/>
          <p:cNvSpPr txBox="1"/>
          <p:nvPr/>
        </p:nvSpPr>
        <p:spPr>
          <a:xfrm>
            <a:off x="1464037" y="7326894"/>
            <a:ext cx="302387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0.5</a:t>
            </a:r>
            <a:r>
              <a:rPr dirty="0" baseline="2777" sz="1500" spc="-7">
                <a:latin typeface="Cambria Math"/>
                <a:cs typeface="Cambria Math"/>
              </a:rPr>
              <a:t>(</a:t>
            </a:r>
            <a:r>
              <a:rPr dirty="0" sz="1000" spc="-5">
                <a:latin typeface="Cambria Math"/>
                <a:cs typeface="Cambria Math"/>
              </a:rPr>
              <a:t>3368.43 + 140.17 + 2465.61 + </a:t>
            </a:r>
            <a:r>
              <a:rPr dirty="0" sz="1000" spc="-75">
                <a:latin typeface="Cambria Math"/>
                <a:cs typeface="Cambria Math"/>
              </a:rPr>
              <a:t>760.28𝑘𝑘 </a:t>
            </a:r>
            <a:r>
              <a:rPr dirty="0" sz="1000" spc="-5">
                <a:latin typeface="Cambria Math"/>
                <a:cs typeface="Cambria Math"/>
              </a:rPr>
              <a:t>∙</a:t>
            </a:r>
            <a:r>
              <a:rPr dirty="0" sz="1000" spc="30">
                <a:latin typeface="Cambria Math"/>
                <a:cs typeface="Cambria Math"/>
              </a:rPr>
              <a:t> </a:t>
            </a:r>
            <a:r>
              <a:rPr dirty="0" sz="1000" spc="-250">
                <a:latin typeface="Cambria Math"/>
                <a:cs typeface="Cambria Math"/>
              </a:rPr>
              <a:t>𝑓𝑓𝑓𝑓</a:t>
            </a:r>
            <a:r>
              <a:rPr dirty="0" baseline="2777" sz="1500" spc="-375">
                <a:latin typeface="Cambria Math"/>
                <a:cs typeface="Cambria Math"/>
              </a:rPr>
              <a:t>)</a:t>
            </a:r>
            <a:r>
              <a:rPr dirty="0" baseline="2777" sz="1500" spc="682">
                <a:latin typeface="Cambria Math"/>
                <a:cs typeface="Cambria Math"/>
              </a:rPr>
              <a:t> </a:t>
            </a:r>
            <a:r>
              <a:rPr dirty="0" sz="1000" spc="-165">
                <a:latin typeface="Cambria Math"/>
                <a:cs typeface="Cambria Math"/>
              </a:rPr>
              <a:t>12𝑠𝑠𝑠𝑠</a:t>
            </a:r>
            <a:endParaRPr sz="1000">
              <a:latin typeface="Cambria Math"/>
              <a:cs typeface="Cambria Math"/>
            </a:endParaRPr>
          </a:p>
        </p:txBody>
      </p:sp>
      <p:sp>
        <p:nvSpPr>
          <p:cNvPr id="60" name="object 60"/>
          <p:cNvSpPr/>
          <p:nvPr/>
        </p:nvSpPr>
        <p:spPr>
          <a:xfrm>
            <a:off x="4223003" y="7527804"/>
            <a:ext cx="256540" cy="0"/>
          </a:xfrm>
          <a:custGeom>
            <a:avLst/>
            <a:gdLst/>
            <a:ahLst/>
            <a:cxnLst/>
            <a:rect l="l" t="t" r="r" b="b"/>
            <a:pathLst>
              <a:path w="256539" h="0">
                <a:moveTo>
                  <a:pt x="0" y="0"/>
                </a:moveTo>
                <a:lnTo>
                  <a:pt x="256032" y="0"/>
                </a:lnTo>
              </a:path>
            </a:pathLst>
          </a:custGeom>
          <a:ln w="7607">
            <a:solidFill>
              <a:srgbClr val="000000"/>
            </a:solidFill>
          </a:ln>
        </p:spPr>
        <p:txBody>
          <a:bodyPr wrap="square" lIns="0" tIns="0" rIns="0" bIns="0" rtlCol="0"/>
          <a:lstStyle/>
          <a:p/>
        </p:txBody>
      </p:sp>
      <p:sp>
        <p:nvSpPr>
          <p:cNvPr id="61" name="object 61"/>
          <p:cNvSpPr txBox="1"/>
          <p:nvPr/>
        </p:nvSpPr>
        <p:spPr>
          <a:xfrm>
            <a:off x="4120896" y="7424419"/>
            <a:ext cx="1706880" cy="262890"/>
          </a:xfrm>
          <a:prstGeom prst="rect">
            <a:avLst/>
          </a:prstGeom>
        </p:spPr>
        <p:txBody>
          <a:bodyPr wrap="square" lIns="0" tIns="12065" rIns="0" bIns="0" rtlCol="0" vert="horz">
            <a:spAutoFit/>
          </a:bodyPr>
          <a:lstStyle/>
          <a:p>
            <a:pPr marL="38100">
              <a:lnSpc>
                <a:spcPts val="935"/>
              </a:lnSpc>
              <a:spcBef>
                <a:spcPts val="95"/>
              </a:spcBef>
              <a:tabLst>
                <a:tab pos="357505" algn="l"/>
              </a:tabLst>
            </a:pPr>
            <a:r>
              <a:rPr dirty="0" sz="1000" spc="-254">
                <a:latin typeface="Cambria Math"/>
                <a:cs typeface="Cambria Math"/>
              </a:rPr>
              <a:t>�	�</a:t>
            </a:r>
            <a:r>
              <a:rPr dirty="0" sz="1000" spc="-10">
                <a:latin typeface="Cambria Math"/>
                <a:cs typeface="Cambria Math"/>
              </a:rPr>
              <a:t> </a:t>
            </a:r>
            <a:r>
              <a:rPr dirty="0" sz="1000" spc="-5">
                <a:latin typeface="Cambria Math"/>
                <a:cs typeface="Cambria Math"/>
              </a:rPr>
              <a:t>+</a:t>
            </a:r>
            <a:endParaRPr sz="1000">
              <a:latin typeface="Cambria Math"/>
              <a:cs typeface="Cambria Math"/>
            </a:endParaRPr>
          </a:p>
          <a:p>
            <a:pPr marL="132080">
              <a:lnSpc>
                <a:spcPts val="935"/>
              </a:lnSpc>
              <a:tabLst>
                <a:tab pos="942975" algn="l"/>
              </a:tabLst>
            </a:pPr>
            <a:r>
              <a:rPr dirty="0" sz="1000" spc="-254">
                <a:latin typeface="Cambria Math"/>
                <a:cs typeface="Cambria Math"/>
              </a:rPr>
              <a:t>1𝑓𝑓𝑓𝑓	</a:t>
            </a:r>
            <a:r>
              <a:rPr dirty="0" sz="1000" spc="-75">
                <a:latin typeface="Cambria Math"/>
                <a:cs typeface="Cambria Math"/>
              </a:rPr>
              <a:t>−49599.7𝑠𝑠𝑠𝑠</a:t>
            </a:r>
            <a:r>
              <a:rPr dirty="0" baseline="23809" sz="1050" spc="-112">
                <a:latin typeface="Cambria Math"/>
                <a:cs typeface="Cambria Math"/>
              </a:rPr>
              <a:t>3</a:t>
            </a:r>
            <a:endParaRPr baseline="23809" sz="1050">
              <a:latin typeface="Cambria Math"/>
              <a:cs typeface="Cambria Math"/>
            </a:endParaRPr>
          </a:p>
        </p:txBody>
      </p:sp>
      <p:sp>
        <p:nvSpPr>
          <p:cNvPr id="62" name="object 62"/>
          <p:cNvSpPr/>
          <p:nvPr/>
        </p:nvSpPr>
        <p:spPr>
          <a:xfrm>
            <a:off x="4692396" y="7527804"/>
            <a:ext cx="1463040" cy="0"/>
          </a:xfrm>
          <a:custGeom>
            <a:avLst/>
            <a:gdLst/>
            <a:ahLst/>
            <a:cxnLst/>
            <a:rect l="l" t="t" r="r" b="b"/>
            <a:pathLst>
              <a:path w="1463039" h="0">
                <a:moveTo>
                  <a:pt x="0" y="0"/>
                </a:moveTo>
                <a:lnTo>
                  <a:pt x="1463039" y="0"/>
                </a:lnTo>
              </a:path>
            </a:pathLst>
          </a:custGeom>
          <a:ln w="7607">
            <a:solidFill>
              <a:srgbClr val="000000"/>
            </a:solidFill>
          </a:ln>
        </p:spPr>
        <p:txBody>
          <a:bodyPr wrap="square" lIns="0" tIns="0" rIns="0" bIns="0" rtlCol="0"/>
          <a:lstStyle/>
          <a:p/>
        </p:txBody>
      </p:sp>
      <p:sp>
        <p:nvSpPr>
          <p:cNvPr id="63" name="object 63"/>
          <p:cNvSpPr txBox="1"/>
          <p:nvPr/>
        </p:nvSpPr>
        <p:spPr>
          <a:xfrm>
            <a:off x="4679727" y="7326894"/>
            <a:ext cx="182435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0.5(732.12 + </a:t>
            </a:r>
            <a:r>
              <a:rPr dirty="0" sz="1000" spc="-75">
                <a:latin typeface="Cambria Math"/>
                <a:cs typeface="Cambria Math"/>
              </a:rPr>
              <a:t>739.63𝑘𝑘 </a:t>
            </a:r>
            <a:r>
              <a:rPr dirty="0" sz="1000" spc="-5">
                <a:latin typeface="Cambria Math"/>
                <a:cs typeface="Cambria Math"/>
              </a:rPr>
              <a:t>∙</a:t>
            </a:r>
            <a:r>
              <a:rPr dirty="0" sz="1000" spc="-20">
                <a:latin typeface="Cambria Math"/>
                <a:cs typeface="Cambria Math"/>
              </a:rPr>
              <a:t> </a:t>
            </a:r>
            <a:r>
              <a:rPr dirty="0" sz="1000" spc="-250">
                <a:latin typeface="Cambria Math"/>
                <a:cs typeface="Cambria Math"/>
              </a:rPr>
              <a:t>𝑓𝑓𝑓𝑓)</a:t>
            </a:r>
            <a:r>
              <a:rPr dirty="0" sz="1000" spc="425">
                <a:latin typeface="Cambria Math"/>
                <a:cs typeface="Cambria Math"/>
              </a:rPr>
              <a:t> </a:t>
            </a:r>
            <a:r>
              <a:rPr dirty="0" sz="1000" spc="-165">
                <a:latin typeface="Cambria Math"/>
                <a:cs typeface="Cambria Math"/>
              </a:rPr>
              <a:t>12𝑠𝑠𝑠𝑠</a:t>
            </a:r>
            <a:endParaRPr sz="1000">
              <a:latin typeface="Cambria Math"/>
              <a:cs typeface="Cambria Math"/>
            </a:endParaRPr>
          </a:p>
        </p:txBody>
      </p:sp>
      <p:sp>
        <p:nvSpPr>
          <p:cNvPr id="64" name="object 64"/>
          <p:cNvSpPr/>
          <p:nvPr/>
        </p:nvSpPr>
        <p:spPr>
          <a:xfrm>
            <a:off x="6239255" y="7527804"/>
            <a:ext cx="256540" cy="0"/>
          </a:xfrm>
          <a:custGeom>
            <a:avLst/>
            <a:gdLst/>
            <a:ahLst/>
            <a:cxnLst/>
            <a:rect l="l" t="t" r="r" b="b"/>
            <a:pathLst>
              <a:path w="256539" h="0">
                <a:moveTo>
                  <a:pt x="0" y="0"/>
                </a:moveTo>
                <a:lnTo>
                  <a:pt x="256032" y="0"/>
                </a:lnTo>
              </a:path>
            </a:pathLst>
          </a:custGeom>
          <a:ln w="7607">
            <a:solidFill>
              <a:srgbClr val="000000"/>
            </a:solidFill>
          </a:ln>
        </p:spPr>
        <p:txBody>
          <a:bodyPr wrap="square" lIns="0" tIns="0" rIns="0" bIns="0" rtlCol="0"/>
          <a:lstStyle/>
          <a:p/>
        </p:txBody>
      </p:sp>
      <p:sp>
        <p:nvSpPr>
          <p:cNvPr id="65" name="object 65"/>
          <p:cNvSpPr txBox="1"/>
          <p:nvPr/>
        </p:nvSpPr>
        <p:spPr>
          <a:xfrm>
            <a:off x="6164071" y="7424419"/>
            <a:ext cx="407034" cy="262890"/>
          </a:xfrm>
          <a:prstGeom prst="rect">
            <a:avLst/>
          </a:prstGeom>
        </p:spPr>
        <p:txBody>
          <a:bodyPr wrap="square" lIns="0" tIns="12065" rIns="0" bIns="0" rtlCol="0" vert="horz">
            <a:spAutoFit/>
          </a:bodyPr>
          <a:lstStyle/>
          <a:p>
            <a:pPr algn="ctr">
              <a:lnSpc>
                <a:spcPts val="935"/>
              </a:lnSpc>
              <a:spcBef>
                <a:spcPts val="95"/>
              </a:spcBef>
              <a:tabLst>
                <a:tab pos="318135" algn="l"/>
              </a:tabLst>
            </a:pPr>
            <a:r>
              <a:rPr dirty="0" sz="1000" spc="-254">
                <a:latin typeface="Cambria Math"/>
                <a:cs typeface="Cambria Math"/>
              </a:rPr>
              <a:t>�</a:t>
            </a:r>
            <a:r>
              <a:rPr dirty="0" sz="1000" spc="-254">
                <a:latin typeface="Cambria Math"/>
                <a:cs typeface="Cambria Math"/>
              </a:rPr>
              <a:t>	</a:t>
            </a:r>
            <a:r>
              <a:rPr dirty="0" sz="1000" spc="-360">
                <a:latin typeface="Cambria Math"/>
                <a:cs typeface="Cambria Math"/>
              </a:rPr>
              <a:t>�</a:t>
            </a:r>
            <a:endParaRPr sz="1000">
              <a:latin typeface="Cambria Math"/>
              <a:cs typeface="Cambria Math"/>
            </a:endParaRPr>
          </a:p>
          <a:p>
            <a:pPr algn="ctr">
              <a:lnSpc>
                <a:spcPts val="935"/>
              </a:lnSpc>
            </a:pPr>
            <a:r>
              <a:rPr dirty="0" sz="1000" spc="-254">
                <a:latin typeface="Cambria Math"/>
                <a:cs typeface="Cambria Math"/>
              </a:rPr>
              <a:t>1𝑓𝑓𝑓𝑓</a:t>
            </a:r>
            <a:endParaRPr sz="1000">
              <a:latin typeface="Cambria Math"/>
              <a:cs typeface="Cambria Math"/>
            </a:endParaRPr>
          </a:p>
        </p:txBody>
      </p:sp>
      <p:sp>
        <p:nvSpPr>
          <p:cNvPr id="66" name="object 66"/>
          <p:cNvSpPr txBox="1"/>
          <p:nvPr/>
        </p:nvSpPr>
        <p:spPr>
          <a:xfrm>
            <a:off x="2090937" y="7423914"/>
            <a:ext cx="1274445" cy="501015"/>
          </a:xfrm>
          <a:prstGeom prst="rect">
            <a:avLst/>
          </a:prstGeom>
        </p:spPr>
        <p:txBody>
          <a:bodyPr wrap="square" lIns="0" tIns="97790" rIns="0" bIns="0" rtlCol="0" vert="horz">
            <a:spAutoFit/>
          </a:bodyPr>
          <a:lstStyle/>
          <a:p>
            <a:pPr marL="356235">
              <a:lnSpc>
                <a:spcPct val="100000"/>
              </a:lnSpc>
              <a:spcBef>
                <a:spcPts val="770"/>
              </a:spcBef>
            </a:pPr>
            <a:r>
              <a:rPr dirty="0" sz="1000" spc="-70">
                <a:latin typeface="Cambria Math"/>
                <a:cs typeface="Cambria Math"/>
              </a:rPr>
              <a:t>−19152.5𝑠𝑠𝑠𝑠</a:t>
            </a:r>
            <a:r>
              <a:rPr dirty="0" baseline="23809" sz="1050" spc="-104">
                <a:latin typeface="Cambria Math"/>
                <a:cs typeface="Cambria Math"/>
              </a:rPr>
              <a:t>3</a:t>
            </a:r>
            <a:endParaRPr baseline="23809" sz="1050">
              <a:latin typeface="Cambria Math"/>
              <a:cs typeface="Cambria Math"/>
            </a:endParaRPr>
          </a:p>
          <a:p>
            <a:pPr marL="38100">
              <a:lnSpc>
                <a:spcPct val="100000"/>
              </a:lnSpc>
              <a:spcBef>
                <a:spcPts val="670"/>
              </a:spcBef>
            </a:pPr>
            <a:r>
              <a:rPr dirty="0" sz="1000" spc="-5">
                <a:latin typeface="Cambria Math"/>
                <a:cs typeface="Cambria Math"/>
              </a:rPr>
              <a:t>+ </a:t>
            </a:r>
            <a:r>
              <a:rPr dirty="0" sz="1000" spc="-90">
                <a:latin typeface="Cambria Math"/>
                <a:cs typeface="Cambria Math"/>
              </a:rPr>
              <a:t>(0.5)(−0.410𝑘𝑘𝑠𝑠𝑠𝑠)</a:t>
            </a:r>
            <a:r>
              <a:rPr dirty="0" sz="1000" spc="-1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67" name="object 67"/>
          <p:cNvSpPr txBox="1"/>
          <p:nvPr/>
        </p:nvSpPr>
        <p:spPr>
          <a:xfrm>
            <a:off x="3426186" y="7832862"/>
            <a:ext cx="788670" cy="177800"/>
          </a:xfrm>
          <a:prstGeom prst="rect">
            <a:avLst/>
          </a:prstGeom>
        </p:spPr>
        <p:txBody>
          <a:bodyPr wrap="square" lIns="0" tIns="12065" rIns="0" bIns="0" rtlCol="0" vert="horz">
            <a:spAutoFit/>
          </a:bodyPr>
          <a:lstStyle/>
          <a:p>
            <a:pPr marL="38100">
              <a:lnSpc>
                <a:spcPct val="100000"/>
              </a:lnSpc>
              <a:spcBef>
                <a:spcPts val="95"/>
              </a:spcBef>
            </a:pPr>
            <a:r>
              <a:rPr dirty="0" sz="1000" spc="-75">
                <a:latin typeface="Cambria Math"/>
                <a:cs typeface="Cambria Math"/>
              </a:rPr>
              <a:t>−49599.7𝑠𝑠𝑠𝑠</a:t>
            </a:r>
            <a:r>
              <a:rPr dirty="0" baseline="23809" sz="1050" spc="-112">
                <a:latin typeface="Cambria Math"/>
                <a:cs typeface="Cambria Math"/>
              </a:rPr>
              <a:t>3</a:t>
            </a:r>
            <a:endParaRPr baseline="23809" sz="1050">
              <a:latin typeface="Cambria Math"/>
              <a:cs typeface="Cambria Math"/>
            </a:endParaRPr>
          </a:p>
        </p:txBody>
      </p:sp>
      <p:sp>
        <p:nvSpPr>
          <p:cNvPr id="68" name="object 68"/>
          <p:cNvSpPr/>
          <p:nvPr/>
        </p:nvSpPr>
        <p:spPr>
          <a:xfrm>
            <a:off x="3355847" y="7850885"/>
            <a:ext cx="934719" cy="0"/>
          </a:xfrm>
          <a:custGeom>
            <a:avLst/>
            <a:gdLst/>
            <a:ahLst/>
            <a:cxnLst/>
            <a:rect l="l" t="t" r="r" b="b"/>
            <a:pathLst>
              <a:path w="934720" h="0">
                <a:moveTo>
                  <a:pt x="0" y="0"/>
                </a:moveTo>
                <a:lnTo>
                  <a:pt x="934212" y="0"/>
                </a:lnTo>
              </a:path>
            </a:pathLst>
          </a:custGeom>
          <a:ln w="7619">
            <a:solidFill>
              <a:srgbClr val="000000"/>
            </a:solidFill>
          </a:ln>
        </p:spPr>
        <p:txBody>
          <a:bodyPr wrap="square" lIns="0" tIns="0" rIns="0" bIns="0" rtlCol="0"/>
          <a:lstStyle/>
          <a:p/>
        </p:txBody>
      </p:sp>
      <p:sp>
        <p:nvSpPr>
          <p:cNvPr id="69" name="object 69"/>
          <p:cNvSpPr txBox="1"/>
          <p:nvPr/>
        </p:nvSpPr>
        <p:spPr>
          <a:xfrm>
            <a:off x="3343309" y="7649955"/>
            <a:ext cx="1295400" cy="177800"/>
          </a:xfrm>
          <a:prstGeom prst="rect">
            <a:avLst/>
          </a:prstGeom>
        </p:spPr>
        <p:txBody>
          <a:bodyPr wrap="square" lIns="0" tIns="12065" rIns="0" bIns="0" rtlCol="0" vert="horz">
            <a:spAutoFit/>
          </a:bodyPr>
          <a:lstStyle/>
          <a:p>
            <a:pPr marL="12700">
              <a:lnSpc>
                <a:spcPct val="100000"/>
              </a:lnSpc>
              <a:spcBef>
                <a:spcPts val="95"/>
              </a:spcBef>
            </a:pPr>
            <a:r>
              <a:rPr dirty="0" sz="1000" spc="-50">
                <a:latin typeface="Cambria Math"/>
                <a:cs typeface="Cambria Math"/>
              </a:rPr>
              <a:t>1.5</a:t>
            </a:r>
            <a:r>
              <a:rPr dirty="0" baseline="2777" sz="1500" spc="-75">
                <a:latin typeface="Cambria Math"/>
                <a:cs typeface="Cambria Math"/>
              </a:rPr>
              <a:t>(</a:t>
            </a:r>
            <a:r>
              <a:rPr dirty="0" sz="1000" spc="-50">
                <a:latin typeface="Cambria Math"/>
                <a:cs typeface="Cambria Math"/>
              </a:rPr>
              <a:t>1863.4𝑘𝑘 </a:t>
            </a:r>
            <a:r>
              <a:rPr dirty="0" sz="1000" spc="-5">
                <a:latin typeface="Cambria Math"/>
                <a:cs typeface="Cambria Math"/>
              </a:rPr>
              <a:t>∙</a:t>
            </a:r>
            <a:r>
              <a:rPr dirty="0" sz="1000" spc="-105">
                <a:latin typeface="Cambria Math"/>
                <a:cs typeface="Cambria Math"/>
              </a:rPr>
              <a:t> </a:t>
            </a:r>
            <a:r>
              <a:rPr dirty="0" sz="1000" spc="-250">
                <a:latin typeface="Cambria Math"/>
                <a:cs typeface="Cambria Math"/>
              </a:rPr>
              <a:t>𝑓𝑓𝑓𝑓</a:t>
            </a:r>
            <a:r>
              <a:rPr dirty="0" baseline="2777" sz="1500" spc="-375">
                <a:latin typeface="Cambria Math"/>
                <a:cs typeface="Cambria Math"/>
              </a:rPr>
              <a:t>)</a:t>
            </a:r>
            <a:r>
              <a:rPr dirty="0" baseline="2777" sz="1500" spc="615">
                <a:latin typeface="Cambria Math"/>
                <a:cs typeface="Cambria Math"/>
              </a:rPr>
              <a:t> </a:t>
            </a:r>
            <a:r>
              <a:rPr dirty="0" sz="1000" spc="-165">
                <a:latin typeface="Cambria Math"/>
                <a:cs typeface="Cambria Math"/>
              </a:rPr>
              <a:t>12𝑠𝑠𝑠𝑠</a:t>
            </a:r>
            <a:endParaRPr sz="1000">
              <a:latin typeface="Cambria Math"/>
              <a:cs typeface="Cambria Math"/>
            </a:endParaRPr>
          </a:p>
        </p:txBody>
      </p:sp>
      <p:sp>
        <p:nvSpPr>
          <p:cNvPr id="70" name="object 70"/>
          <p:cNvSpPr/>
          <p:nvPr/>
        </p:nvSpPr>
        <p:spPr>
          <a:xfrm>
            <a:off x="4373879" y="7850885"/>
            <a:ext cx="256540" cy="0"/>
          </a:xfrm>
          <a:custGeom>
            <a:avLst/>
            <a:gdLst/>
            <a:ahLst/>
            <a:cxnLst/>
            <a:rect l="l" t="t" r="r" b="b"/>
            <a:pathLst>
              <a:path w="256539" h="0">
                <a:moveTo>
                  <a:pt x="0" y="0"/>
                </a:moveTo>
                <a:lnTo>
                  <a:pt x="256032" y="0"/>
                </a:lnTo>
              </a:path>
            </a:pathLst>
          </a:custGeom>
          <a:ln w="7619">
            <a:solidFill>
              <a:srgbClr val="000000"/>
            </a:solidFill>
          </a:ln>
        </p:spPr>
        <p:txBody>
          <a:bodyPr wrap="square" lIns="0" tIns="0" rIns="0" bIns="0" rtlCol="0"/>
          <a:lstStyle/>
          <a:p/>
        </p:txBody>
      </p:sp>
      <p:sp>
        <p:nvSpPr>
          <p:cNvPr id="71" name="object 71"/>
          <p:cNvSpPr txBox="1"/>
          <p:nvPr/>
        </p:nvSpPr>
        <p:spPr>
          <a:xfrm>
            <a:off x="4298696" y="7747507"/>
            <a:ext cx="1170305" cy="262890"/>
          </a:xfrm>
          <a:prstGeom prst="rect">
            <a:avLst/>
          </a:prstGeom>
        </p:spPr>
        <p:txBody>
          <a:bodyPr wrap="square" lIns="0" tIns="12065" rIns="0" bIns="0" rtlCol="0" vert="horz">
            <a:spAutoFit/>
          </a:bodyPr>
          <a:lstStyle/>
          <a:p>
            <a:pPr marL="12700">
              <a:lnSpc>
                <a:spcPts val="935"/>
              </a:lnSpc>
              <a:spcBef>
                <a:spcPts val="95"/>
              </a:spcBef>
              <a:tabLst>
                <a:tab pos="330835" algn="l"/>
              </a:tabLst>
            </a:pPr>
            <a:r>
              <a:rPr dirty="0" sz="1000" spc="-254">
                <a:latin typeface="Cambria Math"/>
                <a:cs typeface="Cambria Math"/>
              </a:rPr>
              <a:t>�	�</a:t>
            </a:r>
            <a:r>
              <a:rPr dirty="0" sz="1000" spc="40">
                <a:latin typeface="Cambria Math"/>
                <a:cs typeface="Cambria Math"/>
              </a:rPr>
              <a:t> </a:t>
            </a:r>
            <a:r>
              <a:rPr dirty="0" sz="1000" spc="-5">
                <a:latin typeface="Cambria Math"/>
                <a:cs typeface="Cambria Math"/>
              </a:rPr>
              <a:t>= −3.282  </a:t>
            </a:r>
            <a:r>
              <a:rPr dirty="0" sz="1000" spc="-385">
                <a:latin typeface="Cambria Math"/>
                <a:cs typeface="Cambria Math"/>
              </a:rPr>
              <a:t>𝑘𝑘𝑠𝑠𝑠𝑠</a:t>
            </a:r>
            <a:endParaRPr sz="1000">
              <a:latin typeface="Cambria Math"/>
              <a:cs typeface="Cambria Math"/>
            </a:endParaRPr>
          </a:p>
          <a:p>
            <a:pPr marL="105410">
              <a:lnSpc>
                <a:spcPts val="935"/>
              </a:lnSpc>
            </a:pPr>
            <a:r>
              <a:rPr dirty="0" sz="1000" spc="-254">
                <a:latin typeface="Cambria Math"/>
                <a:cs typeface="Cambria Math"/>
              </a:rPr>
              <a:t>1𝑓𝑓𝑓𝑓</a:t>
            </a:r>
            <a:endParaRPr sz="1000">
              <a:latin typeface="Cambria Math"/>
              <a:cs typeface="Cambria Math"/>
            </a:endParaRPr>
          </a:p>
        </p:txBody>
      </p:sp>
      <p:sp>
        <p:nvSpPr>
          <p:cNvPr id="78" name="object 78"/>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62</a:t>
            </a:r>
          </a:p>
        </p:txBody>
      </p:sp>
      <p:sp>
        <p:nvSpPr>
          <p:cNvPr id="72" name="object 72"/>
          <p:cNvSpPr txBox="1"/>
          <p:nvPr/>
        </p:nvSpPr>
        <p:spPr>
          <a:xfrm>
            <a:off x="673100" y="8055356"/>
            <a:ext cx="78994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Stress</a:t>
            </a:r>
            <a:r>
              <a:rPr dirty="0" sz="1000" spc="-50">
                <a:latin typeface="Times New Roman"/>
                <a:cs typeface="Times New Roman"/>
              </a:rPr>
              <a:t> </a:t>
            </a:r>
            <a:r>
              <a:rPr dirty="0" sz="1000" spc="-5">
                <a:latin typeface="Times New Roman"/>
                <a:cs typeface="Times New Roman"/>
              </a:rPr>
              <a:t>Demand</a:t>
            </a:r>
            <a:endParaRPr sz="1000">
              <a:latin typeface="Times New Roman"/>
              <a:cs typeface="Times New Roman"/>
            </a:endParaRPr>
          </a:p>
        </p:txBody>
      </p:sp>
      <p:sp>
        <p:nvSpPr>
          <p:cNvPr id="73" name="object 73"/>
          <p:cNvSpPr txBox="1"/>
          <p:nvPr/>
        </p:nvSpPr>
        <p:spPr>
          <a:xfrm>
            <a:off x="2627299" y="8279373"/>
            <a:ext cx="2513330" cy="177800"/>
          </a:xfrm>
          <a:prstGeom prst="rect">
            <a:avLst/>
          </a:prstGeom>
        </p:spPr>
        <p:txBody>
          <a:bodyPr wrap="square" lIns="0" tIns="12065" rIns="0" bIns="0" rtlCol="0" vert="horz">
            <a:spAutoFit/>
          </a:bodyPr>
          <a:lstStyle/>
          <a:p>
            <a:pPr marL="38100">
              <a:lnSpc>
                <a:spcPct val="100000"/>
              </a:lnSpc>
              <a:spcBef>
                <a:spcPts val="95"/>
              </a:spcBef>
            </a:pPr>
            <a:r>
              <a:rPr dirty="0" sz="1000" spc="-345">
                <a:latin typeface="Cambria Math"/>
                <a:cs typeface="Cambria Math"/>
              </a:rPr>
              <a:t>𝑓𝑓</a:t>
            </a:r>
            <a:r>
              <a:rPr dirty="0" baseline="-15873" sz="1050" spc="-517">
                <a:latin typeface="Cambria Math"/>
                <a:cs typeface="Cambria Math"/>
              </a:rPr>
              <a:t>𝑑𝑑</a:t>
            </a:r>
            <a:r>
              <a:rPr dirty="0" baseline="-15873" sz="1050" spc="262">
                <a:latin typeface="Cambria Math"/>
                <a:cs typeface="Cambria Math"/>
              </a:rPr>
              <a:t> </a:t>
            </a:r>
            <a:r>
              <a:rPr dirty="0" sz="1000" spc="-5">
                <a:latin typeface="Cambria Math"/>
                <a:cs typeface="Cambria Math"/>
              </a:rPr>
              <a:t>= 0.5</a:t>
            </a:r>
            <a:r>
              <a:rPr dirty="0" baseline="2777" sz="1500" spc="-7">
                <a:latin typeface="Cambria Math"/>
                <a:cs typeface="Cambria Math"/>
              </a:rPr>
              <a:t>(</a:t>
            </a:r>
            <a:r>
              <a:rPr dirty="0" sz="1000" spc="-5">
                <a:latin typeface="Cambria Math"/>
                <a:cs typeface="Cambria Math"/>
              </a:rPr>
              <a:t>1.327 </a:t>
            </a:r>
            <a:r>
              <a:rPr dirty="0" sz="1000" spc="-235">
                <a:latin typeface="Cambria Math"/>
                <a:cs typeface="Cambria Math"/>
              </a:rPr>
              <a:t>𝑘𝑘𝑠𝑠𝑠𝑠</a:t>
            </a:r>
            <a:r>
              <a:rPr dirty="0" baseline="2777" sz="1500" spc="-352">
                <a:latin typeface="Cambria Math"/>
                <a:cs typeface="Cambria Math"/>
              </a:rPr>
              <a:t>)</a:t>
            </a:r>
            <a:r>
              <a:rPr dirty="0" baseline="2777" sz="1500" spc="7">
                <a:latin typeface="Cambria Math"/>
                <a:cs typeface="Cambria Math"/>
              </a:rPr>
              <a:t> </a:t>
            </a:r>
            <a:r>
              <a:rPr dirty="0" sz="1000" spc="-5">
                <a:latin typeface="Cambria Math"/>
                <a:cs typeface="Cambria Math"/>
              </a:rPr>
              <a:t>− </a:t>
            </a:r>
            <a:r>
              <a:rPr dirty="0" sz="1000" spc="-155">
                <a:latin typeface="Cambria Math"/>
                <a:cs typeface="Cambria Math"/>
              </a:rPr>
              <a:t>3.282𝑘𝑘𝑠𝑠𝑠𝑠 </a:t>
            </a:r>
            <a:r>
              <a:rPr dirty="0" sz="1000" spc="-5">
                <a:latin typeface="Cambria Math"/>
                <a:cs typeface="Cambria Math"/>
              </a:rPr>
              <a:t>= −2.619</a:t>
            </a:r>
            <a:r>
              <a:rPr dirty="0" sz="1000" spc="175">
                <a:latin typeface="Cambria Math"/>
                <a:cs typeface="Cambria Math"/>
              </a:rPr>
              <a:t> </a:t>
            </a:r>
            <a:r>
              <a:rPr dirty="0" sz="1000" spc="-275">
                <a:latin typeface="Cambria Math"/>
                <a:cs typeface="Cambria Math"/>
              </a:rPr>
              <a:t>𝑘𝑘𝑠𝑠𝑠𝑠</a:t>
            </a:r>
            <a:endParaRPr sz="1000">
              <a:latin typeface="Cambria Math"/>
              <a:cs typeface="Cambria Math"/>
            </a:endParaRPr>
          </a:p>
        </p:txBody>
      </p:sp>
      <p:sp>
        <p:nvSpPr>
          <p:cNvPr id="74" name="object 74"/>
          <p:cNvSpPr txBox="1"/>
          <p:nvPr/>
        </p:nvSpPr>
        <p:spPr>
          <a:xfrm>
            <a:off x="672941" y="8503401"/>
            <a:ext cx="59880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Stress</a:t>
            </a:r>
            <a:r>
              <a:rPr dirty="0" sz="1000" spc="-65">
                <a:latin typeface="Times New Roman"/>
                <a:cs typeface="Times New Roman"/>
              </a:rPr>
              <a:t> </a:t>
            </a:r>
            <a:r>
              <a:rPr dirty="0" sz="1000" spc="-5">
                <a:latin typeface="Times New Roman"/>
                <a:cs typeface="Times New Roman"/>
              </a:rPr>
              <a:t>limit</a:t>
            </a:r>
            <a:endParaRPr sz="1000">
              <a:latin typeface="Times New Roman"/>
              <a:cs typeface="Times New Roman"/>
            </a:endParaRPr>
          </a:p>
        </p:txBody>
      </p:sp>
      <p:sp>
        <p:nvSpPr>
          <p:cNvPr id="75" name="object 75"/>
          <p:cNvSpPr txBox="1"/>
          <p:nvPr/>
        </p:nvSpPr>
        <p:spPr>
          <a:xfrm>
            <a:off x="3186176" y="8789923"/>
            <a:ext cx="7048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𝑐𝑐</a:t>
            </a:r>
            <a:endParaRPr sz="700">
              <a:latin typeface="Cambria Math"/>
              <a:cs typeface="Cambria Math"/>
            </a:endParaRPr>
          </a:p>
        </p:txBody>
      </p:sp>
      <p:sp>
        <p:nvSpPr>
          <p:cNvPr id="76" name="object 76"/>
          <p:cNvSpPr txBox="1"/>
          <p:nvPr/>
        </p:nvSpPr>
        <p:spPr>
          <a:xfrm>
            <a:off x="2852802" y="8725900"/>
            <a:ext cx="2060575" cy="177800"/>
          </a:xfrm>
          <a:prstGeom prst="rect">
            <a:avLst/>
          </a:prstGeom>
        </p:spPr>
        <p:txBody>
          <a:bodyPr wrap="square" lIns="0" tIns="12065" rIns="0" bIns="0" rtlCol="0" vert="horz">
            <a:spAutoFit/>
          </a:bodyPr>
          <a:lstStyle/>
          <a:p>
            <a:pPr marL="38100">
              <a:lnSpc>
                <a:spcPct val="100000"/>
              </a:lnSpc>
              <a:spcBef>
                <a:spcPts val="95"/>
              </a:spcBef>
            </a:pPr>
            <a:r>
              <a:rPr dirty="0" sz="1000" spc="-65">
                <a:latin typeface="Cambria Math"/>
                <a:cs typeface="Cambria Math"/>
              </a:rPr>
              <a:t>−0.4𝑓𝑓</a:t>
            </a:r>
            <a:r>
              <a:rPr dirty="0" baseline="27777" sz="1050" spc="-97">
                <a:latin typeface="Cambria Math"/>
                <a:cs typeface="Cambria Math"/>
              </a:rPr>
              <a:t>′ </a:t>
            </a:r>
            <a:r>
              <a:rPr dirty="0" sz="1000" spc="-5">
                <a:latin typeface="Cambria Math"/>
                <a:cs typeface="Cambria Math"/>
              </a:rPr>
              <a:t>= </a:t>
            </a:r>
            <a:r>
              <a:rPr dirty="0" sz="1000" spc="-110">
                <a:latin typeface="Cambria Math"/>
                <a:cs typeface="Cambria Math"/>
              </a:rPr>
              <a:t>−0.4</a:t>
            </a:r>
            <a:r>
              <a:rPr dirty="0" baseline="2777" sz="1500" spc="-165">
                <a:latin typeface="Cambria Math"/>
                <a:cs typeface="Cambria Math"/>
              </a:rPr>
              <a:t>(</a:t>
            </a:r>
            <a:r>
              <a:rPr dirty="0" sz="1000" spc="-110">
                <a:latin typeface="Cambria Math"/>
                <a:cs typeface="Cambria Math"/>
              </a:rPr>
              <a:t>8.7𝑘𝑘𝑠𝑠𝑠𝑠</a:t>
            </a:r>
            <a:r>
              <a:rPr dirty="0" baseline="2777" sz="1500" spc="-165">
                <a:latin typeface="Cambria Math"/>
                <a:cs typeface="Cambria Math"/>
              </a:rPr>
              <a:t>) </a:t>
            </a:r>
            <a:r>
              <a:rPr dirty="0" sz="1000" spc="-5">
                <a:latin typeface="Cambria Math"/>
                <a:cs typeface="Cambria Math"/>
              </a:rPr>
              <a:t>=</a:t>
            </a:r>
            <a:r>
              <a:rPr dirty="0" sz="1000" spc="20">
                <a:latin typeface="Cambria Math"/>
                <a:cs typeface="Cambria Math"/>
              </a:rPr>
              <a:t> </a:t>
            </a:r>
            <a:r>
              <a:rPr dirty="0" sz="1000" spc="-140">
                <a:latin typeface="Cambria Math"/>
                <a:cs typeface="Cambria Math"/>
              </a:rPr>
              <a:t>−3.480𝑘𝑘𝑠𝑠𝑠𝑠</a:t>
            </a:r>
            <a:endParaRPr sz="1000">
              <a:latin typeface="Cambria Math"/>
              <a:cs typeface="Cambria Math"/>
            </a:endParaRPr>
          </a:p>
        </p:txBody>
      </p:sp>
      <p:sp>
        <p:nvSpPr>
          <p:cNvPr id="77" name="object 77"/>
          <p:cNvSpPr txBox="1"/>
          <p:nvPr/>
        </p:nvSpPr>
        <p:spPr>
          <a:xfrm>
            <a:off x="672941" y="8949933"/>
            <a:ext cx="129857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Stresses are within</a:t>
            </a:r>
            <a:r>
              <a:rPr dirty="0" sz="1000" spc="-45">
                <a:latin typeface="Times New Roman"/>
                <a:cs typeface="Times New Roman"/>
              </a:rPr>
              <a:t> </a:t>
            </a:r>
            <a:r>
              <a:rPr dirty="0" sz="1000" spc="-5">
                <a:latin typeface="Times New Roman"/>
                <a:cs typeface="Times New Roman"/>
              </a:rPr>
              <a:t>limits</a:t>
            </a:r>
            <a:endParaRPr sz="1000">
              <a:latin typeface="Times New Roman"/>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2501900" cy="417195"/>
          </a:xfrm>
          <a:prstGeom prst="rect"/>
        </p:spPr>
        <p:txBody>
          <a:bodyPr wrap="square" lIns="0" tIns="14604" rIns="0" bIns="0" rtlCol="0" vert="horz">
            <a:spAutoFit/>
          </a:bodyPr>
          <a:lstStyle/>
          <a:p>
            <a:pPr>
              <a:lnSpc>
                <a:spcPct val="100000"/>
              </a:lnSpc>
              <a:spcBef>
                <a:spcPts val="114"/>
              </a:spcBef>
            </a:pPr>
            <a:r>
              <a:rPr dirty="0" sz="2550" spc="5" b="0">
                <a:solidFill>
                  <a:srgbClr val="1C7C5B"/>
                </a:solidFill>
                <a:latin typeface="Arial Black"/>
                <a:cs typeface="Arial Black"/>
              </a:rPr>
              <a:t>Load</a:t>
            </a:r>
            <a:r>
              <a:rPr dirty="0" sz="2550" spc="-40" b="0">
                <a:solidFill>
                  <a:srgbClr val="1C7C5B"/>
                </a:solidFill>
                <a:latin typeface="Arial Black"/>
                <a:cs typeface="Arial Black"/>
              </a:rPr>
              <a:t> </a:t>
            </a:r>
            <a:r>
              <a:rPr dirty="0" sz="2550" spc="10" b="0">
                <a:solidFill>
                  <a:srgbClr val="1C7C5B"/>
                </a:solidFill>
                <a:latin typeface="Arial Black"/>
                <a:cs typeface="Arial Black"/>
              </a:rPr>
              <a:t>Analysis</a:t>
            </a:r>
            <a:endParaRPr sz="2550">
              <a:latin typeface="Arial Black"/>
              <a:cs typeface="Arial Black"/>
            </a:endParaRPr>
          </a:p>
        </p:txBody>
      </p:sp>
      <p:sp>
        <p:nvSpPr>
          <p:cNvPr id="6" name="object 6"/>
          <p:cNvSpPr txBox="1"/>
          <p:nvPr/>
        </p:nvSpPr>
        <p:spPr>
          <a:xfrm>
            <a:off x="991105" y="1878581"/>
            <a:ext cx="2626995" cy="2038985"/>
          </a:xfrm>
          <a:prstGeom prst="rect">
            <a:avLst/>
          </a:prstGeom>
        </p:spPr>
        <p:txBody>
          <a:bodyPr wrap="square" lIns="0" tIns="11430" rIns="0" bIns="0" rtlCol="0" vert="horz">
            <a:spAutoFit/>
          </a:bodyPr>
          <a:lstStyle/>
          <a:p>
            <a:pPr marL="270510" marR="43180" indent="-245745">
              <a:lnSpc>
                <a:spcPct val="100000"/>
              </a:lnSpc>
              <a:spcBef>
                <a:spcPts val="90"/>
              </a:spcBef>
              <a:buChar char="•"/>
              <a:tabLst>
                <a:tab pos="269875" algn="l"/>
                <a:tab pos="270510" algn="l"/>
              </a:tabLst>
            </a:pPr>
            <a:r>
              <a:rPr dirty="0" sz="1150" spc="-10">
                <a:latin typeface="Arial"/>
                <a:cs typeface="Arial"/>
              </a:rPr>
              <a:t>Approximate Method </a:t>
            </a:r>
            <a:r>
              <a:rPr dirty="0" sz="1150" spc="-5">
                <a:latin typeface="Arial"/>
                <a:cs typeface="Arial"/>
              </a:rPr>
              <a:t>for </a:t>
            </a:r>
            <a:r>
              <a:rPr dirty="0" sz="1150" spc="-10">
                <a:latin typeface="Arial"/>
                <a:cs typeface="Arial"/>
              </a:rPr>
              <a:t>Beam-Slab  Bridges (LRFD</a:t>
            </a:r>
            <a:r>
              <a:rPr dirty="0" sz="1150" spc="-15">
                <a:latin typeface="Arial"/>
                <a:cs typeface="Arial"/>
              </a:rPr>
              <a:t> </a:t>
            </a:r>
            <a:r>
              <a:rPr dirty="0" sz="1150" spc="-10">
                <a:latin typeface="Arial"/>
                <a:cs typeface="Arial"/>
              </a:rPr>
              <a:t>4.6.2.2)</a:t>
            </a:r>
            <a:endParaRPr sz="1150">
              <a:latin typeface="Arial"/>
              <a:cs typeface="Arial"/>
            </a:endParaRPr>
          </a:p>
          <a:p>
            <a:pPr lvl="1" marL="555625" indent="-205104">
              <a:lnSpc>
                <a:spcPct val="100000"/>
              </a:lnSpc>
              <a:spcBef>
                <a:spcPts val="260"/>
              </a:spcBef>
              <a:buChar char="–"/>
              <a:tabLst>
                <a:tab pos="556260" algn="l"/>
              </a:tabLst>
            </a:pPr>
            <a:r>
              <a:rPr dirty="0" sz="1150" spc="-10">
                <a:latin typeface="Arial"/>
                <a:cs typeface="Arial"/>
              </a:rPr>
              <a:t>Girder Line</a:t>
            </a:r>
            <a:r>
              <a:rPr dirty="0" sz="1150" spc="-65">
                <a:latin typeface="Arial"/>
                <a:cs typeface="Arial"/>
              </a:rPr>
              <a:t> </a:t>
            </a:r>
            <a:r>
              <a:rPr dirty="0" sz="1150" spc="-15">
                <a:latin typeface="Arial"/>
                <a:cs typeface="Arial"/>
              </a:rPr>
              <a:t>Analysis</a:t>
            </a:r>
            <a:endParaRPr sz="1150">
              <a:latin typeface="Arial"/>
              <a:cs typeface="Arial"/>
            </a:endParaRPr>
          </a:p>
          <a:p>
            <a:pPr lvl="1" marL="555625" indent="-205104">
              <a:lnSpc>
                <a:spcPct val="100000"/>
              </a:lnSpc>
              <a:spcBef>
                <a:spcPts val="265"/>
              </a:spcBef>
              <a:buChar char="–"/>
              <a:tabLst>
                <a:tab pos="556260" algn="l"/>
              </a:tabLst>
            </a:pPr>
            <a:r>
              <a:rPr dirty="0" sz="1150" spc="-10">
                <a:latin typeface="Arial"/>
                <a:cs typeface="Arial"/>
              </a:rPr>
              <a:t>2D Plane Frame</a:t>
            </a:r>
            <a:r>
              <a:rPr dirty="0" sz="1150" spc="-70">
                <a:latin typeface="Arial"/>
                <a:cs typeface="Arial"/>
              </a:rPr>
              <a:t> </a:t>
            </a:r>
            <a:r>
              <a:rPr dirty="0" sz="1150" spc="-15">
                <a:latin typeface="Arial"/>
                <a:cs typeface="Arial"/>
              </a:rPr>
              <a:t>Analysis</a:t>
            </a:r>
            <a:endParaRPr sz="1150">
              <a:latin typeface="Arial"/>
              <a:cs typeface="Arial"/>
            </a:endParaRPr>
          </a:p>
          <a:p>
            <a:pPr marL="269875" indent="-245110">
              <a:lnSpc>
                <a:spcPct val="100000"/>
              </a:lnSpc>
              <a:spcBef>
                <a:spcPts val="265"/>
              </a:spcBef>
              <a:buChar char="•"/>
              <a:tabLst>
                <a:tab pos="269875" algn="l"/>
                <a:tab pos="270510" algn="l"/>
              </a:tabLst>
            </a:pPr>
            <a:r>
              <a:rPr dirty="0" sz="1150" spc="-5">
                <a:latin typeface="Arial"/>
                <a:cs typeface="Arial"/>
              </a:rPr>
              <a:t>Dead</a:t>
            </a:r>
            <a:r>
              <a:rPr dirty="0" sz="1150" spc="-25">
                <a:latin typeface="Arial"/>
                <a:cs typeface="Arial"/>
              </a:rPr>
              <a:t> </a:t>
            </a:r>
            <a:r>
              <a:rPr dirty="0" sz="1150" spc="-10">
                <a:latin typeface="Arial"/>
                <a:cs typeface="Arial"/>
              </a:rPr>
              <a:t>Loads</a:t>
            </a:r>
            <a:endParaRPr sz="1150">
              <a:latin typeface="Arial"/>
              <a:cs typeface="Arial"/>
            </a:endParaRPr>
          </a:p>
          <a:p>
            <a:pPr lvl="1" marL="555625" indent="-205104">
              <a:lnSpc>
                <a:spcPct val="100000"/>
              </a:lnSpc>
              <a:spcBef>
                <a:spcPts val="250"/>
              </a:spcBef>
              <a:buChar char="–"/>
              <a:tabLst>
                <a:tab pos="556260" algn="l"/>
              </a:tabLst>
            </a:pPr>
            <a:r>
              <a:rPr dirty="0" sz="1150" spc="-10">
                <a:latin typeface="Arial"/>
                <a:cs typeface="Arial"/>
              </a:rPr>
              <a:t>Distributed </a:t>
            </a:r>
            <a:r>
              <a:rPr dirty="0" sz="1150" spc="-5">
                <a:latin typeface="Arial"/>
                <a:cs typeface="Arial"/>
              </a:rPr>
              <a:t>to </a:t>
            </a:r>
            <a:r>
              <a:rPr dirty="0" sz="1150" spc="-10">
                <a:latin typeface="Arial"/>
                <a:cs typeface="Arial"/>
              </a:rPr>
              <a:t>individual</a:t>
            </a:r>
            <a:r>
              <a:rPr dirty="0" sz="1150" spc="-25">
                <a:latin typeface="Arial"/>
                <a:cs typeface="Arial"/>
              </a:rPr>
              <a:t> </a:t>
            </a:r>
            <a:r>
              <a:rPr dirty="0" sz="1150" spc="-10">
                <a:latin typeface="Arial"/>
                <a:cs typeface="Arial"/>
              </a:rPr>
              <a:t>girders</a:t>
            </a:r>
            <a:endParaRPr sz="1150">
              <a:latin typeface="Arial"/>
              <a:cs typeface="Arial"/>
            </a:endParaRPr>
          </a:p>
          <a:p>
            <a:pPr marL="269875" indent="-245110">
              <a:lnSpc>
                <a:spcPct val="100000"/>
              </a:lnSpc>
              <a:spcBef>
                <a:spcPts val="265"/>
              </a:spcBef>
              <a:buChar char="•"/>
              <a:tabLst>
                <a:tab pos="269875" algn="l"/>
                <a:tab pos="270510" algn="l"/>
              </a:tabLst>
            </a:pPr>
            <a:r>
              <a:rPr dirty="0" sz="1150" spc="-10">
                <a:latin typeface="Arial"/>
                <a:cs typeface="Arial"/>
              </a:rPr>
              <a:t>Live</a:t>
            </a:r>
            <a:r>
              <a:rPr dirty="0" sz="1150" spc="-80">
                <a:latin typeface="Arial"/>
                <a:cs typeface="Arial"/>
              </a:rPr>
              <a:t> </a:t>
            </a:r>
            <a:r>
              <a:rPr dirty="0" sz="1150" spc="-10">
                <a:latin typeface="Arial"/>
                <a:cs typeface="Arial"/>
              </a:rPr>
              <a:t>Load</a:t>
            </a:r>
            <a:endParaRPr sz="1150">
              <a:latin typeface="Arial"/>
              <a:cs typeface="Arial"/>
            </a:endParaRPr>
          </a:p>
          <a:p>
            <a:pPr lvl="1" marL="555625" marR="430530" indent="-204470">
              <a:lnSpc>
                <a:spcPct val="100000"/>
              </a:lnSpc>
              <a:spcBef>
                <a:spcPts val="265"/>
              </a:spcBef>
              <a:buChar char="–"/>
              <a:tabLst>
                <a:tab pos="556260" algn="l"/>
              </a:tabLst>
            </a:pPr>
            <a:r>
              <a:rPr dirty="0" sz="1150" spc="-10">
                <a:latin typeface="Arial"/>
                <a:cs typeface="Arial"/>
              </a:rPr>
              <a:t>Distributed </a:t>
            </a:r>
            <a:r>
              <a:rPr dirty="0" sz="1150" spc="-5">
                <a:latin typeface="Arial"/>
                <a:cs typeface="Arial"/>
              </a:rPr>
              <a:t>to </a:t>
            </a:r>
            <a:r>
              <a:rPr dirty="0" sz="1150" spc="-10">
                <a:latin typeface="Arial"/>
                <a:cs typeface="Arial"/>
              </a:rPr>
              <a:t>girders </a:t>
            </a:r>
            <a:r>
              <a:rPr dirty="0" sz="1150" spc="-15">
                <a:latin typeface="Arial"/>
                <a:cs typeface="Arial"/>
              </a:rPr>
              <a:t>with  </a:t>
            </a:r>
            <a:r>
              <a:rPr dirty="0" sz="1150" spc="-10">
                <a:latin typeface="Arial"/>
                <a:cs typeface="Arial"/>
              </a:rPr>
              <a:t>distribution </a:t>
            </a:r>
            <a:r>
              <a:rPr dirty="0" sz="1150" spc="-5">
                <a:latin typeface="Arial"/>
                <a:cs typeface="Arial"/>
              </a:rPr>
              <a:t>factors, </a:t>
            </a:r>
            <a:r>
              <a:rPr dirty="0" sz="1150" spc="-10">
                <a:latin typeface="Cambria"/>
                <a:cs typeface="Cambria"/>
              </a:rPr>
              <a:t>𝑔</a:t>
            </a:r>
            <a:endParaRPr sz="1150">
              <a:latin typeface="Cambria"/>
              <a:cs typeface="Cambria"/>
            </a:endParaRPr>
          </a:p>
          <a:p>
            <a:pPr lvl="1" marL="555625" indent="-205104">
              <a:lnSpc>
                <a:spcPct val="100000"/>
              </a:lnSpc>
              <a:spcBef>
                <a:spcPts val="490"/>
              </a:spcBef>
              <a:buFont typeface="Arial"/>
              <a:buChar char="–"/>
              <a:tabLst>
                <a:tab pos="556260" algn="l"/>
              </a:tabLst>
            </a:pPr>
            <a:r>
              <a:rPr dirty="0" baseline="12077" sz="1725" spc="67">
                <a:latin typeface="Cambria"/>
                <a:cs typeface="Cambria"/>
              </a:rPr>
              <a:t>𝑄</a:t>
            </a:r>
            <a:r>
              <a:rPr dirty="0" sz="800" spc="45">
                <a:latin typeface="Cambria"/>
                <a:cs typeface="Cambria"/>
              </a:rPr>
              <a:t>per </a:t>
            </a:r>
            <a:r>
              <a:rPr dirty="0" sz="800" spc="95">
                <a:latin typeface="Cambria"/>
                <a:cs typeface="Cambria"/>
              </a:rPr>
              <a:t>girder </a:t>
            </a:r>
            <a:r>
              <a:rPr dirty="0" baseline="12077" sz="1725" spc="315">
                <a:latin typeface="Cambria"/>
                <a:cs typeface="Cambria"/>
              </a:rPr>
              <a:t>= </a:t>
            </a:r>
            <a:r>
              <a:rPr dirty="0" baseline="12077" sz="1725" spc="52">
                <a:latin typeface="Cambria"/>
                <a:cs typeface="Cambria"/>
              </a:rPr>
              <a:t>𝑔𝑄</a:t>
            </a:r>
            <a:r>
              <a:rPr dirty="0" sz="800" spc="35">
                <a:latin typeface="Cambria"/>
                <a:cs typeface="Cambria"/>
              </a:rPr>
              <a:t>per</a:t>
            </a:r>
            <a:r>
              <a:rPr dirty="0" sz="800" spc="25">
                <a:latin typeface="Cambria"/>
                <a:cs typeface="Cambria"/>
              </a:rPr>
              <a:t> </a:t>
            </a:r>
            <a:r>
              <a:rPr dirty="0" sz="800" spc="85">
                <a:latin typeface="Cambria"/>
                <a:cs typeface="Cambria"/>
              </a:rPr>
              <a:t>lane</a:t>
            </a:r>
            <a:endParaRPr sz="800">
              <a:latin typeface="Cambria"/>
              <a:cs typeface="Cambria"/>
            </a:endParaRPr>
          </a:p>
        </p:txBody>
      </p:sp>
      <p:sp>
        <p:nvSpPr>
          <p:cNvPr id="7" name="object 7"/>
          <p:cNvSpPr txBox="1"/>
          <p:nvPr/>
        </p:nvSpPr>
        <p:spPr>
          <a:xfrm>
            <a:off x="4006641" y="1878581"/>
            <a:ext cx="1498600" cy="199390"/>
          </a:xfrm>
          <a:prstGeom prst="rect">
            <a:avLst/>
          </a:prstGeom>
        </p:spPr>
        <p:txBody>
          <a:bodyPr wrap="square" lIns="0" tIns="11430" rIns="0" bIns="0" rtlCol="0" vert="horz">
            <a:spAutoFit/>
          </a:bodyPr>
          <a:lstStyle/>
          <a:p>
            <a:pPr marL="244475" indent="-245110">
              <a:lnSpc>
                <a:spcPct val="100000"/>
              </a:lnSpc>
              <a:spcBef>
                <a:spcPts val="90"/>
              </a:spcBef>
              <a:buChar char="•"/>
              <a:tabLst>
                <a:tab pos="244475" algn="l"/>
                <a:tab pos="245110" algn="l"/>
              </a:tabLst>
            </a:pPr>
            <a:r>
              <a:rPr dirty="0" sz="1150" spc="-10">
                <a:latin typeface="Arial"/>
                <a:cs typeface="Arial"/>
              </a:rPr>
              <a:t>Key analysis</a:t>
            </a:r>
            <a:r>
              <a:rPr dirty="0" sz="1150" spc="-35">
                <a:latin typeface="Arial"/>
                <a:cs typeface="Arial"/>
              </a:rPr>
              <a:t> </a:t>
            </a:r>
            <a:r>
              <a:rPr dirty="0" sz="1150" spc="-10">
                <a:latin typeface="Arial"/>
                <a:cs typeface="Arial"/>
              </a:rPr>
              <a:t>points</a:t>
            </a:r>
            <a:endParaRPr sz="1150">
              <a:latin typeface="Arial"/>
              <a:cs typeface="Arial"/>
            </a:endParaRPr>
          </a:p>
        </p:txBody>
      </p:sp>
      <p:sp>
        <p:nvSpPr>
          <p:cNvPr id="8" name="object 8"/>
          <p:cNvSpPr txBox="1"/>
          <p:nvPr/>
        </p:nvSpPr>
        <p:spPr>
          <a:xfrm>
            <a:off x="4307351" y="2052326"/>
            <a:ext cx="2139950" cy="1487170"/>
          </a:xfrm>
          <a:prstGeom prst="rect">
            <a:avLst/>
          </a:prstGeom>
        </p:spPr>
        <p:txBody>
          <a:bodyPr wrap="square" lIns="0" tIns="46355" rIns="0" bIns="0" rtlCol="0" vert="horz">
            <a:spAutoFit/>
          </a:bodyPr>
          <a:lstStyle/>
          <a:p>
            <a:pPr marL="229235" indent="-204470">
              <a:lnSpc>
                <a:spcPct val="100000"/>
              </a:lnSpc>
              <a:spcBef>
                <a:spcPts val="365"/>
              </a:spcBef>
              <a:buChar char="–"/>
              <a:tabLst>
                <a:tab pos="229870" algn="l"/>
              </a:tabLst>
            </a:pPr>
            <a:r>
              <a:rPr dirty="0" sz="1150" spc="-10">
                <a:latin typeface="Arial"/>
                <a:cs typeface="Arial"/>
              </a:rPr>
              <a:t>Mid-span</a:t>
            </a:r>
            <a:endParaRPr sz="1150">
              <a:latin typeface="Arial"/>
              <a:cs typeface="Arial"/>
            </a:endParaRPr>
          </a:p>
          <a:p>
            <a:pPr marL="229235" indent="-204470">
              <a:lnSpc>
                <a:spcPct val="100000"/>
              </a:lnSpc>
              <a:spcBef>
                <a:spcPts val="265"/>
              </a:spcBef>
              <a:buChar char="–"/>
              <a:tabLst>
                <a:tab pos="229870" algn="l"/>
              </a:tabLst>
            </a:pPr>
            <a:r>
              <a:rPr dirty="0" sz="1150" spc="-10">
                <a:latin typeface="Arial"/>
                <a:cs typeface="Arial"/>
              </a:rPr>
              <a:t>Harping </a:t>
            </a:r>
            <a:r>
              <a:rPr dirty="0" sz="1150" spc="-5">
                <a:latin typeface="Arial"/>
                <a:cs typeface="Arial"/>
              </a:rPr>
              <a:t>or </a:t>
            </a:r>
            <a:r>
              <a:rPr dirty="0" sz="1150" spc="-10">
                <a:latin typeface="Arial"/>
                <a:cs typeface="Arial"/>
              </a:rPr>
              <a:t>Debonding</a:t>
            </a:r>
            <a:r>
              <a:rPr dirty="0" sz="1150" spc="-50">
                <a:latin typeface="Arial"/>
                <a:cs typeface="Arial"/>
              </a:rPr>
              <a:t> </a:t>
            </a:r>
            <a:r>
              <a:rPr dirty="0" sz="1150" spc="-10">
                <a:latin typeface="Arial"/>
                <a:cs typeface="Arial"/>
              </a:rPr>
              <a:t>Points</a:t>
            </a:r>
            <a:endParaRPr sz="1150">
              <a:latin typeface="Arial"/>
              <a:cs typeface="Arial"/>
            </a:endParaRPr>
          </a:p>
          <a:p>
            <a:pPr marL="229235" indent="-204470">
              <a:lnSpc>
                <a:spcPct val="100000"/>
              </a:lnSpc>
              <a:spcBef>
                <a:spcPts val="265"/>
              </a:spcBef>
              <a:buChar char="–"/>
              <a:tabLst>
                <a:tab pos="229870" algn="l"/>
              </a:tabLst>
            </a:pPr>
            <a:r>
              <a:rPr dirty="0" sz="1150" spc="-5">
                <a:latin typeface="Arial"/>
                <a:cs typeface="Arial"/>
              </a:rPr>
              <a:t>Prestress transfer </a:t>
            </a:r>
            <a:r>
              <a:rPr dirty="0" sz="1150" spc="40">
                <a:latin typeface="Cambria"/>
                <a:cs typeface="Cambria"/>
              </a:rPr>
              <a:t>𝑙</a:t>
            </a:r>
            <a:r>
              <a:rPr dirty="0" baseline="-17361" sz="1200" spc="60">
                <a:latin typeface="Cambria"/>
                <a:cs typeface="Cambria"/>
              </a:rPr>
              <a:t>t </a:t>
            </a:r>
            <a:r>
              <a:rPr dirty="0" sz="1150" spc="210">
                <a:latin typeface="Cambria"/>
                <a:cs typeface="Cambria"/>
              </a:rPr>
              <a:t>=</a:t>
            </a:r>
            <a:r>
              <a:rPr dirty="0" sz="1150" spc="-25">
                <a:latin typeface="Cambria"/>
                <a:cs typeface="Cambria"/>
              </a:rPr>
              <a:t> </a:t>
            </a:r>
            <a:r>
              <a:rPr dirty="0" sz="1150" spc="10">
                <a:latin typeface="Cambria"/>
                <a:cs typeface="Cambria"/>
              </a:rPr>
              <a:t>60𝑑</a:t>
            </a:r>
            <a:r>
              <a:rPr dirty="0" baseline="-17361" sz="1200" spc="15">
                <a:latin typeface="Cambria"/>
                <a:cs typeface="Cambria"/>
              </a:rPr>
              <a:t>b</a:t>
            </a:r>
            <a:endParaRPr baseline="-17361" sz="1200">
              <a:latin typeface="Cambria"/>
              <a:cs typeface="Cambria"/>
            </a:endParaRPr>
          </a:p>
          <a:p>
            <a:pPr marL="229235" indent="-204470">
              <a:lnSpc>
                <a:spcPct val="100000"/>
              </a:lnSpc>
              <a:spcBef>
                <a:spcPts val="260"/>
              </a:spcBef>
              <a:buChar char="–"/>
              <a:tabLst>
                <a:tab pos="229870" algn="l"/>
              </a:tabLst>
            </a:pPr>
            <a:r>
              <a:rPr dirty="0" sz="1150" spc="-5">
                <a:latin typeface="Arial"/>
                <a:cs typeface="Arial"/>
              </a:rPr>
              <a:t>Lift </a:t>
            </a:r>
            <a:r>
              <a:rPr dirty="0" sz="1150" spc="-10">
                <a:latin typeface="Arial"/>
                <a:cs typeface="Arial"/>
              </a:rPr>
              <a:t>&amp; Bunk</a:t>
            </a:r>
            <a:r>
              <a:rPr dirty="0" sz="1150" spc="-5">
                <a:latin typeface="Arial"/>
                <a:cs typeface="Arial"/>
              </a:rPr>
              <a:t> </a:t>
            </a:r>
            <a:r>
              <a:rPr dirty="0" sz="1150" spc="-10">
                <a:latin typeface="Arial"/>
                <a:cs typeface="Arial"/>
              </a:rPr>
              <a:t>Points</a:t>
            </a:r>
            <a:endParaRPr sz="1150">
              <a:latin typeface="Arial"/>
              <a:cs typeface="Arial"/>
            </a:endParaRPr>
          </a:p>
          <a:p>
            <a:pPr marL="229235" indent="-204470">
              <a:lnSpc>
                <a:spcPct val="100000"/>
              </a:lnSpc>
              <a:spcBef>
                <a:spcPts val="265"/>
              </a:spcBef>
              <a:buChar char="–"/>
              <a:tabLst>
                <a:tab pos="229870" algn="l"/>
              </a:tabLst>
            </a:pPr>
            <a:r>
              <a:rPr dirty="0" sz="1150" spc="-10">
                <a:latin typeface="Arial"/>
                <a:cs typeface="Arial"/>
              </a:rPr>
              <a:t>Critical Section </a:t>
            </a:r>
            <a:r>
              <a:rPr dirty="0" sz="1150" spc="-5">
                <a:latin typeface="Arial"/>
                <a:cs typeface="Arial"/>
              </a:rPr>
              <a:t>for</a:t>
            </a:r>
            <a:r>
              <a:rPr dirty="0" sz="1150" spc="-10">
                <a:latin typeface="Arial"/>
                <a:cs typeface="Arial"/>
              </a:rPr>
              <a:t> Shear</a:t>
            </a:r>
            <a:endParaRPr sz="1150">
              <a:latin typeface="Arial"/>
              <a:cs typeface="Arial"/>
            </a:endParaRPr>
          </a:p>
          <a:p>
            <a:pPr marL="229235" indent="-204470">
              <a:lnSpc>
                <a:spcPct val="100000"/>
              </a:lnSpc>
              <a:spcBef>
                <a:spcPts val="265"/>
              </a:spcBef>
              <a:buChar char="–"/>
              <a:tabLst>
                <a:tab pos="229870" algn="l"/>
              </a:tabLst>
            </a:pPr>
            <a:r>
              <a:rPr dirty="0" sz="1150" spc="-10">
                <a:latin typeface="Arial"/>
                <a:cs typeface="Arial"/>
              </a:rPr>
              <a:t>Point</a:t>
            </a:r>
            <a:r>
              <a:rPr dirty="0" sz="1150" spc="-5">
                <a:latin typeface="Arial"/>
                <a:cs typeface="Arial"/>
              </a:rPr>
              <a:t> </a:t>
            </a:r>
            <a:r>
              <a:rPr dirty="0" sz="1150" spc="-10">
                <a:latin typeface="Arial"/>
                <a:cs typeface="Arial"/>
              </a:rPr>
              <a:t>loads</a:t>
            </a:r>
            <a:endParaRPr sz="1150">
              <a:latin typeface="Arial"/>
              <a:cs typeface="Arial"/>
            </a:endParaRPr>
          </a:p>
          <a:p>
            <a:pPr marL="229235" indent="-204470">
              <a:lnSpc>
                <a:spcPct val="100000"/>
              </a:lnSpc>
              <a:spcBef>
                <a:spcPts val="265"/>
              </a:spcBef>
              <a:buChar char="–"/>
              <a:tabLst>
                <a:tab pos="229870" algn="l"/>
              </a:tabLst>
            </a:pPr>
            <a:r>
              <a:rPr dirty="0" sz="1150" spc="-5">
                <a:latin typeface="Arial"/>
                <a:cs typeface="Arial"/>
              </a:rPr>
              <a:t>Cross </a:t>
            </a:r>
            <a:r>
              <a:rPr dirty="0" sz="1150" spc="-10">
                <a:latin typeface="Arial"/>
                <a:cs typeface="Arial"/>
              </a:rPr>
              <a:t>section</a:t>
            </a:r>
            <a:r>
              <a:rPr dirty="0" sz="1150" spc="-30">
                <a:latin typeface="Arial"/>
                <a:cs typeface="Arial"/>
              </a:rPr>
              <a:t> </a:t>
            </a:r>
            <a:r>
              <a:rPr dirty="0" sz="1150" spc="-10">
                <a:latin typeface="Arial"/>
                <a:cs typeface="Arial"/>
              </a:rPr>
              <a:t>changes</a:t>
            </a:r>
            <a:endParaRPr sz="1150">
              <a:latin typeface="Arial"/>
              <a:cs typeface="Arial"/>
            </a:endParaRPr>
          </a:p>
        </p:txBody>
      </p:sp>
      <p:sp>
        <p:nvSpPr>
          <p:cNvPr id="9" name="object 9"/>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3</a:t>
            </a:r>
            <a:r>
              <a:rPr dirty="0" sz="850">
                <a:solidFill>
                  <a:srgbClr val="FFFFFF"/>
                </a:solidFill>
                <a:latin typeface="Arial"/>
                <a:cs typeface="Arial"/>
              </a:rPr>
              <a:t>1</a:t>
            </a:r>
            <a:endParaRPr sz="850">
              <a:latin typeface="Arial"/>
              <a:cs typeface="Arial"/>
            </a:endParaRPr>
          </a:p>
        </p:txBody>
      </p:sp>
      <p:sp>
        <p:nvSpPr>
          <p:cNvPr id="10" name="object 10"/>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11" name="object 11"/>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2" name="object 12"/>
          <p:cNvSpPr txBox="1"/>
          <p:nvPr/>
        </p:nvSpPr>
        <p:spPr>
          <a:xfrm>
            <a:off x="1016466" y="5528576"/>
            <a:ext cx="3140710" cy="417195"/>
          </a:xfrm>
          <a:prstGeom prst="rect">
            <a:avLst/>
          </a:prstGeom>
        </p:spPr>
        <p:txBody>
          <a:bodyPr wrap="square" lIns="0" tIns="14604" rIns="0" bIns="0" rtlCol="0" vert="horz">
            <a:spAutoFit/>
          </a:bodyPr>
          <a:lstStyle/>
          <a:p>
            <a:pPr>
              <a:lnSpc>
                <a:spcPct val="100000"/>
              </a:lnSpc>
              <a:spcBef>
                <a:spcPts val="114"/>
              </a:spcBef>
            </a:pPr>
            <a:r>
              <a:rPr dirty="0" sz="2550" spc="15">
                <a:solidFill>
                  <a:srgbClr val="1C7C5B"/>
                </a:solidFill>
                <a:latin typeface="Arial Black"/>
                <a:cs typeface="Arial Black"/>
              </a:rPr>
              <a:t>Permanent</a:t>
            </a:r>
            <a:r>
              <a:rPr dirty="0" sz="2550" spc="-75">
                <a:solidFill>
                  <a:srgbClr val="1C7C5B"/>
                </a:solidFill>
                <a:latin typeface="Arial Black"/>
                <a:cs typeface="Arial Black"/>
              </a:rPr>
              <a:t> </a:t>
            </a:r>
            <a:r>
              <a:rPr dirty="0" sz="2550" spc="15">
                <a:solidFill>
                  <a:srgbClr val="1C7C5B"/>
                </a:solidFill>
                <a:latin typeface="Arial Black"/>
                <a:cs typeface="Arial Black"/>
              </a:rPr>
              <a:t>Loads</a:t>
            </a:r>
            <a:endParaRPr sz="2550">
              <a:latin typeface="Arial Black"/>
              <a:cs typeface="Arial Black"/>
            </a:endParaRPr>
          </a:p>
        </p:txBody>
      </p:sp>
      <p:sp>
        <p:nvSpPr>
          <p:cNvPr id="13" name="object 13"/>
          <p:cNvSpPr txBox="1"/>
          <p:nvPr/>
        </p:nvSpPr>
        <p:spPr>
          <a:xfrm>
            <a:off x="1016505" y="6218889"/>
            <a:ext cx="5353050" cy="2807970"/>
          </a:xfrm>
          <a:prstGeom prst="rect">
            <a:avLst/>
          </a:prstGeom>
        </p:spPr>
        <p:txBody>
          <a:bodyPr wrap="square" lIns="0" tIns="46355" rIns="0" bIns="0" rtlCol="0" vert="horz">
            <a:spAutoFit/>
          </a:bodyPr>
          <a:lstStyle/>
          <a:p>
            <a:pPr marL="244475" indent="-245110">
              <a:lnSpc>
                <a:spcPct val="100000"/>
              </a:lnSpc>
              <a:spcBef>
                <a:spcPts val="365"/>
              </a:spcBef>
              <a:buChar char="•"/>
              <a:tabLst>
                <a:tab pos="244475" algn="l"/>
                <a:tab pos="245110" algn="l"/>
              </a:tabLst>
            </a:pPr>
            <a:r>
              <a:rPr dirty="0" sz="1150" spc="-5">
                <a:latin typeface="Arial"/>
                <a:cs typeface="Arial"/>
              </a:rPr>
              <a:t>Girder</a:t>
            </a:r>
            <a:endParaRPr sz="1150">
              <a:latin typeface="Arial"/>
              <a:cs typeface="Arial"/>
            </a:endParaRPr>
          </a:p>
          <a:p>
            <a:pPr lvl="1" marL="530225" indent="-205104">
              <a:lnSpc>
                <a:spcPct val="100000"/>
              </a:lnSpc>
              <a:spcBef>
                <a:spcPts val="265"/>
              </a:spcBef>
              <a:buChar char="–"/>
              <a:tabLst>
                <a:tab pos="530860" algn="l"/>
              </a:tabLst>
            </a:pPr>
            <a:r>
              <a:rPr dirty="0" sz="1150" spc="-5">
                <a:latin typeface="Arial"/>
                <a:cs typeface="Arial"/>
              </a:rPr>
              <a:t>NWC </a:t>
            </a:r>
            <a:r>
              <a:rPr dirty="0" sz="1150" spc="-10">
                <a:latin typeface="Arial"/>
                <a:cs typeface="Arial"/>
              </a:rPr>
              <a:t>155 </a:t>
            </a:r>
            <a:r>
              <a:rPr dirty="0" sz="1150" spc="-5">
                <a:latin typeface="Arial"/>
                <a:cs typeface="Arial"/>
              </a:rPr>
              <a:t>pcf (unreinforced), </a:t>
            </a:r>
            <a:r>
              <a:rPr dirty="0" sz="1150" spc="-10">
                <a:latin typeface="Arial"/>
                <a:cs typeface="Arial"/>
              </a:rPr>
              <a:t>165 </a:t>
            </a:r>
            <a:r>
              <a:rPr dirty="0" sz="1150" spc="-5">
                <a:latin typeface="Arial"/>
                <a:cs typeface="Arial"/>
              </a:rPr>
              <a:t>pcf</a:t>
            </a:r>
            <a:r>
              <a:rPr dirty="0" sz="1150" spc="-95">
                <a:latin typeface="Arial"/>
                <a:cs typeface="Arial"/>
              </a:rPr>
              <a:t> </a:t>
            </a:r>
            <a:r>
              <a:rPr dirty="0" sz="1150" spc="-5">
                <a:latin typeface="Arial"/>
                <a:cs typeface="Arial"/>
              </a:rPr>
              <a:t>(reinforced)</a:t>
            </a:r>
            <a:endParaRPr sz="1150">
              <a:latin typeface="Arial"/>
              <a:cs typeface="Arial"/>
            </a:endParaRPr>
          </a:p>
          <a:p>
            <a:pPr lvl="1" marL="530225" indent="-205104">
              <a:lnSpc>
                <a:spcPct val="100000"/>
              </a:lnSpc>
              <a:spcBef>
                <a:spcPts val="265"/>
              </a:spcBef>
              <a:buChar char="–"/>
              <a:tabLst>
                <a:tab pos="530860" algn="l"/>
              </a:tabLst>
            </a:pPr>
            <a:r>
              <a:rPr dirty="0" sz="1150" spc="-25">
                <a:latin typeface="Arial"/>
                <a:cs typeface="Arial"/>
              </a:rPr>
              <a:t>LWC  </a:t>
            </a:r>
            <a:r>
              <a:rPr dirty="0" sz="1150" spc="-10">
                <a:latin typeface="Arial"/>
                <a:cs typeface="Arial"/>
              </a:rPr>
              <a:t>125 </a:t>
            </a:r>
            <a:r>
              <a:rPr dirty="0" sz="1150" spc="-5">
                <a:latin typeface="Arial"/>
                <a:cs typeface="Arial"/>
              </a:rPr>
              <a:t>pcf (unreinforced), </a:t>
            </a:r>
            <a:r>
              <a:rPr dirty="0" sz="1150" spc="-10">
                <a:latin typeface="Arial"/>
                <a:cs typeface="Arial"/>
              </a:rPr>
              <a:t>135 </a:t>
            </a:r>
            <a:r>
              <a:rPr dirty="0" sz="1150" spc="-5">
                <a:latin typeface="Arial"/>
                <a:cs typeface="Arial"/>
              </a:rPr>
              <a:t>pcf</a:t>
            </a:r>
            <a:r>
              <a:rPr dirty="0" sz="1150" spc="-70">
                <a:latin typeface="Arial"/>
                <a:cs typeface="Arial"/>
              </a:rPr>
              <a:t> </a:t>
            </a:r>
            <a:r>
              <a:rPr dirty="0" sz="1150" spc="-5">
                <a:latin typeface="Arial"/>
                <a:cs typeface="Arial"/>
              </a:rPr>
              <a:t>(reinforced)</a:t>
            </a:r>
            <a:endParaRPr sz="1150">
              <a:latin typeface="Arial"/>
              <a:cs typeface="Arial"/>
            </a:endParaRPr>
          </a:p>
          <a:p>
            <a:pPr marL="244475" indent="-245110">
              <a:lnSpc>
                <a:spcPct val="100000"/>
              </a:lnSpc>
              <a:spcBef>
                <a:spcPts val="260"/>
              </a:spcBef>
              <a:buChar char="•"/>
              <a:tabLst>
                <a:tab pos="244475" algn="l"/>
                <a:tab pos="245110" algn="l"/>
              </a:tabLst>
            </a:pPr>
            <a:r>
              <a:rPr dirty="0" sz="1150" spc="-5">
                <a:latin typeface="Arial"/>
                <a:cs typeface="Arial"/>
              </a:rPr>
              <a:t>Deck</a:t>
            </a:r>
            <a:endParaRPr sz="1150">
              <a:latin typeface="Arial"/>
              <a:cs typeface="Arial"/>
            </a:endParaRPr>
          </a:p>
          <a:p>
            <a:pPr lvl="1" marL="530225" indent="-205104">
              <a:lnSpc>
                <a:spcPct val="100000"/>
              </a:lnSpc>
              <a:spcBef>
                <a:spcPts val="265"/>
              </a:spcBef>
              <a:buChar char="–"/>
              <a:tabLst>
                <a:tab pos="530860" algn="l"/>
              </a:tabLst>
            </a:pPr>
            <a:r>
              <a:rPr dirty="0" sz="1150" spc="-10">
                <a:latin typeface="Arial"/>
                <a:cs typeface="Arial"/>
              </a:rPr>
              <a:t>150 </a:t>
            </a:r>
            <a:r>
              <a:rPr dirty="0" sz="1150" spc="-5">
                <a:latin typeface="Arial"/>
                <a:cs typeface="Arial"/>
              </a:rPr>
              <a:t>pcf (unreinforced), </a:t>
            </a:r>
            <a:r>
              <a:rPr dirty="0" sz="1150" spc="-10">
                <a:latin typeface="Arial"/>
                <a:cs typeface="Arial"/>
              </a:rPr>
              <a:t>155 </a:t>
            </a:r>
            <a:r>
              <a:rPr dirty="0" sz="1150" spc="-5">
                <a:latin typeface="Arial"/>
                <a:cs typeface="Arial"/>
              </a:rPr>
              <a:t>pcf</a:t>
            </a:r>
            <a:r>
              <a:rPr dirty="0" sz="1150" spc="-25">
                <a:latin typeface="Arial"/>
                <a:cs typeface="Arial"/>
              </a:rPr>
              <a:t> </a:t>
            </a:r>
            <a:r>
              <a:rPr dirty="0" sz="1150" spc="-5">
                <a:latin typeface="Arial"/>
                <a:cs typeface="Arial"/>
              </a:rPr>
              <a:t>(reinforced)</a:t>
            </a:r>
            <a:endParaRPr sz="1150">
              <a:latin typeface="Arial"/>
              <a:cs typeface="Arial"/>
            </a:endParaRPr>
          </a:p>
          <a:p>
            <a:pPr lvl="1" marL="530225" indent="-205104">
              <a:lnSpc>
                <a:spcPct val="100000"/>
              </a:lnSpc>
              <a:spcBef>
                <a:spcPts val="265"/>
              </a:spcBef>
              <a:buChar char="–"/>
              <a:tabLst>
                <a:tab pos="530860" algn="l"/>
              </a:tabLst>
            </a:pPr>
            <a:r>
              <a:rPr dirty="0" sz="1150" spc="-10">
                <a:latin typeface="Arial"/>
                <a:cs typeface="Arial"/>
              </a:rPr>
              <a:t>0.5” </a:t>
            </a:r>
            <a:r>
              <a:rPr dirty="0" sz="1150" spc="-5">
                <a:latin typeface="Arial"/>
                <a:cs typeface="Arial"/>
              </a:rPr>
              <a:t>Sacrificial Wearing</a:t>
            </a:r>
            <a:r>
              <a:rPr dirty="0" sz="1150" spc="-35">
                <a:latin typeface="Arial"/>
                <a:cs typeface="Arial"/>
              </a:rPr>
              <a:t> </a:t>
            </a:r>
            <a:r>
              <a:rPr dirty="0" sz="1150" spc="-10">
                <a:latin typeface="Arial"/>
                <a:cs typeface="Arial"/>
              </a:rPr>
              <a:t>Surface</a:t>
            </a:r>
            <a:endParaRPr sz="1150">
              <a:latin typeface="Arial"/>
              <a:cs typeface="Arial"/>
            </a:endParaRPr>
          </a:p>
          <a:p>
            <a:pPr marL="244475" indent="-245110">
              <a:lnSpc>
                <a:spcPct val="100000"/>
              </a:lnSpc>
              <a:spcBef>
                <a:spcPts val="265"/>
              </a:spcBef>
              <a:buChar char="•"/>
              <a:tabLst>
                <a:tab pos="244475" algn="l"/>
                <a:tab pos="245110" algn="l"/>
              </a:tabLst>
            </a:pPr>
            <a:r>
              <a:rPr dirty="0" sz="1150" spc="-10">
                <a:latin typeface="Arial"/>
                <a:cs typeface="Arial"/>
              </a:rPr>
              <a:t>Intermediate and End</a:t>
            </a:r>
            <a:r>
              <a:rPr dirty="0" sz="1150" spc="20">
                <a:latin typeface="Arial"/>
                <a:cs typeface="Arial"/>
              </a:rPr>
              <a:t> </a:t>
            </a:r>
            <a:r>
              <a:rPr dirty="0" sz="1150" spc="-10">
                <a:latin typeface="Arial"/>
                <a:cs typeface="Arial"/>
              </a:rPr>
              <a:t>Diaphragms</a:t>
            </a:r>
            <a:endParaRPr sz="1150">
              <a:latin typeface="Arial"/>
              <a:cs typeface="Arial"/>
            </a:endParaRPr>
          </a:p>
          <a:p>
            <a:pPr lvl="1" marL="530225" indent="-205104">
              <a:lnSpc>
                <a:spcPct val="100000"/>
              </a:lnSpc>
              <a:spcBef>
                <a:spcPts val="260"/>
              </a:spcBef>
              <a:buChar char="–"/>
              <a:tabLst>
                <a:tab pos="530860" algn="l"/>
              </a:tabLst>
            </a:pPr>
            <a:r>
              <a:rPr dirty="0" sz="1150" spc="-10">
                <a:latin typeface="Arial"/>
                <a:cs typeface="Arial"/>
              </a:rPr>
              <a:t>155 </a:t>
            </a:r>
            <a:r>
              <a:rPr dirty="0" sz="1150" spc="-5">
                <a:latin typeface="Arial"/>
                <a:cs typeface="Arial"/>
              </a:rPr>
              <a:t>pcf (reinforced)</a:t>
            </a:r>
            <a:endParaRPr sz="1150">
              <a:latin typeface="Arial"/>
              <a:cs typeface="Arial"/>
            </a:endParaRPr>
          </a:p>
          <a:p>
            <a:pPr marL="244475" indent="-245110">
              <a:lnSpc>
                <a:spcPct val="100000"/>
              </a:lnSpc>
              <a:spcBef>
                <a:spcPts val="265"/>
              </a:spcBef>
              <a:buChar char="•"/>
              <a:tabLst>
                <a:tab pos="244475" algn="l"/>
                <a:tab pos="245110" algn="l"/>
              </a:tabLst>
            </a:pPr>
            <a:r>
              <a:rPr dirty="0" sz="1150" spc="-5">
                <a:latin typeface="Arial"/>
                <a:cs typeface="Arial"/>
              </a:rPr>
              <a:t>Barriers</a:t>
            </a:r>
            <a:endParaRPr sz="1150">
              <a:latin typeface="Arial"/>
              <a:cs typeface="Arial"/>
            </a:endParaRPr>
          </a:p>
          <a:p>
            <a:pPr lvl="1" marL="530225" indent="-205104">
              <a:lnSpc>
                <a:spcPct val="100000"/>
              </a:lnSpc>
              <a:spcBef>
                <a:spcPts val="265"/>
              </a:spcBef>
              <a:buChar char="–"/>
              <a:tabLst>
                <a:tab pos="530860" algn="l"/>
              </a:tabLst>
            </a:pPr>
            <a:r>
              <a:rPr dirty="0" sz="1150" spc="-5">
                <a:latin typeface="Arial"/>
                <a:cs typeface="Arial"/>
              </a:rPr>
              <a:t>42” </a:t>
            </a:r>
            <a:r>
              <a:rPr dirty="0" sz="1150" spc="-10">
                <a:latin typeface="Arial"/>
                <a:cs typeface="Arial"/>
              </a:rPr>
              <a:t>Single Slope 690 </a:t>
            </a:r>
            <a:r>
              <a:rPr dirty="0" sz="1150" spc="-5">
                <a:latin typeface="Arial"/>
                <a:cs typeface="Arial"/>
              </a:rPr>
              <a:t>plf, 42” </a:t>
            </a:r>
            <a:r>
              <a:rPr dirty="0" sz="1150" spc="-10">
                <a:latin typeface="Arial"/>
                <a:cs typeface="Arial"/>
              </a:rPr>
              <a:t>F-Shape 730 plf</a:t>
            </a:r>
            <a:endParaRPr sz="1150">
              <a:latin typeface="Arial"/>
              <a:cs typeface="Arial"/>
            </a:endParaRPr>
          </a:p>
          <a:p>
            <a:pPr marL="244475" indent="-245110">
              <a:lnSpc>
                <a:spcPct val="100000"/>
              </a:lnSpc>
              <a:spcBef>
                <a:spcPts val="265"/>
              </a:spcBef>
              <a:buChar char="•"/>
              <a:tabLst>
                <a:tab pos="244475" algn="l"/>
                <a:tab pos="245110" algn="l"/>
              </a:tabLst>
            </a:pPr>
            <a:r>
              <a:rPr dirty="0" sz="1150" spc="-10">
                <a:latin typeface="Arial"/>
                <a:cs typeface="Arial"/>
              </a:rPr>
              <a:t>Future</a:t>
            </a:r>
            <a:r>
              <a:rPr dirty="0" sz="1150" spc="-50">
                <a:latin typeface="Arial"/>
                <a:cs typeface="Arial"/>
              </a:rPr>
              <a:t> </a:t>
            </a:r>
            <a:r>
              <a:rPr dirty="0" sz="1150" spc="-10">
                <a:latin typeface="Arial"/>
                <a:cs typeface="Arial"/>
              </a:rPr>
              <a:t>Overlay</a:t>
            </a:r>
            <a:endParaRPr sz="1150">
              <a:latin typeface="Arial"/>
              <a:cs typeface="Arial"/>
            </a:endParaRPr>
          </a:p>
          <a:p>
            <a:pPr lvl="1" marL="530225" indent="-205104">
              <a:lnSpc>
                <a:spcPct val="100000"/>
              </a:lnSpc>
              <a:spcBef>
                <a:spcPts val="265"/>
              </a:spcBef>
              <a:buChar char="–"/>
              <a:tabLst>
                <a:tab pos="530860" algn="l"/>
              </a:tabLst>
            </a:pPr>
            <a:r>
              <a:rPr dirty="0" sz="1150" spc="-10">
                <a:latin typeface="Arial"/>
                <a:cs typeface="Arial"/>
              </a:rPr>
              <a:t>35</a:t>
            </a:r>
            <a:r>
              <a:rPr dirty="0" sz="1150" spc="-100">
                <a:latin typeface="Arial"/>
                <a:cs typeface="Arial"/>
              </a:rPr>
              <a:t> </a:t>
            </a:r>
            <a:r>
              <a:rPr dirty="0" sz="1150" spc="-5">
                <a:latin typeface="Arial"/>
                <a:cs typeface="Arial"/>
              </a:rPr>
              <a:t>psf</a:t>
            </a:r>
            <a:endParaRPr sz="1150">
              <a:latin typeface="Arial"/>
              <a:cs typeface="Arial"/>
            </a:endParaRPr>
          </a:p>
          <a:p>
            <a:pPr marL="530225">
              <a:lnSpc>
                <a:spcPct val="100000"/>
              </a:lnSpc>
              <a:spcBef>
                <a:spcPts val="980"/>
              </a:spcBef>
              <a:tabLst>
                <a:tab pos="1851660"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4" name="object 14"/>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3</a:t>
            </a:r>
            <a:r>
              <a:rPr dirty="0" sz="850">
                <a:solidFill>
                  <a:srgbClr val="FFFFFF"/>
                </a:solidFill>
                <a:latin typeface="Arial"/>
                <a:cs typeface="Arial"/>
              </a:rPr>
              <a:t>2</a:t>
            </a:r>
            <a:endParaRPr sz="850">
              <a:latin typeface="Arial"/>
              <a:cs typeface="Arial"/>
            </a:endParaRPr>
          </a:p>
        </p:txBody>
      </p:sp>
      <p:sp>
        <p:nvSpPr>
          <p:cNvPr id="15" name="object 15"/>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16" name="object 16"/>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31</a:t>
            </a:r>
            <a:endParaRPr sz="1050">
              <a:latin typeface="Calibri"/>
              <a:cs typeface="Calibri"/>
            </a:endParaRPr>
          </a:p>
        </p:txBody>
      </p:sp>
      <p:sp>
        <p:nvSpPr>
          <p:cNvPr id="18" name="object 18"/>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17" name="object 17"/>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32</a:t>
            </a:r>
            <a:endParaRPr sz="1050">
              <a:latin typeface="Calibri"/>
              <a:cs typeface="Calibri"/>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660400" y="1191259"/>
            <a:ext cx="6270625" cy="1167765"/>
          </a:xfrm>
          <a:prstGeom prst="rect">
            <a:avLst/>
          </a:prstGeom>
        </p:spPr>
        <p:txBody>
          <a:bodyPr wrap="square" lIns="0" tIns="12700" rIns="0" bIns="0" rtlCol="0" vert="horz">
            <a:spAutoFit/>
          </a:bodyPr>
          <a:lstStyle/>
          <a:p>
            <a:pPr lvl="2" marL="482600" indent="-457200">
              <a:lnSpc>
                <a:spcPct val="100000"/>
              </a:lnSpc>
              <a:spcBef>
                <a:spcPts val="100"/>
              </a:spcBef>
              <a:buClr>
                <a:srgbClr val="0000FF"/>
              </a:buClr>
              <a:buFont typeface="Arial"/>
              <a:buAutoNum type="arabicPeriod" startAt="3"/>
              <a:tabLst>
                <a:tab pos="482600" algn="l"/>
              </a:tabLst>
            </a:pPr>
            <a:r>
              <a:rPr dirty="0" sz="1200" spc="-5">
                <a:solidFill>
                  <a:srgbClr val="0000FF"/>
                </a:solidFill>
                <a:latin typeface="Arial"/>
                <a:cs typeface="Arial"/>
              </a:rPr>
              <a:t>M</a:t>
            </a:r>
            <a:r>
              <a:rPr dirty="0" sz="1200" spc="-5">
                <a:solidFill>
                  <a:srgbClr val="0000FF"/>
                </a:solidFill>
                <a:latin typeface="Arial"/>
                <a:cs typeface="Arial"/>
              </a:rPr>
              <a:t>oment Capacity</a:t>
            </a:r>
            <a:endParaRPr sz="1200">
              <a:latin typeface="Arial"/>
              <a:cs typeface="Arial"/>
            </a:endParaRPr>
          </a:p>
          <a:p>
            <a:pPr lvl="2">
              <a:lnSpc>
                <a:spcPct val="100000"/>
              </a:lnSpc>
              <a:spcBef>
                <a:spcPts val="25"/>
              </a:spcBef>
              <a:buClr>
                <a:srgbClr val="0000FF"/>
              </a:buClr>
              <a:buFont typeface="Arial"/>
              <a:buAutoNum type="arabicPeriod" startAt="3"/>
            </a:pPr>
            <a:endParaRPr sz="1050">
              <a:latin typeface="Arial"/>
              <a:cs typeface="Arial"/>
            </a:endParaRPr>
          </a:p>
          <a:p>
            <a:pPr lvl="3" marL="574040" indent="-548640">
              <a:lnSpc>
                <a:spcPct val="100000"/>
              </a:lnSpc>
              <a:buFont typeface="Times New Roman"/>
              <a:buAutoNum type="arabicPeriod"/>
              <a:tabLst>
                <a:tab pos="573405" algn="l"/>
                <a:tab pos="574040" algn="l"/>
              </a:tabLst>
            </a:pPr>
            <a:r>
              <a:rPr dirty="0" baseline="4629" sz="1800" spc="-7" i="1">
                <a:latin typeface="Arial"/>
                <a:cs typeface="Arial"/>
              </a:rPr>
              <a:t>C</a:t>
            </a:r>
            <a:r>
              <a:rPr dirty="0" baseline="4629" sz="1800" spc="-7" i="1">
                <a:latin typeface="Arial"/>
                <a:cs typeface="Arial"/>
              </a:rPr>
              <a:t>ompute Nominal Moment Capacity at</a:t>
            </a:r>
            <a:r>
              <a:rPr dirty="0" baseline="4629" sz="1800" spc="37" i="1">
                <a:latin typeface="Arial"/>
                <a:cs typeface="Arial"/>
              </a:rPr>
              <a:t> </a:t>
            </a:r>
            <a:r>
              <a:rPr dirty="0" baseline="4629" sz="1800" spc="-7" i="1">
                <a:latin typeface="Arial"/>
                <a:cs typeface="Arial"/>
              </a:rPr>
              <a:t>0.5L</a:t>
            </a:r>
            <a:r>
              <a:rPr dirty="0" sz="800" spc="-5" i="1">
                <a:latin typeface="Arial"/>
                <a:cs typeface="Arial"/>
              </a:rPr>
              <a:t>g</a:t>
            </a:r>
            <a:r>
              <a:rPr dirty="0" baseline="4629" sz="1800" spc="-7" i="1">
                <a:latin typeface="Arial"/>
                <a:cs typeface="Arial"/>
              </a:rPr>
              <a:t>.</a:t>
            </a:r>
            <a:endParaRPr baseline="4629" sz="1800">
              <a:latin typeface="Arial"/>
              <a:cs typeface="Arial"/>
            </a:endParaRPr>
          </a:p>
          <a:p>
            <a:pPr marL="25400">
              <a:lnSpc>
                <a:spcPct val="100000"/>
              </a:lnSpc>
              <a:spcBef>
                <a:spcPts val="155"/>
              </a:spcBef>
            </a:pPr>
            <a:r>
              <a:rPr dirty="0" sz="1000" spc="-5">
                <a:latin typeface="Times New Roman"/>
                <a:cs typeface="Times New Roman"/>
              </a:rPr>
              <a:t>Strength I limit</a:t>
            </a:r>
            <a:r>
              <a:rPr dirty="0" sz="1000" spc="15">
                <a:latin typeface="Times New Roman"/>
                <a:cs typeface="Times New Roman"/>
              </a:rPr>
              <a:t> </a:t>
            </a:r>
            <a:r>
              <a:rPr dirty="0" sz="1000" spc="-10">
                <a:latin typeface="Times New Roman"/>
                <a:cs typeface="Times New Roman"/>
              </a:rPr>
              <a:t>state</a:t>
            </a:r>
            <a:endParaRPr sz="1000">
              <a:latin typeface="Times New Roman"/>
              <a:cs typeface="Times New Roman"/>
            </a:endParaRPr>
          </a:p>
          <a:p>
            <a:pPr algn="ctr" marL="180340">
              <a:lnSpc>
                <a:spcPct val="100000"/>
              </a:lnSpc>
              <a:spcBef>
                <a:spcPts val="565"/>
              </a:spcBef>
            </a:pPr>
            <a:r>
              <a:rPr dirty="0" sz="1000" spc="-300">
                <a:latin typeface="Cambria Math"/>
                <a:cs typeface="Cambria Math"/>
              </a:rPr>
              <a:t>𝑆𝑆𝑓𝑓𝐴𝐴𝐴𝐴𝑠𝑠𝑔𝑔𝑓𝑓ℎ</a:t>
            </a:r>
            <a:r>
              <a:rPr dirty="0" sz="1000" spc="30">
                <a:latin typeface="Cambria Math"/>
                <a:cs typeface="Cambria Math"/>
              </a:rPr>
              <a:t> </a:t>
            </a:r>
            <a:r>
              <a:rPr dirty="0" sz="1000" spc="-195">
                <a:latin typeface="Cambria Math"/>
                <a:cs typeface="Cambria Math"/>
              </a:rPr>
              <a:t>𝐼𝐼 </a:t>
            </a:r>
            <a:r>
              <a:rPr dirty="0" sz="1000" spc="-5">
                <a:latin typeface="Cambria Math"/>
                <a:cs typeface="Cambria Math"/>
              </a:rPr>
              <a:t>= </a:t>
            </a:r>
            <a:r>
              <a:rPr dirty="0" sz="1000" spc="-190">
                <a:latin typeface="Cambria Math"/>
                <a:cs typeface="Cambria Math"/>
              </a:rPr>
              <a:t>1.25𝐷𝐷𝐷𝐷 </a:t>
            </a:r>
            <a:r>
              <a:rPr dirty="0" sz="1000" spc="-5">
                <a:latin typeface="Cambria Math"/>
                <a:cs typeface="Cambria Math"/>
              </a:rPr>
              <a:t>+ </a:t>
            </a:r>
            <a:r>
              <a:rPr dirty="0" sz="1000" spc="-175">
                <a:latin typeface="Cambria Math"/>
                <a:cs typeface="Cambria Math"/>
              </a:rPr>
              <a:t>1.5𝐷𝐷𝐻𝐻 </a:t>
            </a:r>
            <a:r>
              <a:rPr dirty="0" sz="1000" spc="-5">
                <a:latin typeface="Cambria Math"/>
                <a:cs typeface="Cambria Math"/>
              </a:rPr>
              <a:t>+ </a:t>
            </a:r>
            <a:r>
              <a:rPr dirty="0" sz="1000" spc="-125">
                <a:latin typeface="Cambria Math"/>
                <a:cs typeface="Cambria Math"/>
              </a:rPr>
              <a:t>1.75(𝐿𝐿𝐿𝐿 </a:t>
            </a:r>
            <a:r>
              <a:rPr dirty="0" sz="1000" spc="-5">
                <a:latin typeface="Cambria Math"/>
                <a:cs typeface="Cambria Math"/>
              </a:rPr>
              <a:t>+</a:t>
            </a:r>
            <a:r>
              <a:rPr dirty="0" sz="1000" spc="40">
                <a:latin typeface="Cambria Math"/>
                <a:cs typeface="Cambria Math"/>
              </a:rPr>
              <a:t> </a:t>
            </a:r>
            <a:r>
              <a:rPr dirty="0" sz="1000" spc="-245">
                <a:latin typeface="Cambria Math"/>
                <a:cs typeface="Cambria Math"/>
              </a:rPr>
              <a:t>𝐼𝐼𝑀𝑀)</a:t>
            </a:r>
            <a:endParaRPr sz="1000">
              <a:latin typeface="Cambria Math"/>
              <a:cs typeface="Cambria Math"/>
            </a:endParaRPr>
          </a:p>
          <a:p>
            <a:pPr algn="ctr" marL="151130">
              <a:lnSpc>
                <a:spcPct val="100000"/>
              </a:lnSpc>
              <a:spcBef>
                <a:spcPts val="560"/>
              </a:spcBef>
            </a:pPr>
            <a:r>
              <a:rPr dirty="0" sz="1000" spc="-315">
                <a:latin typeface="Cambria Math"/>
                <a:cs typeface="Cambria Math"/>
              </a:rPr>
              <a:t>𝑀𝑀</a:t>
            </a:r>
            <a:r>
              <a:rPr dirty="0" baseline="-15873" sz="1050" spc="-472">
                <a:latin typeface="Cambria Math"/>
                <a:cs typeface="Cambria Math"/>
              </a:rPr>
              <a:t>𝑎𝑎</a:t>
            </a:r>
            <a:r>
              <a:rPr dirty="0" baseline="-15873" sz="1050" spc="284">
                <a:latin typeface="Cambria Math"/>
                <a:cs typeface="Cambria Math"/>
              </a:rPr>
              <a:t> </a:t>
            </a:r>
            <a:r>
              <a:rPr dirty="0" sz="1000" spc="-5">
                <a:latin typeface="Cambria Math"/>
                <a:cs typeface="Cambria Math"/>
              </a:rPr>
              <a:t>= 1.25</a:t>
            </a:r>
            <a:r>
              <a:rPr dirty="0" baseline="2777" sz="1500" spc="-7">
                <a:latin typeface="Cambria Math"/>
                <a:cs typeface="Cambria Math"/>
              </a:rPr>
              <a:t>(</a:t>
            </a:r>
            <a:r>
              <a:rPr dirty="0" sz="1000" spc="-5">
                <a:latin typeface="Cambria Math"/>
                <a:cs typeface="Cambria Math"/>
              </a:rPr>
              <a:t>3368.43 + 140.17 + 2465.61 + 760.28 + 732.12</a:t>
            </a:r>
            <a:r>
              <a:rPr dirty="0" baseline="2777" sz="1500" spc="-7">
                <a:latin typeface="Cambria Math"/>
                <a:cs typeface="Cambria Math"/>
              </a:rPr>
              <a:t>) </a:t>
            </a:r>
            <a:r>
              <a:rPr dirty="0" sz="1000" spc="-5">
                <a:latin typeface="Cambria Math"/>
                <a:cs typeface="Cambria Math"/>
              </a:rPr>
              <a:t>+ 1.50</a:t>
            </a:r>
            <a:r>
              <a:rPr dirty="0" baseline="2777" sz="1500" spc="-7">
                <a:latin typeface="Cambria Math"/>
                <a:cs typeface="Cambria Math"/>
              </a:rPr>
              <a:t>(</a:t>
            </a:r>
            <a:r>
              <a:rPr dirty="0" sz="1000" spc="-5">
                <a:latin typeface="Cambria Math"/>
                <a:cs typeface="Cambria Math"/>
              </a:rPr>
              <a:t>739.63</a:t>
            </a:r>
            <a:r>
              <a:rPr dirty="0" baseline="2777" sz="1500" spc="-7">
                <a:latin typeface="Cambria Math"/>
                <a:cs typeface="Cambria Math"/>
              </a:rPr>
              <a:t>) </a:t>
            </a:r>
            <a:r>
              <a:rPr dirty="0" sz="1000" spc="-5">
                <a:latin typeface="Cambria Math"/>
                <a:cs typeface="Cambria Math"/>
              </a:rPr>
              <a:t>+ 1.75</a:t>
            </a:r>
            <a:r>
              <a:rPr dirty="0" baseline="2777" sz="1500" spc="-7">
                <a:latin typeface="Cambria Math"/>
                <a:cs typeface="Cambria Math"/>
              </a:rPr>
              <a:t>(</a:t>
            </a:r>
            <a:r>
              <a:rPr dirty="0" sz="1000" spc="-5">
                <a:latin typeface="Cambria Math"/>
                <a:cs typeface="Cambria Math"/>
              </a:rPr>
              <a:t>3804.05</a:t>
            </a:r>
            <a:r>
              <a:rPr dirty="0" baseline="2777" sz="1500" spc="-7">
                <a:latin typeface="Cambria Math"/>
                <a:cs typeface="Cambria Math"/>
              </a:rPr>
              <a:t>) </a:t>
            </a:r>
            <a:r>
              <a:rPr dirty="0" sz="1000" spc="-5">
                <a:latin typeface="Cambria Math"/>
                <a:cs typeface="Cambria Math"/>
              </a:rPr>
              <a:t>=</a:t>
            </a:r>
            <a:r>
              <a:rPr dirty="0" sz="1000" spc="-50">
                <a:latin typeface="Cambria Math"/>
                <a:cs typeface="Cambria Math"/>
              </a:rPr>
              <a:t> </a:t>
            </a:r>
            <a:r>
              <a:rPr dirty="0" sz="1000" spc="-65">
                <a:latin typeface="Cambria Math"/>
                <a:cs typeface="Cambria Math"/>
              </a:rPr>
              <a:t>17099.8𝑘𝑘 </a:t>
            </a:r>
            <a:r>
              <a:rPr dirty="0" sz="1000" spc="-5">
                <a:latin typeface="Cambria Math"/>
                <a:cs typeface="Cambria Math"/>
              </a:rPr>
              <a:t>∙ </a:t>
            </a:r>
            <a:r>
              <a:rPr dirty="0" sz="1000" spc="-315">
                <a:latin typeface="Cambria Math"/>
                <a:cs typeface="Cambria Math"/>
              </a:rPr>
              <a:t>𝑓𝑓𝑓𝑓</a:t>
            </a:r>
            <a:endParaRPr sz="1000">
              <a:latin typeface="Cambria Math"/>
              <a:cs typeface="Cambria Math"/>
            </a:endParaRPr>
          </a:p>
        </p:txBody>
      </p:sp>
      <p:sp>
        <p:nvSpPr>
          <p:cNvPr id="4" name="object 4"/>
          <p:cNvSpPr txBox="1"/>
          <p:nvPr/>
        </p:nvSpPr>
        <p:spPr>
          <a:xfrm>
            <a:off x="3087446" y="2500366"/>
            <a:ext cx="217804" cy="177800"/>
          </a:xfrm>
          <a:prstGeom prst="rect">
            <a:avLst/>
          </a:prstGeom>
        </p:spPr>
        <p:txBody>
          <a:bodyPr wrap="square" lIns="0" tIns="12065" rIns="0" bIns="0" rtlCol="0" vert="horz">
            <a:spAutoFit/>
          </a:bodyPr>
          <a:lstStyle/>
          <a:p>
            <a:pPr marL="12700">
              <a:lnSpc>
                <a:spcPct val="100000"/>
              </a:lnSpc>
              <a:spcBef>
                <a:spcPts val="95"/>
              </a:spcBef>
            </a:pPr>
            <a:r>
              <a:rPr dirty="0" sz="1000" spc="-235">
                <a:latin typeface="Cambria Math"/>
                <a:cs typeface="Cambria Math"/>
              </a:rPr>
              <a:t>𝑐𝑐</a:t>
            </a:r>
            <a:r>
              <a:rPr dirty="0" sz="1000" spc="1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5" name="object 5"/>
          <p:cNvSpPr txBox="1"/>
          <p:nvPr/>
        </p:nvSpPr>
        <p:spPr>
          <a:xfrm>
            <a:off x="3277917" y="2401323"/>
            <a:ext cx="1424940" cy="195580"/>
          </a:xfrm>
          <a:prstGeom prst="rect">
            <a:avLst/>
          </a:prstGeom>
        </p:spPr>
        <p:txBody>
          <a:bodyPr wrap="square" lIns="0" tIns="12065" rIns="0" bIns="0" rtlCol="0" vert="horz">
            <a:spAutoFit/>
          </a:bodyPr>
          <a:lstStyle/>
          <a:p>
            <a:pPr marL="50800">
              <a:lnSpc>
                <a:spcPts val="850"/>
              </a:lnSpc>
              <a:spcBef>
                <a:spcPts val="95"/>
              </a:spcBef>
            </a:pPr>
            <a:r>
              <a:rPr dirty="0" sz="1000" spc="-240">
                <a:latin typeface="Cambria Math"/>
                <a:cs typeface="Cambria Math"/>
              </a:rPr>
              <a:t>𝐴𝐴</a:t>
            </a:r>
            <a:r>
              <a:rPr dirty="0" baseline="-15873" sz="1050" spc="-359">
                <a:latin typeface="Cambria Math"/>
                <a:cs typeface="Cambria Math"/>
              </a:rPr>
              <a:t>𝑑𝑑𝑠𝑠</a:t>
            </a:r>
            <a:r>
              <a:rPr dirty="0" sz="1000" spc="-240">
                <a:latin typeface="Cambria Math"/>
                <a:cs typeface="Cambria Math"/>
              </a:rPr>
              <a:t>𝑓𝑓</a:t>
            </a:r>
            <a:r>
              <a:rPr dirty="0" baseline="-15873" sz="1050" spc="-359">
                <a:latin typeface="Cambria Math"/>
                <a:cs typeface="Cambria Math"/>
              </a:rPr>
              <a:t>𝑑𝑑𝑎𝑎</a:t>
            </a:r>
            <a:r>
              <a:rPr dirty="0" baseline="-15873" sz="1050" spc="142">
                <a:latin typeface="Cambria Math"/>
                <a:cs typeface="Cambria Math"/>
              </a:rPr>
              <a:t> </a:t>
            </a:r>
            <a:r>
              <a:rPr dirty="0" sz="1000" spc="-5">
                <a:latin typeface="Cambria Math"/>
                <a:cs typeface="Cambria Math"/>
              </a:rPr>
              <a:t>− </a:t>
            </a:r>
            <a:r>
              <a:rPr dirty="0" sz="1000" spc="-150">
                <a:latin typeface="Cambria Math"/>
                <a:cs typeface="Cambria Math"/>
              </a:rPr>
              <a:t>𝛼𝛼</a:t>
            </a:r>
            <a:r>
              <a:rPr dirty="0" baseline="-15873" sz="1050" spc="-225">
                <a:latin typeface="Cambria Math"/>
                <a:cs typeface="Cambria Math"/>
              </a:rPr>
              <a:t>1</a:t>
            </a:r>
            <a:r>
              <a:rPr dirty="0" sz="1000" spc="-150">
                <a:latin typeface="Cambria Math"/>
                <a:cs typeface="Cambria Math"/>
              </a:rPr>
              <a:t>𝑓𝑓</a:t>
            </a:r>
            <a:r>
              <a:rPr dirty="0" baseline="27777" sz="1050" spc="-225">
                <a:latin typeface="Cambria Math"/>
                <a:cs typeface="Cambria Math"/>
              </a:rPr>
              <a:t>′</a:t>
            </a:r>
            <a:r>
              <a:rPr dirty="0" baseline="2777" sz="1500" spc="-225">
                <a:latin typeface="Cambria Math"/>
                <a:cs typeface="Cambria Math"/>
              </a:rPr>
              <a:t>(</a:t>
            </a:r>
            <a:r>
              <a:rPr dirty="0" sz="1000" spc="-150">
                <a:latin typeface="Cambria Math"/>
                <a:cs typeface="Cambria Math"/>
              </a:rPr>
              <a:t>𝑠𝑠 </a:t>
            </a:r>
            <a:r>
              <a:rPr dirty="0" sz="1000" spc="-5">
                <a:latin typeface="Cambria Math"/>
                <a:cs typeface="Cambria Math"/>
              </a:rPr>
              <a:t>− </a:t>
            </a:r>
            <a:r>
              <a:rPr dirty="0" sz="1000" spc="-195">
                <a:latin typeface="Cambria Math"/>
                <a:cs typeface="Cambria Math"/>
              </a:rPr>
              <a:t>𝑠𝑠</a:t>
            </a:r>
            <a:r>
              <a:rPr dirty="0" sz="1000" spc="-180">
                <a:latin typeface="Cambria Math"/>
                <a:cs typeface="Cambria Math"/>
              </a:rPr>
              <a:t> </a:t>
            </a:r>
            <a:r>
              <a:rPr dirty="0" baseline="2777" sz="1500">
                <a:latin typeface="Cambria Math"/>
                <a:cs typeface="Cambria Math"/>
              </a:rPr>
              <a:t>)</a:t>
            </a:r>
            <a:r>
              <a:rPr dirty="0" sz="1000">
                <a:latin typeface="Cambria Math"/>
                <a:cs typeface="Cambria Math"/>
              </a:rPr>
              <a:t>ℎ</a:t>
            </a:r>
            <a:endParaRPr sz="1000">
              <a:latin typeface="Cambria Math"/>
              <a:cs typeface="Cambria Math"/>
            </a:endParaRPr>
          </a:p>
          <a:p>
            <a:pPr marL="728345">
              <a:lnSpc>
                <a:spcPts val="490"/>
              </a:lnSpc>
              <a:tabLst>
                <a:tab pos="1136650" algn="l"/>
              </a:tabLst>
            </a:pPr>
            <a:r>
              <a:rPr dirty="0" sz="700" spc="-150">
                <a:latin typeface="Cambria Math"/>
                <a:cs typeface="Cambria Math"/>
              </a:rPr>
              <a:t>𝑐𝑐	</a:t>
            </a:r>
            <a:r>
              <a:rPr dirty="0" sz="700" spc="-235">
                <a:latin typeface="Cambria Math"/>
                <a:cs typeface="Cambria Math"/>
              </a:rPr>
              <a:t>𝑤𝑤</a:t>
            </a:r>
            <a:r>
              <a:rPr dirty="0" sz="700" spc="750">
                <a:latin typeface="Cambria Math"/>
                <a:cs typeface="Cambria Math"/>
              </a:rPr>
              <a:t> </a:t>
            </a:r>
            <a:r>
              <a:rPr dirty="0" sz="700" spc="-140">
                <a:latin typeface="Cambria Math"/>
                <a:cs typeface="Cambria Math"/>
              </a:rPr>
              <a:t>𝑒𝑒</a:t>
            </a:r>
            <a:endParaRPr sz="700">
              <a:latin typeface="Cambria Math"/>
              <a:cs typeface="Cambria Math"/>
            </a:endParaRPr>
          </a:p>
        </p:txBody>
      </p:sp>
      <p:sp>
        <p:nvSpPr>
          <p:cNvPr id="6" name="object 6"/>
          <p:cNvSpPr txBox="1"/>
          <p:nvPr/>
        </p:nvSpPr>
        <p:spPr>
          <a:xfrm>
            <a:off x="3640321" y="2664980"/>
            <a:ext cx="57150" cy="132080"/>
          </a:xfrm>
          <a:prstGeom prst="rect">
            <a:avLst/>
          </a:prstGeom>
        </p:spPr>
        <p:txBody>
          <a:bodyPr wrap="square" lIns="0" tIns="12065" rIns="0" bIns="0" rtlCol="0" vert="horz">
            <a:spAutoFit/>
          </a:bodyPr>
          <a:lstStyle/>
          <a:p>
            <a:pPr marL="12700">
              <a:lnSpc>
                <a:spcPct val="100000"/>
              </a:lnSpc>
              <a:spcBef>
                <a:spcPts val="95"/>
              </a:spcBef>
            </a:pPr>
            <a:r>
              <a:rPr dirty="0" sz="700" spc="65">
                <a:latin typeface="Cambria Math"/>
                <a:cs typeface="Cambria Math"/>
              </a:rPr>
              <a:t>′</a:t>
            </a:r>
            <a:endParaRPr sz="700">
              <a:latin typeface="Cambria Math"/>
              <a:cs typeface="Cambria Math"/>
            </a:endParaRPr>
          </a:p>
        </p:txBody>
      </p:sp>
      <p:sp>
        <p:nvSpPr>
          <p:cNvPr id="7" name="object 7"/>
          <p:cNvSpPr txBox="1"/>
          <p:nvPr/>
        </p:nvSpPr>
        <p:spPr>
          <a:xfrm>
            <a:off x="3431540" y="2664967"/>
            <a:ext cx="843280" cy="177800"/>
          </a:xfrm>
          <a:prstGeom prst="rect">
            <a:avLst/>
          </a:prstGeom>
        </p:spPr>
        <p:txBody>
          <a:bodyPr wrap="square" lIns="0" tIns="12065" rIns="0" bIns="0" rtlCol="0" vert="horz">
            <a:spAutoFit/>
          </a:bodyPr>
          <a:lstStyle/>
          <a:p>
            <a:pPr marL="12700">
              <a:lnSpc>
                <a:spcPct val="100000"/>
              </a:lnSpc>
              <a:spcBef>
                <a:spcPts val="95"/>
              </a:spcBef>
            </a:pPr>
            <a:r>
              <a:rPr dirty="0" sz="1000" spc="-305">
                <a:latin typeface="Cambria Math"/>
                <a:cs typeface="Cambria Math"/>
              </a:rPr>
              <a:t>𝛼𝛼</a:t>
            </a:r>
            <a:r>
              <a:rPr dirty="0" sz="1000" spc="195">
                <a:latin typeface="Cambria Math"/>
                <a:cs typeface="Cambria Math"/>
              </a:rPr>
              <a:t> </a:t>
            </a:r>
            <a:r>
              <a:rPr dirty="0" sz="1000" spc="-375">
                <a:latin typeface="Cambria Math"/>
                <a:cs typeface="Cambria Math"/>
              </a:rPr>
              <a:t>𝑓𝑓</a:t>
            </a:r>
            <a:r>
              <a:rPr dirty="0" sz="1000" spc="125">
                <a:latin typeface="Cambria Math"/>
                <a:cs typeface="Cambria Math"/>
              </a:rPr>
              <a:t> </a:t>
            </a:r>
            <a:r>
              <a:rPr dirty="0" sz="1000" spc="-305">
                <a:latin typeface="Cambria Math"/>
                <a:cs typeface="Cambria Math"/>
              </a:rPr>
              <a:t>𝛽𝛽</a:t>
            </a:r>
            <a:r>
              <a:rPr dirty="0" sz="1000" spc="135">
                <a:latin typeface="Cambria Math"/>
                <a:cs typeface="Cambria Math"/>
              </a:rPr>
              <a:t> </a:t>
            </a:r>
            <a:r>
              <a:rPr dirty="0" sz="1000" spc="-195">
                <a:latin typeface="Cambria Math"/>
                <a:cs typeface="Cambria Math"/>
              </a:rPr>
              <a:t>𝑠𝑠 </a:t>
            </a:r>
            <a:r>
              <a:rPr dirty="0" sz="1000" spc="-5">
                <a:latin typeface="Cambria Math"/>
                <a:cs typeface="Cambria Math"/>
              </a:rPr>
              <a:t>+</a:t>
            </a:r>
            <a:r>
              <a:rPr dirty="0" sz="1000" spc="-10">
                <a:latin typeface="Cambria Math"/>
                <a:cs typeface="Cambria Math"/>
              </a:rPr>
              <a:t> </a:t>
            </a:r>
            <a:r>
              <a:rPr dirty="0" sz="1000" spc="-295">
                <a:latin typeface="Cambria Math"/>
                <a:cs typeface="Cambria Math"/>
              </a:rPr>
              <a:t>𝑘𝑘𝐴𝐴</a:t>
            </a:r>
            <a:endParaRPr sz="1000">
              <a:latin typeface="Cambria Math"/>
              <a:cs typeface="Cambria Math"/>
            </a:endParaRPr>
          </a:p>
        </p:txBody>
      </p:sp>
      <p:sp>
        <p:nvSpPr>
          <p:cNvPr id="8" name="object 8"/>
          <p:cNvSpPr txBox="1"/>
          <p:nvPr/>
        </p:nvSpPr>
        <p:spPr>
          <a:xfrm>
            <a:off x="3504691" y="2728976"/>
            <a:ext cx="870585" cy="132080"/>
          </a:xfrm>
          <a:prstGeom prst="rect">
            <a:avLst/>
          </a:prstGeom>
        </p:spPr>
        <p:txBody>
          <a:bodyPr wrap="square" lIns="0" tIns="12065" rIns="0" bIns="0" rtlCol="0" vert="horz">
            <a:spAutoFit/>
          </a:bodyPr>
          <a:lstStyle/>
          <a:p>
            <a:pPr marL="12700">
              <a:lnSpc>
                <a:spcPct val="100000"/>
              </a:lnSpc>
              <a:spcBef>
                <a:spcPts val="95"/>
              </a:spcBef>
              <a:tabLst>
                <a:tab pos="757555" algn="l"/>
              </a:tabLst>
            </a:pPr>
            <a:r>
              <a:rPr dirty="0" sz="700" spc="15">
                <a:latin typeface="Cambria Math"/>
                <a:cs typeface="Cambria Math"/>
              </a:rPr>
              <a:t>1</a:t>
            </a:r>
            <a:r>
              <a:rPr dirty="0" sz="700" spc="15">
                <a:latin typeface="Cambria Math"/>
                <a:cs typeface="Cambria Math"/>
              </a:rPr>
              <a:t>  </a:t>
            </a:r>
            <a:r>
              <a:rPr dirty="0" sz="700" spc="-50">
                <a:latin typeface="Cambria Math"/>
                <a:cs typeface="Cambria Math"/>
              </a:rPr>
              <a:t> </a:t>
            </a:r>
            <a:r>
              <a:rPr dirty="0" sz="700" spc="-320">
                <a:latin typeface="Cambria Math"/>
                <a:cs typeface="Cambria Math"/>
              </a:rPr>
              <a:t>𝑐𝑐</a:t>
            </a:r>
            <a:r>
              <a:rPr dirty="0" sz="700">
                <a:latin typeface="Cambria Math"/>
                <a:cs typeface="Cambria Math"/>
              </a:rPr>
              <a:t>    </a:t>
            </a:r>
            <a:r>
              <a:rPr dirty="0" sz="700" spc="-70">
                <a:latin typeface="Cambria Math"/>
                <a:cs typeface="Cambria Math"/>
              </a:rPr>
              <a:t> </a:t>
            </a:r>
            <a:r>
              <a:rPr dirty="0" sz="700" spc="15">
                <a:latin typeface="Cambria Math"/>
                <a:cs typeface="Cambria Math"/>
              </a:rPr>
              <a:t>1</a:t>
            </a:r>
            <a:r>
              <a:rPr dirty="0" sz="700">
                <a:latin typeface="Cambria Math"/>
                <a:cs typeface="Cambria Math"/>
              </a:rPr>
              <a:t>   </a:t>
            </a:r>
            <a:r>
              <a:rPr dirty="0" sz="700" spc="-60">
                <a:latin typeface="Cambria Math"/>
                <a:cs typeface="Cambria Math"/>
              </a:rPr>
              <a:t> </a:t>
            </a:r>
            <a:r>
              <a:rPr dirty="0" sz="700" spc="-315">
                <a:latin typeface="Cambria Math"/>
                <a:cs typeface="Cambria Math"/>
              </a:rPr>
              <a:t>𝑤𝑤</a:t>
            </a:r>
            <a:r>
              <a:rPr dirty="0" sz="700">
                <a:latin typeface="Cambria Math"/>
                <a:cs typeface="Cambria Math"/>
              </a:rPr>
              <a:t>	</a:t>
            </a:r>
            <a:r>
              <a:rPr dirty="0" sz="700" spc="-325">
                <a:latin typeface="Cambria Math"/>
                <a:cs typeface="Cambria Math"/>
              </a:rPr>
              <a:t>𝑑𝑑𝑠𝑠</a:t>
            </a:r>
            <a:endParaRPr sz="700">
              <a:latin typeface="Cambria Math"/>
              <a:cs typeface="Cambria Math"/>
            </a:endParaRPr>
          </a:p>
        </p:txBody>
      </p:sp>
      <p:sp>
        <p:nvSpPr>
          <p:cNvPr id="9" name="object 9"/>
          <p:cNvSpPr txBox="1"/>
          <p:nvPr/>
        </p:nvSpPr>
        <p:spPr>
          <a:xfrm>
            <a:off x="4351020" y="2600960"/>
            <a:ext cx="236854" cy="305435"/>
          </a:xfrm>
          <a:prstGeom prst="rect">
            <a:avLst/>
          </a:prstGeom>
        </p:spPr>
        <p:txBody>
          <a:bodyPr wrap="square" lIns="0" tIns="12065" rIns="0" bIns="0" rtlCol="0" vert="horz">
            <a:spAutoFit/>
          </a:bodyPr>
          <a:lstStyle/>
          <a:p>
            <a:pPr marL="38100">
              <a:lnSpc>
                <a:spcPts val="1105"/>
              </a:lnSpc>
              <a:spcBef>
                <a:spcPts val="95"/>
              </a:spcBef>
            </a:pPr>
            <a:r>
              <a:rPr dirty="0" baseline="11111" sz="1500" spc="-405">
                <a:latin typeface="Cambria Math"/>
                <a:cs typeface="Cambria Math"/>
              </a:rPr>
              <a:t>𝑓𝑓</a:t>
            </a:r>
            <a:r>
              <a:rPr dirty="0" sz="700" spc="-270">
                <a:latin typeface="Cambria Math"/>
                <a:cs typeface="Cambria Math"/>
              </a:rPr>
              <a:t>𝑑𝑑𝑎𝑎</a:t>
            </a:r>
            <a:endParaRPr sz="700">
              <a:latin typeface="Cambria Math"/>
              <a:cs typeface="Cambria Math"/>
            </a:endParaRPr>
          </a:p>
          <a:p>
            <a:pPr marL="52705">
              <a:lnSpc>
                <a:spcPts val="1105"/>
              </a:lnSpc>
            </a:pPr>
            <a:r>
              <a:rPr dirty="0" sz="1000" spc="-295">
                <a:latin typeface="Cambria Math"/>
                <a:cs typeface="Cambria Math"/>
              </a:rPr>
              <a:t>𝑑𝑑</a:t>
            </a:r>
            <a:endParaRPr sz="1000">
              <a:latin typeface="Cambria Math"/>
              <a:cs typeface="Cambria Math"/>
            </a:endParaRPr>
          </a:p>
        </p:txBody>
      </p:sp>
      <p:sp>
        <p:nvSpPr>
          <p:cNvPr id="10" name="object 10"/>
          <p:cNvSpPr txBox="1"/>
          <p:nvPr/>
        </p:nvSpPr>
        <p:spPr>
          <a:xfrm>
            <a:off x="4464811" y="2792983"/>
            <a:ext cx="8128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𝑑𝑑</a:t>
            </a:r>
            <a:endParaRPr sz="700">
              <a:latin typeface="Cambria Math"/>
              <a:cs typeface="Cambria Math"/>
            </a:endParaRPr>
          </a:p>
        </p:txBody>
      </p:sp>
      <p:sp>
        <p:nvSpPr>
          <p:cNvPr id="11" name="object 11"/>
          <p:cNvSpPr/>
          <p:nvPr/>
        </p:nvSpPr>
        <p:spPr>
          <a:xfrm>
            <a:off x="4389120" y="2768352"/>
            <a:ext cx="166370" cy="0"/>
          </a:xfrm>
          <a:custGeom>
            <a:avLst/>
            <a:gdLst/>
            <a:ahLst/>
            <a:cxnLst/>
            <a:rect l="l" t="t" r="r" b="b"/>
            <a:pathLst>
              <a:path w="166370" h="0">
                <a:moveTo>
                  <a:pt x="0" y="0"/>
                </a:moveTo>
                <a:lnTo>
                  <a:pt x="166115" y="0"/>
                </a:lnTo>
              </a:path>
            </a:pathLst>
          </a:custGeom>
          <a:ln w="7607">
            <a:solidFill>
              <a:srgbClr val="000000"/>
            </a:solidFill>
          </a:ln>
        </p:spPr>
        <p:txBody>
          <a:bodyPr wrap="square" lIns="0" tIns="0" rIns="0" bIns="0" rtlCol="0"/>
          <a:lstStyle/>
          <a:p/>
        </p:txBody>
      </p:sp>
      <p:sp>
        <p:nvSpPr>
          <p:cNvPr id="12" name="object 12"/>
          <p:cNvSpPr/>
          <p:nvPr/>
        </p:nvSpPr>
        <p:spPr>
          <a:xfrm>
            <a:off x="3328415" y="2603760"/>
            <a:ext cx="1344295" cy="0"/>
          </a:xfrm>
          <a:custGeom>
            <a:avLst/>
            <a:gdLst/>
            <a:ahLst/>
            <a:cxnLst/>
            <a:rect l="l" t="t" r="r" b="b"/>
            <a:pathLst>
              <a:path w="1344295" h="0">
                <a:moveTo>
                  <a:pt x="0" y="0"/>
                </a:moveTo>
                <a:lnTo>
                  <a:pt x="1344167" y="0"/>
                </a:lnTo>
              </a:path>
            </a:pathLst>
          </a:custGeom>
          <a:ln w="7607">
            <a:solidFill>
              <a:srgbClr val="000000"/>
            </a:solidFill>
          </a:ln>
        </p:spPr>
        <p:txBody>
          <a:bodyPr wrap="square" lIns="0" tIns="0" rIns="0" bIns="0" rtlCol="0"/>
          <a:lstStyle/>
          <a:p/>
        </p:txBody>
      </p:sp>
      <p:sp>
        <p:nvSpPr>
          <p:cNvPr id="13" name="object 13"/>
          <p:cNvSpPr txBox="1"/>
          <p:nvPr/>
        </p:nvSpPr>
        <p:spPr>
          <a:xfrm>
            <a:off x="3433442" y="2992627"/>
            <a:ext cx="23495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12">
                <a:latin typeface="Cambria Math"/>
                <a:cs typeface="Cambria Math"/>
              </a:rPr>
              <a:t>𝑓𝑓</a:t>
            </a:r>
            <a:r>
              <a:rPr dirty="0" sz="700" spc="-275">
                <a:latin typeface="Cambria Math"/>
                <a:cs typeface="Cambria Math"/>
              </a:rPr>
              <a:t>𝑑𝑑𝑝𝑝</a:t>
            </a:r>
            <a:endParaRPr sz="700">
              <a:latin typeface="Cambria Math"/>
              <a:cs typeface="Cambria Math"/>
            </a:endParaRPr>
          </a:p>
        </p:txBody>
      </p:sp>
      <p:sp>
        <p:nvSpPr>
          <p:cNvPr id="14" name="object 14"/>
          <p:cNvSpPr txBox="1"/>
          <p:nvPr/>
        </p:nvSpPr>
        <p:spPr>
          <a:xfrm>
            <a:off x="3432047" y="3177031"/>
            <a:ext cx="236854"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05">
                <a:latin typeface="Cambria Math"/>
                <a:cs typeface="Cambria Math"/>
              </a:rPr>
              <a:t>𝑓𝑓</a:t>
            </a:r>
            <a:r>
              <a:rPr dirty="0" sz="700" spc="-270">
                <a:latin typeface="Cambria Math"/>
                <a:cs typeface="Cambria Math"/>
              </a:rPr>
              <a:t>𝑑𝑑𝑎𝑎</a:t>
            </a:r>
            <a:endParaRPr sz="700">
              <a:latin typeface="Cambria Math"/>
              <a:cs typeface="Cambria Math"/>
            </a:endParaRPr>
          </a:p>
        </p:txBody>
      </p:sp>
      <p:sp>
        <p:nvSpPr>
          <p:cNvPr id="15" name="object 15"/>
          <p:cNvSpPr/>
          <p:nvPr/>
        </p:nvSpPr>
        <p:spPr>
          <a:xfrm>
            <a:off x="3470147" y="3169157"/>
            <a:ext cx="166370" cy="0"/>
          </a:xfrm>
          <a:custGeom>
            <a:avLst/>
            <a:gdLst/>
            <a:ahLst/>
            <a:cxnLst/>
            <a:rect l="l" t="t" r="r" b="b"/>
            <a:pathLst>
              <a:path w="166370" h="0">
                <a:moveTo>
                  <a:pt x="0" y="0"/>
                </a:moveTo>
                <a:lnTo>
                  <a:pt x="166115" y="0"/>
                </a:lnTo>
              </a:path>
            </a:pathLst>
          </a:custGeom>
          <a:ln w="7620">
            <a:solidFill>
              <a:srgbClr val="000000"/>
            </a:solidFill>
          </a:ln>
        </p:spPr>
        <p:txBody>
          <a:bodyPr wrap="square" lIns="0" tIns="0" rIns="0" bIns="0" rtlCol="0"/>
          <a:lstStyle/>
          <a:p/>
        </p:txBody>
      </p:sp>
      <p:sp>
        <p:nvSpPr>
          <p:cNvPr id="16" name="object 16"/>
          <p:cNvSpPr txBox="1"/>
          <p:nvPr/>
        </p:nvSpPr>
        <p:spPr>
          <a:xfrm>
            <a:off x="4403766" y="2968254"/>
            <a:ext cx="23622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243</a:t>
            </a:r>
            <a:endParaRPr sz="1000">
              <a:latin typeface="Cambria Math"/>
              <a:cs typeface="Cambria Math"/>
            </a:endParaRPr>
          </a:p>
        </p:txBody>
      </p:sp>
      <p:sp>
        <p:nvSpPr>
          <p:cNvPr id="17" name="object 17"/>
          <p:cNvSpPr txBox="1"/>
          <p:nvPr/>
        </p:nvSpPr>
        <p:spPr>
          <a:xfrm>
            <a:off x="4403766" y="3151162"/>
            <a:ext cx="23622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270</a:t>
            </a:r>
            <a:endParaRPr sz="1000">
              <a:latin typeface="Cambria Math"/>
              <a:cs typeface="Cambria Math"/>
            </a:endParaRPr>
          </a:p>
        </p:txBody>
      </p:sp>
      <p:sp>
        <p:nvSpPr>
          <p:cNvPr id="18" name="object 18"/>
          <p:cNvSpPr/>
          <p:nvPr/>
        </p:nvSpPr>
        <p:spPr>
          <a:xfrm>
            <a:off x="4416552" y="3169157"/>
            <a:ext cx="210820" cy="0"/>
          </a:xfrm>
          <a:custGeom>
            <a:avLst/>
            <a:gdLst/>
            <a:ahLst/>
            <a:cxnLst/>
            <a:rect l="l" t="t" r="r" b="b"/>
            <a:pathLst>
              <a:path w="210820" h="0">
                <a:moveTo>
                  <a:pt x="0" y="0"/>
                </a:moveTo>
                <a:lnTo>
                  <a:pt x="210312" y="0"/>
                </a:lnTo>
              </a:path>
            </a:pathLst>
          </a:custGeom>
          <a:ln w="7620">
            <a:solidFill>
              <a:srgbClr val="000000"/>
            </a:solidFill>
          </a:ln>
        </p:spPr>
        <p:txBody>
          <a:bodyPr wrap="square" lIns="0" tIns="0" rIns="0" bIns="0" rtlCol="0"/>
          <a:lstStyle/>
          <a:p/>
        </p:txBody>
      </p:sp>
      <p:sp>
        <p:nvSpPr>
          <p:cNvPr id="19" name="object 19"/>
          <p:cNvSpPr txBox="1"/>
          <p:nvPr/>
        </p:nvSpPr>
        <p:spPr>
          <a:xfrm>
            <a:off x="2666496" y="3065795"/>
            <a:ext cx="2439670" cy="177800"/>
          </a:xfrm>
          <a:prstGeom prst="rect">
            <a:avLst/>
          </a:prstGeom>
        </p:spPr>
        <p:txBody>
          <a:bodyPr wrap="square" lIns="0" tIns="12065" rIns="0" bIns="0" rtlCol="0" vert="horz">
            <a:spAutoFit/>
          </a:bodyPr>
          <a:lstStyle/>
          <a:p>
            <a:pPr marL="12700">
              <a:lnSpc>
                <a:spcPct val="100000"/>
              </a:lnSpc>
              <a:spcBef>
                <a:spcPts val="95"/>
              </a:spcBef>
              <a:tabLst>
                <a:tab pos="969644" algn="l"/>
                <a:tab pos="1961514" algn="l"/>
              </a:tabLst>
            </a:pPr>
            <a:r>
              <a:rPr dirty="0" sz="1000" spc="-280">
                <a:latin typeface="Cambria Math"/>
                <a:cs typeface="Cambria Math"/>
              </a:rPr>
              <a:t>𝑘𝑘</a:t>
            </a:r>
            <a:r>
              <a:rPr dirty="0" sz="1000" spc="80">
                <a:latin typeface="Cambria Math"/>
                <a:cs typeface="Cambria Math"/>
              </a:rPr>
              <a:t> </a:t>
            </a:r>
            <a:r>
              <a:rPr dirty="0" sz="1000" spc="-5">
                <a:latin typeface="Cambria Math"/>
                <a:cs typeface="Cambria Math"/>
              </a:rPr>
              <a:t>= 2</a:t>
            </a:r>
            <a:r>
              <a:rPr dirty="0" sz="1000" spc="20">
                <a:latin typeface="Cambria Math"/>
                <a:cs typeface="Cambria Math"/>
              </a:rPr>
              <a:t> </a:t>
            </a:r>
            <a:r>
              <a:rPr dirty="0" sz="1000" spc="-30">
                <a:latin typeface="Cambria Math"/>
                <a:cs typeface="Cambria Math"/>
              </a:rPr>
              <a:t>�1.04</a:t>
            </a:r>
            <a:r>
              <a:rPr dirty="0" sz="1000" spc="10">
                <a:latin typeface="Cambria Math"/>
                <a:cs typeface="Cambria Math"/>
              </a:rPr>
              <a:t> </a:t>
            </a:r>
            <a:r>
              <a:rPr dirty="0" sz="1000" spc="-5">
                <a:latin typeface="Cambria Math"/>
                <a:cs typeface="Cambria Math"/>
              </a:rPr>
              <a:t>−	</a:t>
            </a:r>
            <a:r>
              <a:rPr dirty="0" sz="1000" spc="-135">
                <a:latin typeface="Cambria Math"/>
                <a:cs typeface="Cambria Math"/>
              </a:rPr>
              <a:t>�   </a:t>
            </a:r>
            <a:r>
              <a:rPr dirty="0" sz="1000" spc="-5">
                <a:latin typeface="Cambria Math"/>
                <a:cs typeface="Cambria Math"/>
              </a:rPr>
              <a:t>= 2</a:t>
            </a:r>
            <a:r>
              <a:rPr dirty="0" sz="1000" spc="35">
                <a:latin typeface="Cambria Math"/>
                <a:cs typeface="Cambria Math"/>
              </a:rPr>
              <a:t> </a:t>
            </a:r>
            <a:r>
              <a:rPr dirty="0" sz="1000" spc="-55">
                <a:latin typeface="Cambria Math"/>
                <a:cs typeface="Cambria Math"/>
              </a:rPr>
              <a:t>�1.04</a:t>
            </a:r>
            <a:r>
              <a:rPr dirty="0" sz="1000" spc="10">
                <a:latin typeface="Cambria Math"/>
                <a:cs typeface="Cambria Math"/>
              </a:rPr>
              <a:t> </a:t>
            </a:r>
            <a:r>
              <a:rPr dirty="0" sz="1000" spc="-5">
                <a:latin typeface="Cambria Math"/>
                <a:cs typeface="Cambria Math"/>
              </a:rPr>
              <a:t>−	</a:t>
            </a:r>
            <a:r>
              <a:rPr dirty="0" sz="1000" spc="-254">
                <a:latin typeface="Cambria Math"/>
                <a:cs typeface="Cambria Math"/>
              </a:rPr>
              <a:t>�</a:t>
            </a:r>
            <a:r>
              <a:rPr dirty="0" sz="1000" spc="20">
                <a:latin typeface="Cambria Math"/>
                <a:cs typeface="Cambria Math"/>
              </a:rPr>
              <a:t> </a:t>
            </a:r>
            <a:r>
              <a:rPr dirty="0" sz="1000" spc="-5">
                <a:latin typeface="Cambria Math"/>
                <a:cs typeface="Cambria Math"/>
              </a:rPr>
              <a:t>=</a:t>
            </a:r>
            <a:r>
              <a:rPr dirty="0" sz="1000" spc="25">
                <a:latin typeface="Cambria Math"/>
                <a:cs typeface="Cambria Math"/>
              </a:rPr>
              <a:t> </a:t>
            </a:r>
            <a:r>
              <a:rPr dirty="0" sz="1000" spc="-55">
                <a:latin typeface="Cambria Math"/>
                <a:cs typeface="Cambria Math"/>
              </a:rPr>
              <a:t>0.28</a:t>
            </a:r>
            <a:endParaRPr sz="1000">
              <a:latin typeface="Cambria Math"/>
              <a:cs typeface="Cambria Math"/>
            </a:endParaRPr>
          </a:p>
        </p:txBody>
      </p:sp>
      <p:sp>
        <p:nvSpPr>
          <p:cNvPr id="20" name="object 20"/>
          <p:cNvSpPr txBox="1"/>
          <p:nvPr/>
        </p:nvSpPr>
        <p:spPr>
          <a:xfrm>
            <a:off x="3369055" y="3550411"/>
            <a:ext cx="455930" cy="132080"/>
          </a:xfrm>
          <a:prstGeom prst="rect">
            <a:avLst/>
          </a:prstGeom>
        </p:spPr>
        <p:txBody>
          <a:bodyPr wrap="square" lIns="0" tIns="12065" rIns="0" bIns="0" rtlCol="0" vert="horz">
            <a:spAutoFit/>
          </a:bodyPr>
          <a:lstStyle/>
          <a:p>
            <a:pPr marL="12700">
              <a:lnSpc>
                <a:spcPct val="100000"/>
              </a:lnSpc>
              <a:spcBef>
                <a:spcPts val="95"/>
              </a:spcBef>
              <a:tabLst>
                <a:tab pos="327660" algn="l"/>
              </a:tabLst>
            </a:pPr>
            <a:r>
              <a:rPr dirty="0" sz="700" spc="-325">
                <a:latin typeface="Cambria Math"/>
                <a:cs typeface="Cambria Math"/>
              </a:rPr>
              <a:t>𝑑𝑑𝑠</a:t>
            </a:r>
            <a:r>
              <a:rPr dirty="0" sz="700" spc="-330">
                <a:latin typeface="Cambria Math"/>
                <a:cs typeface="Cambria Math"/>
              </a:rPr>
              <a:t>𝑠</a:t>
            </a:r>
            <a:r>
              <a:rPr dirty="0" sz="700">
                <a:latin typeface="Cambria Math"/>
                <a:cs typeface="Cambria Math"/>
              </a:rPr>
              <a:t>	</a:t>
            </a:r>
            <a:r>
              <a:rPr dirty="0" sz="700" spc="-305">
                <a:latin typeface="Cambria Math"/>
                <a:cs typeface="Cambria Math"/>
              </a:rPr>
              <a:t>𝑑𝑑𝑎𝑎</a:t>
            </a:r>
            <a:endParaRPr sz="700">
              <a:latin typeface="Cambria Math"/>
              <a:cs typeface="Cambria Math"/>
            </a:endParaRPr>
          </a:p>
        </p:txBody>
      </p:sp>
      <p:sp>
        <p:nvSpPr>
          <p:cNvPr id="21" name="object 21"/>
          <p:cNvSpPr txBox="1"/>
          <p:nvPr/>
        </p:nvSpPr>
        <p:spPr>
          <a:xfrm>
            <a:off x="4251395" y="3388878"/>
            <a:ext cx="83820"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𝑐𝑐</a:t>
            </a:r>
            <a:endParaRPr sz="1000">
              <a:latin typeface="Cambria Math"/>
              <a:cs typeface="Cambria Math"/>
            </a:endParaRPr>
          </a:p>
        </p:txBody>
      </p:sp>
      <p:sp>
        <p:nvSpPr>
          <p:cNvPr id="22" name="object 22"/>
          <p:cNvSpPr txBox="1"/>
          <p:nvPr/>
        </p:nvSpPr>
        <p:spPr>
          <a:xfrm>
            <a:off x="4214839" y="3571786"/>
            <a:ext cx="99060"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𝑑𝑑</a:t>
            </a:r>
            <a:endParaRPr sz="1000">
              <a:latin typeface="Cambria Math"/>
              <a:cs typeface="Cambria Math"/>
            </a:endParaRPr>
          </a:p>
        </p:txBody>
      </p:sp>
      <p:sp>
        <p:nvSpPr>
          <p:cNvPr id="23" name="object 23"/>
          <p:cNvSpPr txBox="1"/>
          <p:nvPr/>
        </p:nvSpPr>
        <p:spPr>
          <a:xfrm>
            <a:off x="4288028" y="3635755"/>
            <a:ext cx="8128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𝑑𝑑</a:t>
            </a:r>
            <a:endParaRPr sz="700">
              <a:latin typeface="Cambria Math"/>
              <a:cs typeface="Cambria Math"/>
            </a:endParaRPr>
          </a:p>
        </p:txBody>
      </p:sp>
      <p:sp>
        <p:nvSpPr>
          <p:cNvPr id="24" name="object 24"/>
          <p:cNvSpPr/>
          <p:nvPr/>
        </p:nvSpPr>
        <p:spPr>
          <a:xfrm>
            <a:off x="4227576" y="3589782"/>
            <a:ext cx="135890" cy="0"/>
          </a:xfrm>
          <a:custGeom>
            <a:avLst/>
            <a:gdLst/>
            <a:ahLst/>
            <a:cxnLst/>
            <a:rect l="l" t="t" r="r" b="b"/>
            <a:pathLst>
              <a:path w="135889" h="0">
                <a:moveTo>
                  <a:pt x="0" y="0"/>
                </a:moveTo>
                <a:lnTo>
                  <a:pt x="135623" y="0"/>
                </a:lnTo>
              </a:path>
            </a:pathLst>
          </a:custGeom>
          <a:ln w="7620">
            <a:solidFill>
              <a:srgbClr val="000000"/>
            </a:solidFill>
          </a:ln>
        </p:spPr>
        <p:txBody>
          <a:bodyPr wrap="square" lIns="0" tIns="0" rIns="0" bIns="0" rtlCol="0"/>
          <a:lstStyle/>
          <a:p/>
        </p:txBody>
      </p:sp>
      <p:sp>
        <p:nvSpPr>
          <p:cNvPr id="25" name="object 25"/>
          <p:cNvSpPr txBox="1"/>
          <p:nvPr/>
        </p:nvSpPr>
        <p:spPr>
          <a:xfrm>
            <a:off x="3323192" y="3486365"/>
            <a:ext cx="1127125" cy="177800"/>
          </a:xfrm>
          <a:prstGeom prst="rect">
            <a:avLst/>
          </a:prstGeom>
        </p:spPr>
        <p:txBody>
          <a:bodyPr wrap="square" lIns="0" tIns="12065" rIns="0" bIns="0" rtlCol="0" vert="horz">
            <a:spAutoFit/>
          </a:bodyPr>
          <a:lstStyle/>
          <a:p>
            <a:pPr marL="12700">
              <a:lnSpc>
                <a:spcPct val="100000"/>
              </a:lnSpc>
              <a:spcBef>
                <a:spcPts val="95"/>
              </a:spcBef>
              <a:tabLst>
                <a:tab pos="1041400" algn="l"/>
              </a:tabLst>
            </a:pPr>
            <a:r>
              <a:rPr dirty="0" sz="1000" spc="-695">
                <a:latin typeface="Cambria Math"/>
                <a:cs typeface="Cambria Math"/>
              </a:rPr>
              <a:t>𝑓</a:t>
            </a:r>
            <a:r>
              <a:rPr dirty="0" sz="1000" spc="-505">
                <a:latin typeface="Cambria Math"/>
                <a:cs typeface="Cambria Math"/>
              </a:rPr>
              <a:t>𝑓</a:t>
            </a:r>
            <a:r>
              <a:rPr dirty="0" sz="1000">
                <a:latin typeface="Cambria Math"/>
                <a:cs typeface="Cambria Math"/>
              </a:rPr>
              <a:t>   </a:t>
            </a:r>
            <a:r>
              <a:rPr dirty="0" sz="1000" spc="35">
                <a:latin typeface="Cambria Math"/>
                <a:cs typeface="Cambria Math"/>
              </a:rPr>
              <a:t> </a:t>
            </a:r>
            <a:r>
              <a:rPr dirty="0" sz="1000" spc="-5">
                <a:latin typeface="Cambria Math"/>
                <a:cs typeface="Cambria Math"/>
              </a:rPr>
              <a:t>=</a:t>
            </a:r>
            <a:r>
              <a:rPr dirty="0" sz="1000" spc="55">
                <a:latin typeface="Cambria Math"/>
                <a:cs typeface="Cambria Math"/>
              </a:rPr>
              <a:t> </a:t>
            </a:r>
            <a:r>
              <a:rPr dirty="0" sz="1000" spc="-695">
                <a:latin typeface="Cambria Math"/>
                <a:cs typeface="Cambria Math"/>
              </a:rPr>
              <a:t>𝑓</a:t>
            </a:r>
            <a:r>
              <a:rPr dirty="0" sz="1000" spc="-505">
                <a:latin typeface="Cambria Math"/>
                <a:cs typeface="Cambria Math"/>
              </a:rPr>
              <a:t>𝑓</a:t>
            </a:r>
            <a:r>
              <a:rPr dirty="0" sz="1000">
                <a:latin typeface="Cambria Math"/>
                <a:cs typeface="Cambria Math"/>
              </a:rPr>
              <a:t>   </a:t>
            </a:r>
            <a:r>
              <a:rPr dirty="0" sz="1000" spc="45">
                <a:latin typeface="Cambria Math"/>
                <a:cs typeface="Cambria Math"/>
              </a:rPr>
              <a:t> </a:t>
            </a:r>
            <a:r>
              <a:rPr dirty="0" sz="1000" spc="-135">
                <a:latin typeface="Cambria Math"/>
                <a:cs typeface="Cambria Math"/>
              </a:rPr>
              <a:t>�</a:t>
            </a:r>
            <a:r>
              <a:rPr dirty="0" sz="1000" spc="-5">
                <a:latin typeface="Cambria Math"/>
                <a:cs typeface="Cambria Math"/>
              </a:rPr>
              <a:t>1</a:t>
            </a:r>
            <a:r>
              <a:rPr dirty="0" sz="1000" spc="-5">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505">
                <a:latin typeface="Cambria Math"/>
                <a:cs typeface="Cambria Math"/>
              </a:rPr>
              <a:t>𝑘𝑘</a:t>
            </a:r>
            <a:r>
              <a:rPr dirty="0" sz="1000">
                <a:latin typeface="Cambria Math"/>
                <a:cs typeface="Cambria Math"/>
              </a:rPr>
              <a:t>	</a:t>
            </a:r>
            <a:r>
              <a:rPr dirty="0" sz="1000" spc="-385">
                <a:latin typeface="Cambria Math"/>
                <a:cs typeface="Cambria Math"/>
              </a:rPr>
              <a:t>�</a:t>
            </a:r>
            <a:endParaRPr sz="1000">
              <a:latin typeface="Cambria Math"/>
              <a:cs typeface="Cambria Math"/>
            </a:endParaRPr>
          </a:p>
        </p:txBody>
      </p:sp>
      <p:sp>
        <p:nvSpPr>
          <p:cNvPr id="26" name="object 26"/>
          <p:cNvSpPr txBox="1"/>
          <p:nvPr/>
        </p:nvSpPr>
        <p:spPr>
          <a:xfrm>
            <a:off x="1331347" y="4373410"/>
            <a:ext cx="217804" cy="177800"/>
          </a:xfrm>
          <a:prstGeom prst="rect">
            <a:avLst/>
          </a:prstGeom>
        </p:spPr>
        <p:txBody>
          <a:bodyPr wrap="square" lIns="0" tIns="12065" rIns="0" bIns="0" rtlCol="0" vert="horz">
            <a:spAutoFit/>
          </a:bodyPr>
          <a:lstStyle/>
          <a:p>
            <a:pPr marL="12700">
              <a:lnSpc>
                <a:spcPct val="100000"/>
              </a:lnSpc>
              <a:spcBef>
                <a:spcPts val="95"/>
              </a:spcBef>
            </a:pPr>
            <a:r>
              <a:rPr dirty="0" sz="1000" spc="-235">
                <a:latin typeface="Cambria Math"/>
                <a:cs typeface="Cambria Math"/>
              </a:rPr>
              <a:t>𝑐𝑐</a:t>
            </a:r>
            <a:r>
              <a:rPr dirty="0" sz="1000" spc="1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27" name="object 27"/>
          <p:cNvSpPr/>
          <p:nvPr/>
        </p:nvSpPr>
        <p:spPr>
          <a:xfrm>
            <a:off x="1571244" y="4476750"/>
            <a:ext cx="3177540" cy="0"/>
          </a:xfrm>
          <a:custGeom>
            <a:avLst/>
            <a:gdLst/>
            <a:ahLst/>
            <a:cxnLst/>
            <a:rect l="l" t="t" r="r" b="b"/>
            <a:pathLst>
              <a:path w="3177540" h="0">
                <a:moveTo>
                  <a:pt x="0" y="0"/>
                </a:moveTo>
                <a:lnTo>
                  <a:pt x="3177539" y="0"/>
                </a:lnTo>
              </a:path>
            </a:pathLst>
          </a:custGeom>
          <a:ln w="7620">
            <a:solidFill>
              <a:srgbClr val="000000"/>
            </a:solidFill>
          </a:ln>
        </p:spPr>
        <p:txBody>
          <a:bodyPr wrap="square" lIns="0" tIns="0" rIns="0" bIns="0" rtlCol="0"/>
          <a:lstStyle/>
          <a:p/>
        </p:txBody>
      </p:sp>
      <p:sp>
        <p:nvSpPr>
          <p:cNvPr id="28" name="object 28"/>
          <p:cNvSpPr txBox="1"/>
          <p:nvPr/>
        </p:nvSpPr>
        <p:spPr>
          <a:xfrm>
            <a:off x="1566521" y="3738721"/>
            <a:ext cx="4196715" cy="714375"/>
          </a:xfrm>
          <a:prstGeom prst="rect">
            <a:avLst/>
          </a:prstGeom>
        </p:spPr>
        <p:txBody>
          <a:bodyPr wrap="square" lIns="0" tIns="84455" rIns="0" bIns="0" rtlCol="0" vert="horz">
            <a:spAutoFit/>
          </a:bodyPr>
          <a:lstStyle/>
          <a:p>
            <a:pPr marL="2052320">
              <a:lnSpc>
                <a:spcPct val="100000"/>
              </a:lnSpc>
              <a:spcBef>
                <a:spcPts val="665"/>
              </a:spcBef>
            </a:pPr>
            <a:r>
              <a:rPr dirty="0" sz="1000" spc="-204">
                <a:latin typeface="Cambria Math"/>
                <a:cs typeface="Cambria Math"/>
              </a:rPr>
              <a:t>𝛼𝛼</a:t>
            </a:r>
            <a:r>
              <a:rPr dirty="0" baseline="-15873" sz="1050" spc="-307">
                <a:latin typeface="Cambria Math"/>
                <a:cs typeface="Cambria Math"/>
              </a:rPr>
              <a:t>1</a:t>
            </a:r>
            <a:r>
              <a:rPr dirty="0" baseline="-15873" sz="1050" spc="254">
                <a:latin typeface="Cambria Math"/>
                <a:cs typeface="Cambria Math"/>
              </a:rPr>
              <a:t> </a:t>
            </a:r>
            <a:r>
              <a:rPr dirty="0" sz="1000" spc="-5">
                <a:latin typeface="Cambria Math"/>
                <a:cs typeface="Cambria Math"/>
              </a:rPr>
              <a:t>=</a:t>
            </a:r>
            <a:r>
              <a:rPr dirty="0" sz="1000" spc="55">
                <a:latin typeface="Cambria Math"/>
                <a:cs typeface="Cambria Math"/>
              </a:rPr>
              <a:t> </a:t>
            </a:r>
            <a:r>
              <a:rPr dirty="0" sz="1000" spc="-5">
                <a:latin typeface="Cambria Math"/>
                <a:cs typeface="Cambria Math"/>
              </a:rPr>
              <a:t>0.85</a:t>
            </a:r>
            <a:endParaRPr sz="1000">
              <a:latin typeface="Cambria Math"/>
              <a:cs typeface="Cambria Math"/>
            </a:endParaRPr>
          </a:p>
          <a:p>
            <a:pPr marL="38100" marR="30480" indent="732790">
              <a:lnSpc>
                <a:spcPts val="1900"/>
              </a:lnSpc>
              <a:spcBef>
                <a:spcPts val="45"/>
              </a:spcBef>
              <a:tabLst>
                <a:tab pos="3460750" algn="l"/>
              </a:tabLst>
            </a:pPr>
            <a:r>
              <a:rPr dirty="0" sz="1000" spc="-245">
                <a:latin typeface="Cambria Math"/>
                <a:cs typeface="Cambria Math"/>
              </a:rPr>
              <a:t>𝑑𝑑</a:t>
            </a:r>
            <a:r>
              <a:rPr dirty="0" baseline="-15873" sz="1050" spc="-367">
                <a:latin typeface="Cambria Math"/>
                <a:cs typeface="Cambria Math"/>
              </a:rPr>
              <a:t>𝑑𝑑</a:t>
            </a:r>
            <a:r>
              <a:rPr dirty="0" baseline="-15873" sz="1050" spc="254">
                <a:latin typeface="Cambria Math"/>
                <a:cs typeface="Cambria Math"/>
              </a:rPr>
              <a:t> </a:t>
            </a:r>
            <a:r>
              <a:rPr dirty="0" sz="1000" spc="-5">
                <a:latin typeface="Cambria Math"/>
                <a:cs typeface="Cambria Math"/>
              </a:rPr>
              <a:t>= </a:t>
            </a:r>
            <a:r>
              <a:rPr dirty="0" sz="1000" spc="-365">
                <a:latin typeface="Cambria Math"/>
                <a:cs typeface="Cambria Math"/>
              </a:rPr>
              <a:t>𝑌𝑌</a:t>
            </a:r>
            <a:r>
              <a:rPr dirty="0" baseline="-15873" sz="1050" spc="-547">
                <a:latin typeface="Cambria Math"/>
                <a:cs typeface="Cambria Math"/>
              </a:rPr>
              <a:t>𝑑𝑑</a:t>
            </a:r>
            <a:r>
              <a:rPr dirty="0" baseline="-15873" sz="1050" spc="209">
                <a:latin typeface="Cambria Math"/>
                <a:cs typeface="Cambria Math"/>
              </a:rPr>
              <a:t> </a:t>
            </a:r>
            <a:r>
              <a:rPr dirty="0" sz="1000" spc="-5">
                <a:latin typeface="Cambria Math"/>
                <a:cs typeface="Cambria Math"/>
              </a:rPr>
              <a:t>+ </a:t>
            </a:r>
            <a:r>
              <a:rPr dirty="0" sz="1000" spc="-390">
                <a:latin typeface="Cambria Math"/>
                <a:cs typeface="Cambria Math"/>
              </a:rPr>
              <a:t>𝐴𝐴</a:t>
            </a:r>
            <a:r>
              <a:rPr dirty="0" sz="1000" spc="15">
                <a:latin typeface="Cambria Math"/>
                <a:cs typeface="Cambria Math"/>
              </a:rPr>
              <a:t> </a:t>
            </a:r>
            <a:r>
              <a:rPr dirty="0" sz="1000" spc="-5">
                <a:latin typeface="Cambria Math"/>
                <a:cs typeface="Cambria Math"/>
              </a:rPr>
              <a:t>+ </a:t>
            </a:r>
            <a:r>
              <a:rPr dirty="0" sz="1000" spc="-260">
                <a:latin typeface="Cambria Math"/>
                <a:cs typeface="Cambria Math"/>
              </a:rPr>
              <a:t>𝑓𝑓</a:t>
            </a:r>
            <a:r>
              <a:rPr dirty="0" baseline="-15873" sz="1050" spc="-390">
                <a:latin typeface="Cambria Math"/>
                <a:cs typeface="Cambria Math"/>
              </a:rPr>
              <a:t>𝑠𝑠</a:t>
            </a:r>
            <a:r>
              <a:rPr dirty="0" baseline="-15873" sz="1050" spc="270">
                <a:latin typeface="Cambria Math"/>
                <a:cs typeface="Cambria Math"/>
              </a:rPr>
              <a:t> </a:t>
            </a:r>
            <a:r>
              <a:rPr dirty="0" sz="1000" spc="-5">
                <a:latin typeface="Cambria Math"/>
                <a:cs typeface="Cambria Math"/>
              </a:rPr>
              <a:t>= </a:t>
            </a:r>
            <a:r>
              <a:rPr dirty="0" sz="1000" spc="-100">
                <a:latin typeface="Cambria Math"/>
                <a:cs typeface="Cambria Math"/>
              </a:rPr>
              <a:t>38.343𝑠𝑠𝑠𝑠 </a:t>
            </a:r>
            <a:r>
              <a:rPr dirty="0" sz="1000" spc="-5">
                <a:latin typeface="Cambria Math"/>
                <a:cs typeface="Cambria Math"/>
              </a:rPr>
              <a:t>+ </a:t>
            </a:r>
            <a:r>
              <a:rPr dirty="0" sz="1000" spc="-100">
                <a:latin typeface="Cambria Math"/>
                <a:cs typeface="Cambria Math"/>
              </a:rPr>
              <a:t>31.477𝑠𝑠𝑠𝑠 </a:t>
            </a:r>
            <a:r>
              <a:rPr dirty="0" sz="1000" spc="-5">
                <a:latin typeface="Cambria Math"/>
                <a:cs typeface="Cambria Math"/>
              </a:rPr>
              <a:t>+ </a:t>
            </a:r>
            <a:r>
              <a:rPr dirty="0" sz="1000" spc="-200">
                <a:latin typeface="Cambria Math"/>
                <a:cs typeface="Cambria Math"/>
              </a:rPr>
              <a:t>7𝑠𝑠𝑠𝑠 </a:t>
            </a:r>
            <a:r>
              <a:rPr dirty="0" sz="1000" spc="-5">
                <a:latin typeface="Cambria Math"/>
                <a:cs typeface="Cambria Math"/>
              </a:rPr>
              <a:t>= </a:t>
            </a:r>
            <a:r>
              <a:rPr dirty="0" sz="1000" spc="-110">
                <a:latin typeface="Cambria Math"/>
                <a:cs typeface="Cambria Math"/>
              </a:rPr>
              <a:t>76.82𝑠𝑠𝑠𝑠  </a:t>
            </a:r>
            <a:r>
              <a:rPr dirty="0" sz="1000" spc="-10">
                <a:latin typeface="Cambria Math"/>
                <a:cs typeface="Cambria Math"/>
              </a:rPr>
              <a:t>(</a:t>
            </a:r>
            <a:r>
              <a:rPr dirty="0" sz="1000" spc="-5">
                <a:latin typeface="Cambria Math"/>
                <a:cs typeface="Cambria Math"/>
              </a:rPr>
              <a:t>1</a:t>
            </a:r>
            <a:r>
              <a:rPr dirty="0" sz="1000" spc="5">
                <a:latin typeface="Cambria Math"/>
                <a:cs typeface="Cambria Math"/>
              </a:rPr>
              <a:t>3</a:t>
            </a:r>
            <a:r>
              <a:rPr dirty="0" sz="1000" spc="-10">
                <a:latin typeface="Cambria Math"/>
                <a:cs typeface="Cambria Math"/>
              </a:rPr>
              <a:t>.</a:t>
            </a:r>
            <a:r>
              <a:rPr dirty="0" sz="1000" spc="-5">
                <a:latin typeface="Cambria Math"/>
                <a:cs typeface="Cambria Math"/>
              </a:rPr>
              <a:t>23</a:t>
            </a:r>
            <a:r>
              <a:rPr dirty="0" sz="1000" spc="-10">
                <a:latin typeface="Cambria Math"/>
                <a:cs typeface="Cambria Math"/>
              </a:rPr>
              <a:t>7</a:t>
            </a:r>
            <a:r>
              <a:rPr dirty="0" sz="1000" spc="-660">
                <a:latin typeface="Cambria Math"/>
                <a:cs typeface="Cambria Math"/>
              </a:rPr>
              <a:t>𝑠</a:t>
            </a:r>
            <a:r>
              <a:rPr dirty="0" sz="1000" spc="-630">
                <a:latin typeface="Cambria Math"/>
                <a:cs typeface="Cambria Math"/>
              </a:rPr>
              <a:t>𝑠</a:t>
            </a:r>
            <a:r>
              <a:rPr dirty="0" sz="1000" spc="-385">
                <a:latin typeface="Cambria Math"/>
                <a:cs typeface="Cambria Math"/>
              </a:rPr>
              <a:t>𝑠</a:t>
            </a:r>
            <a:r>
              <a:rPr dirty="0" sz="1000" spc="-370">
                <a:latin typeface="Cambria Math"/>
                <a:cs typeface="Cambria Math"/>
              </a:rPr>
              <a:t>𝑠</a:t>
            </a:r>
            <a:r>
              <a:rPr dirty="0" baseline="27777" sz="1050" spc="97">
                <a:latin typeface="Cambria Math"/>
                <a:cs typeface="Cambria Math"/>
              </a:rPr>
              <a:t>2</a:t>
            </a:r>
            <a:r>
              <a:rPr dirty="0" sz="1000" spc="-10">
                <a:latin typeface="Cambria Math"/>
                <a:cs typeface="Cambria Math"/>
              </a:rPr>
              <a:t>)</a:t>
            </a:r>
            <a:r>
              <a:rPr dirty="0" sz="1000">
                <a:latin typeface="Cambria Math"/>
                <a:cs typeface="Cambria Math"/>
              </a:rPr>
              <a:t>(</a:t>
            </a:r>
            <a:r>
              <a:rPr dirty="0" sz="1000" spc="-5">
                <a:latin typeface="Cambria Math"/>
                <a:cs typeface="Cambria Math"/>
              </a:rPr>
              <a:t>270</a:t>
            </a:r>
            <a:r>
              <a:rPr dirty="0" sz="1000" spc="-505">
                <a:latin typeface="Cambria Math"/>
                <a:cs typeface="Cambria Math"/>
              </a:rPr>
              <a:t>𝑘𝑘</a:t>
            </a:r>
            <a:r>
              <a:rPr dirty="0" sz="1000" spc="-590">
                <a:latin typeface="Cambria Math"/>
                <a:cs typeface="Cambria Math"/>
              </a:rPr>
              <a:t>𝑠𝑠𝑠</a:t>
            </a:r>
            <a:r>
              <a:rPr dirty="0" sz="1000" spc="-545">
                <a:latin typeface="Cambria Math"/>
                <a:cs typeface="Cambria Math"/>
              </a:rPr>
              <a:t>𝑠</a:t>
            </a:r>
            <a:r>
              <a:rPr dirty="0" sz="1000" spc="-5">
                <a:latin typeface="Cambria Math"/>
                <a:cs typeface="Cambria Math"/>
              </a:rPr>
              <a:t>)</a:t>
            </a:r>
            <a:r>
              <a:rPr dirty="0" sz="1000">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5">
                <a:latin typeface="Cambria Math"/>
                <a:cs typeface="Cambria Math"/>
              </a:rPr>
              <a:t>0</a:t>
            </a:r>
            <a:r>
              <a:rPr dirty="0" sz="1000" spc="-10">
                <a:latin typeface="Cambria Math"/>
                <a:cs typeface="Cambria Math"/>
              </a:rPr>
              <a:t>.</a:t>
            </a:r>
            <a:r>
              <a:rPr dirty="0" sz="1000" spc="-5">
                <a:latin typeface="Cambria Math"/>
                <a:cs typeface="Cambria Math"/>
              </a:rPr>
              <a:t>85</a:t>
            </a:r>
            <a:r>
              <a:rPr dirty="0" baseline="2777" sz="1500" spc="-15">
                <a:latin typeface="Cambria Math"/>
                <a:cs typeface="Cambria Math"/>
              </a:rPr>
              <a:t>(</a:t>
            </a:r>
            <a:r>
              <a:rPr dirty="0" sz="1000" spc="-5">
                <a:latin typeface="Cambria Math"/>
                <a:cs typeface="Cambria Math"/>
              </a:rPr>
              <a:t>4</a:t>
            </a:r>
            <a:r>
              <a:rPr dirty="0" sz="1000" spc="-505">
                <a:latin typeface="Cambria Math"/>
                <a:cs typeface="Cambria Math"/>
              </a:rPr>
              <a:t>𝑘𝑘</a:t>
            </a:r>
            <a:r>
              <a:rPr dirty="0" sz="1000" spc="-590">
                <a:latin typeface="Cambria Math"/>
                <a:cs typeface="Cambria Math"/>
              </a:rPr>
              <a:t>𝑠𝑠𝑠</a:t>
            </a:r>
            <a:r>
              <a:rPr dirty="0" sz="1000" spc="-545">
                <a:latin typeface="Cambria Math"/>
                <a:cs typeface="Cambria Math"/>
              </a:rPr>
              <a:t>𝑠</a:t>
            </a:r>
            <a:r>
              <a:rPr dirty="0" baseline="2777" sz="1500">
                <a:latin typeface="Cambria Math"/>
                <a:cs typeface="Cambria Math"/>
              </a:rPr>
              <a:t>)</a:t>
            </a:r>
            <a:r>
              <a:rPr dirty="0" baseline="2777" sz="1500" spc="-15">
                <a:latin typeface="Cambria Math"/>
                <a:cs typeface="Cambria Math"/>
              </a:rPr>
              <a:t>(</a:t>
            </a:r>
            <a:r>
              <a:rPr dirty="0" sz="1000" spc="-5">
                <a:latin typeface="Cambria Math"/>
                <a:cs typeface="Cambria Math"/>
              </a:rPr>
              <a:t>84</a:t>
            </a:r>
            <a:r>
              <a:rPr dirty="0" sz="1000" spc="-525">
                <a:latin typeface="Cambria Math"/>
                <a:cs typeface="Cambria Math"/>
              </a:rPr>
              <a:t>𝑠𝑠𝑠</a:t>
            </a:r>
            <a:r>
              <a:rPr dirty="0" sz="1000" spc="-520">
                <a:latin typeface="Cambria Math"/>
                <a:cs typeface="Cambria Math"/>
              </a:rPr>
              <a:t>𝑠</a:t>
            </a:r>
            <a:r>
              <a:rPr dirty="0" sz="1000" spc="35">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5">
                <a:latin typeface="Cambria Math"/>
                <a:cs typeface="Cambria Math"/>
              </a:rPr>
              <a:t>6</a:t>
            </a:r>
            <a:r>
              <a:rPr dirty="0" sz="1000" spc="-10">
                <a:latin typeface="Cambria Math"/>
                <a:cs typeface="Cambria Math"/>
              </a:rPr>
              <a:t>.</a:t>
            </a:r>
            <a:r>
              <a:rPr dirty="0" sz="1000" spc="-5">
                <a:latin typeface="Cambria Math"/>
                <a:cs typeface="Cambria Math"/>
              </a:rPr>
              <a:t>125</a:t>
            </a:r>
            <a:r>
              <a:rPr dirty="0" sz="1000" spc="-525">
                <a:latin typeface="Cambria Math"/>
                <a:cs typeface="Cambria Math"/>
              </a:rPr>
              <a:t>𝑠𝑠𝑠</a:t>
            </a:r>
            <a:r>
              <a:rPr dirty="0" sz="1000" spc="-505">
                <a:latin typeface="Cambria Math"/>
                <a:cs typeface="Cambria Math"/>
              </a:rPr>
              <a:t>𝑠</a:t>
            </a:r>
            <a:r>
              <a:rPr dirty="0" baseline="2777" sz="1500" spc="15">
                <a:latin typeface="Cambria Math"/>
                <a:cs typeface="Cambria Math"/>
              </a:rPr>
              <a:t>)</a:t>
            </a:r>
            <a:r>
              <a:rPr dirty="0" baseline="2777" sz="1500" spc="-15">
                <a:latin typeface="Cambria Math"/>
                <a:cs typeface="Cambria Math"/>
              </a:rPr>
              <a:t>(</a:t>
            </a:r>
            <a:r>
              <a:rPr dirty="0" sz="1000" spc="-5">
                <a:latin typeface="Cambria Math"/>
                <a:cs typeface="Cambria Math"/>
              </a:rPr>
              <a:t>7</a:t>
            </a:r>
            <a:r>
              <a:rPr dirty="0" sz="1000" spc="-525">
                <a:latin typeface="Cambria Math"/>
                <a:cs typeface="Cambria Math"/>
              </a:rPr>
              <a:t>𝑠𝑠𝑠</a:t>
            </a:r>
            <a:r>
              <a:rPr dirty="0" sz="1000" spc="-505">
                <a:latin typeface="Cambria Math"/>
                <a:cs typeface="Cambria Math"/>
              </a:rPr>
              <a:t>𝑠</a:t>
            </a:r>
            <a:r>
              <a:rPr dirty="0" baseline="2777" sz="1500" spc="-7">
                <a:latin typeface="Cambria Math"/>
                <a:cs typeface="Cambria Math"/>
              </a:rPr>
              <a:t>)</a:t>
            </a:r>
            <a:r>
              <a:rPr dirty="0" baseline="2777" sz="1500">
                <a:latin typeface="Cambria Math"/>
                <a:cs typeface="Cambria Math"/>
              </a:rPr>
              <a:t>	</a:t>
            </a:r>
            <a:r>
              <a:rPr dirty="0" sz="1000" spc="-5">
                <a:latin typeface="Cambria Math"/>
                <a:cs typeface="Cambria Math"/>
              </a:rPr>
              <a:t>1720</a:t>
            </a:r>
            <a:r>
              <a:rPr dirty="0" sz="1000" spc="-10">
                <a:latin typeface="Cambria Math"/>
                <a:cs typeface="Cambria Math"/>
              </a:rPr>
              <a:t>.</a:t>
            </a:r>
            <a:r>
              <a:rPr dirty="0" sz="1000" spc="-5">
                <a:latin typeface="Cambria Math"/>
                <a:cs typeface="Cambria Math"/>
              </a:rPr>
              <a:t>56</a:t>
            </a:r>
            <a:r>
              <a:rPr dirty="0" sz="1000" spc="-10">
                <a:latin typeface="Cambria Math"/>
                <a:cs typeface="Cambria Math"/>
              </a:rPr>
              <a:t>5</a:t>
            </a:r>
            <a:r>
              <a:rPr dirty="0" sz="1000" spc="-505">
                <a:latin typeface="Cambria Math"/>
                <a:cs typeface="Cambria Math"/>
              </a:rPr>
              <a:t>𝑘𝑘</a:t>
            </a:r>
            <a:r>
              <a:rPr dirty="0" sz="1000" spc="-660">
                <a:latin typeface="Cambria Math"/>
                <a:cs typeface="Cambria Math"/>
              </a:rPr>
              <a:t>𝑠</a:t>
            </a:r>
            <a:r>
              <a:rPr dirty="0" sz="1000" spc="-665">
                <a:latin typeface="Cambria Math"/>
                <a:cs typeface="Cambria Math"/>
              </a:rPr>
              <a:t>𝑠</a:t>
            </a:r>
            <a:r>
              <a:rPr dirty="0" sz="1000" spc="-500">
                <a:latin typeface="Cambria Math"/>
                <a:cs typeface="Cambria Math"/>
              </a:rPr>
              <a:t>𝑘𝑘</a:t>
            </a:r>
            <a:endParaRPr sz="1000">
              <a:latin typeface="Cambria Math"/>
              <a:cs typeface="Cambria Math"/>
            </a:endParaRPr>
          </a:p>
        </p:txBody>
      </p:sp>
      <p:sp>
        <p:nvSpPr>
          <p:cNvPr id="29" name="object 29"/>
          <p:cNvSpPr txBox="1"/>
          <p:nvPr/>
        </p:nvSpPr>
        <p:spPr>
          <a:xfrm>
            <a:off x="4251452" y="4446551"/>
            <a:ext cx="1024890" cy="177800"/>
          </a:xfrm>
          <a:prstGeom prst="rect">
            <a:avLst/>
          </a:prstGeom>
        </p:spPr>
        <p:txBody>
          <a:bodyPr wrap="square" lIns="0" tIns="12065" rIns="0" bIns="0" rtlCol="0" vert="horz">
            <a:spAutoFit/>
          </a:bodyPr>
          <a:lstStyle/>
          <a:p>
            <a:pPr marL="12700">
              <a:lnSpc>
                <a:spcPct val="100000"/>
              </a:lnSpc>
              <a:spcBef>
                <a:spcPts val="95"/>
              </a:spcBef>
              <a:tabLst>
                <a:tab pos="941705" algn="l"/>
              </a:tabLst>
            </a:pPr>
            <a:r>
              <a:rPr dirty="0" u="sng" sz="1000" spc="-85">
                <a:uFill>
                  <a:solidFill>
                    <a:srgbClr val="000000"/>
                  </a:solidFill>
                </a:uFill>
                <a:latin typeface="Cambria Math"/>
                <a:cs typeface="Cambria Math"/>
              </a:rPr>
              <a:t> </a:t>
            </a:r>
            <a:r>
              <a:rPr dirty="0" u="sng" sz="1000" spc="-5">
                <a:uFill>
                  <a:solidFill>
                    <a:srgbClr val="000000"/>
                  </a:solidFill>
                </a:uFill>
                <a:latin typeface="Cambria Math"/>
                <a:cs typeface="Cambria Math"/>
              </a:rPr>
              <a:t>270</a:t>
            </a:r>
            <a:r>
              <a:rPr dirty="0" u="sng" sz="1000" spc="-505">
                <a:uFill>
                  <a:solidFill>
                    <a:srgbClr val="000000"/>
                  </a:solidFill>
                </a:uFill>
                <a:latin typeface="Cambria Math"/>
                <a:cs typeface="Cambria Math"/>
              </a:rPr>
              <a:t>𝑘𝑘𝑠</a:t>
            </a:r>
            <a:r>
              <a:rPr dirty="0" u="sng" sz="1000" spc="-500">
                <a:uFill>
                  <a:solidFill>
                    <a:srgbClr val="000000"/>
                  </a:solidFill>
                </a:uFill>
                <a:latin typeface="Cambria Math"/>
                <a:cs typeface="Cambria Math"/>
              </a:rPr>
              <a:t>𝑠</a:t>
            </a:r>
            <a:r>
              <a:rPr dirty="0" u="sng" sz="1000" spc="-660">
                <a:uFill>
                  <a:solidFill>
                    <a:srgbClr val="000000"/>
                  </a:solidFill>
                </a:uFill>
                <a:latin typeface="Cambria Math"/>
                <a:cs typeface="Cambria Math"/>
              </a:rPr>
              <a:t>𝑠𝑠</a:t>
            </a:r>
            <a:r>
              <a:rPr dirty="0" sz="1000">
                <a:latin typeface="Cambria Math"/>
                <a:cs typeface="Cambria Math"/>
              </a:rPr>
              <a:t>	</a:t>
            </a:r>
            <a:r>
              <a:rPr dirty="0" u="sng" sz="1000" spc="-505">
                <a:uFill>
                  <a:solidFill>
                    <a:srgbClr val="000000"/>
                  </a:solidFill>
                </a:uFill>
                <a:latin typeface="Cambria Math"/>
                <a:cs typeface="Cambria Math"/>
              </a:rPr>
              <a:t>𝑘𝑘</a:t>
            </a:r>
            <a:endParaRPr sz="1000">
              <a:latin typeface="Cambria Math"/>
              <a:cs typeface="Cambria Math"/>
            </a:endParaRPr>
          </a:p>
        </p:txBody>
      </p:sp>
      <p:sp>
        <p:nvSpPr>
          <p:cNvPr id="30" name="object 30"/>
          <p:cNvSpPr txBox="1"/>
          <p:nvPr/>
        </p:nvSpPr>
        <p:spPr>
          <a:xfrm>
            <a:off x="1520727" y="4521230"/>
            <a:ext cx="4367530" cy="177800"/>
          </a:xfrm>
          <a:prstGeom prst="rect">
            <a:avLst/>
          </a:prstGeom>
        </p:spPr>
        <p:txBody>
          <a:bodyPr wrap="square" lIns="0" tIns="12065" rIns="0" bIns="0" rtlCol="0" vert="horz">
            <a:spAutoFit/>
          </a:bodyPr>
          <a:lstStyle/>
          <a:p>
            <a:pPr marL="50800">
              <a:lnSpc>
                <a:spcPct val="100000"/>
              </a:lnSpc>
              <a:spcBef>
                <a:spcPts val="95"/>
              </a:spcBef>
              <a:tabLst>
                <a:tab pos="3394075" algn="l"/>
              </a:tabLst>
            </a:pPr>
            <a:r>
              <a:rPr dirty="0" sz="1000" spc="-90">
                <a:latin typeface="Cambria Math"/>
                <a:cs typeface="Cambria Math"/>
              </a:rPr>
              <a:t>0.85</a:t>
            </a:r>
            <a:r>
              <a:rPr dirty="0" baseline="2777" sz="1500" spc="-135">
                <a:latin typeface="Cambria Math"/>
                <a:cs typeface="Cambria Math"/>
              </a:rPr>
              <a:t>(</a:t>
            </a:r>
            <a:r>
              <a:rPr dirty="0" sz="1000" spc="-90">
                <a:latin typeface="Cambria Math"/>
                <a:cs typeface="Cambria Math"/>
              </a:rPr>
              <a:t>4𝑘𝑘𝑠𝑠𝑠𝑠</a:t>
            </a:r>
            <a:r>
              <a:rPr dirty="0" baseline="2777" sz="1500" spc="-135">
                <a:latin typeface="Cambria Math"/>
                <a:cs typeface="Cambria Math"/>
              </a:rPr>
              <a:t>)(</a:t>
            </a:r>
            <a:r>
              <a:rPr dirty="0" sz="1000" spc="-90">
                <a:latin typeface="Cambria Math"/>
                <a:cs typeface="Cambria Math"/>
              </a:rPr>
              <a:t>0.85</a:t>
            </a:r>
            <a:r>
              <a:rPr dirty="0" baseline="2777" sz="1500" spc="-135">
                <a:latin typeface="Cambria Math"/>
                <a:cs typeface="Cambria Math"/>
              </a:rPr>
              <a:t>)(</a:t>
            </a:r>
            <a:r>
              <a:rPr dirty="0" sz="1000" spc="-90">
                <a:latin typeface="Cambria Math"/>
                <a:cs typeface="Cambria Math"/>
              </a:rPr>
              <a:t>6.125𝑠𝑠𝑠𝑠</a:t>
            </a:r>
            <a:r>
              <a:rPr dirty="0" baseline="2777" sz="1500" spc="-135">
                <a:latin typeface="Cambria Math"/>
                <a:cs typeface="Cambria Math"/>
              </a:rPr>
              <a:t>)  </a:t>
            </a:r>
            <a:r>
              <a:rPr dirty="0" sz="1000" spc="-5">
                <a:latin typeface="Cambria Math"/>
                <a:cs typeface="Cambria Math"/>
              </a:rPr>
              <a:t>+</a:t>
            </a:r>
            <a:r>
              <a:rPr dirty="0" sz="1000" spc="25">
                <a:latin typeface="Cambria Math"/>
                <a:cs typeface="Cambria Math"/>
              </a:rPr>
              <a:t> </a:t>
            </a:r>
            <a:r>
              <a:rPr dirty="0" baseline="2777" sz="1500" spc="-75">
                <a:latin typeface="Cambria Math"/>
                <a:cs typeface="Cambria Math"/>
              </a:rPr>
              <a:t>(</a:t>
            </a:r>
            <a:r>
              <a:rPr dirty="0" sz="1000" spc="-50">
                <a:latin typeface="Cambria Math"/>
                <a:cs typeface="Cambria Math"/>
              </a:rPr>
              <a:t>0.28</a:t>
            </a:r>
            <a:r>
              <a:rPr dirty="0" baseline="2777" sz="1500" spc="-75">
                <a:latin typeface="Cambria Math"/>
                <a:cs typeface="Cambria Math"/>
              </a:rPr>
              <a:t>)(</a:t>
            </a:r>
            <a:r>
              <a:rPr dirty="0" sz="1000" spc="-50">
                <a:latin typeface="Cambria Math"/>
                <a:cs typeface="Cambria Math"/>
              </a:rPr>
              <a:t>13.237𝑠𝑠𝑠𝑠</a:t>
            </a:r>
            <a:r>
              <a:rPr dirty="0" baseline="23809" sz="1050" spc="-75">
                <a:latin typeface="Cambria Math"/>
                <a:cs typeface="Cambria Math"/>
              </a:rPr>
              <a:t>2</a:t>
            </a:r>
            <a:r>
              <a:rPr dirty="0" baseline="2777" sz="1500" spc="-75">
                <a:latin typeface="Cambria Math"/>
                <a:cs typeface="Cambria Math"/>
              </a:rPr>
              <a:t>)</a:t>
            </a:r>
            <a:r>
              <a:rPr dirty="0" baseline="2777" sz="1500" spc="-67">
                <a:latin typeface="Cambria Math"/>
                <a:cs typeface="Cambria Math"/>
              </a:rPr>
              <a:t> </a:t>
            </a:r>
            <a:r>
              <a:rPr dirty="0" sz="1000" spc="-135">
                <a:latin typeface="Cambria Math"/>
                <a:cs typeface="Cambria Math"/>
              </a:rPr>
              <a:t>�</a:t>
            </a:r>
            <a:r>
              <a:rPr dirty="0" baseline="-27777" sz="1500" spc="-202">
                <a:latin typeface="Cambria Math"/>
                <a:cs typeface="Cambria Math"/>
              </a:rPr>
              <a:t>76.82𝑠𝑠𝑠𝑠</a:t>
            </a:r>
            <a:r>
              <a:rPr dirty="0" sz="1000" spc="-135">
                <a:latin typeface="Cambria Math"/>
                <a:cs typeface="Cambria Math"/>
              </a:rPr>
              <a:t>�	</a:t>
            </a:r>
            <a:r>
              <a:rPr dirty="0" sz="1000" spc="-5">
                <a:latin typeface="Cambria Math"/>
                <a:cs typeface="Cambria Math"/>
              </a:rPr>
              <a:t>17.7 </a:t>
            </a:r>
            <a:r>
              <a:rPr dirty="0" baseline="-27777" sz="1500" spc="-367">
                <a:latin typeface="Cambria Math"/>
                <a:cs typeface="Cambria Math"/>
              </a:rPr>
              <a:t>𝑠𝑠𝑠𝑠</a:t>
            </a:r>
            <a:r>
              <a:rPr dirty="0" baseline="-27777" sz="1500" spc="352">
                <a:latin typeface="Cambria Math"/>
                <a:cs typeface="Cambria Math"/>
              </a:rPr>
              <a:t> </a:t>
            </a:r>
            <a:r>
              <a:rPr dirty="0" sz="1000" spc="-5">
                <a:latin typeface="Cambria Math"/>
                <a:cs typeface="Cambria Math"/>
              </a:rPr>
              <a:t>+ 13.0</a:t>
            </a:r>
            <a:r>
              <a:rPr dirty="0" sz="1000" spc="-120">
                <a:latin typeface="Cambria Math"/>
                <a:cs typeface="Cambria Math"/>
              </a:rPr>
              <a:t> </a:t>
            </a:r>
            <a:r>
              <a:rPr dirty="0" baseline="-27777" sz="1500" spc="-375">
                <a:latin typeface="Cambria Math"/>
                <a:cs typeface="Cambria Math"/>
              </a:rPr>
              <a:t>𝑠𝑠𝑠𝑠</a:t>
            </a:r>
            <a:endParaRPr baseline="-27777" sz="1500">
              <a:latin typeface="Cambria Math"/>
              <a:cs typeface="Cambria Math"/>
            </a:endParaRPr>
          </a:p>
        </p:txBody>
      </p:sp>
      <p:sp>
        <p:nvSpPr>
          <p:cNvPr id="31" name="object 31"/>
          <p:cNvSpPr/>
          <p:nvPr/>
        </p:nvSpPr>
        <p:spPr>
          <a:xfrm>
            <a:off x="4914900" y="4476750"/>
            <a:ext cx="927100" cy="0"/>
          </a:xfrm>
          <a:custGeom>
            <a:avLst/>
            <a:gdLst/>
            <a:ahLst/>
            <a:cxnLst/>
            <a:rect l="l" t="t" r="r" b="b"/>
            <a:pathLst>
              <a:path w="927100" h="0">
                <a:moveTo>
                  <a:pt x="0" y="0"/>
                </a:moveTo>
                <a:lnTo>
                  <a:pt x="926591" y="0"/>
                </a:lnTo>
              </a:path>
            </a:pathLst>
          </a:custGeom>
          <a:ln w="7620">
            <a:solidFill>
              <a:srgbClr val="000000"/>
            </a:solidFill>
          </a:ln>
        </p:spPr>
        <p:txBody>
          <a:bodyPr wrap="square" lIns="0" tIns="0" rIns="0" bIns="0" rtlCol="0"/>
          <a:lstStyle/>
          <a:p/>
        </p:txBody>
      </p:sp>
      <p:sp>
        <p:nvSpPr>
          <p:cNvPr id="32" name="object 32"/>
          <p:cNvSpPr txBox="1"/>
          <p:nvPr/>
        </p:nvSpPr>
        <p:spPr>
          <a:xfrm>
            <a:off x="4745735" y="4373372"/>
            <a:ext cx="1729105" cy="177800"/>
          </a:xfrm>
          <a:prstGeom prst="rect">
            <a:avLst/>
          </a:prstGeom>
        </p:spPr>
        <p:txBody>
          <a:bodyPr wrap="square" lIns="0" tIns="12065" rIns="0" bIns="0" rtlCol="0" vert="horz">
            <a:spAutoFit/>
          </a:bodyPr>
          <a:lstStyle/>
          <a:p>
            <a:pPr marL="38100">
              <a:lnSpc>
                <a:spcPct val="100000"/>
              </a:lnSpc>
              <a:spcBef>
                <a:spcPts val="95"/>
              </a:spcBef>
              <a:tabLst>
                <a:tab pos="1000760" algn="l"/>
              </a:tabLst>
            </a:pPr>
            <a:r>
              <a:rPr dirty="0" sz="1000" spc="-5">
                <a:latin typeface="Cambria Math"/>
                <a:cs typeface="Cambria Math"/>
              </a:rPr>
              <a:t>=	</a:t>
            </a:r>
            <a:r>
              <a:rPr dirty="0" u="sng" baseline="-33333" sz="1500" spc="-419">
                <a:uFill>
                  <a:solidFill>
                    <a:srgbClr val="000000"/>
                  </a:solidFill>
                </a:uFill>
                <a:latin typeface="Cambria Math"/>
                <a:cs typeface="Cambria Math"/>
              </a:rPr>
              <a:t>𝑘𝑘</a:t>
            </a:r>
            <a:r>
              <a:rPr dirty="0" baseline="-33333" sz="1500" spc="337">
                <a:latin typeface="Cambria Math"/>
                <a:cs typeface="Cambria Math"/>
              </a:rPr>
              <a:t> </a:t>
            </a:r>
            <a:r>
              <a:rPr dirty="0" sz="1000" spc="-5">
                <a:latin typeface="Cambria Math"/>
                <a:cs typeface="Cambria Math"/>
              </a:rPr>
              <a:t>=</a:t>
            </a:r>
            <a:r>
              <a:rPr dirty="0" sz="1000" spc="45">
                <a:latin typeface="Cambria Math"/>
                <a:cs typeface="Cambria Math"/>
              </a:rPr>
              <a:t> </a:t>
            </a:r>
            <a:r>
              <a:rPr dirty="0" sz="1000" spc="-114">
                <a:latin typeface="Cambria Math"/>
                <a:cs typeface="Cambria Math"/>
              </a:rPr>
              <a:t>56.04𝑠𝑠𝑠𝑠</a:t>
            </a:r>
            <a:endParaRPr sz="1000">
              <a:latin typeface="Cambria Math"/>
              <a:cs typeface="Cambria Math"/>
            </a:endParaRPr>
          </a:p>
        </p:txBody>
      </p:sp>
      <p:sp>
        <p:nvSpPr>
          <p:cNvPr id="33" name="object 33"/>
          <p:cNvSpPr/>
          <p:nvPr/>
        </p:nvSpPr>
        <p:spPr>
          <a:xfrm>
            <a:off x="3918203" y="4972056"/>
            <a:ext cx="422275" cy="0"/>
          </a:xfrm>
          <a:custGeom>
            <a:avLst/>
            <a:gdLst/>
            <a:ahLst/>
            <a:cxnLst/>
            <a:rect l="l" t="t" r="r" b="b"/>
            <a:pathLst>
              <a:path w="422275" h="0">
                <a:moveTo>
                  <a:pt x="0" y="0"/>
                </a:moveTo>
                <a:lnTo>
                  <a:pt x="422148" y="0"/>
                </a:lnTo>
              </a:path>
            </a:pathLst>
          </a:custGeom>
          <a:ln w="7607">
            <a:solidFill>
              <a:srgbClr val="000000"/>
            </a:solidFill>
          </a:ln>
        </p:spPr>
        <p:txBody>
          <a:bodyPr wrap="square" lIns="0" tIns="0" rIns="0" bIns="0" rtlCol="0"/>
          <a:lstStyle/>
          <a:p/>
        </p:txBody>
      </p:sp>
      <p:sp>
        <p:nvSpPr>
          <p:cNvPr id="34" name="object 34"/>
          <p:cNvSpPr txBox="1"/>
          <p:nvPr/>
        </p:nvSpPr>
        <p:spPr>
          <a:xfrm>
            <a:off x="2602474" y="4771146"/>
            <a:ext cx="2561590" cy="560070"/>
          </a:xfrm>
          <a:prstGeom prst="rect">
            <a:avLst/>
          </a:prstGeom>
        </p:spPr>
        <p:txBody>
          <a:bodyPr wrap="square" lIns="0" tIns="12065" rIns="0" bIns="0" rtlCol="0" vert="horz">
            <a:spAutoFit/>
          </a:bodyPr>
          <a:lstStyle/>
          <a:p>
            <a:pPr marL="1315085">
              <a:lnSpc>
                <a:spcPts val="985"/>
              </a:lnSpc>
              <a:spcBef>
                <a:spcPts val="95"/>
              </a:spcBef>
            </a:pPr>
            <a:r>
              <a:rPr dirty="0" sz="1000" spc="-114">
                <a:latin typeface="Cambria Math"/>
                <a:cs typeface="Cambria Math"/>
              </a:rPr>
              <a:t>56.04𝑠𝑠𝑠𝑠</a:t>
            </a:r>
            <a:endParaRPr sz="1000">
              <a:latin typeface="Cambria Math"/>
              <a:cs typeface="Cambria Math"/>
            </a:endParaRPr>
          </a:p>
          <a:p>
            <a:pPr algn="ctr">
              <a:lnSpc>
                <a:spcPts val="985"/>
              </a:lnSpc>
            </a:pPr>
            <a:r>
              <a:rPr dirty="0" sz="1000" spc="-270">
                <a:latin typeface="Cambria Math"/>
                <a:cs typeface="Cambria Math"/>
              </a:rPr>
              <a:t>𝑓𝑓</a:t>
            </a:r>
            <a:r>
              <a:rPr dirty="0" baseline="-15873" sz="1050" spc="-405">
                <a:latin typeface="Cambria Math"/>
                <a:cs typeface="Cambria Math"/>
              </a:rPr>
              <a:t>𝑑𝑑𝑠𝑠</a:t>
            </a:r>
            <a:r>
              <a:rPr dirty="0" baseline="-15873" sz="1050" spc="247">
                <a:latin typeface="Cambria Math"/>
                <a:cs typeface="Cambria Math"/>
              </a:rPr>
              <a:t> </a:t>
            </a:r>
            <a:r>
              <a:rPr dirty="0" sz="1000" spc="-5">
                <a:latin typeface="Cambria Math"/>
                <a:cs typeface="Cambria Math"/>
              </a:rPr>
              <a:t>= </a:t>
            </a:r>
            <a:r>
              <a:rPr dirty="0" sz="1000" spc="-185">
                <a:latin typeface="Cambria Math"/>
                <a:cs typeface="Cambria Math"/>
              </a:rPr>
              <a:t>270𝑘𝑘𝑠𝑠𝑠𝑠 </a:t>
            </a:r>
            <a:r>
              <a:rPr dirty="0" sz="1000" spc="-130">
                <a:latin typeface="Cambria Math"/>
                <a:cs typeface="Cambria Math"/>
              </a:rPr>
              <a:t>�1</a:t>
            </a:r>
            <a:r>
              <a:rPr dirty="0" sz="1000" spc="-40">
                <a:latin typeface="Cambria Math"/>
                <a:cs typeface="Cambria Math"/>
              </a:rPr>
              <a:t> </a:t>
            </a:r>
            <a:r>
              <a:rPr dirty="0" sz="1000" spc="-5">
                <a:latin typeface="Cambria Math"/>
                <a:cs typeface="Cambria Math"/>
              </a:rPr>
              <a:t>− 0.28 </a:t>
            </a:r>
            <a:r>
              <a:rPr dirty="0" baseline="-36111" sz="1500" spc="-187">
                <a:latin typeface="Cambria Math"/>
                <a:cs typeface="Cambria Math"/>
              </a:rPr>
              <a:t>76.82𝑠𝑠𝑠𝑠</a:t>
            </a:r>
            <a:r>
              <a:rPr dirty="0" sz="1000" spc="-125">
                <a:latin typeface="Cambria Math"/>
                <a:cs typeface="Cambria Math"/>
              </a:rPr>
              <a:t>� </a:t>
            </a:r>
            <a:r>
              <a:rPr dirty="0" sz="1000" spc="-5">
                <a:latin typeface="Cambria Math"/>
                <a:cs typeface="Cambria Math"/>
              </a:rPr>
              <a:t>=</a:t>
            </a:r>
            <a:r>
              <a:rPr dirty="0" sz="1000" spc="40">
                <a:latin typeface="Cambria Math"/>
                <a:cs typeface="Cambria Math"/>
              </a:rPr>
              <a:t> </a:t>
            </a:r>
            <a:r>
              <a:rPr dirty="0" sz="1000" spc="-140">
                <a:latin typeface="Cambria Math"/>
                <a:cs typeface="Cambria Math"/>
              </a:rPr>
              <a:t>214.85𝑘𝑘𝑠𝑠𝑠𝑠</a:t>
            </a:r>
            <a:endParaRPr sz="1000">
              <a:latin typeface="Cambria Math"/>
              <a:cs typeface="Cambria Math"/>
            </a:endParaRPr>
          </a:p>
          <a:p>
            <a:pPr algn="ctr" marL="3175">
              <a:lnSpc>
                <a:spcPct val="100000"/>
              </a:lnSpc>
              <a:spcBef>
                <a:spcPts val="1045"/>
              </a:spcBef>
            </a:pPr>
            <a:r>
              <a:rPr dirty="0" sz="1000" spc="-360">
                <a:latin typeface="Cambria Math"/>
                <a:cs typeface="Cambria Math"/>
              </a:rPr>
              <a:t>𝐴𝐴</a:t>
            </a:r>
            <a:r>
              <a:rPr dirty="0" sz="1000" spc="75">
                <a:latin typeface="Cambria Math"/>
                <a:cs typeface="Cambria Math"/>
              </a:rPr>
              <a:t> </a:t>
            </a:r>
            <a:r>
              <a:rPr dirty="0" sz="1000" spc="-5">
                <a:latin typeface="Cambria Math"/>
                <a:cs typeface="Cambria Math"/>
              </a:rPr>
              <a:t>= </a:t>
            </a:r>
            <a:r>
              <a:rPr dirty="0" sz="1000" spc="-225">
                <a:latin typeface="Cambria Math"/>
                <a:cs typeface="Cambria Math"/>
              </a:rPr>
              <a:t>𝛽𝛽</a:t>
            </a:r>
            <a:r>
              <a:rPr dirty="0" baseline="-15873" sz="1050" spc="-337">
                <a:latin typeface="Cambria Math"/>
                <a:cs typeface="Cambria Math"/>
              </a:rPr>
              <a:t>1</a:t>
            </a:r>
            <a:r>
              <a:rPr dirty="0" sz="1000" spc="-225">
                <a:latin typeface="Cambria Math"/>
                <a:cs typeface="Cambria Math"/>
              </a:rPr>
              <a:t>𝑐𝑐</a:t>
            </a:r>
            <a:r>
              <a:rPr dirty="0" sz="1000" spc="85">
                <a:latin typeface="Cambria Math"/>
                <a:cs typeface="Cambria Math"/>
              </a:rPr>
              <a:t> </a:t>
            </a:r>
            <a:r>
              <a:rPr dirty="0" sz="1000" spc="-5">
                <a:latin typeface="Cambria Math"/>
                <a:cs typeface="Cambria Math"/>
              </a:rPr>
              <a:t>= </a:t>
            </a:r>
            <a:r>
              <a:rPr dirty="0" sz="1000" spc="-70">
                <a:latin typeface="Cambria Math"/>
                <a:cs typeface="Cambria Math"/>
              </a:rPr>
              <a:t>0.85</a:t>
            </a:r>
            <a:r>
              <a:rPr dirty="0" baseline="2777" sz="1500" spc="-104">
                <a:latin typeface="Cambria Math"/>
                <a:cs typeface="Cambria Math"/>
              </a:rPr>
              <a:t>(</a:t>
            </a:r>
            <a:r>
              <a:rPr dirty="0" sz="1000" spc="-70">
                <a:latin typeface="Cambria Math"/>
                <a:cs typeface="Cambria Math"/>
              </a:rPr>
              <a:t>56.04𝑠𝑠𝑠𝑠</a:t>
            </a:r>
            <a:r>
              <a:rPr dirty="0" baseline="2777" sz="1500" spc="-104">
                <a:latin typeface="Cambria Math"/>
                <a:cs typeface="Cambria Math"/>
              </a:rPr>
              <a:t>) </a:t>
            </a:r>
            <a:r>
              <a:rPr dirty="0" sz="1000" spc="-5">
                <a:latin typeface="Cambria Math"/>
                <a:cs typeface="Cambria Math"/>
              </a:rPr>
              <a:t>=</a:t>
            </a:r>
            <a:r>
              <a:rPr dirty="0" sz="1000" spc="185">
                <a:latin typeface="Cambria Math"/>
                <a:cs typeface="Cambria Math"/>
              </a:rPr>
              <a:t> </a:t>
            </a:r>
            <a:r>
              <a:rPr dirty="0" sz="1000" spc="-110">
                <a:latin typeface="Cambria Math"/>
                <a:cs typeface="Cambria Math"/>
              </a:rPr>
              <a:t>47.63𝑠𝑠𝑠𝑠</a:t>
            </a:r>
            <a:endParaRPr sz="1000">
              <a:latin typeface="Cambria Math"/>
              <a:cs typeface="Cambria Math"/>
            </a:endParaRPr>
          </a:p>
        </p:txBody>
      </p:sp>
      <p:sp>
        <p:nvSpPr>
          <p:cNvPr id="35" name="object 35"/>
          <p:cNvSpPr txBox="1"/>
          <p:nvPr/>
        </p:nvSpPr>
        <p:spPr>
          <a:xfrm>
            <a:off x="3571754" y="5560606"/>
            <a:ext cx="95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endParaRPr sz="1000">
              <a:latin typeface="Cambria Math"/>
              <a:cs typeface="Cambria Math"/>
            </a:endParaRPr>
          </a:p>
        </p:txBody>
      </p:sp>
      <p:sp>
        <p:nvSpPr>
          <p:cNvPr id="36" name="object 36"/>
          <p:cNvSpPr/>
          <p:nvPr/>
        </p:nvSpPr>
        <p:spPr>
          <a:xfrm>
            <a:off x="3582923" y="5574791"/>
            <a:ext cx="73660" cy="7620"/>
          </a:xfrm>
          <a:custGeom>
            <a:avLst/>
            <a:gdLst/>
            <a:ahLst/>
            <a:cxnLst/>
            <a:rect l="l" t="t" r="r" b="b"/>
            <a:pathLst>
              <a:path w="73660" h="7620">
                <a:moveTo>
                  <a:pt x="0" y="7620"/>
                </a:moveTo>
                <a:lnTo>
                  <a:pt x="73151" y="7620"/>
                </a:lnTo>
                <a:lnTo>
                  <a:pt x="73151" y="0"/>
                </a:lnTo>
                <a:lnTo>
                  <a:pt x="0" y="0"/>
                </a:lnTo>
                <a:lnTo>
                  <a:pt x="0" y="7620"/>
                </a:lnTo>
                <a:close/>
              </a:path>
            </a:pathLst>
          </a:custGeom>
          <a:solidFill>
            <a:srgbClr val="000000"/>
          </a:solidFill>
        </p:spPr>
        <p:txBody>
          <a:bodyPr wrap="square" lIns="0" tIns="0" rIns="0" bIns="0" rtlCol="0"/>
          <a:lstStyle/>
          <a:p/>
        </p:txBody>
      </p:sp>
      <p:sp>
        <p:nvSpPr>
          <p:cNvPr id="37" name="object 37"/>
          <p:cNvSpPr txBox="1"/>
          <p:nvPr/>
        </p:nvSpPr>
        <p:spPr>
          <a:xfrm>
            <a:off x="2631439" y="5539232"/>
            <a:ext cx="1472565" cy="132080"/>
          </a:xfrm>
          <a:prstGeom prst="rect">
            <a:avLst/>
          </a:prstGeom>
        </p:spPr>
        <p:txBody>
          <a:bodyPr wrap="square" lIns="0" tIns="12065" rIns="0" bIns="0" rtlCol="0" vert="horz">
            <a:spAutoFit/>
          </a:bodyPr>
          <a:lstStyle/>
          <a:p>
            <a:pPr marL="12700">
              <a:lnSpc>
                <a:spcPct val="100000"/>
              </a:lnSpc>
              <a:spcBef>
                <a:spcPts val="95"/>
              </a:spcBef>
              <a:tabLst>
                <a:tab pos="323215" algn="l"/>
                <a:tab pos="737870" algn="l"/>
                <a:tab pos="1312545" algn="l"/>
              </a:tabLst>
            </a:pPr>
            <a:r>
              <a:rPr dirty="0" sz="700">
                <a:latin typeface="Cambria Math"/>
                <a:cs typeface="Cambria Math"/>
              </a:rPr>
              <a:t>𝑖𝑖	</a:t>
            </a:r>
            <a:r>
              <a:rPr dirty="0" sz="700" spc="-170">
                <a:latin typeface="Cambria Math"/>
                <a:cs typeface="Cambria Math"/>
              </a:rPr>
              <a:t>𝑑𝑑𝑠𝑠</a:t>
            </a:r>
            <a:r>
              <a:rPr dirty="0" sz="700" spc="275">
                <a:latin typeface="Cambria Math"/>
                <a:cs typeface="Cambria Math"/>
              </a:rPr>
              <a:t> </a:t>
            </a:r>
            <a:r>
              <a:rPr dirty="0" sz="700" spc="-170">
                <a:latin typeface="Cambria Math"/>
                <a:cs typeface="Cambria Math"/>
              </a:rPr>
              <a:t>𝑑𝑑𝑠𝑠	</a:t>
            </a:r>
            <a:r>
              <a:rPr dirty="0" sz="700" spc="-190">
                <a:latin typeface="Cambria Math"/>
                <a:cs typeface="Cambria Math"/>
              </a:rPr>
              <a:t>𝑑𝑑	</a:t>
            </a:r>
            <a:r>
              <a:rPr dirty="0" sz="700" spc="15">
                <a:latin typeface="Cambria Math"/>
                <a:cs typeface="Cambria Math"/>
              </a:rPr>
              <a:t>1</a:t>
            </a:r>
            <a:r>
              <a:rPr dirty="0" sz="700" spc="170">
                <a:latin typeface="Cambria Math"/>
                <a:cs typeface="Cambria Math"/>
              </a:rPr>
              <a:t> </a:t>
            </a:r>
            <a:r>
              <a:rPr dirty="0" sz="700" spc="-150">
                <a:latin typeface="Cambria Math"/>
                <a:cs typeface="Cambria Math"/>
              </a:rPr>
              <a:t>𝑐𝑐</a:t>
            </a:r>
            <a:endParaRPr sz="700">
              <a:latin typeface="Cambria Math"/>
              <a:cs typeface="Cambria Math"/>
            </a:endParaRPr>
          </a:p>
        </p:txBody>
      </p:sp>
      <p:sp>
        <p:nvSpPr>
          <p:cNvPr id="38" name="object 38"/>
          <p:cNvSpPr txBox="1"/>
          <p:nvPr/>
        </p:nvSpPr>
        <p:spPr>
          <a:xfrm>
            <a:off x="4065517" y="5466043"/>
            <a:ext cx="57150" cy="132080"/>
          </a:xfrm>
          <a:prstGeom prst="rect">
            <a:avLst/>
          </a:prstGeom>
        </p:spPr>
        <p:txBody>
          <a:bodyPr wrap="square" lIns="0" tIns="12065" rIns="0" bIns="0" rtlCol="0" vert="horz">
            <a:spAutoFit/>
          </a:bodyPr>
          <a:lstStyle/>
          <a:p>
            <a:pPr marL="12700">
              <a:lnSpc>
                <a:spcPct val="100000"/>
              </a:lnSpc>
              <a:spcBef>
                <a:spcPts val="95"/>
              </a:spcBef>
            </a:pPr>
            <a:r>
              <a:rPr dirty="0" sz="700" spc="65">
                <a:latin typeface="Cambria Math"/>
                <a:cs typeface="Cambria Math"/>
              </a:rPr>
              <a:t>′</a:t>
            </a:r>
            <a:endParaRPr sz="700">
              <a:latin typeface="Cambria Math"/>
              <a:cs typeface="Cambria Math"/>
            </a:endParaRPr>
          </a:p>
        </p:txBody>
      </p:sp>
      <p:sp>
        <p:nvSpPr>
          <p:cNvPr id="39" name="object 39"/>
          <p:cNvSpPr txBox="1"/>
          <p:nvPr/>
        </p:nvSpPr>
        <p:spPr>
          <a:xfrm>
            <a:off x="4441952" y="5539232"/>
            <a:ext cx="273685" cy="132080"/>
          </a:xfrm>
          <a:prstGeom prst="rect">
            <a:avLst/>
          </a:prstGeom>
        </p:spPr>
        <p:txBody>
          <a:bodyPr wrap="square" lIns="0" tIns="12065" rIns="0" bIns="0" rtlCol="0" vert="horz">
            <a:spAutoFit/>
          </a:bodyPr>
          <a:lstStyle/>
          <a:p>
            <a:pPr marL="12700">
              <a:lnSpc>
                <a:spcPct val="100000"/>
              </a:lnSpc>
              <a:spcBef>
                <a:spcPts val="95"/>
              </a:spcBef>
            </a:pPr>
            <a:r>
              <a:rPr dirty="0" sz="700" spc="-235">
                <a:latin typeface="Cambria Math"/>
                <a:cs typeface="Cambria Math"/>
              </a:rPr>
              <a:t>𝑤𝑤</a:t>
            </a:r>
            <a:r>
              <a:rPr dirty="0" sz="700" spc="725">
                <a:latin typeface="Cambria Math"/>
                <a:cs typeface="Cambria Math"/>
              </a:rPr>
              <a:t> </a:t>
            </a:r>
            <a:r>
              <a:rPr dirty="0" sz="700" spc="-140">
                <a:latin typeface="Cambria Math"/>
                <a:cs typeface="Cambria Math"/>
              </a:rPr>
              <a:t>𝑒𝑒</a:t>
            </a:r>
            <a:endParaRPr sz="700">
              <a:latin typeface="Cambria Math"/>
              <a:cs typeface="Cambria Math"/>
            </a:endParaRPr>
          </a:p>
        </p:txBody>
      </p:sp>
      <p:sp>
        <p:nvSpPr>
          <p:cNvPr id="40" name="object 40"/>
          <p:cNvSpPr/>
          <p:nvPr/>
        </p:nvSpPr>
        <p:spPr>
          <a:xfrm>
            <a:off x="4806696" y="5574791"/>
            <a:ext cx="73660" cy="7620"/>
          </a:xfrm>
          <a:custGeom>
            <a:avLst/>
            <a:gdLst/>
            <a:ahLst/>
            <a:cxnLst/>
            <a:rect l="l" t="t" r="r" b="b"/>
            <a:pathLst>
              <a:path w="73660" h="7620">
                <a:moveTo>
                  <a:pt x="0" y="7620"/>
                </a:moveTo>
                <a:lnTo>
                  <a:pt x="73151" y="7620"/>
                </a:lnTo>
                <a:lnTo>
                  <a:pt x="73151" y="0"/>
                </a:lnTo>
                <a:lnTo>
                  <a:pt x="0" y="0"/>
                </a:lnTo>
                <a:lnTo>
                  <a:pt x="0" y="7620"/>
                </a:lnTo>
                <a:close/>
              </a:path>
            </a:pathLst>
          </a:custGeom>
          <a:solidFill>
            <a:srgbClr val="000000"/>
          </a:solidFill>
        </p:spPr>
        <p:txBody>
          <a:bodyPr wrap="square" lIns="0" tIns="0" rIns="0" bIns="0" rtlCol="0"/>
          <a:lstStyle/>
          <a:p/>
        </p:txBody>
      </p:sp>
      <p:sp>
        <p:nvSpPr>
          <p:cNvPr id="41" name="object 41"/>
          <p:cNvSpPr txBox="1"/>
          <p:nvPr/>
        </p:nvSpPr>
        <p:spPr>
          <a:xfrm>
            <a:off x="3570236" y="5377698"/>
            <a:ext cx="1543685" cy="177800"/>
          </a:xfrm>
          <a:prstGeom prst="rect">
            <a:avLst/>
          </a:prstGeom>
        </p:spPr>
        <p:txBody>
          <a:bodyPr wrap="square" lIns="0" tIns="12065" rIns="0" bIns="0" rtlCol="0" vert="horz">
            <a:spAutoFit/>
          </a:bodyPr>
          <a:lstStyle/>
          <a:p>
            <a:pPr marL="12700">
              <a:lnSpc>
                <a:spcPct val="100000"/>
              </a:lnSpc>
              <a:spcBef>
                <a:spcPts val="95"/>
              </a:spcBef>
              <a:tabLst>
                <a:tab pos="1236345" algn="l"/>
                <a:tab pos="1459865" algn="l"/>
              </a:tabLst>
            </a:pPr>
            <a:r>
              <a:rPr dirty="0" sz="1000" spc="-565">
                <a:latin typeface="Cambria Math"/>
                <a:cs typeface="Cambria Math"/>
              </a:rPr>
              <a:t>𝐴𝐴</a:t>
            </a:r>
            <a:r>
              <a:rPr dirty="0" sz="1000" spc="-565">
                <a:latin typeface="Cambria Math"/>
                <a:cs typeface="Cambria Math"/>
              </a:rPr>
              <a:t>	</a:t>
            </a:r>
            <a:r>
              <a:rPr dirty="0" sz="1000" spc="-565">
                <a:latin typeface="Cambria Math"/>
                <a:cs typeface="Cambria Math"/>
              </a:rPr>
              <a:t>𝐴𝐴</a:t>
            </a:r>
            <a:r>
              <a:rPr dirty="0" sz="1000" spc="-565">
                <a:latin typeface="Cambria Math"/>
                <a:cs typeface="Cambria Math"/>
              </a:rPr>
              <a:t>	</a:t>
            </a:r>
            <a:r>
              <a:rPr dirty="0" sz="1000" spc="-5">
                <a:latin typeface="Cambria Math"/>
                <a:cs typeface="Cambria Math"/>
              </a:rPr>
              <a:t>ℎ</a:t>
            </a:r>
            <a:endParaRPr sz="1000">
              <a:latin typeface="Cambria Math"/>
              <a:cs typeface="Cambria Math"/>
            </a:endParaRPr>
          </a:p>
        </p:txBody>
      </p:sp>
      <p:sp>
        <p:nvSpPr>
          <p:cNvPr id="42" name="object 42"/>
          <p:cNvSpPr txBox="1"/>
          <p:nvPr/>
        </p:nvSpPr>
        <p:spPr>
          <a:xfrm>
            <a:off x="5080508" y="5440172"/>
            <a:ext cx="78740" cy="132080"/>
          </a:xfrm>
          <a:prstGeom prst="rect">
            <a:avLst/>
          </a:prstGeom>
        </p:spPr>
        <p:txBody>
          <a:bodyPr wrap="square" lIns="0" tIns="12065" rIns="0" bIns="0" rtlCol="0" vert="horz">
            <a:spAutoFit/>
          </a:bodyPr>
          <a:lstStyle/>
          <a:p>
            <a:pPr marL="12700">
              <a:lnSpc>
                <a:spcPct val="100000"/>
              </a:lnSpc>
              <a:spcBef>
                <a:spcPts val="95"/>
              </a:spcBef>
            </a:pPr>
            <a:r>
              <a:rPr dirty="0" sz="700" spc="-280">
                <a:latin typeface="Cambria Math"/>
                <a:cs typeface="Cambria Math"/>
              </a:rPr>
              <a:t>𝑒𝑒</a:t>
            </a:r>
            <a:endParaRPr sz="700">
              <a:latin typeface="Cambria Math"/>
              <a:cs typeface="Cambria Math"/>
            </a:endParaRPr>
          </a:p>
        </p:txBody>
      </p:sp>
      <p:sp>
        <p:nvSpPr>
          <p:cNvPr id="43" name="object 43"/>
          <p:cNvSpPr txBox="1"/>
          <p:nvPr/>
        </p:nvSpPr>
        <p:spPr>
          <a:xfrm>
            <a:off x="4795474" y="5560606"/>
            <a:ext cx="344170" cy="177800"/>
          </a:xfrm>
          <a:prstGeom prst="rect">
            <a:avLst/>
          </a:prstGeom>
        </p:spPr>
        <p:txBody>
          <a:bodyPr wrap="square" lIns="0" tIns="12065" rIns="0" bIns="0" rtlCol="0" vert="horz">
            <a:spAutoFit/>
          </a:bodyPr>
          <a:lstStyle/>
          <a:p>
            <a:pPr marL="12700">
              <a:lnSpc>
                <a:spcPct val="100000"/>
              </a:lnSpc>
              <a:spcBef>
                <a:spcPts val="95"/>
              </a:spcBef>
              <a:tabLst>
                <a:tab pos="260985" algn="l"/>
              </a:tabLst>
            </a:pPr>
            <a:r>
              <a:rPr dirty="0" sz="1000" spc="-5">
                <a:latin typeface="Cambria Math"/>
                <a:cs typeface="Cambria Math"/>
              </a:rPr>
              <a:t>2</a:t>
            </a:r>
            <a:r>
              <a:rPr dirty="0" sz="1000" spc="-5">
                <a:latin typeface="Cambria Math"/>
                <a:cs typeface="Cambria Math"/>
              </a:rPr>
              <a:t>	</a:t>
            </a:r>
            <a:r>
              <a:rPr dirty="0" sz="1000" spc="-5">
                <a:latin typeface="Cambria Math"/>
                <a:cs typeface="Cambria Math"/>
              </a:rPr>
              <a:t>2</a:t>
            </a:r>
            <a:endParaRPr sz="1000">
              <a:latin typeface="Cambria Math"/>
              <a:cs typeface="Cambria Math"/>
            </a:endParaRPr>
          </a:p>
        </p:txBody>
      </p:sp>
      <p:sp>
        <p:nvSpPr>
          <p:cNvPr id="44" name="object 44"/>
          <p:cNvSpPr/>
          <p:nvPr/>
        </p:nvSpPr>
        <p:spPr>
          <a:xfrm>
            <a:off x="5030723" y="5578602"/>
            <a:ext cx="123825" cy="0"/>
          </a:xfrm>
          <a:custGeom>
            <a:avLst/>
            <a:gdLst/>
            <a:ahLst/>
            <a:cxnLst/>
            <a:rect l="l" t="t" r="r" b="b"/>
            <a:pathLst>
              <a:path w="123825" h="0">
                <a:moveTo>
                  <a:pt x="0" y="0"/>
                </a:moveTo>
                <a:lnTo>
                  <a:pt x="123444" y="0"/>
                </a:lnTo>
              </a:path>
            </a:pathLst>
          </a:custGeom>
          <a:ln w="7620">
            <a:solidFill>
              <a:srgbClr val="000000"/>
            </a:solidFill>
          </a:ln>
        </p:spPr>
        <p:txBody>
          <a:bodyPr wrap="square" lIns="0" tIns="0" rIns="0" bIns="0" rtlCol="0"/>
          <a:lstStyle/>
          <a:p/>
        </p:txBody>
      </p:sp>
      <p:sp>
        <p:nvSpPr>
          <p:cNvPr id="45" name="object 45"/>
          <p:cNvSpPr txBox="1"/>
          <p:nvPr/>
        </p:nvSpPr>
        <p:spPr>
          <a:xfrm>
            <a:off x="2530752" y="5475202"/>
            <a:ext cx="2710815" cy="177800"/>
          </a:xfrm>
          <a:prstGeom prst="rect">
            <a:avLst/>
          </a:prstGeom>
        </p:spPr>
        <p:txBody>
          <a:bodyPr wrap="square" lIns="0" tIns="12065" rIns="0" bIns="0" rtlCol="0" vert="horz">
            <a:spAutoFit/>
          </a:bodyPr>
          <a:lstStyle/>
          <a:p>
            <a:pPr marL="12700">
              <a:lnSpc>
                <a:spcPct val="100000"/>
              </a:lnSpc>
              <a:spcBef>
                <a:spcPts val="95"/>
              </a:spcBef>
              <a:tabLst>
                <a:tab pos="2624455" algn="l"/>
              </a:tabLst>
            </a:pPr>
            <a:r>
              <a:rPr dirty="0" sz="1000" spc="-505">
                <a:latin typeface="Cambria Math"/>
                <a:cs typeface="Cambria Math"/>
              </a:rPr>
              <a:t>𝑀𝑀</a:t>
            </a:r>
            <a:r>
              <a:rPr dirty="0" sz="1000" spc="-505">
                <a:latin typeface="Cambria Math"/>
                <a:cs typeface="Cambria Math"/>
              </a:rPr>
              <a:t>  </a:t>
            </a:r>
            <a:r>
              <a:rPr dirty="0" sz="1000" spc="75">
                <a:latin typeface="Cambria Math"/>
                <a:cs typeface="Cambria Math"/>
              </a:rPr>
              <a:t> </a:t>
            </a:r>
            <a:r>
              <a:rPr dirty="0" sz="1000" spc="-5">
                <a:latin typeface="Cambria Math"/>
                <a:cs typeface="Cambria Math"/>
              </a:rPr>
              <a:t>=</a:t>
            </a:r>
            <a:r>
              <a:rPr dirty="0" sz="1000" spc="55">
                <a:latin typeface="Cambria Math"/>
                <a:cs typeface="Cambria Math"/>
              </a:rPr>
              <a:t> </a:t>
            </a:r>
            <a:r>
              <a:rPr dirty="0" sz="1000" spc="-505">
                <a:latin typeface="Cambria Math"/>
                <a:cs typeface="Cambria Math"/>
              </a:rPr>
              <a:t>𝐴𝐴</a:t>
            </a:r>
            <a:r>
              <a:rPr dirty="0" sz="1000">
                <a:latin typeface="Cambria Math"/>
                <a:cs typeface="Cambria Math"/>
              </a:rPr>
              <a:t>   </a:t>
            </a:r>
            <a:r>
              <a:rPr dirty="0" sz="1000" spc="-40">
                <a:latin typeface="Cambria Math"/>
                <a:cs typeface="Cambria Math"/>
              </a:rPr>
              <a:t> </a:t>
            </a:r>
            <a:r>
              <a:rPr dirty="0" sz="1000" spc="-505">
                <a:latin typeface="Cambria Math"/>
                <a:cs typeface="Cambria Math"/>
              </a:rPr>
              <a:t>𝑓𝑓</a:t>
            </a:r>
            <a:r>
              <a:rPr dirty="0" sz="1000">
                <a:latin typeface="Cambria Math"/>
                <a:cs typeface="Cambria Math"/>
              </a:rPr>
              <a:t>   </a:t>
            </a:r>
            <a:r>
              <a:rPr dirty="0" sz="1000" spc="-75">
                <a:latin typeface="Cambria Math"/>
                <a:cs typeface="Cambria Math"/>
              </a:rPr>
              <a:t> </a:t>
            </a:r>
            <a:r>
              <a:rPr dirty="0" sz="1000" spc="-260">
                <a:latin typeface="Cambria Math"/>
                <a:cs typeface="Cambria Math"/>
              </a:rPr>
              <a:t>�</a:t>
            </a:r>
            <a:r>
              <a:rPr dirty="0" sz="1000" spc="-505">
                <a:latin typeface="Cambria Math"/>
                <a:cs typeface="Cambria Math"/>
              </a:rPr>
              <a:t>𝑑𝑑</a:t>
            </a:r>
            <a:r>
              <a:rPr dirty="0" sz="1000">
                <a:latin typeface="Cambria Math"/>
                <a:cs typeface="Cambria Math"/>
              </a:rPr>
              <a:t>  </a:t>
            </a:r>
            <a:r>
              <a:rPr dirty="0" sz="1000" spc="45">
                <a:latin typeface="Cambria Math"/>
                <a:cs typeface="Cambria Math"/>
              </a:rPr>
              <a:t> </a:t>
            </a:r>
            <a:r>
              <a:rPr dirty="0" sz="1000" spc="-5">
                <a:latin typeface="Cambria Math"/>
                <a:cs typeface="Cambria Math"/>
              </a:rPr>
              <a:t>−</a:t>
            </a:r>
            <a:r>
              <a:rPr dirty="0" sz="1000">
                <a:latin typeface="Cambria Math"/>
                <a:cs typeface="Cambria Math"/>
              </a:rPr>
              <a:t>   </a:t>
            </a:r>
            <a:r>
              <a:rPr dirty="0" sz="1000" spc="-65">
                <a:latin typeface="Cambria Math"/>
                <a:cs typeface="Cambria Math"/>
              </a:rPr>
              <a:t> </a:t>
            </a:r>
            <a:r>
              <a:rPr dirty="0" sz="1000" spc="-260">
                <a:latin typeface="Cambria Math"/>
                <a:cs typeface="Cambria Math"/>
              </a:rPr>
              <a:t>�</a:t>
            </a:r>
            <a:r>
              <a:rPr dirty="0" sz="1000" spc="-5">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505">
                <a:latin typeface="Cambria Math"/>
                <a:cs typeface="Cambria Math"/>
              </a:rPr>
              <a:t>𝛼𝛼</a:t>
            </a:r>
            <a:r>
              <a:rPr dirty="0" sz="1000">
                <a:latin typeface="Cambria Math"/>
                <a:cs typeface="Cambria Math"/>
              </a:rPr>
              <a:t> </a:t>
            </a:r>
            <a:r>
              <a:rPr dirty="0" sz="1000" spc="-20">
                <a:latin typeface="Cambria Math"/>
                <a:cs typeface="Cambria Math"/>
              </a:rPr>
              <a:t> </a:t>
            </a:r>
            <a:r>
              <a:rPr dirty="0" sz="1000" spc="-505">
                <a:latin typeface="Cambria Math"/>
                <a:cs typeface="Cambria Math"/>
              </a:rPr>
              <a:t>𝑓𝑓</a:t>
            </a:r>
            <a:r>
              <a:rPr dirty="0" sz="1000">
                <a:latin typeface="Cambria Math"/>
                <a:cs typeface="Cambria Math"/>
              </a:rPr>
              <a:t> </a:t>
            </a:r>
            <a:r>
              <a:rPr dirty="0" sz="1000" spc="-90">
                <a:latin typeface="Cambria Math"/>
                <a:cs typeface="Cambria Math"/>
              </a:rPr>
              <a:t> </a:t>
            </a:r>
            <a:r>
              <a:rPr dirty="0" baseline="2777" sz="1500" spc="-15">
                <a:latin typeface="Cambria Math"/>
                <a:cs typeface="Cambria Math"/>
              </a:rPr>
              <a:t>(</a:t>
            </a:r>
            <a:r>
              <a:rPr dirty="0" sz="1000" spc="-420">
                <a:latin typeface="Cambria Math"/>
                <a:cs typeface="Cambria Math"/>
              </a:rPr>
              <a:t>𝑠𝑠</a:t>
            </a:r>
            <a:r>
              <a:rPr dirty="0" sz="1000" spc="30">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420">
                <a:latin typeface="Cambria Math"/>
                <a:cs typeface="Cambria Math"/>
              </a:rPr>
              <a:t>𝑠𝑠</a:t>
            </a:r>
            <a:r>
              <a:rPr dirty="0" sz="1000">
                <a:latin typeface="Cambria Math"/>
                <a:cs typeface="Cambria Math"/>
              </a:rPr>
              <a:t>  </a:t>
            </a:r>
            <a:r>
              <a:rPr dirty="0" sz="1000" spc="-60">
                <a:latin typeface="Cambria Math"/>
                <a:cs typeface="Cambria Math"/>
              </a:rPr>
              <a:t> </a:t>
            </a:r>
            <a:r>
              <a:rPr dirty="0" baseline="2777" sz="1500" spc="-15">
                <a:latin typeface="Cambria Math"/>
                <a:cs typeface="Cambria Math"/>
              </a:rPr>
              <a:t>)</a:t>
            </a:r>
            <a:r>
              <a:rPr dirty="0" sz="1000" spc="-5">
                <a:latin typeface="Cambria Math"/>
                <a:cs typeface="Cambria Math"/>
              </a:rPr>
              <a:t>ℎ</a:t>
            </a:r>
            <a:r>
              <a:rPr dirty="0" sz="1000">
                <a:latin typeface="Cambria Math"/>
                <a:cs typeface="Cambria Math"/>
              </a:rPr>
              <a:t>  </a:t>
            </a:r>
            <a:r>
              <a:rPr dirty="0" sz="1000" spc="-65">
                <a:latin typeface="Cambria Math"/>
                <a:cs typeface="Cambria Math"/>
              </a:rPr>
              <a:t> </a:t>
            </a:r>
            <a:r>
              <a:rPr dirty="0" sz="1000" spc="-135">
                <a:latin typeface="Cambria Math"/>
                <a:cs typeface="Cambria Math"/>
              </a:rPr>
              <a:t>�</a:t>
            </a:r>
            <a:r>
              <a:rPr dirty="0" sz="1000">
                <a:latin typeface="Cambria Math"/>
                <a:cs typeface="Cambria Math"/>
              </a:rPr>
              <a:t>   </a:t>
            </a:r>
            <a:r>
              <a:rPr dirty="0" sz="1000" spc="-75">
                <a:latin typeface="Cambria Math"/>
                <a:cs typeface="Cambria Math"/>
              </a:rPr>
              <a:t> </a:t>
            </a:r>
            <a:r>
              <a:rPr dirty="0" sz="1000" spc="-5">
                <a:latin typeface="Cambria Math"/>
                <a:cs typeface="Cambria Math"/>
              </a:rPr>
              <a:t>−</a:t>
            </a:r>
            <a:r>
              <a:rPr dirty="0" sz="1000">
                <a:latin typeface="Cambria Math"/>
                <a:cs typeface="Cambria Math"/>
              </a:rPr>
              <a:t>	</a:t>
            </a:r>
            <a:r>
              <a:rPr dirty="0" sz="1000" spc="-380">
                <a:latin typeface="Cambria Math"/>
                <a:cs typeface="Cambria Math"/>
              </a:rPr>
              <a:t>�</a:t>
            </a:r>
            <a:endParaRPr sz="1000">
              <a:latin typeface="Cambria Math"/>
              <a:cs typeface="Cambria Math"/>
            </a:endParaRPr>
          </a:p>
        </p:txBody>
      </p:sp>
      <p:sp>
        <p:nvSpPr>
          <p:cNvPr id="46" name="object 46"/>
          <p:cNvSpPr txBox="1"/>
          <p:nvPr/>
        </p:nvSpPr>
        <p:spPr>
          <a:xfrm>
            <a:off x="1145539" y="5940044"/>
            <a:ext cx="83185" cy="132080"/>
          </a:xfrm>
          <a:prstGeom prst="rect">
            <a:avLst/>
          </a:prstGeom>
        </p:spPr>
        <p:txBody>
          <a:bodyPr wrap="square" lIns="0" tIns="12065" rIns="0" bIns="0" rtlCol="0" vert="horz">
            <a:spAutoFit/>
          </a:bodyPr>
          <a:lstStyle/>
          <a:p>
            <a:pPr marL="12700">
              <a:lnSpc>
                <a:spcPct val="100000"/>
              </a:lnSpc>
              <a:spcBef>
                <a:spcPts val="95"/>
              </a:spcBef>
            </a:pPr>
            <a:r>
              <a:rPr dirty="0" sz="700" spc="10">
                <a:latin typeface="Cambria Math"/>
                <a:cs typeface="Cambria Math"/>
              </a:rPr>
              <a:t>𝑖𝑖</a:t>
            </a:r>
            <a:endParaRPr sz="700">
              <a:latin typeface="Cambria Math"/>
              <a:cs typeface="Cambria Math"/>
            </a:endParaRPr>
          </a:p>
        </p:txBody>
      </p:sp>
      <p:sp>
        <p:nvSpPr>
          <p:cNvPr id="47" name="object 47"/>
          <p:cNvSpPr/>
          <p:nvPr/>
        </p:nvSpPr>
        <p:spPr>
          <a:xfrm>
            <a:off x="3360420" y="5979414"/>
            <a:ext cx="422275" cy="0"/>
          </a:xfrm>
          <a:custGeom>
            <a:avLst/>
            <a:gdLst/>
            <a:ahLst/>
            <a:cxnLst/>
            <a:rect l="l" t="t" r="r" b="b"/>
            <a:pathLst>
              <a:path w="422275" h="0">
                <a:moveTo>
                  <a:pt x="0" y="0"/>
                </a:moveTo>
                <a:lnTo>
                  <a:pt x="422148" y="0"/>
                </a:lnTo>
              </a:path>
            </a:pathLst>
          </a:custGeom>
          <a:ln w="7620">
            <a:solidFill>
              <a:srgbClr val="000000"/>
            </a:solidFill>
          </a:ln>
        </p:spPr>
        <p:txBody>
          <a:bodyPr wrap="square" lIns="0" tIns="0" rIns="0" bIns="0" rtlCol="0"/>
          <a:lstStyle/>
          <a:p/>
        </p:txBody>
      </p:sp>
      <p:sp>
        <p:nvSpPr>
          <p:cNvPr id="48" name="object 48"/>
          <p:cNvSpPr txBox="1"/>
          <p:nvPr/>
        </p:nvSpPr>
        <p:spPr>
          <a:xfrm>
            <a:off x="1006804" y="5778492"/>
            <a:ext cx="3666490" cy="274955"/>
          </a:xfrm>
          <a:prstGeom prst="rect">
            <a:avLst/>
          </a:prstGeom>
        </p:spPr>
        <p:txBody>
          <a:bodyPr wrap="square" lIns="0" tIns="12065" rIns="0" bIns="0" rtlCol="0" vert="horz">
            <a:spAutoFit/>
          </a:bodyPr>
          <a:lstStyle/>
          <a:p>
            <a:pPr marL="2353310">
              <a:lnSpc>
                <a:spcPts val="985"/>
              </a:lnSpc>
              <a:spcBef>
                <a:spcPts val="95"/>
              </a:spcBef>
            </a:pPr>
            <a:r>
              <a:rPr dirty="0" sz="1000" spc="-114">
                <a:latin typeface="Cambria Math"/>
                <a:cs typeface="Cambria Math"/>
              </a:rPr>
              <a:t>47.63𝑠𝑠𝑠𝑠</a:t>
            </a:r>
            <a:endParaRPr sz="1000">
              <a:latin typeface="Cambria Math"/>
              <a:cs typeface="Cambria Math"/>
            </a:endParaRPr>
          </a:p>
          <a:p>
            <a:pPr marL="50800">
              <a:lnSpc>
                <a:spcPts val="985"/>
              </a:lnSpc>
              <a:tabLst>
                <a:tab pos="2775585" algn="l"/>
              </a:tabLst>
            </a:pPr>
            <a:r>
              <a:rPr dirty="0" sz="1000" spc="-430">
                <a:latin typeface="Cambria Math"/>
                <a:cs typeface="Cambria Math"/>
              </a:rPr>
              <a:t>𝑀𝑀</a:t>
            </a:r>
            <a:r>
              <a:rPr dirty="0" sz="1000" spc="530">
                <a:latin typeface="Cambria Math"/>
                <a:cs typeface="Cambria Math"/>
              </a:rPr>
              <a:t> </a:t>
            </a:r>
            <a:r>
              <a:rPr dirty="0" sz="1000" spc="-5">
                <a:latin typeface="Cambria Math"/>
                <a:cs typeface="Cambria Math"/>
              </a:rPr>
              <a:t>= </a:t>
            </a:r>
            <a:r>
              <a:rPr dirty="0" baseline="2777" sz="1500" spc="-142">
                <a:latin typeface="Cambria Math"/>
                <a:cs typeface="Cambria Math"/>
              </a:rPr>
              <a:t>(</a:t>
            </a:r>
            <a:r>
              <a:rPr dirty="0" sz="1000" spc="-95">
                <a:latin typeface="Cambria Math"/>
                <a:cs typeface="Cambria Math"/>
              </a:rPr>
              <a:t>13.237𝑠𝑠𝑠𝑠</a:t>
            </a:r>
            <a:r>
              <a:rPr dirty="0" baseline="27777" sz="1050" spc="-142">
                <a:latin typeface="Cambria Math"/>
                <a:cs typeface="Cambria Math"/>
              </a:rPr>
              <a:t>2</a:t>
            </a:r>
            <a:r>
              <a:rPr dirty="0" baseline="2777" sz="1500" spc="-142">
                <a:latin typeface="Cambria Math"/>
                <a:cs typeface="Cambria Math"/>
              </a:rPr>
              <a:t>)(</a:t>
            </a:r>
            <a:r>
              <a:rPr dirty="0" sz="1000" spc="-95">
                <a:latin typeface="Cambria Math"/>
                <a:cs typeface="Cambria Math"/>
              </a:rPr>
              <a:t>214.85𝑘𝑘𝑠𝑠𝑠𝑠</a:t>
            </a:r>
            <a:r>
              <a:rPr dirty="0" baseline="2777" sz="1500" spc="-142">
                <a:latin typeface="Cambria Math"/>
                <a:cs typeface="Cambria Math"/>
              </a:rPr>
              <a:t>)  </a:t>
            </a:r>
            <a:r>
              <a:rPr dirty="0" sz="1000" spc="-125">
                <a:latin typeface="Cambria Math"/>
                <a:cs typeface="Cambria Math"/>
              </a:rPr>
              <a:t>�76.82𝑠𝑠𝑠𝑠 </a:t>
            </a:r>
            <a:r>
              <a:rPr dirty="0" sz="1000" spc="-60">
                <a:latin typeface="Cambria Math"/>
                <a:cs typeface="Cambria Math"/>
              </a:rPr>
              <a:t> </a:t>
            </a:r>
            <a:r>
              <a:rPr dirty="0" sz="1000" spc="-5">
                <a:latin typeface="Cambria Math"/>
                <a:cs typeface="Cambria Math"/>
              </a:rPr>
              <a:t>−	</a:t>
            </a:r>
            <a:r>
              <a:rPr dirty="0" sz="1000" spc="-254">
                <a:latin typeface="Cambria Math"/>
                <a:cs typeface="Cambria Math"/>
              </a:rPr>
              <a:t>�</a:t>
            </a:r>
            <a:r>
              <a:rPr dirty="0" sz="1000" spc="-35">
                <a:latin typeface="Cambria Math"/>
                <a:cs typeface="Cambria Math"/>
              </a:rPr>
              <a:t> </a:t>
            </a:r>
            <a:r>
              <a:rPr dirty="0" sz="1000" spc="-5">
                <a:latin typeface="Cambria Math"/>
                <a:cs typeface="Cambria Math"/>
              </a:rPr>
              <a:t>+</a:t>
            </a:r>
            <a:r>
              <a:rPr dirty="0" sz="1000" spc="-35">
                <a:latin typeface="Cambria Math"/>
                <a:cs typeface="Cambria Math"/>
              </a:rPr>
              <a:t> </a:t>
            </a:r>
            <a:r>
              <a:rPr dirty="0" sz="1000" spc="-114">
                <a:latin typeface="Cambria Math"/>
                <a:cs typeface="Cambria Math"/>
              </a:rPr>
              <a:t>0.85</a:t>
            </a:r>
            <a:r>
              <a:rPr dirty="0" baseline="2777" sz="1500" spc="-172">
                <a:latin typeface="Cambria Math"/>
                <a:cs typeface="Cambria Math"/>
              </a:rPr>
              <a:t>(</a:t>
            </a:r>
            <a:r>
              <a:rPr dirty="0" sz="1000" spc="-114">
                <a:latin typeface="Cambria Math"/>
                <a:cs typeface="Cambria Math"/>
              </a:rPr>
              <a:t>4𝑘𝑘𝑠𝑠𝑠𝑠</a:t>
            </a:r>
            <a:r>
              <a:rPr dirty="0" baseline="2777" sz="1500" spc="-172">
                <a:latin typeface="Cambria Math"/>
                <a:cs typeface="Cambria Math"/>
              </a:rPr>
              <a:t>)(</a:t>
            </a:r>
            <a:endParaRPr baseline="2777" sz="1500">
              <a:latin typeface="Cambria Math"/>
              <a:cs typeface="Cambria Math"/>
            </a:endParaRPr>
          </a:p>
        </p:txBody>
      </p:sp>
      <p:sp>
        <p:nvSpPr>
          <p:cNvPr id="49" name="object 49"/>
          <p:cNvSpPr txBox="1"/>
          <p:nvPr/>
        </p:nvSpPr>
        <p:spPr>
          <a:xfrm>
            <a:off x="4621791" y="5876036"/>
            <a:ext cx="852169" cy="177800"/>
          </a:xfrm>
          <a:prstGeom prst="rect">
            <a:avLst/>
          </a:prstGeom>
        </p:spPr>
        <p:txBody>
          <a:bodyPr wrap="square" lIns="0" tIns="12065" rIns="0" bIns="0" rtlCol="0" vert="horz">
            <a:spAutoFit/>
          </a:bodyPr>
          <a:lstStyle/>
          <a:p>
            <a:pPr marL="12700">
              <a:lnSpc>
                <a:spcPct val="100000"/>
              </a:lnSpc>
              <a:spcBef>
                <a:spcPts val="95"/>
              </a:spcBef>
            </a:pPr>
            <a:r>
              <a:rPr dirty="0" sz="1000" spc="-165">
                <a:latin typeface="Cambria Math"/>
                <a:cs typeface="Cambria Math"/>
              </a:rPr>
              <a:t>84𝑠𝑠𝑠𝑠 </a:t>
            </a:r>
            <a:r>
              <a:rPr dirty="0" sz="1000" spc="-5">
                <a:latin typeface="Cambria Math"/>
                <a:cs typeface="Cambria Math"/>
              </a:rPr>
              <a:t>−</a:t>
            </a:r>
            <a:r>
              <a:rPr dirty="0" sz="1000">
                <a:latin typeface="Cambria Math"/>
                <a:cs typeface="Cambria Math"/>
              </a:rPr>
              <a:t> </a:t>
            </a:r>
            <a:r>
              <a:rPr dirty="0" sz="1000" spc="-114">
                <a:latin typeface="Cambria Math"/>
                <a:cs typeface="Cambria Math"/>
              </a:rPr>
              <a:t>6.125𝑠𝑠𝑠𝑠</a:t>
            </a:r>
            <a:endParaRPr sz="1000">
              <a:latin typeface="Cambria Math"/>
              <a:cs typeface="Cambria Math"/>
            </a:endParaRPr>
          </a:p>
        </p:txBody>
      </p:sp>
      <p:sp>
        <p:nvSpPr>
          <p:cNvPr id="50" name="object 50"/>
          <p:cNvSpPr txBox="1"/>
          <p:nvPr/>
        </p:nvSpPr>
        <p:spPr>
          <a:xfrm>
            <a:off x="5557706" y="5876036"/>
            <a:ext cx="348615" cy="177800"/>
          </a:xfrm>
          <a:prstGeom prst="rect">
            <a:avLst/>
          </a:prstGeom>
        </p:spPr>
        <p:txBody>
          <a:bodyPr wrap="square" lIns="0" tIns="12065" rIns="0" bIns="0" rtlCol="0" vert="horz">
            <a:spAutoFit/>
          </a:bodyPr>
          <a:lstStyle/>
          <a:p>
            <a:pPr marL="12700">
              <a:lnSpc>
                <a:spcPct val="100000"/>
              </a:lnSpc>
              <a:spcBef>
                <a:spcPts val="95"/>
              </a:spcBef>
            </a:pPr>
            <a:r>
              <a:rPr dirty="0" sz="1000" spc="-200">
                <a:latin typeface="Cambria Math"/>
                <a:cs typeface="Cambria Math"/>
              </a:rPr>
              <a:t>7𝑠𝑠𝑠𝑠 </a:t>
            </a:r>
            <a:r>
              <a:rPr dirty="0" sz="1000" spc="-450">
                <a:latin typeface="Cambria Math"/>
                <a:cs typeface="Cambria Math"/>
              </a:rPr>
              <a:t>�</a:t>
            </a:r>
            <a:endParaRPr sz="1000">
              <a:latin typeface="Cambria Math"/>
              <a:cs typeface="Cambria Math"/>
            </a:endParaRPr>
          </a:p>
        </p:txBody>
      </p:sp>
      <p:sp>
        <p:nvSpPr>
          <p:cNvPr id="51" name="object 51"/>
          <p:cNvSpPr/>
          <p:nvPr/>
        </p:nvSpPr>
        <p:spPr>
          <a:xfrm>
            <a:off x="5893308" y="5979414"/>
            <a:ext cx="422275" cy="0"/>
          </a:xfrm>
          <a:custGeom>
            <a:avLst/>
            <a:gdLst/>
            <a:ahLst/>
            <a:cxnLst/>
            <a:rect l="l" t="t" r="r" b="b"/>
            <a:pathLst>
              <a:path w="422275" h="0">
                <a:moveTo>
                  <a:pt x="0" y="0"/>
                </a:moveTo>
                <a:lnTo>
                  <a:pt x="422148" y="0"/>
                </a:lnTo>
              </a:path>
            </a:pathLst>
          </a:custGeom>
          <a:ln w="7620">
            <a:solidFill>
              <a:srgbClr val="000000"/>
            </a:solidFill>
          </a:ln>
        </p:spPr>
        <p:txBody>
          <a:bodyPr wrap="square" lIns="0" tIns="0" rIns="0" bIns="0" rtlCol="0"/>
          <a:lstStyle/>
          <a:p/>
        </p:txBody>
      </p:sp>
      <p:sp>
        <p:nvSpPr>
          <p:cNvPr id="52" name="object 52"/>
          <p:cNvSpPr txBox="1"/>
          <p:nvPr/>
        </p:nvSpPr>
        <p:spPr>
          <a:xfrm>
            <a:off x="6055957" y="5961418"/>
            <a:ext cx="553085" cy="177800"/>
          </a:xfrm>
          <a:prstGeom prst="rect">
            <a:avLst/>
          </a:prstGeom>
        </p:spPr>
        <p:txBody>
          <a:bodyPr wrap="square" lIns="0" tIns="12065" rIns="0" bIns="0" rtlCol="0" vert="horz">
            <a:spAutoFit/>
          </a:bodyPr>
          <a:lstStyle/>
          <a:p>
            <a:pPr marL="12700">
              <a:lnSpc>
                <a:spcPct val="100000"/>
              </a:lnSpc>
              <a:spcBef>
                <a:spcPts val="95"/>
              </a:spcBef>
              <a:tabLst>
                <a:tab pos="469265" algn="l"/>
              </a:tabLst>
            </a:pPr>
            <a:r>
              <a:rPr dirty="0" sz="1000" spc="-5">
                <a:latin typeface="Cambria Math"/>
                <a:cs typeface="Cambria Math"/>
              </a:rPr>
              <a:t>2</a:t>
            </a:r>
            <a:r>
              <a:rPr dirty="0" sz="1000" spc="-5">
                <a:latin typeface="Cambria Math"/>
                <a:cs typeface="Cambria Math"/>
              </a:rPr>
              <a:t>	</a:t>
            </a:r>
            <a:r>
              <a:rPr dirty="0" sz="1000" spc="-5">
                <a:latin typeface="Cambria Math"/>
                <a:cs typeface="Cambria Math"/>
              </a:rPr>
              <a:t>2</a:t>
            </a:r>
            <a:endParaRPr sz="1000">
              <a:latin typeface="Cambria Math"/>
              <a:cs typeface="Cambria Math"/>
            </a:endParaRPr>
          </a:p>
        </p:txBody>
      </p:sp>
      <p:sp>
        <p:nvSpPr>
          <p:cNvPr id="53" name="object 53"/>
          <p:cNvSpPr/>
          <p:nvPr/>
        </p:nvSpPr>
        <p:spPr>
          <a:xfrm>
            <a:off x="6467855" y="5979414"/>
            <a:ext cx="186055" cy="0"/>
          </a:xfrm>
          <a:custGeom>
            <a:avLst/>
            <a:gdLst/>
            <a:ahLst/>
            <a:cxnLst/>
            <a:rect l="l" t="t" r="r" b="b"/>
            <a:pathLst>
              <a:path w="186054" h="0">
                <a:moveTo>
                  <a:pt x="0" y="0"/>
                </a:moveTo>
                <a:lnTo>
                  <a:pt x="185915" y="0"/>
                </a:lnTo>
              </a:path>
            </a:pathLst>
          </a:custGeom>
          <a:ln w="7620">
            <a:solidFill>
              <a:srgbClr val="000000"/>
            </a:solidFill>
          </a:ln>
        </p:spPr>
        <p:txBody>
          <a:bodyPr wrap="square" lIns="0" tIns="0" rIns="0" bIns="0" rtlCol="0"/>
          <a:lstStyle/>
          <a:p/>
        </p:txBody>
      </p:sp>
      <p:sp>
        <p:nvSpPr>
          <p:cNvPr id="54" name="object 54"/>
          <p:cNvSpPr txBox="1"/>
          <p:nvPr/>
        </p:nvSpPr>
        <p:spPr>
          <a:xfrm>
            <a:off x="5450946" y="5778510"/>
            <a:ext cx="1278255" cy="274955"/>
          </a:xfrm>
          <a:prstGeom prst="rect">
            <a:avLst/>
          </a:prstGeom>
        </p:spPr>
        <p:txBody>
          <a:bodyPr wrap="square" lIns="0" tIns="12065" rIns="0" bIns="0" rtlCol="0" vert="horz">
            <a:spAutoFit/>
          </a:bodyPr>
          <a:lstStyle/>
          <a:p>
            <a:pPr marL="441959">
              <a:lnSpc>
                <a:spcPts val="985"/>
              </a:lnSpc>
              <a:spcBef>
                <a:spcPts val="95"/>
              </a:spcBef>
              <a:tabLst>
                <a:tab pos="1016635" algn="l"/>
              </a:tabLst>
            </a:pPr>
            <a:r>
              <a:rPr dirty="0" sz="1000" spc="-110">
                <a:latin typeface="Cambria Math"/>
                <a:cs typeface="Cambria Math"/>
              </a:rPr>
              <a:t>47.63𝑠𝑠𝑠𝑠	</a:t>
            </a:r>
            <a:r>
              <a:rPr dirty="0" sz="1000" spc="-200">
                <a:latin typeface="Cambria Math"/>
                <a:cs typeface="Cambria Math"/>
              </a:rPr>
              <a:t>7𝑠𝑠𝑠𝑠</a:t>
            </a:r>
            <a:endParaRPr sz="1000">
              <a:latin typeface="Cambria Math"/>
              <a:cs typeface="Cambria Math"/>
            </a:endParaRPr>
          </a:p>
          <a:p>
            <a:pPr marL="12700">
              <a:lnSpc>
                <a:spcPts val="985"/>
              </a:lnSpc>
              <a:tabLst>
                <a:tab pos="303530" algn="l"/>
                <a:tab pos="892810" algn="l"/>
                <a:tab pos="1202690" algn="l"/>
              </a:tabLst>
            </a:pPr>
            <a:r>
              <a:rPr dirty="0" baseline="2777" sz="1500" spc="15">
                <a:latin typeface="Cambria Math"/>
                <a:cs typeface="Cambria Math"/>
              </a:rPr>
              <a:t>)</a:t>
            </a:r>
            <a:r>
              <a:rPr dirty="0" baseline="2777" sz="1500" spc="-7">
                <a:latin typeface="Cambria Math"/>
                <a:cs typeface="Cambria Math"/>
              </a:rPr>
              <a:t>(</a:t>
            </a:r>
            <a:r>
              <a:rPr dirty="0" baseline="2777" sz="1500">
                <a:latin typeface="Cambria Math"/>
                <a:cs typeface="Cambria Math"/>
              </a:rPr>
              <a:t>	</a:t>
            </a:r>
            <a:r>
              <a:rPr dirty="0" baseline="2777" sz="1500" spc="-7">
                <a:latin typeface="Cambria Math"/>
                <a:cs typeface="Cambria Math"/>
              </a:rPr>
              <a:t>)</a:t>
            </a:r>
            <a:r>
              <a:rPr dirty="0" baseline="2777" sz="1500">
                <a:latin typeface="Cambria Math"/>
                <a:cs typeface="Cambria Math"/>
              </a:rPr>
              <a:t>	</a:t>
            </a:r>
            <a:r>
              <a:rPr dirty="0" sz="1000" spc="-5">
                <a:latin typeface="Cambria Math"/>
                <a:cs typeface="Cambria Math"/>
              </a:rPr>
              <a:t>−</a:t>
            </a:r>
            <a:r>
              <a:rPr dirty="0" sz="1000">
                <a:latin typeface="Cambria Math"/>
                <a:cs typeface="Cambria Math"/>
              </a:rPr>
              <a:t>	</a:t>
            </a:r>
            <a:r>
              <a:rPr dirty="0" sz="1000" spc="-459">
                <a:latin typeface="Cambria Math"/>
                <a:cs typeface="Cambria Math"/>
              </a:rPr>
              <a:t>�</a:t>
            </a:r>
            <a:endParaRPr sz="1000">
              <a:latin typeface="Cambria Math"/>
              <a:cs typeface="Cambria Math"/>
            </a:endParaRPr>
          </a:p>
        </p:txBody>
      </p:sp>
      <p:sp>
        <p:nvSpPr>
          <p:cNvPr id="55" name="object 55"/>
          <p:cNvSpPr txBox="1"/>
          <p:nvPr/>
        </p:nvSpPr>
        <p:spPr>
          <a:xfrm>
            <a:off x="1959362" y="5961400"/>
            <a:ext cx="1845310" cy="302260"/>
          </a:xfrm>
          <a:prstGeom prst="rect">
            <a:avLst/>
          </a:prstGeom>
        </p:spPr>
        <p:txBody>
          <a:bodyPr wrap="square" lIns="0" tIns="12065" rIns="0" bIns="0" rtlCol="0" vert="horz">
            <a:spAutoFit/>
          </a:bodyPr>
          <a:lstStyle/>
          <a:p>
            <a:pPr marL="1576070">
              <a:lnSpc>
                <a:spcPts val="1090"/>
              </a:lnSpc>
              <a:spcBef>
                <a:spcPts val="95"/>
              </a:spcBef>
            </a:pPr>
            <a:r>
              <a:rPr dirty="0" sz="1000" spc="-5">
                <a:latin typeface="Cambria Math"/>
                <a:cs typeface="Cambria Math"/>
              </a:rPr>
              <a:t>2</a:t>
            </a:r>
            <a:endParaRPr sz="1000">
              <a:latin typeface="Cambria Math"/>
              <a:cs typeface="Cambria Math"/>
            </a:endParaRPr>
          </a:p>
          <a:p>
            <a:pPr marL="12700">
              <a:lnSpc>
                <a:spcPts val="1090"/>
              </a:lnSpc>
            </a:pPr>
            <a:r>
              <a:rPr dirty="0" sz="1000" spc="-5">
                <a:latin typeface="Cambria Math"/>
                <a:cs typeface="Cambria Math"/>
              </a:rPr>
              <a:t>= </a:t>
            </a:r>
            <a:r>
              <a:rPr dirty="0" sz="1000" spc="-60">
                <a:latin typeface="Cambria Math"/>
                <a:cs typeface="Cambria Math"/>
              </a:rPr>
              <a:t>188396.9𝑘𝑘 </a:t>
            </a:r>
            <a:r>
              <a:rPr dirty="0" sz="1000" spc="-5">
                <a:latin typeface="Cambria Math"/>
                <a:cs typeface="Cambria Math"/>
              </a:rPr>
              <a:t>∙ </a:t>
            </a:r>
            <a:r>
              <a:rPr dirty="0" sz="1000" spc="-245">
                <a:latin typeface="Cambria Math"/>
                <a:cs typeface="Cambria Math"/>
              </a:rPr>
              <a:t>𝑠𝑠𝑠𝑠</a:t>
            </a:r>
            <a:r>
              <a:rPr dirty="0" sz="1000" spc="75">
                <a:latin typeface="Cambria Math"/>
                <a:cs typeface="Cambria Math"/>
              </a:rPr>
              <a:t> </a:t>
            </a:r>
            <a:r>
              <a:rPr dirty="0" sz="1000" spc="-5">
                <a:latin typeface="Cambria Math"/>
                <a:cs typeface="Cambria Math"/>
              </a:rPr>
              <a:t>= </a:t>
            </a:r>
            <a:r>
              <a:rPr dirty="0" sz="1000" spc="-65">
                <a:latin typeface="Cambria Math"/>
                <a:cs typeface="Cambria Math"/>
              </a:rPr>
              <a:t>15699.7𝑘𝑘 </a:t>
            </a:r>
            <a:r>
              <a:rPr dirty="0" sz="1000" spc="-5">
                <a:latin typeface="Cambria Math"/>
                <a:cs typeface="Cambria Math"/>
              </a:rPr>
              <a:t>∙</a:t>
            </a:r>
            <a:r>
              <a:rPr dirty="0" sz="1000" spc="-25">
                <a:latin typeface="Cambria Math"/>
                <a:cs typeface="Cambria Math"/>
              </a:rPr>
              <a:t> </a:t>
            </a:r>
            <a:r>
              <a:rPr dirty="0" sz="1000" spc="-315">
                <a:latin typeface="Cambria Math"/>
                <a:cs typeface="Cambria Math"/>
              </a:rPr>
              <a:t>𝑓𝑓𝑓𝑓</a:t>
            </a:r>
            <a:endParaRPr sz="1000">
              <a:latin typeface="Cambria Math"/>
              <a:cs typeface="Cambria Math"/>
            </a:endParaRPr>
          </a:p>
        </p:txBody>
      </p:sp>
      <p:sp>
        <p:nvSpPr>
          <p:cNvPr id="56" name="object 56"/>
          <p:cNvSpPr txBox="1"/>
          <p:nvPr/>
        </p:nvSpPr>
        <p:spPr>
          <a:xfrm>
            <a:off x="3029635" y="6311927"/>
            <a:ext cx="1709420" cy="177800"/>
          </a:xfrm>
          <a:prstGeom prst="rect">
            <a:avLst/>
          </a:prstGeom>
        </p:spPr>
        <p:txBody>
          <a:bodyPr wrap="square" lIns="0" tIns="12065" rIns="0" bIns="0" rtlCol="0" vert="horz">
            <a:spAutoFit/>
          </a:bodyPr>
          <a:lstStyle/>
          <a:p>
            <a:pPr marL="38100">
              <a:lnSpc>
                <a:spcPct val="100000"/>
              </a:lnSpc>
              <a:spcBef>
                <a:spcPts val="95"/>
              </a:spcBef>
            </a:pPr>
            <a:r>
              <a:rPr dirty="0" sz="1000" spc="-275">
                <a:latin typeface="Cambria Math"/>
                <a:cs typeface="Cambria Math"/>
              </a:rPr>
              <a:t>𝑑𝑑</a:t>
            </a:r>
            <a:r>
              <a:rPr dirty="0" baseline="-15873" sz="1050" spc="-412">
                <a:latin typeface="Cambria Math"/>
                <a:cs typeface="Cambria Math"/>
              </a:rPr>
              <a:t>𝑑𝑑</a:t>
            </a:r>
            <a:r>
              <a:rPr dirty="0" baseline="-15873" sz="1050" spc="270">
                <a:latin typeface="Cambria Math"/>
                <a:cs typeface="Cambria Math"/>
              </a:rPr>
              <a:t> </a:t>
            </a:r>
            <a:r>
              <a:rPr dirty="0" sz="1000" spc="-5">
                <a:latin typeface="Cambria Math"/>
                <a:cs typeface="Cambria Math"/>
              </a:rPr>
              <a:t>= </a:t>
            </a:r>
            <a:r>
              <a:rPr dirty="0" sz="1000" spc="-165">
                <a:latin typeface="Cambria Math"/>
                <a:cs typeface="Cambria Math"/>
              </a:rPr>
              <a:t>74𝑠𝑠𝑠𝑠 </a:t>
            </a:r>
            <a:r>
              <a:rPr dirty="0" sz="1000" spc="-5">
                <a:latin typeface="Cambria Math"/>
                <a:cs typeface="Cambria Math"/>
              </a:rPr>
              <a:t>+ </a:t>
            </a:r>
            <a:r>
              <a:rPr dirty="0" sz="1000" spc="-200">
                <a:latin typeface="Cambria Math"/>
                <a:cs typeface="Cambria Math"/>
              </a:rPr>
              <a:t>7𝑠𝑠𝑠𝑠 </a:t>
            </a:r>
            <a:r>
              <a:rPr dirty="0" sz="1000" spc="-5">
                <a:latin typeface="Cambria Math"/>
                <a:cs typeface="Cambria Math"/>
              </a:rPr>
              <a:t>− </a:t>
            </a:r>
            <a:r>
              <a:rPr dirty="0" sz="1000" spc="-200">
                <a:latin typeface="Cambria Math"/>
                <a:cs typeface="Cambria Math"/>
              </a:rPr>
              <a:t>2𝑠𝑠𝑠𝑠 </a:t>
            </a:r>
            <a:r>
              <a:rPr dirty="0" sz="1000" spc="-5">
                <a:latin typeface="Cambria Math"/>
                <a:cs typeface="Cambria Math"/>
              </a:rPr>
              <a:t>=</a:t>
            </a:r>
            <a:r>
              <a:rPr dirty="0" sz="1000" spc="-120">
                <a:latin typeface="Cambria Math"/>
                <a:cs typeface="Cambria Math"/>
              </a:rPr>
              <a:t> </a:t>
            </a:r>
            <a:r>
              <a:rPr dirty="0" sz="1000" spc="-165">
                <a:latin typeface="Cambria Math"/>
                <a:cs typeface="Cambria Math"/>
              </a:rPr>
              <a:t>79𝑠𝑠𝑠𝑠</a:t>
            </a:r>
            <a:endParaRPr sz="1000">
              <a:latin typeface="Cambria Math"/>
              <a:cs typeface="Cambria Math"/>
            </a:endParaRPr>
          </a:p>
        </p:txBody>
      </p:sp>
      <p:sp>
        <p:nvSpPr>
          <p:cNvPr id="57" name="object 57"/>
          <p:cNvSpPr txBox="1"/>
          <p:nvPr/>
        </p:nvSpPr>
        <p:spPr>
          <a:xfrm>
            <a:off x="2529804" y="6619781"/>
            <a:ext cx="650875" cy="177800"/>
          </a:xfrm>
          <a:prstGeom prst="rect">
            <a:avLst/>
          </a:prstGeom>
        </p:spPr>
        <p:txBody>
          <a:bodyPr wrap="square" lIns="0" tIns="12065" rIns="0" bIns="0" rtlCol="0" vert="horz">
            <a:spAutoFit/>
          </a:bodyPr>
          <a:lstStyle/>
          <a:p>
            <a:pPr marL="38100">
              <a:lnSpc>
                <a:spcPct val="100000"/>
              </a:lnSpc>
              <a:spcBef>
                <a:spcPts val="95"/>
              </a:spcBef>
            </a:pPr>
            <a:r>
              <a:rPr dirty="0" sz="1000" spc="-245">
                <a:latin typeface="Cambria Math"/>
                <a:cs typeface="Cambria Math"/>
              </a:rPr>
              <a:t>𝜀𝜀</a:t>
            </a:r>
            <a:r>
              <a:rPr dirty="0" baseline="-15873" sz="1050" spc="-367">
                <a:latin typeface="Cambria Math"/>
                <a:cs typeface="Cambria Math"/>
              </a:rPr>
              <a:t>𝑑𝑑</a:t>
            </a:r>
            <a:r>
              <a:rPr dirty="0" baseline="-15873" sz="1050" spc="217">
                <a:latin typeface="Cambria Math"/>
                <a:cs typeface="Cambria Math"/>
              </a:rPr>
              <a:t> </a:t>
            </a:r>
            <a:r>
              <a:rPr dirty="0" sz="1000" spc="-5">
                <a:latin typeface="Cambria Math"/>
                <a:cs typeface="Cambria Math"/>
              </a:rPr>
              <a:t>=</a:t>
            </a:r>
            <a:r>
              <a:rPr dirty="0" sz="1000" spc="40">
                <a:latin typeface="Cambria Math"/>
                <a:cs typeface="Cambria Math"/>
              </a:rPr>
              <a:t> </a:t>
            </a:r>
            <a:r>
              <a:rPr dirty="0" sz="1000" spc="-5">
                <a:latin typeface="Cambria Math"/>
                <a:cs typeface="Cambria Math"/>
              </a:rPr>
              <a:t>0.003</a:t>
            </a:r>
            <a:endParaRPr sz="1000">
              <a:latin typeface="Cambria Math"/>
              <a:cs typeface="Cambria Math"/>
            </a:endParaRPr>
          </a:p>
        </p:txBody>
      </p:sp>
      <p:sp>
        <p:nvSpPr>
          <p:cNvPr id="58" name="object 58"/>
          <p:cNvSpPr/>
          <p:nvPr/>
        </p:nvSpPr>
        <p:spPr>
          <a:xfrm>
            <a:off x="3163823" y="6723132"/>
            <a:ext cx="334010" cy="0"/>
          </a:xfrm>
          <a:custGeom>
            <a:avLst/>
            <a:gdLst/>
            <a:ahLst/>
            <a:cxnLst/>
            <a:rect l="l" t="t" r="r" b="b"/>
            <a:pathLst>
              <a:path w="334010" h="0">
                <a:moveTo>
                  <a:pt x="0" y="0"/>
                </a:moveTo>
                <a:lnTo>
                  <a:pt x="333755" y="0"/>
                </a:lnTo>
              </a:path>
            </a:pathLst>
          </a:custGeom>
          <a:ln w="7607">
            <a:solidFill>
              <a:srgbClr val="000000"/>
            </a:solidFill>
          </a:ln>
        </p:spPr>
        <p:txBody>
          <a:bodyPr wrap="square" lIns="0" tIns="0" rIns="0" bIns="0" rtlCol="0"/>
          <a:lstStyle/>
          <a:p/>
        </p:txBody>
      </p:sp>
      <p:sp>
        <p:nvSpPr>
          <p:cNvPr id="59" name="object 59"/>
          <p:cNvSpPr txBox="1"/>
          <p:nvPr/>
        </p:nvSpPr>
        <p:spPr>
          <a:xfrm>
            <a:off x="3112959" y="6522222"/>
            <a:ext cx="1515745" cy="177800"/>
          </a:xfrm>
          <a:prstGeom prst="rect">
            <a:avLst/>
          </a:prstGeom>
        </p:spPr>
        <p:txBody>
          <a:bodyPr wrap="square" lIns="0" tIns="12065" rIns="0" bIns="0" rtlCol="0" vert="horz">
            <a:spAutoFit/>
          </a:bodyPr>
          <a:lstStyle/>
          <a:p>
            <a:pPr marL="50800">
              <a:lnSpc>
                <a:spcPct val="100000"/>
              </a:lnSpc>
              <a:spcBef>
                <a:spcPts val="95"/>
              </a:spcBef>
              <a:tabLst>
                <a:tab pos="878205" algn="l"/>
              </a:tabLst>
            </a:pPr>
            <a:r>
              <a:rPr dirty="0" sz="1000" spc="-275">
                <a:latin typeface="Cambria Math"/>
                <a:cs typeface="Cambria Math"/>
              </a:rPr>
              <a:t>𝑑𝑑</a:t>
            </a:r>
            <a:r>
              <a:rPr dirty="0" baseline="-15873" sz="1050" spc="-412">
                <a:latin typeface="Cambria Math"/>
                <a:cs typeface="Cambria Math"/>
              </a:rPr>
              <a:t>𝑑𝑑</a:t>
            </a:r>
            <a:r>
              <a:rPr dirty="0" baseline="-15873" sz="1050" spc="209">
                <a:latin typeface="Cambria Math"/>
                <a:cs typeface="Cambria Math"/>
              </a:rPr>
              <a:t> </a:t>
            </a:r>
            <a:r>
              <a:rPr dirty="0" sz="1000" spc="-5">
                <a:latin typeface="Cambria Math"/>
                <a:cs typeface="Cambria Math"/>
              </a:rPr>
              <a:t>−</a:t>
            </a:r>
            <a:r>
              <a:rPr dirty="0" sz="1000">
                <a:latin typeface="Cambria Math"/>
                <a:cs typeface="Cambria Math"/>
              </a:rPr>
              <a:t> </a:t>
            </a:r>
            <a:r>
              <a:rPr dirty="0" sz="1000" spc="-235">
                <a:latin typeface="Cambria Math"/>
                <a:cs typeface="Cambria Math"/>
              </a:rPr>
              <a:t>𝑐𝑐	</a:t>
            </a:r>
            <a:r>
              <a:rPr dirty="0" sz="1000" spc="-5">
                <a:latin typeface="Cambria Math"/>
                <a:cs typeface="Cambria Math"/>
              </a:rPr>
              <a:t>79 −</a:t>
            </a:r>
            <a:r>
              <a:rPr dirty="0" sz="1000" spc="-35">
                <a:latin typeface="Cambria Math"/>
                <a:cs typeface="Cambria Math"/>
              </a:rPr>
              <a:t> </a:t>
            </a:r>
            <a:r>
              <a:rPr dirty="0" sz="1000" spc="-5">
                <a:latin typeface="Cambria Math"/>
                <a:cs typeface="Cambria Math"/>
              </a:rPr>
              <a:t>56.04</a:t>
            </a:r>
            <a:endParaRPr sz="1000">
              <a:latin typeface="Cambria Math"/>
              <a:cs typeface="Cambria Math"/>
            </a:endParaRPr>
          </a:p>
        </p:txBody>
      </p:sp>
      <p:sp>
        <p:nvSpPr>
          <p:cNvPr id="60" name="object 60"/>
          <p:cNvSpPr txBox="1"/>
          <p:nvPr/>
        </p:nvSpPr>
        <p:spPr>
          <a:xfrm>
            <a:off x="3286814" y="6705119"/>
            <a:ext cx="1171575" cy="177800"/>
          </a:xfrm>
          <a:prstGeom prst="rect">
            <a:avLst/>
          </a:prstGeom>
        </p:spPr>
        <p:txBody>
          <a:bodyPr wrap="square" lIns="0" tIns="12065" rIns="0" bIns="0" rtlCol="0" vert="horz">
            <a:spAutoFit/>
          </a:bodyPr>
          <a:lstStyle/>
          <a:p>
            <a:pPr marL="12700">
              <a:lnSpc>
                <a:spcPct val="100000"/>
              </a:lnSpc>
              <a:spcBef>
                <a:spcPts val="95"/>
              </a:spcBef>
              <a:tabLst>
                <a:tab pos="848994" algn="l"/>
              </a:tabLst>
            </a:pPr>
            <a:r>
              <a:rPr dirty="0" sz="1000" spc="-505">
                <a:latin typeface="Cambria Math"/>
                <a:cs typeface="Cambria Math"/>
              </a:rPr>
              <a:t>𝑐𝑐</a:t>
            </a:r>
            <a:r>
              <a:rPr dirty="0" sz="1000" spc="-505">
                <a:latin typeface="Cambria Math"/>
                <a:cs typeface="Cambria Math"/>
              </a:rPr>
              <a:t>	</a:t>
            </a:r>
            <a:r>
              <a:rPr dirty="0" sz="1000" spc="-5">
                <a:latin typeface="Cambria Math"/>
                <a:cs typeface="Cambria Math"/>
              </a:rPr>
              <a:t>5</a:t>
            </a:r>
            <a:r>
              <a:rPr dirty="0" sz="1000" spc="20">
                <a:latin typeface="Cambria Math"/>
                <a:cs typeface="Cambria Math"/>
              </a:rPr>
              <a:t>6</a:t>
            </a:r>
            <a:r>
              <a:rPr dirty="0" sz="1000" spc="-10">
                <a:latin typeface="Cambria Math"/>
                <a:cs typeface="Cambria Math"/>
              </a:rPr>
              <a:t>.</a:t>
            </a:r>
            <a:r>
              <a:rPr dirty="0" sz="1000" spc="-5">
                <a:latin typeface="Cambria Math"/>
                <a:cs typeface="Cambria Math"/>
              </a:rPr>
              <a:t>04</a:t>
            </a:r>
            <a:endParaRPr sz="1000">
              <a:latin typeface="Cambria Math"/>
              <a:cs typeface="Cambria Math"/>
            </a:endParaRPr>
          </a:p>
        </p:txBody>
      </p:sp>
      <p:sp>
        <p:nvSpPr>
          <p:cNvPr id="61" name="object 61"/>
          <p:cNvSpPr/>
          <p:nvPr/>
        </p:nvSpPr>
        <p:spPr>
          <a:xfrm>
            <a:off x="3991355" y="6723132"/>
            <a:ext cx="599440" cy="0"/>
          </a:xfrm>
          <a:custGeom>
            <a:avLst/>
            <a:gdLst/>
            <a:ahLst/>
            <a:cxnLst/>
            <a:rect l="l" t="t" r="r" b="b"/>
            <a:pathLst>
              <a:path w="599439" h="0">
                <a:moveTo>
                  <a:pt x="0" y="0"/>
                </a:moveTo>
                <a:lnTo>
                  <a:pt x="598931" y="0"/>
                </a:lnTo>
              </a:path>
            </a:pathLst>
          </a:custGeom>
          <a:ln w="7607">
            <a:solidFill>
              <a:srgbClr val="000000"/>
            </a:solidFill>
          </a:ln>
        </p:spPr>
        <p:txBody>
          <a:bodyPr wrap="square" lIns="0" tIns="0" rIns="0" bIns="0" rtlCol="0"/>
          <a:lstStyle/>
          <a:p/>
        </p:txBody>
      </p:sp>
      <p:sp>
        <p:nvSpPr>
          <p:cNvPr id="62" name="object 62"/>
          <p:cNvSpPr txBox="1"/>
          <p:nvPr/>
        </p:nvSpPr>
        <p:spPr>
          <a:xfrm>
            <a:off x="3521455" y="6619747"/>
            <a:ext cx="1694180" cy="177800"/>
          </a:xfrm>
          <a:prstGeom prst="rect">
            <a:avLst/>
          </a:prstGeom>
        </p:spPr>
        <p:txBody>
          <a:bodyPr wrap="square" lIns="0" tIns="12065" rIns="0" bIns="0" rtlCol="0" vert="horz">
            <a:spAutoFit/>
          </a:bodyPr>
          <a:lstStyle/>
          <a:p>
            <a:pPr marL="12700">
              <a:lnSpc>
                <a:spcPct val="100000"/>
              </a:lnSpc>
              <a:spcBef>
                <a:spcPts val="95"/>
              </a:spcBef>
              <a:tabLst>
                <a:tab pos="1104900" algn="l"/>
              </a:tabLst>
            </a:pPr>
            <a:r>
              <a:rPr dirty="0" sz="1000" spc="-5">
                <a:latin typeface="Cambria Math"/>
                <a:cs typeface="Cambria Math"/>
              </a:rPr>
              <a:t>=</a:t>
            </a:r>
            <a:r>
              <a:rPr dirty="0" sz="1000" spc="55">
                <a:latin typeface="Cambria Math"/>
                <a:cs typeface="Cambria Math"/>
              </a:rPr>
              <a:t> </a:t>
            </a:r>
            <a:r>
              <a:rPr dirty="0" sz="1000" spc="-5">
                <a:latin typeface="Cambria Math"/>
                <a:cs typeface="Cambria Math"/>
              </a:rPr>
              <a:t>0.003	=</a:t>
            </a:r>
            <a:r>
              <a:rPr dirty="0" sz="1000">
                <a:latin typeface="Cambria Math"/>
                <a:cs typeface="Cambria Math"/>
              </a:rPr>
              <a:t> </a:t>
            </a:r>
            <a:r>
              <a:rPr dirty="0" sz="1000" spc="-5">
                <a:latin typeface="Cambria Math"/>
                <a:cs typeface="Cambria Math"/>
              </a:rPr>
              <a:t>0.00123</a:t>
            </a:r>
            <a:endParaRPr sz="1000">
              <a:latin typeface="Cambria Math"/>
              <a:cs typeface="Cambria Math"/>
            </a:endParaRPr>
          </a:p>
        </p:txBody>
      </p:sp>
      <p:sp>
        <p:nvSpPr>
          <p:cNvPr id="63" name="object 63"/>
          <p:cNvSpPr txBox="1"/>
          <p:nvPr/>
        </p:nvSpPr>
        <p:spPr>
          <a:xfrm>
            <a:off x="4084313" y="6894109"/>
            <a:ext cx="575310"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292">
                <a:latin typeface="Cambria Math"/>
                <a:cs typeface="Cambria Math"/>
              </a:rPr>
              <a:t>(</a:t>
            </a:r>
            <a:r>
              <a:rPr dirty="0" sz="1000" spc="-195">
                <a:latin typeface="Cambria Math"/>
                <a:cs typeface="Cambria Math"/>
              </a:rPr>
              <a:t>𝜀𝜀</a:t>
            </a:r>
            <a:r>
              <a:rPr dirty="0" baseline="-15873" sz="1050" spc="-292">
                <a:latin typeface="Cambria Math"/>
                <a:cs typeface="Cambria Math"/>
              </a:rPr>
              <a:t>𝑑𝑑</a:t>
            </a:r>
            <a:r>
              <a:rPr dirty="0" baseline="-15873" sz="1050" spc="127">
                <a:latin typeface="Cambria Math"/>
                <a:cs typeface="Cambria Math"/>
              </a:rPr>
              <a:t> </a:t>
            </a:r>
            <a:r>
              <a:rPr dirty="0" sz="1000" spc="-5">
                <a:latin typeface="Cambria Math"/>
                <a:cs typeface="Cambria Math"/>
              </a:rPr>
              <a:t>−</a:t>
            </a:r>
            <a:r>
              <a:rPr dirty="0" sz="1000" spc="-15">
                <a:latin typeface="Cambria Math"/>
                <a:cs typeface="Cambria Math"/>
              </a:rPr>
              <a:t> </a:t>
            </a:r>
            <a:r>
              <a:rPr dirty="0" sz="1000" spc="-195">
                <a:latin typeface="Cambria Math"/>
                <a:cs typeface="Cambria Math"/>
              </a:rPr>
              <a:t>𝜀𝜀</a:t>
            </a:r>
            <a:r>
              <a:rPr dirty="0" baseline="-15873" sz="1050" spc="-292">
                <a:latin typeface="Cambria Math"/>
                <a:cs typeface="Cambria Math"/>
              </a:rPr>
              <a:t>𝑐𝑐𝑠𝑠</a:t>
            </a:r>
            <a:r>
              <a:rPr dirty="0" baseline="-15873" sz="1050" spc="-142">
                <a:latin typeface="Cambria Math"/>
                <a:cs typeface="Cambria Math"/>
              </a:rPr>
              <a:t> </a:t>
            </a:r>
            <a:r>
              <a:rPr dirty="0" baseline="2777" sz="1500" spc="-7">
                <a:latin typeface="Cambria Math"/>
                <a:cs typeface="Cambria Math"/>
              </a:rPr>
              <a:t>)</a:t>
            </a:r>
            <a:endParaRPr baseline="2777" sz="1500">
              <a:latin typeface="Cambria Math"/>
              <a:cs typeface="Cambria Math"/>
            </a:endParaRPr>
          </a:p>
        </p:txBody>
      </p:sp>
      <p:sp>
        <p:nvSpPr>
          <p:cNvPr id="64" name="object 64"/>
          <p:cNvSpPr/>
          <p:nvPr/>
        </p:nvSpPr>
        <p:spPr>
          <a:xfrm>
            <a:off x="4107179" y="7094981"/>
            <a:ext cx="532130" cy="0"/>
          </a:xfrm>
          <a:custGeom>
            <a:avLst/>
            <a:gdLst/>
            <a:ahLst/>
            <a:cxnLst/>
            <a:rect l="l" t="t" r="r" b="b"/>
            <a:pathLst>
              <a:path w="532129" h="0">
                <a:moveTo>
                  <a:pt x="0" y="0"/>
                </a:moveTo>
                <a:lnTo>
                  <a:pt x="531888" y="0"/>
                </a:lnTo>
              </a:path>
            </a:pathLst>
          </a:custGeom>
          <a:ln w="7619">
            <a:solidFill>
              <a:srgbClr val="000000"/>
            </a:solidFill>
          </a:ln>
        </p:spPr>
        <p:txBody>
          <a:bodyPr wrap="square" lIns="0" tIns="0" rIns="0" bIns="0" rtlCol="0"/>
          <a:lstStyle/>
          <a:p/>
        </p:txBody>
      </p:sp>
      <p:sp>
        <p:nvSpPr>
          <p:cNvPr id="65" name="object 65"/>
          <p:cNvSpPr txBox="1"/>
          <p:nvPr/>
        </p:nvSpPr>
        <p:spPr>
          <a:xfrm>
            <a:off x="2764496" y="6991634"/>
            <a:ext cx="2243455" cy="177800"/>
          </a:xfrm>
          <a:prstGeom prst="rect">
            <a:avLst/>
          </a:prstGeom>
        </p:spPr>
        <p:txBody>
          <a:bodyPr wrap="square" lIns="0" tIns="12065" rIns="0" bIns="0" rtlCol="0" vert="horz">
            <a:spAutoFit/>
          </a:bodyPr>
          <a:lstStyle/>
          <a:p>
            <a:pPr marL="38100">
              <a:lnSpc>
                <a:spcPct val="100000"/>
              </a:lnSpc>
              <a:spcBef>
                <a:spcPts val="95"/>
              </a:spcBef>
            </a:pPr>
            <a:r>
              <a:rPr dirty="0" sz="1000" spc="-5">
                <a:latin typeface="Cambria Math"/>
                <a:cs typeface="Cambria Math"/>
              </a:rPr>
              <a:t>0.75 ≤ </a:t>
            </a:r>
            <a:r>
              <a:rPr dirty="0" sz="1000" spc="-345">
                <a:latin typeface="Cambria Math"/>
                <a:cs typeface="Cambria Math"/>
              </a:rPr>
              <a:t>𝜙𝜙</a:t>
            </a:r>
            <a:r>
              <a:rPr dirty="0" sz="1000" spc="75">
                <a:latin typeface="Cambria Math"/>
                <a:cs typeface="Cambria Math"/>
              </a:rPr>
              <a:t> </a:t>
            </a:r>
            <a:r>
              <a:rPr dirty="0" sz="1000" spc="-5">
                <a:latin typeface="Cambria Math"/>
                <a:cs typeface="Cambria Math"/>
              </a:rPr>
              <a:t>= </a:t>
            </a:r>
            <a:r>
              <a:rPr dirty="0" sz="1000">
                <a:latin typeface="Cambria Math"/>
                <a:cs typeface="Cambria Math"/>
              </a:rPr>
              <a:t>0.75 </a:t>
            </a:r>
            <a:r>
              <a:rPr dirty="0" sz="1000" spc="-5">
                <a:latin typeface="Cambria Math"/>
                <a:cs typeface="Cambria Math"/>
              </a:rPr>
              <a:t>+ 0.25 </a:t>
            </a:r>
            <a:r>
              <a:rPr dirty="0" baseline="-36111" sz="1500" spc="-232">
                <a:latin typeface="Cambria Math"/>
                <a:cs typeface="Cambria Math"/>
              </a:rPr>
              <a:t>(𝜀𝜀 </a:t>
            </a:r>
            <a:r>
              <a:rPr dirty="0" baseline="-36111" sz="1500" spc="-7">
                <a:latin typeface="Cambria Math"/>
                <a:cs typeface="Cambria Math"/>
              </a:rPr>
              <a:t>− </a:t>
            </a:r>
            <a:r>
              <a:rPr dirty="0" baseline="-36111" sz="1500" spc="-345">
                <a:latin typeface="Cambria Math"/>
                <a:cs typeface="Cambria Math"/>
              </a:rPr>
              <a:t>𝜀𝜀</a:t>
            </a:r>
            <a:r>
              <a:rPr dirty="0" baseline="-36111" sz="1500" spc="630">
                <a:latin typeface="Cambria Math"/>
                <a:cs typeface="Cambria Math"/>
              </a:rPr>
              <a:t> </a:t>
            </a:r>
            <a:r>
              <a:rPr dirty="0" baseline="-36111" sz="1500" spc="-7">
                <a:latin typeface="Cambria Math"/>
                <a:cs typeface="Cambria Math"/>
              </a:rPr>
              <a:t>) </a:t>
            </a:r>
            <a:r>
              <a:rPr dirty="0" sz="1000" spc="-5">
                <a:latin typeface="Cambria Math"/>
                <a:cs typeface="Cambria Math"/>
              </a:rPr>
              <a:t>≤</a:t>
            </a:r>
            <a:r>
              <a:rPr dirty="0" sz="1000" spc="15">
                <a:latin typeface="Cambria Math"/>
                <a:cs typeface="Cambria Math"/>
              </a:rPr>
              <a:t> </a:t>
            </a:r>
            <a:r>
              <a:rPr dirty="0" sz="1000" spc="-5">
                <a:latin typeface="Cambria Math"/>
                <a:cs typeface="Cambria Math"/>
              </a:rPr>
              <a:t>1.0</a:t>
            </a:r>
            <a:endParaRPr sz="1000">
              <a:latin typeface="Cambria Math"/>
              <a:cs typeface="Cambria Math"/>
            </a:endParaRPr>
          </a:p>
        </p:txBody>
      </p:sp>
      <p:sp>
        <p:nvSpPr>
          <p:cNvPr id="66" name="object 66"/>
          <p:cNvSpPr txBox="1"/>
          <p:nvPr/>
        </p:nvSpPr>
        <p:spPr>
          <a:xfrm>
            <a:off x="2436407" y="7389421"/>
            <a:ext cx="640080" cy="177800"/>
          </a:xfrm>
          <a:prstGeom prst="rect">
            <a:avLst/>
          </a:prstGeom>
        </p:spPr>
        <p:txBody>
          <a:bodyPr wrap="square" lIns="0" tIns="12065" rIns="0" bIns="0" rtlCol="0" vert="horz">
            <a:spAutoFit/>
          </a:bodyPr>
          <a:lstStyle/>
          <a:p>
            <a:pPr marL="12700">
              <a:lnSpc>
                <a:spcPct val="100000"/>
              </a:lnSpc>
              <a:spcBef>
                <a:spcPts val="95"/>
              </a:spcBef>
            </a:pPr>
            <a:r>
              <a:rPr dirty="0" sz="1000" spc="-345">
                <a:latin typeface="Cambria Math"/>
                <a:cs typeface="Cambria Math"/>
              </a:rPr>
              <a:t>𝜙𝜙</a:t>
            </a:r>
            <a:r>
              <a:rPr dirty="0" sz="1000" spc="50">
                <a:latin typeface="Cambria Math"/>
                <a:cs typeface="Cambria Math"/>
              </a:rPr>
              <a:t> </a:t>
            </a:r>
            <a:r>
              <a:rPr dirty="0" sz="1000" spc="-5">
                <a:latin typeface="Cambria Math"/>
                <a:cs typeface="Cambria Math"/>
              </a:rPr>
              <a:t>= 0.75</a:t>
            </a:r>
            <a:r>
              <a:rPr dirty="0" sz="1000" spc="2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67" name="object 67"/>
          <p:cNvSpPr txBox="1"/>
          <p:nvPr/>
        </p:nvSpPr>
        <p:spPr>
          <a:xfrm>
            <a:off x="3079493" y="7109601"/>
            <a:ext cx="1510665" cy="360045"/>
          </a:xfrm>
          <a:prstGeom prst="rect">
            <a:avLst/>
          </a:prstGeom>
        </p:spPr>
        <p:txBody>
          <a:bodyPr wrap="square" lIns="0" tIns="43180" rIns="0" bIns="0" rtlCol="0" vert="horz">
            <a:spAutoFit/>
          </a:bodyPr>
          <a:lstStyle/>
          <a:p>
            <a:pPr algn="r" marR="5080">
              <a:lnSpc>
                <a:spcPct val="100000"/>
              </a:lnSpc>
              <a:spcBef>
                <a:spcPts val="340"/>
              </a:spcBef>
              <a:tabLst>
                <a:tab pos="286385" algn="l"/>
              </a:tabLst>
            </a:pPr>
            <a:r>
              <a:rPr dirty="0" sz="700" spc="-430">
                <a:latin typeface="Cambria Math"/>
                <a:cs typeface="Cambria Math"/>
              </a:rPr>
              <a:t>𝑑𝑑𝑠</a:t>
            </a:r>
            <a:r>
              <a:rPr dirty="0" sz="700" spc="-434">
                <a:latin typeface="Cambria Math"/>
                <a:cs typeface="Cambria Math"/>
              </a:rPr>
              <a:t>𝑠</a:t>
            </a:r>
            <a:r>
              <a:rPr dirty="0" sz="700">
                <a:latin typeface="Cambria Math"/>
                <a:cs typeface="Cambria Math"/>
              </a:rPr>
              <a:t>	</a:t>
            </a:r>
            <a:r>
              <a:rPr dirty="0" sz="700" spc="-320">
                <a:latin typeface="Cambria Math"/>
                <a:cs typeface="Cambria Math"/>
              </a:rPr>
              <a:t>𝑐</a:t>
            </a:r>
            <a:r>
              <a:rPr dirty="0" sz="700" spc="-325">
                <a:latin typeface="Cambria Math"/>
                <a:cs typeface="Cambria Math"/>
              </a:rPr>
              <a:t>𝑐</a:t>
            </a:r>
            <a:r>
              <a:rPr dirty="0" sz="700" spc="-434">
                <a:latin typeface="Cambria Math"/>
                <a:cs typeface="Cambria Math"/>
              </a:rPr>
              <a:t>𝑠𝑠</a:t>
            </a:r>
            <a:endParaRPr sz="700">
              <a:latin typeface="Cambria Math"/>
              <a:cs typeface="Cambria Math"/>
            </a:endParaRPr>
          </a:p>
          <a:p>
            <a:pPr marL="12700">
              <a:lnSpc>
                <a:spcPct val="100000"/>
              </a:lnSpc>
              <a:spcBef>
                <a:spcPts val="350"/>
              </a:spcBef>
            </a:pPr>
            <a:r>
              <a:rPr dirty="0" sz="1000" spc="-5">
                <a:latin typeface="Cambria Math"/>
                <a:cs typeface="Cambria Math"/>
              </a:rPr>
              <a:t>0.25</a:t>
            </a:r>
            <a:r>
              <a:rPr dirty="0" baseline="2777" sz="1500" spc="-7">
                <a:latin typeface="Cambria Math"/>
                <a:cs typeface="Cambria Math"/>
              </a:rPr>
              <a:t>(</a:t>
            </a:r>
            <a:r>
              <a:rPr dirty="0" sz="1000" spc="-5">
                <a:latin typeface="Cambria Math"/>
                <a:cs typeface="Cambria Math"/>
              </a:rPr>
              <a:t>0.00123 −</a:t>
            </a:r>
            <a:r>
              <a:rPr dirty="0" sz="1000" spc="10">
                <a:latin typeface="Cambria Math"/>
                <a:cs typeface="Cambria Math"/>
              </a:rPr>
              <a:t> </a:t>
            </a:r>
            <a:r>
              <a:rPr dirty="0" sz="1000" spc="-5">
                <a:latin typeface="Cambria Math"/>
                <a:cs typeface="Cambria Math"/>
              </a:rPr>
              <a:t>0.002</a:t>
            </a:r>
            <a:r>
              <a:rPr dirty="0" baseline="2777" sz="1500" spc="-7">
                <a:latin typeface="Cambria Math"/>
                <a:cs typeface="Cambria Math"/>
              </a:rPr>
              <a:t>)</a:t>
            </a:r>
            <a:endParaRPr baseline="2777" sz="1500">
              <a:latin typeface="Cambria Math"/>
              <a:cs typeface="Cambria Math"/>
            </a:endParaRPr>
          </a:p>
        </p:txBody>
      </p:sp>
      <p:sp>
        <p:nvSpPr>
          <p:cNvPr id="68" name="object 68"/>
          <p:cNvSpPr txBox="1"/>
          <p:nvPr/>
        </p:nvSpPr>
        <p:spPr>
          <a:xfrm>
            <a:off x="3268471" y="7474803"/>
            <a:ext cx="896619"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7">
                <a:latin typeface="Cambria Math"/>
                <a:cs typeface="Cambria Math"/>
              </a:rPr>
              <a:t>(</a:t>
            </a:r>
            <a:r>
              <a:rPr dirty="0" sz="1000" spc="-5">
                <a:latin typeface="Cambria Math"/>
                <a:cs typeface="Cambria Math"/>
              </a:rPr>
              <a:t>0.005 −</a:t>
            </a:r>
            <a:r>
              <a:rPr dirty="0" sz="1000" spc="-45">
                <a:latin typeface="Cambria Math"/>
                <a:cs typeface="Cambria Math"/>
              </a:rPr>
              <a:t> </a:t>
            </a:r>
            <a:r>
              <a:rPr dirty="0" sz="1000" spc="-5">
                <a:latin typeface="Cambria Math"/>
                <a:cs typeface="Cambria Math"/>
              </a:rPr>
              <a:t>0.002</a:t>
            </a:r>
            <a:r>
              <a:rPr dirty="0" baseline="2777" sz="1500" spc="-7">
                <a:latin typeface="Cambria Math"/>
                <a:cs typeface="Cambria Math"/>
              </a:rPr>
              <a:t>)</a:t>
            </a:r>
            <a:endParaRPr baseline="2777" sz="1500">
              <a:latin typeface="Cambria Math"/>
              <a:cs typeface="Cambria Math"/>
            </a:endParaRPr>
          </a:p>
        </p:txBody>
      </p:sp>
      <p:sp>
        <p:nvSpPr>
          <p:cNvPr id="69" name="object 69"/>
          <p:cNvSpPr/>
          <p:nvPr/>
        </p:nvSpPr>
        <p:spPr>
          <a:xfrm>
            <a:off x="3092195" y="7492745"/>
            <a:ext cx="1250315" cy="0"/>
          </a:xfrm>
          <a:custGeom>
            <a:avLst/>
            <a:gdLst/>
            <a:ahLst/>
            <a:cxnLst/>
            <a:rect l="l" t="t" r="r" b="b"/>
            <a:pathLst>
              <a:path w="1250314" h="0">
                <a:moveTo>
                  <a:pt x="0" y="0"/>
                </a:moveTo>
                <a:lnTo>
                  <a:pt x="1249692" y="0"/>
                </a:lnTo>
              </a:path>
            </a:pathLst>
          </a:custGeom>
          <a:ln w="7619">
            <a:solidFill>
              <a:srgbClr val="000000"/>
            </a:solidFill>
          </a:ln>
        </p:spPr>
        <p:txBody>
          <a:bodyPr wrap="square" lIns="0" tIns="0" rIns="0" bIns="0" rtlCol="0"/>
          <a:lstStyle/>
          <a:p/>
        </p:txBody>
      </p:sp>
      <p:sp>
        <p:nvSpPr>
          <p:cNvPr id="70" name="object 70"/>
          <p:cNvSpPr txBox="1"/>
          <p:nvPr/>
        </p:nvSpPr>
        <p:spPr>
          <a:xfrm>
            <a:off x="4364228" y="7389368"/>
            <a:ext cx="9721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0.686,</a:t>
            </a:r>
            <a:r>
              <a:rPr dirty="0" sz="1000" spc="-30">
                <a:latin typeface="Cambria Math"/>
                <a:cs typeface="Cambria Math"/>
              </a:rPr>
              <a:t> </a:t>
            </a:r>
            <a:r>
              <a:rPr dirty="0" sz="1000" spc="-300">
                <a:latin typeface="Cambria Math"/>
                <a:cs typeface="Cambria Math"/>
              </a:rPr>
              <a:t>𝑎𝑎𝑠𝑠𝐴𝐴</a:t>
            </a:r>
            <a:r>
              <a:rPr dirty="0" sz="1000" spc="10">
                <a:latin typeface="Cambria Math"/>
                <a:cs typeface="Cambria Math"/>
              </a:rPr>
              <a:t> </a:t>
            </a:r>
            <a:r>
              <a:rPr dirty="0" sz="1000" spc="-5">
                <a:latin typeface="Cambria Math"/>
                <a:cs typeface="Cambria Math"/>
              </a:rPr>
              <a:t>0.75</a:t>
            </a:r>
            <a:endParaRPr sz="1000">
              <a:latin typeface="Cambria Math"/>
              <a:cs typeface="Cambria Math"/>
            </a:endParaRPr>
          </a:p>
        </p:txBody>
      </p:sp>
      <p:sp>
        <p:nvSpPr>
          <p:cNvPr id="72" name="object 72"/>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63</a:t>
            </a:r>
          </a:p>
        </p:txBody>
      </p:sp>
      <p:sp>
        <p:nvSpPr>
          <p:cNvPr id="71" name="object 71"/>
          <p:cNvSpPr txBox="1"/>
          <p:nvPr/>
        </p:nvSpPr>
        <p:spPr>
          <a:xfrm>
            <a:off x="647664" y="7622021"/>
            <a:ext cx="6430010" cy="1211580"/>
          </a:xfrm>
          <a:prstGeom prst="rect">
            <a:avLst/>
          </a:prstGeom>
        </p:spPr>
        <p:txBody>
          <a:bodyPr wrap="square" lIns="0" tIns="84455" rIns="0" bIns="0" rtlCol="0" vert="horz">
            <a:spAutoFit/>
          </a:bodyPr>
          <a:lstStyle/>
          <a:p>
            <a:pPr algn="ctr" marL="43815">
              <a:lnSpc>
                <a:spcPct val="100000"/>
              </a:lnSpc>
              <a:spcBef>
                <a:spcPts val="665"/>
              </a:spcBef>
            </a:pPr>
            <a:r>
              <a:rPr dirty="0" sz="1000" spc="-355">
                <a:latin typeface="Cambria Math"/>
                <a:cs typeface="Cambria Math"/>
              </a:rPr>
              <a:t>𝑀𝑀</a:t>
            </a:r>
            <a:r>
              <a:rPr dirty="0" baseline="-15873" sz="1050" spc="-532">
                <a:latin typeface="Cambria Math"/>
                <a:cs typeface="Cambria Math"/>
              </a:rPr>
              <a:t>𝑔𝑔</a:t>
            </a:r>
            <a:r>
              <a:rPr dirty="0" baseline="-15873" sz="1050" spc="292">
                <a:latin typeface="Cambria Math"/>
                <a:cs typeface="Cambria Math"/>
              </a:rPr>
              <a:t> </a:t>
            </a:r>
            <a:r>
              <a:rPr dirty="0" sz="1000" spc="-5">
                <a:latin typeface="Cambria Math"/>
                <a:cs typeface="Cambria Math"/>
              </a:rPr>
              <a:t>= </a:t>
            </a:r>
            <a:r>
              <a:rPr dirty="0" sz="1000" spc="-265">
                <a:latin typeface="Cambria Math"/>
                <a:cs typeface="Cambria Math"/>
              </a:rPr>
              <a:t>𝜙𝜙𝑀𝑀</a:t>
            </a:r>
            <a:r>
              <a:rPr dirty="0" baseline="-15873" sz="1050" spc="-397">
                <a:latin typeface="Cambria Math"/>
                <a:cs typeface="Cambria Math"/>
              </a:rPr>
              <a:t>𝑖𝑖</a:t>
            </a:r>
            <a:r>
              <a:rPr dirty="0" baseline="-15873" sz="1050" spc="254">
                <a:latin typeface="Cambria Math"/>
                <a:cs typeface="Cambria Math"/>
              </a:rPr>
              <a:t> </a:t>
            </a:r>
            <a:r>
              <a:rPr dirty="0" sz="1000" spc="-5">
                <a:latin typeface="Cambria Math"/>
                <a:cs typeface="Cambria Math"/>
              </a:rPr>
              <a:t>= </a:t>
            </a:r>
            <a:r>
              <a:rPr dirty="0" sz="1000" spc="-45">
                <a:latin typeface="Cambria Math"/>
                <a:cs typeface="Cambria Math"/>
              </a:rPr>
              <a:t>0.75</a:t>
            </a:r>
            <a:r>
              <a:rPr dirty="0" baseline="2777" sz="1500" spc="-67">
                <a:latin typeface="Cambria Math"/>
                <a:cs typeface="Cambria Math"/>
              </a:rPr>
              <a:t>(</a:t>
            </a:r>
            <a:r>
              <a:rPr dirty="0" sz="1000" spc="-45">
                <a:latin typeface="Cambria Math"/>
                <a:cs typeface="Cambria Math"/>
              </a:rPr>
              <a:t>15699.7𝑘𝑘 </a:t>
            </a:r>
            <a:r>
              <a:rPr dirty="0" sz="1000" spc="-5">
                <a:latin typeface="Cambria Math"/>
                <a:cs typeface="Cambria Math"/>
              </a:rPr>
              <a:t>∙ </a:t>
            </a:r>
            <a:r>
              <a:rPr dirty="0" sz="1000" spc="-250">
                <a:latin typeface="Cambria Math"/>
                <a:cs typeface="Cambria Math"/>
              </a:rPr>
              <a:t>𝑓𝑓𝑓𝑓</a:t>
            </a:r>
            <a:r>
              <a:rPr dirty="0" baseline="2777" sz="1500" spc="-375">
                <a:latin typeface="Cambria Math"/>
                <a:cs typeface="Cambria Math"/>
              </a:rPr>
              <a:t>)</a:t>
            </a:r>
            <a:r>
              <a:rPr dirty="0" baseline="2777" sz="1500" spc="75">
                <a:latin typeface="Cambria Math"/>
                <a:cs typeface="Cambria Math"/>
              </a:rPr>
              <a:t> </a:t>
            </a:r>
            <a:r>
              <a:rPr dirty="0" sz="1000" spc="-5">
                <a:latin typeface="Cambria Math"/>
                <a:cs typeface="Cambria Math"/>
              </a:rPr>
              <a:t>= </a:t>
            </a:r>
            <a:r>
              <a:rPr dirty="0" sz="1000" spc="-65">
                <a:latin typeface="Cambria Math"/>
                <a:cs typeface="Cambria Math"/>
              </a:rPr>
              <a:t>11774.8𝑘𝑘 </a:t>
            </a:r>
            <a:r>
              <a:rPr dirty="0" sz="1000" spc="-5">
                <a:latin typeface="Cambria Math"/>
                <a:cs typeface="Cambria Math"/>
              </a:rPr>
              <a:t>∙</a:t>
            </a:r>
            <a:r>
              <a:rPr dirty="0" sz="1000" spc="50">
                <a:latin typeface="Cambria Math"/>
                <a:cs typeface="Cambria Math"/>
              </a:rPr>
              <a:t> </a:t>
            </a:r>
            <a:r>
              <a:rPr dirty="0" sz="1000" spc="-315">
                <a:latin typeface="Cambria Math"/>
                <a:cs typeface="Cambria Math"/>
              </a:rPr>
              <a:t>𝑓𝑓𝑓𝑓</a:t>
            </a:r>
            <a:endParaRPr sz="1000">
              <a:latin typeface="Cambria Math"/>
              <a:cs typeface="Cambria Math"/>
            </a:endParaRPr>
          </a:p>
          <a:p>
            <a:pPr algn="ctr" marL="47625">
              <a:lnSpc>
                <a:spcPct val="100000"/>
              </a:lnSpc>
              <a:spcBef>
                <a:spcPts val="560"/>
              </a:spcBef>
            </a:pPr>
            <a:r>
              <a:rPr dirty="0" sz="1000" spc="-355">
                <a:latin typeface="Cambria Math"/>
                <a:cs typeface="Cambria Math"/>
              </a:rPr>
              <a:t>𝑀𝑀</a:t>
            </a:r>
            <a:r>
              <a:rPr dirty="0" baseline="-15873" sz="1050" spc="-532">
                <a:latin typeface="Cambria Math"/>
                <a:cs typeface="Cambria Math"/>
              </a:rPr>
              <a:t>𝑔𝑔</a:t>
            </a:r>
            <a:r>
              <a:rPr dirty="0" baseline="-15873" sz="1050" spc="270">
                <a:latin typeface="Cambria Math"/>
                <a:cs typeface="Cambria Math"/>
              </a:rPr>
              <a:t> </a:t>
            </a:r>
            <a:r>
              <a:rPr dirty="0" sz="1000" spc="-5">
                <a:latin typeface="Cambria Math"/>
                <a:cs typeface="Cambria Math"/>
              </a:rPr>
              <a:t>&lt;  </a:t>
            </a:r>
            <a:r>
              <a:rPr dirty="0" sz="1000" spc="-315">
                <a:latin typeface="Cambria Math"/>
                <a:cs typeface="Cambria Math"/>
              </a:rPr>
              <a:t>𝑀𝑀</a:t>
            </a:r>
            <a:r>
              <a:rPr dirty="0" baseline="-15873" sz="1050" spc="-472">
                <a:latin typeface="Cambria Math"/>
                <a:cs typeface="Cambria Math"/>
              </a:rPr>
              <a:t>𝑎𝑎</a:t>
            </a:r>
            <a:r>
              <a:rPr dirty="0" baseline="-15873" sz="1050" spc="225">
                <a:latin typeface="Cambria Math"/>
                <a:cs typeface="Cambria Math"/>
              </a:rPr>
              <a:t> </a:t>
            </a:r>
            <a:r>
              <a:rPr dirty="0" sz="1000" spc="-5" b="1">
                <a:latin typeface="Times New Roman"/>
                <a:cs typeface="Times New Roman"/>
              </a:rPr>
              <a:t>No</a:t>
            </a:r>
            <a:r>
              <a:rPr dirty="0" sz="1000" spc="-140" b="1">
                <a:latin typeface="Times New Roman"/>
                <a:cs typeface="Times New Roman"/>
              </a:rPr>
              <a:t> </a:t>
            </a:r>
            <a:r>
              <a:rPr dirty="0" sz="1000" b="1">
                <a:latin typeface="Times New Roman"/>
                <a:cs typeface="Times New Roman"/>
              </a:rPr>
              <a:t>Good</a:t>
            </a:r>
            <a:endParaRPr sz="1000">
              <a:latin typeface="Times New Roman"/>
              <a:cs typeface="Times New Roman"/>
            </a:endParaRPr>
          </a:p>
          <a:p>
            <a:pPr marL="38100" marR="30480">
              <a:lnSpc>
                <a:spcPts val="1150"/>
              </a:lnSpc>
              <a:spcBef>
                <a:spcPts val="645"/>
              </a:spcBef>
            </a:pPr>
            <a:r>
              <a:rPr dirty="0" sz="1000" spc="-5">
                <a:latin typeface="Times New Roman"/>
                <a:cs typeface="Times New Roman"/>
              </a:rPr>
              <a:t>The AASHTO method for computing </a:t>
            </a:r>
            <a:r>
              <a:rPr dirty="0" sz="1000">
                <a:latin typeface="Times New Roman"/>
                <a:cs typeface="Times New Roman"/>
              </a:rPr>
              <a:t>moment </a:t>
            </a:r>
            <a:r>
              <a:rPr dirty="0" sz="1000" spc="-5">
                <a:latin typeface="Times New Roman"/>
                <a:cs typeface="Times New Roman"/>
              </a:rPr>
              <a:t>capacity </a:t>
            </a:r>
            <a:r>
              <a:rPr dirty="0" sz="1000" spc="-10">
                <a:latin typeface="Times New Roman"/>
                <a:cs typeface="Times New Roman"/>
              </a:rPr>
              <a:t>does </a:t>
            </a:r>
            <a:r>
              <a:rPr dirty="0" sz="1000">
                <a:latin typeface="Times New Roman"/>
                <a:cs typeface="Times New Roman"/>
              </a:rPr>
              <a:t>not account for </a:t>
            </a:r>
            <a:r>
              <a:rPr dirty="0" sz="1000" spc="-5">
                <a:latin typeface="Times New Roman"/>
                <a:cs typeface="Times New Roman"/>
              </a:rPr>
              <a:t>the large compression flange in the girder </a:t>
            </a:r>
            <a:r>
              <a:rPr dirty="0" sz="1000">
                <a:latin typeface="Times New Roman"/>
                <a:cs typeface="Times New Roman"/>
              </a:rPr>
              <a:t>or the  higher </a:t>
            </a:r>
            <a:r>
              <a:rPr dirty="0" sz="1000" spc="-5">
                <a:latin typeface="Times New Roman"/>
                <a:cs typeface="Times New Roman"/>
              </a:rPr>
              <a:t>strength </a:t>
            </a:r>
            <a:r>
              <a:rPr dirty="0" sz="1000" spc="-10">
                <a:latin typeface="Times New Roman"/>
                <a:cs typeface="Times New Roman"/>
              </a:rPr>
              <a:t>of </a:t>
            </a:r>
            <a:r>
              <a:rPr dirty="0" sz="1000" spc="-5">
                <a:latin typeface="Times New Roman"/>
                <a:cs typeface="Times New Roman"/>
              </a:rPr>
              <a:t>the girder concrete. See Reference 7 for </a:t>
            </a:r>
            <a:r>
              <a:rPr dirty="0" sz="1000">
                <a:latin typeface="Times New Roman"/>
                <a:cs typeface="Times New Roman"/>
              </a:rPr>
              <a:t>more </a:t>
            </a:r>
            <a:r>
              <a:rPr dirty="0" sz="1000" spc="-5">
                <a:latin typeface="Times New Roman"/>
                <a:cs typeface="Times New Roman"/>
              </a:rPr>
              <a:t>information. PGSuper </a:t>
            </a:r>
            <a:r>
              <a:rPr dirty="0" sz="1000" spc="-10">
                <a:latin typeface="Times New Roman"/>
                <a:cs typeface="Times New Roman"/>
              </a:rPr>
              <a:t>uses </a:t>
            </a:r>
            <a:r>
              <a:rPr dirty="0" sz="1000" spc="-5">
                <a:latin typeface="Times New Roman"/>
                <a:cs typeface="Times New Roman"/>
              </a:rPr>
              <a:t>strain compatibility analysis </a:t>
            </a:r>
            <a:r>
              <a:rPr dirty="0" sz="1000" spc="-10">
                <a:latin typeface="Times New Roman"/>
                <a:cs typeface="Times New Roman"/>
              </a:rPr>
              <a:t>to  </a:t>
            </a:r>
            <a:r>
              <a:rPr dirty="0" sz="1000">
                <a:latin typeface="Times New Roman"/>
                <a:cs typeface="Times New Roman"/>
              </a:rPr>
              <a:t>compute </a:t>
            </a:r>
            <a:r>
              <a:rPr dirty="0" sz="1000" spc="-5">
                <a:latin typeface="Times New Roman"/>
                <a:cs typeface="Times New Roman"/>
              </a:rPr>
              <a:t>the moment</a:t>
            </a:r>
            <a:r>
              <a:rPr dirty="0" sz="1000" spc="-10">
                <a:latin typeface="Times New Roman"/>
                <a:cs typeface="Times New Roman"/>
              </a:rPr>
              <a:t> </a:t>
            </a:r>
            <a:r>
              <a:rPr dirty="0" sz="1000" spc="-5">
                <a:latin typeface="Times New Roman"/>
                <a:cs typeface="Times New Roman"/>
              </a:rPr>
              <a:t>capacity.</a:t>
            </a:r>
            <a:endParaRPr sz="1000">
              <a:latin typeface="Times New Roman"/>
              <a:cs typeface="Times New Roman"/>
            </a:endParaRPr>
          </a:p>
          <a:p>
            <a:pPr marL="38100">
              <a:lnSpc>
                <a:spcPct val="100000"/>
              </a:lnSpc>
              <a:spcBef>
                <a:spcPts val="515"/>
              </a:spcBef>
            </a:pPr>
            <a:r>
              <a:rPr dirty="0" sz="1000" spc="-5">
                <a:latin typeface="Times New Roman"/>
                <a:cs typeface="Times New Roman"/>
              </a:rPr>
              <a:t>Stress-strain relationship </a:t>
            </a:r>
            <a:r>
              <a:rPr dirty="0" sz="1000">
                <a:latin typeface="Times New Roman"/>
                <a:cs typeface="Times New Roman"/>
              </a:rPr>
              <a:t>for </a:t>
            </a:r>
            <a:r>
              <a:rPr dirty="0" sz="1000" spc="-5">
                <a:latin typeface="Times New Roman"/>
                <a:cs typeface="Times New Roman"/>
              </a:rPr>
              <a:t>prestressing</a:t>
            </a:r>
            <a:r>
              <a:rPr dirty="0" sz="1000" spc="25">
                <a:latin typeface="Times New Roman"/>
                <a:cs typeface="Times New Roman"/>
              </a:rPr>
              <a:t> </a:t>
            </a:r>
            <a:r>
              <a:rPr dirty="0" sz="1000" spc="-5">
                <a:latin typeface="Times New Roman"/>
                <a:cs typeface="Times New Roman"/>
              </a:rPr>
              <a:t>strands:</a:t>
            </a:r>
            <a:endParaRPr sz="1000">
              <a:latin typeface="Times New Roman"/>
              <a:cs typeface="Times New Roman"/>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2994151" y="1218691"/>
            <a:ext cx="69850" cy="317500"/>
          </a:xfrm>
          <a:prstGeom prst="rect">
            <a:avLst/>
          </a:prstGeom>
        </p:spPr>
        <p:txBody>
          <a:bodyPr wrap="square" lIns="0" tIns="12065" rIns="0" bIns="0" rtlCol="0" vert="horz">
            <a:spAutoFit/>
          </a:bodyPr>
          <a:lstStyle/>
          <a:p>
            <a:pPr marL="12700">
              <a:lnSpc>
                <a:spcPts val="1150"/>
              </a:lnSpc>
              <a:spcBef>
                <a:spcPts val="95"/>
              </a:spcBef>
            </a:pPr>
            <a:r>
              <a:rPr dirty="0" sz="1000" spc="-5">
                <a:latin typeface="Cambria Math"/>
                <a:cs typeface="Cambria Math"/>
              </a:rPr>
              <a:t>⎢</a:t>
            </a:r>
            <a:endParaRPr sz="1000">
              <a:latin typeface="Cambria Math"/>
              <a:cs typeface="Cambria Math"/>
            </a:endParaRPr>
          </a:p>
          <a:p>
            <a:pPr marL="12700">
              <a:lnSpc>
                <a:spcPts val="1150"/>
              </a:lnSpc>
            </a:pPr>
            <a:r>
              <a:rPr dirty="0" sz="1000" spc="-5">
                <a:latin typeface="Cambria Math"/>
                <a:cs typeface="Cambria Math"/>
              </a:rPr>
              <a:t>⎣</a:t>
            </a:r>
            <a:endParaRPr sz="1000">
              <a:latin typeface="Cambria Math"/>
              <a:cs typeface="Cambria Math"/>
            </a:endParaRPr>
          </a:p>
        </p:txBody>
      </p:sp>
      <p:sp>
        <p:nvSpPr>
          <p:cNvPr id="4" name="object 4"/>
          <p:cNvSpPr txBox="1"/>
          <p:nvPr/>
        </p:nvSpPr>
        <p:spPr>
          <a:xfrm>
            <a:off x="2994151" y="947419"/>
            <a:ext cx="6985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5" name="object 5"/>
          <p:cNvSpPr txBox="1"/>
          <p:nvPr/>
        </p:nvSpPr>
        <p:spPr>
          <a:xfrm>
            <a:off x="2441448" y="1113536"/>
            <a:ext cx="981710" cy="177800"/>
          </a:xfrm>
          <a:prstGeom prst="rect">
            <a:avLst/>
          </a:prstGeom>
        </p:spPr>
        <p:txBody>
          <a:bodyPr wrap="square" lIns="0" tIns="12065" rIns="0" bIns="0" rtlCol="0" vert="horz">
            <a:spAutoFit/>
          </a:bodyPr>
          <a:lstStyle/>
          <a:p>
            <a:pPr marL="38100">
              <a:lnSpc>
                <a:spcPct val="100000"/>
              </a:lnSpc>
              <a:spcBef>
                <a:spcPts val="95"/>
              </a:spcBef>
            </a:pPr>
            <a:r>
              <a:rPr dirty="0" sz="1000" spc="-270">
                <a:latin typeface="Cambria Math"/>
                <a:cs typeface="Cambria Math"/>
              </a:rPr>
              <a:t>𝑓𝑓</a:t>
            </a:r>
            <a:r>
              <a:rPr dirty="0" baseline="-15873" sz="1050" spc="-405">
                <a:latin typeface="Cambria Math"/>
                <a:cs typeface="Cambria Math"/>
              </a:rPr>
              <a:t>𝑑𝑑𝑠𝑠</a:t>
            </a:r>
            <a:r>
              <a:rPr dirty="0" baseline="-15873" sz="1050" spc="225">
                <a:latin typeface="Cambria Math"/>
                <a:cs typeface="Cambria Math"/>
              </a:rPr>
              <a:t> </a:t>
            </a:r>
            <a:r>
              <a:rPr dirty="0" sz="1000" spc="-5">
                <a:latin typeface="Cambria Math"/>
                <a:cs typeface="Cambria Math"/>
              </a:rPr>
              <a:t>= </a:t>
            </a:r>
            <a:r>
              <a:rPr dirty="0" sz="1000" spc="-190">
                <a:latin typeface="Cambria Math"/>
                <a:cs typeface="Cambria Math"/>
              </a:rPr>
              <a:t>𝜀𝜀</a:t>
            </a:r>
            <a:r>
              <a:rPr dirty="0" baseline="-15873" sz="1050" spc="-284">
                <a:latin typeface="Cambria Math"/>
                <a:cs typeface="Cambria Math"/>
              </a:rPr>
              <a:t>𝑑𝑑𝑠𝑠</a:t>
            </a:r>
            <a:r>
              <a:rPr dirty="0" baseline="-15873" sz="1050" spc="75">
                <a:latin typeface="Cambria Math"/>
                <a:cs typeface="Cambria Math"/>
              </a:rPr>
              <a:t> </a:t>
            </a:r>
            <a:r>
              <a:rPr dirty="0" baseline="11111" sz="1500" spc="-7">
                <a:latin typeface="Cambria Math"/>
                <a:cs typeface="Cambria Math"/>
              </a:rPr>
              <a:t>⎢</a:t>
            </a:r>
            <a:r>
              <a:rPr dirty="0" sz="1000" spc="-5">
                <a:latin typeface="Cambria Math"/>
                <a:cs typeface="Cambria Math"/>
              </a:rPr>
              <a:t>877</a:t>
            </a:r>
            <a:r>
              <a:rPr dirty="0" sz="1000" spc="5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6" name="object 6"/>
          <p:cNvSpPr txBox="1"/>
          <p:nvPr/>
        </p:nvSpPr>
        <p:spPr>
          <a:xfrm>
            <a:off x="3853715" y="1016010"/>
            <a:ext cx="40386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r>
              <a:rPr dirty="0" sz="1000" spc="5">
                <a:latin typeface="Cambria Math"/>
                <a:cs typeface="Cambria Math"/>
              </a:rPr>
              <a:t>7</a:t>
            </a:r>
            <a:r>
              <a:rPr dirty="0" sz="1000" spc="-10">
                <a:latin typeface="Cambria Math"/>
                <a:cs typeface="Cambria Math"/>
              </a:rPr>
              <a:t>,</a:t>
            </a:r>
            <a:r>
              <a:rPr dirty="0" sz="1000" spc="-5">
                <a:latin typeface="Cambria Math"/>
                <a:cs typeface="Cambria Math"/>
              </a:rPr>
              <a:t>613</a:t>
            </a:r>
            <a:endParaRPr sz="1000">
              <a:latin typeface="Cambria Math"/>
              <a:cs typeface="Cambria Math"/>
            </a:endParaRPr>
          </a:p>
        </p:txBody>
      </p:sp>
      <p:sp>
        <p:nvSpPr>
          <p:cNvPr id="7" name="object 7"/>
          <p:cNvSpPr txBox="1"/>
          <p:nvPr/>
        </p:nvSpPr>
        <p:spPr>
          <a:xfrm>
            <a:off x="3401000" y="1319338"/>
            <a:ext cx="730885" cy="177800"/>
          </a:xfrm>
          <a:prstGeom prst="rect">
            <a:avLst/>
          </a:prstGeom>
        </p:spPr>
        <p:txBody>
          <a:bodyPr wrap="square" lIns="0" tIns="12065" rIns="0" bIns="0" rtlCol="0" vert="horz">
            <a:spAutoFit/>
          </a:bodyPr>
          <a:lstStyle/>
          <a:p>
            <a:pPr marL="12700">
              <a:lnSpc>
                <a:spcPct val="100000"/>
              </a:lnSpc>
              <a:spcBef>
                <a:spcPts val="95"/>
              </a:spcBef>
            </a:pPr>
            <a:r>
              <a:rPr dirty="0" sz="1000" spc="-135">
                <a:latin typeface="Cambria Math"/>
                <a:cs typeface="Cambria Math"/>
              </a:rPr>
              <a:t>�1 </a:t>
            </a:r>
            <a:r>
              <a:rPr dirty="0" sz="1000" spc="-5">
                <a:latin typeface="Cambria Math"/>
                <a:cs typeface="Cambria Math"/>
              </a:rPr>
              <a:t>+  </a:t>
            </a:r>
            <a:r>
              <a:rPr dirty="0" sz="1000" spc="-220">
                <a:latin typeface="Cambria Math"/>
                <a:cs typeface="Cambria Math"/>
              </a:rPr>
              <a:t>�112.4𝜀𝜀</a:t>
            </a:r>
            <a:endParaRPr sz="1000">
              <a:latin typeface="Cambria Math"/>
              <a:cs typeface="Cambria Math"/>
            </a:endParaRPr>
          </a:p>
        </p:txBody>
      </p:sp>
      <p:sp>
        <p:nvSpPr>
          <p:cNvPr id="8" name="object 8"/>
          <p:cNvSpPr txBox="1"/>
          <p:nvPr/>
        </p:nvSpPr>
        <p:spPr>
          <a:xfrm>
            <a:off x="4105147" y="1383284"/>
            <a:ext cx="12573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𝑑𝑑𝑠𝑠</a:t>
            </a:r>
            <a:endParaRPr sz="700">
              <a:latin typeface="Cambria Math"/>
              <a:cs typeface="Cambria Math"/>
            </a:endParaRPr>
          </a:p>
        </p:txBody>
      </p:sp>
      <p:sp>
        <p:nvSpPr>
          <p:cNvPr id="9" name="object 9"/>
          <p:cNvSpPr/>
          <p:nvPr/>
        </p:nvSpPr>
        <p:spPr>
          <a:xfrm>
            <a:off x="3413759" y="1216913"/>
            <a:ext cx="1285240" cy="0"/>
          </a:xfrm>
          <a:custGeom>
            <a:avLst/>
            <a:gdLst/>
            <a:ahLst/>
            <a:cxnLst/>
            <a:rect l="l" t="t" r="r" b="b"/>
            <a:pathLst>
              <a:path w="1285239" h="0">
                <a:moveTo>
                  <a:pt x="0" y="0"/>
                </a:moveTo>
                <a:lnTo>
                  <a:pt x="1284732" y="0"/>
                </a:lnTo>
              </a:path>
            </a:pathLst>
          </a:custGeom>
          <a:ln w="7620">
            <a:solidFill>
              <a:srgbClr val="000000"/>
            </a:solidFill>
          </a:ln>
        </p:spPr>
        <p:txBody>
          <a:bodyPr wrap="square" lIns="0" tIns="0" rIns="0" bIns="0" rtlCol="0"/>
          <a:lstStyle/>
          <a:p/>
        </p:txBody>
      </p:sp>
      <p:sp>
        <p:nvSpPr>
          <p:cNvPr id="10" name="object 10"/>
          <p:cNvSpPr txBox="1"/>
          <p:nvPr/>
        </p:nvSpPr>
        <p:spPr>
          <a:xfrm>
            <a:off x="4687315" y="1358900"/>
            <a:ext cx="6985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11" name="object 11"/>
          <p:cNvSpPr txBox="1"/>
          <p:nvPr/>
        </p:nvSpPr>
        <p:spPr>
          <a:xfrm>
            <a:off x="4184903" y="1235455"/>
            <a:ext cx="597535" cy="261620"/>
          </a:xfrm>
          <a:prstGeom prst="rect">
            <a:avLst/>
          </a:prstGeom>
        </p:spPr>
        <p:txBody>
          <a:bodyPr wrap="square" lIns="0" tIns="12065" rIns="0" bIns="0" rtlCol="0" vert="horz">
            <a:spAutoFit/>
          </a:bodyPr>
          <a:lstStyle/>
          <a:p>
            <a:pPr marL="95885">
              <a:lnSpc>
                <a:spcPts val="930"/>
              </a:lnSpc>
              <a:spcBef>
                <a:spcPts val="95"/>
              </a:spcBef>
            </a:pPr>
            <a:r>
              <a:rPr dirty="0" sz="700" spc="10">
                <a:latin typeface="Cambria Math"/>
                <a:cs typeface="Cambria Math"/>
              </a:rPr>
              <a:t>7.36</a:t>
            </a:r>
            <a:r>
              <a:rPr dirty="0" sz="700" spc="170">
                <a:latin typeface="Cambria Math"/>
                <a:cs typeface="Cambria Math"/>
              </a:rPr>
              <a:t> </a:t>
            </a:r>
            <a:r>
              <a:rPr dirty="0" baseline="-11904" sz="1050" spc="22">
                <a:latin typeface="Cambria Math"/>
                <a:cs typeface="Cambria Math"/>
              </a:rPr>
              <a:t>7.36</a:t>
            </a:r>
            <a:r>
              <a:rPr dirty="0" baseline="8333" sz="1500" spc="22">
                <a:latin typeface="Cambria Math"/>
                <a:cs typeface="Cambria Math"/>
              </a:rPr>
              <a:t>⎥</a:t>
            </a:r>
            <a:endParaRPr baseline="8333" sz="1500">
              <a:latin typeface="Cambria Math"/>
              <a:cs typeface="Cambria Math"/>
            </a:endParaRPr>
          </a:p>
          <a:p>
            <a:pPr marL="38100">
              <a:lnSpc>
                <a:spcPts val="930"/>
              </a:lnSpc>
              <a:tabLst>
                <a:tab pos="273685" algn="l"/>
              </a:tabLst>
            </a:pPr>
            <a:r>
              <a:rPr dirty="0" sz="1000" spc="-325">
                <a:latin typeface="Cambria Math"/>
                <a:cs typeface="Cambria Math"/>
              </a:rPr>
              <a:t>�	</a:t>
            </a:r>
            <a:r>
              <a:rPr dirty="0" sz="1000" spc="-260">
                <a:latin typeface="Cambria Math"/>
                <a:cs typeface="Cambria Math"/>
              </a:rPr>
              <a:t>�</a:t>
            </a:r>
            <a:endParaRPr sz="1000">
              <a:latin typeface="Cambria Math"/>
              <a:cs typeface="Cambria Math"/>
            </a:endParaRPr>
          </a:p>
        </p:txBody>
      </p:sp>
      <p:sp>
        <p:nvSpPr>
          <p:cNvPr id="12" name="object 12"/>
          <p:cNvSpPr txBox="1"/>
          <p:nvPr/>
        </p:nvSpPr>
        <p:spPr>
          <a:xfrm>
            <a:off x="4687315" y="947419"/>
            <a:ext cx="6985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13" name="object 13"/>
          <p:cNvSpPr txBox="1"/>
          <p:nvPr/>
        </p:nvSpPr>
        <p:spPr>
          <a:xfrm>
            <a:off x="4483608" y="1113536"/>
            <a:ext cx="841375" cy="177800"/>
          </a:xfrm>
          <a:prstGeom prst="rect">
            <a:avLst/>
          </a:prstGeom>
        </p:spPr>
        <p:txBody>
          <a:bodyPr wrap="square" lIns="0" tIns="12065" rIns="0" bIns="0" rtlCol="0" vert="horz">
            <a:spAutoFit/>
          </a:bodyPr>
          <a:lstStyle/>
          <a:p>
            <a:pPr marL="38100">
              <a:lnSpc>
                <a:spcPct val="100000"/>
              </a:lnSpc>
              <a:spcBef>
                <a:spcPts val="95"/>
              </a:spcBef>
            </a:pPr>
            <a:r>
              <a:rPr dirty="0" u="sng" baseline="-23809" sz="1050" spc="-7">
                <a:uFill>
                  <a:solidFill>
                    <a:srgbClr val="000000"/>
                  </a:solidFill>
                </a:uFill>
                <a:latin typeface="Times New Roman"/>
                <a:cs typeface="Times New Roman"/>
              </a:rPr>
              <a:t> </a:t>
            </a:r>
            <a:r>
              <a:rPr dirty="0" u="sng" baseline="-23809" sz="1050" spc="-7">
                <a:uFill>
                  <a:solidFill>
                    <a:srgbClr val="000000"/>
                  </a:solidFill>
                </a:uFill>
                <a:latin typeface="Times New Roman"/>
                <a:cs typeface="Times New Roman"/>
              </a:rPr>
              <a:t> </a:t>
            </a:r>
            <a:r>
              <a:rPr dirty="0" u="sng" baseline="-23809" sz="1050" spc="-89">
                <a:uFill>
                  <a:solidFill>
                    <a:srgbClr val="000000"/>
                  </a:solidFill>
                </a:uFill>
                <a:latin typeface="Times New Roman"/>
                <a:cs typeface="Times New Roman"/>
              </a:rPr>
              <a:t> </a:t>
            </a:r>
            <a:r>
              <a:rPr dirty="0" u="sng" baseline="-23809" sz="1050" spc="22">
                <a:uFill>
                  <a:solidFill>
                    <a:srgbClr val="000000"/>
                  </a:solidFill>
                </a:uFill>
                <a:latin typeface="Cambria Math"/>
                <a:cs typeface="Cambria Math"/>
              </a:rPr>
              <a:t>1</a:t>
            </a:r>
            <a:r>
              <a:rPr dirty="0" u="sng" baseline="-23809" sz="1050" spc="270">
                <a:uFill>
                  <a:solidFill>
                    <a:srgbClr val="000000"/>
                  </a:solidFill>
                </a:uFill>
                <a:latin typeface="Cambria Math"/>
                <a:cs typeface="Cambria Math"/>
              </a:rPr>
              <a:t> </a:t>
            </a:r>
            <a:r>
              <a:rPr dirty="0" baseline="11111" sz="1500" spc="-7">
                <a:latin typeface="Cambria Math"/>
                <a:cs typeface="Cambria Math"/>
              </a:rPr>
              <a:t>⎥ </a:t>
            </a:r>
            <a:r>
              <a:rPr dirty="0" sz="1000" spc="-5">
                <a:latin typeface="Cambria Math"/>
                <a:cs typeface="Cambria Math"/>
              </a:rPr>
              <a:t>≤</a:t>
            </a:r>
            <a:r>
              <a:rPr dirty="0" sz="1000" spc="25">
                <a:latin typeface="Cambria Math"/>
                <a:cs typeface="Cambria Math"/>
              </a:rPr>
              <a:t> </a:t>
            </a:r>
            <a:r>
              <a:rPr dirty="0" sz="1000" spc="-185">
                <a:latin typeface="Cambria Math"/>
                <a:cs typeface="Cambria Math"/>
              </a:rPr>
              <a:t>270𝑘𝑘𝑠𝑠𝑠𝑠</a:t>
            </a:r>
            <a:endParaRPr sz="1000">
              <a:latin typeface="Cambria Math"/>
              <a:cs typeface="Cambria Math"/>
            </a:endParaRPr>
          </a:p>
        </p:txBody>
      </p:sp>
      <p:sp>
        <p:nvSpPr>
          <p:cNvPr id="14" name="object 14"/>
          <p:cNvSpPr txBox="1"/>
          <p:nvPr/>
        </p:nvSpPr>
        <p:spPr>
          <a:xfrm>
            <a:off x="673100" y="1581403"/>
            <a:ext cx="19627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Stress-strain relationship </a:t>
            </a:r>
            <a:r>
              <a:rPr dirty="0" sz="1000">
                <a:latin typeface="Times New Roman"/>
                <a:cs typeface="Times New Roman"/>
              </a:rPr>
              <a:t>for</a:t>
            </a:r>
            <a:r>
              <a:rPr dirty="0" sz="1000" spc="-5">
                <a:latin typeface="Times New Roman"/>
                <a:cs typeface="Times New Roman"/>
              </a:rPr>
              <a:t> concrete:</a:t>
            </a:r>
            <a:endParaRPr sz="1000">
              <a:latin typeface="Times New Roman"/>
              <a:cs typeface="Times New Roman"/>
            </a:endParaRPr>
          </a:p>
        </p:txBody>
      </p:sp>
      <p:sp>
        <p:nvSpPr>
          <p:cNvPr id="15" name="object 15"/>
          <p:cNvSpPr txBox="1"/>
          <p:nvPr/>
        </p:nvSpPr>
        <p:spPr>
          <a:xfrm>
            <a:off x="3247085" y="2001989"/>
            <a:ext cx="358775" cy="177800"/>
          </a:xfrm>
          <a:prstGeom prst="rect">
            <a:avLst/>
          </a:prstGeom>
        </p:spPr>
        <p:txBody>
          <a:bodyPr wrap="square" lIns="0" tIns="12065" rIns="0" bIns="0" rtlCol="0" vert="horz">
            <a:spAutoFit/>
          </a:bodyPr>
          <a:lstStyle/>
          <a:p>
            <a:pPr marL="12700">
              <a:lnSpc>
                <a:spcPct val="100000"/>
              </a:lnSpc>
              <a:spcBef>
                <a:spcPts val="95"/>
              </a:spcBef>
            </a:pPr>
            <a:r>
              <a:rPr dirty="0" sz="1000" spc="-375">
                <a:latin typeface="Cambria Math"/>
                <a:cs typeface="Cambria Math"/>
              </a:rPr>
              <a:t>𝑓𝑓</a:t>
            </a:r>
            <a:r>
              <a:rPr dirty="0" sz="1000" spc="245">
                <a:latin typeface="Cambria Math"/>
                <a:cs typeface="Cambria Math"/>
              </a:rPr>
              <a:t> </a:t>
            </a:r>
            <a:r>
              <a:rPr dirty="0" sz="1000" spc="-5">
                <a:latin typeface="Cambria Math"/>
                <a:cs typeface="Cambria Math"/>
              </a:rPr>
              <a:t>=</a:t>
            </a:r>
            <a:r>
              <a:rPr dirty="0" sz="1000" spc="35">
                <a:latin typeface="Cambria Math"/>
                <a:cs typeface="Cambria Math"/>
              </a:rPr>
              <a:t> </a:t>
            </a:r>
            <a:r>
              <a:rPr dirty="0" sz="1000" spc="-280">
                <a:latin typeface="Cambria Math"/>
                <a:cs typeface="Cambria Math"/>
              </a:rPr>
              <a:t>𝑓𝑓</a:t>
            </a:r>
            <a:endParaRPr sz="1000">
              <a:latin typeface="Cambria Math"/>
              <a:cs typeface="Cambria Math"/>
            </a:endParaRPr>
          </a:p>
        </p:txBody>
      </p:sp>
      <p:sp>
        <p:nvSpPr>
          <p:cNvPr id="16" name="object 16"/>
          <p:cNvSpPr txBox="1"/>
          <p:nvPr/>
        </p:nvSpPr>
        <p:spPr>
          <a:xfrm>
            <a:off x="3292855" y="2066036"/>
            <a:ext cx="334010" cy="132080"/>
          </a:xfrm>
          <a:prstGeom prst="rect">
            <a:avLst/>
          </a:prstGeom>
        </p:spPr>
        <p:txBody>
          <a:bodyPr wrap="square" lIns="0" tIns="12065" rIns="0" bIns="0" rtlCol="0" vert="horz">
            <a:spAutoFit/>
          </a:bodyPr>
          <a:lstStyle/>
          <a:p>
            <a:pPr marL="12700">
              <a:lnSpc>
                <a:spcPct val="100000"/>
              </a:lnSpc>
              <a:spcBef>
                <a:spcPts val="95"/>
              </a:spcBef>
              <a:tabLst>
                <a:tab pos="276225" algn="l"/>
              </a:tabLst>
            </a:pPr>
            <a:r>
              <a:rPr dirty="0" sz="700" spc="-320">
                <a:latin typeface="Cambria Math"/>
                <a:cs typeface="Cambria Math"/>
              </a:rPr>
              <a:t>𝑐𝑐</a:t>
            </a:r>
            <a:r>
              <a:rPr dirty="0" sz="700" spc="-320">
                <a:latin typeface="Cambria Math"/>
                <a:cs typeface="Cambria Math"/>
              </a:rPr>
              <a:t>	</a:t>
            </a:r>
            <a:r>
              <a:rPr dirty="0" sz="700" spc="-320">
                <a:latin typeface="Cambria Math"/>
                <a:cs typeface="Cambria Math"/>
              </a:rPr>
              <a:t>𝑐𝑐</a:t>
            </a:r>
            <a:endParaRPr sz="700">
              <a:latin typeface="Cambria Math"/>
              <a:cs typeface="Cambria Math"/>
            </a:endParaRPr>
          </a:p>
        </p:txBody>
      </p:sp>
      <p:sp>
        <p:nvSpPr>
          <p:cNvPr id="17" name="object 17"/>
          <p:cNvSpPr txBox="1"/>
          <p:nvPr/>
        </p:nvSpPr>
        <p:spPr>
          <a:xfrm>
            <a:off x="3563105" y="1992847"/>
            <a:ext cx="988060" cy="132080"/>
          </a:xfrm>
          <a:prstGeom prst="rect">
            <a:avLst/>
          </a:prstGeom>
        </p:spPr>
        <p:txBody>
          <a:bodyPr wrap="square" lIns="0" tIns="12065" rIns="0" bIns="0" rtlCol="0" vert="horz">
            <a:spAutoFit/>
          </a:bodyPr>
          <a:lstStyle/>
          <a:p>
            <a:pPr marL="38100">
              <a:lnSpc>
                <a:spcPct val="100000"/>
              </a:lnSpc>
              <a:spcBef>
                <a:spcPts val="95"/>
              </a:spcBef>
              <a:tabLst>
                <a:tab pos="572770" algn="l"/>
                <a:tab pos="949325" algn="l"/>
              </a:tabLst>
            </a:pPr>
            <a:r>
              <a:rPr dirty="0" sz="700" spc="65">
                <a:latin typeface="Cambria Math"/>
                <a:cs typeface="Cambria Math"/>
              </a:rPr>
              <a:t>′</a:t>
            </a:r>
            <a:r>
              <a:rPr dirty="0" u="sng" baseline="3968" sz="1050" spc="97">
                <a:uFill>
                  <a:solidFill>
                    <a:srgbClr val="000000"/>
                  </a:solidFill>
                </a:uFill>
                <a:latin typeface="Cambria Math"/>
                <a:cs typeface="Cambria Math"/>
              </a:rPr>
              <a:t> 	</a:t>
            </a:r>
            <a:r>
              <a:rPr dirty="0" u="sng" baseline="3968" sz="1050" spc="-7">
                <a:uFill>
                  <a:solidFill>
                    <a:srgbClr val="000000"/>
                  </a:solidFill>
                </a:uFill>
                <a:latin typeface="Cambria Math"/>
                <a:cs typeface="Cambria Math"/>
              </a:rPr>
              <a:t>𝑐              </a:t>
            </a:r>
            <a:r>
              <a:rPr dirty="0" u="sng" baseline="3968" sz="1050" spc="195">
                <a:uFill>
                  <a:solidFill>
                    <a:srgbClr val="000000"/>
                  </a:solidFill>
                </a:uFill>
                <a:latin typeface="Cambria Math"/>
                <a:cs typeface="Cambria Math"/>
              </a:rPr>
              <a:t> </a:t>
            </a:r>
            <a:r>
              <a:rPr dirty="0" u="sng" baseline="3968" sz="1050" spc="-225">
                <a:uFill>
                  <a:solidFill>
                    <a:srgbClr val="000000"/>
                  </a:solidFill>
                </a:uFill>
                <a:latin typeface="Cambria Math"/>
                <a:cs typeface="Cambria Math"/>
              </a:rPr>
              <a:t>𝑐	</a:t>
            </a:r>
            <a:endParaRPr baseline="3968" sz="1050">
              <a:latin typeface="Cambria Math"/>
              <a:cs typeface="Cambria Math"/>
            </a:endParaRPr>
          </a:p>
        </p:txBody>
      </p:sp>
      <p:sp>
        <p:nvSpPr>
          <p:cNvPr id="18" name="object 18"/>
          <p:cNvSpPr txBox="1"/>
          <p:nvPr/>
        </p:nvSpPr>
        <p:spPr>
          <a:xfrm>
            <a:off x="4041647" y="1881644"/>
            <a:ext cx="173355" cy="177800"/>
          </a:xfrm>
          <a:prstGeom prst="rect">
            <a:avLst/>
          </a:prstGeom>
        </p:spPr>
        <p:txBody>
          <a:bodyPr wrap="square" lIns="0" tIns="12065" rIns="0" bIns="0" rtlCol="0" vert="horz">
            <a:spAutoFit/>
          </a:bodyPr>
          <a:lstStyle/>
          <a:p>
            <a:pPr marL="38100">
              <a:lnSpc>
                <a:spcPct val="100000"/>
              </a:lnSpc>
              <a:spcBef>
                <a:spcPts val="95"/>
              </a:spcBef>
            </a:pPr>
            <a:r>
              <a:rPr dirty="0" baseline="-16666" sz="1500" spc="-165">
                <a:latin typeface="Cambria Math"/>
                <a:cs typeface="Cambria Math"/>
              </a:rPr>
              <a:t>𝜀𝜀</a:t>
            </a:r>
            <a:r>
              <a:rPr dirty="0" sz="700" spc="-110">
                <a:latin typeface="Cambria Math"/>
                <a:cs typeface="Cambria Math"/>
              </a:rPr>
              <a:t>′</a:t>
            </a:r>
            <a:endParaRPr sz="700">
              <a:latin typeface="Cambria Math"/>
              <a:cs typeface="Cambria Math"/>
            </a:endParaRPr>
          </a:p>
        </p:txBody>
      </p:sp>
      <p:sp>
        <p:nvSpPr>
          <p:cNvPr id="19" name="object 19"/>
          <p:cNvSpPr/>
          <p:nvPr/>
        </p:nvSpPr>
        <p:spPr>
          <a:xfrm>
            <a:off x="4053840" y="1959108"/>
            <a:ext cx="161925" cy="0"/>
          </a:xfrm>
          <a:custGeom>
            <a:avLst/>
            <a:gdLst/>
            <a:ahLst/>
            <a:cxnLst/>
            <a:rect l="l" t="t" r="r" b="b"/>
            <a:pathLst>
              <a:path w="161925" h="0">
                <a:moveTo>
                  <a:pt x="0" y="0"/>
                </a:moveTo>
                <a:lnTo>
                  <a:pt x="161544" y="0"/>
                </a:lnTo>
              </a:path>
            </a:pathLst>
          </a:custGeom>
          <a:ln w="7607">
            <a:solidFill>
              <a:srgbClr val="000000"/>
            </a:solidFill>
          </a:ln>
        </p:spPr>
        <p:txBody>
          <a:bodyPr wrap="square" lIns="0" tIns="0" rIns="0" bIns="0" rtlCol="0"/>
          <a:lstStyle/>
          <a:p/>
        </p:txBody>
      </p:sp>
      <p:sp>
        <p:nvSpPr>
          <p:cNvPr id="20" name="object 20"/>
          <p:cNvSpPr txBox="1"/>
          <p:nvPr/>
        </p:nvSpPr>
        <p:spPr>
          <a:xfrm>
            <a:off x="3855720" y="1790191"/>
            <a:ext cx="460375" cy="243204"/>
          </a:xfrm>
          <a:prstGeom prst="rect">
            <a:avLst/>
          </a:prstGeom>
        </p:spPr>
        <p:txBody>
          <a:bodyPr wrap="square" lIns="0" tIns="12065" rIns="0" bIns="0" rtlCol="0" vert="horz">
            <a:spAutoFit/>
          </a:bodyPr>
          <a:lstStyle/>
          <a:p>
            <a:pPr marL="197485">
              <a:lnSpc>
                <a:spcPts val="860"/>
              </a:lnSpc>
              <a:spcBef>
                <a:spcPts val="95"/>
              </a:spcBef>
            </a:pPr>
            <a:r>
              <a:rPr dirty="0" baseline="11111" sz="1500" spc="-262">
                <a:latin typeface="Cambria Math"/>
                <a:cs typeface="Cambria Math"/>
              </a:rPr>
              <a:t>𝜀𝜀</a:t>
            </a:r>
            <a:r>
              <a:rPr dirty="0" sz="700" spc="-175">
                <a:latin typeface="Cambria Math"/>
                <a:cs typeface="Cambria Math"/>
              </a:rPr>
              <a:t>𝑐𝑐𝑒𝑒</a:t>
            </a:r>
            <a:endParaRPr sz="700">
              <a:latin typeface="Cambria Math"/>
              <a:cs typeface="Cambria Math"/>
            </a:endParaRPr>
          </a:p>
          <a:p>
            <a:pPr marL="38100">
              <a:lnSpc>
                <a:spcPts val="860"/>
              </a:lnSpc>
              <a:tabLst>
                <a:tab pos="359410" algn="l"/>
              </a:tabLst>
            </a:pPr>
            <a:r>
              <a:rPr dirty="0" sz="1000" spc="-385">
                <a:latin typeface="Cambria Math"/>
                <a:cs typeface="Cambria Math"/>
              </a:rPr>
              <a:t>𝑠𝑠</a:t>
            </a:r>
            <a:r>
              <a:rPr dirty="0" sz="1000" spc="-25">
                <a:latin typeface="Cambria Math"/>
                <a:cs typeface="Cambria Math"/>
              </a:rPr>
              <a:t> </a:t>
            </a:r>
            <a:r>
              <a:rPr dirty="0" sz="1000" spc="-260">
                <a:latin typeface="Cambria Math"/>
                <a:cs typeface="Cambria Math"/>
              </a:rPr>
              <a:t>�</a:t>
            </a:r>
            <a:r>
              <a:rPr dirty="0" sz="1000">
                <a:latin typeface="Cambria Math"/>
                <a:cs typeface="Cambria Math"/>
              </a:rPr>
              <a:t>	</a:t>
            </a:r>
            <a:r>
              <a:rPr dirty="0" sz="1000" spc="-260">
                <a:latin typeface="Cambria Math"/>
                <a:cs typeface="Cambria Math"/>
              </a:rPr>
              <a:t>�</a:t>
            </a:r>
            <a:endParaRPr sz="1000">
              <a:latin typeface="Cambria Math"/>
              <a:cs typeface="Cambria Math"/>
            </a:endParaRPr>
          </a:p>
        </p:txBody>
      </p:sp>
      <p:sp>
        <p:nvSpPr>
          <p:cNvPr id="21" name="object 21"/>
          <p:cNvSpPr txBox="1"/>
          <p:nvPr/>
        </p:nvSpPr>
        <p:spPr>
          <a:xfrm>
            <a:off x="4182871" y="2233676"/>
            <a:ext cx="83185"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𝜀𝜀</a:t>
            </a:r>
            <a:endParaRPr sz="1000">
              <a:latin typeface="Cambria Math"/>
              <a:cs typeface="Cambria Math"/>
            </a:endParaRPr>
          </a:p>
        </p:txBody>
      </p:sp>
      <p:sp>
        <p:nvSpPr>
          <p:cNvPr id="22" name="object 22"/>
          <p:cNvSpPr txBox="1"/>
          <p:nvPr/>
        </p:nvSpPr>
        <p:spPr>
          <a:xfrm>
            <a:off x="4239259" y="2297683"/>
            <a:ext cx="7048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𝑐𝑐</a:t>
            </a:r>
            <a:endParaRPr sz="700">
              <a:latin typeface="Cambria Math"/>
              <a:cs typeface="Cambria Math"/>
            </a:endParaRPr>
          </a:p>
        </p:txBody>
      </p:sp>
      <p:sp>
        <p:nvSpPr>
          <p:cNvPr id="23" name="object 23"/>
          <p:cNvSpPr txBox="1"/>
          <p:nvPr/>
        </p:nvSpPr>
        <p:spPr>
          <a:xfrm>
            <a:off x="4248364" y="2233687"/>
            <a:ext cx="57150" cy="132080"/>
          </a:xfrm>
          <a:prstGeom prst="rect">
            <a:avLst/>
          </a:prstGeom>
        </p:spPr>
        <p:txBody>
          <a:bodyPr wrap="square" lIns="0" tIns="12065" rIns="0" bIns="0" rtlCol="0" vert="horz">
            <a:spAutoFit/>
          </a:bodyPr>
          <a:lstStyle/>
          <a:p>
            <a:pPr marL="12700">
              <a:lnSpc>
                <a:spcPct val="100000"/>
              </a:lnSpc>
              <a:spcBef>
                <a:spcPts val="95"/>
              </a:spcBef>
            </a:pPr>
            <a:r>
              <a:rPr dirty="0" sz="700" spc="65">
                <a:latin typeface="Cambria Math"/>
                <a:cs typeface="Cambria Math"/>
              </a:rPr>
              <a:t>′</a:t>
            </a:r>
            <a:endParaRPr sz="700">
              <a:latin typeface="Cambria Math"/>
              <a:cs typeface="Cambria Math"/>
            </a:endParaRPr>
          </a:p>
        </p:txBody>
      </p:sp>
      <p:sp>
        <p:nvSpPr>
          <p:cNvPr id="24" name="object 24"/>
          <p:cNvSpPr/>
          <p:nvPr/>
        </p:nvSpPr>
        <p:spPr>
          <a:xfrm>
            <a:off x="4169664" y="2273045"/>
            <a:ext cx="161925" cy="0"/>
          </a:xfrm>
          <a:custGeom>
            <a:avLst/>
            <a:gdLst/>
            <a:ahLst/>
            <a:cxnLst/>
            <a:rect l="l" t="t" r="r" b="b"/>
            <a:pathLst>
              <a:path w="161925" h="0">
                <a:moveTo>
                  <a:pt x="0" y="0"/>
                </a:moveTo>
                <a:lnTo>
                  <a:pt x="161544" y="0"/>
                </a:lnTo>
              </a:path>
            </a:pathLst>
          </a:custGeom>
          <a:ln w="7620">
            <a:solidFill>
              <a:srgbClr val="000000"/>
            </a:solidFill>
          </a:ln>
        </p:spPr>
        <p:txBody>
          <a:bodyPr wrap="square" lIns="0" tIns="0" rIns="0" bIns="0" rtlCol="0"/>
          <a:lstStyle/>
          <a:p/>
        </p:txBody>
      </p:sp>
      <p:sp>
        <p:nvSpPr>
          <p:cNvPr id="25" name="object 25"/>
          <p:cNvSpPr txBox="1"/>
          <p:nvPr/>
        </p:nvSpPr>
        <p:spPr>
          <a:xfrm>
            <a:off x="3646372" y="2169677"/>
            <a:ext cx="760095" cy="177800"/>
          </a:xfrm>
          <a:prstGeom prst="rect">
            <a:avLst/>
          </a:prstGeom>
        </p:spPr>
        <p:txBody>
          <a:bodyPr wrap="square" lIns="0" tIns="12065" rIns="0" bIns="0" rtlCol="0" vert="horz">
            <a:spAutoFit/>
          </a:bodyPr>
          <a:lstStyle/>
          <a:p>
            <a:pPr marL="12700">
              <a:lnSpc>
                <a:spcPct val="100000"/>
              </a:lnSpc>
              <a:spcBef>
                <a:spcPts val="95"/>
              </a:spcBef>
              <a:tabLst>
                <a:tab pos="684530" algn="l"/>
              </a:tabLst>
            </a:pPr>
            <a:r>
              <a:rPr dirty="0" sz="1000" spc="-385">
                <a:latin typeface="Cambria Math"/>
                <a:cs typeface="Cambria Math"/>
              </a:rPr>
              <a:t>𝑠𝑠</a:t>
            </a:r>
            <a:r>
              <a:rPr dirty="0" sz="1000" spc="20">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5">
                <a:latin typeface="Cambria Math"/>
                <a:cs typeface="Cambria Math"/>
              </a:rPr>
              <a:t>1</a:t>
            </a:r>
            <a:r>
              <a:rPr dirty="0" sz="1000" spc="-5">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260">
                <a:latin typeface="Cambria Math"/>
                <a:cs typeface="Cambria Math"/>
              </a:rPr>
              <a:t>�</a:t>
            </a:r>
            <a:r>
              <a:rPr dirty="0" sz="1000">
                <a:latin typeface="Cambria Math"/>
                <a:cs typeface="Cambria Math"/>
              </a:rPr>
              <a:t>	</a:t>
            </a:r>
            <a:r>
              <a:rPr dirty="0" sz="1000" spc="-465">
                <a:latin typeface="Cambria Math"/>
                <a:cs typeface="Cambria Math"/>
              </a:rPr>
              <a:t>�</a:t>
            </a:r>
            <a:endParaRPr sz="1000">
              <a:latin typeface="Cambria Math"/>
              <a:cs typeface="Cambria Math"/>
            </a:endParaRPr>
          </a:p>
        </p:txBody>
      </p:sp>
      <p:sp>
        <p:nvSpPr>
          <p:cNvPr id="26" name="object 26"/>
          <p:cNvSpPr txBox="1"/>
          <p:nvPr/>
        </p:nvSpPr>
        <p:spPr>
          <a:xfrm>
            <a:off x="4131493" y="2046224"/>
            <a:ext cx="412115" cy="177800"/>
          </a:xfrm>
          <a:prstGeom prst="rect">
            <a:avLst/>
          </a:prstGeom>
        </p:spPr>
        <p:txBody>
          <a:bodyPr wrap="square" lIns="0" tIns="12065" rIns="0" bIns="0" rtlCol="0" vert="horz">
            <a:spAutoFit/>
          </a:bodyPr>
          <a:lstStyle/>
          <a:p>
            <a:pPr marL="38100">
              <a:lnSpc>
                <a:spcPct val="100000"/>
              </a:lnSpc>
              <a:spcBef>
                <a:spcPts val="95"/>
              </a:spcBef>
            </a:pPr>
            <a:r>
              <a:rPr dirty="0" baseline="-13888" sz="1500" spc="-262">
                <a:latin typeface="Cambria Math"/>
                <a:cs typeface="Cambria Math"/>
              </a:rPr>
              <a:t>𝜀𝜀</a:t>
            </a:r>
            <a:r>
              <a:rPr dirty="0" baseline="-35714" sz="1050" spc="-262">
                <a:latin typeface="Cambria Math"/>
                <a:cs typeface="Cambria Math"/>
              </a:rPr>
              <a:t>𝑐𝑐𝑒𝑒</a:t>
            </a:r>
            <a:r>
              <a:rPr dirty="0" baseline="-35714" sz="1050" spc="525">
                <a:latin typeface="Cambria Math"/>
                <a:cs typeface="Cambria Math"/>
              </a:rPr>
              <a:t> </a:t>
            </a:r>
            <a:r>
              <a:rPr dirty="0" sz="700" spc="-100">
                <a:latin typeface="Cambria Math"/>
                <a:cs typeface="Cambria Math"/>
              </a:rPr>
              <a:t>𝑖𝑖𝑑𝑑</a:t>
            </a:r>
            <a:endParaRPr sz="700">
              <a:latin typeface="Cambria Math"/>
              <a:cs typeface="Cambria Math"/>
            </a:endParaRPr>
          </a:p>
        </p:txBody>
      </p:sp>
      <p:sp>
        <p:nvSpPr>
          <p:cNvPr id="27" name="object 27"/>
          <p:cNvSpPr txBox="1"/>
          <p:nvPr/>
        </p:nvSpPr>
        <p:spPr>
          <a:xfrm>
            <a:off x="673100" y="2454655"/>
            <a:ext cx="33655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w</a:t>
            </a:r>
            <a:r>
              <a:rPr dirty="0" sz="1000">
                <a:latin typeface="Times New Roman"/>
                <a:cs typeface="Times New Roman"/>
              </a:rPr>
              <a:t>h</a:t>
            </a:r>
            <a:r>
              <a:rPr dirty="0" sz="1000" spc="-5">
                <a:latin typeface="Times New Roman"/>
                <a:cs typeface="Times New Roman"/>
              </a:rPr>
              <a:t>ere</a:t>
            </a:r>
            <a:endParaRPr sz="1000">
              <a:latin typeface="Times New Roman"/>
              <a:cs typeface="Times New Roman"/>
            </a:endParaRPr>
          </a:p>
        </p:txBody>
      </p:sp>
      <p:sp>
        <p:nvSpPr>
          <p:cNvPr id="28" name="object 28"/>
          <p:cNvSpPr txBox="1"/>
          <p:nvPr/>
        </p:nvSpPr>
        <p:spPr>
          <a:xfrm>
            <a:off x="3452888" y="2765573"/>
            <a:ext cx="556260" cy="177800"/>
          </a:xfrm>
          <a:prstGeom prst="rect">
            <a:avLst/>
          </a:prstGeom>
        </p:spPr>
        <p:txBody>
          <a:bodyPr wrap="square" lIns="0" tIns="12065" rIns="0" bIns="0" rtlCol="0" vert="horz">
            <a:spAutoFit/>
          </a:bodyPr>
          <a:lstStyle/>
          <a:p>
            <a:pPr marL="12700">
              <a:lnSpc>
                <a:spcPct val="100000"/>
              </a:lnSpc>
              <a:spcBef>
                <a:spcPts val="95"/>
              </a:spcBef>
            </a:pPr>
            <a:r>
              <a:rPr dirty="0" sz="1000" spc="-180">
                <a:latin typeface="Cambria Math"/>
                <a:cs typeface="Cambria Math"/>
              </a:rPr>
              <a:t>𝑠𝑠</a:t>
            </a:r>
            <a:r>
              <a:rPr dirty="0" sz="1000" spc="-140">
                <a:latin typeface="Cambria Math"/>
                <a:cs typeface="Cambria Math"/>
              </a:rPr>
              <a:t> </a:t>
            </a:r>
            <a:r>
              <a:rPr dirty="0" sz="1000" spc="-5">
                <a:latin typeface="Cambria Math"/>
                <a:cs typeface="Cambria Math"/>
              </a:rPr>
              <a:t>= </a:t>
            </a:r>
            <a:r>
              <a:rPr dirty="0" sz="1000">
                <a:latin typeface="Cambria Math"/>
                <a:cs typeface="Cambria Math"/>
              </a:rPr>
              <a:t>0.8 </a:t>
            </a:r>
            <a:r>
              <a:rPr dirty="0" sz="1000" spc="-5">
                <a:latin typeface="Cambria Math"/>
                <a:cs typeface="Cambria Math"/>
              </a:rPr>
              <a:t>+</a:t>
            </a:r>
            <a:endParaRPr sz="1000">
              <a:latin typeface="Cambria Math"/>
              <a:cs typeface="Cambria Math"/>
            </a:endParaRPr>
          </a:p>
        </p:txBody>
      </p:sp>
      <p:sp>
        <p:nvSpPr>
          <p:cNvPr id="29" name="object 29"/>
          <p:cNvSpPr txBox="1"/>
          <p:nvPr/>
        </p:nvSpPr>
        <p:spPr>
          <a:xfrm>
            <a:off x="4141723" y="2732024"/>
            <a:ext cx="7048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𝑐𝑐</a:t>
            </a:r>
            <a:endParaRPr sz="700">
              <a:latin typeface="Cambria Math"/>
              <a:cs typeface="Cambria Math"/>
            </a:endParaRPr>
          </a:p>
        </p:txBody>
      </p:sp>
      <p:sp>
        <p:nvSpPr>
          <p:cNvPr id="30" name="object 30"/>
          <p:cNvSpPr txBox="1"/>
          <p:nvPr/>
        </p:nvSpPr>
        <p:spPr>
          <a:xfrm>
            <a:off x="4070699" y="2620735"/>
            <a:ext cx="185420" cy="177800"/>
          </a:xfrm>
          <a:prstGeom prst="rect">
            <a:avLst/>
          </a:prstGeom>
        </p:spPr>
        <p:txBody>
          <a:bodyPr wrap="square" lIns="0" tIns="12065" rIns="0" bIns="0" rtlCol="0" vert="horz">
            <a:spAutoFit/>
          </a:bodyPr>
          <a:lstStyle/>
          <a:p>
            <a:pPr marL="38100">
              <a:lnSpc>
                <a:spcPct val="100000"/>
              </a:lnSpc>
              <a:spcBef>
                <a:spcPts val="95"/>
              </a:spcBef>
            </a:pPr>
            <a:r>
              <a:rPr dirty="0" baseline="-19444" sz="1500" spc="-217">
                <a:latin typeface="Cambria Math"/>
                <a:cs typeface="Cambria Math"/>
              </a:rPr>
              <a:t>𝑓𝑓</a:t>
            </a:r>
            <a:r>
              <a:rPr dirty="0" sz="700" spc="-145">
                <a:latin typeface="Cambria Math"/>
                <a:cs typeface="Cambria Math"/>
              </a:rPr>
              <a:t>′</a:t>
            </a:r>
            <a:endParaRPr sz="700">
              <a:latin typeface="Cambria Math"/>
              <a:cs typeface="Cambria Math"/>
            </a:endParaRPr>
          </a:p>
        </p:txBody>
      </p:sp>
      <p:sp>
        <p:nvSpPr>
          <p:cNvPr id="31" name="object 31"/>
          <p:cNvSpPr txBox="1"/>
          <p:nvPr/>
        </p:nvSpPr>
        <p:spPr>
          <a:xfrm>
            <a:off x="4012184" y="2850895"/>
            <a:ext cx="30607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2500</a:t>
            </a:r>
            <a:endParaRPr sz="1000">
              <a:latin typeface="Cambria Math"/>
              <a:cs typeface="Cambria Math"/>
            </a:endParaRPr>
          </a:p>
        </p:txBody>
      </p:sp>
      <p:sp>
        <p:nvSpPr>
          <p:cNvPr id="32" name="object 32"/>
          <p:cNvSpPr/>
          <p:nvPr/>
        </p:nvSpPr>
        <p:spPr>
          <a:xfrm>
            <a:off x="4024884" y="2868936"/>
            <a:ext cx="281940" cy="0"/>
          </a:xfrm>
          <a:custGeom>
            <a:avLst/>
            <a:gdLst/>
            <a:ahLst/>
            <a:cxnLst/>
            <a:rect l="l" t="t" r="r" b="b"/>
            <a:pathLst>
              <a:path w="281939" h="0">
                <a:moveTo>
                  <a:pt x="0" y="0"/>
                </a:moveTo>
                <a:lnTo>
                  <a:pt x="281939" y="0"/>
                </a:lnTo>
              </a:path>
            </a:pathLst>
          </a:custGeom>
          <a:ln w="7607">
            <a:solidFill>
              <a:srgbClr val="000000"/>
            </a:solidFill>
          </a:ln>
        </p:spPr>
        <p:txBody>
          <a:bodyPr wrap="square" lIns="0" tIns="0" rIns="0" bIns="0" rtlCol="0"/>
          <a:lstStyle/>
          <a:p/>
        </p:txBody>
      </p:sp>
      <p:sp>
        <p:nvSpPr>
          <p:cNvPr id="33" name="object 33"/>
          <p:cNvSpPr txBox="1"/>
          <p:nvPr/>
        </p:nvSpPr>
        <p:spPr>
          <a:xfrm>
            <a:off x="3419299" y="3134402"/>
            <a:ext cx="624840" cy="177800"/>
          </a:xfrm>
          <a:prstGeom prst="rect">
            <a:avLst/>
          </a:prstGeom>
        </p:spPr>
        <p:txBody>
          <a:bodyPr wrap="square" lIns="0" tIns="12065" rIns="0" bIns="0" rtlCol="0" vert="horz">
            <a:spAutoFit/>
          </a:bodyPr>
          <a:lstStyle/>
          <a:p>
            <a:pPr marL="12700">
              <a:lnSpc>
                <a:spcPct val="100000"/>
              </a:lnSpc>
              <a:spcBef>
                <a:spcPts val="95"/>
              </a:spcBef>
            </a:pPr>
            <a:r>
              <a:rPr dirty="0" sz="1000" spc="-280">
                <a:latin typeface="Cambria Math"/>
                <a:cs typeface="Cambria Math"/>
              </a:rPr>
              <a:t>𝑘𝑘</a:t>
            </a:r>
            <a:r>
              <a:rPr dirty="0" sz="1000" spc="50">
                <a:latin typeface="Cambria Math"/>
                <a:cs typeface="Cambria Math"/>
              </a:rPr>
              <a:t> </a:t>
            </a:r>
            <a:r>
              <a:rPr dirty="0" sz="1000" spc="-5">
                <a:latin typeface="Cambria Math"/>
                <a:cs typeface="Cambria Math"/>
              </a:rPr>
              <a:t>= 0.67</a:t>
            </a:r>
            <a:r>
              <a:rPr dirty="0" sz="1000" spc="3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34" name="object 34"/>
          <p:cNvSpPr txBox="1"/>
          <p:nvPr/>
        </p:nvSpPr>
        <p:spPr>
          <a:xfrm>
            <a:off x="4176776" y="3100831"/>
            <a:ext cx="7048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𝑐𝑐</a:t>
            </a:r>
            <a:endParaRPr sz="700">
              <a:latin typeface="Cambria Math"/>
              <a:cs typeface="Cambria Math"/>
            </a:endParaRPr>
          </a:p>
        </p:txBody>
      </p:sp>
      <p:sp>
        <p:nvSpPr>
          <p:cNvPr id="35" name="object 35"/>
          <p:cNvSpPr txBox="1"/>
          <p:nvPr/>
        </p:nvSpPr>
        <p:spPr>
          <a:xfrm>
            <a:off x="4105543" y="2989543"/>
            <a:ext cx="186055" cy="177800"/>
          </a:xfrm>
          <a:prstGeom prst="rect">
            <a:avLst/>
          </a:prstGeom>
        </p:spPr>
        <p:txBody>
          <a:bodyPr wrap="square" lIns="0" tIns="12065" rIns="0" bIns="0" rtlCol="0" vert="horz">
            <a:spAutoFit/>
          </a:bodyPr>
          <a:lstStyle/>
          <a:p>
            <a:pPr marL="38100">
              <a:lnSpc>
                <a:spcPct val="100000"/>
              </a:lnSpc>
              <a:spcBef>
                <a:spcPts val="95"/>
              </a:spcBef>
            </a:pPr>
            <a:r>
              <a:rPr dirty="0" baseline="-19444" sz="1500" spc="-209">
                <a:latin typeface="Cambria Math"/>
                <a:cs typeface="Cambria Math"/>
              </a:rPr>
              <a:t>𝑓𝑓</a:t>
            </a:r>
            <a:r>
              <a:rPr dirty="0" sz="700" spc="-140">
                <a:latin typeface="Cambria Math"/>
                <a:cs typeface="Cambria Math"/>
              </a:rPr>
              <a:t>′</a:t>
            </a:r>
            <a:endParaRPr sz="700">
              <a:latin typeface="Cambria Math"/>
              <a:cs typeface="Cambria Math"/>
            </a:endParaRPr>
          </a:p>
        </p:txBody>
      </p:sp>
      <p:sp>
        <p:nvSpPr>
          <p:cNvPr id="36" name="object 36"/>
          <p:cNvSpPr txBox="1"/>
          <p:nvPr/>
        </p:nvSpPr>
        <p:spPr>
          <a:xfrm>
            <a:off x="4047235" y="3219703"/>
            <a:ext cx="30607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9000</a:t>
            </a:r>
            <a:endParaRPr sz="1000">
              <a:latin typeface="Cambria Math"/>
              <a:cs typeface="Cambria Math"/>
            </a:endParaRPr>
          </a:p>
        </p:txBody>
      </p:sp>
      <p:sp>
        <p:nvSpPr>
          <p:cNvPr id="37" name="object 37"/>
          <p:cNvSpPr/>
          <p:nvPr/>
        </p:nvSpPr>
        <p:spPr>
          <a:xfrm>
            <a:off x="4059935" y="3237738"/>
            <a:ext cx="281940" cy="0"/>
          </a:xfrm>
          <a:custGeom>
            <a:avLst/>
            <a:gdLst/>
            <a:ahLst/>
            <a:cxnLst/>
            <a:rect l="l" t="t" r="r" b="b"/>
            <a:pathLst>
              <a:path w="281939" h="0">
                <a:moveTo>
                  <a:pt x="0" y="0"/>
                </a:moveTo>
                <a:lnTo>
                  <a:pt x="281939" y="0"/>
                </a:lnTo>
              </a:path>
            </a:pathLst>
          </a:custGeom>
          <a:ln w="7620">
            <a:solidFill>
              <a:srgbClr val="000000"/>
            </a:solidFill>
          </a:ln>
        </p:spPr>
        <p:txBody>
          <a:bodyPr wrap="square" lIns="0" tIns="0" rIns="0" bIns="0" rtlCol="0"/>
          <a:lstStyle/>
          <a:p/>
        </p:txBody>
      </p:sp>
      <p:sp>
        <p:nvSpPr>
          <p:cNvPr id="38" name="object 38"/>
          <p:cNvSpPr txBox="1"/>
          <p:nvPr/>
        </p:nvSpPr>
        <p:spPr>
          <a:xfrm>
            <a:off x="3456581" y="3623564"/>
            <a:ext cx="22987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262">
                <a:latin typeface="Cambria Math"/>
                <a:cs typeface="Cambria Math"/>
              </a:rPr>
              <a:t>𝜀𝜀</a:t>
            </a:r>
            <a:r>
              <a:rPr dirty="0" sz="700" spc="-175">
                <a:latin typeface="Cambria Math"/>
                <a:cs typeface="Cambria Math"/>
              </a:rPr>
              <a:t>𝑐𝑐𝑒𝑒</a:t>
            </a:r>
            <a:endParaRPr sz="700">
              <a:latin typeface="Cambria Math"/>
              <a:cs typeface="Cambria Math"/>
            </a:endParaRPr>
          </a:p>
        </p:txBody>
      </p:sp>
      <p:sp>
        <p:nvSpPr>
          <p:cNvPr id="39" name="object 39"/>
          <p:cNvSpPr txBox="1"/>
          <p:nvPr/>
        </p:nvSpPr>
        <p:spPr>
          <a:xfrm>
            <a:off x="3507740" y="3782060"/>
            <a:ext cx="83185"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𝜀𝜀</a:t>
            </a:r>
            <a:endParaRPr sz="1000">
              <a:latin typeface="Cambria Math"/>
              <a:cs typeface="Cambria Math"/>
            </a:endParaRPr>
          </a:p>
        </p:txBody>
      </p:sp>
      <p:sp>
        <p:nvSpPr>
          <p:cNvPr id="40" name="object 40"/>
          <p:cNvSpPr txBox="1"/>
          <p:nvPr/>
        </p:nvSpPr>
        <p:spPr>
          <a:xfrm>
            <a:off x="3564128" y="3846067"/>
            <a:ext cx="7048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𝑐𝑐</a:t>
            </a:r>
            <a:endParaRPr sz="700">
              <a:latin typeface="Cambria Math"/>
              <a:cs typeface="Cambria Math"/>
            </a:endParaRPr>
          </a:p>
        </p:txBody>
      </p:sp>
      <p:sp>
        <p:nvSpPr>
          <p:cNvPr id="41" name="object 41"/>
          <p:cNvSpPr txBox="1"/>
          <p:nvPr/>
        </p:nvSpPr>
        <p:spPr>
          <a:xfrm>
            <a:off x="3573232" y="3782072"/>
            <a:ext cx="57150" cy="132080"/>
          </a:xfrm>
          <a:prstGeom prst="rect">
            <a:avLst/>
          </a:prstGeom>
        </p:spPr>
        <p:txBody>
          <a:bodyPr wrap="square" lIns="0" tIns="12065" rIns="0" bIns="0" rtlCol="0" vert="horz">
            <a:spAutoFit/>
          </a:bodyPr>
          <a:lstStyle/>
          <a:p>
            <a:pPr marL="12700">
              <a:lnSpc>
                <a:spcPct val="100000"/>
              </a:lnSpc>
              <a:spcBef>
                <a:spcPts val="95"/>
              </a:spcBef>
            </a:pPr>
            <a:r>
              <a:rPr dirty="0" sz="700" spc="65">
                <a:latin typeface="Cambria Math"/>
                <a:cs typeface="Cambria Math"/>
              </a:rPr>
              <a:t>′</a:t>
            </a:r>
            <a:endParaRPr sz="700">
              <a:latin typeface="Cambria Math"/>
              <a:cs typeface="Cambria Math"/>
            </a:endParaRPr>
          </a:p>
        </p:txBody>
      </p:sp>
      <p:sp>
        <p:nvSpPr>
          <p:cNvPr id="42" name="object 42"/>
          <p:cNvSpPr/>
          <p:nvPr/>
        </p:nvSpPr>
        <p:spPr>
          <a:xfrm>
            <a:off x="3494532" y="3800094"/>
            <a:ext cx="161925" cy="0"/>
          </a:xfrm>
          <a:custGeom>
            <a:avLst/>
            <a:gdLst/>
            <a:ahLst/>
            <a:cxnLst/>
            <a:rect l="l" t="t" r="r" b="b"/>
            <a:pathLst>
              <a:path w="161925" h="0">
                <a:moveTo>
                  <a:pt x="0" y="0"/>
                </a:moveTo>
                <a:lnTo>
                  <a:pt x="161556" y="0"/>
                </a:lnTo>
              </a:path>
            </a:pathLst>
          </a:custGeom>
          <a:ln w="7620">
            <a:solidFill>
              <a:srgbClr val="000000"/>
            </a:solidFill>
          </a:ln>
        </p:spPr>
        <p:txBody>
          <a:bodyPr wrap="square" lIns="0" tIns="0" rIns="0" bIns="0" rtlCol="0"/>
          <a:lstStyle/>
          <a:p/>
        </p:txBody>
      </p:sp>
      <p:sp>
        <p:nvSpPr>
          <p:cNvPr id="43" name="object 43"/>
          <p:cNvSpPr txBox="1"/>
          <p:nvPr/>
        </p:nvSpPr>
        <p:spPr>
          <a:xfrm>
            <a:off x="3318806" y="3696732"/>
            <a:ext cx="1134745" cy="177800"/>
          </a:xfrm>
          <a:prstGeom prst="rect">
            <a:avLst/>
          </a:prstGeom>
        </p:spPr>
        <p:txBody>
          <a:bodyPr wrap="square" lIns="0" tIns="12065" rIns="0" bIns="0" rtlCol="0" vert="horz">
            <a:spAutoFit/>
          </a:bodyPr>
          <a:lstStyle/>
          <a:p>
            <a:pPr marL="12700">
              <a:lnSpc>
                <a:spcPct val="100000"/>
              </a:lnSpc>
              <a:spcBef>
                <a:spcPts val="95"/>
              </a:spcBef>
              <a:tabLst>
                <a:tab pos="372110" algn="l"/>
              </a:tabLst>
            </a:pPr>
            <a:r>
              <a:rPr dirty="0" sz="1000" spc="-295">
                <a:latin typeface="Cambria Math"/>
                <a:cs typeface="Cambria Math"/>
              </a:rPr>
              <a:t>𝑠𝑠𝑓𝑓	</a:t>
            </a:r>
            <a:r>
              <a:rPr dirty="0" sz="1000" spc="-5">
                <a:latin typeface="Cambria Math"/>
                <a:cs typeface="Cambria Math"/>
              </a:rPr>
              <a:t>&lt; 1.0, </a:t>
            </a:r>
            <a:r>
              <a:rPr dirty="0" sz="1000" spc="-280">
                <a:latin typeface="Cambria Math"/>
                <a:cs typeface="Cambria Math"/>
              </a:rPr>
              <a:t>𝑘𝑘</a:t>
            </a:r>
            <a:r>
              <a:rPr dirty="0" sz="1000" spc="60">
                <a:latin typeface="Cambria Math"/>
                <a:cs typeface="Cambria Math"/>
              </a:rPr>
              <a:t> </a:t>
            </a:r>
            <a:r>
              <a:rPr dirty="0" sz="1000" spc="-5">
                <a:latin typeface="Cambria Math"/>
                <a:cs typeface="Cambria Math"/>
              </a:rPr>
              <a:t>=</a:t>
            </a:r>
            <a:r>
              <a:rPr dirty="0" sz="1000" spc="30">
                <a:latin typeface="Cambria Math"/>
                <a:cs typeface="Cambria Math"/>
              </a:rPr>
              <a:t> </a:t>
            </a:r>
            <a:r>
              <a:rPr dirty="0" sz="1000" spc="-5">
                <a:latin typeface="Cambria Math"/>
                <a:cs typeface="Cambria Math"/>
              </a:rPr>
              <a:t>1.0</a:t>
            </a:r>
            <a:endParaRPr sz="1000">
              <a:latin typeface="Cambria Math"/>
              <a:cs typeface="Cambria Math"/>
            </a:endParaRPr>
          </a:p>
        </p:txBody>
      </p:sp>
      <p:sp>
        <p:nvSpPr>
          <p:cNvPr id="44" name="object 44"/>
          <p:cNvSpPr txBox="1"/>
          <p:nvPr/>
        </p:nvSpPr>
        <p:spPr>
          <a:xfrm>
            <a:off x="3158744" y="4192016"/>
            <a:ext cx="7048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𝑐𝑐</a:t>
            </a:r>
            <a:endParaRPr sz="700">
              <a:latin typeface="Cambria Math"/>
              <a:cs typeface="Cambria Math"/>
            </a:endParaRPr>
          </a:p>
        </p:txBody>
      </p:sp>
      <p:sp>
        <p:nvSpPr>
          <p:cNvPr id="45" name="object 45"/>
          <p:cNvSpPr txBox="1"/>
          <p:nvPr/>
        </p:nvSpPr>
        <p:spPr>
          <a:xfrm>
            <a:off x="3087077" y="4128053"/>
            <a:ext cx="280035" cy="177800"/>
          </a:xfrm>
          <a:prstGeom prst="rect">
            <a:avLst/>
          </a:prstGeom>
        </p:spPr>
        <p:txBody>
          <a:bodyPr wrap="square" lIns="0" tIns="12065" rIns="0" bIns="0" rtlCol="0" vert="horz">
            <a:spAutoFit/>
          </a:bodyPr>
          <a:lstStyle/>
          <a:p>
            <a:pPr marL="12700">
              <a:lnSpc>
                <a:spcPct val="100000"/>
              </a:lnSpc>
              <a:spcBef>
                <a:spcPts val="95"/>
              </a:spcBef>
            </a:pPr>
            <a:r>
              <a:rPr dirty="0" sz="1000" spc="-315">
                <a:latin typeface="Cambria Math"/>
                <a:cs typeface="Cambria Math"/>
              </a:rPr>
              <a:t>𝐸𝐸</a:t>
            </a:r>
            <a:r>
              <a:rPr dirty="0" sz="1000" spc="33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46" name="object 46"/>
          <p:cNvSpPr txBox="1"/>
          <p:nvPr/>
        </p:nvSpPr>
        <p:spPr>
          <a:xfrm>
            <a:off x="3896359" y="4094479"/>
            <a:ext cx="7048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𝑐𝑐</a:t>
            </a:r>
            <a:endParaRPr sz="700">
              <a:latin typeface="Cambria Math"/>
              <a:cs typeface="Cambria Math"/>
            </a:endParaRPr>
          </a:p>
        </p:txBody>
      </p:sp>
      <p:sp>
        <p:nvSpPr>
          <p:cNvPr id="47" name="object 47"/>
          <p:cNvSpPr/>
          <p:nvPr/>
        </p:nvSpPr>
        <p:spPr>
          <a:xfrm>
            <a:off x="3863340" y="4057656"/>
            <a:ext cx="114300" cy="0"/>
          </a:xfrm>
          <a:custGeom>
            <a:avLst/>
            <a:gdLst/>
            <a:ahLst/>
            <a:cxnLst/>
            <a:rect l="l" t="t" r="r" b="b"/>
            <a:pathLst>
              <a:path w="114300" h="0">
                <a:moveTo>
                  <a:pt x="0" y="0"/>
                </a:moveTo>
                <a:lnTo>
                  <a:pt x="114300" y="0"/>
                </a:lnTo>
              </a:path>
            </a:pathLst>
          </a:custGeom>
          <a:ln w="7607">
            <a:solidFill>
              <a:srgbClr val="000000"/>
            </a:solidFill>
          </a:ln>
        </p:spPr>
        <p:txBody>
          <a:bodyPr wrap="square" lIns="0" tIns="0" rIns="0" bIns="0" rtlCol="0"/>
          <a:lstStyle/>
          <a:p/>
        </p:txBody>
      </p:sp>
      <p:sp>
        <p:nvSpPr>
          <p:cNvPr id="48" name="object 48"/>
          <p:cNvSpPr txBox="1"/>
          <p:nvPr/>
        </p:nvSpPr>
        <p:spPr>
          <a:xfrm>
            <a:off x="3352781" y="4036554"/>
            <a:ext cx="1358265"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52">
                <a:latin typeface="Cambria Math"/>
                <a:cs typeface="Cambria Math"/>
              </a:rPr>
              <a:t>40,000</a:t>
            </a:r>
            <a:r>
              <a:rPr dirty="0" sz="1000" spc="-35">
                <a:latin typeface="Cambria Math"/>
                <a:cs typeface="Cambria Math"/>
              </a:rPr>
              <a:t>�</a:t>
            </a:r>
            <a:r>
              <a:rPr dirty="0" baseline="2777" sz="1500" spc="-52">
                <a:latin typeface="Cambria Math"/>
                <a:cs typeface="Cambria Math"/>
              </a:rPr>
              <a:t>𝑓𝑓</a:t>
            </a:r>
            <a:r>
              <a:rPr dirty="0" baseline="27777" sz="1050" spc="-52">
                <a:latin typeface="Cambria Math"/>
                <a:cs typeface="Cambria Math"/>
              </a:rPr>
              <a:t>′ </a:t>
            </a:r>
            <a:r>
              <a:rPr dirty="0" baseline="2777" sz="1500" spc="-7">
                <a:latin typeface="Cambria Math"/>
                <a:cs typeface="Cambria Math"/>
              </a:rPr>
              <a:t>+</a:t>
            </a:r>
            <a:r>
              <a:rPr dirty="0" baseline="2777" sz="1500" spc="44">
                <a:latin typeface="Cambria Math"/>
                <a:cs typeface="Cambria Math"/>
              </a:rPr>
              <a:t> </a:t>
            </a:r>
            <a:r>
              <a:rPr dirty="0" baseline="2777" sz="1500" spc="-30">
                <a:latin typeface="Cambria Math"/>
                <a:cs typeface="Cambria Math"/>
              </a:rPr>
              <a:t>1,000,000</a:t>
            </a:r>
            <a:endParaRPr baseline="2777" sz="1500">
              <a:latin typeface="Cambria Math"/>
              <a:cs typeface="Cambria Math"/>
            </a:endParaRPr>
          </a:p>
        </p:txBody>
      </p:sp>
      <p:sp>
        <p:nvSpPr>
          <p:cNvPr id="49" name="object 49"/>
          <p:cNvSpPr txBox="1"/>
          <p:nvPr/>
        </p:nvSpPr>
        <p:spPr>
          <a:xfrm>
            <a:off x="3878149" y="4213379"/>
            <a:ext cx="30607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1000</a:t>
            </a:r>
            <a:endParaRPr sz="1000">
              <a:latin typeface="Cambria Math"/>
              <a:cs typeface="Cambria Math"/>
            </a:endParaRPr>
          </a:p>
        </p:txBody>
      </p:sp>
      <p:sp>
        <p:nvSpPr>
          <p:cNvPr id="50" name="object 50"/>
          <p:cNvSpPr/>
          <p:nvPr/>
        </p:nvSpPr>
        <p:spPr>
          <a:xfrm>
            <a:off x="3390900" y="4231392"/>
            <a:ext cx="1282065" cy="0"/>
          </a:xfrm>
          <a:custGeom>
            <a:avLst/>
            <a:gdLst/>
            <a:ahLst/>
            <a:cxnLst/>
            <a:rect l="l" t="t" r="r" b="b"/>
            <a:pathLst>
              <a:path w="1282064" h="0">
                <a:moveTo>
                  <a:pt x="0" y="0"/>
                </a:moveTo>
                <a:lnTo>
                  <a:pt x="1281684" y="0"/>
                </a:lnTo>
              </a:path>
            </a:pathLst>
          </a:custGeom>
          <a:ln w="7607">
            <a:solidFill>
              <a:srgbClr val="000000"/>
            </a:solidFill>
          </a:ln>
        </p:spPr>
        <p:txBody>
          <a:bodyPr wrap="square" lIns="0" tIns="0" rIns="0" bIns="0" rtlCol="0"/>
          <a:lstStyle/>
          <a:p/>
        </p:txBody>
      </p:sp>
      <p:sp>
        <p:nvSpPr>
          <p:cNvPr id="51" name="object 51"/>
          <p:cNvSpPr txBox="1"/>
          <p:nvPr/>
        </p:nvSpPr>
        <p:spPr>
          <a:xfrm>
            <a:off x="3396488" y="4559300"/>
            <a:ext cx="7048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𝑐𝑐</a:t>
            </a:r>
            <a:endParaRPr sz="700">
              <a:latin typeface="Cambria Math"/>
              <a:cs typeface="Cambria Math"/>
            </a:endParaRPr>
          </a:p>
        </p:txBody>
      </p:sp>
      <p:sp>
        <p:nvSpPr>
          <p:cNvPr id="52" name="object 52"/>
          <p:cNvSpPr txBox="1"/>
          <p:nvPr/>
        </p:nvSpPr>
        <p:spPr>
          <a:xfrm>
            <a:off x="3314666" y="4495340"/>
            <a:ext cx="795020" cy="177800"/>
          </a:xfrm>
          <a:prstGeom prst="rect">
            <a:avLst/>
          </a:prstGeom>
        </p:spPr>
        <p:txBody>
          <a:bodyPr wrap="square" lIns="0" tIns="12065" rIns="0" bIns="0" rtlCol="0" vert="horz">
            <a:spAutoFit/>
          </a:bodyPr>
          <a:lstStyle/>
          <a:p>
            <a:pPr marL="38100">
              <a:lnSpc>
                <a:spcPct val="100000"/>
              </a:lnSpc>
              <a:spcBef>
                <a:spcPts val="95"/>
              </a:spcBef>
            </a:pPr>
            <a:r>
              <a:rPr dirty="0" sz="1000" spc="-110">
                <a:latin typeface="Cambria Math"/>
                <a:cs typeface="Cambria Math"/>
              </a:rPr>
              <a:t>𝜀𝜀</a:t>
            </a:r>
            <a:r>
              <a:rPr dirty="0" baseline="27777" sz="1050" spc="-165">
                <a:latin typeface="Cambria Math"/>
                <a:cs typeface="Cambria Math"/>
              </a:rPr>
              <a:t>′ </a:t>
            </a:r>
            <a:r>
              <a:rPr dirty="0" sz="1000" spc="-165">
                <a:latin typeface="Cambria Math"/>
                <a:cs typeface="Cambria Math"/>
              </a:rPr>
              <a:t>𝑤𝑤1000 </a:t>
            </a:r>
            <a:r>
              <a:rPr dirty="0" sz="1000" spc="-5">
                <a:latin typeface="Cambria Math"/>
                <a:cs typeface="Cambria Math"/>
              </a:rPr>
              <a:t>=</a:t>
            </a:r>
            <a:r>
              <a:rPr dirty="0" sz="1000" spc="200">
                <a:latin typeface="Cambria Math"/>
                <a:cs typeface="Cambria Math"/>
              </a:rPr>
              <a:t> </a:t>
            </a:r>
            <a:r>
              <a:rPr dirty="0" baseline="43650" sz="1050" spc="-225">
                <a:latin typeface="Cambria Math"/>
                <a:cs typeface="Cambria Math"/>
              </a:rPr>
              <a:t>𝑐𝑐</a:t>
            </a:r>
            <a:endParaRPr baseline="43650" sz="1050">
              <a:latin typeface="Cambria Math"/>
              <a:cs typeface="Cambria Math"/>
            </a:endParaRPr>
          </a:p>
        </p:txBody>
      </p:sp>
      <p:sp>
        <p:nvSpPr>
          <p:cNvPr id="53" name="object 53"/>
          <p:cNvSpPr txBox="1"/>
          <p:nvPr/>
        </p:nvSpPr>
        <p:spPr>
          <a:xfrm>
            <a:off x="3942532" y="4350475"/>
            <a:ext cx="186055" cy="177800"/>
          </a:xfrm>
          <a:prstGeom prst="rect">
            <a:avLst/>
          </a:prstGeom>
        </p:spPr>
        <p:txBody>
          <a:bodyPr wrap="square" lIns="0" tIns="12065" rIns="0" bIns="0" rtlCol="0" vert="horz">
            <a:spAutoFit/>
          </a:bodyPr>
          <a:lstStyle/>
          <a:p>
            <a:pPr marL="38100">
              <a:lnSpc>
                <a:spcPct val="100000"/>
              </a:lnSpc>
              <a:spcBef>
                <a:spcPts val="95"/>
              </a:spcBef>
            </a:pPr>
            <a:r>
              <a:rPr dirty="0" baseline="-19444" sz="1500" spc="-217">
                <a:latin typeface="Cambria Math"/>
                <a:cs typeface="Cambria Math"/>
              </a:rPr>
              <a:t>𝑓𝑓</a:t>
            </a:r>
            <a:r>
              <a:rPr dirty="0" sz="700" spc="-145">
                <a:latin typeface="Cambria Math"/>
                <a:cs typeface="Cambria Math"/>
              </a:rPr>
              <a:t>′</a:t>
            </a:r>
            <a:endParaRPr sz="700">
              <a:latin typeface="Cambria Math"/>
              <a:cs typeface="Cambria Math"/>
            </a:endParaRPr>
          </a:p>
        </p:txBody>
      </p:sp>
      <p:sp>
        <p:nvSpPr>
          <p:cNvPr id="54" name="object 54"/>
          <p:cNvSpPr/>
          <p:nvPr/>
        </p:nvSpPr>
        <p:spPr>
          <a:xfrm>
            <a:off x="3976115" y="4598670"/>
            <a:ext cx="125095" cy="0"/>
          </a:xfrm>
          <a:custGeom>
            <a:avLst/>
            <a:gdLst/>
            <a:ahLst/>
            <a:cxnLst/>
            <a:rect l="l" t="t" r="r" b="b"/>
            <a:pathLst>
              <a:path w="125095" h="0">
                <a:moveTo>
                  <a:pt x="0" y="0"/>
                </a:moveTo>
                <a:lnTo>
                  <a:pt x="124967" y="0"/>
                </a:lnTo>
              </a:path>
            </a:pathLst>
          </a:custGeom>
          <a:ln w="7620">
            <a:solidFill>
              <a:srgbClr val="000000"/>
            </a:solidFill>
          </a:ln>
        </p:spPr>
        <p:txBody>
          <a:bodyPr wrap="square" lIns="0" tIns="0" rIns="0" bIns="0" rtlCol="0"/>
          <a:lstStyle/>
          <a:p/>
        </p:txBody>
      </p:sp>
      <p:sp>
        <p:nvSpPr>
          <p:cNvPr id="55" name="object 55"/>
          <p:cNvSpPr txBox="1"/>
          <p:nvPr/>
        </p:nvSpPr>
        <p:spPr>
          <a:xfrm>
            <a:off x="4220971" y="4397755"/>
            <a:ext cx="98425" cy="177800"/>
          </a:xfrm>
          <a:prstGeom prst="rect">
            <a:avLst/>
          </a:prstGeom>
        </p:spPr>
        <p:txBody>
          <a:bodyPr wrap="square" lIns="0" tIns="12065" rIns="0" bIns="0" rtlCol="0" vert="horz">
            <a:spAutoFit/>
          </a:bodyPr>
          <a:lstStyle/>
          <a:p>
            <a:pPr marL="12700">
              <a:lnSpc>
                <a:spcPct val="100000"/>
              </a:lnSpc>
              <a:spcBef>
                <a:spcPts val="95"/>
              </a:spcBef>
            </a:pPr>
            <a:r>
              <a:rPr dirty="0" sz="1000" spc="-385">
                <a:latin typeface="Cambria Math"/>
                <a:cs typeface="Cambria Math"/>
              </a:rPr>
              <a:t>𝑠𝑠</a:t>
            </a:r>
            <a:endParaRPr sz="1000">
              <a:latin typeface="Cambria Math"/>
              <a:cs typeface="Cambria Math"/>
            </a:endParaRPr>
          </a:p>
        </p:txBody>
      </p:sp>
      <p:sp>
        <p:nvSpPr>
          <p:cNvPr id="56" name="object 56"/>
          <p:cNvSpPr txBox="1"/>
          <p:nvPr/>
        </p:nvSpPr>
        <p:spPr>
          <a:xfrm>
            <a:off x="3938015" y="4580636"/>
            <a:ext cx="520065" cy="177800"/>
          </a:xfrm>
          <a:prstGeom prst="rect">
            <a:avLst/>
          </a:prstGeom>
        </p:spPr>
        <p:txBody>
          <a:bodyPr wrap="square" lIns="0" tIns="12065" rIns="0" bIns="0" rtlCol="0" vert="horz">
            <a:spAutoFit/>
          </a:bodyPr>
          <a:lstStyle/>
          <a:p>
            <a:pPr marL="38100">
              <a:lnSpc>
                <a:spcPct val="100000"/>
              </a:lnSpc>
              <a:spcBef>
                <a:spcPts val="95"/>
              </a:spcBef>
            </a:pPr>
            <a:r>
              <a:rPr dirty="0" sz="1000" spc="-245">
                <a:latin typeface="Cambria Math"/>
                <a:cs typeface="Cambria Math"/>
              </a:rPr>
              <a:t>𝐸𝐸</a:t>
            </a:r>
            <a:r>
              <a:rPr dirty="0" baseline="-15873" sz="1050" spc="-367">
                <a:latin typeface="Cambria Math"/>
                <a:cs typeface="Cambria Math"/>
              </a:rPr>
              <a:t>𝑐𝑐</a:t>
            </a:r>
            <a:r>
              <a:rPr dirty="0" baseline="-15873" sz="1050" spc="82">
                <a:latin typeface="Cambria Math"/>
                <a:cs typeface="Cambria Math"/>
              </a:rPr>
              <a:t> </a:t>
            </a:r>
            <a:r>
              <a:rPr dirty="0" sz="1000" spc="-180">
                <a:latin typeface="Cambria Math"/>
                <a:cs typeface="Cambria Math"/>
              </a:rPr>
              <a:t>𝑠𝑠 </a:t>
            </a:r>
            <a:r>
              <a:rPr dirty="0" sz="1000" spc="-5">
                <a:latin typeface="Cambria Math"/>
                <a:cs typeface="Cambria Math"/>
              </a:rPr>
              <a:t>−</a:t>
            </a:r>
            <a:r>
              <a:rPr dirty="0" sz="1000" spc="-35">
                <a:latin typeface="Cambria Math"/>
                <a:cs typeface="Cambria Math"/>
              </a:rPr>
              <a:t> </a:t>
            </a:r>
            <a:r>
              <a:rPr dirty="0" sz="1000" spc="-5">
                <a:latin typeface="Cambria Math"/>
                <a:cs typeface="Cambria Math"/>
              </a:rPr>
              <a:t>1</a:t>
            </a:r>
            <a:endParaRPr sz="1000">
              <a:latin typeface="Cambria Math"/>
              <a:cs typeface="Cambria Math"/>
            </a:endParaRPr>
          </a:p>
        </p:txBody>
      </p:sp>
      <p:sp>
        <p:nvSpPr>
          <p:cNvPr id="57" name="object 57"/>
          <p:cNvSpPr/>
          <p:nvPr/>
        </p:nvSpPr>
        <p:spPr>
          <a:xfrm>
            <a:off x="4122420" y="4598670"/>
            <a:ext cx="297180" cy="0"/>
          </a:xfrm>
          <a:custGeom>
            <a:avLst/>
            <a:gdLst/>
            <a:ahLst/>
            <a:cxnLst/>
            <a:rect l="l" t="t" r="r" b="b"/>
            <a:pathLst>
              <a:path w="297179" h="0">
                <a:moveTo>
                  <a:pt x="0" y="0"/>
                </a:moveTo>
                <a:lnTo>
                  <a:pt x="297179" y="0"/>
                </a:lnTo>
              </a:path>
            </a:pathLst>
          </a:custGeom>
          <a:ln w="7620">
            <a:solidFill>
              <a:srgbClr val="000000"/>
            </a:solidFill>
          </a:ln>
        </p:spPr>
        <p:txBody>
          <a:bodyPr wrap="square" lIns="0" tIns="0" rIns="0" bIns="0" rtlCol="0"/>
          <a:lstStyle/>
          <a:p/>
        </p:txBody>
      </p:sp>
      <p:sp>
        <p:nvSpPr>
          <p:cNvPr id="58" name="object 58"/>
          <p:cNvSpPr txBox="1"/>
          <p:nvPr/>
        </p:nvSpPr>
        <p:spPr>
          <a:xfrm>
            <a:off x="647700" y="5028675"/>
            <a:ext cx="4087495" cy="177800"/>
          </a:xfrm>
          <a:prstGeom prst="rect">
            <a:avLst/>
          </a:prstGeom>
        </p:spPr>
        <p:txBody>
          <a:bodyPr wrap="square" lIns="0" tIns="12065" rIns="0" bIns="0" rtlCol="0" vert="horz">
            <a:spAutoFit/>
          </a:bodyPr>
          <a:lstStyle/>
          <a:p>
            <a:pPr marL="38100">
              <a:lnSpc>
                <a:spcPct val="100000"/>
              </a:lnSpc>
              <a:spcBef>
                <a:spcPts val="95"/>
              </a:spcBef>
            </a:pPr>
            <a:r>
              <a:rPr dirty="0" sz="1000" spc="-5">
                <a:latin typeface="Times New Roman"/>
                <a:cs typeface="Times New Roman"/>
              </a:rPr>
              <a:t>Effective prestress, </a:t>
            </a:r>
            <a:r>
              <a:rPr dirty="0" sz="1000" spc="-270">
                <a:latin typeface="Cambria Math"/>
                <a:cs typeface="Cambria Math"/>
              </a:rPr>
              <a:t>𝑓𝑓</a:t>
            </a:r>
            <a:r>
              <a:rPr dirty="0" baseline="-15873" sz="1050" spc="-405">
                <a:latin typeface="Cambria Math"/>
                <a:cs typeface="Cambria Math"/>
              </a:rPr>
              <a:t>𝑑𝑑𝑒𝑒</a:t>
            </a:r>
            <a:r>
              <a:rPr dirty="0" baseline="-15873" sz="1050" spc="284">
                <a:latin typeface="Cambria Math"/>
                <a:cs typeface="Cambria Math"/>
              </a:rPr>
              <a:t> </a:t>
            </a:r>
            <a:r>
              <a:rPr dirty="0" sz="1000" spc="-5">
                <a:latin typeface="Cambria Math"/>
                <a:cs typeface="Cambria Math"/>
              </a:rPr>
              <a:t>= </a:t>
            </a:r>
            <a:r>
              <a:rPr dirty="0" sz="1000" spc="-285">
                <a:latin typeface="Cambria Math"/>
                <a:cs typeface="Cambria Math"/>
              </a:rPr>
              <a:t>𝑓𝑓</a:t>
            </a:r>
            <a:r>
              <a:rPr dirty="0" baseline="-15873" sz="1050" spc="-427">
                <a:latin typeface="Cambria Math"/>
                <a:cs typeface="Cambria Math"/>
              </a:rPr>
              <a:t>𝑑𝑑𝑝𝑝</a:t>
            </a:r>
            <a:r>
              <a:rPr dirty="0" baseline="-15873" sz="1050" spc="209">
                <a:latin typeface="Cambria Math"/>
                <a:cs typeface="Cambria Math"/>
              </a:rPr>
              <a:t> </a:t>
            </a:r>
            <a:r>
              <a:rPr dirty="0" sz="1000" spc="-5">
                <a:latin typeface="Cambria Math"/>
                <a:cs typeface="Cambria Math"/>
              </a:rPr>
              <a:t>− </a:t>
            </a:r>
            <a:r>
              <a:rPr dirty="0" sz="1000" spc="-275">
                <a:latin typeface="Cambria Math"/>
                <a:cs typeface="Cambria Math"/>
              </a:rPr>
              <a:t>𝛥𝛥𝑓𝑓</a:t>
            </a:r>
            <a:r>
              <a:rPr dirty="0" baseline="-15873" sz="1050" spc="-412">
                <a:latin typeface="Cambria Math"/>
                <a:cs typeface="Cambria Math"/>
              </a:rPr>
              <a:t>𝑑𝑑𝑝𝑝</a:t>
            </a:r>
            <a:r>
              <a:rPr dirty="0" baseline="-15873" sz="1050" spc="270">
                <a:latin typeface="Cambria Math"/>
                <a:cs typeface="Cambria Math"/>
              </a:rPr>
              <a:t> </a:t>
            </a:r>
            <a:r>
              <a:rPr dirty="0" sz="1000" spc="-5">
                <a:latin typeface="Cambria Math"/>
                <a:cs typeface="Cambria Math"/>
              </a:rPr>
              <a:t>= </a:t>
            </a:r>
            <a:r>
              <a:rPr dirty="0" sz="1000" spc="-155">
                <a:latin typeface="Cambria Math"/>
                <a:cs typeface="Cambria Math"/>
              </a:rPr>
              <a:t>202.5𝑘𝑘𝑠𝑠𝑠𝑠 </a:t>
            </a:r>
            <a:r>
              <a:rPr dirty="0" sz="1000" spc="-5">
                <a:latin typeface="Cambria Math"/>
                <a:cs typeface="Cambria Math"/>
              </a:rPr>
              <a:t>− </a:t>
            </a:r>
            <a:r>
              <a:rPr dirty="0" sz="1000" spc="-140">
                <a:latin typeface="Cambria Math"/>
                <a:cs typeface="Cambria Math"/>
              </a:rPr>
              <a:t>30.441𝑘𝑘𝑠𝑠𝑠𝑠 </a:t>
            </a:r>
            <a:r>
              <a:rPr dirty="0" sz="1000" spc="-5">
                <a:latin typeface="Cambria Math"/>
                <a:cs typeface="Cambria Math"/>
              </a:rPr>
              <a:t>=</a:t>
            </a:r>
            <a:r>
              <a:rPr dirty="0" sz="1000" spc="50">
                <a:latin typeface="Cambria Math"/>
                <a:cs typeface="Cambria Math"/>
              </a:rPr>
              <a:t> </a:t>
            </a:r>
            <a:r>
              <a:rPr dirty="0" sz="1000" spc="-130">
                <a:latin typeface="Cambria Math"/>
                <a:cs typeface="Cambria Math"/>
              </a:rPr>
              <a:t>172.059𝑘𝑘𝑠𝑠𝑠𝑠</a:t>
            </a:r>
            <a:endParaRPr sz="1000">
              <a:latin typeface="Cambria Math"/>
              <a:cs typeface="Cambria Math"/>
            </a:endParaRPr>
          </a:p>
        </p:txBody>
      </p:sp>
      <p:sp>
        <p:nvSpPr>
          <p:cNvPr id="59" name="object 59"/>
          <p:cNvSpPr txBox="1"/>
          <p:nvPr/>
        </p:nvSpPr>
        <p:spPr>
          <a:xfrm>
            <a:off x="673100" y="5307584"/>
            <a:ext cx="462661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Initial strain in prestressing strand, sometimes referred to as the decompression strain, </a:t>
            </a:r>
            <a:r>
              <a:rPr dirty="0" sz="1000" spc="-10">
                <a:latin typeface="Times New Roman"/>
                <a:cs typeface="Times New Roman"/>
              </a:rPr>
              <a:t>is,</a:t>
            </a:r>
            <a:r>
              <a:rPr dirty="0" sz="1000" spc="160">
                <a:latin typeface="Times New Roman"/>
                <a:cs typeface="Times New Roman"/>
              </a:rPr>
              <a:t> </a:t>
            </a:r>
            <a:r>
              <a:rPr dirty="0" sz="1000" spc="-229">
                <a:latin typeface="Cambria Math"/>
                <a:cs typeface="Cambria Math"/>
              </a:rPr>
              <a:t>𝜀𝜀</a:t>
            </a:r>
            <a:endParaRPr sz="1000">
              <a:latin typeface="Cambria Math"/>
              <a:cs typeface="Cambria Math"/>
            </a:endParaRPr>
          </a:p>
        </p:txBody>
      </p:sp>
      <p:sp>
        <p:nvSpPr>
          <p:cNvPr id="60" name="object 60"/>
          <p:cNvSpPr txBox="1"/>
          <p:nvPr/>
        </p:nvSpPr>
        <p:spPr>
          <a:xfrm>
            <a:off x="5272532" y="5371592"/>
            <a:ext cx="155575"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𝑑</a:t>
            </a:r>
            <a:r>
              <a:rPr dirty="0" sz="700" spc="-320">
                <a:latin typeface="Cambria Math"/>
                <a:cs typeface="Cambria Math"/>
              </a:rPr>
              <a:t>𝑑</a:t>
            </a:r>
            <a:r>
              <a:rPr dirty="0" sz="700" spc="-434">
                <a:latin typeface="Cambria Math"/>
                <a:cs typeface="Cambria Math"/>
              </a:rPr>
              <a:t>𝑠𝑠𝑔𝑔</a:t>
            </a:r>
            <a:endParaRPr sz="700">
              <a:latin typeface="Cambria Math"/>
              <a:cs typeface="Cambria Math"/>
            </a:endParaRPr>
          </a:p>
        </p:txBody>
      </p:sp>
      <p:sp>
        <p:nvSpPr>
          <p:cNvPr id="61" name="object 61"/>
          <p:cNvSpPr txBox="1"/>
          <p:nvPr/>
        </p:nvSpPr>
        <p:spPr>
          <a:xfrm>
            <a:off x="5564123" y="5409692"/>
            <a:ext cx="784225" cy="132080"/>
          </a:xfrm>
          <a:prstGeom prst="rect">
            <a:avLst/>
          </a:prstGeom>
        </p:spPr>
        <p:txBody>
          <a:bodyPr wrap="square" lIns="0" tIns="12065" rIns="0" bIns="0" rtlCol="0" vert="horz">
            <a:spAutoFit/>
          </a:bodyPr>
          <a:lstStyle/>
          <a:p>
            <a:pPr marL="38100">
              <a:lnSpc>
                <a:spcPct val="100000"/>
              </a:lnSpc>
              <a:spcBef>
                <a:spcPts val="95"/>
              </a:spcBef>
              <a:tabLst>
                <a:tab pos="359410" algn="l"/>
              </a:tabLst>
            </a:pPr>
            <a:r>
              <a:rPr dirty="0" sz="700" spc="-185">
                <a:latin typeface="Cambria Math"/>
                <a:cs typeface="Cambria Math"/>
              </a:rPr>
              <a:t>𝐸𝐸</a:t>
            </a:r>
            <a:r>
              <a:rPr dirty="0" baseline="-13888" sz="900" spc="-277">
                <a:latin typeface="Cambria Math"/>
                <a:cs typeface="Cambria Math"/>
              </a:rPr>
              <a:t>𝑝𝑝	</a:t>
            </a:r>
            <a:r>
              <a:rPr dirty="0" sz="700" spc="-114">
                <a:latin typeface="Cambria Math"/>
                <a:cs typeface="Cambria Math"/>
              </a:rPr>
              <a:t>28500𝑑𝑑𝑠𝑠𝑔𝑔</a:t>
            </a:r>
            <a:endParaRPr sz="700">
              <a:latin typeface="Cambria Math"/>
              <a:cs typeface="Cambria Math"/>
            </a:endParaRPr>
          </a:p>
        </p:txBody>
      </p:sp>
      <p:sp>
        <p:nvSpPr>
          <p:cNvPr id="62" name="object 62"/>
          <p:cNvSpPr/>
          <p:nvPr/>
        </p:nvSpPr>
        <p:spPr>
          <a:xfrm>
            <a:off x="5890259" y="5410968"/>
            <a:ext cx="455930" cy="0"/>
          </a:xfrm>
          <a:custGeom>
            <a:avLst/>
            <a:gdLst/>
            <a:ahLst/>
            <a:cxnLst/>
            <a:rect l="l" t="t" r="r" b="b"/>
            <a:pathLst>
              <a:path w="455929" h="0">
                <a:moveTo>
                  <a:pt x="0" y="0"/>
                </a:moveTo>
                <a:lnTo>
                  <a:pt x="455675" y="0"/>
                </a:lnTo>
              </a:path>
            </a:pathLst>
          </a:custGeom>
          <a:ln w="7607">
            <a:solidFill>
              <a:srgbClr val="000000"/>
            </a:solidFill>
          </a:ln>
        </p:spPr>
        <p:txBody>
          <a:bodyPr wrap="square" lIns="0" tIns="0" rIns="0" bIns="0" rtlCol="0"/>
          <a:lstStyle/>
          <a:p/>
        </p:txBody>
      </p:sp>
      <p:sp>
        <p:nvSpPr>
          <p:cNvPr id="63" name="object 63"/>
          <p:cNvSpPr txBox="1"/>
          <p:nvPr/>
        </p:nvSpPr>
        <p:spPr>
          <a:xfrm>
            <a:off x="5419344" y="5232908"/>
            <a:ext cx="1094740" cy="182245"/>
          </a:xfrm>
          <a:prstGeom prst="rect">
            <a:avLst/>
          </a:prstGeom>
        </p:spPr>
        <p:txBody>
          <a:bodyPr wrap="square" lIns="0" tIns="62230" rIns="0" bIns="0" rtlCol="0" vert="horz">
            <a:spAutoFit/>
          </a:bodyPr>
          <a:lstStyle/>
          <a:p>
            <a:pPr marL="168910">
              <a:lnSpc>
                <a:spcPts val="220"/>
              </a:lnSpc>
              <a:spcBef>
                <a:spcPts val="490"/>
              </a:spcBef>
            </a:pPr>
            <a:r>
              <a:rPr dirty="0" u="sng" baseline="11904" sz="1050" spc="-270">
                <a:uFill>
                  <a:solidFill>
                    <a:srgbClr val="000000"/>
                  </a:solidFill>
                </a:uFill>
                <a:latin typeface="Cambria Math"/>
                <a:cs typeface="Cambria Math"/>
              </a:rPr>
              <a:t>𝑒𝑒</a:t>
            </a:r>
            <a:r>
              <a:rPr dirty="0" u="sng" sz="600" spc="-180">
                <a:uFill>
                  <a:solidFill>
                    <a:srgbClr val="000000"/>
                  </a:solidFill>
                </a:uFill>
                <a:latin typeface="Cambria Math"/>
                <a:cs typeface="Cambria Math"/>
              </a:rPr>
              <a:t>𝑝𝑝𝑒𝑒</a:t>
            </a:r>
            <a:endParaRPr sz="600">
              <a:latin typeface="Cambria Math"/>
              <a:cs typeface="Cambria Math"/>
            </a:endParaRPr>
          </a:p>
          <a:p>
            <a:pPr marL="38100">
              <a:lnSpc>
                <a:spcPts val="580"/>
              </a:lnSpc>
              <a:tabLst>
                <a:tab pos="340995" algn="l"/>
              </a:tabLst>
            </a:pPr>
            <a:r>
              <a:rPr dirty="0" baseline="-33333" sz="1500" spc="-7">
                <a:latin typeface="Cambria Math"/>
                <a:cs typeface="Cambria Math"/>
              </a:rPr>
              <a:t>=	=</a:t>
            </a:r>
            <a:r>
              <a:rPr dirty="0" baseline="-33333" sz="1500" spc="82">
                <a:latin typeface="Cambria Math"/>
                <a:cs typeface="Cambria Math"/>
              </a:rPr>
              <a:t> </a:t>
            </a:r>
            <a:r>
              <a:rPr dirty="0" sz="700" spc="-100">
                <a:latin typeface="Cambria Math"/>
                <a:cs typeface="Cambria Math"/>
              </a:rPr>
              <a:t>172.059𝑑𝑑𝑠𝑠𝑔𝑔 </a:t>
            </a:r>
            <a:r>
              <a:rPr dirty="0" baseline="-33333" sz="1500" spc="-7">
                <a:latin typeface="Cambria Math"/>
                <a:cs typeface="Cambria Math"/>
              </a:rPr>
              <a:t>=</a:t>
            </a:r>
            <a:endParaRPr baseline="-33333" sz="1500">
              <a:latin typeface="Cambria Math"/>
              <a:cs typeface="Cambria Math"/>
            </a:endParaRPr>
          </a:p>
        </p:txBody>
      </p:sp>
      <p:sp>
        <p:nvSpPr>
          <p:cNvPr id="65" name="object 65"/>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64</a:t>
            </a:r>
          </a:p>
        </p:txBody>
      </p:sp>
      <p:sp>
        <p:nvSpPr>
          <p:cNvPr id="64" name="object 64"/>
          <p:cNvSpPr txBox="1"/>
          <p:nvPr/>
        </p:nvSpPr>
        <p:spPr>
          <a:xfrm>
            <a:off x="635012" y="5456342"/>
            <a:ext cx="6459855" cy="763270"/>
          </a:xfrm>
          <a:prstGeom prst="rect">
            <a:avLst/>
          </a:prstGeom>
        </p:spPr>
        <p:txBody>
          <a:bodyPr wrap="square" lIns="0" tIns="82550" rIns="0" bIns="0" rtlCol="0" vert="horz">
            <a:spAutoFit/>
          </a:bodyPr>
          <a:lstStyle/>
          <a:p>
            <a:pPr marL="50800">
              <a:lnSpc>
                <a:spcPct val="100000"/>
              </a:lnSpc>
              <a:spcBef>
                <a:spcPts val="650"/>
              </a:spcBef>
            </a:pPr>
            <a:r>
              <a:rPr dirty="0" sz="1000" spc="-85">
                <a:latin typeface="Cambria Math"/>
                <a:cs typeface="Cambria Math"/>
              </a:rPr>
              <a:t>6.037𝑤𝑤10</a:t>
            </a:r>
            <a:r>
              <a:rPr dirty="0" baseline="27777" sz="1050" spc="-127">
                <a:latin typeface="Cambria Math"/>
                <a:cs typeface="Cambria Math"/>
              </a:rPr>
              <a:t>−3</a:t>
            </a:r>
            <a:endParaRPr baseline="27777" sz="1050">
              <a:latin typeface="Cambria Math"/>
              <a:cs typeface="Cambria Math"/>
            </a:endParaRPr>
          </a:p>
          <a:p>
            <a:pPr algn="just" marL="50165" marR="17780">
              <a:lnSpc>
                <a:spcPts val="1150"/>
              </a:lnSpc>
              <a:spcBef>
                <a:spcPts val="635"/>
              </a:spcBef>
            </a:pPr>
            <a:r>
              <a:rPr dirty="0" sz="1000" spc="-5">
                <a:latin typeface="Times New Roman"/>
                <a:cs typeface="Times New Roman"/>
              </a:rPr>
              <a:t>Discretize the composite girder section into “slices”. Compute the strain at the centroid </a:t>
            </a:r>
            <a:r>
              <a:rPr dirty="0" sz="1000">
                <a:latin typeface="Times New Roman"/>
                <a:cs typeface="Times New Roman"/>
              </a:rPr>
              <a:t>of </a:t>
            </a:r>
            <a:r>
              <a:rPr dirty="0" sz="1000" spc="-5">
                <a:latin typeface="Times New Roman"/>
                <a:cs typeface="Times New Roman"/>
              </a:rPr>
              <a:t>each slice. The stress in the slice </a:t>
            </a:r>
            <a:r>
              <a:rPr dirty="0" sz="1000" spc="-10">
                <a:latin typeface="Times New Roman"/>
                <a:cs typeface="Times New Roman"/>
              </a:rPr>
              <a:t>is  </a:t>
            </a:r>
            <a:r>
              <a:rPr dirty="0" sz="1000" spc="-5">
                <a:latin typeface="Times New Roman"/>
                <a:cs typeface="Times New Roman"/>
              </a:rPr>
              <a:t>determined from the stress-strain relationship for the slice material. Finally, compute the axial force </a:t>
            </a:r>
            <a:r>
              <a:rPr dirty="0" sz="1000" spc="-10">
                <a:latin typeface="Times New Roman"/>
                <a:cs typeface="Times New Roman"/>
              </a:rPr>
              <a:t>and </a:t>
            </a:r>
            <a:r>
              <a:rPr dirty="0" sz="1000" spc="-5">
                <a:latin typeface="Times New Roman"/>
                <a:cs typeface="Times New Roman"/>
              </a:rPr>
              <a:t>moment contribution  </a:t>
            </a:r>
            <a:r>
              <a:rPr dirty="0" sz="1000">
                <a:latin typeface="Times New Roman"/>
                <a:cs typeface="Times New Roman"/>
              </a:rPr>
              <a:t>for </a:t>
            </a:r>
            <a:r>
              <a:rPr dirty="0" sz="1000" spc="-5">
                <a:latin typeface="Times New Roman"/>
                <a:cs typeface="Times New Roman"/>
              </a:rPr>
              <a:t>each slice. Sum </a:t>
            </a:r>
            <a:r>
              <a:rPr dirty="0" sz="1000">
                <a:latin typeface="Times New Roman"/>
                <a:cs typeface="Times New Roman"/>
              </a:rPr>
              <a:t>the </a:t>
            </a:r>
            <a:r>
              <a:rPr dirty="0" sz="1000" spc="-5">
                <a:latin typeface="Times New Roman"/>
                <a:cs typeface="Times New Roman"/>
              </a:rPr>
              <a:t>contribution </a:t>
            </a:r>
            <a:r>
              <a:rPr dirty="0" sz="1000">
                <a:latin typeface="Times New Roman"/>
                <a:cs typeface="Times New Roman"/>
              </a:rPr>
              <a:t>of </a:t>
            </a:r>
            <a:r>
              <a:rPr dirty="0" sz="1000" spc="-5">
                <a:latin typeface="Times New Roman"/>
                <a:cs typeface="Times New Roman"/>
              </a:rPr>
              <a:t>each slice to determine the capacity </a:t>
            </a:r>
            <a:r>
              <a:rPr dirty="0" sz="1000" spc="-10">
                <a:latin typeface="Times New Roman"/>
                <a:cs typeface="Times New Roman"/>
              </a:rPr>
              <a:t>of </a:t>
            </a:r>
            <a:r>
              <a:rPr dirty="0" sz="1000" spc="-5">
                <a:latin typeface="Times New Roman"/>
                <a:cs typeface="Times New Roman"/>
              </a:rPr>
              <a:t>the</a:t>
            </a:r>
            <a:r>
              <a:rPr dirty="0" sz="1000" spc="85">
                <a:latin typeface="Times New Roman"/>
                <a:cs typeface="Times New Roman"/>
              </a:rPr>
              <a:t> </a:t>
            </a:r>
            <a:r>
              <a:rPr dirty="0" sz="1000" spc="-5">
                <a:latin typeface="Times New Roman"/>
                <a:cs typeface="Times New Roman"/>
              </a:rPr>
              <a:t>section.</a:t>
            </a:r>
            <a:endParaRPr sz="1000">
              <a:latin typeface="Times New Roman"/>
              <a:cs typeface="Times New Roman"/>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673025" y="4730914"/>
            <a:ext cx="5184140" cy="467359"/>
          </a:xfrm>
          <a:prstGeom prst="rect">
            <a:avLst/>
          </a:prstGeom>
        </p:spPr>
        <p:txBody>
          <a:bodyPr wrap="square" lIns="0" tIns="12700" rIns="0" bIns="0" rtlCol="0" vert="horz">
            <a:spAutoFit/>
          </a:bodyPr>
          <a:lstStyle/>
          <a:p>
            <a:pPr marL="12700" marR="5080" indent="1242060">
              <a:lnSpc>
                <a:spcPct val="145000"/>
              </a:lnSpc>
              <a:spcBef>
                <a:spcPts val="100"/>
              </a:spcBef>
            </a:pPr>
            <a:r>
              <a:rPr dirty="0" sz="1000" spc="-5" b="1">
                <a:latin typeface="Times New Roman"/>
                <a:cs typeface="Times New Roman"/>
              </a:rPr>
              <a:t>Figure </a:t>
            </a:r>
            <a:r>
              <a:rPr dirty="0" sz="1000" b="1">
                <a:latin typeface="Times New Roman"/>
                <a:cs typeface="Times New Roman"/>
              </a:rPr>
              <a:t>4-9: </a:t>
            </a:r>
            <a:r>
              <a:rPr dirty="0" sz="1000" spc="-5" b="1">
                <a:latin typeface="Times New Roman"/>
                <a:cs typeface="Times New Roman"/>
              </a:rPr>
              <a:t>Discretized Girder Section </a:t>
            </a:r>
            <a:r>
              <a:rPr dirty="0" sz="1000" b="1">
                <a:latin typeface="Times New Roman"/>
                <a:cs typeface="Times New Roman"/>
              </a:rPr>
              <a:t>for </a:t>
            </a:r>
            <a:r>
              <a:rPr dirty="0" sz="1000" spc="-5" b="1">
                <a:latin typeface="Times New Roman"/>
                <a:cs typeface="Times New Roman"/>
              </a:rPr>
              <a:t>Strain Compatibility Analysis  Table </a:t>
            </a:r>
            <a:r>
              <a:rPr dirty="0" sz="1000" b="1">
                <a:latin typeface="Times New Roman"/>
                <a:cs typeface="Times New Roman"/>
              </a:rPr>
              <a:t>4-1: </a:t>
            </a:r>
            <a:r>
              <a:rPr dirty="0" sz="1000" spc="-5" b="1">
                <a:latin typeface="Times New Roman"/>
                <a:cs typeface="Times New Roman"/>
              </a:rPr>
              <a:t>Strain compatibility analysis</a:t>
            </a:r>
            <a:r>
              <a:rPr dirty="0" sz="1000" spc="15" b="1">
                <a:latin typeface="Times New Roman"/>
                <a:cs typeface="Times New Roman"/>
              </a:rPr>
              <a:t> </a:t>
            </a:r>
            <a:r>
              <a:rPr dirty="0" sz="1000" spc="-5" b="1">
                <a:latin typeface="Times New Roman"/>
                <a:cs typeface="Times New Roman"/>
              </a:rPr>
              <a:t>details</a:t>
            </a:r>
            <a:endParaRPr sz="1000">
              <a:latin typeface="Times New Roman"/>
              <a:cs typeface="Times New Roman"/>
            </a:endParaRPr>
          </a:p>
        </p:txBody>
      </p:sp>
      <p:graphicFrame>
        <p:nvGraphicFramePr>
          <p:cNvPr id="4" name="object 4"/>
          <p:cNvGraphicFramePr>
            <a:graphicFrameLocks noGrp="1"/>
          </p:cNvGraphicFramePr>
          <p:nvPr/>
        </p:nvGraphicFramePr>
        <p:xfrm>
          <a:off x="676655" y="5263896"/>
          <a:ext cx="5975985" cy="3817620"/>
        </p:xfrm>
        <a:graphic>
          <a:graphicData uri="http://schemas.openxmlformats.org/drawingml/2006/table">
            <a:tbl>
              <a:tblPr firstRow="1" bandRow="1">
                <a:tableStyleId>{2D5ABB26-0587-4C30-8999-92F81FD0307C}</a:tableStyleId>
              </a:tblPr>
              <a:tblGrid>
                <a:gridCol w="299085"/>
                <a:gridCol w="692785"/>
                <a:gridCol w="384809"/>
                <a:gridCol w="372109"/>
                <a:gridCol w="372110"/>
                <a:gridCol w="372110"/>
                <a:gridCol w="386080"/>
                <a:gridCol w="499744"/>
                <a:gridCol w="561975"/>
                <a:gridCol w="562610"/>
                <a:gridCol w="426720"/>
                <a:gridCol w="594360"/>
                <a:gridCol w="454660"/>
              </a:tblGrid>
              <a:tr h="352044">
                <a:tc>
                  <a:txBody>
                    <a:bodyPr/>
                    <a:lstStyle/>
                    <a:p>
                      <a:pPr marL="77470">
                        <a:lnSpc>
                          <a:spcPct val="100000"/>
                        </a:lnSpc>
                        <a:spcBef>
                          <a:spcPts val="10"/>
                        </a:spcBef>
                      </a:pPr>
                      <a:r>
                        <a:rPr dirty="0" sz="600" spc="-5" b="1">
                          <a:solidFill>
                            <a:srgbClr val="365F91"/>
                          </a:solidFill>
                          <a:latin typeface="Times New Roman"/>
                          <a:cs typeface="Times New Roman"/>
                        </a:rPr>
                        <a:t>Slice</a:t>
                      </a:r>
                      <a:endParaRPr sz="600">
                        <a:latin typeface="Times New Roman"/>
                        <a:cs typeface="Times New Roman"/>
                      </a:endParaRPr>
                    </a:p>
                  </a:txBody>
                  <a:tcPr marL="0" marR="0" marB="0" marT="1270">
                    <a:lnT w="12700">
                      <a:solidFill>
                        <a:srgbClr val="4F81BC"/>
                      </a:solidFill>
                      <a:prstDash val="solid"/>
                    </a:lnT>
                    <a:lnB w="12700">
                      <a:solidFill>
                        <a:srgbClr val="4F81BC"/>
                      </a:solidFill>
                      <a:prstDash val="solid"/>
                    </a:lnB>
                  </a:tcPr>
                </a:tc>
                <a:tc>
                  <a:txBody>
                    <a:bodyPr/>
                    <a:lstStyle/>
                    <a:p>
                      <a:pPr marL="67945">
                        <a:lnSpc>
                          <a:spcPct val="100000"/>
                        </a:lnSpc>
                        <a:spcBef>
                          <a:spcPts val="10"/>
                        </a:spcBef>
                      </a:pPr>
                      <a:r>
                        <a:rPr dirty="0" sz="600" spc="-5" b="1">
                          <a:solidFill>
                            <a:srgbClr val="365F91"/>
                          </a:solidFill>
                          <a:latin typeface="Times New Roman"/>
                          <a:cs typeface="Times New Roman"/>
                        </a:rPr>
                        <a:t>Piece</a:t>
                      </a:r>
                      <a:endParaRPr sz="600">
                        <a:latin typeface="Times New Roman"/>
                        <a:cs typeface="Times New Roman"/>
                      </a:endParaRPr>
                    </a:p>
                  </a:txBody>
                  <a:tcPr marL="0" marR="0" marB="0" marT="1270">
                    <a:lnT w="12700">
                      <a:solidFill>
                        <a:srgbClr val="4F81BC"/>
                      </a:solidFill>
                      <a:prstDash val="solid"/>
                    </a:lnT>
                    <a:lnB w="12700">
                      <a:solidFill>
                        <a:srgbClr val="4F81BC"/>
                      </a:solidFill>
                      <a:prstDash val="solid"/>
                    </a:lnB>
                  </a:tcPr>
                </a:tc>
                <a:tc>
                  <a:txBody>
                    <a:bodyPr/>
                    <a:lstStyle/>
                    <a:p>
                      <a:pPr marL="67310" marR="149225">
                        <a:lnSpc>
                          <a:spcPts val="710"/>
                        </a:lnSpc>
                        <a:spcBef>
                          <a:spcPts val="30"/>
                        </a:spcBef>
                      </a:pPr>
                      <a:r>
                        <a:rPr dirty="0" sz="600" spc="-5" b="1">
                          <a:solidFill>
                            <a:srgbClr val="365F91"/>
                          </a:solidFill>
                          <a:latin typeface="Times New Roman"/>
                          <a:cs typeface="Times New Roman"/>
                        </a:rPr>
                        <a:t>Area  </a:t>
                      </a:r>
                      <a:r>
                        <a:rPr dirty="0" sz="600" b="1">
                          <a:solidFill>
                            <a:srgbClr val="365F91"/>
                          </a:solidFill>
                          <a:latin typeface="Times New Roman"/>
                          <a:cs typeface="Times New Roman"/>
                        </a:rPr>
                        <a:t>(in2)</a:t>
                      </a:r>
                      <a:endParaRPr sz="600">
                        <a:latin typeface="Times New Roman"/>
                        <a:cs typeface="Times New Roman"/>
                      </a:endParaRPr>
                    </a:p>
                  </a:txBody>
                  <a:tcPr marL="0" marR="0" marB="0" marT="3810">
                    <a:lnT w="12700">
                      <a:solidFill>
                        <a:srgbClr val="4F81BC"/>
                      </a:solidFill>
                      <a:prstDash val="solid"/>
                    </a:lnT>
                    <a:lnB w="12700">
                      <a:solidFill>
                        <a:srgbClr val="4F81BC"/>
                      </a:solidFill>
                      <a:prstDash val="solid"/>
                    </a:lnB>
                  </a:tcPr>
                </a:tc>
                <a:tc>
                  <a:txBody>
                    <a:bodyPr/>
                    <a:lstStyle/>
                    <a:p>
                      <a:pPr marL="67945" marR="133985">
                        <a:lnSpc>
                          <a:spcPts val="710"/>
                        </a:lnSpc>
                        <a:spcBef>
                          <a:spcPts val="30"/>
                        </a:spcBef>
                      </a:pPr>
                      <a:r>
                        <a:rPr dirty="0" sz="600" spc="-5" b="1">
                          <a:solidFill>
                            <a:srgbClr val="365F91"/>
                          </a:solidFill>
                          <a:latin typeface="Times New Roman"/>
                          <a:cs typeface="Times New Roman"/>
                        </a:rPr>
                        <a:t>Y</a:t>
                      </a:r>
                      <a:r>
                        <a:rPr dirty="0" sz="600" b="1">
                          <a:solidFill>
                            <a:srgbClr val="365F91"/>
                          </a:solidFill>
                          <a:latin typeface="Times New Roman"/>
                          <a:cs typeface="Times New Roman"/>
                        </a:rPr>
                        <a:t>top  (in)</a:t>
                      </a:r>
                      <a:endParaRPr sz="600">
                        <a:latin typeface="Times New Roman"/>
                        <a:cs typeface="Times New Roman"/>
                      </a:endParaRPr>
                    </a:p>
                  </a:txBody>
                  <a:tcPr marL="0" marR="0" marB="0" marT="3810">
                    <a:lnT w="12700">
                      <a:solidFill>
                        <a:srgbClr val="4F81BC"/>
                      </a:solidFill>
                      <a:prstDash val="solid"/>
                    </a:lnT>
                    <a:lnB w="12700">
                      <a:solidFill>
                        <a:srgbClr val="4F81BC"/>
                      </a:solidFill>
                      <a:prstDash val="solid"/>
                    </a:lnB>
                  </a:tcPr>
                </a:tc>
                <a:tc>
                  <a:txBody>
                    <a:bodyPr/>
                    <a:lstStyle/>
                    <a:p>
                      <a:pPr marL="67945" marR="134620">
                        <a:lnSpc>
                          <a:spcPts val="710"/>
                        </a:lnSpc>
                        <a:spcBef>
                          <a:spcPts val="30"/>
                        </a:spcBef>
                      </a:pPr>
                      <a:r>
                        <a:rPr dirty="0" sz="600" spc="-5" b="1">
                          <a:solidFill>
                            <a:srgbClr val="365F91"/>
                          </a:solidFill>
                          <a:latin typeface="Times New Roman"/>
                          <a:cs typeface="Times New Roman"/>
                        </a:rPr>
                        <a:t>Y</a:t>
                      </a:r>
                      <a:r>
                        <a:rPr dirty="0" sz="600" b="1">
                          <a:solidFill>
                            <a:srgbClr val="365F91"/>
                          </a:solidFill>
                          <a:latin typeface="Times New Roman"/>
                          <a:cs typeface="Times New Roman"/>
                        </a:rPr>
                        <a:t>bot  (in)</a:t>
                      </a:r>
                      <a:endParaRPr sz="600">
                        <a:latin typeface="Times New Roman"/>
                        <a:cs typeface="Times New Roman"/>
                      </a:endParaRPr>
                    </a:p>
                  </a:txBody>
                  <a:tcPr marL="0" marR="0" marB="0" marT="3810">
                    <a:lnT w="12700">
                      <a:solidFill>
                        <a:srgbClr val="4F81BC"/>
                      </a:solidFill>
                      <a:prstDash val="solid"/>
                    </a:lnT>
                    <a:lnB w="12700">
                      <a:solidFill>
                        <a:srgbClr val="4F81BC"/>
                      </a:solidFill>
                      <a:prstDash val="solid"/>
                    </a:lnB>
                  </a:tcPr>
                </a:tc>
                <a:tc>
                  <a:txBody>
                    <a:bodyPr/>
                    <a:lstStyle/>
                    <a:p>
                      <a:pPr marL="67945" marR="168910">
                        <a:lnSpc>
                          <a:spcPts val="710"/>
                        </a:lnSpc>
                        <a:spcBef>
                          <a:spcPts val="30"/>
                        </a:spcBef>
                      </a:pPr>
                      <a:r>
                        <a:rPr dirty="0" sz="600" spc="-5" b="1">
                          <a:solidFill>
                            <a:srgbClr val="365F91"/>
                          </a:solidFill>
                          <a:latin typeface="Times New Roman"/>
                          <a:cs typeface="Times New Roman"/>
                        </a:rPr>
                        <a:t>Ycg  </a:t>
                      </a:r>
                      <a:r>
                        <a:rPr dirty="0" sz="600" b="1">
                          <a:solidFill>
                            <a:srgbClr val="365F91"/>
                          </a:solidFill>
                          <a:latin typeface="Times New Roman"/>
                          <a:cs typeface="Times New Roman"/>
                        </a:rPr>
                        <a:t>(in)</a:t>
                      </a:r>
                      <a:endParaRPr sz="600">
                        <a:latin typeface="Times New Roman"/>
                        <a:cs typeface="Times New Roman"/>
                      </a:endParaRPr>
                    </a:p>
                  </a:txBody>
                  <a:tcPr marL="0" marR="0" marB="0" marT="3810">
                    <a:lnT w="12700">
                      <a:solidFill>
                        <a:srgbClr val="4F81BC"/>
                      </a:solidFill>
                      <a:prstDash val="solid"/>
                    </a:lnT>
                    <a:lnB w="12700">
                      <a:solidFill>
                        <a:srgbClr val="4F81BC"/>
                      </a:solidFill>
                      <a:prstDash val="solid"/>
                    </a:lnB>
                  </a:tcPr>
                </a:tc>
                <a:tc>
                  <a:txBody>
                    <a:bodyPr/>
                    <a:lstStyle/>
                    <a:p>
                      <a:pPr marL="67945" marR="127635">
                        <a:lnSpc>
                          <a:spcPts val="710"/>
                        </a:lnSpc>
                        <a:spcBef>
                          <a:spcPts val="30"/>
                        </a:spcBef>
                      </a:pPr>
                      <a:r>
                        <a:rPr dirty="0" sz="600" b="1">
                          <a:solidFill>
                            <a:srgbClr val="365F91"/>
                          </a:solidFill>
                          <a:latin typeface="Times New Roman"/>
                          <a:cs typeface="Times New Roman"/>
                        </a:rPr>
                        <a:t>fpe  (KS</a:t>
                      </a:r>
                      <a:r>
                        <a:rPr dirty="0" sz="600" spc="-10" b="1">
                          <a:solidFill>
                            <a:srgbClr val="365F91"/>
                          </a:solidFill>
                          <a:latin typeface="Times New Roman"/>
                          <a:cs typeface="Times New Roman"/>
                        </a:rPr>
                        <a:t>I)</a:t>
                      </a:r>
                      <a:endParaRPr sz="600">
                        <a:latin typeface="Times New Roman"/>
                        <a:cs typeface="Times New Roman"/>
                      </a:endParaRPr>
                    </a:p>
                  </a:txBody>
                  <a:tcPr marL="0" marR="0" marB="0" marT="3810">
                    <a:lnT w="12700">
                      <a:solidFill>
                        <a:srgbClr val="4F81BC"/>
                      </a:solidFill>
                      <a:prstDash val="solid"/>
                    </a:lnT>
                    <a:lnB w="12700">
                      <a:solidFill>
                        <a:srgbClr val="4F81BC"/>
                      </a:solidFill>
                      <a:prstDash val="solid"/>
                    </a:lnB>
                  </a:tcPr>
                </a:tc>
                <a:tc>
                  <a:txBody>
                    <a:bodyPr/>
                    <a:lstStyle/>
                    <a:p>
                      <a:pPr marL="67945" marR="218440">
                        <a:lnSpc>
                          <a:spcPts val="710"/>
                        </a:lnSpc>
                        <a:spcBef>
                          <a:spcPts val="30"/>
                        </a:spcBef>
                      </a:pPr>
                      <a:r>
                        <a:rPr dirty="0" sz="600" spc="-10" b="1">
                          <a:solidFill>
                            <a:srgbClr val="365F91"/>
                          </a:solidFill>
                          <a:latin typeface="Times New Roman"/>
                          <a:cs typeface="Times New Roman"/>
                        </a:rPr>
                        <a:t>I</a:t>
                      </a:r>
                      <a:r>
                        <a:rPr dirty="0" sz="600" b="1">
                          <a:solidFill>
                            <a:srgbClr val="365F91"/>
                          </a:solidFill>
                          <a:latin typeface="Times New Roman"/>
                          <a:cs typeface="Times New Roman"/>
                        </a:rPr>
                        <a:t>nitial  St</a:t>
                      </a:r>
                      <a:r>
                        <a:rPr dirty="0" sz="600" spc="-5" b="1">
                          <a:solidFill>
                            <a:srgbClr val="365F91"/>
                          </a:solidFill>
                          <a:latin typeface="Times New Roman"/>
                          <a:cs typeface="Times New Roman"/>
                        </a:rPr>
                        <a:t>r</a:t>
                      </a:r>
                      <a:r>
                        <a:rPr dirty="0" sz="600" b="1">
                          <a:solidFill>
                            <a:srgbClr val="365F91"/>
                          </a:solidFill>
                          <a:latin typeface="Times New Roman"/>
                          <a:cs typeface="Times New Roman"/>
                        </a:rPr>
                        <a:t>ain</a:t>
                      </a:r>
                      <a:endParaRPr sz="600">
                        <a:latin typeface="Times New Roman"/>
                        <a:cs typeface="Times New Roman"/>
                      </a:endParaRPr>
                    </a:p>
                  </a:txBody>
                  <a:tcPr marL="0" marR="0" marB="0" marT="3810">
                    <a:lnT w="12700">
                      <a:solidFill>
                        <a:srgbClr val="4F81BC"/>
                      </a:solidFill>
                      <a:prstDash val="solid"/>
                    </a:lnT>
                    <a:lnB w="12700">
                      <a:solidFill>
                        <a:srgbClr val="4F81BC"/>
                      </a:solidFill>
                      <a:prstDash val="solid"/>
                    </a:lnB>
                  </a:tcPr>
                </a:tc>
                <a:tc>
                  <a:txBody>
                    <a:bodyPr/>
                    <a:lstStyle/>
                    <a:p>
                      <a:pPr marL="67310" marR="88265">
                        <a:lnSpc>
                          <a:spcPts val="710"/>
                        </a:lnSpc>
                        <a:spcBef>
                          <a:spcPts val="30"/>
                        </a:spcBef>
                      </a:pPr>
                      <a:r>
                        <a:rPr dirty="0" sz="600" spc="-10" b="1">
                          <a:solidFill>
                            <a:srgbClr val="365F91"/>
                          </a:solidFill>
                          <a:latin typeface="Times New Roman"/>
                          <a:cs typeface="Times New Roman"/>
                        </a:rPr>
                        <a:t>I</a:t>
                      </a:r>
                      <a:r>
                        <a:rPr dirty="0" sz="600" b="1">
                          <a:solidFill>
                            <a:srgbClr val="365F91"/>
                          </a:solidFill>
                          <a:latin typeface="Times New Roman"/>
                          <a:cs typeface="Times New Roman"/>
                        </a:rPr>
                        <a:t>n</a:t>
                      </a:r>
                      <a:r>
                        <a:rPr dirty="0" sz="600" spc="-5" b="1">
                          <a:solidFill>
                            <a:srgbClr val="365F91"/>
                          </a:solidFill>
                          <a:latin typeface="Times New Roman"/>
                          <a:cs typeface="Times New Roman"/>
                        </a:rPr>
                        <a:t>cre</a:t>
                      </a:r>
                      <a:r>
                        <a:rPr dirty="0" sz="600" b="1">
                          <a:solidFill>
                            <a:srgbClr val="365F91"/>
                          </a:solidFill>
                          <a:latin typeface="Times New Roman"/>
                          <a:cs typeface="Times New Roman"/>
                        </a:rPr>
                        <a:t>m</a:t>
                      </a:r>
                      <a:r>
                        <a:rPr dirty="0" sz="600" spc="-5" b="1">
                          <a:solidFill>
                            <a:srgbClr val="365F91"/>
                          </a:solidFill>
                          <a:latin typeface="Times New Roman"/>
                          <a:cs typeface="Times New Roman"/>
                        </a:rPr>
                        <a:t>e</a:t>
                      </a:r>
                      <a:r>
                        <a:rPr dirty="0" sz="600" b="1">
                          <a:solidFill>
                            <a:srgbClr val="365F91"/>
                          </a:solidFill>
                          <a:latin typeface="Times New Roman"/>
                          <a:cs typeface="Times New Roman"/>
                        </a:rPr>
                        <a:t>ntal  </a:t>
                      </a:r>
                      <a:r>
                        <a:rPr dirty="0" sz="600" spc="-5" b="1">
                          <a:solidFill>
                            <a:srgbClr val="365F91"/>
                          </a:solidFill>
                          <a:latin typeface="Times New Roman"/>
                          <a:cs typeface="Times New Roman"/>
                        </a:rPr>
                        <a:t>Strain</a:t>
                      </a:r>
                      <a:endParaRPr sz="600">
                        <a:latin typeface="Times New Roman"/>
                        <a:cs typeface="Times New Roman"/>
                      </a:endParaRPr>
                    </a:p>
                  </a:txBody>
                  <a:tcPr marL="0" marR="0" marB="0" marT="3810">
                    <a:lnT w="12700">
                      <a:solidFill>
                        <a:srgbClr val="4F81BC"/>
                      </a:solidFill>
                      <a:prstDash val="solid"/>
                    </a:lnT>
                    <a:lnB w="12700">
                      <a:solidFill>
                        <a:srgbClr val="4F81BC"/>
                      </a:solidFill>
                      <a:prstDash val="solid"/>
                    </a:lnB>
                  </a:tcPr>
                </a:tc>
                <a:tc>
                  <a:txBody>
                    <a:bodyPr/>
                    <a:lstStyle/>
                    <a:p>
                      <a:pPr marL="67945" marR="281940">
                        <a:lnSpc>
                          <a:spcPts val="710"/>
                        </a:lnSpc>
                        <a:spcBef>
                          <a:spcPts val="30"/>
                        </a:spcBef>
                      </a:pPr>
                      <a:r>
                        <a:rPr dirty="0" sz="600" spc="-5" b="1">
                          <a:solidFill>
                            <a:srgbClr val="365F91"/>
                          </a:solidFill>
                          <a:latin typeface="Times New Roman"/>
                          <a:cs typeface="Times New Roman"/>
                        </a:rPr>
                        <a:t>Total  </a:t>
                      </a:r>
                      <a:r>
                        <a:rPr dirty="0" sz="600" b="1">
                          <a:solidFill>
                            <a:srgbClr val="365F91"/>
                          </a:solidFill>
                          <a:latin typeface="Times New Roman"/>
                          <a:cs typeface="Times New Roman"/>
                        </a:rPr>
                        <a:t>St</a:t>
                      </a:r>
                      <a:r>
                        <a:rPr dirty="0" sz="600" spc="-5" b="1">
                          <a:solidFill>
                            <a:srgbClr val="365F91"/>
                          </a:solidFill>
                          <a:latin typeface="Times New Roman"/>
                          <a:cs typeface="Times New Roman"/>
                        </a:rPr>
                        <a:t>r</a:t>
                      </a:r>
                      <a:r>
                        <a:rPr dirty="0" sz="600" b="1">
                          <a:solidFill>
                            <a:srgbClr val="365F91"/>
                          </a:solidFill>
                          <a:latin typeface="Times New Roman"/>
                          <a:cs typeface="Times New Roman"/>
                        </a:rPr>
                        <a:t>ain</a:t>
                      </a:r>
                      <a:endParaRPr sz="600">
                        <a:latin typeface="Times New Roman"/>
                        <a:cs typeface="Times New Roman"/>
                      </a:endParaRPr>
                    </a:p>
                  </a:txBody>
                  <a:tcPr marL="0" marR="0" marB="0" marT="3810">
                    <a:lnT w="12700">
                      <a:solidFill>
                        <a:srgbClr val="4F81BC"/>
                      </a:solidFill>
                      <a:prstDash val="solid"/>
                    </a:lnT>
                    <a:lnB w="12700">
                      <a:solidFill>
                        <a:srgbClr val="4F81BC"/>
                      </a:solidFill>
                      <a:prstDash val="solid"/>
                    </a:lnB>
                  </a:tcPr>
                </a:tc>
                <a:tc>
                  <a:txBody>
                    <a:bodyPr/>
                    <a:lstStyle/>
                    <a:p>
                      <a:pPr marL="67945" marR="60960">
                        <a:lnSpc>
                          <a:spcPts val="700"/>
                        </a:lnSpc>
                        <a:spcBef>
                          <a:spcPts val="40"/>
                        </a:spcBef>
                      </a:pPr>
                      <a:r>
                        <a:rPr dirty="0" sz="600" spc="-5" b="1">
                          <a:solidFill>
                            <a:srgbClr val="365F91"/>
                          </a:solidFill>
                          <a:latin typeface="Times New Roman"/>
                          <a:cs typeface="Times New Roman"/>
                        </a:rPr>
                        <a:t>Stress  </a:t>
                      </a:r>
                      <a:r>
                        <a:rPr dirty="0" sz="600" b="1">
                          <a:solidFill>
                            <a:srgbClr val="365F91"/>
                          </a:solidFill>
                          <a:latin typeface="Times New Roman"/>
                          <a:cs typeface="Times New Roman"/>
                        </a:rPr>
                        <a:t>(Fg -</a:t>
                      </a:r>
                      <a:r>
                        <a:rPr dirty="0" sz="600" spc="-80" b="1">
                          <a:solidFill>
                            <a:srgbClr val="365F91"/>
                          </a:solidFill>
                          <a:latin typeface="Times New Roman"/>
                          <a:cs typeface="Times New Roman"/>
                        </a:rPr>
                        <a:t> </a:t>
                      </a:r>
                      <a:r>
                        <a:rPr dirty="0" sz="600" spc="-5" b="1">
                          <a:solidFill>
                            <a:srgbClr val="365F91"/>
                          </a:solidFill>
                          <a:latin typeface="Times New Roman"/>
                          <a:cs typeface="Times New Roman"/>
                        </a:rPr>
                        <a:t>Bg)  (KSI)</a:t>
                      </a:r>
                      <a:endParaRPr sz="600">
                        <a:latin typeface="Times New Roman"/>
                        <a:cs typeface="Times New Roman"/>
                      </a:endParaRPr>
                    </a:p>
                  </a:txBody>
                  <a:tcPr marL="0" marR="0" marB="0" marT="5080">
                    <a:lnT w="12700">
                      <a:solidFill>
                        <a:srgbClr val="4F81BC"/>
                      </a:solidFill>
                      <a:prstDash val="solid"/>
                    </a:lnT>
                    <a:lnB w="12700">
                      <a:solidFill>
                        <a:srgbClr val="4F81BC"/>
                      </a:solidFill>
                      <a:prstDash val="solid"/>
                    </a:lnB>
                  </a:tcPr>
                </a:tc>
                <a:tc>
                  <a:txBody>
                    <a:bodyPr/>
                    <a:lstStyle/>
                    <a:p>
                      <a:pPr marL="68580" marR="60960">
                        <a:lnSpc>
                          <a:spcPts val="700"/>
                        </a:lnSpc>
                        <a:spcBef>
                          <a:spcPts val="40"/>
                        </a:spcBef>
                      </a:pPr>
                      <a:r>
                        <a:rPr dirty="0" sz="600" b="1">
                          <a:solidFill>
                            <a:srgbClr val="365F91"/>
                          </a:solidFill>
                          <a:latin typeface="Times New Roman"/>
                          <a:cs typeface="Times New Roman"/>
                        </a:rPr>
                        <a:t>dF =  (</a:t>
                      </a:r>
                      <a:r>
                        <a:rPr dirty="0" sz="600" spc="-5" b="1">
                          <a:solidFill>
                            <a:srgbClr val="365F91"/>
                          </a:solidFill>
                          <a:latin typeface="Times New Roman"/>
                          <a:cs typeface="Times New Roman"/>
                        </a:rPr>
                        <a:t>Are</a:t>
                      </a:r>
                      <a:r>
                        <a:rPr dirty="0" sz="600" b="1">
                          <a:solidFill>
                            <a:srgbClr val="365F91"/>
                          </a:solidFill>
                          <a:latin typeface="Times New Roman"/>
                          <a:cs typeface="Times New Roman"/>
                        </a:rPr>
                        <a:t>a)(St</a:t>
                      </a:r>
                      <a:r>
                        <a:rPr dirty="0" sz="600" spc="-5" b="1">
                          <a:solidFill>
                            <a:srgbClr val="365F91"/>
                          </a:solidFill>
                          <a:latin typeface="Times New Roman"/>
                          <a:cs typeface="Times New Roman"/>
                        </a:rPr>
                        <a:t>re</a:t>
                      </a:r>
                      <a:r>
                        <a:rPr dirty="0" sz="600" spc="-10" b="1">
                          <a:solidFill>
                            <a:srgbClr val="365F91"/>
                          </a:solidFill>
                          <a:latin typeface="Times New Roman"/>
                          <a:cs typeface="Times New Roman"/>
                        </a:rPr>
                        <a:t>ss</a:t>
                      </a:r>
                      <a:r>
                        <a:rPr dirty="0" sz="600" b="1">
                          <a:solidFill>
                            <a:srgbClr val="365F91"/>
                          </a:solidFill>
                          <a:latin typeface="Times New Roman"/>
                          <a:cs typeface="Times New Roman"/>
                        </a:rPr>
                        <a:t>)  (kip)</a:t>
                      </a:r>
                      <a:endParaRPr sz="600">
                        <a:latin typeface="Times New Roman"/>
                        <a:cs typeface="Times New Roman"/>
                      </a:endParaRPr>
                    </a:p>
                  </a:txBody>
                  <a:tcPr marL="0" marR="0" marB="0" marT="5080">
                    <a:lnT w="12700">
                      <a:solidFill>
                        <a:srgbClr val="4F81BC"/>
                      </a:solidFill>
                      <a:prstDash val="solid"/>
                    </a:lnT>
                    <a:lnB w="12700">
                      <a:solidFill>
                        <a:srgbClr val="4F81BC"/>
                      </a:solidFill>
                      <a:prstDash val="solid"/>
                    </a:lnB>
                  </a:tcPr>
                </a:tc>
                <a:tc>
                  <a:txBody>
                    <a:bodyPr/>
                    <a:lstStyle/>
                    <a:p>
                      <a:pPr marL="68580" marR="59690">
                        <a:lnSpc>
                          <a:spcPts val="700"/>
                        </a:lnSpc>
                        <a:spcBef>
                          <a:spcPts val="40"/>
                        </a:spcBef>
                      </a:pPr>
                      <a:r>
                        <a:rPr dirty="0" sz="600" b="1">
                          <a:solidFill>
                            <a:srgbClr val="365F91"/>
                          </a:solidFill>
                          <a:latin typeface="Times New Roman"/>
                          <a:cs typeface="Times New Roman"/>
                        </a:rPr>
                        <a:t>dM =  (d</a:t>
                      </a:r>
                      <a:r>
                        <a:rPr dirty="0" sz="600" spc="5" b="1">
                          <a:solidFill>
                            <a:srgbClr val="365F91"/>
                          </a:solidFill>
                          <a:latin typeface="Times New Roman"/>
                          <a:cs typeface="Times New Roman"/>
                        </a:rPr>
                        <a:t>F</a:t>
                      </a:r>
                      <a:r>
                        <a:rPr dirty="0" sz="600" spc="-10" b="1">
                          <a:solidFill>
                            <a:srgbClr val="365F91"/>
                          </a:solidFill>
                          <a:latin typeface="Times New Roman"/>
                          <a:cs typeface="Times New Roman"/>
                        </a:rPr>
                        <a:t>)</a:t>
                      </a:r>
                      <a:r>
                        <a:rPr dirty="0" sz="600" b="1">
                          <a:solidFill>
                            <a:srgbClr val="365F91"/>
                          </a:solidFill>
                          <a:latin typeface="Times New Roman"/>
                          <a:cs typeface="Times New Roman"/>
                        </a:rPr>
                        <a:t>(</a:t>
                      </a:r>
                      <a:r>
                        <a:rPr dirty="0" sz="600" spc="-5" b="1">
                          <a:solidFill>
                            <a:srgbClr val="365F91"/>
                          </a:solidFill>
                          <a:latin typeface="Times New Roman"/>
                          <a:cs typeface="Times New Roman"/>
                        </a:rPr>
                        <a:t>Yc</a:t>
                      </a:r>
                      <a:r>
                        <a:rPr dirty="0" sz="600" b="1">
                          <a:solidFill>
                            <a:srgbClr val="365F91"/>
                          </a:solidFill>
                          <a:latin typeface="Times New Roman"/>
                          <a:cs typeface="Times New Roman"/>
                        </a:rPr>
                        <a:t>g)</a:t>
                      </a:r>
                      <a:endParaRPr sz="600">
                        <a:latin typeface="Times New Roman"/>
                        <a:cs typeface="Times New Roman"/>
                      </a:endParaRPr>
                    </a:p>
                    <a:p>
                      <a:pPr marL="68580">
                        <a:lnSpc>
                          <a:spcPts val="670"/>
                        </a:lnSpc>
                      </a:pPr>
                      <a:r>
                        <a:rPr dirty="0" sz="600" spc="-5" b="1">
                          <a:solidFill>
                            <a:srgbClr val="365F91"/>
                          </a:solidFill>
                          <a:latin typeface="Times New Roman"/>
                          <a:cs typeface="Times New Roman"/>
                        </a:rPr>
                        <a:t>(kip-ft)</a:t>
                      </a:r>
                      <a:endParaRPr sz="600">
                        <a:latin typeface="Times New Roman"/>
                        <a:cs typeface="Times New Roman"/>
                      </a:endParaRPr>
                    </a:p>
                  </a:txBody>
                  <a:tcPr marL="0" marR="0" marB="0" marT="5080">
                    <a:lnT w="12700">
                      <a:solidFill>
                        <a:srgbClr val="4F81BC"/>
                      </a:solidFill>
                      <a:prstDash val="solid"/>
                    </a:lnT>
                    <a:lnB w="12700">
                      <a:solidFill>
                        <a:srgbClr val="4F81BC"/>
                      </a:solidFill>
                      <a:prstDash val="solid"/>
                    </a:lnB>
                  </a:tcPr>
                </a:tc>
              </a:tr>
              <a:tr h="170687">
                <a:tc>
                  <a:txBody>
                    <a:bodyPr/>
                    <a:lstStyle/>
                    <a:p>
                      <a:pPr marL="77470">
                        <a:lnSpc>
                          <a:spcPct val="100000"/>
                        </a:lnSpc>
                        <a:spcBef>
                          <a:spcPts val="10"/>
                        </a:spcBef>
                      </a:pPr>
                      <a:r>
                        <a:rPr dirty="0" sz="600">
                          <a:solidFill>
                            <a:srgbClr val="365F91"/>
                          </a:solidFill>
                          <a:latin typeface="Times New Roman"/>
                          <a:cs typeface="Times New Roman"/>
                        </a:rPr>
                        <a:t>1</a:t>
                      </a:r>
                      <a:endParaRPr sz="600">
                        <a:latin typeface="Times New Roman"/>
                        <a:cs typeface="Times New Roman"/>
                      </a:endParaRPr>
                    </a:p>
                  </a:txBody>
                  <a:tcPr marL="0" marR="0" marB="0" marT="1270">
                    <a:lnT w="12700">
                      <a:solidFill>
                        <a:srgbClr val="4F81BC"/>
                      </a:solidFill>
                      <a:prstDash val="solid"/>
                    </a:lnT>
                    <a:solidFill>
                      <a:srgbClr val="D2DFED"/>
                    </a:solidFill>
                  </a:tcPr>
                </a:tc>
                <a:tc>
                  <a:txBody>
                    <a:bodyPr/>
                    <a:lstStyle/>
                    <a:p>
                      <a:pPr marL="67945">
                        <a:lnSpc>
                          <a:spcPct val="100000"/>
                        </a:lnSpc>
                        <a:spcBef>
                          <a:spcPts val="10"/>
                        </a:spcBef>
                      </a:pPr>
                      <a:r>
                        <a:rPr dirty="0" sz="600" spc="-5">
                          <a:solidFill>
                            <a:srgbClr val="365F91"/>
                          </a:solidFill>
                          <a:latin typeface="Times New Roman"/>
                          <a:cs typeface="Times New Roman"/>
                        </a:rPr>
                        <a:t>Deck</a:t>
                      </a:r>
                      <a:endParaRPr sz="600">
                        <a:latin typeface="Times New Roman"/>
                        <a:cs typeface="Times New Roman"/>
                      </a:endParaRPr>
                    </a:p>
                  </a:txBody>
                  <a:tcPr marL="0" marR="0" marB="0" marT="1270">
                    <a:lnT w="12700">
                      <a:solidFill>
                        <a:srgbClr val="4F81BC"/>
                      </a:solidFill>
                      <a:prstDash val="solid"/>
                    </a:lnT>
                    <a:solidFill>
                      <a:srgbClr val="D2DFED"/>
                    </a:solidFill>
                  </a:tcPr>
                </a:tc>
                <a:tc>
                  <a:txBody>
                    <a:bodyPr/>
                    <a:lstStyle/>
                    <a:p>
                      <a:pPr algn="ctr">
                        <a:lnSpc>
                          <a:spcPct val="100000"/>
                        </a:lnSpc>
                        <a:spcBef>
                          <a:spcPts val="10"/>
                        </a:spcBef>
                      </a:pPr>
                      <a:r>
                        <a:rPr dirty="0" sz="600">
                          <a:solidFill>
                            <a:srgbClr val="365F91"/>
                          </a:solidFill>
                          <a:latin typeface="Times New Roman"/>
                          <a:cs typeface="Times New Roman"/>
                        </a:rPr>
                        <a:t>340.168</a:t>
                      </a:r>
                      <a:endParaRPr sz="600">
                        <a:latin typeface="Times New Roman"/>
                        <a:cs typeface="Times New Roman"/>
                      </a:endParaRPr>
                    </a:p>
                  </a:txBody>
                  <a:tcPr marL="0" marR="0" marB="0" marT="1270">
                    <a:lnT w="12700">
                      <a:solidFill>
                        <a:srgbClr val="4F81BC"/>
                      </a:solidFill>
                      <a:prstDash val="solid"/>
                    </a:lnT>
                    <a:solidFill>
                      <a:srgbClr val="D2DFED"/>
                    </a:solidFill>
                  </a:tcPr>
                </a:tc>
                <a:tc>
                  <a:txBody>
                    <a:bodyPr/>
                    <a:lstStyle/>
                    <a:p>
                      <a:pPr marL="67945">
                        <a:lnSpc>
                          <a:spcPct val="100000"/>
                        </a:lnSpc>
                        <a:spcBef>
                          <a:spcPts val="10"/>
                        </a:spcBef>
                      </a:pPr>
                      <a:r>
                        <a:rPr dirty="0" sz="600">
                          <a:solidFill>
                            <a:srgbClr val="365F91"/>
                          </a:solidFill>
                          <a:latin typeface="Times New Roman"/>
                          <a:cs typeface="Times New Roman"/>
                        </a:rPr>
                        <a:t>7.000</a:t>
                      </a:r>
                      <a:endParaRPr sz="600">
                        <a:latin typeface="Times New Roman"/>
                        <a:cs typeface="Times New Roman"/>
                      </a:endParaRPr>
                    </a:p>
                  </a:txBody>
                  <a:tcPr marL="0" marR="0" marB="0" marT="1270">
                    <a:lnT w="12700">
                      <a:solidFill>
                        <a:srgbClr val="4F81BC"/>
                      </a:solidFill>
                      <a:prstDash val="solid"/>
                    </a:lnT>
                    <a:solidFill>
                      <a:srgbClr val="D2DFED"/>
                    </a:solidFill>
                  </a:tcPr>
                </a:tc>
                <a:tc>
                  <a:txBody>
                    <a:bodyPr/>
                    <a:lstStyle/>
                    <a:p>
                      <a:pPr algn="ctr" marR="54610">
                        <a:lnSpc>
                          <a:spcPct val="100000"/>
                        </a:lnSpc>
                        <a:spcBef>
                          <a:spcPts val="10"/>
                        </a:spcBef>
                      </a:pPr>
                      <a:r>
                        <a:rPr dirty="0" sz="600">
                          <a:solidFill>
                            <a:srgbClr val="365F91"/>
                          </a:solidFill>
                          <a:latin typeface="Times New Roman"/>
                          <a:cs typeface="Times New Roman"/>
                        </a:rPr>
                        <a:t>2.950</a:t>
                      </a:r>
                      <a:endParaRPr sz="600">
                        <a:latin typeface="Times New Roman"/>
                        <a:cs typeface="Times New Roman"/>
                      </a:endParaRPr>
                    </a:p>
                  </a:txBody>
                  <a:tcPr marL="0" marR="0" marB="0" marT="1270">
                    <a:lnT w="12700">
                      <a:solidFill>
                        <a:srgbClr val="4F81BC"/>
                      </a:solidFill>
                      <a:prstDash val="solid"/>
                    </a:lnT>
                    <a:solidFill>
                      <a:srgbClr val="D2DFED"/>
                    </a:solidFill>
                  </a:tcPr>
                </a:tc>
                <a:tc>
                  <a:txBody>
                    <a:bodyPr/>
                    <a:lstStyle/>
                    <a:p>
                      <a:pPr algn="ctr" marR="54610">
                        <a:lnSpc>
                          <a:spcPct val="100000"/>
                        </a:lnSpc>
                        <a:spcBef>
                          <a:spcPts val="10"/>
                        </a:spcBef>
                      </a:pPr>
                      <a:r>
                        <a:rPr dirty="0" sz="600">
                          <a:solidFill>
                            <a:srgbClr val="365F91"/>
                          </a:solidFill>
                          <a:latin typeface="Times New Roman"/>
                          <a:cs typeface="Times New Roman"/>
                        </a:rPr>
                        <a:t>4.975</a:t>
                      </a:r>
                      <a:endParaRPr sz="600">
                        <a:latin typeface="Times New Roman"/>
                        <a:cs typeface="Times New Roman"/>
                      </a:endParaRPr>
                    </a:p>
                  </a:txBody>
                  <a:tcPr marL="0" marR="0" marB="0" marT="1270">
                    <a:lnT w="12700">
                      <a:solidFill>
                        <a:srgbClr val="4F81BC"/>
                      </a:solidFill>
                      <a:prstDash val="solid"/>
                    </a:lnT>
                    <a:solidFill>
                      <a:srgbClr val="D2DFED"/>
                    </a:solidFill>
                  </a:tcPr>
                </a:tc>
                <a:tc>
                  <a:txBody>
                    <a:bodyPr/>
                    <a:lstStyle/>
                    <a:p>
                      <a:pPr>
                        <a:lnSpc>
                          <a:spcPct val="100000"/>
                        </a:lnSpc>
                      </a:pPr>
                      <a:endParaRPr sz="600">
                        <a:latin typeface="Times New Roman"/>
                        <a:cs typeface="Times New Roman"/>
                      </a:endParaRPr>
                    </a:p>
                  </a:txBody>
                  <a:tcPr marL="0" marR="0" marB="0" marT="0">
                    <a:lnT w="12700">
                      <a:solidFill>
                        <a:srgbClr val="4F81BC"/>
                      </a:solidFill>
                      <a:prstDash val="solid"/>
                    </a:lnT>
                    <a:solidFill>
                      <a:srgbClr val="D2DFED"/>
                    </a:solidFill>
                  </a:tcPr>
                </a:tc>
                <a:tc>
                  <a:txBody>
                    <a:bodyPr/>
                    <a:lstStyle/>
                    <a:p>
                      <a:pPr marL="67945">
                        <a:lnSpc>
                          <a:spcPct val="100000"/>
                        </a:lnSpc>
                        <a:spcBef>
                          <a:spcPts val="10"/>
                        </a:spcBef>
                      </a:pPr>
                      <a:r>
                        <a:rPr dirty="0" sz="600">
                          <a:solidFill>
                            <a:srgbClr val="365F91"/>
                          </a:solidFill>
                          <a:latin typeface="Times New Roman"/>
                          <a:cs typeface="Times New Roman"/>
                        </a:rPr>
                        <a:t>0</a:t>
                      </a:r>
                      <a:endParaRPr sz="600">
                        <a:latin typeface="Times New Roman"/>
                        <a:cs typeface="Times New Roman"/>
                      </a:endParaRPr>
                    </a:p>
                  </a:txBody>
                  <a:tcPr marL="0" marR="0" marB="0" marT="1270">
                    <a:lnT w="12700">
                      <a:solidFill>
                        <a:srgbClr val="4F81BC"/>
                      </a:solidFill>
                      <a:prstDash val="solid"/>
                    </a:lnT>
                    <a:solidFill>
                      <a:srgbClr val="D2DFED"/>
                    </a:solidFill>
                  </a:tcPr>
                </a:tc>
                <a:tc>
                  <a:txBody>
                    <a:bodyPr/>
                    <a:lstStyle/>
                    <a:p>
                      <a:pPr marL="67310">
                        <a:lnSpc>
                          <a:spcPct val="100000"/>
                        </a:lnSpc>
                        <a:spcBef>
                          <a:spcPts val="10"/>
                        </a:spcBef>
                      </a:pPr>
                      <a:r>
                        <a:rPr dirty="0" sz="600" spc="-5">
                          <a:solidFill>
                            <a:srgbClr val="365F91"/>
                          </a:solidFill>
                          <a:latin typeface="Times New Roman"/>
                          <a:cs typeface="Times New Roman"/>
                        </a:rPr>
                        <a:t>-0.00259832</a:t>
                      </a:r>
                      <a:endParaRPr sz="600">
                        <a:latin typeface="Times New Roman"/>
                        <a:cs typeface="Times New Roman"/>
                      </a:endParaRPr>
                    </a:p>
                  </a:txBody>
                  <a:tcPr marL="0" marR="0" marB="0" marT="1270">
                    <a:lnT w="12700">
                      <a:solidFill>
                        <a:srgbClr val="4F81BC"/>
                      </a:solidFill>
                      <a:prstDash val="solid"/>
                    </a:lnT>
                    <a:solidFill>
                      <a:srgbClr val="D2DFED"/>
                    </a:solidFill>
                  </a:tcPr>
                </a:tc>
                <a:tc>
                  <a:txBody>
                    <a:bodyPr/>
                    <a:lstStyle/>
                    <a:p>
                      <a:pPr marL="67945">
                        <a:lnSpc>
                          <a:spcPct val="100000"/>
                        </a:lnSpc>
                        <a:spcBef>
                          <a:spcPts val="10"/>
                        </a:spcBef>
                      </a:pPr>
                      <a:r>
                        <a:rPr dirty="0" sz="600" spc="-5">
                          <a:solidFill>
                            <a:srgbClr val="365F91"/>
                          </a:solidFill>
                          <a:latin typeface="Times New Roman"/>
                          <a:cs typeface="Times New Roman"/>
                        </a:rPr>
                        <a:t>-0.00259832</a:t>
                      </a:r>
                      <a:endParaRPr sz="600">
                        <a:latin typeface="Times New Roman"/>
                        <a:cs typeface="Times New Roman"/>
                      </a:endParaRPr>
                    </a:p>
                  </a:txBody>
                  <a:tcPr marL="0" marR="0" marB="0" marT="1270">
                    <a:lnT w="12700">
                      <a:solidFill>
                        <a:srgbClr val="4F81BC"/>
                      </a:solidFill>
                      <a:prstDash val="solid"/>
                    </a:lnT>
                    <a:solidFill>
                      <a:srgbClr val="D2DFED"/>
                    </a:solidFill>
                  </a:tcPr>
                </a:tc>
                <a:tc>
                  <a:txBody>
                    <a:bodyPr/>
                    <a:lstStyle/>
                    <a:p>
                      <a:pPr marL="67945">
                        <a:lnSpc>
                          <a:spcPct val="100000"/>
                        </a:lnSpc>
                        <a:spcBef>
                          <a:spcPts val="10"/>
                        </a:spcBef>
                      </a:pPr>
                      <a:r>
                        <a:rPr dirty="0" sz="600" spc="-5">
                          <a:solidFill>
                            <a:srgbClr val="365F91"/>
                          </a:solidFill>
                          <a:latin typeface="Times New Roman"/>
                          <a:cs typeface="Times New Roman"/>
                        </a:rPr>
                        <a:t>-3.590</a:t>
                      </a:r>
                      <a:endParaRPr sz="600">
                        <a:latin typeface="Times New Roman"/>
                        <a:cs typeface="Times New Roman"/>
                      </a:endParaRPr>
                    </a:p>
                  </a:txBody>
                  <a:tcPr marL="0" marR="0" marB="0" marT="1270">
                    <a:lnT w="12700">
                      <a:solidFill>
                        <a:srgbClr val="4F81BC"/>
                      </a:solidFill>
                      <a:prstDash val="solid"/>
                    </a:lnT>
                    <a:solidFill>
                      <a:srgbClr val="D2DFED"/>
                    </a:solidFill>
                  </a:tcPr>
                </a:tc>
                <a:tc>
                  <a:txBody>
                    <a:bodyPr/>
                    <a:lstStyle/>
                    <a:p>
                      <a:pPr marL="68580">
                        <a:lnSpc>
                          <a:spcPct val="100000"/>
                        </a:lnSpc>
                        <a:spcBef>
                          <a:spcPts val="10"/>
                        </a:spcBef>
                      </a:pPr>
                      <a:r>
                        <a:rPr dirty="0" sz="600" spc="-5">
                          <a:solidFill>
                            <a:srgbClr val="365F91"/>
                          </a:solidFill>
                          <a:latin typeface="Times New Roman"/>
                          <a:cs typeface="Times New Roman"/>
                        </a:rPr>
                        <a:t>-1221.16</a:t>
                      </a:r>
                      <a:endParaRPr sz="600">
                        <a:latin typeface="Times New Roman"/>
                        <a:cs typeface="Times New Roman"/>
                      </a:endParaRPr>
                    </a:p>
                  </a:txBody>
                  <a:tcPr marL="0" marR="0" marB="0" marT="1270">
                    <a:lnT w="12700">
                      <a:solidFill>
                        <a:srgbClr val="4F81BC"/>
                      </a:solidFill>
                      <a:prstDash val="solid"/>
                    </a:lnT>
                    <a:solidFill>
                      <a:srgbClr val="D2DFED"/>
                    </a:solidFill>
                  </a:tcPr>
                </a:tc>
                <a:tc>
                  <a:txBody>
                    <a:bodyPr/>
                    <a:lstStyle/>
                    <a:p>
                      <a:pPr marL="68580">
                        <a:lnSpc>
                          <a:spcPct val="100000"/>
                        </a:lnSpc>
                        <a:spcBef>
                          <a:spcPts val="10"/>
                        </a:spcBef>
                      </a:pPr>
                      <a:r>
                        <a:rPr dirty="0" sz="600" spc="-5">
                          <a:solidFill>
                            <a:srgbClr val="365F91"/>
                          </a:solidFill>
                          <a:latin typeface="Times New Roman"/>
                          <a:cs typeface="Times New Roman"/>
                        </a:rPr>
                        <a:t>-506.27</a:t>
                      </a:r>
                      <a:endParaRPr sz="600">
                        <a:latin typeface="Times New Roman"/>
                        <a:cs typeface="Times New Roman"/>
                      </a:endParaRPr>
                    </a:p>
                  </a:txBody>
                  <a:tcPr marL="0" marR="0" marB="0" marT="1270">
                    <a:lnT w="12700">
                      <a:solidFill>
                        <a:srgbClr val="4F81BC"/>
                      </a:solidFill>
                      <a:prstDash val="solid"/>
                    </a:lnT>
                    <a:solidFill>
                      <a:srgbClr val="D2DFED"/>
                    </a:solidFill>
                  </a:tcPr>
                </a:tc>
              </a:tr>
              <a:tr h="163068">
                <a:tc>
                  <a:txBody>
                    <a:bodyPr/>
                    <a:lstStyle/>
                    <a:p>
                      <a:pPr marL="77470">
                        <a:lnSpc>
                          <a:spcPts val="685"/>
                        </a:lnSpc>
                      </a:pPr>
                      <a:r>
                        <a:rPr dirty="0" sz="600">
                          <a:solidFill>
                            <a:srgbClr val="365F91"/>
                          </a:solidFill>
                          <a:latin typeface="Times New Roman"/>
                          <a:cs typeface="Times New Roman"/>
                        </a:rPr>
                        <a:t>2</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Deck</a:t>
                      </a:r>
                      <a:endParaRPr sz="600">
                        <a:latin typeface="Times New Roman"/>
                        <a:cs typeface="Times New Roman"/>
                      </a:endParaRPr>
                    </a:p>
                  </a:txBody>
                  <a:tcPr marL="0" marR="0" marB="0" marT="0"/>
                </a:tc>
                <a:tc>
                  <a:txBody>
                    <a:bodyPr/>
                    <a:lstStyle/>
                    <a:p>
                      <a:pPr algn="ctr">
                        <a:lnSpc>
                          <a:spcPts val="685"/>
                        </a:lnSpc>
                      </a:pPr>
                      <a:r>
                        <a:rPr dirty="0" sz="600">
                          <a:solidFill>
                            <a:srgbClr val="365F91"/>
                          </a:solidFill>
                          <a:latin typeface="Times New Roman"/>
                          <a:cs typeface="Times New Roman"/>
                        </a:rPr>
                        <a:t>247.777</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2.950</a:t>
                      </a:r>
                      <a:endParaRPr sz="600">
                        <a:latin typeface="Times New Roman"/>
                        <a:cs typeface="Times New Roman"/>
                      </a:endParaRPr>
                    </a:p>
                  </a:txBody>
                  <a:tcPr marL="0" marR="0" marB="0" marT="0"/>
                </a:tc>
                <a:tc>
                  <a:txBody>
                    <a:bodyPr/>
                    <a:lstStyle/>
                    <a:p>
                      <a:pPr algn="ctr" marR="54610">
                        <a:lnSpc>
                          <a:spcPts val="685"/>
                        </a:lnSpc>
                      </a:pPr>
                      <a:r>
                        <a:rPr dirty="0" sz="600">
                          <a:solidFill>
                            <a:srgbClr val="365F91"/>
                          </a:solidFill>
                          <a:latin typeface="Times New Roman"/>
                          <a:cs typeface="Times New Roman"/>
                        </a:rPr>
                        <a:t>0.000</a:t>
                      </a:r>
                      <a:endParaRPr sz="600">
                        <a:latin typeface="Times New Roman"/>
                        <a:cs typeface="Times New Roman"/>
                      </a:endParaRPr>
                    </a:p>
                  </a:txBody>
                  <a:tcPr marL="0" marR="0" marB="0" marT="0"/>
                </a:tc>
                <a:tc>
                  <a:txBody>
                    <a:bodyPr/>
                    <a:lstStyle/>
                    <a:p>
                      <a:pPr algn="ctr" marR="54610">
                        <a:lnSpc>
                          <a:spcPts val="685"/>
                        </a:lnSpc>
                      </a:pPr>
                      <a:r>
                        <a:rPr dirty="0" sz="600">
                          <a:solidFill>
                            <a:srgbClr val="365F91"/>
                          </a:solidFill>
                          <a:latin typeface="Times New Roman"/>
                          <a:cs typeface="Times New Roman"/>
                        </a:rPr>
                        <a:t>1.475</a:t>
                      </a:r>
                      <a:endParaRPr sz="600">
                        <a:latin typeface="Times New Roman"/>
                        <a:cs typeface="Times New Roman"/>
                      </a:endParaRPr>
                    </a:p>
                  </a:txBody>
                  <a:tcPr marL="0" marR="0" marB="0" marT="0"/>
                </a:tc>
                <a:tc>
                  <a:txBody>
                    <a:bodyPr/>
                    <a:lstStyle/>
                    <a:p>
                      <a:pPr>
                        <a:lnSpc>
                          <a:spcPct val="100000"/>
                        </a:lnSpc>
                      </a:pP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a:t>
                      </a:r>
                      <a:endParaRPr sz="600">
                        <a:latin typeface="Times New Roman"/>
                        <a:cs typeface="Times New Roman"/>
                      </a:endParaRPr>
                    </a:p>
                  </a:txBody>
                  <a:tcPr marL="0" marR="0" marB="0" marT="0"/>
                </a:tc>
                <a:tc>
                  <a:txBody>
                    <a:bodyPr/>
                    <a:lstStyle/>
                    <a:p>
                      <a:pPr marL="67310">
                        <a:lnSpc>
                          <a:spcPts val="685"/>
                        </a:lnSpc>
                      </a:pPr>
                      <a:r>
                        <a:rPr dirty="0" sz="600" spc="-5">
                          <a:solidFill>
                            <a:srgbClr val="365F91"/>
                          </a:solidFill>
                          <a:latin typeface="Times New Roman"/>
                          <a:cs typeface="Times New Roman"/>
                        </a:rPr>
                        <a:t>-0.00190406</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-0.00190406</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-3.999</a:t>
                      </a:r>
                      <a:endParaRPr sz="600">
                        <a:latin typeface="Times New Roman"/>
                        <a:cs typeface="Times New Roman"/>
                      </a:endParaRPr>
                    </a:p>
                  </a:txBody>
                  <a:tcPr marL="0" marR="0" marB="0" marT="0"/>
                </a:tc>
                <a:tc>
                  <a:txBody>
                    <a:bodyPr/>
                    <a:lstStyle/>
                    <a:p>
                      <a:pPr marL="68580">
                        <a:lnSpc>
                          <a:spcPts val="685"/>
                        </a:lnSpc>
                      </a:pPr>
                      <a:r>
                        <a:rPr dirty="0" sz="600" spc="-5">
                          <a:solidFill>
                            <a:srgbClr val="365F91"/>
                          </a:solidFill>
                          <a:latin typeface="Times New Roman"/>
                          <a:cs typeface="Times New Roman"/>
                        </a:rPr>
                        <a:t>-990.83</a:t>
                      </a:r>
                      <a:endParaRPr sz="600">
                        <a:latin typeface="Times New Roman"/>
                        <a:cs typeface="Times New Roman"/>
                      </a:endParaRPr>
                    </a:p>
                  </a:txBody>
                  <a:tcPr marL="0" marR="0" marB="0" marT="0"/>
                </a:tc>
                <a:tc>
                  <a:txBody>
                    <a:bodyPr/>
                    <a:lstStyle/>
                    <a:p>
                      <a:pPr marL="68580">
                        <a:lnSpc>
                          <a:spcPts val="685"/>
                        </a:lnSpc>
                      </a:pPr>
                      <a:r>
                        <a:rPr dirty="0" sz="600" spc="-5">
                          <a:solidFill>
                            <a:srgbClr val="365F91"/>
                          </a:solidFill>
                          <a:latin typeface="Times New Roman"/>
                          <a:cs typeface="Times New Roman"/>
                        </a:rPr>
                        <a:t>-121.79</a:t>
                      </a:r>
                      <a:endParaRPr sz="600">
                        <a:latin typeface="Times New Roman"/>
                        <a:cs typeface="Times New Roman"/>
                      </a:endParaRPr>
                    </a:p>
                  </a:txBody>
                  <a:tcPr marL="0" marR="0" marB="0" marT="0"/>
                </a:tc>
              </a:tr>
              <a:tr h="164592">
                <a:tc>
                  <a:txBody>
                    <a:bodyPr/>
                    <a:lstStyle/>
                    <a:p>
                      <a:pPr marL="77470">
                        <a:lnSpc>
                          <a:spcPts val="685"/>
                        </a:lnSpc>
                      </a:pPr>
                      <a:r>
                        <a:rPr dirty="0" sz="600">
                          <a:solidFill>
                            <a:srgbClr val="365F91"/>
                          </a:solidFill>
                          <a:latin typeface="Times New Roman"/>
                          <a:cs typeface="Times New Roman"/>
                        </a:rPr>
                        <a:t>3</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Girder</a:t>
                      </a:r>
                      <a:endParaRPr sz="600">
                        <a:latin typeface="Times New Roman"/>
                        <a:cs typeface="Times New Roman"/>
                      </a:endParaRPr>
                    </a:p>
                  </a:txBody>
                  <a:tcPr marL="0" marR="0" marB="0" marT="0">
                    <a:solidFill>
                      <a:srgbClr val="D2DFED"/>
                    </a:solidFill>
                  </a:tcPr>
                </a:tc>
                <a:tc>
                  <a:txBody>
                    <a:bodyPr/>
                    <a:lstStyle/>
                    <a:p>
                      <a:pPr algn="ctr" marR="31115">
                        <a:lnSpc>
                          <a:spcPts val="685"/>
                        </a:lnSpc>
                      </a:pPr>
                      <a:r>
                        <a:rPr dirty="0" sz="600">
                          <a:solidFill>
                            <a:srgbClr val="365F91"/>
                          </a:solidFill>
                          <a:latin typeface="Times New Roman"/>
                          <a:cs typeface="Times New Roman"/>
                        </a:rPr>
                        <a:t>98.000</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0.000</a:t>
                      </a:r>
                      <a:endParaRPr sz="600">
                        <a:latin typeface="Times New Roman"/>
                        <a:cs typeface="Times New Roman"/>
                      </a:endParaRPr>
                    </a:p>
                  </a:txBody>
                  <a:tcPr marL="0" marR="0" marB="0" marT="0">
                    <a:solidFill>
                      <a:srgbClr val="D2DFED"/>
                    </a:solidFill>
                  </a:tcPr>
                </a:tc>
                <a:tc>
                  <a:txBody>
                    <a:bodyPr/>
                    <a:lstStyle/>
                    <a:p>
                      <a:pPr algn="ctr" marR="30480">
                        <a:lnSpc>
                          <a:spcPts val="685"/>
                        </a:lnSpc>
                      </a:pPr>
                      <a:r>
                        <a:rPr dirty="0" sz="600" spc="-5">
                          <a:solidFill>
                            <a:srgbClr val="365F91"/>
                          </a:solidFill>
                          <a:latin typeface="Times New Roman"/>
                          <a:cs typeface="Times New Roman"/>
                        </a:rPr>
                        <a:t>-2.000</a:t>
                      </a:r>
                      <a:endParaRPr sz="600">
                        <a:latin typeface="Times New Roman"/>
                        <a:cs typeface="Times New Roman"/>
                      </a:endParaRPr>
                    </a:p>
                  </a:txBody>
                  <a:tcPr marL="0" marR="0" marB="0" marT="0">
                    <a:solidFill>
                      <a:srgbClr val="D2DFED"/>
                    </a:solidFill>
                  </a:tcPr>
                </a:tc>
                <a:tc>
                  <a:txBody>
                    <a:bodyPr/>
                    <a:lstStyle/>
                    <a:p>
                      <a:pPr algn="ctr" marR="30480">
                        <a:lnSpc>
                          <a:spcPts val="685"/>
                        </a:lnSpc>
                      </a:pPr>
                      <a:r>
                        <a:rPr dirty="0" sz="600" spc="-5">
                          <a:solidFill>
                            <a:srgbClr val="365F91"/>
                          </a:solidFill>
                          <a:latin typeface="Times New Roman"/>
                          <a:cs typeface="Times New Roman"/>
                        </a:rPr>
                        <a:t>-1.000</a:t>
                      </a:r>
                      <a:endParaRPr sz="600">
                        <a:latin typeface="Times New Roman"/>
                        <a:cs typeface="Times New Roman"/>
                      </a:endParaRPr>
                    </a:p>
                  </a:txBody>
                  <a:tcPr marL="0" marR="0" marB="0" marT="0">
                    <a:solidFill>
                      <a:srgbClr val="D2DFED"/>
                    </a:solidFill>
                  </a:tcPr>
                </a:tc>
                <a:tc>
                  <a:txBody>
                    <a:bodyPr/>
                    <a:lstStyle/>
                    <a:p>
                      <a:pPr>
                        <a:lnSpc>
                          <a:spcPct val="100000"/>
                        </a:lnSpc>
                      </a:pP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spc="-5">
                          <a:solidFill>
                            <a:srgbClr val="365F91"/>
                          </a:solidFill>
                          <a:latin typeface="Times New Roman"/>
                          <a:cs typeface="Times New Roman"/>
                        </a:rPr>
                        <a:t>-0.00141312</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-0.00141312</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-6.481</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spc="-5">
                          <a:solidFill>
                            <a:srgbClr val="365F91"/>
                          </a:solidFill>
                          <a:latin typeface="Times New Roman"/>
                          <a:cs typeface="Times New Roman"/>
                        </a:rPr>
                        <a:t>-635.09</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52.92</a:t>
                      </a:r>
                      <a:endParaRPr sz="600">
                        <a:latin typeface="Times New Roman"/>
                        <a:cs typeface="Times New Roman"/>
                      </a:endParaRPr>
                    </a:p>
                  </a:txBody>
                  <a:tcPr marL="0" marR="0" marB="0" marT="0">
                    <a:solidFill>
                      <a:srgbClr val="D2DFED"/>
                    </a:solidFill>
                  </a:tcPr>
                </a:tc>
              </a:tr>
              <a:tr h="163067">
                <a:tc>
                  <a:txBody>
                    <a:bodyPr/>
                    <a:lstStyle/>
                    <a:p>
                      <a:pPr marL="77470">
                        <a:lnSpc>
                          <a:spcPts val="685"/>
                        </a:lnSpc>
                      </a:pPr>
                      <a:r>
                        <a:rPr dirty="0" sz="600">
                          <a:solidFill>
                            <a:srgbClr val="365F91"/>
                          </a:solidFill>
                          <a:latin typeface="Times New Roman"/>
                          <a:cs typeface="Times New Roman"/>
                        </a:rPr>
                        <a:t>4</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Girder</a:t>
                      </a:r>
                      <a:endParaRPr sz="600">
                        <a:latin typeface="Times New Roman"/>
                        <a:cs typeface="Times New Roman"/>
                      </a:endParaRPr>
                    </a:p>
                  </a:txBody>
                  <a:tcPr marL="0" marR="0" marB="0" marT="0"/>
                </a:tc>
                <a:tc>
                  <a:txBody>
                    <a:bodyPr/>
                    <a:lstStyle/>
                    <a:p>
                      <a:pPr algn="ctr">
                        <a:lnSpc>
                          <a:spcPts val="685"/>
                        </a:lnSpc>
                      </a:pPr>
                      <a:r>
                        <a:rPr dirty="0" sz="600">
                          <a:solidFill>
                            <a:srgbClr val="365F91"/>
                          </a:solidFill>
                          <a:latin typeface="Times New Roman"/>
                          <a:cs typeface="Times New Roman"/>
                        </a:rPr>
                        <a:t>159.696</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-2.000</a:t>
                      </a:r>
                      <a:endParaRPr sz="600">
                        <a:latin typeface="Times New Roman"/>
                        <a:cs typeface="Times New Roman"/>
                      </a:endParaRPr>
                    </a:p>
                  </a:txBody>
                  <a:tcPr marL="0" marR="0" marB="0" marT="0"/>
                </a:tc>
                <a:tc>
                  <a:txBody>
                    <a:bodyPr/>
                    <a:lstStyle/>
                    <a:p>
                      <a:pPr algn="ctr" marR="30480">
                        <a:lnSpc>
                          <a:spcPts val="685"/>
                        </a:lnSpc>
                      </a:pPr>
                      <a:r>
                        <a:rPr dirty="0" sz="600" spc="-5">
                          <a:solidFill>
                            <a:srgbClr val="365F91"/>
                          </a:solidFill>
                          <a:latin typeface="Times New Roman"/>
                          <a:cs typeface="Times New Roman"/>
                        </a:rPr>
                        <a:t>-7.850</a:t>
                      </a:r>
                      <a:endParaRPr sz="600">
                        <a:latin typeface="Times New Roman"/>
                        <a:cs typeface="Times New Roman"/>
                      </a:endParaRPr>
                    </a:p>
                  </a:txBody>
                  <a:tcPr marL="0" marR="0" marB="0" marT="0"/>
                </a:tc>
                <a:tc>
                  <a:txBody>
                    <a:bodyPr/>
                    <a:lstStyle/>
                    <a:p>
                      <a:pPr algn="ctr" marR="30480">
                        <a:lnSpc>
                          <a:spcPts val="685"/>
                        </a:lnSpc>
                      </a:pPr>
                      <a:r>
                        <a:rPr dirty="0" sz="600" spc="-5">
                          <a:solidFill>
                            <a:srgbClr val="365F91"/>
                          </a:solidFill>
                          <a:latin typeface="Times New Roman"/>
                          <a:cs typeface="Times New Roman"/>
                        </a:rPr>
                        <a:t>-3.995</a:t>
                      </a:r>
                      <a:endParaRPr sz="600">
                        <a:latin typeface="Times New Roman"/>
                        <a:cs typeface="Times New Roman"/>
                      </a:endParaRPr>
                    </a:p>
                  </a:txBody>
                  <a:tcPr marL="0" marR="0" marB="0" marT="0"/>
                </a:tc>
                <a:tc>
                  <a:txBody>
                    <a:bodyPr/>
                    <a:lstStyle/>
                    <a:p>
                      <a:pPr>
                        <a:lnSpc>
                          <a:spcPct val="100000"/>
                        </a:lnSpc>
                      </a:pP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a:t>
                      </a:r>
                      <a:endParaRPr sz="600">
                        <a:latin typeface="Times New Roman"/>
                        <a:cs typeface="Times New Roman"/>
                      </a:endParaRPr>
                    </a:p>
                  </a:txBody>
                  <a:tcPr marL="0" marR="0" marB="0" marT="0"/>
                </a:tc>
                <a:tc>
                  <a:txBody>
                    <a:bodyPr/>
                    <a:lstStyle/>
                    <a:p>
                      <a:pPr marL="67310">
                        <a:lnSpc>
                          <a:spcPts val="685"/>
                        </a:lnSpc>
                      </a:pPr>
                      <a:r>
                        <a:rPr dirty="0" sz="600" spc="-5">
                          <a:solidFill>
                            <a:srgbClr val="365F91"/>
                          </a:solidFill>
                          <a:latin typeface="Times New Roman"/>
                          <a:cs typeface="Times New Roman"/>
                        </a:rPr>
                        <a:t>-0.000818991</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-0.000818991</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-3.863</a:t>
                      </a:r>
                      <a:endParaRPr sz="600">
                        <a:latin typeface="Times New Roman"/>
                        <a:cs typeface="Times New Roman"/>
                      </a:endParaRPr>
                    </a:p>
                  </a:txBody>
                  <a:tcPr marL="0" marR="0" marB="0" marT="0"/>
                </a:tc>
                <a:tc>
                  <a:txBody>
                    <a:bodyPr/>
                    <a:lstStyle/>
                    <a:p>
                      <a:pPr marL="68580">
                        <a:lnSpc>
                          <a:spcPts val="685"/>
                        </a:lnSpc>
                      </a:pPr>
                      <a:r>
                        <a:rPr dirty="0" sz="600" spc="-5">
                          <a:solidFill>
                            <a:srgbClr val="365F91"/>
                          </a:solidFill>
                          <a:latin typeface="Times New Roman"/>
                          <a:cs typeface="Times New Roman"/>
                        </a:rPr>
                        <a:t>-616.87</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205.38</a:t>
                      </a:r>
                      <a:endParaRPr sz="600">
                        <a:latin typeface="Times New Roman"/>
                        <a:cs typeface="Times New Roman"/>
                      </a:endParaRPr>
                    </a:p>
                  </a:txBody>
                  <a:tcPr marL="0" marR="0" marB="0" marT="0"/>
                </a:tc>
              </a:tr>
              <a:tr h="164592">
                <a:tc>
                  <a:txBody>
                    <a:bodyPr/>
                    <a:lstStyle/>
                    <a:p>
                      <a:pPr marL="77470">
                        <a:lnSpc>
                          <a:spcPts val="685"/>
                        </a:lnSpc>
                      </a:pPr>
                      <a:r>
                        <a:rPr dirty="0" sz="600">
                          <a:solidFill>
                            <a:srgbClr val="365F91"/>
                          </a:solidFill>
                          <a:latin typeface="Times New Roman"/>
                          <a:cs typeface="Times New Roman"/>
                        </a:rPr>
                        <a:t>5</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Girder</a:t>
                      </a:r>
                      <a:endParaRPr sz="600">
                        <a:latin typeface="Times New Roman"/>
                        <a:cs typeface="Times New Roman"/>
                      </a:endParaRPr>
                    </a:p>
                  </a:txBody>
                  <a:tcPr marL="0" marR="0" marB="0" marT="0">
                    <a:solidFill>
                      <a:srgbClr val="D2DFED"/>
                    </a:solidFill>
                  </a:tcPr>
                </a:tc>
                <a:tc>
                  <a:txBody>
                    <a:bodyPr/>
                    <a:lstStyle/>
                    <a:p>
                      <a:pPr algn="ctr" marR="69215">
                        <a:lnSpc>
                          <a:spcPts val="685"/>
                        </a:lnSpc>
                      </a:pPr>
                      <a:r>
                        <a:rPr dirty="0" sz="600">
                          <a:solidFill>
                            <a:srgbClr val="365F91"/>
                          </a:solidFill>
                          <a:latin typeface="Times New Roman"/>
                          <a:cs typeface="Times New Roman"/>
                        </a:rPr>
                        <a:t>2.233</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-7.850</a:t>
                      </a:r>
                      <a:endParaRPr sz="600">
                        <a:latin typeface="Times New Roman"/>
                        <a:cs typeface="Times New Roman"/>
                      </a:endParaRPr>
                    </a:p>
                  </a:txBody>
                  <a:tcPr marL="0" marR="0" marB="0" marT="0">
                    <a:solidFill>
                      <a:srgbClr val="D2DFED"/>
                    </a:solidFill>
                  </a:tcPr>
                </a:tc>
                <a:tc>
                  <a:txBody>
                    <a:bodyPr/>
                    <a:lstStyle/>
                    <a:p>
                      <a:pPr algn="ctr" marR="30480">
                        <a:lnSpc>
                          <a:spcPts val="685"/>
                        </a:lnSpc>
                      </a:pPr>
                      <a:r>
                        <a:rPr dirty="0" sz="600" spc="-5">
                          <a:solidFill>
                            <a:srgbClr val="365F91"/>
                          </a:solidFill>
                          <a:latin typeface="Times New Roman"/>
                          <a:cs typeface="Times New Roman"/>
                        </a:rPr>
                        <a:t>-8.124</a:t>
                      </a:r>
                      <a:endParaRPr sz="600">
                        <a:latin typeface="Times New Roman"/>
                        <a:cs typeface="Times New Roman"/>
                      </a:endParaRPr>
                    </a:p>
                  </a:txBody>
                  <a:tcPr marL="0" marR="0" marB="0" marT="0">
                    <a:solidFill>
                      <a:srgbClr val="D2DFED"/>
                    </a:solidFill>
                  </a:tcPr>
                </a:tc>
                <a:tc>
                  <a:txBody>
                    <a:bodyPr/>
                    <a:lstStyle/>
                    <a:p>
                      <a:pPr algn="ctr" marR="30480">
                        <a:lnSpc>
                          <a:spcPts val="685"/>
                        </a:lnSpc>
                      </a:pPr>
                      <a:r>
                        <a:rPr dirty="0" sz="600" spc="-5">
                          <a:solidFill>
                            <a:srgbClr val="365F91"/>
                          </a:solidFill>
                          <a:latin typeface="Times New Roman"/>
                          <a:cs typeface="Times New Roman"/>
                        </a:rPr>
                        <a:t>-7.985</a:t>
                      </a:r>
                      <a:endParaRPr sz="600">
                        <a:latin typeface="Times New Roman"/>
                        <a:cs typeface="Times New Roman"/>
                      </a:endParaRPr>
                    </a:p>
                  </a:txBody>
                  <a:tcPr marL="0" marR="0" marB="0" marT="0">
                    <a:solidFill>
                      <a:srgbClr val="D2DFED"/>
                    </a:solidFill>
                  </a:tcPr>
                </a:tc>
                <a:tc>
                  <a:txBody>
                    <a:bodyPr/>
                    <a:lstStyle/>
                    <a:p>
                      <a:pPr>
                        <a:lnSpc>
                          <a:spcPct val="100000"/>
                        </a:lnSpc>
                      </a:pP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spc="-5">
                          <a:solidFill>
                            <a:srgbClr val="365F91"/>
                          </a:solidFill>
                          <a:latin typeface="Times New Roman"/>
                          <a:cs typeface="Times New Roman"/>
                        </a:rPr>
                        <a:t>-2.748e-05</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-2.748e-05</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-0.130</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spc="-5">
                          <a:solidFill>
                            <a:srgbClr val="365F91"/>
                          </a:solidFill>
                          <a:latin typeface="Times New Roman"/>
                          <a:cs typeface="Times New Roman"/>
                        </a:rPr>
                        <a:t>-0.29</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0.19</a:t>
                      </a:r>
                      <a:endParaRPr sz="600">
                        <a:latin typeface="Times New Roman"/>
                        <a:cs typeface="Times New Roman"/>
                      </a:endParaRPr>
                    </a:p>
                  </a:txBody>
                  <a:tcPr marL="0" marR="0" marB="0" marT="0">
                    <a:solidFill>
                      <a:srgbClr val="D2DFED"/>
                    </a:solidFill>
                  </a:tcPr>
                </a:tc>
              </a:tr>
              <a:tr h="163067">
                <a:tc>
                  <a:txBody>
                    <a:bodyPr/>
                    <a:lstStyle/>
                    <a:p>
                      <a:pPr marL="77470">
                        <a:lnSpc>
                          <a:spcPts val="685"/>
                        </a:lnSpc>
                      </a:pPr>
                      <a:r>
                        <a:rPr dirty="0" sz="600">
                          <a:solidFill>
                            <a:srgbClr val="365F91"/>
                          </a:solidFill>
                          <a:latin typeface="Times New Roman"/>
                          <a:cs typeface="Times New Roman"/>
                        </a:rPr>
                        <a:t>6</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Girder</a:t>
                      </a:r>
                      <a:endParaRPr sz="600">
                        <a:latin typeface="Times New Roman"/>
                        <a:cs typeface="Times New Roman"/>
                      </a:endParaRPr>
                    </a:p>
                  </a:txBody>
                  <a:tcPr marL="0" marR="0" marB="0" marT="0"/>
                </a:tc>
                <a:tc>
                  <a:txBody>
                    <a:bodyPr/>
                    <a:lstStyle/>
                    <a:p>
                      <a:pPr algn="ctr" marR="31115">
                        <a:lnSpc>
                          <a:spcPts val="685"/>
                        </a:lnSpc>
                      </a:pPr>
                      <a:r>
                        <a:rPr dirty="0" sz="600">
                          <a:solidFill>
                            <a:srgbClr val="365F91"/>
                          </a:solidFill>
                          <a:latin typeface="Times New Roman"/>
                          <a:cs typeface="Times New Roman"/>
                        </a:rPr>
                        <a:t>40.433</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-8.124</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-14.600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-11.306</a:t>
                      </a:r>
                      <a:endParaRPr sz="600">
                        <a:latin typeface="Times New Roman"/>
                        <a:cs typeface="Times New Roman"/>
                      </a:endParaRPr>
                    </a:p>
                  </a:txBody>
                  <a:tcPr marL="0" marR="0" marB="0" marT="0"/>
                </a:tc>
                <a:tc>
                  <a:txBody>
                    <a:bodyPr/>
                    <a:lstStyle/>
                    <a:p>
                      <a:pPr>
                        <a:lnSpc>
                          <a:spcPct val="100000"/>
                        </a:lnSpc>
                      </a:pP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0.000631199</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0.000631199</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0.000</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0.00</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0.00</a:t>
                      </a:r>
                      <a:endParaRPr sz="600">
                        <a:latin typeface="Times New Roman"/>
                        <a:cs typeface="Times New Roman"/>
                      </a:endParaRPr>
                    </a:p>
                  </a:txBody>
                  <a:tcPr marL="0" marR="0" marB="0" marT="0"/>
                </a:tc>
              </a:tr>
              <a:tr h="164592">
                <a:tc>
                  <a:txBody>
                    <a:bodyPr/>
                    <a:lstStyle/>
                    <a:p>
                      <a:pPr marL="77470">
                        <a:lnSpc>
                          <a:spcPts val="685"/>
                        </a:lnSpc>
                      </a:pPr>
                      <a:r>
                        <a:rPr dirty="0" sz="600">
                          <a:solidFill>
                            <a:srgbClr val="365F91"/>
                          </a:solidFill>
                          <a:latin typeface="Times New Roman"/>
                          <a:cs typeface="Times New Roman"/>
                        </a:rPr>
                        <a:t>7</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Girder</a:t>
                      </a:r>
                      <a:endParaRPr sz="600">
                        <a:latin typeface="Times New Roman"/>
                        <a:cs typeface="Times New Roman"/>
                      </a:endParaRPr>
                    </a:p>
                  </a:txBody>
                  <a:tcPr marL="0" marR="0" marB="0" marT="0">
                    <a:solidFill>
                      <a:srgbClr val="D2DFED"/>
                    </a:solidFill>
                  </a:tcPr>
                </a:tc>
                <a:tc>
                  <a:txBody>
                    <a:bodyPr/>
                    <a:lstStyle/>
                    <a:p>
                      <a:pPr algn="ctr" marR="31115">
                        <a:lnSpc>
                          <a:spcPts val="685"/>
                        </a:lnSpc>
                      </a:pPr>
                      <a:r>
                        <a:rPr dirty="0" sz="600">
                          <a:solidFill>
                            <a:srgbClr val="365F91"/>
                          </a:solidFill>
                          <a:latin typeface="Times New Roman"/>
                          <a:cs typeface="Times New Roman"/>
                        </a:rPr>
                        <a:t>46.856</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-14.600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-22.250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-18.425</a:t>
                      </a:r>
                      <a:endParaRPr sz="600">
                        <a:latin typeface="Times New Roman"/>
                        <a:cs typeface="Times New Roman"/>
                      </a:endParaRPr>
                    </a:p>
                  </a:txBody>
                  <a:tcPr marL="0" marR="0" marB="0" marT="0">
                    <a:solidFill>
                      <a:srgbClr val="D2DFED"/>
                    </a:solidFill>
                  </a:tcPr>
                </a:tc>
                <a:tc>
                  <a:txBody>
                    <a:bodyPr/>
                    <a:lstStyle/>
                    <a:p>
                      <a:pPr>
                        <a:lnSpc>
                          <a:spcPct val="100000"/>
                        </a:lnSpc>
                      </a:pP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0.00204331</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0.00204331</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0.000</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0.00</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0.00</a:t>
                      </a:r>
                      <a:endParaRPr sz="600">
                        <a:latin typeface="Times New Roman"/>
                        <a:cs typeface="Times New Roman"/>
                      </a:endParaRPr>
                    </a:p>
                  </a:txBody>
                  <a:tcPr marL="0" marR="0" marB="0" marT="0">
                    <a:solidFill>
                      <a:srgbClr val="D2DFED"/>
                    </a:solidFill>
                  </a:tcPr>
                </a:tc>
              </a:tr>
              <a:tr h="163067">
                <a:tc>
                  <a:txBody>
                    <a:bodyPr/>
                    <a:lstStyle/>
                    <a:p>
                      <a:pPr marL="77470">
                        <a:lnSpc>
                          <a:spcPts val="685"/>
                        </a:lnSpc>
                      </a:pPr>
                      <a:r>
                        <a:rPr dirty="0" sz="600">
                          <a:solidFill>
                            <a:srgbClr val="365F91"/>
                          </a:solidFill>
                          <a:latin typeface="Times New Roman"/>
                          <a:cs typeface="Times New Roman"/>
                        </a:rPr>
                        <a:t>8</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Girder</a:t>
                      </a:r>
                      <a:endParaRPr sz="600">
                        <a:latin typeface="Times New Roman"/>
                        <a:cs typeface="Times New Roman"/>
                      </a:endParaRPr>
                    </a:p>
                  </a:txBody>
                  <a:tcPr marL="0" marR="0" marB="0" marT="0"/>
                </a:tc>
                <a:tc>
                  <a:txBody>
                    <a:bodyPr/>
                    <a:lstStyle/>
                    <a:p>
                      <a:pPr algn="ctr" marR="31115">
                        <a:lnSpc>
                          <a:spcPts val="685"/>
                        </a:lnSpc>
                      </a:pPr>
                      <a:r>
                        <a:rPr dirty="0" sz="600">
                          <a:solidFill>
                            <a:srgbClr val="365F91"/>
                          </a:solidFill>
                          <a:latin typeface="Times New Roman"/>
                          <a:cs typeface="Times New Roman"/>
                        </a:rPr>
                        <a:t>52.369</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-22.250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-30.800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-26.525</a:t>
                      </a:r>
                      <a:endParaRPr sz="600">
                        <a:latin typeface="Times New Roman"/>
                        <a:cs typeface="Times New Roman"/>
                      </a:endParaRPr>
                    </a:p>
                  </a:txBody>
                  <a:tcPr marL="0" marR="0" marB="0" marT="0"/>
                </a:tc>
                <a:tc>
                  <a:txBody>
                    <a:bodyPr/>
                    <a:lstStyle/>
                    <a:p>
                      <a:pPr>
                        <a:lnSpc>
                          <a:spcPct val="100000"/>
                        </a:lnSpc>
                      </a:pP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0.00365003</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0.00365003</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0.000</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0.00</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0.00</a:t>
                      </a:r>
                      <a:endParaRPr sz="600">
                        <a:latin typeface="Times New Roman"/>
                        <a:cs typeface="Times New Roman"/>
                      </a:endParaRPr>
                    </a:p>
                  </a:txBody>
                  <a:tcPr marL="0" marR="0" marB="0" marT="0"/>
                </a:tc>
              </a:tr>
              <a:tr h="164592">
                <a:tc>
                  <a:txBody>
                    <a:bodyPr/>
                    <a:lstStyle/>
                    <a:p>
                      <a:pPr marL="77470">
                        <a:lnSpc>
                          <a:spcPts val="685"/>
                        </a:lnSpc>
                      </a:pPr>
                      <a:r>
                        <a:rPr dirty="0" sz="600">
                          <a:solidFill>
                            <a:srgbClr val="365F91"/>
                          </a:solidFill>
                          <a:latin typeface="Times New Roman"/>
                          <a:cs typeface="Times New Roman"/>
                        </a:rPr>
                        <a:t>9</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Girder</a:t>
                      </a:r>
                      <a:endParaRPr sz="600">
                        <a:latin typeface="Times New Roman"/>
                        <a:cs typeface="Times New Roman"/>
                      </a:endParaRPr>
                    </a:p>
                  </a:txBody>
                  <a:tcPr marL="0" marR="0" marB="0" marT="0">
                    <a:solidFill>
                      <a:srgbClr val="D2DFED"/>
                    </a:solidFill>
                  </a:tcPr>
                </a:tc>
                <a:tc>
                  <a:txBody>
                    <a:bodyPr/>
                    <a:lstStyle/>
                    <a:p>
                      <a:pPr algn="ctr" marR="31115">
                        <a:lnSpc>
                          <a:spcPts val="685"/>
                        </a:lnSpc>
                      </a:pPr>
                      <a:r>
                        <a:rPr dirty="0" sz="600">
                          <a:solidFill>
                            <a:srgbClr val="365F91"/>
                          </a:solidFill>
                          <a:latin typeface="Times New Roman"/>
                          <a:cs typeface="Times New Roman"/>
                        </a:rPr>
                        <a:t>57.881</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-30.800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-40.250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-35.525</a:t>
                      </a:r>
                      <a:endParaRPr sz="600">
                        <a:latin typeface="Times New Roman"/>
                        <a:cs typeface="Times New Roman"/>
                      </a:endParaRPr>
                    </a:p>
                  </a:txBody>
                  <a:tcPr marL="0" marR="0" marB="0" marT="0">
                    <a:solidFill>
                      <a:srgbClr val="D2DFED"/>
                    </a:solidFill>
                  </a:tcPr>
                </a:tc>
                <a:tc>
                  <a:txBody>
                    <a:bodyPr/>
                    <a:lstStyle/>
                    <a:p>
                      <a:pPr>
                        <a:lnSpc>
                          <a:spcPct val="100000"/>
                        </a:lnSpc>
                      </a:pP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0.00543527</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0.00543527</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0.000</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0.00</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0.00</a:t>
                      </a:r>
                      <a:endParaRPr sz="600">
                        <a:latin typeface="Times New Roman"/>
                        <a:cs typeface="Times New Roman"/>
                      </a:endParaRPr>
                    </a:p>
                  </a:txBody>
                  <a:tcPr marL="0" marR="0" marB="0" marT="0">
                    <a:solidFill>
                      <a:srgbClr val="D2DFED"/>
                    </a:solidFill>
                  </a:tcPr>
                </a:tc>
              </a:tr>
              <a:tr h="163067">
                <a:tc>
                  <a:txBody>
                    <a:bodyPr/>
                    <a:lstStyle/>
                    <a:p>
                      <a:pPr marL="77470">
                        <a:lnSpc>
                          <a:spcPts val="685"/>
                        </a:lnSpc>
                      </a:pPr>
                      <a:r>
                        <a:rPr dirty="0" sz="600">
                          <a:solidFill>
                            <a:srgbClr val="365F91"/>
                          </a:solidFill>
                          <a:latin typeface="Times New Roman"/>
                          <a:cs typeface="Times New Roman"/>
                        </a:rPr>
                        <a:t>10</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Girder</a:t>
                      </a:r>
                      <a:endParaRPr sz="600">
                        <a:latin typeface="Times New Roman"/>
                        <a:cs typeface="Times New Roman"/>
                      </a:endParaRPr>
                    </a:p>
                  </a:txBody>
                  <a:tcPr marL="0" marR="0" marB="0" marT="0"/>
                </a:tc>
                <a:tc>
                  <a:txBody>
                    <a:bodyPr/>
                    <a:lstStyle/>
                    <a:p>
                      <a:pPr algn="ctr" marR="31115">
                        <a:lnSpc>
                          <a:spcPts val="685"/>
                        </a:lnSpc>
                      </a:pPr>
                      <a:r>
                        <a:rPr dirty="0" sz="600">
                          <a:solidFill>
                            <a:srgbClr val="365F91"/>
                          </a:solidFill>
                          <a:latin typeface="Times New Roman"/>
                          <a:cs typeface="Times New Roman"/>
                        </a:rPr>
                        <a:t>63.394</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-40.250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-50.600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-45.425</a:t>
                      </a:r>
                      <a:endParaRPr sz="600">
                        <a:latin typeface="Times New Roman"/>
                        <a:cs typeface="Times New Roman"/>
                      </a:endParaRPr>
                    </a:p>
                  </a:txBody>
                  <a:tcPr marL="0" marR="0" marB="0" marT="0"/>
                </a:tc>
                <a:tc>
                  <a:txBody>
                    <a:bodyPr/>
                    <a:lstStyle/>
                    <a:p>
                      <a:pPr>
                        <a:lnSpc>
                          <a:spcPct val="100000"/>
                        </a:lnSpc>
                      </a:pP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0.00739903</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0.00739903</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0.000</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0.00</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0.00</a:t>
                      </a:r>
                      <a:endParaRPr sz="600">
                        <a:latin typeface="Times New Roman"/>
                        <a:cs typeface="Times New Roman"/>
                      </a:endParaRPr>
                    </a:p>
                  </a:txBody>
                  <a:tcPr marL="0" marR="0" marB="0" marT="0"/>
                </a:tc>
              </a:tr>
              <a:tr h="164592">
                <a:tc>
                  <a:txBody>
                    <a:bodyPr/>
                    <a:lstStyle/>
                    <a:p>
                      <a:pPr marL="77470">
                        <a:lnSpc>
                          <a:spcPts val="685"/>
                        </a:lnSpc>
                      </a:pPr>
                      <a:r>
                        <a:rPr dirty="0" sz="600">
                          <a:solidFill>
                            <a:srgbClr val="365F91"/>
                          </a:solidFill>
                          <a:latin typeface="Times New Roman"/>
                          <a:cs typeface="Times New Roman"/>
                        </a:rPr>
                        <a:t>11</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Girder</a:t>
                      </a:r>
                      <a:endParaRPr sz="600">
                        <a:latin typeface="Times New Roman"/>
                        <a:cs typeface="Times New Roman"/>
                      </a:endParaRPr>
                    </a:p>
                  </a:txBody>
                  <a:tcPr marL="0" marR="0" marB="0" marT="0">
                    <a:solidFill>
                      <a:srgbClr val="D2DFED"/>
                    </a:solidFill>
                  </a:tcPr>
                </a:tc>
                <a:tc>
                  <a:txBody>
                    <a:bodyPr/>
                    <a:lstStyle/>
                    <a:p>
                      <a:pPr algn="ctr" marR="31115">
                        <a:lnSpc>
                          <a:spcPts val="685"/>
                        </a:lnSpc>
                      </a:pPr>
                      <a:r>
                        <a:rPr dirty="0" sz="600">
                          <a:solidFill>
                            <a:srgbClr val="365F91"/>
                          </a:solidFill>
                          <a:latin typeface="Times New Roman"/>
                          <a:cs typeface="Times New Roman"/>
                        </a:rPr>
                        <a:t>69.132</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-50.600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-61.850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-56.243</a:t>
                      </a:r>
                      <a:endParaRPr sz="600">
                        <a:latin typeface="Times New Roman"/>
                        <a:cs typeface="Times New Roman"/>
                      </a:endParaRPr>
                    </a:p>
                  </a:txBody>
                  <a:tcPr marL="0" marR="0" marB="0" marT="0">
                    <a:solidFill>
                      <a:srgbClr val="D2DFED"/>
                    </a:solidFill>
                  </a:tcPr>
                </a:tc>
                <a:tc>
                  <a:txBody>
                    <a:bodyPr/>
                    <a:lstStyle/>
                    <a:p>
                      <a:pPr>
                        <a:lnSpc>
                          <a:spcPct val="100000"/>
                        </a:lnSpc>
                      </a:pP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0.00954486</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0.00954486</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0.000</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0.00</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0.00</a:t>
                      </a:r>
                      <a:endParaRPr sz="600">
                        <a:latin typeface="Times New Roman"/>
                        <a:cs typeface="Times New Roman"/>
                      </a:endParaRPr>
                    </a:p>
                  </a:txBody>
                  <a:tcPr marL="0" marR="0" marB="0" marT="0">
                    <a:solidFill>
                      <a:srgbClr val="D2DFED"/>
                    </a:solidFill>
                  </a:tcPr>
                </a:tc>
              </a:tr>
              <a:tr h="163067">
                <a:tc>
                  <a:txBody>
                    <a:bodyPr/>
                    <a:lstStyle/>
                    <a:p>
                      <a:pPr marL="77470">
                        <a:lnSpc>
                          <a:spcPts val="685"/>
                        </a:lnSpc>
                      </a:pPr>
                      <a:r>
                        <a:rPr dirty="0" sz="600">
                          <a:solidFill>
                            <a:srgbClr val="365F91"/>
                          </a:solidFill>
                          <a:latin typeface="Times New Roman"/>
                          <a:cs typeface="Times New Roman"/>
                        </a:rPr>
                        <a:t>12</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44</a:t>
                      </a:r>
                      <a:endParaRPr sz="600">
                        <a:latin typeface="Times New Roman"/>
                        <a:cs typeface="Times New Roman"/>
                      </a:endParaRPr>
                    </a:p>
                  </a:txBody>
                  <a:tcPr marL="0" marR="0" marB="0" marT="0"/>
                </a:tc>
                <a:tc>
                  <a:txBody>
                    <a:bodyPr/>
                    <a:lstStyle/>
                    <a:p>
                      <a:pPr algn="ctr" marR="69215">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-66.000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-66.000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-66.000</a:t>
                      </a:r>
                      <a:endParaRPr sz="600">
                        <a:latin typeface="Times New Roman"/>
                        <a:cs typeface="Times New Roman"/>
                      </a:endParaRPr>
                    </a:p>
                  </a:txBody>
                  <a:tcPr marL="0" marR="0" marB="0" marT="0"/>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0.0114803</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0.0175174</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260.978</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56.63</a:t>
                      </a:r>
                      <a:endParaRPr sz="600">
                        <a:latin typeface="Times New Roman"/>
                        <a:cs typeface="Times New Roman"/>
                      </a:endParaRPr>
                    </a:p>
                  </a:txBody>
                  <a:tcPr marL="0" marR="0" marB="0" marT="0"/>
                </a:tc>
                <a:tc>
                  <a:txBody>
                    <a:bodyPr/>
                    <a:lstStyle/>
                    <a:p>
                      <a:pPr marL="68580">
                        <a:lnSpc>
                          <a:spcPts val="685"/>
                        </a:lnSpc>
                      </a:pPr>
                      <a:r>
                        <a:rPr dirty="0" sz="600" spc="-5">
                          <a:solidFill>
                            <a:srgbClr val="365F91"/>
                          </a:solidFill>
                          <a:latin typeface="Times New Roman"/>
                          <a:cs typeface="Times New Roman"/>
                        </a:rPr>
                        <a:t>-311.48</a:t>
                      </a:r>
                      <a:endParaRPr sz="600">
                        <a:latin typeface="Times New Roman"/>
                        <a:cs typeface="Times New Roman"/>
                      </a:endParaRPr>
                    </a:p>
                  </a:txBody>
                  <a:tcPr marL="0" marR="0" marB="0" marT="0"/>
                </a:tc>
              </a:tr>
              <a:tr h="164592">
                <a:tc>
                  <a:txBody>
                    <a:bodyPr/>
                    <a:lstStyle/>
                    <a:p>
                      <a:pPr marL="77470">
                        <a:lnSpc>
                          <a:spcPts val="685"/>
                        </a:lnSpc>
                      </a:pPr>
                      <a:r>
                        <a:rPr dirty="0" sz="600">
                          <a:solidFill>
                            <a:srgbClr val="365F91"/>
                          </a:solidFill>
                          <a:latin typeface="Times New Roman"/>
                          <a:cs typeface="Times New Roman"/>
                        </a:rPr>
                        <a:t>13</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43</a:t>
                      </a:r>
                      <a:endParaRPr sz="600">
                        <a:latin typeface="Times New Roman"/>
                        <a:cs typeface="Times New Roman"/>
                      </a:endParaRPr>
                    </a:p>
                  </a:txBody>
                  <a:tcPr marL="0" marR="0" marB="0" marT="0">
                    <a:solidFill>
                      <a:srgbClr val="D2DFED"/>
                    </a:solidFill>
                  </a:tcPr>
                </a:tc>
                <a:tc>
                  <a:txBody>
                    <a:bodyPr/>
                    <a:lstStyle/>
                    <a:p>
                      <a:pPr algn="ctr" marR="69215">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-66.000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-66.000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-66.000</a:t>
                      </a:r>
                      <a:endParaRPr sz="600">
                        <a:latin typeface="Times New Roman"/>
                        <a:cs typeface="Times New Roman"/>
                      </a:endParaRPr>
                    </a:p>
                  </a:txBody>
                  <a:tcPr marL="0" marR="0" marB="0" marT="0">
                    <a:solidFill>
                      <a:srgbClr val="D2DFED"/>
                    </a:solidFill>
                  </a:tcPr>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0.0114803</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0.0175174</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260.978</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56.63</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spc="-5">
                          <a:solidFill>
                            <a:srgbClr val="365F91"/>
                          </a:solidFill>
                          <a:latin typeface="Times New Roman"/>
                          <a:cs typeface="Times New Roman"/>
                        </a:rPr>
                        <a:t>-311.48</a:t>
                      </a:r>
                      <a:endParaRPr sz="600">
                        <a:latin typeface="Times New Roman"/>
                        <a:cs typeface="Times New Roman"/>
                      </a:endParaRPr>
                    </a:p>
                  </a:txBody>
                  <a:tcPr marL="0" marR="0" marB="0" marT="0">
                    <a:solidFill>
                      <a:srgbClr val="D2DFED"/>
                    </a:solidFill>
                  </a:tcPr>
                </a:tc>
              </a:tr>
              <a:tr h="163067">
                <a:tc>
                  <a:txBody>
                    <a:bodyPr/>
                    <a:lstStyle/>
                    <a:p>
                      <a:pPr marL="77470">
                        <a:lnSpc>
                          <a:spcPts val="685"/>
                        </a:lnSpc>
                      </a:pPr>
                      <a:r>
                        <a:rPr dirty="0" sz="600">
                          <a:solidFill>
                            <a:srgbClr val="365F91"/>
                          </a:solidFill>
                          <a:latin typeface="Times New Roman"/>
                          <a:cs typeface="Times New Roman"/>
                        </a:rPr>
                        <a:t>14</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Harped Strand </a:t>
                      </a:r>
                      <a:r>
                        <a:rPr dirty="0" sz="600">
                          <a:solidFill>
                            <a:srgbClr val="365F91"/>
                          </a:solidFill>
                          <a:latin typeface="Times New Roman"/>
                          <a:cs typeface="Times New Roman"/>
                        </a:rPr>
                        <a:t>15</a:t>
                      </a:r>
                      <a:endParaRPr sz="600">
                        <a:latin typeface="Times New Roman"/>
                        <a:cs typeface="Times New Roman"/>
                      </a:endParaRPr>
                    </a:p>
                  </a:txBody>
                  <a:tcPr marL="0" marR="0" marB="0" marT="0"/>
                </a:tc>
                <a:tc>
                  <a:txBody>
                    <a:bodyPr/>
                    <a:lstStyle/>
                    <a:p>
                      <a:pPr algn="ctr" marR="69215">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-67.000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-67.000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-67.000</a:t>
                      </a:r>
                      <a:endParaRPr sz="600">
                        <a:latin typeface="Times New Roman"/>
                        <a:cs typeface="Times New Roman"/>
                      </a:endParaRPr>
                    </a:p>
                  </a:txBody>
                  <a:tcPr marL="0" marR="0" marB="0" marT="0"/>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0.0116787</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0.0177158</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261.172</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56.67</a:t>
                      </a:r>
                      <a:endParaRPr sz="600">
                        <a:latin typeface="Times New Roman"/>
                        <a:cs typeface="Times New Roman"/>
                      </a:endParaRPr>
                    </a:p>
                  </a:txBody>
                  <a:tcPr marL="0" marR="0" marB="0" marT="0"/>
                </a:tc>
                <a:tc>
                  <a:txBody>
                    <a:bodyPr/>
                    <a:lstStyle/>
                    <a:p>
                      <a:pPr marL="68580">
                        <a:lnSpc>
                          <a:spcPts val="685"/>
                        </a:lnSpc>
                      </a:pPr>
                      <a:r>
                        <a:rPr dirty="0" sz="600" spc="-5">
                          <a:solidFill>
                            <a:srgbClr val="365F91"/>
                          </a:solidFill>
                          <a:latin typeface="Times New Roman"/>
                          <a:cs typeface="Times New Roman"/>
                        </a:rPr>
                        <a:t>-316.43</a:t>
                      </a:r>
                      <a:endParaRPr sz="600">
                        <a:latin typeface="Times New Roman"/>
                        <a:cs typeface="Times New Roman"/>
                      </a:endParaRPr>
                    </a:p>
                  </a:txBody>
                  <a:tcPr marL="0" marR="0" marB="0" marT="0"/>
                </a:tc>
              </a:tr>
              <a:tr h="164592">
                <a:tc>
                  <a:txBody>
                    <a:bodyPr/>
                    <a:lstStyle/>
                    <a:p>
                      <a:pPr marL="77470">
                        <a:lnSpc>
                          <a:spcPts val="685"/>
                        </a:lnSpc>
                      </a:pPr>
                      <a:r>
                        <a:rPr dirty="0" sz="600">
                          <a:solidFill>
                            <a:srgbClr val="365F91"/>
                          </a:solidFill>
                          <a:latin typeface="Times New Roman"/>
                          <a:cs typeface="Times New Roman"/>
                        </a:rPr>
                        <a:t>15</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Harped Strand </a:t>
                      </a:r>
                      <a:r>
                        <a:rPr dirty="0" sz="600">
                          <a:solidFill>
                            <a:srgbClr val="365F91"/>
                          </a:solidFill>
                          <a:latin typeface="Times New Roman"/>
                          <a:cs typeface="Times New Roman"/>
                        </a:rPr>
                        <a:t>14</a:t>
                      </a:r>
                      <a:endParaRPr sz="600">
                        <a:latin typeface="Times New Roman"/>
                        <a:cs typeface="Times New Roman"/>
                      </a:endParaRPr>
                    </a:p>
                  </a:txBody>
                  <a:tcPr marL="0" marR="0" marB="0" marT="0">
                    <a:solidFill>
                      <a:srgbClr val="D2DFED"/>
                    </a:solidFill>
                  </a:tcPr>
                </a:tc>
                <a:tc>
                  <a:txBody>
                    <a:bodyPr/>
                    <a:lstStyle/>
                    <a:p>
                      <a:pPr algn="ctr" marR="69215">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-67.000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-67.000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-67.000</a:t>
                      </a:r>
                      <a:endParaRPr sz="600">
                        <a:latin typeface="Times New Roman"/>
                        <a:cs typeface="Times New Roman"/>
                      </a:endParaRPr>
                    </a:p>
                  </a:txBody>
                  <a:tcPr marL="0" marR="0" marB="0" marT="0">
                    <a:solidFill>
                      <a:srgbClr val="D2DFED"/>
                    </a:solidFill>
                  </a:tcPr>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0.0116787</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0.0177158</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261.172</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56.67</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spc="-5">
                          <a:solidFill>
                            <a:srgbClr val="365F91"/>
                          </a:solidFill>
                          <a:latin typeface="Times New Roman"/>
                          <a:cs typeface="Times New Roman"/>
                        </a:rPr>
                        <a:t>-316.43</a:t>
                      </a:r>
                      <a:endParaRPr sz="600">
                        <a:latin typeface="Times New Roman"/>
                        <a:cs typeface="Times New Roman"/>
                      </a:endParaRPr>
                    </a:p>
                  </a:txBody>
                  <a:tcPr marL="0" marR="0" marB="0" marT="0">
                    <a:solidFill>
                      <a:srgbClr val="D2DFED"/>
                    </a:solidFill>
                  </a:tcPr>
                </a:tc>
              </a:tr>
              <a:tr h="163067">
                <a:tc>
                  <a:txBody>
                    <a:bodyPr/>
                    <a:lstStyle/>
                    <a:p>
                      <a:pPr marL="77470">
                        <a:lnSpc>
                          <a:spcPts val="685"/>
                        </a:lnSpc>
                      </a:pPr>
                      <a:r>
                        <a:rPr dirty="0" sz="600">
                          <a:solidFill>
                            <a:srgbClr val="365F91"/>
                          </a:solidFill>
                          <a:latin typeface="Times New Roman"/>
                          <a:cs typeface="Times New Roman"/>
                        </a:rPr>
                        <a:t>16</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Harped Strand </a:t>
                      </a:r>
                      <a:r>
                        <a:rPr dirty="0" sz="600">
                          <a:solidFill>
                            <a:srgbClr val="365F91"/>
                          </a:solidFill>
                          <a:latin typeface="Times New Roman"/>
                          <a:cs typeface="Times New Roman"/>
                        </a:rPr>
                        <a:t>13</a:t>
                      </a:r>
                      <a:endParaRPr sz="600">
                        <a:latin typeface="Times New Roman"/>
                        <a:cs typeface="Times New Roman"/>
                      </a:endParaRPr>
                    </a:p>
                  </a:txBody>
                  <a:tcPr marL="0" marR="0" marB="0" marT="0"/>
                </a:tc>
                <a:tc>
                  <a:txBody>
                    <a:bodyPr/>
                    <a:lstStyle/>
                    <a:p>
                      <a:pPr algn="ctr" marR="69215">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-67.000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-67.000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-67.000</a:t>
                      </a:r>
                      <a:endParaRPr sz="600">
                        <a:latin typeface="Times New Roman"/>
                        <a:cs typeface="Times New Roman"/>
                      </a:endParaRPr>
                    </a:p>
                  </a:txBody>
                  <a:tcPr marL="0" marR="0" marB="0" marT="0"/>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0.0116787</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0.0177158</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261.172</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56.67</a:t>
                      </a:r>
                      <a:endParaRPr sz="600">
                        <a:latin typeface="Times New Roman"/>
                        <a:cs typeface="Times New Roman"/>
                      </a:endParaRPr>
                    </a:p>
                  </a:txBody>
                  <a:tcPr marL="0" marR="0" marB="0" marT="0"/>
                </a:tc>
                <a:tc>
                  <a:txBody>
                    <a:bodyPr/>
                    <a:lstStyle/>
                    <a:p>
                      <a:pPr marL="68580">
                        <a:lnSpc>
                          <a:spcPts val="685"/>
                        </a:lnSpc>
                      </a:pPr>
                      <a:r>
                        <a:rPr dirty="0" sz="600" spc="-5">
                          <a:solidFill>
                            <a:srgbClr val="365F91"/>
                          </a:solidFill>
                          <a:latin typeface="Times New Roman"/>
                          <a:cs typeface="Times New Roman"/>
                        </a:rPr>
                        <a:t>-316.43</a:t>
                      </a:r>
                      <a:endParaRPr sz="600">
                        <a:latin typeface="Times New Roman"/>
                        <a:cs typeface="Times New Roman"/>
                      </a:endParaRPr>
                    </a:p>
                  </a:txBody>
                  <a:tcPr marL="0" marR="0" marB="0" marT="0"/>
                </a:tc>
              </a:tr>
              <a:tr h="164592">
                <a:tc>
                  <a:txBody>
                    <a:bodyPr/>
                    <a:lstStyle/>
                    <a:p>
                      <a:pPr marL="77470">
                        <a:lnSpc>
                          <a:spcPts val="685"/>
                        </a:lnSpc>
                      </a:pPr>
                      <a:r>
                        <a:rPr dirty="0" sz="600">
                          <a:solidFill>
                            <a:srgbClr val="365F91"/>
                          </a:solidFill>
                          <a:latin typeface="Times New Roman"/>
                          <a:cs typeface="Times New Roman"/>
                        </a:rPr>
                        <a:t>17</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Harped Strand </a:t>
                      </a:r>
                      <a:r>
                        <a:rPr dirty="0" sz="600">
                          <a:solidFill>
                            <a:srgbClr val="365F91"/>
                          </a:solidFill>
                          <a:latin typeface="Times New Roman"/>
                          <a:cs typeface="Times New Roman"/>
                        </a:rPr>
                        <a:t>16</a:t>
                      </a:r>
                      <a:endParaRPr sz="600">
                        <a:latin typeface="Times New Roman"/>
                        <a:cs typeface="Times New Roman"/>
                      </a:endParaRPr>
                    </a:p>
                  </a:txBody>
                  <a:tcPr marL="0" marR="0" marB="0" marT="0">
                    <a:solidFill>
                      <a:srgbClr val="D2DFED"/>
                    </a:solidFill>
                  </a:tcPr>
                </a:tc>
                <a:tc>
                  <a:txBody>
                    <a:bodyPr/>
                    <a:lstStyle/>
                    <a:p>
                      <a:pPr algn="ctr" marR="69215">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-67.000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-67.000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-67.000</a:t>
                      </a:r>
                      <a:endParaRPr sz="600">
                        <a:latin typeface="Times New Roman"/>
                        <a:cs typeface="Times New Roman"/>
                      </a:endParaRPr>
                    </a:p>
                  </a:txBody>
                  <a:tcPr marL="0" marR="0" marB="0" marT="0">
                    <a:solidFill>
                      <a:srgbClr val="D2DFED"/>
                    </a:solidFill>
                  </a:tcPr>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0.0116787</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0.0177158</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261.172</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56.67</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spc="-5">
                          <a:solidFill>
                            <a:srgbClr val="365F91"/>
                          </a:solidFill>
                          <a:latin typeface="Times New Roman"/>
                          <a:cs typeface="Times New Roman"/>
                        </a:rPr>
                        <a:t>-316.43</a:t>
                      </a:r>
                      <a:endParaRPr sz="600">
                        <a:latin typeface="Times New Roman"/>
                        <a:cs typeface="Times New Roman"/>
                      </a:endParaRPr>
                    </a:p>
                  </a:txBody>
                  <a:tcPr marL="0" marR="0" marB="0" marT="0">
                    <a:solidFill>
                      <a:srgbClr val="D2DFED"/>
                    </a:solidFill>
                  </a:tcPr>
                </a:tc>
              </a:tr>
              <a:tr h="163067">
                <a:tc>
                  <a:txBody>
                    <a:bodyPr/>
                    <a:lstStyle/>
                    <a:p>
                      <a:pPr marL="77470">
                        <a:lnSpc>
                          <a:spcPts val="685"/>
                        </a:lnSpc>
                      </a:pPr>
                      <a:r>
                        <a:rPr dirty="0" sz="600">
                          <a:solidFill>
                            <a:srgbClr val="365F91"/>
                          </a:solidFill>
                          <a:latin typeface="Times New Roman"/>
                          <a:cs typeface="Times New Roman"/>
                        </a:rPr>
                        <a:t>18</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Harped Strand </a:t>
                      </a:r>
                      <a:r>
                        <a:rPr dirty="0" sz="600">
                          <a:solidFill>
                            <a:srgbClr val="365F91"/>
                          </a:solidFill>
                          <a:latin typeface="Times New Roman"/>
                          <a:cs typeface="Times New Roman"/>
                        </a:rPr>
                        <a:t>17</a:t>
                      </a:r>
                      <a:endParaRPr sz="600">
                        <a:latin typeface="Times New Roman"/>
                        <a:cs typeface="Times New Roman"/>
                      </a:endParaRPr>
                    </a:p>
                  </a:txBody>
                  <a:tcPr marL="0" marR="0" marB="0" marT="0"/>
                </a:tc>
                <a:tc>
                  <a:txBody>
                    <a:bodyPr/>
                    <a:lstStyle/>
                    <a:p>
                      <a:pPr algn="ctr" marR="69215">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-67.000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-67.000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-67.000</a:t>
                      </a:r>
                      <a:endParaRPr sz="600">
                        <a:latin typeface="Times New Roman"/>
                        <a:cs typeface="Times New Roman"/>
                      </a:endParaRPr>
                    </a:p>
                  </a:txBody>
                  <a:tcPr marL="0" marR="0" marB="0" marT="0"/>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0.0116787</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0.0177158</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261.172</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56.67</a:t>
                      </a:r>
                      <a:endParaRPr sz="600">
                        <a:latin typeface="Times New Roman"/>
                        <a:cs typeface="Times New Roman"/>
                      </a:endParaRPr>
                    </a:p>
                  </a:txBody>
                  <a:tcPr marL="0" marR="0" marB="0" marT="0"/>
                </a:tc>
                <a:tc>
                  <a:txBody>
                    <a:bodyPr/>
                    <a:lstStyle/>
                    <a:p>
                      <a:pPr marL="68580">
                        <a:lnSpc>
                          <a:spcPts val="685"/>
                        </a:lnSpc>
                      </a:pPr>
                      <a:r>
                        <a:rPr dirty="0" sz="600" spc="-5">
                          <a:solidFill>
                            <a:srgbClr val="365F91"/>
                          </a:solidFill>
                          <a:latin typeface="Times New Roman"/>
                          <a:cs typeface="Times New Roman"/>
                        </a:rPr>
                        <a:t>-316.43</a:t>
                      </a:r>
                      <a:endParaRPr sz="600">
                        <a:latin typeface="Times New Roman"/>
                        <a:cs typeface="Times New Roman"/>
                      </a:endParaRPr>
                    </a:p>
                  </a:txBody>
                  <a:tcPr marL="0" marR="0" marB="0" marT="0"/>
                </a:tc>
              </a:tr>
              <a:tr h="164592">
                <a:tc>
                  <a:txBody>
                    <a:bodyPr/>
                    <a:lstStyle/>
                    <a:p>
                      <a:pPr marL="77470">
                        <a:lnSpc>
                          <a:spcPts val="685"/>
                        </a:lnSpc>
                      </a:pPr>
                      <a:r>
                        <a:rPr dirty="0" sz="600">
                          <a:solidFill>
                            <a:srgbClr val="365F91"/>
                          </a:solidFill>
                          <a:latin typeface="Times New Roman"/>
                          <a:cs typeface="Times New Roman"/>
                        </a:rPr>
                        <a:t>19</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35</a:t>
                      </a:r>
                      <a:endParaRPr sz="600">
                        <a:latin typeface="Times New Roman"/>
                        <a:cs typeface="Times New Roman"/>
                      </a:endParaRPr>
                    </a:p>
                  </a:txBody>
                  <a:tcPr marL="0" marR="0" marB="0" marT="0">
                    <a:solidFill>
                      <a:srgbClr val="D2DFED"/>
                    </a:solidFill>
                  </a:tcPr>
                </a:tc>
                <a:tc>
                  <a:txBody>
                    <a:bodyPr/>
                    <a:lstStyle/>
                    <a:p>
                      <a:pPr algn="ctr" marR="69215">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-68.000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-68.000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-68.000</a:t>
                      </a:r>
                      <a:endParaRPr sz="600">
                        <a:latin typeface="Times New Roman"/>
                        <a:cs typeface="Times New Roman"/>
                      </a:endParaRPr>
                    </a:p>
                  </a:txBody>
                  <a:tcPr marL="0" marR="0" marB="0" marT="0">
                    <a:solidFill>
                      <a:srgbClr val="D2DFED"/>
                    </a:solidFill>
                  </a:tcPr>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0.011877</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0.0179142</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261.364</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56.72</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spc="-5">
                          <a:solidFill>
                            <a:srgbClr val="365F91"/>
                          </a:solidFill>
                          <a:latin typeface="Times New Roman"/>
                          <a:cs typeface="Times New Roman"/>
                        </a:rPr>
                        <a:t>-321.39</a:t>
                      </a:r>
                      <a:endParaRPr sz="600">
                        <a:latin typeface="Times New Roman"/>
                        <a:cs typeface="Times New Roman"/>
                      </a:endParaRPr>
                    </a:p>
                  </a:txBody>
                  <a:tcPr marL="0" marR="0" marB="0" marT="0">
                    <a:solidFill>
                      <a:srgbClr val="D2DFED"/>
                    </a:solidFill>
                  </a:tcPr>
                </a:tc>
              </a:tr>
              <a:tr h="163068">
                <a:tc>
                  <a:txBody>
                    <a:bodyPr/>
                    <a:lstStyle/>
                    <a:p>
                      <a:pPr marL="77470">
                        <a:lnSpc>
                          <a:spcPts val="685"/>
                        </a:lnSpc>
                      </a:pPr>
                      <a:r>
                        <a:rPr dirty="0" sz="600">
                          <a:solidFill>
                            <a:srgbClr val="365F91"/>
                          </a:solidFill>
                          <a:latin typeface="Times New Roman"/>
                          <a:cs typeface="Times New Roman"/>
                        </a:rPr>
                        <a:t>20</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34</a:t>
                      </a:r>
                      <a:endParaRPr sz="600">
                        <a:latin typeface="Times New Roman"/>
                        <a:cs typeface="Times New Roman"/>
                      </a:endParaRPr>
                    </a:p>
                  </a:txBody>
                  <a:tcPr marL="0" marR="0" marB="0" marT="0"/>
                </a:tc>
                <a:tc>
                  <a:txBody>
                    <a:bodyPr/>
                    <a:lstStyle/>
                    <a:p>
                      <a:pPr algn="ctr" marR="69215">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-68.000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-68.000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-68.000</a:t>
                      </a:r>
                      <a:endParaRPr sz="600">
                        <a:latin typeface="Times New Roman"/>
                        <a:cs typeface="Times New Roman"/>
                      </a:endParaRPr>
                    </a:p>
                  </a:txBody>
                  <a:tcPr marL="0" marR="0" marB="0" marT="0"/>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0.011877</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0.0179142</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261.364</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56.72</a:t>
                      </a:r>
                      <a:endParaRPr sz="600">
                        <a:latin typeface="Times New Roman"/>
                        <a:cs typeface="Times New Roman"/>
                      </a:endParaRPr>
                    </a:p>
                  </a:txBody>
                  <a:tcPr marL="0" marR="0" marB="0" marT="0"/>
                </a:tc>
                <a:tc>
                  <a:txBody>
                    <a:bodyPr/>
                    <a:lstStyle/>
                    <a:p>
                      <a:pPr marL="68580">
                        <a:lnSpc>
                          <a:spcPts val="685"/>
                        </a:lnSpc>
                      </a:pPr>
                      <a:r>
                        <a:rPr dirty="0" sz="600" spc="-5">
                          <a:solidFill>
                            <a:srgbClr val="365F91"/>
                          </a:solidFill>
                          <a:latin typeface="Times New Roman"/>
                          <a:cs typeface="Times New Roman"/>
                        </a:rPr>
                        <a:t>-321.39</a:t>
                      </a:r>
                      <a:endParaRPr sz="600">
                        <a:latin typeface="Times New Roman"/>
                        <a:cs typeface="Times New Roman"/>
                      </a:endParaRPr>
                    </a:p>
                  </a:txBody>
                  <a:tcPr marL="0" marR="0" marB="0" marT="0"/>
                </a:tc>
              </a:tr>
              <a:tr h="170694">
                <a:tc>
                  <a:txBody>
                    <a:bodyPr/>
                    <a:lstStyle/>
                    <a:p>
                      <a:pPr marL="77470">
                        <a:lnSpc>
                          <a:spcPts val="685"/>
                        </a:lnSpc>
                      </a:pPr>
                      <a:r>
                        <a:rPr dirty="0" sz="600">
                          <a:solidFill>
                            <a:srgbClr val="365F91"/>
                          </a:solidFill>
                          <a:latin typeface="Times New Roman"/>
                          <a:cs typeface="Times New Roman"/>
                        </a:rPr>
                        <a:t>21</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marL="67945">
                        <a:lnSpc>
                          <a:spcPts val="68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37</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algn="ctr" marR="69215">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marL="67945">
                        <a:lnSpc>
                          <a:spcPts val="685"/>
                        </a:lnSpc>
                      </a:pPr>
                      <a:r>
                        <a:rPr dirty="0" sz="600" spc="-5">
                          <a:solidFill>
                            <a:srgbClr val="365F91"/>
                          </a:solidFill>
                          <a:latin typeface="Times New Roman"/>
                          <a:cs typeface="Times New Roman"/>
                        </a:rPr>
                        <a:t>-68.000</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algn="ctr">
                        <a:lnSpc>
                          <a:spcPts val="685"/>
                        </a:lnSpc>
                      </a:pPr>
                      <a:r>
                        <a:rPr dirty="0" sz="600" spc="-5">
                          <a:solidFill>
                            <a:srgbClr val="365F91"/>
                          </a:solidFill>
                          <a:latin typeface="Times New Roman"/>
                          <a:cs typeface="Times New Roman"/>
                        </a:rPr>
                        <a:t>-68.000</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algn="ctr">
                        <a:lnSpc>
                          <a:spcPts val="685"/>
                        </a:lnSpc>
                      </a:pPr>
                      <a:r>
                        <a:rPr dirty="0" sz="600" spc="-5">
                          <a:solidFill>
                            <a:srgbClr val="365F91"/>
                          </a:solidFill>
                          <a:latin typeface="Times New Roman"/>
                          <a:cs typeface="Times New Roman"/>
                        </a:rPr>
                        <a:t>-68.000</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marL="67310">
                        <a:lnSpc>
                          <a:spcPts val="685"/>
                        </a:lnSpc>
                      </a:pPr>
                      <a:r>
                        <a:rPr dirty="0" sz="600">
                          <a:solidFill>
                            <a:srgbClr val="365F91"/>
                          </a:solidFill>
                          <a:latin typeface="Times New Roman"/>
                          <a:cs typeface="Times New Roman"/>
                        </a:rPr>
                        <a:t>0.011877</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marL="67945">
                        <a:lnSpc>
                          <a:spcPts val="685"/>
                        </a:lnSpc>
                      </a:pPr>
                      <a:r>
                        <a:rPr dirty="0" sz="600">
                          <a:solidFill>
                            <a:srgbClr val="365F91"/>
                          </a:solidFill>
                          <a:latin typeface="Times New Roman"/>
                          <a:cs typeface="Times New Roman"/>
                        </a:rPr>
                        <a:t>0.0179142</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marL="67945">
                        <a:lnSpc>
                          <a:spcPts val="685"/>
                        </a:lnSpc>
                      </a:pPr>
                      <a:r>
                        <a:rPr dirty="0" sz="600">
                          <a:solidFill>
                            <a:srgbClr val="365F91"/>
                          </a:solidFill>
                          <a:latin typeface="Times New Roman"/>
                          <a:cs typeface="Times New Roman"/>
                        </a:rPr>
                        <a:t>261.364</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marL="68580">
                        <a:lnSpc>
                          <a:spcPts val="685"/>
                        </a:lnSpc>
                      </a:pPr>
                      <a:r>
                        <a:rPr dirty="0" sz="600">
                          <a:solidFill>
                            <a:srgbClr val="365F91"/>
                          </a:solidFill>
                          <a:latin typeface="Times New Roman"/>
                          <a:cs typeface="Times New Roman"/>
                        </a:rPr>
                        <a:t>56.72</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marL="68580">
                        <a:lnSpc>
                          <a:spcPts val="685"/>
                        </a:lnSpc>
                      </a:pPr>
                      <a:r>
                        <a:rPr dirty="0" sz="600" spc="-5">
                          <a:solidFill>
                            <a:srgbClr val="365F91"/>
                          </a:solidFill>
                          <a:latin typeface="Times New Roman"/>
                          <a:cs typeface="Times New Roman"/>
                        </a:rPr>
                        <a:t>-321.39</a:t>
                      </a:r>
                      <a:endParaRPr sz="600">
                        <a:latin typeface="Times New Roman"/>
                        <a:cs typeface="Times New Roman"/>
                      </a:endParaRPr>
                    </a:p>
                  </a:txBody>
                  <a:tcPr marL="0" marR="0" marB="0" marT="0">
                    <a:lnB w="12700">
                      <a:solidFill>
                        <a:srgbClr val="4F81BC"/>
                      </a:solidFill>
                      <a:prstDash val="solid"/>
                    </a:lnB>
                    <a:solidFill>
                      <a:srgbClr val="D2DFED"/>
                    </a:solidFill>
                  </a:tcPr>
                </a:tc>
              </a:tr>
            </a:tbl>
          </a:graphicData>
        </a:graphic>
      </p:graphicFrame>
      <p:sp>
        <p:nvSpPr>
          <p:cNvPr id="5" name="object 5"/>
          <p:cNvSpPr/>
          <p:nvPr/>
        </p:nvSpPr>
        <p:spPr>
          <a:xfrm>
            <a:off x="685800" y="923925"/>
            <a:ext cx="5391149" cy="3771899"/>
          </a:xfrm>
          <a:prstGeom prst="rect">
            <a:avLst/>
          </a:prstGeom>
          <a:blipFill>
            <a:blip r:embed="rId2" cstate="print"/>
            <a:stretch>
              <a:fillRect/>
            </a:stretch>
          </a:blipFill>
        </p:spPr>
        <p:txBody>
          <a:bodyPr wrap="square" lIns="0" tIns="0" rIns="0" bIns="0" rtlCol="0"/>
          <a:lstStyle/>
          <a:p/>
        </p:txBody>
      </p:sp>
      <p:sp>
        <p:nvSpPr>
          <p:cNvPr id="6" name="object 6"/>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65</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66</a:t>
            </a:r>
          </a:p>
        </p:txBody>
      </p:sp>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graphicFrame>
        <p:nvGraphicFramePr>
          <p:cNvPr id="3" name="object 3"/>
          <p:cNvGraphicFramePr>
            <a:graphicFrameLocks noGrp="1"/>
          </p:cNvGraphicFramePr>
          <p:nvPr/>
        </p:nvGraphicFramePr>
        <p:xfrm>
          <a:off x="676655" y="914400"/>
          <a:ext cx="5975985" cy="8228330"/>
        </p:xfrm>
        <a:graphic>
          <a:graphicData uri="http://schemas.openxmlformats.org/drawingml/2006/table">
            <a:tbl>
              <a:tblPr firstRow="1" bandRow="1">
                <a:tableStyleId>{2D5ABB26-0587-4C30-8999-92F81FD0307C}</a:tableStyleId>
              </a:tblPr>
              <a:tblGrid>
                <a:gridCol w="299085"/>
                <a:gridCol w="692785"/>
                <a:gridCol w="384809"/>
                <a:gridCol w="372109"/>
                <a:gridCol w="372110"/>
                <a:gridCol w="372110"/>
                <a:gridCol w="386080"/>
                <a:gridCol w="499744"/>
                <a:gridCol w="548639"/>
                <a:gridCol w="526414"/>
                <a:gridCol w="477520"/>
                <a:gridCol w="594995"/>
                <a:gridCol w="455295"/>
              </a:tblGrid>
              <a:tr h="349673">
                <a:tc>
                  <a:txBody>
                    <a:bodyPr/>
                    <a:lstStyle/>
                    <a:p>
                      <a:pPr marL="77470">
                        <a:lnSpc>
                          <a:spcPct val="100000"/>
                        </a:lnSpc>
                        <a:spcBef>
                          <a:spcPts val="10"/>
                        </a:spcBef>
                      </a:pPr>
                      <a:r>
                        <a:rPr dirty="0" sz="600" spc="-5" b="1">
                          <a:solidFill>
                            <a:srgbClr val="365F91"/>
                          </a:solidFill>
                          <a:latin typeface="Times New Roman"/>
                          <a:cs typeface="Times New Roman"/>
                        </a:rPr>
                        <a:t>Slice</a:t>
                      </a:r>
                      <a:endParaRPr sz="600">
                        <a:latin typeface="Times New Roman"/>
                        <a:cs typeface="Times New Roman"/>
                      </a:endParaRPr>
                    </a:p>
                  </a:txBody>
                  <a:tcPr marL="0" marR="0" marB="0" marT="1270">
                    <a:lnT w="12700">
                      <a:solidFill>
                        <a:srgbClr val="4F81BC"/>
                      </a:solidFill>
                      <a:prstDash val="solid"/>
                    </a:lnT>
                    <a:lnB w="12700">
                      <a:solidFill>
                        <a:srgbClr val="4F81BC"/>
                      </a:solidFill>
                      <a:prstDash val="solid"/>
                    </a:lnB>
                  </a:tcPr>
                </a:tc>
                <a:tc>
                  <a:txBody>
                    <a:bodyPr/>
                    <a:lstStyle/>
                    <a:p>
                      <a:pPr marL="67945">
                        <a:lnSpc>
                          <a:spcPct val="100000"/>
                        </a:lnSpc>
                        <a:spcBef>
                          <a:spcPts val="10"/>
                        </a:spcBef>
                      </a:pPr>
                      <a:r>
                        <a:rPr dirty="0" sz="600" spc="-5" b="1">
                          <a:solidFill>
                            <a:srgbClr val="365F91"/>
                          </a:solidFill>
                          <a:latin typeface="Times New Roman"/>
                          <a:cs typeface="Times New Roman"/>
                        </a:rPr>
                        <a:t>Piece</a:t>
                      </a:r>
                      <a:endParaRPr sz="600">
                        <a:latin typeface="Times New Roman"/>
                        <a:cs typeface="Times New Roman"/>
                      </a:endParaRPr>
                    </a:p>
                  </a:txBody>
                  <a:tcPr marL="0" marR="0" marB="0" marT="1270">
                    <a:lnT w="12700">
                      <a:solidFill>
                        <a:srgbClr val="4F81BC"/>
                      </a:solidFill>
                      <a:prstDash val="solid"/>
                    </a:lnT>
                    <a:lnB w="12700">
                      <a:solidFill>
                        <a:srgbClr val="4F81BC"/>
                      </a:solidFill>
                      <a:prstDash val="solid"/>
                    </a:lnB>
                  </a:tcPr>
                </a:tc>
                <a:tc>
                  <a:txBody>
                    <a:bodyPr/>
                    <a:lstStyle/>
                    <a:p>
                      <a:pPr marL="67310" marR="149225">
                        <a:lnSpc>
                          <a:spcPts val="710"/>
                        </a:lnSpc>
                        <a:spcBef>
                          <a:spcPts val="30"/>
                        </a:spcBef>
                      </a:pPr>
                      <a:r>
                        <a:rPr dirty="0" sz="600" spc="-5" b="1">
                          <a:solidFill>
                            <a:srgbClr val="365F91"/>
                          </a:solidFill>
                          <a:latin typeface="Times New Roman"/>
                          <a:cs typeface="Times New Roman"/>
                        </a:rPr>
                        <a:t>Area  </a:t>
                      </a:r>
                      <a:r>
                        <a:rPr dirty="0" sz="600" b="1">
                          <a:solidFill>
                            <a:srgbClr val="365F91"/>
                          </a:solidFill>
                          <a:latin typeface="Times New Roman"/>
                          <a:cs typeface="Times New Roman"/>
                        </a:rPr>
                        <a:t>(in2)</a:t>
                      </a:r>
                      <a:endParaRPr sz="600">
                        <a:latin typeface="Times New Roman"/>
                        <a:cs typeface="Times New Roman"/>
                      </a:endParaRPr>
                    </a:p>
                  </a:txBody>
                  <a:tcPr marL="0" marR="0" marB="0" marT="3810">
                    <a:lnT w="12700">
                      <a:solidFill>
                        <a:srgbClr val="4F81BC"/>
                      </a:solidFill>
                      <a:prstDash val="solid"/>
                    </a:lnT>
                    <a:lnB w="12700">
                      <a:solidFill>
                        <a:srgbClr val="4F81BC"/>
                      </a:solidFill>
                      <a:prstDash val="solid"/>
                    </a:lnB>
                  </a:tcPr>
                </a:tc>
                <a:tc>
                  <a:txBody>
                    <a:bodyPr/>
                    <a:lstStyle/>
                    <a:p>
                      <a:pPr marL="67945" marR="133985">
                        <a:lnSpc>
                          <a:spcPts val="710"/>
                        </a:lnSpc>
                        <a:spcBef>
                          <a:spcPts val="30"/>
                        </a:spcBef>
                      </a:pPr>
                      <a:r>
                        <a:rPr dirty="0" sz="600" spc="-5" b="1">
                          <a:solidFill>
                            <a:srgbClr val="365F91"/>
                          </a:solidFill>
                          <a:latin typeface="Times New Roman"/>
                          <a:cs typeface="Times New Roman"/>
                        </a:rPr>
                        <a:t>Y</a:t>
                      </a:r>
                      <a:r>
                        <a:rPr dirty="0" sz="600" b="1">
                          <a:solidFill>
                            <a:srgbClr val="365F91"/>
                          </a:solidFill>
                          <a:latin typeface="Times New Roman"/>
                          <a:cs typeface="Times New Roman"/>
                        </a:rPr>
                        <a:t>top  (in)</a:t>
                      </a:r>
                      <a:endParaRPr sz="600">
                        <a:latin typeface="Times New Roman"/>
                        <a:cs typeface="Times New Roman"/>
                      </a:endParaRPr>
                    </a:p>
                  </a:txBody>
                  <a:tcPr marL="0" marR="0" marB="0" marT="3810">
                    <a:lnT w="12700">
                      <a:solidFill>
                        <a:srgbClr val="4F81BC"/>
                      </a:solidFill>
                      <a:prstDash val="solid"/>
                    </a:lnT>
                    <a:lnB w="12700">
                      <a:solidFill>
                        <a:srgbClr val="4F81BC"/>
                      </a:solidFill>
                      <a:prstDash val="solid"/>
                    </a:lnB>
                  </a:tcPr>
                </a:tc>
                <a:tc>
                  <a:txBody>
                    <a:bodyPr/>
                    <a:lstStyle/>
                    <a:p>
                      <a:pPr marL="67945" marR="134620">
                        <a:lnSpc>
                          <a:spcPts val="710"/>
                        </a:lnSpc>
                        <a:spcBef>
                          <a:spcPts val="30"/>
                        </a:spcBef>
                      </a:pPr>
                      <a:r>
                        <a:rPr dirty="0" sz="600" spc="-5" b="1">
                          <a:solidFill>
                            <a:srgbClr val="365F91"/>
                          </a:solidFill>
                          <a:latin typeface="Times New Roman"/>
                          <a:cs typeface="Times New Roman"/>
                        </a:rPr>
                        <a:t>Y</a:t>
                      </a:r>
                      <a:r>
                        <a:rPr dirty="0" sz="600" b="1">
                          <a:solidFill>
                            <a:srgbClr val="365F91"/>
                          </a:solidFill>
                          <a:latin typeface="Times New Roman"/>
                          <a:cs typeface="Times New Roman"/>
                        </a:rPr>
                        <a:t>bot  (in)</a:t>
                      </a:r>
                      <a:endParaRPr sz="600">
                        <a:latin typeface="Times New Roman"/>
                        <a:cs typeface="Times New Roman"/>
                      </a:endParaRPr>
                    </a:p>
                  </a:txBody>
                  <a:tcPr marL="0" marR="0" marB="0" marT="3810">
                    <a:lnT w="12700">
                      <a:solidFill>
                        <a:srgbClr val="4F81BC"/>
                      </a:solidFill>
                      <a:prstDash val="solid"/>
                    </a:lnT>
                    <a:lnB w="12700">
                      <a:solidFill>
                        <a:srgbClr val="4F81BC"/>
                      </a:solidFill>
                      <a:prstDash val="solid"/>
                    </a:lnB>
                  </a:tcPr>
                </a:tc>
                <a:tc>
                  <a:txBody>
                    <a:bodyPr/>
                    <a:lstStyle/>
                    <a:p>
                      <a:pPr marL="67945" marR="168910">
                        <a:lnSpc>
                          <a:spcPts val="710"/>
                        </a:lnSpc>
                        <a:spcBef>
                          <a:spcPts val="30"/>
                        </a:spcBef>
                      </a:pPr>
                      <a:r>
                        <a:rPr dirty="0" sz="600" spc="-5" b="1">
                          <a:solidFill>
                            <a:srgbClr val="365F91"/>
                          </a:solidFill>
                          <a:latin typeface="Times New Roman"/>
                          <a:cs typeface="Times New Roman"/>
                        </a:rPr>
                        <a:t>Ycg  </a:t>
                      </a:r>
                      <a:r>
                        <a:rPr dirty="0" sz="600" b="1">
                          <a:solidFill>
                            <a:srgbClr val="365F91"/>
                          </a:solidFill>
                          <a:latin typeface="Times New Roman"/>
                          <a:cs typeface="Times New Roman"/>
                        </a:rPr>
                        <a:t>(in)</a:t>
                      </a:r>
                      <a:endParaRPr sz="600">
                        <a:latin typeface="Times New Roman"/>
                        <a:cs typeface="Times New Roman"/>
                      </a:endParaRPr>
                    </a:p>
                  </a:txBody>
                  <a:tcPr marL="0" marR="0" marB="0" marT="3810">
                    <a:lnT w="12700">
                      <a:solidFill>
                        <a:srgbClr val="4F81BC"/>
                      </a:solidFill>
                      <a:prstDash val="solid"/>
                    </a:lnT>
                    <a:lnB w="12700">
                      <a:solidFill>
                        <a:srgbClr val="4F81BC"/>
                      </a:solidFill>
                      <a:prstDash val="solid"/>
                    </a:lnB>
                  </a:tcPr>
                </a:tc>
                <a:tc>
                  <a:txBody>
                    <a:bodyPr/>
                    <a:lstStyle/>
                    <a:p>
                      <a:pPr marL="67945" marR="127635">
                        <a:lnSpc>
                          <a:spcPts val="710"/>
                        </a:lnSpc>
                        <a:spcBef>
                          <a:spcPts val="30"/>
                        </a:spcBef>
                      </a:pPr>
                      <a:r>
                        <a:rPr dirty="0" sz="600" b="1">
                          <a:solidFill>
                            <a:srgbClr val="365F91"/>
                          </a:solidFill>
                          <a:latin typeface="Times New Roman"/>
                          <a:cs typeface="Times New Roman"/>
                        </a:rPr>
                        <a:t>fpe  (KS</a:t>
                      </a:r>
                      <a:r>
                        <a:rPr dirty="0" sz="600" spc="-10" b="1">
                          <a:solidFill>
                            <a:srgbClr val="365F91"/>
                          </a:solidFill>
                          <a:latin typeface="Times New Roman"/>
                          <a:cs typeface="Times New Roman"/>
                        </a:rPr>
                        <a:t>I)</a:t>
                      </a:r>
                      <a:endParaRPr sz="600">
                        <a:latin typeface="Times New Roman"/>
                        <a:cs typeface="Times New Roman"/>
                      </a:endParaRPr>
                    </a:p>
                  </a:txBody>
                  <a:tcPr marL="0" marR="0" marB="0" marT="3810">
                    <a:lnT w="12700">
                      <a:solidFill>
                        <a:srgbClr val="4F81BC"/>
                      </a:solidFill>
                      <a:prstDash val="solid"/>
                    </a:lnT>
                    <a:lnB w="12700">
                      <a:solidFill>
                        <a:srgbClr val="4F81BC"/>
                      </a:solidFill>
                      <a:prstDash val="solid"/>
                    </a:lnB>
                  </a:tcPr>
                </a:tc>
                <a:tc>
                  <a:txBody>
                    <a:bodyPr/>
                    <a:lstStyle/>
                    <a:p>
                      <a:pPr marL="67945" marR="218440">
                        <a:lnSpc>
                          <a:spcPts val="710"/>
                        </a:lnSpc>
                        <a:spcBef>
                          <a:spcPts val="30"/>
                        </a:spcBef>
                      </a:pPr>
                      <a:r>
                        <a:rPr dirty="0" sz="600" spc="-10" b="1">
                          <a:solidFill>
                            <a:srgbClr val="365F91"/>
                          </a:solidFill>
                          <a:latin typeface="Times New Roman"/>
                          <a:cs typeface="Times New Roman"/>
                        </a:rPr>
                        <a:t>I</a:t>
                      </a:r>
                      <a:r>
                        <a:rPr dirty="0" sz="600" b="1">
                          <a:solidFill>
                            <a:srgbClr val="365F91"/>
                          </a:solidFill>
                          <a:latin typeface="Times New Roman"/>
                          <a:cs typeface="Times New Roman"/>
                        </a:rPr>
                        <a:t>nitial  St</a:t>
                      </a:r>
                      <a:r>
                        <a:rPr dirty="0" sz="600" spc="-5" b="1">
                          <a:solidFill>
                            <a:srgbClr val="365F91"/>
                          </a:solidFill>
                          <a:latin typeface="Times New Roman"/>
                          <a:cs typeface="Times New Roman"/>
                        </a:rPr>
                        <a:t>r</a:t>
                      </a:r>
                      <a:r>
                        <a:rPr dirty="0" sz="600" b="1">
                          <a:solidFill>
                            <a:srgbClr val="365F91"/>
                          </a:solidFill>
                          <a:latin typeface="Times New Roman"/>
                          <a:cs typeface="Times New Roman"/>
                        </a:rPr>
                        <a:t>ain</a:t>
                      </a:r>
                      <a:endParaRPr sz="600">
                        <a:latin typeface="Times New Roman"/>
                        <a:cs typeface="Times New Roman"/>
                      </a:endParaRPr>
                    </a:p>
                  </a:txBody>
                  <a:tcPr marL="0" marR="0" marB="0" marT="3810">
                    <a:lnT w="12700">
                      <a:solidFill>
                        <a:srgbClr val="4F81BC"/>
                      </a:solidFill>
                      <a:prstDash val="solid"/>
                    </a:lnT>
                    <a:lnB w="12700">
                      <a:solidFill>
                        <a:srgbClr val="4F81BC"/>
                      </a:solidFill>
                      <a:prstDash val="solid"/>
                    </a:lnB>
                  </a:tcPr>
                </a:tc>
                <a:tc>
                  <a:txBody>
                    <a:bodyPr/>
                    <a:lstStyle/>
                    <a:p>
                      <a:pPr marL="67310" marR="74295">
                        <a:lnSpc>
                          <a:spcPts val="710"/>
                        </a:lnSpc>
                        <a:spcBef>
                          <a:spcPts val="30"/>
                        </a:spcBef>
                      </a:pPr>
                      <a:r>
                        <a:rPr dirty="0" sz="600" spc="-10" b="1">
                          <a:solidFill>
                            <a:srgbClr val="365F91"/>
                          </a:solidFill>
                          <a:latin typeface="Times New Roman"/>
                          <a:cs typeface="Times New Roman"/>
                        </a:rPr>
                        <a:t>I</a:t>
                      </a:r>
                      <a:r>
                        <a:rPr dirty="0" sz="600" b="1">
                          <a:solidFill>
                            <a:srgbClr val="365F91"/>
                          </a:solidFill>
                          <a:latin typeface="Times New Roman"/>
                          <a:cs typeface="Times New Roman"/>
                        </a:rPr>
                        <a:t>n</a:t>
                      </a:r>
                      <a:r>
                        <a:rPr dirty="0" sz="600" spc="-5" b="1">
                          <a:solidFill>
                            <a:srgbClr val="365F91"/>
                          </a:solidFill>
                          <a:latin typeface="Times New Roman"/>
                          <a:cs typeface="Times New Roman"/>
                        </a:rPr>
                        <a:t>cre</a:t>
                      </a:r>
                      <a:r>
                        <a:rPr dirty="0" sz="600" b="1">
                          <a:solidFill>
                            <a:srgbClr val="365F91"/>
                          </a:solidFill>
                          <a:latin typeface="Times New Roman"/>
                          <a:cs typeface="Times New Roman"/>
                        </a:rPr>
                        <a:t>m</a:t>
                      </a:r>
                      <a:r>
                        <a:rPr dirty="0" sz="600" spc="-5" b="1">
                          <a:solidFill>
                            <a:srgbClr val="365F91"/>
                          </a:solidFill>
                          <a:latin typeface="Times New Roman"/>
                          <a:cs typeface="Times New Roman"/>
                        </a:rPr>
                        <a:t>e</a:t>
                      </a:r>
                      <a:r>
                        <a:rPr dirty="0" sz="600" b="1">
                          <a:solidFill>
                            <a:srgbClr val="365F91"/>
                          </a:solidFill>
                          <a:latin typeface="Times New Roman"/>
                          <a:cs typeface="Times New Roman"/>
                        </a:rPr>
                        <a:t>ntal  </a:t>
                      </a:r>
                      <a:r>
                        <a:rPr dirty="0" sz="600" spc="-5" b="1">
                          <a:solidFill>
                            <a:srgbClr val="365F91"/>
                          </a:solidFill>
                          <a:latin typeface="Times New Roman"/>
                          <a:cs typeface="Times New Roman"/>
                        </a:rPr>
                        <a:t>Strain</a:t>
                      </a:r>
                      <a:endParaRPr sz="600">
                        <a:latin typeface="Times New Roman"/>
                        <a:cs typeface="Times New Roman"/>
                      </a:endParaRPr>
                    </a:p>
                  </a:txBody>
                  <a:tcPr marL="0" marR="0" marB="0" marT="3810">
                    <a:lnT w="12700">
                      <a:solidFill>
                        <a:srgbClr val="4F81BC"/>
                      </a:solidFill>
                      <a:prstDash val="solid"/>
                    </a:lnT>
                    <a:lnB w="12700">
                      <a:solidFill>
                        <a:srgbClr val="4F81BC"/>
                      </a:solidFill>
                      <a:prstDash val="solid"/>
                    </a:lnB>
                  </a:tcPr>
                </a:tc>
                <a:tc>
                  <a:txBody>
                    <a:bodyPr/>
                    <a:lstStyle/>
                    <a:p>
                      <a:pPr marL="81915" marR="231775">
                        <a:lnSpc>
                          <a:spcPts val="710"/>
                        </a:lnSpc>
                        <a:spcBef>
                          <a:spcPts val="30"/>
                        </a:spcBef>
                      </a:pPr>
                      <a:r>
                        <a:rPr dirty="0" sz="600" spc="-5" b="1">
                          <a:solidFill>
                            <a:srgbClr val="365F91"/>
                          </a:solidFill>
                          <a:latin typeface="Times New Roman"/>
                          <a:cs typeface="Times New Roman"/>
                        </a:rPr>
                        <a:t>Total  </a:t>
                      </a:r>
                      <a:r>
                        <a:rPr dirty="0" sz="600" b="1">
                          <a:solidFill>
                            <a:srgbClr val="365F91"/>
                          </a:solidFill>
                          <a:latin typeface="Times New Roman"/>
                          <a:cs typeface="Times New Roman"/>
                        </a:rPr>
                        <a:t>St</a:t>
                      </a:r>
                      <a:r>
                        <a:rPr dirty="0" sz="600" spc="-5" b="1">
                          <a:solidFill>
                            <a:srgbClr val="365F91"/>
                          </a:solidFill>
                          <a:latin typeface="Times New Roman"/>
                          <a:cs typeface="Times New Roman"/>
                        </a:rPr>
                        <a:t>r</a:t>
                      </a:r>
                      <a:r>
                        <a:rPr dirty="0" sz="600" b="1">
                          <a:solidFill>
                            <a:srgbClr val="365F91"/>
                          </a:solidFill>
                          <a:latin typeface="Times New Roman"/>
                          <a:cs typeface="Times New Roman"/>
                        </a:rPr>
                        <a:t>ain</a:t>
                      </a:r>
                      <a:endParaRPr sz="600">
                        <a:latin typeface="Times New Roman"/>
                        <a:cs typeface="Times New Roman"/>
                      </a:endParaRPr>
                    </a:p>
                  </a:txBody>
                  <a:tcPr marL="0" marR="0" marB="0" marT="3810">
                    <a:lnT w="12700">
                      <a:solidFill>
                        <a:srgbClr val="4F81BC"/>
                      </a:solidFill>
                      <a:prstDash val="solid"/>
                    </a:lnT>
                    <a:lnB w="12700">
                      <a:solidFill>
                        <a:srgbClr val="4F81BC"/>
                      </a:solidFill>
                      <a:prstDash val="solid"/>
                    </a:lnB>
                  </a:tcPr>
                </a:tc>
                <a:tc>
                  <a:txBody>
                    <a:bodyPr/>
                    <a:lstStyle/>
                    <a:p>
                      <a:pPr marL="118745" marR="60960">
                        <a:lnSpc>
                          <a:spcPts val="700"/>
                        </a:lnSpc>
                        <a:spcBef>
                          <a:spcPts val="40"/>
                        </a:spcBef>
                      </a:pPr>
                      <a:r>
                        <a:rPr dirty="0" sz="600" spc="-5" b="1">
                          <a:solidFill>
                            <a:srgbClr val="365F91"/>
                          </a:solidFill>
                          <a:latin typeface="Times New Roman"/>
                          <a:cs typeface="Times New Roman"/>
                        </a:rPr>
                        <a:t>Stress  </a:t>
                      </a:r>
                      <a:r>
                        <a:rPr dirty="0" sz="600" b="1">
                          <a:solidFill>
                            <a:srgbClr val="365F91"/>
                          </a:solidFill>
                          <a:latin typeface="Times New Roman"/>
                          <a:cs typeface="Times New Roman"/>
                        </a:rPr>
                        <a:t>(Fg -</a:t>
                      </a:r>
                      <a:r>
                        <a:rPr dirty="0" sz="600" spc="-80" b="1">
                          <a:solidFill>
                            <a:srgbClr val="365F91"/>
                          </a:solidFill>
                          <a:latin typeface="Times New Roman"/>
                          <a:cs typeface="Times New Roman"/>
                        </a:rPr>
                        <a:t> </a:t>
                      </a:r>
                      <a:r>
                        <a:rPr dirty="0" sz="600" spc="-5" b="1">
                          <a:solidFill>
                            <a:srgbClr val="365F91"/>
                          </a:solidFill>
                          <a:latin typeface="Times New Roman"/>
                          <a:cs typeface="Times New Roman"/>
                        </a:rPr>
                        <a:t>Bg)  (KSI)</a:t>
                      </a:r>
                      <a:endParaRPr sz="600">
                        <a:latin typeface="Times New Roman"/>
                        <a:cs typeface="Times New Roman"/>
                      </a:endParaRPr>
                    </a:p>
                  </a:txBody>
                  <a:tcPr marL="0" marR="0" marB="0" marT="5080">
                    <a:lnT w="12700">
                      <a:solidFill>
                        <a:srgbClr val="4F81BC"/>
                      </a:solidFill>
                      <a:prstDash val="solid"/>
                    </a:lnT>
                    <a:lnB w="12700">
                      <a:solidFill>
                        <a:srgbClr val="4F81BC"/>
                      </a:solidFill>
                      <a:prstDash val="solid"/>
                    </a:lnB>
                  </a:tcPr>
                </a:tc>
                <a:tc>
                  <a:txBody>
                    <a:bodyPr/>
                    <a:lstStyle/>
                    <a:p>
                      <a:pPr marL="68580" marR="60960">
                        <a:lnSpc>
                          <a:spcPts val="700"/>
                        </a:lnSpc>
                        <a:spcBef>
                          <a:spcPts val="40"/>
                        </a:spcBef>
                      </a:pPr>
                      <a:r>
                        <a:rPr dirty="0" sz="600" b="1">
                          <a:solidFill>
                            <a:srgbClr val="365F91"/>
                          </a:solidFill>
                          <a:latin typeface="Times New Roman"/>
                          <a:cs typeface="Times New Roman"/>
                        </a:rPr>
                        <a:t>dF =  (</a:t>
                      </a:r>
                      <a:r>
                        <a:rPr dirty="0" sz="600" spc="-5" b="1">
                          <a:solidFill>
                            <a:srgbClr val="365F91"/>
                          </a:solidFill>
                          <a:latin typeface="Times New Roman"/>
                          <a:cs typeface="Times New Roman"/>
                        </a:rPr>
                        <a:t>Are</a:t>
                      </a:r>
                      <a:r>
                        <a:rPr dirty="0" sz="600" b="1">
                          <a:solidFill>
                            <a:srgbClr val="365F91"/>
                          </a:solidFill>
                          <a:latin typeface="Times New Roman"/>
                          <a:cs typeface="Times New Roman"/>
                        </a:rPr>
                        <a:t>a)(St</a:t>
                      </a:r>
                      <a:r>
                        <a:rPr dirty="0" sz="600" spc="-5" b="1">
                          <a:solidFill>
                            <a:srgbClr val="365F91"/>
                          </a:solidFill>
                          <a:latin typeface="Times New Roman"/>
                          <a:cs typeface="Times New Roman"/>
                        </a:rPr>
                        <a:t>re</a:t>
                      </a:r>
                      <a:r>
                        <a:rPr dirty="0" sz="600" spc="-10" b="1">
                          <a:solidFill>
                            <a:srgbClr val="365F91"/>
                          </a:solidFill>
                          <a:latin typeface="Times New Roman"/>
                          <a:cs typeface="Times New Roman"/>
                        </a:rPr>
                        <a:t>ss</a:t>
                      </a:r>
                      <a:r>
                        <a:rPr dirty="0" sz="600" b="1">
                          <a:solidFill>
                            <a:srgbClr val="365F91"/>
                          </a:solidFill>
                          <a:latin typeface="Times New Roman"/>
                          <a:cs typeface="Times New Roman"/>
                        </a:rPr>
                        <a:t>)  (kip)</a:t>
                      </a:r>
                      <a:endParaRPr sz="600">
                        <a:latin typeface="Times New Roman"/>
                        <a:cs typeface="Times New Roman"/>
                      </a:endParaRPr>
                    </a:p>
                  </a:txBody>
                  <a:tcPr marL="0" marR="0" marB="0" marT="5080">
                    <a:lnT w="12700">
                      <a:solidFill>
                        <a:srgbClr val="4F81BC"/>
                      </a:solidFill>
                      <a:prstDash val="solid"/>
                    </a:lnT>
                    <a:lnB w="12700">
                      <a:solidFill>
                        <a:srgbClr val="4F81BC"/>
                      </a:solidFill>
                      <a:prstDash val="solid"/>
                    </a:lnB>
                  </a:tcPr>
                </a:tc>
                <a:tc>
                  <a:txBody>
                    <a:bodyPr/>
                    <a:lstStyle/>
                    <a:p>
                      <a:pPr marL="68580" marR="59690">
                        <a:lnSpc>
                          <a:spcPts val="700"/>
                        </a:lnSpc>
                        <a:spcBef>
                          <a:spcPts val="40"/>
                        </a:spcBef>
                      </a:pPr>
                      <a:r>
                        <a:rPr dirty="0" sz="600" b="1">
                          <a:solidFill>
                            <a:srgbClr val="365F91"/>
                          </a:solidFill>
                          <a:latin typeface="Times New Roman"/>
                          <a:cs typeface="Times New Roman"/>
                        </a:rPr>
                        <a:t>dM =  (d</a:t>
                      </a:r>
                      <a:r>
                        <a:rPr dirty="0" sz="600" spc="5" b="1">
                          <a:solidFill>
                            <a:srgbClr val="365F91"/>
                          </a:solidFill>
                          <a:latin typeface="Times New Roman"/>
                          <a:cs typeface="Times New Roman"/>
                        </a:rPr>
                        <a:t>F</a:t>
                      </a:r>
                      <a:r>
                        <a:rPr dirty="0" sz="600" spc="-10" b="1">
                          <a:solidFill>
                            <a:srgbClr val="365F91"/>
                          </a:solidFill>
                          <a:latin typeface="Times New Roman"/>
                          <a:cs typeface="Times New Roman"/>
                        </a:rPr>
                        <a:t>)</a:t>
                      </a:r>
                      <a:r>
                        <a:rPr dirty="0" sz="600" b="1">
                          <a:solidFill>
                            <a:srgbClr val="365F91"/>
                          </a:solidFill>
                          <a:latin typeface="Times New Roman"/>
                          <a:cs typeface="Times New Roman"/>
                        </a:rPr>
                        <a:t>(</a:t>
                      </a:r>
                      <a:r>
                        <a:rPr dirty="0" sz="600" spc="-5" b="1">
                          <a:solidFill>
                            <a:srgbClr val="365F91"/>
                          </a:solidFill>
                          <a:latin typeface="Times New Roman"/>
                          <a:cs typeface="Times New Roman"/>
                        </a:rPr>
                        <a:t>Yc</a:t>
                      </a:r>
                      <a:r>
                        <a:rPr dirty="0" sz="600" b="1">
                          <a:solidFill>
                            <a:srgbClr val="365F91"/>
                          </a:solidFill>
                          <a:latin typeface="Times New Roman"/>
                          <a:cs typeface="Times New Roman"/>
                        </a:rPr>
                        <a:t>g)</a:t>
                      </a:r>
                      <a:endParaRPr sz="600">
                        <a:latin typeface="Times New Roman"/>
                        <a:cs typeface="Times New Roman"/>
                      </a:endParaRPr>
                    </a:p>
                    <a:p>
                      <a:pPr marL="68580">
                        <a:lnSpc>
                          <a:spcPts val="670"/>
                        </a:lnSpc>
                      </a:pPr>
                      <a:r>
                        <a:rPr dirty="0" sz="600" spc="-5" b="1">
                          <a:solidFill>
                            <a:srgbClr val="365F91"/>
                          </a:solidFill>
                          <a:latin typeface="Times New Roman"/>
                          <a:cs typeface="Times New Roman"/>
                        </a:rPr>
                        <a:t>(kip-ft)</a:t>
                      </a:r>
                      <a:endParaRPr sz="600">
                        <a:latin typeface="Times New Roman"/>
                        <a:cs typeface="Times New Roman"/>
                      </a:endParaRPr>
                    </a:p>
                  </a:txBody>
                  <a:tcPr marL="0" marR="0" marB="0" marT="5080">
                    <a:lnT w="12700">
                      <a:solidFill>
                        <a:srgbClr val="4F81BC"/>
                      </a:solidFill>
                      <a:prstDash val="solid"/>
                    </a:lnT>
                    <a:lnB w="12700">
                      <a:solidFill>
                        <a:srgbClr val="4F81BC"/>
                      </a:solidFill>
                      <a:prstDash val="solid"/>
                    </a:lnB>
                  </a:tcPr>
                </a:tc>
              </a:tr>
              <a:tr h="159342">
                <a:tc>
                  <a:txBody>
                    <a:bodyPr/>
                    <a:lstStyle/>
                    <a:p>
                      <a:pPr marL="77470">
                        <a:lnSpc>
                          <a:spcPts val="635"/>
                        </a:lnSpc>
                      </a:pPr>
                      <a:r>
                        <a:rPr dirty="0" sz="600">
                          <a:solidFill>
                            <a:srgbClr val="365F91"/>
                          </a:solidFill>
                          <a:latin typeface="Times New Roman"/>
                          <a:cs typeface="Times New Roman"/>
                        </a:rPr>
                        <a:t>22</a:t>
                      </a:r>
                      <a:endParaRPr sz="600">
                        <a:latin typeface="Times New Roman"/>
                        <a:cs typeface="Times New Roman"/>
                      </a:endParaRPr>
                    </a:p>
                  </a:txBody>
                  <a:tcPr marL="0" marR="0" marB="0" marT="0">
                    <a:lnT w="12700">
                      <a:solidFill>
                        <a:srgbClr val="4F81BC"/>
                      </a:solidFill>
                      <a:prstDash val="solid"/>
                    </a:lnT>
                  </a:tcPr>
                </a:tc>
                <a:tc>
                  <a:txBody>
                    <a:bodyPr/>
                    <a:lstStyle/>
                    <a:p>
                      <a:pPr marL="67945">
                        <a:lnSpc>
                          <a:spcPts val="63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33</a:t>
                      </a:r>
                      <a:endParaRPr sz="600">
                        <a:latin typeface="Times New Roman"/>
                        <a:cs typeface="Times New Roman"/>
                      </a:endParaRPr>
                    </a:p>
                  </a:txBody>
                  <a:tcPr marL="0" marR="0" marB="0" marT="0">
                    <a:lnT w="12700">
                      <a:solidFill>
                        <a:srgbClr val="4F81BC"/>
                      </a:solidFill>
                      <a:prstDash val="solid"/>
                    </a:lnT>
                  </a:tcPr>
                </a:tc>
                <a:tc>
                  <a:txBody>
                    <a:bodyPr/>
                    <a:lstStyle/>
                    <a:p>
                      <a:pPr marL="67310">
                        <a:lnSpc>
                          <a:spcPts val="63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lnT w="12700">
                      <a:solidFill>
                        <a:srgbClr val="4F81BC"/>
                      </a:solidFill>
                      <a:prstDash val="solid"/>
                    </a:lnT>
                  </a:tcPr>
                </a:tc>
                <a:tc>
                  <a:txBody>
                    <a:bodyPr/>
                    <a:lstStyle/>
                    <a:p>
                      <a:pPr algn="ctr">
                        <a:lnSpc>
                          <a:spcPts val="635"/>
                        </a:lnSpc>
                      </a:pPr>
                      <a:r>
                        <a:rPr dirty="0" sz="600" spc="-5">
                          <a:solidFill>
                            <a:srgbClr val="365F91"/>
                          </a:solidFill>
                          <a:latin typeface="Times New Roman"/>
                          <a:cs typeface="Times New Roman"/>
                        </a:rPr>
                        <a:t>-68.000</a:t>
                      </a:r>
                      <a:endParaRPr sz="600">
                        <a:latin typeface="Times New Roman"/>
                        <a:cs typeface="Times New Roman"/>
                      </a:endParaRPr>
                    </a:p>
                  </a:txBody>
                  <a:tcPr marL="0" marR="0" marB="0" marT="0">
                    <a:lnT w="12700">
                      <a:solidFill>
                        <a:srgbClr val="4F81BC"/>
                      </a:solidFill>
                      <a:prstDash val="solid"/>
                    </a:lnT>
                  </a:tcPr>
                </a:tc>
                <a:tc>
                  <a:txBody>
                    <a:bodyPr/>
                    <a:lstStyle/>
                    <a:p>
                      <a:pPr algn="ctr">
                        <a:lnSpc>
                          <a:spcPts val="635"/>
                        </a:lnSpc>
                      </a:pPr>
                      <a:r>
                        <a:rPr dirty="0" sz="600" spc="-5">
                          <a:solidFill>
                            <a:srgbClr val="365F91"/>
                          </a:solidFill>
                          <a:latin typeface="Times New Roman"/>
                          <a:cs typeface="Times New Roman"/>
                        </a:rPr>
                        <a:t>-68.000</a:t>
                      </a:r>
                      <a:endParaRPr sz="600">
                        <a:latin typeface="Times New Roman"/>
                        <a:cs typeface="Times New Roman"/>
                      </a:endParaRPr>
                    </a:p>
                  </a:txBody>
                  <a:tcPr marL="0" marR="0" marB="0" marT="0">
                    <a:lnT w="12700">
                      <a:solidFill>
                        <a:srgbClr val="4F81BC"/>
                      </a:solidFill>
                      <a:prstDash val="solid"/>
                    </a:lnT>
                  </a:tcPr>
                </a:tc>
                <a:tc>
                  <a:txBody>
                    <a:bodyPr/>
                    <a:lstStyle/>
                    <a:p>
                      <a:pPr algn="ctr">
                        <a:lnSpc>
                          <a:spcPts val="635"/>
                        </a:lnSpc>
                      </a:pPr>
                      <a:r>
                        <a:rPr dirty="0" sz="600" spc="-5">
                          <a:solidFill>
                            <a:srgbClr val="365F91"/>
                          </a:solidFill>
                          <a:latin typeface="Times New Roman"/>
                          <a:cs typeface="Times New Roman"/>
                        </a:rPr>
                        <a:t>-68.000</a:t>
                      </a:r>
                      <a:endParaRPr sz="600">
                        <a:latin typeface="Times New Roman"/>
                        <a:cs typeface="Times New Roman"/>
                      </a:endParaRPr>
                    </a:p>
                  </a:txBody>
                  <a:tcPr marL="0" marR="0" marB="0" marT="0">
                    <a:lnT w="12700">
                      <a:solidFill>
                        <a:srgbClr val="4F81BC"/>
                      </a:solidFill>
                      <a:prstDash val="solid"/>
                    </a:lnT>
                  </a:tcPr>
                </a:tc>
                <a:tc>
                  <a:txBody>
                    <a:bodyPr/>
                    <a:lstStyle/>
                    <a:p>
                      <a:pPr algn="r" marR="61594">
                        <a:lnSpc>
                          <a:spcPts val="63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lnT w="12700">
                      <a:solidFill>
                        <a:srgbClr val="4F81BC"/>
                      </a:solidFill>
                      <a:prstDash val="solid"/>
                    </a:lnT>
                  </a:tcPr>
                </a:tc>
                <a:tc>
                  <a:txBody>
                    <a:bodyPr/>
                    <a:lstStyle/>
                    <a:p>
                      <a:pPr marL="67945">
                        <a:lnSpc>
                          <a:spcPts val="63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lnT w="12700">
                      <a:solidFill>
                        <a:srgbClr val="4F81BC"/>
                      </a:solidFill>
                      <a:prstDash val="solid"/>
                    </a:lnT>
                  </a:tcPr>
                </a:tc>
                <a:tc>
                  <a:txBody>
                    <a:bodyPr/>
                    <a:lstStyle/>
                    <a:p>
                      <a:pPr marL="67310">
                        <a:lnSpc>
                          <a:spcPts val="635"/>
                        </a:lnSpc>
                      </a:pPr>
                      <a:r>
                        <a:rPr dirty="0" sz="600">
                          <a:solidFill>
                            <a:srgbClr val="365F91"/>
                          </a:solidFill>
                          <a:latin typeface="Times New Roman"/>
                          <a:cs typeface="Times New Roman"/>
                        </a:rPr>
                        <a:t>0.011877</a:t>
                      </a:r>
                      <a:endParaRPr sz="600">
                        <a:latin typeface="Times New Roman"/>
                        <a:cs typeface="Times New Roman"/>
                      </a:endParaRPr>
                    </a:p>
                  </a:txBody>
                  <a:tcPr marL="0" marR="0" marB="0" marT="0">
                    <a:lnT w="12700">
                      <a:solidFill>
                        <a:srgbClr val="4F81BC"/>
                      </a:solidFill>
                      <a:prstDash val="solid"/>
                    </a:lnT>
                  </a:tcPr>
                </a:tc>
                <a:tc>
                  <a:txBody>
                    <a:bodyPr/>
                    <a:lstStyle/>
                    <a:p>
                      <a:pPr marL="81915">
                        <a:lnSpc>
                          <a:spcPts val="635"/>
                        </a:lnSpc>
                      </a:pPr>
                      <a:r>
                        <a:rPr dirty="0" sz="600">
                          <a:solidFill>
                            <a:srgbClr val="365F91"/>
                          </a:solidFill>
                          <a:latin typeface="Times New Roman"/>
                          <a:cs typeface="Times New Roman"/>
                        </a:rPr>
                        <a:t>0.0179142</a:t>
                      </a:r>
                      <a:endParaRPr sz="600">
                        <a:latin typeface="Times New Roman"/>
                        <a:cs typeface="Times New Roman"/>
                      </a:endParaRPr>
                    </a:p>
                  </a:txBody>
                  <a:tcPr marL="0" marR="0" marB="0" marT="0">
                    <a:lnT w="12700">
                      <a:solidFill>
                        <a:srgbClr val="4F81BC"/>
                      </a:solidFill>
                      <a:prstDash val="solid"/>
                    </a:lnT>
                  </a:tcPr>
                </a:tc>
                <a:tc>
                  <a:txBody>
                    <a:bodyPr/>
                    <a:lstStyle/>
                    <a:p>
                      <a:pPr marL="118745">
                        <a:lnSpc>
                          <a:spcPts val="635"/>
                        </a:lnSpc>
                      </a:pPr>
                      <a:r>
                        <a:rPr dirty="0" sz="600">
                          <a:solidFill>
                            <a:srgbClr val="365F91"/>
                          </a:solidFill>
                          <a:latin typeface="Times New Roman"/>
                          <a:cs typeface="Times New Roman"/>
                        </a:rPr>
                        <a:t>261.364</a:t>
                      </a:r>
                      <a:endParaRPr sz="600">
                        <a:latin typeface="Times New Roman"/>
                        <a:cs typeface="Times New Roman"/>
                      </a:endParaRPr>
                    </a:p>
                  </a:txBody>
                  <a:tcPr marL="0" marR="0" marB="0" marT="0">
                    <a:lnT w="12700">
                      <a:solidFill>
                        <a:srgbClr val="4F81BC"/>
                      </a:solidFill>
                      <a:prstDash val="solid"/>
                    </a:lnT>
                  </a:tcPr>
                </a:tc>
                <a:tc>
                  <a:txBody>
                    <a:bodyPr/>
                    <a:lstStyle/>
                    <a:p>
                      <a:pPr marL="68580">
                        <a:lnSpc>
                          <a:spcPts val="635"/>
                        </a:lnSpc>
                      </a:pPr>
                      <a:r>
                        <a:rPr dirty="0" sz="600">
                          <a:solidFill>
                            <a:srgbClr val="365F91"/>
                          </a:solidFill>
                          <a:latin typeface="Times New Roman"/>
                          <a:cs typeface="Times New Roman"/>
                        </a:rPr>
                        <a:t>56.72</a:t>
                      </a:r>
                      <a:endParaRPr sz="600">
                        <a:latin typeface="Times New Roman"/>
                        <a:cs typeface="Times New Roman"/>
                      </a:endParaRPr>
                    </a:p>
                  </a:txBody>
                  <a:tcPr marL="0" marR="0" marB="0" marT="0">
                    <a:lnT w="12700">
                      <a:solidFill>
                        <a:srgbClr val="4F81BC"/>
                      </a:solidFill>
                      <a:prstDash val="solid"/>
                    </a:lnT>
                  </a:tcPr>
                </a:tc>
                <a:tc>
                  <a:txBody>
                    <a:bodyPr/>
                    <a:lstStyle/>
                    <a:p>
                      <a:pPr marL="68580">
                        <a:lnSpc>
                          <a:spcPts val="635"/>
                        </a:lnSpc>
                      </a:pPr>
                      <a:r>
                        <a:rPr dirty="0" sz="600" spc="-5">
                          <a:solidFill>
                            <a:srgbClr val="365F91"/>
                          </a:solidFill>
                          <a:latin typeface="Times New Roman"/>
                          <a:cs typeface="Times New Roman"/>
                        </a:rPr>
                        <a:t>-321.39</a:t>
                      </a:r>
                      <a:endParaRPr sz="600">
                        <a:latin typeface="Times New Roman"/>
                        <a:cs typeface="Times New Roman"/>
                      </a:endParaRPr>
                    </a:p>
                  </a:txBody>
                  <a:tcPr marL="0" marR="0" marB="0" marT="0">
                    <a:lnT w="12700">
                      <a:solidFill>
                        <a:srgbClr val="4F81BC"/>
                      </a:solidFill>
                      <a:prstDash val="solid"/>
                    </a:lnT>
                  </a:tcPr>
                </a:tc>
              </a:tr>
              <a:tr h="164592">
                <a:tc>
                  <a:txBody>
                    <a:bodyPr/>
                    <a:lstStyle/>
                    <a:p>
                      <a:pPr marL="77470">
                        <a:lnSpc>
                          <a:spcPts val="685"/>
                        </a:lnSpc>
                      </a:pPr>
                      <a:r>
                        <a:rPr dirty="0" sz="600">
                          <a:solidFill>
                            <a:srgbClr val="365F91"/>
                          </a:solidFill>
                          <a:latin typeface="Times New Roman"/>
                          <a:cs typeface="Times New Roman"/>
                        </a:rPr>
                        <a:t>23</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42</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-68.000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-68.000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-68.000</a:t>
                      </a:r>
                      <a:endParaRPr sz="600">
                        <a:latin typeface="Times New Roman"/>
                        <a:cs typeface="Times New Roman"/>
                      </a:endParaRPr>
                    </a:p>
                  </a:txBody>
                  <a:tcPr marL="0" marR="0" marB="0" marT="0">
                    <a:solidFill>
                      <a:srgbClr val="D2DFED"/>
                    </a:solidFill>
                  </a:tcPr>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0.011877</a:t>
                      </a:r>
                      <a:endParaRPr sz="600">
                        <a:latin typeface="Times New Roman"/>
                        <a:cs typeface="Times New Roman"/>
                      </a:endParaRPr>
                    </a:p>
                  </a:txBody>
                  <a:tcPr marL="0" marR="0" marB="0" marT="0">
                    <a:solidFill>
                      <a:srgbClr val="D2DFED"/>
                    </a:solidFill>
                  </a:tcPr>
                </a:tc>
                <a:tc>
                  <a:txBody>
                    <a:bodyPr/>
                    <a:lstStyle/>
                    <a:p>
                      <a:pPr marL="81915">
                        <a:lnSpc>
                          <a:spcPts val="685"/>
                        </a:lnSpc>
                      </a:pPr>
                      <a:r>
                        <a:rPr dirty="0" sz="600">
                          <a:solidFill>
                            <a:srgbClr val="365F91"/>
                          </a:solidFill>
                          <a:latin typeface="Times New Roman"/>
                          <a:cs typeface="Times New Roman"/>
                        </a:rPr>
                        <a:t>0.0179142</a:t>
                      </a:r>
                      <a:endParaRPr sz="600">
                        <a:latin typeface="Times New Roman"/>
                        <a:cs typeface="Times New Roman"/>
                      </a:endParaRPr>
                    </a:p>
                  </a:txBody>
                  <a:tcPr marL="0" marR="0" marB="0" marT="0">
                    <a:solidFill>
                      <a:srgbClr val="D2DFED"/>
                    </a:solidFill>
                  </a:tcPr>
                </a:tc>
                <a:tc>
                  <a:txBody>
                    <a:bodyPr/>
                    <a:lstStyle/>
                    <a:p>
                      <a:pPr marL="118745">
                        <a:lnSpc>
                          <a:spcPts val="685"/>
                        </a:lnSpc>
                      </a:pPr>
                      <a:r>
                        <a:rPr dirty="0" sz="600">
                          <a:solidFill>
                            <a:srgbClr val="365F91"/>
                          </a:solidFill>
                          <a:latin typeface="Times New Roman"/>
                          <a:cs typeface="Times New Roman"/>
                        </a:rPr>
                        <a:t>261.364</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56.72</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spc="-5">
                          <a:solidFill>
                            <a:srgbClr val="365F91"/>
                          </a:solidFill>
                          <a:latin typeface="Times New Roman"/>
                          <a:cs typeface="Times New Roman"/>
                        </a:rPr>
                        <a:t>-321.39</a:t>
                      </a:r>
                      <a:endParaRPr sz="600">
                        <a:latin typeface="Times New Roman"/>
                        <a:cs typeface="Times New Roman"/>
                      </a:endParaRPr>
                    </a:p>
                  </a:txBody>
                  <a:tcPr marL="0" marR="0" marB="0" marT="0">
                    <a:solidFill>
                      <a:srgbClr val="D2DFED"/>
                    </a:solidFill>
                  </a:tcPr>
                </a:tc>
              </a:tr>
              <a:tr h="163068">
                <a:tc>
                  <a:txBody>
                    <a:bodyPr/>
                    <a:lstStyle/>
                    <a:p>
                      <a:pPr marL="77470">
                        <a:lnSpc>
                          <a:spcPts val="685"/>
                        </a:lnSpc>
                      </a:pPr>
                      <a:r>
                        <a:rPr dirty="0" sz="600">
                          <a:solidFill>
                            <a:srgbClr val="365F91"/>
                          </a:solidFill>
                          <a:latin typeface="Times New Roman"/>
                          <a:cs typeface="Times New Roman"/>
                        </a:rPr>
                        <a:t>24</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41</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-68.000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-68.000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-68.000</a:t>
                      </a:r>
                      <a:endParaRPr sz="600">
                        <a:latin typeface="Times New Roman"/>
                        <a:cs typeface="Times New Roman"/>
                      </a:endParaRPr>
                    </a:p>
                  </a:txBody>
                  <a:tcPr marL="0" marR="0" marB="0" marT="0"/>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0.011877</a:t>
                      </a:r>
                      <a:endParaRPr sz="600">
                        <a:latin typeface="Times New Roman"/>
                        <a:cs typeface="Times New Roman"/>
                      </a:endParaRPr>
                    </a:p>
                  </a:txBody>
                  <a:tcPr marL="0" marR="0" marB="0" marT="0"/>
                </a:tc>
                <a:tc>
                  <a:txBody>
                    <a:bodyPr/>
                    <a:lstStyle/>
                    <a:p>
                      <a:pPr marL="81915">
                        <a:lnSpc>
                          <a:spcPts val="685"/>
                        </a:lnSpc>
                      </a:pPr>
                      <a:r>
                        <a:rPr dirty="0" sz="600">
                          <a:solidFill>
                            <a:srgbClr val="365F91"/>
                          </a:solidFill>
                          <a:latin typeface="Times New Roman"/>
                          <a:cs typeface="Times New Roman"/>
                        </a:rPr>
                        <a:t>0.0179142</a:t>
                      </a:r>
                      <a:endParaRPr sz="600">
                        <a:latin typeface="Times New Roman"/>
                        <a:cs typeface="Times New Roman"/>
                      </a:endParaRPr>
                    </a:p>
                  </a:txBody>
                  <a:tcPr marL="0" marR="0" marB="0" marT="0"/>
                </a:tc>
                <a:tc>
                  <a:txBody>
                    <a:bodyPr/>
                    <a:lstStyle/>
                    <a:p>
                      <a:pPr marL="118745">
                        <a:lnSpc>
                          <a:spcPts val="685"/>
                        </a:lnSpc>
                      </a:pPr>
                      <a:r>
                        <a:rPr dirty="0" sz="600">
                          <a:solidFill>
                            <a:srgbClr val="365F91"/>
                          </a:solidFill>
                          <a:latin typeface="Times New Roman"/>
                          <a:cs typeface="Times New Roman"/>
                        </a:rPr>
                        <a:t>261.364</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56.72</a:t>
                      </a:r>
                      <a:endParaRPr sz="600">
                        <a:latin typeface="Times New Roman"/>
                        <a:cs typeface="Times New Roman"/>
                      </a:endParaRPr>
                    </a:p>
                  </a:txBody>
                  <a:tcPr marL="0" marR="0" marB="0" marT="0"/>
                </a:tc>
                <a:tc>
                  <a:txBody>
                    <a:bodyPr/>
                    <a:lstStyle/>
                    <a:p>
                      <a:pPr marL="68580">
                        <a:lnSpc>
                          <a:spcPts val="685"/>
                        </a:lnSpc>
                      </a:pPr>
                      <a:r>
                        <a:rPr dirty="0" sz="600" spc="-5">
                          <a:solidFill>
                            <a:srgbClr val="365F91"/>
                          </a:solidFill>
                          <a:latin typeface="Times New Roman"/>
                          <a:cs typeface="Times New Roman"/>
                        </a:rPr>
                        <a:t>-321.39</a:t>
                      </a:r>
                      <a:endParaRPr sz="600">
                        <a:latin typeface="Times New Roman"/>
                        <a:cs typeface="Times New Roman"/>
                      </a:endParaRPr>
                    </a:p>
                  </a:txBody>
                  <a:tcPr marL="0" marR="0" marB="0" marT="0"/>
                </a:tc>
              </a:tr>
              <a:tr h="164592">
                <a:tc>
                  <a:txBody>
                    <a:bodyPr/>
                    <a:lstStyle/>
                    <a:p>
                      <a:pPr marL="77470">
                        <a:lnSpc>
                          <a:spcPts val="685"/>
                        </a:lnSpc>
                      </a:pPr>
                      <a:r>
                        <a:rPr dirty="0" sz="600">
                          <a:solidFill>
                            <a:srgbClr val="365F91"/>
                          </a:solidFill>
                          <a:latin typeface="Times New Roman"/>
                          <a:cs typeface="Times New Roman"/>
                        </a:rPr>
                        <a:t>25</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40</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-68.000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-68.000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-68.000</a:t>
                      </a:r>
                      <a:endParaRPr sz="600">
                        <a:latin typeface="Times New Roman"/>
                        <a:cs typeface="Times New Roman"/>
                      </a:endParaRPr>
                    </a:p>
                  </a:txBody>
                  <a:tcPr marL="0" marR="0" marB="0" marT="0">
                    <a:solidFill>
                      <a:srgbClr val="D2DFED"/>
                    </a:solidFill>
                  </a:tcPr>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0.011877</a:t>
                      </a:r>
                      <a:endParaRPr sz="600">
                        <a:latin typeface="Times New Roman"/>
                        <a:cs typeface="Times New Roman"/>
                      </a:endParaRPr>
                    </a:p>
                  </a:txBody>
                  <a:tcPr marL="0" marR="0" marB="0" marT="0">
                    <a:solidFill>
                      <a:srgbClr val="D2DFED"/>
                    </a:solidFill>
                  </a:tcPr>
                </a:tc>
                <a:tc>
                  <a:txBody>
                    <a:bodyPr/>
                    <a:lstStyle/>
                    <a:p>
                      <a:pPr marL="81915">
                        <a:lnSpc>
                          <a:spcPts val="685"/>
                        </a:lnSpc>
                      </a:pPr>
                      <a:r>
                        <a:rPr dirty="0" sz="600">
                          <a:solidFill>
                            <a:srgbClr val="365F91"/>
                          </a:solidFill>
                          <a:latin typeface="Times New Roman"/>
                          <a:cs typeface="Times New Roman"/>
                        </a:rPr>
                        <a:t>0.0179142</a:t>
                      </a:r>
                      <a:endParaRPr sz="600">
                        <a:latin typeface="Times New Roman"/>
                        <a:cs typeface="Times New Roman"/>
                      </a:endParaRPr>
                    </a:p>
                  </a:txBody>
                  <a:tcPr marL="0" marR="0" marB="0" marT="0">
                    <a:solidFill>
                      <a:srgbClr val="D2DFED"/>
                    </a:solidFill>
                  </a:tcPr>
                </a:tc>
                <a:tc>
                  <a:txBody>
                    <a:bodyPr/>
                    <a:lstStyle/>
                    <a:p>
                      <a:pPr marL="118745">
                        <a:lnSpc>
                          <a:spcPts val="685"/>
                        </a:lnSpc>
                      </a:pPr>
                      <a:r>
                        <a:rPr dirty="0" sz="600">
                          <a:solidFill>
                            <a:srgbClr val="365F91"/>
                          </a:solidFill>
                          <a:latin typeface="Times New Roman"/>
                          <a:cs typeface="Times New Roman"/>
                        </a:rPr>
                        <a:t>261.364</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56.72</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spc="-5">
                          <a:solidFill>
                            <a:srgbClr val="365F91"/>
                          </a:solidFill>
                          <a:latin typeface="Times New Roman"/>
                          <a:cs typeface="Times New Roman"/>
                        </a:rPr>
                        <a:t>-321.39</a:t>
                      </a:r>
                      <a:endParaRPr sz="600">
                        <a:latin typeface="Times New Roman"/>
                        <a:cs typeface="Times New Roman"/>
                      </a:endParaRPr>
                    </a:p>
                  </a:txBody>
                  <a:tcPr marL="0" marR="0" marB="0" marT="0">
                    <a:solidFill>
                      <a:srgbClr val="D2DFED"/>
                    </a:solidFill>
                  </a:tcPr>
                </a:tc>
              </a:tr>
              <a:tr h="163067">
                <a:tc>
                  <a:txBody>
                    <a:bodyPr/>
                    <a:lstStyle/>
                    <a:p>
                      <a:pPr marL="77470">
                        <a:lnSpc>
                          <a:spcPts val="685"/>
                        </a:lnSpc>
                      </a:pPr>
                      <a:r>
                        <a:rPr dirty="0" sz="600">
                          <a:solidFill>
                            <a:srgbClr val="365F91"/>
                          </a:solidFill>
                          <a:latin typeface="Times New Roman"/>
                          <a:cs typeface="Times New Roman"/>
                        </a:rPr>
                        <a:t>26</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39</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-68.000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-68.000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-68.000</a:t>
                      </a:r>
                      <a:endParaRPr sz="600">
                        <a:latin typeface="Times New Roman"/>
                        <a:cs typeface="Times New Roman"/>
                      </a:endParaRPr>
                    </a:p>
                  </a:txBody>
                  <a:tcPr marL="0" marR="0" marB="0" marT="0"/>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0.011877</a:t>
                      </a:r>
                      <a:endParaRPr sz="600">
                        <a:latin typeface="Times New Roman"/>
                        <a:cs typeface="Times New Roman"/>
                      </a:endParaRPr>
                    </a:p>
                  </a:txBody>
                  <a:tcPr marL="0" marR="0" marB="0" marT="0"/>
                </a:tc>
                <a:tc>
                  <a:txBody>
                    <a:bodyPr/>
                    <a:lstStyle/>
                    <a:p>
                      <a:pPr marL="81915">
                        <a:lnSpc>
                          <a:spcPts val="685"/>
                        </a:lnSpc>
                      </a:pPr>
                      <a:r>
                        <a:rPr dirty="0" sz="600">
                          <a:solidFill>
                            <a:srgbClr val="365F91"/>
                          </a:solidFill>
                          <a:latin typeface="Times New Roman"/>
                          <a:cs typeface="Times New Roman"/>
                        </a:rPr>
                        <a:t>0.0179142</a:t>
                      </a:r>
                      <a:endParaRPr sz="600">
                        <a:latin typeface="Times New Roman"/>
                        <a:cs typeface="Times New Roman"/>
                      </a:endParaRPr>
                    </a:p>
                  </a:txBody>
                  <a:tcPr marL="0" marR="0" marB="0" marT="0"/>
                </a:tc>
                <a:tc>
                  <a:txBody>
                    <a:bodyPr/>
                    <a:lstStyle/>
                    <a:p>
                      <a:pPr marL="118745">
                        <a:lnSpc>
                          <a:spcPts val="685"/>
                        </a:lnSpc>
                      </a:pPr>
                      <a:r>
                        <a:rPr dirty="0" sz="600">
                          <a:solidFill>
                            <a:srgbClr val="365F91"/>
                          </a:solidFill>
                          <a:latin typeface="Times New Roman"/>
                          <a:cs typeface="Times New Roman"/>
                        </a:rPr>
                        <a:t>261.364</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56.72</a:t>
                      </a:r>
                      <a:endParaRPr sz="600">
                        <a:latin typeface="Times New Roman"/>
                        <a:cs typeface="Times New Roman"/>
                      </a:endParaRPr>
                    </a:p>
                  </a:txBody>
                  <a:tcPr marL="0" marR="0" marB="0" marT="0"/>
                </a:tc>
                <a:tc>
                  <a:txBody>
                    <a:bodyPr/>
                    <a:lstStyle/>
                    <a:p>
                      <a:pPr marL="68580">
                        <a:lnSpc>
                          <a:spcPts val="685"/>
                        </a:lnSpc>
                      </a:pPr>
                      <a:r>
                        <a:rPr dirty="0" sz="600" spc="-5">
                          <a:solidFill>
                            <a:srgbClr val="365F91"/>
                          </a:solidFill>
                          <a:latin typeface="Times New Roman"/>
                          <a:cs typeface="Times New Roman"/>
                        </a:rPr>
                        <a:t>-321.39</a:t>
                      </a:r>
                      <a:endParaRPr sz="600">
                        <a:latin typeface="Times New Roman"/>
                        <a:cs typeface="Times New Roman"/>
                      </a:endParaRPr>
                    </a:p>
                  </a:txBody>
                  <a:tcPr marL="0" marR="0" marB="0" marT="0"/>
                </a:tc>
              </a:tr>
              <a:tr h="164592">
                <a:tc>
                  <a:txBody>
                    <a:bodyPr/>
                    <a:lstStyle/>
                    <a:p>
                      <a:pPr marL="77470">
                        <a:lnSpc>
                          <a:spcPts val="685"/>
                        </a:lnSpc>
                      </a:pPr>
                      <a:r>
                        <a:rPr dirty="0" sz="600">
                          <a:solidFill>
                            <a:srgbClr val="365F91"/>
                          </a:solidFill>
                          <a:latin typeface="Times New Roman"/>
                          <a:cs typeface="Times New Roman"/>
                        </a:rPr>
                        <a:t>27</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38</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-68.000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-68.000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-68.000</a:t>
                      </a:r>
                      <a:endParaRPr sz="600">
                        <a:latin typeface="Times New Roman"/>
                        <a:cs typeface="Times New Roman"/>
                      </a:endParaRPr>
                    </a:p>
                  </a:txBody>
                  <a:tcPr marL="0" marR="0" marB="0" marT="0">
                    <a:solidFill>
                      <a:srgbClr val="D2DFED"/>
                    </a:solidFill>
                  </a:tcPr>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0.011877</a:t>
                      </a:r>
                      <a:endParaRPr sz="600">
                        <a:latin typeface="Times New Roman"/>
                        <a:cs typeface="Times New Roman"/>
                      </a:endParaRPr>
                    </a:p>
                  </a:txBody>
                  <a:tcPr marL="0" marR="0" marB="0" marT="0">
                    <a:solidFill>
                      <a:srgbClr val="D2DFED"/>
                    </a:solidFill>
                  </a:tcPr>
                </a:tc>
                <a:tc>
                  <a:txBody>
                    <a:bodyPr/>
                    <a:lstStyle/>
                    <a:p>
                      <a:pPr marL="81915">
                        <a:lnSpc>
                          <a:spcPts val="685"/>
                        </a:lnSpc>
                      </a:pPr>
                      <a:r>
                        <a:rPr dirty="0" sz="600">
                          <a:solidFill>
                            <a:srgbClr val="365F91"/>
                          </a:solidFill>
                          <a:latin typeface="Times New Roman"/>
                          <a:cs typeface="Times New Roman"/>
                        </a:rPr>
                        <a:t>0.0179142</a:t>
                      </a:r>
                      <a:endParaRPr sz="600">
                        <a:latin typeface="Times New Roman"/>
                        <a:cs typeface="Times New Roman"/>
                      </a:endParaRPr>
                    </a:p>
                  </a:txBody>
                  <a:tcPr marL="0" marR="0" marB="0" marT="0">
                    <a:solidFill>
                      <a:srgbClr val="D2DFED"/>
                    </a:solidFill>
                  </a:tcPr>
                </a:tc>
                <a:tc>
                  <a:txBody>
                    <a:bodyPr/>
                    <a:lstStyle/>
                    <a:p>
                      <a:pPr marL="118745">
                        <a:lnSpc>
                          <a:spcPts val="685"/>
                        </a:lnSpc>
                      </a:pPr>
                      <a:r>
                        <a:rPr dirty="0" sz="600">
                          <a:solidFill>
                            <a:srgbClr val="365F91"/>
                          </a:solidFill>
                          <a:latin typeface="Times New Roman"/>
                          <a:cs typeface="Times New Roman"/>
                        </a:rPr>
                        <a:t>261.364</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56.72</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spc="-5">
                          <a:solidFill>
                            <a:srgbClr val="365F91"/>
                          </a:solidFill>
                          <a:latin typeface="Times New Roman"/>
                          <a:cs typeface="Times New Roman"/>
                        </a:rPr>
                        <a:t>-321.39</a:t>
                      </a:r>
                      <a:endParaRPr sz="600">
                        <a:latin typeface="Times New Roman"/>
                        <a:cs typeface="Times New Roman"/>
                      </a:endParaRPr>
                    </a:p>
                  </a:txBody>
                  <a:tcPr marL="0" marR="0" marB="0" marT="0">
                    <a:solidFill>
                      <a:srgbClr val="D2DFED"/>
                    </a:solidFill>
                  </a:tcPr>
                </a:tc>
              </a:tr>
              <a:tr h="163067">
                <a:tc>
                  <a:txBody>
                    <a:bodyPr/>
                    <a:lstStyle/>
                    <a:p>
                      <a:pPr marL="77470">
                        <a:lnSpc>
                          <a:spcPts val="685"/>
                        </a:lnSpc>
                      </a:pPr>
                      <a:r>
                        <a:rPr dirty="0" sz="600">
                          <a:solidFill>
                            <a:srgbClr val="365F91"/>
                          </a:solidFill>
                          <a:latin typeface="Times New Roman"/>
                          <a:cs typeface="Times New Roman"/>
                        </a:rPr>
                        <a:t>28</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36</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-68.000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-68.000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-68.000</a:t>
                      </a:r>
                      <a:endParaRPr sz="600">
                        <a:latin typeface="Times New Roman"/>
                        <a:cs typeface="Times New Roman"/>
                      </a:endParaRPr>
                    </a:p>
                  </a:txBody>
                  <a:tcPr marL="0" marR="0" marB="0" marT="0"/>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0.011877</a:t>
                      </a:r>
                      <a:endParaRPr sz="600">
                        <a:latin typeface="Times New Roman"/>
                        <a:cs typeface="Times New Roman"/>
                      </a:endParaRPr>
                    </a:p>
                  </a:txBody>
                  <a:tcPr marL="0" marR="0" marB="0" marT="0"/>
                </a:tc>
                <a:tc>
                  <a:txBody>
                    <a:bodyPr/>
                    <a:lstStyle/>
                    <a:p>
                      <a:pPr marL="81915">
                        <a:lnSpc>
                          <a:spcPts val="685"/>
                        </a:lnSpc>
                      </a:pPr>
                      <a:r>
                        <a:rPr dirty="0" sz="600">
                          <a:solidFill>
                            <a:srgbClr val="365F91"/>
                          </a:solidFill>
                          <a:latin typeface="Times New Roman"/>
                          <a:cs typeface="Times New Roman"/>
                        </a:rPr>
                        <a:t>0.0179142</a:t>
                      </a:r>
                      <a:endParaRPr sz="600">
                        <a:latin typeface="Times New Roman"/>
                        <a:cs typeface="Times New Roman"/>
                      </a:endParaRPr>
                    </a:p>
                  </a:txBody>
                  <a:tcPr marL="0" marR="0" marB="0" marT="0"/>
                </a:tc>
                <a:tc>
                  <a:txBody>
                    <a:bodyPr/>
                    <a:lstStyle/>
                    <a:p>
                      <a:pPr marL="118745">
                        <a:lnSpc>
                          <a:spcPts val="685"/>
                        </a:lnSpc>
                      </a:pPr>
                      <a:r>
                        <a:rPr dirty="0" sz="600">
                          <a:solidFill>
                            <a:srgbClr val="365F91"/>
                          </a:solidFill>
                          <a:latin typeface="Times New Roman"/>
                          <a:cs typeface="Times New Roman"/>
                        </a:rPr>
                        <a:t>261.364</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56.72</a:t>
                      </a:r>
                      <a:endParaRPr sz="600">
                        <a:latin typeface="Times New Roman"/>
                        <a:cs typeface="Times New Roman"/>
                      </a:endParaRPr>
                    </a:p>
                  </a:txBody>
                  <a:tcPr marL="0" marR="0" marB="0" marT="0"/>
                </a:tc>
                <a:tc>
                  <a:txBody>
                    <a:bodyPr/>
                    <a:lstStyle/>
                    <a:p>
                      <a:pPr marL="68580">
                        <a:lnSpc>
                          <a:spcPts val="685"/>
                        </a:lnSpc>
                      </a:pPr>
                      <a:r>
                        <a:rPr dirty="0" sz="600" spc="-5">
                          <a:solidFill>
                            <a:srgbClr val="365F91"/>
                          </a:solidFill>
                          <a:latin typeface="Times New Roman"/>
                          <a:cs typeface="Times New Roman"/>
                        </a:rPr>
                        <a:t>-321.39</a:t>
                      </a:r>
                      <a:endParaRPr sz="600">
                        <a:latin typeface="Times New Roman"/>
                        <a:cs typeface="Times New Roman"/>
                      </a:endParaRPr>
                    </a:p>
                  </a:txBody>
                  <a:tcPr marL="0" marR="0" marB="0" marT="0"/>
                </a:tc>
              </a:tr>
              <a:tr h="164592">
                <a:tc>
                  <a:txBody>
                    <a:bodyPr/>
                    <a:lstStyle/>
                    <a:p>
                      <a:pPr marL="77470">
                        <a:lnSpc>
                          <a:spcPts val="685"/>
                        </a:lnSpc>
                      </a:pPr>
                      <a:r>
                        <a:rPr dirty="0" sz="600">
                          <a:solidFill>
                            <a:srgbClr val="365F91"/>
                          </a:solidFill>
                          <a:latin typeface="Times New Roman"/>
                          <a:cs typeface="Times New Roman"/>
                        </a:rPr>
                        <a:t>29</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Girder</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333.537</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-61.850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-74.000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-69.327</a:t>
                      </a:r>
                      <a:endParaRPr sz="600">
                        <a:latin typeface="Times New Roman"/>
                        <a:cs typeface="Times New Roman"/>
                      </a:endParaRPr>
                    </a:p>
                  </a:txBody>
                  <a:tcPr marL="0" marR="0" marB="0" marT="0">
                    <a:solidFill>
                      <a:srgbClr val="D2DFED"/>
                    </a:solidFill>
                  </a:tcPr>
                </a:tc>
                <a:tc>
                  <a:txBody>
                    <a:bodyPr/>
                    <a:lstStyle/>
                    <a:p>
                      <a:pPr>
                        <a:lnSpc>
                          <a:spcPct val="100000"/>
                        </a:lnSpc>
                      </a:pP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0.0121403</a:t>
                      </a:r>
                      <a:endParaRPr sz="600">
                        <a:latin typeface="Times New Roman"/>
                        <a:cs typeface="Times New Roman"/>
                      </a:endParaRPr>
                    </a:p>
                  </a:txBody>
                  <a:tcPr marL="0" marR="0" marB="0" marT="0">
                    <a:solidFill>
                      <a:srgbClr val="D2DFED"/>
                    </a:solidFill>
                  </a:tcPr>
                </a:tc>
                <a:tc>
                  <a:txBody>
                    <a:bodyPr/>
                    <a:lstStyle/>
                    <a:p>
                      <a:pPr marL="81915">
                        <a:lnSpc>
                          <a:spcPts val="685"/>
                        </a:lnSpc>
                      </a:pPr>
                      <a:r>
                        <a:rPr dirty="0" sz="600">
                          <a:solidFill>
                            <a:srgbClr val="365F91"/>
                          </a:solidFill>
                          <a:latin typeface="Times New Roman"/>
                          <a:cs typeface="Times New Roman"/>
                        </a:rPr>
                        <a:t>0.0121403</a:t>
                      </a:r>
                      <a:endParaRPr sz="600">
                        <a:latin typeface="Times New Roman"/>
                        <a:cs typeface="Times New Roman"/>
                      </a:endParaRPr>
                    </a:p>
                  </a:txBody>
                  <a:tcPr marL="0" marR="0" marB="0" marT="0">
                    <a:solidFill>
                      <a:srgbClr val="D2DFED"/>
                    </a:solidFill>
                  </a:tcPr>
                </a:tc>
                <a:tc>
                  <a:txBody>
                    <a:bodyPr/>
                    <a:lstStyle/>
                    <a:p>
                      <a:pPr marL="118745">
                        <a:lnSpc>
                          <a:spcPts val="685"/>
                        </a:lnSpc>
                      </a:pPr>
                      <a:r>
                        <a:rPr dirty="0" sz="600">
                          <a:solidFill>
                            <a:srgbClr val="365F91"/>
                          </a:solidFill>
                          <a:latin typeface="Times New Roman"/>
                          <a:cs typeface="Times New Roman"/>
                        </a:rPr>
                        <a:t>0.000</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0.00</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0.00</a:t>
                      </a:r>
                      <a:endParaRPr sz="600">
                        <a:latin typeface="Times New Roman"/>
                        <a:cs typeface="Times New Roman"/>
                      </a:endParaRPr>
                    </a:p>
                  </a:txBody>
                  <a:tcPr marL="0" marR="0" marB="0" marT="0">
                    <a:solidFill>
                      <a:srgbClr val="D2DFED"/>
                    </a:solidFill>
                  </a:tcPr>
                </a:tc>
              </a:tr>
              <a:tr h="163068">
                <a:tc>
                  <a:txBody>
                    <a:bodyPr/>
                    <a:lstStyle/>
                    <a:p>
                      <a:pPr marL="77470">
                        <a:lnSpc>
                          <a:spcPts val="685"/>
                        </a:lnSpc>
                      </a:pPr>
                      <a:r>
                        <a:rPr dirty="0" sz="600">
                          <a:solidFill>
                            <a:srgbClr val="365F91"/>
                          </a:solidFill>
                          <a:latin typeface="Times New Roman"/>
                          <a:cs typeface="Times New Roman"/>
                        </a:rPr>
                        <a:t>30</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Straight Strand</a:t>
                      </a:r>
                      <a:r>
                        <a:rPr dirty="0" sz="600">
                          <a:solidFill>
                            <a:srgbClr val="365F91"/>
                          </a:solidFill>
                          <a:latin typeface="Times New Roman"/>
                          <a:cs typeface="Times New Roman"/>
                        </a:rPr>
                        <a:t> 8</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0.0122737</a:t>
                      </a:r>
                      <a:endParaRPr sz="600">
                        <a:latin typeface="Times New Roman"/>
                        <a:cs typeface="Times New Roman"/>
                      </a:endParaRPr>
                    </a:p>
                  </a:txBody>
                  <a:tcPr marL="0" marR="0" marB="0" marT="0"/>
                </a:tc>
                <a:tc>
                  <a:txBody>
                    <a:bodyPr/>
                    <a:lstStyle/>
                    <a:p>
                      <a:pPr marL="81915">
                        <a:lnSpc>
                          <a:spcPts val="685"/>
                        </a:lnSpc>
                      </a:pPr>
                      <a:r>
                        <a:rPr dirty="0" sz="600">
                          <a:solidFill>
                            <a:srgbClr val="365F91"/>
                          </a:solidFill>
                          <a:latin typeface="Times New Roman"/>
                          <a:cs typeface="Times New Roman"/>
                        </a:rPr>
                        <a:t>0.0183109</a:t>
                      </a:r>
                      <a:endParaRPr sz="600">
                        <a:latin typeface="Times New Roman"/>
                        <a:cs typeface="Times New Roman"/>
                      </a:endParaRPr>
                    </a:p>
                  </a:txBody>
                  <a:tcPr marL="0" marR="0" marB="0" marT="0"/>
                </a:tc>
                <a:tc>
                  <a:txBody>
                    <a:bodyPr/>
                    <a:lstStyle/>
                    <a:p>
                      <a:pPr marL="118745">
                        <a:lnSpc>
                          <a:spcPts val="685"/>
                        </a:lnSpc>
                      </a:pPr>
                      <a:r>
                        <a:rPr dirty="0" sz="600">
                          <a:solidFill>
                            <a:srgbClr val="365F91"/>
                          </a:solidFill>
                          <a:latin typeface="Times New Roman"/>
                          <a:cs typeface="Times New Roman"/>
                        </a:rPr>
                        <a:t>261.745</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56.80</a:t>
                      </a:r>
                      <a:endParaRPr sz="600">
                        <a:latin typeface="Times New Roman"/>
                        <a:cs typeface="Times New Roman"/>
                      </a:endParaRPr>
                    </a:p>
                  </a:txBody>
                  <a:tcPr marL="0" marR="0" marB="0" marT="0"/>
                </a:tc>
                <a:tc>
                  <a:txBody>
                    <a:bodyPr/>
                    <a:lstStyle/>
                    <a:p>
                      <a:pPr marL="68580">
                        <a:lnSpc>
                          <a:spcPts val="685"/>
                        </a:lnSpc>
                      </a:pPr>
                      <a:r>
                        <a:rPr dirty="0" sz="600" spc="-5">
                          <a:solidFill>
                            <a:srgbClr val="365F91"/>
                          </a:solidFill>
                          <a:latin typeface="Times New Roman"/>
                          <a:cs typeface="Times New Roman"/>
                        </a:rPr>
                        <a:t>-331.33</a:t>
                      </a:r>
                      <a:endParaRPr sz="600">
                        <a:latin typeface="Times New Roman"/>
                        <a:cs typeface="Times New Roman"/>
                      </a:endParaRPr>
                    </a:p>
                  </a:txBody>
                  <a:tcPr marL="0" marR="0" marB="0" marT="0"/>
                </a:tc>
              </a:tr>
              <a:tr h="164592">
                <a:tc>
                  <a:txBody>
                    <a:bodyPr/>
                    <a:lstStyle/>
                    <a:p>
                      <a:pPr marL="77470">
                        <a:lnSpc>
                          <a:spcPts val="685"/>
                        </a:lnSpc>
                      </a:pPr>
                      <a:r>
                        <a:rPr dirty="0" sz="600">
                          <a:solidFill>
                            <a:srgbClr val="365F91"/>
                          </a:solidFill>
                          <a:latin typeface="Times New Roman"/>
                          <a:cs typeface="Times New Roman"/>
                        </a:rPr>
                        <a:t>31</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21</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0.0122737</a:t>
                      </a:r>
                      <a:endParaRPr sz="600">
                        <a:latin typeface="Times New Roman"/>
                        <a:cs typeface="Times New Roman"/>
                      </a:endParaRPr>
                    </a:p>
                  </a:txBody>
                  <a:tcPr marL="0" marR="0" marB="0" marT="0">
                    <a:solidFill>
                      <a:srgbClr val="D2DFED"/>
                    </a:solidFill>
                  </a:tcPr>
                </a:tc>
                <a:tc>
                  <a:txBody>
                    <a:bodyPr/>
                    <a:lstStyle/>
                    <a:p>
                      <a:pPr marL="81915">
                        <a:lnSpc>
                          <a:spcPts val="685"/>
                        </a:lnSpc>
                      </a:pPr>
                      <a:r>
                        <a:rPr dirty="0" sz="600">
                          <a:solidFill>
                            <a:srgbClr val="365F91"/>
                          </a:solidFill>
                          <a:latin typeface="Times New Roman"/>
                          <a:cs typeface="Times New Roman"/>
                        </a:rPr>
                        <a:t>0.0183109</a:t>
                      </a:r>
                      <a:endParaRPr sz="600">
                        <a:latin typeface="Times New Roman"/>
                        <a:cs typeface="Times New Roman"/>
                      </a:endParaRPr>
                    </a:p>
                  </a:txBody>
                  <a:tcPr marL="0" marR="0" marB="0" marT="0">
                    <a:solidFill>
                      <a:srgbClr val="D2DFED"/>
                    </a:solidFill>
                  </a:tcPr>
                </a:tc>
                <a:tc>
                  <a:txBody>
                    <a:bodyPr/>
                    <a:lstStyle/>
                    <a:p>
                      <a:pPr marL="118745">
                        <a:lnSpc>
                          <a:spcPts val="685"/>
                        </a:lnSpc>
                      </a:pPr>
                      <a:r>
                        <a:rPr dirty="0" sz="600">
                          <a:solidFill>
                            <a:srgbClr val="365F91"/>
                          </a:solidFill>
                          <a:latin typeface="Times New Roman"/>
                          <a:cs typeface="Times New Roman"/>
                        </a:rPr>
                        <a:t>261.745</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56.80</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spc="-5">
                          <a:solidFill>
                            <a:srgbClr val="365F91"/>
                          </a:solidFill>
                          <a:latin typeface="Times New Roman"/>
                          <a:cs typeface="Times New Roman"/>
                        </a:rPr>
                        <a:t>-331.33</a:t>
                      </a:r>
                      <a:endParaRPr sz="600">
                        <a:latin typeface="Times New Roman"/>
                        <a:cs typeface="Times New Roman"/>
                      </a:endParaRPr>
                    </a:p>
                  </a:txBody>
                  <a:tcPr marL="0" marR="0" marB="0" marT="0">
                    <a:solidFill>
                      <a:srgbClr val="D2DFED"/>
                    </a:solidFill>
                  </a:tcPr>
                </a:tc>
              </a:tr>
              <a:tr h="163067">
                <a:tc>
                  <a:txBody>
                    <a:bodyPr/>
                    <a:lstStyle/>
                    <a:p>
                      <a:pPr marL="77470">
                        <a:lnSpc>
                          <a:spcPts val="685"/>
                        </a:lnSpc>
                      </a:pPr>
                      <a:r>
                        <a:rPr dirty="0" sz="600">
                          <a:solidFill>
                            <a:srgbClr val="365F91"/>
                          </a:solidFill>
                          <a:latin typeface="Times New Roman"/>
                          <a:cs typeface="Times New Roman"/>
                        </a:rPr>
                        <a:t>32</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22</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0.0122737</a:t>
                      </a:r>
                      <a:endParaRPr sz="600">
                        <a:latin typeface="Times New Roman"/>
                        <a:cs typeface="Times New Roman"/>
                      </a:endParaRPr>
                    </a:p>
                  </a:txBody>
                  <a:tcPr marL="0" marR="0" marB="0" marT="0"/>
                </a:tc>
                <a:tc>
                  <a:txBody>
                    <a:bodyPr/>
                    <a:lstStyle/>
                    <a:p>
                      <a:pPr marL="81915">
                        <a:lnSpc>
                          <a:spcPts val="685"/>
                        </a:lnSpc>
                      </a:pPr>
                      <a:r>
                        <a:rPr dirty="0" sz="600">
                          <a:solidFill>
                            <a:srgbClr val="365F91"/>
                          </a:solidFill>
                          <a:latin typeface="Times New Roman"/>
                          <a:cs typeface="Times New Roman"/>
                        </a:rPr>
                        <a:t>0.0183109</a:t>
                      </a:r>
                      <a:endParaRPr sz="600">
                        <a:latin typeface="Times New Roman"/>
                        <a:cs typeface="Times New Roman"/>
                      </a:endParaRPr>
                    </a:p>
                  </a:txBody>
                  <a:tcPr marL="0" marR="0" marB="0" marT="0"/>
                </a:tc>
                <a:tc>
                  <a:txBody>
                    <a:bodyPr/>
                    <a:lstStyle/>
                    <a:p>
                      <a:pPr marL="118745">
                        <a:lnSpc>
                          <a:spcPts val="685"/>
                        </a:lnSpc>
                      </a:pPr>
                      <a:r>
                        <a:rPr dirty="0" sz="600">
                          <a:solidFill>
                            <a:srgbClr val="365F91"/>
                          </a:solidFill>
                          <a:latin typeface="Times New Roman"/>
                          <a:cs typeface="Times New Roman"/>
                        </a:rPr>
                        <a:t>261.745</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56.80</a:t>
                      </a:r>
                      <a:endParaRPr sz="600">
                        <a:latin typeface="Times New Roman"/>
                        <a:cs typeface="Times New Roman"/>
                      </a:endParaRPr>
                    </a:p>
                  </a:txBody>
                  <a:tcPr marL="0" marR="0" marB="0" marT="0"/>
                </a:tc>
                <a:tc>
                  <a:txBody>
                    <a:bodyPr/>
                    <a:lstStyle/>
                    <a:p>
                      <a:pPr marL="68580">
                        <a:lnSpc>
                          <a:spcPts val="685"/>
                        </a:lnSpc>
                      </a:pPr>
                      <a:r>
                        <a:rPr dirty="0" sz="600" spc="-5">
                          <a:solidFill>
                            <a:srgbClr val="365F91"/>
                          </a:solidFill>
                          <a:latin typeface="Times New Roman"/>
                          <a:cs typeface="Times New Roman"/>
                        </a:rPr>
                        <a:t>-331.33</a:t>
                      </a:r>
                      <a:endParaRPr sz="600">
                        <a:latin typeface="Times New Roman"/>
                        <a:cs typeface="Times New Roman"/>
                      </a:endParaRPr>
                    </a:p>
                  </a:txBody>
                  <a:tcPr marL="0" marR="0" marB="0" marT="0"/>
                </a:tc>
              </a:tr>
              <a:tr h="164592">
                <a:tc>
                  <a:txBody>
                    <a:bodyPr/>
                    <a:lstStyle/>
                    <a:p>
                      <a:pPr marL="77470">
                        <a:lnSpc>
                          <a:spcPts val="685"/>
                        </a:lnSpc>
                      </a:pPr>
                      <a:r>
                        <a:rPr dirty="0" sz="600">
                          <a:solidFill>
                            <a:srgbClr val="365F91"/>
                          </a:solidFill>
                          <a:latin typeface="Times New Roman"/>
                          <a:cs typeface="Times New Roman"/>
                        </a:rPr>
                        <a:t>33</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23</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0.0122737</a:t>
                      </a:r>
                      <a:endParaRPr sz="600">
                        <a:latin typeface="Times New Roman"/>
                        <a:cs typeface="Times New Roman"/>
                      </a:endParaRPr>
                    </a:p>
                  </a:txBody>
                  <a:tcPr marL="0" marR="0" marB="0" marT="0">
                    <a:solidFill>
                      <a:srgbClr val="D2DFED"/>
                    </a:solidFill>
                  </a:tcPr>
                </a:tc>
                <a:tc>
                  <a:txBody>
                    <a:bodyPr/>
                    <a:lstStyle/>
                    <a:p>
                      <a:pPr marL="81915">
                        <a:lnSpc>
                          <a:spcPts val="685"/>
                        </a:lnSpc>
                      </a:pPr>
                      <a:r>
                        <a:rPr dirty="0" sz="600">
                          <a:solidFill>
                            <a:srgbClr val="365F91"/>
                          </a:solidFill>
                          <a:latin typeface="Times New Roman"/>
                          <a:cs typeface="Times New Roman"/>
                        </a:rPr>
                        <a:t>0.0183109</a:t>
                      </a:r>
                      <a:endParaRPr sz="600">
                        <a:latin typeface="Times New Roman"/>
                        <a:cs typeface="Times New Roman"/>
                      </a:endParaRPr>
                    </a:p>
                  </a:txBody>
                  <a:tcPr marL="0" marR="0" marB="0" marT="0">
                    <a:solidFill>
                      <a:srgbClr val="D2DFED"/>
                    </a:solidFill>
                  </a:tcPr>
                </a:tc>
                <a:tc>
                  <a:txBody>
                    <a:bodyPr/>
                    <a:lstStyle/>
                    <a:p>
                      <a:pPr marL="118745">
                        <a:lnSpc>
                          <a:spcPts val="685"/>
                        </a:lnSpc>
                      </a:pPr>
                      <a:r>
                        <a:rPr dirty="0" sz="600">
                          <a:solidFill>
                            <a:srgbClr val="365F91"/>
                          </a:solidFill>
                          <a:latin typeface="Times New Roman"/>
                          <a:cs typeface="Times New Roman"/>
                        </a:rPr>
                        <a:t>261.745</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56.80</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spc="-5">
                          <a:solidFill>
                            <a:srgbClr val="365F91"/>
                          </a:solidFill>
                          <a:latin typeface="Times New Roman"/>
                          <a:cs typeface="Times New Roman"/>
                        </a:rPr>
                        <a:t>-331.33</a:t>
                      </a:r>
                      <a:endParaRPr sz="600">
                        <a:latin typeface="Times New Roman"/>
                        <a:cs typeface="Times New Roman"/>
                      </a:endParaRPr>
                    </a:p>
                  </a:txBody>
                  <a:tcPr marL="0" marR="0" marB="0" marT="0">
                    <a:solidFill>
                      <a:srgbClr val="D2DFED"/>
                    </a:solidFill>
                  </a:tcPr>
                </a:tc>
              </a:tr>
              <a:tr h="163068">
                <a:tc>
                  <a:txBody>
                    <a:bodyPr/>
                    <a:lstStyle/>
                    <a:p>
                      <a:pPr marL="77470">
                        <a:lnSpc>
                          <a:spcPts val="685"/>
                        </a:lnSpc>
                      </a:pPr>
                      <a:r>
                        <a:rPr dirty="0" sz="600">
                          <a:solidFill>
                            <a:srgbClr val="365F91"/>
                          </a:solidFill>
                          <a:latin typeface="Times New Roman"/>
                          <a:cs typeface="Times New Roman"/>
                        </a:rPr>
                        <a:t>34</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24</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0.0122737</a:t>
                      </a:r>
                      <a:endParaRPr sz="600">
                        <a:latin typeface="Times New Roman"/>
                        <a:cs typeface="Times New Roman"/>
                      </a:endParaRPr>
                    </a:p>
                  </a:txBody>
                  <a:tcPr marL="0" marR="0" marB="0" marT="0"/>
                </a:tc>
                <a:tc>
                  <a:txBody>
                    <a:bodyPr/>
                    <a:lstStyle/>
                    <a:p>
                      <a:pPr marL="81915">
                        <a:lnSpc>
                          <a:spcPts val="685"/>
                        </a:lnSpc>
                      </a:pPr>
                      <a:r>
                        <a:rPr dirty="0" sz="600">
                          <a:solidFill>
                            <a:srgbClr val="365F91"/>
                          </a:solidFill>
                          <a:latin typeface="Times New Roman"/>
                          <a:cs typeface="Times New Roman"/>
                        </a:rPr>
                        <a:t>0.0183109</a:t>
                      </a:r>
                      <a:endParaRPr sz="600">
                        <a:latin typeface="Times New Roman"/>
                        <a:cs typeface="Times New Roman"/>
                      </a:endParaRPr>
                    </a:p>
                  </a:txBody>
                  <a:tcPr marL="0" marR="0" marB="0" marT="0"/>
                </a:tc>
                <a:tc>
                  <a:txBody>
                    <a:bodyPr/>
                    <a:lstStyle/>
                    <a:p>
                      <a:pPr marL="118745">
                        <a:lnSpc>
                          <a:spcPts val="685"/>
                        </a:lnSpc>
                      </a:pPr>
                      <a:r>
                        <a:rPr dirty="0" sz="600">
                          <a:solidFill>
                            <a:srgbClr val="365F91"/>
                          </a:solidFill>
                          <a:latin typeface="Times New Roman"/>
                          <a:cs typeface="Times New Roman"/>
                        </a:rPr>
                        <a:t>261.745</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56.80</a:t>
                      </a:r>
                      <a:endParaRPr sz="600">
                        <a:latin typeface="Times New Roman"/>
                        <a:cs typeface="Times New Roman"/>
                      </a:endParaRPr>
                    </a:p>
                  </a:txBody>
                  <a:tcPr marL="0" marR="0" marB="0" marT="0"/>
                </a:tc>
                <a:tc>
                  <a:txBody>
                    <a:bodyPr/>
                    <a:lstStyle/>
                    <a:p>
                      <a:pPr marL="68580">
                        <a:lnSpc>
                          <a:spcPts val="685"/>
                        </a:lnSpc>
                      </a:pPr>
                      <a:r>
                        <a:rPr dirty="0" sz="600" spc="-5">
                          <a:solidFill>
                            <a:srgbClr val="365F91"/>
                          </a:solidFill>
                          <a:latin typeface="Times New Roman"/>
                          <a:cs typeface="Times New Roman"/>
                        </a:rPr>
                        <a:t>-331.33</a:t>
                      </a:r>
                      <a:endParaRPr sz="600">
                        <a:latin typeface="Times New Roman"/>
                        <a:cs typeface="Times New Roman"/>
                      </a:endParaRPr>
                    </a:p>
                  </a:txBody>
                  <a:tcPr marL="0" marR="0" marB="0" marT="0"/>
                </a:tc>
              </a:tr>
              <a:tr h="164592">
                <a:tc>
                  <a:txBody>
                    <a:bodyPr/>
                    <a:lstStyle/>
                    <a:p>
                      <a:pPr marL="77470">
                        <a:lnSpc>
                          <a:spcPts val="685"/>
                        </a:lnSpc>
                      </a:pPr>
                      <a:r>
                        <a:rPr dirty="0" sz="600">
                          <a:solidFill>
                            <a:srgbClr val="365F91"/>
                          </a:solidFill>
                          <a:latin typeface="Times New Roman"/>
                          <a:cs typeface="Times New Roman"/>
                        </a:rPr>
                        <a:t>35</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25</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0.0122737</a:t>
                      </a:r>
                      <a:endParaRPr sz="600">
                        <a:latin typeface="Times New Roman"/>
                        <a:cs typeface="Times New Roman"/>
                      </a:endParaRPr>
                    </a:p>
                  </a:txBody>
                  <a:tcPr marL="0" marR="0" marB="0" marT="0">
                    <a:solidFill>
                      <a:srgbClr val="D2DFED"/>
                    </a:solidFill>
                  </a:tcPr>
                </a:tc>
                <a:tc>
                  <a:txBody>
                    <a:bodyPr/>
                    <a:lstStyle/>
                    <a:p>
                      <a:pPr marL="81915">
                        <a:lnSpc>
                          <a:spcPts val="685"/>
                        </a:lnSpc>
                      </a:pPr>
                      <a:r>
                        <a:rPr dirty="0" sz="600">
                          <a:solidFill>
                            <a:srgbClr val="365F91"/>
                          </a:solidFill>
                          <a:latin typeface="Times New Roman"/>
                          <a:cs typeface="Times New Roman"/>
                        </a:rPr>
                        <a:t>0.0183109</a:t>
                      </a:r>
                      <a:endParaRPr sz="600">
                        <a:latin typeface="Times New Roman"/>
                        <a:cs typeface="Times New Roman"/>
                      </a:endParaRPr>
                    </a:p>
                  </a:txBody>
                  <a:tcPr marL="0" marR="0" marB="0" marT="0">
                    <a:solidFill>
                      <a:srgbClr val="D2DFED"/>
                    </a:solidFill>
                  </a:tcPr>
                </a:tc>
                <a:tc>
                  <a:txBody>
                    <a:bodyPr/>
                    <a:lstStyle/>
                    <a:p>
                      <a:pPr marL="118745">
                        <a:lnSpc>
                          <a:spcPts val="685"/>
                        </a:lnSpc>
                      </a:pPr>
                      <a:r>
                        <a:rPr dirty="0" sz="600">
                          <a:solidFill>
                            <a:srgbClr val="365F91"/>
                          </a:solidFill>
                          <a:latin typeface="Times New Roman"/>
                          <a:cs typeface="Times New Roman"/>
                        </a:rPr>
                        <a:t>261.745</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56.80</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spc="-5">
                          <a:solidFill>
                            <a:srgbClr val="365F91"/>
                          </a:solidFill>
                          <a:latin typeface="Times New Roman"/>
                          <a:cs typeface="Times New Roman"/>
                        </a:rPr>
                        <a:t>-331.33</a:t>
                      </a:r>
                      <a:endParaRPr sz="600">
                        <a:latin typeface="Times New Roman"/>
                        <a:cs typeface="Times New Roman"/>
                      </a:endParaRPr>
                    </a:p>
                  </a:txBody>
                  <a:tcPr marL="0" marR="0" marB="0" marT="0">
                    <a:solidFill>
                      <a:srgbClr val="D2DFED"/>
                    </a:solidFill>
                  </a:tcPr>
                </a:tc>
              </a:tr>
              <a:tr h="163067">
                <a:tc>
                  <a:txBody>
                    <a:bodyPr/>
                    <a:lstStyle/>
                    <a:p>
                      <a:pPr marL="77470">
                        <a:lnSpc>
                          <a:spcPts val="685"/>
                        </a:lnSpc>
                      </a:pPr>
                      <a:r>
                        <a:rPr dirty="0" sz="600">
                          <a:solidFill>
                            <a:srgbClr val="365F91"/>
                          </a:solidFill>
                          <a:latin typeface="Times New Roman"/>
                          <a:cs typeface="Times New Roman"/>
                        </a:rPr>
                        <a:t>36</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26</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0.0122737</a:t>
                      </a:r>
                      <a:endParaRPr sz="600">
                        <a:latin typeface="Times New Roman"/>
                        <a:cs typeface="Times New Roman"/>
                      </a:endParaRPr>
                    </a:p>
                  </a:txBody>
                  <a:tcPr marL="0" marR="0" marB="0" marT="0"/>
                </a:tc>
                <a:tc>
                  <a:txBody>
                    <a:bodyPr/>
                    <a:lstStyle/>
                    <a:p>
                      <a:pPr marL="81915">
                        <a:lnSpc>
                          <a:spcPts val="685"/>
                        </a:lnSpc>
                      </a:pPr>
                      <a:r>
                        <a:rPr dirty="0" sz="600">
                          <a:solidFill>
                            <a:srgbClr val="365F91"/>
                          </a:solidFill>
                          <a:latin typeface="Times New Roman"/>
                          <a:cs typeface="Times New Roman"/>
                        </a:rPr>
                        <a:t>0.0183109</a:t>
                      </a:r>
                      <a:endParaRPr sz="600">
                        <a:latin typeface="Times New Roman"/>
                        <a:cs typeface="Times New Roman"/>
                      </a:endParaRPr>
                    </a:p>
                  </a:txBody>
                  <a:tcPr marL="0" marR="0" marB="0" marT="0"/>
                </a:tc>
                <a:tc>
                  <a:txBody>
                    <a:bodyPr/>
                    <a:lstStyle/>
                    <a:p>
                      <a:pPr marL="118745">
                        <a:lnSpc>
                          <a:spcPts val="685"/>
                        </a:lnSpc>
                      </a:pPr>
                      <a:r>
                        <a:rPr dirty="0" sz="600">
                          <a:solidFill>
                            <a:srgbClr val="365F91"/>
                          </a:solidFill>
                          <a:latin typeface="Times New Roman"/>
                          <a:cs typeface="Times New Roman"/>
                        </a:rPr>
                        <a:t>261.745</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56.80</a:t>
                      </a:r>
                      <a:endParaRPr sz="600">
                        <a:latin typeface="Times New Roman"/>
                        <a:cs typeface="Times New Roman"/>
                      </a:endParaRPr>
                    </a:p>
                  </a:txBody>
                  <a:tcPr marL="0" marR="0" marB="0" marT="0"/>
                </a:tc>
                <a:tc>
                  <a:txBody>
                    <a:bodyPr/>
                    <a:lstStyle/>
                    <a:p>
                      <a:pPr marL="68580">
                        <a:lnSpc>
                          <a:spcPts val="685"/>
                        </a:lnSpc>
                      </a:pPr>
                      <a:r>
                        <a:rPr dirty="0" sz="600" spc="-5">
                          <a:solidFill>
                            <a:srgbClr val="365F91"/>
                          </a:solidFill>
                          <a:latin typeface="Times New Roman"/>
                          <a:cs typeface="Times New Roman"/>
                        </a:rPr>
                        <a:t>-331.33</a:t>
                      </a:r>
                      <a:endParaRPr sz="600">
                        <a:latin typeface="Times New Roman"/>
                        <a:cs typeface="Times New Roman"/>
                      </a:endParaRPr>
                    </a:p>
                  </a:txBody>
                  <a:tcPr marL="0" marR="0" marB="0" marT="0"/>
                </a:tc>
              </a:tr>
              <a:tr h="164592">
                <a:tc>
                  <a:txBody>
                    <a:bodyPr/>
                    <a:lstStyle/>
                    <a:p>
                      <a:pPr marL="77470">
                        <a:lnSpc>
                          <a:spcPts val="685"/>
                        </a:lnSpc>
                      </a:pPr>
                      <a:r>
                        <a:rPr dirty="0" sz="600">
                          <a:solidFill>
                            <a:srgbClr val="365F91"/>
                          </a:solidFill>
                          <a:latin typeface="Times New Roman"/>
                          <a:cs typeface="Times New Roman"/>
                        </a:rPr>
                        <a:t>37</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27</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0.0122737</a:t>
                      </a:r>
                      <a:endParaRPr sz="600">
                        <a:latin typeface="Times New Roman"/>
                        <a:cs typeface="Times New Roman"/>
                      </a:endParaRPr>
                    </a:p>
                  </a:txBody>
                  <a:tcPr marL="0" marR="0" marB="0" marT="0">
                    <a:solidFill>
                      <a:srgbClr val="D2DFED"/>
                    </a:solidFill>
                  </a:tcPr>
                </a:tc>
                <a:tc>
                  <a:txBody>
                    <a:bodyPr/>
                    <a:lstStyle/>
                    <a:p>
                      <a:pPr marL="81915">
                        <a:lnSpc>
                          <a:spcPts val="685"/>
                        </a:lnSpc>
                      </a:pPr>
                      <a:r>
                        <a:rPr dirty="0" sz="600">
                          <a:solidFill>
                            <a:srgbClr val="365F91"/>
                          </a:solidFill>
                          <a:latin typeface="Times New Roman"/>
                          <a:cs typeface="Times New Roman"/>
                        </a:rPr>
                        <a:t>0.0183109</a:t>
                      </a:r>
                      <a:endParaRPr sz="600">
                        <a:latin typeface="Times New Roman"/>
                        <a:cs typeface="Times New Roman"/>
                      </a:endParaRPr>
                    </a:p>
                  </a:txBody>
                  <a:tcPr marL="0" marR="0" marB="0" marT="0">
                    <a:solidFill>
                      <a:srgbClr val="D2DFED"/>
                    </a:solidFill>
                  </a:tcPr>
                </a:tc>
                <a:tc>
                  <a:txBody>
                    <a:bodyPr/>
                    <a:lstStyle/>
                    <a:p>
                      <a:pPr marL="118745">
                        <a:lnSpc>
                          <a:spcPts val="685"/>
                        </a:lnSpc>
                      </a:pPr>
                      <a:r>
                        <a:rPr dirty="0" sz="600">
                          <a:solidFill>
                            <a:srgbClr val="365F91"/>
                          </a:solidFill>
                          <a:latin typeface="Times New Roman"/>
                          <a:cs typeface="Times New Roman"/>
                        </a:rPr>
                        <a:t>261.745</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56.80</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spc="-5">
                          <a:solidFill>
                            <a:srgbClr val="365F91"/>
                          </a:solidFill>
                          <a:latin typeface="Times New Roman"/>
                          <a:cs typeface="Times New Roman"/>
                        </a:rPr>
                        <a:t>-331.33</a:t>
                      </a:r>
                      <a:endParaRPr sz="600">
                        <a:latin typeface="Times New Roman"/>
                        <a:cs typeface="Times New Roman"/>
                      </a:endParaRPr>
                    </a:p>
                  </a:txBody>
                  <a:tcPr marL="0" marR="0" marB="0" marT="0">
                    <a:solidFill>
                      <a:srgbClr val="D2DFED"/>
                    </a:solidFill>
                  </a:tcPr>
                </a:tc>
              </a:tr>
              <a:tr h="163068">
                <a:tc>
                  <a:txBody>
                    <a:bodyPr/>
                    <a:lstStyle/>
                    <a:p>
                      <a:pPr marL="77470">
                        <a:lnSpc>
                          <a:spcPts val="685"/>
                        </a:lnSpc>
                      </a:pPr>
                      <a:r>
                        <a:rPr dirty="0" sz="600">
                          <a:solidFill>
                            <a:srgbClr val="365F91"/>
                          </a:solidFill>
                          <a:latin typeface="Times New Roman"/>
                          <a:cs typeface="Times New Roman"/>
                        </a:rPr>
                        <a:t>38</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28</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0.0122737</a:t>
                      </a:r>
                      <a:endParaRPr sz="600">
                        <a:latin typeface="Times New Roman"/>
                        <a:cs typeface="Times New Roman"/>
                      </a:endParaRPr>
                    </a:p>
                  </a:txBody>
                  <a:tcPr marL="0" marR="0" marB="0" marT="0"/>
                </a:tc>
                <a:tc>
                  <a:txBody>
                    <a:bodyPr/>
                    <a:lstStyle/>
                    <a:p>
                      <a:pPr marL="81915">
                        <a:lnSpc>
                          <a:spcPts val="685"/>
                        </a:lnSpc>
                      </a:pPr>
                      <a:r>
                        <a:rPr dirty="0" sz="600">
                          <a:solidFill>
                            <a:srgbClr val="365F91"/>
                          </a:solidFill>
                          <a:latin typeface="Times New Roman"/>
                          <a:cs typeface="Times New Roman"/>
                        </a:rPr>
                        <a:t>0.0183109</a:t>
                      </a:r>
                      <a:endParaRPr sz="600">
                        <a:latin typeface="Times New Roman"/>
                        <a:cs typeface="Times New Roman"/>
                      </a:endParaRPr>
                    </a:p>
                  </a:txBody>
                  <a:tcPr marL="0" marR="0" marB="0" marT="0"/>
                </a:tc>
                <a:tc>
                  <a:txBody>
                    <a:bodyPr/>
                    <a:lstStyle/>
                    <a:p>
                      <a:pPr marL="118745">
                        <a:lnSpc>
                          <a:spcPts val="685"/>
                        </a:lnSpc>
                      </a:pPr>
                      <a:r>
                        <a:rPr dirty="0" sz="600">
                          <a:solidFill>
                            <a:srgbClr val="365F91"/>
                          </a:solidFill>
                          <a:latin typeface="Times New Roman"/>
                          <a:cs typeface="Times New Roman"/>
                        </a:rPr>
                        <a:t>261.745</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56.80</a:t>
                      </a:r>
                      <a:endParaRPr sz="600">
                        <a:latin typeface="Times New Roman"/>
                        <a:cs typeface="Times New Roman"/>
                      </a:endParaRPr>
                    </a:p>
                  </a:txBody>
                  <a:tcPr marL="0" marR="0" marB="0" marT="0"/>
                </a:tc>
                <a:tc>
                  <a:txBody>
                    <a:bodyPr/>
                    <a:lstStyle/>
                    <a:p>
                      <a:pPr marL="68580">
                        <a:lnSpc>
                          <a:spcPts val="685"/>
                        </a:lnSpc>
                      </a:pPr>
                      <a:r>
                        <a:rPr dirty="0" sz="600" spc="-5">
                          <a:solidFill>
                            <a:srgbClr val="365F91"/>
                          </a:solidFill>
                          <a:latin typeface="Times New Roman"/>
                          <a:cs typeface="Times New Roman"/>
                        </a:rPr>
                        <a:t>-331.33</a:t>
                      </a:r>
                      <a:endParaRPr sz="600">
                        <a:latin typeface="Times New Roman"/>
                        <a:cs typeface="Times New Roman"/>
                      </a:endParaRPr>
                    </a:p>
                  </a:txBody>
                  <a:tcPr marL="0" marR="0" marB="0" marT="0"/>
                </a:tc>
              </a:tr>
              <a:tr h="164592">
                <a:tc>
                  <a:txBody>
                    <a:bodyPr/>
                    <a:lstStyle/>
                    <a:p>
                      <a:pPr marL="77470">
                        <a:lnSpc>
                          <a:spcPts val="685"/>
                        </a:lnSpc>
                      </a:pPr>
                      <a:r>
                        <a:rPr dirty="0" sz="600">
                          <a:solidFill>
                            <a:srgbClr val="365F91"/>
                          </a:solidFill>
                          <a:latin typeface="Times New Roman"/>
                          <a:cs typeface="Times New Roman"/>
                        </a:rPr>
                        <a:t>39</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29</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0.0122737</a:t>
                      </a:r>
                      <a:endParaRPr sz="600">
                        <a:latin typeface="Times New Roman"/>
                        <a:cs typeface="Times New Roman"/>
                      </a:endParaRPr>
                    </a:p>
                  </a:txBody>
                  <a:tcPr marL="0" marR="0" marB="0" marT="0">
                    <a:solidFill>
                      <a:srgbClr val="D2DFED"/>
                    </a:solidFill>
                  </a:tcPr>
                </a:tc>
                <a:tc>
                  <a:txBody>
                    <a:bodyPr/>
                    <a:lstStyle/>
                    <a:p>
                      <a:pPr marL="81915">
                        <a:lnSpc>
                          <a:spcPts val="685"/>
                        </a:lnSpc>
                      </a:pPr>
                      <a:r>
                        <a:rPr dirty="0" sz="600">
                          <a:solidFill>
                            <a:srgbClr val="365F91"/>
                          </a:solidFill>
                          <a:latin typeface="Times New Roman"/>
                          <a:cs typeface="Times New Roman"/>
                        </a:rPr>
                        <a:t>0.0183109</a:t>
                      </a:r>
                      <a:endParaRPr sz="600">
                        <a:latin typeface="Times New Roman"/>
                        <a:cs typeface="Times New Roman"/>
                      </a:endParaRPr>
                    </a:p>
                  </a:txBody>
                  <a:tcPr marL="0" marR="0" marB="0" marT="0">
                    <a:solidFill>
                      <a:srgbClr val="D2DFED"/>
                    </a:solidFill>
                  </a:tcPr>
                </a:tc>
                <a:tc>
                  <a:txBody>
                    <a:bodyPr/>
                    <a:lstStyle/>
                    <a:p>
                      <a:pPr marL="118745">
                        <a:lnSpc>
                          <a:spcPts val="685"/>
                        </a:lnSpc>
                      </a:pPr>
                      <a:r>
                        <a:rPr dirty="0" sz="600">
                          <a:solidFill>
                            <a:srgbClr val="365F91"/>
                          </a:solidFill>
                          <a:latin typeface="Times New Roman"/>
                          <a:cs typeface="Times New Roman"/>
                        </a:rPr>
                        <a:t>261.745</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56.80</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spc="-5">
                          <a:solidFill>
                            <a:srgbClr val="365F91"/>
                          </a:solidFill>
                          <a:latin typeface="Times New Roman"/>
                          <a:cs typeface="Times New Roman"/>
                        </a:rPr>
                        <a:t>-331.33</a:t>
                      </a:r>
                      <a:endParaRPr sz="600">
                        <a:latin typeface="Times New Roman"/>
                        <a:cs typeface="Times New Roman"/>
                      </a:endParaRPr>
                    </a:p>
                  </a:txBody>
                  <a:tcPr marL="0" marR="0" marB="0" marT="0">
                    <a:solidFill>
                      <a:srgbClr val="D2DFED"/>
                    </a:solidFill>
                  </a:tcPr>
                </a:tc>
              </a:tr>
              <a:tr h="163067">
                <a:tc>
                  <a:txBody>
                    <a:bodyPr/>
                    <a:lstStyle/>
                    <a:p>
                      <a:pPr marL="77470">
                        <a:lnSpc>
                          <a:spcPts val="685"/>
                        </a:lnSpc>
                      </a:pPr>
                      <a:r>
                        <a:rPr dirty="0" sz="600">
                          <a:solidFill>
                            <a:srgbClr val="365F91"/>
                          </a:solidFill>
                          <a:latin typeface="Times New Roman"/>
                          <a:cs typeface="Times New Roman"/>
                        </a:rPr>
                        <a:t>40</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30</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0.0122737</a:t>
                      </a:r>
                      <a:endParaRPr sz="600">
                        <a:latin typeface="Times New Roman"/>
                        <a:cs typeface="Times New Roman"/>
                      </a:endParaRPr>
                    </a:p>
                  </a:txBody>
                  <a:tcPr marL="0" marR="0" marB="0" marT="0"/>
                </a:tc>
                <a:tc>
                  <a:txBody>
                    <a:bodyPr/>
                    <a:lstStyle/>
                    <a:p>
                      <a:pPr marL="81915">
                        <a:lnSpc>
                          <a:spcPts val="685"/>
                        </a:lnSpc>
                      </a:pPr>
                      <a:r>
                        <a:rPr dirty="0" sz="600">
                          <a:solidFill>
                            <a:srgbClr val="365F91"/>
                          </a:solidFill>
                          <a:latin typeface="Times New Roman"/>
                          <a:cs typeface="Times New Roman"/>
                        </a:rPr>
                        <a:t>0.0183109</a:t>
                      </a:r>
                      <a:endParaRPr sz="600">
                        <a:latin typeface="Times New Roman"/>
                        <a:cs typeface="Times New Roman"/>
                      </a:endParaRPr>
                    </a:p>
                  </a:txBody>
                  <a:tcPr marL="0" marR="0" marB="0" marT="0"/>
                </a:tc>
                <a:tc>
                  <a:txBody>
                    <a:bodyPr/>
                    <a:lstStyle/>
                    <a:p>
                      <a:pPr marL="118745">
                        <a:lnSpc>
                          <a:spcPts val="685"/>
                        </a:lnSpc>
                      </a:pPr>
                      <a:r>
                        <a:rPr dirty="0" sz="600">
                          <a:solidFill>
                            <a:srgbClr val="365F91"/>
                          </a:solidFill>
                          <a:latin typeface="Times New Roman"/>
                          <a:cs typeface="Times New Roman"/>
                        </a:rPr>
                        <a:t>261.745</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56.80</a:t>
                      </a:r>
                      <a:endParaRPr sz="600">
                        <a:latin typeface="Times New Roman"/>
                        <a:cs typeface="Times New Roman"/>
                      </a:endParaRPr>
                    </a:p>
                  </a:txBody>
                  <a:tcPr marL="0" marR="0" marB="0" marT="0"/>
                </a:tc>
                <a:tc>
                  <a:txBody>
                    <a:bodyPr/>
                    <a:lstStyle/>
                    <a:p>
                      <a:pPr marL="68580">
                        <a:lnSpc>
                          <a:spcPts val="685"/>
                        </a:lnSpc>
                      </a:pPr>
                      <a:r>
                        <a:rPr dirty="0" sz="600" spc="-5">
                          <a:solidFill>
                            <a:srgbClr val="365F91"/>
                          </a:solidFill>
                          <a:latin typeface="Times New Roman"/>
                          <a:cs typeface="Times New Roman"/>
                        </a:rPr>
                        <a:t>-331.33</a:t>
                      </a:r>
                      <a:endParaRPr sz="600">
                        <a:latin typeface="Times New Roman"/>
                        <a:cs typeface="Times New Roman"/>
                      </a:endParaRPr>
                    </a:p>
                  </a:txBody>
                  <a:tcPr marL="0" marR="0" marB="0" marT="0"/>
                </a:tc>
              </a:tr>
              <a:tr h="164592">
                <a:tc>
                  <a:txBody>
                    <a:bodyPr/>
                    <a:lstStyle/>
                    <a:p>
                      <a:pPr marL="77470">
                        <a:lnSpc>
                          <a:spcPts val="685"/>
                        </a:lnSpc>
                      </a:pPr>
                      <a:r>
                        <a:rPr dirty="0" sz="600">
                          <a:solidFill>
                            <a:srgbClr val="365F91"/>
                          </a:solidFill>
                          <a:latin typeface="Times New Roman"/>
                          <a:cs typeface="Times New Roman"/>
                        </a:rPr>
                        <a:t>41</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31</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0.0122737</a:t>
                      </a:r>
                      <a:endParaRPr sz="600">
                        <a:latin typeface="Times New Roman"/>
                        <a:cs typeface="Times New Roman"/>
                      </a:endParaRPr>
                    </a:p>
                  </a:txBody>
                  <a:tcPr marL="0" marR="0" marB="0" marT="0">
                    <a:solidFill>
                      <a:srgbClr val="D2DFED"/>
                    </a:solidFill>
                  </a:tcPr>
                </a:tc>
                <a:tc>
                  <a:txBody>
                    <a:bodyPr/>
                    <a:lstStyle/>
                    <a:p>
                      <a:pPr marL="81915">
                        <a:lnSpc>
                          <a:spcPts val="685"/>
                        </a:lnSpc>
                      </a:pPr>
                      <a:r>
                        <a:rPr dirty="0" sz="600">
                          <a:solidFill>
                            <a:srgbClr val="365F91"/>
                          </a:solidFill>
                          <a:latin typeface="Times New Roman"/>
                          <a:cs typeface="Times New Roman"/>
                        </a:rPr>
                        <a:t>0.0183109</a:t>
                      </a:r>
                      <a:endParaRPr sz="600">
                        <a:latin typeface="Times New Roman"/>
                        <a:cs typeface="Times New Roman"/>
                      </a:endParaRPr>
                    </a:p>
                  </a:txBody>
                  <a:tcPr marL="0" marR="0" marB="0" marT="0">
                    <a:solidFill>
                      <a:srgbClr val="D2DFED"/>
                    </a:solidFill>
                  </a:tcPr>
                </a:tc>
                <a:tc>
                  <a:txBody>
                    <a:bodyPr/>
                    <a:lstStyle/>
                    <a:p>
                      <a:pPr marL="118745">
                        <a:lnSpc>
                          <a:spcPts val="685"/>
                        </a:lnSpc>
                      </a:pPr>
                      <a:r>
                        <a:rPr dirty="0" sz="600">
                          <a:solidFill>
                            <a:srgbClr val="365F91"/>
                          </a:solidFill>
                          <a:latin typeface="Times New Roman"/>
                          <a:cs typeface="Times New Roman"/>
                        </a:rPr>
                        <a:t>261.745</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56.80</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spc="-5">
                          <a:solidFill>
                            <a:srgbClr val="365F91"/>
                          </a:solidFill>
                          <a:latin typeface="Times New Roman"/>
                          <a:cs typeface="Times New Roman"/>
                        </a:rPr>
                        <a:t>-331.33</a:t>
                      </a:r>
                      <a:endParaRPr sz="600">
                        <a:latin typeface="Times New Roman"/>
                        <a:cs typeface="Times New Roman"/>
                      </a:endParaRPr>
                    </a:p>
                  </a:txBody>
                  <a:tcPr marL="0" marR="0" marB="0" marT="0">
                    <a:solidFill>
                      <a:srgbClr val="D2DFED"/>
                    </a:solidFill>
                  </a:tcPr>
                </a:tc>
              </a:tr>
              <a:tr h="163067">
                <a:tc>
                  <a:txBody>
                    <a:bodyPr/>
                    <a:lstStyle/>
                    <a:p>
                      <a:pPr marL="77470">
                        <a:lnSpc>
                          <a:spcPts val="685"/>
                        </a:lnSpc>
                      </a:pPr>
                      <a:r>
                        <a:rPr dirty="0" sz="600">
                          <a:solidFill>
                            <a:srgbClr val="365F91"/>
                          </a:solidFill>
                          <a:latin typeface="Times New Roman"/>
                          <a:cs typeface="Times New Roman"/>
                        </a:rPr>
                        <a:t>42</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32</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0.0122737</a:t>
                      </a:r>
                      <a:endParaRPr sz="600">
                        <a:latin typeface="Times New Roman"/>
                        <a:cs typeface="Times New Roman"/>
                      </a:endParaRPr>
                    </a:p>
                  </a:txBody>
                  <a:tcPr marL="0" marR="0" marB="0" marT="0"/>
                </a:tc>
                <a:tc>
                  <a:txBody>
                    <a:bodyPr/>
                    <a:lstStyle/>
                    <a:p>
                      <a:pPr marL="81915">
                        <a:lnSpc>
                          <a:spcPts val="685"/>
                        </a:lnSpc>
                      </a:pPr>
                      <a:r>
                        <a:rPr dirty="0" sz="600">
                          <a:solidFill>
                            <a:srgbClr val="365F91"/>
                          </a:solidFill>
                          <a:latin typeface="Times New Roman"/>
                          <a:cs typeface="Times New Roman"/>
                        </a:rPr>
                        <a:t>0.0183109</a:t>
                      </a:r>
                      <a:endParaRPr sz="600">
                        <a:latin typeface="Times New Roman"/>
                        <a:cs typeface="Times New Roman"/>
                      </a:endParaRPr>
                    </a:p>
                  </a:txBody>
                  <a:tcPr marL="0" marR="0" marB="0" marT="0"/>
                </a:tc>
                <a:tc>
                  <a:txBody>
                    <a:bodyPr/>
                    <a:lstStyle/>
                    <a:p>
                      <a:pPr marL="118745">
                        <a:lnSpc>
                          <a:spcPts val="685"/>
                        </a:lnSpc>
                      </a:pPr>
                      <a:r>
                        <a:rPr dirty="0" sz="600">
                          <a:solidFill>
                            <a:srgbClr val="365F91"/>
                          </a:solidFill>
                          <a:latin typeface="Times New Roman"/>
                          <a:cs typeface="Times New Roman"/>
                        </a:rPr>
                        <a:t>261.745</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56.80</a:t>
                      </a:r>
                      <a:endParaRPr sz="600">
                        <a:latin typeface="Times New Roman"/>
                        <a:cs typeface="Times New Roman"/>
                      </a:endParaRPr>
                    </a:p>
                  </a:txBody>
                  <a:tcPr marL="0" marR="0" marB="0" marT="0"/>
                </a:tc>
                <a:tc>
                  <a:txBody>
                    <a:bodyPr/>
                    <a:lstStyle/>
                    <a:p>
                      <a:pPr marL="68580">
                        <a:lnSpc>
                          <a:spcPts val="685"/>
                        </a:lnSpc>
                      </a:pPr>
                      <a:r>
                        <a:rPr dirty="0" sz="600" spc="-5">
                          <a:solidFill>
                            <a:srgbClr val="365F91"/>
                          </a:solidFill>
                          <a:latin typeface="Times New Roman"/>
                          <a:cs typeface="Times New Roman"/>
                        </a:rPr>
                        <a:t>-331.33</a:t>
                      </a:r>
                      <a:endParaRPr sz="600">
                        <a:latin typeface="Times New Roman"/>
                        <a:cs typeface="Times New Roman"/>
                      </a:endParaRPr>
                    </a:p>
                  </a:txBody>
                  <a:tcPr marL="0" marR="0" marB="0" marT="0"/>
                </a:tc>
              </a:tr>
              <a:tr h="164592">
                <a:tc>
                  <a:txBody>
                    <a:bodyPr/>
                    <a:lstStyle/>
                    <a:p>
                      <a:pPr marL="77470">
                        <a:lnSpc>
                          <a:spcPts val="685"/>
                        </a:lnSpc>
                      </a:pPr>
                      <a:r>
                        <a:rPr dirty="0" sz="600">
                          <a:solidFill>
                            <a:srgbClr val="365F91"/>
                          </a:solidFill>
                          <a:latin typeface="Times New Roman"/>
                          <a:cs typeface="Times New Roman"/>
                        </a:rPr>
                        <a:t>43</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Harped Strand</a:t>
                      </a:r>
                      <a:r>
                        <a:rPr dirty="0" sz="600">
                          <a:solidFill>
                            <a:srgbClr val="365F91"/>
                          </a:solidFill>
                          <a:latin typeface="Times New Roman"/>
                          <a:cs typeface="Times New Roman"/>
                        </a:rPr>
                        <a:t> 2</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0.0122737</a:t>
                      </a:r>
                      <a:endParaRPr sz="600">
                        <a:latin typeface="Times New Roman"/>
                        <a:cs typeface="Times New Roman"/>
                      </a:endParaRPr>
                    </a:p>
                  </a:txBody>
                  <a:tcPr marL="0" marR="0" marB="0" marT="0">
                    <a:solidFill>
                      <a:srgbClr val="D2DFED"/>
                    </a:solidFill>
                  </a:tcPr>
                </a:tc>
                <a:tc>
                  <a:txBody>
                    <a:bodyPr/>
                    <a:lstStyle/>
                    <a:p>
                      <a:pPr marL="81915">
                        <a:lnSpc>
                          <a:spcPts val="685"/>
                        </a:lnSpc>
                      </a:pPr>
                      <a:r>
                        <a:rPr dirty="0" sz="600">
                          <a:solidFill>
                            <a:srgbClr val="365F91"/>
                          </a:solidFill>
                          <a:latin typeface="Times New Roman"/>
                          <a:cs typeface="Times New Roman"/>
                        </a:rPr>
                        <a:t>0.0183109</a:t>
                      </a:r>
                      <a:endParaRPr sz="600">
                        <a:latin typeface="Times New Roman"/>
                        <a:cs typeface="Times New Roman"/>
                      </a:endParaRPr>
                    </a:p>
                  </a:txBody>
                  <a:tcPr marL="0" marR="0" marB="0" marT="0">
                    <a:solidFill>
                      <a:srgbClr val="D2DFED"/>
                    </a:solidFill>
                  </a:tcPr>
                </a:tc>
                <a:tc>
                  <a:txBody>
                    <a:bodyPr/>
                    <a:lstStyle/>
                    <a:p>
                      <a:pPr marL="118745">
                        <a:lnSpc>
                          <a:spcPts val="685"/>
                        </a:lnSpc>
                      </a:pPr>
                      <a:r>
                        <a:rPr dirty="0" sz="600">
                          <a:solidFill>
                            <a:srgbClr val="365F91"/>
                          </a:solidFill>
                          <a:latin typeface="Times New Roman"/>
                          <a:cs typeface="Times New Roman"/>
                        </a:rPr>
                        <a:t>261.745</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56.80</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spc="-5">
                          <a:solidFill>
                            <a:srgbClr val="365F91"/>
                          </a:solidFill>
                          <a:latin typeface="Times New Roman"/>
                          <a:cs typeface="Times New Roman"/>
                        </a:rPr>
                        <a:t>-331.33</a:t>
                      </a:r>
                      <a:endParaRPr sz="600">
                        <a:latin typeface="Times New Roman"/>
                        <a:cs typeface="Times New Roman"/>
                      </a:endParaRPr>
                    </a:p>
                  </a:txBody>
                  <a:tcPr marL="0" marR="0" marB="0" marT="0">
                    <a:solidFill>
                      <a:srgbClr val="D2DFED"/>
                    </a:solidFill>
                  </a:tcPr>
                </a:tc>
              </a:tr>
              <a:tr h="163068">
                <a:tc>
                  <a:txBody>
                    <a:bodyPr/>
                    <a:lstStyle/>
                    <a:p>
                      <a:pPr marL="77470">
                        <a:lnSpc>
                          <a:spcPts val="685"/>
                        </a:lnSpc>
                      </a:pPr>
                      <a:r>
                        <a:rPr dirty="0" sz="600">
                          <a:solidFill>
                            <a:srgbClr val="365F91"/>
                          </a:solidFill>
                          <a:latin typeface="Times New Roman"/>
                          <a:cs typeface="Times New Roman"/>
                        </a:rPr>
                        <a:t>44</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Harped Strand</a:t>
                      </a:r>
                      <a:r>
                        <a:rPr dirty="0" sz="600">
                          <a:solidFill>
                            <a:srgbClr val="365F91"/>
                          </a:solidFill>
                          <a:latin typeface="Times New Roman"/>
                          <a:cs typeface="Times New Roman"/>
                        </a:rPr>
                        <a:t> 3</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0.0122737</a:t>
                      </a:r>
                      <a:endParaRPr sz="600">
                        <a:latin typeface="Times New Roman"/>
                        <a:cs typeface="Times New Roman"/>
                      </a:endParaRPr>
                    </a:p>
                  </a:txBody>
                  <a:tcPr marL="0" marR="0" marB="0" marT="0"/>
                </a:tc>
                <a:tc>
                  <a:txBody>
                    <a:bodyPr/>
                    <a:lstStyle/>
                    <a:p>
                      <a:pPr marL="81915">
                        <a:lnSpc>
                          <a:spcPts val="685"/>
                        </a:lnSpc>
                      </a:pPr>
                      <a:r>
                        <a:rPr dirty="0" sz="600">
                          <a:solidFill>
                            <a:srgbClr val="365F91"/>
                          </a:solidFill>
                          <a:latin typeface="Times New Roman"/>
                          <a:cs typeface="Times New Roman"/>
                        </a:rPr>
                        <a:t>0.0183109</a:t>
                      </a:r>
                      <a:endParaRPr sz="600">
                        <a:latin typeface="Times New Roman"/>
                        <a:cs typeface="Times New Roman"/>
                      </a:endParaRPr>
                    </a:p>
                  </a:txBody>
                  <a:tcPr marL="0" marR="0" marB="0" marT="0"/>
                </a:tc>
                <a:tc>
                  <a:txBody>
                    <a:bodyPr/>
                    <a:lstStyle/>
                    <a:p>
                      <a:pPr marL="118745">
                        <a:lnSpc>
                          <a:spcPts val="685"/>
                        </a:lnSpc>
                      </a:pPr>
                      <a:r>
                        <a:rPr dirty="0" sz="600">
                          <a:solidFill>
                            <a:srgbClr val="365F91"/>
                          </a:solidFill>
                          <a:latin typeface="Times New Roman"/>
                          <a:cs typeface="Times New Roman"/>
                        </a:rPr>
                        <a:t>261.745</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56.80</a:t>
                      </a:r>
                      <a:endParaRPr sz="600">
                        <a:latin typeface="Times New Roman"/>
                        <a:cs typeface="Times New Roman"/>
                      </a:endParaRPr>
                    </a:p>
                  </a:txBody>
                  <a:tcPr marL="0" marR="0" marB="0" marT="0"/>
                </a:tc>
                <a:tc>
                  <a:txBody>
                    <a:bodyPr/>
                    <a:lstStyle/>
                    <a:p>
                      <a:pPr marL="68580">
                        <a:lnSpc>
                          <a:spcPts val="685"/>
                        </a:lnSpc>
                      </a:pPr>
                      <a:r>
                        <a:rPr dirty="0" sz="600" spc="-5">
                          <a:solidFill>
                            <a:srgbClr val="365F91"/>
                          </a:solidFill>
                          <a:latin typeface="Times New Roman"/>
                          <a:cs typeface="Times New Roman"/>
                        </a:rPr>
                        <a:t>-331.33</a:t>
                      </a:r>
                      <a:endParaRPr sz="600">
                        <a:latin typeface="Times New Roman"/>
                        <a:cs typeface="Times New Roman"/>
                      </a:endParaRPr>
                    </a:p>
                  </a:txBody>
                  <a:tcPr marL="0" marR="0" marB="0" marT="0"/>
                </a:tc>
              </a:tr>
              <a:tr h="164592">
                <a:tc>
                  <a:txBody>
                    <a:bodyPr/>
                    <a:lstStyle/>
                    <a:p>
                      <a:pPr marL="77470">
                        <a:lnSpc>
                          <a:spcPts val="685"/>
                        </a:lnSpc>
                      </a:pPr>
                      <a:r>
                        <a:rPr dirty="0" sz="600">
                          <a:solidFill>
                            <a:srgbClr val="365F91"/>
                          </a:solidFill>
                          <a:latin typeface="Times New Roman"/>
                          <a:cs typeface="Times New Roman"/>
                        </a:rPr>
                        <a:t>45</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Harped Strand</a:t>
                      </a:r>
                      <a:r>
                        <a:rPr dirty="0" sz="600">
                          <a:solidFill>
                            <a:srgbClr val="365F91"/>
                          </a:solidFill>
                          <a:latin typeface="Times New Roman"/>
                          <a:cs typeface="Times New Roman"/>
                        </a:rPr>
                        <a:t> 4</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0.0122737</a:t>
                      </a:r>
                      <a:endParaRPr sz="600">
                        <a:latin typeface="Times New Roman"/>
                        <a:cs typeface="Times New Roman"/>
                      </a:endParaRPr>
                    </a:p>
                  </a:txBody>
                  <a:tcPr marL="0" marR="0" marB="0" marT="0">
                    <a:solidFill>
                      <a:srgbClr val="D2DFED"/>
                    </a:solidFill>
                  </a:tcPr>
                </a:tc>
                <a:tc>
                  <a:txBody>
                    <a:bodyPr/>
                    <a:lstStyle/>
                    <a:p>
                      <a:pPr marL="81915">
                        <a:lnSpc>
                          <a:spcPts val="685"/>
                        </a:lnSpc>
                      </a:pPr>
                      <a:r>
                        <a:rPr dirty="0" sz="600">
                          <a:solidFill>
                            <a:srgbClr val="365F91"/>
                          </a:solidFill>
                          <a:latin typeface="Times New Roman"/>
                          <a:cs typeface="Times New Roman"/>
                        </a:rPr>
                        <a:t>0.0183109</a:t>
                      </a:r>
                      <a:endParaRPr sz="600">
                        <a:latin typeface="Times New Roman"/>
                        <a:cs typeface="Times New Roman"/>
                      </a:endParaRPr>
                    </a:p>
                  </a:txBody>
                  <a:tcPr marL="0" marR="0" marB="0" marT="0">
                    <a:solidFill>
                      <a:srgbClr val="D2DFED"/>
                    </a:solidFill>
                  </a:tcPr>
                </a:tc>
                <a:tc>
                  <a:txBody>
                    <a:bodyPr/>
                    <a:lstStyle/>
                    <a:p>
                      <a:pPr marL="118745">
                        <a:lnSpc>
                          <a:spcPts val="685"/>
                        </a:lnSpc>
                      </a:pPr>
                      <a:r>
                        <a:rPr dirty="0" sz="600">
                          <a:solidFill>
                            <a:srgbClr val="365F91"/>
                          </a:solidFill>
                          <a:latin typeface="Times New Roman"/>
                          <a:cs typeface="Times New Roman"/>
                        </a:rPr>
                        <a:t>261.745</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56.80</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spc="-5">
                          <a:solidFill>
                            <a:srgbClr val="365F91"/>
                          </a:solidFill>
                          <a:latin typeface="Times New Roman"/>
                          <a:cs typeface="Times New Roman"/>
                        </a:rPr>
                        <a:t>-331.33</a:t>
                      </a:r>
                      <a:endParaRPr sz="600">
                        <a:latin typeface="Times New Roman"/>
                        <a:cs typeface="Times New Roman"/>
                      </a:endParaRPr>
                    </a:p>
                  </a:txBody>
                  <a:tcPr marL="0" marR="0" marB="0" marT="0">
                    <a:solidFill>
                      <a:srgbClr val="D2DFED"/>
                    </a:solidFill>
                  </a:tcPr>
                </a:tc>
              </a:tr>
              <a:tr h="163067">
                <a:tc>
                  <a:txBody>
                    <a:bodyPr/>
                    <a:lstStyle/>
                    <a:p>
                      <a:pPr marL="77470">
                        <a:lnSpc>
                          <a:spcPts val="685"/>
                        </a:lnSpc>
                      </a:pPr>
                      <a:r>
                        <a:rPr dirty="0" sz="600">
                          <a:solidFill>
                            <a:srgbClr val="365F91"/>
                          </a:solidFill>
                          <a:latin typeface="Times New Roman"/>
                          <a:cs typeface="Times New Roman"/>
                        </a:rPr>
                        <a:t>46</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Harped Strand</a:t>
                      </a:r>
                      <a:r>
                        <a:rPr dirty="0" sz="600">
                          <a:solidFill>
                            <a:srgbClr val="365F91"/>
                          </a:solidFill>
                          <a:latin typeface="Times New Roman"/>
                          <a:cs typeface="Times New Roman"/>
                        </a:rPr>
                        <a:t> 5</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0.0122737</a:t>
                      </a:r>
                      <a:endParaRPr sz="600">
                        <a:latin typeface="Times New Roman"/>
                        <a:cs typeface="Times New Roman"/>
                      </a:endParaRPr>
                    </a:p>
                  </a:txBody>
                  <a:tcPr marL="0" marR="0" marB="0" marT="0"/>
                </a:tc>
                <a:tc>
                  <a:txBody>
                    <a:bodyPr/>
                    <a:lstStyle/>
                    <a:p>
                      <a:pPr marL="81915">
                        <a:lnSpc>
                          <a:spcPts val="685"/>
                        </a:lnSpc>
                      </a:pPr>
                      <a:r>
                        <a:rPr dirty="0" sz="600">
                          <a:solidFill>
                            <a:srgbClr val="365F91"/>
                          </a:solidFill>
                          <a:latin typeface="Times New Roman"/>
                          <a:cs typeface="Times New Roman"/>
                        </a:rPr>
                        <a:t>0.0183109</a:t>
                      </a:r>
                      <a:endParaRPr sz="600">
                        <a:latin typeface="Times New Roman"/>
                        <a:cs typeface="Times New Roman"/>
                      </a:endParaRPr>
                    </a:p>
                  </a:txBody>
                  <a:tcPr marL="0" marR="0" marB="0" marT="0"/>
                </a:tc>
                <a:tc>
                  <a:txBody>
                    <a:bodyPr/>
                    <a:lstStyle/>
                    <a:p>
                      <a:pPr marL="118745">
                        <a:lnSpc>
                          <a:spcPts val="685"/>
                        </a:lnSpc>
                      </a:pPr>
                      <a:r>
                        <a:rPr dirty="0" sz="600">
                          <a:solidFill>
                            <a:srgbClr val="365F91"/>
                          </a:solidFill>
                          <a:latin typeface="Times New Roman"/>
                          <a:cs typeface="Times New Roman"/>
                        </a:rPr>
                        <a:t>261.745</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56.80</a:t>
                      </a:r>
                      <a:endParaRPr sz="600">
                        <a:latin typeface="Times New Roman"/>
                        <a:cs typeface="Times New Roman"/>
                      </a:endParaRPr>
                    </a:p>
                  </a:txBody>
                  <a:tcPr marL="0" marR="0" marB="0" marT="0"/>
                </a:tc>
                <a:tc>
                  <a:txBody>
                    <a:bodyPr/>
                    <a:lstStyle/>
                    <a:p>
                      <a:pPr marL="68580">
                        <a:lnSpc>
                          <a:spcPts val="685"/>
                        </a:lnSpc>
                      </a:pPr>
                      <a:r>
                        <a:rPr dirty="0" sz="600" spc="-5">
                          <a:solidFill>
                            <a:srgbClr val="365F91"/>
                          </a:solidFill>
                          <a:latin typeface="Times New Roman"/>
                          <a:cs typeface="Times New Roman"/>
                        </a:rPr>
                        <a:t>-331.33</a:t>
                      </a:r>
                      <a:endParaRPr sz="600">
                        <a:latin typeface="Times New Roman"/>
                        <a:cs typeface="Times New Roman"/>
                      </a:endParaRPr>
                    </a:p>
                  </a:txBody>
                  <a:tcPr marL="0" marR="0" marB="0" marT="0"/>
                </a:tc>
              </a:tr>
              <a:tr h="164592">
                <a:tc>
                  <a:txBody>
                    <a:bodyPr/>
                    <a:lstStyle/>
                    <a:p>
                      <a:pPr marL="77470">
                        <a:lnSpc>
                          <a:spcPts val="685"/>
                        </a:lnSpc>
                      </a:pPr>
                      <a:r>
                        <a:rPr dirty="0" sz="600">
                          <a:solidFill>
                            <a:srgbClr val="365F91"/>
                          </a:solidFill>
                          <a:latin typeface="Times New Roman"/>
                          <a:cs typeface="Times New Roman"/>
                        </a:rPr>
                        <a:t>47</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Harped Strand</a:t>
                      </a:r>
                      <a:r>
                        <a:rPr dirty="0" sz="600">
                          <a:solidFill>
                            <a:srgbClr val="365F91"/>
                          </a:solidFill>
                          <a:latin typeface="Times New Roman"/>
                          <a:cs typeface="Times New Roman"/>
                        </a:rPr>
                        <a:t> 6</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0.0122737</a:t>
                      </a:r>
                      <a:endParaRPr sz="600">
                        <a:latin typeface="Times New Roman"/>
                        <a:cs typeface="Times New Roman"/>
                      </a:endParaRPr>
                    </a:p>
                  </a:txBody>
                  <a:tcPr marL="0" marR="0" marB="0" marT="0">
                    <a:solidFill>
                      <a:srgbClr val="D2DFED"/>
                    </a:solidFill>
                  </a:tcPr>
                </a:tc>
                <a:tc>
                  <a:txBody>
                    <a:bodyPr/>
                    <a:lstStyle/>
                    <a:p>
                      <a:pPr marL="81915">
                        <a:lnSpc>
                          <a:spcPts val="685"/>
                        </a:lnSpc>
                      </a:pPr>
                      <a:r>
                        <a:rPr dirty="0" sz="600">
                          <a:solidFill>
                            <a:srgbClr val="365F91"/>
                          </a:solidFill>
                          <a:latin typeface="Times New Roman"/>
                          <a:cs typeface="Times New Roman"/>
                        </a:rPr>
                        <a:t>0.0183109</a:t>
                      </a:r>
                      <a:endParaRPr sz="600">
                        <a:latin typeface="Times New Roman"/>
                        <a:cs typeface="Times New Roman"/>
                      </a:endParaRPr>
                    </a:p>
                  </a:txBody>
                  <a:tcPr marL="0" marR="0" marB="0" marT="0">
                    <a:solidFill>
                      <a:srgbClr val="D2DFED"/>
                    </a:solidFill>
                  </a:tcPr>
                </a:tc>
                <a:tc>
                  <a:txBody>
                    <a:bodyPr/>
                    <a:lstStyle/>
                    <a:p>
                      <a:pPr marL="118745">
                        <a:lnSpc>
                          <a:spcPts val="685"/>
                        </a:lnSpc>
                      </a:pPr>
                      <a:r>
                        <a:rPr dirty="0" sz="600">
                          <a:solidFill>
                            <a:srgbClr val="365F91"/>
                          </a:solidFill>
                          <a:latin typeface="Times New Roman"/>
                          <a:cs typeface="Times New Roman"/>
                        </a:rPr>
                        <a:t>261.745</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56.80</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spc="-5">
                          <a:solidFill>
                            <a:srgbClr val="365F91"/>
                          </a:solidFill>
                          <a:latin typeface="Times New Roman"/>
                          <a:cs typeface="Times New Roman"/>
                        </a:rPr>
                        <a:t>-331.33</a:t>
                      </a:r>
                      <a:endParaRPr sz="600">
                        <a:latin typeface="Times New Roman"/>
                        <a:cs typeface="Times New Roman"/>
                      </a:endParaRPr>
                    </a:p>
                  </a:txBody>
                  <a:tcPr marL="0" marR="0" marB="0" marT="0">
                    <a:solidFill>
                      <a:srgbClr val="D2DFED"/>
                    </a:solidFill>
                  </a:tcPr>
                </a:tc>
              </a:tr>
              <a:tr h="163068">
                <a:tc>
                  <a:txBody>
                    <a:bodyPr/>
                    <a:lstStyle/>
                    <a:p>
                      <a:pPr marL="77470">
                        <a:lnSpc>
                          <a:spcPts val="685"/>
                        </a:lnSpc>
                      </a:pPr>
                      <a:r>
                        <a:rPr dirty="0" sz="600">
                          <a:solidFill>
                            <a:srgbClr val="365F91"/>
                          </a:solidFill>
                          <a:latin typeface="Times New Roman"/>
                          <a:cs typeface="Times New Roman"/>
                        </a:rPr>
                        <a:t>48</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Harped Strand</a:t>
                      </a:r>
                      <a:r>
                        <a:rPr dirty="0" sz="600">
                          <a:solidFill>
                            <a:srgbClr val="365F91"/>
                          </a:solidFill>
                          <a:latin typeface="Times New Roman"/>
                          <a:cs typeface="Times New Roman"/>
                        </a:rPr>
                        <a:t> 7</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0.0122737</a:t>
                      </a:r>
                      <a:endParaRPr sz="600">
                        <a:latin typeface="Times New Roman"/>
                        <a:cs typeface="Times New Roman"/>
                      </a:endParaRPr>
                    </a:p>
                  </a:txBody>
                  <a:tcPr marL="0" marR="0" marB="0" marT="0"/>
                </a:tc>
                <a:tc>
                  <a:txBody>
                    <a:bodyPr/>
                    <a:lstStyle/>
                    <a:p>
                      <a:pPr marL="81915">
                        <a:lnSpc>
                          <a:spcPts val="685"/>
                        </a:lnSpc>
                      </a:pPr>
                      <a:r>
                        <a:rPr dirty="0" sz="600">
                          <a:solidFill>
                            <a:srgbClr val="365F91"/>
                          </a:solidFill>
                          <a:latin typeface="Times New Roman"/>
                          <a:cs typeface="Times New Roman"/>
                        </a:rPr>
                        <a:t>0.0183109</a:t>
                      </a:r>
                      <a:endParaRPr sz="600">
                        <a:latin typeface="Times New Roman"/>
                        <a:cs typeface="Times New Roman"/>
                      </a:endParaRPr>
                    </a:p>
                  </a:txBody>
                  <a:tcPr marL="0" marR="0" marB="0" marT="0"/>
                </a:tc>
                <a:tc>
                  <a:txBody>
                    <a:bodyPr/>
                    <a:lstStyle/>
                    <a:p>
                      <a:pPr marL="118745">
                        <a:lnSpc>
                          <a:spcPts val="685"/>
                        </a:lnSpc>
                      </a:pPr>
                      <a:r>
                        <a:rPr dirty="0" sz="600">
                          <a:solidFill>
                            <a:srgbClr val="365F91"/>
                          </a:solidFill>
                          <a:latin typeface="Times New Roman"/>
                          <a:cs typeface="Times New Roman"/>
                        </a:rPr>
                        <a:t>261.745</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56.80</a:t>
                      </a:r>
                      <a:endParaRPr sz="600">
                        <a:latin typeface="Times New Roman"/>
                        <a:cs typeface="Times New Roman"/>
                      </a:endParaRPr>
                    </a:p>
                  </a:txBody>
                  <a:tcPr marL="0" marR="0" marB="0" marT="0"/>
                </a:tc>
                <a:tc>
                  <a:txBody>
                    <a:bodyPr/>
                    <a:lstStyle/>
                    <a:p>
                      <a:pPr marL="68580">
                        <a:lnSpc>
                          <a:spcPts val="685"/>
                        </a:lnSpc>
                      </a:pPr>
                      <a:r>
                        <a:rPr dirty="0" sz="600" spc="-5">
                          <a:solidFill>
                            <a:srgbClr val="365F91"/>
                          </a:solidFill>
                          <a:latin typeface="Times New Roman"/>
                          <a:cs typeface="Times New Roman"/>
                        </a:rPr>
                        <a:t>-331.33</a:t>
                      </a:r>
                      <a:endParaRPr sz="600">
                        <a:latin typeface="Times New Roman"/>
                        <a:cs typeface="Times New Roman"/>
                      </a:endParaRPr>
                    </a:p>
                  </a:txBody>
                  <a:tcPr marL="0" marR="0" marB="0" marT="0"/>
                </a:tc>
              </a:tr>
              <a:tr h="164592">
                <a:tc>
                  <a:txBody>
                    <a:bodyPr/>
                    <a:lstStyle/>
                    <a:p>
                      <a:pPr marL="77470">
                        <a:lnSpc>
                          <a:spcPts val="685"/>
                        </a:lnSpc>
                      </a:pPr>
                      <a:r>
                        <a:rPr dirty="0" sz="600">
                          <a:solidFill>
                            <a:srgbClr val="365F91"/>
                          </a:solidFill>
                          <a:latin typeface="Times New Roman"/>
                          <a:cs typeface="Times New Roman"/>
                        </a:rPr>
                        <a:t>49</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Harped Strand</a:t>
                      </a:r>
                      <a:r>
                        <a:rPr dirty="0" sz="600">
                          <a:solidFill>
                            <a:srgbClr val="365F91"/>
                          </a:solidFill>
                          <a:latin typeface="Times New Roman"/>
                          <a:cs typeface="Times New Roman"/>
                        </a:rPr>
                        <a:t> 8</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0.0122737</a:t>
                      </a:r>
                      <a:endParaRPr sz="600">
                        <a:latin typeface="Times New Roman"/>
                        <a:cs typeface="Times New Roman"/>
                      </a:endParaRPr>
                    </a:p>
                  </a:txBody>
                  <a:tcPr marL="0" marR="0" marB="0" marT="0">
                    <a:solidFill>
                      <a:srgbClr val="D2DFED"/>
                    </a:solidFill>
                  </a:tcPr>
                </a:tc>
                <a:tc>
                  <a:txBody>
                    <a:bodyPr/>
                    <a:lstStyle/>
                    <a:p>
                      <a:pPr marL="81915">
                        <a:lnSpc>
                          <a:spcPts val="685"/>
                        </a:lnSpc>
                      </a:pPr>
                      <a:r>
                        <a:rPr dirty="0" sz="600">
                          <a:solidFill>
                            <a:srgbClr val="365F91"/>
                          </a:solidFill>
                          <a:latin typeface="Times New Roman"/>
                          <a:cs typeface="Times New Roman"/>
                        </a:rPr>
                        <a:t>0.0183109</a:t>
                      </a:r>
                      <a:endParaRPr sz="600">
                        <a:latin typeface="Times New Roman"/>
                        <a:cs typeface="Times New Roman"/>
                      </a:endParaRPr>
                    </a:p>
                  </a:txBody>
                  <a:tcPr marL="0" marR="0" marB="0" marT="0">
                    <a:solidFill>
                      <a:srgbClr val="D2DFED"/>
                    </a:solidFill>
                  </a:tcPr>
                </a:tc>
                <a:tc>
                  <a:txBody>
                    <a:bodyPr/>
                    <a:lstStyle/>
                    <a:p>
                      <a:pPr marL="118745">
                        <a:lnSpc>
                          <a:spcPts val="685"/>
                        </a:lnSpc>
                      </a:pPr>
                      <a:r>
                        <a:rPr dirty="0" sz="600">
                          <a:solidFill>
                            <a:srgbClr val="365F91"/>
                          </a:solidFill>
                          <a:latin typeface="Times New Roman"/>
                          <a:cs typeface="Times New Roman"/>
                        </a:rPr>
                        <a:t>261.745</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56.80</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spc="-5">
                          <a:solidFill>
                            <a:srgbClr val="365F91"/>
                          </a:solidFill>
                          <a:latin typeface="Times New Roman"/>
                          <a:cs typeface="Times New Roman"/>
                        </a:rPr>
                        <a:t>-331.33</a:t>
                      </a:r>
                      <a:endParaRPr sz="600">
                        <a:latin typeface="Times New Roman"/>
                        <a:cs typeface="Times New Roman"/>
                      </a:endParaRPr>
                    </a:p>
                  </a:txBody>
                  <a:tcPr marL="0" marR="0" marB="0" marT="0">
                    <a:solidFill>
                      <a:srgbClr val="D2DFED"/>
                    </a:solidFill>
                  </a:tcPr>
                </a:tc>
              </a:tr>
              <a:tr h="163067">
                <a:tc>
                  <a:txBody>
                    <a:bodyPr/>
                    <a:lstStyle/>
                    <a:p>
                      <a:pPr marL="77470">
                        <a:lnSpc>
                          <a:spcPts val="685"/>
                        </a:lnSpc>
                      </a:pPr>
                      <a:r>
                        <a:rPr dirty="0" sz="600">
                          <a:solidFill>
                            <a:srgbClr val="365F91"/>
                          </a:solidFill>
                          <a:latin typeface="Times New Roman"/>
                          <a:cs typeface="Times New Roman"/>
                        </a:rPr>
                        <a:t>50</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Harped Strand</a:t>
                      </a:r>
                      <a:r>
                        <a:rPr dirty="0" sz="600">
                          <a:solidFill>
                            <a:srgbClr val="365F91"/>
                          </a:solidFill>
                          <a:latin typeface="Times New Roman"/>
                          <a:cs typeface="Times New Roman"/>
                        </a:rPr>
                        <a:t> 9</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0.0122737</a:t>
                      </a:r>
                      <a:endParaRPr sz="600">
                        <a:latin typeface="Times New Roman"/>
                        <a:cs typeface="Times New Roman"/>
                      </a:endParaRPr>
                    </a:p>
                  </a:txBody>
                  <a:tcPr marL="0" marR="0" marB="0" marT="0"/>
                </a:tc>
                <a:tc>
                  <a:txBody>
                    <a:bodyPr/>
                    <a:lstStyle/>
                    <a:p>
                      <a:pPr marL="81915">
                        <a:lnSpc>
                          <a:spcPts val="685"/>
                        </a:lnSpc>
                      </a:pPr>
                      <a:r>
                        <a:rPr dirty="0" sz="600">
                          <a:solidFill>
                            <a:srgbClr val="365F91"/>
                          </a:solidFill>
                          <a:latin typeface="Times New Roman"/>
                          <a:cs typeface="Times New Roman"/>
                        </a:rPr>
                        <a:t>0.0183109</a:t>
                      </a:r>
                      <a:endParaRPr sz="600">
                        <a:latin typeface="Times New Roman"/>
                        <a:cs typeface="Times New Roman"/>
                      </a:endParaRPr>
                    </a:p>
                  </a:txBody>
                  <a:tcPr marL="0" marR="0" marB="0" marT="0"/>
                </a:tc>
                <a:tc>
                  <a:txBody>
                    <a:bodyPr/>
                    <a:lstStyle/>
                    <a:p>
                      <a:pPr marL="118745">
                        <a:lnSpc>
                          <a:spcPts val="685"/>
                        </a:lnSpc>
                      </a:pPr>
                      <a:r>
                        <a:rPr dirty="0" sz="600">
                          <a:solidFill>
                            <a:srgbClr val="365F91"/>
                          </a:solidFill>
                          <a:latin typeface="Times New Roman"/>
                          <a:cs typeface="Times New Roman"/>
                        </a:rPr>
                        <a:t>261.745</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56.80</a:t>
                      </a:r>
                      <a:endParaRPr sz="600">
                        <a:latin typeface="Times New Roman"/>
                        <a:cs typeface="Times New Roman"/>
                      </a:endParaRPr>
                    </a:p>
                  </a:txBody>
                  <a:tcPr marL="0" marR="0" marB="0" marT="0"/>
                </a:tc>
                <a:tc>
                  <a:txBody>
                    <a:bodyPr/>
                    <a:lstStyle/>
                    <a:p>
                      <a:pPr marL="68580">
                        <a:lnSpc>
                          <a:spcPts val="685"/>
                        </a:lnSpc>
                      </a:pPr>
                      <a:r>
                        <a:rPr dirty="0" sz="600" spc="-5">
                          <a:solidFill>
                            <a:srgbClr val="365F91"/>
                          </a:solidFill>
                          <a:latin typeface="Times New Roman"/>
                          <a:cs typeface="Times New Roman"/>
                        </a:rPr>
                        <a:t>-331.33</a:t>
                      </a:r>
                      <a:endParaRPr sz="600">
                        <a:latin typeface="Times New Roman"/>
                        <a:cs typeface="Times New Roman"/>
                      </a:endParaRPr>
                    </a:p>
                  </a:txBody>
                  <a:tcPr marL="0" marR="0" marB="0" marT="0"/>
                </a:tc>
              </a:tr>
              <a:tr h="164592">
                <a:tc>
                  <a:txBody>
                    <a:bodyPr/>
                    <a:lstStyle/>
                    <a:p>
                      <a:pPr marL="77470">
                        <a:lnSpc>
                          <a:spcPts val="685"/>
                        </a:lnSpc>
                      </a:pPr>
                      <a:r>
                        <a:rPr dirty="0" sz="600">
                          <a:solidFill>
                            <a:srgbClr val="365F91"/>
                          </a:solidFill>
                          <a:latin typeface="Times New Roman"/>
                          <a:cs typeface="Times New Roman"/>
                        </a:rPr>
                        <a:t>51</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Harped Strand</a:t>
                      </a:r>
                      <a:r>
                        <a:rPr dirty="0" sz="600">
                          <a:solidFill>
                            <a:srgbClr val="365F91"/>
                          </a:solidFill>
                          <a:latin typeface="Times New Roman"/>
                          <a:cs typeface="Times New Roman"/>
                        </a:rPr>
                        <a:t> 1</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0.0122737</a:t>
                      </a:r>
                      <a:endParaRPr sz="600">
                        <a:latin typeface="Times New Roman"/>
                        <a:cs typeface="Times New Roman"/>
                      </a:endParaRPr>
                    </a:p>
                  </a:txBody>
                  <a:tcPr marL="0" marR="0" marB="0" marT="0">
                    <a:solidFill>
                      <a:srgbClr val="D2DFED"/>
                    </a:solidFill>
                  </a:tcPr>
                </a:tc>
                <a:tc>
                  <a:txBody>
                    <a:bodyPr/>
                    <a:lstStyle/>
                    <a:p>
                      <a:pPr marL="81915">
                        <a:lnSpc>
                          <a:spcPts val="685"/>
                        </a:lnSpc>
                      </a:pPr>
                      <a:r>
                        <a:rPr dirty="0" sz="600">
                          <a:solidFill>
                            <a:srgbClr val="365F91"/>
                          </a:solidFill>
                          <a:latin typeface="Times New Roman"/>
                          <a:cs typeface="Times New Roman"/>
                        </a:rPr>
                        <a:t>0.0183109</a:t>
                      </a:r>
                      <a:endParaRPr sz="600">
                        <a:latin typeface="Times New Roman"/>
                        <a:cs typeface="Times New Roman"/>
                      </a:endParaRPr>
                    </a:p>
                  </a:txBody>
                  <a:tcPr marL="0" marR="0" marB="0" marT="0">
                    <a:solidFill>
                      <a:srgbClr val="D2DFED"/>
                    </a:solidFill>
                  </a:tcPr>
                </a:tc>
                <a:tc>
                  <a:txBody>
                    <a:bodyPr/>
                    <a:lstStyle/>
                    <a:p>
                      <a:pPr marL="118745">
                        <a:lnSpc>
                          <a:spcPts val="685"/>
                        </a:lnSpc>
                      </a:pPr>
                      <a:r>
                        <a:rPr dirty="0" sz="600">
                          <a:solidFill>
                            <a:srgbClr val="365F91"/>
                          </a:solidFill>
                          <a:latin typeface="Times New Roman"/>
                          <a:cs typeface="Times New Roman"/>
                        </a:rPr>
                        <a:t>261.745</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56.80</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spc="-5">
                          <a:solidFill>
                            <a:srgbClr val="365F91"/>
                          </a:solidFill>
                          <a:latin typeface="Times New Roman"/>
                          <a:cs typeface="Times New Roman"/>
                        </a:rPr>
                        <a:t>-331.33</a:t>
                      </a:r>
                      <a:endParaRPr sz="600">
                        <a:latin typeface="Times New Roman"/>
                        <a:cs typeface="Times New Roman"/>
                      </a:endParaRPr>
                    </a:p>
                  </a:txBody>
                  <a:tcPr marL="0" marR="0" marB="0" marT="0">
                    <a:solidFill>
                      <a:srgbClr val="D2DFED"/>
                    </a:solidFill>
                  </a:tcPr>
                </a:tc>
              </a:tr>
              <a:tr h="163067">
                <a:tc>
                  <a:txBody>
                    <a:bodyPr/>
                    <a:lstStyle/>
                    <a:p>
                      <a:pPr marL="77470">
                        <a:lnSpc>
                          <a:spcPts val="685"/>
                        </a:lnSpc>
                      </a:pPr>
                      <a:r>
                        <a:rPr dirty="0" sz="600">
                          <a:solidFill>
                            <a:srgbClr val="365F91"/>
                          </a:solidFill>
                          <a:latin typeface="Times New Roman"/>
                          <a:cs typeface="Times New Roman"/>
                        </a:rPr>
                        <a:t>52</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Harped Strand </a:t>
                      </a:r>
                      <a:r>
                        <a:rPr dirty="0" sz="600">
                          <a:solidFill>
                            <a:srgbClr val="365F91"/>
                          </a:solidFill>
                          <a:latin typeface="Times New Roman"/>
                          <a:cs typeface="Times New Roman"/>
                        </a:rPr>
                        <a:t>11</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0.0122737</a:t>
                      </a:r>
                      <a:endParaRPr sz="600">
                        <a:latin typeface="Times New Roman"/>
                        <a:cs typeface="Times New Roman"/>
                      </a:endParaRPr>
                    </a:p>
                  </a:txBody>
                  <a:tcPr marL="0" marR="0" marB="0" marT="0"/>
                </a:tc>
                <a:tc>
                  <a:txBody>
                    <a:bodyPr/>
                    <a:lstStyle/>
                    <a:p>
                      <a:pPr marL="81915">
                        <a:lnSpc>
                          <a:spcPts val="685"/>
                        </a:lnSpc>
                      </a:pPr>
                      <a:r>
                        <a:rPr dirty="0" sz="600">
                          <a:solidFill>
                            <a:srgbClr val="365F91"/>
                          </a:solidFill>
                          <a:latin typeface="Times New Roman"/>
                          <a:cs typeface="Times New Roman"/>
                        </a:rPr>
                        <a:t>0.0183109</a:t>
                      </a:r>
                      <a:endParaRPr sz="600">
                        <a:latin typeface="Times New Roman"/>
                        <a:cs typeface="Times New Roman"/>
                      </a:endParaRPr>
                    </a:p>
                  </a:txBody>
                  <a:tcPr marL="0" marR="0" marB="0" marT="0"/>
                </a:tc>
                <a:tc>
                  <a:txBody>
                    <a:bodyPr/>
                    <a:lstStyle/>
                    <a:p>
                      <a:pPr marL="118745">
                        <a:lnSpc>
                          <a:spcPts val="685"/>
                        </a:lnSpc>
                      </a:pPr>
                      <a:r>
                        <a:rPr dirty="0" sz="600">
                          <a:solidFill>
                            <a:srgbClr val="365F91"/>
                          </a:solidFill>
                          <a:latin typeface="Times New Roman"/>
                          <a:cs typeface="Times New Roman"/>
                        </a:rPr>
                        <a:t>261.745</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56.80</a:t>
                      </a:r>
                      <a:endParaRPr sz="600">
                        <a:latin typeface="Times New Roman"/>
                        <a:cs typeface="Times New Roman"/>
                      </a:endParaRPr>
                    </a:p>
                  </a:txBody>
                  <a:tcPr marL="0" marR="0" marB="0" marT="0"/>
                </a:tc>
                <a:tc>
                  <a:txBody>
                    <a:bodyPr/>
                    <a:lstStyle/>
                    <a:p>
                      <a:pPr marL="68580">
                        <a:lnSpc>
                          <a:spcPts val="685"/>
                        </a:lnSpc>
                      </a:pPr>
                      <a:r>
                        <a:rPr dirty="0" sz="600" spc="-5">
                          <a:solidFill>
                            <a:srgbClr val="365F91"/>
                          </a:solidFill>
                          <a:latin typeface="Times New Roman"/>
                          <a:cs typeface="Times New Roman"/>
                        </a:rPr>
                        <a:t>-331.33</a:t>
                      </a:r>
                      <a:endParaRPr sz="600">
                        <a:latin typeface="Times New Roman"/>
                        <a:cs typeface="Times New Roman"/>
                      </a:endParaRPr>
                    </a:p>
                  </a:txBody>
                  <a:tcPr marL="0" marR="0" marB="0" marT="0"/>
                </a:tc>
              </a:tr>
              <a:tr h="164592">
                <a:tc>
                  <a:txBody>
                    <a:bodyPr/>
                    <a:lstStyle/>
                    <a:p>
                      <a:pPr marL="77470">
                        <a:lnSpc>
                          <a:spcPts val="685"/>
                        </a:lnSpc>
                      </a:pPr>
                      <a:r>
                        <a:rPr dirty="0" sz="600">
                          <a:solidFill>
                            <a:srgbClr val="365F91"/>
                          </a:solidFill>
                          <a:latin typeface="Times New Roman"/>
                          <a:cs typeface="Times New Roman"/>
                        </a:rPr>
                        <a:t>53</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Harped Strand </a:t>
                      </a:r>
                      <a:r>
                        <a:rPr dirty="0" sz="600">
                          <a:solidFill>
                            <a:srgbClr val="365F91"/>
                          </a:solidFill>
                          <a:latin typeface="Times New Roman"/>
                          <a:cs typeface="Times New Roman"/>
                        </a:rPr>
                        <a:t>12</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0.0122737</a:t>
                      </a:r>
                      <a:endParaRPr sz="600">
                        <a:latin typeface="Times New Roman"/>
                        <a:cs typeface="Times New Roman"/>
                      </a:endParaRPr>
                    </a:p>
                  </a:txBody>
                  <a:tcPr marL="0" marR="0" marB="0" marT="0">
                    <a:solidFill>
                      <a:srgbClr val="D2DFED"/>
                    </a:solidFill>
                  </a:tcPr>
                </a:tc>
                <a:tc>
                  <a:txBody>
                    <a:bodyPr/>
                    <a:lstStyle/>
                    <a:p>
                      <a:pPr marL="81915">
                        <a:lnSpc>
                          <a:spcPts val="685"/>
                        </a:lnSpc>
                      </a:pPr>
                      <a:r>
                        <a:rPr dirty="0" sz="600">
                          <a:solidFill>
                            <a:srgbClr val="365F91"/>
                          </a:solidFill>
                          <a:latin typeface="Times New Roman"/>
                          <a:cs typeface="Times New Roman"/>
                        </a:rPr>
                        <a:t>0.0183109</a:t>
                      </a:r>
                      <a:endParaRPr sz="600">
                        <a:latin typeface="Times New Roman"/>
                        <a:cs typeface="Times New Roman"/>
                      </a:endParaRPr>
                    </a:p>
                  </a:txBody>
                  <a:tcPr marL="0" marR="0" marB="0" marT="0">
                    <a:solidFill>
                      <a:srgbClr val="D2DFED"/>
                    </a:solidFill>
                  </a:tcPr>
                </a:tc>
                <a:tc>
                  <a:txBody>
                    <a:bodyPr/>
                    <a:lstStyle/>
                    <a:p>
                      <a:pPr marL="118745">
                        <a:lnSpc>
                          <a:spcPts val="685"/>
                        </a:lnSpc>
                      </a:pPr>
                      <a:r>
                        <a:rPr dirty="0" sz="600">
                          <a:solidFill>
                            <a:srgbClr val="365F91"/>
                          </a:solidFill>
                          <a:latin typeface="Times New Roman"/>
                          <a:cs typeface="Times New Roman"/>
                        </a:rPr>
                        <a:t>261.745</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56.80</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spc="-5">
                          <a:solidFill>
                            <a:srgbClr val="365F91"/>
                          </a:solidFill>
                          <a:latin typeface="Times New Roman"/>
                          <a:cs typeface="Times New Roman"/>
                        </a:rPr>
                        <a:t>-331.33</a:t>
                      </a:r>
                      <a:endParaRPr sz="600">
                        <a:latin typeface="Times New Roman"/>
                        <a:cs typeface="Times New Roman"/>
                      </a:endParaRPr>
                    </a:p>
                  </a:txBody>
                  <a:tcPr marL="0" marR="0" marB="0" marT="0">
                    <a:solidFill>
                      <a:srgbClr val="D2DFED"/>
                    </a:solidFill>
                  </a:tcPr>
                </a:tc>
              </a:tr>
              <a:tr h="163068">
                <a:tc>
                  <a:txBody>
                    <a:bodyPr/>
                    <a:lstStyle/>
                    <a:p>
                      <a:pPr marL="77470">
                        <a:lnSpc>
                          <a:spcPts val="685"/>
                        </a:lnSpc>
                      </a:pPr>
                      <a:r>
                        <a:rPr dirty="0" sz="600">
                          <a:solidFill>
                            <a:srgbClr val="365F91"/>
                          </a:solidFill>
                          <a:latin typeface="Times New Roman"/>
                          <a:cs typeface="Times New Roman"/>
                        </a:rPr>
                        <a:t>54</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Straight Strand</a:t>
                      </a:r>
                      <a:r>
                        <a:rPr dirty="0" sz="600">
                          <a:solidFill>
                            <a:srgbClr val="365F91"/>
                          </a:solidFill>
                          <a:latin typeface="Times New Roman"/>
                          <a:cs typeface="Times New Roman"/>
                        </a:rPr>
                        <a:t> 1</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0.0122737</a:t>
                      </a:r>
                      <a:endParaRPr sz="600">
                        <a:latin typeface="Times New Roman"/>
                        <a:cs typeface="Times New Roman"/>
                      </a:endParaRPr>
                    </a:p>
                  </a:txBody>
                  <a:tcPr marL="0" marR="0" marB="0" marT="0"/>
                </a:tc>
                <a:tc>
                  <a:txBody>
                    <a:bodyPr/>
                    <a:lstStyle/>
                    <a:p>
                      <a:pPr marL="81915">
                        <a:lnSpc>
                          <a:spcPts val="685"/>
                        </a:lnSpc>
                      </a:pPr>
                      <a:r>
                        <a:rPr dirty="0" sz="600">
                          <a:solidFill>
                            <a:srgbClr val="365F91"/>
                          </a:solidFill>
                          <a:latin typeface="Times New Roman"/>
                          <a:cs typeface="Times New Roman"/>
                        </a:rPr>
                        <a:t>0.0183109</a:t>
                      </a:r>
                      <a:endParaRPr sz="600">
                        <a:latin typeface="Times New Roman"/>
                        <a:cs typeface="Times New Roman"/>
                      </a:endParaRPr>
                    </a:p>
                  </a:txBody>
                  <a:tcPr marL="0" marR="0" marB="0" marT="0"/>
                </a:tc>
                <a:tc>
                  <a:txBody>
                    <a:bodyPr/>
                    <a:lstStyle/>
                    <a:p>
                      <a:pPr marL="118745">
                        <a:lnSpc>
                          <a:spcPts val="685"/>
                        </a:lnSpc>
                      </a:pPr>
                      <a:r>
                        <a:rPr dirty="0" sz="600">
                          <a:solidFill>
                            <a:srgbClr val="365F91"/>
                          </a:solidFill>
                          <a:latin typeface="Times New Roman"/>
                          <a:cs typeface="Times New Roman"/>
                        </a:rPr>
                        <a:t>261.745</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56.80</a:t>
                      </a:r>
                      <a:endParaRPr sz="600">
                        <a:latin typeface="Times New Roman"/>
                        <a:cs typeface="Times New Roman"/>
                      </a:endParaRPr>
                    </a:p>
                  </a:txBody>
                  <a:tcPr marL="0" marR="0" marB="0" marT="0"/>
                </a:tc>
                <a:tc>
                  <a:txBody>
                    <a:bodyPr/>
                    <a:lstStyle/>
                    <a:p>
                      <a:pPr marL="68580">
                        <a:lnSpc>
                          <a:spcPts val="685"/>
                        </a:lnSpc>
                      </a:pPr>
                      <a:r>
                        <a:rPr dirty="0" sz="600" spc="-5">
                          <a:solidFill>
                            <a:srgbClr val="365F91"/>
                          </a:solidFill>
                          <a:latin typeface="Times New Roman"/>
                          <a:cs typeface="Times New Roman"/>
                        </a:rPr>
                        <a:t>-331.33</a:t>
                      </a:r>
                      <a:endParaRPr sz="600">
                        <a:latin typeface="Times New Roman"/>
                        <a:cs typeface="Times New Roman"/>
                      </a:endParaRPr>
                    </a:p>
                  </a:txBody>
                  <a:tcPr marL="0" marR="0" marB="0" marT="0"/>
                </a:tc>
              </a:tr>
              <a:tr h="164592">
                <a:tc>
                  <a:txBody>
                    <a:bodyPr/>
                    <a:lstStyle/>
                    <a:p>
                      <a:pPr marL="77470">
                        <a:lnSpc>
                          <a:spcPts val="685"/>
                        </a:lnSpc>
                      </a:pPr>
                      <a:r>
                        <a:rPr dirty="0" sz="600">
                          <a:solidFill>
                            <a:srgbClr val="365F91"/>
                          </a:solidFill>
                          <a:latin typeface="Times New Roman"/>
                          <a:cs typeface="Times New Roman"/>
                        </a:rPr>
                        <a:t>55</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Straight Strand</a:t>
                      </a:r>
                      <a:r>
                        <a:rPr dirty="0" sz="600">
                          <a:solidFill>
                            <a:srgbClr val="365F91"/>
                          </a:solidFill>
                          <a:latin typeface="Times New Roman"/>
                          <a:cs typeface="Times New Roman"/>
                        </a:rPr>
                        <a:t> 2</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0.0122737</a:t>
                      </a:r>
                      <a:endParaRPr sz="600">
                        <a:latin typeface="Times New Roman"/>
                        <a:cs typeface="Times New Roman"/>
                      </a:endParaRPr>
                    </a:p>
                  </a:txBody>
                  <a:tcPr marL="0" marR="0" marB="0" marT="0">
                    <a:solidFill>
                      <a:srgbClr val="D2DFED"/>
                    </a:solidFill>
                  </a:tcPr>
                </a:tc>
                <a:tc>
                  <a:txBody>
                    <a:bodyPr/>
                    <a:lstStyle/>
                    <a:p>
                      <a:pPr marL="81915">
                        <a:lnSpc>
                          <a:spcPts val="685"/>
                        </a:lnSpc>
                      </a:pPr>
                      <a:r>
                        <a:rPr dirty="0" sz="600">
                          <a:solidFill>
                            <a:srgbClr val="365F91"/>
                          </a:solidFill>
                          <a:latin typeface="Times New Roman"/>
                          <a:cs typeface="Times New Roman"/>
                        </a:rPr>
                        <a:t>0.0183109</a:t>
                      </a:r>
                      <a:endParaRPr sz="600">
                        <a:latin typeface="Times New Roman"/>
                        <a:cs typeface="Times New Roman"/>
                      </a:endParaRPr>
                    </a:p>
                  </a:txBody>
                  <a:tcPr marL="0" marR="0" marB="0" marT="0">
                    <a:solidFill>
                      <a:srgbClr val="D2DFED"/>
                    </a:solidFill>
                  </a:tcPr>
                </a:tc>
                <a:tc>
                  <a:txBody>
                    <a:bodyPr/>
                    <a:lstStyle/>
                    <a:p>
                      <a:pPr marL="118745">
                        <a:lnSpc>
                          <a:spcPts val="685"/>
                        </a:lnSpc>
                      </a:pPr>
                      <a:r>
                        <a:rPr dirty="0" sz="600">
                          <a:solidFill>
                            <a:srgbClr val="365F91"/>
                          </a:solidFill>
                          <a:latin typeface="Times New Roman"/>
                          <a:cs typeface="Times New Roman"/>
                        </a:rPr>
                        <a:t>261.745</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56.80</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spc="-5">
                          <a:solidFill>
                            <a:srgbClr val="365F91"/>
                          </a:solidFill>
                          <a:latin typeface="Times New Roman"/>
                          <a:cs typeface="Times New Roman"/>
                        </a:rPr>
                        <a:t>-331.33</a:t>
                      </a:r>
                      <a:endParaRPr sz="600">
                        <a:latin typeface="Times New Roman"/>
                        <a:cs typeface="Times New Roman"/>
                      </a:endParaRPr>
                    </a:p>
                  </a:txBody>
                  <a:tcPr marL="0" marR="0" marB="0" marT="0">
                    <a:solidFill>
                      <a:srgbClr val="D2DFED"/>
                    </a:solidFill>
                  </a:tcPr>
                </a:tc>
              </a:tr>
              <a:tr h="163067">
                <a:tc>
                  <a:txBody>
                    <a:bodyPr/>
                    <a:lstStyle/>
                    <a:p>
                      <a:pPr marL="77470">
                        <a:lnSpc>
                          <a:spcPts val="685"/>
                        </a:lnSpc>
                      </a:pPr>
                      <a:r>
                        <a:rPr dirty="0" sz="600">
                          <a:solidFill>
                            <a:srgbClr val="365F91"/>
                          </a:solidFill>
                          <a:latin typeface="Times New Roman"/>
                          <a:cs typeface="Times New Roman"/>
                        </a:rPr>
                        <a:t>56</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Straight Strand</a:t>
                      </a:r>
                      <a:r>
                        <a:rPr dirty="0" sz="600">
                          <a:solidFill>
                            <a:srgbClr val="365F91"/>
                          </a:solidFill>
                          <a:latin typeface="Times New Roman"/>
                          <a:cs typeface="Times New Roman"/>
                        </a:rPr>
                        <a:t> 7</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0.0122737</a:t>
                      </a:r>
                      <a:endParaRPr sz="600">
                        <a:latin typeface="Times New Roman"/>
                        <a:cs typeface="Times New Roman"/>
                      </a:endParaRPr>
                    </a:p>
                  </a:txBody>
                  <a:tcPr marL="0" marR="0" marB="0" marT="0"/>
                </a:tc>
                <a:tc>
                  <a:txBody>
                    <a:bodyPr/>
                    <a:lstStyle/>
                    <a:p>
                      <a:pPr marL="81915">
                        <a:lnSpc>
                          <a:spcPts val="685"/>
                        </a:lnSpc>
                      </a:pPr>
                      <a:r>
                        <a:rPr dirty="0" sz="600">
                          <a:solidFill>
                            <a:srgbClr val="365F91"/>
                          </a:solidFill>
                          <a:latin typeface="Times New Roman"/>
                          <a:cs typeface="Times New Roman"/>
                        </a:rPr>
                        <a:t>0.0183109</a:t>
                      </a:r>
                      <a:endParaRPr sz="600">
                        <a:latin typeface="Times New Roman"/>
                        <a:cs typeface="Times New Roman"/>
                      </a:endParaRPr>
                    </a:p>
                  </a:txBody>
                  <a:tcPr marL="0" marR="0" marB="0" marT="0"/>
                </a:tc>
                <a:tc>
                  <a:txBody>
                    <a:bodyPr/>
                    <a:lstStyle/>
                    <a:p>
                      <a:pPr marL="118745">
                        <a:lnSpc>
                          <a:spcPts val="685"/>
                        </a:lnSpc>
                      </a:pPr>
                      <a:r>
                        <a:rPr dirty="0" sz="600">
                          <a:solidFill>
                            <a:srgbClr val="365F91"/>
                          </a:solidFill>
                          <a:latin typeface="Times New Roman"/>
                          <a:cs typeface="Times New Roman"/>
                        </a:rPr>
                        <a:t>261.745</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56.80</a:t>
                      </a:r>
                      <a:endParaRPr sz="600">
                        <a:latin typeface="Times New Roman"/>
                        <a:cs typeface="Times New Roman"/>
                      </a:endParaRPr>
                    </a:p>
                  </a:txBody>
                  <a:tcPr marL="0" marR="0" marB="0" marT="0"/>
                </a:tc>
                <a:tc>
                  <a:txBody>
                    <a:bodyPr/>
                    <a:lstStyle/>
                    <a:p>
                      <a:pPr marL="68580">
                        <a:lnSpc>
                          <a:spcPts val="685"/>
                        </a:lnSpc>
                      </a:pPr>
                      <a:r>
                        <a:rPr dirty="0" sz="600" spc="-5">
                          <a:solidFill>
                            <a:srgbClr val="365F91"/>
                          </a:solidFill>
                          <a:latin typeface="Times New Roman"/>
                          <a:cs typeface="Times New Roman"/>
                        </a:rPr>
                        <a:t>-331.33</a:t>
                      </a:r>
                      <a:endParaRPr sz="600">
                        <a:latin typeface="Times New Roman"/>
                        <a:cs typeface="Times New Roman"/>
                      </a:endParaRPr>
                    </a:p>
                  </a:txBody>
                  <a:tcPr marL="0" marR="0" marB="0" marT="0"/>
                </a:tc>
              </a:tr>
              <a:tr h="164592">
                <a:tc>
                  <a:txBody>
                    <a:bodyPr/>
                    <a:lstStyle/>
                    <a:p>
                      <a:pPr marL="77470">
                        <a:lnSpc>
                          <a:spcPts val="685"/>
                        </a:lnSpc>
                      </a:pPr>
                      <a:r>
                        <a:rPr dirty="0" sz="600">
                          <a:solidFill>
                            <a:srgbClr val="365F91"/>
                          </a:solidFill>
                          <a:latin typeface="Times New Roman"/>
                          <a:cs typeface="Times New Roman"/>
                        </a:rPr>
                        <a:t>57</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Harped Strand </a:t>
                      </a:r>
                      <a:r>
                        <a:rPr dirty="0" sz="600">
                          <a:solidFill>
                            <a:srgbClr val="365F91"/>
                          </a:solidFill>
                          <a:latin typeface="Times New Roman"/>
                          <a:cs typeface="Times New Roman"/>
                        </a:rPr>
                        <a:t>10</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-70.000</a:t>
                      </a:r>
                      <a:endParaRPr sz="600">
                        <a:latin typeface="Times New Roman"/>
                        <a:cs typeface="Times New Roman"/>
                      </a:endParaRPr>
                    </a:p>
                  </a:txBody>
                  <a:tcPr marL="0" marR="0" marB="0" marT="0">
                    <a:solidFill>
                      <a:srgbClr val="D2DFED"/>
                    </a:solidFill>
                  </a:tcPr>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0.0122737</a:t>
                      </a:r>
                      <a:endParaRPr sz="600">
                        <a:latin typeface="Times New Roman"/>
                        <a:cs typeface="Times New Roman"/>
                      </a:endParaRPr>
                    </a:p>
                  </a:txBody>
                  <a:tcPr marL="0" marR="0" marB="0" marT="0">
                    <a:solidFill>
                      <a:srgbClr val="D2DFED"/>
                    </a:solidFill>
                  </a:tcPr>
                </a:tc>
                <a:tc>
                  <a:txBody>
                    <a:bodyPr/>
                    <a:lstStyle/>
                    <a:p>
                      <a:pPr marL="81915">
                        <a:lnSpc>
                          <a:spcPts val="685"/>
                        </a:lnSpc>
                      </a:pPr>
                      <a:r>
                        <a:rPr dirty="0" sz="600">
                          <a:solidFill>
                            <a:srgbClr val="365F91"/>
                          </a:solidFill>
                          <a:latin typeface="Times New Roman"/>
                          <a:cs typeface="Times New Roman"/>
                        </a:rPr>
                        <a:t>0.0183109</a:t>
                      </a:r>
                      <a:endParaRPr sz="600">
                        <a:latin typeface="Times New Roman"/>
                        <a:cs typeface="Times New Roman"/>
                      </a:endParaRPr>
                    </a:p>
                  </a:txBody>
                  <a:tcPr marL="0" marR="0" marB="0" marT="0">
                    <a:solidFill>
                      <a:srgbClr val="D2DFED"/>
                    </a:solidFill>
                  </a:tcPr>
                </a:tc>
                <a:tc>
                  <a:txBody>
                    <a:bodyPr/>
                    <a:lstStyle/>
                    <a:p>
                      <a:pPr marL="118745">
                        <a:lnSpc>
                          <a:spcPts val="685"/>
                        </a:lnSpc>
                      </a:pPr>
                      <a:r>
                        <a:rPr dirty="0" sz="600">
                          <a:solidFill>
                            <a:srgbClr val="365F91"/>
                          </a:solidFill>
                          <a:latin typeface="Times New Roman"/>
                          <a:cs typeface="Times New Roman"/>
                        </a:rPr>
                        <a:t>261.745</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56.80</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spc="-5">
                          <a:solidFill>
                            <a:srgbClr val="365F91"/>
                          </a:solidFill>
                          <a:latin typeface="Times New Roman"/>
                          <a:cs typeface="Times New Roman"/>
                        </a:rPr>
                        <a:t>-331.33</a:t>
                      </a:r>
                      <a:endParaRPr sz="600">
                        <a:latin typeface="Times New Roman"/>
                        <a:cs typeface="Times New Roman"/>
                      </a:endParaRPr>
                    </a:p>
                  </a:txBody>
                  <a:tcPr marL="0" marR="0" marB="0" marT="0">
                    <a:solidFill>
                      <a:srgbClr val="D2DFED"/>
                    </a:solidFill>
                  </a:tcPr>
                </a:tc>
              </a:tr>
              <a:tr h="163067">
                <a:tc>
                  <a:txBody>
                    <a:bodyPr/>
                    <a:lstStyle/>
                    <a:p>
                      <a:pPr marL="77470">
                        <a:lnSpc>
                          <a:spcPts val="685"/>
                        </a:lnSpc>
                      </a:pPr>
                      <a:r>
                        <a:rPr dirty="0" sz="600">
                          <a:solidFill>
                            <a:srgbClr val="365F91"/>
                          </a:solidFill>
                          <a:latin typeface="Times New Roman"/>
                          <a:cs typeface="Times New Roman"/>
                        </a:rPr>
                        <a:t>58</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17</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0.0126705</a:t>
                      </a:r>
                      <a:endParaRPr sz="600">
                        <a:latin typeface="Times New Roman"/>
                        <a:cs typeface="Times New Roman"/>
                      </a:endParaRPr>
                    </a:p>
                  </a:txBody>
                  <a:tcPr marL="0" marR="0" marB="0" marT="0"/>
                </a:tc>
                <a:tc>
                  <a:txBody>
                    <a:bodyPr/>
                    <a:lstStyle/>
                    <a:p>
                      <a:pPr marL="81915">
                        <a:lnSpc>
                          <a:spcPts val="685"/>
                        </a:lnSpc>
                      </a:pPr>
                      <a:r>
                        <a:rPr dirty="0" sz="600">
                          <a:solidFill>
                            <a:srgbClr val="365F91"/>
                          </a:solidFill>
                          <a:latin typeface="Times New Roman"/>
                          <a:cs typeface="Times New Roman"/>
                        </a:rPr>
                        <a:t>0.0187076</a:t>
                      </a:r>
                      <a:endParaRPr sz="600">
                        <a:latin typeface="Times New Roman"/>
                        <a:cs typeface="Times New Roman"/>
                      </a:endParaRPr>
                    </a:p>
                  </a:txBody>
                  <a:tcPr marL="0" marR="0" marB="0" marT="0"/>
                </a:tc>
                <a:tc>
                  <a:txBody>
                    <a:bodyPr/>
                    <a:lstStyle/>
                    <a:p>
                      <a:pPr marL="118745">
                        <a:lnSpc>
                          <a:spcPts val="685"/>
                        </a:lnSpc>
                      </a:pPr>
                      <a:r>
                        <a:rPr dirty="0" sz="600">
                          <a:solidFill>
                            <a:srgbClr val="365F91"/>
                          </a:solidFill>
                          <a:latin typeface="Times New Roman"/>
                          <a:cs typeface="Times New Roman"/>
                        </a:rPr>
                        <a:t>262.121</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56.88</a:t>
                      </a:r>
                      <a:endParaRPr sz="600">
                        <a:latin typeface="Times New Roman"/>
                        <a:cs typeface="Times New Roman"/>
                      </a:endParaRPr>
                    </a:p>
                  </a:txBody>
                  <a:tcPr marL="0" marR="0" marB="0" marT="0"/>
                </a:tc>
                <a:tc>
                  <a:txBody>
                    <a:bodyPr/>
                    <a:lstStyle/>
                    <a:p>
                      <a:pPr marL="68580">
                        <a:lnSpc>
                          <a:spcPts val="685"/>
                        </a:lnSpc>
                      </a:pPr>
                      <a:r>
                        <a:rPr dirty="0" sz="600" spc="-5">
                          <a:solidFill>
                            <a:srgbClr val="365F91"/>
                          </a:solidFill>
                          <a:latin typeface="Times New Roman"/>
                          <a:cs typeface="Times New Roman"/>
                        </a:rPr>
                        <a:t>-341.28</a:t>
                      </a:r>
                      <a:endParaRPr sz="600">
                        <a:latin typeface="Times New Roman"/>
                        <a:cs typeface="Times New Roman"/>
                      </a:endParaRPr>
                    </a:p>
                  </a:txBody>
                  <a:tcPr marL="0" marR="0" marB="0" marT="0"/>
                </a:tc>
              </a:tr>
              <a:tr h="164592">
                <a:tc>
                  <a:txBody>
                    <a:bodyPr/>
                    <a:lstStyle/>
                    <a:p>
                      <a:pPr marL="77470">
                        <a:lnSpc>
                          <a:spcPts val="685"/>
                        </a:lnSpc>
                      </a:pPr>
                      <a:r>
                        <a:rPr dirty="0" sz="600">
                          <a:solidFill>
                            <a:srgbClr val="365F91"/>
                          </a:solidFill>
                          <a:latin typeface="Times New Roman"/>
                          <a:cs typeface="Times New Roman"/>
                        </a:rPr>
                        <a:t>59</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16</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solidFill>
                      <a:srgbClr val="D2DFED"/>
                    </a:solidFill>
                  </a:tcPr>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0.0126705</a:t>
                      </a:r>
                      <a:endParaRPr sz="600">
                        <a:latin typeface="Times New Roman"/>
                        <a:cs typeface="Times New Roman"/>
                      </a:endParaRPr>
                    </a:p>
                  </a:txBody>
                  <a:tcPr marL="0" marR="0" marB="0" marT="0">
                    <a:solidFill>
                      <a:srgbClr val="D2DFED"/>
                    </a:solidFill>
                  </a:tcPr>
                </a:tc>
                <a:tc>
                  <a:txBody>
                    <a:bodyPr/>
                    <a:lstStyle/>
                    <a:p>
                      <a:pPr marL="81915">
                        <a:lnSpc>
                          <a:spcPts val="685"/>
                        </a:lnSpc>
                      </a:pPr>
                      <a:r>
                        <a:rPr dirty="0" sz="600">
                          <a:solidFill>
                            <a:srgbClr val="365F91"/>
                          </a:solidFill>
                          <a:latin typeface="Times New Roman"/>
                          <a:cs typeface="Times New Roman"/>
                        </a:rPr>
                        <a:t>0.0187076</a:t>
                      </a:r>
                      <a:endParaRPr sz="600">
                        <a:latin typeface="Times New Roman"/>
                        <a:cs typeface="Times New Roman"/>
                      </a:endParaRPr>
                    </a:p>
                  </a:txBody>
                  <a:tcPr marL="0" marR="0" marB="0" marT="0">
                    <a:solidFill>
                      <a:srgbClr val="D2DFED"/>
                    </a:solidFill>
                  </a:tcPr>
                </a:tc>
                <a:tc>
                  <a:txBody>
                    <a:bodyPr/>
                    <a:lstStyle/>
                    <a:p>
                      <a:pPr marL="118745">
                        <a:lnSpc>
                          <a:spcPts val="685"/>
                        </a:lnSpc>
                      </a:pPr>
                      <a:r>
                        <a:rPr dirty="0" sz="600">
                          <a:solidFill>
                            <a:srgbClr val="365F91"/>
                          </a:solidFill>
                          <a:latin typeface="Times New Roman"/>
                          <a:cs typeface="Times New Roman"/>
                        </a:rPr>
                        <a:t>262.121</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56.88</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spc="-5">
                          <a:solidFill>
                            <a:srgbClr val="365F91"/>
                          </a:solidFill>
                          <a:latin typeface="Times New Roman"/>
                          <a:cs typeface="Times New Roman"/>
                        </a:rPr>
                        <a:t>-341.28</a:t>
                      </a:r>
                      <a:endParaRPr sz="600">
                        <a:latin typeface="Times New Roman"/>
                        <a:cs typeface="Times New Roman"/>
                      </a:endParaRPr>
                    </a:p>
                  </a:txBody>
                  <a:tcPr marL="0" marR="0" marB="0" marT="0">
                    <a:solidFill>
                      <a:srgbClr val="D2DFED"/>
                    </a:solidFill>
                  </a:tcPr>
                </a:tc>
              </a:tr>
              <a:tr h="163067">
                <a:tc>
                  <a:txBody>
                    <a:bodyPr/>
                    <a:lstStyle/>
                    <a:p>
                      <a:pPr marL="77470">
                        <a:lnSpc>
                          <a:spcPts val="685"/>
                        </a:lnSpc>
                      </a:pPr>
                      <a:r>
                        <a:rPr dirty="0" sz="600">
                          <a:solidFill>
                            <a:srgbClr val="365F91"/>
                          </a:solidFill>
                          <a:latin typeface="Times New Roman"/>
                          <a:cs typeface="Times New Roman"/>
                        </a:rPr>
                        <a:t>60</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19</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0.0126705</a:t>
                      </a:r>
                      <a:endParaRPr sz="600">
                        <a:latin typeface="Times New Roman"/>
                        <a:cs typeface="Times New Roman"/>
                      </a:endParaRPr>
                    </a:p>
                  </a:txBody>
                  <a:tcPr marL="0" marR="0" marB="0" marT="0"/>
                </a:tc>
                <a:tc>
                  <a:txBody>
                    <a:bodyPr/>
                    <a:lstStyle/>
                    <a:p>
                      <a:pPr marL="81915">
                        <a:lnSpc>
                          <a:spcPts val="685"/>
                        </a:lnSpc>
                      </a:pPr>
                      <a:r>
                        <a:rPr dirty="0" sz="600">
                          <a:solidFill>
                            <a:srgbClr val="365F91"/>
                          </a:solidFill>
                          <a:latin typeface="Times New Roman"/>
                          <a:cs typeface="Times New Roman"/>
                        </a:rPr>
                        <a:t>0.0187076</a:t>
                      </a:r>
                      <a:endParaRPr sz="600">
                        <a:latin typeface="Times New Roman"/>
                        <a:cs typeface="Times New Roman"/>
                      </a:endParaRPr>
                    </a:p>
                  </a:txBody>
                  <a:tcPr marL="0" marR="0" marB="0" marT="0"/>
                </a:tc>
                <a:tc>
                  <a:txBody>
                    <a:bodyPr/>
                    <a:lstStyle/>
                    <a:p>
                      <a:pPr marL="118745">
                        <a:lnSpc>
                          <a:spcPts val="685"/>
                        </a:lnSpc>
                      </a:pPr>
                      <a:r>
                        <a:rPr dirty="0" sz="600">
                          <a:solidFill>
                            <a:srgbClr val="365F91"/>
                          </a:solidFill>
                          <a:latin typeface="Times New Roman"/>
                          <a:cs typeface="Times New Roman"/>
                        </a:rPr>
                        <a:t>262.121</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56.88</a:t>
                      </a:r>
                      <a:endParaRPr sz="600">
                        <a:latin typeface="Times New Roman"/>
                        <a:cs typeface="Times New Roman"/>
                      </a:endParaRPr>
                    </a:p>
                  </a:txBody>
                  <a:tcPr marL="0" marR="0" marB="0" marT="0"/>
                </a:tc>
                <a:tc>
                  <a:txBody>
                    <a:bodyPr/>
                    <a:lstStyle/>
                    <a:p>
                      <a:pPr marL="68580">
                        <a:lnSpc>
                          <a:spcPts val="685"/>
                        </a:lnSpc>
                      </a:pPr>
                      <a:r>
                        <a:rPr dirty="0" sz="600" spc="-5">
                          <a:solidFill>
                            <a:srgbClr val="365F91"/>
                          </a:solidFill>
                          <a:latin typeface="Times New Roman"/>
                          <a:cs typeface="Times New Roman"/>
                        </a:rPr>
                        <a:t>-341.28</a:t>
                      </a:r>
                      <a:endParaRPr sz="600">
                        <a:latin typeface="Times New Roman"/>
                        <a:cs typeface="Times New Roman"/>
                      </a:endParaRPr>
                    </a:p>
                  </a:txBody>
                  <a:tcPr marL="0" marR="0" marB="0" marT="0"/>
                </a:tc>
              </a:tr>
              <a:tr h="164592">
                <a:tc>
                  <a:txBody>
                    <a:bodyPr/>
                    <a:lstStyle/>
                    <a:p>
                      <a:pPr marL="77470">
                        <a:lnSpc>
                          <a:spcPts val="685"/>
                        </a:lnSpc>
                      </a:pPr>
                      <a:r>
                        <a:rPr dirty="0" sz="600">
                          <a:solidFill>
                            <a:srgbClr val="365F91"/>
                          </a:solidFill>
                          <a:latin typeface="Times New Roman"/>
                          <a:cs typeface="Times New Roman"/>
                        </a:rPr>
                        <a:t>61</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15</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solidFill>
                      <a:srgbClr val="D2DFED"/>
                    </a:solidFill>
                  </a:tcPr>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0.0126705</a:t>
                      </a:r>
                      <a:endParaRPr sz="600">
                        <a:latin typeface="Times New Roman"/>
                        <a:cs typeface="Times New Roman"/>
                      </a:endParaRPr>
                    </a:p>
                  </a:txBody>
                  <a:tcPr marL="0" marR="0" marB="0" marT="0">
                    <a:solidFill>
                      <a:srgbClr val="D2DFED"/>
                    </a:solidFill>
                  </a:tcPr>
                </a:tc>
                <a:tc>
                  <a:txBody>
                    <a:bodyPr/>
                    <a:lstStyle/>
                    <a:p>
                      <a:pPr marL="81915">
                        <a:lnSpc>
                          <a:spcPts val="685"/>
                        </a:lnSpc>
                      </a:pPr>
                      <a:r>
                        <a:rPr dirty="0" sz="600">
                          <a:solidFill>
                            <a:srgbClr val="365F91"/>
                          </a:solidFill>
                          <a:latin typeface="Times New Roman"/>
                          <a:cs typeface="Times New Roman"/>
                        </a:rPr>
                        <a:t>0.0187076</a:t>
                      </a:r>
                      <a:endParaRPr sz="600">
                        <a:latin typeface="Times New Roman"/>
                        <a:cs typeface="Times New Roman"/>
                      </a:endParaRPr>
                    </a:p>
                  </a:txBody>
                  <a:tcPr marL="0" marR="0" marB="0" marT="0">
                    <a:solidFill>
                      <a:srgbClr val="D2DFED"/>
                    </a:solidFill>
                  </a:tcPr>
                </a:tc>
                <a:tc>
                  <a:txBody>
                    <a:bodyPr/>
                    <a:lstStyle/>
                    <a:p>
                      <a:pPr marL="118745">
                        <a:lnSpc>
                          <a:spcPts val="685"/>
                        </a:lnSpc>
                      </a:pPr>
                      <a:r>
                        <a:rPr dirty="0" sz="600">
                          <a:solidFill>
                            <a:srgbClr val="365F91"/>
                          </a:solidFill>
                          <a:latin typeface="Times New Roman"/>
                          <a:cs typeface="Times New Roman"/>
                        </a:rPr>
                        <a:t>262.121</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56.88</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spc="-5">
                          <a:solidFill>
                            <a:srgbClr val="365F91"/>
                          </a:solidFill>
                          <a:latin typeface="Times New Roman"/>
                          <a:cs typeface="Times New Roman"/>
                        </a:rPr>
                        <a:t>-341.28</a:t>
                      </a:r>
                      <a:endParaRPr sz="600">
                        <a:latin typeface="Times New Roman"/>
                        <a:cs typeface="Times New Roman"/>
                      </a:endParaRPr>
                    </a:p>
                  </a:txBody>
                  <a:tcPr marL="0" marR="0" marB="0" marT="0">
                    <a:solidFill>
                      <a:srgbClr val="D2DFED"/>
                    </a:solidFill>
                  </a:tcPr>
                </a:tc>
              </a:tr>
              <a:tr h="163067">
                <a:tc>
                  <a:txBody>
                    <a:bodyPr/>
                    <a:lstStyle/>
                    <a:p>
                      <a:pPr marL="77470">
                        <a:lnSpc>
                          <a:spcPts val="685"/>
                        </a:lnSpc>
                      </a:pPr>
                      <a:r>
                        <a:rPr dirty="0" sz="600">
                          <a:solidFill>
                            <a:srgbClr val="365F91"/>
                          </a:solidFill>
                          <a:latin typeface="Times New Roman"/>
                          <a:cs typeface="Times New Roman"/>
                        </a:rPr>
                        <a:t>62</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14</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0.0126705</a:t>
                      </a:r>
                      <a:endParaRPr sz="600">
                        <a:latin typeface="Times New Roman"/>
                        <a:cs typeface="Times New Roman"/>
                      </a:endParaRPr>
                    </a:p>
                  </a:txBody>
                  <a:tcPr marL="0" marR="0" marB="0" marT="0"/>
                </a:tc>
                <a:tc>
                  <a:txBody>
                    <a:bodyPr/>
                    <a:lstStyle/>
                    <a:p>
                      <a:pPr marL="81915">
                        <a:lnSpc>
                          <a:spcPts val="685"/>
                        </a:lnSpc>
                      </a:pPr>
                      <a:r>
                        <a:rPr dirty="0" sz="600">
                          <a:solidFill>
                            <a:srgbClr val="365F91"/>
                          </a:solidFill>
                          <a:latin typeface="Times New Roman"/>
                          <a:cs typeface="Times New Roman"/>
                        </a:rPr>
                        <a:t>0.0187076</a:t>
                      </a:r>
                      <a:endParaRPr sz="600">
                        <a:latin typeface="Times New Roman"/>
                        <a:cs typeface="Times New Roman"/>
                      </a:endParaRPr>
                    </a:p>
                  </a:txBody>
                  <a:tcPr marL="0" marR="0" marB="0" marT="0"/>
                </a:tc>
                <a:tc>
                  <a:txBody>
                    <a:bodyPr/>
                    <a:lstStyle/>
                    <a:p>
                      <a:pPr marL="118745">
                        <a:lnSpc>
                          <a:spcPts val="685"/>
                        </a:lnSpc>
                      </a:pPr>
                      <a:r>
                        <a:rPr dirty="0" sz="600">
                          <a:solidFill>
                            <a:srgbClr val="365F91"/>
                          </a:solidFill>
                          <a:latin typeface="Times New Roman"/>
                          <a:cs typeface="Times New Roman"/>
                        </a:rPr>
                        <a:t>262.121</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56.88</a:t>
                      </a:r>
                      <a:endParaRPr sz="600">
                        <a:latin typeface="Times New Roman"/>
                        <a:cs typeface="Times New Roman"/>
                      </a:endParaRPr>
                    </a:p>
                  </a:txBody>
                  <a:tcPr marL="0" marR="0" marB="0" marT="0"/>
                </a:tc>
                <a:tc>
                  <a:txBody>
                    <a:bodyPr/>
                    <a:lstStyle/>
                    <a:p>
                      <a:pPr marL="68580">
                        <a:lnSpc>
                          <a:spcPts val="685"/>
                        </a:lnSpc>
                      </a:pPr>
                      <a:r>
                        <a:rPr dirty="0" sz="600" spc="-5">
                          <a:solidFill>
                            <a:srgbClr val="365F91"/>
                          </a:solidFill>
                          <a:latin typeface="Times New Roman"/>
                          <a:cs typeface="Times New Roman"/>
                        </a:rPr>
                        <a:t>-341.28</a:t>
                      </a:r>
                      <a:endParaRPr sz="600">
                        <a:latin typeface="Times New Roman"/>
                        <a:cs typeface="Times New Roman"/>
                      </a:endParaRPr>
                    </a:p>
                  </a:txBody>
                  <a:tcPr marL="0" marR="0" marB="0" marT="0"/>
                </a:tc>
              </a:tr>
              <a:tr h="164592">
                <a:tc>
                  <a:txBody>
                    <a:bodyPr/>
                    <a:lstStyle/>
                    <a:p>
                      <a:pPr marL="77470">
                        <a:lnSpc>
                          <a:spcPts val="685"/>
                        </a:lnSpc>
                      </a:pPr>
                      <a:r>
                        <a:rPr dirty="0" sz="600">
                          <a:solidFill>
                            <a:srgbClr val="365F91"/>
                          </a:solidFill>
                          <a:latin typeface="Times New Roman"/>
                          <a:cs typeface="Times New Roman"/>
                        </a:rPr>
                        <a:t>63</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13</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solidFill>
                      <a:srgbClr val="D2DFED"/>
                    </a:solidFill>
                  </a:tcPr>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0.0126705</a:t>
                      </a:r>
                      <a:endParaRPr sz="600">
                        <a:latin typeface="Times New Roman"/>
                        <a:cs typeface="Times New Roman"/>
                      </a:endParaRPr>
                    </a:p>
                  </a:txBody>
                  <a:tcPr marL="0" marR="0" marB="0" marT="0">
                    <a:solidFill>
                      <a:srgbClr val="D2DFED"/>
                    </a:solidFill>
                  </a:tcPr>
                </a:tc>
                <a:tc>
                  <a:txBody>
                    <a:bodyPr/>
                    <a:lstStyle/>
                    <a:p>
                      <a:pPr marL="81915">
                        <a:lnSpc>
                          <a:spcPts val="685"/>
                        </a:lnSpc>
                      </a:pPr>
                      <a:r>
                        <a:rPr dirty="0" sz="600">
                          <a:solidFill>
                            <a:srgbClr val="365F91"/>
                          </a:solidFill>
                          <a:latin typeface="Times New Roman"/>
                          <a:cs typeface="Times New Roman"/>
                        </a:rPr>
                        <a:t>0.0187076</a:t>
                      </a:r>
                      <a:endParaRPr sz="600">
                        <a:latin typeface="Times New Roman"/>
                        <a:cs typeface="Times New Roman"/>
                      </a:endParaRPr>
                    </a:p>
                  </a:txBody>
                  <a:tcPr marL="0" marR="0" marB="0" marT="0">
                    <a:solidFill>
                      <a:srgbClr val="D2DFED"/>
                    </a:solidFill>
                  </a:tcPr>
                </a:tc>
                <a:tc>
                  <a:txBody>
                    <a:bodyPr/>
                    <a:lstStyle/>
                    <a:p>
                      <a:pPr marL="118745">
                        <a:lnSpc>
                          <a:spcPts val="685"/>
                        </a:lnSpc>
                      </a:pPr>
                      <a:r>
                        <a:rPr dirty="0" sz="600">
                          <a:solidFill>
                            <a:srgbClr val="365F91"/>
                          </a:solidFill>
                          <a:latin typeface="Times New Roman"/>
                          <a:cs typeface="Times New Roman"/>
                        </a:rPr>
                        <a:t>262.121</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56.88</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spc="-5">
                          <a:solidFill>
                            <a:srgbClr val="365F91"/>
                          </a:solidFill>
                          <a:latin typeface="Times New Roman"/>
                          <a:cs typeface="Times New Roman"/>
                        </a:rPr>
                        <a:t>-341.28</a:t>
                      </a:r>
                      <a:endParaRPr sz="600">
                        <a:latin typeface="Times New Roman"/>
                        <a:cs typeface="Times New Roman"/>
                      </a:endParaRPr>
                    </a:p>
                  </a:txBody>
                  <a:tcPr marL="0" marR="0" marB="0" marT="0">
                    <a:solidFill>
                      <a:srgbClr val="D2DFED"/>
                    </a:solidFill>
                  </a:tcPr>
                </a:tc>
              </a:tr>
              <a:tr h="163067">
                <a:tc>
                  <a:txBody>
                    <a:bodyPr/>
                    <a:lstStyle/>
                    <a:p>
                      <a:pPr marL="77470">
                        <a:lnSpc>
                          <a:spcPts val="685"/>
                        </a:lnSpc>
                      </a:pPr>
                      <a:r>
                        <a:rPr dirty="0" sz="600">
                          <a:solidFill>
                            <a:srgbClr val="365F91"/>
                          </a:solidFill>
                          <a:latin typeface="Times New Roman"/>
                          <a:cs typeface="Times New Roman"/>
                        </a:rPr>
                        <a:t>64</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12</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0.0126705</a:t>
                      </a:r>
                      <a:endParaRPr sz="600">
                        <a:latin typeface="Times New Roman"/>
                        <a:cs typeface="Times New Roman"/>
                      </a:endParaRPr>
                    </a:p>
                  </a:txBody>
                  <a:tcPr marL="0" marR="0" marB="0" marT="0"/>
                </a:tc>
                <a:tc>
                  <a:txBody>
                    <a:bodyPr/>
                    <a:lstStyle/>
                    <a:p>
                      <a:pPr marL="81915">
                        <a:lnSpc>
                          <a:spcPts val="685"/>
                        </a:lnSpc>
                      </a:pPr>
                      <a:r>
                        <a:rPr dirty="0" sz="600">
                          <a:solidFill>
                            <a:srgbClr val="365F91"/>
                          </a:solidFill>
                          <a:latin typeface="Times New Roman"/>
                          <a:cs typeface="Times New Roman"/>
                        </a:rPr>
                        <a:t>0.0187076</a:t>
                      </a:r>
                      <a:endParaRPr sz="600">
                        <a:latin typeface="Times New Roman"/>
                        <a:cs typeface="Times New Roman"/>
                      </a:endParaRPr>
                    </a:p>
                  </a:txBody>
                  <a:tcPr marL="0" marR="0" marB="0" marT="0"/>
                </a:tc>
                <a:tc>
                  <a:txBody>
                    <a:bodyPr/>
                    <a:lstStyle/>
                    <a:p>
                      <a:pPr marL="118745">
                        <a:lnSpc>
                          <a:spcPts val="685"/>
                        </a:lnSpc>
                      </a:pPr>
                      <a:r>
                        <a:rPr dirty="0" sz="600">
                          <a:solidFill>
                            <a:srgbClr val="365F91"/>
                          </a:solidFill>
                          <a:latin typeface="Times New Roman"/>
                          <a:cs typeface="Times New Roman"/>
                        </a:rPr>
                        <a:t>262.121</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56.88</a:t>
                      </a:r>
                      <a:endParaRPr sz="600">
                        <a:latin typeface="Times New Roman"/>
                        <a:cs typeface="Times New Roman"/>
                      </a:endParaRPr>
                    </a:p>
                  </a:txBody>
                  <a:tcPr marL="0" marR="0" marB="0" marT="0"/>
                </a:tc>
                <a:tc>
                  <a:txBody>
                    <a:bodyPr/>
                    <a:lstStyle/>
                    <a:p>
                      <a:pPr marL="68580">
                        <a:lnSpc>
                          <a:spcPts val="685"/>
                        </a:lnSpc>
                      </a:pPr>
                      <a:r>
                        <a:rPr dirty="0" sz="600" spc="-5">
                          <a:solidFill>
                            <a:srgbClr val="365F91"/>
                          </a:solidFill>
                          <a:latin typeface="Times New Roman"/>
                          <a:cs typeface="Times New Roman"/>
                        </a:rPr>
                        <a:t>-341.28</a:t>
                      </a:r>
                      <a:endParaRPr sz="600">
                        <a:latin typeface="Times New Roman"/>
                        <a:cs typeface="Times New Roman"/>
                      </a:endParaRPr>
                    </a:p>
                  </a:txBody>
                  <a:tcPr marL="0" marR="0" marB="0" marT="0"/>
                </a:tc>
              </a:tr>
              <a:tr h="164592">
                <a:tc>
                  <a:txBody>
                    <a:bodyPr/>
                    <a:lstStyle/>
                    <a:p>
                      <a:pPr marL="77470">
                        <a:lnSpc>
                          <a:spcPts val="685"/>
                        </a:lnSpc>
                      </a:pPr>
                      <a:r>
                        <a:rPr dirty="0" sz="600">
                          <a:solidFill>
                            <a:srgbClr val="365F91"/>
                          </a:solidFill>
                          <a:latin typeface="Times New Roman"/>
                          <a:cs typeface="Times New Roman"/>
                        </a:rPr>
                        <a:t>65</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11</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solidFill>
                      <a:srgbClr val="D2DFED"/>
                    </a:solidFill>
                  </a:tcPr>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0.0126705</a:t>
                      </a:r>
                      <a:endParaRPr sz="600">
                        <a:latin typeface="Times New Roman"/>
                        <a:cs typeface="Times New Roman"/>
                      </a:endParaRPr>
                    </a:p>
                  </a:txBody>
                  <a:tcPr marL="0" marR="0" marB="0" marT="0">
                    <a:solidFill>
                      <a:srgbClr val="D2DFED"/>
                    </a:solidFill>
                  </a:tcPr>
                </a:tc>
                <a:tc>
                  <a:txBody>
                    <a:bodyPr/>
                    <a:lstStyle/>
                    <a:p>
                      <a:pPr marL="81915">
                        <a:lnSpc>
                          <a:spcPts val="685"/>
                        </a:lnSpc>
                      </a:pPr>
                      <a:r>
                        <a:rPr dirty="0" sz="600">
                          <a:solidFill>
                            <a:srgbClr val="365F91"/>
                          </a:solidFill>
                          <a:latin typeface="Times New Roman"/>
                          <a:cs typeface="Times New Roman"/>
                        </a:rPr>
                        <a:t>0.0187076</a:t>
                      </a:r>
                      <a:endParaRPr sz="600">
                        <a:latin typeface="Times New Roman"/>
                        <a:cs typeface="Times New Roman"/>
                      </a:endParaRPr>
                    </a:p>
                  </a:txBody>
                  <a:tcPr marL="0" marR="0" marB="0" marT="0">
                    <a:solidFill>
                      <a:srgbClr val="D2DFED"/>
                    </a:solidFill>
                  </a:tcPr>
                </a:tc>
                <a:tc>
                  <a:txBody>
                    <a:bodyPr/>
                    <a:lstStyle/>
                    <a:p>
                      <a:pPr marL="118745">
                        <a:lnSpc>
                          <a:spcPts val="685"/>
                        </a:lnSpc>
                      </a:pPr>
                      <a:r>
                        <a:rPr dirty="0" sz="600">
                          <a:solidFill>
                            <a:srgbClr val="365F91"/>
                          </a:solidFill>
                          <a:latin typeface="Times New Roman"/>
                          <a:cs typeface="Times New Roman"/>
                        </a:rPr>
                        <a:t>262.121</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56.88</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spc="-5">
                          <a:solidFill>
                            <a:srgbClr val="365F91"/>
                          </a:solidFill>
                          <a:latin typeface="Times New Roman"/>
                          <a:cs typeface="Times New Roman"/>
                        </a:rPr>
                        <a:t>-341.28</a:t>
                      </a:r>
                      <a:endParaRPr sz="600">
                        <a:latin typeface="Times New Roman"/>
                        <a:cs typeface="Times New Roman"/>
                      </a:endParaRPr>
                    </a:p>
                  </a:txBody>
                  <a:tcPr marL="0" marR="0" marB="0" marT="0">
                    <a:solidFill>
                      <a:srgbClr val="D2DFED"/>
                    </a:solidFill>
                  </a:tcPr>
                </a:tc>
              </a:tr>
              <a:tr h="163068">
                <a:tc>
                  <a:txBody>
                    <a:bodyPr/>
                    <a:lstStyle/>
                    <a:p>
                      <a:pPr marL="77470">
                        <a:lnSpc>
                          <a:spcPts val="685"/>
                        </a:lnSpc>
                      </a:pPr>
                      <a:r>
                        <a:rPr dirty="0" sz="600">
                          <a:solidFill>
                            <a:srgbClr val="365F91"/>
                          </a:solidFill>
                          <a:latin typeface="Times New Roman"/>
                          <a:cs typeface="Times New Roman"/>
                        </a:rPr>
                        <a:t>66</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10</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0.0126705</a:t>
                      </a:r>
                      <a:endParaRPr sz="600">
                        <a:latin typeface="Times New Roman"/>
                        <a:cs typeface="Times New Roman"/>
                      </a:endParaRPr>
                    </a:p>
                  </a:txBody>
                  <a:tcPr marL="0" marR="0" marB="0" marT="0"/>
                </a:tc>
                <a:tc>
                  <a:txBody>
                    <a:bodyPr/>
                    <a:lstStyle/>
                    <a:p>
                      <a:pPr marL="81915">
                        <a:lnSpc>
                          <a:spcPts val="685"/>
                        </a:lnSpc>
                      </a:pPr>
                      <a:r>
                        <a:rPr dirty="0" sz="600">
                          <a:solidFill>
                            <a:srgbClr val="365F91"/>
                          </a:solidFill>
                          <a:latin typeface="Times New Roman"/>
                          <a:cs typeface="Times New Roman"/>
                        </a:rPr>
                        <a:t>0.0187076</a:t>
                      </a:r>
                      <a:endParaRPr sz="600">
                        <a:latin typeface="Times New Roman"/>
                        <a:cs typeface="Times New Roman"/>
                      </a:endParaRPr>
                    </a:p>
                  </a:txBody>
                  <a:tcPr marL="0" marR="0" marB="0" marT="0"/>
                </a:tc>
                <a:tc>
                  <a:txBody>
                    <a:bodyPr/>
                    <a:lstStyle/>
                    <a:p>
                      <a:pPr marL="118745">
                        <a:lnSpc>
                          <a:spcPts val="685"/>
                        </a:lnSpc>
                      </a:pPr>
                      <a:r>
                        <a:rPr dirty="0" sz="600">
                          <a:solidFill>
                            <a:srgbClr val="365F91"/>
                          </a:solidFill>
                          <a:latin typeface="Times New Roman"/>
                          <a:cs typeface="Times New Roman"/>
                        </a:rPr>
                        <a:t>262.121</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56.88</a:t>
                      </a:r>
                      <a:endParaRPr sz="600">
                        <a:latin typeface="Times New Roman"/>
                        <a:cs typeface="Times New Roman"/>
                      </a:endParaRPr>
                    </a:p>
                  </a:txBody>
                  <a:tcPr marL="0" marR="0" marB="0" marT="0"/>
                </a:tc>
                <a:tc>
                  <a:txBody>
                    <a:bodyPr/>
                    <a:lstStyle/>
                    <a:p>
                      <a:pPr marL="68580">
                        <a:lnSpc>
                          <a:spcPts val="685"/>
                        </a:lnSpc>
                      </a:pPr>
                      <a:r>
                        <a:rPr dirty="0" sz="600" spc="-5">
                          <a:solidFill>
                            <a:srgbClr val="365F91"/>
                          </a:solidFill>
                          <a:latin typeface="Times New Roman"/>
                          <a:cs typeface="Times New Roman"/>
                        </a:rPr>
                        <a:t>-341.28</a:t>
                      </a:r>
                      <a:endParaRPr sz="600">
                        <a:latin typeface="Times New Roman"/>
                        <a:cs typeface="Times New Roman"/>
                      </a:endParaRPr>
                    </a:p>
                  </a:txBody>
                  <a:tcPr marL="0" marR="0" marB="0" marT="0"/>
                </a:tc>
              </a:tr>
              <a:tr h="164592">
                <a:tc>
                  <a:txBody>
                    <a:bodyPr/>
                    <a:lstStyle/>
                    <a:p>
                      <a:pPr marL="77470">
                        <a:lnSpc>
                          <a:spcPts val="685"/>
                        </a:lnSpc>
                      </a:pPr>
                      <a:r>
                        <a:rPr dirty="0" sz="600">
                          <a:solidFill>
                            <a:srgbClr val="365F91"/>
                          </a:solidFill>
                          <a:latin typeface="Times New Roman"/>
                          <a:cs typeface="Times New Roman"/>
                        </a:rPr>
                        <a:t>67</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Straight Strand</a:t>
                      </a:r>
                      <a:r>
                        <a:rPr dirty="0" sz="600">
                          <a:solidFill>
                            <a:srgbClr val="365F91"/>
                          </a:solidFill>
                          <a:latin typeface="Times New Roman"/>
                          <a:cs typeface="Times New Roman"/>
                        </a:rPr>
                        <a:t> 5</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solidFill>
                      <a:srgbClr val="D2DFED"/>
                    </a:solidFill>
                  </a:tcPr>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0.0126705</a:t>
                      </a:r>
                      <a:endParaRPr sz="600">
                        <a:latin typeface="Times New Roman"/>
                        <a:cs typeface="Times New Roman"/>
                      </a:endParaRPr>
                    </a:p>
                  </a:txBody>
                  <a:tcPr marL="0" marR="0" marB="0" marT="0">
                    <a:solidFill>
                      <a:srgbClr val="D2DFED"/>
                    </a:solidFill>
                  </a:tcPr>
                </a:tc>
                <a:tc>
                  <a:txBody>
                    <a:bodyPr/>
                    <a:lstStyle/>
                    <a:p>
                      <a:pPr marL="81915">
                        <a:lnSpc>
                          <a:spcPts val="685"/>
                        </a:lnSpc>
                      </a:pPr>
                      <a:r>
                        <a:rPr dirty="0" sz="600">
                          <a:solidFill>
                            <a:srgbClr val="365F91"/>
                          </a:solidFill>
                          <a:latin typeface="Times New Roman"/>
                          <a:cs typeface="Times New Roman"/>
                        </a:rPr>
                        <a:t>0.0187076</a:t>
                      </a:r>
                      <a:endParaRPr sz="600">
                        <a:latin typeface="Times New Roman"/>
                        <a:cs typeface="Times New Roman"/>
                      </a:endParaRPr>
                    </a:p>
                  </a:txBody>
                  <a:tcPr marL="0" marR="0" marB="0" marT="0">
                    <a:solidFill>
                      <a:srgbClr val="D2DFED"/>
                    </a:solidFill>
                  </a:tcPr>
                </a:tc>
                <a:tc>
                  <a:txBody>
                    <a:bodyPr/>
                    <a:lstStyle/>
                    <a:p>
                      <a:pPr marL="118745">
                        <a:lnSpc>
                          <a:spcPts val="685"/>
                        </a:lnSpc>
                      </a:pPr>
                      <a:r>
                        <a:rPr dirty="0" sz="600">
                          <a:solidFill>
                            <a:srgbClr val="365F91"/>
                          </a:solidFill>
                          <a:latin typeface="Times New Roman"/>
                          <a:cs typeface="Times New Roman"/>
                        </a:rPr>
                        <a:t>262.121</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56.88</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spc="-5">
                          <a:solidFill>
                            <a:srgbClr val="365F91"/>
                          </a:solidFill>
                          <a:latin typeface="Times New Roman"/>
                          <a:cs typeface="Times New Roman"/>
                        </a:rPr>
                        <a:t>-341.28</a:t>
                      </a:r>
                      <a:endParaRPr sz="600">
                        <a:latin typeface="Times New Roman"/>
                        <a:cs typeface="Times New Roman"/>
                      </a:endParaRPr>
                    </a:p>
                  </a:txBody>
                  <a:tcPr marL="0" marR="0" marB="0" marT="0">
                    <a:solidFill>
                      <a:srgbClr val="D2DFED"/>
                    </a:solidFill>
                  </a:tcPr>
                </a:tc>
              </a:tr>
              <a:tr h="163068">
                <a:tc>
                  <a:txBody>
                    <a:bodyPr/>
                    <a:lstStyle/>
                    <a:p>
                      <a:pPr marL="77470">
                        <a:lnSpc>
                          <a:spcPts val="685"/>
                        </a:lnSpc>
                      </a:pPr>
                      <a:r>
                        <a:rPr dirty="0" sz="600">
                          <a:solidFill>
                            <a:srgbClr val="365F91"/>
                          </a:solidFill>
                          <a:latin typeface="Times New Roman"/>
                          <a:cs typeface="Times New Roman"/>
                        </a:rPr>
                        <a:t>68</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Straight Strand</a:t>
                      </a:r>
                      <a:r>
                        <a:rPr dirty="0" sz="600">
                          <a:solidFill>
                            <a:srgbClr val="365F91"/>
                          </a:solidFill>
                          <a:latin typeface="Times New Roman"/>
                          <a:cs typeface="Times New Roman"/>
                        </a:rPr>
                        <a:t> 4</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0.0126705</a:t>
                      </a:r>
                      <a:endParaRPr sz="600">
                        <a:latin typeface="Times New Roman"/>
                        <a:cs typeface="Times New Roman"/>
                      </a:endParaRPr>
                    </a:p>
                  </a:txBody>
                  <a:tcPr marL="0" marR="0" marB="0" marT="0"/>
                </a:tc>
                <a:tc>
                  <a:txBody>
                    <a:bodyPr/>
                    <a:lstStyle/>
                    <a:p>
                      <a:pPr marL="81915">
                        <a:lnSpc>
                          <a:spcPts val="685"/>
                        </a:lnSpc>
                      </a:pPr>
                      <a:r>
                        <a:rPr dirty="0" sz="600">
                          <a:solidFill>
                            <a:srgbClr val="365F91"/>
                          </a:solidFill>
                          <a:latin typeface="Times New Roman"/>
                          <a:cs typeface="Times New Roman"/>
                        </a:rPr>
                        <a:t>0.0187076</a:t>
                      </a:r>
                      <a:endParaRPr sz="600">
                        <a:latin typeface="Times New Roman"/>
                        <a:cs typeface="Times New Roman"/>
                      </a:endParaRPr>
                    </a:p>
                  </a:txBody>
                  <a:tcPr marL="0" marR="0" marB="0" marT="0"/>
                </a:tc>
                <a:tc>
                  <a:txBody>
                    <a:bodyPr/>
                    <a:lstStyle/>
                    <a:p>
                      <a:pPr marL="118745">
                        <a:lnSpc>
                          <a:spcPts val="685"/>
                        </a:lnSpc>
                      </a:pPr>
                      <a:r>
                        <a:rPr dirty="0" sz="600">
                          <a:solidFill>
                            <a:srgbClr val="365F91"/>
                          </a:solidFill>
                          <a:latin typeface="Times New Roman"/>
                          <a:cs typeface="Times New Roman"/>
                        </a:rPr>
                        <a:t>262.121</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56.88</a:t>
                      </a:r>
                      <a:endParaRPr sz="600">
                        <a:latin typeface="Times New Roman"/>
                        <a:cs typeface="Times New Roman"/>
                      </a:endParaRPr>
                    </a:p>
                  </a:txBody>
                  <a:tcPr marL="0" marR="0" marB="0" marT="0"/>
                </a:tc>
                <a:tc>
                  <a:txBody>
                    <a:bodyPr/>
                    <a:lstStyle/>
                    <a:p>
                      <a:pPr marL="68580">
                        <a:lnSpc>
                          <a:spcPts val="685"/>
                        </a:lnSpc>
                      </a:pPr>
                      <a:r>
                        <a:rPr dirty="0" sz="600" spc="-5">
                          <a:solidFill>
                            <a:srgbClr val="365F91"/>
                          </a:solidFill>
                          <a:latin typeface="Times New Roman"/>
                          <a:cs typeface="Times New Roman"/>
                        </a:rPr>
                        <a:t>-341.28</a:t>
                      </a:r>
                      <a:endParaRPr sz="600">
                        <a:latin typeface="Times New Roman"/>
                        <a:cs typeface="Times New Roman"/>
                      </a:endParaRPr>
                    </a:p>
                  </a:txBody>
                  <a:tcPr marL="0" marR="0" marB="0" marT="0"/>
                </a:tc>
              </a:tr>
              <a:tr h="170687">
                <a:tc>
                  <a:txBody>
                    <a:bodyPr/>
                    <a:lstStyle/>
                    <a:p>
                      <a:pPr marL="77470">
                        <a:lnSpc>
                          <a:spcPts val="685"/>
                        </a:lnSpc>
                      </a:pPr>
                      <a:r>
                        <a:rPr dirty="0" sz="600">
                          <a:solidFill>
                            <a:srgbClr val="365F91"/>
                          </a:solidFill>
                          <a:latin typeface="Times New Roman"/>
                          <a:cs typeface="Times New Roman"/>
                        </a:rPr>
                        <a:t>69</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marL="67945">
                        <a:lnSpc>
                          <a:spcPts val="685"/>
                        </a:lnSpc>
                      </a:pPr>
                      <a:r>
                        <a:rPr dirty="0" sz="600" spc="-5">
                          <a:solidFill>
                            <a:srgbClr val="365F91"/>
                          </a:solidFill>
                          <a:latin typeface="Times New Roman"/>
                          <a:cs typeface="Times New Roman"/>
                        </a:rPr>
                        <a:t>Straight Strand</a:t>
                      </a:r>
                      <a:r>
                        <a:rPr dirty="0" sz="600">
                          <a:solidFill>
                            <a:srgbClr val="365F91"/>
                          </a:solidFill>
                          <a:latin typeface="Times New Roman"/>
                          <a:cs typeface="Times New Roman"/>
                        </a:rPr>
                        <a:t> 3</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marL="67310">
                        <a:lnSpc>
                          <a:spcPts val="685"/>
                        </a:lnSpc>
                      </a:pPr>
                      <a:r>
                        <a:rPr dirty="0" sz="600">
                          <a:solidFill>
                            <a:srgbClr val="365F91"/>
                          </a:solidFill>
                          <a:latin typeface="Times New Roman"/>
                          <a:cs typeface="Times New Roman"/>
                        </a:rPr>
                        <a:t>0.0126705</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marL="81915">
                        <a:lnSpc>
                          <a:spcPts val="685"/>
                        </a:lnSpc>
                      </a:pPr>
                      <a:r>
                        <a:rPr dirty="0" sz="600">
                          <a:solidFill>
                            <a:srgbClr val="365F91"/>
                          </a:solidFill>
                          <a:latin typeface="Times New Roman"/>
                          <a:cs typeface="Times New Roman"/>
                        </a:rPr>
                        <a:t>0.0187076</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marL="118745">
                        <a:lnSpc>
                          <a:spcPts val="685"/>
                        </a:lnSpc>
                      </a:pPr>
                      <a:r>
                        <a:rPr dirty="0" sz="600">
                          <a:solidFill>
                            <a:srgbClr val="365F91"/>
                          </a:solidFill>
                          <a:latin typeface="Times New Roman"/>
                          <a:cs typeface="Times New Roman"/>
                        </a:rPr>
                        <a:t>262.121</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marL="68580">
                        <a:lnSpc>
                          <a:spcPts val="685"/>
                        </a:lnSpc>
                      </a:pPr>
                      <a:r>
                        <a:rPr dirty="0" sz="600">
                          <a:solidFill>
                            <a:srgbClr val="365F91"/>
                          </a:solidFill>
                          <a:latin typeface="Times New Roman"/>
                          <a:cs typeface="Times New Roman"/>
                        </a:rPr>
                        <a:t>56.88</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marL="68580">
                        <a:lnSpc>
                          <a:spcPts val="685"/>
                        </a:lnSpc>
                      </a:pPr>
                      <a:r>
                        <a:rPr dirty="0" sz="600" spc="-5">
                          <a:solidFill>
                            <a:srgbClr val="365F91"/>
                          </a:solidFill>
                          <a:latin typeface="Times New Roman"/>
                          <a:cs typeface="Times New Roman"/>
                        </a:rPr>
                        <a:t>-341.28</a:t>
                      </a:r>
                      <a:endParaRPr sz="600">
                        <a:latin typeface="Times New Roman"/>
                        <a:cs typeface="Times New Roman"/>
                      </a:endParaRPr>
                    </a:p>
                  </a:txBody>
                  <a:tcPr marL="0" marR="0" marB="0" marT="0">
                    <a:lnB w="12700">
                      <a:solidFill>
                        <a:srgbClr val="4F81BC"/>
                      </a:solidFill>
                      <a:prstDash val="solid"/>
                    </a:lnB>
                    <a:solidFill>
                      <a:srgbClr val="D2DFED"/>
                    </a:solidFill>
                  </a:tcPr>
                </a:tc>
              </a:tr>
            </a:tbl>
          </a:graphicData>
        </a:graphic>
      </p:graphicFrame>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graphicFrame>
        <p:nvGraphicFramePr>
          <p:cNvPr id="3" name="object 3"/>
          <p:cNvGraphicFramePr>
            <a:graphicFrameLocks noGrp="1"/>
          </p:cNvGraphicFramePr>
          <p:nvPr/>
        </p:nvGraphicFramePr>
        <p:xfrm>
          <a:off x="676655" y="914400"/>
          <a:ext cx="5975985" cy="1019810"/>
        </p:xfrm>
        <a:graphic>
          <a:graphicData uri="http://schemas.openxmlformats.org/drawingml/2006/table">
            <a:tbl>
              <a:tblPr firstRow="1" bandRow="1">
                <a:tableStyleId>{2D5ABB26-0587-4C30-8999-92F81FD0307C}</a:tableStyleId>
              </a:tblPr>
              <a:tblGrid>
                <a:gridCol w="299085"/>
                <a:gridCol w="692785"/>
                <a:gridCol w="346709"/>
                <a:gridCol w="410209"/>
                <a:gridCol w="372110"/>
                <a:gridCol w="372110"/>
                <a:gridCol w="386080"/>
                <a:gridCol w="499744"/>
                <a:gridCol w="548639"/>
                <a:gridCol w="526414"/>
                <a:gridCol w="477520"/>
                <a:gridCol w="594995"/>
                <a:gridCol w="455295"/>
              </a:tblGrid>
              <a:tr h="349673">
                <a:tc>
                  <a:txBody>
                    <a:bodyPr/>
                    <a:lstStyle/>
                    <a:p>
                      <a:pPr marL="77470">
                        <a:lnSpc>
                          <a:spcPct val="100000"/>
                        </a:lnSpc>
                        <a:spcBef>
                          <a:spcPts val="10"/>
                        </a:spcBef>
                      </a:pPr>
                      <a:r>
                        <a:rPr dirty="0" sz="600" spc="-5" b="1">
                          <a:solidFill>
                            <a:srgbClr val="365F91"/>
                          </a:solidFill>
                          <a:latin typeface="Times New Roman"/>
                          <a:cs typeface="Times New Roman"/>
                        </a:rPr>
                        <a:t>Slice</a:t>
                      </a:r>
                      <a:endParaRPr sz="600">
                        <a:latin typeface="Times New Roman"/>
                        <a:cs typeface="Times New Roman"/>
                      </a:endParaRPr>
                    </a:p>
                  </a:txBody>
                  <a:tcPr marL="0" marR="0" marB="0" marT="1270">
                    <a:lnT w="12700">
                      <a:solidFill>
                        <a:srgbClr val="4F81BC"/>
                      </a:solidFill>
                      <a:prstDash val="solid"/>
                    </a:lnT>
                    <a:lnB w="12700">
                      <a:solidFill>
                        <a:srgbClr val="4F81BC"/>
                      </a:solidFill>
                      <a:prstDash val="solid"/>
                    </a:lnB>
                  </a:tcPr>
                </a:tc>
                <a:tc>
                  <a:txBody>
                    <a:bodyPr/>
                    <a:lstStyle/>
                    <a:p>
                      <a:pPr marL="67945">
                        <a:lnSpc>
                          <a:spcPct val="100000"/>
                        </a:lnSpc>
                        <a:spcBef>
                          <a:spcPts val="10"/>
                        </a:spcBef>
                      </a:pPr>
                      <a:r>
                        <a:rPr dirty="0" sz="600" spc="-5" b="1">
                          <a:solidFill>
                            <a:srgbClr val="365F91"/>
                          </a:solidFill>
                          <a:latin typeface="Times New Roman"/>
                          <a:cs typeface="Times New Roman"/>
                        </a:rPr>
                        <a:t>Piece</a:t>
                      </a:r>
                      <a:endParaRPr sz="600">
                        <a:latin typeface="Times New Roman"/>
                        <a:cs typeface="Times New Roman"/>
                      </a:endParaRPr>
                    </a:p>
                  </a:txBody>
                  <a:tcPr marL="0" marR="0" marB="0" marT="1270">
                    <a:lnT w="12700">
                      <a:solidFill>
                        <a:srgbClr val="4F81BC"/>
                      </a:solidFill>
                      <a:prstDash val="solid"/>
                    </a:lnT>
                    <a:lnB w="12700">
                      <a:solidFill>
                        <a:srgbClr val="4F81BC"/>
                      </a:solidFill>
                      <a:prstDash val="solid"/>
                    </a:lnB>
                  </a:tcPr>
                </a:tc>
                <a:tc>
                  <a:txBody>
                    <a:bodyPr/>
                    <a:lstStyle/>
                    <a:p>
                      <a:pPr marL="67310" marR="111125">
                        <a:lnSpc>
                          <a:spcPts val="710"/>
                        </a:lnSpc>
                        <a:spcBef>
                          <a:spcPts val="30"/>
                        </a:spcBef>
                      </a:pPr>
                      <a:r>
                        <a:rPr dirty="0" sz="600" spc="-5" b="1">
                          <a:solidFill>
                            <a:srgbClr val="365F91"/>
                          </a:solidFill>
                          <a:latin typeface="Times New Roman"/>
                          <a:cs typeface="Times New Roman"/>
                        </a:rPr>
                        <a:t>Area  </a:t>
                      </a:r>
                      <a:r>
                        <a:rPr dirty="0" sz="600" b="1">
                          <a:solidFill>
                            <a:srgbClr val="365F91"/>
                          </a:solidFill>
                          <a:latin typeface="Times New Roman"/>
                          <a:cs typeface="Times New Roman"/>
                        </a:rPr>
                        <a:t>(in2)</a:t>
                      </a:r>
                      <a:endParaRPr sz="600">
                        <a:latin typeface="Times New Roman"/>
                        <a:cs typeface="Times New Roman"/>
                      </a:endParaRPr>
                    </a:p>
                  </a:txBody>
                  <a:tcPr marL="0" marR="0" marB="0" marT="3810">
                    <a:lnT w="12700">
                      <a:solidFill>
                        <a:srgbClr val="4F81BC"/>
                      </a:solidFill>
                      <a:prstDash val="solid"/>
                    </a:lnT>
                    <a:lnB w="12700">
                      <a:solidFill>
                        <a:srgbClr val="4F81BC"/>
                      </a:solidFill>
                      <a:prstDash val="solid"/>
                    </a:lnB>
                  </a:tcPr>
                </a:tc>
                <a:tc>
                  <a:txBody>
                    <a:bodyPr/>
                    <a:lstStyle/>
                    <a:p>
                      <a:pPr marL="106045" marR="133985">
                        <a:lnSpc>
                          <a:spcPts val="710"/>
                        </a:lnSpc>
                        <a:spcBef>
                          <a:spcPts val="30"/>
                        </a:spcBef>
                      </a:pPr>
                      <a:r>
                        <a:rPr dirty="0" sz="600" spc="-5" b="1">
                          <a:solidFill>
                            <a:srgbClr val="365F91"/>
                          </a:solidFill>
                          <a:latin typeface="Times New Roman"/>
                          <a:cs typeface="Times New Roman"/>
                        </a:rPr>
                        <a:t>Y</a:t>
                      </a:r>
                      <a:r>
                        <a:rPr dirty="0" sz="600" b="1">
                          <a:solidFill>
                            <a:srgbClr val="365F91"/>
                          </a:solidFill>
                          <a:latin typeface="Times New Roman"/>
                          <a:cs typeface="Times New Roman"/>
                        </a:rPr>
                        <a:t>top  (in)</a:t>
                      </a:r>
                      <a:endParaRPr sz="600">
                        <a:latin typeface="Times New Roman"/>
                        <a:cs typeface="Times New Roman"/>
                      </a:endParaRPr>
                    </a:p>
                  </a:txBody>
                  <a:tcPr marL="0" marR="0" marB="0" marT="3810">
                    <a:lnT w="12700">
                      <a:solidFill>
                        <a:srgbClr val="4F81BC"/>
                      </a:solidFill>
                      <a:prstDash val="solid"/>
                    </a:lnT>
                    <a:lnB w="12700">
                      <a:solidFill>
                        <a:srgbClr val="4F81BC"/>
                      </a:solidFill>
                      <a:prstDash val="solid"/>
                    </a:lnB>
                  </a:tcPr>
                </a:tc>
                <a:tc>
                  <a:txBody>
                    <a:bodyPr/>
                    <a:lstStyle/>
                    <a:p>
                      <a:pPr marL="67945" marR="134620">
                        <a:lnSpc>
                          <a:spcPts val="710"/>
                        </a:lnSpc>
                        <a:spcBef>
                          <a:spcPts val="30"/>
                        </a:spcBef>
                      </a:pPr>
                      <a:r>
                        <a:rPr dirty="0" sz="600" spc="-5" b="1">
                          <a:solidFill>
                            <a:srgbClr val="365F91"/>
                          </a:solidFill>
                          <a:latin typeface="Times New Roman"/>
                          <a:cs typeface="Times New Roman"/>
                        </a:rPr>
                        <a:t>Y</a:t>
                      </a:r>
                      <a:r>
                        <a:rPr dirty="0" sz="600" b="1">
                          <a:solidFill>
                            <a:srgbClr val="365F91"/>
                          </a:solidFill>
                          <a:latin typeface="Times New Roman"/>
                          <a:cs typeface="Times New Roman"/>
                        </a:rPr>
                        <a:t>bot  (in)</a:t>
                      </a:r>
                      <a:endParaRPr sz="600">
                        <a:latin typeface="Times New Roman"/>
                        <a:cs typeface="Times New Roman"/>
                      </a:endParaRPr>
                    </a:p>
                  </a:txBody>
                  <a:tcPr marL="0" marR="0" marB="0" marT="3810">
                    <a:lnT w="12700">
                      <a:solidFill>
                        <a:srgbClr val="4F81BC"/>
                      </a:solidFill>
                      <a:prstDash val="solid"/>
                    </a:lnT>
                    <a:lnB w="12700">
                      <a:solidFill>
                        <a:srgbClr val="4F81BC"/>
                      </a:solidFill>
                      <a:prstDash val="solid"/>
                    </a:lnB>
                  </a:tcPr>
                </a:tc>
                <a:tc>
                  <a:txBody>
                    <a:bodyPr/>
                    <a:lstStyle/>
                    <a:p>
                      <a:pPr marL="67945" marR="168910">
                        <a:lnSpc>
                          <a:spcPts val="710"/>
                        </a:lnSpc>
                        <a:spcBef>
                          <a:spcPts val="30"/>
                        </a:spcBef>
                      </a:pPr>
                      <a:r>
                        <a:rPr dirty="0" sz="600" spc="-5" b="1">
                          <a:solidFill>
                            <a:srgbClr val="365F91"/>
                          </a:solidFill>
                          <a:latin typeface="Times New Roman"/>
                          <a:cs typeface="Times New Roman"/>
                        </a:rPr>
                        <a:t>Ycg  </a:t>
                      </a:r>
                      <a:r>
                        <a:rPr dirty="0" sz="600" b="1">
                          <a:solidFill>
                            <a:srgbClr val="365F91"/>
                          </a:solidFill>
                          <a:latin typeface="Times New Roman"/>
                          <a:cs typeface="Times New Roman"/>
                        </a:rPr>
                        <a:t>(in)</a:t>
                      </a:r>
                      <a:endParaRPr sz="600">
                        <a:latin typeface="Times New Roman"/>
                        <a:cs typeface="Times New Roman"/>
                      </a:endParaRPr>
                    </a:p>
                  </a:txBody>
                  <a:tcPr marL="0" marR="0" marB="0" marT="3810">
                    <a:lnT w="12700">
                      <a:solidFill>
                        <a:srgbClr val="4F81BC"/>
                      </a:solidFill>
                      <a:prstDash val="solid"/>
                    </a:lnT>
                    <a:lnB w="12700">
                      <a:solidFill>
                        <a:srgbClr val="4F81BC"/>
                      </a:solidFill>
                      <a:prstDash val="solid"/>
                    </a:lnB>
                  </a:tcPr>
                </a:tc>
                <a:tc>
                  <a:txBody>
                    <a:bodyPr/>
                    <a:lstStyle/>
                    <a:p>
                      <a:pPr marL="67945" marR="127635">
                        <a:lnSpc>
                          <a:spcPts val="710"/>
                        </a:lnSpc>
                        <a:spcBef>
                          <a:spcPts val="30"/>
                        </a:spcBef>
                      </a:pPr>
                      <a:r>
                        <a:rPr dirty="0" sz="600" b="1">
                          <a:solidFill>
                            <a:srgbClr val="365F91"/>
                          </a:solidFill>
                          <a:latin typeface="Times New Roman"/>
                          <a:cs typeface="Times New Roman"/>
                        </a:rPr>
                        <a:t>fpe  (KS</a:t>
                      </a:r>
                      <a:r>
                        <a:rPr dirty="0" sz="600" spc="-10" b="1">
                          <a:solidFill>
                            <a:srgbClr val="365F91"/>
                          </a:solidFill>
                          <a:latin typeface="Times New Roman"/>
                          <a:cs typeface="Times New Roman"/>
                        </a:rPr>
                        <a:t>I)</a:t>
                      </a:r>
                      <a:endParaRPr sz="600">
                        <a:latin typeface="Times New Roman"/>
                        <a:cs typeface="Times New Roman"/>
                      </a:endParaRPr>
                    </a:p>
                  </a:txBody>
                  <a:tcPr marL="0" marR="0" marB="0" marT="3810">
                    <a:lnT w="12700">
                      <a:solidFill>
                        <a:srgbClr val="4F81BC"/>
                      </a:solidFill>
                      <a:prstDash val="solid"/>
                    </a:lnT>
                    <a:lnB w="12700">
                      <a:solidFill>
                        <a:srgbClr val="4F81BC"/>
                      </a:solidFill>
                      <a:prstDash val="solid"/>
                    </a:lnB>
                  </a:tcPr>
                </a:tc>
                <a:tc>
                  <a:txBody>
                    <a:bodyPr/>
                    <a:lstStyle/>
                    <a:p>
                      <a:pPr marL="67945" marR="218440">
                        <a:lnSpc>
                          <a:spcPts val="710"/>
                        </a:lnSpc>
                        <a:spcBef>
                          <a:spcPts val="30"/>
                        </a:spcBef>
                      </a:pPr>
                      <a:r>
                        <a:rPr dirty="0" sz="600" spc="-10" b="1">
                          <a:solidFill>
                            <a:srgbClr val="365F91"/>
                          </a:solidFill>
                          <a:latin typeface="Times New Roman"/>
                          <a:cs typeface="Times New Roman"/>
                        </a:rPr>
                        <a:t>I</a:t>
                      </a:r>
                      <a:r>
                        <a:rPr dirty="0" sz="600" b="1">
                          <a:solidFill>
                            <a:srgbClr val="365F91"/>
                          </a:solidFill>
                          <a:latin typeface="Times New Roman"/>
                          <a:cs typeface="Times New Roman"/>
                        </a:rPr>
                        <a:t>nitial  St</a:t>
                      </a:r>
                      <a:r>
                        <a:rPr dirty="0" sz="600" spc="-5" b="1">
                          <a:solidFill>
                            <a:srgbClr val="365F91"/>
                          </a:solidFill>
                          <a:latin typeface="Times New Roman"/>
                          <a:cs typeface="Times New Roman"/>
                        </a:rPr>
                        <a:t>r</a:t>
                      </a:r>
                      <a:r>
                        <a:rPr dirty="0" sz="600" b="1">
                          <a:solidFill>
                            <a:srgbClr val="365F91"/>
                          </a:solidFill>
                          <a:latin typeface="Times New Roman"/>
                          <a:cs typeface="Times New Roman"/>
                        </a:rPr>
                        <a:t>ain</a:t>
                      </a:r>
                      <a:endParaRPr sz="600">
                        <a:latin typeface="Times New Roman"/>
                        <a:cs typeface="Times New Roman"/>
                      </a:endParaRPr>
                    </a:p>
                  </a:txBody>
                  <a:tcPr marL="0" marR="0" marB="0" marT="3810">
                    <a:lnT w="12700">
                      <a:solidFill>
                        <a:srgbClr val="4F81BC"/>
                      </a:solidFill>
                      <a:prstDash val="solid"/>
                    </a:lnT>
                    <a:lnB w="12700">
                      <a:solidFill>
                        <a:srgbClr val="4F81BC"/>
                      </a:solidFill>
                      <a:prstDash val="solid"/>
                    </a:lnB>
                  </a:tcPr>
                </a:tc>
                <a:tc>
                  <a:txBody>
                    <a:bodyPr/>
                    <a:lstStyle/>
                    <a:p>
                      <a:pPr marL="67310" marR="74295">
                        <a:lnSpc>
                          <a:spcPts val="710"/>
                        </a:lnSpc>
                        <a:spcBef>
                          <a:spcPts val="30"/>
                        </a:spcBef>
                      </a:pPr>
                      <a:r>
                        <a:rPr dirty="0" sz="600" spc="-10" b="1">
                          <a:solidFill>
                            <a:srgbClr val="365F91"/>
                          </a:solidFill>
                          <a:latin typeface="Times New Roman"/>
                          <a:cs typeface="Times New Roman"/>
                        </a:rPr>
                        <a:t>I</a:t>
                      </a:r>
                      <a:r>
                        <a:rPr dirty="0" sz="600" b="1">
                          <a:solidFill>
                            <a:srgbClr val="365F91"/>
                          </a:solidFill>
                          <a:latin typeface="Times New Roman"/>
                          <a:cs typeface="Times New Roman"/>
                        </a:rPr>
                        <a:t>n</a:t>
                      </a:r>
                      <a:r>
                        <a:rPr dirty="0" sz="600" spc="-5" b="1">
                          <a:solidFill>
                            <a:srgbClr val="365F91"/>
                          </a:solidFill>
                          <a:latin typeface="Times New Roman"/>
                          <a:cs typeface="Times New Roman"/>
                        </a:rPr>
                        <a:t>cre</a:t>
                      </a:r>
                      <a:r>
                        <a:rPr dirty="0" sz="600" b="1">
                          <a:solidFill>
                            <a:srgbClr val="365F91"/>
                          </a:solidFill>
                          <a:latin typeface="Times New Roman"/>
                          <a:cs typeface="Times New Roman"/>
                        </a:rPr>
                        <a:t>m</a:t>
                      </a:r>
                      <a:r>
                        <a:rPr dirty="0" sz="600" spc="-5" b="1">
                          <a:solidFill>
                            <a:srgbClr val="365F91"/>
                          </a:solidFill>
                          <a:latin typeface="Times New Roman"/>
                          <a:cs typeface="Times New Roman"/>
                        </a:rPr>
                        <a:t>e</a:t>
                      </a:r>
                      <a:r>
                        <a:rPr dirty="0" sz="600" b="1">
                          <a:solidFill>
                            <a:srgbClr val="365F91"/>
                          </a:solidFill>
                          <a:latin typeface="Times New Roman"/>
                          <a:cs typeface="Times New Roman"/>
                        </a:rPr>
                        <a:t>ntal  </a:t>
                      </a:r>
                      <a:r>
                        <a:rPr dirty="0" sz="600" spc="-5" b="1">
                          <a:solidFill>
                            <a:srgbClr val="365F91"/>
                          </a:solidFill>
                          <a:latin typeface="Times New Roman"/>
                          <a:cs typeface="Times New Roman"/>
                        </a:rPr>
                        <a:t>Strain</a:t>
                      </a:r>
                      <a:endParaRPr sz="600">
                        <a:latin typeface="Times New Roman"/>
                        <a:cs typeface="Times New Roman"/>
                      </a:endParaRPr>
                    </a:p>
                  </a:txBody>
                  <a:tcPr marL="0" marR="0" marB="0" marT="3810">
                    <a:lnT w="12700">
                      <a:solidFill>
                        <a:srgbClr val="4F81BC"/>
                      </a:solidFill>
                      <a:prstDash val="solid"/>
                    </a:lnT>
                    <a:lnB w="12700">
                      <a:solidFill>
                        <a:srgbClr val="4F81BC"/>
                      </a:solidFill>
                      <a:prstDash val="solid"/>
                    </a:lnB>
                  </a:tcPr>
                </a:tc>
                <a:tc>
                  <a:txBody>
                    <a:bodyPr/>
                    <a:lstStyle/>
                    <a:p>
                      <a:pPr marL="81915" marR="231775">
                        <a:lnSpc>
                          <a:spcPts val="710"/>
                        </a:lnSpc>
                        <a:spcBef>
                          <a:spcPts val="30"/>
                        </a:spcBef>
                      </a:pPr>
                      <a:r>
                        <a:rPr dirty="0" sz="600" spc="-5" b="1">
                          <a:solidFill>
                            <a:srgbClr val="365F91"/>
                          </a:solidFill>
                          <a:latin typeface="Times New Roman"/>
                          <a:cs typeface="Times New Roman"/>
                        </a:rPr>
                        <a:t>Total  </a:t>
                      </a:r>
                      <a:r>
                        <a:rPr dirty="0" sz="600" b="1">
                          <a:solidFill>
                            <a:srgbClr val="365F91"/>
                          </a:solidFill>
                          <a:latin typeface="Times New Roman"/>
                          <a:cs typeface="Times New Roman"/>
                        </a:rPr>
                        <a:t>St</a:t>
                      </a:r>
                      <a:r>
                        <a:rPr dirty="0" sz="600" spc="-5" b="1">
                          <a:solidFill>
                            <a:srgbClr val="365F91"/>
                          </a:solidFill>
                          <a:latin typeface="Times New Roman"/>
                          <a:cs typeface="Times New Roman"/>
                        </a:rPr>
                        <a:t>r</a:t>
                      </a:r>
                      <a:r>
                        <a:rPr dirty="0" sz="600" b="1">
                          <a:solidFill>
                            <a:srgbClr val="365F91"/>
                          </a:solidFill>
                          <a:latin typeface="Times New Roman"/>
                          <a:cs typeface="Times New Roman"/>
                        </a:rPr>
                        <a:t>ain</a:t>
                      </a:r>
                      <a:endParaRPr sz="600">
                        <a:latin typeface="Times New Roman"/>
                        <a:cs typeface="Times New Roman"/>
                      </a:endParaRPr>
                    </a:p>
                  </a:txBody>
                  <a:tcPr marL="0" marR="0" marB="0" marT="3810">
                    <a:lnT w="12700">
                      <a:solidFill>
                        <a:srgbClr val="4F81BC"/>
                      </a:solidFill>
                      <a:prstDash val="solid"/>
                    </a:lnT>
                    <a:lnB w="12700">
                      <a:solidFill>
                        <a:srgbClr val="4F81BC"/>
                      </a:solidFill>
                      <a:prstDash val="solid"/>
                    </a:lnB>
                  </a:tcPr>
                </a:tc>
                <a:tc>
                  <a:txBody>
                    <a:bodyPr/>
                    <a:lstStyle/>
                    <a:p>
                      <a:pPr marL="118745" marR="60960">
                        <a:lnSpc>
                          <a:spcPts val="700"/>
                        </a:lnSpc>
                        <a:spcBef>
                          <a:spcPts val="40"/>
                        </a:spcBef>
                      </a:pPr>
                      <a:r>
                        <a:rPr dirty="0" sz="600" spc="-5" b="1">
                          <a:solidFill>
                            <a:srgbClr val="365F91"/>
                          </a:solidFill>
                          <a:latin typeface="Times New Roman"/>
                          <a:cs typeface="Times New Roman"/>
                        </a:rPr>
                        <a:t>Stress  </a:t>
                      </a:r>
                      <a:r>
                        <a:rPr dirty="0" sz="600" b="1">
                          <a:solidFill>
                            <a:srgbClr val="365F91"/>
                          </a:solidFill>
                          <a:latin typeface="Times New Roman"/>
                          <a:cs typeface="Times New Roman"/>
                        </a:rPr>
                        <a:t>(Fg -</a:t>
                      </a:r>
                      <a:r>
                        <a:rPr dirty="0" sz="600" spc="-80" b="1">
                          <a:solidFill>
                            <a:srgbClr val="365F91"/>
                          </a:solidFill>
                          <a:latin typeface="Times New Roman"/>
                          <a:cs typeface="Times New Roman"/>
                        </a:rPr>
                        <a:t> </a:t>
                      </a:r>
                      <a:r>
                        <a:rPr dirty="0" sz="600" spc="-5" b="1">
                          <a:solidFill>
                            <a:srgbClr val="365F91"/>
                          </a:solidFill>
                          <a:latin typeface="Times New Roman"/>
                          <a:cs typeface="Times New Roman"/>
                        </a:rPr>
                        <a:t>Bg)  (KSI)</a:t>
                      </a:r>
                      <a:endParaRPr sz="600">
                        <a:latin typeface="Times New Roman"/>
                        <a:cs typeface="Times New Roman"/>
                      </a:endParaRPr>
                    </a:p>
                  </a:txBody>
                  <a:tcPr marL="0" marR="0" marB="0" marT="5080">
                    <a:lnT w="12700">
                      <a:solidFill>
                        <a:srgbClr val="4F81BC"/>
                      </a:solidFill>
                      <a:prstDash val="solid"/>
                    </a:lnT>
                    <a:lnB w="12700">
                      <a:solidFill>
                        <a:srgbClr val="4F81BC"/>
                      </a:solidFill>
                      <a:prstDash val="solid"/>
                    </a:lnB>
                  </a:tcPr>
                </a:tc>
                <a:tc>
                  <a:txBody>
                    <a:bodyPr/>
                    <a:lstStyle/>
                    <a:p>
                      <a:pPr marL="68580" marR="60960">
                        <a:lnSpc>
                          <a:spcPts val="700"/>
                        </a:lnSpc>
                        <a:spcBef>
                          <a:spcPts val="40"/>
                        </a:spcBef>
                      </a:pPr>
                      <a:r>
                        <a:rPr dirty="0" sz="600" b="1">
                          <a:solidFill>
                            <a:srgbClr val="365F91"/>
                          </a:solidFill>
                          <a:latin typeface="Times New Roman"/>
                          <a:cs typeface="Times New Roman"/>
                        </a:rPr>
                        <a:t>dF =  (</a:t>
                      </a:r>
                      <a:r>
                        <a:rPr dirty="0" sz="600" spc="-5" b="1">
                          <a:solidFill>
                            <a:srgbClr val="365F91"/>
                          </a:solidFill>
                          <a:latin typeface="Times New Roman"/>
                          <a:cs typeface="Times New Roman"/>
                        </a:rPr>
                        <a:t>Are</a:t>
                      </a:r>
                      <a:r>
                        <a:rPr dirty="0" sz="600" b="1">
                          <a:solidFill>
                            <a:srgbClr val="365F91"/>
                          </a:solidFill>
                          <a:latin typeface="Times New Roman"/>
                          <a:cs typeface="Times New Roman"/>
                        </a:rPr>
                        <a:t>a)(St</a:t>
                      </a:r>
                      <a:r>
                        <a:rPr dirty="0" sz="600" spc="-5" b="1">
                          <a:solidFill>
                            <a:srgbClr val="365F91"/>
                          </a:solidFill>
                          <a:latin typeface="Times New Roman"/>
                          <a:cs typeface="Times New Roman"/>
                        </a:rPr>
                        <a:t>re</a:t>
                      </a:r>
                      <a:r>
                        <a:rPr dirty="0" sz="600" spc="-10" b="1">
                          <a:solidFill>
                            <a:srgbClr val="365F91"/>
                          </a:solidFill>
                          <a:latin typeface="Times New Roman"/>
                          <a:cs typeface="Times New Roman"/>
                        </a:rPr>
                        <a:t>ss</a:t>
                      </a:r>
                      <a:r>
                        <a:rPr dirty="0" sz="600" b="1">
                          <a:solidFill>
                            <a:srgbClr val="365F91"/>
                          </a:solidFill>
                          <a:latin typeface="Times New Roman"/>
                          <a:cs typeface="Times New Roman"/>
                        </a:rPr>
                        <a:t>)  (kip)</a:t>
                      </a:r>
                      <a:endParaRPr sz="600">
                        <a:latin typeface="Times New Roman"/>
                        <a:cs typeface="Times New Roman"/>
                      </a:endParaRPr>
                    </a:p>
                  </a:txBody>
                  <a:tcPr marL="0" marR="0" marB="0" marT="5080">
                    <a:lnT w="12700">
                      <a:solidFill>
                        <a:srgbClr val="4F81BC"/>
                      </a:solidFill>
                      <a:prstDash val="solid"/>
                    </a:lnT>
                    <a:lnB w="12700">
                      <a:solidFill>
                        <a:srgbClr val="4F81BC"/>
                      </a:solidFill>
                      <a:prstDash val="solid"/>
                    </a:lnB>
                  </a:tcPr>
                </a:tc>
                <a:tc>
                  <a:txBody>
                    <a:bodyPr/>
                    <a:lstStyle/>
                    <a:p>
                      <a:pPr marL="68580" marR="59690">
                        <a:lnSpc>
                          <a:spcPts val="700"/>
                        </a:lnSpc>
                        <a:spcBef>
                          <a:spcPts val="40"/>
                        </a:spcBef>
                      </a:pPr>
                      <a:r>
                        <a:rPr dirty="0" sz="600" b="1">
                          <a:solidFill>
                            <a:srgbClr val="365F91"/>
                          </a:solidFill>
                          <a:latin typeface="Times New Roman"/>
                          <a:cs typeface="Times New Roman"/>
                        </a:rPr>
                        <a:t>dM =  (d</a:t>
                      </a:r>
                      <a:r>
                        <a:rPr dirty="0" sz="600" spc="5" b="1">
                          <a:solidFill>
                            <a:srgbClr val="365F91"/>
                          </a:solidFill>
                          <a:latin typeface="Times New Roman"/>
                          <a:cs typeface="Times New Roman"/>
                        </a:rPr>
                        <a:t>F</a:t>
                      </a:r>
                      <a:r>
                        <a:rPr dirty="0" sz="600" spc="-10" b="1">
                          <a:solidFill>
                            <a:srgbClr val="365F91"/>
                          </a:solidFill>
                          <a:latin typeface="Times New Roman"/>
                          <a:cs typeface="Times New Roman"/>
                        </a:rPr>
                        <a:t>)</a:t>
                      </a:r>
                      <a:r>
                        <a:rPr dirty="0" sz="600" b="1">
                          <a:solidFill>
                            <a:srgbClr val="365F91"/>
                          </a:solidFill>
                          <a:latin typeface="Times New Roman"/>
                          <a:cs typeface="Times New Roman"/>
                        </a:rPr>
                        <a:t>(</a:t>
                      </a:r>
                      <a:r>
                        <a:rPr dirty="0" sz="600" spc="-5" b="1">
                          <a:solidFill>
                            <a:srgbClr val="365F91"/>
                          </a:solidFill>
                          <a:latin typeface="Times New Roman"/>
                          <a:cs typeface="Times New Roman"/>
                        </a:rPr>
                        <a:t>Yc</a:t>
                      </a:r>
                      <a:r>
                        <a:rPr dirty="0" sz="600" b="1">
                          <a:solidFill>
                            <a:srgbClr val="365F91"/>
                          </a:solidFill>
                          <a:latin typeface="Times New Roman"/>
                          <a:cs typeface="Times New Roman"/>
                        </a:rPr>
                        <a:t>g)</a:t>
                      </a:r>
                      <a:endParaRPr sz="600">
                        <a:latin typeface="Times New Roman"/>
                        <a:cs typeface="Times New Roman"/>
                      </a:endParaRPr>
                    </a:p>
                    <a:p>
                      <a:pPr marL="68580">
                        <a:lnSpc>
                          <a:spcPts val="670"/>
                        </a:lnSpc>
                      </a:pPr>
                      <a:r>
                        <a:rPr dirty="0" sz="600" spc="-5" b="1">
                          <a:solidFill>
                            <a:srgbClr val="365F91"/>
                          </a:solidFill>
                          <a:latin typeface="Times New Roman"/>
                          <a:cs typeface="Times New Roman"/>
                        </a:rPr>
                        <a:t>(kip-ft)</a:t>
                      </a:r>
                      <a:endParaRPr sz="600">
                        <a:latin typeface="Times New Roman"/>
                        <a:cs typeface="Times New Roman"/>
                      </a:endParaRPr>
                    </a:p>
                  </a:txBody>
                  <a:tcPr marL="0" marR="0" marB="0" marT="5080">
                    <a:lnT w="12700">
                      <a:solidFill>
                        <a:srgbClr val="4F81BC"/>
                      </a:solidFill>
                      <a:prstDash val="solid"/>
                    </a:lnT>
                    <a:lnB w="12700">
                      <a:solidFill>
                        <a:srgbClr val="4F81BC"/>
                      </a:solidFill>
                      <a:prstDash val="solid"/>
                    </a:lnB>
                  </a:tcPr>
                </a:tc>
              </a:tr>
              <a:tr h="159342">
                <a:tc>
                  <a:txBody>
                    <a:bodyPr/>
                    <a:lstStyle/>
                    <a:p>
                      <a:pPr marL="77470">
                        <a:lnSpc>
                          <a:spcPts val="635"/>
                        </a:lnSpc>
                      </a:pPr>
                      <a:r>
                        <a:rPr dirty="0" sz="600">
                          <a:solidFill>
                            <a:srgbClr val="365F91"/>
                          </a:solidFill>
                          <a:latin typeface="Times New Roman"/>
                          <a:cs typeface="Times New Roman"/>
                        </a:rPr>
                        <a:t>70</a:t>
                      </a:r>
                      <a:endParaRPr sz="600">
                        <a:latin typeface="Times New Roman"/>
                        <a:cs typeface="Times New Roman"/>
                      </a:endParaRPr>
                    </a:p>
                  </a:txBody>
                  <a:tcPr marL="0" marR="0" marB="0" marT="0">
                    <a:lnT w="12700">
                      <a:solidFill>
                        <a:srgbClr val="4F81BC"/>
                      </a:solidFill>
                      <a:prstDash val="solid"/>
                    </a:lnT>
                  </a:tcPr>
                </a:tc>
                <a:tc>
                  <a:txBody>
                    <a:bodyPr/>
                    <a:lstStyle/>
                    <a:p>
                      <a:pPr marL="67945">
                        <a:lnSpc>
                          <a:spcPts val="635"/>
                        </a:lnSpc>
                      </a:pPr>
                      <a:r>
                        <a:rPr dirty="0" sz="600" spc="-5">
                          <a:solidFill>
                            <a:srgbClr val="365F91"/>
                          </a:solidFill>
                          <a:latin typeface="Times New Roman"/>
                          <a:cs typeface="Times New Roman"/>
                        </a:rPr>
                        <a:t>Straight Strand</a:t>
                      </a:r>
                      <a:r>
                        <a:rPr dirty="0" sz="600">
                          <a:solidFill>
                            <a:srgbClr val="365F91"/>
                          </a:solidFill>
                          <a:latin typeface="Times New Roman"/>
                          <a:cs typeface="Times New Roman"/>
                        </a:rPr>
                        <a:t> 9</a:t>
                      </a:r>
                      <a:endParaRPr sz="600">
                        <a:latin typeface="Times New Roman"/>
                        <a:cs typeface="Times New Roman"/>
                      </a:endParaRPr>
                    </a:p>
                  </a:txBody>
                  <a:tcPr marL="0" marR="0" marB="0" marT="0">
                    <a:lnT w="12700">
                      <a:solidFill>
                        <a:srgbClr val="4F81BC"/>
                      </a:solidFill>
                      <a:prstDash val="solid"/>
                    </a:lnT>
                  </a:tcPr>
                </a:tc>
                <a:tc>
                  <a:txBody>
                    <a:bodyPr/>
                    <a:lstStyle/>
                    <a:p>
                      <a:pPr marL="67310">
                        <a:lnSpc>
                          <a:spcPts val="63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lnT w="12700">
                      <a:solidFill>
                        <a:srgbClr val="4F81BC"/>
                      </a:solidFill>
                      <a:prstDash val="solid"/>
                    </a:lnT>
                  </a:tcPr>
                </a:tc>
                <a:tc>
                  <a:txBody>
                    <a:bodyPr/>
                    <a:lstStyle/>
                    <a:p>
                      <a:pPr algn="ctr" marL="38100">
                        <a:lnSpc>
                          <a:spcPts val="63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lnT w="12700">
                      <a:solidFill>
                        <a:srgbClr val="4F81BC"/>
                      </a:solidFill>
                      <a:prstDash val="solid"/>
                    </a:lnT>
                  </a:tcPr>
                </a:tc>
                <a:tc>
                  <a:txBody>
                    <a:bodyPr/>
                    <a:lstStyle/>
                    <a:p>
                      <a:pPr algn="ctr">
                        <a:lnSpc>
                          <a:spcPts val="63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lnT w="12700">
                      <a:solidFill>
                        <a:srgbClr val="4F81BC"/>
                      </a:solidFill>
                      <a:prstDash val="solid"/>
                    </a:lnT>
                  </a:tcPr>
                </a:tc>
                <a:tc>
                  <a:txBody>
                    <a:bodyPr/>
                    <a:lstStyle/>
                    <a:p>
                      <a:pPr algn="ctr">
                        <a:lnSpc>
                          <a:spcPts val="63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lnT w="12700">
                      <a:solidFill>
                        <a:srgbClr val="4F81BC"/>
                      </a:solidFill>
                      <a:prstDash val="solid"/>
                    </a:lnT>
                  </a:tcPr>
                </a:tc>
                <a:tc>
                  <a:txBody>
                    <a:bodyPr/>
                    <a:lstStyle/>
                    <a:p>
                      <a:pPr algn="r" marR="61594">
                        <a:lnSpc>
                          <a:spcPts val="63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lnT w="12700">
                      <a:solidFill>
                        <a:srgbClr val="4F81BC"/>
                      </a:solidFill>
                      <a:prstDash val="solid"/>
                    </a:lnT>
                  </a:tcPr>
                </a:tc>
                <a:tc>
                  <a:txBody>
                    <a:bodyPr/>
                    <a:lstStyle/>
                    <a:p>
                      <a:pPr marL="67945">
                        <a:lnSpc>
                          <a:spcPts val="63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lnT w="12700">
                      <a:solidFill>
                        <a:srgbClr val="4F81BC"/>
                      </a:solidFill>
                      <a:prstDash val="solid"/>
                    </a:lnT>
                  </a:tcPr>
                </a:tc>
                <a:tc>
                  <a:txBody>
                    <a:bodyPr/>
                    <a:lstStyle/>
                    <a:p>
                      <a:pPr marL="67310">
                        <a:lnSpc>
                          <a:spcPts val="635"/>
                        </a:lnSpc>
                      </a:pPr>
                      <a:r>
                        <a:rPr dirty="0" sz="600">
                          <a:solidFill>
                            <a:srgbClr val="365F91"/>
                          </a:solidFill>
                          <a:latin typeface="Times New Roman"/>
                          <a:cs typeface="Times New Roman"/>
                        </a:rPr>
                        <a:t>0.0126705</a:t>
                      </a:r>
                      <a:endParaRPr sz="600">
                        <a:latin typeface="Times New Roman"/>
                        <a:cs typeface="Times New Roman"/>
                      </a:endParaRPr>
                    </a:p>
                  </a:txBody>
                  <a:tcPr marL="0" marR="0" marB="0" marT="0">
                    <a:lnT w="12700">
                      <a:solidFill>
                        <a:srgbClr val="4F81BC"/>
                      </a:solidFill>
                      <a:prstDash val="solid"/>
                    </a:lnT>
                  </a:tcPr>
                </a:tc>
                <a:tc>
                  <a:txBody>
                    <a:bodyPr/>
                    <a:lstStyle/>
                    <a:p>
                      <a:pPr marL="81915">
                        <a:lnSpc>
                          <a:spcPts val="635"/>
                        </a:lnSpc>
                      </a:pPr>
                      <a:r>
                        <a:rPr dirty="0" sz="600">
                          <a:solidFill>
                            <a:srgbClr val="365F91"/>
                          </a:solidFill>
                          <a:latin typeface="Times New Roman"/>
                          <a:cs typeface="Times New Roman"/>
                        </a:rPr>
                        <a:t>0.0187076</a:t>
                      </a:r>
                      <a:endParaRPr sz="600">
                        <a:latin typeface="Times New Roman"/>
                        <a:cs typeface="Times New Roman"/>
                      </a:endParaRPr>
                    </a:p>
                  </a:txBody>
                  <a:tcPr marL="0" marR="0" marB="0" marT="0">
                    <a:lnT w="12700">
                      <a:solidFill>
                        <a:srgbClr val="4F81BC"/>
                      </a:solidFill>
                      <a:prstDash val="solid"/>
                    </a:lnT>
                  </a:tcPr>
                </a:tc>
                <a:tc>
                  <a:txBody>
                    <a:bodyPr/>
                    <a:lstStyle/>
                    <a:p>
                      <a:pPr algn="ctr" marL="8890">
                        <a:lnSpc>
                          <a:spcPts val="635"/>
                        </a:lnSpc>
                      </a:pPr>
                      <a:r>
                        <a:rPr dirty="0" sz="600">
                          <a:solidFill>
                            <a:srgbClr val="365F91"/>
                          </a:solidFill>
                          <a:latin typeface="Times New Roman"/>
                          <a:cs typeface="Times New Roman"/>
                        </a:rPr>
                        <a:t>262.121</a:t>
                      </a:r>
                      <a:endParaRPr sz="600">
                        <a:latin typeface="Times New Roman"/>
                        <a:cs typeface="Times New Roman"/>
                      </a:endParaRPr>
                    </a:p>
                  </a:txBody>
                  <a:tcPr marL="0" marR="0" marB="0" marT="0">
                    <a:lnT w="12700">
                      <a:solidFill>
                        <a:srgbClr val="4F81BC"/>
                      </a:solidFill>
                      <a:prstDash val="solid"/>
                    </a:lnT>
                  </a:tcPr>
                </a:tc>
                <a:tc>
                  <a:txBody>
                    <a:bodyPr/>
                    <a:lstStyle/>
                    <a:p>
                      <a:pPr marL="68580">
                        <a:lnSpc>
                          <a:spcPts val="635"/>
                        </a:lnSpc>
                      </a:pPr>
                      <a:r>
                        <a:rPr dirty="0" sz="600">
                          <a:solidFill>
                            <a:srgbClr val="365F91"/>
                          </a:solidFill>
                          <a:latin typeface="Times New Roman"/>
                          <a:cs typeface="Times New Roman"/>
                        </a:rPr>
                        <a:t>56.88</a:t>
                      </a:r>
                      <a:endParaRPr sz="600">
                        <a:latin typeface="Times New Roman"/>
                        <a:cs typeface="Times New Roman"/>
                      </a:endParaRPr>
                    </a:p>
                  </a:txBody>
                  <a:tcPr marL="0" marR="0" marB="0" marT="0">
                    <a:lnT w="12700">
                      <a:solidFill>
                        <a:srgbClr val="4F81BC"/>
                      </a:solidFill>
                      <a:prstDash val="solid"/>
                    </a:lnT>
                  </a:tcPr>
                </a:tc>
                <a:tc>
                  <a:txBody>
                    <a:bodyPr/>
                    <a:lstStyle/>
                    <a:p>
                      <a:pPr marL="68580">
                        <a:lnSpc>
                          <a:spcPts val="635"/>
                        </a:lnSpc>
                      </a:pPr>
                      <a:r>
                        <a:rPr dirty="0" sz="600" spc="-5">
                          <a:solidFill>
                            <a:srgbClr val="365F91"/>
                          </a:solidFill>
                          <a:latin typeface="Times New Roman"/>
                          <a:cs typeface="Times New Roman"/>
                        </a:rPr>
                        <a:t>-341.28</a:t>
                      </a:r>
                      <a:endParaRPr sz="600">
                        <a:latin typeface="Times New Roman"/>
                        <a:cs typeface="Times New Roman"/>
                      </a:endParaRPr>
                    </a:p>
                  </a:txBody>
                  <a:tcPr marL="0" marR="0" marB="0" marT="0">
                    <a:lnT w="12700">
                      <a:solidFill>
                        <a:srgbClr val="4F81BC"/>
                      </a:solidFill>
                      <a:prstDash val="solid"/>
                    </a:lnT>
                  </a:tcPr>
                </a:tc>
              </a:tr>
              <a:tr h="164592">
                <a:tc>
                  <a:txBody>
                    <a:bodyPr/>
                    <a:lstStyle/>
                    <a:p>
                      <a:pPr marL="77470">
                        <a:lnSpc>
                          <a:spcPts val="685"/>
                        </a:lnSpc>
                      </a:pPr>
                      <a:r>
                        <a:rPr dirty="0" sz="600">
                          <a:solidFill>
                            <a:srgbClr val="365F91"/>
                          </a:solidFill>
                          <a:latin typeface="Times New Roman"/>
                          <a:cs typeface="Times New Roman"/>
                        </a:rPr>
                        <a:t>71</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spc="-5">
                          <a:solidFill>
                            <a:srgbClr val="365F91"/>
                          </a:solidFill>
                          <a:latin typeface="Times New Roman"/>
                          <a:cs typeface="Times New Roman"/>
                        </a:rPr>
                        <a:t>Straight Strand</a:t>
                      </a:r>
                      <a:r>
                        <a:rPr dirty="0" sz="600">
                          <a:solidFill>
                            <a:srgbClr val="365F91"/>
                          </a:solidFill>
                          <a:latin typeface="Times New Roman"/>
                          <a:cs typeface="Times New Roman"/>
                        </a:rPr>
                        <a:t> 6</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solidFill>
                      <a:srgbClr val="D2DFED"/>
                    </a:solidFill>
                  </a:tcPr>
                </a:tc>
                <a:tc>
                  <a:txBody>
                    <a:bodyPr/>
                    <a:lstStyle/>
                    <a:p>
                      <a:pPr algn="ctr" marL="38100">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solidFill>
                      <a:srgbClr val="D2DFED"/>
                    </a:solidFill>
                  </a:tcPr>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solidFill>
                      <a:srgbClr val="D2DFED"/>
                    </a:solidFill>
                  </a:tcPr>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solidFill>
                      <a:srgbClr val="D2DFED"/>
                    </a:solidFill>
                  </a:tcPr>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solidFill>
                      <a:srgbClr val="D2DFED"/>
                    </a:solidFill>
                  </a:tcPr>
                </a:tc>
                <a:tc>
                  <a:txBody>
                    <a:bodyPr/>
                    <a:lstStyle/>
                    <a:p>
                      <a:pPr marL="67310">
                        <a:lnSpc>
                          <a:spcPts val="685"/>
                        </a:lnSpc>
                      </a:pPr>
                      <a:r>
                        <a:rPr dirty="0" sz="600">
                          <a:solidFill>
                            <a:srgbClr val="365F91"/>
                          </a:solidFill>
                          <a:latin typeface="Times New Roman"/>
                          <a:cs typeface="Times New Roman"/>
                        </a:rPr>
                        <a:t>0.0126705</a:t>
                      </a:r>
                      <a:endParaRPr sz="600">
                        <a:latin typeface="Times New Roman"/>
                        <a:cs typeface="Times New Roman"/>
                      </a:endParaRPr>
                    </a:p>
                  </a:txBody>
                  <a:tcPr marL="0" marR="0" marB="0" marT="0">
                    <a:solidFill>
                      <a:srgbClr val="D2DFED"/>
                    </a:solidFill>
                  </a:tcPr>
                </a:tc>
                <a:tc>
                  <a:txBody>
                    <a:bodyPr/>
                    <a:lstStyle/>
                    <a:p>
                      <a:pPr marL="81915">
                        <a:lnSpc>
                          <a:spcPts val="685"/>
                        </a:lnSpc>
                      </a:pPr>
                      <a:r>
                        <a:rPr dirty="0" sz="600">
                          <a:solidFill>
                            <a:srgbClr val="365F91"/>
                          </a:solidFill>
                          <a:latin typeface="Times New Roman"/>
                          <a:cs typeface="Times New Roman"/>
                        </a:rPr>
                        <a:t>0.0187076</a:t>
                      </a:r>
                      <a:endParaRPr sz="600">
                        <a:latin typeface="Times New Roman"/>
                        <a:cs typeface="Times New Roman"/>
                      </a:endParaRPr>
                    </a:p>
                  </a:txBody>
                  <a:tcPr marL="0" marR="0" marB="0" marT="0">
                    <a:solidFill>
                      <a:srgbClr val="D2DFED"/>
                    </a:solidFill>
                  </a:tcPr>
                </a:tc>
                <a:tc>
                  <a:txBody>
                    <a:bodyPr/>
                    <a:lstStyle/>
                    <a:p>
                      <a:pPr algn="ctr" marL="8890">
                        <a:lnSpc>
                          <a:spcPts val="685"/>
                        </a:lnSpc>
                      </a:pPr>
                      <a:r>
                        <a:rPr dirty="0" sz="600">
                          <a:solidFill>
                            <a:srgbClr val="365F91"/>
                          </a:solidFill>
                          <a:latin typeface="Times New Roman"/>
                          <a:cs typeface="Times New Roman"/>
                        </a:rPr>
                        <a:t>262.121</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a:solidFill>
                            <a:srgbClr val="365F91"/>
                          </a:solidFill>
                          <a:latin typeface="Times New Roman"/>
                          <a:cs typeface="Times New Roman"/>
                        </a:rPr>
                        <a:t>56.88</a:t>
                      </a:r>
                      <a:endParaRPr sz="600">
                        <a:latin typeface="Times New Roman"/>
                        <a:cs typeface="Times New Roman"/>
                      </a:endParaRPr>
                    </a:p>
                  </a:txBody>
                  <a:tcPr marL="0" marR="0" marB="0" marT="0">
                    <a:solidFill>
                      <a:srgbClr val="D2DFED"/>
                    </a:solidFill>
                  </a:tcPr>
                </a:tc>
                <a:tc>
                  <a:txBody>
                    <a:bodyPr/>
                    <a:lstStyle/>
                    <a:p>
                      <a:pPr marL="68580">
                        <a:lnSpc>
                          <a:spcPts val="685"/>
                        </a:lnSpc>
                      </a:pPr>
                      <a:r>
                        <a:rPr dirty="0" sz="600" spc="-5">
                          <a:solidFill>
                            <a:srgbClr val="365F91"/>
                          </a:solidFill>
                          <a:latin typeface="Times New Roman"/>
                          <a:cs typeface="Times New Roman"/>
                        </a:rPr>
                        <a:t>-341.28</a:t>
                      </a:r>
                      <a:endParaRPr sz="600">
                        <a:latin typeface="Times New Roman"/>
                        <a:cs typeface="Times New Roman"/>
                      </a:endParaRPr>
                    </a:p>
                  </a:txBody>
                  <a:tcPr marL="0" marR="0" marB="0" marT="0">
                    <a:solidFill>
                      <a:srgbClr val="D2DFED"/>
                    </a:solidFill>
                  </a:tcPr>
                </a:tc>
              </a:tr>
              <a:tr h="163068">
                <a:tc>
                  <a:txBody>
                    <a:bodyPr/>
                    <a:lstStyle/>
                    <a:p>
                      <a:pPr marL="77470">
                        <a:lnSpc>
                          <a:spcPts val="685"/>
                        </a:lnSpc>
                      </a:pPr>
                      <a:r>
                        <a:rPr dirty="0" sz="600">
                          <a:solidFill>
                            <a:srgbClr val="365F91"/>
                          </a:solidFill>
                          <a:latin typeface="Times New Roman"/>
                          <a:cs typeface="Times New Roman"/>
                        </a:rPr>
                        <a:t>72</a:t>
                      </a:r>
                      <a:endParaRPr sz="600">
                        <a:latin typeface="Times New Roman"/>
                        <a:cs typeface="Times New Roman"/>
                      </a:endParaRPr>
                    </a:p>
                  </a:txBody>
                  <a:tcPr marL="0" marR="0" marB="0" marT="0"/>
                </a:tc>
                <a:tc>
                  <a:txBody>
                    <a:bodyPr/>
                    <a:lstStyle/>
                    <a:p>
                      <a:pPr marL="67945">
                        <a:lnSpc>
                          <a:spcPts val="68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20</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tc>
                <a:tc>
                  <a:txBody>
                    <a:bodyPr/>
                    <a:lstStyle/>
                    <a:p>
                      <a:pPr algn="ctr" marL="38100">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tc>
                <a:tc>
                  <a:txBody>
                    <a:bodyPr/>
                    <a:lstStyle/>
                    <a:p>
                      <a:pPr marL="67310">
                        <a:lnSpc>
                          <a:spcPts val="685"/>
                        </a:lnSpc>
                      </a:pPr>
                      <a:r>
                        <a:rPr dirty="0" sz="600">
                          <a:solidFill>
                            <a:srgbClr val="365F91"/>
                          </a:solidFill>
                          <a:latin typeface="Times New Roman"/>
                          <a:cs typeface="Times New Roman"/>
                        </a:rPr>
                        <a:t>0.0126705</a:t>
                      </a:r>
                      <a:endParaRPr sz="600">
                        <a:latin typeface="Times New Roman"/>
                        <a:cs typeface="Times New Roman"/>
                      </a:endParaRPr>
                    </a:p>
                  </a:txBody>
                  <a:tcPr marL="0" marR="0" marB="0" marT="0"/>
                </a:tc>
                <a:tc>
                  <a:txBody>
                    <a:bodyPr/>
                    <a:lstStyle/>
                    <a:p>
                      <a:pPr marL="81915">
                        <a:lnSpc>
                          <a:spcPts val="685"/>
                        </a:lnSpc>
                      </a:pPr>
                      <a:r>
                        <a:rPr dirty="0" sz="600">
                          <a:solidFill>
                            <a:srgbClr val="365F91"/>
                          </a:solidFill>
                          <a:latin typeface="Times New Roman"/>
                          <a:cs typeface="Times New Roman"/>
                        </a:rPr>
                        <a:t>0.0187076</a:t>
                      </a:r>
                      <a:endParaRPr sz="600">
                        <a:latin typeface="Times New Roman"/>
                        <a:cs typeface="Times New Roman"/>
                      </a:endParaRPr>
                    </a:p>
                  </a:txBody>
                  <a:tcPr marL="0" marR="0" marB="0" marT="0"/>
                </a:tc>
                <a:tc>
                  <a:txBody>
                    <a:bodyPr/>
                    <a:lstStyle/>
                    <a:p>
                      <a:pPr algn="ctr" marL="8890">
                        <a:lnSpc>
                          <a:spcPts val="685"/>
                        </a:lnSpc>
                      </a:pPr>
                      <a:r>
                        <a:rPr dirty="0" sz="600">
                          <a:solidFill>
                            <a:srgbClr val="365F91"/>
                          </a:solidFill>
                          <a:latin typeface="Times New Roman"/>
                          <a:cs typeface="Times New Roman"/>
                        </a:rPr>
                        <a:t>262.121</a:t>
                      </a:r>
                      <a:endParaRPr sz="600">
                        <a:latin typeface="Times New Roman"/>
                        <a:cs typeface="Times New Roman"/>
                      </a:endParaRPr>
                    </a:p>
                  </a:txBody>
                  <a:tcPr marL="0" marR="0" marB="0" marT="0"/>
                </a:tc>
                <a:tc>
                  <a:txBody>
                    <a:bodyPr/>
                    <a:lstStyle/>
                    <a:p>
                      <a:pPr marL="68580">
                        <a:lnSpc>
                          <a:spcPts val="685"/>
                        </a:lnSpc>
                      </a:pPr>
                      <a:r>
                        <a:rPr dirty="0" sz="600">
                          <a:solidFill>
                            <a:srgbClr val="365F91"/>
                          </a:solidFill>
                          <a:latin typeface="Times New Roman"/>
                          <a:cs typeface="Times New Roman"/>
                        </a:rPr>
                        <a:t>56.88</a:t>
                      </a:r>
                      <a:endParaRPr sz="600">
                        <a:latin typeface="Times New Roman"/>
                        <a:cs typeface="Times New Roman"/>
                      </a:endParaRPr>
                    </a:p>
                  </a:txBody>
                  <a:tcPr marL="0" marR="0" marB="0" marT="0"/>
                </a:tc>
                <a:tc>
                  <a:txBody>
                    <a:bodyPr/>
                    <a:lstStyle/>
                    <a:p>
                      <a:pPr marL="68580">
                        <a:lnSpc>
                          <a:spcPts val="685"/>
                        </a:lnSpc>
                      </a:pPr>
                      <a:r>
                        <a:rPr dirty="0" sz="600" spc="-5">
                          <a:solidFill>
                            <a:srgbClr val="365F91"/>
                          </a:solidFill>
                          <a:latin typeface="Times New Roman"/>
                          <a:cs typeface="Times New Roman"/>
                        </a:rPr>
                        <a:t>-341.28</a:t>
                      </a:r>
                      <a:endParaRPr sz="600">
                        <a:latin typeface="Times New Roman"/>
                        <a:cs typeface="Times New Roman"/>
                      </a:endParaRPr>
                    </a:p>
                  </a:txBody>
                  <a:tcPr marL="0" marR="0" marB="0" marT="0"/>
                </a:tc>
              </a:tr>
              <a:tr h="170687">
                <a:tc>
                  <a:txBody>
                    <a:bodyPr/>
                    <a:lstStyle/>
                    <a:p>
                      <a:pPr marL="77470">
                        <a:lnSpc>
                          <a:spcPts val="685"/>
                        </a:lnSpc>
                      </a:pPr>
                      <a:r>
                        <a:rPr dirty="0" sz="600">
                          <a:solidFill>
                            <a:srgbClr val="365F91"/>
                          </a:solidFill>
                          <a:latin typeface="Times New Roman"/>
                          <a:cs typeface="Times New Roman"/>
                        </a:rPr>
                        <a:t>73</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marL="67945">
                        <a:lnSpc>
                          <a:spcPts val="685"/>
                        </a:lnSpc>
                      </a:pPr>
                      <a:r>
                        <a:rPr dirty="0" sz="600" spc="-5">
                          <a:solidFill>
                            <a:srgbClr val="365F91"/>
                          </a:solidFill>
                          <a:latin typeface="Times New Roman"/>
                          <a:cs typeface="Times New Roman"/>
                        </a:rPr>
                        <a:t>Straight Strand </a:t>
                      </a:r>
                      <a:r>
                        <a:rPr dirty="0" sz="600">
                          <a:solidFill>
                            <a:srgbClr val="365F91"/>
                          </a:solidFill>
                          <a:latin typeface="Times New Roman"/>
                          <a:cs typeface="Times New Roman"/>
                        </a:rPr>
                        <a:t>18</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marL="67310">
                        <a:lnSpc>
                          <a:spcPts val="685"/>
                        </a:lnSpc>
                      </a:pPr>
                      <a:r>
                        <a:rPr dirty="0" sz="600">
                          <a:solidFill>
                            <a:srgbClr val="365F91"/>
                          </a:solidFill>
                          <a:latin typeface="Times New Roman"/>
                          <a:cs typeface="Times New Roman"/>
                        </a:rPr>
                        <a:t>0.217</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algn="ctr" marL="38100">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algn="ctr">
                        <a:lnSpc>
                          <a:spcPts val="685"/>
                        </a:lnSpc>
                      </a:pPr>
                      <a:r>
                        <a:rPr dirty="0" sz="600" spc="-5">
                          <a:solidFill>
                            <a:srgbClr val="365F91"/>
                          </a:solidFill>
                          <a:latin typeface="Times New Roman"/>
                          <a:cs typeface="Times New Roman"/>
                        </a:rPr>
                        <a:t>-72.000</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algn="r" marR="61594">
                        <a:lnSpc>
                          <a:spcPts val="685"/>
                        </a:lnSpc>
                      </a:pPr>
                      <a:r>
                        <a:rPr dirty="0" sz="600">
                          <a:solidFill>
                            <a:srgbClr val="365F91"/>
                          </a:solidFill>
                          <a:latin typeface="Times New Roman"/>
                          <a:cs typeface="Times New Roman"/>
                        </a:rPr>
                        <a:t>172</a:t>
                      </a:r>
                      <a:r>
                        <a:rPr dirty="0" sz="600" spc="5">
                          <a:solidFill>
                            <a:srgbClr val="365F91"/>
                          </a:solidFill>
                          <a:latin typeface="Times New Roman"/>
                          <a:cs typeface="Times New Roman"/>
                        </a:rPr>
                        <a:t>.</a:t>
                      </a:r>
                      <a:r>
                        <a:rPr dirty="0" sz="600">
                          <a:solidFill>
                            <a:srgbClr val="365F91"/>
                          </a:solidFill>
                          <a:latin typeface="Times New Roman"/>
                          <a:cs typeface="Times New Roman"/>
                        </a:rPr>
                        <a:t>059</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marL="67945">
                        <a:lnSpc>
                          <a:spcPts val="685"/>
                        </a:lnSpc>
                      </a:pPr>
                      <a:r>
                        <a:rPr dirty="0" sz="600">
                          <a:solidFill>
                            <a:srgbClr val="365F91"/>
                          </a:solidFill>
                          <a:latin typeface="Times New Roman"/>
                          <a:cs typeface="Times New Roman"/>
                        </a:rPr>
                        <a:t>0.00603715</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marL="67310">
                        <a:lnSpc>
                          <a:spcPts val="685"/>
                        </a:lnSpc>
                      </a:pPr>
                      <a:r>
                        <a:rPr dirty="0" sz="600">
                          <a:solidFill>
                            <a:srgbClr val="365F91"/>
                          </a:solidFill>
                          <a:latin typeface="Times New Roman"/>
                          <a:cs typeface="Times New Roman"/>
                        </a:rPr>
                        <a:t>0.0126705</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marL="81915">
                        <a:lnSpc>
                          <a:spcPts val="685"/>
                        </a:lnSpc>
                      </a:pPr>
                      <a:r>
                        <a:rPr dirty="0" sz="600">
                          <a:solidFill>
                            <a:srgbClr val="365F91"/>
                          </a:solidFill>
                          <a:latin typeface="Times New Roman"/>
                          <a:cs typeface="Times New Roman"/>
                        </a:rPr>
                        <a:t>0.0187076</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algn="ctr" marL="8890">
                        <a:lnSpc>
                          <a:spcPts val="685"/>
                        </a:lnSpc>
                      </a:pPr>
                      <a:r>
                        <a:rPr dirty="0" sz="600">
                          <a:solidFill>
                            <a:srgbClr val="365F91"/>
                          </a:solidFill>
                          <a:latin typeface="Times New Roman"/>
                          <a:cs typeface="Times New Roman"/>
                        </a:rPr>
                        <a:t>262.121</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marL="68580">
                        <a:lnSpc>
                          <a:spcPts val="685"/>
                        </a:lnSpc>
                      </a:pPr>
                      <a:r>
                        <a:rPr dirty="0" sz="600">
                          <a:solidFill>
                            <a:srgbClr val="365F91"/>
                          </a:solidFill>
                          <a:latin typeface="Times New Roman"/>
                          <a:cs typeface="Times New Roman"/>
                        </a:rPr>
                        <a:t>56.88</a:t>
                      </a:r>
                      <a:endParaRPr sz="6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marL="68580">
                        <a:lnSpc>
                          <a:spcPts val="685"/>
                        </a:lnSpc>
                      </a:pPr>
                      <a:r>
                        <a:rPr dirty="0" sz="600" spc="-5">
                          <a:solidFill>
                            <a:srgbClr val="365F91"/>
                          </a:solidFill>
                          <a:latin typeface="Times New Roman"/>
                          <a:cs typeface="Times New Roman"/>
                        </a:rPr>
                        <a:t>-341.28</a:t>
                      </a:r>
                      <a:endParaRPr sz="600">
                        <a:latin typeface="Times New Roman"/>
                        <a:cs typeface="Times New Roman"/>
                      </a:endParaRPr>
                    </a:p>
                  </a:txBody>
                  <a:tcPr marL="0" marR="0" marB="0" marT="0">
                    <a:lnB w="12700">
                      <a:solidFill>
                        <a:srgbClr val="4F81BC"/>
                      </a:solidFill>
                      <a:prstDash val="solid"/>
                    </a:lnB>
                    <a:solidFill>
                      <a:srgbClr val="D2DFED"/>
                    </a:solidFill>
                  </a:tcPr>
                </a:tc>
              </a:tr>
            </a:tbl>
          </a:graphicData>
        </a:graphic>
      </p:graphicFrame>
      <p:sp>
        <p:nvSpPr>
          <p:cNvPr id="4" name="object 4"/>
          <p:cNvSpPr txBox="1"/>
          <p:nvPr/>
        </p:nvSpPr>
        <p:spPr>
          <a:xfrm>
            <a:off x="647573" y="2065426"/>
            <a:ext cx="2427605" cy="1749425"/>
          </a:xfrm>
          <a:prstGeom prst="rect">
            <a:avLst/>
          </a:prstGeom>
        </p:spPr>
        <p:txBody>
          <a:bodyPr wrap="square" lIns="0" tIns="92075" rIns="0" bIns="0" rtlCol="0" vert="horz">
            <a:spAutoFit/>
          </a:bodyPr>
          <a:lstStyle/>
          <a:p>
            <a:pPr marL="38100">
              <a:lnSpc>
                <a:spcPct val="100000"/>
              </a:lnSpc>
              <a:spcBef>
                <a:spcPts val="725"/>
              </a:spcBef>
            </a:pPr>
            <a:r>
              <a:rPr dirty="0" sz="1000" spc="-5">
                <a:latin typeface="Times New Roman"/>
                <a:cs typeface="Times New Roman"/>
              </a:rPr>
              <a:t>Resultant Force = </a:t>
            </a:r>
            <a:r>
              <a:rPr dirty="0" sz="1000" spc="-5">
                <a:latin typeface="Symbol"/>
                <a:cs typeface="Symbol"/>
              </a:rPr>
              <a:t></a:t>
            </a:r>
            <a:r>
              <a:rPr dirty="0" sz="1000" spc="-5">
                <a:latin typeface="Times New Roman"/>
                <a:cs typeface="Times New Roman"/>
              </a:rPr>
              <a:t>(</a:t>
            </a:r>
            <a:r>
              <a:rPr dirty="0" sz="1000" spc="-5">
                <a:latin typeface="Symbol"/>
                <a:cs typeface="Symbol"/>
              </a:rPr>
              <a:t></a:t>
            </a:r>
            <a:r>
              <a:rPr dirty="0" sz="1000" spc="-5">
                <a:latin typeface="Times New Roman"/>
                <a:cs typeface="Times New Roman"/>
              </a:rPr>
              <a:t>F) = 0.00</a:t>
            </a:r>
            <a:r>
              <a:rPr dirty="0" sz="1000" spc="-10">
                <a:latin typeface="Times New Roman"/>
                <a:cs typeface="Times New Roman"/>
              </a:rPr>
              <a:t> </a:t>
            </a:r>
            <a:r>
              <a:rPr dirty="0" sz="1000" spc="-5">
                <a:latin typeface="Times New Roman"/>
                <a:cs typeface="Times New Roman"/>
              </a:rPr>
              <a:t>kip</a:t>
            </a:r>
            <a:endParaRPr sz="1000">
              <a:latin typeface="Times New Roman"/>
              <a:cs typeface="Times New Roman"/>
            </a:endParaRPr>
          </a:p>
          <a:p>
            <a:pPr marL="38100" marR="46990" indent="-635">
              <a:lnSpc>
                <a:spcPct val="146100"/>
              </a:lnSpc>
              <a:spcBef>
                <a:spcPts val="70"/>
              </a:spcBef>
            </a:pPr>
            <a:r>
              <a:rPr dirty="0" sz="1000" spc="-5">
                <a:latin typeface="Times New Roman"/>
                <a:cs typeface="Times New Roman"/>
              </a:rPr>
              <a:t>Resultant </a:t>
            </a:r>
            <a:r>
              <a:rPr dirty="0" sz="1000">
                <a:latin typeface="Times New Roman"/>
                <a:cs typeface="Times New Roman"/>
              </a:rPr>
              <a:t>Moment </a:t>
            </a:r>
            <a:r>
              <a:rPr dirty="0" sz="1000" spc="-5">
                <a:latin typeface="Times New Roman"/>
                <a:cs typeface="Times New Roman"/>
              </a:rPr>
              <a:t>= </a:t>
            </a:r>
            <a:r>
              <a:rPr dirty="0" sz="1000" spc="-5">
                <a:latin typeface="Symbol"/>
                <a:cs typeface="Symbol"/>
              </a:rPr>
              <a:t></a:t>
            </a:r>
            <a:r>
              <a:rPr dirty="0" sz="1000" spc="-5">
                <a:latin typeface="Times New Roman"/>
                <a:cs typeface="Times New Roman"/>
              </a:rPr>
              <a:t>(</a:t>
            </a:r>
            <a:r>
              <a:rPr dirty="0" sz="1000" spc="-5">
                <a:latin typeface="Symbol"/>
                <a:cs typeface="Symbol"/>
              </a:rPr>
              <a:t></a:t>
            </a:r>
            <a:r>
              <a:rPr dirty="0" sz="1000" spc="-5">
                <a:latin typeface="Times New Roman"/>
                <a:cs typeface="Times New Roman"/>
              </a:rPr>
              <a:t>M) = -20526.2 kip-ft  Depth to neutral axis, </a:t>
            </a:r>
            <a:r>
              <a:rPr dirty="0" sz="1000" spc="-5" i="1">
                <a:latin typeface="Times New Roman"/>
                <a:cs typeface="Times New Roman"/>
              </a:rPr>
              <a:t>c = 15.124</a:t>
            </a:r>
            <a:r>
              <a:rPr dirty="0" sz="1000" spc="35" i="1">
                <a:latin typeface="Times New Roman"/>
                <a:cs typeface="Times New Roman"/>
              </a:rPr>
              <a:t> </a:t>
            </a:r>
            <a:r>
              <a:rPr dirty="0" sz="1000" spc="-10" i="1">
                <a:latin typeface="Times New Roman"/>
                <a:cs typeface="Times New Roman"/>
              </a:rPr>
              <a:t>in</a:t>
            </a:r>
            <a:endParaRPr sz="1000">
              <a:latin typeface="Times New Roman"/>
              <a:cs typeface="Times New Roman"/>
            </a:endParaRPr>
          </a:p>
          <a:p>
            <a:pPr marL="38100">
              <a:lnSpc>
                <a:spcPts val="1150"/>
              </a:lnSpc>
            </a:pPr>
            <a:r>
              <a:rPr dirty="0" sz="1000" spc="-5">
                <a:latin typeface="Times New Roman"/>
                <a:cs typeface="Times New Roman"/>
              </a:rPr>
              <a:t>Compression Resultant, </a:t>
            </a:r>
            <a:r>
              <a:rPr dirty="0" sz="1000" spc="-5" i="1">
                <a:latin typeface="Times New Roman"/>
                <a:cs typeface="Times New Roman"/>
              </a:rPr>
              <a:t>C = </a:t>
            </a:r>
            <a:r>
              <a:rPr dirty="0" sz="1000" i="1">
                <a:latin typeface="Times New Roman"/>
                <a:cs typeface="Times New Roman"/>
              </a:rPr>
              <a:t>-3464.24</a:t>
            </a:r>
            <a:r>
              <a:rPr dirty="0" sz="1000" spc="10" i="1">
                <a:latin typeface="Times New Roman"/>
                <a:cs typeface="Times New Roman"/>
              </a:rPr>
              <a:t> </a:t>
            </a:r>
            <a:r>
              <a:rPr dirty="0" sz="1000" spc="-5" i="1">
                <a:latin typeface="Times New Roman"/>
                <a:cs typeface="Times New Roman"/>
              </a:rPr>
              <a:t>kip</a:t>
            </a:r>
            <a:endParaRPr sz="1000">
              <a:latin typeface="Times New Roman"/>
              <a:cs typeface="Times New Roman"/>
            </a:endParaRPr>
          </a:p>
          <a:p>
            <a:pPr marL="38100">
              <a:lnSpc>
                <a:spcPts val="1120"/>
              </a:lnSpc>
              <a:spcBef>
                <a:spcPts val="45"/>
              </a:spcBef>
            </a:pPr>
            <a:r>
              <a:rPr dirty="0" baseline="5555" sz="1500" spc="-7">
                <a:latin typeface="Times New Roman"/>
                <a:cs typeface="Times New Roman"/>
              </a:rPr>
              <a:t>Depth to Compression Resultant, </a:t>
            </a:r>
            <a:r>
              <a:rPr dirty="0" baseline="5555" sz="1500" i="1">
                <a:latin typeface="Times New Roman"/>
                <a:cs typeface="Times New Roman"/>
              </a:rPr>
              <a:t>d</a:t>
            </a:r>
            <a:r>
              <a:rPr dirty="0" sz="650" i="1">
                <a:latin typeface="Times New Roman"/>
                <a:cs typeface="Times New Roman"/>
              </a:rPr>
              <a:t>c </a:t>
            </a:r>
            <a:r>
              <a:rPr dirty="0" baseline="5555" sz="1500" spc="-7" i="1">
                <a:latin typeface="Times New Roman"/>
                <a:cs typeface="Times New Roman"/>
              </a:rPr>
              <a:t>=5.720</a:t>
            </a:r>
            <a:r>
              <a:rPr dirty="0" baseline="5555" sz="1500" spc="-44" i="1">
                <a:latin typeface="Times New Roman"/>
                <a:cs typeface="Times New Roman"/>
              </a:rPr>
              <a:t> </a:t>
            </a:r>
            <a:r>
              <a:rPr dirty="0" baseline="5555" sz="1500" spc="-30" i="1">
                <a:latin typeface="Times New Roman"/>
                <a:cs typeface="Times New Roman"/>
              </a:rPr>
              <a:t>in</a:t>
            </a:r>
            <a:endParaRPr baseline="5555" sz="1500">
              <a:latin typeface="Times New Roman"/>
              <a:cs typeface="Times New Roman"/>
            </a:endParaRPr>
          </a:p>
          <a:p>
            <a:pPr marL="38100">
              <a:lnSpc>
                <a:spcPts val="1120"/>
              </a:lnSpc>
            </a:pPr>
            <a:r>
              <a:rPr dirty="0" sz="1000" spc="-5">
                <a:latin typeface="Times New Roman"/>
                <a:cs typeface="Times New Roman"/>
              </a:rPr>
              <a:t>Tension Resultant, </a:t>
            </a:r>
            <a:r>
              <a:rPr dirty="0" sz="1000" spc="-5" i="1">
                <a:latin typeface="Times New Roman"/>
                <a:cs typeface="Times New Roman"/>
              </a:rPr>
              <a:t>T = 3464.24</a:t>
            </a:r>
            <a:r>
              <a:rPr dirty="0" sz="1000" spc="20" i="1">
                <a:latin typeface="Times New Roman"/>
                <a:cs typeface="Times New Roman"/>
              </a:rPr>
              <a:t> </a:t>
            </a:r>
            <a:r>
              <a:rPr dirty="0" sz="1000" spc="-5" i="1">
                <a:latin typeface="Times New Roman"/>
                <a:cs typeface="Times New Roman"/>
              </a:rPr>
              <a:t>kip</a:t>
            </a:r>
            <a:endParaRPr sz="1000">
              <a:latin typeface="Times New Roman"/>
              <a:cs typeface="Times New Roman"/>
            </a:endParaRPr>
          </a:p>
          <a:p>
            <a:pPr marL="38100" marR="193040">
              <a:lnSpc>
                <a:spcPct val="96700"/>
              </a:lnSpc>
              <a:spcBef>
                <a:spcPts val="90"/>
              </a:spcBef>
            </a:pPr>
            <a:r>
              <a:rPr dirty="0" baseline="5555" sz="1500" spc="-7">
                <a:latin typeface="Times New Roman"/>
                <a:cs typeface="Times New Roman"/>
              </a:rPr>
              <a:t>Depth to Tension Resultant, </a:t>
            </a:r>
            <a:r>
              <a:rPr dirty="0" baseline="5555" sz="1500" i="1">
                <a:latin typeface="Times New Roman"/>
                <a:cs typeface="Times New Roman"/>
              </a:rPr>
              <a:t>d</a:t>
            </a:r>
            <a:r>
              <a:rPr dirty="0" sz="650" i="1">
                <a:latin typeface="Times New Roman"/>
                <a:cs typeface="Times New Roman"/>
              </a:rPr>
              <a:t>e </a:t>
            </a:r>
            <a:r>
              <a:rPr dirty="0" baseline="5555" sz="1500" spc="-7" i="1">
                <a:latin typeface="Times New Roman"/>
                <a:cs typeface="Times New Roman"/>
              </a:rPr>
              <a:t>= 76.822 </a:t>
            </a:r>
            <a:r>
              <a:rPr dirty="0" baseline="5555" sz="1500" spc="-15" i="1">
                <a:latin typeface="Times New Roman"/>
                <a:cs typeface="Times New Roman"/>
              </a:rPr>
              <a:t>in  </a:t>
            </a:r>
            <a:r>
              <a:rPr dirty="0" sz="1000" spc="-5">
                <a:latin typeface="Times New Roman"/>
                <a:cs typeface="Times New Roman"/>
              </a:rPr>
              <a:t>Net tensile strain, </a:t>
            </a:r>
            <a:r>
              <a:rPr dirty="0" sz="1000" spc="15">
                <a:latin typeface="Cambria Math"/>
                <a:cs typeface="Cambria Math"/>
              </a:rPr>
              <a:t>ε</a:t>
            </a:r>
            <a:r>
              <a:rPr dirty="0" baseline="-15873" sz="1050" spc="22">
                <a:latin typeface="Cambria Math"/>
                <a:cs typeface="Cambria Math"/>
              </a:rPr>
              <a:t>t </a:t>
            </a:r>
            <a:r>
              <a:rPr dirty="0" sz="1000" spc="-5">
                <a:latin typeface="Cambria Math"/>
                <a:cs typeface="Cambria Math"/>
              </a:rPr>
              <a:t>= 12.7x10</a:t>
            </a:r>
            <a:r>
              <a:rPr dirty="0" baseline="27777" sz="1050" spc="-7">
                <a:latin typeface="Cambria Math"/>
                <a:cs typeface="Cambria Math"/>
              </a:rPr>
              <a:t>−3  </a:t>
            </a:r>
            <a:r>
              <a:rPr dirty="0" baseline="5555" sz="1500" spc="-7">
                <a:latin typeface="Times New Roman"/>
                <a:cs typeface="Times New Roman"/>
              </a:rPr>
              <a:t>Nominal Capacity, </a:t>
            </a:r>
            <a:r>
              <a:rPr dirty="0" baseline="5555" sz="1500" spc="-7" i="1">
                <a:latin typeface="Times New Roman"/>
                <a:cs typeface="Times New Roman"/>
              </a:rPr>
              <a:t>M</a:t>
            </a:r>
            <a:r>
              <a:rPr dirty="0" sz="650" spc="-5" i="1">
                <a:latin typeface="Times New Roman"/>
                <a:cs typeface="Times New Roman"/>
              </a:rPr>
              <a:t>n </a:t>
            </a:r>
            <a:r>
              <a:rPr dirty="0" baseline="5555" sz="1500" spc="-7" i="1">
                <a:latin typeface="Times New Roman"/>
                <a:cs typeface="Times New Roman"/>
              </a:rPr>
              <a:t>= 20526.2 kip-ft  </a:t>
            </a:r>
            <a:r>
              <a:rPr dirty="0" baseline="5555" sz="1500">
                <a:latin typeface="Times New Roman"/>
                <a:cs typeface="Times New Roman"/>
              </a:rPr>
              <a:t>Moment </a:t>
            </a:r>
            <a:r>
              <a:rPr dirty="0" baseline="5555" sz="1500" spc="-7">
                <a:latin typeface="Times New Roman"/>
                <a:cs typeface="Times New Roman"/>
              </a:rPr>
              <a:t>Arm, </a:t>
            </a:r>
            <a:r>
              <a:rPr dirty="0" baseline="5555" sz="1500" i="1">
                <a:latin typeface="Times New Roman"/>
                <a:cs typeface="Times New Roman"/>
              </a:rPr>
              <a:t>d</a:t>
            </a:r>
            <a:r>
              <a:rPr dirty="0" sz="650" i="1">
                <a:latin typeface="Times New Roman"/>
                <a:cs typeface="Times New Roman"/>
              </a:rPr>
              <a:t>e </a:t>
            </a:r>
            <a:r>
              <a:rPr dirty="0" baseline="5555" sz="1500" spc="-7" i="1">
                <a:latin typeface="Times New Roman"/>
                <a:cs typeface="Times New Roman"/>
              </a:rPr>
              <a:t>- </a:t>
            </a:r>
            <a:r>
              <a:rPr dirty="0" baseline="5555" sz="1500" i="1">
                <a:latin typeface="Times New Roman"/>
                <a:cs typeface="Times New Roman"/>
              </a:rPr>
              <a:t>d</a:t>
            </a:r>
            <a:r>
              <a:rPr dirty="0" sz="650" i="1">
                <a:latin typeface="Times New Roman"/>
                <a:cs typeface="Times New Roman"/>
              </a:rPr>
              <a:t>c </a:t>
            </a:r>
            <a:r>
              <a:rPr dirty="0" baseline="5555" sz="1500" spc="-7" i="1">
                <a:latin typeface="Times New Roman"/>
                <a:cs typeface="Times New Roman"/>
              </a:rPr>
              <a:t>= M</a:t>
            </a:r>
            <a:r>
              <a:rPr dirty="0" sz="650" spc="-5" i="1">
                <a:latin typeface="Times New Roman"/>
                <a:cs typeface="Times New Roman"/>
              </a:rPr>
              <a:t>n</a:t>
            </a:r>
            <a:r>
              <a:rPr dirty="0" baseline="5555" sz="1500" spc="-7" i="1">
                <a:latin typeface="Times New Roman"/>
                <a:cs typeface="Times New Roman"/>
              </a:rPr>
              <a:t>/T = 71.102</a:t>
            </a:r>
            <a:r>
              <a:rPr dirty="0" baseline="5555" sz="1500" spc="-262" i="1">
                <a:latin typeface="Times New Roman"/>
                <a:cs typeface="Times New Roman"/>
              </a:rPr>
              <a:t> </a:t>
            </a:r>
            <a:r>
              <a:rPr dirty="0" baseline="5555" sz="1500" spc="-15" i="1">
                <a:latin typeface="Times New Roman"/>
                <a:cs typeface="Times New Roman"/>
              </a:rPr>
              <a:t>in</a:t>
            </a:r>
            <a:endParaRPr baseline="5555" sz="1500">
              <a:latin typeface="Times New Roman"/>
              <a:cs typeface="Times New Roman"/>
            </a:endParaRPr>
          </a:p>
        </p:txBody>
      </p:sp>
      <p:sp>
        <p:nvSpPr>
          <p:cNvPr id="5" name="object 5"/>
          <p:cNvSpPr txBox="1"/>
          <p:nvPr/>
        </p:nvSpPr>
        <p:spPr>
          <a:xfrm>
            <a:off x="4084365" y="3841515"/>
            <a:ext cx="575310"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292">
                <a:latin typeface="Cambria Math"/>
                <a:cs typeface="Cambria Math"/>
              </a:rPr>
              <a:t>(</a:t>
            </a:r>
            <a:r>
              <a:rPr dirty="0" sz="1000" spc="-195">
                <a:latin typeface="Cambria Math"/>
                <a:cs typeface="Cambria Math"/>
              </a:rPr>
              <a:t>𝜀𝜀</a:t>
            </a:r>
            <a:r>
              <a:rPr dirty="0" baseline="-15873" sz="1050" spc="-292">
                <a:latin typeface="Cambria Math"/>
                <a:cs typeface="Cambria Math"/>
              </a:rPr>
              <a:t>𝑑𝑑</a:t>
            </a:r>
            <a:r>
              <a:rPr dirty="0" baseline="-15873" sz="1050" spc="127">
                <a:latin typeface="Cambria Math"/>
                <a:cs typeface="Cambria Math"/>
              </a:rPr>
              <a:t> </a:t>
            </a:r>
            <a:r>
              <a:rPr dirty="0" sz="1000" spc="-5">
                <a:latin typeface="Cambria Math"/>
                <a:cs typeface="Cambria Math"/>
              </a:rPr>
              <a:t>−</a:t>
            </a:r>
            <a:r>
              <a:rPr dirty="0" sz="1000" spc="-15">
                <a:latin typeface="Cambria Math"/>
                <a:cs typeface="Cambria Math"/>
              </a:rPr>
              <a:t> </a:t>
            </a:r>
            <a:r>
              <a:rPr dirty="0" sz="1000" spc="-195">
                <a:latin typeface="Cambria Math"/>
                <a:cs typeface="Cambria Math"/>
              </a:rPr>
              <a:t>𝜀𝜀</a:t>
            </a:r>
            <a:r>
              <a:rPr dirty="0" baseline="-15873" sz="1050" spc="-292">
                <a:latin typeface="Cambria Math"/>
                <a:cs typeface="Cambria Math"/>
              </a:rPr>
              <a:t>𝑐𝑐𝑠𝑠</a:t>
            </a:r>
            <a:r>
              <a:rPr dirty="0" baseline="-15873" sz="1050" spc="-142">
                <a:latin typeface="Cambria Math"/>
                <a:cs typeface="Cambria Math"/>
              </a:rPr>
              <a:t> </a:t>
            </a:r>
            <a:r>
              <a:rPr dirty="0" baseline="2777" sz="1500" spc="-7">
                <a:latin typeface="Cambria Math"/>
                <a:cs typeface="Cambria Math"/>
              </a:rPr>
              <a:t>)</a:t>
            </a:r>
            <a:endParaRPr baseline="2777" sz="1500">
              <a:latin typeface="Cambria Math"/>
              <a:cs typeface="Cambria Math"/>
            </a:endParaRPr>
          </a:p>
        </p:txBody>
      </p:sp>
      <p:sp>
        <p:nvSpPr>
          <p:cNvPr id="6" name="object 6"/>
          <p:cNvSpPr/>
          <p:nvPr/>
        </p:nvSpPr>
        <p:spPr>
          <a:xfrm>
            <a:off x="4107179" y="4042409"/>
            <a:ext cx="532130" cy="0"/>
          </a:xfrm>
          <a:custGeom>
            <a:avLst/>
            <a:gdLst/>
            <a:ahLst/>
            <a:cxnLst/>
            <a:rect l="l" t="t" r="r" b="b"/>
            <a:pathLst>
              <a:path w="532129" h="0">
                <a:moveTo>
                  <a:pt x="0" y="0"/>
                </a:moveTo>
                <a:lnTo>
                  <a:pt x="531888" y="0"/>
                </a:lnTo>
              </a:path>
            </a:pathLst>
          </a:custGeom>
          <a:ln w="7620">
            <a:solidFill>
              <a:srgbClr val="000000"/>
            </a:solidFill>
          </a:ln>
        </p:spPr>
        <p:txBody>
          <a:bodyPr wrap="square" lIns="0" tIns="0" rIns="0" bIns="0" rtlCol="0"/>
          <a:lstStyle/>
          <a:p/>
        </p:txBody>
      </p:sp>
      <p:sp>
        <p:nvSpPr>
          <p:cNvPr id="7" name="object 7"/>
          <p:cNvSpPr txBox="1"/>
          <p:nvPr/>
        </p:nvSpPr>
        <p:spPr>
          <a:xfrm>
            <a:off x="2764548" y="3939041"/>
            <a:ext cx="2243455" cy="177800"/>
          </a:xfrm>
          <a:prstGeom prst="rect">
            <a:avLst/>
          </a:prstGeom>
        </p:spPr>
        <p:txBody>
          <a:bodyPr wrap="square" lIns="0" tIns="12065" rIns="0" bIns="0" rtlCol="0" vert="horz">
            <a:spAutoFit/>
          </a:bodyPr>
          <a:lstStyle/>
          <a:p>
            <a:pPr marL="38100">
              <a:lnSpc>
                <a:spcPct val="100000"/>
              </a:lnSpc>
              <a:spcBef>
                <a:spcPts val="95"/>
              </a:spcBef>
            </a:pPr>
            <a:r>
              <a:rPr dirty="0" sz="1000" spc="-5">
                <a:latin typeface="Cambria Math"/>
                <a:cs typeface="Cambria Math"/>
              </a:rPr>
              <a:t>0.75 ≤ </a:t>
            </a:r>
            <a:r>
              <a:rPr dirty="0" sz="1000" spc="-345">
                <a:latin typeface="Cambria Math"/>
                <a:cs typeface="Cambria Math"/>
              </a:rPr>
              <a:t>𝜙𝜙</a:t>
            </a:r>
            <a:r>
              <a:rPr dirty="0" sz="1000" spc="75">
                <a:latin typeface="Cambria Math"/>
                <a:cs typeface="Cambria Math"/>
              </a:rPr>
              <a:t> </a:t>
            </a:r>
            <a:r>
              <a:rPr dirty="0" sz="1000" spc="-5">
                <a:latin typeface="Cambria Math"/>
                <a:cs typeface="Cambria Math"/>
              </a:rPr>
              <a:t>= </a:t>
            </a:r>
            <a:r>
              <a:rPr dirty="0" sz="1000">
                <a:latin typeface="Cambria Math"/>
                <a:cs typeface="Cambria Math"/>
              </a:rPr>
              <a:t>0.75 </a:t>
            </a:r>
            <a:r>
              <a:rPr dirty="0" sz="1000" spc="-5">
                <a:latin typeface="Cambria Math"/>
                <a:cs typeface="Cambria Math"/>
              </a:rPr>
              <a:t>+ 0.25 </a:t>
            </a:r>
            <a:r>
              <a:rPr dirty="0" baseline="-36111" sz="1500" spc="-232">
                <a:latin typeface="Cambria Math"/>
                <a:cs typeface="Cambria Math"/>
              </a:rPr>
              <a:t>(𝜀𝜀 </a:t>
            </a:r>
            <a:r>
              <a:rPr dirty="0" baseline="-36111" sz="1500" spc="-7">
                <a:latin typeface="Cambria Math"/>
                <a:cs typeface="Cambria Math"/>
              </a:rPr>
              <a:t>− </a:t>
            </a:r>
            <a:r>
              <a:rPr dirty="0" baseline="-36111" sz="1500" spc="-345">
                <a:latin typeface="Cambria Math"/>
                <a:cs typeface="Cambria Math"/>
              </a:rPr>
              <a:t>𝜀𝜀</a:t>
            </a:r>
            <a:r>
              <a:rPr dirty="0" baseline="-36111" sz="1500" spc="637">
                <a:latin typeface="Cambria Math"/>
                <a:cs typeface="Cambria Math"/>
              </a:rPr>
              <a:t> </a:t>
            </a:r>
            <a:r>
              <a:rPr dirty="0" baseline="-36111" sz="1500" spc="-7">
                <a:latin typeface="Cambria Math"/>
                <a:cs typeface="Cambria Math"/>
              </a:rPr>
              <a:t>) </a:t>
            </a:r>
            <a:r>
              <a:rPr dirty="0" sz="1000" spc="-5">
                <a:latin typeface="Cambria Math"/>
                <a:cs typeface="Cambria Math"/>
              </a:rPr>
              <a:t>≤</a:t>
            </a:r>
            <a:r>
              <a:rPr dirty="0" sz="1000" spc="20">
                <a:latin typeface="Cambria Math"/>
                <a:cs typeface="Cambria Math"/>
              </a:rPr>
              <a:t> </a:t>
            </a:r>
            <a:r>
              <a:rPr dirty="0" sz="1000" spc="-5">
                <a:latin typeface="Cambria Math"/>
                <a:cs typeface="Cambria Math"/>
              </a:rPr>
              <a:t>1.0</a:t>
            </a:r>
            <a:endParaRPr sz="1000">
              <a:latin typeface="Cambria Math"/>
              <a:cs typeface="Cambria Math"/>
            </a:endParaRPr>
          </a:p>
        </p:txBody>
      </p:sp>
      <p:sp>
        <p:nvSpPr>
          <p:cNvPr id="8" name="object 8"/>
          <p:cNvSpPr txBox="1"/>
          <p:nvPr/>
        </p:nvSpPr>
        <p:spPr>
          <a:xfrm>
            <a:off x="2541522" y="4336849"/>
            <a:ext cx="640080" cy="177800"/>
          </a:xfrm>
          <a:prstGeom prst="rect">
            <a:avLst/>
          </a:prstGeom>
        </p:spPr>
        <p:txBody>
          <a:bodyPr wrap="square" lIns="0" tIns="12065" rIns="0" bIns="0" rtlCol="0" vert="horz">
            <a:spAutoFit/>
          </a:bodyPr>
          <a:lstStyle/>
          <a:p>
            <a:pPr marL="12700">
              <a:lnSpc>
                <a:spcPct val="100000"/>
              </a:lnSpc>
              <a:spcBef>
                <a:spcPts val="95"/>
              </a:spcBef>
            </a:pPr>
            <a:r>
              <a:rPr dirty="0" sz="1000" spc="-345">
                <a:latin typeface="Cambria Math"/>
                <a:cs typeface="Cambria Math"/>
              </a:rPr>
              <a:t>𝜙𝜙</a:t>
            </a:r>
            <a:r>
              <a:rPr dirty="0" sz="1000" spc="55">
                <a:latin typeface="Cambria Math"/>
                <a:cs typeface="Cambria Math"/>
              </a:rPr>
              <a:t> </a:t>
            </a:r>
            <a:r>
              <a:rPr dirty="0" sz="1000" spc="-5">
                <a:latin typeface="Cambria Math"/>
                <a:cs typeface="Cambria Math"/>
              </a:rPr>
              <a:t>= 0.75</a:t>
            </a:r>
            <a:r>
              <a:rPr dirty="0" sz="1000" spc="1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9" name="object 9"/>
          <p:cNvSpPr txBox="1"/>
          <p:nvPr/>
        </p:nvSpPr>
        <p:spPr>
          <a:xfrm>
            <a:off x="3184607" y="4057029"/>
            <a:ext cx="1405890" cy="360045"/>
          </a:xfrm>
          <a:prstGeom prst="rect">
            <a:avLst/>
          </a:prstGeom>
        </p:spPr>
        <p:txBody>
          <a:bodyPr wrap="square" lIns="0" tIns="43180" rIns="0" bIns="0" rtlCol="0" vert="horz">
            <a:spAutoFit/>
          </a:bodyPr>
          <a:lstStyle/>
          <a:p>
            <a:pPr algn="r" marR="5080">
              <a:lnSpc>
                <a:spcPct val="100000"/>
              </a:lnSpc>
              <a:spcBef>
                <a:spcPts val="340"/>
              </a:spcBef>
              <a:tabLst>
                <a:tab pos="286385" algn="l"/>
              </a:tabLst>
            </a:pPr>
            <a:r>
              <a:rPr dirty="0" sz="700" spc="-430">
                <a:latin typeface="Cambria Math"/>
                <a:cs typeface="Cambria Math"/>
              </a:rPr>
              <a:t>𝑑𝑑𝑠</a:t>
            </a:r>
            <a:r>
              <a:rPr dirty="0" sz="700" spc="-434">
                <a:latin typeface="Cambria Math"/>
                <a:cs typeface="Cambria Math"/>
              </a:rPr>
              <a:t>𝑠</a:t>
            </a:r>
            <a:r>
              <a:rPr dirty="0" sz="700">
                <a:latin typeface="Cambria Math"/>
                <a:cs typeface="Cambria Math"/>
              </a:rPr>
              <a:t>	</a:t>
            </a:r>
            <a:r>
              <a:rPr dirty="0" sz="700" spc="-320">
                <a:latin typeface="Cambria Math"/>
                <a:cs typeface="Cambria Math"/>
              </a:rPr>
              <a:t>𝑐</a:t>
            </a:r>
            <a:r>
              <a:rPr dirty="0" sz="700" spc="-325">
                <a:latin typeface="Cambria Math"/>
                <a:cs typeface="Cambria Math"/>
              </a:rPr>
              <a:t>𝑐</a:t>
            </a:r>
            <a:r>
              <a:rPr dirty="0" sz="700" spc="-434">
                <a:latin typeface="Cambria Math"/>
                <a:cs typeface="Cambria Math"/>
              </a:rPr>
              <a:t>𝑠𝑠</a:t>
            </a:r>
            <a:endParaRPr sz="700">
              <a:latin typeface="Cambria Math"/>
              <a:cs typeface="Cambria Math"/>
            </a:endParaRPr>
          </a:p>
          <a:p>
            <a:pPr marL="12700">
              <a:lnSpc>
                <a:spcPct val="100000"/>
              </a:lnSpc>
              <a:spcBef>
                <a:spcPts val="350"/>
              </a:spcBef>
            </a:pPr>
            <a:r>
              <a:rPr dirty="0" sz="1000" spc="-5">
                <a:latin typeface="Cambria Math"/>
                <a:cs typeface="Cambria Math"/>
              </a:rPr>
              <a:t>0.25</a:t>
            </a:r>
            <a:r>
              <a:rPr dirty="0" baseline="2777" sz="1500" spc="-7">
                <a:latin typeface="Cambria Math"/>
                <a:cs typeface="Cambria Math"/>
              </a:rPr>
              <a:t>(</a:t>
            </a:r>
            <a:r>
              <a:rPr dirty="0" sz="1000" spc="-5">
                <a:latin typeface="Cambria Math"/>
                <a:cs typeface="Cambria Math"/>
              </a:rPr>
              <a:t>0.0127 − 0.002</a:t>
            </a:r>
            <a:r>
              <a:rPr dirty="0" baseline="2777" sz="1500" spc="-7">
                <a:latin typeface="Cambria Math"/>
                <a:cs typeface="Cambria Math"/>
              </a:rPr>
              <a:t>)</a:t>
            </a:r>
            <a:endParaRPr baseline="2777" sz="1500">
              <a:latin typeface="Cambria Math"/>
              <a:cs typeface="Cambria Math"/>
            </a:endParaRPr>
          </a:p>
        </p:txBody>
      </p:sp>
      <p:sp>
        <p:nvSpPr>
          <p:cNvPr id="10" name="object 10"/>
          <p:cNvSpPr txBox="1"/>
          <p:nvPr/>
        </p:nvSpPr>
        <p:spPr>
          <a:xfrm>
            <a:off x="3338548" y="4422231"/>
            <a:ext cx="896619"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7">
                <a:latin typeface="Cambria Math"/>
                <a:cs typeface="Cambria Math"/>
              </a:rPr>
              <a:t>(</a:t>
            </a:r>
            <a:r>
              <a:rPr dirty="0" sz="1000" spc="-5">
                <a:latin typeface="Cambria Math"/>
                <a:cs typeface="Cambria Math"/>
              </a:rPr>
              <a:t>0.005 −</a:t>
            </a:r>
            <a:r>
              <a:rPr dirty="0" sz="1000" spc="-35">
                <a:latin typeface="Cambria Math"/>
                <a:cs typeface="Cambria Math"/>
              </a:rPr>
              <a:t> </a:t>
            </a:r>
            <a:r>
              <a:rPr dirty="0" sz="1000" spc="-5">
                <a:latin typeface="Cambria Math"/>
                <a:cs typeface="Cambria Math"/>
              </a:rPr>
              <a:t>0.002</a:t>
            </a:r>
            <a:r>
              <a:rPr dirty="0" baseline="2777" sz="1500" spc="-7">
                <a:latin typeface="Cambria Math"/>
                <a:cs typeface="Cambria Math"/>
              </a:rPr>
              <a:t>)</a:t>
            </a:r>
            <a:endParaRPr baseline="2777" sz="1500">
              <a:latin typeface="Cambria Math"/>
              <a:cs typeface="Cambria Math"/>
            </a:endParaRPr>
          </a:p>
        </p:txBody>
      </p:sp>
      <p:sp>
        <p:nvSpPr>
          <p:cNvPr id="11" name="object 11"/>
          <p:cNvSpPr/>
          <p:nvPr/>
        </p:nvSpPr>
        <p:spPr>
          <a:xfrm>
            <a:off x="3197351" y="4440173"/>
            <a:ext cx="1178560" cy="0"/>
          </a:xfrm>
          <a:custGeom>
            <a:avLst/>
            <a:gdLst/>
            <a:ahLst/>
            <a:cxnLst/>
            <a:rect l="l" t="t" r="r" b="b"/>
            <a:pathLst>
              <a:path w="1178560" h="0">
                <a:moveTo>
                  <a:pt x="0" y="0"/>
                </a:moveTo>
                <a:lnTo>
                  <a:pt x="1178052" y="0"/>
                </a:lnTo>
              </a:path>
            </a:pathLst>
          </a:custGeom>
          <a:ln w="7620">
            <a:solidFill>
              <a:srgbClr val="000000"/>
            </a:solidFill>
          </a:ln>
        </p:spPr>
        <p:txBody>
          <a:bodyPr wrap="square" lIns="0" tIns="0" rIns="0" bIns="0" rtlCol="0"/>
          <a:lstStyle/>
          <a:p/>
        </p:txBody>
      </p:sp>
      <p:sp>
        <p:nvSpPr>
          <p:cNvPr id="12" name="object 12"/>
          <p:cNvSpPr txBox="1"/>
          <p:nvPr/>
        </p:nvSpPr>
        <p:spPr>
          <a:xfrm>
            <a:off x="4399279" y="4336796"/>
            <a:ext cx="83185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a:t>
            </a:r>
            <a:r>
              <a:rPr dirty="0" sz="1000">
                <a:latin typeface="Cambria Math"/>
                <a:cs typeface="Cambria Math"/>
              </a:rPr>
              <a:t>1.64,</a:t>
            </a:r>
            <a:r>
              <a:rPr dirty="0" sz="1000" spc="-40">
                <a:latin typeface="Cambria Math"/>
                <a:cs typeface="Cambria Math"/>
              </a:rPr>
              <a:t> </a:t>
            </a:r>
            <a:r>
              <a:rPr dirty="0" sz="1000" spc="-300">
                <a:latin typeface="Cambria Math"/>
                <a:cs typeface="Cambria Math"/>
              </a:rPr>
              <a:t>𝑎𝑎𝑠𝑠𝐴𝐴</a:t>
            </a:r>
            <a:r>
              <a:rPr dirty="0" sz="1000" spc="5">
                <a:latin typeface="Cambria Math"/>
                <a:cs typeface="Cambria Math"/>
              </a:rPr>
              <a:t> </a:t>
            </a:r>
            <a:r>
              <a:rPr dirty="0" sz="1000" spc="-10">
                <a:latin typeface="Cambria Math"/>
                <a:cs typeface="Cambria Math"/>
              </a:rPr>
              <a:t>1.0</a:t>
            </a:r>
            <a:endParaRPr sz="1000">
              <a:latin typeface="Cambria Math"/>
              <a:cs typeface="Cambria Math"/>
            </a:endParaRPr>
          </a:p>
        </p:txBody>
      </p:sp>
      <p:sp>
        <p:nvSpPr>
          <p:cNvPr id="13" name="object 13"/>
          <p:cNvSpPr/>
          <p:nvPr/>
        </p:nvSpPr>
        <p:spPr>
          <a:xfrm>
            <a:off x="1216152" y="5039867"/>
            <a:ext cx="5340350" cy="0"/>
          </a:xfrm>
          <a:custGeom>
            <a:avLst/>
            <a:gdLst/>
            <a:ahLst/>
            <a:cxnLst/>
            <a:rect l="l" t="t" r="r" b="b"/>
            <a:pathLst>
              <a:path w="5340350" h="0">
                <a:moveTo>
                  <a:pt x="0" y="0"/>
                </a:moveTo>
                <a:lnTo>
                  <a:pt x="5340096" y="0"/>
                </a:lnTo>
              </a:path>
            </a:pathLst>
          </a:custGeom>
          <a:ln w="6096">
            <a:solidFill>
              <a:srgbClr val="4F81BC"/>
            </a:solidFill>
          </a:ln>
        </p:spPr>
        <p:txBody>
          <a:bodyPr wrap="square" lIns="0" tIns="0" rIns="0" bIns="0" rtlCol="0"/>
          <a:lstStyle/>
          <a:p/>
        </p:txBody>
      </p:sp>
      <p:sp>
        <p:nvSpPr>
          <p:cNvPr id="14" name="object 14"/>
          <p:cNvSpPr/>
          <p:nvPr/>
        </p:nvSpPr>
        <p:spPr>
          <a:xfrm>
            <a:off x="1216152" y="5593079"/>
            <a:ext cx="5340350" cy="0"/>
          </a:xfrm>
          <a:custGeom>
            <a:avLst/>
            <a:gdLst/>
            <a:ahLst/>
            <a:cxnLst/>
            <a:rect l="l" t="t" r="r" b="b"/>
            <a:pathLst>
              <a:path w="5340350" h="0">
                <a:moveTo>
                  <a:pt x="0" y="0"/>
                </a:moveTo>
                <a:lnTo>
                  <a:pt x="5340096" y="0"/>
                </a:lnTo>
              </a:path>
            </a:pathLst>
          </a:custGeom>
          <a:ln w="6096">
            <a:solidFill>
              <a:srgbClr val="4F81BC"/>
            </a:solidFill>
          </a:ln>
        </p:spPr>
        <p:txBody>
          <a:bodyPr wrap="square" lIns="0" tIns="0" rIns="0" bIns="0" rtlCol="0"/>
          <a:lstStyle/>
          <a:p/>
        </p:txBody>
      </p:sp>
      <p:sp>
        <p:nvSpPr>
          <p:cNvPr id="15" name="object 15"/>
          <p:cNvSpPr txBox="1"/>
          <p:nvPr/>
        </p:nvSpPr>
        <p:spPr>
          <a:xfrm>
            <a:off x="609600" y="4640072"/>
            <a:ext cx="6414770" cy="2443480"/>
          </a:xfrm>
          <a:prstGeom prst="rect">
            <a:avLst/>
          </a:prstGeom>
        </p:spPr>
        <p:txBody>
          <a:bodyPr wrap="square" lIns="0" tIns="12065" rIns="0" bIns="0" rtlCol="0" vert="horz">
            <a:spAutoFit/>
          </a:bodyPr>
          <a:lstStyle/>
          <a:p>
            <a:pPr marL="76200">
              <a:lnSpc>
                <a:spcPct val="100000"/>
              </a:lnSpc>
              <a:spcBef>
                <a:spcPts val="95"/>
              </a:spcBef>
            </a:pPr>
            <a:r>
              <a:rPr dirty="0" sz="1000" spc="-355">
                <a:latin typeface="Cambria Math"/>
                <a:cs typeface="Cambria Math"/>
              </a:rPr>
              <a:t>𝑀𝑀</a:t>
            </a:r>
            <a:r>
              <a:rPr dirty="0" baseline="-15873" sz="1050" spc="-532">
                <a:latin typeface="Cambria Math"/>
                <a:cs typeface="Cambria Math"/>
              </a:rPr>
              <a:t>𝑔𝑔</a:t>
            </a:r>
            <a:r>
              <a:rPr dirty="0" baseline="-15873" sz="1050" spc="270">
                <a:latin typeface="Cambria Math"/>
                <a:cs typeface="Cambria Math"/>
              </a:rPr>
              <a:t> </a:t>
            </a:r>
            <a:r>
              <a:rPr dirty="0" sz="1000" spc="-5">
                <a:latin typeface="Cambria Math"/>
                <a:cs typeface="Cambria Math"/>
              </a:rPr>
              <a:t>= </a:t>
            </a:r>
            <a:r>
              <a:rPr dirty="0" sz="1000" spc="-45">
                <a:latin typeface="Cambria Math"/>
                <a:cs typeface="Cambria Math"/>
              </a:rPr>
              <a:t>1.0(20526.2)𝑘𝑘 </a:t>
            </a:r>
            <a:r>
              <a:rPr dirty="0" sz="1000" spc="-5">
                <a:latin typeface="Cambria Math"/>
                <a:cs typeface="Cambria Math"/>
              </a:rPr>
              <a:t>∙ </a:t>
            </a:r>
            <a:r>
              <a:rPr dirty="0" sz="1000" spc="-315">
                <a:latin typeface="Cambria Math"/>
                <a:cs typeface="Cambria Math"/>
              </a:rPr>
              <a:t>𝑓𝑓𝑓𝑓</a:t>
            </a:r>
            <a:r>
              <a:rPr dirty="0" sz="1000" spc="80">
                <a:latin typeface="Cambria Math"/>
                <a:cs typeface="Cambria Math"/>
              </a:rPr>
              <a:t> </a:t>
            </a:r>
            <a:r>
              <a:rPr dirty="0" sz="1000" spc="-5">
                <a:latin typeface="Cambria Math"/>
                <a:cs typeface="Cambria Math"/>
              </a:rPr>
              <a:t>≥ </a:t>
            </a:r>
            <a:r>
              <a:rPr dirty="0" sz="1000" spc="-315">
                <a:latin typeface="Cambria Math"/>
                <a:cs typeface="Cambria Math"/>
              </a:rPr>
              <a:t>𝑀𝑀</a:t>
            </a:r>
            <a:r>
              <a:rPr dirty="0" baseline="-15873" sz="1050" spc="-472">
                <a:latin typeface="Cambria Math"/>
                <a:cs typeface="Cambria Math"/>
              </a:rPr>
              <a:t>𝑎𝑎</a:t>
            </a:r>
            <a:r>
              <a:rPr dirty="0" baseline="-15873" sz="1050" spc="254">
                <a:latin typeface="Cambria Math"/>
                <a:cs typeface="Cambria Math"/>
              </a:rPr>
              <a:t> </a:t>
            </a:r>
            <a:r>
              <a:rPr dirty="0" sz="1000" spc="-5">
                <a:latin typeface="Cambria Math"/>
                <a:cs typeface="Cambria Math"/>
              </a:rPr>
              <a:t>= </a:t>
            </a:r>
            <a:r>
              <a:rPr dirty="0" sz="1000" spc="-65">
                <a:latin typeface="Cambria Math"/>
                <a:cs typeface="Cambria Math"/>
              </a:rPr>
              <a:t>17099.8𝑘𝑘 </a:t>
            </a:r>
            <a:r>
              <a:rPr dirty="0" sz="1000" spc="-5">
                <a:latin typeface="Cambria Math"/>
                <a:cs typeface="Cambria Math"/>
              </a:rPr>
              <a:t>∙</a:t>
            </a:r>
            <a:r>
              <a:rPr dirty="0" sz="1000" spc="75">
                <a:latin typeface="Cambria Math"/>
                <a:cs typeface="Cambria Math"/>
              </a:rPr>
              <a:t> </a:t>
            </a:r>
            <a:r>
              <a:rPr dirty="0" sz="1000" spc="-315">
                <a:latin typeface="Cambria Math"/>
                <a:cs typeface="Cambria Math"/>
              </a:rPr>
              <a:t>𝑓𝑓𝑓𝑓</a:t>
            </a:r>
            <a:r>
              <a:rPr dirty="0" sz="1000" spc="295">
                <a:latin typeface="Cambria Math"/>
                <a:cs typeface="Cambria Math"/>
              </a:rPr>
              <a:t> </a:t>
            </a:r>
            <a:r>
              <a:rPr dirty="0" sz="1000" b="1">
                <a:latin typeface="Times New Roman"/>
                <a:cs typeface="Times New Roman"/>
              </a:rPr>
              <a:t>OK</a:t>
            </a:r>
            <a:endParaRPr sz="1000">
              <a:latin typeface="Times New Roman"/>
              <a:cs typeface="Times New Roman"/>
            </a:endParaRPr>
          </a:p>
          <a:p>
            <a:pPr>
              <a:lnSpc>
                <a:spcPct val="100000"/>
              </a:lnSpc>
            </a:pPr>
            <a:endParaRPr sz="1200">
              <a:latin typeface="Times New Roman"/>
              <a:cs typeface="Times New Roman"/>
            </a:endParaRPr>
          </a:p>
          <a:p>
            <a:pPr>
              <a:lnSpc>
                <a:spcPct val="100000"/>
              </a:lnSpc>
              <a:spcBef>
                <a:spcPts val="10"/>
              </a:spcBef>
            </a:pPr>
            <a:endParaRPr sz="1300">
              <a:latin typeface="Times New Roman"/>
              <a:cs typeface="Times New Roman"/>
            </a:endParaRPr>
          </a:p>
          <a:p>
            <a:pPr marL="2700020" marR="554990" indent="-1999614">
              <a:lnSpc>
                <a:spcPts val="1150"/>
              </a:lnSpc>
              <a:spcBef>
                <a:spcPts val="5"/>
              </a:spcBef>
            </a:pPr>
            <a:r>
              <a:rPr dirty="0" sz="1000" spc="-5">
                <a:latin typeface="Times New Roman"/>
                <a:cs typeface="Times New Roman"/>
              </a:rPr>
              <a:t>The </a:t>
            </a:r>
            <a:r>
              <a:rPr dirty="0" sz="1000">
                <a:latin typeface="Times New Roman"/>
                <a:cs typeface="Times New Roman"/>
              </a:rPr>
              <a:t>Moment </a:t>
            </a:r>
            <a:r>
              <a:rPr dirty="0" sz="1000" spc="-5">
                <a:latin typeface="Times New Roman"/>
                <a:cs typeface="Times New Roman"/>
              </a:rPr>
              <a:t>Capacity Detail report from PGSuper provides the details </a:t>
            </a:r>
            <a:r>
              <a:rPr dirty="0" sz="1000">
                <a:latin typeface="Times New Roman"/>
                <a:cs typeface="Times New Roman"/>
              </a:rPr>
              <a:t>of </a:t>
            </a:r>
            <a:r>
              <a:rPr dirty="0" sz="1000" spc="-5">
                <a:latin typeface="Times New Roman"/>
                <a:cs typeface="Times New Roman"/>
              </a:rPr>
              <a:t>the moment capacity strain  compatibility</a:t>
            </a:r>
            <a:r>
              <a:rPr dirty="0" sz="1000">
                <a:latin typeface="Times New Roman"/>
                <a:cs typeface="Times New Roman"/>
              </a:rPr>
              <a:t> </a:t>
            </a:r>
            <a:r>
              <a:rPr dirty="0" sz="1000" spc="-5">
                <a:latin typeface="Times New Roman"/>
                <a:cs typeface="Times New Roman"/>
              </a:rPr>
              <a:t>analysis.</a:t>
            </a:r>
            <a:endParaRPr sz="1000">
              <a:latin typeface="Times New Roman"/>
              <a:cs typeface="Times New Roman"/>
            </a:endParaRPr>
          </a:p>
          <a:p>
            <a:pPr>
              <a:lnSpc>
                <a:spcPct val="100000"/>
              </a:lnSpc>
            </a:pPr>
            <a:endParaRPr sz="1100">
              <a:latin typeface="Times New Roman"/>
              <a:cs typeface="Times New Roman"/>
            </a:endParaRPr>
          </a:p>
          <a:p>
            <a:pPr>
              <a:lnSpc>
                <a:spcPct val="100000"/>
              </a:lnSpc>
              <a:spcBef>
                <a:spcPts val="40"/>
              </a:spcBef>
            </a:pPr>
            <a:endParaRPr sz="1350">
              <a:latin typeface="Times New Roman"/>
              <a:cs typeface="Times New Roman"/>
            </a:endParaRPr>
          </a:p>
          <a:p>
            <a:pPr marL="75565" marR="99060">
              <a:lnSpc>
                <a:spcPts val="1180"/>
              </a:lnSpc>
            </a:pPr>
            <a:r>
              <a:rPr dirty="0" sz="1000" spc="-5">
                <a:latin typeface="Times New Roman"/>
                <a:cs typeface="Times New Roman"/>
              </a:rPr>
              <a:t>The total strain in the reinforcement is the sum </a:t>
            </a:r>
            <a:r>
              <a:rPr dirty="0" sz="1000">
                <a:latin typeface="Times New Roman"/>
                <a:cs typeface="Times New Roman"/>
              </a:rPr>
              <a:t>of </a:t>
            </a:r>
            <a:r>
              <a:rPr dirty="0" sz="1000" spc="-5">
                <a:latin typeface="Times New Roman"/>
                <a:cs typeface="Times New Roman"/>
              </a:rPr>
              <a:t>the </a:t>
            </a:r>
            <a:r>
              <a:rPr dirty="0" sz="1000">
                <a:latin typeface="Times New Roman"/>
                <a:cs typeface="Times New Roman"/>
              </a:rPr>
              <a:t>net </a:t>
            </a:r>
            <a:r>
              <a:rPr dirty="0" sz="1000" spc="-10">
                <a:latin typeface="Times New Roman"/>
                <a:cs typeface="Times New Roman"/>
              </a:rPr>
              <a:t>tensile </a:t>
            </a:r>
            <a:r>
              <a:rPr dirty="0" sz="1000" spc="-5">
                <a:latin typeface="Times New Roman"/>
                <a:cs typeface="Times New Roman"/>
              </a:rPr>
              <a:t>strain = </a:t>
            </a:r>
            <a:r>
              <a:rPr dirty="0" sz="1000" spc="-5">
                <a:latin typeface="Cambria Math"/>
                <a:cs typeface="Cambria Math"/>
              </a:rPr>
              <a:t>12.7x10</a:t>
            </a:r>
            <a:r>
              <a:rPr dirty="0" baseline="27777" sz="1050" spc="-7">
                <a:latin typeface="Cambria Math"/>
                <a:cs typeface="Cambria Math"/>
              </a:rPr>
              <a:t>−3 </a:t>
            </a:r>
            <a:r>
              <a:rPr dirty="0" sz="1000" spc="-5">
                <a:latin typeface="Times New Roman"/>
                <a:cs typeface="Times New Roman"/>
              </a:rPr>
              <a:t>and the initial strain </a:t>
            </a:r>
            <a:r>
              <a:rPr dirty="0" sz="1000">
                <a:latin typeface="Cambria Math"/>
                <a:cs typeface="Cambria Math"/>
              </a:rPr>
              <a:t>6.037x10</a:t>
            </a:r>
            <a:r>
              <a:rPr dirty="0" baseline="27777" sz="1050">
                <a:latin typeface="Cambria Math"/>
                <a:cs typeface="Cambria Math"/>
              </a:rPr>
              <a:t>−3</a:t>
            </a:r>
            <a:r>
              <a:rPr dirty="0" sz="1000">
                <a:latin typeface="Times New Roman"/>
                <a:cs typeface="Times New Roman"/>
              </a:rPr>
              <a:t>. </a:t>
            </a:r>
            <a:r>
              <a:rPr dirty="0" sz="1000" spc="-5">
                <a:latin typeface="Times New Roman"/>
                <a:cs typeface="Times New Roman"/>
              </a:rPr>
              <a:t>The  total strain is </a:t>
            </a:r>
            <a:r>
              <a:rPr dirty="0" sz="1000" spc="-5">
                <a:latin typeface="Cambria Math"/>
                <a:cs typeface="Cambria Math"/>
              </a:rPr>
              <a:t>18.7x10</a:t>
            </a:r>
            <a:r>
              <a:rPr dirty="0" baseline="27777" sz="1050" spc="-7">
                <a:latin typeface="Cambria Math"/>
                <a:cs typeface="Cambria Math"/>
              </a:rPr>
              <a:t>−3 </a:t>
            </a:r>
            <a:r>
              <a:rPr dirty="0" sz="1000" spc="-5">
                <a:latin typeface="Cambria Math"/>
                <a:cs typeface="Cambria Math"/>
              </a:rPr>
              <a:t>= 1.87%</a:t>
            </a:r>
            <a:r>
              <a:rPr dirty="0" sz="1000" spc="-5">
                <a:latin typeface="Times New Roman"/>
                <a:cs typeface="Times New Roman"/>
              </a:rPr>
              <a:t>. This is less </a:t>
            </a:r>
            <a:r>
              <a:rPr dirty="0" sz="1000">
                <a:latin typeface="Times New Roman"/>
                <a:cs typeface="Times New Roman"/>
              </a:rPr>
              <a:t>than </a:t>
            </a:r>
            <a:r>
              <a:rPr dirty="0" sz="1000" spc="-5">
                <a:latin typeface="Times New Roman"/>
                <a:cs typeface="Times New Roman"/>
              </a:rPr>
              <a:t>the minimum required elongation </a:t>
            </a:r>
            <a:r>
              <a:rPr dirty="0" sz="1000">
                <a:latin typeface="Times New Roman"/>
                <a:cs typeface="Times New Roman"/>
              </a:rPr>
              <a:t>of 3.5% </a:t>
            </a:r>
            <a:r>
              <a:rPr dirty="0" sz="1000" spc="-5">
                <a:latin typeface="Times New Roman"/>
                <a:cs typeface="Times New Roman"/>
              </a:rPr>
              <a:t>for A416</a:t>
            </a:r>
            <a:r>
              <a:rPr dirty="0" sz="1000" spc="-15">
                <a:latin typeface="Times New Roman"/>
                <a:cs typeface="Times New Roman"/>
              </a:rPr>
              <a:t> </a:t>
            </a:r>
            <a:r>
              <a:rPr dirty="0" sz="1000" spc="-5">
                <a:latin typeface="Times New Roman"/>
                <a:cs typeface="Times New Roman"/>
              </a:rPr>
              <a:t>strand.</a:t>
            </a:r>
            <a:endParaRPr sz="1000">
              <a:latin typeface="Times New Roman"/>
              <a:cs typeface="Times New Roman"/>
            </a:endParaRPr>
          </a:p>
          <a:p>
            <a:pPr>
              <a:lnSpc>
                <a:spcPct val="100000"/>
              </a:lnSpc>
              <a:spcBef>
                <a:spcPts val="10"/>
              </a:spcBef>
            </a:pPr>
            <a:endParaRPr sz="950">
              <a:latin typeface="Times New Roman"/>
              <a:cs typeface="Times New Roman"/>
            </a:endParaRPr>
          </a:p>
          <a:p>
            <a:pPr marL="76200">
              <a:lnSpc>
                <a:spcPct val="100000"/>
              </a:lnSpc>
              <a:tabLst>
                <a:tab pos="624205" algn="l"/>
              </a:tabLst>
            </a:pPr>
            <a:r>
              <a:rPr dirty="0" sz="1200">
                <a:latin typeface="Times New Roman"/>
                <a:cs typeface="Times New Roman"/>
              </a:rPr>
              <a:t>4.7.3.2	</a:t>
            </a:r>
            <a:r>
              <a:rPr dirty="0" sz="1200" spc="-5" i="1">
                <a:latin typeface="Arial"/>
                <a:cs typeface="Arial"/>
              </a:rPr>
              <a:t>Minimum Reinforcement and the Cracking</a:t>
            </a:r>
            <a:r>
              <a:rPr dirty="0" sz="1200" spc="25" i="1">
                <a:latin typeface="Arial"/>
                <a:cs typeface="Arial"/>
              </a:rPr>
              <a:t> </a:t>
            </a:r>
            <a:r>
              <a:rPr dirty="0" sz="1200" spc="-5" i="1">
                <a:latin typeface="Arial"/>
                <a:cs typeface="Arial"/>
              </a:rPr>
              <a:t>Moment</a:t>
            </a:r>
            <a:endParaRPr sz="1200">
              <a:latin typeface="Arial"/>
              <a:cs typeface="Arial"/>
            </a:endParaRPr>
          </a:p>
          <a:p>
            <a:pPr marL="76200" marR="17780">
              <a:lnSpc>
                <a:spcPct val="95700"/>
              </a:lnSpc>
              <a:spcBef>
                <a:spcPts val="300"/>
              </a:spcBef>
            </a:pPr>
            <a:r>
              <a:rPr dirty="0" sz="1000" spc="-5">
                <a:latin typeface="Times New Roman"/>
                <a:cs typeface="Times New Roman"/>
              </a:rPr>
              <a:t>To insure there is sufficient reinforcement in the section </a:t>
            </a:r>
            <a:r>
              <a:rPr dirty="0" sz="1000" spc="-10">
                <a:latin typeface="Times New Roman"/>
                <a:cs typeface="Times New Roman"/>
              </a:rPr>
              <a:t>to </a:t>
            </a:r>
            <a:r>
              <a:rPr dirty="0" sz="1000" spc="-5">
                <a:latin typeface="Times New Roman"/>
                <a:cs typeface="Times New Roman"/>
              </a:rPr>
              <a:t>achieve ductile behavior, a minimum amount </a:t>
            </a:r>
            <a:r>
              <a:rPr dirty="0" sz="1000">
                <a:latin typeface="Times New Roman"/>
                <a:cs typeface="Times New Roman"/>
              </a:rPr>
              <a:t>of </a:t>
            </a:r>
            <a:r>
              <a:rPr dirty="0" sz="1000" spc="-5">
                <a:latin typeface="Times New Roman"/>
                <a:cs typeface="Times New Roman"/>
              </a:rPr>
              <a:t>reinforcement is  required. The minimum reinforcement is such that </a:t>
            </a:r>
            <a:r>
              <a:rPr dirty="0" sz="1000" spc="-10">
                <a:latin typeface="Times New Roman"/>
                <a:cs typeface="Times New Roman"/>
              </a:rPr>
              <a:t>any </a:t>
            </a:r>
            <a:r>
              <a:rPr dirty="0" sz="1000" spc="-5">
                <a:latin typeface="Times New Roman"/>
                <a:cs typeface="Times New Roman"/>
              </a:rPr>
              <a:t>section in the girder shall have adequate prestressed reinforcement to  </a:t>
            </a:r>
            <a:r>
              <a:rPr dirty="0" baseline="5555" sz="1500" spc="-7">
                <a:latin typeface="Times New Roman"/>
                <a:cs typeface="Times New Roman"/>
              </a:rPr>
              <a:t>develop a factored flexural resistance, </a:t>
            </a:r>
            <a:r>
              <a:rPr dirty="0" baseline="5555" sz="1500" spc="-7" i="1">
                <a:latin typeface="Times New Roman"/>
                <a:cs typeface="Times New Roman"/>
              </a:rPr>
              <a:t>M</a:t>
            </a:r>
            <a:r>
              <a:rPr dirty="0" sz="650" spc="-5" i="1">
                <a:latin typeface="Times New Roman"/>
                <a:cs typeface="Times New Roman"/>
              </a:rPr>
              <a:t>r</a:t>
            </a:r>
            <a:r>
              <a:rPr dirty="0" baseline="5555" sz="1500" spc="-7">
                <a:latin typeface="Times New Roman"/>
                <a:cs typeface="Times New Roman"/>
              </a:rPr>
              <a:t>, which is at least </a:t>
            </a:r>
            <a:r>
              <a:rPr dirty="0" baseline="5555" sz="1500">
                <a:latin typeface="Times New Roman"/>
                <a:cs typeface="Times New Roman"/>
              </a:rPr>
              <a:t>the </a:t>
            </a:r>
            <a:r>
              <a:rPr dirty="0" baseline="5555" sz="1500" spc="-7">
                <a:latin typeface="Times New Roman"/>
                <a:cs typeface="Times New Roman"/>
              </a:rPr>
              <a:t>lesser </a:t>
            </a:r>
            <a:r>
              <a:rPr dirty="0" baseline="5555" sz="1500">
                <a:latin typeface="Times New Roman"/>
                <a:cs typeface="Times New Roman"/>
              </a:rPr>
              <a:t>of </a:t>
            </a:r>
            <a:r>
              <a:rPr dirty="0" baseline="5555" sz="1500" spc="-7">
                <a:latin typeface="Times New Roman"/>
                <a:cs typeface="Times New Roman"/>
              </a:rPr>
              <a:t>the cracking strength </a:t>
            </a:r>
            <a:r>
              <a:rPr dirty="0" baseline="5555" sz="1500">
                <a:latin typeface="Times New Roman"/>
                <a:cs typeface="Times New Roman"/>
              </a:rPr>
              <a:t>or 133% </a:t>
            </a:r>
            <a:r>
              <a:rPr dirty="0" baseline="5555" sz="1500" spc="-15">
                <a:latin typeface="Times New Roman"/>
                <a:cs typeface="Times New Roman"/>
              </a:rPr>
              <a:t>of </a:t>
            </a:r>
            <a:r>
              <a:rPr dirty="0" baseline="5555" sz="1500" spc="-7">
                <a:latin typeface="Times New Roman"/>
                <a:cs typeface="Times New Roman"/>
              </a:rPr>
              <a:t>the ultimate  </a:t>
            </a:r>
            <a:r>
              <a:rPr dirty="0" sz="1000">
                <a:latin typeface="Times New Roman"/>
                <a:cs typeface="Times New Roman"/>
              </a:rPr>
              <a:t>moment. </a:t>
            </a:r>
            <a:r>
              <a:rPr dirty="0" sz="1000" spc="-10">
                <a:latin typeface="Times New Roman"/>
                <a:cs typeface="Times New Roman"/>
              </a:rPr>
              <a:t>(LRFD</a:t>
            </a:r>
            <a:r>
              <a:rPr dirty="0" sz="1000" spc="-5">
                <a:latin typeface="Times New Roman"/>
                <a:cs typeface="Times New Roman"/>
              </a:rPr>
              <a:t> 5.6.3.3)</a:t>
            </a:r>
            <a:endParaRPr sz="1000">
              <a:latin typeface="Times New Roman"/>
              <a:cs typeface="Times New Roman"/>
            </a:endParaRPr>
          </a:p>
        </p:txBody>
      </p:sp>
      <p:sp>
        <p:nvSpPr>
          <p:cNvPr id="16" name="object 16"/>
          <p:cNvSpPr txBox="1"/>
          <p:nvPr/>
        </p:nvSpPr>
        <p:spPr>
          <a:xfrm>
            <a:off x="3082963" y="7197365"/>
            <a:ext cx="1217295" cy="177800"/>
          </a:xfrm>
          <a:prstGeom prst="rect">
            <a:avLst/>
          </a:prstGeom>
        </p:spPr>
        <p:txBody>
          <a:bodyPr wrap="square" lIns="0" tIns="12065" rIns="0" bIns="0" rtlCol="0" vert="horz">
            <a:spAutoFit/>
          </a:bodyPr>
          <a:lstStyle/>
          <a:p>
            <a:pPr marL="38100">
              <a:lnSpc>
                <a:spcPct val="100000"/>
              </a:lnSpc>
              <a:spcBef>
                <a:spcPts val="95"/>
              </a:spcBef>
            </a:pPr>
            <a:r>
              <a:rPr dirty="0" sz="1000" spc="-350">
                <a:latin typeface="Cambria Math"/>
                <a:cs typeface="Cambria Math"/>
              </a:rPr>
              <a:t>𝑀𝑀</a:t>
            </a:r>
            <a:r>
              <a:rPr dirty="0" baseline="-15873" sz="1050" spc="-525">
                <a:latin typeface="Cambria Math"/>
                <a:cs typeface="Cambria Math"/>
              </a:rPr>
              <a:t>𝑔𝑔</a:t>
            </a:r>
            <a:r>
              <a:rPr dirty="0" baseline="-15873" sz="1050" spc="30">
                <a:latin typeface="Cambria Math"/>
                <a:cs typeface="Cambria Math"/>
              </a:rPr>
              <a:t> </a:t>
            </a:r>
            <a:r>
              <a:rPr dirty="0" baseline="-15873" sz="1050" spc="-157">
                <a:latin typeface="Cambria Math"/>
                <a:cs typeface="Cambria Math"/>
              </a:rPr>
              <a:t>𝑐𝑐𝑔𝑔𝑖𝑖  </a:t>
            </a:r>
            <a:r>
              <a:rPr dirty="0" sz="1000" spc="-5">
                <a:latin typeface="Cambria Math"/>
                <a:cs typeface="Cambria Math"/>
              </a:rPr>
              <a:t>=</a:t>
            </a:r>
            <a:r>
              <a:rPr dirty="0" sz="1000" spc="40">
                <a:latin typeface="Cambria Math"/>
                <a:cs typeface="Cambria Math"/>
              </a:rPr>
              <a:t> </a:t>
            </a:r>
            <a:r>
              <a:rPr dirty="0" sz="1000" spc="-345">
                <a:latin typeface="Cambria Math"/>
                <a:cs typeface="Cambria Math"/>
              </a:rPr>
              <a:t>𝑘𝑘𝐴𝐴𝑠𝑠𝑠𝑠𝐴𝐴𝐴𝐴</a:t>
            </a:r>
            <a:r>
              <a:rPr dirty="0" sz="1000" spc="30">
                <a:latin typeface="Cambria Math"/>
                <a:cs typeface="Cambria Math"/>
              </a:rPr>
              <a:t> </a:t>
            </a:r>
            <a:r>
              <a:rPr dirty="0" sz="1000" spc="-240">
                <a:latin typeface="Cambria Math"/>
                <a:cs typeface="Cambria Math"/>
              </a:rPr>
              <a:t>𝑐𝑐𝑓𝑓</a:t>
            </a:r>
            <a:r>
              <a:rPr dirty="0" sz="1000" spc="195">
                <a:latin typeface="Cambria Math"/>
                <a:cs typeface="Cambria Math"/>
              </a:rPr>
              <a:t> </a:t>
            </a:r>
            <a:r>
              <a:rPr dirty="0" sz="1000" spc="-415">
                <a:latin typeface="Cambria Math"/>
                <a:cs typeface="Cambria Math"/>
              </a:rPr>
              <a:t>�</a:t>
            </a:r>
            <a:endParaRPr sz="1000">
              <a:latin typeface="Cambria Math"/>
              <a:cs typeface="Cambria Math"/>
            </a:endParaRPr>
          </a:p>
        </p:txBody>
      </p:sp>
      <p:sp>
        <p:nvSpPr>
          <p:cNvPr id="17" name="object 17"/>
          <p:cNvSpPr txBox="1"/>
          <p:nvPr/>
        </p:nvSpPr>
        <p:spPr>
          <a:xfrm>
            <a:off x="4210873" y="7139431"/>
            <a:ext cx="26797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27">
                <a:latin typeface="Cambria Math"/>
                <a:cs typeface="Cambria Math"/>
              </a:rPr>
              <a:t>𝑀𝑀</a:t>
            </a:r>
            <a:r>
              <a:rPr dirty="0" sz="700" spc="-285">
                <a:latin typeface="Cambria Math"/>
                <a:cs typeface="Cambria Math"/>
              </a:rPr>
              <a:t>𝑐𝑐𝑔𝑔</a:t>
            </a:r>
            <a:endParaRPr sz="700">
              <a:latin typeface="Cambria Math"/>
              <a:cs typeface="Cambria Math"/>
            </a:endParaRPr>
          </a:p>
        </p:txBody>
      </p:sp>
      <p:sp>
        <p:nvSpPr>
          <p:cNvPr id="18" name="object 18"/>
          <p:cNvSpPr txBox="1"/>
          <p:nvPr/>
        </p:nvSpPr>
        <p:spPr>
          <a:xfrm>
            <a:off x="4210811" y="7265923"/>
            <a:ext cx="472440" cy="177800"/>
          </a:xfrm>
          <a:prstGeom prst="rect">
            <a:avLst/>
          </a:prstGeom>
        </p:spPr>
        <p:txBody>
          <a:bodyPr wrap="square" lIns="0" tIns="12065" rIns="0" bIns="0" rtlCol="0" vert="horz">
            <a:spAutoFit/>
          </a:bodyPr>
          <a:lstStyle/>
          <a:p>
            <a:pPr marL="38100">
              <a:lnSpc>
                <a:spcPct val="100000"/>
              </a:lnSpc>
              <a:spcBef>
                <a:spcPts val="95"/>
              </a:spcBef>
            </a:pPr>
            <a:r>
              <a:rPr dirty="0" sz="1000" spc="-155">
                <a:latin typeface="Cambria Math"/>
                <a:cs typeface="Cambria Math"/>
              </a:rPr>
              <a:t>1.33𝑀𝑀</a:t>
            </a:r>
            <a:r>
              <a:rPr dirty="0" baseline="-15873" sz="1050" spc="-232">
                <a:latin typeface="Cambria Math"/>
                <a:cs typeface="Cambria Math"/>
              </a:rPr>
              <a:t>𝑎𝑎</a:t>
            </a:r>
            <a:endParaRPr baseline="-15873" sz="1050">
              <a:latin typeface="Cambria Math"/>
              <a:cs typeface="Cambria Math"/>
            </a:endParaRPr>
          </a:p>
        </p:txBody>
      </p:sp>
      <p:sp>
        <p:nvSpPr>
          <p:cNvPr id="19" name="object 19"/>
          <p:cNvSpPr txBox="1"/>
          <p:nvPr/>
        </p:nvSpPr>
        <p:spPr>
          <a:xfrm>
            <a:off x="673100" y="7488428"/>
            <a:ext cx="125793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The cracking moment</a:t>
            </a:r>
            <a:r>
              <a:rPr dirty="0" sz="1000" spc="-25">
                <a:latin typeface="Times New Roman"/>
                <a:cs typeface="Times New Roman"/>
              </a:rPr>
              <a:t> </a:t>
            </a:r>
            <a:r>
              <a:rPr dirty="0" sz="1000" spc="-5">
                <a:latin typeface="Times New Roman"/>
                <a:cs typeface="Times New Roman"/>
              </a:rPr>
              <a:t>is</a:t>
            </a:r>
            <a:endParaRPr sz="1000">
              <a:latin typeface="Times New Roman"/>
              <a:cs typeface="Times New Roman"/>
            </a:endParaRPr>
          </a:p>
        </p:txBody>
      </p:sp>
      <p:sp>
        <p:nvSpPr>
          <p:cNvPr id="20" name="object 20"/>
          <p:cNvSpPr txBox="1"/>
          <p:nvPr/>
        </p:nvSpPr>
        <p:spPr>
          <a:xfrm>
            <a:off x="4613132" y="7694178"/>
            <a:ext cx="182245" cy="177800"/>
          </a:xfrm>
          <a:prstGeom prst="rect">
            <a:avLst/>
          </a:prstGeom>
        </p:spPr>
        <p:txBody>
          <a:bodyPr wrap="square" lIns="0" tIns="12065" rIns="0" bIns="0" rtlCol="0" vert="horz">
            <a:spAutoFit/>
          </a:bodyPr>
          <a:lstStyle/>
          <a:p>
            <a:pPr marL="38100">
              <a:lnSpc>
                <a:spcPct val="100000"/>
              </a:lnSpc>
              <a:spcBef>
                <a:spcPts val="95"/>
              </a:spcBef>
            </a:pPr>
            <a:r>
              <a:rPr dirty="0" sz="1000" spc="-220">
                <a:latin typeface="Cambria Math"/>
                <a:cs typeface="Cambria Math"/>
              </a:rPr>
              <a:t>𝑆𝑆</a:t>
            </a:r>
            <a:r>
              <a:rPr dirty="0" baseline="-15873" sz="1050" spc="-330">
                <a:latin typeface="Cambria Math"/>
                <a:cs typeface="Cambria Math"/>
              </a:rPr>
              <a:t>𝑐𝑐</a:t>
            </a:r>
            <a:endParaRPr baseline="-15873" sz="1050">
              <a:latin typeface="Cambria Math"/>
              <a:cs typeface="Cambria Math"/>
            </a:endParaRPr>
          </a:p>
        </p:txBody>
      </p:sp>
      <p:sp>
        <p:nvSpPr>
          <p:cNvPr id="21" name="object 21"/>
          <p:cNvSpPr txBox="1"/>
          <p:nvPr/>
        </p:nvSpPr>
        <p:spPr>
          <a:xfrm>
            <a:off x="4608576" y="7877047"/>
            <a:ext cx="190500" cy="177800"/>
          </a:xfrm>
          <a:prstGeom prst="rect">
            <a:avLst/>
          </a:prstGeom>
        </p:spPr>
        <p:txBody>
          <a:bodyPr wrap="square" lIns="0" tIns="12065" rIns="0" bIns="0" rtlCol="0" vert="horz">
            <a:spAutoFit/>
          </a:bodyPr>
          <a:lstStyle/>
          <a:p>
            <a:pPr marL="38100">
              <a:lnSpc>
                <a:spcPct val="100000"/>
              </a:lnSpc>
              <a:spcBef>
                <a:spcPts val="95"/>
              </a:spcBef>
            </a:pPr>
            <a:r>
              <a:rPr dirty="0" sz="1000" spc="-204">
                <a:latin typeface="Cambria Math"/>
                <a:cs typeface="Cambria Math"/>
              </a:rPr>
              <a:t>𝑆𝑆</a:t>
            </a:r>
            <a:r>
              <a:rPr dirty="0" baseline="-15873" sz="1050" spc="-307">
                <a:latin typeface="Cambria Math"/>
                <a:cs typeface="Cambria Math"/>
              </a:rPr>
              <a:t>𝑠𝑠</a:t>
            </a:r>
            <a:endParaRPr baseline="-15873" sz="1050">
              <a:latin typeface="Cambria Math"/>
              <a:cs typeface="Cambria Math"/>
            </a:endParaRPr>
          </a:p>
        </p:txBody>
      </p:sp>
      <p:sp>
        <p:nvSpPr>
          <p:cNvPr id="22" name="object 22"/>
          <p:cNvSpPr/>
          <p:nvPr/>
        </p:nvSpPr>
        <p:spPr>
          <a:xfrm>
            <a:off x="4646676" y="7895081"/>
            <a:ext cx="121920" cy="0"/>
          </a:xfrm>
          <a:custGeom>
            <a:avLst/>
            <a:gdLst/>
            <a:ahLst/>
            <a:cxnLst/>
            <a:rect l="l" t="t" r="r" b="b"/>
            <a:pathLst>
              <a:path w="121920" h="0">
                <a:moveTo>
                  <a:pt x="0" y="0"/>
                </a:moveTo>
                <a:lnTo>
                  <a:pt x="121920" y="0"/>
                </a:lnTo>
              </a:path>
            </a:pathLst>
          </a:custGeom>
          <a:ln w="7619">
            <a:solidFill>
              <a:srgbClr val="000000"/>
            </a:solidFill>
          </a:ln>
        </p:spPr>
        <p:txBody>
          <a:bodyPr wrap="square" lIns="0" tIns="0" rIns="0" bIns="0" rtlCol="0"/>
          <a:lstStyle/>
          <a:p/>
        </p:txBody>
      </p:sp>
      <p:sp>
        <p:nvSpPr>
          <p:cNvPr id="23" name="object 23"/>
          <p:cNvSpPr txBox="1"/>
          <p:nvPr/>
        </p:nvSpPr>
        <p:spPr>
          <a:xfrm>
            <a:off x="2631980" y="7791756"/>
            <a:ext cx="2507615" cy="177800"/>
          </a:xfrm>
          <a:prstGeom prst="rect">
            <a:avLst/>
          </a:prstGeom>
        </p:spPr>
        <p:txBody>
          <a:bodyPr wrap="square" lIns="0" tIns="12065" rIns="0" bIns="0" rtlCol="0" vert="horz">
            <a:spAutoFit/>
          </a:bodyPr>
          <a:lstStyle/>
          <a:p>
            <a:pPr marL="38100">
              <a:lnSpc>
                <a:spcPct val="100000"/>
              </a:lnSpc>
              <a:spcBef>
                <a:spcPts val="95"/>
              </a:spcBef>
              <a:tabLst>
                <a:tab pos="2165350" algn="l"/>
              </a:tabLst>
            </a:pPr>
            <a:r>
              <a:rPr dirty="0" sz="1000" spc="-285">
                <a:latin typeface="Cambria Math"/>
                <a:cs typeface="Cambria Math"/>
              </a:rPr>
              <a:t>𝑀𝑀</a:t>
            </a:r>
            <a:r>
              <a:rPr dirty="0" baseline="-15873" sz="1050" spc="-427">
                <a:latin typeface="Cambria Math"/>
                <a:cs typeface="Cambria Math"/>
              </a:rPr>
              <a:t>𝑐𝑐𝑔𝑔</a:t>
            </a:r>
            <a:r>
              <a:rPr dirty="0" baseline="-15873" sz="1050" spc="307">
                <a:latin typeface="Cambria Math"/>
                <a:cs typeface="Cambria Math"/>
              </a:rPr>
              <a:t> </a:t>
            </a:r>
            <a:r>
              <a:rPr dirty="0" sz="1000" spc="-5">
                <a:latin typeface="Cambria Math"/>
                <a:cs typeface="Cambria Math"/>
              </a:rPr>
              <a:t>=  </a:t>
            </a:r>
            <a:r>
              <a:rPr dirty="0" sz="1000" spc="-185">
                <a:latin typeface="Cambria Math"/>
                <a:cs typeface="Cambria Math"/>
              </a:rPr>
              <a:t>𝛾𝛾</a:t>
            </a:r>
            <a:r>
              <a:rPr dirty="0" baseline="-15873" sz="1050" spc="-277">
                <a:latin typeface="Cambria Math"/>
                <a:cs typeface="Cambria Math"/>
              </a:rPr>
              <a:t>3</a:t>
            </a:r>
            <a:r>
              <a:rPr dirty="0" baseline="-15873" sz="1050" spc="89">
                <a:latin typeface="Cambria Math"/>
                <a:cs typeface="Cambria Math"/>
              </a:rPr>
              <a:t> </a:t>
            </a:r>
            <a:r>
              <a:rPr dirty="0" sz="1000" spc="-300">
                <a:latin typeface="Cambria Math"/>
                <a:cs typeface="Cambria Math"/>
              </a:rPr>
              <a:t>��𝛾𝛾</a:t>
            </a:r>
            <a:r>
              <a:rPr dirty="0" baseline="-15873" sz="1050" spc="-450">
                <a:latin typeface="Cambria Math"/>
                <a:cs typeface="Cambria Math"/>
              </a:rPr>
              <a:t>1</a:t>
            </a:r>
            <a:r>
              <a:rPr dirty="0" sz="1000" spc="-300">
                <a:latin typeface="Cambria Math"/>
                <a:cs typeface="Cambria Math"/>
              </a:rPr>
              <a:t>𝑓𝑓</a:t>
            </a:r>
            <a:r>
              <a:rPr dirty="0" baseline="-15873" sz="1050" spc="-450">
                <a:latin typeface="Cambria Math"/>
                <a:cs typeface="Cambria Math"/>
              </a:rPr>
              <a:t>𝑔𝑔</a:t>
            </a:r>
            <a:r>
              <a:rPr dirty="0" baseline="-15873" sz="1050" spc="202">
                <a:latin typeface="Cambria Math"/>
                <a:cs typeface="Cambria Math"/>
              </a:rPr>
              <a:t> </a:t>
            </a:r>
            <a:r>
              <a:rPr dirty="0" sz="1000" spc="-5">
                <a:latin typeface="Cambria Math"/>
                <a:cs typeface="Cambria Math"/>
              </a:rPr>
              <a:t>+ </a:t>
            </a:r>
            <a:r>
              <a:rPr dirty="0" sz="1000" spc="-225">
                <a:latin typeface="Cambria Math"/>
                <a:cs typeface="Cambria Math"/>
              </a:rPr>
              <a:t>𝛾𝛾</a:t>
            </a:r>
            <a:r>
              <a:rPr dirty="0" baseline="-15873" sz="1050" spc="-337">
                <a:latin typeface="Cambria Math"/>
                <a:cs typeface="Cambria Math"/>
              </a:rPr>
              <a:t>2</a:t>
            </a:r>
            <a:r>
              <a:rPr dirty="0" sz="1000" spc="-225">
                <a:latin typeface="Cambria Math"/>
                <a:cs typeface="Cambria Math"/>
              </a:rPr>
              <a:t>𝑓𝑓</a:t>
            </a:r>
            <a:r>
              <a:rPr dirty="0" baseline="-15873" sz="1050" spc="-337">
                <a:latin typeface="Cambria Math"/>
                <a:cs typeface="Cambria Math"/>
              </a:rPr>
              <a:t>𝑐𝑐𝑑𝑑𝑒𝑒</a:t>
            </a:r>
            <a:r>
              <a:rPr dirty="0" baseline="-15873" sz="1050" spc="-135">
                <a:latin typeface="Cambria Math"/>
                <a:cs typeface="Cambria Math"/>
              </a:rPr>
              <a:t> </a:t>
            </a:r>
            <a:r>
              <a:rPr dirty="0" sz="1000" spc="-240">
                <a:latin typeface="Cambria Math"/>
                <a:cs typeface="Cambria Math"/>
              </a:rPr>
              <a:t>�𝑆𝑆</a:t>
            </a:r>
            <a:r>
              <a:rPr dirty="0" baseline="-15873" sz="1050" spc="-359">
                <a:latin typeface="Cambria Math"/>
                <a:cs typeface="Cambria Math"/>
              </a:rPr>
              <a:t>𝑐𝑐</a:t>
            </a:r>
            <a:r>
              <a:rPr dirty="0" baseline="-15873" sz="1050" spc="225">
                <a:latin typeface="Cambria Math"/>
                <a:cs typeface="Cambria Math"/>
              </a:rPr>
              <a:t> </a:t>
            </a:r>
            <a:r>
              <a:rPr dirty="0" sz="1000" spc="-5">
                <a:latin typeface="Cambria Math"/>
                <a:cs typeface="Cambria Math"/>
              </a:rPr>
              <a:t>−</a:t>
            </a:r>
            <a:r>
              <a:rPr dirty="0" sz="1000" spc="-105">
                <a:latin typeface="Cambria Math"/>
                <a:cs typeface="Cambria Math"/>
              </a:rPr>
              <a:t> </a:t>
            </a:r>
            <a:r>
              <a:rPr dirty="0" sz="1000" spc="-204">
                <a:latin typeface="Cambria Math"/>
                <a:cs typeface="Cambria Math"/>
              </a:rPr>
              <a:t>𝑀𝑀</a:t>
            </a:r>
            <a:r>
              <a:rPr dirty="0" baseline="-15873" sz="1050" spc="-307">
                <a:latin typeface="Cambria Math"/>
                <a:cs typeface="Cambria Math"/>
              </a:rPr>
              <a:t>𝑔𝑔𝑖𝑖𝑐𝑐</a:t>
            </a:r>
            <a:r>
              <a:rPr dirty="0" baseline="-15873" sz="1050" spc="135">
                <a:latin typeface="Cambria Math"/>
                <a:cs typeface="Cambria Math"/>
              </a:rPr>
              <a:t> </a:t>
            </a:r>
            <a:r>
              <a:rPr dirty="0" sz="1000" spc="-254">
                <a:latin typeface="Cambria Math"/>
                <a:cs typeface="Cambria Math"/>
              </a:rPr>
              <a:t>�	</a:t>
            </a:r>
            <a:r>
              <a:rPr dirty="0" sz="1000" spc="-5">
                <a:latin typeface="Cambria Math"/>
                <a:cs typeface="Cambria Math"/>
              </a:rPr>
              <a:t>−</a:t>
            </a:r>
            <a:r>
              <a:rPr dirty="0" sz="1000" spc="-60">
                <a:latin typeface="Cambria Math"/>
                <a:cs typeface="Cambria Math"/>
              </a:rPr>
              <a:t> </a:t>
            </a:r>
            <a:r>
              <a:rPr dirty="0" sz="1000" spc="-300">
                <a:latin typeface="Cambria Math"/>
                <a:cs typeface="Cambria Math"/>
              </a:rPr>
              <a:t>1��</a:t>
            </a:r>
            <a:endParaRPr sz="1000">
              <a:latin typeface="Cambria Math"/>
              <a:cs typeface="Cambria Math"/>
            </a:endParaRPr>
          </a:p>
        </p:txBody>
      </p:sp>
      <p:sp>
        <p:nvSpPr>
          <p:cNvPr id="26" name="object 26"/>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67</a:t>
            </a:r>
          </a:p>
        </p:txBody>
      </p:sp>
      <p:sp>
        <p:nvSpPr>
          <p:cNvPr id="24" name="object 24"/>
          <p:cNvSpPr txBox="1"/>
          <p:nvPr/>
        </p:nvSpPr>
        <p:spPr>
          <a:xfrm>
            <a:off x="673100" y="8098028"/>
            <a:ext cx="37211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where:</a:t>
            </a:r>
            <a:endParaRPr sz="1000">
              <a:latin typeface="Times New Roman"/>
              <a:cs typeface="Times New Roman"/>
            </a:endParaRPr>
          </a:p>
        </p:txBody>
      </p:sp>
      <p:graphicFrame>
        <p:nvGraphicFramePr>
          <p:cNvPr id="25" name="object 25"/>
          <p:cNvGraphicFramePr>
            <a:graphicFrameLocks noGrp="1"/>
          </p:cNvGraphicFramePr>
          <p:nvPr/>
        </p:nvGraphicFramePr>
        <p:xfrm>
          <a:off x="627380" y="8347005"/>
          <a:ext cx="4273550" cy="588010"/>
        </p:xfrm>
        <a:graphic>
          <a:graphicData uri="http://schemas.openxmlformats.org/drawingml/2006/table">
            <a:tbl>
              <a:tblPr firstRow="1" bandRow="1">
                <a:tableStyleId>{2D5ABB26-0587-4C30-8999-92F81FD0307C}</a:tableStyleId>
              </a:tblPr>
              <a:tblGrid>
                <a:gridCol w="407670"/>
                <a:gridCol w="309245"/>
                <a:gridCol w="3556635"/>
              </a:tblGrid>
              <a:tr h="182608">
                <a:tc>
                  <a:txBody>
                    <a:bodyPr/>
                    <a:lstStyle/>
                    <a:p>
                      <a:pPr marL="127000">
                        <a:lnSpc>
                          <a:spcPts val="1185"/>
                        </a:lnSpc>
                      </a:pPr>
                      <a:r>
                        <a:rPr dirty="0" baseline="5555" sz="1500" spc="-7" i="1">
                          <a:latin typeface="Times New Roman"/>
                          <a:cs typeface="Times New Roman"/>
                        </a:rPr>
                        <a:t>f</a:t>
                      </a:r>
                      <a:r>
                        <a:rPr dirty="0" sz="650" spc="-5" i="1">
                          <a:latin typeface="Times New Roman"/>
                          <a:cs typeface="Times New Roman"/>
                        </a:rPr>
                        <a:t>r</a:t>
                      </a:r>
                      <a:endParaRPr sz="650">
                        <a:latin typeface="Times New Roman"/>
                        <a:cs typeface="Times New Roman"/>
                      </a:endParaRPr>
                    </a:p>
                  </a:txBody>
                  <a:tcPr marL="0" marR="0" marB="0" marT="0"/>
                </a:tc>
                <a:tc>
                  <a:txBody>
                    <a:bodyPr/>
                    <a:lstStyle/>
                    <a:p>
                      <a:pPr algn="r" marR="99060">
                        <a:lnSpc>
                          <a:spcPts val="1090"/>
                        </a:lnSpc>
                      </a:pPr>
                      <a:r>
                        <a:rPr dirty="0" sz="1000">
                          <a:latin typeface="Times New Roman"/>
                          <a:cs typeface="Times New Roman"/>
                        </a:rPr>
                        <a:t>=</a:t>
                      </a:r>
                      <a:endParaRPr sz="1000">
                        <a:latin typeface="Times New Roman"/>
                        <a:cs typeface="Times New Roman"/>
                      </a:endParaRPr>
                    </a:p>
                  </a:txBody>
                  <a:tcPr marL="0" marR="0" marB="0" marT="0"/>
                </a:tc>
                <a:tc>
                  <a:txBody>
                    <a:bodyPr/>
                    <a:lstStyle/>
                    <a:p>
                      <a:pPr marL="106680">
                        <a:lnSpc>
                          <a:spcPts val="1090"/>
                        </a:lnSpc>
                      </a:pPr>
                      <a:r>
                        <a:rPr dirty="0" sz="1000">
                          <a:latin typeface="Times New Roman"/>
                          <a:cs typeface="Times New Roman"/>
                        </a:rPr>
                        <a:t>Modulus of</a:t>
                      </a:r>
                      <a:r>
                        <a:rPr dirty="0" sz="1000" spc="-20">
                          <a:latin typeface="Times New Roman"/>
                          <a:cs typeface="Times New Roman"/>
                        </a:rPr>
                        <a:t> </a:t>
                      </a:r>
                      <a:r>
                        <a:rPr dirty="0" sz="1000" spc="-5">
                          <a:latin typeface="Times New Roman"/>
                          <a:cs typeface="Times New Roman"/>
                        </a:rPr>
                        <a:t>rupture</a:t>
                      </a:r>
                      <a:endParaRPr sz="1000">
                        <a:latin typeface="Times New Roman"/>
                        <a:cs typeface="Times New Roman"/>
                      </a:endParaRPr>
                    </a:p>
                  </a:txBody>
                  <a:tcPr marL="0" marR="0" marB="0" marT="0"/>
                </a:tc>
              </a:tr>
              <a:tr h="222503">
                <a:tc>
                  <a:txBody>
                    <a:bodyPr/>
                    <a:lstStyle/>
                    <a:p>
                      <a:pPr marL="127000">
                        <a:lnSpc>
                          <a:spcPct val="100000"/>
                        </a:lnSpc>
                        <a:spcBef>
                          <a:spcPts val="295"/>
                        </a:spcBef>
                      </a:pPr>
                      <a:r>
                        <a:rPr dirty="0" baseline="5555" sz="1500" spc="-7" i="1">
                          <a:latin typeface="Times New Roman"/>
                          <a:cs typeface="Times New Roman"/>
                        </a:rPr>
                        <a:t>f</a:t>
                      </a:r>
                      <a:r>
                        <a:rPr dirty="0" sz="650" spc="-5" i="1">
                          <a:latin typeface="Times New Roman"/>
                          <a:cs typeface="Times New Roman"/>
                        </a:rPr>
                        <a:t>cpe</a:t>
                      </a:r>
                      <a:endParaRPr sz="650">
                        <a:latin typeface="Times New Roman"/>
                        <a:cs typeface="Times New Roman"/>
                      </a:endParaRPr>
                    </a:p>
                  </a:txBody>
                  <a:tcPr marL="0" marR="0" marB="0" marT="37465"/>
                </a:tc>
                <a:tc>
                  <a:txBody>
                    <a:bodyPr/>
                    <a:lstStyle/>
                    <a:p>
                      <a:pPr algn="r" marR="99060">
                        <a:lnSpc>
                          <a:spcPct val="100000"/>
                        </a:lnSpc>
                        <a:spcBef>
                          <a:spcPts val="200"/>
                        </a:spcBef>
                      </a:pPr>
                      <a:r>
                        <a:rPr dirty="0" sz="1000">
                          <a:latin typeface="Times New Roman"/>
                          <a:cs typeface="Times New Roman"/>
                        </a:rPr>
                        <a:t>=</a:t>
                      </a:r>
                      <a:endParaRPr sz="1000">
                        <a:latin typeface="Times New Roman"/>
                        <a:cs typeface="Times New Roman"/>
                      </a:endParaRPr>
                    </a:p>
                  </a:txBody>
                  <a:tcPr marL="0" marR="0" marB="0" marT="25400"/>
                </a:tc>
                <a:tc>
                  <a:txBody>
                    <a:bodyPr/>
                    <a:lstStyle/>
                    <a:p>
                      <a:pPr marL="106680">
                        <a:lnSpc>
                          <a:spcPct val="100000"/>
                        </a:lnSpc>
                        <a:spcBef>
                          <a:spcPts val="200"/>
                        </a:spcBef>
                      </a:pPr>
                      <a:r>
                        <a:rPr dirty="0" sz="1000" spc="-5">
                          <a:latin typeface="Times New Roman"/>
                          <a:cs typeface="Times New Roman"/>
                        </a:rPr>
                        <a:t>Compressive stress </a:t>
                      </a:r>
                      <a:r>
                        <a:rPr dirty="0" sz="1000">
                          <a:latin typeface="Times New Roman"/>
                          <a:cs typeface="Times New Roman"/>
                        </a:rPr>
                        <a:t>due </a:t>
                      </a:r>
                      <a:r>
                        <a:rPr dirty="0" sz="1000" spc="-5">
                          <a:latin typeface="Times New Roman"/>
                          <a:cs typeface="Times New Roman"/>
                        </a:rPr>
                        <a:t>to prestressing at the bottom </a:t>
                      </a:r>
                      <a:r>
                        <a:rPr dirty="0" sz="1000">
                          <a:latin typeface="Times New Roman"/>
                          <a:cs typeface="Times New Roman"/>
                        </a:rPr>
                        <a:t>of </a:t>
                      </a:r>
                      <a:r>
                        <a:rPr dirty="0" sz="1000" spc="-5">
                          <a:latin typeface="Times New Roman"/>
                          <a:cs typeface="Times New Roman"/>
                        </a:rPr>
                        <a:t>the</a:t>
                      </a:r>
                      <a:r>
                        <a:rPr dirty="0" sz="1000" spc="50">
                          <a:latin typeface="Times New Roman"/>
                          <a:cs typeface="Times New Roman"/>
                        </a:rPr>
                        <a:t> </a:t>
                      </a:r>
                      <a:r>
                        <a:rPr dirty="0" sz="1000" spc="-5">
                          <a:latin typeface="Times New Roman"/>
                          <a:cs typeface="Times New Roman"/>
                        </a:rPr>
                        <a:t>girder</a:t>
                      </a:r>
                      <a:endParaRPr sz="1000">
                        <a:latin typeface="Times New Roman"/>
                        <a:cs typeface="Times New Roman"/>
                      </a:endParaRPr>
                    </a:p>
                  </a:txBody>
                  <a:tcPr marL="0" marR="0" marB="0" marT="25400"/>
                </a:tc>
              </a:tr>
              <a:tr h="182608">
                <a:tc>
                  <a:txBody>
                    <a:bodyPr/>
                    <a:lstStyle/>
                    <a:p>
                      <a:pPr marL="127000">
                        <a:lnSpc>
                          <a:spcPts val="1040"/>
                        </a:lnSpc>
                        <a:spcBef>
                          <a:spcPts val="295"/>
                        </a:spcBef>
                      </a:pPr>
                      <a:r>
                        <a:rPr dirty="0" baseline="5555" sz="1500" i="1">
                          <a:latin typeface="Times New Roman"/>
                          <a:cs typeface="Times New Roman"/>
                        </a:rPr>
                        <a:t>S</a:t>
                      </a:r>
                      <a:r>
                        <a:rPr dirty="0" sz="650" i="1">
                          <a:latin typeface="Times New Roman"/>
                          <a:cs typeface="Times New Roman"/>
                        </a:rPr>
                        <a:t>c</a:t>
                      </a:r>
                      <a:endParaRPr sz="650">
                        <a:latin typeface="Times New Roman"/>
                        <a:cs typeface="Times New Roman"/>
                      </a:endParaRPr>
                    </a:p>
                  </a:txBody>
                  <a:tcPr marL="0" marR="0" marB="0" marT="37465"/>
                </a:tc>
                <a:tc>
                  <a:txBody>
                    <a:bodyPr/>
                    <a:lstStyle/>
                    <a:p>
                      <a:pPr algn="r" marR="99060">
                        <a:lnSpc>
                          <a:spcPts val="1135"/>
                        </a:lnSpc>
                        <a:spcBef>
                          <a:spcPts val="200"/>
                        </a:spcBef>
                      </a:pPr>
                      <a:r>
                        <a:rPr dirty="0" sz="1000">
                          <a:latin typeface="Times New Roman"/>
                          <a:cs typeface="Times New Roman"/>
                        </a:rPr>
                        <a:t>=</a:t>
                      </a:r>
                      <a:endParaRPr sz="1000">
                        <a:latin typeface="Times New Roman"/>
                        <a:cs typeface="Times New Roman"/>
                      </a:endParaRPr>
                    </a:p>
                  </a:txBody>
                  <a:tcPr marL="0" marR="0" marB="0" marT="25400"/>
                </a:tc>
                <a:tc>
                  <a:txBody>
                    <a:bodyPr/>
                    <a:lstStyle/>
                    <a:p>
                      <a:pPr marL="106680">
                        <a:lnSpc>
                          <a:spcPts val="1135"/>
                        </a:lnSpc>
                        <a:spcBef>
                          <a:spcPts val="200"/>
                        </a:spcBef>
                      </a:pPr>
                      <a:r>
                        <a:rPr dirty="0" sz="1000" spc="-5">
                          <a:latin typeface="Times New Roman"/>
                          <a:cs typeface="Times New Roman"/>
                        </a:rPr>
                        <a:t>Bottom section modulus </a:t>
                      </a:r>
                      <a:r>
                        <a:rPr dirty="0" sz="1000">
                          <a:latin typeface="Times New Roman"/>
                          <a:cs typeface="Times New Roman"/>
                        </a:rPr>
                        <a:t>of </a:t>
                      </a:r>
                      <a:r>
                        <a:rPr dirty="0" sz="1000" spc="-10">
                          <a:latin typeface="Times New Roman"/>
                          <a:cs typeface="Times New Roman"/>
                        </a:rPr>
                        <a:t>the </a:t>
                      </a:r>
                      <a:r>
                        <a:rPr dirty="0" sz="1000" spc="-5">
                          <a:latin typeface="Times New Roman"/>
                          <a:cs typeface="Times New Roman"/>
                        </a:rPr>
                        <a:t>composite</a:t>
                      </a:r>
                      <a:r>
                        <a:rPr dirty="0" sz="1000" spc="35">
                          <a:latin typeface="Times New Roman"/>
                          <a:cs typeface="Times New Roman"/>
                        </a:rPr>
                        <a:t> </a:t>
                      </a:r>
                      <a:r>
                        <a:rPr dirty="0" sz="1000" spc="-5">
                          <a:latin typeface="Times New Roman"/>
                          <a:cs typeface="Times New Roman"/>
                        </a:rPr>
                        <a:t>section</a:t>
                      </a:r>
                      <a:endParaRPr sz="1000">
                        <a:latin typeface="Times New Roman"/>
                        <a:cs typeface="Times New Roman"/>
                      </a:endParaRPr>
                    </a:p>
                  </a:txBody>
                  <a:tcPr marL="0" marR="0" marB="0" marT="25400"/>
                </a:tc>
              </a:tr>
            </a:tbl>
          </a:graphicData>
        </a:graphic>
      </p:graphicFrame>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graphicFrame>
        <p:nvGraphicFramePr>
          <p:cNvPr id="3" name="object 3"/>
          <p:cNvGraphicFramePr>
            <a:graphicFrameLocks noGrp="1"/>
          </p:cNvGraphicFramePr>
          <p:nvPr/>
        </p:nvGraphicFramePr>
        <p:xfrm>
          <a:off x="627380" y="920553"/>
          <a:ext cx="5659755" cy="1181100"/>
        </p:xfrm>
        <a:graphic>
          <a:graphicData uri="http://schemas.openxmlformats.org/drawingml/2006/table">
            <a:tbl>
              <a:tblPr firstRow="1" bandRow="1">
                <a:tableStyleId>{2D5ABB26-0587-4C30-8999-92F81FD0307C}</a:tableStyleId>
              </a:tblPr>
              <a:tblGrid>
                <a:gridCol w="444500"/>
                <a:gridCol w="271780"/>
                <a:gridCol w="4942840"/>
              </a:tblGrid>
              <a:tr h="182608">
                <a:tc>
                  <a:txBody>
                    <a:bodyPr/>
                    <a:lstStyle/>
                    <a:p>
                      <a:pPr marL="127000">
                        <a:lnSpc>
                          <a:spcPts val="1185"/>
                        </a:lnSpc>
                      </a:pPr>
                      <a:r>
                        <a:rPr dirty="0" baseline="5555" sz="1500" i="1">
                          <a:latin typeface="Times New Roman"/>
                          <a:cs typeface="Times New Roman"/>
                        </a:rPr>
                        <a:t>S</a:t>
                      </a:r>
                      <a:r>
                        <a:rPr dirty="0" sz="650" i="1">
                          <a:latin typeface="Times New Roman"/>
                          <a:cs typeface="Times New Roman"/>
                        </a:rPr>
                        <a:t>b</a:t>
                      </a:r>
                      <a:endParaRPr sz="650">
                        <a:latin typeface="Times New Roman"/>
                        <a:cs typeface="Times New Roman"/>
                      </a:endParaRPr>
                    </a:p>
                  </a:txBody>
                  <a:tcPr marL="0" marR="0" marB="0" marT="0"/>
                </a:tc>
                <a:tc>
                  <a:txBody>
                    <a:bodyPr/>
                    <a:lstStyle/>
                    <a:p>
                      <a:pPr algn="ctr" marR="5080">
                        <a:lnSpc>
                          <a:spcPts val="1090"/>
                        </a:lnSpc>
                      </a:pPr>
                      <a:r>
                        <a:rPr dirty="0" sz="1000">
                          <a:latin typeface="Times New Roman"/>
                          <a:cs typeface="Times New Roman"/>
                        </a:rPr>
                        <a:t>=</a:t>
                      </a:r>
                      <a:endParaRPr sz="1000">
                        <a:latin typeface="Times New Roman"/>
                        <a:cs typeface="Times New Roman"/>
                      </a:endParaRPr>
                    </a:p>
                  </a:txBody>
                  <a:tcPr marL="0" marR="0" marB="0" marT="0"/>
                </a:tc>
                <a:tc>
                  <a:txBody>
                    <a:bodyPr/>
                    <a:lstStyle/>
                    <a:p>
                      <a:pPr marL="106680">
                        <a:lnSpc>
                          <a:spcPts val="1090"/>
                        </a:lnSpc>
                      </a:pPr>
                      <a:r>
                        <a:rPr dirty="0" sz="1000" spc="-5">
                          <a:latin typeface="Times New Roman"/>
                          <a:cs typeface="Times New Roman"/>
                        </a:rPr>
                        <a:t>Bottom section modulus </a:t>
                      </a:r>
                      <a:r>
                        <a:rPr dirty="0" sz="1000">
                          <a:latin typeface="Times New Roman"/>
                          <a:cs typeface="Times New Roman"/>
                        </a:rPr>
                        <a:t>of </a:t>
                      </a:r>
                      <a:r>
                        <a:rPr dirty="0" sz="1000" spc="-10">
                          <a:latin typeface="Times New Roman"/>
                          <a:cs typeface="Times New Roman"/>
                        </a:rPr>
                        <a:t>the </a:t>
                      </a:r>
                      <a:r>
                        <a:rPr dirty="0" sz="1000" spc="-5">
                          <a:latin typeface="Times New Roman"/>
                          <a:cs typeface="Times New Roman"/>
                        </a:rPr>
                        <a:t>non-composite</a:t>
                      </a:r>
                      <a:r>
                        <a:rPr dirty="0" sz="1000" spc="35">
                          <a:latin typeface="Times New Roman"/>
                          <a:cs typeface="Times New Roman"/>
                        </a:rPr>
                        <a:t> </a:t>
                      </a:r>
                      <a:r>
                        <a:rPr dirty="0" sz="1000" spc="-5">
                          <a:latin typeface="Times New Roman"/>
                          <a:cs typeface="Times New Roman"/>
                        </a:rPr>
                        <a:t>section</a:t>
                      </a:r>
                      <a:endParaRPr sz="1000">
                        <a:latin typeface="Times New Roman"/>
                        <a:cs typeface="Times New Roman"/>
                      </a:endParaRPr>
                    </a:p>
                  </a:txBody>
                  <a:tcPr marL="0" marR="0" marB="0" marT="0"/>
                </a:tc>
              </a:tr>
              <a:tr h="222503">
                <a:tc>
                  <a:txBody>
                    <a:bodyPr/>
                    <a:lstStyle/>
                    <a:p>
                      <a:pPr algn="r" marR="85725">
                        <a:lnSpc>
                          <a:spcPct val="100000"/>
                        </a:lnSpc>
                        <a:spcBef>
                          <a:spcPts val="295"/>
                        </a:spcBef>
                      </a:pPr>
                      <a:r>
                        <a:rPr dirty="0" baseline="5555" sz="1500" spc="-7" i="1">
                          <a:latin typeface="Times New Roman"/>
                          <a:cs typeface="Times New Roman"/>
                        </a:rPr>
                        <a:t>M</a:t>
                      </a:r>
                      <a:r>
                        <a:rPr dirty="0" sz="650" i="1">
                          <a:latin typeface="Times New Roman"/>
                          <a:cs typeface="Times New Roman"/>
                        </a:rPr>
                        <a:t>dnc</a:t>
                      </a:r>
                      <a:endParaRPr sz="650">
                        <a:latin typeface="Times New Roman"/>
                        <a:cs typeface="Times New Roman"/>
                      </a:endParaRPr>
                    </a:p>
                  </a:txBody>
                  <a:tcPr marL="0" marR="0" marB="0" marT="37465"/>
                </a:tc>
                <a:tc>
                  <a:txBody>
                    <a:bodyPr/>
                    <a:lstStyle/>
                    <a:p>
                      <a:pPr algn="ctr" marR="5080">
                        <a:lnSpc>
                          <a:spcPct val="100000"/>
                        </a:lnSpc>
                        <a:spcBef>
                          <a:spcPts val="200"/>
                        </a:spcBef>
                      </a:pPr>
                      <a:r>
                        <a:rPr dirty="0" sz="1000">
                          <a:latin typeface="Times New Roman"/>
                          <a:cs typeface="Times New Roman"/>
                        </a:rPr>
                        <a:t>=</a:t>
                      </a:r>
                      <a:endParaRPr sz="1000">
                        <a:latin typeface="Times New Roman"/>
                        <a:cs typeface="Times New Roman"/>
                      </a:endParaRPr>
                    </a:p>
                  </a:txBody>
                  <a:tcPr marL="0" marR="0" marB="0" marT="25400"/>
                </a:tc>
                <a:tc>
                  <a:txBody>
                    <a:bodyPr/>
                    <a:lstStyle/>
                    <a:p>
                      <a:pPr marL="106680">
                        <a:lnSpc>
                          <a:spcPct val="100000"/>
                        </a:lnSpc>
                        <a:spcBef>
                          <a:spcPts val="200"/>
                        </a:spcBef>
                      </a:pPr>
                      <a:r>
                        <a:rPr dirty="0" sz="1000" spc="-5">
                          <a:latin typeface="Times New Roman"/>
                          <a:cs typeface="Times New Roman"/>
                        </a:rPr>
                        <a:t>Dead load moment resisted </a:t>
                      </a:r>
                      <a:r>
                        <a:rPr dirty="0" sz="1000">
                          <a:latin typeface="Times New Roman"/>
                          <a:cs typeface="Times New Roman"/>
                        </a:rPr>
                        <a:t>by </a:t>
                      </a:r>
                      <a:r>
                        <a:rPr dirty="0" sz="1000" spc="-5">
                          <a:latin typeface="Times New Roman"/>
                          <a:cs typeface="Times New Roman"/>
                        </a:rPr>
                        <a:t>the non-composite</a:t>
                      </a:r>
                      <a:r>
                        <a:rPr dirty="0" sz="1000" spc="35">
                          <a:latin typeface="Times New Roman"/>
                          <a:cs typeface="Times New Roman"/>
                        </a:rPr>
                        <a:t> </a:t>
                      </a:r>
                      <a:r>
                        <a:rPr dirty="0" sz="1000" spc="-5">
                          <a:latin typeface="Times New Roman"/>
                          <a:cs typeface="Times New Roman"/>
                        </a:rPr>
                        <a:t>section</a:t>
                      </a:r>
                      <a:endParaRPr sz="1000">
                        <a:latin typeface="Times New Roman"/>
                        <a:cs typeface="Times New Roman"/>
                      </a:endParaRPr>
                    </a:p>
                  </a:txBody>
                  <a:tcPr marL="0" marR="0" marB="0" marT="25400"/>
                </a:tc>
              </a:tr>
              <a:tr h="231804">
                <a:tc>
                  <a:txBody>
                    <a:bodyPr/>
                    <a:lstStyle/>
                    <a:p>
                      <a:pPr algn="r" marR="120014">
                        <a:lnSpc>
                          <a:spcPct val="100000"/>
                        </a:lnSpc>
                        <a:spcBef>
                          <a:spcPts val="210"/>
                        </a:spcBef>
                      </a:pPr>
                      <a:r>
                        <a:rPr dirty="0" sz="1000" spc="-25">
                          <a:latin typeface="Cambria Math"/>
                          <a:cs typeface="Cambria Math"/>
                        </a:rPr>
                        <a:t>γ</a:t>
                      </a:r>
                      <a:r>
                        <a:rPr dirty="0" baseline="-15873" sz="1050">
                          <a:latin typeface="Cambria Math"/>
                          <a:cs typeface="Cambria Math"/>
                        </a:rPr>
                        <a:t>1</a:t>
                      </a:r>
                      <a:endParaRPr baseline="-15873" sz="1050">
                        <a:latin typeface="Cambria Math"/>
                        <a:cs typeface="Cambria Math"/>
                      </a:endParaRPr>
                    </a:p>
                  </a:txBody>
                  <a:tcPr marL="0" marR="0" marB="0" marT="26670"/>
                </a:tc>
                <a:tc>
                  <a:txBody>
                    <a:bodyPr/>
                    <a:lstStyle/>
                    <a:p>
                      <a:pPr algn="ctr" marR="5080">
                        <a:lnSpc>
                          <a:spcPct val="100000"/>
                        </a:lnSpc>
                        <a:spcBef>
                          <a:spcPts val="200"/>
                        </a:spcBef>
                      </a:pPr>
                      <a:r>
                        <a:rPr dirty="0" sz="1000">
                          <a:latin typeface="Times New Roman"/>
                          <a:cs typeface="Times New Roman"/>
                        </a:rPr>
                        <a:t>=</a:t>
                      </a:r>
                      <a:endParaRPr sz="1000">
                        <a:latin typeface="Times New Roman"/>
                        <a:cs typeface="Times New Roman"/>
                      </a:endParaRPr>
                    </a:p>
                  </a:txBody>
                  <a:tcPr marL="0" marR="0" marB="0" marT="25400"/>
                </a:tc>
                <a:tc>
                  <a:txBody>
                    <a:bodyPr/>
                    <a:lstStyle/>
                    <a:p>
                      <a:pPr marL="106680">
                        <a:lnSpc>
                          <a:spcPct val="100000"/>
                        </a:lnSpc>
                        <a:spcBef>
                          <a:spcPts val="200"/>
                        </a:spcBef>
                      </a:pPr>
                      <a:r>
                        <a:rPr dirty="0" sz="1000" spc="-5">
                          <a:latin typeface="Times New Roman"/>
                          <a:cs typeface="Times New Roman"/>
                        </a:rPr>
                        <a:t>Flexural cracking variability factor =</a:t>
                      </a:r>
                      <a:r>
                        <a:rPr dirty="0" sz="1000" spc="20">
                          <a:latin typeface="Times New Roman"/>
                          <a:cs typeface="Times New Roman"/>
                        </a:rPr>
                        <a:t> </a:t>
                      </a:r>
                      <a:r>
                        <a:rPr dirty="0" sz="1000" spc="-5">
                          <a:latin typeface="Times New Roman"/>
                          <a:cs typeface="Times New Roman"/>
                        </a:rPr>
                        <a:t>1.6</a:t>
                      </a:r>
                      <a:endParaRPr sz="1000">
                        <a:latin typeface="Times New Roman"/>
                        <a:cs typeface="Times New Roman"/>
                      </a:endParaRPr>
                    </a:p>
                  </a:txBody>
                  <a:tcPr marL="0" marR="0" marB="0" marT="25400"/>
                </a:tc>
              </a:tr>
              <a:tr h="224790">
                <a:tc>
                  <a:txBody>
                    <a:bodyPr/>
                    <a:lstStyle/>
                    <a:p>
                      <a:pPr algn="r" marR="118745">
                        <a:lnSpc>
                          <a:spcPct val="100000"/>
                        </a:lnSpc>
                        <a:spcBef>
                          <a:spcPts val="150"/>
                        </a:spcBef>
                      </a:pPr>
                      <a:r>
                        <a:rPr dirty="0" sz="1000" spc="-5">
                          <a:latin typeface="Cambria Math"/>
                          <a:cs typeface="Cambria Math"/>
                        </a:rPr>
                        <a:t>γ</a:t>
                      </a:r>
                      <a:r>
                        <a:rPr dirty="0" baseline="-15873" sz="1050">
                          <a:latin typeface="Cambria Math"/>
                          <a:cs typeface="Cambria Math"/>
                        </a:rPr>
                        <a:t>2</a:t>
                      </a:r>
                      <a:endParaRPr baseline="-15873" sz="1050">
                        <a:latin typeface="Cambria Math"/>
                        <a:cs typeface="Cambria Math"/>
                      </a:endParaRPr>
                    </a:p>
                  </a:txBody>
                  <a:tcPr marL="0" marR="0" marB="0" marT="19050"/>
                </a:tc>
                <a:tc>
                  <a:txBody>
                    <a:bodyPr/>
                    <a:lstStyle/>
                    <a:p>
                      <a:pPr algn="ctr" marR="5080">
                        <a:lnSpc>
                          <a:spcPct val="100000"/>
                        </a:lnSpc>
                        <a:spcBef>
                          <a:spcPts val="140"/>
                        </a:spcBef>
                      </a:pPr>
                      <a:r>
                        <a:rPr dirty="0" sz="1000">
                          <a:latin typeface="Times New Roman"/>
                          <a:cs typeface="Times New Roman"/>
                        </a:rPr>
                        <a:t>=</a:t>
                      </a:r>
                      <a:endParaRPr sz="1000">
                        <a:latin typeface="Times New Roman"/>
                        <a:cs typeface="Times New Roman"/>
                      </a:endParaRPr>
                    </a:p>
                  </a:txBody>
                  <a:tcPr marL="0" marR="0" marB="0" marT="17780"/>
                </a:tc>
                <a:tc>
                  <a:txBody>
                    <a:bodyPr/>
                    <a:lstStyle/>
                    <a:p>
                      <a:pPr marL="106680">
                        <a:lnSpc>
                          <a:spcPct val="100000"/>
                        </a:lnSpc>
                        <a:spcBef>
                          <a:spcPts val="140"/>
                        </a:spcBef>
                      </a:pPr>
                      <a:r>
                        <a:rPr dirty="0" sz="1000" spc="-5">
                          <a:latin typeface="Times New Roman"/>
                          <a:cs typeface="Times New Roman"/>
                        </a:rPr>
                        <a:t>Prestress variability factor =</a:t>
                      </a:r>
                      <a:r>
                        <a:rPr dirty="0" sz="1000" spc="15">
                          <a:latin typeface="Times New Roman"/>
                          <a:cs typeface="Times New Roman"/>
                        </a:rPr>
                        <a:t> </a:t>
                      </a:r>
                      <a:r>
                        <a:rPr dirty="0" sz="1000" spc="-5">
                          <a:latin typeface="Times New Roman"/>
                          <a:cs typeface="Times New Roman"/>
                        </a:rPr>
                        <a:t>1.0</a:t>
                      </a:r>
                      <a:endParaRPr sz="1000">
                        <a:latin typeface="Times New Roman"/>
                        <a:cs typeface="Times New Roman"/>
                      </a:endParaRPr>
                    </a:p>
                  </a:txBody>
                  <a:tcPr marL="0" marR="0" marB="0" marT="17780"/>
                </a:tc>
              </a:tr>
              <a:tr h="319265">
                <a:tc>
                  <a:txBody>
                    <a:bodyPr/>
                    <a:lstStyle/>
                    <a:p>
                      <a:pPr algn="r" marR="118745">
                        <a:lnSpc>
                          <a:spcPct val="100000"/>
                        </a:lnSpc>
                        <a:spcBef>
                          <a:spcPts val="155"/>
                        </a:spcBef>
                      </a:pPr>
                      <a:r>
                        <a:rPr dirty="0" sz="1000" spc="-5">
                          <a:latin typeface="Cambria Math"/>
                          <a:cs typeface="Cambria Math"/>
                        </a:rPr>
                        <a:t>γ</a:t>
                      </a:r>
                      <a:r>
                        <a:rPr dirty="0" baseline="-15873" sz="1050">
                          <a:latin typeface="Cambria Math"/>
                          <a:cs typeface="Cambria Math"/>
                        </a:rPr>
                        <a:t>3</a:t>
                      </a:r>
                      <a:endParaRPr baseline="-15873" sz="1050">
                        <a:latin typeface="Cambria Math"/>
                        <a:cs typeface="Cambria Math"/>
                      </a:endParaRPr>
                    </a:p>
                  </a:txBody>
                  <a:tcPr marL="0" marR="0" marB="0" marT="19685"/>
                </a:tc>
                <a:tc>
                  <a:txBody>
                    <a:bodyPr/>
                    <a:lstStyle/>
                    <a:p>
                      <a:pPr algn="ctr" marR="5080">
                        <a:lnSpc>
                          <a:spcPct val="100000"/>
                        </a:lnSpc>
                        <a:spcBef>
                          <a:spcPts val="145"/>
                        </a:spcBef>
                      </a:pPr>
                      <a:r>
                        <a:rPr dirty="0" sz="1000">
                          <a:latin typeface="Times New Roman"/>
                          <a:cs typeface="Times New Roman"/>
                        </a:rPr>
                        <a:t>=</a:t>
                      </a:r>
                      <a:endParaRPr sz="1000">
                        <a:latin typeface="Times New Roman"/>
                        <a:cs typeface="Times New Roman"/>
                      </a:endParaRPr>
                    </a:p>
                  </a:txBody>
                  <a:tcPr marL="0" marR="0" marB="0" marT="18415"/>
                </a:tc>
                <a:tc>
                  <a:txBody>
                    <a:bodyPr/>
                    <a:lstStyle/>
                    <a:p>
                      <a:pPr marL="106680">
                        <a:lnSpc>
                          <a:spcPts val="1175"/>
                        </a:lnSpc>
                        <a:spcBef>
                          <a:spcPts val="145"/>
                        </a:spcBef>
                      </a:pPr>
                      <a:r>
                        <a:rPr dirty="0" sz="1000" spc="-5">
                          <a:latin typeface="Times New Roman"/>
                          <a:cs typeface="Times New Roman"/>
                        </a:rPr>
                        <a:t>Ratio </a:t>
                      </a:r>
                      <a:r>
                        <a:rPr dirty="0" sz="1000">
                          <a:latin typeface="Times New Roman"/>
                          <a:cs typeface="Times New Roman"/>
                        </a:rPr>
                        <a:t>of </a:t>
                      </a:r>
                      <a:r>
                        <a:rPr dirty="0" sz="1000" spc="-5">
                          <a:latin typeface="Times New Roman"/>
                          <a:cs typeface="Times New Roman"/>
                        </a:rPr>
                        <a:t>specified minimum yield strength to ultimate tensile strength </a:t>
                      </a:r>
                      <a:r>
                        <a:rPr dirty="0" sz="1000">
                          <a:latin typeface="Times New Roman"/>
                          <a:cs typeface="Times New Roman"/>
                        </a:rPr>
                        <a:t>of </a:t>
                      </a:r>
                      <a:r>
                        <a:rPr dirty="0" sz="1000" spc="-5">
                          <a:latin typeface="Times New Roman"/>
                          <a:cs typeface="Times New Roman"/>
                        </a:rPr>
                        <a:t>the reinforcement</a:t>
                      </a:r>
                      <a:r>
                        <a:rPr dirty="0" sz="1000" spc="90">
                          <a:latin typeface="Times New Roman"/>
                          <a:cs typeface="Times New Roman"/>
                        </a:rPr>
                        <a:t> </a:t>
                      </a:r>
                      <a:r>
                        <a:rPr dirty="0" sz="1000" spc="-5">
                          <a:latin typeface="Times New Roman"/>
                          <a:cs typeface="Times New Roman"/>
                        </a:rPr>
                        <a:t>=</a:t>
                      </a:r>
                      <a:endParaRPr sz="1000">
                        <a:latin typeface="Times New Roman"/>
                        <a:cs typeface="Times New Roman"/>
                      </a:endParaRPr>
                    </a:p>
                    <a:p>
                      <a:pPr marL="106680">
                        <a:lnSpc>
                          <a:spcPts val="1090"/>
                        </a:lnSpc>
                      </a:pPr>
                      <a:r>
                        <a:rPr dirty="0" sz="1000">
                          <a:latin typeface="Times New Roman"/>
                          <a:cs typeface="Times New Roman"/>
                        </a:rPr>
                        <a:t>1.0 </a:t>
                      </a:r>
                      <a:r>
                        <a:rPr dirty="0" sz="1000" spc="-5">
                          <a:latin typeface="Times New Roman"/>
                          <a:cs typeface="Times New Roman"/>
                        </a:rPr>
                        <a:t>for prestressed</a:t>
                      </a:r>
                      <a:r>
                        <a:rPr dirty="0" sz="1000" spc="15">
                          <a:latin typeface="Times New Roman"/>
                          <a:cs typeface="Times New Roman"/>
                        </a:rPr>
                        <a:t> </a:t>
                      </a:r>
                      <a:r>
                        <a:rPr dirty="0" sz="1000" spc="-5">
                          <a:latin typeface="Times New Roman"/>
                          <a:cs typeface="Times New Roman"/>
                        </a:rPr>
                        <a:t>concrete</a:t>
                      </a:r>
                      <a:endParaRPr sz="1000">
                        <a:latin typeface="Times New Roman"/>
                        <a:cs typeface="Times New Roman"/>
                      </a:endParaRPr>
                    </a:p>
                  </a:txBody>
                  <a:tcPr marL="0" marR="0" marB="0" marT="18415"/>
                </a:tc>
              </a:tr>
            </a:tbl>
          </a:graphicData>
        </a:graphic>
      </p:graphicFrame>
      <p:sp>
        <p:nvSpPr>
          <p:cNvPr id="4" name="object 4"/>
          <p:cNvSpPr txBox="1"/>
          <p:nvPr/>
        </p:nvSpPr>
        <p:spPr>
          <a:xfrm>
            <a:off x="673100" y="2320544"/>
            <a:ext cx="2889885" cy="193675"/>
          </a:xfrm>
          <a:prstGeom prst="rect">
            <a:avLst/>
          </a:prstGeom>
        </p:spPr>
        <p:txBody>
          <a:bodyPr wrap="square" lIns="0" tIns="12700" rIns="0" bIns="0" rtlCol="0" vert="horz">
            <a:spAutoFit/>
          </a:bodyPr>
          <a:lstStyle/>
          <a:p>
            <a:pPr marL="12700">
              <a:lnSpc>
                <a:spcPct val="100000"/>
              </a:lnSpc>
              <a:spcBef>
                <a:spcPts val="100"/>
              </a:spcBef>
            </a:pPr>
            <a:r>
              <a:rPr dirty="0" baseline="5050" sz="1650">
                <a:latin typeface="Arial"/>
                <a:cs typeface="Arial"/>
              </a:rPr>
              <a:t>4.7.3.2.1 </a:t>
            </a:r>
            <a:r>
              <a:rPr dirty="0" baseline="5050" sz="1650" spc="-7">
                <a:latin typeface="Arial"/>
                <a:cs typeface="Arial"/>
              </a:rPr>
              <a:t>Compute cracking moment </a:t>
            </a:r>
            <a:r>
              <a:rPr dirty="0" baseline="5050" sz="1650" spc="-15">
                <a:latin typeface="Arial"/>
                <a:cs typeface="Arial"/>
              </a:rPr>
              <a:t>at</a:t>
            </a:r>
            <a:r>
              <a:rPr dirty="0" baseline="5050" sz="1650" spc="-254">
                <a:latin typeface="Arial"/>
                <a:cs typeface="Arial"/>
              </a:rPr>
              <a:t> </a:t>
            </a:r>
            <a:r>
              <a:rPr dirty="0" baseline="5050" sz="1650" spc="-7">
                <a:latin typeface="Arial"/>
                <a:cs typeface="Arial"/>
              </a:rPr>
              <a:t>0.5L</a:t>
            </a:r>
            <a:r>
              <a:rPr dirty="0" sz="700" spc="-5">
                <a:latin typeface="Arial"/>
                <a:cs typeface="Arial"/>
              </a:rPr>
              <a:t>g</a:t>
            </a:r>
            <a:r>
              <a:rPr dirty="0" baseline="5050" sz="1650" spc="-7">
                <a:latin typeface="Arial"/>
                <a:cs typeface="Arial"/>
              </a:rPr>
              <a:t>.</a:t>
            </a:r>
            <a:endParaRPr baseline="5050" sz="1650">
              <a:latin typeface="Arial"/>
              <a:cs typeface="Arial"/>
            </a:endParaRPr>
          </a:p>
        </p:txBody>
      </p:sp>
      <p:sp>
        <p:nvSpPr>
          <p:cNvPr id="5" name="object 5"/>
          <p:cNvSpPr txBox="1"/>
          <p:nvPr/>
        </p:nvSpPr>
        <p:spPr>
          <a:xfrm>
            <a:off x="1383283" y="2597912"/>
            <a:ext cx="7048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𝑐𝑐</a:t>
            </a:r>
            <a:endParaRPr sz="700">
              <a:latin typeface="Cambria Math"/>
              <a:cs typeface="Cambria Math"/>
            </a:endParaRPr>
          </a:p>
        </p:txBody>
      </p:sp>
      <p:sp>
        <p:nvSpPr>
          <p:cNvPr id="6" name="object 6"/>
          <p:cNvSpPr/>
          <p:nvPr/>
        </p:nvSpPr>
        <p:spPr>
          <a:xfrm>
            <a:off x="1350263" y="2559557"/>
            <a:ext cx="114300" cy="0"/>
          </a:xfrm>
          <a:custGeom>
            <a:avLst/>
            <a:gdLst/>
            <a:ahLst/>
            <a:cxnLst/>
            <a:rect l="l" t="t" r="r" b="b"/>
            <a:pathLst>
              <a:path w="114300" h="0">
                <a:moveTo>
                  <a:pt x="0" y="0"/>
                </a:moveTo>
                <a:lnTo>
                  <a:pt x="114300" y="0"/>
                </a:lnTo>
              </a:path>
            </a:pathLst>
          </a:custGeom>
          <a:ln w="7620">
            <a:solidFill>
              <a:srgbClr val="000000"/>
            </a:solidFill>
          </a:ln>
        </p:spPr>
        <p:txBody>
          <a:bodyPr wrap="square" lIns="0" tIns="0" rIns="0" bIns="0" rtlCol="0"/>
          <a:lstStyle/>
          <a:p/>
        </p:txBody>
      </p:sp>
      <p:sp>
        <p:nvSpPr>
          <p:cNvPr id="7" name="object 7"/>
          <p:cNvSpPr/>
          <p:nvPr/>
        </p:nvSpPr>
        <p:spPr>
          <a:xfrm>
            <a:off x="2223516" y="2559557"/>
            <a:ext cx="340360" cy="0"/>
          </a:xfrm>
          <a:custGeom>
            <a:avLst/>
            <a:gdLst/>
            <a:ahLst/>
            <a:cxnLst/>
            <a:rect l="l" t="t" r="r" b="b"/>
            <a:pathLst>
              <a:path w="340360" h="0">
                <a:moveTo>
                  <a:pt x="0" y="0"/>
                </a:moveTo>
                <a:lnTo>
                  <a:pt x="339864" y="0"/>
                </a:lnTo>
              </a:path>
            </a:pathLst>
          </a:custGeom>
          <a:ln w="7620">
            <a:solidFill>
              <a:srgbClr val="000000"/>
            </a:solidFill>
          </a:ln>
        </p:spPr>
        <p:txBody>
          <a:bodyPr wrap="square" lIns="0" tIns="0" rIns="0" bIns="0" rtlCol="0"/>
          <a:lstStyle/>
          <a:p/>
        </p:txBody>
      </p:sp>
      <p:sp>
        <p:nvSpPr>
          <p:cNvPr id="8" name="object 8"/>
          <p:cNvSpPr txBox="1"/>
          <p:nvPr/>
        </p:nvSpPr>
        <p:spPr>
          <a:xfrm>
            <a:off x="647700" y="2538457"/>
            <a:ext cx="2592705"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532">
                <a:latin typeface="Cambria Math"/>
                <a:cs typeface="Cambria Math"/>
              </a:rPr>
              <a:t>𝑓𝑓</a:t>
            </a:r>
            <a:r>
              <a:rPr dirty="0" baseline="-11904" sz="1050" spc="-532">
                <a:latin typeface="Cambria Math"/>
                <a:cs typeface="Cambria Math"/>
              </a:rPr>
              <a:t>𝑔𝑔</a:t>
            </a:r>
            <a:r>
              <a:rPr dirty="0" baseline="-11904" sz="1050" spc="284">
                <a:latin typeface="Cambria Math"/>
                <a:cs typeface="Cambria Math"/>
              </a:rPr>
              <a:t> </a:t>
            </a:r>
            <a:r>
              <a:rPr dirty="0" baseline="2777" sz="1500" spc="-7">
                <a:latin typeface="Cambria Math"/>
                <a:cs typeface="Cambria Math"/>
              </a:rPr>
              <a:t>= </a:t>
            </a:r>
            <a:r>
              <a:rPr dirty="0" baseline="2777" sz="1500" spc="-127">
                <a:latin typeface="Cambria Math"/>
                <a:cs typeface="Cambria Math"/>
              </a:rPr>
              <a:t>0.24𝜆𝜆</a:t>
            </a:r>
            <a:r>
              <a:rPr dirty="0" sz="1000" spc="-85">
                <a:latin typeface="Cambria Math"/>
                <a:cs typeface="Cambria Math"/>
              </a:rPr>
              <a:t>�</a:t>
            </a:r>
            <a:r>
              <a:rPr dirty="0" baseline="2777" sz="1500" spc="-127">
                <a:latin typeface="Cambria Math"/>
                <a:cs typeface="Cambria Math"/>
              </a:rPr>
              <a:t>𝑓𝑓</a:t>
            </a:r>
            <a:r>
              <a:rPr dirty="0" baseline="27777" sz="1050" spc="-127">
                <a:latin typeface="Cambria Math"/>
                <a:cs typeface="Cambria Math"/>
              </a:rPr>
              <a:t>′ </a:t>
            </a:r>
            <a:r>
              <a:rPr dirty="0" baseline="2777" sz="1500" spc="-7">
                <a:latin typeface="Cambria Math"/>
                <a:cs typeface="Cambria Math"/>
              </a:rPr>
              <a:t>= </a:t>
            </a:r>
            <a:r>
              <a:rPr dirty="0" baseline="2777" sz="1500" spc="-135">
                <a:latin typeface="Cambria Math"/>
                <a:cs typeface="Cambria Math"/>
              </a:rPr>
              <a:t>0.24(1.0)√8.7𝑘𝑘𝑠𝑠𝑠𝑠 </a:t>
            </a:r>
            <a:r>
              <a:rPr dirty="0" baseline="2777" sz="1500" spc="-7">
                <a:latin typeface="Cambria Math"/>
                <a:cs typeface="Cambria Math"/>
              </a:rPr>
              <a:t>=</a:t>
            </a:r>
            <a:r>
              <a:rPr dirty="0" baseline="2777" sz="1500" spc="165">
                <a:latin typeface="Cambria Math"/>
                <a:cs typeface="Cambria Math"/>
              </a:rPr>
              <a:t> </a:t>
            </a:r>
            <a:r>
              <a:rPr dirty="0" baseline="2777" sz="1500" spc="-232">
                <a:latin typeface="Cambria Math"/>
                <a:cs typeface="Cambria Math"/>
              </a:rPr>
              <a:t>0.708𝑘𝑘𝑠𝑠𝑠𝑠</a:t>
            </a:r>
            <a:endParaRPr baseline="2777" sz="1500">
              <a:latin typeface="Cambria Math"/>
              <a:cs typeface="Cambria Math"/>
            </a:endParaRPr>
          </a:p>
        </p:txBody>
      </p:sp>
      <p:sp>
        <p:nvSpPr>
          <p:cNvPr id="9" name="object 9"/>
          <p:cNvSpPr txBox="1"/>
          <p:nvPr/>
        </p:nvSpPr>
        <p:spPr>
          <a:xfrm>
            <a:off x="647634" y="2680954"/>
            <a:ext cx="3632200" cy="986155"/>
          </a:xfrm>
          <a:prstGeom prst="rect">
            <a:avLst/>
          </a:prstGeom>
        </p:spPr>
        <p:txBody>
          <a:bodyPr wrap="square" lIns="0" tIns="100965" rIns="0" bIns="0" rtlCol="0" vert="horz">
            <a:spAutoFit/>
          </a:bodyPr>
          <a:lstStyle/>
          <a:p>
            <a:pPr marL="38100">
              <a:lnSpc>
                <a:spcPct val="100000"/>
              </a:lnSpc>
              <a:spcBef>
                <a:spcPts val="795"/>
              </a:spcBef>
            </a:pPr>
            <a:r>
              <a:rPr dirty="0" sz="1000" spc="-240">
                <a:latin typeface="Cambria Math"/>
                <a:cs typeface="Cambria Math"/>
              </a:rPr>
              <a:t>𝑓𝑓</a:t>
            </a:r>
            <a:r>
              <a:rPr dirty="0" baseline="-15873" sz="1050" spc="-359">
                <a:latin typeface="Cambria Math"/>
                <a:cs typeface="Cambria Math"/>
              </a:rPr>
              <a:t>𝑐𝑐𝑑𝑑𝑒𝑒</a:t>
            </a:r>
            <a:r>
              <a:rPr dirty="0" baseline="-15873" sz="1050" spc="270">
                <a:latin typeface="Cambria Math"/>
                <a:cs typeface="Cambria Math"/>
              </a:rPr>
              <a:t> </a:t>
            </a:r>
            <a:r>
              <a:rPr dirty="0" sz="1000" spc="-5">
                <a:latin typeface="Cambria Math"/>
                <a:cs typeface="Cambria Math"/>
              </a:rPr>
              <a:t>=</a:t>
            </a:r>
            <a:r>
              <a:rPr dirty="0" sz="1000" spc="55">
                <a:latin typeface="Cambria Math"/>
                <a:cs typeface="Cambria Math"/>
              </a:rPr>
              <a:t> </a:t>
            </a:r>
            <a:r>
              <a:rPr dirty="0" sz="1000" spc="-155">
                <a:latin typeface="Cambria Math"/>
                <a:cs typeface="Cambria Math"/>
              </a:rPr>
              <a:t>5.947𝑘𝑘𝑠𝑠𝑠𝑠</a:t>
            </a:r>
            <a:endParaRPr sz="1000">
              <a:latin typeface="Cambria Math"/>
              <a:cs typeface="Cambria Math"/>
            </a:endParaRPr>
          </a:p>
          <a:p>
            <a:pPr marL="38100">
              <a:lnSpc>
                <a:spcPct val="100000"/>
              </a:lnSpc>
              <a:spcBef>
                <a:spcPts val="700"/>
              </a:spcBef>
            </a:pPr>
            <a:r>
              <a:rPr dirty="0" sz="1000" spc="-220">
                <a:latin typeface="Cambria Math"/>
                <a:cs typeface="Cambria Math"/>
              </a:rPr>
              <a:t>𝑆𝑆</a:t>
            </a:r>
            <a:r>
              <a:rPr dirty="0" baseline="-15873" sz="1050" spc="-330">
                <a:latin typeface="Cambria Math"/>
                <a:cs typeface="Cambria Math"/>
              </a:rPr>
              <a:t>𝑐𝑐</a:t>
            </a:r>
            <a:r>
              <a:rPr dirty="0" baseline="-15873" sz="1050" spc="209">
                <a:latin typeface="Cambria Math"/>
                <a:cs typeface="Cambria Math"/>
              </a:rPr>
              <a:t> </a:t>
            </a:r>
            <a:r>
              <a:rPr dirty="0" sz="1000" spc="-5">
                <a:latin typeface="Cambria Math"/>
                <a:cs typeface="Cambria Math"/>
              </a:rPr>
              <a:t>=</a:t>
            </a:r>
            <a:r>
              <a:rPr dirty="0" sz="1000" spc="30">
                <a:latin typeface="Cambria Math"/>
                <a:cs typeface="Cambria Math"/>
              </a:rPr>
              <a:t> </a:t>
            </a:r>
            <a:r>
              <a:rPr dirty="0" sz="1000" spc="-80">
                <a:latin typeface="Cambria Math"/>
                <a:cs typeface="Cambria Math"/>
              </a:rPr>
              <a:t>25509.3𝑠𝑠𝑠𝑠</a:t>
            </a:r>
            <a:r>
              <a:rPr dirty="0" baseline="27777" sz="1050" spc="-120">
                <a:latin typeface="Cambria Math"/>
                <a:cs typeface="Cambria Math"/>
              </a:rPr>
              <a:t>3</a:t>
            </a:r>
            <a:endParaRPr baseline="27777" sz="1050">
              <a:latin typeface="Cambria Math"/>
              <a:cs typeface="Cambria Math"/>
            </a:endParaRPr>
          </a:p>
          <a:p>
            <a:pPr marL="38100">
              <a:lnSpc>
                <a:spcPct val="100000"/>
              </a:lnSpc>
              <a:spcBef>
                <a:spcPts val="585"/>
              </a:spcBef>
            </a:pPr>
            <a:r>
              <a:rPr dirty="0" sz="1000" spc="-204">
                <a:latin typeface="Cambria Math"/>
                <a:cs typeface="Cambria Math"/>
              </a:rPr>
              <a:t>𝑆𝑆</a:t>
            </a:r>
            <a:r>
              <a:rPr dirty="0" baseline="-15873" sz="1050" spc="-307">
                <a:latin typeface="Cambria Math"/>
                <a:cs typeface="Cambria Math"/>
              </a:rPr>
              <a:t>𝑠𝑠</a:t>
            </a:r>
            <a:r>
              <a:rPr dirty="0" baseline="-15873" sz="1050" spc="217">
                <a:latin typeface="Cambria Math"/>
                <a:cs typeface="Cambria Math"/>
              </a:rPr>
              <a:t> </a:t>
            </a:r>
            <a:r>
              <a:rPr dirty="0" sz="1000" spc="-5">
                <a:latin typeface="Cambria Math"/>
                <a:cs typeface="Cambria Math"/>
              </a:rPr>
              <a:t>=</a:t>
            </a:r>
            <a:r>
              <a:rPr dirty="0" sz="1000" spc="20">
                <a:latin typeface="Cambria Math"/>
                <a:cs typeface="Cambria Math"/>
              </a:rPr>
              <a:t> </a:t>
            </a:r>
            <a:r>
              <a:rPr dirty="0" sz="1000" spc="-80">
                <a:latin typeface="Cambria Math"/>
                <a:cs typeface="Cambria Math"/>
              </a:rPr>
              <a:t>20594.8𝑠𝑠𝑠𝑠</a:t>
            </a:r>
            <a:r>
              <a:rPr dirty="0" baseline="27777" sz="1050" spc="-120">
                <a:latin typeface="Cambria Math"/>
                <a:cs typeface="Cambria Math"/>
              </a:rPr>
              <a:t>3</a:t>
            </a:r>
            <a:endParaRPr baseline="27777" sz="1050">
              <a:latin typeface="Cambria Math"/>
              <a:cs typeface="Cambria Math"/>
            </a:endParaRPr>
          </a:p>
          <a:p>
            <a:pPr marL="38100">
              <a:lnSpc>
                <a:spcPct val="100000"/>
              </a:lnSpc>
              <a:spcBef>
                <a:spcPts val="780"/>
              </a:spcBef>
            </a:pPr>
            <a:r>
              <a:rPr dirty="0" baseline="11111" sz="1500" spc="-307">
                <a:latin typeface="Cambria Math"/>
                <a:cs typeface="Cambria Math"/>
              </a:rPr>
              <a:t>𝑀𝑀</a:t>
            </a:r>
            <a:r>
              <a:rPr dirty="0" sz="700" spc="-204">
                <a:latin typeface="Cambria Math"/>
                <a:cs typeface="Cambria Math"/>
              </a:rPr>
              <a:t>𝑔𝑔𝑖𝑖𝑐𝑐</a:t>
            </a:r>
            <a:r>
              <a:rPr dirty="0" sz="700" spc="195">
                <a:latin typeface="Cambria Math"/>
                <a:cs typeface="Cambria Math"/>
              </a:rPr>
              <a:t> </a:t>
            </a:r>
            <a:r>
              <a:rPr dirty="0" baseline="11111" sz="1500" spc="-7">
                <a:latin typeface="Cambria Math"/>
                <a:cs typeface="Cambria Math"/>
              </a:rPr>
              <a:t>= </a:t>
            </a:r>
            <a:r>
              <a:rPr dirty="0" baseline="11111" sz="1500" spc="-397">
                <a:latin typeface="Cambria Math"/>
                <a:cs typeface="Cambria Math"/>
              </a:rPr>
              <a:t>𝑀𝑀</a:t>
            </a:r>
            <a:r>
              <a:rPr dirty="0" sz="700" spc="-265">
                <a:latin typeface="Cambria Math"/>
                <a:cs typeface="Cambria Math"/>
              </a:rPr>
              <a:t>𝑔𝑔𝑔𝑔𝑔𝑔𝑔𝑔𝑒𝑒𝑔𝑔</a:t>
            </a:r>
            <a:r>
              <a:rPr dirty="0" sz="700" spc="160">
                <a:latin typeface="Cambria Math"/>
                <a:cs typeface="Cambria Math"/>
              </a:rPr>
              <a:t> </a:t>
            </a:r>
            <a:r>
              <a:rPr dirty="0" baseline="11111" sz="1500" spc="-7">
                <a:latin typeface="Cambria Math"/>
                <a:cs typeface="Cambria Math"/>
              </a:rPr>
              <a:t>+ </a:t>
            </a:r>
            <a:r>
              <a:rPr dirty="0" baseline="11111" sz="1500" spc="-284">
                <a:latin typeface="Cambria Math"/>
                <a:cs typeface="Cambria Math"/>
              </a:rPr>
              <a:t>𝑀𝑀</a:t>
            </a:r>
            <a:r>
              <a:rPr dirty="0" sz="700" spc="-190">
                <a:latin typeface="Cambria Math"/>
                <a:cs typeface="Cambria Math"/>
              </a:rPr>
              <a:t>𝑔𝑔𝑔𝑔𝑠𝑠𝑑𝑑ℎ𝑔𝑔𝑠𝑠𝑔𝑔𝑐𝑐𝑠𝑠</a:t>
            </a:r>
            <a:r>
              <a:rPr dirty="0" sz="700" spc="135">
                <a:latin typeface="Cambria Math"/>
                <a:cs typeface="Cambria Math"/>
              </a:rPr>
              <a:t> </a:t>
            </a:r>
            <a:r>
              <a:rPr dirty="0" baseline="11111" sz="1500" spc="-7">
                <a:latin typeface="Cambria Math"/>
                <a:cs typeface="Cambria Math"/>
              </a:rPr>
              <a:t>+ </a:t>
            </a:r>
            <a:r>
              <a:rPr dirty="0" baseline="11111" sz="1500" spc="-322">
                <a:latin typeface="Cambria Math"/>
                <a:cs typeface="Cambria Math"/>
              </a:rPr>
              <a:t>𝑀𝑀</a:t>
            </a:r>
            <a:r>
              <a:rPr dirty="0" sz="700" spc="-215">
                <a:latin typeface="Cambria Math"/>
                <a:cs typeface="Cambria Math"/>
              </a:rPr>
              <a:t>𝑠𝑠𝑠𝑠𝑠𝑠𝑠𝑠</a:t>
            </a:r>
            <a:r>
              <a:rPr dirty="0" sz="700" spc="155">
                <a:latin typeface="Cambria Math"/>
                <a:cs typeface="Cambria Math"/>
              </a:rPr>
              <a:t> </a:t>
            </a:r>
            <a:r>
              <a:rPr dirty="0" baseline="11111" sz="1500" spc="-7">
                <a:latin typeface="Cambria Math"/>
                <a:cs typeface="Cambria Math"/>
              </a:rPr>
              <a:t>+ </a:t>
            </a:r>
            <a:r>
              <a:rPr dirty="0" baseline="11111" sz="1500" spc="-209">
                <a:latin typeface="Cambria Math"/>
                <a:cs typeface="Cambria Math"/>
              </a:rPr>
              <a:t>𝑀𝑀</a:t>
            </a:r>
            <a:r>
              <a:rPr dirty="0" sz="700" spc="-140">
                <a:latin typeface="Cambria Math"/>
                <a:cs typeface="Cambria Math"/>
              </a:rPr>
              <a:t>ℎ𝑠𝑠𝑎𝑎𝑖𝑖𝑐𝑐ℎ </a:t>
            </a:r>
            <a:r>
              <a:rPr dirty="0" baseline="11111" sz="1500" spc="-7">
                <a:latin typeface="Cambria Math"/>
                <a:cs typeface="Cambria Math"/>
              </a:rPr>
              <a:t>= </a:t>
            </a:r>
            <a:r>
              <a:rPr dirty="0" baseline="11111" sz="1500" spc="-97">
                <a:latin typeface="Cambria Math"/>
                <a:cs typeface="Cambria Math"/>
              </a:rPr>
              <a:t>6734.48𝑘𝑘 </a:t>
            </a:r>
            <a:r>
              <a:rPr dirty="0" baseline="11111" sz="1500" spc="-7">
                <a:latin typeface="Cambria Math"/>
                <a:cs typeface="Cambria Math"/>
              </a:rPr>
              <a:t>⋅</a:t>
            </a:r>
            <a:r>
              <a:rPr dirty="0" baseline="11111" sz="1500" spc="209">
                <a:latin typeface="Cambria Math"/>
                <a:cs typeface="Cambria Math"/>
              </a:rPr>
              <a:t> </a:t>
            </a:r>
            <a:r>
              <a:rPr dirty="0" baseline="11111" sz="1500" spc="-472">
                <a:latin typeface="Cambria Math"/>
                <a:cs typeface="Cambria Math"/>
              </a:rPr>
              <a:t>𝑓𝑓𝑓𝑓</a:t>
            </a:r>
            <a:endParaRPr baseline="11111" sz="1500">
              <a:latin typeface="Cambria Math"/>
              <a:cs typeface="Cambria Math"/>
            </a:endParaRPr>
          </a:p>
        </p:txBody>
      </p:sp>
      <p:sp>
        <p:nvSpPr>
          <p:cNvPr id="10" name="object 10"/>
          <p:cNvSpPr txBox="1"/>
          <p:nvPr/>
        </p:nvSpPr>
        <p:spPr>
          <a:xfrm>
            <a:off x="3841463" y="3701280"/>
            <a:ext cx="21653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a:t>
            </a:r>
            <a:r>
              <a:rPr dirty="0" sz="1000" spc="-575">
                <a:latin typeface="Cambria Math"/>
                <a:cs typeface="Cambria Math"/>
              </a:rPr>
              <a:t>𝑓𝑓𝑓𝑓</a:t>
            </a:r>
            <a:endParaRPr sz="1000">
              <a:latin typeface="Cambria Math"/>
              <a:cs typeface="Cambria Math"/>
            </a:endParaRPr>
          </a:p>
        </p:txBody>
      </p:sp>
      <p:sp>
        <p:nvSpPr>
          <p:cNvPr id="11" name="object 11"/>
          <p:cNvSpPr txBox="1"/>
          <p:nvPr/>
        </p:nvSpPr>
        <p:spPr>
          <a:xfrm>
            <a:off x="3810979" y="3884188"/>
            <a:ext cx="27749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12</a:t>
            </a:r>
            <a:r>
              <a:rPr dirty="0" sz="1000" spc="-525">
                <a:latin typeface="Cambria Math"/>
                <a:cs typeface="Cambria Math"/>
              </a:rPr>
              <a:t>𝑠𝑠𝑠𝑠</a:t>
            </a:r>
            <a:endParaRPr sz="1000">
              <a:latin typeface="Cambria Math"/>
              <a:cs typeface="Cambria Math"/>
            </a:endParaRPr>
          </a:p>
        </p:txBody>
      </p:sp>
      <p:sp>
        <p:nvSpPr>
          <p:cNvPr id="12" name="object 12"/>
          <p:cNvSpPr/>
          <p:nvPr/>
        </p:nvSpPr>
        <p:spPr>
          <a:xfrm>
            <a:off x="3823715" y="3902208"/>
            <a:ext cx="256540" cy="0"/>
          </a:xfrm>
          <a:custGeom>
            <a:avLst/>
            <a:gdLst/>
            <a:ahLst/>
            <a:cxnLst/>
            <a:rect l="l" t="t" r="r" b="b"/>
            <a:pathLst>
              <a:path w="256539" h="0">
                <a:moveTo>
                  <a:pt x="0" y="0"/>
                </a:moveTo>
                <a:lnTo>
                  <a:pt x="256032" y="0"/>
                </a:lnTo>
              </a:path>
            </a:pathLst>
          </a:custGeom>
          <a:ln w="7607">
            <a:solidFill>
              <a:srgbClr val="000000"/>
            </a:solidFill>
          </a:ln>
        </p:spPr>
        <p:txBody>
          <a:bodyPr wrap="square" lIns="0" tIns="0" rIns="0" bIns="0" rtlCol="0"/>
          <a:lstStyle/>
          <a:p/>
        </p:txBody>
      </p:sp>
      <p:sp>
        <p:nvSpPr>
          <p:cNvPr id="13" name="object 13"/>
          <p:cNvSpPr txBox="1"/>
          <p:nvPr/>
        </p:nvSpPr>
        <p:spPr>
          <a:xfrm>
            <a:off x="647587" y="3798874"/>
            <a:ext cx="4617720" cy="177800"/>
          </a:xfrm>
          <a:prstGeom prst="rect">
            <a:avLst/>
          </a:prstGeom>
        </p:spPr>
        <p:txBody>
          <a:bodyPr wrap="square" lIns="0" tIns="12065" rIns="0" bIns="0" rtlCol="0" vert="horz">
            <a:spAutoFit/>
          </a:bodyPr>
          <a:lstStyle/>
          <a:p>
            <a:pPr marL="38100">
              <a:lnSpc>
                <a:spcPct val="100000"/>
              </a:lnSpc>
              <a:spcBef>
                <a:spcPts val="95"/>
              </a:spcBef>
              <a:tabLst>
                <a:tab pos="3431540" algn="l"/>
              </a:tabLst>
            </a:pPr>
            <a:r>
              <a:rPr dirty="0" sz="1000" spc="-285">
                <a:latin typeface="Cambria Math"/>
                <a:cs typeface="Cambria Math"/>
              </a:rPr>
              <a:t>𝑀𝑀</a:t>
            </a:r>
            <a:r>
              <a:rPr dirty="0" baseline="-15873" sz="1050" spc="-427">
                <a:latin typeface="Cambria Math"/>
                <a:cs typeface="Cambria Math"/>
              </a:rPr>
              <a:t>𝑐𝑐𝑔𝑔</a:t>
            </a:r>
            <a:r>
              <a:rPr dirty="0" baseline="-15873" sz="1050" spc="322">
                <a:latin typeface="Cambria Math"/>
                <a:cs typeface="Cambria Math"/>
              </a:rPr>
              <a:t> </a:t>
            </a:r>
            <a:r>
              <a:rPr dirty="0" sz="1000" spc="-5">
                <a:latin typeface="Cambria Math"/>
                <a:cs typeface="Cambria Math"/>
              </a:rPr>
              <a:t>= 1.0 </a:t>
            </a:r>
            <a:r>
              <a:rPr dirty="0" sz="1000" spc="-90">
                <a:latin typeface="Cambria Math"/>
                <a:cs typeface="Cambria Math"/>
              </a:rPr>
              <a:t>�</a:t>
            </a:r>
            <a:r>
              <a:rPr dirty="0" baseline="2777" sz="1500" spc="-135">
                <a:latin typeface="Cambria Math"/>
                <a:cs typeface="Cambria Math"/>
              </a:rPr>
              <a:t>(</a:t>
            </a:r>
            <a:r>
              <a:rPr dirty="0" sz="1000" spc="-90">
                <a:latin typeface="Cambria Math"/>
                <a:cs typeface="Cambria Math"/>
              </a:rPr>
              <a:t>1.6  </a:t>
            </a:r>
            <a:r>
              <a:rPr dirty="0" sz="1000" spc="-5">
                <a:latin typeface="Cambria Math"/>
                <a:cs typeface="Cambria Math"/>
              </a:rPr>
              <a:t>∙ </a:t>
            </a:r>
            <a:r>
              <a:rPr dirty="0" sz="1000" spc="-155">
                <a:latin typeface="Cambria Math"/>
                <a:cs typeface="Cambria Math"/>
              </a:rPr>
              <a:t>0.708𝑘𝑘𝑠𝑠𝑠𝑠     </a:t>
            </a:r>
            <a:r>
              <a:rPr dirty="0" sz="1000" spc="-5">
                <a:latin typeface="Cambria Math"/>
                <a:cs typeface="Cambria Math"/>
              </a:rPr>
              <a:t>+ 1.0 ∙</a:t>
            </a:r>
            <a:r>
              <a:rPr dirty="0" sz="1000" spc="55">
                <a:latin typeface="Cambria Math"/>
                <a:cs typeface="Cambria Math"/>
              </a:rPr>
              <a:t> </a:t>
            </a:r>
            <a:r>
              <a:rPr dirty="0" sz="1000" spc="-100">
                <a:latin typeface="Cambria Math"/>
                <a:cs typeface="Cambria Math"/>
              </a:rPr>
              <a:t>5.947𝑘𝑘𝑠𝑠𝑠𝑠</a:t>
            </a:r>
            <a:r>
              <a:rPr dirty="0" baseline="2777" sz="1500" spc="-150">
                <a:latin typeface="Cambria Math"/>
                <a:cs typeface="Cambria Math"/>
              </a:rPr>
              <a:t>)(</a:t>
            </a:r>
            <a:r>
              <a:rPr dirty="0" sz="1000" spc="-100">
                <a:latin typeface="Cambria Math"/>
                <a:cs typeface="Cambria Math"/>
              </a:rPr>
              <a:t>25509.3𝑠𝑠𝑠𝑠</a:t>
            </a:r>
            <a:r>
              <a:rPr dirty="0" baseline="27777" sz="1050" spc="-150">
                <a:latin typeface="Cambria Math"/>
                <a:cs typeface="Cambria Math"/>
              </a:rPr>
              <a:t>3</a:t>
            </a:r>
            <a:r>
              <a:rPr dirty="0" baseline="2777" sz="1500" spc="-150">
                <a:latin typeface="Cambria Math"/>
                <a:cs typeface="Cambria Math"/>
              </a:rPr>
              <a:t>)</a:t>
            </a:r>
            <a:r>
              <a:rPr dirty="0" baseline="2777" sz="1500" spc="-75">
                <a:latin typeface="Cambria Math"/>
                <a:cs typeface="Cambria Math"/>
              </a:rPr>
              <a:t> </a:t>
            </a:r>
            <a:r>
              <a:rPr dirty="0" sz="1000" spc="-254">
                <a:latin typeface="Cambria Math"/>
                <a:cs typeface="Cambria Math"/>
              </a:rPr>
              <a:t>�	�</a:t>
            </a:r>
            <a:r>
              <a:rPr dirty="0" sz="1000">
                <a:latin typeface="Cambria Math"/>
                <a:cs typeface="Cambria Math"/>
              </a:rPr>
              <a:t> </a:t>
            </a:r>
            <a:r>
              <a:rPr dirty="0" sz="1000" spc="-5">
                <a:latin typeface="Cambria Math"/>
                <a:cs typeface="Cambria Math"/>
              </a:rPr>
              <a:t>− </a:t>
            </a:r>
            <a:r>
              <a:rPr dirty="0" baseline="2777" sz="1500" spc="-89">
                <a:latin typeface="Cambria Math"/>
                <a:cs typeface="Cambria Math"/>
              </a:rPr>
              <a:t>(</a:t>
            </a:r>
            <a:r>
              <a:rPr dirty="0" sz="1000" spc="-60">
                <a:latin typeface="Cambria Math"/>
                <a:cs typeface="Cambria Math"/>
              </a:rPr>
              <a:t>6734.48𝑘𝑘 </a:t>
            </a:r>
            <a:r>
              <a:rPr dirty="0" sz="1000" spc="-5">
                <a:latin typeface="Cambria Math"/>
                <a:cs typeface="Cambria Math"/>
              </a:rPr>
              <a:t>∙</a:t>
            </a:r>
            <a:r>
              <a:rPr dirty="0" sz="1000" spc="-85">
                <a:latin typeface="Cambria Math"/>
                <a:cs typeface="Cambria Math"/>
              </a:rPr>
              <a:t> </a:t>
            </a:r>
            <a:r>
              <a:rPr dirty="0" sz="1000" spc="-250">
                <a:latin typeface="Cambria Math"/>
                <a:cs typeface="Cambria Math"/>
              </a:rPr>
              <a:t>𝑓𝑓𝑓𝑓</a:t>
            </a:r>
            <a:r>
              <a:rPr dirty="0" baseline="2777" sz="1500" spc="-375">
                <a:latin typeface="Cambria Math"/>
                <a:cs typeface="Cambria Math"/>
              </a:rPr>
              <a:t>)</a:t>
            </a:r>
            <a:r>
              <a:rPr dirty="0" baseline="2777" sz="1500" spc="-82">
                <a:latin typeface="Cambria Math"/>
                <a:cs typeface="Cambria Math"/>
              </a:rPr>
              <a:t> </a:t>
            </a:r>
            <a:r>
              <a:rPr dirty="0" sz="1000" spc="-405">
                <a:latin typeface="Cambria Math"/>
                <a:cs typeface="Cambria Math"/>
              </a:rPr>
              <a:t>�</a:t>
            </a:r>
            <a:endParaRPr sz="1000">
              <a:latin typeface="Cambria Math"/>
              <a:cs typeface="Cambria Math"/>
            </a:endParaRPr>
          </a:p>
        </p:txBody>
      </p:sp>
      <p:sp>
        <p:nvSpPr>
          <p:cNvPr id="14" name="object 14"/>
          <p:cNvSpPr txBox="1"/>
          <p:nvPr/>
        </p:nvSpPr>
        <p:spPr>
          <a:xfrm>
            <a:off x="5189183" y="3701298"/>
            <a:ext cx="688340" cy="177800"/>
          </a:xfrm>
          <a:prstGeom prst="rect">
            <a:avLst/>
          </a:prstGeom>
        </p:spPr>
        <p:txBody>
          <a:bodyPr wrap="square" lIns="0" tIns="12065" rIns="0" bIns="0" rtlCol="0" vert="horz">
            <a:spAutoFit/>
          </a:bodyPr>
          <a:lstStyle/>
          <a:p>
            <a:pPr marL="38100">
              <a:lnSpc>
                <a:spcPct val="100000"/>
              </a:lnSpc>
              <a:spcBef>
                <a:spcPts val="95"/>
              </a:spcBef>
            </a:pPr>
            <a:r>
              <a:rPr dirty="0" sz="1000" spc="-85">
                <a:latin typeface="Cambria Math"/>
                <a:cs typeface="Cambria Math"/>
              </a:rPr>
              <a:t>25509.3𝑠𝑠𝑠𝑠</a:t>
            </a:r>
            <a:r>
              <a:rPr dirty="0" baseline="27777" sz="1050" spc="-127">
                <a:latin typeface="Cambria Math"/>
                <a:cs typeface="Cambria Math"/>
              </a:rPr>
              <a:t>3</a:t>
            </a:r>
            <a:endParaRPr baseline="27777" sz="1050">
              <a:latin typeface="Cambria Math"/>
              <a:cs typeface="Cambria Math"/>
            </a:endParaRPr>
          </a:p>
        </p:txBody>
      </p:sp>
      <p:sp>
        <p:nvSpPr>
          <p:cNvPr id="15" name="object 15"/>
          <p:cNvSpPr txBox="1"/>
          <p:nvPr/>
        </p:nvSpPr>
        <p:spPr>
          <a:xfrm>
            <a:off x="5189220" y="3884167"/>
            <a:ext cx="688340" cy="177800"/>
          </a:xfrm>
          <a:prstGeom prst="rect">
            <a:avLst/>
          </a:prstGeom>
        </p:spPr>
        <p:txBody>
          <a:bodyPr wrap="square" lIns="0" tIns="12065" rIns="0" bIns="0" rtlCol="0" vert="horz">
            <a:spAutoFit/>
          </a:bodyPr>
          <a:lstStyle/>
          <a:p>
            <a:pPr marL="38100">
              <a:lnSpc>
                <a:spcPct val="100000"/>
              </a:lnSpc>
              <a:spcBef>
                <a:spcPts val="95"/>
              </a:spcBef>
            </a:pPr>
            <a:r>
              <a:rPr dirty="0" sz="1000" spc="-85">
                <a:latin typeface="Cambria Math"/>
                <a:cs typeface="Cambria Math"/>
              </a:rPr>
              <a:t>20594.8𝑠𝑠𝑠𝑠</a:t>
            </a:r>
            <a:r>
              <a:rPr dirty="0" baseline="23809" sz="1050" spc="-127">
                <a:latin typeface="Cambria Math"/>
                <a:cs typeface="Cambria Math"/>
              </a:rPr>
              <a:t>3</a:t>
            </a:r>
            <a:endParaRPr baseline="23809" sz="1050">
              <a:latin typeface="Cambria Math"/>
              <a:cs typeface="Cambria Math"/>
            </a:endParaRPr>
          </a:p>
        </p:txBody>
      </p:sp>
      <p:sp>
        <p:nvSpPr>
          <p:cNvPr id="16" name="object 16"/>
          <p:cNvSpPr/>
          <p:nvPr/>
        </p:nvSpPr>
        <p:spPr>
          <a:xfrm>
            <a:off x="5227320" y="3902208"/>
            <a:ext cx="620395" cy="0"/>
          </a:xfrm>
          <a:custGeom>
            <a:avLst/>
            <a:gdLst/>
            <a:ahLst/>
            <a:cxnLst/>
            <a:rect l="l" t="t" r="r" b="b"/>
            <a:pathLst>
              <a:path w="620395" h="0">
                <a:moveTo>
                  <a:pt x="0" y="0"/>
                </a:moveTo>
                <a:lnTo>
                  <a:pt x="620268" y="0"/>
                </a:lnTo>
              </a:path>
            </a:pathLst>
          </a:custGeom>
          <a:ln w="7607">
            <a:solidFill>
              <a:srgbClr val="000000"/>
            </a:solidFill>
          </a:ln>
        </p:spPr>
        <p:txBody>
          <a:bodyPr wrap="square" lIns="0" tIns="0" rIns="0" bIns="0" rtlCol="0"/>
          <a:lstStyle/>
          <a:p/>
        </p:txBody>
      </p:sp>
      <p:sp>
        <p:nvSpPr>
          <p:cNvPr id="17" name="object 17"/>
          <p:cNvSpPr txBox="1"/>
          <p:nvPr/>
        </p:nvSpPr>
        <p:spPr>
          <a:xfrm>
            <a:off x="5862320" y="3798823"/>
            <a:ext cx="33972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75">
                <a:latin typeface="Cambria Math"/>
                <a:cs typeface="Cambria Math"/>
              </a:rPr>
              <a:t> </a:t>
            </a:r>
            <a:r>
              <a:rPr dirty="0" sz="1000" spc="-335">
                <a:latin typeface="Cambria Math"/>
                <a:cs typeface="Cambria Math"/>
              </a:rPr>
              <a:t>1��</a:t>
            </a:r>
            <a:endParaRPr sz="1000">
              <a:latin typeface="Cambria Math"/>
              <a:cs typeface="Cambria Math"/>
            </a:endParaRPr>
          </a:p>
        </p:txBody>
      </p:sp>
      <p:sp>
        <p:nvSpPr>
          <p:cNvPr id="18" name="object 18"/>
          <p:cNvSpPr txBox="1"/>
          <p:nvPr/>
        </p:nvSpPr>
        <p:spPr>
          <a:xfrm>
            <a:off x="635000" y="4044218"/>
            <a:ext cx="3677285" cy="678815"/>
          </a:xfrm>
          <a:prstGeom prst="rect">
            <a:avLst/>
          </a:prstGeom>
        </p:spPr>
        <p:txBody>
          <a:bodyPr wrap="square" lIns="0" tIns="12065" rIns="0" bIns="0" rtlCol="0" vert="horz">
            <a:spAutoFit/>
          </a:bodyPr>
          <a:lstStyle/>
          <a:p>
            <a:pPr marL="965200">
              <a:lnSpc>
                <a:spcPct val="100000"/>
              </a:lnSpc>
              <a:spcBef>
                <a:spcPts val="95"/>
              </a:spcBef>
            </a:pPr>
            <a:r>
              <a:rPr dirty="0" sz="1000" spc="-5">
                <a:latin typeface="Cambria Math"/>
                <a:cs typeface="Cambria Math"/>
              </a:rPr>
              <a:t>= 14707.1 </a:t>
            </a:r>
            <a:r>
              <a:rPr dirty="0" sz="1000" spc="-280">
                <a:latin typeface="Cambria Math"/>
                <a:cs typeface="Cambria Math"/>
              </a:rPr>
              <a:t>𝑘𝑘</a:t>
            </a:r>
            <a:r>
              <a:rPr dirty="0" sz="1000" spc="25">
                <a:latin typeface="Cambria Math"/>
                <a:cs typeface="Cambria Math"/>
              </a:rPr>
              <a:t> </a:t>
            </a:r>
            <a:r>
              <a:rPr dirty="0" sz="1000" spc="-5">
                <a:latin typeface="Cambria Math"/>
                <a:cs typeface="Cambria Math"/>
              </a:rPr>
              <a:t>∙</a:t>
            </a:r>
            <a:r>
              <a:rPr dirty="0" sz="1000" spc="70">
                <a:latin typeface="Cambria Math"/>
                <a:cs typeface="Cambria Math"/>
              </a:rPr>
              <a:t> </a:t>
            </a:r>
            <a:r>
              <a:rPr dirty="0" sz="1000" spc="-315">
                <a:latin typeface="Cambria Math"/>
                <a:cs typeface="Cambria Math"/>
              </a:rPr>
              <a:t>𝑓𝑓𝑓𝑓</a:t>
            </a:r>
            <a:endParaRPr sz="1000">
              <a:latin typeface="Cambria Math"/>
              <a:cs typeface="Cambria Math"/>
            </a:endParaRPr>
          </a:p>
          <a:p>
            <a:pPr>
              <a:lnSpc>
                <a:spcPct val="100000"/>
              </a:lnSpc>
              <a:spcBef>
                <a:spcPts val="45"/>
              </a:spcBef>
            </a:pPr>
            <a:endParaRPr sz="950">
              <a:latin typeface="Cambria Math"/>
              <a:cs typeface="Cambria Math"/>
            </a:endParaRPr>
          </a:p>
          <a:p>
            <a:pPr marL="50800">
              <a:lnSpc>
                <a:spcPct val="100000"/>
              </a:lnSpc>
            </a:pPr>
            <a:r>
              <a:rPr dirty="0" sz="1100">
                <a:latin typeface="Arial"/>
                <a:cs typeface="Arial"/>
              </a:rPr>
              <a:t>4.7.3.2.2 </a:t>
            </a:r>
            <a:r>
              <a:rPr dirty="0" sz="1100" spc="-5">
                <a:latin typeface="Arial"/>
                <a:cs typeface="Arial"/>
              </a:rPr>
              <a:t>Evaluate Minimum Reinforcement</a:t>
            </a:r>
            <a:r>
              <a:rPr dirty="0" sz="1100" spc="-175">
                <a:latin typeface="Arial"/>
                <a:cs typeface="Arial"/>
              </a:rPr>
              <a:t> </a:t>
            </a:r>
            <a:r>
              <a:rPr dirty="0" sz="1100" spc="-5">
                <a:latin typeface="Arial"/>
                <a:cs typeface="Arial"/>
              </a:rPr>
              <a:t>Requirement</a:t>
            </a:r>
            <a:endParaRPr sz="1100">
              <a:latin typeface="Arial"/>
              <a:cs typeface="Arial"/>
            </a:endParaRPr>
          </a:p>
          <a:p>
            <a:pPr marL="50800">
              <a:lnSpc>
                <a:spcPct val="100000"/>
              </a:lnSpc>
              <a:spcBef>
                <a:spcPts val="270"/>
              </a:spcBef>
            </a:pPr>
            <a:r>
              <a:rPr dirty="0" sz="1000" spc="-315">
                <a:latin typeface="Cambria Math"/>
                <a:cs typeface="Cambria Math"/>
              </a:rPr>
              <a:t>𝑀𝑀</a:t>
            </a:r>
            <a:r>
              <a:rPr dirty="0" baseline="-15873" sz="1050" spc="-472">
                <a:latin typeface="Cambria Math"/>
                <a:cs typeface="Cambria Math"/>
              </a:rPr>
              <a:t>𝑎𝑎</a:t>
            </a:r>
            <a:r>
              <a:rPr dirty="0" baseline="-15873" sz="1050" spc="270">
                <a:latin typeface="Cambria Math"/>
                <a:cs typeface="Cambria Math"/>
              </a:rPr>
              <a:t> </a:t>
            </a:r>
            <a:r>
              <a:rPr dirty="0" sz="1000" spc="-5">
                <a:latin typeface="Cambria Math"/>
                <a:cs typeface="Cambria Math"/>
              </a:rPr>
              <a:t>= </a:t>
            </a:r>
            <a:r>
              <a:rPr dirty="0" sz="1000" spc="-65">
                <a:latin typeface="Cambria Math"/>
                <a:cs typeface="Cambria Math"/>
              </a:rPr>
              <a:t>17099.8𝑘𝑘 </a:t>
            </a:r>
            <a:r>
              <a:rPr dirty="0" sz="1000" spc="-5">
                <a:latin typeface="Cambria Math"/>
                <a:cs typeface="Cambria Math"/>
              </a:rPr>
              <a:t>∙</a:t>
            </a:r>
            <a:r>
              <a:rPr dirty="0" sz="1000">
                <a:latin typeface="Cambria Math"/>
                <a:cs typeface="Cambria Math"/>
              </a:rPr>
              <a:t> </a:t>
            </a:r>
            <a:r>
              <a:rPr dirty="0" sz="1000" spc="-315">
                <a:latin typeface="Cambria Math"/>
                <a:cs typeface="Cambria Math"/>
              </a:rPr>
              <a:t>𝑓𝑓𝑓𝑓</a:t>
            </a:r>
            <a:endParaRPr sz="1000">
              <a:latin typeface="Cambria Math"/>
              <a:cs typeface="Cambria Math"/>
            </a:endParaRPr>
          </a:p>
        </p:txBody>
      </p:sp>
      <p:sp>
        <p:nvSpPr>
          <p:cNvPr id="19" name="object 19"/>
          <p:cNvSpPr txBox="1"/>
          <p:nvPr/>
        </p:nvSpPr>
        <p:spPr>
          <a:xfrm>
            <a:off x="647619" y="4841195"/>
            <a:ext cx="1189990" cy="177800"/>
          </a:xfrm>
          <a:prstGeom prst="rect">
            <a:avLst/>
          </a:prstGeom>
        </p:spPr>
        <p:txBody>
          <a:bodyPr wrap="square" lIns="0" tIns="12065" rIns="0" bIns="0" rtlCol="0" vert="horz">
            <a:spAutoFit/>
          </a:bodyPr>
          <a:lstStyle/>
          <a:p>
            <a:pPr marL="38100">
              <a:lnSpc>
                <a:spcPct val="100000"/>
              </a:lnSpc>
              <a:spcBef>
                <a:spcPts val="95"/>
              </a:spcBef>
            </a:pPr>
            <a:r>
              <a:rPr dirty="0" sz="1000" spc="-350">
                <a:latin typeface="Cambria Math"/>
                <a:cs typeface="Cambria Math"/>
              </a:rPr>
              <a:t>𝑀𝑀</a:t>
            </a:r>
            <a:r>
              <a:rPr dirty="0" baseline="-15873" sz="1050" spc="-525">
                <a:latin typeface="Cambria Math"/>
                <a:cs typeface="Cambria Math"/>
              </a:rPr>
              <a:t>𝑔𝑔</a:t>
            </a:r>
            <a:r>
              <a:rPr dirty="0" baseline="-15873" sz="1050" spc="30">
                <a:latin typeface="Cambria Math"/>
                <a:cs typeface="Cambria Math"/>
              </a:rPr>
              <a:t> </a:t>
            </a:r>
            <a:r>
              <a:rPr dirty="0" baseline="-15873" sz="1050" spc="-157">
                <a:latin typeface="Cambria Math"/>
                <a:cs typeface="Cambria Math"/>
              </a:rPr>
              <a:t>𝑐𝑐𝑔𝑔𝑖𝑖  </a:t>
            </a:r>
            <a:r>
              <a:rPr dirty="0" sz="1000" spc="-5">
                <a:latin typeface="Cambria Math"/>
                <a:cs typeface="Cambria Math"/>
              </a:rPr>
              <a:t>=</a:t>
            </a:r>
            <a:r>
              <a:rPr dirty="0" sz="1000" spc="45">
                <a:latin typeface="Cambria Math"/>
                <a:cs typeface="Cambria Math"/>
              </a:rPr>
              <a:t> </a:t>
            </a:r>
            <a:r>
              <a:rPr dirty="0" sz="1000" spc="-345">
                <a:latin typeface="Cambria Math"/>
                <a:cs typeface="Cambria Math"/>
              </a:rPr>
              <a:t>𝑘𝑘𝐴𝐴𝑠𝑠𝑠𝑠𝐴𝐴𝐴𝐴</a:t>
            </a:r>
            <a:r>
              <a:rPr dirty="0" sz="1000" spc="30">
                <a:latin typeface="Cambria Math"/>
                <a:cs typeface="Cambria Math"/>
              </a:rPr>
              <a:t> </a:t>
            </a:r>
            <a:r>
              <a:rPr dirty="0" sz="1000" spc="-240">
                <a:latin typeface="Cambria Math"/>
                <a:cs typeface="Cambria Math"/>
              </a:rPr>
              <a:t>𝑐𝑐𝑓𝑓</a:t>
            </a:r>
            <a:r>
              <a:rPr dirty="0" sz="1000" spc="-20">
                <a:latin typeface="Cambria Math"/>
                <a:cs typeface="Cambria Math"/>
              </a:rPr>
              <a:t> </a:t>
            </a:r>
            <a:r>
              <a:rPr dirty="0" sz="1000" spc="-415">
                <a:latin typeface="Cambria Math"/>
                <a:cs typeface="Cambria Math"/>
              </a:rPr>
              <a:t>�</a:t>
            </a:r>
            <a:endParaRPr sz="1000">
              <a:latin typeface="Cambria Math"/>
              <a:cs typeface="Cambria Math"/>
            </a:endParaRPr>
          </a:p>
        </p:txBody>
      </p:sp>
      <p:sp>
        <p:nvSpPr>
          <p:cNvPr id="20" name="object 20"/>
          <p:cNvSpPr txBox="1"/>
          <p:nvPr/>
        </p:nvSpPr>
        <p:spPr>
          <a:xfrm>
            <a:off x="1748072" y="4757375"/>
            <a:ext cx="1172210" cy="177800"/>
          </a:xfrm>
          <a:prstGeom prst="rect">
            <a:avLst/>
          </a:prstGeom>
        </p:spPr>
        <p:txBody>
          <a:bodyPr wrap="square" lIns="0" tIns="12065" rIns="0" bIns="0" rtlCol="0" vert="horz">
            <a:spAutoFit/>
          </a:bodyPr>
          <a:lstStyle/>
          <a:p>
            <a:pPr marL="38100">
              <a:lnSpc>
                <a:spcPct val="100000"/>
              </a:lnSpc>
              <a:spcBef>
                <a:spcPts val="95"/>
              </a:spcBef>
            </a:pPr>
            <a:r>
              <a:rPr dirty="0" sz="1000" spc="-285">
                <a:latin typeface="Cambria Math"/>
                <a:cs typeface="Cambria Math"/>
              </a:rPr>
              <a:t>𝑀𝑀</a:t>
            </a:r>
            <a:r>
              <a:rPr dirty="0" baseline="-15873" sz="1050" spc="-427">
                <a:latin typeface="Cambria Math"/>
                <a:cs typeface="Cambria Math"/>
              </a:rPr>
              <a:t>𝑐𝑐𝑔𝑔</a:t>
            </a:r>
            <a:r>
              <a:rPr dirty="0" baseline="-15873" sz="1050" spc="262">
                <a:latin typeface="Cambria Math"/>
                <a:cs typeface="Cambria Math"/>
              </a:rPr>
              <a:t> </a:t>
            </a:r>
            <a:r>
              <a:rPr dirty="0" sz="1000" spc="-5">
                <a:latin typeface="Cambria Math"/>
                <a:cs typeface="Cambria Math"/>
              </a:rPr>
              <a:t>= </a:t>
            </a:r>
            <a:r>
              <a:rPr dirty="0" sz="1000" spc="-65">
                <a:latin typeface="Cambria Math"/>
                <a:cs typeface="Cambria Math"/>
              </a:rPr>
              <a:t>14707.1𝑘𝑘 </a:t>
            </a:r>
            <a:r>
              <a:rPr dirty="0" sz="1000" spc="-5">
                <a:latin typeface="Cambria Math"/>
                <a:cs typeface="Cambria Math"/>
              </a:rPr>
              <a:t>∙</a:t>
            </a:r>
            <a:r>
              <a:rPr dirty="0" sz="1000" spc="-30">
                <a:latin typeface="Cambria Math"/>
                <a:cs typeface="Cambria Math"/>
              </a:rPr>
              <a:t> </a:t>
            </a:r>
            <a:r>
              <a:rPr dirty="0" sz="1000" spc="-315">
                <a:latin typeface="Cambria Math"/>
                <a:cs typeface="Cambria Math"/>
              </a:rPr>
              <a:t>𝑓𝑓𝑓𝑓</a:t>
            </a:r>
            <a:endParaRPr sz="1000">
              <a:latin typeface="Cambria Math"/>
              <a:cs typeface="Cambria Math"/>
            </a:endParaRPr>
          </a:p>
        </p:txBody>
      </p:sp>
      <p:sp>
        <p:nvSpPr>
          <p:cNvPr id="21" name="object 21"/>
          <p:cNvSpPr txBox="1"/>
          <p:nvPr/>
        </p:nvSpPr>
        <p:spPr>
          <a:xfrm>
            <a:off x="1747960" y="4914396"/>
            <a:ext cx="2597150" cy="177800"/>
          </a:xfrm>
          <a:prstGeom prst="rect">
            <a:avLst/>
          </a:prstGeom>
        </p:spPr>
        <p:txBody>
          <a:bodyPr wrap="square" lIns="0" tIns="12065" rIns="0" bIns="0" rtlCol="0" vert="horz">
            <a:spAutoFit/>
          </a:bodyPr>
          <a:lstStyle/>
          <a:p>
            <a:pPr marL="38100">
              <a:lnSpc>
                <a:spcPct val="100000"/>
              </a:lnSpc>
              <a:spcBef>
                <a:spcPts val="95"/>
              </a:spcBef>
            </a:pPr>
            <a:r>
              <a:rPr dirty="0" sz="1000" spc="-160">
                <a:latin typeface="Cambria Math"/>
                <a:cs typeface="Cambria Math"/>
              </a:rPr>
              <a:t>1.33𝑀𝑀</a:t>
            </a:r>
            <a:r>
              <a:rPr dirty="0" baseline="-15873" sz="1050" spc="-240">
                <a:latin typeface="Cambria Math"/>
                <a:cs typeface="Cambria Math"/>
              </a:rPr>
              <a:t>𝑎𝑎</a:t>
            </a:r>
            <a:r>
              <a:rPr dirty="0" baseline="-15873" sz="1050" spc="254">
                <a:latin typeface="Cambria Math"/>
                <a:cs typeface="Cambria Math"/>
              </a:rPr>
              <a:t> </a:t>
            </a:r>
            <a:r>
              <a:rPr dirty="0" sz="1000" spc="-5">
                <a:latin typeface="Cambria Math"/>
                <a:cs typeface="Cambria Math"/>
              </a:rPr>
              <a:t>= 1.33 ∙ </a:t>
            </a:r>
            <a:r>
              <a:rPr dirty="0" sz="1000" spc="-65">
                <a:latin typeface="Cambria Math"/>
                <a:cs typeface="Cambria Math"/>
              </a:rPr>
              <a:t>17099.8𝑘𝑘 </a:t>
            </a:r>
            <a:r>
              <a:rPr dirty="0" sz="1000" spc="-5">
                <a:latin typeface="Cambria Math"/>
                <a:cs typeface="Cambria Math"/>
              </a:rPr>
              <a:t>∙ </a:t>
            </a:r>
            <a:r>
              <a:rPr dirty="0" sz="1000" spc="-315">
                <a:latin typeface="Cambria Math"/>
                <a:cs typeface="Cambria Math"/>
              </a:rPr>
              <a:t>𝑓𝑓𝑓𝑓</a:t>
            </a:r>
            <a:r>
              <a:rPr dirty="0" sz="1000" spc="80">
                <a:latin typeface="Cambria Math"/>
                <a:cs typeface="Cambria Math"/>
              </a:rPr>
              <a:t> </a:t>
            </a:r>
            <a:r>
              <a:rPr dirty="0" sz="1000" spc="-5">
                <a:latin typeface="Cambria Math"/>
                <a:cs typeface="Cambria Math"/>
              </a:rPr>
              <a:t>= </a:t>
            </a:r>
            <a:r>
              <a:rPr dirty="0" sz="1000" spc="-65">
                <a:latin typeface="Cambria Math"/>
                <a:cs typeface="Cambria Math"/>
              </a:rPr>
              <a:t>22742.7𝑘𝑘 </a:t>
            </a:r>
            <a:r>
              <a:rPr dirty="0" sz="1000" spc="-5">
                <a:latin typeface="Cambria Math"/>
                <a:cs typeface="Cambria Math"/>
              </a:rPr>
              <a:t>∙</a:t>
            </a:r>
            <a:r>
              <a:rPr dirty="0" sz="1000" spc="35">
                <a:latin typeface="Cambria Math"/>
                <a:cs typeface="Cambria Math"/>
              </a:rPr>
              <a:t> </a:t>
            </a:r>
            <a:r>
              <a:rPr dirty="0" sz="1000" spc="-315">
                <a:latin typeface="Cambria Math"/>
                <a:cs typeface="Cambria Math"/>
              </a:rPr>
              <a:t>𝑓𝑓𝑓𝑓</a:t>
            </a:r>
            <a:endParaRPr sz="1000">
              <a:latin typeface="Cambria Math"/>
              <a:cs typeface="Cambria Math"/>
            </a:endParaRPr>
          </a:p>
        </p:txBody>
      </p:sp>
      <p:sp>
        <p:nvSpPr>
          <p:cNvPr id="22" name="object 22"/>
          <p:cNvSpPr txBox="1"/>
          <p:nvPr/>
        </p:nvSpPr>
        <p:spPr>
          <a:xfrm>
            <a:off x="4332086" y="4841279"/>
            <a:ext cx="87185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a:t>
            </a:r>
            <a:r>
              <a:rPr dirty="0" sz="1000" spc="-65">
                <a:latin typeface="Cambria Math"/>
                <a:cs typeface="Cambria Math"/>
              </a:rPr>
              <a:t>14707.1𝑘𝑘 </a:t>
            </a:r>
            <a:r>
              <a:rPr dirty="0" sz="1000" spc="-5">
                <a:latin typeface="Cambria Math"/>
                <a:cs typeface="Cambria Math"/>
              </a:rPr>
              <a:t>∙</a:t>
            </a:r>
            <a:r>
              <a:rPr dirty="0" sz="1000" spc="-15">
                <a:latin typeface="Cambria Math"/>
                <a:cs typeface="Cambria Math"/>
              </a:rPr>
              <a:t> </a:t>
            </a:r>
            <a:r>
              <a:rPr dirty="0" sz="1000" spc="-315">
                <a:latin typeface="Cambria Math"/>
                <a:cs typeface="Cambria Math"/>
              </a:rPr>
              <a:t>𝑓𝑓𝑓𝑓</a:t>
            </a:r>
            <a:endParaRPr sz="1000">
              <a:latin typeface="Cambria Math"/>
              <a:cs typeface="Cambria Math"/>
            </a:endParaRPr>
          </a:p>
        </p:txBody>
      </p:sp>
      <p:sp>
        <p:nvSpPr>
          <p:cNvPr id="23" name="object 23"/>
          <p:cNvSpPr txBox="1"/>
          <p:nvPr/>
        </p:nvSpPr>
        <p:spPr>
          <a:xfrm>
            <a:off x="622126" y="5138409"/>
            <a:ext cx="6471285" cy="3543935"/>
          </a:xfrm>
          <a:prstGeom prst="rect">
            <a:avLst/>
          </a:prstGeom>
        </p:spPr>
        <p:txBody>
          <a:bodyPr wrap="square" lIns="0" tIns="12065" rIns="0" bIns="0" rtlCol="0" vert="horz">
            <a:spAutoFit/>
          </a:bodyPr>
          <a:lstStyle/>
          <a:p>
            <a:pPr marL="63500">
              <a:lnSpc>
                <a:spcPct val="100000"/>
              </a:lnSpc>
              <a:spcBef>
                <a:spcPts val="95"/>
              </a:spcBef>
              <a:tabLst>
                <a:tab pos="2806700" algn="l"/>
              </a:tabLst>
            </a:pPr>
            <a:r>
              <a:rPr dirty="0" sz="1000" spc="-350">
                <a:latin typeface="Cambria Math"/>
                <a:cs typeface="Cambria Math"/>
              </a:rPr>
              <a:t>𝑀𝑀</a:t>
            </a:r>
            <a:r>
              <a:rPr dirty="0" baseline="-15873" sz="1050" spc="-525">
                <a:latin typeface="Cambria Math"/>
                <a:cs typeface="Cambria Math"/>
              </a:rPr>
              <a:t>𝑔𝑔</a:t>
            </a:r>
            <a:r>
              <a:rPr dirty="0" baseline="-15873" sz="1050" spc="284">
                <a:latin typeface="Cambria Math"/>
                <a:cs typeface="Cambria Math"/>
              </a:rPr>
              <a:t> </a:t>
            </a:r>
            <a:r>
              <a:rPr dirty="0" sz="1000" spc="-5">
                <a:latin typeface="Cambria Math"/>
                <a:cs typeface="Cambria Math"/>
              </a:rPr>
              <a:t>= </a:t>
            </a:r>
            <a:r>
              <a:rPr dirty="0" sz="1000" spc="-65">
                <a:latin typeface="Cambria Math"/>
                <a:cs typeface="Cambria Math"/>
              </a:rPr>
              <a:t>20526.2𝑘𝑘  </a:t>
            </a:r>
            <a:r>
              <a:rPr dirty="0" sz="1000" spc="-5">
                <a:latin typeface="Cambria Math"/>
                <a:cs typeface="Cambria Math"/>
              </a:rPr>
              <a:t>∙ </a:t>
            </a:r>
            <a:r>
              <a:rPr dirty="0" sz="1000" spc="-315">
                <a:latin typeface="Cambria Math"/>
                <a:cs typeface="Cambria Math"/>
              </a:rPr>
              <a:t>𝑓𝑓𝑓𝑓</a:t>
            </a:r>
            <a:r>
              <a:rPr dirty="0" sz="1000" spc="90">
                <a:latin typeface="Cambria Math"/>
                <a:cs typeface="Cambria Math"/>
              </a:rPr>
              <a:t> </a:t>
            </a:r>
            <a:r>
              <a:rPr dirty="0" sz="1000" spc="-5">
                <a:latin typeface="Cambria Math"/>
                <a:cs typeface="Cambria Math"/>
              </a:rPr>
              <a:t>≥ </a:t>
            </a:r>
            <a:r>
              <a:rPr dirty="0" sz="1000" spc="-355">
                <a:latin typeface="Cambria Math"/>
                <a:cs typeface="Cambria Math"/>
              </a:rPr>
              <a:t>𝑀𝑀</a:t>
            </a:r>
            <a:r>
              <a:rPr dirty="0" baseline="-15873" sz="1050" spc="-532">
                <a:latin typeface="Cambria Math"/>
                <a:cs typeface="Cambria Math"/>
              </a:rPr>
              <a:t>𝑔𝑔</a:t>
            </a:r>
            <a:r>
              <a:rPr dirty="0" baseline="-15873" sz="1050" spc="44">
                <a:latin typeface="Cambria Math"/>
                <a:cs typeface="Cambria Math"/>
              </a:rPr>
              <a:t> </a:t>
            </a:r>
            <a:r>
              <a:rPr dirty="0" baseline="-15873" sz="1050" spc="-157">
                <a:latin typeface="Cambria Math"/>
                <a:cs typeface="Cambria Math"/>
              </a:rPr>
              <a:t>𝑐𝑐𝑔𝑔𝑖𝑖       </a:t>
            </a:r>
            <a:r>
              <a:rPr dirty="0" sz="1000" spc="-5">
                <a:latin typeface="Cambria Math"/>
                <a:cs typeface="Cambria Math"/>
              </a:rPr>
              <a:t>= </a:t>
            </a:r>
            <a:r>
              <a:rPr dirty="0" sz="1000" spc="-65">
                <a:latin typeface="Cambria Math"/>
                <a:cs typeface="Cambria Math"/>
              </a:rPr>
              <a:t>14707.1𝑘𝑘 </a:t>
            </a:r>
            <a:r>
              <a:rPr dirty="0" sz="1000" spc="60">
                <a:latin typeface="Cambria Math"/>
                <a:cs typeface="Cambria Math"/>
              </a:rPr>
              <a:t> </a:t>
            </a:r>
            <a:r>
              <a:rPr dirty="0" sz="1000" spc="-5">
                <a:latin typeface="Cambria Math"/>
                <a:cs typeface="Cambria Math"/>
              </a:rPr>
              <a:t>∙</a:t>
            </a:r>
            <a:r>
              <a:rPr dirty="0" sz="1000" spc="10">
                <a:latin typeface="Cambria Math"/>
                <a:cs typeface="Cambria Math"/>
              </a:rPr>
              <a:t> </a:t>
            </a:r>
            <a:r>
              <a:rPr dirty="0" sz="1000" spc="-315">
                <a:latin typeface="Cambria Math"/>
                <a:cs typeface="Cambria Math"/>
              </a:rPr>
              <a:t>𝑓𝑓𝑓𝑓	</a:t>
            </a:r>
            <a:r>
              <a:rPr dirty="0" sz="1000" b="1">
                <a:latin typeface="Times New Roman"/>
                <a:cs typeface="Times New Roman"/>
              </a:rPr>
              <a:t>OK</a:t>
            </a:r>
            <a:endParaRPr sz="1000">
              <a:latin typeface="Times New Roman"/>
              <a:cs typeface="Times New Roman"/>
            </a:endParaRPr>
          </a:p>
          <a:p>
            <a:pPr>
              <a:lnSpc>
                <a:spcPct val="100000"/>
              </a:lnSpc>
              <a:spcBef>
                <a:spcPts val="5"/>
              </a:spcBef>
            </a:pPr>
            <a:endParaRPr sz="1000">
              <a:latin typeface="Times New Roman"/>
              <a:cs typeface="Times New Roman"/>
            </a:endParaRPr>
          </a:p>
          <a:p>
            <a:pPr marL="63500">
              <a:lnSpc>
                <a:spcPct val="100000"/>
              </a:lnSpc>
              <a:tabLst>
                <a:tab pos="429259" algn="l"/>
              </a:tabLst>
            </a:pPr>
            <a:r>
              <a:rPr dirty="0" sz="1200" b="1">
                <a:latin typeface="Arial"/>
                <a:cs typeface="Arial"/>
              </a:rPr>
              <a:t>4.8	</a:t>
            </a:r>
            <a:r>
              <a:rPr dirty="0" sz="1200" spc="-5" b="1">
                <a:latin typeface="Arial"/>
                <a:cs typeface="Arial"/>
              </a:rPr>
              <a:t>Check Splitting</a:t>
            </a:r>
            <a:r>
              <a:rPr dirty="0" sz="1200" spc="5" b="1">
                <a:latin typeface="Arial"/>
                <a:cs typeface="Arial"/>
              </a:rPr>
              <a:t> </a:t>
            </a:r>
            <a:r>
              <a:rPr dirty="0" sz="1200" spc="-5" b="1">
                <a:latin typeface="Arial"/>
                <a:cs typeface="Arial"/>
              </a:rPr>
              <a:t>Resistance</a:t>
            </a:r>
            <a:endParaRPr sz="1200">
              <a:latin typeface="Arial"/>
              <a:cs typeface="Arial"/>
            </a:endParaRPr>
          </a:p>
          <a:p>
            <a:pPr marL="63500" marR="43180">
              <a:lnSpc>
                <a:spcPts val="1160"/>
              </a:lnSpc>
              <a:spcBef>
                <a:spcPts val="320"/>
              </a:spcBef>
            </a:pPr>
            <a:r>
              <a:rPr dirty="0" sz="1000" spc="-5">
                <a:latin typeface="Times New Roman"/>
                <a:cs typeface="Times New Roman"/>
              </a:rPr>
              <a:t>Compute the splitting resistance </a:t>
            </a:r>
            <a:r>
              <a:rPr dirty="0" sz="1000">
                <a:latin typeface="Times New Roman"/>
                <a:cs typeface="Times New Roman"/>
              </a:rPr>
              <a:t>of </a:t>
            </a:r>
            <a:r>
              <a:rPr dirty="0" sz="1000" spc="-5">
                <a:latin typeface="Times New Roman"/>
                <a:cs typeface="Times New Roman"/>
              </a:rPr>
              <a:t>the pretensioned anchorage </a:t>
            </a:r>
            <a:r>
              <a:rPr dirty="0" sz="1000">
                <a:latin typeface="Times New Roman"/>
                <a:cs typeface="Times New Roman"/>
              </a:rPr>
              <a:t>zone </a:t>
            </a:r>
            <a:r>
              <a:rPr dirty="0" sz="1000" spc="-5">
                <a:latin typeface="Times New Roman"/>
                <a:cs typeface="Times New Roman"/>
              </a:rPr>
              <a:t>provided </a:t>
            </a:r>
            <a:r>
              <a:rPr dirty="0" sz="1000">
                <a:latin typeface="Times New Roman"/>
                <a:cs typeface="Times New Roman"/>
              </a:rPr>
              <a:t>by </a:t>
            </a:r>
            <a:r>
              <a:rPr dirty="0" sz="1000" spc="-5">
                <a:latin typeface="Times New Roman"/>
                <a:cs typeface="Times New Roman"/>
              </a:rPr>
              <a:t>the vertical reinforcement in the </a:t>
            </a:r>
            <a:r>
              <a:rPr dirty="0" sz="1000">
                <a:latin typeface="Times New Roman"/>
                <a:cs typeface="Times New Roman"/>
              </a:rPr>
              <a:t>ends of the  </a:t>
            </a:r>
            <a:r>
              <a:rPr dirty="0" sz="1000" spc="-5">
                <a:latin typeface="Times New Roman"/>
                <a:cs typeface="Times New Roman"/>
              </a:rPr>
              <a:t>girder at the service limit states as </a:t>
            </a:r>
            <a:r>
              <a:rPr dirty="0" sz="1000" spc="-380">
                <a:latin typeface="Cambria Math"/>
                <a:cs typeface="Cambria Math"/>
              </a:rPr>
              <a:t>𝑃𝑃</a:t>
            </a:r>
            <a:r>
              <a:rPr dirty="0" baseline="-15873" sz="1050" spc="-569">
                <a:latin typeface="Cambria Math"/>
                <a:cs typeface="Cambria Math"/>
              </a:rPr>
              <a:t>𝑔𝑔</a:t>
            </a:r>
            <a:r>
              <a:rPr dirty="0" baseline="-15873" sz="1050" spc="277">
                <a:latin typeface="Cambria Math"/>
                <a:cs typeface="Cambria Math"/>
              </a:rPr>
              <a:t> </a:t>
            </a:r>
            <a:r>
              <a:rPr dirty="0" sz="1000" spc="-5">
                <a:latin typeface="Cambria Math"/>
                <a:cs typeface="Cambria Math"/>
              </a:rPr>
              <a:t>= </a:t>
            </a:r>
            <a:r>
              <a:rPr dirty="0" sz="1000" spc="-270">
                <a:latin typeface="Cambria Math"/>
                <a:cs typeface="Cambria Math"/>
              </a:rPr>
              <a:t>𝑓𝑓</a:t>
            </a:r>
            <a:r>
              <a:rPr dirty="0" baseline="-15873" sz="1050" spc="-405">
                <a:latin typeface="Cambria Math"/>
                <a:cs typeface="Cambria Math"/>
              </a:rPr>
              <a:t>𝑠𝑠</a:t>
            </a:r>
            <a:r>
              <a:rPr dirty="0" sz="1000" spc="-270">
                <a:latin typeface="Cambria Math"/>
                <a:cs typeface="Cambria Math"/>
              </a:rPr>
              <a:t>𝐴𝐴</a:t>
            </a:r>
            <a:r>
              <a:rPr dirty="0" baseline="-15873" sz="1050" spc="-405">
                <a:latin typeface="Cambria Math"/>
                <a:cs typeface="Cambria Math"/>
              </a:rPr>
              <a:t>𝑠𝑠</a:t>
            </a:r>
            <a:r>
              <a:rPr dirty="0" baseline="-15873" sz="1050" spc="232">
                <a:latin typeface="Cambria Math"/>
                <a:cs typeface="Cambria Math"/>
              </a:rPr>
              <a:t> </a:t>
            </a:r>
            <a:r>
              <a:rPr dirty="0" sz="1000" spc="-5">
                <a:latin typeface="Times New Roman"/>
                <a:cs typeface="Times New Roman"/>
              </a:rPr>
              <a:t>(5.9.4.4.1)</a:t>
            </a:r>
            <a:r>
              <a:rPr dirty="0" sz="1000" spc="-114">
                <a:latin typeface="Times New Roman"/>
                <a:cs typeface="Times New Roman"/>
              </a:rPr>
              <a:t> </a:t>
            </a:r>
            <a:r>
              <a:rPr dirty="0" sz="1000" spc="-5">
                <a:latin typeface="Times New Roman"/>
                <a:cs typeface="Times New Roman"/>
              </a:rPr>
              <a:t>where,</a:t>
            </a:r>
            <a:endParaRPr sz="1000">
              <a:latin typeface="Times New Roman"/>
              <a:cs typeface="Times New Roman"/>
            </a:endParaRPr>
          </a:p>
          <a:p>
            <a:pPr marL="63500">
              <a:lnSpc>
                <a:spcPct val="100000"/>
              </a:lnSpc>
              <a:spcBef>
                <a:spcPts val="620"/>
              </a:spcBef>
            </a:pPr>
            <a:r>
              <a:rPr dirty="0" baseline="5555" sz="1500" spc="-7" i="1">
                <a:latin typeface="Times New Roman"/>
                <a:cs typeface="Times New Roman"/>
              </a:rPr>
              <a:t>f</a:t>
            </a:r>
            <a:r>
              <a:rPr dirty="0" sz="650" spc="-5" i="1">
                <a:latin typeface="Times New Roman"/>
                <a:cs typeface="Times New Roman"/>
              </a:rPr>
              <a:t>s </a:t>
            </a:r>
            <a:r>
              <a:rPr dirty="0" baseline="5555" sz="1500" spc="-7">
                <a:latin typeface="Times New Roman"/>
                <a:cs typeface="Times New Roman"/>
              </a:rPr>
              <a:t>= the stress in the steel </a:t>
            </a:r>
            <a:r>
              <a:rPr dirty="0" baseline="5555" sz="1500">
                <a:latin typeface="Times New Roman"/>
                <a:cs typeface="Times New Roman"/>
              </a:rPr>
              <a:t>not </a:t>
            </a:r>
            <a:r>
              <a:rPr dirty="0" baseline="5555" sz="1500" spc="-7">
                <a:latin typeface="Times New Roman"/>
                <a:cs typeface="Times New Roman"/>
              </a:rPr>
              <a:t>exceeding </a:t>
            </a:r>
            <a:r>
              <a:rPr dirty="0" baseline="5555" sz="1500" i="1">
                <a:latin typeface="Times New Roman"/>
                <a:cs typeface="Times New Roman"/>
              </a:rPr>
              <a:t>20</a:t>
            </a:r>
            <a:r>
              <a:rPr dirty="0" baseline="5555" sz="1500" spc="-60" i="1">
                <a:latin typeface="Times New Roman"/>
                <a:cs typeface="Times New Roman"/>
              </a:rPr>
              <a:t> </a:t>
            </a:r>
            <a:r>
              <a:rPr dirty="0" baseline="5555" sz="1500" spc="-7" i="1">
                <a:latin typeface="Times New Roman"/>
                <a:cs typeface="Times New Roman"/>
              </a:rPr>
              <a:t>ksi</a:t>
            </a:r>
            <a:endParaRPr baseline="5555" sz="1500">
              <a:latin typeface="Times New Roman"/>
              <a:cs typeface="Times New Roman"/>
            </a:endParaRPr>
          </a:p>
          <a:p>
            <a:pPr marL="63500" marR="1238250" indent="-635">
              <a:lnSpc>
                <a:spcPct val="138000"/>
              </a:lnSpc>
              <a:spcBef>
                <a:spcPts val="95"/>
              </a:spcBef>
            </a:pPr>
            <a:r>
              <a:rPr dirty="0" baseline="5555" sz="1500" spc="-7" i="1">
                <a:latin typeface="Times New Roman"/>
                <a:cs typeface="Times New Roman"/>
              </a:rPr>
              <a:t>A</a:t>
            </a:r>
            <a:r>
              <a:rPr dirty="0" sz="650" spc="-5" i="1">
                <a:latin typeface="Times New Roman"/>
                <a:cs typeface="Times New Roman"/>
              </a:rPr>
              <a:t>s </a:t>
            </a:r>
            <a:r>
              <a:rPr dirty="0" baseline="5555" sz="1500" spc="-7">
                <a:latin typeface="Times New Roman"/>
                <a:cs typeface="Times New Roman"/>
              </a:rPr>
              <a:t>= total area </a:t>
            </a:r>
            <a:r>
              <a:rPr dirty="0" baseline="5555" sz="1500">
                <a:latin typeface="Times New Roman"/>
                <a:cs typeface="Times New Roman"/>
              </a:rPr>
              <a:t>of </a:t>
            </a:r>
            <a:r>
              <a:rPr dirty="0" baseline="5555" sz="1500" spc="-7">
                <a:latin typeface="Times New Roman"/>
                <a:cs typeface="Times New Roman"/>
              </a:rPr>
              <a:t>vertical reinforcement located within the distance h/4 from the </a:t>
            </a:r>
            <a:r>
              <a:rPr dirty="0" baseline="5555" sz="1500" spc="-15">
                <a:latin typeface="Times New Roman"/>
                <a:cs typeface="Times New Roman"/>
              </a:rPr>
              <a:t>end of </a:t>
            </a:r>
            <a:r>
              <a:rPr dirty="0" baseline="5555" sz="1500" spc="-7">
                <a:latin typeface="Times New Roman"/>
                <a:cs typeface="Times New Roman"/>
              </a:rPr>
              <a:t>the beam (</a:t>
            </a:r>
            <a:r>
              <a:rPr dirty="0" baseline="5555" sz="1500" spc="-7" i="1">
                <a:latin typeface="Times New Roman"/>
                <a:cs typeface="Times New Roman"/>
              </a:rPr>
              <a:t>in</a:t>
            </a:r>
            <a:r>
              <a:rPr dirty="0" baseline="38461" sz="975" spc="-7" i="1">
                <a:latin typeface="Times New Roman"/>
                <a:cs typeface="Times New Roman"/>
              </a:rPr>
              <a:t>2</a:t>
            </a:r>
            <a:r>
              <a:rPr dirty="0" baseline="5555" sz="1500" spc="-7">
                <a:latin typeface="Times New Roman"/>
                <a:cs typeface="Times New Roman"/>
              </a:rPr>
              <a:t>)  </a:t>
            </a:r>
            <a:r>
              <a:rPr dirty="0" sz="1000" spc="-5">
                <a:latin typeface="Times New Roman"/>
                <a:cs typeface="Times New Roman"/>
              </a:rPr>
              <a:t>h = overall depth </a:t>
            </a:r>
            <a:r>
              <a:rPr dirty="0" sz="1000">
                <a:latin typeface="Times New Roman"/>
                <a:cs typeface="Times New Roman"/>
              </a:rPr>
              <a:t>of </a:t>
            </a:r>
            <a:r>
              <a:rPr dirty="0" sz="1000" spc="-5">
                <a:latin typeface="Times New Roman"/>
                <a:cs typeface="Times New Roman"/>
              </a:rPr>
              <a:t>the girder</a:t>
            </a:r>
            <a:r>
              <a:rPr dirty="0" sz="1000" spc="5">
                <a:latin typeface="Times New Roman"/>
                <a:cs typeface="Times New Roman"/>
              </a:rPr>
              <a:t> </a:t>
            </a:r>
            <a:r>
              <a:rPr dirty="0" sz="1000" spc="-5">
                <a:latin typeface="Times New Roman"/>
                <a:cs typeface="Times New Roman"/>
              </a:rPr>
              <a:t>(</a:t>
            </a:r>
            <a:r>
              <a:rPr dirty="0" sz="1000" spc="-5" i="1">
                <a:latin typeface="Times New Roman"/>
                <a:cs typeface="Times New Roman"/>
              </a:rPr>
              <a:t>in</a:t>
            </a:r>
            <a:r>
              <a:rPr dirty="0" sz="1000" spc="-5">
                <a:latin typeface="Times New Roman"/>
                <a:cs typeface="Times New Roman"/>
              </a:rPr>
              <a:t>)</a:t>
            </a:r>
            <a:endParaRPr sz="1000">
              <a:latin typeface="Times New Roman"/>
              <a:cs typeface="Times New Roman"/>
            </a:endParaRPr>
          </a:p>
          <a:p>
            <a:pPr marL="63500">
              <a:lnSpc>
                <a:spcPct val="100000"/>
              </a:lnSpc>
              <a:spcBef>
                <a:spcPts val="555"/>
              </a:spcBef>
            </a:pPr>
            <a:r>
              <a:rPr dirty="0" sz="1000" spc="-5">
                <a:latin typeface="Times New Roman"/>
                <a:cs typeface="Times New Roman"/>
              </a:rPr>
              <a:t>The resistance shall </a:t>
            </a:r>
            <a:r>
              <a:rPr dirty="0" sz="1000">
                <a:latin typeface="Times New Roman"/>
                <a:cs typeface="Times New Roman"/>
              </a:rPr>
              <a:t>not be </a:t>
            </a:r>
            <a:r>
              <a:rPr dirty="0" sz="1000" spc="-10">
                <a:latin typeface="Times New Roman"/>
                <a:cs typeface="Times New Roman"/>
              </a:rPr>
              <a:t>less </a:t>
            </a:r>
            <a:r>
              <a:rPr dirty="0" sz="1000" spc="-5">
                <a:latin typeface="Times New Roman"/>
                <a:cs typeface="Times New Roman"/>
              </a:rPr>
              <a:t>than 4% </a:t>
            </a:r>
            <a:r>
              <a:rPr dirty="0" sz="1000">
                <a:latin typeface="Times New Roman"/>
                <a:cs typeface="Times New Roman"/>
              </a:rPr>
              <a:t>of </a:t>
            </a:r>
            <a:r>
              <a:rPr dirty="0" sz="1000" spc="-5">
                <a:latin typeface="Times New Roman"/>
                <a:cs typeface="Times New Roman"/>
              </a:rPr>
              <a:t>the prestressing force at</a:t>
            </a:r>
            <a:r>
              <a:rPr dirty="0" sz="1000" spc="55">
                <a:latin typeface="Times New Roman"/>
                <a:cs typeface="Times New Roman"/>
              </a:rPr>
              <a:t> </a:t>
            </a:r>
            <a:r>
              <a:rPr dirty="0" sz="1000" spc="-5">
                <a:latin typeface="Times New Roman"/>
                <a:cs typeface="Times New Roman"/>
              </a:rPr>
              <a:t>transfer.</a:t>
            </a:r>
            <a:endParaRPr sz="1000">
              <a:latin typeface="Times New Roman"/>
              <a:cs typeface="Times New Roman"/>
            </a:endParaRPr>
          </a:p>
          <a:p>
            <a:pPr marL="63500">
              <a:lnSpc>
                <a:spcPct val="100000"/>
              </a:lnSpc>
              <a:spcBef>
                <a:spcPts val="550"/>
              </a:spcBef>
            </a:pPr>
            <a:r>
              <a:rPr dirty="0" sz="1000" spc="-5">
                <a:latin typeface="Times New Roman"/>
                <a:cs typeface="Times New Roman"/>
              </a:rPr>
              <a:t>The splitting force at the point </a:t>
            </a:r>
            <a:r>
              <a:rPr dirty="0" sz="1000">
                <a:latin typeface="Times New Roman"/>
                <a:cs typeface="Times New Roman"/>
              </a:rPr>
              <a:t>of </a:t>
            </a:r>
            <a:r>
              <a:rPr dirty="0" sz="1000" spc="-5">
                <a:latin typeface="Times New Roman"/>
                <a:cs typeface="Times New Roman"/>
              </a:rPr>
              <a:t>prestress transfer is the </a:t>
            </a:r>
            <a:r>
              <a:rPr dirty="0" sz="1000" spc="-10">
                <a:latin typeface="Times New Roman"/>
                <a:cs typeface="Times New Roman"/>
              </a:rPr>
              <a:t>total </a:t>
            </a:r>
            <a:r>
              <a:rPr dirty="0" sz="1000">
                <a:latin typeface="Times New Roman"/>
                <a:cs typeface="Times New Roman"/>
              </a:rPr>
              <a:t>of </a:t>
            </a:r>
            <a:r>
              <a:rPr dirty="0" sz="1000" spc="-5">
                <a:latin typeface="Times New Roman"/>
                <a:cs typeface="Times New Roman"/>
              </a:rPr>
              <a:t>the permanent and temporary strand</a:t>
            </a:r>
            <a:r>
              <a:rPr dirty="0" sz="1000" spc="140">
                <a:latin typeface="Times New Roman"/>
                <a:cs typeface="Times New Roman"/>
              </a:rPr>
              <a:t> </a:t>
            </a:r>
            <a:r>
              <a:rPr dirty="0" sz="1000" spc="-5">
                <a:latin typeface="Times New Roman"/>
                <a:cs typeface="Times New Roman"/>
              </a:rPr>
              <a:t>forces.</a:t>
            </a:r>
            <a:endParaRPr sz="1000">
              <a:latin typeface="Times New Roman"/>
              <a:cs typeface="Times New Roman"/>
            </a:endParaRPr>
          </a:p>
          <a:p>
            <a:pPr marL="95250">
              <a:lnSpc>
                <a:spcPct val="100000"/>
              </a:lnSpc>
              <a:spcBef>
                <a:spcPts val="660"/>
              </a:spcBef>
            </a:pPr>
            <a:r>
              <a:rPr dirty="0" sz="1000" spc="-315">
                <a:latin typeface="Cambria Math"/>
                <a:cs typeface="Cambria Math"/>
              </a:rPr>
              <a:t>𝑃𝑃</a:t>
            </a:r>
            <a:r>
              <a:rPr dirty="0" sz="1000" spc="80">
                <a:latin typeface="Cambria Math"/>
                <a:cs typeface="Cambria Math"/>
              </a:rPr>
              <a:t> </a:t>
            </a:r>
            <a:r>
              <a:rPr dirty="0" sz="1000" spc="-5">
                <a:latin typeface="Cambria Math"/>
                <a:cs typeface="Cambria Math"/>
              </a:rPr>
              <a:t>= </a:t>
            </a:r>
            <a:r>
              <a:rPr dirty="0" sz="1000" spc="-195">
                <a:latin typeface="Cambria Math"/>
                <a:cs typeface="Cambria Math"/>
              </a:rPr>
              <a:t>0.04𝐴𝐴</a:t>
            </a:r>
            <a:r>
              <a:rPr dirty="0" baseline="-15873" sz="1050" spc="-292">
                <a:latin typeface="Cambria Math"/>
                <a:cs typeface="Cambria Math"/>
              </a:rPr>
              <a:t>𝑑𝑑𝑠𝑠</a:t>
            </a:r>
            <a:r>
              <a:rPr dirty="0" sz="1000" spc="-195">
                <a:latin typeface="Cambria Math"/>
                <a:cs typeface="Cambria Math"/>
              </a:rPr>
              <a:t>�𝑓𝑓</a:t>
            </a:r>
            <a:r>
              <a:rPr dirty="0" baseline="-15873" sz="1050" spc="-292">
                <a:latin typeface="Cambria Math"/>
                <a:cs typeface="Cambria Math"/>
              </a:rPr>
              <a:t>𝑑𝑑𝑝𝑝</a:t>
            </a:r>
            <a:r>
              <a:rPr dirty="0" baseline="-15873" sz="1050" spc="195">
                <a:latin typeface="Cambria Math"/>
                <a:cs typeface="Cambria Math"/>
              </a:rPr>
              <a:t> </a:t>
            </a:r>
            <a:r>
              <a:rPr dirty="0" sz="1000" spc="-5">
                <a:latin typeface="Cambria Math"/>
                <a:cs typeface="Cambria Math"/>
              </a:rPr>
              <a:t>− </a:t>
            </a:r>
            <a:r>
              <a:rPr dirty="0" sz="1000" spc="-250">
                <a:latin typeface="Cambria Math"/>
                <a:cs typeface="Cambria Math"/>
              </a:rPr>
              <a:t>𝛥𝛥𝑓𝑓</a:t>
            </a:r>
            <a:r>
              <a:rPr dirty="0" baseline="-15873" sz="1050" spc="-375">
                <a:latin typeface="Cambria Math"/>
                <a:cs typeface="Cambria Math"/>
              </a:rPr>
              <a:t>𝑑𝑑𝑅𝑅0</a:t>
            </a:r>
            <a:r>
              <a:rPr dirty="0" baseline="-15873" sz="1050" spc="172">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265">
                <a:latin typeface="Cambria Math"/>
                <a:cs typeface="Cambria Math"/>
              </a:rPr>
              <a:t>𝛥𝛥𝑓𝑓</a:t>
            </a:r>
            <a:r>
              <a:rPr dirty="0" baseline="-15873" sz="1050" spc="-397">
                <a:latin typeface="Cambria Math"/>
                <a:cs typeface="Cambria Math"/>
              </a:rPr>
              <a:t>𝑑𝑑𝐸𝐸𝑆𝑆</a:t>
            </a:r>
            <a:r>
              <a:rPr dirty="0" sz="1000" spc="-265">
                <a:latin typeface="Cambria Math"/>
                <a:cs typeface="Cambria Math"/>
              </a:rPr>
              <a:t>�</a:t>
            </a:r>
            <a:endParaRPr sz="1000">
              <a:latin typeface="Cambria Math"/>
              <a:cs typeface="Cambria Math"/>
            </a:endParaRPr>
          </a:p>
          <a:p>
            <a:pPr marL="63500">
              <a:lnSpc>
                <a:spcPct val="100000"/>
              </a:lnSpc>
              <a:spcBef>
                <a:spcPts val="660"/>
              </a:spcBef>
            </a:pPr>
            <a:r>
              <a:rPr dirty="0" sz="1000" spc="-5">
                <a:latin typeface="Times New Roman"/>
                <a:cs typeface="Times New Roman"/>
              </a:rPr>
              <a:t>Permanent strands</a:t>
            </a:r>
            <a:endParaRPr sz="1000">
              <a:latin typeface="Times New Roman"/>
              <a:cs typeface="Times New Roman"/>
            </a:endParaRPr>
          </a:p>
          <a:p>
            <a:pPr algn="ctr" marL="53975">
              <a:lnSpc>
                <a:spcPct val="100000"/>
              </a:lnSpc>
              <a:spcBef>
                <a:spcPts val="575"/>
              </a:spcBef>
            </a:pPr>
            <a:r>
              <a:rPr dirty="0" sz="1000" spc="-315">
                <a:latin typeface="Cambria Math"/>
                <a:cs typeface="Cambria Math"/>
              </a:rPr>
              <a:t>𝑃𝑃</a:t>
            </a:r>
            <a:r>
              <a:rPr dirty="0" sz="1000" spc="85">
                <a:latin typeface="Cambria Math"/>
                <a:cs typeface="Cambria Math"/>
              </a:rPr>
              <a:t> </a:t>
            </a:r>
            <a:r>
              <a:rPr dirty="0" sz="1000" spc="-5">
                <a:latin typeface="Cambria Math"/>
                <a:cs typeface="Cambria Math"/>
              </a:rPr>
              <a:t>= </a:t>
            </a:r>
            <a:r>
              <a:rPr dirty="0" sz="1000" spc="-40">
                <a:latin typeface="Cambria Math"/>
                <a:cs typeface="Cambria Math"/>
              </a:rPr>
              <a:t>0.04</a:t>
            </a:r>
            <a:r>
              <a:rPr dirty="0" baseline="2777" sz="1500" spc="-60">
                <a:latin typeface="Cambria Math"/>
                <a:cs typeface="Cambria Math"/>
              </a:rPr>
              <a:t>(</a:t>
            </a:r>
            <a:r>
              <a:rPr dirty="0" sz="1000" spc="-40">
                <a:latin typeface="Cambria Math"/>
                <a:cs typeface="Cambria Math"/>
              </a:rPr>
              <a:t>13.237𝑠𝑠𝑠𝑠</a:t>
            </a:r>
            <a:r>
              <a:rPr dirty="0" baseline="27777" sz="1050" spc="-60">
                <a:latin typeface="Cambria Math"/>
                <a:cs typeface="Cambria Math"/>
              </a:rPr>
              <a:t>2</a:t>
            </a:r>
            <a:r>
              <a:rPr dirty="0" baseline="2777" sz="1500" spc="-60">
                <a:latin typeface="Cambria Math"/>
                <a:cs typeface="Cambria Math"/>
              </a:rPr>
              <a:t>)(</a:t>
            </a:r>
            <a:r>
              <a:rPr dirty="0" sz="1000" spc="-40">
                <a:latin typeface="Cambria Math"/>
                <a:cs typeface="Cambria Math"/>
              </a:rPr>
              <a:t>202.5 </a:t>
            </a:r>
            <a:r>
              <a:rPr dirty="0" sz="1000" spc="-5">
                <a:latin typeface="Cambria Math"/>
                <a:cs typeface="Cambria Math"/>
              </a:rPr>
              <a:t>− </a:t>
            </a:r>
            <a:r>
              <a:rPr dirty="0" sz="1000" spc="-130">
                <a:latin typeface="Cambria Math"/>
                <a:cs typeface="Cambria Math"/>
              </a:rPr>
              <a:t>19.858𝑘𝑘𝑠𝑠𝑠𝑠</a:t>
            </a:r>
            <a:r>
              <a:rPr dirty="0" baseline="2777" sz="1500" spc="-195">
                <a:latin typeface="Cambria Math"/>
                <a:cs typeface="Cambria Math"/>
              </a:rPr>
              <a:t>)  </a:t>
            </a:r>
            <a:r>
              <a:rPr dirty="0" sz="1000" spc="-5">
                <a:latin typeface="Cambria Math"/>
                <a:cs typeface="Cambria Math"/>
              </a:rPr>
              <a:t>= </a:t>
            </a:r>
            <a:r>
              <a:rPr dirty="0" sz="1000">
                <a:latin typeface="Cambria Math"/>
                <a:cs typeface="Cambria Math"/>
              </a:rPr>
              <a:t>96.71</a:t>
            </a:r>
            <a:r>
              <a:rPr dirty="0" sz="1000" spc="190">
                <a:latin typeface="Cambria Math"/>
                <a:cs typeface="Cambria Math"/>
              </a:rPr>
              <a:t> </a:t>
            </a:r>
            <a:r>
              <a:rPr dirty="0" sz="1000" spc="-290">
                <a:latin typeface="Cambria Math"/>
                <a:cs typeface="Cambria Math"/>
              </a:rPr>
              <a:t>𝑘𝑘𝑠𝑠𝑘𝑘</a:t>
            </a:r>
            <a:endParaRPr sz="1000">
              <a:latin typeface="Cambria Math"/>
              <a:cs typeface="Cambria Math"/>
            </a:endParaRPr>
          </a:p>
          <a:p>
            <a:pPr marL="63500">
              <a:lnSpc>
                <a:spcPct val="100000"/>
              </a:lnSpc>
              <a:spcBef>
                <a:spcPts val="555"/>
              </a:spcBef>
            </a:pPr>
            <a:r>
              <a:rPr dirty="0" sz="1000" spc="-5">
                <a:latin typeface="Times New Roman"/>
                <a:cs typeface="Times New Roman"/>
              </a:rPr>
              <a:t>Temporary</a:t>
            </a:r>
            <a:r>
              <a:rPr dirty="0" sz="1000">
                <a:latin typeface="Times New Roman"/>
                <a:cs typeface="Times New Roman"/>
              </a:rPr>
              <a:t> </a:t>
            </a:r>
            <a:r>
              <a:rPr dirty="0" sz="1000" spc="-5">
                <a:latin typeface="Times New Roman"/>
                <a:cs typeface="Times New Roman"/>
              </a:rPr>
              <a:t>strands</a:t>
            </a:r>
            <a:endParaRPr sz="1000">
              <a:latin typeface="Times New Roman"/>
              <a:cs typeface="Times New Roman"/>
            </a:endParaRPr>
          </a:p>
          <a:p>
            <a:pPr algn="ctr" marL="53975">
              <a:lnSpc>
                <a:spcPct val="100000"/>
              </a:lnSpc>
              <a:spcBef>
                <a:spcPts val="575"/>
              </a:spcBef>
            </a:pPr>
            <a:r>
              <a:rPr dirty="0" sz="1000" spc="-315">
                <a:latin typeface="Cambria Math"/>
                <a:cs typeface="Cambria Math"/>
              </a:rPr>
              <a:t>𝑃𝑃</a:t>
            </a:r>
            <a:r>
              <a:rPr dirty="0" sz="1000" spc="85">
                <a:latin typeface="Cambria Math"/>
                <a:cs typeface="Cambria Math"/>
              </a:rPr>
              <a:t> </a:t>
            </a:r>
            <a:r>
              <a:rPr dirty="0" sz="1000" spc="-5">
                <a:latin typeface="Cambria Math"/>
                <a:cs typeface="Cambria Math"/>
              </a:rPr>
              <a:t>= </a:t>
            </a:r>
            <a:r>
              <a:rPr dirty="0" sz="1000" spc="-45">
                <a:latin typeface="Cambria Math"/>
                <a:cs typeface="Cambria Math"/>
              </a:rPr>
              <a:t>0.04</a:t>
            </a:r>
            <a:r>
              <a:rPr dirty="0" baseline="2777" sz="1500" spc="-67">
                <a:latin typeface="Cambria Math"/>
                <a:cs typeface="Cambria Math"/>
              </a:rPr>
              <a:t>(</a:t>
            </a:r>
            <a:r>
              <a:rPr dirty="0" sz="1000" spc="-45">
                <a:latin typeface="Cambria Math"/>
                <a:cs typeface="Cambria Math"/>
              </a:rPr>
              <a:t>0.868𝑠𝑠𝑠𝑠</a:t>
            </a:r>
            <a:r>
              <a:rPr dirty="0" baseline="27777" sz="1050" spc="-67">
                <a:latin typeface="Cambria Math"/>
                <a:cs typeface="Cambria Math"/>
              </a:rPr>
              <a:t>2</a:t>
            </a:r>
            <a:r>
              <a:rPr dirty="0" baseline="2777" sz="1500" spc="-67">
                <a:latin typeface="Cambria Math"/>
                <a:cs typeface="Cambria Math"/>
              </a:rPr>
              <a:t>)(</a:t>
            </a:r>
            <a:r>
              <a:rPr dirty="0" sz="1000" spc="-45">
                <a:latin typeface="Cambria Math"/>
                <a:cs typeface="Cambria Math"/>
              </a:rPr>
              <a:t>202.5 </a:t>
            </a:r>
            <a:r>
              <a:rPr dirty="0" sz="1000" spc="-5">
                <a:latin typeface="Cambria Math"/>
                <a:cs typeface="Cambria Math"/>
              </a:rPr>
              <a:t>− </a:t>
            </a:r>
            <a:r>
              <a:rPr dirty="0" sz="1000" spc="-140">
                <a:latin typeface="Cambria Math"/>
                <a:cs typeface="Cambria Math"/>
              </a:rPr>
              <a:t>8.656𝑘𝑘𝑠𝑠𝑠𝑠</a:t>
            </a:r>
            <a:r>
              <a:rPr dirty="0" baseline="2777" sz="1500" spc="-209">
                <a:latin typeface="Cambria Math"/>
                <a:cs typeface="Cambria Math"/>
              </a:rPr>
              <a:t>) </a:t>
            </a:r>
            <a:r>
              <a:rPr dirty="0" sz="1000" spc="-5">
                <a:latin typeface="Cambria Math"/>
                <a:cs typeface="Cambria Math"/>
              </a:rPr>
              <a:t>= 6.73</a:t>
            </a:r>
            <a:r>
              <a:rPr dirty="0" sz="1000" spc="165">
                <a:latin typeface="Cambria Math"/>
                <a:cs typeface="Cambria Math"/>
              </a:rPr>
              <a:t> </a:t>
            </a:r>
            <a:r>
              <a:rPr dirty="0" sz="1000" spc="-290">
                <a:latin typeface="Cambria Math"/>
                <a:cs typeface="Cambria Math"/>
              </a:rPr>
              <a:t>𝑘𝑘𝑠𝑠𝑘𝑘</a:t>
            </a:r>
            <a:endParaRPr sz="1000">
              <a:latin typeface="Cambria Math"/>
              <a:cs typeface="Cambria Math"/>
            </a:endParaRPr>
          </a:p>
          <a:p>
            <a:pPr marL="63500">
              <a:lnSpc>
                <a:spcPct val="100000"/>
              </a:lnSpc>
              <a:spcBef>
                <a:spcPts val="550"/>
              </a:spcBef>
            </a:pPr>
            <a:r>
              <a:rPr dirty="0" sz="1000" spc="-5">
                <a:latin typeface="Times New Roman"/>
                <a:cs typeface="Times New Roman"/>
              </a:rPr>
              <a:t>Total splitting</a:t>
            </a:r>
            <a:r>
              <a:rPr dirty="0" sz="1000" spc="5">
                <a:latin typeface="Times New Roman"/>
                <a:cs typeface="Times New Roman"/>
              </a:rPr>
              <a:t> </a:t>
            </a:r>
            <a:r>
              <a:rPr dirty="0" sz="1000" spc="-5">
                <a:latin typeface="Times New Roman"/>
                <a:cs typeface="Times New Roman"/>
              </a:rPr>
              <a:t>force</a:t>
            </a:r>
            <a:endParaRPr sz="1000">
              <a:latin typeface="Times New Roman"/>
              <a:cs typeface="Times New Roman"/>
            </a:endParaRPr>
          </a:p>
          <a:p>
            <a:pPr algn="ctr" marL="54610">
              <a:lnSpc>
                <a:spcPct val="100000"/>
              </a:lnSpc>
              <a:spcBef>
                <a:spcPts val="565"/>
              </a:spcBef>
            </a:pPr>
            <a:r>
              <a:rPr dirty="0" sz="1000" spc="-315">
                <a:latin typeface="Cambria Math"/>
                <a:cs typeface="Cambria Math"/>
              </a:rPr>
              <a:t>𝑃𝑃</a:t>
            </a:r>
            <a:r>
              <a:rPr dirty="0" sz="1000" spc="80">
                <a:latin typeface="Cambria Math"/>
                <a:cs typeface="Cambria Math"/>
              </a:rPr>
              <a:t> </a:t>
            </a:r>
            <a:r>
              <a:rPr dirty="0" sz="1000" spc="-5">
                <a:latin typeface="Cambria Math"/>
                <a:cs typeface="Cambria Math"/>
              </a:rPr>
              <a:t>= 96.71 + 6.73 = 103.44 </a:t>
            </a:r>
            <a:r>
              <a:rPr dirty="0" sz="1000" spc="10">
                <a:latin typeface="Cambria Math"/>
                <a:cs typeface="Cambria Math"/>
              </a:rPr>
              <a:t> </a:t>
            </a:r>
            <a:r>
              <a:rPr dirty="0" sz="1000" spc="-290">
                <a:latin typeface="Cambria Math"/>
                <a:cs typeface="Cambria Math"/>
              </a:rPr>
              <a:t>𝑘𝑘𝑠𝑠𝑘𝑘</a:t>
            </a:r>
            <a:endParaRPr sz="1000">
              <a:latin typeface="Cambria Math"/>
              <a:cs typeface="Cambria Math"/>
            </a:endParaRPr>
          </a:p>
        </p:txBody>
      </p:sp>
      <p:sp>
        <p:nvSpPr>
          <p:cNvPr id="24" name="object 24"/>
          <p:cNvSpPr/>
          <p:nvPr/>
        </p:nvSpPr>
        <p:spPr>
          <a:xfrm>
            <a:off x="1751076" y="8869680"/>
            <a:ext cx="58419" cy="7620"/>
          </a:xfrm>
          <a:custGeom>
            <a:avLst/>
            <a:gdLst/>
            <a:ahLst/>
            <a:cxnLst/>
            <a:rect l="l" t="t" r="r" b="b"/>
            <a:pathLst>
              <a:path w="58419" h="7620">
                <a:moveTo>
                  <a:pt x="0" y="7620"/>
                </a:moveTo>
                <a:lnTo>
                  <a:pt x="57912" y="7620"/>
                </a:lnTo>
                <a:lnTo>
                  <a:pt x="57912" y="0"/>
                </a:lnTo>
                <a:lnTo>
                  <a:pt x="0" y="0"/>
                </a:lnTo>
                <a:lnTo>
                  <a:pt x="0" y="7620"/>
                </a:lnTo>
                <a:close/>
              </a:path>
            </a:pathLst>
          </a:custGeom>
          <a:solidFill>
            <a:srgbClr val="000000"/>
          </a:solidFill>
        </p:spPr>
        <p:txBody>
          <a:bodyPr wrap="square" lIns="0" tIns="0" rIns="0" bIns="0" rtlCol="0"/>
          <a:lstStyle/>
          <a:p/>
        </p:txBody>
      </p:sp>
      <p:sp>
        <p:nvSpPr>
          <p:cNvPr id="25" name="object 25"/>
          <p:cNvSpPr/>
          <p:nvPr/>
        </p:nvSpPr>
        <p:spPr>
          <a:xfrm>
            <a:off x="1973579" y="8873490"/>
            <a:ext cx="193675" cy="0"/>
          </a:xfrm>
          <a:custGeom>
            <a:avLst/>
            <a:gdLst/>
            <a:ahLst/>
            <a:cxnLst/>
            <a:rect l="l" t="t" r="r" b="b"/>
            <a:pathLst>
              <a:path w="193675" h="0">
                <a:moveTo>
                  <a:pt x="0" y="0"/>
                </a:moveTo>
                <a:lnTo>
                  <a:pt x="193548" y="0"/>
                </a:lnTo>
              </a:path>
            </a:pathLst>
          </a:custGeom>
          <a:ln w="7619">
            <a:solidFill>
              <a:srgbClr val="000000"/>
            </a:solidFill>
          </a:ln>
        </p:spPr>
        <p:txBody>
          <a:bodyPr wrap="square" lIns="0" tIns="0" rIns="0" bIns="0" rtlCol="0"/>
          <a:lstStyle/>
          <a:p/>
        </p:txBody>
      </p:sp>
      <p:sp>
        <p:nvSpPr>
          <p:cNvPr id="26" name="object 26"/>
          <p:cNvSpPr txBox="1"/>
          <p:nvPr/>
        </p:nvSpPr>
        <p:spPr>
          <a:xfrm>
            <a:off x="1741381" y="8872222"/>
            <a:ext cx="713740" cy="132080"/>
          </a:xfrm>
          <a:prstGeom prst="rect">
            <a:avLst/>
          </a:prstGeom>
        </p:spPr>
        <p:txBody>
          <a:bodyPr wrap="square" lIns="0" tIns="12065" rIns="0" bIns="0" rtlCol="0" vert="horz">
            <a:spAutoFit/>
          </a:bodyPr>
          <a:lstStyle/>
          <a:p>
            <a:pPr marL="12700">
              <a:lnSpc>
                <a:spcPct val="100000"/>
              </a:lnSpc>
              <a:spcBef>
                <a:spcPts val="95"/>
              </a:spcBef>
              <a:tabLst>
                <a:tab pos="301625" algn="l"/>
                <a:tab pos="509270" algn="l"/>
              </a:tabLst>
            </a:pPr>
            <a:r>
              <a:rPr dirty="0" sz="700" spc="15">
                <a:latin typeface="Cambria Math"/>
                <a:cs typeface="Cambria Math"/>
              </a:rPr>
              <a:t>4</a:t>
            </a:r>
            <a:r>
              <a:rPr dirty="0" sz="700" spc="15">
                <a:latin typeface="Cambria Math"/>
                <a:cs typeface="Cambria Math"/>
              </a:rPr>
              <a:t>	</a:t>
            </a:r>
            <a:r>
              <a:rPr dirty="0" sz="700" spc="15">
                <a:latin typeface="Cambria Math"/>
                <a:cs typeface="Cambria Math"/>
              </a:rPr>
              <a:t>4</a:t>
            </a:r>
            <a:r>
              <a:rPr dirty="0" sz="700" spc="15">
                <a:latin typeface="Cambria Math"/>
                <a:cs typeface="Cambria Math"/>
              </a:rPr>
              <a:t>	</a:t>
            </a:r>
            <a:r>
              <a:rPr dirty="0" sz="700" spc="20">
                <a:latin typeface="Cambria Math"/>
                <a:cs typeface="Cambria Math"/>
              </a:rPr>
              <a:t>12</a:t>
            </a:r>
            <a:r>
              <a:rPr dirty="0" sz="700" spc="-505">
                <a:latin typeface="Cambria Math"/>
                <a:cs typeface="Cambria Math"/>
              </a:rPr>
              <a:t>𝑔</a:t>
            </a:r>
            <a:r>
              <a:rPr dirty="0" sz="700" spc="-509">
                <a:latin typeface="Cambria Math"/>
                <a:cs typeface="Cambria Math"/>
              </a:rPr>
              <a:t>𝑔</a:t>
            </a:r>
            <a:r>
              <a:rPr dirty="0" sz="700" spc="10">
                <a:latin typeface="Cambria Math"/>
                <a:cs typeface="Cambria Math"/>
              </a:rPr>
              <a:t>𝑖𝑖</a:t>
            </a:r>
            <a:endParaRPr sz="700">
              <a:latin typeface="Cambria Math"/>
              <a:cs typeface="Cambria Math"/>
            </a:endParaRPr>
          </a:p>
        </p:txBody>
      </p:sp>
      <p:sp>
        <p:nvSpPr>
          <p:cNvPr id="27" name="object 27"/>
          <p:cNvSpPr/>
          <p:nvPr/>
        </p:nvSpPr>
        <p:spPr>
          <a:xfrm>
            <a:off x="2250948" y="8873490"/>
            <a:ext cx="193675" cy="0"/>
          </a:xfrm>
          <a:custGeom>
            <a:avLst/>
            <a:gdLst/>
            <a:ahLst/>
            <a:cxnLst/>
            <a:rect l="l" t="t" r="r" b="b"/>
            <a:pathLst>
              <a:path w="193675" h="0">
                <a:moveTo>
                  <a:pt x="0" y="0"/>
                </a:moveTo>
                <a:lnTo>
                  <a:pt x="193560" y="0"/>
                </a:lnTo>
              </a:path>
            </a:pathLst>
          </a:custGeom>
          <a:ln w="7619">
            <a:solidFill>
              <a:srgbClr val="000000"/>
            </a:solidFill>
          </a:ln>
        </p:spPr>
        <p:txBody>
          <a:bodyPr wrap="square" lIns="0" tIns="0" rIns="0" bIns="0" rtlCol="0"/>
          <a:lstStyle/>
          <a:p/>
        </p:txBody>
      </p:sp>
      <p:sp>
        <p:nvSpPr>
          <p:cNvPr id="28" name="object 28"/>
          <p:cNvSpPr txBox="1"/>
          <p:nvPr/>
        </p:nvSpPr>
        <p:spPr>
          <a:xfrm>
            <a:off x="647700" y="8770111"/>
            <a:ext cx="2525395" cy="177800"/>
          </a:xfrm>
          <a:prstGeom prst="rect">
            <a:avLst/>
          </a:prstGeom>
        </p:spPr>
        <p:txBody>
          <a:bodyPr wrap="square" lIns="0" tIns="12065" rIns="0" bIns="0" rtlCol="0" vert="horz">
            <a:spAutoFit/>
          </a:bodyPr>
          <a:lstStyle/>
          <a:p>
            <a:pPr marL="38100">
              <a:lnSpc>
                <a:spcPct val="100000"/>
              </a:lnSpc>
              <a:spcBef>
                <a:spcPts val="95"/>
              </a:spcBef>
            </a:pPr>
            <a:r>
              <a:rPr dirty="0" sz="1000" spc="-5">
                <a:latin typeface="Times New Roman"/>
                <a:cs typeface="Times New Roman"/>
              </a:rPr>
              <a:t>The splitting </a:t>
            </a:r>
            <a:r>
              <a:rPr dirty="0" sz="1000">
                <a:latin typeface="Times New Roman"/>
                <a:cs typeface="Times New Roman"/>
              </a:rPr>
              <a:t>zone </a:t>
            </a:r>
            <a:r>
              <a:rPr dirty="0" sz="1000" spc="-5">
                <a:latin typeface="Times New Roman"/>
                <a:cs typeface="Times New Roman"/>
              </a:rPr>
              <a:t>is </a:t>
            </a:r>
            <a:r>
              <a:rPr dirty="0" baseline="47619" sz="1050" spc="60">
                <a:latin typeface="Cambria Math"/>
                <a:cs typeface="Cambria Math"/>
              </a:rPr>
              <a:t>ℎ </a:t>
            </a:r>
            <a:r>
              <a:rPr dirty="0" sz="1000" spc="-5">
                <a:latin typeface="Cambria Math"/>
                <a:cs typeface="Cambria Math"/>
              </a:rPr>
              <a:t>= </a:t>
            </a:r>
            <a:r>
              <a:rPr dirty="0" baseline="47619" sz="1050" spc="-142">
                <a:latin typeface="Cambria Math"/>
                <a:cs typeface="Cambria Math"/>
              </a:rPr>
              <a:t>74𝑔𝑔𝑖𝑖 </a:t>
            </a:r>
            <a:r>
              <a:rPr dirty="0" sz="1000" spc="-260">
                <a:latin typeface="Cambria Math"/>
                <a:cs typeface="Cambria Math"/>
              </a:rPr>
              <a:t>�</a:t>
            </a:r>
            <a:r>
              <a:rPr dirty="0" sz="1000" spc="-45">
                <a:latin typeface="Cambria Math"/>
                <a:cs typeface="Cambria Math"/>
              </a:rPr>
              <a:t> </a:t>
            </a:r>
            <a:r>
              <a:rPr dirty="0" baseline="47619" sz="1050" spc="-232">
                <a:latin typeface="Cambria Math"/>
                <a:cs typeface="Cambria Math"/>
              </a:rPr>
              <a:t>1𝑒𝑒𝑑𝑑</a:t>
            </a:r>
            <a:r>
              <a:rPr dirty="0" baseline="47619" sz="1050" spc="82">
                <a:latin typeface="Cambria Math"/>
                <a:cs typeface="Cambria Math"/>
              </a:rPr>
              <a:t> </a:t>
            </a:r>
            <a:r>
              <a:rPr dirty="0" sz="1000" spc="-260">
                <a:latin typeface="Cambria Math"/>
                <a:cs typeface="Cambria Math"/>
              </a:rPr>
              <a:t>�</a:t>
            </a:r>
            <a:r>
              <a:rPr dirty="0" sz="1000" spc="55">
                <a:latin typeface="Cambria Math"/>
                <a:cs typeface="Cambria Math"/>
              </a:rPr>
              <a:t> </a:t>
            </a:r>
            <a:r>
              <a:rPr dirty="0" sz="1000" spc="-5">
                <a:latin typeface="Cambria Math"/>
                <a:cs typeface="Cambria Math"/>
              </a:rPr>
              <a:t>=</a:t>
            </a:r>
            <a:r>
              <a:rPr dirty="0" sz="1000" spc="30">
                <a:latin typeface="Cambria Math"/>
                <a:cs typeface="Cambria Math"/>
              </a:rPr>
              <a:t> </a:t>
            </a:r>
            <a:r>
              <a:rPr dirty="0" sz="1000" spc="-140">
                <a:latin typeface="Cambria Math"/>
                <a:cs typeface="Cambria Math"/>
              </a:rPr>
              <a:t>1.542𝑓𝑓𝑓𝑓</a:t>
            </a:r>
            <a:r>
              <a:rPr dirty="0" sz="1000" spc="-140">
                <a:latin typeface="Times New Roman"/>
                <a:cs typeface="Times New Roman"/>
              </a:rPr>
              <a:t>.</a:t>
            </a:r>
            <a:endParaRPr sz="1000">
              <a:latin typeface="Times New Roman"/>
              <a:cs typeface="Times New Roman"/>
            </a:endParaRPr>
          </a:p>
        </p:txBody>
      </p:sp>
      <p:sp>
        <p:nvSpPr>
          <p:cNvPr id="29" name="object 29"/>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68</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634925" y="823260"/>
            <a:ext cx="3933190" cy="923290"/>
          </a:xfrm>
          <a:prstGeom prst="rect">
            <a:avLst/>
          </a:prstGeom>
        </p:spPr>
        <p:txBody>
          <a:bodyPr wrap="square" lIns="0" tIns="84455" rIns="0" bIns="0" rtlCol="0" vert="horz">
            <a:spAutoFit/>
          </a:bodyPr>
          <a:lstStyle/>
          <a:p>
            <a:pPr marL="50800">
              <a:lnSpc>
                <a:spcPct val="100000"/>
              </a:lnSpc>
              <a:spcBef>
                <a:spcPts val="665"/>
              </a:spcBef>
            </a:pPr>
            <a:r>
              <a:rPr dirty="0" sz="1000" spc="-5">
                <a:latin typeface="Times New Roman"/>
                <a:cs typeface="Times New Roman"/>
              </a:rPr>
              <a:t>Splitting resistance is </a:t>
            </a:r>
            <a:r>
              <a:rPr dirty="0" sz="1000" spc="-380">
                <a:latin typeface="Cambria Math"/>
                <a:cs typeface="Cambria Math"/>
              </a:rPr>
              <a:t>𝑃𝑃</a:t>
            </a:r>
            <a:r>
              <a:rPr dirty="0" baseline="-15873" sz="1050" spc="-569">
                <a:latin typeface="Cambria Math"/>
                <a:cs typeface="Cambria Math"/>
              </a:rPr>
              <a:t>𝑔𝑔</a:t>
            </a:r>
            <a:r>
              <a:rPr dirty="0" baseline="-15873" sz="1050" spc="270">
                <a:latin typeface="Cambria Math"/>
                <a:cs typeface="Cambria Math"/>
              </a:rPr>
              <a:t> </a:t>
            </a:r>
            <a:r>
              <a:rPr dirty="0" sz="1000" spc="-5">
                <a:latin typeface="Cambria Math"/>
                <a:cs typeface="Cambria Math"/>
              </a:rPr>
              <a:t>=</a:t>
            </a:r>
            <a:r>
              <a:rPr dirty="0" sz="1000" spc="95">
                <a:latin typeface="Cambria Math"/>
                <a:cs typeface="Cambria Math"/>
              </a:rPr>
              <a:t> </a:t>
            </a:r>
            <a:r>
              <a:rPr dirty="0" sz="1000" spc="-270">
                <a:latin typeface="Cambria Math"/>
                <a:cs typeface="Cambria Math"/>
              </a:rPr>
              <a:t>𝑓𝑓</a:t>
            </a:r>
            <a:r>
              <a:rPr dirty="0" baseline="-15873" sz="1050" spc="-405">
                <a:latin typeface="Cambria Math"/>
                <a:cs typeface="Cambria Math"/>
              </a:rPr>
              <a:t>𝑠𝑠</a:t>
            </a:r>
            <a:r>
              <a:rPr dirty="0" sz="1000" spc="-270">
                <a:latin typeface="Cambria Math"/>
                <a:cs typeface="Cambria Math"/>
              </a:rPr>
              <a:t>𝐴𝐴</a:t>
            </a:r>
            <a:r>
              <a:rPr dirty="0" baseline="-15873" sz="1050" spc="-405">
                <a:latin typeface="Cambria Math"/>
                <a:cs typeface="Cambria Math"/>
              </a:rPr>
              <a:t>𝑠𝑠</a:t>
            </a:r>
            <a:endParaRPr baseline="-15873" sz="1050">
              <a:latin typeface="Cambria Math"/>
              <a:cs typeface="Cambria Math"/>
            </a:endParaRPr>
          </a:p>
          <a:p>
            <a:pPr marL="50800">
              <a:lnSpc>
                <a:spcPct val="100000"/>
              </a:lnSpc>
              <a:spcBef>
                <a:spcPts val="565"/>
              </a:spcBef>
            </a:pPr>
            <a:r>
              <a:rPr dirty="0" sz="1000" spc="-5">
                <a:latin typeface="Times New Roman"/>
                <a:cs typeface="Times New Roman"/>
              </a:rPr>
              <a:t>The required area </a:t>
            </a:r>
            <a:r>
              <a:rPr dirty="0" sz="1000">
                <a:latin typeface="Times New Roman"/>
                <a:cs typeface="Times New Roman"/>
              </a:rPr>
              <a:t>of </a:t>
            </a:r>
            <a:r>
              <a:rPr dirty="0" sz="1000" spc="-5">
                <a:latin typeface="Times New Roman"/>
                <a:cs typeface="Times New Roman"/>
              </a:rPr>
              <a:t>splitting reinforcement</a:t>
            </a:r>
            <a:r>
              <a:rPr dirty="0" sz="1000" spc="20">
                <a:latin typeface="Times New Roman"/>
                <a:cs typeface="Times New Roman"/>
              </a:rPr>
              <a:t> </a:t>
            </a:r>
            <a:r>
              <a:rPr dirty="0" sz="1000" spc="-5">
                <a:latin typeface="Times New Roman"/>
                <a:cs typeface="Times New Roman"/>
              </a:rPr>
              <a:t>is</a:t>
            </a:r>
            <a:endParaRPr sz="1000">
              <a:latin typeface="Times New Roman"/>
              <a:cs typeface="Times New Roman"/>
            </a:endParaRPr>
          </a:p>
          <a:p>
            <a:pPr algn="ctr" marL="2562860">
              <a:lnSpc>
                <a:spcPct val="100000"/>
              </a:lnSpc>
              <a:spcBef>
                <a:spcPts val="560"/>
              </a:spcBef>
            </a:pPr>
            <a:r>
              <a:rPr dirty="0" sz="1000" spc="-145">
                <a:latin typeface="Cambria Math"/>
                <a:cs typeface="Cambria Math"/>
              </a:rPr>
              <a:t>103.44𝑘𝑘𝑠𝑠𝑘𝑘 </a:t>
            </a:r>
            <a:r>
              <a:rPr dirty="0" sz="1000" spc="-5">
                <a:latin typeface="Cambria Math"/>
                <a:cs typeface="Cambria Math"/>
              </a:rPr>
              <a:t>=</a:t>
            </a:r>
            <a:r>
              <a:rPr dirty="0" sz="1000" spc="25">
                <a:latin typeface="Cambria Math"/>
                <a:cs typeface="Cambria Math"/>
              </a:rPr>
              <a:t> </a:t>
            </a:r>
            <a:r>
              <a:rPr dirty="0" baseline="2777" sz="1500" spc="-277">
                <a:latin typeface="Cambria Math"/>
                <a:cs typeface="Cambria Math"/>
              </a:rPr>
              <a:t>(</a:t>
            </a:r>
            <a:r>
              <a:rPr dirty="0" sz="1000" spc="-185">
                <a:latin typeface="Cambria Math"/>
                <a:cs typeface="Cambria Math"/>
              </a:rPr>
              <a:t>20𝑘𝑘𝑠𝑠𝑠𝑠</a:t>
            </a:r>
            <a:r>
              <a:rPr dirty="0" baseline="2777" sz="1500" spc="-277">
                <a:latin typeface="Cambria Math"/>
                <a:cs typeface="Cambria Math"/>
              </a:rPr>
              <a:t>)</a:t>
            </a:r>
            <a:r>
              <a:rPr dirty="0" sz="1000" spc="-185">
                <a:latin typeface="Cambria Math"/>
                <a:cs typeface="Cambria Math"/>
              </a:rPr>
              <a:t>𝐴𝐴</a:t>
            </a:r>
            <a:r>
              <a:rPr dirty="0" baseline="-15873" sz="1050" spc="-277">
                <a:latin typeface="Cambria Math"/>
                <a:cs typeface="Cambria Math"/>
              </a:rPr>
              <a:t>𝑠𝑠</a:t>
            </a:r>
            <a:endParaRPr baseline="-15873" sz="1050">
              <a:latin typeface="Cambria Math"/>
              <a:cs typeface="Cambria Math"/>
            </a:endParaRPr>
          </a:p>
          <a:p>
            <a:pPr algn="ctr" marL="2562225">
              <a:lnSpc>
                <a:spcPct val="100000"/>
              </a:lnSpc>
              <a:spcBef>
                <a:spcPts val="580"/>
              </a:spcBef>
            </a:pPr>
            <a:r>
              <a:rPr dirty="0" sz="1000" spc="-240">
                <a:latin typeface="Cambria Math"/>
                <a:cs typeface="Cambria Math"/>
              </a:rPr>
              <a:t>𝐴𝐴</a:t>
            </a:r>
            <a:r>
              <a:rPr dirty="0" baseline="-15873" sz="1050" spc="-359">
                <a:latin typeface="Cambria Math"/>
                <a:cs typeface="Cambria Math"/>
              </a:rPr>
              <a:t>𝑠𝑠</a:t>
            </a:r>
            <a:r>
              <a:rPr dirty="0" baseline="-15873" sz="1050" spc="254">
                <a:latin typeface="Cambria Math"/>
                <a:cs typeface="Cambria Math"/>
              </a:rPr>
              <a:t> </a:t>
            </a:r>
            <a:r>
              <a:rPr dirty="0" sz="1000" spc="-5">
                <a:latin typeface="Cambria Math"/>
                <a:cs typeface="Cambria Math"/>
              </a:rPr>
              <a:t>= </a:t>
            </a:r>
            <a:r>
              <a:rPr dirty="0" sz="1000">
                <a:latin typeface="Cambria Math"/>
                <a:cs typeface="Cambria Math"/>
              </a:rPr>
              <a:t>5.172</a:t>
            </a:r>
            <a:r>
              <a:rPr dirty="0" sz="1000" spc="45">
                <a:latin typeface="Cambria Math"/>
                <a:cs typeface="Cambria Math"/>
              </a:rPr>
              <a:t> </a:t>
            </a:r>
            <a:r>
              <a:rPr dirty="0" sz="1000" spc="-185">
                <a:latin typeface="Cambria Math"/>
                <a:cs typeface="Cambria Math"/>
              </a:rPr>
              <a:t>𝑠𝑠𝑠𝑠</a:t>
            </a:r>
            <a:r>
              <a:rPr dirty="0" baseline="27777" sz="1050" spc="-277">
                <a:latin typeface="Cambria Math"/>
                <a:cs typeface="Cambria Math"/>
              </a:rPr>
              <a:t>2</a:t>
            </a:r>
            <a:endParaRPr baseline="27777" sz="1050">
              <a:latin typeface="Cambria Math"/>
              <a:cs typeface="Cambria Math"/>
            </a:endParaRPr>
          </a:p>
        </p:txBody>
      </p:sp>
      <p:sp>
        <p:nvSpPr>
          <p:cNvPr id="4" name="object 4"/>
          <p:cNvSpPr txBox="1"/>
          <p:nvPr/>
        </p:nvSpPr>
        <p:spPr>
          <a:xfrm>
            <a:off x="3307064" y="1793229"/>
            <a:ext cx="553085" cy="177800"/>
          </a:xfrm>
          <a:prstGeom prst="rect">
            <a:avLst/>
          </a:prstGeom>
        </p:spPr>
        <p:txBody>
          <a:bodyPr wrap="square" lIns="0" tIns="12065" rIns="0" bIns="0" rtlCol="0" vert="horz">
            <a:spAutoFit/>
          </a:bodyPr>
          <a:lstStyle/>
          <a:p>
            <a:pPr marL="38100">
              <a:lnSpc>
                <a:spcPct val="100000"/>
              </a:lnSpc>
              <a:spcBef>
                <a:spcPts val="95"/>
              </a:spcBef>
            </a:pPr>
            <a:r>
              <a:rPr dirty="0" sz="1000" spc="-95">
                <a:latin typeface="Cambria Math"/>
                <a:cs typeface="Cambria Math"/>
              </a:rPr>
              <a:t>5.172𝑠𝑠𝑠𝑠</a:t>
            </a:r>
            <a:r>
              <a:rPr dirty="0" baseline="27777" sz="1050" spc="-142">
                <a:latin typeface="Cambria Math"/>
                <a:cs typeface="Cambria Math"/>
              </a:rPr>
              <a:t>2</a:t>
            </a:r>
            <a:endParaRPr baseline="27777" sz="1050">
              <a:latin typeface="Cambria Math"/>
              <a:cs typeface="Cambria Math"/>
            </a:endParaRPr>
          </a:p>
        </p:txBody>
      </p:sp>
      <p:sp>
        <p:nvSpPr>
          <p:cNvPr id="5" name="object 5"/>
          <p:cNvSpPr txBox="1"/>
          <p:nvPr/>
        </p:nvSpPr>
        <p:spPr>
          <a:xfrm>
            <a:off x="3358388" y="1976119"/>
            <a:ext cx="452755" cy="177800"/>
          </a:xfrm>
          <a:prstGeom prst="rect">
            <a:avLst/>
          </a:prstGeom>
        </p:spPr>
        <p:txBody>
          <a:bodyPr wrap="square" lIns="0" tIns="12065" rIns="0" bIns="0" rtlCol="0" vert="horz">
            <a:spAutoFit/>
          </a:bodyPr>
          <a:lstStyle/>
          <a:p>
            <a:pPr marL="12700">
              <a:lnSpc>
                <a:spcPct val="100000"/>
              </a:lnSpc>
              <a:spcBef>
                <a:spcPts val="95"/>
              </a:spcBef>
            </a:pPr>
            <a:r>
              <a:rPr dirty="0" sz="1000" spc="-145">
                <a:latin typeface="Cambria Math"/>
                <a:cs typeface="Cambria Math"/>
              </a:rPr>
              <a:t>1.542𝑓𝑓𝑓𝑓</a:t>
            </a:r>
            <a:endParaRPr sz="1000">
              <a:latin typeface="Cambria Math"/>
              <a:cs typeface="Cambria Math"/>
            </a:endParaRPr>
          </a:p>
        </p:txBody>
      </p:sp>
      <p:sp>
        <p:nvSpPr>
          <p:cNvPr id="6" name="object 6"/>
          <p:cNvSpPr/>
          <p:nvPr/>
        </p:nvSpPr>
        <p:spPr>
          <a:xfrm>
            <a:off x="3345179" y="1994154"/>
            <a:ext cx="483234" cy="0"/>
          </a:xfrm>
          <a:custGeom>
            <a:avLst/>
            <a:gdLst/>
            <a:ahLst/>
            <a:cxnLst/>
            <a:rect l="l" t="t" r="r" b="b"/>
            <a:pathLst>
              <a:path w="483235" h="0">
                <a:moveTo>
                  <a:pt x="0" y="0"/>
                </a:moveTo>
                <a:lnTo>
                  <a:pt x="483095" y="0"/>
                </a:lnTo>
              </a:path>
            </a:pathLst>
          </a:custGeom>
          <a:ln w="7620">
            <a:solidFill>
              <a:srgbClr val="000000"/>
            </a:solidFill>
          </a:ln>
        </p:spPr>
        <p:txBody>
          <a:bodyPr wrap="square" lIns="0" tIns="0" rIns="0" bIns="0" rtlCol="0"/>
          <a:lstStyle/>
          <a:p/>
        </p:txBody>
      </p:sp>
      <p:sp>
        <p:nvSpPr>
          <p:cNvPr id="7" name="object 7"/>
          <p:cNvSpPr txBox="1"/>
          <p:nvPr/>
        </p:nvSpPr>
        <p:spPr>
          <a:xfrm>
            <a:off x="3850640" y="1890776"/>
            <a:ext cx="39306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3.62</a:t>
            </a:r>
            <a:endParaRPr sz="1000">
              <a:latin typeface="Cambria Math"/>
              <a:cs typeface="Cambria Math"/>
            </a:endParaRPr>
          </a:p>
        </p:txBody>
      </p:sp>
      <p:sp>
        <p:nvSpPr>
          <p:cNvPr id="8" name="object 8"/>
          <p:cNvSpPr txBox="1"/>
          <p:nvPr/>
        </p:nvSpPr>
        <p:spPr>
          <a:xfrm>
            <a:off x="4213823" y="1762171"/>
            <a:ext cx="246379" cy="391160"/>
          </a:xfrm>
          <a:prstGeom prst="rect">
            <a:avLst/>
          </a:prstGeom>
        </p:spPr>
        <p:txBody>
          <a:bodyPr wrap="square" lIns="0" tIns="43180" rIns="0" bIns="0" rtlCol="0" vert="horz">
            <a:spAutoFit/>
          </a:bodyPr>
          <a:lstStyle/>
          <a:p>
            <a:pPr marL="38100">
              <a:lnSpc>
                <a:spcPct val="100000"/>
              </a:lnSpc>
              <a:spcBef>
                <a:spcPts val="340"/>
              </a:spcBef>
            </a:pPr>
            <a:r>
              <a:rPr dirty="0" sz="1000" spc="-185">
                <a:latin typeface="Cambria Math"/>
                <a:cs typeface="Cambria Math"/>
              </a:rPr>
              <a:t>𝑠𝑠𝑠𝑠</a:t>
            </a:r>
            <a:r>
              <a:rPr dirty="0" baseline="27777" sz="1050" spc="-277">
                <a:latin typeface="Cambria Math"/>
                <a:cs typeface="Cambria Math"/>
              </a:rPr>
              <a:t>2</a:t>
            </a:r>
            <a:endParaRPr baseline="27777" sz="1050">
              <a:latin typeface="Cambria Math"/>
              <a:cs typeface="Cambria Math"/>
            </a:endParaRPr>
          </a:p>
          <a:p>
            <a:pPr marL="63500">
              <a:lnSpc>
                <a:spcPct val="100000"/>
              </a:lnSpc>
              <a:spcBef>
                <a:spcPts val="240"/>
              </a:spcBef>
            </a:pPr>
            <a:r>
              <a:rPr dirty="0" sz="1000" spc="-315">
                <a:latin typeface="Cambria Math"/>
                <a:cs typeface="Cambria Math"/>
              </a:rPr>
              <a:t>𝑓𝑓𝑓𝑓</a:t>
            </a:r>
            <a:endParaRPr sz="1000">
              <a:latin typeface="Cambria Math"/>
              <a:cs typeface="Cambria Math"/>
            </a:endParaRPr>
          </a:p>
        </p:txBody>
      </p:sp>
      <p:sp>
        <p:nvSpPr>
          <p:cNvPr id="9" name="object 9"/>
          <p:cNvSpPr/>
          <p:nvPr/>
        </p:nvSpPr>
        <p:spPr>
          <a:xfrm>
            <a:off x="4251959" y="1994154"/>
            <a:ext cx="175260" cy="0"/>
          </a:xfrm>
          <a:custGeom>
            <a:avLst/>
            <a:gdLst/>
            <a:ahLst/>
            <a:cxnLst/>
            <a:rect l="l" t="t" r="r" b="b"/>
            <a:pathLst>
              <a:path w="175260" h="0">
                <a:moveTo>
                  <a:pt x="0" y="0"/>
                </a:moveTo>
                <a:lnTo>
                  <a:pt x="175260" y="0"/>
                </a:lnTo>
              </a:path>
            </a:pathLst>
          </a:custGeom>
          <a:ln w="7620">
            <a:solidFill>
              <a:srgbClr val="000000"/>
            </a:solidFill>
          </a:ln>
        </p:spPr>
        <p:txBody>
          <a:bodyPr wrap="square" lIns="0" tIns="0" rIns="0" bIns="0" rtlCol="0"/>
          <a:lstStyle/>
          <a:p/>
        </p:txBody>
      </p:sp>
      <p:sp>
        <p:nvSpPr>
          <p:cNvPr id="10" name="object 10"/>
          <p:cNvSpPr txBox="1"/>
          <p:nvPr/>
        </p:nvSpPr>
        <p:spPr>
          <a:xfrm>
            <a:off x="673100" y="2198624"/>
            <a:ext cx="401701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The standard stirrup layout </a:t>
            </a:r>
            <a:r>
              <a:rPr dirty="0" sz="1000" spc="-10">
                <a:latin typeface="Times New Roman"/>
                <a:cs typeface="Times New Roman"/>
              </a:rPr>
              <a:t>has </a:t>
            </a:r>
            <a:r>
              <a:rPr dirty="0" sz="1000">
                <a:latin typeface="Times New Roman"/>
                <a:cs typeface="Times New Roman"/>
              </a:rPr>
              <a:t>2-legs #5 </a:t>
            </a:r>
            <a:r>
              <a:rPr dirty="0" sz="1000" spc="-5">
                <a:latin typeface="Times New Roman"/>
                <a:cs typeface="Times New Roman"/>
              </a:rPr>
              <a:t>at 3.5” for the </a:t>
            </a:r>
            <a:r>
              <a:rPr dirty="0" sz="1000" spc="-10">
                <a:latin typeface="Times New Roman"/>
                <a:cs typeface="Times New Roman"/>
              </a:rPr>
              <a:t>end </a:t>
            </a:r>
            <a:r>
              <a:rPr dirty="0" sz="1000">
                <a:latin typeface="Times New Roman"/>
                <a:cs typeface="Times New Roman"/>
              </a:rPr>
              <a:t>1’-9” of </a:t>
            </a:r>
            <a:r>
              <a:rPr dirty="0" sz="1000" spc="-5">
                <a:latin typeface="Times New Roman"/>
                <a:cs typeface="Times New Roman"/>
              </a:rPr>
              <a:t>the</a:t>
            </a:r>
            <a:r>
              <a:rPr dirty="0" sz="1000" spc="80">
                <a:latin typeface="Times New Roman"/>
                <a:cs typeface="Times New Roman"/>
              </a:rPr>
              <a:t> </a:t>
            </a:r>
            <a:r>
              <a:rPr dirty="0" sz="1000">
                <a:latin typeface="Times New Roman"/>
                <a:cs typeface="Times New Roman"/>
              </a:rPr>
              <a:t>beam.</a:t>
            </a:r>
            <a:endParaRPr sz="1000">
              <a:latin typeface="Times New Roman"/>
              <a:cs typeface="Times New Roman"/>
            </a:endParaRPr>
          </a:p>
        </p:txBody>
      </p:sp>
      <p:sp>
        <p:nvSpPr>
          <p:cNvPr id="11" name="object 11"/>
          <p:cNvSpPr txBox="1"/>
          <p:nvPr/>
        </p:nvSpPr>
        <p:spPr>
          <a:xfrm>
            <a:off x="3218649" y="2422641"/>
            <a:ext cx="665480" cy="177800"/>
          </a:xfrm>
          <a:prstGeom prst="rect">
            <a:avLst/>
          </a:prstGeom>
        </p:spPr>
        <p:txBody>
          <a:bodyPr wrap="square" lIns="0" tIns="12065" rIns="0" bIns="0" rtlCol="0" vert="horz">
            <a:spAutoFit/>
          </a:bodyPr>
          <a:lstStyle/>
          <a:p>
            <a:pPr marL="38100">
              <a:lnSpc>
                <a:spcPct val="100000"/>
              </a:lnSpc>
              <a:spcBef>
                <a:spcPts val="95"/>
              </a:spcBef>
            </a:pPr>
            <a:r>
              <a:rPr dirty="0" sz="1000" spc="-75">
                <a:latin typeface="Cambria Math"/>
                <a:cs typeface="Cambria Math"/>
              </a:rPr>
              <a:t>2</a:t>
            </a:r>
            <a:r>
              <a:rPr dirty="0" baseline="2777" sz="1500" spc="-112">
                <a:latin typeface="Cambria Math"/>
                <a:cs typeface="Cambria Math"/>
              </a:rPr>
              <a:t>(</a:t>
            </a:r>
            <a:r>
              <a:rPr dirty="0" sz="1000" spc="-75">
                <a:latin typeface="Cambria Math"/>
                <a:cs typeface="Cambria Math"/>
              </a:rPr>
              <a:t>0.31𝑠𝑠𝑠𝑠</a:t>
            </a:r>
            <a:r>
              <a:rPr dirty="0" baseline="27777" sz="1050" spc="-112">
                <a:latin typeface="Cambria Math"/>
                <a:cs typeface="Cambria Math"/>
              </a:rPr>
              <a:t>2</a:t>
            </a:r>
            <a:r>
              <a:rPr dirty="0" baseline="2777" sz="1500" spc="-112">
                <a:latin typeface="Cambria Math"/>
                <a:cs typeface="Cambria Math"/>
              </a:rPr>
              <a:t>)</a:t>
            </a:r>
            <a:endParaRPr baseline="2777" sz="1500">
              <a:latin typeface="Cambria Math"/>
              <a:cs typeface="Cambria Math"/>
            </a:endParaRPr>
          </a:p>
        </p:txBody>
      </p:sp>
      <p:sp>
        <p:nvSpPr>
          <p:cNvPr id="12" name="object 12"/>
          <p:cNvSpPr txBox="1"/>
          <p:nvPr/>
        </p:nvSpPr>
        <p:spPr>
          <a:xfrm>
            <a:off x="3227386" y="2668028"/>
            <a:ext cx="88265" cy="177800"/>
          </a:xfrm>
          <a:prstGeom prst="rect">
            <a:avLst/>
          </a:prstGeom>
        </p:spPr>
        <p:txBody>
          <a:bodyPr wrap="square" lIns="0" tIns="12065" rIns="0" bIns="0" rtlCol="0" vert="horz">
            <a:spAutoFit/>
          </a:bodyPr>
          <a:lstStyle/>
          <a:p>
            <a:pPr marL="12700">
              <a:lnSpc>
                <a:spcPct val="100000"/>
              </a:lnSpc>
              <a:spcBef>
                <a:spcPts val="95"/>
              </a:spcBef>
            </a:pPr>
            <a:r>
              <a:rPr dirty="0" sz="1000" spc="-254">
                <a:latin typeface="Cambria Math"/>
                <a:cs typeface="Cambria Math"/>
              </a:rPr>
              <a:t>�</a:t>
            </a:r>
            <a:endParaRPr sz="1000">
              <a:latin typeface="Cambria Math"/>
              <a:cs typeface="Cambria Math"/>
            </a:endParaRPr>
          </a:p>
        </p:txBody>
      </p:sp>
      <p:sp>
        <p:nvSpPr>
          <p:cNvPr id="13" name="object 13"/>
          <p:cNvSpPr txBox="1"/>
          <p:nvPr/>
        </p:nvSpPr>
        <p:spPr>
          <a:xfrm>
            <a:off x="3289808" y="2593397"/>
            <a:ext cx="523875" cy="177800"/>
          </a:xfrm>
          <a:prstGeom prst="rect">
            <a:avLst/>
          </a:prstGeom>
        </p:spPr>
        <p:txBody>
          <a:bodyPr wrap="square" lIns="0" tIns="12065" rIns="0" bIns="0" rtlCol="0" vert="horz">
            <a:spAutoFit/>
          </a:bodyPr>
          <a:lstStyle/>
          <a:p>
            <a:pPr marL="12700">
              <a:lnSpc>
                <a:spcPct val="100000"/>
              </a:lnSpc>
              <a:spcBef>
                <a:spcPts val="95"/>
              </a:spcBef>
            </a:pPr>
            <a:r>
              <a:rPr dirty="0" u="sng" sz="1000" spc="-5">
                <a:uFill>
                  <a:solidFill>
                    <a:srgbClr val="000000"/>
                  </a:solidFill>
                </a:uFill>
                <a:latin typeface="Cambria Math"/>
                <a:cs typeface="Cambria Math"/>
              </a:rPr>
              <a:t> </a:t>
            </a:r>
            <a:r>
              <a:rPr dirty="0" u="sng" sz="1000" spc="-5">
                <a:uFill>
                  <a:solidFill>
                    <a:srgbClr val="000000"/>
                  </a:solidFill>
                </a:uFill>
                <a:latin typeface="Cambria Math"/>
                <a:cs typeface="Cambria Math"/>
              </a:rPr>
              <a:t>  </a:t>
            </a:r>
            <a:r>
              <a:rPr dirty="0" u="sng" sz="1000" spc="-30">
                <a:uFill>
                  <a:solidFill>
                    <a:srgbClr val="000000"/>
                  </a:solidFill>
                </a:uFill>
                <a:latin typeface="Cambria Math"/>
                <a:cs typeface="Cambria Math"/>
              </a:rPr>
              <a:t> </a:t>
            </a:r>
            <a:r>
              <a:rPr dirty="0" u="sng" sz="1000" spc="-135">
                <a:uFill>
                  <a:solidFill>
                    <a:srgbClr val="000000"/>
                  </a:solidFill>
                </a:uFill>
                <a:latin typeface="Cambria Math"/>
                <a:cs typeface="Cambria Math"/>
              </a:rPr>
              <a:t>3.5𝑠𝑠𝑠</a:t>
            </a:r>
            <a:r>
              <a:rPr dirty="0" u="sng" sz="1000" spc="-105">
                <a:uFill>
                  <a:solidFill>
                    <a:srgbClr val="000000"/>
                  </a:solidFill>
                </a:uFill>
                <a:latin typeface="Cambria Math"/>
                <a:cs typeface="Cambria Math"/>
              </a:rPr>
              <a:t> </a:t>
            </a:r>
            <a:r>
              <a:rPr dirty="0" u="sng" sz="1000" spc="-180">
                <a:uFill>
                  <a:solidFill>
                    <a:srgbClr val="000000"/>
                  </a:solidFill>
                </a:uFill>
                <a:latin typeface="Cambria Math"/>
                <a:cs typeface="Cambria Math"/>
              </a:rPr>
              <a:t>𝑠 </a:t>
            </a:r>
            <a:endParaRPr sz="1000">
              <a:latin typeface="Cambria Math"/>
              <a:cs typeface="Cambria Math"/>
            </a:endParaRPr>
          </a:p>
        </p:txBody>
      </p:sp>
      <p:sp>
        <p:nvSpPr>
          <p:cNvPr id="14" name="object 14"/>
          <p:cNvSpPr txBox="1"/>
          <p:nvPr/>
        </p:nvSpPr>
        <p:spPr>
          <a:xfrm>
            <a:off x="3289873" y="2738231"/>
            <a:ext cx="52133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12</a:t>
            </a:r>
            <a:r>
              <a:rPr dirty="0" sz="1000" spc="114">
                <a:latin typeface="Cambria Math"/>
                <a:cs typeface="Cambria Math"/>
              </a:rPr>
              <a:t> </a:t>
            </a:r>
            <a:r>
              <a:rPr dirty="0" sz="1000" spc="-250">
                <a:latin typeface="Cambria Math"/>
                <a:cs typeface="Cambria Math"/>
              </a:rPr>
              <a:t>𝑠𝑠𝑠𝑠</a:t>
            </a:r>
            <a:r>
              <a:rPr dirty="0" baseline="2777" sz="1500" spc="-375">
                <a:latin typeface="Cambria Math"/>
                <a:cs typeface="Cambria Math"/>
              </a:rPr>
              <a:t>⁄</a:t>
            </a:r>
            <a:r>
              <a:rPr dirty="0" sz="1000" spc="-250">
                <a:latin typeface="Cambria Math"/>
                <a:cs typeface="Cambria Math"/>
              </a:rPr>
              <a:t>𝑓𝑓𝑓𝑓</a:t>
            </a:r>
            <a:endParaRPr sz="1000">
              <a:latin typeface="Cambria Math"/>
              <a:cs typeface="Cambria Math"/>
            </a:endParaRPr>
          </a:p>
        </p:txBody>
      </p:sp>
      <p:sp>
        <p:nvSpPr>
          <p:cNvPr id="15" name="object 15"/>
          <p:cNvSpPr txBox="1"/>
          <p:nvPr/>
        </p:nvSpPr>
        <p:spPr>
          <a:xfrm>
            <a:off x="3788155" y="2668015"/>
            <a:ext cx="88265" cy="177800"/>
          </a:xfrm>
          <a:prstGeom prst="rect">
            <a:avLst/>
          </a:prstGeom>
        </p:spPr>
        <p:txBody>
          <a:bodyPr wrap="square" lIns="0" tIns="12065" rIns="0" bIns="0" rtlCol="0" vert="horz">
            <a:spAutoFit/>
          </a:bodyPr>
          <a:lstStyle/>
          <a:p>
            <a:pPr marL="12700">
              <a:lnSpc>
                <a:spcPct val="100000"/>
              </a:lnSpc>
              <a:spcBef>
                <a:spcPts val="95"/>
              </a:spcBef>
            </a:pPr>
            <a:r>
              <a:rPr dirty="0" sz="1000" spc="-254">
                <a:latin typeface="Cambria Math"/>
                <a:cs typeface="Cambria Math"/>
              </a:rPr>
              <a:t>�</a:t>
            </a:r>
            <a:endParaRPr sz="1000">
              <a:latin typeface="Cambria Math"/>
              <a:cs typeface="Cambria Math"/>
            </a:endParaRPr>
          </a:p>
        </p:txBody>
      </p:sp>
      <p:sp>
        <p:nvSpPr>
          <p:cNvPr id="16" name="object 16"/>
          <p:cNvSpPr/>
          <p:nvPr/>
        </p:nvSpPr>
        <p:spPr>
          <a:xfrm>
            <a:off x="3240023" y="2623566"/>
            <a:ext cx="623570" cy="0"/>
          </a:xfrm>
          <a:custGeom>
            <a:avLst/>
            <a:gdLst/>
            <a:ahLst/>
            <a:cxnLst/>
            <a:rect l="l" t="t" r="r" b="b"/>
            <a:pathLst>
              <a:path w="623570" h="0">
                <a:moveTo>
                  <a:pt x="0" y="0"/>
                </a:moveTo>
                <a:lnTo>
                  <a:pt x="623315" y="0"/>
                </a:lnTo>
              </a:path>
            </a:pathLst>
          </a:custGeom>
          <a:ln w="7620">
            <a:solidFill>
              <a:srgbClr val="000000"/>
            </a:solidFill>
          </a:ln>
        </p:spPr>
        <p:txBody>
          <a:bodyPr wrap="square" lIns="0" tIns="0" rIns="0" bIns="0" rtlCol="0"/>
          <a:lstStyle/>
          <a:p/>
        </p:txBody>
      </p:sp>
      <p:sp>
        <p:nvSpPr>
          <p:cNvPr id="17" name="object 17"/>
          <p:cNvSpPr txBox="1"/>
          <p:nvPr/>
        </p:nvSpPr>
        <p:spPr>
          <a:xfrm>
            <a:off x="3860291" y="2422662"/>
            <a:ext cx="705485" cy="360680"/>
          </a:xfrm>
          <a:prstGeom prst="rect">
            <a:avLst/>
          </a:prstGeom>
        </p:spPr>
        <p:txBody>
          <a:bodyPr wrap="square" lIns="0" tIns="12065" rIns="0" bIns="0" rtlCol="0" vert="horz">
            <a:spAutoFit/>
          </a:bodyPr>
          <a:lstStyle/>
          <a:p>
            <a:pPr marL="496570">
              <a:lnSpc>
                <a:spcPts val="985"/>
              </a:lnSpc>
              <a:spcBef>
                <a:spcPts val="95"/>
              </a:spcBef>
            </a:pPr>
            <a:r>
              <a:rPr dirty="0" sz="1000" spc="-185">
                <a:latin typeface="Cambria Math"/>
                <a:cs typeface="Cambria Math"/>
              </a:rPr>
              <a:t>𝑠𝑠𝑠𝑠</a:t>
            </a:r>
            <a:r>
              <a:rPr dirty="0" baseline="27777" sz="1050" spc="-277">
                <a:latin typeface="Cambria Math"/>
                <a:cs typeface="Cambria Math"/>
              </a:rPr>
              <a:t>2</a:t>
            </a:r>
            <a:endParaRPr baseline="27777" sz="1050">
              <a:latin typeface="Cambria Math"/>
              <a:cs typeface="Cambria Math"/>
            </a:endParaRPr>
          </a:p>
          <a:p>
            <a:pPr marL="38100">
              <a:lnSpc>
                <a:spcPts val="720"/>
              </a:lnSpc>
            </a:pPr>
            <a:r>
              <a:rPr dirty="0" sz="1000" spc="-5">
                <a:latin typeface="Cambria Math"/>
                <a:cs typeface="Cambria Math"/>
              </a:rPr>
              <a:t>=</a:t>
            </a:r>
            <a:r>
              <a:rPr dirty="0" sz="1000" spc="40">
                <a:latin typeface="Cambria Math"/>
                <a:cs typeface="Cambria Math"/>
              </a:rPr>
              <a:t> </a:t>
            </a:r>
            <a:r>
              <a:rPr dirty="0" sz="1000" spc="-5">
                <a:latin typeface="Cambria Math"/>
                <a:cs typeface="Cambria Math"/>
              </a:rPr>
              <a:t>2.126</a:t>
            </a:r>
            <a:endParaRPr sz="1000">
              <a:latin typeface="Cambria Math"/>
              <a:cs typeface="Cambria Math"/>
            </a:endParaRPr>
          </a:p>
          <a:p>
            <a:pPr marL="522605">
              <a:lnSpc>
                <a:spcPts val="935"/>
              </a:lnSpc>
            </a:pPr>
            <a:r>
              <a:rPr dirty="0" sz="1000" spc="-315">
                <a:latin typeface="Cambria Math"/>
                <a:cs typeface="Cambria Math"/>
              </a:rPr>
              <a:t>𝑓𝑓𝑓𝑓</a:t>
            </a:r>
            <a:endParaRPr sz="1000">
              <a:latin typeface="Cambria Math"/>
              <a:cs typeface="Cambria Math"/>
            </a:endParaRPr>
          </a:p>
        </p:txBody>
      </p:sp>
      <p:sp>
        <p:nvSpPr>
          <p:cNvPr id="18" name="object 18"/>
          <p:cNvSpPr/>
          <p:nvPr/>
        </p:nvSpPr>
        <p:spPr>
          <a:xfrm>
            <a:off x="4357115" y="2623566"/>
            <a:ext cx="175260" cy="0"/>
          </a:xfrm>
          <a:custGeom>
            <a:avLst/>
            <a:gdLst/>
            <a:ahLst/>
            <a:cxnLst/>
            <a:rect l="l" t="t" r="r" b="b"/>
            <a:pathLst>
              <a:path w="175260" h="0">
                <a:moveTo>
                  <a:pt x="0" y="0"/>
                </a:moveTo>
                <a:lnTo>
                  <a:pt x="175260" y="0"/>
                </a:lnTo>
              </a:path>
            </a:pathLst>
          </a:custGeom>
          <a:ln w="7620">
            <a:solidFill>
              <a:srgbClr val="000000"/>
            </a:solidFill>
          </a:ln>
        </p:spPr>
        <p:txBody>
          <a:bodyPr wrap="square" lIns="0" tIns="0" rIns="0" bIns="0" rtlCol="0"/>
          <a:lstStyle/>
          <a:p/>
        </p:txBody>
      </p:sp>
      <p:sp>
        <p:nvSpPr>
          <p:cNvPr id="19" name="object 19"/>
          <p:cNvSpPr txBox="1"/>
          <p:nvPr/>
        </p:nvSpPr>
        <p:spPr>
          <a:xfrm>
            <a:off x="673100" y="2959100"/>
            <a:ext cx="111315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Try 2-legs </a:t>
            </a:r>
            <a:r>
              <a:rPr dirty="0" sz="1000">
                <a:latin typeface="Times New Roman"/>
                <a:cs typeface="Times New Roman"/>
              </a:rPr>
              <a:t>#5 </a:t>
            </a:r>
            <a:r>
              <a:rPr dirty="0" sz="1000" spc="-5">
                <a:latin typeface="Times New Roman"/>
                <a:cs typeface="Times New Roman"/>
              </a:rPr>
              <a:t>at</a:t>
            </a:r>
            <a:r>
              <a:rPr dirty="0" sz="1000" spc="-60">
                <a:latin typeface="Times New Roman"/>
                <a:cs typeface="Times New Roman"/>
              </a:rPr>
              <a:t> </a:t>
            </a:r>
            <a:r>
              <a:rPr dirty="0" sz="1000">
                <a:latin typeface="Times New Roman"/>
                <a:cs typeface="Times New Roman"/>
              </a:rPr>
              <a:t>2.5”.</a:t>
            </a:r>
            <a:endParaRPr sz="1000">
              <a:latin typeface="Times New Roman"/>
              <a:cs typeface="Times New Roman"/>
            </a:endParaRPr>
          </a:p>
        </p:txBody>
      </p:sp>
      <p:sp>
        <p:nvSpPr>
          <p:cNvPr id="20" name="object 20"/>
          <p:cNvSpPr txBox="1"/>
          <p:nvPr/>
        </p:nvSpPr>
        <p:spPr>
          <a:xfrm>
            <a:off x="3218649" y="3183117"/>
            <a:ext cx="665480" cy="177800"/>
          </a:xfrm>
          <a:prstGeom prst="rect">
            <a:avLst/>
          </a:prstGeom>
        </p:spPr>
        <p:txBody>
          <a:bodyPr wrap="square" lIns="0" tIns="12065" rIns="0" bIns="0" rtlCol="0" vert="horz">
            <a:spAutoFit/>
          </a:bodyPr>
          <a:lstStyle/>
          <a:p>
            <a:pPr marL="38100">
              <a:lnSpc>
                <a:spcPct val="100000"/>
              </a:lnSpc>
              <a:spcBef>
                <a:spcPts val="95"/>
              </a:spcBef>
            </a:pPr>
            <a:r>
              <a:rPr dirty="0" sz="1000" spc="-75">
                <a:latin typeface="Cambria Math"/>
                <a:cs typeface="Cambria Math"/>
              </a:rPr>
              <a:t>2</a:t>
            </a:r>
            <a:r>
              <a:rPr dirty="0" baseline="2777" sz="1500" spc="-112">
                <a:latin typeface="Cambria Math"/>
                <a:cs typeface="Cambria Math"/>
              </a:rPr>
              <a:t>(</a:t>
            </a:r>
            <a:r>
              <a:rPr dirty="0" sz="1000" spc="-75">
                <a:latin typeface="Cambria Math"/>
                <a:cs typeface="Cambria Math"/>
              </a:rPr>
              <a:t>0.31𝑠𝑠𝑠𝑠</a:t>
            </a:r>
            <a:r>
              <a:rPr dirty="0" baseline="27777" sz="1050" spc="-112">
                <a:latin typeface="Cambria Math"/>
                <a:cs typeface="Cambria Math"/>
              </a:rPr>
              <a:t>2</a:t>
            </a:r>
            <a:r>
              <a:rPr dirty="0" baseline="2777" sz="1500" spc="-112">
                <a:latin typeface="Cambria Math"/>
                <a:cs typeface="Cambria Math"/>
              </a:rPr>
              <a:t>)</a:t>
            </a:r>
            <a:endParaRPr baseline="2777" sz="1500">
              <a:latin typeface="Cambria Math"/>
              <a:cs typeface="Cambria Math"/>
            </a:endParaRPr>
          </a:p>
        </p:txBody>
      </p:sp>
      <p:sp>
        <p:nvSpPr>
          <p:cNvPr id="21" name="object 21"/>
          <p:cNvSpPr txBox="1"/>
          <p:nvPr/>
        </p:nvSpPr>
        <p:spPr>
          <a:xfrm>
            <a:off x="3227386" y="3428504"/>
            <a:ext cx="88265" cy="177800"/>
          </a:xfrm>
          <a:prstGeom prst="rect">
            <a:avLst/>
          </a:prstGeom>
        </p:spPr>
        <p:txBody>
          <a:bodyPr wrap="square" lIns="0" tIns="12065" rIns="0" bIns="0" rtlCol="0" vert="horz">
            <a:spAutoFit/>
          </a:bodyPr>
          <a:lstStyle/>
          <a:p>
            <a:pPr marL="12700">
              <a:lnSpc>
                <a:spcPct val="100000"/>
              </a:lnSpc>
              <a:spcBef>
                <a:spcPts val="95"/>
              </a:spcBef>
            </a:pPr>
            <a:r>
              <a:rPr dirty="0" sz="1000" spc="-254">
                <a:latin typeface="Cambria Math"/>
                <a:cs typeface="Cambria Math"/>
              </a:rPr>
              <a:t>�</a:t>
            </a:r>
            <a:endParaRPr sz="1000">
              <a:latin typeface="Cambria Math"/>
              <a:cs typeface="Cambria Math"/>
            </a:endParaRPr>
          </a:p>
        </p:txBody>
      </p:sp>
      <p:sp>
        <p:nvSpPr>
          <p:cNvPr id="22" name="object 22"/>
          <p:cNvSpPr txBox="1"/>
          <p:nvPr/>
        </p:nvSpPr>
        <p:spPr>
          <a:xfrm>
            <a:off x="3289808" y="3353873"/>
            <a:ext cx="523875" cy="177800"/>
          </a:xfrm>
          <a:prstGeom prst="rect">
            <a:avLst/>
          </a:prstGeom>
        </p:spPr>
        <p:txBody>
          <a:bodyPr wrap="square" lIns="0" tIns="12065" rIns="0" bIns="0" rtlCol="0" vert="horz">
            <a:spAutoFit/>
          </a:bodyPr>
          <a:lstStyle/>
          <a:p>
            <a:pPr marL="12700">
              <a:lnSpc>
                <a:spcPct val="100000"/>
              </a:lnSpc>
              <a:spcBef>
                <a:spcPts val="95"/>
              </a:spcBef>
            </a:pPr>
            <a:r>
              <a:rPr dirty="0" u="sng" sz="1000" spc="-5">
                <a:uFill>
                  <a:solidFill>
                    <a:srgbClr val="000000"/>
                  </a:solidFill>
                </a:uFill>
                <a:latin typeface="Cambria Math"/>
                <a:cs typeface="Cambria Math"/>
              </a:rPr>
              <a:t> </a:t>
            </a:r>
            <a:r>
              <a:rPr dirty="0" u="sng" sz="1000" spc="-5">
                <a:uFill>
                  <a:solidFill>
                    <a:srgbClr val="000000"/>
                  </a:solidFill>
                </a:uFill>
                <a:latin typeface="Cambria Math"/>
                <a:cs typeface="Cambria Math"/>
              </a:rPr>
              <a:t>  </a:t>
            </a:r>
            <a:r>
              <a:rPr dirty="0" u="sng" sz="1000" spc="-30">
                <a:uFill>
                  <a:solidFill>
                    <a:srgbClr val="000000"/>
                  </a:solidFill>
                </a:uFill>
                <a:latin typeface="Cambria Math"/>
                <a:cs typeface="Cambria Math"/>
              </a:rPr>
              <a:t> </a:t>
            </a:r>
            <a:r>
              <a:rPr dirty="0" u="sng" sz="1000" spc="-135">
                <a:uFill>
                  <a:solidFill>
                    <a:srgbClr val="000000"/>
                  </a:solidFill>
                </a:uFill>
                <a:latin typeface="Cambria Math"/>
                <a:cs typeface="Cambria Math"/>
              </a:rPr>
              <a:t>2.5𝑠𝑠𝑠</a:t>
            </a:r>
            <a:r>
              <a:rPr dirty="0" u="sng" sz="1000" spc="-105">
                <a:uFill>
                  <a:solidFill>
                    <a:srgbClr val="000000"/>
                  </a:solidFill>
                </a:uFill>
                <a:latin typeface="Cambria Math"/>
                <a:cs typeface="Cambria Math"/>
              </a:rPr>
              <a:t> </a:t>
            </a:r>
            <a:r>
              <a:rPr dirty="0" u="sng" sz="1000" spc="-180">
                <a:uFill>
                  <a:solidFill>
                    <a:srgbClr val="000000"/>
                  </a:solidFill>
                </a:uFill>
                <a:latin typeface="Cambria Math"/>
                <a:cs typeface="Cambria Math"/>
              </a:rPr>
              <a:t>𝑠 </a:t>
            </a:r>
            <a:endParaRPr sz="1000">
              <a:latin typeface="Cambria Math"/>
              <a:cs typeface="Cambria Math"/>
            </a:endParaRPr>
          </a:p>
        </p:txBody>
      </p:sp>
      <p:sp>
        <p:nvSpPr>
          <p:cNvPr id="23" name="object 23"/>
          <p:cNvSpPr txBox="1"/>
          <p:nvPr/>
        </p:nvSpPr>
        <p:spPr>
          <a:xfrm>
            <a:off x="3289873" y="3498707"/>
            <a:ext cx="52133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12</a:t>
            </a:r>
            <a:r>
              <a:rPr dirty="0" sz="1000" spc="114">
                <a:latin typeface="Cambria Math"/>
                <a:cs typeface="Cambria Math"/>
              </a:rPr>
              <a:t> </a:t>
            </a:r>
            <a:r>
              <a:rPr dirty="0" sz="1000" spc="-250">
                <a:latin typeface="Cambria Math"/>
                <a:cs typeface="Cambria Math"/>
              </a:rPr>
              <a:t>𝑠𝑠𝑠𝑠</a:t>
            </a:r>
            <a:r>
              <a:rPr dirty="0" baseline="2777" sz="1500" spc="-375">
                <a:latin typeface="Cambria Math"/>
                <a:cs typeface="Cambria Math"/>
              </a:rPr>
              <a:t>⁄</a:t>
            </a:r>
            <a:r>
              <a:rPr dirty="0" sz="1000" spc="-250">
                <a:latin typeface="Cambria Math"/>
                <a:cs typeface="Cambria Math"/>
              </a:rPr>
              <a:t>𝑓𝑓𝑓𝑓</a:t>
            </a:r>
            <a:endParaRPr sz="1000">
              <a:latin typeface="Cambria Math"/>
              <a:cs typeface="Cambria Math"/>
            </a:endParaRPr>
          </a:p>
        </p:txBody>
      </p:sp>
      <p:sp>
        <p:nvSpPr>
          <p:cNvPr id="24" name="object 24"/>
          <p:cNvSpPr txBox="1"/>
          <p:nvPr/>
        </p:nvSpPr>
        <p:spPr>
          <a:xfrm>
            <a:off x="3788155" y="3428492"/>
            <a:ext cx="88265" cy="177800"/>
          </a:xfrm>
          <a:prstGeom prst="rect">
            <a:avLst/>
          </a:prstGeom>
        </p:spPr>
        <p:txBody>
          <a:bodyPr wrap="square" lIns="0" tIns="12065" rIns="0" bIns="0" rtlCol="0" vert="horz">
            <a:spAutoFit/>
          </a:bodyPr>
          <a:lstStyle/>
          <a:p>
            <a:pPr marL="12700">
              <a:lnSpc>
                <a:spcPct val="100000"/>
              </a:lnSpc>
              <a:spcBef>
                <a:spcPts val="95"/>
              </a:spcBef>
            </a:pPr>
            <a:r>
              <a:rPr dirty="0" sz="1000" spc="-254">
                <a:latin typeface="Cambria Math"/>
                <a:cs typeface="Cambria Math"/>
              </a:rPr>
              <a:t>�</a:t>
            </a:r>
            <a:endParaRPr sz="1000">
              <a:latin typeface="Cambria Math"/>
              <a:cs typeface="Cambria Math"/>
            </a:endParaRPr>
          </a:p>
        </p:txBody>
      </p:sp>
      <p:sp>
        <p:nvSpPr>
          <p:cNvPr id="25" name="object 25"/>
          <p:cNvSpPr/>
          <p:nvPr/>
        </p:nvSpPr>
        <p:spPr>
          <a:xfrm>
            <a:off x="3240023" y="3384041"/>
            <a:ext cx="623570" cy="0"/>
          </a:xfrm>
          <a:custGeom>
            <a:avLst/>
            <a:gdLst/>
            <a:ahLst/>
            <a:cxnLst/>
            <a:rect l="l" t="t" r="r" b="b"/>
            <a:pathLst>
              <a:path w="623570" h="0">
                <a:moveTo>
                  <a:pt x="0" y="0"/>
                </a:moveTo>
                <a:lnTo>
                  <a:pt x="623315" y="0"/>
                </a:lnTo>
              </a:path>
            </a:pathLst>
          </a:custGeom>
          <a:ln w="7620">
            <a:solidFill>
              <a:srgbClr val="000000"/>
            </a:solidFill>
          </a:ln>
        </p:spPr>
        <p:txBody>
          <a:bodyPr wrap="square" lIns="0" tIns="0" rIns="0" bIns="0" rtlCol="0"/>
          <a:lstStyle/>
          <a:p/>
        </p:txBody>
      </p:sp>
      <p:sp>
        <p:nvSpPr>
          <p:cNvPr id="26" name="object 26"/>
          <p:cNvSpPr txBox="1"/>
          <p:nvPr/>
        </p:nvSpPr>
        <p:spPr>
          <a:xfrm>
            <a:off x="3860291" y="3183138"/>
            <a:ext cx="705485" cy="360680"/>
          </a:xfrm>
          <a:prstGeom prst="rect">
            <a:avLst/>
          </a:prstGeom>
        </p:spPr>
        <p:txBody>
          <a:bodyPr wrap="square" lIns="0" tIns="12065" rIns="0" bIns="0" rtlCol="0" vert="horz">
            <a:spAutoFit/>
          </a:bodyPr>
          <a:lstStyle/>
          <a:p>
            <a:pPr marL="496570">
              <a:lnSpc>
                <a:spcPts val="985"/>
              </a:lnSpc>
              <a:spcBef>
                <a:spcPts val="95"/>
              </a:spcBef>
            </a:pPr>
            <a:r>
              <a:rPr dirty="0" sz="1000" spc="-185">
                <a:latin typeface="Cambria Math"/>
                <a:cs typeface="Cambria Math"/>
              </a:rPr>
              <a:t>𝑠𝑠𝑠𝑠</a:t>
            </a:r>
            <a:r>
              <a:rPr dirty="0" baseline="27777" sz="1050" spc="-277">
                <a:latin typeface="Cambria Math"/>
                <a:cs typeface="Cambria Math"/>
              </a:rPr>
              <a:t>2</a:t>
            </a:r>
            <a:endParaRPr baseline="27777" sz="1050">
              <a:latin typeface="Cambria Math"/>
              <a:cs typeface="Cambria Math"/>
            </a:endParaRPr>
          </a:p>
          <a:p>
            <a:pPr marL="38100">
              <a:lnSpc>
                <a:spcPts val="720"/>
              </a:lnSpc>
            </a:pPr>
            <a:r>
              <a:rPr dirty="0" sz="1000" spc="-5">
                <a:latin typeface="Cambria Math"/>
                <a:cs typeface="Cambria Math"/>
              </a:rPr>
              <a:t>=</a:t>
            </a:r>
            <a:r>
              <a:rPr dirty="0" sz="1000" spc="40">
                <a:latin typeface="Cambria Math"/>
                <a:cs typeface="Cambria Math"/>
              </a:rPr>
              <a:t> </a:t>
            </a:r>
            <a:r>
              <a:rPr dirty="0" sz="1000" spc="-5">
                <a:latin typeface="Cambria Math"/>
                <a:cs typeface="Cambria Math"/>
              </a:rPr>
              <a:t>2.976</a:t>
            </a:r>
            <a:endParaRPr sz="1000">
              <a:latin typeface="Cambria Math"/>
              <a:cs typeface="Cambria Math"/>
            </a:endParaRPr>
          </a:p>
          <a:p>
            <a:pPr marL="522605">
              <a:lnSpc>
                <a:spcPts val="935"/>
              </a:lnSpc>
            </a:pPr>
            <a:r>
              <a:rPr dirty="0" sz="1000" spc="-315">
                <a:latin typeface="Cambria Math"/>
                <a:cs typeface="Cambria Math"/>
              </a:rPr>
              <a:t>𝑓𝑓𝑓𝑓</a:t>
            </a:r>
            <a:endParaRPr sz="1000">
              <a:latin typeface="Cambria Math"/>
              <a:cs typeface="Cambria Math"/>
            </a:endParaRPr>
          </a:p>
        </p:txBody>
      </p:sp>
      <p:sp>
        <p:nvSpPr>
          <p:cNvPr id="27" name="object 27"/>
          <p:cNvSpPr/>
          <p:nvPr/>
        </p:nvSpPr>
        <p:spPr>
          <a:xfrm>
            <a:off x="4357115" y="3384041"/>
            <a:ext cx="175260" cy="0"/>
          </a:xfrm>
          <a:custGeom>
            <a:avLst/>
            <a:gdLst/>
            <a:ahLst/>
            <a:cxnLst/>
            <a:rect l="l" t="t" r="r" b="b"/>
            <a:pathLst>
              <a:path w="175260" h="0">
                <a:moveTo>
                  <a:pt x="0" y="0"/>
                </a:moveTo>
                <a:lnTo>
                  <a:pt x="175260" y="0"/>
                </a:lnTo>
              </a:path>
            </a:pathLst>
          </a:custGeom>
          <a:ln w="7620">
            <a:solidFill>
              <a:srgbClr val="000000"/>
            </a:solidFill>
          </a:ln>
        </p:spPr>
        <p:txBody>
          <a:bodyPr wrap="square" lIns="0" tIns="0" rIns="0" bIns="0" rtlCol="0"/>
          <a:lstStyle/>
          <a:p/>
        </p:txBody>
      </p:sp>
      <p:sp>
        <p:nvSpPr>
          <p:cNvPr id="28" name="object 28"/>
          <p:cNvSpPr txBox="1"/>
          <p:nvPr/>
        </p:nvSpPr>
        <p:spPr>
          <a:xfrm>
            <a:off x="673100" y="3719576"/>
            <a:ext cx="607377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WSDOT BDM </a:t>
            </a:r>
            <a:r>
              <a:rPr dirty="0" sz="1000">
                <a:latin typeface="Times New Roman"/>
                <a:cs typeface="Times New Roman"/>
              </a:rPr>
              <a:t>5.6.2F </a:t>
            </a:r>
            <a:r>
              <a:rPr dirty="0" sz="1000" spc="-5">
                <a:latin typeface="Times New Roman"/>
                <a:cs typeface="Times New Roman"/>
              </a:rPr>
              <a:t>permits the total splitting reinforcement to extend beyond H/4 at a spacing not greater than</a:t>
            </a:r>
            <a:r>
              <a:rPr dirty="0" sz="1000" spc="200">
                <a:latin typeface="Times New Roman"/>
                <a:cs typeface="Times New Roman"/>
              </a:rPr>
              <a:t> </a:t>
            </a:r>
            <a:r>
              <a:rPr dirty="0" sz="1000">
                <a:latin typeface="Times New Roman"/>
                <a:cs typeface="Times New Roman"/>
              </a:rPr>
              <a:t>2.5”.</a:t>
            </a:r>
            <a:endParaRPr sz="1000">
              <a:latin typeface="Times New Roman"/>
              <a:cs typeface="Times New Roman"/>
            </a:endParaRPr>
          </a:p>
        </p:txBody>
      </p:sp>
      <p:sp>
        <p:nvSpPr>
          <p:cNvPr id="29" name="object 29"/>
          <p:cNvSpPr txBox="1"/>
          <p:nvPr/>
        </p:nvSpPr>
        <p:spPr>
          <a:xfrm>
            <a:off x="4195508" y="3943614"/>
            <a:ext cx="246379" cy="177800"/>
          </a:xfrm>
          <a:prstGeom prst="rect">
            <a:avLst/>
          </a:prstGeom>
        </p:spPr>
        <p:txBody>
          <a:bodyPr wrap="square" lIns="0" tIns="12065" rIns="0" bIns="0" rtlCol="0" vert="horz">
            <a:spAutoFit/>
          </a:bodyPr>
          <a:lstStyle/>
          <a:p>
            <a:pPr marL="38100">
              <a:lnSpc>
                <a:spcPct val="100000"/>
              </a:lnSpc>
              <a:spcBef>
                <a:spcPts val="95"/>
              </a:spcBef>
            </a:pPr>
            <a:r>
              <a:rPr dirty="0" sz="1000" spc="-185">
                <a:latin typeface="Cambria Math"/>
                <a:cs typeface="Cambria Math"/>
              </a:rPr>
              <a:t>𝑠𝑠𝑠𝑠</a:t>
            </a:r>
            <a:r>
              <a:rPr dirty="0" baseline="27777" sz="1050" spc="-277">
                <a:latin typeface="Cambria Math"/>
                <a:cs typeface="Cambria Math"/>
              </a:rPr>
              <a:t>2</a:t>
            </a:r>
            <a:endParaRPr baseline="27777" sz="1050">
              <a:latin typeface="Cambria Math"/>
              <a:cs typeface="Cambria Math"/>
            </a:endParaRPr>
          </a:p>
        </p:txBody>
      </p:sp>
      <p:sp>
        <p:nvSpPr>
          <p:cNvPr id="30" name="object 30"/>
          <p:cNvSpPr txBox="1"/>
          <p:nvPr/>
        </p:nvSpPr>
        <p:spPr>
          <a:xfrm>
            <a:off x="4246879" y="4126484"/>
            <a:ext cx="146050" cy="177800"/>
          </a:xfrm>
          <a:prstGeom prst="rect">
            <a:avLst/>
          </a:prstGeom>
        </p:spPr>
        <p:txBody>
          <a:bodyPr wrap="square" lIns="0" tIns="12065" rIns="0" bIns="0" rtlCol="0" vert="horz">
            <a:spAutoFit/>
          </a:bodyPr>
          <a:lstStyle/>
          <a:p>
            <a:pPr marL="12700">
              <a:lnSpc>
                <a:spcPct val="100000"/>
              </a:lnSpc>
              <a:spcBef>
                <a:spcPts val="95"/>
              </a:spcBef>
            </a:pPr>
            <a:r>
              <a:rPr dirty="0" sz="1000" spc="-575">
                <a:latin typeface="Cambria Math"/>
                <a:cs typeface="Cambria Math"/>
              </a:rPr>
              <a:t>𝑓𝑓𝑓𝑓</a:t>
            </a:r>
            <a:endParaRPr sz="1000">
              <a:latin typeface="Cambria Math"/>
              <a:cs typeface="Cambria Math"/>
            </a:endParaRPr>
          </a:p>
        </p:txBody>
      </p:sp>
      <p:sp>
        <p:nvSpPr>
          <p:cNvPr id="31" name="object 31"/>
          <p:cNvSpPr/>
          <p:nvPr/>
        </p:nvSpPr>
        <p:spPr>
          <a:xfrm>
            <a:off x="4233671" y="4144524"/>
            <a:ext cx="175260" cy="0"/>
          </a:xfrm>
          <a:custGeom>
            <a:avLst/>
            <a:gdLst/>
            <a:ahLst/>
            <a:cxnLst/>
            <a:rect l="l" t="t" r="r" b="b"/>
            <a:pathLst>
              <a:path w="175260" h="0">
                <a:moveTo>
                  <a:pt x="0" y="0"/>
                </a:moveTo>
                <a:lnTo>
                  <a:pt x="175260" y="0"/>
                </a:lnTo>
              </a:path>
            </a:pathLst>
          </a:custGeom>
          <a:ln w="7607">
            <a:solidFill>
              <a:srgbClr val="000000"/>
            </a:solidFill>
          </a:ln>
        </p:spPr>
        <p:txBody>
          <a:bodyPr wrap="square" lIns="0" tIns="0" rIns="0" bIns="0" rtlCol="0"/>
          <a:lstStyle/>
          <a:p/>
        </p:txBody>
      </p:sp>
      <p:sp>
        <p:nvSpPr>
          <p:cNvPr id="32" name="object 32"/>
          <p:cNvSpPr txBox="1"/>
          <p:nvPr/>
        </p:nvSpPr>
        <p:spPr>
          <a:xfrm>
            <a:off x="3218649" y="4041118"/>
            <a:ext cx="1331595" cy="177800"/>
          </a:xfrm>
          <a:prstGeom prst="rect">
            <a:avLst/>
          </a:prstGeom>
        </p:spPr>
        <p:txBody>
          <a:bodyPr wrap="square" lIns="0" tIns="12065" rIns="0" bIns="0" rtlCol="0" vert="horz">
            <a:spAutoFit/>
          </a:bodyPr>
          <a:lstStyle/>
          <a:p>
            <a:pPr marL="38100">
              <a:lnSpc>
                <a:spcPct val="100000"/>
              </a:lnSpc>
              <a:spcBef>
                <a:spcPts val="95"/>
              </a:spcBef>
              <a:tabLst>
                <a:tab pos="1210945" algn="l"/>
              </a:tabLst>
            </a:pPr>
            <a:r>
              <a:rPr dirty="0" sz="1000" spc="-95">
                <a:latin typeface="Cambria Math"/>
                <a:cs typeface="Cambria Math"/>
              </a:rPr>
              <a:t>5.172𝑠𝑠𝑠𝑠</a:t>
            </a:r>
            <a:r>
              <a:rPr dirty="0" baseline="27777" sz="1050" spc="-142">
                <a:latin typeface="Cambria Math"/>
                <a:cs typeface="Cambria Math"/>
              </a:rPr>
              <a:t>2    </a:t>
            </a:r>
            <a:r>
              <a:rPr dirty="0" baseline="27777" sz="1050" spc="-75">
                <a:latin typeface="Cambria Math"/>
                <a:cs typeface="Cambria Math"/>
              </a:rPr>
              <a:t> </a:t>
            </a:r>
            <a:r>
              <a:rPr dirty="0" sz="1000" spc="-5">
                <a:latin typeface="Cambria Math"/>
                <a:cs typeface="Cambria Math"/>
              </a:rPr>
              <a:t>=</a:t>
            </a:r>
            <a:r>
              <a:rPr dirty="0" sz="1000" spc="70">
                <a:latin typeface="Cambria Math"/>
                <a:cs typeface="Cambria Math"/>
              </a:rPr>
              <a:t> </a:t>
            </a:r>
            <a:r>
              <a:rPr dirty="0" sz="1000" spc="-5">
                <a:latin typeface="Cambria Math"/>
                <a:cs typeface="Cambria Math"/>
              </a:rPr>
              <a:t>2.976	</a:t>
            </a:r>
            <a:r>
              <a:rPr dirty="0" sz="1000" spc="-325">
                <a:latin typeface="Cambria Math"/>
                <a:cs typeface="Cambria Math"/>
              </a:rPr>
              <a:t>𝑋𝑋</a:t>
            </a:r>
            <a:endParaRPr sz="1000">
              <a:latin typeface="Cambria Math"/>
              <a:cs typeface="Cambria Math"/>
            </a:endParaRPr>
          </a:p>
        </p:txBody>
      </p:sp>
      <p:sp>
        <p:nvSpPr>
          <p:cNvPr id="33" name="object 33"/>
          <p:cNvSpPr txBox="1"/>
          <p:nvPr/>
        </p:nvSpPr>
        <p:spPr>
          <a:xfrm>
            <a:off x="3555019" y="4350539"/>
            <a:ext cx="661035" cy="177800"/>
          </a:xfrm>
          <a:prstGeom prst="rect">
            <a:avLst/>
          </a:prstGeom>
        </p:spPr>
        <p:txBody>
          <a:bodyPr wrap="square" lIns="0" tIns="12065" rIns="0" bIns="0" rtlCol="0" vert="horz">
            <a:spAutoFit/>
          </a:bodyPr>
          <a:lstStyle/>
          <a:p>
            <a:pPr marL="12700">
              <a:lnSpc>
                <a:spcPct val="100000"/>
              </a:lnSpc>
              <a:spcBef>
                <a:spcPts val="95"/>
              </a:spcBef>
            </a:pPr>
            <a:r>
              <a:rPr dirty="0" sz="1000" spc="-325">
                <a:latin typeface="Cambria Math"/>
                <a:cs typeface="Cambria Math"/>
              </a:rPr>
              <a:t>𝑋𝑋</a:t>
            </a:r>
            <a:r>
              <a:rPr dirty="0" sz="1000" spc="40">
                <a:latin typeface="Cambria Math"/>
                <a:cs typeface="Cambria Math"/>
              </a:rPr>
              <a:t> </a:t>
            </a:r>
            <a:r>
              <a:rPr dirty="0" sz="1000" spc="-5">
                <a:latin typeface="Cambria Math"/>
                <a:cs typeface="Cambria Math"/>
              </a:rPr>
              <a:t>= 1.74</a:t>
            </a:r>
            <a:r>
              <a:rPr dirty="0" sz="1000" spc="30">
                <a:latin typeface="Cambria Math"/>
                <a:cs typeface="Cambria Math"/>
              </a:rPr>
              <a:t> </a:t>
            </a:r>
            <a:r>
              <a:rPr dirty="0" sz="1000" spc="-315">
                <a:latin typeface="Cambria Math"/>
                <a:cs typeface="Cambria Math"/>
              </a:rPr>
              <a:t>𝑓𝑓𝑓𝑓</a:t>
            </a:r>
            <a:endParaRPr sz="1000">
              <a:latin typeface="Cambria Math"/>
              <a:cs typeface="Cambria Math"/>
            </a:endParaRPr>
          </a:p>
        </p:txBody>
      </p:sp>
      <p:sp>
        <p:nvSpPr>
          <p:cNvPr id="34" name="object 34"/>
          <p:cNvSpPr/>
          <p:nvPr/>
        </p:nvSpPr>
        <p:spPr>
          <a:xfrm>
            <a:off x="1216152" y="4972811"/>
            <a:ext cx="5340350" cy="0"/>
          </a:xfrm>
          <a:custGeom>
            <a:avLst/>
            <a:gdLst/>
            <a:ahLst/>
            <a:cxnLst/>
            <a:rect l="l" t="t" r="r" b="b"/>
            <a:pathLst>
              <a:path w="5340350" h="0">
                <a:moveTo>
                  <a:pt x="0" y="0"/>
                </a:moveTo>
                <a:lnTo>
                  <a:pt x="5340096" y="0"/>
                </a:lnTo>
              </a:path>
            </a:pathLst>
          </a:custGeom>
          <a:ln w="6096">
            <a:solidFill>
              <a:srgbClr val="4F81BC"/>
            </a:solidFill>
          </a:ln>
        </p:spPr>
        <p:txBody>
          <a:bodyPr wrap="square" lIns="0" tIns="0" rIns="0" bIns="0" rtlCol="0"/>
          <a:lstStyle/>
          <a:p/>
        </p:txBody>
      </p:sp>
      <p:sp>
        <p:nvSpPr>
          <p:cNvPr id="35" name="object 35"/>
          <p:cNvSpPr/>
          <p:nvPr/>
        </p:nvSpPr>
        <p:spPr>
          <a:xfrm>
            <a:off x="1216152" y="5378196"/>
            <a:ext cx="5340350" cy="0"/>
          </a:xfrm>
          <a:custGeom>
            <a:avLst/>
            <a:gdLst/>
            <a:ahLst/>
            <a:cxnLst/>
            <a:rect l="l" t="t" r="r" b="b"/>
            <a:pathLst>
              <a:path w="5340350" h="0">
                <a:moveTo>
                  <a:pt x="0" y="0"/>
                </a:moveTo>
                <a:lnTo>
                  <a:pt x="5340096" y="0"/>
                </a:lnTo>
              </a:path>
            </a:pathLst>
          </a:custGeom>
          <a:ln w="6096">
            <a:solidFill>
              <a:srgbClr val="4F81BC"/>
            </a:solidFill>
          </a:ln>
        </p:spPr>
        <p:txBody>
          <a:bodyPr wrap="square" lIns="0" tIns="0" rIns="0" bIns="0" rtlCol="0"/>
          <a:lstStyle/>
          <a:p/>
        </p:txBody>
      </p:sp>
      <p:sp>
        <p:nvSpPr>
          <p:cNvPr id="36" name="object 36"/>
          <p:cNvSpPr txBox="1"/>
          <p:nvPr/>
        </p:nvSpPr>
        <p:spPr>
          <a:xfrm>
            <a:off x="672847" y="4574540"/>
            <a:ext cx="6396355" cy="4519295"/>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Use 2-legs </a:t>
            </a:r>
            <a:r>
              <a:rPr dirty="0" sz="1000">
                <a:latin typeface="Times New Roman"/>
                <a:cs typeface="Times New Roman"/>
              </a:rPr>
              <a:t>#5 </a:t>
            </a:r>
            <a:r>
              <a:rPr dirty="0" sz="1000" spc="-5">
                <a:latin typeface="Times New Roman"/>
                <a:cs typeface="Times New Roman"/>
              </a:rPr>
              <a:t>at 2.5” for</a:t>
            </a:r>
            <a:r>
              <a:rPr dirty="0" sz="1000" spc="20">
                <a:latin typeface="Times New Roman"/>
                <a:cs typeface="Times New Roman"/>
              </a:rPr>
              <a:t> </a:t>
            </a:r>
            <a:r>
              <a:rPr dirty="0" sz="1000" spc="-5">
                <a:latin typeface="Times New Roman"/>
                <a:cs typeface="Times New Roman"/>
              </a:rPr>
              <a:t>1’-9”</a:t>
            </a:r>
            <a:endParaRPr sz="1000">
              <a:latin typeface="Times New Roman"/>
              <a:cs typeface="Times New Roman"/>
            </a:endParaRPr>
          </a:p>
          <a:p>
            <a:pPr>
              <a:lnSpc>
                <a:spcPct val="100000"/>
              </a:lnSpc>
            </a:pPr>
            <a:endParaRPr sz="1100">
              <a:latin typeface="Times New Roman"/>
              <a:cs typeface="Times New Roman"/>
            </a:endParaRPr>
          </a:p>
          <a:p>
            <a:pPr>
              <a:lnSpc>
                <a:spcPct val="100000"/>
              </a:lnSpc>
              <a:spcBef>
                <a:spcPts val="35"/>
              </a:spcBef>
            </a:pPr>
            <a:endParaRPr sz="1300">
              <a:latin typeface="Times New Roman"/>
              <a:cs typeface="Times New Roman"/>
            </a:endParaRPr>
          </a:p>
          <a:p>
            <a:pPr algn="ctr" marL="29845">
              <a:lnSpc>
                <a:spcPct val="100000"/>
              </a:lnSpc>
            </a:pPr>
            <a:r>
              <a:rPr dirty="0" sz="1000" spc="-5">
                <a:latin typeface="Times New Roman"/>
                <a:cs typeface="Times New Roman"/>
              </a:rPr>
              <a:t>PGSuper </a:t>
            </a:r>
            <a:r>
              <a:rPr dirty="0" sz="1000">
                <a:latin typeface="Times New Roman"/>
                <a:cs typeface="Times New Roman"/>
              </a:rPr>
              <a:t>does not </a:t>
            </a:r>
            <a:r>
              <a:rPr dirty="0" sz="1000" spc="-5">
                <a:latin typeface="Times New Roman"/>
                <a:cs typeface="Times New Roman"/>
              </a:rPr>
              <a:t>currently apply the provisions </a:t>
            </a:r>
            <a:r>
              <a:rPr dirty="0" sz="1000">
                <a:latin typeface="Times New Roman"/>
                <a:cs typeface="Times New Roman"/>
              </a:rPr>
              <a:t>of </a:t>
            </a:r>
            <a:r>
              <a:rPr dirty="0" sz="1000" spc="-5">
                <a:latin typeface="Times New Roman"/>
                <a:cs typeface="Times New Roman"/>
              </a:rPr>
              <a:t>WSDOT BDM</a:t>
            </a:r>
            <a:r>
              <a:rPr dirty="0" sz="1000" spc="35">
                <a:latin typeface="Times New Roman"/>
                <a:cs typeface="Times New Roman"/>
              </a:rPr>
              <a:t> </a:t>
            </a:r>
            <a:r>
              <a:rPr dirty="0" sz="1000" spc="-5">
                <a:latin typeface="Times New Roman"/>
                <a:cs typeface="Times New Roman"/>
              </a:rPr>
              <a:t>5.6.2F.</a:t>
            </a:r>
            <a:endParaRPr sz="1000">
              <a:latin typeface="Times New Roman"/>
              <a:cs typeface="Times New Roman"/>
            </a:endParaRPr>
          </a:p>
          <a:p>
            <a:pPr>
              <a:lnSpc>
                <a:spcPct val="100000"/>
              </a:lnSpc>
            </a:pPr>
            <a:endParaRPr sz="1100">
              <a:latin typeface="Times New Roman"/>
              <a:cs typeface="Times New Roman"/>
            </a:endParaRPr>
          </a:p>
          <a:p>
            <a:pPr>
              <a:lnSpc>
                <a:spcPct val="100000"/>
              </a:lnSpc>
              <a:spcBef>
                <a:spcPts val="30"/>
              </a:spcBef>
            </a:pPr>
            <a:endParaRPr sz="1300">
              <a:latin typeface="Times New Roman"/>
              <a:cs typeface="Times New Roman"/>
            </a:endParaRPr>
          </a:p>
          <a:p>
            <a:pPr marL="12700">
              <a:lnSpc>
                <a:spcPct val="100000"/>
              </a:lnSpc>
              <a:tabLst>
                <a:tab pos="378460" algn="l"/>
              </a:tabLst>
            </a:pPr>
            <a:r>
              <a:rPr dirty="0" sz="1200" b="1">
                <a:latin typeface="Arial"/>
                <a:cs typeface="Arial"/>
              </a:rPr>
              <a:t>4.9	</a:t>
            </a:r>
            <a:r>
              <a:rPr dirty="0" sz="1200" spc="-5" b="1">
                <a:latin typeface="Arial"/>
                <a:cs typeface="Arial"/>
              </a:rPr>
              <a:t>Check Confinement Zone</a:t>
            </a:r>
            <a:r>
              <a:rPr dirty="0" sz="1200" b="1">
                <a:latin typeface="Arial"/>
                <a:cs typeface="Arial"/>
              </a:rPr>
              <a:t> </a:t>
            </a:r>
            <a:r>
              <a:rPr dirty="0" sz="1200" spc="-5" b="1">
                <a:latin typeface="Arial"/>
                <a:cs typeface="Arial"/>
              </a:rPr>
              <a:t>Reinforcement</a:t>
            </a:r>
            <a:endParaRPr sz="1200">
              <a:latin typeface="Arial"/>
              <a:cs typeface="Arial"/>
            </a:endParaRPr>
          </a:p>
          <a:p>
            <a:pPr marL="12700" marR="57150">
              <a:lnSpc>
                <a:spcPts val="1150"/>
              </a:lnSpc>
              <a:spcBef>
                <a:spcPts val="325"/>
              </a:spcBef>
            </a:pPr>
            <a:r>
              <a:rPr dirty="0" sz="1000" spc="-5">
                <a:latin typeface="Times New Roman"/>
                <a:cs typeface="Times New Roman"/>
              </a:rPr>
              <a:t>For the distance </a:t>
            </a:r>
            <a:r>
              <a:rPr dirty="0" sz="1000">
                <a:latin typeface="Times New Roman"/>
                <a:cs typeface="Times New Roman"/>
              </a:rPr>
              <a:t>of </a:t>
            </a:r>
            <a:r>
              <a:rPr dirty="0" sz="1000" spc="-5" i="1">
                <a:latin typeface="Times New Roman"/>
                <a:cs typeface="Times New Roman"/>
              </a:rPr>
              <a:t>1.5d </a:t>
            </a:r>
            <a:r>
              <a:rPr dirty="0" sz="1000" spc="-5">
                <a:latin typeface="Times New Roman"/>
                <a:cs typeface="Times New Roman"/>
              </a:rPr>
              <a:t>from the </a:t>
            </a:r>
            <a:r>
              <a:rPr dirty="0" sz="1000">
                <a:latin typeface="Times New Roman"/>
                <a:cs typeface="Times New Roman"/>
              </a:rPr>
              <a:t>ends of </a:t>
            </a:r>
            <a:r>
              <a:rPr dirty="0" sz="1000" spc="-5">
                <a:latin typeface="Times New Roman"/>
                <a:cs typeface="Times New Roman"/>
              </a:rPr>
              <a:t>the girder, reinforcement shall </a:t>
            </a:r>
            <a:r>
              <a:rPr dirty="0" sz="1000">
                <a:latin typeface="Times New Roman"/>
                <a:cs typeface="Times New Roman"/>
              </a:rPr>
              <a:t>be </a:t>
            </a:r>
            <a:r>
              <a:rPr dirty="0" sz="1000" spc="-5">
                <a:latin typeface="Times New Roman"/>
                <a:cs typeface="Times New Roman"/>
              </a:rPr>
              <a:t>placed to confine the prestressing steel in the  bottom flange (LRFD 5.9.4.4.2). The reinforcement shall </a:t>
            </a:r>
            <a:r>
              <a:rPr dirty="0" sz="1000" spc="-10">
                <a:latin typeface="Times New Roman"/>
                <a:cs typeface="Times New Roman"/>
              </a:rPr>
              <a:t>not </a:t>
            </a:r>
            <a:r>
              <a:rPr dirty="0" sz="1000">
                <a:latin typeface="Times New Roman"/>
                <a:cs typeface="Times New Roman"/>
              </a:rPr>
              <a:t>be </a:t>
            </a:r>
            <a:r>
              <a:rPr dirty="0" sz="1000" spc="-5">
                <a:latin typeface="Times New Roman"/>
                <a:cs typeface="Times New Roman"/>
              </a:rPr>
              <a:t>less than </a:t>
            </a:r>
            <a:r>
              <a:rPr dirty="0" sz="1000">
                <a:latin typeface="Times New Roman"/>
                <a:cs typeface="Times New Roman"/>
              </a:rPr>
              <a:t>#3 </a:t>
            </a:r>
            <a:r>
              <a:rPr dirty="0" sz="1000" spc="-5">
                <a:latin typeface="Times New Roman"/>
                <a:cs typeface="Times New Roman"/>
              </a:rPr>
              <a:t>deformed </a:t>
            </a:r>
            <a:r>
              <a:rPr dirty="0" sz="1000" spc="-10">
                <a:latin typeface="Times New Roman"/>
                <a:cs typeface="Times New Roman"/>
              </a:rPr>
              <a:t>bars </a:t>
            </a:r>
            <a:r>
              <a:rPr dirty="0" sz="1000" spc="-5">
                <a:latin typeface="Times New Roman"/>
                <a:cs typeface="Times New Roman"/>
              </a:rPr>
              <a:t>with spacing </a:t>
            </a:r>
            <a:r>
              <a:rPr dirty="0" sz="1000">
                <a:latin typeface="Times New Roman"/>
                <a:cs typeface="Times New Roman"/>
              </a:rPr>
              <a:t>not </a:t>
            </a:r>
            <a:r>
              <a:rPr dirty="0" sz="1000" spc="-5">
                <a:latin typeface="Times New Roman"/>
                <a:cs typeface="Times New Roman"/>
              </a:rPr>
              <a:t>exceeding </a:t>
            </a:r>
            <a:r>
              <a:rPr dirty="0" sz="1000" spc="-5" i="1">
                <a:latin typeface="Times New Roman"/>
                <a:cs typeface="Times New Roman"/>
              </a:rPr>
              <a:t>6</a:t>
            </a:r>
            <a:r>
              <a:rPr dirty="0" sz="1000" spc="30" i="1">
                <a:latin typeface="Times New Roman"/>
                <a:cs typeface="Times New Roman"/>
              </a:rPr>
              <a:t> </a:t>
            </a:r>
            <a:r>
              <a:rPr dirty="0" sz="1000" spc="-5" i="1">
                <a:latin typeface="Times New Roman"/>
                <a:cs typeface="Times New Roman"/>
              </a:rPr>
              <a:t>in</a:t>
            </a:r>
            <a:r>
              <a:rPr dirty="0" sz="1000" spc="-5">
                <a:latin typeface="Times New Roman"/>
                <a:cs typeface="Times New Roman"/>
              </a:rPr>
              <a:t>.</a:t>
            </a:r>
            <a:endParaRPr sz="1000">
              <a:latin typeface="Times New Roman"/>
              <a:cs typeface="Times New Roman"/>
            </a:endParaRPr>
          </a:p>
          <a:p>
            <a:pPr marL="12700">
              <a:lnSpc>
                <a:spcPct val="100000"/>
              </a:lnSpc>
              <a:spcBef>
                <a:spcPts val="540"/>
              </a:spcBef>
            </a:pPr>
            <a:r>
              <a:rPr dirty="0" sz="1000" spc="-5">
                <a:latin typeface="Times New Roman"/>
                <a:cs typeface="Times New Roman"/>
              </a:rPr>
              <a:t>The length </a:t>
            </a:r>
            <a:r>
              <a:rPr dirty="0" sz="1000">
                <a:latin typeface="Times New Roman"/>
                <a:cs typeface="Times New Roman"/>
              </a:rPr>
              <a:t>of </a:t>
            </a:r>
            <a:r>
              <a:rPr dirty="0" sz="1000" spc="-5">
                <a:latin typeface="Times New Roman"/>
                <a:cs typeface="Times New Roman"/>
              </a:rPr>
              <a:t>the confinement </a:t>
            </a:r>
            <a:r>
              <a:rPr dirty="0" sz="1000">
                <a:latin typeface="Times New Roman"/>
                <a:cs typeface="Times New Roman"/>
              </a:rPr>
              <a:t>zone </a:t>
            </a:r>
            <a:r>
              <a:rPr dirty="0" sz="1000" spc="-5">
                <a:latin typeface="Times New Roman"/>
                <a:cs typeface="Times New Roman"/>
              </a:rPr>
              <a:t>is </a:t>
            </a:r>
            <a:r>
              <a:rPr dirty="0" sz="1000" spc="-120">
                <a:latin typeface="Cambria Math"/>
                <a:cs typeface="Cambria Math"/>
              </a:rPr>
              <a:t>1.5𝑑𝑑 </a:t>
            </a:r>
            <a:r>
              <a:rPr dirty="0" sz="1000" spc="-5">
                <a:latin typeface="Cambria Math"/>
                <a:cs typeface="Cambria Math"/>
              </a:rPr>
              <a:t>= 1.5</a:t>
            </a:r>
            <a:r>
              <a:rPr dirty="0" baseline="2777" sz="1500" spc="-7">
                <a:latin typeface="Cambria Math"/>
                <a:cs typeface="Cambria Math"/>
              </a:rPr>
              <a:t>(</a:t>
            </a:r>
            <a:r>
              <a:rPr dirty="0" sz="1000" spc="-5">
                <a:latin typeface="Cambria Math"/>
                <a:cs typeface="Cambria Math"/>
              </a:rPr>
              <a:t>74 </a:t>
            </a:r>
            <a:r>
              <a:rPr dirty="0" sz="1000" spc="-195">
                <a:latin typeface="Cambria Math"/>
                <a:cs typeface="Cambria Math"/>
              </a:rPr>
              <a:t>𝑠𝑠𝑠𝑠</a:t>
            </a:r>
            <a:r>
              <a:rPr dirty="0" baseline="2777" sz="1500" spc="-292">
                <a:latin typeface="Cambria Math"/>
                <a:cs typeface="Cambria Math"/>
              </a:rPr>
              <a:t>) </a:t>
            </a:r>
            <a:r>
              <a:rPr dirty="0" sz="1000" spc="-5">
                <a:latin typeface="Cambria Math"/>
                <a:cs typeface="Cambria Math"/>
              </a:rPr>
              <a:t>= 111 </a:t>
            </a:r>
            <a:r>
              <a:rPr dirty="0" sz="1000" spc="-245">
                <a:latin typeface="Cambria Math"/>
                <a:cs typeface="Cambria Math"/>
              </a:rPr>
              <a:t>𝑠𝑠𝑠𝑠</a:t>
            </a:r>
            <a:r>
              <a:rPr dirty="0" sz="1000" spc="80">
                <a:latin typeface="Cambria Math"/>
                <a:cs typeface="Cambria Math"/>
              </a:rPr>
              <a:t> </a:t>
            </a:r>
            <a:r>
              <a:rPr dirty="0" sz="1000" spc="-5">
                <a:latin typeface="Cambria Math"/>
                <a:cs typeface="Cambria Math"/>
              </a:rPr>
              <a:t>=</a:t>
            </a:r>
            <a:r>
              <a:rPr dirty="0" sz="1000">
                <a:latin typeface="Cambria Math"/>
                <a:cs typeface="Cambria Math"/>
              </a:rPr>
              <a:t> </a:t>
            </a:r>
            <a:r>
              <a:rPr dirty="0" sz="1000" spc="-5">
                <a:latin typeface="Cambria Math"/>
                <a:cs typeface="Cambria Math"/>
              </a:rPr>
              <a:t>9.25 </a:t>
            </a:r>
            <a:r>
              <a:rPr dirty="0" sz="1000" spc="-250">
                <a:latin typeface="Cambria Math"/>
                <a:cs typeface="Cambria Math"/>
              </a:rPr>
              <a:t>𝑓𝑓𝑓𝑓</a:t>
            </a:r>
            <a:r>
              <a:rPr dirty="0" sz="1000" spc="-250" i="1">
                <a:latin typeface="Times New Roman"/>
                <a:cs typeface="Times New Roman"/>
              </a:rPr>
              <a:t>.</a:t>
            </a:r>
            <a:endParaRPr sz="1000">
              <a:latin typeface="Times New Roman"/>
              <a:cs typeface="Times New Roman"/>
            </a:endParaRPr>
          </a:p>
          <a:p>
            <a:pPr marL="12700">
              <a:lnSpc>
                <a:spcPct val="100000"/>
              </a:lnSpc>
              <a:spcBef>
                <a:spcPts val="560"/>
              </a:spcBef>
            </a:pPr>
            <a:r>
              <a:rPr dirty="0" sz="1000" spc="-5">
                <a:latin typeface="Times New Roman"/>
                <a:cs typeface="Times New Roman"/>
              </a:rPr>
              <a:t>Provide </a:t>
            </a:r>
            <a:r>
              <a:rPr dirty="0" sz="1000" spc="-10">
                <a:latin typeface="Times New Roman"/>
                <a:cs typeface="Times New Roman"/>
              </a:rPr>
              <a:t>#3 </a:t>
            </a:r>
            <a:r>
              <a:rPr dirty="0" sz="1000" spc="-5">
                <a:latin typeface="Times New Roman"/>
                <a:cs typeface="Times New Roman"/>
              </a:rPr>
              <a:t>bars spaced at </a:t>
            </a:r>
            <a:r>
              <a:rPr dirty="0" sz="1000">
                <a:latin typeface="Times New Roman"/>
                <a:cs typeface="Times New Roman"/>
              </a:rPr>
              <a:t>6” </a:t>
            </a:r>
            <a:r>
              <a:rPr dirty="0" sz="1000" spc="-5">
                <a:latin typeface="Times New Roman"/>
                <a:cs typeface="Times New Roman"/>
              </a:rPr>
              <a:t>for the </a:t>
            </a:r>
            <a:r>
              <a:rPr dirty="0" sz="1000" spc="-10">
                <a:latin typeface="Times New Roman"/>
                <a:cs typeface="Times New Roman"/>
              </a:rPr>
              <a:t>end </a:t>
            </a:r>
            <a:r>
              <a:rPr dirty="0" sz="1000" spc="-5">
                <a:latin typeface="Times New Roman"/>
                <a:cs typeface="Times New Roman"/>
              </a:rPr>
              <a:t>9.25ft </a:t>
            </a:r>
            <a:r>
              <a:rPr dirty="0" sz="1000">
                <a:latin typeface="Times New Roman"/>
                <a:cs typeface="Times New Roman"/>
              </a:rPr>
              <a:t>of </a:t>
            </a:r>
            <a:r>
              <a:rPr dirty="0" sz="1000" spc="-5">
                <a:latin typeface="Times New Roman"/>
                <a:cs typeface="Times New Roman"/>
              </a:rPr>
              <a:t>the</a:t>
            </a:r>
            <a:r>
              <a:rPr dirty="0" sz="1000" spc="40">
                <a:latin typeface="Times New Roman"/>
                <a:cs typeface="Times New Roman"/>
              </a:rPr>
              <a:t> </a:t>
            </a:r>
            <a:r>
              <a:rPr dirty="0" sz="1000" spc="-5">
                <a:latin typeface="Times New Roman"/>
                <a:cs typeface="Times New Roman"/>
              </a:rPr>
              <a:t>girder.</a:t>
            </a:r>
            <a:endParaRPr sz="1000">
              <a:latin typeface="Times New Roman"/>
              <a:cs typeface="Times New Roman"/>
            </a:endParaRPr>
          </a:p>
          <a:p>
            <a:pPr>
              <a:lnSpc>
                <a:spcPct val="100000"/>
              </a:lnSpc>
              <a:spcBef>
                <a:spcPts val="20"/>
              </a:spcBef>
            </a:pPr>
            <a:endParaRPr sz="950">
              <a:latin typeface="Times New Roman"/>
              <a:cs typeface="Times New Roman"/>
            </a:endParaRPr>
          </a:p>
          <a:p>
            <a:pPr marL="287020" indent="-274955">
              <a:lnSpc>
                <a:spcPct val="100000"/>
              </a:lnSpc>
              <a:buFont typeface="Arial"/>
              <a:buAutoNum type="arabicPlain" startAt="5"/>
              <a:tabLst>
                <a:tab pos="287020" algn="l"/>
                <a:tab pos="287655" algn="l"/>
              </a:tabLst>
            </a:pPr>
            <a:r>
              <a:rPr dirty="0" sz="1400" spc="-5" b="1">
                <a:latin typeface="Arial"/>
                <a:cs typeface="Arial"/>
              </a:rPr>
              <a:t>S</a:t>
            </a:r>
            <a:r>
              <a:rPr dirty="0" sz="1400" spc="-5" b="1">
                <a:latin typeface="Arial"/>
                <a:cs typeface="Arial"/>
              </a:rPr>
              <a:t>hear</a:t>
            </a:r>
            <a:r>
              <a:rPr dirty="0" sz="1400" spc="5" b="1">
                <a:latin typeface="Arial"/>
                <a:cs typeface="Arial"/>
              </a:rPr>
              <a:t> </a:t>
            </a:r>
            <a:r>
              <a:rPr dirty="0" sz="1400" spc="-10" b="1">
                <a:latin typeface="Arial"/>
                <a:cs typeface="Arial"/>
              </a:rPr>
              <a:t>Design</a:t>
            </a:r>
            <a:endParaRPr sz="1400">
              <a:latin typeface="Arial"/>
              <a:cs typeface="Arial"/>
            </a:endParaRPr>
          </a:p>
          <a:p>
            <a:pPr marL="12700" marR="433705">
              <a:lnSpc>
                <a:spcPts val="1150"/>
              </a:lnSpc>
              <a:spcBef>
                <a:spcPts val="340"/>
              </a:spcBef>
            </a:pPr>
            <a:r>
              <a:rPr dirty="0" sz="1000" spc="-5">
                <a:latin typeface="Times New Roman"/>
                <a:cs typeface="Times New Roman"/>
              </a:rPr>
              <a:t>Ensure the girder has sufficient capacity to resist shear in the Strength I limit state. Verify that shear reinforcement is  adequately</a:t>
            </a:r>
            <a:r>
              <a:rPr dirty="0" sz="1000" spc="-10">
                <a:latin typeface="Times New Roman"/>
                <a:cs typeface="Times New Roman"/>
              </a:rPr>
              <a:t> </a:t>
            </a:r>
            <a:r>
              <a:rPr dirty="0" sz="1000" spc="-5">
                <a:latin typeface="Times New Roman"/>
                <a:cs typeface="Times New Roman"/>
              </a:rPr>
              <a:t>detailed.</a:t>
            </a:r>
            <a:endParaRPr sz="1000">
              <a:latin typeface="Times New Roman"/>
              <a:cs typeface="Times New Roman"/>
            </a:endParaRPr>
          </a:p>
          <a:p>
            <a:pPr marL="12700" marR="290195">
              <a:lnSpc>
                <a:spcPts val="1150"/>
              </a:lnSpc>
              <a:spcBef>
                <a:spcPts val="600"/>
              </a:spcBef>
            </a:pPr>
            <a:r>
              <a:rPr dirty="0" sz="1000" spc="-5">
                <a:latin typeface="Times New Roman"/>
                <a:cs typeface="Times New Roman"/>
              </a:rPr>
              <a:t>These computations and checks demonstrate shear design at the critical section (LRFD 5.7.3.2 </a:t>
            </a:r>
            <a:r>
              <a:rPr dirty="0" sz="1000" spc="-10">
                <a:latin typeface="Times New Roman"/>
                <a:cs typeface="Times New Roman"/>
              </a:rPr>
              <a:t>and </a:t>
            </a:r>
            <a:r>
              <a:rPr dirty="0" sz="1000" spc="-5">
                <a:latin typeface="Times New Roman"/>
                <a:cs typeface="Times New Roman"/>
              </a:rPr>
              <a:t>5.7.3.3). A complete  design will also evaluate shear at locations where abrupt changes to the shear force diagram </a:t>
            </a:r>
            <a:r>
              <a:rPr dirty="0" sz="1000">
                <a:latin typeface="Times New Roman"/>
                <a:cs typeface="Times New Roman"/>
              </a:rPr>
              <a:t>occur </a:t>
            </a:r>
            <a:r>
              <a:rPr dirty="0" sz="1000" spc="-10">
                <a:latin typeface="Times New Roman"/>
                <a:cs typeface="Times New Roman"/>
              </a:rPr>
              <a:t>and </a:t>
            </a:r>
            <a:r>
              <a:rPr dirty="0" sz="1000" spc="-5">
                <a:latin typeface="Times New Roman"/>
                <a:cs typeface="Times New Roman"/>
              </a:rPr>
              <a:t>at changes in  reinforcement size and</a:t>
            </a:r>
            <a:r>
              <a:rPr dirty="0" sz="1000" spc="10">
                <a:latin typeface="Times New Roman"/>
                <a:cs typeface="Times New Roman"/>
              </a:rPr>
              <a:t> </a:t>
            </a:r>
            <a:r>
              <a:rPr dirty="0" sz="1000" spc="-5">
                <a:latin typeface="Times New Roman"/>
                <a:cs typeface="Times New Roman"/>
              </a:rPr>
              <a:t>spacing.</a:t>
            </a:r>
            <a:endParaRPr sz="1000">
              <a:latin typeface="Times New Roman"/>
              <a:cs typeface="Times New Roman"/>
            </a:endParaRPr>
          </a:p>
          <a:p>
            <a:pPr>
              <a:lnSpc>
                <a:spcPct val="100000"/>
              </a:lnSpc>
              <a:spcBef>
                <a:spcPts val="25"/>
              </a:spcBef>
            </a:pPr>
            <a:endParaRPr sz="950">
              <a:latin typeface="Times New Roman"/>
              <a:cs typeface="Times New Roman"/>
            </a:endParaRPr>
          </a:p>
          <a:p>
            <a:pPr lvl="1" marL="378460" indent="-366395">
              <a:lnSpc>
                <a:spcPct val="100000"/>
              </a:lnSpc>
              <a:buFont typeface="Arial"/>
              <a:buAutoNum type="arabicPeriod"/>
              <a:tabLst>
                <a:tab pos="378460" algn="l"/>
                <a:tab pos="379095" algn="l"/>
              </a:tabLst>
            </a:pPr>
            <a:r>
              <a:rPr dirty="0" sz="1200" spc="-5" b="1">
                <a:latin typeface="Arial"/>
                <a:cs typeface="Arial"/>
              </a:rPr>
              <a:t>L</a:t>
            </a:r>
            <a:r>
              <a:rPr dirty="0" sz="1200" spc="-5" b="1">
                <a:latin typeface="Arial"/>
                <a:cs typeface="Arial"/>
              </a:rPr>
              <a:t>ocate Critical Section for</a:t>
            </a:r>
            <a:r>
              <a:rPr dirty="0" sz="1200" spc="20" b="1">
                <a:latin typeface="Arial"/>
                <a:cs typeface="Arial"/>
              </a:rPr>
              <a:t> </a:t>
            </a:r>
            <a:r>
              <a:rPr dirty="0" sz="1200" b="1">
                <a:latin typeface="Arial"/>
                <a:cs typeface="Arial"/>
              </a:rPr>
              <a:t>Shear</a:t>
            </a:r>
            <a:endParaRPr sz="1200">
              <a:latin typeface="Arial"/>
              <a:cs typeface="Arial"/>
            </a:endParaRPr>
          </a:p>
          <a:p>
            <a:pPr marL="12700" marR="62865" indent="-635">
              <a:lnSpc>
                <a:spcPts val="1060"/>
              </a:lnSpc>
              <a:spcBef>
                <a:spcPts val="484"/>
              </a:spcBef>
            </a:pPr>
            <a:r>
              <a:rPr dirty="0" baseline="5555" sz="1500" spc="-7">
                <a:latin typeface="Times New Roman"/>
                <a:cs typeface="Times New Roman"/>
              </a:rPr>
              <a:t>The critical section </a:t>
            </a:r>
            <a:r>
              <a:rPr dirty="0" baseline="5555" sz="1500">
                <a:latin typeface="Times New Roman"/>
                <a:cs typeface="Times New Roman"/>
              </a:rPr>
              <a:t>for </a:t>
            </a:r>
            <a:r>
              <a:rPr dirty="0" baseline="5555" sz="1500" spc="-7">
                <a:latin typeface="Times New Roman"/>
                <a:cs typeface="Times New Roman"/>
              </a:rPr>
              <a:t>shear </a:t>
            </a:r>
            <a:r>
              <a:rPr dirty="0" baseline="5555" sz="1500" spc="-15">
                <a:latin typeface="Times New Roman"/>
                <a:cs typeface="Times New Roman"/>
              </a:rPr>
              <a:t>is </a:t>
            </a:r>
            <a:r>
              <a:rPr dirty="0" baseline="5555" sz="1500" spc="-7">
                <a:latin typeface="Times New Roman"/>
                <a:cs typeface="Times New Roman"/>
              </a:rPr>
              <a:t>located at </a:t>
            </a:r>
            <a:r>
              <a:rPr dirty="0" baseline="5555" sz="1500" spc="-7" i="1">
                <a:latin typeface="Times New Roman"/>
                <a:cs typeface="Times New Roman"/>
              </a:rPr>
              <a:t>d</a:t>
            </a:r>
            <a:r>
              <a:rPr dirty="0" sz="650" spc="-5" i="1">
                <a:latin typeface="Times New Roman"/>
                <a:cs typeface="Times New Roman"/>
              </a:rPr>
              <a:t>v </a:t>
            </a:r>
            <a:r>
              <a:rPr dirty="0" baseline="5555" sz="1500" spc="-7">
                <a:latin typeface="Times New Roman"/>
                <a:cs typeface="Times New Roman"/>
              </a:rPr>
              <a:t>from the face </a:t>
            </a:r>
            <a:r>
              <a:rPr dirty="0" baseline="5555" sz="1500" spc="-15">
                <a:latin typeface="Times New Roman"/>
                <a:cs typeface="Times New Roman"/>
              </a:rPr>
              <a:t>of </a:t>
            </a:r>
            <a:r>
              <a:rPr dirty="0" baseline="5555" sz="1500">
                <a:latin typeface="Times New Roman"/>
                <a:cs typeface="Times New Roman"/>
              </a:rPr>
              <a:t>support </a:t>
            </a:r>
            <a:r>
              <a:rPr dirty="0" baseline="5555" sz="1500" spc="-7">
                <a:latin typeface="Times New Roman"/>
                <a:cs typeface="Times New Roman"/>
              </a:rPr>
              <a:t>where </a:t>
            </a:r>
            <a:r>
              <a:rPr dirty="0" baseline="5555" sz="1500" i="1">
                <a:latin typeface="Times New Roman"/>
                <a:cs typeface="Times New Roman"/>
              </a:rPr>
              <a:t>d</a:t>
            </a:r>
            <a:r>
              <a:rPr dirty="0" sz="650" i="1">
                <a:latin typeface="Times New Roman"/>
                <a:cs typeface="Times New Roman"/>
              </a:rPr>
              <a:t>v </a:t>
            </a:r>
            <a:r>
              <a:rPr dirty="0" baseline="5555" sz="1500" spc="-7">
                <a:latin typeface="Times New Roman"/>
                <a:cs typeface="Times New Roman"/>
              </a:rPr>
              <a:t>is determined based </a:t>
            </a:r>
            <a:r>
              <a:rPr dirty="0" baseline="5555" sz="1500" spc="-15">
                <a:latin typeface="Times New Roman"/>
                <a:cs typeface="Times New Roman"/>
              </a:rPr>
              <a:t>on </a:t>
            </a:r>
            <a:r>
              <a:rPr dirty="0" baseline="5555" sz="1500" spc="-7">
                <a:latin typeface="Times New Roman"/>
                <a:cs typeface="Times New Roman"/>
              </a:rPr>
              <a:t>critical section. For  </a:t>
            </a:r>
            <a:r>
              <a:rPr dirty="0" sz="1000" spc="-5">
                <a:latin typeface="Times New Roman"/>
                <a:cs typeface="Times New Roman"/>
              </a:rPr>
              <a:t>purposes </a:t>
            </a:r>
            <a:r>
              <a:rPr dirty="0" sz="1000">
                <a:latin typeface="Times New Roman"/>
                <a:cs typeface="Times New Roman"/>
              </a:rPr>
              <a:t>of </a:t>
            </a:r>
            <a:r>
              <a:rPr dirty="0" sz="1000" spc="-5">
                <a:latin typeface="Times New Roman"/>
                <a:cs typeface="Times New Roman"/>
              </a:rPr>
              <a:t>design, the ultimate shear between the support and the critical section is </a:t>
            </a:r>
            <a:r>
              <a:rPr dirty="0" sz="1000">
                <a:latin typeface="Times New Roman"/>
                <a:cs typeface="Times New Roman"/>
              </a:rPr>
              <a:t>equal </a:t>
            </a:r>
            <a:r>
              <a:rPr dirty="0" sz="1000" spc="-5">
                <a:latin typeface="Times New Roman"/>
                <a:cs typeface="Times New Roman"/>
              </a:rPr>
              <a:t>to the shear at the critical</a:t>
            </a:r>
            <a:r>
              <a:rPr dirty="0" sz="1000" spc="10">
                <a:latin typeface="Times New Roman"/>
                <a:cs typeface="Times New Roman"/>
              </a:rPr>
              <a:t> </a:t>
            </a:r>
            <a:r>
              <a:rPr dirty="0" sz="1000" spc="-5">
                <a:latin typeface="Times New Roman"/>
                <a:cs typeface="Times New Roman"/>
              </a:rPr>
              <a:t>section.</a:t>
            </a:r>
            <a:endParaRPr sz="1000">
              <a:latin typeface="Times New Roman"/>
              <a:cs typeface="Times New Roman"/>
            </a:endParaRPr>
          </a:p>
          <a:p>
            <a:pPr marL="12700" marR="5080">
              <a:lnSpc>
                <a:spcPct val="93300"/>
              </a:lnSpc>
              <a:spcBef>
                <a:spcPts val="715"/>
              </a:spcBef>
            </a:pPr>
            <a:r>
              <a:rPr dirty="0" baseline="5555" sz="1500" spc="-7">
                <a:latin typeface="Times New Roman"/>
                <a:cs typeface="Times New Roman"/>
              </a:rPr>
              <a:t>Determining the location </a:t>
            </a:r>
            <a:r>
              <a:rPr dirty="0" baseline="5555" sz="1500" spc="-15">
                <a:latin typeface="Times New Roman"/>
                <a:cs typeface="Times New Roman"/>
              </a:rPr>
              <a:t>of the </a:t>
            </a:r>
            <a:r>
              <a:rPr dirty="0" baseline="5555" sz="1500" spc="-7">
                <a:latin typeface="Times New Roman"/>
                <a:cs typeface="Times New Roman"/>
              </a:rPr>
              <a:t>critical section can </a:t>
            </a:r>
            <a:r>
              <a:rPr dirty="0" baseline="5555" sz="1500">
                <a:latin typeface="Times New Roman"/>
                <a:cs typeface="Times New Roman"/>
              </a:rPr>
              <a:t>be </a:t>
            </a:r>
            <a:r>
              <a:rPr dirty="0" baseline="5555" sz="1500" spc="-7">
                <a:latin typeface="Times New Roman"/>
                <a:cs typeface="Times New Roman"/>
              </a:rPr>
              <a:t>challenging because </a:t>
            </a:r>
            <a:r>
              <a:rPr dirty="0" baseline="5555" sz="1500" spc="-7" i="1">
                <a:latin typeface="Times New Roman"/>
                <a:cs typeface="Times New Roman"/>
              </a:rPr>
              <a:t>d</a:t>
            </a:r>
            <a:r>
              <a:rPr dirty="0" sz="650" spc="-5" i="1">
                <a:latin typeface="Times New Roman"/>
                <a:cs typeface="Times New Roman"/>
              </a:rPr>
              <a:t>v </a:t>
            </a:r>
            <a:r>
              <a:rPr dirty="0" baseline="5555" sz="1500" spc="-7">
                <a:latin typeface="Times New Roman"/>
                <a:cs typeface="Times New Roman"/>
              </a:rPr>
              <a:t>varies with position along the girder. To </a:t>
            </a:r>
            <a:r>
              <a:rPr dirty="0" baseline="5555" sz="1500" spc="-15">
                <a:latin typeface="Times New Roman"/>
                <a:cs typeface="Times New Roman"/>
              </a:rPr>
              <a:t>find  </a:t>
            </a:r>
            <a:r>
              <a:rPr dirty="0" baseline="5555" sz="1500" spc="-7">
                <a:latin typeface="Times New Roman"/>
                <a:cs typeface="Times New Roman"/>
              </a:rPr>
              <a:t>the critical section plot </a:t>
            </a:r>
            <a:r>
              <a:rPr dirty="0" baseline="5555" sz="1500" i="1">
                <a:latin typeface="Times New Roman"/>
                <a:cs typeface="Times New Roman"/>
              </a:rPr>
              <a:t>d</a:t>
            </a:r>
            <a:r>
              <a:rPr dirty="0" sz="650" i="1">
                <a:latin typeface="Times New Roman"/>
                <a:cs typeface="Times New Roman"/>
              </a:rPr>
              <a:t>v </a:t>
            </a:r>
            <a:r>
              <a:rPr dirty="0" baseline="5555" sz="1500" spc="-15">
                <a:latin typeface="Times New Roman"/>
                <a:cs typeface="Times New Roman"/>
              </a:rPr>
              <a:t>along </a:t>
            </a:r>
            <a:r>
              <a:rPr dirty="0" baseline="5555" sz="1500" spc="-7">
                <a:latin typeface="Times New Roman"/>
                <a:cs typeface="Times New Roman"/>
              </a:rPr>
              <a:t>the length </a:t>
            </a:r>
            <a:r>
              <a:rPr dirty="0" baseline="5555" sz="1500">
                <a:latin typeface="Times New Roman"/>
                <a:cs typeface="Times New Roman"/>
              </a:rPr>
              <a:t>of </a:t>
            </a:r>
            <a:r>
              <a:rPr dirty="0" baseline="5555" sz="1500" spc="-7">
                <a:latin typeface="Times New Roman"/>
                <a:cs typeface="Times New Roman"/>
              </a:rPr>
              <a:t>the girder </a:t>
            </a:r>
            <a:r>
              <a:rPr dirty="0" baseline="5555" sz="1500" spc="-15">
                <a:latin typeface="Times New Roman"/>
                <a:cs typeface="Times New Roman"/>
              </a:rPr>
              <a:t>and </a:t>
            </a:r>
            <a:r>
              <a:rPr dirty="0" baseline="5555" sz="1500" spc="-7">
                <a:latin typeface="Times New Roman"/>
                <a:cs typeface="Times New Roman"/>
              </a:rPr>
              <a:t>draw a </a:t>
            </a:r>
            <a:r>
              <a:rPr dirty="0" baseline="5555" sz="1500">
                <a:latin typeface="Times New Roman"/>
                <a:cs typeface="Times New Roman"/>
              </a:rPr>
              <a:t>45° </a:t>
            </a:r>
            <a:r>
              <a:rPr dirty="0" baseline="5555" sz="1500" spc="-7">
                <a:latin typeface="Times New Roman"/>
                <a:cs typeface="Times New Roman"/>
              </a:rPr>
              <a:t>line from the face </a:t>
            </a:r>
            <a:r>
              <a:rPr dirty="0" baseline="5555" sz="1500">
                <a:latin typeface="Times New Roman"/>
                <a:cs typeface="Times New Roman"/>
              </a:rPr>
              <a:t>of </a:t>
            </a:r>
            <a:r>
              <a:rPr dirty="0" baseline="5555" sz="1500" spc="-7">
                <a:latin typeface="Times New Roman"/>
                <a:cs typeface="Times New Roman"/>
              </a:rPr>
              <a:t>support towards the center </a:t>
            </a:r>
            <a:r>
              <a:rPr dirty="0" baseline="5555" sz="1500">
                <a:latin typeface="Times New Roman"/>
                <a:cs typeface="Times New Roman"/>
              </a:rPr>
              <a:t>of </a:t>
            </a:r>
            <a:r>
              <a:rPr dirty="0" baseline="5555" sz="1500" spc="-7">
                <a:latin typeface="Times New Roman"/>
                <a:cs typeface="Times New Roman"/>
              </a:rPr>
              <a:t>the  girder. The intersection </a:t>
            </a:r>
            <a:r>
              <a:rPr dirty="0" baseline="5555" sz="1500">
                <a:latin typeface="Times New Roman"/>
                <a:cs typeface="Times New Roman"/>
              </a:rPr>
              <a:t>of </a:t>
            </a:r>
            <a:r>
              <a:rPr dirty="0" baseline="5555" sz="1500" spc="-7">
                <a:latin typeface="Times New Roman"/>
                <a:cs typeface="Times New Roman"/>
              </a:rPr>
              <a:t>the </a:t>
            </a:r>
            <a:r>
              <a:rPr dirty="0" baseline="5555" sz="1500">
                <a:latin typeface="Times New Roman"/>
                <a:cs typeface="Times New Roman"/>
              </a:rPr>
              <a:t>45° </a:t>
            </a:r>
            <a:r>
              <a:rPr dirty="0" baseline="5555" sz="1500" spc="-7">
                <a:latin typeface="Times New Roman"/>
                <a:cs typeface="Times New Roman"/>
              </a:rPr>
              <a:t>line and the </a:t>
            </a:r>
            <a:r>
              <a:rPr dirty="0" baseline="5555" sz="1500" i="1">
                <a:latin typeface="Times New Roman"/>
                <a:cs typeface="Times New Roman"/>
              </a:rPr>
              <a:t>d</a:t>
            </a:r>
            <a:r>
              <a:rPr dirty="0" sz="650" i="1">
                <a:latin typeface="Times New Roman"/>
                <a:cs typeface="Times New Roman"/>
              </a:rPr>
              <a:t>v </a:t>
            </a:r>
            <a:r>
              <a:rPr dirty="0" baseline="5555" sz="1500" spc="-7">
                <a:latin typeface="Times New Roman"/>
                <a:cs typeface="Times New Roman"/>
              </a:rPr>
              <a:t>curve is the location </a:t>
            </a:r>
            <a:r>
              <a:rPr dirty="0" baseline="5555" sz="1500">
                <a:latin typeface="Times New Roman"/>
                <a:cs typeface="Times New Roman"/>
              </a:rPr>
              <a:t>of </a:t>
            </a:r>
            <a:r>
              <a:rPr dirty="0" baseline="5555" sz="1500" spc="-7">
                <a:latin typeface="Times New Roman"/>
                <a:cs typeface="Times New Roman"/>
              </a:rPr>
              <a:t>the critical section. </a:t>
            </a:r>
            <a:r>
              <a:rPr dirty="0" baseline="5555" sz="1500" spc="-7">
                <a:latin typeface="Times New Roman"/>
                <a:cs typeface="Times New Roman"/>
                <a:hlinkClick r:id="rId2" action="ppaction://hlinksldjump"/>
              </a:rPr>
              <a:t>Figure 5-1 </a:t>
            </a:r>
            <a:r>
              <a:rPr dirty="0" baseline="5555" sz="1500" spc="-7">
                <a:latin typeface="Times New Roman"/>
                <a:cs typeface="Times New Roman"/>
              </a:rPr>
              <a:t>illustrates this  </a:t>
            </a:r>
            <a:r>
              <a:rPr dirty="0" sz="1000" spc="-5">
                <a:latin typeface="Times New Roman"/>
                <a:cs typeface="Times New Roman"/>
              </a:rPr>
              <a:t>technique.</a:t>
            </a:r>
            <a:endParaRPr sz="1000">
              <a:latin typeface="Times New Roman"/>
              <a:cs typeface="Times New Roman"/>
            </a:endParaRPr>
          </a:p>
        </p:txBody>
      </p:sp>
      <p:sp>
        <p:nvSpPr>
          <p:cNvPr id="37" name="object 37"/>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69</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672898" y="3061220"/>
            <a:ext cx="6146165" cy="991235"/>
          </a:xfrm>
          <a:prstGeom prst="rect">
            <a:avLst/>
          </a:prstGeom>
        </p:spPr>
        <p:txBody>
          <a:bodyPr wrap="square" lIns="0" tIns="12065" rIns="0" bIns="0" rtlCol="0" vert="horz">
            <a:spAutoFit/>
          </a:bodyPr>
          <a:lstStyle/>
          <a:p>
            <a:pPr algn="ctr" marL="279400">
              <a:lnSpc>
                <a:spcPct val="100000"/>
              </a:lnSpc>
              <a:spcBef>
                <a:spcPts val="95"/>
              </a:spcBef>
            </a:pPr>
            <a:r>
              <a:rPr dirty="0" sz="1000" spc="-5" b="1">
                <a:latin typeface="Times New Roman"/>
                <a:cs typeface="Times New Roman"/>
              </a:rPr>
              <a:t>Figure </a:t>
            </a:r>
            <a:r>
              <a:rPr dirty="0" sz="1000" b="1">
                <a:latin typeface="Times New Roman"/>
                <a:cs typeface="Times New Roman"/>
              </a:rPr>
              <a:t>5-1: </a:t>
            </a:r>
            <a:r>
              <a:rPr dirty="0" sz="1000" spc="-5" b="1">
                <a:latin typeface="Times New Roman"/>
                <a:cs typeface="Times New Roman"/>
              </a:rPr>
              <a:t>Graphical method to Determine Critical Section</a:t>
            </a:r>
            <a:r>
              <a:rPr dirty="0" sz="1000" spc="30" b="1">
                <a:latin typeface="Times New Roman"/>
                <a:cs typeface="Times New Roman"/>
              </a:rPr>
              <a:t> </a:t>
            </a:r>
            <a:r>
              <a:rPr dirty="0" sz="1000" spc="-5" b="1">
                <a:latin typeface="Times New Roman"/>
                <a:cs typeface="Times New Roman"/>
              </a:rPr>
              <a:t>Location</a:t>
            </a:r>
            <a:endParaRPr sz="1000">
              <a:latin typeface="Times New Roman"/>
              <a:cs typeface="Times New Roman"/>
            </a:endParaRPr>
          </a:p>
          <a:p>
            <a:pPr>
              <a:lnSpc>
                <a:spcPct val="100000"/>
              </a:lnSpc>
            </a:pPr>
            <a:endParaRPr sz="1100">
              <a:latin typeface="Times New Roman"/>
              <a:cs typeface="Times New Roman"/>
            </a:endParaRPr>
          </a:p>
          <a:p>
            <a:pPr>
              <a:lnSpc>
                <a:spcPct val="100000"/>
              </a:lnSpc>
              <a:spcBef>
                <a:spcPts val="25"/>
              </a:spcBef>
            </a:pPr>
            <a:endParaRPr sz="950">
              <a:latin typeface="Times New Roman"/>
              <a:cs typeface="Times New Roman"/>
            </a:endParaRPr>
          </a:p>
          <a:p>
            <a:pPr marL="12700" marR="5080">
              <a:lnSpc>
                <a:spcPts val="1150"/>
              </a:lnSpc>
            </a:pPr>
            <a:r>
              <a:rPr dirty="0" sz="1000" spc="-5">
                <a:latin typeface="Times New Roman"/>
                <a:cs typeface="Times New Roman"/>
              </a:rPr>
              <a:t>For this girder, the critical section is located </a:t>
            </a:r>
            <a:r>
              <a:rPr dirty="0" sz="1000" spc="-5" i="1">
                <a:latin typeface="Times New Roman"/>
                <a:cs typeface="Times New Roman"/>
              </a:rPr>
              <a:t>5.782 ft </a:t>
            </a:r>
            <a:r>
              <a:rPr dirty="0" sz="1000" spc="-5">
                <a:latin typeface="Times New Roman"/>
                <a:cs typeface="Times New Roman"/>
              </a:rPr>
              <a:t>from </a:t>
            </a:r>
            <a:r>
              <a:rPr dirty="0" sz="1000" spc="-10">
                <a:latin typeface="Times New Roman"/>
                <a:cs typeface="Times New Roman"/>
              </a:rPr>
              <a:t>the </a:t>
            </a:r>
            <a:r>
              <a:rPr dirty="0" sz="1000" spc="-5">
                <a:latin typeface="Times New Roman"/>
                <a:cs typeface="Times New Roman"/>
              </a:rPr>
              <a:t>face </a:t>
            </a:r>
            <a:r>
              <a:rPr dirty="0" sz="1000">
                <a:latin typeface="Times New Roman"/>
                <a:cs typeface="Times New Roman"/>
              </a:rPr>
              <a:t>of </a:t>
            </a:r>
            <a:r>
              <a:rPr dirty="0" sz="1000" spc="-5">
                <a:latin typeface="Times New Roman"/>
                <a:cs typeface="Times New Roman"/>
              </a:rPr>
              <a:t>support. The table </a:t>
            </a:r>
            <a:r>
              <a:rPr dirty="0" sz="1000" spc="-10">
                <a:latin typeface="Times New Roman"/>
                <a:cs typeface="Times New Roman"/>
              </a:rPr>
              <a:t>that </a:t>
            </a:r>
            <a:r>
              <a:rPr dirty="0" sz="1000" spc="-5">
                <a:latin typeface="Times New Roman"/>
                <a:cs typeface="Times New Roman"/>
              </a:rPr>
              <a:t>follows show the details </a:t>
            </a:r>
            <a:r>
              <a:rPr dirty="0" sz="1000">
                <a:latin typeface="Times New Roman"/>
                <a:cs typeface="Times New Roman"/>
              </a:rPr>
              <a:t>for  </a:t>
            </a:r>
            <a:r>
              <a:rPr dirty="0" sz="1000" spc="-5">
                <a:latin typeface="Times New Roman"/>
                <a:cs typeface="Times New Roman"/>
              </a:rPr>
              <a:t>finding the critical</a:t>
            </a:r>
            <a:r>
              <a:rPr dirty="0" sz="1000" spc="10">
                <a:latin typeface="Times New Roman"/>
                <a:cs typeface="Times New Roman"/>
              </a:rPr>
              <a:t> </a:t>
            </a:r>
            <a:r>
              <a:rPr dirty="0" sz="1000" spc="-5">
                <a:latin typeface="Times New Roman"/>
                <a:cs typeface="Times New Roman"/>
              </a:rPr>
              <a:t>sections.</a:t>
            </a:r>
            <a:endParaRPr sz="1000">
              <a:latin typeface="Times New Roman"/>
              <a:cs typeface="Times New Roman"/>
            </a:endParaRPr>
          </a:p>
          <a:p>
            <a:pPr marL="12700">
              <a:lnSpc>
                <a:spcPct val="100000"/>
              </a:lnSpc>
              <a:spcBef>
                <a:spcPts val="525"/>
              </a:spcBef>
            </a:pPr>
            <a:r>
              <a:rPr dirty="0" sz="1000" spc="-5" b="1">
                <a:latin typeface="Times New Roman"/>
                <a:cs typeface="Times New Roman"/>
              </a:rPr>
              <a:t>Table </a:t>
            </a:r>
            <a:r>
              <a:rPr dirty="0" sz="1000" b="1">
                <a:latin typeface="Times New Roman"/>
                <a:cs typeface="Times New Roman"/>
              </a:rPr>
              <a:t>5-1: </a:t>
            </a:r>
            <a:r>
              <a:rPr dirty="0" sz="1000" spc="-5" b="1">
                <a:latin typeface="Times New Roman"/>
                <a:cs typeface="Times New Roman"/>
              </a:rPr>
              <a:t>Critical Section Calculation Details </a:t>
            </a:r>
            <a:r>
              <a:rPr dirty="0" sz="1000" b="1">
                <a:latin typeface="Times New Roman"/>
                <a:cs typeface="Times New Roman"/>
              </a:rPr>
              <a:t>for </a:t>
            </a:r>
            <a:r>
              <a:rPr dirty="0" sz="1000" spc="-5" b="1">
                <a:latin typeface="Times New Roman"/>
                <a:cs typeface="Times New Roman"/>
              </a:rPr>
              <a:t>Abutment</a:t>
            </a:r>
            <a:r>
              <a:rPr dirty="0" sz="1000" spc="25" b="1">
                <a:latin typeface="Times New Roman"/>
                <a:cs typeface="Times New Roman"/>
              </a:rPr>
              <a:t> </a:t>
            </a:r>
            <a:r>
              <a:rPr dirty="0" sz="1000" spc="-5" b="1">
                <a:latin typeface="Times New Roman"/>
                <a:cs typeface="Times New Roman"/>
              </a:rPr>
              <a:t>1</a:t>
            </a:r>
            <a:endParaRPr sz="1000">
              <a:latin typeface="Times New Roman"/>
              <a:cs typeface="Times New Roman"/>
            </a:endParaRPr>
          </a:p>
        </p:txBody>
      </p:sp>
      <p:graphicFrame>
        <p:nvGraphicFramePr>
          <p:cNvPr id="4" name="object 4"/>
          <p:cNvGraphicFramePr>
            <a:graphicFrameLocks noGrp="1"/>
          </p:cNvGraphicFramePr>
          <p:nvPr/>
        </p:nvGraphicFramePr>
        <p:xfrm>
          <a:off x="681227" y="4117860"/>
          <a:ext cx="3355975" cy="3218815"/>
        </p:xfrm>
        <a:graphic>
          <a:graphicData uri="http://schemas.openxmlformats.org/drawingml/2006/table">
            <a:tbl>
              <a:tblPr firstRow="1" bandRow="1">
                <a:tableStyleId>{2D5ABB26-0587-4C30-8999-92F81FD0307C}</a:tableStyleId>
              </a:tblPr>
              <a:tblGrid>
                <a:gridCol w="1250315"/>
                <a:gridCol w="886460"/>
                <a:gridCol w="488314"/>
                <a:gridCol w="730250"/>
              </a:tblGrid>
              <a:tr h="525779">
                <a:tc>
                  <a:txBody>
                    <a:bodyPr/>
                    <a:lstStyle/>
                    <a:p>
                      <a:pPr marL="73025" marR="387985">
                        <a:lnSpc>
                          <a:spcPts val="1150"/>
                        </a:lnSpc>
                        <a:spcBef>
                          <a:spcPts val="60"/>
                        </a:spcBef>
                      </a:pPr>
                      <a:r>
                        <a:rPr dirty="0" sz="1000" spc="-5" b="1">
                          <a:solidFill>
                            <a:srgbClr val="365F91"/>
                          </a:solidFill>
                          <a:latin typeface="Times New Roman"/>
                          <a:cs typeface="Times New Roman"/>
                        </a:rPr>
                        <a:t>Location</a:t>
                      </a:r>
                      <a:r>
                        <a:rPr dirty="0" sz="1000" spc="-60" b="1">
                          <a:solidFill>
                            <a:srgbClr val="365F91"/>
                          </a:solidFill>
                          <a:latin typeface="Times New Roman"/>
                          <a:cs typeface="Times New Roman"/>
                        </a:rPr>
                        <a:t> </a:t>
                      </a:r>
                      <a:r>
                        <a:rPr dirty="0" sz="1000" b="1">
                          <a:solidFill>
                            <a:srgbClr val="365F91"/>
                          </a:solidFill>
                          <a:latin typeface="Times New Roman"/>
                          <a:cs typeface="Times New Roman"/>
                        </a:rPr>
                        <a:t>from  </a:t>
                      </a:r>
                      <a:r>
                        <a:rPr dirty="0" sz="1000" spc="-5" b="1">
                          <a:solidFill>
                            <a:srgbClr val="365F91"/>
                          </a:solidFill>
                          <a:latin typeface="Times New Roman"/>
                          <a:cs typeface="Times New Roman"/>
                        </a:rPr>
                        <a:t>Left Support  (ft)</a:t>
                      </a:r>
                      <a:endParaRPr sz="1000">
                        <a:latin typeface="Times New Roman"/>
                        <a:cs typeface="Times New Roman"/>
                      </a:endParaRPr>
                    </a:p>
                  </a:txBody>
                  <a:tcPr marL="0" marR="0" marB="0" marT="7620">
                    <a:lnT w="12700">
                      <a:solidFill>
                        <a:srgbClr val="4F81BC"/>
                      </a:solidFill>
                      <a:prstDash val="solid"/>
                    </a:lnT>
                    <a:lnB w="12700">
                      <a:solidFill>
                        <a:srgbClr val="4F81BC"/>
                      </a:solidFill>
                      <a:prstDash val="solid"/>
                    </a:lnB>
                  </a:tcPr>
                </a:tc>
                <a:tc>
                  <a:txBody>
                    <a:bodyPr/>
                    <a:lstStyle/>
                    <a:p>
                      <a:pPr marL="67310">
                        <a:lnSpc>
                          <a:spcPts val="1160"/>
                        </a:lnSpc>
                      </a:pPr>
                      <a:r>
                        <a:rPr dirty="0" sz="1000" spc="-5" b="1">
                          <a:solidFill>
                            <a:srgbClr val="365F91"/>
                          </a:solidFill>
                          <a:latin typeface="Times New Roman"/>
                          <a:cs typeface="Times New Roman"/>
                        </a:rPr>
                        <a:t>Assumed</a:t>
                      </a:r>
                      <a:r>
                        <a:rPr dirty="0" sz="1000" spc="-30" b="1">
                          <a:solidFill>
                            <a:srgbClr val="365F91"/>
                          </a:solidFill>
                          <a:latin typeface="Times New Roman"/>
                          <a:cs typeface="Times New Roman"/>
                        </a:rPr>
                        <a:t> </a:t>
                      </a:r>
                      <a:r>
                        <a:rPr dirty="0" sz="1000" spc="-5" b="1">
                          <a:solidFill>
                            <a:srgbClr val="365F91"/>
                          </a:solidFill>
                          <a:latin typeface="Times New Roman"/>
                          <a:cs typeface="Times New Roman"/>
                        </a:rPr>
                        <a:t>C.S.</a:t>
                      </a:r>
                      <a:endParaRPr sz="1000">
                        <a:latin typeface="Times New Roman"/>
                        <a:cs typeface="Times New Roman"/>
                      </a:endParaRPr>
                    </a:p>
                    <a:p>
                      <a:pPr marL="67310" marR="329565">
                        <a:lnSpc>
                          <a:spcPts val="1150"/>
                        </a:lnSpc>
                        <a:spcBef>
                          <a:spcPts val="55"/>
                        </a:spcBef>
                      </a:pPr>
                      <a:r>
                        <a:rPr dirty="0" sz="1000" spc="-5" b="1">
                          <a:solidFill>
                            <a:srgbClr val="365F91"/>
                          </a:solidFill>
                          <a:latin typeface="Times New Roman"/>
                          <a:cs typeface="Times New Roman"/>
                        </a:rPr>
                        <a:t>L</a:t>
                      </a:r>
                      <a:r>
                        <a:rPr dirty="0" sz="1000" spc="5" b="1">
                          <a:solidFill>
                            <a:srgbClr val="365F91"/>
                          </a:solidFill>
                          <a:latin typeface="Times New Roman"/>
                          <a:cs typeface="Times New Roman"/>
                        </a:rPr>
                        <a:t>o</a:t>
                      </a:r>
                      <a:r>
                        <a:rPr dirty="0" sz="1000" b="1">
                          <a:solidFill>
                            <a:srgbClr val="365F91"/>
                          </a:solidFill>
                          <a:latin typeface="Times New Roman"/>
                          <a:cs typeface="Times New Roman"/>
                        </a:rPr>
                        <a:t>c</a:t>
                      </a:r>
                      <a:r>
                        <a:rPr dirty="0" sz="1000" spc="5" b="1">
                          <a:solidFill>
                            <a:srgbClr val="365F91"/>
                          </a:solidFill>
                          <a:latin typeface="Times New Roman"/>
                          <a:cs typeface="Times New Roman"/>
                        </a:rPr>
                        <a:t>a</a:t>
                      </a:r>
                      <a:r>
                        <a:rPr dirty="0" sz="1000" b="1">
                          <a:solidFill>
                            <a:srgbClr val="365F91"/>
                          </a:solidFill>
                          <a:latin typeface="Times New Roman"/>
                          <a:cs typeface="Times New Roman"/>
                        </a:rPr>
                        <a:t>t</a:t>
                      </a:r>
                      <a:r>
                        <a:rPr dirty="0" sz="1000" spc="-5" b="1">
                          <a:solidFill>
                            <a:srgbClr val="365F91"/>
                          </a:solidFill>
                          <a:latin typeface="Times New Roman"/>
                          <a:cs typeface="Times New Roman"/>
                        </a:rPr>
                        <a:t>i</a:t>
                      </a:r>
                      <a:r>
                        <a:rPr dirty="0" sz="1000" spc="5" b="1">
                          <a:solidFill>
                            <a:srgbClr val="365F91"/>
                          </a:solidFill>
                          <a:latin typeface="Times New Roman"/>
                          <a:cs typeface="Times New Roman"/>
                        </a:rPr>
                        <a:t>on  </a:t>
                      </a:r>
                      <a:r>
                        <a:rPr dirty="0" sz="1000" spc="-10" b="1">
                          <a:solidFill>
                            <a:srgbClr val="365F91"/>
                          </a:solidFill>
                          <a:latin typeface="Times New Roman"/>
                          <a:cs typeface="Times New Roman"/>
                        </a:rPr>
                        <a:t>(in)</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c>
                  <a:txBody>
                    <a:bodyPr/>
                    <a:lstStyle/>
                    <a:p>
                      <a:pPr marL="69215" marR="220979">
                        <a:lnSpc>
                          <a:spcPts val="1100"/>
                        </a:lnSpc>
                        <a:spcBef>
                          <a:spcPts val="150"/>
                        </a:spcBef>
                      </a:pPr>
                      <a:r>
                        <a:rPr dirty="0" baseline="2777" sz="1500" spc="-7" b="1">
                          <a:solidFill>
                            <a:srgbClr val="365F91"/>
                          </a:solidFill>
                          <a:latin typeface="Times New Roman"/>
                          <a:cs typeface="Times New Roman"/>
                        </a:rPr>
                        <a:t>d</a:t>
                      </a:r>
                      <a:r>
                        <a:rPr dirty="0" sz="650" spc="-5" b="1">
                          <a:solidFill>
                            <a:srgbClr val="365F91"/>
                          </a:solidFill>
                          <a:latin typeface="Times New Roman"/>
                          <a:cs typeface="Times New Roman"/>
                        </a:rPr>
                        <a:t>v  </a:t>
                      </a:r>
                      <a:r>
                        <a:rPr dirty="0" sz="1000" b="1">
                          <a:solidFill>
                            <a:srgbClr val="365F91"/>
                          </a:solidFill>
                          <a:latin typeface="Times New Roman"/>
                          <a:cs typeface="Times New Roman"/>
                        </a:rPr>
                        <a:t>(</a:t>
                      </a:r>
                      <a:r>
                        <a:rPr dirty="0" sz="1000" spc="-5" b="1">
                          <a:solidFill>
                            <a:srgbClr val="365F91"/>
                          </a:solidFill>
                          <a:latin typeface="Times New Roman"/>
                          <a:cs typeface="Times New Roman"/>
                        </a:rPr>
                        <a:t>in)</a:t>
                      </a:r>
                      <a:endParaRPr sz="1000">
                        <a:latin typeface="Times New Roman"/>
                        <a:cs typeface="Times New Roman"/>
                      </a:endParaRPr>
                    </a:p>
                  </a:txBody>
                  <a:tcPr marL="0" marR="0" marB="0" marT="19050">
                    <a:lnT w="12700">
                      <a:solidFill>
                        <a:srgbClr val="4F81BC"/>
                      </a:solidFill>
                      <a:prstDash val="solid"/>
                    </a:lnT>
                    <a:lnB w="12700">
                      <a:solidFill>
                        <a:srgbClr val="4F81BC"/>
                      </a:solidFill>
                      <a:prstDash val="solid"/>
                    </a:lnB>
                  </a:tcPr>
                </a:tc>
                <a:tc>
                  <a:txBody>
                    <a:bodyPr/>
                    <a:lstStyle/>
                    <a:p>
                      <a:pPr marL="68580">
                        <a:lnSpc>
                          <a:spcPts val="1160"/>
                        </a:lnSpc>
                      </a:pPr>
                      <a:r>
                        <a:rPr dirty="0" sz="1000" spc="-5" b="1">
                          <a:solidFill>
                            <a:srgbClr val="365F91"/>
                          </a:solidFill>
                          <a:latin typeface="Times New Roman"/>
                          <a:cs typeface="Times New Roman"/>
                        </a:rPr>
                        <a:t>CS</a:t>
                      </a:r>
                      <a:endParaRPr sz="1000">
                        <a:latin typeface="Times New Roman"/>
                        <a:cs typeface="Times New Roman"/>
                      </a:endParaRPr>
                    </a:p>
                    <a:p>
                      <a:pPr marL="68580">
                        <a:lnSpc>
                          <a:spcPts val="1175"/>
                        </a:lnSpc>
                      </a:pPr>
                      <a:r>
                        <a:rPr dirty="0" sz="1000" spc="-5" b="1">
                          <a:solidFill>
                            <a:srgbClr val="365F91"/>
                          </a:solidFill>
                          <a:latin typeface="Times New Roman"/>
                          <a:cs typeface="Times New Roman"/>
                        </a:rPr>
                        <a:t>Intersects?</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r>
              <a:tr h="230117">
                <a:tc>
                  <a:txBody>
                    <a:bodyPr/>
                    <a:lstStyle/>
                    <a:p>
                      <a:pPr marL="77470">
                        <a:lnSpc>
                          <a:spcPts val="1195"/>
                        </a:lnSpc>
                      </a:pPr>
                      <a:r>
                        <a:rPr dirty="0" sz="1000" spc="-5" b="1">
                          <a:solidFill>
                            <a:srgbClr val="365F91"/>
                          </a:solidFill>
                          <a:latin typeface="Times New Roman"/>
                          <a:cs typeface="Times New Roman"/>
                        </a:rPr>
                        <a:t>(FoS)</a:t>
                      </a:r>
                      <a:r>
                        <a:rPr dirty="0" sz="1000" b="1">
                          <a:solidFill>
                            <a:srgbClr val="365F91"/>
                          </a:solidFill>
                          <a:latin typeface="Times New Roman"/>
                          <a:cs typeface="Times New Roman"/>
                        </a:rPr>
                        <a:t> 0.500</a:t>
                      </a:r>
                      <a:endParaRPr sz="1000">
                        <a:latin typeface="Times New Roman"/>
                        <a:cs typeface="Times New Roman"/>
                      </a:endParaRPr>
                    </a:p>
                  </a:txBody>
                  <a:tcPr marL="0" marR="0" marB="0" marT="0">
                    <a:lnT w="12700">
                      <a:solidFill>
                        <a:srgbClr val="4F81BC"/>
                      </a:solidFill>
                      <a:prstDash val="solid"/>
                    </a:lnT>
                    <a:solidFill>
                      <a:srgbClr val="D2DFED"/>
                    </a:solidFill>
                  </a:tcPr>
                </a:tc>
                <a:tc>
                  <a:txBody>
                    <a:bodyPr/>
                    <a:lstStyle/>
                    <a:p>
                      <a:pPr marL="67310">
                        <a:lnSpc>
                          <a:spcPts val="1195"/>
                        </a:lnSpc>
                      </a:pPr>
                      <a:r>
                        <a:rPr dirty="0" sz="1000">
                          <a:solidFill>
                            <a:srgbClr val="365F91"/>
                          </a:solidFill>
                          <a:latin typeface="Times New Roman"/>
                          <a:cs typeface="Times New Roman"/>
                        </a:rPr>
                        <a:t>0.000</a:t>
                      </a:r>
                      <a:endParaRPr sz="1000">
                        <a:latin typeface="Times New Roman"/>
                        <a:cs typeface="Times New Roman"/>
                      </a:endParaRPr>
                    </a:p>
                  </a:txBody>
                  <a:tcPr marL="0" marR="0" marB="0" marT="0">
                    <a:lnT w="12700">
                      <a:solidFill>
                        <a:srgbClr val="4F81BC"/>
                      </a:solidFill>
                      <a:prstDash val="solid"/>
                    </a:lnT>
                    <a:solidFill>
                      <a:srgbClr val="D2DFED"/>
                    </a:solidFill>
                  </a:tcPr>
                </a:tc>
                <a:tc>
                  <a:txBody>
                    <a:bodyPr/>
                    <a:lstStyle/>
                    <a:p>
                      <a:pPr algn="r" marR="60960">
                        <a:lnSpc>
                          <a:spcPts val="1195"/>
                        </a:lnSpc>
                      </a:pPr>
                      <a:r>
                        <a:rPr dirty="0" sz="1000" spc="5">
                          <a:solidFill>
                            <a:srgbClr val="365F91"/>
                          </a:solidFill>
                          <a:latin typeface="Times New Roman"/>
                          <a:cs typeface="Times New Roman"/>
                        </a:rPr>
                        <a:t>69</a:t>
                      </a:r>
                      <a:r>
                        <a:rPr dirty="0" sz="1000">
                          <a:solidFill>
                            <a:srgbClr val="365F91"/>
                          </a:solidFill>
                          <a:latin typeface="Times New Roman"/>
                          <a:cs typeface="Times New Roman"/>
                        </a:rPr>
                        <a:t>.</a:t>
                      </a:r>
                      <a:r>
                        <a:rPr dirty="0" sz="1000" spc="5">
                          <a:solidFill>
                            <a:srgbClr val="365F91"/>
                          </a:solidFill>
                          <a:latin typeface="Times New Roman"/>
                          <a:cs typeface="Times New Roman"/>
                        </a:rPr>
                        <a:t>3</a:t>
                      </a:r>
                      <a:r>
                        <a:rPr dirty="0" sz="1000" spc="-10">
                          <a:solidFill>
                            <a:srgbClr val="365F91"/>
                          </a:solidFill>
                          <a:latin typeface="Times New Roman"/>
                          <a:cs typeface="Times New Roman"/>
                        </a:rPr>
                        <a:t>8</a:t>
                      </a:r>
                      <a:r>
                        <a:rPr dirty="0" sz="1000">
                          <a:solidFill>
                            <a:srgbClr val="365F91"/>
                          </a:solidFill>
                          <a:latin typeface="Times New Roman"/>
                          <a:cs typeface="Times New Roman"/>
                        </a:rPr>
                        <a:t>2</a:t>
                      </a:r>
                      <a:endParaRPr sz="1000">
                        <a:latin typeface="Times New Roman"/>
                        <a:cs typeface="Times New Roman"/>
                      </a:endParaRPr>
                    </a:p>
                  </a:txBody>
                  <a:tcPr marL="0" marR="0" marB="0" marT="0">
                    <a:lnT w="12700">
                      <a:solidFill>
                        <a:srgbClr val="4F81BC"/>
                      </a:solidFill>
                      <a:prstDash val="solid"/>
                    </a:lnT>
                    <a:solidFill>
                      <a:srgbClr val="D2DFED"/>
                    </a:solidFill>
                  </a:tcPr>
                </a:tc>
                <a:tc>
                  <a:txBody>
                    <a:bodyPr/>
                    <a:lstStyle/>
                    <a:p>
                      <a:pPr marL="68580">
                        <a:lnSpc>
                          <a:spcPts val="1195"/>
                        </a:lnSpc>
                      </a:pPr>
                      <a:r>
                        <a:rPr dirty="0" sz="1000" spc="-5">
                          <a:solidFill>
                            <a:srgbClr val="365F91"/>
                          </a:solidFill>
                          <a:latin typeface="Times New Roman"/>
                          <a:cs typeface="Times New Roman"/>
                        </a:rPr>
                        <a:t>No</a:t>
                      </a:r>
                      <a:endParaRPr sz="1000">
                        <a:latin typeface="Times New Roman"/>
                        <a:cs typeface="Times New Roman"/>
                      </a:endParaRPr>
                    </a:p>
                  </a:txBody>
                  <a:tcPr marL="0" marR="0" marB="0" marT="0">
                    <a:lnT w="12700">
                      <a:solidFill>
                        <a:srgbClr val="4F81BC"/>
                      </a:solidFill>
                      <a:prstDash val="solid"/>
                    </a:lnT>
                    <a:solidFill>
                      <a:srgbClr val="D2DFED"/>
                    </a:solidFill>
                  </a:tcPr>
                </a:tc>
              </a:tr>
              <a:tr h="220992">
                <a:tc>
                  <a:txBody>
                    <a:bodyPr/>
                    <a:lstStyle/>
                    <a:p>
                      <a:pPr marL="73025">
                        <a:lnSpc>
                          <a:spcPts val="1135"/>
                        </a:lnSpc>
                      </a:pPr>
                      <a:r>
                        <a:rPr dirty="0" sz="1000" spc="-5" b="1">
                          <a:solidFill>
                            <a:srgbClr val="365F91"/>
                          </a:solidFill>
                          <a:latin typeface="Times New Roman"/>
                          <a:cs typeface="Times New Roman"/>
                        </a:rPr>
                        <a:t>(Bar Develop.)</a:t>
                      </a:r>
                      <a:r>
                        <a:rPr dirty="0" sz="1000" spc="-20" b="1">
                          <a:solidFill>
                            <a:srgbClr val="365F91"/>
                          </a:solidFill>
                          <a:latin typeface="Times New Roman"/>
                          <a:cs typeface="Times New Roman"/>
                        </a:rPr>
                        <a:t> </a:t>
                      </a:r>
                      <a:r>
                        <a:rPr dirty="0" sz="1000" b="1">
                          <a:solidFill>
                            <a:srgbClr val="365F91"/>
                          </a:solidFill>
                          <a:latin typeface="Times New Roman"/>
                          <a:cs typeface="Times New Roman"/>
                        </a:rPr>
                        <a:t>0.834</a:t>
                      </a:r>
                      <a:endParaRPr sz="1000">
                        <a:latin typeface="Times New Roman"/>
                        <a:cs typeface="Times New Roman"/>
                      </a:endParaRPr>
                    </a:p>
                  </a:txBody>
                  <a:tcPr marL="0" marR="0" marB="0" marT="0"/>
                </a:tc>
                <a:tc>
                  <a:txBody>
                    <a:bodyPr/>
                    <a:lstStyle/>
                    <a:p>
                      <a:pPr marL="67310">
                        <a:lnSpc>
                          <a:spcPts val="1135"/>
                        </a:lnSpc>
                      </a:pPr>
                      <a:r>
                        <a:rPr dirty="0" sz="1000">
                          <a:solidFill>
                            <a:srgbClr val="365F91"/>
                          </a:solidFill>
                          <a:latin typeface="Times New Roman"/>
                          <a:cs typeface="Times New Roman"/>
                        </a:rPr>
                        <a:t>4.011</a:t>
                      </a:r>
                      <a:endParaRPr sz="1000">
                        <a:latin typeface="Times New Roman"/>
                        <a:cs typeface="Times New Roman"/>
                      </a:endParaRPr>
                    </a:p>
                  </a:txBody>
                  <a:tcPr marL="0" marR="0" marB="0" marT="0"/>
                </a:tc>
                <a:tc>
                  <a:txBody>
                    <a:bodyPr/>
                    <a:lstStyle/>
                    <a:p>
                      <a:pPr algn="r" marR="60960">
                        <a:lnSpc>
                          <a:spcPts val="1135"/>
                        </a:lnSpc>
                      </a:pPr>
                      <a:r>
                        <a:rPr dirty="0" sz="1000" spc="5">
                          <a:solidFill>
                            <a:srgbClr val="365F91"/>
                          </a:solidFill>
                          <a:latin typeface="Times New Roman"/>
                          <a:cs typeface="Times New Roman"/>
                        </a:rPr>
                        <a:t>69</a:t>
                      </a:r>
                      <a:r>
                        <a:rPr dirty="0" sz="1000">
                          <a:solidFill>
                            <a:srgbClr val="365F91"/>
                          </a:solidFill>
                          <a:latin typeface="Times New Roman"/>
                          <a:cs typeface="Times New Roman"/>
                        </a:rPr>
                        <a:t>.</a:t>
                      </a:r>
                      <a:r>
                        <a:rPr dirty="0" sz="1000" spc="5">
                          <a:solidFill>
                            <a:srgbClr val="365F91"/>
                          </a:solidFill>
                          <a:latin typeface="Times New Roman"/>
                          <a:cs typeface="Times New Roman"/>
                        </a:rPr>
                        <a:t>3</a:t>
                      </a:r>
                      <a:r>
                        <a:rPr dirty="0" sz="1000" spc="-10">
                          <a:solidFill>
                            <a:srgbClr val="365F91"/>
                          </a:solidFill>
                          <a:latin typeface="Times New Roman"/>
                          <a:cs typeface="Times New Roman"/>
                        </a:rPr>
                        <a:t>8</a:t>
                      </a:r>
                      <a:r>
                        <a:rPr dirty="0" sz="1000">
                          <a:solidFill>
                            <a:srgbClr val="365F91"/>
                          </a:solidFill>
                          <a:latin typeface="Times New Roman"/>
                          <a:cs typeface="Times New Roman"/>
                        </a:rPr>
                        <a:t>2</a:t>
                      </a:r>
                      <a:endParaRPr sz="1000">
                        <a:latin typeface="Times New Roman"/>
                        <a:cs typeface="Times New Roman"/>
                      </a:endParaRPr>
                    </a:p>
                  </a:txBody>
                  <a:tcPr marL="0" marR="0" marB="0" marT="0"/>
                </a:tc>
                <a:tc>
                  <a:txBody>
                    <a:bodyPr/>
                    <a:lstStyle/>
                    <a:p>
                      <a:pPr marL="68580">
                        <a:lnSpc>
                          <a:spcPts val="1135"/>
                        </a:lnSpc>
                      </a:pPr>
                      <a:r>
                        <a:rPr dirty="0" sz="1000" spc="-5">
                          <a:solidFill>
                            <a:srgbClr val="365F91"/>
                          </a:solidFill>
                          <a:latin typeface="Times New Roman"/>
                          <a:cs typeface="Times New Roman"/>
                        </a:rPr>
                        <a:t>No</a:t>
                      </a:r>
                      <a:endParaRPr sz="1000">
                        <a:latin typeface="Times New Roman"/>
                        <a:cs typeface="Times New Roman"/>
                      </a:endParaRPr>
                    </a:p>
                  </a:txBody>
                  <a:tcPr marL="0" marR="0" marB="0" marT="0"/>
                </a:tc>
              </a:tr>
              <a:tr h="222491">
                <a:tc>
                  <a:txBody>
                    <a:bodyPr/>
                    <a:lstStyle/>
                    <a:p>
                      <a:pPr marL="67945">
                        <a:lnSpc>
                          <a:spcPts val="1135"/>
                        </a:lnSpc>
                      </a:pPr>
                      <a:r>
                        <a:rPr dirty="0" sz="1000" spc="-5" b="1">
                          <a:solidFill>
                            <a:srgbClr val="365F91"/>
                          </a:solidFill>
                          <a:latin typeface="Times New Roman"/>
                          <a:cs typeface="Times New Roman"/>
                        </a:rPr>
                        <a:t>(PSXFR) 1.292</a:t>
                      </a:r>
                      <a:endParaRPr sz="1000">
                        <a:latin typeface="Times New Roman"/>
                        <a:cs typeface="Times New Roman"/>
                      </a:endParaRPr>
                    </a:p>
                  </a:txBody>
                  <a:tcPr marL="0" marR="0" marB="0" marT="0">
                    <a:solidFill>
                      <a:srgbClr val="D2DFED"/>
                    </a:solidFill>
                  </a:tcPr>
                </a:tc>
                <a:tc>
                  <a:txBody>
                    <a:bodyPr/>
                    <a:lstStyle/>
                    <a:p>
                      <a:pPr marL="67310">
                        <a:lnSpc>
                          <a:spcPts val="1135"/>
                        </a:lnSpc>
                      </a:pPr>
                      <a:r>
                        <a:rPr dirty="0" sz="1000">
                          <a:solidFill>
                            <a:srgbClr val="365F91"/>
                          </a:solidFill>
                          <a:latin typeface="Times New Roman"/>
                          <a:cs typeface="Times New Roman"/>
                        </a:rPr>
                        <a:t>9.498</a:t>
                      </a:r>
                      <a:endParaRPr sz="1000">
                        <a:latin typeface="Times New Roman"/>
                        <a:cs typeface="Times New Roman"/>
                      </a:endParaRPr>
                    </a:p>
                  </a:txBody>
                  <a:tcPr marL="0" marR="0" marB="0" marT="0">
                    <a:solidFill>
                      <a:srgbClr val="D2DFED"/>
                    </a:solidFill>
                  </a:tcPr>
                </a:tc>
                <a:tc>
                  <a:txBody>
                    <a:bodyPr/>
                    <a:lstStyle/>
                    <a:p>
                      <a:pPr algn="r" marR="60960">
                        <a:lnSpc>
                          <a:spcPts val="1135"/>
                        </a:lnSpc>
                      </a:pPr>
                      <a:r>
                        <a:rPr dirty="0" sz="1000" spc="5">
                          <a:solidFill>
                            <a:srgbClr val="365F91"/>
                          </a:solidFill>
                          <a:latin typeface="Times New Roman"/>
                          <a:cs typeface="Times New Roman"/>
                        </a:rPr>
                        <a:t>69</a:t>
                      </a:r>
                      <a:r>
                        <a:rPr dirty="0" sz="1000">
                          <a:solidFill>
                            <a:srgbClr val="365F91"/>
                          </a:solidFill>
                          <a:latin typeface="Times New Roman"/>
                          <a:cs typeface="Times New Roman"/>
                        </a:rPr>
                        <a:t>.</a:t>
                      </a:r>
                      <a:r>
                        <a:rPr dirty="0" sz="1000" spc="5">
                          <a:solidFill>
                            <a:srgbClr val="365F91"/>
                          </a:solidFill>
                          <a:latin typeface="Times New Roman"/>
                          <a:cs typeface="Times New Roman"/>
                        </a:rPr>
                        <a:t>3</a:t>
                      </a:r>
                      <a:r>
                        <a:rPr dirty="0" sz="1000" spc="-10">
                          <a:solidFill>
                            <a:srgbClr val="365F91"/>
                          </a:solidFill>
                          <a:latin typeface="Times New Roman"/>
                          <a:cs typeface="Times New Roman"/>
                        </a:rPr>
                        <a:t>8</a:t>
                      </a:r>
                      <a:r>
                        <a:rPr dirty="0" sz="1000">
                          <a:solidFill>
                            <a:srgbClr val="365F91"/>
                          </a:solidFill>
                          <a:latin typeface="Times New Roman"/>
                          <a:cs typeface="Times New Roman"/>
                        </a:rPr>
                        <a:t>2</a:t>
                      </a:r>
                      <a:endParaRPr sz="1000">
                        <a:latin typeface="Times New Roman"/>
                        <a:cs typeface="Times New Roman"/>
                      </a:endParaRPr>
                    </a:p>
                  </a:txBody>
                  <a:tcPr marL="0" marR="0" marB="0" marT="0">
                    <a:solidFill>
                      <a:srgbClr val="D2DFED"/>
                    </a:solidFill>
                  </a:tcPr>
                </a:tc>
                <a:tc>
                  <a:txBody>
                    <a:bodyPr/>
                    <a:lstStyle/>
                    <a:p>
                      <a:pPr marL="68580">
                        <a:lnSpc>
                          <a:spcPts val="1135"/>
                        </a:lnSpc>
                      </a:pPr>
                      <a:r>
                        <a:rPr dirty="0" sz="1000" spc="-5">
                          <a:solidFill>
                            <a:srgbClr val="365F91"/>
                          </a:solidFill>
                          <a:latin typeface="Times New Roman"/>
                          <a:cs typeface="Times New Roman"/>
                        </a:rPr>
                        <a:t>No</a:t>
                      </a:r>
                      <a:endParaRPr sz="1000">
                        <a:latin typeface="Times New Roman"/>
                        <a:cs typeface="Times New Roman"/>
                      </a:endParaRPr>
                    </a:p>
                  </a:txBody>
                  <a:tcPr marL="0" marR="0" marB="0" marT="0">
                    <a:solidFill>
                      <a:srgbClr val="D2DFED"/>
                    </a:solidFill>
                  </a:tcPr>
                </a:tc>
              </a:tr>
              <a:tr h="222503">
                <a:tc>
                  <a:txBody>
                    <a:bodyPr/>
                    <a:lstStyle/>
                    <a:p>
                      <a:pPr marL="73025">
                        <a:lnSpc>
                          <a:spcPts val="1135"/>
                        </a:lnSpc>
                      </a:pPr>
                      <a:r>
                        <a:rPr dirty="0" sz="1000" b="1">
                          <a:solidFill>
                            <a:srgbClr val="365F91"/>
                          </a:solidFill>
                          <a:latin typeface="Times New Roman"/>
                          <a:cs typeface="Times New Roman"/>
                        </a:rPr>
                        <a:t>4.625</a:t>
                      </a:r>
                      <a:endParaRPr sz="1000">
                        <a:latin typeface="Times New Roman"/>
                        <a:cs typeface="Times New Roman"/>
                      </a:endParaRPr>
                    </a:p>
                  </a:txBody>
                  <a:tcPr marL="0" marR="0" marB="0" marT="0"/>
                </a:tc>
                <a:tc>
                  <a:txBody>
                    <a:bodyPr/>
                    <a:lstStyle/>
                    <a:p>
                      <a:pPr marL="67310">
                        <a:lnSpc>
                          <a:spcPts val="1135"/>
                        </a:lnSpc>
                      </a:pPr>
                      <a:r>
                        <a:rPr dirty="0" sz="1000" spc="-5">
                          <a:solidFill>
                            <a:srgbClr val="365F91"/>
                          </a:solidFill>
                          <a:latin typeface="Times New Roman"/>
                          <a:cs typeface="Times New Roman"/>
                        </a:rPr>
                        <a:t>49.500</a:t>
                      </a:r>
                      <a:endParaRPr sz="1000">
                        <a:latin typeface="Times New Roman"/>
                        <a:cs typeface="Times New Roman"/>
                      </a:endParaRPr>
                    </a:p>
                  </a:txBody>
                  <a:tcPr marL="0" marR="0" marB="0" marT="0"/>
                </a:tc>
                <a:tc>
                  <a:txBody>
                    <a:bodyPr/>
                    <a:lstStyle/>
                    <a:p>
                      <a:pPr algn="r" marR="60960">
                        <a:lnSpc>
                          <a:spcPts val="1135"/>
                        </a:lnSpc>
                      </a:pPr>
                      <a:r>
                        <a:rPr dirty="0" sz="1000" spc="5">
                          <a:solidFill>
                            <a:srgbClr val="365F91"/>
                          </a:solidFill>
                          <a:latin typeface="Times New Roman"/>
                          <a:cs typeface="Times New Roman"/>
                        </a:rPr>
                        <a:t>69</a:t>
                      </a:r>
                      <a:r>
                        <a:rPr dirty="0" sz="1000">
                          <a:solidFill>
                            <a:srgbClr val="365F91"/>
                          </a:solidFill>
                          <a:latin typeface="Times New Roman"/>
                          <a:cs typeface="Times New Roman"/>
                        </a:rPr>
                        <a:t>.</a:t>
                      </a:r>
                      <a:r>
                        <a:rPr dirty="0" sz="1000" spc="5">
                          <a:solidFill>
                            <a:srgbClr val="365F91"/>
                          </a:solidFill>
                          <a:latin typeface="Times New Roman"/>
                          <a:cs typeface="Times New Roman"/>
                        </a:rPr>
                        <a:t>3</a:t>
                      </a:r>
                      <a:r>
                        <a:rPr dirty="0" sz="1000" spc="-10">
                          <a:solidFill>
                            <a:srgbClr val="365F91"/>
                          </a:solidFill>
                          <a:latin typeface="Times New Roman"/>
                          <a:cs typeface="Times New Roman"/>
                        </a:rPr>
                        <a:t>8</a:t>
                      </a:r>
                      <a:r>
                        <a:rPr dirty="0" sz="1000">
                          <a:solidFill>
                            <a:srgbClr val="365F91"/>
                          </a:solidFill>
                          <a:latin typeface="Times New Roman"/>
                          <a:cs typeface="Times New Roman"/>
                        </a:rPr>
                        <a:t>4</a:t>
                      </a:r>
                      <a:endParaRPr sz="1000">
                        <a:latin typeface="Times New Roman"/>
                        <a:cs typeface="Times New Roman"/>
                      </a:endParaRPr>
                    </a:p>
                  </a:txBody>
                  <a:tcPr marL="0" marR="0" marB="0" marT="0"/>
                </a:tc>
                <a:tc>
                  <a:txBody>
                    <a:bodyPr/>
                    <a:lstStyle/>
                    <a:p>
                      <a:pPr marL="68580">
                        <a:lnSpc>
                          <a:spcPts val="1135"/>
                        </a:lnSpc>
                      </a:pPr>
                      <a:r>
                        <a:rPr dirty="0" sz="1000" spc="-5">
                          <a:solidFill>
                            <a:srgbClr val="365F91"/>
                          </a:solidFill>
                          <a:latin typeface="Times New Roman"/>
                          <a:cs typeface="Times New Roman"/>
                        </a:rPr>
                        <a:t>No</a:t>
                      </a:r>
                      <a:endParaRPr sz="1000">
                        <a:latin typeface="Times New Roman"/>
                        <a:cs typeface="Times New Roman"/>
                      </a:endParaRPr>
                    </a:p>
                  </a:txBody>
                  <a:tcPr marL="0" marR="0" marB="0" marT="0"/>
                </a:tc>
              </a:tr>
              <a:tr h="222503">
                <a:tc>
                  <a:txBody>
                    <a:bodyPr/>
                    <a:lstStyle/>
                    <a:p>
                      <a:pPr marL="67945">
                        <a:lnSpc>
                          <a:spcPts val="1135"/>
                        </a:lnSpc>
                      </a:pPr>
                      <a:r>
                        <a:rPr dirty="0" sz="1000" b="1">
                          <a:solidFill>
                            <a:srgbClr val="365F91"/>
                          </a:solidFill>
                          <a:latin typeface="Times New Roman"/>
                          <a:cs typeface="Times New Roman"/>
                        </a:rPr>
                        <a:t>6.282</a:t>
                      </a:r>
                      <a:endParaRPr sz="1000">
                        <a:latin typeface="Times New Roman"/>
                        <a:cs typeface="Times New Roman"/>
                      </a:endParaRPr>
                    </a:p>
                  </a:txBody>
                  <a:tcPr marL="0" marR="0" marB="0" marT="0">
                    <a:solidFill>
                      <a:srgbClr val="D2DFED"/>
                    </a:solidFill>
                  </a:tcPr>
                </a:tc>
                <a:tc>
                  <a:txBody>
                    <a:bodyPr/>
                    <a:lstStyle/>
                    <a:p>
                      <a:pPr marL="67310">
                        <a:lnSpc>
                          <a:spcPts val="1135"/>
                        </a:lnSpc>
                      </a:pPr>
                      <a:r>
                        <a:rPr dirty="0" sz="1000" spc="-5">
                          <a:solidFill>
                            <a:srgbClr val="365F91"/>
                          </a:solidFill>
                          <a:latin typeface="Times New Roman"/>
                          <a:cs typeface="Times New Roman"/>
                        </a:rPr>
                        <a:t>69.384</a:t>
                      </a:r>
                      <a:endParaRPr sz="1000">
                        <a:latin typeface="Times New Roman"/>
                        <a:cs typeface="Times New Roman"/>
                      </a:endParaRPr>
                    </a:p>
                  </a:txBody>
                  <a:tcPr marL="0" marR="0" marB="0" marT="0">
                    <a:solidFill>
                      <a:srgbClr val="D2DFED"/>
                    </a:solidFill>
                  </a:tcPr>
                </a:tc>
                <a:tc>
                  <a:txBody>
                    <a:bodyPr/>
                    <a:lstStyle/>
                    <a:p>
                      <a:pPr algn="r" marR="60960">
                        <a:lnSpc>
                          <a:spcPts val="1135"/>
                        </a:lnSpc>
                      </a:pPr>
                      <a:r>
                        <a:rPr dirty="0" sz="1000" spc="5">
                          <a:solidFill>
                            <a:srgbClr val="365F91"/>
                          </a:solidFill>
                          <a:latin typeface="Times New Roman"/>
                          <a:cs typeface="Times New Roman"/>
                        </a:rPr>
                        <a:t>69</a:t>
                      </a:r>
                      <a:r>
                        <a:rPr dirty="0" sz="1000">
                          <a:solidFill>
                            <a:srgbClr val="365F91"/>
                          </a:solidFill>
                          <a:latin typeface="Times New Roman"/>
                          <a:cs typeface="Times New Roman"/>
                        </a:rPr>
                        <a:t>.</a:t>
                      </a:r>
                      <a:r>
                        <a:rPr dirty="0" sz="1000" spc="5">
                          <a:solidFill>
                            <a:srgbClr val="365F91"/>
                          </a:solidFill>
                          <a:latin typeface="Times New Roman"/>
                          <a:cs typeface="Times New Roman"/>
                        </a:rPr>
                        <a:t>3</a:t>
                      </a:r>
                      <a:r>
                        <a:rPr dirty="0" sz="1000" spc="-10">
                          <a:solidFill>
                            <a:srgbClr val="365F91"/>
                          </a:solidFill>
                          <a:latin typeface="Times New Roman"/>
                          <a:cs typeface="Times New Roman"/>
                        </a:rPr>
                        <a:t>8</a:t>
                      </a:r>
                      <a:r>
                        <a:rPr dirty="0" sz="1000">
                          <a:solidFill>
                            <a:srgbClr val="365F91"/>
                          </a:solidFill>
                          <a:latin typeface="Times New Roman"/>
                          <a:cs typeface="Times New Roman"/>
                        </a:rPr>
                        <a:t>4</a:t>
                      </a:r>
                      <a:endParaRPr sz="1000">
                        <a:latin typeface="Times New Roman"/>
                        <a:cs typeface="Times New Roman"/>
                      </a:endParaRPr>
                    </a:p>
                  </a:txBody>
                  <a:tcPr marL="0" marR="0" marB="0" marT="0">
                    <a:solidFill>
                      <a:srgbClr val="D2DFED"/>
                    </a:solidFill>
                  </a:tcPr>
                </a:tc>
                <a:tc>
                  <a:txBody>
                    <a:bodyPr/>
                    <a:lstStyle/>
                    <a:p>
                      <a:pPr marL="68580">
                        <a:lnSpc>
                          <a:spcPts val="1135"/>
                        </a:lnSpc>
                      </a:pPr>
                      <a:r>
                        <a:rPr dirty="0" sz="1000" spc="-5">
                          <a:solidFill>
                            <a:srgbClr val="365F91"/>
                          </a:solidFill>
                          <a:latin typeface="Times New Roman"/>
                          <a:cs typeface="Times New Roman"/>
                        </a:rPr>
                        <a:t>*Yes</a:t>
                      </a:r>
                      <a:endParaRPr sz="1000">
                        <a:latin typeface="Times New Roman"/>
                        <a:cs typeface="Times New Roman"/>
                      </a:endParaRPr>
                    </a:p>
                  </a:txBody>
                  <a:tcPr marL="0" marR="0" marB="0" marT="0">
                    <a:solidFill>
                      <a:srgbClr val="D2DFED"/>
                    </a:solidFill>
                  </a:tcPr>
                </a:tc>
              </a:tr>
              <a:tr h="222504">
                <a:tc>
                  <a:txBody>
                    <a:bodyPr/>
                    <a:lstStyle/>
                    <a:p>
                      <a:pPr marL="73025">
                        <a:lnSpc>
                          <a:spcPts val="1135"/>
                        </a:lnSpc>
                      </a:pPr>
                      <a:r>
                        <a:rPr dirty="0" sz="1000" b="1">
                          <a:solidFill>
                            <a:srgbClr val="365F91"/>
                          </a:solidFill>
                          <a:latin typeface="Times New Roman"/>
                          <a:cs typeface="Times New Roman"/>
                        </a:rPr>
                        <a:t>6.542</a:t>
                      </a:r>
                      <a:endParaRPr sz="1000">
                        <a:latin typeface="Times New Roman"/>
                        <a:cs typeface="Times New Roman"/>
                      </a:endParaRPr>
                    </a:p>
                  </a:txBody>
                  <a:tcPr marL="0" marR="0" marB="0" marT="0"/>
                </a:tc>
                <a:tc>
                  <a:txBody>
                    <a:bodyPr/>
                    <a:lstStyle/>
                    <a:p>
                      <a:pPr marL="67310">
                        <a:lnSpc>
                          <a:spcPts val="1135"/>
                        </a:lnSpc>
                      </a:pPr>
                      <a:r>
                        <a:rPr dirty="0" sz="1000" spc="-5">
                          <a:solidFill>
                            <a:srgbClr val="365F91"/>
                          </a:solidFill>
                          <a:latin typeface="Times New Roman"/>
                          <a:cs typeface="Times New Roman"/>
                        </a:rPr>
                        <a:t>72.498</a:t>
                      </a:r>
                      <a:endParaRPr sz="1000">
                        <a:latin typeface="Times New Roman"/>
                        <a:cs typeface="Times New Roman"/>
                      </a:endParaRPr>
                    </a:p>
                  </a:txBody>
                  <a:tcPr marL="0" marR="0" marB="0" marT="0"/>
                </a:tc>
                <a:tc>
                  <a:txBody>
                    <a:bodyPr/>
                    <a:lstStyle/>
                    <a:p>
                      <a:pPr algn="r" marR="60960">
                        <a:lnSpc>
                          <a:spcPts val="1135"/>
                        </a:lnSpc>
                      </a:pPr>
                      <a:r>
                        <a:rPr dirty="0" sz="1000" spc="5">
                          <a:solidFill>
                            <a:srgbClr val="365F91"/>
                          </a:solidFill>
                          <a:latin typeface="Times New Roman"/>
                          <a:cs typeface="Times New Roman"/>
                        </a:rPr>
                        <a:t>69</a:t>
                      </a:r>
                      <a:r>
                        <a:rPr dirty="0" sz="1000">
                          <a:solidFill>
                            <a:srgbClr val="365F91"/>
                          </a:solidFill>
                          <a:latin typeface="Times New Roman"/>
                          <a:cs typeface="Times New Roman"/>
                        </a:rPr>
                        <a:t>.</a:t>
                      </a:r>
                      <a:r>
                        <a:rPr dirty="0" sz="1000" spc="5">
                          <a:solidFill>
                            <a:srgbClr val="365F91"/>
                          </a:solidFill>
                          <a:latin typeface="Times New Roman"/>
                          <a:cs typeface="Times New Roman"/>
                        </a:rPr>
                        <a:t>3</a:t>
                      </a:r>
                      <a:r>
                        <a:rPr dirty="0" sz="1000" spc="-10">
                          <a:solidFill>
                            <a:srgbClr val="365F91"/>
                          </a:solidFill>
                          <a:latin typeface="Times New Roman"/>
                          <a:cs typeface="Times New Roman"/>
                        </a:rPr>
                        <a:t>8</a:t>
                      </a:r>
                      <a:r>
                        <a:rPr dirty="0" sz="1000">
                          <a:solidFill>
                            <a:srgbClr val="365F91"/>
                          </a:solidFill>
                          <a:latin typeface="Times New Roman"/>
                          <a:cs typeface="Times New Roman"/>
                        </a:rPr>
                        <a:t>4</a:t>
                      </a:r>
                      <a:endParaRPr sz="1000">
                        <a:latin typeface="Times New Roman"/>
                        <a:cs typeface="Times New Roman"/>
                      </a:endParaRPr>
                    </a:p>
                  </a:txBody>
                  <a:tcPr marL="0" marR="0" marB="0" marT="0"/>
                </a:tc>
                <a:tc>
                  <a:txBody>
                    <a:bodyPr/>
                    <a:lstStyle/>
                    <a:p>
                      <a:pPr marL="68580">
                        <a:lnSpc>
                          <a:spcPts val="1135"/>
                        </a:lnSpc>
                      </a:pPr>
                      <a:r>
                        <a:rPr dirty="0" sz="1000" spc="-5">
                          <a:solidFill>
                            <a:srgbClr val="365F91"/>
                          </a:solidFill>
                          <a:latin typeface="Times New Roman"/>
                          <a:cs typeface="Times New Roman"/>
                        </a:rPr>
                        <a:t>No</a:t>
                      </a:r>
                      <a:endParaRPr sz="1000">
                        <a:latin typeface="Times New Roman"/>
                        <a:cs typeface="Times New Roman"/>
                      </a:endParaRPr>
                    </a:p>
                  </a:txBody>
                  <a:tcPr marL="0" marR="0" marB="0" marT="0"/>
                </a:tc>
              </a:tr>
              <a:tr h="222503">
                <a:tc>
                  <a:txBody>
                    <a:bodyPr/>
                    <a:lstStyle/>
                    <a:p>
                      <a:pPr marL="67945">
                        <a:lnSpc>
                          <a:spcPts val="1135"/>
                        </a:lnSpc>
                      </a:pPr>
                      <a:r>
                        <a:rPr dirty="0" sz="1000" spc="-5" b="1">
                          <a:solidFill>
                            <a:srgbClr val="365F91"/>
                          </a:solidFill>
                          <a:latin typeface="Times New Roman"/>
                          <a:cs typeface="Times New Roman"/>
                        </a:rPr>
                        <a:t>(H)</a:t>
                      </a:r>
                      <a:r>
                        <a:rPr dirty="0" sz="1000" b="1">
                          <a:solidFill>
                            <a:srgbClr val="365F91"/>
                          </a:solidFill>
                          <a:latin typeface="Times New Roman"/>
                          <a:cs typeface="Times New Roman"/>
                        </a:rPr>
                        <a:t> 6.667</a:t>
                      </a:r>
                      <a:endParaRPr sz="1000">
                        <a:latin typeface="Times New Roman"/>
                        <a:cs typeface="Times New Roman"/>
                      </a:endParaRPr>
                    </a:p>
                  </a:txBody>
                  <a:tcPr marL="0" marR="0" marB="0" marT="0">
                    <a:solidFill>
                      <a:srgbClr val="D2DFED"/>
                    </a:solidFill>
                  </a:tcPr>
                </a:tc>
                <a:tc>
                  <a:txBody>
                    <a:bodyPr/>
                    <a:lstStyle/>
                    <a:p>
                      <a:pPr marL="67310">
                        <a:lnSpc>
                          <a:spcPts val="1135"/>
                        </a:lnSpc>
                      </a:pPr>
                      <a:r>
                        <a:rPr dirty="0" sz="1000" spc="-5">
                          <a:solidFill>
                            <a:srgbClr val="365F91"/>
                          </a:solidFill>
                          <a:latin typeface="Times New Roman"/>
                          <a:cs typeface="Times New Roman"/>
                        </a:rPr>
                        <a:t>74.000</a:t>
                      </a:r>
                      <a:endParaRPr sz="1000">
                        <a:latin typeface="Times New Roman"/>
                        <a:cs typeface="Times New Roman"/>
                      </a:endParaRPr>
                    </a:p>
                  </a:txBody>
                  <a:tcPr marL="0" marR="0" marB="0" marT="0">
                    <a:solidFill>
                      <a:srgbClr val="D2DFED"/>
                    </a:solidFill>
                  </a:tcPr>
                </a:tc>
                <a:tc>
                  <a:txBody>
                    <a:bodyPr/>
                    <a:lstStyle/>
                    <a:p>
                      <a:pPr algn="r" marR="60960">
                        <a:lnSpc>
                          <a:spcPts val="1135"/>
                        </a:lnSpc>
                      </a:pPr>
                      <a:r>
                        <a:rPr dirty="0" sz="1000" spc="5">
                          <a:solidFill>
                            <a:srgbClr val="365F91"/>
                          </a:solidFill>
                          <a:latin typeface="Times New Roman"/>
                          <a:cs typeface="Times New Roman"/>
                        </a:rPr>
                        <a:t>69</a:t>
                      </a:r>
                      <a:r>
                        <a:rPr dirty="0" sz="1000">
                          <a:solidFill>
                            <a:srgbClr val="365F91"/>
                          </a:solidFill>
                          <a:latin typeface="Times New Roman"/>
                          <a:cs typeface="Times New Roman"/>
                        </a:rPr>
                        <a:t>.</a:t>
                      </a:r>
                      <a:r>
                        <a:rPr dirty="0" sz="1000" spc="5">
                          <a:solidFill>
                            <a:srgbClr val="365F91"/>
                          </a:solidFill>
                          <a:latin typeface="Times New Roman"/>
                          <a:cs typeface="Times New Roman"/>
                        </a:rPr>
                        <a:t>3</a:t>
                      </a:r>
                      <a:r>
                        <a:rPr dirty="0" sz="1000" spc="-10">
                          <a:solidFill>
                            <a:srgbClr val="365F91"/>
                          </a:solidFill>
                          <a:latin typeface="Times New Roman"/>
                          <a:cs typeface="Times New Roman"/>
                        </a:rPr>
                        <a:t>8</a:t>
                      </a:r>
                      <a:r>
                        <a:rPr dirty="0" sz="1000">
                          <a:solidFill>
                            <a:srgbClr val="365F91"/>
                          </a:solidFill>
                          <a:latin typeface="Times New Roman"/>
                          <a:cs typeface="Times New Roman"/>
                        </a:rPr>
                        <a:t>4</a:t>
                      </a:r>
                      <a:endParaRPr sz="1000">
                        <a:latin typeface="Times New Roman"/>
                        <a:cs typeface="Times New Roman"/>
                      </a:endParaRPr>
                    </a:p>
                  </a:txBody>
                  <a:tcPr marL="0" marR="0" marB="0" marT="0">
                    <a:solidFill>
                      <a:srgbClr val="D2DFED"/>
                    </a:solidFill>
                  </a:tcPr>
                </a:tc>
                <a:tc>
                  <a:txBody>
                    <a:bodyPr/>
                    <a:lstStyle/>
                    <a:p>
                      <a:pPr marL="68580">
                        <a:lnSpc>
                          <a:spcPts val="1135"/>
                        </a:lnSpc>
                      </a:pPr>
                      <a:r>
                        <a:rPr dirty="0" sz="1000" spc="-5">
                          <a:solidFill>
                            <a:srgbClr val="365F91"/>
                          </a:solidFill>
                          <a:latin typeface="Times New Roman"/>
                          <a:cs typeface="Times New Roman"/>
                        </a:rPr>
                        <a:t>No</a:t>
                      </a:r>
                      <a:endParaRPr sz="1000">
                        <a:latin typeface="Times New Roman"/>
                        <a:cs typeface="Times New Roman"/>
                      </a:endParaRPr>
                    </a:p>
                  </a:txBody>
                  <a:tcPr marL="0" marR="0" marB="0" marT="0">
                    <a:solidFill>
                      <a:srgbClr val="D2DFED"/>
                    </a:solidFill>
                  </a:tcPr>
                </a:tc>
              </a:tr>
              <a:tr h="220980">
                <a:tc>
                  <a:txBody>
                    <a:bodyPr/>
                    <a:lstStyle/>
                    <a:p>
                      <a:pPr marL="73025">
                        <a:lnSpc>
                          <a:spcPts val="1135"/>
                        </a:lnSpc>
                      </a:pPr>
                      <a:r>
                        <a:rPr dirty="0" sz="1000" b="1">
                          <a:solidFill>
                            <a:srgbClr val="365F91"/>
                          </a:solidFill>
                          <a:latin typeface="Times New Roman"/>
                          <a:cs typeface="Times New Roman"/>
                        </a:rPr>
                        <a:t>(1.5H)</a:t>
                      </a:r>
                      <a:r>
                        <a:rPr dirty="0" sz="1000" spc="-15" b="1">
                          <a:solidFill>
                            <a:srgbClr val="365F91"/>
                          </a:solidFill>
                          <a:latin typeface="Times New Roman"/>
                          <a:cs typeface="Times New Roman"/>
                        </a:rPr>
                        <a:t> </a:t>
                      </a:r>
                      <a:r>
                        <a:rPr dirty="0" sz="1000" spc="-5" b="1">
                          <a:solidFill>
                            <a:srgbClr val="365F91"/>
                          </a:solidFill>
                          <a:latin typeface="Times New Roman"/>
                          <a:cs typeface="Times New Roman"/>
                        </a:rPr>
                        <a:t>9.750</a:t>
                      </a:r>
                      <a:endParaRPr sz="1000">
                        <a:latin typeface="Times New Roman"/>
                        <a:cs typeface="Times New Roman"/>
                      </a:endParaRPr>
                    </a:p>
                  </a:txBody>
                  <a:tcPr marL="0" marR="0" marB="0" marT="0"/>
                </a:tc>
                <a:tc>
                  <a:txBody>
                    <a:bodyPr/>
                    <a:lstStyle/>
                    <a:p>
                      <a:pPr marL="67310">
                        <a:lnSpc>
                          <a:spcPts val="1135"/>
                        </a:lnSpc>
                      </a:pPr>
                      <a:r>
                        <a:rPr dirty="0" sz="1000">
                          <a:solidFill>
                            <a:srgbClr val="365F91"/>
                          </a:solidFill>
                          <a:latin typeface="Times New Roman"/>
                          <a:cs typeface="Times New Roman"/>
                        </a:rPr>
                        <a:t>111.000</a:t>
                      </a:r>
                      <a:endParaRPr sz="1000">
                        <a:latin typeface="Times New Roman"/>
                        <a:cs typeface="Times New Roman"/>
                      </a:endParaRPr>
                    </a:p>
                  </a:txBody>
                  <a:tcPr marL="0" marR="0" marB="0" marT="0"/>
                </a:tc>
                <a:tc>
                  <a:txBody>
                    <a:bodyPr/>
                    <a:lstStyle/>
                    <a:p>
                      <a:pPr algn="r" marR="60960">
                        <a:lnSpc>
                          <a:spcPts val="1135"/>
                        </a:lnSpc>
                      </a:pPr>
                      <a:r>
                        <a:rPr dirty="0" sz="1000" spc="5">
                          <a:solidFill>
                            <a:srgbClr val="365F91"/>
                          </a:solidFill>
                          <a:latin typeface="Times New Roman"/>
                          <a:cs typeface="Times New Roman"/>
                        </a:rPr>
                        <a:t>69</a:t>
                      </a:r>
                      <a:r>
                        <a:rPr dirty="0" sz="1000">
                          <a:solidFill>
                            <a:srgbClr val="365F91"/>
                          </a:solidFill>
                          <a:latin typeface="Times New Roman"/>
                          <a:cs typeface="Times New Roman"/>
                        </a:rPr>
                        <a:t>.</a:t>
                      </a:r>
                      <a:r>
                        <a:rPr dirty="0" sz="1000" spc="5">
                          <a:solidFill>
                            <a:srgbClr val="365F91"/>
                          </a:solidFill>
                          <a:latin typeface="Times New Roman"/>
                          <a:cs typeface="Times New Roman"/>
                        </a:rPr>
                        <a:t>3</a:t>
                      </a:r>
                      <a:r>
                        <a:rPr dirty="0" sz="1000" spc="-10">
                          <a:solidFill>
                            <a:srgbClr val="365F91"/>
                          </a:solidFill>
                          <a:latin typeface="Times New Roman"/>
                          <a:cs typeface="Times New Roman"/>
                        </a:rPr>
                        <a:t>8</a:t>
                      </a:r>
                      <a:r>
                        <a:rPr dirty="0" sz="1000">
                          <a:solidFill>
                            <a:srgbClr val="365F91"/>
                          </a:solidFill>
                          <a:latin typeface="Times New Roman"/>
                          <a:cs typeface="Times New Roman"/>
                        </a:rPr>
                        <a:t>4</a:t>
                      </a:r>
                      <a:endParaRPr sz="1000">
                        <a:latin typeface="Times New Roman"/>
                        <a:cs typeface="Times New Roman"/>
                      </a:endParaRPr>
                    </a:p>
                  </a:txBody>
                  <a:tcPr marL="0" marR="0" marB="0" marT="0"/>
                </a:tc>
                <a:tc>
                  <a:txBody>
                    <a:bodyPr/>
                    <a:lstStyle/>
                    <a:p>
                      <a:pPr marL="68580">
                        <a:lnSpc>
                          <a:spcPts val="1135"/>
                        </a:lnSpc>
                      </a:pPr>
                      <a:r>
                        <a:rPr dirty="0" sz="1000" spc="-5">
                          <a:solidFill>
                            <a:srgbClr val="365F91"/>
                          </a:solidFill>
                          <a:latin typeface="Times New Roman"/>
                          <a:cs typeface="Times New Roman"/>
                        </a:rPr>
                        <a:t>No</a:t>
                      </a:r>
                      <a:endParaRPr sz="1000">
                        <a:latin typeface="Times New Roman"/>
                        <a:cs typeface="Times New Roman"/>
                      </a:endParaRPr>
                    </a:p>
                  </a:txBody>
                  <a:tcPr marL="0" marR="0" marB="0" marT="0"/>
                </a:tc>
              </a:tr>
              <a:tr h="222503">
                <a:tc>
                  <a:txBody>
                    <a:bodyPr/>
                    <a:lstStyle/>
                    <a:p>
                      <a:pPr marL="67945">
                        <a:lnSpc>
                          <a:spcPts val="1135"/>
                        </a:lnSpc>
                      </a:pPr>
                      <a:r>
                        <a:rPr dirty="0" sz="1000" spc="-5" b="1">
                          <a:solidFill>
                            <a:srgbClr val="365F91"/>
                          </a:solidFill>
                          <a:latin typeface="Times New Roman"/>
                          <a:cs typeface="Times New Roman"/>
                        </a:rPr>
                        <a:t>11.958</a:t>
                      </a:r>
                      <a:endParaRPr sz="1000">
                        <a:latin typeface="Times New Roman"/>
                        <a:cs typeface="Times New Roman"/>
                      </a:endParaRPr>
                    </a:p>
                  </a:txBody>
                  <a:tcPr marL="0" marR="0" marB="0" marT="0">
                    <a:solidFill>
                      <a:srgbClr val="D2DFED"/>
                    </a:solidFill>
                  </a:tcPr>
                </a:tc>
                <a:tc>
                  <a:txBody>
                    <a:bodyPr/>
                    <a:lstStyle/>
                    <a:p>
                      <a:pPr marL="67310">
                        <a:lnSpc>
                          <a:spcPts val="1135"/>
                        </a:lnSpc>
                      </a:pPr>
                      <a:r>
                        <a:rPr dirty="0" sz="1000">
                          <a:solidFill>
                            <a:srgbClr val="365F91"/>
                          </a:solidFill>
                          <a:latin typeface="Times New Roman"/>
                          <a:cs typeface="Times New Roman"/>
                        </a:rPr>
                        <a:t>137.498</a:t>
                      </a:r>
                      <a:endParaRPr sz="1000">
                        <a:latin typeface="Times New Roman"/>
                        <a:cs typeface="Times New Roman"/>
                      </a:endParaRPr>
                    </a:p>
                  </a:txBody>
                  <a:tcPr marL="0" marR="0" marB="0" marT="0">
                    <a:solidFill>
                      <a:srgbClr val="D2DFED"/>
                    </a:solidFill>
                  </a:tcPr>
                </a:tc>
                <a:tc>
                  <a:txBody>
                    <a:bodyPr/>
                    <a:lstStyle/>
                    <a:p>
                      <a:pPr algn="r" marR="60960">
                        <a:lnSpc>
                          <a:spcPts val="1135"/>
                        </a:lnSpc>
                      </a:pPr>
                      <a:r>
                        <a:rPr dirty="0" sz="1000" spc="5">
                          <a:solidFill>
                            <a:srgbClr val="365F91"/>
                          </a:solidFill>
                          <a:latin typeface="Times New Roman"/>
                          <a:cs typeface="Times New Roman"/>
                        </a:rPr>
                        <a:t>69</a:t>
                      </a:r>
                      <a:r>
                        <a:rPr dirty="0" sz="1000">
                          <a:solidFill>
                            <a:srgbClr val="365F91"/>
                          </a:solidFill>
                          <a:latin typeface="Times New Roman"/>
                          <a:cs typeface="Times New Roman"/>
                        </a:rPr>
                        <a:t>.</a:t>
                      </a:r>
                      <a:r>
                        <a:rPr dirty="0" sz="1000" spc="5">
                          <a:solidFill>
                            <a:srgbClr val="365F91"/>
                          </a:solidFill>
                          <a:latin typeface="Times New Roman"/>
                          <a:cs typeface="Times New Roman"/>
                        </a:rPr>
                        <a:t>3</a:t>
                      </a:r>
                      <a:r>
                        <a:rPr dirty="0" sz="1000" spc="-10">
                          <a:solidFill>
                            <a:srgbClr val="365F91"/>
                          </a:solidFill>
                          <a:latin typeface="Times New Roman"/>
                          <a:cs typeface="Times New Roman"/>
                        </a:rPr>
                        <a:t>8</a:t>
                      </a:r>
                      <a:r>
                        <a:rPr dirty="0" sz="1000">
                          <a:solidFill>
                            <a:srgbClr val="365F91"/>
                          </a:solidFill>
                          <a:latin typeface="Times New Roman"/>
                          <a:cs typeface="Times New Roman"/>
                        </a:rPr>
                        <a:t>4</a:t>
                      </a:r>
                      <a:endParaRPr sz="1000">
                        <a:latin typeface="Times New Roman"/>
                        <a:cs typeface="Times New Roman"/>
                      </a:endParaRPr>
                    </a:p>
                  </a:txBody>
                  <a:tcPr marL="0" marR="0" marB="0" marT="0">
                    <a:solidFill>
                      <a:srgbClr val="D2DFED"/>
                    </a:solidFill>
                  </a:tcPr>
                </a:tc>
                <a:tc>
                  <a:txBody>
                    <a:bodyPr/>
                    <a:lstStyle/>
                    <a:p>
                      <a:pPr marL="68580">
                        <a:lnSpc>
                          <a:spcPts val="1135"/>
                        </a:lnSpc>
                      </a:pPr>
                      <a:r>
                        <a:rPr dirty="0" sz="1000" spc="-5">
                          <a:solidFill>
                            <a:srgbClr val="365F91"/>
                          </a:solidFill>
                          <a:latin typeface="Times New Roman"/>
                          <a:cs typeface="Times New Roman"/>
                        </a:rPr>
                        <a:t>No</a:t>
                      </a:r>
                      <a:endParaRPr sz="1000">
                        <a:latin typeface="Times New Roman"/>
                        <a:cs typeface="Times New Roman"/>
                      </a:endParaRPr>
                    </a:p>
                  </a:txBody>
                  <a:tcPr marL="0" marR="0" marB="0" marT="0">
                    <a:solidFill>
                      <a:srgbClr val="D2DFED"/>
                    </a:solidFill>
                  </a:tcPr>
                </a:tc>
              </a:tr>
              <a:tr h="222516">
                <a:tc>
                  <a:txBody>
                    <a:bodyPr/>
                    <a:lstStyle/>
                    <a:p>
                      <a:pPr marL="73025">
                        <a:lnSpc>
                          <a:spcPts val="1135"/>
                        </a:lnSpc>
                      </a:pPr>
                      <a:r>
                        <a:rPr dirty="0" sz="1000" spc="-5" b="1">
                          <a:solidFill>
                            <a:srgbClr val="365F91"/>
                          </a:solidFill>
                          <a:latin typeface="Times New Roman"/>
                          <a:cs typeface="Times New Roman"/>
                        </a:rPr>
                        <a:t>(SZB) </a:t>
                      </a:r>
                      <a:r>
                        <a:rPr dirty="0" sz="1000" b="1">
                          <a:solidFill>
                            <a:srgbClr val="365F91"/>
                          </a:solidFill>
                          <a:latin typeface="Times New Roman"/>
                          <a:cs typeface="Times New Roman"/>
                        </a:rPr>
                        <a:t>12.170</a:t>
                      </a:r>
                      <a:endParaRPr sz="1000">
                        <a:latin typeface="Times New Roman"/>
                        <a:cs typeface="Times New Roman"/>
                      </a:endParaRPr>
                    </a:p>
                  </a:txBody>
                  <a:tcPr marL="0" marR="0" marB="0" marT="0"/>
                </a:tc>
                <a:tc>
                  <a:txBody>
                    <a:bodyPr/>
                    <a:lstStyle/>
                    <a:p>
                      <a:pPr marL="67310">
                        <a:lnSpc>
                          <a:spcPts val="1135"/>
                        </a:lnSpc>
                      </a:pPr>
                      <a:r>
                        <a:rPr dirty="0" sz="1000">
                          <a:solidFill>
                            <a:srgbClr val="365F91"/>
                          </a:solidFill>
                          <a:latin typeface="Times New Roman"/>
                          <a:cs typeface="Times New Roman"/>
                        </a:rPr>
                        <a:t>140.037</a:t>
                      </a:r>
                      <a:endParaRPr sz="1000">
                        <a:latin typeface="Times New Roman"/>
                        <a:cs typeface="Times New Roman"/>
                      </a:endParaRPr>
                    </a:p>
                  </a:txBody>
                  <a:tcPr marL="0" marR="0" marB="0" marT="0"/>
                </a:tc>
                <a:tc>
                  <a:txBody>
                    <a:bodyPr/>
                    <a:lstStyle/>
                    <a:p>
                      <a:pPr algn="r" marR="60960">
                        <a:lnSpc>
                          <a:spcPts val="1135"/>
                        </a:lnSpc>
                      </a:pPr>
                      <a:r>
                        <a:rPr dirty="0" sz="1000" spc="5">
                          <a:solidFill>
                            <a:srgbClr val="365F91"/>
                          </a:solidFill>
                          <a:latin typeface="Times New Roman"/>
                          <a:cs typeface="Times New Roman"/>
                        </a:rPr>
                        <a:t>69</a:t>
                      </a:r>
                      <a:r>
                        <a:rPr dirty="0" sz="1000">
                          <a:solidFill>
                            <a:srgbClr val="365F91"/>
                          </a:solidFill>
                          <a:latin typeface="Times New Roman"/>
                          <a:cs typeface="Times New Roman"/>
                        </a:rPr>
                        <a:t>.</a:t>
                      </a:r>
                      <a:r>
                        <a:rPr dirty="0" sz="1000" spc="5">
                          <a:solidFill>
                            <a:srgbClr val="365F91"/>
                          </a:solidFill>
                          <a:latin typeface="Times New Roman"/>
                          <a:cs typeface="Times New Roman"/>
                        </a:rPr>
                        <a:t>3</a:t>
                      </a:r>
                      <a:r>
                        <a:rPr dirty="0" sz="1000" spc="-10">
                          <a:solidFill>
                            <a:srgbClr val="365F91"/>
                          </a:solidFill>
                          <a:latin typeface="Times New Roman"/>
                          <a:cs typeface="Times New Roman"/>
                        </a:rPr>
                        <a:t>8</a:t>
                      </a:r>
                      <a:r>
                        <a:rPr dirty="0" sz="1000">
                          <a:solidFill>
                            <a:srgbClr val="365F91"/>
                          </a:solidFill>
                          <a:latin typeface="Times New Roman"/>
                          <a:cs typeface="Times New Roman"/>
                        </a:rPr>
                        <a:t>4</a:t>
                      </a:r>
                      <a:endParaRPr sz="1000">
                        <a:latin typeface="Times New Roman"/>
                        <a:cs typeface="Times New Roman"/>
                      </a:endParaRPr>
                    </a:p>
                  </a:txBody>
                  <a:tcPr marL="0" marR="0" marB="0" marT="0"/>
                </a:tc>
                <a:tc>
                  <a:txBody>
                    <a:bodyPr/>
                    <a:lstStyle/>
                    <a:p>
                      <a:pPr marL="68580">
                        <a:lnSpc>
                          <a:spcPts val="1135"/>
                        </a:lnSpc>
                      </a:pPr>
                      <a:r>
                        <a:rPr dirty="0" sz="1000" spc="-5">
                          <a:solidFill>
                            <a:srgbClr val="365F91"/>
                          </a:solidFill>
                          <a:latin typeface="Times New Roman"/>
                          <a:cs typeface="Times New Roman"/>
                        </a:rPr>
                        <a:t>No</a:t>
                      </a:r>
                      <a:endParaRPr sz="1000">
                        <a:latin typeface="Times New Roman"/>
                        <a:cs typeface="Times New Roman"/>
                      </a:endParaRPr>
                    </a:p>
                  </a:txBody>
                  <a:tcPr marL="0" marR="0" marB="0" marT="0"/>
                </a:tc>
              </a:tr>
              <a:tr h="222491">
                <a:tc>
                  <a:txBody>
                    <a:bodyPr/>
                    <a:lstStyle/>
                    <a:p>
                      <a:pPr marL="67945">
                        <a:lnSpc>
                          <a:spcPts val="1135"/>
                        </a:lnSpc>
                      </a:pPr>
                      <a:r>
                        <a:rPr dirty="0" sz="1000" spc="-5" b="1">
                          <a:solidFill>
                            <a:srgbClr val="365F91"/>
                          </a:solidFill>
                          <a:latin typeface="Times New Roman"/>
                          <a:cs typeface="Times New Roman"/>
                        </a:rPr>
                        <a:t>(SZB) </a:t>
                      </a:r>
                      <a:r>
                        <a:rPr dirty="0" sz="1000" b="1">
                          <a:solidFill>
                            <a:srgbClr val="365F91"/>
                          </a:solidFill>
                          <a:latin typeface="Times New Roman"/>
                          <a:cs typeface="Times New Roman"/>
                        </a:rPr>
                        <a:t>12.920</a:t>
                      </a:r>
                      <a:endParaRPr sz="1000">
                        <a:latin typeface="Times New Roman"/>
                        <a:cs typeface="Times New Roman"/>
                      </a:endParaRPr>
                    </a:p>
                  </a:txBody>
                  <a:tcPr marL="0" marR="0" marB="0" marT="0">
                    <a:solidFill>
                      <a:srgbClr val="D2DFED"/>
                    </a:solidFill>
                  </a:tcPr>
                </a:tc>
                <a:tc>
                  <a:txBody>
                    <a:bodyPr/>
                    <a:lstStyle/>
                    <a:p>
                      <a:pPr marL="67310">
                        <a:lnSpc>
                          <a:spcPts val="1135"/>
                        </a:lnSpc>
                      </a:pPr>
                      <a:r>
                        <a:rPr dirty="0" sz="1000">
                          <a:solidFill>
                            <a:srgbClr val="365F91"/>
                          </a:solidFill>
                          <a:latin typeface="Times New Roman"/>
                          <a:cs typeface="Times New Roman"/>
                        </a:rPr>
                        <a:t>149.037</a:t>
                      </a:r>
                      <a:endParaRPr sz="1000">
                        <a:latin typeface="Times New Roman"/>
                        <a:cs typeface="Times New Roman"/>
                      </a:endParaRPr>
                    </a:p>
                  </a:txBody>
                  <a:tcPr marL="0" marR="0" marB="0" marT="0">
                    <a:solidFill>
                      <a:srgbClr val="D2DFED"/>
                    </a:solidFill>
                  </a:tcPr>
                </a:tc>
                <a:tc>
                  <a:txBody>
                    <a:bodyPr/>
                    <a:lstStyle/>
                    <a:p>
                      <a:pPr algn="r" marR="60960">
                        <a:lnSpc>
                          <a:spcPts val="1135"/>
                        </a:lnSpc>
                      </a:pPr>
                      <a:r>
                        <a:rPr dirty="0" sz="1000" spc="5">
                          <a:solidFill>
                            <a:srgbClr val="365F91"/>
                          </a:solidFill>
                          <a:latin typeface="Times New Roman"/>
                          <a:cs typeface="Times New Roman"/>
                        </a:rPr>
                        <a:t>69</a:t>
                      </a:r>
                      <a:r>
                        <a:rPr dirty="0" sz="1000">
                          <a:solidFill>
                            <a:srgbClr val="365F91"/>
                          </a:solidFill>
                          <a:latin typeface="Times New Roman"/>
                          <a:cs typeface="Times New Roman"/>
                        </a:rPr>
                        <a:t>.</a:t>
                      </a:r>
                      <a:r>
                        <a:rPr dirty="0" sz="1000" spc="5">
                          <a:solidFill>
                            <a:srgbClr val="365F91"/>
                          </a:solidFill>
                          <a:latin typeface="Times New Roman"/>
                          <a:cs typeface="Times New Roman"/>
                        </a:rPr>
                        <a:t>3</a:t>
                      </a:r>
                      <a:r>
                        <a:rPr dirty="0" sz="1000" spc="-10">
                          <a:solidFill>
                            <a:srgbClr val="365F91"/>
                          </a:solidFill>
                          <a:latin typeface="Times New Roman"/>
                          <a:cs typeface="Times New Roman"/>
                        </a:rPr>
                        <a:t>8</a:t>
                      </a:r>
                      <a:r>
                        <a:rPr dirty="0" sz="1000">
                          <a:solidFill>
                            <a:srgbClr val="365F91"/>
                          </a:solidFill>
                          <a:latin typeface="Times New Roman"/>
                          <a:cs typeface="Times New Roman"/>
                        </a:rPr>
                        <a:t>4</a:t>
                      </a:r>
                      <a:endParaRPr sz="1000">
                        <a:latin typeface="Times New Roman"/>
                        <a:cs typeface="Times New Roman"/>
                      </a:endParaRPr>
                    </a:p>
                  </a:txBody>
                  <a:tcPr marL="0" marR="0" marB="0" marT="0">
                    <a:solidFill>
                      <a:srgbClr val="D2DFED"/>
                    </a:solidFill>
                  </a:tcPr>
                </a:tc>
                <a:tc>
                  <a:txBody>
                    <a:bodyPr/>
                    <a:lstStyle/>
                    <a:p>
                      <a:pPr marL="68580">
                        <a:lnSpc>
                          <a:spcPts val="1135"/>
                        </a:lnSpc>
                      </a:pPr>
                      <a:r>
                        <a:rPr dirty="0" sz="1000" spc="-5">
                          <a:solidFill>
                            <a:srgbClr val="365F91"/>
                          </a:solidFill>
                          <a:latin typeface="Times New Roman"/>
                          <a:cs typeface="Times New Roman"/>
                        </a:rPr>
                        <a:t>No</a:t>
                      </a:r>
                      <a:endParaRPr sz="1000">
                        <a:latin typeface="Times New Roman"/>
                        <a:cs typeface="Times New Roman"/>
                      </a:endParaRPr>
                    </a:p>
                  </a:txBody>
                  <a:tcPr marL="0" marR="0" marB="0" marT="0">
                    <a:solidFill>
                      <a:srgbClr val="D2DFED"/>
                    </a:solidFill>
                  </a:tcPr>
                </a:tc>
              </a:tr>
              <a:tr h="228600">
                <a:tc>
                  <a:txBody>
                    <a:bodyPr/>
                    <a:lstStyle/>
                    <a:p>
                      <a:pPr marL="73025">
                        <a:lnSpc>
                          <a:spcPts val="1135"/>
                        </a:lnSpc>
                      </a:pPr>
                      <a:r>
                        <a:rPr dirty="0" sz="1000" spc="-5" b="1">
                          <a:solidFill>
                            <a:srgbClr val="365F91"/>
                          </a:solidFill>
                          <a:latin typeface="Times New Roman"/>
                          <a:cs typeface="Times New Roman"/>
                        </a:rPr>
                        <a:t>14.591</a:t>
                      </a:r>
                      <a:endParaRPr sz="1000">
                        <a:latin typeface="Times New Roman"/>
                        <a:cs typeface="Times New Roman"/>
                      </a:endParaRPr>
                    </a:p>
                  </a:txBody>
                  <a:tcPr marL="0" marR="0" marB="0" marT="0">
                    <a:lnB w="12700">
                      <a:solidFill>
                        <a:srgbClr val="4F81BC"/>
                      </a:solidFill>
                      <a:prstDash val="solid"/>
                    </a:lnB>
                  </a:tcPr>
                </a:tc>
                <a:tc>
                  <a:txBody>
                    <a:bodyPr/>
                    <a:lstStyle/>
                    <a:p>
                      <a:pPr marL="67310">
                        <a:lnSpc>
                          <a:spcPts val="1135"/>
                        </a:lnSpc>
                      </a:pPr>
                      <a:r>
                        <a:rPr dirty="0" sz="1000">
                          <a:solidFill>
                            <a:srgbClr val="365F91"/>
                          </a:solidFill>
                          <a:latin typeface="Times New Roman"/>
                          <a:cs typeface="Times New Roman"/>
                        </a:rPr>
                        <a:t>169.092</a:t>
                      </a:r>
                      <a:endParaRPr sz="1000">
                        <a:latin typeface="Times New Roman"/>
                        <a:cs typeface="Times New Roman"/>
                      </a:endParaRPr>
                    </a:p>
                  </a:txBody>
                  <a:tcPr marL="0" marR="0" marB="0" marT="0">
                    <a:lnB w="12700">
                      <a:solidFill>
                        <a:srgbClr val="4F81BC"/>
                      </a:solidFill>
                      <a:prstDash val="solid"/>
                    </a:lnB>
                  </a:tcPr>
                </a:tc>
                <a:tc>
                  <a:txBody>
                    <a:bodyPr/>
                    <a:lstStyle/>
                    <a:p>
                      <a:pPr algn="r" marR="60960">
                        <a:lnSpc>
                          <a:spcPts val="1135"/>
                        </a:lnSpc>
                      </a:pPr>
                      <a:r>
                        <a:rPr dirty="0" sz="1000" spc="5">
                          <a:solidFill>
                            <a:srgbClr val="365F91"/>
                          </a:solidFill>
                          <a:latin typeface="Times New Roman"/>
                          <a:cs typeface="Times New Roman"/>
                        </a:rPr>
                        <a:t>69</a:t>
                      </a:r>
                      <a:r>
                        <a:rPr dirty="0" sz="1000">
                          <a:solidFill>
                            <a:srgbClr val="365F91"/>
                          </a:solidFill>
                          <a:latin typeface="Times New Roman"/>
                          <a:cs typeface="Times New Roman"/>
                        </a:rPr>
                        <a:t>.</a:t>
                      </a:r>
                      <a:r>
                        <a:rPr dirty="0" sz="1000" spc="5">
                          <a:solidFill>
                            <a:srgbClr val="365F91"/>
                          </a:solidFill>
                          <a:latin typeface="Times New Roman"/>
                          <a:cs typeface="Times New Roman"/>
                        </a:rPr>
                        <a:t>3</a:t>
                      </a:r>
                      <a:r>
                        <a:rPr dirty="0" sz="1000" spc="-10">
                          <a:solidFill>
                            <a:srgbClr val="365F91"/>
                          </a:solidFill>
                          <a:latin typeface="Times New Roman"/>
                          <a:cs typeface="Times New Roman"/>
                        </a:rPr>
                        <a:t>8</a:t>
                      </a:r>
                      <a:r>
                        <a:rPr dirty="0" sz="1000">
                          <a:solidFill>
                            <a:srgbClr val="365F91"/>
                          </a:solidFill>
                          <a:latin typeface="Times New Roman"/>
                          <a:cs typeface="Times New Roman"/>
                        </a:rPr>
                        <a:t>4</a:t>
                      </a:r>
                      <a:endParaRPr sz="1000">
                        <a:latin typeface="Times New Roman"/>
                        <a:cs typeface="Times New Roman"/>
                      </a:endParaRPr>
                    </a:p>
                  </a:txBody>
                  <a:tcPr marL="0" marR="0" marB="0" marT="0">
                    <a:lnB w="12700">
                      <a:solidFill>
                        <a:srgbClr val="4F81BC"/>
                      </a:solidFill>
                      <a:prstDash val="solid"/>
                    </a:lnB>
                  </a:tcPr>
                </a:tc>
                <a:tc>
                  <a:txBody>
                    <a:bodyPr/>
                    <a:lstStyle/>
                    <a:p>
                      <a:pPr marL="68580">
                        <a:lnSpc>
                          <a:spcPts val="1135"/>
                        </a:lnSpc>
                      </a:pPr>
                      <a:r>
                        <a:rPr dirty="0" sz="1000" spc="-5">
                          <a:solidFill>
                            <a:srgbClr val="365F91"/>
                          </a:solidFill>
                          <a:latin typeface="Times New Roman"/>
                          <a:cs typeface="Times New Roman"/>
                        </a:rPr>
                        <a:t>No</a:t>
                      </a:r>
                      <a:endParaRPr sz="1000">
                        <a:latin typeface="Times New Roman"/>
                        <a:cs typeface="Times New Roman"/>
                      </a:endParaRPr>
                    </a:p>
                  </a:txBody>
                  <a:tcPr marL="0" marR="0" marB="0" marT="0">
                    <a:lnB w="12700">
                      <a:solidFill>
                        <a:srgbClr val="4F81BC"/>
                      </a:solidFill>
                      <a:prstDash val="solid"/>
                    </a:lnB>
                  </a:tcPr>
                </a:tc>
              </a:tr>
            </a:tbl>
          </a:graphicData>
        </a:graphic>
      </p:graphicFrame>
      <p:sp>
        <p:nvSpPr>
          <p:cNvPr id="5" name="object 5"/>
          <p:cNvSpPr txBox="1"/>
          <p:nvPr/>
        </p:nvSpPr>
        <p:spPr>
          <a:xfrm>
            <a:off x="634934" y="7316216"/>
            <a:ext cx="3024505" cy="1241425"/>
          </a:xfrm>
          <a:prstGeom prst="rect">
            <a:avLst/>
          </a:prstGeom>
        </p:spPr>
        <p:txBody>
          <a:bodyPr wrap="square" lIns="0" tIns="12065" rIns="0" bIns="0" rtlCol="0" vert="horz">
            <a:spAutoFit/>
          </a:bodyPr>
          <a:lstStyle/>
          <a:p>
            <a:pPr marL="50800">
              <a:lnSpc>
                <a:spcPct val="100000"/>
              </a:lnSpc>
              <a:spcBef>
                <a:spcPts val="95"/>
              </a:spcBef>
            </a:pPr>
            <a:r>
              <a:rPr dirty="0" sz="1000" spc="-5">
                <a:latin typeface="Times New Roman"/>
                <a:cs typeface="Times New Roman"/>
              </a:rPr>
              <a:t>* - Intersection values are linearly</a:t>
            </a:r>
            <a:r>
              <a:rPr dirty="0" sz="1000" spc="30">
                <a:latin typeface="Times New Roman"/>
                <a:cs typeface="Times New Roman"/>
              </a:rPr>
              <a:t> </a:t>
            </a:r>
            <a:r>
              <a:rPr dirty="0" sz="1000" spc="-5">
                <a:latin typeface="Times New Roman"/>
                <a:cs typeface="Times New Roman"/>
              </a:rPr>
              <a:t>interpolated</a:t>
            </a:r>
            <a:endParaRPr sz="1000">
              <a:latin typeface="Times New Roman"/>
              <a:cs typeface="Times New Roman"/>
            </a:endParaRPr>
          </a:p>
          <a:p>
            <a:pPr>
              <a:lnSpc>
                <a:spcPct val="100000"/>
              </a:lnSpc>
              <a:spcBef>
                <a:spcPts val="50"/>
              </a:spcBef>
            </a:pPr>
            <a:endParaRPr sz="950">
              <a:latin typeface="Times New Roman"/>
              <a:cs typeface="Times New Roman"/>
            </a:endParaRPr>
          </a:p>
          <a:p>
            <a:pPr lvl="1" marL="416559" indent="-366395">
              <a:lnSpc>
                <a:spcPct val="100000"/>
              </a:lnSpc>
              <a:buFont typeface="Arial"/>
              <a:buAutoNum type="arabicPeriod" startAt="2"/>
              <a:tabLst>
                <a:tab pos="416559" algn="l"/>
                <a:tab pos="417195" algn="l"/>
              </a:tabLst>
            </a:pPr>
            <a:r>
              <a:rPr dirty="0" sz="1200" spc="-5" b="1">
                <a:latin typeface="Arial"/>
                <a:cs typeface="Arial"/>
              </a:rPr>
              <a:t>C</a:t>
            </a:r>
            <a:r>
              <a:rPr dirty="0" sz="1200" spc="-5" b="1">
                <a:latin typeface="Arial"/>
                <a:cs typeface="Arial"/>
              </a:rPr>
              <a:t>heck Ultimate Shear</a:t>
            </a:r>
            <a:r>
              <a:rPr dirty="0" sz="1200" b="1">
                <a:latin typeface="Arial"/>
                <a:cs typeface="Arial"/>
              </a:rPr>
              <a:t> </a:t>
            </a:r>
            <a:r>
              <a:rPr dirty="0" sz="1200" spc="-5" b="1">
                <a:latin typeface="Arial"/>
                <a:cs typeface="Arial"/>
              </a:rPr>
              <a:t>Capacity</a:t>
            </a:r>
            <a:endParaRPr sz="1200">
              <a:latin typeface="Arial"/>
              <a:cs typeface="Arial"/>
            </a:endParaRPr>
          </a:p>
          <a:p>
            <a:pPr lvl="2" marL="508000" indent="-457834">
              <a:lnSpc>
                <a:spcPct val="100000"/>
              </a:lnSpc>
              <a:spcBef>
                <a:spcPts val="1140"/>
              </a:spcBef>
              <a:buClr>
                <a:srgbClr val="0000FF"/>
              </a:buClr>
              <a:buFont typeface="Arial"/>
              <a:buAutoNum type="arabicPeriod"/>
              <a:tabLst>
                <a:tab pos="508634" algn="l"/>
              </a:tabLst>
            </a:pPr>
            <a:r>
              <a:rPr dirty="0" sz="1200" spc="-5">
                <a:solidFill>
                  <a:srgbClr val="0000FF"/>
                </a:solidFill>
                <a:latin typeface="Arial"/>
                <a:cs typeface="Arial"/>
              </a:rPr>
              <a:t>C</a:t>
            </a:r>
            <a:r>
              <a:rPr dirty="0" sz="1200" spc="-5">
                <a:solidFill>
                  <a:srgbClr val="0000FF"/>
                </a:solidFill>
                <a:latin typeface="Arial"/>
                <a:cs typeface="Arial"/>
              </a:rPr>
              <a:t>ompute Nominal Shear</a:t>
            </a:r>
            <a:r>
              <a:rPr dirty="0" sz="1200" spc="-20">
                <a:solidFill>
                  <a:srgbClr val="0000FF"/>
                </a:solidFill>
                <a:latin typeface="Arial"/>
                <a:cs typeface="Arial"/>
              </a:rPr>
              <a:t> </a:t>
            </a:r>
            <a:r>
              <a:rPr dirty="0" sz="1200" spc="-5">
                <a:solidFill>
                  <a:srgbClr val="0000FF"/>
                </a:solidFill>
                <a:latin typeface="Arial"/>
                <a:cs typeface="Arial"/>
              </a:rPr>
              <a:t>Resistance</a:t>
            </a:r>
            <a:endParaRPr sz="1200">
              <a:latin typeface="Arial"/>
              <a:cs typeface="Arial"/>
            </a:endParaRPr>
          </a:p>
          <a:p>
            <a:pPr marL="50800">
              <a:lnSpc>
                <a:spcPct val="100000"/>
              </a:lnSpc>
              <a:spcBef>
                <a:spcPts val="345"/>
              </a:spcBef>
            </a:pPr>
            <a:r>
              <a:rPr dirty="0" baseline="5555" sz="1500" spc="-7">
                <a:latin typeface="Times New Roman"/>
                <a:cs typeface="Times New Roman"/>
              </a:rPr>
              <a:t>The nominal shear resistance, </a:t>
            </a:r>
            <a:r>
              <a:rPr dirty="0" baseline="5555" sz="1500" spc="-7" i="1">
                <a:latin typeface="Times New Roman"/>
                <a:cs typeface="Times New Roman"/>
              </a:rPr>
              <a:t>V</a:t>
            </a:r>
            <a:r>
              <a:rPr dirty="0" sz="650" spc="-5" i="1">
                <a:latin typeface="Times New Roman"/>
                <a:cs typeface="Times New Roman"/>
              </a:rPr>
              <a:t>n</a:t>
            </a:r>
            <a:r>
              <a:rPr dirty="0" baseline="5555" sz="1500" spc="-7">
                <a:latin typeface="Times New Roman"/>
                <a:cs typeface="Times New Roman"/>
              </a:rPr>
              <a:t>, is the lesser</a:t>
            </a:r>
            <a:r>
              <a:rPr dirty="0" baseline="5555" sz="1500" spc="52">
                <a:latin typeface="Times New Roman"/>
                <a:cs typeface="Times New Roman"/>
              </a:rPr>
              <a:t> </a:t>
            </a:r>
            <a:r>
              <a:rPr dirty="0" baseline="5555" sz="1500">
                <a:latin typeface="Times New Roman"/>
                <a:cs typeface="Times New Roman"/>
              </a:rPr>
              <a:t>of:</a:t>
            </a:r>
            <a:endParaRPr baseline="5555" sz="1500">
              <a:latin typeface="Times New Roman"/>
              <a:cs typeface="Times New Roman"/>
            </a:endParaRPr>
          </a:p>
          <a:p>
            <a:pPr marL="50800">
              <a:lnSpc>
                <a:spcPct val="100000"/>
              </a:lnSpc>
              <a:spcBef>
                <a:spcPts val="470"/>
              </a:spcBef>
            </a:pPr>
            <a:r>
              <a:rPr dirty="0" sz="1000" spc="-275">
                <a:latin typeface="Cambria Math"/>
                <a:cs typeface="Cambria Math"/>
              </a:rPr>
              <a:t>𝑉𝑉</a:t>
            </a:r>
            <a:r>
              <a:rPr dirty="0" baseline="-15873" sz="1050" spc="-412">
                <a:latin typeface="Cambria Math"/>
                <a:cs typeface="Cambria Math"/>
              </a:rPr>
              <a:t>𝑖𝑖</a:t>
            </a:r>
            <a:r>
              <a:rPr dirty="0" baseline="-15873" sz="1050" spc="270">
                <a:latin typeface="Cambria Math"/>
                <a:cs typeface="Cambria Math"/>
              </a:rPr>
              <a:t> </a:t>
            </a:r>
            <a:r>
              <a:rPr dirty="0" sz="1000" spc="-5">
                <a:latin typeface="Cambria Math"/>
                <a:cs typeface="Cambria Math"/>
              </a:rPr>
              <a:t>= </a:t>
            </a:r>
            <a:r>
              <a:rPr dirty="0" sz="1000" spc="-355">
                <a:latin typeface="Cambria Math"/>
                <a:cs typeface="Cambria Math"/>
              </a:rPr>
              <a:t>𝑉𝑉</a:t>
            </a:r>
            <a:r>
              <a:rPr dirty="0" baseline="-15873" sz="1050" spc="-532">
                <a:latin typeface="Cambria Math"/>
                <a:cs typeface="Cambria Math"/>
              </a:rPr>
              <a:t>𝑐𝑐</a:t>
            </a:r>
            <a:r>
              <a:rPr dirty="0" baseline="-15873" sz="1050" spc="209">
                <a:latin typeface="Cambria Math"/>
                <a:cs typeface="Cambria Math"/>
              </a:rPr>
              <a:t> </a:t>
            </a:r>
            <a:r>
              <a:rPr dirty="0" sz="1000" spc="-5">
                <a:latin typeface="Cambria Math"/>
                <a:cs typeface="Cambria Math"/>
              </a:rPr>
              <a:t>+ </a:t>
            </a:r>
            <a:r>
              <a:rPr dirty="0" sz="1000" spc="-375">
                <a:latin typeface="Cambria Math"/>
                <a:cs typeface="Cambria Math"/>
              </a:rPr>
              <a:t>𝑉𝑉</a:t>
            </a:r>
            <a:r>
              <a:rPr dirty="0" baseline="-15873" sz="1050" spc="-562">
                <a:latin typeface="Cambria Math"/>
                <a:cs typeface="Cambria Math"/>
              </a:rPr>
              <a:t>𝑑𝑑</a:t>
            </a:r>
            <a:r>
              <a:rPr dirty="0" baseline="-15873" sz="1050" spc="179">
                <a:latin typeface="Cambria Math"/>
                <a:cs typeface="Cambria Math"/>
              </a:rPr>
              <a:t> </a:t>
            </a:r>
            <a:r>
              <a:rPr dirty="0" sz="1000" spc="-5">
                <a:latin typeface="Cambria Math"/>
                <a:cs typeface="Cambria Math"/>
              </a:rPr>
              <a:t>+</a:t>
            </a:r>
            <a:r>
              <a:rPr dirty="0" sz="1000" spc="75">
                <a:latin typeface="Cambria Math"/>
                <a:cs typeface="Cambria Math"/>
              </a:rPr>
              <a:t> </a:t>
            </a:r>
            <a:r>
              <a:rPr dirty="0" sz="1000" spc="-355">
                <a:latin typeface="Cambria Math"/>
                <a:cs typeface="Cambria Math"/>
              </a:rPr>
              <a:t>𝑉𝑉</a:t>
            </a:r>
            <a:r>
              <a:rPr dirty="0" baseline="-15873" sz="1050" spc="-532">
                <a:latin typeface="Cambria Math"/>
                <a:cs typeface="Cambria Math"/>
              </a:rPr>
              <a:t>𝑠𝑠</a:t>
            </a:r>
            <a:endParaRPr baseline="-15873" sz="1050">
              <a:latin typeface="Cambria Math"/>
              <a:cs typeface="Cambria Math"/>
            </a:endParaRPr>
          </a:p>
        </p:txBody>
      </p:sp>
      <p:sp>
        <p:nvSpPr>
          <p:cNvPr id="6" name="object 6"/>
          <p:cNvSpPr txBox="1"/>
          <p:nvPr/>
        </p:nvSpPr>
        <p:spPr>
          <a:xfrm>
            <a:off x="647742" y="8619290"/>
            <a:ext cx="1191895" cy="177800"/>
          </a:xfrm>
          <a:prstGeom prst="rect">
            <a:avLst/>
          </a:prstGeom>
        </p:spPr>
        <p:txBody>
          <a:bodyPr wrap="square" lIns="0" tIns="12065" rIns="0" bIns="0" rtlCol="0" vert="horz">
            <a:spAutoFit/>
          </a:bodyPr>
          <a:lstStyle/>
          <a:p>
            <a:pPr marL="38100">
              <a:lnSpc>
                <a:spcPct val="100000"/>
              </a:lnSpc>
              <a:spcBef>
                <a:spcPts val="95"/>
              </a:spcBef>
            </a:pPr>
            <a:r>
              <a:rPr dirty="0" sz="1000" spc="-275">
                <a:latin typeface="Cambria Math"/>
                <a:cs typeface="Cambria Math"/>
              </a:rPr>
              <a:t>𝑉𝑉</a:t>
            </a:r>
            <a:r>
              <a:rPr dirty="0" baseline="-15873" sz="1050" spc="-412">
                <a:latin typeface="Cambria Math"/>
                <a:cs typeface="Cambria Math"/>
              </a:rPr>
              <a:t>𝑖𝑖</a:t>
            </a:r>
            <a:r>
              <a:rPr dirty="0" baseline="-15873" sz="1050" spc="262">
                <a:latin typeface="Cambria Math"/>
                <a:cs typeface="Cambria Math"/>
              </a:rPr>
              <a:t> </a:t>
            </a:r>
            <a:r>
              <a:rPr dirty="0" sz="1000" spc="-5">
                <a:latin typeface="Cambria Math"/>
                <a:cs typeface="Cambria Math"/>
              </a:rPr>
              <a:t>= </a:t>
            </a:r>
            <a:r>
              <a:rPr dirty="0" sz="1000" spc="-90">
                <a:latin typeface="Cambria Math"/>
                <a:cs typeface="Cambria Math"/>
              </a:rPr>
              <a:t>0.25𝑓𝑓</a:t>
            </a:r>
            <a:r>
              <a:rPr dirty="0" baseline="27777" sz="1050" spc="-135">
                <a:latin typeface="Cambria Math"/>
                <a:cs typeface="Cambria Math"/>
              </a:rPr>
              <a:t>′</a:t>
            </a:r>
            <a:r>
              <a:rPr dirty="0" sz="1000" spc="-90">
                <a:latin typeface="Cambria Math"/>
                <a:cs typeface="Cambria Math"/>
              </a:rPr>
              <a:t>𝑠𝑠 </a:t>
            </a:r>
            <a:r>
              <a:rPr dirty="0" sz="1000" spc="-295">
                <a:latin typeface="Cambria Math"/>
                <a:cs typeface="Cambria Math"/>
              </a:rPr>
              <a:t>𝑑𝑑</a:t>
            </a:r>
            <a:r>
              <a:rPr dirty="0" sz="1000" spc="450">
                <a:latin typeface="Cambria Math"/>
                <a:cs typeface="Cambria Math"/>
              </a:rPr>
              <a:t> </a:t>
            </a:r>
            <a:r>
              <a:rPr dirty="0" sz="1000" spc="-5">
                <a:latin typeface="Cambria Math"/>
                <a:cs typeface="Cambria Math"/>
              </a:rPr>
              <a:t>+</a:t>
            </a:r>
            <a:r>
              <a:rPr dirty="0" sz="1000" spc="75">
                <a:latin typeface="Cambria Math"/>
                <a:cs typeface="Cambria Math"/>
              </a:rPr>
              <a:t> </a:t>
            </a:r>
            <a:r>
              <a:rPr dirty="0" sz="1000" spc="-315">
                <a:latin typeface="Cambria Math"/>
                <a:cs typeface="Cambria Math"/>
              </a:rPr>
              <a:t>𝑉𝑉</a:t>
            </a:r>
            <a:endParaRPr sz="1000">
              <a:latin typeface="Cambria Math"/>
              <a:cs typeface="Cambria Math"/>
            </a:endParaRPr>
          </a:p>
        </p:txBody>
      </p:sp>
      <p:sp>
        <p:nvSpPr>
          <p:cNvPr id="7" name="object 7"/>
          <p:cNvSpPr txBox="1"/>
          <p:nvPr/>
        </p:nvSpPr>
        <p:spPr>
          <a:xfrm>
            <a:off x="1235455" y="8683243"/>
            <a:ext cx="603885" cy="132080"/>
          </a:xfrm>
          <a:prstGeom prst="rect">
            <a:avLst/>
          </a:prstGeom>
        </p:spPr>
        <p:txBody>
          <a:bodyPr wrap="square" lIns="0" tIns="12065" rIns="0" bIns="0" rtlCol="0" vert="horz">
            <a:spAutoFit/>
          </a:bodyPr>
          <a:lstStyle/>
          <a:p>
            <a:pPr marL="12700">
              <a:lnSpc>
                <a:spcPct val="100000"/>
              </a:lnSpc>
              <a:spcBef>
                <a:spcPts val="95"/>
              </a:spcBef>
              <a:tabLst>
                <a:tab pos="535305" algn="l"/>
              </a:tabLst>
            </a:pPr>
            <a:r>
              <a:rPr dirty="0" sz="700" spc="-320">
                <a:latin typeface="Cambria Math"/>
                <a:cs typeface="Cambria Math"/>
              </a:rPr>
              <a:t>𝑐𝑐</a:t>
            </a:r>
            <a:r>
              <a:rPr dirty="0" sz="700" spc="-320">
                <a:latin typeface="Cambria Math"/>
                <a:cs typeface="Cambria Math"/>
              </a:rPr>
              <a:t>   </a:t>
            </a:r>
            <a:r>
              <a:rPr dirty="0" sz="700" spc="75">
                <a:latin typeface="Cambria Math"/>
                <a:cs typeface="Cambria Math"/>
              </a:rPr>
              <a:t> </a:t>
            </a:r>
            <a:r>
              <a:rPr dirty="0" sz="700" spc="-335">
                <a:latin typeface="Cambria Math"/>
                <a:cs typeface="Cambria Math"/>
              </a:rPr>
              <a:t>𝑜𝑜</a:t>
            </a:r>
            <a:r>
              <a:rPr dirty="0" sz="700">
                <a:latin typeface="Cambria Math"/>
                <a:cs typeface="Cambria Math"/>
              </a:rPr>
              <a:t>   </a:t>
            </a:r>
            <a:r>
              <a:rPr dirty="0" sz="700" spc="20">
                <a:latin typeface="Cambria Math"/>
                <a:cs typeface="Cambria Math"/>
              </a:rPr>
              <a:t> </a:t>
            </a:r>
            <a:r>
              <a:rPr dirty="0" sz="700" spc="-335">
                <a:latin typeface="Cambria Math"/>
                <a:cs typeface="Cambria Math"/>
              </a:rPr>
              <a:t>𝑜𝑜</a:t>
            </a:r>
            <a:r>
              <a:rPr dirty="0" sz="700">
                <a:latin typeface="Cambria Math"/>
                <a:cs typeface="Cambria Math"/>
              </a:rPr>
              <a:t>	</a:t>
            </a:r>
            <a:r>
              <a:rPr dirty="0" sz="700" spc="-325">
                <a:latin typeface="Cambria Math"/>
                <a:cs typeface="Cambria Math"/>
              </a:rPr>
              <a:t>𝑑𝑑</a:t>
            </a:r>
            <a:endParaRPr sz="700">
              <a:latin typeface="Cambria Math"/>
              <a:cs typeface="Cambria Math"/>
            </a:endParaRPr>
          </a:p>
        </p:txBody>
      </p:sp>
      <p:sp>
        <p:nvSpPr>
          <p:cNvPr id="8" name="object 8"/>
          <p:cNvSpPr txBox="1"/>
          <p:nvPr/>
        </p:nvSpPr>
        <p:spPr>
          <a:xfrm>
            <a:off x="673136" y="8857040"/>
            <a:ext cx="516890" cy="177800"/>
          </a:xfrm>
          <a:prstGeom prst="rect">
            <a:avLst/>
          </a:prstGeom>
        </p:spPr>
        <p:txBody>
          <a:bodyPr wrap="square" lIns="0" tIns="12065" rIns="0" bIns="0" rtlCol="0" vert="horz">
            <a:spAutoFit/>
          </a:bodyPr>
          <a:lstStyle/>
          <a:p>
            <a:pPr marL="12700">
              <a:lnSpc>
                <a:spcPct val="100000"/>
              </a:lnSpc>
              <a:spcBef>
                <a:spcPts val="95"/>
              </a:spcBef>
            </a:pPr>
            <a:r>
              <a:rPr dirty="0" sz="1000">
                <a:latin typeface="Times New Roman"/>
                <a:cs typeface="Times New Roman"/>
              </a:rPr>
              <a:t>for</a:t>
            </a:r>
            <a:r>
              <a:rPr dirty="0" sz="1000" spc="-55">
                <a:latin typeface="Times New Roman"/>
                <a:cs typeface="Times New Roman"/>
              </a:rPr>
              <a:t> </a:t>
            </a:r>
            <a:r>
              <a:rPr dirty="0" sz="1000" spc="-5">
                <a:latin typeface="Times New Roman"/>
                <a:cs typeface="Times New Roman"/>
              </a:rPr>
              <a:t>which</a:t>
            </a:r>
            <a:endParaRPr sz="1000">
              <a:latin typeface="Times New Roman"/>
              <a:cs typeface="Times New Roman"/>
            </a:endParaRPr>
          </a:p>
        </p:txBody>
      </p:sp>
      <p:sp>
        <p:nvSpPr>
          <p:cNvPr id="9" name="object 9"/>
          <p:cNvSpPr/>
          <p:nvPr/>
        </p:nvSpPr>
        <p:spPr>
          <a:xfrm>
            <a:off x="2847010" y="914400"/>
            <a:ext cx="2185640" cy="2068162"/>
          </a:xfrm>
          <a:prstGeom prst="rect">
            <a:avLst/>
          </a:prstGeom>
          <a:blipFill>
            <a:blip r:embed="rId2" cstate="print"/>
            <a:stretch>
              <a:fillRect/>
            </a:stretch>
          </a:blipFill>
        </p:spPr>
        <p:txBody>
          <a:bodyPr wrap="square" lIns="0" tIns="0" rIns="0" bIns="0" rtlCol="0"/>
          <a:lstStyle/>
          <a:p/>
        </p:txBody>
      </p:sp>
      <p:sp>
        <p:nvSpPr>
          <p:cNvPr id="10" name="object 10"/>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70</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p:nvPr/>
        </p:nvSpPr>
        <p:spPr>
          <a:xfrm>
            <a:off x="1507236" y="945641"/>
            <a:ext cx="114300" cy="0"/>
          </a:xfrm>
          <a:custGeom>
            <a:avLst/>
            <a:gdLst/>
            <a:ahLst/>
            <a:cxnLst/>
            <a:rect l="l" t="t" r="r" b="b"/>
            <a:pathLst>
              <a:path w="114300" h="0">
                <a:moveTo>
                  <a:pt x="0" y="0"/>
                </a:moveTo>
                <a:lnTo>
                  <a:pt x="114300" y="0"/>
                </a:lnTo>
              </a:path>
            </a:pathLst>
          </a:custGeom>
          <a:ln w="7620">
            <a:solidFill>
              <a:srgbClr val="000000"/>
            </a:solidFill>
          </a:ln>
        </p:spPr>
        <p:txBody>
          <a:bodyPr wrap="square" lIns="0" tIns="0" rIns="0" bIns="0" rtlCol="0"/>
          <a:lstStyle/>
          <a:p/>
        </p:txBody>
      </p:sp>
      <p:sp>
        <p:nvSpPr>
          <p:cNvPr id="4" name="object 4"/>
          <p:cNvSpPr txBox="1"/>
          <p:nvPr/>
        </p:nvSpPr>
        <p:spPr>
          <a:xfrm>
            <a:off x="647700" y="924541"/>
            <a:ext cx="1207770"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532">
                <a:latin typeface="Cambria Math"/>
                <a:cs typeface="Cambria Math"/>
              </a:rPr>
              <a:t>𝑉𝑉</a:t>
            </a:r>
            <a:r>
              <a:rPr dirty="0" baseline="-11904" sz="1050" spc="-532">
                <a:latin typeface="Cambria Math"/>
                <a:cs typeface="Cambria Math"/>
              </a:rPr>
              <a:t>𝑐𝑐</a:t>
            </a:r>
            <a:r>
              <a:rPr dirty="0" baseline="-11904" sz="1050" spc="277">
                <a:latin typeface="Cambria Math"/>
                <a:cs typeface="Cambria Math"/>
              </a:rPr>
              <a:t> </a:t>
            </a:r>
            <a:r>
              <a:rPr dirty="0" baseline="2777" sz="1500" spc="-7">
                <a:latin typeface="Cambria Math"/>
                <a:cs typeface="Cambria Math"/>
              </a:rPr>
              <a:t>= </a:t>
            </a:r>
            <a:r>
              <a:rPr dirty="0" baseline="2777" sz="1500" spc="-135">
                <a:latin typeface="Cambria Math"/>
                <a:cs typeface="Cambria Math"/>
              </a:rPr>
              <a:t>0.0316𝛽𝛽</a:t>
            </a:r>
            <a:r>
              <a:rPr dirty="0" sz="1000" spc="-90">
                <a:latin typeface="Cambria Math"/>
                <a:cs typeface="Cambria Math"/>
              </a:rPr>
              <a:t>�</a:t>
            </a:r>
            <a:r>
              <a:rPr dirty="0" baseline="2777" sz="1500" spc="-135">
                <a:latin typeface="Cambria Math"/>
                <a:cs typeface="Cambria Math"/>
              </a:rPr>
              <a:t>𝑓𝑓</a:t>
            </a:r>
            <a:r>
              <a:rPr dirty="0" baseline="27777" sz="1050" spc="-135">
                <a:latin typeface="Cambria Math"/>
                <a:cs typeface="Cambria Math"/>
              </a:rPr>
              <a:t>′</a:t>
            </a:r>
            <a:r>
              <a:rPr dirty="0" baseline="2777" sz="1500" spc="-135">
                <a:latin typeface="Cambria Math"/>
                <a:cs typeface="Cambria Math"/>
              </a:rPr>
              <a:t>𝑠𝑠</a:t>
            </a:r>
            <a:r>
              <a:rPr dirty="0" baseline="2777" sz="1500" spc="-37">
                <a:latin typeface="Cambria Math"/>
                <a:cs typeface="Cambria Math"/>
              </a:rPr>
              <a:t> </a:t>
            </a:r>
            <a:r>
              <a:rPr dirty="0" baseline="2777" sz="1500" spc="-442">
                <a:latin typeface="Cambria Math"/>
                <a:cs typeface="Cambria Math"/>
              </a:rPr>
              <a:t>𝑑𝑑</a:t>
            </a:r>
            <a:endParaRPr baseline="2777" sz="1500">
              <a:latin typeface="Cambria Math"/>
              <a:cs typeface="Cambria Math"/>
            </a:endParaRPr>
          </a:p>
        </p:txBody>
      </p:sp>
      <p:sp>
        <p:nvSpPr>
          <p:cNvPr id="5" name="object 5"/>
          <p:cNvSpPr txBox="1"/>
          <p:nvPr/>
        </p:nvSpPr>
        <p:spPr>
          <a:xfrm>
            <a:off x="1540255" y="983996"/>
            <a:ext cx="339090" cy="132080"/>
          </a:xfrm>
          <a:prstGeom prst="rect">
            <a:avLst/>
          </a:prstGeom>
        </p:spPr>
        <p:txBody>
          <a:bodyPr wrap="square" lIns="0" tIns="12065" rIns="0" bIns="0" rtlCol="0" vert="horz">
            <a:spAutoFit/>
          </a:bodyPr>
          <a:lstStyle/>
          <a:p>
            <a:pPr marL="12700">
              <a:lnSpc>
                <a:spcPct val="100000"/>
              </a:lnSpc>
              <a:spcBef>
                <a:spcPts val="95"/>
              </a:spcBef>
            </a:pPr>
            <a:r>
              <a:rPr dirty="0" sz="700" spc="-150">
                <a:latin typeface="Cambria Math"/>
                <a:cs typeface="Cambria Math"/>
              </a:rPr>
              <a:t>𝑐𝑐 </a:t>
            </a:r>
            <a:r>
              <a:rPr dirty="0" sz="700" spc="-180">
                <a:latin typeface="Cambria Math"/>
                <a:cs typeface="Cambria Math"/>
              </a:rPr>
              <a:t>𝑜𝑜</a:t>
            </a:r>
            <a:r>
              <a:rPr dirty="0" sz="700" spc="450">
                <a:latin typeface="Cambria Math"/>
                <a:cs typeface="Cambria Math"/>
              </a:rPr>
              <a:t> </a:t>
            </a:r>
            <a:r>
              <a:rPr dirty="0" sz="700" spc="-180">
                <a:latin typeface="Cambria Math"/>
                <a:cs typeface="Cambria Math"/>
              </a:rPr>
              <a:t>𝑜𝑜</a:t>
            </a:r>
            <a:endParaRPr sz="700">
              <a:latin typeface="Cambria Math"/>
              <a:cs typeface="Cambria Math"/>
            </a:endParaRPr>
          </a:p>
        </p:txBody>
      </p:sp>
      <p:sp>
        <p:nvSpPr>
          <p:cNvPr id="6" name="object 6"/>
          <p:cNvSpPr txBox="1"/>
          <p:nvPr/>
        </p:nvSpPr>
        <p:spPr>
          <a:xfrm>
            <a:off x="647648" y="1243048"/>
            <a:ext cx="306705" cy="177800"/>
          </a:xfrm>
          <a:prstGeom prst="rect">
            <a:avLst/>
          </a:prstGeom>
        </p:spPr>
        <p:txBody>
          <a:bodyPr wrap="square" lIns="0" tIns="12065" rIns="0" bIns="0" rtlCol="0" vert="horz">
            <a:spAutoFit/>
          </a:bodyPr>
          <a:lstStyle/>
          <a:p>
            <a:pPr marL="38100">
              <a:lnSpc>
                <a:spcPct val="100000"/>
              </a:lnSpc>
              <a:spcBef>
                <a:spcPts val="95"/>
              </a:spcBef>
            </a:pPr>
            <a:r>
              <a:rPr dirty="0" sz="1000" spc="-355">
                <a:latin typeface="Cambria Math"/>
                <a:cs typeface="Cambria Math"/>
              </a:rPr>
              <a:t>𝑉𝑉</a:t>
            </a:r>
            <a:r>
              <a:rPr dirty="0" baseline="-15873" sz="1050" spc="-532">
                <a:latin typeface="Cambria Math"/>
                <a:cs typeface="Cambria Math"/>
              </a:rPr>
              <a:t>𝑠𝑠</a:t>
            </a:r>
            <a:r>
              <a:rPr dirty="0" baseline="-15873" sz="1050" spc="22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7" name="object 7"/>
          <p:cNvSpPr txBox="1"/>
          <p:nvPr/>
        </p:nvSpPr>
        <p:spPr>
          <a:xfrm>
            <a:off x="912863" y="1144032"/>
            <a:ext cx="748030" cy="177800"/>
          </a:xfrm>
          <a:prstGeom prst="rect">
            <a:avLst/>
          </a:prstGeom>
        </p:spPr>
        <p:txBody>
          <a:bodyPr wrap="square" lIns="0" tIns="12065" rIns="0" bIns="0" rtlCol="0" vert="horz">
            <a:spAutoFit/>
          </a:bodyPr>
          <a:lstStyle/>
          <a:p>
            <a:pPr marL="38100">
              <a:lnSpc>
                <a:spcPct val="100000"/>
              </a:lnSpc>
              <a:spcBef>
                <a:spcPts val="95"/>
              </a:spcBef>
            </a:pPr>
            <a:r>
              <a:rPr dirty="0" sz="1000" spc="-250">
                <a:latin typeface="Cambria Math"/>
                <a:cs typeface="Cambria Math"/>
              </a:rPr>
              <a:t>𝐴𝐴</a:t>
            </a:r>
            <a:r>
              <a:rPr dirty="0" baseline="-15873" sz="1050" spc="-375">
                <a:latin typeface="Cambria Math"/>
                <a:cs typeface="Cambria Math"/>
              </a:rPr>
              <a:t>𝑜𝑜</a:t>
            </a:r>
            <a:r>
              <a:rPr dirty="0" baseline="-15873" sz="1050" spc="-150">
                <a:latin typeface="Cambria Math"/>
                <a:cs typeface="Cambria Math"/>
              </a:rPr>
              <a:t> </a:t>
            </a:r>
            <a:r>
              <a:rPr dirty="0" sz="1000" spc="-275">
                <a:latin typeface="Cambria Math"/>
                <a:cs typeface="Cambria Math"/>
              </a:rPr>
              <a:t>𝑓𝑓</a:t>
            </a:r>
            <a:r>
              <a:rPr dirty="0" baseline="-15873" sz="1050" spc="-412">
                <a:latin typeface="Cambria Math"/>
                <a:cs typeface="Cambria Math"/>
              </a:rPr>
              <a:t>𝑝𝑝</a:t>
            </a:r>
            <a:r>
              <a:rPr dirty="0" sz="1000" spc="-275">
                <a:latin typeface="Cambria Math"/>
                <a:cs typeface="Cambria Math"/>
              </a:rPr>
              <a:t>𝑑𝑑</a:t>
            </a:r>
            <a:r>
              <a:rPr dirty="0" baseline="-15873" sz="1050" spc="-412">
                <a:latin typeface="Cambria Math"/>
                <a:cs typeface="Cambria Math"/>
              </a:rPr>
              <a:t>𝑜𝑜</a:t>
            </a:r>
            <a:r>
              <a:rPr dirty="0" baseline="-15873" sz="1050" spc="112">
                <a:latin typeface="Cambria Math"/>
                <a:cs typeface="Cambria Math"/>
              </a:rPr>
              <a:t> </a:t>
            </a:r>
            <a:r>
              <a:rPr dirty="0" sz="1000" spc="-265">
                <a:latin typeface="Cambria Math"/>
                <a:cs typeface="Cambria Math"/>
              </a:rPr>
              <a:t>𝑐𝑐𝑐𝑐𝑓𝑓</a:t>
            </a:r>
            <a:r>
              <a:rPr dirty="0" sz="1000" spc="-20">
                <a:latin typeface="Cambria Math"/>
                <a:cs typeface="Cambria Math"/>
              </a:rPr>
              <a:t> </a:t>
            </a:r>
            <a:r>
              <a:rPr dirty="0" sz="1000" spc="-285">
                <a:latin typeface="Cambria Math"/>
                <a:cs typeface="Cambria Math"/>
              </a:rPr>
              <a:t>𝜃𝜃</a:t>
            </a:r>
            <a:endParaRPr sz="1000">
              <a:latin typeface="Cambria Math"/>
              <a:cs typeface="Cambria Math"/>
            </a:endParaRPr>
          </a:p>
        </p:txBody>
      </p:sp>
      <p:sp>
        <p:nvSpPr>
          <p:cNvPr id="8" name="object 8"/>
          <p:cNvSpPr txBox="1"/>
          <p:nvPr/>
        </p:nvSpPr>
        <p:spPr>
          <a:xfrm>
            <a:off x="1244592" y="1328441"/>
            <a:ext cx="84455"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𝑠𝑠</a:t>
            </a:r>
            <a:endParaRPr sz="1000">
              <a:latin typeface="Cambria Math"/>
              <a:cs typeface="Cambria Math"/>
            </a:endParaRPr>
          </a:p>
        </p:txBody>
      </p:sp>
      <p:sp>
        <p:nvSpPr>
          <p:cNvPr id="9" name="object 9"/>
          <p:cNvSpPr/>
          <p:nvPr/>
        </p:nvSpPr>
        <p:spPr>
          <a:xfrm>
            <a:off x="950975" y="1346460"/>
            <a:ext cx="675640" cy="0"/>
          </a:xfrm>
          <a:custGeom>
            <a:avLst/>
            <a:gdLst/>
            <a:ahLst/>
            <a:cxnLst/>
            <a:rect l="l" t="t" r="r" b="b"/>
            <a:pathLst>
              <a:path w="675639" h="0">
                <a:moveTo>
                  <a:pt x="0" y="0"/>
                </a:moveTo>
                <a:lnTo>
                  <a:pt x="675132" y="0"/>
                </a:lnTo>
              </a:path>
            </a:pathLst>
          </a:custGeom>
          <a:ln w="7607">
            <a:solidFill>
              <a:srgbClr val="000000"/>
            </a:solidFill>
          </a:ln>
        </p:spPr>
        <p:txBody>
          <a:bodyPr wrap="square" lIns="0" tIns="0" rIns="0" bIns="0" rtlCol="0"/>
          <a:lstStyle/>
          <a:p/>
        </p:txBody>
      </p:sp>
      <p:sp>
        <p:nvSpPr>
          <p:cNvPr id="10" name="object 10"/>
          <p:cNvSpPr txBox="1"/>
          <p:nvPr/>
        </p:nvSpPr>
        <p:spPr>
          <a:xfrm>
            <a:off x="673100" y="1523491"/>
            <a:ext cx="33655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w</a:t>
            </a:r>
            <a:r>
              <a:rPr dirty="0" sz="1000">
                <a:latin typeface="Times New Roman"/>
                <a:cs typeface="Times New Roman"/>
              </a:rPr>
              <a:t>h</a:t>
            </a:r>
            <a:r>
              <a:rPr dirty="0" sz="1000" spc="-5">
                <a:latin typeface="Times New Roman"/>
                <a:cs typeface="Times New Roman"/>
              </a:rPr>
              <a:t>ere</a:t>
            </a:r>
            <a:endParaRPr sz="1000">
              <a:latin typeface="Times New Roman"/>
              <a:cs typeface="Times New Roman"/>
            </a:endParaRPr>
          </a:p>
        </p:txBody>
      </p:sp>
      <p:sp>
        <p:nvSpPr>
          <p:cNvPr id="22" name="object 22"/>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71</a:t>
            </a:r>
          </a:p>
        </p:txBody>
      </p:sp>
      <p:graphicFrame>
        <p:nvGraphicFramePr>
          <p:cNvPr id="11" name="object 11"/>
          <p:cNvGraphicFramePr>
            <a:graphicFrameLocks noGrp="1"/>
          </p:cNvGraphicFramePr>
          <p:nvPr/>
        </p:nvGraphicFramePr>
        <p:xfrm>
          <a:off x="627380" y="1772469"/>
          <a:ext cx="4911090" cy="1640205"/>
        </p:xfrm>
        <a:graphic>
          <a:graphicData uri="http://schemas.openxmlformats.org/drawingml/2006/table">
            <a:tbl>
              <a:tblPr firstRow="1" bandRow="1">
                <a:tableStyleId>{2D5ABB26-0587-4C30-8999-92F81FD0307C}</a:tableStyleId>
              </a:tblPr>
              <a:tblGrid>
                <a:gridCol w="335280"/>
                <a:gridCol w="210185"/>
                <a:gridCol w="4365625"/>
              </a:tblGrid>
              <a:tr h="182608">
                <a:tc>
                  <a:txBody>
                    <a:bodyPr/>
                    <a:lstStyle/>
                    <a:p>
                      <a:pPr marL="127000">
                        <a:lnSpc>
                          <a:spcPts val="1185"/>
                        </a:lnSpc>
                      </a:pPr>
                      <a:r>
                        <a:rPr dirty="0" baseline="5555" sz="1500" i="1">
                          <a:latin typeface="Times New Roman"/>
                          <a:cs typeface="Times New Roman"/>
                        </a:rPr>
                        <a:t>b</a:t>
                      </a:r>
                      <a:r>
                        <a:rPr dirty="0" sz="650" i="1">
                          <a:latin typeface="Times New Roman"/>
                          <a:cs typeface="Times New Roman"/>
                        </a:rPr>
                        <a:t>v</a:t>
                      </a:r>
                      <a:endParaRPr sz="650">
                        <a:latin typeface="Times New Roman"/>
                        <a:cs typeface="Times New Roman"/>
                      </a:endParaRPr>
                    </a:p>
                  </a:txBody>
                  <a:tcPr marL="0" marR="0" marB="0" marT="0"/>
                </a:tc>
                <a:tc>
                  <a:txBody>
                    <a:bodyPr/>
                    <a:lstStyle/>
                    <a:p>
                      <a:pPr algn="r" marR="41910">
                        <a:lnSpc>
                          <a:spcPts val="1090"/>
                        </a:lnSpc>
                      </a:pPr>
                      <a:r>
                        <a:rPr dirty="0" sz="1000">
                          <a:latin typeface="Times New Roman"/>
                          <a:cs typeface="Times New Roman"/>
                        </a:rPr>
                        <a:t>=</a:t>
                      </a:r>
                      <a:endParaRPr sz="1000">
                        <a:latin typeface="Times New Roman"/>
                        <a:cs typeface="Times New Roman"/>
                      </a:endParaRPr>
                    </a:p>
                  </a:txBody>
                  <a:tcPr marL="0" marR="0" marB="0" marT="0"/>
                </a:tc>
                <a:tc>
                  <a:txBody>
                    <a:bodyPr/>
                    <a:lstStyle/>
                    <a:p>
                      <a:pPr marL="49530">
                        <a:lnSpc>
                          <a:spcPts val="1185"/>
                        </a:lnSpc>
                      </a:pPr>
                      <a:r>
                        <a:rPr dirty="0" baseline="5555" sz="1500" spc="-7">
                          <a:latin typeface="Times New Roman"/>
                          <a:cs typeface="Times New Roman"/>
                        </a:rPr>
                        <a:t>Effective web width taken as the minimum web width within the depth</a:t>
                      </a:r>
                      <a:r>
                        <a:rPr dirty="0" baseline="5555" sz="1500" spc="135">
                          <a:latin typeface="Times New Roman"/>
                          <a:cs typeface="Times New Roman"/>
                        </a:rPr>
                        <a:t> </a:t>
                      </a:r>
                      <a:r>
                        <a:rPr dirty="0" baseline="5555" sz="1500">
                          <a:latin typeface="Times New Roman"/>
                          <a:cs typeface="Times New Roman"/>
                        </a:rPr>
                        <a:t>d</a:t>
                      </a:r>
                      <a:r>
                        <a:rPr dirty="0" sz="650">
                          <a:latin typeface="Times New Roman"/>
                          <a:cs typeface="Times New Roman"/>
                        </a:rPr>
                        <a:t>v</a:t>
                      </a:r>
                      <a:r>
                        <a:rPr dirty="0" baseline="5555" sz="1500">
                          <a:latin typeface="Times New Roman"/>
                          <a:cs typeface="Times New Roman"/>
                        </a:rPr>
                        <a:t>.</a:t>
                      </a:r>
                      <a:endParaRPr baseline="5555" sz="1500">
                        <a:latin typeface="Times New Roman"/>
                        <a:cs typeface="Times New Roman"/>
                      </a:endParaRPr>
                    </a:p>
                  </a:txBody>
                  <a:tcPr marL="0" marR="0" marB="0" marT="0"/>
                </a:tc>
              </a:tr>
              <a:tr h="222503">
                <a:tc>
                  <a:txBody>
                    <a:bodyPr/>
                    <a:lstStyle/>
                    <a:p>
                      <a:pPr marL="127000">
                        <a:lnSpc>
                          <a:spcPct val="100000"/>
                        </a:lnSpc>
                        <a:spcBef>
                          <a:spcPts val="295"/>
                        </a:spcBef>
                      </a:pPr>
                      <a:r>
                        <a:rPr dirty="0" baseline="5555" sz="1500" i="1">
                          <a:latin typeface="Times New Roman"/>
                          <a:cs typeface="Times New Roman"/>
                        </a:rPr>
                        <a:t>d</a:t>
                      </a:r>
                      <a:r>
                        <a:rPr dirty="0" sz="650" i="1">
                          <a:latin typeface="Times New Roman"/>
                          <a:cs typeface="Times New Roman"/>
                        </a:rPr>
                        <a:t>v</a:t>
                      </a:r>
                      <a:endParaRPr sz="650">
                        <a:latin typeface="Times New Roman"/>
                        <a:cs typeface="Times New Roman"/>
                      </a:endParaRPr>
                    </a:p>
                  </a:txBody>
                  <a:tcPr marL="0" marR="0" marB="0" marT="37465"/>
                </a:tc>
                <a:tc>
                  <a:txBody>
                    <a:bodyPr/>
                    <a:lstStyle/>
                    <a:p>
                      <a:pPr algn="r" marR="41910">
                        <a:lnSpc>
                          <a:spcPct val="100000"/>
                        </a:lnSpc>
                        <a:spcBef>
                          <a:spcPts val="200"/>
                        </a:spcBef>
                      </a:pPr>
                      <a:r>
                        <a:rPr dirty="0" sz="1000">
                          <a:latin typeface="Times New Roman"/>
                          <a:cs typeface="Times New Roman"/>
                        </a:rPr>
                        <a:t>=</a:t>
                      </a:r>
                      <a:endParaRPr sz="1000">
                        <a:latin typeface="Times New Roman"/>
                        <a:cs typeface="Times New Roman"/>
                      </a:endParaRPr>
                    </a:p>
                  </a:txBody>
                  <a:tcPr marL="0" marR="0" marB="0" marT="25400"/>
                </a:tc>
                <a:tc>
                  <a:txBody>
                    <a:bodyPr/>
                    <a:lstStyle/>
                    <a:p>
                      <a:pPr marL="49530">
                        <a:lnSpc>
                          <a:spcPct val="100000"/>
                        </a:lnSpc>
                        <a:spcBef>
                          <a:spcPts val="200"/>
                        </a:spcBef>
                      </a:pPr>
                      <a:r>
                        <a:rPr dirty="0" sz="1000" spc="-5">
                          <a:latin typeface="Times New Roman"/>
                          <a:cs typeface="Times New Roman"/>
                        </a:rPr>
                        <a:t>Effective shear</a:t>
                      </a:r>
                      <a:r>
                        <a:rPr dirty="0" sz="1000" spc="5">
                          <a:latin typeface="Times New Roman"/>
                          <a:cs typeface="Times New Roman"/>
                        </a:rPr>
                        <a:t> </a:t>
                      </a:r>
                      <a:r>
                        <a:rPr dirty="0" sz="1000" spc="-5">
                          <a:latin typeface="Times New Roman"/>
                          <a:cs typeface="Times New Roman"/>
                        </a:rPr>
                        <a:t>depth</a:t>
                      </a:r>
                      <a:endParaRPr sz="1000">
                        <a:latin typeface="Times New Roman"/>
                        <a:cs typeface="Times New Roman"/>
                      </a:endParaRPr>
                    </a:p>
                  </a:txBody>
                  <a:tcPr marL="0" marR="0" marB="0" marT="25400"/>
                </a:tc>
              </a:tr>
              <a:tr h="215093">
                <a:tc>
                  <a:txBody>
                    <a:bodyPr/>
                    <a:lstStyle/>
                    <a:p>
                      <a:pPr marL="127000">
                        <a:lnSpc>
                          <a:spcPct val="100000"/>
                        </a:lnSpc>
                        <a:spcBef>
                          <a:spcPts val="200"/>
                        </a:spcBef>
                      </a:pPr>
                      <a:r>
                        <a:rPr dirty="0" sz="1000" i="1">
                          <a:latin typeface="Times New Roman"/>
                          <a:cs typeface="Times New Roman"/>
                        </a:rPr>
                        <a:t>s</a:t>
                      </a:r>
                      <a:endParaRPr sz="1000">
                        <a:latin typeface="Times New Roman"/>
                        <a:cs typeface="Times New Roman"/>
                      </a:endParaRPr>
                    </a:p>
                  </a:txBody>
                  <a:tcPr marL="0" marR="0" marB="0" marT="25400"/>
                </a:tc>
                <a:tc>
                  <a:txBody>
                    <a:bodyPr/>
                    <a:lstStyle/>
                    <a:p>
                      <a:pPr algn="r" marR="41910">
                        <a:lnSpc>
                          <a:spcPct val="100000"/>
                        </a:lnSpc>
                        <a:spcBef>
                          <a:spcPts val="200"/>
                        </a:spcBef>
                      </a:pPr>
                      <a:r>
                        <a:rPr dirty="0" sz="1000">
                          <a:latin typeface="Times New Roman"/>
                          <a:cs typeface="Times New Roman"/>
                        </a:rPr>
                        <a:t>=</a:t>
                      </a:r>
                      <a:endParaRPr sz="1000">
                        <a:latin typeface="Times New Roman"/>
                        <a:cs typeface="Times New Roman"/>
                      </a:endParaRPr>
                    </a:p>
                  </a:txBody>
                  <a:tcPr marL="0" marR="0" marB="0" marT="25400"/>
                </a:tc>
                <a:tc>
                  <a:txBody>
                    <a:bodyPr/>
                    <a:lstStyle/>
                    <a:p>
                      <a:pPr marL="49530">
                        <a:lnSpc>
                          <a:spcPct val="100000"/>
                        </a:lnSpc>
                        <a:spcBef>
                          <a:spcPts val="200"/>
                        </a:spcBef>
                      </a:pPr>
                      <a:r>
                        <a:rPr dirty="0" sz="1000" spc="-5">
                          <a:latin typeface="Times New Roman"/>
                          <a:cs typeface="Times New Roman"/>
                        </a:rPr>
                        <a:t>Stirrup</a:t>
                      </a:r>
                      <a:r>
                        <a:rPr dirty="0" sz="1000">
                          <a:latin typeface="Times New Roman"/>
                          <a:cs typeface="Times New Roman"/>
                        </a:rPr>
                        <a:t> </a:t>
                      </a:r>
                      <a:r>
                        <a:rPr dirty="0" sz="1000" spc="-5">
                          <a:latin typeface="Times New Roman"/>
                          <a:cs typeface="Times New Roman"/>
                        </a:rPr>
                        <a:t>spacing</a:t>
                      </a:r>
                      <a:endParaRPr sz="1000">
                        <a:latin typeface="Times New Roman"/>
                        <a:cs typeface="Times New Roman"/>
                      </a:endParaRPr>
                    </a:p>
                  </a:txBody>
                  <a:tcPr marL="0" marR="0" marB="0" marT="25400"/>
                </a:tc>
              </a:tr>
              <a:tr h="232616">
                <a:tc>
                  <a:txBody>
                    <a:bodyPr/>
                    <a:lstStyle/>
                    <a:p>
                      <a:pPr marL="127000">
                        <a:lnSpc>
                          <a:spcPct val="100000"/>
                        </a:lnSpc>
                        <a:spcBef>
                          <a:spcPts val="280"/>
                        </a:spcBef>
                      </a:pPr>
                      <a:r>
                        <a:rPr dirty="0" sz="1050" i="1">
                          <a:latin typeface="Symbol"/>
                          <a:cs typeface="Symbol"/>
                        </a:rPr>
                        <a:t></a:t>
                      </a:r>
                      <a:endParaRPr sz="1050">
                        <a:latin typeface="Symbol"/>
                        <a:cs typeface="Symbol"/>
                      </a:endParaRPr>
                    </a:p>
                  </a:txBody>
                  <a:tcPr marL="0" marR="0" marB="0" marT="35560"/>
                </a:tc>
                <a:tc>
                  <a:txBody>
                    <a:bodyPr/>
                    <a:lstStyle/>
                    <a:p>
                      <a:pPr algn="r" marR="41910">
                        <a:lnSpc>
                          <a:spcPct val="100000"/>
                        </a:lnSpc>
                        <a:spcBef>
                          <a:spcPts val="260"/>
                        </a:spcBef>
                      </a:pPr>
                      <a:r>
                        <a:rPr dirty="0" sz="1000">
                          <a:latin typeface="Times New Roman"/>
                          <a:cs typeface="Times New Roman"/>
                        </a:rPr>
                        <a:t>=</a:t>
                      </a:r>
                      <a:endParaRPr sz="1000">
                        <a:latin typeface="Times New Roman"/>
                        <a:cs typeface="Times New Roman"/>
                      </a:endParaRPr>
                    </a:p>
                  </a:txBody>
                  <a:tcPr marL="0" marR="0" marB="0" marT="33020"/>
                </a:tc>
                <a:tc>
                  <a:txBody>
                    <a:bodyPr/>
                    <a:lstStyle/>
                    <a:p>
                      <a:pPr marL="49530">
                        <a:lnSpc>
                          <a:spcPct val="100000"/>
                        </a:lnSpc>
                        <a:spcBef>
                          <a:spcPts val="260"/>
                        </a:spcBef>
                      </a:pPr>
                      <a:r>
                        <a:rPr dirty="0" sz="1000" spc="-5">
                          <a:latin typeface="Times New Roman"/>
                          <a:cs typeface="Times New Roman"/>
                        </a:rPr>
                        <a:t>Factor indicating ability </a:t>
                      </a:r>
                      <a:r>
                        <a:rPr dirty="0" sz="1000">
                          <a:latin typeface="Times New Roman"/>
                          <a:cs typeface="Times New Roman"/>
                        </a:rPr>
                        <a:t>of </a:t>
                      </a:r>
                      <a:r>
                        <a:rPr dirty="0" sz="1000" spc="-5">
                          <a:latin typeface="Times New Roman"/>
                          <a:cs typeface="Times New Roman"/>
                        </a:rPr>
                        <a:t>diagonally cracked concrete to transmit</a:t>
                      </a:r>
                      <a:r>
                        <a:rPr dirty="0" sz="1000" spc="65">
                          <a:latin typeface="Times New Roman"/>
                          <a:cs typeface="Times New Roman"/>
                        </a:rPr>
                        <a:t> </a:t>
                      </a:r>
                      <a:r>
                        <a:rPr dirty="0" sz="1000" spc="-5">
                          <a:latin typeface="Times New Roman"/>
                          <a:cs typeface="Times New Roman"/>
                        </a:rPr>
                        <a:t>tension</a:t>
                      </a:r>
                      <a:endParaRPr sz="1000">
                        <a:latin typeface="Times New Roman"/>
                        <a:cs typeface="Times New Roman"/>
                      </a:endParaRPr>
                    </a:p>
                  </a:txBody>
                  <a:tcPr marL="0" marR="0" marB="0" marT="33020"/>
                </a:tc>
              </a:tr>
              <a:tr h="237742">
                <a:tc>
                  <a:txBody>
                    <a:bodyPr/>
                    <a:lstStyle/>
                    <a:p>
                      <a:pPr marL="127000">
                        <a:lnSpc>
                          <a:spcPct val="100000"/>
                        </a:lnSpc>
                        <a:spcBef>
                          <a:spcPts val="275"/>
                        </a:spcBef>
                      </a:pPr>
                      <a:r>
                        <a:rPr dirty="0" sz="1050" i="1">
                          <a:latin typeface="Symbol"/>
                          <a:cs typeface="Symbol"/>
                        </a:rPr>
                        <a:t></a:t>
                      </a:r>
                      <a:endParaRPr sz="1050">
                        <a:latin typeface="Symbol"/>
                        <a:cs typeface="Symbol"/>
                      </a:endParaRPr>
                    </a:p>
                  </a:txBody>
                  <a:tcPr marL="0" marR="0" marB="0" marT="34925"/>
                </a:tc>
                <a:tc>
                  <a:txBody>
                    <a:bodyPr/>
                    <a:lstStyle/>
                    <a:p>
                      <a:pPr algn="r" marR="41910">
                        <a:lnSpc>
                          <a:spcPct val="100000"/>
                        </a:lnSpc>
                        <a:spcBef>
                          <a:spcPts val="250"/>
                        </a:spcBef>
                      </a:pPr>
                      <a:r>
                        <a:rPr dirty="0" sz="1000">
                          <a:latin typeface="Times New Roman"/>
                          <a:cs typeface="Times New Roman"/>
                        </a:rPr>
                        <a:t>=</a:t>
                      </a:r>
                      <a:endParaRPr sz="1000">
                        <a:latin typeface="Times New Roman"/>
                        <a:cs typeface="Times New Roman"/>
                      </a:endParaRPr>
                    </a:p>
                  </a:txBody>
                  <a:tcPr marL="0" marR="0" marB="0" marT="31750"/>
                </a:tc>
                <a:tc>
                  <a:txBody>
                    <a:bodyPr/>
                    <a:lstStyle/>
                    <a:p>
                      <a:pPr marL="49530">
                        <a:lnSpc>
                          <a:spcPct val="100000"/>
                        </a:lnSpc>
                        <a:spcBef>
                          <a:spcPts val="250"/>
                        </a:spcBef>
                      </a:pPr>
                      <a:r>
                        <a:rPr dirty="0" sz="1000" spc="-5">
                          <a:latin typeface="Times New Roman"/>
                          <a:cs typeface="Times New Roman"/>
                        </a:rPr>
                        <a:t>Angle </a:t>
                      </a:r>
                      <a:r>
                        <a:rPr dirty="0" sz="1000">
                          <a:latin typeface="Times New Roman"/>
                          <a:cs typeface="Times New Roman"/>
                        </a:rPr>
                        <a:t>of </a:t>
                      </a:r>
                      <a:r>
                        <a:rPr dirty="0" sz="1000" spc="-5">
                          <a:latin typeface="Times New Roman"/>
                          <a:cs typeface="Times New Roman"/>
                        </a:rPr>
                        <a:t>inclination </a:t>
                      </a:r>
                      <a:r>
                        <a:rPr dirty="0" sz="1000" spc="-10">
                          <a:latin typeface="Times New Roman"/>
                          <a:cs typeface="Times New Roman"/>
                        </a:rPr>
                        <a:t>of </a:t>
                      </a:r>
                      <a:r>
                        <a:rPr dirty="0" sz="1000" spc="-5">
                          <a:latin typeface="Times New Roman"/>
                          <a:cs typeface="Times New Roman"/>
                        </a:rPr>
                        <a:t>diagonal compressive</a:t>
                      </a:r>
                      <a:r>
                        <a:rPr dirty="0" sz="1000" spc="40">
                          <a:latin typeface="Times New Roman"/>
                          <a:cs typeface="Times New Roman"/>
                        </a:rPr>
                        <a:t> </a:t>
                      </a:r>
                      <a:r>
                        <a:rPr dirty="0" sz="1000" spc="-5">
                          <a:latin typeface="Times New Roman"/>
                          <a:cs typeface="Times New Roman"/>
                        </a:rPr>
                        <a:t>stresses</a:t>
                      </a:r>
                      <a:endParaRPr sz="1000">
                        <a:latin typeface="Times New Roman"/>
                        <a:cs typeface="Times New Roman"/>
                      </a:endParaRPr>
                    </a:p>
                  </a:txBody>
                  <a:tcPr marL="0" marR="0" marB="0" marT="31750"/>
                </a:tc>
              </a:tr>
              <a:tr h="222851">
                <a:tc>
                  <a:txBody>
                    <a:bodyPr/>
                    <a:lstStyle/>
                    <a:p>
                      <a:pPr marL="127000">
                        <a:lnSpc>
                          <a:spcPct val="100000"/>
                        </a:lnSpc>
                        <a:spcBef>
                          <a:spcPts val="300"/>
                        </a:spcBef>
                      </a:pPr>
                      <a:r>
                        <a:rPr dirty="0" baseline="5555" sz="1500" spc="-7" i="1">
                          <a:latin typeface="Times New Roman"/>
                          <a:cs typeface="Times New Roman"/>
                        </a:rPr>
                        <a:t>A</a:t>
                      </a:r>
                      <a:r>
                        <a:rPr dirty="0" sz="650" spc="-5" i="1">
                          <a:latin typeface="Times New Roman"/>
                          <a:cs typeface="Times New Roman"/>
                        </a:rPr>
                        <a:t>v</a:t>
                      </a:r>
                      <a:endParaRPr sz="650">
                        <a:latin typeface="Times New Roman"/>
                        <a:cs typeface="Times New Roman"/>
                      </a:endParaRPr>
                    </a:p>
                  </a:txBody>
                  <a:tcPr marL="0" marR="0" marB="0" marT="38100"/>
                </a:tc>
                <a:tc>
                  <a:txBody>
                    <a:bodyPr/>
                    <a:lstStyle/>
                    <a:p>
                      <a:pPr algn="r" marR="41910">
                        <a:lnSpc>
                          <a:spcPct val="100000"/>
                        </a:lnSpc>
                        <a:spcBef>
                          <a:spcPts val="204"/>
                        </a:spcBef>
                      </a:pPr>
                      <a:r>
                        <a:rPr dirty="0" sz="1000">
                          <a:latin typeface="Times New Roman"/>
                          <a:cs typeface="Times New Roman"/>
                        </a:rPr>
                        <a:t>=</a:t>
                      </a:r>
                      <a:endParaRPr sz="1000">
                        <a:latin typeface="Times New Roman"/>
                        <a:cs typeface="Times New Roman"/>
                      </a:endParaRPr>
                    </a:p>
                  </a:txBody>
                  <a:tcPr marL="0" marR="0" marB="0" marT="26034"/>
                </a:tc>
                <a:tc>
                  <a:txBody>
                    <a:bodyPr/>
                    <a:lstStyle/>
                    <a:p>
                      <a:pPr marL="49530">
                        <a:lnSpc>
                          <a:spcPct val="100000"/>
                        </a:lnSpc>
                        <a:spcBef>
                          <a:spcPts val="204"/>
                        </a:spcBef>
                      </a:pPr>
                      <a:r>
                        <a:rPr dirty="0" sz="1000" spc="-5">
                          <a:latin typeface="Times New Roman"/>
                          <a:cs typeface="Times New Roman"/>
                        </a:rPr>
                        <a:t>Area </a:t>
                      </a:r>
                      <a:r>
                        <a:rPr dirty="0" sz="1000">
                          <a:latin typeface="Times New Roman"/>
                          <a:cs typeface="Times New Roman"/>
                        </a:rPr>
                        <a:t>of </a:t>
                      </a:r>
                      <a:r>
                        <a:rPr dirty="0" sz="1000" spc="-5">
                          <a:latin typeface="Times New Roman"/>
                          <a:cs typeface="Times New Roman"/>
                        </a:rPr>
                        <a:t>shear reinforcement </a:t>
                      </a:r>
                      <a:r>
                        <a:rPr dirty="0" sz="1000" spc="-10">
                          <a:latin typeface="Times New Roman"/>
                          <a:cs typeface="Times New Roman"/>
                        </a:rPr>
                        <a:t>within </a:t>
                      </a:r>
                      <a:r>
                        <a:rPr dirty="0" sz="1000" spc="-5">
                          <a:latin typeface="Times New Roman"/>
                          <a:cs typeface="Times New Roman"/>
                        </a:rPr>
                        <a:t>a distance</a:t>
                      </a:r>
                      <a:r>
                        <a:rPr dirty="0" sz="1000" spc="30">
                          <a:latin typeface="Times New Roman"/>
                          <a:cs typeface="Times New Roman"/>
                        </a:rPr>
                        <a:t> </a:t>
                      </a:r>
                      <a:r>
                        <a:rPr dirty="0" sz="1000" spc="-5">
                          <a:latin typeface="Times New Roman"/>
                          <a:cs typeface="Times New Roman"/>
                        </a:rPr>
                        <a:t>s</a:t>
                      </a:r>
                      <a:endParaRPr sz="1000">
                        <a:latin typeface="Times New Roman"/>
                        <a:cs typeface="Times New Roman"/>
                      </a:endParaRPr>
                    </a:p>
                  </a:txBody>
                  <a:tcPr marL="0" marR="0" marB="0" marT="26034"/>
                </a:tc>
              </a:tr>
              <a:tr h="326279">
                <a:tc>
                  <a:txBody>
                    <a:bodyPr/>
                    <a:lstStyle/>
                    <a:p>
                      <a:pPr marL="127000">
                        <a:lnSpc>
                          <a:spcPct val="100000"/>
                        </a:lnSpc>
                        <a:spcBef>
                          <a:spcPts val="295"/>
                        </a:spcBef>
                      </a:pPr>
                      <a:r>
                        <a:rPr dirty="0" baseline="5555" sz="1500" spc="-7" i="1">
                          <a:latin typeface="Times New Roman"/>
                          <a:cs typeface="Times New Roman"/>
                        </a:rPr>
                        <a:t>V</a:t>
                      </a:r>
                      <a:r>
                        <a:rPr dirty="0" sz="650" spc="-5" i="1">
                          <a:latin typeface="Times New Roman"/>
                          <a:cs typeface="Times New Roman"/>
                        </a:rPr>
                        <a:t>p</a:t>
                      </a:r>
                      <a:endParaRPr sz="650">
                        <a:latin typeface="Times New Roman"/>
                        <a:cs typeface="Times New Roman"/>
                      </a:endParaRPr>
                    </a:p>
                  </a:txBody>
                  <a:tcPr marL="0" marR="0" marB="0" marT="37465"/>
                </a:tc>
                <a:tc>
                  <a:txBody>
                    <a:bodyPr/>
                    <a:lstStyle/>
                    <a:p>
                      <a:pPr algn="r" marR="41910">
                        <a:lnSpc>
                          <a:spcPct val="100000"/>
                        </a:lnSpc>
                        <a:spcBef>
                          <a:spcPts val="200"/>
                        </a:spcBef>
                      </a:pPr>
                      <a:r>
                        <a:rPr dirty="0" sz="1000">
                          <a:latin typeface="Times New Roman"/>
                          <a:cs typeface="Times New Roman"/>
                        </a:rPr>
                        <a:t>=</a:t>
                      </a:r>
                      <a:endParaRPr sz="1000">
                        <a:latin typeface="Times New Roman"/>
                        <a:cs typeface="Times New Roman"/>
                      </a:endParaRPr>
                    </a:p>
                  </a:txBody>
                  <a:tcPr marL="0" marR="0" marB="0" marT="25400"/>
                </a:tc>
                <a:tc>
                  <a:txBody>
                    <a:bodyPr/>
                    <a:lstStyle/>
                    <a:p>
                      <a:pPr marL="49530" marR="119380">
                        <a:lnSpc>
                          <a:spcPts val="1150"/>
                        </a:lnSpc>
                        <a:spcBef>
                          <a:spcPts val="280"/>
                        </a:spcBef>
                      </a:pPr>
                      <a:r>
                        <a:rPr dirty="0" sz="1000">
                          <a:latin typeface="Times New Roman"/>
                          <a:cs typeface="Times New Roman"/>
                        </a:rPr>
                        <a:t>Component </a:t>
                      </a:r>
                      <a:r>
                        <a:rPr dirty="0" sz="1000" spc="-5">
                          <a:latin typeface="Times New Roman"/>
                          <a:cs typeface="Times New Roman"/>
                        </a:rPr>
                        <a:t>in the direction </a:t>
                      </a:r>
                      <a:r>
                        <a:rPr dirty="0" sz="1000">
                          <a:latin typeface="Times New Roman"/>
                          <a:cs typeface="Times New Roman"/>
                        </a:rPr>
                        <a:t>of </a:t>
                      </a:r>
                      <a:r>
                        <a:rPr dirty="0" sz="1000" spc="-5">
                          <a:latin typeface="Times New Roman"/>
                          <a:cs typeface="Times New Roman"/>
                        </a:rPr>
                        <a:t>the applied shear </a:t>
                      </a:r>
                      <a:r>
                        <a:rPr dirty="0" sz="1000">
                          <a:latin typeface="Times New Roman"/>
                          <a:cs typeface="Times New Roman"/>
                        </a:rPr>
                        <a:t>of </a:t>
                      </a:r>
                      <a:r>
                        <a:rPr dirty="0" sz="1000" spc="-5">
                          <a:latin typeface="Times New Roman"/>
                          <a:cs typeface="Times New Roman"/>
                        </a:rPr>
                        <a:t>the effective prestressing force,  positive if resisting the applied</a:t>
                      </a:r>
                      <a:r>
                        <a:rPr dirty="0" sz="1000" spc="30">
                          <a:latin typeface="Times New Roman"/>
                          <a:cs typeface="Times New Roman"/>
                        </a:rPr>
                        <a:t> </a:t>
                      </a:r>
                      <a:r>
                        <a:rPr dirty="0" sz="1000" spc="-5">
                          <a:latin typeface="Times New Roman"/>
                          <a:cs typeface="Times New Roman"/>
                        </a:rPr>
                        <a:t>shear.</a:t>
                      </a:r>
                      <a:endParaRPr sz="1000">
                        <a:latin typeface="Times New Roman"/>
                        <a:cs typeface="Times New Roman"/>
                      </a:endParaRPr>
                    </a:p>
                  </a:txBody>
                  <a:tcPr marL="0" marR="0" marB="0" marT="35560"/>
                </a:tc>
              </a:tr>
            </a:tbl>
          </a:graphicData>
        </a:graphic>
      </p:graphicFrame>
      <p:sp>
        <p:nvSpPr>
          <p:cNvPr id="12" name="object 12"/>
          <p:cNvSpPr txBox="1"/>
          <p:nvPr/>
        </p:nvSpPr>
        <p:spPr>
          <a:xfrm>
            <a:off x="647480" y="3563921"/>
            <a:ext cx="6433185" cy="2696845"/>
          </a:xfrm>
          <a:prstGeom prst="rect">
            <a:avLst/>
          </a:prstGeom>
        </p:spPr>
        <p:txBody>
          <a:bodyPr wrap="square" lIns="0" tIns="70485" rIns="0" bIns="0" rtlCol="0" vert="horz">
            <a:spAutoFit/>
          </a:bodyPr>
          <a:lstStyle/>
          <a:p>
            <a:pPr marL="38100">
              <a:lnSpc>
                <a:spcPct val="100000"/>
              </a:lnSpc>
              <a:spcBef>
                <a:spcPts val="555"/>
              </a:spcBef>
              <a:tabLst>
                <a:tab pos="586740" algn="l"/>
              </a:tabLst>
            </a:pPr>
            <a:r>
              <a:rPr dirty="0" sz="1200">
                <a:latin typeface="Times New Roman"/>
                <a:cs typeface="Times New Roman"/>
              </a:rPr>
              <a:t>5.2.1.1	</a:t>
            </a:r>
            <a:r>
              <a:rPr dirty="0" sz="1200" spc="-5" i="1">
                <a:latin typeface="Arial"/>
                <a:cs typeface="Arial"/>
              </a:rPr>
              <a:t>Determination </a:t>
            </a:r>
            <a:r>
              <a:rPr dirty="0" sz="1200" i="1">
                <a:latin typeface="Arial"/>
                <a:cs typeface="Arial"/>
              </a:rPr>
              <a:t>of </a:t>
            </a:r>
            <a:r>
              <a:rPr dirty="0" sz="1250" spc="-30" i="1">
                <a:latin typeface="Symbol"/>
                <a:cs typeface="Symbol"/>
              </a:rPr>
              <a:t></a:t>
            </a:r>
            <a:r>
              <a:rPr dirty="0" sz="1250" spc="-30" i="1">
                <a:latin typeface="Times New Roman"/>
                <a:cs typeface="Times New Roman"/>
              </a:rPr>
              <a:t> </a:t>
            </a:r>
            <a:r>
              <a:rPr dirty="0" sz="1200" spc="-5" i="1">
                <a:latin typeface="Arial"/>
                <a:cs typeface="Arial"/>
              </a:rPr>
              <a:t>and</a:t>
            </a:r>
            <a:r>
              <a:rPr dirty="0" sz="1200" spc="30" i="1">
                <a:latin typeface="Arial"/>
                <a:cs typeface="Arial"/>
              </a:rPr>
              <a:t> </a:t>
            </a:r>
            <a:r>
              <a:rPr dirty="0" sz="1250" spc="-30" i="1">
                <a:latin typeface="Symbol"/>
                <a:cs typeface="Symbol"/>
              </a:rPr>
              <a:t></a:t>
            </a:r>
            <a:endParaRPr sz="1250">
              <a:latin typeface="Symbol"/>
              <a:cs typeface="Symbol"/>
            </a:endParaRPr>
          </a:p>
          <a:p>
            <a:pPr marL="38100">
              <a:lnSpc>
                <a:spcPct val="100000"/>
              </a:lnSpc>
              <a:spcBef>
                <a:spcPts val="345"/>
              </a:spcBef>
            </a:pPr>
            <a:r>
              <a:rPr dirty="0" baseline="5555" sz="1500" spc="-7">
                <a:latin typeface="Times New Roman"/>
                <a:cs typeface="Times New Roman"/>
              </a:rPr>
              <a:t>Step </a:t>
            </a:r>
            <a:r>
              <a:rPr dirty="0" baseline="5555" sz="1500">
                <a:latin typeface="Times New Roman"/>
                <a:cs typeface="Times New Roman"/>
              </a:rPr>
              <a:t>1: </a:t>
            </a:r>
            <a:r>
              <a:rPr dirty="0" baseline="5555" sz="1500" spc="-7">
                <a:latin typeface="Times New Roman"/>
                <a:cs typeface="Times New Roman"/>
              </a:rPr>
              <a:t>Determine</a:t>
            </a:r>
            <a:r>
              <a:rPr dirty="0" baseline="5555" sz="1500" spc="7">
                <a:latin typeface="Times New Roman"/>
                <a:cs typeface="Times New Roman"/>
              </a:rPr>
              <a:t> </a:t>
            </a:r>
            <a:r>
              <a:rPr dirty="0" baseline="5555" sz="1500" i="1">
                <a:latin typeface="Times New Roman"/>
                <a:cs typeface="Times New Roman"/>
              </a:rPr>
              <a:t>b</a:t>
            </a:r>
            <a:r>
              <a:rPr dirty="0" sz="650" i="1">
                <a:latin typeface="Times New Roman"/>
                <a:cs typeface="Times New Roman"/>
              </a:rPr>
              <a:t>v</a:t>
            </a:r>
            <a:endParaRPr sz="650">
              <a:latin typeface="Times New Roman"/>
              <a:cs typeface="Times New Roman"/>
            </a:endParaRPr>
          </a:p>
          <a:p>
            <a:pPr marL="38100">
              <a:lnSpc>
                <a:spcPct val="100000"/>
              </a:lnSpc>
              <a:spcBef>
                <a:spcPts val="565"/>
              </a:spcBef>
            </a:pPr>
            <a:r>
              <a:rPr dirty="0" baseline="5555" sz="1500" i="1">
                <a:latin typeface="Times New Roman"/>
                <a:cs typeface="Times New Roman"/>
              </a:rPr>
              <a:t>b</a:t>
            </a:r>
            <a:r>
              <a:rPr dirty="0" sz="650" i="1">
                <a:latin typeface="Times New Roman"/>
                <a:cs typeface="Times New Roman"/>
              </a:rPr>
              <a:t>v </a:t>
            </a:r>
            <a:r>
              <a:rPr dirty="0" baseline="5555" sz="1500" spc="-7">
                <a:latin typeface="Times New Roman"/>
                <a:cs typeface="Times New Roman"/>
              </a:rPr>
              <a:t>is the effective web width. For this girder </a:t>
            </a:r>
            <a:r>
              <a:rPr dirty="0" baseline="5555" sz="1500" spc="-292">
                <a:latin typeface="Cambria Math"/>
                <a:cs typeface="Cambria Math"/>
              </a:rPr>
              <a:t>𝑠𝑠</a:t>
            </a:r>
            <a:r>
              <a:rPr dirty="0" baseline="-7936" sz="1050" spc="-292">
                <a:latin typeface="Cambria Math"/>
                <a:cs typeface="Cambria Math"/>
              </a:rPr>
              <a:t>𝑜𝑜</a:t>
            </a:r>
            <a:r>
              <a:rPr dirty="0" baseline="-7936" sz="1050" spc="270">
                <a:latin typeface="Cambria Math"/>
                <a:cs typeface="Cambria Math"/>
              </a:rPr>
              <a:t> </a:t>
            </a:r>
            <a:r>
              <a:rPr dirty="0" baseline="5555" sz="1500" spc="-7">
                <a:latin typeface="Cambria Math"/>
                <a:cs typeface="Cambria Math"/>
              </a:rPr>
              <a:t>=</a:t>
            </a:r>
            <a:r>
              <a:rPr dirty="0" baseline="5555" sz="1500" spc="7">
                <a:latin typeface="Cambria Math"/>
                <a:cs typeface="Cambria Math"/>
              </a:rPr>
              <a:t> </a:t>
            </a:r>
            <a:r>
              <a:rPr dirty="0" baseline="5555" sz="1500" spc="-150">
                <a:latin typeface="Cambria Math"/>
                <a:cs typeface="Cambria Math"/>
              </a:rPr>
              <a:t>6.125𝑠𝑠𝑠𝑠</a:t>
            </a:r>
            <a:r>
              <a:rPr dirty="0" baseline="5555" sz="1500" spc="-150">
                <a:latin typeface="Times New Roman"/>
                <a:cs typeface="Times New Roman"/>
              </a:rPr>
              <a:t>.</a:t>
            </a:r>
            <a:endParaRPr baseline="5555" sz="1500">
              <a:latin typeface="Times New Roman"/>
              <a:cs typeface="Times New Roman"/>
            </a:endParaRPr>
          </a:p>
          <a:p>
            <a:pPr marL="38100">
              <a:lnSpc>
                <a:spcPct val="100000"/>
              </a:lnSpc>
              <a:spcBef>
                <a:spcPts val="550"/>
              </a:spcBef>
            </a:pPr>
            <a:r>
              <a:rPr dirty="0" baseline="5555" sz="1500" spc="-7">
                <a:latin typeface="Times New Roman"/>
                <a:cs typeface="Times New Roman"/>
              </a:rPr>
              <a:t>Step </a:t>
            </a:r>
            <a:r>
              <a:rPr dirty="0" baseline="5555" sz="1500">
                <a:latin typeface="Times New Roman"/>
                <a:cs typeface="Times New Roman"/>
              </a:rPr>
              <a:t>2: </a:t>
            </a:r>
            <a:r>
              <a:rPr dirty="0" baseline="5555" sz="1500" spc="-7">
                <a:latin typeface="Times New Roman"/>
                <a:cs typeface="Times New Roman"/>
              </a:rPr>
              <a:t>Determine</a:t>
            </a:r>
            <a:r>
              <a:rPr dirty="0" baseline="5555" sz="1500" spc="7">
                <a:latin typeface="Times New Roman"/>
                <a:cs typeface="Times New Roman"/>
              </a:rPr>
              <a:t> </a:t>
            </a:r>
            <a:r>
              <a:rPr dirty="0" baseline="5555" sz="1500" i="1">
                <a:latin typeface="Times New Roman"/>
                <a:cs typeface="Times New Roman"/>
              </a:rPr>
              <a:t>d</a:t>
            </a:r>
            <a:r>
              <a:rPr dirty="0" sz="650" i="1">
                <a:latin typeface="Times New Roman"/>
                <a:cs typeface="Times New Roman"/>
              </a:rPr>
              <a:t>v</a:t>
            </a:r>
            <a:endParaRPr sz="650">
              <a:latin typeface="Times New Roman"/>
              <a:cs typeface="Times New Roman"/>
            </a:endParaRPr>
          </a:p>
          <a:p>
            <a:pPr marL="38100" marR="30480">
              <a:lnSpc>
                <a:spcPts val="1150"/>
              </a:lnSpc>
              <a:spcBef>
                <a:spcPts val="635"/>
              </a:spcBef>
            </a:pPr>
            <a:r>
              <a:rPr dirty="0" baseline="5555" sz="1500" i="1">
                <a:latin typeface="Times New Roman"/>
                <a:cs typeface="Times New Roman"/>
              </a:rPr>
              <a:t>d</a:t>
            </a:r>
            <a:r>
              <a:rPr dirty="0" sz="650" i="1">
                <a:latin typeface="Times New Roman"/>
                <a:cs typeface="Times New Roman"/>
              </a:rPr>
              <a:t>v </a:t>
            </a:r>
            <a:r>
              <a:rPr dirty="0" baseline="5555" sz="1500" spc="-7">
                <a:latin typeface="Times New Roman"/>
                <a:cs typeface="Times New Roman"/>
              </a:rPr>
              <a:t>is the distance measured perpendicular to the neutral </a:t>
            </a:r>
            <a:r>
              <a:rPr dirty="0" baseline="5555" sz="1500" spc="-15">
                <a:latin typeface="Times New Roman"/>
                <a:cs typeface="Times New Roman"/>
              </a:rPr>
              <a:t>axis, </a:t>
            </a:r>
            <a:r>
              <a:rPr dirty="0" baseline="5555" sz="1500" spc="-7">
                <a:latin typeface="Times New Roman"/>
                <a:cs typeface="Times New Roman"/>
              </a:rPr>
              <a:t>between the resultants </a:t>
            </a:r>
            <a:r>
              <a:rPr dirty="0" baseline="5555" sz="1500">
                <a:latin typeface="Times New Roman"/>
                <a:cs typeface="Times New Roman"/>
              </a:rPr>
              <a:t>of </a:t>
            </a:r>
            <a:r>
              <a:rPr dirty="0" baseline="5555" sz="1500" spc="-7">
                <a:latin typeface="Times New Roman"/>
                <a:cs typeface="Times New Roman"/>
              </a:rPr>
              <a:t>the </a:t>
            </a:r>
            <a:r>
              <a:rPr dirty="0" baseline="5555" sz="1500" spc="-15">
                <a:latin typeface="Times New Roman"/>
                <a:cs typeface="Times New Roman"/>
              </a:rPr>
              <a:t>tensile </a:t>
            </a:r>
            <a:r>
              <a:rPr dirty="0" baseline="5555" sz="1500" spc="-7">
                <a:latin typeface="Times New Roman"/>
                <a:cs typeface="Times New Roman"/>
              </a:rPr>
              <a:t>and compressive forces </a:t>
            </a:r>
            <a:r>
              <a:rPr dirty="0" baseline="5555" sz="1500">
                <a:latin typeface="Times New Roman"/>
                <a:cs typeface="Times New Roman"/>
              </a:rPr>
              <a:t>due  </a:t>
            </a:r>
            <a:r>
              <a:rPr dirty="0" baseline="5555" sz="1500" spc="-7">
                <a:latin typeface="Times New Roman"/>
                <a:cs typeface="Times New Roman"/>
              </a:rPr>
              <a:t>to flexure (internal </a:t>
            </a:r>
            <a:r>
              <a:rPr dirty="0" baseline="5555" sz="1500">
                <a:latin typeface="Times New Roman"/>
                <a:cs typeface="Times New Roman"/>
              </a:rPr>
              <a:t>moment </a:t>
            </a:r>
            <a:r>
              <a:rPr dirty="0" baseline="5555" sz="1500" spc="-15">
                <a:latin typeface="Times New Roman"/>
                <a:cs typeface="Times New Roman"/>
              </a:rPr>
              <a:t>arm), </a:t>
            </a:r>
            <a:r>
              <a:rPr dirty="0" baseline="5555" sz="1500">
                <a:latin typeface="Times New Roman"/>
                <a:cs typeface="Times New Roman"/>
              </a:rPr>
              <a:t>but </a:t>
            </a:r>
            <a:r>
              <a:rPr dirty="0" baseline="5555" sz="1500" spc="-7">
                <a:latin typeface="Times New Roman"/>
                <a:cs typeface="Times New Roman"/>
              </a:rPr>
              <a:t>it need not </a:t>
            </a:r>
            <a:r>
              <a:rPr dirty="0" baseline="5555" sz="1500">
                <a:latin typeface="Times New Roman"/>
                <a:cs typeface="Times New Roman"/>
              </a:rPr>
              <a:t>be </a:t>
            </a:r>
            <a:r>
              <a:rPr dirty="0" baseline="5555" sz="1500" spc="-7">
                <a:latin typeface="Times New Roman"/>
                <a:cs typeface="Times New Roman"/>
              </a:rPr>
              <a:t>taken </a:t>
            </a:r>
            <a:r>
              <a:rPr dirty="0" baseline="5555" sz="1500" spc="-15">
                <a:latin typeface="Times New Roman"/>
                <a:cs typeface="Times New Roman"/>
              </a:rPr>
              <a:t>less </a:t>
            </a:r>
            <a:r>
              <a:rPr dirty="0" baseline="5555" sz="1500" spc="-7">
                <a:latin typeface="Times New Roman"/>
                <a:cs typeface="Times New Roman"/>
              </a:rPr>
              <a:t>than the greater </a:t>
            </a:r>
            <a:r>
              <a:rPr dirty="0" baseline="5555" sz="1500">
                <a:latin typeface="Times New Roman"/>
                <a:cs typeface="Times New Roman"/>
              </a:rPr>
              <a:t>of </a:t>
            </a:r>
            <a:r>
              <a:rPr dirty="0" baseline="5555" sz="1500" spc="-7">
                <a:latin typeface="Times New Roman"/>
                <a:cs typeface="Times New Roman"/>
              </a:rPr>
              <a:t>0.9</a:t>
            </a:r>
            <a:r>
              <a:rPr dirty="0" baseline="5555" sz="1500" spc="-7" i="1">
                <a:latin typeface="Times New Roman"/>
                <a:cs typeface="Times New Roman"/>
              </a:rPr>
              <a:t>d</a:t>
            </a:r>
            <a:r>
              <a:rPr dirty="0" sz="650" spc="-5" i="1">
                <a:latin typeface="Times New Roman"/>
                <a:cs typeface="Times New Roman"/>
              </a:rPr>
              <a:t>e </a:t>
            </a:r>
            <a:r>
              <a:rPr dirty="0" baseline="5555" sz="1500">
                <a:latin typeface="Times New Roman"/>
                <a:cs typeface="Times New Roman"/>
              </a:rPr>
              <a:t>or</a:t>
            </a:r>
            <a:r>
              <a:rPr dirty="0" baseline="5555" sz="1500" spc="-15">
                <a:latin typeface="Times New Roman"/>
                <a:cs typeface="Times New Roman"/>
              </a:rPr>
              <a:t> </a:t>
            </a:r>
            <a:r>
              <a:rPr dirty="0" baseline="5555" sz="1500" spc="-7">
                <a:latin typeface="Times New Roman"/>
                <a:cs typeface="Times New Roman"/>
              </a:rPr>
              <a:t>0.72</a:t>
            </a:r>
            <a:r>
              <a:rPr dirty="0" baseline="5555" sz="1500" spc="-7" i="1">
                <a:latin typeface="Times New Roman"/>
                <a:cs typeface="Times New Roman"/>
              </a:rPr>
              <a:t>h</a:t>
            </a:r>
            <a:r>
              <a:rPr dirty="0" baseline="5555" sz="1500" spc="-7">
                <a:latin typeface="Times New Roman"/>
                <a:cs typeface="Times New Roman"/>
              </a:rPr>
              <a:t>.</a:t>
            </a:r>
            <a:endParaRPr baseline="5555" sz="1500">
              <a:latin typeface="Times New Roman"/>
              <a:cs typeface="Times New Roman"/>
            </a:endParaRPr>
          </a:p>
          <a:p>
            <a:pPr marL="38100">
              <a:lnSpc>
                <a:spcPct val="100000"/>
              </a:lnSpc>
              <a:spcBef>
                <a:spcPts val="520"/>
              </a:spcBef>
            </a:pPr>
            <a:r>
              <a:rPr dirty="0" baseline="5555" sz="1500" spc="-7">
                <a:latin typeface="Times New Roman"/>
                <a:cs typeface="Times New Roman"/>
              </a:rPr>
              <a:t>From a flexural capacity </a:t>
            </a:r>
            <a:r>
              <a:rPr dirty="0" baseline="5555" sz="1500" spc="-15">
                <a:latin typeface="Times New Roman"/>
                <a:cs typeface="Times New Roman"/>
              </a:rPr>
              <a:t>analysis </a:t>
            </a:r>
            <a:r>
              <a:rPr dirty="0" baseline="5555" sz="1500" spc="-7">
                <a:latin typeface="Times New Roman"/>
                <a:cs typeface="Times New Roman"/>
              </a:rPr>
              <a:t>at the critical section the </a:t>
            </a:r>
            <a:r>
              <a:rPr dirty="0" baseline="5555" sz="1500" i="1">
                <a:latin typeface="Times New Roman"/>
                <a:cs typeface="Times New Roman"/>
              </a:rPr>
              <a:t>Moment </a:t>
            </a:r>
            <a:r>
              <a:rPr dirty="0" baseline="5555" sz="1500" spc="-7" i="1">
                <a:latin typeface="Times New Roman"/>
                <a:cs typeface="Times New Roman"/>
              </a:rPr>
              <a:t>Arm =59.470 in</a:t>
            </a:r>
            <a:r>
              <a:rPr dirty="0" baseline="5555" sz="1500" spc="-7">
                <a:latin typeface="Times New Roman"/>
                <a:cs typeface="Times New Roman"/>
              </a:rPr>
              <a:t>, </a:t>
            </a:r>
            <a:r>
              <a:rPr dirty="0" baseline="5555" sz="1500" i="1">
                <a:latin typeface="Times New Roman"/>
                <a:cs typeface="Times New Roman"/>
              </a:rPr>
              <a:t>d</a:t>
            </a:r>
            <a:r>
              <a:rPr dirty="0" sz="650" i="1">
                <a:latin typeface="Times New Roman"/>
                <a:cs typeface="Times New Roman"/>
              </a:rPr>
              <a:t>e </a:t>
            </a:r>
            <a:r>
              <a:rPr dirty="0" baseline="5555" sz="1500" spc="-7" i="1">
                <a:latin typeface="Times New Roman"/>
                <a:cs typeface="Times New Roman"/>
              </a:rPr>
              <a:t>=77.094 in</a:t>
            </a:r>
            <a:r>
              <a:rPr dirty="0" baseline="5555" sz="1500" spc="-7">
                <a:latin typeface="Times New Roman"/>
                <a:cs typeface="Times New Roman"/>
              </a:rPr>
              <a:t>, </a:t>
            </a:r>
            <a:r>
              <a:rPr dirty="0" baseline="5555" sz="1500" spc="-15">
                <a:latin typeface="Times New Roman"/>
                <a:cs typeface="Times New Roman"/>
              </a:rPr>
              <a:t>and </a:t>
            </a:r>
            <a:r>
              <a:rPr dirty="0" baseline="5555" sz="1500" spc="-7" i="1">
                <a:latin typeface="Times New Roman"/>
                <a:cs typeface="Times New Roman"/>
              </a:rPr>
              <a:t>h </a:t>
            </a:r>
            <a:r>
              <a:rPr dirty="0" baseline="5555" sz="1500" spc="-15" i="1">
                <a:latin typeface="Times New Roman"/>
                <a:cs typeface="Times New Roman"/>
              </a:rPr>
              <a:t>=81</a:t>
            </a:r>
            <a:r>
              <a:rPr dirty="0" baseline="5555" sz="1500" spc="179" i="1">
                <a:latin typeface="Times New Roman"/>
                <a:cs typeface="Times New Roman"/>
              </a:rPr>
              <a:t> </a:t>
            </a:r>
            <a:r>
              <a:rPr dirty="0" baseline="5555" sz="1500" spc="-7" i="1">
                <a:latin typeface="Times New Roman"/>
                <a:cs typeface="Times New Roman"/>
              </a:rPr>
              <a:t>in</a:t>
            </a:r>
            <a:r>
              <a:rPr dirty="0" baseline="5555" sz="1500" spc="-7">
                <a:latin typeface="Times New Roman"/>
                <a:cs typeface="Times New Roman"/>
              </a:rPr>
              <a:t>.</a:t>
            </a:r>
            <a:endParaRPr baseline="5555" sz="1500">
              <a:latin typeface="Times New Roman"/>
              <a:cs typeface="Times New Roman"/>
            </a:endParaRPr>
          </a:p>
          <a:p>
            <a:pPr marL="2813050">
              <a:lnSpc>
                <a:spcPct val="100000"/>
              </a:lnSpc>
              <a:spcBef>
                <a:spcPts val="375"/>
              </a:spcBef>
            </a:pPr>
            <a:r>
              <a:rPr dirty="0" sz="1000" spc="-330">
                <a:latin typeface="Cambria Math"/>
                <a:cs typeface="Cambria Math"/>
              </a:rPr>
              <a:t>𝑀𝑀𝑐𝑐𝑚𝑚𝐴𝐴𝑠𝑠𝑓𝑓</a:t>
            </a:r>
            <a:r>
              <a:rPr dirty="0" sz="1000" spc="15">
                <a:latin typeface="Cambria Math"/>
                <a:cs typeface="Cambria Math"/>
              </a:rPr>
              <a:t> </a:t>
            </a:r>
            <a:r>
              <a:rPr dirty="0" sz="1000" spc="-380">
                <a:latin typeface="Cambria Math"/>
                <a:cs typeface="Cambria Math"/>
              </a:rPr>
              <a:t>𝐴𝐴𝐴𝐴𝑚𝑚</a:t>
            </a:r>
            <a:r>
              <a:rPr dirty="0" sz="1000" spc="80">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105">
                <a:latin typeface="Cambria Math"/>
                <a:cs typeface="Cambria Math"/>
              </a:rPr>
              <a:t>59.470𝑠𝑠𝑠𝑠</a:t>
            </a:r>
            <a:endParaRPr sz="1000">
              <a:latin typeface="Cambria Math"/>
              <a:cs typeface="Cambria Math"/>
            </a:endParaRPr>
          </a:p>
          <a:p>
            <a:pPr algn="ctr" marL="40005">
              <a:lnSpc>
                <a:spcPct val="100000"/>
              </a:lnSpc>
              <a:spcBef>
                <a:spcPts val="45"/>
              </a:spcBef>
            </a:pPr>
            <a:r>
              <a:rPr dirty="0" sz="1000" spc="-235">
                <a:latin typeface="Cambria Math"/>
                <a:cs typeface="Cambria Math"/>
              </a:rPr>
              <a:t>𝑑𝑑</a:t>
            </a:r>
            <a:r>
              <a:rPr dirty="0" baseline="-15873" sz="1050" spc="-352">
                <a:latin typeface="Cambria Math"/>
                <a:cs typeface="Cambria Math"/>
              </a:rPr>
              <a:t>𝑜𝑜</a:t>
            </a:r>
            <a:r>
              <a:rPr dirty="0" baseline="-15873" sz="1050" spc="270">
                <a:latin typeface="Cambria Math"/>
                <a:cs typeface="Cambria Math"/>
              </a:rPr>
              <a:t> </a:t>
            </a:r>
            <a:r>
              <a:rPr dirty="0" sz="1000" spc="-5">
                <a:latin typeface="Cambria Math"/>
                <a:cs typeface="Cambria Math"/>
              </a:rPr>
              <a:t>= </a:t>
            </a:r>
            <a:r>
              <a:rPr dirty="0" sz="1000" spc="-350">
                <a:latin typeface="Cambria Math"/>
                <a:cs typeface="Cambria Math"/>
              </a:rPr>
              <a:t>𝑔𝑔𝐴𝐴𝐴𝐴𝐴𝐴𝑓𝑓𝐴𝐴𝑠𝑠𝑓𝑓</a:t>
            </a:r>
            <a:r>
              <a:rPr dirty="0" sz="1000" spc="30">
                <a:latin typeface="Cambria Math"/>
                <a:cs typeface="Cambria Math"/>
              </a:rPr>
              <a:t> </a:t>
            </a:r>
            <a:r>
              <a:rPr dirty="0" sz="1000" spc="-240">
                <a:latin typeface="Cambria Math"/>
                <a:cs typeface="Cambria Math"/>
              </a:rPr>
              <a:t>𝑐𝑐𝑓𝑓</a:t>
            </a:r>
            <a:r>
              <a:rPr dirty="0" sz="1000" spc="-15">
                <a:latin typeface="Cambria Math"/>
                <a:cs typeface="Cambria Math"/>
              </a:rPr>
              <a:t> </a:t>
            </a:r>
            <a:r>
              <a:rPr dirty="0" sz="1000" spc="-165">
                <a:latin typeface="Cambria Math"/>
                <a:cs typeface="Cambria Math"/>
              </a:rPr>
              <a:t>�</a:t>
            </a:r>
            <a:r>
              <a:rPr dirty="0" baseline="2777" sz="1500" spc="-247">
                <a:latin typeface="Cambria Math"/>
                <a:cs typeface="Cambria Math"/>
              </a:rPr>
              <a:t>0.9𝑑𝑑</a:t>
            </a:r>
            <a:r>
              <a:rPr dirty="0" baseline="-11904" sz="1050" spc="-247">
                <a:latin typeface="Cambria Math"/>
                <a:cs typeface="Cambria Math"/>
              </a:rPr>
              <a:t>𝑒𝑒</a:t>
            </a:r>
            <a:r>
              <a:rPr dirty="0" baseline="-11904" sz="1050" spc="300">
                <a:latin typeface="Cambria Math"/>
                <a:cs typeface="Cambria Math"/>
              </a:rPr>
              <a:t> </a:t>
            </a:r>
            <a:r>
              <a:rPr dirty="0" baseline="2777" sz="1500" spc="-7">
                <a:latin typeface="Cambria Math"/>
                <a:cs typeface="Cambria Math"/>
              </a:rPr>
              <a:t>= </a:t>
            </a:r>
            <a:r>
              <a:rPr dirty="0" baseline="2777" sz="1500" spc="-104">
                <a:latin typeface="Cambria Math"/>
                <a:cs typeface="Cambria Math"/>
              </a:rPr>
              <a:t>0.9</a:t>
            </a:r>
            <a:r>
              <a:rPr dirty="0" baseline="5555" sz="1500" spc="-104">
                <a:latin typeface="Cambria Math"/>
                <a:cs typeface="Cambria Math"/>
              </a:rPr>
              <a:t>(</a:t>
            </a:r>
            <a:r>
              <a:rPr dirty="0" baseline="2777" sz="1500" spc="-104">
                <a:latin typeface="Cambria Math"/>
                <a:cs typeface="Cambria Math"/>
              </a:rPr>
              <a:t>77.094𝑠𝑠𝑠𝑠</a:t>
            </a:r>
            <a:r>
              <a:rPr dirty="0" baseline="5555" sz="1500" spc="-104">
                <a:latin typeface="Cambria Math"/>
                <a:cs typeface="Cambria Math"/>
              </a:rPr>
              <a:t>) </a:t>
            </a:r>
            <a:r>
              <a:rPr dirty="0" baseline="2777" sz="1500" spc="-7">
                <a:latin typeface="Cambria Math"/>
                <a:cs typeface="Cambria Math"/>
              </a:rPr>
              <a:t>=</a:t>
            </a:r>
            <a:r>
              <a:rPr dirty="0" baseline="2777" sz="1500" spc="-60">
                <a:latin typeface="Cambria Math"/>
                <a:cs typeface="Cambria Math"/>
              </a:rPr>
              <a:t> </a:t>
            </a:r>
            <a:r>
              <a:rPr dirty="0" baseline="2777" sz="1500" spc="-150">
                <a:latin typeface="Cambria Math"/>
                <a:cs typeface="Cambria Math"/>
              </a:rPr>
              <a:t>69.384𝑠𝑠𝑠𝑠</a:t>
            </a:r>
            <a:endParaRPr baseline="2777" sz="1500">
              <a:latin typeface="Cambria Math"/>
              <a:cs typeface="Cambria Math"/>
            </a:endParaRPr>
          </a:p>
          <a:p>
            <a:pPr marL="2813050">
              <a:lnSpc>
                <a:spcPct val="100000"/>
              </a:lnSpc>
            </a:pPr>
            <a:r>
              <a:rPr dirty="0" sz="1000" spc="-5">
                <a:latin typeface="Cambria Math"/>
                <a:cs typeface="Cambria Math"/>
              </a:rPr>
              <a:t>0.72ℎ = </a:t>
            </a:r>
            <a:r>
              <a:rPr dirty="0" sz="1000" spc="-85">
                <a:latin typeface="Cambria Math"/>
                <a:cs typeface="Cambria Math"/>
              </a:rPr>
              <a:t>0.72</a:t>
            </a:r>
            <a:r>
              <a:rPr dirty="0" baseline="2777" sz="1500" spc="-127">
                <a:latin typeface="Cambria Math"/>
                <a:cs typeface="Cambria Math"/>
              </a:rPr>
              <a:t>(</a:t>
            </a:r>
            <a:r>
              <a:rPr dirty="0" sz="1000" spc="-85">
                <a:latin typeface="Cambria Math"/>
                <a:cs typeface="Cambria Math"/>
              </a:rPr>
              <a:t>81𝑠𝑠𝑠𝑠</a:t>
            </a:r>
            <a:r>
              <a:rPr dirty="0" baseline="2777" sz="1500" spc="-127">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114">
                <a:latin typeface="Cambria Math"/>
                <a:cs typeface="Cambria Math"/>
              </a:rPr>
              <a:t>58.32𝑠𝑠𝑠𝑠</a:t>
            </a:r>
            <a:endParaRPr sz="1000">
              <a:latin typeface="Cambria Math"/>
              <a:cs typeface="Cambria Math"/>
            </a:endParaRPr>
          </a:p>
          <a:p>
            <a:pPr marL="38100">
              <a:lnSpc>
                <a:spcPct val="100000"/>
              </a:lnSpc>
              <a:spcBef>
                <a:spcPts val="505"/>
              </a:spcBef>
            </a:pPr>
            <a:r>
              <a:rPr dirty="0" sz="1000" spc="-5">
                <a:latin typeface="Times New Roman"/>
                <a:cs typeface="Times New Roman"/>
              </a:rPr>
              <a:t>Step </a:t>
            </a:r>
            <a:r>
              <a:rPr dirty="0" sz="1000">
                <a:latin typeface="Times New Roman"/>
                <a:cs typeface="Times New Roman"/>
              </a:rPr>
              <a:t>3: </a:t>
            </a:r>
            <a:r>
              <a:rPr dirty="0" sz="1000" spc="-5">
                <a:latin typeface="Times New Roman"/>
                <a:cs typeface="Times New Roman"/>
              </a:rPr>
              <a:t>Compute stress in prestrssing steel when the stress in the surrounding concrete is 0.0</a:t>
            </a:r>
            <a:r>
              <a:rPr dirty="0" sz="1000" spc="120">
                <a:latin typeface="Times New Roman"/>
                <a:cs typeface="Times New Roman"/>
              </a:rPr>
              <a:t> </a:t>
            </a:r>
            <a:r>
              <a:rPr dirty="0" sz="1000" spc="-5">
                <a:latin typeface="Times New Roman"/>
                <a:cs typeface="Times New Roman"/>
              </a:rPr>
              <a:t>ksi</a:t>
            </a:r>
            <a:endParaRPr sz="1000">
              <a:latin typeface="Times New Roman"/>
              <a:cs typeface="Times New Roman"/>
            </a:endParaRPr>
          </a:p>
          <a:p>
            <a:pPr algn="ctr" marL="37465">
              <a:lnSpc>
                <a:spcPct val="100000"/>
              </a:lnSpc>
              <a:spcBef>
                <a:spcPts val="565"/>
              </a:spcBef>
            </a:pPr>
            <a:r>
              <a:rPr dirty="0" sz="1000" spc="-290">
                <a:latin typeface="Cambria Math"/>
                <a:cs typeface="Cambria Math"/>
              </a:rPr>
              <a:t>𝑓𝑓</a:t>
            </a:r>
            <a:r>
              <a:rPr dirty="0" baseline="-15873" sz="1050" spc="-434">
                <a:latin typeface="Cambria Math"/>
                <a:cs typeface="Cambria Math"/>
              </a:rPr>
              <a:t>𝑑𝑑𝑔𝑔</a:t>
            </a:r>
            <a:r>
              <a:rPr dirty="0" baseline="-15873" sz="1050" spc="240">
                <a:latin typeface="Cambria Math"/>
                <a:cs typeface="Cambria Math"/>
              </a:rPr>
              <a:t> </a:t>
            </a:r>
            <a:r>
              <a:rPr dirty="0" sz="1000" spc="-5">
                <a:latin typeface="Cambria Math"/>
                <a:cs typeface="Cambria Math"/>
              </a:rPr>
              <a:t>=  </a:t>
            </a:r>
            <a:r>
              <a:rPr dirty="0" sz="1000" spc="-165">
                <a:latin typeface="Cambria Math"/>
                <a:cs typeface="Cambria Math"/>
              </a:rPr>
              <a:t>0.70𝑓𝑓</a:t>
            </a:r>
            <a:r>
              <a:rPr dirty="0" baseline="-15873" sz="1050" spc="-247">
                <a:latin typeface="Cambria Math"/>
                <a:cs typeface="Cambria Math"/>
              </a:rPr>
              <a:t>𝑑𝑑𝑎𝑎</a:t>
            </a:r>
            <a:r>
              <a:rPr dirty="0" baseline="-15873" sz="1050" spc="254">
                <a:latin typeface="Cambria Math"/>
                <a:cs typeface="Cambria Math"/>
              </a:rPr>
              <a:t> </a:t>
            </a:r>
            <a:r>
              <a:rPr dirty="0" sz="1000" spc="-5">
                <a:latin typeface="Cambria Math"/>
                <a:cs typeface="Cambria Math"/>
              </a:rPr>
              <a:t>=</a:t>
            </a:r>
            <a:r>
              <a:rPr dirty="0" sz="1000" spc="-95">
                <a:latin typeface="Cambria Math"/>
                <a:cs typeface="Cambria Math"/>
              </a:rPr>
              <a:t> </a:t>
            </a:r>
            <a:r>
              <a:rPr dirty="0" sz="1000" spc="-185">
                <a:latin typeface="Cambria Math"/>
                <a:cs typeface="Cambria Math"/>
              </a:rPr>
              <a:t>189𝑘𝑘𝑠𝑠𝑠𝑠</a:t>
            </a:r>
            <a:endParaRPr sz="1000">
              <a:latin typeface="Cambria Math"/>
              <a:cs typeface="Cambria Math"/>
            </a:endParaRPr>
          </a:p>
          <a:p>
            <a:pPr marL="38100">
              <a:lnSpc>
                <a:spcPct val="100000"/>
              </a:lnSpc>
              <a:spcBef>
                <a:spcPts val="670"/>
              </a:spcBef>
            </a:pPr>
            <a:r>
              <a:rPr dirty="0" sz="1000" spc="-5">
                <a:latin typeface="Times New Roman"/>
                <a:cs typeface="Times New Roman"/>
              </a:rPr>
              <a:t>Step </a:t>
            </a:r>
            <a:r>
              <a:rPr dirty="0" sz="1000">
                <a:latin typeface="Times New Roman"/>
                <a:cs typeface="Times New Roman"/>
              </a:rPr>
              <a:t>4: </a:t>
            </a:r>
            <a:r>
              <a:rPr dirty="0" sz="1000" spc="-5">
                <a:latin typeface="Times New Roman"/>
                <a:cs typeface="Times New Roman"/>
              </a:rPr>
              <a:t>Compute the longitudinal strain </a:t>
            </a:r>
            <a:r>
              <a:rPr dirty="0" sz="1000">
                <a:latin typeface="Times New Roman"/>
                <a:cs typeface="Times New Roman"/>
              </a:rPr>
              <a:t>on </a:t>
            </a:r>
            <a:r>
              <a:rPr dirty="0" sz="1000" spc="-5">
                <a:latin typeface="Times New Roman"/>
                <a:cs typeface="Times New Roman"/>
              </a:rPr>
              <a:t>the flexural tension side </a:t>
            </a:r>
            <a:r>
              <a:rPr dirty="0" sz="1000">
                <a:latin typeface="Times New Roman"/>
                <a:cs typeface="Times New Roman"/>
              </a:rPr>
              <a:t>of </a:t>
            </a:r>
            <a:r>
              <a:rPr dirty="0" sz="1000" spc="-5">
                <a:latin typeface="Times New Roman"/>
                <a:cs typeface="Times New Roman"/>
              </a:rPr>
              <a:t>the</a:t>
            </a:r>
            <a:r>
              <a:rPr dirty="0" sz="1000" spc="65">
                <a:latin typeface="Times New Roman"/>
                <a:cs typeface="Times New Roman"/>
              </a:rPr>
              <a:t> </a:t>
            </a:r>
            <a:r>
              <a:rPr dirty="0" sz="1000" spc="-5">
                <a:latin typeface="Times New Roman"/>
                <a:cs typeface="Times New Roman"/>
              </a:rPr>
              <a:t>beam</a:t>
            </a:r>
            <a:endParaRPr sz="1000">
              <a:latin typeface="Times New Roman"/>
              <a:cs typeface="Times New Roman"/>
            </a:endParaRPr>
          </a:p>
        </p:txBody>
      </p:sp>
      <p:sp>
        <p:nvSpPr>
          <p:cNvPr id="13" name="object 13"/>
          <p:cNvSpPr txBox="1"/>
          <p:nvPr/>
        </p:nvSpPr>
        <p:spPr>
          <a:xfrm>
            <a:off x="2803651" y="6535928"/>
            <a:ext cx="68580" cy="132080"/>
          </a:xfrm>
          <a:prstGeom prst="rect">
            <a:avLst/>
          </a:prstGeom>
        </p:spPr>
        <p:txBody>
          <a:bodyPr wrap="square" lIns="0" tIns="12065" rIns="0" bIns="0" rtlCol="0" vert="horz">
            <a:spAutoFit/>
          </a:bodyPr>
          <a:lstStyle/>
          <a:p>
            <a:pPr marL="12700">
              <a:lnSpc>
                <a:spcPct val="100000"/>
              </a:lnSpc>
              <a:spcBef>
                <a:spcPts val="95"/>
              </a:spcBef>
            </a:pPr>
            <a:r>
              <a:rPr dirty="0" sz="700" spc="-340">
                <a:latin typeface="Cambria Math"/>
                <a:cs typeface="Cambria Math"/>
              </a:rPr>
              <a:t>𝑠𝑠</a:t>
            </a:r>
            <a:endParaRPr sz="700">
              <a:latin typeface="Cambria Math"/>
              <a:cs typeface="Cambria Math"/>
            </a:endParaRPr>
          </a:p>
        </p:txBody>
      </p:sp>
      <p:sp>
        <p:nvSpPr>
          <p:cNvPr id="14" name="object 14"/>
          <p:cNvSpPr txBox="1"/>
          <p:nvPr/>
        </p:nvSpPr>
        <p:spPr>
          <a:xfrm>
            <a:off x="2747315" y="6471883"/>
            <a:ext cx="260350" cy="177800"/>
          </a:xfrm>
          <a:prstGeom prst="rect">
            <a:avLst/>
          </a:prstGeom>
        </p:spPr>
        <p:txBody>
          <a:bodyPr wrap="square" lIns="0" tIns="12065" rIns="0" bIns="0" rtlCol="0" vert="horz">
            <a:spAutoFit/>
          </a:bodyPr>
          <a:lstStyle/>
          <a:p>
            <a:pPr marL="12700">
              <a:lnSpc>
                <a:spcPct val="100000"/>
              </a:lnSpc>
              <a:spcBef>
                <a:spcPts val="95"/>
              </a:spcBef>
            </a:pPr>
            <a:r>
              <a:rPr dirty="0" sz="1000" spc="-229">
                <a:latin typeface="Cambria Math"/>
                <a:cs typeface="Cambria Math"/>
              </a:rPr>
              <a:t>𝜀𝜀</a:t>
            </a:r>
            <a:r>
              <a:rPr dirty="0" sz="1000" spc="34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15" name="object 15"/>
          <p:cNvSpPr txBox="1"/>
          <p:nvPr/>
        </p:nvSpPr>
        <p:spPr>
          <a:xfrm>
            <a:off x="3018535" y="6430756"/>
            <a:ext cx="186055" cy="132080"/>
          </a:xfrm>
          <a:prstGeom prst="rect">
            <a:avLst/>
          </a:prstGeom>
        </p:spPr>
        <p:txBody>
          <a:bodyPr wrap="square" lIns="0" tIns="12065" rIns="0" bIns="0" rtlCol="0" vert="horz">
            <a:spAutoFit/>
          </a:bodyPr>
          <a:lstStyle/>
          <a:p>
            <a:pPr marL="12700">
              <a:lnSpc>
                <a:spcPct val="100000"/>
              </a:lnSpc>
              <a:spcBef>
                <a:spcPts val="95"/>
              </a:spcBef>
            </a:pPr>
            <a:r>
              <a:rPr dirty="0" u="sng" sz="700" spc="-5">
                <a:uFill>
                  <a:solidFill>
                    <a:srgbClr val="000000"/>
                  </a:solidFill>
                </a:uFill>
                <a:latin typeface="Times New Roman"/>
                <a:cs typeface="Times New Roman"/>
              </a:rPr>
              <a:t> </a:t>
            </a:r>
            <a:r>
              <a:rPr dirty="0" u="sng" sz="700" spc="-5">
                <a:uFill>
                  <a:solidFill>
                    <a:srgbClr val="000000"/>
                  </a:solidFill>
                </a:uFill>
                <a:latin typeface="Times New Roman"/>
                <a:cs typeface="Times New Roman"/>
              </a:rPr>
              <a:t>   </a:t>
            </a:r>
            <a:r>
              <a:rPr dirty="0" u="sng" sz="700" spc="-60">
                <a:uFill>
                  <a:solidFill>
                    <a:srgbClr val="000000"/>
                  </a:solidFill>
                </a:uFill>
                <a:latin typeface="Times New Roman"/>
                <a:cs typeface="Times New Roman"/>
              </a:rPr>
              <a:t> </a:t>
            </a:r>
            <a:r>
              <a:rPr dirty="0" u="sng" sz="700" spc="-340">
                <a:uFill>
                  <a:solidFill>
                    <a:srgbClr val="000000"/>
                  </a:solidFill>
                </a:uFill>
                <a:latin typeface="Cambria Math"/>
                <a:cs typeface="Cambria Math"/>
              </a:rPr>
              <a:t>𝑔𝑔</a:t>
            </a:r>
            <a:endParaRPr sz="700">
              <a:latin typeface="Cambria Math"/>
              <a:cs typeface="Cambria Math"/>
            </a:endParaRPr>
          </a:p>
        </p:txBody>
      </p:sp>
      <p:sp>
        <p:nvSpPr>
          <p:cNvPr id="16" name="object 16"/>
          <p:cNvSpPr txBox="1"/>
          <p:nvPr/>
        </p:nvSpPr>
        <p:spPr>
          <a:xfrm>
            <a:off x="3178555" y="6461252"/>
            <a:ext cx="1228090" cy="116839"/>
          </a:xfrm>
          <a:prstGeom prst="rect">
            <a:avLst/>
          </a:prstGeom>
        </p:spPr>
        <p:txBody>
          <a:bodyPr wrap="square" lIns="0" tIns="12700" rIns="0" bIns="0" rtlCol="0" vert="horz">
            <a:spAutoFit/>
          </a:bodyPr>
          <a:lstStyle/>
          <a:p>
            <a:pPr marL="12700">
              <a:lnSpc>
                <a:spcPct val="100000"/>
              </a:lnSpc>
              <a:spcBef>
                <a:spcPts val="100"/>
              </a:spcBef>
              <a:tabLst>
                <a:tab pos="1214755" algn="l"/>
              </a:tabLst>
            </a:pPr>
            <a:r>
              <a:rPr dirty="0" u="sng" sz="600" spc="-150">
                <a:uFill>
                  <a:solidFill>
                    <a:srgbClr val="000000"/>
                  </a:solidFill>
                </a:uFill>
                <a:latin typeface="Cambria Math"/>
                <a:cs typeface="Cambria Math"/>
              </a:rPr>
              <a:t>𝑣</a:t>
            </a:r>
            <a:r>
              <a:rPr dirty="0" u="sng" sz="600" spc="8885">
                <a:uFill>
                  <a:solidFill>
                    <a:srgbClr val="000000"/>
                  </a:solidFill>
                </a:uFill>
                <a:latin typeface="Cambria Math"/>
                <a:cs typeface="Cambria Math"/>
              </a:rPr>
              <a:t> </a:t>
            </a:r>
            <a:r>
              <a:rPr dirty="0" u="sng" sz="600" spc="-155">
                <a:uFill>
                  <a:solidFill>
                    <a:srgbClr val="000000"/>
                  </a:solidFill>
                </a:uFill>
                <a:latin typeface="Cambria Math"/>
                <a:cs typeface="Cambria Math"/>
              </a:rPr>
              <a:t>𝑣	</a:t>
            </a:r>
            <a:endParaRPr sz="600">
              <a:latin typeface="Cambria Math"/>
              <a:cs typeface="Cambria Math"/>
            </a:endParaRPr>
          </a:p>
        </p:txBody>
      </p:sp>
      <p:sp>
        <p:nvSpPr>
          <p:cNvPr id="17" name="object 17"/>
          <p:cNvSpPr txBox="1"/>
          <p:nvPr/>
        </p:nvSpPr>
        <p:spPr>
          <a:xfrm>
            <a:off x="2993117" y="6346945"/>
            <a:ext cx="1438275" cy="177800"/>
          </a:xfrm>
          <a:prstGeom prst="rect">
            <a:avLst/>
          </a:prstGeom>
        </p:spPr>
        <p:txBody>
          <a:bodyPr wrap="square" lIns="0" tIns="12065" rIns="0" bIns="0" rtlCol="0" vert="horz">
            <a:spAutoFit/>
          </a:bodyPr>
          <a:lstStyle/>
          <a:p>
            <a:pPr marL="38100">
              <a:lnSpc>
                <a:spcPct val="100000"/>
              </a:lnSpc>
              <a:spcBef>
                <a:spcPts val="95"/>
              </a:spcBef>
            </a:pPr>
            <a:r>
              <a:rPr dirty="0" sz="1000" spc="-260">
                <a:latin typeface="Cambria Math"/>
                <a:cs typeface="Cambria Math"/>
              </a:rPr>
              <a:t>�</a:t>
            </a:r>
            <a:r>
              <a:rPr dirty="0" u="sng" baseline="35714" sz="1050" spc="-15">
                <a:uFill>
                  <a:solidFill>
                    <a:srgbClr val="000000"/>
                  </a:solidFill>
                </a:uFill>
                <a:latin typeface="Cambria Math"/>
                <a:cs typeface="Cambria Math"/>
              </a:rPr>
              <a:t>|</a:t>
            </a:r>
            <a:r>
              <a:rPr dirty="0" u="sng" baseline="31746" sz="1050" spc="-187">
                <a:uFill>
                  <a:solidFill>
                    <a:srgbClr val="000000"/>
                  </a:solidFill>
                </a:uFill>
                <a:latin typeface="Cambria Math"/>
                <a:cs typeface="Cambria Math"/>
              </a:rPr>
              <a:t>𝐿</a:t>
            </a:r>
            <a:r>
              <a:rPr dirty="0" u="sng" baseline="31746" sz="1050" spc="-247">
                <a:uFill>
                  <a:solidFill>
                    <a:srgbClr val="000000"/>
                  </a:solidFill>
                </a:uFill>
                <a:latin typeface="Cambria Math"/>
                <a:cs typeface="Cambria Math"/>
              </a:rPr>
              <a:t>𝐿</a:t>
            </a:r>
            <a:r>
              <a:rPr dirty="0" u="sng" baseline="27777" sz="900" spc="-352">
                <a:uFill>
                  <a:solidFill>
                    <a:srgbClr val="000000"/>
                  </a:solidFill>
                </a:uFill>
                <a:latin typeface="Cambria Math"/>
                <a:cs typeface="Cambria Math"/>
              </a:rPr>
              <a:t>𝑢</a:t>
            </a:r>
            <a:r>
              <a:rPr dirty="0" u="sng" baseline="27777" sz="900" spc="-307">
                <a:uFill>
                  <a:solidFill>
                    <a:srgbClr val="000000"/>
                  </a:solidFill>
                </a:uFill>
                <a:latin typeface="Cambria Math"/>
                <a:cs typeface="Cambria Math"/>
              </a:rPr>
              <a:t>𝑢</a:t>
            </a:r>
            <a:r>
              <a:rPr dirty="0" u="sng" baseline="35714" sz="1050">
                <a:uFill>
                  <a:solidFill>
                    <a:srgbClr val="000000"/>
                  </a:solidFill>
                </a:uFill>
                <a:latin typeface="Cambria Math"/>
                <a:cs typeface="Cambria Math"/>
              </a:rPr>
              <a:t>|</a:t>
            </a:r>
            <a:r>
              <a:rPr dirty="0" sz="700" spc="-25">
                <a:latin typeface="Cambria Math"/>
                <a:cs typeface="Cambria Math"/>
              </a:rPr>
              <a:t>+</a:t>
            </a:r>
            <a:r>
              <a:rPr dirty="0" sz="700" spc="20">
                <a:latin typeface="Cambria Math"/>
                <a:cs typeface="Cambria Math"/>
              </a:rPr>
              <a:t>0</a:t>
            </a:r>
            <a:r>
              <a:rPr dirty="0" sz="700" spc="-5">
                <a:latin typeface="Cambria Math"/>
                <a:cs typeface="Cambria Math"/>
              </a:rPr>
              <a:t>.</a:t>
            </a:r>
            <a:r>
              <a:rPr dirty="0" sz="700" spc="20">
                <a:latin typeface="Cambria Math"/>
                <a:cs typeface="Cambria Math"/>
              </a:rPr>
              <a:t>5</a:t>
            </a:r>
            <a:r>
              <a:rPr dirty="0" sz="700" spc="-345">
                <a:latin typeface="Cambria Math"/>
                <a:cs typeface="Cambria Math"/>
              </a:rPr>
              <a:t>𝑁</a:t>
            </a:r>
            <a:r>
              <a:rPr dirty="0" sz="700" spc="-380">
                <a:latin typeface="Cambria Math"/>
                <a:cs typeface="Cambria Math"/>
              </a:rPr>
              <a:t>𝑁</a:t>
            </a:r>
            <a:r>
              <a:rPr dirty="0" baseline="-13888" sz="900" spc="-352">
                <a:latin typeface="Cambria Math"/>
                <a:cs typeface="Cambria Math"/>
              </a:rPr>
              <a:t>𝑢</a:t>
            </a:r>
            <a:r>
              <a:rPr dirty="0" baseline="-13888" sz="900" spc="-322">
                <a:latin typeface="Cambria Math"/>
                <a:cs typeface="Cambria Math"/>
              </a:rPr>
              <a:t>𝑢</a:t>
            </a:r>
            <a:r>
              <a:rPr dirty="0" sz="700" spc="-25">
                <a:latin typeface="Cambria Math"/>
                <a:cs typeface="Cambria Math"/>
              </a:rPr>
              <a:t>+</a:t>
            </a:r>
            <a:r>
              <a:rPr dirty="0" sz="700" spc="-365">
                <a:latin typeface="Cambria Math"/>
                <a:cs typeface="Cambria Math"/>
              </a:rPr>
              <a:t>�</a:t>
            </a:r>
            <a:r>
              <a:rPr dirty="0" sz="700" spc="-450">
                <a:latin typeface="Cambria Math"/>
                <a:cs typeface="Cambria Math"/>
              </a:rPr>
              <a:t>𝑉𝑉</a:t>
            </a:r>
            <a:r>
              <a:rPr dirty="0" baseline="-13888" sz="900" spc="-352">
                <a:latin typeface="Cambria Math"/>
                <a:cs typeface="Cambria Math"/>
              </a:rPr>
              <a:t>𝑢</a:t>
            </a:r>
            <a:r>
              <a:rPr dirty="0" baseline="-13888" sz="900" spc="-307">
                <a:latin typeface="Cambria Math"/>
                <a:cs typeface="Cambria Math"/>
              </a:rPr>
              <a:t>𝑢</a:t>
            </a:r>
            <a:r>
              <a:rPr dirty="0" sz="700" spc="-25">
                <a:latin typeface="Cambria Math"/>
                <a:cs typeface="Cambria Math"/>
              </a:rPr>
              <a:t>−</a:t>
            </a:r>
            <a:r>
              <a:rPr dirty="0" sz="700" spc="-450">
                <a:latin typeface="Cambria Math"/>
                <a:cs typeface="Cambria Math"/>
              </a:rPr>
              <a:t>𝑉𝑉</a:t>
            </a:r>
            <a:r>
              <a:rPr dirty="0" baseline="-13888" sz="900" spc="-352">
                <a:latin typeface="Cambria Math"/>
                <a:cs typeface="Cambria Math"/>
              </a:rPr>
              <a:t>𝑝</a:t>
            </a:r>
            <a:r>
              <a:rPr dirty="0" baseline="-13888" sz="900" spc="-322">
                <a:latin typeface="Cambria Math"/>
                <a:cs typeface="Cambria Math"/>
              </a:rPr>
              <a:t>𝑝</a:t>
            </a:r>
            <a:r>
              <a:rPr dirty="0" sz="700" spc="-365">
                <a:latin typeface="Cambria Math"/>
                <a:cs typeface="Cambria Math"/>
              </a:rPr>
              <a:t>�</a:t>
            </a:r>
            <a:r>
              <a:rPr dirty="0" sz="700" spc="-25">
                <a:latin typeface="Cambria Math"/>
                <a:cs typeface="Cambria Math"/>
              </a:rPr>
              <a:t>−</a:t>
            </a:r>
            <a:r>
              <a:rPr dirty="0" sz="700" spc="-340">
                <a:latin typeface="Cambria Math"/>
                <a:cs typeface="Cambria Math"/>
              </a:rPr>
              <a:t>𝐴</a:t>
            </a:r>
            <a:r>
              <a:rPr dirty="0" sz="700" spc="-345">
                <a:latin typeface="Cambria Math"/>
                <a:cs typeface="Cambria Math"/>
              </a:rPr>
              <a:t>𝐴</a:t>
            </a:r>
            <a:r>
              <a:rPr dirty="0" baseline="-13888" sz="900" spc="-352">
                <a:latin typeface="Cambria Math"/>
                <a:cs typeface="Cambria Math"/>
              </a:rPr>
              <a:t>𝑝</a:t>
            </a:r>
            <a:r>
              <a:rPr dirty="0" baseline="-13888" sz="900" spc="-359">
                <a:latin typeface="Cambria Math"/>
                <a:cs typeface="Cambria Math"/>
              </a:rPr>
              <a:t>𝑝</a:t>
            </a:r>
            <a:r>
              <a:rPr dirty="0" baseline="-13888" sz="900" spc="-419">
                <a:latin typeface="Cambria Math"/>
                <a:cs typeface="Cambria Math"/>
              </a:rPr>
              <a:t>𝑠</a:t>
            </a:r>
            <a:r>
              <a:rPr dirty="0" baseline="-13888" sz="900" spc="-367">
                <a:latin typeface="Cambria Math"/>
                <a:cs typeface="Cambria Math"/>
              </a:rPr>
              <a:t>𝑠</a:t>
            </a:r>
            <a:r>
              <a:rPr dirty="0" sz="700" spc="-409">
                <a:latin typeface="Cambria Math"/>
                <a:cs typeface="Cambria Math"/>
              </a:rPr>
              <a:t>𝑒𝑒</a:t>
            </a:r>
            <a:r>
              <a:rPr dirty="0" baseline="-13888" sz="900" spc="-382">
                <a:latin typeface="Cambria Math"/>
                <a:cs typeface="Cambria Math"/>
              </a:rPr>
              <a:t>𝑝𝑝𝑝</a:t>
            </a:r>
            <a:r>
              <a:rPr dirty="0" baseline="-13888" sz="900" spc="-315">
                <a:latin typeface="Cambria Math"/>
                <a:cs typeface="Cambria Math"/>
              </a:rPr>
              <a:t>𝑝</a:t>
            </a:r>
            <a:r>
              <a:rPr dirty="0" sz="1000" spc="-260">
                <a:latin typeface="Cambria Math"/>
                <a:cs typeface="Cambria Math"/>
              </a:rPr>
              <a:t>�</a:t>
            </a:r>
            <a:endParaRPr sz="1000">
              <a:latin typeface="Cambria Math"/>
              <a:cs typeface="Cambria Math"/>
            </a:endParaRPr>
          </a:p>
        </p:txBody>
      </p:sp>
      <p:sp>
        <p:nvSpPr>
          <p:cNvPr id="18" name="object 18"/>
          <p:cNvSpPr txBox="1"/>
          <p:nvPr/>
        </p:nvSpPr>
        <p:spPr>
          <a:xfrm>
            <a:off x="3086121" y="6583171"/>
            <a:ext cx="124333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75">
                <a:latin typeface="Cambria Math"/>
                <a:cs typeface="Cambria Math"/>
              </a:rPr>
              <a:t>𝐸𝐸</a:t>
            </a:r>
            <a:r>
              <a:rPr dirty="0" sz="700" spc="-250">
                <a:latin typeface="Cambria Math"/>
                <a:cs typeface="Cambria Math"/>
              </a:rPr>
              <a:t>𝑠𝑠</a:t>
            </a:r>
            <a:r>
              <a:rPr dirty="0" sz="700" spc="-90">
                <a:latin typeface="Cambria Math"/>
                <a:cs typeface="Cambria Math"/>
              </a:rPr>
              <a:t> </a:t>
            </a:r>
            <a:r>
              <a:rPr dirty="0" baseline="11111" sz="1500" spc="-359">
                <a:latin typeface="Cambria Math"/>
                <a:cs typeface="Cambria Math"/>
              </a:rPr>
              <a:t>𝐴𝐴</a:t>
            </a:r>
            <a:r>
              <a:rPr dirty="0" sz="700" spc="-240">
                <a:latin typeface="Cambria Math"/>
                <a:cs typeface="Cambria Math"/>
              </a:rPr>
              <a:t>𝑠𝑠</a:t>
            </a:r>
            <a:r>
              <a:rPr dirty="0" sz="700" spc="114">
                <a:latin typeface="Cambria Math"/>
                <a:cs typeface="Cambria Math"/>
              </a:rPr>
              <a:t> </a:t>
            </a:r>
            <a:r>
              <a:rPr dirty="0" baseline="11111" sz="1500" spc="-7">
                <a:latin typeface="Cambria Math"/>
                <a:cs typeface="Cambria Math"/>
              </a:rPr>
              <a:t>+ </a:t>
            </a:r>
            <a:r>
              <a:rPr dirty="0" baseline="11111" sz="1500" spc="-352">
                <a:latin typeface="Cambria Math"/>
                <a:cs typeface="Cambria Math"/>
              </a:rPr>
              <a:t>𝐸𝐸</a:t>
            </a:r>
            <a:r>
              <a:rPr dirty="0" sz="700" spc="-235">
                <a:latin typeface="Cambria Math"/>
                <a:cs typeface="Cambria Math"/>
              </a:rPr>
              <a:t>𝑑𝑑</a:t>
            </a:r>
            <a:r>
              <a:rPr dirty="0" baseline="11111" sz="1500" spc="-352">
                <a:latin typeface="Cambria Math"/>
                <a:cs typeface="Cambria Math"/>
              </a:rPr>
              <a:t>𝐴𝐴</a:t>
            </a:r>
            <a:r>
              <a:rPr dirty="0" sz="700" spc="-235">
                <a:latin typeface="Cambria Math"/>
                <a:cs typeface="Cambria Math"/>
              </a:rPr>
              <a:t>𝑑𝑑𝑠𝑠</a:t>
            </a:r>
            <a:r>
              <a:rPr dirty="0" sz="700" spc="114">
                <a:latin typeface="Cambria Math"/>
                <a:cs typeface="Cambria Math"/>
              </a:rPr>
              <a:t> </a:t>
            </a:r>
            <a:r>
              <a:rPr dirty="0" baseline="11111" sz="1500" spc="-7">
                <a:latin typeface="Cambria Math"/>
                <a:cs typeface="Cambria Math"/>
              </a:rPr>
              <a:t>+</a:t>
            </a:r>
            <a:r>
              <a:rPr dirty="0" baseline="11111" sz="1500" spc="7">
                <a:latin typeface="Cambria Math"/>
                <a:cs typeface="Cambria Math"/>
              </a:rPr>
              <a:t> </a:t>
            </a:r>
            <a:r>
              <a:rPr dirty="0" baseline="11111" sz="1500" spc="-367">
                <a:latin typeface="Cambria Math"/>
                <a:cs typeface="Cambria Math"/>
              </a:rPr>
              <a:t>𝐸𝐸</a:t>
            </a:r>
            <a:r>
              <a:rPr dirty="0" sz="700" spc="-245">
                <a:latin typeface="Cambria Math"/>
                <a:cs typeface="Cambria Math"/>
              </a:rPr>
              <a:t>𝑐𝑐</a:t>
            </a:r>
            <a:r>
              <a:rPr dirty="0" sz="700" spc="-90">
                <a:latin typeface="Cambria Math"/>
                <a:cs typeface="Cambria Math"/>
              </a:rPr>
              <a:t> </a:t>
            </a:r>
            <a:r>
              <a:rPr dirty="0" baseline="11111" sz="1500" spc="-359">
                <a:latin typeface="Cambria Math"/>
                <a:cs typeface="Cambria Math"/>
              </a:rPr>
              <a:t>𝐴𝐴</a:t>
            </a:r>
            <a:r>
              <a:rPr dirty="0" sz="700" spc="-240">
                <a:latin typeface="Cambria Math"/>
                <a:cs typeface="Cambria Math"/>
              </a:rPr>
              <a:t>𝑐𝑐𝑑𝑑</a:t>
            </a:r>
            <a:endParaRPr sz="700">
              <a:latin typeface="Cambria Math"/>
              <a:cs typeface="Cambria Math"/>
            </a:endParaRPr>
          </a:p>
        </p:txBody>
      </p:sp>
      <p:sp>
        <p:nvSpPr>
          <p:cNvPr id="19" name="object 19"/>
          <p:cNvSpPr txBox="1"/>
          <p:nvPr/>
        </p:nvSpPr>
        <p:spPr>
          <a:xfrm>
            <a:off x="4714747" y="6535928"/>
            <a:ext cx="68580" cy="132080"/>
          </a:xfrm>
          <a:prstGeom prst="rect">
            <a:avLst/>
          </a:prstGeom>
        </p:spPr>
        <p:txBody>
          <a:bodyPr wrap="square" lIns="0" tIns="12065" rIns="0" bIns="0" rtlCol="0" vert="horz">
            <a:spAutoFit/>
          </a:bodyPr>
          <a:lstStyle/>
          <a:p>
            <a:pPr marL="12700">
              <a:lnSpc>
                <a:spcPct val="100000"/>
              </a:lnSpc>
              <a:spcBef>
                <a:spcPts val="95"/>
              </a:spcBef>
            </a:pPr>
            <a:r>
              <a:rPr dirty="0" sz="700" spc="-340">
                <a:latin typeface="Cambria Math"/>
                <a:cs typeface="Cambria Math"/>
              </a:rPr>
              <a:t>𝑠𝑠</a:t>
            </a:r>
            <a:endParaRPr sz="700">
              <a:latin typeface="Cambria Math"/>
              <a:cs typeface="Cambria Math"/>
            </a:endParaRPr>
          </a:p>
        </p:txBody>
      </p:sp>
      <p:sp>
        <p:nvSpPr>
          <p:cNvPr id="20" name="object 20"/>
          <p:cNvSpPr txBox="1"/>
          <p:nvPr/>
        </p:nvSpPr>
        <p:spPr>
          <a:xfrm>
            <a:off x="4429776" y="6471920"/>
            <a:ext cx="595630" cy="177800"/>
          </a:xfrm>
          <a:prstGeom prst="rect">
            <a:avLst/>
          </a:prstGeom>
        </p:spPr>
        <p:txBody>
          <a:bodyPr wrap="square" lIns="0" tIns="12065" rIns="0" bIns="0" rtlCol="0" vert="horz">
            <a:spAutoFit/>
          </a:bodyPr>
          <a:lstStyle/>
          <a:p>
            <a:pPr marL="12700">
              <a:lnSpc>
                <a:spcPct val="100000"/>
              </a:lnSpc>
              <a:spcBef>
                <a:spcPts val="95"/>
              </a:spcBef>
            </a:pPr>
            <a:r>
              <a:rPr dirty="0" sz="1000" spc="-295">
                <a:latin typeface="Cambria Math"/>
                <a:cs typeface="Cambria Math"/>
              </a:rPr>
              <a:t>𝑓𝑓𝑐𝑐𝐴𝐴</a:t>
            </a:r>
            <a:r>
              <a:rPr dirty="0" sz="1000" spc="10">
                <a:latin typeface="Cambria Math"/>
                <a:cs typeface="Cambria Math"/>
              </a:rPr>
              <a:t> </a:t>
            </a:r>
            <a:r>
              <a:rPr dirty="0" sz="1000" spc="-229">
                <a:latin typeface="Cambria Math"/>
                <a:cs typeface="Cambria Math"/>
              </a:rPr>
              <a:t>𝜀𝜀</a:t>
            </a:r>
            <a:r>
              <a:rPr dirty="0" sz="1000" spc="395">
                <a:latin typeface="Cambria Math"/>
                <a:cs typeface="Cambria Math"/>
              </a:rPr>
              <a:t> </a:t>
            </a:r>
            <a:r>
              <a:rPr dirty="0" sz="1000" spc="-5">
                <a:latin typeface="Cambria Math"/>
                <a:cs typeface="Cambria Math"/>
              </a:rPr>
              <a:t>&lt;</a:t>
            </a:r>
            <a:r>
              <a:rPr dirty="0" sz="1000" spc="50">
                <a:latin typeface="Cambria Math"/>
                <a:cs typeface="Cambria Math"/>
              </a:rPr>
              <a:t> </a:t>
            </a:r>
            <a:r>
              <a:rPr dirty="0" sz="1000" spc="-5">
                <a:latin typeface="Cambria Math"/>
                <a:cs typeface="Cambria Math"/>
              </a:rPr>
              <a:t>0</a:t>
            </a:r>
            <a:endParaRPr sz="1000">
              <a:latin typeface="Cambria Math"/>
              <a:cs typeface="Cambria Math"/>
            </a:endParaRPr>
          </a:p>
        </p:txBody>
      </p:sp>
      <p:sp>
        <p:nvSpPr>
          <p:cNvPr id="21" name="object 21"/>
          <p:cNvSpPr txBox="1"/>
          <p:nvPr/>
        </p:nvSpPr>
        <p:spPr>
          <a:xfrm>
            <a:off x="673100" y="6793483"/>
            <a:ext cx="6229985" cy="323850"/>
          </a:xfrm>
          <a:prstGeom prst="rect">
            <a:avLst/>
          </a:prstGeom>
        </p:spPr>
        <p:txBody>
          <a:bodyPr wrap="square" lIns="0" tIns="22225" rIns="0" bIns="0" rtlCol="0" vert="horz">
            <a:spAutoFit/>
          </a:bodyPr>
          <a:lstStyle/>
          <a:p>
            <a:pPr marL="12700" marR="5080">
              <a:lnSpc>
                <a:spcPts val="1150"/>
              </a:lnSpc>
              <a:spcBef>
                <a:spcPts val="175"/>
              </a:spcBef>
            </a:pPr>
            <a:r>
              <a:rPr dirty="0" sz="1000" spc="-5">
                <a:latin typeface="Times New Roman"/>
                <a:cs typeface="Times New Roman"/>
              </a:rPr>
              <a:t>At the critical section the flexural tension side is the bottom half </a:t>
            </a:r>
            <a:r>
              <a:rPr dirty="0" sz="1000">
                <a:latin typeface="Times New Roman"/>
                <a:cs typeface="Times New Roman"/>
              </a:rPr>
              <a:t>of </a:t>
            </a:r>
            <a:r>
              <a:rPr dirty="0" sz="1000" spc="-5">
                <a:latin typeface="Times New Roman"/>
                <a:cs typeface="Times New Roman"/>
              </a:rPr>
              <a:t>the </a:t>
            </a:r>
            <a:r>
              <a:rPr dirty="0" sz="1000">
                <a:latin typeface="Times New Roman"/>
                <a:cs typeface="Times New Roman"/>
              </a:rPr>
              <a:t>beam. </a:t>
            </a:r>
            <a:r>
              <a:rPr dirty="0" sz="1000" spc="-5">
                <a:latin typeface="Times New Roman"/>
                <a:cs typeface="Times New Roman"/>
              </a:rPr>
              <a:t>The area </a:t>
            </a:r>
            <a:r>
              <a:rPr dirty="0" sz="1000">
                <a:latin typeface="Times New Roman"/>
                <a:cs typeface="Times New Roman"/>
              </a:rPr>
              <a:t>of </a:t>
            </a:r>
            <a:r>
              <a:rPr dirty="0" sz="1000" spc="-5">
                <a:latin typeface="Times New Roman"/>
                <a:cs typeface="Times New Roman"/>
              </a:rPr>
              <a:t>concrete </a:t>
            </a:r>
            <a:r>
              <a:rPr dirty="0" sz="1000" spc="-10">
                <a:latin typeface="Times New Roman"/>
                <a:cs typeface="Times New Roman"/>
              </a:rPr>
              <a:t>and </a:t>
            </a:r>
            <a:r>
              <a:rPr dirty="0" sz="1000" spc="-5">
                <a:latin typeface="Times New Roman"/>
                <a:cs typeface="Times New Roman"/>
              </a:rPr>
              <a:t>area </a:t>
            </a:r>
            <a:r>
              <a:rPr dirty="0" sz="1000">
                <a:latin typeface="Times New Roman"/>
                <a:cs typeface="Times New Roman"/>
              </a:rPr>
              <a:t>of </a:t>
            </a:r>
            <a:r>
              <a:rPr dirty="0" sz="1000" spc="-5">
                <a:latin typeface="Times New Roman"/>
                <a:cs typeface="Times New Roman"/>
              </a:rPr>
              <a:t>steel </a:t>
            </a:r>
            <a:r>
              <a:rPr dirty="0" sz="1000">
                <a:latin typeface="Times New Roman"/>
                <a:cs typeface="Times New Roman"/>
              </a:rPr>
              <a:t>on </a:t>
            </a:r>
            <a:r>
              <a:rPr dirty="0" sz="1000" spc="-10">
                <a:latin typeface="Times New Roman"/>
                <a:cs typeface="Times New Roman"/>
              </a:rPr>
              <a:t>the  </a:t>
            </a:r>
            <a:r>
              <a:rPr dirty="0" sz="1000" spc="-5">
                <a:latin typeface="Times New Roman"/>
                <a:cs typeface="Times New Roman"/>
              </a:rPr>
              <a:t>flexural tension side are identified in </a:t>
            </a:r>
            <a:r>
              <a:rPr dirty="0" sz="1000" spc="-5">
                <a:latin typeface="Times New Roman"/>
                <a:cs typeface="Times New Roman"/>
                <a:hlinkClick r:id="rId2" action="ppaction://hlinksldjump"/>
              </a:rPr>
              <a:t>Figure</a:t>
            </a:r>
            <a:r>
              <a:rPr dirty="0" sz="1000" spc="35">
                <a:latin typeface="Times New Roman"/>
                <a:cs typeface="Times New Roman"/>
                <a:hlinkClick r:id="rId2" action="ppaction://hlinksldjump"/>
              </a:rPr>
              <a:t> </a:t>
            </a:r>
            <a:r>
              <a:rPr dirty="0" sz="1000" spc="-5">
                <a:latin typeface="Times New Roman"/>
                <a:cs typeface="Times New Roman"/>
                <a:hlinkClick r:id="rId2" action="ppaction://hlinksldjump"/>
              </a:rPr>
              <a:t>5-2.</a:t>
            </a:r>
            <a:endParaRPr sz="1000">
              <a:latin typeface="Times New Roman"/>
              <a:cs typeface="Times New Roman"/>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p:nvPr/>
        </p:nvSpPr>
        <p:spPr>
          <a:xfrm>
            <a:off x="895448" y="1000819"/>
            <a:ext cx="4072631" cy="4728069"/>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346743" y="3430139"/>
            <a:ext cx="3422015" cy="0"/>
          </a:xfrm>
          <a:custGeom>
            <a:avLst/>
            <a:gdLst/>
            <a:ahLst/>
            <a:cxnLst/>
            <a:rect l="l" t="t" r="r" b="b"/>
            <a:pathLst>
              <a:path w="3422015" h="0">
                <a:moveTo>
                  <a:pt x="0" y="0"/>
                </a:moveTo>
                <a:lnTo>
                  <a:pt x="3421605" y="0"/>
                </a:lnTo>
              </a:path>
            </a:pathLst>
          </a:custGeom>
          <a:ln w="9145">
            <a:solidFill>
              <a:srgbClr val="000000"/>
            </a:solidFill>
          </a:ln>
        </p:spPr>
        <p:txBody>
          <a:bodyPr wrap="square" lIns="0" tIns="0" rIns="0" bIns="0" rtlCol="0"/>
          <a:lstStyle/>
          <a:p/>
        </p:txBody>
      </p:sp>
      <p:sp>
        <p:nvSpPr>
          <p:cNvPr id="5" name="object 5"/>
          <p:cNvSpPr/>
          <p:nvPr/>
        </p:nvSpPr>
        <p:spPr>
          <a:xfrm>
            <a:off x="4055560" y="5021060"/>
            <a:ext cx="798830" cy="0"/>
          </a:xfrm>
          <a:custGeom>
            <a:avLst/>
            <a:gdLst/>
            <a:ahLst/>
            <a:cxnLst/>
            <a:rect l="l" t="t" r="r" b="b"/>
            <a:pathLst>
              <a:path w="798829" h="0">
                <a:moveTo>
                  <a:pt x="0" y="0"/>
                </a:moveTo>
                <a:lnTo>
                  <a:pt x="798374" y="0"/>
                </a:lnTo>
              </a:path>
            </a:pathLst>
          </a:custGeom>
          <a:ln w="9145">
            <a:solidFill>
              <a:srgbClr val="000000"/>
            </a:solidFill>
          </a:ln>
        </p:spPr>
        <p:txBody>
          <a:bodyPr wrap="square" lIns="0" tIns="0" rIns="0" bIns="0" rtlCol="0"/>
          <a:lstStyle/>
          <a:p/>
        </p:txBody>
      </p:sp>
      <p:sp>
        <p:nvSpPr>
          <p:cNvPr id="6" name="object 6"/>
          <p:cNvSpPr/>
          <p:nvPr/>
        </p:nvSpPr>
        <p:spPr>
          <a:xfrm>
            <a:off x="4540242" y="3544364"/>
            <a:ext cx="0" cy="589915"/>
          </a:xfrm>
          <a:custGeom>
            <a:avLst/>
            <a:gdLst/>
            <a:ahLst/>
            <a:cxnLst/>
            <a:rect l="l" t="t" r="r" b="b"/>
            <a:pathLst>
              <a:path w="0" h="589914">
                <a:moveTo>
                  <a:pt x="0" y="0"/>
                </a:moveTo>
                <a:lnTo>
                  <a:pt x="0" y="589690"/>
                </a:lnTo>
              </a:path>
            </a:pathLst>
          </a:custGeom>
          <a:ln w="9124">
            <a:solidFill>
              <a:srgbClr val="000000"/>
            </a:solidFill>
          </a:ln>
        </p:spPr>
        <p:txBody>
          <a:bodyPr wrap="square" lIns="0" tIns="0" rIns="0" bIns="0" rtlCol="0"/>
          <a:lstStyle/>
          <a:p/>
        </p:txBody>
      </p:sp>
      <p:sp>
        <p:nvSpPr>
          <p:cNvPr id="7" name="object 7"/>
          <p:cNvSpPr/>
          <p:nvPr/>
        </p:nvSpPr>
        <p:spPr>
          <a:xfrm>
            <a:off x="4540242" y="4317876"/>
            <a:ext cx="0" cy="589280"/>
          </a:xfrm>
          <a:custGeom>
            <a:avLst/>
            <a:gdLst/>
            <a:ahLst/>
            <a:cxnLst/>
            <a:rect l="l" t="t" r="r" b="b"/>
            <a:pathLst>
              <a:path w="0" h="589279">
                <a:moveTo>
                  <a:pt x="0" y="0"/>
                </a:moveTo>
                <a:lnTo>
                  <a:pt x="0" y="589142"/>
                </a:lnTo>
              </a:path>
            </a:pathLst>
          </a:custGeom>
          <a:ln w="9124">
            <a:solidFill>
              <a:srgbClr val="000000"/>
            </a:solidFill>
          </a:ln>
        </p:spPr>
        <p:txBody>
          <a:bodyPr wrap="square" lIns="0" tIns="0" rIns="0" bIns="0" rtlCol="0"/>
          <a:lstStyle/>
          <a:p/>
        </p:txBody>
      </p:sp>
      <p:sp>
        <p:nvSpPr>
          <p:cNvPr id="8" name="object 8"/>
          <p:cNvSpPr/>
          <p:nvPr/>
        </p:nvSpPr>
        <p:spPr>
          <a:xfrm>
            <a:off x="4498361" y="3430139"/>
            <a:ext cx="83185" cy="124460"/>
          </a:xfrm>
          <a:custGeom>
            <a:avLst/>
            <a:gdLst/>
            <a:ahLst/>
            <a:cxnLst/>
            <a:rect l="l" t="t" r="r" b="b"/>
            <a:pathLst>
              <a:path w="83185" h="124460">
                <a:moveTo>
                  <a:pt x="0" y="124376"/>
                </a:moveTo>
                <a:lnTo>
                  <a:pt x="41971" y="0"/>
                </a:lnTo>
                <a:lnTo>
                  <a:pt x="83030" y="124376"/>
                </a:lnTo>
                <a:lnTo>
                  <a:pt x="0" y="124376"/>
                </a:lnTo>
                <a:close/>
              </a:path>
            </a:pathLst>
          </a:custGeom>
          <a:solidFill>
            <a:srgbClr val="000000"/>
          </a:solidFill>
        </p:spPr>
        <p:txBody>
          <a:bodyPr wrap="square" lIns="0" tIns="0" rIns="0" bIns="0" rtlCol="0"/>
          <a:lstStyle/>
          <a:p/>
        </p:txBody>
      </p:sp>
      <p:sp>
        <p:nvSpPr>
          <p:cNvPr id="9" name="object 9"/>
          <p:cNvSpPr/>
          <p:nvPr/>
        </p:nvSpPr>
        <p:spPr>
          <a:xfrm>
            <a:off x="4498361" y="4896044"/>
            <a:ext cx="83185" cy="125730"/>
          </a:xfrm>
          <a:custGeom>
            <a:avLst/>
            <a:gdLst/>
            <a:ahLst/>
            <a:cxnLst/>
            <a:rect l="l" t="t" r="r" b="b"/>
            <a:pathLst>
              <a:path w="83185" h="125729">
                <a:moveTo>
                  <a:pt x="0" y="0"/>
                </a:moveTo>
                <a:lnTo>
                  <a:pt x="83030" y="0"/>
                </a:lnTo>
                <a:lnTo>
                  <a:pt x="41971" y="125291"/>
                </a:lnTo>
                <a:lnTo>
                  <a:pt x="0" y="0"/>
                </a:lnTo>
                <a:close/>
              </a:path>
            </a:pathLst>
          </a:custGeom>
          <a:solidFill>
            <a:srgbClr val="000000"/>
          </a:solidFill>
        </p:spPr>
        <p:txBody>
          <a:bodyPr wrap="square" lIns="0" tIns="0" rIns="0" bIns="0" rtlCol="0"/>
          <a:lstStyle/>
          <a:p/>
        </p:txBody>
      </p:sp>
      <p:sp>
        <p:nvSpPr>
          <p:cNvPr id="10" name="object 10"/>
          <p:cNvSpPr txBox="1"/>
          <p:nvPr/>
        </p:nvSpPr>
        <p:spPr>
          <a:xfrm>
            <a:off x="4419715" y="4106186"/>
            <a:ext cx="245110" cy="208915"/>
          </a:xfrm>
          <a:prstGeom prst="rect">
            <a:avLst/>
          </a:prstGeom>
        </p:spPr>
        <p:txBody>
          <a:bodyPr wrap="square" lIns="0" tIns="12700" rIns="0" bIns="0" rtlCol="0" vert="horz">
            <a:spAutoFit/>
          </a:bodyPr>
          <a:lstStyle/>
          <a:p>
            <a:pPr marL="12700">
              <a:lnSpc>
                <a:spcPct val="100000"/>
              </a:lnSpc>
              <a:spcBef>
                <a:spcPts val="100"/>
              </a:spcBef>
            </a:pPr>
            <a:r>
              <a:rPr dirty="0" sz="1200" spc="-40">
                <a:latin typeface="Calibri"/>
                <a:cs typeface="Calibri"/>
              </a:rPr>
              <a:t>h</a:t>
            </a:r>
            <a:r>
              <a:rPr dirty="0" sz="1200" spc="55">
                <a:latin typeface="Calibri"/>
                <a:cs typeface="Calibri"/>
              </a:rPr>
              <a:t>/</a:t>
            </a:r>
            <a:r>
              <a:rPr dirty="0" sz="1200" spc="-5">
                <a:latin typeface="Calibri"/>
                <a:cs typeface="Calibri"/>
              </a:rPr>
              <a:t>2</a:t>
            </a:r>
            <a:endParaRPr sz="1200">
              <a:latin typeface="Calibri"/>
              <a:cs typeface="Calibri"/>
            </a:endParaRPr>
          </a:p>
        </p:txBody>
      </p:sp>
      <p:sp>
        <p:nvSpPr>
          <p:cNvPr id="11" name="object 11"/>
          <p:cNvSpPr txBox="1"/>
          <p:nvPr/>
        </p:nvSpPr>
        <p:spPr>
          <a:xfrm>
            <a:off x="1368292" y="3783878"/>
            <a:ext cx="1327150" cy="208915"/>
          </a:xfrm>
          <a:prstGeom prst="rect">
            <a:avLst/>
          </a:prstGeom>
        </p:spPr>
        <p:txBody>
          <a:bodyPr wrap="square" lIns="0" tIns="12700" rIns="0" bIns="0" rtlCol="0" vert="horz">
            <a:spAutoFit/>
          </a:bodyPr>
          <a:lstStyle/>
          <a:p>
            <a:pPr marL="12700">
              <a:lnSpc>
                <a:spcPct val="100000"/>
              </a:lnSpc>
              <a:spcBef>
                <a:spcPts val="100"/>
              </a:spcBef>
            </a:pPr>
            <a:r>
              <a:rPr dirty="0" sz="1200">
                <a:latin typeface="Calibri"/>
                <a:cs typeface="Calibri"/>
              </a:rPr>
              <a:t>Flexural </a:t>
            </a:r>
            <a:r>
              <a:rPr dirty="0" sz="1200" spc="-10">
                <a:latin typeface="Calibri"/>
                <a:cs typeface="Calibri"/>
              </a:rPr>
              <a:t>Tension</a:t>
            </a:r>
            <a:r>
              <a:rPr dirty="0" sz="1200" spc="-95">
                <a:latin typeface="Calibri"/>
                <a:cs typeface="Calibri"/>
              </a:rPr>
              <a:t> </a:t>
            </a:r>
            <a:r>
              <a:rPr dirty="0" sz="1200" spc="5">
                <a:latin typeface="Calibri"/>
                <a:cs typeface="Calibri"/>
              </a:rPr>
              <a:t>Side</a:t>
            </a:r>
            <a:endParaRPr sz="1200">
              <a:latin typeface="Calibri"/>
              <a:cs typeface="Calibri"/>
            </a:endParaRPr>
          </a:p>
        </p:txBody>
      </p:sp>
      <p:sp>
        <p:nvSpPr>
          <p:cNvPr id="12" name="object 12"/>
          <p:cNvSpPr/>
          <p:nvPr/>
        </p:nvSpPr>
        <p:spPr>
          <a:xfrm>
            <a:off x="2468300" y="3458672"/>
            <a:ext cx="817880" cy="1543050"/>
          </a:xfrm>
          <a:custGeom>
            <a:avLst/>
            <a:gdLst/>
            <a:ahLst/>
            <a:cxnLst/>
            <a:rect l="l" t="t" r="r" b="b"/>
            <a:pathLst>
              <a:path w="817879" h="1543050">
                <a:moveTo>
                  <a:pt x="684321" y="0"/>
                </a:moveTo>
                <a:lnTo>
                  <a:pt x="684321" y="964832"/>
                </a:lnTo>
                <a:lnTo>
                  <a:pt x="548369" y="1117559"/>
                </a:lnTo>
                <a:lnTo>
                  <a:pt x="0" y="1350765"/>
                </a:lnTo>
                <a:lnTo>
                  <a:pt x="0" y="1542817"/>
                </a:lnTo>
                <a:lnTo>
                  <a:pt x="817535" y="1542817"/>
                </a:lnTo>
              </a:path>
            </a:pathLst>
          </a:custGeom>
          <a:ln w="28299">
            <a:solidFill>
              <a:srgbClr val="92D050"/>
            </a:solidFill>
          </a:ln>
        </p:spPr>
        <p:txBody>
          <a:bodyPr wrap="square" lIns="0" tIns="0" rIns="0" bIns="0" rtlCol="0"/>
          <a:lstStyle/>
          <a:p/>
        </p:txBody>
      </p:sp>
      <p:sp>
        <p:nvSpPr>
          <p:cNvPr id="13" name="object 13"/>
          <p:cNvSpPr/>
          <p:nvPr/>
        </p:nvSpPr>
        <p:spPr>
          <a:xfrm>
            <a:off x="3266492" y="3458672"/>
            <a:ext cx="817880" cy="1543050"/>
          </a:xfrm>
          <a:custGeom>
            <a:avLst/>
            <a:gdLst/>
            <a:ahLst/>
            <a:cxnLst/>
            <a:rect l="l" t="t" r="r" b="b"/>
            <a:pathLst>
              <a:path w="817879" h="1543050">
                <a:moveTo>
                  <a:pt x="133214" y="0"/>
                </a:moveTo>
                <a:lnTo>
                  <a:pt x="133214" y="964832"/>
                </a:lnTo>
                <a:lnTo>
                  <a:pt x="269166" y="1117559"/>
                </a:lnTo>
                <a:lnTo>
                  <a:pt x="817535" y="1350765"/>
                </a:lnTo>
                <a:lnTo>
                  <a:pt x="817535" y="1542817"/>
                </a:lnTo>
                <a:lnTo>
                  <a:pt x="0" y="1542817"/>
                </a:lnTo>
              </a:path>
            </a:pathLst>
          </a:custGeom>
          <a:ln w="28299">
            <a:solidFill>
              <a:srgbClr val="92D050"/>
            </a:solidFill>
          </a:ln>
        </p:spPr>
        <p:txBody>
          <a:bodyPr wrap="square" lIns="0" tIns="0" rIns="0" bIns="0" rtlCol="0"/>
          <a:lstStyle/>
          <a:p/>
        </p:txBody>
      </p:sp>
      <p:sp>
        <p:nvSpPr>
          <p:cNvPr id="14" name="object 14"/>
          <p:cNvSpPr/>
          <p:nvPr/>
        </p:nvSpPr>
        <p:spPr>
          <a:xfrm>
            <a:off x="3152621" y="3458672"/>
            <a:ext cx="247650" cy="0"/>
          </a:xfrm>
          <a:custGeom>
            <a:avLst/>
            <a:gdLst/>
            <a:ahLst/>
            <a:cxnLst/>
            <a:rect l="l" t="t" r="r" b="b"/>
            <a:pathLst>
              <a:path w="247650" h="0">
                <a:moveTo>
                  <a:pt x="0" y="0"/>
                </a:moveTo>
                <a:lnTo>
                  <a:pt x="247268" y="0"/>
                </a:lnTo>
              </a:path>
            </a:pathLst>
          </a:custGeom>
          <a:ln w="28350">
            <a:solidFill>
              <a:srgbClr val="92D050"/>
            </a:solidFill>
          </a:ln>
        </p:spPr>
        <p:txBody>
          <a:bodyPr wrap="square" lIns="0" tIns="0" rIns="0" bIns="0" rtlCol="0"/>
          <a:lstStyle/>
          <a:p/>
        </p:txBody>
      </p:sp>
      <p:sp>
        <p:nvSpPr>
          <p:cNvPr id="15" name="object 15"/>
          <p:cNvSpPr txBox="1"/>
          <p:nvPr/>
        </p:nvSpPr>
        <p:spPr>
          <a:xfrm>
            <a:off x="2919926" y="4002040"/>
            <a:ext cx="232410" cy="208915"/>
          </a:xfrm>
          <a:prstGeom prst="rect">
            <a:avLst/>
          </a:prstGeom>
        </p:spPr>
        <p:txBody>
          <a:bodyPr wrap="square" lIns="0" tIns="12700" rIns="0" bIns="0" rtlCol="0" vert="horz">
            <a:spAutoFit/>
          </a:bodyPr>
          <a:lstStyle/>
          <a:p>
            <a:pPr marL="38100">
              <a:lnSpc>
                <a:spcPct val="100000"/>
              </a:lnSpc>
              <a:spcBef>
                <a:spcPts val="100"/>
              </a:spcBef>
            </a:pPr>
            <a:r>
              <a:rPr dirty="0" baseline="6944" sz="1800" spc="-22">
                <a:solidFill>
                  <a:srgbClr val="92D050"/>
                </a:solidFill>
                <a:latin typeface="Calibri"/>
                <a:cs typeface="Calibri"/>
              </a:rPr>
              <a:t>A</a:t>
            </a:r>
            <a:r>
              <a:rPr dirty="0" sz="750" spc="-15">
                <a:solidFill>
                  <a:srgbClr val="92D050"/>
                </a:solidFill>
                <a:latin typeface="Calibri"/>
                <a:cs typeface="Calibri"/>
              </a:rPr>
              <a:t>ct</a:t>
            </a:r>
            <a:endParaRPr sz="750">
              <a:latin typeface="Calibri"/>
              <a:cs typeface="Calibri"/>
            </a:endParaRPr>
          </a:p>
        </p:txBody>
      </p:sp>
      <p:sp>
        <p:nvSpPr>
          <p:cNvPr id="16" name="object 16"/>
          <p:cNvSpPr/>
          <p:nvPr/>
        </p:nvSpPr>
        <p:spPr>
          <a:xfrm>
            <a:off x="2487735" y="4601839"/>
            <a:ext cx="1539875" cy="457834"/>
          </a:xfrm>
          <a:custGeom>
            <a:avLst/>
            <a:gdLst/>
            <a:ahLst/>
            <a:cxnLst/>
            <a:rect l="l" t="t" r="r" b="b"/>
            <a:pathLst>
              <a:path w="1539875" h="457835">
                <a:moveTo>
                  <a:pt x="1539266" y="228633"/>
                </a:moveTo>
                <a:lnTo>
                  <a:pt x="1526855" y="187553"/>
                </a:lnTo>
                <a:lnTo>
                  <a:pt x="1491074" y="148881"/>
                </a:lnTo>
                <a:lnTo>
                  <a:pt x="1434100" y="113266"/>
                </a:lnTo>
                <a:lnTo>
                  <a:pt x="1398347" y="96807"/>
                </a:lnTo>
                <a:lnTo>
                  <a:pt x="1358112" y="81354"/>
                </a:lnTo>
                <a:lnTo>
                  <a:pt x="1313668" y="66989"/>
                </a:lnTo>
                <a:lnTo>
                  <a:pt x="1265287" y="53793"/>
                </a:lnTo>
                <a:lnTo>
                  <a:pt x="1213241" y="41846"/>
                </a:lnTo>
                <a:lnTo>
                  <a:pt x="1157803" y="31229"/>
                </a:lnTo>
                <a:lnTo>
                  <a:pt x="1099245" y="22024"/>
                </a:lnTo>
                <a:lnTo>
                  <a:pt x="1037838" y="14311"/>
                </a:lnTo>
                <a:lnTo>
                  <a:pt x="973856" y="8171"/>
                </a:lnTo>
                <a:lnTo>
                  <a:pt x="907570" y="3685"/>
                </a:lnTo>
                <a:lnTo>
                  <a:pt x="839253" y="934"/>
                </a:lnTo>
                <a:lnTo>
                  <a:pt x="769176" y="0"/>
                </a:lnTo>
                <a:lnTo>
                  <a:pt x="699108" y="934"/>
                </a:lnTo>
                <a:lnTo>
                  <a:pt x="630814" y="3685"/>
                </a:lnTo>
                <a:lnTo>
                  <a:pt x="564564" y="8171"/>
                </a:lnTo>
                <a:lnTo>
                  <a:pt x="500630" y="14311"/>
                </a:lnTo>
                <a:lnTo>
                  <a:pt x="439280" y="22024"/>
                </a:lnTo>
                <a:lnTo>
                  <a:pt x="380786" y="31229"/>
                </a:lnTo>
                <a:lnTo>
                  <a:pt x="325418" y="41846"/>
                </a:lnTo>
                <a:lnTo>
                  <a:pt x="273446" y="53793"/>
                </a:lnTo>
                <a:lnTo>
                  <a:pt x="225141" y="66989"/>
                </a:lnTo>
                <a:lnTo>
                  <a:pt x="180773" y="81354"/>
                </a:lnTo>
                <a:lnTo>
                  <a:pt x="140612" y="96807"/>
                </a:lnTo>
                <a:lnTo>
                  <a:pt x="104929" y="113266"/>
                </a:lnTo>
                <a:lnTo>
                  <a:pt x="48077" y="148881"/>
                </a:lnTo>
                <a:lnTo>
                  <a:pt x="12379" y="187553"/>
                </a:lnTo>
                <a:lnTo>
                  <a:pt x="0" y="228633"/>
                </a:lnTo>
                <a:lnTo>
                  <a:pt x="3139" y="249433"/>
                </a:lnTo>
                <a:lnTo>
                  <a:pt x="27448" y="289390"/>
                </a:lnTo>
                <a:lnTo>
                  <a:pt x="73993" y="326614"/>
                </a:lnTo>
                <a:lnTo>
                  <a:pt x="140612" y="360459"/>
                </a:lnTo>
                <a:lnTo>
                  <a:pt x="180773" y="375911"/>
                </a:lnTo>
                <a:lnTo>
                  <a:pt x="225141" y="390276"/>
                </a:lnTo>
                <a:lnTo>
                  <a:pt x="273446" y="403473"/>
                </a:lnTo>
                <a:lnTo>
                  <a:pt x="325418" y="415420"/>
                </a:lnTo>
                <a:lnTo>
                  <a:pt x="380786" y="426036"/>
                </a:lnTo>
                <a:lnTo>
                  <a:pt x="439280" y="435242"/>
                </a:lnTo>
                <a:lnTo>
                  <a:pt x="500630" y="442955"/>
                </a:lnTo>
                <a:lnTo>
                  <a:pt x="564564" y="449094"/>
                </a:lnTo>
                <a:lnTo>
                  <a:pt x="630814" y="453580"/>
                </a:lnTo>
                <a:lnTo>
                  <a:pt x="699108" y="456331"/>
                </a:lnTo>
                <a:lnTo>
                  <a:pt x="769176" y="457266"/>
                </a:lnTo>
                <a:lnTo>
                  <a:pt x="839253" y="456331"/>
                </a:lnTo>
                <a:lnTo>
                  <a:pt x="907570" y="453580"/>
                </a:lnTo>
                <a:lnTo>
                  <a:pt x="973856" y="449094"/>
                </a:lnTo>
                <a:lnTo>
                  <a:pt x="1037838" y="442955"/>
                </a:lnTo>
                <a:lnTo>
                  <a:pt x="1099245" y="435242"/>
                </a:lnTo>
                <a:lnTo>
                  <a:pt x="1157803" y="426036"/>
                </a:lnTo>
                <a:lnTo>
                  <a:pt x="1213241" y="415420"/>
                </a:lnTo>
                <a:lnTo>
                  <a:pt x="1265287" y="403473"/>
                </a:lnTo>
                <a:lnTo>
                  <a:pt x="1313668" y="390276"/>
                </a:lnTo>
                <a:lnTo>
                  <a:pt x="1358112" y="375911"/>
                </a:lnTo>
                <a:lnTo>
                  <a:pt x="1398347" y="360459"/>
                </a:lnTo>
                <a:lnTo>
                  <a:pt x="1434100" y="343999"/>
                </a:lnTo>
                <a:lnTo>
                  <a:pt x="1491074" y="308384"/>
                </a:lnTo>
                <a:lnTo>
                  <a:pt x="1526855" y="269713"/>
                </a:lnTo>
                <a:lnTo>
                  <a:pt x="1539266" y="228633"/>
                </a:lnTo>
                <a:close/>
              </a:path>
            </a:pathLst>
          </a:custGeom>
          <a:ln w="19201">
            <a:solidFill>
              <a:srgbClr val="C05046"/>
            </a:solidFill>
          </a:ln>
        </p:spPr>
        <p:txBody>
          <a:bodyPr wrap="square" lIns="0" tIns="0" rIns="0" bIns="0" rtlCol="0"/>
          <a:lstStyle/>
          <a:p/>
        </p:txBody>
      </p:sp>
      <p:sp>
        <p:nvSpPr>
          <p:cNvPr id="17" name="object 17"/>
          <p:cNvSpPr txBox="1"/>
          <p:nvPr/>
        </p:nvSpPr>
        <p:spPr>
          <a:xfrm>
            <a:off x="3767486" y="4402148"/>
            <a:ext cx="247015" cy="208915"/>
          </a:xfrm>
          <a:prstGeom prst="rect">
            <a:avLst/>
          </a:prstGeom>
        </p:spPr>
        <p:txBody>
          <a:bodyPr wrap="square" lIns="0" tIns="12700" rIns="0" bIns="0" rtlCol="0" vert="horz">
            <a:spAutoFit/>
          </a:bodyPr>
          <a:lstStyle/>
          <a:p>
            <a:pPr marL="38100">
              <a:lnSpc>
                <a:spcPct val="100000"/>
              </a:lnSpc>
              <a:spcBef>
                <a:spcPts val="100"/>
              </a:spcBef>
            </a:pPr>
            <a:r>
              <a:rPr dirty="0" baseline="6944" sz="1800" spc="-22">
                <a:solidFill>
                  <a:srgbClr val="C05046"/>
                </a:solidFill>
                <a:latin typeface="Calibri"/>
                <a:cs typeface="Calibri"/>
              </a:rPr>
              <a:t>A</a:t>
            </a:r>
            <a:r>
              <a:rPr dirty="0" sz="750" spc="-15">
                <a:solidFill>
                  <a:srgbClr val="C05046"/>
                </a:solidFill>
                <a:latin typeface="Calibri"/>
                <a:cs typeface="Calibri"/>
              </a:rPr>
              <a:t>ps</a:t>
            </a:r>
            <a:endParaRPr sz="750">
              <a:latin typeface="Calibri"/>
              <a:cs typeface="Calibri"/>
            </a:endParaRPr>
          </a:p>
        </p:txBody>
      </p:sp>
      <p:sp>
        <p:nvSpPr>
          <p:cNvPr id="19" name="object 19"/>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72</a:t>
            </a:r>
          </a:p>
        </p:txBody>
      </p:sp>
      <p:sp>
        <p:nvSpPr>
          <p:cNvPr id="18" name="object 18"/>
          <p:cNvSpPr txBox="1"/>
          <p:nvPr/>
        </p:nvSpPr>
        <p:spPr>
          <a:xfrm>
            <a:off x="660308" y="5799814"/>
            <a:ext cx="5780405" cy="3169285"/>
          </a:xfrm>
          <a:prstGeom prst="rect">
            <a:avLst/>
          </a:prstGeom>
        </p:spPr>
        <p:txBody>
          <a:bodyPr wrap="square" lIns="0" tIns="12065" rIns="0" bIns="0" rtlCol="0" vert="horz">
            <a:spAutoFit/>
          </a:bodyPr>
          <a:lstStyle/>
          <a:p>
            <a:pPr algn="ctr" marL="668655">
              <a:lnSpc>
                <a:spcPct val="100000"/>
              </a:lnSpc>
              <a:spcBef>
                <a:spcPts val="95"/>
              </a:spcBef>
            </a:pPr>
            <a:r>
              <a:rPr dirty="0" sz="1000" spc="-5" b="1">
                <a:latin typeface="Times New Roman"/>
                <a:cs typeface="Times New Roman"/>
              </a:rPr>
              <a:t>Figure </a:t>
            </a:r>
            <a:r>
              <a:rPr dirty="0" sz="1000" b="1">
                <a:latin typeface="Times New Roman"/>
                <a:cs typeface="Times New Roman"/>
              </a:rPr>
              <a:t>5-2: </a:t>
            </a:r>
            <a:r>
              <a:rPr dirty="0" sz="1000" spc="-5" b="1">
                <a:latin typeface="Times New Roman"/>
                <a:cs typeface="Times New Roman"/>
              </a:rPr>
              <a:t>Flexural Tension </a:t>
            </a:r>
            <a:r>
              <a:rPr dirty="0" sz="1000" spc="-10" b="1">
                <a:latin typeface="Times New Roman"/>
                <a:cs typeface="Times New Roman"/>
              </a:rPr>
              <a:t>Side </a:t>
            </a:r>
            <a:r>
              <a:rPr dirty="0" sz="1000" b="1">
                <a:latin typeface="Times New Roman"/>
                <a:cs typeface="Times New Roman"/>
              </a:rPr>
              <a:t>of </a:t>
            </a:r>
            <a:r>
              <a:rPr dirty="0" sz="1000" spc="-5" b="1">
                <a:latin typeface="Times New Roman"/>
                <a:cs typeface="Times New Roman"/>
              </a:rPr>
              <a:t>Beam with Area </a:t>
            </a:r>
            <a:r>
              <a:rPr dirty="0" sz="1000" b="1">
                <a:latin typeface="Times New Roman"/>
                <a:cs typeface="Times New Roman"/>
              </a:rPr>
              <a:t>of </a:t>
            </a:r>
            <a:r>
              <a:rPr dirty="0" sz="1000" spc="-5" b="1">
                <a:latin typeface="Times New Roman"/>
                <a:cs typeface="Times New Roman"/>
              </a:rPr>
              <a:t>Concrete and Area </a:t>
            </a:r>
            <a:r>
              <a:rPr dirty="0" sz="1000" b="1">
                <a:latin typeface="Times New Roman"/>
                <a:cs typeface="Times New Roman"/>
              </a:rPr>
              <a:t>of </a:t>
            </a:r>
            <a:r>
              <a:rPr dirty="0" sz="1000" spc="-5" b="1">
                <a:latin typeface="Times New Roman"/>
                <a:cs typeface="Times New Roman"/>
              </a:rPr>
              <a:t>Steel</a:t>
            </a:r>
            <a:r>
              <a:rPr dirty="0" sz="1000" spc="150" b="1">
                <a:latin typeface="Times New Roman"/>
                <a:cs typeface="Times New Roman"/>
              </a:rPr>
              <a:t> </a:t>
            </a:r>
            <a:r>
              <a:rPr dirty="0" sz="1000" spc="-10" b="1">
                <a:latin typeface="Times New Roman"/>
                <a:cs typeface="Times New Roman"/>
              </a:rPr>
              <a:t>Identified</a:t>
            </a:r>
            <a:endParaRPr sz="1000">
              <a:latin typeface="Times New Roman"/>
              <a:cs typeface="Times New Roman"/>
            </a:endParaRPr>
          </a:p>
          <a:p>
            <a:pPr>
              <a:lnSpc>
                <a:spcPct val="100000"/>
              </a:lnSpc>
            </a:pPr>
            <a:endParaRPr sz="1100">
              <a:latin typeface="Times New Roman"/>
              <a:cs typeface="Times New Roman"/>
            </a:endParaRPr>
          </a:p>
          <a:p>
            <a:pPr>
              <a:lnSpc>
                <a:spcPct val="100000"/>
              </a:lnSpc>
              <a:spcBef>
                <a:spcPts val="5"/>
              </a:spcBef>
            </a:pPr>
            <a:endParaRPr sz="900">
              <a:latin typeface="Times New Roman"/>
              <a:cs typeface="Times New Roman"/>
            </a:endParaRPr>
          </a:p>
          <a:p>
            <a:pPr marL="25400">
              <a:lnSpc>
                <a:spcPct val="100000"/>
              </a:lnSpc>
            </a:pPr>
            <a:r>
              <a:rPr dirty="0" sz="1000" spc="-5">
                <a:latin typeface="Times New Roman"/>
                <a:cs typeface="Times New Roman"/>
              </a:rPr>
              <a:t>The longitudinal strain parameters</a:t>
            </a:r>
            <a:r>
              <a:rPr dirty="0" sz="1000" spc="10">
                <a:latin typeface="Times New Roman"/>
                <a:cs typeface="Times New Roman"/>
              </a:rPr>
              <a:t> </a:t>
            </a:r>
            <a:r>
              <a:rPr dirty="0" sz="1000" spc="-5">
                <a:latin typeface="Times New Roman"/>
                <a:cs typeface="Times New Roman"/>
              </a:rPr>
              <a:t>are:</a:t>
            </a:r>
            <a:endParaRPr sz="1000">
              <a:latin typeface="Times New Roman"/>
              <a:cs typeface="Times New Roman"/>
            </a:endParaRPr>
          </a:p>
          <a:p>
            <a:pPr algn="ctr" marL="668020">
              <a:lnSpc>
                <a:spcPct val="100000"/>
              </a:lnSpc>
              <a:spcBef>
                <a:spcPts val="565"/>
              </a:spcBef>
            </a:pPr>
            <a:r>
              <a:rPr dirty="0" sz="1000" spc="-310">
                <a:latin typeface="Cambria Math"/>
                <a:cs typeface="Cambria Math"/>
              </a:rPr>
              <a:t>𝑀𝑀</a:t>
            </a:r>
            <a:r>
              <a:rPr dirty="0" baseline="-15873" sz="1050" spc="-465">
                <a:latin typeface="Cambria Math"/>
                <a:cs typeface="Cambria Math"/>
              </a:rPr>
              <a:t>𝑎𝑎</a:t>
            </a:r>
            <a:r>
              <a:rPr dirty="0" baseline="-15873" sz="1050" spc="592">
                <a:latin typeface="Cambria Math"/>
                <a:cs typeface="Cambria Math"/>
              </a:rPr>
              <a:t> </a:t>
            </a:r>
            <a:r>
              <a:rPr dirty="0" sz="1000" spc="-5">
                <a:latin typeface="Cambria Math"/>
                <a:cs typeface="Cambria Math"/>
              </a:rPr>
              <a:t>= 2603.98 </a:t>
            </a:r>
            <a:r>
              <a:rPr dirty="0" sz="1000" spc="-280">
                <a:latin typeface="Cambria Math"/>
                <a:cs typeface="Cambria Math"/>
              </a:rPr>
              <a:t>𝑘𝑘</a:t>
            </a:r>
            <a:r>
              <a:rPr dirty="0" sz="1000" spc="25">
                <a:latin typeface="Cambria Math"/>
                <a:cs typeface="Cambria Math"/>
              </a:rPr>
              <a:t> </a:t>
            </a:r>
            <a:r>
              <a:rPr dirty="0" sz="1000" spc="-5">
                <a:latin typeface="Cambria Math"/>
                <a:cs typeface="Cambria Math"/>
              </a:rPr>
              <a:t>∙</a:t>
            </a:r>
            <a:r>
              <a:rPr dirty="0" sz="1000" spc="60">
                <a:latin typeface="Cambria Math"/>
                <a:cs typeface="Cambria Math"/>
              </a:rPr>
              <a:t> </a:t>
            </a:r>
            <a:r>
              <a:rPr dirty="0" sz="1000" spc="-315">
                <a:latin typeface="Cambria Math"/>
                <a:cs typeface="Cambria Math"/>
              </a:rPr>
              <a:t>𝑓𝑓𝑓𝑓</a:t>
            </a:r>
            <a:endParaRPr sz="1000">
              <a:latin typeface="Cambria Math"/>
              <a:cs typeface="Cambria Math"/>
            </a:endParaRPr>
          </a:p>
          <a:p>
            <a:pPr algn="ctr" marL="668655">
              <a:lnSpc>
                <a:spcPct val="100000"/>
              </a:lnSpc>
              <a:spcBef>
                <a:spcPts val="560"/>
              </a:spcBef>
            </a:pPr>
            <a:r>
              <a:rPr dirty="0" sz="1000" spc="-290">
                <a:latin typeface="Cambria Math"/>
                <a:cs typeface="Cambria Math"/>
              </a:rPr>
              <a:t>𝑁𝑁</a:t>
            </a:r>
            <a:r>
              <a:rPr dirty="0" baseline="-15873" sz="1050" spc="-434">
                <a:latin typeface="Cambria Math"/>
                <a:cs typeface="Cambria Math"/>
              </a:rPr>
              <a:t>𝑎𝑎</a:t>
            </a:r>
            <a:r>
              <a:rPr dirty="0" baseline="-15873" sz="1050" spc="592">
                <a:latin typeface="Cambria Math"/>
                <a:cs typeface="Cambria Math"/>
              </a:rPr>
              <a:t> </a:t>
            </a:r>
            <a:r>
              <a:rPr dirty="0" sz="1000" spc="-5">
                <a:latin typeface="Cambria Math"/>
                <a:cs typeface="Cambria Math"/>
              </a:rPr>
              <a:t>=   0</a:t>
            </a:r>
            <a:r>
              <a:rPr dirty="0" sz="1000" spc="-155">
                <a:latin typeface="Cambria Math"/>
                <a:cs typeface="Cambria Math"/>
              </a:rPr>
              <a:t> </a:t>
            </a:r>
            <a:r>
              <a:rPr dirty="0" sz="1000" spc="-290">
                <a:latin typeface="Cambria Math"/>
                <a:cs typeface="Cambria Math"/>
              </a:rPr>
              <a:t>𝑘𝑘𝑠𝑠𝑘𝑘</a:t>
            </a:r>
            <a:endParaRPr sz="1000">
              <a:latin typeface="Cambria Math"/>
              <a:cs typeface="Cambria Math"/>
            </a:endParaRPr>
          </a:p>
          <a:p>
            <a:pPr algn="ctr" marL="668655">
              <a:lnSpc>
                <a:spcPct val="100000"/>
              </a:lnSpc>
              <a:spcBef>
                <a:spcPts val="580"/>
              </a:spcBef>
            </a:pPr>
            <a:r>
              <a:rPr dirty="0" sz="1000" spc="-360">
                <a:latin typeface="Cambria Math"/>
                <a:cs typeface="Cambria Math"/>
              </a:rPr>
              <a:t>𝑉𝑉</a:t>
            </a:r>
            <a:r>
              <a:rPr dirty="0" baseline="-15873" sz="1050" spc="-540">
                <a:latin typeface="Cambria Math"/>
                <a:cs typeface="Cambria Math"/>
              </a:rPr>
              <a:t>𝑎𝑎</a:t>
            </a:r>
            <a:r>
              <a:rPr dirty="0" baseline="-15873" sz="1050" spc="270">
                <a:latin typeface="Cambria Math"/>
                <a:cs typeface="Cambria Math"/>
              </a:rPr>
              <a:t> </a:t>
            </a:r>
            <a:r>
              <a:rPr dirty="0" sz="1000" spc="-5">
                <a:latin typeface="Cambria Math"/>
                <a:cs typeface="Cambria Math"/>
              </a:rPr>
              <a:t>=  413.73</a:t>
            </a:r>
            <a:r>
              <a:rPr dirty="0" sz="1000" spc="-140">
                <a:latin typeface="Cambria Math"/>
                <a:cs typeface="Cambria Math"/>
              </a:rPr>
              <a:t> </a:t>
            </a:r>
            <a:r>
              <a:rPr dirty="0" sz="1000" spc="-290">
                <a:latin typeface="Cambria Math"/>
                <a:cs typeface="Cambria Math"/>
              </a:rPr>
              <a:t>𝑘𝑘𝑠𝑠𝑘𝑘</a:t>
            </a:r>
            <a:endParaRPr sz="1000">
              <a:latin typeface="Cambria Math"/>
              <a:cs typeface="Cambria Math"/>
            </a:endParaRPr>
          </a:p>
          <a:p>
            <a:pPr algn="ctr" marL="668655">
              <a:lnSpc>
                <a:spcPct val="100000"/>
              </a:lnSpc>
              <a:spcBef>
                <a:spcPts val="575"/>
              </a:spcBef>
            </a:pPr>
            <a:r>
              <a:rPr dirty="0" sz="1000" spc="-375">
                <a:latin typeface="Cambria Math"/>
                <a:cs typeface="Cambria Math"/>
              </a:rPr>
              <a:t>𝑉𝑉</a:t>
            </a:r>
            <a:r>
              <a:rPr dirty="0" baseline="-15873" sz="1050" spc="-562">
                <a:latin typeface="Cambria Math"/>
                <a:cs typeface="Cambria Math"/>
              </a:rPr>
              <a:t>𝑑𝑑</a:t>
            </a:r>
            <a:r>
              <a:rPr dirty="0" baseline="-15873" sz="1050" spc="270">
                <a:latin typeface="Cambria Math"/>
                <a:cs typeface="Cambria Math"/>
              </a:rPr>
              <a:t> </a:t>
            </a:r>
            <a:r>
              <a:rPr dirty="0" sz="1000" spc="-5">
                <a:latin typeface="Cambria Math"/>
                <a:cs typeface="Cambria Math"/>
              </a:rPr>
              <a:t>= 43.18</a:t>
            </a:r>
            <a:r>
              <a:rPr dirty="0" sz="1000" spc="65">
                <a:latin typeface="Cambria Math"/>
                <a:cs typeface="Cambria Math"/>
              </a:rPr>
              <a:t> </a:t>
            </a:r>
            <a:r>
              <a:rPr dirty="0" sz="1000" spc="-290">
                <a:latin typeface="Cambria Math"/>
                <a:cs typeface="Cambria Math"/>
              </a:rPr>
              <a:t>𝑘𝑘𝑠𝑠𝑘𝑘</a:t>
            </a:r>
            <a:endParaRPr sz="1000">
              <a:latin typeface="Cambria Math"/>
              <a:cs typeface="Cambria Math"/>
            </a:endParaRPr>
          </a:p>
          <a:p>
            <a:pPr algn="ctr" marL="668655">
              <a:lnSpc>
                <a:spcPct val="100000"/>
              </a:lnSpc>
              <a:spcBef>
                <a:spcPts val="765"/>
              </a:spcBef>
            </a:pPr>
            <a:r>
              <a:rPr dirty="0" sz="1000" spc="-395">
                <a:latin typeface="Cambria Math"/>
                <a:cs typeface="Cambria Math"/>
              </a:rPr>
              <a:t>�𝑉𝑉</a:t>
            </a:r>
            <a:r>
              <a:rPr dirty="0" baseline="-15873" sz="1050" spc="-592">
                <a:latin typeface="Cambria Math"/>
                <a:cs typeface="Cambria Math"/>
              </a:rPr>
              <a:t>𝑎𝑎</a:t>
            </a:r>
            <a:r>
              <a:rPr dirty="0" baseline="-15873" sz="1050" spc="179">
                <a:latin typeface="Cambria Math"/>
                <a:cs typeface="Cambria Math"/>
              </a:rPr>
              <a:t> </a:t>
            </a:r>
            <a:r>
              <a:rPr dirty="0" sz="1000" spc="-5">
                <a:latin typeface="Cambria Math"/>
                <a:cs typeface="Cambria Math"/>
              </a:rPr>
              <a:t>–  </a:t>
            </a:r>
            <a:r>
              <a:rPr dirty="0" sz="1000" spc="-375">
                <a:latin typeface="Cambria Math"/>
                <a:cs typeface="Cambria Math"/>
              </a:rPr>
              <a:t>𝑉𝑉</a:t>
            </a:r>
            <a:r>
              <a:rPr dirty="0" baseline="-15873" sz="1050" spc="-562">
                <a:latin typeface="Cambria Math"/>
                <a:cs typeface="Cambria Math"/>
              </a:rPr>
              <a:t>𝑑𝑑</a:t>
            </a:r>
            <a:r>
              <a:rPr dirty="0" baseline="-15873" sz="1050" spc="-135">
                <a:latin typeface="Cambria Math"/>
                <a:cs typeface="Cambria Math"/>
              </a:rPr>
              <a:t> </a:t>
            </a:r>
            <a:r>
              <a:rPr dirty="0" sz="1000" spc="-525">
                <a:latin typeface="Cambria Math"/>
                <a:cs typeface="Cambria Math"/>
              </a:rPr>
              <a:t>�</a:t>
            </a:r>
            <a:r>
              <a:rPr dirty="0" sz="1000" spc="280">
                <a:latin typeface="Cambria Math"/>
                <a:cs typeface="Cambria Math"/>
              </a:rPr>
              <a:t> </a:t>
            </a:r>
            <a:r>
              <a:rPr dirty="0" sz="1000" spc="-5">
                <a:latin typeface="Cambria Math"/>
                <a:cs typeface="Cambria Math"/>
              </a:rPr>
              <a:t>=  370.54</a:t>
            </a:r>
            <a:r>
              <a:rPr dirty="0" sz="1000" spc="10">
                <a:latin typeface="Cambria Math"/>
                <a:cs typeface="Cambria Math"/>
              </a:rPr>
              <a:t> </a:t>
            </a:r>
            <a:r>
              <a:rPr dirty="0" sz="1000" spc="-290">
                <a:latin typeface="Cambria Math"/>
                <a:cs typeface="Cambria Math"/>
              </a:rPr>
              <a:t>𝑘𝑘𝑠𝑠𝑘𝑘</a:t>
            </a:r>
            <a:endParaRPr sz="1000">
              <a:latin typeface="Cambria Math"/>
              <a:cs typeface="Cambria Math"/>
            </a:endParaRPr>
          </a:p>
          <a:p>
            <a:pPr algn="ctr" marL="667385">
              <a:lnSpc>
                <a:spcPct val="100000"/>
              </a:lnSpc>
              <a:spcBef>
                <a:spcPts val="685"/>
              </a:spcBef>
            </a:pPr>
            <a:r>
              <a:rPr dirty="0" sz="1000" spc="-235">
                <a:latin typeface="Cambria Math"/>
                <a:cs typeface="Cambria Math"/>
              </a:rPr>
              <a:t>𝑑𝑑</a:t>
            </a:r>
            <a:r>
              <a:rPr dirty="0" baseline="-15873" sz="1050" spc="-352">
                <a:latin typeface="Cambria Math"/>
                <a:cs typeface="Cambria Math"/>
              </a:rPr>
              <a:t>𝑜𝑜</a:t>
            </a:r>
            <a:r>
              <a:rPr dirty="0" baseline="-15873" sz="1050" spc="607">
                <a:latin typeface="Cambria Math"/>
                <a:cs typeface="Cambria Math"/>
              </a:rPr>
              <a:t> </a:t>
            </a:r>
            <a:r>
              <a:rPr dirty="0" sz="1000" spc="-5">
                <a:latin typeface="Cambria Math"/>
                <a:cs typeface="Cambria Math"/>
              </a:rPr>
              <a:t>=   69.384</a:t>
            </a:r>
            <a:r>
              <a:rPr dirty="0" sz="1000" spc="-145">
                <a:latin typeface="Cambria Math"/>
                <a:cs typeface="Cambria Math"/>
              </a:rPr>
              <a:t> </a:t>
            </a:r>
            <a:r>
              <a:rPr dirty="0" sz="1000" spc="-250">
                <a:latin typeface="Cambria Math"/>
                <a:cs typeface="Cambria Math"/>
              </a:rPr>
              <a:t>𝑠𝑠𝑠𝑠</a:t>
            </a:r>
            <a:endParaRPr sz="1000">
              <a:latin typeface="Cambria Math"/>
              <a:cs typeface="Cambria Math"/>
            </a:endParaRPr>
          </a:p>
          <a:p>
            <a:pPr algn="ctr" marL="666115">
              <a:lnSpc>
                <a:spcPct val="100000"/>
              </a:lnSpc>
              <a:spcBef>
                <a:spcPts val="590"/>
              </a:spcBef>
            </a:pPr>
            <a:r>
              <a:rPr dirty="0" sz="1000" spc="-240">
                <a:latin typeface="Cambria Math"/>
                <a:cs typeface="Cambria Math"/>
              </a:rPr>
              <a:t>𝐴𝐴</a:t>
            </a:r>
            <a:r>
              <a:rPr dirty="0" baseline="-15873" sz="1050" spc="-359">
                <a:latin typeface="Cambria Math"/>
                <a:cs typeface="Cambria Math"/>
              </a:rPr>
              <a:t>𝑠𝑠</a:t>
            </a:r>
            <a:r>
              <a:rPr dirty="0" baseline="-15873" sz="1050" spc="585">
                <a:latin typeface="Cambria Math"/>
                <a:cs typeface="Cambria Math"/>
              </a:rPr>
              <a:t> </a:t>
            </a:r>
            <a:r>
              <a:rPr dirty="0" sz="1000" spc="-5">
                <a:latin typeface="Cambria Math"/>
                <a:cs typeface="Cambria Math"/>
              </a:rPr>
              <a:t>=  0</a:t>
            </a:r>
            <a:r>
              <a:rPr dirty="0" sz="1000" spc="60">
                <a:latin typeface="Cambria Math"/>
                <a:cs typeface="Cambria Math"/>
              </a:rPr>
              <a:t> </a:t>
            </a:r>
            <a:r>
              <a:rPr dirty="0" sz="1000" spc="-185">
                <a:latin typeface="Cambria Math"/>
                <a:cs typeface="Cambria Math"/>
              </a:rPr>
              <a:t>𝑠𝑠𝑠𝑠</a:t>
            </a:r>
            <a:r>
              <a:rPr dirty="0" baseline="27777" sz="1050" spc="-277">
                <a:latin typeface="Cambria Math"/>
                <a:cs typeface="Cambria Math"/>
              </a:rPr>
              <a:t>2</a:t>
            </a:r>
            <a:endParaRPr baseline="27777" sz="1050">
              <a:latin typeface="Cambria Math"/>
              <a:cs typeface="Cambria Math"/>
            </a:endParaRPr>
          </a:p>
          <a:p>
            <a:pPr algn="ctr" marL="666750">
              <a:lnSpc>
                <a:spcPct val="100000"/>
              </a:lnSpc>
              <a:spcBef>
                <a:spcPts val="565"/>
              </a:spcBef>
            </a:pPr>
            <a:r>
              <a:rPr dirty="0" sz="1000" spc="-250">
                <a:latin typeface="Cambria Math"/>
                <a:cs typeface="Cambria Math"/>
              </a:rPr>
              <a:t>𝐸𝐸</a:t>
            </a:r>
            <a:r>
              <a:rPr dirty="0" baseline="-15873" sz="1050" spc="-375">
                <a:latin typeface="Cambria Math"/>
                <a:cs typeface="Cambria Math"/>
              </a:rPr>
              <a:t>𝑠𝑠</a:t>
            </a:r>
            <a:r>
              <a:rPr dirty="0" baseline="-15873" sz="1050" spc="555">
                <a:latin typeface="Cambria Math"/>
                <a:cs typeface="Cambria Math"/>
              </a:rPr>
              <a:t> </a:t>
            </a:r>
            <a:r>
              <a:rPr dirty="0" sz="1000" spc="-5">
                <a:latin typeface="Cambria Math"/>
                <a:cs typeface="Cambria Math"/>
              </a:rPr>
              <a:t>=  29000</a:t>
            </a:r>
            <a:r>
              <a:rPr dirty="0" sz="1000" spc="35">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algn="ctr" marL="664210">
              <a:lnSpc>
                <a:spcPct val="100000"/>
              </a:lnSpc>
              <a:spcBef>
                <a:spcPts val="585"/>
              </a:spcBef>
            </a:pPr>
            <a:r>
              <a:rPr dirty="0" sz="1000" spc="-220">
                <a:latin typeface="Cambria Math"/>
                <a:cs typeface="Cambria Math"/>
              </a:rPr>
              <a:t>𝐴𝐴</a:t>
            </a:r>
            <a:r>
              <a:rPr dirty="0" baseline="-15873" sz="1050" spc="-330">
                <a:latin typeface="Cambria Math"/>
                <a:cs typeface="Cambria Math"/>
              </a:rPr>
              <a:t>𝑑𝑑𝑠𝑠</a:t>
            </a:r>
            <a:r>
              <a:rPr dirty="0" baseline="-15873" sz="1050" spc="555">
                <a:latin typeface="Cambria Math"/>
                <a:cs typeface="Cambria Math"/>
              </a:rPr>
              <a:t> </a:t>
            </a:r>
            <a:r>
              <a:rPr dirty="0" sz="1000" spc="-5">
                <a:latin typeface="Cambria Math"/>
                <a:cs typeface="Cambria Math"/>
              </a:rPr>
              <a:t>=  9.143</a:t>
            </a:r>
            <a:r>
              <a:rPr dirty="0" sz="1000" spc="55">
                <a:latin typeface="Cambria Math"/>
                <a:cs typeface="Cambria Math"/>
              </a:rPr>
              <a:t> </a:t>
            </a:r>
            <a:r>
              <a:rPr dirty="0" sz="1000" spc="-185">
                <a:latin typeface="Cambria Math"/>
                <a:cs typeface="Cambria Math"/>
              </a:rPr>
              <a:t>𝑠𝑠𝑠𝑠</a:t>
            </a:r>
            <a:r>
              <a:rPr dirty="0" baseline="27777" sz="1050" spc="-277">
                <a:latin typeface="Cambria Math"/>
                <a:cs typeface="Cambria Math"/>
              </a:rPr>
              <a:t>2</a:t>
            </a:r>
            <a:endParaRPr baseline="27777" sz="1050">
              <a:latin typeface="Cambria Math"/>
              <a:cs typeface="Cambria Math"/>
            </a:endParaRPr>
          </a:p>
          <a:p>
            <a:pPr algn="ctr" marL="664845">
              <a:lnSpc>
                <a:spcPct val="100000"/>
              </a:lnSpc>
              <a:spcBef>
                <a:spcPts val="685"/>
              </a:spcBef>
            </a:pPr>
            <a:r>
              <a:rPr dirty="0" sz="1000" spc="-229">
                <a:latin typeface="Cambria Math"/>
                <a:cs typeface="Cambria Math"/>
              </a:rPr>
              <a:t>𝐸𝐸</a:t>
            </a:r>
            <a:r>
              <a:rPr dirty="0" baseline="-15873" sz="1050" spc="-345">
                <a:latin typeface="Cambria Math"/>
                <a:cs typeface="Cambria Math"/>
              </a:rPr>
              <a:t>𝑑𝑑𝑠𝑠</a:t>
            </a:r>
            <a:r>
              <a:rPr dirty="0" baseline="-15873" sz="1050" spc="569">
                <a:latin typeface="Cambria Math"/>
                <a:cs typeface="Cambria Math"/>
              </a:rPr>
              <a:t> </a:t>
            </a:r>
            <a:r>
              <a:rPr dirty="0" sz="1000" spc="-5">
                <a:latin typeface="Cambria Math"/>
                <a:cs typeface="Cambria Math"/>
              </a:rPr>
              <a:t>=  28500</a:t>
            </a:r>
            <a:r>
              <a:rPr dirty="0" sz="1000" spc="45">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algn="ctr" marL="666115">
              <a:lnSpc>
                <a:spcPct val="100000"/>
              </a:lnSpc>
              <a:spcBef>
                <a:spcPts val="695"/>
              </a:spcBef>
            </a:pPr>
            <a:r>
              <a:rPr dirty="0" sz="1000" spc="-240">
                <a:latin typeface="Cambria Math"/>
                <a:cs typeface="Cambria Math"/>
              </a:rPr>
              <a:t>𝐴𝐴</a:t>
            </a:r>
            <a:r>
              <a:rPr dirty="0" baseline="-15873" sz="1050" spc="-359">
                <a:latin typeface="Cambria Math"/>
                <a:cs typeface="Cambria Math"/>
              </a:rPr>
              <a:t>𝑐𝑐𝑑𝑑</a:t>
            </a:r>
            <a:r>
              <a:rPr dirty="0" baseline="-15873" sz="1050" spc="600">
                <a:latin typeface="Cambria Math"/>
                <a:cs typeface="Cambria Math"/>
              </a:rPr>
              <a:t> </a:t>
            </a:r>
            <a:r>
              <a:rPr dirty="0" sz="1000" spc="-5">
                <a:latin typeface="Cambria Math"/>
                <a:cs typeface="Cambria Math"/>
              </a:rPr>
              <a:t>=   507.406</a:t>
            </a:r>
            <a:r>
              <a:rPr dirty="0" sz="1000" spc="-155">
                <a:latin typeface="Cambria Math"/>
                <a:cs typeface="Cambria Math"/>
              </a:rPr>
              <a:t> </a:t>
            </a:r>
            <a:r>
              <a:rPr dirty="0" sz="1000" spc="-180">
                <a:latin typeface="Cambria Math"/>
                <a:cs typeface="Cambria Math"/>
              </a:rPr>
              <a:t>𝑠𝑠𝑠𝑠</a:t>
            </a:r>
            <a:r>
              <a:rPr dirty="0" baseline="27777" sz="1050" spc="-270">
                <a:latin typeface="Cambria Math"/>
                <a:cs typeface="Cambria Math"/>
              </a:rPr>
              <a:t>2</a:t>
            </a:r>
            <a:endParaRPr baseline="27777" sz="1050">
              <a:latin typeface="Cambria Math"/>
              <a:cs typeface="Cambria Math"/>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a:spLocks noGrp="1"/>
          </p:cNvSpPr>
          <p:nvPr>
            <p:ph type="title"/>
          </p:nvPr>
        </p:nvSpPr>
        <p:spPr>
          <a:xfrm>
            <a:off x="1016466" y="1153205"/>
            <a:ext cx="5128895" cy="417195"/>
          </a:xfrm>
          <a:prstGeom prst="rect"/>
        </p:spPr>
        <p:txBody>
          <a:bodyPr wrap="square" lIns="0" tIns="14604" rIns="0" bIns="0" rtlCol="0" vert="horz">
            <a:spAutoFit/>
          </a:bodyPr>
          <a:lstStyle/>
          <a:p>
            <a:pPr>
              <a:lnSpc>
                <a:spcPct val="100000"/>
              </a:lnSpc>
              <a:spcBef>
                <a:spcPts val="114"/>
              </a:spcBef>
            </a:pPr>
            <a:r>
              <a:rPr dirty="0" sz="2550" spc="15" b="0">
                <a:solidFill>
                  <a:srgbClr val="1C7C5B"/>
                </a:solidFill>
                <a:latin typeface="Arial Black"/>
                <a:cs typeface="Arial Black"/>
              </a:rPr>
              <a:t>Permanent Load</a:t>
            </a:r>
            <a:r>
              <a:rPr dirty="0" sz="2550" spc="-90" b="0">
                <a:solidFill>
                  <a:srgbClr val="1C7C5B"/>
                </a:solidFill>
                <a:latin typeface="Arial Black"/>
                <a:cs typeface="Arial Black"/>
              </a:rPr>
              <a:t> </a:t>
            </a:r>
            <a:r>
              <a:rPr dirty="0" sz="2550" spc="5" b="0">
                <a:solidFill>
                  <a:srgbClr val="1C7C5B"/>
                </a:solidFill>
                <a:latin typeface="Arial Black"/>
                <a:cs typeface="Arial Black"/>
              </a:rPr>
              <a:t>Distribution</a:t>
            </a:r>
            <a:endParaRPr sz="2550">
              <a:latin typeface="Arial Black"/>
              <a:cs typeface="Arial Black"/>
            </a:endParaRPr>
          </a:p>
        </p:txBody>
      </p:sp>
      <p:sp>
        <p:nvSpPr>
          <p:cNvPr id="5" name="object 5"/>
          <p:cNvSpPr txBox="1"/>
          <p:nvPr/>
        </p:nvSpPr>
        <p:spPr>
          <a:xfrm>
            <a:off x="1016505" y="1843558"/>
            <a:ext cx="5353050" cy="2807970"/>
          </a:xfrm>
          <a:prstGeom prst="rect">
            <a:avLst/>
          </a:prstGeom>
        </p:spPr>
        <p:txBody>
          <a:bodyPr wrap="square" lIns="0" tIns="46355" rIns="0" bIns="0" rtlCol="0" vert="horz">
            <a:spAutoFit/>
          </a:bodyPr>
          <a:lstStyle/>
          <a:p>
            <a:pPr algn="just" marL="244475" indent="-245110">
              <a:lnSpc>
                <a:spcPct val="100000"/>
              </a:lnSpc>
              <a:spcBef>
                <a:spcPts val="365"/>
              </a:spcBef>
              <a:buChar char="•"/>
              <a:tabLst>
                <a:tab pos="245110" algn="l"/>
              </a:tabLst>
            </a:pPr>
            <a:r>
              <a:rPr dirty="0" sz="1150" spc="-10">
                <a:latin typeface="Arial"/>
                <a:cs typeface="Arial"/>
              </a:rPr>
              <a:t>LRFD</a:t>
            </a:r>
            <a:r>
              <a:rPr dirty="0" sz="1150" spc="-20">
                <a:latin typeface="Arial"/>
                <a:cs typeface="Arial"/>
              </a:rPr>
              <a:t> </a:t>
            </a:r>
            <a:r>
              <a:rPr dirty="0" sz="1150" spc="-10">
                <a:latin typeface="Arial"/>
                <a:cs typeface="Arial"/>
              </a:rPr>
              <a:t>4.6.2.2.1</a:t>
            </a:r>
            <a:endParaRPr sz="1150">
              <a:latin typeface="Arial"/>
              <a:cs typeface="Arial"/>
            </a:endParaRPr>
          </a:p>
          <a:p>
            <a:pPr algn="just" lvl="1" marL="530225" marR="1273810" indent="-204470">
              <a:lnSpc>
                <a:spcPct val="99600"/>
              </a:lnSpc>
              <a:spcBef>
                <a:spcPts val="270"/>
              </a:spcBef>
              <a:buFont typeface="Arial"/>
              <a:buChar char="–"/>
              <a:tabLst>
                <a:tab pos="530860" algn="l"/>
              </a:tabLst>
            </a:pPr>
            <a:r>
              <a:rPr dirty="0" sz="1150" spc="-5" i="1">
                <a:latin typeface="Arial"/>
                <a:cs typeface="Arial"/>
              </a:rPr>
              <a:t>Where </a:t>
            </a:r>
            <a:r>
              <a:rPr dirty="0" sz="1150" spc="-10" i="1">
                <a:latin typeface="Arial"/>
                <a:cs typeface="Arial"/>
              </a:rPr>
              <a:t>bridges meeting the conditions specified herein,  </a:t>
            </a:r>
            <a:r>
              <a:rPr dirty="0" sz="1150" spc="-10" i="1">
                <a:latin typeface="Arial"/>
                <a:cs typeface="Arial"/>
              </a:rPr>
              <a:t>permanent loads of and on the deck may be distributed  uniformly among </a:t>
            </a:r>
            <a:r>
              <a:rPr dirty="0" sz="1150" spc="-5" i="1">
                <a:latin typeface="Arial"/>
                <a:cs typeface="Arial"/>
              </a:rPr>
              <a:t>the</a:t>
            </a:r>
            <a:r>
              <a:rPr dirty="0" sz="1150" spc="10" i="1">
                <a:latin typeface="Arial"/>
                <a:cs typeface="Arial"/>
              </a:rPr>
              <a:t> </a:t>
            </a:r>
            <a:r>
              <a:rPr dirty="0" sz="1150" spc="-10" i="1">
                <a:latin typeface="Arial"/>
                <a:cs typeface="Arial"/>
              </a:rPr>
              <a:t>beams</a:t>
            </a:r>
            <a:endParaRPr sz="1150">
              <a:latin typeface="Arial"/>
              <a:cs typeface="Arial"/>
            </a:endParaRPr>
          </a:p>
          <a:p>
            <a:pPr algn="just" marL="244475" indent="-245110">
              <a:lnSpc>
                <a:spcPct val="100000"/>
              </a:lnSpc>
              <a:spcBef>
                <a:spcPts val="265"/>
              </a:spcBef>
              <a:buChar char="•"/>
              <a:tabLst>
                <a:tab pos="245110" algn="l"/>
              </a:tabLst>
            </a:pPr>
            <a:r>
              <a:rPr dirty="0" sz="1150" spc="-10">
                <a:latin typeface="Arial"/>
                <a:cs typeface="Arial"/>
              </a:rPr>
              <a:t>Slab, </a:t>
            </a:r>
            <a:r>
              <a:rPr dirty="0" sz="1150" spc="-5">
                <a:latin typeface="Arial"/>
                <a:cs typeface="Arial"/>
              </a:rPr>
              <a:t>Haunch, </a:t>
            </a:r>
            <a:r>
              <a:rPr dirty="0" sz="1150" spc="-10">
                <a:latin typeface="Arial"/>
                <a:cs typeface="Arial"/>
              </a:rPr>
              <a:t>and</a:t>
            </a:r>
            <a:r>
              <a:rPr dirty="0" sz="1150" spc="-35">
                <a:latin typeface="Arial"/>
                <a:cs typeface="Arial"/>
              </a:rPr>
              <a:t> </a:t>
            </a:r>
            <a:r>
              <a:rPr dirty="0" sz="1150" spc="-10">
                <a:latin typeface="Arial"/>
                <a:cs typeface="Arial"/>
              </a:rPr>
              <a:t>Diaphragms</a:t>
            </a:r>
            <a:endParaRPr sz="1150">
              <a:latin typeface="Arial"/>
              <a:cs typeface="Arial"/>
            </a:endParaRPr>
          </a:p>
          <a:p>
            <a:pPr algn="just" lvl="1" marL="530225" indent="-205104">
              <a:lnSpc>
                <a:spcPct val="100000"/>
              </a:lnSpc>
              <a:spcBef>
                <a:spcPts val="260"/>
              </a:spcBef>
              <a:buChar char="–"/>
              <a:tabLst>
                <a:tab pos="530860" algn="l"/>
              </a:tabLst>
            </a:pPr>
            <a:r>
              <a:rPr dirty="0" sz="1150" spc="-15">
                <a:latin typeface="Arial"/>
                <a:cs typeface="Arial"/>
              </a:rPr>
              <a:t>Tributary</a:t>
            </a:r>
            <a:r>
              <a:rPr dirty="0" sz="1150" spc="-20">
                <a:latin typeface="Arial"/>
                <a:cs typeface="Arial"/>
              </a:rPr>
              <a:t> </a:t>
            </a:r>
            <a:r>
              <a:rPr dirty="0" sz="1150" spc="-15">
                <a:latin typeface="Arial"/>
                <a:cs typeface="Arial"/>
              </a:rPr>
              <a:t>width</a:t>
            </a:r>
            <a:endParaRPr sz="1150">
              <a:latin typeface="Arial"/>
              <a:cs typeface="Arial"/>
            </a:endParaRPr>
          </a:p>
          <a:p>
            <a:pPr algn="just" lvl="1" marL="530225" indent="-205104">
              <a:lnSpc>
                <a:spcPct val="100000"/>
              </a:lnSpc>
              <a:spcBef>
                <a:spcPts val="265"/>
              </a:spcBef>
              <a:buChar char="–"/>
              <a:tabLst>
                <a:tab pos="530860" algn="l"/>
              </a:tabLst>
            </a:pPr>
            <a:r>
              <a:rPr dirty="0" sz="1150" spc="-10">
                <a:latin typeface="Arial"/>
                <a:cs typeface="Arial"/>
              </a:rPr>
              <a:t>Full haunch depth </a:t>
            </a:r>
            <a:r>
              <a:rPr dirty="0" sz="1150" spc="-5">
                <a:latin typeface="Arial"/>
                <a:cs typeface="Arial"/>
              </a:rPr>
              <a:t>for</a:t>
            </a:r>
            <a:r>
              <a:rPr dirty="0" sz="1150" spc="-15">
                <a:latin typeface="Arial"/>
                <a:cs typeface="Arial"/>
              </a:rPr>
              <a:t> </a:t>
            </a:r>
            <a:r>
              <a:rPr dirty="0" sz="1150" spc="-5">
                <a:latin typeface="Arial"/>
                <a:cs typeface="Arial"/>
              </a:rPr>
              <a:t>DL</a:t>
            </a:r>
            <a:endParaRPr sz="1150">
              <a:latin typeface="Arial"/>
              <a:cs typeface="Arial"/>
            </a:endParaRPr>
          </a:p>
          <a:p>
            <a:pPr algn="just" marL="244475" indent="-245110">
              <a:lnSpc>
                <a:spcPct val="100000"/>
              </a:lnSpc>
              <a:spcBef>
                <a:spcPts val="265"/>
              </a:spcBef>
              <a:buChar char="•"/>
              <a:tabLst>
                <a:tab pos="245110" algn="l"/>
              </a:tabLst>
            </a:pPr>
            <a:r>
              <a:rPr dirty="0" sz="1150" spc="-5">
                <a:latin typeface="Arial"/>
                <a:cs typeface="Arial"/>
              </a:rPr>
              <a:t>Barriers</a:t>
            </a:r>
            <a:endParaRPr sz="1150">
              <a:latin typeface="Arial"/>
              <a:cs typeface="Arial"/>
            </a:endParaRPr>
          </a:p>
          <a:p>
            <a:pPr algn="just" lvl="1" marL="530225" marR="3007995" indent="-204470">
              <a:lnSpc>
                <a:spcPts val="1370"/>
              </a:lnSpc>
              <a:spcBef>
                <a:spcPts val="315"/>
              </a:spcBef>
              <a:buChar char="–"/>
              <a:tabLst>
                <a:tab pos="530860" algn="l"/>
              </a:tabLst>
            </a:pPr>
            <a:r>
              <a:rPr dirty="0" sz="1150" spc="-10">
                <a:latin typeface="Arial"/>
                <a:cs typeface="Arial"/>
              </a:rPr>
              <a:t>Equally to 3 exterior </a:t>
            </a:r>
            <a:r>
              <a:rPr dirty="0" sz="1150" spc="-5">
                <a:latin typeface="Arial"/>
                <a:cs typeface="Arial"/>
              </a:rPr>
              <a:t>girders,  or all </a:t>
            </a:r>
            <a:r>
              <a:rPr dirty="0" sz="1150" spc="-10">
                <a:latin typeface="Arial"/>
                <a:cs typeface="Arial"/>
              </a:rPr>
              <a:t>girders </a:t>
            </a:r>
            <a:r>
              <a:rPr dirty="0" sz="1150" spc="-5">
                <a:latin typeface="Arial"/>
                <a:cs typeface="Arial"/>
              </a:rPr>
              <a:t>if </a:t>
            </a:r>
            <a:r>
              <a:rPr dirty="0" sz="1150" spc="-10">
                <a:latin typeface="Arial"/>
                <a:cs typeface="Arial"/>
              </a:rPr>
              <a:t>6 </a:t>
            </a:r>
            <a:r>
              <a:rPr dirty="0" sz="1150" spc="-5">
                <a:latin typeface="Arial"/>
                <a:cs typeface="Arial"/>
              </a:rPr>
              <a:t>or</a:t>
            </a:r>
            <a:r>
              <a:rPr dirty="0" sz="1150" spc="-30">
                <a:latin typeface="Arial"/>
                <a:cs typeface="Arial"/>
              </a:rPr>
              <a:t> </a:t>
            </a:r>
            <a:r>
              <a:rPr dirty="0" sz="1150" spc="-10">
                <a:latin typeface="Arial"/>
                <a:cs typeface="Arial"/>
              </a:rPr>
              <a:t>fewer</a:t>
            </a:r>
            <a:endParaRPr sz="1150">
              <a:latin typeface="Arial"/>
              <a:cs typeface="Arial"/>
            </a:endParaRPr>
          </a:p>
          <a:p>
            <a:pPr algn="just" marL="244475" indent="-245110">
              <a:lnSpc>
                <a:spcPct val="100000"/>
              </a:lnSpc>
              <a:spcBef>
                <a:spcPts val="220"/>
              </a:spcBef>
              <a:buChar char="•"/>
              <a:tabLst>
                <a:tab pos="245110" algn="l"/>
              </a:tabLst>
            </a:pPr>
            <a:r>
              <a:rPr dirty="0" sz="1150" spc="-10">
                <a:latin typeface="Arial"/>
                <a:cs typeface="Arial"/>
              </a:rPr>
              <a:t>Overlay</a:t>
            </a:r>
            <a:endParaRPr sz="1150">
              <a:latin typeface="Arial"/>
              <a:cs typeface="Arial"/>
            </a:endParaRPr>
          </a:p>
          <a:p>
            <a:pPr algn="just" lvl="1" marL="530225" indent="-205104">
              <a:lnSpc>
                <a:spcPct val="100000"/>
              </a:lnSpc>
              <a:spcBef>
                <a:spcPts val="265"/>
              </a:spcBef>
              <a:buChar char="–"/>
              <a:tabLst>
                <a:tab pos="530860" algn="l"/>
              </a:tabLst>
            </a:pPr>
            <a:r>
              <a:rPr dirty="0" sz="1150" spc="-10">
                <a:latin typeface="Arial"/>
                <a:cs typeface="Arial"/>
              </a:rPr>
              <a:t>Uniform</a:t>
            </a:r>
            <a:endParaRPr sz="1150">
              <a:latin typeface="Arial"/>
              <a:cs typeface="Arial"/>
            </a:endParaRPr>
          </a:p>
          <a:p>
            <a:pPr>
              <a:lnSpc>
                <a:spcPct val="100000"/>
              </a:lnSpc>
              <a:spcBef>
                <a:spcPts val="10"/>
              </a:spcBef>
            </a:pPr>
            <a:endParaRPr sz="1550">
              <a:latin typeface="Arial"/>
              <a:cs typeface="Arial"/>
            </a:endParaRPr>
          </a:p>
          <a:p>
            <a:pPr marL="530225">
              <a:lnSpc>
                <a:spcPct val="100000"/>
              </a:lnSpc>
              <a:tabLst>
                <a:tab pos="1851660"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6" name="object 6"/>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3</a:t>
            </a:r>
            <a:r>
              <a:rPr dirty="0" sz="850">
                <a:solidFill>
                  <a:srgbClr val="FFFFFF"/>
                </a:solidFill>
                <a:latin typeface="Arial"/>
                <a:cs typeface="Arial"/>
              </a:rPr>
              <a:t>3</a:t>
            </a:r>
            <a:endParaRPr sz="850">
              <a:latin typeface="Arial"/>
              <a:cs typeface="Arial"/>
            </a:endParaRPr>
          </a:p>
        </p:txBody>
      </p:sp>
      <p:sp>
        <p:nvSpPr>
          <p:cNvPr id="7" name="object 7"/>
          <p:cNvSpPr/>
          <p:nvPr/>
        </p:nvSpPr>
        <p:spPr>
          <a:xfrm>
            <a:off x="3712464" y="2602992"/>
            <a:ext cx="3361943" cy="1537716"/>
          </a:xfrm>
          <a:prstGeom prst="rect">
            <a:avLst/>
          </a:prstGeom>
          <a:blipFill>
            <a:blip r:embed="rId3" cstate="print"/>
            <a:stretch>
              <a:fillRect/>
            </a:stretch>
          </a:blipFill>
        </p:spPr>
        <p:txBody>
          <a:bodyPr wrap="square" lIns="0" tIns="0" rIns="0" bIns="0" rtlCol="0"/>
          <a:lstStyle/>
          <a:p/>
        </p:txBody>
      </p:sp>
      <p:sp>
        <p:nvSpPr>
          <p:cNvPr id="8" name="object 8"/>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9" name="object 9"/>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0" name="object 10"/>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1" name="object 11"/>
          <p:cNvSpPr txBox="1"/>
          <p:nvPr/>
        </p:nvSpPr>
        <p:spPr>
          <a:xfrm>
            <a:off x="1016466" y="5528576"/>
            <a:ext cx="1927860" cy="417195"/>
          </a:xfrm>
          <a:prstGeom prst="rect">
            <a:avLst/>
          </a:prstGeom>
        </p:spPr>
        <p:txBody>
          <a:bodyPr wrap="square" lIns="0" tIns="14604" rIns="0" bIns="0" rtlCol="0" vert="horz">
            <a:spAutoFit/>
          </a:bodyPr>
          <a:lstStyle/>
          <a:p>
            <a:pPr>
              <a:lnSpc>
                <a:spcPct val="100000"/>
              </a:lnSpc>
              <a:spcBef>
                <a:spcPts val="114"/>
              </a:spcBef>
            </a:pPr>
            <a:r>
              <a:rPr dirty="0" sz="2550" spc="-15">
                <a:solidFill>
                  <a:srgbClr val="1C7C5B"/>
                </a:solidFill>
                <a:latin typeface="Arial Black"/>
                <a:cs typeface="Arial Black"/>
              </a:rPr>
              <a:t>Live</a:t>
            </a:r>
            <a:r>
              <a:rPr dirty="0" sz="2550" spc="-70">
                <a:solidFill>
                  <a:srgbClr val="1C7C5B"/>
                </a:solidFill>
                <a:latin typeface="Arial Black"/>
                <a:cs typeface="Arial Black"/>
              </a:rPr>
              <a:t> </a:t>
            </a:r>
            <a:r>
              <a:rPr dirty="0" sz="2550" spc="15">
                <a:solidFill>
                  <a:srgbClr val="1C7C5B"/>
                </a:solidFill>
                <a:latin typeface="Arial Black"/>
                <a:cs typeface="Arial Black"/>
              </a:rPr>
              <a:t>Loads</a:t>
            </a:r>
            <a:endParaRPr sz="2550">
              <a:latin typeface="Arial Black"/>
              <a:cs typeface="Arial Black"/>
            </a:endParaRPr>
          </a:p>
        </p:txBody>
      </p:sp>
      <p:sp>
        <p:nvSpPr>
          <p:cNvPr id="12" name="object 12"/>
          <p:cNvSpPr txBox="1"/>
          <p:nvPr/>
        </p:nvSpPr>
        <p:spPr>
          <a:xfrm>
            <a:off x="1016505" y="6218889"/>
            <a:ext cx="3650615" cy="2427605"/>
          </a:xfrm>
          <a:prstGeom prst="rect">
            <a:avLst/>
          </a:prstGeom>
        </p:spPr>
        <p:txBody>
          <a:bodyPr wrap="square" lIns="0" tIns="46355" rIns="0" bIns="0" rtlCol="0" vert="horz">
            <a:spAutoFit/>
          </a:bodyPr>
          <a:lstStyle/>
          <a:p>
            <a:pPr marL="244475" indent="-245110">
              <a:lnSpc>
                <a:spcPct val="100000"/>
              </a:lnSpc>
              <a:spcBef>
                <a:spcPts val="365"/>
              </a:spcBef>
              <a:buChar char="•"/>
              <a:tabLst>
                <a:tab pos="244475" algn="l"/>
                <a:tab pos="245110" algn="l"/>
              </a:tabLst>
            </a:pPr>
            <a:r>
              <a:rPr dirty="0" sz="1150" spc="-10">
                <a:latin typeface="Arial"/>
                <a:cs typeface="Arial"/>
              </a:rPr>
              <a:t>HL-93 Notional Live</a:t>
            </a:r>
            <a:r>
              <a:rPr dirty="0" sz="1150" spc="-30">
                <a:latin typeface="Arial"/>
                <a:cs typeface="Arial"/>
              </a:rPr>
              <a:t> </a:t>
            </a:r>
            <a:r>
              <a:rPr dirty="0" sz="1150" spc="-10">
                <a:latin typeface="Arial"/>
                <a:cs typeface="Arial"/>
              </a:rPr>
              <a:t>Load</a:t>
            </a:r>
            <a:endParaRPr sz="1150">
              <a:latin typeface="Arial"/>
              <a:cs typeface="Arial"/>
            </a:endParaRPr>
          </a:p>
          <a:p>
            <a:pPr lvl="1" marL="530225" indent="-205104">
              <a:lnSpc>
                <a:spcPct val="100000"/>
              </a:lnSpc>
              <a:spcBef>
                <a:spcPts val="265"/>
              </a:spcBef>
              <a:buChar char="–"/>
              <a:tabLst>
                <a:tab pos="530860" algn="l"/>
              </a:tabLst>
            </a:pPr>
            <a:r>
              <a:rPr dirty="0" sz="1150" spc="-10">
                <a:latin typeface="Arial"/>
                <a:cs typeface="Arial"/>
              </a:rPr>
              <a:t>Design </a:t>
            </a:r>
            <a:r>
              <a:rPr dirty="0" sz="1150" spc="-15">
                <a:latin typeface="Arial"/>
                <a:cs typeface="Arial"/>
              </a:rPr>
              <a:t>Truck </a:t>
            </a:r>
            <a:r>
              <a:rPr dirty="0" sz="1150" spc="-10">
                <a:latin typeface="Arial"/>
                <a:cs typeface="Arial"/>
              </a:rPr>
              <a:t>+ 0.640 </a:t>
            </a:r>
            <a:r>
              <a:rPr dirty="0" sz="1150" spc="-5">
                <a:latin typeface="Arial"/>
                <a:cs typeface="Arial"/>
              </a:rPr>
              <a:t>klf </a:t>
            </a:r>
            <a:r>
              <a:rPr dirty="0" sz="1150" spc="-10">
                <a:latin typeface="Arial"/>
                <a:cs typeface="Arial"/>
              </a:rPr>
              <a:t>lane</a:t>
            </a:r>
            <a:r>
              <a:rPr dirty="0" sz="1150" spc="-30">
                <a:latin typeface="Arial"/>
                <a:cs typeface="Arial"/>
              </a:rPr>
              <a:t> </a:t>
            </a:r>
            <a:r>
              <a:rPr dirty="0" sz="1150" spc="-10">
                <a:latin typeface="Arial"/>
                <a:cs typeface="Arial"/>
              </a:rPr>
              <a:t>load</a:t>
            </a:r>
            <a:endParaRPr sz="1150">
              <a:latin typeface="Arial"/>
              <a:cs typeface="Arial"/>
            </a:endParaRPr>
          </a:p>
          <a:p>
            <a:pPr lvl="1" marL="530225" marR="5080" indent="-204470">
              <a:lnSpc>
                <a:spcPct val="99500"/>
              </a:lnSpc>
              <a:spcBef>
                <a:spcPts val="270"/>
              </a:spcBef>
              <a:buChar char="–"/>
              <a:tabLst>
                <a:tab pos="530860" algn="l"/>
              </a:tabLst>
            </a:pPr>
            <a:r>
              <a:rPr dirty="0" sz="1150" spc="-10">
                <a:latin typeface="Arial"/>
                <a:cs typeface="Arial"/>
              </a:rPr>
              <a:t>90% </a:t>
            </a:r>
            <a:r>
              <a:rPr dirty="0" sz="1150" spc="-5">
                <a:latin typeface="Arial"/>
                <a:cs typeface="Arial"/>
              </a:rPr>
              <a:t>of </a:t>
            </a:r>
            <a:r>
              <a:rPr dirty="0" sz="1150" spc="-10">
                <a:latin typeface="Arial"/>
                <a:cs typeface="Arial"/>
              </a:rPr>
              <a:t>2-Design Trucks </a:t>
            </a:r>
            <a:r>
              <a:rPr dirty="0" sz="1150" spc="-15">
                <a:latin typeface="Arial"/>
                <a:cs typeface="Arial"/>
              </a:rPr>
              <a:t>with </a:t>
            </a:r>
            <a:r>
              <a:rPr dirty="0" sz="1150" spc="-10">
                <a:latin typeface="Arial"/>
                <a:cs typeface="Arial"/>
              </a:rPr>
              <a:t>min </a:t>
            </a:r>
            <a:r>
              <a:rPr dirty="0" sz="1150" spc="-5">
                <a:latin typeface="Arial"/>
                <a:cs typeface="Arial"/>
              </a:rPr>
              <a:t>50ft </a:t>
            </a:r>
            <a:r>
              <a:rPr dirty="0" sz="1150" spc="-10">
                <a:latin typeface="Arial"/>
                <a:cs typeface="Arial"/>
              </a:rPr>
              <a:t>headway  </a:t>
            </a:r>
            <a:r>
              <a:rPr dirty="0" sz="1150" spc="-5">
                <a:latin typeface="Arial"/>
                <a:cs typeface="Arial"/>
              </a:rPr>
              <a:t>spacing </a:t>
            </a:r>
            <a:r>
              <a:rPr dirty="0" sz="1150" spc="-10">
                <a:latin typeface="Arial"/>
                <a:cs typeface="Arial"/>
              </a:rPr>
              <a:t>+ lane, </a:t>
            </a:r>
            <a:r>
              <a:rPr dirty="0" sz="1150" spc="-5">
                <a:latin typeface="Arial"/>
                <a:cs typeface="Arial"/>
              </a:rPr>
              <a:t>for </a:t>
            </a:r>
            <a:r>
              <a:rPr dirty="0" sz="1150" spc="-10">
                <a:latin typeface="Arial"/>
                <a:cs typeface="Arial"/>
              </a:rPr>
              <a:t>negative moment and interior  pier reactions</a:t>
            </a:r>
            <a:endParaRPr sz="1150">
              <a:latin typeface="Arial"/>
              <a:cs typeface="Arial"/>
            </a:endParaRPr>
          </a:p>
          <a:p>
            <a:pPr marL="244475" indent="-245110">
              <a:lnSpc>
                <a:spcPct val="100000"/>
              </a:lnSpc>
              <a:spcBef>
                <a:spcPts val="265"/>
              </a:spcBef>
              <a:buChar char="•"/>
              <a:tabLst>
                <a:tab pos="244475" algn="l"/>
                <a:tab pos="245110" algn="l"/>
              </a:tabLst>
            </a:pPr>
            <a:r>
              <a:rPr dirty="0" sz="1150" spc="-10">
                <a:latin typeface="Arial"/>
                <a:cs typeface="Arial"/>
              </a:rPr>
              <a:t>Design</a:t>
            </a:r>
            <a:r>
              <a:rPr dirty="0" sz="1150" spc="-50">
                <a:latin typeface="Arial"/>
                <a:cs typeface="Arial"/>
              </a:rPr>
              <a:t> </a:t>
            </a:r>
            <a:r>
              <a:rPr dirty="0" sz="1150" spc="-30">
                <a:latin typeface="Arial"/>
                <a:cs typeface="Arial"/>
              </a:rPr>
              <a:t>Tandem</a:t>
            </a:r>
            <a:endParaRPr sz="1150">
              <a:latin typeface="Arial"/>
              <a:cs typeface="Arial"/>
            </a:endParaRPr>
          </a:p>
          <a:p>
            <a:pPr lvl="1" marL="530225" indent="-205104">
              <a:lnSpc>
                <a:spcPct val="100000"/>
              </a:lnSpc>
              <a:spcBef>
                <a:spcPts val="265"/>
              </a:spcBef>
              <a:buChar char="–"/>
              <a:tabLst>
                <a:tab pos="530860" algn="l"/>
              </a:tabLst>
            </a:pPr>
            <a:r>
              <a:rPr dirty="0" sz="1150" spc="-10">
                <a:latin typeface="Arial"/>
                <a:cs typeface="Arial"/>
              </a:rPr>
              <a:t>2-25 </a:t>
            </a:r>
            <a:r>
              <a:rPr dirty="0" sz="1150" spc="-5">
                <a:latin typeface="Arial"/>
                <a:cs typeface="Arial"/>
              </a:rPr>
              <a:t>kip </a:t>
            </a:r>
            <a:r>
              <a:rPr dirty="0" sz="1150" spc="-10">
                <a:latin typeface="Arial"/>
                <a:cs typeface="Arial"/>
              </a:rPr>
              <a:t>axles </a:t>
            </a:r>
            <a:r>
              <a:rPr dirty="0" sz="1150" spc="-5">
                <a:latin typeface="Arial"/>
                <a:cs typeface="Arial"/>
              </a:rPr>
              <a:t>at </a:t>
            </a:r>
            <a:r>
              <a:rPr dirty="0" sz="1150" spc="-10">
                <a:latin typeface="Arial"/>
                <a:cs typeface="Arial"/>
              </a:rPr>
              <a:t>4 </a:t>
            </a:r>
            <a:r>
              <a:rPr dirty="0" sz="1150" spc="-5">
                <a:latin typeface="Arial"/>
                <a:cs typeface="Arial"/>
              </a:rPr>
              <a:t>ft </a:t>
            </a:r>
            <a:r>
              <a:rPr dirty="0" sz="1150" spc="-10">
                <a:latin typeface="Arial"/>
                <a:cs typeface="Arial"/>
              </a:rPr>
              <a:t>apart + 0.640 </a:t>
            </a:r>
            <a:r>
              <a:rPr dirty="0" sz="1150" spc="-5">
                <a:latin typeface="Arial"/>
                <a:cs typeface="Arial"/>
              </a:rPr>
              <a:t>klf </a:t>
            </a:r>
            <a:r>
              <a:rPr dirty="0" sz="1150" spc="-10">
                <a:latin typeface="Arial"/>
                <a:cs typeface="Arial"/>
              </a:rPr>
              <a:t>lane</a:t>
            </a:r>
            <a:r>
              <a:rPr dirty="0" sz="1150" spc="45">
                <a:latin typeface="Arial"/>
                <a:cs typeface="Arial"/>
              </a:rPr>
              <a:t> </a:t>
            </a:r>
            <a:r>
              <a:rPr dirty="0" sz="1150" spc="-10">
                <a:latin typeface="Arial"/>
                <a:cs typeface="Arial"/>
              </a:rPr>
              <a:t>load</a:t>
            </a:r>
            <a:endParaRPr sz="1150">
              <a:latin typeface="Arial"/>
              <a:cs typeface="Arial"/>
            </a:endParaRPr>
          </a:p>
          <a:p>
            <a:pPr lvl="1" marL="530225" marR="238125" indent="-204470">
              <a:lnSpc>
                <a:spcPts val="1370"/>
              </a:lnSpc>
              <a:spcBef>
                <a:spcPts val="315"/>
              </a:spcBef>
              <a:buChar char="–"/>
              <a:tabLst>
                <a:tab pos="530860" algn="l"/>
              </a:tabLst>
            </a:pPr>
            <a:r>
              <a:rPr dirty="0" sz="1150" spc="-5">
                <a:latin typeface="Arial"/>
                <a:cs typeface="Arial"/>
              </a:rPr>
              <a:t>2-design </a:t>
            </a:r>
            <a:r>
              <a:rPr dirty="0" sz="1150" spc="-10">
                <a:latin typeface="Arial"/>
                <a:cs typeface="Arial"/>
              </a:rPr>
              <a:t>tandems 26-40 </a:t>
            </a:r>
            <a:r>
              <a:rPr dirty="0" sz="1150">
                <a:latin typeface="Arial"/>
                <a:cs typeface="Arial"/>
              </a:rPr>
              <a:t>ft </a:t>
            </a:r>
            <a:r>
              <a:rPr dirty="0" sz="1150" spc="-10">
                <a:latin typeface="Arial"/>
                <a:cs typeface="Arial"/>
              </a:rPr>
              <a:t>spacing + lane </a:t>
            </a:r>
            <a:r>
              <a:rPr dirty="0" sz="1150" spc="-5">
                <a:latin typeface="Arial"/>
                <a:cs typeface="Arial"/>
              </a:rPr>
              <a:t>for  </a:t>
            </a:r>
            <a:r>
              <a:rPr dirty="0" sz="1150" spc="-10">
                <a:latin typeface="Arial"/>
                <a:cs typeface="Arial"/>
              </a:rPr>
              <a:t>negative moment and interior pier</a:t>
            </a:r>
            <a:r>
              <a:rPr dirty="0" sz="1150" spc="45">
                <a:latin typeface="Arial"/>
                <a:cs typeface="Arial"/>
              </a:rPr>
              <a:t> </a:t>
            </a:r>
            <a:r>
              <a:rPr dirty="0" sz="1150" spc="-10">
                <a:latin typeface="Arial"/>
                <a:cs typeface="Arial"/>
              </a:rPr>
              <a:t>reactions</a:t>
            </a:r>
            <a:endParaRPr sz="1150">
              <a:latin typeface="Arial"/>
              <a:cs typeface="Arial"/>
            </a:endParaRPr>
          </a:p>
          <a:p>
            <a:pPr marL="244475" indent="-245110">
              <a:lnSpc>
                <a:spcPct val="100000"/>
              </a:lnSpc>
              <a:spcBef>
                <a:spcPts val="220"/>
              </a:spcBef>
              <a:buChar char="•"/>
              <a:tabLst>
                <a:tab pos="244475" algn="l"/>
                <a:tab pos="245110" algn="l"/>
              </a:tabLst>
            </a:pPr>
            <a:r>
              <a:rPr dirty="0" sz="1150" spc="-15">
                <a:latin typeface="Arial"/>
                <a:cs typeface="Arial"/>
              </a:rPr>
              <a:t>Dynamic </a:t>
            </a:r>
            <a:r>
              <a:rPr dirty="0" sz="1150" spc="-10">
                <a:latin typeface="Arial"/>
                <a:cs typeface="Arial"/>
              </a:rPr>
              <a:t>Load Allowance</a:t>
            </a:r>
            <a:r>
              <a:rPr dirty="0" sz="1150" spc="-35">
                <a:latin typeface="Arial"/>
                <a:cs typeface="Arial"/>
              </a:rPr>
              <a:t> </a:t>
            </a:r>
            <a:r>
              <a:rPr dirty="0" sz="1150" spc="-10">
                <a:latin typeface="Arial"/>
                <a:cs typeface="Arial"/>
              </a:rPr>
              <a:t>(Impact)</a:t>
            </a:r>
            <a:endParaRPr sz="1150">
              <a:latin typeface="Arial"/>
              <a:cs typeface="Arial"/>
            </a:endParaRPr>
          </a:p>
          <a:p>
            <a:pPr lvl="1" marL="530225" indent="-205104">
              <a:lnSpc>
                <a:spcPct val="100000"/>
              </a:lnSpc>
              <a:spcBef>
                <a:spcPts val="265"/>
              </a:spcBef>
              <a:buChar char="–"/>
              <a:tabLst>
                <a:tab pos="530860" algn="l"/>
              </a:tabLst>
            </a:pPr>
            <a:r>
              <a:rPr dirty="0" sz="1150" spc="-10">
                <a:latin typeface="Arial"/>
                <a:cs typeface="Arial"/>
              </a:rPr>
              <a:t>Strength and Service, </a:t>
            </a:r>
            <a:r>
              <a:rPr dirty="0" sz="1150" spc="-15">
                <a:latin typeface="Arial"/>
                <a:cs typeface="Arial"/>
              </a:rPr>
              <a:t>IM </a:t>
            </a:r>
            <a:r>
              <a:rPr dirty="0" sz="1150" spc="-10">
                <a:latin typeface="Arial"/>
                <a:cs typeface="Arial"/>
              </a:rPr>
              <a:t>=</a:t>
            </a:r>
            <a:r>
              <a:rPr dirty="0" sz="1150" spc="50">
                <a:latin typeface="Arial"/>
                <a:cs typeface="Arial"/>
              </a:rPr>
              <a:t> </a:t>
            </a:r>
            <a:r>
              <a:rPr dirty="0" sz="1150" spc="-10">
                <a:latin typeface="Arial"/>
                <a:cs typeface="Arial"/>
              </a:rPr>
              <a:t>33%</a:t>
            </a:r>
            <a:endParaRPr sz="1150">
              <a:latin typeface="Arial"/>
              <a:cs typeface="Arial"/>
            </a:endParaRPr>
          </a:p>
          <a:p>
            <a:pPr lvl="1" marL="530225" indent="-205104">
              <a:lnSpc>
                <a:spcPct val="100000"/>
              </a:lnSpc>
              <a:spcBef>
                <a:spcPts val="260"/>
              </a:spcBef>
              <a:buChar char="–"/>
              <a:tabLst>
                <a:tab pos="530860" algn="l"/>
              </a:tabLst>
            </a:pPr>
            <a:r>
              <a:rPr dirty="0" sz="1150" spc="-10">
                <a:latin typeface="Arial"/>
                <a:cs typeface="Arial"/>
              </a:rPr>
              <a:t>Fatigue, </a:t>
            </a:r>
            <a:r>
              <a:rPr dirty="0" sz="1150" spc="-15">
                <a:latin typeface="Arial"/>
                <a:cs typeface="Arial"/>
              </a:rPr>
              <a:t>IM </a:t>
            </a:r>
            <a:r>
              <a:rPr dirty="0" sz="1150" spc="-10">
                <a:latin typeface="Arial"/>
                <a:cs typeface="Arial"/>
              </a:rPr>
              <a:t>=</a:t>
            </a:r>
            <a:r>
              <a:rPr dirty="0" sz="1150" spc="40">
                <a:latin typeface="Arial"/>
                <a:cs typeface="Arial"/>
              </a:rPr>
              <a:t> </a:t>
            </a:r>
            <a:r>
              <a:rPr dirty="0" sz="1150" spc="-10">
                <a:latin typeface="Arial"/>
                <a:cs typeface="Arial"/>
              </a:rPr>
              <a:t>15%</a:t>
            </a:r>
            <a:endParaRPr sz="1150">
              <a:latin typeface="Arial"/>
              <a:cs typeface="Arial"/>
            </a:endParaRPr>
          </a:p>
        </p:txBody>
      </p:sp>
      <p:sp>
        <p:nvSpPr>
          <p:cNvPr id="13" name="object 13"/>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3</a:t>
            </a:r>
            <a:r>
              <a:rPr dirty="0" sz="850">
                <a:solidFill>
                  <a:srgbClr val="FFFFFF"/>
                </a:solidFill>
                <a:latin typeface="Arial"/>
                <a:cs typeface="Arial"/>
              </a:rPr>
              <a:t>4</a:t>
            </a:r>
            <a:endParaRPr sz="850">
              <a:latin typeface="Arial"/>
              <a:cs typeface="Arial"/>
            </a:endParaRPr>
          </a:p>
        </p:txBody>
      </p:sp>
      <p:sp>
        <p:nvSpPr>
          <p:cNvPr id="14" name="object 14"/>
          <p:cNvSpPr/>
          <p:nvPr/>
        </p:nvSpPr>
        <p:spPr>
          <a:xfrm>
            <a:off x="4661915" y="5721096"/>
            <a:ext cx="2278380" cy="1240535"/>
          </a:xfrm>
          <a:prstGeom prst="rect">
            <a:avLst/>
          </a:prstGeom>
          <a:blipFill>
            <a:blip r:embed="rId4" cstate="print"/>
            <a:stretch>
              <a:fillRect/>
            </a:stretch>
          </a:blipFill>
        </p:spPr>
        <p:txBody>
          <a:bodyPr wrap="square" lIns="0" tIns="0" rIns="0" bIns="0" rtlCol="0"/>
          <a:lstStyle/>
          <a:p/>
        </p:txBody>
      </p:sp>
      <p:sp>
        <p:nvSpPr>
          <p:cNvPr id="15" name="object 15"/>
          <p:cNvSpPr/>
          <p:nvPr/>
        </p:nvSpPr>
        <p:spPr>
          <a:xfrm>
            <a:off x="4860321" y="7605617"/>
            <a:ext cx="2092325" cy="0"/>
          </a:xfrm>
          <a:custGeom>
            <a:avLst/>
            <a:gdLst/>
            <a:ahLst/>
            <a:cxnLst/>
            <a:rect l="l" t="t" r="r" b="b"/>
            <a:pathLst>
              <a:path w="2092325" h="0">
                <a:moveTo>
                  <a:pt x="0" y="0"/>
                </a:moveTo>
                <a:lnTo>
                  <a:pt x="2092070" y="0"/>
                </a:lnTo>
              </a:path>
            </a:pathLst>
          </a:custGeom>
          <a:ln w="5229">
            <a:solidFill>
              <a:srgbClr val="000000"/>
            </a:solidFill>
          </a:ln>
        </p:spPr>
        <p:txBody>
          <a:bodyPr wrap="square" lIns="0" tIns="0" rIns="0" bIns="0" rtlCol="0"/>
          <a:lstStyle/>
          <a:p/>
        </p:txBody>
      </p:sp>
      <p:sp>
        <p:nvSpPr>
          <p:cNvPr id="16" name="object 16"/>
          <p:cNvSpPr/>
          <p:nvPr/>
        </p:nvSpPr>
        <p:spPr>
          <a:xfrm>
            <a:off x="4828889" y="7605617"/>
            <a:ext cx="64769" cy="33655"/>
          </a:xfrm>
          <a:custGeom>
            <a:avLst/>
            <a:gdLst/>
            <a:ahLst/>
            <a:cxnLst/>
            <a:rect l="l" t="t" r="r" b="b"/>
            <a:pathLst>
              <a:path w="64770" h="33654">
                <a:moveTo>
                  <a:pt x="64484" y="33146"/>
                </a:moveTo>
                <a:lnTo>
                  <a:pt x="0" y="33146"/>
                </a:lnTo>
                <a:lnTo>
                  <a:pt x="31432" y="0"/>
                </a:lnTo>
                <a:lnTo>
                  <a:pt x="64484" y="33146"/>
                </a:lnTo>
                <a:close/>
              </a:path>
            </a:pathLst>
          </a:custGeom>
          <a:solidFill>
            <a:srgbClr val="000000"/>
          </a:solidFill>
        </p:spPr>
        <p:txBody>
          <a:bodyPr wrap="square" lIns="0" tIns="0" rIns="0" bIns="0" rtlCol="0"/>
          <a:lstStyle/>
          <a:p/>
        </p:txBody>
      </p:sp>
      <p:sp>
        <p:nvSpPr>
          <p:cNvPr id="17" name="object 17"/>
          <p:cNvSpPr/>
          <p:nvPr/>
        </p:nvSpPr>
        <p:spPr>
          <a:xfrm>
            <a:off x="4828889" y="7605617"/>
            <a:ext cx="64769" cy="33655"/>
          </a:xfrm>
          <a:custGeom>
            <a:avLst/>
            <a:gdLst/>
            <a:ahLst/>
            <a:cxnLst/>
            <a:rect l="l" t="t" r="r" b="b"/>
            <a:pathLst>
              <a:path w="64770" h="33654">
                <a:moveTo>
                  <a:pt x="31432" y="0"/>
                </a:moveTo>
                <a:lnTo>
                  <a:pt x="0" y="33146"/>
                </a:lnTo>
                <a:lnTo>
                  <a:pt x="64484" y="33146"/>
                </a:lnTo>
                <a:lnTo>
                  <a:pt x="31432" y="0"/>
                </a:lnTo>
                <a:close/>
              </a:path>
            </a:pathLst>
          </a:custGeom>
          <a:ln w="5229">
            <a:solidFill>
              <a:srgbClr val="000000"/>
            </a:solidFill>
          </a:ln>
        </p:spPr>
        <p:txBody>
          <a:bodyPr wrap="square" lIns="0" tIns="0" rIns="0" bIns="0" rtlCol="0"/>
          <a:lstStyle/>
          <a:p/>
        </p:txBody>
      </p:sp>
      <p:sp>
        <p:nvSpPr>
          <p:cNvPr id="18" name="object 18"/>
          <p:cNvSpPr/>
          <p:nvPr/>
        </p:nvSpPr>
        <p:spPr>
          <a:xfrm>
            <a:off x="6936771" y="7607427"/>
            <a:ext cx="33655" cy="31750"/>
          </a:xfrm>
          <a:custGeom>
            <a:avLst/>
            <a:gdLst/>
            <a:ahLst/>
            <a:cxnLst/>
            <a:rect l="l" t="t" r="r" b="b"/>
            <a:pathLst>
              <a:path w="33654" h="31750">
                <a:moveTo>
                  <a:pt x="20859" y="31337"/>
                </a:moveTo>
                <a:lnTo>
                  <a:pt x="10477" y="31337"/>
                </a:lnTo>
                <a:lnTo>
                  <a:pt x="3429" y="24384"/>
                </a:lnTo>
                <a:lnTo>
                  <a:pt x="0" y="15621"/>
                </a:lnTo>
                <a:lnTo>
                  <a:pt x="3429" y="5238"/>
                </a:lnTo>
                <a:lnTo>
                  <a:pt x="10477" y="0"/>
                </a:lnTo>
                <a:lnTo>
                  <a:pt x="20859" y="0"/>
                </a:lnTo>
                <a:lnTo>
                  <a:pt x="29622" y="5238"/>
                </a:lnTo>
                <a:lnTo>
                  <a:pt x="33147" y="15621"/>
                </a:lnTo>
                <a:lnTo>
                  <a:pt x="29622" y="24384"/>
                </a:lnTo>
                <a:lnTo>
                  <a:pt x="20859" y="31337"/>
                </a:lnTo>
                <a:close/>
              </a:path>
            </a:pathLst>
          </a:custGeom>
          <a:solidFill>
            <a:srgbClr val="000000"/>
          </a:solidFill>
        </p:spPr>
        <p:txBody>
          <a:bodyPr wrap="square" lIns="0" tIns="0" rIns="0" bIns="0" rtlCol="0"/>
          <a:lstStyle/>
          <a:p/>
        </p:txBody>
      </p:sp>
      <p:sp>
        <p:nvSpPr>
          <p:cNvPr id="19" name="object 19"/>
          <p:cNvSpPr/>
          <p:nvPr/>
        </p:nvSpPr>
        <p:spPr>
          <a:xfrm>
            <a:off x="6936771" y="7607427"/>
            <a:ext cx="33655" cy="31750"/>
          </a:xfrm>
          <a:custGeom>
            <a:avLst/>
            <a:gdLst/>
            <a:ahLst/>
            <a:cxnLst/>
            <a:rect l="l" t="t" r="r" b="b"/>
            <a:pathLst>
              <a:path w="33654" h="31750">
                <a:moveTo>
                  <a:pt x="0" y="15621"/>
                </a:moveTo>
                <a:lnTo>
                  <a:pt x="3429" y="5238"/>
                </a:lnTo>
                <a:lnTo>
                  <a:pt x="10477" y="0"/>
                </a:lnTo>
                <a:lnTo>
                  <a:pt x="20859" y="0"/>
                </a:lnTo>
                <a:lnTo>
                  <a:pt x="29622" y="5238"/>
                </a:lnTo>
                <a:lnTo>
                  <a:pt x="33147" y="15621"/>
                </a:lnTo>
                <a:lnTo>
                  <a:pt x="29622" y="24384"/>
                </a:lnTo>
                <a:lnTo>
                  <a:pt x="20859" y="31337"/>
                </a:lnTo>
                <a:lnTo>
                  <a:pt x="10477" y="31337"/>
                </a:lnTo>
                <a:lnTo>
                  <a:pt x="3429" y="24384"/>
                </a:lnTo>
                <a:lnTo>
                  <a:pt x="0" y="15621"/>
                </a:lnTo>
                <a:close/>
              </a:path>
            </a:pathLst>
          </a:custGeom>
          <a:ln w="5229">
            <a:solidFill>
              <a:srgbClr val="000000"/>
            </a:solidFill>
          </a:ln>
        </p:spPr>
        <p:txBody>
          <a:bodyPr wrap="square" lIns="0" tIns="0" rIns="0" bIns="0" rtlCol="0"/>
          <a:lstStyle/>
          <a:p/>
        </p:txBody>
      </p:sp>
      <p:sp>
        <p:nvSpPr>
          <p:cNvPr id="20" name="object 20"/>
          <p:cNvSpPr/>
          <p:nvPr/>
        </p:nvSpPr>
        <p:spPr>
          <a:xfrm>
            <a:off x="4860321" y="7508081"/>
            <a:ext cx="0" cy="97790"/>
          </a:xfrm>
          <a:custGeom>
            <a:avLst/>
            <a:gdLst/>
            <a:ahLst/>
            <a:cxnLst/>
            <a:rect l="l" t="t" r="r" b="b"/>
            <a:pathLst>
              <a:path w="0" h="97790">
                <a:moveTo>
                  <a:pt x="0" y="0"/>
                </a:moveTo>
                <a:lnTo>
                  <a:pt x="0" y="97535"/>
                </a:lnTo>
              </a:path>
            </a:pathLst>
          </a:custGeom>
          <a:ln w="5229">
            <a:solidFill>
              <a:srgbClr val="000000"/>
            </a:solidFill>
          </a:ln>
        </p:spPr>
        <p:txBody>
          <a:bodyPr wrap="square" lIns="0" tIns="0" rIns="0" bIns="0" rtlCol="0"/>
          <a:lstStyle/>
          <a:p/>
        </p:txBody>
      </p:sp>
      <p:sp>
        <p:nvSpPr>
          <p:cNvPr id="21" name="object 21"/>
          <p:cNvSpPr/>
          <p:nvPr/>
        </p:nvSpPr>
        <p:spPr>
          <a:xfrm>
            <a:off x="4837652" y="7583042"/>
            <a:ext cx="47625" cy="22860"/>
          </a:xfrm>
          <a:custGeom>
            <a:avLst/>
            <a:gdLst/>
            <a:ahLst/>
            <a:cxnLst/>
            <a:rect l="l" t="t" r="r" b="b"/>
            <a:pathLst>
              <a:path w="47625" h="22859">
                <a:moveTo>
                  <a:pt x="0" y="0"/>
                </a:moveTo>
                <a:lnTo>
                  <a:pt x="22669" y="22574"/>
                </a:lnTo>
                <a:lnTo>
                  <a:pt x="47053" y="0"/>
                </a:lnTo>
              </a:path>
            </a:pathLst>
          </a:custGeom>
          <a:ln w="5229">
            <a:solidFill>
              <a:srgbClr val="000000"/>
            </a:solidFill>
          </a:ln>
        </p:spPr>
        <p:txBody>
          <a:bodyPr wrap="square" lIns="0" tIns="0" rIns="0" bIns="0" rtlCol="0"/>
          <a:lstStyle/>
          <a:p/>
        </p:txBody>
      </p:sp>
      <p:sp>
        <p:nvSpPr>
          <p:cNvPr id="22" name="object 22"/>
          <p:cNvSpPr/>
          <p:nvPr/>
        </p:nvSpPr>
        <p:spPr>
          <a:xfrm>
            <a:off x="6952392" y="7508081"/>
            <a:ext cx="0" cy="97790"/>
          </a:xfrm>
          <a:custGeom>
            <a:avLst/>
            <a:gdLst/>
            <a:ahLst/>
            <a:cxnLst/>
            <a:rect l="l" t="t" r="r" b="b"/>
            <a:pathLst>
              <a:path w="0" h="97790">
                <a:moveTo>
                  <a:pt x="0" y="0"/>
                </a:moveTo>
                <a:lnTo>
                  <a:pt x="0" y="97535"/>
                </a:lnTo>
              </a:path>
            </a:pathLst>
          </a:custGeom>
          <a:ln w="5229">
            <a:solidFill>
              <a:srgbClr val="000000"/>
            </a:solidFill>
          </a:ln>
        </p:spPr>
        <p:txBody>
          <a:bodyPr wrap="square" lIns="0" tIns="0" rIns="0" bIns="0" rtlCol="0"/>
          <a:lstStyle/>
          <a:p/>
        </p:txBody>
      </p:sp>
      <p:sp>
        <p:nvSpPr>
          <p:cNvPr id="23" name="object 23"/>
          <p:cNvSpPr/>
          <p:nvPr/>
        </p:nvSpPr>
        <p:spPr>
          <a:xfrm>
            <a:off x="6929818" y="7583042"/>
            <a:ext cx="47625" cy="22860"/>
          </a:xfrm>
          <a:custGeom>
            <a:avLst/>
            <a:gdLst/>
            <a:ahLst/>
            <a:cxnLst/>
            <a:rect l="l" t="t" r="r" b="b"/>
            <a:pathLst>
              <a:path w="47625" h="22859">
                <a:moveTo>
                  <a:pt x="0" y="0"/>
                </a:moveTo>
                <a:lnTo>
                  <a:pt x="22574" y="22574"/>
                </a:lnTo>
                <a:lnTo>
                  <a:pt x="47053" y="0"/>
                </a:lnTo>
              </a:path>
            </a:pathLst>
          </a:custGeom>
          <a:ln w="5229">
            <a:solidFill>
              <a:srgbClr val="000000"/>
            </a:solidFill>
          </a:ln>
        </p:spPr>
        <p:txBody>
          <a:bodyPr wrap="square" lIns="0" tIns="0" rIns="0" bIns="0" rtlCol="0"/>
          <a:lstStyle/>
          <a:p/>
        </p:txBody>
      </p:sp>
      <p:sp>
        <p:nvSpPr>
          <p:cNvPr id="24" name="object 24"/>
          <p:cNvSpPr/>
          <p:nvPr/>
        </p:nvSpPr>
        <p:spPr>
          <a:xfrm>
            <a:off x="5906357" y="7508081"/>
            <a:ext cx="0" cy="97790"/>
          </a:xfrm>
          <a:custGeom>
            <a:avLst/>
            <a:gdLst/>
            <a:ahLst/>
            <a:cxnLst/>
            <a:rect l="l" t="t" r="r" b="b"/>
            <a:pathLst>
              <a:path w="0" h="97790">
                <a:moveTo>
                  <a:pt x="0" y="0"/>
                </a:moveTo>
                <a:lnTo>
                  <a:pt x="0" y="97535"/>
                </a:lnTo>
              </a:path>
            </a:pathLst>
          </a:custGeom>
          <a:ln w="5229">
            <a:solidFill>
              <a:srgbClr val="000000"/>
            </a:solidFill>
          </a:ln>
        </p:spPr>
        <p:txBody>
          <a:bodyPr wrap="square" lIns="0" tIns="0" rIns="0" bIns="0" rtlCol="0"/>
          <a:lstStyle/>
          <a:p/>
        </p:txBody>
      </p:sp>
      <p:sp>
        <p:nvSpPr>
          <p:cNvPr id="25" name="object 25"/>
          <p:cNvSpPr/>
          <p:nvPr/>
        </p:nvSpPr>
        <p:spPr>
          <a:xfrm>
            <a:off x="5883688" y="7583042"/>
            <a:ext cx="47625" cy="22860"/>
          </a:xfrm>
          <a:custGeom>
            <a:avLst/>
            <a:gdLst/>
            <a:ahLst/>
            <a:cxnLst/>
            <a:rect l="l" t="t" r="r" b="b"/>
            <a:pathLst>
              <a:path w="47625" h="22859">
                <a:moveTo>
                  <a:pt x="0" y="0"/>
                </a:moveTo>
                <a:lnTo>
                  <a:pt x="22669" y="22574"/>
                </a:lnTo>
                <a:lnTo>
                  <a:pt x="47053" y="0"/>
                </a:lnTo>
              </a:path>
            </a:pathLst>
          </a:custGeom>
          <a:ln w="5229">
            <a:solidFill>
              <a:srgbClr val="000000"/>
            </a:solidFill>
          </a:ln>
        </p:spPr>
        <p:txBody>
          <a:bodyPr wrap="square" lIns="0" tIns="0" rIns="0" bIns="0" rtlCol="0"/>
          <a:lstStyle/>
          <a:p/>
        </p:txBody>
      </p:sp>
      <p:sp>
        <p:nvSpPr>
          <p:cNvPr id="26" name="object 26"/>
          <p:cNvSpPr/>
          <p:nvPr/>
        </p:nvSpPr>
        <p:spPr>
          <a:xfrm>
            <a:off x="5644800" y="7508081"/>
            <a:ext cx="0" cy="97790"/>
          </a:xfrm>
          <a:custGeom>
            <a:avLst/>
            <a:gdLst/>
            <a:ahLst/>
            <a:cxnLst/>
            <a:rect l="l" t="t" r="r" b="b"/>
            <a:pathLst>
              <a:path w="0" h="97790">
                <a:moveTo>
                  <a:pt x="0" y="0"/>
                </a:moveTo>
                <a:lnTo>
                  <a:pt x="0" y="97535"/>
                </a:lnTo>
              </a:path>
            </a:pathLst>
          </a:custGeom>
          <a:ln w="5229">
            <a:solidFill>
              <a:srgbClr val="000000"/>
            </a:solidFill>
          </a:ln>
        </p:spPr>
        <p:txBody>
          <a:bodyPr wrap="square" lIns="0" tIns="0" rIns="0" bIns="0" rtlCol="0"/>
          <a:lstStyle/>
          <a:p/>
        </p:txBody>
      </p:sp>
      <p:sp>
        <p:nvSpPr>
          <p:cNvPr id="27" name="object 27"/>
          <p:cNvSpPr/>
          <p:nvPr/>
        </p:nvSpPr>
        <p:spPr>
          <a:xfrm>
            <a:off x="5622226" y="7583042"/>
            <a:ext cx="47625" cy="22860"/>
          </a:xfrm>
          <a:custGeom>
            <a:avLst/>
            <a:gdLst/>
            <a:ahLst/>
            <a:cxnLst/>
            <a:rect l="l" t="t" r="r" b="b"/>
            <a:pathLst>
              <a:path w="47625" h="22859">
                <a:moveTo>
                  <a:pt x="0" y="0"/>
                </a:moveTo>
                <a:lnTo>
                  <a:pt x="22574" y="22574"/>
                </a:lnTo>
                <a:lnTo>
                  <a:pt x="47053" y="0"/>
                </a:lnTo>
              </a:path>
            </a:pathLst>
          </a:custGeom>
          <a:ln w="5229">
            <a:solidFill>
              <a:srgbClr val="000000"/>
            </a:solidFill>
          </a:ln>
        </p:spPr>
        <p:txBody>
          <a:bodyPr wrap="square" lIns="0" tIns="0" rIns="0" bIns="0" rtlCol="0"/>
          <a:lstStyle/>
          <a:p/>
        </p:txBody>
      </p:sp>
      <p:sp>
        <p:nvSpPr>
          <p:cNvPr id="28" name="object 28"/>
          <p:cNvSpPr/>
          <p:nvPr/>
        </p:nvSpPr>
        <p:spPr>
          <a:xfrm>
            <a:off x="5775578" y="7508081"/>
            <a:ext cx="0" cy="97790"/>
          </a:xfrm>
          <a:custGeom>
            <a:avLst/>
            <a:gdLst/>
            <a:ahLst/>
            <a:cxnLst/>
            <a:rect l="l" t="t" r="r" b="b"/>
            <a:pathLst>
              <a:path w="0" h="97790">
                <a:moveTo>
                  <a:pt x="0" y="0"/>
                </a:moveTo>
                <a:lnTo>
                  <a:pt x="0" y="97535"/>
                </a:lnTo>
              </a:path>
            </a:pathLst>
          </a:custGeom>
          <a:ln w="5229">
            <a:solidFill>
              <a:srgbClr val="000000"/>
            </a:solidFill>
          </a:ln>
        </p:spPr>
        <p:txBody>
          <a:bodyPr wrap="square" lIns="0" tIns="0" rIns="0" bIns="0" rtlCol="0"/>
          <a:lstStyle/>
          <a:p/>
        </p:txBody>
      </p:sp>
      <p:sp>
        <p:nvSpPr>
          <p:cNvPr id="29" name="object 29"/>
          <p:cNvSpPr/>
          <p:nvPr/>
        </p:nvSpPr>
        <p:spPr>
          <a:xfrm>
            <a:off x="5752909" y="7583042"/>
            <a:ext cx="47625" cy="22860"/>
          </a:xfrm>
          <a:custGeom>
            <a:avLst/>
            <a:gdLst/>
            <a:ahLst/>
            <a:cxnLst/>
            <a:rect l="l" t="t" r="r" b="b"/>
            <a:pathLst>
              <a:path w="47625" h="22859">
                <a:moveTo>
                  <a:pt x="0" y="0"/>
                </a:moveTo>
                <a:lnTo>
                  <a:pt x="22669" y="22574"/>
                </a:lnTo>
                <a:lnTo>
                  <a:pt x="47148" y="0"/>
                </a:lnTo>
              </a:path>
            </a:pathLst>
          </a:custGeom>
          <a:ln w="5229">
            <a:solidFill>
              <a:srgbClr val="000000"/>
            </a:solidFill>
          </a:ln>
        </p:spPr>
        <p:txBody>
          <a:bodyPr wrap="square" lIns="0" tIns="0" rIns="0" bIns="0" rtlCol="0"/>
          <a:lstStyle/>
          <a:p/>
        </p:txBody>
      </p:sp>
      <p:sp>
        <p:nvSpPr>
          <p:cNvPr id="30" name="object 30"/>
          <p:cNvSpPr/>
          <p:nvPr/>
        </p:nvSpPr>
        <p:spPr>
          <a:xfrm>
            <a:off x="5514117" y="7508081"/>
            <a:ext cx="0" cy="97790"/>
          </a:xfrm>
          <a:custGeom>
            <a:avLst/>
            <a:gdLst/>
            <a:ahLst/>
            <a:cxnLst/>
            <a:rect l="l" t="t" r="r" b="b"/>
            <a:pathLst>
              <a:path w="0" h="97790">
                <a:moveTo>
                  <a:pt x="0" y="0"/>
                </a:moveTo>
                <a:lnTo>
                  <a:pt x="0" y="97535"/>
                </a:lnTo>
              </a:path>
            </a:pathLst>
          </a:custGeom>
          <a:ln w="5229">
            <a:solidFill>
              <a:srgbClr val="000000"/>
            </a:solidFill>
          </a:ln>
        </p:spPr>
        <p:txBody>
          <a:bodyPr wrap="square" lIns="0" tIns="0" rIns="0" bIns="0" rtlCol="0"/>
          <a:lstStyle/>
          <a:p/>
        </p:txBody>
      </p:sp>
      <p:sp>
        <p:nvSpPr>
          <p:cNvPr id="31" name="object 31"/>
          <p:cNvSpPr/>
          <p:nvPr/>
        </p:nvSpPr>
        <p:spPr>
          <a:xfrm>
            <a:off x="5491448" y="7583042"/>
            <a:ext cx="47625" cy="22860"/>
          </a:xfrm>
          <a:custGeom>
            <a:avLst/>
            <a:gdLst/>
            <a:ahLst/>
            <a:cxnLst/>
            <a:rect l="l" t="t" r="r" b="b"/>
            <a:pathLst>
              <a:path w="47625" h="22859">
                <a:moveTo>
                  <a:pt x="0" y="0"/>
                </a:moveTo>
                <a:lnTo>
                  <a:pt x="22668" y="22574"/>
                </a:lnTo>
                <a:lnTo>
                  <a:pt x="47052" y="0"/>
                </a:lnTo>
              </a:path>
            </a:pathLst>
          </a:custGeom>
          <a:ln w="5229">
            <a:solidFill>
              <a:srgbClr val="000000"/>
            </a:solidFill>
          </a:ln>
        </p:spPr>
        <p:txBody>
          <a:bodyPr wrap="square" lIns="0" tIns="0" rIns="0" bIns="0" rtlCol="0"/>
          <a:lstStyle/>
          <a:p/>
        </p:txBody>
      </p:sp>
      <p:sp>
        <p:nvSpPr>
          <p:cNvPr id="32" name="object 32"/>
          <p:cNvSpPr/>
          <p:nvPr/>
        </p:nvSpPr>
        <p:spPr>
          <a:xfrm>
            <a:off x="5383339" y="7508081"/>
            <a:ext cx="0" cy="97790"/>
          </a:xfrm>
          <a:custGeom>
            <a:avLst/>
            <a:gdLst/>
            <a:ahLst/>
            <a:cxnLst/>
            <a:rect l="l" t="t" r="r" b="b"/>
            <a:pathLst>
              <a:path w="0" h="97790">
                <a:moveTo>
                  <a:pt x="0" y="0"/>
                </a:moveTo>
                <a:lnTo>
                  <a:pt x="0" y="97535"/>
                </a:lnTo>
              </a:path>
            </a:pathLst>
          </a:custGeom>
          <a:ln w="5229">
            <a:solidFill>
              <a:srgbClr val="000000"/>
            </a:solidFill>
          </a:ln>
        </p:spPr>
        <p:txBody>
          <a:bodyPr wrap="square" lIns="0" tIns="0" rIns="0" bIns="0" rtlCol="0"/>
          <a:lstStyle/>
          <a:p/>
        </p:txBody>
      </p:sp>
      <p:sp>
        <p:nvSpPr>
          <p:cNvPr id="33" name="object 33"/>
          <p:cNvSpPr/>
          <p:nvPr/>
        </p:nvSpPr>
        <p:spPr>
          <a:xfrm>
            <a:off x="5360670" y="7583042"/>
            <a:ext cx="47625" cy="22860"/>
          </a:xfrm>
          <a:custGeom>
            <a:avLst/>
            <a:gdLst/>
            <a:ahLst/>
            <a:cxnLst/>
            <a:rect l="l" t="t" r="r" b="b"/>
            <a:pathLst>
              <a:path w="47625" h="22859">
                <a:moveTo>
                  <a:pt x="0" y="0"/>
                </a:moveTo>
                <a:lnTo>
                  <a:pt x="22669" y="22574"/>
                </a:lnTo>
                <a:lnTo>
                  <a:pt x="47053" y="0"/>
                </a:lnTo>
              </a:path>
            </a:pathLst>
          </a:custGeom>
          <a:ln w="5229">
            <a:solidFill>
              <a:srgbClr val="000000"/>
            </a:solidFill>
          </a:ln>
        </p:spPr>
        <p:txBody>
          <a:bodyPr wrap="square" lIns="0" tIns="0" rIns="0" bIns="0" rtlCol="0"/>
          <a:lstStyle/>
          <a:p/>
        </p:txBody>
      </p:sp>
      <p:sp>
        <p:nvSpPr>
          <p:cNvPr id="34" name="object 34"/>
          <p:cNvSpPr/>
          <p:nvPr/>
        </p:nvSpPr>
        <p:spPr>
          <a:xfrm>
            <a:off x="5252561" y="7508081"/>
            <a:ext cx="0" cy="97790"/>
          </a:xfrm>
          <a:custGeom>
            <a:avLst/>
            <a:gdLst/>
            <a:ahLst/>
            <a:cxnLst/>
            <a:rect l="l" t="t" r="r" b="b"/>
            <a:pathLst>
              <a:path w="0" h="97790">
                <a:moveTo>
                  <a:pt x="0" y="0"/>
                </a:moveTo>
                <a:lnTo>
                  <a:pt x="0" y="97535"/>
                </a:lnTo>
              </a:path>
            </a:pathLst>
          </a:custGeom>
          <a:ln w="5229">
            <a:solidFill>
              <a:srgbClr val="000000"/>
            </a:solidFill>
          </a:ln>
        </p:spPr>
        <p:txBody>
          <a:bodyPr wrap="square" lIns="0" tIns="0" rIns="0" bIns="0" rtlCol="0"/>
          <a:lstStyle/>
          <a:p/>
        </p:txBody>
      </p:sp>
      <p:sp>
        <p:nvSpPr>
          <p:cNvPr id="35" name="object 35"/>
          <p:cNvSpPr/>
          <p:nvPr/>
        </p:nvSpPr>
        <p:spPr>
          <a:xfrm>
            <a:off x="5229891" y="7583042"/>
            <a:ext cx="47625" cy="22860"/>
          </a:xfrm>
          <a:custGeom>
            <a:avLst/>
            <a:gdLst/>
            <a:ahLst/>
            <a:cxnLst/>
            <a:rect l="l" t="t" r="r" b="b"/>
            <a:pathLst>
              <a:path w="47625" h="22859">
                <a:moveTo>
                  <a:pt x="0" y="0"/>
                </a:moveTo>
                <a:lnTo>
                  <a:pt x="22669" y="22574"/>
                </a:lnTo>
                <a:lnTo>
                  <a:pt x="47053" y="0"/>
                </a:lnTo>
              </a:path>
            </a:pathLst>
          </a:custGeom>
          <a:ln w="5229">
            <a:solidFill>
              <a:srgbClr val="000000"/>
            </a:solidFill>
          </a:ln>
        </p:spPr>
        <p:txBody>
          <a:bodyPr wrap="square" lIns="0" tIns="0" rIns="0" bIns="0" rtlCol="0"/>
          <a:lstStyle/>
          <a:p/>
        </p:txBody>
      </p:sp>
      <p:sp>
        <p:nvSpPr>
          <p:cNvPr id="36" name="object 36"/>
          <p:cNvSpPr/>
          <p:nvPr/>
        </p:nvSpPr>
        <p:spPr>
          <a:xfrm>
            <a:off x="5121782" y="7508081"/>
            <a:ext cx="0" cy="97790"/>
          </a:xfrm>
          <a:custGeom>
            <a:avLst/>
            <a:gdLst/>
            <a:ahLst/>
            <a:cxnLst/>
            <a:rect l="l" t="t" r="r" b="b"/>
            <a:pathLst>
              <a:path w="0" h="97790">
                <a:moveTo>
                  <a:pt x="0" y="0"/>
                </a:moveTo>
                <a:lnTo>
                  <a:pt x="0" y="97535"/>
                </a:lnTo>
              </a:path>
            </a:pathLst>
          </a:custGeom>
          <a:ln w="5229">
            <a:solidFill>
              <a:srgbClr val="000000"/>
            </a:solidFill>
          </a:ln>
        </p:spPr>
        <p:txBody>
          <a:bodyPr wrap="square" lIns="0" tIns="0" rIns="0" bIns="0" rtlCol="0"/>
          <a:lstStyle/>
          <a:p/>
        </p:txBody>
      </p:sp>
      <p:sp>
        <p:nvSpPr>
          <p:cNvPr id="37" name="object 37"/>
          <p:cNvSpPr/>
          <p:nvPr/>
        </p:nvSpPr>
        <p:spPr>
          <a:xfrm>
            <a:off x="5099113" y="7583042"/>
            <a:ext cx="47625" cy="22860"/>
          </a:xfrm>
          <a:custGeom>
            <a:avLst/>
            <a:gdLst/>
            <a:ahLst/>
            <a:cxnLst/>
            <a:rect l="l" t="t" r="r" b="b"/>
            <a:pathLst>
              <a:path w="47625" h="22859">
                <a:moveTo>
                  <a:pt x="0" y="0"/>
                </a:moveTo>
                <a:lnTo>
                  <a:pt x="22668" y="22574"/>
                </a:lnTo>
                <a:lnTo>
                  <a:pt x="47148" y="0"/>
                </a:lnTo>
              </a:path>
            </a:pathLst>
          </a:custGeom>
          <a:ln w="5229">
            <a:solidFill>
              <a:srgbClr val="000000"/>
            </a:solidFill>
          </a:ln>
        </p:spPr>
        <p:txBody>
          <a:bodyPr wrap="square" lIns="0" tIns="0" rIns="0" bIns="0" rtlCol="0"/>
          <a:lstStyle/>
          <a:p/>
        </p:txBody>
      </p:sp>
      <p:sp>
        <p:nvSpPr>
          <p:cNvPr id="38" name="object 38"/>
          <p:cNvSpPr/>
          <p:nvPr/>
        </p:nvSpPr>
        <p:spPr>
          <a:xfrm>
            <a:off x="4991004" y="7508081"/>
            <a:ext cx="0" cy="97790"/>
          </a:xfrm>
          <a:custGeom>
            <a:avLst/>
            <a:gdLst/>
            <a:ahLst/>
            <a:cxnLst/>
            <a:rect l="l" t="t" r="r" b="b"/>
            <a:pathLst>
              <a:path w="0" h="97790">
                <a:moveTo>
                  <a:pt x="0" y="0"/>
                </a:moveTo>
                <a:lnTo>
                  <a:pt x="0" y="97535"/>
                </a:lnTo>
              </a:path>
            </a:pathLst>
          </a:custGeom>
          <a:ln w="5229">
            <a:solidFill>
              <a:srgbClr val="000000"/>
            </a:solidFill>
          </a:ln>
        </p:spPr>
        <p:txBody>
          <a:bodyPr wrap="square" lIns="0" tIns="0" rIns="0" bIns="0" rtlCol="0"/>
          <a:lstStyle/>
          <a:p/>
        </p:txBody>
      </p:sp>
      <p:sp>
        <p:nvSpPr>
          <p:cNvPr id="39" name="object 39"/>
          <p:cNvSpPr/>
          <p:nvPr/>
        </p:nvSpPr>
        <p:spPr>
          <a:xfrm>
            <a:off x="4968430" y="7583042"/>
            <a:ext cx="47625" cy="22860"/>
          </a:xfrm>
          <a:custGeom>
            <a:avLst/>
            <a:gdLst/>
            <a:ahLst/>
            <a:cxnLst/>
            <a:rect l="l" t="t" r="r" b="b"/>
            <a:pathLst>
              <a:path w="47625" h="22859">
                <a:moveTo>
                  <a:pt x="0" y="0"/>
                </a:moveTo>
                <a:lnTo>
                  <a:pt x="22574" y="22574"/>
                </a:lnTo>
                <a:lnTo>
                  <a:pt x="47053" y="0"/>
                </a:lnTo>
              </a:path>
            </a:pathLst>
          </a:custGeom>
          <a:ln w="5229">
            <a:solidFill>
              <a:srgbClr val="000000"/>
            </a:solidFill>
          </a:ln>
        </p:spPr>
        <p:txBody>
          <a:bodyPr wrap="square" lIns="0" tIns="0" rIns="0" bIns="0" rtlCol="0"/>
          <a:lstStyle/>
          <a:p/>
        </p:txBody>
      </p:sp>
      <p:sp>
        <p:nvSpPr>
          <p:cNvPr id="40" name="object 40"/>
          <p:cNvSpPr/>
          <p:nvPr/>
        </p:nvSpPr>
        <p:spPr>
          <a:xfrm>
            <a:off x="6037135" y="7508081"/>
            <a:ext cx="0" cy="97790"/>
          </a:xfrm>
          <a:custGeom>
            <a:avLst/>
            <a:gdLst/>
            <a:ahLst/>
            <a:cxnLst/>
            <a:rect l="l" t="t" r="r" b="b"/>
            <a:pathLst>
              <a:path w="0" h="97790">
                <a:moveTo>
                  <a:pt x="0" y="0"/>
                </a:moveTo>
                <a:lnTo>
                  <a:pt x="0" y="97535"/>
                </a:lnTo>
              </a:path>
            </a:pathLst>
          </a:custGeom>
          <a:ln w="5229">
            <a:solidFill>
              <a:srgbClr val="000000"/>
            </a:solidFill>
          </a:ln>
        </p:spPr>
        <p:txBody>
          <a:bodyPr wrap="square" lIns="0" tIns="0" rIns="0" bIns="0" rtlCol="0"/>
          <a:lstStyle/>
          <a:p/>
        </p:txBody>
      </p:sp>
      <p:sp>
        <p:nvSpPr>
          <p:cNvPr id="41" name="object 41"/>
          <p:cNvSpPr/>
          <p:nvPr/>
        </p:nvSpPr>
        <p:spPr>
          <a:xfrm>
            <a:off x="6014465" y="7583042"/>
            <a:ext cx="47625" cy="22860"/>
          </a:xfrm>
          <a:custGeom>
            <a:avLst/>
            <a:gdLst/>
            <a:ahLst/>
            <a:cxnLst/>
            <a:rect l="l" t="t" r="r" b="b"/>
            <a:pathLst>
              <a:path w="47625" h="22859">
                <a:moveTo>
                  <a:pt x="0" y="0"/>
                </a:moveTo>
                <a:lnTo>
                  <a:pt x="22669" y="22574"/>
                </a:lnTo>
                <a:lnTo>
                  <a:pt x="47053" y="0"/>
                </a:lnTo>
              </a:path>
            </a:pathLst>
          </a:custGeom>
          <a:ln w="5229">
            <a:solidFill>
              <a:srgbClr val="000000"/>
            </a:solidFill>
          </a:ln>
        </p:spPr>
        <p:txBody>
          <a:bodyPr wrap="square" lIns="0" tIns="0" rIns="0" bIns="0" rtlCol="0"/>
          <a:lstStyle/>
          <a:p/>
        </p:txBody>
      </p:sp>
      <p:sp>
        <p:nvSpPr>
          <p:cNvPr id="42" name="object 42"/>
          <p:cNvSpPr/>
          <p:nvPr/>
        </p:nvSpPr>
        <p:spPr>
          <a:xfrm>
            <a:off x="6167913" y="7508081"/>
            <a:ext cx="0" cy="97790"/>
          </a:xfrm>
          <a:custGeom>
            <a:avLst/>
            <a:gdLst/>
            <a:ahLst/>
            <a:cxnLst/>
            <a:rect l="l" t="t" r="r" b="b"/>
            <a:pathLst>
              <a:path w="0" h="97790">
                <a:moveTo>
                  <a:pt x="0" y="0"/>
                </a:moveTo>
                <a:lnTo>
                  <a:pt x="0" y="97535"/>
                </a:lnTo>
              </a:path>
            </a:pathLst>
          </a:custGeom>
          <a:ln w="5229">
            <a:solidFill>
              <a:srgbClr val="000000"/>
            </a:solidFill>
          </a:ln>
        </p:spPr>
        <p:txBody>
          <a:bodyPr wrap="square" lIns="0" tIns="0" rIns="0" bIns="0" rtlCol="0"/>
          <a:lstStyle/>
          <a:p/>
        </p:txBody>
      </p:sp>
      <p:sp>
        <p:nvSpPr>
          <p:cNvPr id="43" name="object 43"/>
          <p:cNvSpPr/>
          <p:nvPr/>
        </p:nvSpPr>
        <p:spPr>
          <a:xfrm>
            <a:off x="6145244" y="7583042"/>
            <a:ext cx="47625" cy="22860"/>
          </a:xfrm>
          <a:custGeom>
            <a:avLst/>
            <a:gdLst/>
            <a:ahLst/>
            <a:cxnLst/>
            <a:rect l="l" t="t" r="r" b="b"/>
            <a:pathLst>
              <a:path w="47625" h="22859">
                <a:moveTo>
                  <a:pt x="0" y="0"/>
                </a:moveTo>
                <a:lnTo>
                  <a:pt x="22669" y="22574"/>
                </a:lnTo>
                <a:lnTo>
                  <a:pt x="47053" y="0"/>
                </a:lnTo>
              </a:path>
            </a:pathLst>
          </a:custGeom>
          <a:ln w="5229">
            <a:solidFill>
              <a:srgbClr val="000000"/>
            </a:solidFill>
          </a:ln>
        </p:spPr>
        <p:txBody>
          <a:bodyPr wrap="square" lIns="0" tIns="0" rIns="0" bIns="0" rtlCol="0"/>
          <a:lstStyle/>
          <a:p/>
        </p:txBody>
      </p:sp>
      <p:sp>
        <p:nvSpPr>
          <p:cNvPr id="44" name="object 44"/>
          <p:cNvSpPr/>
          <p:nvPr/>
        </p:nvSpPr>
        <p:spPr>
          <a:xfrm>
            <a:off x="6298596" y="7508081"/>
            <a:ext cx="0" cy="97790"/>
          </a:xfrm>
          <a:custGeom>
            <a:avLst/>
            <a:gdLst/>
            <a:ahLst/>
            <a:cxnLst/>
            <a:rect l="l" t="t" r="r" b="b"/>
            <a:pathLst>
              <a:path w="0" h="97790">
                <a:moveTo>
                  <a:pt x="0" y="0"/>
                </a:moveTo>
                <a:lnTo>
                  <a:pt x="0" y="97535"/>
                </a:lnTo>
              </a:path>
            </a:pathLst>
          </a:custGeom>
          <a:ln w="5229">
            <a:solidFill>
              <a:srgbClr val="000000"/>
            </a:solidFill>
          </a:ln>
        </p:spPr>
        <p:txBody>
          <a:bodyPr wrap="square" lIns="0" tIns="0" rIns="0" bIns="0" rtlCol="0"/>
          <a:lstStyle/>
          <a:p/>
        </p:txBody>
      </p:sp>
      <p:sp>
        <p:nvSpPr>
          <p:cNvPr id="45" name="object 45"/>
          <p:cNvSpPr/>
          <p:nvPr/>
        </p:nvSpPr>
        <p:spPr>
          <a:xfrm>
            <a:off x="6276022" y="7583042"/>
            <a:ext cx="47625" cy="22860"/>
          </a:xfrm>
          <a:custGeom>
            <a:avLst/>
            <a:gdLst/>
            <a:ahLst/>
            <a:cxnLst/>
            <a:rect l="l" t="t" r="r" b="b"/>
            <a:pathLst>
              <a:path w="47625" h="22859">
                <a:moveTo>
                  <a:pt x="0" y="0"/>
                </a:moveTo>
                <a:lnTo>
                  <a:pt x="22574" y="22574"/>
                </a:lnTo>
                <a:lnTo>
                  <a:pt x="47053" y="0"/>
                </a:lnTo>
              </a:path>
            </a:pathLst>
          </a:custGeom>
          <a:ln w="5229">
            <a:solidFill>
              <a:srgbClr val="000000"/>
            </a:solidFill>
          </a:ln>
        </p:spPr>
        <p:txBody>
          <a:bodyPr wrap="square" lIns="0" tIns="0" rIns="0" bIns="0" rtlCol="0"/>
          <a:lstStyle/>
          <a:p/>
        </p:txBody>
      </p:sp>
      <p:sp>
        <p:nvSpPr>
          <p:cNvPr id="46" name="object 46"/>
          <p:cNvSpPr/>
          <p:nvPr/>
        </p:nvSpPr>
        <p:spPr>
          <a:xfrm>
            <a:off x="6429375" y="7508081"/>
            <a:ext cx="0" cy="97790"/>
          </a:xfrm>
          <a:custGeom>
            <a:avLst/>
            <a:gdLst/>
            <a:ahLst/>
            <a:cxnLst/>
            <a:rect l="l" t="t" r="r" b="b"/>
            <a:pathLst>
              <a:path w="0" h="97790">
                <a:moveTo>
                  <a:pt x="0" y="0"/>
                </a:moveTo>
                <a:lnTo>
                  <a:pt x="0" y="97535"/>
                </a:lnTo>
              </a:path>
            </a:pathLst>
          </a:custGeom>
          <a:ln w="5229">
            <a:solidFill>
              <a:srgbClr val="000000"/>
            </a:solidFill>
          </a:ln>
        </p:spPr>
        <p:txBody>
          <a:bodyPr wrap="square" lIns="0" tIns="0" rIns="0" bIns="0" rtlCol="0"/>
          <a:lstStyle/>
          <a:p/>
        </p:txBody>
      </p:sp>
      <p:sp>
        <p:nvSpPr>
          <p:cNvPr id="47" name="object 47"/>
          <p:cNvSpPr/>
          <p:nvPr/>
        </p:nvSpPr>
        <p:spPr>
          <a:xfrm>
            <a:off x="6406705" y="7583042"/>
            <a:ext cx="47625" cy="22860"/>
          </a:xfrm>
          <a:custGeom>
            <a:avLst/>
            <a:gdLst/>
            <a:ahLst/>
            <a:cxnLst/>
            <a:rect l="l" t="t" r="r" b="b"/>
            <a:pathLst>
              <a:path w="47625" h="22859">
                <a:moveTo>
                  <a:pt x="0" y="0"/>
                </a:moveTo>
                <a:lnTo>
                  <a:pt x="22669" y="22574"/>
                </a:lnTo>
                <a:lnTo>
                  <a:pt x="47148" y="0"/>
                </a:lnTo>
              </a:path>
            </a:pathLst>
          </a:custGeom>
          <a:ln w="5229">
            <a:solidFill>
              <a:srgbClr val="000000"/>
            </a:solidFill>
          </a:ln>
        </p:spPr>
        <p:txBody>
          <a:bodyPr wrap="square" lIns="0" tIns="0" rIns="0" bIns="0" rtlCol="0"/>
          <a:lstStyle/>
          <a:p/>
        </p:txBody>
      </p:sp>
      <p:sp>
        <p:nvSpPr>
          <p:cNvPr id="48" name="object 48"/>
          <p:cNvSpPr/>
          <p:nvPr/>
        </p:nvSpPr>
        <p:spPr>
          <a:xfrm>
            <a:off x="6560153" y="7508081"/>
            <a:ext cx="0" cy="97790"/>
          </a:xfrm>
          <a:custGeom>
            <a:avLst/>
            <a:gdLst/>
            <a:ahLst/>
            <a:cxnLst/>
            <a:rect l="l" t="t" r="r" b="b"/>
            <a:pathLst>
              <a:path w="0" h="97790">
                <a:moveTo>
                  <a:pt x="0" y="0"/>
                </a:moveTo>
                <a:lnTo>
                  <a:pt x="0" y="97535"/>
                </a:lnTo>
              </a:path>
            </a:pathLst>
          </a:custGeom>
          <a:ln w="5229">
            <a:solidFill>
              <a:srgbClr val="000000"/>
            </a:solidFill>
          </a:ln>
        </p:spPr>
        <p:txBody>
          <a:bodyPr wrap="square" lIns="0" tIns="0" rIns="0" bIns="0" rtlCol="0"/>
          <a:lstStyle/>
          <a:p/>
        </p:txBody>
      </p:sp>
      <p:sp>
        <p:nvSpPr>
          <p:cNvPr id="49" name="object 49"/>
          <p:cNvSpPr/>
          <p:nvPr/>
        </p:nvSpPr>
        <p:spPr>
          <a:xfrm>
            <a:off x="6537483" y="7583042"/>
            <a:ext cx="47625" cy="22860"/>
          </a:xfrm>
          <a:custGeom>
            <a:avLst/>
            <a:gdLst/>
            <a:ahLst/>
            <a:cxnLst/>
            <a:rect l="l" t="t" r="r" b="b"/>
            <a:pathLst>
              <a:path w="47625" h="22859">
                <a:moveTo>
                  <a:pt x="0" y="0"/>
                </a:moveTo>
                <a:lnTo>
                  <a:pt x="22669" y="22574"/>
                </a:lnTo>
                <a:lnTo>
                  <a:pt x="47053" y="0"/>
                </a:lnTo>
              </a:path>
            </a:pathLst>
          </a:custGeom>
          <a:ln w="5229">
            <a:solidFill>
              <a:srgbClr val="000000"/>
            </a:solidFill>
          </a:ln>
        </p:spPr>
        <p:txBody>
          <a:bodyPr wrap="square" lIns="0" tIns="0" rIns="0" bIns="0" rtlCol="0"/>
          <a:lstStyle/>
          <a:p/>
        </p:txBody>
      </p:sp>
      <p:sp>
        <p:nvSpPr>
          <p:cNvPr id="50" name="object 50"/>
          <p:cNvSpPr/>
          <p:nvPr/>
        </p:nvSpPr>
        <p:spPr>
          <a:xfrm>
            <a:off x="6690931" y="7508081"/>
            <a:ext cx="0" cy="97790"/>
          </a:xfrm>
          <a:custGeom>
            <a:avLst/>
            <a:gdLst/>
            <a:ahLst/>
            <a:cxnLst/>
            <a:rect l="l" t="t" r="r" b="b"/>
            <a:pathLst>
              <a:path w="0" h="97790">
                <a:moveTo>
                  <a:pt x="0" y="0"/>
                </a:moveTo>
                <a:lnTo>
                  <a:pt x="0" y="97535"/>
                </a:lnTo>
              </a:path>
            </a:pathLst>
          </a:custGeom>
          <a:ln w="5229">
            <a:solidFill>
              <a:srgbClr val="000000"/>
            </a:solidFill>
          </a:ln>
        </p:spPr>
        <p:txBody>
          <a:bodyPr wrap="square" lIns="0" tIns="0" rIns="0" bIns="0" rtlCol="0"/>
          <a:lstStyle/>
          <a:p/>
        </p:txBody>
      </p:sp>
      <p:sp>
        <p:nvSpPr>
          <p:cNvPr id="51" name="object 51"/>
          <p:cNvSpPr/>
          <p:nvPr/>
        </p:nvSpPr>
        <p:spPr>
          <a:xfrm>
            <a:off x="6668261" y="7583042"/>
            <a:ext cx="47625" cy="22860"/>
          </a:xfrm>
          <a:custGeom>
            <a:avLst/>
            <a:gdLst/>
            <a:ahLst/>
            <a:cxnLst/>
            <a:rect l="l" t="t" r="r" b="b"/>
            <a:pathLst>
              <a:path w="47625" h="22859">
                <a:moveTo>
                  <a:pt x="0" y="0"/>
                </a:moveTo>
                <a:lnTo>
                  <a:pt x="22669" y="22574"/>
                </a:lnTo>
                <a:lnTo>
                  <a:pt x="47053" y="0"/>
                </a:lnTo>
              </a:path>
            </a:pathLst>
          </a:custGeom>
          <a:ln w="5229">
            <a:solidFill>
              <a:srgbClr val="000000"/>
            </a:solidFill>
          </a:ln>
        </p:spPr>
        <p:txBody>
          <a:bodyPr wrap="square" lIns="0" tIns="0" rIns="0" bIns="0" rtlCol="0"/>
          <a:lstStyle/>
          <a:p/>
        </p:txBody>
      </p:sp>
      <p:sp>
        <p:nvSpPr>
          <p:cNvPr id="52" name="object 52"/>
          <p:cNvSpPr/>
          <p:nvPr/>
        </p:nvSpPr>
        <p:spPr>
          <a:xfrm>
            <a:off x="6821709" y="7508081"/>
            <a:ext cx="0" cy="97790"/>
          </a:xfrm>
          <a:custGeom>
            <a:avLst/>
            <a:gdLst/>
            <a:ahLst/>
            <a:cxnLst/>
            <a:rect l="l" t="t" r="r" b="b"/>
            <a:pathLst>
              <a:path w="0" h="97790">
                <a:moveTo>
                  <a:pt x="0" y="0"/>
                </a:moveTo>
                <a:lnTo>
                  <a:pt x="0" y="97535"/>
                </a:lnTo>
              </a:path>
            </a:pathLst>
          </a:custGeom>
          <a:ln w="5229">
            <a:solidFill>
              <a:srgbClr val="000000"/>
            </a:solidFill>
          </a:ln>
        </p:spPr>
        <p:txBody>
          <a:bodyPr wrap="square" lIns="0" tIns="0" rIns="0" bIns="0" rtlCol="0"/>
          <a:lstStyle/>
          <a:p/>
        </p:txBody>
      </p:sp>
      <p:sp>
        <p:nvSpPr>
          <p:cNvPr id="53" name="object 53"/>
          <p:cNvSpPr/>
          <p:nvPr/>
        </p:nvSpPr>
        <p:spPr>
          <a:xfrm>
            <a:off x="6799040" y="7583042"/>
            <a:ext cx="47625" cy="22860"/>
          </a:xfrm>
          <a:custGeom>
            <a:avLst/>
            <a:gdLst/>
            <a:ahLst/>
            <a:cxnLst/>
            <a:rect l="l" t="t" r="r" b="b"/>
            <a:pathLst>
              <a:path w="47625" h="22859">
                <a:moveTo>
                  <a:pt x="0" y="0"/>
                </a:moveTo>
                <a:lnTo>
                  <a:pt x="22669" y="22574"/>
                </a:lnTo>
                <a:lnTo>
                  <a:pt x="47053" y="0"/>
                </a:lnTo>
              </a:path>
            </a:pathLst>
          </a:custGeom>
          <a:ln w="5229">
            <a:solidFill>
              <a:srgbClr val="000000"/>
            </a:solidFill>
          </a:ln>
        </p:spPr>
        <p:txBody>
          <a:bodyPr wrap="square" lIns="0" tIns="0" rIns="0" bIns="0" rtlCol="0"/>
          <a:lstStyle/>
          <a:p/>
        </p:txBody>
      </p:sp>
      <p:sp>
        <p:nvSpPr>
          <p:cNvPr id="54" name="object 54"/>
          <p:cNvSpPr/>
          <p:nvPr/>
        </p:nvSpPr>
        <p:spPr>
          <a:xfrm>
            <a:off x="4860321" y="7508081"/>
            <a:ext cx="2092325" cy="0"/>
          </a:xfrm>
          <a:custGeom>
            <a:avLst/>
            <a:gdLst/>
            <a:ahLst/>
            <a:cxnLst/>
            <a:rect l="l" t="t" r="r" b="b"/>
            <a:pathLst>
              <a:path w="2092325" h="0">
                <a:moveTo>
                  <a:pt x="0" y="0"/>
                </a:moveTo>
                <a:lnTo>
                  <a:pt x="2092070" y="0"/>
                </a:lnTo>
              </a:path>
            </a:pathLst>
          </a:custGeom>
          <a:ln w="5229">
            <a:solidFill>
              <a:srgbClr val="000000"/>
            </a:solidFill>
          </a:ln>
        </p:spPr>
        <p:txBody>
          <a:bodyPr wrap="square" lIns="0" tIns="0" rIns="0" bIns="0" rtlCol="0"/>
          <a:lstStyle/>
          <a:p/>
        </p:txBody>
      </p:sp>
      <p:sp>
        <p:nvSpPr>
          <p:cNvPr id="55" name="object 55"/>
          <p:cNvSpPr txBox="1"/>
          <p:nvPr/>
        </p:nvSpPr>
        <p:spPr>
          <a:xfrm>
            <a:off x="6166041" y="7367935"/>
            <a:ext cx="357505" cy="113664"/>
          </a:xfrm>
          <a:prstGeom prst="rect">
            <a:avLst/>
          </a:prstGeom>
        </p:spPr>
        <p:txBody>
          <a:bodyPr wrap="square" lIns="0" tIns="15875" rIns="0" bIns="0" rtlCol="0" vert="horz">
            <a:spAutoFit/>
          </a:bodyPr>
          <a:lstStyle/>
          <a:p>
            <a:pPr>
              <a:lnSpc>
                <a:spcPct val="100000"/>
              </a:lnSpc>
              <a:spcBef>
                <a:spcPts val="125"/>
              </a:spcBef>
            </a:pPr>
            <a:r>
              <a:rPr dirty="0" sz="550" spc="15">
                <a:latin typeface="Arial"/>
                <a:cs typeface="Arial"/>
              </a:rPr>
              <a:t>0.640</a:t>
            </a:r>
            <a:r>
              <a:rPr dirty="0" sz="550" spc="-40">
                <a:latin typeface="Arial"/>
                <a:cs typeface="Arial"/>
              </a:rPr>
              <a:t> </a:t>
            </a:r>
            <a:r>
              <a:rPr dirty="0" sz="550" spc="20">
                <a:latin typeface="Arial"/>
                <a:cs typeface="Arial"/>
              </a:rPr>
              <a:t>KLF</a:t>
            </a:r>
            <a:endParaRPr sz="550">
              <a:latin typeface="Arial"/>
              <a:cs typeface="Arial"/>
            </a:endParaRPr>
          </a:p>
        </p:txBody>
      </p:sp>
      <p:sp>
        <p:nvSpPr>
          <p:cNvPr id="56" name="object 56"/>
          <p:cNvSpPr/>
          <p:nvPr/>
        </p:nvSpPr>
        <p:spPr>
          <a:xfrm>
            <a:off x="6017990" y="7410545"/>
            <a:ext cx="134620" cy="52705"/>
          </a:xfrm>
          <a:custGeom>
            <a:avLst/>
            <a:gdLst/>
            <a:ahLst/>
            <a:cxnLst/>
            <a:rect l="l" t="t" r="r" b="b"/>
            <a:pathLst>
              <a:path w="134620" h="52704">
                <a:moveTo>
                  <a:pt x="134207" y="0"/>
                </a:moveTo>
                <a:lnTo>
                  <a:pt x="52292" y="0"/>
                </a:lnTo>
                <a:lnTo>
                  <a:pt x="0" y="52196"/>
                </a:lnTo>
              </a:path>
            </a:pathLst>
          </a:custGeom>
          <a:ln w="5229">
            <a:solidFill>
              <a:srgbClr val="000000"/>
            </a:solidFill>
          </a:ln>
        </p:spPr>
        <p:txBody>
          <a:bodyPr wrap="square" lIns="0" tIns="0" rIns="0" bIns="0" rtlCol="0"/>
          <a:lstStyle/>
          <a:p/>
        </p:txBody>
      </p:sp>
      <p:sp>
        <p:nvSpPr>
          <p:cNvPr id="57" name="object 57"/>
          <p:cNvSpPr/>
          <p:nvPr/>
        </p:nvSpPr>
        <p:spPr>
          <a:xfrm>
            <a:off x="5972651" y="7441882"/>
            <a:ext cx="66675" cy="66675"/>
          </a:xfrm>
          <a:custGeom>
            <a:avLst/>
            <a:gdLst/>
            <a:ahLst/>
            <a:cxnLst/>
            <a:rect l="l" t="t" r="r" b="b"/>
            <a:pathLst>
              <a:path w="66675" h="66675">
                <a:moveTo>
                  <a:pt x="0" y="66198"/>
                </a:moveTo>
                <a:lnTo>
                  <a:pt x="33052" y="0"/>
                </a:lnTo>
                <a:lnTo>
                  <a:pt x="66198" y="33052"/>
                </a:lnTo>
                <a:lnTo>
                  <a:pt x="0" y="66198"/>
                </a:lnTo>
                <a:close/>
              </a:path>
            </a:pathLst>
          </a:custGeom>
          <a:solidFill>
            <a:srgbClr val="000000"/>
          </a:solidFill>
        </p:spPr>
        <p:txBody>
          <a:bodyPr wrap="square" lIns="0" tIns="0" rIns="0" bIns="0" rtlCol="0"/>
          <a:lstStyle/>
          <a:p/>
        </p:txBody>
      </p:sp>
      <p:sp>
        <p:nvSpPr>
          <p:cNvPr id="58" name="object 58"/>
          <p:cNvSpPr/>
          <p:nvPr/>
        </p:nvSpPr>
        <p:spPr>
          <a:xfrm>
            <a:off x="5906357" y="7279861"/>
            <a:ext cx="0" cy="163830"/>
          </a:xfrm>
          <a:custGeom>
            <a:avLst/>
            <a:gdLst/>
            <a:ahLst/>
            <a:cxnLst/>
            <a:rect l="l" t="t" r="r" b="b"/>
            <a:pathLst>
              <a:path w="0" h="163829">
                <a:moveTo>
                  <a:pt x="0" y="0"/>
                </a:moveTo>
                <a:lnTo>
                  <a:pt x="0" y="163734"/>
                </a:lnTo>
              </a:path>
            </a:pathLst>
          </a:custGeom>
          <a:ln w="5229">
            <a:solidFill>
              <a:srgbClr val="000000"/>
            </a:solidFill>
          </a:ln>
        </p:spPr>
        <p:txBody>
          <a:bodyPr wrap="square" lIns="0" tIns="0" rIns="0" bIns="0" rtlCol="0"/>
          <a:lstStyle/>
          <a:p/>
        </p:txBody>
      </p:sp>
      <p:sp>
        <p:nvSpPr>
          <p:cNvPr id="59" name="object 59"/>
          <p:cNvSpPr/>
          <p:nvPr/>
        </p:nvSpPr>
        <p:spPr>
          <a:xfrm>
            <a:off x="5883688" y="7438358"/>
            <a:ext cx="47625" cy="69850"/>
          </a:xfrm>
          <a:custGeom>
            <a:avLst/>
            <a:gdLst/>
            <a:ahLst/>
            <a:cxnLst/>
            <a:rect l="l" t="t" r="r" b="b"/>
            <a:pathLst>
              <a:path w="47625" h="69850">
                <a:moveTo>
                  <a:pt x="22669" y="69723"/>
                </a:moveTo>
                <a:lnTo>
                  <a:pt x="0" y="0"/>
                </a:lnTo>
                <a:lnTo>
                  <a:pt x="47053" y="0"/>
                </a:lnTo>
                <a:lnTo>
                  <a:pt x="22669" y="69723"/>
                </a:lnTo>
                <a:close/>
              </a:path>
            </a:pathLst>
          </a:custGeom>
          <a:solidFill>
            <a:srgbClr val="000000"/>
          </a:solidFill>
        </p:spPr>
        <p:txBody>
          <a:bodyPr wrap="square" lIns="0" tIns="0" rIns="0" bIns="0" rtlCol="0"/>
          <a:lstStyle/>
          <a:p/>
        </p:txBody>
      </p:sp>
      <p:sp>
        <p:nvSpPr>
          <p:cNvPr id="60" name="object 60"/>
          <p:cNvSpPr/>
          <p:nvPr/>
        </p:nvSpPr>
        <p:spPr>
          <a:xfrm>
            <a:off x="5514117" y="7149179"/>
            <a:ext cx="0" cy="294640"/>
          </a:xfrm>
          <a:custGeom>
            <a:avLst/>
            <a:gdLst/>
            <a:ahLst/>
            <a:cxnLst/>
            <a:rect l="l" t="t" r="r" b="b"/>
            <a:pathLst>
              <a:path w="0" h="294640">
                <a:moveTo>
                  <a:pt x="0" y="0"/>
                </a:moveTo>
                <a:lnTo>
                  <a:pt x="0" y="294417"/>
                </a:lnTo>
              </a:path>
            </a:pathLst>
          </a:custGeom>
          <a:ln w="5229">
            <a:solidFill>
              <a:srgbClr val="000000"/>
            </a:solidFill>
          </a:ln>
        </p:spPr>
        <p:txBody>
          <a:bodyPr wrap="square" lIns="0" tIns="0" rIns="0" bIns="0" rtlCol="0"/>
          <a:lstStyle/>
          <a:p/>
        </p:txBody>
      </p:sp>
      <p:sp>
        <p:nvSpPr>
          <p:cNvPr id="61" name="object 61"/>
          <p:cNvSpPr/>
          <p:nvPr/>
        </p:nvSpPr>
        <p:spPr>
          <a:xfrm>
            <a:off x="5491448" y="7438358"/>
            <a:ext cx="47625" cy="69850"/>
          </a:xfrm>
          <a:custGeom>
            <a:avLst/>
            <a:gdLst/>
            <a:ahLst/>
            <a:cxnLst/>
            <a:rect l="l" t="t" r="r" b="b"/>
            <a:pathLst>
              <a:path w="47625" h="69850">
                <a:moveTo>
                  <a:pt x="22668" y="69723"/>
                </a:moveTo>
                <a:lnTo>
                  <a:pt x="0" y="0"/>
                </a:lnTo>
                <a:lnTo>
                  <a:pt x="47052" y="0"/>
                </a:lnTo>
                <a:lnTo>
                  <a:pt x="22668" y="69723"/>
                </a:lnTo>
                <a:close/>
              </a:path>
            </a:pathLst>
          </a:custGeom>
          <a:solidFill>
            <a:srgbClr val="000000"/>
          </a:solidFill>
        </p:spPr>
        <p:txBody>
          <a:bodyPr wrap="square" lIns="0" tIns="0" rIns="0" bIns="0" rtlCol="0"/>
          <a:lstStyle/>
          <a:p/>
        </p:txBody>
      </p:sp>
      <p:sp>
        <p:nvSpPr>
          <p:cNvPr id="62" name="object 62"/>
          <p:cNvSpPr/>
          <p:nvPr/>
        </p:nvSpPr>
        <p:spPr>
          <a:xfrm>
            <a:off x="5121782" y="7149179"/>
            <a:ext cx="0" cy="294640"/>
          </a:xfrm>
          <a:custGeom>
            <a:avLst/>
            <a:gdLst/>
            <a:ahLst/>
            <a:cxnLst/>
            <a:rect l="l" t="t" r="r" b="b"/>
            <a:pathLst>
              <a:path w="0" h="294640">
                <a:moveTo>
                  <a:pt x="0" y="0"/>
                </a:moveTo>
                <a:lnTo>
                  <a:pt x="0" y="294417"/>
                </a:lnTo>
              </a:path>
            </a:pathLst>
          </a:custGeom>
          <a:ln w="5229">
            <a:solidFill>
              <a:srgbClr val="000000"/>
            </a:solidFill>
          </a:ln>
        </p:spPr>
        <p:txBody>
          <a:bodyPr wrap="square" lIns="0" tIns="0" rIns="0" bIns="0" rtlCol="0"/>
          <a:lstStyle/>
          <a:p/>
        </p:txBody>
      </p:sp>
      <p:sp>
        <p:nvSpPr>
          <p:cNvPr id="63" name="object 63"/>
          <p:cNvSpPr/>
          <p:nvPr/>
        </p:nvSpPr>
        <p:spPr>
          <a:xfrm>
            <a:off x="5099113" y="7438358"/>
            <a:ext cx="47625" cy="69850"/>
          </a:xfrm>
          <a:custGeom>
            <a:avLst/>
            <a:gdLst/>
            <a:ahLst/>
            <a:cxnLst/>
            <a:rect l="l" t="t" r="r" b="b"/>
            <a:pathLst>
              <a:path w="47625" h="69850">
                <a:moveTo>
                  <a:pt x="22668" y="69723"/>
                </a:moveTo>
                <a:lnTo>
                  <a:pt x="0" y="0"/>
                </a:lnTo>
                <a:lnTo>
                  <a:pt x="47148" y="0"/>
                </a:lnTo>
                <a:lnTo>
                  <a:pt x="22668" y="69723"/>
                </a:lnTo>
                <a:close/>
              </a:path>
            </a:pathLst>
          </a:custGeom>
          <a:solidFill>
            <a:srgbClr val="000000"/>
          </a:solidFill>
        </p:spPr>
        <p:txBody>
          <a:bodyPr wrap="square" lIns="0" tIns="0" rIns="0" bIns="0" rtlCol="0"/>
          <a:lstStyle/>
          <a:p/>
        </p:txBody>
      </p:sp>
      <p:sp>
        <p:nvSpPr>
          <p:cNvPr id="64" name="object 64"/>
          <p:cNvSpPr/>
          <p:nvPr/>
        </p:nvSpPr>
        <p:spPr>
          <a:xfrm>
            <a:off x="5514117" y="7312914"/>
            <a:ext cx="392430" cy="0"/>
          </a:xfrm>
          <a:custGeom>
            <a:avLst/>
            <a:gdLst/>
            <a:ahLst/>
            <a:cxnLst/>
            <a:rect l="l" t="t" r="r" b="b"/>
            <a:pathLst>
              <a:path w="392429" h="0">
                <a:moveTo>
                  <a:pt x="0" y="0"/>
                </a:moveTo>
                <a:lnTo>
                  <a:pt x="392240" y="0"/>
                </a:lnTo>
              </a:path>
            </a:pathLst>
          </a:custGeom>
          <a:ln w="5229">
            <a:solidFill>
              <a:srgbClr val="000000"/>
            </a:solidFill>
          </a:ln>
        </p:spPr>
        <p:txBody>
          <a:bodyPr wrap="square" lIns="0" tIns="0" rIns="0" bIns="0" rtlCol="0"/>
          <a:lstStyle/>
          <a:p/>
        </p:txBody>
      </p:sp>
      <p:sp>
        <p:nvSpPr>
          <p:cNvPr id="65" name="object 65"/>
          <p:cNvSpPr/>
          <p:nvPr/>
        </p:nvSpPr>
        <p:spPr>
          <a:xfrm>
            <a:off x="5514117" y="7288530"/>
            <a:ext cx="24765" cy="47625"/>
          </a:xfrm>
          <a:custGeom>
            <a:avLst/>
            <a:gdLst/>
            <a:ahLst/>
            <a:cxnLst/>
            <a:rect l="l" t="t" r="r" b="b"/>
            <a:pathLst>
              <a:path w="24764" h="47625">
                <a:moveTo>
                  <a:pt x="24383" y="0"/>
                </a:moveTo>
                <a:lnTo>
                  <a:pt x="0" y="24383"/>
                </a:lnTo>
                <a:lnTo>
                  <a:pt x="24383" y="47053"/>
                </a:lnTo>
              </a:path>
            </a:pathLst>
          </a:custGeom>
          <a:ln w="5229">
            <a:solidFill>
              <a:srgbClr val="000000"/>
            </a:solidFill>
          </a:ln>
        </p:spPr>
        <p:txBody>
          <a:bodyPr wrap="square" lIns="0" tIns="0" rIns="0" bIns="0" rtlCol="0"/>
          <a:lstStyle/>
          <a:p/>
        </p:txBody>
      </p:sp>
      <p:sp>
        <p:nvSpPr>
          <p:cNvPr id="66" name="object 66"/>
          <p:cNvSpPr/>
          <p:nvPr/>
        </p:nvSpPr>
        <p:spPr>
          <a:xfrm>
            <a:off x="5883688" y="7288530"/>
            <a:ext cx="22860" cy="47625"/>
          </a:xfrm>
          <a:custGeom>
            <a:avLst/>
            <a:gdLst/>
            <a:ahLst/>
            <a:cxnLst/>
            <a:rect l="l" t="t" r="r" b="b"/>
            <a:pathLst>
              <a:path w="22860" h="47625">
                <a:moveTo>
                  <a:pt x="0" y="47053"/>
                </a:moveTo>
                <a:lnTo>
                  <a:pt x="22669" y="24383"/>
                </a:lnTo>
                <a:lnTo>
                  <a:pt x="0" y="0"/>
                </a:lnTo>
              </a:path>
            </a:pathLst>
          </a:custGeom>
          <a:ln w="5229">
            <a:solidFill>
              <a:srgbClr val="000000"/>
            </a:solidFill>
          </a:ln>
        </p:spPr>
        <p:txBody>
          <a:bodyPr wrap="square" lIns="0" tIns="0" rIns="0" bIns="0" rtlCol="0"/>
          <a:lstStyle/>
          <a:p/>
        </p:txBody>
      </p:sp>
      <p:sp>
        <p:nvSpPr>
          <p:cNvPr id="67" name="object 67"/>
          <p:cNvSpPr/>
          <p:nvPr/>
        </p:nvSpPr>
        <p:spPr>
          <a:xfrm>
            <a:off x="5121782" y="7312914"/>
            <a:ext cx="392430" cy="0"/>
          </a:xfrm>
          <a:custGeom>
            <a:avLst/>
            <a:gdLst/>
            <a:ahLst/>
            <a:cxnLst/>
            <a:rect l="l" t="t" r="r" b="b"/>
            <a:pathLst>
              <a:path w="392429" h="0">
                <a:moveTo>
                  <a:pt x="0" y="0"/>
                </a:moveTo>
                <a:lnTo>
                  <a:pt x="392334" y="0"/>
                </a:lnTo>
              </a:path>
            </a:pathLst>
          </a:custGeom>
          <a:ln w="5229">
            <a:solidFill>
              <a:srgbClr val="000000"/>
            </a:solidFill>
          </a:ln>
        </p:spPr>
        <p:txBody>
          <a:bodyPr wrap="square" lIns="0" tIns="0" rIns="0" bIns="0" rtlCol="0"/>
          <a:lstStyle/>
          <a:p/>
        </p:txBody>
      </p:sp>
      <p:sp>
        <p:nvSpPr>
          <p:cNvPr id="68" name="object 68"/>
          <p:cNvSpPr/>
          <p:nvPr/>
        </p:nvSpPr>
        <p:spPr>
          <a:xfrm>
            <a:off x="5121782" y="7288530"/>
            <a:ext cx="24765" cy="47625"/>
          </a:xfrm>
          <a:custGeom>
            <a:avLst/>
            <a:gdLst/>
            <a:ahLst/>
            <a:cxnLst/>
            <a:rect l="l" t="t" r="r" b="b"/>
            <a:pathLst>
              <a:path w="24764" h="47625">
                <a:moveTo>
                  <a:pt x="24479" y="0"/>
                </a:moveTo>
                <a:lnTo>
                  <a:pt x="0" y="24383"/>
                </a:lnTo>
                <a:lnTo>
                  <a:pt x="24479" y="47053"/>
                </a:lnTo>
              </a:path>
            </a:pathLst>
          </a:custGeom>
          <a:ln w="5229">
            <a:solidFill>
              <a:srgbClr val="000000"/>
            </a:solidFill>
          </a:ln>
        </p:spPr>
        <p:txBody>
          <a:bodyPr wrap="square" lIns="0" tIns="0" rIns="0" bIns="0" rtlCol="0"/>
          <a:lstStyle/>
          <a:p/>
        </p:txBody>
      </p:sp>
      <p:sp>
        <p:nvSpPr>
          <p:cNvPr id="69" name="object 69"/>
          <p:cNvSpPr/>
          <p:nvPr/>
        </p:nvSpPr>
        <p:spPr>
          <a:xfrm>
            <a:off x="5491448" y="7288530"/>
            <a:ext cx="22860" cy="47625"/>
          </a:xfrm>
          <a:custGeom>
            <a:avLst/>
            <a:gdLst/>
            <a:ahLst/>
            <a:cxnLst/>
            <a:rect l="l" t="t" r="r" b="b"/>
            <a:pathLst>
              <a:path w="22860" h="47625">
                <a:moveTo>
                  <a:pt x="0" y="47053"/>
                </a:moveTo>
                <a:lnTo>
                  <a:pt x="22668" y="24383"/>
                </a:lnTo>
                <a:lnTo>
                  <a:pt x="0" y="0"/>
                </a:lnTo>
              </a:path>
            </a:pathLst>
          </a:custGeom>
          <a:ln w="5229">
            <a:solidFill>
              <a:srgbClr val="000000"/>
            </a:solidFill>
          </a:ln>
        </p:spPr>
        <p:txBody>
          <a:bodyPr wrap="square" lIns="0" tIns="0" rIns="0" bIns="0" rtlCol="0"/>
          <a:lstStyle/>
          <a:p/>
        </p:txBody>
      </p:sp>
      <p:sp>
        <p:nvSpPr>
          <p:cNvPr id="70" name="object 70"/>
          <p:cNvSpPr txBox="1"/>
          <p:nvPr/>
        </p:nvSpPr>
        <p:spPr>
          <a:xfrm>
            <a:off x="5948129" y="7195701"/>
            <a:ext cx="197485" cy="113664"/>
          </a:xfrm>
          <a:prstGeom prst="rect">
            <a:avLst/>
          </a:prstGeom>
        </p:spPr>
        <p:txBody>
          <a:bodyPr wrap="square" lIns="0" tIns="15875" rIns="0" bIns="0" rtlCol="0" vert="horz">
            <a:spAutoFit/>
          </a:bodyPr>
          <a:lstStyle/>
          <a:p>
            <a:pPr>
              <a:lnSpc>
                <a:spcPct val="100000"/>
              </a:lnSpc>
              <a:spcBef>
                <a:spcPts val="125"/>
              </a:spcBef>
            </a:pPr>
            <a:r>
              <a:rPr dirty="0" sz="550" spc="20">
                <a:latin typeface="Arial"/>
                <a:cs typeface="Arial"/>
              </a:rPr>
              <a:t>8</a:t>
            </a:r>
            <a:r>
              <a:rPr dirty="0" sz="550" spc="-50">
                <a:latin typeface="Arial"/>
                <a:cs typeface="Arial"/>
              </a:rPr>
              <a:t> </a:t>
            </a:r>
            <a:r>
              <a:rPr dirty="0" sz="550" spc="20">
                <a:latin typeface="Arial"/>
                <a:cs typeface="Arial"/>
              </a:rPr>
              <a:t>KIP</a:t>
            </a:r>
            <a:endParaRPr sz="550">
              <a:latin typeface="Arial"/>
              <a:cs typeface="Arial"/>
            </a:endParaRPr>
          </a:p>
        </p:txBody>
      </p:sp>
      <p:sp>
        <p:nvSpPr>
          <p:cNvPr id="71" name="object 71"/>
          <p:cNvSpPr txBox="1"/>
          <p:nvPr/>
        </p:nvSpPr>
        <p:spPr>
          <a:xfrm>
            <a:off x="5163258" y="7042767"/>
            <a:ext cx="636270" cy="245110"/>
          </a:xfrm>
          <a:prstGeom prst="rect">
            <a:avLst/>
          </a:prstGeom>
        </p:spPr>
        <p:txBody>
          <a:bodyPr wrap="square" lIns="0" tIns="37465" rIns="0" bIns="0" rtlCol="0" vert="horz">
            <a:spAutoFit/>
          </a:bodyPr>
          <a:lstStyle/>
          <a:p>
            <a:pPr>
              <a:lnSpc>
                <a:spcPct val="100000"/>
              </a:lnSpc>
              <a:spcBef>
                <a:spcPts val="295"/>
              </a:spcBef>
              <a:tabLst>
                <a:tab pos="397510" algn="l"/>
              </a:tabLst>
            </a:pPr>
            <a:r>
              <a:rPr dirty="0" sz="550" spc="20">
                <a:latin typeface="Arial"/>
                <a:cs typeface="Arial"/>
              </a:rPr>
              <a:t>32</a:t>
            </a:r>
            <a:r>
              <a:rPr dirty="0" sz="550" spc="5">
                <a:latin typeface="Arial"/>
                <a:cs typeface="Arial"/>
              </a:rPr>
              <a:t> </a:t>
            </a:r>
            <a:r>
              <a:rPr dirty="0" sz="550" spc="20">
                <a:latin typeface="Arial"/>
                <a:cs typeface="Arial"/>
              </a:rPr>
              <a:t>KIP	32</a:t>
            </a:r>
            <a:r>
              <a:rPr dirty="0" sz="550" spc="-80">
                <a:latin typeface="Arial"/>
                <a:cs typeface="Arial"/>
              </a:rPr>
              <a:t> </a:t>
            </a:r>
            <a:r>
              <a:rPr dirty="0" sz="550" spc="20">
                <a:latin typeface="Arial"/>
                <a:cs typeface="Arial"/>
              </a:rPr>
              <a:t>KIP</a:t>
            </a:r>
            <a:endParaRPr sz="550">
              <a:latin typeface="Arial"/>
              <a:cs typeface="Arial"/>
            </a:endParaRPr>
          </a:p>
          <a:p>
            <a:pPr marL="28575">
              <a:lnSpc>
                <a:spcPct val="100000"/>
              </a:lnSpc>
              <a:spcBef>
                <a:spcPts val="204"/>
              </a:spcBef>
              <a:tabLst>
                <a:tab pos="501015" algn="l"/>
              </a:tabLst>
            </a:pPr>
            <a:r>
              <a:rPr dirty="0" sz="550" spc="10">
                <a:latin typeface="Arial"/>
                <a:cs typeface="Arial"/>
              </a:rPr>
              <a:t>14' -</a:t>
            </a:r>
            <a:r>
              <a:rPr dirty="0" sz="550" spc="20">
                <a:latin typeface="Arial"/>
                <a:cs typeface="Arial"/>
              </a:rPr>
              <a:t> </a:t>
            </a:r>
            <a:r>
              <a:rPr dirty="0" sz="550" spc="10">
                <a:latin typeface="Arial"/>
                <a:cs typeface="Arial"/>
              </a:rPr>
              <a:t>30'	14'</a:t>
            </a:r>
            <a:endParaRPr sz="550">
              <a:latin typeface="Arial"/>
              <a:cs typeface="Arial"/>
            </a:endParaRPr>
          </a:p>
        </p:txBody>
      </p:sp>
      <p:sp>
        <p:nvSpPr>
          <p:cNvPr id="72" name="object 72"/>
          <p:cNvSpPr/>
          <p:nvPr/>
        </p:nvSpPr>
        <p:spPr>
          <a:xfrm>
            <a:off x="4860321" y="8407146"/>
            <a:ext cx="2092325" cy="0"/>
          </a:xfrm>
          <a:custGeom>
            <a:avLst/>
            <a:gdLst/>
            <a:ahLst/>
            <a:cxnLst/>
            <a:rect l="l" t="t" r="r" b="b"/>
            <a:pathLst>
              <a:path w="2092325" h="0">
                <a:moveTo>
                  <a:pt x="0" y="0"/>
                </a:moveTo>
                <a:lnTo>
                  <a:pt x="2092070" y="0"/>
                </a:lnTo>
              </a:path>
            </a:pathLst>
          </a:custGeom>
          <a:ln w="5229">
            <a:solidFill>
              <a:srgbClr val="000000"/>
            </a:solidFill>
          </a:ln>
        </p:spPr>
        <p:txBody>
          <a:bodyPr wrap="square" lIns="0" tIns="0" rIns="0" bIns="0" rtlCol="0"/>
          <a:lstStyle/>
          <a:p/>
        </p:txBody>
      </p:sp>
      <p:sp>
        <p:nvSpPr>
          <p:cNvPr id="73" name="object 73"/>
          <p:cNvSpPr/>
          <p:nvPr/>
        </p:nvSpPr>
        <p:spPr>
          <a:xfrm>
            <a:off x="4828889" y="8407146"/>
            <a:ext cx="64769" cy="31750"/>
          </a:xfrm>
          <a:custGeom>
            <a:avLst/>
            <a:gdLst/>
            <a:ahLst/>
            <a:cxnLst/>
            <a:rect l="l" t="t" r="r" b="b"/>
            <a:pathLst>
              <a:path w="64770" h="31750">
                <a:moveTo>
                  <a:pt x="64484" y="31432"/>
                </a:moveTo>
                <a:lnTo>
                  <a:pt x="0" y="31432"/>
                </a:lnTo>
                <a:lnTo>
                  <a:pt x="31432" y="0"/>
                </a:lnTo>
                <a:lnTo>
                  <a:pt x="64484" y="31432"/>
                </a:lnTo>
                <a:close/>
              </a:path>
            </a:pathLst>
          </a:custGeom>
          <a:solidFill>
            <a:srgbClr val="000000"/>
          </a:solidFill>
        </p:spPr>
        <p:txBody>
          <a:bodyPr wrap="square" lIns="0" tIns="0" rIns="0" bIns="0" rtlCol="0"/>
          <a:lstStyle/>
          <a:p/>
        </p:txBody>
      </p:sp>
      <p:sp>
        <p:nvSpPr>
          <p:cNvPr id="74" name="object 74"/>
          <p:cNvSpPr/>
          <p:nvPr/>
        </p:nvSpPr>
        <p:spPr>
          <a:xfrm>
            <a:off x="4828889" y="8407146"/>
            <a:ext cx="64769" cy="31750"/>
          </a:xfrm>
          <a:custGeom>
            <a:avLst/>
            <a:gdLst/>
            <a:ahLst/>
            <a:cxnLst/>
            <a:rect l="l" t="t" r="r" b="b"/>
            <a:pathLst>
              <a:path w="64770" h="31750">
                <a:moveTo>
                  <a:pt x="31432" y="0"/>
                </a:moveTo>
                <a:lnTo>
                  <a:pt x="0" y="31432"/>
                </a:lnTo>
                <a:lnTo>
                  <a:pt x="64484" y="31432"/>
                </a:lnTo>
                <a:lnTo>
                  <a:pt x="31432" y="0"/>
                </a:lnTo>
                <a:close/>
              </a:path>
            </a:pathLst>
          </a:custGeom>
          <a:ln w="5229">
            <a:solidFill>
              <a:srgbClr val="000000"/>
            </a:solidFill>
          </a:ln>
        </p:spPr>
        <p:txBody>
          <a:bodyPr wrap="square" lIns="0" tIns="0" rIns="0" bIns="0" rtlCol="0"/>
          <a:lstStyle/>
          <a:p/>
        </p:txBody>
      </p:sp>
      <p:sp>
        <p:nvSpPr>
          <p:cNvPr id="75" name="object 75"/>
          <p:cNvSpPr/>
          <p:nvPr/>
        </p:nvSpPr>
        <p:spPr>
          <a:xfrm>
            <a:off x="6936771" y="8407145"/>
            <a:ext cx="33655" cy="31750"/>
          </a:xfrm>
          <a:custGeom>
            <a:avLst/>
            <a:gdLst/>
            <a:ahLst/>
            <a:cxnLst/>
            <a:rect l="l" t="t" r="r" b="b"/>
            <a:pathLst>
              <a:path w="33654" h="31750">
                <a:moveTo>
                  <a:pt x="20859" y="31432"/>
                </a:moveTo>
                <a:lnTo>
                  <a:pt x="10477" y="31432"/>
                </a:lnTo>
                <a:lnTo>
                  <a:pt x="3429" y="26193"/>
                </a:lnTo>
                <a:lnTo>
                  <a:pt x="0" y="15716"/>
                </a:lnTo>
                <a:lnTo>
                  <a:pt x="3429" y="6953"/>
                </a:lnTo>
                <a:lnTo>
                  <a:pt x="10477" y="0"/>
                </a:lnTo>
                <a:lnTo>
                  <a:pt x="20859" y="0"/>
                </a:lnTo>
                <a:lnTo>
                  <a:pt x="29622" y="6953"/>
                </a:lnTo>
                <a:lnTo>
                  <a:pt x="33147" y="15716"/>
                </a:lnTo>
                <a:lnTo>
                  <a:pt x="29622" y="26193"/>
                </a:lnTo>
                <a:lnTo>
                  <a:pt x="20859" y="31432"/>
                </a:lnTo>
                <a:close/>
              </a:path>
            </a:pathLst>
          </a:custGeom>
          <a:solidFill>
            <a:srgbClr val="000000"/>
          </a:solidFill>
        </p:spPr>
        <p:txBody>
          <a:bodyPr wrap="square" lIns="0" tIns="0" rIns="0" bIns="0" rtlCol="0"/>
          <a:lstStyle/>
          <a:p/>
        </p:txBody>
      </p:sp>
      <p:sp>
        <p:nvSpPr>
          <p:cNvPr id="76" name="object 76"/>
          <p:cNvSpPr/>
          <p:nvPr/>
        </p:nvSpPr>
        <p:spPr>
          <a:xfrm>
            <a:off x="6936771" y="8407145"/>
            <a:ext cx="33655" cy="31750"/>
          </a:xfrm>
          <a:custGeom>
            <a:avLst/>
            <a:gdLst/>
            <a:ahLst/>
            <a:cxnLst/>
            <a:rect l="l" t="t" r="r" b="b"/>
            <a:pathLst>
              <a:path w="33654" h="31750">
                <a:moveTo>
                  <a:pt x="0" y="15716"/>
                </a:moveTo>
                <a:lnTo>
                  <a:pt x="3429" y="6953"/>
                </a:lnTo>
                <a:lnTo>
                  <a:pt x="10477" y="0"/>
                </a:lnTo>
                <a:lnTo>
                  <a:pt x="20859" y="0"/>
                </a:lnTo>
                <a:lnTo>
                  <a:pt x="29622" y="6953"/>
                </a:lnTo>
                <a:lnTo>
                  <a:pt x="33147" y="15716"/>
                </a:lnTo>
                <a:lnTo>
                  <a:pt x="29622" y="26193"/>
                </a:lnTo>
                <a:lnTo>
                  <a:pt x="20859" y="31432"/>
                </a:lnTo>
                <a:lnTo>
                  <a:pt x="10477" y="31432"/>
                </a:lnTo>
                <a:lnTo>
                  <a:pt x="3429" y="26193"/>
                </a:lnTo>
                <a:lnTo>
                  <a:pt x="0" y="15716"/>
                </a:lnTo>
                <a:close/>
              </a:path>
            </a:pathLst>
          </a:custGeom>
          <a:ln w="5229">
            <a:solidFill>
              <a:srgbClr val="000000"/>
            </a:solidFill>
          </a:ln>
        </p:spPr>
        <p:txBody>
          <a:bodyPr wrap="square" lIns="0" tIns="0" rIns="0" bIns="0" rtlCol="0"/>
          <a:lstStyle/>
          <a:p/>
        </p:txBody>
      </p:sp>
      <p:sp>
        <p:nvSpPr>
          <p:cNvPr id="77" name="object 77"/>
          <p:cNvSpPr/>
          <p:nvPr/>
        </p:nvSpPr>
        <p:spPr>
          <a:xfrm>
            <a:off x="4860321" y="8307895"/>
            <a:ext cx="0" cy="99695"/>
          </a:xfrm>
          <a:custGeom>
            <a:avLst/>
            <a:gdLst/>
            <a:ahLst/>
            <a:cxnLst/>
            <a:rect l="l" t="t" r="r" b="b"/>
            <a:pathLst>
              <a:path w="0" h="99695">
                <a:moveTo>
                  <a:pt x="0" y="0"/>
                </a:moveTo>
                <a:lnTo>
                  <a:pt x="0" y="99250"/>
                </a:lnTo>
              </a:path>
            </a:pathLst>
          </a:custGeom>
          <a:ln w="5229">
            <a:solidFill>
              <a:srgbClr val="000000"/>
            </a:solidFill>
          </a:ln>
        </p:spPr>
        <p:txBody>
          <a:bodyPr wrap="square" lIns="0" tIns="0" rIns="0" bIns="0" rtlCol="0"/>
          <a:lstStyle/>
          <a:p/>
        </p:txBody>
      </p:sp>
      <p:sp>
        <p:nvSpPr>
          <p:cNvPr id="78" name="object 78"/>
          <p:cNvSpPr/>
          <p:nvPr/>
        </p:nvSpPr>
        <p:spPr>
          <a:xfrm>
            <a:off x="4837652" y="8382761"/>
            <a:ext cx="47625" cy="24765"/>
          </a:xfrm>
          <a:custGeom>
            <a:avLst/>
            <a:gdLst/>
            <a:ahLst/>
            <a:cxnLst/>
            <a:rect l="l" t="t" r="r" b="b"/>
            <a:pathLst>
              <a:path w="47625" h="24765">
                <a:moveTo>
                  <a:pt x="0" y="0"/>
                </a:moveTo>
                <a:lnTo>
                  <a:pt x="22669" y="24383"/>
                </a:lnTo>
                <a:lnTo>
                  <a:pt x="47053" y="0"/>
                </a:lnTo>
              </a:path>
            </a:pathLst>
          </a:custGeom>
          <a:ln w="5229">
            <a:solidFill>
              <a:srgbClr val="000000"/>
            </a:solidFill>
          </a:ln>
        </p:spPr>
        <p:txBody>
          <a:bodyPr wrap="square" lIns="0" tIns="0" rIns="0" bIns="0" rtlCol="0"/>
          <a:lstStyle/>
          <a:p/>
        </p:txBody>
      </p:sp>
      <p:sp>
        <p:nvSpPr>
          <p:cNvPr id="79" name="object 79"/>
          <p:cNvSpPr/>
          <p:nvPr/>
        </p:nvSpPr>
        <p:spPr>
          <a:xfrm>
            <a:off x="6952392" y="8307895"/>
            <a:ext cx="0" cy="99695"/>
          </a:xfrm>
          <a:custGeom>
            <a:avLst/>
            <a:gdLst/>
            <a:ahLst/>
            <a:cxnLst/>
            <a:rect l="l" t="t" r="r" b="b"/>
            <a:pathLst>
              <a:path w="0" h="99695">
                <a:moveTo>
                  <a:pt x="0" y="0"/>
                </a:moveTo>
                <a:lnTo>
                  <a:pt x="0" y="99250"/>
                </a:lnTo>
              </a:path>
            </a:pathLst>
          </a:custGeom>
          <a:ln w="5229">
            <a:solidFill>
              <a:srgbClr val="000000"/>
            </a:solidFill>
          </a:ln>
        </p:spPr>
        <p:txBody>
          <a:bodyPr wrap="square" lIns="0" tIns="0" rIns="0" bIns="0" rtlCol="0"/>
          <a:lstStyle/>
          <a:p/>
        </p:txBody>
      </p:sp>
      <p:sp>
        <p:nvSpPr>
          <p:cNvPr id="80" name="object 80"/>
          <p:cNvSpPr/>
          <p:nvPr/>
        </p:nvSpPr>
        <p:spPr>
          <a:xfrm>
            <a:off x="6929818" y="8382761"/>
            <a:ext cx="47625" cy="24765"/>
          </a:xfrm>
          <a:custGeom>
            <a:avLst/>
            <a:gdLst/>
            <a:ahLst/>
            <a:cxnLst/>
            <a:rect l="l" t="t" r="r" b="b"/>
            <a:pathLst>
              <a:path w="47625" h="24765">
                <a:moveTo>
                  <a:pt x="0" y="0"/>
                </a:moveTo>
                <a:lnTo>
                  <a:pt x="22574" y="24383"/>
                </a:lnTo>
                <a:lnTo>
                  <a:pt x="47053" y="0"/>
                </a:lnTo>
              </a:path>
            </a:pathLst>
          </a:custGeom>
          <a:ln w="5229">
            <a:solidFill>
              <a:srgbClr val="000000"/>
            </a:solidFill>
          </a:ln>
        </p:spPr>
        <p:txBody>
          <a:bodyPr wrap="square" lIns="0" tIns="0" rIns="0" bIns="0" rtlCol="0"/>
          <a:lstStyle/>
          <a:p/>
        </p:txBody>
      </p:sp>
      <p:sp>
        <p:nvSpPr>
          <p:cNvPr id="81" name="object 81"/>
          <p:cNvSpPr/>
          <p:nvPr/>
        </p:nvSpPr>
        <p:spPr>
          <a:xfrm>
            <a:off x="5906357" y="8307895"/>
            <a:ext cx="0" cy="99695"/>
          </a:xfrm>
          <a:custGeom>
            <a:avLst/>
            <a:gdLst/>
            <a:ahLst/>
            <a:cxnLst/>
            <a:rect l="l" t="t" r="r" b="b"/>
            <a:pathLst>
              <a:path w="0" h="99695">
                <a:moveTo>
                  <a:pt x="0" y="0"/>
                </a:moveTo>
                <a:lnTo>
                  <a:pt x="0" y="99250"/>
                </a:lnTo>
              </a:path>
            </a:pathLst>
          </a:custGeom>
          <a:ln w="5229">
            <a:solidFill>
              <a:srgbClr val="000000"/>
            </a:solidFill>
          </a:ln>
        </p:spPr>
        <p:txBody>
          <a:bodyPr wrap="square" lIns="0" tIns="0" rIns="0" bIns="0" rtlCol="0"/>
          <a:lstStyle/>
          <a:p/>
        </p:txBody>
      </p:sp>
      <p:sp>
        <p:nvSpPr>
          <p:cNvPr id="82" name="object 82"/>
          <p:cNvSpPr/>
          <p:nvPr/>
        </p:nvSpPr>
        <p:spPr>
          <a:xfrm>
            <a:off x="5883688" y="8382761"/>
            <a:ext cx="47625" cy="24765"/>
          </a:xfrm>
          <a:custGeom>
            <a:avLst/>
            <a:gdLst/>
            <a:ahLst/>
            <a:cxnLst/>
            <a:rect l="l" t="t" r="r" b="b"/>
            <a:pathLst>
              <a:path w="47625" h="24765">
                <a:moveTo>
                  <a:pt x="0" y="0"/>
                </a:moveTo>
                <a:lnTo>
                  <a:pt x="22669" y="24383"/>
                </a:lnTo>
                <a:lnTo>
                  <a:pt x="47053" y="0"/>
                </a:lnTo>
              </a:path>
            </a:pathLst>
          </a:custGeom>
          <a:ln w="5229">
            <a:solidFill>
              <a:srgbClr val="000000"/>
            </a:solidFill>
          </a:ln>
        </p:spPr>
        <p:txBody>
          <a:bodyPr wrap="square" lIns="0" tIns="0" rIns="0" bIns="0" rtlCol="0"/>
          <a:lstStyle/>
          <a:p/>
        </p:txBody>
      </p:sp>
      <p:sp>
        <p:nvSpPr>
          <p:cNvPr id="83" name="object 83"/>
          <p:cNvSpPr/>
          <p:nvPr/>
        </p:nvSpPr>
        <p:spPr>
          <a:xfrm>
            <a:off x="5644800" y="8307895"/>
            <a:ext cx="0" cy="99695"/>
          </a:xfrm>
          <a:custGeom>
            <a:avLst/>
            <a:gdLst/>
            <a:ahLst/>
            <a:cxnLst/>
            <a:rect l="l" t="t" r="r" b="b"/>
            <a:pathLst>
              <a:path w="0" h="99695">
                <a:moveTo>
                  <a:pt x="0" y="0"/>
                </a:moveTo>
                <a:lnTo>
                  <a:pt x="0" y="99250"/>
                </a:lnTo>
              </a:path>
            </a:pathLst>
          </a:custGeom>
          <a:ln w="5229">
            <a:solidFill>
              <a:srgbClr val="000000"/>
            </a:solidFill>
          </a:ln>
        </p:spPr>
        <p:txBody>
          <a:bodyPr wrap="square" lIns="0" tIns="0" rIns="0" bIns="0" rtlCol="0"/>
          <a:lstStyle/>
          <a:p/>
        </p:txBody>
      </p:sp>
      <p:sp>
        <p:nvSpPr>
          <p:cNvPr id="84" name="object 84"/>
          <p:cNvSpPr/>
          <p:nvPr/>
        </p:nvSpPr>
        <p:spPr>
          <a:xfrm>
            <a:off x="5622226" y="8382761"/>
            <a:ext cx="47625" cy="24765"/>
          </a:xfrm>
          <a:custGeom>
            <a:avLst/>
            <a:gdLst/>
            <a:ahLst/>
            <a:cxnLst/>
            <a:rect l="l" t="t" r="r" b="b"/>
            <a:pathLst>
              <a:path w="47625" h="24765">
                <a:moveTo>
                  <a:pt x="0" y="0"/>
                </a:moveTo>
                <a:lnTo>
                  <a:pt x="22574" y="24383"/>
                </a:lnTo>
                <a:lnTo>
                  <a:pt x="47053" y="0"/>
                </a:lnTo>
              </a:path>
            </a:pathLst>
          </a:custGeom>
          <a:ln w="5229">
            <a:solidFill>
              <a:srgbClr val="000000"/>
            </a:solidFill>
          </a:ln>
        </p:spPr>
        <p:txBody>
          <a:bodyPr wrap="square" lIns="0" tIns="0" rIns="0" bIns="0" rtlCol="0"/>
          <a:lstStyle/>
          <a:p/>
        </p:txBody>
      </p:sp>
      <p:sp>
        <p:nvSpPr>
          <p:cNvPr id="85" name="object 85"/>
          <p:cNvSpPr/>
          <p:nvPr/>
        </p:nvSpPr>
        <p:spPr>
          <a:xfrm>
            <a:off x="5775578" y="8307895"/>
            <a:ext cx="0" cy="99695"/>
          </a:xfrm>
          <a:custGeom>
            <a:avLst/>
            <a:gdLst/>
            <a:ahLst/>
            <a:cxnLst/>
            <a:rect l="l" t="t" r="r" b="b"/>
            <a:pathLst>
              <a:path w="0" h="99695">
                <a:moveTo>
                  <a:pt x="0" y="0"/>
                </a:moveTo>
                <a:lnTo>
                  <a:pt x="0" y="99250"/>
                </a:lnTo>
              </a:path>
            </a:pathLst>
          </a:custGeom>
          <a:ln w="5229">
            <a:solidFill>
              <a:srgbClr val="000000"/>
            </a:solidFill>
          </a:ln>
        </p:spPr>
        <p:txBody>
          <a:bodyPr wrap="square" lIns="0" tIns="0" rIns="0" bIns="0" rtlCol="0"/>
          <a:lstStyle/>
          <a:p/>
        </p:txBody>
      </p:sp>
      <p:sp>
        <p:nvSpPr>
          <p:cNvPr id="86" name="object 86"/>
          <p:cNvSpPr/>
          <p:nvPr/>
        </p:nvSpPr>
        <p:spPr>
          <a:xfrm>
            <a:off x="5752909" y="8382761"/>
            <a:ext cx="47625" cy="24765"/>
          </a:xfrm>
          <a:custGeom>
            <a:avLst/>
            <a:gdLst/>
            <a:ahLst/>
            <a:cxnLst/>
            <a:rect l="l" t="t" r="r" b="b"/>
            <a:pathLst>
              <a:path w="47625" h="24765">
                <a:moveTo>
                  <a:pt x="0" y="0"/>
                </a:moveTo>
                <a:lnTo>
                  <a:pt x="22669" y="24383"/>
                </a:lnTo>
                <a:lnTo>
                  <a:pt x="47148" y="0"/>
                </a:lnTo>
              </a:path>
            </a:pathLst>
          </a:custGeom>
          <a:ln w="5229">
            <a:solidFill>
              <a:srgbClr val="000000"/>
            </a:solidFill>
          </a:ln>
        </p:spPr>
        <p:txBody>
          <a:bodyPr wrap="square" lIns="0" tIns="0" rIns="0" bIns="0" rtlCol="0"/>
          <a:lstStyle/>
          <a:p/>
        </p:txBody>
      </p:sp>
      <p:sp>
        <p:nvSpPr>
          <p:cNvPr id="87" name="object 87"/>
          <p:cNvSpPr/>
          <p:nvPr/>
        </p:nvSpPr>
        <p:spPr>
          <a:xfrm>
            <a:off x="5514117" y="8307895"/>
            <a:ext cx="0" cy="99695"/>
          </a:xfrm>
          <a:custGeom>
            <a:avLst/>
            <a:gdLst/>
            <a:ahLst/>
            <a:cxnLst/>
            <a:rect l="l" t="t" r="r" b="b"/>
            <a:pathLst>
              <a:path w="0" h="99695">
                <a:moveTo>
                  <a:pt x="0" y="0"/>
                </a:moveTo>
                <a:lnTo>
                  <a:pt x="0" y="99250"/>
                </a:lnTo>
              </a:path>
            </a:pathLst>
          </a:custGeom>
          <a:ln w="5229">
            <a:solidFill>
              <a:srgbClr val="000000"/>
            </a:solidFill>
          </a:ln>
        </p:spPr>
        <p:txBody>
          <a:bodyPr wrap="square" lIns="0" tIns="0" rIns="0" bIns="0" rtlCol="0"/>
          <a:lstStyle/>
          <a:p/>
        </p:txBody>
      </p:sp>
      <p:sp>
        <p:nvSpPr>
          <p:cNvPr id="88" name="object 88"/>
          <p:cNvSpPr/>
          <p:nvPr/>
        </p:nvSpPr>
        <p:spPr>
          <a:xfrm>
            <a:off x="5491448" y="8382761"/>
            <a:ext cx="47625" cy="24765"/>
          </a:xfrm>
          <a:custGeom>
            <a:avLst/>
            <a:gdLst/>
            <a:ahLst/>
            <a:cxnLst/>
            <a:rect l="l" t="t" r="r" b="b"/>
            <a:pathLst>
              <a:path w="47625" h="24765">
                <a:moveTo>
                  <a:pt x="0" y="0"/>
                </a:moveTo>
                <a:lnTo>
                  <a:pt x="22668" y="24383"/>
                </a:lnTo>
                <a:lnTo>
                  <a:pt x="47052" y="0"/>
                </a:lnTo>
              </a:path>
            </a:pathLst>
          </a:custGeom>
          <a:ln w="5229">
            <a:solidFill>
              <a:srgbClr val="000000"/>
            </a:solidFill>
          </a:ln>
        </p:spPr>
        <p:txBody>
          <a:bodyPr wrap="square" lIns="0" tIns="0" rIns="0" bIns="0" rtlCol="0"/>
          <a:lstStyle/>
          <a:p/>
        </p:txBody>
      </p:sp>
      <p:sp>
        <p:nvSpPr>
          <p:cNvPr id="89" name="object 89"/>
          <p:cNvSpPr/>
          <p:nvPr/>
        </p:nvSpPr>
        <p:spPr>
          <a:xfrm>
            <a:off x="5383339" y="8307895"/>
            <a:ext cx="0" cy="99695"/>
          </a:xfrm>
          <a:custGeom>
            <a:avLst/>
            <a:gdLst/>
            <a:ahLst/>
            <a:cxnLst/>
            <a:rect l="l" t="t" r="r" b="b"/>
            <a:pathLst>
              <a:path w="0" h="99695">
                <a:moveTo>
                  <a:pt x="0" y="0"/>
                </a:moveTo>
                <a:lnTo>
                  <a:pt x="0" y="99250"/>
                </a:lnTo>
              </a:path>
            </a:pathLst>
          </a:custGeom>
          <a:ln w="5229">
            <a:solidFill>
              <a:srgbClr val="000000"/>
            </a:solidFill>
          </a:ln>
        </p:spPr>
        <p:txBody>
          <a:bodyPr wrap="square" lIns="0" tIns="0" rIns="0" bIns="0" rtlCol="0"/>
          <a:lstStyle/>
          <a:p/>
        </p:txBody>
      </p:sp>
      <p:sp>
        <p:nvSpPr>
          <p:cNvPr id="90" name="object 90"/>
          <p:cNvSpPr/>
          <p:nvPr/>
        </p:nvSpPr>
        <p:spPr>
          <a:xfrm>
            <a:off x="5360670" y="8382761"/>
            <a:ext cx="47625" cy="24765"/>
          </a:xfrm>
          <a:custGeom>
            <a:avLst/>
            <a:gdLst/>
            <a:ahLst/>
            <a:cxnLst/>
            <a:rect l="l" t="t" r="r" b="b"/>
            <a:pathLst>
              <a:path w="47625" h="24765">
                <a:moveTo>
                  <a:pt x="0" y="0"/>
                </a:moveTo>
                <a:lnTo>
                  <a:pt x="22669" y="24383"/>
                </a:lnTo>
                <a:lnTo>
                  <a:pt x="47053" y="0"/>
                </a:lnTo>
              </a:path>
            </a:pathLst>
          </a:custGeom>
          <a:ln w="5229">
            <a:solidFill>
              <a:srgbClr val="000000"/>
            </a:solidFill>
          </a:ln>
        </p:spPr>
        <p:txBody>
          <a:bodyPr wrap="square" lIns="0" tIns="0" rIns="0" bIns="0" rtlCol="0"/>
          <a:lstStyle/>
          <a:p/>
        </p:txBody>
      </p:sp>
      <p:sp>
        <p:nvSpPr>
          <p:cNvPr id="91" name="object 91"/>
          <p:cNvSpPr/>
          <p:nvPr/>
        </p:nvSpPr>
        <p:spPr>
          <a:xfrm>
            <a:off x="5252561" y="8307895"/>
            <a:ext cx="0" cy="99695"/>
          </a:xfrm>
          <a:custGeom>
            <a:avLst/>
            <a:gdLst/>
            <a:ahLst/>
            <a:cxnLst/>
            <a:rect l="l" t="t" r="r" b="b"/>
            <a:pathLst>
              <a:path w="0" h="99695">
                <a:moveTo>
                  <a:pt x="0" y="0"/>
                </a:moveTo>
                <a:lnTo>
                  <a:pt x="0" y="99250"/>
                </a:lnTo>
              </a:path>
            </a:pathLst>
          </a:custGeom>
          <a:ln w="5229">
            <a:solidFill>
              <a:srgbClr val="000000"/>
            </a:solidFill>
          </a:ln>
        </p:spPr>
        <p:txBody>
          <a:bodyPr wrap="square" lIns="0" tIns="0" rIns="0" bIns="0" rtlCol="0"/>
          <a:lstStyle/>
          <a:p/>
        </p:txBody>
      </p:sp>
      <p:sp>
        <p:nvSpPr>
          <p:cNvPr id="92" name="object 92"/>
          <p:cNvSpPr/>
          <p:nvPr/>
        </p:nvSpPr>
        <p:spPr>
          <a:xfrm>
            <a:off x="5229891" y="8382761"/>
            <a:ext cx="47625" cy="24765"/>
          </a:xfrm>
          <a:custGeom>
            <a:avLst/>
            <a:gdLst/>
            <a:ahLst/>
            <a:cxnLst/>
            <a:rect l="l" t="t" r="r" b="b"/>
            <a:pathLst>
              <a:path w="47625" h="24765">
                <a:moveTo>
                  <a:pt x="0" y="0"/>
                </a:moveTo>
                <a:lnTo>
                  <a:pt x="22669" y="24383"/>
                </a:lnTo>
                <a:lnTo>
                  <a:pt x="47053" y="0"/>
                </a:lnTo>
              </a:path>
            </a:pathLst>
          </a:custGeom>
          <a:ln w="5229">
            <a:solidFill>
              <a:srgbClr val="000000"/>
            </a:solidFill>
          </a:ln>
        </p:spPr>
        <p:txBody>
          <a:bodyPr wrap="square" lIns="0" tIns="0" rIns="0" bIns="0" rtlCol="0"/>
          <a:lstStyle/>
          <a:p/>
        </p:txBody>
      </p:sp>
      <p:sp>
        <p:nvSpPr>
          <p:cNvPr id="93" name="object 93"/>
          <p:cNvSpPr/>
          <p:nvPr/>
        </p:nvSpPr>
        <p:spPr>
          <a:xfrm>
            <a:off x="5121782" y="8307895"/>
            <a:ext cx="0" cy="99695"/>
          </a:xfrm>
          <a:custGeom>
            <a:avLst/>
            <a:gdLst/>
            <a:ahLst/>
            <a:cxnLst/>
            <a:rect l="l" t="t" r="r" b="b"/>
            <a:pathLst>
              <a:path w="0" h="99695">
                <a:moveTo>
                  <a:pt x="0" y="0"/>
                </a:moveTo>
                <a:lnTo>
                  <a:pt x="0" y="99250"/>
                </a:lnTo>
              </a:path>
            </a:pathLst>
          </a:custGeom>
          <a:ln w="5229">
            <a:solidFill>
              <a:srgbClr val="000000"/>
            </a:solidFill>
          </a:ln>
        </p:spPr>
        <p:txBody>
          <a:bodyPr wrap="square" lIns="0" tIns="0" rIns="0" bIns="0" rtlCol="0"/>
          <a:lstStyle/>
          <a:p/>
        </p:txBody>
      </p:sp>
      <p:sp>
        <p:nvSpPr>
          <p:cNvPr id="94" name="object 94"/>
          <p:cNvSpPr/>
          <p:nvPr/>
        </p:nvSpPr>
        <p:spPr>
          <a:xfrm>
            <a:off x="5099113" y="8382761"/>
            <a:ext cx="47625" cy="24765"/>
          </a:xfrm>
          <a:custGeom>
            <a:avLst/>
            <a:gdLst/>
            <a:ahLst/>
            <a:cxnLst/>
            <a:rect l="l" t="t" r="r" b="b"/>
            <a:pathLst>
              <a:path w="47625" h="24765">
                <a:moveTo>
                  <a:pt x="0" y="0"/>
                </a:moveTo>
                <a:lnTo>
                  <a:pt x="22668" y="24383"/>
                </a:lnTo>
                <a:lnTo>
                  <a:pt x="47148" y="0"/>
                </a:lnTo>
              </a:path>
            </a:pathLst>
          </a:custGeom>
          <a:ln w="5229">
            <a:solidFill>
              <a:srgbClr val="000000"/>
            </a:solidFill>
          </a:ln>
        </p:spPr>
        <p:txBody>
          <a:bodyPr wrap="square" lIns="0" tIns="0" rIns="0" bIns="0" rtlCol="0"/>
          <a:lstStyle/>
          <a:p/>
        </p:txBody>
      </p:sp>
      <p:sp>
        <p:nvSpPr>
          <p:cNvPr id="95" name="object 95"/>
          <p:cNvSpPr/>
          <p:nvPr/>
        </p:nvSpPr>
        <p:spPr>
          <a:xfrm>
            <a:off x="4991004" y="8307895"/>
            <a:ext cx="0" cy="99695"/>
          </a:xfrm>
          <a:custGeom>
            <a:avLst/>
            <a:gdLst/>
            <a:ahLst/>
            <a:cxnLst/>
            <a:rect l="l" t="t" r="r" b="b"/>
            <a:pathLst>
              <a:path w="0" h="99695">
                <a:moveTo>
                  <a:pt x="0" y="0"/>
                </a:moveTo>
                <a:lnTo>
                  <a:pt x="0" y="99250"/>
                </a:lnTo>
              </a:path>
            </a:pathLst>
          </a:custGeom>
          <a:ln w="5229">
            <a:solidFill>
              <a:srgbClr val="000000"/>
            </a:solidFill>
          </a:ln>
        </p:spPr>
        <p:txBody>
          <a:bodyPr wrap="square" lIns="0" tIns="0" rIns="0" bIns="0" rtlCol="0"/>
          <a:lstStyle/>
          <a:p/>
        </p:txBody>
      </p:sp>
      <p:sp>
        <p:nvSpPr>
          <p:cNvPr id="96" name="object 96"/>
          <p:cNvSpPr/>
          <p:nvPr/>
        </p:nvSpPr>
        <p:spPr>
          <a:xfrm>
            <a:off x="4968430" y="8382761"/>
            <a:ext cx="47625" cy="24765"/>
          </a:xfrm>
          <a:custGeom>
            <a:avLst/>
            <a:gdLst/>
            <a:ahLst/>
            <a:cxnLst/>
            <a:rect l="l" t="t" r="r" b="b"/>
            <a:pathLst>
              <a:path w="47625" h="24765">
                <a:moveTo>
                  <a:pt x="0" y="0"/>
                </a:moveTo>
                <a:lnTo>
                  <a:pt x="22574" y="24383"/>
                </a:lnTo>
                <a:lnTo>
                  <a:pt x="47053" y="0"/>
                </a:lnTo>
              </a:path>
            </a:pathLst>
          </a:custGeom>
          <a:ln w="5229">
            <a:solidFill>
              <a:srgbClr val="000000"/>
            </a:solidFill>
          </a:ln>
        </p:spPr>
        <p:txBody>
          <a:bodyPr wrap="square" lIns="0" tIns="0" rIns="0" bIns="0" rtlCol="0"/>
          <a:lstStyle/>
          <a:p/>
        </p:txBody>
      </p:sp>
      <p:sp>
        <p:nvSpPr>
          <p:cNvPr id="97" name="object 97"/>
          <p:cNvSpPr/>
          <p:nvPr/>
        </p:nvSpPr>
        <p:spPr>
          <a:xfrm>
            <a:off x="6037135" y="8307895"/>
            <a:ext cx="0" cy="99695"/>
          </a:xfrm>
          <a:custGeom>
            <a:avLst/>
            <a:gdLst/>
            <a:ahLst/>
            <a:cxnLst/>
            <a:rect l="l" t="t" r="r" b="b"/>
            <a:pathLst>
              <a:path w="0" h="99695">
                <a:moveTo>
                  <a:pt x="0" y="0"/>
                </a:moveTo>
                <a:lnTo>
                  <a:pt x="0" y="99250"/>
                </a:lnTo>
              </a:path>
            </a:pathLst>
          </a:custGeom>
          <a:ln w="5229">
            <a:solidFill>
              <a:srgbClr val="000000"/>
            </a:solidFill>
          </a:ln>
        </p:spPr>
        <p:txBody>
          <a:bodyPr wrap="square" lIns="0" tIns="0" rIns="0" bIns="0" rtlCol="0"/>
          <a:lstStyle/>
          <a:p/>
        </p:txBody>
      </p:sp>
      <p:sp>
        <p:nvSpPr>
          <p:cNvPr id="98" name="object 98"/>
          <p:cNvSpPr/>
          <p:nvPr/>
        </p:nvSpPr>
        <p:spPr>
          <a:xfrm>
            <a:off x="6014465" y="8382761"/>
            <a:ext cx="47625" cy="24765"/>
          </a:xfrm>
          <a:custGeom>
            <a:avLst/>
            <a:gdLst/>
            <a:ahLst/>
            <a:cxnLst/>
            <a:rect l="l" t="t" r="r" b="b"/>
            <a:pathLst>
              <a:path w="47625" h="24765">
                <a:moveTo>
                  <a:pt x="0" y="0"/>
                </a:moveTo>
                <a:lnTo>
                  <a:pt x="22669" y="24383"/>
                </a:lnTo>
                <a:lnTo>
                  <a:pt x="47053" y="0"/>
                </a:lnTo>
              </a:path>
            </a:pathLst>
          </a:custGeom>
          <a:ln w="5229">
            <a:solidFill>
              <a:srgbClr val="000000"/>
            </a:solidFill>
          </a:ln>
        </p:spPr>
        <p:txBody>
          <a:bodyPr wrap="square" lIns="0" tIns="0" rIns="0" bIns="0" rtlCol="0"/>
          <a:lstStyle/>
          <a:p/>
        </p:txBody>
      </p:sp>
      <p:sp>
        <p:nvSpPr>
          <p:cNvPr id="99" name="object 99"/>
          <p:cNvSpPr/>
          <p:nvPr/>
        </p:nvSpPr>
        <p:spPr>
          <a:xfrm>
            <a:off x="6167913" y="8307895"/>
            <a:ext cx="0" cy="99695"/>
          </a:xfrm>
          <a:custGeom>
            <a:avLst/>
            <a:gdLst/>
            <a:ahLst/>
            <a:cxnLst/>
            <a:rect l="l" t="t" r="r" b="b"/>
            <a:pathLst>
              <a:path w="0" h="99695">
                <a:moveTo>
                  <a:pt x="0" y="0"/>
                </a:moveTo>
                <a:lnTo>
                  <a:pt x="0" y="99250"/>
                </a:lnTo>
              </a:path>
            </a:pathLst>
          </a:custGeom>
          <a:ln w="5229">
            <a:solidFill>
              <a:srgbClr val="000000"/>
            </a:solidFill>
          </a:ln>
        </p:spPr>
        <p:txBody>
          <a:bodyPr wrap="square" lIns="0" tIns="0" rIns="0" bIns="0" rtlCol="0"/>
          <a:lstStyle/>
          <a:p/>
        </p:txBody>
      </p:sp>
      <p:sp>
        <p:nvSpPr>
          <p:cNvPr id="100" name="object 100"/>
          <p:cNvSpPr/>
          <p:nvPr/>
        </p:nvSpPr>
        <p:spPr>
          <a:xfrm>
            <a:off x="6145244" y="8382761"/>
            <a:ext cx="47625" cy="24765"/>
          </a:xfrm>
          <a:custGeom>
            <a:avLst/>
            <a:gdLst/>
            <a:ahLst/>
            <a:cxnLst/>
            <a:rect l="l" t="t" r="r" b="b"/>
            <a:pathLst>
              <a:path w="47625" h="24765">
                <a:moveTo>
                  <a:pt x="0" y="0"/>
                </a:moveTo>
                <a:lnTo>
                  <a:pt x="22669" y="24383"/>
                </a:lnTo>
                <a:lnTo>
                  <a:pt x="47053" y="0"/>
                </a:lnTo>
              </a:path>
            </a:pathLst>
          </a:custGeom>
          <a:ln w="5229">
            <a:solidFill>
              <a:srgbClr val="000000"/>
            </a:solidFill>
          </a:ln>
        </p:spPr>
        <p:txBody>
          <a:bodyPr wrap="square" lIns="0" tIns="0" rIns="0" bIns="0" rtlCol="0"/>
          <a:lstStyle/>
          <a:p/>
        </p:txBody>
      </p:sp>
      <p:sp>
        <p:nvSpPr>
          <p:cNvPr id="101" name="object 101"/>
          <p:cNvSpPr/>
          <p:nvPr/>
        </p:nvSpPr>
        <p:spPr>
          <a:xfrm>
            <a:off x="6298596" y="8307895"/>
            <a:ext cx="0" cy="99695"/>
          </a:xfrm>
          <a:custGeom>
            <a:avLst/>
            <a:gdLst/>
            <a:ahLst/>
            <a:cxnLst/>
            <a:rect l="l" t="t" r="r" b="b"/>
            <a:pathLst>
              <a:path w="0" h="99695">
                <a:moveTo>
                  <a:pt x="0" y="0"/>
                </a:moveTo>
                <a:lnTo>
                  <a:pt x="0" y="99250"/>
                </a:lnTo>
              </a:path>
            </a:pathLst>
          </a:custGeom>
          <a:ln w="5229">
            <a:solidFill>
              <a:srgbClr val="000000"/>
            </a:solidFill>
          </a:ln>
        </p:spPr>
        <p:txBody>
          <a:bodyPr wrap="square" lIns="0" tIns="0" rIns="0" bIns="0" rtlCol="0"/>
          <a:lstStyle/>
          <a:p/>
        </p:txBody>
      </p:sp>
      <p:sp>
        <p:nvSpPr>
          <p:cNvPr id="102" name="object 102"/>
          <p:cNvSpPr/>
          <p:nvPr/>
        </p:nvSpPr>
        <p:spPr>
          <a:xfrm>
            <a:off x="6276022" y="8382761"/>
            <a:ext cx="47625" cy="24765"/>
          </a:xfrm>
          <a:custGeom>
            <a:avLst/>
            <a:gdLst/>
            <a:ahLst/>
            <a:cxnLst/>
            <a:rect l="l" t="t" r="r" b="b"/>
            <a:pathLst>
              <a:path w="47625" h="24765">
                <a:moveTo>
                  <a:pt x="0" y="0"/>
                </a:moveTo>
                <a:lnTo>
                  <a:pt x="22574" y="24383"/>
                </a:lnTo>
                <a:lnTo>
                  <a:pt x="47053" y="0"/>
                </a:lnTo>
              </a:path>
            </a:pathLst>
          </a:custGeom>
          <a:ln w="5229">
            <a:solidFill>
              <a:srgbClr val="000000"/>
            </a:solidFill>
          </a:ln>
        </p:spPr>
        <p:txBody>
          <a:bodyPr wrap="square" lIns="0" tIns="0" rIns="0" bIns="0" rtlCol="0"/>
          <a:lstStyle/>
          <a:p/>
        </p:txBody>
      </p:sp>
      <p:sp>
        <p:nvSpPr>
          <p:cNvPr id="103" name="object 103"/>
          <p:cNvSpPr/>
          <p:nvPr/>
        </p:nvSpPr>
        <p:spPr>
          <a:xfrm>
            <a:off x="6429375" y="8307895"/>
            <a:ext cx="0" cy="99695"/>
          </a:xfrm>
          <a:custGeom>
            <a:avLst/>
            <a:gdLst/>
            <a:ahLst/>
            <a:cxnLst/>
            <a:rect l="l" t="t" r="r" b="b"/>
            <a:pathLst>
              <a:path w="0" h="99695">
                <a:moveTo>
                  <a:pt x="0" y="0"/>
                </a:moveTo>
                <a:lnTo>
                  <a:pt x="0" y="99250"/>
                </a:lnTo>
              </a:path>
            </a:pathLst>
          </a:custGeom>
          <a:ln w="5229">
            <a:solidFill>
              <a:srgbClr val="000000"/>
            </a:solidFill>
          </a:ln>
        </p:spPr>
        <p:txBody>
          <a:bodyPr wrap="square" lIns="0" tIns="0" rIns="0" bIns="0" rtlCol="0"/>
          <a:lstStyle/>
          <a:p/>
        </p:txBody>
      </p:sp>
      <p:sp>
        <p:nvSpPr>
          <p:cNvPr id="104" name="object 104"/>
          <p:cNvSpPr/>
          <p:nvPr/>
        </p:nvSpPr>
        <p:spPr>
          <a:xfrm>
            <a:off x="6406705" y="8382761"/>
            <a:ext cx="47625" cy="24765"/>
          </a:xfrm>
          <a:custGeom>
            <a:avLst/>
            <a:gdLst/>
            <a:ahLst/>
            <a:cxnLst/>
            <a:rect l="l" t="t" r="r" b="b"/>
            <a:pathLst>
              <a:path w="47625" h="24765">
                <a:moveTo>
                  <a:pt x="0" y="0"/>
                </a:moveTo>
                <a:lnTo>
                  <a:pt x="22669" y="24383"/>
                </a:lnTo>
                <a:lnTo>
                  <a:pt x="47148" y="0"/>
                </a:lnTo>
              </a:path>
            </a:pathLst>
          </a:custGeom>
          <a:ln w="5229">
            <a:solidFill>
              <a:srgbClr val="000000"/>
            </a:solidFill>
          </a:ln>
        </p:spPr>
        <p:txBody>
          <a:bodyPr wrap="square" lIns="0" tIns="0" rIns="0" bIns="0" rtlCol="0"/>
          <a:lstStyle/>
          <a:p/>
        </p:txBody>
      </p:sp>
      <p:sp>
        <p:nvSpPr>
          <p:cNvPr id="105" name="object 105"/>
          <p:cNvSpPr/>
          <p:nvPr/>
        </p:nvSpPr>
        <p:spPr>
          <a:xfrm>
            <a:off x="6560153" y="8307895"/>
            <a:ext cx="0" cy="99695"/>
          </a:xfrm>
          <a:custGeom>
            <a:avLst/>
            <a:gdLst/>
            <a:ahLst/>
            <a:cxnLst/>
            <a:rect l="l" t="t" r="r" b="b"/>
            <a:pathLst>
              <a:path w="0" h="99695">
                <a:moveTo>
                  <a:pt x="0" y="0"/>
                </a:moveTo>
                <a:lnTo>
                  <a:pt x="0" y="99250"/>
                </a:lnTo>
              </a:path>
            </a:pathLst>
          </a:custGeom>
          <a:ln w="5229">
            <a:solidFill>
              <a:srgbClr val="000000"/>
            </a:solidFill>
          </a:ln>
        </p:spPr>
        <p:txBody>
          <a:bodyPr wrap="square" lIns="0" tIns="0" rIns="0" bIns="0" rtlCol="0"/>
          <a:lstStyle/>
          <a:p/>
        </p:txBody>
      </p:sp>
      <p:sp>
        <p:nvSpPr>
          <p:cNvPr id="106" name="object 106"/>
          <p:cNvSpPr/>
          <p:nvPr/>
        </p:nvSpPr>
        <p:spPr>
          <a:xfrm>
            <a:off x="6537483" y="8382761"/>
            <a:ext cx="47625" cy="24765"/>
          </a:xfrm>
          <a:custGeom>
            <a:avLst/>
            <a:gdLst/>
            <a:ahLst/>
            <a:cxnLst/>
            <a:rect l="l" t="t" r="r" b="b"/>
            <a:pathLst>
              <a:path w="47625" h="24765">
                <a:moveTo>
                  <a:pt x="0" y="0"/>
                </a:moveTo>
                <a:lnTo>
                  <a:pt x="22669" y="24383"/>
                </a:lnTo>
                <a:lnTo>
                  <a:pt x="47053" y="0"/>
                </a:lnTo>
              </a:path>
            </a:pathLst>
          </a:custGeom>
          <a:ln w="5229">
            <a:solidFill>
              <a:srgbClr val="000000"/>
            </a:solidFill>
          </a:ln>
        </p:spPr>
        <p:txBody>
          <a:bodyPr wrap="square" lIns="0" tIns="0" rIns="0" bIns="0" rtlCol="0"/>
          <a:lstStyle/>
          <a:p/>
        </p:txBody>
      </p:sp>
      <p:sp>
        <p:nvSpPr>
          <p:cNvPr id="107" name="object 107"/>
          <p:cNvSpPr/>
          <p:nvPr/>
        </p:nvSpPr>
        <p:spPr>
          <a:xfrm>
            <a:off x="6690931" y="8307895"/>
            <a:ext cx="0" cy="99695"/>
          </a:xfrm>
          <a:custGeom>
            <a:avLst/>
            <a:gdLst/>
            <a:ahLst/>
            <a:cxnLst/>
            <a:rect l="l" t="t" r="r" b="b"/>
            <a:pathLst>
              <a:path w="0" h="99695">
                <a:moveTo>
                  <a:pt x="0" y="0"/>
                </a:moveTo>
                <a:lnTo>
                  <a:pt x="0" y="99250"/>
                </a:lnTo>
              </a:path>
            </a:pathLst>
          </a:custGeom>
          <a:ln w="5229">
            <a:solidFill>
              <a:srgbClr val="000000"/>
            </a:solidFill>
          </a:ln>
        </p:spPr>
        <p:txBody>
          <a:bodyPr wrap="square" lIns="0" tIns="0" rIns="0" bIns="0" rtlCol="0"/>
          <a:lstStyle/>
          <a:p/>
        </p:txBody>
      </p:sp>
      <p:sp>
        <p:nvSpPr>
          <p:cNvPr id="108" name="object 108"/>
          <p:cNvSpPr/>
          <p:nvPr/>
        </p:nvSpPr>
        <p:spPr>
          <a:xfrm>
            <a:off x="6668261" y="8382761"/>
            <a:ext cx="47625" cy="24765"/>
          </a:xfrm>
          <a:custGeom>
            <a:avLst/>
            <a:gdLst/>
            <a:ahLst/>
            <a:cxnLst/>
            <a:rect l="l" t="t" r="r" b="b"/>
            <a:pathLst>
              <a:path w="47625" h="24765">
                <a:moveTo>
                  <a:pt x="0" y="0"/>
                </a:moveTo>
                <a:lnTo>
                  <a:pt x="22669" y="24383"/>
                </a:lnTo>
                <a:lnTo>
                  <a:pt x="47053" y="0"/>
                </a:lnTo>
              </a:path>
            </a:pathLst>
          </a:custGeom>
          <a:ln w="5229">
            <a:solidFill>
              <a:srgbClr val="000000"/>
            </a:solidFill>
          </a:ln>
        </p:spPr>
        <p:txBody>
          <a:bodyPr wrap="square" lIns="0" tIns="0" rIns="0" bIns="0" rtlCol="0"/>
          <a:lstStyle/>
          <a:p/>
        </p:txBody>
      </p:sp>
      <p:sp>
        <p:nvSpPr>
          <p:cNvPr id="109" name="object 109"/>
          <p:cNvSpPr/>
          <p:nvPr/>
        </p:nvSpPr>
        <p:spPr>
          <a:xfrm>
            <a:off x="6821709" y="8307895"/>
            <a:ext cx="0" cy="99695"/>
          </a:xfrm>
          <a:custGeom>
            <a:avLst/>
            <a:gdLst/>
            <a:ahLst/>
            <a:cxnLst/>
            <a:rect l="l" t="t" r="r" b="b"/>
            <a:pathLst>
              <a:path w="0" h="99695">
                <a:moveTo>
                  <a:pt x="0" y="0"/>
                </a:moveTo>
                <a:lnTo>
                  <a:pt x="0" y="99250"/>
                </a:lnTo>
              </a:path>
            </a:pathLst>
          </a:custGeom>
          <a:ln w="5229">
            <a:solidFill>
              <a:srgbClr val="000000"/>
            </a:solidFill>
          </a:ln>
        </p:spPr>
        <p:txBody>
          <a:bodyPr wrap="square" lIns="0" tIns="0" rIns="0" bIns="0" rtlCol="0"/>
          <a:lstStyle/>
          <a:p/>
        </p:txBody>
      </p:sp>
      <p:sp>
        <p:nvSpPr>
          <p:cNvPr id="110" name="object 110"/>
          <p:cNvSpPr/>
          <p:nvPr/>
        </p:nvSpPr>
        <p:spPr>
          <a:xfrm>
            <a:off x="6799040" y="8382761"/>
            <a:ext cx="47625" cy="24765"/>
          </a:xfrm>
          <a:custGeom>
            <a:avLst/>
            <a:gdLst/>
            <a:ahLst/>
            <a:cxnLst/>
            <a:rect l="l" t="t" r="r" b="b"/>
            <a:pathLst>
              <a:path w="47625" h="24765">
                <a:moveTo>
                  <a:pt x="0" y="0"/>
                </a:moveTo>
                <a:lnTo>
                  <a:pt x="22669" y="24383"/>
                </a:lnTo>
                <a:lnTo>
                  <a:pt x="47053" y="0"/>
                </a:lnTo>
              </a:path>
            </a:pathLst>
          </a:custGeom>
          <a:ln w="5229">
            <a:solidFill>
              <a:srgbClr val="000000"/>
            </a:solidFill>
          </a:ln>
        </p:spPr>
        <p:txBody>
          <a:bodyPr wrap="square" lIns="0" tIns="0" rIns="0" bIns="0" rtlCol="0"/>
          <a:lstStyle/>
          <a:p/>
        </p:txBody>
      </p:sp>
      <p:sp>
        <p:nvSpPr>
          <p:cNvPr id="111" name="object 111"/>
          <p:cNvSpPr/>
          <p:nvPr/>
        </p:nvSpPr>
        <p:spPr>
          <a:xfrm>
            <a:off x="4860321" y="8307895"/>
            <a:ext cx="2092325" cy="0"/>
          </a:xfrm>
          <a:custGeom>
            <a:avLst/>
            <a:gdLst/>
            <a:ahLst/>
            <a:cxnLst/>
            <a:rect l="l" t="t" r="r" b="b"/>
            <a:pathLst>
              <a:path w="2092325" h="0">
                <a:moveTo>
                  <a:pt x="0" y="0"/>
                </a:moveTo>
                <a:lnTo>
                  <a:pt x="2092070" y="0"/>
                </a:lnTo>
              </a:path>
            </a:pathLst>
          </a:custGeom>
          <a:ln w="5229">
            <a:solidFill>
              <a:srgbClr val="000000"/>
            </a:solidFill>
          </a:ln>
        </p:spPr>
        <p:txBody>
          <a:bodyPr wrap="square" lIns="0" tIns="0" rIns="0" bIns="0" rtlCol="0"/>
          <a:lstStyle/>
          <a:p/>
        </p:txBody>
      </p:sp>
      <p:sp>
        <p:nvSpPr>
          <p:cNvPr id="112" name="object 112"/>
          <p:cNvSpPr txBox="1"/>
          <p:nvPr/>
        </p:nvSpPr>
        <p:spPr>
          <a:xfrm>
            <a:off x="6166041" y="8168002"/>
            <a:ext cx="357505" cy="113664"/>
          </a:xfrm>
          <a:prstGeom prst="rect">
            <a:avLst/>
          </a:prstGeom>
        </p:spPr>
        <p:txBody>
          <a:bodyPr wrap="square" lIns="0" tIns="15875" rIns="0" bIns="0" rtlCol="0" vert="horz">
            <a:spAutoFit/>
          </a:bodyPr>
          <a:lstStyle/>
          <a:p>
            <a:pPr>
              <a:lnSpc>
                <a:spcPct val="100000"/>
              </a:lnSpc>
              <a:spcBef>
                <a:spcPts val="125"/>
              </a:spcBef>
            </a:pPr>
            <a:r>
              <a:rPr dirty="0" sz="550" spc="15">
                <a:latin typeface="Arial"/>
                <a:cs typeface="Arial"/>
              </a:rPr>
              <a:t>0.640</a:t>
            </a:r>
            <a:r>
              <a:rPr dirty="0" sz="550" spc="-40">
                <a:latin typeface="Arial"/>
                <a:cs typeface="Arial"/>
              </a:rPr>
              <a:t> </a:t>
            </a:r>
            <a:r>
              <a:rPr dirty="0" sz="550" spc="20">
                <a:latin typeface="Arial"/>
                <a:cs typeface="Arial"/>
              </a:rPr>
              <a:t>KLF</a:t>
            </a:r>
            <a:endParaRPr sz="550">
              <a:latin typeface="Arial"/>
              <a:cs typeface="Arial"/>
            </a:endParaRPr>
          </a:p>
        </p:txBody>
      </p:sp>
      <p:sp>
        <p:nvSpPr>
          <p:cNvPr id="113" name="object 113"/>
          <p:cNvSpPr/>
          <p:nvPr/>
        </p:nvSpPr>
        <p:spPr>
          <a:xfrm>
            <a:off x="6017990" y="8210263"/>
            <a:ext cx="134620" cy="52705"/>
          </a:xfrm>
          <a:custGeom>
            <a:avLst/>
            <a:gdLst/>
            <a:ahLst/>
            <a:cxnLst/>
            <a:rect l="l" t="t" r="r" b="b"/>
            <a:pathLst>
              <a:path w="134620" h="52704">
                <a:moveTo>
                  <a:pt x="134207" y="0"/>
                </a:moveTo>
                <a:lnTo>
                  <a:pt x="52292" y="0"/>
                </a:lnTo>
                <a:lnTo>
                  <a:pt x="0" y="52292"/>
                </a:lnTo>
              </a:path>
            </a:pathLst>
          </a:custGeom>
          <a:ln w="5229">
            <a:solidFill>
              <a:srgbClr val="000000"/>
            </a:solidFill>
          </a:ln>
        </p:spPr>
        <p:txBody>
          <a:bodyPr wrap="square" lIns="0" tIns="0" rIns="0" bIns="0" rtlCol="0"/>
          <a:lstStyle/>
          <a:p/>
        </p:txBody>
      </p:sp>
      <p:sp>
        <p:nvSpPr>
          <p:cNvPr id="114" name="object 114"/>
          <p:cNvSpPr/>
          <p:nvPr/>
        </p:nvSpPr>
        <p:spPr>
          <a:xfrm>
            <a:off x="5972651" y="8241601"/>
            <a:ext cx="66675" cy="66675"/>
          </a:xfrm>
          <a:custGeom>
            <a:avLst/>
            <a:gdLst/>
            <a:ahLst/>
            <a:cxnLst/>
            <a:rect l="l" t="t" r="r" b="b"/>
            <a:pathLst>
              <a:path w="66675" h="66675">
                <a:moveTo>
                  <a:pt x="0" y="66293"/>
                </a:moveTo>
                <a:lnTo>
                  <a:pt x="33052" y="0"/>
                </a:lnTo>
                <a:lnTo>
                  <a:pt x="66198" y="33146"/>
                </a:lnTo>
                <a:lnTo>
                  <a:pt x="0" y="66293"/>
                </a:lnTo>
                <a:close/>
              </a:path>
            </a:pathLst>
          </a:custGeom>
          <a:solidFill>
            <a:srgbClr val="000000"/>
          </a:solidFill>
        </p:spPr>
        <p:txBody>
          <a:bodyPr wrap="square" lIns="0" tIns="0" rIns="0" bIns="0" rtlCol="0"/>
          <a:lstStyle/>
          <a:p/>
        </p:txBody>
      </p:sp>
      <p:sp>
        <p:nvSpPr>
          <p:cNvPr id="115" name="object 115"/>
          <p:cNvSpPr/>
          <p:nvPr/>
        </p:nvSpPr>
        <p:spPr>
          <a:xfrm>
            <a:off x="5318854" y="7948898"/>
            <a:ext cx="0" cy="294640"/>
          </a:xfrm>
          <a:custGeom>
            <a:avLst/>
            <a:gdLst/>
            <a:ahLst/>
            <a:cxnLst/>
            <a:rect l="l" t="t" r="r" b="b"/>
            <a:pathLst>
              <a:path w="0" h="294640">
                <a:moveTo>
                  <a:pt x="0" y="0"/>
                </a:moveTo>
                <a:lnTo>
                  <a:pt x="0" y="294512"/>
                </a:lnTo>
              </a:path>
            </a:pathLst>
          </a:custGeom>
          <a:ln w="5229">
            <a:solidFill>
              <a:srgbClr val="000000"/>
            </a:solidFill>
          </a:ln>
        </p:spPr>
        <p:txBody>
          <a:bodyPr wrap="square" lIns="0" tIns="0" rIns="0" bIns="0" rtlCol="0"/>
          <a:lstStyle/>
          <a:p/>
        </p:txBody>
      </p:sp>
      <p:sp>
        <p:nvSpPr>
          <p:cNvPr id="116" name="object 116"/>
          <p:cNvSpPr/>
          <p:nvPr/>
        </p:nvSpPr>
        <p:spPr>
          <a:xfrm>
            <a:off x="5294376" y="8238173"/>
            <a:ext cx="47625" cy="69850"/>
          </a:xfrm>
          <a:custGeom>
            <a:avLst/>
            <a:gdLst/>
            <a:ahLst/>
            <a:cxnLst/>
            <a:rect l="l" t="t" r="r" b="b"/>
            <a:pathLst>
              <a:path w="47625" h="69850">
                <a:moveTo>
                  <a:pt x="24478" y="69722"/>
                </a:moveTo>
                <a:lnTo>
                  <a:pt x="0" y="0"/>
                </a:lnTo>
                <a:lnTo>
                  <a:pt x="47148" y="0"/>
                </a:lnTo>
                <a:lnTo>
                  <a:pt x="24478" y="69722"/>
                </a:lnTo>
                <a:close/>
              </a:path>
            </a:pathLst>
          </a:custGeom>
          <a:solidFill>
            <a:srgbClr val="000000"/>
          </a:solidFill>
        </p:spPr>
        <p:txBody>
          <a:bodyPr wrap="square" lIns="0" tIns="0" rIns="0" bIns="0" rtlCol="0"/>
          <a:lstStyle/>
          <a:p/>
        </p:txBody>
      </p:sp>
      <p:sp>
        <p:nvSpPr>
          <p:cNvPr id="117" name="object 117"/>
          <p:cNvSpPr/>
          <p:nvPr/>
        </p:nvSpPr>
        <p:spPr>
          <a:xfrm>
            <a:off x="5121782" y="7948898"/>
            <a:ext cx="0" cy="294640"/>
          </a:xfrm>
          <a:custGeom>
            <a:avLst/>
            <a:gdLst/>
            <a:ahLst/>
            <a:cxnLst/>
            <a:rect l="l" t="t" r="r" b="b"/>
            <a:pathLst>
              <a:path w="0" h="294640">
                <a:moveTo>
                  <a:pt x="0" y="0"/>
                </a:moveTo>
                <a:lnTo>
                  <a:pt x="0" y="294512"/>
                </a:lnTo>
              </a:path>
            </a:pathLst>
          </a:custGeom>
          <a:ln w="5229">
            <a:solidFill>
              <a:srgbClr val="000000"/>
            </a:solidFill>
          </a:ln>
        </p:spPr>
        <p:txBody>
          <a:bodyPr wrap="square" lIns="0" tIns="0" rIns="0" bIns="0" rtlCol="0"/>
          <a:lstStyle/>
          <a:p/>
        </p:txBody>
      </p:sp>
      <p:sp>
        <p:nvSpPr>
          <p:cNvPr id="118" name="object 118"/>
          <p:cNvSpPr/>
          <p:nvPr/>
        </p:nvSpPr>
        <p:spPr>
          <a:xfrm>
            <a:off x="5099113" y="8238173"/>
            <a:ext cx="47625" cy="69850"/>
          </a:xfrm>
          <a:custGeom>
            <a:avLst/>
            <a:gdLst/>
            <a:ahLst/>
            <a:cxnLst/>
            <a:rect l="l" t="t" r="r" b="b"/>
            <a:pathLst>
              <a:path w="47625" h="69850">
                <a:moveTo>
                  <a:pt x="22668" y="69722"/>
                </a:moveTo>
                <a:lnTo>
                  <a:pt x="0" y="0"/>
                </a:lnTo>
                <a:lnTo>
                  <a:pt x="47148" y="0"/>
                </a:lnTo>
                <a:lnTo>
                  <a:pt x="22668" y="69722"/>
                </a:lnTo>
                <a:close/>
              </a:path>
            </a:pathLst>
          </a:custGeom>
          <a:solidFill>
            <a:srgbClr val="000000"/>
          </a:solidFill>
        </p:spPr>
        <p:txBody>
          <a:bodyPr wrap="square" lIns="0" tIns="0" rIns="0" bIns="0" rtlCol="0"/>
          <a:lstStyle/>
          <a:p/>
        </p:txBody>
      </p:sp>
      <p:sp>
        <p:nvSpPr>
          <p:cNvPr id="119" name="object 119"/>
          <p:cNvSpPr/>
          <p:nvPr/>
        </p:nvSpPr>
        <p:spPr>
          <a:xfrm>
            <a:off x="5121782" y="8112728"/>
            <a:ext cx="197485" cy="0"/>
          </a:xfrm>
          <a:custGeom>
            <a:avLst/>
            <a:gdLst/>
            <a:ahLst/>
            <a:cxnLst/>
            <a:rect l="l" t="t" r="r" b="b"/>
            <a:pathLst>
              <a:path w="197485" h="0">
                <a:moveTo>
                  <a:pt x="0" y="0"/>
                </a:moveTo>
                <a:lnTo>
                  <a:pt x="197072" y="0"/>
                </a:lnTo>
              </a:path>
            </a:pathLst>
          </a:custGeom>
          <a:ln w="5229">
            <a:solidFill>
              <a:srgbClr val="000000"/>
            </a:solidFill>
          </a:ln>
        </p:spPr>
        <p:txBody>
          <a:bodyPr wrap="square" lIns="0" tIns="0" rIns="0" bIns="0" rtlCol="0"/>
          <a:lstStyle/>
          <a:p/>
        </p:txBody>
      </p:sp>
      <p:sp>
        <p:nvSpPr>
          <p:cNvPr id="120" name="object 120"/>
          <p:cNvSpPr/>
          <p:nvPr/>
        </p:nvSpPr>
        <p:spPr>
          <a:xfrm>
            <a:off x="5121782" y="8088344"/>
            <a:ext cx="24765" cy="47625"/>
          </a:xfrm>
          <a:custGeom>
            <a:avLst/>
            <a:gdLst/>
            <a:ahLst/>
            <a:cxnLst/>
            <a:rect l="l" t="t" r="r" b="b"/>
            <a:pathLst>
              <a:path w="24764" h="47625">
                <a:moveTo>
                  <a:pt x="24479" y="0"/>
                </a:moveTo>
                <a:lnTo>
                  <a:pt x="0" y="24383"/>
                </a:lnTo>
                <a:lnTo>
                  <a:pt x="24479" y="47053"/>
                </a:lnTo>
              </a:path>
            </a:pathLst>
          </a:custGeom>
          <a:ln w="5229">
            <a:solidFill>
              <a:srgbClr val="000000"/>
            </a:solidFill>
          </a:ln>
        </p:spPr>
        <p:txBody>
          <a:bodyPr wrap="square" lIns="0" tIns="0" rIns="0" bIns="0" rtlCol="0"/>
          <a:lstStyle/>
          <a:p/>
        </p:txBody>
      </p:sp>
      <p:sp>
        <p:nvSpPr>
          <p:cNvPr id="121" name="object 121"/>
          <p:cNvSpPr/>
          <p:nvPr/>
        </p:nvSpPr>
        <p:spPr>
          <a:xfrm>
            <a:off x="5294376" y="8088344"/>
            <a:ext cx="24765" cy="47625"/>
          </a:xfrm>
          <a:custGeom>
            <a:avLst/>
            <a:gdLst/>
            <a:ahLst/>
            <a:cxnLst/>
            <a:rect l="l" t="t" r="r" b="b"/>
            <a:pathLst>
              <a:path w="24764" h="47625">
                <a:moveTo>
                  <a:pt x="0" y="47053"/>
                </a:moveTo>
                <a:lnTo>
                  <a:pt x="24478" y="24383"/>
                </a:lnTo>
                <a:lnTo>
                  <a:pt x="0" y="0"/>
                </a:lnTo>
              </a:path>
            </a:pathLst>
          </a:custGeom>
          <a:ln w="5229">
            <a:solidFill>
              <a:srgbClr val="000000"/>
            </a:solidFill>
          </a:ln>
        </p:spPr>
        <p:txBody>
          <a:bodyPr wrap="square" lIns="0" tIns="0" rIns="0" bIns="0" rtlCol="0"/>
          <a:lstStyle/>
          <a:p/>
        </p:txBody>
      </p:sp>
      <p:sp>
        <p:nvSpPr>
          <p:cNvPr id="122" name="object 122"/>
          <p:cNvSpPr txBox="1"/>
          <p:nvPr/>
        </p:nvSpPr>
        <p:spPr>
          <a:xfrm>
            <a:off x="5193740" y="7976003"/>
            <a:ext cx="68580" cy="113664"/>
          </a:xfrm>
          <a:prstGeom prst="rect">
            <a:avLst/>
          </a:prstGeom>
        </p:spPr>
        <p:txBody>
          <a:bodyPr wrap="square" lIns="0" tIns="15875" rIns="0" bIns="0" rtlCol="0" vert="horz">
            <a:spAutoFit/>
          </a:bodyPr>
          <a:lstStyle/>
          <a:p>
            <a:pPr>
              <a:lnSpc>
                <a:spcPct val="100000"/>
              </a:lnSpc>
              <a:spcBef>
                <a:spcPts val="125"/>
              </a:spcBef>
            </a:pPr>
            <a:r>
              <a:rPr dirty="0" sz="550" spc="15">
                <a:latin typeface="Arial"/>
                <a:cs typeface="Arial"/>
              </a:rPr>
              <a:t>4</a:t>
            </a:r>
            <a:r>
              <a:rPr dirty="0" sz="550" spc="5">
                <a:latin typeface="Arial"/>
                <a:cs typeface="Arial"/>
              </a:rPr>
              <a:t>'</a:t>
            </a:r>
            <a:endParaRPr sz="550">
              <a:latin typeface="Arial"/>
              <a:cs typeface="Arial"/>
            </a:endParaRPr>
          </a:p>
        </p:txBody>
      </p:sp>
      <p:sp>
        <p:nvSpPr>
          <p:cNvPr id="123" name="object 123"/>
          <p:cNvSpPr txBox="1"/>
          <p:nvPr/>
        </p:nvSpPr>
        <p:spPr>
          <a:xfrm>
            <a:off x="5344618" y="7881488"/>
            <a:ext cx="238760" cy="113664"/>
          </a:xfrm>
          <a:prstGeom prst="rect">
            <a:avLst/>
          </a:prstGeom>
        </p:spPr>
        <p:txBody>
          <a:bodyPr wrap="square" lIns="0" tIns="15875" rIns="0" bIns="0" rtlCol="0" vert="horz">
            <a:spAutoFit/>
          </a:bodyPr>
          <a:lstStyle/>
          <a:p>
            <a:pPr>
              <a:lnSpc>
                <a:spcPct val="100000"/>
              </a:lnSpc>
              <a:spcBef>
                <a:spcPts val="125"/>
              </a:spcBef>
            </a:pPr>
            <a:r>
              <a:rPr dirty="0" sz="550" spc="20">
                <a:latin typeface="Arial"/>
                <a:cs typeface="Arial"/>
              </a:rPr>
              <a:t>25</a:t>
            </a:r>
            <a:r>
              <a:rPr dirty="0" sz="550" spc="-50">
                <a:latin typeface="Arial"/>
                <a:cs typeface="Arial"/>
              </a:rPr>
              <a:t> </a:t>
            </a:r>
            <a:r>
              <a:rPr dirty="0" sz="550" spc="20">
                <a:latin typeface="Arial"/>
                <a:cs typeface="Arial"/>
              </a:rPr>
              <a:t>KIP</a:t>
            </a:r>
            <a:endParaRPr sz="550">
              <a:latin typeface="Arial"/>
              <a:cs typeface="Arial"/>
            </a:endParaRPr>
          </a:p>
        </p:txBody>
      </p:sp>
      <p:sp>
        <p:nvSpPr>
          <p:cNvPr id="124" name="object 124"/>
          <p:cNvSpPr txBox="1"/>
          <p:nvPr/>
        </p:nvSpPr>
        <p:spPr>
          <a:xfrm>
            <a:off x="4882824" y="7881488"/>
            <a:ext cx="238760" cy="113664"/>
          </a:xfrm>
          <a:prstGeom prst="rect">
            <a:avLst/>
          </a:prstGeom>
        </p:spPr>
        <p:txBody>
          <a:bodyPr wrap="square" lIns="0" tIns="15875" rIns="0" bIns="0" rtlCol="0" vert="horz">
            <a:spAutoFit/>
          </a:bodyPr>
          <a:lstStyle/>
          <a:p>
            <a:pPr>
              <a:lnSpc>
                <a:spcPct val="100000"/>
              </a:lnSpc>
              <a:spcBef>
                <a:spcPts val="125"/>
              </a:spcBef>
            </a:pPr>
            <a:r>
              <a:rPr dirty="0" sz="550" spc="20">
                <a:latin typeface="Arial"/>
                <a:cs typeface="Arial"/>
              </a:rPr>
              <a:t>25</a:t>
            </a:r>
            <a:r>
              <a:rPr dirty="0" sz="550" spc="-50">
                <a:latin typeface="Arial"/>
                <a:cs typeface="Arial"/>
              </a:rPr>
              <a:t> </a:t>
            </a:r>
            <a:r>
              <a:rPr dirty="0" sz="550" spc="20">
                <a:latin typeface="Arial"/>
                <a:cs typeface="Arial"/>
              </a:rPr>
              <a:t>KIP</a:t>
            </a:r>
            <a:endParaRPr sz="550">
              <a:latin typeface="Arial"/>
              <a:cs typeface="Arial"/>
            </a:endParaRPr>
          </a:p>
        </p:txBody>
      </p:sp>
      <p:sp>
        <p:nvSpPr>
          <p:cNvPr id="125" name="object 125"/>
          <p:cNvSpPr txBox="1"/>
          <p:nvPr/>
        </p:nvSpPr>
        <p:spPr>
          <a:xfrm>
            <a:off x="5294429" y="7664844"/>
            <a:ext cx="1043940" cy="130175"/>
          </a:xfrm>
          <a:prstGeom prst="rect">
            <a:avLst/>
          </a:prstGeom>
        </p:spPr>
        <p:txBody>
          <a:bodyPr wrap="square" lIns="0" tIns="17145" rIns="0" bIns="0" rtlCol="0" vert="horz">
            <a:spAutoFit/>
          </a:bodyPr>
          <a:lstStyle/>
          <a:p>
            <a:pPr>
              <a:lnSpc>
                <a:spcPct val="100000"/>
              </a:lnSpc>
              <a:spcBef>
                <a:spcPts val="135"/>
              </a:spcBef>
            </a:pPr>
            <a:r>
              <a:rPr dirty="0" sz="650" spc="15">
                <a:latin typeface="Arial"/>
                <a:cs typeface="Arial"/>
              </a:rPr>
              <a:t>Design Truck </a:t>
            </a:r>
            <a:r>
              <a:rPr dirty="0" sz="650" spc="20">
                <a:latin typeface="Arial"/>
                <a:cs typeface="Arial"/>
              </a:rPr>
              <a:t>+ Lane</a:t>
            </a:r>
            <a:r>
              <a:rPr dirty="0" sz="650" spc="-50">
                <a:latin typeface="Arial"/>
                <a:cs typeface="Arial"/>
              </a:rPr>
              <a:t> </a:t>
            </a:r>
            <a:r>
              <a:rPr dirty="0" sz="650" spc="15">
                <a:latin typeface="Arial"/>
                <a:cs typeface="Arial"/>
              </a:rPr>
              <a:t>Load</a:t>
            </a:r>
            <a:endParaRPr sz="650">
              <a:latin typeface="Arial"/>
              <a:cs typeface="Arial"/>
            </a:endParaRPr>
          </a:p>
        </p:txBody>
      </p:sp>
      <p:sp>
        <p:nvSpPr>
          <p:cNvPr id="126" name="object 126"/>
          <p:cNvSpPr txBox="1"/>
          <p:nvPr/>
        </p:nvSpPr>
        <p:spPr>
          <a:xfrm>
            <a:off x="5346272" y="8431405"/>
            <a:ext cx="1146810" cy="130175"/>
          </a:xfrm>
          <a:prstGeom prst="rect">
            <a:avLst/>
          </a:prstGeom>
        </p:spPr>
        <p:txBody>
          <a:bodyPr wrap="square" lIns="0" tIns="17145" rIns="0" bIns="0" rtlCol="0" vert="horz">
            <a:spAutoFit/>
          </a:bodyPr>
          <a:lstStyle/>
          <a:p>
            <a:pPr>
              <a:lnSpc>
                <a:spcPct val="100000"/>
              </a:lnSpc>
              <a:spcBef>
                <a:spcPts val="135"/>
              </a:spcBef>
            </a:pPr>
            <a:r>
              <a:rPr dirty="0" sz="650" spc="15">
                <a:latin typeface="Arial"/>
                <a:cs typeface="Arial"/>
              </a:rPr>
              <a:t>Design </a:t>
            </a:r>
            <a:r>
              <a:rPr dirty="0" sz="650" spc="20">
                <a:latin typeface="Arial"/>
                <a:cs typeface="Arial"/>
              </a:rPr>
              <a:t>Tandem + </a:t>
            </a:r>
            <a:r>
              <a:rPr dirty="0" sz="650" spc="15">
                <a:latin typeface="Arial"/>
                <a:cs typeface="Arial"/>
              </a:rPr>
              <a:t>Lane</a:t>
            </a:r>
            <a:r>
              <a:rPr dirty="0" sz="650" spc="-55">
                <a:latin typeface="Arial"/>
                <a:cs typeface="Arial"/>
              </a:rPr>
              <a:t> </a:t>
            </a:r>
            <a:r>
              <a:rPr dirty="0" sz="650" spc="20">
                <a:latin typeface="Arial"/>
                <a:cs typeface="Arial"/>
              </a:rPr>
              <a:t>Load</a:t>
            </a:r>
            <a:endParaRPr sz="650">
              <a:latin typeface="Arial"/>
              <a:cs typeface="Arial"/>
            </a:endParaRPr>
          </a:p>
        </p:txBody>
      </p:sp>
      <p:sp>
        <p:nvSpPr>
          <p:cNvPr id="127" name="object 127"/>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128" name="object 128"/>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33</a:t>
            </a:r>
            <a:endParaRPr sz="1050">
              <a:latin typeface="Calibri"/>
              <a:cs typeface="Calibri"/>
            </a:endParaRPr>
          </a:p>
        </p:txBody>
      </p:sp>
      <p:sp>
        <p:nvSpPr>
          <p:cNvPr id="130" name="object 130"/>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129" name="object 129"/>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34</a:t>
            </a:r>
            <a:endParaRPr sz="1050">
              <a:latin typeface="Calibri"/>
              <a:cs typeface="Calibri"/>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3328415" y="895603"/>
            <a:ext cx="1109345" cy="177800"/>
          </a:xfrm>
          <a:prstGeom prst="rect">
            <a:avLst/>
          </a:prstGeom>
        </p:spPr>
        <p:txBody>
          <a:bodyPr wrap="square" lIns="0" tIns="12065" rIns="0" bIns="0" rtlCol="0" vert="horz">
            <a:spAutoFit/>
          </a:bodyPr>
          <a:lstStyle/>
          <a:p>
            <a:pPr marL="38100">
              <a:lnSpc>
                <a:spcPct val="100000"/>
              </a:lnSpc>
              <a:spcBef>
                <a:spcPts val="95"/>
              </a:spcBef>
            </a:pPr>
            <a:r>
              <a:rPr dirty="0" sz="1000" spc="-245">
                <a:latin typeface="Cambria Math"/>
                <a:cs typeface="Cambria Math"/>
              </a:rPr>
              <a:t>𝐸𝐸</a:t>
            </a:r>
            <a:r>
              <a:rPr dirty="0" baseline="-15873" sz="1050" spc="-367">
                <a:latin typeface="Cambria Math"/>
                <a:cs typeface="Cambria Math"/>
              </a:rPr>
              <a:t>𝑐𝑐</a:t>
            </a:r>
            <a:r>
              <a:rPr dirty="0" baseline="-15873" sz="1050" spc="577">
                <a:latin typeface="Cambria Math"/>
                <a:cs typeface="Cambria Math"/>
              </a:rPr>
              <a:t> </a:t>
            </a:r>
            <a:r>
              <a:rPr dirty="0" sz="1000" spc="-5">
                <a:latin typeface="Cambria Math"/>
                <a:cs typeface="Cambria Math"/>
              </a:rPr>
              <a:t>=</a:t>
            </a:r>
            <a:r>
              <a:rPr dirty="0" sz="1000" spc="35">
                <a:latin typeface="Cambria Math"/>
                <a:cs typeface="Cambria Math"/>
              </a:rPr>
              <a:t> </a:t>
            </a:r>
            <a:r>
              <a:rPr dirty="0" sz="1000" spc="-120">
                <a:latin typeface="Cambria Math"/>
                <a:cs typeface="Cambria Math"/>
              </a:rPr>
              <a:t>5886.891𝑘𝑘𝑠𝑠𝑠𝑠</a:t>
            </a:r>
            <a:endParaRPr sz="1000">
              <a:latin typeface="Cambria Math"/>
              <a:cs typeface="Cambria Math"/>
            </a:endParaRPr>
          </a:p>
        </p:txBody>
      </p:sp>
      <p:sp>
        <p:nvSpPr>
          <p:cNvPr id="4" name="object 4"/>
          <p:cNvSpPr txBox="1"/>
          <p:nvPr/>
        </p:nvSpPr>
        <p:spPr>
          <a:xfrm>
            <a:off x="2195576" y="1116580"/>
            <a:ext cx="859790" cy="184785"/>
          </a:xfrm>
          <a:prstGeom prst="rect">
            <a:avLst/>
          </a:prstGeom>
        </p:spPr>
        <p:txBody>
          <a:bodyPr wrap="square" lIns="0" tIns="12065" rIns="0" bIns="0" rtlCol="0" vert="horz">
            <a:spAutoFit/>
          </a:bodyPr>
          <a:lstStyle/>
          <a:p>
            <a:pPr algn="r" marR="50165">
              <a:lnSpc>
                <a:spcPts val="630"/>
              </a:lnSpc>
              <a:spcBef>
                <a:spcPts val="95"/>
              </a:spcBef>
            </a:pPr>
            <a:r>
              <a:rPr dirty="0" u="sng" sz="700" spc="20">
                <a:uFill>
                  <a:solidFill>
                    <a:srgbClr val="000000"/>
                  </a:solidFill>
                </a:uFill>
                <a:latin typeface="Cambria Math"/>
                <a:cs typeface="Cambria Math"/>
              </a:rPr>
              <a:t>12</a:t>
            </a:r>
            <a:r>
              <a:rPr dirty="0" u="sng" sz="700" spc="-505">
                <a:uFill>
                  <a:solidFill>
                    <a:srgbClr val="000000"/>
                  </a:solidFill>
                </a:uFill>
                <a:latin typeface="Cambria Math"/>
                <a:cs typeface="Cambria Math"/>
              </a:rPr>
              <a:t>𝑔</a:t>
            </a:r>
            <a:r>
              <a:rPr dirty="0" u="sng" sz="700" spc="-509">
                <a:uFill>
                  <a:solidFill>
                    <a:srgbClr val="000000"/>
                  </a:solidFill>
                </a:uFill>
                <a:latin typeface="Cambria Math"/>
                <a:cs typeface="Cambria Math"/>
              </a:rPr>
              <a:t>𝑔</a:t>
            </a:r>
            <a:r>
              <a:rPr dirty="0" u="sng" sz="700" spc="10">
                <a:uFill>
                  <a:solidFill>
                    <a:srgbClr val="000000"/>
                  </a:solidFill>
                </a:uFill>
                <a:latin typeface="Cambria Math"/>
                <a:cs typeface="Cambria Math"/>
              </a:rPr>
              <a:t>𝑖𝑖</a:t>
            </a:r>
            <a:endParaRPr sz="700">
              <a:latin typeface="Cambria Math"/>
              <a:cs typeface="Cambria Math"/>
            </a:endParaRPr>
          </a:p>
          <a:p>
            <a:pPr algn="r" marR="5080">
              <a:lnSpc>
                <a:spcPts val="630"/>
              </a:lnSpc>
              <a:tabLst>
                <a:tab pos="790575" algn="l"/>
              </a:tabLst>
            </a:pPr>
            <a:r>
              <a:rPr dirty="0" sz="700" spc="-10">
                <a:latin typeface="Cambria Math"/>
                <a:cs typeface="Cambria Math"/>
              </a:rPr>
              <a:t>|</a:t>
            </a:r>
            <a:r>
              <a:rPr dirty="0" sz="700" spc="20">
                <a:latin typeface="Cambria Math"/>
                <a:cs typeface="Cambria Math"/>
              </a:rPr>
              <a:t>2603</a:t>
            </a:r>
            <a:r>
              <a:rPr dirty="0" sz="700" spc="-5">
                <a:latin typeface="Cambria Math"/>
                <a:cs typeface="Cambria Math"/>
              </a:rPr>
              <a:t>.</a:t>
            </a:r>
            <a:r>
              <a:rPr dirty="0" sz="700" spc="5">
                <a:latin typeface="Cambria Math"/>
                <a:cs typeface="Cambria Math"/>
              </a:rPr>
              <a:t>9</a:t>
            </a:r>
            <a:r>
              <a:rPr dirty="0" sz="700" spc="10">
                <a:latin typeface="Cambria Math"/>
                <a:cs typeface="Cambria Math"/>
              </a:rPr>
              <a:t>8</a:t>
            </a:r>
            <a:r>
              <a:rPr dirty="0" sz="700" spc="-340">
                <a:latin typeface="Cambria Math"/>
                <a:cs typeface="Cambria Math"/>
              </a:rPr>
              <a:t>𝑑</a:t>
            </a:r>
            <a:r>
              <a:rPr dirty="0" sz="700" spc="-330">
                <a:latin typeface="Cambria Math"/>
                <a:cs typeface="Cambria Math"/>
              </a:rPr>
              <a:t>𝑑</a:t>
            </a:r>
            <a:r>
              <a:rPr dirty="0" sz="700">
                <a:latin typeface="Cambria Math"/>
                <a:cs typeface="Cambria Math"/>
              </a:rPr>
              <a:t>∙</a:t>
            </a:r>
            <a:r>
              <a:rPr dirty="0" sz="700" spc="-365">
                <a:latin typeface="Cambria Math"/>
                <a:cs typeface="Cambria Math"/>
              </a:rPr>
              <a:t>𝑒𝑒𝑑</a:t>
            </a:r>
            <a:r>
              <a:rPr dirty="0" sz="700" spc="-340">
                <a:latin typeface="Cambria Math"/>
                <a:cs typeface="Cambria Math"/>
              </a:rPr>
              <a:t>𝑑</a:t>
            </a:r>
            <a:r>
              <a:rPr dirty="0" sz="700" spc="-10">
                <a:latin typeface="Cambria Math"/>
                <a:cs typeface="Cambria Math"/>
              </a:rPr>
              <a:t>|</a:t>
            </a:r>
            <a:r>
              <a:rPr dirty="0" sz="700" spc="-185">
                <a:latin typeface="Cambria Math"/>
                <a:cs typeface="Cambria Math"/>
              </a:rPr>
              <a:t>�</a:t>
            </a:r>
            <a:r>
              <a:rPr dirty="0" sz="700">
                <a:latin typeface="Cambria Math"/>
                <a:cs typeface="Cambria Math"/>
              </a:rPr>
              <a:t>	</a:t>
            </a:r>
            <a:r>
              <a:rPr dirty="0" sz="700" spc="-300">
                <a:latin typeface="Cambria Math"/>
                <a:cs typeface="Cambria Math"/>
              </a:rPr>
              <a:t>�</a:t>
            </a:r>
            <a:endParaRPr sz="700">
              <a:latin typeface="Cambria Math"/>
              <a:cs typeface="Cambria Math"/>
            </a:endParaRPr>
          </a:p>
        </p:txBody>
      </p:sp>
      <p:sp>
        <p:nvSpPr>
          <p:cNvPr id="5" name="object 5"/>
          <p:cNvSpPr txBox="1"/>
          <p:nvPr/>
        </p:nvSpPr>
        <p:spPr>
          <a:xfrm>
            <a:off x="2097027" y="1229326"/>
            <a:ext cx="2712720" cy="177800"/>
          </a:xfrm>
          <a:prstGeom prst="rect">
            <a:avLst/>
          </a:prstGeom>
        </p:spPr>
        <p:txBody>
          <a:bodyPr wrap="square" lIns="0" tIns="12065" rIns="0" bIns="0" rtlCol="0" vert="horz">
            <a:spAutoFit/>
          </a:bodyPr>
          <a:lstStyle/>
          <a:p>
            <a:pPr marL="38100">
              <a:lnSpc>
                <a:spcPct val="100000"/>
              </a:lnSpc>
              <a:spcBef>
                <a:spcPts val="95"/>
              </a:spcBef>
              <a:tabLst>
                <a:tab pos="730885" algn="l"/>
              </a:tabLst>
            </a:pPr>
            <a:r>
              <a:rPr dirty="0" sz="1000" spc="-135">
                <a:latin typeface="Cambria Math"/>
                <a:cs typeface="Cambria Math"/>
              </a:rPr>
              <a:t>�</a:t>
            </a:r>
            <a:r>
              <a:rPr dirty="0" u="sng" baseline="22222" sz="1500" spc="-202">
                <a:uFill>
                  <a:solidFill>
                    <a:srgbClr val="000000"/>
                  </a:solidFill>
                </a:uFill>
                <a:latin typeface="Cambria Math"/>
                <a:cs typeface="Cambria Math"/>
              </a:rPr>
              <a:t> 	</a:t>
            </a:r>
            <a:r>
              <a:rPr dirty="0" u="sng" baseline="31746" sz="1050" spc="-157">
                <a:uFill>
                  <a:solidFill>
                    <a:srgbClr val="000000"/>
                  </a:solidFill>
                </a:uFill>
                <a:latin typeface="Cambria Math"/>
                <a:cs typeface="Cambria Math"/>
              </a:rPr>
              <a:t>1𝑒𝑒𝑑 </a:t>
            </a:r>
            <a:r>
              <a:rPr dirty="0" u="sng" baseline="31746" sz="1050" spc="-382">
                <a:uFill>
                  <a:solidFill>
                    <a:srgbClr val="000000"/>
                  </a:solidFill>
                </a:uFill>
                <a:latin typeface="Cambria Math"/>
                <a:cs typeface="Cambria Math"/>
              </a:rPr>
              <a:t>𝑑 </a:t>
            </a:r>
            <a:r>
              <a:rPr dirty="0" u="sng" baseline="31746" sz="1050" spc="-217">
                <a:uFill>
                  <a:solidFill>
                    <a:srgbClr val="000000"/>
                  </a:solidFill>
                </a:uFill>
                <a:latin typeface="Cambria Math"/>
                <a:cs typeface="Cambria Math"/>
              </a:rPr>
              <a:t> </a:t>
            </a:r>
            <a:r>
              <a:rPr dirty="0" sz="700" spc="-100">
                <a:latin typeface="Cambria Math"/>
                <a:cs typeface="Cambria Math"/>
              </a:rPr>
              <a:t>+0.5</a:t>
            </a:r>
            <a:r>
              <a:rPr dirty="0" baseline="3968" sz="1050" spc="-150">
                <a:latin typeface="Cambria Math"/>
                <a:cs typeface="Cambria Math"/>
              </a:rPr>
              <a:t>(</a:t>
            </a:r>
            <a:r>
              <a:rPr dirty="0" sz="700" spc="-100">
                <a:latin typeface="Cambria Math"/>
                <a:cs typeface="Cambria Math"/>
              </a:rPr>
              <a:t>0</a:t>
            </a:r>
            <a:r>
              <a:rPr dirty="0" baseline="3968" sz="1050" spc="-150">
                <a:latin typeface="Cambria Math"/>
                <a:cs typeface="Cambria Math"/>
              </a:rPr>
              <a:t>)</a:t>
            </a:r>
            <a:r>
              <a:rPr dirty="0" sz="700" spc="-100">
                <a:latin typeface="Cambria Math"/>
                <a:cs typeface="Cambria Math"/>
              </a:rPr>
              <a:t>+370.54𝑑𝑑𝑔𝑔𝑑𝑑−�9.143𝑔𝑔𝑖𝑖</a:t>
            </a:r>
            <a:r>
              <a:rPr dirty="0" baseline="23148" sz="900" spc="-150">
                <a:latin typeface="Cambria Math"/>
                <a:cs typeface="Cambria Math"/>
              </a:rPr>
              <a:t>2</a:t>
            </a:r>
            <a:r>
              <a:rPr dirty="0" sz="700" spc="-100">
                <a:latin typeface="Cambria Math"/>
                <a:cs typeface="Cambria Math"/>
              </a:rPr>
              <a:t>�</a:t>
            </a:r>
            <a:r>
              <a:rPr dirty="0" baseline="3968" sz="1050" spc="-150">
                <a:latin typeface="Cambria Math"/>
                <a:cs typeface="Cambria Math"/>
              </a:rPr>
              <a:t>(</a:t>
            </a:r>
            <a:r>
              <a:rPr dirty="0" sz="700" spc="-100">
                <a:latin typeface="Cambria Math"/>
                <a:cs typeface="Cambria Math"/>
              </a:rPr>
              <a:t>189𝑑𝑑𝑠𝑠𝑔𝑔</a:t>
            </a:r>
            <a:r>
              <a:rPr dirty="0" baseline="3968" sz="1050" spc="-150">
                <a:latin typeface="Cambria Math"/>
                <a:cs typeface="Cambria Math"/>
              </a:rPr>
              <a:t>)</a:t>
            </a:r>
            <a:r>
              <a:rPr dirty="0" sz="1000" spc="-100">
                <a:latin typeface="Cambria Math"/>
                <a:cs typeface="Cambria Math"/>
              </a:rPr>
              <a:t>�</a:t>
            </a:r>
            <a:endParaRPr sz="1000">
              <a:latin typeface="Cambria Math"/>
              <a:cs typeface="Cambria Math"/>
            </a:endParaRPr>
          </a:p>
        </p:txBody>
      </p:sp>
      <p:sp>
        <p:nvSpPr>
          <p:cNvPr id="6" name="object 6"/>
          <p:cNvSpPr/>
          <p:nvPr/>
        </p:nvSpPr>
        <p:spPr>
          <a:xfrm>
            <a:off x="1444752" y="1514094"/>
            <a:ext cx="4017645" cy="0"/>
          </a:xfrm>
          <a:custGeom>
            <a:avLst/>
            <a:gdLst/>
            <a:ahLst/>
            <a:cxnLst/>
            <a:rect l="l" t="t" r="r" b="b"/>
            <a:pathLst>
              <a:path w="4017645" h="0">
                <a:moveTo>
                  <a:pt x="0" y="0"/>
                </a:moveTo>
                <a:lnTo>
                  <a:pt x="4017264" y="0"/>
                </a:lnTo>
              </a:path>
            </a:pathLst>
          </a:custGeom>
          <a:ln w="7620">
            <a:solidFill>
              <a:srgbClr val="000000"/>
            </a:solidFill>
          </a:ln>
        </p:spPr>
        <p:txBody>
          <a:bodyPr wrap="square" lIns="0" tIns="0" rIns="0" bIns="0" rtlCol="0"/>
          <a:lstStyle/>
          <a:p/>
        </p:txBody>
      </p:sp>
      <p:sp>
        <p:nvSpPr>
          <p:cNvPr id="7" name="object 7"/>
          <p:cNvSpPr txBox="1"/>
          <p:nvPr/>
        </p:nvSpPr>
        <p:spPr>
          <a:xfrm>
            <a:off x="1135238" y="1313186"/>
            <a:ext cx="5502275" cy="360045"/>
          </a:xfrm>
          <a:prstGeom prst="rect">
            <a:avLst/>
          </a:prstGeom>
        </p:spPr>
        <p:txBody>
          <a:bodyPr wrap="square" lIns="0" tIns="12065" rIns="0" bIns="0" rtlCol="0" vert="horz">
            <a:spAutoFit/>
          </a:bodyPr>
          <a:lstStyle/>
          <a:p>
            <a:pPr marL="1308735">
              <a:lnSpc>
                <a:spcPts val="770"/>
              </a:lnSpc>
              <a:spcBef>
                <a:spcPts val="95"/>
              </a:spcBef>
            </a:pPr>
            <a:r>
              <a:rPr dirty="0" sz="700" spc="-55">
                <a:latin typeface="Cambria Math"/>
                <a:cs typeface="Cambria Math"/>
              </a:rPr>
              <a:t>69.384𝑔𝑔𝑖𝑖</a:t>
            </a:r>
            <a:endParaRPr sz="700">
              <a:latin typeface="Cambria Math"/>
              <a:cs typeface="Cambria Math"/>
            </a:endParaRPr>
          </a:p>
          <a:p>
            <a:pPr marL="5106670">
              <a:lnSpc>
                <a:spcPts val="720"/>
              </a:lnSpc>
            </a:pPr>
            <a:r>
              <a:rPr dirty="0" sz="700" spc="-5">
                <a:latin typeface="Cambria Math"/>
                <a:cs typeface="Cambria Math"/>
              </a:rPr>
              <a:t>−3</a:t>
            </a:r>
            <a:endParaRPr sz="700">
              <a:latin typeface="Cambria Math"/>
              <a:cs typeface="Cambria Math"/>
            </a:endParaRPr>
          </a:p>
          <a:p>
            <a:pPr marL="38100">
              <a:lnSpc>
                <a:spcPts val="1150"/>
              </a:lnSpc>
              <a:tabLst>
                <a:tab pos="5262245" algn="l"/>
              </a:tabLst>
            </a:pPr>
            <a:r>
              <a:rPr dirty="0" baseline="36111" sz="1500" spc="-292">
                <a:latin typeface="Cambria Math"/>
                <a:cs typeface="Cambria Math"/>
              </a:rPr>
              <a:t>𝜀𝜀</a:t>
            </a:r>
            <a:r>
              <a:rPr dirty="0" baseline="35714" sz="1050" spc="-292">
                <a:latin typeface="Cambria Math"/>
                <a:cs typeface="Cambria Math"/>
              </a:rPr>
              <a:t>𝑠𝑠</a:t>
            </a:r>
            <a:r>
              <a:rPr dirty="0" baseline="35714" sz="1050" spc="270">
                <a:latin typeface="Cambria Math"/>
                <a:cs typeface="Cambria Math"/>
              </a:rPr>
              <a:t> </a:t>
            </a:r>
            <a:r>
              <a:rPr dirty="0" baseline="36111" sz="1500" spc="-7">
                <a:latin typeface="Cambria Math"/>
                <a:cs typeface="Cambria Math"/>
              </a:rPr>
              <a:t>=  </a:t>
            </a:r>
            <a:r>
              <a:rPr dirty="0" baseline="2777" sz="1500" spc="-179">
                <a:latin typeface="Cambria Math"/>
                <a:cs typeface="Cambria Math"/>
              </a:rPr>
              <a:t>(</a:t>
            </a:r>
            <a:r>
              <a:rPr dirty="0" sz="1000" spc="-120">
                <a:latin typeface="Cambria Math"/>
                <a:cs typeface="Cambria Math"/>
              </a:rPr>
              <a:t>29000𝑘𝑘𝑠𝑠𝑠𝑠</a:t>
            </a:r>
            <a:r>
              <a:rPr dirty="0" baseline="2777" sz="1500" spc="-179">
                <a:latin typeface="Cambria Math"/>
                <a:cs typeface="Cambria Math"/>
              </a:rPr>
              <a:t>)(</a:t>
            </a:r>
            <a:r>
              <a:rPr dirty="0" sz="1000" spc="-120">
                <a:latin typeface="Cambria Math"/>
                <a:cs typeface="Cambria Math"/>
              </a:rPr>
              <a:t>0𝑠𝑠𝑠𝑠</a:t>
            </a:r>
            <a:r>
              <a:rPr dirty="0" baseline="23809" sz="1050" spc="-179">
                <a:latin typeface="Cambria Math"/>
                <a:cs typeface="Cambria Math"/>
              </a:rPr>
              <a:t>2</a:t>
            </a:r>
            <a:r>
              <a:rPr dirty="0" baseline="2777" sz="1500" spc="-179">
                <a:latin typeface="Cambria Math"/>
                <a:cs typeface="Cambria Math"/>
              </a:rPr>
              <a:t>)   </a:t>
            </a:r>
            <a:r>
              <a:rPr dirty="0" sz="1000" spc="-5">
                <a:latin typeface="Cambria Math"/>
                <a:cs typeface="Cambria Math"/>
              </a:rPr>
              <a:t>+ </a:t>
            </a:r>
            <a:r>
              <a:rPr dirty="0" baseline="2777" sz="1500" spc="-157">
                <a:latin typeface="Cambria Math"/>
                <a:cs typeface="Cambria Math"/>
              </a:rPr>
              <a:t>(</a:t>
            </a:r>
            <a:r>
              <a:rPr dirty="0" sz="1000" spc="-105">
                <a:latin typeface="Cambria Math"/>
                <a:cs typeface="Cambria Math"/>
              </a:rPr>
              <a:t>28500𝑘𝑘𝑠𝑠𝑠𝑠</a:t>
            </a:r>
            <a:r>
              <a:rPr dirty="0" baseline="2777" sz="1500" spc="-157">
                <a:latin typeface="Cambria Math"/>
                <a:cs typeface="Cambria Math"/>
              </a:rPr>
              <a:t>)(</a:t>
            </a:r>
            <a:r>
              <a:rPr dirty="0" sz="1000" spc="-105">
                <a:latin typeface="Cambria Math"/>
                <a:cs typeface="Cambria Math"/>
              </a:rPr>
              <a:t>9.143𝑠𝑠𝑠𝑠</a:t>
            </a:r>
            <a:r>
              <a:rPr dirty="0" baseline="23809" sz="1050" spc="-157">
                <a:latin typeface="Cambria Math"/>
                <a:cs typeface="Cambria Math"/>
              </a:rPr>
              <a:t>2</a:t>
            </a:r>
            <a:r>
              <a:rPr dirty="0" baseline="2777" sz="1500" spc="-157">
                <a:latin typeface="Cambria Math"/>
                <a:cs typeface="Cambria Math"/>
              </a:rPr>
              <a:t>)  </a:t>
            </a:r>
            <a:r>
              <a:rPr dirty="0" sz="1000" spc="-5">
                <a:latin typeface="Cambria Math"/>
                <a:cs typeface="Cambria Math"/>
              </a:rPr>
              <a:t>+ </a:t>
            </a:r>
            <a:r>
              <a:rPr dirty="0" baseline="2777" sz="1500" spc="-127">
                <a:latin typeface="Cambria Math"/>
                <a:cs typeface="Cambria Math"/>
              </a:rPr>
              <a:t>(</a:t>
            </a:r>
            <a:r>
              <a:rPr dirty="0" sz="1000" spc="-85">
                <a:latin typeface="Cambria Math"/>
                <a:cs typeface="Cambria Math"/>
              </a:rPr>
              <a:t>5886.891𝑘𝑘𝑠𝑠𝑠𝑠</a:t>
            </a:r>
            <a:r>
              <a:rPr dirty="0" baseline="2777" sz="1500" spc="-127">
                <a:latin typeface="Cambria Math"/>
                <a:cs typeface="Cambria Math"/>
              </a:rPr>
              <a:t>)(</a:t>
            </a:r>
            <a:r>
              <a:rPr dirty="0" sz="1000" spc="-85">
                <a:latin typeface="Cambria Math"/>
                <a:cs typeface="Cambria Math"/>
              </a:rPr>
              <a:t>507.406𝑠𝑠𝑠𝑠</a:t>
            </a:r>
            <a:r>
              <a:rPr dirty="0" baseline="23809" sz="1050" spc="-127">
                <a:latin typeface="Cambria Math"/>
                <a:cs typeface="Cambria Math"/>
              </a:rPr>
              <a:t>2</a:t>
            </a:r>
            <a:r>
              <a:rPr dirty="0" baseline="2777" sz="1500" spc="-127">
                <a:latin typeface="Cambria Math"/>
                <a:cs typeface="Cambria Math"/>
              </a:rPr>
              <a:t>)</a:t>
            </a:r>
            <a:r>
              <a:rPr dirty="0" baseline="2777" sz="1500" spc="-104">
                <a:latin typeface="Cambria Math"/>
                <a:cs typeface="Cambria Math"/>
              </a:rPr>
              <a:t> </a:t>
            </a:r>
            <a:r>
              <a:rPr dirty="0" baseline="36111" sz="1500" spc="-7">
                <a:latin typeface="Cambria Math"/>
                <a:cs typeface="Cambria Math"/>
              </a:rPr>
              <a:t>=</a:t>
            </a:r>
            <a:r>
              <a:rPr dirty="0" baseline="36111" sz="1500" spc="104">
                <a:latin typeface="Cambria Math"/>
                <a:cs typeface="Cambria Math"/>
              </a:rPr>
              <a:t> </a:t>
            </a:r>
            <a:r>
              <a:rPr dirty="0" baseline="36111" sz="1500" spc="-142">
                <a:latin typeface="Cambria Math"/>
                <a:cs typeface="Cambria Math"/>
              </a:rPr>
              <a:t>−0.279𝑤𝑤10	</a:t>
            </a:r>
            <a:r>
              <a:rPr dirty="0" baseline="36111" sz="1500" spc="-7">
                <a:latin typeface="Cambria Math"/>
                <a:cs typeface="Cambria Math"/>
              </a:rPr>
              <a:t>&lt;</a:t>
            </a:r>
            <a:r>
              <a:rPr dirty="0" baseline="36111" sz="1500" spc="30">
                <a:latin typeface="Cambria Math"/>
                <a:cs typeface="Cambria Math"/>
              </a:rPr>
              <a:t> </a:t>
            </a:r>
            <a:r>
              <a:rPr dirty="0" baseline="36111" sz="1500" spc="-7">
                <a:latin typeface="Cambria Math"/>
                <a:cs typeface="Cambria Math"/>
              </a:rPr>
              <a:t>0</a:t>
            </a:r>
            <a:endParaRPr baseline="36111" sz="1500">
              <a:latin typeface="Cambria Math"/>
              <a:cs typeface="Cambria Math"/>
            </a:endParaRPr>
          </a:p>
        </p:txBody>
      </p:sp>
      <p:sp>
        <p:nvSpPr>
          <p:cNvPr id="8" name="object 8"/>
          <p:cNvSpPr txBox="1"/>
          <p:nvPr/>
        </p:nvSpPr>
        <p:spPr>
          <a:xfrm>
            <a:off x="673100" y="1714769"/>
            <a:ext cx="1295400" cy="185420"/>
          </a:xfrm>
          <a:prstGeom prst="rect">
            <a:avLst/>
          </a:prstGeom>
        </p:spPr>
        <p:txBody>
          <a:bodyPr wrap="square" lIns="0" tIns="12700" rIns="0" bIns="0" rtlCol="0" vert="horz">
            <a:spAutoFit/>
          </a:bodyPr>
          <a:lstStyle/>
          <a:p>
            <a:pPr marL="12700">
              <a:lnSpc>
                <a:spcPct val="100000"/>
              </a:lnSpc>
              <a:spcBef>
                <a:spcPts val="100"/>
              </a:spcBef>
            </a:pPr>
            <a:r>
              <a:rPr dirty="0" sz="1000" spc="-5">
                <a:latin typeface="Times New Roman"/>
                <a:cs typeface="Times New Roman"/>
              </a:rPr>
              <a:t>Step </a:t>
            </a:r>
            <a:r>
              <a:rPr dirty="0" sz="1000">
                <a:latin typeface="Times New Roman"/>
                <a:cs typeface="Times New Roman"/>
              </a:rPr>
              <a:t>5: </a:t>
            </a:r>
            <a:r>
              <a:rPr dirty="0" sz="1000" spc="-5">
                <a:latin typeface="Times New Roman"/>
                <a:cs typeface="Times New Roman"/>
              </a:rPr>
              <a:t>Compute </a:t>
            </a:r>
            <a:r>
              <a:rPr dirty="0" sz="1050" spc="-30" i="1">
                <a:latin typeface="Symbol"/>
                <a:cs typeface="Symbol"/>
              </a:rPr>
              <a:t></a:t>
            </a:r>
            <a:r>
              <a:rPr dirty="0" sz="1050" spc="-30" i="1">
                <a:latin typeface="Times New Roman"/>
                <a:cs typeface="Times New Roman"/>
              </a:rPr>
              <a:t> </a:t>
            </a:r>
            <a:r>
              <a:rPr dirty="0" sz="1000" spc="-10">
                <a:latin typeface="Times New Roman"/>
                <a:cs typeface="Times New Roman"/>
              </a:rPr>
              <a:t>and</a:t>
            </a:r>
            <a:r>
              <a:rPr dirty="0" sz="1000" spc="-5">
                <a:latin typeface="Times New Roman"/>
                <a:cs typeface="Times New Roman"/>
              </a:rPr>
              <a:t> </a:t>
            </a:r>
            <a:r>
              <a:rPr dirty="0" sz="1050" spc="-30" i="1">
                <a:latin typeface="Symbol"/>
                <a:cs typeface="Symbol"/>
              </a:rPr>
              <a:t></a:t>
            </a:r>
            <a:endParaRPr sz="1050">
              <a:latin typeface="Symbol"/>
              <a:cs typeface="Symbol"/>
            </a:endParaRPr>
          </a:p>
        </p:txBody>
      </p:sp>
      <p:sp>
        <p:nvSpPr>
          <p:cNvPr id="9" name="object 9"/>
          <p:cNvSpPr txBox="1"/>
          <p:nvPr/>
        </p:nvSpPr>
        <p:spPr>
          <a:xfrm>
            <a:off x="2398210" y="2027975"/>
            <a:ext cx="236220" cy="177800"/>
          </a:xfrm>
          <a:prstGeom prst="rect">
            <a:avLst/>
          </a:prstGeom>
        </p:spPr>
        <p:txBody>
          <a:bodyPr wrap="square" lIns="0" tIns="12065" rIns="0" bIns="0" rtlCol="0" vert="horz">
            <a:spAutoFit/>
          </a:bodyPr>
          <a:lstStyle/>
          <a:p>
            <a:pPr marL="12700">
              <a:lnSpc>
                <a:spcPct val="100000"/>
              </a:lnSpc>
              <a:spcBef>
                <a:spcPts val="95"/>
              </a:spcBef>
            </a:pPr>
            <a:r>
              <a:rPr dirty="0" sz="1000" spc="-305">
                <a:latin typeface="Cambria Math"/>
                <a:cs typeface="Cambria Math"/>
              </a:rPr>
              <a:t>𝛽𝛽</a:t>
            </a:r>
            <a:r>
              <a:rPr dirty="0" sz="1000" spc="1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10" name="object 10"/>
          <p:cNvSpPr txBox="1"/>
          <p:nvPr/>
        </p:nvSpPr>
        <p:spPr>
          <a:xfrm>
            <a:off x="2881409" y="1930450"/>
            <a:ext cx="19304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4</a:t>
            </a:r>
            <a:r>
              <a:rPr dirty="0" sz="1000" spc="-10">
                <a:latin typeface="Cambria Math"/>
                <a:cs typeface="Cambria Math"/>
              </a:rPr>
              <a:t>.8</a:t>
            </a:r>
            <a:endParaRPr sz="1000">
              <a:latin typeface="Cambria Math"/>
              <a:cs typeface="Cambria Math"/>
            </a:endParaRPr>
          </a:p>
        </p:txBody>
      </p:sp>
      <p:sp>
        <p:nvSpPr>
          <p:cNvPr id="11" name="object 11"/>
          <p:cNvSpPr/>
          <p:nvPr/>
        </p:nvSpPr>
        <p:spPr>
          <a:xfrm>
            <a:off x="2656332" y="2131314"/>
            <a:ext cx="643255" cy="0"/>
          </a:xfrm>
          <a:custGeom>
            <a:avLst/>
            <a:gdLst/>
            <a:ahLst/>
            <a:cxnLst/>
            <a:rect l="l" t="t" r="r" b="b"/>
            <a:pathLst>
              <a:path w="643254" h="0">
                <a:moveTo>
                  <a:pt x="0" y="0"/>
                </a:moveTo>
                <a:lnTo>
                  <a:pt x="643128" y="0"/>
                </a:lnTo>
              </a:path>
            </a:pathLst>
          </a:custGeom>
          <a:ln w="7620">
            <a:solidFill>
              <a:srgbClr val="000000"/>
            </a:solidFill>
          </a:ln>
        </p:spPr>
        <p:txBody>
          <a:bodyPr wrap="square" lIns="0" tIns="0" rIns="0" bIns="0" rtlCol="0"/>
          <a:lstStyle/>
          <a:p/>
        </p:txBody>
      </p:sp>
      <p:sp>
        <p:nvSpPr>
          <p:cNvPr id="12" name="object 12"/>
          <p:cNvSpPr txBox="1"/>
          <p:nvPr/>
        </p:nvSpPr>
        <p:spPr>
          <a:xfrm>
            <a:off x="4115808" y="1930410"/>
            <a:ext cx="19304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4</a:t>
            </a:r>
            <a:r>
              <a:rPr dirty="0" sz="1000" spc="-10">
                <a:latin typeface="Cambria Math"/>
                <a:cs typeface="Cambria Math"/>
              </a:rPr>
              <a:t>.8</a:t>
            </a:r>
            <a:endParaRPr sz="1000">
              <a:latin typeface="Cambria Math"/>
              <a:cs typeface="Cambria Math"/>
            </a:endParaRPr>
          </a:p>
        </p:txBody>
      </p:sp>
      <p:sp>
        <p:nvSpPr>
          <p:cNvPr id="13" name="object 13"/>
          <p:cNvSpPr txBox="1"/>
          <p:nvPr/>
        </p:nvSpPr>
        <p:spPr>
          <a:xfrm>
            <a:off x="2605504" y="2125461"/>
            <a:ext cx="2405380" cy="177800"/>
          </a:xfrm>
          <a:prstGeom prst="rect">
            <a:avLst/>
          </a:prstGeom>
        </p:spPr>
        <p:txBody>
          <a:bodyPr wrap="square" lIns="0" tIns="12065" rIns="0" bIns="0" rtlCol="0" vert="horz">
            <a:spAutoFit/>
          </a:bodyPr>
          <a:lstStyle/>
          <a:p>
            <a:pPr marL="50800">
              <a:lnSpc>
                <a:spcPct val="100000"/>
              </a:lnSpc>
              <a:spcBef>
                <a:spcPts val="95"/>
              </a:spcBef>
              <a:tabLst>
                <a:tab pos="859790" algn="l"/>
              </a:tabLst>
            </a:pPr>
            <a:r>
              <a:rPr dirty="0" baseline="8333" sz="1500" spc="-7">
                <a:latin typeface="Cambria Math"/>
                <a:cs typeface="Cambria Math"/>
              </a:rPr>
              <a:t>(</a:t>
            </a:r>
            <a:r>
              <a:rPr dirty="0" baseline="5555" sz="1500" spc="-7">
                <a:latin typeface="Cambria Math"/>
                <a:cs typeface="Cambria Math"/>
              </a:rPr>
              <a:t>1</a:t>
            </a:r>
            <a:r>
              <a:rPr dirty="0" baseline="5555" sz="1500" spc="37">
                <a:latin typeface="Cambria Math"/>
                <a:cs typeface="Cambria Math"/>
              </a:rPr>
              <a:t> </a:t>
            </a:r>
            <a:r>
              <a:rPr dirty="0" baseline="5555" sz="1500" spc="-7">
                <a:latin typeface="Cambria Math"/>
                <a:cs typeface="Cambria Math"/>
              </a:rPr>
              <a:t>+</a:t>
            </a:r>
            <a:r>
              <a:rPr dirty="0" baseline="5555" sz="1500">
                <a:latin typeface="Cambria Math"/>
                <a:cs typeface="Cambria Math"/>
              </a:rPr>
              <a:t> </a:t>
            </a:r>
            <a:r>
              <a:rPr dirty="0" baseline="5555" sz="1500" spc="-142">
                <a:latin typeface="Cambria Math"/>
                <a:cs typeface="Cambria Math"/>
              </a:rPr>
              <a:t>750𝜀𝜀</a:t>
            </a:r>
            <a:r>
              <a:rPr dirty="0" baseline="-7936" sz="1050" spc="-142">
                <a:latin typeface="Cambria Math"/>
                <a:cs typeface="Cambria Math"/>
              </a:rPr>
              <a:t>𝑠𝑠</a:t>
            </a:r>
            <a:r>
              <a:rPr dirty="0" baseline="8333" sz="1500" spc="-142">
                <a:latin typeface="Cambria Math"/>
                <a:cs typeface="Cambria Math"/>
              </a:rPr>
              <a:t>)	</a:t>
            </a:r>
            <a:r>
              <a:rPr dirty="0" sz="1000" spc="-165">
                <a:latin typeface="Cambria Math"/>
                <a:cs typeface="Cambria Math"/>
              </a:rPr>
              <a:t>�1 </a:t>
            </a:r>
            <a:r>
              <a:rPr dirty="0" sz="1000" spc="-5">
                <a:latin typeface="Cambria Math"/>
                <a:cs typeface="Cambria Math"/>
              </a:rPr>
              <a:t>+</a:t>
            </a:r>
            <a:r>
              <a:rPr dirty="0" sz="1000" spc="30">
                <a:latin typeface="Cambria Math"/>
                <a:cs typeface="Cambria Math"/>
              </a:rPr>
              <a:t> </a:t>
            </a:r>
            <a:r>
              <a:rPr dirty="0" baseline="2777" sz="1500" spc="-104">
                <a:latin typeface="Cambria Math"/>
                <a:cs typeface="Cambria Math"/>
              </a:rPr>
              <a:t>(</a:t>
            </a:r>
            <a:r>
              <a:rPr dirty="0" sz="1000" spc="-70">
                <a:latin typeface="Cambria Math"/>
                <a:cs typeface="Cambria Math"/>
              </a:rPr>
              <a:t>750</a:t>
            </a:r>
            <a:r>
              <a:rPr dirty="0" baseline="2777" sz="1500" spc="-104">
                <a:latin typeface="Cambria Math"/>
                <a:cs typeface="Cambria Math"/>
              </a:rPr>
              <a:t>)(</a:t>
            </a:r>
            <a:r>
              <a:rPr dirty="0" sz="1000" spc="-70">
                <a:latin typeface="Cambria Math"/>
                <a:cs typeface="Cambria Math"/>
              </a:rPr>
              <a:t>−0.279𝑤𝑤10</a:t>
            </a:r>
            <a:r>
              <a:rPr dirty="0" baseline="23809" sz="1050" spc="-104">
                <a:latin typeface="Cambria Math"/>
                <a:cs typeface="Cambria Math"/>
              </a:rPr>
              <a:t>−3</a:t>
            </a:r>
            <a:r>
              <a:rPr dirty="0" baseline="2777" sz="1500" spc="-104">
                <a:latin typeface="Cambria Math"/>
                <a:cs typeface="Cambria Math"/>
              </a:rPr>
              <a:t>)</a:t>
            </a:r>
            <a:r>
              <a:rPr dirty="0" sz="1000" spc="-70">
                <a:latin typeface="Cambria Math"/>
                <a:cs typeface="Cambria Math"/>
              </a:rPr>
              <a:t>�</a:t>
            </a:r>
            <a:endParaRPr sz="1000">
              <a:latin typeface="Cambria Math"/>
              <a:cs typeface="Cambria Math"/>
            </a:endParaRPr>
          </a:p>
        </p:txBody>
      </p:sp>
      <p:sp>
        <p:nvSpPr>
          <p:cNvPr id="14" name="object 14"/>
          <p:cNvSpPr/>
          <p:nvPr/>
        </p:nvSpPr>
        <p:spPr>
          <a:xfrm>
            <a:off x="3465576" y="2131314"/>
            <a:ext cx="1493520" cy="0"/>
          </a:xfrm>
          <a:custGeom>
            <a:avLst/>
            <a:gdLst/>
            <a:ahLst/>
            <a:cxnLst/>
            <a:rect l="l" t="t" r="r" b="b"/>
            <a:pathLst>
              <a:path w="1493520" h="0">
                <a:moveTo>
                  <a:pt x="0" y="0"/>
                </a:moveTo>
                <a:lnTo>
                  <a:pt x="1493520" y="0"/>
                </a:lnTo>
              </a:path>
            </a:pathLst>
          </a:custGeom>
          <a:ln w="7620">
            <a:solidFill>
              <a:srgbClr val="000000"/>
            </a:solidFill>
          </a:ln>
        </p:spPr>
        <p:txBody>
          <a:bodyPr wrap="square" lIns="0" tIns="0" rIns="0" bIns="0" rtlCol="0"/>
          <a:lstStyle/>
          <a:p/>
        </p:txBody>
      </p:sp>
      <p:sp>
        <p:nvSpPr>
          <p:cNvPr id="15" name="object 15"/>
          <p:cNvSpPr txBox="1"/>
          <p:nvPr/>
        </p:nvSpPr>
        <p:spPr>
          <a:xfrm>
            <a:off x="3323335" y="2027936"/>
            <a:ext cx="2051050" cy="177800"/>
          </a:xfrm>
          <a:prstGeom prst="rect">
            <a:avLst/>
          </a:prstGeom>
        </p:spPr>
        <p:txBody>
          <a:bodyPr wrap="square" lIns="0" tIns="12065" rIns="0" bIns="0" rtlCol="0" vert="horz">
            <a:spAutoFit/>
          </a:bodyPr>
          <a:lstStyle/>
          <a:p>
            <a:pPr marL="12700">
              <a:lnSpc>
                <a:spcPct val="100000"/>
              </a:lnSpc>
              <a:spcBef>
                <a:spcPts val="95"/>
              </a:spcBef>
              <a:tabLst>
                <a:tab pos="1670685" algn="l"/>
              </a:tabLst>
            </a:pPr>
            <a:r>
              <a:rPr dirty="0" sz="1000" spc="-5">
                <a:latin typeface="Cambria Math"/>
                <a:cs typeface="Cambria Math"/>
              </a:rPr>
              <a:t>=	=</a:t>
            </a:r>
            <a:r>
              <a:rPr dirty="0" sz="1000">
                <a:latin typeface="Cambria Math"/>
                <a:cs typeface="Cambria Math"/>
              </a:rPr>
              <a:t> </a:t>
            </a:r>
            <a:r>
              <a:rPr dirty="0" sz="1000" spc="-5">
                <a:latin typeface="Cambria Math"/>
                <a:cs typeface="Cambria Math"/>
              </a:rPr>
              <a:t>6.07</a:t>
            </a:r>
            <a:endParaRPr sz="1000">
              <a:latin typeface="Cambria Math"/>
              <a:cs typeface="Cambria Math"/>
            </a:endParaRPr>
          </a:p>
        </p:txBody>
      </p:sp>
      <p:sp>
        <p:nvSpPr>
          <p:cNvPr id="16" name="object 16"/>
          <p:cNvSpPr/>
          <p:nvPr/>
        </p:nvSpPr>
        <p:spPr>
          <a:xfrm>
            <a:off x="2449067" y="2925317"/>
            <a:ext cx="91440" cy="0"/>
          </a:xfrm>
          <a:custGeom>
            <a:avLst/>
            <a:gdLst/>
            <a:ahLst/>
            <a:cxnLst/>
            <a:rect l="l" t="t" r="r" b="b"/>
            <a:pathLst>
              <a:path w="91439" h="0">
                <a:moveTo>
                  <a:pt x="0" y="0"/>
                </a:moveTo>
                <a:lnTo>
                  <a:pt x="91439" y="0"/>
                </a:lnTo>
              </a:path>
            </a:pathLst>
          </a:custGeom>
          <a:ln w="7620">
            <a:solidFill>
              <a:srgbClr val="000000"/>
            </a:solidFill>
          </a:ln>
        </p:spPr>
        <p:txBody>
          <a:bodyPr wrap="square" lIns="0" tIns="0" rIns="0" bIns="0" rtlCol="0"/>
          <a:lstStyle/>
          <a:p/>
        </p:txBody>
      </p:sp>
      <p:sp>
        <p:nvSpPr>
          <p:cNvPr id="17" name="object 17"/>
          <p:cNvSpPr/>
          <p:nvPr/>
        </p:nvSpPr>
        <p:spPr>
          <a:xfrm>
            <a:off x="4034028" y="2925317"/>
            <a:ext cx="323215" cy="0"/>
          </a:xfrm>
          <a:custGeom>
            <a:avLst/>
            <a:gdLst/>
            <a:ahLst/>
            <a:cxnLst/>
            <a:rect l="l" t="t" r="r" b="b"/>
            <a:pathLst>
              <a:path w="323214" h="0">
                <a:moveTo>
                  <a:pt x="0" y="0"/>
                </a:moveTo>
                <a:lnTo>
                  <a:pt x="323088" y="0"/>
                </a:lnTo>
              </a:path>
            </a:pathLst>
          </a:custGeom>
          <a:ln w="7620">
            <a:solidFill>
              <a:srgbClr val="000000"/>
            </a:solidFill>
          </a:ln>
        </p:spPr>
        <p:txBody>
          <a:bodyPr wrap="square" lIns="0" tIns="0" rIns="0" bIns="0" rtlCol="0"/>
          <a:lstStyle/>
          <a:p/>
        </p:txBody>
      </p:sp>
      <p:sp>
        <p:nvSpPr>
          <p:cNvPr id="18" name="object 18"/>
          <p:cNvSpPr txBox="1"/>
          <p:nvPr/>
        </p:nvSpPr>
        <p:spPr>
          <a:xfrm>
            <a:off x="635000" y="2361748"/>
            <a:ext cx="5637530" cy="733425"/>
          </a:xfrm>
          <a:prstGeom prst="rect">
            <a:avLst/>
          </a:prstGeom>
        </p:spPr>
        <p:txBody>
          <a:bodyPr wrap="square" lIns="0" tIns="12065" rIns="0" bIns="0" rtlCol="0" vert="horz">
            <a:spAutoFit/>
          </a:bodyPr>
          <a:lstStyle/>
          <a:p>
            <a:pPr algn="ctr" marL="864869">
              <a:lnSpc>
                <a:spcPct val="100000"/>
              </a:lnSpc>
              <a:spcBef>
                <a:spcPts val="95"/>
              </a:spcBef>
            </a:pPr>
            <a:r>
              <a:rPr dirty="0" sz="1000" spc="-285">
                <a:latin typeface="Cambria Math"/>
                <a:cs typeface="Cambria Math"/>
              </a:rPr>
              <a:t>𝜃𝜃</a:t>
            </a:r>
            <a:r>
              <a:rPr dirty="0" sz="1000" spc="75">
                <a:latin typeface="Cambria Math"/>
                <a:cs typeface="Cambria Math"/>
              </a:rPr>
              <a:t> </a:t>
            </a:r>
            <a:r>
              <a:rPr dirty="0" sz="1000" spc="-5">
                <a:latin typeface="Cambria Math"/>
                <a:cs typeface="Cambria Math"/>
              </a:rPr>
              <a:t>= 29 + </a:t>
            </a:r>
            <a:r>
              <a:rPr dirty="0" sz="1000" spc="-100">
                <a:latin typeface="Cambria Math"/>
                <a:cs typeface="Cambria Math"/>
              </a:rPr>
              <a:t>3500𝜀𝜀</a:t>
            </a:r>
            <a:r>
              <a:rPr dirty="0" baseline="-15873" sz="1050" spc="-150">
                <a:latin typeface="Cambria Math"/>
                <a:cs typeface="Cambria Math"/>
              </a:rPr>
              <a:t>𝑠𝑠 </a:t>
            </a:r>
            <a:r>
              <a:rPr dirty="0" sz="1000" spc="-5">
                <a:latin typeface="Cambria Math"/>
                <a:cs typeface="Cambria Math"/>
              </a:rPr>
              <a:t>= 29 + </a:t>
            </a:r>
            <a:r>
              <a:rPr dirty="0" baseline="2777" sz="1500" spc="-67">
                <a:latin typeface="Cambria Math"/>
                <a:cs typeface="Cambria Math"/>
              </a:rPr>
              <a:t>(</a:t>
            </a:r>
            <a:r>
              <a:rPr dirty="0" sz="1000" spc="-45">
                <a:latin typeface="Cambria Math"/>
                <a:cs typeface="Cambria Math"/>
              </a:rPr>
              <a:t>3500</a:t>
            </a:r>
            <a:r>
              <a:rPr dirty="0" baseline="2777" sz="1500" spc="-67">
                <a:latin typeface="Cambria Math"/>
                <a:cs typeface="Cambria Math"/>
              </a:rPr>
              <a:t>)(</a:t>
            </a:r>
            <a:r>
              <a:rPr dirty="0" sz="1000" spc="-45">
                <a:latin typeface="Cambria Math"/>
                <a:cs typeface="Cambria Math"/>
              </a:rPr>
              <a:t>−0.279𝑤𝑤10</a:t>
            </a:r>
            <a:r>
              <a:rPr dirty="0" baseline="27777" sz="1050" spc="-67">
                <a:latin typeface="Cambria Math"/>
                <a:cs typeface="Cambria Math"/>
              </a:rPr>
              <a:t>−3</a:t>
            </a:r>
            <a:r>
              <a:rPr dirty="0" baseline="2777" sz="1500" spc="-67">
                <a:latin typeface="Cambria Math"/>
                <a:cs typeface="Cambria Math"/>
              </a:rPr>
              <a:t>) </a:t>
            </a:r>
            <a:r>
              <a:rPr dirty="0" sz="1000" spc="-5">
                <a:latin typeface="Cambria Math"/>
                <a:cs typeface="Cambria Math"/>
              </a:rPr>
              <a:t>=</a:t>
            </a:r>
            <a:r>
              <a:rPr dirty="0" sz="1000" spc="135">
                <a:latin typeface="Cambria Math"/>
                <a:cs typeface="Cambria Math"/>
              </a:rPr>
              <a:t> </a:t>
            </a:r>
            <a:r>
              <a:rPr dirty="0" sz="1000" spc="-5">
                <a:latin typeface="Cambria Math"/>
                <a:cs typeface="Cambria Math"/>
              </a:rPr>
              <a:t>28.02°</a:t>
            </a:r>
            <a:endParaRPr sz="1000">
              <a:latin typeface="Cambria Math"/>
              <a:cs typeface="Cambria Math"/>
            </a:endParaRPr>
          </a:p>
          <a:p>
            <a:pPr>
              <a:lnSpc>
                <a:spcPct val="100000"/>
              </a:lnSpc>
              <a:spcBef>
                <a:spcPts val="30"/>
              </a:spcBef>
            </a:pPr>
            <a:endParaRPr sz="950">
              <a:latin typeface="Cambria Math"/>
              <a:cs typeface="Cambria Math"/>
            </a:endParaRPr>
          </a:p>
          <a:p>
            <a:pPr marL="50800">
              <a:lnSpc>
                <a:spcPct val="100000"/>
              </a:lnSpc>
              <a:tabLst>
                <a:tab pos="598805" algn="l"/>
              </a:tabLst>
            </a:pPr>
            <a:r>
              <a:rPr dirty="0" sz="1200">
                <a:latin typeface="Times New Roman"/>
                <a:cs typeface="Times New Roman"/>
              </a:rPr>
              <a:t>5.2.1.2	</a:t>
            </a:r>
            <a:r>
              <a:rPr dirty="0" sz="1200" spc="-5" i="1">
                <a:latin typeface="Arial"/>
                <a:cs typeface="Arial"/>
              </a:rPr>
              <a:t>Compute Shear Capacity </a:t>
            </a:r>
            <a:r>
              <a:rPr dirty="0" sz="1200" i="1">
                <a:latin typeface="Arial"/>
                <a:cs typeface="Arial"/>
              </a:rPr>
              <a:t>of </a:t>
            </a:r>
            <a:r>
              <a:rPr dirty="0" sz="1200" spc="-5" i="1">
                <a:latin typeface="Arial"/>
                <a:cs typeface="Arial"/>
              </a:rPr>
              <a:t>Concrete</a:t>
            </a:r>
            <a:endParaRPr sz="1200">
              <a:latin typeface="Arial"/>
              <a:cs typeface="Arial"/>
            </a:endParaRPr>
          </a:p>
          <a:p>
            <a:pPr algn="ctr" marL="864869">
              <a:lnSpc>
                <a:spcPts val="835"/>
              </a:lnSpc>
              <a:spcBef>
                <a:spcPts val="484"/>
              </a:spcBef>
            </a:pPr>
            <a:r>
              <a:rPr dirty="0" baseline="2777" sz="1500" spc="-44">
                <a:latin typeface="Cambria Math"/>
                <a:cs typeface="Cambria Math"/>
              </a:rPr>
              <a:t>V</a:t>
            </a:r>
            <a:r>
              <a:rPr dirty="0" baseline="-11904" sz="1050" spc="-44">
                <a:latin typeface="Cambria Math"/>
                <a:cs typeface="Cambria Math"/>
              </a:rPr>
              <a:t>c </a:t>
            </a:r>
            <a:r>
              <a:rPr dirty="0" baseline="2777" sz="1500" spc="-7">
                <a:latin typeface="Cambria Math"/>
                <a:cs typeface="Cambria Math"/>
              </a:rPr>
              <a:t>= </a:t>
            </a:r>
            <a:r>
              <a:rPr dirty="0" baseline="2777" sz="1500" spc="37">
                <a:latin typeface="Cambria Math"/>
                <a:cs typeface="Cambria Math"/>
              </a:rPr>
              <a:t>0.0316βλ</a:t>
            </a:r>
            <a:r>
              <a:rPr dirty="0" sz="1000" spc="25">
                <a:latin typeface="Cambria Math"/>
                <a:cs typeface="Cambria Math"/>
              </a:rPr>
              <a:t>�</a:t>
            </a:r>
            <a:r>
              <a:rPr dirty="0" baseline="2777" sz="1500" spc="37">
                <a:latin typeface="Cambria Math"/>
                <a:cs typeface="Cambria Math"/>
              </a:rPr>
              <a:t>f</a:t>
            </a:r>
            <a:r>
              <a:rPr dirty="0" baseline="27777" sz="1050" spc="37">
                <a:latin typeface="Cambria Math"/>
                <a:cs typeface="Cambria Math"/>
              </a:rPr>
              <a:t>′</a:t>
            </a:r>
            <a:r>
              <a:rPr dirty="0" baseline="2777" sz="1500" spc="37">
                <a:latin typeface="Cambria Math"/>
                <a:cs typeface="Cambria Math"/>
              </a:rPr>
              <a:t>b </a:t>
            </a:r>
            <a:r>
              <a:rPr dirty="0" baseline="2777" sz="1500" spc="-7">
                <a:latin typeface="Cambria Math"/>
                <a:cs typeface="Cambria Math"/>
              </a:rPr>
              <a:t>d = 0.0316(6.07)(1.0)√8.7ksi(6.125in)(69.384in) = 240.51</a:t>
            </a:r>
            <a:r>
              <a:rPr dirty="0" baseline="2777" sz="1500" spc="209">
                <a:latin typeface="Cambria Math"/>
                <a:cs typeface="Cambria Math"/>
              </a:rPr>
              <a:t> </a:t>
            </a:r>
            <a:r>
              <a:rPr dirty="0" baseline="2777" sz="1500" spc="-7">
                <a:latin typeface="Cambria Math"/>
                <a:cs typeface="Cambria Math"/>
              </a:rPr>
              <a:t>kip</a:t>
            </a:r>
            <a:endParaRPr baseline="2777" sz="1500">
              <a:latin typeface="Cambria Math"/>
              <a:cs typeface="Cambria Math"/>
            </a:endParaRPr>
          </a:p>
          <a:p>
            <a:pPr marL="1851660">
              <a:lnSpc>
                <a:spcPts val="475"/>
              </a:lnSpc>
            </a:pPr>
            <a:r>
              <a:rPr dirty="0" sz="700" spc="40">
                <a:latin typeface="Cambria Math"/>
                <a:cs typeface="Cambria Math"/>
              </a:rPr>
              <a:t>c</a:t>
            </a:r>
            <a:r>
              <a:rPr dirty="0" sz="700" spc="229">
                <a:latin typeface="Cambria Math"/>
                <a:cs typeface="Cambria Math"/>
              </a:rPr>
              <a:t> </a:t>
            </a:r>
            <a:r>
              <a:rPr dirty="0" sz="700" spc="45">
                <a:latin typeface="Cambria Math"/>
                <a:cs typeface="Cambria Math"/>
              </a:rPr>
              <a:t>v</a:t>
            </a:r>
            <a:r>
              <a:rPr dirty="0" sz="700" spc="60">
                <a:latin typeface="Cambria Math"/>
                <a:cs typeface="Cambria Math"/>
              </a:rPr>
              <a:t> </a:t>
            </a:r>
            <a:r>
              <a:rPr dirty="0" sz="700" spc="45">
                <a:latin typeface="Cambria Math"/>
                <a:cs typeface="Cambria Math"/>
              </a:rPr>
              <a:t>v</a:t>
            </a:r>
            <a:endParaRPr sz="700">
              <a:latin typeface="Cambria Math"/>
              <a:cs typeface="Cambria Math"/>
            </a:endParaRPr>
          </a:p>
        </p:txBody>
      </p:sp>
      <p:sp>
        <p:nvSpPr>
          <p:cNvPr id="19" name="object 19"/>
          <p:cNvSpPr txBox="1"/>
          <p:nvPr/>
        </p:nvSpPr>
        <p:spPr>
          <a:xfrm>
            <a:off x="1566636" y="3748510"/>
            <a:ext cx="306705" cy="177800"/>
          </a:xfrm>
          <a:prstGeom prst="rect">
            <a:avLst/>
          </a:prstGeom>
        </p:spPr>
        <p:txBody>
          <a:bodyPr wrap="square" lIns="0" tIns="12065" rIns="0" bIns="0" rtlCol="0" vert="horz">
            <a:spAutoFit/>
          </a:bodyPr>
          <a:lstStyle/>
          <a:p>
            <a:pPr marL="38100">
              <a:lnSpc>
                <a:spcPct val="100000"/>
              </a:lnSpc>
              <a:spcBef>
                <a:spcPts val="95"/>
              </a:spcBef>
            </a:pPr>
            <a:r>
              <a:rPr dirty="0" sz="1000" spc="-355">
                <a:latin typeface="Cambria Math"/>
                <a:cs typeface="Cambria Math"/>
              </a:rPr>
              <a:t>𝑉𝑉</a:t>
            </a:r>
            <a:r>
              <a:rPr dirty="0" baseline="-15873" sz="1050" spc="-532">
                <a:latin typeface="Cambria Math"/>
                <a:cs typeface="Cambria Math"/>
              </a:rPr>
              <a:t>𝑠𝑠</a:t>
            </a:r>
            <a:r>
              <a:rPr dirty="0" baseline="-15873" sz="1050" spc="22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20" name="object 20"/>
          <p:cNvSpPr txBox="1"/>
          <p:nvPr/>
        </p:nvSpPr>
        <p:spPr>
          <a:xfrm>
            <a:off x="1831835" y="3649488"/>
            <a:ext cx="748030" cy="177800"/>
          </a:xfrm>
          <a:prstGeom prst="rect">
            <a:avLst/>
          </a:prstGeom>
        </p:spPr>
        <p:txBody>
          <a:bodyPr wrap="square" lIns="0" tIns="12065" rIns="0" bIns="0" rtlCol="0" vert="horz">
            <a:spAutoFit/>
          </a:bodyPr>
          <a:lstStyle/>
          <a:p>
            <a:pPr marL="38100">
              <a:lnSpc>
                <a:spcPct val="100000"/>
              </a:lnSpc>
              <a:spcBef>
                <a:spcPts val="95"/>
              </a:spcBef>
            </a:pPr>
            <a:r>
              <a:rPr dirty="0" sz="1000" spc="-250">
                <a:latin typeface="Cambria Math"/>
                <a:cs typeface="Cambria Math"/>
              </a:rPr>
              <a:t>𝐴𝐴</a:t>
            </a:r>
            <a:r>
              <a:rPr dirty="0" baseline="-15873" sz="1050" spc="-375">
                <a:latin typeface="Cambria Math"/>
                <a:cs typeface="Cambria Math"/>
              </a:rPr>
              <a:t>𝑜𝑜</a:t>
            </a:r>
            <a:r>
              <a:rPr dirty="0" baseline="-15873" sz="1050" spc="-150">
                <a:latin typeface="Cambria Math"/>
                <a:cs typeface="Cambria Math"/>
              </a:rPr>
              <a:t> </a:t>
            </a:r>
            <a:r>
              <a:rPr dirty="0" sz="1000" spc="-275">
                <a:latin typeface="Cambria Math"/>
                <a:cs typeface="Cambria Math"/>
              </a:rPr>
              <a:t>𝑓𝑓</a:t>
            </a:r>
            <a:r>
              <a:rPr dirty="0" baseline="-15873" sz="1050" spc="-412">
                <a:latin typeface="Cambria Math"/>
                <a:cs typeface="Cambria Math"/>
              </a:rPr>
              <a:t>𝑝𝑝</a:t>
            </a:r>
            <a:r>
              <a:rPr dirty="0" sz="1000" spc="-275">
                <a:latin typeface="Cambria Math"/>
                <a:cs typeface="Cambria Math"/>
              </a:rPr>
              <a:t>𝑑𝑑</a:t>
            </a:r>
            <a:r>
              <a:rPr dirty="0" baseline="-15873" sz="1050" spc="-412">
                <a:latin typeface="Cambria Math"/>
                <a:cs typeface="Cambria Math"/>
              </a:rPr>
              <a:t>𝑜𝑜</a:t>
            </a:r>
            <a:r>
              <a:rPr dirty="0" baseline="-15873" sz="1050" spc="112">
                <a:latin typeface="Cambria Math"/>
                <a:cs typeface="Cambria Math"/>
              </a:rPr>
              <a:t> </a:t>
            </a:r>
            <a:r>
              <a:rPr dirty="0" sz="1000" spc="-265">
                <a:latin typeface="Cambria Math"/>
                <a:cs typeface="Cambria Math"/>
              </a:rPr>
              <a:t>𝑐𝑐𝑐𝑐𝑓𝑓</a:t>
            </a:r>
            <a:r>
              <a:rPr dirty="0" sz="1000" spc="-20">
                <a:latin typeface="Cambria Math"/>
                <a:cs typeface="Cambria Math"/>
              </a:rPr>
              <a:t> </a:t>
            </a:r>
            <a:r>
              <a:rPr dirty="0" sz="1000" spc="-285">
                <a:latin typeface="Cambria Math"/>
                <a:cs typeface="Cambria Math"/>
              </a:rPr>
              <a:t>𝜃𝜃</a:t>
            </a:r>
            <a:endParaRPr sz="1000">
              <a:latin typeface="Cambria Math"/>
              <a:cs typeface="Cambria Math"/>
            </a:endParaRPr>
          </a:p>
        </p:txBody>
      </p:sp>
      <p:sp>
        <p:nvSpPr>
          <p:cNvPr id="21" name="object 21"/>
          <p:cNvSpPr/>
          <p:nvPr/>
        </p:nvSpPr>
        <p:spPr>
          <a:xfrm>
            <a:off x="1869948" y="3851916"/>
            <a:ext cx="675640" cy="0"/>
          </a:xfrm>
          <a:custGeom>
            <a:avLst/>
            <a:gdLst/>
            <a:ahLst/>
            <a:cxnLst/>
            <a:rect l="l" t="t" r="r" b="b"/>
            <a:pathLst>
              <a:path w="675639" h="0">
                <a:moveTo>
                  <a:pt x="0" y="0"/>
                </a:moveTo>
                <a:lnTo>
                  <a:pt x="675132" y="0"/>
                </a:lnTo>
              </a:path>
            </a:pathLst>
          </a:custGeom>
          <a:ln w="7607">
            <a:solidFill>
              <a:srgbClr val="000000"/>
            </a:solidFill>
          </a:ln>
        </p:spPr>
        <p:txBody>
          <a:bodyPr wrap="square" lIns="0" tIns="0" rIns="0" bIns="0" rtlCol="0"/>
          <a:lstStyle/>
          <a:p/>
        </p:txBody>
      </p:sp>
      <p:sp>
        <p:nvSpPr>
          <p:cNvPr id="22" name="object 22"/>
          <p:cNvSpPr txBox="1"/>
          <p:nvPr/>
        </p:nvSpPr>
        <p:spPr>
          <a:xfrm>
            <a:off x="2528316" y="3774440"/>
            <a:ext cx="47879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15">
                <a:latin typeface="Cambria Math"/>
                <a:cs typeface="Cambria Math"/>
              </a:rPr>
              <a:t>𝜆𝜆</a:t>
            </a:r>
            <a:r>
              <a:rPr dirty="0" sz="700" spc="-210">
                <a:latin typeface="Cambria Math"/>
                <a:cs typeface="Cambria Math"/>
              </a:rPr>
              <a:t>𝑔𝑔𝑎𝑎𝑐𝑐𝑑𝑑</a:t>
            </a:r>
            <a:r>
              <a:rPr dirty="0" sz="700" spc="160">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23" name="object 23"/>
          <p:cNvSpPr txBox="1"/>
          <p:nvPr/>
        </p:nvSpPr>
        <p:spPr>
          <a:xfrm>
            <a:off x="647700" y="3166804"/>
            <a:ext cx="4511040" cy="661670"/>
          </a:xfrm>
          <a:prstGeom prst="rect">
            <a:avLst/>
          </a:prstGeom>
        </p:spPr>
        <p:txBody>
          <a:bodyPr wrap="square" lIns="0" tIns="54610" rIns="0" bIns="0" rtlCol="0" vert="horz">
            <a:spAutoFit/>
          </a:bodyPr>
          <a:lstStyle/>
          <a:p>
            <a:pPr marL="38100">
              <a:lnSpc>
                <a:spcPct val="100000"/>
              </a:lnSpc>
              <a:spcBef>
                <a:spcPts val="430"/>
              </a:spcBef>
              <a:tabLst>
                <a:tab pos="586105" algn="l"/>
              </a:tabLst>
            </a:pPr>
            <a:r>
              <a:rPr dirty="0" sz="1200">
                <a:latin typeface="Times New Roman"/>
                <a:cs typeface="Times New Roman"/>
              </a:rPr>
              <a:t>5.2.1.3	</a:t>
            </a:r>
            <a:r>
              <a:rPr dirty="0" sz="1200" spc="-5" i="1">
                <a:latin typeface="Arial"/>
                <a:cs typeface="Arial"/>
              </a:rPr>
              <a:t>Compute Shear Capacity </a:t>
            </a:r>
            <a:r>
              <a:rPr dirty="0" sz="1200" i="1">
                <a:latin typeface="Arial"/>
                <a:cs typeface="Arial"/>
              </a:rPr>
              <a:t>of </a:t>
            </a:r>
            <a:r>
              <a:rPr dirty="0" sz="1200" spc="-5" i="1">
                <a:latin typeface="Arial"/>
                <a:cs typeface="Arial"/>
              </a:rPr>
              <a:t>Transverse</a:t>
            </a:r>
            <a:r>
              <a:rPr dirty="0" sz="1200" i="1">
                <a:latin typeface="Arial"/>
                <a:cs typeface="Arial"/>
              </a:rPr>
              <a:t> </a:t>
            </a:r>
            <a:r>
              <a:rPr dirty="0" sz="1200" spc="-5" i="1">
                <a:latin typeface="Arial"/>
                <a:cs typeface="Arial"/>
              </a:rPr>
              <a:t>Reinforcement</a:t>
            </a:r>
            <a:endParaRPr sz="1200">
              <a:latin typeface="Arial"/>
              <a:cs typeface="Arial"/>
            </a:endParaRPr>
          </a:p>
          <a:p>
            <a:pPr marL="38100">
              <a:lnSpc>
                <a:spcPct val="100000"/>
              </a:lnSpc>
              <a:spcBef>
                <a:spcPts val="275"/>
              </a:spcBef>
            </a:pPr>
            <a:r>
              <a:rPr dirty="0" sz="1000" spc="-5">
                <a:latin typeface="Times New Roman"/>
                <a:cs typeface="Times New Roman"/>
              </a:rPr>
              <a:t>For </a:t>
            </a:r>
            <a:r>
              <a:rPr dirty="0" sz="1000">
                <a:latin typeface="Times New Roman"/>
                <a:cs typeface="Times New Roman"/>
              </a:rPr>
              <a:t>#5 </a:t>
            </a:r>
            <a:r>
              <a:rPr dirty="0" sz="1000" spc="-5">
                <a:latin typeface="Times New Roman"/>
                <a:cs typeface="Times New Roman"/>
              </a:rPr>
              <a:t>stirrups at </a:t>
            </a:r>
            <a:r>
              <a:rPr dirty="0" sz="1000">
                <a:latin typeface="Times New Roman"/>
                <a:cs typeface="Times New Roman"/>
              </a:rPr>
              <a:t>6”, </a:t>
            </a:r>
            <a:r>
              <a:rPr dirty="0" sz="1000" spc="-250">
                <a:latin typeface="Cambria Math"/>
                <a:cs typeface="Cambria Math"/>
              </a:rPr>
              <a:t>𝐴𝐴</a:t>
            </a:r>
            <a:r>
              <a:rPr dirty="0" baseline="-15873" sz="1050" spc="-375">
                <a:latin typeface="Cambria Math"/>
                <a:cs typeface="Cambria Math"/>
              </a:rPr>
              <a:t>𝑜𝑜</a:t>
            </a:r>
            <a:r>
              <a:rPr dirty="0" baseline="-15873" sz="1050" spc="270">
                <a:latin typeface="Cambria Math"/>
                <a:cs typeface="Cambria Math"/>
              </a:rPr>
              <a:t> </a:t>
            </a:r>
            <a:r>
              <a:rPr dirty="0" sz="1000" spc="-5">
                <a:latin typeface="Cambria Math"/>
                <a:cs typeface="Cambria Math"/>
              </a:rPr>
              <a:t>= 0.62</a:t>
            </a:r>
            <a:r>
              <a:rPr dirty="0" sz="1000" spc="75">
                <a:latin typeface="Cambria Math"/>
                <a:cs typeface="Cambria Math"/>
              </a:rPr>
              <a:t> </a:t>
            </a:r>
            <a:r>
              <a:rPr dirty="0" sz="1000" spc="-150">
                <a:latin typeface="Cambria Math"/>
                <a:cs typeface="Cambria Math"/>
              </a:rPr>
              <a:t>𝑠𝑠𝑠𝑠</a:t>
            </a:r>
            <a:r>
              <a:rPr dirty="0" baseline="27777" sz="1050" spc="-225">
                <a:latin typeface="Cambria Math"/>
                <a:cs typeface="Cambria Math"/>
              </a:rPr>
              <a:t>2</a:t>
            </a:r>
            <a:r>
              <a:rPr dirty="0" sz="1000" spc="-150">
                <a:latin typeface="Times New Roman"/>
                <a:cs typeface="Times New Roman"/>
              </a:rPr>
              <a:t>.</a:t>
            </a:r>
            <a:endParaRPr sz="1000">
              <a:latin typeface="Times New Roman"/>
              <a:cs typeface="Times New Roman"/>
            </a:endParaRPr>
          </a:p>
          <a:p>
            <a:pPr marL="2355850">
              <a:lnSpc>
                <a:spcPct val="100000"/>
              </a:lnSpc>
              <a:spcBef>
                <a:spcPts val="560"/>
              </a:spcBef>
            </a:pPr>
            <a:r>
              <a:rPr dirty="0" baseline="2777" sz="1500" spc="-7">
                <a:latin typeface="Cambria Math"/>
                <a:cs typeface="Cambria Math"/>
              </a:rPr>
              <a:t>(</a:t>
            </a:r>
            <a:r>
              <a:rPr dirty="0" sz="1000" spc="-5">
                <a:latin typeface="Cambria Math"/>
                <a:cs typeface="Cambria Math"/>
              </a:rPr>
              <a:t>0.62 </a:t>
            </a:r>
            <a:r>
              <a:rPr dirty="0" sz="1000" spc="-105">
                <a:latin typeface="Cambria Math"/>
                <a:cs typeface="Cambria Math"/>
              </a:rPr>
              <a:t>𝑠𝑠𝑠𝑠</a:t>
            </a:r>
            <a:r>
              <a:rPr dirty="0" baseline="27777" sz="1050" spc="-157">
                <a:latin typeface="Cambria Math"/>
                <a:cs typeface="Cambria Math"/>
              </a:rPr>
              <a:t>2</a:t>
            </a:r>
            <a:r>
              <a:rPr dirty="0" baseline="2777" sz="1500" spc="-157">
                <a:latin typeface="Cambria Math"/>
                <a:cs typeface="Cambria Math"/>
              </a:rPr>
              <a:t>)(</a:t>
            </a:r>
            <a:r>
              <a:rPr dirty="0" sz="1000" spc="-105">
                <a:latin typeface="Cambria Math"/>
                <a:cs typeface="Cambria Math"/>
              </a:rPr>
              <a:t>60 </a:t>
            </a:r>
            <a:r>
              <a:rPr dirty="0" sz="1000" spc="-140">
                <a:latin typeface="Cambria Math"/>
                <a:cs typeface="Cambria Math"/>
              </a:rPr>
              <a:t>𝑘𝑘𝑠𝑠𝑠𝑠</a:t>
            </a:r>
            <a:r>
              <a:rPr dirty="0" baseline="2777" sz="1500" spc="-209">
                <a:latin typeface="Cambria Math"/>
                <a:cs typeface="Cambria Math"/>
              </a:rPr>
              <a:t>)(</a:t>
            </a:r>
            <a:r>
              <a:rPr dirty="0" sz="1000" spc="-140">
                <a:latin typeface="Cambria Math"/>
                <a:cs typeface="Cambria Math"/>
              </a:rPr>
              <a:t>69.384𝑠𝑠𝑠𝑠</a:t>
            </a:r>
            <a:r>
              <a:rPr dirty="0" baseline="2777" sz="1500" spc="-209">
                <a:latin typeface="Cambria Math"/>
                <a:cs typeface="Cambria Math"/>
              </a:rPr>
              <a:t>)</a:t>
            </a:r>
            <a:r>
              <a:rPr dirty="0" baseline="2777" sz="1500" spc="-127">
                <a:latin typeface="Cambria Math"/>
                <a:cs typeface="Cambria Math"/>
              </a:rPr>
              <a:t> </a:t>
            </a:r>
            <a:r>
              <a:rPr dirty="0" sz="1000" spc="-265">
                <a:latin typeface="Cambria Math"/>
                <a:cs typeface="Cambria Math"/>
              </a:rPr>
              <a:t>𝑐𝑐𝑐𝑐𝑓𝑓</a:t>
            </a:r>
            <a:r>
              <a:rPr dirty="0" sz="1000" spc="-20">
                <a:latin typeface="Cambria Math"/>
                <a:cs typeface="Cambria Math"/>
              </a:rPr>
              <a:t> </a:t>
            </a:r>
            <a:r>
              <a:rPr dirty="0" sz="1000" spc="-5">
                <a:latin typeface="Cambria Math"/>
                <a:cs typeface="Cambria Math"/>
              </a:rPr>
              <a:t>28.02</a:t>
            </a:r>
            <a:endParaRPr sz="1000">
              <a:latin typeface="Cambria Math"/>
              <a:cs typeface="Cambria Math"/>
            </a:endParaRPr>
          </a:p>
        </p:txBody>
      </p:sp>
      <p:sp>
        <p:nvSpPr>
          <p:cNvPr id="24" name="object 24"/>
          <p:cNvSpPr txBox="1"/>
          <p:nvPr/>
        </p:nvSpPr>
        <p:spPr>
          <a:xfrm>
            <a:off x="2163564" y="3833897"/>
            <a:ext cx="2014855" cy="177800"/>
          </a:xfrm>
          <a:prstGeom prst="rect">
            <a:avLst/>
          </a:prstGeom>
        </p:spPr>
        <p:txBody>
          <a:bodyPr wrap="square" lIns="0" tIns="12065" rIns="0" bIns="0" rtlCol="0" vert="horz">
            <a:spAutoFit/>
          </a:bodyPr>
          <a:lstStyle/>
          <a:p>
            <a:pPr marL="12700">
              <a:lnSpc>
                <a:spcPct val="100000"/>
              </a:lnSpc>
              <a:spcBef>
                <a:spcPts val="95"/>
              </a:spcBef>
              <a:tabLst>
                <a:tab pos="1790700" algn="l"/>
              </a:tabLst>
            </a:pPr>
            <a:r>
              <a:rPr dirty="0" sz="1000" spc="-235">
                <a:latin typeface="Cambria Math"/>
                <a:cs typeface="Cambria Math"/>
              </a:rPr>
              <a:t>𝑠𝑠	</a:t>
            </a:r>
            <a:r>
              <a:rPr dirty="0" sz="1000" spc="-5">
                <a:latin typeface="Cambria Math"/>
                <a:cs typeface="Cambria Math"/>
              </a:rPr>
              <a:t>6</a:t>
            </a:r>
            <a:r>
              <a:rPr dirty="0" sz="1000" spc="-50">
                <a:latin typeface="Cambria Math"/>
                <a:cs typeface="Cambria Math"/>
              </a:rPr>
              <a:t> </a:t>
            </a:r>
            <a:r>
              <a:rPr dirty="0" sz="1000" spc="-250">
                <a:latin typeface="Cambria Math"/>
                <a:cs typeface="Cambria Math"/>
              </a:rPr>
              <a:t>𝑠𝑠𝑠𝑠</a:t>
            </a:r>
            <a:endParaRPr sz="1000">
              <a:latin typeface="Cambria Math"/>
              <a:cs typeface="Cambria Math"/>
            </a:endParaRPr>
          </a:p>
        </p:txBody>
      </p:sp>
      <p:sp>
        <p:nvSpPr>
          <p:cNvPr id="25" name="object 25"/>
          <p:cNvSpPr/>
          <p:nvPr/>
        </p:nvSpPr>
        <p:spPr>
          <a:xfrm>
            <a:off x="3003804" y="3851916"/>
            <a:ext cx="2117090" cy="0"/>
          </a:xfrm>
          <a:custGeom>
            <a:avLst/>
            <a:gdLst/>
            <a:ahLst/>
            <a:cxnLst/>
            <a:rect l="l" t="t" r="r" b="b"/>
            <a:pathLst>
              <a:path w="2117090" h="0">
                <a:moveTo>
                  <a:pt x="0" y="0"/>
                </a:moveTo>
                <a:lnTo>
                  <a:pt x="2116836" y="0"/>
                </a:lnTo>
              </a:path>
            </a:pathLst>
          </a:custGeom>
          <a:ln w="7607">
            <a:solidFill>
              <a:srgbClr val="000000"/>
            </a:solidFill>
          </a:ln>
        </p:spPr>
        <p:txBody>
          <a:bodyPr wrap="square" lIns="0" tIns="0" rIns="0" bIns="0" rtlCol="0"/>
          <a:lstStyle/>
          <a:p/>
        </p:txBody>
      </p:sp>
      <p:sp>
        <p:nvSpPr>
          <p:cNvPr id="26" name="object 26"/>
          <p:cNvSpPr txBox="1"/>
          <p:nvPr/>
        </p:nvSpPr>
        <p:spPr>
          <a:xfrm>
            <a:off x="5129276" y="3748532"/>
            <a:ext cx="104902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(1.0) = 808.29</a:t>
            </a:r>
            <a:r>
              <a:rPr dirty="0" sz="1000" spc="85">
                <a:latin typeface="Cambria Math"/>
                <a:cs typeface="Cambria Math"/>
              </a:rPr>
              <a:t> </a:t>
            </a:r>
            <a:r>
              <a:rPr dirty="0" sz="1000" spc="-290">
                <a:latin typeface="Cambria Math"/>
                <a:cs typeface="Cambria Math"/>
              </a:rPr>
              <a:t>𝑘𝑘𝑠𝑠𝑘𝑘</a:t>
            </a:r>
            <a:endParaRPr sz="1000">
              <a:latin typeface="Cambria Math"/>
              <a:cs typeface="Cambria Math"/>
            </a:endParaRPr>
          </a:p>
        </p:txBody>
      </p:sp>
      <p:sp>
        <p:nvSpPr>
          <p:cNvPr id="27" name="object 27"/>
          <p:cNvSpPr txBox="1"/>
          <p:nvPr/>
        </p:nvSpPr>
        <p:spPr>
          <a:xfrm>
            <a:off x="647700" y="4064752"/>
            <a:ext cx="5215890" cy="434340"/>
          </a:xfrm>
          <a:prstGeom prst="rect">
            <a:avLst/>
          </a:prstGeom>
        </p:spPr>
        <p:txBody>
          <a:bodyPr wrap="square" lIns="0" tIns="52705" rIns="0" bIns="0" rtlCol="0" vert="horz">
            <a:spAutoFit/>
          </a:bodyPr>
          <a:lstStyle/>
          <a:p>
            <a:pPr marL="38100">
              <a:lnSpc>
                <a:spcPct val="100000"/>
              </a:lnSpc>
              <a:spcBef>
                <a:spcPts val="415"/>
              </a:spcBef>
              <a:tabLst>
                <a:tab pos="586105" algn="l"/>
              </a:tabLst>
            </a:pPr>
            <a:r>
              <a:rPr dirty="0" sz="1200">
                <a:latin typeface="Times New Roman"/>
                <a:cs typeface="Times New Roman"/>
              </a:rPr>
              <a:t>5.2.1.4	</a:t>
            </a:r>
            <a:r>
              <a:rPr dirty="0" sz="1200" spc="-5" i="1">
                <a:latin typeface="Arial"/>
                <a:cs typeface="Arial"/>
              </a:rPr>
              <a:t>Compute Nominal Shear Capacity </a:t>
            </a:r>
            <a:r>
              <a:rPr dirty="0" sz="1200" i="1">
                <a:latin typeface="Arial"/>
                <a:cs typeface="Arial"/>
              </a:rPr>
              <a:t>of</a:t>
            </a:r>
            <a:r>
              <a:rPr dirty="0" sz="1200" spc="-5" i="1">
                <a:latin typeface="Arial"/>
                <a:cs typeface="Arial"/>
              </a:rPr>
              <a:t> Section</a:t>
            </a:r>
            <a:endParaRPr sz="1200">
              <a:latin typeface="Arial"/>
              <a:cs typeface="Arial"/>
            </a:endParaRPr>
          </a:p>
          <a:p>
            <a:pPr marL="1296670">
              <a:lnSpc>
                <a:spcPct val="100000"/>
              </a:lnSpc>
              <a:spcBef>
                <a:spcPts val="260"/>
              </a:spcBef>
            </a:pPr>
            <a:r>
              <a:rPr dirty="0" sz="1000" spc="-275">
                <a:latin typeface="Cambria Math"/>
                <a:cs typeface="Cambria Math"/>
              </a:rPr>
              <a:t>𝑉𝑉</a:t>
            </a:r>
            <a:r>
              <a:rPr dirty="0" baseline="-15873" sz="1050" spc="-412">
                <a:latin typeface="Cambria Math"/>
                <a:cs typeface="Cambria Math"/>
              </a:rPr>
              <a:t>𝑖𝑖</a:t>
            </a:r>
            <a:r>
              <a:rPr dirty="0" baseline="-15873" sz="1050" spc="284">
                <a:latin typeface="Cambria Math"/>
                <a:cs typeface="Cambria Math"/>
              </a:rPr>
              <a:t> </a:t>
            </a:r>
            <a:r>
              <a:rPr dirty="0" sz="1000" spc="-5">
                <a:latin typeface="Cambria Math"/>
                <a:cs typeface="Cambria Math"/>
              </a:rPr>
              <a:t>= </a:t>
            </a:r>
            <a:r>
              <a:rPr dirty="0" sz="1000" spc="-355">
                <a:latin typeface="Cambria Math"/>
                <a:cs typeface="Cambria Math"/>
              </a:rPr>
              <a:t>𝑉𝑉</a:t>
            </a:r>
            <a:r>
              <a:rPr dirty="0" baseline="-15873" sz="1050" spc="-532">
                <a:latin typeface="Cambria Math"/>
                <a:cs typeface="Cambria Math"/>
              </a:rPr>
              <a:t>𝑐𝑐</a:t>
            </a:r>
            <a:r>
              <a:rPr dirty="0" baseline="-15873" sz="1050" spc="217">
                <a:latin typeface="Cambria Math"/>
                <a:cs typeface="Cambria Math"/>
              </a:rPr>
              <a:t> </a:t>
            </a:r>
            <a:r>
              <a:rPr dirty="0" sz="1000" spc="-5">
                <a:latin typeface="Cambria Math"/>
                <a:cs typeface="Cambria Math"/>
              </a:rPr>
              <a:t>+ </a:t>
            </a:r>
            <a:r>
              <a:rPr dirty="0" sz="1000" spc="-375">
                <a:latin typeface="Cambria Math"/>
                <a:cs typeface="Cambria Math"/>
              </a:rPr>
              <a:t>𝑉𝑉</a:t>
            </a:r>
            <a:r>
              <a:rPr dirty="0" baseline="-15873" sz="1050" spc="-562">
                <a:latin typeface="Cambria Math"/>
                <a:cs typeface="Cambria Math"/>
              </a:rPr>
              <a:t>𝑑𝑑</a:t>
            </a:r>
            <a:r>
              <a:rPr dirty="0" baseline="-15873" sz="1050" spc="195">
                <a:latin typeface="Cambria Math"/>
                <a:cs typeface="Cambria Math"/>
              </a:rPr>
              <a:t> </a:t>
            </a:r>
            <a:r>
              <a:rPr dirty="0" sz="1000" spc="-5">
                <a:latin typeface="Cambria Math"/>
                <a:cs typeface="Cambria Math"/>
              </a:rPr>
              <a:t>+ </a:t>
            </a:r>
            <a:r>
              <a:rPr dirty="0" sz="1000" spc="-355">
                <a:latin typeface="Cambria Math"/>
                <a:cs typeface="Cambria Math"/>
              </a:rPr>
              <a:t>𝑉𝑉</a:t>
            </a:r>
            <a:r>
              <a:rPr dirty="0" baseline="-15873" sz="1050" spc="-532">
                <a:latin typeface="Cambria Math"/>
                <a:cs typeface="Cambria Math"/>
              </a:rPr>
              <a:t>𝑠𝑠</a:t>
            </a:r>
            <a:r>
              <a:rPr dirty="0" baseline="-15873" sz="1050" spc="277">
                <a:latin typeface="Cambria Math"/>
                <a:cs typeface="Cambria Math"/>
              </a:rPr>
              <a:t> </a:t>
            </a:r>
            <a:r>
              <a:rPr dirty="0" sz="1000" spc="-5">
                <a:latin typeface="Cambria Math"/>
                <a:cs typeface="Cambria Math"/>
              </a:rPr>
              <a:t>= 240.51 </a:t>
            </a:r>
            <a:r>
              <a:rPr dirty="0" sz="1000" spc="-290">
                <a:latin typeface="Cambria Math"/>
                <a:cs typeface="Cambria Math"/>
              </a:rPr>
              <a:t>𝑘𝑘𝑠𝑠𝑘𝑘</a:t>
            </a:r>
            <a:r>
              <a:rPr dirty="0" sz="1000" spc="20">
                <a:latin typeface="Cambria Math"/>
                <a:cs typeface="Cambria Math"/>
              </a:rPr>
              <a:t> </a:t>
            </a:r>
            <a:r>
              <a:rPr dirty="0" sz="1000" spc="-5">
                <a:latin typeface="Cambria Math"/>
                <a:cs typeface="Cambria Math"/>
              </a:rPr>
              <a:t>+ </a:t>
            </a:r>
            <a:r>
              <a:rPr dirty="0" sz="1000">
                <a:latin typeface="Cambria Math"/>
                <a:cs typeface="Cambria Math"/>
              </a:rPr>
              <a:t>43.18 </a:t>
            </a:r>
            <a:r>
              <a:rPr dirty="0" sz="1000" spc="-290">
                <a:latin typeface="Cambria Math"/>
                <a:cs typeface="Cambria Math"/>
              </a:rPr>
              <a:t>𝑘𝑘𝑠𝑠𝑘𝑘</a:t>
            </a:r>
            <a:r>
              <a:rPr dirty="0" sz="1000" spc="30">
                <a:latin typeface="Cambria Math"/>
                <a:cs typeface="Cambria Math"/>
              </a:rPr>
              <a:t> </a:t>
            </a:r>
            <a:r>
              <a:rPr dirty="0" sz="1000" spc="-5">
                <a:latin typeface="Cambria Math"/>
                <a:cs typeface="Cambria Math"/>
              </a:rPr>
              <a:t>+ 808.29 </a:t>
            </a:r>
            <a:r>
              <a:rPr dirty="0" sz="1000" spc="-290">
                <a:latin typeface="Cambria Math"/>
                <a:cs typeface="Cambria Math"/>
              </a:rPr>
              <a:t>𝑘𝑘𝑠𝑠𝑘𝑘</a:t>
            </a:r>
            <a:r>
              <a:rPr dirty="0" sz="1000" spc="90">
                <a:latin typeface="Cambria Math"/>
                <a:cs typeface="Cambria Math"/>
              </a:rPr>
              <a:t> </a:t>
            </a:r>
            <a:r>
              <a:rPr dirty="0" sz="1000" spc="-5">
                <a:latin typeface="Cambria Math"/>
                <a:cs typeface="Cambria Math"/>
              </a:rPr>
              <a:t>=</a:t>
            </a:r>
            <a:r>
              <a:rPr dirty="0" sz="1000" spc="60">
                <a:latin typeface="Cambria Math"/>
                <a:cs typeface="Cambria Math"/>
              </a:rPr>
              <a:t> </a:t>
            </a:r>
            <a:r>
              <a:rPr dirty="0" sz="1000" spc="-5">
                <a:latin typeface="Cambria Math"/>
                <a:cs typeface="Cambria Math"/>
              </a:rPr>
              <a:t>1091.99 </a:t>
            </a:r>
            <a:r>
              <a:rPr dirty="0" sz="1000" spc="-290">
                <a:latin typeface="Cambria Math"/>
                <a:cs typeface="Cambria Math"/>
              </a:rPr>
              <a:t>𝑘𝑘𝑠𝑠𝑘𝑘</a:t>
            </a:r>
            <a:endParaRPr sz="1000">
              <a:latin typeface="Cambria Math"/>
              <a:cs typeface="Cambria Math"/>
            </a:endParaRPr>
          </a:p>
        </p:txBody>
      </p:sp>
      <p:sp>
        <p:nvSpPr>
          <p:cNvPr id="28" name="object 28"/>
          <p:cNvSpPr txBox="1"/>
          <p:nvPr/>
        </p:nvSpPr>
        <p:spPr>
          <a:xfrm>
            <a:off x="2134616" y="4624832"/>
            <a:ext cx="603885" cy="132080"/>
          </a:xfrm>
          <a:prstGeom prst="rect">
            <a:avLst/>
          </a:prstGeom>
        </p:spPr>
        <p:txBody>
          <a:bodyPr wrap="square" lIns="0" tIns="12065" rIns="0" bIns="0" rtlCol="0" vert="horz">
            <a:spAutoFit/>
          </a:bodyPr>
          <a:lstStyle/>
          <a:p>
            <a:pPr marL="12700">
              <a:lnSpc>
                <a:spcPct val="100000"/>
              </a:lnSpc>
              <a:spcBef>
                <a:spcPts val="95"/>
              </a:spcBef>
              <a:tabLst>
                <a:tab pos="535305" algn="l"/>
              </a:tabLst>
            </a:pPr>
            <a:r>
              <a:rPr dirty="0" sz="700" spc="-320">
                <a:latin typeface="Cambria Math"/>
                <a:cs typeface="Cambria Math"/>
              </a:rPr>
              <a:t>𝑐𝑐</a:t>
            </a:r>
            <a:r>
              <a:rPr dirty="0" sz="700" spc="-320">
                <a:latin typeface="Cambria Math"/>
                <a:cs typeface="Cambria Math"/>
              </a:rPr>
              <a:t>    </a:t>
            </a:r>
            <a:r>
              <a:rPr dirty="0" sz="700" spc="-70">
                <a:latin typeface="Cambria Math"/>
                <a:cs typeface="Cambria Math"/>
              </a:rPr>
              <a:t> </a:t>
            </a:r>
            <a:r>
              <a:rPr dirty="0" sz="700" spc="-335">
                <a:latin typeface="Cambria Math"/>
                <a:cs typeface="Cambria Math"/>
              </a:rPr>
              <a:t>𝑜𝑜</a:t>
            </a:r>
            <a:r>
              <a:rPr dirty="0" sz="700">
                <a:latin typeface="Cambria Math"/>
                <a:cs typeface="Cambria Math"/>
              </a:rPr>
              <a:t>   </a:t>
            </a:r>
            <a:r>
              <a:rPr dirty="0" sz="700" spc="20">
                <a:latin typeface="Cambria Math"/>
                <a:cs typeface="Cambria Math"/>
              </a:rPr>
              <a:t> </a:t>
            </a:r>
            <a:r>
              <a:rPr dirty="0" sz="700" spc="-335">
                <a:latin typeface="Cambria Math"/>
                <a:cs typeface="Cambria Math"/>
              </a:rPr>
              <a:t>𝑜𝑜</a:t>
            </a:r>
            <a:r>
              <a:rPr dirty="0" sz="700">
                <a:latin typeface="Cambria Math"/>
                <a:cs typeface="Cambria Math"/>
              </a:rPr>
              <a:t>	</a:t>
            </a:r>
            <a:r>
              <a:rPr dirty="0" sz="700" spc="-325">
                <a:latin typeface="Cambria Math"/>
                <a:cs typeface="Cambria Math"/>
              </a:rPr>
              <a:t>𝑑𝑑</a:t>
            </a:r>
            <a:endParaRPr sz="700">
              <a:latin typeface="Cambria Math"/>
              <a:cs typeface="Cambria Math"/>
            </a:endParaRPr>
          </a:p>
        </p:txBody>
      </p:sp>
      <p:sp>
        <p:nvSpPr>
          <p:cNvPr id="29" name="object 29"/>
          <p:cNvSpPr txBox="1"/>
          <p:nvPr/>
        </p:nvSpPr>
        <p:spPr>
          <a:xfrm>
            <a:off x="1546710" y="4560878"/>
            <a:ext cx="4674870" cy="177800"/>
          </a:xfrm>
          <a:prstGeom prst="rect">
            <a:avLst/>
          </a:prstGeom>
        </p:spPr>
        <p:txBody>
          <a:bodyPr wrap="square" lIns="0" tIns="12065" rIns="0" bIns="0" rtlCol="0" vert="horz">
            <a:spAutoFit/>
          </a:bodyPr>
          <a:lstStyle/>
          <a:p>
            <a:pPr marL="38100">
              <a:lnSpc>
                <a:spcPct val="100000"/>
              </a:lnSpc>
              <a:spcBef>
                <a:spcPts val="95"/>
              </a:spcBef>
            </a:pPr>
            <a:r>
              <a:rPr dirty="0" sz="1000" spc="-275">
                <a:latin typeface="Cambria Math"/>
                <a:cs typeface="Cambria Math"/>
              </a:rPr>
              <a:t>𝑉𝑉</a:t>
            </a:r>
            <a:r>
              <a:rPr dirty="0" baseline="-15873" sz="1050" spc="-412">
                <a:latin typeface="Cambria Math"/>
                <a:cs typeface="Cambria Math"/>
              </a:rPr>
              <a:t>𝑖𝑖</a:t>
            </a:r>
            <a:r>
              <a:rPr dirty="0" baseline="-15873" sz="1050" spc="300">
                <a:latin typeface="Cambria Math"/>
                <a:cs typeface="Cambria Math"/>
              </a:rPr>
              <a:t> </a:t>
            </a:r>
            <a:r>
              <a:rPr dirty="0" sz="1000" spc="-5">
                <a:latin typeface="Cambria Math"/>
                <a:cs typeface="Cambria Math"/>
              </a:rPr>
              <a:t>= </a:t>
            </a:r>
            <a:r>
              <a:rPr dirty="0" sz="1000" spc="-90">
                <a:latin typeface="Cambria Math"/>
                <a:cs typeface="Cambria Math"/>
              </a:rPr>
              <a:t>0.25𝑓𝑓</a:t>
            </a:r>
            <a:r>
              <a:rPr dirty="0" baseline="27777" sz="1050" spc="-135">
                <a:latin typeface="Cambria Math"/>
                <a:cs typeface="Cambria Math"/>
              </a:rPr>
              <a:t>′</a:t>
            </a:r>
            <a:r>
              <a:rPr dirty="0" sz="1000" spc="-90">
                <a:latin typeface="Cambria Math"/>
                <a:cs typeface="Cambria Math"/>
              </a:rPr>
              <a:t>𝑠𝑠 </a:t>
            </a:r>
            <a:r>
              <a:rPr dirty="0" sz="1000" spc="-295">
                <a:latin typeface="Cambria Math"/>
                <a:cs typeface="Cambria Math"/>
              </a:rPr>
              <a:t>𝑑𝑑</a:t>
            </a:r>
            <a:r>
              <a:rPr dirty="0" sz="1000" spc="470">
                <a:latin typeface="Cambria Math"/>
                <a:cs typeface="Cambria Math"/>
              </a:rPr>
              <a:t> </a:t>
            </a:r>
            <a:r>
              <a:rPr dirty="0" sz="1000" spc="-5">
                <a:latin typeface="Cambria Math"/>
                <a:cs typeface="Cambria Math"/>
              </a:rPr>
              <a:t>+ </a:t>
            </a:r>
            <a:r>
              <a:rPr dirty="0" sz="1000" spc="-315">
                <a:latin typeface="Cambria Math"/>
                <a:cs typeface="Cambria Math"/>
              </a:rPr>
              <a:t>𝑉𝑉</a:t>
            </a:r>
            <a:r>
              <a:rPr dirty="0" sz="1000" spc="335">
                <a:latin typeface="Cambria Math"/>
                <a:cs typeface="Cambria Math"/>
              </a:rPr>
              <a:t> </a:t>
            </a:r>
            <a:r>
              <a:rPr dirty="0" sz="1000" spc="-5">
                <a:latin typeface="Cambria Math"/>
                <a:cs typeface="Cambria Math"/>
              </a:rPr>
              <a:t>= 0.25</a:t>
            </a:r>
            <a:r>
              <a:rPr dirty="0" baseline="2777" sz="1500" spc="-7">
                <a:latin typeface="Cambria Math"/>
                <a:cs typeface="Cambria Math"/>
              </a:rPr>
              <a:t>(</a:t>
            </a:r>
            <a:r>
              <a:rPr dirty="0" sz="1000" spc="-5">
                <a:latin typeface="Cambria Math"/>
                <a:cs typeface="Cambria Math"/>
              </a:rPr>
              <a:t>8.7 </a:t>
            </a:r>
            <a:r>
              <a:rPr dirty="0" sz="1000" spc="-125">
                <a:latin typeface="Cambria Math"/>
                <a:cs typeface="Cambria Math"/>
              </a:rPr>
              <a:t>𝑘𝑘𝑠𝑠𝑠𝑠</a:t>
            </a:r>
            <a:r>
              <a:rPr dirty="0" baseline="2777" sz="1500" spc="-187">
                <a:latin typeface="Cambria Math"/>
                <a:cs typeface="Cambria Math"/>
              </a:rPr>
              <a:t>)(</a:t>
            </a:r>
            <a:r>
              <a:rPr dirty="0" sz="1000" spc="-125">
                <a:latin typeface="Cambria Math"/>
                <a:cs typeface="Cambria Math"/>
              </a:rPr>
              <a:t>6.125 </a:t>
            </a:r>
            <a:r>
              <a:rPr dirty="0" sz="1000" spc="-85">
                <a:latin typeface="Cambria Math"/>
                <a:cs typeface="Cambria Math"/>
              </a:rPr>
              <a:t>𝑠𝑠𝑠𝑠</a:t>
            </a:r>
            <a:r>
              <a:rPr dirty="0" baseline="2777" sz="1500" spc="-127">
                <a:latin typeface="Cambria Math"/>
                <a:cs typeface="Cambria Math"/>
              </a:rPr>
              <a:t>)(</a:t>
            </a:r>
            <a:r>
              <a:rPr dirty="0" sz="1000" spc="-85">
                <a:latin typeface="Cambria Math"/>
                <a:cs typeface="Cambria Math"/>
              </a:rPr>
              <a:t>69.384 </a:t>
            </a:r>
            <a:r>
              <a:rPr dirty="0" sz="1000" spc="-195">
                <a:latin typeface="Cambria Math"/>
                <a:cs typeface="Cambria Math"/>
              </a:rPr>
              <a:t>𝑠𝑠𝑠𝑠</a:t>
            </a:r>
            <a:r>
              <a:rPr dirty="0" baseline="2777" sz="1500" spc="-292">
                <a:latin typeface="Cambria Math"/>
                <a:cs typeface="Cambria Math"/>
              </a:rPr>
              <a:t>) </a:t>
            </a:r>
            <a:r>
              <a:rPr dirty="0" sz="1000" spc="-5">
                <a:latin typeface="Cambria Math"/>
                <a:cs typeface="Cambria Math"/>
              </a:rPr>
              <a:t>+ 43.18 </a:t>
            </a:r>
            <a:r>
              <a:rPr dirty="0" sz="1000" spc="-290">
                <a:latin typeface="Cambria Math"/>
                <a:cs typeface="Cambria Math"/>
              </a:rPr>
              <a:t>𝑘𝑘𝑠𝑠𝑘𝑘</a:t>
            </a:r>
            <a:r>
              <a:rPr dirty="0" sz="1000" spc="80">
                <a:latin typeface="Cambria Math"/>
                <a:cs typeface="Cambria Math"/>
              </a:rPr>
              <a:t> </a:t>
            </a:r>
            <a:r>
              <a:rPr dirty="0" sz="1000" spc="-5">
                <a:latin typeface="Cambria Math"/>
                <a:cs typeface="Cambria Math"/>
              </a:rPr>
              <a:t>=</a:t>
            </a:r>
            <a:r>
              <a:rPr dirty="0" sz="1000" spc="165">
                <a:latin typeface="Cambria Math"/>
                <a:cs typeface="Cambria Math"/>
              </a:rPr>
              <a:t> </a:t>
            </a:r>
            <a:r>
              <a:rPr dirty="0" sz="1000" spc="-145">
                <a:latin typeface="Cambria Math"/>
                <a:cs typeface="Cambria Math"/>
              </a:rPr>
              <a:t>967.51𝑘𝑘𝑠𝑠𝑘𝑘</a:t>
            </a:r>
            <a:endParaRPr sz="1000">
              <a:latin typeface="Cambria Math"/>
              <a:cs typeface="Cambria Math"/>
            </a:endParaRPr>
          </a:p>
        </p:txBody>
      </p:sp>
      <p:sp>
        <p:nvSpPr>
          <p:cNvPr id="30" name="object 30"/>
          <p:cNvSpPr txBox="1"/>
          <p:nvPr/>
        </p:nvSpPr>
        <p:spPr>
          <a:xfrm>
            <a:off x="596900" y="4800146"/>
            <a:ext cx="6440805" cy="2586990"/>
          </a:xfrm>
          <a:prstGeom prst="rect">
            <a:avLst/>
          </a:prstGeom>
        </p:spPr>
        <p:txBody>
          <a:bodyPr wrap="square" lIns="0" tIns="12065" rIns="0" bIns="0" rtlCol="0" vert="horz">
            <a:spAutoFit/>
          </a:bodyPr>
          <a:lstStyle/>
          <a:p>
            <a:pPr algn="ctr" marL="135890">
              <a:lnSpc>
                <a:spcPct val="100000"/>
              </a:lnSpc>
              <a:spcBef>
                <a:spcPts val="95"/>
              </a:spcBef>
            </a:pPr>
            <a:r>
              <a:rPr dirty="0" sz="1000" spc="-405">
                <a:latin typeface="Cambria Math"/>
                <a:cs typeface="Cambria Math"/>
              </a:rPr>
              <a:t>𝑉𝑉</a:t>
            </a:r>
            <a:r>
              <a:rPr dirty="0" baseline="-15873" sz="1050" spc="-607">
                <a:latin typeface="Cambria Math"/>
                <a:cs typeface="Cambria Math"/>
              </a:rPr>
              <a:t>𝑔𝑔</a:t>
            </a:r>
            <a:r>
              <a:rPr dirty="0" baseline="-15873" sz="1050" spc="284">
                <a:latin typeface="Cambria Math"/>
                <a:cs typeface="Cambria Math"/>
              </a:rPr>
              <a:t> </a:t>
            </a:r>
            <a:r>
              <a:rPr dirty="0" sz="1000" spc="-5">
                <a:latin typeface="Cambria Math"/>
                <a:cs typeface="Cambria Math"/>
              </a:rPr>
              <a:t>= </a:t>
            </a:r>
            <a:r>
              <a:rPr dirty="0" sz="1000" spc="-295">
                <a:latin typeface="Cambria Math"/>
                <a:cs typeface="Cambria Math"/>
              </a:rPr>
              <a:t>𝜙𝜙𝑉𝑉</a:t>
            </a:r>
            <a:r>
              <a:rPr dirty="0" baseline="-15873" sz="1050" spc="-442">
                <a:latin typeface="Cambria Math"/>
                <a:cs typeface="Cambria Math"/>
              </a:rPr>
              <a:t>𝑖𝑖</a:t>
            </a:r>
            <a:r>
              <a:rPr dirty="0" baseline="-15873" sz="1050" spc="277">
                <a:latin typeface="Cambria Math"/>
                <a:cs typeface="Cambria Math"/>
              </a:rPr>
              <a:t> </a:t>
            </a:r>
            <a:r>
              <a:rPr dirty="0" sz="1000" spc="-5">
                <a:latin typeface="Cambria Math"/>
                <a:cs typeface="Cambria Math"/>
              </a:rPr>
              <a:t>= 0.9</a:t>
            </a:r>
            <a:r>
              <a:rPr dirty="0" baseline="2777" sz="1500" spc="-7">
                <a:latin typeface="Cambria Math"/>
                <a:cs typeface="Cambria Math"/>
              </a:rPr>
              <a:t>(</a:t>
            </a:r>
            <a:r>
              <a:rPr dirty="0" sz="1000" spc="-5">
                <a:latin typeface="Cambria Math"/>
                <a:cs typeface="Cambria Math"/>
              </a:rPr>
              <a:t>967.51 </a:t>
            </a:r>
            <a:r>
              <a:rPr dirty="0" sz="1000" spc="-245">
                <a:latin typeface="Cambria Math"/>
                <a:cs typeface="Cambria Math"/>
              </a:rPr>
              <a:t>𝑘𝑘𝑠𝑠𝑘𝑘</a:t>
            </a:r>
            <a:r>
              <a:rPr dirty="0" baseline="2777" sz="1500" spc="-367">
                <a:latin typeface="Cambria Math"/>
                <a:cs typeface="Cambria Math"/>
              </a:rPr>
              <a:t>)</a:t>
            </a:r>
            <a:r>
              <a:rPr dirty="0" baseline="2777" sz="1500" spc="104">
                <a:latin typeface="Cambria Math"/>
                <a:cs typeface="Cambria Math"/>
              </a:rPr>
              <a:t> </a:t>
            </a:r>
            <a:r>
              <a:rPr dirty="0" sz="1000" spc="-5">
                <a:latin typeface="Cambria Math"/>
                <a:cs typeface="Cambria Math"/>
              </a:rPr>
              <a:t>= 870.76</a:t>
            </a:r>
            <a:r>
              <a:rPr dirty="0" sz="1000" spc="180">
                <a:latin typeface="Cambria Math"/>
                <a:cs typeface="Cambria Math"/>
              </a:rPr>
              <a:t> </a:t>
            </a:r>
            <a:r>
              <a:rPr dirty="0" sz="1000" spc="-290">
                <a:latin typeface="Cambria Math"/>
                <a:cs typeface="Cambria Math"/>
              </a:rPr>
              <a:t>𝑘𝑘𝑠𝑠𝑘𝑘</a:t>
            </a:r>
            <a:endParaRPr sz="1000">
              <a:latin typeface="Cambria Math"/>
              <a:cs typeface="Cambria Math"/>
            </a:endParaRPr>
          </a:p>
          <a:p>
            <a:pPr>
              <a:lnSpc>
                <a:spcPct val="100000"/>
              </a:lnSpc>
              <a:spcBef>
                <a:spcPts val="40"/>
              </a:spcBef>
            </a:pPr>
            <a:endParaRPr sz="950">
              <a:latin typeface="Cambria Math"/>
              <a:cs typeface="Cambria Math"/>
            </a:endParaRPr>
          </a:p>
          <a:p>
            <a:pPr marL="88900">
              <a:lnSpc>
                <a:spcPct val="100000"/>
              </a:lnSpc>
              <a:tabLst>
                <a:tab pos="636905" algn="l"/>
              </a:tabLst>
            </a:pPr>
            <a:r>
              <a:rPr dirty="0" sz="1200">
                <a:latin typeface="Times New Roman"/>
                <a:cs typeface="Times New Roman"/>
              </a:rPr>
              <a:t>5.2.1.5	</a:t>
            </a:r>
            <a:r>
              <a:rPr dirty="0" sz="1200" spc="-5" i="1">
                <a:latin typeface="Arial"/>
                <a:cs typeface="Arial"/>
              </a:rPr>
              <a:t>Check Ultimate Shear Capacity</a:t>
            </a:r>
            <a:endParaRPr sz="1200">
              <a:latin typeface="Arial"/>
              <a:cs typeface="Arial"/>
            </a:endParaRPr>
          </a:p>
          <a:p>
            <a:pPr marL="88900">
              <a:lnSpc>
                <a:spcPct val="100000"/>
              </a:lnSpc>
              <a:spcBef>
                <a:spcPts val="260"/>
              </a:spcBef>
              <a:tabLst>
                <a:tab pos="3745865" algn="l"/>
              </a:tabLst>
            </a:pPr>
            <a:r>
              <a:rPr dirty="0" sz="1000" spc="-360">
                <a:latin typeface="Cambria Math"/>
                <a:cs typeface="Cambria Math"/>
              </a:rPr>
              <a:t>𝑉𝑉</a:t>
            </a:r>
            <a:r>
              <a:rPr dirty="0" baseline="-15873" sz="1050" spc="-540">
                <a:latin typeface="Cambria Math"/>
                <a:cs typeface="Cambria Math"/>
              </a:rPr>
              <a:t>𝑎𝑎</a:t>
            </a:r>
            <a:r>
              <a:rPr dirty="0" baseline="-15873" sz="1050" spc="292">
                <a:latin typeface="Cambria Math"/>
                <a:cs typeface="Cambria Math"/>
              </a:rPr>
              <a:t> </a:t>
            </a:r>
            <a:r>
              <a:rPr dirty="0" sz="1000" spc="-5">
                <a:latin typeface="Cambria Math"/>
                <a:cs typeface="Cambria Math"/>
              </a:rPr>
              <a:t>=  413.73 </a:t>
            </a:r>
            <a:r>
              <a:rPr dirty="0" sz="1000" spc="-290">
                <a:latin typeface="Cambria Math"/>
                <a:cs typeface="Cambria Math"/>
              </a:rPr>
              <a:t>𝑘𝑘𝑠𝑠𝑘𝑘</a:t>
            </a:r>
            <a:r>
              <a:rPr dirty="0" sz="1000" spc="85">
                <a:latin typeface="Cambria Math"/>
                <a:cs typeface="Cambria Math"/>
              </a:rPr>
              <a:t> </a:t>
            </a:r>
            <a:r>
              <a:rPr dirty="0" sz="1000" spc="-5">
                <a:latin typeface="Cambria Math"/>
                <a:cs typeface="Cambria Math"/>
              </a:rPr>
              <a:t>≤ </a:t>
            </a:r>
            <a:r>
              <a:rPr dirty="0" sz="1000" spc="-400">
                <a:latin typeface="Cambria Math"/>
                <a:cs typeface="Cambria Math"/>
              </a:rPr>
              <a:t>𝑉𝑉</a:t>
            </a:r>
            <a:r>
              <a:rPr dirty="0" baseline="-15873" sz="1050" spc="-600">
                <a:latin typeface="Cambria Math"/>
                <a:cs typeface="Cambria Math"/>
              </a:rPr>
              <a:t>𝑔𝑔</a:t>
            </a:r>
            <a:r>
              <a:rPr dirty="0" baseline="-15873" sz="1050" spc="307">
                <a:latin typeface="Cambria Math"/>
                <a:cs typeface="Cambria Math"/>
              </a:rPr>
              <a:t> </a:t>
            </a:r>
            <a:r>
              <a:rPr dirty="0" sz="1000" spc="-5">
                <a:latin typeface="Cambria Math"/>
                <a:cs typeface="Cambria Math"/>
              </a:rPr>
              <a:t>=</a:t>
            </a:r>
            <a:r>
              <a:rPr dirty="0" sz="1000" spc="10">
                <a:latin typeface="Cambria Math"/>
                <a:cs typeface="Cambria Math"/>
              </a:rPr>
              <a:t> </a:t>
            </a:r>
            <a:r>
              <a:rPr dirty="0" sz="1000" spc="-5">
                <a:latin typeface="Cambria Math"/>
                <a:cs typeface="Cambria Math"/>
              </a:rPr>
              <a:t>870.76</a:t>
            </a:r>
            <a:r>
              <a:rPr dirty="0" sz="1000" spc="10">
                <a:latin typeface="Cambria Math"/>
                <a:cs typeface="Cambria Math"/>
              </a:rPr>
              <a:t> </a:t>
            </a:r>
            <a:r>
              <a:rPr dirty="0" sz="1000" spc="-290">
                <a:latin typeface="Cambria Math"/>
                <a:cs typeface="Cambria Math"/>
              </a:rPr>
              <a:t>𝑘𝑘𝑠𝑠𝑘𝑘	</a:t>
            </a:r>
            <a:r>
              <a:rPr dirty="0" sz="1000" b="1">
                <a:latin typeface="Times New Roman"/>
                <a:cs typeface="Times New Roman"/>
              </a:rPr>
              <a:t>OK</a:t>
            </a:r>
            <a:endParaRPr sz="1000">
              <a:latin typeface="Times New Roman"/>
              <a:cs typeface="Times New Roman"/>
            </a:endParaRPr>
          </a:p>
          <a:p>
            <a:pPr marL="88265">
              <a:lnSpc>
                <a:spcPct val="100000"/>
              </a:lnSpc>
              <a:spcBef>
                <a:spcPts val="555"/>
              </a:spcBef>
            </a:pPr>
            <a:r>
              <a:rPr dirty="0" sz="1000" spc="-5">
                <a:latin typeface="Times New Roman"/>
                <a:cs typeface="Times New Roman"/>
              </a:rPr>
              <a:t>Repeat these calculations at all locations where stirrup size </a:t>
            </a:r>
            <a:r>
              <a:rPr dirty="0" sz="1000" spc="-10">
                <a:latin typeface="Times New Roman"/>
                <a:cs typeface="Times New Roman"/>
              </a:rPr>
              <a:t>or </a:t>
            </a:r>
            <a:r>
              <a:rPr dirty="0" sz="1000" spc="-5">
                <a:latin typeface="Times New Roman"/>
                <a:cs typeface="Times New Roman"/>
              </a:rPr>
              <a:t>spacing changes </a:t>
            </a:r>
            <a:r>
              <a:rPr dirty="0" sz="1000">
                <a:latin typeface="Times New Roman"/>
                <a:cs typeface="Times New Roman"/>
              </a:rPr>
              <a:t>or </a:t>
            </a:r>
            <a:r>
              <a:rPr dirty="0" sz="1000" spc="-5">
                <a:latin typeface="Times New Roman"/>
                <a:cs typeface="Times New Roman"/>
              </a:rPr>
              <a:t>where </a:t>
            </a:r>
            <a:r>
              <a:rPr dirty="0" sz="1000" spc="-10">
                <a:latin typeface="Times New Roman"/>
                <a:cs typeface="Times New Roman"/>
              </a:rPr>
              <a:t>the </a:t>
            </a:r>
            <a:r>
              <a:rPr dirty="0" sz="1000" spc="-5">
                <a:latin typeface="Times New Roman"/>
                <a:cs typeface="Times New Roman"/>
              </a:rPr>
              <a:t>applied shear abruptly</a:t>
            </a:r>
            <a:r>
              <a:rPr dirty="0" sz="1000" spc="5">
                <a:latin typeface="Times New Roman"/>
                <a:cs typeface="Times New Roman"/>
              </a:rPr>
              <a:t> </a:t>
            </a:r>
            <a:r>
              <a:rPr dirty="0" sz="1000" spc="-5">
                <a:latin typeface="Times New Roman"/>
                <a:cs typeface="Times New Roman"/>
              </a:rPr>
              <a:t>changes.</a:t>
            </a:r>
            <a:endParaRPr sz="1000">
              <a:latin typeface="Times New Roman"/>
              <a:cs typeface="Times New Roman"/>
            </a:endParaRPr>
          </a:p>
          <a:p>
            <a:pPr>
              <a:lnSpc>
                <a:spcPct val="100000"/>
              </a:lnSpc>
              <a:spcBef>
                <a:spcPts val="50"/>
              </a:spcBef>
            </a:pPr>
            <a:endParaRPr sz="950">
              <a:latin typeface="Times New Roman"/>
              <a:cs typeface="Times New Roman"/>
            </a:endParaRPr>
          </a:p>
          <a:p>
            <a:pPr lvl="2" marL="546100" indent="-457200">
              <a:lnSpc>
                <a:spcPct val="100000"/>
              </a:lnSpc>
              <a:buClr>
                <a:srgbClr val="0000FF"/>
              </a:buClr>
              <a:buFont typeface="Arial"/>
              <a:buAutoNum type="arabicPeriod" startAt="2"/>
              <a:tabLst>
                <a:tab pos="546100" algn="l"/>
              </a:tabLst>
            </a:pPr>
            <a:r>
              <a:rPr dirty="0" sz="1200" spc="-5">
                <a:solidFill>
                  <a:srgbClr val="0000FF"/>
                </a:solidFill>
                <a:latin typeface="Arial"/>
                <a:cs typeface="Arial"/>
              </a:rPr>
              <a:t>C</a:t>
            </a:r>
            <a:r>
              <a:rPr dirty="0" sz="1200" spc="-5">
                <a:solidFill>
                  <a:srgbClr val="0000FF"/>
                </a:solidFill>
                <a:latin typeface="Arial"/>
                <a:cs typeface="Arial"/>
              </a:rPr>
              <a:t>heck Requirement for Transverse</a:t>
            </a:r>
            <a:r>
              <a:rPr dirty="0" sz="1200" spc="5">
                <a:solidFill>
                  <a:srgbClr val="0000FF"/>
                </a:solidFill>
                <a:latin typeface="Arial"/>
                <a:cs typeface="Arial"/>
              </a:rPr>
              <a:t> </a:t>
            </a:r>
            <a:r>
              <a:rPr dirty="0" sz="1200" spc="-5">
                <a:solidFill>
                  <a:srgbClr val="0000FF"/>
                </a:solidFill>
                <a:latin typeface="Arial"/>
                <a:cs typeface="Arial"/>
              </a:rPr>
              <a:t>Reinforcement</a:t>
            </a:r>
            <a:endParaRPr sz="1200">
              <a:latin typeface="Arial"/>
              <a:cs typeface="Arial"/>
            </a:endParaRPr>
          </a:p>
          <a:p>
            <a:pPr marL="88900">
              <a:lnSpc>
                <a:spcPct val="100000"/>
              </a:lnSpc>
              <a:spcBef>
                <a:spcPts val="345"/>
              </a:spcBef>
            </a:pPr>
            <a:r>
              <a:rPr dirty="0" sz="1000" spc="-5">
                <a:latin typeface="Times New Roman"/>
                <a:cs typeface="Times New Roman"/>
              </a:rPr>
              <a:t>Transverse reinforcement is required when </a:t>
            </a:r>
            <a:r>
              <a:rPr dirty="0" sz="1000" spc="-360">
                <a:latin typeface="Cambria Math"/>
                <a:cs typeface="Cambria Math"/>
              </a:rPr>
              <a:t>𝑉𝑉</a:t>
            </a:r>
            <a:r>
              <a:rPr dirty="0" baseline="-15873" sz="1050" spc="-540">
                <a:latin typeface="Cambria Math"/>
                <a:cs typeface="Cambria Math"/>
              </a:rPr>
              <a:t>𝑎𝑎</a:t>
            </a:r>
            <a:r>
              <a:rPr dirty="0" baseline="-15873" sz="1050" spc="277">
                <a:latin typeface="Cambria Math"/>
                <a:cs typeface="Cambria Math"/>
              </a:rPr>
              <a:t> </a:t>
            </a:r>
            <a:r>
              <a:rPr dirty="0" sz="1000" spc="-5">
                <a:latin typeface="Cambria Math"/>
                <a:cs typeface="Cambria Math"/>
              </a:rPr>
              <a:t>&gt; </a:t>
            </a:r>
            <a:r>
              <a:rPr dirty="0" sz="1000" spc="-240">
                <a:latin typeface="Cambria Math"/>
                <a:cs typeface="Cambria Math"/>
              </a:rPr>
              <a:t>0.5𝜙𝜙�𝑉𝑉</a:t>
            </a:r>
            <a:r>
              <a:rPr dirty="0" baseline="-15873" sz="1050" spc="-359">
                <a:latin typeface="Cambria Math"/>
                <a:cs typeface="Cambria Math"/>
              </a:rPr>
              <a:t>𝑐𝑐</a:t>
            </a:r>
            <a:r>
              <a:rPr dirty="0" baseline="-15873" sz="1050" spc="209">
                <a:latin typeface="Cambria Math"/>
                <a:cs typeface="Cambria Math"/>
              </a:rPr>
              <a:t> </a:t>
            </a:r>
            <a:r>
              <a:rPr dirty="0" sz="1000" spc="-5">
                <a:latin typeface="Cambria Math"/>
                <a:cs typeface="Cambria Math"/>
              </a:rPr>
              <a:t>+ </a:t>
            </a:r>
            <a:r>
              <a:rPr dirty="0" sz="1000" spc="-375">
                <a:latin typeface="Cambria Math"/>
                <a:cs typeface="Cambria Math"/>
              </a:rPr>
              <a:t>𝑉𝑉</a:t>
            </a:r>
            <a:r>
              <a:rPr dirty="0" baseline="-15873" sz="1050" spc="-562">
                <a:latin typeface="Cambria Math"/>
                <a:cs typeface="Cambria Math"/>
              </a:rPr>
              <a:t>𝑑𝑑</a:t>
            </a:r>
            <a:r>
              <a:rPr dirty="0" baseline="-15873" sz="1050" spc="-135">
                <a:latin typeface="Cambria Math"/>
                <a:cs typeface="Cambria Math"/>
              </a:rPr>
              <a:t> </a:t>
            </a:r>
            <a:r>
              <a:rPr dirty="0" sz="1000" spc="-165">
                <a:latin typeface="Cambria Math"/>
                <a:cs typeface="Cambria Math"/>
              </a:rPr>
              <a:t>�</a:t>
            </a:r>
            <a:r>
              <a:rPr dirty="0" sz="1000" spc="-165">
                <a:latin typeface="Times New Roman"/>
                <a:cs typeface="Times New Roman"/>
              </a:rPr>
              <a:t>. </a:t>
            </a:r>
            <a:r>
              <a:rPr dirty="0" sz="1000" spc="-5">
                <a:latin typeface="Times New Roman"/>
                <a:cs typeface="Times New Roman"/>
              </a:rPr>
              <a:t>(LRFD</a:t>
            </a:r>
            <a:r>
              <a:rPr dirty="0" sz="1000" spc="-145">
                <a:latin typeface="Times New Roman"/>
                <a:cs typeface="Times New Roman"/>
              </a:rPr>
              <a:t> </a:t>
            </a:r>
            <a:r>
              <a:rPr dirty="0" sz="1000" spc="-5">
                <a:latin typeface="Times New Roman"/>
                <a:cs typeface="Times New Roman"/>
              </a:rPr>
              <a:t>5.8.2.4)</a:t>
            </a:r>
            <a:endParaRPr sz="1000">
              <a:latin typeface="Times New Roman"/>
              <a:cs typeface="Times New Roman"/>
            </a:endParaRPr>
          </a:p>
          <a:p>
            <a:pPr algn="ctr" marL="135255">
              <a:lnSpc>
                <a:spcPct val="100000"/>
              </a:lnSpc>
              <a:spcBef>
                <a:spcPts val="780"/>
              </a:spcBef>
            </a:pPr>
            <a:r>
              <a:rPr dirty="0" sz="1000" spc="-240">
                <a:latin typeface="Cambria Math"/>
                <a:cs typeface="Cambria Math"/>
              </a:rPr>
              <a:t>0.5𝜙𝜙�𝑉𝑉</a:t>
            </a:r>
            <a:r>
              <a:rPr dirty="0" baseline="-15873" sz="1050" spc="-359">
                <a:latin typeface="Cambria Math"/>
                <a:cs typeface="Cambria Math"/>
              </a:rPr>
              <a:t>𝑐𝑐</a:t>
            </a:r>
            <a:r>
              <a:rPr dirty="0" baseline="-15873" sz="1050" spc="209">
                <a:latin typeface="Cambria Math"/>
                <a:cs typeface="Cambria Math"/>
              </a:rPr>
              <a:t> </a:t>
            </a:r>
            <a:r>
              <a:rPr dirty="0" sz="1000" spc="-5">
                <a:latin typeface="Cambria Math"/>
                <a:cs typeface="Cambria Math"/>
              </a:rPr>
              <a:t>+ </a:t>
            </a:r>
            <a:r>
              <a:rPr dirty="0" sz="1000" spc="-355">
                <a:latin typeface="Cambria Math"/>
                <a:cs typeface="Cambria Math"/>
              </a:rPr>
              <a:t>𝑉𝑉</a:t>
            </a:r>
            <a:r>
              <a:rPr dirty="0" baseline="-15873" sz="1050" spc="-532">
                <a:latin typeface="Cambria Math"/>
                <a:cs typeface="Cambria Math"/>
              </a:rPr>
              <a:t>𝑑𝑑</a:t>
            </a:r>
            <a:r>
              <a:rPr dirty="0" sz="1000" spc="-355">
                <a:latin typeface="Cambria Math"/>
                <a:cs typeface="Cambria Math"/>
              </a:rPr>
              <a:t>�</a:t>
            </a:r>
            <a:r>
              <a:rPr dirty="0" sz="1000" spc="60">
                <a:latin typeface="Cambria Math"/>
                <a:cs typeface="Cambria Math"/>
              </a:rPr>
              <a:t> </a:t>
            </a:r>
            <a:r>
              <a:rPr dirty="0" sz="1000" spc="-5">
                <a:latin typeface="Cambria Math"/>
                <a:cs typeface="Cambria Math"/>
              </a:rPr>
              <a:t>= 0.5</a:t>
            </a:r>
            <a:r>
              <a:rPr dirty="0" baseline="2777" sz="1500" spc="-7">
                <a:latin typeface="Cambria Math"/>
                <a:cs typeface="Cambria Math"/>
              </a:rPr>
              <a:t>(</a:t>
            </a:r>
            <a:r>
              <a:rPr dirty="0" sz="1000" spc="-5">
                <a:latin typeface="Cambria Math"/>
                <a:cs typeface="Cambria Math"/>
              </a:rPr>
              <a:t>0.9</a:t>
            </a:r>
            <a:r>
              <a:rPr dirty="0" baseline="2777" sz="1500" spc="-7">
                <a:latin typeface="Cambria Math"/>
                <a:cs typeface="Cambria Math"/>
              </a:rPr>
              <a:t>)(</a:t>
            </a:r>
            <a:r>
              <a:rPr dirty="0" sz="1000" spc="-5">
                <a:latin typeface="Cambria Math"/>
                <a:cs typeface="Cambria Math"/>
              </a:rPr>
              <a:t>240.51 </a:t>
            </a:r>
            <a:r>
              <a:rPr dirty="0" sz="1000" spc="-290">
                <a:latin typeface="Cambria Math"/>
                <a:cs typeface="Cambria Math"/>
              </a:rPr>
              <a:t>𝑘𝑘𝑠𝑠𝑘𝑘</a:t>
            </a:r>
            <a:r>
              <a:rPr dirty="0" sz="1000" spc="20">
                <a:latin typeface="Cambria Math"/>
                <a:cs typeface="Cambria Math"/>
              </a:rPr>
              <a:t> </a:t>
            </a:r>
            <a:r>
              <a:rPr dirty="0" sz="1000" spc="-5">
                <a:latin typeface="Cambria Math"/>
                <a:cs typeface="Cambria Math"/>
              </a:rPr>
              <a:t>+ 43.18 </a:t>
            </a:r>
            <a:r>
              <a:rPr dirty="0" sz="1000" spc="-245">
                <a:latin typeface="Cambria Math"/>
                <a:cs typeface="Cambria Math"/>
              </a:rPr>
              <a:t>𝑘𝑘𝑠𝑠𝑘𝑘</a:t>
            </a:r>
            <a:r>
              <a:rPr dirty="0" baseline="2777" sz="1500" spc="-367">
                <a:latin typeface="Cambria Math"/>
                <a:cs typeface="Cambria Math"/>
              </a:rPr>
              <a:t>)</a:t>
            </a:r>
            <a:r>
              <a:rPr dirty="0" baseline="2777" sz="1500" spc="89">
                <a:latin typeface="Cambria Math"/>
                <a:cs typeface="Cambria Math"/>
              </a:rPr>
              <a:t> </a:t>
            </a:r>
            <a:r>
              <a:rPr dirty="0" sz="1000" spc="-5">
                <a:latin typeface="Cambria Math"/>
                <a:cs typeface="Cambria Math"/>
              </a:rPr>
              <a:t>= 127.66 </a:t>
            </a:r>
            <a:r>
              <a:rPr dirty="0" sz="1000" spc="-290">
                <a:latin typeface="Cambria Math"/>
                <a:cs typeface="Cambria Math"/>
              </a:rPr>
              <a:t>𝑘𝑘𝑠𝑠𝑘𝑘</a:t>
            </a:r>
            <a:r>
              <a:rPr dirty="0" sz="1000" spc="80">
                <a:latin typeface="Cambria Math"/>
                <a:cs typeface="Cambria Math"/>
              </a:rPr>
              <a:t> </a:t>
            </a:r>
            <a:r>
              <a:rPr dirty="0" sz="1000" spc="-5">
                <a:latin typeface="Cambria Math"/>
                <a:cs typeface="Cambria Math"/>
              </a:rPr>
              <a:t>&lt;</a:t>
            </a:r>
            <a:r>
              <a:rPr dirty="0" sz="1000" spc="55">
                <a:latin typeface="Cambria Math"/>
                <a:cs typeface="Cambria Math"/>
              </a:rPr>
              <a:t> </a:t>
            </a:r>
            <a:r>
              <a:rPr dirty="0" sz="1000" spc="-5">
                <a:latin typeface="Cambria Math"/>
                <a:cs typeface="Cambria Math"/>
              </a:rPr>
              <a:t>413.73 </a:t>
            </a:r>
            <a:r>
              <a:rPr dirty="0" sz="1000" spc="-290">
                <a:latin typeface="Cambria Math"/>
                <a:cs typeface="Cambria Math"/>
              </a:rPr>
              <a:t>𝑘𝑘𝑠𝑠𝑘𝑘</a:t>
            </a:r>
            <a:endParaRPr sz="1000">
              <a:latin typeface="Cambria Math"/>
              <a:cs typeface="Cambria Math"/>
            </a:endParaRPr>
          </a:p>
          <a:p>
            <a:pPr marL="88900" marR="231140" indent="-635">
              <a:lnSpc>
                <a:spcPts val="1060"/>
              </a:lnSpc>
              <a:spcBef>
                <a:spcPts val="919"/>
              </a:spcBef>
              <a:tabLst>
                <a:tab pos="4660265" algn="l"/>
              </a:tabLst>
            </a:pPr>
            <a:r>
              <a:rPr dirty="0" baseline="5555" sz="1500" spc="-7" i="1">
                <a:latin typeface="Times New Roman"/>
                <a:cs typeface="Times New Roman"/>
              </a:rPr>
              <a:t>V</a:t>
            </a:r>
            <a:r>
              <a:rPr dirty="0" sz="650" spc="-5" i="1">
                <a:latin typeface="Times New Roman"/>
                <a:cs typeface="Times New Roman"/>
              </a:rPr>
              <a:t>u </a:t>
            </a:r>
            <a:r>
              <a:rPr dirty="0" baseline="5555" sz="1500" spc="-7">
                <a:latin typeface="Times New Roman"/>
                <a:cs typeface="Times New Roman"/>
              </a:rPr>
              <a:t>exceeds the limiting value; therefore, transverse reinforcement is required at this section. Transverse reinforcement is  </a:t>
            </a:r>
            <a:r>
              <a:rPr dirty="0" sz="1000" spc="-5">
                <a:latin typeface="Times New Roman"/>
                <a:cs typeface="Times New Roman"/>
              </a:rPr>
              <a:t>provided.	</a:t>
            </a:r>
            <a:r>
              <a:rPr dirty="0" sz="1000" b="1">
                <a:latin typeface="Times New Roman"/>
                <a:cs typeface="Times New Roman"/>
              </a:rPr>
              <a:t>OK</a:t>
            </a:r>
            <a:endParaRPr sz="1000">
              <a:latin typeface="Times New Roman"/>
              <a:cs typeface="Times New Roman"/>
            </a:endParaRPr>
          </a:p>
          <a:p>
            <a:pPr>
              <a:lnSpc>
                <a:spcPct val="100000"/>
              </a:lnSpc>
              <a:spcBef>
                <a:spcPts val="35"/>
              </a:spcBef>
            </a:pPr>
            <a:endParaRPr sz="950">
              <a:latin typeface="Times New Roman"/>
              <a:cs typeface="Times New Roman"/>
            </a:endParaRPr>
          </a:p>
          <a:p>
            <a:pPr lvl="2" marL="546100" indent="-457200">
              <a:lnSpc>
                <a:spcPct val="100000"/>
              </a:lnSpc>
              <a:buClr>
                <a:srgbClr val="0000FF"/>
              </a:buClr>
              <a:buFont typeface="Arial"/>
              <a:buAutoNum type="arabicPeriod" startAt="3"/>
              <a:tabLst>
                <a:tab pos="546100" algn="l"/>
              </a:tabLst>
            </a:pPr>
            <a:r>
              <a:rPr dirty="0" sz="1200" spc="-5">
                <a:solidFill>
                  <a:srgbClr val="0000FF"/>
                </a:solidFill>
                <a:latin typeface="Arial"/>
                <a:cs typeface="Arial"/>
              </a:rPr>
              <a:t>C</a:t>
            </a:r>
            <a:r>
              <a:rPr dirty="0" sz="1200" spc="-5">
                <a:solidFill>
                  <a:srgbClr val="0000FF"/>
                </a:solidFill>
                <a:latin typeface="Arial"/>
                <a:cs typeface="Arial"/>
              </a:rPr>
              <a:t>heck Minimum Transverse</a:t>
            </a:r>
            <a:r>
              <a:rPr dirty="0" sz="1200" spc="20">
                <a:solidFill>
                  <a:srgbClr val="0000FF"/>
                </a:solidFill>
                <a:latin typeface="Arial"/>
                <a:cs typeface="Arial"/>
              </a:rPr>
              <a:t> </a:t>
            </a:r>
            <a:r>
              <a:rPr dirty="0" sz="1200" spc="-5">
                <a:solidFill>
                  <a:srgbClr val="0000FF"/>
                </a:solidFill>
                <a:latin typeface="Arial"/>
                <a:cs typeface="Arial"/>
              </a:rPr>
              <a:t>Reinforcement</a:t>
            </a:r>
            <a:endParaRPr sz="1200">
              <a:latin typeface="Arial"/>
              <a:cs typeface="Arial"/>
            </a:endParaRPr>
          </a:p>
          <a:p>
            <a:pPr marL="88900">
              <a:lnSpc>
                <a:spcPct val="100000"/>
              </a:lnSpc>
              <a:spcBef>
                <a:spcPts val="250"/>
              </a:spcBef>
            </a:pPr>
            <a:r>
              <a:rPr dirty="0" sz="1000" spc="-5">
                <a:latin typeface="Times New Roman"/>
                <a:cs typeface="Times New Roman"/>
              </a:rPr>
              <a:t>Where transverse reinforcement is required, as specified in </a:t>
            </a:r>
            <a:r>
              <a:rPr dirty="0" sz="1000" spc="-10">
                <a:latin typeface="Times New Roman"/>
                <a:cs typeface="Times New Roman"/>
              </a:rPr>
              <a:t>LRFD </a:t>
            </a:r>
            <a:r>
              <a:rPr dirty="0" sz="1000">
                <a:latin typeface="Times New Roman"/>
                <a:cs typeface="Times New Roman"/>
              </a:rPr>
              <a:t>5.8.2.4, </a:t>
            </a:r>
            <a:r>
              <a:rPr dirty="0" sz="1000" spc="-5">
                <a:latin typeface="Times New Roman"/>
                <a:cs typeface="Times New Roman"/>
              </a:rPr>
              <a:t>the area </a:t>
            </a:r>
            <a:r>
              <a:rPr dirty="0" sz="1000" spc="-10">
                <a:latin typeface="Times New Roman"/>
                <a:cs typeface="Times New Roman"/>
              </a:rPr>
              <a:t>of </a:t>
            </a:r>
            <a:r>
              <a:rPr dirty="0" sz="1000" spc="-5">
                <a:latin typeface="Times New Roman"/>
                <a:cs typeface="Times New Roman"/>
              </a:rPr>
              <a:t>steel shall </a:t>
            </a:r>
            <a:r>
              <a:rPr dirty="0" sz="1000">
                <a:latin typeface="Times New Roman"/>
                <a:cs typeface="Times New Roman"/>
              </a:rPr>
              <a:t>not be </a:t>
            </a:r>
            <a:r>
              <a:rPr dirty="0" sz="1000" spc="-5">
                <a:latin typeface="Times New Roman"/>
                <a:cs typeface="Times New Roman"/>
              </a:rPr>
              <a:t>less than</a:t>
            </a:r>
            <a:r>
              <a:rPr dirty="0" sz="1000" spc="165">
                <a:latin typeface="Times New Roman"/>
                <a:cs typeface="Times New Roman"/>
              </a:rPr>
              <a:t> </a:t>
            </a:r>
            <a:r>
              <a:rPr dirty="0" sz="1000" spc="-250">
                <a:latin typeface="Cambria Math"/>
                <a:cs typeface="Cambria Math"/>
              </a:rPr>
              <a:t>𝐴𝐴</a:t>
            </a:r>
            <a:r>
              <a:rPr dirty="0" baseline="-15873" sz="1050" spc="-375">
                <a:latin typeface="Cambria Math"/>
                <a:cs typeface="Cambria Math"/>
              </a:rPr>
              <a:t>𝑜𝑜</a:t>
            </a:r>
            <a:r>
              <a:rPr dirty="0" baseline="-15873" sz="1050" spc="30">
                <a:latin typeface="Cambria Math"/>
                <a:cs typeface="Cambria Math"/>
              </a:rPr>
              <a:t> </a:t>
            </a:r>
            <a:r>
              <a:rPr dirty="0" baseline="-15873" sz="1050" spc="-157">
                <a:latin typeface="Cambria Math"/>
                <a:cs typeface="Cambria Math"/>
              </a:rPr>
              <a:t>𝑐𝑐𝑔𝑔𝑖𝑖  </a:t>
            </a:r>
            <a:r>
              <a:rPr dirty="0" sz="1000" spc="-5">
                <a:latin typeface="Cambria Math"/>
                <a:cs typeface="Cambria Math"/>
              </a:rPr>
              <a:t>=</a:t>
            </a:r>
            <a:endParaRPr sz="1000">
              <a:latin typeface="Cambria Math"/>
              <a:cs typeface="Cambria Math"/>
            </a:endParaRPr>
          </a:p>
        </p:txBody>
      </p:sp>
      <p:sp>
        <p:nvSpPr>
          <p:cNvPr id="31" name="object 31"/>
          <p:cNvSpPr/>
          <p:nvPr/>
        </p:nvSpPr>
        <p:spPr>
          <a:xfrm>
            <a:off x="1158239" y="7425690"/>
            <a:ext cx="114300" cy="0"/>
          </a:xfrm>
          <a:custGeom>
            <a:avLst/>
            <a:gdLst/>
            <a:ahLst/>
            <a:cxnLst/>
            <a:rect l="l" t="t" r="r" b="b"/>
            <a:pathLst>
              <a:path w="114300" h="0">
                <a:moveTo>
                  <a:pt x="0" y="0"/>
                </a:moveTo>
                <a:lnTo>
                  <a:pt x="114300" y="0"/>
                </a:lnTo>
              </a:path>
            </a:pathLst>
          </a:custGeom>
          <a:ln w="7619">
            <a:solidFill>
              <a:srgbClr val="000000"/>
            </a:solidFill>
          </a:ln>
        </p:spPr>
        <p:txBody>
          <a:bodyPr wrap="square" lIns="0" tIns="0" rIns="0" bIns="0" rtlCol="0"/>
          <a:lstStyle/>
          <a:p/>
        </p:txBody>
      </p:sp>
      <p:sp>
        <p:nvSpPr>
          <p:cNvPr id="32" name="object 32"/>
          <p:cNvSpPr txBox="1"/>
          <p:nvPr/>
        </p:nvSpPr>
        <p:spPr>
          <a:xfrm>
            <a:off x="1165860" y="7462519"/>
            <a:ext cx="280035" cy="132080"/>
          </a:xfrm>
          <a:prstGeom prst="rect">
            <a:avLst/>
          </a:prstGeom>
        </p:spPr>
        <p:txBody>
          <a:bodyPr wrap="square" lIns="0" tIns="12065" rIns="0" bIns="0" rtlCol="0" vert="horz">
            <a:spAutoFit/>
          </a:bodyPr>
          <a:lstStyle/>
          <a:p>
            <a:pPr marL="38100">
              <a:lnSpc>
                <a:spcPct val="100000"/>
              </a:lnSpc>
              <a:spcBef>
                <a:spcPts val="95"/>
              </a:spcBef>
            </a:pPr>
            <a:r>
              <a:rPr dirty="0" sz="700" spc="-150">
                <a:latin typeface="Cambria Math"/>
                <a:cs typeface="Cambria Math"/>
              </a:rPr>
              <a:t>𝑐𝑐 </a:t>
            </a:r>
            <a:r>
              <a:rPr dirty="0" baseline="-23809" sz="1050" spc="-300">
                <a:latin typeface="Cambria Math"/>
                <a:cs typeface="Cambria Math"/>
              </a:rPr>
              <a:t>𝑒𝑒</a:t>
            </a:r>
            <a:r>
              <a:rPr dirty="0" baseline="-41666" sz="900" spc="-300">
                <a:latin typeface="Cambria Math"/>
                <a:cs typeface="Cambria Math"/>
              </a:rPr>
              <a:t>𝑦𝑦</a:t>
            </a:r>
            <a:endParaRPr baseline="-41666" sz="900">
              <a:latin typeface="Cambria Math"/>
              <a:cs typeface="Cambria Math"/>
            </a:endParaRPr>
          </a:p>
        </p:txBody>
      </p:sp>
      <p:sp>
        <p:nvSpPr>
          <p:cNvPr id="33" name="object 33"/>
          <p:cNvSpPr/>
          <p:nvPr/>
        </p:nvSpPr>
        <p:spPr>
          <a:xfrm>
            <a:off x="2061972" y="7430261"/>
            <a:ext cx="367665" cy="0"/>
          </a:xfrm>
          <a:custGeom>
            <a:avLst/>
            <a:gdLst/>
            <a:ahLst/>
            <a:cxnLst/>
            <a:rect l="l" t="t" r="r" b="b"/>
            <a:pathLst>
              <a:path w="367664" h="0">
                <a:moveTo>
                  <a:pt x="0" y="0"/>
                </a:moveTo>
                <a:lnTo>
                  <a:pt x="367284" y="0"/>
                </a:lnTo>
              </a:path>
            </a:pathLst>
          </a:custGeom>
          <a:ln w="7619">
            <a:solidFill>
              <a:srgbClr val="000000"/>
            </a:solidFill>
          </a:ln>
        </p:spPr>
        <p:txBody>
          <a:bodyPr wrap="square" lIns="0" tIns="0" rIns="0" bIns="0" rtlCol="0"/>
          <a:lstStyle/>
          <a:p/>
        </p:txBody>
      </p:sp>
      <p:sp>
        <p:nvSpPr>
          <p:cNvPr id="34" name="object 34"/>
          <p:cNvSpPr txBox="1"/>
          <p:nvPr/>
        </p:nvSpPr>
        <p:spPr>
          <a:xfrm>
            <a:off x="2632973" y="7500647"/>
            <a:ext cx="276225" cy="132080"/>
          </a:xfrm>
          <a:prstGeom prst="rect">
            <a:avLst/>
          </a:prstGeom>
        </p:spPr>
        <p:txBody>
          <a:bodyPr wrap="square" lIns="0" tIns="12065" rIns="0" bIns="0" rtlCol="0" vert="horz">
            <a:spAutoFit/>
          </a:bodyPr>
          <a:lstStyle/>
          <a:p>
            <a:pPr marL="12700">
              <a:lnSpc>
                <a:spcPct val="100000"/>
              </a:lnSpc>
              <a:spcBef>
                <a:spcPts val="95"/>
              </a:spcBef>
            </a:pPr>
            <a:r>
              <a:rPr dirty="0" sz="700" spc="15">
                <a:latin typeface="Cambria Math"/>
                <a:cs typeface="Cambria Math"/>
              </a:rPr>
              <a:t>60</a:t>
            </a:r>
            <a:r>
              <a:rPr dirty="0" sz="700" spc="-45">
                <a:latin typeface="Cambria Math"/>
                <a:cs typeface="Cambria Math"/>
              </a:rPr>
              <a:t> </a:t>
            </a:r>
            <a:r>
              <a:rPr dirty="0" sz="700" spc="-225">
                <a:latin typeface="Cambria Math"/>
                <a:cs typeface="Cambria Math"/>
              </a:rPr>
              <a:t>𝑑𝑑𝑠𝑠𝑔𝑔</a:t>
            </a:r>
            <a:endParaRPr sz="700">
              <a:latin typeface="Cambria Math"/>
              <a:cs typeface="Cambria Math"/>
            </a:endParaRPr>
          </a:p>
        </p:txBody>
      </p:sp>
      <p:sp>
        <p:nvSpPr>
          <p:cNvPr id="35" name="object 35"/>
          <p:cNvSpPr/>
          <p:nvPr/>
        </p:nvSpPr>
        <p:spPr>
          <a:xfrm>
            <a:off x="2450592" y="7501890"/>
            <a:ext cx="643255" cy="0"/>
          </a:xfrm>
          <a:custGeom>
            <a:avLst/>
            <a:gdLst/>
            <a:ahLst/>
            <a:cxnLst/>
            <a:rect l="l" t="t" r="r" b="b"/>
            <a:pathLst>
              <a:path w="643255" h="0">
                <a:moveTo>
                  <a:pt x="0" y="0"/>
                </a:moveTo>
                <a:lnTo>
                  <a:pt x="643128" y="0"/>
                </a:lnTo>
              </a:path>
            </a:pathLst>
          </a:custGeom>
          <a:ln w="7619">
            <a:solidFill>
              <a:srgbClr val="000000"/>
            </a:solidFill>
          </a:ln>
        </p:spPr>
        <p:txBody>
          <a:bodyPr wrap="square" lIns="0" tIns="0" rIns="0" bIns="0" rtlCol="0"/>
          <a:lstStyle/>
          <a:p/>
        </p:txBody>
      </p:sp>
      <p:sp>
        <p:nvSpPr>
          <p:cNvPr id="36" name="object 36"/>
          <p:cNvSpPr txBox="1"/>
          <p:nvPr/>
        </p:nvSpPr>
        <p:spPr>
          <a:xfrm>
            <a:off x="647730" y="7404586"/>
            <a:ext cx="3753485"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52">
                <a:latin typeface="Cambria Math"/>
                <a:cs typeface="Cambria Math"/>
              </a:rPr>
              <a:t>0.0316</a:t>
            </a:r>
            <a:r>
              <a:rPr dirty="0" sz="1000" spc="-35">
                <a:latin typeface="Cambria Math"/>
                <a:cs typeface="Cambria Math"/>
              </a:rPr>
              <a:t>�</a:t>
            </a:r>
            <a:r>
              <a:rPr dirty="0" baseline="2777" sz="1500" spc="-52">
                <a:latin typeface="Cambria Math"/>
                <a:cs typeface="Cambria Math"/>
              </a:rPr>
              <a:t>𝑓𝑓</a:t>
            </a:r>
            <a:r>
              <a:rPr dirty="0" baseline="27777" sz="1050" spc="-52">
                <a:latin typeface="Cambria Math"/>
                <a:cs typeface="Cambria Math"/>
              </a:rPr>
              <a:t>′ </a:t>
            </a:r>
            <a:r>
              <a:rPr dirty="0" u="sng" baseline="51587" sz="1050" spc="-217">
                <a:uFill>
                  <a:solidFill>
                    <a:srgbClr val="000000"/>
                  </a:solidFill>
                </a:uFill>
                <a:latin typeface="Cambria Math"/>
                <a:cs typeface="Cambria Math"/>
              </a:rPr>
              <a:t>𝑠𝑠</a:t>
            </a:r>
            <a:r>
              <a:rPr dirty="0" u="sng" baseline="46296" sz="900" spc="-217">
                <a:uFill>
                  <a:solidFill>
                    <a:srgbClr val="000000"/>
                  </a:solidFill>
                </a:uFill>
                <a:latin typeface="Cambria Math"/>
                <a:cs typeface="Cambria Math"/>
              </a:rPr>
              <a:t>𝑣𝑣</a:t>
            </a:r>
            <a:r>
              <a:rPr dirty="0" u="sng" baseline="51587" sz="1050" spc="-217">
                <a:uFill>
                  <a:solidFill>
                    <a:srgbClr val="000000"/>
                  </a:solidFill>
                </a:uFill>
                <a:latin typeface="Cambria Math"/>
                <a:cs typeface="Cambria Math"/>
              </a:rPr>
              <a:t>𝑠𝑠</a:t>
            </a:r>
            <a:r>
              <a:rPr dirty="0" baseline="51587" sz="1050" spc="-217">
                <a:latin typeface="Cambria Math"/>
                <a:cs typeface="Cambria Math"/>
              </a:rPr>
              <a:t> </a:t>
            </a:r>
            <a:r>
              <a:rPr dirty="0" baseline="2777" sz="1500" spc="-7">
                <a:latin typeface="Cambria Math"/>
                <a:cs typeface="Cambria Math"/>
              </a:rPr>
              <a:t>= 0.0316</a:t>
            </a:r>
            <a:r>
              <a:rPr dirty="0" sz="1000" spc="-5">
                <a:latin typeface="Cambria Math"/>
                <a:cs typeface="Cambria Math"/>
              </a:rPr>
              <a:t>√</a:t>
            </a:r>
            <a:r>
              <a:rPr dirty="0" baseline="2777" sz="1500" spc="-7">
                <a:latin typeface="Cambria Math"/>
                <a:cs typeface="Cambria Math"/>
              </a:rPr>
              <a:t>8.7 </a:t>
            </a:r>
            <a:r>
              <a:rPr dirty="0" baseline="2777" sz="1500" spc="-412">
                <a:latin typeface="Cambria Math"/>
                <a:cs typeface="Cambria Math"/>
              </a:rPr>
              <a:t>𝑘𝑘𝑠𝑠𝑠𝑠</a:t>
            </a:r>
            <a:r>
              <a:rPr dirty="0" baseline="2777" sz="1500" spc="-30">
                <a:latin typeface="Cambria Math"/>
                <a:cs typeface="Cambria Math"/>
              </a:rPr>
              <a:t> </a:t>
            </a:r>
            <a:r>
              <a:rPr dirty="0" baseline="51587" sz="1050" spc="15">
                <a:latin typeface="Cambria Math"/>
                <a:cs typeface="Cambria Math"/>
              </a:rPr>
              <a:t>(6.125 </a:t>
            </a:r>
            <a:r>
              <a:rPr dirty="0" baseline="51587" sz="1050" spc="-127">
                <a:latin typeface="Cambria Math"/>
                <a:cs typeface="Cambria Math"/>
              </a:rPr>
              <a:t>𝑔𝑔𝑖𝑖)(6 </a:t>
            </a:r>
            <a:r>
              <a:rPr dirty="0" baseline="51587" sz="1050" spc="-179">
                <a:latin typeface="Cambria Math"/>
                <a:cs typeface="Cambria Math"/>
              </a:rPr>
              <a:t>𝑔𝑔𝑖𝑖) </a:t>
            </a:r>
            <a:r>
              <a:rPr dirty="0" baseline="2777" sz="1500" spc="-7">
                <a:latin typeface="Cambria Math"/>
                <a:cs typeface="Cambria Math"/>
              </a:rPr>
              <a:t>= 0.057 </a:t>
            </a:r>
            <a:r>
              <a:rPr dirty="0" baseline="2777" sz="1500" spc="-284">
                <a:latin typeface="Cambria Math"/>
                <a:cs typeface="Cambria Math"/>
              </a:rPr>
              <a:t>𝑠𝑠𝑠𝑠</a:t>
            </a:r>
            <a:r>
              <a:rPr dirty="0" baseline="31746" sz="1050" spc="-284">
                <a:latin typeface="Cambria Math"/>
                <a:cs typeface="Cambria Math"/>
              </a:rPr>
              <a:t>2</a:t>
            </a:r>
            <a:r>
              <a:rPr dirty="0" baseline="31746" sz="1050" spc="277">
                <a:latin typeface="Cambria Math"/>
                <a:cs typeface="Cambria Math"/>
              </a:rPr>
              <a:t> </a:t>
            </a:r>
            <a:r>
              <a:rPr dirty="0" baseline="2777" sz="1500" spc="-7">
                <a:latin typeface="Cambria Math"/>
                <a:cs typeface="Cambria Math"/>
              </a:rPr>
              <a:t>&lt;</a:t>
            </a:r>
            <a:r>
              <a:rPr dirty="0" baseline="2777" sz="1500" spc="44">
                <a:latin typeface="Cambria Math"/>
                <a:cs typeface="Cambria Math"/>
              </a:rPr>
              <a:t> </a:t>
            </a:r>
            <a:r>
              <a:rPr dirty="0" baseline="2777" sz="1500" spc="-7">
                <a:latin typeface="Cambria Math"/>
                <a:cs typeface="Cambria Math"/>
              </a:rPr>
              <a:t>0.62 </a:t>
            </a:r>
            <a:r>
              <a:rPr dirty="0" baseline="2777" sz="1500" spc="-284">
                <a:latin typeface="Cambria Math"/>
                <a:cs typeface="Cambria Math"/>
              </a:rPr>
              <a:t>𝑠𝑠𝑠𝑠</a:t>
            </a:r>
            <a:r>
              <a:rPr dirty="0" baseline="31746" sz="1050" spc="-284">
                <a:latin typeface="Cambria Math"/>
                <a:cs typeface="Cambria Math"/>
              </a:rPr>
              <a:t>2</a:t>
            </a:r>
            <a:endParaRPr baseline="31746" sz="1050">
              <a:latin typeface="Cambria Math"/>
              <a:cs typeface="Cambria Math"/>
            </a:endParaRPr>
          </a:p>
        </p:txBody>
      </p:sp>
      <p:sp>
        <p:nvSpPr>
          <p:cNvPr id="37" name="object 37"/>
          <p:cNvSpPr txBox="1"/>
          <p:nvPr/>
        </p:nvSpPr>
        <p:spPr>
          <a:xfrm>
            <a:off x="1587384" y="7692643"/>
            <a:ext cx="223520" cy="177800"/>
          </a:xfrm>
          <a:prstGeom prst="rect">
            <a:avLst/>
          </a:prstGeom>
        </p:spPr>
        <p:txBody>
          <a:bodyPr wrap="square" lIns="0" tIns="12065" rIns="0" bIns="0" rtlCol="0" vert="horz">
            <a:spAutoFit/>
          </a:bodyPr>
          <a:lstStyle/>
          <a:p>
            <a:pPr marL="12700">
              <a:lnSpc>
                <a:spcPct val="100000"/>
              </a:lnSpc>
              <a:spcBef>
                <a:spcPts val="95"/>
              </a:spcBef>
            </a:pPr>
            <a:r>
              <a:rPr dirty="0" sz="1000" b="1">
                <a:latin typeface="Times New Roman"/>
                <a:cs typeface="Times New Roman"/>
              </a:rPr>
              <a:t>OK</a:t>
            </a:r>
            <a:endParaRPr sz="1000">
              <a:latin typeface="Times New Roman"/>
              <a:cs typeface="Times New Roman"/>
            </a:endParaRPr>
          </a:p>
        </p:txBody>
      </p:sp>
      <p:sp>
        <p:nvSpPr>
          <p:cNvPr id="38" name="object 38"/>
          <p:cNvSpPr/>
          <p:nvPr/>
        </p:nvSpPr>
        <p:spPr>
          <a:xfrm>
            <a:off x="3313176" y="7994148"/>
            <a:ext cx="114300" cy="0"/>
          </a:xfrm>
          <a:custGeom>
            <a:avLst/>
            <a:gdLst/>
            <a:ahLst/>
            <a:cxnLst/>
            <a:rect l="l" t="t" r="r" b="b"/>
            <a:pathLst>
              <a:path w="114300" h="0">
                <a:moveTo>
                  <a:pt x="0" y="0"/>
                </a:moveTo>
                <a:lnTo>
                  <a:pt x="114300" y="0"/>
                </a:lnTo>
              </a:path>
            </a:pathLst>
          </a:custGeom>
          <a:ln w="7607">
            <a:solidFill>
              <a:srgbClr val="000000"/>
            </a:solidFill>
          </a:ln>
        </p:spPr>
        <p:txBody>
          <a:bodyPr wrap="square" lIns="0" tIns="0" rIns="0" bIns="0" rtlCol="0"/>
          <a:lstStyle/>
          <a:p/>
        </p:txBody>
      </p:sp>
      <p:sp>
        <p:nvSpPr>
          <p:cNvPr id="39" name="object 39"/>
          <p:cNvSpPr txBox="1"/>
          <p:nvPr/>
        </p:nvSpPr>
        <p:spPr>
          <a:xfrm>
            <a:off x="3320796" y="8030971"/>
            <a:ext cx="257175" cy="132080"/>
          </a:xfrm>
          <a:prstGeom prst="rect">
            <a:avLst/>
          </a:prstGeom>
        </p:spPr>
        <p:txBody>
          <a:bodyPr wrap="square" lIns="0" tIns="12065" rIns="0" bIns="0" rtlCol="0" vert="horz">
            <a:spAutoFit/>
          </a:bodyPr>
          <a:lstStyle/>
          <a:p>
            <a:pPr marL="38100">
              <a:lnSpc>
                <a:spcPct val="100000"/>
              </a:lnSpc>
              <a:spcBef>
                <a:spcPts val="95"/>
              </a:spcBef>
            </a:pPr>
            <a:r>
              <a:rPr dirty="0" sz="700" spc="-150">
                <a:latin typeface="Cambria Math"/>
                <a:cs typeface="Cambria Math"/>
              </a:rPr>
              <a:t>𝑐𝑐 </a:t>
            </a:r>
            <a:r>
              <a:rPr dirty="0" baseline="-23809" sz="1050" spc="-300">
                <a:latin typeface="Cambria Math"/>
                <a:cs typeface="Cambria Math"/>
              </a:rPr>
              <a:t>𝑒𝑒</a:t>
            </a:r>
            <a:r>
              <a:rPr dirty="0" baseline="-41666" sz="900" spc="-300">
                <a:latin typeface="Cambria Math"/>
                <a:cs typeface="Cambria Math"/>
              </a:rPr>
              <a:t>𝑦𝑦</a:t>
            </a:r>
            <a:endParaRPr baseline="-41666" sz="900">
              <a:latin typeface="Cambria Math"/>
              <a:cs typeface="Cambria Math"/>
            </a:endParaRPr>
          </a:p>
        </p:txBody>
      </p:sp>
      <p:sp>
        <p:nvSpPr>
          <p:cNvPr id="40" name="object 40"/>
          <p:cNvSpPr/>
          <p:nvPr/>
        </p:nvSpPr>
        <p:spPr>
          <a:xfrm>
            <a:off x="4171188" y="7998720"/>
            <a:ext cx="367665" cy="0"/>
          </a:xfrm>
          <a:custGeom>
            <a:avLst/>
            <a:gdLst/>
            <a:ahLst/>
            <a:cxnLst/>
            <a:rect l="l" t="t" r="r" b="b"/>
            <a:pathLst>
              <a:path w="367664" h="0">
                <a:moveTo>
                  <a:pt x="0" y="0"/>
                </a:moveTo>
                <a:lnTo>
                  <a:pt x="367296" y="0"/>
                </a:lnTo>
              </a:path>
            </a:pathLst>
          </a:custGeom>
          <a:ln w="7607">
            <a:solidFill>
              <a:srgbClr val="000000"/>
            </a:solidFill>
          </a:ln>
        </p:spPr>
        <p:txBody>
          <a:bodyPr wrap="square" lIns="0" tIns="0" rIns="0" bIns="0" rtlCol="0"/>
          <a:lstStyle/>
          <a:p/>
        </p:txBody>
      </p:sp>
      <p:sp>
        <p:nvSpPr>
          <p:cNvPr id="41" name="object 41"/>
          <p:cNvSpPr/>
          <p:nvPr/>
        </p:nvSpPr>
        <p:spPr>
          <a:xfrm>
            <a:off x="4559808" y="8070342"/>
            <a:ext cx="334010" cy="0"/>
          </a:xfrm>
          <a:custGeom>
            <a:avLst/>
            <a:gdLst/>
            <a:ahLst/>
            <a:cxnLst/>
            <a:rect l="l" t="t" r="r" b="b"/>
            <a:pathLst>
              <a:path w="334010" h="0">
                <a:moveTo>
                  <a:pt x="0" y="0"/>
                </a:moveTo>
                <a:lnTo>
                  <a:pt x="333756" y="0"/>
                </a:lnTo>
              </a:path>
            </a:pathLst>
          </a:custGeom>
          <a:ln w="7619">
            <a:solidFill>
              <a:srgbClr val="000000"/>
            </a:solidFill>
          </a:ln>
        </p:spPr>
        <p:txBody>
          <a:bodyPr wrap="square" lIns="0" tIns="0" rIns="0" bIns="0" rtlCol="0"/>
          <a:lstStyle/>
          <a:p/>
        </p:txBody>
      </p:sp>
      <p:sp>
        <p:nvSpPr>
          <p:cNvPr id="42" name="object 42"/>
          <p:cNvSpPr/>
          <p:nvPr/>
        </p:nvSpPr>
        <p:spPr>
          <a:xfrm>
            <a:off x="5458967" y="8070342"/>
            <a:ext cx="139065" cy="0"/>
          </a:xfrm>
          <a:custGeom>
            <a:avLst/>
            <a:gdLst/>
            <a:ahLst/>
            <a:cxnLst/>
            <a:rect l="l" t="t" r="r" b="b"/>
            <a:pathLst>
              <a:path w="139064" h="0">
                <a:moveTo>
                  <a:pt x="0" y="0"/>
                </a:moveTo>
                <a:lnTo>
                  <a:pt x="138684" y="0"/>
                </a:lnTo>
              </a:path>
            </a:pathLst>
          </a:custGeom>
          <a:ln w="7619">
            <a:solidFill>
              <a:srgbClr val="000000"/>
            </a:solidFill>
          </a:ln>
        </p:spPr>
        <p:txBody>
          <a:bodyPr wrap="square" lIns="0" tIns="0" rIns="0" bIns="0" rtlCol="0"/>
          <a:lstStyle/>
          <a:p/>
        </p:txBody>
      </p:sp>
      <p:sp>
        <p:nvSpPr>
          <p:cNvPr id="43" name="object 43"/>
          <p:cNvSpPr txBox="1"/>
          <p:nvPr/>
        </p:nvSpPr>
        <p:spPr>
          <a:xfrm>
            <a:off x="2343404" y="8069071"/>
            <a:ext cx="3874770" cy="132080"/>
          </a:xfrm>
          <a:prstGeom prst="rect">
            <a:avLst/>
          </a:prstGeom>
        </p:spPr>
        <p:txBody>
          <a:bodyPr wrap="square" lIns="0" tIns="12065" rIns="0" bIns="0" rtlCol="0" vert="horz">
            <a:spAutoFit/>
          </a:bodyPr>
          <a:lstStyle/>
          <a:p>
            <a:pPr marL="12700">
              <a:lnSpc>
                <a:spcPct val="100000"/>
              </a:lnSpc>
              <a:spcBef>
                <a:spcPts val="95"/>
              </a:spcBef>
              <a:tabLst>
                <a:tab pos="2255520" algn="l"/>
                <a:tab pos="3139440" algn="l"/>
                <a:tab pos="3768725" algn="l"/>
              </a:tabLst>
            </a:pPr>
            <a:r>
              <a:rPr dirty="0" sz="700" spc="-340">
                <a:latin typeface="Cambria Math"/>
                <a:cs typeface="Cambria Math"/>
              </a:rPr>
              <a:t>𝑠𝑠</a:t>
            </a:r>
            <a:r>
              <a:rPr dirty="0" sz="700" spc="-340">
                <a:latin typeface="Cambria Math"/>
                <a:cs typeface="Cambria Math"/>
              </a:rPr>
              <a:t>	</a:t>
            </a:r>
            <a:r>
              <a:rPr dirty="0" sz="700" spc="20">
                <a:latin typeface="Cambria Math"/>
                <a:cs typeface="Cambria Math"/>
              </a:rPr>
              <a:t>6</a:t>
            </a:r>
            <a:r>
              <a:rPr dirty="0" sz="700" spc="15">
                <a:latin typeface="Cambria Math"/>
                <a:cs typeface="Cambria Math"/>
              </a:rPr>
              <a:t>0</a:t>
            </a:r>
            <a:r>
              <a:rPr dirty="0" sz="700" spc="5">
                <a:latin typeface="Cambria Math"/>
                <a:cs typeface="Cambria Math"/>
              </a:rPr>
              <a:t> </a:t>
            </a:r>
            <a:r>
              <a:rPr dirty="0" sz="700" spc="-340">
                <a:latin typeface="Cambria Math"/>
                <a:cs typeface="Cambria Math"/>
              </a:rPr>
              <a:t>𝑑</a:t>
            </a:r>
            <a:r>
              <a:rPr dirty="0" sz="700" spc="-345">
                <a:latin typeface="Cambria Math"/>
                <a:cs typeface="Cambria Math"/>
              </a:rPr>
              <a:t>𝑑</a:t>
            </a:r>
            <a:r>
              <a:rPr dirty="0" sz="700" spc="-434">
                <a:latin typeface="Cambria Math"/>
                <a:cs typeface="Cambria Math"/>
              </a:rPr>
              <a:t>𝑠𝑠𝑔</a:t>
            </a:r>
            <a:r>
              <a:rPr dirty="0" sz="700" spc="-430">
                <a:latin typeface="Cambria Math"/>
                <a:cs typeface="Cambria Math"/>
              </a:rPr>
              <a:t>𝑔</a:t>
            </a:r>
            <a:r>
              <a:rPr dirty="0" sz="700">
                <a:latin typeface="Cambria Math"/>
                <a:cs typeface="Cambria Math"/>
              </a:rPr>
              <a:t>	</a:t>
            </a:r>
            <a:r>
              <a:rPr dirty="0" sz="700" spc="-505">
                <a:latin typeface="Cambria Math"/>
                <a:cs typeface="Cambria Math"/>
              </a:rPr>
              <a:t>𝑔</a:t>
            </a:r>
            <a:r>
              <a:rPr dirty="0" sz="700" spc="-509">
                <a:latin typeface="Cambria Math"/>
                <a:cs typeface="Cambria Math"/>
              </a:rPr>
              <a:t>𝑔</a:t>
            </a:r>
            <a:r>
              <a:rPr dirty="0" sz="700" spc="10">
                <a:latin typeface="Cambria Math"/>
                <a:cs typeface="Cambria Math"/>
              </a:rPr>
              <a:t>𝑖𝑖</a:t>
            </a:r>
            <a:r>
              <a:rPr dirty="0" sz="700">
                <a:latin typeface="Cambria Math"/>
                <a:cs typeface="Cambria Math"/>
              </a:rPr>
              <a:t>	</a:t>
            </a:r>
            <a:r>
              <a:rPr dirty="0" sz="700" spc="-365">
                <a:latin typeface="Cambria Math"/>
                <a:cs typeface="Cambria Math"/>
              </a:rPr>
              <a:t>𝑒𝑒𝑑𝑑</a:t>
            </a:r>
            <a:endParaRPr sz="700">
              <a:latin typeface="Cambria Math"/>
              <a:cs typeface="Cambria Math"/>
            </a:endParaRPr>
          </a:p>
        </p:txBody>
      </p:sp>
      <p:sp>
        <p:nvSpPr>
          <p:cNvPr id="44" name="object 44"/>
          <p:cNvSpPr/>
          <p:nvPr/>
        </p:nvSpPr>
        <p:spPr>
          <a:xfrm>
            <a:off x="6091428" y="8070342"/>
            <a:ext cx="139065" cy="0"/>
          </a:xfrm>
          <a:custGeom>
            <a:avLst/>
            <a:gdLst/>
            <a:ahLst/>
            <a:cxnLst/>
            <a:rect l="l" t="t" r="r" b="b"/>
            <a:pathLst>
              <a:path w="139064" h="0">
                <a:moveTo>
                  <a:pt x="0" y="0"/>
                </a:moveTo>
                <a:lnTo>
                  <a:pt x="138696" y="0"/>
                </a:lnTo>
              </a:path>
            </a:pathLst>
          </a:custGeom>
          <a:ln w="7619">
            <a:solidFill>
              <a:srgbClr val="000000"/>
            </a:solidFill>
          </a:ln>
        </p:spPr>
        <p:txBody>
          <a:bodyPr wrap="square" lIns="0" tIns="0" rIns="0" bIns="0" rtlCol="0"/>
          <a:lstStyle/>
          <a:p/>
        </p:txBody>
      </p:sp>
      <p:sp>
        <p:nvSpPr>
          <p:cNvPr id="45" name="object 45"/>
          <p:cNvSpPr txBox="1"/>
          <p:nvPr/>
        </p:nvSpPr>
        <p:spPr>
          <a:xfrm>
            <a:off x="647700" y="7909052"/>
            <a:ext cx="5654040" cy="241300"/>
          </a:xfrm>
          <a:prstGeom prst="rect">
            <a:avLst/>
          </a:prstGeom>
        </p:spPr>
        <p:txBody>
          <a:bodyPr wrap="square" lIns="0" tIns="12700" rIns="0" bIns="0" rtlCol="0" vert="horz">
            <a:spAutoFit/>
          </a:bodyPr>
          <a:lstStyle/>
          <a:p>
            <a:pPr algn="r" marR="66675">
              <a:lnSpc>
                <a:spcPts val="610"/>
              </a:lnSpc>
              <a:spcBef>
                <a:spcPts val="100"/>
              </a:spcBef>
              <a:tabLst>
                <a:tab pos="631825" algn="l"/>
              </a:tabLst>
            </a:pPr>
            <a:r>
              <a:rPr dirty="0" sz="600" spc="20">
                <a:latin typeface="Cambria Math"/>
                <a:cs typeface="Cambria Math"/>
              </a:rPr>
              <a:t>2</a:t>
            </a:r>
            <a:r>
              <a:rPr dirty="0" sz="600" spc="20">
                <a:latin typeface="Cambria Math"/>
                <a:cs typeface="Cambria Math"/>
              </a:rPr>
              <a:t>	</a:t>
            </a:r>
            <a:r>
              <a:rPr dirty="0" sz="600" spc="20">
                <a:latin typeface="Cambria Math"/>
                <a:cs typeface="Cambria Math"/>
              </a:rPr>
              <a:t>2</a:t>
            </a:r>
            <a:endParaRPr sz="600">
              <a:latin typeface="Cambria Math"/>
              <a:cs typeface="Cambria Math"/>
            </a:endParaRPr>
          </a:p>
          <a:p>
            <a:pPr marL="38100">
              <a:lnSpc>
                <a:spcPts val="1090"/>
              </a:lnSpc>
            </a:pPr>
            <a:r>
              <a:rPr dirty="0" baseline="2777" sz="1500" spc="-7">
                <a:latin typeface="Times New Roman"/>
                <a:cs typeface="Times New Roman"/>
              </a:rPr>
              <a:t>This can also </a:t>
            </a:r>
            <a:r>
              <a:rPr dirty="0" baseline="2777" sz="1500">
                <a:latin typeface="Times New Roman"/>
                <a:cs typeface="Times New Roman"/>
              </a:rPr>
              <a:t>be </a:t>
            </a:r>
            <a:r>
              <a:rPr dirty="0" baseline="2777" sz="1500" spc="-7">
                <a:latin typeface="Times New Roman"/>
                <a:cs typeface="Times New Roman"/>
              </a:rPr>
              <a:t>represented </a:t>
            </a:r>
            <a:r>
              <a:rPr dirty="0" baseline="2777" sz="1500" spc="-15">
                <a:latin typeface="Times New Roman"/>
                <a:cs typeface="Times New Roman"/>
              </a:rPr>
              <a:t>as </a:t>
            </a:r>
            <a:r>
              <a:rPr dirty="0" u="sng" baseline="51587" sz="1050" spc="-277">
                <a:uFill>
                  <a:solidFill>
                    <a:srgbClr val="000000"/>
                  </a:solidFill>
                </a:uFill>
                <a:latin typeface="Cambria Math"/>
                <a:cs typeface="Cambria Math"/>
              </a:rPr>
              <a:t>𝐴𝐴</a:t>
            </a:r>
            <a:r>
              <a:rPr dirty="0" u="sng" baseline="46296" sz="900" spc="-277">
                <a:uFill>
                  <a:solidFill>
                    <a:srgbClr val="000000"/>
                  </a:solidFill>
                </a:uFill>
                <a:latin typeface="Cambria Math"/>
                <a:cs typeface="Cambria Math"/>
              </a:rPr>
              <a:t>𝑣𝑣</a:t>
            </a:r>
            <a:r>
              <a:rPr dirty="0" baseline="46296" sz="900" spc="112">
                <a:latin typeface="Cambria Math"/>
                <a:cs typeface="Cambria Math"/>
              </a:rPr>
              <a:t> </a:t>
            </a:r>
            <a:r>
              <a:rPr dirty="0" baseline="2777" sz="1500" spc="-457">
                <a:latin typeface="Cambria Math"/>
                <a:cs typeface="Cambria Math"/>
              </a:rPr>
              <a:t>𝑚𝑚𝑠𝑠𝑠𝑠</a:t>
            </a:r>
            <a:r>
              <a:rPr dirty="0" baseline="2777" sz="1500" spc="120">
                <a:latin typeface="Cambria Math"/>
                <a:cs typeface="Cambria Math"/>
              </a:rPr>
              <a:t> </a:t>
            </a:r>
            <a:r>
              <a:rPr dirty="0" baseline="2777" sz="1500" spc="-7">
                <a:latin typeface="Cambria Math"/>
                <a:cs typeface="Cambria Math"/>
              </a:rPr>
              <a:t>= </a:t>
            </a:r>
            <a:r>
              <a:rPr dirty="0" baseline="2777" sz="1500" spc="-52">
                <a:latin typeface="Cambria Math"/>
                <a:cs typeface="Cambria Math"/>
              </a:rPr>
              <a:t>0.0316</a:t>
            </a:r>
            <a:r>
              <a:rPr dirty="0" sz="1000" spc="-35">
                <a:latin typeface="Cambria Math"/>
                <a:cs typeface="Cambria Math"/>
              </a:rPr>
              <a:t>�</a:t>
            </a:r>
            <a:r>
              <a:rPr dirty="0" baseline="2777" sz="1500" spc="-52">
                <a:latin typeface="Cambria Math"/>
                <a:cs typeface="Cambria Math"/>
              </a:rPr>
              <a:t>𝑓𝑓</a:t>
            </a:r>
            <a:r>
              <a:rPr dirty="0" baseline="27777" sz="1050" spc="-52">
                <a:latin typeface="Cambria Math"/>
                <a:cs typeface="Cambria Math"/>
              </a:rPr>
              <a:t>′ </a:t>
            </a:r>
            <a:r>
              <a:rPr dirty="0" u="sng" baseline="51587" sz="1050" spc="-217">
                <a:uFill>
                  <a:solidFill>
                    <a:srgbClr val="000000"/>
                  </a:solidFill>
                </a:uFill>
                <a:latin typeface="Cambria Math"/>
                <a:cs typeface="Cambria Math"/>
              </a:rPr>
              <a:t>𝑠𝑠</a:t>
            </a:r>
            <a:r>
              <a:rPr dirty="0" u="sng" baseline="46296" sz="900" spc="-217">
                <a:uFill>
                  <a:solidFill>
                    <a:srgbClr val="000000"/>
                  </a:solidFill>
                </a:uFill>
                <a:latin typeface="Cambria Math"/>
                <a:cs typeface="Cambria Math"/>
              </a:rPr>
              <a:t>𝑣𝑣</a:t>
            </a:r>
            <a:r>
              <a:rPr dirty="0" baseline="46296" sz="900" spc="262">
                <a:latin typeface="Cambria Math"/>
                <a:cs typeface="Cambria Math"/>
              </a:rPr>
              <a:t> </a:t>
            </a:r>
            <a:r>
              <a:rPr dirty="0" baseline="2777" sz="1500" spc="-7">
                <a:latin typeface="Cambria Math"/>
                <a:cs typeface="Cambria Math"/>
              </a:rPr>
              <a:t>= 0.0316</a:t>
            </a:r>
            <a:r>
              <a:rPr dirty="0" sz="1000" spc="-5">
                <a:latin typeface="Cambria Math"/>
                <a:cs typeface="Cambria Math"/>
              </a:rPr>
              <a:t>√</a:t>
            </a:r>
            <a:r>
              <a:rPr dirty="0" baseline="2777" sz="1500" spc="-7">
                <a:latin typeface="Cambria Math"/>
                <a:cs typeface="Cambria Math"/>
              </a:rPr>
              <a:t>8.7 </a:t>
            </a:r>
            <a:r>
              <a:rPr dirty="0" baseline="2777" sz="1500" spc="-412">
                <a:latin typeface="Cambria Math"/>
                <a:cs typeface="Cambria Math"/>
              </a:rPr>
              <a:t>𝑘𝑘𝑠𝑠𝑠𝑠</a:t>
            </a:r>
            <a:r>
              <a:rPr dirty="0" baseline="2777" sz="1500" spc="-22">
                <a:latin typeface="Cambria Math"/>
                <a:cs typeface="Cambria Math"/>
              </a:rPr>
              <a:t> </a:t>
            </a:r>
            <a:r>
              <a:rPr dirty="0" baseline="51587" sz="1050" spc="15">
                <a:latin typeface="Cambria Math"/>
                <a:cs typeface="Cambria Math"/>
              </a:rPr>
              <a:t>6.125 </a:t>
            </a:r>
            <a:r>
              <a:rPr dirty="0" baseline="51587" sz="1050" spc="-232">
                <a:latin typeface="Cambria Math"/>
                <a:cs typeface="Cambria Math"/>
              </a:rPr>
              <a:t>𝑔𝑔𝑖𝑖</a:t>
            </a:r>
            <a:r>
              <a:rPr dirty="0" baseline="51587" sz="1050" spc="217">
                <a:latin typeface="Cambria Math"/>
                <a:cs typeface="Cambria Math"/>
              </a:rPr>
              <a:t> </a:t>
            </a:r>
            <a:r>
              <a:rPr dirty="0" baseline="2777" sz="1500" spc="-7">
                <a:latin typeface="Cambria Math"/>
                <a:cs typeface="Cambria Math"/>
              </a:rPr>
              <a:t>= 0.0095 </a:t>
            </a:r>
            <a:r>
              <a:rPr dirty="0" baseline="51587" sz="1050" spc="-232">
                <a:latin typeface="Cambria Math"/>
                <a:cs typeface="Cambria Math"/>
              </a:rPr>
              <a:t>𝑔𝑔𝑖𝑖</a:t>
            </a:r>
            <a:r>
              <a:rPr dirty="0" baseline="51587" sz="1050" spc="802">
                <a:latin typeface="Cambria Math"/>
                <a:cs typeface="Cambria Math"/>
              </a:rPr>
              <a:t> </a:t>
            </a:r>
            <a:r>
              <a:rPr dirty="0" baseline="2777" sz="1500" spc="-7">
                <a:latin typeface="Cambria Math"/>
                <a:cs typeface="Cambria Math"/>
              </a:rPr>
              <a:t>=</a:t>
            </a:r>
            <a:r>
              <a:rPr dirty="0" baseline="2777" sz="1500" spc="127">
                <a:latin typeface="Cambria Math"/>
                <a:cs typeface="Cambria Math"/>
              </a:rPr>
              <a:t> </a:t>
            </a:r>
            <a:r>
              <a:rPr dirty="0" baseline="2777" sz="1500" spc="-7">
                <a:latin typeface="Cambria Math"/>
                <a:cs typeface="Cambria Math"/>
              </a:rPr>
              <a:t>0.114 </a:t>
            </a:r>
            <a:r>
              <a:rPr dirty="0" baseline="51587" sz="1050" spc="-232">
                <a:latin typeface="Cambria Math"/>
                <a:cs typeface="Cambria Math"/>
              </a:rPr>
              <a:t>𝑔𝑔𝑖𝑖</a:t>
            </a:r>
            <a:r>
              <a:rPr dirty="0" baseline="51587" sz="1050" spc="397">
                <a:latin typeface="Cambria Math"/>
                <a:cs typeface="Cambria Math"/>
              </a:rPr>
              <a:t> </a:t>
            </a:r>
            <a:r>
              <a:rPr dirty="0" baseline="2777" sz="1500" spc="-7">
                <a:latin typeface="Times New Roman"/>
                <a:cs typeface="Times New Roman"/>
              </a:rPr>
              <a:t>.</a:t>
            </a:r>
            <a:endParaRPr baseline="2777" sz="1500">
              <a:latin typeface="Times New Roman"/>
              <a:cs typeface="Times New Roman"/>
            </a:endParaRPr>
          </a:p>
        </p:txBody>
      </p:sp>
      <p:sp>
        <p:nvSpPr>
          <p:cNvPr id="47" name="object 47"/>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73</a:t>
            </a:r>
          </a:p>
        </p:txBody>
      </p:sp>
      <p:sp>
        <p:nvSpPr>
          <p:cNvPr id="46" name="object 46"/>
          <p:cNvSpPr txBox="1"/>
          <p:nvPr/>
        </p:nvSpPr>
        <p:spPr>
          <a:xfrm>
            <a:off x="660400" y="8295688"/>
            <a:ext cx="4246880" cy="680720"/>
          </a:xfrm>
          <a:prstGeom prst="rect">
            <a:avLst/>
          </a:prstGeom>
        </p:spPr>
        <p:txBody>
          <a:bodyPr wrap="square" lIns="0" tIns="50800" rIns="0" bIns="0" rtlCol="0" vert="horz">
            <a:spAutoFit/>
          </a:bodyPr>
          <a:lstStyle/>
          <a:p>
            <a:pPr lvl="2" marL="482600" indent="-457200">
              <a:lnSpc>
                <a:spcPct val="100000"/>
              </a:lnSpc>
              <a:spcBef>
                <a:spcPts val="400"/>
              </a:spcBef>
              <a:buClr>
                <a:srgbClr val="0000FF"/>
              </a:buClr>
              <a:buFont typeface="Arial"/>
              <a:buAutoNum type="arabicPeriod" startAt="4"/>
              <a:tabLst>
                <a:tab pos="482600" algn="l"/>
              </a:tabLst>
            </a:pPr>
            <a:r>
              <a:rPr dirty="0" sz="1200" spc="-5">
                <a:solidFill>
                  <a:srgbClr val="0000FF"/>
                </a:solidFill>
                <a:latin typeface="Arial"/>
                <a:cs typeface="Arial"/>
              </a:rPr>
              <a:t>C</a:t>
            </a:r>
            <a:r>
              <a:rPr dirty="0" sz="1200" spc="-5">
                <a:solidFill>
                  <a:srgbClr val="0000FF"/>
                </a:solidFill>
                <a:latin typeface="Arial"/>
                <a:cs typeface="Arial"/>
              </a:rPr>
              <a:t>heck Maximum Spacing of Transverse</a:t>
            </a:r>
            <a:r>
              <a:rPr dirty="0" sz="1200" spc="25">
                <a:solidFill>
                  <a:srgbClr val="0000FF"/>
                </a:solidFill>
                <a:latin typeface="Arial"/>
                <a:cs typeface="Arial"/>
              </a:rPr>
              <a:t> </a:t>
            </a:r>
            <a:r>
              <a:rPr dirty="0" sz="1200" spc="-5">
                <a:solidFill>
                  <a:srgbClr val="0000FF"/>
                </a:solidFill>
                <a:latin typeface="Arial"/>
                <a:cs typeface="Arial"/>
              </a:rPr>
              <a:t>Reinforcement</a:t>
            </a:r>
            <a:endParaRPr sz="1200">
              <a:latin typeface="Arial"/>
              <a:cs typeface="Arial"/>
            </a:endParaRPr>
          </a:p>
          <a:p>
            <a:pPr marL="25400">
              <a:lnSpc>
                <a:spcPct val="100000"/>
              </a:lnSpc>
              <a:spcBef>
                <a:spcPts val="250"/>
              </a:spcBef>
            </a:pPr>
            <a:r>
              <a:rPr dirty="0" sz="1000" spc="-5">
                <a:latin typeface="Times New Roman"/>
                <a:cs typeface="Times New Roman"/>
              </a:rPr>
              <a:t>The spacing </a:t>
            </a:r>
            <a:r>
              <a:rPr dirty="0" sz="1000">
                <a:latin typeface="Times New Roman"/>
                <a:cs typeface="Times New Roman"/>
              </a:rPr>
              <a:t>of </a:t>
            </a:r>
            <a:r>
              <a:rPr dirty="0" sz="1000" spc="-5">
                <a:latin typeface="Times New Roman"/>
                <a:cs typeface="Times New Roman"/>
              </a:rPr>
              <a:t>the transverse reinforcement shall </a:t>
            </a:r>
            <a:r>
              <a:rPr dirty="0" sz="1000">
                <a:latin typeface="Times New Roman"/>
                <a:cs typeface="Times New Roman"/>
              </a:rPr>
              <a:t>not </a:t>
            </a:r>
            <a:r>
              <a:rPr dirty="0" sz="1000" spc="-10">
                <a:latin typeface="Times New Roman"/>
                <a:cs typeface="Times New Roman"/>
              </a:rPr>
              <a:t>exceed </a:t>
            </a:r>
            <a:r>
              <a:rPr dirty="0" sz="1000" spc="-5">
                <a:latin typeface="Times New Roman"/>
                <a:cs typeface="Times New Roman"/>
              </a:rPr>
              <a:t>the</a:t>
            </a:r>
            <a:r>
              <a:rPr dirty="0" sz="1000" spc="70">
                <a:latin typeface="Times New Roman"/>
                <a:cs typeface="Times New Roman"/>
              </a:rPr>
              <a:t> </a:t>
            </a:r>
            <a:r>
              <a:rPr dirty="0" sz="1000" spc="-5">
                <a:latin typeface="Times New Roman"/>
                <a:cs typeface="Times New Roman"/>
              </a:rPr>
              <a:t>following:</a:t>
            </a:r>
            <a:endParaRPr sz="1000">
              <a:latin typeface="Times New Roman"/>
              <a:cs typeface="Times New Roman"/>
            </a:endParaRPr>
          </a:p>
          <a:p>
            <a:pPr lvl="3" marL="481965" indent="-229235">
              <a:lnSpc>
                <a:spcPts val="850"/>
              </a:lnSpc>
              <a:spcBef>
                <a:spcPts val="625"/>
              </a:spcBef>
              <a:buFont typeface="Symbol"/>
              <a:buChar char=""/>
              <a:tabLst>
                <a:tab pos="481965" algn="l"/>
                <a:tab pos="482600" algn="l"/>
              </a:tabLst>
            </a:pPr>
            <a:r>
              <a:rPr dirty="0" sz="1000" spc="-5">
                <a:latin typeface="Times New Roman"/>
                <a:cs typeface="Times New Roman"/>
              </a:rPr>
              <a:t>If </a:t>
            </a:r>
            <a:r>
              <a:rPr dirty="0" sz="1000" spc="-229">
                <a:latin typeface="Cambria Math"/>
                <a:cs typeface="Cambria Math"/>
              </a:rPr>
              <a:t>𝑆𝑆</a:t>
            </a:r>
            <a:r>
              <a:rPr dirty="0" baseline="-15873" sz="1050" spc="-345">
                <a:latin typeface="Cambria Math"/>
                <a:cs typeface="Cambria Math"/>
              </a:rPr>
              <a:t>𝑎𝑎</a:t>
            </a:r>
            <a:r>
              <a:rPr dirty="0" baseline="-15873" sz="1050" spc="270">
                <a:latin typeface="Cambria Math"/>
                <a:cs typeface="Cambria Math"/>
              </a:rPr>
              <a:t> </a:t>
            </a:r>
            <a:r>
              <a:rPr dirty="0" sz="1000" spc="-5">
                <a:latin typeface="Cambria Math"/>
                <a:cs typeface="Cambria Math"/>
              </a:rPr>
              <a:t>&lt; </a:t>
            </a:r>
            <a:r>
              <a:rPr dirty="0" sz="1000" spc="-55">
                <a:latin typeface="Cambria Math"/>
                <a:cs typeface="Cambria Math"/>
              </a:rPr>
              <a:t>0.125𝑓𝑓</a:t>
            </a:r>
            <a:r>
              <a:rPr dirty="0" baseline="27777" sz="1050" spc="-82">
                <a:latin typeface="Cambria Math"/>
                <a:cs typeface="Cambria Math"/>
              </a:rPr>
              <a:t>′  </a:t>
            </a:r>
            <a:r>
              <a:rPr dirty="0" sz="1000" spc="-5">
                <a:latin typeface="Times New Roman"/>
                <a:cs typeface="Times New Roman"/>
              </a:rPr>
              <a:t>then </a:t>
            </a:r>
            <a:r>
              <a:rPr dirty="0" sz="1000" spc="-235">
                <a:latin typeface="Cambria Math"/>
                <a:cs typeface="Cambria Math"/>
              </a:rPr>
              <a:t>𝑠𝑠</a:t>
            </a:r>
            <a:r>
              <a:rPr dirty="0" sz="1000" spc="75">
                <a:latin typeface="Cambria Math"/>
                <a:cs typeface="Cambria Math"/>
              </a:rPr>
              <a:t> </a:t>
            </a:r>
            <a:r>
              <a:rPr dirty="0" sz="1000" spc="-5">
                <a:latin typeface="Cambria Math"/>
                <a:cs typeface="Cambria Math"/>
              </a:rPr>
              <a:t>≤ </a:t>
            </a:r>
            <a:r>
              <a:rPr dirty="0" sz="1000" spc="-120">
                <a:latin typeface="Cambria Math"/>
                <a:cs typeface="Cambria Math"/>
              </a:rPr>
              <a:t>0.8𝑑𝑑 </a:t>
            </a:r>
            <a:r>
              <a:rPr dirty="0" sz="1000" spc="-5">
                <a:latin typeface="Cambria Math"/>
                <a:cs typeface="Cambria Math"/>
              </a:rPr>
              <a:t>≤</a:t>
            </a:r>
            <a:r>
              <a:rPr dirty="0" sz="1000" spc="20">
                <a:latin typeface="Cambria Math"/>
                <a:cs typeface="Cambria Math"/>
              </a:rPr>
              <a:t> </a:t>
            </a:r>
            <a:r>
              <a:rPr dirty="0" sz="1000" spc="-5">
                <a:latin typeface="Cambria Math"/>
                <a:cs typeface="Cambria Math"/>
              </a:rPr>
              <a:t>24 </a:t>
            </a:r>
            <a:r>
              <a:rPr dirty="0" sz="1000" spc="-250">
                <a:latin typeface="Cambria Math"/>
                <a:cs typeface="Cambria Math"/>
              </a:rPr>
              <a:t>𝑠𝑠𝑠𝑠</a:t>
            </a:r>
            <a:endParaRPr sz="1000">
              <a:latin typeface="Cambria Math"/>
              <a:cs typeface="Cambria Math"/>
            </a:endParaRPr>
          </a:p>
          <a:p>
            <a:pPr marL="1242695">
              <a:lnSpc>
                <a:spcPts val="490"/>
              </a:lnSpc>
              <a:tabLst>
                <a:tab pos="2059305" algn="l"/>
              </a:tabLst>
            </a:pPr>
            <a:r>
              <a:rPr dirty="0" sz="700" spc="-150">
                <a:latin typeface="Cambria Math"/>
                <a:cs typeface="Cambria Math"/>
              </a:rPr>
              <a:t>𝑐𝑐	</a:t>
            </a:r>
            <a:r>
              <a:rPr dirty="0" sz="700" spc="-180">
                <a:latin typeface="Cambria Math"/>
                <a:cs typeface="Cambria Math"/>
              </a:rPr>
              <a:t>𝑜𝑜</a:t>
            </a:r>
            <a:endParaRPr sz="700">
              <a:latin typeface="Cambria Math"/>
              <a:cs typeface="Cambria Math"/>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876322" y="903266"/>
            <a:ext cx="2412365" cy="195580"/>
          </a:xfrm>
          <a:prstGeom prst="rect">
            <a:avLst/>
          </a:prstGeom>
        </p:spPr>
        <p:txBody>
          <a:bodyPr wrap="square" lIns="0" tIns="12065" rIns="0" bIns="0" rtlCol="0" vert="horz">
            <a:spAutoFit/>
          </a:bodyPr>
          <a:lstStyle/>
          <a:p>
            <a:pPr marL="266065" indent="-228600">
              <a:lnSpc>
                <a:spcPts val="850"/>
              </a:lnSpc>
              <a:spcBef>
                <a:spcPts val="95"/>
              </a:spcBef>
              <a:buFont typeface="Symbol"/>
              <a:buChar char=""/>
              <a:tabLst>
                <a:tab pos="266065" algn="l"/>
                <a:tab pos="266700" algn="l"/>
              </a:tabLst>
            </a:pPr>
            <a:r>
              <a:rPr dirty="0" sz="1000" spc="-5">
                <a:latin typeface="Times New Roman"/>
                <a:cs typeface="Times New Roman"/>
              </a:rPr>
              <a:t>If </a:t>
            </a:r>
            <a:r>
              <a:rPr dirty="0" sz="1000" spc="-229">
                <a:latin typeface="Cambria Math"/>
                <a:cs typeface="Cambria Math"/>
              </a:rPr>
              <a:t>𝑆𝑆</a:t>
            </a:r>
            <a:r>
              <a:rPr dirty="0" baseline="-15873" sz="1050" spc="-345">
                <a:latin typeface="Cambria Math"/>
                <a:cs typeface="Cambria Math"/>
              </a:rPr>
              <a:t>𝑎𝑎</a:t>
            </a:r>
            <a:r>
              <a:rPr dirty="0" baseline="-15873" sz="1050" spc="270">
                <a:latin typeface="Cambria Math"/>
                <a:cs typeface="Cambria Math"/>
              </a:rPr>
              <a:t> </a:t>
            </a:r>
            <a:r>
              <a:rPr dirty="0" sz="1000" spc="-5">
                <a:latin typeface="Cambria Math"/>
                <a:cs typeface="Cambria Math"/>
              </a:rPr>
              <a:t>≥ </a:t>
            </a:r>
            <a:r>
              <a:rPr dirty="0" sz="1000" spc="-55">
                <a:latin typeface="Cambria Math"/>
                <a:cs typeface="Cambria Math"/>
              </a:rPr>
              <a:t>0.125𝑓𝑓</a:t>
            </a:r>
            <a:r>
              <a:rPr dirty="0" baseline="27777" sz="1050" spc="-82">
                <a:latin typeface="Cambria Math"/>
                <a:cs typeface="Cambria Math"/>
              </a:rPr>
              <a:t>′  </a:t>
            </a:r>
            <a:r>
              <a:rPr dirty="0" sz="1000" spc="-5">
                <a:latin typeface="Times New Roman"/>
                <a:cs typeface="Times New Roman"/>
              </a:rPr>
              <a:t>then </a:t>
            </a:r>
            <a:r>
              <a:rPr dirty="0" sz="1000" spc="-235">
                <a:latin typeface="Cambria Math"/>
                <a:cs typeface="Cambria Math"/>
              </a:rPr>
              <a:t>𝑠𝑠</a:t>
            </a:r>
            <a:r>
              <a:rPr dirty="0" sz="1000" spc="75">
                <a:latin typeface="Cambria Math"/>
                <a:cs typeface="Cambria Math"/>
              </a:rPr>
              <a:t> </a:t>
            </a:r>
            <a:r>
              <a:rPr dirty="0" sz="1000" spc="-5">
                <a:latin typeface="Cambria Math"/>
                <a:cs typeface="Cambria Math"/>
              </a:rPr>
              <a:t>≤ </a:t>
            </a:r>
            <a:r>
              <a:rPr dirty="0" sz="1000" spc="-120">
                <a:latin typeface="Cambria Math"/>
                <a:cs typeface="Cambria Math"/>
              </a:rPr>
              <a:t>0.4𝑑𝑑 </a:t>
            </a:r>
            <a:r>
              <a:rPr dirty="0" sz="1000" spc="-5">
                <a:latin typeface="Cambria Math"/>
                <a:cs typeface="Cambria Math"/>
              </a:rPr>
              <a:t>≤ 12</a:t>
            </a:r>
            <a:r>
              <a:rPr dirty="0" sz="1000" spc="10">
                <a:latin typeface="Cambria Math"/>
                <a:cs typeface="Cambria Math"/>
              </a:rPr>
              <a:t> </a:t>
            </a:r>
            <a:r>
              <a:rPr dirty="0" sz="1000" spc="-250">
                <a:latin typeface="Cambria Math"/>
                <a:cs typeface="Cambria Math"/>
              </a:rPr>
              <a:t>𝑠𝑠𝑠𝑠</a:t>
            </a:r>
            <a:endParaRPr sz="1000">
              <a:latin typeface="Cambria Math"/>
              <a:cs typeface="Cambria Math"/>
            </a:endParaRPr>
          </a:p>
          <a:p>
            <a:pPr marL="1026794">
              <a:lnSpc>
                <a:spcPts val="490"/>
              </a:lnSpc>
              <a:tabLst>
                <a:tab pos="1843405" algn="l"/>
              </a:tabLst>
            </a:pPr>
            <a:r>
              <a:rPr dirty="0" sz="700" spc="-150">
                <a:latin typeface="Cambria Math"/>
                <a:cs typeface="Cambria Math"/>
              </a:rPr>
              <a:t>𝑐𝑐	</a:t>
            </a:r>
            <a:r>
              <a:rPr dirty="0" sz="700" spc="-180">
                <a:latin typeface="Cambria Math"/>
                <a:cs typeface="Cambria Math"/>
              </a:rPr>
              <a:t>𝑜𝑜</a:t>
            </a:r>
            <a:endParaRPr sz="700">
              <a:latin typeface="Cambria Math"/>
              <a:cs typeface="Cambria Math"/>
            </a:endParaRPr>
          </a:p>
        </p:txBody>
      </p:sp>
      <p:sp>
        <p:nvSpPr>
          <p:cNvPr id="4" name="object 4"/>
          <p:cNvSpPr txBox="1"/>
          <p:nvPr/>
        </p:nvSpPr>
        <p:spPr>
          <a:xfrm>
            <a:off x="2449067" y="1238503"/>
            <a:ext cx="332740" cy="177800"/>
          </a:xfrm>
          <a:prstGeom prst="rect">
            <a:avLst/>
          </a:prstGeom>
        </p:spPr>
        <p:txBody>
          <a:bodyPr wrap="square" lIns="0" tIns="12065" rIns="0" bIns="0" rtlCol="0" vert="horz">
            <a:spAutoFit/>
          </a:bodyPr>
          <a:lstStyle/>
          <a:p>
            <a:pPr marL="38100">
              <a:lnSpc>
                <a:spcPct val="100000"/>
              </a:lnSpc>
              <a:spcBef>
                <a:spcPts val="95"/>
              </a:spcBef>
            </a:pPr>
            <a:r>
              <a:rPr dirty="0" sz="1000" spc="-229">
                <a:latin typeface="Cambria Math"/>
                <a:cs typeface="Cambria Math"/>
              </a:rPr>
              <a:t>𝑆𝑆</a:t>
            </a:r>
            <a:r>
              <a:rPr dirty="0" baseline="-15873" sz="1050" spc="-345">
                <a:latin typeface="Cambria Math"/>
                <a:cs typeface="Cambria Math"/>
              </a:rPr>
              <a:t>𝑎𝑎</a:t>
            </a:r>
            <a:r>
              <a:rPr dirty="0" baseline="-15873" sz="1050" spc="202">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5" name="object 5"/>
          <p:cNvSpPr txBox="1"/>
          <p:nvPr/>
        </p:nvSpPr>
        <p:spPr>
          <a:xfrm>
            <a:off x="2741657" y="1139460"/>
            <a:ext cx="624205" cy="177800"/>
          </a:xfrm>
          <a:prstGeom prst="rect">
            <a:avLst/>
          </a:prstGeom>
        </p:spPr>
        <p:txBody>
          <a:bodyPr wrap="square" lIns="0" tIns="12065" rIns="0" bIns="0" rtlCol="0" vert="horz">
            <a:spAutoFit/>
          </a:bodyPr>
          <a:lstStyle/>
          <a:p>
            <a:pPr marL="38100">
              <a:lnSpc>
                <a:spcPct val="100000"/>
              </a:lnSpc>
              <a:spcBef>
                <a:spcPts val="95"/>
              </a:spcBef>
            </a:pPr>
            <a:r>
              <a:rPr dirty="0" sz="1000" spc="-395">
                <a:latin typeface="Cambria Math"/>
                <a:cs typeface="Cambria Math"/>
              </a:rPr>
              <a:t>�𝑉𝑉</a:t>
            </a:r>
            <a:r>
              <a:rPr dirty="0" baseline="-15873" sz="1050" spc="-592">
                <a:latin typeface="Cambria Math"/>
                <a:cs typeface="Cambria Math"/>
              </a:rPr>
              <a:t>𝑎𝑎</a:t>
            </a:r>
            <a:r>
              <a:rPr dirty="0" baseline="-15873" sz="1050" spc="172">
                <a:latin typeface="Cambria Math"/>
                <a:cs typeface="Cambria Math"/>
              </a:rPr>
              <a:t> </a:t>
            </a:r>
            <a:r>
              <a:rPr dirty="0" sz="1000" spc="-5">
                <a:latin typeface="Cambria Math"/>
                <a:cs typeface="Cambria Math"/>
              </a:rPr>
              <a:t>−</a:t>
            </a:r>
            <a:r>
              <a:rPr dirty="0" sz="1000" spc="-20">
                <a:latin typeface="Cambria Math"/>
                <a:cs typeface="Cambria Math"/>
              </a:rPr>
              <a:t> </a:t>
            </a:r>
            <a:r>
              <a:rPr dirty="0" sz="1000" spc="-360">
                <a:latin typeface="Cambria Math"/>
                <a:cs typeface="Cambria Math"/>
              </a:rPr>
              <a:t>𝜙𝜙𝑉𝑉</a:t>
            </a:r>
            <a:r>
              <a:rPr dirty="0" baseline="-15873" sz="1050" spc="-540">
                <a:latin typeface="Cambria Math"/>
                <a:cs typeface="Cambria Math"/>
              </a:rPr>
              <a:t>𝑑𝑑</a:t>
            </a:r>
            <a:r>
              <a:rPr dirty="0" baseline="-15873" sz="1050" spc="-142">
                <a:latin typeface="Cambria Math"/>
                <a:cs typeface="Cambria Math"/>
              </a:rPr>
              <a:t> </a:t>
            </a:r>
            <a:r>
              <a:rPr dirty="0" sz="1000" spc="-525">
                <a:latin typeface="Cambria Math"/>
                <a:cs typeface="Cambria Math"/>
              </a:rPr>
              <a:t>�</a:t>
            </a:r>
            <a:endParaRPr sz="1000">
              <a:latin typeface="Cambria Math"/>
              <a:cs typeface="Cambria Math"/>
            </a:endParaRPr>
          </a:p>
        </p:txBody>
      </p:sp>
      <p:sp>
        <p:nvSpPr>
          <p:cNvPr id="6" name="object 6"/>
          <p:cNvSpPr txBox="1"/>
          <p:nvPr/>
        </p:nvSpPr>
        <p:spPr>
          <a:xfrm>
            <a:off x="2869161" y="1323869"/>
            <a:ext cx="311150" cy="177800"/>
          </a:xfrm>
          <a:prstGeom prst="rect">
            <a:avLst/>
          </a:prstGeom>
        </p:spPr>
        <p:txBody>
          <a:bodyPr wrap="square" lIns="0" tIns="12065" rIns="0" bIns="0" rtlCol="0" vert="horz">
            <a:spAutoFit/>
          </a:bodyPr>
          <a:lstStyle/>
          <a:p>
            <a:pPr marL="12700">
              <a:lnSpc>
                <a:spcPct val="100000"/>
              </a:lnSpc>
              <a:spcBef>
                <a:spcPts val="95"/>
              </a:spcBef>
            </a:pPr>
            <a:r>
              <a:rPr dirty="0" sz="1000" spc="-265">
                <a:latin typeface="Cambria Math"/>
                <a:cs typeface="Cambria Math"/>
              </a:rPr>
              <a:t>𝜙𝜙𝑠𝑠</a:t>
            </a:r>
            <a:r>
              <a:rPr dirty="0" sz="1000" spc="135">
                <a:latin typeface="Cambria Math"/>
                <a:cs typeface="Cambria Math"/>
              </a:rPr>
              <a:t> </a:t>
            </a:r>
            <a:r>
              <a:rPr dirty="0" sz="1000" spc="-295">
                <a:latin typeface="Cambria Math"/>
                <a:cs typeface="Cambria Math"/>
              </a:rPr>
              <a:t>𝑑𝑑</a:t>
            </a:r>
            <a:endParaRPr sz="1000">
              <a:latin typeface="Cambria Math"/>
              <a:cs typeface="Cambria Math"/>
            </a:endParaRPr>
          </a:p>
        </p:txBody>
      </p:sp>
      <p:sp>
        <p:nvSpPr>
          <p:cNvPr id="7" name="object 7"/>
          <p:cNvSpPr txBox="1"/>
          <p:nvPr/>
        </p:nvSpPr>
        <p:spPr>
          <a:xfrm>
            <a:off x="3023107" y="1387855"/>
            <a:ext cx="207010" cy="132080"/>
          </a:xfrm>
          <a:prstGeom prst="rect">
            <a:avLst/>
          </a:prstGeom>
        </p:spPr>
        <p:txBody>
          <a:bodyPr wrap="square" lIns="0" tIns="12065" rIns="0" bIns="0" rtlCol="0" vert="horz">
            <a:spAutoFit/>
          </a:bodyPr>
          <a:lstStyle/>
          <a:p>
            <a:pPr marL="12700">
              <a:lnSpc>
                <a:spcPct val="100000"/>
              </a:lnSpc>
              <a:spcBef>
                <a:spcPts val="95"/>
              </a:spcBef>
            </a:pPr>
            <a:r>
              <a:rPr dirty="0" sz="700" spc="-180">
                <a:latin typeface="Cambria Math"/>
                <a:cs typeface="Cambria Math"/>
              </a:rPr>
              <a:t>𝑜𝑜</a:t>
            </a:r>
            <a:r>
              <a:rPr dirty="0" sz="700" spc="409">
                <a:latin typeface="Cambria Math"/>
                <a:cs typeface="Cambria Math"/>
              </a:rPr>
              <a:t> </a:t>
            </a:r>
            <a:r>
              <a:rPr dirty="0" sz="700" spc="-180">
                <a:latin typeface="Cambria Math"/>
                <a:cs typeface="Cambria Math"/>
              </a:rPr>
              <a:t>𝑜𝑜</a:t>
            </a:r>
            <a:endParaRPr sz="700">
              <a:latin typeface="Cambria Math"/>
              <a:cs typeface="Cambria Math"/>
            </a:endParaRPr>
          </a:p>
        </p:txBody>
      </p:sp>
      <p:sp>
        <p:nvSpPr>
          <p:cNvPr id="8" name="object 8"/>
          <p:cNvSpPr/>
          <p:nvPr/>
        </p:nvSpPr>
        <p:spPr>
          <a:xfrm>
            <a:off x="2779776" y="1341888"/>
            <a:ext cx="547370" cy="0"/>
          </a:xfrm>
          <a:custGeom>
            <a:avLst/>
            <a:gdLst/>
            <a:ahLst/>
            <a:cxnLst/>
            <a:rect l="l" t="t" r="r" b="b"/>
            <a:pathLst>
              <a:path w="547370" h="0">
                <a:moveTo>
                  <a:pt x="0" y="0"/>
                </a:moveTo>
                <a:lnTo>
                  <a:pt x="547115" y="0"/>
                </a:lnTo>
              </a:path>
            </a:pathLst>
          </a:custGeom>
          <a:ln w="7607">
            <a:solidFill>
              <a:srgbClr val="000000"/>
            </a:solidFill>
          </a:ln>
        </p:spPr>
        <p:txBody>
          <a:bodyPr wrap="square" lIns="0" tIns="0" rIns="0" bIns="0" rtlCol="0"/>
          <a:lstStyle/>
          <a:p/>
        </p:txBody>
      </p:sp>
      <p:sp>
        <p:nvSpPr>
          <p:cNvPr id="9" name="object 9"/>
          <p:cNvSpPr txBox="1"/>
          <p:nvPr/>
        </p:nvSpPr>
        <p:spPr>
          <a:xfrm>
            <a:off x="3349244" y="1238503"/>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10" name="object 10"/>
          <p:cNvSpPr txBox="1"/>
          <p:nvPr/>
        </p:nvSpPr>
        <p:spPr>
          <a:xfrm>
            <a:off x="3480289" y="1140978"/>
            <a:ext cx="1213485"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7">
                <a:latin typeface="Cambria Math"/>
                <a:cs typeface="Cambria Math"/>
              </a:rPr>
              <a:t>|</a:t>
            </a:r>
            <a:r>
              <a:rPr dirty="0" sz="1000" spc="-5">
                <a:latin typeface="Cambria Math"/>
                <a:cs typeface="Cambria Math"/>
              </a:rPr>
              <a:t>413.73 −</a:t>
            </a:r>
            <a:r>
              <a:rPr dirty="0" sz="1000" spc="-25">
                <a:latin typeface="Cambria Math"/>
                <a:cs typeface="Cambria Math"/>
              </a:rPr>
              <a:t> </a:t>
            </a:r>
            <a:r>
              <a:rPr dirty="0" sz="1000" spc="-5">
                <a:latin typeface="Cambria Math"/>
                <a:cs typeface="Cambria Math"/>
              </a:rPr>
              <a:t>0.9(43.18)</a:t>
            </a:r>
            <a:r>
              <a:rPr dirty="0" baseline="2777" sz="1500" spc="-7">
                <a:latin typeface="Cambria Math"/>
                <a:cs typeface="Cambria Math"/>
              </a:rPr>
              <a:t>|</a:t>
            </a:r>
            <a:endParaRPr baseline="2777" sz="1500">
              <a:latin typeface="Cambria Math"/>
              <a:cs typeface="Cambria Math"/>
            </a:endParaRPr>
          </a:p>
        </p:txBody>
      </p:sp>
      <p:sp>
        <p:nvSpPr>
          <p:cNvPr id="11" name="object 11"/>
          <p:cNvSpPr txBox="1"/>
          <p:nvPr/>
        </p:nvSpPr>
        <p:spPr>
          <a:xfrm>
            <a:off x="3542776" y="1323886"/>
            <a:ext cx="108902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0.9(6.125)(69.384)</a:t>
            </a:r>
            <a:endParaRPr sz="1000">
              <a:latin typeface="Cambria Math"/>
              <a:cs typeface="Cambria Math"/>
            </a:endParaRPr>
          </a:p>
        </p:txBody>
      </p:sp>
      <p:sp>
        <p:nvSpPr>
          <p:cNvPr id="12" name="object 12"/>
          <p:cNvSpPr/>
          <p:nvPr/>
        </p:nvSpPr>
        <p:spPr>
          <a:xfrm>
            <a:off x="3493008" y="1341888"/>
            <a:ext cx="1188720" cy="0"/>
          </a:xfrm>
          <a:custGeom>
            <a:avLst/>
            <a:gdLst/>
            <a:ahLst/>
            <a:cxnLst/>
            <a:rect l="l" t="t" r="r" b="b"/>
            <a:pathLst>
              <a:path w="1188720" h="0">
                <a:moveTo>
                  <a:pt x="0" y="0"/>
                </a:moveTo>
                <a:lnTo>
                  <a:pt x="1188719" y="0"/>
                </a:lnTo>
              </a:path>
            </a:pathLst>
          </a:custGeom>
          <a:ln w="7607">
            <a:solidFill>
              <a:srgbClr val="000000"/>
            </a:solidFill>
          </a:ln>
        </p:spPr>
        <p:txBody>
          <a:bodyPr wrap="square" lIns="0" tIns="0" rIns="0" bIns="0" rtlCol="0"/>
          <a:lstStyle/>
          <a:p/>
        </p:txBody>
      </p:sp>
      <p:sp>
        <p:nvSpPr>
          <p:cNvPr id="13" name="object 13"/>
          <p:cNvSpPr txBox="1"/>
          <p:nvPr/>
        </p:nvSpPr>
        <p:spPr>
          <a:xfrm>
            <a:off x="4704079" y="1238503"/>
            <a:ext cx="58801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0.98 </a:t>
            </a:r>
            <a:r>
              <a:rPr dirty="0" sz="1000" spc="-275">
                <a:latin typeface="Cambria Math"/>
                <a:cs typeface="Cambria Math"/>
              </a:rPr>
              <a:t>𝑘𝑘𝑠𝑠𝑠𝑠</a:t>
            </a:r>
            <a:endParaRPr sz="1000">
              <a:latin typeface="Cambria Math"/>
              <a:cs typeface="Cambria Math"/>
            </a:endParaRPr>
          </a:p>
        </p:txBody>
      </p:sp>
      <p:sp>
        <p:nvSpPr>
          <p:cNvPr id="14" name="object 14"/>
          <p:cNvSpPr txBox="1"/>
          <p:nvPr/>
        </p:nvSpPr>
        <p:spPr>
          <a:xfrm>
            <a:off x="3241039" y="1611884"/>
            <a:ext cx="7048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𝑐𝑐</a:t>
            </a:r>
            <a:endParaRPr sz="700">
              <a:latin typeface="Cambria Math"/>
              <a:cs typeface="Cambria Math"/>
            </a:endParaRPr>
          </a:p>
        </p:txBody>
      </p:sp>
      <p:sp>
        <p:nvSpPr>
          <p:cNvPr id="15" name="object 15"/>
          <p:cNvSpPr txBox="1"/>
          <p:nvPr/>
        </p:nvSpPr>
        <p:spPr>
          <a:xfrm>
            <a:off x="2862128" y="1547903"/>
            <a:ext cx="2042160" cy="177800"/>
          </a:xfrm>
          <a:prstGeom prst="rect">
            <a:avLst/>
          </a:prstGeom>
        </p:spPr>
        <p:txBody>
          <a:bodyPr wrap="square" lIns="0" tIns="12065" rIns="0" bIns="0" rtlCol="0" vert="horz">
            <a:spAutoFit/>
          </a:bodyPr>
          <a:lstStyle/>
          <a:p>
            <a:pPr marL="38100">
              <a:lnSpc>
                <a:spcPct val="100000"/>
              </a:lnSpc>
              <a:spcBef>
                <a:spcPts val="95"/>
              </a:spcBef>
            </a:pPr>
            <a:r>
              <a:rPr dirty="0" sz="1000" spc="-55">
                <a:latin typeface="Cambria Math"/>
                <a:cs typeface="Cambria Math"/>
              </a:rPr>
              <a:t>0.125𝑓𝑓</a:t>
            </a:r>
            <a:r>
              <a:rPr dirty="0" baseline="27777" sz="1050" spc="-82">
                <a:latin typeface="Cambria Math"/>
                <a:cs typeface="Cambria Math"/>
              </a:rPr>
              <a:t>′</a:t>
            </a:r>
            <a:r>
              <a:rPr dirty="0" baseline="27777" sz="1050" spc="60">
                <a:latin typeface="Cambria Math"/>
                <a:cs typeface="Cambria Math"/>
              </a:rPr>
              <a:t> </a:t>
            </a:r>
            <a:r>
              <a:rPr dirty="0" sz="1000" spc="-5">
                <a:latin typeface="Cambria Math"/>
                <a:cs typeface="Cambria Math"/>
              </a:rPr>
              <a:t>= 0.125</a:t>
            </a:r>
            <a:r>
              <a:rPr dirty="0" baseline="2777" sz="1500" spc="-7">
                <a:latin typeface="Cambria Math"/>
                <a:cs typeface="Cambria Math"/>
              </a:rPr>
              <a:t>(</a:t>
            </a:r>
            <a:r>
              <a:rPr dirty="0" sz="1000" spc="-5">
                <a:latin typeface="Cambria Math"/>
                <a:cs typeface="Cambria Math"/>
              </a:rPr>
              <a:t>8.7 </a:t>
            </a:r>
            <a:r>
              <a:rPr dirty="0" sz="1000" spc="-235">
                <a:latin typeface="Cambria Math"/>
                <a:cs typeface="Cambria Math"/>
              </a:rPr>
              <a:t>𝑘𝑘𝑠𝑠𝑠𝑠</a:t>
            </a:r>
            <a:r>
              <a:rPr dirty="0" baseline="2777" sz="1500" spc="-352">
                <a:latin typeface="Cambria Math"/>
                <a:cs typeface="Cambria Math"/>
              </a:rPr>
              <a:t>)</a:t>
            </a:r>
            <a:r>
              <a:rPr dirty="0" baseline="2777" sz="1500" spc="89">
                <a:latin typeface="Cambria Math"/>
                <a:cs typeface="Cambria Math"/>
              </a:rPr>
              <a:t> </a:t>
            </a:r>
            <a:r>
              <a:rPr dirty="0" sz="1000" spc="-5">
                <a:latin typeface="Cambria Math"/>
                <a:cs typeface="Cambria Math"/>
              </a:rPr>
              <a:t>= </a:t>
            </a:r>
            <a:r>
              <a:rPr dirty="0" sz="1000">
                <a:latin typeface="Cambria Math"/>
                <a:cs typeface="Cambria Math"/>
              </a:rPr>
              <a:t>1.09</a:t>
            </a:r>
            <a:r>
              <a:rPr dirty="0" sz="1000" spc="-75">
                <a:latin typeface="Cambria Math"/>
                <a:cs typeface="Cambria Math"/>
              </a:rPr>
              <a:t> </a:t>
            </a:r>
            <a:r>
              <a:rPr dirty="0" sz="1000" spc="-275">
                <a:latin typeface="Cambria Math"/>
                <a:cs typeface="Cambria Math"/>
              </a:rPr>
              <a:t>𝑘𝑘𝑠𝑠𝑠𝑠</a:t>
            </a:r>
            <a:endParaRPr sz="1000">
              <a:latin typeface="Cambria Math"/>
              <a:cs typeface="Cambria Math"/>
            </a:endParaRPr>
          </a:p>
        </p:txBody>
      </p:sp>
      <p:sp>
        <p:nvSpPr>
          <p:cNvPr id="16" name="object 16"/>
          <p:cNvSpPr txBox="1"/>
          <p:nvPr/>
        </p:nvSpPr>
        <p:spPr>
          <a:xfrm>
            <a:off x="4161535" y="1837436"/>
            <a:ext cx="7048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𝑐𝑐</a:t>
            </a:r>
            <a:endParaRPr sz="700">
              <a:latin typeface="Cambria Math"/>
              <a:cs typeface="Cambria Math"/>
            </a:endParaRPr>
          </a:p>
        </p:txBody>
      </p:sp>
      <p:sp>
        <p:nvSpPr>
          <p:cNvPr id="17" name="object 17"/>
          <p:cNvSpPr txBox="1"/>
          <p:nvPr/>
        </p:nvSpPr>
        <p:spPr>
          <a:xfrm>
            <a:off x="2887807" y="1773411"/>
            <a:ext cx="1991995" cy="177800"/>
          </a:xfrm>
          <a:prstGeom prst="rect">
            <a:avLst/>
          </a:prstGeom>
        </p:spPr>
        <p:txBody>
          <a:bodyPr wrap="square" lIns="0" tIns="12065" rIns="0" bIns="0" rtlCol="0" vert="horz">
            <a:spAutoFit/>
          </a:bodyPr>
          <a:lstStyle/>
          <a:p>
            <a:pPr marL="38100">
              <a:lnSpc>
                <a:spcPct val="100000"/>
              </a:lnSpc>
              <a:spcBef>
                <a:spcPts val="95"/>
              </a:spcBef>
            </a:pPr>
            <a:r>
              <a:rPr dirty="0" sz="1000" spc="-229">
                <a:latin typeface="Cambria Math"/>
                <a:cs typeface="Cambria Math"/>
              </a:rPr>
              <a:t>𝑆𝑆</a:t>
            </a:r>
            <a:r>
              <a:rPr dirty="0" baseline="-15873" sz="1050" spc="-345">
                <a:latin typeface="Cambria Math"/>
                <a:cs typeface="Cambria Math"/>
              </a:rPr>
              <a:t>𝑎𝑎</a:t>
            </a:r>
            <a:r>
              <a:rPr dirty="0" baseline="-15873" sz="1050" spc="270">
                <a:latin typeface="Cambria Math"/>
                <a:cs typeface="Cambria Math"/>
              </a:rPr>
              <a:t> </a:t>
            </a:r>
            <a:r>
              <a:rPr dirty="0" sz="1000" spc="-5">
                <a:latin typeface="Cambria Math"/>
                <a:cs typeface="Cambria Math"/>
              </a:rPr>
              <a:t>= 0.98 </a:t>
            </a:r>
            <a:r>
              <a:rPr dirty="0" sz="1000" spc="-275">
                <a:latin typeface="Cambria Math"/>
                <a:cs typeface="Cambria Math"/>
              </a:rPr>
              <a:t>𝑘𝑘𝑠𝑠𝑠𝑠</a:t>
            </a:r>
            <a:r>
              <a:rPr dirty="0" sz="1000" spc="90">
                <a:latin typeface="Cambria Math"/>
                <a:cs typeface="Cambria Math"/>
              </a:rPr>
              <a:t> </a:t>
            </a:r>
            <a:r>
              <a:rPr dirty="0" sz="1000" spc="-5">
                <a:latin typeface="Cambria Math"/>
                <a:cs typeface="Cambria Math"/>
              </a:rPr>
              <a:t>&lt; </a:t>
            </a:r>
            <a:r>
              <a:rPr dirty="0" sz="1000" spc="-55">
                <a:latin typeface="Cambria Math"/>
                <a:cs typeface="Cambria Math"/>
              </a:rPr>
              <a:t>0.125𝑓𝑓</a:t>
            </a:r>
            <a:r>
              <a:rPr dirty="0" baseline="27777" sz="1050" spc="-82">
                <a:latin typeface="Cambria Math"/>
                <a:cs typeface="Cambria Math"/>
              </a:rPr>
              <a:t>′  </a:t>
            </a:r>
            <a:r>
              <a:rPr dirty="0" sz="1000" spc="-5">
                <a:latin typeface="Cambria Math"/>
                <a:cs typeface="Cambria Math"/>
              </a:rPr>
              <a:t>= 1.09</a:t>
            </a:r>
            <a:r>
              <a:rPr dirty="0" sz="1000" spc="-20">
                <a:latin typeface="Cambria Math"/>
                <a:cs typeface="Cambria Math"/>
              </a:rPr>
              <a:t> </a:t>
            </a:r>
            <a:r>
              <a:rPr dirty="0" sz="1000" spc="-275">
                <a:latin typeface="Cambria Math"/>
                <a:cs typeface="Cambria Math"/>
              </a:rPr>
              <a:t>𝑘𝑘𝑠𝑠𝑠𝑠</a:t>
            </a:r>
            <a:endParaRPr sz="1000">
              <a:latin typeface="Cambria Math"/>
              <a:cs typeface="Cambria Math"/>
            </a:endParaRPr>
          </a:p>
        </p:txBody>
      </p:sp>
      <p:sp>
        <p:nvSpPr>
          <p:cNvPr id="18" name="object 18"/>
          <p:cNvSpPr/>
          <p:nvPr/>
        </p:nvSpPr>
        <p:spPr>
          <a:xfrm>
            <a:off x="1216152" y="2624321"/>
            <a:ext cx="5340350" cy="0"/>
          </a:xfrm>
          <a:custGeom>
            <a:avLst/>
            <a:gdLst/>
            <a:ahLst/>
            <a:cxnLst/>
            <a:rect l="l" t="t" r="r" b="b"/>
            <a:pathLst>
              <a:path w="5340350" h="0">
                <a:moveTo>
                  <a:pt x="0" y="0"/>
                </a:moveTo>
                <a:lnTo>
                  <a:pt x="5340096" y="0"/>
                </a:lnTo>
              </a:path>
            </a:pathLst>
          </a:custGeom>
          <a:ln w="6108">
            <a:solidFill>
              <a:srgbClr val="4F81BC"/>
            </a:solidFill>
          </a:ln>
        </p:spPr>
        <p:txBody>
          <a:bodyPr wrap="square" lIns="0" tIns="0" rIns="0" bIns="0" rtlCol="0"/>
          <a:lstStyle/>
          <a:p/>
        </p:txBody>
      </p:sp>
      <p:sp>
        <p:nvSpPr>
          <p:cNvPr id="19" name="object 19"/>
          <p:cNvSpPr/>
          <p:nvPr/>
        </p:nvSpPr>
        <p:spPr>
          <a:xfrm>
            <a:off x="1216152" y="3029711"/>
            <a:ext cx="5340350" cy="0"/>
          </a:xfrm>
          <a:custGeom>
            <a:avLst/>
            <a:gdLst/>
            <a:ahLst/>
            <a:cxnLst/>
            <a:rect l="l" t="t" r="r" b="b"/>
            <a:pathLst>
              <a:path w="5340350" h="0">
                <a:moveTo>
                  <a:pt x="0" y="0"/>
                </a:moveTo>
                <a:lnTo>
                  <a:pt x="5340096" y="0"/>
                </a:lnTo>
              </a:path>
            </a:pathLst>
          </a:custGeom>
          <a:ln w="6096">
            <a:solidFill>
              <a:srgbClr val="4F81BC"/>
            </a:solidFill>
          </a:ln>
        </p:spPr>
        <p:txBody>
          <a:bodyPr wrap="square" lIns="0" tIns="0" rIns="0" bIns="0" rtlCol="0"/>
          <a:lstStyle/>
          <a:p/>
        </p:txBody>
      </p:sp>
      <p:sp>
        <p:nvSpPr>
          <p:cNvPr id="20" name="object 20"/>
          <p:cNvSpPr txBox="1"/>
          <p:nvPr/>
        </p:nvSpPr>
        <p:spPr>
          <a:xfrm>
            <a:off x="622300" y="1923672"/>
            <a:ext cx="6226810" cy="1852930"/>
          </a:xfrm>
          <a:prstGeom prst="rect">
            <a:avLst/>
          </a:prstGeom>
        </p:spPr>
        <p:txBody>
          <a:bodyPr wrap="square" lIns="0" tIns="85725" rIns="0" bIns="0" rtlCol="0" vert="horz">
            <a:spAutoFit/>
          </a:bodyPr>
          <a:lstStyle/>
          <a:p>
            <a:pPr algn="ctr" marL="298450">
              <a:lnSpc>
                <a:spcPct val="100000"/>
              </a:lnSpc>
              <a:spcBef>
                <a:spcPts val="675"/>
              </a:spcBef>
            </a:pPr>
            <a:r>
              <a:rPr dirty="0" sz="1000" spc="-135">
                <a:latin typeface="Cambria Math"/>
                <a:cs typeface="Cambria Math"/>
              </a:rPr>
              <a:t>𝑠𝑠</a:t>
            </a:r>
            <a:r>
              <a:rPr dirty="0" baseline="-15873" sz="1050" spc="-202">
                <a:latin typeface="Cambria Math"/>
                <a:cs typeface="Cambria Math"/>
              </a:rPr>
              <a:t>𝑐𝑐𝑠𝑠𝑥𝑥 </a:t>
            </a:r>
            <a:r>
              <a:rPr dirty="0" sz="1000" spc="-5">
                <a:latin typeface="Cambria Math"/>
                <a:cs typeface="Cambria Math"/>
              </a:rPr>
              <a:t>=</a:t>
            </a:r>
            <a:r>
              <a:rPr dirty="0" sz="1000" spc="65">
                <a:latin typeface="Cambria Math"/>
                <a:cs typeface="Cambria Math"/>
              </a:rPr>
              <a:t> </a:t>
            </a:r>
            <a:r>
              <a:rPr dirty="0" sz="1000" spc="-135">
                <a:latin typeface="Cambria Math"/>
                <a:cs typeface="Cambria Math"/>
              </a:rPr>
              <a:t>0.8𝑑𝑑</a:t>
            </a:r>
            <a:r>
              <a:rPr dirty="0" baseline="-15873" sz="1050" spc="-202">
                <a:latin typeface="Cambria Math"/>
                <a:cs typeface="Cambria Math"/>
              </a:rPr>
              <a:t>𝑜𝑜  </a:t>
            </a:r>
            <a:r>
              <a:rPr dirty="0" sz="1000" spc="-5">
                <a:latin typeface="Cambria Math"/>
                <a:cs typeface="Cambria Math"/>
              </a:rPr>
              <a:t>=</a:t>
            </a:r>
            <a:r>
              <a:rPr dirty="0" sz="1000" spc="65">
                <a:latin typeface="Cambria Math"/>
                <a:cs typeface="Cambria Math"/>
              </a:rPr>
              <a:t> </a:t>
            </a:r>
            <a:r>
              <a:rPr dirty="0" sz="1000" spc="-5">
                <a:latin typeface="Cambria Math"/>
                <a:cs typeface="Cambria Math"/>
              </a:rPr>
              <a:t>0.8</a:t>
            </a:r>
            <a:r>
              <a:rPr dirty="0" baseline="2777" sz="1500" spc="-7">
                <a:latin typeface="Cambria Math"/>
                <a:cs typeface="Cambria Math"/>
              </a:rPr>
              <a:t>(</a:t>
            </a:r>
            <a:r>
              <a:rPr dirty="0" sz="1000" spc="-5">
                <a:latin typeface="Cambria Math"/>
                <a:cs typeface="Cambria Math"/>
              </a:rPr>
              <a:t>69.384</a:t>
            </a:r>
            <a:r>
              <a:rPr dirty="0" sz="1000" spc="5">
                <a:latin typeface="Cambria Math"/>
                <a:cs typeface="Cambria Math"/>
              </a:rPr>
              <a:t> </a:t>
            </a:r>
            <a:r>
              <a:rPr dirty="0" sz="1000" spc="-195">
                <a:latin typeface="Cambria Math"/>
                <a:cs typeface="Cambria Math"/>
              </a:rPr>
              <a:t>𝑠𝑠𝑠𝑠</a:t>
            </a:r>
            <a:r>
              <a:rPr dirty="0" baseline="2777" sz="1500" spc="-292">
                <a:latin typeface="Cambria Math"/>
                <a:cs typeface="Cambria Math"/>
              </a:rPr>
              <a:t>)</a:t>
            </a:r>
            <a:r>
              <a:rPr dirty="0" baseline="2777" sz="1500" spc="-277">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5">
                <a:latin typeface="Cambria Math"/>
                <a:cs typeface="Cambria Math"/>
              </a:rPr>
              <a:t>55.5</a:t>
            </a:r>
            <a:r>
              <a:rPr dirty="0" sz="1000" spc="5">
                <a:latin typeface="Cambria Math"/>
                <a:cs typeface="Cambria Math"/>
              </a:rPr>
              <a:t> </a:t>
            </a:r>
            <a:r>
              <a:rPr dirty="0" sz="1000" spc="-245">
                <a:latin typeface="Cambria Math"/>
                <a:cs typeface="Cambria Math"/>
              </a:rPr>
              <a:t>𝑠𝑠𝑠𝑠</a:t>
            </a:r>
            <a:r>
              <a:rPr dirty="0" sz="1000" spc="75">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5">
                <a:latin typeface="Cambria Math"/>
                <a:cs typeface="Cambria Math"/>
              </a:rPr>
              <a:t>24</a:t>
            </a:r>
            <a:r>
              <a:rPr dirty="0" sz="1000" spc="10">
                <a:latin typeface="Cambria Math"/>
                <a:cs typeface="Cambria Math"/>
              </a:rPr>
              <a:t> </a:t>
            </a:r>
            <a:r>
              <a:rPr dirty="0" sz="1000" spc="-245">
                <a:latin typeface="Cambria Math"/>
                <a:cs typeface="Cambria Math"/>
              </a:rPr>
              <a:t>𝑠𝑠𝑠𝑠</a:t>
            </a:r>
            <a:r>
              <a:rPr dirty="0" sz="1000" spc="10">
                <a:latin typeface="Cambria Math"/>
                <a:cs typeface="Cambria Math"/>
              </a:rPr>
              <a:t> </a:t>
            </a:r>
            <a:r>
              <a:rPr dirty="0" sz="1000" spc="-5">
                <a:latin typeface="Cambria Math"/>
                <a:cs typeface="Cambria Math"/>
              </a:rPr>
              <a:t>(18</a:t>
            </a:r>
            <a:r>
              <a:rPr dirty="0" sz="1000" spc="10">
                <a:latin typeface="Cambria Math"/>
                <a:cs typeface="Cambria Math"/>
              </a:rPr>
              <a:t> </a:t>
            </a:r>
            <a:r>
              <a:rPr dirty="0" sz="1000" spc="-245">
                <a:latin typeface="Cambria Math"/>
                <a:cs typeface="Cambria Math"/>
              </a:rPr>
              <a:t>𝑠𝑠𝑠𝑠</a:t>
            </a:r>
            <a:r>
              <a:rPr dirty="0" sz="1000" spc="25">
                <a:latin typeface="Cambria Math"/>
                <a:cs typeface="Cambria Math"/>
              </a:rPr>
              <a:t> </a:t>
            </a:r>
            <a:r>
              <a:rPr dirty="0" sz="1000" spc="-355">
                <a:latin typeface="Cambria Math"/>
                <a:cs typeface="Cambria Math"/>
              </a:rPr>
              <a:t>𝑘𝑘𝐴𝐴𝐴𝐴</a:t>
            </a:r>
            <a:r>
              <a:rPr dirty="0" sz="1000" spc="25">
                <a:latin typeface="Cambria Math"/>
                <a:cs typeface="Cambria Math"/>
              </a:rPr>
              <a:t> </a:t>
            </a:r>
            <a:r>
              <a:rPr dirty="0" sz="1000" spc="-325">
                <a:latin typeface="Cambria Math"/>
                <a:cs typeface="Cambria Math"/>
              </a:rPr>
              <a:t>𝐻𝐻𝑆𝑆𝐷𝐷𝑊𝑊𝑇𝑇)</a:t>
            </a:r>
            <a:r>
              <a:rPr dirty="0" sz="1000" spc="65">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135">
                <a:latin typeface="Cambria Math"/>
                <a:cs typeface="Cambria Math"/>
              </a:rPr>
              <a:t>𝑠𝑠</a:t>
            </a:r>
            <a:r>
              <a:rPr dirty="0" baseline="-15873" sz="1050" spc="-202">
                <a:latin typeface="Cambria Math"/>
                <a:cs typeface="Cambria Math"/>
              </a:rPr>
              <a:t>𝑐𝑐𝑠𝑠𝑥𝑥</a:t>
            </a:r>
            <a:r>
              <a:rPr dirty="0" baseline="-15873" sz="1050" spc="-187">
                <a:latin typeface="Cambria Math"/>
                <a:cs typeface="Cambria Math"/>
              </a:rPr>
              <a:t> </a:t>
            </a:r>
            <a:r>
              <a:rPr dirty="0" sz="1000" spc="-5">
                <a:latin typeface="Cambria Math"/>
                <a:cs typeface="Cambria Math"/>
              </a:rPr>
              <a:t>=</a:t>
            </a:r>
            <a:r>
              <a:rPr dirty="0" sz="1000" spc="55">
                <a:latin typeface="Cambria Math"/>
                <a:cs typeface="Cambria Math"/>
              </a:rPr>
              <a:t> </a:t>
            </a:r>
            <a:r>
              <a:rPr dirty="0" sz="1000" spc="-5">
                <a:latin typeface="Cambria Math"/>
                <a:cs typeface="Cambria Math"/>
              </a:rPr>
              <a:t>18</a:t>
            </a:r>
            <a:r>
              <a:rPr dirty="0" sz="1000" spc="10">
                <a:latin typeface="Cambria Math"/>
                <a:cs typeface="Cambria Math"/>
              </a:rPr>
              <a:t> </a:t>
            </a:r>
            <a:r>
              <a:rPr dirty="0" sz="1000" spc="-250">
                <a:latin typeface="Cambria Math"/>
                <a:cs typeface="Cambria Math"/>
              </a:rPr>
              <a:t>𝑠𝑠𝑠𝑠</a:t>
            </a:r>
            <a:endParaRPr sz="1000">
              <a:latin typeface="Cambria Math"/>
              <a:cs typeface="Cambria Math"/>
            </a:endParaRPr>
          </a:p>
          <a:p>
            <a:pPr marL="63500">
              <a:lnSpc>
                <a:spcPct val="100000"/>
              </a:lnSpc>
              <a:spcBef>
                <a:spcPts val="575"/>
              </a:spcBef>
              <a:tabLst>
                <a:tab pos="3263265" algn="l"/>
              </a:tabLst>
            </a:pPr>
            <a:r>
              <a:rPr dirty="0" sz="1000" spc="-5">
                <a:latin typeface="Times New Roman"/>
                <a:cs typeface="Times New Roman"/>
              </a:rPr>
              <a:t>The actual spacing is</a:t>
            </a:r>
            <a:r>
              <a:rPr dirty="0" sz="1000" spc="40">
                <a:latin typeface="Times New Roman"/>
                <a:cs typeface="Times New Roman"/>
              </a:rPr>
              <a:t> </a:t>
            </a:r>
            <a:r>
              <a:rPr dirty="0" sz="1000" spc="-5">
                <a:latin typeface="Cambria Math"/>
                <a:cs typeface="Cambria Math"/>
              </a:rPr>
              <a:t>6.0</a:t>
            </a:r>
            <a:r>
              <a:rPr dirty="0" sz="1000" spc="10">
                <a:latin typeface="Cambria Math"/>
                <a:cs typeface="Cambria Math"/>
              </a:rPr>
              <a:t> </a:t>
            </a:r>
            <a:r>
              <a:rPr dirty="0" sz="1000" spc="-5">
                <a:latin typeface="Cambria Math"/>
                <a:cs typeface="Cambria Math"/>
              </a:rPr>
              <a:t>in</a:t>
            </a:r>
            <a:r>
              <a:rPr dirty="0" sz="1000" spc="-5">
                <a:latin typeface="Times New Roman"/>
                <a:cs typeface="Times New Roman"/>
              </a:rPr>
              <a:t>.	</a:t>
            </a:r>
            <a:r>
              <a:rPr dirty="0" sz="1000" b="1">
                <a:latin typeface="Times New Roman"/>
                <a:cs typeface="Times New Roman"/>
              </a:rPr>
              <a:t>OK</a:t>
            </a:r>
            <a:endParaRPr sz="1000">
              <a:latin typeface="Times New Roman"/>
              <a:cs typeface="Times New Roman"/>
            </a:endParaRPr>
          </a:p>
          <a:p>
            <a:pPr>
              <a:lnSpc>
                <a:spcPct val="100000"/>
              </a:lnSpc>
            </a:pPr>
            <a:endParaRPr sz="1100">
              <a:latin typeface="Times New Roman"/>
              <a:cs typeface="Times New Roman"/>
            </a:endParaRPr>
          </a:p>
          <a:p>
            <a:pPr>
              <a:lnSpc>
                <a:spcPct val="100000"/>
              </a:lnSpc>
              <a:spcBef>
                <a:spcPts val="5"/>
              </a:spcBef>
            </a:pPr>
            <a:endParaRPr sz="1350">
              <a:latin typeface="Times New Roman"/>
              <a:cs typeface="Times New Roman"/>
            </a:endParaRPr>
          </a:p>
          <a:p>
            <a:pPr algn="ctr" marL="299720">
              <a:lnSpc>
                <a:spcPct val="100000"/>
              </a:lnSpc>
            </a:pPr>
            <a:r>
              <a:rPr dirty="0" sz="1000" spc="-5">
                <a:latin typeface="Times New Roman"/>
                <a:cs typeface="Times New Roman"/>
              </a:rPr>
              <a:t>Per WSDOT BDM 5.2.2.B.4, the maximum spacing </a:t>
            </a:r>
            <a:r>
              <a:rPr dirty="0" sz="1000" spc="-10">
                <a:latin typeface="Times New Roman"/>
                <a:cs typeface="Times New Roman"/>
              </a:rPr>
              <a:t>of </a:t>
            </a:r>
            <a:r>
              <a:rPr dirty="0" sz="1000" spc="-5">
                <a:latin typeface="Times New Roman"/>
                <a:cs typeface="Times New Roman"/>
              </a:rPr>
              <a:t>transverse reinforcement is limited to </a:t>
            </a:r>
            <a:r>
              <a:rPr dirty="0" sz="1000">
                <a:latin typeface="Times New Roman"/>
                <a:cs typeface="Times New Roman"/>
              </a:rPr>
              <a:t>18</a:t>
            </a:r>
            <a:r>
              <a:rPr dirty="0" sz="1000" spc="145">
                <a:latin typeface="Times New Roman"/>
                <a:cs typeface="Times New Roman"/>
              </a:rPr>
              <a:t> </a:t>
            </a:r>
            <a:r>
              <a:rPr dirty="0" sz="1000" spc="-5">
                <a:latin typeface="Times New Roman"/>
                <a:cs typeface="Times New Roman"/>
              </a:rPr>
              <a:t>inches</a:t>
            </a:r>
            <a:endParaRPr sz="1000">
              <a:latin typeface="Times New Roman"/>
              <a:cs typeface="Times New Roman"/>
            </a:endParaRPr>
          </a:p>
          <a:p>
            <a:pPr>
              <a:lnSpc>
                <a:spcPct val="100000"/>
              </a:lnSpc>
            </a:pPr>
            <a:endParaRPr sz="1100">
              <a:latin typeface="Times New Roman"/>
              <a:cs typeface="Times New Roman"/>
            </a:endParaRPr>
          </a:p>
          <a:p>
            <a:pPr>
              <a:lnSpc>
                <a:spcPct val="100000"/>
              </a:lnSpc>
              <a:spcBef>
                <a:spcPts val="25"/>
              </a:spcBef>
            </a:pPr>
            <a:endParaRPr sz="1300">
              <a:latin typeface="Times New Roman"/>
              <a:cs typeface="Times New Roman"/>
            </a:endParaRPr>
          </a:p>
          <a:p>
            <a:pPr marL="63500">
              <a:lnSpc>
                <a:spcPct val="100000"/>
              </a:lnSpc>
              <a:tabLst>
                <a:tab pos="428625" algn="l"/>
              </a:tabLst>
            </a:pPr>
            <a:r>
              <a:rPr dirty="0" sz="1200" b="1">
                <a:latin typeface="Arial"/>
                <a:cs typeface="Arial"/>
              </a:rPr>
              <a:t>5.3	</a:t>
            </a:r>
            <a:r>
              <a:rPr dirty="0" sz="1200" spc="-5" b="1">
                <a:latin typeface="Arial"/>
                <a:cs typeface="Arial"/>
              </a:rPr>
              <a:t>Check Longitudinal Reinforcement for</a:t>
            </a:r>
            <a:r>
              <a:rPr dirty="0" sz="1200" b="1">
                <a:latin typeface="Arial"/>
                <a:cs typeface="Arial"/>
              </a:rPr>
              <a:t> </a:t>
            </a:r>
            <a:r>
              <a:rPr dirty="0" sz="1200" spc="-5" b="1">
                <a:latin typeface="Arial"/>
                <a:cs typeface="Arial"/>
              </a:rPr>
              <a:t>Shear</a:t>
            </a:r>
            <a:endParaRPr sz="1200">
              <a:latin typeface="Arial"/>
              <a:cs typeface="Arial"/>
            </a:endParaRPr>
          </a:p>
          <a:p>
            <a:pPr marL="62865" marR="17780">
              <a:lnSpc>
                <a:spcPts val="1150"/>
              </a:lnSpc>
              <a:spcBef>
                <a:spcPts val="320"/>
              </a:spcBef>
            </a:pPr>
            <a:r>
              <a:rPr dirty="0" sz="1000" spc="-5">
                <a:latin typeface="Times New Roman"/>
                <a:cs typeface="Times New Roman"/>
              </a:rPr>
              <a:t>At each section, the tensile capacity </a:t>
            </a:r>
            <a:r>
              <a:rPr dirty="0" sz="1000">
                <a:latin typeface="Times New Roman"/>
                <a:cs typeface="Times New Roman"/>
              </a:rPr>
              <a:t>of </a:t>
            </a:r>
            <a:r>
              <a:rPr dirty="0" sz="1000" spc="-5">
                <a:latin typeface="Times New Roman"/>
                <a:cs typeface="Times New Roman"/>
              </a:rPr>
              <a:t>the longitudinal reinforcement </a:t>
            </a:r>
            <a:r>
              <a:rPr dirty="0" sz="1000" spc="-10">
                <a:latin typeface="Times New Roman"/>
                <a:cs typeface="Times New Roman"/>
              </a:rPr>
              <a:t>on </a:t>
            </a:r>
            <a:r>
              <a:rPr dirty="0" sz="1000" spc="-5">
                <a:latin typeface="Times New Roman"/>
                <a:cs typeface="Times New Roman"/>
              </a:rPr>
              <a:t>the flexural tension side </a:t>
            </a:r>
            <a:r>
              <a:rPr dirty="0" sz="1000">
                <a:latin typeface="Times New Roman"/>
                <a:cs typeface="Times New Roman"/>
              </a:rPr>
              <a:t>of </a:t>
            </a:r>
            <a:r>
              <a:rPr dirty="0" sz="1000" spc="-5">
                <a:latin typeface="Times New Roman"/>
                <a:cs typeface="Times New Roman"/>
              </a:rPr>
              <a:t>the member shall </a:t>
            </a:r>
            <a:r>
              <a:rPr dirty="0" sz="1000">
                <a:latin typeface="Times New Roman"/>
                <a:cs typeface="Times New Roman"/>
              </a:rPr>
              <a:t>be  </a:t>
            </a:r>
            <a:r>
              <a:rPr dirty="0" sz="1000" spc="-5">
                <a:latin typeface="Times New Roman"/>
                <a:cs typeface="Times New Roman"/>
              </a:rPr>
              <a:t>proportioned to</a:t>
            </a:r>
            <a:r>
              <a:rPr dirty="0" sz="1000" spc="10">
                <a:latin typeface="Times New Roman"/>
                <a:cs typeface="Times New Roman"/>
              </a:rPr>
              <a:t> </a:t>
            </a:r>
            <a:r>
              <a:rPr dirty="0" sz="1000" spc="-5">
                <a:latin typeface="Times New Roman"/>
                <a:cs typeface="Times New Roman"/>
              </a:rPr>
              <a:t>satisfy:</a:t>
            </a:r>
            <a:endParaRPr sz="1000">
              <a:latin typeface="Times New Roman"/>
              <a:cs typeface="Times New Roman"/>
            </a:endParaRPr>
          </a:p>
        </p:txBody>
      </p:sp>
      <p:sp>
        <p:nvSpPr>
          <p:cNvPr id="21" name="object 21"/>
          <p:cNvSpPr txBox="1"/>
          <p:nvPr/>
        </p:nvSpPr>
        <p:spPr>
          <a:xfrm>
            <a:off x="3201416" y="4003040"/>
            <a:ext cx="244475" cy="177800"/>
          </a:xfrm>
          <a:prstGeom prst="rect">
            <a:avLst/>
          </a:prstGeom>
        </p:spPr>
        <p:txBody>
          <a:bodyPr wrap="square" lIns="0" tIns="12065" rIns="0" bIns="0" rtlCol="0" vert="horz">
            <a:spAutoFit/>
          </a:bodyPr>
          <a:lstStyle/>
          <a:p>
            <a:pPr marL="12700">
              <a:lnSpc>
                <a:spcPct val="100000"/>
              </a:lnSpc>
              <a:spcBef>
                <a:spcPts val="95"/>
              </a:spcBef>
            </a:pPr>
            <a:r>
              <a:rPr dirty="0" sz="1000" spc="-295">
                <a:latin typeface="Cambria Math"/>
                <a:cs typeface="Cambria Math"/>
              </a:rPr>
              <a:t>𝑑𝑑</a:t>
            </a:r>
            <a:r>
              <a:rPr dirty="0" sz="1000" spc="170">
                <a:latin typeface="Cambria Math"/>
                <a:cs typeface="Cambria Math"/>
              </a:rPr>
              <a:t> </a:t>
            </a:r>
            <a:r>
              <a:rPr dirty="0" sz="1000" spc="-345">
                <a:latin typeface="Cambria Math"/>
                <a:cs typeface="Cambria Math"/>
              </a:rPr>
              <a:t>𝜙𝜙</a:t>
            </a:r>
            <a:endParaRPr sz="1000">
              <a:latin typeface="Cambria Math"/>
              <a:cs typeface="Cambria Math"/>
            </a:endParaRPr>
          </a:p>
        </p:txBody>
      </p:sp>
      <p:sp>
        <p:nvSpPr>
          <p:cNvPr id="22" name="object 22"/>
          <p:cNvSpPr/>
          <p:nvPr/>
        </p:nvSpPr>
        <p:spPr>
          <a:xfrm>
            <a:off x="3214116" y="4021080"/>
            <a:ext cx="274320" cy="0"/>
          </a:xfrm>
          <a:custGeom>
            <a:avLst/>
            <a:gdLst/>
            <a:ahLst/>
            <a:cxnLst/>
            <a:rect l="l" t="t" r="r" b="b"/>
            <a:pathLst>
              <a:path w="274320" h="0">
                <a:moveTo>
                  <a:pt x="0" y="0"/>
                </a:moveTo>
                <a:lnTo>
                  <a:pt x="274319" y="0"/>
                </a:lnTo>
              </a:path>
            </a:pathLst>
          </a:custGeom>
          <a:ln w="7607">
            <a:solidFill>
              <a:srgbClr val="000000"/>
            </a:solidFill>
          </a:ln>
        </p:spPr>
        <p:txBody>
          <a:bodyPr wrap="square" lIns="0" tIns="0" rIns="0" bIns="0" rtlCol="0"/>
          <a:lstStyle/>
          <a:p/>
        </p:txBody>
      </p:sp>
      <p:sp>
        <p:nvSpPr>
          <p:cNvPr id="23" name="object 23"/>
          <p:cNvSpPr/>
          <p:nvPr/>
        </p:nvSpPr>
        <p:spPr>
          <a:xfrm>
            <a:off x="3828288" y="4021080"/>
            <a:ext cx="146685" cy="0"/>
          </a:xfrm>
          <a:custGeom>
            <a:avLst/>
            <a:gdLst/>
            <a:ahLst/>
            <a:cxnLst/>
            <a:rect l="l" t="t" r="r" b="b"/>
            <a:pathLst>
              <a:path w="146685" h="0">
                <a:moveTo>
                  <a:pt x="0" y="0"/>
                </a:moveTo>
                <a:lnTo>
                  <a:pt x="146303" y="0"/>
                </a:lnTo>
              </a:path>
            </a:pathLst>
          </a:custGeom>
          <a:ln w="7607">
            <a:solidFill>
              <a:srgbClr val="000000"/>
            </a:solidFill>
          </a:ln>
        </p:spPr>
        <p:txBody>
          <a:bodyPr wrap="square" lIns="0" tIns="0" rIns="0" bIns="0" rtlCol="0"/>
          <a:lstStyle/>
          <a:p/>
        </p:txBody>
      </p:sp>
      <p:sp>
        <p:nvSpPr>
          <p:cNvPr id="24" name="object 24"/>
          <p:cNvSpPr txBox="1"/>
          <p:nvPr/>
        </p:nvSpPr>
        <p:spPr>
          <a:xfrm>
            <a:off x="3205432" y="3820170"/>
            <a:ext cx="1194435" cy="177800"/>
          </a:xfrm>
          <a:prstGeom prst="rect">
            <a:avLst/>
          </a:prstGeom>
        </p:spPr>
        <p:txBody>
          <a:bodyPr wrap="square" lIns="0" tIns="12065" rIns="0" bIns="0" rtlCol="0" vert="horz">
            <a:spAutoFit/>
          </a:bodyPr>
          <a:lstStyle/>
          <a:p>
            <a:pPr marL="63500">
              <a:lnSpc>
                <a:spcPct val="100000"/>
              </a:lnSpc>
              <a:spcBef>
                <a:spcPts val="95"/>
              </a:spcBef>
              <a:tabLst>
                <a:tab pos="622300" algn="l"/>
                <a:tab pos="1036955" algn="l"/>
              </a:tabLst>
            </a:pPr>
            <a:r>
              <a:rPr dirty="0" sz="1000" spc="-315">
                <a:latin typeface="Cambria Math"/>
                <a:cs typeface="Cambria Math"/>
              </a:rPr>
              <a:t>𝑀𝑀</a:t>
            </a:r>
            <a:r>
              <a:rPr dirty="0" baseline="-15873" sz="1050" spc="-472">
                <a:latin typeface="Cambria Math"/>
                <a:cs typeface="Cambria Math"/>
              </a:rPr>
              <a:t>𝑎𝑎	</a:t>
            </a:r>
            <a:r>
              <a:rPr dirty="0" sz="1000" spc="-290">
                <a:latin typeface="Cambria Math"/>
                <a:cs typeface="Cambria Math"/>
              </a:rPr>
              <a:t>𝑁𝑁</a:t>
            </a:r>
            <a:r>
              <a:rPr dirty="0" baseline="-15873" sz="1050" spc="-434">
                <a:latin typeface="Cambria Math"/>
                <a:cs typeface="Cambria Math"/>
              </a:rPr>
              <a:t>𝑎𝑎	</a:t>
            </a:r>
            <a:r>
              <a:rPr dirty="0" sz="1000" spc="-360">
                <a:latin typeface="Cambria Math"/>
                <a:cs typeface="Cambria Math"/>
              </a:rPr>
              <a:t>𝑉𝑉</a:t>
            </a:r>
            <a:r>
              <a:rPr dirty="0" baseline="-15873" sz="1050" spc="-540">
                <a:latin typeface="Cambria Math"/>
                <a:cs typeface="Cambria Math"/>
              </a:rPr>
              <a:t>𝑎𝑎</a:t>
            </a:r>
            <a:endParaRPr baseline="-15873" sz="1050">
              <a:latin typeface="Cambria Math"/>
              <a:cs typeface="Cambria Math"/>
            </a:endParaRPr>
          </a:p>
        </p:txBody>
      </p:sp>
      <p:sp>
        <p:nvSpPr>
          <p:cNvPr id="25" name="object 25"/>
          <p:cNvSpPr txBox="1"/>
          <p:nvPr/>
        </p:nvSpPr>
        <p:spPr>
          <a:xfrm>
            <a:off x="3817111" y="4003040"/>
            <a:ext cx="513080" cy="177800"/>
          </a:xfrm>
          <a:prstGeom prst="rect">
            <a:avLst/>
          </a:prstGeom>
        </p:spPr>
        <p:txBody>
          <a:bodyPr wrap="square" lIns="0" tIns="12065" rIns="0" bIns="0" rtlCol="0" vert="horz">
            <a:spAutoFit/>
          </a:bodyPr>
          <a:lstStyle/>
          <a:p>
            <a:pPr marL="12700">
              <a:lnSpc>
                <a:spcPct val="100000"/>
              </a:lnSpc>
              <a:spcBef>
                <a:spcPts val="95"/>
              </a:spcBef>
              <a:tabLst>
                <a:tab pos="413384" algn="l"/>
              </a:tabLst>
            </a:pPr>
            <a:r>
              <a:rPr dirty="0" sz="1000" spc="-505">
                <a:latin typeface="Cambria Math"/>
                <a:cs typeface="Cambria Math"/>
              </a:rPr>
              <a:t>𝜙𝜙</a:t>
            </a:r>
            <a:r>
              <a:rPr dirty="0" sz="1000" spc="-505">
                <a:latin typeface="Cambria Math"/>
                <a:cs typeface="Cambria Math"/>
              </a:rPr>
              <a:t>	</a:t>
            </a:r>
            <a:r>
              <a:rPr dirty="0" sz="1000" spc="-505">
                <a:latin typeface="Cambria Math"/>
                <a:cs typeface="Cambria Math"/>
              </a:rPr>
              <a:t>𝜙𝜙</a:t>
            </a:r>
            <a:endParaRPr sz="1000">
              <a:latin typeface="Cambria Math"/>
              <a:cs typeface="Cambria Math"/>
            </a:endParaRPr>
          </a:p>
        </p:txBody>
      </p:sp>
      <p:sp>
        <p:nvSpPr>
          <p:cNvPr id="26" name="object 26"/>
          <p:cNvSpPr txBox="1"/>
          <p:nvPr/>
        </p:nvSpPr>
        <p:spPr>
          <a:xfrm>
            <a:off x="3274567" y="4067048"/>
            <a:ext cx="1101090" cy="132080"/>
          </a:xfrm>
          <a:prstGeom prst="rect">
            <a:avLst/>
          </a:prstGeom>
        </p:spPr>
        <p:txBody>
          <a:bodyPr wrap="square" lIns="0" tIns="12065" rIns="0" bIns="0" rtlCol="0" vert="horz">
            <a:spAutoFit/>
          </a:bodyPr>
          <a:lstStyle/>
          <a:p>
            <a:pPr marL="12700">
              <a:lnSpc>
                <a:spcPct val="100000"/>
              </a:lnSpc>
              <a:spcBef>
                <a:spcPts val="95"/>
              </a:spcBef>
              <a:tabLst>
                <a:tab pos="636905" algn="l"/>
                <a:tab pos="1038225" algn="l"/>
              </a:tabLst>
            </a:pPr>
            <a:r>
              <a:rPr dirty="0" sz="700" spc="-335">
                <a:latin typeface="Cambria Math"/>
                <a:cs typeface="Cambria Math"/>
              </a:rPr>
              <a:t>𝑜𝑜</a:t>
            </a:r>
            <a:r>
              <a:rPr dirty="0" sz="700" spc="-335">
                <a:latin typeface="Cambria Math"/>
                <a:cs typeface="Cambria Math"/>
              </a:rPr>
              <a:t>    </a:t>
            </a:r>
            <a:r>
              <a:rPr dirty="0" sz="700" spc="-50">
                <a:latin typeface="Cambria Math"/>
                <a:cs typeface="Cambria Math"/>
              </a:rPr>
              <a:t> </a:t>
            </a:r>
            <a:r>
              <a:rPr dirty="0" sz="700" spc="-280">
                <a:latin typeface="Cambria Math"/>
                <a:cs typeface="Cambria Math"/>
              </a:rPr>
              <a:t>𝑒𝑒</a:t>
            </a:r>
            <a:r>
              <a:rPr dirty="0" sz="700">
                <a:latin typeface="Cambria Math"/>
                <a:cs typeface="Cambria Math"/>
              </a:rPr>
              <a:t>	</a:t>
            </a:r>
            <a:r>
              <a:rPr dirty="0" sz="700" spc="-229">
                <a:latin typeface="Cambria Math"/>
                <a:cs typeface="Cambria Math"/>
              </a:rPr>
              <a:t>𝑠𝑠</a:t>
            </a:r>
            <a:r>
              <a:rPr dirty="0" sz="700">
                <a:latin typeface="Cambria Math"/>
                <a:cs typeface="Cambria Math"/>
              </a:rPr>
              <a:t>	</a:t>
            </a:r>
            <a:r>
              <a:rPr dirty="0" sz="700" spc="-335">
                <a:latin typeface="Cambria Math"/>
                <a:cs typeface="Cambria Math"/>
              </a:rPr>
              <a:t>𝑜𝑜</a:t>
            </a:r>
            <a:endParaRPr sz="700">
              <a:latin typeface="Cambria Math"/>
              <a:cs typeface="Cambria Math"/>
            </a:endParaRPr>
          </a:p>
        </p:txBody>
      </p:sp>
      <p:sp>
        <p:nvSpPr>
          <p:cNvPr id="27" name="object 27"/>
          <p:cNvSpPr/>
          <p:nvPr/>
        </p:nvSpPr>
        <p:spPr>
          <a:xfrm>
            <a:off x="4230623" y="4021080"/>
            <a:ext cx="140335" cy="0"/>
          </a:xfrm>
          <a:custGeom>
            <a:avLst/>
            <a:gdLst/>
            <a:ahLst/>
            <a:cxnLst/>
            <a:rect l="l" t="t" r="r" b="b"/>
            <a:pathLst>
              <a:path w="140335" h="0">
                <a:moveTo>
                  <a:pt x="0" y="0"/>
                </a:moveTo>
                <a:lnTo>
                  <a:pt x="140208" y="0"/>
                </a:lnTo>
              </a:path>
            </a:pathLst>
          </a:custGeom>
          <a:ln w="7607">
            <a:solidFill>
              <a:srgbClr val="000000"/>
            </a:solidFill>
          </a:ln>
        </p:spPr>
        <p:txBody>
          <a:bodyPr wrap="square" lIns="0" tIns="0" rIns="0" bIns="0" rtlCol="0"/>
          <a:lstStyle/>
          <a:p/>
        </p:txBody>
      </p:sp>
      <p:sp>
        <p:nvSpPr>
          <p:cNvPr id="28" name="object 28"/>
          <p:cNvSpPr txBox="1"/>
          <p:nvPr/>
        </p:nvSpPr>
        <p:spPr>
          <a:xfrm>
            <a:off x="2340355" y="3981704"/>
            <a:ext cx="2298700" cy="132080"/>
          </a:xfrm>
          <a:prstGeom prst="rect">
            <a:avLst/>
          </a:prstGeom>
        </p:spPr>
        <p:txBody>
          <a:bodyPr wrap="square" lIns="0" tIns="12065" rIns="0" bIns="0" rtlCol="0" vert="horz">
            <a:spAutoFit/>
          </a:bodyPr>
          <a:lstStyle/>
          <a:p>
            <a:pPr marL="12700">
              <a:lnSpc>
                <a:spcPct val="100000"/>
              </a:lnSpc>
              <a:spcBef>
                <a:spcPts val="95"/>
              </a:spcBef>
              <a:tabLst>
                <a:tab pos="402590" algn="l"/>
                <a:tab pos="2229485" algn="l"/>
              </a:tabLst>
            </a:pPr>
            <a:r>
              <a:rPr dirty="0" sz="700" spc="-340">
                <a:latin typeface="Cambria Math"/>
                <a:cs typeface="Cambria Math"/>
              </a:rPr>
              <a:t>𝑠𝑠</a:t>
            </a:r>
            <a:r>
              <a:rPr dirty="0" sz="700" spc="-340">
                <a:latin typeface="Cambria Math"/>
                <a:cs typeface="Cambria Math"/>
              </a:rPr>
              <a:t>  </a:t>
            </a:r>
            <a:r>
              <a:rPr dirty="0" sz="700" spc="-45">
                <a:latin typeface="Cambria Math"/>
                <a:cs typeface="Cambria Math"/>
              </a:rPr>
              <a:t> </a:t>
            </a:r>
            <a:r>
              <a:rPr dirty="0" sz="700" spc="-305">
                <a:latin typeface="Cambria Math"/>
                <a:cs typeface="Cambria Math"/>
              </a:rPr>
              <a:t>𝑝𝑝</a:t>
            </a:r>
            <a:r>
              <a:rPr dirty="0" sz="700">
                <a:latin typeface="Cambria Math"/>
                <a:cs typeface="Cambria Math"/>
              </a:rPr>
              <a:t>	</a:t>
            </a:r>
            <a:r>
              <a:rPr dirty="0" sz="700" spc="-325">
                <a:latin typeface="Cambria Math"/>
                <a:cs typeface="Cambria Math"/>
              </a:rPr>
              <a:t>𝑑𝑑𝑠</a:t>
            </a:r>
            <a:r>
              <a:rPr dirty="0" sz="700" spc="-330">
                <a:latin typeface="Cambria Math"/>
                <a:cs typeface="Cambria Math"/>
              </a:rPr>
              <a:t>𝑠</a:t>
            </a:r>
            <a:r>
              <a:rPr dirty="0" sz="700">
                <a:latin typeface="Cambria Math"/>
                <a:cs typeface="Cambria Math"/>
              </a:rPr>
              <a:t>  </a:t>
            </a:r>
            <a:r>
              <a:rPr dirty="0" sz="700" spc="-45">
                <a:latin typeface="Cambria Math"/>
                <a:cs typeface="Cambria Math"/>
              </a:rPr>
              <a:t> </a:t>
            </a:r>
            <a:r>
              <a:rPr dirty="0" sz="700" spc="-325">
                <a:latin typeface="Cambria Math"/>
                <a:cs typeface="Cambria Math"/>
              </a:rPr>
              <a:t>𝑑𝑑𝑠</a:t>
            </a:r>
            <a:r>
              <a:rPr dirty="0" sz="700" spc="-330">
                <a:latin typeface="Cambria Math"/>
                <a:cs typeface="Cambria Math"/>
              </a:rPr>
              <a:t>𝑠</a:t>
            </a:r>
            <a:r>
              <a:rPr dirty="0" sz="700">
                <a:latin typeface="Cambria Math"/>
                <a:cs typeface="Cambria Math"/>
              </a:rPr>
              <a:t>	</a:t>
            </a:r>
            <a:r>
              <a:rPr dirty="0" sz="700" spc="-325">
                <a:latin typeface="Cambria Math"/>
                <a:cs typeface="Cambria Math"/>
              </a:rPr>
              <a:t>𝑑𝑑</a:t>
            </a:r>
            <a:endParaRPr sz="700">
              <a:latin typeface="Cambria Math"/>
              <a:cs typeface="Cambria Math"/>
            </a:endParaRPr>
          </a:p>
        </p:txBody>
      </p:sp>
      <p:sp>
        <p:nvSpPr>
          <p:cNvPr id="29" name="object 29"/>
          <p:cNvSpPr txBox="1"/>
          <p:nvPr/>
        </p:nvSpPr>
        <p:spPr>
          <a:xfrm>
            <a:off x="5028691" y="3981704"/>
            <a:ext cx="68580" cy="132080"/>
          </a:xfrm>
          <a:prstGeom prst="rect">
            <a:avLst/>
          </a:prstGeom>
        </p:spPr>
        <p:txBody>
          <a:bodyPr wrap="square" lIns="0" tIns="12065" rIns="0" bIns="0" rtlCol="0" vert="horz">
            <a:spAutoFit/>
          </a:bodyPr>
          <a:lstStyle/>
          <a:p>
            <a:pPr marL="12700">
              <a:lnSpc>
                <a:spcPct val="100000"/>
              </a:lnSpc>
              <a:spcBef>
                <a:spcPts val="95"/>
              </a:spcBef>
            </a:pPr>
            <a:r>
              <a:rPr dirty="0" sz="700" spc="-340">
                <a:latin typeface="Cambria Math"/>
                <a:cs typeface="Cambria Math"/>
              </a:rPr>
              <a:t>𝑠𝑠</a:t>
            </a:r>
            <a:endParaRPr sz="700">
              <a:latin typeface="Cambria Math"/>
              <a:cs typeface="Cambria Math"/>
            </a:endParaRPr>
          </a:p>
        </p:txBody>
      </p:sp>
      <p:sp>
        <p:nvSpPr>
          <p:cNvPr id="30" name="object 30"/>
          <p:cNvSpPr txBox="1"/>
          <p:nvPr/>
        </p:nvSpPr>
        <p:spPr>
          <a:xfrm>
            <a:off x="2259562" y="3917734"/>
            <a:ext cx="3253104" cy="177800"/>
          </a:xfrm>
          <a:prstGeom prst="rect">
            <a:avLst/>
          </a:prstGeom>
        </p:spPr>
        <p:txBody>
          <a:bodyPr wrap="square" lIns="0" tIns="12065" rIns="0" bIns="0" rtlCol="0" vert="horz">
            <a:spAutoFit/>
          </a:bodyPr>
          <a:lstStyle/>
          <a:p>
            <a:pPr marL="12700">
              <a:lnSpc>
                <a:spcPct val="100000"/>
              </a:lnSpc>
              <a:spcBef>
                <a:spcPts val="95"/>
              </a:spcBef>
              <a:tabLst>
                <a:tab pos="1257300" algn="l"/>
                <a:tab pos="1743710" algn="l"/>
                <a:tab pos="2138045" algn="l"/>
              </a:tabLst>
            </a:pPr>
            <a:r>
              <a:rPr dirty="0" sz="1000" spc="-320">
                <a:latin typeface="Cambria Math"/>
                <a:cs typeface="Cambria Math"/>
              </a:rPr>
              <a:t>𝐴𝐴</a:t>
            </a:r>
            <a:r>
              <a:rPr dirty="0" sz="1000" spc="180">
                <a:latin typeface="Cambria Math"/>
                <a:cs typeface="Cambria Math"/>
              </a:rPr>
              <a:t> </a:t>
            </a:r>
            <a:r>
              <a:rPr dirty="0" sz="1000" spc="-375">
                <a:latin typeface="Cambria Math"/>
                <a:cs typeface="Cambria Math"/>
              </a:rPr>
              <a:t>𝑓𝑓</a:t>
            </a:r>
            <a:r>
              <a:rPr dirty="0" sz="1000" spc="305">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320">
                <a:latin typeface="Cambria Math"/>
                <a:cs typeface="Cambria Math"/>
              </a:rPr>
              <a:t>𝐴𝐴</a:t>
            </a:r>
            <a:r>
              <a:rPr dirty="0" sz="1000" spc="630">
                <a:latin typeface="Cambria Math"/>
                <a:cs typeface="Cambria Math"/>
              </a:rPr>
              <a:t> </a:t>
            </a:r>
            <a:r>
              <a:rPr dirty="0" sz="1000" spc="-375">
                <a:latin typeface="Cambria Math"/>
                <a:cs typeface="Cambria Math"/>
              </a:rPr>
              <a:t>𝑓𝑓</a:t>
            </a:r>
            <a:r>
              <a:rPr dirty="0" sz="1000" spc="700">
                <a:latin typeface="Cambria Math"/>
                <a:cs typeface="Cambria Math"/>
              </a:rPr>
              <a:t> </a:t>
            </a:r>
            <a:r>
              <a:rPr dirty="0" sz="1000" spc="-5">
                <a:latin typeface="Cambria Math"/>
                <a:cs typeface="Cambria Math"/>
              </a:rPr>
              <a:t>≥</a:t>
            </a:r>
            <a:r>
              <a:rPr dirty="0" sz="1000" spc="55">
                <a:latin typeface="Cambria Math"/>
                <a:cs typeface="Cambria Math"/>
              </a:rPr>
              <a:t> </a:t>
            </a:r>
            <a:r>
              <a:rPr dirty="0" sz="1000" spc="-420">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5">
                <a:latin typeface="Cambria Math"/>
                <a:cs typeface="Cambria Math"/>
              </a:rPr>
              <a:t>0.5	+</a:t>
            </a:r>
            <a:r>
              <a:rPr dirty="0" sz="1000" spc="10">
                <a:latin typeface="Cambria Math"/>
                <a:cs typeface="Cambria Math"/>
              </a:rPr>
              <a:t> </a:t>
            </a:r>
            <a:r>
              <a:rPr dirty="0" sz="1000" spc="-385">
                <a:latin typeface="Cambria Math"/>
                <a:cs typeface="Cambria Math"/>
              </a:rPr>
              <a:t>��	</a:t>
            </a:r>
            <a:r>
              <a:rPr dirty="0" sz="1000" spc="-5">
                <a:latin typeface="Cambria Math"/>
                <a:cs typeface="Cambria Math"/>
              </a:rPr>
              <a:t>− </a:t>
            </a:r>
            <a:r>
              <a:rPr dirty="0" sz="1000" spc="-434">
                <a:latin typeface="Cambria Math"/>
                <a:cs typeface="Cambria Math"/>
              </a:rPr>
              <a:t>𝑉𝑉</a:t>
            </a:r>
            <a:r>
              <a:rPr dirty="0" sz="1000" spc="20">
                <a:latin typeface="Cambria Math"/>
                <a:cs typeface="Cambria Math"/>
              </a:rPr>
              <a:t> </a:t>
            </a:r>
            <a:r>
              <a:rPr dirty="0" sz="1000" spc="-515">
                <a:latin typeface="Cambria Math"/>
                <a:cs typeface="Cambria Math"/>
              </a:rPr>
              <a:t>�</a:t>
            </a:r>
            <a:r>
              <a:rPr dirty="0" sz="1000" spc="5">
                <a:latin typeface="Cambria Math"/>
                <a:cs typeface="Cambria Math"/>
              </a:rPr>
              <a:t> </a:t>
            </a:r>
            <a:r>
              <a:rPr dirty="0" sz="1000" spc="-5">
                <a:latin typeface="Cambria Math"/>
                <a:cs typeface="Cambria Math"/>
              </a:rPr>
              <a:t>− </a:t>
            </a:r>
            <a:r>
              <a:rPr dirty="0" sz="1000" spc="-175">
                <a:latin typeface="Cambria Math"/>
                <a:cs typeface="Cambria Math"/>
              </a:rPr>
              <a:t>0.5𝑉𝑉</a:t>
            </a:r>
            <a:r>
              <a:rPr dirty="0" sz="1000" spc="-165">
                <a:latin typeface="Cambria Math"/>
                <a:cs typeface="Cambria Math"/>
              </a:rPr>
              <a:t> </a:t>
            </a:r>
            <a:r>
              <a:rPr dirty="0" sz="1000" spc="-254">
                <a:latin typeface="Cambria Math"/>
                <a:cs typeface="Cambria Math"/>
              </a:rPr>
              <a:t>�</a:t>
            </a:r>
            <a:r>
              <a:rPr dirty="0" sz="1000" spc="-60">
                <a:latin typeface="Cambria Math"/>
                <a:cs typeface="Cambria Math"/>
              </a:rPr>
              <a:t> </a:t>
            </a:r>
            <a:r>
              <a:rPr dirty="0" sz="1000" spc="-265">
                <a:latin typeface="Cambria Math"/>
                <a:cs typeface="Cambria Math"/>
              </a:rPr>
              <a:t>𝑐𝑐𝑐𝑐𝑓𝑓</a:t>
            </a:r>
            <a:r>
              <a:rPr dirty="0" sz="1000" spc="-20">
                <a:latin typeface="Cambria Math"/>
                <a:cs typeface="Cambria Math"/>
              </a:rPr>
              <a:t> </a:t>
            </a:r>
            <a:r>
              <a:rPr dirty="0" sz="1000" spc="-335">
                <a:latin typeface="Cambria Math"/>
                <a:cs typeface="Cambria Math"/>
              </a:rPr>
              <a:t>𝜃𝜃�</a:t>
            </a:r>
            <a:endParaRPr sz="1000">
              <a:latin typeface="Cambria Math"/>
              <a:cs typeface="Cambria Math"/>
            </a:endParaRPr>
          </a:p>
        </p:txBody>
      </p:sp>
      <p:sp>
        <p:nvSpPr>
          <p:cNvPr id="31" name="object 31"/>
          <p:cNvSpPr txBox="1"/>
          <p:nvPr/>
        </p:nvSpPr>
        <p:spPr>
          <a:xfrm>
            <a:off x="673100" y="4240784"/>
            <a:ext cx="6409690" cy="323850"/>
          </a:xfrm>
          <a:prstGeom prst="rect">
            <a:avLst/>
          </a:prstGeom>
        </p:spPr>
        <p:txBody>
          <a:bodyPr wrap="square" lIns="0" tIns="22225" rIns="0" bIns="0" rtlCol="0" vert="horz">
            <a:spAutoFit/>
          </a:bodyPr>
          <a:lstStyle/>
          <a:p>
            <a:pPr marL="12700" marR="5080" indent="-635">
              <a:lnSpc>
                <a:spcPts val="1150"/>
              </a:lnSpc>
              <a:spcBef>
                <a:spcPts val="175"/>
              </a:spcBef>
            </a:pPr>
            <a:r>
              <a:rPr dirty="0" sz="1000" spc="-5">
                <a:latin typeface="Times New Roman"/>
                <a:cs typeface="Times New Roman"/>
              </a:rPr>
              <a:t>At the inside </a:t>
            </a:r>
            <a:r>
              <a:rPr dirty="0" sz="1000">
                <a:latin typeface="Times New Roman"/>
                <a:cs typeface="Times New Roman"/>
              </a:rPr>
              <a:t>edge </a:t>
            </a:r>
            <a:r>
              <a:rPr dirty="0" sz="1000" spc="-10">
                <a:latin typeface="Times New Roman"/>
                <a:cs typeface="Times New Roman"/>
              </a:rPr>
              <a:t>of </a:t>
            </a:r>
            <a:r>
              <a:rPr dirty="0" sz="1000" spc="-5">
                <a:latin typeface="Times New Roman"/>
                <a:cs typeface="Times New Roman"/>
              </a:rPr>
              <a:t>the bearing area </a:t>
            </a:r>
            <a:r>
              <a:rPr dirty="0" sz="1000">
                <a:latin typeface="Times New Roman"/>
                <a:cs typeface="Times New Roman"/>
              </a:rPr>
              <a:t>of </a:t>
            </a:r>
            <a:r>
              <a:rPr dirty="0" sz="1000" spc="-5">
                <a:latin typeface="Times New Roman"/>
                <a:cs typeface="Times New Roman"/>
              </a:rPr>
              <a:t>simple </a:t>
            </a:r>
            <a:r>
              <a:rPr dirty="0" sz="1000" spc="-10">
                <a:latin typeface="Times New Roman"/>
                <a:cs typeface="Times New Roman"/>
              </a:rPr>
              <a:t>end </a:t>
            </a:r>
            <a:r>
              <a:rPr dirty="0" sz="1000" spc="-5">
                <a:latin typeface="Times New Roman"/>
                <a:cs typeface="Times New Roman"/>
              </a:rPr>
              <a:t>supports to the section </a:t>
            </a:r>
            <a:r>
              <a:rPr dirty="0" sz="1000" spc="-10">
                <a:latin typeface="Times New Roman"/>
                <a:cs typeface="Times New Roman"/>
              </a:rPr>
              <a:t>of </a:t>
            </a:r>
            <a:r>
              <a:rPr dirty="0" sz="1000" spc="-5">
                <a:latin typeface="Times New Roman"/>
                <a:cs typeface="Times New Roman"/>
              </a:rPr>
              <a:t>critical shear, the longitudinal reinforcement </a:t>
            </a:r>
            <a:r>
              <a:rPr dirty="0" sz="1000">
                <a:latin typeface="Times New Roman"/>
                <a:cs typeface="Times New Roman"/>
              </a:rPr>
              <a:t>on  </a:t>
            </a:r>
            <a:r>
              <a:rPr dirty="0" sz="1000" spc="-5">
                <a:latin typeface="Times New Roman"/>
                <a:cs typeface="Times New Roman"/>
              </a:rPr>
              <a:t>the flexural tension side </a:t>
            </a:r>
            <a:r>
              <a:rPr dirty="0" sz="1000">
                <a:latin typeface="Times New Roman"/>
                <a:cs typeface="Times New Roman"/>
              </a:rPr>
              <a:t>of </a:t>
            </a:r>
            <a:r>
              <a:rPr dirty="0" sz="1000" spc="-5">
                <a:latin typeface="Times New Roman"/>
                <a:cs typeface="Times New Roman"/>
              </a:rPr>
              <a:t>the </a:t>
            </a:r>
            <a:r>
              <a:rPr dirty="0" sz="1000">
                <a:latin typeface="Times New Roman"/>
                <a:cs typeface="Times New Roman"/>
              </a:rPr>
              <a:t>member </a:t>
            </a:r>
            <a:r>
              <a:rPr dirty="0" sz="1000" spc="-5">
                <a:latin typeface="Times New Roman"/>
                <a:cs typeface="Times New Roman"/>
              </a:rPr>
              <a:t>shall</a:t>
            </a:r>
            <a:r>
              <a:rPr dirty="0" sz="1000" spc="25">
                <a:latin typeface="Times New Roman"/>
                <a:cs typeface="Times New Roman"/>
              </a:rPr>
              <a:t> </a:t>
            </a:r>
            <a:r>
              <a:rPr dirty="0" sz="1000" spc="-5">
                <a:latin typeface="Times New Roman"/>
                <a:cs typeface="Times New Roman"/>
              </a:rPr>
              <a:t>satisfy:</a:t>
            </a:r>
            <a:endParaRPr sz="1000">
              <a:latin typeface="Times New Roman"/>
              <a:cs typeface="Times New Roman"/>
            </a:endParaRPr>
          </a:p>
        </p:txBody>
      </p:sp>
      <p:sp>
        <p:nvSpPr>
          <p:cNvPr id="32" name="object 32"/>
          <p:cNvSpPr txBox="1"/>
          <p:nvPr/>
        </p:nvSpPr>
        <p:spPr>
          <a:xfrm>
            <a:off x="3762692" y="4592838"/>
            <a:ext cx="182880" cy="177800"/>
          </a:xfrm>
          <a:prstGeom prst="rect">
            <a:avLst/>
          </a:prstGeom>
        </p:spPr>
        <p:txBody>
          <a:bodyPr wrap="square" lIns="0" tIns="12065" rIns="0" bIns="0" rtlCol="0" vert="horz">
            <a:spAutoFit/>
          </a:bodyPr>
          <a:lstStyle/>
          <a:p>
            <a:pPr marL="38100">
              <a:lnSpc>
                <a:spcPct val="100000"/>
              </a:lnSpc>
              <a:spcBef>
                <a:spcPts val="95"/>
              </a:spcBef>
            </a:pPr>
            <a:r>
              <a:rPr dirty="0" sz="1000" spc="-360">
                <a:latin typeface="Cambria Math"/>
                <a:cs typeface="Cambria Math"/>
              </a:rPr>
              <a:t>𝑉𝑉</a:t>
            </a:r>
            <a:r>
              <a:rPr dirty="0" baseline="-15873" sz="1050" spc="-540">
                <a:latin typeface="Cambria Math"/>
                <a:cs typeface="Cambria Math"/>
              </a:rPr>
              <a:t>𝑎𝑎</a:t>
            </a:r>
            <a:endParaRPr baseline="-15873" sz="1050">
              <a:latin typeface="Cambria Math"/>
              <a:cs typeface="Cambria Math"/>
            </a:endParaRPr>
          </a:p>
        </p:txBody>
      </p:sp>
      <p:sp>
        <p:nvSpPr>
          <p:cNvPr id="33" name="object 33"/>
          <p:cNvSpPr/>
          <p:nvPr/>
        </p:nvSpPr>
        <p:spPr>
          <a:xfrm>
            <a:off x="3788664" y="4793748"/>
            <a:ext cx="140335" cy="0"/>
          </a:xfrm>
          <a:custGeom>
            <a:avLst/>
            <a:gdLst/>
            <a:ahLst/>
            <a:cxnLst/>
            <a:rect l="l" t="t" r="r" b="b"/>
            <a:pathLst>
              <a:path w="140335" h="0">
                <a:moveTo>
                  <a:pt x="0" y="0"/>
                </a:moveTo>
                <a:lnTo>
                  <a:pt x="140195" y="0"/>
                </a:lnTo>
              </a:path>
            </a:pathLst>
          </a:custGeom>
          <a:ln w="7607">
            <a:solidFill>
              <a:srgbClr val="000000"/>
            </a:solidFill>
          </a:ln>
        </p:spPr>
        <p:txBody>
          <a:bodyPr wrap="square" lIns="0" tIns="0" rIns="0" bIns="0" rtlCol="0"/>
          <a:lstStyle/>
          <a:p/>
        </p:txBody>
      </p:sp>
      <p:sp>
        <p:nvSpPr>
          <p:cNvPr id="34" name="object 34"/>
          <p:cNvSpPr txBox="1"/>
          <p:nvPr/>
        </p:nvSpPr>
        <p:spPr>
          <a:xfrm>
            <a:off x="2766187" y="4690463"/>
            <a:ext cx="2237105" cy="177800"/>
          </a:xfrm>
          <a:prstGeom prst="rect">
            <a:avLst/>
          </a:prstGeom>
        </p:spPr>
        <p:txBody>
          <a:bodyPr wrap="square" lIns="0" tIns="12065" rIns="0" bIns="0" rtlCol="0" vert="horz">
            <a:spAutoFit/>
          </a:bodyPr>
          <a:lstStyle/>
          <a:p>
            <a:pPr marL="38100">
              <a:lnSpc>
                <a:spcPct val="100000"/>
              </a:lnSpc>
              <a:spcBef>
                <a:spcPts val="95"/>
              </a:spcBef>
              <a:tabLst>
                <a:tab pos="1189990" algn="l"/>
              </a:tabLst>
            </a:pPr>
            <a:r>
              <a:rPr dirty="0" sz="1000" spc="-275">
                <a:latin typeface="Cambria Math"/>
                <a:cs typeface="Cambria Math"/>
              </a:rPr>
              <a:t>𝐴𝐴</a:t>
            </a:r>
            <a:r>
              <a:rPr dirty="0" baseline="-15873" sz="1050" spc="-412">
                <a:latin typeface="Cambria Math"/>
                <a:cs typeface="Cambria Math"/>
              </a:rPr>
              <a:t>𝑠𝑠</a:t>
            </a:r>
            <a:r>
              <a:rPr dirty="0" sz="1000" spc="-275">
                <a:latin typeface="Cambria Math"/>
                <a:cs typeface="Cambria Math"/>
              </a:rPr>
              <a:t>𝑓𝑓</a:t>
            </a:r>
            <a:r>
              <a:rPr dirty="0" baseline="-15873" sz="1050" spc="-412">
                <a:latin typeface="Cambria Math"/>
                <a:cs typeface="Cambria Math"/>
              </a:rPr>
              <a:t>𝑝𝑝</a:t>
            </a:r>
            <a:r>
              <a:rPr dirty="0" baseline="-15873" sz="1050" spc="195">
                <a:latin typeface="Cambria Math"/>
                <a:cs typeface="Cambria Math"/>
              </a:rPr>
              <a:t> </a:t>
            </a:r>
            <a:r>
              <a:rPr dirty="0" sz="1000" spc="-5">
                <a:latin typeface="Cambria Math"/>
                <a:cs typeface="Cambria Math"/>
              </a:rPr>
              <a:t>+ </a:t>
            </a:r>
            <a:r>
              <a:rPr dirty="0" sz="1000" spc="25">
                <a:latin typeface="Cambria Math"/>
                <a:cs typeface="Cambria Math"/>
              </a:rPr>
              <a:t> </a:t>
            </a:r>
            <a:r>
              <a:rPr dirty="0" sz="1000" spc="-240">
                <a:latin typeface="Cambria Math"/>
                <a:cs typeface="Cambria Math"/>
              </a:rPr>
              <a:t>𝐴𝐴</a:t>
            </a:r>
            <a:r>
              <a:rPr dirty="0" baseline="-15873" sz="1050" spc="-359">
                <a:latin typeface="Cambria Math"/>
                <a:cs typeface="Cambria Math"/>
              </a:rPr>
              <a:t>𝑑𝑑𝑠𝑠</a:t>
            </a:r>
            <a:r>
              <a:rPr dirty="0" sz="1000" spc="-240">
                <a:latin typeface="Cambria Math"/>
                <a:cs typeface="Cambria Math"/>
              </a:rPr>
              <a:t>𝑓𝑓</a:t>
            </a:r>
            <a:r>
              <a:rPr dirty="0" baseline="-15873" sz="1050" spc="-359">
                <a:latin typeface="Cambria Math"/>
                <a:cs typeface="Cambria Math"/>
              </a:rPr>
              <a:t>𝑑𝑑𝑠𝑠</a:t>
            </a:r>
            <a:r>
              <a:rPr dirty="0" baseline="-15873" sz="1050" spc="262">
                <a:latin typeface="Cambria Math"/>
                <a:cs typeface="Cambria Math"/>
              </a:rPr>
              <a:t> </a:t>
            </a:r>
            <a:r>
              <a:rPr dirty="0" sz="1000" spc="-5">
                <a:latin typeface="Cambria Math"/>
                <a:cs typeface="Cambria Math"/>
              </a:rPr>
              <a:t>≥</a:t>
            </a:r>
            <a:r>
              <a:rPr dirty="0" sz="1000" spc="75">
                <a:latin typeface="Cambria Math"/>
                <a:cs typeface="Cambria Math"/>
              </a:rPr>
              <a:t> </a:t>
            </a:r>
            <a:r>
              <a:rPr dirty="0" sz="1000" spc="-254">
                <a:latin typeface="Cambria Math"/>
                <a:cs typeface="Cambria Math"/>
              </a:rPr>
              <a:t>�	</a:t>
            </a:r>
            <a:r>
              <a:rPr dirty="0" sz="1000" spc="-5">
                <a:latin typeface="Cambria Math"/>
                <a:cs typeface="Cambria Math"/>
              </a:rPr>
              <a:t>− </a:t>
            </a:r>
            <a:r>
              <a:rPr dirty="0" sz="1000" spc="-204">
                <a:latin typeface="Cambria Math"/>
                <a:cs typeface="Cambria Math"/>
              </a:rPr>
              <a:t>0.5𝑉𝑉</a:t>
            </a:r>
            <a:r>
              <a:rPr dirty="0" baseline="-15873" sz="1050" spc="-307">
                <a:latin typeface="Cambria Math"/>
                <a:cs typeface="Cambria Math"/>
              </a:rPr>
              <a:t>𝑠𝑠</a:t>
            </a:r>
            <a:r>
              <a:rPr dirty="0" baseline="-15873" sz="1050" spc="179">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340">
                <a:latin typeface="Cambria Math"/>
                <a:cs typeface="Cambria Math"/>
              </a:rPr>
              <a:t>𝑉𝑉</a:t>
            </a:r>
            <a:r>
              <a:rPr dirty="0" baseline="-15873" sz="1050" spc="-509">
                <a:latin typeface="Cambria Math"/>
                <a:cs typeface="Cambria Math"/>
              </a:rPr>
              <a:t>𝑑𝑑</a:t>
            </a:r>
            <a:r>
              <a:rPr dirty="0" sz="1000" spc="-340">
                <a:latin typeface="Cambria Math"/>
                <a:cs typeface="Cambria Math"/>
              </a:rPr>
              <a:t>�</a:t>
            </a:r>
            <a:r>
              <a:rPr dirty="0" sz="1000" spc="-60">
                <a:latin typeface="Cambria Math"/>
                <a:cs typeface="Cambria Math"/>
              </a:rPr>
              <a:t> </a:t>
            </a:r>
            <a:r>
              <a:rPr dirty="0" sz="1000" spc="-265">
                <a:latin typeface="Cambria Math"/>
                <a:cs typeface="Cambria Math"/>
              </a:rPr>
              <a:t>𝑐𝑐𝑐𝑐𝑓𝑓</a:t>
            </a:r>
            <a:r>
              <a:rPr dirty="0" sz="1000" spc="-20">
                <a:latin typeface="Cambria Math"/>
                <a:cs typeface="Cambria Math"/>
              </a:rPr>
              <a:t> </a:t>
            </a:r>
            <a:r>
              <a:rPr dirty="0" sz="1000" spc="-285">
                <a:latin typeface="Cambria Math"/>
                <a:cs typeface="Cambria Math"/>
              </a:rPr>
              <a:t>𝜃𝜃</a:t>
            </a:r>
            <a:endParaRPr sz="1000">
              <a:latin typeface="Cambria Math"/>
              <a:cs typeface="Cambria Math"/>
            </a:endParaRPr>
          </a:p>
        </p:txBody>
      </p:sp>
      <p:sp>
        <p:nvSpPr>
          <p:cNvPr id="35" name="object 35"/>
          <p:cNvSpPr txBox="1"/>
          <p:nvPr/>
        </p:nvSpPr>
        <p:spPr>
          <a:xfrm>
            <a:off x="647553" y="4706518"/>
            <a:ext cx="6456045" cy="2378710"/>
          </a:xfrm>
          <a:prstGeom prst="rect">
            <a:avLst/>
          </a:prstGeom>
        </p:spPr>
        <p:txBody>
          <a:bodyPr wrap="square" lIns="0" tIns="81280" rIns="0" bIns="0" rtlCol="0" vert="horz">
            <a:spAutoFit/>
          </a:bodyPr>
          <a:lstStyle/>
          <a:p>
            <a:pPr algn="ctr" marR="33655">
              <a:lnSpc>
                <a:spcPct val="100000"/>
              </a:lnSpc>
              <a:spcBef>
                <a:spcPts val="640"/>
              </a:spcBef>
            </a:pPr>
            <a:r>
              <a:rPr dirty="0" sz="1000" spc="-270">
                <a:latin typeface="Cambria Math"/>
                <a:cs typeface="Cambria Math"/>
              </a:rPr>
              <a:t>𝜙𝜙</a:t>
            </a:r>
            <a:r>
              <a:rPr dirty="0" baseline="-15873" sz="1050" spc="-405">
                <a:latin typeface="Cambria Math"/>
                <a:cs typeface="Cambria Math"/>
              </a:rPr>
              <a:t>𝑜𝑜</a:t>
            </a:r>
            <a:endParaRPr baseline="-15873" sz="1050">
              <a:latin typeface="Cambria Math"/>
              <a:cs typeface="Cambria Math"/>
            </a:endParaRPr>
          </a:p>
          <a:p>
            <a:pPr marL="38100" marR="30480">
              <a:lnSpc>
                <a:spcPts val="1150"/>
              </a:lnSpc>
              <a:spcBef>
                <a:spcPts val="620"/>
              </a:spcBef>
            </a:pPr>
            <a:r>
              <a:rPr dirty="0" sz="1000" spc="-5">
                <a:latin typeface="Times New Roman"/>
                <a:cs typeface="Times New Roman"/>
              </a:rPr>
              <a:t>At the critical section, all the harped strands are above the mid-height </a:t>
            </a:r>
            <a:r>
              <a:rPr dirty="0" sz="1000">
                <a:latin typeface="Times New Roman"/>
                <a:cs typeface="Times New Roman"/>
              </a:rPr>
              <a:t>of </a:t>
            </a:r>
            <a:r>
              <a:rPr dirty="0" sz="1000" spc="-5">
                <a:latin typeface="Times New Roman"/>
                <a:cs typeface="Times New Roman"/>
              </a:rPr>
              <a:t>the girder. The harped strands are not </a:t>
            </a:r>
            <a:r>
              <a:rPr dirty="0" sz="1000">
                <a:latin typeface="Times New Roman"/>
                <a:cs typeface="Times New Roman"/>
              </a:rPr>
              <a:t>on </a:t>
            </a:r>
            <a:r>
              <a:rPr dirty="0" sz="1000" spc="-5">
                <a:latin typeface="Times New Roman"/>
                <a:cs typeface="Times New Roman"/>
              </a:rPr>
              <a:t>the flexural  tension side (See </a:t>
            </a:r>
            <a:r>
              <a:rPr dirty="0" sz="1000" spc="-10">
                <a:latin typeface="Times New Roman"/>
                <a:cs typeface="Times New Roman"/>
              </a:rPr>
              <a:t>LRFD </a:t>
            </a:r>
            <a:r>
              <a:rPr dirty="0" sz="1000" spc="-5">
                <a:latin typeface="Times New Roman"/>
                <a:cs typeface="Times New Roman"/>
              </a:rPr>
              <a:t>Figure</a:t>
            </a:r>
            <a:r>
              <a:rPr dirty="0" sz="1000" spc="30">
                <a:latin typeface="Times New Roman"/>
                <a:cs typeface="Times New Roman"/>
              </a:rPr>
              <a:t> </a:t>
            </a:r>
            <a:r>
              <a:rPr dirty="0" sz="1000" spc="-5">
                <a:latin typeface="Times New Roman"/>
                <a:cs typeface="Times New Roman"/>
              </a:rPr>
              <a:t>5.7.3.4.2-2)</a:t>
            </a:r>
            <a:endParaRPr sz="1000">
              <a:latin typeface="Times New Roman"/>
              <a:cs typeface="Times New Roman"/>
            </a:endParaRPr>
          </a:p>
          <a:p>
            <a:pPr algn="ctr" marL="15240">
              <a:lnSpc>
                <a:spcPct val="100000"/>
              </a:lnSpc>
              <a:spcBef>
                <a:spcPts val="550"/>
              </a:spcBef>
            </a:pPr>
            <a:r>
              <a:rPr dirty="0" sz="1000" spc="-220">
                <a:latin typeface="Cambria Math"/>
                <a:cs typeface="Cambria Math"/>
              </a:rPr>
              <a:t>𝐴𝐴</a:t>
            </a:r>
            <a:r>
              <a:rPr dirty="0" baseline="-15873" sz="1050" spc="-330">
                <a:latin typeface="Cambria Math"/>
                <a:cs typeface="Cambria Math"/>
              </a:rPr>
              <a:t>𝑑𝑑𝑠𝑠</a:t>
            </a:r>
            <a:r>
              <a:rPr dirty="0" baseline="-15873" sz="1050" spc="240">
                <a:latin typeface="Cambria Math"/>
                <a:cs typeface="Cambria Math"/>
              </a:rPr>
              <a:t> </a:t>
            </a:r>
            <a:r>
              <a:rPr dirty="0" sz="1000" spc="-5">
                <a:latin typeface="Cambria Math"/>
                <a:cs typeface="Cambria Math"/>
              </a:rPr>
              <a:t>= </a:t>
            </a:r>
            <a:r>
              <a:rPr dirty="0" baseline="2777" sz="1500" spc="-82">
                <a:latin typeface="Cambria Math"/>
                <a:cs typeface="Cambria Math"/>
              </a:rPr>
              <a:t>(</a:t>
            </a:r>
            <a:r>
              <a:rPr dirty="0" sz="1000" spc="-55">
                <a:latin typeface="Cambria Math"/>
                <a:cs typeface="Cambria Math"/>
              </a:rPr>
              <a:t>44</a:t>
            </a:r>
            <a:r>
              <a:rPr dirty="0" baseline="2777" sz="1500" spc="-82">
                <a:latin typeface="Cambria Math"/>
                <a:cs typeface="Cambria Math"/>
              </a:rPr>
              <a:t>)(</a:t>
            </a:r>
            <a:r>
              <a:rPr dirty="0" sz="1000" spc="-55">
                <a:latin typeface="Cambria Math"/>
                <a:cs typeface="Cambria Math"/>
              </a:rPr>
              <a:t>0.217𝑠𝑠𝑠𝑠</a:t>
            </a:r>
            <a:r>
              <a:rPr dirty="0" baseline="27777" sz="1050" spc="-82">
                <a:latin typeface="Cambria Math"/>
                <a:cs typeface="Cambria Math"/>
              </a:rPr>
              <a:t>2</a:t>
            </a:r>
            <a:r>
              <a:rPr dirty="0" baseline="2777" sz="1500" spc="-82">
                <a:latin typeface="Cambria Math"/>
                <a:cs typeface="Cambria Math"/>
              </a:rPr>
              <a:t>)  </a:t>
            </a:r>
            <a:r>
              <a:rPr dirty="0" sz="1000" spc="-5">
                <a:latin typeface="Cambria Math"/>
                <a:cs typeface="Cambria Math"/>
              </a:rPr>
              <a:t>=</a:t>
            </a:r>
            <a:r>
              <a:rPr dirty="0" sz="1000" spc="70">
                <a:latin typeface="Cambria Math"/>
                <a:cs typeface="Cambria Math"/>
              </a:rPr>
              <a:t> </a:t>
            </a:r>
            <a:r>
              <a:rPr dirty="0" sz="1000" spc="-90">
                <a:latin typeface="Cambria Math"/>
                <a:cs typeface="Cambria Math"/>
              </a:rPr>
              <a:t>9.548𝑠𝑠𝑠𝑠</a:t>
            </a:r>
            <a:r>
              <a:rPr dirty="0" baseline="27777" sz="1050" spc="-135">
                <a:latin typeface="Cambria Math"/>
                <a:cs typeface="Cambria Math"/>
              </a:rPr>
              <a:t>2</a:t>
            </a:r>
            <a:endParaRPr baseline="27777" sz="1050">
              <a:latin typeface="Cambria Math"/>
              <a:cs typeface="Cambria Math"/>
            </a:endParaRPr>
          </a:p>
          <a:p>
            <a:pPr marL="38100">
              <a:lnSpc>
                <a:spcPct val="100000"/>
              </a:lnSpc>
              <a:spcBef>
                <a:spcPts val="680"/>
              </a:spcBef>
            </a:pPr>
            <a:r>
              <a:rPr dirty="0" sz="1000" spc="-5">
                <a:latin typeface="Times New Roman"/>
                <a:cs typeface="Times New Roman"/>
              </a:rPr>
              <a:t>From the moment capacity analysis, </a:t>
            </a:r>
            <a:r>
              <a:rPr dirty="0" sz="1000" spc="-200">
                <a:latin typeface="Cambria Math"/>
                <a:cs typeface="Cambria Math"/>
              </a:rPr>
              <a:t>𝑓𝑓</a:t>
            </a:r>
            <a:r>
              <a:rPr dirty="0" baseline="-15873" sz="1050" spc="-300">
                <a:latin typeface="Cambria Math"/>
                <a:cs typeface="Cambria Math"/>
              </a:rPr>
              <a:t>𝑑𝑑𝑠𝑠,𝑠𝑠𝑜𝑜𝑔𝑔</a:t>
            </a:r>
            <a:r>
              <a:rPr dirty="0" baseline="-15873" sz="1050" spc="292">
                <a:latin typeface="Cambria Math"/>
                <a:cs typeface="Cambria Math"/>
              </a:rPr>
              <a:t> </a:t>
            </a:r>
            <a:r>
              <a:rPr dirty="0" sz="1000" spc="-5">
                <a:latin typeface="Cambria Math"/>
                <a:cs typeface="Cambria Math"/>
              </a:rPr>
              <a:t>= </a:t>
            </a:r>
            <a:r>
              <a:rPr dirty="0" sz="1000" spc="-130">
                <a:latin typeface="Cambria Math"/>
                <a:cs typeface="Cambria Math"/>
              </a:rPr>
              <a:t>126.855𝑘𝑘𝑠𝑠𝑠𝑠 </a:t>
            </a:r>
            <a:r>
              <a:rPr dirty="0" sz="1000" spc="-5">
                <a:latin typeface="Times New Roman"/>
                <a:cs typeface="Times New Roman"/>
              </a:rPr>
              <a:t>which takes into account the lack </a:t>
            </a:r>
            <a:r>
              <a:rPr dirty="0" sz="1000" spc="-10">
                <a:latin typeface="Times New Roman"/>
                <a:cs typeface="Times New Roman"/>
              </a:rPr>
              <a:t>of </a:t>
            </a:r>
            <a:r>
              <a:rPr dirty="0" sz="1000" spc="-5">
                <a:latin typeface="Times New Roman"/>
                <a:cs typeface="Times New Roman"/>
              </a:rPr>
              <a:t>full development </a:t>
            </a:r>
            <a:r>
              <a:rPr dirty="0" sz="1000">
                <a:latin typeface="Times New Roman"/>
                <a:cs typeface="Times New Roman"/>
              </a:rPr>
              <a:t>per</a:t>
            </a:r>
            <a:r>
              <a:rPr dirty="0" sz="1000" spc="-10">
                <a:latin typeface="Times New Roman"/>
                <a:cs typeface="Times New Roman"/>
              </a:rPr>
              <a:t> LRFD</a:t>
            </a:r>
            <a:endParaRPr sz="1000">
              <a:latin typeface="Times New Roman"/>
              <a:cs typeface="Times New Roman"/>
            </a:endParaRPr>
          </a:p>
          <a:p>
            <a:pPr marL="38100">
              <a:lnSpc>
                <a:spcPct val="100000"/>
              </a:lnSpc>
              <a:spcBef>
                <a:spcPts val="75"/>
              </a:spcBef>
            </a:pPr>
            <a:r>
              <a:rPr dirty="0" sz="1000">
                <a:latin typeface="Times New Roman"/>
                <a:cs typeface="Times New Roman"/>
              </a:rPr>
              <a:t>5.9.4.3.2. </a:t>
            </a:r>
            <a:r>
              <a:rPr dirty="0" sz="1000" spc="-5">
                <a:latin typeface="Times New Roman"/>
                <a:cs typeface="Times New Roman"/>
              </a:rPr>
              <a:t>Do not apply the reduction again in these</a:t>
            </a:r>
            <a:r>
              <a:rPr dirty="0" sz="1000" spc="30">
                <a:latin typeface="Times New Roman"/>
                <a:cs typeface="Times New Roman"/>
              </a:rPr>
              <a:t> </a:t>
            </a:r>
            <a:r>
              <a:rPr dirty="0" sz="1000" spc="-5">
                <a:latin typeface="Times New Roman"/>
                <a:cs typeface="Times New Roman"/>
              </a:rPr>
              <a:t>calculations.</a:t>
            </a:r>
            <a:endParaRPr sz="1000">
              <a:latin typeface="Times New Roman"/>
              <a:cs typeface="Times New Roman"/>
            </a:endParaRPr>
          </a:p>
          <a:p>
            <a:pPr marL="38100">
              <a:lnSpc>
                <a:spcPct val="100000"/>
              </a:lnSpc>
              <a:spcBef>
                <a:spcPts val="560"/>
              </a:spcBef>
            </a:pPr>
            <a:r>
              <a:rPr dirty="0" sz="1000" spc="-235">
                <a:latin typeface="Cambria Math"/>
                <a:cs typeface="Cambria Math"/>
              </a:rPr>
              <a:t>𝑑𝑑</a:t>
            </a:r>
            <a:r>
              <a:rPr dirty="0" baseline="-15873" sz="1050" spc="-352">
                <a:latin typeface="Cambria Math"/>
                <a:cs typeface="Cambria Math"/>
              </a:rPr>
              <a:t>𝑜𝑜</a:t>
            </a:r>
            <a:r>
              <a:rPr dirty="0" baseline="-15873" sz="1050" spc="232">
                <a:latin typeface="Cambria Math"/>
                <a:cs typeface="Cambria Math"/>
              </a:rPr>
              <a:t> </a:t>
            </a:r>
            <a:r>
              <a:rPr dirty="0" sz="1000" spc="-5">
                <a:latin typeface="Cambria Math"/>
                <a:cs typeface="Cambria Math"/>
              </a:rPr>
              <a:t>=</a:t>
            </a:r>
            <a:r>
              <a:rPr dirty="0" sz="1000" spc="40">
                <a:latin typeface="Cambria Math"/>
                <a:cs typeface="Cambria Math"/>
              </a:rPr>
              <a:t> </a:t>
            </a:r>
            <a:r>
              <a:rPr dirty="0" sz="1000" spc="-105">
                <a:latin typeface="Cambria Math"/>
                <a:cs typeface="Cambria Math"/>
              </a:rPr>
              <a:t>69.382𝑠𝑠𝑠𝑠</a:t>
            </a:r>
            <a:endParaRPr sz="1000">
              <a:latin typeface="Cambria Math"/>
              <a:cs typeface="Cambria Math"/>
            </a:endParaRPr>
          </a:p>
          <a:p>
            <a:pPr marL="38100">
              <a:lnSpc>
                <a:spcPct val="100000"/>
              </a:lnSpc>
              <a:spcBef>
                <a:spcPts val="580"/>
              </a:spcBef>
            </a:pPr>
            <a:r>
              <a:rPr dirty="0" sz="1000" spc="-360">
                <a:latin typeface="Cambria Math"/>
                <a:cs typeface="Cambria Math"/>
              </a:rPr>
              <a:t>𝑉𝑉</a:t>
            </a:r>
            <a:r>
              <a:rPr dirty="0" baseline="-15873" sz="1050" spc="-540">
                <a:latin typeface="Cambria Math"/>
                <a:cs typeface="Cambria Math"/>
              </a:rPr>
              <a:t>𝑎𝑎</a:t>
            </a:r>
            <a:r>
              <a:rPr dirty="0" baseline="-15873" sz="1050" spc="209">
                <a:latin typeface="Cambria Math"/>
                <a:cs typeface="Cambria Math"/>
              </a:rPr>
              <a:t> </a:t>
            </a:r>
            <a:r>
              <a:rPr dirty="0" sz="1000" spc="-5">
                <a:latin typeface="Cambria Math"/>
                <a:cs typeface="Cambria Math"/>
              </a:rPr>
              <a:t>=</a:t>
            </a:r>
            <a:r>
              <a:rPr dirty="0" sz="1000" spc="20">
                <a:latin typeface="Cambria Math"/>
                <a:cs typeface="Cambria Math"/>
              </a:rPr>
              <a:t> </a:t>
            </a:r>
            <a:r>
              <a:rPr dirty="0" sz="1000" spc="-145">
                <a:latin typeface="Cambria Math"/>
                <a:cs typeface="Cambria Math"/>
              </a:rPr>
              <a:t>413.73𝑘𝑘𝑠𝑠𝑘𝑘</a:t>
            </a:r>
            <a:endParaRPr sz="1000">
              <a:latin typeface="Cambria Math"/>
              <a:cs typeface="Cambria Math"/>
            </a:endParaRPr>
          </a:p>
          <a:p>
            <a:pPr marL="38100">
              <a:lnSpc>
                <a:spcPct val="100000"/>
              </a:lnSpc>
              <a:spcBef>
                <a:spcPts val="560"/>
              </a:spcBef>
            </a:pPr>
            <a:r>
              <a:rPr dirty="0" sz="1000" spc="-355">
                <a:latin typeface="Cambria Math"/>
                <a:cs typeface="Cambria Math"/>
              </a:rPr>
              <a:t>𝑉𝑉</a:t>
            </a:r>
            <a:r>
              <a:rPr dirty="0" baseline="-15873" sz="1050" spc="-532">
                <a:latin typeface="Cambria Math"/>
                <a:cs typeface="Cambria Math"/>
              </a:rPr>
              <a:t>𝑠𝑠</a:t>
            </a:r>
            <a:r>
              <a:rPr dirty="0" baseline="-15873" sz="1050" spc="217">
                <a:latin typeface="Cambria Math"/>
                <a:cs typeface="Cambria Math"/>
              </a:rPr>
              <a:t> </a:t>
            </a:r>
            <a:r>
              <a:rPr dirty="0" sz="1000" spc="-5">
                <a:latin typeface="Cambria Math"/>
                <a:cs typeface="Cambria Math"/>
              </a:rPr>
              <a:t>=</a:t>
            </a:r>
            <a:r>
              <a:rPr dirty="0" sz="1000" spc="25">
                <a:latin typeface="Cambria Math"/>
                <a:cs typeface="Cambria Math"/>
              </a:rPr>
              <a:t> </a:t>
            </a:r>
            <a:r>
              <a:rPr dirty="0" sz="1000" spc="-120">
                <a:latin typeface="Cambria Math"/>
                <a:cs typeface="Cambria Math"/>
              </a:rPr>
              <a:t>459.70𝑠𝑠𝑘𝑘</a:t>
            </a:r>
            <a:endParaRPr sz="1000">
              <a:latin typeface="Cambria Math"/>
              <a:cs typeface="Cambria Math"/>
            </a:endParaRPr>
          </a:p>
          <a:p>
            <a:pPr marL="38100">
              <a:lnSpc>
                <a:spcPct val="100000"/>
              </a:lnSpc>
              <a:spcBef>
                <a:spcPts val="580"/>
              </a:spcBef>
            </a:pPr>
            <a:r>
              <a:rPr dirty="0" sz="1000" spc="-375">
                <a:latin typeface="Cambria Math"/>
                <a:cs typeface="Cambria Math"/>
              </a:rPr>
              <a:t>𝑉𝑉</a:t>
            </a:r>
            <a:r>
              <a:rPr dirty="0" baseline="-15873" sz="1050" spc="-562">
                <a:latin typeface="Cambria Math"/>
                <a:cs typeface="Cambria Math"/>
              </a:rPr>
              <a:t>𝑑𝑑</a:t>
            </a:r>
            <a:r>
              <a:rPr dirty="0" baseline="-15873" sz="1050" spc="232">
                <a:latin typeface="Cambria Math"/>
                <a:cs typeface="Cambria Math"/>
              </a:rPr>
              <a:t> </a:t>
            </a:r>
            <a:r>
              <a:rPr dirty="0" sz="1000" spc="-5">
                <a:latin typeface="Cambria Math"/>
                <a:cs typeface="Cambria Math"/>
              </a:rPr>
              <a:t>=</a:t>
            </a:r>
            <a:r>
              <a:rPr dirty="0" sz="1000" spc="30">
                <a:latin typeface="Cambria Math"/>
                <a:cs typeface="Cambria Math"/>
              </a:rPr>
              <a:t> </a:t>
            </a:r>
            <a:r>
              <a:rPr dirty="0" sz="1000" spc="-160">
                <a:latin typeface="Cambria Math"/>
                <a:cs typeface="Cambria Math"/>
              </a:rPr>
              <a:t>43.18𝑘𝑘𝑠𝑠𝑘𝑘</a:t>
            </a:r>
            <a:endParaRPr sz="1000">
              <a:latin typeface="Cambria Math"/>
              <a:cs typeface="Cambria Math"/>
            </a:endParaRPr>
          </a:p>
          <a:p>
            <a:pPr marL="38100">
              <a:lnSpc>
                <a:spcPct val="100000"/>
              </a:lnSpc>
              <a:spcBef>
                <a:spcPts val="685"/>
              </a:spcBef>
            </a:pPr>
            <a:r>
              <a:rPr dirty="0" sz="1000" spc="-285">
                <a:latin typeface="Cambria Math"/>
                <a:cs typeface="Cambria Math"/>
              </a:rPr>
              <a:t>𝜃𝜃</a:t>
            </a:r>
            <a:r>
              <a:rPr dirty="0" sz="1000" spc="75">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5">
                <a:latin typeface="Cambria Math"/>
                <a:cs typeface="Cambria Math"/>
              </a:rPr>
              <a:t>28.02°</a:t>
            </a:r>
            <a:endParaRPr sz="1000">
              <a:latin typeface="Cambria Math"/>
              <a:cs typeface="Cambria Math"/>
            </a:endParaRPr>
          </a:p>
        </p:txBody>
      </p:sp>
      <p:sp>
        <p:nvSpPr>
          <p:cNvPr id="36" name="object 36"/>
          <p:cNvSpPr txBox="1"/>
          <p:nvPr/>
        </p:nvSpPr>
        <p:spPr>
          <a:xfrm>
            <a:off x="735583" y="7302500"/>
            <a:ext cx="112395"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𝜙𝜙</a:t>
            </a:r>
            <a:endParaRPr sz="1000">
              <a:latin typeface="Cambria Math"/>
              <a:cs typeface="Cambria Math"/>
            </a:endParaRPr>
          </a:p>
        </p:txBody>
      </p:sp>
      <p:sp>
        <p:nvSpPr>
          <p:cNvPr id="37" name="object 37"/>
          <p:cNvSpPr txBox="1"/>
          <p:nvPr/>
        </p:nvSpPr>
        <p:spPr>
          <a:xfrm>
            <a:off x="817880" y="7366507"/>
            <a:ext cx="75565" cy="132080"/>
          </a:xfrm>
          <a:prstGeom prst="rect">
            <a:avLst/>
          </a:prstGeom>
        </p:spPr>
        <p:txBody>
          <a:bodyPr wrap="square" lIns="0" tIns="12065" rIns="0" bIns="0" rtlCol="0" vert="horz">
            <a:spAutoFit/>
          </a:bodyPr>
          <a:lstStyle/>
          <a:p>
            <a:pPr marL="12700">
              <a:lnSpc>
                <a:spcPct val="100000"/>
              </a:lnSpc>
              <a:spcBef>
                <a:spcPts val="95"/>
              </a:spcBef>
            </a:pPr>
            <a:r>
              <a:rPr dirty="0" sz="700" spc="-335">
                <a:latin typeface="Cambria Math"/>
                <a:cs typeface="Cambria Math"/>
              </a:rPr>
              <a:t>𝑜𝑜</a:t>
            </a:r>
            <a:endParaRPr sz="700">
              <a:latin typeface="Cambria Math"/>
              <a:cs typeface="Cambria Math"/>
            </a:endParaRPr>
          </a:p>
        </p:txBody>
      </p:sp>
      <p:sp>
        <p:nvSpPr>
          <p:cNvPr id="38" name="object 38"/>
          <p:cNvSpPr/>
          <p:nvPr/>
        </p:nvSpPr>
        <p:spPr>
          <a:xfrm>
            <a:off x="748283" y="7320533"/>
            <a:ext cx="140335" cy="0"/>
          </a:xfrm>
          <a:custGeom>
            <a:avLst/>
            <a:gdLst/>
            <a:ahLst/>
            <a:cxnLst/>
            <a:rect l="l" t="t" r="r" b="b"/>
            <a:pathLst>
              <a:path w="140334" h="0">
                <a:moveTo>
                  <a:pt x="0" y="0"/>
                </a:moveTo>
                <a:lnTo>
                  <a:pt x="140195" y="0"/>
                </a:lnTo>
              </a:path>
            </a:pathLst>
          </a:custGeom>
          <a:ln w="7619">
            <a:solidFill>
              <a:srgbClr val="000000"/>
            </a:solidFill>
          </a:ln>
        </p:spPr>
        <p:txBody>
          <a:bodyPr wrap="square" lIns="0" tIns="0" rIns="0" bIns="0" rtlCol="0"/>
          <a:lstStyle/>
          <a:p/>
        </p:txBody>
      </p:sp>
      <p:sp>
        <p:nvSpPr>
          <p:cNvPr id="39" name="object 39"/>
          <p:cNvSpPr txBox="1"/>
          <p:nvPr/>
        </p:nvSpPr>
        <p:spPr>
          <a:xfrm>
            <a:off x="1241552" y="7281164"/>
            <a:ext cx="332740" cy="132080"/>
          </a:xfrm>
          <a:prstGeom prst="rect">
            <a:avLst/>
          </a:prstGeom>
        </p:spPr>
        <p:txBody>
          <a:bodyPr wrap="square" lIns="0" tIns="12065" rIns="0" bIns="0" rtlCol="0" vert="horz">
            <a:spAutoFit/>
          </a:bodyPr>
          <a:lstStyle/>
          <a:p>
            <a:pPr marL="12700">
              <a:lnSpc>
                <a:spcPct val="100000"/>
              </a:lnSpc>
              <a:spcBef>
                <a:spcPts val="95"/>
              </a:spcBef>
              <a:tabLst>
                <a:tab pos="263525" algn="l"/>
              </a:tabLst>
            </a:pPr>
            <a:r>
              <a:rPr dirty="0" sz="700" spc="-340">
                <a:latin typeface="Cambria Math"/>
                <a:cs typeface="Cambria Math"/>
              </a:rPr>
              <a:t>𝑠𝑠</a:t>
            </a:r>
            <a:r>
              <a:rPr dirty="0" sz="700" spc="-340">
                <a:latin typeface="Cambria Math"/>
                <a:cs typeface="Cambria Math"/>
              </a:rPr>
              <a:t>	</a:t>
            </a:r>
            <a:r>
              <a:rPr dirty="0" sz="700" spc="-325">
                <a:latin typeface="Cambria Math"/>
                <a:cs typeface="Cambria Math"/>
              </a:rPr>
              <a:t>𝑑𝑑</a:t>
            </a:r>
            <a:endParaRPr sz="700">
              <a:latin typeface="Cambria Math"/>
              <a:cs typeface="Cambria Math"/>
            </a:endParaRPr>
          </a:p>
        </p:txBody>
      </p:sp>
      <p:sp>
        <p:nvSpPr>
          <p:cNvPr id="40" name="object 40"/>
          <p:cNvSpPr txBox="1"/>
          <p:nvPr/>
        </p:nvSpPr>
        <p:spPr>
          <a:xfrm>
            <a:off x="672932" y="7217238"/>
            <a:ext cx="1524000" cy="177800"/>
          </a:xfrm>
          <a:prstGeom prst="rect">
            <a:avLst/>
          </a:prstGeom>
        </p:spPr>
        <p:txBody>
          <a:bodyPr wrap="square" lIns="0" tIns="12065" rIns="0" bIns="0" rtlCol="0" vert="horz">
            <a:spAutoFit/>
          </a:bodyPr>
          <a:lstStyle/>
          <a:p>
            <a:pPr marL="12700">
              <a:lnSpc>
                <a:spcPct val="100000"/>
              </a:lnSpc>
              <a:spcBef>
                <a:spcPts val="95"/>
              </a:spcBef>
              <a:tabLst>
                <a:tab pos="242570" algn="l"/>
              </a:tabLst>
            </a:pPr>
            <a:r>
              <a:rPr dirty="0" sz="1000" spc="-254">
                <a:latin typeface="Cambria Math"/>
                <a:cs typeface="Cambria Math"/>
              </a:rPr>
              <a:t>�	</a:t>
            </a:r>
            <a:r>
              <a:rPr dirty="0" sz="1000" spc="-5">
                <a:latin typeface="Cambria Math"/>
                <a:cs typeface="Cambria Math"/>
              </a:rPr>
              <a:t>− </a:t>
            </a:r>
            <a:r>
              <a:rPr dirty="0" sz="1000" spc="-175">
                <a:latin typeface="Cambria Math"/>
                <a:cs typeface="Cambria Math"/>
              </a:rPr>
              <a:t>0.5𝑉𝑉 </a:t>
            </a:r>
            <a:r>
              <a:rPr dirty="0" sz="1000" spc="-5">
                <a:latin typeface="Cambria Math"/>
                <a:cs typeface="Cambria Math"/>
              </a:rPr>
              <a:t>− </a:t>
            </a:r>
            <a:r>
              <a:rPr dirty="0" sz="1000" spc="-434">
                <a:latin typeface="Cambria Math"/>
                <a:cs typeface="Cambria Math"/>
              </a:rPr>
              <a:t>𝑉𝑉</a:t>
            </a:r>
            <a:r>
              <a:rPr dirty="0" sz="1000" spc="30">
                <a:latin typeface="Cambria Math"/>
                <a:cs typeface="Cambria Math"/>
              </a:rPr>
              <a:t> </a:t>
            </a:r>
            <a:r>
              <a:rPr dirty="0" sz="1000" spc="-254">
                <a:latin typeface="Cambria Math"/>
                <a:cs typeface="Cambria Math"/>
              </a:rPr>
              <a:t>�</a:t>
            </a:r>
            <a:r>
              <a:rPr dirty="0" sz="1000" spc="-60">
                <a:latin typeface="Cambria Math"/>
                <a:cs typeface="Cambria Math"/>
              </a:rPr>
              <a:t> </a:t>
            </a:r>
            <a:r>
              <a:rPr dirty="0" sz="1000" spc="-265">
                <a:latin typeface="Cambria Math"/>
                <a:cs typeface="Cambria Math"/>
              </a:rPr>
              <a:t>𝑐𝑐𝑐𝑐𝑓𝑓</a:t>
            </a:r>
            <a:r>
              <a:rPr dirty="0" sz="1000" spc="-30">
                <a:latin typeface="Cambria Math"/>
                <a:cs typeface="Cambria Math"/>
              </a:rPr>
              <a:t> </a:t>
            </a:r>
            <a:r>
              <a:rPr dirty="0" sz="1000" spc="-285">
                <a:latin typeface="Cambria Math"/>
                <a:cs typeface="Cambria Math"/>
              </a:rPr>
              <a:t>𝜃𝜃</a:t>
            </a:r>
            <a:r>
              <a:rPr dirty="0" sz="1000" spc="85">
                <a:latin typeface="Cambria Math"/>
                <a:cs typeface="Cambria Math"/>
              </a:rPr>
              <a:t> </a:t>
            </a:r>
            <a:r>
              <a:rPr dirty="0" sz="1000" spc="-5">
                <a:latin typeface="Cambria Math"/>
                <a:cs typeface="Cambria Math"/>
              </a:rPr>
              <a:t>=</a:t>
            </a:r>
            <a:r>
              <a:rPr dirty="0" sz="1000" spc="60">
                <a:latin typeface="Cambria Math"/>
                <a:cs typeface="Cambria Math"/>
              </a:rPr>
              <a:t> </a:t>
            </a:r>
            <a:r>
              <a:rPr dirty="0" sz="1000" spc="-254">
                <a:latin typeface="Cambria Math"/>
                <a:cs typeface="Cambria Math"/>
              </a:rPr>
              <a:t>�</a:t>
            </a:r>
            <a:endParaRPr sz="1000">
              <a:latin typeface="Cambria Math"/>
              <a:cs typeface="Cambria Math"/>
            </a:endParaRPr>
          </a:p>
        </p:txBody>
      </p:sp>
      <p:sp>
        <p:nvSpPr>
          <p:cNvPr id="41" name="object 41"/>
          <p:cNvSpPr txBox="1"/>
          <p:nvPr/>
        </p:nvSpPr>
        <p:spPr>
          <a:xfrm>
            <a:off x="710980" y="7119712"/>
            <a:ext cx="2069464" cy="177800"/>
          </a:xfrm>
          <a:prstGeom prst="rect">
            <a:avLst/>
          </a:prstGeom>
        </p:spPr>
        <p:txBody>
          <a:bodyPr wrap="square" lIns="0" tIns="12065" rIns="0" bIns="0" rtlCol="0" vert="horz">
            <a:spAutoFit/>
          </a:bodyPr>
          <a:lstStyle/>
          <a:p>
            <a:pPr marL="50800">
              <a:lnSpc>
                <a:spcPct val="100000"/>
              </a:lnSpc>
              <a:spcBef>
                <a:spcPts val="95"/>
              </a:spcBef>
              <a:tabLst>
                <a:tab pos="1473835" algn="l"/>
              </a:tabLst>
            </a:pPr>
            <a:r>
              <a:rPr dirty="0" sz="1000" spc="-360">
                <a:latin typeface="Cambria Math"/>
                <a:cs typeface="Cambria Math"/>
              </a:rPr>
              <a:t>𝑉𝑉</a:t>
            </a:r>
            <a:r>
              <a:rPr dirty="0" baseline="-15873" sz="1050" spc="-540">
                <a:latin typeface="Cambria Math"/>
                <a:cs typeface="Cambria Math"/>
              </a:rPr>
              <a:t>𝑎𝑎	</a:t>
            </a:r>
            <a:r>
              <a:rPr dirty="0" sz="1000" spc="-145">
                <a:latin typeface="Cambria Math"/>
                <a:cs typeface="Cambria Math"/>
              </a:rPr>
              <a:t>413.73𝑘𝑘𝑠𝑠𝑘𝑘</a:t>
            </a:r>
            <a:endParaRPr sz="1000">
              <a:latin typeface="Cambria Math"/>
              <a:cs typeface="Cambria Math"/>
            </a:endParaRPr>
          </a:p>
        </p:txBody>
      </p:sp>
      <p:sp>
        <p:nvSpPr>
          <p:cNvPr id="42" name="object 42"/>
          <p:cNvSpPr txBox="1"/>
          <p:nvPr/>
        </p:nvSpPr>
        <p:spPr>
          <a:xfrm>
            <a:off x="2369351" y="7302537"/>
            <a:ext cx="19177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0.9</a:t>
            </a:r>
            <a:endParaRPr sz="1000">
              <a:latin typeface="Cambria Math"/>
              <a:cs typeface="Cambria Math"/>
            </a:endParaRPr>
          </a:p>
        </p:txBody>
      </p:sp>
      <p:sp>
        <p:nvSpPr>
          <p:cNvPr id="43" name="object 43"/>
          <p:cNvSpPr/>
          <p:nvPr/>
        </p:nvSpPr>
        <p:spPr>
          <a:xfrm>
            <a:off x="2185416" y="7320533"/>
            <a:ext cx="561340" cy="0"/>
          </a:xfrm>
          <a:custGeom>
            <a:avLst/>
            <a:gdLst/>
            <a:ahLst/>
            <a:cxnLst/>
            <a:rect l="l" t="t" r="r" b="b"/>
            <a:pathLst>
              <a:path w="561339" h="0">
                <a:moveTo>
                  <a:pt x="0" y="0"/>
                </a:moveTo>
                <a:lnTo>
                  <a:pt x="560832" y="0"/>
                </a:lnTo>
              </a:path>
            </a:pathLst>
          </a:custGeom>
          <a:ln w="7619">
            <a:solidFill>
              <a:srgbClr val="000000"/>
            </a:solidFill>
          </a:ln>
        </p:spPr>
        <p:txBody>
          <a:bodyPr wrap="square" lIns="0" tIns="0" rIns="0" bIns="0" rtlCol="0"/>
          <a:lstStyle/>
          <a:p/>
        </p:txBody>
      </p:sp>
      <p:sp>
        <p:nvSpPr>
          <p:cNvPr id="44" name="object 44"/>
          <p:cNvSpPr txBox="1"/>
          <p:nvPr/>
        </p:nvSpPr>
        <p:spPr>
          <a:xfrm>
            <a:off x="2760979" y="7217156"/>
            <a:ext cx="284416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a:t>
            </a:r>
            <a:r>
              <a:rPr dirty="0" sz="1000" spc="-110">
                <a:latin typeface="Cambria Math"/>
                <a:cs typeface="Cambria Math"/>
              </a:rPr>
              <a:t>0.5(459.7𝑘𝑘𝑠𝑠𝑘𝑘) </a:t>
            </a:r>
            <a:r>
              <a:rPr dirty="0" sz="1000" spc="-5">
                <a:latin typeface="Cambria Math"/>
                <a:cs typeface="Cambria Math"/>
              </a:rPr>
              <a:t>− </a:t>
            </a:r>
            <a:r>
              <a:rPr dirty="0" sz="1000" spc="-165">
                <a:latin typeface="Cambria Math"/>
                <a:cs typeface="Cambria Math"/>
              </a:rPr>
              <a:t>43.18𝑘𝑘𝑠𝑠𝑘𝑘� </a:t>
            </a:r>
            <a:r>
              <a:rPr dirty="0" sz="1000" spc="-265">
                <a:latin typeface="Cambria Math"/>
                <a:cs typeface="Cambria Math"/>
              </a:rPr>
              <a:t>𝑐𝑐𝑐𝑐𝑓𝑓</a:t>
            </a:r>
            <a:r>
              <a:rPr dirty="0" sz="1000" spc="-30">
                <a:latin typeface="Cambria Math"/>
                <a:cs typeface="Cambria Math"/>
              </a:rPr>
              <a:t> </a:t>
            </a:r>
            <a:r>
              <a:rPr dirty="0" sz="1000" spc="-5">
                <a:latin typeface="Cambria Math"/>
                <a:cs typeface="Cambria Math"/>
              </a:rPr>
              <a:t>28.02° =  </a:t>
            </a:r>
            <a:r>
              <a:rPr dirty="0" sz="1000" spc="-215">
                <a:latin typeface="Cambria Math"/>
                <a:cs typeface="Cambria Math"/>
              </a:rPr>
              <a:t>350.7𝑘𝑘𝑠𝑠𝑘𝑘</a:t>
            </a:r>
            <a:endParaRPr sz="1000">
              <a:latin typeface="Cambria Math"/>
              <a:cs typeface="Cambria Math"/>
            </a:endParaRPr>
          </a:p>
        </p:txBody>
      </p:sp>
      <p:sp>
        <p:nvSpPr>
          <p:cNvPr id="48" name="object 48"/>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74</a:t>
            </a:r>
          </a:p>
        </p:txBody>
      </p:sp>
      <p:sp>
        <p:nvSpPr>
          <p:cNvPr id="45" name="object 45"/>
          <p:cNvSpPr txBox="1"/>
          <p:nvPr/>
        </p:nvSpPr>
        <p:spPr>
          <a:xfrm>
            <a:off x="647700" y="7440628"/>
            <a:ext cx="2617470" cy="501015"/>
          </a:xfrm>
          <a:prstGeom prst="rect">
            <a:avLst/>
          </a:prstGeom>
        </p:spPr>
        <p:txBody>
          <a:bodyPr wrap="square" lIns="0" tIns="12700" rIns="0" bIns="0" rtlCol="0" vert="horz">
            <a:spAutoFit/>
          </a:bodyPr>
          <a:lstStyle/>
          <a:p>
            <a:pPr marL="38100" marR="30480">
              <a:lnSpc>
                <a:spcPct val="156000"/>
              </a:lnSpc>
              <a:spcBef>
                <a:spcPts val="100"/>
              </a:spcBef>
            </a:pPr>
            <a:r>
              <a:rPr dirty="0" sz="1000" spc="-240">
                <a:latin typeface="Cambria Math"/>
                <a:cs typeface="Cambria Math"/>
              </a:rPr>
              <a:t>𝐴𝐴</a:t>
            </a:r>
            <a:r>
              <a:rPr dirty="0" baseline="-15873" sz="1050" spc="-359">
                <a:latin typeface="Cambria Math"/>
                <a:cs typeface="Cambria Math"/>
              </a:rPr>
              <a:t>𝑑𝑑𝑠𝑠</a:t>
            </a:r>
            <a:r>
              <a:rPr dirty="0" sz="1000" spc="-240">
                <a:latin typeface="Cambria Math"/>
                <a:cs typeface="Cambria Math"/>
              </a:rPr>
              <a:t>𝑓𝑓</a:t>
            </a:r>
            <a:r>
              <a:rPr dirty="0" baseline="-15873" sz="1050" spc="-359">
                <a:latin typeface="Cambria Math"/>
                <a:cs typeface="Cambria Math"/>
              </a:rPr>
              <a:t>𝑑𝑑𝑠𝑠</a:t>
            </a:r>
            <a:r>
              <a:rPr dirty="0" baseline="-15873" sz="1050" spc="262">
                <a:latin typeface="Cambria Math"/>
                <a:cs typeface="Cambria Math"/>
              </a:rPr>
              <a:t> </a:t>
            </a:r>
            <a:r>
              <a:rPr dirty="0" sz="1000" spc="-5">
                <a:latin typeface="Cambria Math"/>
                <a:cs typeface="Cambria Math"/>
              </a:rPr>
              <a:t>= </a:t>
            </a:r>
            <a:r>
              <a:rPr dirty="0" baseline="2777" sz="1500" spc="-142">
                <a:latin typeface="Cambria Math"/>
                <a:cs typeface="Cambria Math"/>
              </a:rPr>
              <a:t>(</a:t>
            </a:r>
            <a:r>
              <a:rPr dirty="0" sz="1000" spc="-95">
                <a:latin typeface="Cambria Math"/>
                <a:cs typeface="Cambria Math"/>
              </a:rPr>
              <a:t>9.548𝑠𝑠𝑠𝑠</a:t>
            </a:r>
            <a:r>
              <a:rPr dirty="0" baseline="27777" sz="1050" spc="-142">
                <a:latin typeface="Cambria Math"/>
                <a:cs typeface="Cambria Math"/>
              </a:rPr>
              <a:t>2</a:t>
            </a:r>
            <a:r>
              <a:rPr dirty="0" baseline="2777" sz="1500" spc="-142">
                <a:latin typeface="Cambria Math"/>
                <a:cs typeface="Cambria Math"/>
              </a:rPr>
              <a:t>)(</a:t>
            </a:r>
            <a:r>
              <a:rPr dirty="0" sz="1000" spc="-95">
                <a:latin typeface="Cambria Math"/>
                <a:cs typeface="Cambria Math"/>
              </a:rPr>
              <a:t>126.885𝑘𝑘𝑠𝑠𝑠𝑠</a:t>
            </a:r>
            <a:r>
              <a:rPr dirty="0" baseline="2777" sz="1500" spc="-142">
                <a:latin typeface="Cambria Math"/>
                <a:cs typeface="Cambria Math"/>
              </a:rPr>
              <a:t>) </a:t>
            </a:r>
            <a:r>
              <a:rPr dirty="0" sz="1000" spc="-5">
                <a:latin typeface="Cambria Math"/>
                <a:cs typeface="Cambria Math"/>
              </a:rPr>
              <a:t>= </a:t>
            </a:r>
            <a:r>
              <a:rPr dirty="0" sz="1000" spc="-145">
                <a:latin typeface="Cambria Math"/>
                <a:cs typeface="Cambria Math"/>
              </a:rPr>
              <a:t>1211.5𝑘𝑘𝑠𝑠𝑘𝑘  </a:t>
            </a:r>
            <a:r>
              <a:rPr dirty="0" sz="1000" spc="-5">
                <a:latin typeface="Cambria Math"/>
                <a:cs typeface="Cambria Math"/>
              </a:rPr>
              <a:t>1211.5kip ≥</a:t>
            </a:r>
            <a:r>
              <a:rPr dirty="0" sz="1000" spc="114">
                <a:latin typeface="Cambria Math"/>
                <a:cs typeface="Cambria Math"/>
              </a:rPr>
              <a:t> </a:t>
            </a:r>
            <a:r>
              <a:rPr dirty="0" sz="1000" spc="-5">
                <a:latin typeface="Cambria Math"/>
                <a:cs typeface="Cambria Math"/>
              </a:rPr>
              <a:t>350.7kip</a:t>
            </a:r>
            <a:endParaRPr sz="1000">
              <a:latin typeface="Cambria Math"/>
              <a:cs typeface="Cambria Math"/>
            </a:endParaRPr>
          </a:p>
        </p:txBody>
      </p:sp>
      <p:sp>
        <p:nvSpPr>
          <p:cNvPr id="46" name="object 46"/>
          <p:cNvSpPr txBox="1"/>
          <p:nvPr/>
        </p:nvSpPr>
        <p:spPr>
          <a:xfrm>
            <a:off x="4787758" y="7764271"/>
            <a:ext cx="223520" cy="177800"/>
          </a:xfrm>
          <a:prstGeom prst="rect">
            <a:avLst/>
          </a:prstGeom>
        </p:spPr>
        <p:txBody>
          <a:bodyPr wrap="square" lIns="0" tIns="12065" rIns="0" bIns="0" rtlCol="0" vert="horz">
            <a:spAutoFit/>
          </a:bodyPr>
          <a:lstStyle/>
          <a:p>
            <a:pPr marL="12700">
              <a:lnSpc>
                <a:spcPct val="100000"/>
              </a:lnSpc>
              <a:spcBef>
                <a:spcPts val="95"/>
              </a:spcBef>
            </a:pPr>
            <a:r>
              <a:rPr dirty="0" sz="1000" b="1">
                <a:latin typeface="Times New Roman"/>
                <a:cs typeface="Times New Roman"/>
              </a:rPr>
              <a:t>OK</a:t>
            </a:r>
            <a:endParaRPr sz="1000">
              <a:latin typeface="Times New Roman"/>
              <a:cs typeface="Times New Roman"/>
            </a:endParaRPr>
          </a:p>
        </p:txBody>
      </p:sp>
      <p:sp>
        <p:nvSpPr>
          <p:cNvPr id="47" name="object 47"/>
          <p:cNvSpPr txBox="1"/>
          <p:nvPr/>
        </p:nvSpPr>
        <p:spPr>
          <a:xfrm>
            <a:off x="673100" y="8024417"/>
            <a:ext cx="6409690" cy="577215"/>
          </a:xfrm>
          <a:prstGeom prst="rect">
            <a:avLst/>
          </a:prstGeom>
        </p:spPr>
        <p:txBody>
          <a:bodyPr wrap="square" lIns="0" tIns="50800" rIns="0" bIns="0" rtlCol="0" vert="horz">
            <a:spAutoFit/>
          </a:bodyPr>
          <a:lstStyle/>
          <a:p>
            <a:pPr marL="12700">
              <a:lnSpc>
                <a:spcPct val="100000"/>
              </a:lnSpc>
              <a:spcBef>
                <a:spcPts val="400"/>
              </a:spcBef>
              <a:tabLst>
                <a:tab pos="377825" algn="l"/>
              </a:tabLst>
            </a:pPr>
            <a:r>
              <a:rPr dirty="0" sz="1200" b="1">
                <a:latin typeface="Arial"/>
                <a:cs typeface="Arial"/>
              </a:rPr>
              <a:t>5.4	</a:t>
            </a:r>
            <a:r>
              <a:rPr dirty="0" sz="1200" spc="-5" b="1">
                <a:latin typeface="Arial"/>
                <a:cs typeface="Arial"/>
              </a:rPr>
              <a:t>Check Horizontal Interface</a:t>
            </a:r>
            <a:r>
              <a:rPr dirty="0" sz="1200" spc="5" b="1">
                <a:latin typeface="Arial"/>
                <a:cs typeface="Arial"/>
              </a:rPr>
              <a:t> </a:t>
            </a:r>
            <a:r>
              <a:rPr dirty="0" sz="1200" spc="-5" b="1">
                <a:latin typeface="Arial"/>
                <a:cs typeface="Arial"/>
              </a:rPr>
              <a:t>Shear</a:t>
            </a:r>
            <a:endParaRPr sz="1200">
              <a:latin typeface="Arial"/>
              <a:cs typeface="Arial"/>
            </a:endParaRPr>
          </a:p>
          <a:p>
            <a:pPr marL="12700" marR="5080">
              <a:lnSpc>
                <a:spcPts val="1150"/>
              </a:lnSpc>
              <a:spcBef>
                <a:spcPts val="330"/>
              </a:spcBef>
            </a:pPr>
            <a:r>
              <a:rPr dirty="0" sz="1000" spc="-5">
                <a:latin typeface="Times New Roman"/>
                <a:cs typeface="Times New Roman"/>
              </a:rPr>
              <a:t>This entire design assumes </a:t>
            </a:r>
            <a:r>
              <a:rPr dirty="0" sz="1000" spc="-10">
                <a:latin typeface="Times New Roman"/>
                <a:cs typeface="Times New Roman"/>
              </a:rPr>
              <a:t>that </a:t>
            </a:r>
            <a:r>
              <a:rPr dirty="0" sz="1000" spc="-5">
                <a:latin typeface="Times New Roman"/>
                <a:cs typeface="Times New Roman"/>
              </a:rPr>
              <a:t>the slab and girder work together to form a composite section. Verify the slab-girder interface  has adequate capacity to develop this composite</a:t>
            </a:r>
            <a:r>
              <a:rPr dirty="0" sz="1000" spc="35">
                <a:latin typeface="Times New Roman"/>
                <a:cs typeface="Times New Roman"/>
              </a:rPr>
              <a:t> </a:t>
            </a:r>
            <a:r>
              <a:rPr dirty="0" sz="1000" spc="-5">
                <a:latin typeface="Times New Roman"/>
                <a:cs typeface="Times New Roman"/>
              </a:rPr>
              <a:t>action.</a:t>
            </a:r>
            <a:endParaRPr sz="1000">
              <a:latin typeface="Times New Roman"/>
              <a:cs typeface="Times New Roman"/>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73100" y="438403"/>
            <a:ext cx="6428740" cy="1320800"/>
          </a:xfrm>
          <a:prstGeom prst="rect">
            <a:avLst/>
          </a:prstGeom>
        </p:spPr>
        <p:txBody>
          <a:bodyPr wrap="square" lIns="0" tIns="12700" rIns="0" bIns="0" rtlCol="0" vert="horz">
            <a:spAutoFit/>
          </a:bodyPr>
          <a:lstStyle/>
          <a:p>
            <a:pPr marL="322072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lvl="2" marL="469900" indent="-457200">
              <a:lnSpc>
                <a:spcPct val="100000"/>
              </a:lnSpc>
              <a:spcBef>
                <a:spcPts val="545"/>
              </a:spcBef>
              <a:buClr>
                <a:srgbClr val="0000FF"/>
              </a:buClr>
              <a:buFont typeface="Arial"/>
              <a:buAutoNum type="arabicPeriod"/>
              <a:tabLst>
                <a:tab pos="469900" algn="l"/>
              </a:tabLst>
            </a:pPr>
            <a:r>
              <a:rPr dirty="0" sz="1200" spc="-5">
                <a:solidFill>
                  <a:srgbClr val="0000FF"/>
                </a:solidFill>
                <a:latin typeface="Arial"/>
                <a:cs typeface="Arial"/>
              </a:rPr>
              <a:t>C</a:t>
            </a:r>
            <a:r>
              <a:rPr dirty="0" sz="1200" spc="-5">
                <a:solidFill>
                  <a:srgbClr val="0000FF"/>
                </a:solidFill>
                <a:latin typeface="Arial"/>
                <a:cs typeface="Arial"/>
              </a:rPr>
              <a:t>heck Nominal</a:t>
            </a:r>
            <a:r>
              <a:rPr dirty="0" sz="1200">
                <a:solidFill>
                  <a:srgbClr val="0000FF"/>
                </a:solidFill>
                <a:latin typeface="Arial"/>
                <a:cs typeface="Arial"/>
              </a:rPr>
              <a:t> </a:t>
            </a:r>
            <a:r>
              <a:rPr dirty="0" sz="1200" spc="-5">
                <a:solidFill>
                  <a:srgbClr val="0000FF"/>
                </a:solidFill>
                <a:latin typeface="Arial"/>
                <a:cs typeface="Arial"/>
              </a:rPr>
              <a:t>Capacity</a:t>
            </a:r>
            <a:endParaRPr sz="1200">
              <a:latin typeface="Arial"/>
              <a:cs typeface="Arial"/>
            </a:endParaRPr>
          </a:p>
          <a:p>
            <a:pPr marL="12700" marR="69850">
              <a:lnSpc>
                <a:spcPts val="1150"/>
              </a:lnSpc>
              <a:spcBef>
                <a:spcPts val="330"/>
              </a:spcBef>
            </a:pPr>
            <a:r>
              <a:rPr dirty="0" sz="1000" spc="-5">
                <a:latin typeface="Times New Roman"/>
                <a:cs typeface="Times New Roman"/>
              </a:rPr>
              <a:t>The critical section </a:t>
            </a:r>
            <a:r>
              <a:rPr dirty="0" sz="1000">
                <a:latin typeface="Times New Roman"/>
                <a:cs typeface="Times New Roman"/>
              </a:rPr>
              <a:t>for </a:t>
            </a:r>
            <a:r>
              <a:rPr dirty="0" sz="1000" spc="-5">
                <a:latin typeface="Times New Roman"/>
                <a:cs typeface="Times New Roman"/>
              </a:rPr>
              <a:t>shear location is used to demonstrate these calculations. A complete design will verify the slab-girder  interface capacity at various sections along the</a:t>
            </a:r>
            <a:r>
              <a:rPr dirty="0" sz="1000" spc="5">
                <a:latin typeface="Times New Roman"/>
                <a:cs typeface="Times New Roman"/>
              </a:rPr>
              <a:t> </a:t>
            </a:r>
            <a:r>
              <a:rPr dirty="0" sz="1000" spc="-5">
                <a:latin typeface="Times New Roman"/>
                <a:cs typeface="Times New Roman"/>
              </a:rPr>
              <a:t>girder.</a:t>
            </a:r>
            <a:endParaRPr sz="1000">
              <a:latin typeface="Times New Roman"/>
              <a:cs typeface="Times New Roman"/>
            </a:endParaRPr>
          </a:p>
          <a:p>
            <a:pPr>
              <a:lnSpc>
                <a:spcPct val="100000"/>
              </a:lnSpc>
              <a:spcBef>
                <a:spcPts val="20"/>
              </a:spcBef>
            </a:pPr>
            <a:endParaRPr sz="950">
              <a:latin typeface="Times New Roman"/>
              <a:cs typeface="Times New Roman"/>
            </a:endParaRPr>
          </a:p>
          <a:p>
            <a:pPr lvl="3" marL="561340" indent="-548640">
              <a:lnSpc>
                <a:spcPct val="100000"/>
              </a:lnSpc>
              <a:buFont typeface="Times New Roman"/>
              <a:buAutoNum type="arabicPeriod"/>
              <a:tabLst>
                <a:tab pos="560705" algn="l"/>
                <a:tab pos="561340" algn="l"/>
              </a:tabLst>
            </a:pPr>
            <a:r>
              <a:rPr dirty="0" sz="1200" spc="-5" i="1">
                <a:latin typeface="Arial"/>
                <a:cs typeface="Arial"/>
              </a:rPr>
              <a:t>C</a:t>
            </a:r>
            <a:r>
              <a:rPr dirty="0" sz="1200" spc="-5" i="1">
                <a:latin typeface="Arial"/>
                <a:cs typeface="Arial"/>
              </a:rPr>
              <a:t>ompute Nominal</a:t>
            </a:r>
            <a:r>
              <a:rPr dirty="0" sz="1200" spc="5" i="1">
                <a:latin typeface="Arial"/>
                <a:cs typeface="Arial"/>
              </a:rPr>
              <a:t> </a:t>
            </a:r>
            <a:r>
              <a:rPr dirty="0" sz="1200" spc="-5" i="1">
                <a:latin typeface="Arial"/>
                <a:cs typeface="Arial"/>
              </a:rPr>
              <a:t>Capacity</a:t>
            </a:r>
            <a:endParaRPr sz="1200">
              <a:latin typeface="Arial"/>
              <a:cs typeface="Arial"/>
            </a:endParaRPr>
          </a:p>
        </p:txBody>
      </p:sp>
      <p:sp>
        <p:nvSpPr>
          <p:cNvPr id="3" name="object 3"/>
          <p:cNvSpPr txBox="1"/>
          <p:nvPr/>
        </p:nvSpPr>
        <p:spPr>
          <a:xfrm>
            <a:off x="647700" y="1838960"/>
            <a:ext cx="5520690" cy="177800"/>
          </a:xfrm>
          <a:prstGeom prst="rect">
            <a:avLst/>
          </a:prstGeom>
        </p:spPr>
        <p:txBody>
          <a:bodyPr wrap="square" lIns="0" tIns="12065" rIns="0" bIns="0" rtlCol="0" vert="horz">
            <a:spAutoFit/>
          </a:bodyPr>
          <a:lstStyle/>
          <a:p>
            <a:pPr marL="38100">
              <a:lnSpc>
                <a:spcPct val="100000"/>
              </a:lnSpc>
              <a:spcBef>
                <a:spcPts val="95"/>
              </a:spcBef>
            </a:pPr>
            <a:r>
              <a:rPr dirty="0" sz="1000" spc="-5">
                <a:latin typeface="Times New Roman"/>
                <a:cs typeface="Times New Roman"/>
              </a:rPr>
              <a:t>The nominal shear resistance at the slab-girder interface is </a:t>
            </a:r>
            <a:r>
              <a:rPr dirty="0" sz="1000" spc="-254">
                <a:latin typeface="Cambria Math"/>
                <a:cs typeface="Cambria Math"/>
              </a:rPr>
              <a:t>𝑉𝑉</a:t>
            </a:r>
            <a:r>
              <a:rPr dirty="0" baseline="-15873" sz="1050" spc="-382">
                <a:latin typeface="Cambria Math"/>
                <a:cs typeface="Cambria Math"/>
              </a:rPr>
              <a:t>𝑖𝑖𝑔𝑔</a:t>
            </a:r>
            <a:r>
              <a:rPr dirty="0" baseline="-15873" sz="1050" spc="292">
                <a:latin typeface="Cambria Math"/>
                <a:cs typeface="Cambria Math"/>
              </a:rPr>
              <a:t> </a:t>
            </a:r>
            <a:r>
              <a:rPr dirty="0" sz="1000" spc="-5">
                <a:latin typeface="Cambria Math"/>
                <a:cs typeface="Cambria Math"/>
              </a:rPr>
              <a:t>= </a:t>
            </a:r>
            <a:r>
              <a:rPr dirty="0" sz="1000" spc="-215">
                <a:latin typeface="Cambria Math"/>
                <a:cs typeface="Cambria Math"/>
              </a:rPr>
              <a:t>𝑐𝑐𝐴𝐴</a:t>
            </a:r>
            <a:r>
              <a:rPr dirty="0" baseline="-15873" sz="1050" spc="-322">
                <a:latin typeface="Cambria Math"/>
                <a:cs typeface="Cambria Math"/>
              </a:rPr>
              <a:t>𝑐𝑐𝑜𝑜</a:t>
            </a:r>
            <a:r>
              <a:rPr dirty="0" baseline="-15873" sz="1050" spc="202">
                <a:latin typeface="Cambria Math"/>
                <a:cs typeface="Cambria Math"/>
              </a:rPr>
              <a:t> </a:t>
            </a:r>
            <a:r>
              <a:rPr dirty="0" sz="1000" spc="-5">
                <a:latin typeface="Cambria Math"/>
                <a:cs typeface="Cambria Math"/>
              </a:rPr>
              <a:t>+ </a:t>
            </a:r>
            <a:r>
              <a:rPr dirty="0" sz="1000" spc="-250">
                <a:latin typeface="Cambria Math"/>
                <a:cs typeface="Cambria Math"/>
              </a:rPr>
              <a:t>𝜇𝜇�𝐴𝐴</a:t>
            </a:r>
            <a:r>
              <a:rPr dirty="0" baseline="-15873" sz="1050" spc="-375">
                <a:latin typeface="Cambria Math"/>
                <a:cs typeface="Cambria Math"/>
              </a:rPr>
              <a:t>𝑜𝑜𝑒𝑒</a:t>
            </a:r>
            <a:r>
              <a:rPr dirty="0" baseline="-15873" sz="1050" spc="-142">
                <a:latin typeface="Cambria Math"/>
                <a:cs typeface="Cambria Math"/>
              </a:rPr>
              <a:t> </a:t>
            </a:r>
            <a:r>
              <a:rPr dirty="0" sz="1000" spc="-320">
                <a:latin typeface="Cambria Math"/>
                <a:cs typeface="Cambria Math"/>
              </a:rPr>
              <a:t>𝑓𝑓</a:t>
            </a:r>
            <a:r>
              <a:rPr dirty="0" baseline="-15873" sz="1050" spc="-480">
                <a:latin typeface="Cambria Math"/>
                <a:cs typeface="Cambria Math"/>
              </a:rPr>
              <a:t>𝑝𝑝</a:t>
            </a:r>
            <a:r>
              <a:rPr dirty="0" baseline="-15873" sz="1050" spc="202">
                <a:latin typeface="Cambria Math"/>
                <a:cs typeface="Cambria Math"/>
              </a:rPr>
              <a:t> </a:t>
            </a:r>
            <a:r>
              <a:rPr dirty="0" sz="1000" spc="-5">
                <a:latin typeface="Cambria Math"/>
                <a:cs typeface="Cambria Math"/>
              </a:rPr>
              <a:t>+ </a:t>
            </a:r>
            <a:r>
              <a:rPr dirty="0" sz="1000" spc="-330">
                <a:latin typeface="Cambria Math"/>
                <a:cs typeface="Cambria Math"/>
              </a:rPr>
              <a:t>𝑃𝑃</a:t>
            </a:r>
            <a:r>
              <a:rPr dirty="0" baseline="-15873" sz="1050" spc="-494">
                <a:latin typeface="Cambria Math"/>
                <a:cs typeface="Cambria Math"/>
              </a:rPr>
              <a:t>𝑐𝑐</a:t>
            </a:r>
            <a:r>
              <a:rPr dirty="0" baseline="-15873" sz="1050" spc="-135">
                <a:latin typeface="Cambria Math"/>
                <a:cs typeface="Cambria Math"/>
              </a:rPr>
              <a:t> </a:t>
            </a:r>
            <a:r>
              <a:rPr dirty="0" sz="1000" spc="-465">
                <a:latin typeface="Cambria Math"/>
                <a:cs typeface="Cambria Math"/>
              </a:rPr>
              <a:t>�</a:t>
            </a:r>
            <a:r>
              <a:rPr dirty="0" sz="1000" spc="70">
                <a:latin typeface="Cambria Math"/>
                <a:cs typeface="Cambria Math"/>
              </a:rPr>
              <a:t> </a:t>
            </a:r>
            <a:r>
              <a:rPr dirty="0" sz="1000" spc="-5">
                <a:latin typeface="Cambria Math"/>
                <a:cs typeface="Cambria Math"/>
              </a:rPr>
              <a:t>≤ </a:t>
            </a:r>
            <a:r>
              <a:rPr dirty="0" sz="1000" spc="-335">
                <a:latin typeface="Cambria Math"/>
                <a:cs typeface="Cambria Math"/>
              </a:rPr>
              <a:t>𝑚𝑚𝑠𝑠𝑠𝑠𝑠𝑠𝑚𝑚𝑎𝑎𝑚𝑚</a:t>
            </a:r>
            <a:r>
              <a:rPr dirty="0" sz="1000" spc="-35">
                <a:latin typeface="Cambria Math"/>
                <a:cs typeface="Cambria Math"/>
              </a:rPr>
              <a:t> </a:t>
            </a:r>
            <a:r>
              <a:rPr dirty="0" sz="1000" spc="-415">
                <a:latin typeface="Cambria Math"/>
                <a:cs typeface="Cambria Math"/>
              </a:rPr>
              <a:t>�</a:t>
            </a:r>
            <a:r>
              <a:rPr dirty="0" sz="1000" spc="380">
                <a:latin typeface="Cambria Math"/>
                <a:cs typeface="Cambria Math"/>
              </a:rPr>
              <a:t> </a:t>
            </a:r>
            <a:r>
              <a:rPr dirty="0" baseline="35714" sz="1050" spc="22">
                <a:latin typeface="Cambria Math"/>
                <a:cs typeface="Cambria Math"/>
              </a:rPr>
              <a:t>1</a:t>
            </a:r>
            <a:r>
              <a:rPr dirty="0" baseline="35714" sz="1050" spc="142">
                <a:latin typeface="Cambria Math"/>
                <a:cs typeface="Cambria Math"/>
              </a:rPr>
              <a:t> </a:t>
            </a:r>
            <a:r>
              <a:rPr dirty="0" baseline="35714" sz="1050" spc="-225">
                <a:latin typeface="Cambria Math"/>
                <a:cs typeface="Cambria Math"/>
              </a:rPr>
              <a:t>𝑐𝑐</a:t>
            </a:r>
            <a:endParaRPr baseline="35714" sz="1050">
              <a:latin typeface="Cambria Math"/>
              <a:cs typeface="Cambria Math"/>
            </a:endParaRPr>
          </a:p>
        </p:txBody>
      </p:sp>
      <p:sp>
        <p:nvSpPr>
          <p:cNvPr id="4" name="object 4"/>
          <p:cNvSpPr txBox="1"/>
          <p:nvPr/>
        </p:nvSpPr>
        <p:spPr>
          <a:xfrm>
            <a:off x="5869023" y="1758131"/>
            <a:ext cx="403225" cy="177800"/>
          </a:xfrm>
          <a:prstGeom prst="rect">
            <a:avLst/>
          </a:prstGeom>
        </p:spPr>
        <p:txBody>
          <a:bodyPr wrap="square" lIns="0" tIns="12065" rIns="0" bIns="0" rtlCol="0" vert="horz">
            <a:spAutoFit/>
          </a:bodyPr>
          <a:lstStyle/>
          <a:p>
            <a:pPr marL="38100">
              <a:lnSpc>
                <a:spcPct val="100000"/>
              </a:lnSpc>
              <a:spcBef>
                <a:spcPts val="95"/>
              </a:spcBef>
            </a:pPr>
            <a:r>
              <a:rPr dirty="0" sz="1000" spc="-355">
                <a:latin typeface="Cambria Math"/>
                <a:cs typeface="Cambria Math"/>
              </a:rPr>
              <a:t>𝐾𝐾</a:t>
            </a:r>
            <a:r>
              <a:rPr dirty="0" sz="1000" spc="75">
                <a:latin typeface="Cambria Math"/>
                <a:cs typeface="Cambria Math"/>
              </a:rPr>
              <a:t> </a:t>
            </a:r>
            <a:r>
              <a:rPr dirty="0" sz="1000" spc="-204">
                <a:latin typeface="Cambria Math"/>
                <a:cs typeface="Cambria Math"/>
              </a:rPr>
              <a:t>𝑓𝑓</a:t>
            </a:r>
            <a:r>
              <a:rPr dirty="0" baseline="27777" sz="1050" spc="-307">
                <a:latin typeface="Cambria Math"/>
                <a:cs typeface="Cambria Math"/>
              </a:rPr>
              <a:t>′</a:t>
            </a:r>
            <a:r>
              <a:rPr dirty="0" sz="1000" spc="-204">
                <a:latin typeface="Cambria Math"/>
                <a:cs typeface="Cambria Math"/>
              </a:rPr>
              <a:t>𝐴𝐴</a:t>
            </a:r>
            <a:endParaRPr sz="1000">
              <a:latin typeface="Cambria Math"/>
              <a:cs typeface="Cambria Math"/>
            </a:endParaRPr>
          </a:p>
        </p:txBody>
      </p:sp>
      <p:sp>
        <p:nvSpPr>
          <p:cNvPr id="5" name="object 5"/>
          <p:cNvSpPr txBox="1"/>
          <p:nvPr/>
        </p:nvSpPr>
        <p:spPr>
          <a:xfrm>
            <a:off x="6221984" y="1822195"/>
            <a:ext cx="120014"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335">
                <a:latin typeface="Cambria Math"/>
                <a:cs typeface="Cambria Math"/>
              </a:rPr>
              <a:t>𝑜𝑜</a:t>
            </a:r>
            <a:endParaRPr sz="700">
              <a:latin typeface="Cambria Math"/>
              <a:cs typeface="Cambria Math"/>
            </a:endParaRPr>
          </a:p>
        </p:txBody>
      </p:sp>
      <p:sp>
        <p:nvSpPr>
          <p:cNvPr id="6" name="object 6"/>
          <p:cNvSpPr txBox="1"/>
          <p:nvPr/>
        </p:nvSpPr>
        <p:spPr>
          <a:xfrm>
            <a:off x="5868923" y="1938019"/>
            <a:ext cx="38735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37">
                <a:latin typeface="Cambria Math"/>
                <a:cs typeface="Cambria Math"/>
              </a:rPr>
              <a:t>𝐾𝐾</a:t>
            </a:r>
            <a:r>
              <a:rPr dirty="0" sz="700" spc="-225">
                <a:latin typeface="Cambria Math"/>
                <a:cs typeface="Cambria Math"/>
              </a:rPr>
              <a:t>2</a:t>
            </a:r>
            <a:r>
              <a:rPr dirty="0" baseline="11111" sz="1500" spc="-337">
                <a:latin typeface="Cambria Math"/>
                <a:cs typeface="Cambria Math"/>
              </a:rPr>
              <a:t>𝐴𝐴</a:t>
            </a:r>
            <a:r>
              <a:rPr dirty="0" sz="700" spc="-225">
                <a:latin typeface="Cambria Math"/>
                <a:cs typeface="Cambria Math"/>
              </a:rPr>
              <a:t>𝑐𝑐𝑜𝑜</a:t>
            </a:r>
            <a:endParaRPr sz="700">
              <a:latin typeface="Cambria Math"/>
              <a:cs typeface="Cambria Math"/>
            </a:endParaRPr>
          </a:p>
        </p:txBody>
      </p:sp>
      <p:sp>
        <p:nvSpPr>
          <p:cNvPr id="7" name="object 7"/>
          <p:cNvSpPr txBox="1"/>
          <p:nvPr/>
        </p:nvSpPr>
        <p:spPr>
          <a:xfrm>
            <a:off x="673061" y="2133053"/>
            <a:ext cx="33655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w</a:t>
            </a:r>
            <a:r>
              <a:rPr dirty="0" sz="1000">
                <a:latin typeface="Times New Roman"/>
                <a:cs typeface="Times New Roman"/>
              </a:rPr>
              <a:t>h</a:t>
            </a:r>
            <a:r>
              <a:rPr dirty="0" sz="1000" spc="-5">
                <a:latin typeface="Times New Roman"/>
                <a:cs typeface="Times New Roman"/>
              </a:rPr>
              <a:t>ere</a:t>
            </a:r>
            <a:endParaRPr sz="1000">
              <a:latin typeface="Times New Roman"/>
              <a:cs typeface="Times New Roman"/>
            </a:endParaRPr>
          </a:p>
        </p:txBody>
      </p:sp>
      <p:graphicFrame>
        <p:nvGraphicFramePr>
          <p:cNvPr id="8" name="object 8"/>
          <p:cNvGraphicFramePr>
            <a:graphicFrameLocks noGrp="1"/>
          </p:cNvGraphicFramePr>
          <p:nvPr/>
        </p:nvGraphicFramePr>
        <p:xfrm>
          <a:off x="627380" y="2382069"/>
          <a:ext cx="5093335" cy="2153285"/>
        </p:xfrm>
        <a:graphic>
          <a:graphicData uri="http://schemas.openxmlformats.org/drawingml/2006/table">
            <a:tbl>
              <a:tblPr firstRow="1" bandRow="1">
                <a:tableStyleId>{2D5ABB26-0587-4C30-8999-92F81FD0307C}</a:tableStyleId>
              </a:tblPr>
              <a:tblGrid>
                <a:gridCol w="351155"/>
                <a:gridCol w="223520"/>
                <a:gridCol w="4518660"/>
              </a:tblGrid>
              <a:tr h="180201">
                <a:tc>
                  <a:txBody>
                    <a:bodyPr/>
                    <a:lstStyle/>
                    <a:p>
                      <a:pPr marL="127000">
                        <a:lnSpc>
                          <a:spcPts val="1185"/>
                        </a:lnSpc>
                      </a:pPr>
                      <a:r>
                        <a:rPr dirty="0" baseline="5555" sz="1500" spc="-7" i="1">
                          <a:latin typeface="Times New Roman"/>
                          <a:cs typeface="Times New Roman"/>
                        </a:rPr>
                        <a:t>V</a:t>
                      </a:r>
                      <a:r>
                        <a:rPr dirty="0" sz="650" spc="-5" i="1">
                          <a:latin typeface="Times New Roman"/>
                          <a:cs typeface="Times New Roman"/>
                        </a:rPr>
                        <a:t>ni</a:t>
                      </a:r>
                      <a:endParaRPr sz="650">
                        <a:latin typeface="Times New Roman"/>
                        <a:cs typeface="Times New Roman"/>
                      </a:endParaRPr>
                    </a:p>
                  </a:txBody>
                  <a:tcPr marL="0" marR="0" marB="0" marT="0"/>
                </a:tc>
                <a:tc>
                  <a:txBody>
                    <a:bodyPr/>
                    <a:lstStyle/>
                    <a:p>
                      <a:pPr algn="ctr">
                        <a:lnSpc>
                          <a:spcPts val="1090"/>
                        </a:lnSpc>
                      </a:pPr>
                      <a:r>
                        <a:rPr dirty="0" sz="1000">
                          <a:latin typeface="Times New Roman"/>
                          <a:cs typeface="Times New Roman"/>
                        </a:rPr>
                        <a:t>=</a:t>
                      </a:r>
                      <a:endParaRPr sz="1000">
                        <a:latin typeface="Times New Roman"/>
                        <a:cs typeface="Times New Roman"/>
                      </a:endParaRPr>
                    </a:p>
                  </a:txBody>
                  <a:tcPr marL="0" marR="0" marB="0" marT="0"/>
                </a:tc>
                <a:tc>
                  <a:txBody>
                    <a:bodyPr/>
                    <a:lstStyle/>
                    <a:p>
                      <a:pPr marL="78105">
                        <a:lnSpc>
                          <a:spcPts val="1090"/>
                        </a:lnSpc>
                      </a:pPr>
                      <a:r>
                        <a:rPr dirty="0" sz="1000" spc="-5">
                          <a:latin typeface="Times New Roman"/>
                          <a:cs typeface="Times New Roman"/>
                        </a:rPr>
                        <a:t>Nominal shear resistance</a:t>
                      </a:r>
                      <a:r>
                        <a:rPr dirty="0" sz="1000" spc="10">
                          <a:latin typeface="Times New Roman"/>
                          <a:cs typeface="Times New Roman"/>
                        </a:rPr>
                        <a:t> </a:t>
                      </a:r>
                      <a:r>
                        <a:rPr dirty="0" sz="1000" spc="-5">
                          <a:latin typeface="Times New Roman"/>
                          <a:cs typeface="Times New Roman"/>
                        </a:rPr>
                        <a:t>(kip)</a:t>
                      </a:r>
                      <a:endParaRPr sz="1000">
                        <a:latin typeface="Times New Roman"/>
                        <a:cs typeface="Times New Roman"/>
                      </a:endParaRPr>
                    </a:p>
                  </a:txBody>
                  <a:tcPr marL="0" marR="0" marB="0" marT="0"/>
                </a:tc>
              </a:tr>
              <a:tr h="221741">
                <a:tc>
                  <a:txBody>
                    <a:bodyPr/>
                    <a:lstStyle/>
                    <a:p>
                      <a:pPr marL="127000">
                        <a:lnSpc>
                          <a:spcPct val="100000"/>
                        </a:lnSpc>
                        <a:spcBef>
                          <a:spcPts val="315"/>
                        </a:spcBef>
                      </a:pPr>
                      <a:r>
                        <a:rPr dirty="0" baseline="5555" sz="1500" spc="-7" i="1">
                          <a:latin typeface="Times New Roman"/>
                          <a:cs typeface="Times New Roman"/>
                        </a:rPr>
                        <a:t>A</a:t>
                      </a:r>
                      <a:r>
                        <a:rPr dirty="0" sz="650" spc="-5" i="1">
                          <a:latin typeface="Times New Roman"/>
                          <a:cs typeface="Times New Roman"/>
                        </a:rPr>
                        <a:t>cv</a:t>
                      </a:r>
                      <a:endParaRPr sz="650">
                        <a:latin typeface="Times New Roman"/>
                        <a:cs typeface="Times New Roman"/>
                      </a:endParaRPr>
                    </a:p>
                  </a:txBody>
                  <a:tcPr marL="0" marR="0" marB="0" marT="40005"/>
                </a:tc>
                <a:tc>
                  <a:txBody>
                    <a:bodyPr/>
                    <a:lstStyle/>
                    <a:p>
                      <a:pPr algn="ctr">
                        <a:lnSpc>
                          <a:spcPct val="100000"/>
                        </a:lnSpc>
                        <a:spcBef>
                          <a:spcPts val="220"/>
                        </a:spcBef>
                      </a:pPr>
                      <a:r>
                        <a:rPr dirty="0" sz="1000">
                          <a:latin typeface="Times New Roman"/>
                          <a:cs typeface="Times New Roman"/>
                        </a:rPr>
                        <a:t>=</a:t>
                      </a:r>
                      <a:endParaRPr sz="1000">
                        <a:latin typeface="Times New Roman"/>
                        <a:cs typeface="Times New Roman"/>
                      </a:endParaRPr>
                    </a:p>
                  </a:txBody>
                  <a:tcPr marL="0" marR="0" marB="0" marT="27940"/>
                </a:tc>
                <a:tc>
                  <a:txBody>
                    <a:bodyPr/>
                    <a:lstStyle/>
                    <a:p>
                      <a:pPr marL="78105">
                        <a:lnSpc>
                          <a:spcPct val="100000"/>
                        </a:lnSpc>
                        <a:spcBef>
                          <a:spcPts val="220"/>
                        </a:spcBef>
                      </a:pPr>
                      <a:r>
                        <a:rPr dirty="0" sz="1000" spc="-5">
                          <a:latin typeface="Times New Roman"/>
                          <a:cs typeface="Times New Roman"/>
                        </a:rPr>
                        <a:t>Area </a:t>
                      </a:r>
                      <a:r>
                        <a:rPr dirty="0" sz="1000">
                          <a:latin typeface="Times New Roman"/>
                          <a:cs typeface="Times New Roman"/>
                        </a:rPr>
                        <a:t>of </a:t>
                      </a:r>
                      <a:r>
                        <a:rPr dirty="0" sz="1000" spc="-5">
                          <a:latin typeface="Times New Roman"/>
                          <a:cs typeface="Times New Roman"/>
                        </a:rPr>
                        <a:t>concrete engaged </a:t>
                      </a:r>
                      <a:r>
                        <a:rPr dirty="0" sz="1000" spc="-10">
                          <a:latin typeface="Times New Roman"/>
                          <a:cs typeface="Times New Roman"/>
                        </a:rPr>
                        <a:t>in </a:t>
                      </a:r>
                      <a:r>
                        <a:rPr dirty="0" sz="1000" spc="-5">
                          <a:latin typeface="Times New Roman"/>
                          <a:cs typeface="Times New Roman"/>
                        </a:rPr>
                        <a:t>shear transfer</a:t>
                      </a:r>
                      <a:r>
                        <a:rPr dirty="0" sz="1000" spc="40">
                          <a:latin typeface="Times New Roman"/>
                          <a:cs typeface="Times New Roman"/>
                        </a:rPr>
                        <a:t> </a:t>
                      </a:r>
                      <a:r>
                        <a:rPr dirty="0" sz="1000" spc="-5">
                          <a:latin typeface="Times New Roman"/>
                          <a:cs typeface="Times New Roman"/>
                        </a:rPr>
                        <a:t>(in</a:t>
                      </a:r>
                      <a:r>
                        <a:rPr dirty="0" baseline="29914" sz="975" spc="-7">
                          <a:latin typeface="Times New Roman"/>
                          <a:cs typeface="Times New Roman"/>
                        </a:rPr>
                        <a:t>2</a:t>
                      </a:r>
                      <a:r>
                        <a:rPr dirty="0" sz="1000" spc="-5">
                          <a:latin typeface="Times New Roman"/>
                          <a:cs typeface="Times New Roman"/>
                        </a:rPr>
                        <a:t>)</a:t>
                      </a:r>
                      <a:endParaRPr sz="1000">
                        <a:latin typeface="Times New Roman"/>
                        <a:cs typeface="Times New Roman"/>
                      </a:endParaRPr>
                    </a:p>
                  </a:txBody>
                  <a:tcPr marL="0" marR="0" marB="0" marT="27940"/>
                </a:tc>
              </a:tr>
              <a:tr h="224148">
                <a:tc>
                  <a:txBody>
                    <a:bodyPr/>
                    <a:lstStyle/>
                    <a:p>
                      <a:pPr marL="127000">
                        <a:lnSpc>
                          <a:spcPct val="100000"/>
                        </a:lnSpc>
                        <a:spcBef>
                          <a:spcPts val="310"/>
                        </a:spcBef>
                      </a:pPr>
                      <a:r>
                        <a:rPr dirty="0" baseline="5555" sz="1500" spc="-7" i="1">
                          <a:latin typeface="Times New Roman"/>
                          <a:cs typeface="Times New Roman"/>
                        </a:rPr>
                        <a:t>A</a:t>
                      </a:r>
                      <a:r>
                        <a:rPr dirty="0" sz="650" spc="-5" i="1">
                          <a:latin typeface="Times New Roman"/>
                          <a:cs typeface="Times New Roman"/>
                        </a:rPr>
                        <a:t>vf</a:t>
                      </a:r>
                      <a:endParaRPr sz="650">
                        <a:latin typeface="Times New Roman"/>
                        <a:cs typeface="Times New Roman"/>
                      </a:endParaRPr>
                    </a:p>
                  </a:txBody>
                  <a:tcPr marL="0" marR="0" marB="0" marT="39370"/>
                </a:tc>
                <a:tc>
                  <a:txBody>
                    <a:bodyPr/>
                    <a:lstStyle/>
                    <a:p>
                      <a:pPr algn="ctr">
                        <a:lnSpc>
                          <a:spcPct val="100000"/>
                        </a:lnSpc>
                        <a:spcBef>
                          <a:spcPts val="215"/>
                        </a:spcBef>
                      </a:pPr>
                      <a:r>
                        <a:rPr dirty="0" sz="1000">
                          <a:latin typeface="Times New Roman"/>
                          <a:cs typeface="Times New Roman"/>
                        </a:rPr>
                        <a:t>=</a:t>
                      </a:r>
                      <a:endParaRPr sz="1000">
                        <a:latin typeface="Times New Roman"/>
                        <a:cs typeface="Times New Roman"/>
                      </a:endParaRPr>
                    </a:p>
                  </a:txBody>
                  <a:tcPr marL="0" marR="0" marB="0" marT="27305"/>
                </a:tc>
                <a:tc>
                  <a:txBody>
                    <a:bodyPr/>
                    <a:lstStyle/>
                    <a:p>
                      <a:pPr marL="78105">
                        <a:lnSpc>
                          <a:spcPct val="100000"/>
                        </a:lnSpc>
                        <a:spcBef>
                          <a:spcPts val="215"/>
                        </a:spcBef>
                      </a:pPr>
                      <a:r>
                        <a:rPr dirty="0" sz="1000" spc="-5">
                          <a:latin typeface="Times New Roman"/>
                          <a:cs typeface="Times New Roman"/>
                        </a:rPr>
                        <a:t>Area </a:t>
                      </a:r>
                      <a:r>
                        <a:rPr dirty="0" sz="1000">
                          <a:latin typeface="Times New Roman"/>
                          <a:cs typeface="Times New Roman"/>
                        </a:rPr>
                        <a:t>of </a:t>
                      </a:r>
                      <a:r>
                        <a:rPr dirty="0" sz="1000" spc="-5">
                          <a:latin typeface="Times New Roman"/>
                          <a:cs typeface="Times New Roman"/>
                        </a:rPr>
                        <a:t>shear reinforcement crossing the shear plane</a:t>
                      </a:r>
                      <a:r>
                        <a:rPr dirty="0" sz="1000" spc="30">
                          <a:latin typeface="Times New Roman"/>
                          <a:cs typeface="Times New Roman"/>
                        </a:rPr>
                        <a:t> </a:t>
                      </a:r>
                      <a:r>
                        <a:rPr dirty="0" sz="1000" spc="-5">
                          <a:latin typeface="Times New Roman"/>
                          <a:cs typeface="Times New Roman"/>
                        </a:rPr>
                        <a:t>(in</a:t>
                      </a:r>
                      <a:r>
                        <a:rPr dirty="0" baseline="29914" sz="975" spc="-7">
                          <a:latin typeface="Times New Roman"/>
                          <a:cs typeface="Times New Roman"/>
                        </a:rPr>
                        <a:t>2</a:t>
                      </a:r>
                      <a:r>
                        <a:rPr dirty="0" sz="1000" spc="-5">
                          <a:latin typeface="Times New Roman"/>
                          <a:cs typeface="Times New Roman"/>
                        </a:rPr>
                        <a:t>)</a:t>
                      </a:r>
                      <a:endParaRPr sz="1000">
                        <a:latin typeface="Times New Roman"/>
                        <a:cs typeface="Times New Roman"/>
                      </a:endParaRPr>
                    </a:p>
                  </a:txBody>
                  <a:tcPr marL="0" marR="0" marB="0" marT="27305"/>
                </a:tc>
              </a:tr>
              <a:tr h="222503">
                <a:tc>
                  <a:txBody>
                    <a:bodyPr/>
                    <a:lstStyle/>
                    <a:p>
                      <a:pPr marL="127000">
                        <a:lnSpc>
                          <a:spcPct val="100000"/>
                        </a:lnSpc>
                        <a:spcBef>
                          <a:spcPts val="295"/>
                        </a:spcBef>
                      </a:pPr>
                      <a:r>
                        <a:rPr dirty="0" baseline="5555" sz="1500" spc="-7" i="1">
                          <a:latin typeface="Times New Roman"/>
                          <a:cs typeface="Times New Roman"/>
                        </a:rPr>
                        <a:t>f</a:t>
                      </a:r>
                      <a:r>
                        <a:rPr dirty="0" sz="650" spc="-5" i="1">
                          <a:latin typeface="Times New Roman"/>
                          <a:cs typeface="Times New Roman"/>
                        </a:rPr>
                        <a:t>y</a:t>
                      </a:r>
                      <a:endParaRPr sz="650">
                        <a:latin typeface="Times New Roman"/>
                        <a:cs typeface="Times New Roman"/>
                      </a:endParaRPr>
                    </a:p>
                  </a:txBody>
                  <a:tcPr marL="0" marR="0" marB="0" marT="37465"/>
                </a:tc>
                <a:tc>
                  <a:txBody>
                    <a:bodyPr/>
                    <a:lstStyle/>
                    <a:p>
                      <a:pPr algn="ctr">
                        <a:lnSpc>
                          <a:spcPct val="100000"/>
                        </a:lnSpc>
                        <a:spcBef>
                          <a:spcPts val="200"/>
                        </a:spcBef>
                      </a:pPr>
                      <a:r>
                        <a:rPr dirty="0" sz="1000">
                          <a:latin typeface="Times New Roman"/>
                          <a:cs typeface="Times New Roman"/>
                        </a:rPr>
                        <a:t>=</a:t>
                      </a:r>
                      <a:endParaRPr sz="1000">
                        <a:latin typeface="Times New Roman"/>
                        <a:cs typeface="Times New Roman"/>
                      </a:endParaRPr>
                    </a:p>
                  </a:txBody>
                  <a:tcPr marL="0" marR="0" marB="0" marT="25400"/>
                </a:tc>
                <a:tc>
                  <a:txBody>
                    <a:bodyPr/>
                    <a:lstStyle/>
                    <a:p>
                      <a:pPr marL="78105">
                        <a:lnSpc>
                          <a:spcPct val="100000"/>
                        </a:lnSpc>
                        <a:spcBef>
                          <a:spcPts val="200"/>
                        </a:spcBef>
                      </a:pPr>
                      <a:r>
                        <a:rPr dirty="0" sz="1000" spc="-5">
                          <a:latin typeface="Times New Roman"/>
                          <a:cs typeface="Times New Roman"/>
                        </a:rPr>
                        <a:t>Yield strength </a:t>
                      </a:r>
                      <a:r>
                        <a:rPr dirty="0" sz="1000">
                          <a:latin typeface="Times New Roman"/>
                          <a:cs typeface="Times New Roman"/>
                        </a:rPr>
                        <a:t>of </a:t>
                      </a:r>
                      <a:r>
                        <a:rPr dirty="0" sz="1000" spc="-5">
                          <a:latin typeface="Times New Roman"/>
                          <a:cs typeface="Times New Roman"/>
                        </a:rPr>
                        <a:t>reinforcement</a:t>
                      </a:r>
                      <a:r>
                        <a:rPr dirty="0" sz="1000" spc="5">
                          <a:latin typeface="Times New Roman"/>
                          <a:cs typeface="Times New Roman"/>
                        </a:rPr>
                        <a:t> </a:t>
                      </a:r>
                      <a:r>
                        <a:rPr dirty="0" sz="1000" spc="-5">
                          <a:latin typeface="Times New Roman"/>
                          <a:cs typeface="Times New Roman"/>
                        </a:rPr>
                        <a:t>(ksi)</a:t>
                      </a:r>
                      <a:endParaRPr sz="1000">
                        <a:latin typeface="Times New Roman"/>
                        <a:cs typeface="Times New Roman"/>
                      </a:endParaRPr>
                    </a:p>
                  </a:txBody>
                  <a:tcPr marL="0" marR="0" marB="0" marT="25400"/>
                </a:tc>
              </a:tr>
              <a:tr h="215094">
                <a:tc>
                  <a:txBody>
                    <a:bodyPr/>
                    <a:lstStyle/>
                    <a:p>
                      <a:pPr marL="127000">
                        <a:lnSpc>
                          <a:spcPct val="100000"/>
                        </a:lnSpc>
                        <a:spcBef>
                          <a:spcPts val="200"/>
                        </a:spcBef>
                      </a:pPr>
                      <a:r>
                        <a:rPr dirty="0" sz="1000" i="1">
                          <a:latin typeface="Times New Roman"/>
                          <a:cs typeface="Times New Roman"/>
                        </a:rPr>
                        <a:t>c</a:t>
                      </a:r>
                      <a:endParaRPr sz="1000">
                        <a:latin typeface="Times New Roman"/>
                        <a:cs typeface="Times New Roman"/>
                      </a:endParaRPr>
                    </a:p>
                  </a:txBody>
                  <a:tcPr marL="0" marR="0" marB="0" marT="25400"/>
                </a:tc>
                <a:tc>
                  <a:txBody>
                    <a:bodyPr/>
                    <a:lstStyle/>
                    <a:p>
                      <a:pPr algn="ctr">
                        <a:lnSpc>
                          <a:spcPct val="100000"/>
                        </a:lnSpc>
                        <a:spcBef>
                          <a:spcPts val="200"/>
                        </a:spcBef>
                      </a:pPr>
                      <a:r>
                        <a:rPr dirty="0" sz="1000">
                          <a:latin typeface="Times New Roman"/>
                          <a:cs typeface="Times New Roman"/>
                        </a:rPr>
                        <a:t>=</a:t>
                      </a:r>
                      <a:endParaRPr sz="1000">
                        <a:latin typeface="Times New Roman"/>
                        <a:cs typeface="Times New Roman"/>
                      </a:endParaRPr>
                    </a:p>
                  </a:txBody>
                  <a:tcPr marL="0" marR="0" marB="0" marT="25400"/>
                </a:tc>
                <a:tc>
                  <a:txBody>
                    <a:bodyPr/>
                    <a:lstStyle/>
                    <a:p>
                      <a:pPr marL="78105">
                        <a:lnSpc>
                          <a:spcPct val="100000"/>
                        </a:lnSpc>
                        <a:spcBef>
                          <a:spcPts val="200"/>
                        </a:spcBef>
                      </a:pPr>
                      <a:r>
                        <a:rPr dirty="0" sz="1000" spc="-5">
                          <a:latin typeface="Times New Roman"/>
                          <a:cs typeface="Times New Roman"/>
                        </a:rPr>
                        <a:t>Cohesion</a:t>
                      </a:r>
                      <a:r>
                        <a:rPr dirty="0" sz="1000">
                          <a:latin typeface="Times New Roman"/>
                          <a:cs typeface="Times New Roman"/>
                        </a:rPr>
                        <a:t> </a:t>
                      </a:r>
                      <a:r>
                        <a:rPr dirty="0" sz="1000" spc="-5">
                          <a:latin typeface="Times New Roman"/>
                          <a:cs typeface="Times New Roman"/>
                        </a:rPr>
                        <a:t>factor</a:t>
                      </a:r>
                      <a:endParaRPr sz="1000">
                        <a:latin typeface="Times New Roman"/>
                        <a:cs typeface="Times New Roman"/>
                      </a:endParaRPr>
                    </a:p>
                  </a:txBody>
                  <a:tcPr marL="0" marR="0" marB="0" marT="25400"/>
                </a:tc>
              </a:tr>
              <a:tr h="238709">
                <a:tc>
                  <a:txBody>
                    <a:bodyPr/>
                    <a:lstStyle/>
                    <a:p>
                      <a:pPr marL="127000">
                        <a:lnSpc>
                          <a:spcPct val="100000"/>
                        </a:lnSpc>
                        <a:spcBef>
                          <a:spcPts val="280"/>
                        </a:spcBef>
                      </a:pPr>
                      <a:r>
                        <a:rPr dirty="0" sz="1050" i="1">
                          <a:latin typeface="Symbol"/>
                          <a:cs typeface="Symbol"/>
                        </a:rPr>
                        <a:t></a:t>
                      </a:r>
                      <a:endParaRPr sz="1050">
                        <a:latin typeface="Symbol"/>
                        <a:cs typeface="Symbol"/>
                      </a:endParaRPr>
                    </a:p>
                  </a:txBody>
                  <a:tcPr marL="0" marR="0" marB="0" marT="35560"/>
                </a:tc>
                <a:tc>
                  <a:txBody>
                    <a:bodyPr/>
                    <a:lstStyle/>
                    <a:p>
                      <a:pPr algn="ctr">
                        <a:lnSpc>
                          <a:spcPct val="100000"/>
                        </a:lnSpc>
                        <a:spcBef>
                          <a:spcPts val="260"/>
                        </a:spcBef>
                      </a:pPr>
                      <a:r>
                        <a:rPr dirty="0" sz="1000">
                          <a:latin typeface="Times New Roman"/>
                          <a:cs typeface="Times New Roman"/>
                        </a:rPr>
                        <a:t>=</a:t>
                      </a:r>
                      <a:endParaRPr sz="1000">
                        <a:latin typeface="Times New Roman"/>
                        <a:cs typeface="Times New Roman"/>
                      </a:endParaRPr>
                    </a:p>
                  </a:txBody>
                  <a:tcPr marL="0" marR="0" marB="0" marT="33020"/>
                </a:tc>
                <a:tc>
                  <a:txBody>
                    <a:bodyPr/>
                    <a:lstStyle/>
                    <a:p>
                      <a:pPr marL="78105">
                        <a:lnSpc>
                          <a:spcPct val="100000"/>
                        </a:lnSpc>
                        <a:spcBef>
                          <a:spcPts val="260"/>
                        </a:spcBef>
                      </a:pPr>
                      <a:r>
                        <a:rPr dirty="0" sz="1000" spc="-5">
                          <a:latin typeface="Times New Roman"/>
                          <a:cs typeface="Times New Roman"/>
                        </a:rPr>
                        <a:t>Friction</a:t>
                      </a:r>
                      <a:r>
                        <a:rPr dirty="0" sz="1000">
                          <a:latin typeface="Times New Roman"/>
                          <a:cs typeface="Times New Roman"/>
                        </a:rPr>
                        <a:t> </a:t>
                      </a:r>
                      <a:r>
                        <a:rPr dirty="0" sz="1000" spc="-5">
                          <a:latin typeface="Times New Roman"/>
                          <a:cs typeface="Times New Roman"/>
                        </a:rPr>
                        <a:t>factor</a:t>
                      </a:r>
                      <a:endParaRPr sz="1000">
                        <a:latin typeface="Times New Roman"/>
                        <a:cs typeface="Times New Roman"/>
                      </a:endParaRPr>
                    </a:p>
                  </a:txBody>
                  <a:tcPr marL="0" marR="0" marB="0" marT="33020"/>
                </a:tc>
              </a:tr>
              <a:tr h="222852">
                <a:tc>
                  <a:txBody>
                    <a:bodyPr/>
                    <a:lstStyle/>
                    <a:p>
                      <a:pPr marL="127000">
                        <a:lnSpc>
                          <a:spcPct val="100000"/>
                        </a:lnSpc>
                        <a:spcBef>
                          <a:spcPts val="300"/>
                        </a:spcBef>
                      </a:pPr>
                      <a:r>
                        <a:rPr dirty="0" baseline="5555" sz="1500" spc="-7" i="1">
                          <a:latin typeface="Times New Roman"/>
                          <a:cs typeface="Times New Roman"/>
                        </a:rPr>
                        <a:t>P</a:t>
                      </a:r>
                      <a:r>
                        <a:rPr dirty="0" sz="650" spc="-5" i="1">
                          <a:latin typeface="Times New Roman"/>
                          <a:cs typeface="Times New Roman"/>
                        </a:rPr>
                        <a:t>c</a:t>
                      </a:r>
                      <a:endParaRPr sz="650">
                        <a:latin typeface="Times New Roman"/>
                        <a:cs typeface="Times New Roman"/>
                      </a:endParaRPr>
                    </a:p>
                  </a:txBody>
                  <a:tcPr marL="0" marR="0" marB="0" marT="38100"/>
                </a:tc>
                <a:tc>
                  <a:txBody>
                    <a:bodyPr/>
                    <a:lstStyle/>
                    <a:p>
                      <a:pPr algn="ctr">
                        <a:lnSpc>
                          <a:spcPct val="100000"/>
                        </a:lnSpc>
                        <a:spcBef>
                          <a:spcPts val="204"/>
                        </a:spcBef>
                      </a:pPr>
                      <a:r>
                        <a:rPr dirty="0" sz="1000">
                          <a:latin typeface="Times New Roman"/>
                          <a:cs typeface="Times New Roman"/>
                        </a:rPr>
                        <a:t>=</a:t>
                      </a:r>
                      <a:endParaRPr sz="1000">
                        <a:latin typeface="Times New Roman"/>
                        <a:cs typeface="Times New Roman"/>
                      </a:endParaRPr>
                    </a:p>
                  </a:txBody>
                  <a:tcPr marL="0" marR="0" marB="0" marT="26034"/>
                </a:tc>
                <a:tc>
                  <a:txBody>
                    <a:bodyPr/>
                    <a:lstStyle/>
                    <a:p>
                      <a:pPr marL="78105">
                        <a:lnSpc>
                          <a:spcPct val="100000"/>
                        </a:lnSpc>
                        <a:spcBef>
                          <a:spcPts val="204"/>
                        </a:spcBef>
                      </a:pPr>
                      <a:r>
                        <a:rPr dirty="0" sz="1000" spc="-5">
                          <a:latin typeface="Times New Roman"/>
                          <a:cs typeface="Times New Roman"/>
                        </a:rPr>
                        <a:t>Permanent </a:t>
                      </a:r>
                      <a:r>
                        <a:rPr dirty="0" sz="1000">
                          <a:latin typeface="Times New Roman"/>
                          <a:cs typeface="Times New Roman"/>
                        </a:rPr>
                        <a:t>net </a:t>
                      </a:r>
                      <a:r>
                        <a:rPr dirty="0" sz="1000" spc="-5">
                          <a:latin typeface="Times New Roman"/>
                          <a:cs typeface="Times New Roman"/>
                        </a:rPr>
                        <a:t>compressive force normal to the shear plane, </a:t>
                      </a:r>
                      <a:r>
                        <a:rPr dirty="0" sz="1000">
                          <a:latin typeface="Times New Roman"/>
                          <a:cs typeface="Times New Roman"/>
                        </a:rPr>
                        <a:t>or </a:t>
                      </a:r>
                      <a:r>
                        <a:rPr dirty="0" sz="1000" spc="-5">
                          <a:latin typeface="Times New Roman"/>
                          <a:cs typeface="Times New Roman"/>
                        </a:rPr>
                        <a:t>0.0 kip if tensile</a:t>
                      </a:r>
                      <a:r>
                        <a:rPr dirty="0" sz="1000" spc="100">
                          <a:latin typeface="Times New Roman"/>
                          <a:cs typeface="Times New Roman"/>
                        </a:rPr>
                        <a:t> </a:t>
                      </a:r>
                      <a:r>
                        <a:rPr dirty="0" sz="1000">
                          <a:latin typeface="Times New Roman"/>
                          <a:cs typeface="Times New Roman"/>
                        </a:rPr>
                        <a:t>(kip)</a:t>
                      </a:r>
                      <a:endParaRPr sz="1000">
                        <a:latin typeface="Times New Roman"/>
                        <a:cs typeface="Times New Roman"/>
                      </a:endParaRPr>
                    </a:p>
                  </a:txBody>
                  <a:tcPr marL="0" marR="0" marB="0" marT="26034"/>
                </a:tc>
              </a:tr>
              <a:tr h="222503">
                <a:tc>
                  <a:txBody>
                    <a:bodyPr/>
                    <a:lstStyle/>
                    <a:p>
                      <a:pPr marL="127000">
                        <a:lnSpc>
                          <a:spcPct val="100000"/>
                        </a:lnSpc>
                        <a:spcBef>
                          <a:spcPts val="295"/>
                        </a:spcBef>
                      </a:pPr>
                      <a:r>
                        <a:rPr dirty="0" baseline="5555" sz="1500" spc="-7" i="1">
                          <a:latin typeface="Times New Roman"/>
                          <a:cs typeface="Times New Roman"/>
                        </a:rPr>
                        <a:t>f’</a:t>
                      </a:r>
                      <a:r>
                        <a:rPr dirty="0" sz="650" spc="-5" i="1">
                          <a:latin typeface="Times New Roman"/>
                          <a:cs typeface="Times New Roman"/>
                        </a:rPr>
                        <a:t>c</a:t>
                      </a:r>
                      <a:endParaRPr sz="650">
                        <a:latin typeface="Times New Roman"/>
                        <a:cs typeface="Times New Roman"/>
                      </a:endParaRPr>
                    </a:p>
                  </a:txBody>
                  <a:tcPr marL="0" marR="0" marB="0" marT="37465"/>
                </a:tc>
                <a:tc>
                  <a:txBody>
                    <a:bodyPr/>
                    <a:lstStyle/>
                    <a:p>
                      <a:pPr algn="ctr">
                        <a:lnSpc>
                          <a:spcPct val="100000"/>
                        </a:lnSpc>
                        <a:spcBef>
                          <a:spcPts val="200"/>
                        </a:spcBef>
                      </a:pPr>
                      <a:r>
                        <a:rPr dirty="0" sz="1000">
                          <a:latin typeface="Times New Roman"/>
                          <a:cs typeface="Times New Roman"/>
                        </a:rPr>
                        <a:t>=</a:t>
                      </a:r>
                      <a:endParaRPr sz="1000">
                        <a:latin typeface="Times New Roman"/>
                        <a:cs typeface="Times New Roman"/>
                      </a:endParaRPr>
                    </a:p>
                  </a:txBody>
                  <a:tcPr marL="0" marR="0" marB="0" marT="25400"/>
                </a:tc>
                <a:tc>
                  <a:txBody>
                    <a:bodyPr/>
                    <a:lstStyle/>
                    <a:p>
                      <a:pPr marL="78105">
                        <a:lnSpc>
                          <a:spcPct val="100000"/>
                        </a:lnSpc>
                        <a:spcBef>
                          <a:spcPts val="200"/>
                        </a:spcBef>
                      </a:pPr>
                      <a:r>
                        <a:rPr dirty="0" sz="1000" spc="-5">
                          <a:latin typeface="Times New Roman"/>
                          <a:cs typeface="Times New Roman"/>
                        </a:rPr>
                        <a:t>Specified 28-day strength </a:t>
                      </a:r>
                      <a:r>
                        <a:rPr dirty="0" sz="1000">
                          <a:latin typeface="Times New Roman"/>
                          <a:cs typeface="Times New Roman"/>
                        </a:rPr>
                        <a:t>of </a:t>
                      </a:r>
                      <a:r>
                        <a:rPr dirty="0" sz="1000" spc="-5">
                          <a:latin typeface="Times New Roman"/>
                          <a:cs typeface="Times New Roman"/>
                        </a:rPr>
                        <a:t>the weaker concrete</a:t>
                      </a:r>
                      <a:r>
                        <a:rPr dirty="0" sz="1000" spc="35">
                          <a:latin typeface="Times New Roman"/>
                          <a:cs typeface="Times New Roman"/>
                        </a:rPr>
                        <a:t> </a:t>
                      </a:r>
                      <a:r>
                        <a:rPr dirty="0" sz="1000" spc="-5">
                          <a:latin typeface="Times New Roman"/>
                          <a:cs typeface="Times New Roman"/>
                        </a:rPr>
                        <a:t>(ksi)</a:t>
                      </a:r>
                      <a:endParaRPr sz="1000">
                        <a:latin typeface="Times New Roman"/>
                        <a:cs typeface="Times New Roman"/>
                      </a:endParaRPr>
                    </a:p>
                  </a:txBody>
                  <a:tcPr marL="0" marR="0" marB="0" marT="25400"/>
                </a:tc>
              </a:tr>
              <a:tr h="222504">
                <a:tc>
                  <a:txBody>
                    <a:bodyPr/>
                    <a:lstStyle/>
                    <a:p>
                      <a:pPr marL="127000">
                        <a:lnSpc>
                          <a:spcPct val="100000"/>
                        </a:lnSpc>
                        <a:spcBef>
                          <a:spcPts val="295"/>
                        </a:spcBef>
                      </a:pPr>
                      <a:r>
                        <a:rPr dirty="0" baseline="5555" sz="1500" spc="-7" i="1">
                          <a:latin typeface="Times New Roman"/>
                          <a:cs typeface="Times New Roman"/>
                        </a:rPr>
                        <a:t>K</a:t>
                      </a:r>
                      <a:r>
                        <a:rPr dirty="0" sz="650" spc="-5" i="1">
                          <a:latin typeface="Times New Roman"/>
                          <a:cs typeface="Times New Roman"/>
                        </a:rPr>
                        <a:t>1</a:t>
                      </a:r>
                      <a:endParaRPr sz="650">
                        <a:latin typeface="Times New Roman"/>
                        <a:cs typeface="Times New Roman"/>
                      </a:endParaRPr>
                    </a:p>
                  </a:txBody>
                  <a:tcPr marL="0" marR="0" marB="0" marT="37465"/>
                </a:tc>
                <a:tc>
                  <a:txBody>
                    <a:bodyPr/>
                    <a:lstStyle/>
                    <a:p>
                      <a:pPr algn="ctr">
                        <a:lnSpc>
                          <a:spcPct val="100000"/>
                        </a:lnSpc>
                        <a:spcBef>
                          <a:spcPts val="200"/>
                        </a:spcBef>
                      </a:pPr>
                      <a:r>
                        <a:rPr dirty="0" sz="1000">
                          <a:latin typeface="Times New Roman"/>
                          <a:cs typeface="Times New Roman"/>
                        </a:rPr>
                        <a:t>=</a:t>
                      </a:r>
                      <a:endParaRPr sz="1000">
                        <a:latin typeface="Times New Roman"/>
                        <a:cs typeface="Times New Roman"/>
                      </a:endParaRPr>
                    </a:p>
                  </a:txBody>
                  <a:tcPr marL="0" marR="0" marB="0" marT="25400"/>
                </a:tc>
                <a:tc>
                  <a:txBody>
                    <a:bodyPr/>
                    <a:lstStyle/>
                    <a:p>
                      <a:pPr marL="78105">
                        <a:lnSpc>
                          <a:spcPct val="100000"/>
                        </a:lnSpc>
                        <a:spcBef>
                          <a:spcPts val="200"/>
                        </a:spcBef>
                      </a:pPr>
                      <a:r>
                        <a:rPr dirty="0" sz="1000">
                          <a:latin typeface="Times New Roman"/>
                          <a:cs typeface="Times New Roman"/>
                        </a:rPr>
                        <a:t>0.3</a:t>
                      </a:r>
                      <a:endParaRPr sz="1000">
                        <a:latin typeface="Times New Roman"/>
                        <a:cs typeface="Times New Roman"/>
                      </a:endParaRPr>
                    </a:p>
                  </a:txBody>
                  <a:tcPr marL="0" marR="0" marB="0" marT="25400"/>
                </a:tc>
              </a:tr>
              <a:tr h="182608">
                <a:tc>
                  <a:txBody>
                    <a:bodyPr/>
                    <a:lstStyle/>
                    <a:p>
                      <a:pPr marL="127000">
                        <a:lnSpc>
                          <a:spcPts val="1040"/>
                        </a:lnSpc>
                        <a:spcBef>
                          <a:spcPts val="295"/>
                        </a:spcBef>
                      </a:pPr>
                      <a:r>
                        <a:rPr dirty="0" baseline="5555" sz="1500" spc="-7" i="1">
                          <a:latin typeface="Times New Roman"/>
                          <a:cs typeface="Times New Roman"/>
                        </a:rPr>
                        <a:t>K</a:t>
                      </a:r>
                      <a:r>
                        <a:rPr dirty="0" sz="650" spc="-5" i="1">
                          <a:latin typeface="Times New Roman"/>
                          <a:cs typeface="Times New Roman"/>
                        </a:rPr>
                        <a:t>2</a:t>
                      </a:r>
                      <a:endParaRPr sz="650">
                        <a:latin typeface="Times New Roman"/>
                        <a:cs typeface="Times New Roman"/>
                      </a:endParaRPr>
                    </a:p>
                  </a:txBody>
                  <a:tcPr marL="0" marR="0" marB="0" marT="37465"/>
                </a:tc>
                <a:tc>
                  <a:txBody>
                    <a:bodyPr/>
                    <a:lstStyle/>
                    <a:p>
                      <a:pPr algn="ctr">
                        <a:lnSpc>
                          <a:spcPts val="1135"/>
                        </a:lnSpc>
                        <a:spcBef>
                          <a:spcPts val="200"/>
                        </a:spcBef>
                      </a:pPr>
                      <a:r>
                        <a:rPr dirty="0" sz="1000">
                          <a:latin typeface="Times New Roman"/>
                          <a:cs typeface="Times New Roman"/>
                        </a:rPr>
                        <a:t>=</a:t>
                      </a:r>
                      <a:endParaRPr sz="1000">
                        <a:latin typeface="Times New Roman"/>
                        <a:cs typeface="Times New Roman"/>
                      </a:endParaRPr>
                    </a:p>
                  </a:txBody>
                  <a:tcPr marL="0" marR="0" marB="0" marT="25400"/>
                </a:tc>
                <a:tc>
                  <a:txBody>
                    <a:bodyPr/>
                    <a:lstStyle/>
                    <a:p>
                      <a:pPr marL="78105">
                        <a:lnSpc>
                          <a:spcPts val="1135"/>
                        </a:lnSpc>
                        <a:spcBef>
                          <a:spcPts val="200"/>
                        </a:spcBef>
                      </a:pPr>
                      <a:r>
                        <a:rPr dirty="0" sz="1000">
                          <a:latin typeface="Times New Roman"/>
                          <a:cs typeface="Times New Roman"/>
                        </a:rPr>
                        <a:t>1.8</a:t>
                      </a:r>
                      <a:endParaRPr sz="1000">
                        <a:latin typeface="Times New Roman"/>
                        <a:cs typeface="Times New Roman"/>
                      </a:endParaRPr>
                    </a:p>
                  </a:txBody>
                  <a:tcPr marL="0" marR="0" marB="0" marT="25400"/>
                </a:tc>
              </a:tr>
            </a:tbl>
          </a:graphicData>
        </a:graphic>
      </p:graphicFrame>
      <p:sp>
        <p:nvSpPr>
          <p:cNvPr id="9" name="object 9"/>
          <p:cNvSpPr txBox="1"/>
          <p:nvPr/>
        </p:nvSpPr>
        <p:spPr>
          <a:xfrm>
            <a:off x="673100" y="4589033"/>
            <a:ext cx="6428105" cy="185420"/>
          </a:xfrm>
          <a:prstGeom prst="rect">
            <a:avLst/>
          </a:prstGeom>
        </p:spPr>
        <p:txBody>
          <a:bodyPr wrap="square" lIns="0" tIns="12700" rIns="0" bIns="0" rtlCol="0" vert="horz">
            <a:spAutoFit/>
          </a:bodyPr>
          <a:lstStyle/>
          <a:p>
            <a:pPr marL="12700">
              <a:lnSpc>
                <a:spcPct val="100000"/>
              </a:lnSpc>
              <a:spcBef>
                <a:spcPts val="100"/>
              </a:spcBef>
            </a:pPr>
            <a:r>
              <a:rPr dirty="0" sz="1000" spc="-5">
                <a:latin typeface="Times New Roman"/>
                <a:cs typeface="Times New Roman"/>
              </a:rPr>
              <a:t>The</a:t>
            </a:r>
            <a:r>
              <a:rPr dirty="0" sz="1000" spc="5">
                <a:latin typeface="Times New Roman"/>
                <a:cs typeface="Times New Roman"/>
              </a:rPr>
              <a:t> </a:t>
            </a:r>
            <a:r>
              <a:rPr dirty="0" sz="1000" spc="-5">
                <a:latin typeface="Times New Roman"/>
                <a:cs typeface="Times New Roman"/>
              </a:rPr>
              <a:t>top</a:t>
            </a:r>
            <a:r>
              <a:rPr dirty="0" sz="1000" spc="5">
                <a:latin typeface="Times New Roman"/>
                <a:cs typeface="Times New Roman"/>
              </a:rPr>
              <a:t> </a:t>
            </a:r>
            <a:r>
              <a:rPr dirty="0" sz="1000" spc="-5">
                <a:latin typeface="Times New Roman"/>
                <a:cs typeface="Times New Roman"/>
              </a:rPr>
              <a:t>flange </a:t>
            </a:r>
            <a:r>
              <a:rPr dirty="0" sz="1000">
                <a:latin typeface="Times New Roman"/>
                <a:cs typeface="Times New Roman"/>
              </a:rPr>
              <a:t>of</a:t>
            </a:r>
            <a:r>
              <a:rPr dirty="0" sz="1000" spc="15">
                <a:latin typeface="Times New Roman"/>
                <a:cs typeface="Times New Roman"/>
              </a:rPr>
              <a:t> </a:t>
            </a:r>
            <a:r>
              <a:rPr dirty="0" sz="1000" spc="-5">
                <a:latin typeface="Times New Roman"/>
                <a:cs typeface="Times New Roman"/>
              </a:rPr>
              <a:t>the</a:t>
            </a:r>
            <a:r>
              <a:rPr dirty="0" sz="1000">
                <a:latin typeface="Times New Roman"/>
                <a:cs typeface="Times New Roman"/>
              </a:rPr>
              <a:t> </a:t>
            </a:r>
            <a:r>
              <a:rPr dirty="0" sz="1000" spc="-5">
                <a:latin typeface="Times New Roman"/>
                <a:cs typeface="Times New Roman"/>
              </a:rPr>
              <a:t>girder, which</a:t>
            </a:r>
            <a:r>
              <a:rPr dirty="0" sz="1000" spc="15">
                <a:latin typeface="Times New Roman"/>
                <a:cs typeface="Times New Roman"/>
              </a:rPr>
              <a:t> </a:t>
            </a:r>
            <a:r>
              <a:rPr dirty="0" sz="1000" spc="-5">
                <a:latin typeface="Times New Roman"/>
                <a:cs typeface="Times New Roman"/>
              </a:rPr>
              <a:t>is</a:t>
            </a:r>
            <a:r>
              <a:rPr dirty="0" sz="1000">
                <a:latin typeface="Times New Roman"/>
                <a:cs typeface="Times New Roman"/>
              </a:rPr>
              <a:t> </a:t>
            </a:r>
            <a:r>
              <a:rPr dirty="0" sz="1000" spc="-5">
                <a:latin typeface="Times New Roman"/>
                <a:cs typeface="Times New Roman"/>
              </a:rPr>
              <a:t>a</a:t>
            </a:r>
            <a:r>
              <a:rPr dirty="0" sz="1000" spc="10">
                <a:latin typeface="Times New Roman"/>
                <a:cs typeface="Times New Roman"/>
              </a:rPr>
              <a:t> </a:t>
            </a:r>
            <a:r>
              <a:rPr dirty="0" sz="1000" spc="-5">
                <a:latin typeface="Times New Roman"/>
                <a:cs typeface="Times New Roman"/>
              </a:rPr>
              <a:t>roughened</a:t>
            </a:r>
            <a:r>
              <a:rPr dirty="0" sz="1000" spc="15">
                <a:latin typeface="Times New Roman"/>
                <a:cs typeface="Times New Roman"/>
              </a:rPr>
              <a:t> </a:t>
            </a:r>
            <a:r>
              <a:rPr dirty="0" sz="1000" spc="-5">
                <a:latin typeface="Times New Roman"/>
                <a:cs typeface="Times New Roman"/>
              </a:rPr>
              <a:t>surface, supports</a:t>
            </a:r>
            <a:r>
              <a:rPr dirty="0" sz="1000" spc="5">
                <a:latin typeface="Times New Roman"/>
                <a:cs typeface="Times New Roman"/>
              </a:rPr>
              <a:t> </a:t>
            </a:r>
            <a:r>
              <a:rPr dirty="0" sz="1000" spc="-5">
                <a:latin typeface="Times New Roman"/>
                <a:cs typeface="Times New Roman"/>
              </a:rPr>
              <a:t>the</a:t>
            </a:r>
            <a:r>
              <a:rPr dirty="0" sz="1000" spc="5">
                <a:latin typeface="Times New Roman"/>
                <a:cs typeface="Times New Roman"/>
              </a:rPr>
              <a:t> </a:t>
            </a:r>
            <a:r>
              <a:rPr dirty="0" sz="1000" spc="-5">
                <a:latin typeface="Times New Roman"/>
                <a:cs typeface="Times New Roman"/>
              </a:rPr>
              <a:t>deck</a:t>
            </a:r>
            <a:r>
              <a:rPr dirty="0" sz="1000" spc="15">
                <a:latin typeface="Times New Roman"/>
                <a:cs typeface="Times New Roman"/>
              </a:rPr>
              <a:t> </a:t>
            </a:r>
            <a:r>
              <a:rPr dirty="0" sz="1000" spc="-5">
                <a:latin typeface="Times New Roman"/>
                <a:cs typeface="Times New Roman"/>
              </a:rPr>
              <a:t>slab.</a:t>
            </a:r>
            <a:r>
              <a:rPr dirty="0" sz="1000" spc="15">
                <a:latin typeface="Times New Roman"/>
                <a:cs typeface="Times New Roman"/>
              </a:rPr>
              <a:t> </a:t>
            </a:r>
            <a:r>
              <a:rPr dirty="0" sz="1000" spc="-10">
                <a:latin typeface="Times New Roman"/>
                <a:cs typeface="Times New Roman"/>
              </a:rPr>
              <a:t>For</a:t>
            </a:r>
            <a:r>
              <a:rPr dirty="0" sz="1000" spc="10">
                <a:latin typeface="Times New Roman"/>
                <a:cs typeface="Times New Roman"/>
              </a:rPr>
              <a:t> </a:t>
            </a:r>
            <a:r>
              <a:rPr dirty="0" sz="1000" spc="-5">
                <a:latin typeface="Times New Roman"/>
                <a:cs typeface="Times New Roman"/>
              </a:rPr>
              <a:t>this</a:t>
            </a:r>
            <a:r>
              <a:rPr dirty="0" sz="1000" spc="5">
                <a:latin typeface="Times New Roman"/>
                <a:cs typeface="Times New Roman"/>
              </a:rPr>
              <a:t> </a:t>
            </a:r>
            <a:r>
              <a:rPr dirty="0" sz="1000" spc="-5">
                <a:latin typeface="Times New Roman"/>
                <a:cs typeface="Times New Roman"/>
              </a:rPr>
              <a:t>situation</a:t>
            </a:r>
            <a:r>
              <a:rPr dirty="0" sz="1000" spc="15">
                <a:latin typeface="Times New Roman"/>
                <a:cs typeface="Times New Roman"/>
              </a:rPr>
              <a:t> </a:t>
            </a:r>
            <a:r>
              <a:rPr dirty="0" sz="1000" spc="-5" i="1">
                <a:latin typeface="Times New Roman"/>
                <a:cs typeface="Times New Roman"/>
              </a:rPr>
              <a:t>c</a:t>
            </a:r>
            <a:r>
              <a:rPr dirty="0" sz="1000" spc="5" i="1">
                <a:latin typeface="Times New Roman"/>
                <a:cs typeface="Times New Roman"/>
              </a:rPr>
              <a:t> </a:t>
            </a:r>
            <a:r>
              <a:rPr dirty="0" sz="1000" spc="-5" i="1">
                <a:latin typeface="Times New Roman"/>
                <a:cs typeface="Times New Roman"/>
              </a:rPr>
              <a:t>=</a:t>
            </a:r>
            <a:r>
              <a:rPr dirty="0" sz="1000" spc="10" i="1">
                <a:latin typeface="Times New Roman"/>
                <a:cs typeface="Times New Roman"/>
              </a:rPr>
              <a:t> </a:t>
            </a:r>
            <a:r>
              <a:rPr dirty="0" sz="1000" spc="-5" i="1">
                <a:latin typeface="Times New Roman"/>
                <a:cs typeface="Times New Roman"/>
              </a:rPr>
              <a:t>0.280</a:t>
            </a:r>
            <a:r>
              <a:rPr dirty="0" sz="1000" spc="15" i="1">
                <a:latin typeface="Times New Roman"/>
                <a:cs typeface="Times New Roman"/>
              </a:rPr>
              <a:t> </a:t>
            </a:r>
            <a:r>
              <a:rPr dirty="0" sz="1000" spc="-5" i="1">
                <a:latin typeface="Times New Roman"/>
                <a:cs typeface="Times New Roman"/>
              </a:rPr>
              <a:t>ksi</a:t>
            </a:r>
            <a:r>
              <a:rPr dirty="0" sz="1000" spc="5" i="1">
                <a:latin typeface="Times New Roman"/>
                <a:cs typeface="Times New Roman"/>
              </a:rPr>
              <a:t> </a:t>
            </a:r>
            <a:r>
              <a:rPr dirty="0" sz="1000" spc="-5">
                <a:latin typeface="Times New Roman"/>
                <a:cs typeface="Times New Roman"/>
              </a:rPr>
              <a:t>and</a:t>
            </a:r>
            <a:r>
              <a:rPr dirty="0" sz="1000" spc="15">
                <a:latin typeface="Times New Roman"/>
                <a:cs typeface="Times New Roman"/>
              </a:rPr>
              <a:t> </a:t>
            </a:r>
            <a:r>
              <a:rPr dirty="0" sz="1050" spc="-35" i="1">
                <a:latin typeface="Symbol"/>
                <a:cs typeface="Symbol"/>
              </a:rPr>
              <a:t></a:t>
            </a:r>
            <a:r>
              <a:rPr dirty="0" sz="1050" spc="-30" i="1">
                <a:latin typeface="Times New Roman"/>
                <a:cs typeface="Times New Roman"/>
              </a:rPr>
              <a:t> </a:t>
            </a:r>
            <a:r>
              <a:rPr dirty="0" sz="1000" spc="-5">
                <a:latin typeface="Times New Roman"/>
                <a:cs typeface="Times New Roman"/>
              </a:rPr>
              <a:t>=</a:t>
            </a:r>
            <a:r>
              <a:rPr dirty="0" sz="1000" spc="10">
                <a:latin typeface="Times New Roman"/>
                <a:cs typeface="Times New Roman"/>
              </a:rPr>
              <a:t> </a:t>
            </a:r>
            <a:r>
              <a:rPr dirty="0" sz="1000">
                <a:latin typeface="Times New Roman"/>
                <a:cs typeface="Times New Roman"/>
              </a:rPr>
              <a:t>1.0.</a:t>
            </a:r>
            <a:endParaRPr sz="1000">
              <a:latin typeface="Times New Roman"/>
              <a:cs typeface="Times New Roman"/>
            </a:endParaRPr>
          </a:p>
        </p:txBody>
      </p:sp>
      <p:sp>
        <p:nvSpPr>
          <p:cNvPr id="10" name="object 10"/>
          <p:cNvSpPr txBox="1"/>
          <p:nvPr/>
        </p:nvSpPr>
        <p:spPr>
          <a:xfrm>
            <a:off x="647700" y="4871720"/>
            <a:ext cx="4043679" cy="177800"/>
          </a:xfrm>
          <a:prstGeom prst="rect">
            <a:avLst/>
          </a:prstGeom>
        </p:spPr>
        <p:txBody>
          <a:bodyPr wrap="square" lIns="0" tIns="12065" rIns="0" bIns="0" rtlCol="0" vert="horz">
            <a:spAutoFit/>
          </a:bodyPr>
          <a:lstStyle/>
          <a:p>
            <a:pPr marL="38100">
              <a:lnSpc>
                <a:spcPct val="100000"/>
              </a:lnSpc>
              <a:spcBef>
                <a:spcPts val="95"/>
              </a:spcBef>
            </a:pPr>
            <a:r>
              <a:rPr dirty="0" sz="1000" spc="-5">
                <a:latin typeface="Times New Roman"/>
                <a:cs typeface="Times New Roman"/>
              </a:rPr>
              <a:t>The area </a:t>
            </a:r>
            <a:r>
              <a:rPr dirty="0" sz="1000" spc="-10">
                <a:latin typeface="Times New Roman"/>
                <a:cs typeface="Times New Roman"/>
              </a:rPr>
              <a:t>of </a:t>
            </a:r>
            <a:r>
              <a:rPr dirty="0" sz="1000" spc="-5">
                <a:latin typeface="Times New Roman"/>
                <a:cs typeface="Times New Roman"/>
              </a:rPr>
              <a:t>concrete engaged in the shear transfer: </a:t>
            </a:r>
            <a:r>
              <a:rPr dirty="0" sz="1000" spc="-215">
                <a:latin typeface="Cambria Math"/>
                <a:cs typeface="Cambria Math"/>
              </a:rPr>
              <a:t>𝐴𝐴</a:t>
            </a:r>
            <a:r>
              <a:rPr dirty="0" baseline="-15873" sz="1050" spc="-322">
                <a:latin typeface="Cambria Math"/>
                <a:cs typeface="Cambria Math"/>
              </a:rPr>
              <a:t>𝑐𝑐𝑜𝑜</a:t>
            </a:r>
            <a:r>
              <a:rPr dirty="0" baseline="-15873" sz="1050" spc="284">
                <a:latin typeface="Cambria Math"/>
                <a:cs typeface="Cambria Math"/>
              </a:rPr>
              <a:t> </a:t>
            </a:r>
            <a:r>
              <a:rPr dirty="0" sz="1000" spc="-5">
                <a:latin typeface="Cambria Math"/>
                <a:cs typeface="Cambria Math"/>
              </a:rPr>
              <a:t>= </a:t>
            </a:r>
            <a:r>
              <a:rPr dirty="0" sz="1000" spc="-235">
                <a:latin typeface="Cambria Math"/>
                <a:cs typeface="Cambria Math"/>
              </a:rPr>
              <a:t>𝑠𝑠</a:t>
            </a:r>
            <a:r>
              <a:rPr dirty="0" baseline="-15873" sz="1050" spc="-352">
                <a:latin typeface="Cambria Math"/>
                <a:cs typeface="Cambria Math"/>
              </a:rPr>
              <a:t>𝑜𝑜𝑔𝑔</a:t>
            </a:r>
            <a:r>
              <a:rPr dirty="0" baseline="-15873" sz="1050" spc="-135">
                <a:latin typeface="Cambria Math"/>
                <a:cs typeface="Cambria Math"/>
              </a:rPr>
              <a:t> </a:t>
            </a:r>
            <a:r>
              <a:rPr dirty="0" sz="1000" spc="-254">
                <a:latin typeface="Cambria Math"/>
                <a:cs typeface="Cambria Math"/>
              </a:rPr>
              <a:t>𝐿𝐿</a:t>
            </a:r>
            <a:r>
              <a:rPr dirty="0" baseline="-15873" sz="1050" spc="-382">
                <a:latin typeface="Cambria Math"/>
                <a:cs typeface="Cambria Math"/>
              </a:rPr>
              <a:t>𝑜𝑜𝑔𝑔</a:t>
            </a:r>
            <a:r>
              <a:rPr dirty="0" baseline="-15873" sz="1050" spc="300">
                <a:latin typeface="Cambria Math"/>
                <a:cs typeface="Cambria Math"/>
              </a:rPr>
              <a:t> </a:t>
            </a:r>
            <a:r>
              <a:rPr dirty="0" sz="1000" spc="-5">
                <a:latin typeface="Cambria Math"/>
                <a:cs typeface="Cambria Math"/>
              </a:rPr>
              <a:t>=</a:t>
            </a:r>
            <a:r>
              <a:rPr dirty="0" sz="1000" spc="40">
                <a:latin typeface="Cambria Math"/>
                <a:cs typeface="Cambria Math"/>
              </a:rPr>
              <a:t> </a:t>
            </a:r>
            <a:r>
              <a:rPr dirty="0" baseline="2777" sz="1500" spc="-7">
                <a:latin typeface="Cambria Math"/>
                <a:cs typeface="Cambria Math"/>
              </a:rPr>
              <a:t>(</a:t>
            </a:r>
            <a:r>
              <a:rPr dirty="0" sz="1000" spc="-5">
                <a:latin typeface="Cambria Math"/>
                <a:cs typeface="Cambria Math"/>
              </a:rPr>
              <a:t>49 </a:t>
            </a:r>
            <a:r>
              <a:rPr dirty="0" sz="1000" spc="-195">
                <a:latin typeface="Cambria Math"/>
                <a:cs typeface="Cambria Math"/>
              </a:rPr>
              <a:t>𝑠𝑠𝑠𝑠</a:t>
            </a:r>
            <a:r>
              <a:rPr dirty="0" baseline="2777" sz="1500" spc="-292">
                <a:latin typeface="Cambria Math"/>
                <a:cs typeface="Cambria Math"/>
              </a:rPr>
              <a:t>) </a:t>
            </a:r>
            <a:r>
              <a:rPr dirty="0" sz="1000" spc="-135">
                <a:latin typeface="Cambria Math"/>
                <a:cs typeface="Cambria Math"/>
              </a:rPr>
              <a:t>�1</a:t>
            </a:r>
            <a:endParaRPr sz="1000">
              <a:latin typeface="Cambria Math"/>
              <a:cs typeface="Cambria Math"/>
            </a:endParaRPr>
          </a:p>
        </p:txBody>
      </p:sp>
      <p:sp>
        <p:nvSpPr>
          <p:cNvPr id="11" name="object 11"/>
          <p:cNvSpPr/>
          <p:nvPr/>
        </p:nvSpPr>
        <p:spPr>
          <a:xfrm>
            <a:off x="4674108" y="4975097"/>
            <a:ext cx="90170" cy="0"/>
          </a:xfrm>
          <a:custGeom>
            <a:avLst/>
            <a:gdLst/>
            <a:ahLst/>
            <a:cxnLst/>
            <a:rect l="l" t="t" r="r" b="b"/>
            <a:pathLst>
              <a:path w="90170" h="0">
                <a:moveTo>
                  <a:pt x="0" y="0"/>
                </a:moveTo>
                <a:lnTo>
                  <a:pt x="89915" y="0"/>
                </a:lnTo>
              </a:path>
            </a:pathLst>
          </a:custGeom>
          <a:ln w="7620">
            <a:solidFill>
              <a:srgbClr val="000000"/>
            </a:solidFill>
          </a:ln>
        </p:spPr>
        <p:txBody>
          <a:bodyPr wrap="square" lIns="0" tIns="0" rIns="0" bIns="0" rtlCol="0"/>
          <a:lstStyle/>
          <a:p/>
        </p:txBody>
      </p:sp>
      <p:sp>
        <p:nvSpPr>
          <p:cNvPr id="12" name="object 12"/>
          <p:cNvSpPr txBox="1"/>
          <p:nvPr/>
        </p:nvSpPr>
        <p:spPr>
          <a:xfrm>
            <a:off x="4751323" y="4871720"/>
            <a:ext cx="394335" cy="177800"/>
          </a:xfrm>
          <a:prstGeom prst="rect">
            <a:avLst/>
          </a:prstGeom>
        </p:spPr>
        <p:txBody>
          <a:bodyPr wrap="square" lIns="0" tIns="12065" rIns="0" bIns="0" rtlCol="0" vert="horz">
            <a:spAutoFit/>
          </a:bodyPr>
          <a:lstStyle/>
          <a:p>
            <a:pPr marL="12700">
              <a:lnSpc>
                <a:spcPct val="100000"/>
              </a:lnSpc>
              <a:spcBef>
                <a:spcPts val="95"/>
              </a:spcBef>
            </a:pPr>
            <a:r>
              <a:rPr dirty="0" sz="1000" spc="-260">
                <a:latin typeface="Cambria Math"/>
                <a:cs typeface="Cambria Math"/>
              </a:rPr>
              <a:t>�</a:t>
            </a:r>
            <a:r>
              <a:rPr dirty="0" sz="1000" spc="15">
                <a:latin typeface="Cambria Math"/>
                <a:cs typeface="Cambria Math"/>
              </a:rPr>
              <a:t> </a:t>
            </a:r>
            <a:r>
              <a:rPr dirty="0" sz="1000" spc="-5">
                <a:latin typeface="Cambria Math"/>
                <a:cs typeface="Cambria Math"/>
              </a:rPr>
              <a:t>=</a:t>
            </a:r>
            <a:r>
              <a:rPr dirty="0" sz="1000" spc="25">
                <a:latin typeface="Cambria Math"/>
                <a:cs typeface="Cambria Math"/>
              </a:rPr>
              <a:t> </a:t>
            </a:r>
            <a:r>
              <a:rPr dirty="0" sz="1000" spc="-105">
                <a:latin typeface="Cambria Math"/>
                <a:cs typeface="Cambria Math"/>
              </a:rPr>
              <a:t>49</a:t>
            </a:r>
            <a:endParaRPr sz="1000">
              <a:latin typeface="Cambria Math"/>
              <a:cs typeface="Cambria Math"/>
            </a:endParaRPr>
          </a:p>
        </p:txBody>
      </p:sp>
      <p:sp>
        <p:nvSpPr>
          <p:cNvPr id="13" name="object 13"/>
          <p:cNvSpPr txBox="1"/>
          <p:nvPr/>
        </p:nvSpPr>
        <p:spPr>
          <a:xfrm>
            <a:off x="4661408" y="4802527"/>
            <a:ext cx="617855" cy="302895"/>
          </a:xfrm>
          <a:prstGeom prst="rect">
            <a:avLst/>
          </a:prstGeom>
        </p:spPr>
        <p:txBody>
          <a:bodyPr wrap="square" lIns="0" tIns="44450" rIns="0" bIns="0" rtlCol="0" vert="horz">
            <a:spAutoFit/>
          </a:bodyPr>
          <a:lstStyle/>
          <a:p>
            <a:pPr marL="12700">
              <a:lnSpc>
                <a:spcPct val="100000"/>
              </a:lnSpc>
              <a:spcBef>
                <a:spcPts val="350"/>
              </a:spcBef>
            </a:pPr>
            <a:r>
              <a:rPr dirty="0" sz="700" spc="-155">
                <a:latin typeface="Cambria Math"/>
                <a:cs typeface="Cambria Math"/>
              </a:rPr>
              <a:t>𝑔𝑔𝑖𝑖</a:t>
            </a:r>
            <a:endParaRPr sz="700">
              <a:latin typeface="Cambria Math"/>
              <a:cs typeface="Cambria Math"/>
            </a:endParaRPr>
          </a:p>
          <a:p>
            <a:pPr marL="12700">
              <a:lnSpc>
                <a:spcPct val="100000"/>
              </a:lnSpc>
              <a:spcBef>
                <a:spcPts val="254"/>
              </a:spcBef>
              <a:tabLst>
                <a:tab pos="516890" algn="l"/>
              </a:tabLst>
            </a:pPr>
            <a:r>
              <a:rPr dirty="0" sz="700" spc="-505">
                <a:latin typeface="Cambria Math"/>
                <a:cs typeface="Cambria Math"/>
              </a:rPr>
              <a:t>𝑔</a:t>
            </a:r>
            <a:r>
              <a:rPr dirty="0" sz="700" spc="-509">
                <a:latin typeface="Cambria Math"/>
                <a:cs typeface="Cambria Math"/>
              </a:rPr>
              <a:t>𝑔</a:t>
            </a:r>
            <a:r>
              <a:rPr dirty="0" sz="700" spc="10">
                <a:latin typeface="Cambria Math"/>
                <a:cs typeface="Cambria Math"/>
              </a:rPr>
              <a:t>𝑖𝑖</a:t>
            </a:r>
            <a:r>
              <a:rPr dirty="0" sz="700">
                <a:latin typeface="Cambria Math"/>
                <a:cs typeface="Cambria Math"/>
              </a:rPr>
              <a:t>	</a:t>
            </a:r>
            <a:r>
              <a:rPr dirty="0" sz="700" spc="-505">
                <a:latin typeface="Cambria Math"/>
                <a:cs typeface="Cambria Math"/>
              </a:rPr>
              <a:t>𝑔</a:t>
            </a:r>
            <a:r>
              <a:rPr dirty="0" sz="700" spc="-509">
                <a:latin typeface="Cambria Math"/>
                <a:cs typeface="Cambria Math"/>
              </a:rPr>
              <a:t>𝑔</a:t>
            </a:r>
            <a:r>
              <a:rPr dirty="0" sz="700" spc="10">
                <a:latin typeface="Cambria Math"/>
                <a:cs typeface="Cambria Math"/>
              </a:rPr>
              <a:t>𝑖𝑖</a:t>
            </a:r>
            <a:endParaRPr sz="700">
              <a:latin typeface="Cambria Math"/>
              <a:cs typeface="Cambria Math"/>
            </a:endParaRPr>
          </a:p>
        </p:txBody>
      </p:sp>
      <p:sp>
        <p:nvSpPr>
          <p:cNvPr id="14" name="object 14"/>
          <p:cNvSpPr/>
          <p:nvPr/>
        </p:nvSpPr>
        <p:spPr>
          <a:xfrm>
            <a:off x="5154167" y="4975097"/>
            <a:ext cx="139065" cy="0"/>
          </a:xfrm>
          <a:custGeom>
            <a:avLst/>
            <a:gdLst/>
            <a:ahLst/>
            <a:cxnLst/>
            <a:rect l="l" t="t" r="r" b="b"/>
            <a:pathLst>
              <a:path w="139064" h="0">
                <a:moveTo>
                  <a:pt x="0" y="0"/>
                </a:moveTo>
                <a:lnTo>
                  <a:pt x="138696" y="0"/>
                </a:lnTo>
              </a:path>
            </a:pathLst>
          </a:custGeom>
          <a:ln w="7620">
            <a:solidFill>
              <a:srgbClr val="000000"/>
            </a:solidFill>
          </a:ln>
        </p:spPr>
        <p:txBody>
          <a:bodyPr wrap="square" lIns="0" tIns="0" rIns="0" bIns="0" rtlCol="0"/>
          <a:lstStyle/>
          <a:p/>
        </p:txBody>
      </p:sp>
      <p:sp>
        <p:nvSpPr>
          <p:cNvPr id="15" name="object 15"/>
          <p:cNvSpPr txBox="1"/>
          <p:nvPr/>
        </p:nvSpPr>
        <p:spPr>
          <a:xfrm>
            <a:off x="5116067" y="4797044"/>
            <a:ext cx="247015" cy="177800"/>
          </a:xfrm>
          <a:prstGeom prst="rect">
            <a:avLst/>
          </a:prstGeom>
        </p:spPr>
        <p:txBody>
          <a:bodyPr wrap="square" lIns="0" tIns="12065" rIns="0" bIns="0" rtlCol="0" vert="horz">
            <a:spAutoFit/>
          </a:bodyPr>
          <a:lstStyle/>
          <a:p>
            <a:pPr marL="38100">
              <a:lnSpc>
                <a:spcPct val="100000"/>
              </a:lnSpc>
              <a:spcBef>
                <a:spcPts val="95"/>
              </a:spcBef>
            </a:pPr>
            <a:r>
              <a:rPr dirty="0" sz="700" spc="-95">
                <a:latin typeface="Cambria Math"/>
                <a:cs typeface="Cambria Math"/>
              </a:rPr>
              <a:t>𝑔𝑔𝑖𝑖</a:t>
            </a:r>
            <a:r>
              <a:rPr dirty="0" baseline="23148" sz="900" spc="-142">
                <a:latin typeface="Cambria Math"/>
                <a:cs typeface="Cambria Math"/>
              </a:rPr>
              <a:t>2</a:t>
            </a:r>
            <a:r>
              <a:rPr dirty="0" baseline="-33333" sz="1500" spc="-142">
                <a:latin typeface="Times New Roman"/>
                <a:cs typeface="Times New Roman"/>
              </a:rPr>
              <a:t>.</a:t>
            </a:r>
            <a:endParaRPr baseline="-33333" sz="1500">
              <a:latin typeface="Times New Roman"/>
              <a:cs typeface="Times New Roman"/>
            </a:endParaRPr>
          </a:p>
        </p:txBody>
      </p:sp>
      <p:sp>
        <p:nvSpPr>
          <p:cNvPr id="16" name="object 16"/>
          <p:cNvSpPr txBox="1"/>
          <p:nvPr/>
        </p:nvSpPr>
        <p:spPr>
          <a:xfrm>
            <a:off x="673100" y="5188711"/>
            <a:ext cx="557403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The area </a:t>
            </a:r>
            <a:r>
              <a:rPr dirty="0" sz="1000" spc="-10">
                <a:latin typeface="Times New Roman"/>
                <a:cs typeface="Times New Roman"/>
              </a:rPr>
              <a:t>of </a:t>
            </a:r>
            <a:r>
              <a:rPr dirty="0" sz="1000" spc="-5">
                <a:latin typeface="Times New Roman"/>
                <a:cs typeface="Times New Roman"/>
              </a:rPr>
              <a:t>shear reinforcement consists </a:t>
            </a:r>
            <a:r>
              <a:rPr dirty="0" sz="1000">
                <a:latin typeface="Times New Roman"/>
                <a:cs typeface="Times New Roman"/>
              </a:rPr>
              <a:t>of </a:t>
            </a:r>
            <a:r>
              <a:rPr dirty="0" sz="1000" spc="-5">
                <a:latin typeface="Times New Roman"/>
                <a:cs typeface="Times New Roman"/>
              </a:rPr>
              <a:t>the stirrups extending from the web </a:t>
            </a:r>
            <a:r>
              <a:rPr dirty="0" sz="1000" spc="-10">
                <a:latin typeface="Times New Roman"/>
                <a:cs typeface="Times New Roman"/>
              </a:rPr>
              <a:t>into </a:t>
            </a:r>
            <a:r>
              <a:rPr dirty="0" sz="1000" spc="-5">
                <a:latin typeface="Times New Roman"/>
                <a:cs typeface="Times New Roman"/>
              </a:rPr>
              <a:t>the slab (#5 @ </a:t>
            </a:r>
            <a:r>
              <a:rPr dirty="0" sz="1000">
                <a:latin typeface="Times New Roman"/>
                <a:cs typeface="Times New Roman"/>
              </a:rPr>
              <a:t>3.5 </a:t>
            </a:r>
            <a:r>
              <a:rPr dirty="0" sz="1000" spc="-5">
                <a:latin typeface="Times New Roman"/>
                <a:cs typeface="Times New Roman"/>
              </a:rPr>
              <a:t>in):</a:t>
            </a:r>
            <a:r>
              <a:rPr dirty="0" sz="1000" spc="229">
                <a:latin typeface="Times New Roman"/>
                <a:cs typeface="Times New Roman"/>
              </a:rPr>
              <a:t> </a:t>
            </a:r>
            <a:r>
              <a:rPr dirty="0" sz="1000" spc="-320">
                <a:latin typeface="Cambria Math"/>
                <a:cs typeface="Cambria Math"/>
              </a:rPr>
              <a:t>𝐴𝐴</a:t>
            </a:r>
            <a:endParaRPr sz="1000">
              <a:latin typeface="Cambria Math"/>
              <a:cs typeface="Cambria Math"/>
            </a:endParaRPr>
          </a:p>
        </p:txBody>
      </p:sp>
      <p:sp>
        <p:nvSpPr>
          <p:cNvPr id="17" name="object 17"/>
          <p:cNvSpPr txBox="1"/>
          <p:nvPr/>
        </p:nvSpPr>
        <p:spPr>
          <a:xfrm>
            <a:off x="6221984" y="5252720"/>
            <a:ext cx="129539" cy="132080"/>
          </a:xfrm>
          <a:prstGeom prst="rect">
            <a:avLst/>
          </a:prstGeom>
        </p:spPr>
        <p:txBody>
          <a:bodyPr wrap="square" lIns="0" tIns="12065" rIns="0" bIns="0" rtlCol="0" vert="horz">
            <a:spAutoFit/>
          </a:bodyPr>
          <a:lstStyle/>
          <a:p>
            <a:pPr marL="12700">
              <a:lnSpc>
                <a:spcPct val="100000"/>
              </a:lnSpc>
              <a:spcBef>
                <a:spcPts val="95"/>
              </a:spcBef>
            </a:pPr>
            <a:r>
              <a:rPr dirty="0" sz="700" spc="-310">
                <a:latin typeface="Cambria Math"/>
                <a:cs typeface="Cambria Math"/>
              </a:rPr>
              <a:t>𝑜𝑜𝑒𝑒</a:t>
            </a:r>
            <a:endParaRPr sz="700">
              <a:latin typeface="Cambria Math"/>
              <a:cs typeface="Cambria Math"/>
            </a:endParaRPr>
          </a:p>
        </p:txBody>
      </p:sp>
      <p:sp>
        <p:nvSpPr>
          <p:cNvPr id="18" name="object 18"/>
          <p:cNvSpPr txBox="1"/>
          <p:nvPr/>
        </p:nvSpPr>
        <p:spPr>
          <a:xfrm>
            <a:off x="6549643" y="5290820"/>
            <a:ext cx="255270" cy="132080"/>
          </a:xfrm>
          <a:prstGeom prst="rect">
            <a:avLst/>
          </a:prstGeom>
        </p:spPr>
        <p:txBody>
          <a:bodyPr wrap="square" lIns="0" tIns="12065" rIns="0" bIns="0" rtlCol="0" vert="horz">
            <a:spAutoFit/>
          </a:bodyPr>
          <a:lstStyle/>
          <a:p>
            <a:pPr marL="12700">
              <a:lnSpc>
                <a:spcPct val="100000"/>
              </a:lnSpc>
              <a:spcBef>
                <a:spcPts val="95"/>
              </a:spcBef>
            </a:pPr>
            <a:r>
              <a:rPr dirty="0" sz="700" spc="10">
                <a:latin typeface="Cambria Math"/>
                <a:cs typeface="Cambria Math"/>
              </a:rPr>
              <a:t>3.5</a:t>
            </a:r>
            <a:r>
              <a:rPr dirty="0" sz="700" spc="-50">
                <a:latin typeface="Cambria Math"/>
                <a:cs typeface="Cambria Math"/>
              </a:rPr>
              <a:t> </a:t>
            </a:r>
            <a:r>
              <a:rPr dirty="0" sz="700" spc="-155">
                <a:latin typeface="Cambria Math"/>
                <a:cs typeface="Cambria Math"/>
              </a:rPr>
              <a:t>𝑔𝑔𝑖𝑖</a:t>
            </a:r>
            <a:endParaRPr sz="700">
              <a:latin typeface="Cambria Math"/>
              <a:cs typeface="Cambria Math"/>
            </a:endParaRPr>
          </a:p>
        </p:txBody>
      </p:sp>
      <p:sp>
        <p:nvSpPr>
          <p:cNvPr id="19" name="object 19"/>
          <p:cNvSpPr/>
          <p:nvPr/>
        </p:nvSpPr>
        <p:spPr>
          <a:xfrm>
            <a:off x="6512052" y="5292096"/>
            <a:ext cx="332740" cy="0"/>
          </a:xfrm>
          <a:custGeom>
            <a:avLst/>
            <a:gdLst/>
            <a:ahLst/>
            <a:cxnLst/>
            <a:rect l="l" t="t" r="r" b="b"/>
            <a:pathLst>
              <a:path w="332740" h="0">
                <a:moveTo>
                  <a:pt x="0" y="0"/>
                </a:moveTo>
                <a:lnTo>
                  <a:pt x="332231" y="0"/>
                </a:lnTo>
              </a:path>
            </a:pathLst>
          </a:custGeom>
          <a:ln w="7607">
            <a:solidFill>
              <a:srgbClr val="000000"/>
            </a:solidFill>
          </a:ln>
        </p:spPr>
        <p:txBody>
          <a:bodyPr wrap="square" lIns="0" tIns="0" rIns="0" bIns="0" rtlCol="0"/>
          <a:lstStyle/>
          <a:p/>
        </p:txBody>
      </p:sp>
      <p:sp>
        <p:nvSpPr>
          <p:cNvPr id="20" name="object 20"/>
          <p:cNvSpPr txBox="1"/>
          <p:nvPr/>
        </p:nvSpPr>
        <p:spPr>
          <a:xfrm>
            <a:off x="6342888" y="5114036"/>
            <a:ext cx="668020" cy="177800"/>
          </a:xfrm>
          <a:prstGeom prst="rect">
            <a:avLst/>
          </a:prstGeom>
        </p:spPr>
        <p:txBody>
          <a:bodyPr wrap="square" lIns="0" tIns="29209" rIns="0" bIns="0" rtlCol="0" vert="horz">
            <a:spAutoFit/>
          </a:bodyPr>
          <a:lstStyle/>
          <a:p>
            <a:pPr algn="r" marR="161925">
              <a:lnSpc>
                <a:spcPts val="290"/>
              </a:lnSpc>
              <a:spcBef>
                <a:spcPts val="229"/>
              </a:spcBef>
            </a:pPr>
            <a:r>
              <a:rPr dirty="0" sz="600" spc="20">
                <a:latin typeface="Cambria Math"/>
                <a:cs typeface="Cambria Math"/>
              </a:rPr>
              <a:t>2</a:t>
            </a:r>
            <a:endParaRPr sz="600">
              <a:latin typeface="Cambria Math"/>
              <a:cs typeface="Cambria Math"/>
            </a:endParaRPr>
          </a:p>
          <a:p>
            <a:pPr marL="38100">
              <a:lnSpc>
                <a:spcPts val="770"/>
              </a:lnSpc>
            </a:pPr>
            <a:r>
              <a:rPr dirty="0" baseline="-33333" sz="1500" spc="-7">
                <a:latin typeface="Cambria Math"/>
                <a:cs typeface="Cambria Math"/>
              </a:rPr>
              <a:t>= </a:t>
            </a:r>
            <a:r>
              <a:rPr dirty="0" sz="700" spc="10">
                <a:latin typeface="Cambria Math"/>
                <a:cs typeface="Cambria Math"/>
              </a:rPr>
              <a:t>0.62</a:t>
            </a:r>
            <a:r>
              <a:rPr dirty="0" sz="700" spc="50">
                <a:latin typeface="Cambria Math"/>
                <a:cs typeface="Cambria Math"/>
              </a:rPr>
              <a:t> </a:t>
            </a:r>
            <a:r>
              <a:rPr dirty="0" sz="700" spc="-155">
                <a:latin typeface="Cambria Math"/>
                <a:cs typeface="Cambria Math"/>
              </a:rPr>
              <a:t>𝑔𝑔𝑖𝑖</a:t>
            </a:r>
            <a:r>
              <a:rPr dirty="0" sz="700" spc="475">
                <a:latin typeface="Cambria Math"/>
                <a:cs typeface="Cambria Math"/>
              </a:rPr>
              <a:t> </a:t>
            </a:r>
            <a:r>
              <a:rPr dirty="0" baseline="-33333" sz="1500" spc="-7">
                <a:latin typeface="Cambria Math"/>
                <a:cs typeface="Cambria Math"/>
              </a:rPr>
              <a:t>=</a:t>
            </a:r>
            <a:endParaRPr baseline="-33333" sz="1500">
              <a:latin typeface="Cambria Math"/>
              <a:cs typeface="Cambria Math"/>
            </a:endParaRPr>
          </a:p>
        </p:txBody>
      </p:sp>
      <p:sp>
        <p:nvSpPr>
          <p:cNvPr id="21" name="object 21"/>
          <p:cNvSpPr/>
          <p:nvPr/>
        </p:nvSpPr>
        <p:spPr>
          <a:xfrm>
            <a:off x="1014983" y="5528309"/>
            <a:ext cx="139065" cy="0"/>
          </a:xfrm>
          <a:custGeom>
            <a:avLst/>
            <a:gdLst/>
            <a:ahLst/>
            <a:cxnLst/>
            <a:rect l="l" t="t" r="r" b="b"/>
            <a:pathLst>
              <a:path w="139065" h="0">
                <a:moveTo>
                  <a:pt x="0" y="0"/>
                </a:moveTo>
                <a:lnTo>
                  <a:pt x="138684" y="0"/>
                </a:lnTo>
              </a:path>
            </a:pathLst>
          </a:custGeom>
          <a:ln w="7620">
            <a:solidFill>
              <a:srgbClr val="000000"/>
            </a:solidFill>
          </a:ln>
        </p:spPr>
        <p:txBody>
          <a:bodyPr wrap="square" lIns="0" tIns="0" rIns="0" bIns="0" rtlCol="0"/>
          <a:lstStyle/>
          <a:p/>
        </p:txBody>
      </p:sp>
      <p:sp>
        <p:nvSpPr>
          <p:cNvPr id="22" name="object 22"/>
          <p:cNvSpPr/>
          <p:nvPr/>
        </p:nvSpPr>
        <p:spPr>
          <a:xfrm>
            <a:off x="1647444" y="5528309"/>
            <a:ext cx="142240" cy="0"/>
          </a:xfrm>
          <a:custGeom>
            <a:avLst/>
            <a:gdLst/>
            <a:ahLst/>
            <a:cxnLst/>
            <a:rect l="l" t="t" r="r" b="b"/>
            <a:pathLst>
              <a:path w="142239" h="0">
                <a:moveTo>
                  <a:pt x="0" y="0"/>
                </a:moveTo>
                <a:lnTo>
                  <a:pt x="141731" y="0"/>
                </a:lnTo>
              </a:path>
            </a:pathLst>
          </a:custGeom>
          <a:ln w="7620">
            <a:solidFill>
              <a:srgbClr val="000000"/>
            </a:solidFill>
          </a:ln>
        </p:spPr>
        <p:txBody>
          <a:bodyPr wrap="square" lIns="0" tIns="0" rIns="0" bIns="0" rtlCol="0"/>
          <a:lstStyle/>
          <a:p/>
        </p:txBody>
      </p:sp>
      <p:sp>
        <p:nvSpPr>
          <p:cNvPr id="23" name="object 23"/>
          <p:cNvSpPr txBox="1"/>
          <p:nvPr/>
        </p:nvSpPr>
        <p:spPr>
          <a:xfrm>
            <a:off x="622275" y="5367020"/>
            <a:ext cx="1973580" cy="513080"/>
          </a:xfrm>
          <a:prstGeom prst="rect">
            <a:avLst/>
          </a:prstGeom>
        </p:spPr>
        <p:txBody>
          <a:bodyPr wrap="square" lIns="0" tIns="12700" rIns="0" bIns="0" rtlCol="0" vert="horz">
            <a:spAutoFit/>
          </a:bodyPr>
          <a:lstStyle/>
          <a:p>
            <a:pPr algn="r" marR="800100">
              <a:lnSpc>
                <a:spcPts val="585"/>
              </a:lnSpc>
              <a:spcBef>
                <a:spcPts val="100"/>
              </a:spcBef>
              <a:tabLst>
                <a:tab pos="636905" algn="l"/>
              </a:tabLst>
            </a:pPr>
            <a:r>
              <a:rPr dirty="0" sz="600" spc="20">
                <a:latin typeface="Cambria Math"/>
                <a:cs typeface="Cambria Math"/>
              </a:rPr>
              <a:t>2</a:t>
            </a:r>
            <a:r>
              <a:rPr dirty="0" sz="600" spc="20">
                <a:latin typeface="Cambria Math"/>
                <a:cs typeface="Cambria Math"/>
              </a:rPr>
              <a:t>	</a:t>
            </a:r>
            <a:r>
              <a:rPr dirty="0" sz="600" spc="20">
                <a:latin typeface="Cambria Math"/>
                <a:cs typeface="Cambria Math"/>
              </a:rPr>
              <a:t>2</a:t>
            </a:r>
            <a:endParaRPr sz="600">
              <a:latin typeface="Cambria Math"/>
              <a:cs typeface="Cambria Math"/>
            </a:endParaRPr>
          </a:p>
          <a:p>
            <a:pPr marL="63500">
              <a:lnSpc>
                <a:spcPts val="869"/>
              </a:lnSpc>
            </a:pPr>
            <a:r>
              <a:rPr dirty="0" sz="1000" spc="-5">
                <a:latin typeface="Cambria Math"/>
                <a:cs typeface="Cambria Math"/>
              </a:rPr>
              <a:t>0.177 </a:t>
            </a:r>
            <a:r>
              <a:rPr dirty="0" baseline="47619" sz="1050" spc="-232">
                <a:latin typeface="Cambria Math"/>
                <a:cs typeface="Cambria Math"/>
              </a:rPr>
              <a:t>𝑔𝑔𝑖𝑖</a:t>
            </a:r>
            <a:r>
              <a:rPr dirty="0" baseline="47619" sz="1050" spc="765">
                <a:latin typeface="Cambria Math"/>
                <a:cs typeface="Cambria Math"/>
              </a:rPr>
              <a:t> </a:t>
            </a:r>
            <a:r>
              <a:rPr dirty="0" sz="1000" spc="-5">
                <a:latin typeface="Cambria Math"/>
                <a:cs typeface="Cambria Math"/>
              </a:rPr>
              <a:t>= 2.126 </a:t>
            </a:r>
            <a:r>
              <a:rPr dirty="0" baseline="47619" sz="1050" spc="-217">
                <a:latin typeface="Cambria Math"/>
                <a:cs typeface="Cambria Math"/>
              </a:rPr>
              <a:t>𝑔𝑔𝑖𝑖 </a:t>
            </a:r>
            <a:r>
              <a:rPr dirty="0" sz="1000" spc="-5">
                <a:latin typeface="Times New Roman"/>
                <a:cs typeface="Times New Roman"/>
              </a:rPr>
              <a:t>.</a:t>
            </a:r>
            <a:endParaRPr sz="1000">
              <a:latin typeface="Times New Roman"/>
              <a:cs typeface="Times New Roman"/>
            </a:endParaRPr>
          </a:p>
          <a:p>
            <a:pPr algn="r" marR="824865">
              <a:lnSpc>
                <a:spcPts val="640"/>
              </a:lnSpc>
              <a:tabLst>
                <a:tab pos="630555" algn="l"/>
              </a:tabLst>
            </a:pPr>
            <a:r>
              <a:rPr dirty="0" sz="700" spc="-505">
                <a:latin typeface="Cambria Math"/>
                <a:cs typeface="Cambria Math"/>
              </a:rPr>
              <a:t>𝑔</a:t>
            </a:r>
            <a:r>
              <a:rPr dirty="0" sz="700" spc="-509">
                <a:latin typeface="Cambria Math"/>
                <a:cs typeface="Cambria Math"/>
              </a:rPr>
              <a:t>𝑔</a:t>
            </a:r>
            <a:r>
              <a:rPr dirty="0" sz="700" spc="10">
                <a:latin typeface="Cambria Math"/>
                <a:cs typeface="Cambria Math"/>
              </a:rPr>
              <a:t>𝑖𝑖</a:t>
            </a:r>
            <a:r>
              <a:rPr dirty="0" sz="700">
                <a:latin typeface="Cambria Math"/>
                <a:cs typeface="Cambria Math"/>
              </a:rPr>
              <a:t>	</a:t>
            </a:r>
            <a:r>
              <a:rPr dirty="0" sz="700" spc="-365">
                <a:latin typeface="Cambria Math"/>
                <a:cs typeface="Cambria Math"/>
              </a:rPr>
              <a:t>𝑒𝑒𝑑𝑑</a:t>
            </a:r>
            <a:endParaRPr sz="700">
              <a:latin typeface="Cambria Math"/>
              <a:cs typeface="Cambria Math"/>
            </a:endParaRPr>
          </a:p>
          <a:p>
            <a:pPr marL="63500">
              <a:lnSpc>
                <a:spcPct val="100000"/>
              </a:lnSpc>
              <a:spcBef>
                <a:spcPts val="540"/>
              </a:spcBef>
            </a:pPr>
            <a:r>
              <a:rPr dirty="0" sz="1000" spc="-5">
                <a:latin typeface="Times New Roman"/>
                <a:cs typeface="Times New Roman"/>
              </a:rPr>
              <a:t>It is conservative to take </a:t>
            </a:r>
            <a:r>
              <a:rPr dirty="0" sz="1000" spc="-330">
                <a:latin typeface="Cambria Math"/>
                <a:cs typeface="Cambria Math"/>
              </a:rPr>
              <a:t>𝑃𝑃</a:t>
            </a:r>
            <a:r>
              <a:rPr dirty="0" baseline="-15873" sz="1050" spc="-494">
                <a:latin typeface="Cambria Math"/>
                <a:cs typeface="Cambria Math"/>
              </a:rPr>
              <a:t>𝑐𝑐</a:t>
            </a:r>
            <a:r>
              <a:rPr dirty="0" baseline="-15873" sz="1050" spc="292">
                <a:latin typeface="Cambria Math"/>
                <a:cs typeface="Cambria Math"/>
              </a:rPr>
              <a:t> </a:t>
            </a:r>
            <a:r>
              <a:rPr dirty="0" sz="1000" spc="-5">
                <a:latin typeface="Cambria Math"/>
                <a:cs typeface="Cambria Math"/>
              </a:rPr>
              <a:t>= 0</a:t>
            </a:r>
            <a:r>
              <a:rPr dirty="0" sz="1000" spc="60">
                <a:latin typeface="Cambria Math"/>
                <a:cs typeface="Cambria Math"/>
              </a:rPr>
              <a:t> </a:t>
            </a:r>
            <a:r>
              <a:rPr dirty="0" sz="1000" spc="-270">
                <a:latin typeface="Cambria Math"/>
                <a:cs typeface="Cambria Math"/>
              </a:rPr>
              <a:t>𝑘𝑘𝑘𝑘𝑓𝑓</a:t>
            </a:r>
            <a:r>
              <a:rPr dirty="0" sz="1000" spc="-270" i="1">
                <a:latin typeface="Times New Roman"/>
                <a:cs typeface="Times New Roman"/>
              </a:rPr>
              <a:t>.</a:t>
            </a:r>
            <a:endParaRPr sz="1000">
              <a:latin typeface="Times New Roman"/>
              <a:cs typeface="Times New Roman"/>
            </a:endParaRPr>
          </a:p>
        </p:txBody>
      </p:sp>
      <p:sp>
        <p:nvSpPr>
          <p:cNvPr id="24" name="object 24"/>
          <p:cNvSpPr txBox="1"/>
          <p:nvPr/>
        </p:nvSpPr>
        <p:spPr>
          <a:xfrm>
            <a:off x="647671" y="5972107"/>
            <a:ext cx="2524125" cy="177800"/>
          </a:xfrm>
          <a:prstGeom prst="rect">
            <a:avLst/>
          </a:prstGeom>
        </p:spPr>
        <p:txBody>
          <a:bodyPr wrap="square" lIns="0" tIns="12065" rIns="0" bIns="0" rtlCol="0" vert="horz">
            <a:spAutoFit/>
          </a:bodyPr>
          <a:lstStyle/>
          <a:p>
            <a:pPr marL="38100">
              <a:lnSpc>
                <a:spcPct val="100000"/>
              </a:lnSpc>
              <a:spcBef>
                <a:spcPts val="95"/>
              </a:spcBef>
            </a:pPr>
            <a:r>
              <a:rPr dirty="0" sz="1000" spc="-229">
                <a:latin typeface="Cambria Math"/>
                <a:cs typeface="Cambria Math"/>
              </a:rPr>
              <a:t>𝑉𝑉</a:t>
            </a:r>
            <a:r>
              <a:rPr dirty="0" baseline="-15873" sz="1050" spc="-345">
                <a:latin typeface="Cambria Math"/>
                <a:cs typeface="Cambria Math"/>
              </a:rPr>
              <a:t>𝑖𝑖𝑔𝑔</a:t>
            </a:r>
            <a:r>
              <a:rPr dirty="0" baseline="-15873" sz="1050" spc="284">
                <a:latin typeface="Cambria Math"/>
                <a:cs typeface="Cambria Math"/>
              </a:rPr>
              <a:t> </a:t>
            </a:r>
            <a:r>
              <a:rPr dirty="0" sz="1000" spc="-5">
                <a:latin typeface="Cambria Math"/>
                <a:cs typeface="Cambria Math"/>
              </a:rPr>
              <a:t>= </a:t>
            </a:r>
            <a:r>
              <a:rPr dirty="0" sz="1000" spc="-215">
                <a:latin typeface="Cambria Math"/>
                <a:cs typeface="Cambria Math"/>
              </a:rPr>
              <a:t>𝑐𝑐𝐴𝐴</a:t>
            </a:r>
            <a:r>
              <a:rPr dirty="0" baseline="-15873" sz="1050" spc="-322">
                <a:latin typeface="Cambria Math"/>
                <a:cs typeface="Cambria Math"/>
              </a:rPr>
              <a:t>𝑐𝑐𝑜𝑜</a:t>
            </a:r>
            <a:r>
              <a:rPr dirty="0" baseline="-15873" sz="1050" spc="209">
                <a:latin typeface="Cambria Math"/>
                <a:cs typeface="Cambria Math"/>
              </a:rPr>
              <a:t> </a:t>
            </a:r>
            <a:r>
              <a:rPr dirty="0" sz="1000" spc="-5">
                <a:latin typeface="Cambria Math"/>
                <a:cs typeface="Cambria Math"/>
              </a:rPr>
              <a:t>+ </a:t>
            </a:r>
            <a:r>
              <a:rPr dirty="0" sz="1000" spc="-250">
                <a:latin typeface="Cambria Math"/>
                <a:cs typeface="Cambria Math"/>
              </a:rPr>
              <a:t>𝜇𝜇�𝐴𝐴</a:t>
            </a:r>
            <a:r>
              <a:rPr dirty="0" baseline="-15873" sz="1050" spc="-375">
                <a:latin typeface="Cambria Math"/>
                <a:cs typeface="Cambria Math"/>
              </a:rPr>
              <a:t>𝑜𝑜𝑒𝑒</a:t>
            </a:r>
            <a:r>
              <a:rPr dirty="0" baseline="-15873" sz="1050" spc="-142">
                <a:latin typeface="Cambria Math"/>
                <a:cs typeface="Cambria Math"/>
              </a:rPr>
              <a:t> </a:t>
            </a:r>
            <a:r>
              <a:rPr dirty="0" sz="1000" spc="-275">
                <a:latin typeface="Cambria Math"/>
                <a:cs typeface="Cambria Math"/>
              </a:rPr>
              <a:t>𝑓𝑓</a:t>
            </a:r>
            <a:r>
              <a:rPr dirty="0" baseline="-15873" sz="1050" spc="-412">
                <a:latin typeface="Cambria Math"/>
                <a:cs typeface="Cambria Math"/>
              </a:rPr>
              <a:t>𝑝𝑝</a:t>
            </a:r>
            <a:r>
              <a:rPr dirty="0" baseline="-15873" sz="1050" spc="165">
                <a:latin typeface="Cambria Math"/>
                <a:cs typeface="Cambria Math"/>
              </a:rPr>
              <a:t> </a:t>
            </a:r>
            <a:r>
              <a:rPr dirty="0" sz="1000" spc="-5">
                <a:latin typeface="Cambria Math"/>
                <a:cs typeface="Cambria Math"/>
              </a:rPr>
              <a:t>+ </a:t>
            </a:r>
            <a:r>
              <a:rPr dirty="0" sz="1000" spc="-280">
                <a:latin typeface="Cambria Math"/>
                <a:cs typeface="Cambria Math"/>
              </a:rPr>
              <a:t>𝑃𝑃</a:t>
            </a:r>
            <a:r>
              <a:rPr dirty="0" baseline="-15873" sz="1050" spc="-419">
                <a:latin typeface="Cambria Math"/>
                <a:cs typeface="Cambria Math"/>
              </a:rPr>
              <a:t>𝑐𝑐</a:t>
            </a:r>
            <a:r>
              <a:rPr dirty="0" baseline="-15873" sz="1050" spc="-127">
                <a:latin typeface="Cambria Math"/>
                <a:cs typeface="Cambria Math"/>
              </a:rPr>
              <a:t> </a:t>
            </a:r>
            <a:r>
              <a:rPr dirty="0" sz="1000" spc="-465">
                <a:latin typeface="Cambria Math"/>
                <a:cs typeface="Cambria Math"/>
              </a:rPr>
              <a:t>�</a:t>
            </a:r>
            <a:r>
              <a:rPr dirty="0" sz="1000" spc="60">
                <a:latin typeface="Cambria Math"/>
                <a:cs typeface="Cambria Math"/>
              </a:rPr>
              <a:t> </a:t>
            </a:r>
            <a:r>
              <a:rPr dirty="0" sz="1000" spc="-5">
                <a:latin typeface="Cambria Math"/>
                <a:cs typeface="Cambria Math"/>
              </a:rPr>
              <a:t>= </a:t>
            </a:r>
            <a:r>
              <a:rPr dirty="0" baseline="2777" sz="1500" spc="-7">
                <a:latin typeface="Cambria Math"/>
                <a:cs typeface="Cambria Math"/>
              </a:rPr>
              <a:t>(</a:t>
            </a:r>
            <a:r>
              <a:rPr dirty="0" sz="1000" spc="-5">
                <a:latin typeface="Cambria Math"/>
                <a:cs typeface="Cambria Math"/>
              </a:rPr>
              <a:t>0.280</a:t>
            </a:r>
            <a:r>
              <a:rPr dirty="0" sz="1000" spc="160">
                <a:latin typeface="Cambria Math"/>
                <a:cs typeface="Cambria Math"/>
              </a:rPr>
              <a:t> </a:t>
            </a:r>
            <a:r>
              <a:rPr dirty="0" sz="1000" spc="-235">
                <a:latin typeface="Cambria Math"/>
                <a:cs typeface="Cambria Math"/>
              </a:rPr>
              <a:t>𝑘𝑘𝑠𝑠𝑠𝑠</a:t>
            </a:r>
            <a:r>
              <a:rPr dirty="0" baseline="2777" sz="1500" spc="-352">
                <a:latin typeface="Cambria Math"/>
                <a:cs typeface="Cambria Math"/>
              </a:rPr>
              <a:t>)</a:t>
            </a:r>
            <a:r>
              <a:rPr dirty="0" baseline="2777" sz="1500" spc="-67">
                <a:latin typeface="Cambria Math"/>
                <a:cs typeface="Cambria Math"/>
              </a:rPr>
              <a:t> </a:t>
            </a:r>
            <a:r>
              <a:rPr dirty="0" sz="1000" spc="-190">
                <a:latin typeface="Cambria Math"/>
                <a:cs typeface="Cambria Math"/>
              </a:rPr>
              <a:t>�49</a:t>
            </a:r>
            <a:endParaRPr sz="1000">
              <a:latin typeface="Cambria Math"/>
              <a:cs typeface="Cambria Math"/>
            </a:endParaRPr>
          </a:p>
        </p:txBody>
      </p:sp>
      <p:sp>
        <p:nvSpPr>
          <p:cNvPr id="25" name="object 25"/>
          <p:cNvSpPr txBox="1"/>
          <p:nvPr/>
        </p:nvSpPr>
        <p:spPr>
          <a:xfrm>
            <a:off x="3210560" y="5920232"/>
            <a:ext cx="71120" cy="116839"/>
          </a:xfrm>
          <a:prstGeom prst="rect">
            <a:avLst/>
          </a:prstGeom>
        </p:spPr>
        <p:txBody>
          <a:bodyPr wrap="square" lIns="0" tIns="12700" rIns="0" bIns="0" rtlCol="0" vert="horz">
            <a:spAutoFit/>
          </a:bodyPr>
          <a:lstStyle/>
          <a:p>
            <a:pPr marL="12700">
              <a:lnSpc>
                <a:spcPct val="100000"/>
              </a:lnSpc>
              <a:spcBef>
                <a:spcPts val="100"/>
              </a:spcBef>
            </a:pPr>
            <a:r>
              <a:rPr dirty="0" sz="600" spc="20">
                <a:latin typeface="Cambria Math"/>
                <a:cs typeface="Cambria Math"/>
              </a:rPr>
              <a:t>2</a:t>
            </a:r>
            <a:endParaRPr sz="600">
              <a:latin typeface="Cambria Math"/>
              <a:cs typeface="Cambria Math"/>
            </a:endParaRPr>
          </a:p>
        </p:txBody>
      </p:sp>
      <p:sp>
        <p:nvSpPr>
          <p:cNvPr id="26" name="object 26"/>
          <p:cNvSpPr/>
          <p:nvPr/>
        </p:nvSpPr>
        <p:spPr>
          <a:xfrm>
            <a:off x="3133344" y="6085325"/>
            <a:ext cx="139065" cy="0"/>
          </a:xfrm>
          <a:custGeom>
            <a:avLst/>
            <a:gdLst/>
            <a:ahLst/>
            <a:cxnLst/>
            <a:rect l="l" t="t" r="r" b="b"/>
            <a:pathLst>
              <a:path w="139064" h="0">
                <a:moveTo>
                  <a:pt x="0" y="0"/>
                </a:moveTo>
                <a:lnTo>
                  <a:pt x="138696" y="0"/>
                </a:lnTo>
              </a:path>
            </a:pathLst>
          </a:custGeom>
          <a:ln w="6108">
            <a:solidFill>
              <a:srgbClr val="000000"/>
            </a:solidFill>
          </a:ln>
        </p:spPr>
        <p:txBody>
          <a:bodyPr wrap="square" lIns="0" tIns="0" rIns="0" bIns="0" rtlCol="0"/>
          <a:lstStyle/>
          <a:p/>
        </p:txBody>
      </p:sp>
      <p:sp>
        <p:nvSpPr>
          <p:cNvPr id="27" name="object 27"/>
          <p:cNvSpPr txBox="1"/>
          <p:nvPr/>
        </p:nvSpPr>
        <p:spPr>
          <a:xfrm>
            <a:off x="3120644" y="5941567"/>
            <a:ext cx="375920" cy="132080"/>
          </a:xfrm>
          <a:prstGeom prst="rect">
            <a:avLst/>
          </a:prstGeom>
        </p:spPr>
        <p:txBody>
          <a:bodyPr wrap="square" lIns="0" tIns="12065" rIns="0" bIns="0" rtlCol="0" vert="horz">
            <a:spAutoFit/>
          </a:bodyPr>
          <a:lstStyle/>
          <a:p>
            <a:pPr marL="12700">
              <a:lnSpc>
                <a:spcPct val="100000"/>
              </a:lnSpc>
              <a:spcBef>
                <a:spcPts val="95"/>
              </a:spcBef>
            </a:pPr>
            <a:r>
              <a:rPr dirty="0" sz="700" spc="-155">
                <a:latin typeface="Cambria Math"/>
                <a:cs typeface="Cambria Math"/>
              </a:rPr>
              <a:t>𝑔𝑔𝑖𝑖</a:t>
            </a:r>
            <a:r>
              <a:rPr dirty="0" sz="700" spc="320">
                <a:latin typeface="Cambria Math"/>
                <a:cs typeface="Cambria Math"/>
              </a:rPr>
              <a:t> </a:t>
            </a:r>
            <a:r>
              <a:rPr dirty="0" sz="700" spc="-95">
                <a:latin typeface="Cambria Math"/>
                <a:cs typeface="Cambria Math"/>
              </a:rPr>
              <a:t>12𝑔𝑔𝑖𝑖</a:t>
            </a:r>
            <a:endParaRPr sz="700">
              <a:latin typeface="Cambria Math"/>
              <a:cs typeface="Cambria Math"/>
            </a:endParaRPr>
          </a:p>
        </p:txBody>
      </p:sp>
      <p:sp>
        <p:nvSpPr>
          <p:cNvPr id="28" name="object 28"/>
          <p:cNvSpPr txBox="1"/>
          <p:nvPr/>
        </p:nvSpPr>
        <p:spPr>
          <a:xfrm>
            <a:off x="3145027" y="6069584"/>
            <a:ext cx="327025" cy="132080"/>
          </a:xfrm>
          <a:prstGeom prst="rect">
            <a:avLst/>
          </a:prstGeom>
        </p:spPr>
        <p:txBody>
          <a:bodyPr wrap="square" lIns="0" tIns="12065" rIns="0" bIns="0" rtlCol="0" vert="horz">
            <a:spAutoFit/>
          </a:bodyPr>
          <a:lstStyle/>
          <a:p>
            <a:pPr marL="12700">
              <a:lnSpc>
                <a:spcPct val="100000"/>
              </a:lnSpc>
              <a:spcBef>
                <a:spcPts val="95"/>
              </a:spcBef>
            </a:pPr>
            <a:r>
              <a:rPr dirty="0" sz="700" spc="-155">
                <a:latin typeface="Cambria Math"/>
                <a:cs typeface="Cambria Math"/>
              </a:rPr>
              <a:t>𝑔𝑔𝑖𝑖</a:t>
            </a:r>
            <a:r>
              <a:rPr dirty="0" sz="700" spc="320">
                <a:latin typeface="Cambria Math"/>
                <a:cs typeface="Cambria Math"/>
              </a:rPr>
              <a:t> </a:t>
            </a:r>
            <a:r>
              <a:rPr dirty="0" sz="700" spc="-155">
                <a:latin typeface="Cambria Math"/>
                <a:cs typeface="Cambria Math"/>
              </a:rPr>
              <a:t>1𝑒𝑒𝑑𝑑</a:t>
            </a:r>
            <a:endParaRPr sz="700">
              <a:latin typeface="Cambria Math"/>
              <a:cs typeface="Cambria Math"/>
            </a:endParaRPr>
          </a:p>
        </p:txBody>
      </p:sp>
      <p:sp>
        <p:nvSpPr>
          <p:cNvPr id="29" name="object 29"/>
          <p:cNvSpPr/>
          <p:nvPr/>
        </p:nvSpPr>
        <p:spPr>
          <a:xfrm>
            <a:off x="3291840" y="6085325"/>
            <a:ext cx="193675" cy="0"/>
          </a:xfrm>
          <a:custGeom>
            <a:avLst/>
            <a:gdLst/>
            <a:ahLst/>
            <a:cxnLst/>
            <a:rect l="l" t="t" r="r" b="b"/>
            <a:pathLst>
              <a:path w="193675" h="0">
                <a:moveTo>
                  <a:pt x="0" y="0"/>
                </a:moveTo>
                <a:lnTo>
                  <a:pt x="193548" y="0"/>
                </a:lnTo>
              </a:path>
            </a:pathLst>
          </a:custGeom>
          <a:ln w="6108">
            <a:solidFill>
              <a:srgbClr val="000000"/>
            </a:solidFill>
          </a:ln>
        </p:spPr>
        <p:txBody>
          <a:bodyPr wrap="square" lIns="0" tIns="0" rIns="0" bIns="0" rtlCol="0"/>
          <a:lstStyle/>
          <a:p/>
        </p:txBody>
      </p:sp>
      <p:sp>
        <p:nvSpPr>
          <p:cNvPr id="30" name="object 30"/>
          <p:cNvSpPr txBox="1"/>
          <p:nvPr/>
        </p:nvSpPr>
        <p:spPr>
          <a:xfrm>
            <a:off x="4289552" y="5941567"/>
            <a:ext cx="113664" cy="132080"/>
          </a:xfrm>
          <a:prstGeom prst="rect">
            <a:avLst/>
          </a:prstGeom>
        </p:spPr>
        <p:txBody>
          <a:bodyPr wrap="square" lIns="0" tIns="12065" rIns="0" bIns="0" rtlCol="0" vert="horz">
            <a:spAutoFit/>
          </a:bodyPr>
          <a:lstStyle/>
          <a:p>
            <a:pPr marL="12700">
              <a:lnSpc>
                <a:spcPct val="100000"/>
              </a:lnSpc>
              <a:spcBef>
                <a:spcPts val="95"/>
              </a:spcBef>
            </a:pPr>
            <a:r>
              <a:rPr dirty="0" sz="700" spc="-505">
                <a:latin typeface="Cambria Math"/>
                <a:cs typeface="Cambria Math"/>
              </a:rPr>
              <a:t>𝑔</a:t>
            </a:r>
            <a:r>
              <a:rPr dirty="0" sz="700" spc="-509">
                <a:latin typeface="Cambria Math"/>
                <a:cs typeface="Cambria Math"/>
              </a:rPr>
              <a:t>𝑔</a:t>
            </a:r>
            <a:r>
              <a:rPr dirty="0" sz="700" spc="10">
                <a:latin typeface="Cambria Math"/>
                <a:cs typeface="Cambria Math"/>
              </a:rPr>
              <a:t>𝑖𝑖</a:t>
            </a:r>
            <a:endParaRPr sz="700">
              <a:latin typeface="Cambria Math"/>
              <a:cs typeface="Cambria Math"/>
            </a:endParaRPr>
          </a:p>
        </p:txBody>
      </p:sp>
      <p:sp>
        <p:nvSpPr>
          <p:cNvPr id="31" name="object 31"/>
          <p:cNvSpPr txBox="1"/>
          <p:nvPr/>
        </p:nvSpPr>
        <p:spPr>
          <a:xfrm>
            <a:off x="4379467" y="5920232"/>
            <a:ext cx="71120" cy="116839"/>
          </a:xfrm>
          <a:prstGeom prst="rect">
            <a:avLst/>
          </a:prstGeom>
        </p:spPr>
        <p:txBody>
          <a:bodyPr wrap="square" lIns="0" tIns="12700" rIns="0" bIns="0" rtlCol="0" vert="horz">
            <a:spAutoFit/>
          </a:bodyPr>
          <a:lstStyle/>
          <a:p>
            <a:pPr marL="12700">
              <a:lnSpc>
                <a:spcPct val="100000"/>
              </a:lnSpc>
              <a:spcBef>
                <a:spcPts val="100"/>
              </a:spcBef>
            </a:pPr>
            <a:r>
              <a:rPr dirty="0" sz="600" spc="20">
                <a:latin typeface="Cambria Math"/>
                <a:cs typeface="Cambria Math"/>
              </a:rPr>
              <a:t>2</a:t>
            </a:r>
            <a:endParaRPr sz="600">
              <a:latin typeface="Cambria Math"/>
              <a:cs typeface="Cambria Math"/>
            </a:endParaRPr>
          </a:p>
        </p:txBody>
      </p:sp>
      <p:sp>
        <p:nvSpPr>
          <p:cNvPr id="32" name="object 32"/>
          <p:cNvSpPr txBox="1"/>
          <p:nvPr/>
        </p:nvSpPr>
        <p:spPr>
          <a:xfrm>
            <a:off x="4310888" y="6069584"/>
            <a:ext cx="118110" cy="132080"/>
          </a:xfrm>
          <a:prstGeom prst="rect">
            <a:avLst/>
          </a:prstGeom>
        </p:spPr>
        <p:txBody>
          <a:bodyPr wrap="square" lIns="0" tIns="12065" rIns="0" bIns="0" rtlCol="0" vert="horz">
            <a:spAutoFit/>
          </a:bodyPr>
          <a:lstStyle/>
          <a:p>
            <a:pPr marL="12700">
              <a:lnSpc>
                <a:spcPct val="100000"/>
              </a:lnSpc>
              <a:spcBef>
                <a:spcPts val="95"/>
              </a:spcBef>
            </a:pPr>
            <a:r>
              <a:rPr dirty="0" sz="700" spc="-365">
                <a:latin typeface="Cambria Math"/>
                <a:cs typeface="Cambria Math"/>
              </a:rPr>
              <a:t>𝑒𝑒𝑑𝑑</a:t>
            </a:r>
            <a:endParaRPr sz="700">
              <a:latin typeface="Cambria Math"/>
              <a:cs typeface="Cambria Math"/>
            </a:endParaRPr>
          </a:p>
        </p:txBody>
      </p:sp>
      <p:sp>
        <p:nvSpPr>
          <p:cNvPr id="33" name="object 33"/>
          <p:cNvSpPr/>
          <p:nvPr/>
        </p:nvSpPr>
        <p:spPr>
          <a:xfrm>
            <a:off x="4302252" y="6085325"/>
            <a:ext cx="139065" cy="0"/>
          </a:xfrm>
          <a:custGeom>
            <a:avLst/>
            <a:gdLst/>
            <a:ahLst/>
            <a:cxnLst/>
            <a:rect l="l" t="t" r="r" b="b"/>
            <a:pathLst>
              <a:path w="139064" h="0">
                <a:moveTo>
                  <a:pt x="0" y="0"/>
                </a:moveTo>
                <a:lnTo>
                  <a:pt x="138684" y="0"/>
                </a:lnTo>
              </a:path>
            </a:pathLst>
          </a:custGeom>
          <a:ln w="6108">
            <a:solidFill>
              <a:srgbClr val="000000"/>
            </a:solidFill>
          </a:ln>
        </p:spPr>
        <p:txBody>
          <a:bodyPr wrap="square" lIns="0" tIns="0" rIns="0" bIns="0" rtlCol="0"/>
          <a:lstStyle/>
          <a:p/>
        </p:txBody>
      </p:sp>
      <p:sp>
        <p:nvSpPr>
          <p:cNvPr id="34" name="object 34"/>
          <p:cNvSpPr txBox="1"/>
          <p:nvPr/>
        </p:nvSpPr>
        <p:spPr>
          <a:xfrm>
            <a:off x="3472688" y="5972048"/>
            <a:ext cx="3001010" cy="177800"/>
          </a:xfrm>
          <a:prstGeom prst="rect">
            <a:avLst/>
          </a:prstGeom>
        </p:spPr>
        <p:txBody>
          <a:bodyPr wrap="square" lIns="0" tIns="12065" rIns="0" bIns="0" rtlCol="0" vert="horz">
            <a:spAutoFit/>
          </a:bodyPr>
          <a:lstStyle/>
          <a:p>
            <a:pPr marL="12700">
              <a:lnSpc>
                <a:spcPct val="100000"/>
              </a:lnSpc>
              <a:spcBef>
                <a:spcPts val="95"/>
              </a:spcBef>
              <a:tabLst>
                <a:tab pos="969644" algn="l"/>
              </a:tabLst>
            </a:pPr>
            <a:r>
              <a:rPr dirty="0" sz="1000" spc="-260">
                <a:latin typeface="Cambria Math"/>
                <a:cs typeface="Cambria Math"/>
              </a:rPr>
              <a:t>�</a:t>
            </a:r>
            <a:r>
              <a:rPr dirty="0" sz="1000" spc="10">
                <a:latin typeface="Cambria Math"/>
                <a:cs typeface="Cambria Math"/>
              </a:rPr>
              <a:t> </a:t>
            </a:r>
            <a:r>
              <a:rPr dirty="0" sz="1000" spc="-5">
                <a:latin typeface="Cambria Math"/>
                <a:cs typeface="Cambria Math"/>
              </a:rPr>
              <a:t>+</a:t>
            </a:r>
            <a:r>
              <a:rPr dirty="0" sz="1000">
                <a:latin typeface="Cambria Math"/>
                <a:cs typeface="Cambria Math"/>
              </a:rPr>
              <a:t> 1.0</a:t>
            </a:r>
            <a:r>
              <a:rPr dirty="0" sz="1000" spc="-50">
                <a:latin typeface="Cambria Math"/>
                <a:cs typeface="Cambria Math"/>
              </a:rPr>
              <a:t> </a:t>
            </a:r>
            <a:r>
              <a:rPr dirty="0" sz="1000" spc="-105">
                <a:latin typeface="Cambria Math"/>
                <a:cs typeface="Cambria Math"/>
              </a:rPr>
              <a:t>��2.126	</a:t>
            </a:r>
            <a:r>
              <a:rPr dirty="0" sz="1000" spc="-260">
                <a:latin typeface="Cambria Math"/>
                <a:cs typeface="Cambria Math"/>
              </a:rPr>
              <a:t>�</a:t>
            </a:r>
            <a:r>
              <a:rPr dirty="0" sz="1000" spc="-50">
                <a:latin typeface="Cambria Math"/>
                <a:cs typeface="Cambria Math"/>
              </a:rPr>
              <a:t> </a:t>
            </a:r>
            <a:r>
              <a:rPr dirty="0" baseline="2777" sz="1500" spc="-247">
                <a:latin typeface="Cambria Math"/>
                <a:cs typeface="Cambria Math"/>
              </a:rPr>
              <a:t>(</a:t>
            </a:r>
            <a:r>
              <a:rPr dirty="0" sz="1000" spc="-165">
                <a:latin typeface="Cambria Math"/>
                <a:cs typeface="Cambria Math"/>
              </a:rPr>
              <a:t>60𝑘𝑘𝑠𝑠𝑠𝑠</a:t>
            </a:r>
            <a:r>
              <a:rPr dirty="0" baseline="2777" sz="1500" spc="-247">
                <a:latin typeface="Cambria Math"/>
                <a:cs typeface="Cambria Math"/>
              </a:rPr>
              <a:t>) </a:t>
            </a:r>
            <a:r>
              <a:rPr dirty="0" sz="1000" spc="-5">
                <a:latin typeface="Cambria Math"/>
                <a:cs typeface="Cambria Math"/>
              </a:rPr>
              <a:t>+ 0 </a:t>
            </a:r>
            <a:r>
              <a:rPr dirty="0" sz="1000" spc="-335">
                <a:latin typeface="Cambria Math"/>
                <a:cs typeface="Cambria Math"/>
              </a:rPr>
              <a:t>𝑘𝑘𝑘𝑘𝑓𝑓�</a:t>
            </a:r>
            <a:r>
              <a:rPr dirty="0" sz="1000" spc="70">
                <a:latin typeface="Cambria Math"/>
                <a:cs typeface="Cambria Math"/>
              </a:rPr>
              <a:t> </a:t>
            </a:r>
            <a:r>
              <a:rPr dirty="0" sz="1000" spc="-5">
                <a:latin typeface="Cambria Math"/>
                <a:cs typeface="Cambria Math"/>
              </a:rPr>
              <a:t>= 292.183  </a:t>
            </a:r>
            <a:r>
              <a:rPr dirty="0" sz="1000" spc="-335">
                <a:latin typeface="Cambria Math"/>
                <a:cs typeface="Cambria Math"/>
              </a:rPr>
              <a:t>𝑘𝑘𝑠𝑠𝑘𝑘</a:t>
            </a:r>
            <a:r>
              <a:rPr dirty="0" baseline="2777" sz="1500" spc="-502">
                <a:latin typeface="Cambria Math"/>
                <a:cs typeface="Cambria Math"/>
              </a:rPr>
              <a:t>⁄</a:t>
            </a:r>
            <a:r>
              <a:rPr dirty="0" sz="1000" spc="-335">
                <a:latin typeface="Cambria Math"/>
                <a:cs typeface="Cambria Math"/>
              </a:rPr>
              <a:t>𝑓𝑓𝑓𝑓</a:t>
            </a:r>
            <a:endParaRPr sz="1000">
              <a:latin typeface="Cambria Math"/>
              <a:cs typeface="Cambria Math"/>
            </a:endParaRPr>
          </a:p>
        </p:txBody>
      </p:sp>
      <p:sp>
        <p:nvSpPr>
          <p:cNvPr id="35" name="object 35"/>
          <p:cNvSpPr txBox="1"/>
          <p:nvPr/>
        </p:nvSpPr>
        <p:spPr>
          <a:xfrm>
            <a:off x="747776" y="6353048"/>
            <a:ext cx="372745" cy="132080"/>
          </a:xfrm>
          <a:prstGeom prst="rect">
            <a:avLst/>
          </a:prstGeom>
        </p:spPr>
        <p:txBody>
          <a:bodyPr wrap="square" lIns="0" tIns="12065" rIns="0" bIns="0" rtlCol="0" vert="horz">
            <a:spAutoFit/>
          </a:bodyPr>
          <a:lstStyle/>
          <a:p>
            <a:pPr marL="12700">
              <a:lnSpc>
                <a:spcPct val="100000"/>
              </a:lnSpc>
              <a:spcBef>
                <a:spcPts val="95"/>
              </a:spcBef>
            </a:pPr>
            <a:r>
              <a:rPr dirty="0" sz="700" spc="15">
                <a:latin typeface="Cambria Math"/>
                <a:cs typeface="Cambria Math"/>
              </a:rPr>
              <a:t>1 </a:t>
            </a:r>
            <a:r>
              <a:rPr dirty="0" sz="700" spc="-150">
                <a:latin typeface="Cambria Math"/>
                <a:cs typeface="Cambria Math"/>
              </a:rPr>
              <a:t>𝑐𝑐 </a:t>
            </a:r>
            <a:r>
              <a:rPr dirty="0" sz="700" spc="-165">
                <a:latin typeface="Cambria Math"/>
                <a:cs typeface="Cambria Math"/>
              </a:rPr>
              <a:t>𝑐𝑐𝑜𝑜</a:t>
            </a:r>
            <a:endParaRPr sz="700">
              <a:latin typeface="Cambria Math"/>
              <a:cs typeface="Cambria Math"/>
            </a:endParaRPr>
          </a:p>
        </p:txBody>
      </p:sp>
      <p:sp>
        <p:nvSpPr>
          <p:cNvPr id="36" name="object 36"/>
          <p:cNvSpPr/>
          <p:nvPr/>
        </p:nvSpPr>
        <p:spPr>
          <a:xfrm>
            <a:off x="2020823" y="6402323"/>
            <a:ext cx="139065" cy="0"/>
          </a:xfrm>
          <a:custGeom>
            <a:avLst/>
            <a:gdLst/>
            <a:ahLst/>
            <a:cxnLst/>
            <a:rect l="l" t="t" r="r" b="b"/>
            <a:pathLst>
              <a:path w="139064" h="0">
                <a:moveTo>
                  <a:pt x="0" y="0"/>
                </a:moveTo>
                <a:lnTo>
                  <a:pt x="138683" y="0"/>
                </a:lnTo>
              </a:path>
            </a:pathLst>
          </a:custGeom>
          <a:ln w="6096">
            <a:solidFill>
              <a:srgbClr val="000000"/>
            </a:solidFill>
          </a:ln>
        </p:spPr>
        <p:txBody>
          <a:bodyPr wrap="square" lIns="0" tIns="0" rIns="0" bIns="0" rtlCol="0"/>
          <a:lstStyle/>
          <a:p/>
        </p:txBody>
      </p:sp>
      <p:sp>
        <p:nvSpPr>
          <p:cNvPr id="37" name="object 37"/>
          <p:cNvSpPr txBox="1"/>
          <p:nvPr/>
        </p:nvSpPr>
        <p:spPr>
          <a:xfrm>
            <a:off x="2007107" y="6386576"/>
            <a:ext cx="320040" cy="132080"/>
          </a:xfrm>
          <a:prstGeom prst="rect">
            <a:avLst/>
          </a:prstGeom>
        </p:spPr>
        <p:txBody>
          <a:bodyPr wrap="square" lIns="0" tIns="12065" rIns="0" bIns="0" rtlCol="0" vert="horz">
            <a:spAutoFit/>
          </a:bodyPr>
          <a:lstStyle/>
          <a:p>
            <a:pPr marL="38100">
              <a:lnSpc>
                <a:spcPct val="100000"/>
              </a:lnSpc>
              <a:spcBef>
                <a:spcPts val="95"/>
              </a:spcBef>
            </a:pPr>
            <a:r>
              <a:rPr dirty="0" sz="700" spc="-155">
                <a:latin typeface="Cambria Math"/>
                <a:cs typeface="Cambria Math"/>
              </a:rPr>
              <a:t>𝑔𝑔𝑖𝑖</a:t>
            </a:r>
            <a:r>
              <a:rPr dirty="0" sz="700" spc="350">
                <a:latin typeface="Cambria Math"/>
                <a:cs typeface="Cambria Math"/>
              </a:rPr>
              <a:t> </a:t>
            </a:r>
            <a:r>
              <a:rPr dirty="0" baseline="4629" sz="900" spc="-112">
                <a:latin typeface="Cambria Math"/>
                <a:cs typeface="Cambria Math"/>
              </a:rPr>
              <a:t>𝑡𝑡𝑡𝑡</a:t>
            </a:r>
            <a:endParaRPr baseline="4629" sz="900">
              <a:latin typeface="Cambria Math"/>
              <a:cs typeface="Cambria Math"/>
            </a:endParaRPr>
          </a:p>
        </p:txBody>
      </p:sp>
      <p:sp>
        <p:nvSpPr>
          <p:cNvPr id="38" name="object 38"/>
          <p:cNvSpPr/>
          <p:nvPr/>
        </p:nvSpPr>
        <p:spPr>
          <a:xfrm>
            <a:off x="2159507" y="6406134"/>
            <a:ext cx="173990" cy="0"/>
          </a:xfrm>
          <a:custGeom>
            <a:avLst/>
            <a:gdLst/>
            <a:ahLst/>
            <a:cxnLst/>
            <a:rect l="l" t="t" r="r" b="b"/>
            <a:pathLst>
              <a:path w="173989" h="0">
                <a:moveTo>
                  <a:pt x="0" y="0"/>
                </a:moveTo>
                <a:lnTo>
                  <a:pt x="173736" y="0"/>
                </a:lnTo>
              </a:path>
            </a:pathLst>
          </a:custGeom>
          <a:ln w="4572">
            <a:solidFill>
              <a:srgbClr val="000000"/>
            </a:solidFill>
          </a:ln>
        </p:spPr>
        <p:txBody>
          <a:bodyPr wrap="square" lIns="0" tIns="0" rIns="0" bIns="0" rtlCol="0"/>
          <a:lstStyle/>
          <a:p/>
        </p:txBody>
      </p:sp>
      <p:sp>
        <p:nvSpPr>
          <p:cNvPr id="39" name="object 39"/>
          <p:cNvSpPr txBox="1"/>
          <p:nvPr/>
        </p:nvSpPr>
        <p:spPr>
          <a:xfrm>
            <a:off x="647927" y="6237223"/>
            <a:ext cx="2680970" cy="229235"/>
          </a:xfrm>
          <a:prstGeom prst="rect">
            <a:avLst/>
          </a:prstGeom>
        </p:spPr>
        <p:txBody>
          <a:bodyPr wrap="square" lIns="0" tIns="12700" rIns="0" bIns="0" rtlCol="0" vert="horz">
            <a:spAutoFit/>
          </a:bodyPr>
          <a:lstStyle/>
          <a:p>
            <a:pPr algn="ctr" marL="290195">
              <a:lnSpc>
                <a:spcPts val="560"/>
              </a:lnSpc>
              <a:spcBef>
                <a:spcPts val="100"/>
              </a:spcBef>
            </a:pPr>
            <a:r>
              <a:rPr dirty="0" sz="600" spc="20">
                <a:latin typeface="Cambria Math"/>
                <a:cs typeface="Cambria Math"/>
              </a:rPr>
              <a:t>2</a:t>
            </a:r>
            <a:endParaRPr sz="600">
              <a:latin typeface="Cambria Math"/>
              <a:cs typeface="Cambria Math"/>
            </a:endParaRPr>
          </a:p>
          <a:p>
            <a:pPr marL="38100">
              <a:lnSpc>
                <a:spcPts val="1040"/>
              </a:lnSpc>
              <a:tabLst>
                <a:tab pos="502284" algn="l"/>
              </a:tabLst>
            </a:pPr>
            <a:r>
              <a:rPr dirty="0" sz="1000" spc="-355">
                <a:latin typeface="Cambria Math"/>
                <a:cs typeface="Cambria Math"/>
              </a:rPr>
              <a:t>𝐾𝐾</a:t>
            </a:r>
            <a:r>
              <a:rPr dirty="0" sz="1000" spc="125">
                <a:latin typeface="Cambria Math"/>
                <a:cs typeface="Cambria Math"/>
              </a:rPr>
              <a:t> </a:t>
            </a:r>
            <a:r>
              <a:rPr dirty="0" sz="1000" spc="-204">
                <a:latin typeface="Cambria Math"/>
                <a:cs typeface="Cambria Math"/>
              </a:rPr>
              <a:t>𝑓𝑓</a:t>
            </a:r>
            <a:r>
              <a:rPr dirty="0" baseline="27777" sz="1050" spc="-307">
                <a:latin typeface="Cambria Math"/>
                <a:cs typeface="Cambria Math"/>
              </a:rPr>
              <a:t>′</a:t>
            </a:r>
            <a:r>
              <a:rPr dirty="0" sz="1000" spc="-204">
                <a:latin typeface="Cambria Math"/>
                <a:cs typeface="Cambria Math"/>
              </a:rPr>
              <a:t>𝐴𝐴	</a:t>
            </a:r>
            <a:r>
              <a:rPr dirty="0" sz="1000" spc="-5">
                <a:latin typeface="Cambria Math"/>
                <a:cs typeface="Cambria Math"/>
              </a:rPr>
              <a:t>= </a:t>
            </a:r>
            <a:r>
              <a:rPr dirty="0" sz="1000" spc="-140">
                <a:latin typeface="Cambria Math"/>
                <a:cs typeface="Cambria Math"/>
              </a:rPr>
              <a:t>0.3</a:t>
            </a:r>
            <a:r>
              <a:rPr dirty="0" baseline="2777" sz="1500" spc="-209">
                <a:latin typeface="Cambria Math"/>
                <a:cs typeface="Cambria Math"/>
              </a:rPr>
              <a:t>(</a:t>
            </a:r>
            <a:r>
              <a:rPr dirty="0" sz="1000" spc="-140">
                <a:latin typeface="Cambria Math"/>
                <a:cs typeface="Cambria Math"/>
              </a:rPr>
              <a:t>4𝑘𝑘𝑠𝑠𝑠𝑠</a:t>
            </a:r>
            <a:r>
              <a:rPr dirty="0" baseline="2777" sz="1500" spc="-209">
                <a:latin typeface="Cambria Math"/>
                <a:cs typeface="Cambria Math"/>
              </a:rPr>
              <a:t>) </a:t>
            </a:r>
            <a:r>
              <a:rPr dirty="0" sz="1000" spc="-125">
                <a:latin typeface="Cambria Math"/>
                <a:cs typeface="Cambria Math"/>
              </a:rPr>
              <a:t>�49</a:t>
            </a:r>
            <a:r>
              <a:rPr dirty="0" baseline="43650" sz="1050" spc="-187">
                <a:latin typeface="Cambria Math"/>
                <a:cs typeface="Cambria Math"/>
              </a:rPr>
              <a:t>𝑔𝑔𝑖𝑖 </a:t>
            </a:r>
            <a:r>
              <a:rPr dirty="0" baseline="41666" sz="900" spc="-112">
                <a:latin typeface="Cambria Math"/>
                <a:cs typeface="Cambria Math"/>
              </a:rPr>
              <a:t>12𝑟𝑟𝑖𝑖</a:t>
            </a:r>
            <a:r>
              <a:rPr dirty="0" sz="1000" spc="-75">
                <a:latin typeface="Cambria Math"/>
                <a:cs typeface="Cambria Math"/>
              </a:rPr>
              <a:t>� </a:t>
            </a:r>
            <a:r>
              <a:rPr dirty="0" sz="1000" spc="-5">
                <a:latin typeface="Cambria Math"/>
                <a:cs typeface="Cambria Math"/>
              </a:rPr>
              <a:t>= 705.6  </a:t>
            </a:r>
            <a:r>
              <a:rPr dirty="0" sz="1000" spc="-325">
                <a:latin typeface="Cambria Math"/>
                <a:cs typeface="Cambria Math"/>
              </a:rPr>
              <a:t>𝑘𝑘𝑠𝑠𝑘𝑘</a:t>
            </a:r>
            <a:r>
              <a:rPr dirty="0" baseline="2777" sz="1500" spc="-487">
                <a:latin typeface="Cambria Math"/>
                <a:cs typeface="Cambria Math"/>
              </a:rPr>
              <a:t>⁄</a:t>
            </a:r>
            <a:r>
              <a:rPr dirty="0" sz="1000" spc="-325">
                <a:latin typeface="Cambria Math"/>
                <a:cs typeface="Cambria Math"/>
              </a:rPr>
              <a:t>𝑓𝑓𝑓𝑓</a:t>
            </a:r>
            <a:endParaRPr sz="1000">
              <a:latin typeface="Cambria Math"/>
              <a:cs typeface="Cambria Math"/>
            </a:endParaRPr>
          </a:p>
        </p:txBody>
      </p:sp>
      <p:sp>
        <p:nvSpPr>
          <p:cNvPr id="40" name="object 40"/>
          <p:cNvSpPr txBox="1"/>
          <p:nvPr/>
        </p:nvSpPr>
        <p:spPr>
          <a:xfrm>
            <a:off x="750823" y="6662419"/>
            <a:ext cx="258445" cy="132080"/>
          </a:xfrm>
          <a:prstGeom prst="rect">
            <a:avLst/>
          </a:prstGeom>
        </p:spPr>
        <p:txBody>
          <a:bodyPr wrap="square" lIns="0" tIns="12065" rIns="0" bIns="0" rtlCol="0" vert="horz">
            <a:spAutoFit/>
          </a:bodyPr>
          <a:lstStyle/>
          <a:p>
            <a:pPr marL="12700">
              <a:lnSpc>
                <a:spcPct val="100000"/>
              </a:lnSpc>
              <a:spcBef>
                <a:spcPts val="95"/>
              </a:spcBef>
            </a:pPr>
            <a:r>
              <a:rPr dirty="0" sz="700" spc="15">
                <a:latin typeface="Cambria Math"/>
                <a:cs typeface="Cambria Math"/>
              </a:rPr>
              <a:t>2</a:t>
            </a:r>
            <a:r>
              <a:rPr dirty="0" sz="700" spc="114">
                <a:latin typeface="Cambria Math"/>
                <a:cs typeface="Cambria Math"/>
              </a:rPr>
              <a:t> </a:t>
            </a:r>
            <a:r>
              <a:rPr dirty="0" sz="700" spc="-165">
                <a:latin typeface="Cambria Math"/>
                <a:cs typeface="Cambria Math"/>
              </a:rPr>
              <a:t>𝑐𝑐𝑜𝑜</a:t>
            </a:r>
            <a:endParaRPr sz="700">
              <a:latin typeface="Cambria Math"/>
              <a:cs typeface="Cambria Math"/>
            </a:endParaRPr>
          </a:p>
        </p:txBody>
      </p:sp>
      <p:sp>
        <p:nvSpPr>
          <p:cNvPr id="41" name="object 41"/>
          <p:cNvSpPr/>
          <p:nvPr/>
        </p:nvSpPr>
        <p:spPr>
          <a:xfrm>
            <a:off x="1560575" y="6711689"/>
            <a:ext cx="139065" cy="0"/>
          </a:xfrm>
          <a:custGeom>
            <a:avLst/>
            <a:gdLst/>
            <a:ahLst/>
            <a:cxnLst/>
            <a:rect l="l" t="t" r="r" b="b"/>
            <a:pathLst>
              <a:path w="139064" h="0">
                <a:moveTo>
                  <a:pt x="0" y="0"/>
                </a:moveTo>
                <a:lnTo>
                  <a:pt x="138696" y="0"/>
                </a:lnTo>
              </a:path>
            </a:pathLst>
          </a:custGeom>
          <a:ln w="6108">
            <a:solidFill>
              <a:srgbClr val="000000"/>
            </a:solidFill>
          </a:ln>
        </p:spPr>
        <p:txBody>
          <a:bodyPr wrap="square" lIns="0" tIns="0" rIns="0" bIns="0" rtlCol="0"/>
          <a:lstStyle/>
          <a:p/>
        </p:txBody>
      </p:sp>
      <p:sp>
        <p:nvSpPr>
          <p:cNvPr id="42" name="object 42"/>
          <p:cNvSpPr txBox="1"/>
          <p:nvPr/>
        </p:nvSpPr>
        <p:spPr>
          <a:xfrm>
            <a:off x="1546860" y="6695947"/>
            <a:ext cx="320040" cy="132080"/>
          </a:xfrm>
          <a:prstGeom prst="rect">
            <a:avLst/>
          </a:prstGeom>
        </p:spPr>
        <p:txBody>
          <a:bodyPr wrap="square" lIns="0" tIns="12065" rIns="0" bIns="0" rtlCol="0" vert="horz">
            <a:spAutoFit/>
          </a:bodyPr>
          <a:lstStyle/>
          <a:p>
            <a:pPr marL="38100">
              <a:lnSpc>
                <a:spcPct val="100000"/>
              </a:lnSpc>
              <a:spcBef>
                <a:spcPts val="95"/>
              </a:spcBef>
            </a:pPr>
            <a:r>
              <a:rPr dirty="0" sz="700" spc="-155">
                <a:latin typeface="Cambria Math"/>
                <a:cs typeface="Cambria Math"/>
              </a:rPr>
              <a:t>𝑔𝑔𝑖𝑖</a:t>
            </a:r>
            <a:r>
              <a:rPr dirty="0" sz="700" spc="350">
                <a:latin typeface="Cambria Math"/>
                <a:cs typeface="Cambria Math"/>
              </a:rPr>
              <a:t> </a:t>
            </a:r>
            <a:r>
              <a:rPr dirty="0" baseline="4629" sz="900" spc="-112">
                <a:latin typeface="Cambria Math"/>
                <a:cs typeface="Cambria Math"/>
              </a:rPr>
              <a:t>𝑡𝑡𝑡𝑡</a:t>
            </a:r>
            <a:endParaRPr baseline="4629" sz="900">
              <a:latin typeface="Cambria Math"/>
              <a:cs typeface="Cambria Math"/>
            </a:endParaRPr>
          </a:p>
        </p:txBody>
      </p:sp>
      <p:sp>
        <p:nvSpPr>
          <p:cNvPr id="43" name="object 43"/>
          <p:cNvSpPr/>
          <p:nvPr/>
        </p:nvSpPr>
        <p:spPr>
          <a:xfrm>
            <a:off x="1699260" y="6715506"/>
            <a:ext cx="173990" cy="0"/>
          </a:xfrm>
          <a:custGeom>
            <a:avLst/>
            <a:gdLst/>
            <a:ahLst/>
            <a:cxnLst/>
            <a:rect l="l" t="t" r="r" b="b"/>
            <a:pathLst>
              <a:path w="173989" h="0">
                <a:moveTo>
                  <a:pt x="0" y="0"/>
                </a:moveTo>
                <a:lnTo>
                  <a:pt x="173736" y="0"/>
                </a:lnTo>
              </a:path>
            </a:pathLst>
          </a:custGeom>
          <a:ln w="4572">
            <a:solidFill>
              <a:srgbClr val="000000"/>
            </a:solidFill>
          </a:ln>
        </p:spPr>
        <p:txBody>
          <a:bodyPr wrap="square" lIns="0" tIns="0" rIns="0" bIns="0" rtlCol="0"/>
          <a:lstStyle/>
          <a:p/>
        </p:txBody>
      </p:sp>
      <p:sp>
        <p:nvSpPr>
          <p:cNvPr id="44" name="object 44"/>
          <p:cNvSpPr txBox="1"/>
          <p:nvPr/>
        </p:nvSpPr>
        <p:spPr>
          <a:xfrm>
            <a:off x="647838" y="6546595"/>
            <a:ext cx="2291080" cy="229235"/>
          </a:xfrm>
          <a:prstGeom prst="rect">
            <a:avLst/>
          </a:prstGeom>
        </p:spPr>
        <p:txBody>
          <a:bodyPr wrap="square" lIns="0" tIns="12700" rIns="0" bIns="0" rtlCol="0" vert="horz">
            <a:spAutoFit/>
          </a:bodyPr>
          <a:lstStyle/>
          <a:p>
            <a:pPr algn="ctr" marR="231775">
              <a:lnSpc>
                <a:spcPts val="560"/>
              </a:lnSpc>
              <a:spcBef>
                <a:spcPts val="100"/>
              </a:spcBef>
            </a:pPr>
            <a:r>
              <a:rPr dirty="0" sz="600" spc="20">
                <a:latin typeface="Cambria Math"/>
                <a:cs typeface="Cambria Math"/>
              </a:rPr>
              <a:t>2</a:t>
            </a:r>
            <a:endParaRPr sz="600">
              <a:latin typeface="Cambria Math"/>
              <a:cs typeface="Cambria Math"/>
            </a:endParaRPr>
          </a:p>
          <a:p>
            <a:pPr marL="38100">
              <a:lnSpc>
                <a:spcPts val="1040"/>
              </a:lnSpc>
              <a:tabLst>
                <a:tab pos="391160" algn="l"/>
              </a:tabLst>
            </a:pPr>
            <a:r>
              <a:rPr dirty="0" sz="1000" spc="-355">
                <a:latin typeface="Cambria Math"/>
                <a:cs typeface="Cambria Math"/>
              </a:rPr>
              <a:t>𝐾𝐾</a:t>
            </a:r>
            <a:r>
              <a:rPr dirty="0" sz="1000" spc="150">
                <a:latin typeface="Cambria Math"/>
                <a:cs typeface="Cambria Math"/>
              </a:rPr>
              <a:t> </a:t>
            </a:r>
            <a:r>
              <a:rPr dirty="0" sz="1000" spc="-320">
                <a:latin typeface="Cambria Math"/>
                <a:cs typeface="Cambria Math"/>
              </a:rPr>
              <a:t>𝐴𝐴	</a:t>
            </a:r>
            <a:r>
              <a:rPr dirty="0" sz="1000" spc="-5">
                <a:latin typeface="Cambria Math"/>
                <a:cs typeface="Cambria Math"/>
              </a:rPr>
              <a:t>= 1.8 </a:t>
            </a:r>
            <a:r>
              <a:rPr dirty="0" sz="1000" spc="-125">
                <a:latin typeface="Cambria Math"/>
                <a:cs typeface="Cambria Math"/>
              </a:rPr>
              <a:t>�49</a:t>
            </a:r>
            <a:r>
              <a:rPr dirty="0" baseline="43650" sz="1050" spc="-187">
                <a:latin typeface="Cambria Math"/>
                <a:cs typeface="Cambria Math"/>
              </a:rPr>
              <a:t>𝑔𝑔𝑖𝑖 </a:t>
            </a:r>
            <a:r>
              <a:rPr dirty="0" baseline="41666" sz="900" spc="-112">
                <a:latin typeface="Cambria Math"/>
                <a:cs typeface="Cambria Math"/>
              </a:rPr>
              <a:t>12𝑟𝑟𝑖𝑖</a:t>
            </a:r>
            <a:r>
              <a:rPr dirty="0" sz="1000" spc="-75">
                <a:latin typeface="Cambria Math"/>
                <a:cs typeface="Cambria Math"/>
              </a:rPr>
              <a:t>� </a:t>
            </a:r>
            <a:r>
              <a:rPr dirty="0" sz="1000" spc="-5">
                <a:latin typeface="Cambria Math"/>
                <a:cs typeface="Cambria Math"/>
              </a:rPr>
              <a:t>= 1058.4  </a:t>
            </a:r>
            <a:r>
              <a:rPr dirty="0" sz="1000" spc="-325">
                <a:latin typeface="Cambria Math"/>
                <a:cs typeface="Cambria Math"/>
              </a:rPr>
              <a:t>𝑘𝑘𝑠𝑠𝑘𝑘</a:t>
            </a:r>
            <a:r>
              <a:rPr dirty="0" baseline="2777" sz="1500" spc="-487">
                <a:latin typeface="Cambria Math"/>
                <a:cs typeface="Cambria Math"/>
              </a:rPr>
              <a:t>⁄</a:t>
            </a:r>
            <a:r>
              <a:rPr dirty="0" sz="1000" spc="-325">
                <a:latin typeface="Cambria Math"/>
                <a:cs typeface="Cambria Math"/>
              </a:rPr>
              <a:t>𝑓𝑓𝑓𝑓</a:t>
            </a:r>
            <a:endParaRPr sz="1000">
              <a:latin typeface="Cambria Math"/>
              <a:cs typeface="Cambria Math"/>
            </a:endParaRPr>
          </a:p>
        </p:txBody>
      </p:sp>
      <p:sp>
        <p:nvSpPr>
          <p:cNvPr id="45" name="object 45"/>
          <p:cNvSpPr txBox="1"/>
          <p:nvPr/>
        </p:nvSpPr>
        <p:spPr>
          <a:xfrm>
            <a:off x="647721" y="6791263"/>
            <a:ext cx="2914650" cy="473709"/>
          </a:xfrm>
          <a:prstGeom prst="rect">
            <a:avLst/>
          </a:prstGeom>
        </p:spPr>
        <p:txBody>
          <a:bodyPr wrap="square" lIns="0" tIns="84455" rIns="0" bIns="0" rtlCol="0" vert="horz">
            <a:spAutoFit/>
          </a:bodyPr>
          <a:lstStyle/>
          <a:p>
            <a:pPr marL="38100">
              <a:lnSpc>
                <a:spcPct val="100000"/>
              </a:lnSpc>
              <a:spcBef>
                <a:spcPts val="665"/>
              </a:spcBef>
            </a:pPr>
            <a:r>
              <a:rPr dirty="0" sz="1000" spc="-254">
                <a:latin typeface="Cambria Math"/>
                <a:cs typeface="Cambria Math"/>
              </a:rPr>
              <a:t>𝑉𝑉</a:t>
            </a:r>
            <a:r>
              <a:rPr dirty="0" baseline="-15873" sz="1050" spc="-382">
                <a:latin typeface="Cambria Math"/>
                <a:cs typeface="Cambria Math"/>
              </a:rPr>
              <a:t>𝑖𝑖𝑔𝑔</a:t>
            </a:r>
            <a:r>
              <a:rPr dirty="0" baseline="-15873" sz="1050" spc="277">
                <a:latin typeface="Cambria Math"/>
                <a:cs typeface="Cambria Math"/>
              </a:rPr>
              <a:t> </a:t>
            </a:r>
            <a:r>
              <a:rPr dirty="0" sz="1000" spc="-5">
                <a:latin typeface="Cambria Math"/>
                <a:cs typeface="Cambria Math"/>
              </a:rPr>
              <a:t>= 292.183</a:t>
            </a:r>
            <a:r>
              <a:rPr dirty="0" sz="1000" spc="20">
                <a:latin typeface="Cambria Math"/>
                <a:cs typeface="Cambria Math"/>
              </a:rPr>
              <a:t> </a:t>
            </a:r>
            <a:r>
              <a:rPr dirty="0" sz="1000" spc="-270">
                <a:latin typeface="Cambria Math"/>
                <a:cs typeface="Cambria Math"/>
              </a:rPr>
              <a:t>𝑘𝑘𝑠𝑠𝑘𝑘</a:t>
            </a:r>
            <a:r>
              <a:rPr dirty="0" baseline="2777" sz="1500" spc="-405">
                <a:latin typeface="Cambria Math"/>
                <a:cs typeface="Cambria Math"/>
              </a:rPr>
              <a:t>⁄</a:t>
            </a:r>
            <a:r>
              <a:rPr dirty="0" sz="1000" spc="-270">
                <a:latin typeface="Cambria Math"/>
                <a:cs typeface="Cambria Math"/>
              </a:rPr>
              <a:t>𝑓𝑓𝑓𝑓</a:t>
            </a:r>
            <a:endParaRPr sz="1000">
              <a:latin typeface="Cambria Math"/>
              <a:cs typeface="Cambria Math"/>
            </a:endParaRPr>
          </a:p>
          <a:p>
            <a:pPr marL="38100">
              <a:lnSpc>
                <a:spcPct val="100000"/>
              </a:lnSpc>
              <a:spcBef>
                <a:spcPts val="565"/>
              </a:spcBef>
            </a:pPr>
            <a:r>
              <a:rPr dirty="0" sz="1000" spc="-400">
                <a:latin typeface="Cambria Math"/>
                <a:cs typeface="Cambria Math"/>
              </a:rPr>
              <a:t>𝑉𝑉</a:t>
            </a:r>
            <a:r>
              <a:rPr dirty="0" baseline="-15873" sz="1050" spc="-600">
                <a:latin typeface="Cambria Math"/>
                <a:cs typeface="Cambria Math"/>
              </a:rPr>
              <a:t>𝑔𝑔</a:t>
            </a:r>
            <a:r>
              <a:rPr dirty="0" baseline="-15873" sz="1050" spc="292">
                <a:latin typeface="Cambria Math"/>
                <a:cs typeface="Cambria Math"/>
              </a:rPr>
              <a:t> </a:t>
            </a:r>
            <a:r>
              <a:rPr dirty="0" sz="1000" spc="-5">
                <a:latin typeface="Cambria Math"/>
                <a:cs typeface="Cambria Math"/>
              </a:rPr>
              <a:t>= </a:t>
            </a:r>
            <a:r>
              <a:rPr dirty="0" sz="1000" spc="-275">
                <a:latin typeface="Cambria Math"/>
                <a:cs typeface="Cambria Math"/>
              </a:rPr>
              <a:t>𝜙𝜙𝑉𝑉</a:t>
            </a:r>
            <a:r>
              <a:rPr dirty="0" baseline="-15873" sz="1050" spc="-412">
                <a:latin typeface="Cambria Math"/>
                <a:cs typeface="Cambria Math"/>
              </a:rPr>
              <a:t>𝑖𝑖𝑔𝑔</a:t>
            </a:r>
            <a:r>
              <a:rPr dirty="0" baseline="-15873" sz="1050" spc="292">
                <a:latin typeface="Cambria Math"/>
                <a:cs typeface="Cambria Math"/>
              </a:rPr>
              <a:t> </a:t>
            </a:r>
            <a:r>
              <a:rPr dirty="0" sz="1000" spc="-5">
                <a:latin typeface="Cambria Math"/>
                <a:cs typeface="Cambria Math"/>
              </a:rPr>
              <a:t>= 0.9</a:t>
            </a:r>
            <a:r>
              <a:rPr dirty="0" baseline="2777" sz="1500" spc="-7">
                <a:latin typeface="Cambria Math"/>
                <a:cs typeface="Cambria Math"/>
              </a:rPr>
              <a:t>(</a:t>
            </a:r>
            <a:r>
              <a:rPr dirty="0" sz="1000" spc="-5">
                <a:latin typeface="Cambria Math"/>
                <a:cs typeface="Cambria Math"/>
              </a:rPr>
              <a:t>292.183 </a:t>
            </a:r>
            <a:r>
              <a:rPr dirty="0" sz="1000" spc="-245">
                <a:latin typeface="Cambria Math"/>
                <a:cs typeface="Cambria Math"/>
              </a:rPr>
              <a:t>𝑘𝑘𝑠𝑠𝑘𝑘</a:t>
            </a:r>
            <a:r>
              <a:rPr dirty="0" baseline="2777" sz="1500" spc="-367">
                <a:latin typeface="Cambria Math"/>
                <a:cs typeface="Cambria Math"/>
              </a:rPr>
              <a:t>⁄</a:t>
            </a:r>
            <a:r>
              <a:rPr dirty="0" sz="1000" spc="-245">
                <a:latin typeface="Cambria Math"/>
                <a:cs typeface="Cambria Math"/>
              </a:rPr>
              <a:t>𝑓𝑓𝑓𝑓</a:t>
            </a:r>
            <a:r>
              <a:rPr dirty="0" baseline="2777" sz="1500" spc="-367">
                <a:latin typeface="Cambria Math"/>
                <a:cs typeface="Cambria Math"/>
              </a:rPr>
              <a:t>)</a:t>
            </a:r>
            <a:r>
              <a:rPr dirty="0" baseline="2777" sz="1500" spc="75">
                <a:latin typeface="Cambria Math"/>
                <a:cs typeface="Cambria Math"/>
              </a:rPr>
              <a:t> </a:t>
            </a:r>
            <a:r>
              <a:rPr dirty="0" sz="1000" spc="-5">
                <a:latin typeface="Cambria Math"/>
                <a:cs typeface="Cambria Math"/>
              </a:rPr>
              <a:t>= 262.965</a:t>
            </a:r>
            <a:r>
              <a:rPr dirty="0" sz="1000" spc="165">
                <a:latin typeface="Cambria Math"/>
                <a:cs typeface="Cambria Math"/>
              </a:rPr>
              <a:t> </a:t>
            </a:r>
            <a:r>
              <a:rPr dirty="0" sz="1000" spc="-270">
                <a:latin typeface="Cambria Math"/>
                <a:cs typeface="Cambria Math"/>
              </a:rPr>
              <a:t>𝑘𝑘𝑠𝑠𝑘𝑘/𝑓𝑓𝑓𝑓</a:t>
            </a:r>
            <a:endParaRPr sz="1000">
              <a:latin typeface="Cambria Math"/>
              <a:cs typeface="Cambria Math"/>
            </a:endParaRPr>
          </a:p>
        </p:txBody>
      </p:sp>
      <p:sp>
        <p:nvSpPr>
          <p:cNvPr id="46" name="object 46"/>
          <p:cNvSpPr txBox="1"/>
          <p:nvPr/>
        </p:nvSpPr>
        <p:spPr>
          <a:xfrm>
            <a:off x="5312155" y="7695692"/>
            <a:ext cx="114935" cy="132080"/>
          </a:xfrm>
          <a:prstGeom prst="rect">
            <a:avLst/>
          </a:prstGeom>
        </p:spPr>
        <p:txBody>
          <a:bodyPr wrap="square" lIns="0" tIns="12065" rIns="0" bIns="0" rtlCol="0" vert="horz">
            <a:spAutoFit/>
          </a:bodyPr>
          <a:lstStyle/>
          <a:p>
            <a:pPr marL="12700">
              <a:lnSpc>
                <a:spcPct val="100000"/>
              </a:lnSpc>
              <a:spcBef>
                <a:spcPts val="95"/>
              </a:spcBef>
            </a:pPr>
            <a:r>
              <a:rPr dirty="0" sz="700" spc="-405">
                <a:latin typeface="Cambria Math"/>
                <a:cs typeface="Cambria Math"/>
              </a:rPr>
              <a:t>𝑎𝑎𝑔𝑔</a:t>
            </a:r>
            <a:endParaRPr sz="700">
              <a:latin typeface="Cambria Math"/>
              <a:cs typeface="Cambria Math"/>
            </a:endParaRPr>
          </a:p>
        </p:txBody>
      </p:sp>
      <p:sp>
        <p:nvSpPr>
          <p:cNvPr id="47" name="object 47"/>
          <p:cNvSpPr txBox="1"/>
          <p:nvPr/>
        </p:nvSpPr>
        <p:spPr>
          <a:xfrm>
            <a:off x="5548884" y="7755128"/>
            <a:ext cx="335280" cy="132080"/>
          </a:xfrm>
          <a:prstGeom prst="rect">
            <a:avLst/>
          </a:prstGeom>
        </p:spPr>
        <p:txBody>
          <a:bodyPr wrap="square" lIns="0" tIns="12065" rIns="0" bIns="0" rtlCol="0" vert="horz">
            <a:spAutoFit/>
          </a:bodyPr>
          <a:lstStyle/>
          <a:p>
            <a:pPr marL="38100">
              <a:lnSpc>
                <a:spcPct val="100000"/>
              </a:lnSpc>
              <a:spcBef>
                <a:spcPts val="95"/>
              </a:spcBef>
            </a:pPr>
            <a:r>
              <a:rPr dirty="0" baseline="11904" sz="1050" spc="-247">
                <a:latin typeface="Cambria Math"/>
                <a:cs typeface="Cambria Math"/>
              </a:rPr>
              <a:t>𝑠𝑠</a:t>
            </a:r>
            <a:r>
              <a:rPr dirty="0" sz="600" spc="-165">
                <a:latin typeface="Cambria Math"/>
                <a:cs typeface="Cambria Math"/>
              </a:rPr>
              <a:t>𝑣𝑣𝑟𝑟</a:t>
            </a:r>
            <a:r>
              <a:rPr dirty="0" baseline="11904" sz="1050" spc="-247">
                <a:latin typeface="Cambria Math"/>
                <a:cs typeface="Cambria Math"/>
              </a:rPr>
              <a:t>𝑔𝑔</a:t>
            </a:r>
            <a:r>
              <a:rPr dirty="0" sz="600" spc="-165">
                <a:latin typeface="Cambria Math"/>
                <a:cs typeface="Cambria Math"/>
              </a:rPr>
              <a:t>𝑣𝑣𝑟𝑟</a:t>
            </a:r>
            <a:endParaRPr sz="600">
              <a:latin typeface="Cambria Math"/>
              <a:cs typeface="Cambria Math"/>
            </a:endParaRPr>
          </a:p>
        </p:txBody>
      </p:sp>
      <p:sp>
        <p:nvSpPr>
          <p:cNvPr id="48" name="object 48"/>
          <p:cNvSpPr txBox="1"/>
          <p:nvPr/>
        </p:nvSpPr>
        <p:spPr>
          <a:xfrm>
            <a:off x="647700" y="7311038"/>
            <a:ext cx="6457950" cy="497840"/>
          </a:xfrm>
          <a:prstGeom prst="rect">
            <a:avLst/>
          </a:prstGeom>
        </p:spPr>
        <p:txBody>
          <a:bodyPr wrap="square" lIns="0" tIns="87630" rIns="0" bIns="0" rtlCol="0" vert="horz">
            <a:spAutoFit/>
          </a:bodyPr>
          <a:lstStyle/>
          <a:p>
            <a:pPr marL="38100">
              <a:lnSpc>
                <a:spcPct val="100000"/>
              </a:lnSpc>
              <a:spcBef>
                <a:spcPts val="690"/>
              </a:spcBef>
              <a:tabLst>
                <a:tab pos="586105" algn="l"/>
              </a:tabLst>
            </a:pPr>
            <a:r>
              <a:rPr dirty="0" sz="1200">
                <a:latin typeface="Times New Roman"/>
                <a:cs typeface="Times New Roman"/>
              </a:rPr>
              <a:t>5.4.1.2	</a:t>
            </a:r>
            <a:r>
              <a:rPr dirty="0" sz="1200" spc="-5" i="1">
                <a:latin typeface="Arial"/>
                <a:cs typeface="Arial"/>
              </a:rPr>
              <a:t>Compute</a:t>
            </a:r>
            <a:r>
              <a:rPr dirty="0" sz="1200" i="1">
                <a:latin typeface="Arial"/>
                <a:cs typeface="Arial"/>
              </a:rPr>
              <a:t> </a:t>
            </a:r>
            <a:r>
              <a:rPr dirty="0" sz="1200" spc="-5" i="1">
                <a:latin typeface="Arial"/>
                <a:cs typeface="Arial"/>
              </a:rPr>
              <a:t>Demand</a:t>
            </a:r>
            <a:endParaRPr sz="1200">
              <a:latin typeface="Arial"/>
              <a:cs typeface="Arial"/>
            </a:endParaRPr>
          </a:p>
          <a:p>
            <a:pPr marL="38100">
              <a:lnSpc>
                <a:spcPct val="100000"/>
              </a:lnSpc>
              <a:spcBef>
                <a:spcPts val="490"/>
              </a:spcBef>
              <a:tabLst>
                <a:tab pos="4809490" algn="l"/>
              </a:tabLst>
            </a:pPr>
            <a:r>
              <a:rPr dirty="0" sz="1000" spc="-5">
                <a:latin typeface="Times New Roman"/>
                <a:cs typeface="Times New Roman"/>
              </a:rPr>
              <a:t>The factored interface shear stress </a:t>
            </a:r>
            <a:r>
              <a:rPr dirty="0" sz="1000">
                <a:latin typeface="Times New Roman"/>
                <a:cs typeface="Times New Roman"/>
              </a:rPr>
              <a:t>for </a:t>
            </a:r>
            <a:r>
              <a:rPr dirty="0" sz="1000" spc="-5">
                <a:latin typeface="Times New Roman"/>
                <a:cs typeface="Times New Roman"/>
              </a:rPr>
              <a:t>a concrete girder/slab </a:t>
            </a:r>
            <a:r>
              <a:rPr dirty="0" sz="1000">
                <a:latin typeface="Times New Roman"/>
                <a:cs typeface="Times New Roman"/>
              </a:rPr>
              <a:t>bridge </a:t>
            </a:r>
            <a:r>
              <a:rPr dirty="0" sz="1000" spc="-5">
                <a:latin typeface="Times New Roman"/>
                <a:cs typeface="Times New Roman"/>
              </a:rPr>
              <a:t>may </a:t>
            </a:r>
            <a:r>
              <a:rPr dirty="0" sz="1000">
                <a:latin typeface="Times New Roman"/>
                <a:cs typeface="Times New Roman"/>
              </a:rPr>
              <a:t>be </a:t>
            </a:r>
            <a:r>
              <a:rPr dirty="0" sz="1000" spc="-5">
                <a:latin typeface="Times New Roman"/>
                <a:cs typeface="Times New Roman"/>
              </a:rPr>
              <a:t>determined</a:t>
            </a:r>
            <a:r>
              <a:rPr dirty="0" sz="1000" spc="160">
                <a:latin typeface="Times New Roman"/>
                <a:cs typeface="Times New Roman"/>
              </a:rPr>
              <a:t> </a:t>
            </a:r>
            <a:r>
              <a:rPr dirty="0" sz="1000" spc="-5">
                <a:latin typeface="Times New Roman"/>
                <a:cs typeface="Times New Roman"/>
              </a:rPr>
              <a:t>as</a:t>
            </a:r>
            <a:r>
              <a:rPr dirty="0" sz="1000">
                <a:latin typeface="Times New Roman"/>
                <a:cs typeface="Times New Roman"/>
              </a:rPr>
              <a:t> </a:t>
            </a:r>
            <a:r>
              <a:rPr dirty="0" sz="1000" spc="-260">
                <a:latin typeface="Cambria Math"/>
                <a:cs typeface="Cambria Math"/>
              </a:rPr>
              <a:t>𝑆𝑆	</a:t>
            </a:r>
            <a:r>
              <a:rPr dirty="0" sz="1000" spc="-5">
                <a:latin typeface="Cambria Math"/>
                <a:cs typeface="Cambria Math"/>
              </a:rPr>
              <a:t>=</a:t>
            </a:r>
            <a:r>
              <a:rPr dirty="0" u="sng" baseline="33333" sz="1500" spc="-7">
                <a:uFill>
                  <a:solidFill>
                    <a:srgbClr val="000000"/>
                  </a:solidFill>
                </a:uFill>
                <a:latin typeface="Cambria Math"/>
                <a:cs typeface="Cambria Math"/>
              </a:rPr>
              <a:t> </a:t>
            </a:r>
            <a:r>
              <a:rPr dirty="0" u="sng" baseline="47619" sz="1050" spc="-330">
                <a:uFill>
                  <a:solidFill>
                    <a:srgbClr val="000000"/>
                  </a:solidFill>
                </a:uFill>
                <a:latin typeface="Cambria Math"/>
                <a:cs typeface="Cambria Math"/>
              </a:rPr>
              <a:t>𝑉𝑉</a:t>
            </a:r>
            <a:r>
              <a:rPr dirty="0" u="sng" baseline="41666" sz="900" spc="-330">
                <a:uFill>
                  <a:solidFill>
                    <a:srgbClr val="000000"/>
                  </a:solidFill>
                </a:uFill>
                <a:latin typeface="Cambria Math"/>
                <a:cs typeface="Cambria Math"/>
              </a:rPr>
              <a:t>𝑢</a:t>
            </a:r>
            <a:r>
              <a:rPr dirty="0" u="sng" baseline="41666" sz="900" spc="585">
                <a:uFill>
                  <a:solidFill>
                    <a:srgbClr val="000000"/>
                  </a:solidFill>
                </a:uFill>
                <a:latin typeface="Cambria Math"/>
                <a:cs typeface="Cambria Math"/>
              </a:rPr>
              <a:t> </a:t>
            </a:r>
            <a:r>
              <a:rPr dirty="0" u="sng" baseline="41666" sz="900" spc="-202">
                <a:uFill>
                  <a:solidFill>
                    <a:srgbClr val="000000"/>
                  </a:solidFill>
                </a:uFill>
                <a:latin typeface="Cambria Math"/>
                <a:cs typeface="Cambria Math"/>
              </a:rPr>
              <a:t>𝑢</a:t>
            </a:r>
            <a:r>
              <a:rPr dirty="0" baseline="41666" sz="900" spc="1147">
                <a:latin typeface="Cambria Math"/>
                <a:cs typeface="Cambria Math"/>
              </a:rPr>
              <a:t> </a:t>
            </a:r>
            <a:r>
              <a:rPr dirty="0" sz="1000" spc="-5">
                <a:latin typeface="Times New Roman"/>
                <a:cs typeface="Times New Roman"/>
              </a:rPr>
              <a:t>. The factored</a:t>
            </a:r>
            <a:r>
              <a:rPr dirty="0" sz="1000" spc="50">
                <a:latin typeface="Times New Roman"/>
                <a:cs typeface="Times New Roman"/>
              </a:rPr>
              <a:t> </a:t>
            </a:r>
            <a:r>
              <a:rPr dirty="0" sz="1000" spc="-30">
                <a:latin typeface="Times New Roman"/>
                <a:cs typeface="Times New Roman"/>
              </a:rPr>
              <a:t>interface</a:t>
            </a:r>
            <a:endParaRPr sz="1000">
              <a:latin typeface="Times New Roman"/>
              <a:cs typeface="Times New Roman"/>
            </a:endParaRPr>
          </a:p>
        </p:txBody>
      </p:sp>
      <p:sp>
        <p:nvSpPr>
          <p:cNvPr id="49" name="object 49"/>
          <p:cNvSpPr txBox="1"/>
          <p:nvPr/>
        </p:nvSpPr>
        <p:spPr>
          <a:xfrm>
            <a:off x="647741" y="7837486"/>
            <a:ext cx="6455410" cy="177800"/>
          </a:xfrm>
          <a:prstGeom prst="rect">
            <a:avLst/>
          </a:prstGeom>
        </p:spPr>
        <p:txBody>
          <a:bodyPr wrap="square" lIns="0" tIns="12065" rIns="0" bIns="0" rtlCol="0" vert="horz">
            <a:spAutoFit/>
          </a:bodyPr>
          <a:lstStyle/>
          <a:p>
            <a:pPr marL="38100">
              <a:lnSpc>
                <a:spcPct val="100000"/>
              </a:lnSpc>
              <a:spcBef>
                <a:spcPts val="95"/>
              </a:spcBef>
            </a:pPr>
            <a:r>
              <a:rPr dirty="0" sz="1000" spc="-5">
                <a:latin typeface="Times New Roman"/>
                <a:cs typeface="Times New Roman"/>
              </a:rPr>
              <a:t>shear force </a:t>
            </a:r>
            <a:r>
              <a:rPr dirty="0" sz="1000">
                <a:latin typeface="Times New Roman"/>
                <a:cs typeface="Times New Roman"/>
              </a:rPr>
              <a:t>for </a:t>
            </a:r>
            <a:r>
              <a:rPr dirty="0" sz="1000" spc="-5">
                <a:latin typeface="Times New Roman"/>
                <a:cs typeface="Times New Roman"/>
              </a:rPr>
              <a:t>a concrete girder/slab </a:t>
            </a:r>
            <a:r>
              <a:rPr dirty="0" sz="1000">
                <a:latin typeface="Times New Roman"/>
                <a:cs typeface="Times New Roman"/>
              </a:rPr>
              <a:t>bridge </a:t>
            </a:r>
            <a:r>
              <a:rPr dirty="0" sz="1000" spc="-10">
                <a:latin typeface="Times New Roman"/>
                <a:cs typeface="Times New Roman"/>
              </a:rPr>
              <a:t>may </a:t>
            </a:r>
            <a:r>
              <a:rPr dirty="0" sz="1000">
                <a:latin typeface="Times New Roman"/>
                <a:cs typeface="Times New Roman"/>
              </a:rPr>
              <a:t>be </a:t>
            </a:r>
            <a:r>
              <a:rPr dirty="0" sz="1000" spc="-5">
                <a:latin typeface="Times New Roman"/>
                <a:cs typeface="Times New Roman"/>
              </a:rPr>
              <a:t>determined as </a:t>
            </a:r>
            <a:r>
              <a:rPr dirty="0" sz="1000" spc="-310">
                <a:latin typeface="Cambria Math"/>
                <a:cs typeface="Cambria Math"/>
              </a:rPr>
              <a:t>𝑉𝑉</a:t>
            </a:r>
            <a:r>
              <a:rPr dirty="0" baseline="-15873" sz="1050" spc="-465">
                <a:latin typeface="Cambria Math"/>
                <a:cs typeface="Cambria Math"/>
              </a:rPr>
              <a:t>𝑎𝑎𝑔𝑔</a:t>
            </a:r>
            <a:r>
              <a:rPr dirty="0" baseline="-15873" sz="1050" spc="300">
                <a:latin typeface="Cambria Math"/>
                <a:cs typeface="Cambria Math"/>
              </a:rPr>
              <a:t> </a:t>
            </a:r>
            <a:r>
              <a:rPr dirty="0" sz="1000" spc="-5">
                <a:latin typeface="Cambria Math"/>
                <a:cs typeface="Cambria Math"/>
              </a:rPr>
              <a:t>= </a:t>
            </a:r>
            <a:r>
              <a:rPr dirty="0" sz="1000" spc="-250">
                <a:latin typeface="Cambria Math"/>
                <a:cs typeface="Cambria Math"/>
              </a:rPr>
              <a:t>𝑆𝑆</a:t>
            </a:r>
            <a:r>
              <a:rPr dirty="0" baseline="-15873" sz="1050" spc="-375">
                <a:latin typeface="Cambria Math"/>
                <a:cs typeface="Cambria Math"/>
              </a:rPr>
              <a:t>𝑎𝑎𝑔𝑔</a:t>
            </a:r>
            <a:r>
              <a:rPr dirty="0" baseline="-15873" sz="1050" spc="-127">
                <a:latin typeface="Cambria Math"/>
                <a:cs typeface="Cambria Math"/>
              </a:rPr>
              <a:t> </a:t>
            </a:r>
            <a:r>
              <a:rPr dirty="0" sz="1000" spc="-215">
                <a:latin typeface="Cambria Math"/>
                <a:cs typeface="Cambria Math"/>
              </a:rPr>
              <a:t>𝐴𝐴</a:t>
            </a:r>
            <a:r>
              <a:rPr dirty="0" baseline="-15873" sz="1050" spc="-322">
                <a:latin typeface="Cambria Math"/>
                <a:cs typeface="Cambria Math"/>
              </a:rPr>
              <a:t>𝑐𝑐𝑜𝑜</a:t>
            </a:r>
            <a:r>
              <a:rPr dirty="0" baseline="-15873" sz="1050" spc="-142">
                <a:latin typeface="Cambria Math"/>
                <a:cs typeface="Cambria Math"/>
              </a:rPr>
              <a:t> </a:t>
            </a:r>
            <a:r>
              <a:rPr dirty="0" sz="1000" spc="-5">
                <a:latin typeface="Times New Roman"/>
                <a:cs typeface="Times New Roman"/>
              </a:rPr>
              <a:t>. Substituting Equation 5.8.4.2-1 into</a:t>
            </a:r>
            <a:r>
              <a:rPr dirty="0" sz="1000" spc="65">
                <a:latin typeface="Times New Roman"/>
                <a:cs typeface="Times New Roman"/>
              </a:rPr>
              <a:t> </a:t>
            </a:r>
            <a:r>
              <a:rPr dirty="0" sz="1000" spc="-5">
                <a:latin typeface="Times New Roman"/>
                <a:cs typeface="Times New Roman"/>
              </a:rPr>
              <a:t>5.8.4.2-</a:t>
            </a:r>
            <a:endParaRPr sz="1000">
              <a:latin typeface="Times New Roman"/>
              <a:cs typeface="Times New Roman"/>
            </a:endParaRPr>
          </a:p>
        </p:txBody>
      </p:sp>
      <p:sp>
        <p:nvSpPr>
          <p:cNvPr id="50" name="object 50"/>
          <p:cNvSpPr txBox="1"/>
          <p:nvPr/>
        </p:nvSpPr>
        <p:spPr>
          <a:xfrm>
            <a:off x="2203195" y="8079740"/>
            <a:ext cx="138430" cy="132080"/>
          </a:xfrm>
          <a:prstGeom prst="rect">
            <a:avLst/>
          </a:prstGeom>
        </p:spPr>
        <p:txBody>
          <a:bodyPr wrap="square" lIns="0" tIns="12065" rIns="0" bIns="0" rtlCol="0" vert="horz">
            <a:spAutoFit/>
          </a:bodyPr>
          <a:lstStyle/>
          <a:p>
            <a:pPr marL="12700">
              <a:lnSpc>
                <a:spcPct val="100000"/>
              </a:lnSpc>
              <a:spcBef>
                <a:spcPts val="95"/>
              </a:spcBef>
            </a:pPr>
            <a:r>
              <a:rPr dirty="0" sz="700" spc="-295">
                <a:latin typeface="Cambria Math"/>
                <a:cs typeface="Cambria Math"/>
              </a:rPr>
              <a:t>𝑎𝑎</a:t>
            </a:r>
            <a:r>
              <a:rPr dirty="0" sz="700" spc="40">
                <a:latin typeface="Cambria Math"/>
                <a:cs typeface="Cambria Math"/>
              </a:rPr>
              <a:t>ℎ</a:t>
            </a:r>
            <a:endParaRPr sz="700">
              <a:latin typeface="Cambria Math"/>
              <a:cs typeface="Cambria Math"/>
            </a:endParaRPr>
          </a:p>
        </p:txBody>
      </p:sp>
      <p:sp>
        <p:nvSpPr>
          <p:cNvPr id="51" name="object 51"/>
          <p:cNvSpPr txBox="1"/>
          <p:nvPr/>
        </p:nvSpPr>
        <p:spPr>
          <a:xfrm>
            <a:off x="2464307" y="8139176"/>
            <a:ext cx="205740" cy="132080"/>
          </a:xfrm>
          <a:prstGeom prst="rect">
            <a:avLst/>
          </a:prstGeom>
        </p:spPr>
        <p:txBody>
          <a:bodyPr wrap="square" lIns="0" tIns="12065" rIns="0" bIns="0" rtlCol="0" vert="horz">
            <a:spAutoFit/>
          </a:bodyPr>
          <a:lstStyle/>
          <a:p>
            <a:pPr marL="38100">
              <a:lnSpc>
                <a:spcPct val="100000"/>
              </a:lnSpc>
              <a:spcBef>
                <a:spcPts val="95"/>
              </a:spcBef>
            </a:pPr>
            <a:r>
              <a:rPr dirty="0" baseline="11904" sz="1050" spc="-270">
                <a:latin typeface="Cambria Math"/>
                <a:cs typeface="Cambria Math"/>
              </a:rPr>
              <a:t>𝑔𝑔</a:t>
            </a:r>
            <a:r>
              <a:rPr dirty="0" sz="600" spc="-180">
                <a:latin typeface="Cambria Math"/>
                <a:cs typeface="Cambria Math"/>
              </a:rPr>
              <a:t>𝑣𝑣𝑟𝑟</a:t>
            </a:r>
            <a:endParaRPr sz="600">
              <a:latin typeface="Cambria Math"/>
              <a:cs typeface="Cambria Math"/>
            </a:endParaRPr>
          </a:p>
        </p:txBody>
      </p:sp>
      <p:sp>
        <p:nvSpPr>
          <p:cNvPr id="52" name="object 52"/>
          <p:cNvSpPr txBox="1"/>
          <p:nvPr/>
        </p:nvSpPr>
        <p:spPr>
          <a:xfrm>
            <a:off x="647658" y="8015777"/>
            <a:ext cx="2057400" cy="177800"/>
          </a:xfrm>
          <a:prstGeom prst="rect">
            <a:avLst/>
          </a:prstGeom>
        </p:spPr>
        <p:txBody>
          <a:bodyPr wrap="square" lIns="0" tIns="12065" rIns="0" bIns="0" rtlCol="0" vert="horz">
            <a:spAutoFit/>
          </a:bodyPr>
          <a:lstStyle/>
          <a:p>
            <a:pPr marL="38100">
              <a:lnSpc>
                <a:spcPct val="100000"/>
              </a:lnSpc>
              <a:spcBef>
                <a:spcPts val="95"/>
              </a:spcBef>
              <a:tabLst>
                <a:tab pos="1724660" algn="l"/>
              </a:tabLst>
            </a:pPr>
            <a:r>
              <a:rPr dirty="0" sz="1000" spc="-5">
                <a:latin typeface="Times New Roman"/>
                <a:cs typeface="Times New Roman"/>
              </a:rPr>
              <a:t>2 the interface shear force</a:t>
            </a:r>
            <a:r>
              <a:rPr dirty="0" sz="1000" spc="55">
                <a:latin typeface="Times New Roman"/>
                <a:cs typeface="Times New Roman"/>
              </a:rPr>
              <a:t> </a:t>
            </a:r>
            <a:r>
              <a:rPr dirty="0" sz="1000" spc="-5">
                <a:latin typeface="Times New Roman"/>
                <a:cs typeface="Times New Roman"/>
              </a:rPr>
              <a:t>is</a:t>
            </a:r>
            <a:r>
              <a:rPr dirty="0" sz="1000">
                <a:latin typeface="Times New Roman"/>
                <a:cs typeface="Times New Roman"/>
              </a:rPr>
              <a:t> </a:t>
            </a:r>
            <a:r>
              <a:rPr dirty="0" sz="1000" spc="-315">
                <a:latin typeface="Cambria Math"/>
                <a:cs typeface="Cambria Math"/>
              </a:rPr>
              <a:t>𝑉𝑉	</a:t>
            </a:r>
            <a:r>
              <a:rPr dirty="0" sz="1000" spc="-5">
                <a:latin typeface="Cambria Math"/>
                <a:cs typeface="Cambria Math"/>
              </a:rPr>
              <a:t>=</a:t>
            </a:r>
            <a:r>
              <a:rPr dirty="0" baseline="33333" sz="1500" spc="217">
                <a:latin typeface="Cambria Math"/>
                <a:cs typeface="Cambria Math"/>
              </a:rPr>
              <a:t> </a:t>
            </a:r>
            <a:r>
              <a:rPr dirty="0" u="sng" baseline="47619" sz="1050" spc="-345">
                <a:uFill>
                  <a:solidFill>
                    <a:srgbClr val="000000"/>
                  </a:solidFill>
                </a:uFill>
                <a:latin typeface="Cambria Math"/>
                <a:cs typeface="Cambria Math"/>
              </a:rPr>
              <a:t>𝑉𝑉</a:t>
            </a:r>
            <a:r>
              <a:rPr dirty="0" u="sng" baseline="41666" sz="900" spc="-345">
                <a:uFill>
                  <a:solidFill>
                    <a:srgbClr val="000000"/>
                  </a:solidFill>
                </a:uFill>
                <a:latin typeface="Cambria Math"/>
                <a:cs typeface="Cambria Math"/>
              </a:rPr>
              <a:t>𝑢𝑢</a:t>
            </a:r>
            <a:r>
              <a:rPr dirty="0" baseline="41666" sz="900">
                <a:latin typeface="Cambria Math"/>
                <a:cs typeface="Cambria Math"/>
              </a:rPr>
              <a:t> </a:t>
            </a:r>
            <a:r>
              <a:rPr dirty="0" sz="1000" spc="-5">
                <a:latin typeface="Times New Roman"/>
                <a:cs typeface="Times New Roman"/>
              </a:rPr>
              <a:t>.</a:t>
            </a:r>
            <a:endParaRPr sz="1000">
              <a:latin typeface="Times New Roman"/>
              <a:cs typeface="Times New Roman"/>
            </a:endParaRPr>
          </a:p>
        </p:txBody>
      </p:sp>
      <p:sp>
        <p:nvSpPr>
          <p:cNvPr id="53" name="object 53"/>
          <p:cNvSpPr txBox="1"/>
          <p:nvPr/>
        </p:nvSpPr>
        <p:spPr>
          <a:xfrm>
            <a:off x="673100" y="8309864"/>
            <a:ext cx="2015489" cy="177800"/>
          </a:xfrm>
          <a:prstGeom prst="rect">
            <a:avLst/>
          </a:prstGeom>
        </p:spPr>
        <p:txBody>
          <a:bodyPr wrap="square" lIns="0" tIns="12065" rIns="0" bIns="0" rtlCol="0" vert="horz">
            <a:spAutoFit/>
          </a:bodyPr>
          <a:lstStyle/>
          <a:p>
            <a:pPr marL="12700">
              <a:lnSpc>
                <a:spcPct val="100000"/>
              </a:lnSpc>
              <a:spcBef>
                <a:spcPts val="95"/>
              </a:spcBef>
            </a:pPr>
            <a:r>
              <a:rPr dirty="0" baseline="5555" sz="1500" spc="-7">
                <a:latin typeface="Times New Roman"/>
                <a:cs typeface="Times New Roman"/>
              </a:rPr>
              <a:t>At the critical section, </a:t>
            </a:r>
            <a:r>
              <a:rPr dirty="0" baseline="5555" sz="1500" spc="-7" i="1">
                <a:latin typeface="Times New Roman"/>
                <a:cs typeface="Times New Roman"/>
              </a:rPr>
              <a:t>V</a:t>
            </a:r>
            <a:r>
              <a:rPr dirty="0" sz="650" spc="-5" i="1">
                <a:latin typeface="Times New Roman"/>
                <a:cs typeface="Times New Roman"/>
              </a:rPr>
              <a:t>u </a:t>
            </a:r>
            <a:r>
              <a:rPr dirty="0" baseline="5555" sz="1500" spc="-7" i="1">
                <a:latin typeface="Times New Roman"/>
                <a:cs typeface="Times New Roman"/>
              </a:rPr>
              <a:t>= 413.73</a:t>
            </a:r>
            <a:r>
              <a:rPr dirty="0" baseline="5555" sz="1500" spc="-60" i="1">
                <a:latin typeface="Times New Roman"/>
                <a:cs typeface="Times New Roman"/>
              </a:rPr>
              <a:t> </a:t>
            </a:r>
            <a:r>
              <a:rPr dirty="0" baseline="5555" sz="1500" spc="-7" i="1">
                <a:latin typeface="Times New Roman"/>
                <a:cs typeface="Times New Roman"/>
              </a:rPr>
              <a:t>kip</a:t>
            </a:r>
            <a:r>
              <a:rPr dirty="0" baseline="5555" sz="1500" spc="-7">
                <a:latin typeface="Times New Roman"/>
                <a:cs typeface="Times New Roman"/>
              </a:rPr>
              <a:t>.</a:t>
            </a:r>
            <a:endParaRPr baseline="5555" sz="1500">
              <a:latin typeface="Times New Roman"/>
              <a:cs typeface="Times New Roman"/>
            </a:endParaRPr>
          </a:p>
        </p:txBody>
      </p:sp>
      <p:sp>
        <p:nvSpPr>
          <p:cNvPr id="54" name="object 54"/>
          <p:cNvSpPr txBox="1"/>
          <p:nvPr/>
        </p:nvSpPr>
        <p:spPr>
          <a:xfrm>
            <a:off x="2898165" y="8703083"/>
            <a:ext cx="73660"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𝐼𝐼</a:t>
            </a:r>
            <a:endParaRPr sz="1000">
              <a:latin typeface="Cambria Math"/>
              <a:cs typeface="Cambria Math"/>
            </a:endParaRPr>
          </a:p>
        </p:txBody>
      </p:sp>
      <p:sp>
        <p:nvSpPr>
          <p:cNvPr id="55" name="object 55"/>
          <p:cNvSpPr/>
          <p:nvPr/>
        </p:nvSpPr>
        <p:spPr>
          <a:xfrm>
            <a:off x="2834639" y="8721096"/>
            <a:ext cx="204470" cy="0"/>
          </a:xfrm>
          <a:custGeom>
            <a:avLst/>
            <a:gdLst/>
            <a:ahLst/>
            <a:cxnLst/>
            <a:rect l="l" t="t" r="r" b="b"/>
            <a:pathLst>
              <a:path w="204469" h="0">
                <a:moveTo>
                  <a:pt x="0" y="0"/>
                </a:moveTo>
                <a:lnTo>
                  <a:pt x="204215" y="0"/>
                </a:lnTo>
              </a:path>
            </a:pathLst>
          </a:custGeom>
          <a:ln w="7607">
            <a:solidFill>
              <a:srgbClr val="000000"/>
            </a:solidFill>
          </a:ln>
        </p:spPr>
        <p:txBody>
          <a:bodyPr wrap="square" lIns="0" tIns="0" rIns="0" bIns="0" rtlCol="0"/>
          <a:lstStyle/>
          <a:p/>
        </p:txBody>
      </p:sp>
      <p:sp>
        <p:nvSpPr>
          <p:cNvPr id="56" name="object 56"/>
          <p:cNvSpPr txBox="1"/>
          <p:nvPr/>
        </p:nvSpPr>
        <p:spPr>
          <a:xfrm>
            <a:off x="2447585" y="8617696"/>
            <a:ext cx="759460" cy="177800"/>
          </a:xfrm>
          <a:prstGeom prst="rect">
            <a:avLst/>
          </a:prstGeom>
        </p:spPr>
        <p:txBody>
          <a:bodyPr wrap="square" lIns="0" tIns="12065" rIns="0" bIns="0" rtlCol="0" vert="horz">
            <a:spAutoFit/>
          </a:bodyPr>
          <a:lstStyle/>
          <a:p>
            <a:pPr marL="38100">
              <a:lnSpc>
                <a:spcPct val="100000"/>
              </a:lnSpc>
              <a:spcBef>
                <a:spcPts val="95"/>
              </a:spcBef>
              <a:tabLst>
                <a:tab pos="626110" algn="l"/>
              </a:tabLst>
            </a:pPr>
            <a:r>
              <a:rPr dirty="0" sz="1000" spc="-240">
                <a:latin typeface="Cambria Math"/>
                <a:cs typeface="Cambria Math"/>
              </a:rPr>
              <a:t>𝑉𝑉</a:t>
            </a:r>
            <a:r>
              <a:rPr dirty="0" baseline="-15873" sz="1050" spc="-359">
                <a:latin typeface="Cambria Math"/>
                <a:cs typeface="Cambria Math"/>
              </a:rPr>
              <a:t>𝑎𝑎ℎ</a:t>
            </a:r>
            <a:r>
              <a:rPr dirty="0" baseline="-15873" sz="1050" spc="292">
                <a:latin typeface="Cambria Math"/>
                <a:cs typeface="Cambria Math"/>
              </a:rPr>
              <a:t> </a:t>
            </a:r>
            <a:r>
              <a:rPr dirty="0" sz="1000" spc="-5">
                <a:latin typeface="Cambria Math"/>
                <a:cs typeface="Cambria Math"/>
              </a:rPr>
              <a:t>=	=</a:t>
            </a:r>
            <a:endParaRPr sz="1000">
              <a:latin typeface="Cambria Math"/>
              <a:cs typeface="Cambria Math"/>
            </a:endParaRPr>
          </a:p>
        </p:txBody>
      </p:sp>
      <p:sp>
        <p:nvSpPr>
          <p:cNvPr id="57" name="object 57"/>
          <p:cNvSpPr txBox="1"/>
          <p:nvPr/>
        </p:nvSpPr>
        <p:spPr>
          <a:xfrm>
            <a:off x="2796527" y="8520186"/>
            <a:ext cx="1840230" cy="177800"/>
          </a:xfrm>
          <a:prstGeom prst="rect">
            <a:avLst/>
          </a:prstGeom>
        </p:spPr>
        <p:txBody>
          <a:bodyPr wrap="square" lIns="0" tIns="12065" rIns="0" bIns="0" rtlCol="0" vert="horz">
            <a:spAutoFit/>
          </a:bodyPr>
          <a:lstStyle/>
          <a:p>
            <a:pPr marL="38100">
              <a:lnSpc>
                <a:spcPct val="100000"/>
              </a:lnSpc>
              <a:spcBef>
                <a:spcPts val="95"/>
              </a:spcBef>
              <a:tabLst>
                <a:tab pos="406400" algn="l"/>
              </a:tabLst>
            </a:pPr>
            <a:r>
              <a:rPr dirty="0" sz="1000" spc="-360">
                <a:latin typeface="Cambria Math"/>
                <a:cs typeface="Cambria Math"/>
              </a:rPr>
              <a:t>𝑉𝑉</a:t>
            </a:r>
            <a:r>
              <a:rPr dirty="0" baseline="-15873" sz="1050" spc="-540">
                <a:latin typeface="Cambria Math"/>
                <a:cs typeface="Cambria Math"/>
              </a:rPr>
              <a:t>𝑎𝑎</a:t>
            </a:r>
            <a:r>
              <a:rPr dirty="0" baseline="-15873" sz="1050" spc="-142">
                <a:latin typeface="Cambria Math"/>
                <a:cs typeface="Cambria Math"/>
              </a:rPr>
              <a:t> </a:t>
            </a:r>
            <a:r>
              <a:rPr dirty="0" sz="1000" spc="-340">
                <a:latin typeface="Cambria Math"/>
                <a:cs typeface="Cambria Math"/>
              </a:rPr>
              <a:t>𝑄𝑄	</a:t>
            </a:r>
            <a:r>
              <a:rPr dirty="0" baseline="2777" sz="1500" spc="-142">
                <a:latin typeface="Cambria Math"/>
                <a:cs typeface="Cambria Math"/>
              </a:rPr>
              <a:t>(</a:t>
            </a:r>
            <a:r>
              <a:rPr dirty="0" sz="1000" spc="-95">
                <a:latin typeface="Cambria Math"/>
                <a:cs typeface="Cambria Math"/>
              </a:rPr>
              <a:t>413.73𝑘𝑘𝑠𝑠𝑘𝑘</a:t>
            </a:r>
            <a:r>
              <a:rPr dirty="0" baseline="2777" sz="1500" spc="-142">
                <a:latin typeface="Cambria Math"/>
                <a:cs typeface="Cambria Math"/>
              </a:rPr>
              <a:t>)(</a:t>
            </a:r>
            <a:r>
              <a:rPr dirty="0" sz="1000" spc="-95">
                <a:latin typeface="Cambria Math"/>
                <a:cs typeface="Cambria Math"/>
              </a:rPr>
              <a:t>12199.9𝑠𝑠𝑠𝑠</a:t>
            </a:r>
            <a:r>
              <a:rPr dirty="0" baseline="27777" sz="1050" spc="-142">
                <a:latin typeface="Cambria Math"/>
                <a:cs typeface="Cambria Math"/>
              </a:rPr>
              <a:t>3</a:t>
            </a:r>
            <a:r>
              <a:rPr dirty="0" baseline="2777" sz="1500" spc="-142">
                <a:latin typeface="Cambria Math"/>
                <a:cs typeface="Cambria Math"/>
              </a:rPr>
              <a:t>)</a:t>
            </a:r>
            <a:endParaRPr baseline="2777" sz="1500">
              <a:latin typeface="Cambria Math"/>
              <a:cs typeface="Cambria Math"/>
            </a:endParaRPr>
          </a:p>
        </p:txBody>
      </p:sp>
      <p:sp>
        <p:nvSpPr>
          <p:cNvPr id="58" name="object 58"/>
          <p:cNvSpPr/>
          <p:nvPr/>
        </p:nvSpPr>
        <p:spPr>
          <a:xfrm>
            <a:off x="3203448" y="8721096"/>
            <a:ext cx="1394460" cy="0"/>
          </a:xfrm>
          <a:custGeom>
            <a:avLst/>
            <a:gdLst/>
            <a:ahLst/>
            <a:cxnLst/>
            <a:rect l="l" t="t" r="r" b="b"/>
            <a:pathLst>
              <a:path w="1394460" h="0">
                <a:moveTo>
                  <a:pt x="0" y="0"/>
                </a:moveTo>
                <a:lnTo>
                  <a:pt x="1394460" y="0"/>
                </a:lnTo>
              </a:path>
            </a:pathLst>
          </a:custGeom>
          <a:ln w="7607">
            <a:solidFill>
              <a:srgbClr val="000000"/>
            </a:solidFill>
          </a:ln>
        </p:spPr>
        <p:txBody>
          <a:bodyPr wrap="square" lIns="0" tIns="0" rIns="0" bIns="0" rtlCol="0"/>
          <a:lstStyle/>
          <a:p/>
        </p:txBody>
      </p:sp>
      <p:sp>
        <p:nvSpPr>
          <p:cNvPr id="59" name="object 59"/>
          <p:cNvSpPr txBox="1"/>
          <p:nvPr/>
        </p:nvSpPr>
        <p:spPr>
          <a:xfrm>
            <a:off x="4621784" y="8520186"/>
            <a:ext cx="675005" cy="360680"/>
          </a:xfrm>
          <a:prstGeom prst="rect">
            <a:avLst/>
          </a:prstGeom>
        </p:spPr>
        <p:txBody>
          <a:bodyPr wrap="square" lIns="0" tIns="12065" rIns="0" bIns="0" rtlCol="0" vert="horz">
            <a:spAutoFit/>
          </a:bodyPr>
          <a:lstStyle/>
          <a:p>
            <a:pPr marL="565785">
              <a:lnSpc>
                <a:spcPts val="985"/>
              </a:lnSpc>
              <a:spcBef>
                <a:spcPts val="95"/>
              </a:spcBef>
            </a:pPr>
            <a:r>
              <a:rPr dirty="0" sz="1000" spc="-280">
                <a:latin typeface="Cambria Math"/>
                <a:cs typeface="Cambria Math"/>
              </a:rPr>
              <a:t>𝑘𝑘</a:t>
            </a:r>
            <a:endParaRPr sz="1000">
              <a:latin typeface="Cambria Math"/>
              <a:cs typeface="Cambria Math"/>
            </a:endParaRPr>
          </a:p>
          <a:p>
            <a:pPr marL="12700">
              <a:lnSpc>
                <a:spcPts val="720"/>
              </a:lnSpc>
            </a:pPr>
            <a:r>
              <a:rPr dirty="0" sz="1000" spc="-5">
                <a:latin typeface="Cambria Math"/>
                <a:cs typeface="Cambria Math"/>
              </a:rPr>
              <a:t>=</a:t>
            </a:r>
            <a:r>
              <a:rPr dirty="0" sz="1000" spc="40">
                <a:latin typeface="Cambria Math"/>
                <a:cs typeface="Cambria Math"/>
              </a:rPr>
              <a:t> </a:t>
            </a:r>
            <a:r>
              <a:rPr dirty="0" sz="1000" spc="-5">
                <a:latin typeface="Cambria Math"/>
                <a:cs typeface="Cambria Math"/>
              </a:rPr>
              <a:t>48.589</a:t>
            </a:r>
            <a:endParaRPr sz="1000">
              <a:latin typeface="Cambria Math"/>
              <a:cs typeface="Cambria Math"/>
            </a:endParaRPr>
          </a:p>
          <a:p>
            <a:pPr marL="541020">
              <a:lnSpc>
                <a:spcPts val="935"/>
              </a:lnSpc>
            </a:pPr>
            <a:r>
              <a:rPr dirty="0" sz="1000" spc="-575">
                <a:latin typeface="Cambria Math"/>
                <a:cs typeface="Cambria Math"/>
              </a:rPr>
              <a:t>𝑓𝑓𝑓𝑓</a:t>
            </a:r>
            <a:endParaRPr sz="1000">
              <a:latin typeface="Cambria Math"/>
              <a:cs typeface="Cambria Math"/>
            </a:endParaRPr>
          </a:p>
        </p:txBody>
      </p:sp>
      <p:sp>
        <p:nvSpPr>
          <p:cNvPr id="60" name="object 60"/>
          <p:cNvSpPr/>
          <p:nvPr/>
        </p:nvSpPr>
        <p:spPr>
          <a:xfrm>
            <a:off x="5163311" y="8721096"/>
            <a:ext cx="123825" cy="0"/>
          </a:xfrm>
          <a:custGeom>
            <a:avLst/>
            <a:gdLst/>
            <a:ahLst/>
            <a:cxnLst/>
            <a:rect l="l" t="t" r="r" b="b"/>
            <a:pathLst>
              <a:path w="123825" h="0">
                <a:moveTo>
                  <a:pt x="0" y="0"/>
                </a:moveTo>
                <a:lnTo>
                  <a:pt x="123444" y="0"/>
                </a:lnTo>
              </a:path>
            </a:pathLst>
          </a:custGeom>
          <a:ln w="7607">
            <a:solidFill>
              <a:srgbClr val="000000"/>
            </a:solidFill>
          </a:ln>
        </p:spPr>
        <p:txBody>
          <a:bodyPr wrap="square" lIns="0" tIns="0" rIns="0" bIns="0" rtlCol="0"/>
          <a:lstStyle/>
          <a:p/>
        </p:txBody>
      </p:sp>
      <p:sp>
        <p:nvSpPr>
          <p:cNvPr id="61" name="object 61"/>
          <p:cNvSpPr txBox="1"/>
          <p:nvPr/>
        </p:nvSpPr>
        <p:spPr>
          <a:xfrm>
            <a:off x="3429015" y="8703064"/>
            <a:ext cx="946150" cy="427355"/>
          </a:xfrm>
          <a:prstGeom prst="rect">
            <a:avLst/>
          </a:prstGeom>
        </p:spPr>
        <p:txBody>
          <a:bodyPr wrap="square" lIns="0" tIns="12065" rIns="0" bIns="0" rtlCol="0" vert="horz">
            <a:spAutoFit/>
          </a:bodyPr>
          <a:lstStyle/>
          <a:p>
            <a:pPr algn="ctr">
              <a:lnSpc>
                <a:spcPct val="100000"/>
              </a:lnSpc>
              <a:spcBef>
                <a:spcPts val="95"/>
              </a:spcBef>
            </a:pPr>
            <a:r>
              <a:rPr dirty="0" baseline="2777" sz="1500" spc="-82">
                <a:latin typeface="Cambria Math"/>
                <a:cs typeface="Cambria Math"/>
              </a:rPr>
              <a:t>(</a:t>
            </a:r>
            <a:r>
              <a:rPr dirty="0" sz="1000" spc="-55">
                <a:latin typeface="Cambria Math"/>
                <a:cs typeface="Cambria Math"/>
              </a:rPr>
              <a:t>1246570.6𝑠𝑠𝑠𝑠</a:t>
            </a:r>
            <a:r>
              <a:rPr dirty="0" baseline="23809" sz="1050" spc="-82">
                <a:latin typeface="Cambria Math"/>
                <a:cs typeface="Cambria Math"/>
              </a:rPr>
              <a:t>4</a:t>
            </a:r>
            <a:r>
              <a:rPr dirty="0" baseline="2777" sz="1500" spc="-82">
                <a:latin typeface="Cambria Math"/>
                <a:cs typeface="Cambria Math"/>
              </a:rPr>
              <a:t>)</a:t>
            </a:r>
            <a:endParaRPr baseline="2777" sz="1500">
              <a:latin typeface="Cambria Math"/>
              <a:cs typeface="Cambria Math"/>
            </a:endParaRPr>
          </a:p>
          <a:p>
            <a:pPr algn="ctr" marR="33020">
              <a:lnSpc>
                <a:spcPct val="100000"/>
              </a:lnSpc>
              <a:spcBef>
                <a:spcPts val="765"/>
              </a:spcBef>
            </a:pPr>
            <a:r>
              <a:rPr dirty="0" baseline="11111" sz="1500" spc="-359">
                <a:latin typeface="Cambria Math"/>
                <a:cs typeface="Cambria Math"/>
              </a:rPr>
              <a:t>𝑉𝑉</a:t>
            </a:r>
            <a:r>
              <a:rPr dirty="0" sz="700" spc="-240">
                <a:latin typeface="Cambria Math"/>
                <a:cs typeface="Cambria Math"/>
              </a:rPr>
              <a:t>𝑎𝑎ℎ</a:t>
            </a:r>
            <a:r>
              <a:rPr dirty="0" sz="700" spc="165">
                <a:latin typeface="Cambria Math"/>
                <a:cs typeface="Cambria Math"/>
              </a:rPr>
              <a:t> </a:t>
            </a:r>
            <a:r>
              <a:rPr dirty="0" baseline="11111" sz="1500" spc="-7">
                <a:latin typeface="Cambria Math"/>
                <a:cs typeface="Cambria Math"/>
              </a:rPr>
              <a:t>≤</a:t>
            </a:r>
            <a:r>
              <a:rPr dirty="0" baseline="11111" sz="1500" spc="89">
                <a:latin typeface="Cambria Math"/>
                <a:cs typeface="Cambria Math"/>
              </a:rPr>
              <a:t> </a:t>
            </a:r>
            <a:r>
              <a:rPr dirty="0" baseline="11111" sz="1500" spc="-600">
                <a:latin typeface="Cambria Math"/>
                <a:cs typeface="Cambria Math"/>
              </a:rPr>
              <a:t>𝑉𝑉</a:t>
            </a:r>
            <a:r>
              <a:rPr dirty="0" sz="700" spc="-400">
                <a:latin typeface="Cambria Math"/>
                <a:cs typeface="Cambria Math"/>
              </a:rPr>
              <a:t>𝑔𝑔</a:t>
            </a:r>
            <a:endParaRPr sz="700">
              <a:latin typeface="Cambria Math"/>
              <a:cs typeface="Cambria Math"/>
            </a:endParaRPr>
          </a:p>
        </p:txBody>
      </p:sp>
      <p:sp>
        <p:nvSpPr>
          <p:cNvPr id="62" name="object 62"/>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75</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673100" y="894032"/>
            <a:ext cx="6353175" cy="835660"/>
          </a:xfrm>
          <a:prstGeom prst="rect">
            <a:avLst/>
          </a:prstGeom>
        </p:spPr>
        <p:txBody>
          <a:bodyPr wrap="square" lIns="0" tIns="12065" rIns="0" bIns="0" rtlCol="0" vert="horz">
            <a:spAutoFit/>
          </a:bodyPr>
          <a:lstStyle/>
          <a:p>
            <a:pPr algn="r" marR="1562735">
              <a:lnSpc>
                <a:spcPct val="100000"/>
              </a:lnSpc>
              <a:spcBef>
                <a:spcPts val="95"/>
              </a:spcBef>
            </a:pPr>
            <a:r>
              <a:rPr dirty="0" sz="1000" b="1">
                <a:latin typeface="Times New Roman"/>
                <a:cs typeface="Times New Roman"/>
              </a:rPr>
              <a:t>OK</a:t>
            </a:r>
            <a:endParaRPr sz="1000">
              <a:latin typeface="Times New Roman"/>
              <a:cs typeface="Times New Roman"/>
            </a:endParaRPr>
          </a:p>
          <a:p>
            <a:pPr>
              <a:lnSpc>
                <a:spcPct val="100000"/>
              </a:lnSpc>
              <a:spcBef>
                <a:spcPts val="50"/>
              </a:spcBef>
            </a:pPr>
            <a:endParaRPr sz="950">
              <a:latin typeface="Times New Roman"/>
              <a:cs typeface="Times New Roman"/>
            </a:endParaRPr>
          </a:p>
          <a:p>
            <a:pPr marL="12700">
              <a:lnSpc>
                <a:spcPct val="100000"/>
              </a:lnSpc>
            </a:pPr>
            <a:r>
              <a:rPr dirty="0" sz="1200" spc="-5">
                <a:solidFill>
                  <a:srgbClr val="0000FF"/>
                </a:solidFill>
                <a:latin typeface="Arial"/>
                <a:cs typeface="Arial"/>
              </a:rPr>
              <a:t>5.4.2 Check Minimum</a:t>
            </a:r>
            <a:r>
              <a:rPr dirty="0" sz="1200" spc="-50">
                <a:solidFill>
                  <a:srgbClr val="0000FF"/>
                </a:solidFill>
                <a:latin typeface="Arial"/>
                <a:cs typeface="Arial"/>
              </a:rPr>
              <a:t> </a:t>
            </a:r>
            <a:r>
              <a:rPr dirty="0" sz="1200" spc="-5">
                <a:solidFill>
                  <a:srgbClr val="0000FF"/>
                </a:solidFill>
                <a:latin typeface="Arial"/>
                <a:cs typeface="Arial"/>
              </a:rPr>
              <a:t>Reinforcement</a:t>
            </a:r>
            <a:endParaRPr sz="1200">
              <a:latin typeface="Arial"/>
              <a:cs typeface="Arial"/>
            </a:endParaRPr>
          </a:p>
          <a:p>
            <a:pPr marL="12700" marR="5080">
              <a:lnSpc>
                <a:spcPts val="1150"/>
              </a:lnSpc>
              <a:spcBef>
                <a:spcPts val="330"/>
              </a:spcBef>
            </a:pPr>
            <a:r>
              <a:rPr dirty="0" sz="1000" spc="-5">
                <a:latin typeface="Times New Roman"/>
                <a:cs typeface="Times New Roman"/>
              </a:rPr>
              <a:t>The </a:t>
            </a:r>
            <a:r>
              <a:rPr dirty="0" sz="1000" spc="-10">
                <a:latin typeface="Times New Roman"/>
                <a:cs typeface="Times New Roman"/>
              </a:rPr>
              <a:t>LRFD </a:t>
            </a:r>
            <a:r>
              <a:rPr dirty="0" sz="1000" spc="-5">
                <a:latin typeface="Times New Roman"/>
                <a:cs typeface="Times New Roman"/>
              </a:rPr>
              <a:t>specification requires a minimum amount </a:t>
            </a:r>
            <a:r>
              <a:rPr dirty="0" sz="1000">
                <a:latin typeface="Times New Roman"/>
                <a:cs typeface="Times New Roman"/>
              </a:rPr>
              <a:t>of </a:t>
            </a:r>
            <a:r>
              <a:rPr dirty="0" sz="1000" spc="-5">
                <a:latin typeface="Times New Roman"/>
                <a:cs typeface="Times New Roman"/>
              </a:rPr>
              <a:t>shear reinforcement in the slab-girder interface. Check to </a:t>
            </a:r>
            <a:r>
              <a:rPr dirty="0" sz="1000">
                <a:latin typeface="Times New Roman"/>
                <a:cs typeface="Times New Roman"/>
              </a:rPr>
              <a:t>make </a:t>
            </a:r>
            <a:r>
              <a:rPr dirty="0" sz="1000" spc="-5">
                <a:latin typeface="Times New Roman"/>
                <a:cs typeface="Times New Roman"/>
              </a:rPr>
              <a:t>sure  this requirement is satisfied.</a:t>
            </a:r>
            <a:endParaRPr sz="1000">
              <a:latin typeface="Times New Roman"/>
              <a:cs typeface="Times New Roman"/>
            </a:endParaRPr>
          </a:p>
        </p:txBody>
      </p:sp>
      <p:sp>
        <p:nvSpPr>
          <p:cNvPr id="4" name="object 4"/>
          <p:cNvSpPr txBox="1"/>
          <p:nvPr/>
        </p:nvSpPr>
        <p:spPr>
          <a:xfrm>
            <a:off x="5224271" y="1909064"/>
            <a:ext cx="165735" cy="132080"/>
          </a:xfrm>
          <a:prstGeom prst="rect">
            <a:avLst/>
          </a:prstGeom>
        </p:spPr>
        <p:txBody>
          <a:bodyPr wrap="square" lIns="0" tIns="12065" rIns="0" bIns="0" rtlCol="0" vert="horz">
            <a:spAutoFit/>
          </a:bodyPr>
          <a:lstStyle/>
          <a:p>
            <a:pPr marL="38100">
              <a:lnSpc>
                <a:spcPct val="100000"/>
              </a:lnSpc>
              <a:spcBef>
                <a:spcPts val="95"/>
              </a:spcBef>
            </a:pPr>
            <a:r>
              <a:rPr dirty="0" sz="700" spc="-200">
                <a:latin typeface="Cambria Math"/>
                <a:cs typeface="Cambria Math"/>
              </a:rPr>
              <a:t>𝑒𝑒</a:t>
            </a:r>
            <a:r>
              <a:rPr dirty="0" baseline="-13888" sz="900" spc="-300">
                <a:latin typeface="Cambria Math"/>
                <a:cs typeface="Cambria Math"/>
              </a:rPr>
              <a:t>𝑦𝑦</a:t>
            </a:r>
            <a:endParaRPr baseline="-13888" sz="900">
              <a:latin typeface="Cambria Math"/>
              <a:cs typeface="Cambria Math"/>
            </a:endParaRPr>
          </a:p>
        </p:txBody>
      </p:sp>
      <p:sp>
        <p:nvSpPr>
          <p:cNvPr id="5" name="object 5"/>
          <p:cNvSpPr txBox="1"/>
          <p:nvPr/>
        </p:nvSpPr>
        <p:spPr>
          <a:xfrm>
            <a:off x="647700" y="1819148"/>
            <a:ext cx="4866005" cy="177800"/>
          </a:xfrm>
          <a:prstGeom prst="rect">
            <a:avLst/>
          </a:prstGeom>
        </p:spPr>
        <p:txBody>
          <a:bodyPr wrap="square" lIns="0" tIns="12065" rIns="0" bIns="0" rtlCol="0" vert="horz">
            <a:spAutoFit/>
          </a:bodyPr>
          <a:lstStyle/>
          <a:p>
            <a:pPr marL="38100">
              <a:lnSpc>
                <a:spcPct val="100000"/>
              </a:lnSpc>
              <a:spcBef>
                <a:spcPts val="95"/>
              </a:spcBef>
            </a:pPr>
            <a:r>
              <a:rPr dirty="0" baseline="5555" sz="1500" spc="-7">
                <a:latin typeface="Times New Roman"/>
                <a:cs typeface="Times New Roman"/>
              </a:rPr>
              <a:t>The cross-sectional area, </a:t>
            </a:r>
            <a:r>
              <a:rPr dirty="0" baseline="5555" sz="1500" spc="-7" i="1">
                <a:latin typeface="Times New Roman"/>
                <a:cs typeface="Times New Roman"/>
              </a:rPr>
              <a:t>A</a:t>
            </a:r>
            <a:r>
              <a:rPr dirty="0" sz="650" spc="-5" i="1">
                <a:latin typeface="Times New Roman"/>
                <a:cs typeface="Times New Roman"/>
              </a:rPr>
              <a:t>vf</a:t>
            </a:r>
            <a:r>
              <a:rPr dirty="0" baseline="5555" sz="1500" spc="-7">
                <a:latin typeface="Times New Roman"/>
                <a:cs typeface="Times New Roman"/>
              </a:rPr>
              <a:t>, </a:t>
            </a:r>
            <a:r>
              <a:rPr dirty="0" baseline="5555" sz="1500" spc="-15">
                <a:latin typeface="Times New Roman"/>
                <a:cs typeface="Times New Roman"/>
              </a:rPr>
              <a:t>of </a:t>
            </a:r>
            <a:r>
              <a:rPr dirty="0" baseline="5555" sz="1500" spc="-7">
                <a:latin typeface="Times New Roman"/>
                <a:cs typeface="Times New Roman"/>
              </a:rPr>
              <a:t>the reinforcement </a:t>
            </a:r>
            <a:r>
              <a:rPr dirty="0" baseline="5555" sz="1500">
                <a:latin typeface="Times New Roman"/>
                <a:cs typeface="Times New Roman"/>
              </a:rPr>
              <a:t>per </a:t>
            </a:r>
            <a:r>
              <a:rPr dirty="0" baseline="5555" sz="1500" spc="-7">
                <a:latin typeface="Times New Roman"/>
                <a:cs typeface="Times New Roman"/>
              </a:rPr>
              <a:t>unit length should not </a:t>
            </a:r>
            <a:r>
              <a:rPr dirty="0" baseline="5555" sz="1500">
                <a:latin typeface="Times New Roman"/>
                <a:cs typeface="Times New Roman"/>
              </a:rPr>
              <a:t>be </a:t>
            </a:r>
            <a:r>
              <a:rPr dirty="0" baseline="5555" sz="1500" spc="-7">
                <a:latin typeface="Times New Roman"/>
                <a:cs typeface="Times New Roman"/>
              </a:rPr>
              <a:t>less</a:t>
            </a:r>
            <a:r>
              <a:rPr dirty="0" baseline="5555" sz="1500" spc="217">
                <a:latin typeface="Times New Roman"/>
                <a:cs typeface="Times New Roman"/>
              </a:rPr>
              <a:t> </a:t>
            </a:r>
            <a:r>
              <a:rPr dirty="0" baseline="5555" sz="1500" spc="-60">
                <a:latin typeface="Times New Roman"/>
                <a:cs typeface="Times New Roman"/>
              </a:rPr>
              <a:t>than</a:t>
            </a:r>
            <a:r>
              <a:rPr dirty="0" u="sng" baseline="55555" sz="1050" spc="-60">
                <a:uFill>
                  <a:solidFill>
                    <a:srgbClr val="000000"/>
                  </a:solidFill>
                </a:uFill>
                <a:latin typeface="Cambria Math"/>
                <a:cs typeface="Cambria Math"/>
              </a:rPr>
              <a:t>0.05𝑠𝑠</a:t>
            </a:r>
            <a:r>
              <a:rPr dirty="0" u="sng" baseline="50925" sz="900" spc="-60">
                <a:uFill>
                  <a:solidFill>
                    <a:srgbClr val="000000"/>
                  </a:solidFill>
                </a:uFill>
                <a:latin typeface="Cambria Math"/>
                <a:cs typeface="Cambria Math"/>
              </a:rPr>
              <a:t>𝑣𝑣</a:t>
            </a:r>
            <a:r>
              <a:rPr dirty="0" baseline="5555" sz="1500" spc="-60">
                <a:latin typeface="Times New Roman"/>
                <a:cs typeface="Times New Roman"/>
              </a:rPr>
              <a:t>.</a:t>
            </a:r>
            <a:endParaRPr baseline="5555" sz="1500">
              <a:latin typeface="Times New Roman"/>
              <a:cs typeface="Times New Roman"/>
            </a:endParaRPr>
          </a:p>
        </p:txBody>
      </p:sp>
      <p:sp>
        <p:nvSpPr>
          <p:cNvPr id="6" name="object 6"/>
          <p:cNvSpPr txBox="1"/>
          <p:nvPr/>
        </p:nvSpPr>
        <p:spPr>
          <a:xfrm>
            <a:off x="673100" y="2022754"/>
            <a:ext cx="6005195" cy="485775"/>
          </a:xfrm>
          <a:prstGeom prst="rect">
            <a:avLst/>
          </a:prstGeom>
        </p:spPr>
        <p:txBody>
          <a:bodyPr wrap="square" lIns="0" tIns="90170" rIns="0" bIns="0" rtlCol="0" vert="horz">
            <a:spAutoFit/>
          </a:bodyPr>
          <a:lstStyle/>
          <a:p>
            <a:pPr marL="12700">
              <a:lnSpc>
                <a:spcPct val="100000"/>
              </a:lnSpc>
              <a:spcBef>
                <a:spcPts val="710"/>
              </a:spcBef>
            </a:pPr>
            <a:r>
              <a:rPr dirty="0" sz="1000" spc="-5">
                <a:latin typeface="Times New Roman"/>
                <a:cs typeface="Times New Roman"/>
              </a:rPr>
              <a:t>For a cast-in-place concrete slab </a:t>
            </a:r>
            <a:r>
              <a:rPr dirty="0" sz="1000">
                <a:latin typeface="Times New Roman"/>
                <a:cs typeface="Times New Roman"/>
              </a:rPr>
              <a:t>on </a:t>
            </a:r>
            <a:r>
              <a:rPr dirty="0" sz="1000" spc="-10">
                <a:latin typeface="Times New Roman"/>
                <a:cs typeface="Times New Roman"/>
              </a:rPr>
              <a:t>clean </a:t>
            </a:r>
            <a:r>
              <a:rPr dirty="0" sz="1000" spc="-5">
                <a:latin typeface="Times New Roman"/>
                <a:cs typeface="Times New Roman"/>
              </a:rPr>
              <a:t>concrete girder surface free </a:t>
            </a:r>
            <a:r>
              <a:rPr dirty="0" sz="1000">
                <a:latin typeface="Times New Roman"/>
                <a:cs typeface="Times New Roman"/>
              </a:rPr>
              <a:t>of</a:t>
            </a:r>
            <a:r>
              <a:rPr dirty="0" sz="1000" spc="85">
                <a:latin typeface="Times New Roman"/>
                <a:cs typeface="Times New Roman"/>
              </a:rPr>
              <a:t> </a:t>
            </a:r>
            <a:r>
              <a:rPr dirty="0" sz="1000" spc="-5">
                <a:latin typeface="Times New Roman"/>
                <a:cs typeface="Times New Roman"/>
              </a:rPr>
              <a:t>laitance:</a:t>
            </a:r>
            <a:endParaRPr sz="1000">
              <a:latin typeface="Times New Roman"/>
              <a:cs typeface="Times New Roman"/>
            </a:endParaRPr>
          </a:p>
          <a:p>
            <a:pPr marL="469265" indent="-228600">
              <a:lnSpc>
                <a:spcPct val="100000"/>
              </a:lnSpc>
              <a:spcBef>
                <a:spcPts val="615"/>
              </a:spcBef>
              <a:buFont typeface="Symbol"/>
              <a:buChar char=""/>
              <a:tabLst>
                <a:tab pos="469265" algn="l"/>
                <a:tab pos="469900" algn="l"/>
              </a:tabLst>
            </a:pPr>
            <a:r>
              <a:rPr dirty="0" sz="1000" spc="-5">
                <a:latin typeface="Times New Roman"/>
                <a:cs typeface="Times New Roman"/>
              </a:rPr>
              <a:t>The minimum interface shear reinforcement need </a:t>
            </a:r>
            <a:r>
              <a:rPr dirty="0" sz="1000">
                <a:latin typeface="Times New Roman"/>
                <a:cs typeface="Times New Roman"/>
              </a:rPr>
              <a:t>not </a:t>
            </a:r>
            <a:r>
              <a:rPr dirty="0" sz="1000" spc="-10">
                <a:latin typeface="Times New Roman"/>
                <a:cs typeface="Times New Roman"/>
              </a:rPr>
              <a:t>exceed </a:t>
            </a:r>
            <a:r>
              <a:rPr dirty="0" sz="1000" spc="-5">
                <a:latin typeface="Times New Roman"/>
                <a:cs typeface="Times New Roman"/>
              </a:rPr>
              <a:t>the lessor </a:t>
            </a:r>
            <a:r>
              <a:rPr dirty="0" sz="1000">
                <a:latin typeface="Times New Roman"/>
                <a:cs typeface="Times New Roman"/>
              </a:rPr>
              <a:t>of </a:t>
            </a:r>
            <a:r>
              <a:rPr dirty="0" sz="1000" spc="-10">
                <a:latin typeface="Times New Roman"/>
                <a:cs typeface="Times New Roman"/>
              </a:rPr>
              <a:t>the </a:t>
            </a:r>
            <a:r>
              <a:rPr dirty="0" sz="1000" spc="-5">
                <a:latin typeface="Times New Roman"/>
                <a:cs typeface="Times New Roman"/>
              </a:rPr>
              <a:t>amount determined using</a:t>
            </a:r>
            <a:r>
              <a:rPr dirty="0" sz="1000" spc="220">
                <a:latin typeface="Times New Roman"/>
                <a:cs typeface="Times New Roman"/>
              </a:rPr>
              <a:t> </a:t>
            </a:r>
            <a:r>
              <a:rPr dirty="0" sz="1000" spc="-5">
                <a:latin typeface="Times New Roman"/>
                <a:cs typeface="Times New Roman"/>
              </a:rPr>
              <a:t>Eqn.</a:t>
            </a:r>
            <a:endParaRPr sz="1000">
              <a:latin typeface="Times New Roman"/>
              <a:cs typeface="Times New Roman"/>
            </a:endParaRPr>
          </a:p>
        </p:txBody>
      </p:sp>
      <p:sp>
        <p:nvSpPr>
          <p:cNvPr id="7" name="object 7"/>
          <p:cNvSpPr txBox="1"/>
          <p:nvPr/>
        </p:nvSpPr>
        <p:spPr>
          <a:xfrm>
            <a:off x="1104871" y="2508047"/>
            <a:ext cx="4288155" cy="177800"/>
          </a:xfrm>
          <a:prstGeom prst="rect">
            <a:avLst/>
          </a:prstGeom>
        </p:spPr>
        <p:txBody>
          <a:bodyPr wrap="square" lIns="0" tIns="12065" rIns="0" bIns="0" rtlCol="0" vert="horz">
            <a:spAutoFit/>
          </a:bodyPr>
          <a:lstStyle/>
          <a:p>
            <a:pPr marL="38100">
              <a:lnSpc>
                <a:spcPct val="100000"/>
              </a:lnSpc>
              <a:spcBef>
                <a:spcPts val="95"/>
              </a:spcBef>
            </a:pPr>
            <a:r>
              <a:rPr dirty="0" sz="1000" spc="-5">
                <a:latin typeface="Times New Roman"/>
                <a:cs typeface="Times New Roman"/>
              </a:rPr>
              <a:t>5.8.4.4-1 and the amount </a:t>
            </a:r>
            <a:r>
              <a:rPr dirty="0" sz="1000" spc="-10">
                <a:latin typeface="Times New Roman"/>
                <a:cs typeface="Times New Roman"/>
              </a:rPr>
              <a:t>needed </a:t>
            </a:r>
            <a:r>
              <a:rPr dirty="0" sz="1000" spc="-5">
                <a:latin typeface="Times New Roman"/>
                <a:cs typeface="Times New Roman"/>
              </a:rPr>
              <a:t>to resist </a:t>
            </a:r>
            <a:r>
              <a:rPr dirty="0" u="sng" baseline="47619" sz="1050" spc="-150">
                <a:uFill>
                  <a:solidFill>
                    <a:srgbClr val="000000"/>
                  </a:solidFill>
                </a:uFill>
                <a:latin typeface="Cambria Math"/>
                <a:cs typeface="Cambria Math"/>
              </a:rPr>
              <a:t>1.33𝑉𝑉</a:t>
            </a:r>
            <a:r>
              <a:rPr dirty="0" u="sng" baseline="37037" sz="900" spc="-150">
                <a:uFill>
                  <a:solidFill>
                    <a:srgbClr val="000000"/>
                  </a:solidFill>
                </a:uFill>
                <a:latin typeface="Cambria Math"/>
                <a:cs typeface="Cambria Math"/>
              </a:rPr>
              <a:t>𝑢𝑢𝑟𝑟</a:t>
            </a:r>
            <a:r>
              <a:rPr dirty="0" baseline="37037" sz="900" spc="-150">
                <a:latin typeface="Cambria Math"/>
                <a:cs typeface="Cambria Math"/>
              </a:rPr>
              <a:t> </a:t>
            </a:r>
            <a:r>
              <a:rPr dirty="0" sz="1000" spc="-5">
                <a:latin typeface="Times New Roman"/>
                <a:cs typeface="Times New Roman"/>
              </a:rPr>
              <a:t>as determined using </a:t>
            </a:r>
            <a:r>
              <a:rPr dirty="0" sz="1000" spc="-10">
                <a:latin typeface="Times New Roman"/>
                <a:cs typeface="Times New Roman"/>
              </a:rPr>
              <a:t>Eqn</a:t>
            </a:r>
            <a:r>
              <a:rPr dirty="0" sz="1000" spc="170">
                <a:latin typeface="Times New Roman"/>
                <a:cs typeface="Times New Roman"/>
              </a:rPr>
              <a:t> </a:t>
            </a:r>
            <a:r>
              <a:rPr dirty="0" sz="1000" spc="-5">
                <a:latin typeface="Times New Roman"/>
                <a:cs typeface="Times New Roman"/>
              </a:rPr>
              <a:t>5.8.4.1-3</a:t>
            </a:r>
            <a:endParaRPr sz="1000">
              <a:latin typeface="Times New Roman"/>
              <a:cs typeface="Times New Roman"/>
            </a:endParaRPr>
          </a:p>
        </p:txBody>
      </p:sp>
      <p:sp>
        <p:nvSpPr>
          <p:cNvPr id="8" name="object 8"/>
          <p:cNvSpPr txBox="1"/>
          <p:nvPr/>
        </p:nvSpPr>
        <p:spPr>
          <a:xfrm>
            <a:off x="876300" y="2610103"/>
            <a:ext cx="6259195" cy="727710"/>
          </a:xfrm>
          <a:prstGeom prst="rect">
            <a:avLst/>
          </a:prstGeom>
        </p:spPr>
        <p:txBody>
          <a:bodyPr wrap="square" lIns="0" tIns="12065" rIns="0" bIns="0" rtlCol="0" vert="horz">
            <a:spAutoFit/>
          </a:bodyPr>
          <a:lstStyle/>
          <a:p>
            <a:pPr algn="ctr" marR="1157605">
              <a:lnSpc>
                <a:spcPct val="100000"/>
              </a:lnSpc>
              <a:spcBef>
                <a:spcPts val="95"/>
              </a:spcBef>
            </a:pPr>
            <a:r>
              <a:rPr dirty="0" sz="700" spc="-215">
                <a:latin typeface="Cambria Math"/>
                <a:cs typeface="Cambria Math"/>
              </a:rPr>
              <a:t>𝜙𝜙</a:t>
            </a:r>
            <a:endParaRPr sz="700">
              <a:latin typeface="Cambria Math"/>
              <a:cs typeface="Cambria Math"/>
            </a:endParaRPr>
          </a:p>
          <a:p>
            <a:pPr marL="266065" marR="43180" indent="-228600">
              <a:lnSpc>
                <a:spcPct val="96700"/>
              </a:lnSpc>
              <a:spcBef>
                <a:spcPts val="50"/>
              </a:spcBef>
              <a:buFont typeface="Symbol"/>
              <a:buChar char=""/>
              <a:tabLst>
                <a:tab pos="266065" algn="l"/>
                <a:tab pos="266700" algn="l"/>
              </a:tabLst>
            </a:pPr>
            <a:r>
              <a:rPr dirty="0" sz="1000" spc="-5">
                <a:latin typeface="Times New Roman"/>
                <a:cs typeface="Times New Roman"/>
              </a:rPr>
              <a:t>The minimum reinforcement provisions shall </a:t>
            </a:r>
            <a:r>
              <a:rPr dirty="0" sz="1000">
                <a:latin typeface="Times New Roman"/>
                <a:cs typeface="Times New Roman"/>
              </a:rPr>
              <a:t>be </a:t>
            </a:r>
            <a:r>
              <a:rPr dirty="0" sz="1000" spc="-5">
                <a:latin typeface="Times New Roman"/>
                <a:cs typeface="Times New Roman"/>
              </a:rPr>
              <a:t>waived </a:t>
            </a:r>
            <a:r>
              <a:rPr dirty="0" sz="1000">
                <a:latin typeface="Times New Roman"/>
                <a:cs typeface="Times New Roman"/>
              </a:rPr>
              <a:t>for </a:t>
            </a:r>
            <a:r>
              <a:rPr dirty="0" sz="1000" spc="-5">
                <a:latin typeface="Times New Roman"/>
                <a:cs typeface="Times New Roman"/>
              </a:rPr>
              <a:t>girder/slab interfaces with surface roughened to </a:t>
            </a:r>
            <a:r>
              <a:rPr dirty="0" sz="1000" spc="-10">
                <a:latin typeface="Times New Roman"/>
                <a:cs typeface="Times New Roman"/>
              </a:rPr>
              <a:t>an  </a:t>
            </a:r>
            <a:r>
              <a:rPr dirty="0" sz="1000" spc="-5">
                <a:latin typeface="Times New Roman"/>
                <a:cs typeface="Times New Roman"/>
              </a:rPr>
              <a:t>amplitude </a:t>
            </a:r>
            <a:r>
              <a:rPr dirty="0" sz="1000">
                <a:latin typeface="Times New Roman"/>
                <a:cs typeface="Times New Roman"/>
              </a:rPr>
              <a:t>of </a:t>
            </a:r>
            <a:r>
              <a:rPr dirty="0" sz="1000" spc="-5">
                <a:latin typeface="Times New Roman"/>
                <a:cs typeface="Times New Roman"/>
              </a:rPr>
              <a:t>0.25 in where the factored interface shear stress, </a:t>
            </a:r>
            <a:r>
              <a:rPr dirty="0" sz="1000" spc="-250">
                <a:latin typeface="Cambria Math"/>
                <a:cs typeface="Cambria Math"/>
              </a:rPr>
              <a:t>𝑆𝑆</a:t>
            </a:r>
            <a:r>
              <a:rPr dirty="0" baseline="-15873" sz="1050" spc="-375">
                <a:latin typeface="Cambria Math"/>
                <a:cs typeface="Cambria Math"/>
              </a:rPr>
              <a:t>𝑎𝑎𝑔𝑔</a:t>
            </a:r>
            <a:r>
              <a:rPr dirty="0" baseline="-15873" sz="1050" spc="247">
                <a:latin typeface="Cambria Math"/>
                <a:cs typeface="Cambria Math"/>
              </a:rPr>
              <a:t> </a:t>
            </a:r>
            <a:r>
              <a:rPr dirty="0" sz="1000">
                <a:latin typeface="Times New Roman"/>
                <a:cs typeface="Times New Roman"/>
              </a:rPr>
              <a:t>of </a:t>
            </a:r>
            <a:r>
              <a:rPr dirty="0" sz="1000" spc="-5">
                <a:latin typeface="Times New Roman"/>
                <a:cs typeface="Times New Roman"/>
              </a:rPr>
              <a:t>Eqn 5.8.4.2-1 is less than </a:t>
            </a:r>
            <a:r>
              <a:rPr dirty="0" sz="1000">
                <a:latin typeface="Times New Roman"/>
                <a:cs typeface="Times New Roman"/>
              </a:rPr>
              <a:t>0.210 </a:t>
            </a:r>
            <a:r>
              <a:rPr dirty="0" sz="1000" spc="-5">
                <a:latin typeface="Times New Roman"/>
                <a:cs typeface="Times New Roman"/>
              </a:rPr>
              <a:t>ksi, and all  vertical (transverse) shear reinforcement required </a:t>
            </a:r>
            <a:r>
              <a:rPr dirty="0" sz="1000" spc="-10">
                <a:latin typeface="Times New Roman"/>
                <a:cs typeface="Times New Roman"/>
              </a:rPr>
              <a:t>by </a:t>
            </a:r>
            <a:r>
              <a:rPr dirty="0" sz="1000" spc="-5">
                <a:latin typeface="Times New Roman"/>
                <a:cs typeface="Times New Roman"/>
              </a:rPr>
              <a:t>the provisions </a:t>
            </a:r>
            <a:r>
              <a:rPr dirty="0" sz="1000">
                <a:latin typeface="Times New Roman"/>
                <a:cs typeface="Times New Roman"/>
              </a:rPr>
              <a:t>of </a:t>
            </a:r>
            <a:r>
              <a:rPr dirty="0" sz="1000" spc="-5">
                <a:latin typeface="Times New Roman"/>
                <a:cs typeface="Times New Roman"/>
              </a:rPr>
              <a:t>Article 5.8.1.1 is extended across the interface  and adequately anchored into the</a:t>
            </a:r>
            <a:r>
              <a:rPr dirty="0" sz="1000" spc="35">
                <a:latin typeface="Times New Roman"/>
                <a:cs typeface="Times New Roman"/>
              </a:rPr>
              <a:t> </a:t>
            </a:r>
            <a:r>
              <a:rPr dirty="0" sz="1000" spc="-5">
                <a:latin typeface="Times New Roman"/>
                <a:cs typeface="Times New Roman"/>
              </a:rPr>
              <a:t>slab.</a:t>
            </a:r>
            <a:endParaRPr sz="1000">
              <a:latin typeface="Times New Roman"/>
              <a:cs typeface="Times New Roman"/>
            </a:endParaRPr>
          </a:p>
        </p:txBody>
      </p:sp>
      <p:sp>
        <p:nvSpPr>
          <p:cNvPr id="9" name="object 9"/>
          <p:cNvSpPr txBox="1"/>
          <p:nvPr/>
        </p:nvSpPr>
        <p:spPr>
          <a:xfrm>
            <a:off x="2564383" y="3596132"/>
            <a:ext cx="89535"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𝜐𝜐</a:t>
            </a:r>
            <a:endParaRPr sz="1000">
              <a:latin typeface="Cambria Math"/>
              <a:cs typeface="Cambria Math"/>
            </a:endParaRPr>
          </a:p>
        </p:txBody>
      </p:sp>
      <p:sp>
        <p:nvSpPr>
          <p:cNvPr id="10" name="object 10"/>
          <p:cNvSpPr txBox="1"/>
          <p:nvPr/>
        </p:nvSpPr>
        <p:spPr>
          <a:xfrm>
            <a:off x="2625344" y="3660140"/>
            <a:ext cx="114935" cy="132080"/>
          </a:xfrm>
          <a:prstGeom prst="rect">
            <a:avLst/>
          </a:prstGeom>
        </p:spPr>
        <p:txBody>
          <a:bodyPr wrap="square" lIns="0" tIns="12065" rIns="0" bIns="0" rtlCol="0" vert="horz">
            <a:spAutoFit/>
          </a:bodyPr>
          <a:lstStyle/>
          <a:p>
            <a:pPr marL="12700">
              <a:lnSpc>
                <a:spcPct val="100000"/>
              </a:lnSpc>
              <a:spcBef>
                <a:spcPts val="95"/>
              </a:spcBef>
            </a:pPr>
            <a:r>
              <a:rPr dirty="0" sz="700" spc="-405">
                <a:latin typeface="Cambria Math"/>
                <a:cs typeface="Cambria Math"/>
              </a:rPr>
              <a:t>𝑎𝑎𝑔𝑔</a:t>
            </a:r>
            <a:endParaRPr sz="700">
              <a:latin typeface="Cambria Math"/>
              <a:cs typeface="Cambria Math"/>
            </a:endParaRPr>
          </a:p>
        </p:txBody>
      </p:sp>
      <p:sp>
        <p:nvSpPr>
          <p:cNvPr id="11" name="object 11"/>
          <p:cNvSpPr txBox="1"/>
          <p:nvPr/>
        </p:nvSpPr>
        <p:spPr>
          <a:xfrm>
            <a:off x="2901126" y="3498606"/>
            <a:ext cx="104775"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𝑉𝑉</a:t>
            </a:r>
            <a:endParaRPr sz="1000">
              <a:latin typeface="Cambria Math"/>
              <a:cs typeface="Cambria Math"/>
            </a:endParaRPr>
          </a:p>
        </p:txBody>
      </p:sp>
      <p:sp>
        <p:nvSpPr>
          <p:cNvPr id="12" name="object 12"/>
          <p:cNvSpPr txBox="1"/>
          <p:nvPr/>
        </p:nvSpPr>
        <p:spPr>
          <a:xfrm>
            <a:off x="2734055" y="3493414"/>
            <a:ext cx="518795" cy="391160"/>
          </a:xfrm>
          <a:prstGeom prst="rect">
            <a:avLst/>
          </a:prstGeom>
        </p:spPr>
        <p:txBody>
          <a:bodyPr wrap="square" lIns="0" tIns="43180" rIns="0" bIns="0" rtlCol="0" vert="horz">
            <a:spAutoFit/>
          </a:bodyPr>
          <a:lstStyle/>
          <a:p>
            <a:pPr algn="ctr">
              <a:lnSpc>
                <a:spcPct val="100000"/>
              </a:lnSpc>
              <a:spcBef>
                <a:spcPts val="340"/>
              </a:spcBef>
            </a:pPr>
            <a:r>
              <a:rPr dirty="0" baseline="-30555" sz="1500" spc="-7">
                <a:latin typeface="Cambria Math"/>
                <a:cs typeface="Cambria Math"/>
              </a:rPr>
              <a:t>=</a:t>
            </a:r>
            <a:r>
              <a:rPr dirty="0" u="sng" sz="1000" spc="165">
                <a:uFill>
                  <a:solidFill>
                    <a:srgbClr val="000000"/>
                  </a:solidFill>
                </a:uFill>
                <a:latin typeface="Cambria Math"/>
                <a:cs typeface="Cambria Math"/>
              </a:rPr>
              <a:t> </a:t>
            </a:r>
            <a:r>
              <a:rPr dirty="0" u="sng" sz="700" spc="-240">
                <a:uFill>
                  <a:solidFill>
                    <a:srgbClr val="000000"/>
                  </a:solidFill>
                </a:uFill>
                <a:latin typeface="Cambria Math"/>
                <a:cs typeface="Cambria Math"/>
              </a:rPr>
              <a:t>𝑎𝑎𝑔𝑔</a:t>
            </a:r>
            <a:r>
              <a:rPr dirty="0" sz="700" spc="250">
                <a:latin typeface="Cambria Math"/>
                <a:cs typeface="Cambria Math"/>
              </a:rPr>
              <a:t> </a:t>
            </a:r>
            <a:r>
              <a:rPr dirty="0" baseline="-30555" sz="1500" spc="-7">
                <a:latin typeface="Cambria Math"/>
                <a:cs typeface="Cambria Math"/>
              </a:rPr>
              <a:t>=</a:t>
            </a:r>
            <a:endParaRPr baseline="-30555" sz="1500">
              <a:latin typeface="Cambria Math"/>
              <a:cs typeface="Cambria Math"/>
            </a:endParaRPr>
          </a:p>
          <a:p>
            <a:pPr algn="ctr">
              <a:lnSpc>
                <a:spcPct val="100000"/>
              </a:lnSpc>
              <a:spcBef>
                <a:spcPts val="240"/>
              </a:spcBef>
            </a:pPr>
            <a:r>
              <a:rPr dirty="0" baseline="11111" sz="1500" spc="-322">
                <a:latin typeface="Cambria Math"/>
                <a:cs typeface="Cambria Math"/>
              </a:rPr>
              <a:t>𝐴𝐴</a:t>
            </a:r>
            <a:r>
              <a:rPr dirty="0" sz="700" spc="-215">
                <a:latin typeface="Cambria Math"/>
                <a:cs typeface="Cambria Math"/>
              </a:rPr>
              <a:t>𝑐𝑐𝑜𝑜</a:t>
            </a:r>
            <a:endParaRPr sz="700">
              <a:latin typeface="Cambria Math"/>
              <a:cs typeface="Cambria Math"/>
            </a:endParaRPr>
          </a:p>
        </p:txBody>
      </p:sp>
      <p:sp>
        <p:nvSpPr>
          <p:cNvPr id="13" name="object 13"/>
          <p:cNvSpPr txBox="1"/>
          <p:nvPr/>
        </p:nvSpPr>
        <p:spPr>
          <a:xfrm>
            <a:off x="3226361" y="3446745"/>
            <a:ext cx="655955" cy="177800"/>
          </a:xfrm>
          <a:prstGeom prst="rect">
            <a:avLst/>
          </a:prstGeom>
        </p:spPr>
        <p:txBody>
          <a:bodyPr wrap="square" lIns="0" tIns="12065" rIns="0" bIns="0" rtlCol="0" vert="horz">
            <a:spAutoFit/>
          </a:bodyPr>
          <a:lstStyle/>
          <a:p>
            <a:pPr marL="38100">
              <a:lnSpc>
                <a:spcPct val="100000"/>
              </a:lnSpc>
              <a:spcBef>
                <a:spcPts val="95"/>
              </a:spcBef>
            </a:pPr>
            <a:r>
              <a:rPr dirty="0" sz="1000" spc="-5">
                <a:latin typeface="Cambria Math"/>
                <a:cs typeface="Cambria Math"/>
              </a:rPr>
              <a:t>48.589</a:t>
            </a:r>
            <a:r>
              <a:rPr dirty="0" sz="1000" spc="-75">
                <a:latin typeface="Cambria Math"/>
                <a:cs typeface="Cambria Math"/>
              </a:rPr>
              <a:t> </a:t>
            </a:r>
            <a:r>
              <a:rPr dirty="0" u="sng" baseline="33333" sz="1500" spc="-434">
                <a:uFill>
                  <a:solidFill>
                    <a:srgbClr val="000000"/>
                  </a:solidFill>
                </a:uFill>
                <a:latin typeface="Cambria Math"/>
                <a:cs typeface="Cambria Math"/>
              </a:rPr>
              <a:t>𝑘𝑘𝑠𝑠𝑘𝑘</a:t>
            </a:r>
            <a:endParaRPr baseline="33333" sz="1500">
              <a:latin typeface="Cambria Math"/>
              <a:cs typeface="Cambria Math"/>
            </a:endParaRPr>
          </a:p>
        </p:txBody>
      </p:sp>
      <p:sp>
        <p:nvSpPr>
          <p:cNvPr id="14" name="object 14"/>
          <p:cNvSpPr/>
          <p:nvPr/>
        </p:nvSpPr>
        <p:spPr>
          <a:xfrm>
            <a:off x="3412235" y="3853434"/>
            <a:ext cx="172720" cy="0"/>
          </a:xfrm>
          <a:custGeom>
            <a:avLst/>
            <a:gdLst/>
            <a:ahLst/>
            <a:cxnLst/>
            <a:rect l="l" t="t" r="r" b="b"/>
            <a:pathLst>
              <a:path w="172720" h="0">
                <a:moveTo>
                  <a:pt x="0" y="0"/>
                </a:moveTo>
                <a:lnTo>
                  <a:pt x="172212" y="0"/>
                </a:lnTo>
              </a:path>
            </a:pathLst>
          </a:custGeom>
          <a:ln w="7620">
            <a:solidFill>
              <a:srgbClr val="000000"/>
            </a:solidFill>
          </a:ln>
        </p:spPr>
        <p:txBody>
          <a:bodyPr wrap="square" lIns="0" tIns="0" rIns="0" bIns="0" rtlCol="0"/>
          <a:lstStyle/>
          <a:p/>
        </p:txBody>
      </p:sp>
      <p:sp>
        <p:nvSpPr>
          <p:cNvPr id="15" name="object 15"/>
          <p:cNvSpPr txBox="1"/>
          <p:nvPr/>
        </p:nvSpPr>
        <p:spPr>
          <a:xfrm>
            <a:off x="3212592" y="3814064"/>
            <a:ext cx="652780" cy="177800"/>
          </a:xfrm>
          <a:prstGeom prst="rect">
            <a:avLst/>
          </a:prstGeom>
        </p:spPr>
        <p:txBody>
          <a:bodyPr wrap="square" lIns="0" tIns="12065" rIns="0" bIns="0" rtlCol="0" vert="horz">
            <a:spAutoFit/>
          </a:bodyPr>
          <a:lstStyle/>
          <a:p>
            <a:pPr marL="38100">
              <a:lnSpc>
                <a:spcPct val="100000"/>
              </a:lnSpc>
              <a:spcBef>
                <a:spcPts val="95"/>
              </a:spcBef>
            </a:pPr>
            <a:r>
              <a:rPr dirty="0" baseline="27777" sz="1500" spc="-7">
                <a:latin typeface="Cambria Math"/>
                <a:cs typeface="Cambria Math"/>
              </a:rPr>
              <a:t>49</a:t>
            </a:r>
            <a:r>
              <a:rPr dirty="0" baseline="27777" sz="1500" spc="202">
                <a:latin typeface="Cambria Math"/>
                <a:cs typeface="Cambria Math"/>
              </a:rPr>
              <a:t> </a:t>
            </a:r>
            <a:r>
              <a:rPr dirty="0" sz="1000" spc="-245">
                <a:latin typeface="Cambria Math"/>
                <a:cs typeface="Cambria Math"/>
              </a:rPr>
              <a:t>𝑠𝑠𝑠𝑠</a:t>
            </a:r>
            <a:r>
              <a:rPr dirty="0" sz="1000" spc="405">
                <a:latin typeface="Cambria Math"/>
                <a:cs typeface="Cambria Math"/>
              </a:rPr>
              <a:t> </a:t>
            </a:r>
            <a:r>
              <a:rPr dirty="0" sz="1000" spc="-254">
                <a:latin typeface="Cambria Math"/>
                <a:cs typeface="Cambria Math"/>
              </a:rPr>
              <a:t>1𝑓𝑓𝑓𝑓</a:t>
            </a:r>
            <a:endParaRPr sz="1000">
              <a:latin typeface="Cambria Math"/>
              <a:cs typeface="Cambria Math"/>
            </a:endParaRPr>
          </a:p>
        </p:txBody>
      </p:sp>
      <p:sp>
        <p:nvSpPr>
          <p:cNvPr id="16" name="object 16"/>
          <p:cNvSpPr/>
          <p:nvPr/>
        </p:nvSpPr>
        <p:spPr>
          <a:xfrm>
            <a:off x="3605784" y="3853434"/>
            <a:ext cx="256540" cy="0"/>
          </a:xfrm>
          <a:custGeom>
            <a:avLst/>
            <a:gdLst/>
            <a:ahLst/>
            <a:cxnLst/>
            <a:rect l="l" t="t" r="r" b="b"/>
            <a:pathLst>
              <a:path w="256539" h="0">
                <a:moveTo>
                  <a:pt x="0" y="0"/>
                </a:moveTo>
                <a:lnTo>
                  <a:pt x="256032" y="0"/>
                </a:lnTo>
              </a:path>
            </a:pathLst>
          </a:custGeom>
          <a:ln w="7620">
            <a:solidFill>
              <a:srgbClr val="000000"/>
            </a:solidFill>
          </a:ln>
        </p:spPr>
        <p:txBody>
          <a:bodyPr wrap="square" lIns="0" tIns="0" rIns="0" bIns="0" rtlCol="0"/>
          <a:lstStyle/>
          <a:p/>
        </p:txBody>
      </p:sp>
      <p:sp>
        <p:nvSpPr>
          <p:cNvPr id="17" name="object 17"/>
          <p:cNvSpPr/>
          <p:nvPr/>
        </p:nvSpPr>
        <p:spPr>
          <a:xfrm>
            <a:off x="3250692" y="3699509"/>
            <a:ext cx="611505" cy="0"/>
          </a:xfrm>
          <a:custGeom>
            <a:avLst/>
            <a:gdLst/>
            <a:ahLst/>
            <a:cxnLst/>
            <a:rect l="l" t="t" r="r" b="b"/>
            <a:pathLst>
              <a:path w="611504" h="0">
                <a:moveTo>
                  <a:pt x="0" y="0"/>
                </a:moveTo>
                <a:lnTo>
                  <a:pt x="611123" y="0"/>
                </a:lnTo>
              </a:path>
            </a:pathLst>
          </a:custGeom>
          <a:ln w="7620">
            <a:solidFill>
              <a:srgbClr val="000000"/>
            </a:solidFill>
          </a:ln>
        </p:spPr>
        <p:txBody>
          <a:bodyPr wrap="square" lIns="0" tIns="0" rIns="0" bIns="0" rtlCol="0"/>
          <a:lstStyle/>
          <a:p/>
        </p:txBody>
      </p:sp>
      <p:sp>
        <p:nvSpPr>
          <p:cNvPr id="18" name="object 18"/>
          <p:cNvSpPr txBox="1"/>
          <p:nvPr/>
        </p:nvSpPr>
        <p:spPr>
          <a:xfrm>
            <a:off x="3361422" y="3681514"/>
            <a:ext cx="1177290" cy="177800"/>
          </a:xfrm>
          <a:prstGeom prst="rect">
            <a:avLst/>
          </a:prstGeom>
        </p:spPr>
        <p:txBody>
          <a:bodyPr wrap="square" lIns="0" tIns="12065" rIns="0" bIns="0" rtlCol="0" vert="horz">
            <a:spAutoFit/>
          </a:bodyPr>
          <a:lstStyle/>
          <a:p>
            <a:pPr marL="50800">
              <a:lnSpc>
                <a:spcPct val="100000"/>
              </a:lnSpc>
              <a:spcBef>
                <a:spcPts val="95"/>
              </a:spcBef>
              <a:tabLst>
                <a:tab pos="1017905" algn="l"/>
              </a:tabLst>
            </a:pPr>
            <a:r>
              <a:rPr dirty="0" baseline="2777" sz="1500" spc="-284">
                <a:latin typeface="Cambria Math"/>
                <a:cs typeface="Cambria Math"/>
              </a:rPr>
              <a:t>𝑠𝑠𝑠𝑠</a:t>
            </a:r>
            <a:r>
              <a:rPr dirty="0" baseline="27777" sz="1050" spc="-284">
                <a:latin typeface="Cambria Math"/>
                <a:cs typeface="Cambria Math"/>
              </a:rPr>
              <a:t>2</a:t>
            </a:r>
            <a:r>
              <a:rPr dirty="0" baseline="27777" sz="1050" spc="97">
                <a:latin typeface="Cambria Math"/>
                <a:cs typeface="Cambria Math"/>
              </a:rPr>
              <a:t> </a:t>
            </a:r>
            <a:r>
              <a:rPr dirty="0" baseline="2777" sz="1500" spc="-247">
                <a:latin typeface="Cambria Math"/>
                <a:cs typeface="Cambria Math"/>
              </a:rPr>
              <a:t>12𝑠𝑠𝑠𝑠	</a:t>
            </a:r>
            <a:r>
              <a:rPr dirty="0" sz="1000" spc="-315">
                <a:latin typeface="Cambria Math"/>
                <a:cs typeface="Cambria Math"/>
              </a:rPr>
              <a:t>𝑓𝑓𝑓𝑓</a:t>
            </a:r>
            <a:endParaRPr sz="1000">
              <a:latin typeface="Cambria Math"/>
              <a:cs typeface="Cambria Math"/>
            </a:endParaRPr>
          </a:p>
        </p:txBody>
      </p:sp>
      <p:sp>
        <p:nvSpPr>
          <p:cNvPr id="19" name="object 19"/>
          <p:cNvSpPr/>
          <p:nvPr/>
        </p:nvSpPr>
        <p:spPr>
          <a:xfrm>
            <a:off x="4355591" y="3699509"/>
            <a:ext cx="173990" cy="0"/>
          </a:xfrm>
          <a:custGeom>
            <a:avLst/>
            <a:gdLst/>
            <a:ahLst/>
            <a:cxnLst/>
            <a:rect l="l" t="t" r="r" b="b"/>
            <a:pathLst>
              <a:path w="173989" h="0">
                <a:moveTo>
                  <a:pt x="0" y="0"/>
                </a:moveTo>
                <a:lnTo>
                  <a:pt x="173736" y="0"/>
                </a:lnTo>
              </a:path>
            </a:pathLst>
          </a:custGeom>
          <a:ln w="7620">
            <a:solidFill>
              <a:srgbClr val="000000"/>
            </a:solidFill>
          </a:ln>
        </p:spPr>
        <p:txBody>
          <a:bodyPr wrap="square" lIns="0" tIns="0" rIns="0" bIns="0" rtlCol="0"/>
          <a:lstStyle/>
          <a:p/>
        </p:txBody>
      </p:sp>
      <p:sp>
        <p:nvSpPr>
          <p:cNvPr id="20" name="object 20"/>
          <p:cNvSpPr txBox="1"/>
          <p:nvPr/>
        </p:nvSpPr>
        <p:spPr>
          <a:xfrm>
            <a:off x="3679936" y="3510750"/>
            <a:ext cx="1333500" cy="262890"/>
          </a:xfrm>
          <a:prstGeom prst="rect">
            <a:avLst/>
          </a:prstGeom>
        </p:spPr>
        <p:txBody>
          <a:bodyPr wrap="square" lIns="0" tIns="12065" rIns="0" bIns="0" rtlCol="0" vert="horz">
            <a:spAutoFit/>
          </a:bodyPr>
          <a:lstStyle/>
          <a:p>
            <a:pPr marL="12700">
              <a:lnSpc>
                <a:spcPts val="935"/>
              </a:lnSpc>
              <a:spcBef>
                <a:spcPts val="95"/>
              </a:spcBef>
              <a:tabLst>
                <a:tab pos="675005" algn="l"/>
              </a:tabLst>
            </a:pPr>
            <a:r>
              <a:rPr dirty="0" sz="1000" spc="-315">
                <a:latin typeface="Cambria Math"/>
                <a:cs typeface="Cambria Math"/>
              </a:rPr>
              <a:t>𝑓𝑓𝑓𝑓	</a:t>
            </a:r>
            <a:r>
              <a:rPr dirty="0" baseline="5555" sz="1500" spc="-412">
                <a:latin typeface="Cambria Math"/>
                <a:cs typeface="Cambria Math"/>
              </a:rPr>
              <a:t>𝑘𝑘𝑠𝑠𝑠𝑠</a:t>
            </a:r>
            <a:endParaRPr baseline="5555" sz="1500">
              <a:latin typeface="Cambria Math"/>
              <a:cs typeface="Cambria Math"/>
            </a:endParaRPr>
          </a:p>
          <a:p>
            <a:pPr marL="216535">
              <a:lnSpc>
                <a:spcPts val="935"/>
              </a:lnSpc>
              <a:tabLst>
                <a:tab pos="882650" algn="l"/>
              </a:tabLst>
            </a:pPr>
            <a:r>
              <a:rPr dirty="0" sz="1000" spc="-5">
                <a:latin typeface="Cambria Math"/>
                <a:cs typeface="Cambria Math"/>
              </a:rPr>
              <a:t>=</a:t>
            </a:r>
            <a:r>
              <a:rPr dirty="0" sz="1000" spc="55">
                <a:latin typeface="Cambria Math"/>
                <a:cs typeface="Cambria Math"/>
              </a:rPr>
              <a:t> </a:t>
            </a:r>
            <a:r>
              <a:rPr dirty="0" sz="1000" spc="-5">
                <a:latin typeface="Cambria Math"/>
                <a:cs typeface="Cambria Math"/>
              </a:rPr>
              <a:t>0.083	&lt;</a:t>
            </a:r>
            <a:r>
              <a:rPr dirty="0" sz="1000" spc="5">
                <a:latin typeface="Cambria Math"/>
                <a:cs typeface="Cambria Math"/>
              </a:rPr>
              <a:t> </a:t>
            </a:r>
            <a:r>
              <a:rPr dirty="0" sz="1000" spc="-5">
                <a:latin typeface="Cambria Math"/>
                <a:cs typeface="Cambria Math"/>
              </a:rPr>
              <a:t>0.210</a:t>
            </a:r>
            <a:endParaRPr sz="1000">
              <a:latin typeface="Cambria Math"/>
              <a:cs typeface="Cambria Math"/>
            </a:endParaRPr>
          </a:p>
        </p:txBody>
      </p:sp>
      <p:sp>
        <p:nvSpPr>
          <p:cNvPr id="21" name="object 21"/>
          <p:cNvSpPr txBox="1"/>
          <p:nvPr/>
        </p:nvSpPr>
        <p:spPr>
          <a:xfrm>
            <a:off x="5008815" y="3467489"/>
            <a:ext cx="193040" cy="391795"/>
          </a:xfrm>
          <a:prstGeom prst="rect">
            <a:avLst/>
          </a:prstGeom>
        </p:spPr>
        <p:txBody>
          <a:bodyPr wrap="square" lIns="0" tIns="43180" rIns="0" bIns="0" rtlCol="0" vert="horz">
            <a:spAutoFit/>
          </a:bodyPr>
          <a:lstStyle/>
          <a:p>
            <a:pPr marL="12700">
              <a:lnSpc>
                <a:spcPct val="100000"/>
              </a:lnSpc>
              <a:spcBef>
                <a:spcPts val="340"/>
              </a:spcBef>
            </a:pPr>
            <a:r>
              <a:rPr dirty="0" sz="1000" spc="-505">
                <a:latin typeface="Cambria Math"/>
                <a:cs typeface="Cambria Math"/>
              </a:rPr>
              <a:t>𝑘𝑘</a:t>
            </a:r>
            <a:r>
              <a:rPr dirty="0" sz="1000" spc="-590">
                <a:latin typeface="Cambria Math"/>
                <a:cs typeface="Cambria Math"/>
              </a:rPr>
              <a:t>𝑠𝑠𝑠𝑠</a:t>
            </a:r>
            <a:endParaRPr sz="1000">
              <a:latin typeface="Cambria Math"/>
              <a:cs typeface="Cambria Math"/>
            </a:endParaRPr>
          </a:p>
          <a:p>
            <a:pPr marL="36830">
              <a:lnSpc>
                <a:spcPct val="100000"/>
              </a:lnSpc>
              <a:spcBef>
                <a:spcPts val="240"/>
              </a:spcBef>
            </a:pPr>
            <a:r>
              <a:rPr dirty="0" sz="1000" spc="-315">
                <a:latin typeface="Cambria Math"/>
                <a:cs typeface="Cambria Math"/>
              </a:rPr>
              <a:t>𝑓𝑓𝑓𝑓</a:t>
            </a:r>
            <a:endParaRPr sz="1000">
              <a:latin typeface="Cambria Math"/>
              <a:cs typeface="Cambria Math"/>
            </a:endParaRPr>
          </a:p>
        </p:txBody>
      </p:sp>
      <p:sp>
        <p:nvSpPr>
          <p:cNvPr id="22" name="object 22"/>
          <p:cNvSpPr/>
          <p:nvPr/>
        </p:nvSpPr>
        <p:spPr>
          <a:xfrm>
            <a:off x="5021579" y="3699509"/>
            <a:ext cx="173990" cy="0"/>
          </a:xfrm>
          <a:custGeom>
            <a:avLst/>
            <a:gdLst/>
            <a:ahLst/>
            <a:cxnLst/>
            <a:rect l="l" t="t" r="r" b="b"/>
            <a:pathLst>
              <a:path w="173989" h="0">
                <a:moveTo>
                  <a:pt x="0" y="0"/>
                </a:moveTo>
                <a:lnTo>
                  <a:pt x="173736" y="0"/>
                </a:lnTo>
              </a:path>
            </a:pathLst>
          </a:custGeom>
          <a:ln w="7620">
            <a:solidFill>
              <a:srgbClr val="000000"/>
            </a:solidFill>
          </a:ln>
        </p:spPr>
        <p:txBody>
          <a:bodyPr wrap="square" lIns="0" tIns="0" rIns="0" bIns="0" rtlCol="0"/>
          <a:lstStyle/>
          <a:p/>
        </p:txBody>
      </p:sp>
      <p:sp>
        <p:nvSpPr>
          <p:cNvPr id="23" name="object 23"/>
          <p:cNvSpPr txBox="1"/>
          <p:nvPr/>
        </p:nvSpPr>
        <p:spPr>
          <a:xfrm>
            <a:off x="596773" y="3967376"/>
            <a:ext cx="6551295" cy="2869565"/>
          </a:xfrm>
          <a:prstGeom prst="rect">
            <a:avLst/>
          </a:prstGeom>
        </p:spPr>
        <p:txBody>
          <a:bodyPr wrap="square" lIns="0" tIns="81280" rIns="0" bIns="0" rtlCol="0" vert="horz">
            <a:spAutoFit/>
          </a:bodyPr>
          <a:lstStyle/>
          <a:p>
            <a:pPr marL="88900">
              <a:lnSpc>
                <a:spcPct val="100000"/>
              </a:lnSpc>
              <a:spcBef>
                <a:spcPts val="640"/>
              </a:spcBef>
            </a:pPr>
            <a:r>
              <a:rPr dirty="0" sz="1000" spc="-5">
                <a:latin typeface="Times New Roman"/>
                <a:cs typeface="Times New Roman"/>
              </a:rPr>
              <a:t>This requirement is waived.</a:t>
            </a:r>
            <a:endParaRPr sz="1000">
              <a:latin typeface="Times New Roman"/>
              <a:cs typeface="Times New Roman"/>
            </a:endParaRPr>
          </a:p>
          <a:p>
            <a:pPr algn="ctr" marL="1139190">
              <a:lnSpc>
                <a:spcPct val="100000"/>
              </a:lnSpc>
              <a:spcBef>
                <a:spcPts val="540"/>
              </a:spcBef>
            </a:pPr>
            <a:r>
              <a:rPr dirty="0" sz="1000" b="1">
                <a:latin typeface="Times New Roman"/>
                <a:cs typeface="Times New Roman"/>
              </a:rPr>
              <a:t>OK</a:t>
            </a:r>
            <a:endParaRPr sz="1000">
              <a:latin typeface="Times New Roman"/>
              <a:cs typeface="Times New Roman"/>
            </a:endParaRPr>
          </a:p>
          <a:p>
            <a:pPr marL="88265" marR="205104">
              <a:lnSpc>
                <a:spcPts val="1150"/>
              </a:lnSpc>
              <a:spcBef>
                <a:spcPts val="630"/>
              </a:spcBef>
              <a:tabLst>
                <a:tab pos="3745865" algn="l"/>
              </a:tabLst>
            </a:pPr>
            <a:r>
              <a:rPr dirty="0" sz="1000" spc="-5">
                <a:latin typeface="Times New Roman"/>
                <a:cs typeface="Times New Roman"/>
              </a:rPr>
              <a:t>The maximum allowable spacing </a:t>
            </a:r>
            <a:r>
              <a:rPr dirty="0" sz="1000">
                <a:latin typeface="Times New Roman"/>
                <a:cs typeface="Times New Roman"/>
              </a:rPr>
              <a:t>of </a:t>
            </a:r>
            <a:r>
              <a:rPr dirty="0" sz="1000" spc="-5">
                <a:latin typeface="Times New Roman"/>
                <a:cs typeface="Times New Roman"/>
              </a:rPr>
              <a:t>the transverse reinforcement is </a:t>
            </a:r>
            <a:r>
              <a:rPr dirty="0" sz="1000" i="1">
                <a:latin typeface="Times New Roman"/>
                <a:cs typeface="Times New Roman"/>
              </a:rPr>
              <a:t>24.0 </a:t>
            </a:r>
            <a:r>
              <a:rPr dirty="0" sz="1000" spc="-5" i="1">
                <a:latin typeface="Times New Roman"/>
                <a:cs typeface="Times New Roman"/>
              </a:rPr>
              <a:t>in</a:t>
            </a:r>
            <a:r>
              <a:rPr dirty="0" sz="1000" spc="-5">
                <a:latin typeface="Times New Roman"/>
                <a:cs typeface="Times New Roman"/>
              </a:rPr>
              <a:t>. The actual spacing at this section is </a:t>
            </a:r>
            <a:r>
              <a:rPr dirty="0" sz="1000">
                <a:latin typeface="Times New Roman"/>
                <a:cs typeface="Times New Roman"/>
              </a:rPr>
              <a:t>3.5 </a:t>
            </a:r>
            <a:r>
              <a:rPr dirty="0" sz="1000" spc="-5" i="1">
                <a:latin typeface="Times New Roman"/>
                <a:cs typeface="Times New Roman"/>
              </a:rPr>
              <a:t>in</a:t>
            </a:r>
            <a:r>
              <a:rPr dirty="0" sz="1000" spc="-5">
                <a:latin typeface="Times New Roman"/>
                <a:cs typeface="Times New Roman"/>
              </a:rPr>
              <a:t>. The  maximum spacing along the length </a:t>
            </a:r>
            <a:r>
              <a:rPr dirty="0" sz="1000" spc="-10">
                <a:latin typeface="Times New Roman"/>
                <a:cs typeface="Times New Roman"/>
              </a:rPr>
              <a:t>of </a:t>
            </a:r>
            <a:r>
              <a:rPr dirty="0" sz="1000" spc="-5">
                <a:latin typeface="Times New Roman"/>
                <a:cs typeface="Times New Roman"/>
              </a:rPr>
              <a:t>the girder is</a:t>
            </a:r>
            <a:r>
              <a:rPr dirty="0" sz="1000" spc="150">
                <a:latin typeface="Times New Roman"/>
                <a:cs typeface="Times New Roman"/>
              </a:rPr>
              <a:t> </a:t>
            </a:r>
            <a:r>
              <a:rPr dirty="0" sz="1000" spc="-5" i="1">
                <a:latin typeface="Times New Roman"/>
                <a:cs typeface="Times New Roman"/>
              </a:rPr>
              <a:t>18.0</a:t>
            </a:r>
            <a:r>
              <a:rPr dirty="0" sz="1000" spc="15" i="1">
                <a:latin typeface="Times New Roman"/>
                <a:cs typeface="Times New Roman"/>
              </a:rPr>
              <a:t> </a:t>
            </a:r>
            <a:r>
              <a:rPr dirty="0" sz="1000" spc="-5" i="1">
                <a:latin typeface="Times New Roman"/>
                <a:cs typeface="Times New Roman"/>
              </a:rPr>
              <a:t>in</a:t>
            </a:r>
            <a:r>
              <a:rPr dirty="0" sz="1000" spc="-5">
                <a:latin typeface="Times New Roman"/>
                <a:cs typeface="Times New Roman"/>
              </a:rPr>
              <a:t>.	</a:t>
            </a:r>
            <a:r>
              <a:rPr dirty="0" sz="1000" b="1">
                <a:latin typeface="Times New Roman"/>
                <a:cs typeface="Times New Roman"/>
              </a:rPr>
              <a:t>OK</a:t>
            </a:r>
            <a:endParaRPr sz="1000">
              <a:latin typeface="Times New Roman"/>
              <a:cs typeface="Times New Roman"/>
            </a:endParaRPr>
          </a:p>
          <a:p>
            <a:pPr>
              <a:lnSpc>
                <a:spcPct val="100000"/>
              </a:lnSpc>
              <a:spcBef>
                <a:spcPts val="5"/>
              </a:spcBef>
            </a:pPr>
            <a:endParaRPr sz="950">
              <a:latin typeface="Times New Roman"/>
              <a:cs typeface="Times New Roman"/>
            </a:endParaRPr>
          </a:p>
          <a:p>
            <a:pPr marL="363220" indent="-274955">
              <a:lnSpc>
                <a:spcPct val="100000"/>
              </a:lnSpc>
              <a:buFont typeface="Arial"/>
              <a:buAutoNum type="arabicPlain" startAt="6"/>
              <a:tabLst>
                <a:tab pos="362585" algn="l"/>
                <a:tab pos="363855" algn="l"/>
              </a:tabLst>
            </a:pPr>
            <a:r>
              <a:rPr dirty="0" sz="1400" spc="-5" b="1">
                <a:latin typeface="Arial"/>
                <a:cs typeface="Arial"/>
              </a:rPr>
              <a:t>C</a:t>
            </a:r>
            <a:r>
              <a:rPr dirty="0" sz="1400" spc="-5" b="1">
                <a:latin typeface="Arial"/>
                <a:cs typeface="Arial"/>
              </a:rPr>
              <a:t>heck the </a:t>
            </a:r>
            <a:r>
              <a:rPr dirty="0" sz="1400" b="1">
                <a:latin typeface="Arial"/>
                <a:cs typeface="Arial"/>
              </a:rPr>
              <a:t>“A” </a:t>
            </a:r>
            <a:r>
              <a:rPr dirty="0" sz="1400" spc="-5" b="1">
                <a:latin typeface="Arial"/>
                <a:cs typeface="Arial"/>
              </a:rPr>
              <a:t>Dimension</a:t>
            </a:r>
            <a:endParaRPr sz="1400">
              <a:latin typeface="Arial"/>
              <a:cs typeface="Arial"/>
            </a:endParaRPr>
          </a:p>
          <a:p>
            <a:pPr marL="88900" marR="161925">
              <a:lnSpc>
                <a:spcPct val="96500"/>
              </a:lnSpc>
              <a:spcBef>
                <a:spcPts val="310"/>
              </a:spcBef>
            </a:pPr>
            <a:r>
              <a:rPr dirty="0" sz="1000" spc="-5">
                <a:latin typeface="Times New Roman"/>
                <a:cs typeface="Times New Roman"/>
              </a:rPr>
              <a:t>The slab offset, </a:t>
            </a:r>
            <a:r>
              <a:rPr dirty="0" sz="1000" spc="-10">
                <a:latin typeface="Times New Roman"/>
                <a:cs typeface="Times New Roman"/>
              </a:rPr>
              <a:t>or </a:t>
            </a:r>
            <a:r>
              <a:rPr dirty="0" sz="1000" spc="-5">
                <a:latin typeface="Times New Roman"/>
                <a:cs typeface="Times New Roman"/>
              </a:rPr>
              <a:t>“A” dimension in WSDOT terminology, was assumed to </a:t>
            </a:r>
            <a:r>
              <a:rPr dirty="0" sz="1000">
                <a:latin typeface="Times New Roman"/>
                <a:cs typeface="Times New Roman"/>
              </a:rPr>
              <a:t>be </a:t>
            </a:r>
            <a:r>
              <a:rPr dirty="0" sz="1000" spc="-5">
                <a:latin typeface="Cambria Math"/>
                <a:cs typeface="Cambria Math"/>
              </a:rPr>
              <a:t>12.5in</a:t>
            </a:r>
            <a:r>
              <a:rPr dirty="0" sz="1000" spc="-5">
                <a:latin typeface="Times New Roman"/>
                <a:cs typeface="Times New Roman"/>
              </a:rPr>
              <a:t>. Verify </a:t>
            </a:r>
            <a:r>
              <a:rPr dirty="0" sz="1000" spc="-10">
                <a:latin typeface="Times New Roman"/>
                <a:cs typeface="Times New Roman"/>
              </a:rPr>
              <a:t>the </a:t>
            </a:r>
            <a:r>
              <a:rPr dirty="0" sz="1000" spc="-5">
                <a:latin typeface="Times New Roman"/>
                <a:cs typeface="Times New Roman"/>
              </a:rPr>
              <a:t>haunch is large enough to  accommodate the camber, but </a:t>
            </a:r>
            <a:r>
              <a:rPr dirty="0" sz="1000">
                <a:latin typeface="Times New Roman"/>
                <a:cs typeface="Times New Roman"/>
              </a:rPr>
              <a:t>not </a:t>
            </a:r>
            <a:r>
              <a:rPr dirty="0" sz="1000" spc="-5">
                <a:latin typeface="Times New Roman"/>
                <a:cs typeface="Times New Roman"/>
              </a:rPr>
              <a:t>too large that the girder </a:t>
            </a:r>
            <a:r>
              <a:rPr dirty="0" sz="1000" spc="-10">
                <a:latin typeface="Times New Roman"/>
                <a:cs typeface="Times New Roman"/>
              </a:rPr>
              <a:t>has </a:t>
            </a:r>
            <a:r>
              <a:rPr dirty="0" sz="1000" spc="-5">
                <a:latin typeface="Times New Roman"/>
                <a:cs typeface="Times New Roman"/>
              </a:rPr>
              <a:t>to carry unnecessary dead load. For such a large girder, an  extra inch </a:t>
            </a:r>
            <a:r>
              <a:rPr dirty="0" sz="1000">
                <a:latin typeface="Times New Roman"/>
                <a:cs typeface="Times New Roman"/>
              </a:rPr>
              <a:t>of </a:t>
            </a:r>
            <a:r>
              <a:rPr dirty="0" sz="1000" spc="-5">
                <a:latin typeface="Times New Roman"/>
                <a:cs typeface="Times New Roman"/>
              </a:rPr>
              <a:t>concrete over the top flange can </a:t>
            </a:r>
            <a:r>
              <a:rPr dirty="0" sz="1000" spc="-10">
                <a:latin typeface="Times New Roman"/>
                <a:cs typeface="Times New Roman"/>
              </a:rPr>
              <a:t>add up </a:t>
            </a:r>
            <a:r>
              <a:rPr dirty="0" sz="1000" spc="-5">
                <a:latin typeface="Times New Roman"/>
                <a:cs typeface="Times New Roman"/>
              </a:rPr>
              <a:t>to a considerable amount </a:t>
            </a:r>
            <a:r>
              <a:rPr dirty="0" sz="1000">
                <a:latin typeface="Times New Roman"/>
                <a:cs typeface="Times New Roman"/>
              </a:rPr>
              <a:t>of</a:t>
            </a:r>
            <a:r>
              <a:rPr dirty="0" sz="1000" spc="120">
                <a:latin typeface="Times New Roman"/>
                <a:cs typeface="Times New Roman"/>
              </a:rPr>
              <a:t> </a:t>
            </a:r>
            <a:r>
              <a:rPr dirty="0" sz="1000" spc="-5">
                <a:latin typeface="Times New Roman"/>
                <a:cs typeface="Times New Roman"/>
              </a:rPr>
              <a:t>weight.</a:t>
            </a:r>
            <a:endParaRPr sz="1000">
              <a:latin typeface="Times New Roman"/>
              <a:cs typeface="Times New Roman"/>
            </a:endParaRPr>
          </a:p>
          <a:p>
            <a:pPr marL="88900" marR="81280">
              <a:lnSpc>
                <a:spcPct val="106000"/>
              </a:lnSpc>
              <a:spcBef>
                <a:spcPts val="470"/>
              </a:spcBef>
            </a:pPr>
            <a:r>
              <a:rPr dirty="0" sz="1000" spc="-5">
                <a:latin typeface="Times New Roman"/>
                <a:cs typeface="Times New Roman"/>
              </a:rPr>
              <a:t>The haunch depth is to </a:t>
            </a:r>
            <a:r>
              <a:rPr dirty="0" sz="1000">
                <a:latin typeface="Times New Roman"/>
                <a:cs typeface="Times New Roman"/>
              </a:rPr>
              <a:t>be </a:t>
            </a:r>
            <a:r>
              <a:rPr dirty="0" sz="1000" spc="-5">
                <a:latin typeface="Times New Roman"/>
                <a:cs typeface="Times New Roman"/>
              </a:rPr>
              <a:t>such that at the mid-span the distance between the bottom </a:t>
            </a:r>
            <a:r>
              <a:rPr dirty="0" sz="1000">
                <a:latin typeface="Times New Roman"/>
                <a:cs typeface="Times New Roman"/>
              </a:rPr>
              <a:t>of </a:t>
            </a:r>
            <a:r>
              <a:rPr dirty="0" sz="1000" spc="-5">
                <a:latin typeface="Times New Roman"/>
                <a:cs typeface="Times New Roman"/>
              </a:rPr>
              <a:t>the slab and the </a:t>
            </a:r>
            <a:r>
              <a:rPr dirty="0" sz="1000" spc="-10">
                <a:latin typeface="Times New Roman"/>
                <a:cs typeface="Times New Roman"/>
              </a:rPr>
              <a:t>top of </a:t>
            </a:r>
            <a:r>
              <a:rPr dirty="0" sz="1000" spc="-5">
                <a:latin typeface="Times New Roman"/>
                <a:cs typeface="Times New Roman"/>
              </a:rPr>
              <a:t>the girder </a:t>
            </a:r>
            <a:r>
              <a:rPr dirty="0" sz="1000" spc="-10">
                <a:latin typeface="Times New Roman"/>
                <a:cs typeface="Times New Roman"/>
              </a:rPr>
              <a:t>is  </a:t>
            </a:r>
            <a:r>
              <a:rPr dirty="0" sz="1000">
                <a:latin typeface="Times New Roman"/>
                <a:cs typeface="Times New Roman"/>
              </a:rPr>
              <a:t>equal </a:t>
            </a:r>
            <a:r>
              <a:rPr dirty="0" sz="1000" spc="-5">
                <a:latin typeface="Times New Roman"/>
                <a:cs typeface="Times New Roman"/>
              </a:rPr>
              <a:t>to the slab fillet dimension, </a:t>
            </a:r>
            <a:r>
              <a:rPr dirty="0" sz="1000" spc="-5">
                <a:latin typeface="Cambria Math"/>
                <a:cs typeface="Cambria Math"/>
              </a:rPr>
              <a:t>0.75in</a:t>
            </a:r>
            <a:r>
              <a:rPr dirty="0" sz="1000" spc="-5">
                <a:latin typeface="Times New Roman"/>
                <a:cs typeface="Times New Roman"/>
              </a:rPr>
              <a:t>. </a:t>
            </a:r>
            <a:r>
              <a:rPr dirty="0" sz="1000">
                <a:latin typeface="Times New Roman"/>
                <a:cs typeface="Times New Roman"/>
              </a:rPr>
              <a:t>Account </a:t>
            </a:r>
            <a:r>
              <a:rPr dirty="0" sz="1000" spc="-5">
                <a:latin typeface="Times New Roman"/>
                <a:cs typeface="Times New Roman"/>
              </a:rPr>
              <a:t>for geometric effects </a:t>
            </a:r>
            <a:r>
              <a:rPr dirty="0" sz="1000">
                <a:latin typeface="Times New Roman"/>
                <a:cs typeface="Times New Roman"/>
              </a:rPr>
              <a:t>due </a:t>
            </a:r>
            <a:r>
              <a:rPr dirty="0" sz="1000" spc="-5">
                <a:latin typeface="Times New Roman"/>
                <a:cs typeface="Times New Roman"/>
              </a:rPr>
              <a:t>to the roadway and camber. The haunch depth at  </a:t>
            </a:r>
            <a:r>
              <a:rPr dirty="0" baseline="11111" sz="1500" spc="-7">
                <a:latin typeface="Times New Roman"/>
                <a:cs typeface="Times New Roman"/>
              </a:rPr>
              <a:t>the bearing is </a:t>
            </a:r>
            <a:r>
              <a:rPr dirty="0" baseline="11111" sz="1500" spc="52">
                <a:latin typeface="Cambria Math"/>
                <a:cs typeface="Cambria Math"/>
              </a:rPr>
              <a:t>A</a:t>
            </a:r>
            <a:r>
              <a:rPr dirty="0" sz="700" spc="35">
                <a:latin typeface="Cambria Math"/>
                <a:cs typeface="Cambria Math"/>
              </a:rPr>
              <a:t>haunch </a:t>
            </a:r>
            <a:r>
              <a:rPr dirty="0" baseline="11111" sz="1500" spc="-7">
                <a:latin typeface="Cambria Math"/>
                <a:cs typeface="Cambria Math"/>
              </a:rPr>
              <a:t>= </a:t>
            </a:r>
            <a:r>
              <a:rPr dirty="0" baseline="11111" sz="1500" spc="37">
                <a:latin typeface="Cambria Math"/>
                <a:cs typeface="Cambria Math"/>
              </a:rPr>
              <a:t>A</a:t>
            </a:r>
            <a:r>
              <a:rPr dirty="0" sz="700" spc="25">
                <a:latin typeface="Cambria Math"/>
                <a:cs typeface="Cambria Math"/>
              </a:rPr>
              <a:t>slab+fillet </a:t>
            </a:r>
            <a:r>
              <a:rPr dirty="0" baseline="11111" sz="1500" spc="-7">
                <a:latin typeface="Cambria Math"/>
                <a:cs typeface="Cambria Math"/>
              </a:rPr>
              <a:t>+ </a:t>
            </a:r>
            <a:r>
              <a:rPr dirty="0" baseline="11111" sz="1500" spc="52">
                <a:latin typeface="Cambria Math"/>
                <a:cs typeface="Cambria Math"/>
              </a:rPr>
              <a:t>A</a:t>
            </a:r>
            <a:r>
              <a:rPr dirty="0" sz="700" spc="35">
                <a:latin typeface="Cambria Math"/>
                <a:cs typeface="Cambria Math"/>
              </a:rPr>
              <a:t>profile effect </a:t>
            </a:r>
            <a:r>
              <a:rPr dirty="0" baseline="11111" sz="1500" spc="-7">
                <a:latin typeface="Cambria Math"/>
                <a:cs typeface="Cambria Math"/>
              </a:rPr>
              <a:t>+ </a:t>
            </a:r>
            <a:r>
              <a:rPr dirty="0" baseline="11111" sz="1500" spc="44">
                <a:latin typeface="Cambria Math"/>
                <a:cs typeface="Cambria Math"/>
              </a:rPr>
              <a:t>A</a:t>
            </a:r>
            <a:r>
              <a:rPr dirty="0" sz="700" spc="30">
                <a:latin typeface="Cambria Math"/>
                <a:cs typeface="Cambria Math"/>
              </a:rPr>
              <a:t>girder </a:t>
            </a:r>
            <a:r>
              <a:rPr dirty="0" sz="700" spc="35">
                <a:latin typeface="Cambria Math"/>
                <a:cs typeface="Cambria Math"/>
              </a:rPr>
              <a:t>orientation effect </a:t>
            </a:r>
            <a:r>
              <a:rPr dirty="0" baseline="11111" sz="1500" spc="-7">
                <a:latin typeface="Cambria Math"/>
                <a:cs typeface="Cambria Math"/>
              </a:rPr>
              <a:t>+ </a:t>
            </a:r>
            <a:r>
              <a:rPr dirty="0" baseline="11111" sz="1500" spc="52">
                <a:latin typeface="Cambria Math"/>
                <a:cs typeface="Cambria Math"/>
              </a:rPr>
              <a:t>A</a:t>
            </a:r>
            <a:r>
              <a:rPr dirty="0" sz="700" spc="35">
                <a:latin typeface="Cambria Math"/>
                <a:cs typeface="Cambria Math"/>
              </a:rPr>
              <a:t>excess</a:t>
            </a:r>
            <a:r>
              <a:rPr dirty="0" sz="700" spc="70">
                <a:latin typeface="Cambria Math"/>
                <a:cs typeface="Cambria Math"/>
              </a:rPr>
              <a:t> </a:t>
            </a:r>
            <a:r>
              <a:rPr dirty="0" sz="700" spc="40">
                <a:latin typeface="Cambria Math"/>
                <a:cs typeface="Cambria Math"/>
              </a:rPr>
              <a:t>camber</a:t>
            </a:r>
            <a:r>
              <a:rPr dirty="0" baseline="11111" sz="1500" spc="60">
                <a:latin typeface="Times New Roman"/>
                <a:cs typeface="Times New Roman"/>
              </a:rPr>
              <a:t>.</a:t>
            </a:r>
            <a:endParaRPr baseline="11111" sz="1500">
              <a:latin typeface="Times New Roman"/>
              <a:cs typeface="Times New Roman"/>
            </a:endParaRPr>
          </a:p>
          <a:p>
            <a:pPr>
              <a:lnSpc>
                <a:spcPct val="100000"/>
              </a:lnSpc>
              <a:spcBef>
                <a:spcPts val="45"/>
              </a:spcBef>
            </a:pPr>
            <a:endParaRPr sz="900">
              <a:latin typeface="Times New Roman"/>
              <a:cs typeface="Times New Roman"/>
            </a:endParaRPr>
          </a:p>
          <a:p>
            <a:pPr lvl="1" marL="454659" indent="-366395">
              <a:lnSpc>
                <a:spcPct val="100000"/>
              </a:lnSpc>
              <a:buFont typeface="Arial"/>
              <a:buAutoNum type="arabicPeriod"/>
              <a:tabLst>
                <a:tab pos="454659" algn="l"/>
                <a:tab pos="455295" algn="l"/>
              </a:tabLst>
            </a:pPr>
            <a:r>
              <a:rPr dirty="0" sz="1200" b="1">
                <a:latin typeface="Arial"/>
                <a:cs typeface="Arial"/>
              </a:rPr>
              <a:t>Sl</a:t>
            </a:r>
            <a:r>
              <a:rPr dirty="0" sz="1200" b="1">
                <a:latin typeface="Arial"/>
                <a:cs typeface="Arial"/>
              </a:rPr>
              <a:t>ab </a:t>
            </a:r>
            <a:r>
              <a:rPr dirty="0" sz="1200" spc="-5" b="1">
                <a:latin typeface="Arial"/>
                <a:cs typeface="Arial"/>
              </a:rPr>
              <a:t>and Fillet</a:t>
            </a:r>
            <a:endParaRPr sz="1200">
              <a:latin typeface="Arial"/>
              <a:cs typeface="Arial"/>
            </a:endParaRPr>
          </a:p>
          <a:p>
            <a:pPr marL="88900" marR="57150">
              <a:lnSpc>
                <a:spcPts val="1160"/>
              </a:lnSpc>
              <a:spcBef>
                <a:spcPts val="320"/>
              </a:spcBef>
            </a:pPr>
            <a:r>
              <a:rPr dirty="0" sz="1000" spc="-5">
                <a:latin typeface="Times New Roman"/>
                <a:cs typeface="Times New Roman"/>
              </a:rPr>
              <a:t>The slab and fillet is the gross slab depth plus the fillet dimension. If the actual camber is exactly </a:t>
            </a:r>
            <a:r>
              <a:rPr dirty="0" sz="1000">
                <a:latin typeface="Times New Roman"/>
                <a:cs typeface="Times New Roman"/>
              </a:rPr>
              <a:t>equal </a:t>
            </a:r>
            <a:r>
              <a:rPr dirty="0" sz="1000" spc="-5">
                <a:latin typeface="Times New Roman"/>
                <a:cs typeface="Times New Roman"/>
              </a:rPr>
              <a:t>to the predicted value,  and all deflections are as predicted, the top </a:t>
            </a:r>
            <a:r>
              <a:rPr dirty="0" sz="1000">
                <a:latin typeface="Times New Roman"/>
                <a:cs typeface="Times New Roman"/>
              </a:rPr>
              <a:t>of </a:t>
            </a:r>
            <a:r>
              <a:rPr dirty="0" sz="1000" spc="-5">
                <a:latin typeface="Times New Roman"/>
                <a:cs typeface="Times New Roman"/>
              </a:rPr>
              <a:t>the girder will </a:t>
            </a:r>
            <a:r>
              <a:rPr dirty="0" sz="1000">
                <a:latin typeface="Times New Roman"/>
                <a:cs typeface="Times New Roman"/>
              </a:rPr>
              <a:t>be </a:t>
            </a:r>
            <a:r>
              <a:rPr dirty="0" sz="1000" spc="-5">
                <a:latin typeface="Times New Roman"/>
                <a:cs typeface="Times New Roman"/>
              </a:rPr>
              <a:t>exactly </a:t>
            </a:r>
            <a:r>
              <a:rPr dirty="0" sz="1000" spc="30">
                <a:latin typeface="Cambria Math"/>
                <a:cs typeface="Cambria Math"/>
              </a:rPr>
              <a:t>t</a:t>
            </a:r>
            <a:r>
              <a:rPr dirty="0" baseline="-15873" sz="1050" spc="44">
                <a:latin typeface="Cambria Math"/>
                <a:cs typeface="Cambria Math"/>
              </a:rPr>
              <a:t>fillet </a:t>
            </a:r>
            <a:r>
              <a:rPr dirty="0" sz="1000" spc="-5">
                <a:latin typeface="Times New Roman"/>
                <a:cs typeface="Times New Roman"/>
              </a:rPr>
              <a:t>below the bottom </a:t>
            </a:r>
            <a:r>
              <a:rPr dirty="0" sz="1000">
                <a:latin typeface="Times New Roman"/>
                <a:cs typeface="Times New Roman"/>
              </a:rPr>
              <a:t>of </a:t>
            </a:r>
            <a:r>
              <a:rPr dirty="0" sz="1000" spc="-5">
                <a:latin typeface="Times New Roman"/>
                <a:cs typeface="Times New Roman"/>
              </a:rPr>
              <a:t>the deck at its closest</a:t>
            </a:r>
            <a:r>
              <a:rPr dirty="0" sz="1000" spc="175">
                <a:latin typeface="Times New Roman"/>
                <a:cs typeface="Times New Roman"/>
              </a:rPr>
              <a:t> </a:t>
            </a:r>
            <a:r>
              <a:rPr dirty="0" sz="1000" spc="-5">
                <a:latin typeface="Times New Roman"/>
                <a:cs typeface="Times New Roman"/>
              </a:rPr>
              <a:t>point.</a:t>
            </a:r>
            <a:endParaRPr sz="1000">
              <a:latin typeface="Times New Roman"/>
              <a:cs typeface="Times New Roman"/>
            </a:endParaRPr>
          </a:p>
        </p:txBody>
      </p:sp>
      <p:sp>
        <p:nvSpPr>
          <p:cNvPr id="24" name="object 24"/>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76</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660400" y="3601593"/>
            <a:ext cx="6324600" cy="1295400"/>
          </a:xfrm>
          <a:prstGeom prst="rect">
            <a:avLst/>
          </a:prstGeom>
        </p:spPr>
        <p:txBody>
          <a:bodyPr wrap="square" lIns="0" tIns="85725" rIns="0" bIns="0" rtlCol="0" vert="horz">
            <a:spAutoFit/>
          </a:bodyPr>
          <a:lstStyle/>
          <a:p>
            <a:pPr algn="ctr" marL="126364">
              <a:lnSpc>
                <a:spcPct val="100000"/>
              </a:lnSpc>
              <a:spcBef>
                <a:spcPts val="675"/>
              </a:spcBef>
            </a:pPr>
            <a:r>
              <a:rPr dirty="0" sz="1000" spc="-5" b="1">
                <a:latin typeface="Times New Roman"/>
                <a:cs typeface="Times New Roman"/>
              </a:rPr>
              <a:t>Figure </a:t>
            </a:r>
            <a:r>
              <a:rPr dirty="0" sz="1000" b="1">
                <a:latin typeface="Times New Roman"/>
                <a:cs typeface="Times New Roman"/>
              </a:rPr>
              <a:t>6-1: </a:t>
            </a:r>
            <a:r>
              <a:rPr dirty="0" sz="1000" spc="-5" b="1">
                <a:latin typeface="Times New Roman"/>
                <a:cs typeface="Times New Roman"/>
              </a:rPr>
              <a:t>Slab + Fillet</a:t>
            </a:r>
            <a:r>
              <a:rPr dirty="0" sz="1000" spc="15" b="1">
                <a:latin typeface="Times New Roman"/>
                <a:cs typeface="Times New Roman"/>
              </a:rPr>
              <a:t> </a:t>
            </a:r>
            <a:r>
              <a:rPr dirty="0" sz="1000" spc="-5" b="1">
                <a:latin typeface="Times New Roman"/>
                <a:cs typeface="Times New Roman"/>
              </a:rPr>
              <a:t>Effect</a:t>
            </a:r>
            <a:endParaRPr sz="1000">
              <a:latin typeface="Times New Roman"/>
              <a:cs typeface="Times New Roman"/>
            </a:endParaRPr>
          </a:p>
          <a:p>
            <a:pPr algn="ctr" marL="123189">
              <a:lnSpc>
                <a:spcPct val="100000"/>
              </a:lnSpc>
              <a:spcBef>
                <a:spcPts val="575"/>
              </a:spcBef>
            </a:pPr>
            <a:r>
              <a:rPr dirty="0" sz="1000" spc="-195">
                <a:latin typeface="Cambria Math"/>
                <a:cs typeface="Cambria Math"/>
              </a:rPr>
              <a:t>𝐴𝐴</a:t>
            </a:r>
            <a:r>
              <a:rPr dirty="0" baseline="-15873" sz="1050" spc="-292">
                <a:latin typeface="Cambria Math"/>
                <a:cs typeface="Cambria Math"/>
              </a:rPr>
              <a:t>𝑠𝑠𝑠𝑠𝑠𝑠𝑠𝑠+𝑒𝑒𝑔𝑔𝑠𝑠𝑠𝑠𝑒𝑒𝑑𝑑</a:t>
            </a:r>
            <a:r>
              <a:rPr dirty="0" baseline="-15873" sz="1050" spc="292">
                <a:latin typeface="Cambria Math"/>
                <a:cs typeface="Cambria Math"/>
              </a:rPr>
              <a:t> </a:t>
            </a:r>
            <a:r>
              <a:rPr dirty="0" sz="1000" spc="-5">
                <a:latin typeface="Cambria Math"/>
                <a:cs typeface="Cambria Math"/>
              </a:rPr>
              <a:t>= </a:t>
            </a:r>
            <a:r>
              <a:rPr dirty="0" sz="1000">
                <a:latin typeface="Cambria Math"/>
                <a:cs typeface="Cambria Math"/>
              </a:rPr>
              <a:t>7.5 </a:t>
            </a:r>
            <a:r>
              <a:rPr dirty="0" sz="1000" spc="-245">
                <a:latin typeface="Cambria Math"/>
                <a:cs typeface="Cambria Math"/>
              </a:rPr>
              <a:t>𝑠𝑠𝑠𝑠</a:t>
            </a:r>
            <a:r>
              <a:rPr dirty="0" sz="1000" spc="25">
                <a:latin typeface="Cambria Math"/>
                <a:cs typeface="Cambria Math"/>
              </a:rPr>
              <a:t> </a:t>
            </a:r>
            <a:r>
              <a:rPr dirty="0" sz="1000" spc="-5">
                <a:latin typeface="Cambria Math"/>
                <a:cs typeface="Cambria Math"/>
              </a:rPr>
              <a:t>+ 0.75 </a:t>
            </a:r>
            <a:r>
              <a:rPr dirty="0" sz="1000" spc="-245">
                <a:latin typeface="Cambria Math"/>
                <a:cs typeface="Cambria Math"/>
              </a:rPr>
              <a:t>𝑠𝑠𝑠𝑠</a:t>
            </a:r>
            <a:r>
              <a:rPr dirty="0" sz="1000" spc="80">
                <a:latin typeface="Cambria Math"/>
                <a:cs typeface="Cambria Math"/>
              </a:rPr>
              <a:t> </a:t>
            </a:r>
            <a:r>
              <a:rPr dirty="0" sz="1000" spc="-5">
                <a:latin typeface="Cambria Math"/>
                <a:cs typeface="Cambria Math"/>
              </a:rPr>
              <a:t>=</a:t>
            </a:r>
            <a:r>
              <a:rPr dirty="0" sz="1000" spc="130">
                <a:latin typeface="Cambria Math"/>
                <a:cs typeface="Cambria Math"/>
              </a:rPr>
              <a:t> </a:t>
            </a:r>
            <a:r>
              <a:rPr dirty="0" sz="1000" spc="-125">
                <a:latin typeface="Cambria Math"/>
                <a:cs typeface="Cambria Math"/>
              </a:rPr>
              <a:t>8.25𝑠𝑠𝑠𝑠</a:t>
            </a:r>
            <a:endParaRPr sz="1000">
              <a:latin typeface="Cambria Math"/>
              <a:cs typeface="Cambria Math"/>
            </a:endParaRPr>
          </a:p>
          <a:p>
            <a:pPr>
              <a:lnSpc>
                <a:spcPct val="100000"/>
              </a:lnSpc>
              <a:spcBef>
                <a:spcPts val="20"/>
              </a:spcBef>
            </a:pPr>
            <a:endParaRPr sz="1050">
              <a:latin typeface="Cambria Math"/>
              <a:cs typeface="Cambria Math"/>
            </a:endParaRPr>
          </a:p>
          <a:p>
            <a:pPr marL="25400">
              <a:lnSpc>
                <a:spcPct val="100000"/>
              </a:lnSpc>
              <a:spcBef>
                <a:spcPts val="5"/>
              </a:spcBef>
              <a:tabLst>
                <a:tab pos="390525" algn="l"/>
              </a:tabLst>
            </a:pPr>
            <a:r>
              <a:rPr dirty="0" sz="1200" b="1">
                <a:latin typeface="Arial"/>
                <a:cs typeface="Arial"/>
              </a:rPr>
              <a:t>6.2	</a:t>
            </a:r>
            <a:r>
              <a:rPr dirty="0" sz="1200" spc="-5" b="1">
                <a:latin typeface="Arial"/>
                <a:cs typeface="Arial"/>
              </a:rPr>
              <a:t>Profile</a:t>
            </a:r>
            <a:r>
              <a:rPr dirty="0" sz="1200" b="1">
                <a:latin typeface="Arial"/>
                <a:cs typeface="Arial"/>
              </a:rPr>
              <a:t> </a:t>
            </a:r>
            <a:r>
              <a:rPr dirty="0" sz="1200" spc="-5" b="1">
                <a:latin typeface="Arial"/>
                <a:cs typeface="Arial"/>
              </a:rPr>
              <a:t>Effect</a:t>
            </a:r>
            <a:endParaRPr sz="1200">
              <a:latin typeface="Arial"/>
              <a:cs typeface="Arial"/>
            </a:endParaRPr>
          </a:p>
          <a:p>
            <a:pPr marL="25400" marR="17780">
              <a:lnSpc>
                <a:spcPts val="1150"/>
              </a:lnSpc>
              <a:spcBef>
                <a:spcPts val="325"/>
              </a:spcBef>
            </a:pPr>
            <a:r>
              <a:rPr dirty="0" sz="1000" spc="-5">
                <a:latin typeface="Times New Roman"/>
                <a:cs typeface="Times New Roman"/>
              </a:rPr>
              <a:t>PGSuper uses a general approach to determine the profile effect. Draw a chord line from the </a:t>
            </a:r>
            <a:r>
              <a:rPr dirty="0" sz="1000">
                <a:latin typeface="Times New Roman"/>
                <a:cs typeface="Times New Roman"/>
              </a:rPr>
              <a:t>point </a:t>
            </a:r>
            <a:r>
              <a:rPr dirty="0" sz="1000" spc="-5">
                <a:latin typeface="Times New Roman"/>
                <a:cs typeface="Times New Roman"/>
              </a:rPr>
              <a:t>where a vertical line  passing through the </a:t>
            </a:r>
            <a:r>
              <a:rPr dirty="0" sz="1000" spc="-10">
                <a:latin typeface="Times New Roman"/>
                <a:cs typeface="Times New Roman"/>
              </a:rPr>
              <a:t>CL </a:t>
            </a:r>
            <a:r>
              <a:rPr dirty="0" sz="1000" spc="-5">
                <a:latin typeface="Times New Roman"/>
                <a:cs typeface="Times New Roman"/>
              </a:rPr>
              <a:t>Bearings intersect the </a:t>
            </a:r>
            <a:r>
              <a:rPr dirty="0" sz="1000">
                <a:latin typeface="Times New Roman"/>
                <a:cs typeface="Times New Roman"/>
              </a:rPr>
              <a:t>deck. </a:t>
            </a:r>
            <a:r>
              <a:rPr dirty="0" sz="1000" spc="-5">
                <a:latin typeface="Times New Roman"/>
                <a:cs typeface="Times New Roman"/>
              </a:rPr>
              <a:t>Then the profile effect is the maximum difference in elevation between  this </a:t>
            </a:r>
            <a:r>
              <a:rPr dirty="0" sz="1000">
                <a:latin typeface="Times New Roman"/>
                <a:cs typeface="Times New Roman"/>
              </a:rPr>
              <a:t>chord </a:t>
            </a:r>
            <a:r>
              <a:rPr dirty="0" sz="1000" spc="-5">
                <a:latin typeface="Times New Roman"/>
                <a:cs typeface="Times New Roman"/>
              </a:rPr>
              <a:t>line and the roadway</a:t>
            </a:r>
            <a:r>
              <a:rPr dirty="0" sz="1000" spc="15">
                <a:latin typeface="Times New Roman"/>
                <a:cs typeface="Times New Roman"/>
              </a:rPr>
              <a:t> </a:t>
            </a:r>
            <a:r>
              <a:rPr dirty="0" sz="1000" spc="-5">
                <a:latin typeface="Times New Roman"/>
                <a:cs typeface="Times New Roman"/>
              </a:rPr>
              <a:t>surface.</a:t>
            </a:r>
            <a:endParaRPr sz="1000">
              <a:latin typeface="Times New Roman"/>
              <a:cs typeface="Times New Roman"/>
            </a:endParaRPr>
          </a:p>
        </p:txBody>
      </p:sp>
      <p:sp>
        <p:nvSpPr>
          <p:cNvPr id="4" name="object 4"/>
          <p:cNvSpPr txBox="1"/>
          <p:nvPr/>
        </p:nvSpPr>
        <p:spPr>
          <a:xfrm>
            <a:off x="2634484" y="8751852"/>
            <a:ext cx="2503805" cy="177800"/>
          </a:xfrm>
          <a:prstGeom prst="rect">
            <a:avLst/>
          </a:prstGeom>
        </p:spPr>
        <p:txBody>
          <a:bodyPr wrap="square" lIns="0" tIns="12065" rIns="0" bIns="0" rtlCol="0" vert="horz">
            <a:spAutoFit/>
          </a:bodyPr>
          <a:lstStyle/>
          <a:p>
            <a:pPr marL="12700">
              <a:lnSpc>
                <a:spcPct val="100000"/>
              </a:lnSpc>
              <a:spcBef>
                <a:spcPts val="95"/>
              </a:spcBef>
            </a:pPr>
            <a:r>
              <a:rPr dirty="0" sz="1000" spc="-5" b="1">
                <a:latin typeface="Times New Roman"/>
                <a:cs typeface="Times New Roman"/>
              </a:rPr>
              <a:t>Figure </a:t>
            </a:r>
            <a:r>
              <a:rPr dirty="0" sz="1000" b="1">
                <a:latin typeface="Times New Roman"/>
                <a:cs typeface="Times New Roman"/>
              </a:rPr>
              <a:t>6-2: </a:t>
            </a:r>
            <a:r>
              <a:rPr dirty="0" sz="1000" spc="-5" b="1">
                <a:latin typeface="Times New Roman"/>
                <a:cs typeface="Times New Roman"/>
              </a:rPr>
              <a:t>General Method </a:t>
            </a:r>
            <a:r>
              <a:rPr dirty="0" sz="1000" b="1">
                <a:latin typeface="Times New Roman"/>
                <a:cs typeface="Times New Roman"/>
              </a:rPr>
              <a:t>for </a:t>
            </a:r>
            <a:r>
              <a:rPr dirty="0" sz="1000" spc="-5" b="1">
                <a:latin typeface="Times New Roman"/>
                <a:cs typeface="Times New Roman"/>
              </a:rPr>
              <a:t>Profile</a:t>
            </a:r>
            <a:r>
              <a:rPr dirty="0" sz="1000" spc="-10" b="1">
                <a:latin typeface="Times New Roman"/>
                <a:cs typeface="Times New Roman"/>
              </a:rPr>
              <a:t> </a:t>
            </a:r>
            <a:r>
              <a:rPr dirty="0" sz="1000" spc="-5" b="1">
                <a:latin typeface="Times New Roman"/>
                <a:cs typeface="Times New Roman"/>
              </a:rPr>
              <a:t>Effect</a:t>
            </a:r>
            <a:endParaRPr sz="1000">
              <a:latin typeface="Times New Roman"/>
              <a:cs typeface="Times New Roman"/>
            </a:endParaRPr>
          </a:p>
        </p:txBody>
      </p:sp>
      <p:sp>
        <p:nvSpPr>
          <p:cNvPr id="5" name="object 5"/>
          <p:cNvSpPr/>
          <p:nvPr/>
        </p:nvSpPr>
        <p:spPr>
          <a:xfrm>
            <a:off x="1066800" y="990600"/>
            <a:ext cx="3428999" cy="251459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887664" y="5029413"/>
            <a:ext cx="5921370" cy="3565950"/>
          </a:xfrm>
          <a:prstGeom prst="rect">
            <a:avLst/>
          </a:prstGeom>
          <a:blipFill>
            <a:blip r:embed="rId3" cstate="print"/>
            <a:stretch>
              <a:fillRect/>
            </a:stretch>
          </a:blipFill>
        </p:spPr>
        <p:txBody>
          <a:bodyPr wrap="square" lIns="0" tIns="0" rIns="0" bIns="0" rtlCol="0"/>
          <a:lstStyle/>
          <a:p/>
        </p:txBody>
      </p:sp>
      <p:sp>
        <p:nvSpPr>
          <p:cNvPr id="7" name="object 7"/>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77</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673025" y="894032"/>
            <a:ext cx="6409690" cy="796925"/>
          </a:xfrm>
          <a:prstGeom prst="rect">
            <a:avLst/>
          </a:prstGeom>
        </p:spPr>
        <p:txBody>
          <a:bodyPr wrap="square" lIns="0" tIns="22225" rIns="0" bIns="0" rtlCol="0" vert="horz">
            <a:spAutoFit/>
          </a:bodyPr>
          <a:lstStyle/>
          <a:p>
            <a:pPr algn="just" marL="12700" marR="5080" indent="-635">
              <a:lnSpc>
                <a:spcPts val="1150"/>
              </a:lnSpc>
              <a:spcBef>
                <a:spcPts val="175"/>
              </a:spcBef>
            </a:pPr>
            <a:r>
              <a:rPr dirty="0" sz="1000" spc="-5">
                <a:latin typeface="Times New Roman"/>
                <a:cs typeface="Times New Roman"/>
              </a:rPr>
              <a:t>The entire bridge is within the limits </a:t>
            </a:r>
            <a:r>
              <a:rPr dirty="0" sz="1000">
                <a:latin typeface="Times New Roman"/>
                <a:cs typeface="Times New Roman"/>
              </a:rPr>
              <a:t>of </a:t>
            </a:r>
            <a:r>
              <a:rPr dirty="0" sz="1000" spc="-5">
                <a:latin typeface="Times New Roman"/>
                <a:cs typeface="Times New Roman"/>
              </a:rPr>
              <a:t>the horizontal </a:t>
            </a:r>
            <a:r>
              <a:rPr dirty="0" sz="1000" spc="-10">
                <a:latin typeface="Times New Roman"/>
                <a:cs typeface="Times New Roman"/>
              </a:rPr>
              <a:t>and </a:t>
            </a:r>
            <a:r>
              <a:rPr dirty="0" sz="1000" spc="-5">
                <a:latin typeface="Times New Roman"/>
                <a:cs typeface="Times New Roman"/>
              </a:rPr>
              <a:t>vertical curves. Also, there </a:t>
            </a:r>
            <a:r>
              <a:rPr dirty="0" sz="1000" spc="-10">
                <a:latin typeface="Times New Roman"/>
                <a:cs typeface="Times New Roman"/>
              </a:rPr>
              <a:t>are no </a:t>
            </a:r>
            <a:r>
              <a:rPr dirty="0" sz="1000" spc="-5">
                <a:latin typeface="Times New Roman"/>
                <a:cs typeface="Times New Roman"/>
              </a:rPr>
              <a:t>superelevation transitions within  the limits </a:t>
            </a:r>
            <a:r>
              <a:rPr dirty="0" sz="1000">
                <a:latin typeface="Times New Roman"/>
                <a:cs typeface="Times New Roman"/>
              </a:rPr>
              <a:t>of </a:t>
            </a:r>
            <a:r>
              <a:rPr dirty="0" sz="1000" spc="-5">
                <a:latin typeface="Times New Roman"/>
                <a:cs typeface="Times New Roman"/>
              </a:rPr>
              <a:t>the bridge. Therefore, the simplified method </a:t>
            </a:r>
            <a:r>
              <a:rPr dirty="0" sz="1000">
                <a:latin typeface="Times New Roman"/>
                <a:cs typeface="Times New Roman"/>
              </a:rPr>
              <a:t>of </a:t>
            </a:r>
            <a:r>
              <a:rPr dirty="0" sz="1000" spc="-5">
                <a:latin typeface="Times New Roman"/>
                <a:cs typeface="Times New Roman"/>
              </a:rPr>
              <a:t>computing the profile effect </a:t>
            </a:r>
            <a:r>
              <a:rPr dirty="0" sz="1000" spc="-10">
                <a:latin typeface="Times New Roman"/>
                <a:cs typeface="Times New Roman"/>
              </a:rPr>
              <a:t>can </a:t>
            </a:r>
            <a:r>
              <a:rPr dirty="0" sz="1000">
                <a:latin typeface="Times New Roman"/>
                <a:cs typeface="Times New Roman"/>
              </a:rPr>
              <a:t>be </a:t>
            </a:r>
            <a:r>
              <a:rPr dirty="0" sz="1000" spc="-5">
                <a:latin typeface="Times New Roman"/>
                <a:cs typeface="Times New Roman"/>
              </a:rPr>
              <a:t>used as described in WSDOT  BDM Appendix</a:t>
            </a:r>
            <a:r>
              <a:rPr dirty="0" sz="1000" spc="5">
                <a:latin typeface="Times New Roman"/>
                <a:cs typeface="Times New Roman"/>
              </a:rPr>
              <a:t> </a:t>
            </a:r>
            <a:r>
              <a:rPr dirty="0" sz="1000" spc="-5">
                <a:latin typeface="Times New Roman"/>
                <a:cs typeface="Times New Roman"/>
              </a:rPr>
              <a:t>5-B1.</a:t>
            </a:r>
            <a:endParaRPr sz="1000">
              <a:latin typeface="Times New Roman"/>
              <a:cs typeface="Times New Roman"/>
            </a:endParaRPr>
          </a:p>
          <a:p>
            <a:pPr>
              <a:lnSpc>
                <a:spcPct val="100000"/>
              </a:lnSpc>
              <a:spcBef>
                <a:spcPts val="15"/>
              </a:spcBef>
            </a:pPr>
            <a:endParaRPr sz="950">
              <a:latin typeface="Times New Roman"/>
              <a:cs typeface="Times New Roman"/>
            </a:endParaRPr>
          </a:p>
          <a:p>
            <a:pPr marL="12700">
              <a:lnSpc>
                <a:spcPct val="100000"/>
              </a:lnSpc>
            </a:pPr>
            <a:r>
              <a:rPr dirty="0" sz="1200" spc="-5">
                <a:solidFill>
                  <a:srgbClr val="0000FF"/>
                </a:solidFill>
                <a:latin typeface="Arial"/>
                <a:cs typeface="Arial"/>
              </a:rPr>
              <a:t>6.2.1 Vertical</a:t>
            </a:r>
            <a:r>
              <a:rPr dirty="0" sz="1200" spc="-65">
                <a:solidFill>
                  <a:srgbClr val="0000FF"/>
                </a:solidFill>
                <a:latin typeface="Arial"/>
                <a:cs typeface="Arial"/>
              </a:rPr>
              <a:t> </a:t>
            </a:r>
            <a:r>
              <a:rPr dirty="0" sz="1200" spc="-5">
                <a:solidFill>
                  <a:srgbClr val="0000FF"/>
                </a:solidFill>
                <a:latin typeface="Arial"/>
                <a:cs typeface="Arial"/>
              </a:rPr>
              <a:t>Curve</a:t>
            </a:r>
            <a:endParaRPr sz="1200">
              <a:latin typeface="Arial"/>
              <a:cs typeface="Arial"/>
            </a:endParaRPr>
          </a:p>
        </p:txBody>
      </p:sp>
      <p:sp>
        <p:nvSpPr>
          <p:cNvPr id="4" name="object 4"/>
          <p:cNvSpPr txBox="1"/>
          <p:nvPr/>
        </p:nvSpPr>
        <p:spPr>
          <a:xfrm>
            <a:off x="2974294" y="3858238"/>
            <a:ext cx="1825625" cy="177800"/>
          </a:xfrm>
          <a:prstGeom prst="rect">
            <a:avLst/>
          </a:prstGeom>
        </p:spPr>
        <p:txBody>
          <a:bodyPr wrap="square" lIns="0" tIns="12065" rIns="0" bIns="0" rtlCol="0" vert="horz">
            <a:spAutoFit/>
          </a:bodyPr>
          <a:lstStyle/>
          <a:p>
            <a:pPr marL="12700">
              <a:lnSpc>
                <a:spcPct val="100000"/>
              </a:lnSpc>
              <a:spcBef>
                <a:spcPts val="95"/>
              </a:spcBef>
            </a:pPr>
            <a:r>
              <a:rPr dirty="0" sz="1000" spc="-5" b="1">
                <a:latin typeface="Times New Roman"/>
                <a:cs typeface="Times New Roman"/>
              </a:rPr>
              <a:t>Figure </a:t>
            </a:r>
            <a:r>
              <a:rPr dirty="0" sz="1000" b="1">
                <a:latin typeface="Times New Roman"/>
                <a:cs typeface="Times New Roman"/>
              </a:rPr>
              <a:t>6-3: </a:t>
            </a:r>
            <a:r>
              <a:rPr dirty="0" sz="1000" spc="-5" b="1">
                <a:latin typeface="Times New Roman"/>
                <a:cs typeface="Times New Roman"/>
              </a:rPr>
              <a:t>Vertical Curve</a:t>
            </a:r>
            <a:r>
              <a:rPr dirty="0" sz="1000" spc="-20" b="1">
                <a:latin typeface="Times New Roman"/>
                <a:cs typeface="Times New Roman"/>
              </a:rPr>
              <a:t> </a:t>
            </a:r>
            <a:r>
              <a:rPr dirty="0" sz="1000" spc="-5" b="1">
                <a:latin typeface="Times New Roman"/>
                <a:cs typeface="Times New Roman"/>
              </a:rPr>
              <a:t>Effect</a:t>
            </a:r>
            <a:endParaRPr sz="1000">
              <a:latin typeface="Times New Roman"/>
              <a:cs typeface="Times New Roman"/>
            </a:endParaRPr>
          </a:p>
        </p:txBody>
      </p:sp>
      <p:sp>
        <p:nvSpPr>
          <p:cNvPr id="5" name="object 5"/>
          <p:cNvSpPr txBox="1"/>
          <p:nvPr/>
        </p:nvSpPr>
        <p:spPr>
          <a:xfrm>
            <a:off x="1936495" y="4477004"/>
            <a:ext cx="12065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𝑜𝑜𝑐𝑐</a:t>
            </a:r>
            <a:endParaRPr sz="700">
              <a:latin typeface="Cambria Math"/>
              <a:cs typeface="Cambria Math"/>
            </a:endParaRPr>
          </a:p>
        </p:txBody>
      </p:sp>
      <p:sp>
        <p:nvSpPr>
          <p:cNvPr id="6" name="object 6"/>
          <p:cNvSpPr txBox="1"/>
          <p:nvPr/>
        </p:nvSpPr>
        <p:spPr>
          <a:xfrm>
            <a:off x="1855673" y="4413058"/>
            <a:ext cx="339725" cy="177800"/>
          </a:xfrm>
          <a:prstGeom prst="rect">
            <a:avLst/>
          </a:prstGeom>
        </p:spPr>
        <p:txBody>
          <a:bodyPr wrap="square" lIns="0" tIns="12065" rIns="0" bIns="0" rtlCol="0" vert="horz">
            <a:spAutoFit/>
          </a:bodyPr>
          <a:lstStyle/>
          <a:p>
            <a:pPr marL="12700">
              <a:lnSpc>
                <a:spcPct val="100000"/>
              </a:lnSpc>
              <a:spcBef>
                <a:spcPts val="95"/>
              </a:spcBef>
              <a:tabLst>
                <a:tab pos="231775" algn="l"/>
              </a:tabLst>
            </a:pPr>
            <a:r>
              <a:rPr dirty="0" sz="1000" spc="-505">
                <a:latin typeface="Cambria Math"/>
                <a:cs typeface="Cambria Math"/>
              </a:rPr>
              <a:t>𝐴𝐴</a:t>
            </a:r>
            <a:r>
              <a:rPr dirty="0" sz="1000" spc="-50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7" name="object 7"/>
          <p:cNvSpPr txBox="1"/>
          <p:nvPr/>
        </p:nvSpPr>
        <p:spPr>
          <a:xfrm>
            <a:off x="2180825" y="4313952"/>
            <a:ext cx="866775" cy="177800"/>
          </a:xfrm>
          <a:prstGeom prst="rect">
            <a:avLst/>
          </a:prstGeom>
        </p:spPr>
        <p:txBody>
          <a:bodyPr wrap="square" lIns="0" tIns="12065" rIns="0" bIns="0" rtlCol="0" vert="horz">
            <a:spAutoFit/>
          </a:bodyPr>
          <a:lstStyle/>
          <a:p>
            <a:pPr marL="38100">
              <a:lnSpc>
                <a:spcPct val="100000"/>
              </a:lnSpc>
              <a:spcBef>
                <a:spcPts val="95"/>
              </a:spcBef>
            </a:pPr>
            <a:r>
              <a:rPr dirty="0" sz="1000" spc="-95">
                <a:latin typeface="Cambria Math"/>
                <a:cs typeface="Cambria Math"/>
              </a:rPr>
              <a:t>1.5</a:t>
            </a:r>
            <a:r>
              <a:rPr dirty="0" baseline="2777" sz="1500" spc="-142">
                <a:latin typeface="Cambria Math"/>
                <a:cs typeface="Cambria Math"/>
              </a:rPr>
              <a:t>(</a:t>
            </a:r>
            <a:r>
              <a:rPr dirty="0" sz="1000" spc="-95">
                <a:latin typeface="Cambria Math"/>
                <a:cs typeface="Cambria Math"/>
              </a:rPr>
              <a:t>𝑔𝑔</a:t>
            </a:r>
            <a:r>
              <a:rPr dirty="0" baseline="-15873" sz="1050" spc="-142">
                <a:latin typeface="Cambria Math"/>
                <a:cs typeface="Cambria Math"/>
              </a:rPr>
              <a:t>2 </a:t>
            </a:r>
            <a:r>
              <a:rPr dirty="0" sz="1000" spc="-5">
                <a:latin typeface="Cambria Math"/>
                <a:cs typeface="Cambria Math"/>
              </a:rPr>
              <a:t>−</a:t>
            </a:r>
            <a:r>
              <a:rPr dirty="0" sz="1000" spc="-10">
                <a:latin typeface="Cambria Math"/>
                <a:cs typeface="Cambria Math"/>
              </a:rPr>
              <a:t> </a:t>
            </a:r>
            <a:r>
              <a:rPr dirty="0" sz="1000" spc="-175">
                <a:latin typeface="Cambria Math"/>
                <a:cs typeface="Cambria Math"/>
              </a:rPr>
              <a:t>𝑔𝑔</a:t>
            </a:r>
            <a:r>
              <a:rPr dirty="0" baseline="-15873" sz="1050" spc="-262">
                <a:latin typeface="Cambria Math"/>
                <a:cs typeface="Cambria Math"/>
              </a:rPr>
              <a:t>1</a:t>
            </a:r>
            <a:r>
              <a:rPr dirty="0" baseline="2777" sz="1500" spc="-262">
                <a:latin typeface="Cambria Math"/>
                <a:cs typeface="Cambria Math"/>
              </a:rPr>
              <a:t>)</a:t>
            </a:r>
            <a:r>
              <a:rPr dirty="0" sz="1000" spc="-175">
                <a:latin typeface="Cambria Math"/>
                <a:cs typeface="Cambria Math"/>
              </a:rPr>
              <a:t>𝐿𝐿</a:t>
            </a:r>
            <a:r>
              <a:rPr dirty="0" baseline="27777" sz="1050" spc="-262">
                <a:latin typeface="Cambria Math"/>
                <a:cs typeface="Cambria Math"/>
              </a:rPr>
              <a:t>2</a:t>
            </a:r>
            <a:endParaRPr baseline="27777" sz="1050">
              <a:latin typeface="Cambria Math"/>
              <a:cs typeface="Cambria Math"/>
            </a:endParaRPr>
          </a:p>
        </p:txBody>
      </p:sp>
      <p:sp>
        <p:nvSpPr>
          <p:cNvPr id="8" name="object 8"/>
          <p:cNvSpPr txBox="1"/>
          <p:nvPr/>
        </p:nvSpPr>
        <p:spPr>
          <a:xfrm>
            <a:off x="2394204" y="4498340"/>
            <a:ext cx="448945" cy="177800"/>
          </a:xfrm>
          <a:prstGeom prst="rect">
            <a:avLst/>
          </a:prstGeom>
        </p:spPr>
        <p:txBody>
          <a:bodyPr wrap="square" lIns="0" tIns="12065" rIns="0" bIns="0" rtlCol="0" vert="horz">
            <a:spAutoFit/>
          </a:bodyPr>
          <a:lstStyle/>
          <a:p>
            <a:pPr marL="38100">
              <a:lnSpc>
                <a:spcPct val="100000"/>
              </a:lnSpc>
              <a:spcBef>
                <a:spcPts val="95"/>
              </a:spcBef>
            </a:pPr>
            <a:r>
              <a:rPr dirty="0" sz="1000" spc="-135">
                <a:latin typeface="Cambria Math"/>
                <a:cs typeface="Cambria Math"/>
              </a:rPr>
              <a:t>100𝐿𝐿</a:t>
            </a:r>
            <a:r>
              <a:rPr dirty="0" baseline="-15873" sz="1050" spc="-202">
                <a:latin typeface="Cambria Math"/>
                <a:cs typeface="Cambria Math"/>
              </a:rPr>
              <a:t>𝑜𝑜𝑐𝑐</a:t>
            </a:r>
            <a:endParaRPr baseline="-15873" sz="1050">
              <a:latin typeface="Cambria Math"/>
              <a:cs typeface="Cambria Math"/>
            </a:endParaRPr>
          </a:p>
        </p:txBody>
      </p:sp>
      <p:sp>
        <p:nvSpPr>
          <p:cNvPr id="9" name="object 9"/>
          <p:cNvSpPr/>
          <p:nvPr/>
        </p:nvSpPr>
        <p:spPr>
          <a:xfrm>
            <a:off x="2218944" y="4516373"/>
            <a:ext cx="809625" cy="0"/>
          </a:xfrm>
          <a:custGeom>
            <a:avLst/>
            <a:gdLst/>
            <a:ahLst/>
            <a:cxnLst/>
            <a:rect l="l" t="t" r="r" b="b"/>
            <a:pathLst>
              <a:path w="809625" h="0">
                <a:moveTo>
                  <a:pt x="0" y="0"/>
                </a:moveTo>
                <a:lnTo>
                  <a:pt x="809244" y="0"/>
                </a:lnTo>
              </a:path>
            </a:pathLst>
          </a:custGeom>
          <a:ln w="7620">
            <a:solidFill>
              <a:srgbClr val="000000"/>
            </a:solidFill>
          </a:ln>
        </p:spPr>
        <p:txBody>
          <a:bodyPr wrap="square" lIns="0" tIns="0" rIns="0" bIns="0" rtlCol="0"/>
          <a:lstStyle/>
          <a:p/>
        </p:txBody>
      </p:sp>
      <p:sp>
        <p:nvSpPr>
          <p:cNvPr id="10" name="object 10"/>
          <p:cNvSpPr txBox="1"/>
          <p:nvPr/>
        </p:nvSpPr>
        <p:spPr>
          <a:xfrm>
            <a:off x="2923032" y="4412996"/>
            <a:ext cx="513715" cy="177800"/>
          </a:xfrm>
          <a:prstGeom prst="rect">
            <a:avLst/>
          </a:prstGeom>
        </p:spPr>
        <p:txBody>
          <a:bodyPr wrap="square" lIns="0" tIns="12065" rIns="0" bIns="0" rtlCol="0" vert="horz">
            <a:spAutoFit/>
          </a:bodyPr>
          <a:lstStyle/>
          <a:p>
            <a:pPr marL="38100">
              <a:lnSpc>
                <a:spcPct val="100000"/>
              </a:lnSpc>
              <a:spcBef>
                <a:spcPts val="95"/>
              </a:spcBef>
            </a:pPr>
            <a:r>
              <a:rPr dirty="0" baseline="47619" sz="1050" spc="-300">
                <a:latin typeface="Cambria Math"/>
                <a:cs typeface="Cambria Math"/>
              </a:rPr>
              <a:t>𝑔𝑔</a:t>
            </a:r>
            <a:r>
              <a:rPr dirty="0" baseline="47619" sz="1050" spc="60">
                <a:latin typeface="Cambria Math"/>
                <a:cs typeface="Cambria Math"/>
              </a:rPr>
              <a:t> </a:t>
            </a:r>
            <a:r>
              <a:rPr dirty="0" sz="1000" spc="-160">
                <a:latin typeface="Cambria Math"/>
                <a:cs typeface="Cambria Math"/>
              </a:rPr>
              <a:t>(𝑠𝑠𝑠𝑠)</a:t>
            </a:r>
            <a:r>
              <a:rPr dirty="0" sz="1000" spc="-15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11" name="object 11"/>
          <p:cNvSpPr txBox="1"/>
          <p:nvPr/>
        </p:nvSpPr>
        <p:spPr>
          <a:xfrm>
            <a:off x="3395574" y="4315470"/>
            <a:ext cx="1924050" cy="177800"/>
          </a:xfrm>
          <a:prstGeom prst="rect">
            <a:avLst/>
          </a:prstGeom>
        </p:spPr>
        <p:txBody>
          <a:bodyPr wrap="square" lIns="0" tIns="12065" rIns="0" bIns="0" rtlCol="0" vert="horz">
            <a:spAutoFit/>
          </a:bodyPr>
          <a:lstStyle/>
          <a:p>
            <a:pPr marL="38100">
              <a:lnSpc>
                <a:spcPct val="100000"/>
              </a:lnSpc>
              <a:spcBef>
                <a:spcPts val="95"/>
              </a:spcBef>
            </a:pPr>
            <a:r>
              <a:rPr dirty="0" sz="1000" spc="-40">
                <a:latin typeface="Cambria Math"/>
                <a:cs typeface="Cambria Math"/>
              </a:rPr>
              <a:t>1.5�−1.5% </a:t>
            </a:r>
            <a:r>
              <a:rPr dirty="0" sz="1000" spc="-5">
                <a:latin typeface="Cambria Math"/>
                <a:cs typeface="Cambria Math"/>
              </a:rPr>
              <a:t>−</a:t>
            </a:r>
            <a:r>
              <a:rPr dirty="0" sz="1000" spc="75">
                <a:latin typeface="Cambria Math"/>
                <a:cs typeface="Cambria Math"/>
              </a:rPr>
              <a:t> </a:t>
            </a:r>
            <a:r>
              <a:rPr dirty="0" baseline="2777" sz="1500" spc="-142">
                <a:latin typeface="Cambria Math"/>
                <a:cs typeface="Cambria Math"/>
              </a:rPr>
              <a:t>(</a:t>
            </a:r>
            <a:r>
              <a:rPr dirty="0" sz="1000" spc="-95">
                <a:latin typeface="Cambria Math"/>
                <a:cs typeface="Cambria Math"/>
              </a:rPr>
              <a:t>−2%</a:t>
            </a:r>
            <a:r>
              <a:rPr dirty="0" baseline="2777" sz="1500" spc="-142">
                <a:latin typeface="Cambria Math"/>
                <a:cs typeface="Cambria Math"/>
              </a:rPr>
              <a:t>)</a:t>
            </a:r>
            <a:r>
              <a:rPr dirty="0" sz="1000" spc="-95">
                <a:latin typeface="Cambria Math"/>
                <a:cs typeface="Cambria Math"/>
              </a:rPr>
              <a:t>�</a:t>
            </a:r>
            <a:r>
              <a:rPr dirty="0" baseline="2777" sz="1500" spc="-142">
                <a:latin typeface="Cambria Math"/>
                <a:cs typeface="Cambria Math"/>
              </a:rPr>
              <a:t>(</a:t>
            </a:r>
            <a:r>
              <a:rPr dirty="0" sz="1000" spc="-95">
                <a:latin typeface="Cambria Math"/>
                <a:cs typeface="Cambria Math"/>
              </a:rPr>
              <a:t>124.58𝑓𝑓𝑓𝑓</a:t>
            </a:r>
            <a:r>
              <a:rPr dirty="0" baseline="2777" sz="1500" spc="-142">
                <a:latin typeface="Cambria Math"/>
                <a:cs typeface="Cambria Math"/>
              </a:rPr>
              <a:t>)</a:t>
            </a:r>
            <a:r>
              <a:rPr dirty="0" baseline="27777" sz="1050" spc="-142">
                <a:latin typeface="Cambria Math"/>
                <a:cs typeface="Cambria Math"/>
              </a:rPr>
              <a:t>2</a:t>
            </a:r>
            <a:endParaRPr baseline="27777" sz="1050">
              <a:latin typeface="Cambria Math"/>
              <a:cs typeface="Cambria Math"/>
            </a:endParaRPr>
          </a:p>
        </p:txBody>
      </p:sp>
      <p:sp>
        <p:nvSpPr>
          <p:cNvPr id="12" name="object 12"/>
          <p:cNvSpPr txBox="1"/>
          <p:nvPr/>
        </p:nvSpPr>
        <p:spPr>
          <a:xfrm>
            <a:off x="4021328" y="4498340"/>
            <a:ext cx="67564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10</a:t>
            </a:r>
            <a:r>
              <a:rPr dirty="0" sz="1000" spc="5">
                <a:latin typeface="Cambria Math"/>
                <a:cs typeface="Cambria Math"/>
              </a:rPr>
              <a:t>0</a:t>
            </a:r>
            <a:r>
              <a:rPr dirty="0" baseline="2777" sz="1500" spc="-15">
                <a:latin typeface="Cambria Math"/>
                <a:cs typeface="Cambria Math"/>
              </a:rPr>
              <a:t>(</a:t>
            </a:r>
            <a:r>
              <a:rPr dirty="0" sz="1000" spc="-5">
                <a:latin typeface="Cambria Math"/>
                <a:cs typeface="Cambria Math"/>
              </a:rPr>
              <a:t>600</a:t>
            </a:r>
            <a:r>
              <a:rPr dirty="0" sz="1000" spc="-575">
                <a:latin typeface="Cambria Math"/>
                <a:cs typeface="Cambria Math"/>
              </a:rPr>
              <a:t>𝑓𝑓𝑓</a:t>
            </a:r>
            <a:r>
              <a:rPr dirty="0" sz="1000" spc="-550">
                <a:latin typeface="Cambria Math"/>
                <a:cs typeface="Cambria Math"/>
              </a:rPr>
              <a:t>𝑓</a:t>
            </a:r>
            <a:r>
              <a:rPr dirty="0" baseline="2777" sz="1500" spc="-7">
                <a:latin typeface="Cambria Math"/>
                <a:cs typeface="Cambria Math"/>
              </a:rPr>
              <a:t>)</a:t>
            </a:r>
            <a:endParaRPr baseline="2777" sz="1500">
              <a:latin typeface="Cambria Math"/>
              <a:cs typeface="Cambria Math"/>
            </a:endParaRPr>
          </a:p>
        </p:txBody>
      </p:sp>
      <p:sp>
        <p:nvSpPr>
          <p:cNvPr id="13" name="object 13"/>
          <p:cNvSpPr/>
          <p:nvPr/>
        </p:nvSpPr>
        <p:spPr>
          <a:xfrm>
            <a:off x="3433571" y="4516373"/>
            <a:ext cx="1853564" cy="0"/>
          </a:xfrm>
          <a:custGeom>
            <a:avLst/>
            <a:gdLst/>
            <a:ahLst/>
            <a:cxnLst/>
            <a:rect l="l" t="t" r="r" b="b"/>
            <a:pathLst>
              <a:path w="1853564" h="0">
                <a:moveTo>
                  <a:pt x="0" y="0"/>
                </a:moveTo>
                <a:lnTo>
                  <a:pt x="1853183" y="0"/>
                </a:lnTo>
              </a:path>
            </a:pathLst>
          </a:custGeom>
          <a:ln w="7620">
            <a:solidFill>
              <a:srgbClr val="000000"/>
            </a:solidFill>
          </a:ln>
        </p:spPr>
        <p:txBody>
          <a:bodyPr wrap="square" lIns="0" tIns="0" rIns="0" bIns="0" rtlCol="0"/>
          <a:lstStyle/>
          <a:p/>
        </p:txBody>
      </p:sp>
      <p:sp>
        <p:nvSpPr>
          <p:cNvPr id="14" name="object 14"/>
          <p:cNvSpPr txBox="1"/>
          <p:nvPr/>
        </p:nvSpPr>
        <p:spPr>
          <a:xfrm>
            <a:off x="5309108" y="4412996"/>
            <a:ext cx="603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0.194</a:t>
            </a:r>
            <a:r>
              <a:rPr dirty="0" sz="1000" spc="20">
                <a:latin typeface="Cambria Math"/>
                <a:cs typeface="Cambria Math"/>
              </a:rPr>
              <a:t> </a:t>
            </a:r>
            <a:r>
              <a:rPr dirty="0" sz="1000" spc="-250">
                <a:latin typeface="Cambria Math"/>
                <a:cs typeface="Cambria Math"/>
              </a:rPr>
              <a:t>𝑠𝑠𝑠𝑠</a:t>
            </a:r>
            <a:endParaRPr sz="1000">
              <a:latin typeface="Cambria Math"/>
              <a:cs typeface="Cambria Math"/>
            </a:endParaRPr>
          </a:p>
        </p:txBody>
      </p:sp>
      <p:sp>
        <p:nvSpPr>
          <p:cNvPr id="15" name="object 15"/>
          <p:cNvSpPr/>
          <p:nvPr/>
        </p:nvSpPr>
        <p:spPr>
          <a:xfrm>
            <a:off x="990600" y="1870566"/>
            <a:ext cx="5714999" cy="1751532"/>
          </a:xfrm>
          <a:prstGeom prst="rect">
            <a:avLst/>
          </a:prstGeom>
          <a:blipFill>
            <a:blip r:embed="rId2" cstate="print"/>
            <a:stretch>
              <a:fillRect/>
            </a:stretch>
          </a:blipFill>
        </p:spPr>
        <p:txBody>
          <a:bodyPr wrap="square" lIns="0" tIns="0" rIns="0" bIns="0" rtlCol="0"/>
          <a:lstStyle/>
          <a:p/>
        </p:txBody>
      </p:sp>
      <p:sp>
        <p:nvSpPr>
          <p:cNvPr id="16" name="object 16"/>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78</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673100" y="892556"/>
            <a:ext cx="1619250" cy="208279"/>
          </a:xfrm>
          <a:prstGeom prst="rect">
            <a:avLst/>
          </a:prstGeom>
        </p:spPr>
        <p:txBody>
          <a:bodyPr wrap="square" lIns="0" tIns="12700" rIns="0" bIns="0" rtlCol="0" vert="horz">
            <a:spAutoFit/>
          </a:bodyPr>
          <a:lstStyle/>
          <a:p>
            <a:pPr marL="12700">
              <a:lnSpc>
                <a:spcPct val="100000"/>
              </a:lnSpc>
              <a:spcBef>
                <a:spcPts val="100"/>
              </a:spcBef>
            </a:pPr>
            <a:r>
              <a:rPr dirty="0" sz="1200" spc="-5">
                <a:solidFill>
                  <a:srgbClr val="0000FF"/>
                </a:solidFill>
                <a:latin typeface="Arial"/>
                <a:cs typeface="Arial"/>
              </a:rPr>
              <a:t>6.2.2 Horizontal</a:t>
            </a:r>
            <a:r>
              <a:rPr dirty="0" sz="1200" spc="-95">
                <a:solidFill>
                  <a:srgbClr val="0000FF"/>
                </a:solidFill>
                <a:latin typeface="Arial"/>
                <a:cs typeface="Arial"/>
              </a:rPr>
              <a:t> </a:t>
            </a:r>
            <a:r>
              <a:rPr dirty="0" sz="1200" spc="-5">
                <a:solidFill>
                  <a:srgbClr val="0000FF"/>
                </a:solidFill>
                <a:latin typeface="Arial"/>
                <a:cs typeface="Arial"/>
              </a:rPr>
              <a:t>Curve</a:t>
            </a:r>
            <a:endParaRPr sz="1200">
              <a:latin typeface="Arial"/>
              <a:cs typeface="Arial"/>
            </a:endParaRPr>
          </a:p>
        </p:txBody>
      </p:sp>
      <p:sp>
        <p:nvSpPr>
          <p:cNvPr id="4" name="object 4"/>
          <p:cNvSpPr txBox="1"/>
          <p:nvPr/>
        </p:nvSpPr>
        <p:spPr>
          <a:xfrm>
            <a:off x="2899664" y="5434054"/>
            <a:ext cx="1972945" cy="177800"/>
          </a:xfrm>
          <a:prstGeom prst="rect">
            <a:avLst/>
          </a:prstGeom>
        </p:spPr>
        <p:txBody>
          <a:bodyPr wrap="square" lIns="0" tIns="12065" rIns="0" bIns="0" rtlCol="0" vert="horz">
            <a:spAutoFit/>
          </a:bodyPr>
          <a:lstStyle/>
          <a:p>
            <a:pPr marL="12700">
              <a:lnSpc>
                <a:spcPct val="100000"/>
              </a:lnSpc>
              <a:spcBef>
                <a:spcPts val="95"/>
              </a:spcBef>
            </a:pPr>
            <a:r>
              <a:rPr dirty="0" sz="1000" spc="-5" b="1">
                <a:latin typeface="Times New Roman"/>
                <a:cs typeface="Times New Roman"/>
              </a:rPr>
              <a:t>Figure </a:t>
            </a:r>
            <a:r>
              <a:rPr dirty="0" sz="1000" b="1">
                <a:latin typeface="Times New Roman"/>
                <a:cs typeface="Times New Roman"/>
              </a:rPr>
              <a:t>6-4: </a:t>
            </a:r>
            <a:r>
              <a:rPr dirty="0" sz="1000" spc="-5" b="1">
                <a:latin typeface="Times New Roman"/>
                <a:cs typeface="Times New Roman"/>
              </a:rPr>
              <a:t>Horizontal </a:t>
            </a:r>
            <a:r>
              <a:rPr dirty="0" sz="1000" spc="-10" b="1">
                <a:latin typeface="Times New Roman"/>
                <a:cs typeface="Times New Roman"/>
              </a:rPr>
              <a:t>Curve</a:t>
            </a:r>
            <a:r>
              <a:rPr dirty="0" sz="1000" spc="-5" b="1">
                <a:latin typeface="Times New Roman"/>
                <a:cs typeface="Times New Roman"/>
              </a:rPr>
              <a:t> Effect</a:t>
            </a:r>
            <a:endParaRPr sz="1000">
              <a:latin typeface="Times New Roman"/>
              <a:cs typeface="Times New Roman"/>
            </a:endParaRPr>
          </a:p>
        </p:txBody>
      </p:sp>
      <p:sp>
        <p:nvSpPr>
          <p:cNvPr id="5" name="object 5"/>
          <p:cNvSpPr txBox="1"/>
          <p:nvPr/>
        </p:nvSpPr>
        <p:spPr>
          <a:xfrm>
            <a:off x="2026968" y="6119876"/>
            <a:ext cx="39497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270">
                <a:latin typeface="Cambria Math"/>
                <a:cs typeface="Cambria Math"/>
              </a:rPr>
              <a:t>𝐴𝐴</a:t>
            </a:r>
            <a:r>
              <a:rPr dirty="0" sz="700" spc="-180">
                <a:latin typeface="Cambria Math"/>
                <a:cs typeface="Cambria Math"/>
              </a:rPr>
              <a:t>ℎ𝑐𝑐</a:t>
            </a:r>
            <a:r>
              <a:rPr dirty="0" sz="700" spc="140">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6" name="object 6"/>
          <p:cNvSpPr txBox="1"/>
          <p:nvPr/>
        </p:nvSpPr>
        <p:spPr>
          <a:xfrm>
            <a:off x="2381993" y="5996442"/>
            <a:ext cx="480059" cy="177800"/>
          </a:xfrm>
          <a:prstGeom prst="rect">
            <a:avLst/>
          </a:prstGeom>
        </p:spPr>
        <p:txBody>
          <a:bodyPr wrap="square" lIns="0" tIns="12065" rIns="0" bIns="0" rtlCol="0" vert="horz">
            <a:spAutoFit/>
          </a:bodyPr>
          <a:lstStyle/>
          <a:p>
            <a:pPr marL="38100">
              <a:lnSpc>
                <a:spcPct val="100000"/>
              </a:lnSpc>
              <a:spcBef>
                <a:spcPts val="95"/>
              </a:spcBef>
            </a:pPr>
            <a:r>
              <a:rPr dirty="0" sz="1000" spc="-160">
                <a:latin typeface="Cambria Math"/>
                <a:cs typeface="Cambria Math"/>
              </a:rPr>
              <a:t>1.5𝑆𝑆</a:t>
            </a:r>
            <a:r>
              <a:rPr dirty="0" baseline="27777" sz="1050" spc="-240">
                <a:latin typeface="Cambria Math"/>
                <a:cs typeface="Cambria Math"/>
              </a:rPr>
              <a:t>2</a:t>
            </a:r>
            <a:r>
              <a:rPr dirty="0" sz="1000" spc="-160">
                <a:latin typeface="Cambria Math"/>
                <a:cs typeface="Cambria Math"/>
              </a:rPr>
              <a:t>𝑚𝑚</a:t>
            </a:r>
            <a:endParaRPr sz="1000">
              <a:latin typeface="Cambria Math"/>
              <a:cs typeface="Cambria Math"/>
            </a:endParaRPr>
          </a:p>
        </p:txBody>
      </p:sp>
      <p:sp>
        <p:nvSpPr>
          <p:cNvPr id="7" name="object 7"/>
          <p:cNvSpPr txBox="1"/>
          <p:nvPr/>
        </p:nvSpPr>
        <p:spPr>
          <a:xfrm>
            <a:off x="2567474" y="6179339"/>
            <a:ext cx="106045"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𝑅𝑅</a:t>
            </a:r>
            <a:endParaRPr sz="1000">
              <a:latin typeface="Cambria Math"/>
              <a:cs typeface="Cambria Math"/>
            </a:endParaRPr>
          </a:p>
        </p:txBody>
      </p:sp>
      <p:sp>
        <p:nvSpPr>
          <p:cNvPr id="8" name="object 8"/>
          <p:cNvSpPr/>
          <p:nvPr/>
        </p:nvSpPr>
        <p:spPr>
          <a:xfrm>
            <a:off x="2420111" y="6197352"/>
            <a:ext cx="405765" cy="0"/>
          </a:xfrm>
          <a:custGeom>
            <a:avLst/>
            <a:gdLst/>
            <a:ahLst/>
            <a:cxnLst/>
            <a:rect l="l" t="t" r="r" b="b"/>
            <a:pathLst>
              <a:path w="405764" h="0">
                <a:moveTo>
                  <a:pt x="0" y="0"/>
                </a:moveTo>
                <a:lnTo>
                  <a:pt x="405384" y="0"/>
                </a:lnTo>
              </a:path>
            </a:pathLst>
          </a:custGeom>
          <a:ln w="7607">
            <a:solidFill>
              <a:srgbClr val="000000"/>
            </a:solidFill>
          </a:ln>
        </p:spPr>
        <p:txBody>
          <a:bodyPr wrap="square" lIns="0" tIns="0" rIns="0" bIns="0" rtlCol="0"/>
          <a:lstStyle/>
          <a:p/>
        </p:txBody>
      </p:sp>
      <p:sp>
        <p:nvSpPr>
          <p:cNvPr id="9" name="object 9"/>
          <p:cNvSpPr txBox="1"/>
          <p:nvPr/>
        </p:nvSpPr>
        <p:spPr>
          <a:xfrm>
            <a:off x="2834132" y="6093967"/>
            <a:ext cx="376555" cy="177800"/>
          </a:xfrm>
          <a:prstGeom prst="rect">
            <a:avLst/>
          </a:prstGeom>
        </p:spPr>
        <p:txBody>
          <a:bodyPr wrap="square" lIns="0" tIns="12065" rIns="0" bIns="0" rtlCol="0" vert="horz">
            <a:spAutoFit/>
          </a:bodyPr>
          <a:lstStyle/>
          <a:p>
            <a:pPr marL="12700">
              <a:lnSpc>
                <a:spcPct val="100000"/>
              </a:lnSpc>
              <a:spcBef>
                <a:spcPts val="95"/>
              </a:spcBef>
            </a:pPr>
            <a:r>
              <a:rPr dirty="0" sz="1000" spc="-160">
                <a:latin typeface="Cambria Math"/>
                <a:cs typeface="Cambria Math"/>
              </a:rPr>
              <a:t>(𝑠𝑠𝑠𝑠)</a:t>
            </a:r>
            <a:r>
              <a:rPr dirty="0" sz="1000" spc="-13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10" name="object 10"/>
          <p:cNvSpPr txBox="1"/>
          <p:nvPr/>
        </p:nvSpPr>
        <p:spPr>
          <a:xfrm>
            <a:off x="4920466" y="6008621"/>
            <a:ext cx="146050" cy="177800"/>
          </a:xfrm>
          <a:prstGeom prst="rect">
            <a:avLst/>
          </a:prstGeom>
        </p:spPr>
        <p:txBody>
          <a:bodyPr wrap="square" lIns="0" tIns="12065" rIns="0" bIns="0" rtlCol="0" vert="horz">
            <a:spAutoFit/>
          </a:bodyPr>
          <a:lstStyle/>
          <a:p>
            <a:pPr marL="12700">
              <a:lnSpc>
                <a:spcPct val="100000"/>
              </a:lnSpc>
              <a:spcBef>
                <a:spcPts val="95"/>
              </a:spcBef>
            </a:pPr>
            <a:r>
              <a:rPr dirty="0" sz="1000" spc="-575">
                <a:latin typeface="Cambria Math"/>
                <a:cs typeface="Cambria Math"/>
              </a:rPr>
              <a:t>𝑓𝑓𝑓𝑓</a:t>
            </a:r>
            <a:endParaRPr sz="1000">
              <a:latin typeface="Cambria Math"/>
              <a:cs typeface="Cambria Math"/>
            </a:endParaRPr>
          </a:p>
        </p:txBody>
      </p:sp>
      <p:sp>
        <p:nvSpPr>
          <p:cNvPr id="11" name="object 11"/>
          <p:cNvSpPr txBox="1"/>
          <p:nvPr/>
        </p:nvSpPr>
        <p:spPr>
          <a:xfrm>
            <a:off x="3194406" y="5944580"/>
            <a:ext cx="1963420" cy="177800"/>
          </a:xfrm>
          <a:prstGeom prst="rect">
            <a:avLst/>
          </a:prstGeom>
        </p:spPr>
        <p:txBody>
          <a:bodyPr wrap="square" lIns="0" tIns="12065" rIns="0" bIns="0" rtlCol="0" vert="horz">
            <a:spAutoFit/>
          </a:bodyPr>
          <a:lstStyle/>
          <a:p>
            <a:pPr marL="38100">
              <a:lnSpc>
                <a:spcPct val="100000"/>
              </a:lnSpc>
              <a:spcBef>
                <a:spcPts val="95"/>
              </a:spcBef>
            </a:pPr>
            <a:r>
              <a:rPr dirty="0" sz="1000" spc="-5">
                <a:latin typeface="Cambria Math"/>
                <a:cs typeface="Cambria Math"/>
              </a:rPr>
              <a:t>1.5</a:t>
            </a:r>
            <a:r>
              <a:rPr dirty="0" baseline="2777" sz="1500" spc="-7">
                <a:latin typeface="Cambria Math"/>
                <a:cs typeface="Cambria Math"/>
              </a:rPr>
              <a:t>(</a:t>
            </a:r>
            <a:r>
              <a:rPr dirty="0" sz="1000" spc="-5">
                <a:latin typeface="Cambria Math"/>
                <a:cs typeface="Cambria Math"/>
              </a:rPr>
              <a:t>827.42 − </a:t>
            </a:r>
            <a:r>
              <a:rPr dirty="0" sz="1000" spc="-105">
                <a:latin typeface="Cambria Math"/>
                <a:cs typeface="Cambria Math"/>
              </a:rPr>
              <a:t>702.71𝑓𝑓𝑓𝑓</a:t>
            </a:r>
            <a:r>
              <a:rPr dirty="0" baseline="2777" sz="1500" spc="-157">
                <a:latin typeface="Cambria Math"/>
                <a:cs typeface="Cambria Math"/>
              </a:rPr>
              <a:t>)</a:t>
            </a:r>
            <a:r>
              <a:rPr dirty="0" baseline="27777" sz="1050" spc="-157">
                <a:latin typeface="Cambria Math"/>
                <a:cs typeface="Cambria Math"/>
              </a:rPr>
              <a:t>2 </a:t>
            </a:r>
            <a:r>
              <a:rPr dirty="0" sz="1000" spc="-55">
                <a:latin typeface="Cambria Math"/>
                <a:cs typeface="Cambria Math"/>
              </a:rPr>
              <a:t>�0.04  </a:t>
            </a:r>
            <a:r>
              <a:rPr dirty="0" u="sng" baseline="33333" sz="1500" spc="-487">
                <a:uFill>
                  <a:solidFill>
                    <a:srgbClr val="000000"/>
                  </a:solidFill>
                </a:uFill>
                <a:latin typeface="Cambria Math"/>
                <a:cs typeface="Cambria Math"/>
              </a:rPr>
              <a:t>𝑓𝑓𝑓𝑓</a:t>
            </a:r>
            <a:r>
              <a:rPr dirty="0" sz="1000" spc="-325">
                <a:latin typeface="Cambria Math"/>
                <a:cs typeface="Cambria Math"/>
              </a:rPr>
              <a:t>�</a:t>
            </a:r>
            <a:endParaRPr sz="1000">
              <a:latin typeface="Cambria Math"/>
              <a:cs typeface="Cambria Math"/>
            </a:endParaRPr>
          </a:p>
        </p:txBody>
      </p:sp>
      <p:sp>
        <p:nvSpPr>
          <p:cNvPr id="12" name="object 12"/>
          <p:cNvSpPr txBox="1"/>
          <p:nvPr/>
        </p:nvSpPr>
        <p:spPr>
          <a:xfrm>
            <a:off x="3946613" y="6179258"/>
            <a:ext cx="45593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6000</a:t>
            </a:r>
            <a:r>
              <a:rPr dirty="0" sz="1000" spc="-55">
                <a:latin typeface="Cambria Math"/>
                <a:cs typeface="Cambria Math"/>
              </a:rPr>
              <a:t> </a:t>
            </a:r>
            <a:r>
              <a:rPr dirty="0" sz="1000" spc="-315">
                <a:latin typeface="Cambria Math"/>
                <a:cs typeface="Cambria Math"/>
              </a:rPr>
              <a:t>𝑓𝑓𝑓𝑓</a:t>
            </a:r>
            <a:endParaRPr sz="1000">
              <a:latin typeface="Cambria Math"/>
              <a:cs typeface="Cambria Math"/>
            </a:endParaRPr>
          </a:p>
        </p:txBody>
      </p:sp>
      <p:sp>
        <p:nvSpPr>
          <p:cNvPr id="13" name="object 13"/>
          <p:cNvSpPr/>
          <p:nvPr/>
        </p:nvSpPr>
        <p:spPr>
          <a:xfrm>
            <a:off x="3232404" y="6197352"/>
            <a:ext cx="1887220" cy="0"/>
          </a:xfrm>
          <a:custGeom>
            <a:avLst/>
            <a:gdLst/>
            <a:ahLst/>
            <a:cxnLst/>
            <a:rect l="l" t="t" r="r" b="b"/>
            <a:pathLst>
              <a:path w="1887220" h="0">
                <a:moveTo>
                  <a:pt x="0" y="0"/>
                </a:moveTo>
                <a:lnTo>
                  <a:pt x="1886712" y="0"/>
                </a:lnTo>
              </a:path>
            </a:pathLst>
          </a:custGeom>
          <a:ln w="7607">
            <a:solidFill>
              <a:srgbClr val="000000"/>
            </a:solidFill>
          </a:ln>
        </p:spPr>
        <p:txBody>
          <a:bodyPr wrap="square" lIns="0" tIns="0" rIns="0" bIns="0" rtlCol="0"/>
          <a:lstStyle/>
          <a:p/>
        </p:txBody>
      </p:sp>
      <p:sp>
        <p:nvSpPr>
          <p:cNvPr id="14" name="object 14"/>
          <p:cNvSpPr txBox="1"/>
          <p:nvPr/>
        </p:nvSpPr>
        <p:spPr>
          <a:xfrm>
            <a:off x="5141467" y="6093967"/>
            <a:ext cx="57467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15">
                <a:latin typeface="Cambria Math"/>
                <a:cs typeface="Cambria Math"/>
              </a:rPr>
              <a:t> </a:t>
            </a:r>
            <a:r>
              <a:rPr dirty="0" sz="1000" spc="-110">
                <a:latin typeface="Cambria Math"/>
                <a:cs typeface="Cambria Math"/>
              </a:rPr>
              <a:t>0.156𝑠𝑠𝑠𝑠</a:t>
            </a:r>
            <a:endParaRPr sz="1000">
              <a:latin typeface="Cambria Math"/>
              <a:cs typeface="Cambria Math"/>
            </a:endParaRPr>
          </a:p>
        </p:txBody>
      </p:sp>
      <p:sp>
        <p:nvSpPr>
          <p:cNvPr id="15" name="object 15"/>
          <p:cNvSpPr txBox="1"/>
          <p:nvPr/>
        </p:nvSpPr>
        <p:spPr>
          <a:xfrm>
            <a:off x="647700" y="6434260"/>
            <a:ext cx="4735195" cy="779780"/>
          </a:xfrm>
          <a:prstGeom prst="rect">
            <a:avLst/>
          </a:prstGeom>
        </p:spPr>
        <p:txBody>
          <a:bodyPr wrap="square" lIns="0" tIns="54610" rIns="0" bIns="0" rtlCol="0" vert="horz">
            <a:spAutoFit/>
          </a:bodyPr>
          <a:lstStyle/>
          <a:p>
            <a:pPr marL="38100">
              <a:lnSpc>
                <a:spcPct val="100000"/>
              </a:lnSpc>
              <a:spcBef>
                <a:spcPts val="430"/>
              </a:spcBef>
            </a:pPr>
            <a:r>
              <a:rPr dirty="0" sz="1200" spc="-5">
                <a:solidFill>
                  <a:srgbClr val="0000FF"/>
                </a:solidFill>
                <a:latin typeface="Arial"/>
                <a:cs typeface="Arial"/>
              </a:rPr>
              <a:t>6.2.3 Profile</a:t>
            </a:r>
            <a:r>
              <a:rPr dirty="0" sz="1200" spc="-60">
                <a:solidFill>
                  <a:srgbClr val="0000FF"/>
                </a:solidFill>
                <a:latin typeface="Arial"/>
                <a:cs typeface="Arial"/>
              </a:rPr>
              <a:t> </a:t>
            </a:r>
            <a:r>
              <a:rPr dirty="0" sz="1200" spc="-5">
                <a:solidFill>
                  <a:srgbClr val="0000FF"/>
                </a:solidFill>
                <a:latin typeface="Arial"/>
                <a:cs typeface="Arial"/>
              </a:rPr>
              <a:t>Effect</a:t>
            </a:r>
            <a:endParaRPr sz="1200">
              <a:latin typeface="Arial"/>
              <a:cs typeface="Arial"/>
            </a:endParaRPr>
          </a:p>
          <a:p>
            <a:pPr marL="1800860">
              <a:lnSpc>
                <a:spcPct val="100000"/>
              </a:lnSpc>
              <a:spcBef>
                <a:spcPts val="275"/>
              </a:spcBef>
            </a:pPr>
            <a:r>
              <a:rPr dirty="0" sz="1000" spc="-225">
                <a:latin typeface="Cambria Math"/>
                <a:cs typeface="Cambria Math"/>
              </a:rPr>
              <a:t>𝐴𝐴</a:t>
            </a:r>
            <a:r>
              <a:rPr dirty="0" baseline="-15873" sz="1050" spc="-337">
                <a:latin typeface="Cambria Math"/>
                <a:cs typeface="Cambria Math"/>
              </a:rPr>
              <a:t>𝑑𝑑𝑔𝑔𝑔𝑔𝑒𝑒𝑔𝑔𝑠𝑠𝑒𝑒</a:t>
            </a:r>
            <a:r>
              <a:rPr dirty="0" baseline="-15873" sz="1050" spc="292">
                <a:latin typeface="Cambria Math"/>
                <a:cs typeface="Cambria Math"/>
              </a:rPr>
              <a:t> </a:t>
            </a:r>
            <a:r>
              <a:rPr dirty="0" sz="1000" spc="-5">
                <a:latin typeface="Cambria Math"/>
                <a:cs typeface="Cambria Math"/>
              </a:rPr>
              <a:t>= </a:t>
            </a:r>
            <a:r>
              <a:rPr dirty="0" sz="1000" spc="-215">
                <a:latin typeface="Cambria Math"/>
                <a:cs typeface="Cambria Math"/>
              </a:rPr>
              <a:t>𝐴𝐴</a:t>
            </a:r>
            <a:r>
              <a:rPr dirty="0" baseline="-15873" sz="1050" spc="-322">
                <a:latin typeface="Cambria Math"/>
                <a:cs typeface="Cambria Math"/>
              </a:rPr>
              <a:t>𝑜𝑜𝑐𝑐</a:t>
            </a:r>
            <a:r>
              <a:rPr dirty="0" baseline="-15873" sz="1050" spc="195">
                <a:latin typeface="Cambria Math"/>
                <a:cs typeface="Cambria Math"/>
              </a:rPr>
              <a:t> </a:t>
            </a:r>
            <a:r>
              <a:rPr dirty="0" sz="1000" spc="-5">
                <a:latin typeface="Cambria Math"/>
                <a:cs typeface="Cambria Math"/>
              </a:rPr>
              <a:t>+ </a:t>
            </a:r>
            <a:r>
              <a:rPr dirty="0" sz="1000" spc="-180">
                <a:latin typeface="Cambria Math"/>
                <a:cs typeface="Cambria Math"/>
              </a:rPr>
              <a:t>𝐴𝐴</a:t>
            </a:r>
            <a:r>
              <a:rPr dirty="0" baseline="-15873" sz="1050" spc="-270">
                <a:latin typeface="Cambria Math"/>
                <a:cs typeface="Cambria Math"/>
              </a:rPr>
              <a:t>ℎ𝑐𝑐</a:t>
            </a:r>
            <a:r>
              <a:rPr dirty="0" baseline="-15873" sz="1050" spc="284">
                <a:latin typeface="Cambria Math"/>
                <a:cs typeface="Cambria Math"/>
              </a:rPr>
              <a:t> </a:t>
            </a:r>
            <a:r>
              <a:rPr dirty="0" sz="1000" spc="-5">
                <a:latin typeface="Cambria Math"/>
                <a:cs typeface="Cambria Math"/>
              </a:rPr>
              <a:t>= </a:t>
            </a:r>
            <a:r>
              <a:rPr dirty="0" sz="1000" spc="-110">
                <a:latin typeface="Cambria Math"/>
                <a:cs typeface="Cambria Math"/>
              </a:rPr>
              <a:t>0.194𝑠𝑠𝑠𝑠 </a:t>
            </a:r>
            <a:r>
              <a:rPr dirty="0" sz="1000" spc="-5">
                <a:latin typeface="Cambria Math"/>
                <a:cs typeface="Cambria Math"/>
              </a:rPr>
              <a:t>+ </a:t>
            </a:r>
            <a:r>
              <a:rPr dirty="0" sz="1000" spc="-110">
                <a:latin typeface="Cambria Math"/>
                <a:cs typeface="Cambria Math"/>
              </a:rPr>
              <a:t>0.156𝑠𝑠𝑠𝑠 </a:t>
            </a:r>
            <a:r>
              <a:rPr dirty="0" sz="1000" spc="-5">
                <a:latin typeface="Cambria Math"/>
                <a:cs typeface="Cambria Math"/>
              </a:rPr>
              <a:t>=</a:t>
            </a:r>
            <a:r>
              <a:rPr dirty="0" sz="1000" spc="204">
                <a:latin typeface="Cambria Math"/>
                <a:cs typeface="Cambria Math"/>
              </a:rPr>
              <a:t> </a:t>
            </a:r>
            <a:r>
              <a:rPr dirty="0" sz="1000" spc="-114">
                <a:latin typeface="Cambria Math"/>
                <a:cs typeface="Cambria Math"/>
              </a:rPr>
              <a:t>0.350𝑠𝑠𝑠𝑠</a:t>
            </a:r>
            <a:endParaRPr sz="1000">
              <a:latin typeface="Cambria Math"/>
              <a:cs typeface="Cambria Math"/>
            </a:endParaRPr>
          </a:p>
          <a:p>
            <a:pPr>
              <a:lnSpc>
                <a:spcPct val="100000"/>
              </a:lnSpc>
              <a:spcBef>
                <a:spcPts val="20"/>
              </a:spcBef>
            </a:pPr>
            <a:endParaRPr sz="1050">
              <a:latin typeface="Cambria Math"/>
              <a:cs typeface="Cambria Math"/>
            </a:endParaRPr>
          </a:p>
          <a:p>
            <a:pPr marL="38100">
              <a:lnSpc>
                <a:spcPct val="100000"/>
              </a:lnSpc>
              <a:tabLst>
                <a:tab pos="403225" algn="l"/>
              </a:tabLst>
            </a:pPr>
            <a:r>
              <a:rPr dirty="0" sz="1200" b="1">
                <a:latin typeface="Arial"/>
                <a:cs typeface="Arial"/>
              </a:rPr>
              <a:t>6.3	</a:t>
            </a:r>
            <a:r>
              <a:rPr dirty="0" sz="1200" spc="-5" b="1">
                <a:latin typeface="Arial"/>
                <a:cs typeface="Arial"/>
              </a:rPr>
              <a:t>Girder Orientation</a:t>
            </a:r>
            <a:r>
              <a:rPr dirty="0" sz="1200" b="1">
                <a:latin typeface="Arial"/>
                <a:cs typeface="Arial"/>
              </a:rPr>
              <a:t> </a:t>
            </a:r>
            <a:r>
              <a:rPr dirty="0" sz="1200" spc="-5" b="1">
                <a:latin typeface="Arial"/>
                <a:cs typeface="Arial"/>
              </a:rPr>
              <a:t>Effect</a:t>
            </a:r>
            <a:endParaRPr sz="1200">
              <a:latin typeface="Arial"/>
              <a:cs typeface="Arial"/>
            </a:endParaRPr>
          </a:p>
        </p:txBody>
      </p:sp>
      <p:sp>
        <p:nvSpPr>
          <p:cNvPr id="16" name="object 16"/>
          <p:cNvSpPr txBox="1"/>
          <p:nvPr/>
        </p:nvSpPr>
        <p:spPr>
          <a:xfrm>
            <a:off x="673100" y="7249159"/>
            <a:ext cx="474154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The girder orientation effect accounts </a:t>
            </a:r>
            <a:r>
              <a:rPr dirty="0" sz="1000">
                <a:latin typeface="Times New Roman"/>
                <a:cs typeface="Times New Roman"/>
              </a:rPr>
              <a:t>for </a:t>
            </a:r>
            <a:r>
              <a:rPr dirty="0" sz="1000" spc="-5">
                <a:latin typeface="Times New Roman"/>
                <a:cs typeface="Times New Roman"/>
              </a:rPr>
              <a:t>the crown slope </a:t>
            </a:r>
            <a:r>
              <a:rPr dirty="0" sz="1000" spc="-10">
                <a:latin typeface="Times New Roman"/>
                <a:cs typeface="Times New Roman"/>
              </a:rPr>
              <a:t>and </a:t>
            </a:r>
            <a:r>
              <a:rPr dirty="0" sz="1000" spc="-5">
                <a:latin typeface="Times New Roman"/>
                <a:cs typeface="Times New Roman"/>
              </a:rPr>
              <a:t>the orientation </a:t>
            </a:r>
            <a:r>
              <a:rPr dirty="0" sz="1000" spc="-10">
                <a:latin typeface="Times New Roman"/>
                <a:cs typeface="Times New Roman"/>
              </a:rPr>
              <a:t>of </a:t>
            </a:r>
            <a:r>
              <a:rPr dirty="0" sz="1000" spc="-5">
                <a:latin typeface="Times New Roman"/>
                <a:cs typeface="Times New Roman"/>
              </a:rPr>
              <a:t>the girder.</a:t>
            </a:r>
            <a:r>
              <a:rPr dirty="0" sz="1000" spc="185">
                <a:latin typeface="Times New Roman"/>
                <a:cs typeface="Times New Roman"/>
              </a:rPr>
              <a:t> </a:t>
            </a:r>
            <a:r>
              <a:rPr dirty="0" sz="1000" spc="-320">
                <a:latin typeface="Cambria Math"/>
                <a:cs typeface="Cambria Math"/>
              </a:rPr>
              <a:t>𝐴𝐴</a:t>
            </a:r>
            <a:endParaRPr sz="1000">
              <a:latin typeface="Cambria Math"/>
              <a:cs typeface="Cambria Math"/>
            </a:endParaRPr>
          </a:p>
        </p:txBody>
      </p:sp>
      <p:sp>
        <p:nvSpPr>
          <p:cNvPr id="17" name="object 17"/>
          <p:cNvSpPr txBox="1"/>
          <p:nvPr/>
        </p:nvSpPr>
        <p:spPr>
          <a:xfrm>
            <a:off x="5385308" y="7313168"/>
            <a:ext cx="1154430" cy="132080"/>
          </a:xfrm>
          <a:prstGeom prst="rect">
            <a:avLst/>
          </a:prstGeom>
        </p:spPr>
        <p:txBody>
          <a:bodyPr wrap="square" lIns="0" tIns="12065" rIns="0" bIns="0" rtlCol="0" vert="horz">
            <a:spAutoFit/>
          </a:bodyPr>
          <a:lstStyle/>
          <a:p>
            <a:pPr marL="12700">
              <a:lnSpc>
                <a:spcPct val="100000"/>
              </a:lnSpc>
              <a:spcBef>
                <a:spcPts val="95"/>
              </a:spcBef>
            </a:pPr>
            <a:r>
              <a:rPr dirty="0" sz="700" spc="-229">
                <a:latin typeface="Cambria Math"/>
                <a:cs typeface="Cambria Math"/>
              </a:rPr>
              <a:t>𝑔𝑔𝑔𝑔𝑔𝑔𝑔𝑔𝑒𝑒𝑔𝑔</a:t>
            </a:r>
            <a:r>
              <a:rPr dirty="0" sz="700" spc="10">
                <a:latin typeface="Cambria Math"/>
                <a:cs typeface="Cambria Math"/>
              </a:rPr>
              <a:t> </a:t>
            </a:r>
            <a:r>
              <a:rPr dirty="0" sz="700" spc="-190">
                <a:latin typeface="Cambria Math"/>
                <a:cs typeface="Cambria Math"/>
              </a:rPr>
              <a:t>𝑔𝑔𝑔𝑔𝑔𝑔𝑒𝑒𝑖𝑖𝑑𝑑𝑠𝑠𝑑𝑑𝑔𝑔𝑔𝑔𝑖𝑖</a:t>
            </a:r>
            <a:r>
              <a:rPr dirty="0" sz="700" spc="10">
                <a:latin typeface="Cambria Math"/>
                <a:cs typeface="Cambria Math"/>
              </a:rPr>
              <a:t> </a:t>
            </a:r>
            <a:r>
              <a:rPr dirty="0" sz="700" spc="-170">
                <a:latin typeface="Cambria Math"/>
                <a:cs typeface="Cambria Math"/>
              </a:rPr>
              <a:t>𝑒𝑒𝑒𝑒𝑒𝑒𝑒𝑒𝑐𝑐𝑑𝑑</a:t>
            </a:r>
            <a:endParaRPr sz="700">
              <a:latin typeface="Cambria Math"/>
              <a:cs typeface="Cambria Math"/>
            </a:endParaRPr>
          </a:p>
        </p:txBody>
      </p:sp>
      <p:sp>
        <p:nvSpPr>
          <p:cNvPr id="18" name="object 18"/>
          <p:cNvSpPr txBox="1"/>
          <p:nvPr/>
        </p:nvSpPr>
        <p:spPr>
          <a:xfrm>
            <a:off x="6872731" y="7351268"/>
            <a:ext cx="76835" cy="132080"/>
          </a:xfrm>
          <a:prstGeom prst="rect">
            <a:avLst/>
          </a:prstGeom>
        </p:spPr>
        <p:txBody>
          <a:bodyPr wrap="square" lIns="0" tIns="12065" rIns="0" bIns="0" rtlCol="0" vert="horz">
            <a:spAutoFit/>
          </a:bodyPr>
          <a:lstStyle/>
          <a:p>
            <a:pPr marL="12700">
              <a:lnSpc>
                <a:spcPct val="100000"/>
              </a:lnSpc>
              <a:spcBef>
                <a:spcPts val="95"/>
              </a:spcBef>
            </a:pPr>
            <a:r>
              <a:rPr dirty="0" sz="700" spc="15">
                <a:latin typeface="Cambria Math"/>
                <a:cs typeface="Cambria Math"/>
              </a:rPr>
              <a:t>2</a:t>
            </a:r>
            <a:endParaRPr sz="700">
              <a:latin typeface="Cambria Math"/>
              <a:cs typeface="Cambria Math"/>
            </a:endParaRPr>
          </a:p>
        </p:txBody>
      </p:sp>
      <p:sp>
        <p:nvSpPr>
          <p:cNvPr id="19" name="object 19"/>
          <p:cNvSpPr txBox="1"/>
          <p:nvPr/>
        </p:nvSpPr>
        <p:spPr>
          <a:xfrm>
            <a:off x="6533388" y="7224776"/>
            <a:ext cx="528955" cy="201930"/>
          </a:xfrm>
          <a:prstGeom prst="rect">
            <a:avLst/>
          </a:prstGeom>
        </p:spPr>
        <p:txBody>
          <a:bodyPr wrap="square" lIns="0" tIns="12065" rIns="0" bIns="0" rtlCol="0" vert="horz">
            <a:spAutoFit/>
          </a:bodyPr>
          <a:lstStyle/>
          <a:p>
            <a:pPr marL="298450">
              <a:lnSpc>
                <a:spcPts val="515"/>
              </a:lnSpc>
              <a:spcBef>
                <a:spcPts val="95"/>
              </a:spcBef>
            </a:pPr>
            <a:r>
              <a:rPr dirty="0" u="sng" baseline="11904" sz="1050" spc="-195">
                <a:uFill>
                  <a:solidFill>
                    <a:srgbClr val="000000"/>
                  </a:solidFill>
                </a:uFill>
                <a:latin typeface="Cambria Math"/>
                <a:cs typeface="Cambria Math"/>
              </a:rPr>
              <a:t>𝑤𝑤</a:t>
            </a:r>
            <a:r>
              <a:rPr dirty="0" u="sng" sz="600" spc="-130">
                <a:uFill>
                  <a:solidFill>
                    <a:srgbClr val="000000"/>
                  </a:solidFill>
                </a:uFill>
                <a:latin typeface="Cambria Math"/>
                <a:cs typeface="Cambria Math"/>
              </a:rPr>
              <a:t>𝑡𝑡𝑡𝑡</a:t>
            </a:r>
            <a:endParaRPr sz="600">
              <a:latin typeface="Cambria Math"/>
              <a:cs typeface="Cambria Math"/>
            </a:endParaRPr>
          </a:p>
          <a:p>
            <a:pPr marL="38100">
              <a:lnSpc>
                <a:spcPts val="875"/>
              </a:lnSpc>
              <a:tabLst>
                <a:tab pos="458470" algn="l"/>
              </a:tabLst>
            </a:pPr>
            <a:r>
              <a:rPr dirty="0" sz="1000" spc="-5">
                <a:latin typeface="Cambria Math"/>
                <a:cs typeface="Cambria Math"/>
              </a:rPr>
              <a:t>=</a:t>
            </a:r>
            <a:r>
              <a:rPr dirty="0" sz="1000" spc="65">
                <a:latin typeface="Cambria Math"/>
                <a:cs typeface="Cambria Math"/>
              </a:rPr>
              <a:t> </a:t>
            </a:r>
            <a:r>
              <a:rPr dirty="0" sz="1000" spc="-425">
                <a:latin typeface="Cambria Math"/>
                <a:cs typeface="Cambria Math"/>
              </a:rPr>
              <a:t>𝑚𝑚	</a:t>
            </a:r>
            <a:r>
              <a:rPr dirty="0" sz="1000" spc="-5" i="1">
                <a:latin typeface="Times New Roman"/>
                <a:cs typeface="Times New Roman"/>
              </a:rPr>
              <a:t>.</a:t>
            </a:r>
            <a:endParaRPr sz="1000">
              <a:latin typeface="Times New Roman"/>
              <a:cs typeface="Times New Roman"/>
            </a:endParaRPr>
          </a:p>
        </p:txBody>
      </p:sp>
      <p:sp>
        <p:nvSpPr>
          <p:cNvPr id="20" name="object 20"/>
          <p:cNvSpPr/>
          <p:nvPr/>
        </p:nvSpPr>
        <p:spPr>
          <a:xfrm>
            <a:off x="1441799" y="1351773"/>
            <a:ext cx="5123999" cy="3819437"/>
          </a:xfrm>
          <a:prstGeom prst="rect">
            <a:avLst/>
          </a:prstGeom>
          <a:blipFill>
            <a:blip r:embed="rId2" cstate="print"/>
            <a:stretch>
              <a:fillRect/>
            </a:stretch>
          </a:blipFill>
        </p:spPr>
        <p:txBody>
          <a:bodyPr wrap="square" lIns="0" tIns="0" rIns="0" bIns="0" rtlCol="0"/>
          <a:lstStyle/>
          <a:p/>
        </p:txBody>
      </p:sp>
      <p:sp>
        <p:nvSpPr>
          <p:cNvPr id="21" name="object 21"/>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79</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3068783" y="4246829"/>
            <a:ext cx="1634489" cy="177800"/>
          </a:xfrm>
          <a:prstGeom prst="rect">
            <a:avLst/>
          </a:prstGeom>
        </p:spPr>
        <p:txBody>
          <a:bodyPr wrap="square" lIns="0" tIns="12065" rIns="0" bIns="0" rtlCol="0" vert="horz">
            <a:spAutoFit/>
          </a:bodyPr>
          <a:lstStyle/>
          <a:p>
            <a:pPr marL="12700">
              <a:lnSpc>
                <a:spcPct val="100000"/>
              </a:lnSpc>
              <a:spcBef>
                <a:spcPts val="95"/>
              </a:spcBef>
            </a:pPr>
            <a:r>
              <a:rPr dirty="0" sz="1000" spc="-5" b="1">
                <a:latin typeface="Times New Roman"/>
                <a:cs typeface="Times New Roman"/>
              </a:rPr>
              <a:t>Figure </a:t>
            </a:r>
            <a:r>
              <a:rPr dirty="0" sz="1000" b="1">
                <a:latin typeface="Times New Roman"/>
                <a:cs typeface="Times New Roman"/>
              </a:rPr>
              <a:t>6-5: </a:t>
            </a:r>
            <a:r>
              <a:rPr dirty="0" sz="1000" spc="-5" b="1">
                <a:latin typeface="Times New Roman"/>
                <a:cs typeface="Times New Roman"/>
              </a:rPr>
              <a:t>Top Flange</a:t>
            </a:r>
            <a:r>
              <a:rPr dirty="0" sz="1000" spc="-35" b="1">
                <a:latin typeface="Times New Roman"/>
                <a:cs typeface="Times New Roman"/>
              </a:rPr>
              <a:t> </a:t>
            </a:r>
            <a:r>
              <a:rPr dirty="0" sz="1000" spc="-5" b="1">
                <a:latin typeface="Times New Roman"/>
                <a:cs typeface="Times New Roman"/>
              </a:rPr>
              <a:t>Effect</a:t>
            </a:r>
            <a:endParaRPr sz="1000">
              <a:latin typeface="Times New Roman"/>
              <a:cs typeface="Times New Roman"/>
            </a:endParaRPr>
          </a:p>
        </p:txBody>
      </p:sp>
      <p:sp>
        <p:nvSpPr>
          <p:cNvPr id="4" name="object 4"/>
          <p:cNvSpPr txBox="1"/>
          <p:nvPr/>
        </p:nvSpPr>
        <p:spPr>
          <a:xfrm>
            <a:off x="2779722" y="4798567"/>
            <a:ext cx="134874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75">
                <a:latin typeface="Cambria Math"/>
                <a:cs typeface="Cambria Math"/>
              </a:rPr>
              <a:t>𝐴𝐴</a:t>
            </a:r>
            <a:r>
              <a:rPr dirty="0" sz="700" spc="-250">
                <a:latin typeface="Cambria Math"/>
                <a:cs typeface="Cambria Math"/>
              </a:rPr>
              <a:t>𝑑𝑑𝑔𝑔𝑑𝑑</a:t>
            </a:r>
            <a:r>
              <a:rPr dirty="0" sz="700" spc="5">
                <a:latin typeface="Cambria Math"/>
                <a:cs typeface="Cambria Math"/>
              </a:rPr>
              <a:t> </a:t>
            </a:r>
            <a:r>
              <a:rPr dirty="0" sz="700" spc="-140">
                <a:latin typeface="Cambria Math"/>
                <a:cs typeface="Cambria Math"/>
              </a:rPr>
              <a:t>𝑒𝑒𝑠𝑠𝑠𝑠𝑖𝑖𝑔𝑔𝑒𝑒 </a:t>
            </a:r>
            <a:r>
              <a:rPr dirty="0" sz="700" spc="-170">
                <a:latin typeface="Cambria Math"/>
                <a:cs typeface="Cambria Math"/>
              </a:rPr>
              <a:t>𝑒𝑒𝑒𝑒𝑒𝑒𝑒𝑒𝑐𝑐𝑑𝑑</a:t>
            </a:r>
            <a:r>
              <a:rPr dirty="0" sz="700" spc="204">
                <a:latin typeface="Cambria Math"/>
                <a:cs typeface="Cambria Math"/>
              </a:rPr>
              <a:t> </a:t>
            </a:r>
            <a:r>
              <a:rPr dirty="0" baseline="11111" sz="1500" spc="-7">
                <a:latin typeface="Cambria Math"/>
                <a:cs typeface="Cambria Math"/>
              </a:rPr>
              <a:t>=</a:t>
            </a:r>
            <a:r>
              <a:rPr dirty="0" baseline="11111" sz="1500" spc="97">
                <a:latin typeface="Cambria Math"/>
                <a:cs typeface="Cambria Math"/>
              </a:rPr>
              <a:t> </a:t>
            </a:r>
            <a:r>
              <a:rPr dirty="0" baseline="11111" sz="1500">
                <a:latin typeface="Cambria Math"/>
                <a:cs typeface="Cambria Math"/>
              </a:rPr>
              <a:t>0.04</a:t>
            </a:r>
            <a:endParaRPr baseline="11111" sz="1500">
              <a:latin typeface="Cambria Math"/>
              <a:cs typeface="Cambria Math"/>
            </a:endParaRPr>
          </a:p>
        </p:txBody>
      </p:sp>
      <p:sp>
        <p:nvSpPr>
          <p:cNvPr id="5" name="object 5"/>
          <p:cNvSpPr txBox="1"/>
          <p:nvPr/>
        </p:nvSpPr>
        <p:spPr>
          <a:xfrm>
            <a:off x="4099015" y="4675134"/>
            <a:ext cx="27749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49</a:t>
            </a:r>
            <a:r>
              <a:rPr dirty="0" sz="1000" spc="-525">
                <a:latin typeface="Cambria Math"/>
                <a:cs typeface="Cambria Math"/>
              </a:rPr>
              <a:t>𝑠𝑠𝑠𝑠</a:t>
            </a:r>
            <a:endParaRPr sz="1000">
              <a:latin typeface="Cambria Math"/>
              <a:cs typeface="Cambria Math"/>
            </a:endParaRPr>
          </a:p>
        </p:txBody>
      </p:sp>
      <p:sp>
        <p:nvSpPr>
          <p:cNvPr id="6" name="object 6"/>
          <p:cNvSpPr txBox="1"/>
          <p:nvPr/>
        </p:nvSpPr>
        <p:spPr>
          <a:xfrm>
            <a:off x="4191987" y="4858042"/>
            <a:ext cx="9588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2</a:t>
            </a:r>
            <a:endParaRPr sz="1000">
              <a:latin typeface="Cambria Math"/>
              <a:cs typeface="Cambria Math"/>
            </a:endParaRPr>
          </a:p>
        </p:txBody>
      </p:sp>
      <p:sp>
        <p:nvSpPr>
          <p:cNvPr id="7" name="object 7"/>
          <p:cNvSpPr/>
          <p:nvPr/>
        </p:nvSpPr>
        <p:spPr>
          <a:xfrm>
            <a:off x="4111752" y="4876044"/>
            <a:ext cx="256540" cy="0"/>
          </a:xfrm>
          <a:custGeom>
            <a:avLst/>
            <a:gdLst/>
            <a:ahLst/>
            <a:cxnLst/>
            <a:rect l="l" t="t" r="r" b="b"/>
            <a:pathLst>
              <a:path w="256539" h="0">
                <a:moveTo>
                  <a:pt x="0" y="0"/>
                </a:moveTo>
                <a:lnTo>
                  <a:pt x="256032" y="0"/>
                </a:lnTo>
              </a:path>
            </a:pathLst>
          </a:custGeom>
          <a:ln w="7607">
            <a:solidFill>
              <a:srgbClr val="000000"/>
            </a:solidFill>
          </a:ln>
        </p:spPr>
        <p:txBody>
          <a:bodyPr wrap="square" lIns="0" tIns="0" rIns="0" bIns="0" rtlCol="0"/>
          <a:lstStyle/>
          <a:p/>
        </p:txBody>
      </p:sp>
      <p:sp>
        <p:nvSpPr>
          <p:cNvPr id="8" name="object 8"/>
          <p:cNvSpPr txBox="1"/>
          <p:nvPr/>
        </p:nvSpPr>
        <p:spPr>
          <a:xfrm>
            <a:off x="4390135" y="4772660"/>
            <a:ext cx="57340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10">
                <a:latin typeface="Cambria Math"/>
                <a:cs typeface="Cambria Math"/>
              </a:rPr>
              <a:t> </a:t>
            </a:r>
            <a:r>
              <a:rPr dirty="0" sz="1000" spc="-114">
                <a:latin typeface="Cambria Math"/>
                <a:cs typeface="Cambria Math"/>
              </a:rPr>
              <a:t>0.980𝑠𝑠𝑠𝑠</a:t>
            </a:r>
            <a:endParaRPr sz="1000">
              <a:latin typeface="Cambria Math"/>
              <a:cs typeface="Cambria Math"/>
            </a:endParaRPr>
          </a:p>
        </p:txBody>
      </p:sp>
      <p:sp>
        <p:nvSpPr>
          <p:cNvPr id="9" name="object 9"/>
          <p:cNvSpPr txBox="1"/>
          <p:nvPr/>
        </p:nvSpPr>
        <p:spPr>
          <a:xfrm>
            <a:off x="673100" y="5089192"/>
            <a:ext cx="4680585" cy="431165"/>
          </a:xfrm>
          <a:prstGeom prst="rect">
            <a:avLst/>
          </a:prstGeom>
        </p:spPr>
        <p:txBody>
          <a:bodyPr wrap="square" lIns="0" tIns="50800" rIns="0" bIns="0" rtlCol="0" vert="horz">
            <a:spAutoFit/>
          </a:bodyPr>
          <a:lstStyle/>
          <a:p>
            <a:pPr marL="12700">
              <a:lnSpc>
                <a:spcPct val="100000"/>
              </a:lnSpc>
              <a:spcBef>
                <a:spcPts val="400"/>
              </a:spcBef>
              <a:tabLst>
                <a:tab pos="377825" algn="l"/>
              </a:tabLst>
            </a:pPr>
            <a:r>
              <a:rPr dirty="0" sz="1200" b="1">
                <a:latin typeface="Arial"/>
                <a:cs typeface="Arial"/>
              </a:rPr>
              <a:t>6.4	</a:t>
            </a:r>
            <a:r>
              <a:rPr dirty="0" sz="1200" spc="-5" b="1">
                <a:latin typeface="Arial"/>
                <a:cs typeface="Arial"/>
              </a:rPr>
              <a:t>Excess</a:t>
            </a:r>
            <a:r>
              <a:rPr dirty="0" sz="1200" b="1">
                <a:latin typeface="Arial"/>
                <a:cs typeface="Arial"/>
              </a:rPr>
              <a:t> </a:t>
            </a:r>
            <a:r>
              <a:rPr dirty="0" sz="1200" spc="-5" b="1">
                <a:latin typeface="Arial"/>
                <a:cs typeface="Arial"/>
              </a:rPr>
              <a:t>Camber</a:t>
            </a:r>
            <a:endParaRPr sz="1200">
              <a:latin typeface="Arial"/>
              <a:cs typeface="Arial"/>
            </a:endParaRPr>
          </a:p>
          <a:p>
            <a:pPr marL="12700">
              <a:lnSpc>
                <a:spcPct val="100000"/>
              </a:lnSpc>
              <a:spcBef>
                <a:spcPts val="250"/>
              </a:spcBef>
            </a:pPr>
            <a:r>
              <a:rPr dirty="0" sz="1000" spc="-5">
                <a:latin typeface="Times New Roman"/>
                <a:cs typeface="Times New Roman"/>
              </a:rPr>
              <a:t>The excess camber is the camber that remains in the girder </a:t>
            </a:r>
            <a:r>
              <a:rPr dirty="0" sz="1000" spc="-10">
                <a:latin typeface="Times New Roman"/>
                <a:cs typeface="Times New Roman"/>
              </a:rPr>
              <a:t>after </a:t>
            </a:r>
            <a:r>
              <a:rPr dirty="0" sz="1000" spc="-5">
                <a:latin typeface="Times New Roman"/>
                <a:cs typeface="Times New Roman"/>
              </a:rPr>
              <a:t>all </a:t>
            </a:r>
            <a:r>
              <a:rPr dirty="0" sz="1000">
                <a:latin typeface="Times New Roman"/>
                <a:cs typeface="Times New Roman"/>
              </a:rPr>
              <a:t>of </a:t>
            </a:r>
            <a:r>
              <a:rPr dirty="0" sz="1000" spc="-5">
                <a:latin typeface="Times New Roman"/>
                <a:cs typeface="Times New Roman"/>
              </a:rPr>
              <a:t>the loads are</a:t>
            </a:r>
            <a:r>
              <a:rPr dirty="0" sz="1000" spc="215">
                <a:latin typeface="Times New Roman"/>
                <a:cs typeface="Times New Roman"/>
              </a:rPr>
              <a:t> </a:t>
            </a:r>
            <a:r>
              <a:rPr dirty="0" sz="1000" spc="-10">
                <a:latin typeface="Times New Roman"/>
                <a:cs typeface="Times New Roman"/>
              </a:rPr>
              <a:t>applied.</a:t>
            </a:r>
            <a:endParaRPr sz="1000">
              <a:latin typeface="Times New Roman"/>
              <a:cs typeface="Times New Roman"/>
            </a:endParaRPr>
          </a:p>
        </p:txBody>
      </p:sp>
      <p:sp>
        <p:nvSpPr>
          <p:cNvPr id="10" name="object 10"/>
          <p:cNvSpPr txBox="1"/>
          <p:nvPr/>
        </p:nvSpPr>
        <p:spPr>
          <a:xfrm>
            <a:off x="672973" y="7717017"/>
            <a:ext cx="3945254" cy="622300"/>
          </a:xfrm>
          <a:prstGeom prst="rect">
            <a:avLst/>
          </a:prstGeom>
        </p:spPr>
        <p:txBody>
          <a:bodyPr wrap="square" lIns="0" tIns="12065" rIns="0" bIns="0" rtlCol="0" vert="horz">
            <a:spAutoFit/>
          </a:bodyPr>
          <a:lstStyle/>
          <a:p>
            <a:pPr marL="2494915">
              <a:lnSpc>
                <a:spcPct val="100000"/>
              </a:lnSpc>
              <a:spcBef>
                <a:spcPts val="95"/>
              </a:spcBef>
            </a:pPr>
            <a:r>
              <a:rPr dirty="0" sz="1000" spc="-5" b="1">
                <a:latin typeface="Times New Roman"/>
                <a:cs typeface="Times New Roman"/>
              </a:rPr>
              <a:t>Figure </a:t>
            </a:r>
            <a:r>
              <a:rPr dirty="0" sz="1000" b="1">
                <a:latin typeface="Times New Roman"/>
                <a:cs typeface="Times New Roman"/>
              </a:rPr>
              <a:t>6-6: </a:t>
            </a:r>
            <a:r>
              <a:rPr dirty="0" sz="1000" spc="-5" b="1">
                <a:latin typeface="Times New Roman"/>
                <a:cs typeface="Times New Roman"/>
              </a:rPr>
              <a:t>Camber</a:t>
            </a:r>
            <a:r>
              <a:rPr dirty="0" sz="1000" spc="-40" b="1">
                <a:latin typeface="Times New Roman"/>
                <a:cs typeface="Times New Roman"/>
              </a:rPr>
              <a:t> </a:t>
            </a:r>
            <a:r>
              <a:rPr dirty="0" sz="1000" spc="-5" b="1">
                <a:latin typeface="Times New Roman"/>
                <a:cs typeface="Times New Roman"/>
              </a:rPr>
              <a:t>Effect</a:t>
            </a:r>
            <a:endParaRPr sz="1000">
              <a:latin typeface="Times New Roman"/>
              <a:cs typeface="Times New Roman"/>
            </a:endParaRPr>
          </a:p>
          <a:p>
            <a:pPr>
              <a:lnSpc>
                <a:spcPct val="100000"/>
              </a:lnSpc>
            </a:pPr>
            <a:endParaRPr sz="1100">
              <a:latin typeface="Times New Roman"/>
              <a:cs typeface="Times New Roman"/>
            </a:endParaRPr>
          </a:p>
          <a:p>
            <a:pPr>
              <a:lnSpc>
                <a:spcPct val="100000"/>
              </a:lnSpc>
              <a:spcBef>
                <a:spcPts val="5"/>
              </a:spcBef>
            </a:pPr>
            <a:endParaRPr sz="900">
              <a:latin typeface="Times New Roman"/>
              <a:cs typeface="Times New Roman"/>
            </a:endParaRPr>
          </a:p>
          <a:p>
            <a:pPr marL="12700">
              <a:lnSpc>
                <a:spcPct val="100000"/>
              </a:lnSpc>
            </a:pPr>
            <a:r>
              <a:rPr dirty="0" sz="1000" spc="-5">
                <a:latin typeface="Times New Roman"/>
                <a:cs typeface="Times New Roman"/>
              </a:rPr>
              <a:t>The graphic below illustrates </a:t>
            </a:r>
            <a:r>
              <a:rPr dirty="0" sz="1000">
                <a:latin typeface="Times New Roman"/>
                <a:cs typeface="Times New Roman"/>
              </a:rPr>
              <a:t>how </a:t>
            </a:r>
            <a:r>
              <a:rPr dirty="0" sz="1000" spc="-5">
                <a:latin typeface="Times New Roman"/>
                <a:cs typeface="Times New Roman"/>
              </a:rPr>
              <a:t>the girder deflects </a:t>
            </a:r>
            <a:r>
              <a:rPr dirty="0" sz="1000">
                <a:latin typeface="Times New Roman"/>
                <a:cs typeface="Times New Roman"/>
              </a:rPr>
              <a:t>over</a:t>
            </a:r>
            <a:r>
              <a:rPr dirty="0" sz="1000" spc="35">
                <a:latin typeface="Times New Roman"/>
                <a:cs typeface="Times New Roman"/>
              </a:rPr>
              <a:t> </a:t>
            </a:r>
            <a:r>
              <a:rPr dirty="0" sz="1000" spc="-5">
                <a:latin typeface="Times New Roman"/>
                <a:cs typeface="Times New Roman"/>
              </a:rPr>
              <a:t>time.</a:t>
            </a:r>
            <a:endParaRPr sz="1000">
              <a:latin typeface="Times New Roman"/>
              <a:cs typeface="Times New Roman"/>
            </a:endParaRPr>
          </a:p>
        </p:txBody>
      </p:sp>
      <p:sp>
        <p:nvSpPr>
          <p:cNvPr id="11" name="object 11"/>
          <p:cNvSpPr/>
          <p:nvPr/>
        </p:nvSpPr>
        <p:spPr>
          <a:xfrm>
            <a:off x="2390775" y="1143000"/>
            <a:ext cx="3352799" cy="2971799"/>
          </a:xfrm>
          <a:prstGeom prst="rect">
            <a:avLst/>
          </a:prstGeom>
          <a:blipFill>
            <a:blip r:embed="rId2" cstate="print"/>
            <a:stretch>
              <a:fillRect/>
            </a:stretch>
          </a:blipFill>
        </p:spPr>
        <p:txBody>
          <a:bodyPr wrap="square" lIns="0" tIns="0" rIns="0" bIns="0" rtlCol="0"/>
          <a:lstStyle/>
          <a:p/>
        </p:txBody>
      </p:sp>
      <p:sp>
        <p:nvSpPr>
          <p:cNvPr id="12" name="object 12"/>
          <p:cNvSpPr/>
          <p:nvPr/>
        </p:nvSpPr>
        <p:spPr>
          <a:xfrm>
            <a:off x="838200" y="5661642"/>
            <a:ext cx="4724399" cy="1828371"/>
          </a:xfrm>
          <a:prstGeom prst="rect">
            <a:avLst/>
          </a:prstGeom>
          <a:blipFill>
            <a:blip r:embed="rId3" cstate="print"/>
            <a:stretch>
              <a:fillRect/>
            </a:stretch>
          </a:blipFill>
        </p:spPr>
        <p:txBody>
          <a:bodyPr wrap="square" lIns="0" tIns="0" rIns="0" bIns="0" rtlCol="0"/>
          <a:lstStyle/>
          <a:p/>
        </p:txBody>
      </p:sp>
      <p:sp>
        <p:nvSpPr>
          <p:cNvPr id="13" name="object 13"/>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80</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p:nvPr/>
        </p:nvSpPr>
        <p:spPr>
          <a:xfrm>
            <a:off x="1216152" y="4462265"/>
            <a:ext cx="5340350" cy="0"/>
          </a:xfrm>
          <a:custGeom>
            <a:avLst/>
            <a:gdLst/>
            <a:ahLst/>
            <a:cxnLst/>
            <a:rect l="l" t="t" r="r" b="b"/>
            <a:pathLst>
              <a:path w="5340350" h="0">
                <a:moveTo>
                  <a:pt x="0" y="0"/>
                </a:moveTo>
                <a:lnTo>
                  <a:pt x="5340096" y="0"/>
                </a:lnTo>
              </a:path>
            </a:pathLst>
          </a:custGeom>
          <a:ln w="6108">
            <a:solidFill>
              <a:srgbClr val="4F81BC"/>
            </a:solidFill>
          </a:ln>
        </p:spPr>
        <p:txBody>
          <a:bodyPr wrap="square" lIns="0" tIns="0" rIns="0" bIns="0" rtlCol="0"/>
          <a:lstStyle/>
          <a:p/>
        </p:txBody>
      </p:sp>
      <p:sp>
        <p:nvSpPr>
          <p:cNvPr id="4" name="object 4"/>
          <p:cNvSpPr/>
          <p:nvPr/>
        </p:nvSpPr>
        <p:spPr>
          <a:xfrm>
            <a:off x="1216152" y="4867655"/>
            <a:ext cx="5340350" cy="0"/>
          </a:xfrm>
          <a:custGeom>
            <a:avLst/>
            <a:gdLst/>
            <a:ahLst/>
            <a:cxnLst/>
            <a:rect l="l" t="t" r="r" b="b"/>
            <a:pathLst>
              <a:path w="5340350" h="0">
                <a:moveTo>
                  <a:pt x="0" y="0"/>
                </a:moveTo>
                <a:lnTo>
                  <a:pt x="5340096" y="0"/>
                </a:lnTo>
              </a:path>
            </a:pathLst>
          </a:custGeom>
          <a:ln w="6096">
            <a:solidFill>
              <a:srgbClr val="4F81BC"/>
            </a:solidFill>
          </a:ln>
        </p:spPr>
        <p:txBody>
          <a:bodyPr wrap="square" lIns="0" tIns="0" rIns="0" bIns="0" rtlCol="0"/>
          <a:lstStyle/>
          <a:p/>
        </p:txBody>
      </p:sp>
      <p:sp>
        <p:nvSpPr>
          <p:cNvPr id="5" name="object 5"/>
          <p:cNvSpPr txBox="1"/>
          <p:nvPr/>
        </p:nvSpPr>
        <p:spPr>
          <a:xfrm>
            <a:off x="858986" y="4062476"/>
            <a:ext cx="6050915" cy="4942840"/>
          </a:xfrm>
          <a:prstGeom prst="rect">
            <a:avLst/>
          </a:prstGeom>
        </p:spPr>
        <p:txBody>
          <a:bodyPr wrap="square" lIns="0" tIns="12065" rIns="0" bIns="0" rtlCol="0" vert="horz">
            <a:spAutoFit/>
          </a:bodyPr>
          <a:lstStyle/>
          <a:p>
            <a:pPr algn="ctr" marL="1905">
              <a:lnSpc>
                <a:spcPct val="100000"/>
              </a:lnSpc>
              <a:spcBef>
                <a:spcPts val="95"/>
              </a:spcBef>
            </a:pPr>
            <a:r>
              <a:rPr dirty="0" sz="1000" spc="-5" b="1">
                <a:latin typeface="Times New Roman"/>
                <a:cs typeface="Times New Roman"/>
              </a:rPr>
              <a:t>Figure </a:t>
            </a:r>
            <a:r>
              <a:rPr dirty="0" sz="1000" b="1">
                <a:latin typeface="Times New Roman"/>
                <a:cs typeface="Times New Roman"/>
              </a:rPr>
              <a:t>6-7: </a:t>
            </a:r>
            <a:r>
              <a:rPr dirty="0" sz="1000" spc="-5" b="1">
                <a:latin typeface="Times New Roman"/>
                <a:cs typeface="Times New Roman"/>
              </a:rPr>
              <a:t>Camber</a:t>
            </a:r>
            <a:r>
              <a:rPr dirty="0" sz="1000" spc="5" b="1">
                <a:latin typeface="Times New Roman"/>
                <a:cs typeface="Times New Roman"/>
              </a:rPr>
              <a:t> </a:t>
            </a:r>
            <a:r>
              <a:rPr dirty="0" sz="1000" spc="-5" b="1">
                <a:latin typeface="Times New Roman"/>
                <a:cs typeface="Times New Roman"/>
              </a:rPr>
              <a:t>Diagram</a:t>
            </a:r>
            <a:endParaRPr sz="1000">
              <a:latin typeface="Times New Roman"/>
              <a:cs typeface="Times New Roman"/>
            </a:endParaRPr>
          </a:p>
          <a:p>
            <a:pPr>
              <a:lnSpc>
                <a:spcPct val="100000"/>
              </a:lnSpc>
            </a:pPr>
            <a:endParaRPr sz="1100">
              <a:latin typeface="Times New Roman"/>
              <a:cs typeface="Times New Roman"/>
            </a:endParaRPr>
          </a:p>
          <a:p>
            <a:pPr>
              <a:lnSpc>
                <a:spcPct val="100000"/>
              </a:lnSpc>
              <a:spcBef>
                <a:spcPts val="45"/>
              </a:spcBef>
            </a:pPr>
            <a:endParaRPr sz="1300">
              <a:latin typeface="Times New Roman"/>
              <a:cs typeface="Times New Roman"/>
            </a:endParaRPr>
          </a:p>
          <a:p>
            <a:pPr algn="ctr" marL="4445">
              <a:lnSpc>
                <a:spcPct val="100000"/>
              </a:lnSpc>
              <a:spcBef>
                <a:spcPts val="5"/>
              </a:spcBef>
            </a:pPr>
            <a:r>
              <a:rPr dirty="0" sz="1000" spc="-5">
                <a:latin typeface="Times New Roman"/>
                <a:cs typeface="Times New Roman"/>
              </a:rPr>
              <a:t>Assume time-dependent deformations end after deck</a:t>
            </a:r>
            <a:r>
              <a:rPr dirty="0" sz="1000" spc="10">
                <a:latin typeface="Times New Roman"/>
                <a:cs typeface="Times New Roman"/>
              </a:rPr>
              <a:t> </a:t>
            </a:r>
            <a:r>
              <a:rPr dirty="0" sz="1000" spc="-5">
                <a:latin typeface="Times New Roman"/>
                <a:cs typeface="Times New Roman"/>
              </a:rPr>
              <a:t>casting</a:t>
            </a:r>
            <a:endParaRPr sz="1000">
              <a:latin typeface="Times New Roman"/>
              <a:cs typeface="Times New Roman"/>
            </a:endParaRPr>
          </a:p>
          <a:p>
            <a:pPr>
              <a:lnSpc>
                <a:spcPct val="100000"/>
              </a:lnSpc>
            </a:pPr>
            <a:endParaRPr sz="1100">
              <a:latin typeface="Times New Roman"/>
              <a:cs typeface="Times New Roman"/>
            </a:endParaRPr>
          </a:p>
          <a:p>
            <a:pPr>
              <a:lnSpc>
                <a:spcPct val="100000"/>
              </a:lnSpc>
            </a:pPr>
            <a:endParaRPr sz="1350">
              <a:latin typeface="Times New Roman"/>
              <a:cs typeface="Times New Roman"/>
            </a:endParaRPr>
          </a:p>
          <a:p>
            <a:pPr algn="ctr">
              <a:lnSpc>
                <a:spcPct val="100000"/>
              </a:lnSpc>
            </a:pPr>
            <a:r>
              <a:rPr dirty="0" sz="1000" spc="-245">
                <a:latin typeface="Cambria Math"/>
                <a:cs typeface="Cambria Math"/>
              </a:rPr>
              <a:t>𝛥𝛥</a:t>
            </a:r>
            <a:r>
              <a:rPr dirty="0" baseline="-15873" sz="1050" spc="-367">
                <a:latin typeface="Cambria Math"/>
                <a:cs typeface="Cambria Math"/>
              </a:rPr>
              <a:t>𝑔𝑔𝑔𝑔𝑔𝑔𝑔𝑔𝑒𝑒𝑔𝑔</a:t>
            </a:r>
            <a:r>
              <a:rPr dirty="0" baseline="-15873" sz="1050" spc="315">
                <a:latin typeface="Cambria Math"/>
                <a:cs typeface="Cambria Math"/>
              </a:rPr>
              <a:t> </a:t>
            </a:r>
            <a:r>
              <a:rPr dirty="0" sz="1000" spc="-5">
                <a:latin typeface="Cambria Math"/>
                <a:cs typeface="Cambria Math"/>
              </a:rPr>
              <a:t>=</a:t>
            </a:r>
            <a:r>
              <a:rPr dirty="0" sz="1000" spc="55">
                <a:latin typeface="Cambria Math"/>
                <a:cs typeface="Cambria Math"/>
              </a:rPr>
              <a:t> </a:t>
            </a:r>
            <a:r>
              <a:rPr dirty="0" sz="1000" spc="-305">
                <a:latin typeface="Cambria Math"/>
                <a:cs typeface="Cambria Math"/>
              </a:rPr>
              <a:t>𝑑𝑑𝐴𝐴𝑓𝑓𝑘𝑘𝐴𝐴𝑐𝑐𝑓𝑓𝑠𝑠𝑐𝑐𝑠𝑠</a:t>
            </a:r>
            <a:r>
              <a:rPr dirty="0" sz="1000" spc="35">
                <a:latin typeface="Cambria Math"/>
                <a:cs typeface="Cambria Math"/>
              </a:rPr>
              <a:t> </a:t>
            </a:r>
            <a:r>
              <a:rPr dirty="0" sz="1000" spc="-320">
                <a:latin typeface="Cambria Math"/>
                <a:cs typeface="Cambria Math"/>
              </a:rPr>
              <a:t>𝑑𝑑𝑎𝑎𝐴𝐴</a:t>
            </a:r>
            <a:r>
              <a:rPr dirty="0" sz="1000" spc="25">
                <a:latin typeface="Cambria Math"/>
                <a:cs typeface="Cambria Math"/>
              </a:rPr>
              <a:t> </a:t>
            </a:r>
            <a:r>
              <a:rPr dirty="0" sz="1000" spc="-275">
                <a:latin typeface="Cambria Math"/>
                <a:cs typeface="Cambria Math"/>
              </a:rPr>
              <a:t>𝑓𝑓𝑐𝑐</a:t>
            </a:r>
            <a:r>
              <a:rPr dirty="0" sz="1000" spc="15">
                <a:latin typeface="Cambria Math"/>
                <a:cs typeface="Cambria Math"/>
              </a:rPr>
              <a:t> </a:t>
            </a:r>
            <a:r>
              <a:rPr dirty="0" sz="1000" spc="-350">
                <a:latin typeface="Cambria Math"/>
                <a:cs typeface="Cambria Math"/>
              </a:rPr>
              <a:t>𝑔𝑔𝑠𝑠𝐴𝐴𝑑𝑑𝐴𝐴𝐴𝐴</a:t>
            </a:r>
            <a:r>
              <a:rPr dirty="0" sz="1000" spc="35">
                <a:latin typeface="Cambria Math"/>
                <a:cs typeface="Cambria Math"/>
              </a:rPr>
              <a:t> </a:t>
            </a:r>
            <a:r>
              <a:rPr dirty="0" sz="1000" spc="-325">
                <a:latin typeface="Cambria Math"/>
                <a:cs typeface="Cambria Math"/>
              </a:rPr>
              <a:t>𝑠𝑠𝐴𝐴𝑘𝑘𝑓𝑓</a:t>
            </a:r>
            <a:endParaRPr sz="1000">
              <a:latin typeface="Cambria Math"/>
              <a:cs typeface="Cambria Math"/>
            </a:endParaRPr>
          </a:p>
          <a:p>
            <a:pPr algn="ctr">
              <a:lnSpc>
                <a:spcPct val="100000"/>
              </a:lnSpc>
              <a:spcBef>
                <a:spcPts val="675"/>
              </a:spcBef>
            </a:pPr>
            <a:r>
              <a:rPr dirty="0" sz="1000" spc="-215">
                <a:latin typeface="Cambria Math"/>
                <a:cs typeface="Cambria Math"/>
              </a:rPr>
              <a:t>𝛥𝛥</a:t>
            </a:r>
            <a:r>
              <a:rPr dirty="0" baseline="-15873" sz="1050" spc="-322">
                <a:latin typeface="Cambria Math"/>
                <a:cs typeface="Cambria Math"/>
              </a:rPr>
              <a:t>𝑑𝑑𝑠𝑠</a:t>
            </a:r>
            <a:r>
              <a:rPr dirty="0" baseline="-15873" sz="1050" spc="277">
                <a:latin typeface="Cambria Math"/>
                <a:cs typeface="Cambria Math"/>
              </a:rPr>
              <a:t> </a:t>
            </a:r>
            <a:r>
              <a:rPr dirty="0" sz="1000" spc="-5">
                <a:latin typeface="Cambria Math"/>
                <a:cs typeface="Cambria Math"/>
              </a:rPr>
              <a:t>= </a:t>
            </a:r>
            <a:r>
              <a:rPr dirty="0" sz="1000" spc="-305">
                <a:latin typeface="Cambria Math"/>
                <a:cs typeface="Cambria Math"/>
              </a:rPr>
              <a:t>𝑑𝑑𝐴𝐴𝑓𝑓𝑘𝑘𝐴𝐴𝑐𝑐𝑓𝑓𝑠𝑠𝑐𝑐𝑠𝑠</a:t>
            </a:r>
            <a:r>
              <a:rPr dirty="0" sz="1000" spc="30">
                <a:latin typeface="Cambria Math"/>
                <a:cs typeface="Cambria Math"/>
              </a:rPr>
              <a:t> </a:t>
            </a:r>
            <a:r>
              <a:rPr dirty="0" sz="1000" spc="-320">
                <a:latin typeface="Cambria Math"/>
                <a:cs typeface="Cambria Math"/>
              </a:rPr>
              <a:t>𝑑𝑑𝑎𝑎𝐴𝐴</a:t>
            </a:r>
            <a:r>
              <a:rPr dirty="0" sz="1000" spc="30">
                <a:latin typeface="Cambria Math"/>
                <a:cs typeface="Cambria Math"/>
              </a:rPr>
              <a:t> </a:t>
            </a:r>
            <a:r>
              <a:rPr dirty="0" sz="1000" spc="-275">
                <a:latin typeface="Cambria Math"/>
                <a:cs typeface="Cambria Math"/>
              </a:rPr>
              <a:t>𝑓𝑓𝑐𝑐</a:t>
            </a:r>
            <a:r>
              <a:rPr dirty="0" sz="1000" spc="15">
                <a:latin typeface="Cambria Math"/>
                <a:cs typeface="Cambria Math"/>
              </a:rPr>
              <a:t> </a:t>
            </a:r>
            <a:r>
              <a:rPr dirty="0" sz="1000" spc="-330">
                <a:latin typeface="Cambria Math"/>
                <a:cs typeface="Cambria Math"/>
              </a:rPr>
              <a:t>𝑘𝑘𝐴𝐴𝐴𝐴𝑚𝑚𝐴𝐴𝑠𝑠𝐴𝐴𝑠𝑠𝑓𝑓</a:t>
            </a:r>
            <a:r>
              <a:rPr dirty="0" sz="1000" spc="40">
                <a:latin typeface="Cambria Math"/>
                <a:cs typeface="Cambria Math"/>
              </a:rPr>
              <a:t> </a:t>
            </a:r>
            <a:r>
              <a:rPr dirty="0" sz="1000" spc="-295">
                <a:latin typeface="Cambria Math"/>
                <a:cs typeface="Cambria Math"/>
              </a:rPr>
              <a:t>𝑘𝑘𝐴𝐴𝐴𝐴𝑠𝑠𝑓𝑓𝐴𝐴𝐴𝐴𝑠𝑠𝑠𝑠𝑠𝑠𝑠𝑠𝑔𝑔,</a:t>
            </a:r>
            <a:r>
              <a:rPr dirty="0" sz="1000" spc="-50">
                <a:latin typeface="Cambria Math"/>
                <a:cs typeface="Cambria Math"/>
              </a:rPr>
              <a:t> </a:t>
            </a:r>
            <a:r>
              <a:rPr dirty="0" sz="1000" spc="-295">
                <a:latin typeface="Cambria Math"/>
                <a:cs typeface="Cambria Math"/>
              </a:rPr>
              <a:t>𝑠𝑠𝐴𝐴𝑠𝑠𝐴𝐴𝑑𝑑</a:t>
            </a:r>
            <a:r>
              <a:rPr dirty="0" sz="1000" spc="45">
                <a:latin typeface="Cambria Math"/>
                <a:cs typeface="Cambria Math"/>
              </a:rPr>
              <a:t> </a:t>
            </a:r>
            <a:r>
              <a:rPr dirty="0" sz="1000" spc="-190">
                <a:latin typeface="Cambria Math"/>
                <a:cs typeface="Cambria Math"/>
              </a:rPr>
              <a:t>𝑐𝑐𝑠𝑠</a:t>
            </a:r>
            <a:r>
              <a:rPr dirty="0" sz="1000" spc="-170">
                <a:latin typeface="Cambria Math"/>
                <a:cs typeface="Cambria Math"/>
              </a:rPr>
              <a:t> </a:t>
            </a:r>
            <a:r>
              <a:rPr dirty="0" sz="1000" spc="-305">
                <a:latin typeface="Cambria Math"/>
                <a:cs typeface="Cambria Math"/>
              </a:rPr>
              <a:t>𝑠𝑠𝑠𝑠𝑘𝑘𝑘𝑘𝐴𝐴𝑐𝑐𝐴𝐴</a:t>
            </a:r>
            <a:r>
              <a:rPr dirty="0" sz="1000" spc="45">
                <a:latin typeface="Cambria Math"/>
                <a:cs typeface="Cambria Math"/>
              </a:rPr>
              <a:t> </a:t>
            </a:r>
            <a:r>
              <a:rPr dirty="0" sz="1000" spc="-265">
                <a:latin typeface="Cambria Math"/>
                <a:cs typeface="Cambria Math"/>
              </a:rPr>
              <a:t>𝑠𝑠𝑘𝑘𝐴𝐴𝑠𝑠</a:t>
            </a:r>
            <a:r>
              <a:rPr dirty="0" sz="1000" spc="40">
                <a:latin typeface="Cambria Math"/>
                <a:cs typeface="Cambria Math"/>
              </a:rPr>
              <a:t> </a:t>
            </a:r>
            <a:r>
              <a:rPr dirty="0" sz="1000" spc="-300">
                <a:latin typeface="Cambria Math"/>
                <a:cs typeface="Cambria Math"/>
              </a:rPr>
              <a:t>𝑘𝑘𝐴𝐴𝑠𝑠𝑔𝑔𝑓𝑓ℎ</a:t>
            </a:r>
            <a:endParaRPr sz="1000">
              <a:latin typeface="Cambria Math"/>
              <a:cs typeface="Cambria Math"/>
            </a:endParaRPr>
          </a:p>
          <a:p>
            <a:pPr>
              <a:lnSpc>
                <a:spcPct val="100000"/>
              </a:lnSpc>
              <a:spcBef>
                <a:spcPts val="55"/>
              </a:spcBef>
            </a:pPr>
            <a:endParaRPr sz="800">
              <a:latin typeface="Cambria Math"/>
              <a:cs typeface="Cambria Math"/>
            </a:endParaRPr>
          </a:p>
          <a:p>
            <a:pPr algn="ctr" marL="3810">
              <a:lnSpc>
                <a:spcPct val="100000"/>
              </a:lnSpc>
            </a:pPr>
            <a:r>
              <a:rPr dirty="0" baseline="11111" sz="1500" spc="-284">
                <a:latin typeface="Cambria Math"/>
                <a:cs typeface="Cambria Math"/>
              </a:rPr>
              <a:t>𝛥𝛥</a:t>
            </a:r>
            <a:r>
              <a:rPr dirty="0" sz="700" spc="-190">
                <a:latin typeface="Cambria Math"/>
                <a:cs typeface="Cambria Math"/>
              </a:rPr>
              <a:t>𝑐𝑐𝑔𝑔𝑒𝑒𝑒𝑒𝑑𝑑1</a:t>
            </a:r>
            <a:r>
              <a:rPr dirty="0" sz="700" spc="170">
                <a:latin typeface="Cambria Math"/>
                <a:cs typeface="Cambria Math"/>
              </a:rPr>
              <a:t> </a:t>
            </a:r>
            <a:r>
              <a:rPr dirty="0" baseline="11111" sz="1500" spc="-7">
                <a:latin typeface="Cambria Math"/>
                <a:cs typeface="Cambria Math"/>
              </a:rPr>
              <a:t>= </a:t>
            </a:r>
            <a:r>
              <a:rPr dirty="0" baseline="11111" sz="1500" spc="-375">
                <a:latin typeface="Cambria Math"/>
                <a:cs typeface="Cambria Math"/>
              </a:rPr>
              <a:t>𝜓𝜓</a:t>
            </a:r>
            <a:r>
              <a:rPr dirty="0" baseline="13888" sz="1500" spc="-375">
                <a:latin typeface="Cambria Math"/>
                <a:cs typeface="Cambria Math"/>
              </a:rPr>
              <a:t>(</a:t>
            </a:r>
            <a:r>
              <a:rPr dirty="0" baseline="11111" sz="1500" spc="-375">
                <a:latin typeface="Cambria Math"/>
                <a:cs typeface="Cambria Math"/>
              </a:rPr>
              <a:t>𝑓𝑓</a:t>
            </a:r>
            <a:r>
              <a:rPr dirty="0" sz="700" spc="-250">
                <a:latin typeface="Cambria Math"/>
                <a:cs typeface="Cambria Math"/>
              </a:rPr>
              <a:t>𝑒𝑒</a:t>
            </a:r>
            <a:r>
              <a:rPr dirty="0" sz="700" spc="-90">
                <a:latin typeface="Cambria Math"/>
                <a:cs typeface="Cambria Math"/>
              </a:rPr>
              <a:t> </a:t>
            </a:r>
            <a:r>
              <a:rPr dirty="0" baseline="11111" sz="1500" spc="-7">
                <a:latin typeface="Cambria Math"/>
                <a:cs typeface="Cambria Math"/>
              </a:rPr>
              <a:t>, </a:t>
            </a:r>
            <a:r>
              <a:rPr dirty="0" baseline="11111" sz="1500" spc="-375">
                <a:latin typeface="Cambria Math"/>
                <a:cs typeface="Cambria Math"/>
              </a:rPr>
              <a:t>𝑓𝑓</a:t>
            </a:r>
            <a:r>
              <a:rPr dirty="0" sz="700" spc="-250">
                <a:latin typeface="Cambria Math"/>
                <a:cs typeface="Cambria Math"/>
              </a:rPr>
              <a:t>𝑔𝑔</a:t>
            </a:r>
            <a:r>
              <a:rPr dirty="0" baseline="13888" sz="1500" spc="-375">
                <a:latin typeface="Cambria Math"/>
                <a:cs typeface="Cambria Math"/>
              </a:rPr>
              <a:t>)</a:t>
            </a:r>
            <a:r>
              <a:rPr dirty="0" baseline="11111" sz="1500" spc="-375">
                <a:latin typeface="Cambria Math"/>
                <a:cs typeface="Cambria Math"/>
              </a:rPr>
              <a:t>�𝛥𝛥</a:t>
            </a:r>
            <a:r>
              <a:rPr dirty="0" sz="700" spc="-250">
                <a:latin typeface="Cambria Math"/>
                <a:cs typeface="Cambria Math"/>
              </a:rPr>
              <a:t>𝑔𝑔𝑔𝑔𝑔𝑔𝑔𝑔𝑒𝑒𝑔𝑔</a:t>
            </a:r>
            <a:r>
              <a:rPr dirty="0" sz="700" spc="135">
                <a:latin typeface="Cambria Math"/>
                <a:cs typeface="Cambria Math"/>
              </a:rPr>
              <a:t> </a:t>
            </a:r>
            <a:r>
              <a:rPr dirty="0" baseline="11111" sz="1500" spc="-7">
                <a:latin typeface="Cambria Math"/>
                <a:cs typeface="Cambria Math"/>
              </a:rPr>
              <a:t>+</a:t>
            </a:r>
            <a:r>
              <a:rPr dirty="0" baseline="11111" sz="1500" spc="37">
                <a:latin typeface="Cambria Math"/>
                <a:cs typeface="Cambria Math"/>
              </a:rPr>
              <a:t> </a:t>
            </a:r>
            <a:r>
              <a:rPr dirty="0" baseline="11111" sz="1500" spc="-337">
                <a:latin typeface="Cambria Math"/>
                <a:cs typeface="Cambria Math"/>
              </a:rPr>
              <a:t>𝛥𝛥</a:t>
            </a:r>
            <a:r>
              <a:rPr dirty="0" sz="700" spc="-225">
                <a:latin typeface="Cambria Math"/>
                <a:cs typeface="Cambria Math"/>
              </a:rPr>
              <a:t>𝑑𝑑𝑠𝑠</a:t>
            </a:r>
            <a:r>
              <a:rPr dirty="0" baseline="11111" sz="1500" spc="-337">
                <a:latin typeface="Cambria Math"/>
                <a:cs typeface="Cambria Math"/>
              </a:rPr>
              <a:t>�</a:t>
            </a:r>
            <a:endParaRPr baseline="11111" sz="1500">
              <a:latin typeface="Cambria Math"/>
              <a:cs typeface="Cambria Math"/>
            </a:endParaRPr>
          </a:p>
          <a:p>
            <a:pPr algn="ctr">
              <a:lnSpc>
                <a:spcPct val="100000"/>
              </a:lnSpc>
              <a:spcBef>
                <a:spcPts val="495"/>
              </a:spcBef>
            </a:pPr>
            <a:r>
              <a:rPr dirty="0" sz="1000" spc="-175">
                <a:latin typeface="Cambria Math"/>
                <a:cs typeface="Cambria Math"/>
              </a:rPr>
              <a:t>𝛥𝛥</a:t>
            </a:r>
            <a:r>
              <a:rPr dirty="0" baseline="-15873" sz="1050" spc="-262">
                <a:latin typeface="Cambria Math"/>
                <a:cs typeface="Cambria Math"/>
              </a:rPr>
              <a:t>𝑔𝑔𝑔𝑔𝑠𝑠𝑑𝑑ℎ𝑔𝑔𝑠𝑠𝑔𝑔𝑐𝑐</a:t>
            </a:r>
            <a:r>
              <a:rPr dirty="0" baseline="-15873" sz="1050" spc="284">
                <a:latin typeface="Cambria Math"/>
                <a:cs typeface="Cambria Math"/>
              </a:rPr>
              <a:t> </a:t>
            </a:r>
            <a:r>
              <a:rPr dirty="0" sz="1000" spc="-5">
                <a:latin typeface="Cambria Math"/>
                <a:cs typeface="Cambria Math"/>
              </a:rPr>
              <a:t>=</a:t>
            </a:r>
            <a:r>
              <a:rPr dirty="0" sz="1000" spc="70">
                <a:latin typeface="Cambria Math"/>
                <a:cs typeface="Cambria Math"/>
              </a:rPr>
              <a:t> </a:t>
            </a:r>
            <a:r>
              <a:rPr dirty="0" sz="1000" spc="-305">
                <a:latin typeface="Cambria Math"/>
                <a:cs typeface="Cambria Math"/>
              </a:rPr>
              <a:t>𝑑𝑑𝐴𝐴𝑓𝑓𝑘𝑘𝐴𝐴𝑐𝑐𝑓𝑓𝑠𝑠𝑐𝑐𝑠𝑠</a:t>
            </a:r>
            <a:r>
              <a:rPr dirty="0" sz="1000" spc="25">
                <a:latin typeface="Cambria Math"/>
                <a:cs typeface="Cambria Math"/>
              </a:rPr>
              <a:t> </a:t>
            </a:r>
            <a:r>
              <a:rPr dirty="0" sz="1000" spc="-320">
                <a:latin typeface="Cambria Math"/>
                <a:cs typeface="Cambria Math"/>
              </a:rPr>
              <a:t>𝑑𝑑𝑎𝑎𝐴𝐴</a:t>
            </a:r>
            <a:r>
              <a:rPr dirty="0" sz="1000" spc="30">
                <a:latin typeface="Cambria Math"/>
                <a:cs typeface="Cambria Math"/>
              </a:rPr>
              <a:t> </a:t>
            </a:r>
            <a:r>
              <a:rPr dirty="0" sz="1000" spc="-275">
                <a:latin typeface="Cambria Math"/>
                <a:cs typeface="Cambria Math"/>
              </a:rPr>
              <a:t>𝑓𝑓𝑐𝑐</a:t>
            </a:r>
            <a:r>
              <a:rPr dirty="0" sz="1000" spc="15">
                <a:latin typeface="Cambria Math"/>
                <a:cs typeface="Cambria Math"/>
              </a:rPr>
              <a:t> </a:t>
            </a:r>
            <a:r>
              <a:rPr dirty="0" sz="1000" spc="-325">
                <a:latin typeface="Cambria Math"/>
                <a:cs typeface="Cambria Math"/>
              </a:rPr>
              <a:t>𝑑𝑑𝑠𝑠𝐴𝐴𝑘𝑘ℎ𝐴𝐴𝐴𝐴𝑔𝑔𝑚𝑚</a:t>
            </a:r>
            <a:r>
              <a:rPr dirty="0" sz="1000" spc="40">
                <a:latin typeface="Cambria Math"/>
                <a:cs typeface="Cambria Math"/>
              </a:rPr>
              <a:t> </a:t>
            </a:r>
            <a:r>
              <a:rPr dirty="0" sz="1000" spc="-325">
                <a:latin typeface="Cambria Math"/>
                <a:cs typeface="Cambria Math"/>
              </a:rPr>
              <a:t>𝑠𝑠𝐴𝐴𝑘𝑘𝑓𝑓</a:t>
            </a:r>
            <a:r>
              <a:rPr dirty="0" sz="1000" spc="45">
                <a:latin typeface="Cambria Math"/>
                <a:cs typeface="Cambria Math"/>
              </a:rPr>
              <a:t> </a:t>
            </a:r>
            <a:r>
              <a:rPr dirty="0" sz="1000" spc="-320">
                <a:latin typeface="Cambria Math"/>
                <a:cs typeface="Cambria Math"/>
              </a:rPr>
              <a:t>𝑤𝑤𝐴𝐴𝑠𝑠𝑔𝑔ℎ𝑓𝑓</a:t>
            </a:r>
            <a:endParaRPr sz="1000">
              <a:latin typeface="Cambria Math"/>
              <a:cs typeface="Cambria Math"/>
            </a:endParaRPr>
          </a:p>
          <a:p>
            <a:pPr algn="ctr">
              <a:lnSpc>
                <a:spcPct val="100000"/>
              </a:lnSpc>
              <a:spcBef>
                <a:spcPts val="680"/>
              </a:spcBef>
            </a:pPr>
            <a:r>
              <a:rPr dirty="0" sz="1000" spc="-240">
                <a:latin typeface="Cambria Math"/>
                <a:cs typeface="Cambria Math"/>
              </a:rPr>
              <a:t>𝛿𝛿</a:t>
            </a:r>
            <a:r>
              <a:rPr dirty="0" baseline="-15873" sz="1050" spc="-359">
                <a:latin typeface="Cambria Math"/>
                <a:cs typeface="Cambria Math"/>
              </a:rPr>
              <a:t>𝑔𝑔𝑔𝑔𝑔𝑔𝑔𝑔𝑒𝑒𝑔𝑔</a:t>
            </a:r>
            <a:r>
              <a:rPr dirty="0" baseline="-15873" sz="1050" spc="322">
                <a:latin typeface="Cambria Math"/>
                <a:cs typeface="Cambria Math"/>
              </a:rPr>
              <a:t> </a:t>
            </a:r>
            <a:r>
              <a:rPr dirty="0" sz="1000" spc="-5">
                <a:latin typeface="Cambria Math"/>
                <a:cs typeface="Cambria Math"/>
              </a:rPr>
              <a:t>=</a:t>
            </a:r>
            <a:r>
              <a:rPr dirty="0" sz="1000" spc="75">
                <a:latin typeface="Cambria Math"/>
                <a:cs typeface="Cambria Math"/>
              </a:rPr>
              <a:t> </a:t>
            </a:r>
            <a:r>
              <a:rPr dirty="0" sz="1000" spc="-330">
                <a:latin typeface="Cambria Math"/>
                <a:cs typeface="Cambria Math"/>
              </a:rPr>
              <a:t>𝑠𝑠𝑠𝑠𝑐𝑐𝐴𝐴𝐴𝐴𝑚𝑚𝐴𝐴𝑠𝑠𝑓𝑓𝐴𝐴𝑘𝑘</a:t>
            </a:r>
            <a:r>
              <a:rPr dirty="0" sz="1000" spc="55">
                <a:latin typeface="Cambria Math"/>
                <a:cs typeface="Cambria Math"/>
              </a:rPr>
              <a:t> </a:t>
            </a:r>
            <a:r>
              <a:rPr dirty="0" sz="1000" spc="-350">
                <a:latin typeface="Cambria Math"/>
                <a:cs typeface="Cambria Math"/>
              </a:rPr>
              <a:t>𝑔𝑔𝑠𝑠𝐴𝐴𝑑𝑑𝐴𝐴𝐴𝐴</a:t>
            </a:r>
            <a:r>
              <a:rPr dirty="0" sz="1000" spc="55">
                <a:latin typeface="Cambria Math"/>
                <a:cs typeface="Cambria Math"/>
              </a:rPr>
              <a:t> </a:t>
            </a:r>
            <a:r>
              <a:rPr dirty="0" sz="1000" spc="-305">
                <a:latin typeface="Cambria Math"/>
                <a:cs typeface="Cambria Math"/>
              </a:rPr>
              <a:t>𝑑𝑑𝐴𝐴𝑓𝑓𝑘𝑘𝐴𝐴𝑐𝑐𝑓𝑓𝑠𝑠𝑐𝑐𝑠𝑠</a:t>
            </a:r>
            <a:r>
              <a:rPr dirty="0" sz="1000" spc="40">
                <a:latin typeface="Cambria Math"/>
                <a:cs typeface="Cambria Math"/>
              </a:rPr>
              <a:t> </a:t>
            </a:r>
            <a:r>
              <a:rPr dirty="0" sz="1000" spc="-320">
                <a:latin typeface="Cambria Math"/>
                <a:cs typeface="Cambria Math"/>
              </a:rPr>
              <a:t>𝑑𝑑𝑎𝑎𝐴𝐴</a:t>
            </a:r>
            <a:r>
              <a:rPr dirty="0" sz="1000" spc="40">
                <a:latin typeface="Cambria Math"/>
                <a:cs typeface="Cambria Math"/>
              </a:rPr>
              <a:t> </a:t>
            </a:r>
            <a:r>
              <a:rPr dirty="0" sz="1000" spc="-275">
                <a:latin typeface="Cambria Math"/>
                <a:cs typeface="Cambria Math"/>
              </a:rPr>
              <a:t>𝑓𝑓𝑐𝑐</a:t>
            </a:r>
            <a:r>
              <a:rPr dirty="0" sz="1000" spc="30">
                <a:latin typeface="Cambria Math"/>
                <a:cs typeface="Cambria Math"/>
              </a:rPr>
              <a:t> </a:t>
            </a:r>
            <a:r>
              <a:rPr dirty="0" sz="1000" spc="-270">
                <a:latin typeface="Cambria Math"/>
                <a:cs typeface="Cambria Math"/>
              </a:rPr>
              <a:t>𝑐𝑐ℎ𝐴𝐴𝑠𝑠𝑔𝑔𝐴𝐴</a:t>
            </a:r>
            <a:r>
              <a:rPr dirty="0" sz="1000" spc="60">
                <a:latin typeface="Cambria Math"/>
                <a:cs typeface="Cambria Math"/>
              </a:rPr>
              <a:t> </a:t>
            </a:r>
            <a:r>
              <a:rPr dirty="0" sz="1000" spc="-245">
                <a:latin typeface="Cambria Math"/>
                <a:cs typeface="Cambria Math"/>
              </a:rPr>
              <a:t>𝑠𝑠𝑠𝑠</a:t>
            </a:r>
            <a:r>
              <a:rPr dirty="0" sz="1000" spc="40">
                <a:latin typeface="Cambria Math"/>
                <a:cs typeface="Cambria Math"/>
              </a:rPr>
              <a:t> </a:t>
            </a:r>
            <a:r>
              <a:rPr dirty="0" sz="1000" spc="-290">
                <a:latin typeface="Cambria Math"/>
                <a:cs typeface="Cambria Math"/>
              </a:rPr>
              <a:t>𝑠𝑠𝑎𝑎𝑘𝑘𝑘𝑘𝑐𝑐𝐴𝐴𝑓𝑓</a:t>
            </a:r>
            <a:r>
              <a:rPr dirty="0" sz="1000" spc="55">
                <a:latin typeface="Cambria Math"/>
                <a:cs typeface="Cambria Math"/>
              </a:rPr>
              <a:t> </a:t>
            </a:r>
            <a:r>
              <a:rPr dirty="0" sz="1000" spc="-280">
                <a:latin typeface="Cambria Math"/>
                <a:cs typeface="Cambria Math"/>
              </a:rPr>
              <a:t>𝑘𝑘𝑐𝑐𝑐𝑐𝐴𝐴𝑓𝑓𝑠𝑠𝑐𝑐𝑠𝑠</a:t>
            </a:r>
            <a:r>
              <a:rPr dirty="0" sz="1000" spc="50">
                <a:latin typeface="Cambria Math"/>
                <a:cs typeface="Cambria Math"/>
              </a:rPr>
              <a:t> </a:t>
            </a:r>
            <a:r>
              <a:rPr dirty="0" sz="1000" spc="-325">
                <a:latin typeface="Cambria Math"/>
                <a:cs typeface="Cambria Math"/>
              </a:rPr>
              <a:t>𝑠𝑠𝐴𝐴𝑓𝑓𝑤𝑤𝐴𝐴𝐴𝐴𝑠𝑠</a:t>
            </a:r>
            <a:r>
              <a:rPr dirty="0" sz="1000" spc="50">
                <a:latin typeface="Cambria Math"/>
                <a:cs typeface="Cambria Math"/>
              </a:rPr>
              <a:t> </a:t>
            </a:r>
            <a:r>
              <a:rPr dirty="0" sz="1000" spc="-320">
                <a:latin typeface="Cambria Math"/>
                <a:cs typeface="Cambria Math"/>
              </a:rPr>
              <a:t>𝑠𝑠𝑓𝑓𝑐𝑐𝐴𝐴𝐴𝐴𝑔𝑔𝐴𝐴</a:t>
            </a:r>
            <a:r>
              <a:rPr dirty="0" sz="1000" spc="45">
                <a:latin typeface="Cambria Math"/>
                <a:cs typeface="Cambria Math"/>
              </a:rPr>
              <a:t> </a:t>
            </a:r>
            <a:r>
              <a:rPr dirty="0" sz="1000" spc="-280">
                <a:latin typeface="Cambria Math"/>
                <a:cs typeface="Cambria Math"/>
              </a:rPr>
              <a:t>𝐴𝐴𝑠𝑠𝑑𝑑</a:t>
            </a:r>
            <a:r>
              <a:rPr dirty="0" sz="1000" spc="55">
                <a:latin typeface="Cambria Math"/>
                <a:cs typeface="Cambria Math"/>
              </a:rPr>
              <a:t> </a:t>
            </a:r>
            <a:r>
              <a:rPr dirty="0" sz="1000" spc="-310">
                <a:latin typeface="Cambria Math"/>
                <a:cs typeface="Cambria Math"/>
              </a:rPr>
              <a:t>𝐴𝐴𝐴𝐴𝐴𝐴𝑐𝑐𝑓𝑓𝑠𝑠𝑐𝑐𝑠𝑠</a:t>
            </a:r>
            <a:endParaRPr sz="1000">
              <a:latin typeface="Cambria Math"/>
              <a:cs typeface="Cambria Math"/>
            </a:endParaRPr>
          </a:p>
          <a:p>
            <a:pPr algn="ctr" marL="3810">
              <a:lnSpc>
                <a:spcPct val="100000"/>
              </a:lnSpc>
              <a:spcBef>
                <a:spcPts val="985"/>
              </a:spcBef>
            </a:pPr>
            <a:r>
              <a:rPr dirty="0" baseline="11111" sz="1500" spc="-284">
                <a:latin typeface="Cambria Math"/>
                <a:cs typeface="Cambria Math"/>
              </a:rPr>
              <a:t>𝛥𝛥</a:t>
            </a:r>
            <a:r>
              <a:rPr dirty="0" sz="700" spc="-190">
                <a:latin typeface="Cambria Math"/>
                <a:cs typeface="Cambria Math"/>
              </a:rPr>
              <a:t>𝑐𝑐𝑔𝑔𝑒𝑒𝑒𝑒𝑑𝑑2</a:t>
            </a:r>
            <a:r>
              <a:rPr dirty="0" sz="700" spc="180">
                <a:latin typeface="Cambria Math"/>
                <a:cs typeface="Cambria Math"/>
              </a:rPr>
              <a:t> </a:t>
            </a:r>
            <a:r>
              <a:rPr dirty="0" baseline="11111" sz="1500" spc="-7">
                <a:latin typeface="Cambria Math"/>
                <a:cs typeface="Cambria Math"/>
              </a:rPr>
              <a:t>= </a:t>
            </a:r>
            <a:r>
              <a:rPr dirty="0" baseline="13888" sz="1500" spc="-300">
                <a:latin typeface="Cambria Math"/>
                <a:cs typeface="Cambria Math"/>
              </a:rPr>
              <a:t>[</a:t>
            </a:r>
            <a:r>
              <a:rPr dirty="0" baseline="11111" sz="1500" spc="-300">
                <a:latin typeface="Cambria Math"/>
                <a:cs typeface="Cambria Math"/>
              </a:rPr>
              <a:t>𝜓𝜓</a:t>
            </a:r>
            <a:r>
              <a:rPr dirty="0" baseline="13888" sz="1500" spc="-300">
                <a:latin typeface="Cambria Math"/>
                <a:cs typeface="Cambria Math"/>
              </a:rPr>
              <a:t>(</a:t>
            </a:r>
            <a:r>
              <a:rPr dirty="0" baseline="11111" sz="1500" spc="-300">
                <a:latin typeface="Cambria Math"/>
                <a:cs typeface="Cambria Math"/>
              </a:rPr>
              <a:t>𝑓𝑓</a:t>
            </a:r>
            <a:r>
              <a:rPr dirty="0" sz="700" spc="-200">
                <a:latin typeface="Cambria Math"/>
                <a:cs typeface="Cambria Math"/>
              </a:rPr>
              <a:t>𝑔𝑔</a:t>
            </a:r>
            <a:r>
              <a:rPr dirty="0" baseline="11111" sz="1500" spc="-300">
                <a:latin typeface="Cambria Math"/>
                <a:cs typeface="Cambria Math"/>
              </a:rPr>
              <a:t>, </a:t>
            </a:r>
            <a:r>
              <a:rPr dirty="0" baseline="11111" sz="1500" spc="-390">
                <a:latin typeface="Cambria Math"/>
                <a:cs typeface="Cambria Math"/>
              </a:rPr>
              <a:t>𝑓𝑓</a:t>
            </a:r>
            <a:r>
              <a:rPr dirty="0" sz="700" spc="-260">
                <a:latin typeface="Cambria Math"/>
                <a:cs typeface="Cambria Math"/>
              </a:rPr>
              <a:t>𝑔𝑔</a:t>
            </a:r>
            <a:r>
              <a:rPr dirty="0" baseline="13888" sz="1500" spc="-390">
                <a:latin typeface="Cambria Math"/>
                <a:cs typeface="Cambria Math"/>
              </a:rPr>
              <a:t>)</a:t>
            </a:r>
            <a:r>
              <a:rPr dirty="0" baseline="13888" sz="1500" spc="22">
                <a:latin typeface="Cambria Math"/>
                <a:cs typeface="Cambria Math"/>
              </a:rPr>
              <a:t> </a:t>
            </a:r>
            <a:r>
              <a:rPr dirty="0" baseline="11111" sz="1500" spc="-7">
                <a:latin typeface="Cambria Math"/>
                <a:cs typeface="Cambria Math"/>
              </a:rPr>
              <a:t>− </a:t>
            </a:r>
            <a:r>
              <a:rPr dirty="0" baseline="11111" sz="1500" spc="-315">
                <a:latin typeface="Cambria Math"/>
                <a:cs typeface="Cambria Math"/>
              </a:rPr>
              <a:t>𝜓𝜓</a:t>
            </a:r>
            <a:r>
              <a:rPr dirty="0" baseline="13888" sz="1500" spc="-315">
                <a:latin typeface="Cambria Math"/>
                <a:cs typeface="Cambria Math"/>
              </a:rPr>
              <a:t>(</a:t>
            </a:r>
            <a:r>
              <a:rPr dirty="0" baseline="11111" sz="1500" spc="-315">
                <a:latin typeface="Cambria Math"/>
                <a:cs typeface="Cambria Math"/>
              </a:rPr>
              <a:t>𝑓𝑓</a:t>
            </a:r>
            <a:r>
              <a:rPr dirty="0" sz="700" spc="-210">
                <a:latin typeface="Cambria Math"/>
                <a:cs typeface="Cambria Math"/>
              </a:rPr>
              <a:t>𝑒𝑒</a:t>
            </a:r>
            <a:r>
              <a:rPr dirty="0" baseline="11111" sz="1500" spc="-315">
                <a:latin typeface="Cambria Math"/>
                <a:cs typeface="Cambria Math"/>
              </a:rPr>
              <a:t>, </a:t>
            </a:r>
            <a:r>
              <a:rPr dirty="0" baseline="11111" sz="1500" spc="-502">
                <a:latin typeface="Cambria Math"/>
                <a:cs typeface="Cambria Math"/>
              </a:rPr>
              <a:t>𝑓𝑓</a:t>
            </a:r>
            <a:r>
              <a:rPr dirty="0" sz="700" spc="-335">
                <a:latin typeface="Cambria Math"/>
                <a:cs typeface="Cambria Math"/>
              </a:rPr>
              <a:t>𝑔𝑔</a:t>
            </a:r>
            <a:r>
              <a:rPr dirty="0" sz="700" spc="-90">
                <a:latin typeface="Cambria Math"/>
                <a:cs typeface="Cambria Math"/>
              </a:rPr>
              <a:t> </a:t>
            </a:r>
            <a:r>
              <a:rPr dirty="0" baseline="13888" sz="1500" spc="-330">
                <a:latin typeface="Cambria Math"/>
                <a:cs typeface="Cambria Math"/>
              </a:rPr>
              <a:t>)]</a:t>
            </a:r>
            <a:r>
              <a:rPr dirty="0" baseline="11111" sz="1500" spc="-330">
                <a:latin typeface="Cambria Math"/>
                <a:cs typeface="Cambria Math"/>
              </a:rPr>
              <a:t>�𝛥𝛥</a:t>
            </a:r>
            <a:r>
              <a:rPr dirty="0" sz="700" spc="-220">
                <a:latin typeface="Cambria Math"/>
                <a:cs typeface="Cambria Math"/>
              </a:rPr>
              <a:t>𝑔𝑔𝑔𝑔𝑔𝑔𝑔𝑔𝑒𝑒𝑔𝑔</a:t>
            </a:r>
            <a:r>
              <a:rPr dirty="0" sz="700" spc="155">
                <a:latin typeface="Cambria Math"/>
                <a:cs typeface="Cambria Math"/>
              </a:rPr>
              <a:t> </a:t>
            </a:r>
            <a:r>
              <a:rPr dirty="0" baseline="11111" sz="1500" spc="-7">
                <a:latin typeface="Cambria Math"/>
                <a:cs typeface="Cambria Math"/>
              </a:rPr>
              <a:t>+ </a:t>
            </a:r>
            <a:r>
              <a:rPr dirty="0" baseline="11111" sz="1500" spc="-337">
                <a:latin typeface="Cambria Math"/>
                <a:cs typeface="Cambria Math"/>
              </a:rPr>
              <a:t>𝛥𝛥</a:t>
            </a:r>
            <a:r>
              <a:rPr dirty="0" sz="700" spc="-225">
                <a:latin typeface="Cambria Math"/>
                <a:cs typeface="Cambria Math"/>
              </a:rPr>
              <a:t>𝑑𝑑𝑠𝑠</a:t>
            </a:r>
            <a:r>
              <a:rPr dirty="0" baseline="11111" sz="1500" spc="-337">
                <a:latin typeface="Cambria Math"/>
                <a:cs typeface="Cambria Math"/>
              </a:rPr>
              <a:t>�</a:t>
            </a:r>
            <a:r>
              <a:rPr dirty="0" baseline="11111" sz="1500" spc="7">
                <a:latin typeface="Cambria Math"/>
                <a:cs typeface="Cambria Math"/>
              </a:rPr>
              <a:t> </a:t>
            </a:r>
            <a:r>
              <a:rPr dirty="0" baseline="11111" sz="1500" spc="-7">
                <a:latin typeface="Cambria Math"/>
                <a:cs typeface="Cambria Math"/>
              </a:rPr>
              <a:t>+ </a:t>
            </a:r>
            <a:r>
              <a:rPr dirty="0" baseline="11111" sz="1500" spc="-337">
                <a:latin typeface="Cambria Math"/>
                <a:cs typeface="Cambria Math"/>
              </a:rPr>
              <a:t>𝜓𝜓</a:t>
            </a:r>
            <a:r>
              <a:rPr dirty="0" baseline="13888" sz="1500" spc="-337">
                <a:latin typeface="Cambria Math"/>
                <a:cs typeface="Cambria Math"/>
              </a:rPr>
              <a:t>(</a:t>
            </a:r>
            <a:r>
              <a:rPr dirty="0" baseline="11111" sz="1500" spc="-337">
                <a:latin typeface="Cambria Math"/>
                <a:cs typeface="Cambria Math"/>
              </a:rPr>
              <a:t>𝑓𝑓</a:t>
            </a:r>
            <a:r>
              <a:rPr dirty="0" sz="700" spc="-225">
                <a:latin typeface="Cambria Math"/>
                <a:cs typeface="Cambria Math"/>
              </a:rPr>
              <a:t>𝑔𝑔</a:t>
            </a:r>
            <a:r>
              <a:rPr dirty="0" baseline="11111" sz="1500" spc="-337">
                <a:latin typeface="Cambria Math"/>
                <a:cs typeface="Cambria Math"/>
              </a:rPr>
              <a:t>,</a:t>
            </a:r>
            <a:r>
              <a:rPr dirty="0" baseline="11111" sz="1500" spc="-75">
                <a:latin typeface="Cambria Math"/>
                <a:cs typeface="Cambria Math"/>
              </a:rPr>
              <a:t> </a:t>
            </a:r>
            <a:r>
              <a:rPr dirty="0" baseline="11111" sz="1500" spc="-390">
                <a:latin typeface="Cambria Math"/>
                <a:cs typeface="Cambria Math"/>
              </a:rPr>
              <a:t>𝑓𝑓</a:t>
            </a:r>
            <a:r>
              <a:rPr dirty="0" sz="700" spc="-260">
                <a:latin typeface="Cambria Math"/>
                <a:cs typeface="Cambria Math"/>
              </a:rPr>
              <a:t>𝑒𝑒</a:t>
            </a:r>
            <a:r>
              <a:rPr dirty="0" sz="700" spc="-85">
                <a:latin typeface="Cambria Math"/>
                <a:cs typeface="Cambria Math"/>
              </a:rPr>
              <a:t> </a:t>
            </a:r>
            <a:r>
              <a:rPr dirty="0" baseline="13888" sz="1500" spc="-345">
                <a:latin typeface="Cambria Math"/>
                <a:cs typeface="Cambria Math"/>
              </a:rPr>
              <a:t>)</a:t>
            </a:r>
            <a:r>
              <a:rPr dirty="0" baseline="11111" sz="1500" spc="-345">
                <a:latin typeface="Cambria Math"/>
                <a:cs typeface="Cambria Math"/>
              </a:rPr>
              <a:t>�𝛥𝛥</a:t>
            </a:r>
            <a:r>
              <a:rPr dirty="0" sz="700" spc="-229">
                <a:latin typeface="Cambria Math"/>
                <a:cs typeface="Cambria Math"/>
              </a:rPr>
              <a:t>𝑑𝑑𝑑𝑑𝑔𝑔</a:t>
            </a:r>
            <a:r>
              <a:rPr dirty="0" sz="700" spc="130">
                <a:latin typeface="Cambria Math"/>
                <a:cs typeface="Cambria Math"/>
              </a:rPr>
              <a:t> </a:t>
            </a:r>
            <a:r>
              <a:rPr dirty="0" baseline="11111" sz="1500" spc="-7">
                <a:latin typeface="Cambria Math"/>
                <a:cs typeface="Cambria Math"/>
              </a:rPr>
              <a:t>+ </a:t>
            </a:r>
            <a:r>
              <a:rPr dirty="0" baseline="11111" sz="1500" spc="-262">
                <a:latin typeface="Cambria Math"/>
                <a:cs typeface="Cambria Math"/>
              </a:rPr>
              <a:t>𝛥𝛥</a:t>
            </a:r>
            <a:r>
              <a:rPr dirty="0" sz="700" spc="-175">
                <a:latin typeface="Cambria Math"/>
                <a:cs typeface="Cambria Math"/>
              </a:rPr>
              <a:t>𝑔𝑔𝑔𝑔𝑠𝑠𝑑𝑑ℎ𝑔𝑔𝑠𝑠𝑔𝑔𝑐𝑐</a:t>
            </a:r>
            <a:r>
              <a:rPr dirty="0" sz="700" spc="135">
                <a:latin typeface="Cambria Math"/>
                <a:cs typeface="Cambria Math"/>
              </a:rPr>
              <a:t> </a:t>
            </a:r>
            <a:r>
              <a:rPr dirty="0" baseline="11111" sz="1500" spc="-7">
                <a:latin typeface="Cambria Math"/>
                <a:cs typeface="Cambria Math"/>
              </a:rPr>
              <a:t>+</a:t>
            </a:r>
            <a:r>
              <a:rPr dirty="0" baseline="11111" sz="1500" spc="-187">
                <a:latin typeface="Cambria Math"/>
                <a:cs typeface="Cambria Math"/>
              </a:rPr>
              <a:t> </a:t>
            </a:r>
            <a:r>
              <a:rPr dirty="0" baseline="11111" sz="1500" spc="-359">
                <a:latin typeface="Cambria Math"/>
                <a:cs typeface="Cambria Math"/>
              </a:rPr>
              <a:t>𝛿𝛿</a:t>
            </a:r>
            <a:r>
              <a:rPr dirty="0" sz="700" spc="-240">
                <a:latin typeface="Cambria Math"/>
                <a:cs typeface="Cambria Math"/>
              </a:rPr>
              <a:t>𝑔𝑔𝑔𝑔𝑔𝑔𝑔𝑔𝑒𝑒𝑔𝑔</a:t>
            </a:r>
            <a:r>
              <a:rPr dirty="0" sz="700" spc="-80">
                <a:latin typeface="Cambria Math"/>
                <a:cs typeface="Cambria Math"/>
              </a:rPr>
              <a:t> </a:t>
            </a:r>
            <a:r>
              <a:rPr dirty="0" baseline="11111" sz="1500" spc="-487">
                <a:latin typeface="Cambria Math"/>
                <a:cs typeface="Cambria Math"/>
              </a:rPr>
              <a:t>�</a:t>
            </a:r>
            <a:endParaRPr baseline="11111" sz="1500">
              <a:latin typeface="Cambria Math"/>
              <a:cs typeface="Cambria Math"/>
            </a:endParaRPr>
          </a:p>
          <a:p>
            <a:pPr algn="ctr">
              <a:lnSpc>
                <a:spcPct val="100000"/>
              </a:lnSpc>
              <a:spcBef>
                <a:spcPts val="480"/>
              </a:spcBef>
            </a:pPr>
            <a:r>
              <a:rPr dirty="0" sz="1000" spc="-250">
                <a:latin typeface="Cambria Math"/>
                <a:cs typeface="Cambria Math"/>
              </a:rPr>
              <a:t>𝛥𝛥</a:t>
            </a:r>
            <a:r>
              <a:rPr dirty="0" baseline="-15873" sz="1050" spc="-375">
                <a:latin typeface="Cambria Math"/>
                <a:cs typeface="Cambria Math"/>
              </a:rPr>
              <a:t>𝑑𝑑𝑑𝑑𝑔𝑔</a:t>
            </a:r>
            <a:r>
              <a:rPr dirty="0" baseline="-15873" sz="1050" spc="277">
                <a:latin typeface="Cambria Math"/>
                <a:cs typeface="Cambria Math"/>
              </a:rPr>
              <a:t> </a:t>
            </a:r>
            <a:r>
              <a:rPr dirty="0" sz="1000" spc="-5">
                <a:latin typeface="Cambria Math"/>
                <a:cs typeface="Cambria Math"/>
              </a:rPr>
              <a:t>=</a:t>
            </a:r>
            <a:r>
              <a:rPr dirty="0" sz="1000" spc="55">
                <a:latin typeface="Cambria Math"/>
                <a:cs typeface="Cambria Math"/>
              </a:rPr>
              <a:t> </a:t>
            </a:r>
            <a:r>
              <a:rPr dirty="0" sz="1000" spc="-345">
                <a:latin typeface="Cambria Math"/>
                <a:cs typeface="Cambria Math"/>
              </a:rPr>
              <a:t>𝑓𝑓𝐴𝐴𝑚𝑚𝑘𝑘𝑐𝑐𝐴𝐴𝐴𝐴𝐴𝐴𝑑𝑑</a:t>
            </a:r>
            <a:r>
              <a:rPr dirty="0" sz="1000" spc="35">
                <a:latin typeface="Cambria Math"/>
                <a:cs typeface="Cambria Math"/>
              </a:rPr>
              <a:t> </a:t>
            </a:r>
            <a:r>
              <a:rPr dirty="0" sz="1000" spc="-310">
                <a:latin typeface="Cambria Math"/>
                <a:cs typeface="Cambria Math"/>
              </a:rPr>
              <a:t>𝑘𝑘𝐴𝐴𝐴𝐴𝑠𝑠𝑓𝑓𝐴𝐴𝐴𝐴𝑠𝑠𝑠𝑠𝑠𝑠𝑠𝑠𝑔𝑔</a:t>
            </a:r>
            <a:r>
              <a:rPr dirty="0" sz="1000" spc="25">
                <a:latin typeface="Cambria Math"/>
                <a:cs typeface="Cambria Math"/>
              </a:rPr>
              <a:t> </a:t>
            </a:r>
            <a:r>
              <a:rPr dirty="0" sz="1000" spc="-305">
                <a:latin typeface="Cambria Math"/>
                <a:cs typeface="Cambria Math"/>
              </a:rPr>
              <a:t>𝑠𝑠𝑓𝑓𝐴𝐴𝐴𝐴𝑠𝑠𝑑𝑑</a:t>
            </a:r>
            <a:r>
              <a:rPr dirty="0" sz="1000" spc="40">
                <a:latin typeface="Cambria Math"/>
                <a:cs typeface="Cambria Math"/>
              </a:rPr>
              <a:t> </a:t>
            </a:r>
            <a:r>
              <a:rPr dirty="0" sz="1000" spc="-350">
                <a:latin typeface="Cambria Math"/>
                <a:cs typeface="Cambria Math"/>
              </a:rPr>
              <a:t>𝐴𝐴𝐴𝐴𝑚𝑚𝑐𝑐𝑆𝑆𝐴𝐴𝑘𝑘</a:t>
            </a:r>
            <a:endParaRPr sz="1000">
              <a:latin typeface="Cambria Math"/>
              <a:cs typeface="Cambria Math"/>
            </a:endParaRPr>
          </a:p>
          <a:p>
            <a:pPr algn="ctr">
              <a:lnSpc>
                <a:spcPct val="100000"/>
              </a:lnSpc>
              <a:spcBef>
                <a:spcPts val="685"/>
              </a:spcBef>
            </a:pPr>
            <a:r>
              <a:rPr dirty="0" sz="1000" spc="-210">
                <a:latin typeface="Cambria Math"/>
                <a:cs typeface="Cambria Math"/>
              </a:rPr>
              <a:t>𝛥𝛥</a:t>
            </a:r>
            <a:r>
              <a:rPr dirty="0" baseline="-15873" sz="1050" spc="-315">
                <a:latin typeface="Cambria Math"/>
                <a:cs typeface="Cambria Math"/>
              </a:rPr>
              <a:t>𝑔𝑔𝑒𝑒𝑐𝑐𝑑𝑑</a:t>
            </a:r>
            <a:r>
              <a:rPr dirty="0" baseline="-15873" sz="1050" spc="284">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305">
                <a:latin typeface="Cambria Math"/>
                <a:cs typeface="Cambria Math"/>
              </a:rPr>
              <a:t>𝑑𝑑𝐴𝐴𝑓𝑓𝑘𝑘𝐴𝐴𝑐𝑐𝑓𝑓𝑠𝑠𝑐𝑐𝑠𝑠</a:t>
            </a:r>
            <a:r>
              <a:rPr dirty="0" sz="1000" spc="35">
                <a:latin typeface="Cambria Math"/>
                <a:cs typeface="Cambria Math"/>
              </a:rPr>
              <a:t> </a:t>
            </a:r>
            <a:r>
              <a:rPr dirty="0" sz="1000" spc="-320">
                <a:latin typeface="Cambria Math"/>
                <a:cs typeface="Cambria Math"/>
              </a:rPr>
              <a:t>𝑑𝑑𝑎𝑎𝐴𝐴</a:t>
            </a:r>
            <a:r>
              <a:rPr dirty="0" sz="1000" spc="15">
                <a:latin typeface="Cambria Math"/>
                <a:cs typeface="Cambria Math"/>
              </a:rPr>
              <a:t> </a:t>
            </a:r>
            <a:r>
              <a:rPr dirty="0" sz="1000" spc="-275">
                <a:latin typeface="Cambria Math"/>
                <a:cs typeface="Cambria Math"/>
              </a:rPr>
              <a:t>𝑓𝑓𝑐𝑐</a:t>
            </a:r>
            <a:r>
              <a:rPr dirty="0" sz="1000" spc="25">
                <a:latin typeface="Cambria Math"/>
                <a:cs typeface="Cambria Math"/>
              </a:rPr>
              <a:t> </a:t>
            </a:r>
            <a:r>
              <a:rPr dirty="0" sz="1000" spc="-300">
                <a:latin typeface="Cambria Math"/>
                <a:cs typeface="Cambria Math"/>
              </a:rPr>
              <a:t>𝑑𝑑𝐴𝐴𝑐𝑐𝑘𝑘</a:t>
            </a:r>
            <a:r>
              <a:rPr dirty="0" sz="1000" spc="30">
                <a:latin typeface="Cambria Math"/>
                <a:cs typeface="Cambria Math"/>
              </a:rPr>
              <a:t> </a:t>
            </a:r>
            <a:r>
              <a:rPr dirty="0" sz="1000" spc="-325">
                <a:latin typeface="Cambria Math"/>
                <a:cs typeface="Cambria Math"/>
              </a:rPr>
              <a:t>𝑠𝑠𝐴𝐴𝑘𝑘𝑓𝑓</a:t>
            </a:r>
            <a:r>
              <a:rPr dirty="0" sz="1000" spc="40">
                <a:latin typeface="Cambria Math"/>
                <a:cs typeface="Cambria Math"/>
              </a:rPr>
              <a:t> </a:t>
            </a:r>
            <a:r>
              <a:rPr dirty="0" sz="1000" spc="-315">
                <a:latin typeface="Cambria Math"/>
                <a:cs typeface="Cambria Math"/>
              </a:rPr>
              <a:t>𝑤𝑤𝐴𝐴𝑠𝑠𝑔𝑔ℎ𝑓𝑓</a:t>
            </a:r>
            <a:endParaRPr sz="1000">
              <a:latin typeface="Cambria Math"/>
              <a:cs typeface="Cambria Math"/>
            </a:endParaRPr>
          </a:p>
          <a:p>
            <a:pPr algn="ctr">
              <a:lnSpc>
                <a:spcPct val="100000"/>
              </a:lnSpc>
              <a:spcBef>
                <a:spcPts val="575"/>
              </a:spcBef>
            </a:pPr>
            <a:r>
              <a:rPr dirty="0" sz="1000" spc="-114">
                <a:latin typeface="Cambria Math"/>
                <a:cs typeface="Cambria Math"/>
              </a:rPr>
              <a:t>𝛥𝛥</a:t>
            </a:r>
            <a:r>
              <a:rPr dirty="0" baseline="-15873" sz="1050" spc="-172">
                <a:latin typeface="Cambria Math"/>
                <a:cs typeface="Cambria Math"/>
              </a:rPr>
              <a:t>ℎ𝑠𝑠𝑎𝑎𝑖𝑖𝑐𝑐ℎ </a:t>
            </a:r>
            <a:r>
              <a:rPr dirty="0" sz="1000" spc="-5">
                <a:latin typeface="Cambria Math"/>
                <a:cs typeface="Cambria Math"/>
              </a:rPr>
              <a:t>=</a:t>
            </a:r>
            <a:r>
              <a:rPr dirty="0" sz="1000" spc="60">
                <a:latin typeface="Cambria Math"/>
                <a:cs typeface="Cambria Math"/>
              </a:rPr>
              <a:t> </a:t>
            </a:r>
            <a:r>
              <a:rPr dirty="0" sz="1000" spc="-305">
                <a:latin typeface="Cambria Math"/>
                <a:cs typeface="Cambria Math"/>
              </a:rPr>
              <a:t>𝑑𝑑𝐴𝐴𝑓𝑓𝑘𝑘𝐴𝐴𝑐𝑐𝑓𝑓𝑠𝑠𝑐𝑐𝑠𝑠</a:t>
            </a:r>
            <a:r>
              <a:rPr dirty="0" sz="1000" spc="35">
                <a:latin typeface="Cambria Math"/>
                <a:cs typeface="Cambria Math"/>
              </a:rPr>
              <a:t> </a:t>
            </a:r>
            <a:r>
              <a:rPr dirty="0" sz="1000" spc="-320">
                <a:latin typeface="Cambria Math"/>
                <a:cs typeface="Cambria Math"/>
              </a:rPr>
              <a:t>𝑑𝑑𝑎𝑎𝐴𝐴</a:t>
            </a:r>
            <a:r>
              <a:rPr dirty="0" sz="1000" spc="20">
                <a:latin typeface="Cambria Math"/>
                <a:cs typeface="Cambria Math"/>
              </a:rPr>
              <a:t> </a:t>
            </a:r>
            <a:r>
              <a:rPr dirty="0" sz="1000" spc="-275">
                <a:latin typeface="Cambria Math"/>
                <a:cs typeface="Cambria Math"/>
              </a:rPr>
              <a:t>𝑓𝑓𝑐𝑐</a:t>
            </a:r>
            <a:r>
              <a:rPr dirty="0" sz="1000" spc="25">
                <a:latin typeface="Cambria Math"/>
                <a:cs typeface="Cambria Math"/>
              </a:rPr>
              <a:t> </a:t>
            </a:r>
            <a:r>
              <a:rPr dirty="0" sz="1000" spc="-210">
                <a:latin typeface="Cambria Math"/>
                <a:cs typeface="Cambria Math"/>
              </a:rPr>
              <a:t>ℎ𝐴𝐴𝑎𝑎𝑠𝑠𝑐𝑐ℎ </a:t>
            </a:r>
            <a:r>
              <a:rPr dirty="0" sz="1000" spc="-325">
                <a:latin typeface="Cambria Math"/>
                <a:cs typeface="Cambria Math"/>
              </a:rPr>
              <a:t>𝑠𝑠𝐴𝐴𝑘𝑘𝑓𝑓</a:t>
            </a:r>
            <a:r>
              <a:rPr dirty="0" sz="1000" spc="35">
                <a:latin typeface="Cambria Math"/>
                <a:cs typeface="Cambria Math"/>
              </a:rPr>
              <a:t> </a:t>
            </a:r>
            <a:r>
              <a:rPr dirty="0" sz="1000" spc="-315">
                <a:latin typeface="Cambria Math"/>
                <a:cs typeface="Cambria Math"/>
              </a:rPr>
              <a:t>𝑤𝑤𝐴𝐴𝑠𝑠𝑔𝑔ℎ𝑓𝑓</a:t>
            </a:r>
            <a:endParaRPr sz="1000">
              <a:latin typeface="Cambria Math"/>
              <a:cs typeface="Cambria Math"/>
            </a:endParaRPr>
          </a:p>
          <a:p>
            <a:pPr algn="ctr">
              <a:lnSpc>
                <a:spcPct val="100000"/>
              </a:lnSpc>
              <a:spcBef>
                <a:spcPts val="565"/>
              </a:spcBef>
            </a:pPr>
            <a:r>
              <a:rPr dirty="0" sz="1000" spc="-220">
                <a:latin typeface="Cambria Math"/>
                <a:cs typeface="Cambria Math"/>
              </a:rPr>
              <a:t>𝛥𝛥</a:t>
            </a:r>
            <a:r>
              <a:rPr dirty="0" baseline="-15873" sz="1050" spc="-330">
                <a:latin typeface="Cambria Math"/>
                <a:cs typeface="Cambria Math"/>
              </a:rPr>
              <a:t>𝑠𝑠𝑠𝑠𝑔𝑔𝑔𝑔𝑔𝑔𝑒𝑒𝑔𝑔</a:t>
            </a:r>
            <a:r>
              <a:rPr dirty="0" baseline="-15873" sz="1050" spc="292">
                <a:latin typeface="Cambria Math"/>
                <a:cs typeface="Cambria Math"/>
              </a:rPr>
              <a:t> </a:t>
            </a:r>
            <a:r>
              <a:rPr dirty="0" sz="1000" spc="-5">
                <a:latin typeface="Cambria Math"/>
                <a:cs typeface="Cambria Math"/>
              </a:rPr>
              <a:t>=</a:t>
            </a:r>
            <a:r>
              <a:rPr dirty="0" sz="1000" spc="55">
                <a:latin typeface="Cambria Math"/>
                <a:cs typeface="Cambria Math"/>
              </a:rPr>
              <a:t> </a:t>
            </a:r>
            <a:r>
              <a:rPr dirty="0" sz="1000" spc="-305">
                <a:latin typeface="Cambria Math"/>
                <a:cs typeface="Cambria Math"/>
              </a:rPr>
              <a:t>𝑑𝑑𝐴𝐴𝑓𝑓𝑘𝑘𝐴𝐴𝑐𝑐𝑓𝑓𝑠𝑠𝑐𝑐𝑠𝑠</a:t>
            </a:r>
            <a:r>
              <a:rPr dirty="0" sz="1000" spc="40">
                <a:latin typeface="Cambria Math"/>
                <a:cs typeface="Cambria Math"/>
              </a:rPr>
              <a:t> </a:t>
            </a:r>
            <a:r>
              <a:rPr dirty="0" sz="1000" spc="-320">
                <a:latin typeface="Cambria Math"/>
                <a:cs typeface="Cambria Math"/>
              </a:rPr>
              <a:t>𝑑𝑑𝑎𝑎𝐴𝐴</a:t>
            </a:r>
            <a:r>
              <a:rPr dirty="0" sz="1000" spc="25">
                <a:latin typeface="Cambria Math"/>
                <a:cs typeface="Cambria Math"/>
              </a:rPr>
              <a:t> </a:t>
            </a:r>
            <a:r>
              <a:rPr dirty="0" sz="1000" spc="-275">
                <a:latin typeface="Cambria Math"/>
                <a:cs typeface="Cambria Math"/>
              </a:rPr>
              <a:t>𝑓𝑓𝑐𝑐</a:t>
            </a:r>
            <a:r>
              <a:rPr dirty="0" sz="1000" spc="15">
                <a:latin typeface="Cambria Math"/>
                <a:cs typeface="Cambria Math"/>
              </a:rPr>
              <a:t> </a:t>
            </a:r>
            <a:r>
              <a:rPr dirty="0" sz="1000" spc="-315">
                <a:latin typeface="Cambria Math"/>
                <a:cs typeface="Cambria Math"/>
              </a:rPr>
              <a:t>𝑓𝑓𝐴𝐴𝐴𝐴𝑓𝑓𝑓𝑓𝑠𝑠𝑐𝑐</a:t>
            </a:r>
            <a:r>
              <a:rPr dirty="0" sz="1000" spc="45">
                <a:latin typeface="Cambria Math"/>
                <a:cs typeface="Cambria Math"/>
              </a:rPr>
              <a:t> </a:t>
            </a:r>
            <a:r>
              <a:rPr dirty="0" sz="1000" spc="-350">
                <a:latin typeface="Cambria Math"/>
                <a:cs typeface="Cambria Math"/>
              </a:rPr>
              <a:t>𝑠𝑠𝐴𝐴𝐴𝐴𝐴𝐴𝑠𝑠𝐴𝐴𝐴𝐴</a:t>
            </a:r>
            <a:r>
              <a:rPr dirty="0" sz="1000" spc="35">
                <a:latin typeface="Cambria Math"/>
                <a:cs typeface="Cambria Math"/>
              </a:rPr>
              <a:t> </a:t>
            </a:r>
            <a:r>
              <a:rPr dirty="0" sz="1000" spc="-325">
                <a:latin typeface="Cambria Math"/>
                <a:cs typeface="Cambria Math"/>
              </a:rPr>
              <a:t>𝑠𝑠𝐴𝐴𝑘𝑘𝑓𝑓</a:t>
            </a:r>
            <a:r>
              <a:rPr dirty="0" sz="1000" spc="35">
                <a:latin typeface="Cambria Math"/>
                <a:cs typeface="Cambria Math"/>
              </a:rPr>
              <a:t> </a:t>
            </a:r>
            <a:r>
              <a:rPr dirty="0" sz="1000" spc="-315">
                <a:latin typeface="Cambria Math"/>
                <a:cs typeface="Cambria Math"/>
              </a:rPr>
              <a:t>𝑤𝑤𝐴𝐴𝑠𝑠𝑔𝑔ℎ𝑓𝑓</a:t>
            </a:r>
            <a:endParaRPr sz="1000">
              <a:latin typeface="Cambria Math"/>
              <a:cs typeface="Cambria Math"/>
            </a:endParaRPr>
          </a:p>
          <a:p>
            <a:pPr algn="ctr">
              <a:lnSpc>
                <a:spcPct val="100000"/>
              </a:lnSpc>
              <a:spcBef>
                <a:spcPts val="575"/>
              </a:spcBef>
            </a:pPr>
            <a:r>
              <a:rPr dirty="0" sz="1000" spc="-185">
                <a:latin typeface="Cambria Math"/>
                <a:cs typeface="Cambria Math"/>
              </a:rPr>
              <a:t>𝛥𝛥</a:t>
            </a:r>
            <a:r>
              <a:rPr dirty="0" baseline="-15873" sz="1050" spc="-277">
                <a:latin typeface="Cambria Math"/>
                <a:cs typeface="Cambria Math"/>
              </a:rPr>
              <a:t>𝑒𝑒𝑥𝑥𝑐𝑐𝑒𝑒𝑠𝑠𝑠𝑠</a:t>
            </a:r>
            <a:r>
              <a:rPr dirty="0" baseline="-15873" sz="1050" spc="277">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330">
                <a:latin typeface="Cambria Math"/>
                <a:cs typeface="Cambria Math"/>
              </a:rPr>
              <a:t>𝐴𝐴𝑤𝑤𝑐𝑐𝐴𝐴𝑠𝑠𝑠𝑠</a:t>
            </a:r>
            <a:r>
              <a:rPr dirty="0" sz="1000" spc="45">
                <a:latin typeface="Cambria Math"/>
                <a:cs typeface="Cambria Math"/>
              </a:rPr>
              <a:t> </a:t>
            </a:r>
            <a:r>
              <a:rPr dirty="0" sz="1000" spc="-335">
                <a:latin typeface="Cambria Math"/>
                <a:cs typeface="Cambria Math"/>
              </a:rPr>
              <a:t>𝑐𝑐𝐴𝐴𝑚𝑚𝑠𝑠𝐴𝐴𝐴𝐴</a:t>
            </a:r>
            <a:endParaRPr sz="1000">
              <a:latin typeface="Cambria Math"/>
              <a:cs typeface="Cambria Math"/>
            </a:endParaRPr>
          </a:p>
          <a:p>
            <a:pPr algn="ctr" marL="3810">
              <a:lnSpc>
                <a:spcPct val="100000"/>
              </a:lnSpc>
              <a:spcBef>
                <a:spcPts val="875"/>
              </a:spcBef>
            </a:pPr>
            <a:r>
              <a:rPr dirty="0" baseline="11111" sz="1500" spc="-315">
                <a:latin typeface="Cambria Math"/>
                <a:cs typeface="Cambria Math"/>
              </a:rPr>
              <a:t>𝛥𝛥</a:t>
            </a:r>
            <a:r>
              <a:rPr dirty="0" sz="700" spc="-210">
                <a:latin typeface="Cambria Math"/>
                <a:cs typeface="Cambria Math"/>
              </a:rPr>
              <a:t>1</a:t>
            </a:r>
            <a:r>
              <a:rPr dirty="0" sz="700" spc="155">
                <a:latin typeface="Cambria Math"/>
                <a:cs typeface="Cambria Math"/>
              </a:rPr>
              <a:t> </a:t>
            </a:r>
            <a:r>
              <a:rPr dirty="0" baseline="11111" sz="1500" spc="-7">
                <a:latin typeface="Cambria Math"/>
                <a:cs typeface="Cambria Math"/>
              </a:rPr>
              <a:t>=  </a:t>
            </a:r>
            <a:r>
              <a:rPr dirty="0" baseline="11111" sz="1500" spc="-375">
                <a:latin typeface="Cambria Math"/>
                <a:cs typeface="Cambria Math"/>
              </a:rPr>
              <a:t>�𝛥𝛥</a:t>
            </a:r>
            <a:r>
              <a:rPr dirty="0" sz="700" spc="-250">
                <a:latin typeface="Cambria Math"/>
                <a:cs typeface="Cambria Math"/>
              </a:rPr>
              <a:t>𝑔𝑔𝑔𝑔𝑔𝑔𝑔𝑔𝑒𝑒𝑔𝑔</a:t>
            </a:r>
            <a:r>
              <a:rPr dirty="0" sz="700" spc="135">
                <a:latin typeface="Cambria Math"/>
                <a:cs typeface="Cambria Math"/>
              </a:rPr>
              <a:t> </a:t>
            </a:r>
            <a:r>
              <a:rPr dirty="0" baseline="11111" sz="1500" spc="-7">
                <a:latin typeface="Cambria Math"/>
                <a:cs typeface="Cambria Math"/>
              </a:rPr>
              <a:t>+</a:t>
            </a:r>
            <a:r>
              <a:rPr dirty="0" baseline="11111" sz="1500" spc="-209">
                <a:latin typeface="Cambria Math"/>
                <a:cs typeface="Cambria Math"/>
              </a:rPr>
              <a:t> </a:t>
            </a:r>
            <a:r>
              <a:rPr dirty="0" baseline="11111" sz="1500" spc="-337">
                <a:latin typeface="Cambria Math"/>
                <a:cs typeface="Cambria Math"/>
              </a:rPr>
              <a:t>𝛥𝛥</a:t>
            </a:r>
            <a:r>
              <a:rPr dirty="0" sz="700" spc="-225">
                <a:latin typeface="Cambria Math"/>
                <a:cs typeface="Cambria Math"/>
              </a:rPr>
              <a:t>𝑑𝑑𝑠𝑠</a:t>
            </a:r>
            <a:r>
              <a:rPr dirty="0" baseline="11111" sz="1500" spc="-337">
                <a:latin typeface="Cambria Math"/>
                <a:cs typeface="Cambria Math"/>
              </a:rPr>
              <a:t>�</a:t>
            </a:r>
            <a:endParaRPr baseline="11111" sz="1500">
              <a:latin typeface="Cambria Math"/>
              <a:cs typeface="Cambria Math"/>
            </a:endParaRPr>
          </a:p>
          <a:p>
            <a:pPr marL="2252980">
              <a:lnSpc>
                <a:spcPct val="100000"/>
              </a:lnSpc>
              <a:spcBef>
                <a:spcPts val="675"/>
              </a:spcBef>
            </a:pPr>
            <a:r>
              <a:rPr dirty="0" baseline="11111" sz="1500" spc="-300">
                <a:latin typeface="Cambria Math"/>
                <a:cs typeface="Cambria Math"/>
              </a:rPr>
              <a:t>𝛥𝛥</a:t>
            </a:r>
            <a:r>
              <a:rPr dirty="0" sz="700" spc="-200">
                <a:latin typeface="Cambria Math"/>
                <a:cs typeface="Cambria Math"/>
              </a:rPr>
              <a:t>2</a:t>
            </a:r>
            <a:r>
              <a:rPr dirty="0" sz="700" spc="155">
                <a:latin typeface="Cambria Math"/>
                <a:cs typeface="Cambria Math"/>
              </a:rPr>
              <a:t> </a:t>
            </a:r>
            <a:r>
              <a:rPr dirty="0" baseline="11111" sz="1500" spc="-7">
                <a:latin typeface="Cambria Math"/>
                <a:cs typeface="Cambria Math"/>
              </a:rPr>
              <a:t>= </a:t>
            </a:r>
            <a:r>
              <a:rPr dirty="0" baseline="11111" sz="1500" spc="-315">
                <a:latin typeface="Cambria Math"/>
                <a:cs typeface="Cambria Math"/>
              </a:rPr>
              <a:t>𝛥𝛥</a:t>
            </a:r>
            <a:r>
              <a:rPr dirty="0" sz="700" spc="-210">
                <a:latin typeface="Cambria Math"/>
                <a:cs typeface="Cambria Math"/>
              </a:rPr>
              <a:t>1</a:t>
            </a:r>
            <a:r>
              <a:rPr dirty="0" sz="700" spc="114">
                <a:latin typeface="Cambria Math"/>
                <a:cs typeface="Cambria Math"/>
              </a:rPr>
              <a:t> </a:t>
            </a:r>
            <a:r>
              <a:rPr dirty="0" baseline="11111" sz="1500" spc="-7">
                <a:latin typeface="Cambria Math"/>
                <a:cs typeface="Cambria Math"/>
              </a:rPr>
              <a:t>+</a:t>
            </a:r>
            <a:r>
              <a:rPr dirty="0" baseline="11111" sz="1500" spc="-225">
                <a:latin typeface="Cambria Math"/>
                <a:cs typeface="Cambria Math"/>
              </a:rPr>
              <a:t> </a:t>
            </a:r>
            <a:r>
              <a:rPr dirty="0" baseline="11111" sz="1500" spc="-284">
                <a:latin typeface="Cambria Math"/>
                <a:cs typeface="Cambria Math"/>
              </a:rPr>
              <a:t>𝛥𝛥</a:t>
            </a:r>
            <a:r>
              <a:rPr dirty="0" sz="700" spc="-190">
                <a:latin typeface="Cambria Math"/>
                <a:cs typeface="Cambria Math"/>
              </a:rPr>
              <a:t>𝑐𝑐𝑔𝑔𝑒𝑒𝑒𝑒𝑑𝑑1</a:t>
            </a:r>
            <a:endParaRPr sz="700">
              <a:latin typeface="Cambria Math"/>
              <a:cs typeface="Cambria Math"/>
            </a:endParaRPr>
          </a:p>
          <a:p>
            <a:pPr marL="2252980">
              <a:lnSpc>
                <a:spcPct val="100000"/>
              </a:lnSpc>
              <a:spcBef>
                <a:spcPts val="105"/>
              </a:spcBef>
            </a:pPr>
            <a:r>
              <a:rPr dirty="0" baseline="11111" sz="1500" spc="-300">
                <a:latin typeface="Cambria Math"/>
                <a:cs typeface="Cambria Math"/>
              </a:rPr>
              <a:t>𝛥𝛥</a:t>
            </a:r>
            <a:r>
              <a:rPr dirty="0" sz="700" spc="-200">
                <a:latin typeface="Cambria Math"/>
                <a:cs typeface="Cambria Math"/>
              </a:rPr>
              <a:t>3</a:t>
            </a:r>
            <a:r>
              <a:rPr dirty="0" sz="700" spc="155">
                <a:latin typeface="Cambria Math"/>
                <a:cs typeface="Cambria Math"/>
              </a:rPr>
              <a:t> </a:t>
            </a:r>
            <a:r>
              <a:rPr dirty="0" baseline="11111" sz="1500" spc="-7">
                <a:latin typeface="Cambria Math"/>
                <a:cs typeface="Cambria Math"/>
              </a:rPr>
              <a:t>= </a:t>
            </a:r>
            <a:r>
              <a:rPr dirty="0" baseline="11111" sz="1500" spc="-300">
                <a:latin typeface="Cambria Math"/>
                <a:cs typeface="Cambria Math"/>
              </a:rPr>
              <a:t>𝛥𝛥</a:t>
            </a:r>
            <a:r>
              <a:rPr dirty="0" sz="700" spc="-200">
                <a:latin typeface="Cambria Math"/>
                <a:cs typeface="Cambria Math"/>
              </a:rPr>
              <a:t>2</a:t>
            </a:r>
            <a:r>
              <a:rPr dirty="0" sz="700" spc="100">
                <a:latin typeface="Cambria Math"/>
                <a:cs typeface="Cambria Math"/>
              </a:rPr>
              <a:t> </a:t>
            </a:r>
            <a:r>
              <a:rPr dirty="0" baseline="11111" sz="1500" spc="-7">
                <a:latin typeface="Cambria Math"/>
                <a:cs typeface="Cambria Math"/>
              </a:rPr>
              <a:t>+ </a:t>
            </a:r>
            <a:r>
              <a:rPr dirty="0" baseline="11111" sz="1500" spc="-375">
                <a:latin typeface="Cambria Math"/>
                <a:cs typeface="Cambria Math"/>
              </a:rPr>
              <a:t>𝛥𝛥</a:t>
            </a:r>
            <a:r>
              <a:rPr dirty="0" sz="700" spc="-250">
                <a:latin typeface="Cambria Math"/>
                <a:cs typeface="Cambria Math"/>
              </a:rPr>
              <a:t>𝑑𝑑𝑑𝑑𝑔𝑔</a:t>
            </a:r>
            <a:r>
              <a:rPr dirty="0" sz="700" spc="125">
                <a:latin typeface="Cambria Math"/>
                <a:cs typeface="Cambria Math"/>
              </a:rPr>
              <a:t> </a:t>
            </a:r>
            <a:r>
              <a:rPr dirty="0" baseline="11111" sz="1500" spc="-7">
                <a:latin typeface="Cambria Math"/>
                <a:cs typeface="Cambria Math"/>
              </a:rPr>
              <a:t>+</a:t>
            </a:r>
            <a:r>
              <a:rPr dirty="0" baseline="11111" sz="1500" spc="-202">
                <a:latin typeface="Cambria Math"/>
                <a:cs typeface="Cambria Math"/>
              </a:rPr>
              <a:t> </a:t>
            </a:r>
            <a:r>
              <a:rPr dirty="0" baseline="11111" sz="1500" spc="-262">
                <a:latin typeface="Cambria Math"/>
                <a:cs typeface="Cambria Math"/>
              </a:rPr>
              <a:t>𝛥𝛥</a:t>
            </a:r>
            <a:r>
              <a:rPr dirty="0" sz="700" spc="-175">
                <a:latin typeface="Cambria Math"/>
                <a:cs typeface="Cambria Math"/>
              </a:rPr>
              <a:t>𝑔𝑔𝑔𝑔𝑠𝑠𝑑𝑑ℎ𝑔𝑔𝑠𝑠𝑔𝑔𝑐𝑐</a:t>
            </a:r>
            <a:endParaRPr sz="700">
              <a:latin typeface="Cambria Math"/>
              <a:cs typeface="Cambria Math"/>
            </a:endParaRPr>
          </a:p>
          <a:p>
            <a:pPr algn="ctr">
              <a:lnSpc>
                <a:spcPct val="100000"/>
              </a:lnSpc>
              <a:spcBef>
                <a:spcPts val="675"/>
              </a:spcBef>
            </a:pPr>
            <a:r>
              <a:rPr dirty="0" baseline="11111" sz="1500" spc="-300">
                <a:latin typeface="Cambria Math"/>
                <a:cs typeface="Cambria Math"/>
              </a:rPr>
              <a:t>𝛥𝛥</a:t>
            </a:r>
            <a:r>
              <a:rPr dirty="0" sz="700" spc="-200">
                <a:latin typeface="Cambria Math"/>
                <a:cs typeface="Cambria Math"/>
              </a:rPr>
              <a:t>4</a:t>
            </a:r>
            <a:r>
              <a:rPr dirty="0" sz="700" spc="170">
                <a:latin typeface="Cambria Math"/>
                <a:cs typeface="Cambria Math"/>
              </a:rPr>
              <a:t> </a:t>
            </a:r>
            <a:r>
              <a:rPr dirty="0" baseline="11111" sz="1500" spc="-7">
                <a:latin typeface="Cambria Math"/>
                <a:cs typeface="Cambria Math"/>
              </a:rPr>
              <a:t>= </a:t>
            </a:r>
            <a:r>
              <a:rPr dirty="0" baseline="11111" sz="1500" spc="-300">
                <a:latin typeface="Cambria Math"/>
                <a:cs typeface="Cambria Math"/>
              </a:rPr>
              <a:t>𝛥𝛥</a:t>
            </a:r>
            <a:r>
              <a:rPr dirty="0" sz="700" spc="-200">
                <a:latin typeface="Cambria Math"/>
                <a:cs typeface="Cambria Math"/>
              </a:rPr>
              <a:t>3</a:t>
            </a:r>
            <a:r>
              <a:rPr dirty="0" sz="700" spc="114">
                <a:latin typeface="Cambria Math"/>
                <a:cs typeface="Cambria Math"/>
              </a:rPr>
              <a:t> </a:t>
            </a:r>
            <a:r>
              <a:rPr dirty="0" baseline="11111" sz="1500" spc="-7">
                <a:latin typeface="Cambria Math"/>
                <a:cs typeface="Cambria Math"/>
              </a:rPr>
              <a:t>+</a:t>
            </a:r>
            <a:r>
              <a:rPr dirty="0" baseline="11111" sz="1500" spc="97">
                <a:latin typeface="Cambria Math"/>
                <a:cs typeface="Cambria Math"/>
              </a:rPr>
              <a:t> </a:t>
            </a:r>
            <a:r>
              <a:rPr dirty="0" baseline="11111" sz="1500" spc="-284">
                <a:latin typeface="Cambria Math"/>
                <a:cs typeface="Cambria Math"/>
              </a:rPr>
              <a:t>𝛥𝛥</a:t>
            </a:r>
            <a:r>
              <a:rPr dirty="0" sz="700" spc="-190">
                <a:latin typeface="Cambria Math"/>
                <a:cs typeface="Cambria Math"/>
              </a:rPr>
              <a:t>𝑐𝑐𝑔𝑔𝑒𝑒𝑒𝑒𝑑𝑑2</a:t>
            </a:r>
            <a:endParaRPr sz="700">
              <a:latin typeface="Cambria Math"/>
              <a:cs typeface="Cambria Math"/>
            </a:endParaRPr>
          </a:p>
          <a:p>
            <a:pPr marL="2308860">
              <a:lnSpc>
                <a:spcPct val="100000"/>
              </a:lnSpc>
              <a:spcBef>
                <a:spcPts val="695"/>
              </a:spcBef>
            </a:pPr>
            <a:r>
              <a:rPr dirty="0" baseline="11111" sz="1500" spc="-300">
                <a:latin typeface="Cambria Math"/>
                <a:cs typeface="Cambria Math"/>
              </a:rPr>
              <a:t>𝛥𝛥</a:t>
            </a:r>
            <a:r>
              <a:rPr dirty="0" sz="700" spc="-200">
                <a:latin typeface="Cambria Math"/>
                <a:cs typeface="Cambria Math"/>
              </a:rPr>
              <a:t>5</a:t>
            </a:r>
            <a:r>
              <a:rPr dirty="0" sz="700" spc="155">
                <a:latin typeface="Cambria Math"/>
                <a:cs typeface="Cambria Math"/>
              </a:rPr>
              <a:t> </a:t>
            </a:r>
            <a:r>
              <a:rPr dirty="0" baseline="11111" sz="1500" spc="-7">
                <a:latin typeface="Cambria Math"/>
                <a:cs typeface="Cambria Math"/>
              </a:rPr>
              <a:t>= </a:t>
            </a:r>
            <a:r>
              <a:rPr dirty="0" baseline="11111" sz="1500" spc="-300">
                <a:latin typeface="Cambria Math"/>
                <a:cs typeface="Cambria Math"/>
              </a:rPr>
              <a:t>𝛥𝛥</a:t>
            </a:r>
            <a:r>
              <a:rPr dirty="0" sz="700" spc="-200">
                <a:latin typeface="Cambria Math"/>
                <a:cs typeface="Cambria Math"/>
              </a:rPr>
              <a:t>4</a:t>
            </a:r>
            <a:r>
              <a:rPr dirty="0" sz="700" spc="100">
                <a:latin typeface="Cambria Math"/>
                <a:cs typeface="Cambria Math"/>
              </a:rPr>
              <a:t> </a:t>
            </a:r>
            <a:r>
              <a:rPr dirty="0" baseline="11111" sz="1500" spc="-7">
                <a:latin typeface="Cambria Math"/>
                <a:cs typeface="Cambria Math"/>
              </a:rPr>
              <a:t>+ </a:t>
            </a:r>
            <a:r>
              <a:rPr dirty="0" baseline="11111" sz="1500" spc="-315">
                <a:latin typeface="Cambria Math"/>
                <a:cs typeface="Cambria Math"/>
              </a:rPr>
              <a:t>𝛥𝛥</a:t>
            </a:r>
            <a:r>
              <a:rPr dirty="0" sz="700" spc="-210">
                <a:latin typeface="Cambria Math"/>
                <a:cs typeface="Cambria Math"/>
              </a:rPr>
              <a:t>𝑔𝑔𝑒𝑒𝑐𝑐𝑑𝑑</a:t>
            </a:r>
            <a:r>
              <a:rPr dirty="0" sz="700" spc="145">
                <a:latin typeface="Cambria Math"/>
                <a:cs typeface="Cambria Math"/>
              </a:rPr>
              <a:t> </a:t>
            </a:r>
            <a:r>
              <a:rPr dirty="0" baseline="11111" sz="1500" spc="-7">
                <a:latin typeface="Cambria Math"/>
                <a:cs typeface="Cambria Math"/>
              </a:rPr>
              <a:t>+</a:t>
            </a:r>
            <a:r>
              <a:rPr dirty="0" baseline="11111" sz="1500" spc="-217">
                <a:latin typeface="Cambria Math"/>
                <a:cs typeface="Cambria Math"/>
              </a:rPr>
              <a:t> </a:t>
            </a:r>
            <a:r>
              <a:rPr dirty="0" baseline="11111" sz="1500" spc="-104">
                <a:latin typeface="Cambria Math"/>
                <a:cs typeface="Cambria Math"/>
              </a:rPr>
              <a:t>∆</a:t>
            </a:r>
            <a:r>
              <a:rPr dirty="0" sz="700" spc="-70">
                <a:latin typeface="Cambria Math"/>
                <a:cs typeface="Cambria Math"/>
              </a:rPr>
              <a:t>ℎ𝑠𝑠𝑎𝑎𝑖𝑖𝑐𝑐ℎ</a:t>
            </a:r>
            <a:endParaRPr sz="700">
              <a:latin typeface="Cambria Math"/>
              <a:cs typeface="Cambria Math"/>
            </a:endParaRPr>
          </a:p>
          <a:p>
            <a:pPr marL="2261870">
              <a:lnSpc>
                <a:spcPct val="100000"/>
              </a:lnSpc>
              <a:spcBef>
                <a:spcPts val="565"/>
              </a:spcBef>
            </a:pPr>
            <a:r>
              <a:rPr dirty="0" baseline="11111" sz="1500" spc="-300">
                <a:latin typeface="Cambria Math"/>
                <a:cs typeface="Cambria Math"/>
              </a:rPr>
              <a:t>𝛥𝛥</a:t>
            </a:r>
            <a:r>
              <a:rPr dirty="0" sz="700" spc="-200">
                <a:latin typeface="Cambria Math"/>
                <a:cs typeface="Cambria Math"/>
              </a:rPr>
              <a:t>6</a:t>
            </a:r>
            <a:r>
              <a:rPr dirty="0" sz="700" spc="155">
                <a:latin typeface="Cambria Math"/>
                <a:cs typeface="Cambria Math"/>
              </a:rPr>
              <a:t> </a:t>
            </a:r>
            <a:r>
              <a:rPr dirty="0" baseline="11111" sz="1500" spc="-7">
                <a:latin typeface="Cambria Math"/>
                <a:cs typeface="Cambria Math"/>
              </a:rPr>
              <a:t>= </a:t>
            </a:r>
            <a:r>
              <a:rPr dirty="0" baseline="11111" sz="1500" spc="-270">
                <a:latin typeface="Cambria Math"/>
                <a:cs typeface="Cambria Math"/>
              </a:rPr>
              <a:t>𝛥𝛥</a:t>
            </a:r>
            <a:r>
              <a:rPr dirty="0" sz="700" spc="-180">
                <a:latin typeface="Cambria Math"/>
                <a:cs typeface="Cambria Math"/>
              </a:rPr>
              <a:t>𝑒𝑒𝑥𝑥𝑐𝑐𝑒𝑒𝑠𝑠𝑠𝑠</a:t>
            </a:r>
            <a:r>
              <a:rPr dirty="0" sz="700" spc="190">
                <a:latin typeface="Cambria Math"/>
                <a:cs typeface="Cambria Math"/>
              </a:rPr>
              <a:t> </a:t>
            </a:r>
            <a:r>
              <a:rPr dirty="0" baseline="11111" sz="1500" spc="-7">
                <a:latin typeface="Cambria Math"/>
                <a:cs typeface="Cambria Math"/>
              </a:rPr>
              <a:t>= </a:t>
            </a:r>
            <a:r>
              <a:rPr dirty="0" baseline="11111" sz="1500" spc="-300">
                <a:latin typeface="Cambria Math"/>
                <a:cs typeface="Cambria Math"/>
              </a:rPr>
              <a:t>𝛥𝛥</a:t>
            </a:r>
            <a:r>
              <a:rPr dirty="0" sz="700" spc="-200">
                <a:latin typeface="Cambria Math"/>
                <a:cs typeface="Cambria Math"/>
              </a:rPr>
              <a:t>5</a:t>
            </a:r>
            <a:r>
              <a:rPr dirty="0" sz="700" spc="114">
                <a:latin typeface="Cambria Math"/>
                <a:cs typeface="Cambria Math"/>
              </a:rPr>
              <a:t> </a:t>
            </a:r>
            <a:r>
              <a:rPr dirty="0" baseline="11111" sz="1500" spc="-7">
                <a:latin typeface="Cambria Math"/>
                <a:cs typeface="Cambria Math"/>
              </a:rPr>
              <a:t>+</a:t>
            </a:r>
            <a:r>
              <a:rPr dirty="0" baseline="11111" sz="1500" spc="179">
                <a:latin typeface="Cambria Math"/>
                <a:cs typeface="Cambria Math"/>
              </a:rPr>
              <a:t> </a:t>
            </a:r>
            <a:r>
              <a:rPr dirty="0" baseline="11111" sz="1500" spc="-330">
                <a:latin typeface="Cambria Math"/>
                <a:cs typeface="Cambria Math"/>
              </a:rPr>
              <a:t>𝛥𝛥</a:t>
            </a:r>
            <a:r>
              <a:rPr dirty="0" sz="700" spc="-220">
                <a:latin typeface="Cambria Math"/>
                <a:cs typeface="Cambria Math"/>
              </a:rPr>
              <a:t>𝑠𝑠𝑠𝑠𝑔𝑔𝑔𝑔𝑔𝑔𝑒𝑒𝑔𝑔</a:t>
            </a:r>
            <a:endParaRPr sz="700">
              <a:latin typeface="Cambria Math"/>
              <a:cs typeface="Cambria Math"/>
            </a:endParaRPr>
          </a:p>
        </p:txBody>
      </p:sp>
      <p:sp>
        <p:nvSpPr>
          <p:cNvPr id="6" name="object 6"/>
          <p:cNvSpPr/>
          <p:nvPr/>
        </p:nvSpPr>
        <p:spPr>
          <a:xfrm>
            <a:off x="695328" y="962035"/>
            <a:ext cx="5173972" cy="2934324"/>
          </a:xfrm>
          <a:prstGeom prst="rect">
            <a:avLst/>
          </a:prstGeom>
          <a:blipFill>
            <a:blip r:embed="rId2" cstate="print"/>
            <a:stretch>
              <a:fillRect/>
            </a:stretch>
          </a:blipFill>
        </p:spPr>
        <p:txBody>
          <a:bodyPr wrap="square" lIns="0" tIns="0" rIns="0" bIns="0" rtlCol="0"/>
          <a:lstStyle/>
          <a:p/>
        </p:txBody>
      </p:sp>
      <p:sp>
        <p:nvSpPr>
          <p:cNvPr id="7" name="object 7"/>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81</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5000" y="438403"/>
            <a:ext cx="6479540" cy="1518920"/>
          </a:xfrm>
          <a:prstGeom prst="rect">
            <a:avLst/>
          </a:prstGeom>
        </p:spPr>
        <p:txBody>
          <a:bodyPr wrap="square" lIns="0" tIns="12700" rIns="0" bIns="0" rtlCol="0" vert="horz">
            <a:spAutoFit/>
          </a:bodyPr>
          <a:lstStyle/>
          <a:p>
            <a:pPr marL="325882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0">
                <a:latin typeface="Times New Roman"/>
                <a:cs typeface="Times New Roman"/>
              </a:rPr>
              <a:t> </a:t>
            </a:r>
            <a:r>
              <a:rPr dirty="0" sz="800" spc="-5">
                <a:latin typeface="Times New Roman"/>
                <a:cs typeface="Times New Roman"/>
              </a:rPr>
              <a:t>(11/16/2022)</a:t>
            </a:r>
            <a:endParaRPr sz="8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marL="50800">
              <a:lnSpc>
                <a:spcPct val="100000"/>
              </a:lnSpc>
              <a:spcBef>
                <a:spcPts val="545"/>
              </a:spcBef>
            </a:pPr>
            <a:r>
              <a:rPr dirty="0" sz="1200" spc="-5">
                <a:solidFill>
                  <a:srgbClr val="0000FF"/>
                </a:solidFill>
                <a:latin typeface="Arial"/>
                <a:cs typeface="Arial"/>
              </a:rPr>
              <a:t>6.4.1 Compute Creep</a:t>
            </a:r>
            <a:r>
              <a:rPr dirty="0" sz="1200" spc="-50">
                <a:solidFill>
                  <a:srgbClr val="0000FF"/>
                </a:solidFill>
                <a:latin typeface="Arial"/>
                <a:cs typeface="Arial"/>
              </a:rPr>
              <a:t> </a:t>
            </a:r>
            <a:r>
              <a:rPr dirty="0" sz="1200" spc="-5">
                <a:solidFill>
                  <a:srgbClr val="0000FF"/>
                </a:solidFill>
                <a:latin typeface="Arial"/>
                <a:cs typeface="Arial"/>
              </a:rPr>
              <a:t>Coefficients</a:t>
            </a:r>
            <a:endParaRPr sz="1200">
              <a:latin typeface="Arial"/>
              <a:cs typeface="Arial"/>
            </a:endParaRPr>
          </a:p>
          <a:p>
            <a:pPr marL="50800">
              <a:lnSpc>
                <a:spcPct val="100000"/>
              </a:lnSpc>
              <a:spcBef>
                <a:spcPts val="250"/>
              </a:spcBef>
            </a:pPr>
            <a:r>
              <a:rPr dirty="0" sz="1000" spc="-5">
                <a:latin typeface="Times New Roman"/>
                <a:cs typeface="Times New Roman"/>
              </a:rPr>
              <a:t>The creep coefficients for release until erection </a:t>
            </a:r>
            <a:r>
              <a:rPr dirty="0" sz="1000" spc="-10">
                <a:latin typeface="Times New Roman"/>
                <a:cs typeface="Times New Roman"/>
              </a:rPr>
              <a:t>and </a:t>
            </a:r>
            <a:r>
              <a:rPr dirty="0" sz="1000" spc="-5">
                <a:latin typeface="Times New Roman"/>
                <a:cs typeface="Times New Roman"/>
              </a:rPr>
              <a:t>deck casting are computed</a:t>
            </a:r>
            <a:r>
              <a:rPr dirty="0" sz="1000" spc="95">
                <a:latin typeface="Times New Roman"/>
                <a:cs typeface="Times New Roman"/>
              </a:rPr>
              <a:t> </a:t>
            </a:r>
            <a:r>
              <a:rPr dirty="0" sz="1000" spc="-10">
                <a:latin typeface="Times New Roman"/>
                <a:cs typeface="Times New Roman"/>
              </a:rPr>
              <a:t>above.</a:t>
            </a:r>
            <a:endParaRPr sz="1000">
              <a:latin typeface="Times New Roman"/>
              <a:cs typeface="Times New Roman"/>
            </a:endParaRPr>
          </a:p>
          <a:p>
            <a:pPr marL="50800">
              <a:lnSpc>
                <a:spcPct val="100000"/>
              </a:lnSpc>
              <a:spcBef>
                <a:spcPts val="560"/>
              </a:spcBef>
            </a:pPr>
            <a:r>
              <a:rPr dirty="0" sz="1000" spc="-5">
                <a:latin typeface="Times New Roman"/>
                <a:cs typeface="Times New Roman"/>
              </a:rPr>
              <a:t>Prestress release</a:t>
            </a:r>
            <a:r>
              <a:rPr dirty="0" sz="1000">
                <a:latin typeface="Times New Roman"/>
                <a:cs typeface="Times New Roman"/>
              </a:rPr>
              <a:t> </a:t>
            </a:r>
            <a:r>
              <a:rPr dirty="0" sz="1000" spc="-5">
                <a:latin typeface="Times New Roman"/>
                <a:cs typeface="Times New Roman"/>
              </a:rPr>
              <a:t>until</a:t>
            </a:r>
            <a:r>
              <a:rPr dirty="0" sz="1000">
                <a:latin typeface="Times New Roman"/>
                <a:cs typeface="Times New Roman"/>
              </a:rPr>
              <a:t> </a:t>
            </a:r>
            <a:r>
              <a:rPr dirty="0" sz="1000" spc="-5">
                <a:latin typeface="Times New Roman"/>
                <a:cs typeface="Times New Roman"/>
              </a:rPr>
              <a:t>erection</a:t>
            </a:r>
            <a:r>
              <a:rPr dirty="0" sz="1000" spc="5">
                <a:latin typeface="Times New Roman"/>
                <a:cs typeface="Times New Roman"/>
              </a:rPr>
              <a:t> </a:t>
            </a:r>
            <a:r>
              <a:rPr dirty="0" sz="1000" spc="-229">
                <a:latin typeface="Cambria Math"/>
                <a:cs typeface="Cambria Math"/>
              </a:rPr>
              <a:t>𝜓𝜓</a:t>
            </a:r>
            <a:r>
              <a:rPr dirty="0" baseline="2777" sz="1500" spc="-345">
                <a:latin typeface="Cambria Math"/>
                <a:cs typeface="Cambria Math"/>
              </a:rPr>
              <a:t>(</a:t>
            </a:r>
            <a:r>
              <a:rPr dirty="0" sz="1000" spc="-229">
                <a:latin typeface="Cambria Math"/>
                <a:cs typeface="Cambria Math"/>
              </a:rPr>
              <a:t>𝑓𝑓</a:t>
            </a:r>
            <a:r>
              <a:rPr dirty="0" baseline="-15873" sz="1050" spc="-345">
                <a:latin typeface="Cambria Math"/>
                <a:cs typeface="Cambria Math"/>
              </a:rPr>
              <a:t>ℎ</a:t>
            </a:r>
            <a:r>
              <a:rPr dirty="0" baseline="-15873" sz="1050" spc="270">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5">
                <a:latin typeface="Cambria Math"/>
                <a:cs typeface="Cambria Math"/>
              </a:rPr>
              <a:t>90,</a:t>
            </a:r>
            <a:r>
              <a:rPr dirty="0" sz="1000" spc="-55">
                <a:latin typeface="Cambria Math"/>
                <a:cs typeface="Cambria Math"/>
              </a:rPr>
              <a:t> </a:t>
            </a:r>
            <a:r>
              <a:rPr dirty="0" sz="1000" spc="-335">
                <a:latin typeface="Cambria Math"/>
                <a:cs typeface="Cambria Math"/>
              </a:rPr>
              <a:t>𝑓𝑓</a:t>
            </a:r>
            <a:r>
              <a:rPr dirty="0" baseline="-15873" sz="1050" spc="-502">
                <a:latin typeface="Cambria Math"/>
                <a:cs typeface="Cambria Math"/>
              </a:rPr>
              <a:t>𝑔𝑔</a:t>
            </a:r>
            <a:r>
              <a:rPr dirty="0" baseline="-15873" sz="1050" spc="284">
                <a:latin typeface="Cambria Math"/>
                <a:cs typeface="Cambria Math"/>
              </a:rPr>
              <a:t> </a:t>
            </a:r>
            <a:r>
              <a:rPr dirty="0" sz="1000" spc="-5">
                <a:latin typeface="Cambria Math"/>
                <a:cs typeface="Cambria Math"/>
              </a:rPr>
              <a:t>=</a:t>
            </a:r>
            <a:r>
              <a:rPr dirty="0" sz="1000" spc="60">
                <a:latin typeface="Cambria Math"/>
                <a:cs typeface="Cambria Math"/>
              </a:rPr>
              <a:t> </a:t>
            </a:r>
            <a:r>
              <a:rPr dirty="0" sz="1000" spc="-5">
                <a:latin typeface="Cambria Math"/>
                <a:cs typeface="Cambria Math"/>
              </a:rPr>
              <a:t>1</a:t>
            </a:r>
            <a:r>
              <a:rPr dirty="0" baseline="2777" sz="1500" spc="-7">
                <a:latin typeface="Cambria Math"/>
                <a:cs typeface="Cambria Math"/>
              </a:rPr>
              <a:t>)</a:t>
            </a:r>
            <a:r>
              <a:rPr dirty="0" baseline="2777" sz="1500" spc="89">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250">
                <a:latin typeface="Cambria Math"/>
                <a:cs typeface="Cambria Math"/>
              </a:rPr>
              <a:t>𝜓𝜓</a:t>
            </a:r>
            <a:r>
              <a:rPr dirty="0" baseline="2777" sz="1500" spc="-375">
                <a:latin typeface="Cambria Math"/>
                <a:cs typeface="Cambria Math"/>
              </a:rPr>
              <a:t>(</a:t>
            </a:r>
            <a:r>
              <a:rPr dirty="0" sz="1000" spc="-250">
                <a:latin typeface="Cambria Math"/>
                <a:cs typeface="Cambria Math"/>
              </a:rPr>
              <a:t>𝑓𝑓</a:t>
            </a:r>
            <a:r>
              <a:rPr dirty="0" baseline="-15873" sz="1050" spc="-375">
                <a:latin typeface="Cambria Math"/>
                <a:cs typeface="Cambria Math"/>
              </a:rPr>
              <a:t>𝑒𝑒</a:t>
            </a:r>
            <a:r>
              <a:rPr dirty="0" baseline="-15873" sz="1050" spc="277">
                <a:latin typeface="Cambria Math"/>
                <a:cs typeface="Cambria Math"/>
              </a:rPr>
              <a:t> </a:t>
            </a:r>
            <a:r>
              <a:rPr dirty="0" sz="1000" spc="-5">
                <a:latin typeface="Cambria Math"/>
                <a:cs typeface="Cambria Math"/>
              </a:rPr>
              <a:t>=</a:t>
            </a:r>
            <a:r>
              <a:rPr dirty="0" sz="1000" spc="55">
                <a:latin typeface="Cambria Math"/>
                <a:cs typeface="Cambria Math"/>
              </a:rPr>
              <a:t> </a:t>
            </a:r>
            <a:r>
              <a:rPr dirty="0" sz="1000" spc="-5">
                <a:latin typeface="Cambria Math"/>
                <a:cs typeface="Cambria Math"/>
              </a:rPr>
              <a:t>90,</a:t>
            </a:r>
            <a:r>
              <a:rPr dirty="0" sz="1000" spc="-55">
                <a:latin typeface="Cambria Math"/>
                <a:cs typeface="Cambria Math"/>
              </a:rPr>
              <a:t> </a:t>
            </a:r>
            <a:r>
              <a:rPr dirty="0" sz="1000" spc="-335">
                <a:latin typeface="Cambria Math"/>
                <a:cs typeface="Cambria Math"/>
              </a:rPr>
              <a:t>𝑓𝑓</a:t>
            </a:r>
            <a:r>
              <a:rPr dirty="0" baseline="-15873" sz="1050" spc="-502">
                <a:latin typeface="Cambria Math"/>
                <a:cs typeface="Cambria Math"/>
              </a:rPr>
              <a:t>𝑔𝑔</a:t>
            </a:r>
            <a:r>
              <a:rPr dirty="0" baseline="-15873" sz="1050" spc="284">
                <a:latin typeface="Cambria Math"/>
                <a:cs typeface="Cambria Math"/>
              </a:rPr>
              <a:t> </a:t>
            </a:r>
            <a:r>
              <a:rPr dirty="0" sz="1000" spc="-5">
                <a:latin typeface="Cambria Math"/>
                <a:cs typeface="Cambria Math"/>
              </a:rPr>
              <a:t>=</a:t>
            </a:r>
            <a:r>
              <a:rPr dirty="0" sz="1000" spc="55">
                <a:latin typeface="Cambria Math"/>
                <a:cs typeface="Cambria Math"/>
              </a:rPr>
              <a:t> </a:t>
            </a:r>
            <a:r>
              <a:rPr dirty="0" sz="1000" spc="-5">
                <a:latin typeface="Cambria Math"/>
                <a:cs typeface="Cambria Math"/>
              </a:rPr>
              <a:t>1</a:t>
            </a:r>
            <a:r>
              <a:rPr dirty="0" baseline="2777" sz="1500" spc="-7">
                <a:latin typeface="Cambria Math"/>
                <a:cs typeface="Cambria Math"/>
              </a:rPr>
              <a:t>)</a:t>
            </a:r>
            <a:r>
              <a:rPr dirty="0" baseline="2777" sz="1500" spc="97">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5">
                <a:latin typeface="Cambria Math"/>
                <a:cs typeface="Cambria Math"/>
              </a:rPr>
              <a:t>0.852</a:t>
            </a:r>
            <a:endParaRPr sz="1000">
              <a:latin typeface="Cambria Math"/>
              <a:cs typeface="Cambria Math"/>
            </a:endParaRPr>
          </a:p>
          <a:p>
            <a:pPr marL="50800">
              <a:lnSpc>
                <a:spcPct val="100000"/>
              </a:lnSpc>
              <a:spcBef>
                <a:spcPts val="580"/>
              </a:spcBef>
            </a:pPr>
            <a:r>
              <a:rPr dirty="0" sz="1000" spc="-5">
                <a:latin typeface="Times New Roman"/>
                <a:cs typeface="Times New Roman"/>
              </a:rPr>
              <a:t>Prestress release until deck casting </a:t>
            </a:r>
            <a:r>
              <a:rPr dirty="0" sz="1000" spc="-265">
                <a:latin typeface="Cambria Math"/>
                <a:cs typeface="Cambria Math"/>
              </a:rPr>
              <a:t>𝜓𝜓</a:t>
            </a:r>
            <a:r>
              <a:rPr dirty="0" baseline="2777" sz="1500" spc="-397">
                <a:latin typeface="Cambria Math"/>
                <a:cs typeface="Cambria Math"/>
              </a:rPr>
              <a:t>(</a:t>
            </a:r>
            <a:r>
              <a:rPr dirty="0" sz="1000" spc="-265">
                <a:latin typeface="Cambria Math"/>
                <a:cs typeface="Cambria Math"/>
              </a:rPr>
              <a:t>𝑓𝑓</a:t>
            </a:r>
            <a:r>
              <a:rPr dirty="0" baseline="-15873" sz="1050" spc="-397">
                <a:latin typeface="Cambria Math"/>
                <a:cs typeface="Cambria Math"/>
              </a:rPr>
              <a:t>𝑔𝑔</a:t>
            </a:r>
            <a:r>
              <a:rPr dirty="0" baseline="-15873" sz="1050" spc="277">
                <a:latin typeface="Cambria Math"/>
                <a:cs typeface="Cambria Math"/>
              </a:rPr>
              <a:t> </a:t>
            </a:r>
            <a:r>
              <a:rPr dirty="0" sz="1000" spc="-5">
                <a:latin typeface="Cambria Math"/>
                <a:cs typeface="Cambria Math"/>
              </a:rPr>
              <a:t>= </a:t>
            </a:r>
            <a:r>
              <a:rPr dirty="0" sz="1000">
                <a:latin typeface="Cambria Math"/>
                <a:cs typeface="Cambria Math"/>
              </a:rPr>
              <a:t>120, </a:t>
            </a:r>
            <a:r>
              <a:rPr dirty="0" sz="1000" spc="-260">
                <a:latin typeface="Cambria Math"/>
                <a:cs typeface="Cambria Math"/>
              </a:rPr>
              <a:t>𝑓𝑓</a:t>
            </a:r>
            <a:r>
              <a:rPr dirty="0" baseline="-15873" sz="1050" spc="-390">
                <a:latin typeface="Cambria Math"/>
                <a:cs typeface="Cambria Math"/>
              </a:rPr>
              <a:t>𝑒𝑒</a:t>
            </a:r>
            <a:r>
              <a:rPr dirty="0" baseline="-15873" sz="1050" spc="262">
                <a:latin typeface="Cambria Math"/>
                <a:cs typeface="Cambria Math"/>
              </a:rPr>
              <a:t> </a:t>
            </a:r>
            <a:r>
              <a:rPr dirty="0" sz="1000" spc="-5">
                <a:latin typeface="Cambria Math"/>
                <a:cs typeface="Cambria Math"/>
              </a:rPr>
              <a:t>= 1</a:t>
            </a:r>
            <a:r>
              <a:rPr dirty="0" baseline="2777" sz="1500" spc="-7">
                <a:latin typeface="Cambria Math"/>
                <a:cs typeface="Cambria Math"/>
              </a:rPr>
              <a:t>) </a:t>
            </a:r>
            <a:r>
              <a:rPr dirty="0" sz="1000" spc="-5">
                <a:latin typeface="Cambria Math"/>
                <a:cs typeface="Cambria Math"/>
              </a:rPr>
              <a:t>=</a:t>
            </a:r>
            <a:r>
              <a:rPr dirty="0" sz="1000" spc="15">
                <a:latin typeface="Cambria Math"/>
                <a:cs typeface="Cambria Math"/>
              </a:rPr>
              <a:t> </a:t>
            </a:r>
            <a:r>
              <a:rPr dirty="0" sz="1000" spc="-5">
                <a:latin typeface="Cambria Math"/>
                <a:cs typeface="Cambria Math"/>
              </a:rPr>
              <a:t>0.912</a:t>
            </a:r>
            <a:endParaRPr sz="1000">
              <a:latin typeface="Cambria Math"/>
              <a:cs typeface="Cambria Math"/>
            </a:endParaRPr>
          </a:p>
          <a:p>
            <a:pPr marL="50800">
              <a:lnSpc>
                <a:spcPct val="100000"/>
              </a:lnSpc>
              <a:spcBef>
                <a:spcPts val="550"/>
              </a:spcBef>
            </a:pPr>
            <a:r>
              <a:rPr dirty="0" sz="1000" spc="-5">
                <a:latin typeface="Times New Roman"/>
                <a:cs typeface="Times New Roman"/>
              </a:rPr>
              <a:t>Compute creep coefficient </a:t>
            </a:r>
            <a:r>
              <a:rPr dirty="0" sz="1000">
                <a:latin typeface="Times New Roman"/>
                <a:cs typeface="Times New Roman"/>
              </a:rPr>
              <a:t>for </a:t>
            </a:r>
            <a:r>
              <a:rPr dirty="0" sz="1000" spc="-5">
                <a:latin typeface="Times New Roman"/>
                <a:cs typeface="Times New Roman"/>
              </a:rPr>
              <a:t>erection to deck</a:t>
            </a:r>
            <a:r>
              <a:rPr dirty="0" sz="1000" spc="20">
                <a:latin typeface="Times New Roman"/>
                <a:cs typeface="Times New Roman"/>
              </a:rPr>
              <a:t> </a:t>
            </a:r>
            <a:r>
              <a:rPr dirty="0" sz="1000" spc="-5">
                <a:latin typeface="Times New Roman"/>
                <a:cs typeface="Times New Roman"/>
              </a:rPr>
              <a:t>casting</a:t>
            </a:r>
            <a:endParaRPr sz="1000">
              <a:latin typeface="Times New Roman"/>
              <a:cs typeface="Times New Roman"/>
            </a:endParaRPr>
          </a:p>
        </p:txBody>
      </p:sp>
      <p:sp>
        <p:nvSpPr>
          <p:cNvPr id="3" name="object 3"/>
          <p:cNvSpPr txBox="1"/>
          <p:nvPr/>
        </p:nvSpPr>
        <p:spPr>
          <a:xfrm>
            <a:off x="3590035" y="2070607"/>
            <a:ext cx="10096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505">
                <a:latin typeface="Cambria Math"/>
                <a:cs typeface="Cambria Math"/>
              </a:rPr>
              <a:t>𝑔𝑔</a:t>
            </a:r>
            <a:endParaRPr sz="700">
              <a:latin typeface="Cambria Math"/>
              <a:cs typeface="Cambria Math"/>
            </a:endParaRPr>
          </a:p>
        </p:txBody>
      </p:sp>
      <p:sp>
        <p:nvSpPr>
          <p:cNvPr id="4" name="object 4"/>
          <p:cNvSpPr txBox="1"/>
          <p:nvPr/>
        </p:nvSpPr>
        <p:spPr>
          <a:xfrm>
            <a:off x="3514261" y="2003541"/>
            <a:ext cx="737870" cy="177800"/>
          </a:xfrm>
          <a:prstGeom prst="rect">
            <a:avLst/>
          </a:prstGeom>
        </p:spPr>
        <p:txBody>
          <a:bodyPr wrap="square" lIns="0" tIns="12065" rIns="0" bIns="0" rtlCol="0" vert="horz">
            <a:spAutoFit/>
          </a:bodyPr>
          <a:lstStyle/>
          <a:p>
            <a:pPr marL="38100">
              <a:lnSpc>
                <a:spcPct val="100000"/>
              </a:lnSpc>
              <a:spcBef>
                <a:spcPts val="95"/>
              </a:spcBef>
            </a:pPr>
            <a:r>
              <a:rPr dirty="0" sz="1000" spc="-145">
                <a:latin typeface="Cambria Math"/>
                <a:cs typeface="Cambria Math"/>
              </a:rPr>
              <a:t>𝑓𝑓</a:t>
            </a:r>
            <a:r>
              <a:rPr dirty="0" baseline="31746" sz="1050" spc="-217">
                <a:latin typeface="Cambria Math"/>
                <a:cs typeface="Cambria Math"/>
              </a:rPr>
              <a:t>′ </a:t>
            </a:r>
            <a:r>
              <a:rPr dirty="0" sz="1000" spc="-5">
                <a:latin typeface="Cambria Math"/>
                <a:cs typeface="Cambria Math"/>
              </a:rPr>
              <a:t>= 7.4</a:t>
            </a:r>
            <a:r>
              <a:rPr dirty="0" sz="1000" spc="30">
                <a:latin typeface="Cambria Math"/>
                <a:cs typeface="Cambria Math"/>
              </a:rPr>
              <a:t> </a:t>
            </a:r>
            <a:r>
              <a:rPr dirty="0" sz="1000" spc="-275">
                <a:latin typeface="Cambria Math"/>
                <a:cs typeface="Cambria Math"/>
              </a:rPr>
              <a:t>𝑘𝑘𝑠𝑠𝑠𝑠</a:t>
            </a:r>
            <a:endParaRPr sz="1000">
              <a:latin typeface="Cambria Math"/>
              <a:cs typeface="Cambria Math"/>
            </a:endParaRPr>
          </a:p>
        </p:txBody>
      </p:sp>
      <p:sp>
        <p:nvSpPr>
          <p:cNvPr id="5" name="object 5"/>
          <p:cNvSpPr/>
          <p:nvPr/>
        </p:nvSpPr>
        <p:spPr>
          <a:xfrm>
            <a:off x="3599688" y="2417826"/>
            <a:ext cx="388620" cy="0"/>
          </a:xfrm>
          <a:custGeom>
            <a:avLst/>
            <a:gdLst/>
            <a:ahLst/>
            <a:cxnLst/>
            <a:rect l="l" t="t" r="r" b="b"/>
            <a:pathLst>
              <a:path w="388620" h="0">
                <a:moveTo>
                  <a:pt x="0" y="0"/>
                </a:moveTo>
                <a:lnTo>
                  <a:pt x="388620" y="0"/>
                </a:lnTo>
              </a:path>
            </a:pathLst>
          </a:custGeom>
          <a:ln w="7620">
            <a:solidFill>
              <a:srgbClr val="000000"/>
            </a:solidFill>
          </a:ln>
        </p:spPr>
        <p:txBody>
          <a:bodyPr wrap="square" lIns="0" tIns="0" rIns="0" bIns="0" rtlCol="0"/>
          <a:lstStyle/>
          <a:p/>
        </p:txBody>
      </p:sp>
      <p:sp>
        <p:nvSpPr>
          <p:cNvPr id="6" name="object 6"/>
          <p:cNvSpPr txBox="1"/>
          <p:nvPr/>
        </p:nvSpPr>
        <p:spPr>
          <a:xfrm>
            <a:off x="3273421" y="2216922"/>
            <a:ext cx="1225550" cy="274955"/>
          </a:xfrm>
          <a:prstGeom prst="rect">
            <a:avLst/>
          </a:prstGeom>
        </p:spPr>
        <p:txBody>
          <a:bodyPr wrap="square" lIns="0" tIns="12065" rIns="0" bIns="0" rtlCol="0" vert="horz">
            <a:spAutoFit/>
          </a:bodyPr>
          <a:lstStyle/>
          <a:p>
            <a:pPr algn="ctr" marR="177800">
              <a:lnSpc>
                <a:spcPts val="985"/>
              </a:lnSpc>
              <a:spcBef>
                <a:spcPts val="95"/>
              </a:spcBef>
            </a:pPr>
            <a:r>
              <a:rPr dirty="0" sz="1000" spc="-5">
                <a:latin typeface="Cambria Math"/>
                <a:cs typeface="Cambria Math"/>
              </a:rPr>
              <a:t>5</a:t>
            </a:r>
            <a:endParaRPr sz="1000">
              <a:latin typeface="Cambria Math"/>
              <a:cs typeface="Cambria Math"/>
            </a:endParaRPr>
          </a:p>
          <a:p>
            <a:pPr marL="38100">
              <a:lnSpc>
                <a:spcPts val="985"/>
              </a:lnSpc>
            </a:pPr>
            <a:r>
              <a:rPr dirty="0" sz="1000" spc="-225">
                <a:latin typeface="Cambria Math"/>
                <a:cs typeface="Cambria Math"/>
              </a:rPr>
              <a:t>𝑘𝑘</a:t>
            </a:r>
            <a:r>
              <a:rPr dirty="0" baseline="-15873" sz="1050" spc="-337">
                <a:latin typeface="Cambria Math"/>
                <a:cs typeface="Cambria Math"/>
              </a:rPr>
              <a:t>𝑒𝑒</a:t>
            </a:r>
            <a:r>
              <a:rPr dirty="0" baseline="-15873" sz="1050" spc="254">
                <a:latin typeface="Cambria Math"/>
                <a:cs typeface="Cambria Math"/>
              </a:rPr>
              <a:t> </a:t>
            </a:r>
            <a:r>
              <a:rPr dirty="0" sz="1000" spc="-5">
                <a:latin typeface="Cambria Math"/>
                <a:cs typeface="Cambria Math"/>
              </a:rPr>
              <a:t>= </a:t>
            </a:r>
            <a:r>
              <a:rPr dirty="0" baseline="-36111" sz="1500" spc="-7">
                <a:latin typeface="Cambria Math"/>
                <a:cs typeface="Cambria Math"/>
              </a:rPr>
              <a:t>1 + 7.4 </a:t>
            </a:r>
            <a:r>
              <a:rPr dirty="0" sz="1000" spc="-5">
                <a:latin typeface="Cambria Math"/>
                <a:cs typeface="Cambria Math"/>
              </a:rPr>
              <a:t>=</a:t>
            </a:r>
            <a:r>
              <a:rPr dirty="0" sz="1000" spc="160">
                <a:latin typeface="Cambria Math"/>
                <a:cs typeface="Cambria Math"/>
              </a:rPr>
              <a:t> </a:t>
            </a:r>
            <a:r>
              <a:rPr dirty="0" sz="1000" spc="-5">
                <a:latin typeface="Cambria Math"/>
                <a:cs typeface="Cambria Math"/>
              </a:rPr>
              <a:t>0.610</a:t>
            </a:r>
            <a:endParaRPr sz="1000">
              <a:latin typeface="Cambria Math"/>
              <a:cs typeface="Cambria Math"/>
            </a:endParaRPr>
          </a:p>
        </p:txBody>
      </p:sp>
      <p:sp>
        <p:nvSpPr>
          <p:cNvPr id="7" name="object 7"/>
          <p:cNvSpPr txBox="1"/>
          <p:nvPr/>
        </p:nvSpPr>
        <p:spPr>
          <a:xfrm>
            <a:off x="2566399" y="2715260"/>
            <a:ext cx="37973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67">
                <a:latin typeface="Cambria Math"/>
                <a:cs typeface="Cambria Math"/>
              </a:rPr>
              <a:t>𝑘𝑘</a:t>
            </a:r>
            <a:r>
              <a:rPr dirty="0" sz="700" spc="-245">
                <a:latin typeface="Cambria Math"/>
                <a:cs typeface="Cambria Math"/>
              </a:rPr>
              <a:t>𝑑𝑑𝑔𝑔</a:t>
            </a:r>
            <a:r>
              <a:rPr dirty="0" sz="700" spc="135">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8" name="object 8"/>
          <p:cNvSpPr txBox="1"/>
          <p:nvPr/>
        </p:nvSpPr>
        <p:spPr>
          <a:xfrm>
            <a:off x="3503140" y="2591826"/>
            <a:ext cx="633095"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7">
                <a:latin typeface="Cambria Math"/>
                <a:cs typeface="Cambria Math"/>
              </a:rPr>
              <a:t>(</a:t>
            </a:r>
            <a:r>
              <a:rPr dirty="0" sz="1000" spc="-5">
                <a:latin typeface="Cambria Math"/>
                <a:cs typeface="Cambria Math"/>
              </a:rPr>
              <a:t>120 −</a:t>
            </a:r>
            <a:r>
              <a:rPr dirty="0" sz="1000" spc="-55">
                <a:latin typeface="Cambria Math"/>
                <a:cs typeface="Cambria Math"/>
              </a:rPr>
              <a:t> </a:t>
            </a:r>
            <a:r>
              <a:rPr dirty="0" sz="1000" spc="-5">
                <a:latin typeface="Cambria Math"/>
                <a:cs typeface="Cambria Math"/>
              </a:rPr>
              <a:t>90</a:t>
            </a:r>
            <a:r>
              <a:rPr dirty="0" baseline="2777" sz="1500" spc="-7">
                <a:latin typeface="Cambria Math"/>
                <a:cs typeface="Cambria Math"/>
              </a:rPr>
              <a:t>)</a:t>
            </a:r>
            <a:endParaRPr baseline="2777" sz="1500">
              <a:latin typeface="Cambria Math"/>
              <a:cs typeface="Cambria Math"/>
            </a:endParaRPr>
          </a:p>
        </p:txBody>
      </p:sp>
      <p:sp>
        <p:nvSpPr>
          <p:cNvPr id="9" name="object 9"/>
          <p:cNvSpPr txBox="1"/>
          <p:nvPr/>
        </p:nvSpPr>
        <p:spPr>
          <a:xfrm>
            <a:off x="2931649" y="2840257"/>
            <a:ext cx="24955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12</a:t>
            </a:r>
            <a:r>
              <a:rPr dirty="0" sz="1000" spc="-125">
                <a:latin typeface="Cambria Math"/>
                <a:cs typeface="Cambria Math"/>
              </a:rPr>
              <a:t> </a:t>
            </a:r>
            <a:r>
              <a:rPr dirty="0" sz="1000" spc="-459">
                <a:latin typeface="Cambria Math"/>
                <a:cs typeface="Cambria Math"/>
              </a:rPr>
              <a:t>�</a:t>
            </a:r>
            <a:endParaRPr sz="1000">
              <a:latin typeface="Cambria Math"/>
              <a:cs typeface="Cambria Math"/>
            </a:endParaRPr>
          </a:p>
        </p:txBody>
      </p:sp>
      <p:sp>
        <p:nvSpPr>
          <p:cNvPr id="10" name="object 10"/>
          <p:cNvSpPr txBox="1"/>
          <p:nvPr/>
        </p:nvSpPr>
        <p:spPr>
          <a:xfrm>
            <a:off x="3155667" y="2764108"/>
            <a:ext cx="730250" cy="177800"/>
          </a:xfrm>
          <a:prstGeom prst="rect">
            <a:avLst/>
          </a:prstGeom>
        </p:spPr>
        <p:txBody>
          <a:bodyPr wrap="square" lIns="0" tIns="12065" rIns="0" bIns="0" rtlCol="0" vert="horz">
            <a:spAutoFit/>
          </a:bodyPr>
          <a:lstStyle/>
          <a:p>
            <a:pPr marL="12700">
              <a:lnSpc>
                <a:spcPct val="100000"/>
              </a:lnSpc>
              <a:spcBef>
                <a:spcPts val="95"/>
              </a:spcBef>
            </a:pPr>
            <a:r>
              <a:rPr dirty="0" u="sng" sz="1000" spc="-5">
                <a:uFill>
                  <a:solidFill>
                    <a:srgbClr val="000000"/>
                  </a:solidFill>
                </a:uFill>
                <a:latin typeface="Cambria Math"/>
                <a:cs typeface="Cambria Math"/>
              </a:rPr>
              <a:t>100 −</a:t>
            </a:r>
            <a:r>
              <a:rPr dirty="0" u="sng" sz="1000" spc="-45">
                <a:uFill>
                  <a:solidFill>
                    <a:srgbClr val="000000"/>
                  </a:solidFill>
                </a:uFill>
                <a:latin typeface="Cambria Math"/>
                <a:cs typeface="Cambria Math"/>
              </a:rPr>
              <a:t> </a:t>
            </a:r>
            <a:r>
              <a:rPr dirty="0" u="sng" sz="1000" spc="-5">
                <a:uFill>
                  <a:solidFill>
                    <a:srgbClr val="000000"/>
                  </a:solidFill>
                </a:uFill>
                <a:latin typeface="Cambria Math"/>
                <a:cs typeface="Cambria Math"/>
              </a:rPr>
              <a:t>4(7.4)</a:t>
            </a:r>
            <a:endParaRPr sz="1000">
              <a:latin typeface="Cambria Math"/>
              <a:cs typeface="Cambria Math"/>
            </a:endParaRPr>
          </a:p>
        </p:txBody>
      </p:sp>
      <p:sp>
        <p:nvSpPr>
          <p:cNvPr id="11" name="object 11"/>
          <p:cNvSpPr txBox="1"/>
          <p:nvPr/>
        </p:nvSpPr>
        <p:spPr>
          <a:xfrm>
            <a:off x="3277605" y="2904261"/>
            <a:ext cx="48450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7.4 +</a:t>
            </a:r>
            <a:r>
              <a:rPr dirty="0" sz="1000" spc="-60">
                <a:latin typeface="Cambria Math"/>
                <a:cs typeface="Cambria Math"/>
              </a:rPr>
              <a:t> </a:t>
            </a:r>
            <a:r>
              <a:rPr dirty="0" sz="1000" spc="-5">
                <a:latin typeface="Cambria Math"/>
                <a:cs typeface="Cambria Math"/>
              </a:rPr>
              <a:t>20</a:t>
            </a:r>
            <a:endParaRPr sz="1000">
              <a:latin typeface="Cambria Math"/>
              <a:cs typeface="Cambria Math"/>
            </a:endParaRPr>
          </a:p>
        </p:txBody>
      </p:sp>
      <p:sp>
        <p:nvSpPr>
          <p:cNvPr id="12" name="object 12"/>
          <p:cNvSpPr txBox="1"/>
          <p:nvPr/>
        </p:nvSpPr>
        <p:spPr>
          <a:xfrm>
            <a:off x="3859784" y="2840227"/>
            <a:ext cx="847725" cy="177800"/>
          </a:xfrm>
          <a:prstGeom prst="rect">
            <a:avLst/>
          </a:prstGeom>
        </p:spPr>
        <p:txBody>
          <a:bodyPr wrap="square" lIns="0" tIns="12065" rIns="0" bIns="0" rtlCol="0" vert="horz">
            <a:spAutoFit/>
          </a:bodyPr>
          <a:lstStyle/>
          <a:p>
            <a:pPr marL="12700">
              <a:lnSpc>
                <a:spcPct val="100000"/>
              </a:lnSpc>
              <a:spcBef>
                <a:spcPts val="95"/>
              </a:spcBef>
            </a:pPr>
            <a:r>
              <a:rPr dirty="0" sz="1000" spc="-254">
                <a:latin typeface="Cambria Math"/>
                <a:cs typeface="Cambria Math"/>
              </a:rPr>
              <a:t>�</a:t>
            </a:r>
            <a:r>
              <a:rPr dirty="0" sz="1000" spc="-15">
                <a:latin typeface="Cambria Math"/>
                <a:cs typeface="Cambria Math"/>
              </a:rPr>
              <a:t> </a:t>
            </a:r>
            <a:r>
              <a:rPr dirty="0" sz="1000" spc="-5">
                <a:latin typeface="Cambria Math"/>
                <a:cs typeface="Cambria Math"/>
              </a:rPr>
              <a:t>+ (120 −</a:t>
            </a:r>
            <a:r>
              <a:rPr dirty="0" sz="1000" spc="-30">
                <a:latin typeface="Cambria Math"/>
                <a:cs typeface="Cambria Math"/>
              </a:rPr>
              <a:t> </a:t>
            </a:r>
            <a:r>
              <a:rPr dirty="0" sz="1000" spc="-70">
                <a:latin typeface="Cambria Math"/>
                <a:cs typeface="Cambria Math"/>
              </a:rPr>
              <a:t>90)</a:t>
            </a:r>
            <a:endParaRPr sz="1000">
              <a:latin typeface="Cambria Math"/>
              <a:cs typeface="Cambria Math"/>
            </a:endParaRPr>
          </a:p>
        </p:txBody>
      </p:sp>
      <p:sp>
        <p:nvSpPr>
          <p:cNvPr id="13" name="object 13"/>
          <p:cNvSpPr/>
          <p:nvPr/>
        </p:nvSpPr>
        <p:spPr>
          <a:xfrm>
            <a:off x="2944367" y="2792729"/>
            <a:ext cx="1751330" cy="0"/>
          </a:xfrm>
          <a:custGeom>
            <a:avLst/>
            <a:gdLst/>
            <a:ahLst/>
            <a:cxnLst/>
            <a:rect l="l" t="t" r="r" b="b"/>
            <a:pathLst>
              <a:path w="1751329" h="0">
                <a:moveTo>
                  <a:pt x="0" y="0"/>
                </a:moveTo>
                <a:lnTo>
                  <a:pt x="1751076" y="0"/>
                </a:lnTo>
              </a:path>
            </a:pathLst>
          </a:custGeom>
          <a:ln w="7620">
            <a:solidFill>
              <a:srgbClr val="000000"/>
            </a:solidFill>
          </a:ln>
        </p:spPr>
        <p:txBody>
          <a:bodyPr wrap="square" lIns="0" tIns="0" rIns="0" bIns="0" rtlCol="0"/>
          <a:lstStyle/>
          <a:p/>
        </p:txBody>
      </p:sp>
      <p:sp>
        <p:nvSpPr>
          <p:cNvPr id="14" name="object 14"/>
          <p:cNvSpPr txBox="1"/>
          <p:nvPr/>
        </p:nvSpPr>
        <p:spPr>
          <a:xfrm>
            <a:off x="4717796" y="2689351"/>
            <a:ext cx="46291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a:latin typeface="Cambria Math"/>
                <a:cs typeface="Cambria Math"/>
              </a:rPr>
              <a:t> </a:t>
            </a:r>
            <a:r>
              <a:rPr dirty="0" sz="1000" spc="-5">
                <a:latin typeface="Cambria Math"/>
                <a:cs typeface="Cambria Math"/>
              </a:rPr>
              <a:t>0.488</a:t>
            </a:r>
            <a:endParaRPr sz="1000">
              <a:latin typeface="Cambria Math"/>
              <a:cs typeface="Cambria Math"/>
            </a:endParaRPr>
          </a:p>
        </p:txBody>
      </p:sp>
      <p:sp>
        <p:nvSpPr>
          <p:cNvPr id="15" name="object 15"/>
          <p:cNvSpPr txBox="1"/>
          <p:nvPr/>
        </p:nvSpPr>
        <p:spPr>
          <a:xfrm>
            <a:off x="1848602" y="3126761"/>
            <a:ext cx="4075429" cy="177800"/>
          </a:xfrm>
          <a:prstGeom prst="rect">
            <a:avLst/>
          </a:prstGeom>
        </p:spPr>
        <p:txBody>
          <a:bodyPr wrap="square" lIns="0" tIns="12065" rIns="0" bIns="0" rtlCol="0" vert="horz">
            <a:spAutoFit/>
          </a:bodyPr>
          <a:lstStyle/>
          <a:p>
            <a:pPr marL="38100">
              <a:lnSpc>
                <a:spcPct val="100000"/>
              </a:lnSpc>
              <a:spcBef>
                <a:spcPts val="95"/>
              </a:spcBef>
            </a:pPr>
            <a:r>
              <a:rPr dirty="0" sz="1000" spc="-265">
                <a:latin typeface="Cambria Math"/>
                <a:cs typeface="Cambria Math"/>
              </a:rPr>
              <a:t>𝜓𝜓</a:t>
            </a:r>
            <a:r>
              <a:rPr dirty="0" baseline="2777" sz="1500" spc="-397">
                <a:latin typeface="Cambria Math"/>
                <a:cs typeface="Cambria Math"/>
              </a:rPr>
              <a:t>(</a:t>
            </a:r>
            <a:r>
              <a:rPr dirty="0" sz="1000" spc="-265">
                <a:latin typeface="Cambria Math"/>
                <a:cs typeface="Cambria Math"/>
              </a:rPr>
              <a:t>𝑓𝑓</a:t>
            </a:r>
            <a:r>
              <a:rPr dirty="0" baseline="-15873" sz="1050" spc="-397">
                <a:latin typeface="Cambria Math"/>
                <a:cs typeface="Cambria Math"/>
              </a:rPr>
              <a:t>𝑔𝑔</a:t>
            </a:r>
            <a:r>
              <a:rPr dirty="0" baseline="-15873" sz="1050" spc="277">
                <a:latin typeface="Cambria Math"/>
                <a:cs typeface="Cambria Math"/>
              </a:rPr>
              <a:t> </a:t>
            </a:r>
            <a:r>
              <a:rPr dirty="0" sz="1000" spc="-5">
                <a:latin typeface="Cambria Math"/>
                <a:cs typeface="Cambria Math"/>
              </a:rPr>
              <a:t>= </a:t>
            </a:r>
            <a:r>
              <a:rPr dirty="0" sz="1000">
                <a:latin typeface="Cambria Math"/>
                <a:cs typeface="Cambria Math"/>
              </a:rPr>
              <a:t>120, </a:t>
            </a:r>
            <a:r>
              <a:rPr dirty="0" sz="1000" spc="-260">
                <a:latin typeface="Cambria Math"/>
                <a:cs typeface="Cambria Math"/>
              </a:rPr>
              <a:t>𝑓𝑓</a:t>
            </a:r>
            <a:r>
              <a:rPr dirty="0" baseline="-15873" sz="1050" spc="-390">
                <a:latin typeface="Cambria Math"/>
                <a:cs typeface="Cambria Math"/>
              </a:rPr>
              <a:t>𝑒𝑒</a:t>
            </a:r>
            <a:r>
              <a:rPr dirty="0" baseline="-15873" sz="1050" spc="254">
                <a:latin typeface="Cambria Math"/>
                <a:cs typeface="Cambria Math"/>
              </a:rPr>
              <a:t> </a:t>
            </a:r>
            <a:r>
              <a:rPr dirty="0" sz="1000" spc="-5">
                <a:latin typeface="Cambria Math"/>
                <a:cs typeface="Cambria Math"/>
              </a:rPr>
              <a:t>= 90</a:t>
            </a:r>
            <a:r>
              <a:rPr dirty="0" baseline="2777" sz="1500" spc="-7">
                <a:latin typeface="Cambria Math"/>
                <a:cs typeface="Cambria Math"/>
              </a:rPr>
              <a:t>) </a:t>
            </a:r>
            <a:r>
              <a:rPr dirty="0" sz="1000" spc="-5">
                <a:latin typeface="Cambria Math"/>
                <a:cs typeface="Cambria Math"/>
              </a:rPr>
              <a:t>= </a:t>
            </a:r>
            <a:r>
              <a:rPr dirty="0" sz="1000">
                <a:latin typeface="Cambria Math"/>
                <a:cs typeface="Cambria Math"/>
              </a:rPr>
              <a:t>1.9</a:t>
            </a:r>
            <a:r>
              <a:rPr dirty="0" baseline="2777" sz="1500">
                <a:latin typeface="Cambria Math"/>
                <a:cs typeface="Cambria Math"/>
              </a:rPr>
              <a:t>(</a:t>
            </a:r>
            <a:r>
              <a:rPr dirty="0" sz="1000">
                <a:latin typeface="Cambria Math"/>
                <a:cs typeface="Cambria Math"/>
              </a:rPr>
              <a:t>1.04</a:t>
            </a:r>
            <a:r>
              <a:rPr dirty="0" baseline="2777" sz="1500">
                <a:latin typeface="Cambria Math"/>
                <a:cs typeface="Cambria Math"/>
              </a:rPr>
              <a:t>)(</a:t>
            </a:r>
            <a:r>
              <a:rPr dirty="0" sz="1000">
                <a:latin typeface="Cambria Math"/>
                <a:cs typeface="Cambria Math"/>
              </a:rPr>
              <a:t>0.96</a:t>
            </a:r>
            <a:r>
              <a:rPr dirty="0" baseline="2777" sz="1500">
                <a:latin typeface="Cambria Math"/>
                <a:cs typeface="Cambria Math"/>
              </a:rPr>
              <a:t>)(</a:t>
            </a:r>
            <a:r>
              <a:rPr dirty="0" sz="1000">
                <a:latin typeface="Cambria Math"/>
                <a:cs typeface="Cambria Math"/>
              </a:rPr>
              <a:t>0.610</a:t>
            </a:r>
            <a:r>
              <a:rPr dirty="0" baseline="2777" sz="1500">
                <a:latin typeface="Cambria Math"/>
                <a:cs typeface="Cambria Math"/>
              </a:rPr>
              <a:t>)(</a:t>
            </a:r>
            <a:r>
              <a:rPr dirty="0" sz="1000">
                <a:latin typeface="Cambria Math"/>
                <a:cs typeface="Cambria Math"/>
              </a:rPr>
              <a:t>0.488</a:t>
            </a:r>
            <a:r>
              <a:rPr dirty="0" baseline="2777" sz="1500">
                <a:latin typeface="Cambria Math"/>
                <a:cs typeface="Cambria Math"/>
              </a:rPr>
              <a:t>)(</a:t>
            </a:r>
            <a:r>
              <a:rPr dirty="0" sz="1000">
                <a:latin typeface="Cambria Math"/>
                <a:cs typeface="Cambria Math"/>
              </a:rPr>
              <a:t>90</a:t>
            </a:r>
            <a:r>
              <a:rPr dirty="0" baseline="2777" sz="1500">
                <a:latin typeface="Cambria Math"/>
                <a:cs typeface="Cambria Math"/>
              </a:rPr>
              <a:t>)</a:t>
            </a:r>
            <a:r>
              <a:rPr dirty="0" baseline="27777" sz="1050">
                <a:latin typeface="Cambria Math"/>
                <a:cs typeface="Cambria Math"/>
              </a:rPr>
              <a:t>−0.118 </a:t>
            </a:r>
            <a:r>
              <a:rPr dirty="0" sz="1000" spc="-5">
                <a:latin typeface="Cambria Math"/>
                <a:cs typeface="Cambria Math"/>
              </a:rPr>
              <a:t>=</a:t>
            </a:r>
            <a:r>
              <a:rPr dirty="0" sz="1000" spc="35">
                <a:latin typeface="Cambria Math"/>
                <a:cs typeface="Cambria Math"/>
              </a:rPr>
              <a:t> </a:t>
            </a:r>
            <a:r>
              <a:rPr dirty="0" sz="1000" spc="-5">
                <a:latin typeface="Cambria Math"/>
                <a:cs typeface="Cambria Math"/>
              </a:rPr>
              <a:t>0.331</a:t>
            </a:r>
            <a:endParaRPr sz="1000">
              <a:latin typeface="Cambria Math"/>
              <a:cs typeface="Cambria Math"/>
            </a:endParaRPr>
          </a:p>
        </p:txBody>
      </p:sp>
      <p:sp>
        <p:nvSpPr>
          <p:cNvPr id="16" name="object 16"/>
          <p:cNvSpPr txBox="1"/>
          <p:nvPr/>
        </p:nvSpPr>
        <p:spPr>
          <a:xfrm>
            <a:off x="2008123" y="4024376"/>
            <a:ext cx="83820"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𝑔𝑔</a:t>
            </a:r>
            <a:endParaRPr sz="700">
              <a:latin typeface="Cambria Math"/>
              <a:cs typeface="Cambria Math"/>
            </a:endParaRPr>
          </a:p>
        </p:txBody>
      </p:sp>
      <p:sp>
        <p:nvSpPr>
          <p:cNvPr id="17" name="object 17"/>
          <p:cNvSpPr txBox="1"/>
          <p:nvPr/>
        </p:nvSpPr>
        <p:spPr>
          <a:xfrm>
            <a:off x="1936502" y="3960346"/>
            <a:ext cx="25590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17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18" name="object 18"/>
          <p:cNvSpPr txBox="1"/>
          <p:nvPr/>
        </p:nvSpPr>
        <p:spPr>
          <a:xfrm>
            <a:off x="647700" y="3385360"/>
            <a:ext cx="2108835" cy="654685"/>
          </a:xfrm>
          <a:prstGeom prst="rect">
            <a:avLst/>
          </a:prstGeom>
        </p:spPr>
        <p:txBody>
          <a:bodyPr wrap="square" lIns="0" tIns="50800" rIns="0" bIns="0" rtlCol="0" vert="horz">
            <a:spAutoFit/>
          </a:bodyPr>
          <a:lstStyle/>
          <a:p>
            <a:pPr marL="38100">
              <a:lnSpc>
                <a:spcPct val="100000"/>
              </a:lnSpc>
              <a:spcBef>
                <a:spcPts val="400"/>
              </a:spcBef>
            </a:pPr>
            <a:r>
              <a:rPr dirty="0" sz="1200" spc="-5">
                <a:solidFill>
                  <a:srgbClr val="0000FF"/>
                </a:solidFill>
                <a:latin typeface="Arial"/>
                <a:cs typeface="Arial"/>
              </a:rPr>
              <a:t>6.4.2 Compute</a:t>
            </a:r>
            <a:r>
              <a:rPr dirty="0" sz="1200" spc="-75">
                <a:solidFill>
                  <a:srgbClr val="0000FF"/>
                </a:solidFill>
                <a:latin typeface="Arial"/>
                <a:cs typeface="Arial"/>
              </a:rPr>
              <a:t> </a:t>
            </a:r>
            <a:r>
              <a:rPr dirty="0" sz="1200" spc="-5">
                <a:solidFill>
                  <a:srgbClr val="0000FF"/>
                </a:solidFill>
                <a:latin typeface="Arial"/>
                <a:cs typeface="Arial"/>
              </a:rPr>
              <a:t>Deflections</a:t>
            </a:r>
            <a:endParaRPr sz="1200">
              <a:latin typeface="Arial"/>
              <a:cs typeface="Arial"/>
            </a:endParaRPr>
          </a:p>
          <a:p>
            <a:pPr marL="38100">
              <a:lnSpc>
                <a:spcPct val="100000"/>
              </a:lnSpc>
              <a:spcBef>
                <a:spcPts val="250"/>
              </a:spcBef>
            </a:pPr>
            <a:r>
              <a:rPr dirty="0" sz="1000" spc="-5">
                <a:latin typeface="Times New Roman"/>
                <a:cs typeface="Times New Roman"/>
              </a:rPr>
              <a:t>Girder Deflection, </a:t>
            </a:r>
            <a:r>
              <a:rPr dirty="0" sz="1000">
                <a:latin typeface="Times New Roman"/>
                <a:cs typeface="Times New Roman"/>
              </a:rPr>
              <a:t>for </a:t>
            </a:r>
            <a:r>
              <a:rPr dirty="0" sz="1000" spc="-5">
                <a:latin typeface="Times New Roman"/>
                <a:cs typeface="Times New Roman"/>
              </a:rPr>
              <a:t>the erected</a:t>
            </a:r>
            <a:r>
              <a:rPr dirty="0" sz="1000">
                <a:latin typeface="Times New Roman"/>
                <a:cs typeface="Times New Roman"/>
              </a:rPr>
              <a:t> </a:t>
            </a:r>
            <a:r>
              <a:rPr dirty="0" sz="1000" spc="-5">
                <a:latin typeface="Times New Roman"/>
                <a:cs typeface="Times New Roman"/>
              </a:rPr>
              <a:t>girder</a:t>
            </a:r>
            <a:endParaRPr sz="1000">
              <a:latin typeface="Times New Roman"/>
              <a:cs typeface="Times New Roman"/>
            </a:endParaRPr>
          </a:p>
          <a:p>
            <a:pPr algn="r" marR="162560">
              <a:lnSpc>
                <a:spcPct val="100000"/>
              </a:lnSpc>
              <a:spcBef>
                <a:spcPts val="565"/>
              </a:spcBef>
            </a:pPr>
            <a:r>
              <a:rPr dirty="0" sz="1000" spc="-5">
                <a:latin typeface="Cambria Math"/>
                <a:cs typeface="Cambria Math"/>
              </a:rPr>
              <a:t>5</a:t>
            </a:r>
            <a:r>
              <a:rPr dirty="0" sz="1000" spc="-505">
                <a:latin typeface="Cambria Math"/>
                <a:cs typeface="Cambria Math"/>
              </a:rPr>
              <a:t>𝑤</a:t>
            </a:r>
            <a:r>
              <a:rPr dirty="0" sz="1000" spc="-475">
                <a:latin typeface="Cambria Math"/>
                <a:cs typeface="Cambria Math"/>
              </a:rPr>
              <a:t>𝑤</a:t>
            </a:r>
            <a:r>
              <a:rPr dirty="0" sz="1000" spc="-505">
                <a:latin typeface="Cambria Math"/>
                <a:cs typeface="Cambria Math"/>
              </a:rPr>
              <a:t>𝐿</a:t>
            </a:r>
            <a:r>
              <a:rPr dirty="0" sz="1000" spc="-570">
                <a:latin typeface="Cambria Math"/>
                <a:cs typeface="Cambria Math"/>
              </a:rPr>
              <a:t>𝐿</a:t>
            </a:r>
            <a:r>
              <a:rPr dirty="0" baseline="27777" sz="1050" spc="22">
                <a:latin typeface="Cambria Math"/>
                <a:cs typeface="Cambria Math"/>
              </a:rPr>
              <a:t>4</a:t>
            </a:r>
            <a:endParaRPr baseline="27777" sz="1050">
              <a:latin typeface="Cambria Math"/>
              <a:cs typeface="Cambria Math"/>
            </a:endParaRPr>
          </a:p>
        </p:txBody>
      </p:sp>
      <p:sp>
        <p:nvSpPr>
          <p:cNvPr id="19" name="object 19"/>
          <p:cNvSpPr txBox="1"/>
          <p:nvPr/>
        </p:nvSpPr>
        <p:spPr>
          <a:xfrm>
            <a:off x="2485135" y="4109720"/>
            <a:ext cx="203200" cy="132080"/>
          </a:xfrm>
          <a:prstGeom prst="rect">
            <a:avLst/>
          </a:prstGeom>
        </p:spPr>
        <p:txBody>
          <a:bodyPr wrap="square" lIns="0" tIns="12065" rIns="0" bIns="0" rtlCol="0" vert="horz">
            <a:spAutoFit/>
          </a:bodyPr>
          <a:lstStyle/>
          <a:p>
            <a:pPr marL="12700">
              <a:lnSpc>
                <a:spcPct val="100000"/>
              </a:lnSpc>
              <a:spcBef>
                <a:spcPts val="95"/>
              </a:spcBef>
            </a:pPr>
            <a:r>
              <a:rPr dirty="0" sz="700" spc="-229">
                <a:latin typeface="Cambria Math"/>
                <a:cs typeface="Cambria Math"/>
              </a:rPr>
              <a:t>𝑐𝑐𝑔𝑔</a:t>
            </a:r>
            <a:r>
              <a:rPr dirty="0" sz="700" spc="165">
                <a:latin typeface="Cambria Math"/>
                <a:cs typeface="Cambria Math"/>
              </a:rPr>
              <a:t> </a:t>
            </a:r>
            <a:r>
              <a:rPr dirty="0" sz="700" spc="-170">
                <a:latin typeface="Cambria Math"/>
                <a:cs typeface="Cambria Math"/>
              </a:rPr>
              <a:t>𝑥𝑥</a:t>
            </a:r>
            <a:endParaRPr sz="700">
              <a:latin typeface="Cambria Math"/>
              <a:cs typeface="Cambria Math"/>
            </a:endParaRPr>
          </a:p>
        </p:txBody>
      </p:sp>
      <p:sp>
        <p:nvSpPr>
          <p:cNvPr id="20" name="object 20"/>
          <p:cNvSpPr/>
          <p:nvPr/>
        </p:nvSpPr>
        <p:spPr>
          <a:xfrm>
            <a:off x="2215895" y="4063746"/>
            <a:ext cx="469900" cy="0"/>
          </a:xfrm>
          <a:custGeom>
            <a:avLst/>
            <a:gdLst/>
            <a:ahLst/>
            <a:cxnLst/>
            <a:rect l="l" t="t" r="r" b="b"/>
            <a:pathLst>
              <a:path w="469900" h="0">
                <a:moveTo>
                  <a:pt x="0" y="0"/>
                </a:moveTo>
                <a:lnTo>
                  <a:pt x="469379" y="0"/>
                </a:lnTo>
              </a:path>
            </a:pathLst>
          </a:custGeom>
          <a:ln w="7620">
            <a:solidFill>
              <a:srgbClr val="000000"/>
            </a:solidFill>
          </a:ln>
        </p:spPr>
        <p:txBody>
          <a:bodyPr wrap="square" lIns="0" tIns="0" rIns="0" bIns="0" rtlCol="0"/>
          <a:lstStyle/>
          <a:p/>
        </p:txBody>
      </p:sp>
      <p:sp>
        <p:nvSpPr>
          <p:cNvPr id="21" name="object 21"/>
          <p:cNvSpPr txBox="1"/>
          <p:nvPr/>
        </p:nvSpPr>
        <p:spPr>
          <a:xfrm>
            <a:off x="2706116" y="3960367"/>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22" name="object 22"/>
          <p:cNvSpPr txBox="1"/>
          <p:nvPr/>
        </p:nvSpPr>
        <p:spPr>
          <a:xfrm>
            <a:off x="2203195" y="4045711"/>
            <a:ext cx="2213610" cy="177800"/>
          </a:xfrm>
          <a:prstGeom prst="rect">
            <a:avLst/>
          </a:prstGeom>
        </p:spPr>
        <p:txBody>
          <a:bodyPr wrap="square" lIns="0" tIns="12065" rIns="0" bIns="0" rtlCol="0" vert="horz">
            <a:spAutoFit/>
          </a:bodyPr>
          <a:lstStyle/>
          <a:p>
            <a:pPr marL="12700">
              <a:lnSpc>
                <a:spcPct val="100000"/>
              </a:lnSpc>
              <a:spcBef>
                <a:spcPts val="95"/>
              </a:spcBef>
              <a:tabLst>
                <a:tab pos="646430" algn="l"/>
              </a:tabLst>
            </a:pPr>
            <a:r>
              <a:rPr dirty="0" sz="1000" spc="-130">
                <a:latin typeface="Cambria Math"/>
                <a:cs typeface="Cambria Math"/>
              </a:rPr>
              <a:t>384𝐸𝐸     </a:t>
            </a:r>
            <a:r>
              <a:rPr dirty="0" sz="1000" spc="-50">
                <a:latin typeface="Cambria Math"/>
                <a:cs typeface="Cambria Math"/>
              </a:rPr>
              <a:t> </a:t>
            </a:r>
            <a:r>
              <a:rPr dirty="0" sz="1000" spc="-195">
                <a:latin typeface="Cambria Math"/>
                <a:cs typeface="Cambria Math"/>
              </a:rPr>
              <a:t>𝐼𝐼	</a:t>
            </a:r>
            <a:r>
              <a:rPr dirty="0" sz="1000" spc="-90">
                <a:latin typeface="Cambria Math"/>
                <a:cs typeface="Cambria Math"/>
              </a:rPr>
              <a:t>384</a:t>
            </a:r>
            <a:r>
              <a:rPr dirty="0" baseline="2777" sz="1500" spc="-135">
                <a:latin typeface="Cambria Math"/>
                <a:cs typeface="Cambria Math"/>
              </a:rPr>
              <a:t>(</a:t>
            </a:r>
            <a:r>
              <a:rPr dirty="0" sz="1000" spc="-90">
                <a:latin typeface="Cambria Math"/>
                <a:cs typeface="Cambria Math"/>
              </a:rPr>
              <a:t>5530.5𝑘𝑘𝑠𝑠𝑠𝑠</a:t>
            </a:r>
            <a:r>
              <a:rPr dirty="0" baseline="2777" sz="1500" spc="-135">
                <a:latin typeface="Cambria Math"/>
                <a:cs typeface="Cambria Math"/>
              </a:rPr>
              <a:t>)(</a:t>
            </a:r>
            <a:r>
              <a:rPr dirty="0" sz="1000" spc="-90">
                <a:latin typeface="Cambria Math"/>
                <a:cs typeface="Cambria Math"/>
              </a:rPr>
              <a:t>734356.0𝑠𝑠𝑠𝑠</a:t>
            </a:r>
            <a:endParaRPr sz="1000">
              <a:latin typeface="Cambria Math"/>
              <a:cs typeface="Cambria Math"/>
            </a:endParaRPr>
          </a:p>
        </p:txBody>
      </p:sp>
      <p:sp>
        <p:nvSpPr>
          <p:cNvPr id="23" name="object 23"/>
          <p:cNvSpPr txBox="1"/>
          <p:nvPr/>
        </p:nvSpPr>
        <p:spPr>
          <a:xfrm>
            <a:off x="4393184" y="4045711"/>
            <a:ext cx="76835" cy="132080"/>
          </a:xfrm>
          <a:prstGeom prst="rect">
            <a:avLst/>
          </a:prstGeom>
        </p:spPr>
        <p:txBody>
          <a:bodyPr wrap="square" lIns="0" tIns="12065" rIns="0" bIns="0" rtlCol="0" vert="horz">
            <a:spAutoFit/>
          </a:bodyPr>
          <a:lstStyle/>
          <a:p>
            <a:pPr marL="12700">
              <a:lnSpc>
                <a:spcPct val="100000"/>
              </a:lnSpc>
              <a:spcBef>
                <a:spcPts val="95"/>
              </a:spcBef>
            </a:pPr>
            <a:r>
              <a:rPr dirty="0" sz="700" spc="15">
                <a:latin typeface="Cambria Math"/>
                <a:cs typeface="Cambria Math"/>
              </a:rPr>
              <a:t>4</a:t>
            </a:r>
            <a:endParaRPr sz="700">
              <a:latin typeface="Cambria Math"/>
              <a:cs typeface="Cambria Math"/>
            </a:endParaRPr>
          </a:p>
        </p:txBody>
      </p:sp>
      <p:sp>
        <p:nvSpPr>
          <p:cNvPr id="24" name="object 24"/>
          <p:cNvSpPr/>
          <p:nvPr/>
        </p:nvSpPr>
        <p:spPr>
          <a:xfrm>
            <a:off x="2849879" y="4063746"/>
            <a:ext cx="1667510" cy="0"/>
          </a:xfrm>
          <a:custGeom>
            <a:avLst/>
            <a:gdLst/>
            <a:ahLst/>
            <a:cxnLst/>
            <a:rect l="l" t="t" r="r" b="b"/>
            <a:pathLst>
              <a:path w="1667510" h="0">
                <a:moveTo>
                  <a:pt x="0" y="0"/>
                </a:moveTo>
                <a:lnTo>
                  <a:pt x="1667256" y="0"/>
                </a:lnTo>
              </a:path>
            </a:pathLst>
          </a:custGeom>
          <a:ln w="7620">
            <a:solidFill>
              <a:srgbClr val="000000"/>
            </a:solidFill>
          </a:ln>
        </p:spPr>
        <p:txBody>
          <a:bodyPr wrap="square" lIns="0" tIns="0" rIns="0" bIns="0" rtlCol="0"/>
          <a:lstStyle/>
          <a:p/>
        </p:txBody>
      </p:sp>
      <p:sp>
        <p:nvSpPr>
          <p:cNvPr id="25" name="object 25"/>
          <p:cNvSpPr txBox="1"/>
          <p:nvPr/>
        </p:nvSpPr>
        <p:spPr>
          <a:xfrm>
            <a:off x="2897143" y="3862842"/>
            <a:ext cx="2203450" cy="177800"/>
          </a:xfrm>
          <a:prstGeom prst="rect">
            <a:avLst/>
          </a:prstGeom>
        </p:spPr>
        <p:txBody>
          <a:bodyPr wrap="square" lIns="0" tIns="12065" rIns="0" bIns="0" rtlCol="0" vert="horz">
            <a:spAutoFit/>
          </a:bodyPr>
          <a:lstStyle/>
          <a:p>
            <a:pPr marL="38100">
              <a:lnSpc>
                <a:spcPct val="100000"/>
              </a:lnSpc>
              <a:spcBef>
                <a:spcPts val="95"/>
              </a:spcBef>
              <a:tabLst>
                <a:tab pos="1712595" algn="l"/>
              </a:tabLst>
            </a:pPr>
            <a:r>
              <a:rPr dirty="0" sz="1000" spc="-110">
                <a:latin typeface="Cambria Math"/>
                <a:cs typeface="Cambria Math"/>
              </a:rPr>
              <a:t>5</a:t>
            </a:r>
            <a:r>
              <a:rPr dirty="0" baseline="2777" sz="1500" spc="-165">
                <a:latin typeface="Cambria Math"/>
                <a:cs typeface="Cambria Math"/>
              </a:rPr>
              <a:t>(</a:t>
            </a:r>
            <a:r>
              <a:rPr dirty="0" sz="1000" spc="-110">
                <a:latin typeface="Cambria Math"/>
                <a:cs typeface="Cambria Math"/>
              </a:rPr>
              <a:t>−1.058𝑘𝑘𝑘𝑘𝑓𝑓</a:t>
            </a:r>
            <a:r>
              <a:rPr dirty="0" baseline="2777" sz="1500" spc="-165">
                <a:latin typeface="Cambria Math"/>
                <a:cs typeface="Cambria Math"/>
              </a:rPr>
              <a:t>)(</a:t>
            </a:r>
            <a:r>
              <a:rPr dirty="0" sz="1000" spc="-110">
                <a:latin typeface="Cambria Math"/>
                <a:cs typeface="Cambria Math"/>
              </a:rPr>
              <a:t>159.578𝑓𝑓𝑓𝑓</a:t>
            </a:r>
            <a:r>
              <a:rPr dirty="0" baseline="2777" sz="1500" spc="-165">
                <a:latin typeface="Cambria Math"/>
                <a:cs typeface="Cambria Math"/>
              </a:rPr>
              <a:t>)</a:t>
            </a:r>
            <a:r>
              <a:rPr dirty="0" baseline="27777" sz="1050" spc="-165">
                <a:latin typeface="Cambria Math"/>
                <a:cs typeface="Cambria Math"/>
              </a:rPr>
              <a:t>4	</a:t>
            </a:r>
            <a:r>
              <a:rPr dirty="0" sz="1000" spc="-100">
                <a:latin typeface="Cambria Math"/>
                <a:cs typeface="Cambria Math"/>
              </a:rPr>
              <a:t>1728𝑠𝑠𝑠𝑠</a:t>
            </a:r>
            <a:r>
              <a:rPr dirty="0" baseline="27777" sz="1050" spc="-150">
                <a:latin typeface="Cambria Math"/>
                <a:cs typeface="Cambria Math"/>
              </a:rPr>
              <a:t>3</a:t>
            </a:r>
            <a:endParaRPr baseline="27777" sz="1050">
              <a:latin typeface="Cambria Math"/>
              <a:cs typeface="Cambria Math"/>
            </a:endParaRPr>
          </a:p>
        </p:txBody>
      </p:sp>
      <p:sp>
        <p:nvSpPr>
          <p:cNvPr id="26" name="object 26"/>
          <p:cNvSpPr txBox="1"/>
          <p:nvPr/>
        </p:nvSpPr>
        <p:spPr>
          <a:xfrm>
            <a:off x="4425696" y="4045711"/>
            <a:ext cx="588645" cy="177800"/>
          </a:xfrm>
          <a:prstGeom prst="rect">
            <a:avLst/>
          </a:prstGeom>
        </p:spPr>
        <p:txBody>
          <a:bodyPr wrap="square" lIns="0" tIns="12065" rIns="0" bIns="0" rtlCol="0" vert="horz">
            <a:spAutoFit/>
          </a:bodyPr>
          <a:lstStyle/>
          <a:p>
            <a:pPr marL="38100">
              <a:lnSpc>
                <a:spcPct val="100000"/>
              </a:lnSpc>
              <a:spcBef>
                <a:spcPts val="95"/>
              </a:spcBef>
              <a:tabLst>
                <a:tab pos="283210" algn="l"/>
              </a:tabLst>
            </a:pPr>
            <a:r>
              <a:rPr dirty="0" baseline="2777" sz="1500" spc="-7">
                <a:latin typeface="Cambria Math"/>
                <a:cs typeface="Cambria Math"/>
              </a:rPr>
              <a:t>)	</a:t>
            </a:r>
            <a:r>
              <a:rPr dirty="0" sz="1000" spc="-195">
                <a:latin typeface="Cambria Math"/>
                <a:cs typeface="Cambria Math"/>
              </a:rPr>
              <a:t>1𝑓𝑓𝑓𝑓</a:t>
            </a:r>
            <a:r>
              <a:rPr dirty="0" baseline="23809" sz="1050" spc="-292">
                <a:latin typeface="Cambria Math"/>
                <a:cs typeface="Cambria Math"/>
              </a:rPr>
              <a:t>3</a:t>
            </a:r>
            <a:endParaRPr baseline="23809" sz="1050">
              <a:latin typeface="Cambria Math"/>
              <a:cs typeface="Cambria Math"/>
            </a:endParaRPr>
          </a:p>
        </p:txBody>
      </p:sp>
      <p:sp>
        <p:nvSpPr>
          <p:cNvPr id="27" name="object 27"/>
          <p:cNvSpPr/>
          <p:nvPr/>
        </p:nvSpPr>
        <p:spPr>
          <a:xfrm>
            <a:off x="4610100" y="4063746"/>
            <a:ext cx="457200" cy="0"/>
          </a:xfrm>
          <a:custGeom>
            <a:avLst/>
            <a:gdLst/>
            <a:ahLst/>
            <a:cxnLst/>
            <a:rect l="l" t="t" r="r" b="b"/>
            <a:pathLst>
              <a:path w="457200" h="0">
                <a:moveTo>
                  <a:pt x="0" y="0"/>
                </a:moveTo>
                <a:lnTo>
                  <a:pt x="457200" y="0"/>
                </a:lnTo>
              </a:path>
            </a:pathLst>
          </a:custGeom>
          <a:ln w="7620">
            <a:solidFill>
              <a:srgbClr val="000000"/>
            </a:solidFill>
          </a:ln>
        </p:spPr>
        <p:txBody>
          <a:bodyPr wrap="square" lIns="0" tIns="0" rIns="0" bIns="0" rtlCol="0"/>
          <a:lstStyle/>
          <a:p/>
        </p:txBody>
      </p:sp>
      <p:sp>
        <p:nvSpPr>
          <p:cNvPr id="28" name="object 28"/>
          <p:cNvSpPr txBox="1"/>
          <p:nvPr/>
        </p:nvSpPr>
        <p:spPr>
          <a:xfrm>
            <a:off x="4524247" y="3960367"/>
            <a:ext cx="1308100" cy="177800"/>
          </a:xfrm>
          <a:prstGeom prst="rect">
            <a:avLst/>
          </a:prstGeom>
        </p:spPr>
        <p:txBody>
          <a:bodyPr wrap="square" lIns="0" tIns="12065" rIns="0" bIns="0" rtlCol="0" vert="horz">
            <a:spAutoFit/>
          </a:bodyPr>
          <a:lstStyle/>
          <a:p>
            <a:pPr marL="12700">
              <a:lnSpc>
                <a:spcPct val="100000"/>
              </a:lnSpc>
              <a:spcBef>
                <a:spcPts val="95"/>
              </a:spcBef>
              <a:tabLst>
                <a:tab pos="542925" algn="l"/>
              </a:tabLst>
            </a:pPr>
            <a:r>
              <a:rPr dirty="0" sz="1000" spc="-135">
                <a:latin typeface="Cambria Math"/>
                <a:cs typeface="Cambria Math"/>
              </a:rPr>
              <a:t>�	� </a:t>
            </a:r>
            <a:r>
              <a:rPr dirty="0" sz="1000" spc="-5">
                <a:latin typeface="Cambria Math"/>
                <a:cs typeface="Cambria Math"/>
              </a:rPr>
              <a:t>=  </a:t>
            </a:r>
            <a:r>
              <a:rPr dirty="0" sz="1000" spc="-185">
                <a:latin typeface="Cambria Math"/>
                <a:cs typeface="Cambria Math"/>
              </a:rPr>
              <a:t>−3.802𝑠𝑠𝑠𝑠</a:t>
            </a:r>
            <a:endParaRPr sz="1000">
              <a:latin typeface="Cambria Math"/>
              <a:cs typeface="Cambria Math"/>
            </a:endParaRPr>
          </a:p>
        </p:txBody>
      </p:sp>
      <p:sp>
        <p:nvSpPr>
          <p:cNvPr id="29" name="object 29"/>
          <p:cNvSpPr txBox="1"/>
          <p:nvPr/>
        </p:nvSpPr>
        <p:spPr>
          <a:xfrm>
            <a:off x="647700" y="4269156"/>
            <a:ext cx="6453505" cy="2683510"/>
          </a:xfrm>
          <a:prstGeom prst="rect">
            <a:avLst/>
          </a:prstGeom>
        </p:spPr>
        <p:txBody>
          <a:bodyPr wrap="square" lIns="0" tIns="12700" rIns="0" bIns="0" rtlCol="0" vert="horz">
            <a:spAutoFit/>
          </a:bodyPr>
          <a:lstStyle/>
          <a:p>
            <a:pPr marL="38100" marR="132715" indent="-635">
              <a:lnSpc>
                <a:spcPct val="108000"/>
              </a:lnSpc>
              <a:spcBef>
                <a:spcPts val="100"/>
              </a:spcBef>
            </a:pPr>
            <a:r>
              <a:rPr dirty="0" sz="1000" spc="-5">
                <a:latin typeface="Times New Roman"/>
                <a:cs typeface="Times New Roman"/>
              </a:rPr>
              <a:t>Prestress Deflection, </a:t>
            </a:r>
            <a:r>
              <a:rPr dirty="0" sz="1000" spc="-215">
                <a:latin typeface="Cambria Math"/>
                <a:cs typeface="Cambria Math"/>
              </a:rPr>
              <a:t>𝛥𝛥</a:t>
            </a:r>
            <a:r>
              <a:rPr dirty="0" baseline="-15873" sz="1050" spc="-322">
                <a:latin typeface="Cambria Math"/>
                <a:cs typeface="Cambria Math"/>
              </a:rPr>
              <a:t>𝑑𝑑𝑠𝑠</a:t>
            </a:r>
            <a:r>
              <a:rPr dirty="0" baseline="-15873" sz="1050" spc="284">
                <a:latin typeface="Cambria Math"/>
                <a:cs typeface="Cambria Math"/>
              </a:rPr>
              <a:t> </a:t>
            </a:r>
            <a:r>
              <a:rPr dirty="0" sz="1000" spc="-5">
                <a:latin typeface="Cambria Math"/>
                <a:cs typeface="Cambria Math"/>
              </a:rPr>
              <a:t>= </a:t>
            </a:r>
            <a:r>
              <a:rPr dirty="0" sz="1000" spc="-100">
                <a:latin typeface="Cambria Math"/>
                <a:cs typeface="Cambria Math"/>
              </a:rPr>
              <a:t>7.161𝑠𝑠𝑠𝑠</a:t>
            </a:r>
            <a:r>
              <a:rPr dirty="0" sz="1000" spc="-100">
                <a:latin typeface="Times New Roman"/>
                <a:cs typeface="Times New Roman"/>
              </a:rPr>
              <a:t>. </a:t>
            </a:r>
            <a:r>
              <a:rPr dirty="0" sz="1000" spc="-5">
                <a:latin typeface="Times New Roman"/>
                <a:cs typeface="Times New Roman"/>
              </a:rPr>
              <a:t>This is the deflection measured relative to the ends </a:t>
            </a:r>
            <a:r>
              <a:rPr dirty="0" sz="1000">
                <a:latin typeface="Times New Roman"/>
                <a:cs typeface="Times New Roman"/>
              </a:rPr>
              <a:t>of </a:t>
            </a:r>
            <a:r>
              <a:rPr dirty="0" sz="1000" spc="-5">
                <a:latin typeface="Times New Roman"/>
                <a:cs typeface="Times New Roman"/>
              </a:rPr>
              <a:t>the girder. The deflection at the  </a:t>
            </a:r>
            <a:r>
              <a:rPr dirty="0" sz="1000" spc="-10">
                <a:latin typeface="Times New Roman"/>
                <a:cs typeface="Times New Roman"/>
              </a:rPr>
              <a:t>CL </a:t>
            </a:r>
            <a:r>
              <a:rPr dirty="0" sz="1000" spc="-5">
                <a:latin typeface="Times New Roman"/>
                <a:cs typeface="Times New Roman"/>
              </a:rPr>
              <a:t>Bearing based </a:t>
            </a:r>
            <a:r>
              <a:rPr dirty="0" sz="1000">
                <a:latin typeface="Times New Roman"/>
                <a:cs typeface="Times New Roman"/>
              </a:rPr>
              <a:t>on </a:t>
            </a:r>
            <a:r>
              <a:rPr dirty="0" sz="1000" spc="-5">
                <a:latin typeface="Times New Roman"/>
                <a:cs typeface="Times New Roman"/>
              </a:rPr>
              <a:t>the release datum is </a:t>
            </a:r>
            <a:r>
              <a:rPr dirty="0" sz="1000" spc="-204">
                <a:latin typeface="Cambria Math"/>
                <a:cs typeface="Cambria Math"/>
              </a:rPr>
              <a:t>𝛥𝛥</a:t>
            </a:r>
            <a:r>
              <a:rPr dirty="0" baseline="-15873" sz="1050" spc="-307">
                <a:latin typeface="Cambria Math"/>
                <a:cs typeface="Cambria Math"/>
              </a:rPr>
              <a:t>𝑑𝑑𝑠𝑠𝑠𝑠𝑔𝑔𝑔𝑔</a:t>
            </a:r>
            <a:r>
              <a:rPr dirty="0" baseline="-15873" sz="1050" spc="277">
                <a:latin typeface="Cambria Math"/>
                <a:cs typeface="Cambria Math"/>
              </a:rPr>
              <a:t> </a:t>
            </a:r>
            <a:r>
              <a:rPr dirty="0" sz="1000" spc="-5">
                <a:latin typeface="Cambria Math"/>
                <a:cs typeface="Cambria Math"/>
              </a:rPr>
              <a:t>= </a:t>
            </a:r>
            <a:r>
              <a:rPr dirty="0" sz="1000" spc="-100">
                <a:latin typeface="Cambria Math"/>
                <a:cs typeface="Cambria Math"/>
              </a:rPr>
              <a:t>0.263𝑠𝑠𝑠𝑠</a:t>
            </a:r>
            <a:r>
              <a:rPr dirty="0" sz="1000" spc="-100">
                <a:latin typeface="Times New Roman"/>
                <a:cs typeface="Times New Roman"/>
              </a:rPr>
              <a:t>. </a:t>
            </a:r>
            <a:r>
              <a:rPr dirty="0" sz="1000" spc="-5">
                <a:latin typeface="Times New Roman"/>
                <a:cs typeface="Times New Roman"/>
              </a:rPr>
              <a:t>The prestress deflection measured relative to </a:t>
            </a:r>
            <a:r>
              <a:rPr dirty="0" sz="1000" spc="-10">
                <a:latin typeface="Times New Roman"/>
                <a:cs typeface="Times New Roman"/>
              </a:rPr>
              <a:t>the </a:t>
            </a:r>
            <a:r>
              <a:rPr dirty="0" sz="1000" spc="-5">
                <a:latin typeface="Times New Roman"/>
                <a:cs typeface="Times New Roman"/>
              </a:rPr>
              <a:t>bearings</a:t>
            </a:r>
            <a:r>
              <a:rPr dirty="0" sz="1000" spc="55">
                <a:latin typeface="Times New Roman"/>
                <a:cs typeface="Times New Roman"/>
              </a:rPr>
              <a:t> </a:t>
            </a:r>
            <a:r>
              <a:rPr dirty="0" sz="1000" spc="-5">
                <a:latin typeface="Times New Roman"/>
                <a:cs typeface="Times New Roman"/>
              </a:rPr>
              <a:t>is</a:t>
            </a:r>
            <a:endParaRPr sz="1000">
              <a:latin typeface="Times New Roman"/>
              <a:cs typeface="Times New Roman"/>
            </a:endParaRPr>
          </a:p>
          <a:p>
            <a:pPr marL="38100">
              <a:lnSpc>
                <a:spcPct val="100000"/>
              </a:lnSpc>
              <a:spcBef>
                <a:spcPts val="85"/>
              </a:spcBef>
            </a:pPr>
            <a:r>
              <a:rPr dirty="0" sz="1000" spc="-215">
                <a:latin typeface="Cambria Math"/>
                <a:cs typeface="Cambria Math"/>
              </a:rPr>
              <a:t>𝛥𝛥</a:t>
            </a:r>
            <a:r>
              <a:rPr dirty="0" baseline="-15873" sz="1050" spc="-322">
                <a:latin typeface="Cambria Math"/>
                <a:cs typeface="Cambria Math"/>
              </a:rPr>
              <a:t>𝑑𝑑𝑠𝑠</a:t>
            </a:r>
            <a:r>
              <a:rPr dirty="0" baseline="-15873" sz="1050" spc="262">
                <a:latin typeface="Cambria Math"/>
                <a:cs typeface="Cambria Math"/>
              </a:rPr>
              <a:t> </a:t>
            </a:r>
            <a:r>
              <a:rPr dirty="0" sz="1000" spc="-5">
                <a:latin typeface="Cambria Math"/>
                <a:cs typeface="Cambria Math"/>
              </a:rPr>
              <a:t>= </a:t>
            </a:r>
            <a:r>
              <a:rPr dirty="0" sz="1000" spc="-110">
                <a:latin typeface="Cambria Math"/>
                <a:cs typeface="Cambria Math"/>
              </a:rPr>
              <a:t>7.161𝑠𝑠𝑠𝑠 </a:t>
            </a:r>
            <a:r>
              <a:rPr dirty="0" sz="1000" spc="-5">
                <a:latin typeface="Cambria Math"/>
                <a:cs typeface="Cambria Math"/>
              </a:rPr>
              <a:t>− </a:t>
            </a:r>
            <a:r>
              <a:rPr dirty="0" sz="1000" spc="-110">
                <a:latin typeface="Cambria Math"/>
                <a:cs typeface="Cambria Math"/>
              </a:rPr>
              <a:t>0.263𝑠𝑠𝑠𝑠 </a:t>
            </a:r>
            <a:r>
              <a:rPr dirty="0" sz="1000" spc="-5">
                <a:latin typeface="Cambria Math"/>
                <a:cs typeface="Cambria Math"/>
              </a:rPr>
              <a:t>=</a:t>
            </a:r>
            <a:r>
              <a:rPr dirty="0" sz="1000" spc="30">
                <a:latin typeface="Cambria Math"/>
                <a:cs typeface="Cambria Math"/>
              </a:rPr>
              <a:t> </a:t>
            </a:r>
            <a:r>
              <a:rPr dirty="0" sz="1000" spc="-114">
                <a:latin typeface="Cambria Math"/>
                <a:cs typeface="Cambria Math"/>
              </a:rPr>
              <a:t>6.897𝑠𝑠𝑠𝑠</a:t>
            </a:r>
            <a:endParaRPr sz="1000">
              <a:latin typeface="Cambria Math"/>
              <a:cs typeface="Cambria Math"/>
            </a:endParaRPr>
          </a:p>
          <a:p>
            <a:pPr marL="38100">
              <a:lnSpc>
                <a:spcPct val="100000"/>
              </a:lnSpc>
              <a:spcBef>
                <a:spcPts val="685"/>
              </a:spcBef>
            </a:pPr>
            <a:r>
              <a:rPr dirty="0" sz="1000" spc="-5">
                <a:latin typeface="Times New Roman"/>
                <a:cs typeface="Times New Roman"/>
              </a:rPr>
              <a:t>Creep Deflection during Storage, </a:t>
            </a:r>
            <a:r>
              <a:rPr dirty="0" sz="1000" spc="-140">
                <a:latin typeface="Cambria Math"/>
                <a:cs typeface="Cambria Math"/>
              </a:rPr>
              <a:t>∆</a:t>
            </a:r>
            <a:r>
              <a:rPr dirty="0" baseline="-15873" sz="1050" spc="-209">
                <a:latin typeface="Cambria Math"/>
                <a:cs typeface="Cambria Math"/>
              </a:rPr>
              <a:t>𝑐𝑐𝑔𝑔𝑒𝑒𝑒𝑒𝑑𝑑1</a:t>
            </a:r>
            <a:r>
              <a:rPr dirty="0" sz="1000" spc="-140">
                <a:latin typeface="Cambria Math"/>
                <a:cs typeface="Cambria Math"/>
              </a:rPr>
              <a:t>= </a:t>
            </a:r>
            <a:r>
              <a:rPr dirty="0" sz="1000" spc="-70">
                <a:latin typeface="Cambria Math"/>
                <a:cs typeface="Cambria Math"/>
              </a:rPr>
              <a:t>0.852</a:t>
            </a:r>
            <a:r>
              <a:rPr dirty="0" baseline="2777" sz="1500" spc="-104">
                <a:latin typeface="Cambria Math"/>
                <a:cs typeface="Cambria Math"/>
              </a:rPr>
              <a:t>(</a:t>
            </a:r>
            <a:r>
              <a:rPr dirty="0" sz="1000" spc="-70">
                <a:latin typeface="Cambria Math"/>
                <a:cs typeface="Cambria Math"/>
              </a:rPr>
              <a:t>6.897𝑠𝑠𝑠𝑠 </a:t>
            </a:r>
            <a:r>
              <a:rPr dirty="0" sz="1000" spc="-5">
                <a:latin typeface="Cambria Math"/>
                <a:cs typeface="Cambria Math"/>
              </a:rPr>
              <a:t>− </a:t>
            </a:r>
            <a:r>
              <a:rPr dirty="0" sz="1000" spc="-100">
                <a:latin typeface="Cambria Math"/>
                <a:cs typeface="Cambria Math"/>
              </a:rPr>
              <a:t>3.802𝑠𝑠𝑠𝑠</a:t>
            </a:r>
            <a:r>
              <a:rPr dirty="0" baseline="2777" sz="1500" spc="-150">
                <a:latin typeface="Cambria Math"/>
                <a:cs typeface="Cambria Math"/>
              </a:rPr>
              <a:t>) </a:t>
            </a:r>
            <a:r>
              <a:rPr dirty="0" sz="1000" spc="-5">
                <a:latin typeface="Cambria Math"/>
                <a:cs typeface="Cambria Math"/>
              </a:rPr>
              <a:t>=</a:t>
            </a:r>
            <a:r>
              <a:rPr dirty="0" sz="1000" spc="-60">
                <a:latin typeface="Cambria Math"/>
                <a:cs typeface="Cambria Math"/>
              </a:rPr>
              <a:t> </a:t>
            </a:r>
            <a:r>
              <a:rPr dirty="0" sz="1000" spc="-114">
                <a:latin typeface="Cambria Math"/>
                <a:cs typeface="Cambria Math"/>
              </a:rPr>
              <a:t>2.639𝑠𝑠𝑠𝑠</a:t>
            </a:r>
            <a:endParaRPr sz="1000">
              <a:latin typeface="Cambria Math"/>
              <a:cs typeface="Cambria Math"/>
            </a:endParaRPr>
          </a:p>
          <a:p>
            <a:pPr marL="38100">
              <a:lnSpc>
                <a:spcPct val="100000"/>
              </a:lnSpc>
              <a:spcBef>
                <a:spcPts val="695"/>
              </a:spcBef>
            </a:pPr>
            <a:r>
              <a:rPr dirty="0" sz="1000" spc="-5">
                <a:latin typeface="Times New Roman"/>
                <a:cs typeface="Times New Roman"/>
              </a:rPr>
              <a:t>Diaphragm Deflection, </a:t>
            </a:r>
            <a:r>
              <a:rPr dirty="0" sz="1000" spc="-150">
                <a:latin typeface="Cambria Math"/>
                <a:cs typeface="Cambria Math"/>
              </a:rPr>
              <a:t>∆</a:t>
            </a:r>
            <a:r>
              <a:rPr dirty="0" baseline="-15873" sz="1050" spc="-225">
                <a:latin typeface="Cambria Math"/>
                <a:cs typeface="Cambria Math"/>
              </a:rPr>
              <a:t>𝑔𝑔𝑔𝑔𝑠𝑠𝑑𝑑ℎ𝑔𝑔𝑠𝑠𝑔𝑔𝑐𝑐 </a:t>
            </a:r>
            <a:r>
              <a:rPr dirty="0" sz="1000" spc="-5">
                <a:latin typeface="Cambria Math"/>
                <a:cs typeface="Cambria Math"/>
              </a:rPr>
              <a:t>=</a:t>
            </a:r>
            <a:r>
              <a:rPr dirty="0" sz="1000" spc="55">
                <a:latin typeface="Cambria Math"/>
                <a:cs typeface="Cambria Math"/>
              </a:rPr>
              <a:t> </a:t>
            </a:r>
            <a:r>
              <a:rPr dirty="0" sz="1000" spc="-100">
                <a:latin typeface="Cambria Math"/>
                <a:cs typeface="Cambria Math"/>
              </a:rPr>
              <a:t>−0.141𝑠𝑠𝑠𝑠</a:t>
            </a:r>
            <a:endParaRPr sz="1000">
              <a:latin typeface="Cambria Math"/>
              <a:cs typeface="Cambria Math"/>
            </a:endParaRPr>
          </a:p>
          <a:p>
            <a:pPr marL="38100">
              <a:lnSpc>
                <a:spcPct val="100000"/>
              </a:lnSpc>
              <a:spcBef>
                <a:spcPts val="685"/>
              </a:spcBef>
            </a:pPr>
            <a:r>
              <a:rPr dirty="0" sz="1000" spc="-5">
                <a:latin typeface="Times New Roman"/>
                <a:cs typeface="Times New Roman"/>
              </a:rPr>
              <a:t>Slab Deflection, </a:t>
            </a:r>
            <a:r>
              <a:rPr dirty="0" sz="1000" spc="-135">
                <a:latin typeface="Cambria Math"/>
                <a:cs typeface="Cambria Math"/>
              </a:rPr>
              <a:t>∆</a:t>
            </a:r>
            <a:r>
              <a:rPr dirty="0" baseline="-15873" sz="1050" spc="-202">
                <a:latin typeface="Cambria Math"/>
                <a:cs typeface="Cambria Math"/>
              </a:rPr>
              <a:t>𝑠𝑠𝑠𝑠𝑠𝑠𝑠𝑠 </a:t>
            </a:r>
            <a:r>
              <a:rPr dirty="0" sz="1000" spc="-5">
                <a:latin typeface="Cambria Math"/>
                <a:cs typeface="Cambria Math"/>
              </a:rPr>
              <a:t>=</a:t>
            </a:r>
            <a:r>
              <a:rPr dirty="0" sz="1000" spc="65">
                <a:latin typeface="Cambria Math"/>
                <a:cs typeface="Cambria Math"/>
              </a:rPr>
              <a:t> </a:t>
            </a:r>
            <a:r>
              <a:rPr dirty="0" sz="1000" spc="-105">
                <a:latin typeface="Cambria Math"/>
                <a:cs typeface="Cambria Math"/>
              </a:rPr>
              <a:t>−2.610𝑠𝑠𝑠𝑠</a:t>
            </a:r>
            <a:endParaRPr sz="1000">
              <a:latin typeface="Cambria Math"/>
              <a:cs typeface="Cambria Math"/>
            </a:endParaRPr>
          </a:p>
          <a:p>
            <a:pPr marL="38100">
              <a:lnSpc>
                <a:spcPct val="100000"/>
              </a:lnSpc>
              <a:spcBef>
                <a:spcPts val="560"/>
              </a:spcBef>
            </a:pPr>
            <a:r>
              <a:rPr dirty="0" sz="1000" spc="-5">
                <a:latin typeface="Times New Roman"/>
                <a:cs typeface="Times New Roman"/>
              </a:rPr>
              <a:t>Haunch Deflection, </a:t>
            </a:r>
            <a:r>
              <a:rPr dirty="0" sz="1000" spc="-70">
                <a:latin typeface="Cambria Math"/>
                <a:cs typeface="Cambria Math"/>
              </a:rPr>
              <a:t>∆</a:t>
            </a:r>
            <a:r>
              <a:rPr dirty="0" baseline="-15873" sz="1050" spc="-104">
                <a:latin typeface="Cambria Math"/>
                <a:cs typeface="Cambria Math"/>
              </a:rPr>
              <a:t>ℎ𝑠𝑠𝑎𝑎𝑖𝑖𝑐𝑐ℎ </a:t>
            </a:r>
            <a:r>
              <a:rPr dirty="0" sz="1000" spc="-5">
                <a:latin typeface="Cambria Math"/>
                <a:cs typeface="Cambria Math"/>
              </a:rPr>
              <a:t>=</a:t>
            </a:r>
            <a:r>
              <a:rPr dirty="0" sz="1000" spc="25">
                <a:latin typeface="Cambria Math"/>
                <a:cs typeface="Cambria Math"/>
              </a:rPr>
              <a:t> </a:t>
            </a:r>
            <a:r>
              <a:rPr dirty="0" sz="1000" spc="-100">
                <a:latin typeface="Cambria Math"/>
                <a:cs typeface="Cambria Math"/>
              </a:rPr>
              <a:t>−0.808𝑠𝑠𝑠𝑠</a:t>
            </a:r>
            <a:endParaRPr sz="1000">
              <a:latin typeface="Cambria Math"/>
              <a:cs typeface="Cambria Math"/>
            </a:endParaRPr>
          </a:p>
          <a:p>
            <a:pPr marL="38100" marR="961390" indent="-635">
              <a:lnSpc>
                <a:spcPct val="108000"/>
              </a:lnSpc>
              <a:spcBef>
                <a:spcPts val="480"/>
              </a:spcBef>
            </a:pPr>
            <a:r>
              <a:rPr dirty="0" sz="1000" spc="-5">
                <a:latin typeface="Times New Roman"/>
                <a:cs typeface="Times New Roman"/>
              </a:rPr>
              <a:t>Creep Deflection between diaphragm and deck casting, </a:t>
            </a:r>
            <a:r>
              <a:rPr dirty="0" sz="1000" spc="-140">
                <a:latin typeface="Cambria Math"/>
                <a:cs typeface="Cambria Math"/>
              </a:rPr>
              <a:t>∆</a:t>
            </a:r>
            <a:r>
              <a:rPr dirty="0" baseline="-15873" sz="1050" spc="-209">
                <a:latin typeface="Cambria Math"/>
                <a:cs typeface="Cambria Math"/>
              </a:rPr>
              <a:t>𝑐𝑐𝑔𝑔𝑒𝑒𝑒𝑒𝑑𝑑2</a:t>
            </a:r>
            <a:r>
              <a:rPr dirty="0" sz="1000" spc="-140">
                <a:latin typeface="Cambria Math"/>
                <a:cs typeface="Cambria Math"/>
              </a:rPr>
              <a:t>= </a:t>
            </a:r>
            <a:r>
              <a:rPr dirty="0" baseline="2777" sz="1500" spc="-7">
                <a:latin typeface="Cambria Math"/>
                <a:cs typeface="Cambria Math"/>
              </a:rPr>
              <a:t>(</a:t>
            </a:r>
            <a:r>
              <a:rPr dirty="0" sz="1000" spc="-5">
                <a:latin typeface="Cambria Math"/>
                <a:cs typeface="Cambria Math"/>
              </a:rPr>
              <a:t>0.912 − </a:t>
            </a:r>
            <a:r>
              <a:rPr dirty="0" sz="1000" spc="-65">
                <a:latin typeface="Cambria Math"/>
                <a:cs typeface="Cambria Math"/>
              </a:rPr>
              <a:t>0.852</a:t>
            </a:r>
            <a:r>
              <a:rPr dirty="0" baseline="2777" sz="1500" spc="-97">
                <a:latin typeface="Cambria Math"/>
                <a:cs typeface="Cambria Math"/>
              </a:rPr>
              <a:t>)(</a:t>
            </a:r>
            <a:r>
              <a:rPr dirty="0" sz="1000" spc="-65">
                <a:latin typeface="Cambria Math"/>
                <a:cs typeface="Cambria Math"/>
              </a:rPr>
              <a:t>6.897𝑠𝑠𝑠𝑠 </a:t>
            </a:r>
            <a:r>
              <a:rPr dirty="0" sz="1000" spc="-5">
                <a:latin typeface="Cambria Math"/>
                <a:cs typeface="Cambria Math"/>
              </a:rPr>
              <a:t>− </a:t>
            </a:r>
            <a:r>
              <a:rPr dirty="0" sz="1000" spc="-100">
                <a:latin typeface="Cambria Math"/>
                <a:cs typeface="Cambria Math"/>
              </a:rPr>
              <a:t>3.802𝑠𝑠𝑠𝑠</a:t>
            </a:r>
            <a:r>
              <a:rPr dirty="0" baseline="2777" sz="1500" spc="-150">
                <a:latin typeface="Cambria Math"/>
                <a:cs typeface="Cambria Math"/>
              </a:rPr>
              <a:t>) </a:t>
            </a:r>
            <a:r>
              <a:rPr dirty="0" sz="1000" spc="-5">
                <a:latin typeface="Cambria Math"/>
                <a:cs typeface="Cambria Math"/>
              </a:rPr>
              <a:t>+  </a:t>
            </a:r>
            <a:r>
              <a:rPr dirty="0" baseline="2777" sz="1500" spc="-82">
                <a:latin typeface="Cambria Math"/>
                <a:cs typeface="Cambria Math"/>
              </a:rPr>
              <a:t>(</a:t>
            </a:r>
            <a:r>
              <a:rPr dirty="0" sz="1000" spc="-55">
                <a:latin typeface="Cambria Math"/>
                <a:cs typeface="Cambria Math"/>
              </a:rPr>
              <a:t>0.331</a:t>
            </a:r>
            <a:r>
              <a:rPr dirty="0" baseline="2777" sz="1500" spc="-82">
                <a:latin typeface="Cambria Math"/>
                <a:cs typeface="Cambria Math"/>
              </a:rPr>
              <a:t>)(</a:t>
            </a:r>
            <a:r>
              <a:rPr dirty="0" sz="1000" spc="-55">
                <a:latin typeface="Cambria Math"/>
                <a:cs typeface="Cambria Math"/>
              </a:rPr>
              <a:t>−0.141𝑠𝑠𝑠𝑠</a:t>
            </a:r>
            <a:r>
              <a:rPr dirty="0" baseline="2777" sz="1500" spc="-82">
                <a:latin typeface="Cambria Math"/>
                <a:cs typeface="Cambria Math"/>
              </a:rPr>
              <a:t>) </a:t>
            </a:r>
            <a:r>
              <a:rPr dirty="0" sz="1000" spc="-5">
                <a:latin typeface="Cambria Math"/>
                <a:cs typeface="Cambria Math"/>
              </a:rPr>
              <a:t>= </a:t>
            </a:r>
            <a:r>
              <a:rPr dirty="0" sz="1000" spc="-100">
                <a:latin typeface="Cambria Math"/>
                <a:cs typeface="Cambria Math"/>
              </a:rPr>
              <a:t>0.347𝑠𝑠𝑠𝑠</a:t>
            </a:r>
            <a:r>
              <a:rPr dirty="0" sz="1000" spc="-100">
                <a:latin typeface="Times New Roman"/>
                <a:cs typeface="Times New Roman"/>
              </a:rPr>
              <a:t>. </a:t>
            </a:r>
            <a:r>
              <a:rPr dirty="0" sz="1000" spc="-5">
                <a:latin typeface="Times New Roman"/>
                <a:cs typeface="Times New Roman"/>
              </a:rPr>
              <a:t>Since the girder is stored at the locations </a:t>
            </a:r>
            <a:r>
              <a:rPr dirty="0" sz="1000">
                <a:latin typeface="Times New Roman"/>
                <a:cs typeface="Times New Roman"/>
              </a:rPr>
              <a:t>of </a:t>
            </a:r>
            <a:r>
              <a:rPr dirty="0" sz="1000" spc="-5">
                <a:latin typeface="Times New Roman"/>
                <a:cs typeface="Times New Roman"/>
              </a:rPr>
              <a:t>the bearings </a:t>
            </a:r>
            <a:r>
              <a:rPr dirty="0" sz="1000" spc="-240">
                <a:latin typeface="Cambria Math"/>
                <a:cs typeface="Cambria Math"/>
              </a:rPr>
              <a:t>𝛿𝛿</a:t>
            </a:r>
            <a:r>
              <a:rPr dirty="0" baseline="-15873" sz="1050" spc="-359">
                <a:latin typeface="Cambria Math"/>
                <a:cs typeface="Cambria Math"/>
              </a:rPr>
              <a:t>𝑔𝑔𝑔𝑔𝑔𝑔𝑔𝑔𝑒𝑒𝑔𝑔</a:t>
            </a:r>
            <a:r>
              <a:rPr dirty="0" baseline="-15873" sz="1050" spc="300">
                <a:latin typeface="Cambria Math"/>
                <a:cs typeface="Cambria Math"/>
              </a:rPr>
              <a:t> </a:t>
            </a:r>
            <a:r>
              <a:rPr dirty="0" sz="1000" spc="-5">
                <a:latin typeface="Cambria Math"/>
                <a:cs typeface="Cambria Math"/>
              </a:rPr>
              <a:t>= 0</a:t>
            </a:r>
            <a:r>
              <a:rPr dirty="0" sz="1000" spc="180">
                <a:latin typeface="Cambria Math"/>
                <a:cs typeface="Cambria Math"/>
              </a:rPr>
              <a:t> </a:t>
            </a:r>
            <a:r>
              <a:rPr dirty="0" sz="1000" spc="-250">
                <a:latin typeface="Cambria Math"/>
                <a:cs typeface="Cambria Math"/>
              </a:rPr>
              <a:t>𝑠𝑠𝑠𝑠</a:t>
            </a:r>
            <a:endParaRPr sz="1000">
              <a:latin typeface="Cambria Math"/>
              <a:cs typeface="Cambria Math"/>
            </a:endParaRPr>
          </a:p>
          <a:p>
            <a:pPr marL="38100">
              <a:lnSpc>
                <a:spcPct val="100000"/>
              </a:lnSpc>
              <a:spcBef>
                <a:spcPts val="685"/>
              </a:spcBef>
            </a:pPr>
            <a:r>
              <a:rPr dirty="0" sz="1000" spc="-5">
                <a:latin typeface="Times New Roman"/>
                <a:cs typeface="Times New Roman"/>
              </a:rPr>
              <a:t>Traffic Barrier Deflection, </a:t>
            </a:r>
            <a:r>
              <a:rPr dirty="0" sz="1000" spc="-195">
                <a:latin typeface="Cambria Math"/>
                <a:cs typeface="Cambria Math"/>
              </a:rPr>
              <a:t>∆</a:t>
            </a:r>
            <a:r>
              <a:rPr dirty="0" baseline="-15873" sz="1050" spc="-292">
                <a:latin typeface="Cambria Math"/>
                <a:cs typeface="Cambria Math"/>
              </a:rPr>
              <a:t>𝑠𝑠𝑠𝑠𝑔𝑔𝑔𝑔𝑔𝑔𝑒𝑒𝑔𝑔</a:t>
            </a:r>
            <a:r>
              <a:rPr dirty="0" baseline="-15873" sz="1050" spc="-120">
                <a:latin typeface="Cambria Math"/>
                <a:cs typeface="Cambria Math"/>
              </a:rPr>
              <a:t> </a:t>
            </a:r>
            <a:r>
              <a:rPr dirty="0" sz="1000" spc="-5">
                <a:latin typeface="Cambria Math"/>
                <a:cs typeface="Cambria Math"/>
              </a:rPr>
              <a:t>=</a:t>
            </a:r>
            <a:r>
              <a:rPr dirty="0" sz="1000" spc="80">
                <a:latin typeface="Cambria Math"/>
                <a:cs typeface="Cambria Math"/>
              </a:rPr>
              <a:t> </a:t>
            </a:r>
            <a:r>
              <a:rPr dirty="0" sz="1000" spc="-105">
                <a:latin typeface="Cambria Math"/>
                <a:cs typeface="Cambria Math"/>
              </a:rPr>
              <a:t>−0.457𝑠𝑠𝑠𝑠</a:t>
            </a:r>
            <a:endParaRPr sz="1000">
              <a:latin typeface="Cambria Math"/>
              <a:cs typeface="Cambria Math"/>
            </a:endParaRPr>
          </a:p>
          <a:p>
            <a:pPr marL="38100" marR="30480">
              <a:lnSpc>
                <a:spcPts val="1150"/>
              </a:lnSpc>
              <a:spcBef>
                <a:spcPts val="630"/>
              </a:spcBef>
            </a:pPr>
            <a:r>
              <a:rPr dirty="0" sz="1000" spc="-5">
                <a:latin typeface="Times New Roman"/>
                <a:cs typeface="Times New Roman"/>
              </a:rPr>
              <a:t>Because the girder concrete </a:t>
            </a:r>
            <a:r>
              <a:rPr dirty="0" sz="1000" spc="-10">
                <a:latin typeface="Times New Roman"/>
                <a:cs typeface="Times New Roman"/>
              </a:rPr>
              <a:t>has </a:t>
            </a:r>
            <a:r>
              <a:rPr dirty="0" sz="1000" spc="-5">
                <a:latin typeface="Times New Roman"/>
                <a:cs typeface="Times New Roman"/>
              </a:rPr>
              <a:t>gained strength, </a:t>
            </a:r>
            <a:r>
              <a:rPr dirty="0" sz="1000">
                <a:latin typeface="Times New Roman"/>
                <a:cs typeface="Times New Roman"/>
              </a:rPr>
              <a:t>not </a:t>
            </a:r>
            <a:r>
              <a:rPr dirty="0" sz="1000" spc="-5">
                <a:latin typeface="Times New Roman"/>
                <a:cs typeface="Times New Roman"/>
              </a:rPr>
              <a:t>all </a:t>
            </a:r>
            <a:r>
              <a:rPr dirty="0" sz="1000" spc="-10">
                <a:latin typeface="Times New Roman"/>
                <a:cs typeface="Times New Roman"/>
              </a:rPr>
              <a:t>of the </a:t>
            </a:r>
            <a:r>
              <a:rPr dirty="0" sz="1000" spc="-5">
                <a:latin typeface="Times New Roman"/>
                <a:cs typeface="Times New Roman"/>
              </a:rPr>
              <a:t>deflection due to </a:t>
            </a:r>
            <a:r>
              <a:rPr dirty="0" sz="1000" spc="-10">
                <a:latin typeface="Times New Roman"/>
                <a:cs typeface="Times New Roman"/>
              </a:rPr>
              <a:t>the </a:t>
            </a:r>
            <a:r>
              <a:rPr dirty="0" sz="1000" spc="-5">
                <a:latin typeface="Times New Roman"/>
                <a:cs typeface="Times New Roman"/>
              </a:rPr>
              <a:t>installation </a:t>
            </a:r>
            <a:r>
              <a:rPr dirty="0" sz="1000">
                <a:latin typeface="Times New Roman"/>
                <a:cs typeface="Times New Roman"/>
              </a:rPr>
              <a:t>of </a:t>
            </a:r>
            <a:r>
              <a:rPr dirty="0" sz="1000" spc="-5">
                <a:latin typeface="Times New Roman"/>
                <a:cs typeface="Times New Roman"/>
              </a:rPr>
              <a:t>the temporary </a:t>
            </a:r>
            <a:r>
              <a:rPr dirty="0" sz="1000" spc="-10">
                <a:latin typeface="Times New Roman"/>
                <a:cs typeface="Times New Roman"/>
              </a:rPr>
              <a:t>top </a:t>
            </a:r>
            <a:r>
              <a:rPr dirty="0" sz="1000" spc="-5">
                <a:latin typeface="Times New Roman"/>
                <a:cs typeface="Times New Roman"/>
              </a:rPr>
              <a:t>strands </a:t>
            </a:r>
            <a:r>
              <a:rPr dirty="0" sz="1000" spc="-10">
                <a:latin typeface="Times New Roman"/>
                <a:cs typeface="Times New Roman"/>
              </a:rPr>
              <a:t>is  </a:t>
            </a:r>
            <a:r>
              <a:rPr dirty="0" sz="1000" spc="-5">
                <a:latin typeface="Times New Roman"/>
                <a:cs typeface="Times New Roman"/>
              </a:rPr>
              <a:t>recoverable. The elastic rebound </a:t>
            </a:r>
            <a:r>
              <a:rPr dirty="0" sz="1000">
                <a:latin typeface="Times New Roman"/>
                <a:cs typeface="Times New Roman"/>
              </a:rPr>
              <a:t>due </a:t>
            </a:r>
            <a:r>
              <a:rPr dirty="0" sz="1000" spc="-5">
                <a:latin typeface="Times New Roman"/>
                <a:cs typeface="Times New Roman"/>
              </a:rPr>
              <a:t>to temporary strand removal</a:t>
            </a:r>
            <a:r>
              <a:rPr dirty="0" sz="1000" spc="50">
                <a:latin typeface="Times New Roman"/>
                <a:cs typeface="Times New Roman"/>
              </a:rPr>
              <a:t> </a:t>
            </a:r>
            <a:r>
              <a:rPr dirty="0" sz="1000" spc="-5">
                <a:latin typeface="Times New Roman"/>
                <a:cs typeface="Times New Roman"/>
              </a:rPr>
              <a:t>is</a:t>
            </a:r>
            <a:endParaRPr sz="1000">
              <a:latin typeface="Times New Roman"/>
              <a:cs typeface="Times New Roman"/>
            </a:endParaRPr>
          </a:p>
          <a:p>
            <a:pPr algn="ctr" marL="20955">
              <a:lnSpc>
                <a:spcPct val="100000"/>
              </a:lnSpc>
              <a:spcBef>
                <a:spcPts val="540"/>
              </a:spcBef>
            </a:pPr>
            <a:r>
              <a:rPr dirty="0" sz="1000" spc="-315">
                <a:latin typeface="Cambria Math"/>
                <a:cs typeface="Cambria Math"/>
              </a:rPr>
              <a:t>𝑃𝑃</a:t>
            </a:r>
            <a:r>
              <a:rPr dirty="0" sz="1000" spc="80">
                <a:latin typeface="Cambria Math"/>
                <a:cs typeface="Cambria Math"/>
              </a:rPr>
              <a:t> </a:t>
            </a:r>
            <a:r>
              <a:rPr dirty="0" sz="1000" spc="-5">
                <a:latin typeface="Cambria Math"/>
                <a:cs typeface="Cambria Math"/>
              </a:rPr>
              <a:t>=</a:t>
            </a:r>
            <a:r>
              <a:rPr dirty="0" sz="1000" spc="55">
                <a:latin typeface="Cambria Math"/>
                <a:cs typeface="Cambria Math"/>
              </a:rPr>
              <a:t> </a:t>
            </a:r>
            <a:r>
              <a:rPr dirty="0" sz="1000" spc="-145">
                <a:latin typeface="Cambria Math"/>
                <a:cs typeface="Cambria Math"/>
              </a:rPr>
              <a:t>162.93𝑘𝑘𝑠𝑠𝑘𝑘</a:t>
            </a:r>
            <a:endParaRPr sz="1000">
              <a:latin typeface="Cambria Math"/>
              <a:cs typeface="Cambria Math"/>
            </a:endParaRPr>
          </a:p>
        </p:txBody>
      </p:sp>
      <p:sp>
        <p:nvSpPr>
          <p:cNvPr id="30" name="object 30"/>
          <p:cNvSpPr txBox="1"/>
          <p:nvPr/>
        </p:nvSpPr>
        <p:spPr>
          <a:xfrm>
            <a:off x="1901444" y="7162292"/>
            <a:ext cx="210820" cy="132080"/>
          </a:xfrm>
          <a:prstGeom prst="rect">
            <a:avLst/>
          </a:prstGeom>
        </p:spPr>
        <p:txBody>
          <a:bodyPr wrap="square" lIns="0" tIns="12065" rIns="0" bIns="0" rtlCol="0" vert="horz">
            <a:spAutoFit/>
          </a:bodyPr>
          <a:lstStyle/>
          <a:p>
            <a:pPr marL="12700">
              <a:lnSpc>
                <a:spcPct val="100000"/>
              </a:lnSpc>
              <a:spcBef>
                <a:spcPts val="95"/>
              </a:spcBef>
            </a:pPr>
            <a:r>
              <a:rPr dirty="0" sz="700" spc="-215">
                <a:latin typeface="Cambria Math"/>
                <a:cs typeface="Cambria Math"/>
              </a:rPr>
              <a:t>𝑑𝑑𝑑𝑑𝑠𝑠𝑔𝑔</a:t>
            </a:r>
            <a:endParaRPr sz="700">
              <a:latin typeface="Cambria Math"/>
              <a:cs typeface="Cambria Math"/>
            </a:endParaRPr>
          </a:p>
        </p:txBody>
      </p:sp>
      <p:sp>
        <p:nvSpPr>
          <p:cNvPr id="31" name="object 31"/>
          <p:cNvSpPr txBox="1"/>
          <p:nvPr/>
        </p:nvSpPr>
        <p:spPr>
          <a:xfrm>
            <a:off x="1825315" y="7098293"/>
            <a:ext cx="389890" cy="177800"/>
          </a:xfrm>
          <a:prstGeom prst="rect">
            <a:avLst/>
          </a:prstGeom>
        </p:spPr>
        <p:txBody>
          <a:bodyPr wrap="square" lIns="0" tIns="12065" rIns="0" bIns="0" rtlCol="0" vert="horz">
            <a:spAutoFit/>
          </a:bodyPr>
          <a:lstStyle/>
          <a:p>
            <a:pPr marL="12700">
              <a:lnSpc>
                <a:spcPct val="100000"/>
              </a:lnSpc>
              <a:spcBef>
                <a:spcPts val="95"/>
              </a:spcBef>
              <a:tabLst>
                <a:tab pos="281940" algn="l"/>
              </a:tabLst>
            </a:pPr>
            <a:r>
              <a:rPr dirty="0" sz="1000" spc="-5">
                <a:latin typeface="Cambria Math"/>
                <a:cs typeface="Cambria Math"/>
              </a:rPr>
              <a:t>∆</a:t>
            </a:r>
            <a:r>
              <a:rPr dirty="0" sz="1000" spc="-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32" name="object 32"/>
          <p:cNvSpPr txBox="1"/>
          <p:nvPr/>
        </p:nvSpPr>
        <p:spPr>
          <a:xfrm>
            <a:off x="2224532" y="7183628"/>
            <a:ext cx="270510" cy="177800"/>
          </a:xfrm>
          <a:prstGeom prst="rect">
            <a:avLst/>
          </a:prstGeom>
        </p:spPr>
        <p:txBody>
          <a:bodyPr wrap="square" lIns="0" tIns="12065" rIns="0" bIns="0" rtlCol="0" vert="horz">
            <a:spAutoFit/>
          </a:bodyPr>
          <a:lstStyle/>
          <a:p>
            <a:pPr marL="12700">
              <a:lnSpc>
                <a:spcPct val="100000"/>
              </a:lnSpc>
              <a:spcBef>
                <a:spcPts val="95"/>
              </a:spcBef>
            </a:pPr>
            <a:r>
              <a:rPr dirty="0" sz="1000" spc="-210">
                <a:latin typeface="Cambria Math"/>
                <a:cs typeface="Cambria Math"/>
              </a:rPr>
              <a:t>8𝐸𝐸 </a:t>
            </a:r>
            <a:r>
              <a:rPr dirty="0" sz="1000" spc="-195">
                <a:latin typeface="Cambria Math"/>
                <a:cs typeface="Cambria Math"/>
              </a:rPr>
              <a:t>𝐼𝐼</a:t>
            </a:r>
            <a:endParaRPr sz="1000">
              <a:latin typeface="Cambria Math"/>
              <a:cs typeface="Cambria Math"/>
            </a:endParaRPr>
          </a:p>
        </p:txBody>
      </p:sp>
      <p:sp>
        <p:nvSpPr>
          <p:cNvPr id="33" name="object 33"/>
          <p:cNvSpPr txBox="1"/>
          <p:nvPr/>
        </p:nvSpPr>
        <p:spPr>
          <a:xfrm>
            <a:off x="2366264" y="7247635"/>
            <a:ext cx="172720" cy="132080"/>
          </a:xfrm>
          <a:prstGeom prst="rect">
            <a:avLst/>
          </a:prstGeom>
        </p:spPr>
        <p:txBody>
          <a:bodyPr wrap="square" lIns="0" tIns="12065" rIns="0" bIns="0" rtlCol="0" vert="horz">
            <a:spAutoFit/>
          </a:bodyPr>
          <a:lstStyle/>
          <a:p>
            <a:pPr marL="12700">
              <a:lnSpc>
                <a:spcPct val="100000"/>
              </a:lnSpc>
              <a:spcBef>
                <a:spcPts val="95"/>
              </a:spcBef>
            </a:pPr>
            <a:r>
              <a:rPr dirty="0" sz="700" spc="-150">
                <a:latin typeface="Cambria Math"/>
                <a:cs typeface="Cambria Math"/>
              </a:rPr>
              <a:t>𝑐𝑐 </a:t>
            </a:r>
            <a:r>
              <a:rPr dirty="0" sz="700" spc="-170">
                <a:latin typeface="Cambria Math"/>
                <a:cs typeface="Cambria Math"/>
              </a:rPr>
              <a:t>𝑥𝑥</a:t>
            </a:r>
            <a:endParaRPr sz="700">
              <a:latin typeface="Cambria Math"/>
              <a:cs typeface="Cambria Math"/>
            </a:endParaRPr>
          </a:p>
        </p:txBody>
      </p:sp>
      <p:sp>
        <p:nvSpPr>
          <p:cNvPr id="34" name="object 34"/>
          <p:cNvSpPr/>
          <p:nvPr/>
        </p:nvSpPr>
        <p:spPr>
          <a:xfrm>
            <a:off x="2237232" y="7201661"/>
            <a:ext cx="297180" cy="0"/>
          </a:xfrm>
          <a:custGeom>
            <a:avLst/>
            <a:gdLst/>
            <a:ahLst/>
            <a:cxnLst/>
            <a:rect l="l" t="t" r="r" b="b"/>
            <a:pathLst>
              <a:path w="297180" h="0">
                <a:moveTo>
                  <a:pt x="0" y="0"/>
                </a:moveTo>
                <a:lnTo>
                  <a:pt x="297180" y="0"/>
                </a:lnTo>
              </a:path>
            </a:pathLst>
          </a:custGeom>
          <a:ln w="7619">
            <a:solidFill>
              <a:srgbClr val="000000"/>
            </a:solidFill>
          </a:ln>
        </p:spPr>
        <p:txBody>
          <a:bodyPr wrap="square" lIns="0" tIns="0" rIns="0" bIns="0" rtlCol="0"/>
          <a:lstStyle/>
          <a:p/>
        </p:txBody>
      </p:sp>
      <p:sp>
        <p:nvSpPr>
          <p:cNvPr id="35" name="object 35"/>
          <p:cNvSpPr txBox="1"/>
          <p:nvPr/>
        </p:nvSpPr>
        <p:spPr>
          <a:xfrm>
            <a:off x="2556764" y="7098283"/>
            <a:ext cx="12001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endParaRPr sz="1000">
              <a:latin typeface="Cambria Math"/>
              <a:cs typeface="Cambria Math"/>
            </a:endParaRPr>
          </a:p>
        </p:txBody>
      </p:sp>
      <p:sp>
        <p:nvSpPr>
          <p:cNvPr id="36" name="object 36"/>
          <p:cNvSpPr txBox="1"/>
          <p:nvPr/>
        </p:nvSpPr>
        <p:spPr>
          <a:xfrm>
            <a:off x="2872739" y="7183628"/>
            <a:ext cx="1744345" cy="177800"/>
          </a:xfrm>
          <a:prstGeom prst="rect">
            <a:avLst/>
          </a:prstGeom>
        </p:spPr>
        <p:txBody>
          <a:bodyPr wrap="square" lIns="0" tIns="12065" rIns="0" bIns="0" rtlCol="0" vert="horz">
            <a:spAutoFit/>
          </a:bodyPr>
          <a:lstStyle/>
          <a:p>
            <a:pPr marL="38100">
              <a:lnSpc>
                <a:spcPct val="100000"/>
              </a:lnSpc>
              <a:spcBef>
                <a:spcPts val="95"/>
              </a:spcBef>
            </a:pPr>
            <a:r>
              <a:rPr dirty="0" sz="1000" spc="-80">
                <a:latin typeface="Cambria Math"/>
                <a:cs typeface="Cambria Math"/>
              </a:rPr>
              <a:t>8</a:t>
            </a:r>
            <a:r>
              <a:rPr dirty="0" baseline="2777" sz="1500" spc="-120">
                <a:latin typeface="Cambria Math"/>
                <a:cs typeface="Cambria Math"/>
              </a:rPr>
              <a:t>(</a:t>
            </a:r>
            <a:r>
              <a:rPr dirty="0" sz="1000" spc="-80">
                <a:latin typeface="Cambria Math"/>
                <a:cs typeface="Cambria Math"/>
              </a:rPr>
              <a:t>5886.891𝑘𝑘𝑠𝑠𝑠𝑠</a:t>
            </a:r>
            <a:r>
              <a:rPr dirty="0" baseline="2777" sz="1500" spc="-120">
                <a:latin typeface="Cambria Math"/>
                <a:cs typeface="Cambria Math"/>
              </a:rPr>
              <a:t>)(</a:t>
            </a:r>
            <a:r>
              <a:rPr dirty="0" sz="1000" spc="-80">
                <a:latin typeface="Cambria Math"/>
                <a:cs typeface="Cambria Math"/>
              </a:rPr>
              <a:t>734356.0𝑠𝑠𝑠𝑠</a:t>
            </a:r>
            <a:r>
              <a:rPr dirty="0" baseline="23809" sz="1050" spc="-120">
                <a:latin typeface="Cambria Math"/>
                <a:cs typeface="Cambria Math"/>
              </a:rPr>
              <a:t>4</a:t>
            </a:r>
            <a:r>
              <a:rPr dirty="0" baseline="2777" sz="1500" spc="-120">
                <a:latin typeface="Cambria Math"/>
                <a:cs typeface="Cambria Math"/>
              </a:rPr>
              <a:t>)</a:t>
            </a:r>
            <a:endParaRPr baseline="2777" sz="1500">
              <a:latin typeface="Cambria Math"/>
              <a:cs typeface="Cambria Math"/>
            </a:endParaRPr>
          </a:p>
        </p:txBody>
      </p:sp>
      <p:sp>
        <p:nvSpPr>
          <p:cNvPr id="37" name="object 37"/>
          <p:cNvSpPr/>
          <p:nvPr/>
        </p:nvSpPr>
        <p:spPr>
          <a:xfrm>
            <a:off x="2699004" y="7201661"/>
            <a:ext cx="2092960" cy="0"/>
          </a:xfrm>
          <a:custGeom>
            <a:avLst/>
            <a:gdLst/>
            <a:ahLst/>
            <a:cxnLst/>
            <a:rect l="l" t="t" r="r" b="b"/>
            <a:pathLst>
              <a:path w="2092960" h="0">
                <a:moveTo>
                  <a:pt x="0" y="0"/>
                </a:moveTo>
                <a:lnTo>
                  <a:pt x="2092451" y="0"/>
                </a:lnTo>
              </a:path>
            </a:pathLst>
          </a:custGeom>
          <a:ln w="7619">
            <a:solidFill>
              <a:srgbClr val="000000"/>
            </a:solidFill>
          </a:ln>
        </p:spPr>
        <p:txBody>
          <a:bodyPr wrap="square" lIns="0" tIns="0" rIns="0" bIns="0" rtlCol="0"/>
          <a:lstStyle/>
          <a:p/>
        </p:txBody>
      </p:sp>
      <p:sp>
        <p:nvSpPr>
          <p:cNvPr id="38" name="object 38"/>
          <p:cNvSpPr txBox="1"/>
          <p:nvPr/>
        </p:nvSpPr>
        <p:spPr>
          <a:xfrm>
            <a:off x="2203243" y="7000758"/>
            <a:ext cx="3114040" cy="177800"/>
          </a:xfrm>
          <a:prstGeom prst="rect">
            <a:avLst/>
          </a:prstGeom>
        </p:spPr>
        <p:txBody>
          <a:bodyPr wrap="square" lIns="0" tIns="12065" rIns="0" bIns="0" rtlCol="0" vert="horz">
            <a:spAutoFit/>
          </a:bodyPr>
          <a:lstStyle/>
          <a:p>
            <a:pPr marL="50800">
              <a:lnSpc>
                <a:spcPct val="100000"/>
              </a:lnSpc>
              <a:spcBef>
                <a:spcPts val="95"/>
              </a:spcBef>
              <a:tabLst>
                <a:tab pos="495300" algn="l"/>
              </a:tabLst>
            </a:pPr>
            <a:r>
              <a:rPr dirty="0" sz="1000" spc="-280">
                <a:latin typeface="Cambria Math"/>
                <a:cs typeface="Cambria Math"/>
              </a:rPr>
              <a:t>𝑃𝑃𝐴𝐴𝐿𝐿</a:t>
            </a:r>
            <a:r>
              <a:rPr dirty="0" baseline="27777" sz="1050" spc="-419">
                <a:latin typeface="Cambria Math"/>
                <a:cs typeface="Cambria Math"/>
              </a:rPr>
              <a:t>2	</a:t>
            </a:r>
            <a:r>
              <a:rPr dirty="0" baseline="2777" sz="1500" spc="-150">
                <a:latin typeface="Cambria Math"/>
                <a:cs typeface="Cambria Math"/>
              </a:rPr>
              <a:t>(</a:t>
            </a:r>
            <a:r>
              <a:rPr dirty="0" sz="1000" spc="-100">
                <a:latin typeface="Cambria Math"/>
                <a:cs typeface="Cambria Math"/>
              </a:rPr>
              <a:t>162.93𝑘𝑘𝑠𝑠𝑘𝑘</a:t>
            </a:r>
            <a:r>
              <a:rPr dirty="0" baseline="2777" sz="1500" spc="-150">
                <a:latin typeface="Cambria Math"/>
                <a:cs typeface="Cambria Math"/>
              </a:rPr>
              <a:t>)(</a:t>
            </a:r>
            <a:r>
              <a:rPr dirty="0" sz="1000" spc="-100">
                <a:latin typeface="Cambria Math"/>
                <a:cs typeface="Cambria Math"/>
              </a:rPr>
              <a:t>−36.343𝑠𝑠𝑠𝑠</a:t>
            </a:r>
            <a:r>
              <a:rPr dirty="0" baseline="2777" sz="1500" spc="-150">
                <a:latin typeface="Cambria Math"/>
                <a:cs typeface="Cambria Math"/>
              </a:rPr>
              <a:t>)(</a:t>
            </a:r>
            <a:r>
              <a:rPr dirty="0" sz="1000" spc="-100">
                <a:latin typeface="Cambria Math"/>
                <a:cs typeface="Cambria Math"/>
              </a:rPr>
              <a:t>162.995𝑓𝑓𝑓𝑓</a:t>
            </a:r>
            <a:r>
              <a:rPr dirty="0" baseline="2777" sz="1500" spc="-150">
                <a:latin typeface="Cambria Math"/>
                <a:cs typeface="Cambria Math"/>
              </a:rPr>
              <a:t>)</a:t>
            </a:r>
            <a:r>
              <a:rPr dirty="0" baseline="27777" sz="1050" spc="-150">
                <a:latin typeface="Cambria Math"/>
                <a:cs typeface="Cambria Math"/>
              </a:rPr>
              <a:t>2</a:t>
            </a:r>
            <a:r>
              <a:rPr dirty="0" baseline="27777" sz="1050" spc="-112">
                <a:latin typeface="Cambria Math"/>
                <a:cs typeface="Cambria Math"/>
              </a:rPr>
              <a:t> </a:t>
            </a:r>
            <a:r>
              <a:rPr dirty="0" sz="1000" spc="-114">
                <a:latin typeface="Cambria Math"/>
                <a:cs typeface="Cambria Math"/>
              </a:rPr>
              <a:t>144𝑠𝑠𝑠𝑠</a:t>
            </a:r>
            <a:r>
              <a:rPr dirty="0" baseline="27777" sz="1050" spc="-172">
                <a:latin typeface="Cambria Math"/>
                <a:cs typeface="Cambria Math"/>
              </a:rPr>
              <a:t>2</a:t>
            </a:r>
            <a:endParaRPr baseline="27777" sz="1050">
              <a:latin typeface="Cambria Math"/>
              <a:cs typeface="Cambria Math"/>
            </a:endParaRPr>
          </a:p>
        </p:txBody>
      </p:sp>
      <p:sp>
        <p:nvSpPr>
          <p:cNvPr id="39" name="object 39"/>
          <p:cNvSpPr/>
          <p:nvPr/>
        </p:nvSpPr>
        <p:spPr>
          <a:xfrm>
            <a:off x="4885944" y="7201661"/>
            <a:ext cx="387350" cy="0"/>
          </a:xfrm>
          <a:custGeom>
            <a:avLst/>
            <a:gdLst/>
            <a:ahLst/>
            <a:cxnLst/>
            <a:rect l="l" t="t" r="r" b="b"/>
            <a:pathLst>
              <a:path w="387350" h="0">
                <a:moveTo>
                  <a:pt x="0" y="0"/>
                </a:moveTo>
                <a:lnTo>
                  <a:pt x="387083" y="0"/>
                </a:lnTo>
              </a:path>
            </a:pathLst>
          </a:custGeom>
          <a:ln w="7619">
            <a:solidFill>
              <a:srgbClr val="000000"/>
            </a:solidFill>
          </a:ln>
        </p:spPr>
        <p:txBody>
          <a:bodyPr wrap="square" lIns="0" tIns="0" rIns="0" bIns="0" rtlCol="0"/>
          <a:lstStyle/>
          <a:p/>
        </p:txBody>
      </p:sp>
      <p:sp>
        <p:nvSpPr>
          <p:cNvPr id="40" name="object 40"/>
          <p:cNvSpPr txBox="1"/>
          <p:nvPr/>
        </p:nvSpPr>
        <p:spPr>
          <a:xfrm>
            <a:off x="4774691" y="7098283"/>
            <a:ext cx="1194435" cy="262890"/>
          </a:xfrm>
          <a:prstGeom prst="rect">
            <a:avLst/>
          </a:prstGeom>
        </p:spPr>
        <p:txBody>
          <a:bodyPr wrap="square" lIns="0" tIns="79375" rIns="0" bIns="0" rtlCol="0" vert="horz">
            <a:spAutoFit/>
          </a:bodyPr>
          <a:lstStyle/>
          <a:p>
            <a:pPr marL="175260" marR="30480" indent="-137160">
              <a:lnSpc>
                <a:spcPct val="56000"/>
              </a:lnSpc>
              <a:spcBef>
                <a:spcPts val="625"/>
              </a:spcBef>
              <a:tabLst>
                <a:tab pos="497840" algn="l"/>
              </a:tabLst>
            </a:pPr>
            <a:r>
              <a:rPr dirty="0" sz="1000" spc="-135">
                <a:latin typeface="Cambria Math"/>
                <a:cs typeface="Cambria Math"/>
              </a:rPr>
              <a:t>�		� </a:t>
            </a:r>
            <a:r>
              <a:rPr dirty="0" sz="1000" spc="-5">
                <a:latin typeface="Cambria Math"/>
                <a:cs typeface="Cambria Math"/>
              </a:rPr>
              <a:t>=  </a:t>
            </a:r>
            <a:r>
              <a:rPr dirty="0" sz="1000" spc="-185">
                <a:latin typeface="Cambria Math"/>
                <a:cs typeface="Cambria Math"/>
              </a:rPr>
              <a:t>0.655𝑠𝑠𝑠𝑠</a:t>
            </a:r>
            <a:r>
              <a:rPr dirty="0" sz="1000" spc="-160">
                <a:latin typeface="Cambria Math"/>
                <a:cs typeface="Cambria Math"/>
              </a:rPr>
              <a:t> </a:t>
            </a:r>
            <a:r>
              <a:rPr dirty="0" sz="1000" spc="-195">
                <a:latin typeface="Cambria Math"/>
                <a:cs typeface="Cambria Math"/>
              </a:rPr>
              <a:t>1𝑓𝑓𝑓𝑓</a:t>
            </a:r>
            <a:r>
              <a:rPr dirty="0" baseline="23809" sz="1050" spc="-292">
                <a:latin typeface="Cambria Math"/>
                <a:cs typeface="Cambria Math"/>
              </a:rPr>
              <a:t>2</a:t>
            </a:r>
            <a:endParaRPr baseline="23809" sz="1050">
              <a:latin typeface="Cambria Math"/>
              <a:cs typeface="Cambria Math"/>
            </a:endParaRPr>
          </a:p>
        </p:txBody>
      </p:sp>
      <p:sp>
        <p:nvSpPr>
          <p:cNvPr id="42" name="object 42"/>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82</a:t>
            </a:r>
          </a:p>
        </p:txBody>
      </p:sp>
      <p:sp>
        <p:nvSpPr>
          <p:cNvPr id="41" name="object 41"/>
          <p:cNvSpPr txBox="1"/>
          <p:nvPr/>
        </p:nvSpPr>
        <p:spPr>
          <a:xfrm>
            <a:off x="647700" y="7332315"/>
            <a:ext cx="4483100" cy="1630680"/>
          </a:xfrm>
          <a:prstGeom prst="rect">
            <a:avLst/>
          </a:prstGeom>
        </p:spPr>
        <p:txBody>
          <a:bodyPr wrap="square" lIns="0" tIns="99695" rIns="0" bIns="0" rtlCol="0" vert="horz">
            <a:spAutoFit/>
          </a:bodyPr>
          <a:lstStyle/>
          <a:p>
            <a:pPr marL="38100">
              <a:lnSpc>
                <a:spcPct val="100000"/>
              </a:lnSpc>
              <a:spcBef>
                <a:spcPts val="785"/>
              </a:spcBef>
            </a:pPr>
            <a:r>
              <a:rPr dirty="0" sz="1000" spc="-5">
                <a:latin typeface="Times New Roman"/>
                <a:cs typeface="Times New Roman"/>
              </a:rPr>
              <a:t>Measured relative to the bearings, </a:t>
            </a:r>
            <a:r>
              <a:rPr dirty="0" sz="1000" spc="-229">
                <a:latin typeface="Cambria Math"/>
                <a:cs typeface="Cambria Math"/>
              </a:rPr>
              <a:t>𝛥𝛥</a:t>
            </a:r>
            <a:r>
              <a:rPr dirty="0" baseline="-15873" sz="1050" spc="-345">
                <a:latin typeface="Cambria Math"/>
                <a:cs typeface="Cambria Math"/>
              </a:rPr>
              <a:t>𝑑𝑑𝑑𝑑𝑠𝑠𝑔𝑔</a:t>
            </a:r>
            <a:r>
              <a:rPr dirty="0" baseline="-15873" sz="1050" spc="270">
                <a:latin typeface="Cambria Math"/>
                <a:cs typeface="Cambria Math"/>
              </a:rPr>
              <a:t> </a:t>
            </a:r>
            <a:r>
              <a:rPr dirty="0" sz="1000" spc="-5">
                <a:latin typeface="Cambria Math"/>
                <a:cs typeface="Cambria Math"/>
              </a:rPr>
              <a:t>= 0.628</a:t>
            </a:r>
            <a:r>
              <a:rPr dirty="0" sz="1000" spc="-120">
                <a:latin typeface="Cambria Math"/>
                <a:cs typeface="Cambria Math"/>
              </a:rPr>
              <a:t> </a:t>
            </a:r>
            <a:r>
              <a:rPr dirty="0" sz="1000" spc="-250">
                <a:latin typeface="Cambria Math"/>
                <a:cs typeface="Cambria Math"/>
              </a:rPr>
              <a:t>𝑠𝑠𝑠𝑠</a:t>
            </a:r>
            <a:endParaRPr sz="1000">
              <a:latin typeface="Cambria Math"/>
              <a:cs typeface="Cambria Math"/>
            </a:endParaRPr>
          </a:p>
          <a:p>
            <a:pPr algn="ctr" marL="1990089">
              <a:lnSpc>
                <a:spcPct val="100000"/>
              </a:lnSpc>
              <a:spcBef>
                <a:spcPts val="685"/>
              </a:spcBef>
            </a:pPr>
            <a:r>
              <a:rPr dirty="0" sz="1000" spc="5">
                <a:latin typeface="Cambria Math"/>
                <a:cs typeface="Cambria Math"/>
              </a:rPr>
              <a:t>∆</a:t>
            </a:r>
            <a:r>
              <a:rPr dirty="0" baseline="-15873" sz="1050" spc="7">
                <a:latin typeface="Cambria Math"/>
                <a:cs typeface="Cambria Math"/>
              </a:rPr>
              <a:t>1</a:t>
            </a:r>
            <a:r>
              <a:rPr dirty="0" sz="1000" spc="5">
                <a:latin typeface="Cambria Math"/>
                <a:cs typeface="Cambria Math"/>
              </a:rPr>
              <a:t>= </a:t>
            </a:r>
            <a:r>
              <a:rPr dirty="0" sz="1000" spc="-100">
                <a:latin typeface="Cambria Math"/>
                <a:cs typeface="Cambria Math"/>
              </a:rPr>
              <a:t>−3.802𝑠𝑠𝑠𝑠 </a:t>
            </a:r>
            <a:r>
              <a:rPr dirty="0" sz="1000" spc="-5">
                <a:latin typeface="Cambria Math"/>
                <a:cs typeface="Cambria Math"/>
              </a:rPr>
              <a:t>+ </a:t>
            </a:r>
            <a:r>
              <a:rPr dirty="0" sz="1000" spc="-110">
                <a:latin typeface="Cambria Math"/>
                <a:cs typeface="Cambria Math"/>
              </a:rPr>
              <a:t>6.897𝑠𝑠𝑠𝑠 </a:t>
            </a:r>
            <a:r>
              <a:rPr dirty="0" sz="1000" spc="-5">
                <a:latin typeface="Cambria Math"/>
                <a:cs typeface="Cambria Math"/>
              </a:rPr>
              <a:t>=</a:t>
            </a:r>
            <a:r>
              <a:rPr dirty="0" sz="1000" spc="90">
                <a:latin typeface="Cambria Math"/>
                <a:cs typeface="Cambria Math"/>
              </a:rPr>
              <a:t> </a:t>
            </a:r>
            <a:r>
              <a:rPr dirty="0" sz="1000" spc="-114">
                <a:latin typeface="Cambria Math"/>
                <a:cs typeface="Cambria Math"/>
              </a:rPr>
              <a:t>3.096𝑠𝑠𝑠𝑠</a:t>
            </a:r>
            <a:endParaRPr sz="1000">
              <a:latin typeface="Cambria Math"/>
              <a:cs typeface="Cambria Math"/>
            </a:endParaRPr>
          </a:p>
          <a:p>
            <a:pPr algn="ctr" marL="1990089">
              <a:lnSpc>
                <a:spcPct val="100000"/>
              </a:lnSpc>
              <a:spcBef>
                <a:spcPts val="575"/>
              </a:spcBef>
            </a:pPr>
            <a:r>
              <a:rPr dirty="0" sz="1000" spc="15">
                <a:latin typeface="Cambria Math"/>
                <a:cs typeface="Cambria Math"/>
              </a:rPr>
              <a:t>∆</a:t>
            </a:r>
            <a:r>
              <a:rPr dirty="0" baseline="-15873" sz="1050" spc="22">
                <a:latin typeface="Cambria Math"/>
                <a:cs typeface="Cambria Math"/>
              </a:rPr>
              <a:t>2</a:t>
            </a:r>
            <a:r>
              <a:rPr dirty="0" sz="1000" spc="15">
                <a:latin typeface="Cambria Math"/>
                <a:cs typeface="Cambria Math"/>
              </a:rPr>
              <a:t>= </a:t>
            </a:r>
            <a:r>
              <a:rPr dirty="0" sz="1000" spc="-110">
                <a:latin typeface="Cambria Math"/>
                <a:cs typeface="Cambria Math"/>
              </a:rPr>
              <a:t>3.096𝑠𝑠𝑠𝑠 </a:t>
            </a:r>
            <a:r>
              <a:rPr dirty="0" sz="1000" spc="-5">
                <a:latin typeface="Cambria Math"/>
                <a:cs typeface="Cambria Math"/>
              </a:rPr>
              <a:t>+ </a:t>
            </a:r>
            <a:r>
              <a:rPr dirty="0" sz="1000" spc="-110">
                <a:latin typeface="Cambria Math"/>
                <a:cs typeface="Cambria Math"/>
              </a:rPr>
              <a:t>2.639𝑠𝑠𝑠𝑠 </a:t>
            </a:r>
            <a:r>
              <a:rPr dirty="0" sz="1000" spc="-5">
                <a:latin typeface="Cambria Math"/>
                <a:cs typeface="Cambria Math"/>
              </a:rPr>
              <a:t>=</a:t>
            </a:r>
            <a:r>
              <a:rPr dirty="0" sz="1000" spc="100">
                <a:latin typeface="Cambria Math"/>
                <a:cs typeface="Cambria Math"/>
              </a:rPr>
              <a:t> </a:t>
            </a:r>
            <a:r>
              <a:rPr dirty="0" sz="1000" spc="-114">
                <a:latin typeface="Cambria Math"/>
                <a:cs typeface="Cambria Math"/>
              </a:rPr>
              <a:t>5.735𝑠𝑠𝑠𝑠</a:t>
            </a:r>
            <a:endParaRPr sz="1000">
              <a:latin typeface="Cambria Math"/>
              <a:cs typeface="Cambria Math"/>
            </a:endParaRPr>
          </a:p>
          <a:p>
            <a:pPr algn="ctr" marL="1990089">
              <a:lnSpc>
                <a:spcPct val="100000"/>
              </a:lnSpc>
              <a:spcBef>
                <a:spcPts val="575"/>
              </a:spcBef>
            </a:pPr>
            <a:r>
              <a:rPr dirty="0" sz="1000" spc="10">
                <a:latin typeface="Cambria Math"/>
                <a:cs typeface="Cambria Math"/>
              </a:rPr>
              <a:t>∆</a:t>
            </a:r>
            <a:r>
              <a:rPr dirty="0" baseline="-15873" sz="1050" spc="15">
                <a:latin typeface="Cambria Math"/>
                <a:cs typeface="Cambria Math"/>
              </a:rPr>
              <a:t>3</a:t>
            </a:r>
            <a:r>
              <a:rPr dirty="0" sz="1000" spc="10">
                <a:latin typeface="Cambria Math"/>
                <a:cs typeface="Cambria Math"/>
              </a:rPr>
              <a:t>= </a:t>
            </a:r>
            <a:r>
              <a:rPr dirty="0" sz="1000" spc="-5">
                <a:latin typeface="Cambria Math"/>
                <a:cs typeface="Cambria Math"/>
              </a:rPr>
              <a:t>5.735 − </a:t>
            </a:r>
            <a:r>
              <a:rPr dirty="0" sz="1000" spc="-110">
                <a:latin typeface="Cambria Math"/>
                <a:cs typeface="Cambria Math"/>
              </a:rPr>
              <a:t>0.141𝑠𝑠𝑠𝑠 </a:t>
            </a:r>
            <a:r>
              <a:rPr dirty="0" sz="1000" spc="-5">
                <a:latin typeface="Cambria Math"/>
                <a:cs typeface="Cambria Math"/>
              </a:rPr>
              <a:t>+ </a:t>
            </a:r>
            <a:r>
              <a:rPr dirty="0" sz="1000" spc="-110">
                <a:latin typeface="Cambria Math"/>
                <a:cs typeface="Cambria Math"/>
              </a:rPr>
              <a:t>0.628𝑠𝑠𝑠𝑠 </a:t>
            </a:r>
            <a:r>
              <a:rPr dirty="0" sz="1000" spc="-5">
                <a:latin typeface="Cambria Math"/>
                <a:cs typeface="Cambria Math"/>
              </a:rPr>
              <a:t>=</a:t>
            </a:r>
            <a:r>
              <a:rPr dirty="0" sz="1000" spc="120">
                <a:latin typeface="Cambria Math"/>
                <a:cs typeface="Cambria Math"/>
              </a:rPr>
              <a:t> </a:t>
            </a:r>
            <a:r>
              <a:rPr dirty="0" sz="1000" spc="-114">
                <a:latin typeface="Cambria Math"/>
                <a:cs typeface="Cambria Math"/>
              </a:rPr>
              <a:t>6.222𝑠𝑠𝑠𝑠</a:t>
            </a:r>
            <a:endParaRPr sz="1000">
              <a:latin typeface="Cambria Math"/>
              <a:cs typeface="Cambria Math"/>
            </a:endParaRPr>
          </a:p>
          <a:p>
            <a:pPr algn="ctr" marL="1987550">
              <a:lnSpc>
                <a:spcPct val="100000"/>
              </a:lnSpc>
              <a:spcBef>
                <a:spcPts val="565"/>
              </a:spcBef>
            </a:pPr>
            <a:r>
              <a:rPr dirty="0" sz="1000" spc="15">
                <a:latin typeface="Cambria Math"/>
                <a:cs typeface="Cambria Math"/>
              </a:rPr>
              <a:t>∆</a:t>
            </a:r>
            <a:r>
              <a:rPr dirty="0" baseline="-15873" sz="1050" spc="22">
                <a:latin typeface="Cambria Math"/>
                <a:cs typeface="Cambria Math"/>
              </a:rPr>
              <a:t>4</a:t>
            </a:r>
            <a:r>
              <a:rPr dirty="0" sz="1000" spc="15">
                <a:latin typeface="Cambria Math"/>
                <a:cs typeface="Cambria Math"/>
              </a:rPr>
              <a:t>= </a:t>
            </a:r>
            <a:r>
              <a:rPr dirty="0" sz="1000" spc="-110">
                <a:latin typeface="Cambria Math"/>
                <a:cs typeface="Cambria Math"/>
              </a:rPr>
              <a:t>6.222𝑠𝑠𝑠𝑠 </a:t>
            </a:r>
            <a:r>
              <a:rPr dirty="0" sz="1000" spc="-5">
                <a:latin typeface="Cambria Math"/>
                <a:cs typeface="Cambria Math"/>
              </a:rPr>
              <a:t>+ </a:t>
            </a:r>
            <a:r>
              <a:rPr dirty="0" sz="1000" spc="-110">
                <a:latin typeface="Cambria Math"/>
                <a:cs typeface="Cambria Math"/>
              </a:rPr>
              <a:t>0.347𝑠𝑠𝑠𝑠 </a:t>
            </a:r>
            <a:r>
              <a:rPr dirty="0" sz="1000" spc="-5">
                <a:latin typeface="Cambria Math"/>
                <a:cs typeface="Cambria Math"/>
              </a:rPr>
              <a:t>= </a:t>
            </a:r>
            <a:r>
              <a:rPr dirty="0" sz="1000" spc="-110">
                <a:latin typeface="Cambria Math"/>
                <a:cs typeface="Cambria Math"/>
              </a:rPr>
              <a:t>6.569𝑠𝑠𝑠𝑠 </a:t>
            </a:r>
            <a:r>
              <a:rPr dirty="0" sz="1000" spc="-5">
                <a:latin typeface="Cambria Math"/>
                <a:cs typeface="Cambria Math"/>
              </a:rPr>
              <a:t>=</a:t>
            </a:r>
            <a:r>
              <a:rPr dirty="0" sz="1000" spc="100">
                <a:latin typeface="Cambria Math"/>
                <a:cs typeface="Cambria Math"/>
              </a:rPr>
              <a:t> </a:t>
            </a:r>
            <a:r>
              <a:rPr dirty="0" sz="1000" spc="-150">
                <a:latin typeface="Cambria Math"/>
                <a:cs typeface="Cambria Math"/>
              </a:rPr>
              <a:t>𝐷𝐷</a:t>
            </a:r>
            <a:r>
              <a:rPr dirty="0" baseline="-15873" sz="1050" spc="-225">
                <a:latin typeface="Cambria Math"/>
                <a:cs typeface="Cambria Math"/>
              </a:rPr>
              <a:t>120</a:t>
            </a:r>
            <a:endParaRPr baseline="-15873" sz="1050">
              <a:latin typeface="Cambria Math"/>
              <a:cs typeface="Cambria Math"/>
            </a:endParaRPr>
          </a:p>
          <a:p>
            <a:pPr algn="ctr" marL="1990089">
              <a:lnSpc>
                <a:spcPct val="100000"/>
              </a:lnSpc>
              <a:spcBef>
                <a:spcPts val="575"/>
              </a:spcBef>
            </a:pPr>
            <a:r>
              <a:rPr dirty="0" sz="1000" spc="15">
                <a:latin typeface="Cambria Math"/>
                <a:cs typeface="Cambria Math"/>
              </a:rPr>
              <a:t>∆</a:t>
            </a:r>
            <a:r>
              <a:rPr dirty="0" baseline="-15873" sz="1050" spc="22">
                <a:latin typeface="Cambria Math"/>
                <a:cs typeface="Cambria Math"/>
              </a:rPr>
              <a:t>5</a:t>
            </a:r>
            <a:r>
              <a:rPr dirty="0" sz="1000" spc="15">
                <a:latin typeface="Cambria Math"/>
                <a:cs typeface="Cambria Math"/>
              </a:rPr>
              <a:t>= </a:t>
            </a:r>
            <a:r>
              <a:rPr dirty="0" sz="1000" spc="-110">
                <a:latin typeface="Cambria Math"/>
                <a:cs typeface="Cambria Math"/>
              </a:rPr>
              <a:t>6.569𝑠𝑠𝑠𝑠 </a:t>
            </a:r>
            <a:r>
              <a:rPr dirty="0" sz="1000" spc="-5">
                <a:latin typeface="Cambria Math"/>
                <a:cs typeface="Cambria Math"/>
              </a:rPr>
              <a:t>− </a:t>
            </a:r>
            <a:r>
              <a:rPr dirty="0" sz="1000" spc="-110">
                <a:latin typeface="Cambria Math"/>
                <a:cs typeface="Cambria Math"/>
              </a:rPr>
              <a:t>2.610𝑠𝑠𝑠𝑠 </a:t>
            </a:r>
            <a:r>
              <a:rPr dirty="0" sz="1000" spc="-5">
                <a:latin typeface="Cambria Math"/>
                <a:cs typeface="Cambria Math"/>
              </a:rPr>
              <a:t>− </a:t>
            </a:r>
            <a:r>
              <a:rPr dirty="0" sz="1000" spc="-110">
                <a:latin typeface="Cambria Math"/>
                <a:cs typeface="Cambria Math"/>
              </a:rPr>
              <a:t>0.808𝑠𝑠𝑠𝑠 </a:t>
            </a:r>
            <a:r>
              <a:rPr dirty="0" sz="1000" spc="-5">
                <a:latin typeface="Cambria Math"/>
                <a:cs typeface="Cambria Math"/>
              </a:rPr>
              <a:t>=</a:t>
            </a:r>
            <a:r>
              <a:rPr dirty="0" sz="1000" spc="114">
                <a:latin typeface="Cambria Math"/>
                <a:cs typeface="Cambria Math"/>
              </a:rPr>
              <a:t> </a:t>
            </a:r>
            <a:r>
              <a:rPr dirty="0" sz="1000" spc="-114">
                <a:latin typeface="Cambria Math"/>
                <a:cs typeface="Cambria Math"/>
              </a:rPr>
              <a:t>3.150𝑠𝑠𝑠𝑠</a:t>
            </a:r>
            <a:endParaRPr sz="1000">
              <a:latin typeface="Cambria Math"/>
              <a:cs typeface="Cambria Math"/>
            </a:endParaRPr>
          </a:p>
          <a:p>
            <a:pPr algn="ctr" marL="1986914">
              <a:lnSpc>
                <a:spcPct val="100000"/>
              </a:lnSpc>
              <a:spcBef>
                <a:spcPts val="575"/>
              </a:spcBef>
            </a:pPr>
            <a:r>
              <a:rPr dirty="0" sz="1000" spc="10">
                <a:latin typeface="Cambria Math"/>
                <a:cs typeface="Cambria Math"/>
              </a:rPr>
              <a:t>∆</a:t>
            </a:r>
            <a:r>
              <a:rPr dirty="0" baseline="-15873" sz="1050" spc="15">
                <a:latin typeface="Cambria Math"/>
                <a:cs typeface="Cambria Math"/>
              </a:rPr>
              <a:t>6</a:t>
            </a:r>
            <a:r>
              <a:rPr dirty="0" sz="1000" spc="10">
                <a:latin typeface="Cambria Math"/>
                <a:cs typeface="Cambria Math"/>
              </a:rPr>
              <a:t>= </a:t>
            </a:r>
            <a:r>
              <a:rPr dirty="0" sz="1000" spc="-5">
                <a:latin typeface="Cambria Math"/>
                <a:cs typeface="Cambria Math"/>
              </a:rPr>
              <a:t>3.150 − </a:t>
            </a:r>
            <a:r>
              <a:rPr dirty="0" sz="1000" spc="-110">
                <a:latin typeface="Cambria Math"/>
                <a:cs typeface="Cambria Math"/>
              </a:rPr>
              <a:t>0.457𝑠𝑠𝑠𝑠 </a:t>
            </a:r>
            <a:r>
              <a:rPr dirty="0" sz="1000" spc="-5">
                <a:latin typeface="Cambria Math"/>
                <a:cs typeface="Cambria Math"/>
              </a:rPr>
              <a:t>= </a:t>
            </a:r>
            <a:r>
              <a:rPr dirty="0" sz="1000" spc="-110">
                <a:latin typeface="Cambria Math"/>
                <a:cs typeface="Cambria Math"/>
              </a:rPr>
              <a:t>2.693𝑠𝑠𝑠𝑠 </a:t>
            </a:r>
            <a:r>
              <a:rPr dirty="0" sz="1000" spc="-5">
                <a:latin typeface="Cambria Math"/>
                <a:cs typeface="Cambria Math"/>
              </a:rPr>
              <a:t>=</a:t>
            </a:r>
            <a:r>
              <a:rPr dirty="0" sz="1000" spc="-85">
                <a:latin typeface="Cambria Math"/>
                <a:cs typeface="Cambria Math"/>
              </a:rPr>
              <a:t> </a:t>
            </a:r>
            <a:r>
              <a:rPr dirty="0" sz="1000" spc="-150">
                <a:latin typeface="Cambria Math"/>
                <a:cs typeface="Cambria Math"/>
              </a:rPr>
              <a:t>∆</a:t>
            </a:r>
            <a:r>
              <a:rPr dirty="0" baseline="-15873" sz="1050" spc="-225">
                <a:latin typeface="Cambria Math"/>
                <a:cs typeface="Cambria Math"/>
              </a:rPr>
              <a:t>𝑒𝑒𝑥𝑥𝑐𝑐𝑒𝑒𝑠𝑠𝑠𝑠</a:t>
            </a:r>
            <a:endParaRPr baseline="-15873" sz="1050">
              <a:latin typeface="Cambria Math"/>
              <a:cs typeface="Cambria Math"/>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3916045" cy="417195"/>
          </a:xfrm>
          <a:prstGeom prst="rect"/>
        </p:spPr>
        <p:txBody>
          <a:bodyPr wrap="square" lIns="0" tIns="14604" rIns="0" bIns="0" rtlCol="0" vert="horz">
            <a:spAutoFit/>
          </a:bodyPr>
          <a:lstStyle/>
          <a:p>
            <a:pPr>
              <a:lnSpc>
                <a:spcPct val="100000"/>
              </a:lnSpc>
              <a:spcBef>
                <a:spcPts val="114"/>
              </a:spcBef>
            </a:pPr>
            <a:r>
              <a:rPr dirty="0" sz="2550" spc="-15" b="0">
                <a:solidFill>
                  <a:srgbClr val="1C7C5B"/>
                </a:solidFill>
                <a:latin typeface="Arial Black"/>
                <a:cs typeface="Arial Black"/>
              </a:rPr>
              <a:t>Live </a:t>
            </a:r>
            <a:r>
              <a:rPr dirty="0" sz="2550" spc="15" b="0">
                <a:solidFill>
                  <a:srgbClr val="1C7C5B"/>
                </a:solidFill>
                <a:latin typeface="Arial Black"/>
                <a:cs typeface="Arial Black"/>
              </a:rPr>
              <a:t>Load</a:t>
            </a:r>
            <a:r>
              <a:rPr dirty="0" sz="2550" spc="-55" b="0">
                <a:solidFill>
                  <a:srgbClr val="1C7C5B"/>
                </a:solidFill>
                <a:latin typeface="Arial Black"/>
                <a:cs typeface="Arial Black"/>
              </a:rPr>
              <a:t> </a:t>
            </a:r>
            <a:r>
              <a:rPr dirty="0" sz="2550" spc="5" b="0">
                <a:solidFill>
                  <a:srgbClr val="1C7C5B"/>
                </a:solidFill>
                <a:latin typeface="Arial Black"/>
                <a:cs typeface="Arial Black"/>
              </a:rPr>
              <a:t>Distribution</a:t>
            </a:r>
            <a:endParaRPr sz="2550">
              <a:latin typeface="Arial Black"/>
              <a:cs typeface="Arial Black"/>
            </a:endParaRPr>
          </a:p>
        </p:txBody>
      </p:sp>
      <p:sp>
        <p:nvSpPr>
          <p:cNvPr id="6" name="object 6"/>
          <p:cNvSpPr txBox="1"/>
          <p:nvPr/>
        </p:nvSpPr>
        <p:spPr>
          <a:xfrm>
            <a:off x="1016505" y="1843558"/>
            <a:ext cx="2475230" cy="2322195"/>
          </a:xfrm>
          <a:prstGeom prst="rect">
            <a:avLst/>
          </a:prstGeom>
        </p:spPr>
        <p:txBody>
          <a:bodyPr wrap="square" lIns="0" tIns="46355" rIns="0" bIns="0" rtlCol="0" vert="horz">
            <a:spAutoFit/>
          </a:bodyPr>
          <a:lstStyle/>
          <a:p>
            <a:pPr marL="244475" indent="-245110">
              <a:lnSpc>
                <a:spcPct val="100000"/>
              </a:lnSpc>
              <a:spcBef>
                <a:spcPts val="365"/>
              </a:spcBef>
              <a:buChar char="•"/>
              <a:tabLst>
                <a:tab pos="244475" algn="l"/>
                <a:tab pos="245110" algn="l"/>
              </a:tabLst>
            </a:pPr>
            <a:r>
              <a:rPr dirty="0" sz="1150" spc="-10">
                <a:latin typeface="Arial"/>
                <a:cs typeface="Arial"/>
              </a:rPr>
              <a:t>LRFD</a:t>
            </a:r>
            <a:r>
              <a:rPr dirty="0" sz="1150" spc="-20">
                <a:latin typeface="Arial"/>
                <a:cs typeface="Arial"/>
              </a:rPr>
              <a:t> </a:t>
            </a:r>
            <a:r>
              <a:rPr dirty="0" sz="1150" spc="-10">
                <a:latin typeface="Arial"/>
                <a:cs typeface="Arial"/>
              </a:rPr>
              <a:t>4.6.2.2</a:t>
            </a:r>
            <a:endParaRPr sz="1150">
              <a:latin typeface="Arial"/>
              <a:cs typeface="Arial"/>
            </a:endParaRPr>
          </a:p>
          <a:p>
            <a:pPr marL="244475" indent="-245110">
              <a:lnSpc>
                <a:spcPct val="100000"/>
              </a:lnSpc>
              <a:spcBef>
                <a:spcPts val="265"/>
              </a:spcBef>
              <a:buChar char="•"/>
              <a:tabLst>
                <a:tab pos="244475" algn="l"/>
                <a:tab pos="245110" algn="l"/>
              </a:tabLst>
            </a:pPr>
            <a:r>
              <a:rPr dirty="0" sz="1150" spc="-10">
                <a:latin typeface="Arial"/>
                <a:cs typeface="Arial"/>
              </a:rPr>
              <a:t>Live Load Distribution</a:t>
            </a:r>
            <a:r>
              <a:rPr dirty="0" sz="1150" spc="-5">
                <a:latin typeface="Arial"/>
                <a:cs typeface="Arial"/>
              </a:rPr>
              <a:t> </a:t>
            </a:r>
            <a:r>
              <a:rPr dirty="0" sz="1150" spc="-10">
                <a:latin typeface="Arial"/>
                <a:cs typeface="Arial"/>
              </a:rPr>
              <a:t>Factors</a:t>
            </a:r>
            <a:endParaRPr sz="1150">
              <a:latin typeface="Arial"/>
              <a:cs typeface="Arial"/>
            </a:endParaRPr>
          </a:p>
          <a:p>
            <a:pPr lvl="1" marL="530225" indent="-205104">
              <a:lnSpc>
                <a:spcPct val="100000"/>
              </a:lnSpc>
              <a:spcBef>
                <a:spcPts val="260"/>
              </a:spcBef>
              <a:buChar char="–"/>
              <a:tabLst>
                <a:tab pos="530860" algn="l"/>
              </a:tabLst>
            </a:pPr>
            <a:r>
              <a:rPr dirty="0" sz="1150" spc="-10">
                <a:latin typeface="Arial"/>
                <a:cs typeface="Arial"/>
              </a:rPr>
              <a:t>Equations</a:t>
            </a:r>
            <a:endParaRPr sz="1150">
              <a:latin typeface="Arial"/>
              <a:cs typeface="Arial"/>
            </a:endParaRPr>
          </a:p>
          <a:p>
            <a:pPr lvl="2" marL="815340" indent="-163830">
              <a:lnSpc>
                <a:spcPct val="100000"/>
              </a:lnSpc>
              <a:spcBef>
                <a:spcPts val="265"/>
              </a:spcBef>
              <a:buChar char="•"/>
              <a:tabLst>
                <a:tab pos="815975" algn="l"/>
              </a:tabLst>
            </a:pPr>
            <a:r>
              <a:rPr dirty="0" sz="1150" spc="-10">
                <a:latin typeface="Arial"/>
                <a:cs typeface="Arial"/>
              </a:rPr>
              <a:t>Section</a:t>
            </a:r>
            <a:r>
              <a:rPr dirty="0" sz="1150" spc="-25">
                <a:latin typeface="Arial"/>
                <a:cs typeface="Arial"/>
              </a:rPr>
              <a:t> </a:t>
            </a:r>
            <a:r>
              <a:rPr dirty="0" sz="1150" spc="-30">
                <a:latin typeface="Arial"/>
                <a:cs typeface="Arial"/>
              </a:rPr>
              <a:t>Type</a:t>
            </a:r>
            <a:endParaRPr sz="1150">
              <a:latin typeface="Arial"/>
              <a:cs typeface="Arial"/>
            </a:endParaRPr>
          </a:p>
          <a:p>
            <a:pPr lvl="2" marL="815340" indent="-163830">
              <a:lnSpc>
                <a:spcPct val="100000"/>
              </a:lnSpc>
              <a:spcBef>
                <a:spcPts val="265"/>
              </a:spcBef>
              <a:buChar char="•"/>
              <a:tabLst>
                <a:tab pos="815975" algn="l"/>
              </a:tabLst>
            </a:pPr>
            <a:r>
              <a:rPr dirty="0" sz="1150" spc="-10">
                <a:latin typeface="Arial"/>
                <a:cs typeface="Arial"/>
              </a:rPr>
              <a:t>Interior &amp; Exterior</a:t>
            </a:r>
            <a:r>
              <a:rPr dirty="0" sz="1150" spc="15">
                <a:latin typeface="Arial"/>
                <a:cs typeface="Arial"/>
              </a:rPr>
              <a:t> </a:t>
            </a:r>
            <a:r>
              <a:rPr dirty="0" sz="1150" spc="-10">
                <a:latin typeface="Arial"/>
                <a:cs typeface="Arial"/>
              </a:rPr>
              <a:t>Girders</a:t>
            </a:r>
            <a:endParaRPr sz="1150">
              <a:latin typeface="Arial"/>
              <a:cs typeface="Arial"/>
            </a:endParaRPr>
          </a:p>
          <a:p>
            <a:pPr lvl="2" marL="815340" indent="-163830">
              <a:lnSpc>
                <a:spcPct val="100000"/>
              </a:lnSpc>
              <a:spcBef>
                <a:spcPts val="265"/>
              </a:spcBef>
              <a:buChar char="•"/>
              <a:tabLst>
                <a:tab pos="815975" algn="l"/>
              </a:tabLst>
            </a:pPr>
            <a:r>
              <a:rPr dirty="0" sz="1150" spc="-10">
                <a:latin typeface="Arial"/>
                <a:cs typeface="Arial"/>
              </a:rPr>
              <a:t>Shear &amp;</a:t>
            </a:r>
            <a:r>
              <a:rPr dirty="0" sz="1150" spc="-5">
                <a:latin typeface="Arial"/>
                <a:cs typeface="Arial"/>
              </a:rPr>
              <a:t> </a:t>
            </a:r>
            <a:r>
              <a:rPr dirty="0" sz="1150" spc="-10">
                <a:latin typeface="Arial"/>
                <a:cs typeface="Arial"/>
              </a:rPr>
              <a:t>Moment</a:t>
            </a:r>
            <a:endParaRPr sz="1150">
              <a:latin typeface="Arial"/>
              <a:cs typeface="Arial"/>
            </a:endParaRPr>
          </a:p>
          <a:p>
            <a:pPr lvl="1" marL="530225" indent="-205104">
              <a:lnSpc>
                <a:spcPct val="100000"/>
              </a:lnSpc>
              <a:spcBef>
                <a:spcPts val="265"/>
              </a:spcBef>
              <a:buChar char="–"/>
              <a:tabLst>
                <a:tab pos="530860" algn="l"/>
              </a:tabLst>
            </a:pPr>
            <a:r>
              <a:rPr dirty="0" sz="1150" spc="-10">
                <a:latin typeface="Arial"/>
                <a:cs typeface="Arial"/>
              </a:rPr>
              <a:t>Lever</a:t>
            </a:r>
            <a:r>
              <a:rPr dirty="0" sz="1150">
                <a:latin typeface="Arial"/>
                <a:cs typeface="Arial"/>
              </a:rPr>
              <a:t> </a:t>
            </a:r>
            <a:r>
              <a:rPr dirty="0" sz="1150" spc="-10">
                <a:latin typeface="Arial"/>
                <a:cs typeface="Arial"/>
              </a:rPr>
              <a:t>Rule</a:t>
            </a:r>
            <a:endParaRPr sz="1150">
              <a:latin typeface="Arial"/>
              <a:cs typeface="Arial"/>
            </a:endParaRPr>
          </a:p>
          <a:p>
            <a:pPr lvl="1" marL="530225" indent="-205104">
              <a:lnSpc>
                <a:spcPct val="100000"/>
              </a:lnSpc>
              <a:spcBef>
                <a:spcPts val="260"/>
              </a:spcBef>
              <a:buChar char="–"/>
              <a:tabLst>
                <a:tab pos="530860" algn="l"/>
              </a:tabLst>
            </a:pPr>
            <a:r>
              <a:rPr dirty="0" sz="1150" spc="-10">
                <a:latin typeface="Arial"/>
                <a:cs typeface="Arial"/>
              </a:rPr>
              <a:t>Skew Correction</a:t>
            </a:r>
            <a:r>
              <a:rPr dirty="0" sz="1150" spc="-20">
                <a:latin typeface="Arial"/>
                <a:cs typeface="Arial"/>
              </a:rPr>
              <a:t> </a:t>
            </a:r>
            <a:r>
              <a:rPr dirty="0" sz="1150" spc="-10">
                <a:latin typeface="Arial"/>
                <a:cs typeface="Arial"/>
              </a:rPr>
              <a:t>Factors</a:t>
            </a:r>
            <a:endParaRPr sz="1150">
              <a:latin typeface="Arial"/>
              <a:cs typeface="Arial"/>
            </a:endParaRPr>
          </a:p>
          <a:p>
            <a:pPr lvl="1" marL="530225" indent="-205104">
              <a:lnSpc>
                <a:spcPct val="100000"/>
              </a:lnSpc>
              <a:spcBef>
                <a:spcPts val="265"/>
              </a:spcBef>
              <a:buChar char="–"/>
              <a:tabLst>
                <a:tab pos="530860" algn="l"/>
              </a:tabLst>
            </a:pPr>
            <a:r>
              <a:rPr dirty="0" sz="1150" spc="-10">
                <a:latin typeface="Arial"/>
                <a:cs typeface="Arial"/>
              </a:rPr>
              <a:t>Range </a:t>
            </a:r>
            <a:r>
              <a:rPr dirty="0" sz="1150" spc="-5">
                <a:latin typeface="Arial"/>
                <a:cs typeface="Arial"/>
              </a:rPr>
              <a:t>of</a:t>
            </a:r>
            <a:r>
              <a:rPr dirty="0" sz="1150" spc="-85">
                <a:latin typeface="Arial"/>
                <a:cs typeface="Arial"/>
              </a:rPr>
              <a:t> </a:t>
            </a:r>
            <a:r>
              <a:rPr dirty="0" sz="1150" spc="-10">
                <a:latin typeface="Arial"/>
                <a:cs typeface="Arial"/>
              </a:rPr>
              <a:t>Applicability</a:t>
            </a:r>
            <a:endParaRPr sz="1150">
              <a:latin typeface="Arial"/>
              <a:cs typeface="Arial"/>
            </a:endParaRPr>
          </a:p>
          <a:p>
            <a:pPr lvl="1">
              <a:lnSpc>
                <a:spcPct val="100000"/>
              </a:lnSpc>
              <a:spcBef>
                <a:spcPts val="10"/>
              </a:spcBef>
              <a:buFont typeface="Arial"/>
              <a:buChar char="–"/>
            </a:pPr>
            <a:endParaRPr sz="1650">
              <a:latin typeface="Arial"/>
              <a:cs typeface="Arial"/>
            </a:endParaRPr>
          </a:p>
          <a:p>
            <a:pPr marL="244475" indent="-245110">
              <a:lnSpc>
                <a:spcPct val="100000"/>
              </a:lnSpc>
              <a:buChar char="•"/>
              <a:tabLst>
                <a:tab pos="244475" algn="l"/>
                <a:tab pos="245110" algn="l"/>
              </a:tabLst>
            </a:pPr>
            <a:r>
              <a:rPr dirty="0" sz="1150" spc="-30">
                <a:latin typeface="Arial"/>
                <a:cs typeface="Arial"/>
              </a:rPr>
              <a:t>Type </a:t>
            </a:r>
            <a:r>
              <a:rPr dirty="0" sz="1150" spc="-5">
                <a:latin typeface="Arial"/>
                <a:cs typeface="Arial"/>
              </a:rPr>
              <a:t>(k) for </a:t>
            </a:r>
            <a:r>
              <a:rPr dirty="0" sz="1150" spc="-10">
                <a:latin typeface="Arial"/>
                <a:cs typeface="Arial"/>
              </a:rPr>
              <a:t>design</a:t>
            </a:r>
            <a:r>
              <a:rPr dirty="0" sz="1150" spc="25">
                <a:latin typeface="Arial"/>
                <a:cs typeface="Arial"/>
              </a:rPr>
              <a:t> </a:t>
            </a:r>
            <a:r>
              <a:rPr dirty="0" sz="1150" spc="-10">
                <a:latin typeface="Arial"/>
                <a:cs typeface="Arial"/>
              </a:rPr>
              <a:t>example</a:t>
            </a:r>
            <a:endParaRPr sz="1150">
              <a:latin typeface="Arial"/>
              <a:cs typeface="Arial"/>
            </a:endParaRPr>
          </a:p>
        </p:txBody>
      </p:sp>
      <p:sp>
        <p:nvSpPr>
          <p:cNvPr id="7" name="object 7"/>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3</a:t>
            </a:r>
            <a:r>
              <a:rPr dirty="0" sz="850">
                <a:solidFill>
                  <a:srgbClr val="FFFFFF"/>
                </a:solidFill>
                <a:latin typeface="Arial"/>
                <a:cs typeface="Arial"/>
              </a:rPr>
              <a:t>5</a:t>
            </a:r>
            <a:endParaRPr sz="850">
              <a:latin typeface="Arial"/>
              <a:cs typeface="Arial"/>
            </a:endParaRPr>
          </a:p>
        </p:txBody>
      </p:sp>
      <p:sp>
        <p:nvSpPr>
          <p:cNvPr id="8" name="object 8"/>
          <p:cNvSpPr/>
          <p:nvPr/>
        </p:nvSpPr>
        <p:spPr>
          <a:xfrm>
            <a:off x="3790188" y="1601724"/>
            <a:ext cx="3032759" cy="1379219"/>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3488435" y="2842260"/>
            <a:ext cx="3544824" cy="1437132"/>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11" name="object 11"/>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2" name="object 12"/>
          <p:cNvSpPr txBox="1"/>
          <p:nvPr/>
        </p:nvSpPr>
        <p:spPr>
          <a:xfrm>
            <a:off x="1534158" y="8849469"/>
            <a:ext cx="1169035" cy="177800"/>
          </a:xfrm>
          <a:prstGeom prst="rect">
            <a:avLst/>
          </a:prstGeom>
        </p:spPr>
        <p:txBody>
          <a:bodyPr wrap="square" lIns="0" tIns="12065" rIns="0" bIns="0" rtlCol="0" vert="horz">
            <a:spAutoFit/>
          </a:bodyPr>
          <a:lstStyle/>
          <a:p>
            <a:pPr marL="12700">
              <a:lnSpc>
                <a:spcPct val="100000"/>
              </a:lnSpc>
              <a:spcBef>
                <a:spcPts val="95"/>
              </a:spcBef>
            </a:pPr>
            <a:r>
              <a:rPr dirty="0" sz="1000" spc="-10">
                <a:solidFill>
                  <a:srgbClr val="FFFFFF"/>
                </a:solidFill>
                <a:latin typeface="Arial"/>
                <a:cs typeface="Arial"/>
              </a:rPr>
              <a:t>Participant</a:t>
            </a:r>
            <a:r>
              <a:rPr dirty="0" sz="1000" spc="-5">
                <a:solidFill>
                  <a:srgbClr val="FFFFFF"/>
                </a:solidFill>
                <a:latin typeface="Arial"/>
                <a:cs typeface="Arial"/>
              </a:rPr>
              <a:t> </a:t>
            </a:r>
            <a:r>
              <a:rPr dirty="0" sz="1000" spc="-10">
                <a:solidFill>
                  <a:srgbClr val="FFFFFF"/>
                </a:solidFill>
                <a:latin typeface="Arial"/>
                <a:cs typeface="Arial"/>
              </a:rPr>
              <a:t>Materials</a:t>
            </a:r>
            <a:endParaRPr sz="1000">
              <a:latin typeface="Arial"/>
              <a:cs typeface="Arial"/>
            </a:endParaRPr>
          </a:p>
        </p:txBody>
      </p:sp>
      <p:sp>
        <p:nvSpPr>
          <p:cNvPr id="13" name="object 13"/>
          <p:cNvSpPr txBox="1"/>
          <p:nvPr/>
        </p:nvSpPr>
        <p:spPr>
          <a:xfrm>
            <a:off x="2855988" y="8849469"/>
            <a:ext cx="3514090" cy="177800"/>
          </a:xfrm>
          <a:prstGeom prst="rect">
            <a:avLst/>
          </a:prstGeom>
        </p:spPr>
        <p:txBody>
          <a:bodyPr wrap="square" lIns="0" tIns="12065" rIns="0" bIns="0" rtlCol="0" vert="horz">
            <a:spAutoFit/>
          </a:bodyPr>
          <a:lstStyle/>
          <a:p>
            <a:pPr marL="12700">
              <a:lnSpc>
                <a:spcPct val="100000"/>
              </a:lnSpc>
              <a:spcBef>
                <a:spcPts val="95"/>
              </a:spcBef>
            </a:pPr>
            <a:r>
              <a:rPr dirty="0" sz="1000" spc="-5">
                <a:solidFill>
                  <a:srgbClr val="FFFFFF"/>
                </a:solidFill>
                <a:latin typeface="Arial"/>
                <a:cs typeface="Arial"/>
              </a:rPr>
              <a:t>https://ftp.wsdot.wa.gov/incoming/PSCBridgeDesignWorkshop</a:t>
            </a:r>
            <a:endParaRPr sz="1000">
              <a:latin typeface="Arial"/>
              <a:cs typeface="Arial"/>
            </a:endParaRPr>
          </a:p>
        </p:txBody>
      </p:sp>
      <p:sp>
        <p:nvSpPr>
          <p:cNvPr id="14" name="object 14"/>
          <p:cNvSpPr txBox="1"/>
          <p:nvPr/>
        </p:nvSpPr>
        <p:spPr>
          <a:xfrm>
            <a:off x="1003766" y="5528576"/>
            <a:ext cx="2980690" cy="417195"/>
          </a:xfrm>
          <a:prstGeom prst="rect">
            <a:avLst/>
          </a:prstGeom>
        </p:spPr>
        <p:txBody>
          <a:bodyPr wrap="square" lIns="0" tIns="14604" rIns="0" bIns="0" rtlCol="0" vert="horz">
            <a:spAutoFit/>
          </a:bodyPr>
          <a:lstStyle/>
          <a:p>
            <a:pPr marL="12700">
              <a:lnSpc>
                <a:spcPct val="100000"/>
              </a:lnSpc>
              <a:spcBef>
                <a:spcPts val="114"/>
              </a:spcBef>
            </a:pPr>
            <a:r>
              <a:rPr dirty="0" sz="2550" spc="10">
                <a:solidFill>
                  <a:srgbClr val="1C7C5B"/>
                </a:solidFill>
                <a:latin typeface="Arial Black"/>
                <a:cs typeface="Arial Black"/>
              </a:rPr>
              <a:t>Design</a:t>
            </a:r>
            <a:r>
              <a:rPr dirty="0" sz="2550" spc="-70">
                <a:solidFill>
                  <a:srgbClr val="1C7C5B"/>
                </a:solidFill>
                <a:latin typeface="Arial Black"/>
                <a:cs typeface="Arial Black"/>
              </a:rPr>
              <a:t> </a:t>
            </a:r>
            <a:r>
              <a:rPr dirty="0" sz="2550" spc="10">
                <a:solidFill>
                  <a:srgbClr val="1C7C5B"/>
                </a:solidFill>
                <a:latin typeface="Arial Black"/>
                <a:cs typeface="Arial Black"/>
              </a:rPr>
              <a:t>Moments</a:t>
            </a:r>
            <a:endParaRPr sz="2550">
              <a:latin typeface="Arial Black"/>
              <a:cs typeface="Arial Black"/>
            </a:endParaRPr>
          </a:p>
        </p:txBody>
      </p:sp>
      <p:sp>
        <p:nvSpPr>
          <p:cNvPr id="15" name="object 15"/>
          <p:cNvSpPr txBox="1"/>
          <p:nvPr/>
        </p:nvSpPr>
        <p:spPr>
          <a:xfrm>
            <a:off x="6950462" y="8873744"/>
            <a:ext cx="145415" cy="155575"/>
          </a:xfrm>
          <a:prstGeom prst="rect">
            <a:avLst/>
          </a:prstGeom>
        </p:spPr>
        <p:txBody>
          <a:bodyPr wrap="square" lIns="0" tIns="12700" rIns="0" bIns="0" rtlCol="0" vert="horz">
            <a:spAutoFit/>
          </a:bodyPr>
          <a:lstStyle/>
          <a:p>
            <a:pPr marL="12700">
              <a:lnSpc>
                <a:spcPct val="100000"/>
              </a:lnSpc>
              <a:spcBef>
                <a:spcPts val="100"/>
              </a:spcBef>
            </a:pPr>
            <a:r>
              <a:rPr dirty="0" sz="850" spc="-10">
                <a:solidFill>
                  <a:srgbClr val="FFFFFF"/>
                </a:solidFill>
                <a:latin typeface="Arial"/>
                <a:cs typeface="Arial"/>
              </a:rPr>
              <a:t>3</a:t>
            </a:r>
            <a:r>
              <a:rPr dirty="0" sz="850">
                <a:solidFill>
                  <a:srgbClr val="FFFFFF"/>
                </a:solidFill>
                <a:latin typeface="Arial"/>
                <a:cs typeface="Arial"/>
              </a:rPr>
              <a:t>6</a:t>
            </a:r>
            <a:endParaRPr sz="850">
              <a:latin typeface="Arial"/>
              <a:cs typeface="Arial"/>
            </a:endParaRPr>
          </a:p>
        </p:txBody>
      </p:sp>
      <p:graphicFrame>
        <p:nvGraphicFramePr>
          <p:cNvPr id="16" name="object 16"/>
          <p:cNvGraphicFramePr>
            <a:graphicFrameLocks noGrp="1"/>
          </p:cNvGraphicFramePr>
          <p:nvPr/>
        </p:nvGraphicFramePr>
        <p:xfrm>
          <a:off x="1077467" y="6300215"/>
          <a:ext cx="4678680" cy="280670"/>
        </p:xfrm>
        <a:graphic>
          <a:graphicData uri="http://schemas.openxmlformats.org/drawingml/2006/table">
            <a:tbl>
              <a:tblPr firstRow="1" bandRow="1">
                <a:tableStyleId>{2D5ABB26-0587-4C30-8999-92F81FD0307C}</a:tableStyleId>
              </a:tblPr>
              <a:tblGrid>
                <a:gridCol w="1165860"/>
                <a:gridCol w="1165860"/>
                <a:gridCol w="1165859"/>
                <a:gridCol w="1167129"/>
              </a:tblGrid>
              <a:tr h="108204">
                <a:tc>
                  <a:txBody>
                    <a:bodyPr/>
                    <a:lstStyle/>
                    <a:p>
                      <a:pPr marL="48260">
                        <a:lnSpc>
                          <a:spcPts val="750"/>
                        </a:lnSpc>
                      </a:pPr>
                      <a:r>
                        <a:rPr dirty="0" sz="700" b="1">
                          <a:solidFill>
                            <a:srgbClr val="FFFFFF"/>
                          </a:solidFill>
                          <a:latin typeface="Arial"/>
                          <a:cs typeface="Arial"/>
                        </a:rPr>
                        <a:t>Loading</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marL="48895">
                        <a:lnSpc>
                          <a:spcPts val="750"/>
                        </a:lnSpc>
                      </a:pPr>
                      <a:r>
                        <a:rPr dirty="0" sz="700" b="1">
                          <a:solidFill>
                            <a:srgbClr val="FFFFFF"/>
                          </a:solidFill>
                          <a:latin typeface="Arial"/>
                          <a:cs typeface="Arial"/>
                        </a:rPr>
                        <a:t>Transfer</a:t>
                      </a:r>
                      <a:r>
                        <a:rPr dirty="0" sz="700" spc="-5" b="1">
                          <a:solidFill>
                            <a:srgbClr val="FFFFFF"/>
                          </a:solidFill>
                          <a:latin typeface="Arial"/>
                          <a:cs typeface="Arial"/>
                        </a:rPr>
                        <a:t> </a:t>
                      </a:r>
                      <a:r>
                        <a:rPr dirty="0" sz="700" b="1">
                          <a:solidFill>
                            <a:srgbClr val="FFFFFF"/>
                          </a:solidFill>
                          <a:latin typeface="Arial"/>
                          <a:cs typeface="Arial"/>
                        </a:rPr>
                        <a:t>Point</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marL="50165">
                        <a:lnSpc>
                          <a:spcPts val="750"/>
                        </a:lnSpc>
                      </a:pPr>
                      <a:r>
                        <a:rPr dirty="0" sz="700" spc="5" b="1">
                          <a:solidFill>
                            <a:srgbClr val="FFFFFF"/>
                          </a:solidFill>
                          <a:latin typeface="Arial"/>
                          <a:cs typeface="Arial"/>
                        </a:rPr>
                        <a:t>Harp </a:t>
                      </a:r>
                      <a:r>
                        <a:rPr dirty="0" sz="700" spc="-5" b="1">
                          <a:solidFill>
                            <a:srgbClr val="FFFFFF"/>
                          </a:solidFill>
                          <a:latin typeface="Arial"/>
                          <a:cs typeface="Arial"/>
                        </a:rPr>
                        <a:t>Point</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marL="50165">
                        <a:lnSpc>
                          <a:spcPts val="750"/>
                        </a:lnSpc>
                      </a:pPr>
                      <a:r>
                        <a:rPr dirty="0" sz="700" b="1">
                          <a:solidFill>
                            <a:srgbClr val="FFFFFF"/>
                          </a:solidFill>
                          <a:latin typeface="Arial"/>
                          <a:cs typeface="Arial"/>
                        </a:rPr>
                        <a:t>Mid-Span</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r>
              <a:tr h="163067">
                <a:tc>
                  <a:txBody>
                    <a:bodyPr/>
                    <a:lstStyle/>
                    <a:p>
                      <a:pPr marL="48260">
                        <a:lnSpc>
                          <a:spcPts val="825"/>
                        </a:lnSpc>
                      </a:pPr>
                      <a:r>
                        <a:rPr dirty="0" sz="700" b="1">
                          <a:solidFill>
                            <a:srgbClr val="FFFFFF"/>
                          </a:solidFill>
                          <a:latin typeface="Arial"/>
                          <a:cs typeface="Arial"/>
                        </a:rPr>
                        <a:t>Girder</a:t>
                      </a:r>
                      <a:endParaRPr sz="700">
                        <a:latin typeface="Arial"/>
                        <a:cs typeface="Arial"/>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4F80BC"/>
                    </a:solidFill>
                  </a:tcPr>
                </a:tc>
                <a:tc>
                  <a:txBody>
                    <a:bodyPr/>
                    <a:lstStyle/>
                    <a:p>
                      <a:pPr marL="353060">
                        <a:lnSpc>
                          <a:spcPts val="825"/>
                        </a:lnSpc>
                      </a:pPr>
                      <a:r>
                        <a:rPr dirty="0" sz="700">
                          <a:latin typeface="Cambria"/>
                          <a:cs typeface="Cambria"/>
                        </a:rPr>
                        <a:t>253.96 k · </a:t>
                      </a:r>
                      <a:r>
                        <a:rPr dirty="0" sz="700" spc="5">
                          <a:latin typeface="Cambria"/>
                          <a:cs typeface="Cambria"/>
                        </a:rPr>
                        <a:t>ft</a:t>
                      </a:r>
                      <a:endParaRPr sz="700">
                        <a:latin typeface="Cambria"/>
                        <a:cs typeface="Cambria"/>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marL="328930">
                        <a:lnSpc>
                          <a:spcPts val="825"/>
                        </a:lnSpc>
                      </a:pPr>
                      <a:r>
                        <a:rPr dirty="0" sz="700">
                          <a:latin typeface="Cambria"/>
                          <a:cs typeface="Cambria"/>
                        </a:rPr>
                        <a:t>3373.66 k ·</a:t>
                      </a:r>
                      <a:r>
                        <a:rPr dirty="0" sz="700" spc="-20">
                          <a:latin typeface="Cambria"/>
                          <a:cs typeface="Cambria"/>
                        </a:rPr>
                        <a:t> </a:t>
                      </a:r>
                      <a:r>
                        <a:rPr dirty="0" sz="700" spc="5">
                          <a:latin typeface="Cambria"/>
                          <a:cs typeface="Cambria"/>
                        </a:rPr>
                        <a:t>ft</a:t>
                      </a:r>
                      <a:endParaRPr sz="700">
                        <a:latin typeface="Cambria"/>
                        <a:cs typeface="Cambria"/>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marL="328930">
                        <a:lnSpc>
                          <a:spcPts val="825"/>
                        </a:lnSpc>
                      </a:pPr>
                      <a:r>
                        <a:rPr dirty="0" sz="700">
                          <a:latin typeface="Cambria"/>
                          <a:cs typeface="Cambria"/>
                        </a:rPr>
                        <a:t>3514.22 k ·</a:t>
                      </a:r>
                      <a:r>
                        <a:rPr dirty="0" sz="700" spc="-20">
                          <a:latin typeface="Cambria"/>
                          <a:cs typeface="Cambria"/>
                        </a:rPr>
                        <a:t> </a:t>
                      </a:r>
                      <a:r>
                        <a:rPr dirty="0" sz="700">
                          <a:latin typeface="Cambria"/>
                          <a:cs typeface="Cambria"/>
                        </a:rPr>
                        <a:t>ft</a:t>
                      </a:r>
                      <a:endParaRPr sz="700">
                        <a:latin typeface="Cambria"/>
                        <a:cs typeface="Cambria"/>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r>
            </a:tbl>
          </a:graphicData>
        </a:graphic>
      </p:graphicFrame>
      <p:graphicFrame>
        <p:nvGraphicFramePr>
          <p:cNvPr id="17" name="object 17"/>
          <p:cNvGraphicFramePr>
            <a:graphicFrameLocks noGrp="1"/>
          </p:cNvGraphicFramePr>
          <p:nvPr/>
        </p:nvGraphicFramePr>
        <p:xfrm>
          <a:off x="1077467" y="7007352"/>
          <a:ext cx="1999614" cy="1422400"/>
        </p:xfrm>
        <a:graphic>
          <a:graphicData uri="http://schemas.openxmlformats.org/drawingml/2006/table">
            <a:tbl>
              <a:tblPr firstRow="1" bandRow="1">
                <a:tableStyleId>{2D5ABB26-0587-4C30-8999-92F81FD0307C}</a:tableStyleId>
              </a:tblPr>
              <a:tblGrid>
                <a:gridCol w="1311910"/>
                <a:gridCol w="673100"/>
              </a:tblGrid>
              <a:tr h="108204">
                <a:tc>
                  <a:txBody>
                    <a:bodyPr/>
                    <a:lstStyle/>
                    <a:p>
                      <a:pPr marL="48260">
                        <a:lnSpc>
                          <a:spcPts val="750"/>
                        </a:lnSpc>
                      </a:pPr>
                      <a:r>
                        <a:rPr dirty="0" sz="700" b="1">
                          <a:solidFill>
                            <a:srgbClr val="FFFFFF"/>
                          </a:solidFill>
                          <a:latin typeface="Arial"/>
                          <a:cs typeface="Arial"/>
                        </a:rPr>
                        <a:t>Loading</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algn="ctr">
                        <a:lnSpc>
                          <a:spcPts val="750"/>
                        </a:lnSpc>
                      </a:pPr>
                      <a:r>
                        <a:rPr dirty="0" sz="700" b="1">
                          <a:solidFill>
                            <a:srgbClr val="FFFFFF"/>
                          </a:solidFill>
                          <a:latin typeface="Arial"/>
                          <a:cs typeface="Arial"/>
                        </a:rPr>
                        <a:t>0.5L</a:t>
                      </a:r>
                      <a:r>
                        <a:rPr dirty="0" baseline="-18518" sz="675" b="1">
                          <a:solidFill>
                            <a:srgbClr val="FFFFFF"/>
                          </a:solidFill>
                          <a:latin typeface="Arial"/>
                          <a:cs typeface="Arial"/>
                        </a:rPr>
                        <a:t>s</a:t>
                      </a:r>
                      <a:endParaRPr baseline="-18518" sz="675">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r>
              <a:tr h="163067">
                <a:tc>
                  <a:txBody>
                    <a:bodyPr/>
                    <a:lstStyle/>
                    <a:p>
                      <a:pPr marL="48260">
                        <a:lnSpc>
                          <a:spcPts val="825"/>
                        </a:lnSpc>
                      </a:pPr>
                      <a:r>
                        <a:rPr dirty="0" sz="700" b="1">
                          <a:solidFill>
                            <a:srgbClr val="FFFFFF"/>
                          </a:solidFill>
                          <a:latin typeface="Arial"/>
                          <a:cs typeface="Arial"/>
                        </a:rPr>
                        <a:t>Girder after erection</a:t>
                      </a:r>
                      <a:endParaRPr sz="700">
                        <a:latin typeface="Arial"/>
                        <a:cs typeface="Arial"/>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4F80BC"/>
                    </a:solidFill>
                  </a:tcPr>
                </a:tc>
                <a:tc>
                  <a:txBody>
                    <a:bodyPr/>
                    <a:lstStyle/>
                    <a:p>
                      <a:pPr algn="ctr">
                        <a:lnSpc>
                          <a:spcPts val="825"/>
                        </a:lnSpc>
                      </a:pPr>
                      <a:r>
                        <a:rPr dirty="0" sz="700">
                          <a:latin typeface="Cambria"/>
                          <a:cs typeface="Cambria"/>
                        </a:rPr>
                        <a:t>3368.43 k ·</a:t>
                      </a:r>
                      <a:r>
                        <a:rPr dirty="0" sz="700" spc="-35">
                          <a:latin typeface="Cambria"/>
                          <a:cs typeface="Cambria"/>
                        </a:rPr>
                        <a:t> </a:t>
                      </a:r>
                      <a:r>
                        <a:rPr dirty="0" sz="700" spc="5">
                          <a:latin typeface="Cambria"/>
                          <a:cs typeface="Cambria"/>
                        </a:rPr>
                        <a:t>ft</a:t>
                      </a:r>
                      <a:endParaRPr sz="700">
                        <a:latin typeface="Cambria"/>
                        <a:cs typeface="Cambria"/>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r>
              <a:tr h="163067">
                <a:tc>
                  <a:txBody>
                    <a:bodyPr/>
                    <a:lstStyle/>
                    <a:p>
                      <a:pPr marL="48260">
                        <a:lnSpc>
                          <a:spcPts val="825"/>
                        </a:lnSpc>
                      </a:pPr>
                      <a:r>
                        <a:rPr dirty="0" sz="700" b="1">
                          <a:solidFill>
                            <a:srgbClr val="FFFFFF"/>
                          </a:solidFill>
                          <a:latin typeface="Arial"/>
                          <a:cs typeface="Arial"/>
                        </a:rPr>
                        <a:t>Diaphragm</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marL="107950">
                        <a:lnSpc>
                          <a:spcPts val="825"/>
                        </a:lnSpc>
                      </a:pPr>
                      <a:r>
                        <a:rPr dirty="0" sz="700">
                          <a:latin typeface="Cambria"/>
                          <a:cs typeface="Cambria"/>
                        </a:rPr>
                        <a:t>140.14 k ·</a:t>
                      </a:r>
                      <a:r>
                        <a:rPr dirty="0" sz="700" spc="-20">
                          <a:latin typeface="Cambria"/>
                          <a:cs typeface="Cambria"/>
                        </a:rPr>
                        <a:t> </a:t>
                      </a:r>
                      <a:r>
                        <a:rPr dirty="0" sz="700" spc="5">
                          <a:latin typeface="Cambria"/>
                          <a:cs typeface="Cambria"/>
                        </a:rPr>
                        <a:t>ft</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r h="163067">
                <a:tc>
                  <a:txBody>
                    <a:bodyPr/>
                    <a:lstStyle/>
                    <a:p>
                      <a:pPr marL="48260">
                        <a:lnSpc>
                          <a:spcPts val="825"/>
                        </a:lnSpc>
                      </a:pPr>
                      <a:r>
                        <a:rPr dirty="0" sz="700" b="1">
                          <a:solidFill>
                            <a:srgbClr val="FFFFFF"/>
                          </a:solidFill>
                          <a:latin typeface="Arial"/>
                          <a:cs typeface="Arial"/>
                        </a:rPr>
                        <a:t>Slab</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ctr">
                        <a:lnSpc>
                          <a:spcPts val="825"/>
                        </a:lnSpc>
                      </a:pPr>
                      <a:r>
                        <a:rPr dirty="0" sz="700">
                          <a:latin typeface="Cambria"/>
                          <a:cs typeface="Cambria"/>
                        </a:rPr>
                        <a:t>2465.61 k ·</a:t>
                      </a:r>
                      <a:r>
                        <a:rPr dirty="0" sz="700" spc="-35">
                          <a:latin typeface="Cambria"/>
                          <a:cs typeface="Cambria"/>
                        </a:rPr>
                        <a:t> </a:t>
                      </a:r>
                      <a:r>
                        <a:rPr dirty="0" sz="700" spc="5">
                          <a:latin typeface="Cambria"/>
                          <a:cs typeface="Cambria"/>
                        </a:rPr>
                        <a:t>ft</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r>
              <a:tr h="163067">
                <a:tc>
                  <a:txBody>
                    <a:bodyPr/>
                    <a:lstStyle/>
                    <a:p>
                      <a:pPr marL="48260">
                        <a:lnSpc>
                          <a:spcPts val="825"/>
                        </a:lnSpc>
                      </a:pPr>
                      <a:r>
                        <a:rPr dirty="0" sz="700" b="1">
                          <a:solidFill>
                            <a:srgbClr val="FFFFFF"/>
                          </a:solidFill>
                          <a:latin typeface="Arial"/>
                          <a:cs typeface="Arial"/>
                        </a:rPr>
                        <a:t>Haunch</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marL="107950">
                        <a:lnSpc>
                          <a:spcPts val="825"/>
                        </a:lnSpc>
                      </a:pPr>
                      <a:r>
                        <a:rPr dirty="0" sz="700">
                          <a:latin typeface="Cambria"/>
                          <a:cs typeface="Cambria"/>
                        </a:rPr>
                        <a:t>760.28 k ·</a:t>
                      </a:r>
                      <a:r>
                        <a:rPr dirty="0" sz="700" spc="-20">
                          <a:latin typeface="Cambria"/>
                          <a:cs typeface="Cambria"/>
                        </a:rPr>
                        <a:t> </a:t>
                      </a:r>
                      <a:r>
                        <a:rPr dirty="0" sz="700" spc="5">
                          <a:latin typeface="Cambria"/>
                          <a:cs typeface="Cambria"/>
                        </a:rPr>
                        <a:t>ft</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r h="163067">
                <a:tc>
                  <a:txBody>
                    <a:bodyPr/>
                    <a:lstStyle/>
                    <a:p>
                      <a:pPr marL="48260">
                        <a:lnSpc>
                          <a:spcPts val="825"/>
                        </a:lnSpc>
                      </a:pPr>
                      <a:r>
                        <a:rPr dirty="0" sz="700" b="1">
                          <a:solidFill>
                            <a:srgbClr val="FFFFFF"/>
                          </a:solidFill>
                          <a:latin typeface="Arial"/>
                          <a:cs typeface="Arial"/>
                        </a:rPr>
                        <a:t>Traffic</a:t>
                      </a:r>
                      <a:r>
                        <a:rPr dirty="0" sz="700" spc="20" b="1">
                          <a:solidFill>
                            <a:srgbClr val="FFFFFF"/>
                          </a:solidFill>
                          <a:latin typeface="Arial"/>
                          <a:cs typeface="Arial"/>
                        </a:rPr>
                        <a:t> </a:t>
                      </a:r>
                      <a:r>
                        <a:rPr dirty="0" sz="700" b="1">
                          <a:solidFill>
                            <a:srgbClr val="FFFFFF"/>
                          </a:solidFill>
                          <a:latin typeface="Arial"/>
                          <a:cs typeface="Arial"/>
                        </a:rPr>
                        <a:t>Barrier</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marL="107950">
                        <a:lnSpc>
                          <a:spcPts val="825"/>
                        </a:lnSpc>
                      </a:pPr>
                      <a:r>
                        <a:rPr dirty="0" sz="700">
                          <a:latin typeface="Cambria"/>
                          <a:cs typeface="Cambria"/>
                        </a:rPr>
                        <a:t>732.12 k ·</a:t>
                      </a:r>
                      <a:r>
                        <a:rPr dirty="0" sz="700" spc="-20">
                          <a:latin typeface="Cambria"/>
                          <a:cs typeface="Cambria"/>
                        </a:rPr>
                        <a:t> </a:t>
                      </a:r>
                      <a:r>
                        <a:rPr dirty="0" sz="700" spc="5">
                          <a:latin typeface="Cambria"/>
                          <a:cs typeface="Cambria"/>
                        </a:rPr>
                        <a:t>ft</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r>
              <a:tr h="163067">
                <a:tc>
                  <a:txBody>
                    <a:bodyPr/>
                    <a:lstStyle/>
                    <a:p>
                      <a:pPr marL="48260">
                        <a:lnSpc>
                          <a:spcPts val="825"/>
                        </a:lnSpc>
                      </a:pPr>
                      <a:r>
                        <a:rPr dirty="0" sz="700" b="1">
                          <a:solidFill>
                            <a:srgbClr val="FFFFFF"/>
                          </a:solidFill>
                          <a:latin typeface="Arial"/>
                          <a:cs typeface="Arial"/>
                        </a:rPr>
                        <a:t>Future</a:t>
                      </a:r>
                      <a:r>
                        <a:rPr dirty="0" sz="700" spc="5" b="1">
                          <a:solidFill>
                            <a:srgbClr val="FFFFFF"/>
                          </a:solidFill>
                          <a:latin typeface="Arial"/>
                          <a:cs typeface="Arial"/>
                        </a:rPr>
                        <a:t> </a:t>
                      </a:r>
                      <a:r>
                        <a:rPr dirty="0" sz="700" spc="-5" b="1">
                          <a:solidFill>
                            <a:srgbClr val="FFFFFF"/>
                          </a:solidFill>
                          <a:latin typeface="Arial"/>
                          <a:cs typeface="Arial"/>
                        </a:rPr>
                        <a:t>Overlay</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marL="107950">
                        <a:lnSpc>
                          <a:spcPts val="825"/>
                        </a:lnSpc>
                      </a:pPr>
                      <a:r>
                        <a:rPr dirty="0" sz="700">
                          <a:latin typeface="Cambria"/>
                          <a:cs typeface="Cambria"/>
                        </a:rPr>
                        <a:t>739.63 k ·</a:t>
                      </a:r>
                      <a:r>
                        <a:rPr dirty="0" sz="700" spc="-20">
                          <a:latin typeface="Cambria"/>
                          <a:cs typeface="Cambria"/>
                        </a:rPr>
                        <a:t> </a:t>
                      </a:r>
                      <a:r>
                        <a:rPr dirty="0" sz="700" spc="5">
                          <a:latin typeface="Cambria"/>
                          <a:cs typeface="Cambria"/>
                        </a:rPr>
                        <a:t>ft</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r h="163067">
                <a:tc>
                  <a:txBody>
                    <a:bodyPr/>
                    <a:lstStyle/>
                    <a:p>
                      <a:pPr marL="48260">
                        <a:lnSpc>
                          <a:spcPts val="835"/>
                        </a:lnSpc>
                      </a:pPr>
                      <a:r>
                        <a:rPr dirty="0" sz="700" b="1">
                          <a:solidFill>
                            <a:srgbClr val="FFFFFF"/>
                          </a:solidFill>
                          <a:latin typeface="Arial"/>
                          <a:cs typeface="Arial"/>
                        </a:rPr>
                        <a:t>*Design </a:t>
                      </a:r>
                      <a:r>
                        <a:rPr dirty="0" sz="700" spc="-5" b="1">
                          <a:solidFill>
                            <a:srgbClr val="FFFFFF"/>
                          </a:solidFill>
                          <a:latin typeface="Arial"/>
                          <a:cs typeface="Arial"/>
                        </a:rPr>
                        <a:t>LLIM</a:t>
                      </a:r>
                      <a:r>
                        <a:rPr dirty="0" sz="700" spc="15" b="1">
                          <a:solidFill>
                            <a:srgbClr val="FFFFFF"/>
                          </a:solidFill>
                          <a:latin typeface="Arial"/>
                          <a:cs typeface="Arial"/>
                        </a:rPr>
                        <a:t> </a:t>
                      </a:r>
                      <a:r>
                        <a:rPr dirty="0" sz="700" spc="5" b="1">
                          <a:solidFill>
                            <a:srgbClr val="FFFFFF"/>
                          </a:solidFill>
                          <a:latin typeface="Arial"/>
                          <a:cs typeface="Arial"/>
                        </a:rPr>
                        <a:t>(HL-93)</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ctr">
                        <a:lnSpc>
                          <a:spcPts val="835"/>
                        </a:lnSpc>
                      </a:pPr>
                      <a:r>
                        <a:rPr dirty="0" sz="700">
                          <a:latin typeface="Cambria"/>
                          <a:cs typeface="Cambria"/>
                        </a:rPr>
                        <a:t>5485.09 k ·</a:t>
                      </a:r>
                      <a:r>
                        <a:rPr dirty="0" sz="700" spc="-35">
                          <a:latin typeface="Cambria"/>
                          <a:cs typeface="Cambria"/>
                        </a:rPr>
                        <a:t> </a:t>
                      </a:r>
                      <a:r>
                        <a:rPr dirty="0" sz="700" spc="5">
                          <a:latin typeface="Cambria"/>
                          <a:cs typeface="Cambria"/>
                        </a:rPr>
                        <a:t>ft</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r>
              <a:tr h="163067">
                <a:tc>
                  <a:txBody>
                    <a:bodyPr/>
                    <a:lstStyle/>
                    <a:p>
                      <a:pPr marL="48260">
                        <a:lnSpc>
                          <a:spcPts val="835"/>
                        </a:lnSpc>
                      </a:pPr>
                      <a:r>
                        <a:rPr dirty="0" sz="700" b="1">
                          <a:solidFill>
                            <a:srgbClr val="FFFFFF"/>
                          </a:solidFill>
                          <a:latin typeface="Arial"/>
                          <a:cs typeface="Arial"/>
                        </a:rPr>
                        <a:t>*Fatigue</a:t>
                      </a:r>
                      <a:r>
                        <a:rPr dirty="0" sz="700" spc="5" b="1">
                          <a:solidFill>
                            <a:srgbClr val="FFFFFF"/>
                          </a:solidFill>
                          <a:latin typeface="Arial"/>
                          <a:cs typeface="Arial"/>
                        </a:rPr>
                        <a:t> </a:t>
                      </a:r>
                      <a:r>
                        <a:rPr dirty="0" sz="700" spc="-5" b="1">
                          <a:solidFill>
                            <a:srgbClr val="FFFFFF"/>
                          </a:solidFill>
                          <a:latin typeface="Arial"/>
                          <a:cs typeface="Arial"/>
                        </a:rPr>
                        <a:t>LLIM</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ctr">
                        <a:lnSpc>
                          <a:spcPts val="835"/>
                        </a:lnSpc>
                      </a:pPr>
                      <a:r>
                        <a:rPr dirty="0" sz="700">
                          <a:latin typeface="Cambria"/>
                          <a:cs typeface="Cambria"/>
                        </a:rPr>
                        <a:t>2686.86 k ·</a:t>
                      </a:r>
                      <a:r>
                        <a:rPr dirty="0" sz="700" spc="-35">
                          <a:latin typeface="Cambria"/>
                          <a:cs typeface="Cambria"/>
                        </a:rPr>
                        <a:t> </a:t>
                      </a:r>
                      <a:r>
                        <a:rPr dirty="0" sz="700" spc="5">
                          <a:latin typeface="Cambria"/>
                          <a:cs typeface="Cambria"/>
                        </a:rPr>
                        <a:t>ft</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bl>
          </a:graphicData>
        </a:graphic>
      </p:graphicFrame>
      <p:sp>
        <p:nvSpPr>
          <p:cNvPr id="18" name="object 18"/>
          <p:cNvSpPr txBox="1"/>
          <p:nvPr/>
        </p:nvSpPr>
        <p:spPr>
          <a:xfrm>
            <a:off x="1134904" y="6103098"/>
            <a:ext cx="825500" cy="221615"/>
          </a:xfrm>
          <a:prstGeom prst="rect">
            <a:avLst/>
          </a:prstGeom>
        </p:spPr>
        <p:txBody>
          <a:bodyPr wrap="square" lIns="0" tIns="17145" rIns="0" bIns="0" rtlCol="0" vert="horz">
            <a:spAutoFit/>
          </a:bodyPr>
          <a:lstStyle/>
          <a:p>
            <a:pPr marL="12700">
              <a:lnSpc>
                <a:spcPct val="100000"/>
              </a:lnSpc>
              <a:spcBef>
                <a:spcPts val="135"/>
              </a:spcBef>
            </a:pPr>
            <a:r>
              <a:rPr dirty="0" sz="1250" spc="10">
                <a:latin typeface="Arial"/>
                <a:cs typeface="Arial"/>
              </a:rPr>
              <a:t>At</a:t>
            </a:r>
            <a:r>
              <a:rPr dirty="0" sz="1250" spc="-45">
                <a:latin typeface="Arial"/>
                <a:cs typeface="Arial"/>
              </a:rPr>
              <a:t> </a:t>
            </a:r>
            <a:r>
              <a:rPr dirty="0" sz="1250" spc="15">
                <a:latin typeface="Arial"/>
                <a:cs typeface="Arial"/>
              </a:rPr>
              <a:t>Release</a:t>
            </a:r>
            <a:endParaRPr sz="1250">
              <a:latin typeface="Arial"/>
              <a:cs typeface="Arial"/>
            </a:endParaRPr>
          </a:p>
        </p:txBody>
      </p:sp>
      <p:sp>
        <p:nvSpPr>
          <p:cNvPr id="19" name="object 19"/>
          <p:cNvSpPr txBox="1"/>
          <p:nvPr/>
        </p:nvSpPr>
        <p:spPr>
          <a:xfrm>
            <a:off x="1134904" y="6755396"/>
            <a:ext cx="1022985" cy="221615"/>
          </a:xfrm>
          <a:prstGeom prst="rect">
            <a:avLst/>
          </a:prstGeom>
        </p:spPr>
        <p:txBody>
          <a:bodyPr wrap="square" lIns="0" tIns="17145" rIns="0" bIns="0" rtlCol="0" vert="horz">
            <a:spAutoFit/>
          </a:bodyPr>
          <a:lstStyle/>
          <a:p>
            <a:pPr marL="12700">
              <a:lnSpc>
                <a:spcPct val="100000"/>
              </a:lnSpc>
              <a:spcBef>
                <a:spcPts val="135"/>
              </a:spcBef>
            </a:pPr>
            <a:r>
              <a:rPr dirty="0" sz="1250" spc="10">
                <a:latin typeface="Arial"/>
                <a:cs typeface="Arial"/>
              </a:rPr>
              <a:t>At </a:t>
            </a:r>
            <a:r>
              <a:rPr dirty="0" sz="1250" spc="15">
                <a:latin typeface="Arial"/>
                <a:cs typeface="Arial"/>
              </a:rPr>
              <a:t>Bridge</a:t>
            </a:r>
            <a:r>
              <a:rPr dirty="0" sz="1250" spc="-65">
                <a:latin typeface="Arial"/>
                <a:cs typeface="Arial"/>
              </a:rPr>
              <a:t> </a:t>
            </a:r>
            <a:r>
              <a:rPr dirty="0" sz="1250" spc="10">
                <a:latin typeface="Arial"/>
                <a:cs typeface="Arial"/>
              </a:rPr>
              <a:t>Site</a:t>
            </a:r>
            <a:endParaRPr sz="1250">
              <a:latin typeface="Arial"/>
              <a:cs typeface="Arial"/>
            </a:endParaRPr>
          </a:p>
        </p:txBody>
      </p:sp>
      <p:sp>
        <p:nvSpPr>
          <p:cNvPr id="20" name="object 20"/>
          <p:cNvSpPr txBox="1"/>
          <p:nvPr/>
        </p:nvSpPr>
        <p:spPr>
          <a:xfrm>
            <a:off x="1134855" y="8450122"/>
            <a:ext cx="1584325" cy="155575"/>
          </a:xfrm>
          <a:prstGeom prst="rect">
            <a:avLst/>
          </a:prstGeom>
        </p:spPr>
        <p:txBody>
          <a:bodyPr wrap="square" lIns="0" tIns="12700" rIns="0" bIns="0" rtlCol="0" vert="horz">
            <a:spAutoFit/>
          </a:bodyPr>
          <a:lstStyle/>
          <a:p>
            <a:pPr marL="12700">
              <a:lnSpc>
                <a:spcPct val="100000"/>
              </a:lnSpc>
              <a:spcBef>
                <a:spcPts val="100"/>
              </a:spcBef>
            </a:pPr>
            <a:r>
              <a:rPr dirty="0" sz="850" spc="-5">
                <a:latin typeface="Arial"/>
                <a:cs typeface="Arial"/>
              </a:rPr>
              <a:t>*Live </a:t>
            </a:r>
            <a:r>
              <a:rPr dirty="0" sz="850" spc="-10">
                <a:latin typeface="Arial"/>
                <a:cs typeface="Arial"/>
              </a:rPr>
              <a:t>load </a:t>
            </a:r>
            <a:r>
              <a:rPr dirty="0" sz="850" spc="-5">
                <a:latin typeface="Arial"/>
                <a:cs typeface="Arial"/>
              </a:rPr>
              <a:t>moments are </a:t>
            </a:r>
            <a:r>
              <a:rPr dirty="0" sz="850" spc="-10">
                <a:latin typeface="Arial"/>
                <a:cs typeface="Arial"/>
              </a:rPr>
              <a:t>per</a:t>
            </a:r>
            <a:r>
              <a:rPr dirty="0" sz="850" spc="45">
                <a:latin typeface="Arial"/>
                <a:cs typeface="Arial"/>
              </a:rPr>
              <a:t> </a:t>
            </a:r>
            <a:r>
              <a:rPr dirty="0" sz="850" spc="-5">
                <a:latin typeface="Arial"/>
                <a:cs typeface="Arial"/>
              </a:rPr>
              <a:t>lane</a:t>
            </a:r>
            <a:endParaRPr sz="850">
              <a:latin typeface="Arial"/>
              <a:cs typeface="Arial"/>
            </a:endParaRPr>
          </a:p>
        </p:txBody>
      </p:sp>
      <p:graphicFrame>
        <p:nvGraphicFramePr>
          <p:cNvPr id="21" name="object 21"/>
          <p:cNvGraphicFramePr>
            <a:graphicFrameLocks noGrp="1"/>
          </p:cNvGraphicFramePr>
          <p:nvPr/>
        </p:nvGraphicFramePr>
        <p:xfrm>
          <a:off x="3528060" y="6998208"/>
          <a:ext cx="3429000" cy="445134"/>
        </p:xfrm>
        <a:graphic>
          <a:graphicData uri="http://schemas.openxmlformats.org/drawingml/2006/table">
            <a:tbl>
              <a:tblPr firstRow="1" bandRow="1">
                <a:tableStyleId>{2D5ABB26-0587-4C30-8999-92F81FD0307C}</a:tableStyleId>
              </a:tblPr>
              <a:tblGrid>
                <a:gridCol w="1172210"/>
                <a:gridCol w="631190"/>
                <a:gridCol w="719455"/>
                <a:gridCol w="893444"/>
              </a:tblGrid>
              <a:tr h="217932">
                <a:tc>
                  <a:txBody>
                    <a:bodyPr/>
                    <a:lstStyle/>
                    <a:p>
                      <a:pPr marL="180975">
                        <a:lnSpc>
                          <a:spcPts val="835"/>
                        </a:lnSpc>
                      </a:pPr>
                      <a:r>
                        <a:rPr dirty="0" sz="700" b="1">
                          <a:solidFill>
                            <a:srgbClr val="FFFFFF"/>
                          </a:solidFill>
                          <a:latin typeface="Arial"/>
                          <a:cs typeface="Arial"/>
                        </a:rPr>
                        <a:t>Distribution</a:t>
                      </a:r>
                      <a:r>
                        <a:rPr dirty="0" sz="700" spc="20" b="1">
                          <a:solidFill>
                            <a:srgbClr val="FFFFFF"/>
                          </a:solidFill>
                          <a:latin typeface="Arial"/>
                          <a:cs typeface="Arial"/>
                        </a:rPr>
                        <a:t> </a:t>
                      </a:r>
                      <a:r>
                        <a:rPr dirty="0" sz="700" b="1">
                          <a:solidFill>
                            <a:srgbClr val="FFFFFF"/>
                          </a:solidFill>
                          <a:latin typeface="Arial"/>
                          <a:cs typeface="Arial"/>
                        </a:rPr>
                        <a:t>Factor</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marL="210185" marR="109220" indent="-91440">
                        <a:lnSpc>
                          <a:spcPts val="850"/>
                        </a:lnSpc>
                        <a:spcBef>
                          <a:spcPts val="15"/>
                        </a:spcBef>
                      </a:pPr>
                      <a:r>
                        <a:rPr dirty="0" sz="700" b="1">
                          <a:solidFill>
                            <a:srgbClr val="FFFFFF"/>
                          </a:solidFill>
                          <a:latin typeface="Arial"/>
                          <a:cs typeface="Arial"/>
                        </a:rPr>
                        <a:t>1</a:t>
                      </a:r>
                      <a:r>
                        <a:rPr dirty="0" sz="700" spc="-75" b="1">
                          <a:solidFill>
                            <a:srgbClr val="FFFFFF"/>
                          </a:solidFill>
                          <a:latin typeface="Arial"/>
                          <a:cs typeface="Arial"/>
                        </a:rPr>
                        <a:t> </a:t>
                      </a:r>
                      <a:r>
                        <a:rPr dirty="0" sz="700" b="1">
                          <a:solidFill>
                            <a:srgbClr val="FFFFFF"/>
                          </a:solidFill>
                          <a:latin typeface="Arial"/>
                          <a:cs typeface="Arial"/>
                        </a:rPr>
                        <a:t>Loaded  Lane</a:t>
                      </a:r>
                      <a:endParaRPr sz="700">
                        <a:latin typeface="Arial"/>
                        <a:cs typeface="Arial"/>
                      </a:endParaRPr>
                    </a:p>
                  </a:txBody>
                  <a:tcPr marL="0" marR="0" marB="0" marT="1905">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marL="228600" marR="127635" indent="-93345">
                        <a:lnSpc>
                          <a:spcPts val="850"/>
                        </a:lnSpc>
                        <a:spcBef>
                          <a:spcPts val="15"/>
                        </a:spcBef>
                      </a:pPr>
                      <a:r>
                        <a:rPr dirty="0" sz="700" b="1">
                          <a:solidFill>
                            <a:srgbClr val="FFFFFF"/>
                          </a:solidFill>
                          <a:latin typeface="Arial"/>
                          <a:cs typeface="Arial"/>
                        </a:rPr>
                        <a:t>2+</a:t>
                      </a:r>
                      <a:r>
                        <a:rPr dirty="0" sz="700" spc="-65" b="1">
                          <a:solidFill>
                            <a:srgbClr val="FFFFFF"/>
                          </a:solidFill>
                          <a:latin typeface="Arial"/>
                          <a:cs typeface="Arial"/>
                        </a:rPr>
                        <a:t> </a:t>
                      </a:r>
                      <a:r>
                        <a:rPr dirty="0" sz="700" b="1">
                          <a:solidFill>
                            <a:srgbClr val="FFFFFF"/>
                          </a:solidFill>
                          <a:latin typeface="Arial"/>
                          <a:cs typeface="Arial"/>
                        </a:rPr>
                        <a:t>Loaded  Lanes</a:t>
                      </a:r>
                      <a:endParaRPr sz="700">
                        <a:latin typeface="Arial"/>
                        <a:cs typeface="Arial"/>
                      </a:endParaRPr>
                    </a:p>
                  </a:txBody>
                  <a:tcPr marL="0" marR="0" marB="0" marT="1905">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algn="ctr" marL="1270">
                        <a:lnSpc>
                          <a:spcPts val="835"/>
                        </a:lnSpc>
                      </a:pPr>
                      <a:r>
                        <a:rPr dirty="0" sz="700" b="1">
                          <a:solidFill>
                            <a:srgbClr val="FFFFFF"/>
                          </a:solidFill>
                          <a:latin typeface="Arial"/>
                          <a:cs typeface="Arial"/>
                        </a:rPr>
                        <a:t>Controlling</a:t>
                      </a:r>
                      <a:r>
                        <a:rPr dirty="0" sz="700" spc="15" b="1">
                          <a:solidFill>
                            <a:srgbClr val="FFFFFF"/>
                          </a:solidFill>
                          <a:latin typeface="Arial"/>
                          <a:cs typeface="Arial"/>
                        </a:rPr>
                        <a:t> </a:t>
                      </a:r>
                      <a:r>
                        <a:rPr dirty="0" sz="700" b="1">
                          <a:solidFill>
                            <a:srgbClr val="FFFFFF"/>
                          </a:solidFill>
                          <a:latin typeface="Arial"/>
                          <a:cs typeface="Arial"/>
                        </a:rPr>
                        <a:t>Factor</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r>
              <a:tr h="108203">
                <a:tc>
                  <a:txBody>
                    <a:bodyPr/>
                    <a:lstStyle/>
                    <a:p>
                      <a:pPr marL="50165">
                        <a:lnSpc>
                          <a:spcPts val="750"/>
                        </a:lnSpc>
                      </a:pPr>
                      <a:r>
                        <a:rPr dirty="0" sz="700" b="1">
                          <a:solidFill>
                            <a:srgbClr val="FFFFFF"/>
                          </a:solidFill>
                          <a:latin typeface="Arial"/>
                          <a:cs typeface="Arial"/>
                        </a:rPr>
                        <a:t>Moment</a:t>
                      </a:r>
                      <a:r>
                        <a:rPr dirty="0" sz="700" spc="20" b="1">
                          <a:solidFill>
                            <a:srgbClr val="FFFFFF"/>
                          </a:solidFill>
                          <a:latin typeface="Arial"/>
                          <a:cs typeface="Arial"/>
                        </a:rPr>
                        <a:t> </a:t>
                      </a:r>
                      <a:r>
                        <a:rPr dirty="0" sz="700" spc="15">
                          <a:solidFill>
                            <a:srgbClr val="FFFFFF"/>
                          </a:solidFill>
                          <a:latin typeface="Cambria"/>
                          <a:cs typeface="Cambria"/>
                        </a:rPr>
                        <a:t>(𝐠𝐌)</a:t>
                      </a:r>
                      <a:endParaRPr sz="700">
                        <a:latin typeface="Cambria"/>
                        <a:cs typeface="Cambria"/>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4F80BC"/>
                    </a:solidFill>
                  </a:tcPr>
                </a:tc>
                <a:tc>
                  <a:txBody>
                    <a:bodyPr/>
                    <a:lstStyle/>
                    <a:p>
                      <a:pPr algn="ctr">
                        <a:lnSpc>
                          <a:spcPts val="750"/>
                        </a:lnSpc>
                      </a:pPr>
                      <a:r>
                        <a:rPr dirty="0" sz="700">
                          <a:latin typeface="Cambria"/>
                          <a:cs typeface="Cambria"/>
                        </a:rPr>
                        <a:t>0.694</a:t>
                      </a:r>
                      <a:endParaRPr sz="700">
                        <a:latin typeface="Cambria"/>
                        <a:cs typeface="Cambria"/>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algn="ctr">
                        <a:lnSpc>
                          <a:spcPts val="750"/>
                        </a:lnSpc>
                      </a:pPr>
                      <a:r>
                        <a:rPr dirty="0" sz="700">
                          <a:latin typeface="Cambria"/>
                          <a:cs typeface="Cambria"/>
                        </a:rPr>
                        <a:t>0.648</a:t>
                      </a:r>
                      <a:endParaRPr sz="700">
                        <a:latin typeface="Cambria"/>
                        <a:cs typeface="Cambria"/>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algn="ctr">
                        <a:lnSpc>
                          <a:spcPts val="750"/>
                        </a:lnSpc>
                      </a:pPr>
                      <a:r>
                        <a:rPr dirty="0" sz="700">
                          <a:latin typeface="Cambria"/>
                          <a:cs typeface="Cambria"/>
                        </a:rPr>
                        <a:t>0.694</a:t>
                      </a:r>
                      <a:endParaRPr sz="700">
                        <a:latin typeface="Cambria"/>
                        <a:cs typeface="Cambria"/>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r>
              <a:tr h="109728">
                <a:tc>
                  <a:txBody>
                    <a:bodyPr/>
                    <a:lstStyle/>
                    <a:p>
                      <a:pPr marL="50165">
                        <a:lnSpc>
                          <a:spcPts val="765"/>
                        </a:lnSpc>
                      </a:pPr>
                      <a:r>
                        <a:rPr dirty="0" sz="700" b="1">
                          <a:solidFill>
                            <a:srgbClr val="FFFFFF"/>
                          </a:solidFill>
                          <a:latin typeface="Arial"/>
                          <a:cs typeface="Arial"/>
                        </a:rPr>
                        <a:t>Shear </a:t>
                      </a:r>
                      <a:r>
                        <a:rPr dirty="0" sz="700" spc="15">
                          <a:solidFill>
                            <a:srgbClr val="FFFFFF"/>
                          </a:solidFill>
                          <a:latin typeface="Cambria"/>
                          <a:cs typeface="Cambria"/>
                        </a:rPr>
                        <a:t>(𝐠𝐕)</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ctr">
                        <a:lnSpc>
                          <a:spcPts val="755"/>
                        </a:lnSpc>
                        <a:spcBef>
                          <a:spcPts val="5"/>
                        </a:spcBef>
                      </a:pPr>
                      <a:r>
                        <a:rPr dirty="0" sz="700">
                          <a:latin typeface="Cambria"/>
                          <a:cs typeface="Cambria"/>
                        </a:rPr>
                        <a:t>0.694</a:t>
                      </a:r>
                      <a:endParaRPr sz="700">
                        <a:latin typeface="Cambria"/>
                        <a:cs typeface="Cambria"/>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ctr">
                        <a:lnSpc>
                          <a:spcPts val="755"/>
                        </a:lnSpc>
                        <a:spcBef>
                          <a:spcPts val="5"/>
                        </a:spcBef>
                      </a:pPr>
                      <a:r>
                        <a:rPr dirty="0" sz="700">
                          <a:latin typeface="Cambria"/>
                          <a:cs typeface="Cambria"/>
                        </a:rPr>
                        <a:t>0.744</a:t>
                      </a:r>
                      <a:endParaRPr sz="700">
                        <a:latin typeface="Cambria"/>
                        <a:cs typeface="Cambria"/>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ctr">
                        <a:lnSpc>
                          <a:spcPts val="755"/>
                        </a:lnSpc>
                        <a:spcBef>
                          <a:spcPts val="5"/>
                        </a:spcBef>
                      </a:pPr>
                      <a:r>
                        <a:rPr dirty="0" sz="700">
                          <a:latin typeface="Cambria"/>
                          <a:cs typeface="Cambria"/>
                        </a:rPr>
                        <a:t>0.744</a:t>
                      </a:r>
                      <a:endParaRPr sz="700">
                        <a:latin typeface="Cambria"/>
                        <a:cs typeface="Cambria"/>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bl>
          </a:graphicData>
        </a:graphic>
      </p:graphicFrame>
      <p:graphicFrame>
        <p:nvGraphicFramePr>
          <p:cNvPr id="22" name="object 22"/>
          <p:cNvGraphicFramePr>
            <a:graphicFrameLocks noGrp="1"/>
          </p:cNvGraphicFramePr>
          <p:nvPr/>
        </p:nvGraphicFramePr>
        <p:xfrm>
          <a:off x="3528060" y="7754111"/>
          <a:ext cx="2094230" cy="445134"/>
        </p:xfrm>
        <a:graphic>
          <a:graphicData uri="http://schemas.openxmlformats.org/drawingml/2006/table">
            <a:tbl>
              <a:tblPr firstRow="1" bandRow="1">
                <a:tableStyleId>{2D5ABB26-0587-4C30-8999-92F81FD0307C}</a:tableStyleId>
              </a:tblPr>
              <a:tblGrid>
                <a:gridCol w="1060450"/>
                <a:gridCol w="1019175"/>
              </a:tblGrid>
              <a:tr h="108203">
                <a:tc>
                  <a:txBody>
                    <a:bodyPr/>
                    <a:lstStyle/>
                    <a:p>
                      <a:pPr marL="126364">
                        <a:lnSpc>
                          <a:spcPts val="750"/>
                        </a:lnSpc>
                      </a:pPr>
                      <a:r>
                        <a:rPr dirty="0" sz="700" b="1">
                          <a:solidFill>
                            <a:srgbClr val="FFFFFF"/>
                          </a:solidFill>
                          <a:latin typeface="Arial"/>
                          <a:cs typeface="Arial"/>
                        </a:rPr>
                        <a:t>Distribution</a:t>
                      </a:r>
                      <a:r>
                        <a:rPr dirty="0" sz="700" spc="15" b="1">
                          <a:solidFill>
                            <a:srgbClr val="FFFFFF"/>
                          </a:solidFill>
                          <a:latin typeface="Arial"/>
                          <a:cs typeface="Arial"/>
                        </a:rPr>
                        <a:t> </a:t>
                      </a:r>
                      <a:r>
                        <a:rPr dirty="0" sz="700" b="1">
                          <a:solidFill>
                            <a:srgbClr val="FFFFFF"/>
                          </a:solidFill>
                          <a:latin typeface="Arial"/>
                          <a:cs typeface="Arial"/>
                        </a:rPr>
                        <a:t>Factor</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algn="ctr">
                        <a:lnSpc>
                          <a:spcPts val="750"/>
                        </a:lnSpc>
                      </a:pPr>
                      <a:r>
                        <a:rPr dirty="0" sz="700" b="1">
                          <a:solidFill>
                            <a:srgbClr val="FFFFFF"/>
                          </a:solidFill>
                          <a:latin typeface="Arial"/>
                          <a:cs typeface="Arial"/>
                        </a:rPr>
                        <a:t>1 Loaded</a:t>
                      </a:r>
                      <a:r>
                        <a:rPr dirty="0" sz="700" spc="-10" b="1">
                          <a:solidFill>
                            <a:srgbClr val="FFFFFF"/>
                          </a:solidFill>
                          <a:latin typeface="Arial"/>
                          <a:cs typeface="Arial"/>
                        </a:rPr>
                        <a:t> </a:t>
                      </a:r>
                      <a:r>
                        <a:rPr dirty="0" sz="700" b="1">
                          <a:solidFill>
                            <a:srgbClr val="FFFFFF"/>
                          </a:solidFill>
                          <a:latin typeface="Arial"/>
                          <a:cs typeface="Arial"/>
                        </a:rPr>
                        <a:t>Lane</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r>
              <a:tr h="164592">
                <a:tc>
                  <a:txBody>
                    <a:bodyPr/>
                    <a:lstStyle/>
                    <a:p>
                      <a:pPr marL="50165">
                        <a:lnSpc>
                          <a:spcPts val="835"/>
                        </a:lnSpc>
                      </a:pPr>
                      <a:r>
                        <a:rPr dirty="0" sz="700" b="1">
                          <a:solidFill>
                            <a:srgbClr val="FFFFFF"/>
                          </a:solidFill>
                          <a:latin typeface="Arial"/>
                          <a:cs typeface="Arial"/>
                        </a:rPr>
                        <a:t>Moment</a:t>
                      </a:r>
                      <a:r>
                        <a:rPr dirty="0" sz="700" spc="15" b="1">
                          <a:solidFill>
                            <a:srgbClr val="FFFFFF"/>
                          </a:solidFill>
                          <a:latin typeface="Arial"/>
                          <a:cs typeface="Arial"/>
                        </a:rPr>
                        <a:t> </a:t>
                      </a:r>
                      <a:r>
                        <a:rPr dirty="0" sz="700" spc="15">
                          <a:solidFill>
                            <a:srgbClr val="FFFFFF"/>
                          </a:solidFill>
                          <a:latin typeface="Cambria"/>
                          <a:cs typeface="Cambria"/>
                        </a:rPr>
                        <a:t>(𝐠𝐌)</a:t>
                      </a:r>
                      <a:endParaRPr sz="700">
                        <a:latin typeface="Cambria"/>
                        <a:cs typeface="Cambria"/>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4F80BC"/>
                    </a:solidFill>
                  </a:tcPr>
                </a:tc>
                <a:tc>
                  <a:txBody>
                    <a:bodyPr/>
                    <a:lstStyle/>
                    <a:p>
                      <a:pPr algn="ctr" marL="635">
                        <a:lnSpc>
                          <a:spcPts val="835"/>
                        </a:lnSpc>
                      </a:pPr>
                      <a:r>
                        <a:rPr dirty="0" sz="700">
                          <a:latin typeface="Cambria"/>
                          <a:cs typeface="Cambria"/>
                        </a:rPr>
                        <a:t>0.694</a:t>
                      </a:r>
                      <a:endParaRPr sz="700">
                        <a:latin typeface="Cambria"/>
                        <a:cs typeface="Cambria"/>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r>
              <a:tr h="163067">
                <a:tc>
                  <a:txBody>
                    <a:bodyPr/>
                    <a:lstStyle/>
                    <a:p>
                      <a:pPr marL="50165">
                        <a:lnSpc>
                          <a:spcPts val="825"/>
                        </a:lnSpc>
                      </a:pPr>
                      <a:r>
                        <a:rPr dirty="0" sz="700" b="1">
                          <a:solidFill>
                            <a:srgbClr val="FFFFFF"/>
                          </a:solidFill>
                          <a:latin typeface="Arial"/>
                          <a:cs typeface="Arial"/>
                        </a:rPr>
                        <a:t>Shear </a:t>
                      </a:r>
                      <a:r>
                        <a:rPr dirty="0" sz="700" spc="15">
                          <a:solidFill>
                            <a:srgbClr val="FFFFFF"/>
                          </a:solidFill>
                          <a:latin typeface="Cambria"/>
                          <a:cs typeface="Cambria"/>
                        </a:rPr>
                        <a:t>(𝐠𝐕)</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ctr" marL="635">
                        <a:lnSpc>
                          <a:spcPts val="825"/>
                        </a:lnSpc>
                      </a:pPr>
                      <a:r>
                        <a:rPr dirty="0" sz="700">
                          <a:latin typeface="Cambria"/>
                          <a:cs typeface="Cambria"/>
                        </a:rPr>
                        <a:t>0.694</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bl>
          </a:graphicData>
        </a:graphic>
      </p:graphicFrame>
      <p:sp>
        <p:nvSpPr>
          <p:cNvPr id="23" name="object 23"/>
          <p:cNvSpPr txBox="1"/>
          <p:nvPr/>
        </p:nvSpPr>
        <p:spPr>
          <a:xfrm>
            <a:off x="3585459" y="6763060"/>
            <a:ext cx="2447290" cy="221615"/>
          </a:xfrm>
          <a:prstGeom prst="rect">
            <a:avLst/>
          </a:prstGeom>
        </p:spPr>
        <p:txBody>
          <a:bodyPr wrap="square" lIns="0" tIns="17145" rIns="0" bIns="0" rtlCol="0" vert="horz">
            <a:spAutoFit/>
          </a:bodyPr>
          <a:lstStyle/>
          <a:p>
            <a:pPr marL="12700">
              <a:lnSpc>
                <a:spcPct val="100000"/>
              </a:lnSpc>
              <a:spcBef>
                <a:spcPts val="135"/>
              </a:spcBef>
            </a:pPr>
            <a:r>
              <a:rPr dirty="0" sz="1250" spc="15">
                <a:latin typeface="Arial"/>
                <a:cs typeface="Arial"/>
              </a:rPr>
              <a:t>Strength and Service Limit</a:t>
            </a:r>
            <a:r>
              <a:rPr dirty="0" sz="1250" spc="-140">
                <a:latin typeface="Arial"/>
                <a:cs typeface="Arial"/>
              </a:rPr>
              <a:t> </a:t>
            </a:r>
            <a:r>
              <a:rPr dirty="0" sz="1250" spc="15">
                <a:latin typeface="Arial"/>
                <a:cs typeface="Arial"/>
              </a:rPr>
              <a:t>States</a:t>
            </a:r>
            <a:endParaRPr sz="1250">
              <a:latin typeface="Arial"/>
              <a:cs typeface="Arial"/>
            </a:endParaRPr>
          </a:p>
        </p:txBody>
      </p:sp>
      <p:sp>
        <p:nvSpPr>
          <p:cNvPr id="24" name="object 24"/>
          <p:cNvSpPr txBox="1"/>
          <p:nvPr/>
        </p:nvSpPr>
        <p:spPr>
          <a:xfrm>
            <a:off x="3585459" y="7511309"/>
            <a:ext cx="1386840" cy="221615"/>
          </a:xfrm>
          <a:prstGeom prst="rect">
            <a:avLst/>
          </a:prstGeom>
        </p:spPr>
        <p:txBody>
          <a:bodyPr wrap="square" lIns="0" tIns="17145" rIns="0" bIns="0" rtlCol="0" vert="horz">
            <a:spAutoFit/>
          </a:bodyPr>
          <a:lstStyle/>
          <a:p>
            <a:pPr marL="12700">
              <a:lnSpc>
                <a:spcPct val="100000"/>
              </a:lnSpc>
              <a:spcBef>
                <a:spcPts val="135"/>
              </a:spcBef>
            </a:pPr>
            <a:r>
              <a:rPr dirty="0" sz="1250" spc="10">
                <a:latin typeface="Arial"/>
                <a:cs typeface="Arial"/>
              </a:rPr>
              <a:t>Fatigue </a:t>
            </a:r>
            <a:r>
              <a:rPr dirty="0" sz="1250" spc="15">
                <a:latin typeface="Arial"/>
                <a:cs typeface="Arial"/>
              </a:rPr>
              <a:t>Limit</a:t>
            </a:r>
            <a:r>
              <a:rPr dirty="0" sz="1250" spc="-75">
                <a:latin typeface="Arial"/>
                <a:cs typeface="Arial"/>
              </a:rPr>
              <a:t> </a:t>
            </a:r>
            <a:r>
              <a:rPr dirty="0" sz="1250" spc="15">
                <a:latin typeface="Arial"/>
                <a:cs typeface="Arial"/>
              </a:rPr>
              <a:t>State</a:t>
            </a:r>
            <a:endParaRPr sz="1250">
              <a:latin typeface="Arial"/>
              <a:cs typeface="Arial"/>
            </a:endParaRPr>
          </a:p>
        </p:txBody>
      </p:sp>
      <p:sp>
        <p:nvSpPr>
          <p:cNvPr id="25" name="object 25"/>
          <p:cNvSpPr txBox="1"/>
          <p:nvPr/>
        </p:nvSpPr>
        <p:spPr>
          <a:xfrm>
            <a:off x="2402836" y="6720342"/>
            <a:ext cx="300355" cy="199390"/>
          </a:xfrm>
          <a:prstGeom prst="rect">
            <a:avLst/>
          </a:prstGeom>
        </p:spPr>
        <p:txBody>
          <a:bodyPr wrap="square" lIns="0" tIns="11430" rIns="0" bIns="0" rtlCol="0" vert="horz">
            <a:spAutoFit/>
          </a:bodyPr>
          <a:lstStyle/>
          <a:p>
            <a:pPr marL="12700">
              <a:lnSpc>
                <a:spcPct val="100000"/>
              </a:lnSpc>
              <a:spcBef>
                <a:spcPts val="90"/>
              </a:spcBef>
            </a:pPr>
            <a:r>
              <a:rPr dirty="0" sz="1150" spc="-10">
                <a:latin typeface="Cambria"/>
                <a:cs typeface="Cambria"/>
              </a:rPr>
              <a:t>𝑀</a:t>
            </a:r>
            <a:r>
              <a:rPr dirty="0" sz="1150" spc="10">
                <a:latin typeface="Cambria"/>
                <a:cs typeface="Cambria"/>
              </a:rPr>
              <a:t> </a:t>
            </a:r>
            <a:r>
              <a:rPr dirty="0" sz="1150" spc="210">
                <a:latin typeface="Cambria"/>
                <a:cs typeface="Cambria"/>
              </a:rPr>
              <a:t>=</a:t>
            </a:r>
            <a:endParaRPr sz="1150">
              <a:latin typeface="Cambria"/>
              <a:cs typeface="Cambria"/>
            </a:endParaRPr>
          </a:p>
        </p:txBody>
      </p:sp>
      <p:sp>
        <p:nvSpPr>
          <p:cNvPr id="26" name="object 26"/>
          <p:cNvSpPr txBox="1"/>
          <p:nvPr/>
        </p:nvSpPr>
        <p:spPr>
          <a:xfrm>
            <a:off x="2692942" y="6577012"/>
            <a:ext cx="318770" cy="440055"/>
          </a:xfrm>
          <a:prstGeom prst="rect">
            <a:avLst/>
          </a:prstGeom>
        </p:spPr>
        <p:txBody>
          <a:bodyPr wrap="square" lIns="0" tIns="12700" rIns="0" bIns="0" rtlCol="0" vert="horz">
            <a:spAutoFit/>
          </a:bodyPr>
          <a:lstStyle/>
          <a:p>
            <a:pPr marL="121285" marR="30480" indent="-83820">
              <a:lnSpc>
                <a:spcPct val="118300"/>
              </a:lnSpc>
              <a:spcBef>
                <a:spcPts val="100"/>
              </a:spcBef>
            </a:pPr>
            <a:r>
              <a:rPr dirty="0" sz="1150" spc="25">
                <a:latin typeface="Cambria"/>
                <a:cs typeface="Cambria"/>
              </a:rPr>
              <a:t>𝑤</a:t>
            </a:r>
            <a:r>
              <a:rPr dirty="0" sz="1150" spc="-70">
                <a:latin typeface="Cambria"/>
                <a:cs typeface="Cambria"/>
              </a:rPr>
              <a:t>𝐿</a:t>
            </a:r>
            <a:r>
              <a:rPr dirty="0" baseline="27777" sz="1200" spc="30">
                <a:latin typeface="Cambria"/>
                <a:cs typeface="Cambria"/>
              </a:rPr>
              <a:t>2  </a:t>
            </a:r>
            <a:r>
              <a:rPr dirty="0" sz="1150" spc="-10">
                <a:latin typeface="Cambria"/>
                <a:cs typeface="Cambria"/>
              </a:rPr>
              <a:t>8</a:t>
            </a:r>
            <a:endParaRPr sz="1150">
              <a:latin typeface="Cambria"/>
              <a:cs typeface="Cambria"/>
            </a:endParaRPr>
          </a:p>
        </p:txBody>
      </p:sp>
      <p:sp>
        <p:nvSpPr>
          <p:cNvPr id="27" name="object 27"/>
          <p:cNvSpPr/>
          <p:nvPr/>
        </p:nvSpPr>
        <p:spPr>
          <a:xfrm>
            <a:off x="2729483" y="6836664"/>
            <a:ext cx="248920" cy="0"/>
          </a:xfrm>
          <a:custGeom>
            <a:avLst/>
            <a:gdLst/>
            <a:ahLst/>
            <a:cxnLst/>
            <a:rect l="l" t="t" r="r" b="b"/>
            <a:pathLst>
              <a:path w="248919" h="0">
                <a:moveTo>
                  <a:pt x="0" y="0"/>
                </a:moveTo>
                <a:lnTo>
                  <a:pt x="248412" y="0"/>
                </a:lnTo>
              </a:path>
            </a:pathLst>
          </a:custGeom>
          <a:ln w="9143">
            <a:solidFill>
              <a:srgbClr val="000000"/>
            </a:solidFill>
          </a:ln>
        </p:spPr>
        <p:txBody>
          <a:bodyPr wrap="square" lIns="0" tIns="0" rIns="0" bIns="0" rtlCol="0"/>
          <a:lstStyle/>
          <a:p/>
        </p:txBody>
      </p:sp>
      <p:sp>
        <p:nvSpPr>
          <p:cNvPr id="28" name="object 28"/>
          <p:cNvSpPr txBox="1"/>
          <p:nvPr/>
        </p:nvSpPr>
        <p:spPr>
          <a:xfrm>
            <a:off x="6080264" y="6199085"/>
            <a:ext cx="210185" cy="199390"/>
          </a:xfrm>
          <a:prstGeom prst="rect">
            <a:avLst/>
          </a:prstGeom>
        </p:spPr>
        <p:txBody>
          <a:bodyPr wrap="square" lIns="0" tIns="11430" rIns="0" bIns="0" rtlCol="0" vert="horz">
            <a:spAutoFit/>
          </a:bodyPr>
          <a:lstStyle/>
          <a:p>
            <a:pPr marL="12700">
              <a:lnSpc>
                <a:spcPct val="100000"/>
              </a:lnSpc>
              <a:spcBef>
                <a:spcPts val="90"/>
              </a:spcBef>
            </a:pPr>
            <a:r>
              <a:rPr dirty="0" sz="1150" spc="-10">
                <a:latin typeface="Cambria"/>
                <a:cs typeface="Cambria"/>
              </a:rPr>
              <a:t>𝑤𝑥</a:t>
            </a:r>
            <a:endParaRPr sz="1150">
              <a:latin typeface="Cambria"/>
              <a:cs typeface="Cambria"/>
            </a:endParaRPr>
          </a:p>
        </p:txBody>
      </p:sp>
      <p:sp>
        <p:nvSpPr>
          <p:cNvPr id="29" name="object 29"/>
          <p:cNvSpPr txBox="1"/>
          <p:nvPr/>
        </p:nvSpPr>
        <p:spPr>
          <a:xfrm>
            <a:off x="6133639" y="6406360"/>
            <a:ext cx="106045" cy="199390"/>
          </a:xfrm>
          <a:prstGeom prst="rect">
            <a:avLst/>
          </a:prstGeom>
        </p:spPr>
        <p:txBody>
          <a:bodyPr wrap="square" lIns="0" tIns="11430" rIns="0" bIns="0" rtlCol="0" vert="horz">
            <a:spAutoFit/>
          </a:bodyPr>
          <a:lstStyle/>
          <a:p>
            <a:pPr marL="12700">
              <a:lnSpc>
                <a:spcPct val="100000"/>
              </a:lnSpc>
              <a:spcBef>
                <a:spcPts val="90"/>
              </a:spcBef>
            </a:pPr>
            <a:r>
              <a:rPr dirty="0" sz="1150" spc="-10">
                <a:latin typeface="Cambria"/>
                <a:cs typeface="Cambria"/>
              </a:rPr>
              <a:t>2</a:t>
            </a:r>
            <a:endParaRPr sz="1150">
              <a:latin typeface="Cambria"/>
              <a:cs typeface="Cambria"/>
            </a:endParaRPr>
          </a:p>
        </p:txBody>
      </p:sp>
      <p:sp>
        <p:nvSpPr>
          <p:cNvPr id="30" name="object 30"/>
          <p:cNvSpPr/>
          <p:nvPr/>
        </p:nvSpPr>
        <p:spPr>
          <a:xfrm>
            <a:off x="6092952" y="6425184"/>
            <a:ext cx="189230" cy="0"/>
          </a:xfrm>
          <a:custGeom>
            <a:avLst/>
            <a:gdLst/>
            <a:ahLst/>
            <a:cxnLst/>
            <a:rect l="l" t="t" r="r" b="b"/>
            <a:pathLst>
              <a:path w="189229" h="0">
                <a:moveTo>
                  <a:pt x="0" y="0"/>
                </a:moveTo>
                <a:lnTo>
                  <a:pt x="188976" y="0"/>
                </a:lnTo>
              </a:path>
            </a:pathLst>
          </a:custGeom>
          <a:ln w="9143">
            <a:solidFill>
              <a:srgbClr val="000000"/>
            </a:solidFill>
          </a:ln>
        </p:spPr>
        <p:txBody>
          <a:bodyPr wrap="square" lIns="0" tIns="0" rIns="0" bIns="0" rtlCol="0"/>
          <a:lstStyle/>
          <a:p/>
        </p:txBody>
      </p:sp>
      <p:sp>
        <p:nvSpPr>
          <p:cNvPr id="31" name="object 31"/>
          <p:cNvSpPr/>
          <p:nvPr/>
        </p:nvSpPr>
        <p:spPr>
          <a:xfrm>
            <a:off x="6318504" y="6358128"/>
            <a:ext cx="401320" cy="134620"/>
          </a:xfrm>
          <a:custGeom>
            <a:avLst/>
            <a:gdLst/>
            <a:ahLst/>
            <a:cxnLst/>
            <a:rect l="l" t="t" r="r" b="b"/>
            <a:pathLst>
              <a:path w="401320" h="134620">
                <a:moveTo>
                  <a:pt x="358139" y="134112"/>
                </a:moveTo>
                <a:lnTo>
                  <a:pt x="356615" y="129540"/>
                </a:lnTo>
                <a:lnTo>
                  <a:pt x="364045" y="125539"/>
                </a:lnTo>
                <a:lnTo>
                  <a:pt x="370331" y="120396"/>
                </a:lnTo>
                <a:lnTo>
                  <a:pt x="388048" y="78819"/>
                </a:lnTo>
                <a:lnTo>
                  <a:pt x="388619" y="67056"/>
                </a:lnTo>
                <a:lnTo>
                  <a:pt x="388072" y="55292"/>
                </a:lnTo>
                <a:lnTo>
                  <a:pt x="370331" y="13906"/>
                </a:lnTo>
                <a:lnTo>
                  <a:pt x="355091" y="6096"/>
                </a:lnTo>
                <a:lnTo>
                  <a:pt x="358139" y="0"/>
                </a:lnTo>
                <a:lnTo>
                  <a:pt x="388619" y="24384"/>
                </a:lnTo>
                <a:lnTo>
                  <a:pt x="400811" y="67056"/>
                </a:lnTo>
                <a:lnTo>
                  <a:pt x="399978" y="79319"/>
                </a:lnTo>
                <a:lnTo>
                  <a:pt x="383214" y="119538"/>
                </a:lnTo>
                <a:lnTo>
                  <a:pt x="367831" y="130968"/>
                </a:lnTo>
                <a:lnTo>
                  <a:pt x="358139" y="134112"/>
                </a:lnTo>
                <a:close/>
              </a:path>
              <a:path w="401320" h="134620">
                <a:moveTo>
                  <a:pt x="42671" y="134112"/>
                </a:moveTo>
                <a:lnTo>
                  <a:pt x="10667" y="111252"/>
                </a:lnTo>
                <a:lnTo>
                  <a:pt x="0" y="67056"/>
                </a:lnTo>
                <a:lnTo>
                  <a:pt x="595" y="54816"/>
                </a:lnTo>
                <a:lnTo>
                  <a:pt x="16954" y="16073"/>
                </a:lnTo>
                <a:lnTo>
                  <a:pt x="42671" y="0"/>
                </a:lnTo>
                <a:lnTo>
                  <a:pt x="44195" y="6096"/>
                </a:lnTo>
                <a:lnTo>
                  <a:pt x="36742" y="9215"/>
                </a:lnTo>
                <a:lnTo>
                  <a:pt x="30289" y="13906"/>
                </a:lnTo>
                <a:lnTo>
                  <a:pt x="12739" y="55292"/>
                </a:lnTo>
                <a:lnTo>
                  <a:pt x="12191" y="67056"/>
                </a:lnTo>
                <a:lnTo>
                  <a:pt x="12739" y="78819"/>
                </a:lnTo>
                <a:lnTo>
                  <a:pt x="30289" y="120396"/>
                </a:lnTo>
                <a:lnTo>
                  <a:pt x="44195" y="129540"/>
                </a:lnTo>
                <a:lnTo>
                  <a:pt x="42671" y="134112"/>
                </a:lnTo>
                <a:close/>
              </a:path>
            </a:pathLst>
          </a:custGeom>
          <a:solidFill>
            <a:srgbClr val="000000"/>
          </a:solidFill>
        </p:spPr>
        <p:txBody>
          <a:bodyPr wrap="square" lIns="0" tIns="0" rIns="0" bIns="0" rtlCol="0"/>
          <a:lstStyle/>
          <a:p/>
        </p:txBody>
      </p:sp>
      <p:sp>
        <p:nvSpPr>
          <p:cNvPr id="32" name="object 32"/>
          <p:cNvSpPr txBox="1"/>
          <p:nvPr/>
        </p:nvSpPr>
        <p:spPr>
          <a:xfrm>
            <a:off x="5764838" y="6308799"/>
            <a:ext cx="915669" cy="199390"/>
          </a:xfrm>
          <a:prstGeom prst="rect">
            <a:avLst/>
          </a:prstGeom>
        </p:spPr>
        <p:txBody>
          <a:bodyPr wrap="square" lIns="0" tIns="11430" rIns="0" bIns="0" rtlCol="0" vert="horz">
            <a:spAutoFit/>
          </a:bodyPr>
          <a:lstStyle/>
          <a:p>
            <a:pPr marL="12700">
              <a:lnSpc>
                <a:spcPct val="100000"/>
              </a:lnSpc>
              <a:spcBef>
                <a:spcPts val="90"/>
              </a:spcBef>
              <a:tabLst>
                <a:tab pos="600710" algn="l"/>
              </a:tabLst>
            </a:pPr>
            <a:r>
              <a:rPr dirty="0" sz="1150" spc="-10">
                <a:latin typeface="Cambria"/>
                <a:cs typeface="Cambria"/>
              </a:rPr>
              <a:t>𝑀</a:t>
            </a:r>
            <a:r>
              <a:rPr dirty="0" sz="1150" spc="95">
                <a:latin typeface="Cambria"/>
                <a:cs typeface="Cambria"/>
              </a:rPr>
              <a:t> </a:t>
            </a:r>
            <a:r>
              <a:rPr dirty="0" sz="1150" spc="210">
                <a:latin typeface="Cambria"/>
                <a:cs typeface="Cambria"/>
              </a:rPr>
              <a:t>=	</a:t>
            </a:r>
            <a:r>
              <a:rPr dirty="0" sz="1150" spc="-5">
                <a:latin typeface="Cambria"/>
                <a:cs typeface="Cambria"/>
              </a:rPr>
              <a:t>𝑙 </a:t>
            </a:r>
            <a:r>
              <a:rPr dirty="0" sz="1150" spc="210">
                <a:latin typeface="Cambria"/>
                <a:cs typeface="Cambria"/>
              </a:rPr>
              <a:t>−</a:t>
            </a:r>
            <a:r>
              <a:rPr dirty="0" sz="1150" spc="-25">
                <a:latin typeface="Cambria"/>
                <a:cs typeface="Cambria"/>
              </a:rPr>
              <a:t> </a:t>
            </a:r>
            <a:r>
              <a:rPr dirty="0" sz="1150" spc="-10">
                <a:latin typeface="Cambria"/>
                <a:cs typeface="Cambria"/>
              </a:rPr>
              <a:t>𝑥</a:t>
            </a:r>
            <a:endParaRPr sz="1150">
              <a:latin typeface="Cambria"/>
              <a:cs typeface="Cambria"/>
            </a:endParaRPr>
          </a:p>
        </p:txBody>
      </p:sp>
      <p:sp>
        <p:nvSpPr>
          <p:cNvPr id="33" name="object 33"/>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34" name="object 34"/>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35</a:t>
            </a:r>
            <a:endParaRPr sz="1050">
              <a:latin typeface="Calibri"/>
              <a:cs typeface="Calibri"/>
            </a:endParaRPr>
          </a:p>
        </p:txBody>
      </p:sp>
      <p:sp>
        <p:nvSpPr>
          <p:cNvPr id="36" name="object 36"/>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35" name="object 35"/>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36</a:t>
            </a:r>
            <a:endParaRPr sz="1050">
              <a:latin typeface="Calibri"/>
              <a:cs typeface="Calibri"/>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83</a:t>
            </a:r>
          </a:p>
        </p:txBody>
      </p:sp>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571425" y="895551"/>
            <a:ext cx="6572884" cy="8030845"/>
          </a:xfrm>
          <a:prstGeom prst="rect">
            <a:avLst/>
          </a:prstGeom>
        </p:spPr>
        <p:txBody>
          <a:bodyPr wrap="square" lIns="0" tIns="12065" rIns="0" bIns="0" rtlCol="0" vert="horz">
            <a:spAutoFit/>
          </a:bodyPr>
          <a:lstStyle/>
          <a:p>
            <a:pPr marL="114300">
              <a:lnSpc>
                <a:spcPct val="100000"/>
              </a:lnSpc>
              <a:spcBef>
                <a:spcPts val="95"/>
              </a:spcBef>
            </a:pPr>
            <a:r>
              <a:rPr dirty="0" sz="1000" spc="-5">
                <a:latin typeface="Times New Roman"/>
                <a:cs typeface="Times New Roman"/>
              </a:rPr>
              <a:t>The screed camber, </a:t>
            </a:r>
            <a:r>
              <a:rPr dirty="0" sz="1000" spc="-400">
                <a:latin typeface="Cambria Math"/>
                <a:cs typeface="Cambria Math"/>
              </a:rPr>
              <a:t>𝐷𝐷</a:t>
            </a:r>
            <a:r>
              <a:rPr dirty="0" sz="1000" spc="90">
                <a:latin typeface="Cambria Math"/>
                <a:cs typeface="Cambria Math"/>
              </a:rPr>
              <a:t> </a:t>
            </a:r>
            <a:r>
              <a:rPr dirty="0" sz="1000" spc="-5">
                <a:latin typeface="Cambria Math"/>
                <a:cs typeface="Cambria Math"/>
              </a:rPr>
              <a:t>= </a:t>
            </a:r>
            <a:r>
              <a:rPr dirty="0" sz="1000" spc="-200">
                <a:latin typeface="Cambria Math"/>
                <a:cs typeface="Cambria Math"/>
              </a:rPr>
              <a:t>𝛥𝛥</a:t>
            </a:r>
            <a:r>
              <a:rPr dirty="0" baseline="-15873" sz="1050" spc="-300">
                <a:latin typeface="Cambria Math"/>
                <a:cs typeface="Cambria Math"/>
              </a:rPr>
              <a:t>4</a:t>
            </a:r>
            <a:r>
              <a:rPr dirty="0" baseline="-15873" sz="1050" spc="172">
                <a:latin typeface="Cambria Math"/>
                <a:cs typeface="Cambria Math"/>
              </a:rPr>
              <a:t> </a:t>
            </a:r>
            <a:r>
              <a:rPr dirty="0" sz="1000" spc="-5">
                <a:latin typeface="Cambria Math"/>
                <a:cs typeface="Cambria Math"/>
              </a:rPr>
              <a:t>− </a:t>
            </a:r>
            <a:r>
              <a:rPr dirty="0" sz="1000" spc="-200">
                <a:latin typeface="Cambria Math"/>
                <a:cs typeface="Cambria Math"/>
              </a:rPr>
              <a:t>𝛥𝛥</a:t>
            </a:r>
            <a:r>
              <a:rPr dirty="0" baseline="-15873" sz="1050" spc="-300">
                <a:latin typeface="Cambria Math"/>
                <a:cs typeface="Cambria Math"/>
              </a:rPr>
              <a:t>6</a:t>
            </a:r>
            <a:r>
              <a:rPr dirty="0" baseline="-15873" sz="1050" spc="262">
                <a:latin typeface="Cambria Math"/>
                <a:cs typeface="Cambria Math"/>
              </a:rPr>
              <a:t> </a:t>
            </a:r>
            <a:r>
              <a:rPr dirty="0" sz="1000" spc="-5">
                <a:latin typeface="Cambria Math"/>
                <a:cs typeface="Cambria Math"/>
              </a:rPr>
              <a:t>= 3.876</a:t>
            </a:r>
            <a:r>
              <a:rPr dirty="0" sz="1000" spc="-70">
                <a:latin typeface="Cambria Math"/>
                <a:cs typeface="Cambria Math"/>
              </a:rPr>
              <a:t> </a:t>
            </a:r>
            <a:r>
              <a:rPr dirty="0" sz="1000" spc="-250">
                <a:latin typeface="Cambria Math"/>
                <a:cs typeface="Cambria Math"/>
              </a:rPr>
              <a:t>𝑠𝑠𝑠𝑠</a:t>
            </a:r>
            <a:endParaRPr sz="1000">
              <a:latin typeface="Cambria Math"/>
              <a:cs typeface="Cambria Math"/>
            </a:endParaRPr>
          </a:p>
          <a:p>
            <a:pPr>
              <a:lnSpc>
                <a:spcPct val="100000"/>
              </a:lnSpc>
              <a:spcBef>
                <a:spcPts val="40"/>
              </a:spcBef>
            </a:pPr>
            <a:endParaRPr sz="950">
              <a:latin typeface="Cambria Math"/>
              <a:cs typeface="Cambria Math"/>
            </a:endParaRPr>
          </a:p>
          <a:p>
            <a:pPr lvl="1" marL="480059" indent="-366395">
              <a:lnSpc>
                <a:spcPct val="100000"/>
              </a:lnSpc>
              <a:buFont typeface="Arial"/>
              <a:buAutoNum type="arabicPeriod" startAt="5"/>
              <a:tabLst>
                <a:tab pos="480059" algn="l"/>
                <a:tab pos="480695" algn="l"/>
              </a:tabLst>
            </a:pPr>
            <a:r>
              <a:rPr dirty="0" sz="1200" spc="-5" b="1">
                <a:latin typeface="Arial"/>
                <a:cs typeface="Arial"/>
              </a:rPr>
              <a:t>C</a:t>
            </a:r>
            <a:r>
              <a:rPr dirty="0" sz="1200" spc="-5" b="1">
                <a:latin typeface="Arial"/>
                <a:cs typeface="Arial"/>
              </a:rPr>
              <a:t>heck Required</a:t>
            </a:r>
            <a:r>
              <a:rPr dirty="0" sz="1200" spc="5" b="1">
                <a:latin typeface="Arial"/>
                <a:cs typeface="Arial"/>
              </a:rPr>
              <a:t> </a:t>
            </a:r>
            <a:r>
              <a:rPr dirty="0" sz="1200" spc="-5" b="1">
                <a:latin typeface="Arial"/>
                <a:cs typeface="Arial"/>
              </a:rPr>
              <a:t>Haunch</a:t>
            </a:r>
            <a:endParaRPr sz="1200">
              <a:latin typeface="Arial"/>
              <a:cs typeface="Arial"/>
            </a:endParaRPr>
          </a:p>
          <a:p>
            <a:pPr marL="114300">
              <a:lnSpc>
                <a:spcPct val="100000"/>
              </a:lnSpc>
              <a:spcBef>
                <a:spcPts val="480"/>
              </a:spcBef>
            </a:pPr>
            <a:r>
              <a:rPr dirty="0" baseline="11111" sz="1500" spc="-7">
                <a:latin typeface="Times New Roman"/>
                <a:cs typeface="Times New Roman"/>
              </a:rPr>
              <a:t>The required haunch is </a:t>
            </a:r>
            <a:r>
              <a:rPr dirty="0" baseline="11111" sz="1500" spc="-179">
                <a:latin typeface="Cambria Math"/>
                <a:cs typeface="Cambria Math"/>
              </a:rPr>
              <a:t>𝛢𝛢</a:t>
            </a:r>
            <a:r>
              <a:rPr dirty="0" sz="700" spc="-120">
                <a:latin typeface="Cambria Math"/>
                <a:cs typeface="Cambria Math"/>
              </a:rPr>
              <a:t>ℎ𝑠𝑠𝑎𝑎𝑖𝑖𝑐𝑐ℎ </a:t>
            </a:r>
            <a:r>
              <a:rPr dirty="0" baseline="11111" sz="1500" spc="-7">
                <a:latin typeface="Cambria Math"/>
                <a:cs typeface="Cambria Math"/>
              </a:rPr>
              <a:t>= </a:t>
            </a:r>
            <a:r>
              <a:rPr dirty="0" baseline="11111" sz="1500" spc="-292">
                <a:latin typeface="Cambria Math"/>
                <a:cs typeface="Cambria Math"/>
              </a:rPr>
              <a:t>𝛢𝛢</a:t>
            </a:r>
            <a:r>
              <a:rPr dirty="0" sz="700" spc="-195">
                <a:latin typeface="Cambria Math"/>
                <a:cs typeface="Cambria Math"/>
              </a:rPr>
              <a:t>𝑠𝑠𝑠𝑠𝑠𝑠𝑠𝑠+𝑒𝑒𝑔𝑔𝑠𝑠𝑠𝑠𝑒𝑒𝑑𝑑</a:t>
            </a:r>
            <a:r>
              <a:rPr dirty="0" sz="700" spc="155">
                <a:latin typeface="Cambria Math"/>
                <a:cs typeface="Cambria Math"/>
              </a:rPr>
              <a:t> </a:t>
            </a:r>
            <a:r>
              <a:rPr dirty="0" baseline="11111" sz="1500" spc="-7">
                <a:latin typeface="Cambria Math"/>
                <a:cs typeface="Cambria Math"/>
              </a:rPr>
              <a:t>+ </a:t>
            </a:r>
            <a:r>
              <a:rPr dirty="0" baseline="11111" sz="1500" spc="-375">
                <a:latin typeface="Cambria Math"/>
                <a:cs typeface="Cambria Math"/>
              </a:rPr>
              <a:t>𝛢𝛢</a:t>
            </a:r>
            <a:r>
              <a:rPr dirty="0" sz="700" spc="-250">
                <a:latin typeface="Cambria Math"/>
                <a:cs typeface="Cambria Math"/>
              </a:rPr>
              <a:t>𝑑𝑑𝑔𝑔𝑑𝑑</a:t>
            </a:r>
            <a:r>
              <a:rPr dirty="0" sz="700" spc="25">
                <a:latin typeface="Cambria Math"/>
                <a:cs typeface="Cambria Math"/>
              </a:rPr>
              <a:t> </a:t>
            </a:r>
            <a:r>
              <a:rPr dirty="0" sz="700" spc="-140">
                <a:latin typeface="Cambria Math"/>
                <a:cs typeface="Cambria Math"/>
              </a:rPr>
              <a:t>𝑒𝑒𝑠𝑠𝑠𝑠𝑖𝑖𝑔𝑔𝑒𝑒 </a:t>
            </a:r>
            <a:r>
              <a:rPr dirty="0" sz="700" spc="-170">
                <a:latin typeface="Cambria Math"/>
                <a:cs typeface="Cambria Math"/>
              </a:rPr>
              <a:t>𝑒𝑒𝑒𝑒𝑒𝑒𝑒𝑒𝑐𝑐𝑑𝑑</a:t>
            </a:r>
            <a:r>
              <a:rPr dirty="0" sz="700" spc="-80">
                <a:latin typeface="Cambria Math"/>
                <a:cs typeface="Cambria Math"/>
              </a:rPr>
              <a:t> </a:t>
            </a:r>
            <a:r>
              <a:rPr dirty="0" baseline="11111" sz="1500" spc="-7">
                <a:latin typeface="Cambria Math"/>
                <a:cs typeface="Cambria Math"/>
              </a:rPr>
              <a:t>+ + </a:t>
            </a:r>
            <a:r>
              <a:rPr dirty="0" baseline="11111" sz="1500" spc="-337">
                <a:latin typeface="Cambria Math"/>
                <a:cs typeface="Cambria Math"/>
              </a:rPr>
              <a:t>𝐴𝐴</a:t>
            </a:r>
            <a:r>
              <a:rPr dirty="0" sz="700" spc="-225">
                <a:latin typeface="Cambria Math"/>
                <a:cs typeface="Cambria Math"/>
              </a:rPr>
              <a:t>𝑑𝑑𝑔𝑔𝑔𝑔𝑒𝑒𝑔𝑔𝑠𝑠𝑒𝑒</a:t>
            </a:r>
            <a:r>
              <a:rPr dirty="0" sz="700" spc="35">
                <a:latin typeface="Cambria Math"/>
                <a:cs typeface="Cambria Math"/>
              </a:rPr>
              <a:t> </a:t>
            </a:r>
            <a:r>
              <a:rPr dirty="0" sz="700" spc="-170">
                <a:latin typeface="Cambria Math"/>
                <a:cs typeface="Cambria Math"/>
              </a:rPr>
              <a:t>𝑒𝑒𝑒𝑒𝑒𝑒𝑒𝑒𝑐𝑐𝑑𝑑</a:t>
            </a:r>
            <a:r>
              <a:rPr dirty="0" sz="700" spc="145">
                <a:latin typeface="Cambria Math"/>
                <a:cs typeface="Cambria Math"/>
              </a:rPr>
              <a:t> </a:t>
            </a:r>
            <a:r>
              <a:rPr dirty="0" baseline="11111" sz="1500" spc="-7">
                <a:latin typeface="Cambria Math"/>
                <a:cs typeface="Cambria Math"/>
              </a:rPr>
              <a:t>+</a:t>
            </a:r>
            <a:r>
              <a:rPr dirty="0" baseline="11111" sz="1500" spc="-104">
                <a:latin typeface="Cambria Math"/>
                <a:cs typeface="Cambria Math"/>
              </a:rPr>
              <a:t> </a:t>
            </a:r>
            <a:r>
              <a:rPr dirty="0" baseline="11111" sz="1500" spc="-277">
                <a:latin typeface="Cambria Math"/>
                <a:cs typeface="Cambria Math"/>
              </a:rPr>
              <a:t>𝛢𝛢</a:t>
            </a:r>
            <a:r>
              <a:rPr dirty="0" sz="700" spc="-185">
                <a:latin typeface="Cambria Math"/>
                <a:cs typeface="Cambria Math"/>
              </a:rPr>
              <a:t>𝑒𝑒𝑥𝑥𝑐𝑐𝑒𝑒𝑠𝑠𝑠𝑠</a:t>
            </a:r>
            <a:r>
              <a:rPr dirty="0" sz="700" spc="25">
                <a:latin typeface="Cambria Math"/>
                <a:cs typeface="Cambria Math"/>
              </a:rPr>
              <a:t> </a:t>
            </a:r>
            <a:r>
              <a:rPr dirty="0" sz="700" spc="-135">
                <a:latin typeface="Cambria Math"/>
                <a:cs typeface="Cambria Math"/>
              </a:rPr>
              <a:t>𝑐𝑐𝑠𝑠𝑐𝑐𝑠𝑠𝑒𝑒𝑔𝑔</a:t>
            </a:r>
            <a:endParaRPr sz="700">
              <a:latin typeface="Cambria Math"/>
              <a:cs typeface="Cambria Math"/>
            </a:endParaRPr>
          </a:p>
          <a:p>
            <a:pPr algn="ctr" marL="52705">
              <a:lnSpc>
                <a:spcPct val="100000"/>
              </a:lnSpc>
              <a:spcBef>
                <a:spcPts val="465"/>
              </a:spcBef>
            </a:pPr>
            <a:r>
              <a:rPr dirty="0" sz="1000" spc="-120">
                <a:latin typeface="Cambria Math"/>
                <a:cs typeface="Cambria Math"/>
              </a:rPr>
              <a:t>𝛢𝛢</a:t>
            </a:r>
            <a:r>
              <a:rPr dirty="0" baseline="-15873" sz="1050" spc="-179">
                <a:latin typeface="Cambria Math"/>
                <a:cs typeface="Cambria Math"/>
              </a:rPr>
              <a:t>ℎ𝑠𝑠𝑎𝑎𝑖𝑖𝑐𝑐ℎ </a:t>
            </a:r>
            <a:r>
              <a:rPr dirty="0" sz="1000" spc="-5">
                <a:latin typeface="Cambria Math"/>
                <a:cs typeface="Cambria Math"/>
              </a:rPr>
              <a:t>= </a:t>
            </a:r>
            <a:r>
              <a:rPr dirty="0" sz="1000" spc="-125">
                <a:latin typeface="Cambria Math"/>
                <a:cs typeface="Cambria Math"/>
              </a:rPr>
              <a:t>8.25𝑠𝑠𝑠𝑠 </a:t>
            </a:r>
            <a:r>
              <a:rPr dirty="0" sz="1000" spc="-5">
                <a:latin typeface="Cambria Math"/>
                <a:cs typeface="Cambria Math"/>
              </a:rPr>
              <a:t>+ </a:t>
            </a:r>
            <a:r>
              <a:rPr dirty="0" sz="1000" spc="-125">
                <a:latin typeface="Cambria Math"/>
                <a:cs typeface="Cambria Math"/>
              </a:rPr>
              <a:t>0.98𝑠𝑠𝑠𝑠 </a:t>
            </a:r>
            <a:r>
              <a:rPr dirty="0" sz="1000" spc="-5">
                <a:latin typeface="Cambria Math"/>
                <a:cs typeface="Cambria Math"/>
              </a:rPr>
              <a:t>+ </a:t>
            </a:r>
            <a:r>
              <a:rPr dirty="0" sz="1000" spc="-125">
                <a:latin typeface="Cambria Math"/>
                <a:cs typeface="Cambria Math"/>
              </a:rPr>
              <a:t>0.35𝑠𝑠𝑠𝑠 </a:t>
            </a:r>
            <a:r>
              <a:rPr dirty="0" sz="1000" spc="-5">
                <a:latin typeface="Cambria Math"/>
                <a:cs typeface="Cambria Math"/>
              </a:rPr>
              <a:t>+ </a:t>
            </a:r>
            <a:r>
              <a:rPr dirty="0" sz="1000" spc="-110">
                <a:latin typeface="Cambria Math"/>
                <a:cs typeface="Cambria Math"/>
              </a:rPr>
              <a:t>2.693𝑠𝑠𝑠𝑠 </a:t>
            </a:r>
            <a:r>
              <a:rPr dirty="0" sz="1000" spc="-5">
                <a:latin typeface="Cambria Math"/>
                <a:cs typeface="Cambria Math"/>
              </a:rPr>
              <a:t>= 12.27</a:t>
            </a:r>
            <a:r>
              <a:rPr dirty="0" sz="1000" spc="45">
                <a:latin typeface="Cambria Math"/>
                <a:cs typeface="Cambria Math"/>
              </a:rPr>
              <a:t> </a:t>
            </a:r>
            <a:r>
              <a:rPr dirty="0" sz="1000" spc="-250">
                <a:latin typeface="Cambria Math"/>
                <a:cs typeface="Cambria Math"/>
              </a:rPr>
              <a:t>𝑠𝑠𝑠𝑠</a:t>
            </a:r>
            <a:endParaRPr sz="1000">
              <a:latin typeface="Cambria Math"/>
              <a:cs typeface="Cambria Math"/>
            </a:endParaRPr>
          </a:p>
          <a:p>
            <a:pPr marL="114300">
              <a:lnSpc>
                <a:spcPct val="100000"/>
              </a:lnSpc>
              <a:spcBef>
                <a:spcPts val="575"/>
              </a:spcBef>
            </a:pPr>
            <a:r>
              <a:rPr dirty="0" sz="1000" spc="-5">
                <a:latin typeface="Times New Roman"/>
                <a:cs typeface="Times New Roman"/>
              </a:rPr>
              <a:t>The provided haunch is </a:t>
            </a:r>
            <a:r>
              <a:rPr dirty="0" sz="1000" spc="-5">
                <a:latin typeface="Cambria Math"/>
                <a:cs typeface="Cambria Math"/>
              </a:rPr>
              <a:t>12.5 in</a:t>
            </a:r>
            <a:r>
              <a:rPr dirty="0" sz="1000" spc="-5">
                <a:latin typeface="Times New Roman"/>
                <a:cs typeface="Times New Roman"/>
              </a:rPr>
              <a:t>.</a:t>
            </a:r>
            <a:r>
              <a:rPr dirty="0" sz="1000" spc="5">
                <a:latin typeface="Times New Roman"/>
                <a:cs typeface="Times New Roman"/>
              </a:rPr>
              <a:t> </a:t>
            </a:r>
            <a:r>
              <a:rPr dirty="0" sz="1000" b="1">
                <a:latin typeface="Times New Roman"/>
                <a:cs typeface="Times New Roman"/>
              </a:rPr>
              <a:t>OK</a:t>
            </a:r>
            <a:endParaRPr sz="1000">
              <a:latin typeface="Times New Roman"/>
              <a:cs typeface="Times New Roman"/>
            </a:endParaRPr>
          </a:p>
          <a:p>
            <a:pPr>
              <a:lnSpc>
                <a:spcPct val="100000"/>
              </a:lnSpc>
              <a:spcBef>
                <a:spcPts val="5"/>
              </a:spcBef>
            </a:pPr>
            <a:endParaRPr sz="1000">
              <a:latin typeface="Times New Roman"/>
              <a:cs typeface="Times New Roman"/>
            </a:endParaRPr>
          </a:p>
          <a:p>
            <a:pPr lvl="1" marL="480059" indent="-366395">
              <a:lnSpc>
                <a:spcPct val="100000"/>
              </a:lnSpc>
              <a:spcBef>
                <a:spcPts val="5"/>
              </a:spcBef>
              <a:buFont typeface="Arial"/>
              <a:buAutoNum type="arabicPeriod" startAt="6"/>
              <a:tabLst>
                <a:tab pos="480059" algn="l"/>
                <a:tab pos="480695" algn="l"/>
              </a:tabLst>
            </a:pPr>
            <a:r>
              <a:rPr dirty="0" sz="1200" spc="-5" b="1">
                <a:latin typeface="Arial"/>
                <a:cs typeface="Arial"/>
              </a:rPr>
              <a:t>Co</a:t>
            </a:r>
            <a:r>
              <a:rPr dirty="0" sz="1200" spc="-5" b="1">
                <a:latin typeface="Arial"/>
                <a:cs typeface="Arial"/>
              </a:rPr>
              <a:t>mpute Lower Bound Camber </a:t>
            </a:r>
            <a:r>
              <a:rPr dirty="0" sz="1200" b="1">
                <a:latin typeface="Arial"/>
                <a:cs typeface="Arial"/>
              </a:rPr>
              <a:t>at 40</a:t>
            </a:r>
            <a:r>
              <a:rPr dirty="0" sz="1200" spc="10" b="1">
                <a:latin typeface="Arial"/>
                <a:cs typeface="Arial"/>
              </a:rPr>
              <a:t> </a:t>
            </a:r>
            <a:r>
              <a:rPr dirty="0" sz="1200" spc="-10" b="1">
                <a:latin typeface="Arial"/>
                <a:cs typeface="Arial"/>
              </a:rPr>
              <a:t>days</a:t>
            </a:r>
            <a:endParaRPr sz="1200">
              <a:latin typeface="Arial"/>
              <a:cs typeface="Arial"/>
            </a:endParaRPr>
          </a:p>
          <a:p>
            <a:pPr lvl="2" marL="571500" indent="-457834">
              <a:lnSpc>
                <a:spcPct val="100000"/>
              </a:lnSpc>
              <a:spcBef>
                <a:spcPts val="1140"/>
              </a:spcBef>
              <a:buClr>
                <a:srgbClr val="0000FF"/>
              </a:buClr>
              <a:buFont typeface="Arial"/>
              <a:buAutoNum type="arabicPeriod"/>
              <a:tabLst>
                <a:tab pos="572135" algn="l"/>
              </a:tabLst>
            </a:pPr>
            <a:r>
              <a:rPr dirty="0" sz="1200" spc="-5">
                <a:solidFill>
                  <a:srgbClr val="0000FF"/>
                </a:solidFill>
                <a:latin typeface="Arial"/>
                <a:cs typeface="Arial"/>
              </a:rPr>
              <a:t>C</a:t>
            </a:r>
            <a:r>
              <a:rPr dirty="0" sz="1200" spc="-5">
                <a:solidFill>
                  <a:srgbClr val="0000FF"/>
                </a:solidFill>
                <a:latin typeface="Arial"/>
                <a:cs typeface="Arial"/>
              </a:rPr>
              <a:t>reep</a:t>
            </a:r>
            <a:r>
              <a:rPr dirty="0" sz="1200">
                <a:solidFill>
                  <a:srgbClr val="0000FF"/>
                </a:solidFill>
                <a:latin typeface="Arial"/>
                <a:cs typeface="Arial"/>
              </a:rPr>
              <a:t> </a:t>
            </a:r>
            <a:r>
              <a:rPr dirty="0" sz="1200" spc="-5">
                <a:solidFill>
                  <a:srgbClr val="0000FF"/>
                </a:solidFill>
                <a:latin typeface="Arial"/>
                <a:cs typeface="Arial"/>
              </a:rPr>
              <a:t>Coefficients</a:t>
            </a:r>
            <a:endParaRPr sz="1200">
              <a:latin typeface="Arial"/>
              <a:cs typeface="Arial"/>
            </a:endParaRPr>
          </a:p>
          <a:p>
            <a:pPr marL="114300">
              <a:lnSpc>
                <a:spcPct val="100000"/>
              </a:lnSpc>
              <a:spcBef>
                <a:spcPts val="245"/>
              </a:spcBef>
            </a:pPr>
            <a:r>
              <a:rPr dirty="0" sz="1000" spc="-5">
                <a:latin typeface="Times New Roman"/>
                <a:cs typeface="Times New Roman"/>
              </a:rPr>
              <a:t>Creep coefficients are computed the same as before, assuming erection at </a:t>
            </a:r>
            <a:r>
              <a:rPr dirty="0" sz="1000">
                <a:latin typeface="Times New Roman"/>
                <a:cs typeface="Times New Roman"/>
              </a:rPr>
              <a:t>10 days </a:t>
            </a:r>
            <a:r>
              <a:rPr dirty="0" sz="1000" spc="-10">
                <a:latin typeface="Times New Roman"/>
                <a:cs typeface="Times New Roman"/>
              </a:rPr>
              <a:t>and </a:t>
            </a:r>
            <a:r>
              <a:rPr dirty="0" sz="1000" spc="-5">
                <a:latin typeface="Times New Roman"/>
                <a:cs typeface="Times New Roman"/>
              </a:rPr>
              <a:t>deck casting at </a:t>
            </a:r>
            <a:r>
              <a:rPr dirty="0" sz="1000">
                <a:latin typeface="Times New Roman"/>
                <a:cs typeface="Times New Roman"/>
              </a:rPr>
              <a:t>40</a:t>
            </a:r>
            <a:r>
              <a:rPr dirty="0" sz="1000" spc="135">
                <a:latin typeface="Times New Roman"/>
                <a:cs typeface="Times New Roman"/>
              </a:rPr>
              <a:t> </a:t>
            </a:r>
            <a:r>
              <a:rPr dirty="0" sz="1000" spc="-5">
                <a:latin typeface="Times New Roman"/>
                <a:cs typeface="Times New Roman"/>
              </a:rPr>
              <a:t>days.</a:t>
            </a:r>
            <a:endParaRPr sz="1000">
              <a:latin typeface="Times New Roman"/>
              <a:cs typeface="Times New Roman"/>
            </a:endParaRPr>
          </a:p>
          <a:p>
            <a:pPr algn="ctr" marL="57150">
              <a:lnSpc>
                <a:spcPct val="100000"/>
              </a:lnSpc>
              <a:spcBef>
                <a:spcPts val="565"/>
              </a:spcBef>
            </a:pPr>
            <a:r>
              <a:rPr dirty="0" sz="1000" spc="-240">
                <a:latin typeface="Cambria Math"/>
                <a:cs typeface="Cambria Math"/>
              </a:rPr>
              <a:t>𝜓𝜓</a:t>
            </a:r>
            <a:r>
              <a:rPr dirty="0" baseline="-15873" sz="1050" spc="-359">
                <a:latin typeface="Cambria Math"/>
                <a:cs typeface="Cambria Math"/>
              </a:rPr>
              <a:t>𝑠𝑠</a:t>
            </a:r>
            <a:r>
              <a:rPr dirty="0" baseline="-15873" sz="1050" spc="-150">
                <a:latin typeface="Cambria Math"/>
                <a:cs typeface="Cambria Math"/>
              </a:rPr>
              <a:t> </a:t>
            </a:r>
            <a:r>
              <a:rPr dirty="0" baseline="2777" sz="1500" spc="-337">
                <a:latin typeface="Cambria Math"/>
                <a:cs typeface="Cambria Math"/>
              </a:rPr>
              <a:t>(</a:t>
            </a:r>
            <a:r>
              <a:rPr dirty="0" sz="1000" spc="-225">
                <a:latin typeface="Cambria Math"/>
                <a:cs typeface="Cambria Math"/>
              </a:rPr>
              <a:t>𝑓𝑓</a:t>
            </a:r>
            <a:r>
              <a:rPr dirty="0" baseline="-15873" sz="1050" spc="-337">
                <a:latin typeface="Cambria Math"/>
                <a:cs typeface="Cambria Math"/>
              </a:rPr>
              <a:t>𝑔𝑔</a:t>
            </a:r>
            <a:r>
              <a:rPr dirty="0" baseline="-15873" sz="1050" spc="270">
                <a:latin typeface="Cambria Math"/>
                <a:cs typeface="Cambria Math"/>
              </a:rPr>
              <a:t> </a:t>
            </a:r>
            <a:r>
              <a:rPr dirty="0" sz="1000" spc="-5">
                <a:latin typeface="Cambria Math"/>
                <a:cs typeface="Cambria Math"/>
              </a:rPr>
              <a:t>= 10, </a:t>
            </a:r>
            <a:r>
              <a:rPr dirty="0" sz="1000" spc="-335">
                <a:latin typeface="Cambria Math"/>
                <a:cs typeface="Cambria Math"/>
              </a:rPr>
              <a:t>𝑓𝑓</a:t>
            </a:r>
            <a:r>
              <a:rPr dirty="0" baseline="-15873" sz="1050" spc="-502">
                <a:latin typeface="Cambria Math"/>
                <a:cs typeface="Cambria Math"/>
              </a:rPr>
              <a:t>𝑔𝑔</a:t>
            </a:r>
            <a:r>
              <a:rPr dirty="0" baseline="-15873" sz="1050" spc="284">
                <a:latin typeface="Cambria Math"/>
                <a:cs typeface="Cambria Math"/>
              </a:rPr>
              <a:t> </a:t>
            </a:r>
            <a:r>
              <a:rPr dirty="0" sz="1000" spc="-5">
                <a:latin typeface="Cambria Math"/>
                <a:cs typeface="Cambria Math"/>
              </a:rPr>
              <a:t>= 1</a:t>
            </a:r>
            <a:r>
              <a:rPr dirty="0" baseline="2777" sz="1500" spc="-7">
                <a:latin typeface="Cambria Math"/>
                <a:cs typeface="Cambria Math"/>
              </a:rPr>
              <a:t>) </a:t>
            </a:r>
            <a:r>
              <a:rPr dirty="0" sz="1000" spc="-5">
                <a:latin typeface="Cambria Math"/>
                <a:cs typeface="Cambria Math"/>
              </a:rPr>
              <a:t>=</a:t>
            </a:r>
            <a:r>
              <a:rPr dirty="0" sz="1000" spc="200">
                <a:latin typeface="Cambria Math"/>
                <a:cs typeface="Cambria Math"/>
              </a:rPr>
              <a:t> </a:t>
            </a:r>
            <a:r>
              <a:rPr dirty="0" sz="1000" spc="-5">
                <a:latin typeface="Cambria Math"/>
                <a:cs typeface="Cambria Math"/>
              </a:rPr>
              <a:t>0.257</a:t>
            </a:r>
            <a:endParaRPr sz="1000">
              <a:latin typeface="Cambria Math"/>
              <a:cs typeface="Cambria Math"/>
            </a:endParaRPr>
          </a:p>
          <a:p>
            <a:pPr algn="ctr" marL="56515">
              <a:lnSpc>
                <a:spcPct val="100000"/>
              </a:lnSpc>
              <a:spcBef>
                <a:spcPts val="660"/>
              </a:spcBef>
            </a:pPr>
            <a:r>
              <a:rPr dirty="0" sz="1000" spc="-240">
                <a:latin typeface="Cambria Math"/>
                <a:cs typeface="Cambria Math"/>
              </a:rPr>
              <a:t>𝜓𝜓</a:t>
            </a:r>
            <a:r>
              <a:rPr dirty="0" baseline="-15873" sz="1050" spc="-359">
                <a:latin typeface="Cambria Math"/>
                <a:cs typeface="Cambria Math"/>
              </a:rPr>
              <a:t>𝑠𝑠</a:t>
            </a:r>
            <a:r>
              <a:rPr dirty="0" baseline="-15873" sz="1050" spc="-127">
                <a:latin typeface="Cambria Math"/>
                <a:cs typeface="Cambria Math"/>
              </a:rPr>
              <a:t> </a:t>
            </a:r>
            <a:r>
              <a:rPr dirty="0" sz="1000" spc="-280">
                <a:latin typeface="Cambria Math"/>
                <a:cs typeface="Cambria Math"/>
              </a:rPr>
              <a:t>�𝑓𝑓</a:t>
            </a:r>
            <a:r>
              <a:rPr dirty="0" baseline="-15873" sz="1050" spc="-419">
                <a:latin typeface="Cambria Math"/>
                <a:cs typeface="Cambria Math"/>
              </a:rPr>
              <a:t>𝑒𝑒</a:t>
            </a:r>
            <a:r>
              <a:rPr dirty="0" baseline="-15873" sz="1050" spc="277">
                <a:latin typeface="Cambria Math"/>
                <a:cs typeface="Cambria Math"/>
              </a:rPr>
              <a:t> </a:t>
            </a:r>
            <a:r>
              <a:rPr dirty="0" sz="1000" spc="-5">
                <a:latin typeface="Cambria Math"/>
                <a:cs typeface="Cambria Math"/>
              </a:rPr>
              <a:t>= </a:t>
            </a:r>
            <a:r>
              <a:rPr dirty="0" sz="1000">
                <a:latin typeface="Cambria Math"/>
                <a:cs typeface="Cambria Math"/>
              </a:rPr>
              <a:t>40, </a:t>
            </a:r>
            <a:r>
              <a:rPr dirty="0" sz="1000" spc="-245">
                <a:latin typeface="Cambria Math"/>
                <a:cs typeface="Cambria Math"/>
              </a:rPr>
              <a:t>𝑓𝑓</a:t>
            </a:r>
            <a:r>
              <a:rPr dirty="0" baseline="-15873" sz="1050" spc="-367">
                <a:latin typeface="Cambria Math"/>
                <a:cs typeface="Cambria Math"/>
              </a:rPr>
              <a:t>1</a:t>
            </a:r>
            <a:r>
              <a:rPr dirty="0" baseline="-15873" sz="1050" spc="232">
                <a:latin typeface="Cambria Math"/>
                <a:cs typeface="Cambria Math"/>
              </a:rPr>
              <a:t> </a:t>
            </a:r>
            <a:r>
              <a:rPr dirty="0" sz="1000" spc="-5">
                <a:latin typeface="Cambria Math"/>
                <a:cs typeface="Cambria Math"/>
              </a:rPr>
              <a:t>= </a:t>
            </a:r>
            <a:r>
              <a:rPr dirty="0" sz="1000" spc="-165">
                <a:latin typeface="Cambria Math"/>
                <a:cs typeface="Cambria Math"/>
              </a:rPr>
              <a:t>1�     </a:t>
            </a:r>
            <a:r>
              <a:rPr dirty="0" sz="1000" spc="-5">
                <a:latin typeface="Cambria Math"/>
                <a:cs typeface="Cambria Math"/>
              </a:rPr>
              <a:t>=</a:t>
            </a:r>
            <a:r>
              <a:rPr dirty="0" sz="1000" spc="114">
                <a:latin typeface="Cambria Math"/>
                <a:cs typeface="Cambria Math"/>
              </a:rPr>
              <a:t> </a:t>
            </a:r>
            <a:r>
              <a:rPr dirty="0" sz="1000" spc="-5">
                <a:latin typeface="Cambria Math"/>
                <a:cs typeface="Cambria Math"/>
              </a:rPr>
              <a:t>0.638</a:t>
            </a:r>
            <a:endParaRPr sz="1000">
              <a:latin typeface="Cambria Math"/>
              <a:cs typeface="Cambria Math"/>
            </a:endParaRPr>
          </a:p>
          <a:p>
            <a:pPr algn="ctr" marL="55244">
              <a:lnSpc>
                <a:spcPct val="100000"/>
              </a:lnSpc>
              <a:spcBef>
                <a:spcPts val="685"/>
              </a:spcBef>
            </a:pPr>
            <a:r>
              <a:rPr dirty="0" sz="1000" spc="-240">
                <a:latin typeface="Cambria Math"/>
                <a:cs typeface="Cambria Math"/>
              </a:rPr>
              <a:t>𝜓𝜓</a:t>
            </a:r>
            <a:r>
              <a:rPr dirty="0" baseline="-15873" sz="1050" spc="-359">
                <a:latin typeface="Cambria Math"/>
                <a:cs typeface="Cambria Math"/>
              </a:rPr>
              <a:t>𝑠𝑠</a:t>
            </a:r>
            <a:r>
              <a:rPr dirty="0" baseline="-15873" sz="1050" spc="-127">
                <a:latin typeface="Cambria Math"/>
                <a:cs typeface="Cambria Math"/>
              </a:rPr>
              <a:t> </a:t>
            </a:r>
            <a:r>
              <a:rPr dirty="0" baseline="2777" sz="1500" spc="-345">
                <a:latin typeface="Cambria Math"/>
                <a:cs typeface="Cambria Math"/>
              </a:rPr>
              <a:t>(</a:t>
            </a:r>
            <a:r>
              <a:rPr dirty="0" sz="1000" spc="-229">
                <a:latin typeface="Cambria Math"/>
                <a:cs typeface="Cambria Math"/>
              </a:rPr>
              <a:t>𝑓𝑓</a:t>
            </a:r>
            <a:r>
              <a:rPr dirty="0" baseline="-15873" sz="1050" spc="-345">
                <a:latin typeface="Cambria Math"/>
                <a:cs typeface="Cambria Math"/>
              </a:rPr>
              <a:t>𝑔𝑔</a:t>
            </a:r>
            <a:r>
              <a:rPr dirty="0" baseline="-15873" sz="1050" spc="277">
                <a:latin typeface="Cambria Math"/>
                <a:cs typeface="Cambria Math"/>
              </a:rPr>
              <a:t> </a:t>
            </a:r>
            <a:r>
              <a:rPr dirty="0" sz="1000" spc="-5">
                <a:latin typeface="Cambria Math"/>
                <a:cs typeface="Cambria Math"/>
              </a:rPr>
              <a:t>= </a:t>
            </a:r>
            <a:r>
              <a:rPr dirty="0" sz="1000">
                <a:latin typeface="Cambria Math"/>
                <a:cs typeface="Cambria Math"/>
              </a:rPr>
              <a:t>40, </a:t>
            </a:r>
            <a:r>
              <a:rPr dirty="0" sz="1000" spc="-260">
                <a:latin typeface="Cambria Math"/>
                <a:cs typeface="Cambria Math"/>
              </a:rPr>
              <a:t>𝑓𝑓</a:t>
            </a:r>
            <a:r>
              <a:rPr dirty="0" baseline="-15873" sz="1050" spc="-390">
                <a:latin typeface="Cambria Math"/>
                <a:cs typeface="Cambria Math"/>
              </a:rPr>
              <a:t>𝑒𝑒</a:t>
            </a:r>
            <a:r>
              <a:rPr dirty="0" baseline="-15873" sz="1050" spc="254">
                <a:latin typeface="Cambria Math"/>
                <a:cs typeface="Cambria Math"/>
              </a:rPr>
              <a:t> </a:t>
            </a:r>
            <a:r>
              <a:rPr dirty="0" sz="1000" spc="-5">
                <a:latin typeface="Cambria Math"/>
                <a:cs typeface="Cambria Math"/>
              </a:rPr>
              <a:t>=  10</a:t>
            </a:r>
            <a:r>
              <a:rPr dirty="0" baseline="2777" sz="1500" spc="-7">
                <a:latin typeface="Cambria Math"/>
                <a:cs typeface="Cambria Math"/>
              </a:rPr>
              <a:t>) </a:t>
            </a:r>
            <a:r>
              <a:rPr dirty="0" sz="1000" spc="-5">
                <a:latin typeface="Cambria Math"/>
                <a:cs typeface="Cambria Math"/>
              </a:rPr>
              <a:t>=</a:t>
            </a:r>
            <a:r>
              <a:rPr dirty="0" sz="1000" spc="-40">
                <a:latin typeface="Cambria Math"/>
                <a:cs typeface="Cambria Math"/>
              </a:rPr>
              <a:t> </a:t>
            </a:r>
            <a:r>
              <a:rPr dirty="0" sz="1000" spc="-5">
                <a:latin typeface="Cambria Math"/>
                <a:cs typeface="Cambria Math"/>
              </a:rPr>
              <a:t>0.429</a:t>
            </a:r>
            <a:endParaRPr sz="1000">
              <a:latin typeface="Cambria Math"/>
              <a:cs typeface="Cambria Math"/>
            </a:endParaRPr>
          </a:p>
          <a:p>
            <a:pPr>
              <a:lnSpc>
                <a:spcPct val="100000"/>
              </a:lnSpc>
              <a:spcBef>
                <a:spcPts val="40"/>
              </a:spcBef>
            </a:pPr>
            <a:endParaRPr sz="950">
              <a:latin typeface="Cambria Math"/>
              <a:cs typeface="Cambria Math"/>
            </a:endParaRPr>
          </a:p>
          <a:p>
            <a:pPr lvl="2" marL="571500" indent="-457834">
              <a:lnSpc>
                <a:spcPct val="100000"/>
              </a:lnSpc>
              <a:buClr>
                <a:srgbClr val="0000FF"/>
              </a:buClr>
              <a:buFont typeface="Arial"/>
              <a:buAutoNum type="arabicPeriod" startAt="2"/>
              <a:tabLst>
                <a:tab pos="572135" algn="l"/>
              </a:tabLst>
            </a:pPr>
            <a:r>
              <a:rPr dirty="0" sz="1200" spc="-5">
                <a:solidFill>
                  <a:srgbClr val="0000FF"/>
                </a:solidFill>
                <a:latin typeface="Arial"/>
                <a:cs typeface="Arial"/>
              </a:rPr>
              <a:t>C</a:t>
            </a:r>
            <a:r>
              <a:rPr dirty="0" sz="1200" spc="-5">
                <a:solidFill>
                  <a:srgbClr val="0000FF"/>
                </a:solidFill>
                <a:latin typeface="Arial"/>
                <a:cs typeface="Arial"/>
              </a:rPr>
              <a:t>ompute</a:t>
            </a:r>
            <a:r>
              <a:rPr dirty="0" sz="1200">
                <a:solidFill>
                  <a:srgbClr val="0000FF"/>
                </a:solidFill>
                <a:latin typeface="Arial"/>
                <a:cs typeface="Arial"/>
              </a:rPr>
              <a:t> </a:t>
            </a:r>
            <a:r>
              <a:rPr dirty="0" sz="1200" spc="-5">
                <a:solidFill>
                  <a:srgbClr val="0000FF"/>
                </a:solidFill>
                <a:latin typeface="Arial"/>
                <a:cs typeface="Arial"/>
              </a:rPr>
              <a:t>Deflections</a:t>
            </a:r>
            <a:endParaRPr sz="1200">
              <a:latin typeface="Arial"/>
              <a:cs typeface="Arial"/>
            </a:endParaRPr>
          </a:p>
          <a:p>
            <a:pPr marL="114300">
              <a:lnSpc>
                <a:spcPct val="100000"/>
              </a:lnSpc>
              <a:spcBef>
                <a:spcPts val="260"/>
              </a:spcBef>
            </a:pPr>
            <a:r>
              <a:rPr dirty="0" sz="1000" spc="-5">
                <a:latin typeface="Times New Roman"/>
                <a:cs typeface="Times New Roman"/>
              </a:rPr>
              <a:t>Creep Deflection during Storage, </a:t>
            </a:r>
            <a:r>
              <a:rPr dirty="0" sz="1000" spc="-140">
                <a:latin typeface="Cambria Math"/>
                <a:cs typeface="Cambria Math"/>
              </a:rPr>
              <a:t>∆</a:t>
            </a:r>
            <a:r>
              <a:rPr dirty="0" baseline="-15873" sz="1050" spc="-209">
                <a:latin typeface="Cambria Math"/>
                <a:cs typeface="Cambria Math"/>
              </a:rPr>
              <a:t>𝑐𝑐𝑔𝑔𝑒𝑒𝑒𝑒𝑑𝑑1</a:t>
            </a:r>
            <a:r>
              <a:rPr dirty="0" sz="1000" spc="-140">
                <a:latin typeface="Cambria Math"/>
                <a:cs typeface="Cambria Math"/>
              </a:rPr>
              <a:t>= </a:t>
            </a:r>
            <a:r>
              <a:rPr dirty="0" sz="1000" spc="-70">
                <a:latin typeface="Cambria Math"/>
                <a:cs typeface="Cambria Math"/>
              </a:rPr>
              <a:t>0.638</a:t>
            </a:r>
            <a:r>
              <a:rPr dirty="0" baseline="2777" sz="1500" spc="-104">
                <a:latin typeface="Cambria Math"/>
                <a:cs typeface="Cambria Math"/>
              </a:rPr>
              <a:t>(</a:t>
            </a:r>
            <a:r>
              <a:rPr dirty="0" sz="1000" spc="-70">
                <a:latin typeface="Cambria Math"/>
                <a:cs typeface="Cambria Math"/>
              </a:rPr>
              <a:t>6.897𝑠𝑠𝑠𝑠 </a:t>
            </a:r>
            <a:r>
              <a:rPr dirty="0" sz="1000" spc="-5">
                <a:latin typeface="Cambria Math"/>
                <a:cs typeface="Cambria Math"/>
              </a:rPr>
              <a:t>− </a:t>
            </a:r>
            <a:r>
              <a:rPr dirty="0" sz="1000" spc="-100">
                <a:latin typeface="Cambria Math"/>
                <a:cs typeface="Cambria Math"/>
              </a:rPr>
              <a:t>3.802𝑠𝑠𝑠𝑠</a:t>
            </a:r>
            <a:r>
              <a:rPr dirty="0" baseline="2777" sz="1500" spc="-150">
                <a:latin typeface="Cambria Math"/>
                <a:cs typeface="Cambria Math"/>
              </a:rPr>
              <a:t>) </a:t>
            </a:r>
            <a:r>
              <a:rPr dirty="0" sz="1000" spc="-5">
                <a:latin typeface="Cambria Math"/>
                <a:cs typeface="Cambria Math"/>
              </a:rPr>
              <a:t>=</a:t>
            </a:r>
            <a:r>
              <a:rPr dirty="0" sz="1000" spc="-60">
                <a:latin typeface="Cambria Math"/>
                <a:cs typeface="Cambria Math"/>
              </a:rPr>
              <a:t> </a:t>
            </a:r>
            <a:r>
              <a:rPr dirty="0" sz="1000" spc="-114">
                <a:latin typeface="Cambria Math"/>
                <a:cs typeface="Cambria Math"/>
              </a:rPr>
              <a:t>0.795𝑠𝑠𝑠𝑠</a:t>
            </a:r>
            <a:endParaRPr sz="1000">
              <a:latin typeface="Cambria Math"/>
              <a:cs typeface="Cambria Math"/>
            </a:endParaRPr>
          </a:p>
          <a:p>
            <a:pPr marL="114300" marR="1004569" indent="-635">
              <a:lnSpc>
                <a:spcPct val="107000"/>
              </a:lnSpc>
              <a:spcBef>
                <a:spcPts val="600"/>
              </a:spcBef>
            </a:pPr>
            <a:r>
              <a:rPr dirty="0" sz="1000" spc="-5">
                <a:latin typeface="Times New Roman"/>
                <a:cs typeface="Times New Roman"/>
              </a:rPr>
              <a:t>Creep Deflection between diaphragm and deck casting, </a:t>
            </a:r>
            <a:r>
              <a:rPr dirty="0" sz="1000" spc="-140">
                <a:latin typeface="Cambria Math"/>
                <a:cs typeface="Cambria Math"/>
              </a:rPr>
              <a:t>∆</a:t>
            </a:r>
            <a:r>
              <a:rPr dirty="0" baseline="-15873" sz="1050" spc="-209">
                <a:latin typeface="Cambria Math"/>
                <a:cs typeface="Cambria Math"/>
              </a:rPr>
              <a:t>𝑐𝑐𝑔𝑔𝑒𝑒𝑒𝑒𝑑𝑑2</a:t>
            </a:r>
            <a:r>
              <a:rPr dirty="0" sz="1000" spc="-140">
                <a:latin typeface="Cambria Math"/>
                <a:cs typeface="Cambria Math"/>
              </a:rPr>
              <a:t>= </a:t>
            </a:r>
            <a:r>
              <a:rPr dirty="0" baseline="2777" sz="1500" spc="-7">
                <a:latin typeface="Cambria Math"/>
                <a:cs typeface="Cambria Math"/>
              </a:rPr>
              <a:t>(</a:t>
            </a:r>
            <a:r>
              <a:rPr dirty="0" sz="1000" spc="-5">
                <a:latin typeface="Cambria Math"/>
                <a:cs typeface="Cambria Math"/>
              </a:rPr>
              <a:t>0.638 − </a:t>
            </a:r>
            <a:r>
              <a:rPr dirty="0" sz="1000" spc="-65">
                <a:latin typeface="Cambria Math"/>
                <a:cs typeface="Cambria Math"/>
              </a:rPr>
              <a:t>0.257</a:t>
            </a:r>
            <a:r>
              <a:rPr dirty="0" baseline="2777" sz="1500" spc="-97">
                <a:latin typeface="Cambria Math"/>
                <a:cs typeface="Cambria Math"/>
              </a:rPr>
              <a:t>)(</a:t>
            </a:r>
            <a:r>
              <a:rPr dirty="0" sz="1000" spc="-65">
                <a:latin typeface="Cambria Math"/>
                <a:cs typeface="Cambria Math"/>
              </a:rPr>
              <a:t>6.897𝑠𝑠𝑠𝑠 </a:t>
            </a:r>
            <a:r>
              <a:rPr dirty="0" sz="1000" spc="-5">
                <a:latin typeface="Cambria Math"/>
                <a:cs typeface="Cambria Math"/>
              </a:rPr>
              <a:t>− </a:t>
            </a:r>
            <a:r>
              <a:rPr dirty="0" sz="1000" spc="-100">
                <a:latin typeface="Cambria Math"/>
                <a:cs typeface="Cambria Math"/>
              </a:rPr>
              <a:t>3.802𝑠𝑠𝑠𝑠</a:t>
            </a:r>
            <a:r>
              <a:rPr dirty="0" baseline="2777" sz="1500" spc="-150">
                <a:latin typeface="Cambria Math"/>
                <a:cs typeface="Cambria Math"/>
              </a:rPr>
              <a:t>) </a:t>
            </a:r>
            <a:r>
              <a:rPr dirty="0" sz="1000" spc="-5">
                <a:latin typeface="Cambria Math"/>
                <a:cs typeface="Cambria Math"/>
              </a:rPr>
              <a:t>+  </a:t>
            </a:r>
            <a:r>
              <a:rPr dirty="0" baseline="2777" sz="1500" spc="-82">
                <a:latin typeface="Cambria Math"/>
                <a:cs typeface="Cambria Math"/>
              </a:rPr>
              <a:t>(</a:t>
            </a:r>
            <a:r>
              <a:rPr dirty="0" sz="1000" spc="-55">
                <a:latin typeface="Cambria Math"/>
                <a:cs typeface="Cambria Math"/>
              </a:rPr>
              <a:t>0.429</a:t>
            </a:r>
            <a:r>
              <a:rPr dirty="0" baseline="2777" sz="1500" spc="-82">
                <a:latin typeface="Cambria Math"/>
                <a:cs typeface="Cambria Math"/>
              </a:rPr>
              <a:t>)(</a:t>
            </a:r>
            <a:r>
              <a:rPr dirty="0" sz="1000" spc="-55">
                <a:latin typeface="Cambria Math"/>
                <a:cs typeface="Cambria Math"/>
              </a:rPr>
              <a:t>−0.141𝑠𝑠𝑠𝑠</a:t>
            </a:r>
            <a:r>
              <a:rPr dirty="0" baseline="2777" sz="1500" spc="-82">
                <a:latin typeface="Cambria Math"/>
                <a:cs typeface="Cambria Math"/>
              </a:rPr>
              <a:t>) </a:t>
            </a:r>
            <a:r>
              <a:rPr dirty="0" sz="1000" spc="-5">
                <a:latin typeface="Cambria Math"/>
                <a:cs typeface="Cambria Math"/>
              </a:rPr>
              <a:t>=</a:t>
            </a:r>
            <a:r>
              <a:rPr dirty="0" sz="1000" spc="10">
                <a:latin typeface="Cambria Math"/>
                <a:cs typeface="Cambria Math"/>
              </a:rPr>
              <a:t> </a:t>
            </a:r>
            <a:r>
              <a:rPr dirty="0" sz="1000" spc="-114">
                <a:latin typeface="Cambria Math"/>
                <a:cs typeface="Cambria Math"/>
              </a:rPr>
              <a:t>1.391𝑠𝑠𝑠𝑠</a:t>
            </a:r>
            <a:endParaRPr sz="1000">
              <a:latin typeface="Cambria Math"/>
              <a:cs typeface="Cambria Math"/>
            </a:endParaRPr>
          </a:p>
          <a:p>
            <a:pPr algn="ctr" marL="52705">
              <a:lnSpc>
                <a:spcPct val="100000"/>
              </a:lnSpc>
              <a:spcBef>
                <a:spcPts val="580"/>
              </a:spcBef>
            </a:pPr>
            <a:r>
              <a:rPr dirty="0" sz="1000" spc="5">
                <a:latin typeface="Cambria Math"/>
                <a:cs typeface="Cambria Math"/>
              </a:rPr>
              <a:t>∆</a:t>
            </a:r>
            <a:r>
              <a:rPr dirty="0" baseline="-15873" sz="1050" spc="7">
                <a:latin typeface="Cambria Math"/>
                <a:cs typeface="Cambria Math"/>
              </a:rPr>
              <a:t>1</a:t>
            </a:r>
            <a:r>
              <a:rPr dirty="0" sz="1000" spc="5">
                <a:latin typeface="Cambria Math"/>
                <a:cs typeface="Cambria Math"/>
              </a:rPr>
              <a:t>=</a:t>
            </a:r>
            <a:r>
              <a:rPr dirty="0" sz="1000" spc="15">
                <a:latin typeface="Cambria Math"/>
                <a:cs typeface="Cambria Math"/>
              </a:rPr>
              <a:t> </a:t>
            </a:r>
            <a:r>
              <a:rPr dirty="0" sz="1000" spc="-114">
                <a:latin typeface="Cambria Math"/>
                <a:cs typeface="Cambria Math"/>
              </a:rPr>
              <a:t>3.096𝑠𝑠𝑠𝑠</a:t>
            </a:r>
            <a:endParaRPr sz="1000">
              <a:latin typeface="Cambria Math"/>
              <a:cs typeface="Cambria Math"/>
            </a:endParaRPr>
          </a:p>
          <a:p>
            <a:pPr algn="ctr" marL="52705">
              <a:lnSpc>
                <a:spcPct val="100000"/>
              </a:lnSpc>
              <a:spcBef>
                <a:spcPts val="560"/>
              </a:spcBef>
            </a:pPr>
            <a:r>
              <a:rPr dirty="0" sz="1000" spc="15">
                <a:latin typeface="Cambria Math"/>
                <a:cs typeface="Cambria Math"/>
              </a:rPr>
              <a:t>∆</a:t>
            </a:r>
            <a:r>
              <a:rPr dirty="0" baseline="-15873" sz="1050" spc="22">
                <a:latin typeface="Cambria Math"/>
                <a:cs typeface="Cambria Math"/>
              </a:rPr>
              <a:t>2</a:t>
            </a:r>
            <a:r>
              <a:rPr dirty="0" sz="1000" spc="15">
                <a:latin typeface="Cambria Math"/>
                <a:cs typeface="Cambria Math"/>
              </a:rPr>
              <a:t>=</a:t>
            </a:r>
            <a:r>
              <a:rPr dirty="0" sz="1000" spc="-40">
                <a:latin typeface="Cambria Math"/>
                <a:cs typeface="Cambria Math"/>
              </a:rPr>
              <a:t> </a:t>
            </a:r>
            <a:r>
              <a:rPr dirty="0" sz="1000" spc="-110">
                <a:latin typeface="Cambria Math"/>
                <a:cs typeface="Cambria Math"/>
              </a:rPr>
              <a:t>3.891𝑠𝑠𝑠𝑠</a:t>
            </a:r>
            <a:endParaRPr sz="1000">
              <a:latin typeface="Cambria Math"/>
              <a:cs typeface="Cambria Math"/>
            </a:endParaRPr>
          </a:p>
          <a:p>
            <a:pPr algn="ctr" marL="52705">
              <a:lnSpc>
                <a:spcPct val="100000"/>
              </a:lnSpc>
              <a:spcBef>
                <a:spcPts val="580"/>
              </a:spcBef>
            </a:pPr>
            <a:r>
              <a:rPr dirty="0" sz="1000" spc="15">
                <a:latin typeface="Cambria Math"/>
                <a:cs typeface="Cambria Math"/>
              </a:rPr>
              <a:t>∆</a:t>
            </a:r>
            <a:r>
              <a:rPr dirty="0" baseline="-15873" sz="1050" spc="22">
                <a:latin typeface="Cambria Math"/>
                <a:cs typeface="Cambria Math"/>
              </a:rPr>
              <a:t>3</a:t>
            </a:r>
            <a:r>
              <a:rPr dirty="0" sz="1000" spc="15">
                <a:latin typeface="Cambria Math"/>
                <a:cs typeface="Cambria Math"/>
              </a:rPr>
              <a:t>=</a:t>
            </a:r>
            <a:r>
              <a:rPr dirty="0" sz="1000" spc="-40">
                <a:latin typeface="Cambria Math"/>
                <a:cs typeface="Cambria Math"/>
              </a:rPr>
              <a:t> </a:t>
            </a:r>
            <a:r>
              <a:rPr dirty="0" sz="1000" spc="-110">
                <a:latin typeface="Cambria Math"/>
                <a:cs typeface="Cambria Math"/>
              </a:rPr>
              <a:t>4.378𝑠𝑠𝑠𝑠</a:t>
            </a:r>
            <a:endParaRPr sz="1000">
              <a:latin typeface="Cambria Math"/>
              <a:cs typeface="Cambria Math"/>
            </a:endParaRPr>
          </a:p>
          <a:p>
            <a:pPr algn="ctr" marL="50165">
              <a:lnSpc>
                <a:spcPct val="100000"/>
              </a:lnSpc>
              <a:spcBef>
                <a:spcPts val="575"/>
              </a:spcBef>
            </a:pPr>
            <a:r>
              <a:rPr dirty="0" sz="1000" spc="15">
                <a:latin typeface="Cambria Math"/>
                <a:cs typeface="Cambria Math"/>
              </a:rPr>
              <a:t>∆</a:t>
            </a:r>
            <a:r>
              <a:rPr dirty="0" baseline="-15873" sz="1050" spc="22">
                <a:latin typeface="Cambria Math"/>
                <a:cs typeface="Cambria Math"/>
              </a:rPr>
              <a:t>4</a:t>
            </a:r>
            <a:r>
              <a:rPr dirty="0" sz="1000" spc="15">
                <a:latin typeface="Cambria Math"/>
                <a:cs typeface="Cambria Math"/>
              </a:rPr>
              <a:t>= </a:t>
            </a:r>
            <a:r>
              <a:rPr dirty="0" sz="1000" spc="-110">
                <a:latin typeface="Cambria Math"/>
                <a:cs typeface="Cambria Math"/>
              </a:rPr>
              <a:t>5.769𝑠𝑠𝑠𝑠   </a:t>
            </a:r>
            <a:r>
              <a:rPr dirty="0" sz="1000" spc="-5">
                <a:latin typeface="Cambria Math"/>
                <a:cs typeface="Cambria Math"/>
              </a:rPr>
              <a:t>=</a:t>
            </a:r>
            <a:r>
              <a:rPr dirty="0" sz="1000" spc="60">
                <a:latin typeface="Cambria Math"/>
                <a:cs typeface="Cambria Math"/>
              </a:rPr>
              <a:t> </a:t>
            </a:r>
            <a:r>
              <a:rPr dirty="0" sz="1000" spc="-185">
                <a:latin typeface="Cambria Math"/>
                <a:cs typeface="Cambria Math"/>
              </a:rPr>
              <a:t>𝐷𝐷</a:t>
            </a:r>
            <a:r>
              <a:rPr dirty="0" baseline="-15873" sz="1050" spc="-277">
                <a:latin typeface="Cambria Math"/>
                <a:cs typeface="Cambria Math"/>
              </a:rPr>
              <a:t>40</a:t>
            </a:r>
            <a:endParaRPr baseline="-15873" sz="1050">
              <a:latin typeface="Cambria Math"/>
              <a:cs typeface="Cambria Math"/>
            </a:endParaRPr>
          </a:p>
          <a:p>
            <a:pPr marL="114300" marR="386080">
              <a:lnSpc>
                <a:spcPts val="1180"/>
              </a:lnSpc>
              <a:spcBef>
                <a:spcPts val="620"/>
              </a:spcBef>
            </a:pPr>
            <a:r>
              <a:rPr dirty="0" sz="1000" spc="-5">
                <a:latin typeface="Times New Roman"/>
                <a:cs typeface="Times New Roman"/>
              </a:rPr>
              <a:t>This is an </a:t>
            </a:r>
            <a:r>
              <a:rPr dirty="0" sz="1000">
                <a:latin typeface="Times New Roman"/>
                <a:cs typeface="Times New Roman"/>
              </a:rPr>
              <a:t>upper </a:t>
            </a:r>
            <a:r>
              <a:rPr dirty="0" sz="1000" spc="-5">
                <a:latin typeface="Times New Roman"/>
                <a:cs typeface="Times New Roman"/>
              </a:rPr>
              <a:t>bound value for camber at </a:t>
            </a:r>
            <a:r>
              <a:rPr dirty="0" sz="1000">
                <a:latin typeface="Times New Roman"/>
                <a:cs typeface="Times New Roman"/>
              </a:rPr>
              <a:t>40 </a:t>
            </a:r>
            <a:r>
              <a:rPr dirty="0" sz="1000" spc="-5">
                <a:latin typeface="Times New Roman"/>
                <a:cs typeface="Times New Roman"/>
              </a:rPr>
              <a:t>days. There is a </a:t>
            </a:r>
            <a:r>
              <a:rPr dirty="0" sz="1000" spc="-5">
                <a:latin typeface="Cambria Math"/>
                <a:cs typeface="Cambria Math"/>
              </a:rPr>
              <a:t>±25% </a:t>
            </a:r>
            <a:r>
              <a:rPr dirty="0" sz="1000" spc="-5">
                <a:latin typeface="Times New Roman"/>
                <a:cs typeface="Times New Roman"/>
              </a:rPr>
              <a:t>natural variation in camber from the mean value.  Therefore, lower bound </a:t>
            </a:r>
            <a:r>
              <a:rPr dirty="0" sz="1000" spc="-10">
                <a:latin typeface="Times New Roman"/>
                <a:cs typeface="Times New Roman"/>
              </a:rPr>
              <a:t>camber </a:t>
            </a:r>
            <a:r>
              <a:rPr dirty="0" sz="1000" spc="-5">
                <a:latin typeface="Times New Roman"/>
                <a:cs typeface="Times New Roman"/>
              </a:rPr>
              <a:t>at </a:t>
            </a:r>
            <a:r>
              <a:rPr dirty="0" sz="1000">
                <a:latin typeface="Times New Roman"/>
                <a:cs typeface="Times New Roman"/>
              </a:rPr>
              <a:t>40 days </a:t>
            </a:r>
            <a:r>
              <a:rPr dirty="0" sz="1000" spc="-5">
                <a:latin typeface="Cambria Math"/>
                <a:cs typeface="Cambria Math"/>
              </a:rPr>
              <a:t>= </a:t>
            </a:r>
            <a:r>
              <a:rPr dirty="0" sz="1000" spc="-105">
                <a:latin typeface="Cambria Math"/>
                <a:cs typeface="Cambria Math"/>
              </a:rPr>
              <a:t>0.5𝐷𝐷</a:t>
            </a:r>
            <a:r>
              <a:rPr dirty="0" baseline="-15873" sz="1050" spc="-157">
                <a:latin typeface="Cambria Math"/>
                <a:cs typeface="Cambria Math"/>
              </a:rPr>
              <a:t>40</a:t>
            </a:r>
            <a:r>
              <a:rPr dirty="0" baseline="-15873" sz="1050" spc="-89">
                <a:latin typeface="Cambria Math"/>
                <a:cs typeface="Cambria Math"/>
              </a:rPr>
              <a:t> </a:t>
            </a:r>
            <a:r>
              <a:rPr dirty="0" sz="1000" spc="-5">
                <a:latin typeface="Cambria Math"/>
                <a:cs typeface="Cambria Math"/>
              </a:rPr>
              <a:t>= 2.884</a:t>
            </a:r>
            <a:r>
              <a:rPr dirty="0" sz="1000" spc="-75">
                <a:latin typeface="Cambria Math"/>
                <a:cs typeface="Cambria Math"/>
              </a:rPr>
              <a:t> </a:t>
            </a:r>
            <a:r>
              <a:rPr dirty="0" sz="1000" spc="-250">
                <a:latin typeface="Cambria Math"/>
                <a:cs typeface="Cambria Math"/>
              </a:rPr>
              <a:t>𝑠𝑠𝑠𝑠</a:t>
            </a:r>
            <a:endParaRPr sz="1000">
              <a:latin typeface="Cambria Math"/>
              <a:cs typeface="Cambria Math"/>
            </a:endParaRPr>
          </a:p>
          <a:p>
            <a:pPr>
              <a:lnSpc>
                <a:spcPct val="100000"/>
              </a:lnSpc>
            </a:pPr>
            <a:endParaRPr sz="950">
              <a:latin typeface="Cambria Math"/>
              <a:cs typeface="Cambria Math"/>
            </a:endParaRPr>
          </a:p>
          <a:p>
            <a:pPr marL="114300">
              <a:lnSpc>
                <a:spcPct val="100000"/>
              </a:lnSpc>
              <a:tabLst>
                <a:tab pos="480059" algn="l"/>
              </a:tabLst>
            </a:pPr>
            <a:r>
              <a:rPr dirty="0" sz="1200" b="1">
                <a:latin typeface="Arial"/>
                <a:cs typeface="Arial"/>
              </a:rPr>
              <a:t>6.7	</a:t>
            </a:r>
            <a:r>
              <a:rPr dirty="0" sz="1200" spc="-5" b="1">
                <a:latin typeface="Arial"/>
                <a:cs typeface="Arial"/>
              </a:rPr>
              <a:t>Check for Possible Girder</a:t>
            </a:r>
            <a:r>
              <a:rPr dirty="0" sz="1200" spc="20" b="1">
                <a:latin typeface="Arial"/>
                <a:cs typeface="Arial"/>
              </a:rPr>
              <a:t> </a:t>
            </a:r>
            <a:r>
              <a:rPr dirty="0" sz="1200" spc="-5" b="1">
                <a:latin typeface="Arial"/>
                <a:cs typeface="Arial"/>
              </a:rPr>
              <a:t>Sag</a:t>
            </a:r>
            <a:endParaRPr sz="1200">
              <a:latin typeface="Arial"/>
              <a:cs typeface="Arial"/>
            </a:endParaRPr>
          </a:p>
          <a:p>
            <a:pPr marL="114300" marR="246379">
              <a:lnSpc>
                <a:spcPts val="1150"/>
              </a:lnSpc>
              <a:spcBef>
                <a:spcPts val="330"/>
              </a:spcBef>
            </a:pPr>
            <a:r>
              <a:rPr dirty="0" sz="1000" spc="-5">
                <a:latin typeface="Times New Roman"/>
                <a:cs typeface="Times New Roman"/>
              </a:rPr>
              <a:t>When the screed camber, C, exceeds the deflection at slab casting, D, the girder will </a:t>
            </a:r>
            <a:r>
              <a:rPr dirty="0" sz="1000">
                <a:latin typeface="Times New Roman"/>
                <a:cs typeface="Times New Roman"/>
              </a:rPr>
              <a:t>have </a:t>
            </a:r>
            <a:r>
              <a:rPr dirty="0" sz="1000" spc="-5">
                <a:latin typeface="Times New Roman"/>
                <a:cs typeface="Times New Roman"/>
              </a:rPr>
              <a:t>a </a:t>
            </a:r>
            <a:r>
              <a:rPr dirty="0" sz="1000">
                <a:latin typeface="Times New Roman"/>
                <a:cs typeface="Times New Roman"/>
              </a:rPr>
              <a:t>net </a:t>
            </a:r>
            <a:r>
              <a:rPr dirty="0" sz="1000" spc="-5">
                <a:latin typeface="Times New Roman"/>
                <a:cs typeface="Times New Roman"/>
              </a:rPr>
              <a:t>downward deflection, also  </a:t>
            </a:r>
            <a:r>
              <a:rPr dirty="0" sz="1000">
                <a:latin typeface="Times New Roman"/>
                <a:cs typeface="Times New Roman"/>
              </a:rPr>
              <a:t>known </a:t>
            </a:r>
            <a:r>
              <a:rPr dirty="0" sz="1000" spc="-5">
                <a:latin typeface="Times New Roman"/>
                <a:cs typeface="Times New Roman"/>
              </a:rPr>
              <a:t>as sag. The sag condition is most likely to </a:t>
            </a:r>
            <a:r>
              <a:rPr dirty="0" sz="1000">
                <a:latin typeface="Times New Roman"/>
                <a:cs typeface="Times New Roman"/>
              </a:rPr>
              <a:t>occur for </a:t>
            </a:r>
            <a:r>
              <a:rPr dirty="0" sz="1000" spc="-5">
                <a:latin typeface="Times New Roman"/>
                <a:cs typeface="Times New Roman"/>
              </a:rPr>
              <a:t>rapidly constructed</a:t>
            </a:r>
            <a:r>
              <a:rPr dirty="0" sz="1000" spc="55">
                <a:latin typeface="Times New Roman"/>
                <a:cs typeface="Times New Roman"/>
              </a:rPr>
              <a:t> </a:t>
            </a:r>
            <a:r>
              <a:rPr dirty="0" sz="1000" spc="-5">
                <a:latin typeface="Times New Roman"/>
                <a:cs typeface="Times New Roman"/>
              </a:rPr>
              <a:t>bridges.</a:t>
            </a:r>
            <a:endParaRPr sz="1000">
              <a:latin typeface="Times New Roman"/>
              <a:cs typeface="Times New Roman"/>
            </a:endParaRPr>
          </a:p>
          <a:p>
            <a:pPr marL="114300">
              <a:lnSpc>
                <a:spcPts val="1180"/>
              </a:lnSpc>
              <a:spcBef>
                <a:spcPts val="509"/>
              </a:spcBef>
            </a:pPr>
            <a:r>
              <a:rPr dirty="0" sz="1000" spc="-5">
                <a:latin typeface="Times New Roman"/>
                <a:cs typeface="Times New Roman"/>
              </a:rPr>
              <a:t>Compare the screed camber to the average value </a:t>
            </a:r>
            <a:r>
              <a:rPr dirty="0" sz="1000">
                <a:latin typeface="Times New Roman"/>
                <a:cs typeface="Times New Roman"/>
              </a:rPr>
              <a:t>of </a:t>
            </a:r>
            <a:r>
              <a:rPr dirty="0" sz="1000" spc="-5">
                <a:latin typeface="Times New Roman"/>
                <a:cs typeface="Times New Roman"/>
              </a:rPr>
              <a:t>camber </a:t>
            </a:r>
            <a:r>
              <a:rPr dirty="0" sz="1000" spc="-10">
                <a:latin typeface="Times New Roman"/>
                <a:cs typeface="Times New Roman"/>
              </a:rPr>
              <a:t>at </a:t>
            </a:r>
            <a:r>
              <a:rPr dirty="0" sz="1000">
                <a:latin typeface="Times New Roman"/>
                <a:cs typeface="Times New Roman"/>
              </a:rPr>
              <a:t>40 </a:t>
            </a:r>
            <a:r>
              <a:rPr dirty="0" sz="1000" spc="-5">
                <a:latin typeface="Times New Roman"/>
                <a:cs typeface="Times New Roman"/>
              </a:rPr>
              <a:t>days to determine the potential </a:t>
            </a:r>
            <a:r>
              <a:rPr dirty="0" sz="1000">
                <a:latin typeface="Times New Roman"/>
                <a:cs typeface="Times New Roman"/>
              </a:rPr>
              <a:t>for </a:t>
            </a:r>
            <a:r>
              <a:rPr dirty="0" sz="1000" spc="-5">
                <a:latin typeface="Times New Roman"/>
                <a:cs typeface="Times New Roman"/>
              </a:rPr>
              <a:t>sag. The average value is</a:t>
            </a:r>
            <a:endParaRPr sz="1000">
              <a:latin typeface="Times New Roman"/>
              <a:cs typeface="Times New Roman"/>
            </a:endParaRPr>
          </a:p>
          <a:p>
            <a:pPr marL="114300">
              <a:lnSpc>
                <a:spcPts val="1180"/>
              </a:lnSpc>
            </a:pPr>
            <a:r>
              <a:rPr dirty="0" sz="1000" spc="-5">
                <a:latin typeface="Cambria Math"/>
                <a:cs typeface="Cambria Math"/>
              </a:rPr>
              <a:t>75% </a:t>
            </a:r>
            <a:r>
              <a:rPr dirty="0" sz="1000" spc="15">
                <a:latin typeface="Cambria Math"/>
                <a:cs typeface="Cambria Math"/>
              </a:rPr>
              <a:t>∆</a:t>
            </a:r>
            <a:r>
              <a:rPr dirty="0" baseline="-15873" sz="1050" spc="22">
                <a:latin typeface="Cambria Math"/>
                <a:cs typeface="Cambria Math"/>
              </a:rPr>
              <a:t>40</a:t>
            </a:r>
            <a:r>
              <a:rPr dirty="0" sz="1000" spc="15">
                <a:latin typeface="Cambria Math"/>
                <a:cs typeface="Cambria Math"/>
              </a:rPr>
              <a:t>= </a:t>
            </a:r>
            <a:r>
              <a:rPr dirty="0" baseline="2777" sz="1500" spc="-7">
                <a:latin typeface="Cambria Math"/>
                <a:cs typeface="Cambria Math"/>
              </a:rPr>
              <a:t>(</a:t>
            </a:r>
            <a:r>
              <a:rPr dirty="0" sz="1000" spc="-5">
                <a:latin typeface="Cambria Math"/>
                <a:cs typeface="Cambria Math"/>
              </a:rPr>
              <a:t>0.75</a:t>
            </a:r>
            <a:r>
              <a:rPr dirty="0" baseline="2777" sz="1500" spc="-7">
                <a:latin typeface="Cambria Math"/>
                <a:cs typeface="Cambria Math"/>
              </a:rPr>
              <a:t>)(</a:t>
            </a:r>
            <a:r>
              <a:rPr dirty="0" sz="1000" spc="-5">
                <a:latin typeface="Cambria Math"/>
                <a:cs typeface="Cambria Math"/>
              </a:rPr>
              <a:t>5.769in</a:t>
            </a:r>
            <a:r>
              <a:rPr dirty="0" baseline="2777" sz="1500" spc="-7">
                <a:latin typeface="Cambria Math"/>
                <a:cs typeface="Cambria Math"/>
              </a:rPr>
              <a:t>) </a:t>
            </a:r>
            <a:r>
              <a:rPr dirty="0" sz="1000" spc="-5">
                <a:latin typeface="Cambria Math"/>
                <a:cs typeface="Cambria Math"/>
              </a:rPr>
              <a:t>=</a:t>
            </a:r>
            <a:r>
              <a:rPr dirty="0" sz="1000" spc="-20">
                <a:latin typeface="Cambria Math"/>
                <a:cs typeface="Cambria Math"/>
              </a:rPr>
              <a:t> </a:t>
            </a:r>
            <a:r>
              <a:rPr dirty="0" sz="1000" spc="-5">
                <a:latin typeface="Cambria Math"/>
                <a:cs typeface="Cambria Math"/>
              </a:rPr>
              <a:t>4.327in</a:t>
            </a:r>
            <a:endParaRPr sz="1000">
              <a:latin typeface="Cambria Math"/>
              <a:cs typeface="Cambria Math"/>
            </a:endParaRPr>
          </a:p>
          <a:p>
            <a:pPr algn="ctr" marL="56515">
              <a:lnSpc>
                <a:spcPct val="100000"/>
              </a:lnSpc>
              <a:spcBef>
                <a:spcPts val="780"/>
              </a:spcBef>
            </a:pPr>
            <a:r>
              <a:rPr dirty="0" baseline="11111" sz="1500" spc="44">
                <a:latin typeface="Cambria Math"/>
                <a:cs typeface="Cambria Math"/>
              </a:rPr>
              <a:t>Δ</a:t>
            </a:r>
            <a:r>
              <a:rPr dirty="0" sz="700" spc="30">
                <a:latin typeface="Cambria Math"/>
                <a:cs typeface="Cambria Math"/>
              </a:rPr>
              <a:t>excess  </a:t>
            </a:r>
            <a:r>
              <a:rPr dirty="0" baseline="11111" sz="1500" spc="-7">
                <a:latin typeface="Cambria Math"/>
                <a:cs typeface="Cambria Math"/>
              </a:rPr>
              <a:t>= D −</a:t>
            </a:r>
            <a:r>
              <a:rPr dirty="0" baseline="11111" sz="1500" spc="44">
                <a:latin typeface="Cambria Math"/>
                <a:cs typeface="Cambria Math"/>
              </a:rPr>
              <a:t> </a:t>
            </a:r>
            <a:r>
              <a:rPr dirty="0" baseline="11111" sz="1500" spc="-7">
                <a:latin typeface="Cambria Math"/>
                <a:cs typeface="Cambria Math"/>
              </a:rPr>
              <a:t>C</a:t>
            </a:r>
            <a:endParaRPr baseline="11111" sz="1500">
              <a:latin typeface="Cambria Math"/>
              <a:cs typeface="Cambria Math"/>
            </a:endParaRPr>
          </a:p>
          <a:p>
            <a:pPr algn="ctr" marL="55880">
              <a:lnSpc>
                <a:spcPct val="100000"/>
              </a:lnSpc>
              <a:spcBef>
                <a:spcPts val="375"/>
              </a:spcBef>
            </a:pPr>
            <a:r>
              <a:rPr dirty="0" sz="1000" spc="15">
                <a:latin typeface="Cambria Math"/>
                <a:cs typeface="Cambria Math"/>
              </a:rPr>
              <a:t>∆</a:t>
            </a:r>
            <a:r>
              <a:rPr dirty="0" baseline="-15873" sz="1050" spc="22">
                <a:latin typeface="Cambria Math"/>
                <a:cs typeface="Cambria Math"/>
              </a:rPr>
              <a:t>5</a:t>
            </a:r>
            <a:r>
              <a:rPr dirty="0" sz="1000" spc="15">
                <a:latin typeface="Cambria Math"/>
                <a:cs typeface="Cambria Math"/>
              </a:rPr>
              <a:t>= </a:t>
            </a:r>
            <a:r>
              <a:rPr dirty="0" sz="1000" spc="-5">
                <a:latin typeface="Cambria Math"/>
                <a:cs typeface="Cambria Math"/>
              </a:rPr>
              <a:t>5.769 − 2.610 − </a:t>
            </a:r>
            <a:r>
              <a:rPr dirty="0" sz="1000">
                <a:latin typeface="Cambria Math"/>
                <a:cs typeface="Cambria Math"/>
              </a:rPr>
              <a:t>0.808 </a:t>
            </a:r>
            <a:r>
              <a:rPr dirty="0" sz="1000" spc="-5">
                <a:latin typeface="Cambria Math"/>
                <a:cs typeface="Cambria Math"/>
              </a:rPr>
              <a:t>=</a:t>
            </a:r>
            <a:r>
              <a:rPr dirty="0" sz="1000" spc="175">
                <a:latin typeface="Cambria Math"/>
                <a:cs typeface="Cambria Math"/>
              </a:rPr>
              <a:t> </a:t>
            </a:r>
            <a:r>
              <a:rPr dirty="0" sz="1000" spc="-5">
                <a:latin typeface="Cambria Math"/>
                <a:cs typeface="Cambria Math"/>
              </a:rPr>
              <a:t>2.351in</a:t>
            </a:r>
            <a:endParaRPr sz="1000">
              <a:latin typeface="Cambria Math"/>
              <a:cs typeface="Cambria Math"/>
            </a:endParaRPr>
          </a:p>
          <a:p>
            <a:pPr algn="ctr" marL="2247265" marR="2186940" indent="-3175">
              <a:lnSpc>
                <a:spcPct val="147500"/>
              </a:lnSpc>
              <a:spcBef>
                <a:spcPts val="5"/>
              </a:spcBef>
            </a:pPr>
            <a:r>
              <a:rPr dirty="0" sz="1000" spc="15">
                <a:latin typeface="Cambria Math"/>
                <a:cs typeface="Cambria Math"/>
              </a:rPr>
              <a:t>∆</a:t>
            </a:r>
            <a:r>
              <a:rPr dirty="0" baseline="-15873" sz="1050" spc="22">
                <a:latin typeface="Cambria Math"/>
                <a:cs typeface="Cambria Math"/>
              </a:rPr>
              <a:t>6</a:t>
            </a:r>
            <a:r>
              <a:rPr dirty="0" sz="1000" spc="15">
                <a:latin typeface="Cambria Math"/>
                <a:cs typeface="Cambria Math"/>
              </a:rPr>
              <a:t>= </a:t>
            </a:r>
            <a:r>
              <a:rPr dirty="0" sz="1000" spc="-5">
                <a:latin typeface="Cambria Math"/>
                <a:cs typeface="Cambria Math"/>
              </a:rPr>
              <a:t>2.351 − 0.457 = 1.894in = </a:t>
            </a:r>
            <a:r>
              <a:rPr dirty="0" sz="1000" spc="30">
                <a:latin typeface="Cambria Math"/>
                <a:cs typeface="Cambria Math"/>
              </a:rPr>
              <a:t>∆</a:t>
            </a:r>
            <a:r>
              <a:rPr dirty="0" baseline="-15873" sz="1050" spc="44">
                <a:latin typeface="Cambria Math"/>
                <a:cs typeface="Cambria Math"/>
              </a:rPr>
              <a:t>excess  </a:t>
            </a:r>
            <a:r>
              <a:rPr dirty="0" sz="1000" spc="-5">
                <a:latin typeface="Cambria Math"/>
                <a:cs typeface="Cambria Math"/>
              </a:rPr>
              <a:t>C = </a:t>
            </a:r>
            <a:r>
              <a:rPr dirty="0" sz="1000" spc="5">
                <a:latin typeface="Cambria Math"/>
                <a:cs typeface="Cambria Math"/>
              </a:rPr>
              <a:t>∆</a:t>
            </a:r>
            <a:r>
              <a:rPr dirty="0" baseline="-15873" sz="1050" spc="7">
                <a:latin typeface="Cambria Math"/>
                <a:cs typeface="Cambria Math"/>
              </a:rPr>
              <a:t>4 </a:t>
            </a:r>
            <a:r>
              <a:rPr dirty="0" sz="1000" spc="-5">
                <a:latin typeface="Cambria Math"/>
                <a:cs typeface="Cambria Math"/>
              </a:rPr>
              <a:t>− </a:t>
            </a:r>
            <a:r>
              <a:rPr dirty="0" sz="1000" spc="15">
                <a:latin typeface="Cambria Math"/>
                <a:cs typeface="Cambria Math"/>
              </a:rPr>
              <a:t>∆</a:t>
            </a:r>
            <a:r>
              <a:rPr dirty="0" baseline="-15873" sz="1050" spc="22">
                <a:latin typeface="Cambria Math"/>
                <a:cs typeface="Cambria Math"/>
              </a:rPr>
              <a:t>6</a:t>
            </a:r>
            <a:r>
              <a:rPr dirty="0" sz="1000" spc="15">
                <a:latin typeface="Cambria Math"/>
                <a:cs typeface="Cambria Math"/>
              </a:rPr>
              <a:t>= </a:t>
            </a:r>
            <a:r>
              <a:rPr dirty="0" sz="1000" spc="-5">
                <a:latin typeface="Cambria Math"/>
                <a:cs typeface="Cambria Math"/>
              </a:rPr>
              <a:t>5.769 − 1.894 = 3.875in  C &lt; </a:t>
            </a:r>
            <a:r>
              <a:rPr dirty="0" sz="1000" spc="5">
                <a:latin typeface="Cambria Math"/>
                <a:cs typeface="Cambria Math"/>
              </a:rPr>
              <a:t>75%∆</a:t>
            </a:r>
            <a:r>
              <a:rPr dirty="0" baseline="-15873" sz="1050" spc="7">
                <a:latin typeface="Cambria Math"/>
                <a:cs typeface="Cambria Math"/>
              </a:rPr>
              <a:t>40</a:t>
            </a:r>
            <a:r>
              <a:rPr dirty="0" baseline="-15873" sz="1050" spc="60">
                <a:latin typeface="Cambria Math"/>
                <a:cs typeface="Cambria Math"/>
              </a:rPr>
              <a:t> </a:t>
            </a:r>
            <a:r>
              <a:rPr dirty="0" sz="1000" b="1">
                <a:latin typeface="Times New Roman"/>
                <a:cs typeface="Times New Roman"/>
              </a:rPr>
              <a:t>OK</a:t>
            </a:r>
            <a:endParaRPr sz="1000">
              <a:latin typeface="Times New Roman"/>
              <a:cs typeface="Times New Roman"/>
            </a:endParaRPr>
          </a:p>
          <a:p>
            <a:pPr>
              <a:lnSpc>
                <a:spcPct val="100000"/>
              </a:lnSpc>
              <a:spcBef>
                <a:spcPts val="40"/>
              </a:spcBef>
            </a:pPr>
            <a:endParaRPr sz="950">
              <a:latin typeface="Times New Roman"/>
              <a:cs typeface="Times New Roman"/>
            </a:endParaRPr>
          </a:p>
          <a:p>
            <a:pPr marL="114300">
              <a:lnSpc>
                <a:spcPct val="100000"/>
              </a:lnSpc>
              <a:spcBef>
                <a:spcPts val="5"/>
              </a:spcBef>
              <a:tabLst>
                <a:tab pos="387985" algn="l"/>
              </a:tabLst>
            </a:pPr>
            <a:r>
              <a:rPr dirty="0" sz="1400" b="1">
                <a:latin typeface="Arial"/>
                <a:cs typeface="Arial"/>
              </a:rPr>
              <a:t>7	</a:t>
            </a:r>
            <a:r>
              <a:rPr dirty="0" sz="1400" spc="-5" b="1">
                <a:latin typeface="Arial"/>
                <a:cs typeface="Arial"/>
              </a:rPr>
              <a:t>Bearing Seat</a:t>
            </a:r>
            <a:r>
              <a:rPr dirty="0" sz="1400" spc="5" b="1">
                <a:latin typeface="Arial"/>
                <a:cs typeface="Arial"/>
              </a:rPr>
              <a:t> </a:t>
            </a:r>
            <a:r>
              <a:rPr dirty="0" sz="1400" spc="-5" b="1">
                <a:latin typeface="Arial"/>
                <a:cs typeface="Arial"/>
              </a:rPr>
              <a:t>Elevations</a:t>
            </a:r>
            <a:endParaRPr sz="1400">
              <a:latin typeface="Arial"/>
              <a:cs typeface="Arial"/>
            </a:endParaRPr>
          </a:p>
          <a:p>
            <a:pPr marL="114300">
              <a:lnSpc>
                <a:spcPct val="100000"/>
              </a:lnSpc>
              <a:spcBef>
                <a:spcPts val="254"/>
              </a:spcBef>
            </a:pPr>
            <a:r>
              <a:rPr dirty="0" sz="1000" spc="-5">
                <a:latin typeface="Times New Roman"/>
                <a:cs typeface="Times New Roman"/>
              </a:rPr>
              <a:t>From the PGSuper Bridge Geometry Report, the roadway surface elevations at the </a:t>
            </a:r>
            <a:r>
              <a:rPr dirty="0" sz="1000" spc="-10">
                <a:latin typeface="Times New Roman"/>
                <a:cs typeface="Times New Roman"/>
              </a:rPr>
              <a:t>CL </a:t>
            </a:r>
            <a:r>
              <a:rPr dirty="0" sz="1000" spc="-5">
                <a:latin typeface="Times New Roman"/>
                <a:cs typeface="Times New Roman"/>
              </a:rPr>
              <a:t>Bearing points </a:t>
            </a:r>
            <a:r>
              <a:rPr dirty="0" sz="1000">
                <a:latin typeface="Times New Roman"/>
                <a:cs typeface="Times New Roman"/>
              </a:rPr>
              <a:t>for </a:t>
            </a:r>
            <a:r>
              <a:rPr dirty="0" sz="1000" spc="-5">
                <a:latin typeface="Times New Roman"/>
                <a:cs typeface="Times New Roman"/>
              </a:rPr>
              <a:t>Girder A</a:t>
            </a:r>
            <a:r>
              <a:rPr dirty="0" sz="1000" spc="180">
                <a:latin typeface="Times New Roman"/>
                <a:cs typeface="Times New Roman"/>
              </a:rPr>
              <a:t> </a:t>
            </a:r>
            <a:r>
              <a:rPr dirty="0" sz="1000" spc="-5">
                <a:latin typeface="Times New Roman"/>
                <a:cs typeface="Times New Roman"/>
              </a:rPr>
              <a:t>are:</a:t>
            </a:r>
            <a:endParaRPr sz="1000">
              <a:latin typeface="Times New Roman"/>
              <a:cs typeface="Times New Roman"/>
            </a:endParaRPr>
          </a:p>
          <a:p>
            <a:pPr marL="114300" marR="3335654" indent="-635">
              <a:lnSpc>
                <a:spcPct val="145000"/>
              </a:lnSpc>
              <a:spcBef>
                <a:spcPts val="10"/>
              </a:spcBef>
            </a:pPr>
            <a:r>
              <a:rPr dirty="0" sz="1000" spc="-5">
                <a:latin typeface="Times New Roman"/>
                <a:cs typeface="Times New Roman"/>
              </a:rPr>
              <a:t>Abutment </a:t>
            </a:r>
            <a:r>
              <a:rPr dirty="0" sz="1000">
                <a:latin typeface="Times New Roman"/>
                <a:cs typeface="Times New Roman"/>
              </a:rPr>
              <a:t>1, </a:t>
            </a:r>
            <a:r>
              <a:rPr dirty="0" sz="1000" spc="-5">
                <a:latin typeface="Times New Roman"/>
                <a:cs typeface="Times New Roman"/>
              </a:rPr>
              <a:t>Sta. </a:t>
            </a:r>
            <a:r>
              <a:rPr dirty="0" sz="1000">
                <a:latin typeface="Times New Roman"/>
                <a:cs typeface="Times New Roman"/>
              </a:rPr>
              <a:t>7+02.70, </a:t>
            </a:r>
            <a:r>
              <a:rPr dirty="0" sz="1000" spc="-10">
                <a:latin typeface="Times New Roman"/>
                <a:cs typeface="Times New Roman"/>
              </a:rPr>
              <a:t>Offset </a:t>
            </a:r>
            <a:r>
              <a:rPr dirty="0" sz="1000" spc="-5">
                <a:latin typeface="Times New Roman"/>
                <a:cs typeface="Times New Roman"/>
              </a:rPr>
              <a:t>17.463ft L, Elev. 104.688ft  Abutment </a:t>
            </a:r>
            <a:r>
              <a:rPr dirty="0" sz="1000">
                <a:latin typeface="Times New Roman"/>
                <a:cs typeface="Times New Roman"/>
              </a:rPr>
              <a:t>2, </a:t>
            </a:r>
            <a:r>
              <a:rPr dirty="0" sz="1000" spc="-5">
                <a:latin typeface="Times New Roman"/>
                <a:cs typeface="Times New Roman"/>
              </a:rPr>
              <a:t>Sta. </a:t>
            </a:r>
            <a:r>
              <a:rPr dirty="0" sz="1000">
                <a:latin typeface="Times New Roman"/>
                <a:cs typeface="Times New Roman"/>
              </a:rPr>
              <a:t>8+61.82, </a:t>
            </a:r>
            <a:r>
              <a:rPr dirty="0" sz="1000" spc="-10">
                <a:latin typeface="Times New Roman"/>
                <a:cs typeface="Times New Roman"/>
              </a:rPr>
              <a:t>Offset </a:t>
            </a:r>
            <a:r>
              <a:rPr dirty="0" sz="1000">
                <a:latin typeface="Times New Roman"/>
                <a:cs typeface="Times New Roman"/>
              </a:rPr>
              <a:t>17.457ft </a:t>
            </a:r>
            <a:r>
              <a:rPr dirty="0" sz="1000" spc="-5">
                <a:latin typeface="Times New Roman"/>
                <a:cs typeface="Times New Roman"/>
              </a:rPr>
              <a:t>L, Elev.</a:t>
            </a:r>
            <a:r>
              <a:rPr dirty="0" sz="1000" spc="35">
                <a:latin typeface="Times New Roman"/>
                <a:cs typeface="Times New Roman"/>
              </a:rPr>
              <a:t> </a:t>
            </a:r>
            <a:r>
              <a:rPr dirty="0" sz="1000" spc="-5">
                <a:latin typeface="Times New Roman"/>
                <a:cs typeface="Times New Roman"/>
              </a:rPr>
              <a:t>101.748ft</a:t>
            </a:r>
            <a:endParaRPr sz="1000">
              <a:latin typeface="Times New Roman"/>
              <a:cs typeface="Times New Roman"/>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p:nvPr/>
        </p:nvSpPr>
        <p:spPr>
          <a:xfrm>
            <a:off x="1990344" y="1032510"/>
            <a:ext cx="908685" cy="0"/>
          </a:xfrm>
          <a:custGeom>
            <a:avLst/>
            <a:gdLst/>
            <a:ahLst/>
            <a:cxnLst/>
            <a:rect l="l" t="t" r="r" b="b"/>
            <a:pathLst>
              <a:path w="908685" h="0">
                <a:moveTo>
                  <a:pt x="0" y="0"/>
                </a:moveTo>
                <a:lnTo>
                  <a:pt x="908304" y="0"/>
                </a:lnTo>
              </a:path>
            </a:pathLst>
          </a:custGeom>
          <a:ln w="7620">
            <a:solidFill>
              <a:srgbClr val="000000"/>
            </a:solidFill>
          </a:ln>
        </p:spPr>
        <p:txBody>
          <a:bodyPr wrap="square" lIns="0" tIns="0" rIns="0" bIns="0" rtlCol="0"/>
          <a:lstStyle/>
          <a:p/>
        </p:txBody>
      </p:sp>
      <p:sp>
        <p:nvSpPr>
          <p:cNvPr id="4" name="object 4"/>
          <p:cNvSpPr/>
          <p:nvPr/>
        </p:nvSpPr>
        <p:spPr>
          <a:xfrm>
            <a:off x="3558540" y="1032510"/>
            <a:ext cx="94615" cy="0"/>
          </a:xfrm>
          <a:custGeom>
            <a:avLst/>
            <a:gdLst/>
            <a:ahLst/>
            <a:cxnLst/>
            <a:rect l="l" t="t" r="r" b="b"/>
            <a:pathLst>
              <a:path w="94614" h="0">
                <a:moveTo>
                  <a:pt x="0" y="0"/>
                </a:moveTo>
                <a:lnTo>
                  <a:pt x="94487" y="0"/>
                </a:lnTo>
              </a:path>
            </a:pathLst>
          </a:custGeom>
          <a:ln w="7620">
            <a:solidFill>
              <a:srgbClr val="000000"/>
            </a:solidFill>
          </a:ln>
        </p:spPr>
        <p:txBody>
          <a:bodyPr wrap="square" lIns="0" tIns="0" rIns="0" bIns="0" rtlCol="0"/>
          <a:lstStyle/>
          <a:p/>
        </p:txBody>
      </p:sp>
      <p:sp>
        <p:nvSpPr>
          <p:cNvPr id="5" name="object 5"/>
          <p:cNvSpPr/>
          <p:nvPr/>
        </p:nvSpPr>
        <p:spPr>
          <a:xfrm>
            <a:off x="3208020" y="1267205"/>
            <a:ext cx="1018540" cy="0"/>
          </a:xfrm>
          <a:custGeom>
            <a:avLst/>
            <a:gdLst/>
            <a:ahLst/>
            <a:cxnLst/>
            <a:rect l="l" t="t" r="r" b="b"/>
            <a:pathLst>
              <a:path w="1018539" h="0">
                <a:moveTo>
                  <a:pt x="0" y="0"/>
                </a:moveTo>
                <a:lnTo>
                  <a:pt x="1018019" y="0"/>
                </a:lnTo>
              </a:path>
            </a:pathLst>
          </a:custGeom>
          <a:ln w="7620">
            <a:solidFill>
              <a:srgbClr val="000000"/>
            </a:solidFill>
          </a:ln>
        </p:spPr>
        <p:txBody>
          <a:bodyPr wrap="square" lIns="0" tIns="0" rIns="0" bIns="0" rtlCol="0"/>
          <a:lstStyle/>
          <a:p/>
        </p:txBody>
      </p:sp>
      <p:sp>
        <p:nvSpPr>
          <p:cNvPr id="6" name="object 6"/>
          <p:cNvSpPr/>
          <p:nvPr/>
        </p:nvSpPr>
        <p:spPr>
          <a:xfrm>
            <a:off x="4529328" y="2021585"/>
            <a:ext cx="193675" cy="0"/>
          </a:xfrm>
          <a:custGeom>
            <a:avLst/>
            <a:gdLst/>
            <a:ahLst/>
            <a:cxnLst/>
            <a:rect l="l" t="t" r="r" b="b"/>
            <a:pathLst>
              <a:path w="193675" h="0">
                <a:moveTo>
                  <a:pt x="0" y="0"/>
                </a:moveTo>
                <a:lnTo>
                  <a:pt x="193548" y="0"/>
                </a:lnTo>
              </a:path>
            </a:pathLst>
          </a:custGeom>
          <a:ln w="7620">
            <a:solidFill>
              <a:srgbClr val="000000"/>
            </a:solidFill>
          </a:ln>
        </p:spPr>
        <p:txBody>
          <a:bodyPr wrap="square" lIns="0" tIns="0" rIns="0" bIns="0" rtlCol="0"/>
          <a:lstStyle/>
          <a:p/>
        </p:txBody>
      </p:sp>
      <p:sp>
        <p:nvSpPr>
          <p:cNvPr id="7" name="object 7"/>
          <p:cNvSpPr/>
          <p:nvPr/>
        </p:nvSpPr>
        <p:spPr>
          <a:xfrm>
            <a:off x="5370576" y="2021585"/>
            <a:ext cx="193675" cy="0"/>
          </a:xfrm>
          <a:custGeom>
            <a:avLst/>
            <a:gdLst/>
            <a:ahLst/>
            <a:cxnLst/>
            <a:rect l="l" t="t" r="r" b="b"/>
            <a:pathLst>
              <a:path w="193675" h="0">
                <a:moveTo>
                  <a:pt x="0" y="0"/>
                </a:moveTo>
                <a:lnTo>
                  <a:pt x="193548" y="0"/>
                </a:lnTo>
              </a:path>
            </a:pathLst>
          </a:custGeom>
          <a:ln w="7620">
            <a:solidFill>
              <a:srgbClr val="000000"/>
            </a:solidFill>
          </a:ln>
        </p:spPr>
        <p:txBody>
          <a:bodyPr wrap="square" lIns="0" tIns="0" rIns="0" bIns="0" rtlCol="0"/>
          <a:lstStyle/>
          <a:p/>
        </p:txBody>
      </p:sp>
      <p:sp>
        <p:nvSpPr>
          <p:cNvPr id="8" name="object 8"/>
          <p:cNvSpPr/>
          <p:nvPr/>
        </p:nvSpPr>
        <p:spPr>
          <a:xfrm>
            <a:off x="4529328" y="2326385"/>
            <a:ext cx="193675" cy="0"/>
          </a:xfrm>
          <a:custGeom>
            <a:avLst/>
            <a:gdLst/>
            <a:ahLst/>
            <a:cxnLst/>
            <a:rect l="l" t="t" r="r" b="b"/>
            <a:pathLst>
              <a:path w="193675" h="0">
                <a:moveTo>
                  <a:pt x="0" y="0"/>
                </a:moveTo>
                <a:lnTo>
                  <a:pt x="193548" y="0"/>
                </a:lnTo>
              </a:path>
            </a:pathLst>
          </a:custGeom>
          <a:ln w="7620">
            <a:solidFill>
              <a:srgbClr val="000000"/>
            </a:solidFill>
          </a:ln>
        </p:spPr>
        <p:txBody>
          <a:bodyPr wrap="square" lIns="0" tIns="0" rIns="0" bIns="0" rtlCol="0"/>
          <a:lstStyle/>
          <a:p/>
        </p:txBody>
      </p:sp>
      <p:sp>
        <p:nvSpPr>
          <p:cNvPr id="9" name="object 9"/>
          <p:cNvSpPr/>
          <p:nvPr/>
        </p:nvSpPr>
        <p:spPr>
          <a:xfrm>
            <a:off x="5370576" y="2326385"/>
            <a:ext cx="193675" cy="0"/>
          </a:xfrm>
          <a:custGeom>
            <a:avLst/>
            <a:gdLst/>
            <a:ahLst/>
            <a:cxnLst/>
            <a:rect l="l" t="t" r="r" b="b"/>
            <a:pathLst>
              <a:path w="193675" h="0">
                <a:moveTo>
                  <a:pt x="0" y="0"/>
                </a:moveTo>
                <a:lnTo>
                  <a:pt x="193548" y="0"/>
                </a:lnTo>
              </a:path>
            </a:pathLst>
          </a:custGeom>
          <a:ln w="7620">
            <a:solidFill>
              <a:srgbClr val="000000"/>
            </a:solidFill>
          </a:ln>
        </p:spPr>
        <p:txBody>
          <a:bodyPr wrap="square" lIns="0" tIns="0" rIns="0" bIns="0" rtlCol="0"/>
          <a:lstStyle/>
          <a:p/>
        </p:txBody>
      </p:sp>
      <p:sp>
        <p:nvSpPr>
          <p:cNvPr id="10" name="object 10"/>
          <p:cNvSpPr txBox="1"/>
          <p:nvPr/>
        </p:nvSpPr>
        <p:spPr>
          <a:xfrm>
            <a:off x="584200" y="929131"/>
            <a:ext cx="6369050" cy="2235835"/>
          </a:xfrm>
          <a:prstGeom prst="rect">
            <a:avLst/>
          </a:prstGeom>
        </p:spPr>
        <p:txBody>
          <a:bodyPr wrap="square" lIns="0" tIns="12065" rIns="0" bIns="0" rtlCol="0" vert="horz">
            <a:spAutoFit/>
          </a:bodyPr>
          <a:lstStyle/>
          <a:p>
            <a:pPr marL="101600">
              <a:lnSpc>
                <a:spcPts val="1000"/>
              </a:lnSpc>
              <a:spcBef>
                <a:spcPts val="95"/>
              </a:spcBef>
            </a:pPr>
            <a:r>
              <a:rPr dirty="0" sz="1000" spc="-5">
                <a:latin typeface="Times New Roman"/>
                <a:cs typeface="Times New Roman"/>
              </a:rPr>
              <a:t>The slope </a:t>
            </a:r>
            <a:r>
              <a:rPr dirty="0" sz="1000">
                <a:latin typeface="Times New Roman"/>
                <a:cs typeface="Times New Roman"/>
              </a:rPr>
              <a:t>of </a:t>
            </a:r>
            <a:r>
              <a:rPr dirty="0" sz="1000" spc="-5">
                <a:latin typeface="Times New Roman"/>
                <a:cs typeface="Times New Roman"/>
              </a:rPr>
              <a:t>the girder is </a:t>
            </a:r>
            <a:r>
              <a:rPr dirty="0" baseline="47619" sz="1050" spc="-89">
                <a:latin typeface="Cambria Math"/>
                <a:cs typeface="Cambria Math"/>
              </a:rPr>
              <a:t>104.688𝑒𝑒𝑑𝑑−101.748𝑒𝑒𝑑𝑑   </a:t>
            </a:r>
            <a:r>
              <a:rPr dirty="0" sz="1000" spc="-5">
                <a:latin typeface="Cambria Math"/>
                <a:cs typeface="Cambria Math"/>
              </a:rPr>
              <a:t>=  −0.0184</a:t>
            </a:r>
            <a:r>
              <a:rPr dirty="0" sz="1000" spc="-150">
                <a:latin typeface="Cambria Math"/>
                <a:cs typeface="Cambria Math"/>
              </a:rPr>
              <a:t> </a:t>
            </a:r>
            <a:r>
              <a:rPr dirty="0" baseline="47619" sz="1050" spc="-300">
                <a:latin typeface="Cambria Math"/>
                <a:cs typeface="Cambria Math"/>
              </a:rPr>
              <a:t>𝑒𝑒𝑑𝑑</a:t>
            </a:r>
            <a:endParaRPr baseline="47619" sz="1050">
              <a:latin typeface="Cambria Math"/>
              <a:cs typeface="Cambria Math"/>
            </a:endParaRPr>
          </a:p>
          <a:p>
            <a:pPr marL="1649730">
              <a:lnSpc>
                <a:spcPts val="640"/>
              </a:lnSpc>
              <a:tabLst>
                <a:tab pos="2973705" algn="l"/>
              </a:tabLst>
            </a:pPr>
            <a:r>
              <a:rPr dirty="0" sz="700" spc="-65">
                <a:latin typeface="Cambria Math"/>
                <a:cs typeface="Cambria Math"/>
              </a:rPr>
              <a:t>159.578𝑒𝑒𝑑𝑑	</a:t>
            </a:r>
            <a:r>
              <a:rPr dirty="0" sz="700" spc="-200">
                <a:latin typeface="Cambria Math"/>
                <a:cs typeface="Cambria Math"/>
              </a:rPr>
              <a:t>𝑒𝑒𝑑𝑑</a:t>
            </a:r>
            <a:endParaRPr sz="700">
              <a:latin typeface="Cambria Math"/>
              <a:cs typeface="Cambria Math"/>
            </a:endParaRPr>
          </a:p>
          <a:p>
            <a:pPr>
              <a:lnSpc>
                <a:spcPct val="100000"/>
              </a:lnSpc>
              <a:spcBef>
                <a:spcPts val="30"/>
              </a:spcBef>
            </a:pPr>
            <a:endParaRPr sz="700">
              <a:latin typeface="Cambria Math"/>
              <a:cs typeface="Cambria Math"/>
            </a:endParaRPr>
          </a:p>
          <a:p>
            <a:pPr marL="101600">
              <a:lnSpc>
                <a:spcPct val="100000"/>
              </a:lnSpc>
            </a:pPr>
            <a:r>
              <a:rPr dirty="0" sz="1000" spc="-5">
                <a:latin typeface="Times New Roman"/>
                <a:cs typeface="Times New Roman"/>
              </a:rPr>
              <a:t>The slope-adjusted </a:t>
            </a:r>
            <a:r>
              <a:rPr dirty="0" sz="1000">
                <a:latin typeface="Times New Roman"/>
                <a:cs typeface="Times New Roman"/>
              </a:rPr>
              <a:t>height of </a:t>
            </a:r>
            <a:r>
              <a:rPr dirty="0" sz="1000" spc="-5">
                <a:latin typeface="Times New Roman"/>
                <a:cs typeface="Times New Roman"/>
              </a:rPr>
              <a:t>the girder </a:t>
            </a:r>
            <a:r>
              <a:rPr dirty="0" sz="1000" spc="-125">
                <a:latin typeface="Times New Roman"/>
                <a:cs typeface="Times New Roman"/>
              </a:rPr>
              <a:t>is</a:t>
            </a:r>
            <a:r>
              <a:rPr dirty="0" sz="1000" spc="-125">
                <a:latin typeface="Cambria Math"/>
                <a:cs typeface="Cambria Math"/>
              </a:rPr>
              <a:t>74𝑠𝑠𝑠𝑠 </a:t>
            </a:r>
            <a:r>
              <a:rPr dirty="0" sz="1000" spc="-15">
                <a:latin typeface="Cambria Math"/>
                <a:cs typeface="Cambria Math"/>
              </a:rPr>
              <a:t>��</a:t>
            </a:r>
            <a:r>
              <a:rPr dirty="0" baseline="2777" sz="1500" spc="-22">
                <a:latin typeface="Cambria Math"/>
                <a:cs typeface="Cambria Math"/>
              </a:rPr>
              <a:t>(</a:t>
            </a:r>
            <a:r>
              <a:rPr dirty="0" sz="1000" spc="-15">
                <a:latin typeface="Cambria Math"/>
                <a:cs typeface="Cambria Math"/>
              </a:rPr>
              <a:t>−0.0184</a:t>
            </a:r>
            <a:r>
              <a:rPr dirty="0" baseline="2777" sz="1500" spc="-22">
                <a:latin typeface="Cambria Math"/>
                <a:cs typeface="Cambria Math"/>
              </a:rPr>
              <a:t>)</a:t>
            </a:r>
            <a:r>
              <a:rPr dirty="0" baseline="23809" sz="1050" spc="-22">
                <a:latin typeface="Cambria Math"/>
                <a:cs typeface="Cambria Math"/>
              </a:rPr>
              <a:t>2 </a:t>
            </a:r>
            <a:r>
              <a:rPr dirty="0" sz="1000" spc="-5">
                <a:latin typeface="Cambria Math"/>
                <a:cs typeface="Cambria Math"/>
              </a:rPr>
              <a:t>+ </a:t>
            </a:r>
            <a:r>
              <a:rPr dirty="0" baseline="2777" sz="1500" spc="-60">
                <a:latin typeface="Cambria Math"/>
                <a:cs typeface="Cambria Math"/>
              </a:rPr>
              <a:t>(</a:t>
            </a:r>
            <a:r>
              <a:rPr dirty="0" sz="1000" spc="-40">
                <a:latin typeface="Cambria Math"/>
                <a:cs typeface="Cambria Math"/>
              </a:rPr>
              <a:t>1</a:t>
            </a:r>
            <a:r>
              <a:rPr dirty="0" baseline="2777" sz="1500" spc="-60">
                <a:latin typeface="Cambria Math"/>
                <a:cs typeface="Cambria Math"/>
              </a:rPr>
              <a:t>)</a:t>
            </a:r>
            <a:r>
              <a:rPr dirty="0" baseline="23809" sz="1050" spc="-60">
                <a:latin typeface="Cambria Math"/>
                <a:cs typeface="Cambria Math"/>
              </a:rPr>
              <a:t>2</a:t>
            </a:r>
            <a:r>
              <a:rPr dirty="0" sz="1000" spc="-40">
                <a:latin typeface="Cambria Math"/>
                <a:cs typeface="Cambria Math"/>
              </a:rPr>
              <a:t>� </a:t>
            </a:r>
            <a:r>
              <a:rPr dirty="0" sz="1000" spc="-5">
                <a:latin typeface="Cambria Math"/>
                <a:cs typeface="Cambria Math"/>
              </a:rPr>
              <a:t>=</a:t>
            </a:r>
            <a:r>
              <a:rPr dirty="0" sz="1000" spc="-25">
                <a:latin typeface="Cambria Math"/>
                <a:cs typeface="Cambria Math"/>
              </a:rPr>
              <a:t> </a:t>
            </a:r>
            <a:r>
              <a:rPr dirty="0" sz="1000" spc="-100">
                <a:latin typeface="Cambria Math"/>
                <a:cs typeface="Cambria Math"/>
              </a:rPr>
              <a:t>74.013𝑠𝑠𝑠𝑠</a:t>
            </a:r>
            <a:endParaRPr sz="1000">
              <a:latin typeface="Cambria Math"/>
              <a:cs typeface="Cambria Math"/>
            </a:endParaRPr>
          </a:p>
          <a:p>
            <a:pPr marL="101600" marR="43815">
              <a:lnSpc>
                <a:spcPts val="1150"/>
              </a:lnSpc>
              <a:spcBef>
                <a:spcPts val="955"/>
              </a:spcBef>
            </a:pPr>
            <a:r>
              <a:rPr dirty="0" sz="1000" spc="-5">
                <a:latin typeface="Times New Roman"/>
                <a:cs typeface="Times New Roman"/>
              </a:rPr>
              <a:t>Deduct the sloped adjusted girder height and the slab offset from the roadway surface elevation to </a:t>
            </a:r>
            <a:r>
              <a:rPr dirty="0" sz="1000">
                <a:latin typeface="Times New Roman"/>
                <a:cs typeface="Times New Roman"/>
              </a:rPr>
              <a:t>get </a:t>
            </a:r>
            <a:r>
              <a:rPr dirty="0" sz="1000" spc="-5">
                <a:latin typeface="Times New Roman"/>
                <a:cs typeface="Times New Roman"/>
              </a:rPr>
              <a:t>the bottom </a:t>
            </a:r>
            <a:r>
              <a:rPr dirty="0" sz="1000">
                <a:latin typeface="Times New Roman"/>
                <a:cs typeface="Times New Roman"/>
              </a:rPr>
              <a:t>of </a:t>
            </a:r>
            <a:r>
              <a:rPr dirty="0" sz="1000" spc="-5">
                <a:latin typeface="Times New Roman"/>
                <a:cs typeface="Times New Roman"/>
              </a:rPr>
              <a:t>girder  elevation.</a:t>
            </a:r>
            <a:endParaRPr sz="1000">
              <a:latin typeface="Times New Roman"/>
              <a:cs typeface="Times New Roman"/>
            </a:endParaRPr>
          </a:p>
          <a:p>
            <a:pPr marL="101600">
              <a:lnSpc>
                <a:spcPts val="1000"/>
              </a:lnSpc>
              <a:spcBef>
                <a:spcPts val="840"/>
              </a:spcBef>
            </a:pPr>
            <a:r>
              <a:rPr dirty="0" sz="1000" spc="-5">
                <a:latin typeface="Times New Roman"/>
                <a:cs typeface="Times New Roman"/>
              </a:rPr>
              <a:t>Bottom </a:t>
            </a:r>
            <a:r>
              <a:rPr dirty="0" sz="1000">
                <a:latin typeface="Times New Roman"/>
                <a:cs typeface="Times New Roman"/>
              </a:rPr>
              <a:t>of </a:t>
            </a:r>
            <a:r>
              <a:rPr dirty="0" sz="1000" spc="-5">
                <a:latin typeface="Times New Roman"/>
                <a:cs typeface="Times New Roman"/>
              </a:rPr>
              <a:t>girder elevation at Abutment </a:t>
            </a:r>
            <a:r>
              <a:rPr dirty="0" sz="1000">
                <a:latin typeface="Times New Roman"/>
                <a:cs typeface="Times New Roman"/>
              </a:rPr>
              <a:t>1: </a:t>
            </a:r>
            <a:r>
              <a:rPr dirty="0" sz="1000" spc="-5">
                <a:latin typeface="Times New Roman"/>
                <a:cs typeface="Times New Roman"/>
              </a:rPr>
              <a:t>Elev = </a:t>
            </a:r>
            <a:r>
              <a:rPr dirty="0" sz="1000" spc="-120">
                <a:latin typeface="Cambria Math"/>
                <a:cs typeface="Cambria Math"/>
              </a:rPr>
              <a:t>104.688𝑓𝑓𝑓𝑓 </a:t>
            </a:r>
            <a:r>
              <a:rPr dirty="0" sz="1000" spc="-5">
                <a:latin typeface="Cambria Math"/>
                <a:cs typeface="Cambria Math"/>
              </a:rPr>
              <a:t>− </a:t>
            </a:r>
            <a:r>
              <a:rPr dirty="0" sz="1000" spc="-100">
                <a:latin typeface="Cambria Math"/>
                <a:cs typeface="Cambria Math"/>
              </a:rPr>
              <a:t>74.013𝑠𝑠𝑠𝑠 </a:t>
            </a:r>
            <a:r>
              <a:rPr dirty="0" sz="1000" spc="-260">
                <a:latin typeface="Cambria Math"/>
                <a:cs typeface="Cambria Math"/>
              </a:rPr>
              <a:t>�</a:t>
            </a:r>
            <a:r>
              <a:rPr dirty="0" sz="1000" spc="-35">
                <a:latin typeface="Cambria Math"/>
                <a:cs typeface="Cambria Math"/>
              </a:rPr>
              <a:t> </a:t>
            </a:r>
            <a:r>
              <a:rPr dirty="0" baseline="47619" sz="1050" spc="-232">
                <a:latin typeface="Cambria Math"/>
                <a:cs typeface="Cambria Math"/>
              </a:rPr>
              <a:t>1𝑒𝑒𝑑𝑑</a:t>
            </a:r>
            <a:r>
              <a:rPr dirty="0" baseline="47619" sz="1050" spc="89">
                <a:latin typeface="Cambria Math"/>
                <a:cs typeface="Cambria Math"/>
              </a:rPr>
              <a:t> </a:t>
            </a:r>
            <a:r>
              <a:rPr dirty="0" sz="1000" spc="-260">
                <a:latin typeface="Cambria Math"/>
                <a:cs typeface="Cambria Math"/>
              </a:rPr>
              <a:t>�</a:t>
            </a:r>
            <a:r>
              <a:rPr dirty="0" sz="1000" spc="-5">
                <a:latin typeface="Cambria Math"/>
                <a:cs typeface="Cambria Math"/>
              </a:rPr>
              <a:t> − </a:t>
            </a:r>
            <a:r>
              <a:rPr dirty="0" sz="1000" spc="-125">
                <a:latin typeface="Cambria Math"/>
                <a:cs typeface="Cambria Math"/>
              </a:rPr>
              <a:t>12.5𝑠𝑠𝑠𝑠 </a:t>
            </a:r>
            <a:r>
              <a:rPr dirty="0" sz="1000" spc="-260">
                <a:latin typeface="Cambria Math"/>
                <a:cs typeface="Cambria Math"/>
              </a:rPr>
              <a:t>�</a:t>
            </a:r>
            <a:r>
              <a:rPr dirty="0" sz="1000" spc="-35">
                <a:latin typeface="Cambria Math"/>
                <a:cs typeface="Cambria Math"/>
              </a:rPr>
              <a:t> </a:t>
            </a:r>
            <a:r>
              <a:rPr dirty="0" baseline="47619" sz="1050" spc="-232">
                <a:latin typeface="Cambria Math"/>
                <a:cs typeface="Cambria Math"/>
              </a:rPr>
              <a:t>1𝑒𝑒𝑑𝑑</a:t>
            </a:r>
            <a:r>
              <a:rPr dirty="0" baseline="47619" sz="1050" spc="89">
                <a:latin typeface="Cambria Math"/>
                <a:cs typeface="Cambria Math"/>
              </a:rPr>
              <a:t> </a:t>
            </a:r>
            <a:r>
              <a:rPr dirty="0" sz="1000" spc="-260">
                <a:latin typeface="Cambria Math"/>
                <a:cs typeface="Cambria Math"/>
              </a:rPr>
              <a:t>�</a:t>
            </a:r>
            <a:r>
              <a:rPr dirty="0" sz="1000" spc="55">
                <a:latin typeface="Cambria Math"/>
                <a:cs typeface="Cambria Math"/>
              </a:rPr>
              <a:t> </a:t>
            </a:r>
            <a:r>
              <a:rPr dirty="0" sz="1000" spc="-5">
                <a:latin typeface="Cambria Math"/>
                <a:cs typeface="Cambria Math"/>
              </a:rPr>
              <a:t>=</a:t>
            </a:r>
            <a:r>
              <a:rPr dirty="0" sz="1000" spc="45">
                <a:latin typeface="Cambria Math"/>
                <a:cs typeface="Cambria Math"/>
              </a:rPr>
              <a:t> </a:t>
            </a:r>
            <a:r>
              <a:rPr dirty="0" sz="1000" spc="-130">
                <a:latin typeface="Cambria Math"/>
                <a:cs typeface="Cambria Math"/>
              </a:rPr>
              <a:t>97.479𝑓𝑓𝑓𝑓</a:t>
            </a:r>
            <a:endParaRPr sz="1000">
              <a:latin typeface="Cambria Math"/>
              <a:cs typeface="Cambria Math"/>
            </a:endParaRPr>
          </a:p>
          <a:p>
            <a:pPr marL="3944620">
              <a:lnSpc>
                <a:spcPts val="640"/>
              </a:lnSpc>
              <a:tabLst>
                <a:tab pos="4785995" algn="l"/>
              </a:tabLst>
            </a:pPr>
            <a:r>
              <a:rPr dirty="0" sz="700" spc="-95">
                <a:latin typeface="Cambria Math"/>
                <a:cs typeface="Cambria Math"/>
              </a:rPr>
              <a:t>12𝑔𝑔𝑖𝑖	12𝑔𝑔𝑖𝑖</a:t>
            </a:r>
            <a:endParaRPr sz="700">
              <a:latin typeface="Cambria Math"/>
              <a:cs typeface="Cambria Math"/>
            </a:endParaRPr>
          </a:p>
          <a:p>
            <a:pPr>
              <a:lnSpc>
                <a:spcPct val="100000"/>
              </a:lnSpc>
              <a:spcBef>
                <a:spcPts val="50"/>
              </a:spcBef>
            </a:pPr>
            <a:endParaRPr sz="600">
              <a:latin typeface="Cambria Math"/>
              <a:cs typeface="Cambria Math"/>
            </a:endParaRPr>
          </a:p>
          <a:p>
            <a:pPr marL="101600">
              <a:lnSpc>
                <a:spcPts val="1000"/>
              </a:lnSpc>
            </a:pPr>
            <a:r>
              <a:rPr dirty="0" sz="1000" spc="-5">
                <a:latin typeface="Times New Roman"/>
                <a:cs typeface="Times New Roman"/>
              </a:rPr>
              <a:t>Bottom </a:t>
            </a:r>
            <a:r>
              <a:rPr dirty="0" sz="1000">
                <a:latin typeface="Times New Roman"/>
                <a:cs typeface="Times New Roman"/>
              </a:rPr>
              <a:t>of </a:t>
            </a:r>
            <a:r>
              <a:rPr dirty="0" sz="1000" spc="-5">
                <a:latin typeface="Times New Roman"/>
                <a:cs typeface="Times New Roman"/>
              </a:rPr>
              <a:t>girder elevation at Abutment </a:t>
            </a:r>
            <a:r>
              <a:rPr dirty="0" sz="1000">
                <a:latin typeface="Times New Roman"/>
                <a:cs typeface="Times New Roman"/>
              </a:rPr>
              <a:t>2: </a:t>
            </a:r>
            <a:r>
              <a:rPr dirty="0" sz="1000" spc="-5">
                <a:latin typeface="Times New Roman"/>
                <a:cs typeface="Times New Roman"/>
              </a:rPr>
              <a:t>Elev = </a:t>
            </a:r>
            <a:r>
              <a:rPr dirty="0" sz="1000" spc="-120">
                <a:latin typeface="Cambria Math"/>
                <a:cs typeface="Cambria Math"/>
              </a:rPr>
              <a:t>101.748𝑓𝑓𝑓𝑓 </a:t>
            </a:r>
            <a:r>
              <a:rPr dirty="0" sz="1000" spc="-5">
                <a:latin typeface="Cambria Math"/>
                <a:cs typeface="Cambria Math"/>
              </a:rPr>
              <a:t>− </a:t>
            </a:r>
            <a:r>
              <a:rPr dirty="0" sz="1000" spc="-100">
                <a:latin typeface="Cambria Math"/>
                <a:cs typeface="Cambria Math"/>
              </a:rPr>
              <a:t>74.013𝑠𝑠𝑠𝑠 </a:t>
            </a:r>
            <a:r>
              <a:rPr dirty="0" sz="1000" spc="-260">
                <a:latin typeface="Cambria Math"/>
                <a:cs typeface="Cambria Math"/>
              </a:rPr>
              <a:t>�</a:t>
            </a:r>
            <a:r>
              <a:rPr dirty="0" sz="1000" spc="-35">
                <a:latin typeface="Cambria Math"/>
                <a:cs typeface="Cambria Math"/>
              </a:rPr>
              <a:t> </a:t>
            </a:r>
            <a:r>
              <a:rPr dirty="0" baseline="47619" sz="1050" spc="-232">
                <a:latin typeface="Cambria Math"/>
                <a:cs typeface="Cambria Math"/>
              </a:rPr>
              <a:t>1𝑒𝑒𝑑𝑑</a:t>
            </a:r>
            <a:r>
              <a:rPr dirty="0" baseline="47619" sz="1050" spc="89">
                <a:latin typeface="Cambria Math"/>
                <a:cs typeface="Cambria Math"/>
              </a:rPr>
              <a:t> </a:t>
            </a:r>
            <a:r>
              <a:rPr dirty="0" sz="1000" spc="-260">
                <a:latin typeface="Cambria Math"/>
                <a:cs typeface="Cambria Math"/>
              </a:rPr>
              <a:t>�</a:t>
            </a:r>
            <a:r>
              <a:rPr dirty="0" sz="1000" spc="-5">
                <a:latin typeface="Cambria Math"/>
                <a:cs typeface="Cambria Math"/>
              </a:rPr>
              <a:t> − </a:t>
            </a:r>
            <a:r>
              <a:rPr dirty="0" sz="1000" spc="-125">
                <a:latin typeface="Cambria Math"/>
                <a:cs typeface="Cambria Math"/>
              </a:rPr>
              <a:t>12.5𝑠𝑠𝑠𝑠 </a:t>
            </a:r>
            <a:r>
              <a:rPr dirty="0" sz="1000" spc="-260">
                <a:latin typeface="Cambria Math"/>
                <a:cs typeface="Cambria Math"/>
              </a:rPr>
              <a:t>�</a:t>
            </a:r>
            <a:r>
              <a:rPr dirty="0" sz="1000" spc="-35">
                <a:latin typeface="Cambria Math"/>
                <a:cs typeface="Cambria Math"/>
              </a:rPr>
              <a:t> </a:t>
            </a:r>
            <a:r>
              <a:rPr dirty="0" baseline="47619" sz="1050" spc="-232">
                <a:latin typeface="Cambria Math"/>
                <a:cs typeface="Cambria Math"/>
              </a:rPr>
              <a:t>1𝑒𝑒𝑑𝑑</a:t>
            </a:r>
            <a:r>
              <a:rPr dirty="0" baseline="47619" sz="1050" spc="89">
                <a:latin typeface="Cambria Math"/>
                <a:cs typeface="Cambria Math"/>
              </a:rPr>
              <a:t> </a:t>
            </a:r>
            <a:r>
              <a:rPr dirty="0" sz="1000" spc="-260">
                <a:latin typeface="Cambria Math"/>
                <a:cs typeface="Cambria Math"/>
              </a:rPr>
              <a:t>�</a:t>
            </a:r>
            <a:r>
              <a:rPr dirty="0" sz="1000" spc="55">
                <a:latin typeface="Cambria Math"/>
                <a:cs typeface="Cambria Math"/>
              </a:rPr>
              <a:t> </a:t>
            </a:r>
            <a:r>
              <a:rPr dirty="0" sz="1000" spc="-5">
                <a:latin typeface="Cambria Math"/>
                <a:cs typeface="Cambria Math"/>
              </a:rPr>
              <a:t>=</a:t>
            </a:r>
            <a:r>
              <a:rPr dirty="0" sz="1000" spc="45">
                <a:latin typeface="Cambria Math"/>
                <a:cs typeface="Cambria Math"/>
              </a:rPr>
              <a:t> </a:t>
            </a:r>
            <a:r>
              <a:rPr dirty="0" sz="1000" spc="-130">
                <a:latin typeface="Cambria Math"/>
                <a:cs typeface="Cambria Math"/>
              </a:rPr>
              <a:t>94.538𝑓𝑓𝑓𝑓</a:t>
            </a:r>
            <a:endParaRPr sz="1000">
              <a:latin typeface="Cambria Math"/>
              <a:cs typeface="Cambria Math"/>
            </a:endParaRPr>
          </a:p>
          <a:p>
            <a:pPr marL="3944620">
              <a:lnSpc>
                <a:spcPts val="640"/>
              </a:lnSpc>
              <a:tabLst>
                <a:tab pos="4785995" algn="l"/>
              </a:tabLst>
            </a:pPr>
            <a:r>
              <a:rPr dirty="0" sz="700" spc="-95">
                <a:latin typeface="Cambria Math"/>
                <a:cs typeface="Cambria Math"/>
              </a:rPr>
              <a:t>12𝑔𝑔𝑖𝑖	12𝑔𝑔𝑖𝑖</a:t>
            </a:r>
            <a:endParaRPr sz="700">
              <a:latin typeface="Cambria Math"/>
              <a:cs typeface="Cambria Math"/>
            </a:endParaRPr>
          </a:p>
          <a:p>
            <a:pPr marL="101600" marR="55880" indent="-635">
              <a:lnSpc>
                <a:spcPts val="1150"/>
              </a:lnSpc>
              <a:spcBef>
                <a:spcPts val="509"/>
              </a:spcBef>
            </a:pPr>
            <a:r>
              <a:rPr dirty="0" sz="1000" spc="-5">
                <a:latin typeface="Times New Roman"/>
                <a:cs typeface="Times New Roman"/>
              </a:rPr>
              <a:t>After designing the bearings, add the bearing recess (typically ½”) and deduct the bearing depth from the bottom </a:t>
            </a:r>
            <a:r>
              <a:rPr dirty="0" sz="1000">
                <a:latin typeface="Times New Roman"/>
                <a:cs typeface="Times New Roman"/>
              </a:rPr>
              <a:t>of </a:t>
            </a:r>
            <a:r>
              <a:rPr dirty="0" sz="1000" spc="-5">
                <a:latin typeface="Times New Roman"/>
                <a:cs typeface="Times New Roman"/>
              </a:rPr>
              <a:t>girder  elevation to </a:t>
            </a:r>
            <a:r>
              <a:rPr dirty="0" sz="1000">
                <a:latin typeface="Times New Roman"/>
                <a:cs typeface="Times New Roman"/>
              </a:rPr>
              <a:t>get </a:t>
            </a:r>
            <a:r>
              <a:rPr dirty="0" sz="1000" spc="-5">
                <a:latin typeface="Times New Roman"/>
                <a:cs typeface="Times New Roman"/>
              </a:rPr>
              <a:t>the bearing </a:t>
            </a:r>
            <a:r>
              <a:rPr dirty="0" sz="1000" spc="-10">
                <a:latin typeface="Times New Roman"/>
                <a:cs typeface="Times New Roman"/>
              </a:rPr>
              <a:t>seat</a:t>
            </a:r>
            <a:r>
              <a:rPr dirty="0" sz="1000" spc="35">
                <a:latin typeface="Times New Roman"/>
                <a:cs typeface="Times New Roman"/>
              </a:rPr>
              <a:t> </a:t>
            </a:r>
            <a:r>
              <a:rPr dirty="0" sz="1000" spc="-5">
                <a:latin typeface="Times New Roman"/>
                <a:cs typeface="Times New Roman"/>
              </a:rPr>
              <a:t>elevation.</a:t>
            </a:r>
            <a:endParaRPr sz="1000">
              <a:latin typeface="Times New Roman"/>
              <a:cs typeface="Times New Roman"/>
            </a:endParaRPr>
          </a:p>
          <a:p>
            <a:pPr>
              <a:lnSpc>
                <a:spcPct val="100000"/>
              </a:lnSpc>
              <a:spcBef>
                <a:spcPts val="50"/>
              </a:spcBef>
            </a:pPr>
            <a:endParaRPr sz="900">
              <a:latin typeface="Times New Roman"/>
              <a:cs typeface="Times New Roman"/>
            </a:endParaRPr>
          </a:p>
          <a:p>
            <a:pPr marL="101600">
              <a:lnSpc>
                <a:spcPct val="100000"/>
              </a:lnSpc>
              <a:tabLst>
                <a:tab pos="375285" algn="l"/>
              </a:tabLst>
            </a:pPr>
            <a:r>
              <a:rPr dirty="0" sz="1400" b="1">
                <a:latin typeface="Arial"/>
                <a:cs typeface="Arial"/>
              </a:rPr>
              <a:t>8	</a:t>
            </a:r>
            <a:r>
              <a:rPr dirty="0" sz="1400" spc="-5" b="1">
                <a:latin typeface="Arial"/>
                <a:cs typeface="Arial"/>
              </a:rPr>
              <a:t>Design Summary</a:t>
            </a:r>
            <a:endParaRPr sz="1400">
              <a:latin typeface="Arial"/>
              <a:cs typeface="Arial"/>
            </a:endParaRPr>
          </a:p>
        </p:txBody>
      </p:sp>
      <p:sp>
        <p:nvSpPr>
          <p:cNvPr id="11" name="object 11"/>
          <p:cNvSpPr txBox="1"/>
          <p:nvPr/>
        </p:nvSpPr>
        <p:spPr>
          <a:xfrm>
            <a:off x="3603752" y="3242564"/>
            <a:ext cx="10096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a:t>
            </a:r>
            <a:r>
              <a:rPr dirty="0" sz="700" spc="-325">
                <a:latin typeface="Cambria Math"/>
                <a:cs typeface="Cambria Math"/>
              </a:rPr>
              <a:t>𝑐</a:t>
            </a:r>
            <a:r>
              <a:rPr dirty="0" sz="700" spc="-505">
                <a:latin typeface="Cambria Math"/>
                <a:cs typeface="Cambria Math"/>
              </a:rPr>
              <a:t>𝑔𝑔</a:t>
            </a:r>
            <a:endParaRPr sz="700">
              <a:latin typeface="Cambria Math"/>
              <a:cs typeface="Cambria Math"/>
            </a:endParaRPr>
          </a:p>
        </p:txBody>
      </p:sp>
      <p:sp>
        <p:nvSpPr>
          <p:cNvPr id="12" name="object 12"/>
          <p:cNvSpPr txBox="1"/>
          <p:nvPr/>
        </p:nvSpPr>
        <p:spPr>
          <a:xfrm>
            <a:off x="3528059" y="3175507"/>
            <a:ext cx="710565" cy="177800"/>
          </a:xfrm>
          <a:prstGeom prst="rect">
            <a:avLst/>
          </a:prstGeom>
        </p:spPr>
        <p:txBody>
          <a:bodyPr wrap="square" lIns="0" tIns="12065" rIns="0" bIns="0" rtlCol="0" vert="horz">
            <a:spAutoFit/>
          </a:bodyPr>
          <a:lstStyle/>
          <a:p>
            <a:pPr marL="38100">
              <a:lnSpc>
                <a:spcPct val="100000"/>
              </a:lnSpc>
              <a:spcBef>
                <a:spcPts val="95"/>
              </a:spcBef>
            </a:pPr>
            <a:r>
              <a:rPr dirty="0" sz="1000" spc="-145">
                <a:latin typeface="Cambria Math"/>
                <a:cs typeface="Cambria Math"/>
              </a:rPr>
              <a:t>𝑓𝑓</a:t>
            </a:r>
            <a:r>
              <a:rPr dirty="0" baseline="31746" sz="1050" spc="-217">
                <a:latin typeface="Cambria Math"/>
                <a:cs typeface="Cambria Math"/>
              </a:rPr>
              <a:t>′ </a:t>
            </a:r>
            <a:r>
              <a:rPr dirty="0" sz="1000" spc="-5">
                <a:latin typeface="Cambria Math"/>
                <a:cs typeface="Cambria Math"/>
              </a:rPr>
              <a:t>=</a:t>
            </a:r>
            <a:r>
              <a:rPr dirty="0" sz="1000" spc="35">
                <a:latin typeface="Cambria Math"/>
                <a:cs typeface="Cambria Math"/>
              </a:rPr>
              <a:t> </a:t>
            </a:r>
            <a:r>
              <a:rPr dirty="0" sz="1000" spc="-185">
                <a:latin typeface="Cambria Math"/>
                <a:cs typeface="Cambria Math"/>
              </a:rPr>
              <a:t>7.2𝑘𝑘𝑠𝑠𝑠𝑠</a:t>
            </a:r>
            <a:endParaRPr sz="1000">
              <a:latin typeface="Cambria Math"/>
              <a:cs typeface="Cambria Math"/>
            </a:endParaRPr>
          </a:p>
        </p:txBody>
      </p:sp>
      <p:sp>
        <p:nvSpPr>
          <p:cNvPr id="13" name="object 13"/>
          <p:cNvSpPr txBox="1"/>
          <p:nvPr/>
        </p:nvSpPr>
        <p:spPr>
          <a:xfrm>
            <a:off x="3609847" y="3466592"/>
            <a:ext cx="7048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𝑐𝑐</a:t>
            </a:r>
            <a:endParaRPr sz="700">
              <a:latin typeface="Cambria Math"/>
              <a:cs typeface="Cambria Math"/>
            </a:endParaRPr>
          </a:p>
        </p:txBody>
      </p:sp>
      <p:sp>
        <p:nvSpPr>
          <p:cNvPr id="14" name="object 14"/>
          <p:cNvSpPr txBox="1"/>
          <p:nvPr/>
        </p:nvSpPr>
        <p:spPr>
          <a:xfrm>
            <a:off x="3538602" y="3402560"/>
            <a:ext cx="690880" cy="177800"/>
          </a:xfrm>
          <a:prstGeom prst="rect">
            <a:avLst/>
          </a:prstGeom>
        </p:spPr>
        <p:txBody>
          <a:bodyPr wrap="square" lIns="0" tIns="12065" rIns="0" bIns="0" rtlCol="0" vert="horz">
            <a:spAutoFit/>
          </a:bodyPr>
          <a:lstStyle/>
          <a:p>
            <a:pPr marL="38100">
              <a:lnSpc>
                <a:spcPct val="100000"/>
              </a:lnSpc>
              <a:spcBef>
                <a:spcPts val="95"/>
              </a:spcBef>
            </a:pPr>
            <a:r>
              <a:rPr dirty="0" sz="1000" spc="-140">
                <a:latin typeface="Cambria Math"/>
                <a:cs typeface="Cambria Math"/>
              </a:rPr>
              <a:t>𝑓𝑓</a:t>
            </a:r>
            <a:r>
              <a:rPr dirty="0" baseline="27777" sz="1050" spc="-209">
                <a:latin typeface="Cambria Math"/>
                <a:cs typeface="Cambria Math"/>
              </a:rPr>
              <a:t>′ </a:t>
            </a:r>
            <a:r>
              <a:rPr dirty="0" sz="1000" spc="-5">
                <a:latin typeface="Cambria Math"/>
                <a:cs typeface="Cambria Math"/>
              </a:rPr>
              <a:t>=</a:t>
            </a:r>
            <a:r>
              <a:rPr dirty="0" sz="1000" spc="30">
                <a:latin typeface="Cambria Math"/>
                <a:cs typeface="Cambria Math"/>
              </a:rPr>
              <a:t> </a:t>
            </a:r>
            <a:r>
              <a:rPr dirty="0" sz="1000" spc="-185">
                <a:latin typeface="Cambria Math"/>
                <a:cs typeface="Cambria Math"/>
              </a:rPr>
              <a:t>8.7𝑘𝑘𝑠𝑠𝑠𝑠</a:t>
            </a:r>
            <a:endParaRPr sz="1000">
              <a:latin typeface="Cambria Math"/>
              <a:cs typeface="Cambria Math"/>
            </a:endParaRPr>
          </a:p>
        </p:txBody>
      </p:sp>
      <p:sp>
        <p:nvSpPr>
          <p:cNvPr id="15" name="object 15"/>
          <p:cNvSpPr txBox="1"/>
          <p:nvPr/>
        </p:nvSpPr>
        <p:spPr>
          <a:xfrm>
            <a:off x="1637778" y="4836685"/>
            <a:ext cx="2085975" cy="177800"/>
          </a:xfrm>
          <a:prstGeom prst="rect">
            <a:avLst/>
          </a:prstGeom>
        </p:spPr>
        <p:txBody>
          <a:bodyPr wrap="square" lIns="0" tIns="12065" rIns="0" bIns="0" rtlCol="0" vert="horz">
            <a:spAutoFit/>
          </a:bodyPr>
          <a:lstStyle/>
          <a:p>
            <a:pPr marL="12700">
              <a:lnSpc>
                <a:spcPct val="100000"/>
              </a:lnSpc>
              <a:spcBef>
                <a:spcPts val="95"/>
              </a:spcBef>
            </a:pPr>
            <a:r>
              <a:rPr dirty="0" sz="1000" spc="-350">
                <a:latin typeface="Cambria Math"/>
                <a:cs typeface="Cambria Math"/>
              </a:rPr>
              <a:t>𝐻𝐻𝐴𝐴𝑎𝑎𝑘𝑘</a:t>
            </a:r>
            <a:r>
              <a:rPr dirty="0" sz="1000" spc="45">
                <a:latin typeface="Cambria Math"/>
                <a:cs typeface="Cambria Math"/>
              </a:rPr>
              <a:t> </a:t>
            </a:r>
            <a:r>
              <a:rPr dirty="0" sz="1000" spc="-300">
                <a:latin typeface="Cambria Math"/>
                <a:cs typeface="Cambria Math"/>
              </a:rPr>
              <a:t>𝑇𝑇𝐴𝐴𝑎𝑎𝑐𝑐𝑘𝑘</a:t>
            </a:r>
            <a:r>
              <a:rPr dirty="0" sz="1000" spc="50">
                <a:latin typeface="Cambria Math"/>
                <a:cs typeface="Cambria Math"/>
              </a:rPr>
              <a:t> </a:t>
            </a:r>
            <a:r>
              <a:rPr dirty="0" sz="1000" spc="-290">
                <a:latin typeface="Cambria Math"/>
                <a:cs typeface="Cambria Math"/>
              </a:rPr>
              <a:t>𝐷𝐷𝑐𝑐𝑠𝑠𝑓𝑓𝑠𝑠𝑔𝑔𝑎𝑎𝐴𝐴𝐴𝐴𝑓𝑓𝑠𝑠𝑐𝑐𝑠𝑠</a:t>
            </a:r>
            <a:r>
              <a:rPr dirty="0" sz="1000" spc="90">
                <a:latin typeface="Cambria Math"/>
                <a:cs typeface="Cambria Math"/>
              </a:rPr>
              <a:t> </a:t>
            </a:r>
            <a:r>
              <a:rPr dirty="0" sz="1000" spc="-5">
                <a:latin typeface="Cambria Math"/>
                <a:cs typeface="Cambria Math"/>
              </a:rPr>
              <a:t>=</a:t>
            </a:r>
            <a:r>
              <a:rPr dirty="0" sz="1000" spc="70">
                <a:latin typeface="Cambria Math"/>
                <a:cs typeface="Cambria Math"/>
              </a:rPr>
              <a:t> </a:t>
            </a:r>
            <a:r>
              <a:rPr dirty="0" sz="1000" spc="-5">
                <a:latin typeface="Cambria Math"/>
                <a:cs typeface="Cambria Math"/>
              </a:rPr>
              <a:t>40,000</a:t>
            </a:r>
            <a:endParaRPr sz="1000">
              <a:latin typeface="Cambria Math"/>
              <a:cs typeface="Cambria Math"/>
            </a:endParaRPr>
          </a:p>
        </p:txBody>
      </p:sp>
      <p:sp>
        <p:nvSpPr>
          <p:cNvPr id="16" name="object 16"/>
          <p:cNvSpPr txBox="1"/>
          <p:nvPr/>
        </p:nvSpPr>
        <p:spPr>
          <a:xfrm>
            <a:off x="2357510" y="3552856"/>
            <a:ext cx="3056255" cy="1363980"/>
          </a:xfrm>
          <a:prstGeom prst="rect">
            <a:avLst/>
          </a:prstGeom>
        </p:spPr>
        <p:txBody>
          <a:bodyPr wrap="square" lIns="0" tIns="12700" rIns="0" bIns="0" rtlCol="0" vert="horz">
            <a:spAutoFit/>
          </a:bodyPr>
          <a:lstStyle/>
          <a:p>
            <a:pPr algn="ctr" marL="37465" marR="30480">
              <a:lnSpc>
                <a:spcPct val="148000"/>
              </a:lnSpc>
              <a:spcBef>
                <a:spcPts val="100"/>
              </a:spcBef>
            </a:pPr>
            <a:r>
              <a:rPr dirty="0" sz="1000" spc="-5">
                <a:latin typeface="Cambria Math"/>
                <a:cs typeface="Cambria Math"/>
              </a:rPr>
              <a:t># </a:t>
            </a:r>
            <a:r>
              <a:rPr dirty="0" sz="1000" spc="-335">
                <a:latin typeface="Cambria Math"/>
                <a:cs typeface="Cambria Math"/>
              </a:rPr>
              <a:t>𝑃𝑃𝐴𝐴𝐴𝐴𝑚𝑚𝐴𝐴𝑠𝑠𝐴𝐴𝑠𝑠𝑓𝑓</a:t>
            </a:r>
            <a:r>
              <a:rPr dirty="0" sz="1000" spc="45">
                <a:latin typeface="Cambria Math"/>
                <a:cs typeface="Cambria Math"/>
              </a:rPr>
              <a:t> </a:t>
            </a:r>
            <a:r>
              <a:rPr dirty="0" sz="1000" spc="-300">
                <a:latin typeface="Cambria Math"/>
                <a:cs typeface="Cambria Math"/>
              </a:rPr>
              <a:t>𝑆𝑆𝑓𝑓𝐴𝐴𝐴𝐴𝑠𝑠𝑑𝑑𝑠𝑠</a:t>
            </a:r>
            <a:r>
              <a:rPr dirty="0" sz="1000" spc="110">
                <a:latin typeface="Cambria Math"/>
                <a:cs typeface="Cambria Math"/>
              </a:rPr>
              <a:t> </a:t>
            </a:r>
            <a:r>
              <a:rPr dirty="0" sz="1000" spc="-5">
                <a:latin typeface="Cambria Math"/>
                <a:cs typeface="Cambria Math"/>
              </a:rPr>
              <a:t>= 61 (44 </a:t>
            </a:r>
            <a:r>
              <a:rPr dirty="0" sz="1000" spc="-295">
                <a:latin typeface="Cambria Math"/>
                <a:cs typeface="Cambria Math"/>
              </a:rPr>
              <a:t>𝑆𝑆𝑓𝑓𝐴𝐴𝐴𝐴𝑠𝑠𝑔𝑔ℎ𝑓𝑓,</a:t>
            </a:r>
            <a:r>
              <a:rPr dirty="0" sz="1000" spc="-45">
                <a:latin typeface="Cambria Math"/>
                <a:cs typeface="Cambria Math"/>
              </a:rPr>
              <a:t> </a:t>
            </a:r>
            <a:r>
              <a:rPr dirty="0" sz="1000" spc="-5">
                <a:latin typeface="Cambria Math"/>
                <a:cs typeface="Cambria Math"/>
              </a:rPr>
              <a:t>17 </a:t>
            </a:r>
            <a:r>
              <a:rPr dirty="0" sz="1000" spc="-320">
                <a:latin typeface="Cambria Math"/>
                <a:cs typeface="Cambria Math"/>
              </a:rPr>
              <a:t>𝐻𝐻𝐴𝐴𝐴𝐴𝑘𝑘𝐴𝐴𝑑𝑑) </a:t>
            </a:r>
            <a:r>
              <a:rPr dirty="0" sz="1000" spc="-210">
                <a:latin typeface="Cambria Math"/>
                <a:cs typeface="Cambria Math"/>
              </a:rPr>
              <a:t> </a:t>
            </a:r>
            <a:r>
              <a:rPr dirty="0" sz="1000" spc="-5">
                <a:latin typeface="Cambria Math"/>
                <a:cs typeface="Cambria Math"/>
              </a:rPr>
              <a:t># </a:t>
            </a:r>
            <a:r>
              <a:rPr dirty="0" sz="1000" spc="-340">
                <a:latin typeface="Cambria Math"/>
                <a:cs typeface="Cambria Math"/>
              </a:rPr>
              <a:t>𝑇𝑇𝐴𝐴𝑚𝑚𝑘𝑘𝑐𝑐𝐴𝐴𝐴𝐴𝐴𝐴𝑑𝑑</a:t>
            </a:r>
            <a:r>
              <a:rPr dirty="0" sz="1000" spc="20">
                <a:latin typeface="Cambria Math"/>
                <a:cs typeface="Cambria Math"/>
              </a:rPr>
              <a:t> </a:t>
            </a:r>
            <a:r>
              <a:rPr dirty="0" sz="1000" spc="-260">
                <a:latin typeface="Cambria Math"/>
                <a:cs typeface="Cambria Math"/>
              </a:rPr>
              <a:t>𝑇𝑇𝑐𝑐𝑘𝑘</a:t>
            </a:r>
            <a:r>
              <a:rPr dirty="0" sz="1000" spc="25">
                <a:latin typeface="Cambria Math"/>
                <a:cs typeface="Cambria Math"/>
              </a:rPr>
              <a:t> </a:t>
            </a:r>
            <a:r>
              <a:rPr dirty="0" sz="1000" spc="-300">
                <a:latin typeface="Cambria Math"/>
                <a:cs typeface="Cambria Math"/>
              </a:rPr>
              <a:t>𝑆𝑆𝑓𝑓𝐴𝐴𝐴𝐴𝑠𝑠𝑑𝑑𝑠𝑠</a:t>
            </a:r>
            <a:r>
              <a:rPr dirty="0" sz="1000" spc="85">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5">
                <a:latin typeface="Cambria Math"/>
                <a:cs typeface="Cambria Math"/>
              </a:rPr>
              <a:t>4</a:t>
            </a:r>
            <a:endParaRPr sz="1000">
              <a:latin typeface="Cambria Math"/>
              <a:cs typeface="Cambria Math"/>
            </a:endParaRPr>
          </a:p>
          <a:p>
            <a:pPr algn="ctr">
              <a:lnSpc>
                <a:spcPct val="100000"/>
              </a:lnSpc>
              <a:spcBef>
                <a:spcPts val="525"/>
              </a:spcBef>
            </a:pPr>
            <a:r>
              <a:rPr dirty="0" sz="1000" spc="-310">
                <a:latin typeface="Cambria Math"/>
                <a:cs typeface="Cambria Math"/>
              </a:rPr>
              <a:t>𝑆𝑆𝑘𝑘𝐴𝐴𝑠𝑠</a:t>
            </a:r>
            <a:r>
              <a:rPr dirty="0" sz="1000" spc="35">
                <a:latin typeface="Cambria Math"/>
                <a:cs typeface="Cambria Math"/>
              </a:rPr>
              <a:t> </a:t>
            </a:r>
            <a:r>
              <a:rPr dirty="0" sz="1000" spc="-360">
                <a:latin typeface="Cambria Math"/>
                <a:cs typeface="Cambria Math"/>
              </a:rPr>
              <a:t>𝑊𝑊𝑓𝑓𝑓𝑓𝑠𝑠𝐴𝐴𝑓𝑓</a:t>
            </a:r>
            <a:r>
              <a:rPr dirty="0" sz="1000" spc="35">
                <a:latin typeface="Cambria Math"/>
                <a:cs typeface="Cambria Math"/>
              </a:rPr>
              <a:t> </a:t>
            </a:r>
            <a:r>
              <a:rPr dirty="0" baseline="2777" sz="1500" spc="-37">
                <a:latin typeface="Cambria Math"/>
                <a:cs typeface="Cambria Math"/>
              </a:rPr>
              <a:t>(</a:t>
            </a:r>
            <a:r>
              <a:rPr dirty="0" sz="1050" spc="-25" i="1">
                <a:latin typeface="Cambria Math"/>
                <a:cs typeface="Cambria Math"/>
              </a:rPr>
              <a:t>"A" </a:t>
            </a:r>
            <a:r>
              <a:rPr dirty="0" sz="1000" spc="-270">
                <a:latin typeface="Cambria Math"/>
                <a:cs typeface="Cambria Math"/>
              </a:rPr>
              <a:t>𝐷𝐷𝑠𝑠𝑚𝑚𝐴𝐴𝑠𝑠𝑠𝑠𝑠𝑠𝑐𝑐𝑠𝑠</a:t>
            </a:r>
            <a:r>
              <a:rPr dirty="0" baseline="2777" sz="1500" spc="-405">
                <a:latin typeface="Cambria Math"/>
                <a:cs typeface="Cambria Math"/>
              </a:rPr>
              <a:t>)</a:t>
            </a:r>
            <a:r>
              <a:rPr dirty="0" baseline="2777" sz="1500" spc="104">
                <a:latin typeface="Cambria Math"/>
                <a:cs typeface="Cambria Math"/>
              </a:rPr>
              <a:t> </a:t>
            </a:r>
            <a:r>
              <a:rPr dirty="0" sz="1000" spc="-5">
                <a:latin typeface="Cambria Math"/>
                <a:cs typeface="Cambria Math"/>
              </a:rPr>
              <a:t>=</a:t>
            </a:r>
            <a:r>
              <a:rPr dirty="0" sz="1000" spc="80">
                <a:latin typeface="Cambria Math"/>
                <a:cs typeface="Cambria Math"/>
              </a:rPr>
              <a:t> </a:t>
            </a:r>
            <a:r>
              <a:rPr dirty="0" sz="1000" spc="-125">
                <a:latin typeface="Cambria Math"/>
                <a:cs typeface="Cambria Math"/>
              </a:rPr>
              <a:t>12.5𝑠𝑠𝑠𝑠</a:t>
            </a:r>
            <a:endParaRPr sz="1000">
              <a:latin typeface="Cambria Math"/>
              <a:cs typeface="Cambria Math"/>
            </a:endParaRPr>
          </a:p>
          <a:p>
            <a:pPr algn="ctr" marL="635">
              <a:lnSpc>
                <a:spcPct val="100000"/>
              </a:lnSpc>
              <a:spcBef>
                <a:spcPts val="565"/>
              </a:spcBef>
            </a:pPr>
            <a:r>
              <a:rPr dirty="0" sz="1000" spc="-285">
                <a:latin typeface="Cambria Math"/>
                <a:cs typeface="Cambria Math"/>
              </a:rPr>
              <a:t>𝑃𝑃𝑠𝑠𝑐𝑐𝑘𝑘</a:t>
            </a:r>
            <a:r>
              <a:rPr dirty="0" sz="1000" spc="25">
                <a:latin typeface="Cambria Math"/>
                <a:cs typeface="Cambria Math"/>
              </a:rPr>
              <a:t> </a:t>
            </a:r>
            <a:r>
              <a:rPr dirty="0" sz="1000" spc="-270">
                <a:latin typeface="Cambria Math"/>
                <a:cs typeface="Cambria Math"/>
              </a:rPr>
              <a:t>𝑃𝑃𝑐𝑐𝑠𝑠𝑠𝑠𝑓𝑓</a:t>
            </a:r>
            <a:r>
              <a:rPr dirty="0" sz="1000" spc="75">
                <a:latin typeface="Cambria Math"/>
                <a:cs typeface="Cambria Math"/>
              </a:rPr>
              <a:t> </a:t>
            </a:r>
            <a:r>
              <a:rPr dirty="0" sz="1000" spc="-5">
                <a:latin typeface="Cambria Math"/>
                <a:cs typeface="Cambria Math"/>
              </a:rPr>
              <a:t>= </a:t>
            </a:r>
            <a:r>
              <a:rPr dirty="0" sz="1000" spc="30">
                <a:latin typeface="Cambria Math"/>
                <a:cs typeface="Cambria Math"/>
              </a:rPr>
              <a:t> </a:t>
            </a:r>
            <a:r>
              <a:rPr dirty="0" sz="1000" spc="20">
                <a:latin typeface="Cambria Math"/>
                <a:cs typeface="Cambria Math"/>
              </a:rPr>
              <a:t>8</a:t>
            </a:r>
            <a:r>
              <a:rPr dirty="0" baseline="27777" sz="1050" spc="30">
                <a:latin typeface="Cambria Math"/>
                <a:cs typeface="Cambria Math"/>
              </a:rPr>
              <a:t>′</a:t>
            </a:r>
            <a:r>
              <a:rPr dirty="0" sz="1000" spc="20">
                <a:latin typeface="Cambria Math"/>
                <a:cs typeface="Cambria Math"/>
              </a:rPr>
              <a:t>3"</a:t>
            </a:r>
            <a:endParaRPr sz="1000">
              <a:latin typeface="Cambria Math"/>
              <a:cs typeface="Cambria Math"/>
            </a:endParaRPr>
          </a:p>
          <a:p>
            <a:pPr algn="ctr">
              <a:lnSpc>
                <a:spcPct val="100000"/>
              </a:lnSpc>
              <a:spcBef>
                <a:spcPts val="565"/>
              </a:spcBef>
            </a:pPr>
            <a:r>
              <a:rPr dirty="0" sz="1000" spc="-265">
                <a:latin typeface="Cambria Math"/>
                <a:cs typeface="Cambria Math"/>
              </a:rPr>
              <a:t>𝐵𝐵𝑎𝑎𝑠𝑠𝑘𝑘</a:t>
            </a:r>
            <a:r>
              <a:rPr dirty="0" sz="1000" spc="5">
                <a:latin typeface="Cambria Math"/>
                <a:cs typeface="Cambria Math"/>
              </a:rPr>
              <a:t> </a:t>
            </a:r>
            <a:r>
              <a:rPr dirty="0" sz="1000" spc="-270">
                <a:latin typeface="Cambria Math"/>
                <a:cs typeface="Cambria Math"/>
              </a:rPr>
              <a:t>𝑃𝑃𝑐𝑐𝑠𝑠𝑠𝑠𝑓𝑓</a:t>
            </a:r>
            <a:r>
              <a:rPr dirty="0" sz="1000" spc="65">
                <a:latin typeface="Cambria Math"/>
                <a:cs typeface="Cambria Math"/>
              </a:rPr>
              <a:t> </a:t>
            </a:r>
            <a:r>
              <a:rPr dirty="0" sz="1000" spc="-5">
                <a:latin typeface="Cambria Math"/>
                <a:cs typeface="Cambria Math"/>
              </a:rPr>
              <a:t>=</a:t>
            </a:r>
            <a:r>
              <a:rPr dirty="0" sz="1000" spc="30">
                <a:latin typeface="Cambria Math"/>
                <a:cs typeface="Cambria Math"/>
              </a:rPr>
              <a:t> </a:t>
            </a:r>
            <a:r>
              <a:rPr dirty="0" sz="1000" spc="-5">
                <a:latin typeface="Cambria Math"/>
                <a:cs typeface="Cambria Math"/>
              </a:rPr>
              <a:t>13′8"</a:t>
            </a:r>
            <a:endParaRPr sz="1000">
              <a:latin typeface="Cambria Math"/>
              <a:cs typeface="Cambria Math"/>
            </a:endParaRPr>
          </a:p>
          <a:p>
            <a:pPr algn="ctr" marL="196215">
              <a:lnSpc>
                <a:spcPct val="100000"/>
              </a:lnSpc>
              <a:spcBef>
                <a:spcPts val="470"/>
              </a:spcBef>
            </a:pPr>
            <a:r>
              <a:rPr dirty="0" sz="1000" spc="-290">
                <a:latin typeface="Cambria Math"/>
                <a:cs typeface="Cambria Math"/>
              </a:rPr>
              <a:t>𝑘𝑘𝑠𝑠𝑘𝑘</a:t>
            </a:r>
            <a:r>
              <a:rPr dirty="0" sz="1000" spc="10">
                <a:latin typeface="Cambria Math"/>
                <a:cs typeface="Cambria Math"/>
              </a:rPr>
              <a:t> </a:t>
            </a:r>
            <a:r>
              <a:rPr dirty="0" sz="1000" spc="-5">
                <a:latin typeface="Cambria Math"/>
                <a:cs typeface="Cambria Math"/>
              </a:rPr>
              <a:t>−</a:t>
            </a:r>
            <a:r>
              <a:rPr dirty="0" sz="1000" spc="5">
                <a:latin typeface="Cambria Math"/>
                <a:cs typeface="Cambria Math"/>
              </a:rPr>
              <a:t> </a:t>
            </a:r>
            <a:r>
              <a:rPr dirty="0" sz="1000" spc="-250">
                <a:latin typeface="Cambria Math"/>
                <a:cs typeface="Cambria Math"/>
              </a:rPr>
              <a:t>𝑠𝑠𝑠𝑠</a:t>
            </a:r>
            <a:endParaRPr sz="1000">
              <a:latin typeface="Cambria Math"/>
              <a:cs typeface="Cambria Math"/>
            </a:endParaRPr>
          </a:p>
        </p:txBody>
      </p:sp>
      <p:sp>
        <p:nvSpPr>
          <p:cNvPr id="17" name="object 17"/>
          <p:cNvSpPr txBox="1"/>
          <p:nvPr/>
        </p:nvSpPr>
        <p:spPr>
          <a:xfrm>
            <a:off x="3868717" y="4922067"/>
            <a:ext cx="228600" cy="177800"/>
          </a:xfrm>
          <a:prstGeom prst="rect">
            <a:avLst/>
          </a:prstGeom>
        </p:spPr>
        <p:txBody>
          <a:bodyPr wrap="square" lIns="0" tIns="12065" rIns="0" bIns="0" rtlCol="0" vert="horz">
            <a:spAutoFit/>
          </a:bodyPr>
          <a:lstStyle/>
          <a:p>
            <a:pPr marL="12700">
              <a:lnSpc>
                <a:spcPct val="100000"/>
              </a:lnSpc>
              <a:spcBef>
                <a:spcPts val="95"/>
              </a:spcBef>
            </a:pPr>
            <a:r>
              <a:rPr dirty="0" sz="1000" spc="-605">
                <a:latin typeface="Cambria Math"/>
                <a:cs typeface="Cambria Math"/>
              </a:rPr>
              <a:t>𝐴𝐴𝐴</a:t>
            </a:r>
            <a:r>
              <a:rPr dirty="0" sz="1000" spc="-600">
                <a:latin typeface="Cambria Math"/>
                <a:cs typeface="Cambria Math"/>
              </a:rPr>
              <a:t>𝐴</a:t>
            </a:r>
            <a:r>
              <a:rPr dirty="0" sz="1000" spc="-505">
                <a:latin typeface="Cambria Math"/>
                <a:cs typeface="Cambria Math"/>
              </a:rPr>
              <a:t>𝑑𝑑</a:t>
            </a:r>
            <a:endParaRPr sz="1000">
              <a:latin typeface="Cambria Math"/>
              <a:cs typeface="Cambria Math"/>
            </a:endParaRPr>
          </a:p>
        </p:txBody>
      </p:sp>
      <p:sp>
        <p:nvSpPr>
          <p:cNvPr id="18" name="object 18"/>
          <p:cNvSpPr/>
          <p:nvPr/>
        </p:nvSpPr>
        <p:spPr>
          <a:xfrm>
            <a:off x="3761232" y="4940052"/>
            <a:ext cx="449580" cy="0"/>
          </a:xfrm>
          <a:custGeom>
            <a:avLst/>
            <a:gdLst/>
            <a:ahLst/>
            <a:cxnLst/>
            <a:rect l="l" t="t" r="r" b="b"/>
            <a:pathLst>
              <a:path w="449579" h="0">
                <a:moveTo>
                  <a:pt x="0" y="0"/>
                </a:moveTo>
                <a:lnTo>
                  <a:pt x="449579" y="0"/>
                </a:lnTo>
              </a:path>
            </a:pathLst>
          </a:custGeom>
          <a:ln w="7607">
            <a:solidFill>
              <a:srgbClr val="000000"/>
            </a:solidFill>
          </a:ln>
        </p:spPr>
        <p:txBody>
          <a:bodyPr wrap="square" lIns="0" tIns="0" rIns="0" bIns="0" rtlCol="0"/>
          <a:lstStyle/>
          <a:p/>
        </p:txBody>
      </p:sp>
      <p:sp>
        <p:nvSpPr>
          <p:cNvPr id="19" name="object 19"/>
          <p:cNvSpPr txBox="1"/>
          <p:nvPr/>
        </p:nvSpPr>
        <p:spPr>
          <a:xfrm>
            <a:off x="4246890" y="4836667"/>
            <a:ext cx="1888489" cy="177800"/>
          </a:xfrm>
          <a:prstGeom prst="rect">
            <a:avLst/>
          </a:prstGeom>
        </p:spPr>
        <p:txBody>
          <a:bodyPr wrap="square" lIns="0" tIns="12065" rIns="0" bIns="0" rtlCol="0" vert="horz">
            <a:spAutoFit/>
          </a:bodyPr>
          <a:lstStyle/>
          <a:p>
            <a:pPr marL="12700">
              <a:lnSpc>
                <a:spcPct val="100000"/>
              </a:lnSpc>
              <a:spcBef>
                <a:spcPts val="95"/>
              </a:spcBef>
            </a:pPr>
            <a:r>
              <a:rPr dirty="0" sz="1000" spc="-300">
                <a:latin typeface="Cambria Math"/>
                <a:cs typeface="Cambria Math"/>
              </a:rPr>
              <a:t>𝑤𝑤𝑠𝑠𝑓𝑓ℎ</a:t>
            </a:r>
            <a:r>
              <a:rPr dirty="0" sz="1000" spc="10">
                <a:latin typeface="Cambria Math"/>
                <a:cs typeface="Cambria Math"/>
              </a:rPr>
              <a:t> </a:t>
            </a:r>
            <a:r>
              <a:rPr dirty="0" sz="1000" spc="-5">
                <a:latin typeface="Cambria Math"/>
                <a:cs typeface="Cambria Math"/>
              </a:rPr>
              <a:t>72" </a:t>
            </a:r>
            <a:r>
              <a:rPr dirty="0" sz="1000" spc="-350">
                <a:latin typeface="Cambria Math"/>
                <a:cs typeface="Cambria Math"/>
              </a:rPr>
              <a:t>𝑤𝑤ℎ𝐴𝐴𝐴𝐴𝑘𝑘</a:t>
            </a:r>
            <a:r>
              <a:rPr dirty="0" sz="1000" spc="50">
                <a:latin typeface="Cambria Math"/>
                <a:cs typeface="Cambria Math"/>
              </a:rPr>
              <a:t> </a:t>
            </a:r>
            <a:r>
              <a:rPr dirty="0" sz="1000" spc="-295">
                <a:latin typeface="Cambria Math"/>
                <a:cs typeface="Cambria Math"/>
              </a:rPr>
              <a:t>𝑠𝑠𝐴𝐴𝑠𝑠𝐴𝐴</a:t>
            </a:r>
            <a:r>
              <a:rPr dirty="0" sz="1000" spc="25">
                <a:latin typeface="Cambria Math"/>
                <a:cs typeface="Cambria Math"/>
              </a:rPr>
              <a:t> </a:t>
            </a:r>
            <a:r>
              <a:rPr dirty="0" sz="1000" spc="-195">
                <a:latin typeface="Cambria Math"/>
                <a:cs typeface="Cambria Math"/>
              </a:rPr>
              <a:t>(𝐻𝐻𝑇𝑇40 </a:t>
            </a:r>
            <a:r>
              <a:rPr dirty="0" sz="1000" spc="-5">
                <a:latin typeface="Cambria Math"/>
                <a:cs typeface="Cambria Math"/>
              </a:rPr>
              <a:t>−</a:t>
            </a:r>
            <a:r>
              <a:rPr dirty="0" sz="1000">
                <a:latin typeface="Cambria Math"/>
                <a:cs typeface="Cambria Math"/>
              </a:rPr>
              <a:t> 72)</a:t>
            </a:r>
            <a:endParaRPr sz="1000">
              <a:latin typeface="Cambria Math"/>
              <a:cs typeface="Cambria Math"/>
            </a:endParaRPr>
          </a:p>
        </p:txBody>
      </p:sp>
      <p:sp>
        <p:nvSpPr>
          <p:cNvPr id="20" name="object 20"/>
          <p:cNvSpPr txBox="1"/>
          <p:nvPr/>
        </p:nvSpPr>
        <p:spPr>
          <a:xfrm>
            <a:off x="673100" y="5118618"/>
            <a:ext cx="6243320" cy="1520825"/>
          </a:xfrm>
          <a:prstGeom prst="rect">
            <a:avLst/>
          </a:prstGeom>
        </p:spPr>
        <p:txBody>
          <a:bodyPr wrap="square" lIns="0" tIns="12065" rIns="0" bIns="0" rtlCol="0" vert="horz">
            <a:spAutoFit/>
          </a:bodyPr>
          <a:lstStyle/>
          <a:p>
            <a:pPr algn="ctr" marL="178435">
              <a:lnSpc>
                <a:spcPct val="100000"/>
              </a:lnSpc>
              <a:spcBef>
                <a:spcPts val="95"/>
              </a:spcBef>
            </a:pPr>
            <a:r>
              <a:rPr dirty="0" sz="1000" spc="-325">
                <a:latin typeface="Cambria Math"/>
                <a:cs typeface="Cambria Math"/>
              </a:rPr>
              <a:t>𝑈𝑈𝑠𝑠𝐴𝐴</a:t>
            </a:r>
            <a:r>
              <a:rPr dirty="0" sz="1000" spc="25">
                <a:latin typeface="Cambria Math"/>
                <a:cs typeface="Cambria Math"/>
              </a:rPr>
              <a:t> </a:t>
            </a:r>
            <a:r>
              <a:rPr dirty="0" sz="1000" spc="-310">
                <a:latin typeface="Cambria Math"/>
                <a:cs typeface="Cambria Math"/>
              </a:rPr>
              <a:t>𝑠𝑠𝑓𝑓𝑠𝑠𝐴𝐴𝐴𝐴𝑎𝑎𝑘𝑘𝑠𝑠</a:t>
            </a:r>
            <a:r>
              <a:rPr dirty="0" sz="1000" spc="40">
                <a:latin typeface="Cambria Math"/>
                <a:cs typeface="Cambria Math"/>
              </a:rPr>
              <a:t> </a:t>
            </a:r>
            <a:r>
              <a:rPr dirty="0" sz="1000" spc="-355">
                <a:latin typeface="Cambria Math"/>
                <a:cs typeface="Cambria Math"/>
              </a:rPr>
              <a:t>𝑘𝑘𝐴𝐴𝐴𝐴</a:t>
            </a:r>
            <a:r>
              <a:rPr dirty="0" sz="1000" spc="25">
                <a:latin typeface="Cambria Math"/>
                <a:cs typeface="Cambria Math"/>
              </a:rPr>
              <a:t> </a:t>
            </a:r>
            <a:r>
              <a:rPr dirty="0" sz="1000" spc="-360">
                <a:latin typeface="Cambria Math"/>
                <a:cs typeface="Cambria Math"/>
              </a:rPr>
              <a:t>𝐻𝐻𝑆𝑆𝐷𝐷𝑊𝑊𝑇𝑇</a:t>
            </a:r>
            <a:r>
              <a:rPr dirty="0" sz="1000" spc="35">
                <a:latin typeface="Cambria Math"/>
                <a:cs typeface="Cambria Math"/>
              </a:rPr>
              <a:t> </a:t>
            </a:r>
            <a:r>
              <a:rPr dirty="0" sz="1000" spc="-310">
                <a:latin typeface="Cambria Math"/>
                <a:cs typeface="Cambria Math"/>
              </a:rPr>
              <a:t>𝑠𝑠𝑓𝑓𝐴𝐴𝑠𝑠𝑑𝑑𝐴𝐴𝐴𝐴𝑑𝑑</a:t>
            </a:r>
            <a:endParaRPr sz="1000">
              <a:latin typeface="Cambria Math"/>
              <a:cs typeface="Cambria Math"/>
            </a:endParaRPr>
          </a:p>
          <a:p>
            <a:pPr>
              <a:lnSpc>
                <a:spcPct val="100000"/>
              </a:lnSpc>
              <a:spcBef>
                <a:spcPts val="10"/>
              </a:spcBef>
            </a:pPr>
            <a:endParaRPr sz="950">
              <a:latin typeface="Cambria Math"/>
              <a:cs typeface="Cambria Math"/>
            </a:endParaRPr>
          </a:p>
          <a:p>
            <a:pPr marL="286385" indent="-274320">
              <a:lnSpc>
                <a:spcPct val="100000"/>
              </a:lnSpc>
              <a:buFont typeface="Arial"/>
              <a:buAutoNum type="arabicPlain" startAt="9"/>
              <a:tabLst>
                <a:tab pos="286385" algn="l"/>
                <a:tab pos="287020" algn="l"/>
              </a:tabLst>
            </a:pPr>
            <a:r>
              <a:rPr dirty="0" sz="1400" spc="-5" b="1">
                <a:latin typeface="Arial"/>
                <a:cs typeface="Arial"/>
              </a:rPr>
              <a:t>Lo</a:t>
            </a:r>
            <a:r>
              <a:rPr dirty="0" sz="1400" spc="-5" b="1">
                <a:latin typeface="Arial"/>
                <a:cs typeface="Arial"/>
              </a:rPr>
              <a:t>ad Rating</a:t>
            </a:r>
            <a:endParaRPr sz="1400">
              <a:latin typeface="Arial"/>
              <a:cs typeface="Arial"/>
            </a:endParaRPr>
          </a:p>
          <a:p>
            <a:pPr marL="12700" marR="5080" indent="-635">
              <a:lnSpc>
                <a:spcPts val="1150"/>
              </a:lnSpc>
              <a:spcBef>
                <a:spcPts val="335"/>
              </a:spcBef>
            </a:pPr>
            <a:r>
              <a:rPr dirty="0" sz="1000" spc="-5">
                <a:latin typeface="Times New Roman"/>
                <a:cs typeface="Times New Roman"/>
              </a:rPr>
              <a:t>The bridge opens </a:t>
            </a:r>
            <a:r>
              <a:rPr dirty="0" sz="1000">
                <a:latin typeface="Times New Roman"/>
                <a:cs typeface="Times New Roman"/>
              </a:rPr>
              <a:t>for </a:t>
            </a:r>
            <a:r>
              <a:rPr dirty="0" sz="1000" spc="-5">
                <a:latin typeface="Times New Roman"/>
                <a:cs typeface="Times New Roman"/>
              </a:rPr>
              <a:t>traffic without the future overlay installed. For this reason, take the </a:t>
            </a:r>
            <a:r>
              <a:rPr dirty="0" sz="1000" spc="-15">
                <a:latin typeface="Times New Roman"/>
                <a:cs typeface="Times New Roman"/>
              </a:rPr>
              <a:t>DW </a:t>
            </a:r>
            <a:r>
              <a:rPr dirty="0" sz="1000" spc="-5">
                <a:latin typeface="Times New Roman"/>
                <a:cs typeface="Times New Roman"/>
              </a:rPr>
              <a:t>force effects associated with  the overlay as zero. Installing the overlay necessitates updating the load rating</a:t>
            </a:r>
            <a:r>
              <a:rPr dirty="0" sz="1000" spc="45">
                <a:latin typeface="Times New Roman"/>
                <a:cs typeface="Times New Roman"/>
              </a:rPr>
              <a:t> </a:t>
            </a:r>
            <a:r>
              <a:rPr dirty="0" sz="1000" spc="-5">
                <a:latin typeface="Times New Roman"/>
                <a:cs typeface="Times New Roman"/>
              </a:rPr>
              <a:t>analysis.</a:t>
            </a:r>
            <a:endParaRPr sz="1000">
              <a:latin typeface="Times New Roman"/>
              <a:cs typeface="Times New Roman"/>
            </a:endParaRPr>
          </a:p>
          <a:p>
            <a:pPr>
              <a:lnSpc>
                <a:spcPct val="100000"/>
              </a:lnSpc>
              <a:spcBef>
                <a:spcPts val="25"/>
              </a:spcBef>
            </a:pPr>
            <a:endParaRPr sz="950">
              <a:latin typeface="Times New Roman"/>
              <a:cs typeface="Times New Roman"/>
            </a:endParaRPr>
          </a:p>
          <a:p>
            <a:pPr lvl="1" marL="378460" indent="-365760">
              <a:lnSpc>
                <a:spcPct val="100000"/>
              </a:lnSpc>
              <a:buFont typeface="Arial"/>
              <a:buAutoNum type="arabicPeriod"/>
              <a:tabLst>
                <a:tab pos="377825" algn="l"/>
                <a:tab pos="378460" algn="l"/>
              </a:tabLst>
            </a:pPr>
            <a:r>
              <a:rPr dirty="0" sz="1200" spc="-5" b="1">
                <a:latin typeface="Arial"/>
                <a:cs typeface="Arial"/>
              </a:rPr>
              <a:t>I</a:t>
            </a:r>
            <a:r>
              <a:rPr dirty="0" sz="1200" spc="-5" b="1">
                <a:latin typeface="Arial"/>
                <a:cs typeface="Arial"/>
              </a:rPr>
              <a:t>nventory</a:t>
            </a:r>
            <a:r>
              <a:rPr dirty="0" sz="1200" b="1">
                <a:latin typeface="Arial"/>
                <a:cs typeface="Arial"/>
              </a:rPr>
              <a:t> </a:t>
            </a:r>
            <a:r>
              <a:rPr dirty="0" sz="1200" spc="-5" b="1">
                <a:latin typeface="Arial"/>
                <a:cs typeface="Arial"/>
              </a:rPr>
              <a:t>Rating</a:t>
            </a:r>
            <a:endParaRPr sz="1200">
              <a:latin typeface="Arial"/>
              <a:cs typeface="Arial"/>
            </a:endParaRPr>
          </a:p>
          <a:p>
            <a:pPr lvl="2" marL="469900" indent="-457200">
              <a:lnSpc>
                <a:spcPct val="100000"/>
              </a:lnSpc>
              <a:spcBef>
                <a:spcPts val="1140"/>
              </a:spcBef>
              <a:buClr>
                <a:srgbClr val="0000FF"/>
              </a:buClr>
              <a:buFont typeface="Arial"/>
              <a:buAutoNum type="arabicPeriod"/>
              <a:tabLst>
                <a:tab pos="469900" algn="l"/>
              </a:tabLst>
            </a:pPr>
            <a:r>
              <a:rPr dirty="0" sz="1200" spc="-5">
                <a:solidFill>
                  <a:srgbClr val="0000FF"/>
                </a:solidFill>
                <a:latin typeface="Arial"/>
                <a:cs typeface="Arial"/>
              </a:rPr>
              <a:t>M</a:t>
            </a:r>
            <a:r>
              <a:rPr dirty="0" sz="1200" spc="-5">
                <a:solidFill>
                  <a:srgbClr val="0000FF"/>
                </a:solidFill>
                <a:latin typeface="Arial"/>
                <a:cs typeface="Arial"/>
              </a:rPr>
              <a:t>oment</a:t>
            </a:r>
            <a:endParaRPr sz="1200">
              <a:latin typeface="Arial"/>
              <a:cs typeface="Arial"/>
            </a:endParaRPr>
          </a:p>
        </p:txBody>
      </p:sp>
      <p:sp>
        <p:nvSpPr>
          <p:cNvPr id="21" name="object 21"/>
          <p:cNvSpPr txBox="1"/>
          <p:nvPr/>
        </p:nvSpPr>
        <p:spPr>
          <a:xfrm>
            <a:off x="2774695" y="6727952"/>
            <a:ext cx="318135" cy="177800"/>
          </a:xfrm>
          <a:prstGeom prst="rect">
            <a:avLst/>
          </a:prstGeom>
        </p:spPr>
        <p:txBody>
          <a:bodyPr wrap="square" lIns="0" tIns="12065" rIns="0" bIns="0" rtlCol="0" vert="horz">
            <a:spAutoFit/>
          </a:bodyPr>
          <a:lstStyle/>
          <a:p>
            <a:pPr marL="12700">
              <a:lnSpc>
                <a:spcPct val="100000"/>
              </a:lnSpc>
              <a:spcBef>
                <a:spcPts val="95"/>
              </a:spcBef>
            </a:pPr>
            <a:r>
              <a:rPr dirty="0" sz="1000" spc="-315">
                <a:latin typeface="Cambria Math"/>
                <a:cs typeface="Cambria Math"/>
              </a:rPr>
              <a:t>𝑅𝑅𝐹𝐹</a:t>
            </a:r>
            <a:r>
              <a:rPr dirty="0" sz="1000" spc="2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22" name="object 22"/>
          <p:cNvSpPr txBox="1"/>
          <p:nvPr/>
        </p:nvSpPr>
        <p:spPr>
          <a:xfrm>
            <a:off x="3078428" y="6656323"/>
            <a:ext cx="193802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52">
                <a:latin typeface="Cambria Math"/>
                <a:cs typeface="Cambria Math"/>
              </a:rPr>
              <a:t>𝜙𝜙</a:t>
            </a:r>
            <a:r>
              <a:rPr dirty="0" sz="700" spc="-235">
                <a:latin typeface="Cambria Math"/>
                <a:cs typeface="Cambria Math"/>
              </a:rPr>
              <a:t>𝑐𝑐</a:t>
            </a:r>
            <a:r>
              <a:rPr dirty="0" baseline="11111" sz="1500" spc="-352">
                <a:latin typeface="Cambria Math"/>
                <a:cs typeface="Cambria Math"/>
              </a:rPr>
              <a:t>𝜙𝜙</a:t>
            </a:r>
            <a:r>
              <a:rPr dirty="0" sz="700" spc="-235">
                <a:latin typeface="Cambria Math"/>
                <a:cs typeface="Cambria Math"/>
              </a:rPr>
              <a:t>𝑠𝑠</a:t>
            </a:r>
            <a:r>
              <a:rPr dirty="0" baseline="11111" sz="1500" spc="-352">
                <a:latin typeface="Cambria Math"/>
                <a:cs typeface="Cambria Math"/>
              </a:rPr>
              <a:t>𝜙𝜙</a:t>
            </a:r>
            <a:r>
              <a:rPr dirty="0" sz="700" spc="-235">
                <a:latin typeface="Cambria Math"/>
                <a:cs typeface="Cambria Math"/>
              </a:rPr>
              <a:t>𝑖𝑖</a:t>
            </a:r>
            <a:r>
              <a:rPr dirty="0" baseline="11111" sz="1500" spc="-352">
                <a:latin typeface="Cambria Math"/>
                <a:cs typeface="Cambria Math"/>
              </a:rPr>
              <a:t>𝐾𝐾𝑀𝑀</a:t>
            </a:r>
            <a:r>
              <a:rPr dirty="0" sz="700" spc="-235">
                <a:latin typeface="Cambria Math"/>
                <a:cs typeface="Cambria Math"/>
              </a:rPr>
              <a:t>𝑖𝑖</a:t>
            </a:r>
            <a:r>
              <a:rPr dirty="0" sz="700" spc="114">
                <a:latin typeface="Cambria Math"/>
                <a:cs typeface="Cambria Math"/>
              </a:rPr>
              <a:t> </a:t>
            </a:r>
            <a:r>
              <a:rPr dirty="0" baseline="11111" sz="1500" spc="-7">
                <a:latin typeface="Cambria Math"/>
                <a:cs typeface="Cambria Math"/>
              </a:rPr>
              <a:t>− </a:t>
            </a:r>
            <a:r>
              <a:rPr dirty="0" baseline="11111" sz="1500" spc="-300">
                <a:latin typeface="Cambria Math"/>
                <a:cs typeface="Cambria Math"/>
              </a:rPr>
              <a:t>𝛾𝛾</a:t>
            </a:r>
            <a:r>
              <a:rPr dirty="0" sz="700" spc="-200">
                <a:latin typeface="Cambria Math"/>
                <a:cs typeface="Cambria Math"/>
              </a:rPr>
              <a:t>𝑝𝑝𝑝𝑝</a:t>
            </a:r>
            <a:r>
              <a:rPr dirty="0" sz="700" spc="-85">
                <a:latin typeface="Cambria Math"/>
                <a:cs typeface="Cambria Math"/>
              </a:rPr>
              <a:t> </a:t>
            </a:r>
            <a:r>
              <a:rPr dirty="0" baseline="11111" sz="1500" spc="-390">
                <a:latin typeface="Cambria Math"/>
                <a:cs typeface="Cambria Math"/>
              </a:rPr>
              <a:t>𝑀𝑀</a:t>
            </a:r>
            <a:r>
              <a:rPr dirty="0" sz="700" spc="-260">
                <a:latin typeface="Cambria Math"/>
                <a:cs typeface="Cambria Math"/>
              </a:rPr>
              <a:t>𝑝𝑝𝑝𝑝</a:t>
            </a:r>
            <a:r>
              <a:rPr dirty="0" sz="700" spc="150">
                <a:latin typeface="Cambria Math"/>
                <a:cs typeface="Cambria Math"/>
              </a:rPr>
              <a:t> </a:t>
            </a:r>
            <a:r>
              <a:rPr dirty="0" baseline="11111" sz="1500" spc="-7">
                <a:latin typeface="Cambria Math"/>
                <a:cs typeface="Cambria Math"/>
              </a:rPr>
              <a:t>−</a:t>
            </a:r>
            <a:r>
              <a:rPr dirty="0" baseline="11111" sz="1500" spc="37">
                <a:latin typeface="Cambria Math"/>
                <a:cs typeface="Cambria Math"/>
              </a:rPr>
              <a:t> </a:t>
            </a:r>
            <a:r>
              <a:rPr dirty="0" baseline="11111" sz="1500" spc="-412">
                <a:latin typeface="Cambria Math"/>
                <a:cs typeface="Cambria Math"/>
              </a:rPr>
              <a:t>𝛾𝛾</a:t>
            </a:r>
            <a:r>
              <a:rPr dirty="0" sz="700" spc="-275">
                <a:latin typeface="Cambria Math"/>
                <a:cs typeface="Cambria Math"/>
              </a:rPr>
              <a:t>𝑝𝑝𝑊𝑊</a:t>
            </a:r>
            <a:r>
              <a:rPr dirty="0" baseline="11111" sz="1500" spc="-412">
                <a:latin typeface="Cambria Math"/>
                <a:cs typeface="Cambria Math"/>
              </a:rPr>
              <a:t>𝑀𝑀</a:t>
            </a:r>
            <a:r>
              <a:rPr dirty="0" sz="700" spc="-275">
                <a:latin typeface="Cambria Math"/>
                <a:cs typeface="Cambria Math"/>
              </a:rPr>
              <a:t>𝑝𝑝𝑊𝑊</a:t>
            </a:r>
            <a:endParaRPr sz="700">
              <a:latin typeface="Cambria Math"/>
              <a:cs typeface="Cambria Math"/>
            </a:endParaRPr>
          </a:p>
        </p:txBody>
      </p:sp>
      <p:sp>
        <p:nvSpPr>
          <p:cNvPr id="23" name="object 23"/>
          <p:cNvSpPr/>
          <p:nvPr/>
        </p:nvSpPr>
        <p:spPr>
          <a:xfrm>
            <a:off x="3116579" y="6831330"/>
            <a:ext cx="1868805" cy="0"/>
          </a:xfrm>
          <a:custGeom>
            <a:avLst/>
            <a:gdLst/>
            <a:ahLst/>
            <a:cxnLst/>
            <a:rect l="l" t="t" r="r" b="b"/>
            <a:pathLst>
              <a:path w="1868804" h="0">
                <a:moveTo>
                  <a:pt x="0" y="0"/>
                </a:moveTo>
                <a:lnTo>
                  <a:pt x="1868411" y="0"/>
                </a:lnTo>
              </a:path>
            </a:pathLst>
          </a:custGeom>
          <a:ln w="7619">
            <a:solidFill>
              <a:srgbClr val="000000"/>
            </a:solidFill>
          </a:ln>
        </p:spPr>
        <p:txBody>
          <a:bodyPr wrap="square" lIns="0" tIns="0" rIns="0" bIns="0" rtlCol="0"/>
          <a:lstStyle/>
          <a:p/>
        </p:txBody>
      </p:sp>
      <p:sp>
        <p:nvSpPr>
          <p:cNvPr id="24" name="object 24"/>
          <p:cNvSpPr txBox="1"/>
          <p:nvPr/>
        </p:nvSpPr>
        <p:spPr>
          <a:xfrm>
            <a:off x="3512864" y="6794364"/>
            <a:ext cx="812800" cy="419100"/>
          </a:xfrm>
          <a:prstGeom prst="rect">
            <a:avLst/>
          </a:prstGeom>
        </p:spPr>
        <p:txBody>
          <a:bodyPr wrap="square" lIns="0" tIns="57150" rIns="0" bIns="0" rtlCol="0" vert="horz">
            <a:spAutoFit/>
          </a:bodyPr>
          <a:lstStyle/>
          <a:p>
            <a:pPr marL="295275">
              <a:lnSpc>
                <a:spcPct val="100000"/>
              </a:lnSpc>
              <a:spcBef>
                <a:spcPts val="450"/>
              </a:spcBef>
            </a:pPr>
            <a:r>
              <a:rPr dirty="0" baseline="11111" sz="1500" spc="-322">
                <a:latin typeface="Cambria Math"/>
                <a:cs typeface="Cambria Math"/>
              </a:rPr>
              <a:t>𝛾𝛾</a:t>
            </a:r>
            <a:r>
              <a:rPr dirty="0" sz="700" spc="-215">
                <a:latin typeface="Cambria Math"/>
                <a:cs typeface="Cambria Math"/>
              </a:rPr>
              <a:t>𝐿𝐿𝐿𝐿</a:t>
            </a:r>
            <a:r>
              <a:rPr dirty="0" sz="700" spc="-110">
                <a:latin typeface="Cambria Math"/>
                <a:cs typeface="Cambria Math"/>
              </a:rPr>
              <a:t> </a:t>
            </a:r>
            <a:r>
              <a:rPr dirty="0" baseline="11111" sz="1500" spc="-337">
                <a:latin typeface="Cambria Math"/>
                <a:cs typeface="Cambria Math"/>
              </a:rPr>
              <a:t>𝑀𝑀</a:t>
            </a:r>
            <a:r>
              <a:rPr dirty="0" sz="700" spc="-225">
                <a:latin typeface="Cambria Math"/>
                <a:cs typeface="Cambria Math"/>
              </a:rPr>
              <a:t>𝐿𝐿𝐿𝐿𝐿𝐿𝐿𝐿</a:t>
            </a:r>
            <a:endParaRPr sz="700">
              <a:latin typeface="Cambria Math"/>
              <a:cs typeface="Cambria Math"/>
            </a:endParaRPr>
          </a:p>
          <a:p>
            <a:pPr marL="38100">
              <a:lnSpc>
                <a:spcPct val="100000"/>
              </a:lnSpc>
              <a:spcBef>
                <a:spcPts val="345"/>
              </a:spcBef>
            </a:pPr>
            <a:r>
              <a:rPr dirty="0" sz="1000" spc="-254">
                <a:latin typeface="Cambria Math"/>
                <a:cs typeface="Cambria Math"/>
              </a:rPr>
              <a:t>𝜙𝜙</a:t>
            </a:r>
            <a:r>
              <a:rPr dirty="0" baseline="-15873" sz="1050" spc="-382">
                <a:latin typeface="Cambria Math"/>
                <a:cs typeface="Cambria Math"/>
              </a:rPr>
              <a:t>𝑐𝑐</a:t>
            </a:r>
            <a:r>
              <a:rPr dirty="0" baseline="-15873" sz="1050" spc="-142">
                <a:latin typeface="Cambria Math"/>
                <a:cs typeface="Cambria Math"/>
              </a:rPr>
              <a:t> </a:t>
            </a:r>
            <a:r>
              <a:rPr dirty="0" sz="1000" spc="-260">
                <a:latin typeface="Cambria Math"/>
                <a:cs typeface="Cambria Math"/>
              </a:rPr>
              <a:t>𝜙𝜙</a:t>
            </a:r>
            <a:r>
              <a:rPr dirty="0" baseline="-15873" sz="1050" spc="-390">
                <a:latin typeface="Cambria Math"/>
                <a:cs typeface="Cambria Math"/>
              </a:rPr>
              <a:t>𝑠𝑠</a:t>
            </a:r>
            <a:r>
              <a:rPr dirty="0" baseline="-15873" sz="1050" spc="240">
                <a:latin typeface="Cambria Math"/>
                <a:cs typeface="Cambria Math"/>
              </a:rPr>
              <a:t> </a:t>
            </a:r>
            <a:r>
              <a:rPr dirty="0" sz="1000" spc="-5">
                <a:latin typeface="Cambria Math"/>
                <a:cs typeface="Cambria Math"/>
              </a:rPr>
              <a:t>≥</a:t>
            </a:r>
            <a:r>
              <a:rPr dirty="0" sz="1000" spc="40">
                <a:latin typeface="Cambria Math"/>
                <a:cs typeface="Cambria Math"/>
              </a:rPr>
              <a:t> </a:t>
            </a:r>
            <a:r>
              <a:rPr dirty="0" sz="1000" spc="-5">
                <a:latin typeface="Cambria Math"/>
                <a:cs typeface="Cambria Math"/>
              </a:rPr>
              <a:t>0.85</a:t>
            </a:r>
            <a:endParaRPr sz="1000">
              <a:latin typeface="Cambria Math"/>
              <a:cs typeface="Cambria Math"/>
            </a:endParaRPr>
          </a:p>
        </p:txBody>
      </p:sp>
      <p:sp>
        <p:nvSpPr>
          <p:cNvPr id="25" name="object 25"/>
          <p:cNvSpPr txBox="1"/>
          <p:nvPr/>
        </p:nvSpPr>
        <p:spPr>
          <a:xfrm>
            <a:off x="3732231" y="7243120"/>
            <a:ext cx="224154" cy="177800"/>
          </a:xfrm>
          <a:prstGeom prst="rect">
            <a:avLst/>
          </a:prstGeom>
        </p:spPr>
        <p:txBody>
          <a:bodyPr wrap="square" lIns="0" tIns="12065" rIns="0" bIns="0" rtlCol="0" vert="horz">
            <a:spAutoFit/>
          </a:bodyPr>
          <a:lstStyle/>
          <a:p>
            <a:pPr marL="38100">
              <a:lnSpc>
                <a:spcPct val="100000"/>
              </a:lnSpc>
              <a:spcBef>
                <a:spcPts val="95"/>
              </a:spcBef>
            </a:pPr>
            <a:r>
              <a:rPr dirty="0" sz="1000" spc="-355">
                <a:latin typeface="Cambria Math"/>
                <a:cs typeface="Cambria Math"/>
              </a:rPr>
              <a:t>𝑀𝑀</a:t>
            </a:r>
            <a:r>
              <a:rPr dirty="0" baseline="-15873" sz="1050" spc="-532">
                <a:latin typeface="Cambria Math"/>
                <a:cs typeface="Cambria Math"/>
              </a:rPr>
              <a:t>𝑔𝑔</a:t>
            </a:r>
            <a:endParaRPr baseline="-15873" sz="1050">
              <a:latin typeface="Cambria Math"/>
              <a:cs typeface="Cambria Math"/>
            </a:endParaRPr>
          </a:p>
        </p:txBody>
      </p:sp>
      <p:sp>
        <p:nvSpPr>
          <p:cNvPr id="26" name="object 26"/>
          <p:cNvSpPr txBox="1"/>
          <p:nvPr/>
        </p:nvSpPr>
        <p:spPr>
          <a:xfrm>
            <a:off x="3671315" y="7451852"/>
            <a:ext cx="34671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292">
                <a:latin typeface="Cambria Math"/>
                <a:cs typeface="Cambria Math"/>
              </a:rPr>
              <a:t>𝑀𝑀</a:t>
            </a:r>
            <a:r>
              <a:rPr dirty="0" sz="700" spc="-195">
                <a:latin typeface="Cambria Math"/>
                <a:cs typeface="Cambria Math"/>
              </a:rPr>
              <a:t>𝑐𝑐𝑔𝑔𝑖𝑖</a:t>
            </a:r>
            <a:endParaRPr sz="700">
              <a:latin typeface="Cambria Math"/>
              <a:cs typeface="Cambria Math"/>
            </a:endParaRPr>
          </a:p>
        </p:txBody>
      </p:sp>
      <p:sp>
        <p:nvSpPr>
          <p:cNvPr id="27" name="object 27"/>
          <p:cNvSpPr/>
          <p:nvPr/>
        </p:nvSpPr>
        <p:spPr>
          <a:xfrm>
            <a:off x="3709415" y="7443978"/>
            <a:ext cx="279400" cy="0"/>
          </a:xfrm>
          <a:custGeom>
            <a:avLst/>
            <a:gdLst/>
            <a:ahLst/>
            <a:cxnLst/>
            <a:rect l="l" t="t" r="r" b="b"/>
            <a:pathLst>
              <a:path w="279400" h="0">
                <a:moveTo>
                  <a:pt x="0" y="0"/>
                </a:moveTo>
                <a:lnTo>
                  <a:pt x="278891" y="0"/>
                </a:lnTo>
              </a:path>
            </a:pathLst>
          </a:custGeom>
          <a:ln w="7619">
            <a:solidFill>
              <a:srgbClr val="000000"/>
            </a:solidFill>
          </a:ln>
        </p:spPr>
        <p:txBody>
          <a:bodyPr wrap="square" lIns="0" tIns="0" rIns="0" bIns="0" rtlCol="0"/>
          <a:lstStyle/>
          <a:p/>
        </p:txBody>
      </p:sp>
      <p:sp>
        <p:nvSpPr>
          <p:cNvPr id="28" name="object 28"/>
          <p:cNvSpPr txBox="1"/>
          <p:nvPr/>
        </p:nvSpPr>
        <p:spPr>
          <a:xfrm>
            <a:off x="3439124" y="7340645"/>
            <a:ext cx="894080" cy="177800"/>
          </a:xfrm>
          <a:prstGeom prst="rect">
            <a:avLst/>
          </a:prstGeom>
        </p:spPr>
        <p:txBody>
          <a:bodyPr wrap="square" lIns="0" tIns="12065" rIns="0" bIns="0" rtlCol="0" vert="horz">
            <a:spAutoFit/>
          </a:bodyPr>
          <a:lstStyle/>
          <a:p>
            <a:pPr marL="12700">
              <a:lnSpc>
                <a:spcPct val="100000"/>
              </a:lnSpc>
              <a:spcBef>
                <a:spcPts val="95"/>
              </a:spcBef>
              <a:tabLst>
                <a:tab pos="583565" algn="l"/>
              </a:tabLst>
            </a:pPr>
            <a:r>
              <a:rPr dirty="0" sz="1000" spc="-355">
                <a:latin typeface="Cambria Math"/>
                <a:cs typeface="Cambria Math"/>
              </a:rPr>
              <a:t>𝐾𝐾</a:t>
            </a:r>
            <a:r>
              <a:rPr dirty="0" sz="1000" spc="80">
                <a:latin typeface="Cambria Math"/>
                <a:cs typeface="Cambria Math"/>
              </a:rPr>
              <a:t> </a:t>
            </a:r>
            <a:r>
              <a:rPr dirty="0" sz="1000" spc="-5">
                <a:latin typeface="Cambria Math"/>
                <a:cs typeface="Cambria Math"/>
              </a:rPr>
              <a:t>=	≤</a:t>
            </a:r>
            <a:r>
              <a:rPr dirty="0" sz="1000">
                <a:latin typeface="Cambria Math"/>
                <a:cs typeface="Cambria Math"/>
              </a:rPr>
              <a:t> </a:t>
            </a:r>
            <a:r>
              <a:rPr dirty="0" sz="1000" spc="-5">
                <a:latin typeface="Cambria Math"/>
                <a:cs typeface="Cambria Math"/>
              </a:rPr>
              <a:t>1.0</a:t>
            </a:r>
            <a:endParaRPr sz="1000">
              <a:latin typeface="Cambria Math"/>
              <a:cs typeface="Cambria Math"/>
            </a:endParaRPr>
          </a:p>
        </p:txBody>
      </p:sp>
      <p:sp>
        <p:nvSpPr>
          <p:cNvPr id="29" name="object 29"/>
          <p:cNvSpPr txBox="1"/>
          <p:nvPr/>
        </p:nvSpPr>
        <p:spPr>
          <a:xfrm>
            <a:off x="673100" y="7646923"/>
            <a:ext cx="42227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At</a:t>
            </a:r>
            <a:r>
              <a:rPr dirty="0" sz="1000" spc="-60">
                <a:latin typeface="Times New Roman"/>
                <a:cs typeface="Times New Roman"/>
              </a:rPr>
              <a:t> </a:t>
            </a:r>
            <a:r>
              <a:rPr dirty="0" sz="1000">
                <a:latin typeface="Times New Roman"/>
                <a:cs typeface="Times New Roman"/>
              </a:rPr>
              <a:t>0.5L</a:t>
            </a:r>
            <a:endParaRPr sz="1000">
              <a:latin typeface="Times New Roman"/>
              <a:cs typeface="Times New Roman"/>
            </a:endParaRPr>
          </a:p>
        </p:txBody>
      </p:sp>
      <p:sp>
        <p:nvSpPr>
          <p:cNvPr id="30" name="object 30"/>
          <p:cNvSpPr txBox="1"/>
          <p:nvPr/>
        </p:nvSpPr>
        <p:spPr>
          <a:xfrm>
            <a:off x="3182052" y="7797186"/>
            <a:ext cx="1402715" cy="1235710"/>
          </a:xfrm>
          <a:prstGeom prst="rect">
            <a:avLst/>
          </a:prstGeom>
        </p:spPr>
        <p:txBody>
          <a:bodyPr wrap="square" lIns="0" tIns="85725" rIns="0" bIns="0" rtlCol="0" vert="horz">
            <a:spAutoFit/>
          </a:bodyPr>
          <a:lstStyle/>
          <a:p>
            <a:pPr algn="ctr" marL="5080">
              <a:lnSpc>
                <a:spcPct val="100000"/>
              </a:lnSpc>
              <a:spcBef>
                <a:spcPts val="675"/>
              </a:spcBef>
            </a:pPr>
            <a:r>
              <a:rPr dirty="0" sz="1000" spc="-254">
                <a:latin typeface="Cambria Math"/>
                <a:cs typeface="Cambria Math"/>
              </a:rPr>
              <a:t>𝜙𝜙</a:t>
            </a:r>
            <a:r>
              <a:rPr dirty="0" baseline="-15873" sz="1050" spc="-382">
                <a:latin typeface="Cambria Math"/>
                <a:cs typeface="Cambria Math"/>
              </a:rPr>
              <a:t>𝑐𝑐</a:t>
            </a:r>
            <a:r>
              <a:rPr dirty="0" baseline="-15873" sz="1050" spc="262">
                <a:latin typeface="Cambria Math"/>
                <a:cs typeface="Cambria Math"/>
              </a:rPr>
              <a:t> </a:t>
            </a:r>
            <a:r>
              <a:rPr dirty="0" sz="1000" spc="-5">
                <a:latin typeface="Cambria Math"/>
                <a:cs typeface="Cambria Math"/>
              </a:rPr>
              <a:t>= </a:t>
            </a:r>
            <a:r>
              <a:rPr dirty="0" sz="1000" spc="-260">
                <a:latin typeface="Cambria Math"/>
                <a:cs typeface="Cambria Math"/>
              </a:rPr>
              <a:t>𝜙𝜙</a:t>
            </a:r>
            <a:r>
              <a:rPr dirty="0" baseline="-15873" sz="1050" spc="-390">
                <a:latin typeface="Cambria Math"/>
                <a:cs typeface="Cambria Math"/>
              </a:rPr>
              <a:t>𝑠𝑠</a:t>
            </a:r>
            <a:r>
              <a:rPr dirty="0" baseline="-15873" sz="1050" spc="247">
                <a:latin typeface="Cambria Math"/>
                <a:cs typeface="Cambria Math"/>
              </a:rPr>
              <a:t> </a:t>
            </a:r>
            <a:r>
              <a:rPr dirty="0" sz="1000" spc="-5">
                <a:latin typeface="Cambria Math"/>
                <a:cs typeface="Cambria Math"/>
              </a:rPr>
              <a:t>= </a:t>
            </a:r>
            <a:r>
              <a:rPr dirty="0" sz="1000" spc="-180">
                <a:latin typeface="Cambria Math"/>
                <a:cs typeface="Cambria Math"/>
              </a:rPr>
              <a:t>𝜙𝜙</a:t>
            </a:r>
            <a:r>
              <a:rPr dirty="0" baseline="-15873" sz="1050" spc="-270">
                <a:latin typeface="Cambria Math"/>
                <a:cs typeface="Cambria Math"/>
              </a:rPr>
              <a:t>𝑖𝑖</a:t>
            </a:r>
            <a:r>
              <a:rPr dirty="0" baseline="-15873" sz="1050" spc="240">
                <a:latin typeface="Cambria Math"/>
                <a:cs typeface="Cambria Math"/>
              </a:rPr>
              <a:t> </a:t>
            </a:r>
            <a:r>
              <a:rPr dirty="0" sz="1000" spc="-5">
                <a:latin typeface="Cambria Math"/>
                <a:cs typeface="Cambria Math"/>
              </a:rPr>
              <a:t>=</a:t>
            </a:r>
            <a:r>
              <a:rPr dirty="0" sz="1000" spc="155">
                <a:latin typeface="Cambria Math"/>
                <a:cs typeface="Cambria Math"/>
              </a:rPr>
              <a:t> </a:t>
            </a:r>
            <a:r>
              <a:rPr dirty="0" sz="1000" spc="-5">
                <a:latin typeface="Cambria Math"/>
                <a:cs typeface="Cambria Math"/>
              </a:rPr>
              <a:t>1.0</a:t>
            </a:r>
            <a:endParaRPr sz="1000">
              <a:latin typeface="Cambria Math"/>
              <a:cs typeface="Cambria Math"/>
            </a:endParaRPr>
          </a:p>
          <a:p>
            <a:pPr algn="ctr" marL="2540">
              <a:lnSpc>
                <a:spcPct val="100000"/>
              </a:lnSpc>
              <a:spcBef>
                <a:spcPts val="575"/>
              </a:spcBef>
            </a:pPr>
            <a:r>
              <a:rPr dirty="0" sz="1000" spc="-229">
                <a:latin typeface="Cambria Math"/>
                <a:cs typeface="Cambria Math"/>
              </a:rPr>
              <a:t>𝑀𝑀</a:t>
            </a:r>
            <a:r>
              <a:rPr dirty="0" baseline="-15873" sz="1050" spc="-345">
                <a:latin typeface="Cambria Math"/>
                <a:cs typeface="Cambria Math"/>
              </a:rPr>
              <a:t>𝑖𝑖</a:t>
            </a:r>
            <a:r>
              <a:rPr dirty="0" baseline="-15873" sz="1050" spc="247">
                <a:latin typeface="Cambria Math"/>
                <a:cs typeface="Cambria Math"/>
              </a:rPr>
              <a:t> </a:t>
            </a:r>
            <a:r>
              <a:rPr dirty="0" sz="1000" spc="-5">
                <a:latin typeface="Cambria Math"/>
                <a:cs typeface="Cambria Math"/>
              </a:rPr>
              <a:t>= </a:t>
            </a:r>
            <a:r>
              <a:rPr dirty="0" sz="1000" spc="-65">
                <a:latin typeface="Cambria Math"/>
                <a:cs typeface="Cambria Math"/>
              </a:rPr>
              <a:t>20526.2𝑘𝑘  </a:t>
            </a:r>
            <a:r>
              <a:rPr dirty="0" sz="1000" spc="-5">
                <a:latin typeface="Cambria Math"/>
                <a:cs typeface="Cambria Math"/>
              </a:rPr>
              <a:t>∙</a:t>
            </a:r>
            <a:r>
              <a:rPr dirty="0" sz="1000" spc="-40">
                <a:latin typeface="Cambria Math"/>
                <a:cs typeface="Cambria Math"/>
              </a:rPr>
              <a:t> </a:t>
            </a:r>
            <a:r>
              <a:rPr dirty="0" sz="1000" spc="-315">
                <a:latin typeface="Cambria Math"/>
                <a:cs typeface="Cambria Math"/>
              </a:rPr>
              <a:t>𝑓𝑓𝑓𝑓</a:t>
            </a:r>
            <a:endParaRPr sz="1000">
              <a:latin typeface="Cambria Math"/>
              <a:cs typeface="Cambria Math"/>
            </a:endParaRPr>
          </a:p>
          <a:p>
            <a:pPr algn="ctr" marL="2540">
              <a:lnSpc>
                <a:spcPct val="100000"/>
              </a:lnSpc>
              <a:spcBef>
                <a:spcPts val="565"/>
              </a:spcBef>
            </a:pPr>
            <a:r>
              <a:rPr dirty="0" sz="1000" spc="-260">
                <a:latin typeface="Cambria Math"/>
                <a:cs typeface="Cambria Math"/>
              </a:rPr>
              <a:t>𝑀𝑀</a:t>
            </a:r>
            <a:r>
              <a:rPr dirty="0" baseline="-15873" sz="1050" spc="-390">
                <a:latin typeface="Cambria Math"/>
                <a:cs typeface="Cambria Math"/>
              </a:rPr>
              <a:t>𝑝𝑝𝑝𝑝</a:t>
            </a:r>
            <a:r>
              <a:rPr dirty="0" baseline="-15873" sz="1050" spc="262">
                <a:latin typeface="Cambria Math"/>
                <a:cs typeface="Cambria Math"/>
              </a:rPr>
              <a:t> </a:t>
            </a:r>
            <a:r>
              <a:rPr dirty="0" sz="1000" spc="-5">
                <a:latin typeface="Cambria Math"/>
                <a:cs typeface="Cambria Math"/>
              </a:rPr>
              <a:t>= </a:t>
            </a:r>
            <a:r>
              <a:rPr dirty="0" sz="1000" spc="-75">
                <a:latin typeface="Cambria Math"/>
                <a:cs typeface="Cambria Math"/>
              </a:rPr>
              <a:t>7466.6𝑘𝑘  </a:t>
            </a:r>
            <a:r>
              <a:rPr dirty="0" sz="1000" spc="-5">
                <a:latin typeface="Cambria Math"/>
                <a:cs typeface="Cambria Math"/>
              </a:rPr>
              <a:t>∙</a:t>
            </a:r>
            <a:r>
              <a:rPr dirty="0" sz="1000">
                <a:latin typeface="Cambria Math"/>
                <a:cs typeface="Cambria Math"/>
              </a:rPr>
              <a:t> </a:t>
            </a:r>
            <a:r>
              <a:rPr dirty="0" sz="1000" spc="-315">
                <a:latin typeface="Cambria Math"/>
                <a:cs typeface="Cambria Math"/>
              </a:rPr>
              <a:t>𝑓𝑓𝑓𝑓</a:t>
            </a:r>
            <a:endParaRPr sz="1000">
              <a:latin typeface="Cambria Math"/>
              <a:cs typeface="Cambria Math"/>
            </a:endParaRPr>
          </a:p>
          <a:p>
            <a:pPr algn="ctr" marL="2540">
              <a:lnSpc>
                <a:spcPct val="100000"/>
              </a:lnSpc>
              <a:spcBef>
                <a:spcPts val="575"/>
              </a:spcBef>
            </a:pPr>
            <a:r>
              <a:rPr dirty="0" sz="1000" spc="-305">
                <a:latin typeface="Cambria Math"/>
                <a:cs typeface="Cambria Math"/>
              </a:rPr>
              <a:t>𝑀𝑀</a:t>
            </a:r>
            <a:r>
              <a:rPr dirty="0" baseline="-15873" sz="1050" spc="-457">
                <a:latin typeface="Cambria Math"/>
                <a:cs typeface="Cambria Math"/>
              </a:rPr>
              <a:t>𝑝𝑝𝑊𝑊</a:t>
            </a:r>
            <a:r>
              <a:rPr dirty="0" baseline="-15873" sz="1050" spc="254">
                <a:latin typeface="Cambria Math"/>
                <a:cs typeface="Cambria Math"/>
              </a:rPr>
              <a:t> </a:t>
            </a:r>
            <a:r>
              <a:rPr dirty="0" sz="1000" spc="-5">
                <a:latin typeface="Cambria Math"/>
                <a:cs typeface="Cambria Math"/>
              </a:rPr>
              <a:t>= </a:t>
            </a:r>
            <a:r>
              <a:rPr dirty="0" sz="1000" spc="-114">
                <a:latin typeface="Cambria Math"/>
                <a:cs typeface="Cambria Math"/>
              </a:rPr>
              <a:t>0.0𝑘𝑘 </a:t>
            </a:r>
            <a:r>
              <a:rPr dirty="0" sz="1000" spc="-5">
                <a:latin typeface="Cambria Math"/>
                <a:cs typeface="Cambria Math"/>
              </a:rPr>
              <a:t>∙</a:t>
            </a:r>
            <a:r>
              <a:rPr dirty="0" sz="1000" spc="-25">
                <a:latin typeface="Cambria Math"/>
                <a:cs typeface="Cambria Math"/>
              </a:rPr>
              <a:t> </a:t>
            </a:r>
            <a:r>
              <a:rPr dirty="0" sz="1000" spc="-315">
                <a:latin typeface="Cambria Math"/>
                <a:cs typeface="Cambria Math"/>
              </a:rPr>
              <a:t>𝑓𝑓𝑓𝑓</a:t>
            </a:r>
            <a:endParaRPr sz="1000">
              <a:latin typeface="Cambria Math"/>
              <a:cs typeface="Cambria Math"/>
            </a:endParaRPr>
          </a:p>
          <a:p>
            <a:pPr algn="ctr" marL="955040">
              <a:lnSpc>
                <a:spcPts val="985"/>
              </a:lnSpc>
              <a:spcBef>
                <a:spcPts val="470"/>
              </a:spcBef>
            </a:pPr>
            <a:r>
              <a:rPr dirty="0" sz="1000" spc="-280">
                <a:latin typeface="Cambria Math"/>
                <a:cs typeface="Cambria Math"/>
              </a:rPr>
              <a:t>𝑘𝑘</a:t>
            </a:r>
            <a:r>
              <a:rPr dirty="0" sz="1000" spc="10">
                <a:latin typeface="Cambria Math"/>
                <a:cs typeface="Cambria Math"/>
              </a:rPr>
              <a:t> </a:t>
            </a:r>
            <a:r>
              <a:rPr dirty="0" sz="1000" spc="-5">
                <a:latin typeface="Cambria Math"/>
                <a:cs typeface="Cambria Math"/>
              </a:rPr>
              <a:t>∙</a:t>
            </a:r>
            <a:r>
              <a:rPr dirty="0" sz="1000" spc="-20">
                <a:latin typeface="Cambria Math"/>
                <a:cs typeface="Cambria Math"/>
              </a:rPr>
              <a:t> </a:t>
            </a:r>
            <a:r>
              <a:rPr dirty="0" sz="1000" spc="-315">
                <a:latin typeface="Cambria Math"/>
                <a:cs typeface="Cambria Math"/>
              </a:rPr>
              <a:t>𝑓𝑓𝑓𝑓</a:t>
            </a:r>
            <a:endParaRPr sz="1000">
              <a:latin typeface="Cambria Math"/>
              <a:cs typeface="Cambria Math"/>
            </a:endParaRPr>
          </a:p>
          <a:p>
            <a:pPr algn="ctr">
              <a:lnSpc>
                <a:spcPts val="985"/>
              </a:lnSpc>
            </a:pPr>
            <a:r>
              <a:rPr dirty="0" sz="1000" spc="-225">
                <a:latin typeface="Cambria Math"/>
                <a:cs typeface="Cambria Math"/>
              </a:rPr>
              <a:t>𝑀𝑀</a:t>
            </a:r>
            <a:r>
              <a:rPr dirty="0" baseline="-15873" sz="1050" spc="-337">
                <a:latin typeface="Cambria Math"/>
                <a:cs typeface="Cambria Math"/>
              </a:rPr>
              <a:t>𝐿𝐿𝐿𝐿𝐿𝐿𝐿𝐿</a:t>
            </a:r>
            <a:r>
              <a:rPr dirty="0" baseline="-15873" sz="1050" spc="254">
                <a:latin typeface="Cambria Math"/>
                <a:cs typeface="Cambria Math"/>
              </a:rPr>
              <a:t> </a:t>
            </a:r>
            <a:r>
              <a:rPr dirty="0" sz="1000" spc="-5">
                <a:latin typeface="Cambria Math"/>
                <a:cs typeface="Cambria Math"/>
              </a:rPr>
              <a:t>= 3804.05</a:t>
            </a:r>
            <a:r>
              <a:rPr dirty="0" sz="1000" spc="15">
                <a:latin typeface="Cambria Math"/>
                <a:cs typeface="Cambria Math"/>
              </a:rPr>
              <a:t> </a:t>
            </a:r>
            <a:r>
              <a:rPr dirty="0" baseline="-36111" sz="1500" spc="-532">
                <a:latin typeface="Cambria Math"/>
                <a:cs typeface="Cambria Math"/>
              </a:rPr>
              <a:t>𝑔𝑔𝑠𝑠𝐴𝐴𝑑𝑑𝐴𝐴𝐴𝐴</a:t>
            </a:r>
            <a:endParaRPr baseline="-36111" sz="1500">
              <a:latin typeface="Cambria Math"/>
              <a:cs typeface="Cambria Math"/>
            </a:endParaRPr>
          </a:p>
        </p:txBody>
      </p:sp>
      <p:sp>
        <p:nvSpPr>
          <p:cNvPr id="31" name="object 31"/>
          <p:cNvSpPr/>
          <p:nvPr/>
        </p:nvSpPr>
        <p:spPr>
          <a:xfrm>
            <a:off x="4174235" y="8958839"/>
            <a:ext cx="378460" cy="0"/>
          </a:xfrm>
          <a:custGeom>
            <a:avLst/>
            <a:gdLst/>
            <a:ahLst/>
            <a:cxnLst/>
            <a:rect l="l" t="t" r="r" b="b"/>
            <a:pathLst>
              <a:path w="378460" h="0">
                <a:moveTo>
                  <a:pt x="0" y="0"/>
                </a:moveTo>
                <a:lnTo>
                  <a:pt x="377951" y="0"/>
                </a:lnTo>
              </a:path>
            </a:pathLst>
          </a:custGeom>
          <a:ln w="7607">
            <a:solidFill>
              <a:srgbClr val="000000"/>
            </a:solidFill>
          </a:ln>
        </p:spPr>
        <p:txBody>
          <a:bodyPr wrap="square" lIns="0" tIns="0" rIns="0" bIns="0" rtlCol="0"/>
          <a:lstStyle/>
          <a:p/>
        </p:txBody>
      </p:sp>
      <p:sp>
        <p:nvSpPr>
          <p:cNvPr id="32" name="object 32"/>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84</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50183" y="438403"/>
            <a:ext cx="3863975" cy="860425"/>
          </a:xfrm>
          <a:prstGeom prst="rect">
            <a:avLst/>
          </a:prstGeom>
        </p:spPr>
        <p:txBody>
          <a:bodyPr wrap="square" lIns="0" tIns="12700" rIns="0" bIns="0" rtlCol="0" vert="horz">
            <a:spAutoFit/>
          </a:bodyPr>
          <a:lstStyle/>
          <a:p>
            <a:pPr marL="643255">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0">
                <a:latin typeface="Times New Roman"/>
                <a:cs typeface="Times New Roman"/>
              </a:rPr>
              <a:t> </a:t>
            </a:r>
            <a:r>
              <a:rPr dirty="0" sz="800" spc="-5">
                <a:latin typeface="Times New Roman"/>
                <a:cs typeface="Times New Roman"/>
              </a:rPr>
              <a:t>(11/16/2022)</a:t>
            </a:r>
            <a:endParaRPr sz="8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marL="50800">
              <a:lnSpc>
                <a:spcPct val="100000"/>
              </a:lnSpc>
              <a:spcBef>
                <a:spcPts val="565"/>
              </a:spcBef>
            </a:pPr>
            <a:r>
              <a:rPr dirty="0" sz="1000" spc="-285">
                <a:latin typeface="Cambria Math"/>
                <a:cs typeface="Cambria Math"/>
              </a:rPr>
              <a:t>𝑀𝑀</a:t>
            </a:r>
            <a:r>
              <a:rPr dirty="0" baseline="-15873" sz="1050" spc="-427">
                <a:latin typeface="Cambria Math"/>
                <a:cs typeface="Cambria Math"/>
              </a:rPr>
              <a:t>𝑐𝑐𝑔𝑔</a:t>
            </a:r>
            <a:r>
              <a:rPr dirty="0" baseline="-15873" sz="1050" spc="262">
                <a:latin typeface="Cambria Math"/>
                <a:cs typeface="Cambria Math"/>
              </a:rPr>
              <a:t> </a:t>
            </a:r>
            <a:r>
              <a:rPr dirty="0" sz="1000" spc="-5">
                <a:latin typeface="Cambria Math"/>
                <a:cs typeface="Cambria Math"/>
              </a:rPr>
              <a:t>= </a:t>
            </a:r>
            <a:r>
              <a:rPr dirty="0" sz="1000" spc="-60">
                <a:latin typeface="Cambria Math"/>
                <a:cs typeface="Cambria Math"/>
              </a:rPr>
              <a:t>14707.13𝑘𝑘  </a:t>
            </a:r>
            <a:r>
              <a:rPr dirty="0" sz="1000" spc="-5">
                <a:latin typeface="Cambria Math"/>
                <a:cs typeface="Cambria Math"/>
              </a:rPr>
              <a:t>∙</a:t>
            </a:r>
            <a:r>
              <a:rPr dirty="0" sz="1000" spc="-25">
                <a:latin typeface="Cambria Math"/>
                <a:cs typeface="Cambria Math"/>
              </a:rPr>
              <a:t> </a:t>
            </a:r>
            <a:r>
              <a:rPr dirty="0" sz="1000" spc="-315">
                <a:latin typeface="Cambria Math"/>
                <a:cs typeface="Cambria Math"/>
              </a:rPr>
              <a:t>𝑓𝑓𝑓𝑓</a:t>
            </a:r>
            <a:endParaRPr sz="1000">
              <a:latin typeface="Cambria Math"/>
              <a:cs typeface="Cambria Math"/>
            </a:endParaRPr>
          </a:p>
          <a:p>
            <a:pPr marL="68580">
              <a:lnSpc>
                <a:spcPct val="100000"/>
              </a:lnSpc>
              <a:spcBef>
                <a:spcPts val="575"/>
              </a:spcBef>
            </a:pPr>
            <a:r>
              <a:rPr dirty="0" sz="1000" spc="-315">
                <a:latin typeface="Cambria Math"/>
                <a:cs typeface="Cambria Math"/>
              </a:rPr>
              <a:t>𝑀𝑀</a:t>
            </a:r>
            <a:r>
              <a:rPr dirty="0" baseline="-15873" sz="1050" spc="-472">
                <a:latin typeface="Cambria Math"/>
                <a:cs typeface="Cambria Math"/>
              </a:rPr>
              <a:t>𝑎𝑎</a:t>
            </a:r>
            <a:r>
              <a:rPr dirty="0" baseline="-15873" sz="1050" spc="254">
                <a:latin typeface="Cambria Math"/>
                <a:cs typeface="Cambria Math"/>
              </a:rPr>
              <a:t> </a:t>
            </a:r>
            <a:r>
              <a:rPr dirty="0" sz="1000" spc="-5">
                <a:latin typeface="Cambria Math"/>
                <a:cs typeface="Cambria Math"/>
              </a:rPr>
              <a:t>= </a:t>
            </a:r>
            <a:r>
              <a:rPr dirty="0" sz="1000" spc="-60">
                <a:latin typeface="Cambria Math"/>
                <a:cs typeface="Cambria Math"/>
              </a:rPr>
              <a:t>17099.79𝑘𝑘  </a:t>
            </a:r>
            <a:r>
              <a:rPr dirty="0" sz="1000" spc="-5">
                <a:latin typeface="Cambria Math"/>
                <a:cs typeface="Cambria Math"/>
              </a:rPr>
              <a:t>∙</a:t>
            </a:r>
            <a:r>
              <a:rPr dirty="0" sz="1000" spc="-40">
                <a:latin typeface="Cambria Math"/>
                <a:cs typeface="Cambria Math"/>
              </a:rPr>
              <a:t> </a:t>
            </a:r>
            <a:r>
              <a:rPr dirty="0" sz="1000" spc="-315">
                <a:latin typeface="Cambria Math"/>
                <a:cs typeface="Cambria Math"/>
              </a:rPr>
              <a:t>𝑓𝑓𝑓𝑓</a:t>
            </a:r>
            <a:endParaRPr sz="1000">
              <a:latin typeface="Cambria Math"/>
              <a:cs typeface="Cambria Math"/>
            </a:endParaRPr>
          </a:p>
        </p:txBody>
      </p:sp>
      <p:sp>
        <p:nvSpPr>
          <p:cNvPr id="3" name="object 3"/>
          <p:cNvSpPr txBox="1"/>
          <p:nvPr/>
        </p:nvSpPr>
        <p:spPr>
          <a:xfrm>
            <a:off x="2820382" y="1412214"/>
            <a:ext cx="133350"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𝑀𝑀</a:t>
            </a:r>
            <a:endParaRPr sz="1000">
              <a:latin typeface="Cambria Math"/>
              <a:cs typeface="Cambria Math"/>
            </a:endParaRPr>
          </a:p>
        </p:txBody>
      </p:sp>
      <p:sp>
        <p:nvSpPr>
          <p:cNvPr id="4" name="object 4"/>
          <p:cNvSpPr txBox="1"/>
          <p:nvPr/>
        </p:nvSpPr>
        <p:spPr>
          <a:xfrm>
            <a:off x="2921000" y="1476248"/>
            <a:ext cx="195580" cy="132080"/>
          </a:xfrm>
          <a:prstGeom prst="rect">
            <a:avLst/>
          </a:prstGeom>
        </p:spPr>
        <p:txBody>
          <a:bodyPr wrap="square" lIns="0" tIns="12065" rIns="0" bIns="0" rtlCol="0" vert="horz">
            <a:spAutoFit/>
          </a:bodyPr>
          <a:lstStyle/>
          <a:p>
            <a:pPr marL="12700">
              <a:lnSpc>
                <a:spcPct val="100000"/>
              </a:lnSpc>
              <a:spcBef>
                <a:spcPts val="95"/>
              </a:spcBef>
            </a:pPr>
            <a:r>
              <a:rPr dirty="0" sz="700" spc="5">
                <a:latin typeface="Cambria Math"/>
                <a:cs typeface="Cambria Math"/>
              </a:rPr>
              <a:t>𝑐</a:t>
            </a:r>
            <a:r>
              <a:rPr dirty="0" sz="700">
                <a:latin typeface="Cambria Math"/>
                <a:cs typeface="Cambria Math"/>
              </a:rPr>
              <a:t>𝑐</a:t>
            </a:r>
            <a:r>
              <a:rPr dirty="0" sz="700" spc="-335">
                <a:latin typeface="Cambria Math"/>
                <a:cs typeface="Cambria Math"/>
              </a:rPr>
              <a:t>𝑔𝑔𝑖𝑖</a:t>
            </a:r>
            <a:endParaRPr sz="700">
              <a:latin typeface="Cambria Math"/>
              <a:cs typeface="Cambria Math"/>
            </a:endParaRPr>
          </a:p>
        </p:txBody>
      </p:sp>
      <p:sp>
        <p:nvSpPr>
          <p:cNvPr id="5" name="object 5"/>
          <p:cNvSpPr txBox="1"/>
          <p:nvPr/>
        </p:nvSpPr>
        <p:spPr>
          <a:xfrm>
            <a:off x="3134360" y="1412239"/>
            <a:ext cx="44767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10">
                <a:latin typeface="Cambria Math"/>
                <a:cs typeface="Cambria Math"/>
              </a:rPr>
              <a:t> </a:t>
            </a:r>
            <a:r>
              <a:rPr dirty="0" sz="1000" spc="-305">
                <a:latin typeface="Cambria Math"/>
                <a:cs typeface="Cambria Math"/>
              </a:rPr>
              <a:t>𝑚𝑚𝑠𝑠𝑠𝑠</a:t>
            </a:r>
            <a:r>
              <a:rPr dirty="0" sz="1000" spc="-55">
                <a:latin typeface="Cambria Math"/>
                <a:cs typeface="Cambria Math"/>
              </a:rPr>
              <a:t> </a:t>
            </a:r>
            <a:r>
              <a:rPr dirty="0" sz="1000" spc="-550">
                <a:latin typeface="Cambria Math"/>
                <a:cs typeface="Cambria Math"/>
              </a:rPr>
              <a:t>�</a:t>
            </a:r>
            <a:endParaRPr sz="1000">
              <a:latin typeface="Cambria Math"/>
              <a:cs typeface="Cambria Math"/>
            </a:endParaRPr>
          </a:p>
        </p:txBody>
      </p:sp>
      <p:sp>
        <p:nvSpPr>
          <p:cNvPr id="6" name="object 6"/>
          <p:cNvSpPr txBox="1"/>
          <p:nvPr/>
        </p:nvSpPr>
        <p:spPr>
          <a:xfrm>
            <a:off x="3631624" y="1354327"/>
            <a:ext cx="26797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27">
                <a:latin typeface="Cambria Math"/>
                <a:cs typeface="Cambria Math"/>
              </a:rPr>
              <a:t>𝑀𝑀</a:t>
            </a:r>
            <a:r>
              <a:rPr dirty="0" sz="700" spc="-285">
                <a:latin typeface="Cambria Math"/>
                <a:cs typeface="Cambria Math"/>
              </a:rPr>
              <a:t>𝑐𝑐𝑔𝑔</a:t>
            </a:r>
            <a:endParaRPr sz="700">
              <a:latin typeface="Cambria Math"/>
              <a:cs typeface="Cambria Math"/>
            </a:endParaRPr>
          </a:p>
        </p:txBody>
      </p:sp>
      <p:sp>
        <p:nvSpPr>
          <p:cNvPr id="7" name="object 7"/>
          <p:cNvSpPr txBox="1"/>
          <p:nvPr/>
        </p:nvSpPr>
        <p:spPr>
          <a:xfrm>
            <a:off x="3531108" y="1480819"/>
            <a:ext cx="472440" cy="177800"/>
          </a:xfrm>
          <a:prstGeom prst="rect">
            <a:avLst/>
          </a:prstGeom>
        </p:spPr>
        <p:txBody>
          <a:bodyPr wrap="square" lIns="0" tIns="12065" rIns="0" bIns="0" rtlCol="0" vert="horz">
            <a:spAutoFit/>
          </a:bodyPr>
          <a:lstStyle/>
          <a:p>
            <a:pPr marL="38100">
              <a:lnSpc>
                <a:spcPct val="100000"/>
              </a:lnSpc>
              <a:spcBef>
                <a:spcPts val="95"/>
              </a:spcBef>
            </a:pPr>
            <a:r>
              <a:rPr dirty="0" sz="1000" spc="-160">
                <a:latin typeface="Cambria Math"/>
                <a:cs typeface="Cambria Math"/>
              </a:rPr>
              <a:t>1.33𝑀𝑀</a:t>
            </a:r>
            <a:r>
              <a:rPr dirty="0" baseline="-15873" sz="1050" spc="-240">
                <a:latin typeface="Cambria Math"/>
                <a:cs typeface="Cambria Math"/>
              </a:rPr>
              <a:t>𝑎𝑎</a:t>
            </a:r>
            <a:endParaRPr baseline="-15873" sz="1050">
              <a:latin typeface="Cambria Math"/>
              <a:cs typeface="Cambria Math"/>
            </a:endParaRPr>
          </a:p>
        </p:txBody>
      </p:sp>
      <p:sp>
        <p:nvSpPr>
          <p:cNvPr id="8" name="object 8"/>
          <p:cNvSpPr txBox="1"/>
          <p:nvPr/>
        </p:nvSpPr>
        <p:spPr>
          <a:xfrm>
            <a:off x="3993896" y="1412239"/>
            <a:ext cx="95694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a:t>
            </a:r>
            <a:r>
              <a:rPr dirty="0" sz="1000" spc="-60">
                <a:latin typeface="Cambria Math"/>
                <a:cs typeface="Cambria Math"/>
              </a:rPr>
              <a:t>14707.13𝑘𝑘 </a:t>
            </a:r>
            <a:r>
              <a:rPr dirty="0" sz="1000" spc="-5">
                <a:latin typeface="Cambria Math"/>
                <a:cs typeface="Cambria Math"/>
              </a:rPr>
              <a:t>∙</a:t>
            </a:r>
            <a:r>
              <a:rPr dirty="0" sz="1000" spc="-45">
                <a:latin typeface="Cambria Math"/>
                <a:cs typeface="Cambria Math"/>
              </a:rPr>
              <a:t> </a:t>
            </a:r>
            <a:r>
              <a:rPr dirty="0" sz="1000" spc="-315">
                <a:latin typeface="Cambria Math"/>
                <a:cs typeface="Cambria Math"/>
              </a:rPr>
              <a:t>𝑓𝑓𝑓𝑓</a:t>
            </a:r>
            <a:endParaRPr sz="1000">
              <a:latin typeface="Cambria Math"/>
              <a:cs typeface="Cambria Math"/>
            </a:endParaRPr>
          </a:p>
        </p:txBody>
      </p:sp>
      <p:sp>
        <p:nvSpPr>
          <p:cNvPr id="9" name="object 9"/>
          <p:cNvSpPr txBox="1"/>
          <p:nvPr/>
        </p:nvSpPr>
        <p:spPr>
          <a:xfrm>
            <a:off x="2832573" y="1794751"/>
            <a:ext cx="248285" cy="177800"/>
          </a:xfrm>
          <a:prstGeom prst="rect">
            <a:avLst/>
          </a:prstGeom>
        </p:spPr>
        <p:txBody>
          <a:bodyPr wrap="square" lIns="0" tIns="12065" rIns="0" bIns="0" rtlCol="0" vert="horz">
            <a:spAutoFit/>
          </a:bodyPr>
          <a:lstStyle/>
          <a:p>
            <a:pPr marL="12700">
              <a:lnSpc>
                <a:spcPct val="100000"/>
              </a:lnSpc>
              <a:spcBef>
                <a:spcPts val="95"/>
              </a:spcBef>
            </a:pPr>
            <a:r>
              <a:rPr dirty="0" sz="1000" spc="-355">
                <a:latin typeface="Cambria Math"/>
                <a:cs typeface="Cambria Math"/>
              </a:rPr>
              <a:t>𝐾𝐾</a:t>
            </a:r>
            <a:r>
              <a:rPr dirty="0" sz="1000" spc="2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10" name="object 10"/>
          <p:cNvSpPr txBox="1"/>
          <p:nvPr/>
        </p:nvSpPr>
        <p:spPr>
          <a:xfrm>
            <a:off x="3091628" y="1697226"/>
            <a:ext cx="1136015"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60">
                <a:latin typeface="Cambria Math"/>
                <a:cs typeface="Cambria Math"/>
              </a:rPr>
              <a:t>(</a:t>
            </a:r>
            <a:r>
              <a:rPr dirty="0" sz="1000" spc="-40">
                <a:latin typeface="Cambria Math"/>
                <a:cs typeface="Cambria Math"/>
              </a:rPr>
              <a:t>1.0</a:t>
            </a:r>
            <a:r>
              <a:rPr dirty="0" baseline="2777" sz="1500" spc="-60">
                <a:latin typeface="Cambria Math"/>
                <a:cs typeface="Cambria Math"/>
              </a:rPr>
              <a:t>)(</a:t>
            </a:r>
            <a:r>
              <a:rPr dirty="0" sz="1000" spc="-40">
                <a:latin typeface="Cambria Math"/>
                <a:cs typeface="Cambria Math"/>
              </a:rPr>
              <a:t>20526.2𝑘𝑘 </a:t>
            </a:r>
            <a:r>
              <a:rPr dirty="0" sz="1000" spc="-5">
                <a:latin typeface="Cambria Math"/>
                <a:cs typeface="Cambria Math"/>
              </a:rPr>
              <a:t>∙</a:t>
            </a:r>
            <a:r>
              <a:rPr dirty="0" sz="1000" spc="25">
                <a:latin typeface="Cambria Math"/>
                <a:cs typeface="Cambria Math"/>
              </a:rPr>
              <a:t> </a:t>
            </a:r>
            <a:r>
              <a:rPr dirty="0" sz="1000" spc="-250">
                <a:latin typeface="Cambria Math"/>
                <a:cs typeface="Cambria Math"/>
              </a:rPr>
              <a:t>𝑓𝑓𝑓𝑓</a:t>
            </a:r>
            <a:r>
              <a:rPr dirty="0" baseline="2777" sz="1500" spc="-375">
                <a:latin typeface="Cambria Math"/>
                <a:cs typeface="Cambria Math"/>
              </a:rPr>
              <a:t>)</a:t>
            </a:r>
            <a:endParaRPr baseline="2777" sz="1500">
              <a:latin typeface="Cambria Math"/>
              <a:cs typeface="Cambria Math"/>
            </a:endParaRPr>
          </a:p>
        </p:txBody>
      </p:sp>
      <p:sp>
        <p:nvSpPr>
          <p:cNvPr id="11" name="object 11"/>
          <p:cNvSpPr txBox="1"/>
          <p:nvPr/>
        </p:nvSpPr>
        <p:spPr>
          <a:xfrm>
            <a:off x="3244051" y="1880133"/>
            <a:ext cx="827405" cy="177800"/>
          </a:xfrm>
          <a:prstGeom prst="rect">
            <a:avLst/>
          </a:prstGeom>
        </p:spPr>
        <p:txBody>
          <a:bodyPr wrap="square" lIns="0" tIns="12065" rIns="0" bIns="0" rtlCol="0" vert="horz">
            <a:spAutoFit/>
          </a:bodyPr>
          <a:lstStyle/>
          <a:p>
            <a:pPr marL="12700">
              <a:lnSpc>
                <a:spcPct val="100000"/>
              </a:lnSpc>
              <a:spcBef>
                <a:spcPts val="95"/>
              </a:spcBef>
            </a:pPr>
            <a:r>
              <a:rPr dirty="0" sz="1000" spc="-60">
                <a:latin typeface="Cambria Math"/>
                <a:cs typeface="Cambria Math"/>
              </a:rPr>
              <a:t>14707.13𝑘𝑘 </a:t>
            </a:r>
            <a:r>
              <a:rPr dirty="0" sz="1000" spc="-5">
                <a:latin typeface="Cambria Math"/>
                <a:cs typeface="Cambria Math"/>
              </a:rPr>
              <a:t>∙</a:t>
            </a:r>
            <a:r>
              <a:rPr dirty="0" sz="1000" spc="-110">
                <a:latin typeface="Cambria Math"/>
                <a:cs typeface="Cambria Math"/>
              </a:rPr>
              <a:t> </a:t>
            </a:r>
            <a:r>
              <a:rPr dirty="0" sz="1000" spc="-315">
                <a:latin typeface="Cambria Math"/>
                <a:cs typeface="Cambria Math"/>
              </a:rPr>
              <a:t>𝑓𝑓𝑓𝑓</a:t>
            </a:r>
            <a:endParaRPr sz="1000">
              <a:latin typeface="Cambria Math"/>
              <a:cs typeface="Cambria Math"/>
            </a:endParaRPr>
          </a:p>
        </p:txBody>
      </p:sp>
      <p:sp>
        <p:nvSpPr>
          <p:cNvPr id="12" name="object 12"/>
          <p:cNvSpPr/>
          <p:nvPr/>
        </p:nvSpPr>
        <p:spPr>
          <a:xfrm>
            <a:off x="3104388" y="1898142"/>
            <a:ext cx="1109980" cy="0"/>
          </a:xfrm>
          <a:custGeom>
            <a:avLst/>
            <a:gdLst/>
            <a:ahLst/>
            <a:cxnLst/>
            <a:rect l="l" t="t" r="r" b="b"/>
            <a:pathLst>
              <a:path w="1109979" h="0">
                <a:moveTo>
                  <a:pt x="0" y="0"/>
                </a:moveTo>
                <a:lnTo>
                  <a:pt x="1109472" y="0"/>
                </a:lnTo>
              </a:path>
            </a:pathLst>
          </a:custGeom>
          <a:ln w="7620">
            <a:solidFill>
              <a:srgbClr val="000000"/>
            </a:solidFill>
          </a:ln>
        </p:spPr>
        <p:txBody>
          <a:bodyPr wrap="square" lIns="0" tIns="0" rIns="0" bIns="0" rtlCol="0"/>
          <a:lstStyle/>
          <a:p/>
        </p:txBody>
      </p:sp>
      <p:sp>
        <p:nvSpPr>
          <p:cNvPr id="13" name="object 13"/>
          <p:cNvSpPr txBox="1"/>
          <p:nvPr/>
        </p:nvSpPr>
        <p:spPr>
          <a:xfrm>
            <a:off x="4236211" y="1794764"/>
            <a:ext cx="70231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1.39 ∴</a:t>
            </a:r>
            <a:r>
              <a:rPr dirty="0" sz="1000" spc="114">
                <a:latin typeface="Cambria Math"/>
                <a:cs typeface="Cambria Math"/>
              </a:rPr>
              <a:t> </a:t>
            </a:r>
            <a:r>
              <a:rPr dirty="0" sz="1000" spc="-5">
                <a:latin typeface="Cambria Math"/>
                <a:cs typeface="Cambria Math"/>
              </a:rPr>
              <a:t>1.0</a:t>
            </a:r>
            <a:endParaRPr sz="1000">
              <a:latin typeface="Cambria Math"/>
              <a:cs typeface="Cambria Math"/>
            </a:endParaRPr>
          </a:p>
        </p:txBody>
      </p:sp>
      <p:sp>
        <p:nvSpPr>
          <p:cNvPr id="14" name="object 14"/>
          <p:cNvSpPr txBox="1"/>
          <p:nvPr/>
        </p:nvSpPr>
        <p:spPr>
          <a:xfrm>
            <a:off x="1665211" y="2418089"/>
            <a:ext cx="318135" cy="177800"/>
          </a:xfrm>
          <a:prstGeom prst="rect">
            <a:avLst/>
          </a:prstGeom>
        </p:spPr>
        <p:txBody>
          <a:bodyPr wrap="square" lIns="0" tIns="12065" rIns="0" bIns="0" rtlCol="0" vert="horz">
            <a:spAutoFit/>
          </a:bodyPr>
          <a:lstStyle/>
          <a:p>
            <a:pPr marL="12700">
              <a:lnSpc>
                <a:spcPct val="100000"/>
              </a:lnSpc>
              <a:spcBef>
                <a:spcPts val="95"/>
              </a:spcBef>
            </a:pPr>
            <a:r>
              <a:rPr dirty="0" sz="1000" spc="-315">
                <a:latin typeface="Cambria Math"/>
                <a:cs typeface="Cambria Math"/>
              </a:rPr>
              <a:t>𝑅𝑅𝐹𝐹</a:t>
            </a:r>
            <a:r>
              <a:rPr dirty="0" sz="1000" spc="2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15" name="object 15"/>
          <p:cNvSpPr txBox="1"/>
          <p:nvPr/>
        </p:nvSpPr>
        <p:spPr>
          <a:xfrm>
            <a:off x="1967426" y="2039553"/>
            <a:ext cx="3764279" cy="458470"/>
          </a:xfrm>
          <a:prstGeom prst="rect">
            <a:avLst/>
          </a:prstGeom>
        </p:spPr>
        <p:txBody>
          <a:bodyPr wrap="square" lIns="0" tIns="12700" rIns="0" bIns="0" rtlCol="0" vert="horz">
            <a:spAutoFit/>
          </a:bodyPr>
          <a:lstStyle/>
          <a:p>
            <a:pPr marL="38100" marR="30480" indent="941705">
              <a:lnSpc>
                <a:spcPct val="142000"/>
              </a:lnSpc>
              <a:spcBef>
                <a:spcPts val="100"/>
              </a:spcBef>
            </a:pPr>
            <a:r>
              <a:rPr dirty="0" sz="1000" spc="-200">
                <a:latin typeface="Cambria Math"/>
                <a:cs typeface="Cambria Math"/>
              </a:rPr>
              <a:t>𝛾𝛾</a:t>
            </a:r>
            <a:r>
              <a:rPr dirty="0" baseline="-15873" sz="1050" spc="-300">
                <a:latin typeface="Cambria Math"/>
                <a:cs typeface="Cambria Math"/>
              </a:rPr>
              <a:t>𝑝𝑝𝑝𝑝</a:t>
            </a:r>
            <a:r>
              <a:rPr dirty="0" baseline="-15873" sz="1050" spc="277">
                <a:latin typeface="Cambria Math"/>
                <a:cs typeface="Cambria Math"/>
              </a:rPr>
              <a:t> </a:t>
            </a:r>
            <a:r>
              <a:rPr dirty="0" sz="1000" spc="-5">
                <a:latin typeface="Cambria Math"/>
                <a:cs typeface="Cambria Math"/>
              </a:rPr>
              <a:t>= </a:t>
            </a:r>
            <a:r>
              <a:rPr dirty="0" sz="1000">
                <a:latin typeface="Cambria Math"/>
                <a:cs typeface="Cambria Math"/>
              </a:rPr>
              <a:t>1.25, </a:t>
            </a:r>
            <a:r>
              <a:rPr dirty="0" sz="1000" spc="-250">
                <a:latin typeface="Cambria Math"/>
                <a:cs typeface="Cambria Math"/>
              </a:rPr>
              <a:t>𝛾𝛾</a:t>
            </a:r>
            <a:r>
              <a:rPr dirty="0" baseline="-15873" sz="1050" spc="-375">
                <a:latin typeface="Cambria Math"/>
                <a:cs typeface="Cambria Math"/>
              </a:rPr>
              <a:t>𝑝𝑝𝑊𝑊</a:t>
            </a:r>
            <a:r>
              <a:rPr dirty="0" baseline="-15873" sz="1050" spc="270">
                <a:latin typeface="Cambria Math"/>
                <a:cs typeface="Cambria Math"/>
              </a:rPr>
              <a:t> </a:t>
            </a:r>
            <a:r>
              <a:rPr dirty="0" sz="1000" spc="-5">
                <a:latin typeface="Cambria Math"/>
                <a:cs typeface="Cambria Math"/>
              </a:rPr>
              <a:t>= 1.50, </a:t>
            </a:r>
            <a:r>
              <a:rPr dirty="0" sz="1000" spc="-215">
                <a:latin typeface="Cambria Math"/>
                <a:cs typeface="Cambria Math"/>
              </a:rPr>
              <a:t>𝛾𝛾</a:t>
            </a:r>
            <a:r>
              <a:rPr dirty="0" baseline="-15873" sz="1050" spc="-322">
                <a:latin typeface="Cambria Math"/>
                <a:cs typeface="Cambria Math"/>
              </a:rPr>
              <a:t>𝐿𝐿𝐿𝐿</a:t>
            </a:r>
            <a:r>
              <a:rPr dirty="0" baseline="-15873" sz="1050" spc="270">
                <a:latin typeface="Cambria Math"/>
                <a:cs typeface="Cambria Math"/>
              </a:rPr>
              <a:t> </a:t>
            </a:r>
            <a:r>
              <a:rPr dirty="0" sz="1000" spc="-5">
                <a:latin typeface="Cambria Math"/>
                <a:cs typeface="Cambria Math"/>
              </a:rPr>
              <a:t>= 1.75  </a:t>
            </a:r>
            <a:r>
              <a:rPr dirty="0" baseline="2777" sz="1500" spc="-44">
                <a:latin typeface="Cambria Math"/>
                <a:cs typeface="Cambria Math"/>
              </a:rPr>
              <a:t>(</a:t>
            </a:r>
            <a:r>
              <a:rPr dirty="0" sz="1000" spc="-30">
                <a:latin typeface="Cambria Math"/>
                <a:cs typeface="Cambria Math"/>
              </a:rPr>
              <a:t>1</a:t>
            </a:r>
            <a:r>
              <a:rPr dirty="0" baseline="2777" sz="1500" spc="-44">
                <a:latin typeface="Cambria Math"/>
                <a:cs typeface="Cambria Math"/>
              </a:rPr>
              <a:t>)(</a:t>
            </a:r>
            <a:r>
              <a:rPr dirty="0" sz="1000" spc="-30">
                <a:latin typeface="Cambria Math"/>
                <a:cs typeface="Cambria Math"/>
              </a:rPr>
              <a:t>1</a:t>
            </a:r>
            <a:r>
              <a:rPr dirty="0" baseline="2777" sz="1500" spc="-44">
                <a:latin typeface="Cambria Math"/>
                <a:cs typeface="Cambria Math"/>
              </a:rPr>
              <a:t>)(</a:t>
            </a:r>
            <a:r>
              <a:rPr dirty="0" sz="1000" spc="-30">
                <a:latin typeface="Cambria Math"/>
                <a:cs typeface="Cambria Math"/>
              </a:rPr>
              <a:t>1</a:t>
            </a:r>
            <a:r>
              <a:rPr dirty="0" baseline="2777" sz="1500" spc="-44">
                <a:latin typeface="Cambria Math"/>
                <a:cs typeface="Cambria Math"/>
              </a:rPr>
              <a:t>)(</a:t>
            </a:r>
            <a:r>
              <a:rPr dirty="0" sz="1000" spc="-30">
                <a:latin typeface="Cambria Math"/>
                <a:cs typeface="Cambria Math"/>
              </a:rPr>
              <a:t>1</a:t>
            </a:r>
            <a:r>
              <a:rPr dirty="0" baseline="2777" sz="1500" spc="-44">
                <a:latin typeface="Cambria Math"/>
                <a:cs typeface="Cambria Math"/>
              </a:rPr>
              <a:t>)(</a:t>
            </a:r>
            <a:r>
              <a:rPr dirty="0" sz="1000" spc="-30">
                <a:latin typeface="Cambria Math"/>
                <a:cs typeface="Cambria Math"/>
              </a:rPr>
              <a:t>20526.2𝑘𝑘 </a:t>
            </a:r>
            <a:r>
              <a:rPr dirty="0" sz="1000" spc="-5">
                <a:latin typeface="Cambria Math"/>
                <a:cs typeface="Cambria Math"/>
              </a:rPr>
              <a:t>∙ </a:t>
            </a:r>
            <a:r>
              <a:rPr dirty="0" sz="1000" spc="-250">
                <a:latin typeface="Cambria Math"/>
                <a:cs typeface="Cambria Math"/>
              </a:rPr>
              <a:t>𝑓𝑓𝑓𝑓</a:t>
            </a:r>
            <a:r>
              <a:rPr dirty="0" baseline="2777" sz="1500" spc="-375">
                <a:latin typeface="Cambria Math"/>
                <a:cs typeface="Cambria Math"/>
              </a:rPr>
              <a:t>)</a:t>
            </a:r>
            <a:r>
              <a:rPr dirty="0" baseline="2777" sz="1500" spc="7">
                <a:latin typeface="Cambria Math"/>
                <a:cs typeface="Cambria Math"/>
              </a:rPr>
              <a:t> </a:t>
            </a:r>
            <a:r>
              <a:rPr dirty="0" sz="1000" spc="-5">
                <a:latin typeface="Cambria Math"/>
                <a:cs typeface="Cambria Math"/>
              </a:rPr>
              <a:t>− </a:t>
            </a:r>
            <a:r>
              <a:rPr dirty="0" baseline="2777" sz="1500" spc="-60">
                <a:latin typeface="Cambria Math"/>
                <a:cs typeface="Cambria Math"/>
              </a:rPr>
              <a:t>(</a:t>
            </a:r>
            <a:r>
              <a:rPr dirty="0" sz="1000" spc="-40">
                <a:latin typeface="Cambria Math"/>
                <a:cs typeface="Cambria Math"/>
              </a:rPr>
              <a:t>1.25</a:t>
            </a:r>
            <a:r>
              <a:rPr dirty="0" baseline="2777" sz="1500" spc="-60">
                <a:latin typeface="Cambria Math"/>
                <a:cs typeface="Cambria Math"/>
              </a:rPr>
              <a:t>)(</a:t>
            </a:r>
            <a:r>
              <a:rPr dirty="0" sz="1000" spc="-40">
                <a:latin typeface="Cambria Math"/>
                <a:cs typeface="Cambria Math"/>
              </a:rPr>
              <a:t>7466.6𝑘𝑘 </a:t>
            </a:r>
            <a:r>
              <a:rPr dirty="0" sz="1000" spc="-5">
                <a:latin typeface="Cambria Math"/>
                <a:cs typeface="Cambria Math"/>
              </a:rPr>
              <a:t>∙ </a:t>
            </a:r>
            <a:r>
              <a:rPr dirty="0" sz="1000" spc="-250">
                <a:latin typeface="Cambria Math"/>
                <a:cs typeface="Cambria Math"/>
              </a:rPr>
              <a:t>𝑓𝑓𝑓𝑓</a:t>
            </a:r>
            <a:r>
              <a:rPr dirty="0" baseline="2777" sz="1500" spc="-375">
                <a:latin typeface="Cambria Math"/>
                <a:cs typeface="Cambria Math"/>
              </a:rPr>
              <a:t>)</a:t>
            </a:r>
            <a:r>
              <a:rPr dirty="0" baseline="2777" sz="1500" spc="15">
                <a:latin typeface="Cambria Math"/>
                <a:cs typeface="Cambria Math"/>
              </a:rPr>
              <a:t> </a:t>
            </a:r>
            <a:r>
              <a:rPr dirty="0" sz="1000" spc="-5">
                <a:latin typeface="Cambria Math"/>
                <a:cs typeface="Cambria Math"/>
              </a:rPr>
              <a:t>− </a:t>
            </a:r>
            <a:r>
              <a:rPr dirty="0" sz="1000" spc="-65">
                <a:latin typeface="Cambria Math"/>
                <a:cs typeface="Cambria Math"/>
              </a:rPr>
              <a:t>(1.5)(0𝑘𝑘 </a:t>
            </a:r>
            <a:r>
              <a:rPr dirty="0" sz="1000" spc="-5">
                <a:latin typeface="Cambria Math"/>
                <a:cs typeface="Cambria Math"/>
              </a:rPr>
              <a:t>∙</a:t>
            </a:r>
            <a:r>
              <a:rPr dirty="0" sz="1000" spc="-10">
                <a:latin typeface="Cambria Math"/>
                <a:cs typeface="Cambria Math"/>
              </a:rPr>
              <a:t> </a:t>
            </a:r>
            <a:r>
              <a:rPr dirty="0" sz="1000" spc="-250">
                <a:latin typeface="Cambria Math"/>
                <a:cs typeface="Cambria Math"/>
              </a:rPr>
              <a:t>𝑓𝑓𝑓𝑓)</a:t>
            </a:r>
            <a:endParaRPr sz="1000">
              <a:latin typeface="Cambria Math"/>
              <a:cs typeface="Cambria Math"/>
            </a:endParaRPr>
          </a:p>
        </p:txBody>
      </p:sp>
      <p:sp>
        <p:nvSpPr>
          <p:cNvPr id="16" name="object 16"/>
          <p:cNvSpPr txBox="1"/>
          <p:nvPr/>
        </p:nvSpPr>
        <p:spPr>
          <a:xfrm>
            <a:off x="3247626" y="2503471"/>
            <a:ext cx="1205865" cy="177800"/>
          </a:xfrm>
          <a:prstGeom prst="rect">
            <a:avLst/>
          </a:prstGeom>
        </p:spPr>
        <p:txBody>
          <a:bodyPr wrap="square" lIns="0" tIns="12065" rIns="0" bIns="0" rtlCol="0" vert="horz">
            <a:spAutoFit/>
          </a:bodyPr>
          <a:lstStyle/>
          <a:p>
            <a:pPr marL="12700">
              <a:lnSpc>
                <a:spcPct val="100000"/>
              </a:lnSpc>
              <a:spcBef>
                <a:spcPts val="95"/>
              </a:spcBef>
            </a:pPr>
            <a:r>
              <a:rPr dirty="0" sz="1000" spc="-40">
                <a:latin typeface="Cambria Math"/>
                <a:cs typeface="Cambria Math"/>
              </a:rPr>
              <a:t>(1.75)(3804.05𝑘𝑘 </a:t>
            </a:r>
            <a:r>
              <a:rPr dirty="0" sz="1000" spc="-5">
                <a:latin typeface="Cambria Math"/>
                <a:cs typeface="Cambria Math"/>
              </a:rPr>
              <a:t>∙</a:t>
            </a:r>
            <a:r>
              <a:rPr dirty="0" sz="1000" spc="-120">
                <a:latin typeface="Cambria Math"/>
                <a:cs typeface="Cambria Math"/>
              </a:rPr>
              <a:t> </a:t>
            </a:r>
            <a:r>
              <a:rPr dirty="0" sz="1000" spc="-250">
                <a:latin typeface="Cambria Math"/>
                <a:cs typeface="Cambria Math"/>
              </a:rPr>
              <a:t>𝑓𝑓𝑓𝑓)</a:t>
            </a:r>
            <a:endParaRPr sz="1000">
              <a:latin typeface="Cambria Math"/>
              <a:cs typeface="Cambria Math"/>
            </a:endParaRPr>
          </a:p>
        </p:txBody>
      </p:sp>
      <p:sp>
        <p:nvSpPr>
          <p:cNvPr id="17" name="object 17"/>
          <p:cNvSpPr/>
          <p:nvPr/>
        </p:nvSpPr>
        <p:spPr>
          <a:xfrm>
            <a:off x="2005583" y="2521464"/>
            <a:ext cx="3686810" cy="0"/>
          </a:xfrm>
          <a:custGeom>
            <a:avLst/>
            <a:gdLst/>
            <a:ahLst/>
            <a:cxnLst/>
            <a:rect l="l" t="t" r="r" b="b"/>
            <a:pathLst>
              <a:path w="3686810" h="0">
                <a:moveTo>
                  <a:pt x="0" y="0"/>
                </a:moveTo>
                <a:lnTo>
                  <a:pt x="3686555" y="0"/>
                </a:lnTo>
              </a:path>
            </a:pathLst>
          </a:custGeom>
          <a:ln w="7607">
            <a:solidFill>
              <a:srgbClr val="000000"/>
            </a:solidFill>
          </a:ln>
        </p:spPr>
        <p:txBody>
          <a:bodyPr wrap="square" lIns="0" tIns="0" rIns="0" bIns="0" rtlCol="0"/>
          <a:lstStyle/>
          <a:p/>
        </p:txBody>
      </p:sp>
      <p:sp>
        <p:nvSpPr>
          <p:cNvPr id="18" name="object 18"/>
          <p:cNvSpPr txBox="1"/>
          <p:nvPr/>
        </p:nvSpPr>
        <p:spPr>
          <a:xfrm>
            <a:off x="5714491" y="2418079"/>
            <a:ext cx="39306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a:latin typeface="Cambria Math"/>
                <a:cs typeface="Cambria Math"/>
              </a:rPr>
              <a:t> </a:t>
            </a:r>
            <a:r>
              <a:rPr dirty="0" sz="1000" spc="-5">
                <a:latin typeface="Cambria Math"/>
                <a:cs typeface="Cambria Math"/>
              </a:rPr>
              <a:t>1.68</a:t>
            </a:r>
            <a:endParaRPr sz="1000">
              <a:latin typeface="Cambria Math"/>
              <a:cs typeface="Cambria Math"/>
            </a:endParaRPr>
          </a:p>
        </p:txBody>
      </p:sp>
      <p:sp>
        <p:nvSpPr>
          <p:cNvPr id="19" name="object 19"/>
          <p:cNvSpPr txBox="1"/>
          <p:nvPr/>
        </p:nvSpPr>
        <p:spPr>
          <a:xfrm>
            <a:off x="673100" y="2800604"/>
            <a:ext cx="892175" cy="208279"/>
          </a:xfrm>
          <a:prstGeom prst="rect">
            <a:avLst/>
          </a:prstGeom>
        </p:spPr>
        <p:txBody>
          <a:bodyPr wrap="square" lIns="0" tIns="12700" rIns="0" bIns="0" rtlCol="0" vert="horz">
            <a:spAutoFit/>
          </a:bodyPr>
          <a:lstStyle/>
          <a:p>
            <a:pPr marL="12700">
              <a:lnSpc>
                <a:spcPct val="100000"/>
              </a:lnSpc>
              <a:spcBef>
                <a:spcPts val="100"/>
              </a:spcBef>
            </a:pPr>
            <a:r>
              <a:rPr dirty="0" sz="1200" spc="-5">
                <a:solidFill>
                  <a:srgbClr val="0000FF"/>
                </a:solidFill>
                <a:latin typeface="Arial"/>
                <a:cs typeface="Arial"/>
              </a:rPr>
              <a:t>9.1.2</a:t>
            </a:r>
            <a:r>
              <a:rPr dirty="0" sz="1200" spc="185">
                <a:solidFill>
                  <a:srgbClr val="0000FF"/>
                </a:solidFill>
                <a:latin typeface="Arial"/>
                <a:cs typeface="Arial"/>
              </a:rPr>
              <a:t> </a:t>
            </a:r>
            <a:r>
              <a:rPr dirty="0" sz="1200">
                <a:solidFill>
                  <a:srgbClr val="0000FF"/>
                </a:solidFill>
                <a:latin typeface="Arial"/>
                <a:cs typeface="Arial"/>
              </a:rPr>
              <a:t>Shear</a:t>
            </a:r>
            <a:endParaRPr sz="1200">
              <a:latin typeface="Arial"/>
              <a:cs typeface="Arial"/>
            </a:endParaRPr>
          </a:p>
        </p:txBody>
      </p:sp>
      <p:sp>
        <p:nvSpPr>
          <p:cNvPr id="20" name="object 20"/>
          <p:cNvSpPr txBox="1"/>
          <p:nvPr/>
        </p:nvSpPr>
        <p:spPr>
          <a:xfrm>
            <a:off x="2884423" y="3097783"/>
            <a:ext cx="318135" cy="177800"/>
          </a:xfrm>
          <a:prstGeom prst="rect">
            <a:avLst/>
          </a:prstGeom>
        </p:spPr>
        <p:txBody>
          <a:bodyPr wrap="square" lIns="0" tIns="12065" rIns="0" bIns="0" rtlCol="0" vert="horz">
            <a:spAutoFit/>
          </a:bodyPr>
          <a:lstStyle/>
          <a:p>
            <a:pPr marL="12700">
              <a:lnSpc>
                <a:spcPct val="100000"/>
              </a:lnSpc>
              <a:spcBef>
                <a:spcPts val="95"/>
              </a:spcBef>
            </a:pPr>
            <a:r>
              <a:rPr dirty="0" sz="1000" spc="-315">
                <a:latin typeface="Cambria Math"/>
                <a:cs typeface="Cambria Math"/>
              </a:rPr>
              <a:t>𝑅𝑅𝐹𝐹</a:t>
            </a:r>
            <a:r>
              <a:rPr dirty="0" sz="1000" spc="2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21" name="object 21"/>
          <p:cNvSpPr txBox="1"/>
          <p:nvPr/>
        </p:nvSpPr>
        <p:spPr>
          <a:xfrm>
            <a:off x="3188156" y="3026155"/>
            <a:ext cx="171831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52">
                <a:latin typeface="Cambria Math"/>
                <a:cs typeface="Cambria Math"/>
              </a:rPr>
              <a:t>𝜙𝜙</a:t>
            </a:r>
            <a:r>
              <a:rPr dirty="0" sz="700" spc="-235">
                <a:latin typeface="Cambria Math"/>
                <a:cs typeface="Cambria Math"/>
              </a:rPr>
              <a:t>𝑐𝑐</a:t>
            </a:r>
            <a:r>
              <a:rPr dirty="0" baseline="11111" sz="1500" spc="-352">
                <a:latin typeface="Cambria Math"/>
                <a:cs typeface="Cambria Math"/>
              </a:rPr>
              <a:t>𝜙𝜙</a:t>
            </a:r>
            <a:r>
              <a:rPr dirty="0" sz="700" spc="-235">
                <a:latin typeface="Cambria Math"/>
                <a:cs typeface="Cambria Math"/>
              </a:rPr>
              <a:t>𝑠𝑠</a:t>
            </a:r>
            <a:r>
              <a:rPr dirty="0" baseline="11111" sz="1500" spc="-352">
                <a:latin typeface="Cambria Math"/>
                <a:cs typeface="Cambria Math"/>
              </a:rPr>
              <a:t>𝜙𝜙</a:t>
            </a:r>
            <a:r>
              <a:rPr dirty="0" sz="700" spc="-235">
                <a:latin typeface="Cambria Math"/>
                <a:cs typeface="Cambria Math"/>
              </a:rPr>
              <a:t>𝑖𝑖</a:t>
            </a:r>
            <a:r>
              <a:rPr dirty="0" baseline="11111" sz="1500" spc="-352">
                <a:latin typeface="Cambria Math"/>
                <a:cs typeface="Cambria Math"/>
              </a:rPr>
              <a:t>𝑉𝑉</a:t>
            </a:r>
            <a:r>
              <a:rPr dirty="0" sz="700" spc="-235">
                <a:latin typeface="Cambria Math"/>
                <a:cs typeface="Cambria Math"/>
              </a:rPr>
              <a:t>𝑖𝑖</a:t>
            </a:r>
            <a:r>
              <a:rPr dirty="0" sz="700" spc="120">
                <a:latin typeface="Cambria Math"/>
                <a:cs typeface="Cambria Math"/>
              </a:rPr>
              <a:t> </a:t>
            </a:r>
            <a:r>
              <a:rPr dirty="0" baseline="11111" sz="1500" spc="-7">
                <a:latin typeface="Cambria Math"/>
                <a:cs typeface="Cambria Math"/>
              </a:rPr>
              <a:t>− </a:t>
            </a:r>
            <a:r>
              <a:rPr dirty="0" baseline="11111" sz="1500" spc="-300">
                <a:latin typeface="Cambria Math"/>
                <a:cs typeface="Cambria Math"/>
              </a:rPr>
              <a:t>𝛾𝛾</a:t>
            </a:r>
            <a:r>
              <a:rPr dirty="0" sz="700" spc="-200">
                <a:latin typeface="Cambria Math"/>
                <a:cs typeface="Cambria Math"/>
              </a:rPr>
              <a:t>𝑝𝑝𝑝𝑝</a:t>
            </a:r>
            <a:r>
              <a:rPr dirty="0" sz="700" spc="-85">
                <a:latin typeface="Cambria Math"/>
                <a:cs typeface="Cambria Math"/>
              </a:rPr>
              <a:t> </a:t>
            </a:r>
            <a:r>
              <a:rPr dirty="0" baseline="11111" sz="1500" spc="-382">
                <a:latin typeface="Cambria Math"/>
                <a:cs typeface="Cambria Math"/>
              </a:rPr>
              <a:t>𝑉𝑉</a:t>
            </a:r>
            <a:r>
              <a:rPr dirty="0" sz="700" spc="-254">
                <a:latin typeface="Cambria Math"/>
                <a:cs typeface="Cambria Math"/>
              </a:rPr>
              <a:t>𝑝𝑝𝑝𝑝</a:t>
            </a:r>
            <a:r>
              <a:rPr dirty="0" sz="700" spc="135">
                <a:latin typeface="Cambria Math"/>
                <a:cs typeface="Cambria Math"/>
              </a:rPr>
              <a:t> </a:t>
            </a:r>
            <a:r>
              <a:rPr dirty="0" baseline="11111" sz="1500" spc="-7">
                <a:latin typeface="Cambria Math"/>
                <a:cs typeface="Cambria Math"/>
              </a:rPr>
              <a:t>−</a:t>
            </a:r>
            <a:r>
              <a:rPr dirty="0" baseline="11111" sz="1500" spc="22">
                <a:latin typeface="Cambria Math"/>
                <a:cs typeface="Cambria Math"/>
              </a:rPr>
              <a:t> </a:t>
            </a:r>
            <a:r>
              <a:rPr dirty="0" baseline="11111" sz="1500" spc="-405">
                <a:latin typeface="Cambria Math"/>
                <a:cs typeface="Cambria Math"/>
              </a:rPr>
              <a:t>𝛾𝛾</a:t>
            </a:r>
            <a:r>
              <a:rPr dirty="0" sz="700" spc="-270">
                <a:latin typeface="Cambria Math"/>
                <a:cs typeface="Cambria Math"/>
              </a:rPr>
              <a:t>𝑝𝑝𝑊𝑊</a:t>
            </a:r>
            <a:r>
              <a:rPr dirty="0" baseline="11111" sz="1500" spc="-405">
                <a:latin typeface="Cambria Math"/>
                <a:cs typeface="Cambria Math"/>
              </a:rPr>
              <a:t>𝑉𝑉</a:t>
            </a:r>
            <a:r>
              <a:rPr dirty="0" sz="700" spc="-270">
                <a:latin typeface="Cambria Math"/>
                <a:cs typeface="Cambria Math"/>
              </a:rPr>
              <a:t>𝑝𝑝𝑊𝑊</a:t>
            </a:r>
            <a:endParaRPr sz="700">
              <a:latin typeface="Cambria Math"/>
              <a:cs typeface="Cambria Math"/>
            </a:endParaRPr>
          </a:p>
        </p:txBody>
      </p:sp>
      <p:sp>
        <p:nvSpPr>
          <p:cNvPr id="22" name="object 22"/>
          <p:cNvSpPr/>
          <p:nvPr/>
        </p:nvSpPr>
        <p:spPr>
          <a:xfrm>
            <a:off x="3226307" y="3201161"/>
            <a:ext cx="1649095" cy="0"/>
          </a:xfrm>
          <a:custGeom>
            <a:avLst/>
            <a:gdLst/>
            <a:ahLst/>
            <a:cxnLst/>
            <a:rect l="l" t="t" r="r" b="b"/>
            <a:pathLst>
              <a:path w="1649095" h="0">
                <a:moveTo>
                  <a:pt x="0" y="0"/>
                </a:moveTo>
                <a:lnTo>
                  <a:pt x="1648955" y="0"/>
                </a:lnTo>
              </a:path>
            </a:pathLst>
          </a:custGeom>
          <a:ln w="7620">
            <a:solidFill>
              <a:srgbClr val="000000"/>
            </a:solidFill>
          </a:ln>
        </p:spPr>
        <p:txBody>
          <a:bodyPr wrap="square" lIns="0" tIns="0" rIns="0" bIns="0" rtlCol="0"/>
          <a:lstStyle/>
          <a:p/>
        </p:txBody>
      </p:sp>
      <p:sp>
        <p:nvSpPr>
          <p:cNvPr id="23" name="object 23"/>
          <p:cNvSpPr txBox="1"/>
          <p:nvPr/>
        </p:nvSpPr>
        <p:spPr>
          <a:xfrm>
            <a:off x="635000" y="3165754"/>
            <a:ext cx="3947160" cy="1623060"/>
          </a:xfrm>
          <a:prstGeom prst="rect">
            <a:avLst/>
          </a:prstGeom>
        </p:spPr>
        <p:txBody>
          <a:bodyPr wrap="square" lIns="0" tIns="55244" rIns="0" bIns="0" rtlCol="0" vert="horz">
            <a:spAutoFit/>
          </a:bodyPr>
          <a:lstStyle/>
          <a:p>
            <a:pPr algn="r" marR="306070">
              <a:lnSpc>
                <a:spcPct val="100000"/>
              </a:lnSpc>
              <a:spcBef>
                <a:spcPts val="434"/>
              </a:spcBef>
            </a:pPr>
            <a:r>
              <a:rPr dirty="0" baseline="11111" sz="1500" spc="-757">
                <a:latin typeface="Cambria Math"/>
                <a:cs typeface="Cambria Math"/>
              </a:rPr>
              <a:t>𝛾</a:t>
            </a:r>
            <a:r>
              <a:rPr dirty="0" baseline="11111" sz="1500" spc="-810">
                <a:latin typeface="Cambria Math"/>
                <a:cs typeface="Cambria Math"/>
              </a:rPr>
              <a:t>𝛾</a:t>
            </a:r>
            <a:r>
              <a:rPr dirty="0" sz="700" spc="-345">
                <a:latin typeface="Cambria Math"/>
                <a:cs typeface="Cambria Math"/>
              </a:rPr>
              <a:t>𝐿𝐿𝐿𝐿</a:t>
            </a:r>
            <a:r>
              <a:rPr dirty="0" sz="700" spc="-95">
                <a:latin typeface="Cambria Math"/>
                <a:cs typeface="Cambria Math"/>
              </a:rPr>
              <a:t> </a:t>
            </a:r>
            <a:r>
              <a:rPr dirty="0" baseline="11111" sz="1500" spc="-960">
                <a:latin typeface="Cambria Math"/>
                <a:cs typeface="Cambria Math"/>
              </a:rPr>
              <a:t>𝑉𝑉</a:t>
            </a:r>
            <a:r>
              <a:rPr dirty="0" sz="700" spc="-380">
                <a:latin typeface="Cambria Math"/>
                <a:cs typeface="Cambria Math"/>
              </a:rPr>
              <a:t>𝐿𝐿𝐿𝐿𝐿𝐿</a:t>
            </a:r>
            <a:r>
              <a:rPr dirty="0" sz="700" spc="-125">
                <a:latin typeface="Cambria Math"/>
                <a:cs typeface="Cambria Math"/>
              </a:rPr>
              <a:t>𝐿𝐿</a:t>
            </a:r>
            <a:endParaRPr sz="700">
              <a:latin typeface="Cambria Math"/>
              <a:cs typeface="Cambria Math"/>
            </a:endParaRPr>
          </a:p>
          <a:p>
            <a:pPr marL="50800">
              <a:lnSpc>
                <a:spcPct val="100000"/>
              </a:lnSpc>
              <a:spcBef>
                <a:spcPts val="335"/>
              </a:spcBef>
            </a:pPr>
            <a:r>
              <a:rPr dirty="0" sz="1000" spc="-5">
                <a:latin typeface="Times New Roman"/>
                <a:cs typeface="Times New Roman"/>
              </a:rPr>
              <a:t>At 10.388ft </a:t>
            </a:r>
            <a:r>
              <a:rPr dirty="0" sz="1000" spc="-10">
                <a:latin typeface="Times New Roman"/>
                <a:cs typeface="Times New Roman"/>
              </a:rPr>
              <a:t>and </a:t>
            </a:r>
            <a:r>
              <a:rPr dirty="0" sz="1000" spc="-5">
                <a:latin typeface="Times New Roman"/>
                <a:cs typeface="Times New Roman"/>
              </a:rPr>
              <a:t>142.908ft (location where </a:t>
            </a:r>
            <a:r>
              <a:rPr dirty="0" sz="1000" spc="-10">
                <a:latin typeface="Times New Roman"/>
                <a:cs typeface="Times New Roman"/>
              </a:rPr>
              <a:t>stirrup </a:t>
            </a:r>
            <a:r>
              <a:rPr dirty="0" sz="1000" spc="-5">
                <a:latin typeface="Times New Roman"/>
                <a:cs typeface="Times New Roman"/>
              </a:rPr>
              <a:t>spacing</a:t>
            </a:r>
            <a:r>
              <a:rPr dirty="0" sz="1000" spc="90">
                <a:latin typeface="Times New Roman"/>
                <a:cs typeface="Times New Roman"/>
              </a:rPr>
              <a:t> </a:t>
            </a:r>
            <a:r>
              <a:rPr dirty="0" sz="1000" spc="-5">
                <a:latin typeface="Times New Roman"/>
                <a:cs typeface="Times New Roman"/>
              </a:rPr>
              <a:t>increases)</a:t>
            </a:r>
            <a:endParaRPr sz="1000">
              <a:latin typeface="Times New Roman"/>
              <a:cs typeface="Times New Roman"/>
            </a:endParaRPr>
          </a:p>
          <a:p>
            <a:pPr algn="ctr" marL="2555240">
              <a:lnSpc>
                <a:spcPct val="100000"/>
              </a:lnSpc>
              <a:spcBef>
                <a:spcPts val="565"/>
              </a:spcBef>
            </a:pPr>
            <a:r>
              <a:rPr dirty="0" sz="1000" spc="-254">
                <a:latin typeface="Cambria Math"/>
                <a:cs typeface="Cambria Math"/>
              </a:rPr>
              <a:t>𝜙𝜙</a:t>
            </a:r>
            <a:r>
              <a:rPr dirty="0" baseline="-15873" sz="1050" spc="-382">
                <a:latin typeface="Cambria Math"/>
                <a:cs typeface="Cambria Math"/>
              </a:rPr>
              <a:t>𝑐𝑐</a:t>
            </a:r>
            <a:r>
              <a:rPr dirty="0" baseline="-15873" sz="1050" spc="247">
                <a:latin typeface="Cambria Math"/>
                <a:cs typeface="Cambria Math"/>
              </a:rPr>
              <a:t> </a:t>
            </a:r>
            <a:r>
              <a:rPr dirty="0" sz="1000" spc="-5">
                <a:latin typeface="Cambria Math"/>
                <a:cs typeface="Cambria Math"/>
              </a:rPr>
              <a:t>= </a:t>
            </a:r>
            <a:r>
              <a:rPr dirty="0" sz="1000" spc="-260">
                <a:latin typeface="Cambria Math"/>
                <a:cs typeface="Cambria Math"/>
              </a:rPr>
              <a:t>𝜙𝜙</a:t>
            </a:r>
            <a:r>
              <a:rPr dirty="0" baseline="-15873" sz="1050" spc="-390">
                <a:latin typeface="Cambria Math"/>
                <a:cs typeface="Cambria Math"/>
              </a:rPr>
              <a:t>𝑠𝑠</a:t>
            </a:r>
            <a:r>
              <a:rPr dirty="0" baseline="-15873" sz="1050" spc="232">
                <a:latin typeface="Cambria Math"/>
                <a:cs typeface="Cambria Math"/>
              </a:rPr>
              <a:t> </a:t>
            </a:r>
            <a:r>
              <a:rPr dirty="0" sz="1000" spc="-5">
                <a:latin typeface="Cambria Math"/>
                <a:cs typeface="Cambria Math"/>
              </a:rPr>
              <a:t>= 1.0, </a:t>
            </a:r>
            <a:r>
              <a:rPr dirty="0" sz="1000" spc="-180">
                <a:latin typeface="Cambria Math"/>
                <a:cs typeface="Cambria Math"/>
              </a:rPr>
              <a:t>𝜙𝜙</a:t>
            </a:r>
            <a:r>
              <a:rPr dirty="0" baseline="-15873" sz="1050" spc="-270">
                <a:latin typeface="Cambria Math"/>
                <a:cs typeface="Cambria Math"/>
              </a:rPr>
              <a:t>𝑖𝑖</a:t>
            </a:r>
            <a:r>
              <a:rPr dirty="0" baseline="-15873" sz="1050" spc="240">
                <a:latin typeface="Cambria Math"/>
                <a:cs typeface="Cambria Math"/>
              </a:rPr>
              <a:t> </a:t>
            </a:r>
            <a:r>
              <a:rPr dirty="0" sz="1000" spc="-5">
                <a:latin typeface="Cambria Math"/>
                <a:cs typeface="Cambria Math"/>
              </a:rPr>
              <a:t>=</a:t>
            </a:r>
            <a:r>
              <a:rPr dirty="0" sz="1000" spc="135">
                <a:latin typeface="Cambria Math"/>
                <a:cs typeface="Cambria Math"/>
              </a:rPr>
              <a:t> </a:t>
            </a:r>
            <a:r>
              <a:rPr dirty="0" sz="1000" spc="-5">
                <a:latin typeface="Cambria Math"/>
                <a:cs typeface="Cambria Math"/>
              </a:rPr>
              <a:t>0.9</a:t>
            </a:r>
            <a:endParaRPr sz="1000">
              <a:latin typeface="Cambria Math"/>
              <a:cs typeface="Cambria Math"/>
            </a:endParaRPr>
          </a:p>
          <a:p>
            <a:pPr algn="ctr" marL="2551430">
              <a:lnSpc>
                <a:spcPct val="100000"/>
              </a:lnSpc>
              <a:spcBef>
                <a:spcPts val="575"/>
              </a:spcBef>
            </a:pPr>
            <a:r>
              <a:rPr dirty="0" sz="1000" spc="-275">
                <a:latin typeface="Cambria Math"/>
                <a:cs typeface="Cambria Math"/>
              </a:rPr>
              <a:t>𝑉𝑉</a:t>
            </a:r>
            <a:r>
              <a:rPr dirty="0" baseline="-15873" sz="1050" spc="-412">
                <a:latin typeface="Cambria Math"/>
                <a:cs typeface="Cambria Math"/>
              </a:rPr>
              <a:t>𝑖𝑖</a:t>
            </a:r>
            <a:r>
              <a:rPr dirty="0" baseline="-15873" sz="1050" spc="254">
                <a:latin typeface="Cambria Math"/>
                <a:cs typeface="Cambria Math"/>
              </a:rPr>
              <a:t> </a:t>
            </a:r>
            <a:r>
              <a:rPr dirty="0" sz="1000" spc="-5">
                <a:latin typeface="Cambria Math"/>
                <a:cs typeface="Cambria Math"/>
              </a:rPr>
              <a:t>=</a:t>
            </a:r>
            <a:r>
              <a:rPr dirty="0" sz="1000" spc="60">
                <a:latin typeface="Cambria Math"/>
                <a:cs typeface="Cambria Math"/>
              </a:rPr>
              <a:t> </a:t>
            </a:r>
            <a:r>
              <a:rPr dirty="0" sz="1000" spc="-145">
                <a:latin typeface="Cambria Math"/>
                <a:cs typeface="Cambria Math"/>
              </a:rPr>
              <a:t>518.10𝑘𝑘𝑠𝑠𝑘𝑘</a:t>
            </a:r>
            <a:endParaRPr sz="1000">
              <a:latin typeface="Cambria Math"/>
              <a:cs typeface="Cambria Math"/>
            </a:endParaRPr>
          </a:p>
          <a:p>
            <a:pPr algn="ctr" marL="2552700">
              <a:lnSpc>
                <a:spcPct val="100000"/>
              </a:lnSpc>
              <a:spcBef>
                <a:spcPts val="565"/>
              </a:spcBef>
            </a:pPr>
            <a:r>
              <a:rPr dirty="0" sz="1000" spc="-254">
                <a:latin typeface="Cambria Math"/>
                <a:cs typeface="Cambria Math"/>
              </a:rPr>
              <a:t>𝑉𝑉</a:t>
            </a:r>
            <a:r>
              <a:rPr dirty="0" baseline="-15873" sz="1050" spc="-382">
                <a:latin typeface="Cambria Math"/>
                <a:cs typeface="Cambria Math"/>
              </a:rPr>
              <a:t>𝑝𝑝𝑝𝑝</a:t>
            </a:r>
            <a:r>
              <a:rPr dirty="0" baseline="-15873" sz="1050" spc="262">
                <a:latin typeface="Cambria Math"/>
                <a:cs typeface="Cambria Math"/>
              </a:rPr>
              <a:t> </a:t>
            </a:r>
            <a:r>
              <a:rPr dirty="0" sz="1000" spc="-5">
                <a:latin typeface="Cambria Math"/>
                <a:cs typeface="Cambria Math"/>
              </a:rPr>
              <a:t>=</a:t>
            </a:r>
            <a:r>
              <a:rPr dirty="0" sz="1000" spc="55">
                <a:latin typeface="Cambria Math"/>
                <a:cs typeface="Cambria Math"/>
              </a:rPr>
              <a:t> </a:t>
            </a:r>
            <a:r>
              <a:rPr dirty="0" sz="1000" spc="-145">
                <a:latin typeface="Cambria Math"/>
                <a:cs typeface="Cambria Math"/>
              </a:rPr>
              <a:t>147.84𝑘𝑘𝑠𝑠𝑘𝑘</a:t>
            </a:r>
            <a:endParaRPr sz="1000">
              <a:latin typeface="Cambria Math"/>
              <a:cs typeface="Cambria Math"/>
            </a:endParaRPr>
          </a:p>
          <a:p>
            <a:pPr algn="ctr" marL="2552065">
              <a:lnSpc>
                <a:spcPct val="100000"/>
              </a:lnSpc>
              <a:spcBef>
                <a:spcPts val="575"/>
              </a:spcBef>
            </a:pPr>
            <a:r>
              <a:rPr dirty="0" sz="1000" spc="-305">
                <a:latin typeface="Cambria Math"/>
                <a:cs typeface="Cambria Math"/>
              </a:rPr>
              <a:t>𝑉𝑉</a:t>
            </a:r>
            <a:r>
              <a:rPr dirty="0" baseline="-15873" sz="1050" spc="-457">
                <a:latin typeface="Cambria Math"/>
                <a:cs typeface="Cambria Math"/>
              </a:rPr>
              <a:t>𝑝𝑝𝑊𝑊</a:t>
            </a:r>
            <a:r>
              <a:rPr dirty="0" baseline="-15873" sz="1050" spc="240">
                <a:latin typeface="Cambria Math"/>
                <a:cs typeface="Cambria Math"/>
              </a:rPr>
              <a:t> </a:t>
            </a:r>
            <a:r>
              <a:rPr dirty="0" sz="1000" spc="-5">
                <a:latin typeface="Cambria Math"/>
                <a:cs typeface="Cambria Math"/>
              </a:rPr>
              <a:t>=</a:t>
            </a:r>
            <a:r>
              <a:rPr dirty="0" sz="1000" spc="60">
                <a:latin typeface="Cambria Math"/>
                <a:cs typeface="Cambria Math"/>
              </a:rPr>
              <a:t> </a:t>
            </a:r>
            <a:r>
              <a:rPr dirty="0" sz="1000" spc="-114">
                <a:latin typeface="Cambria Math"/>
                <a:cs typeface="Cambria Math"/>
              </a:rPr>
              <a:t>0.0𝑘𝑘</a:t>
            </a:r>
            <a:endParaRPr sz="1000">
              <a:latin typeface="Cambria Math"/>
              <a:cs typeface="Cambria Math"/>
            </a:endParaRPr>
          </a:p>
          <a:p>
            <a:pPr algn="ctr" marL="3326765">
              <a:lnSpc>
                <a:spcPts val="985"/>
              </a:lnSpc>
              <a:spcBef>
                <a:spcPts val="455"/>
              </a:spcBef>
            </a:pPr>
            <a:r>
              <a:rPr dirty="0" sz="1000" spc="-290">
                <a:latin typeface="Cambria Math"/>
                <a:cs typeface="Cambria Math"/>
              </a:rPr>
              <a:t>𝑘𝑘𝑠𝑠𝑘𝑘</a:t>
            </a:r>
            <a:endParaRPr sz="1000">
              <a:latin typeface="Cambria Math"/>
              <a:cs typeface="Cambria Math"/>
            </a:endParaRPr>
          </a:p>
          <a:p>
            <a:pPr algn="ctr" marL="2551430">
              <a:lnSpc>
                <a:spcPts val="985"/>
              </a:lnSpc>
            </a:pPr>
            <a:r>
              <a:rPr dirty="0" sz="1000" spc="-225">
                <a:latin typeface="Cambria Math"/>
                <a:cs typeface="Cambria Math"/>
              </a:rPr>
              <a:t>𝑉𝑉</a:t>
            </a:r>
            <a:r>
              <a:rPr dirty="0" baseline="-15873" sz="1050" spc="-337">
                <a:latin typeface="Cambria Math"/>
                <a:cs typeface="Cambria Math"/>
              </a:rPr>
              <a:t>𝐿𝐿𝐿𝐿𝐿𝐿𝐿𝐿</a:t>
            </a:r>
            <a:r>
              <a:rPr dirty="0" baseline="-15873" sz="1050" spc="254">
                <a:latin typeface="Cambria Math"/>
                <a:cs typeface="Cambria Math"/>
              </a:rPr>
              <a:t> </a:t>
            </a:r>
            <a:r>
              <a:rPr dirty="0" sz="1000" spc="-5">
                <a:latin typeface="Cambria Math"/>
                <a:cs typeface="Cambria Math"/>
              </a:rPr>
              <a:t>= 90.13</a:t>
            </a:r>
            <a:r>
              <a:rPr dirty="0" sz="1000" spc="-10">
                <a:latin typeface="Cambria Math"/>
                <a:cs typeface="Cambria Math"/>
              </a:rPr>
              <a:t> </a:t>
            </a:r>
            <a:r>
              <a:rPr dirty="0" baseline="-36111" sz="1500" spc="-525">
                <a:latin typeface="Cambria Math"/>
                <a:cs typeface="Cambria Math"/>
              </a:rPr>
              <a:t>𝑔𝑔𝑠𝑠𝐴𝐴𝑑𝑑𝐴𝐴𝐴𝐴</a:t>
            </a:r>
            <a:endParaRPr baseline="-36111" sz="1500">
              <a:latin typeface="Cambria Math"/>
              <a:cs typeface="Cambria Math"/>
            </a:endParaRPr>
          </a:p>
        </p:txBody>
      </p:sp>
      <p:sp>
        <p:nvSpPr>
          <p:cNvPr id="24" name="object 24"/>
          <p:cNvSpPr/>
          <p:nvPr/>
        </p:nvSpPr>
        <p:spPr>
          <a:xfrm>
            <a:off x="4084320" y="4714494"/>
            <a:ext cx="378460" cy="0"/>
          </a:xfrm>
          <a:custGeom>
            <a:avLst/>
            <a:gdLst/>
            <a:ahLst/>
            <a:cxnLst/>
            <a:rect l="l" t="t" r="r" b="b"/>
            <a:pathLst>
              <a:path w="378460" h="0">
                <a:moveTo>
                  <a:pt x="0" y="0"/>
                </a:moveTo>
                <a:lnTo>
                  <a:pt x="377951" y="0"/>
                </a:lnTo>
              </a:path>
            </a:pathLst>
          </a:custGeom>
          <a:ln w="7620">
            <a:solidFill>
              <a:srgbClr val="000000"/>
            </a:solidFill>
          </a:ln>
        </p:spPr>
        <p:txBody>
          <a:bodyPr wrap="square" lIns="0" tIns="0" rIns="0" bIns="0" rtlCol="0"/>
          <a:lstStyle/>
          <a:p/>
        </p:txBody>
      </p:sp>
      <p:sp>
        <p:nvSpPr>
          <p:cNvPr id="25" name="object 25"/>
          <p:cNvSpPr txBox="1"/>
          <p:nvPr/>
        </p:nvSpPr>
        <p:spPr>
          <a:xfrm>
            <a:off x="1892391" y="5235959"/>
            <a:ext cx="320040" cy="177800"/>
          </a:xfrm>
          <a:prstGeom prst="rect">
            <a:avLst/>
          </a:prstGeom>
        </p:spPr>
        <p:txBody>
          <a:bodyPr wrap="square" lIns="0" tIns="12065" rIns="0" bIns="0" rtlCol="0" vert="horz">
            <a:spAutoFit/>
          </a:bodyPr>
          <a:lstStyle/>
          <a:p>
            <a:pPr marL="12700">
              <a:lnSpc>
                <a:spcPct val="100000"/>
              </a:lnSpc>
              <a:spcBef>
                <a:spcPts val="95"/>
              </a:spcBef>
            </a:pPr>
            <a:r>
              <a:rPr dirty="0" sz="1000" spc="-315">
                <a:latin typeface="Cambria Math"/>
                <a:cs typeface="Cambria Math"/>
              </a:rPr>
              <a:t>𝑅𝑅𝐹𝐹</a:t>
            </a:r>
            <a:r>
              <a:rPr dirty="0" sz="1000" spc="3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26" name="object 26"/>
          <p:cNvSpPr txBox="1"/>
          <p:nvPr/>
        </p:nvSpPr>
        <p:spPr>
          <a:xfrm>
            <a:off x="2196123" y="4854387"/>
            <a:ext cx="3307079" cy="461645"/>
          </a:xfrm>
          <a:prstGeom prst="rect">
            <a:avLst/>
          </a:prstGeom>
        </p:spPr>
        <p:txBody>
          <a:bodyPr wrap="square" lIns="0" tIns="12700" rIns="0" bIns="0" rtlCol="0" vert="horz">
            <a:spAutoFit/>
          </a:bodyPr>
          <a:lstStyle/>
          <a:p>
            <a:pPr marL="38100" marR="30480" indent="713105">
              <a:lnSpc>
                <a:spcPct val="143000"/>
              </a:lnSpc>
              <a:spcBef>
                <a:spcPts val="100"/>
              </a:spcBef>
            </a:pPr>
            <a:r>
              <a:rPr dirty="0" sz="1000" spc="-200">
                <a:latin typeface="Cambria Math"/>
                <a:cs typeface="Cambria Math"/>
              </a:rPr>
              <a:t>𝛾𝛾</a:t>
            </a:r>
            <a:r>
              <a:rPr dirty="0" baseline="-15873" sz="1050" spc="-300">
                <a:latin typeface="Cambria Math"/>
                <a:cs typeface="Cambria Math"/>
              </a:rPr>
              <a:t>𝑝𝑝𝑝𝑝</a:t>
            </a:r>
            <a:r>
              <a:rPr dirty="0" baseline="-15873" sz="1050" spc="277">
                <a:latin typeface="Cambria Math"/>
                <a:cs typeface="Cambria Math"/>
              </a:rPr>
              <a:t> </a:t>
            </a:r>
            <a:r>
              <a:rPr dirty="0" sz="1000" spc="-5">
                <a:latin typeface="Cambria Math"/>
                <a:cs typeface="Cambria Math"/>
              </a:rPr>
              <a:t>= </a:t>
            </a:r>
            <a:r>
              <a:rPr dirty="0" sz="1000">
                <a:latin typeface="Cambria Math"/>
                <a:cs typeface="Cambria Math"/>
              </a:rPr>
              <a:t>1.25, </a:t>
            </a:r>
            <a:r>
              <a:rPr dirty="0" sz="1000" spc="-250">
                <a:latin typeface="Cambria Math"/>
                <a:cs typeface="Cambria Math"/>
              </a:rPr>
              <a:t>𝛾𝛾</a:t>
            </a:r>
            <a:r>
              <a:rPr dirty="0" baseline="-15873" sz="1050" spc="-375">
                <a:latin typeface="Cambria Math"/>
                <a:cs typeface="Cambria Math"/>
              </a:rPr>
              <a:t>𝑝𝑝𝑊𝑊</a:t>
            </a:r>
            <a:r>
              <a:rPr dirty="0" baseline="-15873" sz="1050" spc="262">
                <a:latin typeface="Cambria Math"/>
                <a:cs typeface="Cambria Math"/>
              </a:rPr>
              <a:t> </a:t>
            </a:r>
            <a:r>
              <a:rPr dirty="0" sz="1000" spc="-5">
                <a:latin typeface="Cambria Math"/>
                <a:cs typeface="Cambria Math"/>
              </a:rPr>
              <a:t>= 1.50, </a:t>
            </a:r>
            <a:r>
              <a:rPr dirty="0" sz="1000" spc="-215">
                <a:latin typeface="Cambria Math"/>
                <a:cs typeface="Cambria Math"/>
              </a:rPr>
              <a:t>𝛾𝛾</a:t>
            </a:r>
            <a:r>
              <a:rPr dirty="0" baseline="-15873" sz="1050" spc="-322">
                <a:latin typeface="Cambria Math"/>
                <a:cs typeface="Cambria Math"/>
              </a:rPr>
              <a:t>𝐿𝐿𝐿𝐿</a:t>
            </a:r>
            <a:r>
              <a:rPr dirty="0" baseline="-15873" sz="1050" spc="277">
                <a:latin typeface="Cambria Math"/>
                <a:cs typeface="Cambria Math"/>
              </a:rPr>
              <a:t> </a:t>
            </a:r>
            <a:r>
              <a:rPr dirty="0" sz="1000" spc="-5">
                <a:latin typeface="Cambria Math"/>
                <a:cs typeface="Cambria Math"/>
              </a:rPr>
              <a:t>= 1.75  </a:t>
            </a:r>
            <a:r>
              <a:rPr dirty="0" baseline="2777" sz="1500" spc="-104">
                <a:latin typeface="Cambria Math"/>
                <a:cs typeface="Cambria Math"/>
              </a:rPr>
              <a:t>(</a:t>
            </a:r>
            <a:r>
              <a:rPr dirty="0" sz="1000" spc="-70">
                <a:latin typeface="Cambria Math"/>
                <a:cs typeface="Cambria Math"/>
              </a:rPr>
              <a:t>1</a:t>
            </a:r>
            <a:r>
              <a:rPr dirty="0" baseline="2777" sz="1500" spc="-104">
                <a:latin typeface="Cambria Math"/>
                <a:cs typeface="Cambria Math"/>
              </a:rPr>
              <a:t>)(</a:t>
            </a:r>
            <a:r>
              <a:rPr dirty="0" sz="1000" spc="-70">
                <a:latin typeface="Cambria Math"/>
                <a:cs typeface="Cambria Math"/>
              </a:rPr>
              <a:t>1</a:t>
            </a:r>
            <a:r>
              <a:rPr dirty="0" baseline="2777" sz="1500" spc="-104">
                <a:latin typeface="Cambria Math"/>
                <a:cs typeface="Cambria Math"/>
              </a:rPr>
              <a:t>)</a:t>
            </a:r>
            <a:r>
              <a:rPr dirty="0" sz="1000" spc="-70">
                <a:latin typeface="Cambria Math"/>
                <a:cs typeface="Cambria Math"/>
              </a:rPr>
              <a:t>(0.9)</a:t>
            </a:r>
            <a:r>
              <a:rPr dirty="0" baseline="2777" sz="1500" spc="-104">
                <a:latin typeface="Cambria Math"/>
                <a:cs typeface="Cambria Math"/>
              </a:rPr>
              <a:t>(</a:t>
            </a:r>
            <a:r>
              <a:rPr dirty="0" sz="1000" spc="-70">
                <a:latin typeface="Cambria Math"/>
                <a:cs typeface="Cambria Math"/>
              </a:rPr>
              <a:t>518.10𝑘𝑘𝑠𝑠𝑘𝑘</a:t>
            </a:r>
            <a:r>
              <a:rPr dirty="0" baseline="2777" sz="1500" spc="-104">
                <a:latin typeface="Cambria Math"/>
                <a:cs typeface="Cambria Math"/>
              </a:rPr>
              <a:t>) </a:t>
            </a:r>
            <a:r>
              <a:rPr dirty="0" sz="1000" spc="-5">
                <a:latin typeface="Cambria Math"/>
                <a:cs typeface="Cambria Math"/>
              </a:rPr>
              <a:t>− </a:t>
            </a:r>
            <a:r>
              <a:rPr dirty="0" baseline="2777" sz="1500" spc="-135">
                <a:latin typeface="Cambria Math"/>
                <a:cs typeface="Cambria Math"/>
              </a:rPr>
              <a:t>(</a:t>
            </a:r>
            <a:r>
              <a:rPr dirty="0" sz="1000" spc="-90">
                <a:latin typeface="Cambria Math"/>
                <a:cs typeface="Cambria Math"/>
              </a:rPr>
              <a:t>1.25</a:t>
            </a:r>
            <a:r>
              <a:rPr dirty="0" baseline="2777" sz="1500" spc="-135">
                <a:latin typeface="Cambria Math"/>
                <a:cs typeface="Cambria Math"/>
              </a:rPr>
              <a:t>)(</a:t>
            </a:r>
            <a:r>
              <a:rPr dirty="0" sz="1000" spc="-90">
                <a:latin typeface="Cambria Math"/>
                <a:cs typeface="Cambria Math"/>
              </a:rPr>
              <a:t>147.84𝑘𝑘𝑠𝑠𝑘𝑘</a:t>
            </a:r>
            <a:r>
              <a:rPr dirty="0" baseline="2777" sz="1500" spc="-135">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125">
                <a:latin typeface="Cambria Math"/>
                <a:cs typeface="Cambria Math"/>
              </a:rPr>
              <a:t>(1.5)(0𝑘𝑘𝑠𝑠𝑘𝑘)</a:t>
            </a:r>
            <a:endParaRPr sz="1000">
              <a:latin typeface="Cambria Math"/>
              <a:cs typeface="Cambria Math"/>
            </a:endParaRPr>
          </a:p>
        </p:txBody>
      </p:sp>
      <p:sp>
        <p:nvSpPr>
          <p:cNvPr id="27" name="object 27"/>
          <p:cNvSpPr txBox="1"/>
          <p:nvPr/>
        </p:nvSpPr>
        <p:spPr>
          <a:xfrm>
            <a:off x="3368173" y="5321341"/>
            <a:ext cx="963930" cy="177800"/>
          </a:xfrm>
          <a:prstGeom prst="rect">
            <a:avLst/>
          </a:prstGeom>
        </p:spPr>
        <p:txBody>
          <a:bodyPr wrap="square" lIns="0" tIns="12065" rIns="0" bIns="0" rtlCol="0" vert="horz">
            <a:spAutoFit/>
          </a:bodyPr>
          <a:lstStyle/>
          <a:p>
            <a:pPr marL="12700">
              <a:lnSpc>
                <a:spcPct val="100000"/>
              </a:lnSpc>
              <a:spcBef>
                <a:spcPts val="95"/>
              </a:spcBef>
            </a:pPr>
            <a:r>
              <a:rPr dirty="0" sz="1000" spc="-95">
                <a:latin typeface="Cambria Math"/>
                <a:cs typeface="Cambria Math"/>
              </a:rPr>
              <a:t>(1.75)(90.13𝑘𝑘𝑠𝑠𝑘𝑘)</a:t>
            </a:r>
            <a:endParaRPr sz="1000">
              <a:latin typeface="Cambria Math"/>
              <a:cs typeface="Cambria Math"/>
            </a:endParaRPr>
          </a:p>
        </p:txBody>
      </p:sp>
      <p:sp>
        <p:nvSpPr>
          <p:cNvPr id="28" name="object 28"/>
          <p:cNvSpPr/>
          <p:nvPr/>
        </p:nvSpPr>
        <p:spPr>
          <a:xfrm>
            <a:off x="2234183" y="5339334"/>
            <a:ext cx="3230880" cy="0"/>
          </a:xfrm>
          <a:custGeom>
            <a:avLst/>
            <a:gdLst/>
            <a:ahLst/>
            <a:cxnLst/>
            <a:rect l="l" t="t" r="r" b="b"/>
            <a:pathLst>
              <a:path w="3230879" h="0">
                <a:moveTo>
                  <a:pt x="0" y="0"/>
                </a:moveTo>
                <a:lnTo>
                  <a:pt x="3230867" y="0"/>
                </a:lnTo>
              </a:path>
            </a:pathLst>
          </a:custGeom>
          <a:ln w="7620">
            <a:solidFill>
              <a:srgbClr val="000000"/>
            </a:solidFill>
          </a:ln>
        </p:spPr>
        <p:txBody>
          <a:bodyPr wrap="square" lIns="0" tIns="0" rIns="0" bIns="0" rtlCol="0"/>
          <a:lstStyle/>
          <a:p/>
        </p:txBody>
      </p:sp>
      <p:sp>
        <p:nvSpPr>
          <p:cNvPr id="29" name="object 29"/>
          <p:cNvSpPr txBox="1"/>
          <p:nvPr/>
        </p:nvSpPr>
        <p:spPr>
          <a:xfrm>
            <a:off x="5487415" y="5235955"/>
            <a:ext cx="39306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1.78</a:t>
            </a:r>
            <a:endParaRPr sz="1000">
              <a:latin typeface="Cambria Math"/>
              <a:cs typeface="Cambria Math"/>
            </a:endParaRPr>
          </a:p>
        </p:txBody>
      </p:sp>
      <p:sp>
        <p:nvSpPr>
          <p:cNvPr id="30" name="object 30"/>
          <p:cNvSpPr txBox="1"/>
          <p:nvPr/>
        </p:nvSpPr>
        <p:spPr>
          <a:xfrm>
            <a:off x="673100" y="5618479"/>
            <a:ext cx="3050540" cy="208279"/>
          </a:xfrm>
          <a:prstGeom prst="rect">
            <a:avLst/>
          </a:prstGeom>
        </p:spPr>
        <p:txBody>
          <a:bodyPr wrap="square" lIns="0" tIns="12700" rIns="0" bIns="0" rtlCol="0" vert="horz">
            <a:spAutoFit/>
          </a:bodyPr>
          <a:lstStyle/>
          <a:p>
            <a:pPr marL="12700">
              <a:lnSpc>
                <a:spcPct val="100000"/>
              </a:lnSpc>
              <a:spcBef>
                <a:spcPts val="100"/>
              </a:spcBef>
            </a:pPr>
            <a:r>
              <a:rPr dirty="0" sz="1200" spc="-5">
                <a:solidFill>
                  <a:srgbClr val="0000FF"/>
                </a:solidFill>
                <a:latin typeface="Arial"/>
                <a:cs typeface="Arial"/>
              </a:rPr>
              <a:t>9.1.3 Bending Stress </a:t>
            </a:r>
            <a:r>
              <a:rPr dirty="0" sz="1200">
                <a:solidFill>
                  <a:srgbClr val="0000FF"/>
                </a:solidFill>
                <a:latin typeface="Arial"/>
                <a:cs typeface="Arial"/>
              </a:rPr>
              <a:t>– </a:t>
            </a:r>
            <a:r>
              <a:rPr dirty="0" sz="1200" spc="-5">
                <a:solidFill>
                  <a:srgbClr val="0000FF"/>
                </a:solidFill>
                <a:latin typeface="Arial"/>
                <a:cs typeface="Arial"/>
              </a:rPr>
              <a:t>Service </a:t>
            </a:r>
            <a:r>
              <a:rPr dirty="0" sz="1200">
                <a:solidFill>
                  <a:srgbClr val="0000FF"/>
                </a:solidFill>
                <a:latin typeface="Arial"/>
                <a:cs typeface="Arial"/>
              </a:rPr>
              <a:t>III </a:t>
            </a:r>
            <a:r>
              <a:rPr dirty="0" sz="1200" spc="-5">
                <a:solidFill>
                  <a:srgbClr val="0000FF"/>
                </a:solidFill>
                <a:latin typeface="Arial"/>
                <a:cs typeface="Arial"/>
              </a:rPr>
              <a:t>limit</a:t>
            </a:r>
            <a:r>
              <a:rPr dirty="0" sz="1200" spc="-50">
                <a:solidFill>
                  <a:srgbClr val="0000FF"/>
                </a:solidFill>
                <a:latin typeface="Arial"/>
                <a:cs typeface="Arial"/>
              </a:rPr>
              <a:t> </a:t>
            </a:r>
            <a:r>
              <a:rPr dirty="0" sz="1200" spc="-5">
                <a:solidFill>
                  <a:srgbClr val="0000FF"/>
                </a:solidFill>
                <a:latin typeface="Arial"/>
                <a:cs typeface="Arial"/>
              </a:rPr>
              <a:t>state</a:t>
            </a:r>
            <a:endParaRPr sz="1200">
              <a:latin typeface="Arial"/>
              <a:cs typeface="Arial"/>
            </a:endParaRPr>
          </a:p>
        </p:txBody>
      </p:sp>
      <p:sp>
        <p:nvSpPr>
          <p:cNvPr id="31" name="object 31"/>
          <p:cNvSpPr txBox="1"/>
          <p:nvPr/>
        </p:nvSpPr>
        <p:spPr>
          <a:xfrm>
            <a:off x="3102355" y="5918708"/>
            <a:ext cx="320040" cy="177800"/>
          </a:xfrm>
          <a:prstGeom prst="rect">
            <a:avLst/>
          </a:prstGeom>
        </p:spPr>
        <p:txBody>
          <a:bodyPr wrap="square" lIns="0" tIns="12065" rIns="0" bIns="0" rtlCol="0" vert="horz">
            <a:spAutoFit/>
          </a:bodyPr>
          <a:lstStyle/>
          <a:p>
            <a:pPr marL="12700">
              <a:lnSpc>
                <a:spcPct val="100000"/>
              </a:lnSpc>
              <a:spcBef>
                <a:spcPts val="95"/>
              </a:spcBef>
            </a:pPr>
            <a:r>
              <a:rPr dirty="0" sz="1000" spc="-315">
                <a:latin typeface="Cambria Math"/>
                <a:cs typeface="Cambria Math"/>
              </a:rPr>
              <a:t>𝑅𝑅𝐹𝐹</a:t>
            </a:r>
            <a:r>
              <a:rPr dirty="0" sz="1000" spc="3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32" name="object 32"/>
          <p:cNvSpPr txBox="1"/>
          <p:nvPr/>
        </p:nvSpPr>
        <p:spPr>
          <a:xfrm>
            <a:off x="3406088" y="5847079"/>
            <a:ext cx="128397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87">
                <a:latin typeface="Cambria Math"/>
                <a:cs typeface="Cambria Math"/>
              </a:rPr>
              <a:t>𝑓𝑓</a:t>
            </a:r>
            <a:r>
              <a:rPr dirty="0" sz="700" spc="-325">
                <a:latin typeface="Cambria Math"/>
                <a:cs typeface="Cambria Math"/>
              </a:rPr>
              <a:t>𝑅𝑅</a:t>
            </a:r>
            <a:r>
              <a:rPr dirty="0" sz="700" spc="125">
                <a:latin typeface="Cambria Math"/>
                <a:cs typeface="Cambria Math"/>
              </a:rPr>
              <a:t> </a:t>
            </a:r>
            <a:r>
              <a:rPr dirty="0" baseline="11111" sz="1500" spc="-7">
                <a:latin typeface="Cambria Math"/>
                <a:cs typeface="Cambria Math"/>
              </a:rPr>
              <a:t>− </a:t>
            </a:r>
            <a:r>
              <a:rPr dirty="0" baseline="11111" sz="1500" spc="-300">
                <a:latin typeface="Cambria Math"/>
                <a:cs typeface="Cambria Math"/>
              </a:rPr>
              <a:t>𝛾𝛾</a:t>
            </a:r>
            <a:r>
              <a:rPr dirty="0" sz="700" spc="-200">
                <a:latin typeface="Cambria Math"/>
                <a:cs typeface="Cambria Math"/>
              </a:rPr>
              <a:t>𝑝𝑝𝑝𝑝</a:t>
            </a:r>
            <a:r>
              <a:rPr dirty="0" sz="700" spc="-85">
                <a:latin typeface="Cambria Math"/>
                <a:cs typeface="Cambria Math"/>
              </a:rPr>
              <a:t> </a:t>
            </a:r>
            <a:r>
              <a:rPr dirty="0" baseline="11111" sz="1500" spc="-375">
                <a:latin typeface="Cambria Math"/>
                <a:cs typeface="Cambria Math"/>
              </a:rPr>
              <a:t>𝑓𝑓</a:t>
            </a:r>
            <a:r>
              <a:rPr dirty="0" sz="700" spc="-250">
                <a:latin typeface="Cambria Math"/>
                <a:cs typeface="Cambria Math"/>
              </a:rPr>
              <a:t>𝑝𝑝𝑝𝑝</a:t>
            </a:r>
            <a:r>
              <a:rPr dirty="0" sz="700" spc="125">
                <a:latin typeface="Cambria Math"/>
                <a:cs typeface="Cambria Math"/>
              </a:rPr>
              <a:t> </a:t>
            </a:r>
            <a:r>
              <a:rPr dirty="0" baseline="11111" sz="1500" spc="-7">
                <a:latin typeface="Cambria Math"/>
                <a:cs typeface="Cambria Math"/>
              </a:rPr>
              <a:t>−</a:t>
            </a:r>
            <a:r>
              <a:rPr dirty="0" baseline="11111" sz="1500" spc="15">
                <a:latin typeface="Cambria Math"/>
                <a:cs typeface="Cambria Math"/>
              </a:rPr>
              <a:t> </a:t>
            </a:r>
            <a:r>
              <a:rPr dirty="0" baseline="11111" sz="1500" spc="-405">
                <a:latin typeface="Cambria Math"/>
                <a:cs typeface="Cambria Math"/>
              </a:rPr>
              <a:t>𝛾𝛾</a:t>
            </a:r>
            <a:r>
              <a:rPr dirty="0" sz="700" spc="-270">
                <a:latin typeface="Cambria Math"/>
                <a:cs typeface="Cambria Math"/>
              </a:rPr>
              <a:t>𝑝𝑝𝑊𝑊</a:t>
            </a:r>
            <a:r>
              <a:rPr dirty="0" baseline="11111" sz="1500" spc="-405">
                <a:latin typeface="Cambria Math"/>
                <a:cs typeface="Cambria Math"/>
              </a:rPr>
              <a:t>𝑓𝑓</a:t>
            </a:r>
            <a:r>
              <a:rPr dirty="0" sz="700" spc="-270">
                <a:latin typeface="Cambria Math"/>
                <a:cs typeface="Cambria Math"/>
              </a:rPr>
              <a:t>𝑝𝑝𝑊𝑊</a:t>
            </a:r>
            <a:endParaRPr sz="700">
              <a:latin typeface="Cambria Math"/>
              <a:cs typeface="Cambria Math"/>
            </a:endParaRPr>
          </a:p>
        </p:txBody>
      </p:sp>
      <p:sp>
        <p:nvSpPr>
          <p:cNvPr id="33" name="object 33"/>
          <p:cNvSpPr/>
          <p:nvPr/>
        </p:nvSpPr>
        <p:spPr>
          <a:xfrm>
            <a:off x="3444240" y="6022085"/>
            <a:ext cx="1213485" cy="0"/>
          </a:xfrm>
          <a:custGeom>
            <a:avLst/>
            <a:gdLst/>
            <a:ahLst/>
            <a:cxnLst/>
            <a:rect l="l" t="t" r="r" b="b"/>
            <a:pathLst>
              <a:path w="1213485" h="0">
                <a:moveTo>
                  <a:pt x="0" y="0"/>
                </a:moveTo>
                <a:lnTo>
                  <a:pt x="1213116" y="0"/>
                </a:lnTo>
              </a:path>
            </a:pathLst>
          </a:custGeom>
          <a:ln w="7620">
            <a:solidFill>
              <a:srgbClr val="000000"/>
            </a:solidFill>
          </a:ln>
        </p:spPr>
        <p:txBody>
          <a:bodyPr wrap="square" lIns="0" tIns="0" rIns="0" bIns="0" rtlCol="0"/>
          <a:lstStyle/>
          <a:p/>
        </p:txBody>
      </p:sp>
      <p:sp>
        <p:nvSpPr>
          <p:cNvPr id="34" name="object 34"/>
          <p:cNvSpPr txBox="1"/>
          <p:nvPr/>
        </p:nvSpPr>
        <p:spPr>
          <a:xfrm>
            <a:off x="660400" y="5986678"/>
            <a:ext cx="6186805" cy="561975"/>
          </a:xfrm>
          <a:prstGeom prst="rect">
            <a:avLst/>
          </a:prstGeom>
        </p:spPr>
        <p:txBody>
          <a:bodyPr wrap="square" lIns="0" tIns="55244" rIns="0" bIns="0" rtlCol="0" vert="horz">
            <a:spAutoFit/>
          </a:bodyPr>
          <a:lstStyle/>
          <a:p>
            <a:pPr algn="ctr" marL="586740">
              <a:lnSpc>
                <a:spcPct val="100000"/>
              </a:lnSpc>
              <a:spcBef>
                <a:spcPts val="434"/>
              </a:spcBef>
            </a:pPr>
            <a:r>
              <a:rPr dirty="0" baseline="11111" sz="1500" spc="-322">
                <a:latin typeface="Cambria Math"/>
                <a:cs typeface="Cambria Math"/>
              </a:rPr>
              <a:t>𝛾𝛾</a:t>
            </a:r>
            <a:r>
              <a:rPr dirty="0" sz="700" spc="-215">
                <a:latin typeface="Cambria Math"/>
                <a:cs typeface="Cambria Math"/>
              </a:rPr>
              <a:t>𝐿𝐿𝐿𝐿</a:t>
            </a:r>
            <a:r>
              <a:rPr dirty="0" sz="700" spc="-100">
                <a:latin typeface="Cambria Math"/>
                <a:cs typeface="Cambria Math"/>
              </a:rPr>
              <a:t> </a:t>
            </a:r>
            <a:r>
              <a:rPr dirty="0" baseline="11111" sz="1500" spc="-330">
                <a:latin typeface="Cambria Math"/>
                <a:cs typeface="Cambria Math"/>
              </a:rPr>
              <a:t>𝑓𝑓</a:t>
            </a:r>
            <a:r>
              <a:rPr dirty="0" sz="700" spc="-220">
                <a:latin typeface="Cambria Math"/>
                <a:cs typeface="Cambria Math"/>
              </a:rPr>
              <a:t>𝐿𝐿𝐿𝐿𝐿𝐿𝐿𝐿</a:t>
            </a:r>
            <a:endParaRPr sz="700">
              <a:latin typeface="Cambria Math"/>
              <a:cs typeface="Cambria Math"/>
            </a:endParaRPr>
          </a:p>
          <a:p>
            <a:pPr marL="25400" marR="17780">
              <a:lnSpc>
                <a:spcPts val="1150"/>
              </a:lnSpc>
              <a:spcBef>
                <a:spcPts val="415"/>
              </a:spcBef>
            </a:pPr>
            <a:r>
              <a:rPr dirty="0" sz="1000" spc="-5">
                <a:latin typeface="Times New Roman"/>
                <a:cs typeface="Times New Roman"/>
              </a:rPr>
              <a:t>Per WSDOT BDM </a:t>
            </a:r>
            <a:r>
              <a:rPr dirty="0" sz="1000">
                <a:latin typeface="Times New Roman"/>
                <a:cs typeface="Times New Roman"/>
              </a:rPr>
              <a:t>13.2.4, </a:t>
            </a:r>
            <a:r>
              <a:rPr dirty="0" sz="1000" spc="-5">
                <a:latin typeface="Times New Roman"/>
                <a:cs typeface="Times New Roman"/>
              </a:rPr>
              <a:t>use the AASHTO </a:t>
            </a:r>
            <a:r>
              <a:rPr dirty="0" sz="1000" spc="-10">
                <a:latin typeface="Times New Roman"/>
                <a:cs typeface="Times New Roman"/>
              </a:rPr>
              <a:t>LRFD </a:t>
            </a:r>
            <a:r>
              <a:rPr dirty="0" sz="1000" spc="-5">
                <a:latin typeface="Times New Roman"/>
                <a:cs typeface="Times New Roman"/>
              </a:rPr>
              <a:t>specifications tension stress limit and live load factor for load rating  purposes.</a:t>
            </a:r>
            <a:endParaRPr sz="1000">
              <a:latin typeface="Times New Roman"/>
              <a:cs typeface="Times New Roman"/>
            </a:endParaRPr>
          </a:p>
        </p:txBody>
      </p:sp>
      <p:sp>
        <p:nvSpPr>
          <p:cNvPr id="35" name="object 35"/>
          <p:cNvSpPr txBox="1"/>
          <p:nvPr/>
        </p:nvSpPr>
        <p:spPr>
          <a:xfrm>
            <a:off x="4422140" y="6685279"/>
            <a:ext cx="7048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𝑐𝑐</a:t>
            </a:r>
            <a:endParaRPr sz="700">
              <a:latin typeface="Cambria Math"/>
              <a:cs typeface="Cambria Math"/>
            </a:endParaRPr>
          </a:p>
        </p:txBody>
      </p:sp>
      <p:sp>
        <p:nvSpPr>
          <p:cNvPr id="36" name="object 36"/>
          <p:cNvSpPr/>
          <p:nvPr/>
        </p:nvSpPr>
        <p:spPr>
          <a:xfrm>
            <a:off x="4389120" y="6646926"/>
            <a:ext cx="114300" cy="0"/>
          </a:xfrm>
          <a:custGeom>
            <a:avLst/>
            <a:gdLst/>
            <a:ahLst/>
            <a:cxnLst/>
            <a:rect l="l" t="t" r="r" b="b"/>
            <a:pathLst>
              <a:path w="114300" h="0">
                <a:moveTo>
                  <a:pt x="0" y="0"/>
                </a:moveTo>
                <a:lnTo>
                  <a:pt x="114300" y="0"/>
                </a:lnTo>
              </a:path>
            </a:pathLst>
          </a:custGeom>
          <a:ln w="7620">
            <a:solidFill>
              <a:srgbClr val="000000"/>
            </a:solidFill>
          </a:ln>
        </p:spPr>
        <p:txBody>
          <a:bodyPr wrap="square" lIns="0" tIns="0" rIns="0" bIns="0" rtlCol="0"/>
          <a:lstStyle/>
          <a:p/>
        </p:txBody>
      </p:sp>
      <p:sp>
        <p:nvSpPr>
          <p:cNvPr id="37" name="object 37"/>
          <p:cNvSpPr txBox="1"/>
          <p:nvPr/>
        </p:nvSpPr>
        <p:spPr>
          <a:xfrm>
            <a:off x="2929109" y="6625825"/>
            <a:ext cx="1909445"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487">
                <a:latin typeface="Cambria Math"/>
                <a:cs typeface="Cambria Math"/>
              </a:rPr>
              <a:t>𝑓𝑓</a:t>
            </a:r>
            <a:r>
              <a:rPr dirty="0" baseline="-11904" sz="1050" spc="-487">
                <a:latin typeface="Cambria Math"/>
                <a:cs typeface="Cambria Math"/>
              </a:rPr>
              <a:t>𝑅𝑅</a:t>
            </a:r>
            <a:r>
              <a:rPr dirty="0" baseline="-11904" sz="1050" spc="270">
                <a:latin typeface="Cambria Math"/>
                <a:cs typeface="Cambria Math"/>
              </a:rPr>
              <a:t> </a:t>
            </a:r>
            <a:r>
              <a:rPr dirty="0" baseline="2777" sz="1500" spc="-7">
                <a:latin typeface="Cambria Math"/>
                <a:cs typeface="Cambria Math"/>
              </a:rPr>
              <a:t>= </a:t>
            </a:r>
            <a:r>
              <a:rPr dirty="0" baseline="2777" sz="1500" spc="-382">
                <a:latin typeface="Cambria Math"/>
                <a:cs typeface="Cambria Math"/>
              </a:rPr>
              <a:t>𝑓𝑓</a:t>
            </a:r>
            <a:r>
              <a:rPr dirty="0" baseline="-11904" sz="1050" spc="-382">
                <a:latin typeface="Cambria Math"/>
                <a:cs typeface="Cambria Math"/>
              </a:rPr>
              <a:t>𝑠𝑠𝑔𝑔𝑐𝑐𝑔𝑔𝑑𝑑</a:t>
            </a:r>
            <a:r>
              <a:rPr dirty="0" baseline="-11904" sz="1050" spc="209">
                <a:latin typeface="Cambria Math"/>
                <a:cs typeface="Cambria Math"/>
              </a:rPr>
              <a:t> </a:t>
            </a:r>
            <a:r>
              <a:rPr dirty="0" baseline="2777" sz="1500" spc="-7">
                <a:latin typeface="Cambria Math"/>
                <a:cs typeface="Cambria Math"/>
              </a:rPr>
              <a:t>− </a:t>
            </a:r>
            <a:r>
              <a:rPr dirty="0" baseline="2777" sz="1500" spc="-405">
                <a:latin typeface="Cambria Math"/>
                <a:cs typeface="Cambria Math"/>
              </a:rPr>
              <a:t>𝑓𝑓</a:t>
            </a:r>
            <a:r>
              <a:rPr dirty="0" baseline="-11904" sz="1050" spc="-405">
                <a:latin typeface="Cambria Math"/>
                <a:cs typeface="Cambria Math"/>
              </a:rPr>
              <a:t>𝑑𝑑𝑠𝑠</a:t>
            </a:r>
            <a:r>
              <a:rPr dirty="0" baseline="-11904" sz="1050" spc="270">
                <a:latin typeface="Cambria Math"/>
                <a:cs typeface="Cambria Math"/>
              </a:rPr>
              <a:t> </a:t>
            </a:r>
            <a:r>
              <a:rPr dirty="0" baseline="2777" sz="1500" spc="-7">
                <a:latin typeface="Cambria Math"/>
                <a:cs typeface="Cambria Math"/>
              </a:rPr>
              <a:t>= </a:t>
            </a:r>
            <a:r>
              <a:rPr dirty="0" baseline="2777" sz="1500" spc="-127">
                <a:latin typeface="Cambria Math"/>
                <a:cs typeface="Cambria Math"/>
              </a:rPr>
              <a:t>0.19𝜆𝜆</a:t>
            </a:r>
            <a:r>
              <a:rPr dirty="0" sz="1000" spc="-85">
                <a:latin typeface="Cambria Math"/>
                <a:cs typeface="Cambria Math"/>
              </a:rPr>
              <a:t>�</a:t>
            </a:r>
            <a:r>
              <a:rPr dirty="0" baseline="2777" sz="1500" spc="-127">
                <a:latin typeface="Cambria Math"/>
                <a:cs typeface="Cambria Math"/>
              </a:rPr>
              <a:t>𝑓𝑓</a:t>
            </a:r>
            <a:r>
              <a:rPr dirty="0" baseline="27777" sz="1050" spc="-127">
                <a:latin typeface="Cambria Math"/>
                <a:cs typeface="Cambria Math"/>
              </a:rPr>
              <a:t>′ </a:t>
            </a:r>
            <a:r>
              <a:rPr dirty="0" baseline="2777" sz="1500" spc="-7">
                <a:latin typeface="Cambria Math"/>
                <a:cs typeface="Cambria Math"/>
              </a:rPr>
              <a:t>−</a:t>
            </a:r>
            <a:r>
              <a:rPr dirty="0" baseline="2777" sz="1500" spc="195">
                <a:latin typeface="Cambria Math"/>
                <a:cs typeface="Cambria Math"/>
              </a:rPr>
              <a:t> </a:t>
            </a:r>
            <a:r>
              <a:rPr dirty="0" baseline="2777" sz="1500" spc="-405">
                <a:latin typeface="Cambria Math"/>
                <a:cs typeface="Cambria Math"/>
              </a:rPr>
              <a:t>𝑓𝑓</a:t>
            </a:r>
            <a:r>
              <a:rPr dirty="0" baseline="-11904" sz="1050" spc="-405">
                <a:latin typeface="Cambria Math"/>
                <a:cs typeface="Cambria Math"/>
              </a:rPr>
              <a:t>𝑑𝑑𝑠𝑠</a:t>
            </a:r>
            <a:endParaRPr baseline="-11904" sz="1050">
              <a:latin typeface="Cambria Math"/>
              <a:cs typeface="Cambria Math"/>
            </a:endParaRPr>
          </a:p>
        </p:txBody>
      </p:sp>
      <p:sp>
        <p:nvSpPr>
          <p:cNvPr id="38" name="object 38"/>
          <p:cNvSpPr/>
          <p:nvPr/>
        </p:nvSpPr>
        <p:spPr>
          <a:xfrm>
            <a:off x="2676144" y="6909054"/>
            <a:ext cx="166370" cy="0"/>
          </a:xfrm>
          <a:custGeom>
            <a:avLst/>
            <a:gdLst/>
            <a:ahLst/>
            <a:cxnLst/>
            <a:rect l="l" t="t" r="r" b="b"/>
            <a:pathLst>
              <a:path w="166369" h="0">
                <a:moveTo>
                  <a:pt x="0" y="0"/>
                </a:moveTo>
                <a:lnTo>
                  <a:pt x="166128" y="0"/>
                </a:lnTo>
              </a:path>
            </a:pathLst>
          </a:custGeom>
          <a:ln w="7619">
            <a:solidFill>
              <a:srgbClr val="000000"/>
            </a:solidFill>
          </a:ln>
        </p:spPr>
        <p:txBody>
          <a:bodyPr wrap="square" lIns="0" tIns="0" rIns="0" bIns="0" rtlCol="0"/>
          <a:lstStyle/>
          <a:p/>
        </p:txBody>
      </p:sp>
      <p:sp>
        <p:nvSpPr>
          <p:cNvPr id="39" name="object 39"/>
          <p:cNvSpPr txBox="1"/>
          <p:nvPr/>
        </p:nvSpPr>
        <p:spPr>
          <a:xfrm>
            <a:off x="647700" y="6811150"/>
            <a:ext cx="5903595" cy="912494"/>
          </a:xfrm>
          <a:prstGeom prst="rect">
            <a:avLst/>
          </a:prstGeom>
        </p:spPr>
        <p:txBody>
          <a:bodyPr wrap="square" lIns="0" tIns="82550" rIns="0" bIns="0" rtlCol="0" vert="horz">
            <a:spAutoFit/>
          </a:bodyPr>
          <a:lstStyle/>
          <a:p>
            <a:pPr algn="ctr" marL="567055">
              <a:lnSpc>
                <a:spcPct val="100000"/>
              </a:lnSpc>
              <a:spcBef>
                <a:spcPts val="650"/>
              </a:spcBef>
            </a:pPr>
            <a:r>
              <a:rPr dirty="0" sz="1000" spc="-325">
                <a:latin typeface="Cambria Math"/>
                <a:cs typeface="Cambria Math"/>
              </a:rPr>
              <a:t>𝑓𝑓</a:t>
            </a:r>
            <a:r>
              <a:rPr dirty="0" baseline="-15873" sz="1050" spc="-487">
                <a:latin typeface="Cambria Math"/>
                <a:cs typeface="Cambria Math"/>
              </a:rPr>
              <a:t>𝑅𝑅</a:t>
            </a:r>
            <a:r>
              <a:rPr dirty="0" baseline="-15873" sz="1050" spc="292">
                <a:latin typeface="Cambria Math"/>
                <a:cs typeface="Cambria Math"/>
              </a:rPr>
              <a:t> </a:t>
            </a:r>
            <a:r>
              <a:rPr dirty="0" sz="1000" spc="-5">
                <a:latin typeface="Cambria Math"/>
                <a:cs typeface="Cambria Math"/>
              </a:rPr>
              <a:t>= </a:t>
            </a:r>
            <a:r>
              <a:rPr dirty="0" sz="1000" spc="-90">
                <a:latin typeface="Cambria Math"/>
                <a:cs typeface="Cambria Math"/>
              </a:rPr>
              <a:t>0.19</a:t>
            </a:r>
            <a:r>
              <a:rPr dirty="0" baseline="2777" sz="1500" spc="-135">
                <a:latin typeface="Cambria Math"/>
                <a:cs typeface="Cambria Math"/>
              </a:rPr>
              <a:t>(</a:t>
            </a:r>
            <a:r>
              <a:rPr dirty="0" sz="1000" spc="-90">
                <a:latin typeface="Cambria Math"/>
                <a:cs typeface="Cambria Math"/>
              </a:rPr>
              <a:t>1.0</a:t>
            </a:r>
            <a:r>
              <a:rPr dirty="0" baseline="2777" sz="1500" spc="-135">
                <a:latin typeface="Cambria Math"/>
                <a:cs typeface="Cambria Math"/>
              </a:rPr>
              <a:t>)</a:t>
            </a:r>
            <a:r>
              <a:rPr dirty="0" sz="1000" spc="-90">
                <a:latin typeface="Cambria Math"/>
                <a:cs typeface="Cambria Math"/>
              </a:rPr>
              <a:t>√8.7𝑘𝑘𝑠𝑠𝑠𝑠 </a:t>
            </a:r>
            <a:r>
              <a:rPr dirty="0" sz="1000" spc="-5">
                <a:latin typeface="Cambria Math"/>
                <a:cs typeface="Cambria Math"/>
              </a:rPr>
              <a:t>− </a:t>
            </a:r>
            <a:r>
              <a:rPr dirty="0" sz="1000" spc="-120">
                <a:latin typeface="Cambria Math"/>
                <a:cs typeface="Cambria Math"/>
              </a:rPr>
              <a:t>(−6.221𝑘𝑘𝑠𝑠𝑠𝑠) </a:t>
            </a:r>
            <a:r>
              <a:rPr dirty="0" sz="1000" spc="-5">
                <a:latin typeface="Cambria Math"/>
                <a:cs typeface="Cambria Math"/>
              </a:rPr>
              <a:t>= </a:t>
            </a:r>
            <a:r>
              <a:rPr dirty="0" sz="1000" spc="-155">
                <a:latin typeface="Cambria Math"/>
                <a:cs typeface="Cambria Math"/>
              </a:rPr>
              <a:t>0.560𝑘𝑘𝑠𝑠𝑠𝑠 </a:t>
            </a:r>
            <a:r>
              <a:rPr dirty="0" sz="1000" spc="-5">
                <a:latin typeface="Cambria Math"/>
                <a:cs typeface="Cambria Math"/>
              </a:rPr>
              <a:t>− </a:t>
            </a:r>
            <a:r>
              <a:rPr dirty="0" sz="1000" spc="-120">
                <a:latin typeface="Cambria Math"/>
                <a:cs typeface="Cambria Math"/>
              </a:rPr>
              <a:t>(−6.221𝑘𝑘𝑠𝑠𝑠𝑠) </a:t>
            </a:r>
            <a:r>
              <a:rPr dirty="0" sz="1000" spc="-5">
                <a:latin typeface="Cambria Math"/>
                <a:cs typeface="Cambria Math"/>
              </a:rPr>
              <a:t>=  </a:t>
            </a:r>
            <a:r>
              <a:rPr dirty="0" sz="1000" spc="-155">
                <a:latin typeface="Cambria Math"/>
                <a:cs typeface="Cambria Math"/>
              </a:rPr>
              <a:t>6.781𝑘𝑘𝑠𝑠𝑠𝑠</a:t>
            </a:r>
            <a:endParaRPr sz="1000">
              <a:latin typeface="Cambria Math"/>
              <a:cs typeface="Cambria Math"/>
            </a:endParaRPr>
          </a:p>
          <a:p>
            <a:pPr marL="38100">
              <a:lnSpc>
                <a:spcPct val="100000"/>
              </a:lnSpc>
              <a:spcBef>
                <a:spcPts val="555"/>
              </a:spcBef>
            </a:pPr>
            <a:r>
              <a:rPr dirty="0" sz="1000" spc="-5">
                <a:latin typeface="Times New Roman"/>
                <a:cs typeface="Times New Roman"/>
              </a:rPr>
              <a:t>Since we are using refined </a:t>
            </a:r>
            <a:r>
              <a:rPr dirty="0" sz="1000" spc="-10">
                <a:latin typeface="Times New Roman"/>
                <a:cs typeface="Times New Roman"/>
              </a:rPr>
              <a:t>losses </a:t>
            </a:r>
            <a:r>
              <a:rPr dirty="0" sz="1000" spc="-5">
                <a:latin typeface="Times New Roman"/>
                <a:cs typeface="Times New Roman"/>
              </a:rPr>
              <a:t>and elastic gains, the live load factor is </a:t>
            </a:r>
            <a:r>
              <a:rPr dirty="0" sz="1000">
                <a:latin typeface="Times New Roman"/>
                <a:cs typeface="Times New Roman"/>
              </a:rPr>
              <a:t>1.0 </a:t>
            </a:r>
            <a:r>
              <a:rPr dirty="0" sz="1000" spc="-5">
                <a:latin typeface="Times New Roman"/>
                <a:cs typeface="Times New Roman"/>
              </a:rPr>
              <a:t>(See AASHTO </a:t>
            </a:r>
            <a:r>
              <a:rPr dirty="0" sz="1000" spc="-10">
                <a:latin typeface="Times New Roman"/>
                <a:cs typeface="Times New Roman"/>
              </a:rPr>
              <a:t>LRFD </a:t>
            </a:r>
            <a:r>
              <a:rPr dirty="0" sz="1000" spc="-5">
                <a:latin typeface="Times New Roman"/>
                <a:cs typeface="Times New Roman"/>
              </a:rPr>
              <a:t>Table</a:t>
            </a:r>
            <a:r>
              <a:rPr dirty="0" sz="1000" spc="235">
                <a:latin typeface="Times New Roman"/>
                <a:cs typeface="Times New Roman"/>
              </a:rPr>
              <a:t> </a:t>
            </a:r>
            <a:r>
              <a:rPr dirty="0" sz="1000" spc="-5">
                <a:latin typeface="Times New Roman"/>
                <a:cs typeface="Times New Roman"/>
              </a:rPr>
              <a:t>3.4.1-4).</a:t>
            </a:r>
            <a:endParaRPr sz="1000">
              <a:latin typeface="Times New Roman"/>
              <a:cs typeface="Times New Roman"/>
            </a:endParaRPr>
          </a:p>
          <a:p>
            <a:pPr algn="ctr" marL="572770">
              <a:lnSpc>
                <a:spcPct val="100000"/>
              </a:lnSpc>
              <a:spcBef>
                <a:spcPts val="560"/>
              </a:spcBef>
            </a:pPr>
            <a:r>
              <a:rPr dirty="0" sz="1000" spc="-215">
                <a:latin typeface="Cambria Math"/>
                <a:cs typeface="Cambria Math"/>
              </a:rPr>
              <a:t>𝛾𝛾</a:t>
            </a:r>
            <a:r>
              <a:rPr dirty="0" baseline="-15873" sz="1050" spc="-322">
                <a:latin typeface="Cambria Math"/>
                <a:cs typeface="Cambria Math"/>
              </a:rPr>
              <a:t>𝐿𝐿𝐿𝐿</a:t>
            </a:r>
            <a:r>
              <a:rPr dirty="0" baseline="-15873" sz="1050" spc="270">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5">
                <a:latin typeface="Cambria Math"/>
                <a:cs typeface="Cambria Math"/>
              </a:rPr>
              <a:t>1.0</a:t>
            </a:r>
            <a:endParaRPr sz="1000">
              <a:latin typeface="Cambria Math"/>
              <a:cs typeface="Cambria Math"/>
            </a:endParaRPr>
          </a:p>
          <a:p>
            <a:pPr algn="ctr" marL="499109">
              <a:lnSpc>
                <a:spcPct val="100000"/>
              </a:lnSpc>
              <a:spcBef>
                <a:spcPts val="520"/>
              </a:spcBef>
            </a:pPr>
            <a:r>
              <a:rPr dirty="0" sz="1000" spc="-155">
                <a:latin typeface="Cambria Math"/>
                <a:cs typeface="Cambria Math"/>
              </a:rPr>
              <a:t>6.781𝑘𝑘𝑠𝑠𝑠𝑠 </a:t>
            </a:r>
            <a:r>
              <a:rPr dirty="0" sz="1000" spc="-5">
                <a:latin typeface="Cambria Math"/>
                <a:cs typeface="Cambria Math"/>
              </a:rPr>
              <a:t>− </a:t>
            </a:r>
            <a:r>
              <a:rPr dirty="0" baseline="2777" sz="1500" spc="-142">
                <a:latin typeface="Cambria Math"/>
                <a:cs typeface="Cambria Math"/>
              </a:rPr>
              <a:t>(</a:t>
            </a:r>
            <a:r>
              <a:rPr dirty="0" sz="1000" spc="-95">
                <a:latin typeface="Cambria Math"/>
                <a:cs typeface="Cambria Math"/>
              </a:rPr>
              <a:t>1.0</a:t>
            </a:r>
            <a:r>
              <a:rPr dirty="0" baseline="2777" sz="1500" spc="-142">
                <a:latin typeface="Cambria Math"/>
                <a:cs typeface="Cambria Math"/>
              </a:rPr>
              <a:t>)(</a:t>
            </a:r>
            <a:r>
              <a:rPr dirty="0" sz="1000" spc="-95">
                <a:latin typeface="Cambria Math"/>
                <a:cs typeface="Cambria Math"/>
              </a:rPr>
              <a:t>4.268𝑘𝑘𝑠𝑠𝑠𝑠</a:t>
            </a:r>
            <a:r>
              <a:rPr dirty="0" baseline="2777" sz="1500" spc="-142">
                <a:latin typeface="Cambria Math"/>
                <a:cs typeface="Cambria Math"/>
              </a:rPr>
              <a:t>) </a:t>
            </a:r>
            <a:r>
              <a:rPr dirty="0" sz="1000" spc="-5">
                <a:latin typeface="Cambria Math"/>
                <a:cs typeface="Cambria Math"/>
              </a:rPr>
              <a:t>−</a:t>
            </a:r>
            <a:r>
              <a:rPr dirty="0" sz="1000" spc="-20">
                <a:latin typeface="Cambria Math"/>
                <a:cs typeface="Cambria Math"/>
              </a:rPr>
              <a:t> </a:t>
            </a:r>
            <a:r>
              <a:rPr dirty="0" sz="1000" spc="-135">
                <a:latin typeface="Cambria Math"/>
                <a:cs typeface="Cambria Math"/>
              </a:rPr>
              <a:t>1.0(0𝑘𝑘𝑠𝑠𝑠𝑠)</a:t>
            </a:r>
            <a:endParaRPr sz="1000">
              <a:latin typeface="Cambria Math"/>
              <a:cs typeface="Cambria Math"/>
            </a:endParaRPr>
          </a:p>
        </p:txBody>
      </p:sp>
      <p:sp>
        <p:nvSpPr>
          <p:cNvPr id="40" name="object 40"/>
          <p:cNvSpPr txBox="1"/>
          <p:nvPr/>
        </p:nvSpPr>
        <p:spPr>
          <a:xfrm>
            <a:off x="3407061" y="7729260"/>
            <a:ext cx="884555" cy="177800"/>
          </a:xfrm>
          <a:prstGeom prst="rect">
            <a:avLst/>
          </a:prstGeom>
        </p:spPr>
        <p:txBody>
          <a:bodyPr wrap="square" lIns="0" tIns="12065" rIns="0" bIns="0" rtlCol="0" vert="horz">
            <a:spAutoFit/>
          </a:bodyPr>
          <a:lstStyle/>
          <a:p>
            <a:pPr marL="12700">
              <a:lnSpc>
                <a:spcPct val="100000"/>
              </a:lnSpc>
              <a:spcBef>
                <a:spcPts val="95"/>
              </a:spcBef>
            </a:pPr>
            <a:r>
              <a:rPr dirty="0" sz="1000">
                <a:latin typeface="Cambria Math"/>
                <a:cs typeface="Cambria Math"/>
              </a:rPr>
              <a:t>(</a:t>
            </a:r>
            <a:r>
              <a:rPr dirty="0" sz="1000" spc="-5">
                <a:latin typeface="Cambria Math"/>
                <a:cs typeface="Cambria Math"/>
              </a:rPr>
              <a:t>1</a:t>
            </a:r>
            <a:r>
              <a:rPr dirty="0" sz="1000" spc="-10">
                <a:latin typeface="Cambria Math"/>
                <a:cs typeface="Cambria Math"/>
              </a:rPr>
              <a:t>.</a:t>
            </a:r>
            <a:r>
              <a:rPr dirty="0" sz="1000" spc="-5">
                <a:latin typeface="Cambria Math"/>
                <a:cs typeface="Cambria Math"/>
              </a:rPr>
              <a:t>0</a:t>
            </a:r>
            <a:r>
              <a:rPr dirty="0" sz="1000">
                <a:latin typeface="Cambria Math"/>
                <a:cs typeface="Cambria Math"/>
              </a:rPr>
              <a:t>)(</a:t>
            </a:r>
            <a:r>
              <a:rPr dirty="0" sz="1000" spc="-5">
                <a:latin typeface="Cambria Math"/>
                <a:cs typeface="Cambria Math"/>
              </a:rPr>
              <a:t>1</a:t>
            </a:r>
            <a:r>
              <a:rPr dirty="0" sz="1000" spc="-10">
                <a:latin typeface="Cambria Math"/>
                <a:cs typeface="Cambria Math"/>
              </a:rPr>
              <a:t>.</a:t>
            </a:r>
            <a:r>
              <a:rPr dirty="0" sz="1000" spc="-5">
                <a:latin typeface="Cambria Math"/>
                <a:cs typeface="Cambria Math"/>
              </a:rPr>
              <a:t>789</a:t>
            </a:r>
            <a:r>
              <a:rPr dirty="0" sz="1000" spc="-505">
                <a:latin typeface="Cambria Math"/>
                <a:cs typeface="Cambria Math"/>
              </a:rPr>
              <a:t>𝑘𝑘</a:t>
            </a:r>
            <a:r>
              <a:rPr dirty="0" sz="1000" spc="-590">
                <a:latin typeface="Cambria Math"/>
                <a:cs typeface="Cambria Math"/>
              </a:rPr>
              <a:t>𝑠𝑠𝑠</a:t>
            </a:r>
            <a:r>
              <a:rPr dirty="0" sz="1000" spc="-545">
                <a:latin typeface="Cambria Math"/>
                <a:cs typeface="Cambria Math"/>
              </a:rPr>
              <a:t>𝑠</a:t>
            </a:r>
            <a:r>
              <a:rPr dirty="0" sz="1000" spc="-5">
                <a:latin typeface="Cambria Math"/>
                <a:cs typeface="Cambria Math"/>
              </a:rPr>
              <a:t>)</a:t>
            </a:r>
            <a:endParaRPr sz="1000">
              <a:latin typeface="Cambria Math"/>
              <a:cs typeface="Cambria Math"/>
            </a:endParaRPr>
          </a:p>
        </p:txBody>
      </p:sp>
      <p:sp>
        <p:nvSpPr>
          <p:cNvPr id="41" name="object 41"/>
          <p:cNvSpPr/>
          <p:nvPr/>
        </p:nvSpPr>
        <p:spPr>
          <a:xfrm>
            <a:off x="2770632" y="7747260"/>
            <a:ext cx="2156460" cy="0"/>
          </a:xfrm>
          <a:custGeom>
            <a:avLst/>
            <a:gdLst/>
            <a:ahLst/>
            <a:cxnLst/>
            <a:rect l="l" t="t" r="r" b="b"/>
            <a:pathLst>
              <a:path w="2156460" h="0">
                <a:moveTo>
                  <a:pt x="0" y="0"/>
                </a:moveTo>
                <a:lnTo>
                  <a:pt x="2156460" y="0"/>
                </a:lnTo>
              </a:path>
            </a:pathLst>
          </a:custGeom>
          <a:ln w="7607">
            <a:solidFill>
              <a:srgbClr val="000000"/>
            </a:solidFill>
          </a:ln>
        </p:spPr>
        <p:txBody>
          <a:bodyPr wrap="square" lIns="0" tIns="0" rIns="0" bIns="0" rtlCol="0"/>
          <a:lstStyle/>
          <a:p/>
        </p:txBody>
      </p:sp>
      <p:sp>
        <p:nvSpPr>
          <p:cNvPr id="42" name="object 42"/>
          <p:cNvSpPr txBox="1"/>
          <p:nvPr/>
        </p:nvSpPr>
        <p:spPr>
          <a:xfrm>
            <a:off x="2430290" y="7643879"/>
            <a:ext cx="2912110" cy="177800"/>
          </a:xfrm>
          <a:prstGeom prst="rect">
            <a:avLst/>
          </a:prstGeom>
        </p:spPr>
        <p:txBody>
          <a:bodyPr wrap="square" lIns="0" tIns="12065" rIns="0" bIns="0" rtlCol="0" vert="horz">
            <a:spAutoFit/>
          </a:bodyPr>
          <a:lstStyle/>
          <a:p>
            <a:pPr marL="12700">
              <a:lnSpc>
                <a:spcPct val="100000"/>
              </a:lnSpc>
              <a:spcBef>
                <a:spcPts val="95"/>
              </a:spcBef>
              <a:tabLst>
                <a:tab pos="2531745" algn="l"/>
              </a:tabLst>
            </a:pPr>
            <a:r>
              <a:rPr dirty="0" sz="1000" spc="-315">
                <a:latin typeface="Cambria Math"/>
                <a:cs typeface="Cambria Math"/>
              </a:rPr>
              <a:t>𝑅𝑅𝐹𝐹</a:t>
            </a:r>
            <a:r>
              <a:rPr dirty="0" sz="1000" spc="95">
                <a:latin typeface="Cambria Math"/>
                <a:cs typeface="Cambria Math"/>
              </a:rPr>
              <a:t> </a:t>
            </a:r>
            <a:r>
              <a:rPr dirty="0" sz="1000" spc="-5">
                <a:latin typeface="Cambria Math"/>
                <a:cs typeface="Cambria Math"/>
              </a:rPr>
              <a:t>=	=</a:t>
            </a:r>
            <a:r>
              <a:rPr dirty="0" sz="1000">
                <a:latin typeface="Cambria Math"/>
                <a:cs typeface="Cambria Math"/>
              </a:rPr>
              <a:t> </a:t>
            </a:r>
            <a:r>
              <a:rPr dirty="0" sz="1000" spc="-5">
                <a:latin typeface="Cambria Math"/>
                <a:cs typeface="Cambria Math"/>
              </a:rPr>
              <a:t>1.40</a:t>
            </a:r>
            <a:endParaRPr sz="1000">
              <a:latin typeface="Cambria Math"/>
              <a:cs typeface="Cambria Math"/>
            </a:endParaRPr>
          </a:p>
        </p:txBody>
      </p:sp>
      <p:sp>
        <p:nvSpPr>
          <p:cNvPr id="43" name="object 43"/>
          <p:cNvSpPr txBox="1"/>
          <p:nvPr/>
        </p:nvSpPr>
        <p:spPr>
          <a:xfrm>
            <a:off x="673100" y="8026400"/>
            <a:ext cx="1628775" cy="535940"/>
          </a:xfrm>
          <a:prstGeom prst="rect">
            <a:avLst/>
          </a:prstGeom>
        </p:spPr>
        <p:txBody>
          <a:bodyPr wrap="square" lIns="0" tIns="12700" rIns="0" bIns="0" rtlCol="0" vert="horz">
            <a:spAutoFit/>
          </a:bodyPr>
          <a:lstStyle/>
          <a:p>
            <a:pPr lvl="1" marL="378460" indent="-365760">
              <a:lnSpc>
                <a:spcPct val="100000"/>
              </a:lnSpc>
              <a:spcBef>
                <a:spcPts val="100"/>
              </a:spcBef>
              <a:buFont typeface="Arial"/>
              <a:buAutoNum type="arabicPeriod" startAt="2"/>
              <a:tabLst>
                <a:tab pos="377825" algn="l"/>
                <a:tab pos="378460" algn="l"/>
              </a:tabLst>
            </a:pPr>
            <a:r>
              <a:rPr dirty="0" sz="1200" spc="-5" b="1">
                <a:latin typeface="Arial"/>
                <a:cs typeface="Arial"/>
              </a:rPr>
              <a:t>O</a:t>
            </a:r>
            <a:r>
              <a:rPr dirty="0" sz="1200" spc="-5" b="1">
                <a:latin typeface="Arial"/>
                <a:cs typeface="Arial"/>
              </a:rPr>
              <a:t>perating</a:t>
            </a:r>
            <a:r>
              <a:rPr dirty="0" sz="1200" spc="-40" b="1">
                <a:latin typeface="Arial"/>
                <a:cs typeface="Arial"/>
              </a:rPr>
              <a:t> </a:t>
            </a:r>
            <a:r>
              <a:rPr dirty="0" sz="1200" spc="-5" b="1">
                <a:latin typeface="Arial"/>
                <a:cs typeface="Arial"/>
              </a:rPr>
              <a:t>Rating</a:t>
            </a:r>
            <a:endParaRPr sz="1200">
              <a:latin typeface="Arial"/>
              <a:cs typeface="Arial"/>
            </a:endParaRPr>
          </a:p>
          <a:p>
            <a:pPr lvl="2" marL="469900" indent="-457200">
              <a:lnSpc>
                <a:spcPct val="100000"/>
              </a:lnSpc>
              <a:spcBef>
                <a:spcPts val="1140"/>
              </a:spcBef>
              <a:buClr>
                <a:srgbClr val="0000FF"/>
              </a:buClr>
              <a:buFont typeface="Arial"/>
              <a:buAutoNum type="arabicPeriod"/>
              <a:tabLst>
                <a:tab pos="469900" algn="l"/>
              </a:tabLst>
            </a:pPr>
            <a:r>
              <a:rPr dirty="0" sz="1200" spc="-5">
                <a:solidFill>
                  <a:srgbClr val="0000FF"/>
                </a:solidFill>
                <a:latin typeface="Arial"/>
                <a:cs typeface="Arial"/>
              </a:rPr>
              <a:t>M</a:t>
            </a:r>
            <a:r>
              <a:rPr dirty="0" sz="1200" spc="-5">
                <a:solidFill>
                  <a:srgbClr val="0000FF"/>
                </a:solidFill>
                <a:latin typeface="Arial"/>
                <a:cs typeface="Arial"/>
              </a:rPr>
              <a:t>oment</a:t>
            </a:r>
            <a:endParaRPr sz="1200">
              <a:latin typeface="Arial"/>
              <a:cs typeface="Arial"/>
            </a:endParaRPr>
          </a:p>
        </p:txBody>
      </p:sp>
      <p:sp>
        <p:nvSpPr>
          <p:cNvPr id="44" name="object 44"/>
          <p:cNvSpPr txBox="1"/>
          <p:nvPr/>
        </p:nvSpPr>
        <p:spPr>
          <a:xfrm>
            <a:off x="2774695" y="8651240"/>
            <a:ext cx="318135" cy="177800"/>
          </a:xfrm>
          <a:prstGeom prst="rect">
            <a:avLst/>
          </a:prstGeom>
        </p:spPr>
        <p:txBody>
          <a:bodyPr wrap="square" lIns="0" tIns="12065" rIns="0" bIns="0" rtlCol="0" vert="horz">
            <a:spAutoFit/>
          </a:bodyPr>
          <a:lstStyle/>
          <a:p>
            <a:pPr marL="12700">
              <a:lnSpc>
                <a:spcPct val="100000"/>
              </a:lnSpc>
              <a:spcBef>
                <a:spcPts val="95"/>
              </a:spcBef>
            </a:pPr>
            <a:r>
              <a:rPr dirty="0" sz="1000" spc="-315">
                <a:latin typeface="Cambria Math"/>
                <a:cs typeface="Cambria Math"/>
              </a:rPr>
              <a:t>𝑅𝑅𝐹𝐹</a:t>
            </a:r>
            <a:r>
              <a:rPr dirty="0" sz="1000" spc="2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45" name="object 45"/>
          <p:cNvSpPr txBox="1"/>
          <p:nvPr/>
        </p:nvSpPr>
        <p:spPr>
          <a:xfrm>
            <a:off x="3078428" y="8579611"/>
            <a:ext cx="193802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52">
                <a:latin typeface="Cambria Math"/>
                <a:cs typeface="Cambria Math"/>
              </a:rPr>
              <a:t>𝜙𝜙</a:t>
            </a:r>
            <a:r>
              <a:rPr dirty="0" sz="700" spc="-235">
                <a:latin typeface="Cambria Math"/>
                <a:cs typeface="Cambria Math"/>
              </a:rPr>
              <a:t>𝑐𝑐</a:t>
            </a:r>
            <a:r>
              <a:rPr dirty="0" baseline="11111" sz="1500" spc="-352">
                <a:latin typeface="Cambria Math"/>
                <a:cs typeface="Cambria Math"/>
              </a:rPr>
              <a:t>𝜙𝜙</a:t>
            </a:r>
            <a:r>
              <a:rPr dirty="0" sz="700" spc="-235">
                <a:latin typeface="Cambria Math"/>
                <a:cs typeface="Cambria Math"/>
              </a:rPr>
              <a:t>𝑠𝑠</a:t>
            </a:r>
            <a:r>
              <a:rPr dirty="0" baseline="11111" sz="1500" spc="-352">
                <a:latin typeface="Cambria Math"/>
                <a:cs typeface="Cambria Math"/>
              </a:rPr>
              <a:t>𝜙𝜙</a:t>
            </a:r>
            <a:r>
              <a:rPr dirty="0" sz="700" spc="-235">
                <a:latin typeface="Cambria Math"/>
                <a:cs typeface="Cambria Math"/>
              </a:rPr>
              <a:t>𝑖𝑖</a:t>
            </a:r>
            <a:r>
              <a:rPr dirty="0" baseline="11111" sz="1500" spc="-352">
                <a:latin typeface="Cambria Math"/>
                <a:cs typeface="Cambria Math"/>
              </a:rPr>
              <a:t>𝐾𝐾𝑀𝑀</a:t>
            </a:r>
            <a:r>
              <a:rPr dirty="0" sz="700" spc="-235">
                <a:latin typeface="Cambria Math"/>
                <a:cs typeface="Cambria Math"/>
              </a:rPr>
              <a:t>𝑖𝑖</a:t>
            </a:r>
            <a:r>
              <a:rPr dirty="0" sz="700" spc="114">
                <a:latin typeface="Cambria Math"/>
                <a:cs typeface="Cambria Math"/>
              </a:rPr>
              <a:t> </a:t>
            </a:r>
            <a:r>
              <a:rPr dirty="0" baseline="11111" sz="1500" spc="-7">
                <a:latin typeface="Cambria Math"/>
                <a:cs typeface="Cambria Math"/>
              </a:rPr>
              <a:t>− </a:t>
            </a:r>
            <a:r>
              <a:rPr dirty="0" baseline="11111" sz="1500" spc="-300">
                <a:latin typeface="Cambria Math"/>
                <a:cs typeface="Cambria Math"/>
              </a:rPr>
              <a:t>𝛾𝛾</a:t>
            </a:r>
            <a:r>
              <a:rPr dirty="0" sz="700" spc="-200">
                <a:latin typeface="Cambria Math"/>
                <a:cs typeface="Cambria Math"/>
              </a:rPr>
              <a:t>𝑝𝑝𝑝𝑝</a:t>
            </a:r>
            <a:r>
              <a:rPr dirty="0" sz="700" spc="-85">
                <a:latin typeface="Cambria Math"/>
                <a:cs typeface="Cambria Math"/>
              </a:rPr>
              <a:t> </a:t>
            </a:r>
            <a:r>
              <a:rPr dirty="0" baseline="11111" sz="1500" spc="-390">
                <a:latin typeface="Cambria Math"/>
                <a:cs typeface="Cambria Math"/>
              </a:rPr>
              <a:t>𝑀𝑀</a:t>
            </a:r>
            <a:r>
              <a:rPr dirty="0" sz="700" spc="-260">
                <a:latin typeface="Cambria Math"/>
                <a:cs typeface="Cambria Math"/>
              </a:rPr>
              <a:t>𝑝𝑝𝑝𝑝</a:t>
            </a:r>
            <a:r>
              <a:rPr dirty="0" sz="700" spc="150">
                <a:latin typeface="Cambria Math"/>
                <a:cs typeface="Cambria Math"/>
              </a:rPr>
              <a:t> </a:t>
            </a:r>
            <a:r>
              <a:rPr dirty="0" baseline="11111" sz="1500" spc="-7">
                <a:latin typeface="Cambria Math"/>
                <a:cs typeface="Cambria Math"/>
              </a:rPr>
              <a:t>−</a:t>
            </a:r>
            <a:r>
              <a:rPr dirty="0" baseline="11111" sz="1500" spc="37">
                <a:latin typeface="Cambria Math"/>
                <a:cs typeface="Cambria Math"/>
              </a:rPr>
              <a:t> </a:t>
            </a:r>
            <a:r>
              <a:rPr dirty="0" baseline="11111" sz="1500" spc="-412">
                <a:latin typeface="Cambria Math"/>
                <a:cs typeface="Cambria Math"/>
              </a:rPr>
              <a:t>𝛾𝛾</a:t>
            </a:r>
            <a:r>
              <a:rPr dirty="0" sz="700" spc="-275">
                <a:latin typeface="Cambria Math"/>
                <a:cs typeface="Cambria Math"/>
              </a:rPr>
              <a:t>𝑝𝑝𝑊𝑊</a:t>
            </a:r>
            <a:r>
              <a:rPr dirty="0" baseline="11111" sz="1500" spc="-412">
                <a:latin typeface="Cambria Math"/>
                <a:cs typeface="Cambria Math"/>
              </a:rPr>
              <a:t>𝑀𝑀</a:t>
            </a:r>
            <a:r>
              <a:rPr dirty="0" sz="700" spc="-275">
                <a:latin typeface="Cambria Math"/>
                <a:cs typeface="Cambria Math"/>
              </a:rPr>
              <a:t>𝑝𝑝𝑊𝑊</a:t>
            </a:r>
            <a:endParaRPr sz="700">
              <a:latin typeface="Cambria Math"/>
              <a:cs typeface="Cambria Math"/>
            </a:endParaRPr>
          </a:p>
        </p:txBody>
      </p:sp>
      <p:sp>
        <p:nvSpPr>
          <p:cNvPr id="46" name="object 46"/>
          <p:cNvSpPr/>
          <p:nvPr/>
        </p:nvSpPr>
        <p:spPr>
          <a:xfrm>
            <a:off x="3116579" y="8754618"/>
            <a:ext cx="1868805" cy="0"/>
          </a:xfrm>
          <a:custGeom>
            <a:avLst/>
            <a:gdLst/>
            <a:ahLst/>
            <a:cxnLst/>
            <a:rect l="l" t="t" r="r" b="b"/>
            <a:pathLst>
              <a:path w="1868804" h="0">
                <a:moveTo>
                  <a:pt x="0" y="0"/>
                </a:moveTo>
                <a:lnTo>
                  <a:pt x="1868411" y="0"/>
                </a:lnTo>
              </a:path>
            </a:pathLst>
          </a:custGeom>
          <a:ln w="7619">
            <a:solidFill>
              <a:srgbClr val="000000"/>
            </a:solidFill>
          </a:ln>
        </p:spPr>
        <p:txBody>
          <a:bodyPr wrap="square" lIns="0" tIns="0" rIns="0" bIns="0" rtlCol="0"/>
          <a:lstStyle/>
          <a:p/>
        </p:txBody>
      </p:sp>
      <p:sp>
        <p:nvSpPr>
          <p:cNvPr id="47" name="object 47"/>
          <p:cNvSpPr txBox="1"/>
          <p:nvPr/>
        </p:nvSpPr>
        <p:spPr>
          <a:xfrm>
            <a:off x="3512864" y="8717653"/>
            <a:ext cx="812800" cy="419100"/>
          </a:xfrm>
          <a:prstGeom prst="rect">
            <a:avLst/>
          </a:prstGeom>
        </p:spPr>
        <p:txBody>
          <a:bodyPr wrap="square" lIns="0" tIns="57150" rIns="0" bIns="0" rtlCol="0" vert="horz">
            <a:spAutoFit/>
          </a:bodyPr>
          <a:lstStyle/>
          <a:p>
            <a:pPr marL="295275">
              <a:lnSpc>
                <a:spcPct val="100000"/>
              </a:lnSpc>
              <a:spcBef>
                <a:spcPts val="450"/>
              </a:spcBef>
            </a:pPr>
            <a:r>
              <a:rPr dirty="0" baseline="11111" sz="1500" spc="-322">
                <a:latin typeface="Cambria Math"/>
                <a:cs typeface="Cambria Math"/>
              </a:rPr>
              <a:t>𝛾𝛾</a:t>
            </a:r>
            <a:r>
              <a:rPr dirty="0" sz="700" spc="-215">
                <a:latin typeface="Cambria Math"/>
                <a:cs typeface="Cambria Math"/>
              </a:rPr>
              <a:t>𝐿𝐿𝐿𝐿</a:t>
            </a:r>
            <a:r>
              <a:rPr dirty="0" sz="700" spc="-110">
                <a:latin typeface="Cambria Math"/>
                <a:cs typeface="Cambria Math"/>
              </a:rPr>
              <a:t> </a:t>
            </a:r>
            <a:r>
              <a:rPr dirty="0" baseline="11111" sz="1500" spc="-337">
                <a:latin typeface="Cambria Math"/>
                <a:cs typeface="Cambria Math"/>
              </a:rPr>
              <a:t>𝑀𝑀</a:t>
            </a:r>
            <a:r>
              <a:rPr dirty="0" sz="700" spc="-225">
                <a:latin typeface="Cambria Math"/>
                <a:cs typeface="Cambria Math"/>
              </a:rPr>
              <a:t>𝐿𝐿𝐿𝐿𝐿𝐿𝐿𝐿</a:t>
            </a:r>
            <a:endParaRPr sz="700">
              <a:latin typeface="Cambria Math"/>
              <a:cs typeface="Cambria Math"/>
            </a:endParaRPr>
          </a:p>
          <a:p>
            <a:pPr marL="38100">
              <a:lnSpc>
                <a:spcPct val="100000"/>
              </a:lnSpc>
              <a:spcBef>
                <a:spcPts val="345"/>
              </a:spcBef>
            </a:pPr>
            <a:r>
              <a:rPr dirty="0" sz="1000" spc="-254">
                <a:latin typeface="Cambria Math"/>
                <a:cs typeface="Cambria Math"/>
              </a:rPr>
              <a:t>𝜙𝜙</a:t>
            </a:r>
            <a:r>
              <a:rPr dirty="0" baseline="-15873" sz="1050" spc="-382">
                <a:latin typeface="Cambria Math"/>
                <a:cs typeface="Cambria Math"/>
              </a:rPr>
              <a:t>𝑐𝑐</a:t>
            </a:r>
            <a:r>
              <a:rPr dirty="0" baseline="-15873" sz="1050" spc="-142">
                <a:latin typeface="Cambria Math"/>
                <a:cs typeface="Cambria Math"/>
              </a:rPr>
              <a:t> </a:t>
            </a:r>
            <a:r>
              <a:rPr dirty="0" sz="1000" spc="-260">
                <a:latin typeface="Cambria Math"/>
                <a:cs typeface="Cambria Math"/>
              </a:rPr>
              <a:t>𝜙𝜙</a:t>
            </a:r>
            <a:r>
              <a:rPr dirty="0" baseline="-15873" sz="1050" spc="-390">
                <a:latin typeface="Cambria Math"/>
                <a:cs typeface="Cambria Math"/>
              </a:rPr>
              <a:t>𝑠𝑠</a:t>
            </a:r>
            <a:r>
              <a:rPr dirty="0" baseline="-15873" sz="1050" spc="240">
                <a:latin typeface="Cambria Math"/>
                <a:cs typeface="Cambria Math"/>
              </a:rPr>
              <a:t> </a:t>
            </a:r>
            <a:r>
              <a:rPr dirty="0" sz="1000" spc="-5">
                <a:latin typeface="Cambria Math"/>
                <a:cs typeface="Cambria Math"/>
              </a:rPr>
              <a:t>≥</a:t>
            </a:r>
            <a:r>
              <a:rPr dirty="0" sz="1000" spc="40">
                <a:latin typeface="Cambria Math"/>
                <a:cs typeface="Cambria Math"/>
              </a:rPr>
              <a:t> </a:t>
            </a:r>
            <a:r>
              <a:rPr dirty="0" sz="1000" spc="-5">
                <a:latin typeface="Cambria Math"/>
                <a:cs typeface="Cambria Math"/>
              </a:rPr>
              <a:t>0.85</a:t>
            </a:r>
            <a:endParaRPr sz="1000">
              <a:latin typeface="Cambria Math"/>
              <a:cs typeface="Cambria Math"/>
            </a:endParaRPr>
          </a:p>
        </p:txBody>
      </p:sp>
      <p:sp>
        <p:nvSpPr>
          <p:cNvPr id="48" name="object 48"/>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85</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3439159" y="974851"/>
            <a:ext cx="247015" cy="177800"/>
          </a:xfrm>
          <a:prstGeom prst="rect">
            <a:avLst/>
          </a:prstGeom>
        </p:spPr>
        <p:txBody>
          <a:bodyPr wrap="square" lIns="0" tIns="12065" rIns="0" bIns="0" rtlCol="0" vert="horz">
            <a:spAutoFit/>
          </a:bodyPr>
          <a:lstStyle/>
          <a:p>
            <a:pPr marL="12700">
              <a:lnSpc>
                <a:spcPct val="100000"/>
              </a:lnSpc>
              <a:spcBef>
                <a:spcPts val="95"/>
              </a:spcBef>
            </a:pPr>
            <a:r>
              <a:rPr dirty="0" sz="1000" spc="-355">
                <a:latin typeface="Cambria Math"/>
                <a:cs typeface="Cambria Math"/>
              </a:rPr>
              <a:t>𝐾𝐾</a:t>
            </a:r>
            <a:r>
              <a:rPr dirty="0" sz="1000" spc="1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4" name="object 4"/>
          <p:cNvSpPr txBox="1"/>
          <p:nvPr/>
        </p:nvSpPr>
        <p:spPr>
          <a:xfrm>
            <a:off x="3732266" y="877326"/>
            <a:ext cx="224154" cy="177800"/>
          </a:xfrm>
          <a:prstGeom prst="rect">
            <a:avLst/>
          </a:prstGeom>
        </p:spPr>
        <p:txBody>
          <a:bodyPr wrap="square" lIns="0" tIns="12065" rIns="0" bIns="0" rtlCol="0" vert="horz">
            <a:spAutoFit/>
          </a:bodyPr>
          <a:lstStyle/>
          <a:p>
            <a:pPr marL="38100">
              <a:lnSpc>
                <a:spcPct val="100000"/>
              </a:lnSpc>
              <a:spcBef>
                <a:spcPts val="95"/>
              </a:spcBef>
            </a:pPr>
            <a:r>
              <a:rPr dirty="0" sz="1000" spc="-355">
                <a:latin typeface="Cambria Math"/>
                <a:cs typeface="Cambria Math"/>
              </a:rPr>
              <a:t>𝑀𝑀</a:t>
            </a:r>
            <a:r>
              <a:rPr dirty="0" baseline="-15873" sz="1050" spc="-532">
                <a:latin typeface="Cambria Math"/>
                <a:cs typeface="Cambria Math"/>
              </a:rPr>
              <a:t>𝑔𝑔</a:t>
            </a:r>
            <a:endParaRPr baseline="-15873" sz="1050">
              <a:latin typeface="Cambria Math"/>
              <a:cs typeface="Cambria Math"/>
            </a:endParaRPr>
          </a:p>
        </p:txBody>
      </p:sp>
      <p:sp>
        <p:nvSpPr>
          <p:cNvPr id="5" name="object 5"/>
          <p:cNvSpPr txBox="1"/>
          <p:nvPr/>
        </p:nvSpPr>
        <p:spPr>
          <a:xfrm>
            <a:off x="3671315" y="1086103"/>
            <a:ext cx="34671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292">
                <a:latin typeface="Cambria Math"/>
                <a:cs typeface="Cambria Math"/>
              </a:rPr>
              <a:t>𝑀𝑀</a:t>
            </a:r>
            <a:r>
              <a:rPr dirty="0" sz="700" spc="-195">
                <a:latin typeface="Cambria Math"/>
                <a:cs typeface="Cambria Math"/>
              </a:rPr>
              <a:t>𝑐𝑐𝑔𝑔𝑖𝑖</a:t>
            </a:r>
            <a:endParaRPr sz="700">
              <a:latin typeface="Cambria Math"/>
              <a:cs typeface="Cambria Math"/>
            </a:endParaRPr>
          </a:p>
        </p:txBody>
      </p:sp>
      <p:sp>
        <p:nvSpPr>
          <p:cNvPr id="6" name="object 6"/>
          <p:cNvSpPr/>
          <p:nvPr/>
        </p:nvSpPr>
        <p:spPr>
          <a:xfrm>
            <a:off x="3709415" y="1078230"/>
            <a:ext cx="279400" cy="0"/>
          </a:xfrm>
          <a:custGeom>
            <a:avLst/>
            <a:gdLst/>
            <a:ahLst/>
            <a:cxnLst/>
            <a:rect l="l" t="t" r="r" b="b"/>
            <a:pathLst>
              <a:path w="279400" h="0">
                <a:moveTo>
                  <a:pt x="0" y="0"/>
                </a:moveTo>
                <a:lnTo>
                  <a:pt x="278891" y="0"/>
                </a:lnTo>
              </a:path>
            </a:pathLst>
          </a:custGeom>
          <a:ln w="7620">
            <a:solidFill>
              <a:srgbClr val="000000"/>
            </a:solidFill>
          </a:ln>
        </p:spPr>
        <p:txBody>
          <a:bodyPr wrap="square" lIns="0" tIns="0" rIns="0" bIns="0" rtlCol="0"/>
          <a:lstStyle/>
          <a:p/>
        </p:txBody>
      </p:sp>
      <p:sp>
        <p:nvSpPr>
          <p:cNvPr id="7" name="object 7"/>
          <p:cNvSpPr txBox="1"/>
          <p:nvPr/>
        </p:nvSpPr>
        <p:spPr>
          <a:xfrm>
            <a:off x="4010659" y="974851"/>
            <a:ext cx="32258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1.0</a:t>
            </a:r>
            <a:endParaRPr sz="1000">
              <a:latin typeface="Cambria Math"/>
              <a:cs typeface="Cambria Math"/>
            </a:endParaRPr>
          </a:p>
        </p:txBody>
      </p:sp>
      <p:sp>
        <p:nvSpPr>
          <p:cNvPr id="8" name="object 8"/>
          <p:cNvSpPr txBox="1"/>
          <p:nvPr/>
        </p:nvSpPr>
        <p:spPr>
          <a:xfrm>
            <a:off x="673100" y="1281176"/>
            <a:ext cx="42227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At</a:t>
            </a:r>
            <a:r>
              <a:rPr dirty="0" sz="1000" spc="-60">
                <a:latin typeface="Times New Roman"/>
                <a:cs typeface="Times New Roman"/>
              </a:rPr>
              <a:t> </a:t>
            </a:r>
            <a:r>
              <a:rPr dirty="0" sz="1000">
                <a:latin typeface="Times New Roman"/>
                <a:cs typeface="Times New Roman"/>
              </a:rPr>
              <a:t>0.5L</a:t>
            </a:r>
            <a:endParaRPr sz="1000">
              <a:latin typeface="Times New Roman"/>
              <a:cs typeface="Times New Roman"/>
            </a:endParaRPr>
          </a:p>
        </p:txBody>
      </p:sp>
      <p:sp>
        <p:nvSpPr>
          <p:cNvPr id="9" name="object 9"/>
          <p:cNvSpPr/>
          <p:nvPr/>
        </p:nvSpPr>
        <p:spPr>
          <a:xfrm>
            <a:off x="4174235" y="2593085"/>
            <a:ext cx="378460" cy="0"/>
          </a:xfrm>
          <a:custGeom>
            <a:avLst/>
            <a:gdLst/>
            <a:ahLst/>
            <a:cxnLst/>
            <a:rect l="l" t="t" r="r" b="b"/>
            <a:pathLst>
              <a:path w="378460" h="0">
                <a:moveTo>
                  <a:pt x="0" y="0"/>
                </a:moveTo>
                <a:lnTo>
                  <a:pt x="377951" y="0"/>
                </a:lnTo>
              </a:path>
            </a:pathLst>
          </a:custGeom>
          <a:ln w="7620">
            <a:solidFill>
              <a:srgbClr val="000000"/>
            </a:solidFill>
          </a:ln>
        </p:spPr>
        <p:txBody>
          <a:bodyPr wrap="square" lIns="0" tIns="0" rIns="0" bIns="0" rtlCol="0"/>
          <a:lstStyle/>
          <a:p/>
        </p:txBody>
      </p:sp>
      <p:sp>
        <p:nvSpPr>
          <p:cNvPr id="10" name="object 10"/>
          <p:cNvSpPr txBox="1"/>
          <p:nvPr/>
        </p:nvSpPr>
        <p:spPr>
          <a:xfrm>
            <a:off x="3169352" y="1431438"/>
            <a:ext cx="1428115" cy="1769110"/>
          </a:xfrm>
          <a:prstGeom prst="rect">
            <a:avLst/>
          </a:prstGeom>
        </p:spPr>
        <p:txBody>
          <a:bodyPr wrap="square" lIns="0" tIns="85725" rIns="0" bIns="0" rtlCol="0" vert="horz">
            <a:spAutoFit/>
          </a:bodyPr>
          <a:lstStyle/>
          <a:p>
            <a:pPr algn="ctr" marL="5080">
              <a:lnSpc>
                <a:spcPct val="100000"/>
              </a:lnSpc>
              <a:spcBef>
                <a:spcPts val="675"/>
              </a:spcBef>
            </a:pPr>
            <a:r>
              <a:rPr dirty="0" sz="1000" spc="-254">
                <a:latin typeface="Cambria Math"/>
                <a:cs typeface="Cambria Math"/>
              </a:rPr>
              <a:t>𝜙𝜙</a:t>
            </a:r>
            <a:r>
              <a:rPr dirty="0" baseline="-15873" sz="1050" spc="-382">
                <a:latin typeface="Cambria Math"/>
                <a:cs typeface="Cambria Math"/>
              </a:rPr>
              <a:t>𝑐𝑐</a:t>
            </a:r>
            <a:r>
              <a:rPr dirty="0" baseline="-15873" sz="1050" spc="262">
                <a:latin typeface="Cambria Math"/>
                <a:cs typeface="Cambria Math"/>
              </a:rPr>
              <a:t> </a:t>
            </a:r>
            <a:r>
              <a:rPr dirty="0" sz="1000" spc="-5">
                <a:latin typeface="Cambria Math"/>
                <a:cs typeface="Cambria Math"/>
              </a:rPr>
              <a:t>= </a:t>
            </a:r>
            <a:r>
              <a:rPr dirty="0" sz="1000" spc="-260">
                <a:latin typeface="Cambria Math"/>
                <a:cs typeface="Cambria Math"/>
              </a:rPr>
              <a:t>𝜙𝜙</a:t>
            </a:r>
            <a:r>
              <a:rPr dirty="0" baseline="-15873" sz="1050" spc="-390">
                <a:latin typeface="Cambria Math"/>
                <a:cs typeface="Cambria Math"/>
              </a:rPr>
              <a:t>𝑠𝑠</a:t>
            </a:r>
            <a:r>
              <a:rPr dirty="0" baseline="-15873" sz="1050" spc="247">
                <a:latin typeface="Cambria Math"/>
                <a:cs typeface="Cambria Math"/>
              </a:rPr>
              <a:t> </a:t>
            </a:r>
            <a:r>
              <a:rPr dirty="0" sz="1000" spc="-5">
                <a:latin typeface="Cambria Math"/>
                <a:cs typeface="Cambria Math"/>
              </a:rPr>
              <a:t>= </a:t>
            </a:r>
            <a:r>
              <a:rPr dirty="0" sz="1000" spc="-180">
                <a:latin typeface="Cambria Math"/>
                <a:cs typeface="Cambria Math"/>
              </a:rPr>
              <a:t>𝜙𝜙</a:t>
            </a:r>
            <a:r>
              <a:rPr dirty="0" baseline="-15873" sz="1050" spc="-270">
                <a:latin typeface="Cambria Math"/>
                <a:cs typeface="Cambria Math"/>
              </a:rPr>
              <a:t>𝑖𝑖</a:t>
            </a:r>
            <a:r>
              <a:rPr dirty="0" baseline="-15873" sz="1050" spc="240">
                <a:latin typeface="Cambria Math"/>
                <a:cs typeface="Cambria Math"/>
              </a:rPr>
              <a:t> </a:t>
            </a:r>
            <a:r>
              <a:rPr dirty="0" sz="1000" spc="-5">
                <a:latin typeface="Cambria Math"/>
                <a:cs typeface="Cambria Math"/>
              </a:rPr>
              <a:t>=</a:t>
            </a:r>
            <a:r>
              <a:rPr dirty="0" sz="1000" spc="155">
                <a:latin typeface="Cambria Math"/>
                <a:cs typeface="Cambria Math"/>
              </a:rPr>
              <a:t> </a:t>
            </a:r>
            <a:r>
              <a:rPr dirty="0" sz="1000" spc="-5">
                <a:latin typeface="Cambria Math"/>
                <a:cs typeface="Cambria Math"/>
              </a:rPr>
              <a:t>1.0</a:t>
            </a:r>
            <a:endParaRPr sz="1000">
              <a:latin typeface="Cambria Math"/>
              <a:cs typeface="Cambria Math"/>
            </a:endParaRPr>
          </a:p>
          <a:p>
            <a:pPr algn="ctr" marL="2540">
              <a:lnSpc>
                <a:spcPct val="100000"/>
              </a:lnSpc>
              <a:spcBef>
                <a:spcPts val="575"/>
              </a:spcBef>
            </a:pPr>
            <a:r>
              <a:rPr dirty="0" sz="1000" spc="-229">
                <a:latin typeface="Cambria Math"/>
                <a:cs typeface="Cambria Math"/>
              </a:rPr>
              <a:t>𝑀𝑀</a:t>
            </a:r>
            <a:r>
              <a:rPr dirty="0" baseline="-15873" sz="1050" spc="-345">
                <a:latin typeface="Cambria Math"/>
                <a:cs typeface="Cambria Math"/>
              </a:rPr>
              <a:t>𝑖𝑖</a:t>
            </a:r>
            <a:r>
              <a:rPr dirty="0" baseline="-15873" sz="1050" spc="247">
                <a:latin typeface="Cambria Math"/>
                <a:cs typeface="Cambria Math"/>
              </a:rPr>
              <a:t> </a:t>
            </a:r>
            <a:r>
              <a:rPr dirty="0" sz="1000" spc="-5">
                <a:latin typeface="Cambria Math"/>
                <a:cs typeface="Cambria Math"/>
              </a:rPr>
              <a:t>= </a:t>
            </a:r>
            <a:r>
              <a:rPr dirty="0" sz="1000" spc="-65">
                <a:latin typeface="Cambria Math"/>
                <a:cs typeface="Cambria Math"/>
              </a:rPr>
              <a:t>20526.2𝑘𝑘  </a:t>
            </a:r>
            <a:r>
              <a:rPr dirty="0" sz="1000" spc="-5">
                <a:latin typeface="Cambria Math"/>
                <a:cs typeface="Cambria Math"/>
              </a:rPr>
              <a:t>∙</a:t>
            </a:r>
            <a:r>
              <a:rPr dirty="0" sz="1000" spc="-40">
                <a:latin typeface="Cambria Math"/>
                <a:cs typeface="Cambria Math"/>
              </a:rPr>
              <a:t> </a:t>
            </a:r>
            <a:r>
              <a:rPr dirty="0" sz="1000" spc="-315">
                <a:latin typeface="Cambria Math"/>
                <a:cs typeface="Cambria Math"/>
              </a:rPr>
              <a:t>𝑓𝑓𝑓𝑓</a:t>
            </a:r>
            <a:endParaRPr sz="1000">
              <a:latin typeface="Cambria Math"/>
              <a:cs typeface="Cambria Math"/>
            </a:endParaRPr>
          </a:p>
          <a:p>
            <a:pPr algn="ctr" marL="1905">
              <a:lnSpc>
                <a:spcPct val="100000"/>
              </a:lnSpc>
              <a:spcBef>
                <a:spcPts val="565"/>
              </a:spcBef>
            </a:pPr>
            <a:r>
              <a:rPr dirty="0" sz="1000" spc="-260">
                <a:latin typeface="Cambria Math"/>
                <a:cs typeface="Cambria Math"/>
              </a:rPr>
              <a:t>𝑀𝑀</a:t>
            </a:r>
            <a:r>
              <a:rPr dirty="0" baseline="-15873" sz="1050" spc="-390">
                <a:latin typeface="Cambria Math"/>
                <a:cs typeface="Cambria Math"/>
              </a:rPr>
              <a:t>𝑝𝑝𝑝𝑝</a:t>
            </a:r>
            <a:r>
              <a:rPr dirty="0" baseline="-15873" sz="1050" spc="262">
                <a:latin typeface="Cambria Math"/>
                <a:cs typeface="Cambria Math"/>
              </a:rPr>
              <a:t> </a:t>
            </a:r>
            <a:r>
              <a:rPr dirty="0" sz="1000" spc="-5">
                <a:latin typeface="Cambria Math"/>
                <a:cs typeface="Cambria Math"/>
              </a:rPr>
              <a:t>= </a:t>
            </a:r>
            <a:r>
              <a:rPr dirty="0" sz="1000" spc="-75">
                <a:latin typeface="Cambria Math"/>
                <a:cs typeface="Cambria Math"/>
              </a:rPr>
              <a:t>7466.6𝑘𝑘  </a:t>
            </a:r>
            <a:r>
              <a:rPr dirty="0" sz="1000" spc="-5">
                <a:latin typeface="Cambria Math"/>
                <a:cs typeface="Cambria Math"/>
              </a:rPr>
              <a:t>∙</a:t>
            </a:r>
            <a:r>
              <a:rPr dirty="0" sz="1000">
                <a:latin typeface="Cambria Math"/>
                <a:cs typeface="Cambria Math"/>
              </a:rPr>
              <a:t> </a:t>
            </a:r>
            <a:r>
              <a:rPr dirty="0" sz="1000" spc="-315">
                <a:latin typeface="Cambria Math"/>
                <a:cs typeface="Cambria Math"/>
              </a:rPr>
              <a:t>𝑓𝑓𝑓𝑓</a:t>
            </a:r>
            <a:endParaRPr sz="1000">
              <a:latin typeface="Cambria Math"/>
              <a:cs typeface="Cambria Math"/>
            </a:endParaRPr>
          </a:p>
          <a:p>
            <a:pPr algn="ctr" marL="2540">
              <a:lnSpc>
                <a:spcPct val="100000"/>
              </a:lnSpc>
              <a:spcBef>
                <a:spcPts val="575"/>
              </a:spcBef>
            </a:pPr>
            <a:r>
              <a:rPr dirty="0" sz="1000" spc="-305">
                <a:latin typeface="Cambria Math"/>
                <a:cs typeface="Cambria Math"/>
              </a:rPr>
              <a:t>𝑀𝑀</a:t>
            </a:r>
            <a:r>
              <a:rPr dirty="0" baseline="-15873" sz="1050" spc="-457">
                <a:latin typeface="Cambria Math"/>
                <a:cs typeface="Cambria Math"/>
              </a:rPr>
              <a:t>𝑝𝑝𝑊𝑊</a:t>
            </a:r>
            <a:r>
              <a:rPr dirty="0" baseline="-15873" sz="1050" spc="254">
                <a:latin typeface="Cambria Math"/>
                <a:cs typeface="Cambria Math"/>
              </a:rPr>
              <a:t> </a:t>
            </a:r>
            <a:r>
              <a:rPr dirty="0" sz="1000" spc="-5">
                <a:latin typeface="Cambria Math"/>
                <a:cs typeface="Cambria Math"/>
              </a:rPr>
              <a:t>= </a:t>
            </a:r>
            <a:r>
              <a:rPr dirty="0" sz="1000" spc="-114">
                <a:latin typeface="Cambria Math"/>
                <a:cs typeface="Cambria Math"/>
              </a:rPr>
              <a:t>0.0𝑘𝑘 </a:t>
            </a:r>
            <a:r>
              <a:rPr dirty="0" sz="1000" spc="-5">
                <a:latin typeface="Cambria Math"/>
                <a:cs typeface="Cambria Math"/>
              </a:rPr>
              <a:t>∙</a:t>
            </a:r>
            <a:r>
              <a:rPr dirty="0" sz="1000" spc="-25">
                <a:latin typeface="Cambria Math"/>
                <a:cs typeface="Cambria Math"/>
              </a:rPr>
              <a:t> </a:t>
            </a:r>
            <a:r>
              <a:rPr dirty="0" sz="1000" spc="-315">
                <a:latin typeface="Cambria Math"/>
                <a:cs typeface="Cambria Math"/>
              </a:rPr>
              <a:t>𝑓𝑓𝑓𝑓</a:t>
            </a:r>
            <a:endParaRPr sz="1000">
              <a:latin typeface="Cambria Math"/>
              <a:cs typeface="Cambria Math"/>
            </a:endParaRPr>
          </a:p>
          <a:p>
            <a:pPr algn="ctr" marL="955040">
              <a:lnSpc>
                <a:spcPts val="985"/>
              </a:lnSpc>
              <a:spcBef>
                <a:spcPts val="470"/>
              </a:spcBef>
            </a:pPr>
            <a:r>
              <a:rPr dirty="0" sz="1000" spc="-280">
                <a:latin typeface="Cambria Math"/>
                <a:cs typeface="Cambria Math"/>
              </a:rPr>
              <a:t>𝑘𝑘</a:t>
            </a:r>
            <a:r>
              <a:rPr dirty="0" sz="1000" spc="10">
                <a:latin typeface="Cambria Math"/>
                <a:cs typeface="Cambria Math"/>
              </a:rPr>
              <a:t> </a:t>
            </a:r>
            <a:r>
              <a:rPr dirty="0" sz="1000" spc="-5">
                <a:latin typeface="Cambria Math"/>
                <a:cs typeface="Cambria Math"/>
              </a:rPr>
              <a:t>∙</a:t>
            </a:r>
            <a:r>
              <a:rPr dirty="0" sz="1000" spc="-15">
                <a:latin typeface="Cambria Math"/>
                <a:cs typeface="Cambria Math"/>
              </a:rPr>
              <a:t> </a:t>
            </a:r>
            <a:r>
              <a:rPr dirty="0" sz="1000" spc="-315">
                <a:latin typeface="Cambria Math"/>
                <a:cs typeface="Cambria Math"/>
              </a:rPr>
              <a:t>𝑓𝑓𝑓𝑓</a:t>
            </a:r>
            <a:endParaRPr sz="1000">
              <a:latin typeface="Cambria Math"/>
              <a:cs typeface="Cambria Math"/>
            </a:endParaRPr>
          </a:p>
          <a:p>
            <a:pPr algn="ctr">
              <a:lnSpc>
                <a:spcPts val="985"/>
              </a:lnSpc>
            </a:pPr>
            <a:r>
              <a:rPr dirty="0" sz="1000" spc="-225">
                <a:latin typeface="Cambria Math"/>
                <a:cs typeface="Cambria Math"/>
              </a:rPr>
              <a:t>𝑀𝑀</a:t>
            </a:r>
            <a:r>
              <a:rPr dirty="0" baseline="-15873" sz="1050" spc="-337">
                <a:latin typeface="Cambria Math"/>
                <a:cs typeface="Cambria Math"/>
              </a:rPr>
              <a:t>𝐿𝐿𝐿𝐿𝐿𝐿𝐿𝐿</a:t>
            </a:r>
            <a:r>
              <a:rPr dirty="0" baseline="-15873" sz="1050" spc="254">
                <a:latin typeface="Cambria Math"/>
                <a:cs typeface="Cambria Math"/>
              </a:rPr>
              <a:t> </a:t>
            </a:r>
            <a:r>
              <a:rPr dirty="0" sz="1000" spc="-5">
                <a:latin typeface="Cambria Math"/>
                <a:cs typeface="Cambria Math"/>
              </a:rPr>
              <a:t>= 3804.05</a:t>
            </a:r>
            <a:r>
              <a:rPr dirty="0" sz="1000" spc="15">
                <a:latin typeface="Cambria Math"/>
                <a:cs typeface="Cambria Math"/>
              </a:rPr>
              <a:t> </a:t>
            </a:r>
            <a:r>
              <a:rPr dirty="0" baseline="-36111" sz="1500" spc="-532">
                <a:latin typeface="Cambria Math"/>
                <a:cs typeface="Cambria Math"/>
              </a:rPr>
              <a:t>𝑔𝑔𝑠𝑠𝐴𝐴𝑑𝑑𝐴𝐴𝐴𝐴</a:t>
            </a:r>
            <a:endParaRPr baseline="-36111" sz="1500">
              <a:latin typeface="Cambria Math"/>
              <a:cs typeface="Cambria Math"/>
            </a:endParaRPr>
          </a:p>
          <a:p>
            <a:pPr algn="ctr" marL="1905">
              <a:lnSpc>
                <a:spcPct val="100000"/>
              </a:lnSpc>
              <a:spcBef>
                <a:spcPts val="1225"/>
              </a:spcBef>
            </a:pPr>
            <a:r>
              <a:rPr dirty="0" sz="1000" spc="-285">
                <a:latin typeface="Cambria Math"/>
                <a:cs typeface="Cambria Math"/>
              </a:rPr>
              <a:t>𝑀𝑀</a:t>
            </a:r>
            <a:r>
              <a:rPr dirty="0" baseline="-15873" sz="1050" spc="-427">
                <a:latin typeface="Cambria Math"/>
                <a:cs typeface="Cambria Math"/>
              </a:rPr>
              <a:t>𝑐𝑐𝑔𝑔</a:t>
            </a:r>
            <a:r>
              <a:rPr dirty="0" baseline="-15873" sz="1050" spc="262">
                <a:latin typeface="Cambria Math"/>
                <a:cs typeface="Cambria Math"/>
              </a:rPr>
              <a:t> </a:t>
            </a:r>
            <a:r>
              <a:rPr dirty="0" sz="1000" spc="-5">
                <a:latin typeface="Cambria Math"/>
                <a:cs typeface="Cambria Math"/>
              </a:rPr>
              <a:t>= </a:t>
            </a:r>
            <a:r>
              <a:rPr dirty="0" sz="1000" spc="-60">
                <a:latin typeface="Cambria Math"/>
                <a:cs typeface="Cambria Math"/>
              </a:rPr>
              <a:t>14707.13𝑘𝑘  </a:t>
            </a:r>
            <a:r>
              <a:rPr dirty="0" sz="1000" spc="-5">
                <a:latin typeface="Cambria Math"/>
                <a:cs typeface="Cambria Math"/>
              </a:rPr>
              <a:t>∙</a:t>
            </a:r>
            <a:r>
              <a:rPr dirty="0" sz="1000" spc="-25">
                <a:latin typeface="Cambria Math"/>
                <a:cs typeface="Cambria Math"/>
              </a:rPr>
              <a:t> </a:t>
            </a:r>
            <a:r>
              <a:rPr dirty="0" sz="1000" spc="-315">
                <a:latin typeface="Cambria Math"/>
                <a:cs typeface="Cambria Math"/>
              </a:rPr>
              <a:t>𝑓𝑓𝑓𝑓</a:t>
            </a:r>
            <a:endParaRPr sz="1000">
              <a:latin typeface="Cambria Math"/>
              <a:cs typeface="Cambria Math"/>
            </a:endParaRPr>
          </a:p>
          <a:p>
            <a:pPr algn="ctr" marL="2540">
              <a:lnSpc>
                <a:spcPct val="100000"/>
              </a:lnSpc>
              <a:spcBef>
                <a:spcPts val="575"/>
              </a:spcBef>
            </a:pPr>
            <a:r>
              <a:rPr dirty="0" sz="1000" spc="-315">
                <a:latin typeface="Cambria Math"/>
                <a:cs typeface="Cambria Math"/>
              </a:rPr>
              <a:t>𝑀𝑀</a:t>
            </a:r>
            <a:r>
              <a:rPr dirty="0" baseline="-15873" sz="1050" spc="-472">
                <a:latin typeface="Cambria Math"/>
                <a:cs typeface="Cambria Math"/>
              </a:rPr>
              <a:t>𝑎𝑎</a:t>
            </a:r>
            <a:r>
              <a:rPr dirty="0" baseline="-15873" sz="1050" spc="254">
                <a:latin typeface="Cambria Math"/>
                <a:cs typeface="Cambria Math"/>
              </a:rPr>
              <a:t> </a:t>
            </a:r>
            <a:r>
              <a:rPr dirty="0" sz="1000" spc="-5">
                <a:latin typeface="Cambria Math"/>
                <a:cs typeface="Cambria Math"/>
              </a:rPr>
              <a:t>= </a:t>
            </a:r>
            <a:r>
              <a:rPr dirty="0" sz="1000" spc="-60">
                <a:latin typeface="Cambria Math"/>
                <a:cs typeface="Cambria Math"/>
              </a:rPr>
              <a:t>17099.79𝑘𝑘  </a:t>
            </a:r>
            <a:r>
              <a:rPr dirty="0" sz="1000" spc="-5">
                <a:latin typeface="Cambria Math"/>
                <a:cs typeface="Cambria Math"/>
              </a:rPr>
              <a:t>∙</a:t>
            </a:r>
            <a:r>
              <a:rPr dirty="0" sz="1000" spc="-40">
                <a:latin typeface="Cambria Math"/>
                <a:cs typeface="Cambria Math"/>
              </a:rPr>
              <a:t> </a:t>
            </a:r>
            <a:r>
              <a:rPr dirty="0" sz="1000" spc="-315">
                <a:latin typeface="Cambria Math"/>
                <a:cs typeface="Cambria Math"/>
              </a:rPr>
              <a:t>𝑓𝑓𝑓𝑓</a:t>
            </a:r>
            <a:endParaRPr sz="1000">
              <a:latin typeface="Cambria Math"/>
              <a:cs typeface="Cambria Math"/>
            </a:endParaRPr>
          </a:p>
        </p:txBody>
      </p:sp>
      <p:sp>
        <p:nvSpPr>
          <p:cNvPr id="11" name="object 11"/>
          <p:cNvSpPr txBox="1"/>
          <p:nvPr/>
        </p:nvSpPr>
        <p:spPr>
          <a:xfrm>
            <a:off x="2820382" y="3315684"/>
            <a:ext cx="133350"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𝑀𝑀</a:t>
            </a:r>
            <a:endParaRPr sz="1000">
              <a:latin typeface="Cambria Math"/>
              <a:cs typeface="Cambria Math"/>
            </a:endParaRPr>
          </a:p>
        </p:txBody>
      </p:sp>
      <p:sp>
        <p:nvSpPr>
          <p:cNvPr id="12" name="object 12"/>
          <p:cNvSpPr txBox="1"/>
          <p:nvPr/>
        </p:nvSpPr>
        <p:spPr>
          <a:xfrm>
            <a:off x="2921000" y="3379724"/>
            <a:ext cx="195580" cy="132080"/>
          </a:xfrm>
          <a:prstGeom prst="rect">
            <a:avLst/>
          </a:prstGeom>
        </p:spPr>
        <p:txBody>
          <a:bodyPr wrap="square" lIns="0" tIns="12065" rIns="0" bIns="0" rtlCol="0" vert="horz">
            <a:spAutoFit/>
          </a:bodyPr>
          <a:lstStyle/>
          <a:p>
            <a:pPr marL="12700">
              <a:lnSpc>
                <a:spcPct val="100000"/>
              </a:lnSpc>
              <a:spcBef>
                <a:spcPts val="95"/>
              </a:spcBef>
            </a:pPr>
            <a:r>
              <a:rPr dirty="0" sz="700" spc="5">
                <a:latin typeface="Cambria Math"/>
                <a:cs typeface="Cambria Math"/>
              </a:rPr>
              <a:t>𝑐</a:t>
            </a:r>
            <a:r>
              <a:rPr dirty="0" sz="700">
                <a:latin typeface="Cambria Math"/>
                <a:cs typeface="Cambria Math"/>
              </a:rPr>
              <a:t>𝑐</a:t>
            </a:r>
            <a:r>
              <a:rPr dirty="0" sz="700" spc="-335">
                <a:latin typeface="Cambria Math"/>
                <a:cs typeface="Cambria Math"/>
              </a:rPr>
              <a:t>𝑔𝑔𝑖𝑖</a:t>
            </a:r>
            <a:endParaRPr sz="700">
              <a:latin typeface="Cambria Math"/>
              <a:cs typeface="Cambria Math"/>
            </a:endParaRPr>
          </a:p>
        </p:txBody>
      </p:sp>
      <p:sp>
        <p:nvSpPr>
          <p:cNvPr id="13" name="object 13"/>
          <p:cNvSpPr txBox="1"/>
          <p:nvPr/>
        </p:nvSpPr>
        <p:spPr>
          <a:xfrm>
            <a:off x="3134360" y="3315715"/>
            <a:ext cx="44767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10">
                <a:latin typeface="Cambria Math"/>
                <a:cs typeface="Cambria Math"/>
              </a:rPr>
              <a:t> </a:t>
            </a:r>
            <a:r>
              <a:rPr dirty="0" sz="1000" spc="-305">
                <a:latin typeface="Cambria Math"/>
                <a:cs typeface="Cambria Math"/>
              </a:rPr>
              <a:t>𝑚𝑚𝑠𝑠𝑠𝑠</a:t>
            </a:r>
            <a:r>
              <a:rPr dirty="0" sz="1000" spc="-55">
                <a:latin typeface="Cambria Math"/>
                <a:cs typeface="Cambria Math"/>
              </a:rPr>
              <a:t> </a:t>
            </a:r>
            <a:r>
              <a:rPr dirty="0" sz="1000" spc="-550">
                <a:latin typeface="Cambria Math"/>
                <a:cs typeface="Cambria Math"/>
              </a:rPr>
              <a:t>�</a:t>
            </a:r>
            <a:endParaRPr sz="1000">
              <a:latin typeface="Cambria Math"/>
              <a:cs typeface="Cambria Math"/>
            </a:endParaRPr>
          </a:p>
        </p:txBody>
      </p:sp>
      <p:sp>
        <p:nvSpPr>
          <p:cNvPr id="14" name="object 14"/>
          <p:cNvSpPr txBox="1"/>
          <p:nvPr/>
        </p:nvSpPr>
        <p:spPr>
          <a:xfrm>
            <a:off x="3631624" y="3257803"/>
            <a:ext cx="26797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27">
                <a:latin typeface="Cambria Math"/>
                <a:cs typeface="Cambria Math"/>
              </a:rPr>
              <a:t>𝑀𝑀</a:t>
            </a:r>
            <a:r>
              <a:rPr dirty="0" sz="700" spc="-285">
                <a:latin typeface="Cambria Math"/>
                <a:cs typeface="Cambria Math"/>
              </a:rPr>
              <a:t>𝑐𝑐𝑔𝑔</a:t>
            </a:r>
            <a:endParaRPr sz="700">
              <a:latin typeface="Cambria Math"/>
              <a:cs typeface="Cambria Math"/>
            </a:endParaRPr>
          </a:p>
        </p:txBody>
      </p:sp>
      <p:sp>
        <p:nvSpPr>
          <p:cNvPr id="15" name="object 15"/>
          <p:cNvSpPr txBox="1"/>
          <p:nvPr/>
        </p:nvSpPr>
        <p:spPr>
          <a:xfrm>
            <a:off x="3531108" y="3384296"/>
            <a:ext cx="472440" cy="177800"/>
          </a:xfrm>
          <a:prstGeom prst="rect">
            <a:avLst/>
          </a:prstGeom>
        </p:spPr>
        <p:txBody>
          <a:bodyPr wrap="square" lIns="0" tIns="12065" rIns="0" bIns="0" rtlCol="0" vert="horz">
            <a:spAutoFit/>
          </a:bodyPr>
          <a:lstStyle/>
          <a:p>
            <a:pPr marL="38100">
              <a:lnSpc>
                <a:spcPct val="100000"/>
              </a:lnSpc>
              <a:spcBef>
                <a:spcPts val="95"/>
              </a:spcBef>
            </a:pPr>
            <a:r>
              <a:rPr dirty="0" sz="1000" spc="-160">
                <a:latin typeface="Cambria Math"/>
                <a:cs typeface="Cambria Math"/>
              </a:rPr>
              <a:t>1.33𝑀𝑀</a:t>
            </a:r>
            <a:r>
              <a:rPr dirty="0" baseline="-15873" sz="1050" spc="-240">
                <a:latin typeface="Cambria Math"/>
                <a:cs typeface="Cambria Math"/>
              </a:rPr>
              <a:t>𝑎𝑎</a:t>
            </a:r>
            <a:endParaRPr baseline="-15873" sz="1050">
              <a:latin typeface="Cambria Math"/>
              <a:cs typeface="Cambria Math"/>
            </a:endParaRPr>
          </a:p>
        </p:txBody>
      </p:sp>
      <p:sp>
        <p:nvSpPr>
          <p:cNvPr id="16" name="object 16"/>
          <p:cNvSpPr txBox="1"/>
          <p:nvPr/>
        </p:nvSpPr>
        <p:spPr>
          <a:xfrm>
            <a:off x="3993896" y="3315715"/>
            <a:ext cx="95694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a:t>
            </a:r>
            <a:r>
              <a:rPr dirty="0" sz="1000" spc="-60">
                <a:latin typeface="Cambria Math"/>
                <a:cs typeface="Cambria Math"/>
              </a:rPr>
              <a:t>14707.13𝑘𝑘 </a:t>
            </a:r>
            <a:r>
              <a:rPr dirty="0" sz="1000" spc="-5">
                <a:latin typeface="Cambria Math"/>
                <a:cs typeface="Cambria Math"/>
              </a:rPr>
              <a:t>∙</a:t>
            </a:r>
            <a:r>
              <a:rPr dirty="0" sz="1000" spc="-45">
                <a:latin typeface="Cambria Math"/>
                <a:cs typeface="Cambria Math"/>
              </a:rPr>
              <a:t> </a:t>
            </a:r>
            <a:r>
              <a:rPr dirty="0" sz="1000" spc="-315">
                <a:latin typeface="Cambria Math"/>
                <a:cs typeface="Cambria Math"/>
              </a:rPr>
              <a:t>𝑓𝑓𝑓𝑓</a:t>
            </a:r>
            <a:endParaRPr sz="1000">
              <a:latin typeface="Cambria Math"/>
              <a:cs typeface="Cambria Math"/>
            </a:endParaRPr>
          </a:p>
        </p:txBody>
      </p:sp>
      <p:sp>
        <p:nvSpPr>
          <p:cNvPr id="17" name="object 17"/>
          <p:cNvSpPr txBox="1"/>
          <p:nvPr/>
        </p:nvSpPr>
        <p:spPr>
          <a:xfrm>
            <a:off x="2832573" y="3696710"/>
            <a:ext cx="248285" cy="177800"/>
          </a:xfrm>
          <a:prstGeom prst="rect">
            <a:avLst/>
          </a:prstGeom>
        </p:spPr>
        <p:txBody>
          <a:bodyPr wrap="square" lIns="0" tIns="12065" rIns="0" bIns="0" rtlCol="0" vert="horz">
            <a:spAutoFit/>
          </a:bodyPr>
          <a:lstStyle/>
          <a:p>
            <a:pPr marL="12700">
              <a:lnSpc>
                <a:spcPct val="100000"/>
              </a:lnSpc>
              <a:spcBef>
                <a:spcPts val="95"/>
              </a:spcBef>
            </a:pPr>
            <a:r>
              <a:rPr dirty="0" sz="1000" spc="-355">
                <a:latin typeface="Cambria Math"/>
                <a:cs typeface="Cambria Math"/>
              </a:rPr>
              <a:t>𝐾𝐾</a:t>
            </a:r>
            <a:r>
              <a:rPr dirty="0" sz="1000" spc="2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18" name="object 18"/>
          <p:cNvSpPr txBox="1"/>
          <p:nvPr/>
        </p:nvSpPr>
        <p:spPr>
          <a:xfrm>
            <a:off x="3091628" y="3599184"/>
            <a:ext cx="1136015"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60">
                <a:latin typeface="Cambria Math"/>
                <a:cs typeface="Cambria Math"/>
              </a:rPr>
              <a:t>(</a:t>
            </a:r>
            <a:r>
              <a:rPr dirty="0" sz="1000" spc="-40">
                <a:latin typeface="Cambria Math"/>
                <a:cs typeface="Cambria Math"/>
              </a:rPr>
              <a:t>1.0</a:t>
            </a:r>
            <a:r>
              <a:rPr dirty="0" baseline="2777" sz="1500" spc="-60">
                <a:latin typeface="Cambria Math"/>
                <a:cs typeface="Cambria Math"/>
              </a:rPr>
              <a:t>)(</a:t>
            </a:r>
            <a:r>
              <a:rPr dirty="0" sz="1000" spc="-40">
                <a:latin typeface="Cambria Math"/>
                <a:cs typeface="Cambria Math"/>
              </a:rPr>
              <a:t>20526.2𝑘𝑘 </a:t>
            </a:r>
            <a:r>
              <a:rPr dirty="0" sz="1000" spc="-5">
                <a:latin typeface="Cambria Math"/>
                <a:cs typeface="Cambria Math"/>
              </a:rPr>
              <a:t>∙</a:t>
            </a:r>
            <a:r>
              <a:rPr dirty="0" sz="1000" spc="25">
                <a:latin typeface="Cambria Math"/>
                <a:cs typeface="Cambria Math"/>
              </a:rPr>
              <a:t> </a:t>
            </a:r>
            <a:r>
              <a:rPr dirty="0" sz="1000" spc="-250">
                <a:latin typeface="Cambria Math"/>
                <a:cs typeface="Cambria Math"/>
              </a:rPr>
              <a:t>𝑓𝑓𝑓𝑓</a:t>
            </a:r>
            <a:r>
              <a:rPr dirty="0" baseline="2777" sz="1500" spc="-375">
                <a:latin typeface="Cambria Math"/>
                <a:cs typeface="Cambria Math"/>
              </a:rPr>
              <a:t>)</a:t>
            </a:r>
            <a:endParaRPr baseline="2777" sz="1500">
              <a:latin typeface="Cambria Math"/>
              <a:cs typeface="Cambria Math"/>
            </a:endParaRPr>
          </a:p>
        </p:txBody>
      </p:sp>
      <p:sp>
        <p:nvSpPr>
          <p:cNvPr id="19" name="object 19"/>
          <p:cNvSpPr txBox="1"/>
          <p:nvPr/>
        </p:nvSpPr>
        <p:spPr>
          <a:xfrm>
            <a:off x="3244051" y="3782092"/>
            <a:ext cx="827405" cy="177800"/>
          </a:xfrm>
          <a:prstGeom prst="rect">
            <a:avLst/>
          </a:prstGeom>
        </p:spPr>
        <p:txBody>
          <a:bodyPr wrap="square" lIns="0" tIns="12065" rIns="0" bIns="0" rtlCol="0" vert="horz">
            <a:spAutoFit/>
          </a:bodyPr>
          <a:lstStyle/>
          <a:p>
            <a:pPr marL="12700">
              <a:lnSpc>
                <a:spcPct val="100000"/>
              </a:lnSpc>
              <a:spcBef>
                <a:spcPts val="95"/>
              </a:spcBef>
            </a:pPr>
            <a:r>
              <a:rPr dirty="0" sz="1000" spc="-60">
                <a:latin typeface="Cambria Math"/>
                <a:cs typeface="Cambria Math"/>
              </a:rPr>
              <a:t>14707.13𝑘𝑘 </a:t>
            </a:r>
            <a:r>
              <a:rPr dirty="0" sz="1000" spc="-5">
                <a:latin typeface="Cambria Math"/>
                <a:cs typeface="Cambria Math"/>
              </a:rPr>
              <a:t>∙</a:t>
            </a:r>
            <a:r>
              <a:rPr dirty="0" sz="1000" spc="-110">
                <a:latin typeface="Cambria Math"/>
                <a:cs typeface="Cambria Math"/>
              </a:rPr>
              <a:t> </a:t>
            </a:r>
            <a:r>
              <a:rPr dirty="0" sz="1000" spc="-315">
                <a:latin typeface="Cambria Math"/>
                <a:cs typeface="Cambria Math"/>
              </a:rPr>
              <a:t>𝑓𝑓𝑓𝑓</a:t>
            </a:r>
            <a:endParaRPr sz="1000">
              <a:latin typeface="Cambria Math"/>
              <a:cs typeface="Cambria Math"/>
            </a:endParaRPr>
          </a:p>
        </p:txBody>
      </p:sp>
      <p:sp>
        <p:nvSpPr>
          <p:cNvPr id="20" name="object 20"/>
          <p:cNvSpPr/>
          <p:nvPr/>
        </p:nvSpPr>
        <p:spPr>
          <a:xfrm>
            <a:off x="3104388" y="3800094"/>
            <a:ext cx="1109980" cy="0"/>
          </a:xfrm>
          <a:custGeom>
            <a:avLst/>
            <a:gdLst/>
            <a:ahLst/>
            <a:cxnLst/>
            <a:rect l="l" t="t" r="r" b="b"/>
            <a:pathLst>
              <a:path w="1109979" h="0">
                <a:moveTo>
                  <a:pt x="0" y="0"/>
                </a:moveTo>
                <a:lnTo>
                  <a:pt x="1109472" y="0"/>
                </a:lnTo>
              </a:path>
            </a:pathLst>
          </a:custGeom>
          <a:ln w="7620">
            <a:solidFill>
              <a:srgbClr val="000000"/>
            </a:solidFill>
          </a:ln>
        </p:spPr>
        <p:txBody>
          <a:bodyPr wrap="square" lIns="0" tIns="0" rIns="0" bIns="0" rtlCol="0"/>
          <a:lstStyle/>
          <a:p/>
        </p:txBody>
      </p:sp>
      <p:sp>
        <p:nvSpPr>
          <p:cNvPr id="21" name="object 21"/>
          <p:cNvSpPr txBox="1"/>
          <p:nvPr/>
        </p:nvSpPr>
        <p:spPr>
          <a:xfrm>
            <a:off x="4236211" y="3696716"/>
            <a:ext cx="70231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1.39 ∴</a:t>
            </a:r>
            <a:r>
              <a:rPr dirty="0" sz="1000" spc="114">
                <a:latin typeface="Cambria Math"/>
                <a:cs typeface="Cambria Math"/>
              </a:rPr>
              <a:t> </a:t>
            </a:r>
            <a:r>
              <a:rPr dirty="0" sz="1000" spc="-5">
                <a:latin typeface="Cambria Math"/>
                <a:cs typeface="Cambria Math"/>
              </a:rPr>
              <a:t>1.0</a:t>
            </a:r>
            <a:endParaRPr sz="1000">
              <a:latin typeface="Cambria Math"/>
              <a:cs typeface="Cambria Math"/>
            </a:endParaRPr>
          </a:p>
        </p:txBody>
      </p:sp>
      <p:sp>
        <p:nvSpPr>
          <p:cNvPr id="22" name="object 22"/>
          <p:cNvSpPr txBox="1"/>
          <p:nvPr/>
        </p:nvSpPr>
        <p:spPr>
          <a:xfrm>
            <a:off x="1665211" y="4321559"/>
            <a:ext cx="318135" cy="177800"/>
          </a:xfrm>
          <a:prstGeom prst="rect">
            <a:avLst/>
          </a:prstGeom>
        </p:spPr>
        <p:txBody>
          <a:bodyPr wrap="square" lIns="0" tIns="12065" rIns="0" bIns="0" rtlCol="0" vert="horz">
            <a:spAutoFit/>
          </a:bodyPr>
          <a:lstStyle/>
          <a:p>
            <a:pPr marL="12700">
              <a:lnSpc>
                <a:spcPct val="100000"/>
              </a:lnSpc>
              <a:spcBef>
                <a:spcPts val="95"/>
              </a:spcBef>
            </a:pPr>
            <a:r>
              <a:rPr dirty="0" sz="1000" spc="-315">
                <a:latin typeface="Cambria Math"/>
                <a:cs typeface="Cambria Math"/>
              </a:rPr>
              <a:t>𝑅𝑅𝐹𝐹</a:t>
            </a:r>
            <a:r>
              <a:rPr dirty="0" sz="1000" spc="2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23" name="object 23"/>
          <p:cNvSpPr txBox="1"/>
          <p:nvPr/>
        </p:nvSpPr>
        <p:spPr>
          <a:xfrm>
            <a:off x="1967426" y="3939987"/>
            <a:ext cx="3764279" cy="461645"/>
          </a:xfrm>
          <a:prstGeom prst="rect">
            <a:avLst/>
          </a:prstGeom>
        </p:spPr>
        <p:txBody>
          <a:bodyPr wrap="square" lIns="0" tIns="12700" rIns="0" bIns="0" rtlCol="0" vert="horz">
            <a:spAutoFit/>
          </a:bodyPr>
          <a:lstStyle/>
          <a:p>
            <a:pPr marL="38100" marR="30480" indent="941705">
              <a:lnSpc>
                <a:spcPct val="143000"/>
              </a:lnSpc>
              <a:spcBef>
                <a:spcPts val="100"/>
              </a:spcBef>
            </a:pPr>
            <a:r>
              <a:rPr dirty="0" sz="1000" spc="-200">
                <a:latin typeface="Cambria Math"/>
                <a:cs typeface="Cambria Math"/>
              </a:rPr>
              <a:t>𝛾𝛾</a:t>
            </a:r>
            <a:r>
              <a:rPr dirty="0" baseline="-15873" sz="1050" spc="-300">
                <a:latin typeface="Cambria Math"/>
                <a:cs typeface="Cambria Math"/>
              </a:rPr>
              <a:t>𝑝𝑝𝑝𝑝</a:t>
            </a:r>
            <a:r>
              <a:rPr dirty="0" baseline="-15873" sz="1050" spc="277">
                <a:latin typeface="Cambria Math"/>
                <a:cs typeface="Cambria Math"/>
              </a:rPr>
              <a:t> </a:t>
            </a:r>
            <a:r>
              <a:rPr dirty="0" sz="1000" spc="-5">
                <a:latin typeface="Cambria Math"/>
                <a:cs typeface="Cambria Math"/>
              </a:rPr>
              <a:t>= </a:t>
            </a:r>
            <a:r>
              <a:rPr dirty="0" sz="1000">
                <a:latin typeface="Cambria Math"/>
                <a:cs typeface="Cambria Math"/>
              </a:rPr>
              <a:t>1.25, </a:t>
            </a:r>
            <a:r>
              <a:rPr dirty="0" sz="1000" spc="-250">
                <a:latin typeface="Cambria Math"/>
                <a:cs typeface="Cambria Math"/>
              </a:rPr>
              <a:t>𝛾𝛾</a:t>
            </a:r>
            <a:r>
              <a:rPr dirty="0" baseline="-15873" sz="1050" spc="-375">
                <a:latin typeface="Cambria Math"/>
                <a:cs typeface="Cambria Math"/>
              </a:rPr>
              <a:t>𝑝𝑝𝑊𝑊</a:t>
            </a:r>
            <a:r>
              <a:rPr dirty="0" baseline="-15873" sz="1050" spc="270">
                <a:latin typeface="Cambria Math"/>
                <a:cs typeface="Cambria Math"/>
              </a:rPr>
              <a:t> </a:t>
            </a:r>
            <a:r>
              <a:rPr dirty="0" sz="1000" spc="-5">
                <a:latin typeface="Cambria Math"/>
                <a:cs typeface="Cambria Math"/>
              </a:rPr>
              <a:t>= 1.50, </a:t>
            </a:r>
            <a:r>
              <a:rPr dirty="0" sz="1000" spc="-215">
                <a:latin typeface="Cambria Math"/>
                <a:cs typeface="Cambria Math"/>
              </a:rPr>
              <a:t>𝛾𝛾</a:t>
            </a:r>
            <a:r>
              <a:rPr dirty="0" baseline="-15873" sz="1050" spc="-322">
                <a:latin typeface="Cambria Math"/>
                <a:cs typeface="Cambria Math"/>
              </a:rPr>
              <a:t>𝐿𝐿𝐿𝐿</a:t>
            </a:r>
            <a:r>
              <a:rPr dirty="0" baseline="-15873" sz="1050" spc="270">
                <a:latin typeface="Cambria Math"/>
                <a:cs typeface="Cambria Math"/>
              </a:rPr>
              <a:t> </a:t>
            </a:r>
            <a:r>
              <a:rPr dirty="0" sz="1000" spc="-5">
                <a:latin typeface="Cambria Math"/>
                <a:cs typeface="Cambria Math"/>
              </a:rPr>
              <a:t>= 1.35  </a:t>
            </a:r>
            <a:r>
              <a:rPr dirty="0" baseline="2777" sz="1500" spc="-44">
                <a:latin typeface="Cambria Math"/>
                <a:cs typeface="Cambria Math"/>
              </a:rPr>
              <a:t>(</a:t>
            </a:r>
            <a:r>
              <a:rPr dirty="0" sz="1000" spc="-30">
                <a:latin typeface="Cambria Math"/>
                <a:cs typeface="Cambria Math"/>
              </a:rPr>
              <a:t>1</a:t>
            </a:r>
            <a:r>
              <a:rPr dirty="0" baseline="2777" sz="1500" spc="-44">
                <a:latin typeface="Cambria Math"/>
                <a:cs typeface="Cambria Math"/>
              </a:rPr>
              <a:t>)(</a:t>
            </a:r>
            <a:r>
              <a:rPr dirty="0" sz="1000" spc="-30">
                <a:latin typeface="Cambria Math"/>
                <a:cs typeface="Cambria Math"/>
              </a:rPr>
              <a:t>1</a:t>
            </a:r>
            <a:r>
              <a:rPr dirty="0" baseline="2777" sz="1500" spc="-44">
                <a:latin typeface="Cambria Math"/>
                <a:cs typeface="Cambria Math"/>
              </a:rPr>
              <a:t>)(</a:t>
            </a:r>
            <a:r>
              <a:rPr dirty="0" sz="1000" spc="-30">
                <a:latin typeface="Cambria Math"/>
                <a:cs typeface="Cambria Math"/>
              </a:rPr>
              <a:t>1</a:t>
            </a:r>
            <a:r>
              <a:rPr dirty="0" baseline="2777" sz="1500" spc="-44">
                <a:latin typeface="Cambria Math"/>
                <a:cs typeface="Cambria Math"/>
              </a:rPr>
              <a:t>)(</a:t>
            </a:r>
            <a:r>
              <a:rPr dirty="0" sz="1000" spc="-30">
                <a:latin typeface="Cambria Math"/>
                <a:cs typeface="Cambria Math"/>
              </a:rPr>
              <a:t>1</a:t>
            </a:r>
            <a:r>
              <a:rPr dirty="0" baseline="2777" sz="1500" spc="-44">
                <a:latin typeface="Cambria Math"/>
                <a:cs typeface="Cambria Math"/>
              </a:rPr>
              <a:t>)(</a:t>
            </a:r>
            <a:r>
              <a:rPr dirty="0" sz="1000" spc="-30">
                <a:latin typeface="Cambria Math"/>
                <a:cs typeface="Cambria Math"/>
              </a:rPr>
              <a:t>20526.2𝑘𝑘 </a:t>
            </a:r>
            <a:r>
              <a:rPr dirty="0" sz="1000" spc="-5">
                <a:latin typeface="Cambria Math"/>
                <a:cs typeface="Cambria Math"/>
              </a:rPr>
              <a:t>∙ </a:t>
            </a:r>
            <a:r>
              <a:rPr dirty="0" sz="1000" spc="-250">
                <a:latin typeface="Cambria Math"/>
                <a:cs typeface="Cambria Math"/>
              </a:rPr>
              <a:t>𝑓𝑓𝑓𝑓</a:t>
            </a:r>
            <a:r>
              <a:rPr dirty="0" baseline="2777" sz="1500" spc="-375">
                <a:latin typeface="Cambria Math"/>
                <a:cs typeface="Cambria Math"/>
              </a:rPr>
              <a:t>)</a:t>
            </a:r>
            <a:r>
              <a:rPr dirty="0" baseline="2777" sz="1500" spc="7">
                <a:latin typeface="Cambria Math"/>
                <a:cs typeface="Cambria Math"/>
              </a:rPr>
              <a:t> </a:t>
            </a:r>
            <a:r>
              <a:rPr dirty="0" sz="1000" spc="-5">
                <a:latin typeface="Cambria Math"/>
                <a:cs typeface="Cambria Math"/>
              </a:rPr>
              <a:t>− </a:t>
            </a:r>
            <a:r>
              <a:rPr dirty="0" baseline="2777" sz="1500" spc="-60">
                <a:latin typeface="Cambria Math"/>
                <a:cs typeface="Cambria Math"/>
              </a:rPr>
              <a:t>(</a:t>
            </a:r>
            <a:r>
              <a:rPr dirty="0" sz="1000" spc="-40">
                <a:latin typeface="Cambria Math"/>
                <a:cs typeface="Cambria Math"/>
              </a:rPr>
              <a:t>1.25</a:t>
            </a:r>
            <a:r>
              <a:rPr dirty="0" baseline="2777" sz="1500" spc="-60">
                <a:latin typeface="Cambria Math"/>
                <a:cs typeface="Cambria Math"/>
              </a:rPr>
              <a:t>)(</a:t>
            </a:r>
            <a:r>
              <a:rPr dirty="0" sz="1000" spc="-40">
                <a:latin typeface="Cambria Math"/>
                <a:cs typeface="Cambria Math"/>
              </a:rPr>
              <a:t>7466.6𝑘𝑘 </a:t>
            </a:r>
            <a:r>
              <a:rPr dirty="0" sz="1000" spc="-5">
                <a:latin typeface="Cambria Math"/>
                <a:cs typeface="Cambria Math"/>
              </a:rPr>
              <a:t>∙ </a:t>
            </a:r>
            <a:r>
              <a:rPr dirty="0" sz="1000" spc="-250">
                <a:latin typeface="Cambria Math"/>
                <a:cs typeface="Cambria Math"/>
              </a:rPr>
              <a:t>𝑓𝑓𝑓𝑓</a:t>
            </a:r>
            <a:r>
              <a:rPr dirty="0" baseline="2777" sz="1500" spc="-375">
                <a:latin typeface="Cambria Math"/>
                <a:cs typeface="Cambria Math"/>
              </a:rPr>
              <a:t>)</a:t>
            </a:r>
            <a:r>
              <a:rPr dirty="0" baseline="2777" sz="1500" spc="15">
                <a:latin typeface="Cambria Math"/>
                <a:cs typeface="Cambria Math"/>
              </a:rPr>
              <a:t> </a:t>
            </a:r>
            <a:r>
              <a:rPr dirty="0" sz="1000" spc="-5">
                <a:latin typeface="Cambria Math"/>
                <a:cs typeface="Cambria Math"/>
              </a:rPr>
              <a:t>− </a:t>
            </a:r>
            <a:r>
              <a:rPr dirty="0" sz="1000" spc="-65">
                <a:latin typeface="Cambria Math"/>
                <a:cs typeface="Cambria Math"/>
              </a:rPr>
              <a:t>(1.5)(0𝑘𝑘 </a:t>
            </a:r>
            <a:r>
              <a:rPr dirty="0" sz="1000" spc="-5">
                <a:latin typeface="Cambria Math"/>
                <a:cs typeface="Cambria Math"/>
              </a:rPr>
              <a:t>∙</a:t>
            </a:r>
            <a:r>
              <a:rPr dirty="0" sz="1000" spc="-10">
                <a:latin typeface="Cambria Math"/>
                <a:cs typeface="Cambria Math"/>
              </a:rPr>
              <a:t> </a:t>
            </a:r>
            <a:r>
              <a:rPr dirty="0" sz="1000" spc="-250">
                <a:latin typeface="Cambria Math"/>
                <a:cs typeface="Cambria Math"/>
              </a:rPr>
              <a:t>𝑓𝑓𝑓𝑓)</a:t>
            </a:r>
            <a:endParaRPr sz="1000">
              <a:latin typeface="Cambria Math"/>
              <a:cs typeface="Cambria Math"/>
            </a:endParaRPr>
          </a:p>
        </p:txBody>
      </p:sp>
      <p:sp>
        <p:nvSpPr>
          <p:cNvPr id="24" name="object 24"/>
          <p:cNvSpPr txBox="1"/>
          <p:nvPr/>
        </p:nvSpPr>
        <p:spPr>
          <a:xfrm>
            <a:off x="3247626" y="4406941"/>
            <a:ext cx="1205865" cy="177800"/>
          </a:xfrm>
          <a:prstGeom prst="rect">
            <a:avLst/>
          </a:prstGeom>
        </p:spPr>
        <p:txBody>
          <a:bodyPr wrap="square" lIns="0" tIns="12065" rIns="0" bIns="0" rtlCol="0" vert="horz">
            <a:spAutoFit/>
          </a:bodyPr>
          <a:lstStyle/>
          <a:p>
            <a:pPr marL="12700">
              <a:lnSpc>
                <a:spcPct val="100000"/>
              </a:lnSpc>
              <a:spcBef>
                <a:spcPts val="95"/>
              </a:spcBef>
            </a:pPr>
            <a:r>
              <a:rPr dirty="0" sz="1000" spc="-40">
                <a:latin typeface="Cambria Math"/>
                <a:cs typeface="Cambria Math"/>
              </a:rPr>
              <a:t>(1.35)(3804.05𝑘𝑘 </a:t>
            </a:r>
            <a:r>
              <a:rPr dirty="0" sz="1000" spc="-5">
                <a:latin typeface="Cambria Math"/>
                <a:cs typeface="Cambria Math"/>
              </a:rPr>
              <a:t>∙</a:t>
            </a:r>
            <a:r>
              <a:rPr dirty="0" sz="1000" spc="-120">
                <a:latin typeface="Cambria Math"/>
                <a:cs typeface="Cambria Math"/>
              </a:rPr>
              <a:t> </a:t>
            </a:r>
            <a:r>
              <a:rPr dirty="0" sz="1000" spc="-250">
                <a:latin typeface="Cambria Math"/>
                <a:cs typeface="Cambria Math"/>
              </a:rPr>
              <a:t>𝑓𝑓𝑓𝑓)</a:t>
            </a:r>
            <a:endParaRPr sz="1000">
              <a:latin typeface="Cambria Math"/>
              <a:cs typeface="Cambria Math"/>
            </a:endParaRPr>
          </a:p>
        </p:txBody>
      </p:sp>
      <p:sp>
        <p:nvSpPr>
          <p:cNvPr id="25" name="object 25"/>
          <p:cNvSpPr/>
          <p:nvPr/>
        </p:nvSpPr>
        <p:spPr>
          <a:xfrm>
            <a:off x="2005583" y="4424934"/>
            <a:ext cx="3686810" cy="0"/>
          </a:xfrm>
          <a:custGeom>
            <a:avLst/>
            <a:gdLst/>
            <a:ahLst/>
            <a:cxnLst/>
            <a:rect l="l" t="t" r="r" b="b"/>
            <a:pathLst>
              <a:path w="3686810" h="0">
                <a:moveTo>
                  <a:pt x="0" y="0"/>
                </a:moveTo>
                <a:lnTo>
                  <a:pt x="3686555" y="0"/>
                </a:lnTo>
              </a:path>
            </a:pathLst>
          </a:custGeom>
          <a:ln w="7620">
            <a:solidFill>
              <a:srgbClr val="000000"/>
            </a:solidFill>
          </a:ln>
        </p:spPr>
        <p:txBody>
          <a:bodyPr wrap="square" lIns="0" tIns="0" rIns="0" bIns="0" rtlCol="0"/>
          <a:lstStyle/>
          <a:p/>
        </p:txBody>
      </p:sp>
      <p:sp>
        <p:nvSpPr>
          <p:cNvPr id="26" name="object 26"/>
          <p:cNvSpPr txBox="1"/>
          <p:nvPr/>
        </p:nvSpPr>
        <p:spPr>
          <a:xfrm>
            <a:off x="5714491" y="4321555"/>
            <a:ext cx="39306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a:latin typeface="Cambria Math"/>
                <a:cs typeface="Cambria Math"/>
              </a:rPr>
              <a:t> </a:t>
            </a:r>
            <a:r>
              <a:rPr dirty="0" sz="1000" spc="-5">
                <a:latin typeface="Cambria Math"/>
                <a:cs typeface="Cambria Math"/>
              </a:rPr>
              <a:t>2.18</a:t>
            </a:r>
            <a:endParaRPr sz="1000">
              <a:latin typeface="Cambria Math"/>
              <a:cs typeface="Cambria Math"/>
            </a:endParaRPr>
          </a:p>
        </p:txBody>
      </p:sp>
      <p:sp>
        <p:nvSpPr>
          <p:cNvPr id="27" name="object 27"/>
          <p:cNvSpPr txBox="1"/>
          <p:nvPr/>
        </p:nvSpPr>
        <p:spPr>
          <a:xfrm>
            <a:off x="673100" y="4702555"/>
            <a:ext cx="892175" cy="208279"/>
          </a:xfrm>
          <a:prstGeom prst="rect">
            <a:avLst/>
          </a:prstGeom>
        </p:spPr>
        <p:txBody>
          <a:bodyPr wrap="square" lIns="0" tIns="12700" rIns="0" bIns="0" rtlCol="0" vert="horz">
            <a:spAutoFit/>
          </a:bodyPr>
          <a:lstStyle/>
          <a:p>
            <a:pPr marL="12700">
              <a:lnSpc>
                <a:spcPct val="100000"/>
              </a:lnSpc>
              <a:spcBef>
                <a:spcPts val="100"/>
              </a:spcBef>
            </a:pPr>
            <a:r>
              <a:rPr dirty="0" sz="1200" spc="-5">
                <a:solidFill>
                  <a:srgbClr val="0000FF"/>
                </a:solidFill>
                <a:latin typeface="Arial"/>
                <a:cs typeface="Arial"/>
              </a:rPr>
              <a:t>9.2.2</a:t>
            </a:r>
            <a:r>
              <a:rPr dirty="0" sz="1200" spc="185">
                <a:solidFill>
                  <a:srgbClr val="0000FF"/>
                </a:solidFill>
                <a:latin typeface="Arial"/>
                <a:cs typeface="Arial"/>
              </a:rPr>
              <a:t> </a:t>
            </a:r>
            <a:r>
              <a:rPr dirty="0" sz="1200">
                <a:solidFill>
                  <a:srgbClr val="0000FF"/>
                </a:solidFill>
                <a:latin typeface="Arial"/>
                <a:cs typeface="Arial"/>
              </a:rPr>
              <a:t>Shear</a:t>
            </a:r>
            <a:endParaRPr sz="1200">
              <a:latin typeface="Arial"/>
              <a:cs typeface="Arial"/>
            </a:endParaRPr>
          </a:p>
        </p:txBody>
      </p:sp>
      <p:sp>
        <p:nvSpPr>
          <p:cNvPr id="28" name="object 28"/>
          <p:cNvSpPr txBox="1"/>
          <p:nvPr/>
        </p:nvSpPr>
        <p:spPr>
          <a:xfrm>
            <a:off x="2884423" y="4999736"/>
            <a:ext cx="318135" cy="177800"/>
          </a:xfrm>
          <a:prstGeom prst="rect">
            <a:avLst/>
          </a:prstGeom>
        </p:spPr>
        <p:txBody>
          <a:bodyPr wrap="square" lIns="0" tIns="12065" rIns="0" bIns="0" rtlCol="0" vert="horz">
            <a:spAutoFit/>
          </a:bodyPr>
          <a:lstStyle/>
          <a:p>
            <a:pPr marL="12700">
              <a:lnSpc>
                <a:spcPct val="100000"/>
              </a:lnSpc>
              <a:spcBef>
                <a:spcPts val="95"/>
              </a:spcBef>
            </a:pPr>
            <a:r>
              <a:rPr dirty="0" sz="1000" spc="-315">
                <a:latin typeface="Cambria Math"/>
                <a:cs typeface="Cambria Math"/>
              </a:rPr>
              <a:t>𝑅𝑅𝐹𝐹</a:t>
            </a:r>
            <a:r>
              <a:rPr dirty="0" sz="1000" spc="2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29" name="object 29"/>
          <p:cNvSpPr txBox="1"/>
          <p:nvPr/>
        </p:nvSpPr>
        <p:spPr>
          <a:xfrm>
            <a:off x="3188156" y="4928108"/>
            <a:ext cx="171831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52">
                <a:latin typeface="Cambria Math"/>
                <a:cs typeface="Cambria Math"/>
              </a:rPr>
              <a:t>𝜙𝜙</a:t>
            </a:r>
            <a:r>
              <a:rPr dirty="0" sz="700" spc="-235">
                <a:latin typeface="Cambria Math"/>
                <a:cs typeface="Cambria Math"/>
              </a:rPr>
              <a:t>𝑐𝑐</a:t>
            </a:r>
            <a:r>
              <a:rPr dirty="0" baseline="11111" sz="1500" spc="-352">
                <a:latin typeface="Cambria Math"/>
                <a:cs typeface="Cambria Math"/>
              </a:rPr>
              <a:t>𝜙𝜙</a:t>
            </a:r>
            <a:r>
              <a:rPr dirty="0" sz="700" spc="-235">
                <a:latin typeface="Cambria Math"/>
                <a:cs typeface="Cambria Math"/>
              </a:rPr>
              <a:t>𝑠𝑠</a:t>
            </a:r>
            <a:r>
              <a:rPr dirty="0" baseline="11111" sz="1500" spc="-352">
                <a:latin typeface="Cambria Math"/>
                <a:cs typeface="Cambria Math"/>
              </a:rPr>
              <a:t>𝜙𝜙</a:t>
            </a:r>
            <a:r>
              <a:rPr dirty="0" sz="700" spc="-235">
                <a:latin typeface="Cambria Math"/>
                <a:cs typeface="Cambria Math"/>
              </a:rPr>
              <a:t>𝑖𝑖</a:t>
            </a:r>
            <a:r>
              <a:rPr dirty="0" baseline="11111" sz="1500" spc="-352">
                <a:latin typeface="Cambria Math"/>
                <a:cs typeface="Cambria Math"/>
              </a:rPr>
              <a:t>𝑉𝑉</a:t>
            </a:r>
            <a:r>
              <a:rPr dirty="0" sz="700" spc="-235">
                <a:latin typeface="Cambria Math"/>
                <a:cs typeface="Cambria Math"/>
              </a:rPr>
              <a:t>𝑖𝑖</a:t>
            </a:r>
            <a:r>
              <a:rPr dirty="0" sz="700" spc="120">
                <a:latin typeface="Cambria Math"/>
                <a:cs typeface="Cambria Math"/>
              </a:rPr>
              <a:t> </a:t>
            </a:r>
            <a:r>
              <a:rPr dirty="0" baseline="11111" sz="1500" spc="-7">
                <a:latin typeface="Cambria Math"/>
                <a:cs typeface="Cambria Math"/>
              </a:rPr>
              <a:t>− </a:t>
            </a:r>
            <a:r>
              <a:rPr dirty="0" baseline="11111" sz="1500" spc="-300">
                <a:latin typeface="Cambria Math"/>
                <a:cs typeface="Cambria Math"/>
              </a:rPr>
              <a:t>𝛾𝛾</a:t>
            </a:r>
            <a:r>
              <a:rPr dirty="0" sz="700" spc="-200">
                <a:latin typeface="Cambria Math"/>
                <a:cs typeface="Cambria Math"/>
              </a:rPr>
              <a:t>𝑝𝑝𝑝𝑝</a:t>
            </a:r>
            <a:r>
              <a:rPr dirty="0" sz="700" spc="-85">
                <a:latin typeface="Cambria Math"/>
                <a:cs typeface="Cambria Math"/>
              </a:rPr>
              <a:t> </a:t>
            </a:r>
            <a:r>
              <a:rPr dirty="0" baseline="11111" sz="1500" spc="-382">
                <a:latin typeface="Cambria Math"/>
                <a:cs typeface="Cambria Math"/>
              </a:rPr>
              <a:t>𝑉𝑉</a:t>
            </a:r>
            <a:r>
              <a:rPr dirty="0" sz="700" spc="-254">
                <a:latin typeface="Cambria Math"/>
                <a:cs typeface="Cambria Math"/>
              </a:rPr>
              <a:t>𝑝𝑝𝑝𝑝</a:t>
            </a:r>
            <a:r>
              <a:rPr dirty="0" sz="700" spc="135">
                <a:latin typeface="Cambria Math"/>
                <a:cs typeface="Cambria Math"/>
              </a:rPr>
              <a:t> </a:t>
            </a:r>
            <a:r>
              <a:rPr dirty="0" baseline="11111" sz="1500" spc="-7">
                <a:latin typeface="Cambria Math"/>
                <a:cs typeface="Cambria Math"/>
              </a:rPr>
              <a:t>−</a:t>
            </a:r>
            <a:r>
              <a:rPr dirty="0" baseline="11111" sz="1500" spc="22">
                <a:latin typeface="Cambria Math"/>
                <a:cs typeface="Cambria Math"/>
              </a:rPr>
              <a:t> </a:t>
            </a:r>
            <a:r>
              <a:rPr dirty="0" baseline="11111" sz="1500" spc="-405">
                <a:latin typeface="Cambria Math"/>
                <a:cs typeface="Cambria Math"/>
              </a:rPr>
              <a:t>𝛾𝛾</a:t>
            </a:r>
            <a:r>
              <a:rPr dirty="0" sz="700" spc="-270">
                <a:latin typeface="Cambria Math"/>
                <a:cs typeface="Cambria Math"/>
              </a:rPr>
              <a:t>𝑝𝑝𝑊𝑊</a:t>
            </a:r>
            <a:r>
              <a:rPr dirty="0" baseline="11111" sz="1500" spc="-405">
                <a:latin typeface="Cambria Math"/>
                <a:cs typeface="Cambria Math"/>
              </a:rPr>
              <a:t>𝑉𝑉</a:t>
            </a:r>
            <a:r>
              <a:rPr dirty="0" sz="700" spc="-270">
                <a:latin typeface="Cambria Math"/>
                <a:cs typeface="Cambria Math"/>
              </a:rPr>
              <a:t>𝑝𝑝𝑊𝑊</a:t>
            </a:r>
            <a:endParaRPr sz="700">
              <a:latin typeface="Cambria Math"/>
              <a:cs typeface="Cambria Math"/>
            </a:endParaRPr>
          </a:p>
        </p:txBody>
      </p:sp>
      <p:sp>
        <p:nvSpPr>
          <p:cNvPr id="30" name="object 30"/>
          <p:cNvSpPr/>
          <p:nvPr/>
        </p:nvSpPr>
        <p:spPr>
          <a:xfrm>
            <a:off x="3226307" y="5103114"/>
            <a:ext cx="1649095" cy="0"/>
          </a:xfrm>
          <a:custGeom>
            <a:avLst/>
            <a:gdLst/>
            <a:ahLst/>
            <a:cxnLst/>
            <a:rect l="l" t="t" r="r" b="b"/>
            <a:pathLst>
              <a:path w="1649095" h="0">
                <a:moveTo>
                  <a:pt x="0" y="0"/>
                </a:moveTo>
                <a:lnTo>
                  <a:pt x="1648955" y="0"/>
                </a:lnTo>
              </a:path>
            </a:pathLst>
          </a:custGeom>
          <a:ln w="7620">
            <a:solidFill>
              <a:srgbClr val="000000"/>
            </a:solidFill>
          </a:ln>
        </p:spPr>
        <p:txBody>
          <a:bodyPr wrap="square" lIns="0" tIns="0" rIns="0" bIns="0" rtlCol="0"/>
          <a:lstStyle/>
          <a:p/>
        </p:txBody>
      </p:sp>
      <p:sp>
        <p:nvSpPr>
          <p:cNvPr id="31" name="object 31"/>
          <p:cNvSpPr txBox="1"/>
          <p:nvPr/>
        </p:nvSpPr>
        <p:spPr>
          <a:xfrm>
            <a:off x="635000" y="5067706"/>
            <a:ext cx="3947160" cy="1623060"/>
          </a:xfrm>
          <a:prstGeom prst="rect">
            <a:avLst/>
          </a:prstGeom>
        </p:spPr>
        <p:txBody>
          <a:bodyPr wrap="square" lIns="0" tIns="55244" rIns="0" bIns="0" rtlCol="0" vert="horz">
            <a:spAutoFit/>
          </a:bodyPr>
          <a:lstStyle/>
          <a:p>
            <a:pPr algn="r" marR="306070">
              <a:lnSpc>
                <a:spcPct val="100000"/>
              </a:lnSpc>
              <a:spcBef>
                <a:spcPts val="434"/>
              </a:spcBef>
            </a:pPr>
            <a:r>
              <a:rPr dirty="0" baseline="11111" sz="1500" spc="-757">
                <a:latin typeface="Cambria Math"/>
                <a:cs typeface="Cambria Math"/>
              </a:rPr>
              <a:t>𝛾</a:t>
            </a:r>
            <a:r>
              <a:rPr dirty="0" baseline="11111" sz="1500" spc="-810">
                <a:latin typeface="Cambria Math"/>
                <a:cs typeface="Cambria Math"/>
              </a:rPr>
              <a:t>𝛾</a:t>
            </a:r>
            <a:r>
              <a:rPr dirty="0" sz="700" spc="-345">
                <a:latin typeface="Cambria Math"/>
                <a:cs typeface="Cambria Math"/>
              </a:rPr>
              <a:t>𝐿𝐿𝐿𝐿</a:t>
            </a:r>
            <a:r>
              <a:rPr dirty="0" sz="700" spc="-95">
                <a:latin typeface="Cambria Math"/>
                <a:cs typeface="Cambria Math"/>
              </a:rPr>
              <a:t> </a:t>
            </a:r>
            <a:r>
              <a:rPr dirty="0" baseline="11111" sz="1500" spc="-960">
                <a:latin typeface="Cambria Math"/>
                <a:cs typeface="Cambria Math"/>
              </a:rPr>
              <a:t>𝑉𝑉</a:t>
            </a:r>
            <a:r>
              <a:rPr dirty="0" sz="700" spc="-380">
                <a:latin typeface="Cambria Math"/>
                <a:cs typeface="Cambria Math"/>
              </a:rPr>
              <a:t>𝐿𝐿𝐿𝐿𝐿𝐿</a:t>
            </a:r>
            <a:r>
              <a:rPr dirty="0" sz="700" spc="-125">
                <a:latin typeface="Cambria Math"/>
                <a:cs typeface="Cambria Math"/>
              </a:rPr>
              <a:t>𝐿𝐿</a:t>
            </a:r>
            <a:endParaRPr sz="700">
              <a:latin typeface="Cambria Math"/>
              <a:cs typeface="Cambria Math"/>
            </a:endParaRPr>
          </a:p>
          <a:p>
            <a:pPr marL="50800">
              <a:lnSpc>
                <a:spcPct val="100000"/>
              </a:lnSpc>
              <a:spcBef>
                <a:spcPts val="335"/>
              </a:spcBef>
            </a:pPr>
            <a:r>
              <a:rPr dirty="0" sz="1000" spc="-5">
                <a:latin typeface="Times New Roman"/>
                <a:cs typeface="Times New Roman"/>
              </a:rPr>
              <a:t>At 10.388ft </a:t>
            </a:r>
            <a:r>
              <a:rPr dirty="0" sz="1000" spc="-10">
                <a:latin typeface="Times New Roman"/>
                <a:cs typeface="Times New Roman"/>
              </a:rPr>
              <a:t>and </a:t>
            </a:r>
            <a:r>
              <a:rPr dirty="0" sz="1000" spc="-5">
                <a:latin typeface="Times New Roman"/>
                <a:cs typeface="Times New Roman"/>
              </a:rPr>
              <a:t>142.908ft (location where </a:t>
            </a:r>
            <a:r>
              <a:rPr dirty="0" sz="1000" spc="-10">
                <a:latin typeface="Times New Roman"/>
                <a:cs typeface="Times New Roman"/>
              </a:rPr>
              <a:t>stirrup </a:t>
            </a:r>
            <a:r>
              <a:rPr dirty="0" sz="1000" spc="-5">
                <a:latin typeface="Times New Roman"/>
                <a:cs typeface="Times New Roman"/>
              </a:rPr>
              <a:t>spacing</a:t>
            </a:r>
            <a:r>
              <a:rPr dirty="0" sz="1000" spc="90">
                <a:latin typeface="Times New Roman"/>
                <a:cs typeface="Times New Roman"/>
              </a:rPr>
              <a:t> </a:t>
            </a:r>
            <a:r>
              <a:rPr dirty="0" sz="1000" spc="-5">
                <a:latin typeface="Times New Roman"/>
                <a:cs typeface="Times New Roman"/>
              </a:rPr>
              <a:t>increases)</a:t>
            </a:r>
            <a:endParaRPr sz="1000">
              <a:latin typeface="Times New Roman"/>
              <a:cs typeface="Times New Roman"/>
            </a:endParaRPr>
          </a:p>
          <a:p>
            <a:pPr algn="ctr" marL="2555240">
              <a:lnSpc>
                <a:spcPct val="100000"/>
              </a:lnSpc>
              <a:spcBef>
                <a:spcPts val="565"/>
              </a:spcBef>
            </a:pPr>
            <a:r>
              <a:rPr dirty="0" sz="1000" spc="-254">
                <a:latin typeface="Cambria Math"/>
                <a:cs typeface="Cambria Math"/>
              </a:rPr>
              <a:t>𝜙𝜙</a:t>
            </a:r>
            <a:r>
              <a:rPr dirty="0" baseline="-15873" sz="1050" spc="-382">
                <a:latin typeface="Cambria Math"/>
                <a:cs typeface="Cambria Math"/>
              </a:rPr>
              <a:t>𝑐𝑐</a:t>
            </a:r>
            <a:r>
              <a:rPr dirty="0" baseline="-15873" sz="1050" spc="247">
                <a:latin typeface="Cambria Math"/>
                <a:cs typeface="Cambria Math"/>
              </a:rPr>
              <a:t> </a:t>
            </a:r>
            <a:r>
              <a:rPr dirty="0" sz="1000" spc="-5">
                <a:latin typeface="Cambria Math"/>
                <a:cs typeface="Cambria Math"/>
              </a:rPr>
              <a:t>= </a:t>
            </a:r>
            <a:r>
              <a:rPr dirty="0" sz="1000" spc="-260">
                <a:latin typeface="Cambria Math"/>
                <a:cs typeface="Cambria Math"/>
              </a:rPr>
              <a:t>𝜙𝜙</a:t>
            </a:r>
            <a:r>
              <a:rPr dirty="0" baseline="-15873" sz="1050" spc="-390">
                <a:latin typeface="Cambria Math"/>
                <a:cs typeface="Cambria Math"/>
              </a:rPr>
              <a:t>𝑠𝑠</a:t>
            </a:r>
            <a:r>
              <a:rPr dirty="0" baseline="-15873" sz="1050" spc="232">
                <a:latin typeface="Cambria Math"/>
                <a:cs typeface="Cambria Math"/>
              </a:rPr>
              <a:t> </a:t>
            </a:r>
            <a:r>
              <a:rPr dirty="0" sz="1000" spc="-5">
                <a:latin typeface="Cambria Math"/>
                <a:cs typeface="Cambria Math"/>
              </a:rPr>
              <a:t>= 1.0, </a:t>
            </a:r>
            <a:r>
              <a:rPr dirty="0" sz="1000" spc="-180">
                <a:latin typeface="Cambria Math"/>
                <a:cs typeface="Cambria Math"/>
              </a:rPr>
              <a:t>𝜙𝜙</a:t>
            </a:r>
            <a:r>
              <a:rPr dirty="0" baseline="-15873" sz="1050" spc="-270">
                <a:latin typeface="Cambria Math"/>
                <a:cs typeface="Cambria Math"/>
              </a:rPr>
              <a:t>𝑖𝑖</a:t>
            </a:r>
            <a:r>
              <a:rPr dirty="0" baseline="-15873" sz="1050" spc="240">
                <a:latin typeface="Cambria Math"/>
                <a:cs typeface="Cambria Math"/>
              </a:rPr>
              <a:t> </a:t>
            </a:r>
            <a:r>
              <a:rPr dirty="0" sz="1000" spc="-5">
                <a:latin typeface="Cambria Math"/>
                <a:cs typeface="Cambria Math"/>
              </a:rPr>
              <a:t>=</a:t>
            </a:r>
            <a:r>
              <a:rPr dirty="0" sz="1000" spc="135">
                <a:latin typeface="Cambria Math"/>
                <a:cs typeface="Cambria Math"/>
              </a:rPr>
              <a:t> </a:t>
            </a:r>
            <a:r>
              <a:rPr dirty="0" sz="1000" spc="-5">
                <a:latin typeface="Cambria Math"/>
                <a:cs typeface="Cambria Math"/>
              </a:rPr>
              <a:t>0.9</a:t>
            </a:r>
            <a:endParaRPr sz="1000">
              <a:latin typeface="Cambria Math"/>
              <a:cs typeface="Cambria Math"/>
            </a:endParaRPr>
          </a:p>
          <a:p>
            <a:pPr algn="ctr" marL="2551430">
              <a:lnSpc>
                <a:spcPct val="100000"/>
              </a:lnSpc>
              <a:spcBef>
                <a:spcPts val="575"/>
              </a:spcBef>
            </a:pPr>
            <a:r>
              <a:rPr dirty="0" sz="1000" spc="-275">
                <a:latin typeface="Cambria Math"/>
                <a:cs typeface="Cambria Math"/>
              </a:rPr>
              <a:t>𝑉𝑉</a:t>
            </a:r>
            <a:r>
              <a:rPr dirty="0" baseline="-15873" sz="1050" spc="-412">
                <a:latin typeface="Cambria Math"/>
                <a:cs typeface="Cambria Math"/>
              </a:rPr>
              <a:t>𝑖𝑖</a:t>
            </a:r>
            <a:r>
              <a:rPr dirty="0" baseline="-15873" sz="1050" spc="254">
                <a:latin typeface="Cambria Math"/>
                <a:cs typeface="Cambria Math"/>
              </a:rPr>
              <a:t> </a:t>
            </a:r>
            <a:r>
              <a:rPr dirty="0" sz="1000" spc="-5">
                <a:latin typeface="Cambria Math"/>
                <a:cs typeface="Cambria Math"/>
              </a:rPr>
              <a:t>=</a:t>
            </a:r>
            <a:r>
              <a:rPr dirty="0" sz="1000" spc="60">
                <a:latin typeface="Cambria Math"/>
                <a:cs typeface="Cambria Math"/>
              </a:rPr>
              <a:t> </a:t>
            </a:r>
            <a:r>
              <a:rPr dirty="0" sz="1000" spc="-145">
                <a:latin typeface="Cambria Math"/>
                <a:cs typeface="Cambria Math"/>
              </a:rPr>
              <a:t>518.10𝑘𝑘𝑠𝑠𝑘𝑘</a:t>
            </a:r>
            <a:endParaRPr sz="1000">
              <a:latin typeface="Cambria Math"/>
              <a:cs typeface="Cambria Math"/>
            </a:endParaRPr>
          </a:p>
          <a:p>
            <a:pPr algn="ctr" marL="2552700">
              <a:lnSpc>
                <a:spcPct val="100000"/>
              </a:lnSpc>
              <a:spcBef>
                <a:spcPts val="575"/>
              </a:spcBef>
            </a:pPr>
            <a:r>
              <a:rPr dirty="0" sz="1000" spc="-254">
                <a:latin typeface="Cambria Math"/>
                <a:cs typeface="Cambria Math"/>
              </a:rPr>
              <a:t>𝑉𝑉</a:t>
            </a:r>
            <a:r>
              <a:rPr dirty="0" baseline="-15873" sz="1050" spc="-382">
                <a:latin typeface="Cambria Math"/>
                <a:cs typeface="Cambria Math"/>
              </a:rPr>
              <a:t>𝑝𝑝𝑝𝑝</a:t>
            </a:r>
            <a:r>
              <a:rPr dirty="0" baseline="-15873" sz="1050" spc="262">
                <a:latin typeface="Cambria Math"/>
                <a:cs typeface="Cambria Math"/>
              </a:rPr>
              <a:t> </a:t>
            </a:r>
            <a:r>
              <a:rPr dirty="0" sz="1000" spc="-5">
                <a:latin typeface="Cambria Math"/>
                <a:cs typeface="Cambria Math"/>
              </a:rPr>
              <a:t>=</a:t>
            </a:r>
            <a:r>
              <a:rPr dirty="0" sz="1000" spc="55">
                <a:latin typeface="Cambria Math"/>
                <a:cs typeface="Cambria Math"/>
              </a:rPr>
              <a:t> </a:t>
            </a:r>
            <a:r>
              <a:rPr dirty="0" sz="1000" spc="-145">
                <a:latin typeface="Cambria Math"/>
                <a:cs typeface="Cambria Math"/>
              </a:rPr>
              <a:t>147.84𝑘𝑘𝑠𝑠𝑘𝑘</a:t>
            </a:r>
            <a:endParaRPr sz="1000">
              <a:latin typeface="Cambria Math"/>
              <a:cs typeface="Cambria Math"/>
            </a:endParaRPr>
          </a:p>
          <a:p>
            <a:pPr algn="ctr" marL="2552065">
              <a:lnSpc>
                <a:spcPct val="100000"/>
              </a:lnSpc>
              <a:spcBef>
                <a:spcPts val="565"/>
              </a:spcBef>
            </a:pPr>
            <a:r>
              <a:rPr dirty="0" sz="1000" spc="-305">
                <a:latin typeface="Cambria Math"/>
                <a:cs typeface="Cambria Math"/>
              </a:rPr>
              <a:t>𝑉𝑉</a:t>
            </a:r>
            <a:r>
              <a:rPr dirty="0" baseline="-15873" sz="1050" spc="-457">
                <a:latin typeface="Cambria Math"/>
                <a:cs typeface="Cambria Math"/>
              </a:rPr>
              <a:t>𝑝𝑝𝑊𝑊</a:t>
            </a:r>
            <a:r>
              <a:rPr dirty="0" baseline="-15873" sz="1050" spc="240">
                <a:latin typeface="Cambria Math"/>
                <a:cs typeface="Cambria Math"/>
              </a:rPr>
              <a:t> </a:t>
            </a:r>
            <a:r>
              <a:rPr dirty="0" sz="1000" spc="-5">
                <a:latin typeface="Cambria Math"/>
                <a:cs typeface="Cambria Math"/>
              </a:rPr>
              <a:t>=</a:t>
            </a:r>
            <a:r>
              <a:rPr dirty="0" sz="1000" spc="60">
                <a:latin typeface="Cambria Math"/>
                <a:cs typeface="Cambria Math"/>
              </a:rPr>
              <a:t> </a:t>
            </a:r>
            <a:r>
              <a:rPr dirty="0" sz="1000" spc="-114">
                <a:latin typeface="Cambria Math"/>
                <a:cs typeface="Cambria Math"/>
              </a:rPr>
              <a:t>0.0𝑘𝑘</a:t>
            </a:r>
            <a:endParaRPr sz="1000">
              <a:latin typeface="Cambria Math"/>
              <a:cs typeface="Cambria Math"/>
            </a:endParaRPr>
          </a:p>
          <a:p>
            <a:pPr algn="ctr" marL="3326765">
              <a:lnSpc>
                <a:spcPts val="985"/>
              </a:lnSpc>
              <a:spcBef>
                <a:spcPts val="455"/>
              </a:spcBef>
            </a:pPr>
            <a:r>
              <a:rPr dirty="0" sz="1000" spc="-290">
                <a:latin typeface="Cambria Math"/>
                <a:cs typeface="Cambria Math"/>
              </a:rPr>
              <a:t>𝑘𝑘𝑠𝑠𝑘𝑘</a:t>
            </a:r>
            <a:endParaRPr sz="1000">
              <a:latin typeface="Cambria Math"/>
              <a:cs typeface="Cambria Math"/>
            </a:endParaRPr>
          </a:p>
          <a:p>
            <a:pPr algn="ctr" marL="2551430">
              <a:lnSpc>
                <a:spcPts val="985"/>
              </a:lnSpc>
            </a:pPr>
            <a:r>
              <a:rPr dirty="0" sz="1000" spc="-225">
                <a:latin typeface="Cambria Math"/>
                <a:cs typeface="Cambria Math"/>
              </a:rPr>
              <a:t>𝑉𝑉</a:t>
            </a:r>
            <a:r>
              <a:rPr dirty="0" baseline="-15873" sz="1050" spc="-337">
                <a:latin typeface="Cambria Math"/>
                <a:cs typeface="Cambria Math"/>
              </a:rPr>
              <a:t>𝐿𝐿𝐿𝐿𝐿𝐿𝐿𝐿</a:t>
            </a:r>
            <a:r>
              <a:rPr dirty="0" baseline="-15873" sz="1050" spc="254">
                <a:latin typeface="Cambria Math"/>
                <a:cs typeface="Cambria Math"/>
              </a:rPr>
              <a:t> </a:t>
            </a:r>
            <a:r>
              <a:rPr dirty="0" sz="1000" spc="-5">
                <a:latin typeface="Cambria Math"/>
                <a:cs typeface="Cambria Math"/>
              </a:rPr>
              <a:t>= 90.13</a:t>
            </a:r>
            <a:r>
              <a:rPr dirty="0" sz="1000" spc="-10">
                <a:latin typeface="Cambria Math"/>
                <a:cs typeface="Cambria Math"/>
              </a:rPr>
              <a:t> </a:t>
            </a:r>
            <a:r>
              <a:rPr dirty="0" baseline="-36111" sz="1500" spc="-525">
                <a:latin typeface="Cambria Math"/>
                <a:cs typeface="Cambria Math"/>
              </a:rPr>
              <a:t>𝑔𝑔𝑠𝑠𝐴𝐴𝑑𝑑𝐴𝐴𝐴𝐴</a:t>
            </a:r>
            <a:endParaRPr baseline="-36111" sz="1500">
              <a:latin typeface="Cambria Math"/>
              <a:cs typeface="Cambria Math"/>
            </a:endParaRPr>
          </a:p>
        </p:txBody>
      </p:sp>
      <p:sp>
        <p:nvSpPr>
          <p:cNvPr id="32" name="object 32"/>
          <p:cNvSpPr/>
          <p:nvPr/>
        </p:nvSpPr>
        <p:spPr>
          <a:xfrm>
            <a:off x="4084320" y="6616445"/>
            <a:ext cx="378460" cy="0"/>
          </a:xfrm>
          <a:custGeom>
            <a:avLst/>
            <a:gdLst/>
            <a:ahLst/>
            <a:cxnLst/>
            <a:rect l="l" t="t" r="r" b="b"/>
            <a:pathLst>
              <a:path w="378460" h="0">
                <a:moveTo>
                  <a:pt x="0" y="0"/>
                </a:moveTo>
                <a:lnTo>
                  <a:pt x="377951" y="0"/>
                </a:lnTo>
              </a:path>
            </a:pathLst>
          </a:custGeom>
          <a:ln w="7620">
            <a:solidFill>
              <a:srgbClr val="000000"/>
            </a:solidFill>
          </a:ln>
        </p:spPr>
        <p:txBody>
          <a:bodyPr wrap="square" lIns="0" tIns="0" rIns="0" bIns="0" rtlCol="0"/>
          <a:lstStyle/>
          <a:p/>
        </p:txBody>
      </p:sp>
      <p:sp>
        <p:nvSpPr>
          <p:cNvPr id="33" name="object 33"/>
          <p:cNvSpPr txBox="1"/>
          <p:nvPr/>
        </p:nvSpPr>
        <p:spPr>
          <a:xfrm>
            <a:off x="1892391" y="7137910"/>
            <a:ext cx="320040" cy="177800"/>
          </a:xfrm>
          <a:prstGeom prst="rect">
            <a:avLst/>
          </a:prstGeom>
        </p:spPr>
        <p:txBody>
          <a:bodyPr wrap="square" lIns="0" tIns="12065" rIns="0" bIns="0" rtlCol="0" vert="horz">
            <a:spAutoFit/>
          </a:bodyPr>
          <a:lstStyle/>
          <a:p>
            <a:pPr marL="12700">
              <a:lnSpc>
                <a:spcPct val="100000"/>
              </a:lnSpc>
              <a:spcBef>
                <a:spcPts val="95"/>
              </a:spcBef>
            </a:pPr>
            <a:r>
              <a:rPr dirty="0" sz="1000" spc="-315">
                <a:latin typeface="Cambria Math"/>
                <a:cs typeface="Cambria Math"/>
              </a:rPr>
              <a:t>𝑅𝑅𝐹𝐹</a:t>
            </a:r>
            <a:r>
              <a:rPr dirty="0" sz="1000" spc="3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34" name="object 34"/>
          <p:cNvSpPr txBox="1"/>
          <p:nvPr/>
        </p:nvSpPr>
        <p:spPr>
          <a:xfrm>
            <a:off x="2196123" y="6756339"/>
            <a:ext cx="3307079" cy="461645"/>
          </a:xfrm>
          <a:prstGeom prst="rect">
            <a:avLst/>
          </a:prstGeom>
        </p:spPr>
        <p:txBody>
          <a:bodyPr wrap="square" lIns="0" tIns="12700" rIns="0" bIns="0" rtlCol="0" vert="horz">
            <a:spAutoFit/>
          </a:bodyPr>
          <a:lstStyle/>
          <a:p>
            <a:pPr marL="38100" marR="30480" indent="713105">
              <a:lnSpc>
                <a:spcPct val="143000"/>
              </a:lnSpc>
              <a:spcBef>
                <a:spcPts val="100"/>
              </a:spcBef>
            </a:pPr>
            <a:r>
              <a:rPr dirty="0" sz="1000" spc="-200">
                <a:latin typeface="Cambria Math"/>
                <a:cs typeface="Cambria Math"/>
              </a:rPr>
              <a:t>𝛾𝛾</a:t>
            </a:r>
            <a:r>
              <a:rPr dirty="0" baseline="-15873" sz="1050" spc="-300">
                <a:latin typeface="Cambria Math"/>
                <a:cs typeface="Cambria Math"/>
              </a:rPr>
              <a:t>𝑝𝑝𝑝𝑝</a:t>
            </a:r>
            <a:r>
              <a:rPr dirty="0" baseline="-15873" sz="1050" spc="277">
                <a:latin typeface="Cambria Math"/>
                <a:cs typeface="Cambria Math"/>
              </a:rPr>
              <a:t> </a:t>
            </a:r>
            <a:r>
              <a:rPr dirty="0" sz="1000" spc="-5">
                <a:latin typeface="Cambria Math"/>
                <a:cs typeface="Cambria Math"/>
              </a:rPr>
              <a:t>= </a:t>
            </a:r>
            <a:r>
              <a:rPr dirty="0" sz="1000">
                <a:latin typeface="Cambria Math"/>
                <a:cs typeface="Cambria Math"/>
              </a:rPr>
              <a:t>1.25, </a:t>
            </a:r>
            <a:r>
              <a:rPr dirty="0" sz="1000" spc="-250">
                <a:latin typeface="Cambria Math"/>
                <a:cs typeface="Cambria Math"/>
              </a:rPr>
              <a:t>𝛾𝛾</a:t>
            </a:r>
            <a:r>
              <a:rPr dirty="0" baseline="-15873" sz="1050" spc="-375">
                <a:latin typeface="Cambria Math"/>
                <a:cs typeface="Cambria Math"/>
              </a:rPr>
              <a:t>𝑝𝑝𝑊𝑊</a:t>
            </a:r>
            <a:r>
              <a:rPr dirty="0" baseline="-15873" sz="1050" spc="262">
                <a:latin typeface="Cambria Math"/>
                <a:cs typeface="Cambria Math"/>
              </a:rPr>
              <a:t> </a:t>
            </a:r>
            <a:r>
              <a:rPr dirty="0" sz="1000" spc="-5">
                <a:latin typeface="Cambria Math"/>
                <a:cs typeface="Cambria Math"/>
              </a:rPr>
              <a:t>= 1.50, </a:t>
            </a:r>
            <a:r>
              <a:rPr dirty="0" sz="1000" spc="-215">
                <a:latin typeface="Cambria Math"/>
                <a:cs typeface="Cambria Math"/>
              </a:rPr>
              <a:t>𝛾𝛾</a:t>
            </a:r>
            <a:r>
              <a:rPr dirty="0" baseline="-15873" sz="1050" spc="-322">
                <a:latin typeface="Cambria Math"/>
                <a:cs typeface="Cambria Math"/>
              </a:rPr>
              <a:t>𝐿𝐿𝐿𝐿</a:t>
            </a:r>
            <a:r>
              <a:rPr dirty="0" baseline="-15873" sz="1050" spc="277">
                <a:latin typeface="Cambria Math"/>
                <a:cs typeface="Cambria Math"/>
              </a:rPr>
              <a:t> </a:t>
            </a:r>
            <a:r>
              <a:rPr dirty="0" sz="1000" spc="-5">
                <a:latin typeface="Cambria Math"/>
                <a:cs typeface="Cambria Math"/>
              </a:rPr>
              <a:t>= 1.35  </a:t>
            </a:r>
            <a:r>
              <a:rPr dirty="0" baseline="2777" sz="1500" spc="-104">
                <a:latin typeface="Cambria Math"/>
                <a:cs typeface="Cambria Math"/>
              </a:rPr>
              <a:t>(</a:t>
            </a:r>
            <a:r>
              <a:rPr dirty="0" sz="1000" spc="-70">
                <a:latin typeface="Cambria Math"/>
                <a:cs typeface="Cambria Math"/>
              </a:rPr>
              <a:t>1</a:t>
            </a:r>
            <a:r>
              <a:rPr dirty="0" baseline="2777" sz="1500" spc="-104">
                <a:latin typeface="Cambria Math"/>
                <a:cs typeface="Cambria Math"/>
              </a:rPr>
              <a:t>)(</a:t>
            </a:r>
            <a:r>
              <a:rPr dirty="0" sz="1000" spc="-70">
                <a:latin typeface="Cambria Math"/>
                <a:cs typeface="Cambria Math"/>
              </a:rPr>
              <a:t>1</a:t>
            </a:r>
            <a:r>
              <a:rPr dirty="0" baseline="2777" sz="1500" spc="-104">
                <a:latin typeface="Cambria Math"/>
                <a:cs typeface="Cambria Math"/>
              </a:rPr>
              <a:t>)</a:t>
            </a:r>
            <a:r>
              <a:rPr dirty="0" sz="1000" spc="-70">
                <a:latin typeface="Cambria Math"/>
                <a:cs typeface="Cambria Math"/>
              </a:rPr>
              <a:t>(0.9)</a:t>
            </a:r>
            <a:r>
              <a:rPr dirty="0" baseline="2777" sz="1500" spc="-104">
                <a:latin typeface="Cambria Math"/>
                <a:cs typeface="Cambria Math"/>
              </a:rPr>
              <a:t>(</a:t>
            </a:r>
            <a:r>
              <a:rPr dirty="0" sz="1000" spc="-70">
                <a:latin typeface="Cambria Math"/>
                <a:cs typeface="Cambria Math"/>
              </a:rPr>
              <a:t>518.10𝑘𝑘𝑠𝑠𝑘𝑘</a:t>
            </a:r>
            <a:r>
              <a:rPr dirty="0" baseline="2777" sz="1500" spc="-104">
                <a:latin typeface="Cambria Math"/>
                <a:cs typeface="Cambria Math"/>
              </a:rPr>
              <a:t>) </a:t>
            </a:r>
            <a:r>
              <a:rPr dirty="0" sz="1000" spc="-5">
                <a:latin typeface="Cambria Math"/>
                <a:cs typeface="Cambria Math"/>
              </a:rPr>
              <a:t>− </a:t>
            </a:r>
            <a:r>
              <a:rPr dirty="0" baseline="2777" sz="1500" spc="-135">
                <a:latin typeface="Cambria Math"/>
                <a:cs typeface="Cambria Math"/>
              </a:rPr>
              <a:t>(</a:t>
            </a:r>
            <a:r>
              <a:rPr dirty="0" sz="1000" spc="-90">
                <a:latin typeface="Cambria Math"/>
                <a:cs typeface="Cambria Math"/>
              </a:rPr>
              <a:t>1.25</a:t>
            </a:r>
            <a:r>
              <a:rPr dirty="0" baseline="2777" sz="1500" spc="-135">
                <a:latin typeface="Cambria Math"/>
                <a:cs typeface="Cambria Math"/>
              </a:rPr>
              <a:t>)(</a:t>
            </a:r>
            <a:r>
              <a:rPr dirty="0" sz="1000" spc="-90">
                <a:latin typeface="Cambria Math"/>
                <a:cs typeface="Cambria Math"/>
              </a:rPr>
              <a:t>147.84𝑘𝑘𝑠𝑠𝑘𝑘</a:t>
            </a:r>
            <a:r>
              <a:rPr dirty="0" baseline="2777" sz="1500" spc="-135">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125">
                <a:latin typeface="Cambria Math"/>
                <a:cs typeface="Cambria Math"/>
              </a:rPr>
              <a:t>(1.5)(0𝑘𝑘𝑠𝑠𝑘𝑘)</a:t>
            </a:r>
            <a:endParaRPr sz="1000">
              <a:latin typeface="Cambria Math"/>
              <a:cs typeface="Cambria Math"/>
            </a:endParaRPr>
          </a:p>
        </p:txBody>
      </p:sp>
      <p:sp>
        <p:nvSpPr>
          <p:cNvPr id="35" name="object 35"/>
          <p:cNvSpPr txBox="1"/>
          <p:nvPr/>
        </p:nvSpPr>
        <p:spPr>
          <a:xfrm>
            <a:off x="3368173" y="7223293"/>
            <a:ext cx="963930" cy="177800"/>
          </a:xfrm>
          <a:prstGeom prst="rect">
            <a:avLst/>
          </a:prstGeom>
        </p:spPr>
        <p:txBody>
          <a:bodyPr wrap="square" lIns="0" tIns="12065" rIns="0" bIns="0" rtlCol="0" vert="horz">
            <a:spAutoFit/>
          </a:bodyPr>
          <a:lstStyle/>
          <a:p>
            <a:pPr marL="12700">
              <a:lnSpc>
                <a:spcPct val="100000"/>
              </a:lnSpc>
              <a:spcBef>
                <a:spcPts val="95"/>
              </a:spcBef>
            </a:pPr>
            <a:r>
              <a:rPr dirty="0" sz="1000" spc="-95">
                <a:latin typeface="Cambria Math"/>
                <a:cs typeface="Cambria Math"/>
              </a:rPr>
              <a:t>(1.35)(90.13𝑘𝑘𝑠𝑠𝑘𝑘)</a:t>
            </a:r>
            <a:endParaRPr sz="1000">
              <a:latin typeface="Cambria Math"/>
              <a:cs typeface="Cambria Math"/>
            </a:endParaRPr>
          </a:p>
        </p:txBody>
      </p:sp>
      <p:sp>
        <p:nvSpPr>
          <p:cNvPr id="36" name="object 36"/>
          <p:cNvSpPr/>
          <p:nvPr/>
        </p:nvSpPr>
        <p:spPr>
          <a:xfrm>
            <a:off x="2234183" y="7241285"/>
            <a:ext cx="3230880" cy="0"/>
          </a:xfrm>
          <a:custGeom>
            <a:avLst/>
            <a:gdLst/>
            <a:ahLst/>
            <a:cxnLst/>
            <a:rect l="l" t="t" r="r" b="b"/>
            <a:pathLst>
              <a:path w="3230879" h="0">
                <a:moveTo>
                  <a:pt x="0" y="0"/>
                </a:moveTo>
                <a:lnTo>
                  <a:pt x="3230867" y="0"/>
                </a:lnTo>
              </a:path>
            </a:pathLst>
          </a:custGeom>
          <a:ln w="7619">
            <a:solidFill>
              <a:srgbClr val="000000"/>
            </a:solidFill>
          </a:ln>
        </p:spPr>
        <p:txBody>
          <a:bodyPr wrap="square" lIns="0" tIns="0" rIns="0" bIns="0" rtlCol="0"/>
          <a:lstStyle/>
          <a:p/>
        </p:txBody>
      </p:sp>
      <p:sp>
        <p:nvSpPr>
          <p:cNvPr id="37" name="object 37"/>
          <p:cNvSpPr txBox="1"/>
          <p:nvPr/>
        </p:nvSpPr>
        <p:spPr>
          <a:xfrm>
            <a:off x="5487415" y="7137907"/>
            <a:ext cx="39306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2.38</a:t>
            </a:r>
            <a:endParaRPr sz="1000">
              <a:latin typeface="Cambria Math"/>
              <a:cs typeface="Cambria Math"/>
            </a:endParaRPr>
          </a:p>
        </p:txBody>
      </p:sp>
      <p:sp>
        <p:nvSpPr>
          <p:cNvPr id="39" name="object 39"/>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86</a:t>
            </a:r>
          </a:p>
        </p:txBody>
      </p:sp>
      <p:sp>
        <p:nvSpPr>
          <p:cNvPr id="38" name="object 38"/>
          <p:cNvSpPr txBox="1"/>
          <p:nvPr/>
        </p:nvSpPr>
        <p:spPr>
          <a:xfrm>
            <a:off x="634879" y="7480037"/>
            <a:ext cx="6391275" cy="1254125"/>
          </a:xfrm>
          <a:prstGeom prst="rect">
            <a:avLst/>
          </a:prstGeom>
        </p:spPr>
        <p:txBody>
          <a:bodyPr wrap="square" lIns="0" tIns="52705" rIns="0" bIns="0" rtlCol="0" vert="horz">
            <a:spAutoFit/>
          </a:bodyPr>
          <a:lstStyle/>
          <a:p>
            <a:pPr marL="50800">
              <a:lnSpc>
                <a:spcPct val="100000"/>
              </a:lnSpc>
              <a:spcBef>
                <a:spcPts val="415"/>
              </a:spcBef>
              <a:tabLst>
                <a:tab pos="416559" algn="l"/>
              </a:tabLst>
            </a:pPr>
            <a:r>
              <a:rPr dirty="0" sz="1200" b="1">
                <a:latin typeface="Arial"/>
                <a:cs typeface="Arial"/>
              </a:rPr>
              <a:t>9.3	Legal </a:t>
            </a:r>
            <a:r>
              <a:rPr dirty="0" sz="1200" spc="-5" b="1">
                <a:latin typeface="Arial"/>
                <a:cs typeface="Arial"/>
              </a:rPr>
              <a:t>Loads</a:t>
            </a:r>
            <a:endParaRPr sz="1200">
              <a:latin typeface="Arial"/>
              <a:cs typeface="Arial"/>
            </a:endParaRPr>
          </a:p>
          <a:p>
            <a:pPr marL="50800">
              <a:lnSpc>
                <a:spcPct val="100000"/>
              </a:lnSpc>
              <a:spcBef>
                <a:spcPts val="260"/>
              </a:spcBef>
            </a:pPr>
            <a:r>
              <a:rPr dirty="0" sz="1000">
                <a:latin typeface="Times New Roman"/>
                <a:cs typeface="Times New Roman"/>
              </a:rPr>
              <a:t>Type 3, </a:t>
            </a:r>
            <a:r>
              <a:rPr dirty="0" sz="1000" spc="25">
                <a:latin typeface="Cambria Math"/>
                <a:cs typeface="Cambria Math"/>
              </a:rPr>
              <a:t>M</a:t>
            </a:r>
            <a:r>
              <a:rPr dirty="0" baseline="-15873" sz="1050" spc="37">
                <a:latin typeface="Cambria Math"/>
                <a:cs typeface="Cambria Math"/>
              </a:rPr>
              <a:t>LLIM </a:t>
            </a:r>
            <a:r>
              <a:rPr dirty="0" sz="1000" spc="-5">
                <a:latin typeface="Cambria Math"/>
                <a:cs typeface="Cambria Math"/>
              </a:rPr>
              <a:t>= 1404.25k ∙</a:t>
            </a:r>
            <a:r>
              <a:rPr dirty="0" sz="1000" spc="25">
                <a:latin typeface="Cambria Math"/>
                <a:cs typeface="Cambria Math"/>
              </a:rPr>
              <a:t> </a:t>
            </a:r>
            <a:r>
              <a:rPr dirty="0" sz="1000" spc="-5">
                <a:latin typeface="Cambria Math"/>
                <a:cs typeface="Cambria Math"/>
              </a:rPr>
              <a:t>ft</a:t>
            </a:r>
            <a:endParaRPr sz="1000">
              <a:latin typeface="Cambria Math"/>
              <a:cs typeface="Cambria Math"/>
            </a:endParaRPr>
          </a:p>
          <a:p>
            <a:pPr marL="50800">
              <a:lnSpc>
                <a:spcPct val="100000"/>
              </a:lnSpc>
              <a:spcBef>
                <a:spcPts val="575"/>
              </a:spcBef>
            </a:pPr>
            <a:r>
              <a:rPr dirty="0" sz="1000">
                <a:latin typeface="Times New Roman"/>
                <a:cs typeface="Times New Roman"/>
              </a:rPr>
              <a:t>Type </a:t>
            </a:r>
            <a:r>
              <a:rPr dirty="0" sz="1000" spc="-5">
                <a:latin typeface="Times New Roman"/>
                <a:cs typeface="Times New Roman"/>
              </a:rPr>
              <a:t>3S2, </a:t>
            </a:r>
            <a:r>
              <a:rPr dirty="0" sz="1000" spc="25">
                <a:latin typeface="Cambria Math"/>
                <a:cs typeface="Cambria Math"/>
              </a:rPr>
              <a:t>M</a:t>
            </a:r>
            <a:r>
              <a:rPr dirty="0" baseline="-15873" sz="1050" spc="37">
                <a:latin typeface="Cambria Math"/>
                <a:cs typeface="Cambria Math"/>
              </a:rPr>
              <a:t>LLIM </a:t>
            </a:r>
            <a:r>
              <a:rPr dirty="0" sz="1000" spc="-5">
                <a:latin typeface="Cambria Math"/>
                <a:cs typeface="Cambria Math"/>
              </a:rPr>
              <a:t>= 1826.63k ∙</a:t>
            </a:r>
            <a:r>
              <a:rPr dirty="0" sz="1000" spc="30">
                <a:latin typeface="Cambria Math"/>
                <a:cs typeface="Cambria Math"/>
              </a:rPr>
              <a:t> </a:t>
            </a:r>
            <a:r>
              <a:rPr dirty="0" sz="1000" spc="-5">
                <a:latin typeface="Cambria Math"/>
                <a:cs typeface="Cambria Math"/>
              </a:rPr>
              <a:t>ft</a:t>
            </a:r>
            <a:endParaRPr sz="1000">
              <a:latin typeface="Cambria Math"/>
              <a:cs typeface="Cambria Math"/>
            </a:endParaRPr>
          </a:p>
          <a:p>
            <a:pPr marL="50800">
              <a:lnSpc>
                <a:spcPct val="100000"/>
              </a:lnSpc>
              <a:spcBef>
                <a:spcPts val="565"/>
              </a:spcBef>
            </a:pPr>
            <a:r>
              <a:rPr dirty="0" sz="1000">
                <a:latin typeface="Times New Roman"/>
                <a:cs typeface="Times New Roman"/>
              </a:rPr>
              <a:t>Type </a:t>
            </a:r>
            <a:r>
              <a:rPr dirty="0" sz="1000" spc="-5">
                <a:latin typeface="Times New Roman"/>
                <a:cs typeface="Times New Roman"/>
              </a:rPr>
              <a:t>3-3, </a:t>
            </a:r>
            <a:r>
              <a:rPr dirty="0" sz="1000" spc="25">
                <a:latin typeface="Cambria Math"/>
                <a:cs typeface="Cambria Math"/>
              </a:rPr>
              <a:t>M</a:t>
            </a:r>
            <a:r>
              <a:rPr dirty="0" baseline="-15873" sz="1050" spc="37">
                <a:latin typeface="Cambria Math"/>
                <a:cs typeface="Cambria Math"/>
              </a:rPr>
              <a:t>LLIM </a:t>
            </a:r>
            <a:r>
              <a:rPr dirty="0" sz="1000" spc="-5">
                <a:latin typeface="Cambria Math"/>
                <a:cs typeface="Cambria Math"/>
              </a:rPr>
              <a:t>= 1931.27k ∙</a:t>
            </a:r>
            <a:r>
              <a:rPr dirty="0" sz="1000" spc="50">
                <a:latin typeface="Cambria Math"/>
                <a:cs typeface="Cambria Math"/>
              </a:rPr>
              <a:t> </a:t>
            </a:r>
            <a:r>
              <a:rPr dirty="0" sz="1000" spc="-5">
                <a:latin typeface="Cambria Math"/>
                <a:cs typeface="Cambria Math"/>
              </a:rPr>
              <a:t>ft</a:t>
            </a:r>
            <a:endParaRPr sz="1000">
              <a:latin typeface="Cambria Math"/>
              <a:cs typeface="Cambria Math"/>
            </a:endParaRPr>
          </a:p>
          <a:p>
            <a:pPr marL="50800" marR="43180">
              <a:lnSpc>
                <a:spcPts val="1150"/>
              </a:lnSpc>
              <a:spcBef>
                <a:spcPts val="645"/>
              </a:spcBef>
            </a:pPr>
            <a:r>
              <a:rPr dirty="0" sz="1000">
                <a:latin typeface="Times New Roman"/>
                <a:cs typeface="Times New Roman"/>
              </a:rPr>
              <a:t>Type </a:t>
            </a:r>
            <a:r>
              <a:rPr dirty="0" sz="1000" spc="-10">
                <a:latin typeface="Times New Roman"/>
                <a:cs typeface="Times New Roman"/>
              </a:rPr>
              <a:t>3-3 </a:t>
            </a:r>
            <a:r>
              <a:rPr dirty="0" sz="1000" spc="-5">
                <a:latin typeface="Times New Roman"/>
                <a:cs typeface="Times New Roman"/>
              </a:rPr>
              <a:t>rating will govern so we will show calculations </a:t>
            </a:r>
            <a:r>
              <a:rPr dirty="0" sz="1000">
                <a:latin typeface="Times New Roman"/>
                <a:cs typeface="Times New Roman"/>
              </a:rPr>
              <a:t>of </a:t>
            </a:r>
            <a:r>
              <a:rPr dirty="0" sz="1000" spc="-5">
                <a:latin typeface="Times New Roman"/>
                <a:cs typeface="Times New Roman"/>
              </a:rPr>
              <a:t>the rating factors for this loading. The rating factor calculations  </a:t>
            </a:r>
            <a:r>
              <a:rPr dirty="0" sz="1000">
                <a:latin typeface="Times New Roman"/>
                <a:cs typeface="Times New Roman"/>
              </a:rPr>
              <a:t>for </a:t>
            </a:r>
            <a:r>
              <a:rPr dirty="0" sz="1000" spc="-5">
                <a:latin typeface="Times New Roman"/>
                <a:cs typeface="Times New Roman"/>
              </a:rPr>
              <a:t>the other loadings will </a:t>
            </a:r>
            <a:r>
              <a:rPr dirty="0" sz="1000">
                <a:latin typeface="Times New Roman"/>
                <a:cs typeface="Times New Roman"/>
              </a:rPr>
              <a:t>be </a:t>
            </a:r>
            <a:r>
              <a:rPr dirty="0" sz="1000" spc="-10">
                <a:latin typeface="Times New Roman"/>
                <a:cs typeface="Times New Roman"/>
              </a:rPr>
              <a:t>similar. </a:t>
            </a:r>
            <a:r>
              <a:rPr dirty="0" sz="1000" spc="-5">
                <a:latin typeface="Times New Roman"/>
                <a:cs typeface="Times New Roman"/>
              </a:rPr>
              <a:t>The rating factor calculations </a:t>
            </a:r>
            <a:r>
              <a:rPr dirty="0" sz="1000">
                <a:latin typeface="Times New Roman"/>
                <a:cs typeface="Times New Roman"/>
              </a:rPr>
              <a:t>for </a:t>
            </a:r>
            <a:r>
              <a:rPr dirty="0" sz="1000" spc="-5">
                <a:latin typeface="Times New Roman"/>
                <a:cs typeface="Times New Roman"/>
              </a:rPr>
              <a:t>NRL, EV2 </a:t>
            </a:r>
            <a:r>
              <a:rPr dirty="0" sz="1000" spc="-10">
                <a:latin typeface="Times New Roman"/>
                <a:cs typeface="Times New Roman"/>
              </a:rPr>
              <a:t>and </a:t>
            </a:r>
            <a:r>
              <a:rPr dirty="0" sz="1000" spc="-5">
                <a:latin typeface="Times New Roman"/>
                <a:cs typeface="Times New Roman"/>
              </a:rPr>
              <a:t>EV3 are</a:t>
            </a:r>
            <a:r>
              <a:rPr dirty="0" sz="1000" spc="114">
                <a:latin typeface="Times New Roman"/>
                <a:cs typeface="Times New Roman"/>
              </a:rPr>
              <a:t> </a:t>
            </a:r>
            <a:r>
              <a:rPr dirty="0" sz="1000" spc="-5">
                <a:latin typeface="Times New Roman"/>
                <a:cs typeface="Times New Roman"/>
              </a:rPr>
              <a:t>similar.</a:t>
            </a:r>
            <a:endParaRPr sz="1000">
              <a:latin typeface="Times New Roman"/>
              <a:cs typeface="Times New Roman"/>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673100" y="892556"/>
            <a:ext cx="1035050" cy="208279"/>
          </a:xfrm>
          <a:prstGeom prst="rect">
            <a:avLst/>
          </a:prstGeom>
        </p:spPr>
        <p:txBody>
          <a:bodyPr wrap="square" lIns="0" tIns="12700" rIns="0" bIns="0" rtlCol="0" vert="horz">
            <a:spAutoFit/>
          </a:bodyPr>
          <a:lstStyle/>
          <a:p>
            <a:pPr marL="12700">
              <a:lnSpc>
                <a:spcPct val="100000"/>
              </a:lnSpc>
              <a:spcBef>
                <a:spcPts val="100"/>
              </a:spcBef>
            </a:pPr>
            <a:r>
              <a:rPr dirty="0" sz="1200" spc="-5">
                <a:solidFill>
                  <a:srgbClr val="0000FF"/>
                </a:solidFill>
                <a:latin typeface="Arial"/>
                <a:cs typeface="Arial"/>
              </a:rPr>
              <a:t>9.3.1</a:t>
            </a:r>
            <a:r>
              <a:rPr dirty="0" sz="1200" spc="204">
                <a:solidFill>
                  <a:srgbClr val="0000FF"/>
                </a:solidFill>
                <a:latin typeface="Arial"/>
                <a:cs typeface="Arial"/>
              </a:rPr>
              <a:t> </a:t>
            </a:r>
            <a:r>
              <a:rPr dirty="0" sz="1200" spc="-5">
                <a:solidFill>
                  <a:srgbClr val="0000FF"/>
                </a:solidFill>
                <a:latin typeface="Arial"/>
                <a:cs typeface="Arial"/>
              </a:rPr>
              <a:t>Moment</a:t>
            </a:r>
            <a:endParaRPr sz="1200">
              <a:latin typeface="Arial"/>
              <a:cs typeface="Arial"/>
            </a:endParaRPr>
          </a:p>
        </p:txBody>
      </p:sp>
      <p:sp>
        <p:nvSpPr>
          <p:cNvPr id="4" name="object 4"/>
          <p:cNvSpPr txBox="1"/>
          <p:nvPr/>
        </p:nvSpPr>
        <p:spPr>
          <a:xfrm>
            <a:off x="2774695" y="1189736"/>
            <a:ext cx="318135" cy="177800"/>
          </a:xfrm>
          <a:prstGeom prst="rect">
            <a:avLst/>
          </a:prstGeom>
        </p:spPr>
        <p:txBody>
          <a:bodyPr wrap="square" lIns="0" tIns="12065" rIns="0" bIns="0" rtlCol="0" vert="horz">
            <a:spAutoFit/>
          </a:bodyPr>
          <a:lstStyle/>
          <a:p>
            <a:pPr marL="12700">
              <a:lnSpc>
                <a:spcPct val="100000"/>
              </a:lnSpc>
              <a:spcBef>
                <a:spcPts val="95"/>
              </a:spcBef>
            </a:pPr>
            <a:r>
              <a:rPr dirty="0" sz="1000" spc="-315">
                <a:latin typeface="Cambria Math"/>
                <a:cs typeface="Cambria Math"/>
              </a:rPr>
              <a:t>𝑅𝑅𝐹𝐹</a:t>
            </a:r>
            <a:r>
              <a:rPr dirty="0" sz="1000" spc="2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5" name="object 5"/>
          <p:cNvSpPr txBox="1"/>
          <p:nvPr/>
        </p:nvSpPr>
        <p:spPr>
          <a:xfrm>
            <a:off x="3078428" y="1118108"/>
            <a:ext cx="193802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52">
                <a:latin typeface="Cambria Math"/>
                <a:cs typeface="Cambria Math"/>
              </a:rPr>
              <a:t>𝜙𝜙</a:t>
            </a:r>
            <a:r>
              <a:rPr dirty="0" sz="700" spc="-235">
                <a:latin typeface="Cambria Math"/>
                <a:cs typeface="Cambria Math"/>
              </a:rPr>
              <a:t>𝑐𝑐</a:t>
            </a:r>
            <a:r>
              <a:rPr dirty="0" baseline="11111" sz="1500" spc="-352">
                <a:latin typeface="Cambria Math"/>
                <a:cs typeface="Cambria Math"/>
              </a:rPr>
              <a:t>𝜙𝜙</a:t>
            </a:r>
            <a:r>
              <a:rPr dirty="0" sz="700" spc="-235">
                <a:latin typeface="Cambria Math"/>
                <a:cs typeface="Cambria Math"/>
              </a:rPr>
              <a:t>𝑠𝑠</a:t>
            </a:r>
            <a:r>
              <a:rPr dirty="0" baseline="11111" sz="1500" spc="-352">
                <a:latin typeface="Cambria Math"/>
                <a:cs typeface="Cambria Math"/>
              </a:rPr>
              <a:t>𝜙𝜙</a:t>
            </a:r>
            <a:r>
              <a:rPr dirty="0" sz="700" spc="-235">
                <a:latin typeface="Cambria Math"/>
                <a:cs typeface="Cambria Math"/>
              </a:rPr>
              <a:t>𝑖𝑖</a:t>
            </a:r>
            <a:r>
              <a:rPr dirty="0" baseline="11111" sz="1500" spc="-352">
                <a:latin typeface="Cambria Math"/>
                <a:cs typeface="Cambria Math"/>
              </a:rPr>
              <a:t>𝐾𝐾𝑀𝑀</a:t>
            </a:r>
            <a:r>
              <a:rPr dirty="0" sz="700" spc="-235">
                <a:latin typeface="Cambria Math"/>
                <a:cs typeface="Cambria Math"/>
              </a:rPr>
              <a:t>𝑖𝑖</a:t>
            </a:r>
            <a:r>
              <a:rPr dirty="0" sz="700" spc="114">
                <a:latin typeface="Cambria Math"/>
                <a:cs typeface="Cambria Math"/>
              </a:rPr>
              <a:t> </a:t>
            </a:r>
            <a:r>
              <a:rPr dirty="0" baseline="11111" sz="1500" spc="-7">
                <a:latin typeface="Cambria Math"/>
                <a:cs typeface="Cambria Math"/>
              </a:rPr>
              <a:t>− </a:t>
            </a:r>
            <a:r>
              <a:rPr dirty="0" baseline="11111" sz="1500" spc="-300">
                <a:latin typeface="Cambria Math"/>
                <a:cs typeface="Cambria Math"/>
              </a:rPr>
              <a:t>𝛾𝛾</a:t>
            </a:r>
            <a:r>
              <a:rPr dirty="0" sz="700" spc="-200">
                <a:latin typeface="Cambria Math"/>
                <a:cs typeface="Cambria Math"/>
              </a:rPr>
              <a:t>𝑝𝑝𝑝𝑝</a:t>
            </a:r>
            <a:r>
              <a:rPr dirty="0" sz="700" spc="-85">
                <a:latin typeface="Cambria Math"/>
                <a:cs typeface="Cambria Math"/>
              </a:rPr>
              <a:t> </a:t>
            </a:r>
            <a:r>
              <a:rPr dirty="0" baseline="11111" sz="1500" spc="-390">
                <a:latin typeface="Cambria Math"/>
                <a:cs typeface="Cambria Math"/>
              </a:rPr>
              <a:t>𝑀𝑀</a:t>
            </a:r>
            <a:r>
              <a:rPr dirty="0" sz="700" spc="-260">
                <a:latin typeface="Cambria Math"/>
                <a:cs typeface="Cambria Math"/>
              </a:rPr>
              <a:t>𝑝𝑝𝑝𝑝</a:t>
            </a:r>
            <a:r>
              <a:rPr dirty="0" sz="700" spc="150">
                <a:latin typeface="Cambria Math"/>
                <a:cs typeface="Cambria Math"/>
              </a:rPr>
              <a:t> </a:t>
            </a:r>
            <a:r>
              <a:rPr dirty="0" baseline="11111" sz="1500" spc="-7">
                <a:latin typeface="Cambria Math"/>
                <a:cs typeface="Cambria Math"/>
              </a:rPr>
              <a:t>−</a:t>
            </a:r>
            <a:r>
              <a:rPr dirty="0" baseline="11111" sz="1500" spc="37">
                <a:latin typeface="Cambria Math"/>
                <a:cs typeface="Cambria Math"/>
              </a:rPr>
              <a:t> </a:t>
            </a:r>
            <a:r>
              <a:rPr dirty="0" baseline="11111" sz="1500" spc="-412">
                <a:latin typeface="Cambria Math"/>
                <a:cs typeface="Cambria Math"/>
              </a:rPr>
              <a:t>𝛾𝛾</a:t>
            </a:r>
            <a:r>
              <a:rPr dirty="0" sz="700" spc="-275">
                <a:latin typeface="Cambria Math"/>
                <a:cs typeface="Cambria Math"/>
              </a:rPr>
              <a:t>𝑝𝑝𝑊𝑊</a:t>
            </a:r>
            <a:r>
              <a:rPr dirty="0" baseline="11111" sz="1500" spc="-412">
                <a:latin typeface="Cambria Math"/>
                <a:cs typeface="Cambria Math"/>
              </a:rPr>
              <a:t>𝑀𝑀</a:t>
            </a:r>
            <a:r>
              <a:rPr dirty="0" sz="700" spc="-275">
                <a:latin typeface="Cambria Math"/>
                <a:cs typeface="Cambria Math"/>
              </a:rPr>
              <a:t>𝑝𝑝𝑊𝑊</a:t>
            </a:r>
            <a:endParaRPr sz="700">
              <a:latin typeface="Cambria Math"/>
              <a:cs typeface="Cambria Math"/>
            </a:endParaRPr>
          </a:p>
        </p:txBody>
      </p:sp>
      <p:sp>
        <p:nvSpPr>
          <p:cNvPr id="6" name="object 6"/>
          <p:cNvSpPr/>
          <p:nvPr/>
        </p:nvSpPr>
        <p:spPr>
          <a:xfrm>
            <a:off x="3116579" y="1293113"/>
            <a:ext cx="1868805" cy="0"/>
          </a:xfrm>
          <a:custGeom>
            <a:avLst/>
            <a:gdLst/>
            <a:ahLst/>
            <a:cxnLst/>
            <a:rect l="l" t="t" r="r" b="b"/>
            <a:pathLst>
              <a:path w="1868804" h="0">
                <a:moveTo>
                  <a:pt x="0" y="0"/>
                </a:moveTo>
                <a:lnTo>
                  <a:pt x="1868411" y="0"/>
                </a:lnTo>
              </a:path>
            </a:pathLst>
          </a:custGeom>
          <a:ln w="7620">
            <a:solidFill>
              <a:srgbClr val="000000"/>
            </a:solidFill>
          </a:ln>
        </p:spPr>
        <p:txBody>
          <a:bodyPr wrap="square" lIns="0" tIns="0" rIns="0" bIns="0" rtlCol="0"/>
          <a:lstStyle/>
          <a:p/>
        </p:txBody>
      </p:sp>
      <p:sp>
        <p:nvSpPr>
          <p:cNvPr id="7" name="object 7"/>
          <p:cNvSpPr txBox="1"/>
          <p:nvPr/>
        </p:nvSpPr>
        <p:spPr>
          <a:xfrm>
            <a:off x="3512864" y="1256149"/>
            <a:ext cx="812800" cy="419100"/>
          </a:xfrm>
          <a:prstGeom prst="rect">
            <a:avLst/>
          </a:prstGeom>
        </p:spPr>
        <p:txBody>
          <a:bodyPr wrap="square" lIns="0" tIns="57150" rIns="0" bIns="0" rtlCol="0" vert="horz">
            <a:spAutoFit/>
          </a:bodyPr>
          <a:lstStyle/>
          <a:p>
            <a:pPr marL="295275">
              <a:lnSpc>
                <a:spcPct val="100000"/>
              </a:lnSpc>
              <a:spcBef>
                <a:spcPts val="450"/>
              </a:spcBef>
            </a:pPr>
            <a:r>
              <a:rPr dirty="0" baseline="11111" sz="1500" spc="-322">
                <a:latin typeface="Cambria Math"/>
                <a:cs typeface="Cambria Math"/>
              </a:rPr>
              <a:t>𝛾𝛾</a:t>
            </a:r>
            <a:r>
              <a:rPr dirty="0" sz="700" spc="-215">
                <a:latin typeface="Cambria Math"/>
                <a:cs typeface="Cambria Math"/>
              </a:rPr>
              <a:t>𝐿𝐿𝐿𝐿</a:t>
            </a:r>
            <a:r>
              <a:rPr dirty="0" sz="700" spc="-110">
                <a:latin typeface="Cambria Math"/>
                <a:cs typeface="Cambria Math"/>
              </a:rPr>
              <a:t> </a:t>
            </a:r>
            <a:r>
              <a:rPr dirty="0" baseline="11111" sz="1500" spc="-337">
                <a:latin typeface="Cambria Math"/>
                <a:cs typeface="Cambria Math"/>
              </a:rPr>
              <a:t>𝑀𝑀</a:t>
            </a:r>
            <a:r>
              <a:rPr dirty="0" sz="700" spc="-225">
                <a:latin typeface="Cambria Math"/>
                <a:cs typeface="Cambria Math"/>
              </a:rPr>
              <a:t>𝐿𝐿𝐿𝐿𝐿𝐿𝐿𝐿</a:t>
            </a:r>
            <a:endParaRPr sz="700">
              <a:latin typeface="Cambria Math"/>
              <a:cs typeface="Cambria Math"/>
            </a:endParaRPr>
          </a:p>
          <a:p>
            <a:pPr marL="38100">
              <a:lnSpc>
                <a:spcPct val="100000"/>
              </a:lnSpc>
              <a:spcBef>
                <a:spcPts val="345"/>
              </a:spcBef>
            </a:pPr>
            <a:r>
              <a:rPr dirty="0" sz="1000" spc="-254">
                <a:latin typeface="Cambria Math"/>
                <a:cs typeface="Cambria Math"/>
              </a:rPr>
              <a:t>𝜙𝜙</a:t>
            </a:r>
            <a:r>
              <a:rPr dirty="0" baseline="-15873" sz="1050" spc="-382">
                <a:latin typeface="Cambria Math"/>
                <a:cs typeface="Cambria Math"/>
              </a:rPr>
              <a:t>𝑐𝑐</a:t>
            </a:r>
            <a:r>
              <a:rPr dirty="0" baseline="-15873" sz="1050" spc="-142">
                <a:latin typeface="Cambria Math"/>
                <a:cs typeface="Cambria Math"/>
              </a:rPr>
              <a:t> </a:t>
            </a:r>
            <a:r>
              <a:rPr dirty="0" sz="1000" spc="-260">
                <a:latin typeface="Cambria Math"/>
                <a:cs typeface="Cambria Math"/>
              </a:rPr>
              <a:t>𝜙𝜙</a:t>
            </a:r>
            <a:r>
              <a:rPr dirty="0" baseline="-15873" sz="1050" spc="-390">
                <a:latin typeface="Cambria Math"/>
                <a:cs typeface="Cambria Math"/>
              </a:rPr>
              <a:t>𝑠𝑠</a:t>
            </a:r>
            <a:r>
              <a:rPr dirty="0" baseline="-15873" sz="1050" spc="240">
                <a:latin typeface="Cambria Math"/>
                <a:cs typeface="Cambria Math"/>
              </a:rPr>
              <a:t> </a:t>
            </a:r>
            <a:r>
              <a:rPr dirty="0" sz="1000" spc="-5">
                <a:latin typeface="Cambria Math"/>
                <a:cs typeface="Cambria Math"/>
              </a:rPr>
              <a:t>≥</a:t>
            </a:r>
            <a:r>
              <a:rPr dirty="0" sz="1000" spc="40">
                <a:latin typeface="Cambria Math"/>
                <a:cs typeface="Cambria Math"/>
              </a:rPr>
              <a:t> </a:t>
            </a:r>
            <a:r>
              <a:rPr dirty="0" sz="1000" spc="-5">
                <a:latin typeface="Cambria Math"/>
                <a:cs typeface="Cambria Math"/>
              </a:rPr>
              <a:t>0.85</a:t>
            </a:r>
            <a:endParaRPr sz="1000">
              <a:latin typeface="Cambria Math"/>
              <a:cs typeface="Cambria Math"/>
            </a:endParaRPr>
          </a:p>
        </p:txBody>
      </p:sp>
      <p:sp>
        <p:nvSpPr>
          <p:cNvPr id="8" name="object 8"/>
          <p:cNvSpPr txBox="1"/>
          <p:nvPr/>
        </p:nvSpPr>
        <p:spPr>
          <a:xfrm>
            <a:off x="3732231" y="1704904"/>
            <a:ext cx="224154" cy="177800"/>
          </a:xfrm>
          <a:prstGeom prst="rect">
            <a:avLst/>
          </a:prstGeom>
        </p:spPr>
        <p:txBody>
          <a:bodyPr wrap="square" lIns="0" tIns="12065" rIns="0" bIns="0" rtlCol="0" vert="horz">
            <a:spAutoFit/>
          </a:bodyPr>
          <a:lstStyle/>
          <a:p>
            <a:pPr marL="38100">
              <a:lnSpc>
                <a:spcPct val="100000"/>
              </a:lnSpc>
              <a:spcBef>
                <a:spcPts val="95"/>
              </a:spcBef>
            </a:pPr>
            <a:r>
              <a:rPr dirty="0" sz="1000" spc="-355">
                <a:latin typeface="Cambria Math"/>
                <a:cs typeface="Cambria Math"/>
              </a:rPr>
              <a:t>𝑀𝑀</a:t>
            </a:r>
            <a:r>
              <a:rPr dirty="0" baseline="-15873" sz="1050" spc="-532">
                <a:latin typeface="Cambria Math"/>
                <a:cs typeface="Cambria Math"/>
              </a:rPr>
              <a:t>𝑔𝑔</a:t>
            </a:r>
            <a:endParaRPr baseline="-15873" sz="1050">
              <a:latin typeface="Cambria Math"/>
              <a:cs typeface="Cambria Math"/>
            </a:endParaRPr>
          </a:p>
        </p:txBody>
      </p:sp>
      <p:sp>
        <p:nvSpPr>
          <p:cNvPr id="9" name="object 9"/>
          <p:cNvSpPr txBox="1"/>
          <p:nvPr/>
        </p:nvSpPr>
        <p:spPr>
          <a:xfrm>
            <a:off x="3671315" y="1913636"/>
            <a:ext cx="34671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292">
                <a:latin typeface="Cambria Math"/>
                <a:cs typeface="Cambria Math"/>
              </a:rPr>
              <a:t>𝑀𝑀</a:t>
            </a:r>
            <a:r>
              <a:rPr dirty="0" sz="700" spc="-195">
                <a:latin typeface="Cambria Math"/>
                <a:cs typeface="Cambria Math"/>
              </a:rPr>
              <a:t>𝑐𝑐𝑔𝑔𝑖𝑖</a:t>
            </a:r>
            <a:endParaRPr sz="700">
              <a:latin typeface="Cambria Math"/>
              <a:cs typeface="Cambria Math"/>
            </a:endParaRPr>
          </a:p>
        </p:txBody>
      </p:sp>
      <p:sp>
        <p:nvSpPr>
          <p:cNvPr id="10" name="object 10"/>
          <p:cNvSpPr/>
          <p:nvPr/>
        </p:nvSpPr>
        <p:spPr>
          <a:xfrm>
            <a:off x="3709415" y="1905761"/>
            <a:ext cx="279400" cy="0"/>
          </a:xfrm>
          <a:custGeom>
            <a:avLst/>
            <a:gdLst/>
            <a:ahLst/>
            <a:cxnLst/>
            <a:rect l="l" t="t" r="r" b="b"/>
            <a:pathLst>
              <a:path w="279400" h="0">
                <a:moveTo>
                  <a:pt x="0" y="0"/>
                </a:moveTo>
                <a:lnTo>
                  <a:pt x="278891" y="0"/>
                </a:lnTo>
              </a:path>
            </a:pathLst>
          </a:custGeom>
          <a:ln w="7620">
            <a:solidFill>
              <a:srgbClr val="000000"/>
            </a:solidFill>
          </a:ln>
        </p:spPr>
        <p:txBody>
          <a:bodyPr wrap="square" lIns="0" tIns="0" rIns="0" bIns="0" rtlCol="0"/>
          <a:lstStyle/>
          <a:p/>
        </p:txBody>
      </p:sp>
      <p:sp>
        <p:nvSpPr>
          <p:cNvPr id="11" name="object 11"/>
          <p:cNvSpPr txBox="1"/>
          <p:nvPr/>
        </p:nvSpPr>
        <p:spPr>
          <a:xfrm>
            <a:off x="3439124" y="1802429"/>
            <a:ext cx="894080" cy="177800"/>
          </a:xfrm>
          <a:prstGeom prst="rect">
            <a:avLst/>
          </a:prstGeom>
        </p:spPr>
        <p:txBody>
          <a:bodyPr wrap="square" lIns="0" tIns="12065" rIns="0" bIns="0" rtlCol="0" vert="horz">
            <a:spAutoFit/>
          </a:bodyPr>
          <a:lstStyle/>
          <a:p>
            <a:pPr marL="12700">
              <a:lnSpc>
                <a:spcPct val="100000"/>
              </a:lnSpc>
              <a:spcBef>
                <a:spcPts val="95"/>
              </a:spcBef>
              <a:tabLst>
                <a:tab pos="583565" algn="l"/>
              </a:tabLst>
            </a:pPr>
            <a:r>
              <a:rPr dirty="0" sz="1000" spc="-355">
                <a:latin typeface="Cambria Math"/>
                <a:cs typeface="Cambria Math"/>
              </a:rPr>
              <a:t>𝐾𝐾</a:t>
            </a:r>
            <a:r>
              <a:rPr dirty="0" sz="1000" spc="80">
                <a:latin typeface="Cambria Math"/>
                <a:cs typeface="Cambria Math"/>
              </a:rPr>
              <a:t> </a:t>
            </a:r>
            <a:r>
              <a:rPr dirty="0" sz="1000" spc="-5">
                <a:latin typeface="Cambria Math"/>
                <a:cs typeface="Cambria Math"/>
              </a:rPr>
              <a:t>=	≤</a:t>
            </a:r>
            <a:r>
              <a:rPr dirty="0" sz="1000">
                <a:latin typeface="Cambria Math"/>
                <a:cs typeface="Cambria Math"/>
              </a:rPr>
              <a:t> </a:t>
            </a:r>
            <a:r>
              <a:rPr dirty="0" sz="1000" spc="-5">
                <a:latin typeface="Cambria Math"/>
                <a:cs typeface="Cambria Math"/>
              </a:rPr>
              <a:t>1.0</a:t>
            </a:r>
            <a:endParaRPr sz="1000">
              <a:latin typeface="Cambria Math"/>
              <a:cs typeface="Cambria Math"/>
            </a:endParaRPr>
          </a:p>
        </p:txBody>
      </p:sp>
      <p:sp>
        <p:nvSpPr>
          <p:cNvPr id="12" name="object 12"/>
          <p:cNvSpPr txBox="1"/>
          <p:nvPr/>
        </p:nvSpPr>
        <p:spPr>
          <a:xfrm>
            <a:off x="673100" y="2108707"/>
            <a:ext cx="42227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At</a:t>
            </a:r>
            <a:r>
              <a:rPr dirty="0" sz="1000" spc="-60">
                <a:latin typeface="Times New Roman"/>
                <a:cs typeface="Times New Roman"/>
              </a:rPr>
              <a:t> </a:t>
            </a:r>
            <a:r>
              <a:rPr dirty="0" sz="1000">
                <a:latin typeface="Times New Roman"/>
                <a:cs typeface="Times New Roman"/>
              </a:rPr>
              <a:t>0.5L</a:t>
            </a:r>
            <a:endParaRPr sz="1000">
              <a:latin typeface="Times New Roman"/>
              <a:cs typeface="Times New Roman"/>
            </a:endParaRPr>
          </a:p>
        </p:txBody>
      </p:sp>
      <p:sp>
        <p:nvSpPr>
          <p:cNvPr id="13" name="object 13"/>
          <p:cNvSpPr/>
          <p:nvPr/>
        </p:nvSpPr>
        <p:spPr>
          <a:xfrm>
            <a:off x="4174235" y="3419094"/>
            <a:ext cx="378460" cy="0"/>
          </a:xfrm>
          <a:custGeom>
            <a:avLst/>
            <a:gdLst/>
            <a:ahLst/>
            <a:cxnLst/>
            <a:rect l="l" t="t" r="r" b="b"/>
            <a:pathLst>
              <a:path w="378460" h="0">
                <a:moveTo>
                  <a:pt x="0" y="0"/>
                </a:moveTo>
                <a:lnTo>
                  <a:pt x="377951" y="0"/>
                </a:lnTo>
              </a:path>
            </a:pathLst>
          </a:custGeom>
          <a:ln w="7620">
            <a:solidFill>
              <a:srgbClr val="000000"/>
            </a:solidFill>
          </a:ln>
        </p:spPr>
        <p:txBody>
          <a:bodyPr wrap="square" lIns="0" tIns="0" rIns="0" bIns="0" rtlCol="0"/>
          <a:lstStyle/>
          <a:p/>
        </p:txBody>
      </p:sp>
      <p:sp>
        <p:nvSpPr>
          <p:cNvPr id="14" name="object 14"/>
          <p:cNvSpPr txBox="1"/>
          <p:nvPr/>
        </p:nvSpPr>
        <p:spPr>
          <a:xfrm>
            <a:off x="3169352" y="2260487"/>
            <a:ext cx="1428115" cy="1767839"/>
          </a:xfrm>
          <a:prstGeom prst="rect">
            <a:avLst/>
          </a:prstGeom>
        </p:spPr>
        <p:txBody>
          <a:bodyPr wrap="square" lIns="0" tIns="84455" rIns="0" bIns="0" rtlCol="0" vert="horz">
            <a:spAutoFit/>
          </a:bodyPr>
          <a:lstStyle/>
          <a:p>
            <a:pPr algn="ctr" marL="5080">
              <a:lnSpc>
                <a:spcPct val="100000"/>
              </a:lnSpc>
              <a:spcBef>
                <a:spcPts val="665"/>
              </a:spcBef>
            </a:pPr>
            <a:r>
              <a:rPr dirty="0" sz="1000" spc="-254">
                <a:latin typeface="Cambria Math"/>
                <a:cs typeface="Cambria Math"/>
              </a:rPr>
              <a:t>𝜙𝜙</a:t>
            </a:r>
            <a:r>
              <a:rPr dirty="0" baseline="-15873" sz="1050" spc="-382">
                <a:latin typeface="Cambria Math"/>
                <a:cs typeface="Cambria Math"/>
              </a:rPr>
              <a:t>𝑐𝑐</a:t>
            </a:r>
            <a:r>
              <a:rPr dirty="0" baseline="-15873" sz="1050" spc="262">
                <a:latin typeface="Cambria Math"/>
                <a:cs typeface="Cambria Math"/>
              </a:rPr>
              <a:t> </a:t>
            </a:r>
            <a:r>
              <a:rPr dirty="0" sz="1000" spc="-5">
                <a:latin typeface="Cambria Math"/>
                <a:cs typeface="Cambria Math"/>
              </a:rPr>
              <a:t>= </a:t>
            </a:r>
            <a:r>
              <a:rPr dirty="0" sz="1000" spc="-260">
                <a:latin typeface="Cambria Math"/>
                <a:cs typeface="Cambria Math"/>
              </a:rPr>
              <a:t>𝜙𝜙</a:t>
            </a:r>
            <a:r>
              <a:rPr dirty="0" baseline="-15873" sz="1050" spc="-390">
                <a:latin typeface="Cambria Math"/>
                <a:cs typeface="Cambria Math"/>
              </a:rPr>
              <a:t>𝑠𝑠</a:t>
            </a:r>
            <a:r>
              <a:rPr dirty="0" baseline="-15873" sz="1050" spc="247">
                <a:latin typeface="Cambria Math"/>
                <a:cs typeface="Cambria Math"/>
              </a:rPr>
              <a:t> </a:t>
            </a:r>
            <a:r>
              <a:rPr dirty="0" sz="1000" spc="-5">
                <a:latin typeface="Cambria Math"/>
                <a:cs typeface="Cambria Math"/>
              </a:rPr>
              <a:t>= </a:t>
            </a:r>
            <a:r>
              <a:rPr dirty="0" sz="1000" spc="-180">
                <a:latin typeface="Cambria Math"/>
                <a:cs typeface="Cambria Math"/>
              </a:rPr>
              <a:t>𝜙𝜙</a:t>
            </a:r>
            <a:r>
              <a:rPr dirty="0" baseline="-15873" sz="1050" spc="-270">
                <a:latin typeface="Cambria Math"/>
                <a:cs typeface="Cambria Math"/>
              </a:rPr>
              <a:t>𝑖𝑖</a:t>
            </a:r>
            <a:r>
              <a:rPr dirty="0" baseline="-15873" sz="1050" spc="240">
                <a:latin typeface="Cambria Math"/>
                <a:cs typeface="Cambria Math"/>
              </a:rPr>
              <a:t> </a:t>
            </a:r>
            <a:r>
              <a:rPr dirty="0" sz="1000" spc="-5">
                <a:latin typeface="Cambria Math"/>
                <a:cs typeface="Cambria Math"/>
              </a:rPr>
              <a:t>=</a:t>
            </a:r>
            <a:r>
              <a:rPr dirty="0" sz="1000" spc="155">
                <a:latin typeface="Cambria Math"/>
                <a:cs typeface="Cambria Math"/>
              </a:rPr>
              <a:t> </a:t>
            </a:r>
            <a:r>
              <a:rPr dirty="0" sz="1000" spc="-5">
                <a:latin typeface="Cambria Math"/>
                <a:cs typeface="Cambria Math"/>
              </a:rPr>
              <a:t>1.0</a:t>
            </a:r>
            <a:endParaRPr sz="1000">
              <a:latin typeface="Cambria Math"/>
              <a:cs typeface="Cambria Math"/>
            </a:endParaRPr>
          </a:p>
          <a:p>
            <a:pPr algn="ctr" marL="2540">
              <a:lnSpc>
                <a:spcPct val="100000"/>
              </a:lnSpc>
              <a:spcBef>
                <a:spcPts val="560"/>
              </a:spcBef>
            </a:pPr>
            <a:r>
              <a:rPr dirty="0" sz="1000" spc="-229">
                <a:latin typeface="Cambria Math"/>
                <a:cs typeface="Cambria Math"/>
              </a:rPr>
              <a:t>𝑀𝑀</a:t>
            </a:r>
            <a:r>
              <a:rPr dirty="0" baseline="-15873" sz="1050" spc="-345">
                <a:latin typeface="Cambria Math"/>
                <a:cs typeface="Cambria Math"/>
              </a:rPr>
              <a:t>𝑖𝑖</a:t>
            </a:r>
            <a:r>
              <a:rPr dirty="0" baseline="-15873" sz="1050" spc="247">
                <a:latin typeface="Cambria Math"/>
                <a:cs typeface="Cambria Math"/>
              </a:rPr>
              <a:t> </a:t>
            </a:r>
            <a:r>
              <a:rPr dirty="0" sz="1000" spc="-5">
                <a:latin typeface="Cambria Math"/>
                <a:cs typeface="Cambria Math"/>
              </a:rPr>
              <a:t>= </a:t>
            </a:r>
            <a:r>
              <a:rPr dirty="0" sz="1000" spc="-65">
                <a:latin typeface="Cambria Math"/>
                <a:cs typeface="Cambria Math"/>
              </a:rPr>
              <a:t>20526.2𝑘𝑘  </a:t>
            </a:r>
            <a:r>
              <a:rPr dirty="0" sz="1000" spc="-5">
                <a:latin typeface="Cambria Math"/>
                <a:cs typeface="Cambria Math"/>
              </a:rPr>
              <a:t>∙</a:t>
            </a:r>
            <a:r>
              <a:rPr dirty="0" sz="1000" spc="-40">
                <a:latin typeface="Cambria Math"/>
                <a:cs typeface="Cambria Math"/>
              </a:rPr>
              <a:t> </a:t>
            </a:r>
            <a:r>
              <a:rPr dirty="0" sz="1000" spc="-315">
                <a:latin typeface="Cambria Math"/>
                <a:cs typeface="Cambria Math"/>
              </a:rPr>
              <a:t>𝑓𝑓𝑓𝑓</a:t>
            </a:r>
            <a:endParaRPr sz="1000">
              <a:latin typeface="Cambria Math"/>
              <a:cs typeface="Cambria Math"/>
            </a:endParaRPr>
          </a:p>
          <a:p>
            <a:pPr algn="ctr" marL="2540">
              <a:lnSpc>
                <a:spcPct val="100000"/>
              </a:lnSpc>
              <a:spcBef>
                <a:spcPts val="580"/>
              </a:spcBef>
            </a:pPr>
            <a:r>
              <a:rPr dirty="0" sz="1000" spc="-260">
                <a:latin typeface="Cambria Math"/>
                <a:cs typeface="Cambria Math"/>
              </a:rPr>
              <a:t>𝑀𝑀</a:t>
            </a:r>
            <a:r>
              <a:rPr dirty="0" baseline="-15873" sz="1050" spc="-390">
                <a:latin typeface="Cambria Math"/>
                <a:cs typeface="Cambria Math"/>
              </a:rPr>
              <a:t>𝑝𝑝𝑝𝑝</a:t>
            </a:r>
            <a:r>
              <a:rPr dirty="0" baseline="-15873" sz="1050" spc="262">
                <a:latin typeface="Cambria Math"/>
                <a:cs typeface="Cambria Math"/>
              </a:rPr>
              <a:t> </a:t>
            </a:r>
            <a:r>
              <a:rPr dirty="0" sz="1000" spc="-5">
                <a:latin typeface="Cambria Math"/>
                <a:cs typeface="Cambria Math"/>
              </a:rPr>
              <a:t>= </a:t>
            </a:r>
            <a:r>
              <a:rPr dirty="0" sz="1000" spc="-75">
                <a:latin typeface="Cambria Math"/>
                <a:cs typeface="Cambria Math"/>
              </a:rPr>
              <a:t>7466.6𝑘𝑘  </a:t>
            </a:r>
            <a:r>
              <a:rPr dirty="0" sz="1000" spc="-5">
                <a:latin typeface="Cambria Math"/>
                <a:cs typeface="Cambria Math"/>
              </a:rPr>
              <a:t>∙</a:t>
            </a:r>
            <a:r>
              <a:rPr dirty="0" sz="1000">
                <a:latin typeface="Cambria Math"/>
                <a:cs typeface="Cambria Math"/>
              </a:rPr>
              <a:t> </a:t>
            </a:r>
            <a:r>
              <a:rPr dirty="0" sz="1000" spc="-315">
                <a:latin typeface="Cambria Math"/>
                <a:cs typeface="Cambria Math"/>
              </a:rPr>
              <a:t>𝑓𝑓𝑓𝑓</a:t>
            </a:r>
            <a:endParaRPr sz="1000">
              <a:latin typeface="Cambria Math"/>
              <a:cs typeface="Cambria Math"/>
            </a:endParaRPr>
          </a:p>
          <a:p>
            <a:pPr algn="ctr" marL="2540">
              <a:lnSpc>
                <a:spcPct val="100000"/>
              </a:lnSpc>
              <a:spcBef>
                <a:spcPts val="575"/>
              </a:spcBef>
            </a:pPr>
            <a:r>
              <a:rPr dirty="0" sz="1000" spc="-305">
                <a:latin typeface="Cambria Math"/>
                <a:cs typeface="Cambria Math"/>
              </a:rPr>
              <a:t>𝑀𝑀</a:t>
            </a:r>
            <a:r>
              <a:rPr dirty="0" baseline="-15873" sz="1050" spc="-457">
                <a:latin typeface="Cambria Math"/>
                <a:cs typeface="Cambria Math"/>
              </a:rPr>
              <a:t>𝑝𝑝𝑊𝑊</a:t>
            </a:r>
            <a:r>
              <a:rPr dirty="0" baseline="-15873" sz="1050" spc="254">
                <a:latin typeface="Cambria Math"/>
                <a:cs typeface="Cambria Math"/>
              </a:rPr>
              <a:t> </a:t>
            </a:r>
            <a:r>
              <a:rPr dirty="0" sz="1000" spc="-5">
                <a:latin typeface="Cambria Math"/>
                <a:cs typeface="Cambria Math"/>
              </a:rPr>
              <a:t>= </a:t>
            </a:r>
            <a:r>
              <a:rPr dirty="0" sz="1000" spc="-114">
                <a:latin typeface="Cambria Math"/>
                <a:cs typeface="Cambria Math"/>
              </a:rPr>
              <a:t>0.0𝑘𝑘 </a:t>
            </a:r>
            <a:r>
              <a:rPr dirty="0" sz="1000" spc="-5">
                <a:latin typeface="Cambria Math"/>
                <a:cs typeface="Cambria Math"/>
              </a:rPr>
              <a:t>∙</a:t>
            </a:r>
            <a:r>
              <a:rPr dirty="0" sz="1000" spc="-25">
                <a:latin typeface="Cambria Math"/>
                <a:cs typeface="Cambria Math"/>
              </a:rPr>
              <a:t> </a:t>
            </a:r>
            <a:r>
              <a:rPr dirty="0" sz="1000" spc="-315">
                <a:latin typeface="Cambria Math"/>
                <a:cs typeface="Cambria Math"/>
              </a:rPr>
              <a:t>𝑓𝑓𝑓𝑓</a:t>
            </a:r>
            <a:endParaRPr sz="1000">
              <a:latin typeface="Cambria Math"/>
              <a:cs typeface="Cambria Math"/>
            </a:endParaRPr>
          </a:p>
          <a:p>
            <a:pPr algn="ctr" marL="955040">
              <a:lnSpc>
                <a:spcPts val="985"/>
              </a:lnSpc>
              <a:spcBef>
                <a:spcPts val="455"/>
              </a:spcBef>
            </a:pPr>
            <a:r>
              <a:rPr dirty="0" sz="1000" spc="-280">
                <a:latin typeface="Cambria Math"/>
                <a:cs typeface="Cambria Math"/>
              </a:rPr>
              <a:t>𝑘𝑘</a:t>
            </a:r>
            <a:r>
              <a:rPr dirty="0" sz="1000" spc="10">
                <a:latin typeface="Cambria Math"/>
                <a:cs typeface="Cambria Math"/>
              </a:rPr>
              <a:t> </a:t>
            </a:r>
            <a:r>
              <a:rPr dirty="0" sz="1000" spc="-5">
                <a:latin typeface="Cambria Math"/>
                <a:cs typeface="Cambria Math"/>
              </a:rPr>
              <a:t>∙</a:t>
            </a:r>
            <a:r>
              <a:rPr dirty="0" sz="1000" spc="-15">
                <a:latin typeface="Cambria Math"/>
                <a:cs typeface="Cambria Math"/>
              </a:rPr>
              <a:t> </a:t>
            </a:r>
            <a:r>
              <a:rPr dirty="0" sz="1000" spc="-315">
                <a:latin typeface="Cambria Math"/>
                <a:cs typeface="Cambria Math"/>
              </a:rPr>
              <a:t>𝑓𝑓𝑓𝑓</a:t>
            </a:r>
            <a:endParaRPr sz="1000">
              <a:latin typeface="Cambria Math"/>
              <a:cs typeface="Cambria Math"/>
            </a:endParaRPr>
          </a:p>
          <a:p>
            <a:pPr algn="ctr">
              <a:lnSpc>
                <a:spcPts val="985"/>
              </a:lnSpc>
            </a:pPr>
            <a:r>
              <a:rPr dirty="0" sz="1000" spc="-225">
                <a:latin typeface="Cambria Math"/>
                <a:cs typeface="Cambria Math"/>
              </a:rPr>
              <a:t>𝑀𝑀</a:t>
            </a:r>
            <a:r>
              <a:rPr dirty="0" baseline="-15873" sz="1050" spc="-337">
                <a:latin typeface="Cambria Math"/>
                <a:cs typeface="Cambria Math"/>
              </a:rPr>
              <a:t>𝐿𝐿𝐿𝐿𝐿𝐿𝐿𝐿</a:t>
            </a:r>
            <a:r>
              <a:rPr dirty="0" baseline="-15873" sz="1050" spc="254">
                <a:latin typeface="Cambria Math"/>
                <a:cs typeface="Cambria Math"/>
              </a:rPr>
              <a:t> </a:t>
            </a:r>
            <a:r>
              <a:rPr dirty="0" sz="1000" spc="-5">
                <a:latin typeface="Cambria Math"/>
                <a:cs typeface="Cambria Math"/>
              </a:rPr>
              <a:t>= 1931.27</a:t>
            </a:r>
            <a:r>
              <a:rPr dirty="0" sz="1000" spc="15">
                <a:latin typeface="Cambria Math"/>
                <a:cs typeface="Cambria Math"/>
              </a:rPr>
              <a:t> </a:t>
            </a:r>
            <a:r>
              <a:rPr dirty="0" baseline="-36111" sz="1500" spc="-532">
                <a:latin typeface="Cambria Math"/>
                <a:cs typeface="Cambria Math"/>
              </a:rPr>
              <a:t>𝑔𝑔𝑠𝑠𝐴𝐴𝑑𝑑𝐴𝐴𝐴𝐴</a:t>
            </a:r>
            <a:endParaRPr baseline="-36111" sz="1500">
              <a:latin typeface="Cambria Math"/>
              <a:cs typeface="Cambria Math"/>
            </a:endParaRPr>
          </a:p>
          <a:p>
            <a:pPr algn="ctr" marL="1905">
              <a:lnSpc>
                <a:spcPct val="100000"/>
              </a:lnSpc>
              <a:spcBef>
                <a:spcPts val="1235"/>
              </a:spcBef>
            </a:pPr>
            <a:r>
              <a:rPr dirty="0" sz="1000" spc="-285">
                <a:latin typeface="Cambria Math"/>
                <a:cs typeface="Cambria Math"/>
              </a:rPr>
              <a:t>𝑀𝑀</a:t>
            </a:r>
            <a:r>
              <a:rPr dirty="0" baseline="-15873" sz="1050" spc="-427">
                <a:latin typeface="Cambria Math"/>
                <a:cs typeface="Cambria Math"/>
              </a:rPr>
              <a:t>𝑐𝑐𝑔𝑔</a:t>
            </a:r>
            <a:r>
              <a:rPr dirty="0" baseline="-15873" sz="1050" spc="262">
                <a:latin typeface="Cambria Math"/>
                <a:cs typeface="Cambria Math"/>
              </a:rPr>
              <a:t> </a:t>
            </a:r>
            <a:r>
              <a:rPr dirty="0" sz="1000" spc="-5">
                <a:latin typeface="Cambria Math"/>
                <a:cs typeface="Cambria Math"/>
              </a:rPr>
              <a:t>= </a:t>
            </a:r>
            <a:r>
              <a:rPr dirty="0" sz="1000" spc="-60">
                <a:latin typeface="Cambria Math"/>
                <a:cs typeface="Cambria Math"/>
              </a:rPr>
              <a:t>14707.13𝑘𝑘  </a:t>
            </a:r>
            <a:r>
              <a:rPr dirty="0" sz="1000" spc="-5">
                <a:latin typeface="Cambria Math"/>
                <a:cs typeface="Cambria Math"/>
              </a:rPr>
              <a:t>∙</a:t>
            </a:r>
            <a:r>
              <a:rPr dirty="0" sz="1000" spc="-25">
                <a:latin typeface="Cambria Math"/>
                <a:cs typeface="Cambria Math"/>
              </a:rPr>
              <a:t> </a:t>
            </a:r>
            <a:r>
              <a:rPr dirty="0" sz="1000" spc="-315">
                <a:latin typeface="Cambria Math"/>
                <a:cs typeface="Cambria Math"/>
              </a:rPr>
              <a:t>𝑓𝑓𝑓𝑓</a:t>
            </a:r>
            <a:endParaRPr sz="1000">
              <a:latin typeface="Cambria Math"/>
              <a:cs typeface="Cambria Math"/>
            </a:endParaRPr>
          </a:p>
          <a:p>
            <a:pPr algn="ctr" marL="2540">
              <a:lnSpc>
                <a:spcPct val="100000"/>
              </a:lnSpc>
              <a:spcBef>
                <a:spcPts val="575"/>
              </a:spcBef>
            </a:pPr>
            <a:r>
              <a:rPr dirty="0" sz="1000" spc="-315">
                <a:latin typeface="Cambria Math"/>
                <a:cs typeface="Cambria Math"/>
              </a:rPr>
              <a:t>𝑀𝑀</a:t>
            </a:r>
            <a:r>
              <a:rPr dirty="0" baseline="-15873" sz="1050" spc="-472">
                <a:latin typeface="Cambria Math"/>
                <a:cs typeface="Cambria Math"/>
              </a:rPr>
              <a:t>𝑎𝑎</a:t>
            </a:r>
            <a:r>
              <a:rPr dirty="0" baseline="-15873" sz="1050" spc="254">
                <a:latin typeface="Cambria Math"/>
                <a:cs typeface="Cambria Math"/>
              </a:rPr>
              <a:t> </a:t>
            </a:r>
            <a:r>
              <a:rPr dirty="0" sz="1000" spc="-5">
                <a:latin typeface="Cambria Math"/>
                <a:cs typeface="Cambria Math"/>
              </a:rPr>
              <a:t>= </a:t>
            </a:r>
            <a:r>
              <a:rPr dirty="0" sz="1000" spc="-60">
                <a:latin typeface="Cambria Math"/>
                <a:cs typeface="Cambria Math"/>
              </a:rPr>
              <a:t>17099.79𝑘𝑘  </a:t>
            </a:r>
            <a:r>
              <a:rPr dirty="0" sz="1000" spc="-5">
                <a:latin typeface="Cambria Math"/>
                <a:cs typeface="Cambria Math"/>
              </a:rPr>
              <a:t>∙</a:t>
            </a:r>
            <a:r>
              <a:rPr dirty="0" sz="1000" spc="-40">
                <a:latin typeface="Cambria Math"/>
                <a:cs typeface="Cambria Math"/>
              </a:rPr>
              <a:t> </a:t>
            </a:r>
            <a:r>
              <a:rPr dirty="0" sz="1000" spc="-315">
                <a:latin typeface="Cambria Math"/>
                <a:cs typeface="Cambria Math"/>
              </a:rPr>
              <a:t>𝑓𝑓𝑓𝑓</a:t>
            </a:r>
            <a:endParaRPr sz="1000">
              <a:latin typeface="Cambria Math"/>
              <a:cs typeface="Cambria Math"/>
            </a:endParaRPr>
          </a:p>
        </p:txBody>
      </p:sp>
      <p:sp>
        <p:nvSpPr>
          <p:cNvPr id="15" name="object 15"/>
          <p:cNvSpPr txBox="1"/>
          <p:nvPr/>
        </p:nvSpPr>
        <p:spPr>
          <a:xfrm>
            <a:off x="2820382" y="4141698"/>
            <a:ext cx="133350" cy="177800"/>
          </a:xfrm>
          <a:prstGeom prst="rect">
            <a:avLst/>
          </a:prstGeom>
        </p:spPr>
        <p:txBody>
          <a:bodyPr wrap="square" lIns="0" tIns="12065" rIns="0" bIns="0" rtlCol="0" vert="horz">
            <a:spAutoFit/>
          </a:bodyPr>
          <a:lstStyle/>
          <a:p>
            <a:pPr marL="12700">
              <a:lnSpc>
                <a:spcPct val="100000"/>
              </a:lnSpc>
              <a:spcBef>
                <a:spcPts val="95"/>
              </a:spcBef>
            </a:pPr>
            <a:r>
              <a:rPr dirty="0" sz="1000" spc="-505">
                <a:latin typeface="Cambria Math"/>
                <a:cs typeface="Cambria Math"/>
              </a:rPr>
              <a:t>𝑀𝑀</a:t>
            </a:r>
            <a:endParaRPr sz="1000">
              <a:latin typeface="Cambria Math"/>
              <a:cs typeface="Cambria Math"/>
            </a:endParaRPr>
          </a:p>
        </p:txBody>
      </p:sp>
      <p:sp>
        <p:nvSpPr>
          <p:cNvPr id="16" name="object 16"/>
          <p:cNvSpPr txBox="1"/>
          <p:nvPr/>
        </p:nvSpPr>
        <p:spPr>
          <a:xfrm>
            <a:off x="2921000" y="4205732"/>
            <a:ext cx="195580" cy="132080"/>
          </a:xfrm>
          <a:prstGeom prst="rect">
            <a:avLst/>
          </a:prstGeom>
        </p:spPr>
        <p:txBody>
          <a:bodyPr wrap="square" lIns="0" tIns="12065" rIns="0" bIns="0" rtlCol="0" vert="horz">
            <a:spAutoFit/>
          </a:bodyPr>
          <a:lstStyle/>
          <a:p>
            <a:pPr marL="12700">
              <a:lnSpc>
                <a:spcPct val="100000"/>
              </a:lnSpc>
              <a:spcBef>
                <a:spcPts val="95"/>
              </a:spcBef>
            </a:pPr>
            <a:r>
              <a:rPr dirty="0" sz="700" spc="5">
                <a:latin typeface="Cambria Math"/>
                <a:cs typeface="Cambria Math"/>
              </a:rPr>
              <a:t>𝑐</a:t>
            </a:r>
            <a:r>
              <a:rPr dirty="0" sz="700">
                <a:latin typeface="Cambria Math"/>
                <a:cs typeface="Cambria Math"/>
              </a:rPr>
              <a:t>𝑐</a:t>
            </a:r>
            <a:r>
              <a:rPr dirty="0" sz="700" spc="-335">
                <a:latin typeface="Cambria Math"/>
                <a:cs typeface="Cambria Math"/>
              </a:rPr>
              <a:t>𝑔𝑔𝑖𝑖</a:t>
            </a:r>
            <a:endParaRPr sz="700">
              <a:latin typeface="Cambria Math"/>
              <a:cs typeface="Cambria Math"/>
            </a:endParaRPr>
          </a:p>
        </p:txBody>
      </p:sp>
      <p:sp>
        <p:nvSpPr>
          <p:cNvPr id="17" name="object 17"/>
          <p:cNvSpPr txBox="1"/>
          <p:nvPr/>
        </p:nvSpPr>
        <p:spPr>
          <a:xfrm>
            <a:off x="3134360" y="4141723"/>
            <a:ext cx="44767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10">
                <a:latin typeface="Cambria Math"/>
                <a:cs typeface="Cambria Math"/>
              </a:rPr>
              <a:t> </a:t>
            </a:r>
            <a:r>
              <a:rPr dirty="0" sz="1000" spc="-305">
                <a:latin typeface="Cambria Math"/>
                <a:cs typeface="Cambria Math"/>
              </a:rPr>
              <a:t>𝑚𝑚𝑠𝑠𝑠𝑠</a:t>
            </a:r>
            <a:r>
              <a:rPr dirty="0" sz="1000" spc="-55">
                <a:latin typeface="Cambria Math"/>
                <a:cs typeface="Cambria Math"/>
              </a:rPr>
              <a:t> </a:t>
            </a:r>
            <a:r>
              <a:rPr dirty="0" sz="1000" spc="-550">
                <a:latin typeface="Cambria Math"/>
                <a:cs typeface="Cambria Math"/>
              </a:rPr>
              <a:t>�</a:t>
            </a:r>
            <a:endParaRPr sz="1000">
              <a:latin typeface="Cambria Math"/>
              <a:cs typeface="Cambria Math"/>
            </a:endParaRPr>
          </a:p>
        </p:txBody>
      </p:sp>
      <p:sp>
        <p:nvSpPr>
          <p:cNvPr id="18" name="object 18"/>
          <p:cNvSpPr txBox="1"/>
          <p:nvPr/>
        </p:nvSpPr>
        <p:spPr>
          <a:xfrm>
            <a:off x="3631624" y="4083811"/>
            <a:ext cx="26797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27">
                <a:latin typeface="Cambria Math"/>
                <a:cs typeface="Cambria Math"/>
              </a:rPr>
              <a:t>𝑀𝑀</a:t>
            </a:r>
            <a:r>
              <a:rPr dirty="0" sz="700" spc="-285">
                <a:latin typeface="Cambria Math"/>
                <a:cs typeface="Cambria Math"/>
              </a:rPr>
              <a:t>𝑐𝑐𝑔𝑔</a:t>
            </a:r>
            <a:endParaRPr sz="700">
              <a:latin typeface="Cambria Math"/>
              <a:cs typeface="Cambria Math"/>
            </a:endParaRPr>
          </a:p>
        </p:txBody>
      </p:sp>
      <p:sp>
        <p:nvSpPr>
          <p:cNvPr id="19" name="object 19"/>
          <p:cNvSpPr txBox="1"/>
          <p:nvPr/>
        </p:nvSpPr>
        <p:spPr>
          <a:xfrm>
            <a:off x="3531108" y="4210304"/>
            <a:ext cx="472440" cy="177800"/>
          </a:xfrm>
          <a:prstGeom prst="rect">
            <a:avLst/>
          </a:prstGeom>
        </p:spPr>
        <p:txBody>
          <a:bodyPr wrap="square" lIns="0" tIns="12065" rIns="0" bIns="0" rtlCol="0" vert="horz">
            <a:spAutoFit/>
          </a:bodyPr>
          <a:lstStyle/>
          <a:p>
            <a:pPr marL="38100">
              <a:lnSpc>
                <a:spcPct val="100000"/>
              </a:lnSpc>
              <a:spcBef>
                <a:spcPts val="95"/>
              </a:spcBef>
            </a:pPr>
            <a:r>
              <a:rPr dirty="0" sz="1000" spc="-160">
                <a:latin typeface="Cambria Math"/>
                <a:cs typeface="Cambria Math"/>
              </a:rPr>
              <a:t>1.33𝑀𝑀</a:t>
            </a:r>
            <a:r>
              <a:rPr dirty="0" baseline="-15873" sz="1050" spc="-240">
                <a:latin typeface="Cambria Math"/>
                <a:cs typeface="Cambria Math"/>
              </a:rPr>
              <a:t>𝑎𝑎</a:t>
            </a:r>
            <a:endParaRPr baseline="-15873" sz="1050">
              <a:latin typeface="Cambria Math"/>
              <a:cs typeface="Cambria Math"/>
            </a:endParaRPr>
          </a:p>
        </p:txBody>
      </p:sp>
      <p:sp>
        <p:nvSpPr>
          <p:cNvPr id="20" name="object 20"/>
          <p:cNvSpPr txBox="1"/>
          <p:nvPr/>
        </p:nvSpPr>
        <p:spPr>
          <a:xfrm>
            <a:off x="3993896" y="4141723"/>
            <a:ext cx="956944"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a:t>
            </a:r>
            <a:r>
              <a:rPr dirty="0" sz="1000" spc="-60">
                <a:latin typeface="Cambria Math"/>
                <a:cs typeface="Cambria Math"/>
              </a:rPr>
              <a:t>14707.13𝑘𝑘 </a:t>
            </a:r>
            <a:r>
              <a:rPr dirty="0" sz="1000" spc="-5">
                <a:latin typeface="Cambria Math"/>
                <a:cs typeface="Cambria Math"/>
              </a:rPr>
              <a:t>∙</a:t>
            </a:r>
            <a:r>
              <a:rPr dirty="0" sz="1000" spc="-45">
                <a:latin typeface="Cambria Math"/>
                <a:cs typeface="Cambria Math"/>
              </a:rPr>
              <a:t> </a:t>
            </a:r>
            <a:r>
              <a:rPr dirty="0" sz="1000" spc="-315">
                <a:latin typeface="Cambria Math"/>
                <a:cs typeface="Cambria Math"/>
              </a:rPr>
              <a:t>𝑓𝑓𝑓𝑓</a:t>
            </a:r>
            <a:endParaRPr sz="1000">
              <a:latin typeface="Cambria Math"/>
              <a:cs typeface="Cambria Math"/>
            </a:endParaRPr>
          </a:p>
        </p:txBody>
      </p:sp>
      <p:sp>
        <p:nvSpPr>
          <p:cNvPr id="21" name="object 21"/>
          <p:cNvSpPr txBox="1"/>
          <p:nvPr/>
        </p:nvSpPr>
        <p:spPr>
          <a:xfrm>
            <a:off x="2832573" y="4524235"/>
            <a:ext cx="248285" cy="177800"/>
          </a:xfrm>
          <a:prstGeom prst="rect">
            <a:avLst/>
          </a:prstGeom>
        </p:spPr>
        <p:txBody>
          <a:bodyPr wrap="square" lIns="0" tIns="12065" rIns="0" bIns="0" rtlCol="0" vert="horz">
            <a:spAutoFit/>
          </a:bodyPr>
          <a:lstStyle/>
          <a:p>
            <a:pPr marL="12700">
              <a:lnSpc>
                <a:spcPct val="100000"/>
              </a:lnSpc>
              <a:spcBef>
                <a:spcPts val="95"/>
              </a:spcBef>
            </a:pPr>
            <a:r>
              <a:rPr dirty="0" sz="1000" spc="-355">
                <a:latin typeface="Cambria Math"/>
                <a:cs typeface="Cambria Math"/>
              </a:rPr>
              <a:t>𝐾𝐾</a:t>
            </a:r>
            <a:r>
              <a:rPr dirty="0" sz="1000" spc="2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22" name="object 22"/>
          <p:cNvSpPr txBox="1"/>
          <p:nvPr/>
        </p:nvSpPr>
        <p:spPr>
          <a:xfrm>
            <a:off x="3091628" y="4426710"/>
            <a:ext cx="1136015" cy="177800"/>
          </a:xfrm>
          <a:prstGeom prst="rect">
            <a:avLst/>
          </a:prstGeom>
        </p:spPr>
        <p:txBody>
          <a:bodyPr wrap="square" lIns="0" tIns="12065" rIns="0" bIns="0" rtlCol="0" vert="horz">
            <a:spAutoFit/>
          </a:bodyPr>
          <a:lstStyle/>
          <a:p>
            <a:pPr marL="12700">
              <a:lnSpc>
                <a:spcPct val="100000"/>
              </a:lnSpc>
              <a:spcBef>
                <a:spcPts val="95"/>
              </a:spcBef>
            </a:pPr>
            <a:r>
              <a:rPr dirty="0" baseline="2777" sz="1500" spc="-60">
                <a:latin typeface="Cambria Math"/>
                <a:cs typeface="Cambria Math"/>
              </a:rPr>
              <a:t>(</a:t>
            </a:r>
            <a:r>
              <a:rPr dirty="0" sz="1000" spc="-40">
                <a:latin typeface="Cambria Math"/>
                <a:cs typeface="Cambria Math"/>
              </a:rPr>
              <a:t>1.0</a:t>
            </a:r>
            <a:r>
              <a:rPr dirty="0" baseline="2777" sz="1500" spc="-60">
                <a:latin typeface="Cambria Math"/>
                <a:cs typeface="Cambria Math"/>
              </a:rPr>
              <a:t>)(</a:t>
            </a:r>
            <a:r>
              <a:rPr dirty="0" sz="1000" spc="-40">
                <a:latin typeface="Cambria Math"/>
                <a:cs typeface="Cambria Math"/>
              </a:rPr>
              <a:t>20526.2𝑘𝑘 </a:t>
            </a:r>
            <a:r>
              <a:rPr dirty="0" sz="1000" spc="-5">
                <a:latin typeface="Cambria Math"/>
                <a:cs typeface="Cambria Math"/>
              </a:rPr>
              <a:t>∙</a:t>
            </a:r>
            <a:r>
              <a:rPr dirty="0" sz="1000" spc="25">
                <a:latin typeface="Cambria Math"/>
                <a:cs typeface="Cambria Math"/>
              </a:rPr>
              <a:t> </a:t>
            </a:r>
            <a:r>
              <a:rPr dirty="0" sz="1000" spc="-250">
                <a:latin typeface="Cambria Math"/>
                <a:cs typeface="Cambria Math"/>
              </a:rPr>
              <a:t>𝑓𝑓𝑓𝑓</a:t>
            </a:r>
            <a:r>
              <a:rPr dirty="0" baseline="2777" sz="1500" spc="-375">
                <a:latin typeface="Cambria Math"/>
                <a:cs typeface="Cambria Math"/>
              </a:rPr>
              <a:t>)</a:t>
            </a:r>
            <a:endParaRPr baseline="2777" sz="1500">
              <a:latin typeface="Cambria Math"/>
              <a:cs typeface="Cambria Math"/>
            </a:endParaRPr>
          </a:p>
        </p:txBody>
      </p:sp>
      <p:sp>
        <p:nvSpPr>
          <p:cNvPr id="23" name="object 23"/>
          <p:cNvSpPr txBox="1"/>
          <p:nvPr/>
        </p:nvSpPr>
        <p:spPr>
          <a:xfrm>
            <a:off x="3244051" y="4609617"/>
            <a:ext cx="827405" cy="177800"/>
          </a:xfrm>
          <a:prstGeom prst="rect">
            <a:avLst/>
          </a:prstGeom>
        </p:spPr>
        <p:txBody>
          <a:bodyPr wrap="square" lIns="0" tIns="12065" rIns="0" bIns="0" rtlCol="0" vert="horz">
            <a:spAutoFit/>
          </a:bodyPr>
          <a:lstStyle/>
          <a:p>
            <a:pPr marL="12700">
              <a:lnSpc>
                <a:spcPct val="100000"/>
              </a:lnSpc>
              <a:spcBef>
                <a:spcPts val="95"/>
              </a:spcBef>
            </a:pPr>
            <a:r>
              <a:rPr dirty="0" sz="1000" spc="-60">
                <a:latin typeface="Cambria Math"/>
                <a:cs typeface="Cambria Math"/>
              </a:rPr>
              <a:t>14707.13𝑘𝑘 </a:t>
            </a:r>
            <a:r>
              <a:rPr dirty="0" sz="1000" spc="-5">
                <a:latin typeface="Cambria Math"/>
                <a:cs typeface="Cambria Math"/>
              </a:rPr>
              <a:t>∙</a:t>
            </a:r>
            <a:r>
              <a:rPr dirty="0" sz="1000" spc="-110">
                <a:latin typeface="Cambria Math"/>
                <a:cs typeface="Cambria Math"/>
              </a:rPr>
              <a:t> </a:t>
            </a:r>
            <a:r>
              <a:rPr dirty="0" sz="1000" spc="-315">
                <a:latin typeface="Cambria Math"/>
                <a:cs typeface="Cambria Math"/>
              </a:rPr>
              <a:t>𝑓𝑓𝑓𝑓</a:t>
            </a:r>
            <a:endParaRPr sz="1000">
              <a:latin typeface="Cambria Math"/>
              <a:cs typeface="Cambria Math"/>
            </a:endParaRPr>
          </a:p>
        </p:txBody>
      </p:sp>
      <p:sp>
        <p:nvSpPr>
          <p:cNvPr id="24" name="object 24"/>
          <p:cNvSpPr/>
          <p:nvPr/>
        </p:nvSpPr>
        <p:spPr>
          <a:xfrm>
            <a:off x="3104388" y="4627626"/>
            <a:ext cx="1109980" cy="0"/>
          </a:xfrm>
          <a:custGeom>
            <a:avLst/>
            <a:gdLst/>
            <a:ahLst/>
            <a:cxnLst/>
            <a:rect l="l" t="t" r="r" b="b"/>
            <a:pathLst>
              <a:path w="1109979" h="0">
                <a:moveTo>
                  <a:pt x="0" y="0"/>
                </a:moveTo>
                <a:lnTo>
                  <a:pt x="1109472" y="0"/>
                </a:lnTo>
              </a:path>
            </a:pathLst>
          </a:custGeom>
          <a:ln w="7620">
            <a:solidFill>
              <a:srgbClr val="000000"/>
            </a:solidFill>
          </a:ln>
        </p:spPr>
        <p:txBody>
          <a:bodyPr wrap="square" lIns="0" tIns="0" rIns="0" bIns="0" rtlCol="0"/>
          <a:lstStyle/>
          <a:p/>
        </p:txBody>
      </p:sp>
      <p:sp>
        <p:nvSpPr>
          <p:cNvPr id="25" name="object 25"/>
          <p:cNvSpPr txBox="1"/>
          <p:nvPr/>
        </p:nvSpPr>
        <p:spPr>
          <a:xfrm>
            <a:off x="4236211" y="4524248"/>
            <a:ext cx="70231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1.39 ∴</a:t>
            </a:r>
            <a:r>
              <a:rPr dirty="0" sz="1000" spc="114">
                <a:latin typeface="Cambria Math"/>
                <a:cs typeface="Cambria Math"/>
              </a:rPr>
              <a:t> </a:t>
            </a:r>
            <a:r>
              <a:rPr dirty="0" sz="1000" spc="-5">
                <a:latin typeface="Cambria Math"/>
                <a:cs typeface="Cambria Math"/>
              </a:rPr>
              <a:t>1.0</a:t>
            </a:r>
            <a:endParaRPr sz="1000">
              <a:latin typeface="Cambria Math"/>
              <a:cs typeface="Cambria Math"/>
            </a:endParaRPr>
          </a:p>
        </p:txBody>
      </p:sp>
      <p:sp>
        <p:nvSpPr>
          <p:cNvPr id="26" name="object 26"/>
          <p:cNvSpPr txBox="1"/>
          <p:nvPr/>
        </p:nvSpPr>
        <p:spPr>
          <a:xfrm>
            <a:off x="1700376" y="5147573"/>
            <a:ext cx="318135" cy="177800"/>
          </a:xfrm>
          <a:prstGeom prst="rect">
            <a:avLst/>
          </a:prstGeom>
        </p:spPr>
        <p:txBody>
          <a:bodyPr wrap="square" lIns="0" tIns="12065" rIns="0" bIns="0" rtlCol="0" vert="horz">
            <a:spAutoFit/>
          </a:bodyPr>
          <a:lstStyle/>
          <a:p>
            <a:pPr marL="12700">
              <a:lnSpc>
                <a:spcPct val="100000"/>
              </a:lnSpc>
              <a:spcBef>
                <a:spcPts val="95"/>
              </a:spcBef>
            </a:pPr>
            <a:r>
              <a:rPr dirty="0" sz="1000" spc="-315">
                <a:latin typeface="Cambria Math"/>
                <a:cs typeface="Cambria Math"/>
              </a:rPr>
              <a:t>𝑅𝑅𝐹𝐹</a:t>
            </a:r>
            <a:r>
              <a:rPr dirty="0" sz="1000" spc="2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27" name="object 27"/>
          <p:cNvSpPr txBox="1"/>
          <p:nvPr/>
        </p:nvSpPr>
        <p:spPr>
          <a:xfrm>
            <a:off x="2004235" y="4769037"/>
            <a:ext cx="3763010" cy="458470"/>
          </a:xfrm>
          <a:prstGeom prst="rect">
            <a:avLst/>
          </a:prstGeom>
        </p:spPr>
        <p:txBody>
          <a:bodyPr wrap="square" lIns="0" tIns="12700" rIns="0" bIns="0" rtlCol="0" vert="horz">
            <a:spAutoFit/>
          </a:bodyPr>
          <a:lstStyle/>
          <a:p>
            <a:pPr marL="38100" marR="30480" indent="904875">
              <a:lnSpc>
                <a:spcPct val="142000"/>
              </a:lnSpc>
              <a:spcBef>
                <a:spcPts val="100"/>
              </a:spcBef>
            </a:pPr>
            <a:r>
              <a:rPr dirty="0" sz="1000" spc="-200">
                <a:latin typeface="Cambria Math"/>
                <a:cs typeface="Cambria Math"/>
              </a:rPr>
              <a:t>𝛾𝛾</a:t>
            </a:r>
            <a:r>
              <a:rPr dirty="0" baseline="-15873" sz="1050" spc="-300">
                <a:latin typeface="Cambria Math"/>
                <a:cs typeface="Cambria Math"/>
              </a:rPr>
              <a:t>𝑝𝑝𝑝𝑝</a:t>
            </a:r>
            <a:r>
              <a:rPr dirty="0" baseline="-15873" sz="1050" spc="277">
                <a:latin typeface="Cambria Math"/>
                <a:cs typeface="Cambria Math"/>
              </a:rPr>
              <a:t> </a:t>
            </a:r>
            <a:r>
              <a:rPr dirty="0" sz="1000" spc="-5">
                <a:latin typeface="Cambria Math"/>
                <a:cs typeface="Cambria Math"/>
              </a:rPr>
              <a:t>= </a:t>
            </a:r>
            <a:r>
              <a:rPr dirty="0" sz="1000">
                <a:latin typeface="Cambria Math"/>
                <a:cs typeface="Cambria Math"/>
              </a:rPr>
              <a:t>1.25, </a:t>
            </a:r>
            <a:r>
              <a:rPr dirty="0" sz="1000" spc="-250">
                <a:latin typeface="Cambria Math"/>
                <a:cs typeface="Cambria Math"/>
              </a:rPr>
              <a:t>𝛾𝛾</a:t>
            </a:r>
            <a:r>
              <a:rPr dirty="0" baseline="-15873" sz="1050" spc="-375">
                <a:latin typeface="Cambria Math"/>
                <a:cs typeface="Cambria Math"/>
              </a:rPr>
              <a:t>𝑝𝑝𝑊𝑊</a:t>
            </a:r>
            <a:r>
              <a:rPr dirty="0" baseline="-15873" sz="1050" spc="270">
                <a:latin typeface="Cambria Math"/>
                <a:cs typeface="Cambria Math"/>
              </a:rPr>
              <a:t> </a:t>
            </a:r>
            <a:r>
              <a:rPr dirty="0" sz="1000" spc="-5">
                <a:latin typeface="Cambria Math"/>
                <a:cs typeface="Cambria Math"/>
              </a:rPr>
              <a:t>= 1.50, </a:t>
            </a:r>
            <a:r>
              <a:rPr dirty="0" sz="1000" spc="-215">
                <a:latin typeface="Cambria Math"/>
                <a:cs typeface="Cambria Math"/>
              </a:rPr>
              <a:t>𝛾𝛾</a:t>
            </a:r>
            <a:r>
              <a:rPr dirty="0" baseline="-15873" sz="1050" spc="-322">
                <a:latin typeface="Cambria Math"/>
                <a:cs typeface="Cambria Math"/>
              </a:rPr>
              <a:t>𝐿𝐿𝐿𝐿</a:t>
            </a:r>
            <a:r>
              <a:rPr dirty="0" baseline="-15873" sz="1050" spc="270">
                <a:latin typeface="Cambria Math"/>
                <a:cs typeface="Cambria Math"/>
              </a:rPr>
              <a:t> </a:t>
            </a:r>
            <a:r>
              <a:rPr dirty="0" sz="1000" spc="-5">
                <a:latin typeface="Cambria Math"/>
                <a:cs typeface="Cambria Math"/>
              </a:rPr>
              <a:t>= 1.45  </a:t>
            </a:r>
            <a:r>
              <a:rPr dirty="0" baseline="2777" sz="1500" spc="-44">
                <a:latin typeface="Cambria Math"/>
                <a:cs typeface="Cambria Math"/>
              </a:rPr>
              <a:t>(</a:t>
            </a:r>
            <a:r>
              <a:rPr dirty="0" sz="1000" spc="-30">
                <a:latin typeface="Cambria Math"/>
                <a:cs typeface="Cambria Math"/>
              </a:rPr>
              <a:t>1</a:t>
            </a:r>
            <a:r>
              <a:rPr dirty="0" baseline="2777" sz="1500" spc="-44">
                <a:latin typeface="Cambria Math"/>
                <a:cs typeface="Cambria Math"/>
              </a:rPr>
              <a:t>)(</a:t>
            </a:r>
            <a:r>
              <a:rPr dirty="0" sz="1000" spc="-30">
                <a:latin typeface="Cambria Math"/>
                <a:cs typeface="Cambria Math"/>
              </a:rPr>
              <a:t>1</a:t>
            </a:r>
            <a:r>
              <a:rPr dirty="0" baseline="2777" sz="1500" spc="-44">
                <a:latin typeface="Cambria Math"/>
                <a:cs typeface="Cambria Math"/>
              </a:rPr>
              <a:t>)(</a:t>
            </a:r>
            <a:r>
              <a:rPr dirty="0" sz="1000" spc="-30">
                <a:latin typeface="Cambria Math"/>
                <a:cs typeface="Cambria Math"/>
              </a:rPr>
              <a:t>1</a:t>
            </a:r>
            <a:r>
              <a:rPr dirty="0" baseline="2777" sz="1500" spc="-44">
                <a:latin typeface="Cambria Math"/>
                <a:cs typeface="Cambria Math"/>
              </a:rPr>
              <a:t>)(</a:t>
            </a:r>
            <a:r>
              <a:rPr dirty="0" sz="1000" spc="-30">
                <a:latin typeface="Cambria Math"/>
                <a:cs typeface="Cambria Math"/>
              </a:rPr>
              <a:t>1</a:t>
            </a:r>
            <a:r>
              <a:rPr dirty="0" baseline="2777" sz="1500" spc="-44">
                <a:latin typeface="Cambria Math"/>
                <a:cs typeface="Cambria Math"/>
              </a:rPr>
              <a:t>)(</a:t>
            </a:r>
            <a:r>
              <a:rPr dirty="0" sz="1000" spc="-30">
                <a:latin typeface="Cambria Math"/>
                <a:cs typeface="Cambria Math"/>
              </a:rPr>
              <a:t>20526.2𝑘𝑘 </a:t>
            </a:r>
            <a:r>
              <a:rPr dirty="0" sz="1000" spc="-5">
                <a:latin typeface="Cambria Math"/>
                <a:cs typeface="Cambria Math"/>
              </a:rPr>
              <a:t>∙ </a:t>
            </a:r>
            <a:r>
              <a:rPr dirty="0" sz="1000" spc="-250">
                <a:latin typeface="Cambria Math"/>
                <a:cs typeface="Cambria Math"/>
              </a:rPr>
              <a:t>𝑓𝑓𝑓𝑓</a:t>
            </a:r>
            <a:r>
              <a:rPr dirty="0" baseline="2777" sz="1500" spc="-375">
                <a:latin typeface="Cambria Math"/>
                <a:cs typeface="Cambria Math"/>
              </a:rPr>
              <a:t>)</a:t>
            </a:r>
            <a:r>
              <a:rPr dirty="0" baseline="2777" sz="1500" spc="7">
                <a:latin typeface="Cambria Math"/>
                <a:cs typeface="Cambria Math"/>
              </a:rPr>
              <a:t> </a:t>
            </a:r>
            <a:r>
              <a:rPr dirty="0" sz="1000" spc="-5">
                <a:latin typeface="Cambria Math"/>
                <a:cs typeface="Cambria Math"/>
              </a:rPr>
              <a:t>− </a:t>
            </a:r>
            <a:r>
              <a:rPr dirty="0" baseline="2777" sz="1500" spc="-60">
                <a:latin typeface="Cambria Math"/>
                <a:cs typeface="Cambria Math"/>
              </a:rPr>
              <a:t>(</a:t>
            </a:r>
            <a:r>
              <a:rPr dirty="0" sz="1000" spc="-40">
                <a:latin typeface="Cambria Math"/>
                <a:cs typeface="Cambria Math"/>
              </a:rPr>
              <a:t>1.25</a:t>
            </a:r>
            <a:r>
              <a:rPr dirty="0" baseline="2777" sz="1500" spc="-60">
                <a:latin typeface="Cambria Math"/>
                <a:cs typeface="Cambria Math"/>
              </a:rPr>
              <a:t>)(</a:t>
            </a:r>
            <a:r>
              <a:rPr dirty="0" sz="1000" spc="-40">
                <a:latin typeface="Cambria Math"/>
                <a:cs typeface="Cambria Math"/>
              </a:rPr>
              <a:t>7466.6𝑘𝑘 </a:t>
            </a:r>
            <a:r>
              <a:rPr dirty="0" sz="1000" spc="-5">
                <a:latin typeface="Cambria Math"/>
                <a:cs typeface="Cambria Math"/>
              </a:rPr>
              <a:t>∙ </a:t>
            </a:r>
            <a:r>
              <a:rPr dirty="0" sz="1000" spc="-250">
                <a:latin typeface="Cambria Math"/>
                <a:cs typeface="Cambria Math"/>
              </a:rPr>
              <a:t>𝑓𝑓𝑓𝑓</a:t>
            </a:r>
            <a:r>
              <a:rPr dirty="0" baseline="2777" sz="1500" spc="-375">
                <a:latin typeface="Cambria Math"/>
                <a:cs typeface="Cambria Math"/>
              </a:rPr>
              <a:t>)</a:t>
            </a:r>
            <a:r>
              <a:rPr dirty="0" baseline="2777" sz="1500" spc="15">
                <a:latin typeface="Cambria Math"/>
                <a:cs typeface="Cambria Math"/>
              </a:rPr>
              <a:t> </a:t>
            </a:r>
            <a:r>
              <a:rPr dirty="0" sz="1000" spc="-5">
                <a:latin typeface="Cambria Math"/>
                <a:cs typeface="Cambria Math"/>
              </a:rPr>
              <a:t>− </a:t>
            </a:r>
            <a:r>
              <a:rPr dirty="0" sz="1000" spc="-65">
                <a:latin typeface="Cambria Math"/>
                <a:cs typeface="Cambria Math"/>
              </a:rPr>
              <a:t>(1.5)(0𝑘𝑘 </a:t>
            </a:r>
            <a:r>
              <a:rPr dirty="0" sz="1000" spc="-5">
                <a:latin typeface="Cambria Math"/>
                <a:cs typeface="Cambria Math"/>
              </a:rPr>
              <a:t>∙</a:t>
            </a:r>
            <a:r>
              <a:rPr dirty="0" sz="1000" spc="-15">
                <a:latin typeface="Cambria Math"/>
                <a:cs typeface="Cambria Math"/>
              </a:rPr>
              <a:t> </a:t>
            </a:r>
            <a:r>
              <a:rPr dirty="0" sz="1000" spc="-250">
                <a:latin typeface="Cambria Math"/>
                <a:cs typeface="Cambria Math"/>
              </a:rPr>
              <a:t>𝑓𝑓𝑓𝑓)</a:t>
            </a:r>
            <a:endParaRPr sz="1000">
              <a:latin typeface="Cambria Math"/>
              <a:cs typeface="Cambria Math"/>
            </a:endParaRPr>
          </a:p>
        </p:txBody>
      </p:sp>
      <p:sp>
        <p:nvSpPr>
          <p:cNvPr id="28" name="object 28"/>
          <p:cNvSpPr txBox="1"/>
          <p:nvPr/>
        </p:nvSpPr>
        <p:spPr>
          <a:xfrm>
            <a:off x="3282917" y="5232955"/>
            <a:ext cx="1205865" cy="177800"/>
          </a:xfrm>
          <a:prstGeom prst="rect">
            <a:avLst/>
          </a:prstGeom>
        </p:spPr>
        <p:txBody>
          <a:bodyPr wrap="square" lIns="0" tIns="12065" rIns="0" bIns="0" rtlCol="0" vert="horz">
            <a:spAutoFit/>
          </a:bodyPr>
          <a:lstStyle/>
          <a:p>
            <a:pPr marL="12700">
              <a:lnSpc>
                <a:spcPct val="100000"/>
              </a:lnSpc>
              <a:spcBef>
                <a:spcPts val="95"/>
              </a:spcBef>
            </a:pPr>
            <a:r>
              <a:rPr dirty="0" sz="1000" spc="-40">
                <a:latin typeface="Cambria Math"/>
                <a:cs typeface="Cambria Math"/>
              </a:rPr>
              <a:t>(1.45)(1931.27𝑘𝑘 </a:t>
            </a:r>
            <a:r>
              <a:rPr dirty="0" sz="1000" spc="-5">
                <a:latin typeface="Cambria Math"/>
                <a:cs typeface="Cambria Math"/>
              </a:rPr>
              <a:t>∙</a:t>
            </a:r>
            <a:r>
              <a:rPr dirty="0" sz="1000" spc="-120">
                <a:latin typeface="Cambria Math"/>
                <a:cs typeface="Cambria Math"/>
              </a:rPr>
              <a:t> </a:t>
            </a:r>
            <a:r>
              <a:rPr dirty="0" sz="1000" spc="-250">
                <a:latin typeface="Cambria Math"/>
                <a:cs typeface="Cambria Math"/>
              </a:rPr>
              <a:t>𝑓𝑓𝑓𝑓)</a:t>
            </a:r>
            <a:endParaRPr sz="1000">
              <a:latin typeface="Cambria Math"/>
              <a:cs typeface="Cambria Math"/>
            </a:endParaRPr>
          </a:p>
        </p:txBody>
      </p:sp>
      <p:sp>
        <p:nvSpPr>
          <p:cNvPr id="29" name="object 29"/>
          <p:cNvSpPr/>
          <p:nvPr/>
        </p:nvSpPr>
        <p:spPr>
          <a:xfrm>
            <a:off x="2042160" y="5250948"/>
            <a:ext cx="3686810" cy="0"/>
          </a:xfrm>
          <a:custGeom>
            <a:avLst/>
            <a:gdLst/>
            <a:ahLst/>
            <a:cxnLst/>
            <a:rect l="l" t="t" r="r" b="b"/>
            <a:pathLst>
              <a:path w="3686810" h="0">
                <a:moveTo>
                  <a:pt x="0" y="0"/>
                </a:moveTo>
                <a:lnTo>
                  <a:pt x="3686555" y="0"/>
                </a:lnTo>
              </a:path>
            </a:pathLst>
          </a:custGeom>
          <a:ln w="7607">
            <a:solidFill>
              <a:srgbClr val="000000"/>
            </a:solidFill>
          </a:ln>
        </p:spPr>
        <p:txBody>
          <a:bodyPr wrap="square" lIns="0" tIns="0" rIns="0" bIns="0" rtlCol="0"/>
          <a:lstStyle/>
          <a:p/>
        </p:txBody>
      </p:sp>
      <p:sp>
        <p:nvSpPr>
          <p:cNvPr id="30" name="object 30"/>
          <p:cNvSpPr txBox="1"/>
          <p:nvPr/>
        </p:nvSpPr>
        <p:spPr>
          <a:xfrm>
            <a:off x="5751067" y="5147564"/>
            <a:ext cx="32131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15">
                <a:latin typeface="Cambria Math"/>
                <a:cs typeface="Cambria Math"/>
              </a:rPr>
              <a:t> </a:t>
            </a:r>
            <a:r>
              <a:rPr dirty="0" sz="1000" spc="-5">
                <a:latin typeface="Cambria Math"/>
                <a:cs typeface="Cambria Math"/>
              </a:rPr>
              <a:t>4.0</a:t>
            </a:r>
            <a:endParaRPr sz="1000">
              <a:latin typeface="Cambria Math"/>
              <a:cs typeface="Cambria Math"/>
            </a:endParaRPr>
          </a:p>
        </p:txBody>
      </p:sp>
      <p:sp>
        <p:nvSpPr>
          <p:cNvPr id="31" name="object 31"/>
          <p:cNvSpPr txBox="1"/>
          <p:nvPr/>
        </p:nvSpPr>
        <p:spPr>
          <a:xfrm>
            <a:off x="673100" y="5530088"/>
            <a:ext cx="892175" cy="208279"/>
          </a:xfrm>
          <a:prstGeom prst="rect">
            <a:avLst/>
          </a:prstGeom>
        </p:spPr>
        <p:txBody>
          <a:bodyPr wrap="square" lIns="0" tIns="12700" rIns="0" bIns="0" rtlCol="0" vert="horz">
            <a:spAutoFit/>
          </a:bodyPr>
          <a:lstStyle/>
          <a:p>
            <a:pPr marL="12700">
              <a:lnSpc>
                <a:spcPct val="100000"/>
              </a:lnSpc>
              <a:spcBef>
                <a:spcPts val="100"/>
              </a:spcBef>
            </a:pPr>
            <a:r>
              <a:rPr dirty="0" sz="1200" spc="-5">
                <a:solidFill>
                  <a:srgbClr val="0000FF"/>
                </a:solidFill>
                <a:latin typeface="Arial"/>
                <a:cs typeface="Arial"/>
              </a:rPr>
              <a:t>9.3.2</a:t>
            </a:r>
            <a:r>
              <a:rPr dirty="0" sz="1200" spc="185">
                <a:solidFill>
                  <a:srgbClr val="0000FF"/>
                </a:solidFill>
                <a:latin typeface="Arial"/>
                <a:cs typeface="Arial"/>
              </a:rPr>
              <a:t> </a:t>
            </a:r>
            <a:r>
              <a:rPr dirty="0" sz="1200">
                <a:solidFill>
                  <a:srgbClr val="0000FF"/>
                </a:solidFill>
                <a:latin typeface="Arial"/>
                <a:cs typeface="Arial"/>
              </a:rPr>
              <a:t>Shear</a:t>
            </a:r>
            <a:endParaRPr sz="1200">
              <a:latin typeface="Arial"/>
              <a:cs typeface="Arial"/>
            </a:endParaRPr>
          </a:p>
        </p:txBody>
      </p:sp>
      <p:sp>
        <p:nvSpPr>
          <p:cNvPr id="32" name="object 32"/>
          <p:cNvSpPr txBox="1"/>
          <p:nvPr/>
        </p:nvSpPr>
        <p:spPr>
          <a:xfrm>
            <a:off x="2884423" y="5827267"/>
            <a:ext cx="318135" cy="177800"/>
          </a:xfrm>
          <a:prstGeom prst="rect">
            <a:avLst/>
          </a:prstGeom>
        </p:spPr>
        <p:txBody>
          <a:bodyPr wrap="square" lIns="0" tIns="12065" rIns="0" bIns="0" rtlCol="0" vert="horz">
            <a:spAutoFit/>
          </a:bodyPr>
          <a:lstStyle/>
          <a:p>
            <a:pPr marL="12700">
              <a:lnSpc>
                <a:spcPct val="100000"/>
              </a:lnSpc>
              <a:spcBef>
                <a:spcPts val="95"/>
              </a:spcBef>
            </a:pPr>
            <a:r>
              <a:rPr dirty="0" sz="1000" spc="-315">
                <a:latin typeface="Cambria Math"/>
                <a:cs typeface="Cambria Math"/>
              </a:rPr>
              <a:t>𝑅𝑅𝐹𝐹</a:t>
            </a:r>
            <a:r>
              <a:rPr dirty="0" sz="1000" spc="2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33" name="object 33"/>
          <p:cNvSpPr txBox="1"/>
          <p:nvPr/>
        </p:nvSpPr>
        <p:spPr>
          <a:xfrm>
            <a:off x="3188156" y="5755640"/>
            <a:ext cx="171831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52">
                <a:latin typeface="Cambria Math"/>
                <a:cs typeface="Cambria Math"/>
              </a:rPr>
              <a:t>𝜙𝜙</a:t>
            </a:r>
            <a:r>
              <a:rPr dirty="0" sz="700" spc="-235">
                <a:latin typeface="Cambria Math"/>
                <a:cs typeface="Cambria Math"/>
              </a:rPr>
              <a:t>𝑐𝑐</a:t>
            </a:r>
            <a:r>
              <a:rPr dirty="0" baseline="11111" sz="1500" spc="-352">
                <a:latin typeface="Cambria Math"/>
                <a:cs typeface="Cambria Math"/>
              </a:rPr>
              <a:t>𝜙𝜙</a:t>
            </a:r>
            <a:r>
              <a:rPr dirty="0" sz="700" spc="-235">
                <a:latin typeface="Cambria Math"/>
                <a:cs typeface="Cambria Math"/>
              </a:rPr>
              <a:t>𝑠𝑠</a:t>
            </a:r>
            <a:r>
              <a:rPr dirty="0" baseline="11111" sz="1500" spc="-352">
                <a:latin typeface="Cambria Math"/>
                <a:cs typeface="Cambria Math"/>
              </a:rPr>
              <a:t>𝜙𝜙</a:t>
            </a:r>
            <a:r>
              <a:rPr dirty="0" sz="700" spc="-235">
                <a:latin typeface="Cambria Math"/>
                <a:cs typeface="Cambria Math"/>
              </a:rPr>
              <a:t>𝑖𝑖</a:t>
            </a:r>
            <a:r>
              <a:rPr dirty="0" baseline="11111" sz="1500" spc="-352">
                <a:latin typeface="Cambria Math"/>
                <a:cs typeface="Cambria Math"/>
              </a:rPr>
              <a:t>𝑉𝑉</a:t>
            </a:r>
            <a:r>
              <a:rPr dirty="0" sz="700" spc="-235">
                <a:latin typeface="Cambria Math"/>
                <a:cs typeface="Cambria Math"/>
              </a:rPr>
              <a:t>𝑖𝑖</a:t>
            </a:r>
            <a:r>
              <a:rPr dirty="0" sz="700" spc="120">
                <a:latin typeface="Cambria Math"/>
                <a:cs typeface="Cambria Math"/>
              </a:rPr>
              <a:t> </a:t>
            </a:r>
            <a:r>
              <a:rPr dirty="0" baseline="11111" sz="1500" spc="-7">
                <a:latin typeface="Cambria Math"/>
                <a:cs typeface="Cambria Math"/>
              </a:rPr>
              <a:t>− </a:t>
            </a:r>
            <a:r>
              <a:rPr dirty="0" baseline="11111" sz="1500" spc="-300">
                <a:latin typeface="Cambria Math"/>
                <a:cs typeface="Cambria Math"/>
              </a:rPr>
              <a:t>𝛾𝛾</a:t>
            </a:r>
            <a:r>
              <a:rPr dirty="0" sz="700" spc="-200">
                <a:latin typeface="Cambria Math"/>
                <a:cs typeface="Cambria Math"/>
              </a:rPr>
              <a:t>𝑝𝑝𝑝𝑝</a:t>
            </a:r>
            <a:r>
              <a:rPr dirty="0" sz="700" spc="-85">
                <a:latin typeface="Cambria Math"/>
                <a:cs typeface="Cambria Math"/>
              </a:rPr>
              <a:t> </a:t>
            </a:r>
            <a:r>
              <a:rPr dirty="0" baseline="11111" sz="1500" spc="-382">
                <a:latin typeface="Cambria Math"/>
                <a:cs typeface="Cambria Math"/>
              </a:rPr>
              <a:t>𝑉𝑉</a:t>
            </a:r>
            <a:r>
              <a:rPr dirty="0" sz="700" spc="-254">
                <a:latin typeface="Cambria Math"/>
                <a:cs typeface="Cambria Math"/>
              </a:rPr>
              <a:t>𝑝𝑝𝑝𝑝</a:t>
            </a:r>
            <a:r>
              <a:rPr dirty="0" sz="700" spc="135">
                <a:latin typeface="Cambria Math"/>
                <a:cs typeface="Cambria Math"/>
              </a:rPr>
              <a:t> </a:t>
            </a:r>
            <a:r>
              <a:rPr dirty="0" baseline="11111" sz="1500" spc="-7">
                <a:latin typeface="Cambria Math"/>
                <a:cs typeface="Cambria Math"/>
              </a:rPr>
              <a:t>−</a:t>
            </a:r>
            <a:r>
              <a:rPr dirty="0" baseline="11111" sz="1500" spc="22">
                <a:latin typeface="Cambria Math"/>
                <a:cs typeface="Cambria Math"/>
              </a:rPr>
              <a:t> </a:t>
            </a:r>
            <a:r>
              <a:rPr dirty="0" baseline="11111" sz="1500" spc="-405">
                <a:latin typeface="Cambria Math"/>
                <a:cs typeface="Cambria Math"/>
              </a:rPr>
              <a:t>𝛾𝛾</a:t>
            </a:r>
            <a:r>
              <a:rPr dirty="0" sz="700" spc="-270">
                <a:latin typeface="Cambria Math"/>
                <a:cs typeface="Cambria Math"/>
              </a:rPr>
              <a:t>𝑝𝑝𝑊𝑊</a:t>
            </a:r>
            <a:r>
              <a:rPr dirty="0" baseline="11111" sz="1500" spc="-405">
                <a:latin typeface="Cambria Math"/>
                <a:cs typeface="Cambria Math"/>
              </a:rPr>
              <a:t>𝑉𝑉</a:t>
            </a:r>
            <a:r>
              <a:rPr dirty="0" sz="700" spc="-270">
                <a:latin typeface="Cambria Math"/>
                <a:cs typeface="Cambria Math"/>
              </a:rPr>
              <a:t>𝑝𝑝𝑊𝑊</a:t>
            </a:r>
            <a:endParaRPr sz="700">
              <a:latin typeface="Cambria Math"/>
              <a:cs typeface="Cambria Math"/>
            </a:endParaRPr>
          </a:p>
        </p:txBody>
      </p:sp>
      <p:sp>
        <p:nvSpPr>
          <p:cNvPr id="34" name="object 34"/>
          <p:cNvSpPr/>
          <p:nvPr/>
        </p:nvSpPr>
        <p:spPr>
          <a:xfrm>
            <a:off x="3226307" y="5930646"/>
            <a:ext cx="1649095" cy="0"/>
          </a:xfrm>
          <a:custGeom>
            <a:avLst/>
            <a:gdLst/>
            <a:ahLst/>
            <a:cxnLst/>
            <a:rect l="l" t="t" r="r" b="b"/>
            <a:pathLst>
              <a:path w="1649095" h="0">
                <a:moveTo>
                  <a:pt x="0" y="0"/>
                </a:moveTo>
                <a:lnTo>
                  <a:pt x="1648955" y="0"/>
                </a:lnTo>
              </a:path>
            </a:pathLst>
          </a:custGeom>
          <a:ln w="7620">
            <a:solidFill>
              <a:srgbClr val="000000"/>
            </a:solidFill>
          </a:ln>
        </p:spPr>
        <p:txBody>
          <a:bodyPr wrap="square" lIns="0" tIns="0" rIns="0" bIns="0" rtlCol="0"/>
          <a:lstStyle/>
          <a:p/>
        </p:txBody>
      </p:sp>
      <p:sp>
        <p:nvSpPr>
          <p:cNvPr id="35" name="object 35"/>
          <p:cNvSpPr txBox="1"/>
          <p:nvPr/>
        </p:nvSpPr>
        <p:spPr>
          <a:xfrm>
            <a:off x="635000" y="5895238"/>
            <a:ext cx="3947160" cy="1623060"/>
          </a:xfrm>
          <a:prstGeom prst="rect">
            <a:avLst/>
          </a:prstGeom>
        </p:spPr>
        <p:txBody>
          <a:bodyPr wrap="square" lIns="0" tIns="55244" rIns="0" bIns="0" rtlCol="0" vert="horz">
            <a:spAutoFit/>
          </a:bodyPr>
          <a:lstStyle/>
          <a:p>
            <a:pPr algn="r" marR="306070">
              <a:lnSpc>
                <a:spcPct val="100000"/>
              </a:lnSpc>
              <a:spcBef>
                <a:spcPts val="434"/>
              </a:spcBef>
            </a:pPr>
            <a:r>
              <a:rPr dirty="0" baseline="11111" sz="1500" spc="-757">
                <a:latin typeface="Cambria Math"/>
                <a:cs typeface="Cambria Math"/>
              </a:rPr>
              <a:t>𝛾</a:t>
            </a:r>
            <a:r>
              <a:rPr dirty="0" baseline="11111" sz="1500" spc="-810">
                <a:latin typeface="Cambria Math"/>
                <a:cs typeface="Cambria Math"/>
              </a:rPr>
              <a:t>𝛾</a:t>
            </a:r>
            <a:r>
              <a:rPr dirty="0" sz="700" spc="-345">
                <a:latin typeface="Cambria Math"/>
                <a:cs typeface="Cambria Math"/>
              </a:rPr>
              <a:t>𝐿𝐿𝐿𝐿</a:t>
            </a:r>
            <a:r>
              <a:rPr dirty="0" sz="700" spc="-95">
                <a:latin typeface="Cambria Math"/>
                <a:cs typeface="Cambria Math"/>
              </a:rPr>
              <a:t> </a:t>
            </a:r>
            <a:r>
              <a:rPr dirty="0" baseline="11111" sz="1500" spc="-960">
                <a:latin typeface="Cambria Math"/>
                <a:cs typeface="Cambria Math"/>
              </a:rPr>
              <a:t>𝑉𝑉</a:t>
            </a:r>
            <a:r>
              <a:rPr dirty="0" sz="700" spc="-380">
                <a:latin typeface="Cambria Math"/>
                <a:cs typeface="Cambria Math"/>
              </a:rPr>
              <a:t>𝐿𝐿𝐿𝐿𝐿𝐿</a:t>
            </a:r>
            <a:r>
              <a:rPr dirty="0" sz="700" spc="-125">
                <a:latin typeface="Cambria Math"/>
                <a:cs typeface="Cambria Math"/>
              </a:rPr>
              <a:t>𝐿𝐿</a:t>
            </a:r>
            <a:endParaRPr sz="700">
              <a:latin typeface="Cambria Math"/>
              <a:cs typeface="Cambria Math"/>
            </a:endParaRPr>
          </a:p>
          <a:p>
            <a:pPr marL="50800">
              <a:lnSpc>
                <a:spcPct val="100000"/>
              </a:lnSpc>
              <a:spcBef>
                <a:spcPts val="335"/>
              </a:spcBef>
            </a:pPr>
            <a:r>
              <a:rPr dirty="0" sz="1000" spc="-5">
                <a:latin typeface="Times New Roman"/>
                <a:cs typeface="Times New Roman"/>
              </a:rPr>
              <a:t>At 10.388ft </a:t>
            </a:r>
            <a:r>
              <a:rPr dirty="0" sz="1000" spc="-10">
                <a:latin typeface="Times New Roman"/>
                <a:cs typeface="Times New Roman"/>
              </a:rPr>
              <a:t>and </a:t>
            </a:r>
            <a:r>
              <a:rPr dirty="0" sz="1000" spc="-5">
                <a:latin typeface="Times New Roman"/>
                <a:cs typeface="Times New Roman"/>
              </a:rPr>
              <a:t>142.908ft (location where </a:t>
            </a:r>
            <a:r>
              <a:rPr dirty="0" sz="1000" spc="-10">
                <a:latin typeface="Times New Roman"/>
                <a:cs typeface="Times New Roman"/>
              </a:rPr>
              <a:t>stirrup </a:t>
            </a:r>
            <a:r>
              <a:rPr dirty="0" sz="1000" spc="-5">
                <a:latin typeface="Times New Roman"/>
                <a:cs typeface="Times New Roman"/>
              </a:rPr>
              <a:t>spacing</a:t>
            </a:r>
            <a:r>
              <a:rPr dirty="0" sz="1000" spc="90">
                <a:latin typeface="Times New Roman"/>
                <a:cs typeface="Times New Roman"/>
              </a:rPr>
              <a:t> </a:t>
            </a:r>
            <a:r>
              <a:rPr dirty="0" sz="1000" spc="-5">
                <a:latin typeface="Times New Roman"/>
                <a:cs typeface="Times New Roman"/>
              </a:rPr>
              <a:t>increases)</a:t>
            </a:r>
            <a:endParaRPr sz="1000">
              <a:latin typeface="Times New Roman"/>
              <a:cs typeface="Times New Roman"/>
            </a:endParaRPr>
          </a:p>
          <a:p>
            <a:pPr algn="ctr" marL="2555240">
              <a:lnSpc>
                <a:spcPct val="100000"/>
              </a:lnSpc>
              <a:spcBef>
                <a:spcPts val="565"/>
              </a:spcBef>
            </a:pPr>
            <a:r>
              <a:rPr dirty="0" sz="1000" spc="-254">
                <a:latin typeface="Cambria Math"/>
                <a:cs typeface="Cambria Math"/>
              </a:rPr>
              <a:t>𝜙𝜙</a:t>
            </a:r>
            <a:r>
              <a:rPr dirty="0" baseline="-15873" sz="1050" spc="-382">
                <a:latin typeface="Cambria Math"/>
                <a:cs typeface="Cambria Math"/>
              </a:rPr>
              <a:t>𝑐𝑐</a:t>
            </a:r>
            <a:r>
              <a:rPr dirty="0" baseline="-15873" sz="1050" spc="247">
                <a:latin typeface="Cambria Math"/>
                <a:cs typeface="Cambria Math"/>
              </a:rPr>
              <a:t> </a:t>
            </a:r>
            <a:r>
              <a:rPr dirty="0" sz="1000" spc="-5">
                <a:latin typeface="Cambria Math"/>
                <a:cs typeface="Cambria Math"/>
              </a:rPr>
              <a:t>= </a:t>
            </a:r>
            <a:r>
              <a:rPr dirty="0" sz="1000" spc="-260">
                <a:latin typeface="Cambria Math"/>
                <a:cs typeface="Cambria Math"/>
              </a:rPr>
              <a:t>𝜙𝜙</a:t>
            </a:r>
            <a:r>
              <a:rPr dirty="0" baseline="-15873" sz="1050" spc="-390">
                <a:latin typeface="Cambria Math"/>
                <a:cs typeface="Cambria Math"/>
              </a:rPr>
              <a:t>𝑠𝑠</a:t>
            </a:r>
            <a:r>
              <a:rPr dirty="0" baseline="-15873" sz="1050" spc="232">
                <a:latin typeface="Cambria Math"/>
                <a:cs typeface="Cambria Math"/>
              </a:rPr>
              <a:t> </a:t>
            </a:r>
            <a:r>
              <a:rPr dirty="0" sz="1000" spc="-5">
                <a:latin typeface="Cambria Math"/>
                <a:cs typeface="Cambria Math"/>
              </a:rPr>
              <a:t>= 1.0, </a:t>
            </a:r>
            <a:r>
              <a:rPr dirty="0" sz="1000" spc="-180">
                <a:latin typeface="Cambria Math"/>
                <a:cs typeface="Cambria Math"/>
              </a:rPr>
              <a:t>𝜙𝜙</a:t>
            </a:r>
            <a:r>
              <a:rPr dirty="0" baseline="-15873" sz="1050" spc="-270">
                <a:latin typeface="Cambria Math"/>
                <a:cs typeface="Cambria Math"/>
              </a:rPr>
              <a:t>𝑖𝑖</a:t>
            </a:r>
            <a:r>
              <a:rPr dirty="0" baseline="-15873" sz="1050" spc="240">
                <a:latin typeface="Cambria Math"/>
                <a:cs typeface="Cambria Math"/>
              </a:rPr>
              <a:t> </a:t>
            </a:r>
            <a:r>
              <a:rPr dirty="0" sz="1000" spc="-5">
                <a:latin typeface="Cambria Math"/>
                <a:cs typeface="Cambria Math"/>
              </a:rPr>
              <a:t>=</a:t>
            </a:r>
            <a:r>
              <a:rPr dirty="0" sz="1000" spc="135">
                <a:latin typeface="Cambria Math"/>
                <a:cs typeface="Cambria Math"/>
              </a:rPr>
              <a:t> </a:t>
            </a:r>
            <a:r>
              <a:rPr dirty="0" sz="1000" spc="-5">
                <a:latin typeface="Cambria Math"/>
                <a:cs typeface="Cambria Math"/>
              </a:rPr>
              <a:t>0.9</a:t>
            </a:r>
            <a:endParaRPr sz="1000">
              <a:latin typeface="Cambria Math"/>
              <a:cs typeface="Cambria Math"/>
            </a:endParaRPr>
          </a:p>
          <a:p>
            <a:pPr algn="ctr" marL="2551430">
              <a:lnSpc>
                <a:spcPct val="100000"/>
              </a:lnSpc>
              <a:spcBef>
                <a:spcPts val="575"/>
              </a:spcBef>
            </a:pPr>
            <a:r>
              <a:rPr dirty="0" sz="1000" spc="-275">
                <a:latin typeface="Cambria Math"/>
                <a:cs typeface="Cambria Math"/>
              </a:rPr>
              <a:t>𝑉𝑉</a:t>
            </a:r>
            <a:r>
              <a:rPr dirty="0" baseline="-15873" sz="1050" spc="-412">
                <a:latin typeface="Cambria Math"/>
                <a:cs typeface="Cambria Math"/>
              </a:rPr>
              <a:t>𝑖𝑖</a:t>
            </a:r>
            <a:r>
              <a:rPr dirty="0" baseline="-15873" sz="1050" spc="254">
                <a:latin typeface="Cambria Math"/>
                <a:cs typeface="Cambria Math"/>
              </a:rPr>
              <a:t> </a:t>
            </a:r>
            <a:r>
              <a:rPr dirty="0" sz="1000" spc="-5">
                <a:latin typeface="Cambria Math"/>
                <a:cs typeface="Cambria Math"/>
              </a:rPr>
              <a:t>=</a:t>
            </a:r>
            <a:r>
              <a:rPr dirty="0" sz="1000" spc="60">
                <a:latin typeface="Cambria Math"/>
                <a:cs typeface="Cambria Math"/>
              </a:rPr>
              <a:t> </a:t>
            </a:r>
            <a:r>
              <a:rPr dirty="0" sz="1000" spc="-145">
                <a:latin typeface="Cambria Math"/>
                <a:cs typeface="Cambria Math"/>
              </a:rPr>
              <a:t>518.10𝑘𝑘𝑠𝑠𝑘𝑘</a:t>
            </a:r>
            <a:endParaRPr sz="1000">
              <a:latin typeface="Cambria Math"/>
              <a:cs typeface="Cambria Math"/>
            </a:endParaRPr>
          </a:p>
          <a:p>
            <a:pPr algn="ctr" marL="2552700">
              <a:lnSpc>
                <a:spcPct val="100000"/>
              </a:lnSpc>
              <a:spcBef>
                <a:spcPts val="565"/>
              </a:spcBef>
            </a:pPr>
            <a:r>
              <a:rPr dirty="0" sz="1000" spc="-254">
                <a:latin typeface="Cambria Math"/>
                <a:cs typeface="Cambria Math"/>
              </a:rPr>
              <a:t>𝑉𝑉</a:t>
            </a:r>
            <a:r>
              <a:rPr dirty="0" baseline="-15873" sz="1050" spc="-382">
                <a:latin typeface="Cambria Math"/>
                <a:cs typeface="Cambria Math"/>
              </a:rPr>
              <a:t>𝑝𝑝𝑝𝑝</a:t>
            </a:r>
            <a:r>
              <a:rPr dirty="0" baseline="-15873" sz="1050" spc="262">
                <a:latin typeface="Cambria Math"/>
                <a:cs typeface="Cambria Math"/>
              </a:rPr>
              <a:t> </a:t>
            </a:r>
            <a:r>
              <a:rPr dirty="0" sz="1000" spc="-5">
                <a:latin typeface="Cambria Math"/>
                <a:cs typeface="Cambria Math"/>
              </a:rPr>
              <a:t>=</a:t>
            </a:r>
            <a:r>
              <a:rPr dirty="0" sz="1000" spc="55">
                <a:latin typeface="Cambria Math"/>
                <a:cs typeface="Cambria Math"/>
              </a:rPr>
              <a:t> </a:t>
            </a:r>
            <a:r>
              <a:rPr dirty="0" sz="1000" spc="-145">
                <a:latin typeface="Cambria Math"/>
                <a:cs typeface="Cambria Math"/>
              </a:rPr>
              <a:t>147.84𝑘𝑘𝑠𝑠𝑘𝑘</a:t>
            </a:r>
            <a:endParaRPr sz="1000">
              <a:latin typeface="Cambria Math"/>
              <a:cs typeface="Cambria Math"/>
            </a:endParaRPr>
          </a:p>
          <a:p>
            <a:pPr algn="ctr" marL="2552065">
              <a:lnSpc>
                <a:spcPct val="100000"/>
              </a:lnSpc>
              <a:spcBef>
                <a:spcPts val="575"/>
              </a:spcBef>
            </a:pPr>
            <a:r>
              <a:rPr dirty="0" sz="1000" spc="-305">
                <a:latin typeface="Cambria Math"/>
                <a:cs typeface="Cambria Math"/>
              </a:rPr>
              <a:t>𝑉𝑉</a:t>
            </a:r>
            <a:r>
              <a:rPr dirty="0" baseline="-15873" sz="1050" spc="-457">
                <a:latin typeface="Cambria Math"/>
                <a:cs typeface="Cambria Math"/>
              </a:rPr>
              <a:t>𝑝𝑝𝑊𝑊</a:t>
            </a:r>
            <a:r>
              <a:rPr dirty="0" baseline="-15873" sz="1050" spc="240">
                <a:latin typeface="Cambria Math"/>
                <a:cs typeface="Cambria Math"/>
              </a:rPr>
              <a:t> </a:t>
            </a:r>
            <a:r>
              <a:rPr dirty="0" sz="1000" spc="-5">
                <a:latin typeface="Cambria Math"/>
                <a:cs typeface="Cambria Math"/>
              </a:rPr>
              <a:t>=</a:t>
            </a:r>
            <a:r>
              <a:rPr dirty="0" sz="1000" spc="60">
                <a:latin typeface="Cambria Math"/>
                <a:cs typeface="Cambria Math"/>
              </a:rPr>
              <a:t> </a:t>
            </a:r>
            <a:r>
              <a:rPr dirty="0" sz="1000" spc="-114">
                <a:latin typeface="Cambria Math"/>
                <a:cs typeface="Cambria Math"/>
              </a:rPr>
              <a:t>0.0𝑘𝑘</a:t>
            </a:r>
            <a:endParaRPr sz="1000">
              <a:latin typeface="Cambria Math"/>
              <a:cs typeface="Cambria Math"/>
            </a:endParaRPr>
          </a:p>
          <a:p>
            <a:pPr algn="ctr" marL="3326765">
              <a:lnSpc>
                <a:spcPts val="985"/>
              </a:lnSpc>
              <a:spcBef>
                <a:spcPts val="455"/>
              </a:spcBef>
            </a:pPr>
            <a:r>
              <a:rPr dirty="0" sz="1000" spc="-290">
                <a:latin typeface="Cambria Math"/>
                <a:cs typeface="Cambria Math"/>
              </a:rPr>
              <a:t>𝑘𝑘𝑠𝑠𝑘𝑘</a:t>
            </a:r>
            <a:endParaRPr sz="1000">
              <a:latin typeface="Cambria Math"/>
              <a:cs typeface="Cambria Math"/>
            </a:endParaRPr>
          </a:p>
          <a:p>
            <a:pPr algn="ctr" marL="2552700">
              <a:lnSpc>
                <a:spcPts val="985"/>
              </a:lnSpc>
            </a:pPr>
            <a:r>
              <a:rPr dirty="0" sz="1000" spc="-225">
                <a:latin typeface="Cambria Math"/>
                <a:cs typeface="Cambria Math"/>
              </a:rPr>
              <a:t>𝑉𝑉</a:t>
            </a:r>
            <a:r>
              <a:rPr dirty="0" baseline="-15873" sz="1050" spc="-337">
                <a:latin typeface="Cambria Math"/>
                <a:cs typeface="Cambria Math"/>
              </a:rPr>
              <a:t>𝐿𝐿𝐿𝐿𝐿𝐿𝐿𝐿</a:t>
            </a:r>
            <a:r>
              <a:rPr dirty="0" baseline="-15873" sz="1050" spc="254">
                <a:latin typeface="Cambria Math"/>
                <a:cs typeface="Cambria Math"/>
              </a:rPr>
              <a:t> </a:t>
            </a:r>
            <a:r>
              <a:rPr dirty="0" sz="1000" spc="-5">
                <a:latin typeface="Cambria Math"/>
                <a:cs typeface="Cambria Math"/>
              </a:rPr>
              <a:t>= 90.13</a:t>
            </a:r>
            <a:r>
              <a:rPr dirty="0" sz="1000">
                <a:latin typeface="Cambria Math"/>
                <a:cs typeface="Cambria Math"/>
              </a:rPr>
              <a:t> </a:t>
            </a:r>
            <a:r>
              <a:rPr dirty="0" baseline="-36111" sz="1500" spc="-525">
                <a:latin typeface="Cambria Math"/>
                <a:cs typeface="Cambria Math"/>
              </a:rPr>
              <a:t>𝑔𝑔𝑠𝑠𝐴𝐴𝑑𝑑𝐴𝐴𝐴𝐴</a:t>
            </a:r>
            <a:endParaRPr baseline="-36111" sz="1500">
              <a:latin typeface="Cambria Math"/>
              <a:cs typeface="Cambria Math"/>
            </a:endParaRPr>
          </a:p>
        </p:txBody>
      </p:sp>
      <p:sp>
        <p:nvSpPr>
          <p:cNvPr id="36" name="object 36"/>
          <p:cNvSpPr/>
          <p:nvPr/>
        </p:nvSpPr>
        <p:spPr>
          <a:xfrm>
            <a:off x="4084320" y="7443978"/>
            <a:ext cx="378460" cy="0"/>
          </a:xfrm>
          <a:custGeom>
            <a:avLst/>
            <a:gdLst/>
            <a:ahLst/>
            <a:cxnLst/>
            <a:rect l="l" t="t" r="r" b="b"/>
            <a:pathLst>
              <a:path w="378460" h="0">
                <a:moveTo>
                  <a:pt x="0" y="0"/>
                </a:moveTo>
                <a:lnTo>
                  <a:pt x="377951" y="0"/>
                </a:lnTo>
              </a:path>
            </a:pathLst>
          </a:custGeom>
          <a:ln w="7619">
            <a:solidFill>
              <a:srgbClr val="000000"/>
            </a:solidFill>
          </a:ln>
        </p:spPr>
        <p:txBody>
          <a:bodyPr wrap="square" lIns="0" tIns="0" rIns="0" bIns="0" rtlCol="0"/>
          <a:lstStyle/>
          <a:p/>
        </p:txBody>
      </p:sp>
      <p:sp>
        <p:nvSpPr>
          <p:cNvPr id="37" name="object 37"/>
          <p:cNvSpPr txBox="1"/>
          <p:nvPr/>
        </p:nvSpPr>
        <p:spPr>
          <a:xfrm>
            <a:off x="1892391" y="7965443"/>
            <a:ext cx="320040" cy="177800"/>
          </a:xfrm>
          <a:prstGeom prst="rect">
            <a:avLst/>
          </a:prstGeom>
        </p:spPr>
        <p:txBody>
          <a:bodyPr wrap="square" lIns="0" tIns="12065" rIns="0" bIns="0" rtlCol="0" vert="horz">
            <a:spAutoFit/>
          </a:bodyPr>
          <a:lstStyle/>
          <a:p>
            <a:pPr marL="12700">
              <a:lnSpc>
                <a:spcPct val="100000"/>
              </a:lnSpc>
              <a:spcBef>
                <a:spcPts val="95"/>
              </a:spcBef>
            </a:pPr>
            <a:r>
              <a:rPr dirty="0" sz="1000" spc="-315">
                <a:latin typeface="Cambria Math"/>
                <a:cs typeface="Cambria Math"/>
              </a:rPr>
              <a:t>𝑅𝑅𝐹𝐹</a:t>
            </a:r>
            <a:r>
              <a:rPr dirty="0" sz="1000" spc="3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38" name="object 38"/>
          <p:cNvSpPr txBox="1"/>
          <p:nvPr/>
        </p:nvSpPr>
        <p:spPr>
          <a:xfrm>
            <a:off x="2196123" y="7583871"/>
            <a:ext cx="3307079" cy="461645"/>
          </a:xfrm>
          <a:prstGeom prst="rect">
            <a:avLst/>
          </a:prstGeom>
        </p:spPr>
        <p:txBody>
          <a:bodyPr wrap="square" lIns="0" tIns="12700" rIns="0" bIns="0" rtlCol="0" vert="horz">
            <a:spAutoFit/>
          </a:bodyPr>
          <a:lstStyle/>
          <a:p>
            <a:pPr marL="38100" marR="30480" indent="713105">
              <a:lnSpc>
                <a:spcPct val="143000"/>
              </a:lnSpc>
              <a:spcBef>
                <a:spcPts val="100"/>
              </a:spcBef>
            </a:pPr>
            <a:r>
              <a:rPr dirty="0" sz="1000" spc="-200">
                <a:latin typeface="Cambria Math"/>
                <a:cs typeface="Cambria Math"/>
              </a:rPr>
              <a:t>𝛾𝛾</a:t>
            </a:r>
            <a:r>
              <a:rPr dirty="0" baseline="-15873" sz="1050" spc="-300">
                <a:latin typeface="Cambria Math"/>
                <a:cs typeface="Cambria Math"/>
              </a:rPr>
              <a:t>𝑝𝑝𝑝𝑝</a:t>
            </a:r>
            <a:r>
              <a:rPr dirty="0" baseline="-15873" sz="1050" spc="277">
                <a:latin typeface="Cambria Math"/>
                <a:cs typeface="Cambria Math"/>
              </a:rPr>
              <a:t> </a:t>
            </a:r>
            <a:r>
              <a:rPr dirty="0" sz="1000" spc="-5">
                <a:latin typeface="Cambria Math"/>
                <a:cs typeface="Cambria Math"/>
              </a:rPr>
              <a:t>= </a:t>
            </a:r>
            <a:r>
              <a:rPr dirty="0" sz="1000">
                <a:latin typeface="Cambria Math"/>
                <a:cs typeface="Cambria Math"/>
              </a:rPr>
              <a:t>1.25, </a:t>
            </a:r>
            <a:r>
              <a:rPr dirty="0" sz="1000" spc="-250">
                <a:latin typeface="Cambria Math"/>
                <a:cs typeface="Cambria Math"/>
              </a:rPr>
              <a:t>𝛾𝛾</a:t>
            </a:r>
            <a:r>
              <a:rPr dirty="0" baseline="-15873" sz="1050" spc="-375">
                <a:latin typeface="Cambria Math"/>
                <a:cs typeface="Cambria Math"/>
              </a:rPr>
              <a:t>𝑝𝑝𝑊𝑊</a:t>
            </a:r>
            <a:r>
              <a:rPr dirty="0" baseline="-15873" sz="1050" spc="262">
                <a:latin typeface="Cambria Math"/>
                <a:cs typeface="Cambria Math"/>
              </a:rPr>
              <a:t> </a:t>
            </a:r>
            <a:r>
              <a:rPr dirty="0" sz="1000" spc="-5">
                <a:latin typeface="Cambria Math"/>
                <a:cs typeface="Cambria Math"/>
              </a:rPr>
              <a:t>= 1.50, </a:t>
            </a:r>
            <a:r>
              <a:rPr dirty="0" sz="1000" spc="-215">
                <a:latin typeface="Cambria Math"/>
                <a:cs typeface="Cambria Math"/>
              </a:rPr>
              <a:t>𝛾𝛾</a:t>
            </a:r>
            <a:r>
              <a:rPr dirty="0" baseline="-15873" sz="1050" spc="-322">
                <a:latin typeface="Cambria Math"/>
                <a:cs typeface="Cambria Math"/>
              </a:rPr>
              <a:t>𝐿𝐿𝐿𝐿</a:t>
            </a:r>
            <a:r>
              <a:rPr dirty="0" baseline="-15873" sz="1050" spc="277">
                <a:latin typeface="Cambria Math"/>
                <a:cs typeface="Cambria Math"/>
              </a:rPr>
              <a:t> </a:t>
            </a:r>
            <a:r>
              <a:rPr dirty="0" sz="1000" spc="-5">
                <a:latin typeface="Cambria Math"/>
                <a:cs typeface="Cambria Math"/>
              </a:rPr>
              <a:t>= 1.45  </a:t>
            </a:r>
            <a:r>
              <a:rPr dirty="0" baseline="2777" sz="1500" spc="-104">
                <a:latin typeface="Cambria Math"/>
                <a:cs typeface="Cambria Math"/>
              </a:rPr>
              <a:t>(</a:t>
            </a:r>
            <a:r>
              <a:rPr dirty="0" sz="1000" spc="-70">
                <a:latin typeface="Cambria Math"/>
                <a:cs typeface="Cambria Math"/>
              </a:rPr>
              <a:t>1</a:t>
            </a:r>
            <a:r>
              <a:rPr dirty="0" baseline="2777" sz="1500" spc="-104">
                <a:latin typeface="Cambria Math"/>
                <a:cs typeface="Cambria Math"/>
              </a:rPr>
              <a:t>)(</a:t>
            </a:r>
            <a:r>
              <a:rPr dirty="0" sz="1000" spc="-70">
                <a:latin typeface="Cambria Math"/>
                <a:cs typeface="Cambria Math"/>
              </a:rPr>
              <a:t>1</a:t>
            </a:r>
            <a:r>
              <a:rPr dirty="0" baseline="2777" sz="1500" spc="-104">
                <a:latin typeface="Cambria Math"/>
                <a:cs typeface="Cambria Math"/>
              </a:rPr>
              <a:t>)</a:t>
            </a:r>
            <a:r>
              <a:rPr dirty="0" sz="1000" spc="-70">
                <a:latin typeface="Cambria Math"/>
                <a:cs typeface="Cambria Math"/>
              </a:rPr>
              <a:t>(0.9)</a:t>
            </a:r>
            <a:r>
              <a:rPr dirty="0" baseline="2777" sz="1500" spc="-104">
                <a:latin typeface="Cambria Math"/>
                <a:cs typeface="Cambria Math"/>
              </a:rPr>
              <a:t>(</a:t>
            </a:r>
            <a:r>
              <a:rPr dirty="0" sz="1000" spc="-70">
                <a:latin typeface="Cambria Math"/>
                <a:cs typeface="Cambria Math"/>
              </a:rPr>
              <a:t>518.10𝑘𝑘𝑠𝑠𝑘𝑘</a:t>
            </a:r>
            <a:r>
              <a:rPr dirty="0" baseline="2777" sz="1500" spc="-104">
                <a:latin typeface="Cambria Math"/>
                <a:cs typeface="Cambria Math"/>
              </a:rPr>
              <a:t>) </a:t>
            </a:r>
            <a:r>
              <a:rPr dirty="0" sz="1000" spc="-5">
                <a:latin typeface="Cambria Math"/>
                <a:cs typeface="Cambria Math"/>
              </a:rPr>
              <a:t>− </a:t>
            </a:r>
            <a:r>
              <a:rPr dirty="0" baseline="2777" sz="1500" spc="-135">
                <a:latin typeface="Cambria Math"/>
                <a:cs typeface="Cambria Math"/>
              </a:rPr>
              <a:t>(</a:t>
            </a:r>
            <a:r>
              <a:rPr dirty="0" sz="1000" spc="-90">
                <a:latin typeface="Cambria Math"/>
                <a:cs typeface="Cambria Math"/>
              </a:rPr>
              <a:t>1.25</a:t>
            </a:r>
            <a:r>
              <a:rPr dirty="0" baseline="2777" sz="1500" spc="-135">
                <a:latin typeface="Cambria Math"/>
                <a:cs typeface="Cambria Math"/>
              </a:rPr>
              <a:t>)(</a:t>
            </a:r>
            <a:r>
              <a:rPr dirty="0" sz="1000" spc="-90">
                <a:latin typeface="Cambria Math"/>
                <a:cs typeface="Cambria Math"/>
              </a:rPr>
              <a:t>147.84𝑘𝑘𝑠𝑠𝑘𝑘</a:t>
            </a:r>
            <a:r>
              <a:rPr dirty="0" baseline="2777" sz="1500" spc="-135">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125">
                <a:latin typeface="Cambria Math"/>
                <a:cs typeface="Cambria Math"/>
              </a:rPr>
              <a:t>(1.5)(0𝑘𝑘𝑠𝑠𝑘𝑘)</a:t>
            </a:r>
            <a:endParaRPr sz="1000">
              <a:latin typeface="Cambria Math"/>
              <a:cs typeface="Cambria Math"/>
            </a:endParaRPr>
          </a:p>
        </p:txBody>
      </p:sp>
      <p:sp>
        <p:nvSpPr>
          <p:cNvPr id="39" name="object 39"/>
          <p:cNvSpPr txBox="1"/>
          <p:nvPr/>
        </p:nvSpPr>
        <p:spPr>
          <a:xfrm>
            <a:off x="3368173" y="8050824"/>
            <a:ext cx="963930" cy="177800"/>
          </a:xfrm>
          <a:prstGeom prst="rect">
            <a:avLst/>
          </a:prstGeom>
        </p:spPr>
        <p:txBody>
          <a:bodyPr wrap="square" lIns="0" tIns="12065" rIns="0" bIns="0" rtlCol="0" vert="horz">
            <a:spAutoFit/>
          </a:bodyPr>
          <a:lstStyle/>
          <a:p>
            <a:pPr marL="12700">
              <a:lnSpc>
                <a:spcPct val="100000"/>
              </a:lnSpc>
              <a:spcBef>
                <a:spcPts val="95"/>
              </a:spcBef>
            </a:pPr>
            <a:r>
              <a:rPr dirty="0" sz="1000" spc="-95">
                <a:latin typeface="Cambria Math"/>
                <a:cs typeface="Cambria Math"/>
              </a:rPr>
              <a:t>(1.45)(90.13𝑘𝑘𝑠𝑠𝑘𝑘)</a:t>
            </a:r>
            <a:endParaRPr sz="1000">
              <a:latin typeface="Cambria Math"/>
              <a:cs typeface="Cambria Math"/>
            </a:endParaRPr>
          </a:p>
        </p:txBody>
      </p:sp>
      <p:sp>
        <p:nvSpPr>
          <p:cNvPr id="40" name="object 40"/>
          <p:cNvSpPr/>
          <p:nvPr/>
        </p:nvSpPr>
        <p:spPr>
          <a:xfrm>
            <a:off x="2234183" y="8068818"/>
            <a:ext cx="3230880" cy="0"/>
          </a:xfrm>
          <a:custGeom>
            <a:avLst/>
            <a:gdLst/>
            <a:ahLst/>
            <a:cxnLst/>
            <a:rect l="l" t="t" r="r" b="b"/>
            <a:pathLst>
              <a:path w="3230879" h="0">
                <a:moveTo>
                  <a:pt x="0" y="0"/>
                </a:moveTo>
                <a:lnTo>
                  <a:pt x="3230867" y="0"/>
                </a:lnTo>
              </a:path>
            </a:pathLst>
          </a:custGeom>
          <a:ln w="7619">
            <a:solidFill>
              <a:srgbClr val="000000"/>
            </a:solidFill>
          </a:ln>
        </p:spPr>
        <p:txBody>
          <a:bodyPr wrap="square" lIns="0" tIns="0" rIns="0" bIns="0" rtlCol="0"/>
          <a:lstStyle/>
          <a:p/>
        </p:txBody>
      </p:sp>
      <p:sp>
        <p:nvSpPr>
          <p:cNvPr id="41" name="object 41"/>
          <p:cNvSpPr txBox="1"/>
          <p:nvPr/>
        </p:nvSpPr>
        <p:spPr>
          <a:xfrm>
            <a:off x="5487415" y="7965440"/>
            <a:ext cx="39306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 4.29</a:t>
            </a:r>
            <a:endParaRPr sz="1000">
              <a:latin typeface="Cambria Math"/>
              <a:cs typeface="Cambria Math"/>
            </a:endParaRPr>
          </a:p>
        </p:txBody>
      </p:sp>
      <p:sp>
        <p:nvSpPr>
          <p:cNvPr id="43" name="object 43"/>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87</a:t>
            </a:r>
          </a:p>
        </p:txBody>
      </p:sp>
      <p:sp>
        <p:nvSpPr>
          <p:cNvPr id="42" name="object 42"/>
          <p:cNvSpPr txBox="1"/>
          <p:nvPr/>
        </p:nvSpPr>
        <p:spPr>
          <a:xfrm>
            <a:off x="673100" y="8533745"/>
            <a:ext cx="6356985" cy="574040"/>
          </a:xfrm>
          <a:prstGeom prst="rect">
            <a:avLst/>
          </a:prstGeom>
        </p:spPr>
        <p:txBody>
          <a:bodyPr wrap="square" lIns="0" tIns="49530" rIns="0" bIns="0" rtlCol="0" vert="horz">
            <a:spAutoFit/>
          </a:bodyPr>
          <a:lstStyle/>
          <a:p>
            <a:pPr marL="12700">
              <a:lnSpc>
                <a:spcPct val="100000"/>
              </a:lnSpc>
              <a:spcBef>
                <a:spcPts val="390"/>
              </a:spcBef>
            </a:pPr>
            <a:r>
              <a:rPr dirty="0" sz="1200" spc="-5">
                <a:solidFill>
                  <a:srgbClr val="0000FF"/>
                </a:solidFill>
                <a:latin typeface="Arial"/>
                <a:cs typeface="Arial"/>
              </a:rPr>
              <a:t>9.3.3 Bending Stress </a:t>
            </a:r>
            <a:r>
              <a:rPr dirty="0" sz="1200">
                <a:solidFill>
                  <a:srgbClr val="0000FF"/>
                </a:solidFill>
                <a:latin typeface="Arial"/>
                <a:cs typeface="Arial"/>
              </a:rPr>
              <a:t>– </a:t>
            </a:r>
            <a:r>
              <a:rPr dirty="0" sz="1200" spc="-5">
                <a:solidFill>
                  <a:srgbClr val="0000FF"/>
                </a:solidFill>
                <a:latin typeface="Arial"/>
                <a:cs typeface="Arial"/>
              </a:rPr>
              <a:t>Service </a:t>
            </a:r>
            <a:r>
              <a:rPr dirty="0" sz="1200">
                <a:solidFill>
                  <a:srgbClr val="0000FF"/>
                </a:solidFill>
                <a:latin typeface="Arial"/>
                <a:cs typeface="Arial"/>
              </a:rPr>
              <a:t>III </a:t>
            </a:r>
            <a:r>
              <a:rPr dirty="0" sz="1200" spc="-5">
                <a:solidFill>
                  <a:srgbClr val="0000FF"/>
                </a:solidFill>
                <a:latin typeface="Arial"/>
                <a:cs typeface="Arial"/>
              </a:rPr>
              <a:t>limit</a:t>
            </a:r>
            <a:r>
              <a:rPr dirty="0" sz="1200" spc="-35">
                <a:solidFill>
                  <a:srgbClr val="0000FF"/>
                </a:solidFill>
                <a:latin typeface="Arial"/>
                <a:cs typeface="Arial"/>
              </a:rPr>
              <a:t> </a:t>
            </a:r>
            <a:r>
              <a:rPr dirty="0" sz="1200" spc="-5">
                <a:solidFill>
                  <a:srgbClr val="0000FF"/>
                </a:solidFill>
                <a:latin typeface="Arial"/>
                <a:cs typeface="Arial"/>
              </a:rPr>
              <a:t>state</a:t>
            </a:r>
            <a:endParaRPr sz="1200">
              <a:latin typeface="Arial"/>
              <a:cs typeface="Arial"/>
            </a:endParaRPr>
          </a:p>
          <a:p>
            <a:pPr marL="12700" marR="5080">
              <a:lnSpc>
                <a:spcPts val="1150"/>
              </a:lnSpc>
              <a:spcBef>
                <a:spcPts val="315"/>
              </a:spcBef>
            </a:pPr>
            <a:r>
              <a:rPr dirty="0" sz="1000" spc="-5">
                <a:latin typeface="Times New Roman"/>
                <a:cs typeface="Times New Roman"/>
              </a:rPr>
              <a:t>In accordance with WSDOT BDM </a:t>
            </a:r>
            <a:r>
              <a:rPr dirty="0" sz="1000">
                <a:latin typeface="Times New Roman"/>
                <a:cs typeface="Times New Roman"/>
              </a:rPr>
              <a:t>13.1.1 </a:t>
            </a:r>
            <a:r>
              <a:rPr dirty="0" sz="1000" spc="-5">
                <a:latin typeface="Times New Roman"/>
                <a:cs typeface="Times New Roman"/>
              </a:rPr>
              <a:t>Service III ratings </a:t>
            </a:r>
            <a:r>
              <a:rPr dirty="0" sz="1000">
                <a:latin typeface="Times New Roman"/>
                <a:cs typeface="Times New Roman"/>
              </a:rPr>
              <a:t>for </a:t>
            </a:r>
            <a:r>
              <a:rPr dirty="0" sz="1000" spc="-5">
                <a:latin typeface="Times New Roman"/>
                <a:cs typeface="Times New Roman"/>
              </a:rPr>
              <a:t>legal loads </a:t>
            </a:r>
            <a:r>
              <a:rPr dirty="0" sz="1000" spc="-10">
                <a:latin typeface="Times New Roman"/>
                <a:cs typeface="Times New Roman"/>
              </a:rPr>
              <a:t>can </a:t>
            </a:r>
            <a:r>
              <a:rPr dirty="0" sz="1000">
                <a:latin typeface="Times New Roman"/>
                <a:cs typeface="Times New Roman"/>
              </a:rPr>
              <a:t>be </a:t>
            </a:r>
            <a:r>
              <a:rPr dirty="0" sz="1000" spc="-5">
                <a:latin typeface="Times New Roman"/>
                <a:cs typeface="Times New Roman"/>
              </a:rPr>
              <a:t>ignored at the discretion </a:t>
            </a:r>
            <a:r>
              <a:rPr dirty="0" sz="1000">
                <a:latin typeface="Times New Roman"/>
                <a:cs typeface="Times New Roman"/>
              </a:rPr>
              <a:t>of </a:t>
            </a:r>
            <a:r>
              <a:rPr dirty="0" sz="1000" spc="-5">
                <a:latin typeface="Times New Roman"/>
                <a:cs typeface="Times New Roman"/>
              </a:rPr>
              <a:t>the state Load  Rating Engineer. Without a variance </a:t>
            </a:r>
            <a:r>
              <a:rPr dirty="0" sz="1000">
                <a:latin typeface="Times New Roman"/>
                <a:cs typeface="Times New Roman"/>
              </a:rPr>
              <a:t>for </a:t>
            </a:r>
            <a:r>
              <a:rPr dirty="0" sz="1000" spc="-5">
                <a:latin typeface="Times New Roman"/>
                <a:cs typeface="Times New Roman"/>
              </a:rPr>
              <a:t>this structure, the Service III rating factor will </a:t>
            </a:r>
            <a:r>
              <a:rPr dirty="0" sz="1000">
                <a:latin typeface="Times New Roman"/>
                <a:cs typeface="Times New Roman"/>
              </a:rPr>
              <a:t>be</a:t>
            </a:r>
            <a:r>
              <a:rPr dirty="0" sz="1000" spc="70">
                <a:latin typeface="Times New Roman"/>
                <a:cs typeface="Times New Roman"/>
              </a:rPr>
              <a:t> </a:t>
            </a:r>
            <a:r>
              <a:rPr dirty="0" sz="1000" spc="-5">
                <a:latin typeface="Times New Roman"/>
                <a:cs typeface="Times New Roman"/>
              </a:rPr>
              <a:t>computed.</a:t>
            </a:r>
            <a:endParaRPr sz="1000">
              <a:latin typeface="Times New Roman"/>
              <a:cs typeface="Times New Roman"/>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3102355" y="979424"/>
            <a:ext cx="320040" cy="177800"/>
          </a:xfrm>
          <a:prstGeom prst="rect">
            <a:avLst/>
          </a:prstGeom>
        </p:spPr>
        <p:txBody>
          <a:bodyPr wrap="square" lIns="0" tIns="12065" rIns="0" bIns="0" rtlCol="0" vert="horz">
            <a:spAutoFit/>
          </a:bodyPr>
          <a:lstStyle/>
          <a:p>
            <a:pPr marL="12700">
              <a:lnSpc>
                <a:spcPct val="100000"/>
              </a:lnSpc>
              <a:spcBef>
                <a:spcPts val="95"/>
              </a:spcBef>
            </a:pPr>
            <a:r>
              <a:rPr dirty="0" sz="1000" spc="-315">
                <a:latin typeface="Cambria Math"/>
                <a:cs typeface="Cambria Math"/>
              </a:rPr>
              <a:t>𝑅𝑅𝐹𝐹</a:t>
            </a:r>
            <a:r>
              <a:rPr dirty="0" sz="1000" spc="35">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4" name="object 4"/>
          <p:cNvSpPr txBox="1"/>
          <p:nvPr/>
        </p:nvSpPr>
        <p:spPr>
          <a:xfrm>
            <a:off x="3406088" y="907796"/>
            <a:ext cx="128397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87">
                <a:latin typeface="Cambria Math"/>
                <a:cs typeface="Cambria Math"/>
              </a:rPr>
              <a:t>𝑓𝑓</a:t>
            </a:r>
            <a:r>
              <a:rPr dirty="0" sz="700" spc="-325">
                <a:latin typeface="Cambria Math"/>
                <a:cs typeface="Cambria Math"/>
              </a:rPr>
              <a:t>𝑅𝑅</a:t>
            </a:r>
            <a:r>
              <a:rPr dirty="0" sz="700" spc="125">
                <a:latin typeface="Cambria Math"/>
                <a:cs typeface="Cambria Math"/>
              </a:rPr>
              <a:t> </a:t>
            </a:r>
            <a:r>
              <a:rPr dirty="0" baseline="11111" sz="1500" spc="-7">
                <a:latin typeface="Cambria Math"/>
                <a:cs typeface="Cambria Math"/>
              </a:rPr>
              <a:t>− </a:t>
            </a:r>
            <a:r>
              <a:rPr dirty="0" baseline="11111" sz="1500" spc="-300">
                <a:latin typeface="Cambria Math"/>
                <a:cs typeface="Cambria Math"/>
              </a:rPr>
              <a:t>𝛾𝛾</a:t>
            </a:r>
            <a:r>
              <a:rPr dirty="0" sz="700" spc="-200">
                <a:latin typeface="Cambria Math"/>
                <a:cs typeface="Cambria Math"/>
              </a:rPr>
              <a:t>𝑝𝑝𝑝𝑝</a:t>
            </a:r>
            <a:r>
              <a:rPr dirty="0" sz="700" spc="-85">
                <a:latin typeface="Cambria Math"/>
                <a:cs typeface="Cambria Math"/>
              </a:rPr>
              <a:t> </a:t>
            </a:r>
            <a:r>
              <a:rPr dirty="0" baseline="11111" sz="1500" spc="-375">
                <a:latin typeface="Cambria Math"/>
                <a:cs typeface="Cambria Math"/>
              </a:rPr>
              <a:t>𝑓𝑓</a:t>
            </a:r>
            <a:r>
              <a:rPr dirty="0" sz="700" spc="-250">
                <a:latin typeface="Cambria Math"/>
                <a:cs typeface="Cambria Math"/>
              </a:rPr>
              <a:t>𝑝𝑝𝑝𝑝</a:t>
            </a:r>
            <a:r>
              <a:rPr dirty="0" sz="700" spc="125">
                <a:latin typeface="Cambria Math"/>
                <a:cs typeface="Cambria Math"/>
              </a:rPr>
              <a:t> </a:t>
            </a:r>
            <a:r>
              <a:rPr dirty="0" baseline="11111" sz="1500" spc="-7">
                <a:latin typeface="Cambria Math"/>
                <a:cs typeface="Cambria Math"/>
              </a:rPr>
              <a:t>−</a:t>
            </a:r>
            <a:r>
              <a:rPr dirty="0" baseline="11111" sz="1500" spc="15">
                <a:latin typeface="Cambria Math"/>
                <a:cs typeface="Cambria Math"/>
              </a:rPr>
              <a:t> </a:t>
            </a:r>
            <a:r>
              <a:rPr dirty="0" baseline="11111" sz="1500" spc="-405">
                <a:latin typeface="Cambria Math"/>
                <a:cs typeface="Cambria Math"/>
              </a:rPr>
              <a:t>𝛾𝛾</a:t>
            </a:r>
            <a:r>
              <a:rPr dirty="0" sz="700" spc="-270">
                <a:latin typeface="Cambria Math"/>
                <a:cs typeface="Cambria Math"/>
              </a:rPr>
              <a:t>𝑝𝑝𝑊𝑊</a:t>
            </a:r>
            <a:r>
              <a:rPr dirty="0" baseline="11111" sz="1500" spc="-405">
                <a:latin typeface="Cambria Math"/>
                <a:cs typeface="Cambria Math"/>
              </a:rPr>
              <a:t>𝑓𝑓</a:t>
            </a:r>
            <a:r>
              <a:rPr dirty="0" sz="700" spc="-270">
                <a:latin typeface="Cambria Math"/>
                <a:cs typeface="Cambria Math"/>
              </a:rPr>
              <a:t>𝑝𝑝𝑊𝑊</a:t>
            </a:r>
            <a:endParaRPr sz="700">
              <a:latin typeface="Cambria Math"/>
              <a:cs typeface="Cambria Math"/>
            </a:endParaRPr>
          </a:p>
        </p:txBody>
      </p:sp>
      <p:sp>
        <p:nvSpPr>
          <p:cNvPr id="5" name="object 5"/>
          <p:cNvSpPr/>
          <p:nvPr/>
        </p:nvSpPr>
        <p:spPr>
          <a:xfrm>
            <a:off x="3444240" y="1082802"/>
            <a:ext cx="1213485" cy="0"/>
          </a:xfrm>
          <a:custGeom>
            <a:avLst/>
            <a:gdLst/>
            <a:ahLst/>
            <a:cxnLst/>
            <a:rect l="l" t="t" r="r" b="b"/>
            <a:pathLst>
              <a:path w="1213485" h="0">
                <a:moveTo>
                  <a:pt x="0" y="0"/>
                </a:moveTo>
                <a:lnTo>
                  <a:pt x="1213116" y="0"/>
                </a:lnTo>
              </a:path>
            </a:pathLst>
          </a:custGeom>
          <a:ln w="7620">
            <a:solidFill>
              <a:srgbClr val="000000"/>
            </a:solidFill>
          </a:ln>
        </p:spPr>
        <p:txBody>
          <a:bodyPr wrap="square" lIns="0" tIns="0" rIns="0" bIns="0" rtlCol="0"/>
          <a:lstStyle/>
          <a:p/>
        </p:txBody>
      </p:sp>
      <p:sp>
        <p:nvSpPr>
          <p:cNvPr id="6" name="object 6"/>
          <p:cNvSpPr txBox="1"/>
          <p:nvPr/>
        </p:nvSpPr>
        <p:spPr>
          <a:xfrm>
            <a:off x="660400" y="1045870"/>
            <a:ext cx="4098925" cy="419100"/>
          </a:xfrm>
          <a:prstGeom prst="rect">
            <a:avLst/>
          </a:prstGeom>
        </p:spPr>
        <p:txBody>
          <a:bodyPr wrap="square" lIns="0" tIns="56515" rIns="0" bIns="0" rtlCol="0" vert="horz">
            <a:spAutoFit/>
          </a:bodyPr>
          <a:lstStyle/>
          <a:p>
            <a:pPr algn="r" marR="490220">
              <a:lnSpc>
                <a:spcPct val="100000"/>
              </a:lnSpc>
              <a:spcBef>
                <a:spcPts val="445"/>
              </a:spcBef>
            </a:pPr>
            <a:r>
              <a:rPr dirty="0" baseline="11111" sz="1500" spc="-757">
                <a:latin typeface="Cambria Math"/>
                <a:cs typeface="Cambria Math"/>
              </a:rPr>
              <a:t>𝛾</a:t>
            </a:r>
            <a:r>
              <a:rPr dirty="0" baseline="11111" sz="1500" spc="-810">
                <a:latin typeface="Cambria Math"/>
                <a:cs typeface="Cambria Math"/>
              </a:rPr>
              <a:t>𝛾</a:t>
            </a:r>
            <a:r>
              <a:rPr dirty="0" sz="700" spc="-345">
                <a:latin typeface="Cambria Math"/>
                <a:cs typeface="Cambria Math"/>
              </a:rPr>
              <a:t>𝐿𝐿𝐿𝐿</a:t>
            </a:r>
            <a:r>
              <a:rPr dirty="0" sz="700" spc="-95">
                <a:latin typeface="Cambria Math"/>
                <a:cs typeface="Cambria Math"/>
              </a:rPr>
              <a:t> </a:t>
            </a:r>
            <a:r>
              <a:rPr dirty="0" baseline="11111" sz="1500" spc="-989">
                <a:latin typeface="Cambria Math"/>
                <a:cs typeface="Cambria Math"/>
              </a:rPr>
              <a:t>𝑓𝑓</a:t>
            </a:r>
            <a:r>
              <a:rPr dirty="0" sz="700" spc="-380">
                <a:latin typeface="Cambria Math"/>
                <a:cs typeface="Cambria Math"/>
              </a:rPr>
              <a:t>𝐿𝐿𝐿𝐿𝐿𝐿</a:t>
            </a:r>
            <a:r>
              <a:rPr dirty="0" sz="700" spc="-125">
                <a:latin typeface="Cambria Math"/>
                <a:cs typeface="Cambria Math"/>
              </a:rPr>
              <a:t>𝐿𝐿</a:t>
            </a:r>
            <a:endParaRPr sz="700">
              <a:latin typeface="Cambria Math"/>
              <a:cs typeface="Cambria Math"/>
            </a:endParaRPr>
          </a:p>
          <a:p>
            <a:pPr marL="25400">
              <a:lnSpc>
                <a:spcPct val="100000"/>
              </a:lnSpc>
              <a:spcBef>
                <a:spcPts val="350"/>
              </a:spcBef>
            </a:pPr>
            <a:r>
              <a:rPr dirty="0" sz="1000" spc="-5">
                <a:latin typeface="Times New Roman"/>
                <a:cs typeface="Times New Roman"/>
              </a:rPr>
              <a:t>For load rating we use the </a:t>
            </a:r>
            <a:r>
              <a:rPr dirty="0" sz="1000" spc="-10">
                <a:latin typeface="Times New Roman"/>
                <a:cs typeface="Times New Roman"/>
              </a:rPr>
              <a:t>AASHTO </a:t>
            </a:r>
            <a:r>
              <a:rPr dirty="0" sz="1000" spc="-5">
                <a:latin typeface="Times New Roman"/>
                <a:cs typeface="Times New Roman"/>
              </a:rPr>
              <a:t>specified tension limit and live </a:t>
            </a:r>
            <a:r>
              <a:rPr dirty="0" sz="1000" spc="-10">
                <a:latin typeface="Times New Roman"/>
                <a:cs typeface="Times New Roman"/>
              </a:rPr>
              <a:t>load</a:t>
            </a:r>
            <a:r>
              <a:rPr dirty="0" sz="1000" spc="175">
                <a:latin typeface="Times New Roman"/>
                <a:cs typeface="Times New Roman"/>
              </a:rPr>
              <a:t> </a:t>
            </a:r>
            <a:r>
              <a:rPr dirty="0" sz="1000" spc="-5">
                <a:latin typeface="Times New Roman"/>
                <a:cs typeface="Times New Roman"/>
              </a:rPr>
              <a:t>factor</a:t>
            </a:r>
            <a:endParaRPr sz="1000">
              <a:latin typeface="Times New Roman"/>
              <a:cs typeface="Times New Roman"/>
            </a:endParaRPr>
          </a:p>
        </p:txBody>
      </p:sp>
      <p:sp>
        <p:nvSpPr>
          <p:cNvPr id="7" name="object 7"/>
          <p:cNvSpPr txBox="1"/>
          <p:nvPr/>
        </p:nvSpPr>
        <p:spPr>
          <a:xfrm>
            <a:off x="4422140" y="1599691"/>
            <a:ext cx="70485" cy="132080"/>
          </a:xfrm>
          <a:prstGeom prst="rect">
            <a:avLst/>
          </a:prstGeom>
        </p:spPr>
        <p:txBody>
          <a:bodyPr wrap="square" lIns="0" tIns="12065" rIns="0" bIns="0" rtlCol="0" vert="horz">
            <a:spAutoFit/>
          </a:bodyPr>
          <a:lstStyle/>
          <a:p>
            <a:pPr marL="12700">
              <a:lnSpc>
                <a:spcPct val="100000"/>
              </a:lnSpc>
              <a:spcBef>
                <a:spcPts val="95"/>
              </a:spcBef>
            </a:pPr>
            <a:r>
              <a:rPr dirty="0" sz="700" spc="-320">
                <a:latin typeface="Cambria Math"/>
                <a:cs typeface="Cambria Math"/>
              </a:rPr>
              <a:t>𝑐𝑐</a:t>
            </a:r>
            <a:endParaRPr sz="700">
              <a:latin typeface="Cambria Math"/>
              <a:cs typeface="Cambria Math"/>
            </a:endParaRPr>
          </a:p>
        </p:txBody>
      </p:sp>
      <p:sp>
        <p:nvSpPr>
          <p:cNvPr id="8" name="object 8"/>
          <p:cNvSpPr/>
          <p:nvPr/>
        </p:nvSpPr>
        <p:spPr>
          <a:xfrm>
            <a:off x="4389120" y="1561344"/>
            <a:ext cx="114300" cy="0"/>
          </a:xfrm>
          <a:custGeom>
            <a:avLst/>
            <a:gdLst/>
            <a:ahLst/>
            <a:cxnLst/>
            <a:rect l="l" t="t" r="r" b="b"/>
            <a:pathLst>
              <a:path w="114300" h="0">
                <a:moveTo>
                  <a:pt x="0" y="0"/>
                </a:moveTo>
                <a:lnTo>
                  <a:pt x="114300" y="0"/>
                </a:lnTo>
              </a:path>
            </a:pathLst>
          </a:custGeom>
          <a:ln w="7607">
            <a:solidFill>
              <a:srgbClr val="000000"/>
            </a:solidFill>
          </a:ln>
        </p:spPr>
        <p:txBody>
          <a:bodyPr wrap="square" lIns="0" tIns="0" rIns="0" bIns="0" rtlCol="0"/>
          <a:lstStyle/>
          <a:p/>
        </p:txBody>
      </p:sp>
      <p:sp>
        <p:nvSpPr>
          <p:cNvPr id="9" name="object 9"/>
          <p:cNvSpPr txBox="1"/>
          <p:nvPr/>
        </p:nvSpPr>
        <p:spPr>
          <a:xfrm>
            <a:off x="2929109" y="1540238"/>
            <a:ext cx="1909445" cy="177800"/>
          </a:xfrm>
          <a:prstGeom prst="rect">
            <a:avLst/>
          </a:prstGeom>
        </p:spPr>
        <p:txBody>
          <a:bodyPr wrap="square" lIns="0" tIns="12065" rIns="0" bIns="0" rtlCol="0" vert="horz">
            <a:spAutoFit/>
          </a:bodyPr>
          <a:lstStyle/>
          <a:p>
            <a:pPr marL="38100">
              <a:lnSpc>
                <a:spcPct val="100000"/>
              </a:lnSpc>
              <a:spcBef>
                <a:spcPts val="95"/>
              </a:spcBef>
            </a:pPr>
            <a:r>
              <a:rPr dirty="0" baseline="2777" sz="1500" spc="-487">
                <a:latin typeface="Cambria Math"/>
                <a:cs typeface="Cambria Math"/>
              </a:rPr>
              <a:t>𝑓𝑓</a:t>
            </a:r>
            <a:r>
              <a:rPr dirty="0" baseline="-11904" sz="1050" spc="-487">
                <a:latin typeface="Cambria Math"/>
                <a:cs typeface="Cambria Math"/>
              </a:rPr>
              <a:t>𝑅𝑅</a:t>
            </a:r>
            <a:r>
              <a:rPr dirty="0" baseline="-11904" sz="1050" spc="270">
                <a:latin typeface="Cambria Math"/>
                <a:cs typeface="Cambria Math"/>
              </a:rPr>
              <a:t> </a:t>
            </a:r>
            <a:r>
              <a:rPr dirty="0" baseline="2777" sz="1500" spc="-7">
                <a:latin typeface="Cambria Math"/>
                <a:cs typeface="Cambria Math"/>
              </a:rPr>
              <a:t>= </a:t>
            </a:r>
            <a:r>
              <a:rPr dirty="0" baseline="2777" sz="1500" spc="-382">
                <a:latin typeface="Cambria Math"/>
                <a:cs typeface="Cambria Math"/>
              </a:rPr>
              <a:t>𝑓𝑓</a:t>
            </a:r>
            <a:r>
              <a:rPr dirty="0" baseline="-11904" sz="1050" spc="-382">
                <a:latin typeface="Cambria Math"/>
                <a:cs typeface="Cambria Math"/>
              </a:rPr>
              <a:t>𝑠𝑠𝑔𝑔𝑐𝑐𝑔𝑔𝑑𝑑</a:t>
            </a:r>
            <a:r>
              <a:rPr dirty="0" baseline="-11904" sz="1050" spc="209">
                <a:latin typeface="Cambria Math"/>
                <a:cs typeface="Cambria Math"/>
              </a:rPr>
              <a:t> </a:t>
            </a:r>
            <a:r>
              <a:rPr dirty="0" baseline="2777" sz="1500" spc="-7">
                <a:latin typeface="Cambria Math"/>
                <a:cs typeface="Cambria Math"/>
              </a:rPr>
              <a:t>− </a:t>
            </a:r>
            <a:r>
              <a:rPr dirty="0" baseline="2777" sz="1500" spc="-405">
                <a:latin typeface="Cambria Math"/>
                <a:cs typeface="Cambria Math"/>
              </a:rPr>
              <a:t>𝑓𝑓</a:t>
            </a:r>
            <a:r>
              <a:rPr dirty="0" baseline="-11904" sz="1050" spc="-405">
                <a:latin typeface="Cambria Math"/>
                <a:cs typeface="Cambria Math"/>
              </a:rPr>
              <a:t>𝑑𝑑𝑠𝑠</a:t>
            </a:r>
            <a:r>
              <a:rPr dirty="0" baseline="-11904" sz="1050" spc="270">
                <a:latin typeface="Cambria Math"/>
                <a:cs typeface="Cambria Math"/>
              </a:rPr>
              <a:t> </a:t>
            </a:r>
            <a:r>
              <a:rPr dirty="0" baseline="2777" sz="1500" spc="-7">
                <a:latin typeface="Cambria Math"/>
                <a:cs typeface="Cambria Math"/>
              </a:rPr>
              <a:t>= </a:t>
            </a:r>
            <a:r>
              <a:rPr dirty="0" baseline="2777" sz="1500" spc="-127">
                <a:latin typeface="Cambria Math"/>
                <a:cs typeface="Cambria Math"/>
              </a:rPr>
              <a:t>0.19𝜆𝜆</a:t>
            </a:r>
            <a:r>
              <a:rPr dirty="0" sz="1000" spc="-85">
                <a:latin typeface="Cambria Math"/>
                <a:cs typeface="Cambria Math"/>
              </a:rPr>
              <a:t>�</a:t>
            </a:r>
            <a:r>
              <a:rPr dirty="0" baseline="2777" sz="1500" spc="-127">
                <a:latin typeface="Cambria Math"/>
                <a:cs typeface="Cambria Math"/>
              </a:rPr>
              <a:t>𝑓𝑓</a:t>
            </a:r>
            <a:r>
              <a:rPr dirty="0" baseline="27777" sz="1050" spc="-127">
                <a:latin typeface="Cambria Math"/>
                <a:cs typeface="Cambria Math"/>
              </a:rPr>
              <a:t>′ </a:t>
            </a:r>
            <a:r>
              <a:rPr dirty="0" baseline="2777" sz="1500" spc="-7">
                <a:latin typeface="Cambria Math"/>
                <a:cs typeface="Cambria Math"/>
              </a:rPr>
              <a:t>−</a:t>
            </a:r>
            <a:r>
              <a:rPr dirty="0" baseline="2777" sz="1500" spc="195">
                <a:latin typeface="Cambria Math"/>
                <a:cs typeface="Cambria Math"/>
              </a:rPr>
              <a:t> </a:t>
            </a:r>
            <a:r>
              <a:rPr dirty="0" baseline="2777" sz="1500" spc="-405">
                <a:latin typeface="Cambria Math"/>
                <a:cs typeface="Cambria Math"/>
              </a:rPr>
              <a:t>𝑓𝑓</a:t>
            </a:r>
            <a:r>
              <a:rPr dirty="0" baseline="-11904" sz="1050" spc="-405">
                <a:latin typeface="Cambria Math"/>
                <a:cs typeface="Cambria Math"/>
              </a:rPr>
              <a:t>𝑑𝑑𝑠𝑠</a:t>
            </a:r>
            <a:endParaRPr baseline="-11904" sz="1050">
              <a:latin typeface="Cambria Math"/>
              <a:cs typeface="Cambria Math"/>
            </a:endParaRPr>
          </a:p>
        </p:txBody>
      </p:sp>
      <p:sp>
        <p:nvSpPr>
          <p:cNvPr id="10" name="object 10"/>
          <p:cNvSpPr txBox="1"/>
          <p:nvPr/>
        </p:nvSpPr>
        <p:spPr>
          <a:xfrm>
            <a:off x="673100" y="1773427"/>
            <a:ext cx="6423660" cy="323850"/>
          </a:xfrm>
          <a:prstGeom prst="rect">
            <a:avLst/>
          </a:prstGeom>
        </p:spPr>
        <p:txBody>
          <a:bodyPr wrap="square" lIns="0" tIns="22225" rIns="0" bIns="0" rtlCol="0" vert="horz">
            <a:spAutoFit/>
          </a:bodyPr>
          <a:lstStyle/>
          <a:p>
            <a:pPr marL="12700" marR="5080">
              <a:lnSpc>
                <a:spcPts val="1150"/>
              </a:lnSpc>
              <a:spcBef>
                <a:spcPts val="175"/>
              </a:spcBef>
            </a:pPr>
            <a:r>
              <a:rPr dirty="0" sz="1000" spc="-5">
                <a:latin typeface="Times New Roman"/>
                <a:cs typeface="Times New Roman"/>
              </a:rPr>
              <a:t>Before we can compute the </a:t>
            </a:r>
            <a:r>
              <a:rPr dirty="0" sz="1000" spc="-10">
                <a:latin typeface="Times New Roman"/>
                <a:cs typeface="Times New Roman"/>
              </a:rPr>
              <a:t>stress </a:t>
            </a:r>
            <a:r>
              <a:rPr dirty="0" sz="1000" spc="-5">
                <a:latin typeface="Times New Roman"/>
                <a:cs typeface="Times New Roman"/>
              </a:rPr>
              <a:t>in the girder </a:t>
            </a:r>
            <a:r>
              <a:rPr dirty="0" sz="1000">
                <a:latin typeface="Times New Roman"/>
                <a:cs typeface="Times New Roman"/>
              </a:rPr>
              <a:t>due </a:t>
            </a:r>
            <a:r>
              <a:rPr dirty="0" sz="1000" spc="-5">
                <a:latin typeface="Times New Roman"/>
                <a:cs typeface="Times New Roman"/>
              </a:rPr>
              <a:t>to the prestressing, we must </a:t>
            </a:r>
            <a:r>
              <a:rPr dirty="0" sz="1000">
                <a:latin typeface="Times New Roman"/>
                <a:cs typeface="Times New Roman"/>
              </a:rPr>
              <a:t>compute </a:t>
            </a:r>
            <a:r>
              <a:rPr dirty="0" sz="1000" spc="-10">
                <a:latin typeface="Times New Roman"/>
                <a:cs typeface="Times New Roman"/>
              </a:rPr>
              <a:t>the </a:t>
            </a:r>
            <a:r>
              <a:rPr dirty="0" sz="1000" spc="-5">
                <a:latin typeface="Times New Roman"/>
                <a:cs typeface="Times New Roman"/>
              </a:rPr>
              <a:t>effective prestress accounting </a:t>
            </a:r>
            <a:r>
              <a:rPr dirty="0" sz="1000">
                <a:latin typeface="Times New Roman"/>
                <a:cs typeface="Times New Roman"/>
              </a:rPr>
              <a:t>for  </a:t>
            </a:r>
            <a:r>
              <a:rPr dirty="0" sz="1000" spc="-5">
                <a:latin typeface="Times New Roman"/>
                <a:cs typeface="Times New Roman"/>
              </a:rPr>
              <a:t>the elastic gain </a:t>
            </a:r>
            <a:r>
              <a:rPr dirty="0" sz="1000">
                <a:latin typeface="Times New Roman"/>
                <a:cs typeface="Times New Roman"/>
              </a:rPr>
              <a:t>for </a:t>
            </a:r>
            <a:r>
              <a:rPr dirty="0" sz="1000" spc="-5">
                <a:latin typeface="Times New Roman"/>
                <a:cs typeface="Times New Roman"/>
              </a:rPr>
              <a:t>to the Type 3-3</a:t>
            </a:r>
            <a:r>
              <a:rPr dirty="0" sz="1000" spc="25">
                <a:latin typeface="Times New Roman"/>
                <a:cs typeface="Times New Roman"/>
              </a:rPr>
              <a:t> </a:t>
            </a:r>
            <a:r>
              <a:rPr dirty="0" sz="1000" spc="-5">
                <a:latin typeface="Times New Roman"/>
                <a:cs typeface="Times New Roman"/>
              </a:rPr>
              <a:t>loading.</a:t>
            </a:r>
            <a:endParaRPr sz="1000">
              <a:latin typeface="Times New Roman"/>
              <a:cs typeface="Times New Roman"/>
            </a:endParaRPr>
          </a:p>
        </p:txBody>
      </p:sp>
      <p:sp>
        <p:nvSpPr>
          <p:cNvPr id="11" name="object 11"/>
          <p:cNvSpPr txBox="1"/>
          <p:nvPr/>
        </p:nvSpPr>
        <p:spPr>
          <a:xfrm>
            <a:off x="958490" y="2280919"/>
            <a:ext cx="492759"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30">
                <a:latin typeface="Cambria Math"/>
                <a:cs typeface="Cambria Math"/>
              </a:rPr>
              <a:t>∆𝑓𝑓</a:t>
            </a:r>
            <a:r>
              <a:rPr dirty="0" sz="700" spc="-220">
                <a:latin typeface="Cambria Math"/>
                <a:cs typeface="Cambria Math"/>
              </a:rPr>
              <a:t>𝑑𝑑𝐿𝐿𝐿𝐿</a:t>
            </a:r>
            <a:r>
              <a:rPr dirty="0" sz="700" spc="135">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12" name="object 12"/>
          <p:cNvSpPr/>
          <p:nvPr/>
        </p:nvSpPr>
        <p:spPr>
          <a:xfrm>
            <a:off x="1449324" y="2358389"/>
            <a:ext cx="134620" cy="0"/>
          </a:xfrm>
          <a:custGeom>
            <a:avLst/>
            <a:gdLst/>
            <a:ahLst/>
            <a:cxnLst/>
            <a:rect l="l" t="t" r="r" b="b"/>
            <a:pathLst>
              <a:path w="134619" h="0">
                <a:moveTo>
                  <a:pt x="0" y="0"/>
                </a:moveTo>
                <a:lnTo>
                  <a:pt x="134112" y="0"/>
                </a:lnTo>
              </a:path>
            </a:pathLst>
          </a:custGeom>
          <a:ln w="7620">
            <a:solidFill>
              <a:srgbClr val="000000"/>
            </a:solidFill>
          </a:ln>
        </p:spPr>
        <p:txBody>
          <a:bodyPr wrap="square" lIns="0" tIns="0" rIns="0" bIns="0" rtlCol="0"/>
          <a:lstStyle/>
          <a:p/>
        </p:txBody>
      </p:sp>
      <p:sp>
        <p:nvSpPr>
          <p:cNvPr id="13" name="object 13"/>
          <p:cNvSpPr txBox="1"/>
          <p:nvPr/>
        </p:nvSpPr>
        <p:spPr>
          <a:xfrm>
            <a:off x="1411205" y="2181860"/>
            <a:ext cx="136906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05">
                <a:latin typeface="Cambria Math"/>
                <a:cs typeface="Cambria Math"/>
              </a:rPr>
              <a:t>𝐸𝐸</a:t>
            </a:r>
            <a:r>
              <a:rPr dirty="0" sz="700" spc="-270">
                <a:latin typeface="Cambria Math"/>
                <a:cs typeface="Cambria Math"/>
              </a:rPr>
              <a:t>𝑑𝑑</a:t>
            </a:r>
            <a:r>
              <a:rPr dirty="0" sz="700" spc="55">
                <a:latin typeface="Cambria Math"/>
                <a:cs typeface="Cambria Math"/>
              </a:rPr>
              <a:t> </a:t>
            </a:r>
            <a:r>
              <a:rPr dirty="0" baseline="11111" sz="1500" spc="-352">
                <a:latin typeface="Cambria Math"/>
                <a:cs typeface="Cambria Math"/>
              </a:rPr>
              <a:t>𝑀𝑀</a:t>
            </a:r>
            <a:r>
              <a:rPr dirty="0" sz="700" spc="-235">
                <a:latin typeface="Cambria Math"/>
                <a:cs typeface="Cambria Math"/>
              </a:rPr>
              <a:t>𝐿𝐿𝐿𝐿𝐿𝐿𝐿𝐿</a:t>
            </a:r>
            <a:r>
              <a:rPr dirty="0" baseline="11111" sz="1500" spc="-352">
                <a:latin typeface="Cambria Math"/>
                <a:cs typeface="Cambria Math"/>
              </a:rPr>
              <a:t>�𝑌𝑌</a:t>
            </a:r>
            <a:r>
              <a:rPr dirty="0" sz="700" spc="-235">
                <a:latin typeface="Cambria Math"/>
                <a:cs typeface="Cambria Math"/>
              </a:rPr>
              <a:t>𝑠𝑠𝑐𝑐</a:t>
            </a:r>
            <a:r>
              <a:rPr dirty="0" sz="700" spc="135">
                <a:latin typeface="Cambria Math"/>
                <a:cs typeface="Cambria Math"/>
              </a:rPr>
              <a:t> </a:t>
            </a:r>
            <a:r>
              <a:rPr dirty="0" baseline="11111" sz="1500" spc="-7">
                <a:latin typeface="Cambria Math"/>
                <a:cs typeface="Cambria Math"/>
              </a:rPr>
              <a:t>− </a:t>
            </a:r>
            <a:r>
              <a:rPr dirty="0" baseline="11111" sz="1500" spc="-397">
                <a:latin typeface="Cambria Math"/>
                <a:cs typeface="Cambria Math"/>
              </a:rPr>
              <a:t>𝑌𝑌</a:t>
            </a:r>
            <a:r>
              <a:rPr dirty="0" sz="700" spc="-265">
                <a:latin typeface="Cambria Math"/>
                <a:cs typeface="Cambria Math"/>
              </a:rPr>
              <a:t>𝑠𝑠𝑔𝑔</a:t>
            </a:r>
            <a:r>
              <a:rPr dirty="0" sz="700" spc="120">
                <a:latin typeface="Cambria Math"/>
                <a:cs typeface="Cambria Math"/>
              </a:rPr>
              <a:t> </a:t>
            </a:r>
            <a:r>
              <a:rPr dirty="0" baseline="11111" sz="1500" spc="-7">
                <a:latin typeface="Cambria Math"/>
                <a:cs typeface="Cambria Math"/>
              </a:rPr>
              <a:t>+</a:t>
            </a:r>
            <a:r>
              <a:rPr dirty="0" baseline="11111" sz="1500">
                <a:latin typeface="Cambria Math"/>
                <a:cs typeface="Cambria Math"/>
              </a:rPr>
              <a:t> </a:t>
            </a:r>
            <a:r>
              <a:rPr dirty="0" baseline="11111" sz="1500" spc="-540">
                <a:latin typeface="Cambria Math"/>
                <a:cs typeface="Cambria Math"/>
              </a:rPr>
              <a:t>𝐴𝐴�</a:t>
            </a:r>
            <a:endParaRPr baseline="11111" sz="1500">
              <a:latin typeface="Cambria Math"/>
              <a:cs typeface="Cambria Math"/>
            </a:endParaRPr>
          </a:p>
        </p:txBody>
      </p:sp>
      <p:sp>
        <p:nvSpPr>
          <p:cNvPr id="14" name="object 14"/>
          <p:cNvSpPr txBox="1"/>
          <p:nvPr/>
        </p:nvSpPr>
        <p:spPr>
          <a:xfrm>
            <a:off x="1441196" y="2340355"/>
            <a:ext cx="745490" cy="177800"/>
          </a:xfrm>
          <a:prstGeom prst="rect">
            <a:avLst/>
          </a:prstGeom>
        </p:spPr>
        <p:txBody>
          <a:bodyPr wrap="square" lIns="0" tIns="12065" rIns="0" bIns="0" rtlCol="0" vert="horz">
            <a:spAutoFit/>
          </a:bodyPr>
          <a:lstStyle/>
          <a:p>
            <a:pPr marL="12700">
              <a:lnSpc>
                <a:spcPct val="100000"/>
              </a:lnSpc>
              <a:spcBef>
                <a:spcPts val="95"/>
              </a:spcBef>
              <a:tabLst>
                <a:tab pos="684530" algn="l"/>
              </a:tabLst>
            </a:pPr>
            <a:r>
              <a:rPr dirty="0" sz="1000" spc="-505">
                <a:latin typeface="Cambria Math"/>
                <a:cs typeface="Cambria Math"/>
              </a:rPr>
              <a:t>𝐸𝐸</a:t>
            </a:r>
            <a:r>
              <a:rPr dirty="0" sz="1000" spc="-505">
                <a:latin typeface="Cambria Math"/>
                <a:cs typeface="Cambria Math"/>
              </a:rPr>
              <a:t>	</a:t>
            </a:r>
            <a:r>
              <a:rPr dirty="0" sz="1000" spc="-505">
                <a:latin typeface="Cambria Math"/>
                <a:cs typeface="Cambria Math"/>
              </a:rPr>
              <a:t>𝐼𝐼</a:t>
            </a:r>
            <a:endParaRPr sz="1000">
              <a:latin typeface="Cambria Math"/>
              <a:cs typeface="Cambria Math"/>
            </a:endParaRPr>
          </a:p>
        </p:txBody>
      </p:sp>
      <p:sp>
        <p:nvSpPr>
          <p:cNvPr id="15" name="object 15"/>
          <p:cNvSpPr txBox="1"/>
          <p:nvPr/>
        </p:nvSpPr>
        <p:spPr>
          <a:xfrm>
            <a:off x="1512824" y="2404364"/>
            <a:ext cx="710565" cy="132080"/>
          </a:xfrm>
          <a:prstGeom prst="rect">
            <a:avLst/>
          </a:prstGeom>
        </p:spPr>
        <p:txBody>
          <a:bodyPr wrap="square" lIns="0" tIns="12065" rIns="0" bIns="0" rtlCol="0" vert="horz">
            <a:spAutoFit/>
          </a:bodyPr>
          <a:lstStyle/>
          <a:p>
            <a:pPr marL="12700">
              <a:lnSpc>
                <a:spcPct val="100000"/>
              </a:lnSpc>
              <a:spcBef>
                <a:spcPts val="95"/>
              </a:spcBef>
              <a:tabLst>
                <a:tab pos="652145" algn="l"/>
              </a:tabLst>
            </a:pPr>
            <a:r>
              <a:rPr dirty="0" sz="700" spc="-320">
                <a:latin typeface="Cambria Math"/>
                <a:cs typeface="Cambria Math"/>
              </a:rPr>
              <a:t>𝑐𝑐</a:t>
            </a:r>
            <a:r>
              <a:rPr dirty="0" sz="700" spc="-320">
                <a:latin typeface="Cambria Math"/>
                <a:cs typeface="Cambria Math"/>
              </a:rPr>
              <a:t>	</a:t>
            </a:r>
            <a:r>
              <a:rPr dirty="0" sz="700" spc="-320">
                <a:latin typeface="Cambria Math"/>
                <a:cs typeface="Cambria Math"/>
              </a:rPr>
              <a:t>𝑐𝑐</a:t>
            </a:r>
            <a:endParaRPr sz="700">
              <a:latin typeface="Cambria Math"/>
              <a:cs typeface="Cambria Math"/>
            </a:endParaRPr>
          </a:p>
        </p:txBody>
      </p:sp>
      <p:sp>
        <p:nvSpPr>
          <p:cNvPr id="16" name="object 16"/>
          <p:cNvSpPr/>
          <p:nvPr/>
        </p:nvSpPr>
        <p:spPr>
          <a:xfrm>
            <a:off x="1604772" y="2358389"/>
            <a:ext cx="1137285" cy="0"/>
          </a:xfrm>
          <a:custGeom>
            <a:avLst/>
            <a:gdLst/>
            <a:ahLst/>
            <a:cxnLst/>
            <a:rect l="l" t="t" r="r" b="b"/>
            <a:pathLst>
              <a:path w="1137285" h="0">
                <a:moveTo>
                  <a:pt x="0" y="0"/>
                </a:moveTo>
                <a:lnTo>
                  <a:pt x="1136904" y="0"/>
                </a:lnTo>
              </a:path>
            </a:pathLst>
          </a:custGeom>
          <a:ln w="7620">
            <a:solidFill>
              <a:srgbClr val="000000"/>
            </a:solidFill>
          </a:ln>
        </p:spPr>
        <p:txBody>
          <a:bodyPr wrap="square" lIns="0" tIns="0" rIns="0" bIns="0" rtlCol="0"/>
          <a:lstStyle/>
          <a:p/>
        </p:txBody>
      </p:sp>
      <p:sp>
        <p:nvSpPr>
          <p:cNvPr id="17" name="object 17"/>
          <p:cNvSpPr/>
          <p:nvPr/>
        </p:nvSpPr>
        <p:spPr>
          <a:xfrm>
            <a:off x="2907792" y="2358389"/>
            <a:ext cx="719455" cy="0"/>
          </a:xfrm>
          <a:custGeom>
            <a:avLst/>
            <a:gdLst/>
            <a:ahLst/>
            <a:cxnLst/>
            <a:rect l="l" t="t" r="r" b="b"/>
            <a:pathLst>
              <a:path w="719454" h="0">
                <a:moveTo>
                  <a:pt x="0" y="0"/>
                </a:moveTo>
                <a:lnTo>
                  <a:pt x="719328" y="0"/>
                </a:lnTo>
              </a:path>
            </a:pathLst>
          </a:custGeom>
          <a:ln w="7620">
            <a:solidFill>
              <a:srgbClr val="000000"/>
            </a:solidFill>
          </a:ln>
        </p:spPr>
        <p:txBody>
          <a:bodyPr wrap="square" lIns="0" tIns="0" rIns="0" bIns="0" rtlCol="0"/>
          <a:lstStyle/>
          <a:p/>
        </p:txBody>
      </p:sp>
      <p:sp>
        <p:nvSpPr>
          <p:cNvPr id="18" name="object 18"/>
          <p:cNvSpPr txBox="1"/>
          <p:nvPr/>
        </p:nvSpPr>
        <p:spPr>
          <a:xfrm>
            <a:off x="2738627" y="2255012"/>
            <a:ext cx="2699385" cy="262890"/>
          </a:xfrm>
          <a:prstGeom prst="rect">
            <a:avLst/>
          </a:prstGeom>
        </p:spPr>
        <p:txBody>
          <a:bodyPr wrap="square" lIns="0" tIns="12065" rIns="0" bIns="0" rtlCol="0" vert="horz">
            <a:spAutoFit/>
          </a:bodyPr>
          <a:lstStyle/>
          <a:p>
            <a:pPr marL="38100">
              <a:lnSpc>
                <a:spcPts val="935"/>
              </a:lnSpc>
              <a:spcBef>
                <a:spcPts val="95"/>
              </a:spcBef>
            </a:pPr>
            <a:r>
              <a:rPr dirty="0" sz="1000" spc="-5">
                <a:latin typeface="Cambria Math"/>
                <a:cs typeface="Cambria Math"/>
              </a:rPr>
              <a:t>=</a:t>
            </a:r>
            <a:endParaRPr sz="1000">
              <a:latin typeface="Cambria Math"/>
              <a:cs typeface="Cambria Math"/>
            </a:endParaRPr>
          </a:p>
          <a:p>
            <a:pPr marL="168910">
              <a:lnSpc>
                <a:spcPts val="935"/>
              </a:lnSpc>
              <a:tabLst>
                <a:tab pos="1889125" algn="l"/>
              </a:tabLst>
            </a:pPr>
            <a:r>
              <a:rPr dirty="0" sz="1000" spc="-5">
                <a:latin typeface="Cambria Math"/>
                <a:cs typeface="Cambria Math"/>
              </a:rPr>
              <a:t>5886.891</a:t>
            </a:r>
            <a:r>
              <a:rPr dirty="0" sz="1000" spc="10">
                <a:latin typeface="Cambria Math"/>
                <a:cs typeface="Cambria Math"/>
              </a:rPr>
              <a:t> </a:t>
            </a:r>
            <a:r>
              <a:rPr dirty="0" sz="1000" spc="-275">
                <a:latin typeface="Cambria Math"/>
                <a:cs typeface="Cambria Math"/>
              </a:rPr>
              <a:t>𝑘𝑘𝑠𝑠𝑠𝑠	</a:t>
            </a:r>
            <a:r>
              <a:rPr dirty="0" sz="1000" spc="-70">
                <a:latin typeface="Cambria Math"/>
                <a:cs typeface="Cambria Math"/>
              </a:rPr>
              <a:t>1243580.6𝑠𝑠𝑠𝑠</a:t>
            </a:r>
            <a:r>
              <a:rPr dirty="0" baseline="23809" sz="1050" spc="-104">
                <a:latin typeface="Cambria Math"/>
                <a:cs typeface="Cambria Math"/>
              </a:rPr>
              <a:t>4</a:t>
            </a:r>
            <a:endParaRPr baseline="23809" sz="1050">
              <a:latin typeface="Cambria Math"/>
              <a:cs typeface="Cambria Math"/>
            </a:endParaRPr>
          </a:p>
        </p:txBody>
      </p:sp>
      <p:sp>
        <p:nvSpPr>
          <p:cNvPr id="19" name="object 19"/>
          <p:cNvSpPr/>
          <p:nvPr/>
        </p:nvSpPr>
        <p:spPr>
          <a:xfrm>
            <a:off x="3648455" y="2358389"/>
            <a:ext cx="2725420" cy="0"/>
          </a:xfrm>
          <a:custGeom>
            <a:avLst/>
            <a:gdLst/>
            <a:ahLst/>
            <a:cxnLst/>
            <a:rect l="l" t="t" r="r" b="b"/>
            <a:pathLst>
              <a:path w="2725420" h="0">
                <a:moveTo>
                  <a:pt x="0" y="0"/>
                </a:moveTo>
                <a:lnTo>
                  <a:pt x="2724912" y="0"/>
                </a:lnTo>
              </a:path>
            </a:pathLst>
          </a:custGeom>
          <a:ln w="7620">
            <a:solidFill>
              <a:srgbClr val="000000"/>
            </a:solidFill>
          </a:ln>
        </p:spPr>
        <p:txBody>
          <a:bodyPr wrap="square" lIns="0" tIns="0" rIns="0" bIns="0" rtlCol="0"/>
          <a:lstStyle/>
          <a:p/>
        </p:txBody>
      </p:sp>
      <p:sp>
        <p:nvSpPr>
          <p:cNvPr id="20" name="object 20"/>
          <p:cNvSpPr txBox="1"/>
          <p:nvPr/>
        </p:nvSpPr>
        <p:spPr>
          <a:xfrm>
            <a:off x="2992599" y="2157486"/>
            <a:ext cx="3729354" cy="177800"/>
          </a:xfrm>
          <a:prstGeom prst="rect">
            <a:avLst/>
          </a:prstGeom>
        </p:spPr>
        <p:txBody>
          <a:bodyPr wrap="square" lIns="0" tIns="12065" rIns="0" bIns="0" rtlCol="0" vert="horz">
            <a:spAutoFit/>
          </a:bodyPr>
          <a:lstStyle/>
          <a:p>
            <a:pPr marL="12700">
              <a:lnSpc>
                <a:spcPct val="100000"/>
              </a:lnSpc>
              <a:spcBef>
                <a:spcPts val="95"/>
              </a:spcBef>
            </a:pPr>
            <a:r>
              <a:rPr dirty="0" sz="1000" spc="-155">
                <a:latin typeface="Cambria Math"/>
                <a:cs typeface="Cambria Math"/>
              </a:rPr>
              <a:t>28500𝑘𝑘𝑠𝑠𝑠𝑠 </a:t>
            </a:r>
            <a:r>
              <a:rPr dirty="0" baseline="2777" sz="1500" spc="-89">
                <a:latin typeface="Cambria Math"/>
                <a:cs typeface="Cambria Math"/>
              </a:rPr>
              <a:t>(</a:t>
            </a:r>
            <a:r>
              <a:rPr dirty="0" sz="1000" spc="-60">
                <a:latin typeface="Cambria Math"/>
                <a:cs typeface="Cambria Math"/>
              </a:rPr>
              <a:t>1931.27𝑘𝑘 </a:t>
            </a:r>
            <a:r>
              <a:rPr dirty="0" sz="1000" spc="-5">
                <a:latin typeface="Cambria Math"/>
                <a:cs typeface="Cambria Math"/>
              </a:rPr>
              <a:t>∙ </a:t>
            </a:r>
            <a:r>
              <a:rPr dirty="0" sz="1000" spc="-140">
                <a:latin typeface="Cambria Math"/>
                <a:cs typeface="Cambria Math"/>
              </a:rPr>
              <a:t>𝑓𝑓𝑓𝑓</a:t>
            </a:r>
            <a:r>
              <a:rPr dirty="0" baseline="2777" sz="1500" spc="-209">
                <a:latin typeface="Cambria Math"/>
                <a:cs typeface="Cambria Math"/>
              </a:rPr>
              <a:t>)(</a:t>
            </a:r>
            <a:r>
              <a:rPr dirty="0" sz="1000" spc="-140">
                <a:latin typeface="Cambria Math"/>
                <a:cs typeface="Cambria Math"/>
              </a:rPr>
              <a:t>48.867𝑠𝑠𝑠𝑠 </a:t>
            </a:r>
            <a:r>
              <a:rPr dirty="0" sz="1000" spc="-5">
                <a:latin typeface="Cambria Math"/>
                <a:cs typeface="Cambria Math"/>
              </a:rPr>
              <a:t>− </a:t>
            </a:r>
            <a:r>
              <a:rPr dirty="0" sz="1000" spc="-100">
                <a:latin typeface="Cambria Math"/>
                <a:cs typeface="Cambria Math"/>
              </a:rPr>
              <a:t>35.657𝑠𝑠𝑠𝑠 </a:t>
            </a:r>
            <a:r>
              <a:rPr dirty="0" sz="1000" spc="-5">
                <a:latin typeface="Cambria Math"/>
                <a:cs typeface="Cambria Math"/>
              </a:rPr>
              <a:t>+ </a:t>
            </a:r>
            <a:r>
              <a:rPr dirty="0" sz="1000" spc="-90">
                <a:latin typeface="Cambria Math"/>
                <a:cs typeface="Cambria Math"/>
              </a:rPr>
              <a:t>31.477𝑠𝑠𝑠𝑠</a:t>
            </a:r>
            <a:r>
              <a:rPr dirty="0" baseline="2777" sz="1500" spc="-135">
                <a:latin typeface="Cambria Math"/>
                <a:cs typeface="Cambria Math"/>
              </a:rPr>
              <a:t>)</a:t>
            </a:r>
            <a:r>
              <a:rPr dirty="0" baseline="2777" sz="1500" spc="-112">
                <a:latin typeface="Cambria Math"/>
                <a:cs typeface="Cambria Math"/>
              </a:rPr>
              <a:t> </a:t>
            </a:r>
            <a:r>
              <a:rPr dirty="0" sz="1000" spc="-165">
                <a:latin typeface="Cambria Math"/>
                <a:cs typeface="Cambria Math"/>
              </a:rPr>
              <a:t>12𝑠𝑠𝑠𝑠</a:t>
            </a:r>
            <a:endParaRPr sz="1000">
              <a:latin typeface="Cambria Math"/>
              <a:cs typeface="Cambria Math"/>
            </a:endParaRPr>
          </a:p>
        </p:txBody>
      </p:sp>
      <p:sp>
        <p:nvSpPr>
          <p:cNvPr id="21" name="object 21"/>
          <p:cNvSpPr/>
          <p:nvPr/>
        </p:nvSpPr>
        <p:spPr>
          <a:xfrm>
            <a:off x="6457188" y="2358389"/>
            <a:ext cx="256540" cy="0"/>
          </a:xfrm>
          <a:custGeom>
            <a:avLst/>
            <a:gdLst/>
            <a:ahLst/>
            <a:cxnLst/>
            <a:rect l="l" t="t" r="r" b="b"/>
            <a:pathLst>
              <a:path w="256540" h="0">
                <a:moveTo>
                  <a:pt x="0" y="0"/>
                </a:moveTo>
                <a:lnTo>
                  <a:pt x="256032" y="0"/>
                </a:lnTo>
              </a:path>
            </a:pathLst>
          </a:custGeom>
          <a:ln w="7620">
            <a:solidFill>
              <a:srgbClr val="000000"/>
            </a:solidFill>
          </a:ln>
        </p:spPr>
        <p:txBody>
          <a:bodyPr wrap="square" lIns="0" tIns="0" rIns="0" bIns="0" rtlCol="0"/>
          <a:lstStyle/>
          <a:p/>
        </p:txBody>
      </p:sp>
      <p:sp>
        <p:nvSpPr>
          <p:cNvPr id="22" name="object 22"/>
          <p:cNvSpPr txBox="1"/>
          <p:nvPr/>
        </p:nvSpPr>
        <p:spPr>
          <a:xfrm>
            <a:off x="6380479" y="2255012"/>
            <a:ext cx="408305" cy="262890"/>
          </a:xfrm>
          <a:prstGeom prst="rect">
            <a:avLst/>
          </a:prstGeom>
        </p:spPr>
        <p:txBody>
          <a:bodyPr wrap="square" lIns="0" tIns="12065" rIns="0" bIns="0" rtlCol="0" vert="horz">
            <a:spAutoFit/>
          </a:bodyPr>
          <a:lstStyle/>
          <a:p>
            <a:pPr algn="ctr">
              <a:lnSpc>
                <a:spcPts val="935"/>
              </a:lnSpc>
              <a:spcBef>
                <a:spcPts val="95"/>
              </a:spcBef>
              <a:tabLst>
                <a:tab pos="319405" algn="l"/>
              </a:tabLst>
            </a:pPr>
            <a:r>
              <a:rPr dirty="0" sz="1000" spc="-254">
                <a:latin typeface="Cambria Math"/>
                <a:cs typeface="Cambria Math"/>
              </a:rPr>
              <a:t>�</a:t>
            </a:r>
            <a:r>
              <a:rPr dirty="0" sz="1000" spc="-254">
                <a:latin typeface="Cambria Math"/>
                <a:cs typeface="Cambria Math"/>
              </a:rPr>
              <a:t>	</a:t>
            </a:r>
            <a:r>
              <a:rPr dirty="0" sz="1000" spc="-360">
                <a:latin typeface="Cambria Math"/>
                <a:cs typeface="Cambria Math"/>
              </a:rPr>
              <a:t>�</a:t>
            </a:r>
            <a:endParaRPr sz="1000">
              <a:latin typeface="Cambria Math"/>
              <a:cs typeface="Cambria Math"/>
            </a:endParaRPr>
          </a:p>
          <a:p>
            <a:pPr algn="ctr">
              <a:lnSpc>
                <a:spcPts val="935"/>
              </a:lnSpc>
            </a:pPr>
            <a:r>
              <a:rPr dirty="0" sz="1000" spc="-254">
                <a:latin typeface="Cambria Math"/>
                <a:cs typeface="Cambria Math"/>
              </a:rPr>
              <a:t>1𝑓𝑓𝑓𝑓</a:t>
            </a:r>
            <a:endParaRPr sz="1000">
              <a:latin typeface="Cambria Math"/>
              <a:cs typeface="Cambria Math"/>
            </a:endParaRPr>
          </a:p>
        </p:txBody>
      </p:sp>
      <p:sp>
        <p:nvSpPr>
          <p:cNvPr id="23" name="object 23"/>
          <p:cNvSpPr txBox="1"/>
          <p:nvPr/>
        </p:nvSpPr>
        <p:spPr>
          <a:xfrm>
            <a:off x="1872977" y="2414391"/>
            <a:ext cx="3578860" cy="476884"/>
          </a:xfrm>
          <a:prstGeom prst="rect">
            <a:avLst/>
          </a:prstGeom>
        </p:spPr>
        <p:txBody>
          <a:bodyPr wrap="square" lIns="0" tIns="85725" rIns="0" bIns="0" rtlCol="0" vert="horz">
            <a:spAutoFit/>
          </a:bodyPr>
          <a:lstStyle/>
          <a:p>
            <a:pPr marL="38100">
              <a:lnSpc>
                <a:spcPct val="100000"/>
              </a:lnSpc>
              <a:spcBef>
                <a:spcPts val="675"/>
              </a:spcBef>
            </a:pPr>
            <a:r>
              <a:rPr dirty="0" sz="1000" spc="-5">
                <a:latin typeface="Cambria Math"/>
                <a:cs typeface="Cambria Math"/>
              </a:rPr>
              <a:t>=</a:t>
            </a:r>
            <a:r>
              <a:rPr dirty="0" sz="1000" spc="60">
                <a:latin typeface="Cambria Math"/>
                <a:cs typeface="Cambria Math"/>
              </a:rPr>
              <a:t> </a:t>
            </a:r>
            <a:r>
              <a:rPr dirty="0" sz="1000" spc="-155">
                <a:latin typeface="Cambria Math"/>
                <a:cs typeface="Cambria Math"/>
              </a:rPr>
              <a:t>4.032𝑘𝑘𝑠𝑠𝑠𝑠</a:t>
            </a:r>
            <a:endParaRPr sz="1000">
              <a:latin typeface="Cambria Math"/>
              <a:cs typeface="Cambria Math"/>
            </a:endParaRPr>
          </a:p>
          <a:p>
            <a:pPr marL="482600">
              <a:lnSpc>
                <a:spcPct val="100000"/>
              </a:lnSpc>
              <a:spcBef>
                <a:spcPts val="575"/>
              </a:spcBef>
            </a:pPr>
            <a:r>
              <a:rPr dirty="0" sz="1000" spc="-315">
                <a:latin typeface="Cambria Math"/>
                <a:cs typeface="Cambria Math"/>
              </a:rPr>
              <a:t>𝑃𝑃</a:t>
            </a:r>
            <a:r>
              <a:rPr dirty="0" sz="1000" spc="80">
                <a:latin typeface="Cambria Math"/>
                <a:cs typeface="Cambria Math"/>
              </a:rPr>
              <a:t> </a:t>
            </a:r>
            <a:r>
              <a:rPr dirty="0" sz="1000" spc="-5">
                <a:latin typeface="Cambria Math"/>
                <a:cs typeface="Cambria Math"/>
              </a:rPr>
              <a:t>= </a:t>
            </a:r>
            <a:r>
              <a:rPr dirty="0" baseline="2777" sz="1500" spc="-142">
                <a:latin typeface="Cambria Math"/>
                <a:cs typeface="Cambria Math"/>
              </a:rPr>
              <a:t>(</a:t>
            </a:r>
            <a:r>
              <a:rPr dirty="0" sz="1000" spc="-95">
                <a:latin typeface="Cambria Math"/>
                <a:cs typeface="Cambria Math"/>
              </a:rPr>
              <a:t>13.237𝑠𝑠𝑠𝑠</a:t>
            </a:r>
            <a:r>
              <a:rPr dirty="0" baseline="27777" sz="1050" spc="-142">
                <a:latin typeface="Cambria Math"/>
                <a:cs typeface="Cambria Math"/>
              </a:rPr>
              <a:t>2</a:t>
            </a:r>
            <a:r>
              <a:rPr dirty="0" baseline="2777" sz="1500" spc="-142">
                <a:latin typeface="Cambria Math"/>
                <a:cs typeface="Cambria Math"/>
              </a:rPr>
              <a:t>)(</a:t>
            </a:r>
            <a:r>
              <a:rPr dirty="0" sz="1000" spc="-95">
                <a:latin typeface="Cambria Math"/>
                <a:cs typeface="Cambria Math"/>
              </a:rPr>
              <a:t>172.059𝑘𝑘𝑠𝑠𝑠𝑠 </a:t>
            </a:r>
            <a:r>
              <a:rPr dirty="0" sz="1000" spc="-5">
                <a:latin typeface="Cambria Math"/>
                <a:cs typeface="Cambria Math"/>
              </a:rPr>
              <a:t>+ </a:t>
            </a:r>
            <a:r>
              <a:rPr dirty="0" sz="1000" spc="-135">
                <a:latin typeface="Cambria Math"/>
                <a:cs typeface="Cambria Math"/>
              </a:rPr>
              <a:t>4.032𝑘𝑘𝑠𝑠𝑠𝑠</a:t>
            </a:r>
            <a:r>
              <a:rPr dirty="0" baseline="2777" sz="1500" spc="-202">
                <a:latin typeface="Cambria Math"/>
                <a:cs typeface="Cambria Math"/>
              </a:rPr>
              <a:t>) </a:t>
            </a:r>
            <a:r>
              <a:rPr dirty="0" sz="1000" spc="-5">
                <a:latin typeface="Cambria Math"/>
                <a:cs typeface="Cambria Math"/>
              </a:rPr>
              <a:t>=</a:t>
            </a:r>
            <a:r>
              <a:rPr dirty="0" sz="1000" spc="150">
                <a:latin typeface="Cambria Math"/>
                <a:cs typeface="Cambria Math"/>
              </a:rPr>
              <a:t> </a:t>
            </a:r>
            <a:r>
              <a:rPr dirty="0" sz="1000" spc="-135">
                <a:latin typeface="Cambria Math"/>
                <a:cs typeface="Cambria Math"/>
              </a:rPr>
              <a:t>2330.92𝑘𝑘𝑠𝑠𝑘𝑘</a:t>
            </a:r>
            <a:endParaRPr sz="1000">
              <a:latin typeface="Cambria Math"/>
              <a:cs typeface="Cambria Math"/>
            </a:endParaRPr>
          </a:p>
        </p:txBody>
      </p:sp>
      <p:sp>
        <p:nvSpPr>
          <p:cNvPr id="24" name="object 24"/>
          <p:cNvSpPr/>
          <p:nvPr/>
        </p:nvSpPr>
        <p:spPr>
          <a:xfrm>
            <a:off x="2520695" y="3131057"/>
            <a:ext cx="725805" cy="0"/>
          </a:xfrm>
          <a:custGeom>
            <a:avLst/>
            <a:gdLst/>
            <a:ahLst/>
            <a:cxnLst/>
            <a:rect l="l" t="t" r="r" b="b"/>
            <a:pathLst>
              <a:path w="725805" h="0">
                <a:moveTo>
                  <a:pt x="0" y="0"/>
                </a:moveTo>
                <a:lnTo>
                  <a:pt x="725424" y="0"/>
                </a:lnTo>
              </a:path>
            </a:pathLst>
          </a:custGeom>
          <a:ln w="7620">
            <a:solidFill>
              <a:srgbClr val="000000"/>
            </a:solidFill>
          </a:ln>
        </p:spPr>
        <p:txBody>
          <a:bodyPr wrap="square" lIns="0" tIns="0" rIns="0" bIns="0" rtlCol="0"/>
          <a:lstStyle/>
          <a:p/>
        </p:txBody>
      </p:sp>
      <p:sp>
        <p:nvSpPr>
          <p:cNvPr id="25" name="object 25"/>
          <p:cNvSpPr txBox="1"/>
          <p:nvPr/>
        </p:nvSpPr>
        <p:spPr>
          <a:xfrm>
            <a:off x="2141697" y="2899037"/>
            <a:ext cx="2734945" cy="391795"/>
          </a:xfrm>
          <a:prstGeom prst="rect">
            <a:avLst/>
          </a:prstGeom>
        </p:spPr>
        <p:txBody>
          <a:bodyPr wrap="square" lIns="0" tIns="43180" rIns="0" bIns="0" rtlCol="0" vert="horz">
            <a:spAutoFit/>
          </a:bodyPr>
          <a:lstStyle/>
          <a:p>
            <a:pPr marL="378460">
              <a:lnSpc>
                <a:spcPct val="100000"/>
              </a:lnSpc>
              <a:spcBef>
                <a:spcPts val="340"/>
              </a:spcBef>
              <a:tabLst>
                <a:tab pos="1256665" algn="l"/>
              </a:tabLst>
            </a:pPr>
            <a:r>
              <a:rPr dirty="0" sz="1000" spc="-125">
                <a:latin typeface="Cambria Math"/>
                <a:cs typeface="Cambria Math"/>
              </a:rPr>
              <a:t>−2330.92𝑘𝑘𝑠𝑠𝑘𝑘	</a:t>
            </a:r>
            <a:r>
              <a:rPr dirty="0" baseline="2777" sz="1500" spc="-150">
                <a:latin typeface="Cambria Math"/>
                <a:cs typeface="Cambria Math"/>
              </a:rPr>
              <a:t>(</a:t>
            </a:r>
            <a:r>
              <a:rPr dirty="0" sz="1000" spc="-100">
                <a:latin typeface="Cambria Math"/>
                <a:cs typeface="Cambria Math"/>
              </a:rPr>
              <a:t>−2330.92𝑘𝑘𝑠𝑠𝑘𝑘</a:t>
            </a:r>
            <a:r>
              <a:rPr dirty="0" baseline="2777" sz="1500" spc="-150">
                <a:latin typeface="Cambria Math"/>
                <a:cs typeface="Cambria Math"/>
              </a:rPr>
              <a:t>)(</a:t>
            </a:r>
            <a:r>
              <a:rPr dirty="0" sz="1000" spc="-100">
                <a:latin typeface="Cambria Math"/>
                <a:cs typeface="Cambria Math"/>
              </a:rPr>
              <a:t>31.477𝑠𝑠𝑠𝑠</a:t>
            </a:r>
            <a:r>
              <a:rPr dirty="0" baseline="2777" sz="1500" spc="-150">
                <a:latin typeface="Cambria Math"/>
                <a:cs typeface="Cambria Math"/>
              </a:rPr>
              <a:t>)</a:t>
            </a:r>
            <a:endParaRPr baseline="2777" sz="1500">
              <a:latin typeface="Cambria Math"/>
              <a:cs typeface="Cambria Math"/>
            </a:endParaRPr>
          </a:p>
          <a:p>
            <a:pPr marL="63500">
              <a:lnSpc>
                <a:spcPct val="100000"/>
              </a:lnSpc>
              <a:spcBef>
                <a:spcPts val="240"/>
              </a:spcBef>
              <a:tabLst>
                <a:tab pos="1658620" algn="l"/>
              </a:tabLst>
            </a:pPr>
            <a:r>
              <a:rPr dirty="0" baseline="36111" sz="1500" spc="-405">
                <a:latin typeface="Cambria Math"/>
                <a:cs typeface="Cambria Math"/>
              </a:rPr>
              <a:t>𝑓𝑓</a:t>
            </a:r>
            <a:r>
              <a:rPr dirty="0" baseline="35714" sz="1050" spc="-405">
                <a:latin typeface="Cambria Math"/>
                <a:cs typeface="Cambria Math"/>
              </a:rPr>
              <a:t>𝑑𝑑𝑠𝑠</a:t>
            </a:r>
            <a:r>
              <a:rPr dirty="0" baseline="35714" sz="1050" spc="254">
                <a:latin typeface="Cambria Math"/>
                <a:cs typeface="Cambria Math"/>
              </a:rPr>
              <a:t> </a:t>
            </a:r>
            <a:r>
              <a:rPr dirty="0" baseline="36111" sz="1500" spc="-7">
                <a:latin typeface="Cambria Math"/>
                <a:cs typeface="Cambria Math"/>
              </a:rPr>
              <a:t>=  </a:t>
            </a:r>
            <a:r>
              <a:rPr dirty="0" baseline="36111" sz="1500" spc="60">
                <a:latin typeface="Cambria Math"/>
                <a:cs typeface="Cambria Math"/>
              </a:rPr>
              <a:t> </a:t>
            </a:r>
            <a:r>
              <a:rPr dirty="0" sz="1000" spc="-80">
                <a:latin typeface="Cambria Math"/>
                <a:cs typeface="Cambria Math"/>
              </a:rPr>
              <a:t>923.531𝑠𝑠𝑠𝑠</a:t>
            </a:r>
            <a:r>
              <a:rPr dirty="0" baseline="23809" sz="1050" spc="-120">
                <a:latin typeface="Cambria Math"/>
                <a:cs typeface="Cambria Math"/>
              </a:rPr>
              <a:t>2        </a:t>
            </a:r>
            <a:r>
              <a:rPr dirty="0" baseline="23809" sz="1050" spc="-97">
                <a:latin typeface="Cambria Math"/>
                <a:cs typeface="Cambria Math"/>
              </a:rPr>
              <a:t> </a:t>
            </a:r>
            <a:r>
              <a:rPr dirty="0" baseline="36111" sz="1500" spc="-7">
                <a:latin typeface="Cambria Math"/>
                <a:cs typeface="Cambria Math"/>
              </a:rPr>
              <a:t>+	</a:t>
            </a:r>
            <a:r>
              <a:rPr dirty="0" sz="1000" spc="-80">
                <a:latin typeface="Cambria Math"/>
                <a:cs typeface="Cambria Math"/>
              </a:rPr>
              <a:t>20594.8𝑠𝑠𝑠𝑠</a:t>
            </a:r>
            <a:r>
              <a:rPr dirty="0" baseline="23809" sz="1050" spc="-120">
                <a:latin typeface="Cambria Math"/>
                <a:cs typeface="Cambria Math"/>
              </a:rPr>
              <a:t>3</a:t>
            </a:r>
            <a:endParaRPr baseline="23809" sz="1050">
              <a:latin typeface="Cambria Math"/>
              <a:cs typeface="Cambria Math"/>
            </a:endParaRPr>
          </a:p>
        </p:txBody>
      </p:sp>
      <p:sp>
        <p:nvSpPr>
          <p:cNvPr id="26" name="object 26"/>
          <p:cNvSpPr/>
          <p:nvPr/>
        </p:nvSpPr>
        <p:spPr>
          <a:xfrm>
            <a:off x="3398520" y="3131057"/>
            <a:ext cx="1430020" cy="0"/>
          </a:xfrm>
          <a:custGeom>
            <a:avLst/>
            <a:gdLst/>
            <a:ahLst/>
            <a:cxnLst/>
            <a:rect l="l" t="t" r="r" b="b"/>
            <a:pathLst>
              <a:path w="1430020" h="0">
                <a:moveTo>
                  <a:pt x="0" y="0"/>
                </a:moveTo>
                <a:lnTo>
                  <a:pt x="1429512" y="0"/>
                </a:lnTo>
              </a:path>
            </a:pathLst>
          </a:custGeom>
          <a:ln w="7620">
            <a:solidFill>
              <a:srgbClr val="000000"/>
            </a:solidFill>
          </a:ln>
        </p:spPr>
        <p:txBody>
          <a:bodyPr wrap="square" lIns="0" tIns="0" rIns="0" bIns="0" rtlCol="0"/>
          <a:lstStyle/>
          <a:p/>
        </p:txBody>
      </p:sp>
      <p:sp>
        <p:nvSpPr>
          <p:cNvPr id="27" name="object 27"/>
          <p:cNvSpPr txBox="1"/>
          <p:nvPr/>
        </p:nvSpPr>
        <p:spPr>
          <a:xfrm>
            <a:off x="4850384" y="3027679"/>
            <a:ext cx="72517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5">
                <a:latin typeface="Cambria Math"/>
                <a:cs typeface="Cambria Math"/>
              </a:rPr>
              <a:t> </a:t>
            </a:r>
            <a:r>
              <a:rPr dirty="0" sz="1000" spc="-140">
                <a:latin typeface="Cambria Math"/>
                <a:cs typeface="Cambria Math"/>
              </a:rPr>
              <a:t>−6.086𝑘𝑘𝑠𝑠𝑠𝑠</a:t>
            </a:r>
            <a:endParaRPr sz="1000">
              <a:latin typeface="Cambria Math"/>
              <a:cs typeface="Cambria Math"/>
            </a:endParaRPr>
          </a:p>
        </p:txBody>
      </p:sp>
      <p:sp>
        <p:nvSpPr>
          <p:cNvPr id="28" name="object 28"/>
          <p:cNvSpPr/>
          <p:nvPr/>
        </p:nvSpPr>
        <p:spPr>
          <a:xfrm>
            <a:off x="2676144" y="3359658"/>
            <a:ext cx="166370" cy="0"/>
          </a:xfrm>
          <a:custGeom>
            <a:avLst/>
            <a:gdLst/>
            <a:ahLst/>
            <a:cxnLst/>
            <a:rect l="l" t="t" r="r" b="b"/>
            <a:pathLst>
              <a:path w="166369" h="0">
                <a:moveTo>
                  <a:pt x="0" y="0"/>
                </a:moveTo>
                <a:lnTo>
                  <a:pt x="166128" y="0"/>
                </a:lnTo>
              </a:path>
            </a:pathLst>
          </a:custGeom>
          <a:ln w="7620">
            <a:solidFill>
              <a:srgbClr val="000000"/>
            </a:solidFill>
          </a:ln>
        </p:spPr>
        <p:txBody>
          <a:bodyPr wrap="square" lIns="0" tIns="0" rIns="0" bIns="0" rtlCol="0"/>
          <a:lstStyle/>
          <a:p/>
        </p:txBody>
      </p:sp>
      <p:sp>
        <p:nvSpPr>
          <p:cNvPr id="29" name="object 29"/>
          <p:cNvSpPr txBox="1"/>
          <p:nvPr/>
        </p:nvSpPr>
        <p:spPr>
          <a:xfrm>
            <a:off x="1763245" y="3260246"/>
            <a:ext cx="4239895" cy="691515"/>
          </a:xfrm>
          <a:prstGeom prst="rect">
            <a:avLst/>
          </a:prstGeom>
        </p:spPr>
        <p:txBody>
          <a:bodyPr wrap="square" lIns="0" tIns="84455" rIns="0" bIns="0" rtlCol="0" vert="horz">
            <a:spAutoFit/>
          </a:bodyPr>
          <a:lstStyle/>
          <a:p>
            <a:pPr algn="ctr">
              <a:lnSpc>
                <a:spcPct val="100000"/>
              </a:lnSpc>
              <a:spcBef>
                <a:spcPts val="665"/>
              </a:spcBef>
            </a:pPr>
            <a:r>
              <a:rPr dirty="0" sz="1000" spc="-325">
                <a:latin typeface="Cambria Math"/>
                <a:cs typeface="Cambria Math"/>
              </a:rPr>
              <a:t>𝑓𝑓</a:t>
            </a:r>
            <a:r>
              <a:rPr dirty="0" baseline="-15873" sz="1050" spc="-487">
                <a:latin typeface="Cambria Math"/>
                <a:cs typeface="Cambria Math"/>
              </a:rPr>
              <a:t>𝑅𝑅</a:t>
            </a:r>
            <a:r>
              <a:rPr dirty="0" baseline="-15873" sz="1050" spc="307">
                <a:latin typeface="Cambria Math"/>
                <a:cs typeface="Cambria Math"/>
              </a:rPr>
              <a:t> </a:t>
            </a:r>
            <a:r>
              <a:rPr dirty="0" sz="1000" spc="-5">
                <a:latin typeface="Cambria Math"/>
                <a:cs typeface="Cambria Math"/>
              </a:rPr>
              <a:t>= </a:t>
            </a:r>
            <a:r>
              <a:rPr dirty="0" sz="1000" spc="-90">
                <a:latin typeface="Cambria Math"/>
                <a:cs typeface="Cambria Math"/>
              </a:rPr>
              <a:t>0.19</a:t>
            </a:r>
            <a:r>
              <a:rPr dirty="0" baseline="2777" sz="1500" spc="-135">
                <a:latin typeface="Cambria Math"/>
                <a:cs typeface="Cambria Math"/>
              </a:rPr>
              <a:t>(</a:t>
            </a:r>
            <a:r>
              <a:rPr dirty="0" sz="1000" spc="-90">
                <a:latin typeface="Cambria Math"/>
                <a:cs typeface="Cambria Math"/>
              </a:rPr>
              <a:t>1.0</a:t>
            </a:r>
            <a:r>
              <a:rPr dirty="0" baseline="2777" sz="1500" spc="-135">
                <a:latin typeface="Cambria Math"/>
                <a:cs typeface="Cambria Math"/>
              </a:rPr>
              <a:t>)</a:t>
            </a:r>
            <a:r>
              <a:rPr dirty="0" sz="1000" spc="-90">
                <a:latin typeface="Cambria Math"/>
                <a:cs typeface="Cambria Math"/>
              </a:rPr>
              <a:t>√8.7𝑘𝑘𝑠𝑠𝑠𝑠 </a:t>
            </a:r>
            <a:r>
              <a:rPr dirty="0" sz="1000" spc="-5">
                <a:latin typeface="Cambria Math"/>
                <a:cs typeface="Cambria Math"/>
              </a:rPr>
              <a:t>− </a:t>
            </a:r>
            <a:r>
              <a:rPr dirty="0" sz="1000" spc="-120">
                <a:latin typeface="Cambria Math"/>
                <a:cs typeface="Cambria Math"/>
              </a:rPr>
              <a:t>(−6.086𝑘𝑘𝑠𝑠𝑠𝑠) </a:t>
            </a:r>
            <a:r>
              <a:rPr dirty="0" sz="1000" spc="-5">
                <a:latin typeface="Cambria Math"/>
                <a:cs typeface="Cambria Math"/>
              </a:rPr>
              <a:t>= </a:t>
            </a:r>
            <a:r>
              <a:rPr dirty="0" sz="1000" spc="-155">
                <a:latin typeface="Cambria Math"/>
                <a:cs typeface="Cambria Math"/>
              </a:rPr>
              <a:t>0.560𝑘𝑘𝑠𝑠𝑠𝑠 </a:t>
            </a:r>
            <a:r>
              <a:rPr dirty="0" sz="1000" spc="-5">
                <a:latin typeface="Cambria Math"/>
                <a:cs typeface="Cambria Math"/>
              </a:rPr>
              <a:t>− </a:t>
            </a:r>
            <a:r>
              <a:rPr dirty="0" sz="1000" spc="-120">
                <a:latin typeface="Cambria Math"/>
                <a:cs typeface="Cambria Math"/>
              </a:rPr>
              <a:t>(−6.086𝑘𝑘𝑠𝑠𝑠𝑠) </a:t>
            </a:r>
            <a:r>
              <a:rPr dirty="0" sz="1000" spc="-5">
                <a:latin typeface="Cambria Math"/>
                <a:cs typeface="Cambria Math"/>
              </a:rPr>
              <a:t>=</a:t>
            </a:r>
            <a:r>
              <a:rPr dirty="0" sz="1000" spc="10">
                <a:latin typeface="Cambria Math"/>
                <a:cs typeface="Cambria Math"/>
              </a:rPr>
              <a:t> </a:t>
            </a:r>
            <a:r>
              <a:rPr dirty="0" sz="1000" spc="-155">
                <a:latin typeface="Cambria Math"/>
                <a:cs typeface="Cambria Math"/>
              </a:rPr>
              <a:t>6.647𝑘𝑘𝑠𝑠𝑠𝑠</a:t>
            </a:r>
            <a:endParaRPr sz="1000">
              <a:latin typeface="Cambria Math"/>
              <a:cs typeface="Cambria Math"/>
            </a:endParaRPr>
          </a:p>
          <a:p>
            <a:pPr algn="ctr" marL="5715">
              <a:lnSpc>
                <a:spcPct val="100000"/>
              </a:lnSpc>
              <a:spcBef>
                <a:spcPts val="560"/>
              </a:spcBef>
            </a:pPr>
            <a:r>
              <a:rPr dirty="0" sz="1000" spc="-215">
                <a:latin typeface="Cambria Math"/>
                <a:cs typeface="Cambria Math"/>
              </a:rPr>
              <a:t>𝛾𝛾</a:t>
            </a:r>
            <a:r>
              <a:rPr dirty="0" baseline="-15873" sz="1050" spc="-322">
                <a:latin typeface="Cambria Math"/>
                <a:cs typeface="Cambria Math"/>
              </a:rPr>
              <a:t>𝐿𝐿𝐿𝐿</a:t>
            </a:r>
            <a:r>
              <a:rPr dirty="0" baseline="-15873" sz="1050" spc="270">
                <a:latin typeface="Cambria Math"/>
                <a:cs typeface="Cambria Math"/>
              </a:rPr>
              <a:t> </a:t>
            </a:r>
            <a:r>
              <a:rPr dirty="0" sz="1000" spc="-5">
                <a:latin typeface="Cambria Math"/>
                <a:cs typeface="Cambria Math"/>
              </a:rPr>
              <a:t>=</a:t>
            </a:r>
            <a:r>
              <a:rPr dirty="0" sz="1000" spc="65">
                <a:latin typeface="Cambria Math"/>
                <a:cs typeface="Cambria Math"/>
              </a:rPr>
              <a:t> </a:t>
            </a:r>
            <a:r>
              <a:rPr dirty="0" sz="1000" spc="-5">
                <a:latin typeface="Cambria Math"/>
                <a:cs typeface="Cambria Math"/>
              </a:rPr>
              <a:t>1.0</a:t>
            </a:r>
            <a:endParaRPr sz="1000">
              <a:latin typeface="Cambria Math"/>
              <a:cs typeface="Cambria Math"/>
            </a:endParaRPr>
          </a:p>
          <a:p>
            <a:pPr algn="ctr" marR="60325">
              <a:lnSpc>
                <a:spcPct val="100000"/>
              </a:lnSpc>
              <a:spcBef>
                <a:spcPts val="520"/>
              </a:spcBef>
            </a:pPr>
            <a:r>
              <a:rPr dirty="0" sz="1000" spc="-155">
                <a:latin typeface="Cambria Math"/>
                <a:cs typeface="Cambria Math"/>
              </a:rPr>
              <a:t>6.647𝑘𝑘𝑠𝑠𝑠𝑠 </a:t>
            </a:r>
            <a:r>
              <a:rPr dirty="0" sz="1000" spc="-5">
                <a:latin typeface="Cambria Math"/>
                <a:cs typeface="Cambria Math"/>
              </a:rPr>
              <a:t>− </a:t>
            </a:r>
            <a:r>
              <a:rPr dirty="0" baseline="2777" sz="1500" spc="-142">
                <a:latin typeface="Cambria Math"/>
                <a:cs typeface="Cambria Math"/>
              </a:rPr>
              <a:t>(</a:t>
            </a:r>
            <a:r>
              <a:rPr dirty="0" sz="1000" spc="-95">
                <a:latin typeface="Cambria Math"/>
                <a:cs typeface="Cambria Math"/>
              </a:rPr>
              <a:t>1.0</a:t>
            </a:r>
            <a:r>
              <a:rPr dirty="0" baseline="2777" sz="1500" spc="-142">
                <a:latin typeface="Cambria Math"/>
                <a:cs typeface="Cambria Math"/>
              </a:rPr>
              <a:t>)(</a:t>
            </a:r>
            <a:r>
              <a:rPr dirty="0" sz="1000" spc="-95">
                <a:latin typeface="Cambria Math"/>
                <a:cs typeface="Cambria Math"/>
              </a:rPr>
              <a:t>4.268𝑘𝑘𝑠𝑠𝑠𝑠</a:t>
            </a:r>
            <a:r>
              <a:rPr dirty="0" baseline="2777" sz="1500" spc="-142">
                <a:latin typeface="Cambria Math"/>
                <a:cs typeface="Cambria Math"/>
              </a:rPr>
              <a:t>) </a:t>
            </a:r>
            <a:r>
              <a:rPr dirty="0" sz="1000" spc="-5">
                <a:latin typeface="Cambria Math"/>
                <a:cs typeface="Cambria Math"/>
              </a:rPr>
              <a:t>−</a:t>
            </a:r>
            <a:r>
              <a:rPr dirty="0" sz="1000" spc="-20">
                <a:latin typeface="Cambria Math"/>
                <a:cs typeface="Cambria Math"/>
              </a:rPr>
              <a:t> </a:t>
            </a:r>
            <a:r>
              <a:rPr dirty="0" sz="1000" spc="-135">
                <a:latin typeface="Cambria Math"/>
                <a:cs typeface="Cambria Math"/>
              </a:rPr>
              <a:t>1.0(0𝑘𝑘𝑠𝑠𝑠𝑠)</a:t>
            </a:r>
            <a:endParaRPr sz="1000">
              <a:latin typeface="Cambria Math"/>
              <a:cs typeface="Cambria Math"/>
            </a:endParaRPr>
          </a:p>
        </p:txBody>
      </p:sp>
      <p:sp>
        <p:nvSpPr>
          <p:cNvPr id="30" name="object 30"/>
          <p:cNvSpPr txBox="1"/>
          <p:nvPr/>
        </p:nvSpPr>
        <p:spPr>
          <a:xfrm>
            <a:off x="3406935" y="3957361"/>
            <a:ext cx="884555" cy="177800"/>
          </a:xfrm>
          <a:prstGeom prst="rect">
            <a:avLst/>
          </a:prstGeom>
        </p:spPr>
        <p:txBody>
          <a:bodyPr wrap="square" lIns="0" tIns="12065" rIns="0" bIns="0" rtlCol="0" vert="horz">
            <a:spAutoFit/>
          </a:bodyPr>
          <a:lstStyle/>
          <a:p>
            <a:pPr marL="12700">
              <a:lnSpc>
                <a:spcPct val="100000"/>
              </a:lnSpc>
              <a:spcBef>
                <a:spcPts val="95"/>
              </a:spcBef>
            </a:pPr>
            <a:r>
              <a:rPr dirty="0" sz="1000">
                <a:latin typeface="Cambria Math"/>
                <a:cs typeface="Cambria Math"/>
              </a:rPr>
              <a:t>(</a:t>
            </a:r>
            <a:r>
              <a:rPr dirty="0" sz="1000" spc="-5">
                <a:latin typeface="Cambria Math"/>
                <a:cs typeface="Cambria Math"/>
              </a:rPr>
              <a:t>1</a:t>
            </a:r>
            <a:r>
              <a:rPr dirty="0" sz="1000" spc="-10">
                <a:latin typeface="Cambria Math"/>
                <a:cs typeface="Cambria Math"/>
              </a:rPr>
              <a:t>.0</a:t>
            </a:r>
            <a:r>
              <a:rPr dirty="0" sz="1000">
                <a:latin typeface="Cambria Math"/>
                <a:cs typeface="Cambria Math"/>
              </a:rPr>
              <a:t>)(</a:t>
            </a:r>
            <a:r>
              <a:rPr dirty="0" sz="1000" spc="-5">
                <a:latin typeface="Cambria Math"/>
                <a:cs typeface="Cambria Math"/>
              </a:rPr>
              <a:t>0.909</a:t>
            </a:r>
            <a:r>
              <a:rPr dirty="0" sz="1000" spc="-505">
                <a:latin typeface="Cambria Math"/>
                <a:cs typeface="Cambria Math"/>
              </a:rPr>
              <a:t>𝑘𝑘</a:t>
            </a:r>
            <a:r>
              <a:rPr dirty="0" sz="1000" spc="-590">
                <a:latin typeface="Cambria Math"/>
                <a:cs typeface="Cambria Math"/>
              </a:rPr>
              <a:t>𝑠𝑠𝑠</a:t>
            </a:r>
            <a:r>
              <a:rPr dirty="0" sz="1000" spc="-545">
                <a:latin typeface="Cambria Math"/>
                <a:cs typeface="Cambria Math"/>
              </a:rPr>
              <a:t>𝑠</a:t>
            </a:r>
            <a:r>
              <a:rPr dirty="0" sz="1000" spc="-5">
                <a:latin typeface="Cambria Math"/>
                <a:cs typeface="Cambria Math"/>
              </a:rPr>
              <a:t>)</a:t>
            </a:r>
            <a:endParaRPr sz="1000">
              <a:latin typeface="Cambria Math"/>
              <a:cs typeface="Cambria Math"/>
            </a:endParaRPr>
          </a:p>
        </p:txBody>
      </p:sp>
      <p:sp>
        <p:nvSpPr>
          <p:cNvPr id="31" name="object 31"/>
          <p:cNvSpPr/>
          <p:nvPr/>
        </p:nvSpPr>
        <p:spPr>
          <a:xfrm>
            <a:off x="2770632" y="3975360"/>
            <a:ext cx="2156460" cy="0"/>
          </a:xfrm>
          <a:custGeom>
            <a:avLst/>
            <a:gdLst/>
            <a:ahLst/>
            <a:cxnLst/>
            <a:rect l="l" t="t" r="r" b="b"/>
            <a:pathLst>
              <a:path w="2156460" h="0">
                <a:moveTo>
                  <a:pt x="0" y="0"/>
                </a:moveTo>
                <a:lnTo>
                  <a:pt x="2156460" y="0"/>
                </a:lnTo>
              </a:path>
            </a:pathLst>
          </a:custGeom>
          <a:ln w="7607">
            <a:solidFill>
              <a:srgbClr val="000000"/>
            </a:solidFill>
          </a:ln>
        </p:spPr>
        <p:txBody>
          <a:bodyPr wrap="square" lIns="0" tIns="0" rIns="0" bIns="0" rtlCol="0"/>
          <a:lstStyle/>
          <a:p/>
        </p:txBody>
      </p:sp>
      <p:sp>
        <p:nvSpPr>
          <p:cNvPr id="32" name="object 32"/>
          <p:cNvSpPr txBox="1"/>
          <p:nvPr/>
        </p:nvSpPr>
        <p:spPr>
          <a:xfrm>
            <a:off x="2430290" y="3871979"/>
            <a:ext cx="2912110" cy="177800"/>
          </a:xfrm>
          <a:prstGeom prst="rect">
            <a:avLst/>
          </a:prstGeom>
        </p:spPr>
        <p:txBody>
          <a:bodyPr wrap="square" lIns="0" tIns="12065" rIns="0" bIns="0" rtlCol="0" vert="horz">
            <a:spAutoFit/>
          </a:bodyPr>
          <a:lstStyle/>
          <a:p>
            <a:pPr marL="12700">
              <a:lnSpc>
                <a:spcPct val="100000"/>
              </a:lnSpc>
              <a:spcBef>
                <a:spcPts val="95"/>
              </a:spcBef>
              <a:tabLst>
                <a:tab pos="2531745" algn="l"/>
              </a:tabLst>
            </a:pPr>
            <a:r>
              <a:rPr dirty="0" sz="1000" spc="-315">
                <a:latin typeface="Cambria Math"/>
                <a:cs typeface="Cambria Math"/>
              </a:rPr>
              <a:t>𝑅𝑅𝐹𝐹</a:t>
            </a:r>
            <a:r>
              <a:rPr dirty="0" sz="1000" spc="95">
                <a:latin typeface="Cambria Math"/>
                <a:cs typeface="Cambria Math"/>
              </a:rPr>
              <a:t> </a:t>
            </a:r>
            <a:r>
              <a:rPr dirty="0" sz="1000" spc="-5">
                <a:latin typeface="Cambria Math"/>
                <a:cs typeface="Cambria Math"/>
              </a:rPr>
              <a:t>=	=</a:t>
            </a:r>
            <a:r>
              <a:rPr dirty="0" sz="1000" spc="5">
                <a:latin typeface="Cambria Math"/>
                <a:cs typeface="Cambria Math"/>
              </a:rPr>
              <a:t> </a:t>
            </a:r>
            <a:r>
              <a:rPr dirty="0" sz="1000" spc="-5">
                <a:latin typeface="Cambria Math"/>
                <a:cs typeface="Cambria Math"/>
              </a:rPr>
              <a:t>2.62</a:t>
            </a:r>
            <a:endParaRPr sz="1000">
              <a:latin typeface="Cambria Math"/>
              <a:cs typeface="Cambria Math"/>
            </a:endParaRPr>
          </a:p>
        </p:txBody>
      </p:sp>
      <p:sp>
        <p:nvSpPr>
          <p:cNvPr id="36" name="object 36"/>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88</a:t>
            </a:r>
          </a:p>
        </p:txBody>
      </p:sp>
      <p:sp>
        <p:nvSpPr>
          <p:cNvPr id="33" name="object 33"/>
          <p:cNvSpPr txBox="1"/>
          <p:nvPr/>
        </p:nvSpPr>
        <p:spPr>
          <a:xfrm>
            <a:off x="672973" y="4217777"/>
            <a:ext cx="6358255" cy="2782570"/>
          </a:xfrm>
          <a:prstGeom prst="rect">
            <a:avLst/>
          </a:prstGeom>
        </p:spPr>
        <p:txBody>
          <a:bodyPr wrap="square" lIns="0" tIns="49530" rIns="0" bIns="0" rtlCol="0" vert="horz">
            <a:spAutoFit/>
          </a:bodyPr>
          <a:lstStyle/>
          <a:p>
            <a:pPr marL="12700">
              <a:lnSpc>
                <a:spcPct val="100000"/>
              </a:lnSpc>
              <a:spcBef>
                <a:spcPts val="390"/>
              </a:spcBef>
            </a:pPr>
            <a:r>
              <a:rPr dirty="0" sz="1200" spc="-5">
                <a:solidFill>
                  <a:srgbClr val="0000FF"/>
                </a:solidFill>
                <a:latin typeface="Arial"/>
                <a:cs typeface="Arial"/>
              </a:rPr>
              <a:t>9.3.4 Special Hauling Vehicles</a:t>
            </a:r>
            <a:r>
              <a:rPr dirty="0" sz="1200" spc="-60">
                <a:solidFill>
                  <a:srgbClr val="0000FF"/>
                </a:solidFill>
                <a:latin typeface="Arial"/>
                <a:cs typeface="Arial"/>
              </a:rPr>
              <a:t> </a:t>
            </a:r>
            <a:r>
              <a:rPr dirty="0" sz="1200" spc="-5">
                <a:solidFill>
                  <a:srgbClr val="0000FF"/>
                </a:solidFill>
                <a:latin typeface="Arial"/>
                <a:cs typeface="Arial"/>
              </a:rPr>
              <a:t>(SHV)</a:t>
            </a:r>
            <a:endParaRPr sz="1200">
              <a:latin typeface="Arial"/>
              <a:cs typeface="Arial"/>
            </a:endParaRPr>
          </a:p>
          <a:p>
            <a:pPr marL="12700" marR="161290">
              <a:lnSpc>
                <a:spcPts val="1150"/>
              </a:lnSpc>
              <a:spcBef>
                <a:spcPts val="315"/>
              </a:spcBef>
            </a:pPr>
            <a:r>
              <a:rPr dirty="0" sz="1000" spc="-5">
                <a:latin typeface="Times New Roman"/>
                <a:cs typeface="Times New Roman"/>
              </a:rPr>
              <a:t>WSDOT policy (BDM 13.2.19) requires bridges to </a:t>
            </a:r>
            <a:r>
              <a:rPr dirty="0" sz="1000">
                <a:latin typeface="Times New Roman"/>
                <a:cs typeface="Times New Roman"/>
              </a:rPr>
              <a:t>be </a:t>
            </a:r>
            <a:r>
              <a:rPr dirty="0" sz="1000" spc="-10">
                <a:latin typeface="Times New Roman"/>
                <a:cs typeface="Times New Roman"/>
              </a:rPr>
              <a:t>load </a:t>
            </a:r>
            <a:r>
              <a:rPr dirty="0" sz="1000" spc="-5">
                <a:latin typeface="Times New Roman"/>
                <a:cs typeface="Times New Roman"/>
              </a:rPr>
              <a:t>rated </a:t>
            </a:r>
            <a:r>
              <a:rPr dirty="0" sz="1000">
                <a:latin typeface="Times New Roman"/>
                <a:cs typeface="Times New Roman"/>
              </a:rPr>
              <a:t>for </a:t>
            </a:r>
            <a:r>
              <a:rPr dirty="0" sz="1000" spc="-5">
                <a:latin typeface="Times New Roman"/>
                <a:cs typeface="Times New Roman"/>
              </a:rPr>
              <a:t>SHVs if the rating factor </a:t>
            </a:r>
            <a:r>
              <a:rPr dirty="0" sz="1000">
                <a:latin typeface="Times New Roman"/>
                <a:cs typeface="Times New Roman"/>
              </a:rPr>
              <a:t>for Type 3, </a:t>
            </a:r>
            <a:r>
              <a:rPr dirty="0" sz="1000" spc="-5">
                <a:latin typeface="Times New Roman"/>
                <a:cs typeface="Times New Roman"/>
              </a:rPr>
              <a:t>Type 3S2, </a:t>
            </a:r>
            <a:r>
              <a:rPr dirty="0" sz="1000">
                <a:latin typeface="Times New Roman"/>
                <a:cs typeface="Times New Roman"/>
              </a:rPr>
              <a:t>or  </a:t>
            </a:r>
            <a:r>
              <a:rPr dirty="0" sz="1000" spc="-5">
                <a:latin typeface="Times New Roman"/>
                <a:cs typeface="Times New Roman"/>
              </a:rPr>
              <a:t>Type3-3 are less than 1.35. </a:t>
            </a:r>
            <a:r>
              <a:rPr dirty="0" sz="1000" spc="-10">
                <a:latin typeface="Times New Roman"/>
                <a:cs typeface="Times New Roman"/>
              </a:rPr>
              <a:t>The </a:t>
            </a:r>
            <a:r>
              <a:rPr dirty="0" sz="1000" spc="-5">
                <a:latin typeface="Times New Roman"/>
                <a:cs typeface="Times New Roman"/>
              </a:rPr>
              <a:t>legal load rating factors exceed this threshold, so the additional load rating analysis is </a:t>
            </a:r>
            <a:r>
              <a:rPr dirty="0" sz="1000">
                <a:latin typeface="Times New Roman"/>
                <a:cs typeface="Times New Roman"/>
              </a:rPr>
              <a:t>not  </a:t>
            </a:r>
            <a:r>
              <a:rPr dirty="0" sz="1000" spc="-5">
                <a:latin typeface="Times New Roman"/>
                <a:cs typeface="Times New Roman"/>
              </a:rPr>
              <a:t>required.</a:t>
            </a:r>
            <a:endParaRPr sz="1000">
              <a:latin typeface="Times New Roman"/>
              <a:cs typeface="Times New Roman"/>
            </a:endParaRPr>
          </a:p>
          <a:p>
            <a:pPr>
              <a:lnSpc>
                <a:spcPct val="100000"/>
              </a:lnSpc>
            </a:pPr>
            <a:endParaRPr sz="1100">
              <a:latin typeface="Times New Roman"/>
              <a:cs typeface="Times New Roman"/>
            </a:endParaRPr>
          </a:p>
          <a:p>
            <a:pPr>
              <a:lnSpc>
                <a:spcPct val="100000"/>
              </a:lnSpc>
              <a:spcBef>
                <a:spcPts val="50"/>
              </a:spcBef>
            </a:pPr>
            <a:endParaRPr sz="1350">
              <a:latin typeface="Times New Roman"/>
              <a:cs typeface="Times New Roman"/>
            </a:endParaRPr>
          </a:p>
          <a:p>
            <a:pPr marL="12700">
              <a:lnSpc>
                <a:spcPct val="100000"/>
              </a:lnSpc>
              <a:tabLst>
                <a:tab pos="378460" algn="l"/>
              </a:tabLst>
            </a:pPr>
            <a:r>
              <a:rPr dirty="0" sz="1200" b="1">
                <a:latin typeface="Arial"/>
                <a:cs typeface="Arial"/>
              </a:rPr>
              <a:t>9.4	Permit</a:t>
            </a:r>
            <a:r>
              <a:rPr dirty="0" sz="1200" spc="-10" b="1">
                <a:latin typeface="Arial"/>
                <a:cs typeface="Arial"/>
              </a:rPr>
              <a:t> </a:t>
            </a:r>
            <a:r>
              <a:rPr dirty="0" sz="1200" spc="-5" b="1">
                <a:latin typeface="Arial"/>
                <a:cs typeface="Arial"/>
              </a:rPr>
              <a:t>Loads</a:t>
            </a:r>
            <a:endParaRPr sz="1200">
              <a:latin typeface="Arial"/>
              <a:cs typeface="Arial"/>
            </a:endParaRPr>
          </a:p>
          <a:p>
            <a:pPr marL="12700" marR="5080">
              <a:lnSpc>
                <a:spcPts val="1150"/>
              </a:lnSpc>
              <a:spcBef>
                <a:spcPts val="330"/>
              </a:spcBef>
            </a:pPr>
            <a:r>
              <a:rPr dirty="0" sz="1000" spc="-5">
                <a:latin typeface="Times New Roman"/>
                <a:cs typeface="Times New Roman"/>
              </a:rPr>
              <a:t>WSDOT load rates bridges </a:t>
            </a:r>
            <a:r>
              <a:rPr dirty="0" sz="1000">
                <a:latin typeface="Times New Roman"/>
                <a:cs typeface="Times New Roman"/>
              </a:rPr>
              <a:t>for </a:t>
            </a:r>
            <a:r>
              <a:rPr dirty="0" sz="1000" spc="-5">
                <a:latin typeface="Times New Roman"/>
                <a:cs typeface="Times New Roman"/>
              </a:rPr>
              <a:t>two standard overload vehicles, Overload 1 (OL1) </a:t>
            </a:r>
            <a:r>
              <a:rPr dirty="0" sz="1000" spc="-10">
                <a:latin typeface="Times New Roman"/>
                <a:cs typeface="Times New Roman"/>
              </a:rPr>
              <a:t>and </a:t>
            </a:r>
            <a:r>
              <a:rPr dirty="0" sz="1000" spc="-5">
                <a:latin typeface="Times New Roman"/>
                <a:cs typeface="Times New Roman"/>
              </a:rPr>
              <a:t>Overload 2 (OL2). The vehicle details  are presented in WSDOT BDM</a:t>
            </a:r>
            <a:r>
              <a:rPr dirty="0" sz="1000" spc="20">
                <a:latin typeface="Times New Roman"/>
                <a:cs typeface="Times New Roman"/>
              </a:rPr>
              <a:t> </a:t>
            </a:r>
            <a:r>
              <a:rPr dirty="0" sz="1000">
                <a:latin typeface="Times New Roman"/>
                <a:cs typeface="Times New Roman"/>
              </a:rPr>
              <a:t>13.1.5.</a:t>
            </a:r>
            <a:endParaRPr sz="1000">
              <a:latin typeface="Times New Roman"/>
              <a:cs typeface="Times New Roman"/>
            </a:endParaRPr>
          </a:p>
          <a:p>
            <a:pPr marL="12700" marR="81280">
              <a:lnSpc>
                <a:spcPts val="1150"/>
              </a:lnSpc>
              <a:spcBef>
                <a:spcPts val="590"/>
              </a:spcBef>
            </a:pPr>
            <a:r>
              <a:rPr dirty="0" sz="1000" spc="-5">
                <a:latin typeface="Times New Roman"/>
                <a:cs typeface="Times New Roman"/>
              </a:rPr>
              <a:t>The load ratings </a:t>
            </a:r>
            <a:r>
              <a:rPr dirty="0" sz="1000">
                <a:latin typeface="Times New Roman"/>
                <a:cs typeface="Times New Roman"/>
              </a:rPr>
              <a:t>for </a:t>
            </a:r>
            <a:r>
              <a:rPr dirty="0" sz="1000" spc="-5">
                <a:latin typeface="Times New Roman"/>
                <a:cs typeface="Times New Roman"/>
              </a:rPr>
              <a:t>the permit loads are the same as the legal loads (with the obvious exception </a:t>
            </a:r>
            <a:r>
              <a:rPr dirty="0" sz="1000">
                <a:latin typeface="Times New Roman"/>
                <a:cs typeface="Times New Roman"/>
              </a:rPr>
              <a:t>of </a:t>
            </a:r>
            <a:r>
              <a:rPr dirty="0" sz="1000" spc="-5">
                <a:latin typeface="Times New Roman"/>
                <a:cs typeface="Times New Roman"/>
              </a:rPr>
              <a:t>the live </a:t>
            </a:r>
            <a:r>
              <a:rPr dirty="0" sz="1000" spc="-10">
                <a:latin typeface="Times New Roman"/>
                <a:cs typeface="Times New Roman"/>
              </a:rPr>
              <a:t>load </a:t>
            </a:r>
            <a:r>
              <a:rPr dirty="0" sz="1000" spc="-5">
                <a:latin typeface="Times New Roman"/>
                <a:cs typeface="Times New Roman"/>
              </a:rPr>
              <a:t>effects and  load factors being</a:t>
            </a:r>
            <a:r>
              <a:rPr dirty="0" sz="1000" spc="10">
                <a:latin typeface="Times New Roman"/>
                <a:cs typeface="Times New Roman"/>
              </a:rPr>
              <a:t> </a:t>
            </a:r>
            <a:r>
              <a:rPr dirty="0" sz="1000" spc="-5">
                <a:latin typeface="Times New Roman"/>
                <a:cs typeface="Times New Roman"/>
              </a:rPr>
              <a:t>different).</a:t>
            </a:r>
            <a:endParaRPr sz="1000">
              <a:latin typeface="Times New Roman"/>
              <a:cs typeface="Times New Roman"/>
            </a:endParaRPr>
          </a:p>
          <a:p>
            <a:pPr marL="12700" marR="213995">
              <a:lnSpc>
                <a:spcPts val="1150"/>
              </a:lnSpc>
              <a:spcBef>
                <a:spcPts val="605"/>
              </a:spcBef>
            </a:pPr>
            <a:r>
              <a:rPr dirty="0" sz="1000" spc="-5">
                <a:latin typeface="Times New Roman"/>
                <a:cs typeface="Times New Roman"/>
              </a:rPr>
              <a:t>In accordance with WSDOT BDM </a:t>
            </a:r>
            <a:r>
              <a:rPr dirty="0" sz="1000">
                <a:latin typeface="Times New Roman"/>
                <a:cs typeface="Times New Roman"/>
              </a:rPr>
              <a:t>13.1.1 </a:t>
            </a:r>
            <a:r>
              <a:rPr dirty="0" sz="1000" spc="-5">
                <a:latin typeface="Times New Roman"/>
                <a:cs typeface="Times New Roman"/>
              </a:rPr>
              <a:t>Service III ratings </a:t>
            </a:r>
            <a:r>
              <a:rPr dirty="0" sz="1000">
                <a:latin typeface="Times New Roman"/>
                <a:cs typeface="Times New Roman"/>
              </a:rPr>
              <a:t>for </a:t>
            </a:r>
            <a:r>
              <a:rPr dirty="0" sz="1000" spc="-5">
                <a:latin typeface="Times New Roman"/>
                <a:cs typeface="Times New Roman"/>
              </a:rPr>
              <a:t>permit loads can </a:t>
            </a:r>
            <a:r>
              <a:rPr dirty="0" sz="1000">
                <a:latin typeface="Times New Roman"/>
                <a:cs typeface="Times New Roman"/>
              </a:rPr>
              <a:t>be </a:t>
            </a:r>
            <a:r>
              <a:rPr dirty="0" sz="1000" spc="-5">
                <a:latin typeface="Times New Roman"/>
                <a:cs typeface="Times New Roman"/>
              </a:rPr>
              <a:t>ignored at the discretion </a:t>
            </a:r>
            <a:r>
              <a:rPr dirty="0" sz="1000">
                <a:latin typeface="Times New Roman"/>
                <a:cs typeface="Times New Roman"/>
              </a:rPr>
              <a:t>of </a:t>
            </a:r>
            <a:r>
              <a:rPr dirty="0" sz="1000" spc="-5">
                <a:latin typeface="Times New Roman"/>
                <a:cs typeface="Times New Roman"/>
              </a:rPr>
              <a:t>the state  Load Rating Engineer. Without a variance </a:t>
            </a:r>
            <a:r>
              <a:rPr dirty="0" sz="1000">
                <a:latin typeface="Times New Roman"/>
                <a:cs typeface="Times New Roman"/>
              </a:rPr>
              <a:t>for </a:t>
            </a:r>
            <a:r>
              <a:rPr dirty="0" sz="1000" spc="-10">
                <a:latin typeface="Times New Roman"/>
                <a:cs typeface="Times New Roman"/>
              </a:rPr>
              <a:t>this </a:t>
            </a:r>
            <a:r>
              <a:rPr dirty="0" sz="1000" spc="-5">
                <a:latin typeface="Times New Roman"/>
                <a:cs typeface="Times New Roman"/>
              </a:rPr>
              <a:t>structure, the Service III rating factor is</a:t>
            </a:r>
            <a:r>
              <a:rPr dirty="0" sz="1000" spc="100">
                <a:latin typeface="Times New Roman"/>
                <a:cs typeface="Times New Roman"/>
              </a:rPr>
              <a:t> </a:t>
            </a:r>
            <a:r>
              <a:rPr dirty="0" sz="1000" spc="-5">
                <a:latin typeface="Times New Roman"/>
                <a:cs typeface="Times New Roman"/>
              </a:rPr>
              <a:t>computed.</a:t>
            </a:r>
            <a:endParaRPr sz="1000">
              <a:latin typeface="Times New Roman"/>
              <a:cs typeface="Times New Roman"/>
            </a:endParaRPr>
          </a:p>
          <a:p>
            <a:pPr marL="12700">
              <a:lnSpc>
                <a:spcPct val="100000"/>
              </a:lnSpc>
              <a:spcBef>
                <a:spcPts val="525"/>
              </a:spcBef>
            </a:pPr>
            <a:r>
              <a:rPr dirty="0" sz="1000" spc="-5">
                <a:latin typeface="Times New Roman"/>
                <a:cs typeface="Times New Roman"/>
              </a:rPr>
              <a:t>The rating factors are summarized in </a:t>
            </a:r>
            <a:r>
              <a:rPr dirty="0" sz="1000" spc="-5">
                <a:latin typeface="Times New Roman"/>
                <a:cs typeface="Times New Roman"/>
                <a:hlinkClick r:id="rId2" action="ppaction://hlinksldjump"/>
              </a:rPr>
              <a:t>Table</a:t>
            </a:r>
            <a:r>
              <a:rPr dirty="0" sz="1000" spc="30">
                <a:latin typeface="Times New Roman"/>
                <a:cs typeface="Times New Roman"/>
                <a:hlinkClick r:id="rId2" action="ppaction://hlinksldjump"/>
              </a:rPr>
              <a:t> </a:t>
            </a:r>
            <a:r>
              <a:rPr dirty="0" sz="1000" spc="-5">
                <a:latin typeface="Times New Roman"/>
                <a:cs typeface="Times New Roman"/>
                <a:hlinkClick r:id="rId2" action="ppaction://hlinksldjump"/>
              </a:rPr>
              <a:t>9-1.</a:t>
            </a:r>
            <a:endParaRPr sz="1000">
              <a:latin typeface="Times New Roman"/>
              <a:cs typeface="Times New Roman"/>
            </a:endParaRPr>
          </a:p>
          <a:p>
            <a:pPr marL="12700">
              <a:lnSpc>
                <a:spcPct val="100000"/>
              </a:lnSpc>
              <a:spcBef>
                <a:spcPts val="550"/>
              </a:spcBef>
            </a:pPr>
            <a:r>
              <a:rPr dirty="0" sz="1000" spc="-5" b="1">
                <a:latin typeface="Times New Roman"/>
                <a:cs typeface="Times New Roman"/>
              </a:rPr>
              <a:t>Table </a:t>
            </a:r>
            <a:r>
              <a:rPr dirty="0" sz="1000" b="1">
                <a:latin typeface="Times New Roman"/>
                <a:cs typeface="Times New Roman"/>
              </a:rPr>
              <a:t>9-1: </a:t>
            </a:r>
            <a:r>
              <a:rPr dirty="0" sz="1000" spc="-5" b="1">
                <a:latin typeface="Times New Roman"/>
                <a:cs typeface="Times New Roman"/>
              </a:rPr>
              <a:t>Load rating summary </a:t>
            </a:r>
            <a:r>
              <a:rPr dirty="0" sz="1000" b="1">
                <a:latin typeface="Times New Roman"/>
                <a:cs typeface="Times New Roman"/>
              </a:rPr>
              <a:t>for </a:t>
            </a:r>
            <a:r>
              <a:rPr dirty="0" sz="1000" spc="-5" b="1">
                <a:latin typeface="Times New Roman"/>
                <a:cs typeface="Times New Roman"/>
              </a:rPr>
              <a:t>permit</a:t>
            </a:r>
            <a:r>
              <a:rPr dirty="0" sz="1000" spc="25" b="1">
                <a:latin typeface="Times New Roman"/>
                <a:cs typeface="Times New Roman"/>
              </a:rPr>
              <a:t> </a:t>
            </a:r>
            <a:r>
              <a:rPr dirty="0" sz="1000" spc="-5" b="1">
                <a:latin typeface="Times New Roman"/>
                <a:cs typeface="Times New Roman"/>
              </a:rPr>
              <a:t>vehicles.</a:t>
            </a:r>
            <a:endParaRPr sz="1000">
              <a:latin typeface="Times New Roman"/>
              <a:cs typeface="Times New Roman"/>
            </a:endParaRPr>
          </a:p>
        </p:txBody>
      </p:sp>
      <p:graphicFrame>
        <p:nvGraphicFramePr>
          <p:cNvPr id="34" name="object 34"/>
          <p:cNvGraphicFramePr>
            <a:graphicFrameLocks noGrp="1"/>
          </p:cNvGraphicFramePr>
          <p:nvPr/>
        </p:nvGraphicFramePr>
        <p:xfrm>
          <a:off x="680656" y="7065264"/>
          <a:ext cx="6400165" cy="704215"/>
        </p:xfrm>
        <a:graphic>
          <a:graphicData uri="http://schemas.openxmlformats.org/drawingml/2006/table">
            <a:tbl>
              <a:tblPr firstRow="1" bandRow="1">
                <a:tableStyleId>{2D5ABB26-0587-4C30-8999-92F81FD0307C}</a:tableStyleId>
              </a:tblPr>
              <a:tblGrid>
                <a:gridCol w="1276985"/>
                <a:gridCol w="1622425"/>
                <a:gridCol w="1527810"/>
                <a:gridCol w="1972945"/>
              </a:tblGrid>
              <a:tr h="234702">
                <a:tc>
                  <a:txBody>
                    <a:bodyPr/>
                    <a:lstStyle/>
                    <a:p>
                      <a:pPr marL="73660">
                        <a:lnSpc>
                          <a:spcPts val="1185"/>
                        </a:lnSpc>
                      </a:pPr>
                      <a:r>
                        <a:rPr dirty="0" sz="1000" spc="-5" b="1">
                          <a:solidFill>
                            <a:srgbClr val="365F91"/>
                          </a:solidFill>
                          <a:latin typeface="Times New Roman"/>
                          <a:cs typeface="Times New Roman"/>
                        </a:rPr>
                        <a:t>Permit Vehicle</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c>
                  <a:txBody>
                    <a:bodyPr/>
                    <a:lstStyle/>
                    <a:p>
                      <a:pPr marL="394970">
                        <a:lnSpc>
                          <a:spcPts val="1185"/>
                        </a:lnSpc>
                      </a:pPr>
                      <a:r>
                        <a:rPr dirty="0" sz="1000" spc="-5" b="1">
                          <a:solidFill>
                            <a:srgbClr val="365F91"/>
                          </a:solidFill>
                          <a:latin typeface="Times New Roman"/>
                          <a:cs typeface="Times New Roman"/>
                        </a:rPr>
                        <a:t>Moment Rating</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c>
                  <a:txBody>
                    <a:bodyPr/>
                    <a:lstStyle/>
                    <a:p>
                      <a:pPr marL="369570">
                        <a:lnSpc>
                          <a:spcPts val="1185"/>
                        </a:lnSpc>
                      </a:pPr>
                      <a:r>
                        <a:rPr dirty="0" sz="1000" spc="-5" b="1">
                          <a:solidFill>
                            <a:srgbClr val="365F91"/>
                          </a:solidFill>
                          <a:latin typeface="Times New Roman"/>
                          <a:cs typeface="Times New Roman"/>
                        </a:rPr>
                        <a:t>Shear</a:t>
                      </a:r>
                      <a:r>
                        <a:rPr dirty="0" sz="1000" spc="-10" b="1">
                          <a:solidFill>
                            <a:srgbClr val="365F91"/>
                          </a:solidFill>
                          <a:latin typeface="Times New Roman"/>
                          <a:cs typeface="Times New Roman"/>
                        </a:rPr>
                        <a:t> </a:t>
                      </a:r>
                      <a:r>
                        <a:rPr dirty="0" sz="1000" spc="-5" b="1">
                          <a:solidFill>
                            <a:srgbClr val="365F91"/>
                          </a:solidFill>
                          <a:latin typeface="Times New Roman"/>
                          <a:cs typeface="Times New Roman"/>
                        </a:rPr>
                        <a:t>Rating</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c>
                  <a:txBody>
                    <a:bodyPr/>
                    <a:lstStyle/>
                    <a:p>
                      <a:pPr marL="441959">
                        <a:lnSpc>
                          <a:spcPts val="1185"/>
                        </a:lnSpc>
                      </a:pPr>
                      <a:r>
                        <a:rPr dirty="0" sz="1000" spc="-5" b="1">
                          <a:solidFill>
                            <a:srgbClr val="365F91"/>
                          </a:solidFill>
                          <a:latin typeface="Times New Roman"/>
                          <a:cs typeface="Times New Roman"/>
                        </a:rPr>
                        <a:t>Service III Stress</a:t>
                      </a:r>
                      <a:r>
                        <a:rPr dirty="0" sz="1000" spc="-20" b="1">
                          <a:solidFill>
                            <a:srgbClr val="365F91"/>
                          </a:solidFill>
                          <a:latin typeface="Times New Roman"/>
                          <a:cs typeface="Times New Roman"/>
                        </a:rPr>
                        <a:t> </a:t>
                      </a:r>
                      <a:r>
                        <a:rPr dirty="0" sz="1000" spc="-5" b="1">
                          <a:solidFill>
                            <a:srgbClr val="365F91"/>
                          </a:solidFill>
                          <a:latin typeface="Times New Roman"/>
                          <a:cs typeface="Times New Roman"/>
                        </a:rPr>
                        <a:t>Rating</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r>
              <a:tr h="228593">
                <a:tc>
                  <a:txBody>
                    <a:bodyPr/>
                    <a:lstStyle/>
                    <a:p>
                      <a:pPr marL="77470">
                        <a:lnSpc>
                          <a:spcPts val="1185"/>
                        </a:lnSpc>
                      </a:pPr>
                      <a:r>
                        <a:rPr dirty="0" sz="1000" spc="-5" b="1">
                          <a:solidFill>
                            <a:srgbClr val="365F91"/>
                          </a:solidFill>
                          <a:latin typeface="Times New Roman"/>
                          <a:cs typeface="Times New Roman"/>
                        </a:rPr>
                        <a:t>OL1</a:t>
                      </a:r>
                      <a:endParaRPr sz="1000">
                        <a:latin typeface="Times New Roman"/>
                        <a:cs typeface="Times New Roman"/>
                      </a:endParaRPr>
                    </a:p>
                  </a:txBody>
                  <a:tcPr marL="0" marR="0" marB="0" marT="0">
                    <a:lnT w="12700">
                      <a:solidFill>
                        <a:srgbClr val="4F81BC"/>
                      </a:solidFill>
                      <a:prstDash val="solid"/>
                    </a:lnT>
                    <a:solidFill>
                      <a:srgbClr val="D2DFED"/>
                    </a:solidFill>
                  </a:tcPr>
                </a:tc>
                <a:tc>
                  <a:txBody>
                    <a:bodyPr/>
                    <a:lstStyle/>
                    <a:p>
                      <a:pPr marL="394970">
                        <a:lnSpc>
                          <a:spcPts val="1185"/>
                        </a:lnSpc>
                      </a:pPr>
                      <a:r>
                        <a:rPr dirty="0" sz="1000">
                          <a:solidFill>
                            <a:srgbClr val="365F91"/>
                          </a:solidFill>
                          <a:latin typeface="Times New Roman"/>
                          <a:cs typeface="Times New Roman"/>
                        </a:rPr>
                        <a:t>3.58</a:t>
                      </a:r>
                      <a:endParaRPr sz="1000">
                        <a:latin typeface="Times New Roman"/>
                        <a:cs typeface="Times New Roman"/>
                      </a:endParaRPr>
                    </a:p>
                  </a:txBody>
                  <a:tcPr marL="0" marR="0" marB="0" marT="0">
                    <a:lnT w="12700">
                      <a:solidFill>
                        <a:srgbClr val="4F81BC"/>
                      </a:solidFill>
                      <a:prstDash val="solid"/>
                    </a:lnT>
                    <a:solidFill>
                      <a:srgbClr val="D2DFED"/>
                    </a:solidFill>
                  </a:tcPr>
                </a:tc>
                <a:tc>
                  <a:txBody>
                    <a:bodyPr/>
                    <a:lstStyle/>
                    <a:p>
                      <a:pPr marL="369570">
                        <a:lnSpc>
                          <a:spcPts val="1185"/>
                        </a:lnSpc>
                      </a:pPr>
                      <a:r>
                        <a:rPr dirty="0" sz="1000">
                          <a:solidFill>
                            <a:srgbClr val="365F91"/>
                          </a:solidFill>
                          <a:latin typeface="Times New Roman"/>
                          <a:cs typeface="Times New Roman"/>
                        </a:rPr>
                        <a:t>3.98</a:t>
                      </a:r>
                      <a:endParaRPr sz="1000">
                        <a:latin typeface="Times New Roman"/>
                        <a:cs typeface="Times New Roman"/>
                      </a:endParaRPr>
                    </a:p>
                  </a:txBody>
                  <a:tcPr marL="0" marR="0" marB="0" marT="0">
                    <a:lnT w="12700">
                      <a:solidFill>
                        <a:srgbClr val="4F81BC"/>
                      </a:solidFill>
                      <a:prstDash val="solid"/>
                    </a:lnT>
                    <a:solidFill>
                      <a:srgbClr val="D2DFED"/>
                    </a:solidFill>
                  </a:tcPr>
                </a:tc>
                <a:tc>
                  <a:txBody>
                    <a:bodyPr/>
                    <a:lstStyle/>
                    <a:p>
                      <a:pPr marL="441959">
                        <a:lnSpc>
                          <a:spcPts val="1185"/>
                        </a:lnSpc>
                      </a:pPr>
                      <a:r>
                        <a:rPr dirty="0" sz="1000">
                          <a:solidFill>
                            <a:srgbClr val="365F91"/>
                          </a:solidFill>
                          <a:latin typeface="Times New Roman"/>
                          <a:cs typeface="Times New Roman"/>
                        </a:rPr>
                        <a:t>1.98</a:t>
                      </a:r>
                      <a:endParaRPr sz="1000">
                        <a:latin typeface="Times New Roman"/>
                        <a:cs typeface="Times New Roman"/>
                      </a:endParaRPr>
                    </a:p>
                  </a:txBody>
                  <a:tcPr marL="0" marR="0" marB="0" marT="0">
                    <a:lnT w="12700">
                      <a:solidFill>
                        <a:srgbClr val="4F81BC"/>
                      </a:solidFill>
                      <a:prstDash val="solid"/>
                    </a:lnT>
                    <a:solidFill>
                      <a:srgbClr val="D2DFED"/>
                    </a:solidFill>
                  </a:tcPr>
                </a:tc>
              </a:tr>
              <a:tr h="228606">
                <a:tc>
                  <a:txBody>
                    <a:bodyPr/>
                    <a:lstStyle/>
                    <a:p>
                      <a:pPr marL="73660">
                        <a:lnSpc>
                          <a:spcPts val="1135"/>
                        </a:lnSpc>
                      </a:pPr>
                      <a:r>
                        <a:rPr dirty="0" sz="1000" spc="-5" b="1">
                          <a:solidFill>
                            <a:srgbClr val="365F91"/>
                          </a:solidFill>
                          <a:latin typeface="Times New Roman"/>
                          <a:cs typeface="Times New Roman"/>
                        </a:rPr>
                        <a:t>OL2</a:t>
                      </a:r>
                      <a:endParaRPr sz="1000">
                        <a:latin typeface="Times New Roman"/>
                        <a:cs typeface="Times New Roman"/>
                      </a:endParaRPr>
                    </a:p>
                  </a:txBody>
                  <a:tcPr marL="0" marR="0" marB="0" marT="0">
                    <a:lnB w="12700">
                      <a:solidFill>
                        <a:srgbClr val="4F81BC"/>
                      </a:solidFill>
                      <a:prstDash val="solid"/>
                    </a:lnB>
                  </a:tcPr>
                </a:tc>
                <a:tc>
                  <a:txBody>
                    <a:bodyPr/>
                    <a:lstStyle/>
                    <a:p>
                      <a:pPr marL="394970">
                        <a:lnSpc>
                          <a:spcPts val="1135"/>
                        </a:lnSpc>
                      </a:pPr>
                      <a:r>
                        <a:rPr dirty="0" sz="1000">
                          <a:solidFill>
                            <a:srgbClr val="365F91"/>
                          </a:solidFill>
                          <a:latin typeface="Times New Roman"/>
                          <a:cs typeface="Times New Roman"/>
                        </a:rPr>
                        <a:t>1.95</a:t>
                      </a:r>
                      <a:endParaRPr sz="1000">
                        <a:latin typeface="Times New Roman"/>
                        <a:cs typeface="Times New Roman"/>
                      </a:endParaRPr>
                    </a:p>
                  </a:txBody>
                  <a:tcPr marL="0" marR="0" marB="0" marT="0">
                    <a:lnB w="12700">
                      <a:solidFill>
                        <a:srgbClr val="4F81BC"/>
                      </a:solidFill>
                      <a:prstDash val="solid"/>
                    </a:lnB>
                  </a:tcPr>
                </a:tc>
                <a:tc>
                  <a:txBody>
                    <a:bodyPr/>
                    <a:lstStyle/>
                    <a:p>
                      <a:pPr marL="369570">
                        <a:lnSpc>
                          <a:spcPts val="1135"/>
                        </a:lnSpc>
                      </a:pPr>
                      <a:r>
                        <a:rPr dirty="0" sz="1000">
                          <a:solidFill>
                            <a:srgbClr val="365F91"/>
                          </a:solidFill>
                          <a:latin typeface="Times New Roman"/>
                          <a:cs typeface="Times New Roman"/>
                        </a:rPr>
                        <a:t>2.18</a:t>
                      </a:r>
                      <a:endParaRPr sz="1000">
                        <a:latin typeface="Times New Roman"/>
                        <a:cs typeface="Times New Roman"/>
                      </a:endParaRPr>
                    </a:p>
                  </a:txBody>
                  <a:tcPr marL="0" marR="0" marB="0" marT="0">
                    <a:lnB w="12700">
                      <a:solidFill>
                        <a:srgbClr val="4F81BC"/>
                      </a:solidFill>
                      <a:prstDash val="solid"/>
                    </a:lnB>
                  </a:tcPr>
                </a:tc>
                <a:tc>
                  <a:txBody>
                    <a:bodyPr/>
                    <a:lstStyle/>
                    <a:p>
                      <a:pPr marL="441959">
                        <a:lnSpc>
                          <a:spcPts val="1135"/>
                        </a:lnSpc>
                      </a:pPr>
                      <a:r>
                        <a:rPr dirty="0" sz="1000">
                          <a:solidFill>
                            <a:srgbClr val="365F91"/>
                          </a:solidFill>
                          <a:latin typeface="Times New Roman"/>
                          <a:cs typeface="Times New Roman"/>
                        </a:rPr>
                        <a:t>1.15</a:t>
                      </a:r>
                      <a:endParaRPr sz="1000">
                        <a:latin typeface="Times New Roman"/>
                        <a:cs typeface="Times New Roman"/>
                      </a:endParaRPr>
                    </a:p>
                  </a:txBody>
                  <a:tcPr marL="0" marR="0" marB="0" marT="0">
                    <a:lnB w="12700">
                      <a:solidFill>
                        <a:srgbClr val="4F81BC"/>
                      </a:solidFill>
                      <a:prstDash val="solid"/>
                    </a:lnB>
                  </a:tcPr>
                </a:tc>
              </a:tr>
            </a:tbl>
          </a:graphicData>
        </a:graphic>
      </p:graphicFrame>
      <p:sp>
        <p:nvSpPr>
          <p:cNvPr id="35" name="object 35"/>
          <p:cNvSpPr txBox="1"/>
          <p:nvPr/>
        </p:nvSpPr>
        <p:spPr>
          <a:xfrm>
            <a:off x="647700" y="7971531"/>
            <a:ext cx="6372860" cy="1052195"/>
          </a:xfrm>
          <a:prstGeom prst="rect">
            <a:avLst/>
          </a:prstGeom>
        </p:spPr>
        <p:txBody>
          <a:bodyPr wrap="square" lIns="0" tIns="20955" rIns="0" bIns="0" rtlCol="0" vert="horz">
            <a:spAutoFit/>
          </a:bodyPr>
          <a:lstStyle/>
          <a:p>
            <a:pPr marL="38100" marR="30480">
              <a:lnSpc>
                <a:spcPts val="1160"/>
              </a:lnSpc>
              <a:spcBef>
                <a:spcPts val="165"/>
              </a:spcBef>
            </a:pPr>
            <a:r>
              <a:rPr dirty="0" sz="1000" spc="-5">
                <a:latin typeface="Times New Roman"/>
                <a:cs typeface="Times New Roman"/>
              </a:rPr>
              <a:t>WSDOT also evaluates the optional reinforcement yielding check (MBE 6A.5.4.2.2b). </a:t>
            </a:r>
            <a:r>
              <a:rPr dirty="0" sz="1000" spc="-10">
                <a:latin typeface="Times New Roman"/>
                <a:cs typeface="Times New Roman"/>
              </a:rPr>
              <a:t>The </a:t>
            </a:r>
            <a:r>
              <a:rPr dirty="0" sz="1000" spc="-5">
                <a:latin typeface="Times New Roman"/>
                <a:cs typeface="Times New Roman"/>
              </a:rPr>
              <a:t>stress in the prestressing steel  nearest the extreme tension fiber should </a:t>
            </a:r>
            <a:r>
              <a:rPr dirty="0" sz="1000">
                <a:latin typeface="Times New Roman"/>
                <a:cs typeface="Times New Roman"/>
              </a:rPr>
              <a:t>not </a:t>
            </a:r>
            <a:r>
              <a:rPr dirty="0" sz="1000" spc="-5">
                <a:latin typeface="Times New Roman"/>
                <a:cs typeface="Times New Roman"/>
              </a:rPr>
              <a:t>exceed </a:t>
            </a:r>
            <a:r>
              <a:rPr dirty="0" sz="1000" spc="-185">
                <a:latin typeface="Cambria Math"/>
                <a:cs typeface="Cambria Math"/>
              </a:rPr>
              <a:t>0.9𝑓𝑓</a:t>
            </a:r>
            <a:r>
              <a:rPr dirty="0" baseline="-15873" sz="1050" spc="-277">
                <a:latin typeface="Cambria Math"/>
                <a:cs typeface="Cambria Math"/>
              </a:rPr>
              <a:t>𝑝𝑝</a:t>
            </a:r>
            <a:r>
              <a:rPr dirty="0" baseline="-15873" sz="1050" spc="-142">
                <a:latin typeface="Cambria Math"/>
                <a:cs typeface="Cambria Math"/>
              </a:rPr>
              <a:t> </a:t>
            </a:r>
            <a:r>
              <a:rPr dirty="0" sz="1000" spc="-5">
                <a:latin typeface="Times New Roman"/>
                <a:cs typeface="Times New Roman"/>
              </a:rPr>
              <a:t>. The analysis method used </a:t>
            </a:r>
            <a:r>
              <a:rPr dirty="0" sz="1000" spc="-10">
                <a:latin typeface="Times New Roman"/>
                <a:cs typeface="Times New Roman"/>
              </a:rPr>
              <a:t>by </a:t>
            </a:r>
            <a:r>
              <a:rPr dirty="0" sz="1000" spc="-5">
                <a:latin typeface="Times New Roman"/>
                <a:cs typeface="Times New Roman"/>
              </a:rPr>
              <a:t>PGSuper follows MBE</a:t>
            </a:r>
            <a:r>
              <a:rPr dirty="0" sz="1000" spc="210">
                <a:latin typeface="Times New Roman"/>
                <a:cs typeface="Times New Roman"/>
              </a:rPr>
              <a:t> </a:t>
            </a:r>
            <a:r>
              <a:rPr dirty="0" sz="1000">
                <a:latin typeface="Times New Roman"/>
                <a:cs typeface="Times New Roman"/>
              </a:rPr>
              <a:t>A3.13.4.2b.</a:t>
            </a:r>
            <a:endParaRPr sz="1000">
              <a:latin typeface="Times New Roman"/>
              <a:cs typeface="Times New Roman"/>
            </a:endParaRPr>
          </a:p>
          <a:p>
            <a:pPr algn="ctr" marL="98425">
              <a:lnSpc>
                <a:spcPct val="100000"/>
              </a:lnSpc>
              <a:spcBef>
                <a:spcPts val="660"/>
              </a:spcBef>
            </a:pPr>
            <a:r>
              <a:rPr dirty="0" sz="1000" spc="-355">
                <a:latin typeface="Cambria Math"/>
                <a:cs typeface="Cambria Math"/>
              </a:rPr>
              <a:t>𝑓𝑓</a:t>
            </a:r>
            <a:r>
              <a:rPr dirty="0" baseline="-15873" sz="1050" spc="-532">
                <a:latin typeface="Cambria Math"/>
                <a:cs typeface="Cambria Math"/>
              </a:rPr>
              <a:t>𝑔𝑔</a:t>
            </a:r>
            <a:r>
              <a:rPr dirty="0" baseline="-15873" sz="1050" spc="277">
                <a:latin typeface="Cambria Math"/>
                <a:cs typeface="Cambria Math"/>
              </a:rPr>
              <a:t> </a:t>
            </a:r>
            <a:r>
              <a:rPr dirty="0" sz="1000" spc="-5">
                <a:latin typeface="Cambria Math"/>
                <a:cs typeface="Cambria Math"/>
              </a:rPr>
              <a:t>= </a:t>
            </a:r>
            <a:r>
              <a:rPr dirty="0" sz="1000" spc="-185">
                <a:latin typeface="Cambria Math"/>
                <a:cs typeface="Cambria Math"/>
              </a:rPr>
              <a:t>0.9𝑓𝑓</a:t>
            </a:r>
            <a:r>
              <a:rPr dirty="0" baseline="-15873" sz="1050" spc="-277">
                <a:latin typeface="Cambria Math"/>
                <a:cs typeface="Cambria Math"/>
              </a:rPr>
              <a:t>𝑝𝑝</a:t>
            </a:r>
            <a:r>
              <a:rPr dirty="0" baseline="-15873" sz="1050" spc="254">
                <a:latin typeface="Cambria Math"/>
                <a:cs typeface="Cambria Math"/>
              </a:rPr>
              <a:t> </a:t>
            </a:r>
            <a:r>
              <a:rPr dirty="0" sz="1000" spc="-5">
                <a:latin typeface="Cambria Math"/>
                <a:cs typeface="Cambria Math"/>
              </a:rPr>
              <a:t>= </a:t>
            </a:r>
            <a:r>
              <a:rPr dirty="0" baseline="2777" sz="1500" spc="-157">
                <a:latin typeface="Cambria Math"/>
                <a:cs typeface="Cambria Math"/>
              </a:rPr>
              <a:t>(</a:t>
            </a:r>
            <a:r>
              <a:rPr dirty="0" sz="1000" spc="-105">
                <a:latin typeface="Cambria Math"/>
                <a:cs typeface="Cambria Math"/>
              </a:rPr>
              <a:t>0.9</a:t>
            </a:r>
            <a:r>
              <a:rPr dirty="0" baseline="2777" sz="1500" spc="-157">
                <a:latin typeface="Cambria Math"/>
                <a:cs typeface="Cambria Math"/>
              </a:rPr>
              <a:t>)(</a:t>
            </a:r>
            <a:r>
              <a:rPr dirty="0" sz="1000" spc="-105">
                <a:latin typeface="Cambria Math"/>
                <a:cs typeface="Cambria Math"/>
              </a:rPr>
              <a:t>0.9</a:t>
            </a:r>
            <a:r>
              <a:rPr dirty="0" baseline="2777" sz="1500" spc="-157">
                <a:latin typeface="Cambria Math"/>
                <a:cs typeface="Cambria Math"/>
              </a:rPr>
              <a:t>)</a:t>
            </a:r>
            <a:r>
              <a:rPr dirty="0" sz="1000" spc="-105">
                <a:latin typeface="Cambria Math"/>
                <a:cs typeface="Cambria Math"/>
              </a:rPr>
              <a:t>𝑓𝑓</a:t>
            </a:r>
            <a:r>
              <a:rPr dirty="0" baseline="-15873" sz="1050" spc="-157">
                <a:latin typeface="Cambria Math"/>
                <a:cs typeface="Cambria Math"/>
              </a:rPr>
              <a:t>𝑑𝑑𝑎𝑎  </a:t>
            </a:r>
            <a:r>
              <a:rPr dirty="0" sz="1000" spc="-5">
                <a:latin typeface="Cambria Math"/>
                <a:cs typeface="Cambria Math"/>
              </a:rPr>
              <a:t>= </a:t>
            </a:r>
            <a:r>
              <a:rPr dirty="0" baseline="2777" sz="1500" spc="-120">
                <a:latin typeface="Cambria Math"/>
                <a:cs typeface="Cambria Math"/>
              </a:rPr>
              <a:t>(</a:t>
            </a:r>
            <a:r>
              <a:rPr dirty="0" sz="1000" spc="-80">
                <a:latin typeface="Cambria Math"/>
                <a:cs typeface="Cambria Math"/>
              </a:rPr>
              <a:t>0.9</a:t>
            </a:r>
            <a:r>
              <a:rPr dirty="0" baseline="2777" sz="1500" spc="-120">
                <a:latin typeface="Cambria Math"/>
                <a:cs typeface="Cambria Math"/>
              </a:rPr>
              <a:t>)(</a:t>
            </a:r>
            <a:r>
              <a:rPr dirty="0" sz="1000" spc="-80">
                <a:latin typeface="Cambria Math"/>
                <a:cs typeface="Cambria Math"/>
              </a:rPr>
              <a:t>0.9</a:t>
            </a:r>
            <a:r>
              <a:rPr dirty="0" baseline="2777" sz="1500" spc="-120">
                <a:latin typeface="Cambria Math"/>
                <a:cs typeface="Cambria Math"/>
              </a:rPr>
              <a:t>)(</a:t>
            </a:r>
            <a:r>
              <a:rPr dirty="0" sz="1000" spc="-80">
                <a:latin typeface="Cambria Math"/>
                <a:cs typeface="Cambria Math"/>
              </a:rPr>
              <a:t>270𝑘𝑘𝑠𝑠𝑠𝑠</a:t>
            </a:r>
            <a:r>
              <a:rPr dirty="0" baseline="2777" sz="1500" spc="-120">
                <a:latin typeface="Cambria Math"/>
                <a:cs typeface="Cambria Math"/>
              </a:rPr>
              <a:t>) </a:t>
            </a:r>
            <a:r>
              <a:rPr dirty="0" sz="1000" spc="-5">
                <a:latin typeface="Cambria Math"/>
                <a:cs typeface="Cambria Math"/>
              </a:rPr>
              <a:t>=</a:t>
            </a:r>
            <a:r>
              <a:rPr dirty="0" sz="1000" spc="25">
                <a:latin typeface="Cambria Math"/>
                <a:cs typeface="Cambria Math"/>
              </a:rPr>
              <a:t> </a:t>
            </a:r>
            <a:r>
              <a:rPr dirty="0" sz="1000" spc="-155">
                <a:latin typeface="Cambria Math"/>
                <a:cs typeface="Cambria Math"/>
              </a:rPr>
              <a:t>218.7𝑘𝑘𝑠𝑠𝑠𝑠</a:t>
            </a:r>
            <a:endParaRPr sz="1000">
              <a:latin typeface="Cambria Math"/>
              <a:cs typeface="Cambria Math"/>
            </a:endParaRPr>
          </a:p>
          <a:p>
            <a:pPr marL="38100">
              <a:lnSpc>
                <a:spcPct val="100000"/>
              </a:lnSpc>
              <a:spcBef>
                <a:spcPts val="680"/>
              </a:spcBef>
            </a:pPr>
            <a:r>
              <a:rPr dirty="0" sz="1000">
                <a:latin typeface="Times New Roman"/>
                <a:cs typeface="Times New Roman"/>
              </a:rPr>
              <a:t>Moment </a:t>
            </a:r>
            <a:r>
              <a:rPr dirty="0" sz="1000" spc="-5">
                <a:latin typeface="Times New Roman"/>
                <a:cs typeface="Times New Roman"/>
              </a:rPr>
              <a:t>beyond</a:t>
            </a:r>
            <a:r>
              <a:rPr dirty="0" sz="1000" spc="-10">
                <a:latin typeface="Times New Roman"/>
                <a:cs typeface="Times New Roman"/>
              </a:rPr>
              <a:t> </a:t>
            </a:r>
            <a:r>
              <a:rPr dirty="0" sz="1000" spc="-5">
                <a:latin typeface="Times New Roman"/>
                <a:cs typeface="Times New Roman"/>
              </a:rPr>
              <a:t>cracking</a:t>
            </a:r>
            <a:endParaRPr sz="1000">
              <a:latin typeface="Times New Roman"/>
              <a:cs typeface="Times New Roman"/>
            </a:endParaRPr>
          </a:p>
          <a:p>
            <a:pPr algn="ctr" marL="96520">
              <a:lnSpc>
                <a:spcPct val="100000"/>
              </a:lnSpc>
              <a:spcBef>
                <a:spcPts val="760"/>
              </a:spcBef>
            </a:pPr>
            <a:r>
              <a:rPr dirty="0" baseline="11111" sz="1500" spc="-367">
                <a:latin typeface="Cambria Math"/>
                <a:cs typeface="Cambria Math"/>
              </a:rPr>
              <a:t>𝑀𝑀</a:t>
            </a:r>
            <a:r>
              <a:rPr dirty="0" sz="700" spc="-245">
                <a:latin typeface="Cambria Math"/>
                <a:cs typeface="Cambria Math"/>
              </a:rPr>
              <a:t>𝑠𝑠𝑐𝑐𝑔𝑔</a:t>
            </a:r>
            <a:r>
              <a:rPr dirty="0" sz="700" spc="180">
                <a:latin typeface="Cambria Math"/>
                <a:cs typeface="Cambria Math"/>
              </a:rPr>
              <a:t> </a:t>
            </a:r>
            <a:r>
              <a:rPr dirty="0" baseline="11111" sz="1500" spc="-7">
                <a:latin typeface="Cambria Math"/>
                <a:cs typeface="Cambria Math"/>
              </a:rPr>
              <a:t>= </a:t>
            </a:r>
            <a:r>
              <a:rPr dirty="0" baseline="11111" sz="1500" spc="-300">
                <a:latin typeface="Cambria Math"/>
                <a:cs typeface="Cambria Math"/>
              </a:rPr>
              <a:t>𝛾𝛾</a:t>
            </a:r>
            <a:r>
              <a:rPr dirty="0" sz="700" spc="-200">
                <a:latin typeface="Cambria Math"/>
                <a:cs typeface="Cambria Math"/>
              </a:rPr>
              <a:t>𝑝𝑝𝑝𝑝</a:t>
            </a:r>
            <a:r>
              <a:rPr dirty="0" sz="700" spc="-85">
                <a:latin typeface="Cambria Math"/>
                <a:cs typeface="Cambria Math"/>
              </a:rPr>
              <a:t> </a:t>
            </a:r>
            <a:r>
              <a:rPr dirty="0" baseline="11111" sz="1500" spc="-390">
                <a:latin typeface="Cambria Math"/>
                <a:cs typeface="Cambria Math"/>
              </a:rPr>
              <a:t>𝑀𝑀</a:t>
            </a:r>
            <a:r>
              <a:rPr dirty="0" sz="700" spc="-260">
                <a:latin typeface="Cambria Math"/>
                <a:cs typeface="Cambria Math"/>
              </a:rPr>
              <a:t>𝑝𝑝𝑝𝑝</a:t>
            </a:r>
            <a:r>
              <a:rPr dirty="0" sz="700" spc="140">
                <a:latin typeface="Cambria Math"/>
                <a:cs typeface="Cambria Math"/>
              </a:rPr>
              <a:t> </a:t>
            </a:r>
            <a:r>
              <a:rPr dirty="0" baseline="11111" sz="1500" spc="-7">
                <a:latin typeface="Cambria Math"/>
                <a:cs typeface="Cambria Math"/>
              </a:rPr>
              <a:t>+ </a:t>
            </a:r>
            <a:r>
              <a:rPr dirty="0" baseline="11111" sz="1500" spc="-412">
                <a:latin typeface="Cambria Math"/>
                <a:cs typeface="Cambria Math"/>
              </a:rPr>
              <a:t>𝛾𝛾</a:t>
            </a:r>
            <a:r>
              <a:rPr dirty="0" sz="700" spc="-275">
                <a:latin typeface="Cambria Math"/>
                <a:cs typeface="Cambria Math"/>
              </a:rPr>
              <a:t>𝑝𝑝𝑊𝑊</a:t>
            </a:r>
            <a:r>
              <a:rPr dirty="0" baseline="11111" sz="1500" spc="-412">
                <a:latin typeface="Cambria Math"/>
                <a:cs typeface="Cambria Math"/>
              </a:rPr>
              <a:t>𝑀𝑀</a:t>
            </a:r>
            <a:r>
              <a:rPr dirty="0" sz="700" spc="-275">
                <a:latin typeface="Cambria Math"/>
                <a:cs typeface="Cambria Math"/>
              </a:rPr>
              <a:t>𝑝𝑝𝑊𝑊</a:t>
            </a:r>
            <a:r>
              <a:rPr dirty="0" sz="700" spc="120">
                <a:latin typeface="Cambria Math"/>
                <a:cs typeface="Cambria Math"/>
              </a:rPr>
              <a:t> </a:t>
            </a:r>
            <a:r>
              <a:rPr dirty="0" baseline="11111" sz="1500" spc="-7">
                <a:latin typeface="Cambria Math"/>
                <a:cs typeface="Cambria Math"/>
              </a:rPr>
              <a:t>+ </a:t>
            </a:r>
            <a:r>
              <a:rPr dirty="0" baseline="11111" sz="1500" spc="-322">
                <a:latin typeface="Cambria Math"/>
                <a:cs typeface="Cambria Math"/>
              </a:rPr>
              <a:t>𝛾𝛾</a:t>
            </a:r>
            <a:r>
              <a:rPr dirty="0" sz="700" spc="-215">
                <a:latin typeface="Cambria Math"/>
                <a:cs typeface="Cambria Math"/>
              </a:rPr>
              <a:t>𝐿𝐿𝐿𝐿</a:t>
            </a:r>
            <a:r>
              <a:rPr dirty="0" sz="700" spc="-95">
                <a:latin typeface="Cambria Math"/>
                <a:cs typeface="Cambria Math"/>
              </a:rPr>
              <a:t> </a:t>
            </a:r>
            <a:r>
              <a:rPr dirty="0" baseline="11111" sz="1500" spc="-337">
                <a:latin typeface="Cambria Math"/>
                <a:cs typeface="Cambria Math"/>
              </a:rPr>
              <a:t>𝑀𝑀</a:t>
            </a:r>
            <a:r>
              <a:rPr dirty="0" sz="700" spc="-225">
                <a:latin typeface="Cambria Math"/>
                <a:cs typeface="Cambria Math"/>
              </a:rPr>
              <a:t>𝐿𝐿𝐿𝐿𝐿𝐿𝐿𝐿</a:t>
            </a:r>
            <a:r>
              <a:rPr dirty="0" sz="700" spc="120">
                <a:latin typeface="Cambria Math"/>
                <a:cs typeface="Cambria Math"/>
              </a:rPr>
              <a:t> </a:t>
            </a:r>
            <a:r>
              <a:rPr dirty="0" baseline="11111" sz="1500" spc="-7">
                <a:latin typeface="Cambria Math"/>
                <a:cs typeface="Cambria Math"/>
              </a:rPr>
              <a:t>−</a:t>
            </a:r>
            <a:r>
              <a:rPr dirty="0" baseline="11111" sz="1500" spc="-195">
                <a:latin typeface="Cambria Math"/>
                <a:cs typeface="Cambria Math"/>
              </a:rPr>
              <a:t> </a:t>
            </a:r>
            <a:r>
              <a:rPr dirty="0" baseline="11111" sz="1500" spc="-427">
                <a:latin typeface="Cambria Math"/>
                <a:cs typeface="Cambria Math"/>
              </a:rPr>
              <a:t>𝑀𝑀</a:t>
            </a:r>
            <a:r>
              <a:rPr dirty="0" sz="700" spc="-285">
                <a:latin typeface="Cambria Math"/>
                <a:cs typeface="Cambria Math"/>
              </a:rPr>
              <a:t>𝑐𝑐𝑔𝑔</a:t>
            </a:r>
            <a:endParaRPr sz="700">
              <a:latin typeface="Cambria Math"/>
              <a:cs typeface="Cambria Math"/>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647498" y="894032"/>
            <a:ext cx="6304915" cy="1445260"/>
          </a:xfrm>
          <a:prstGeom prst="rect">
            <a:avLst/>
          </a:prstGeom>
        </p:spPr>
        <p:txBody>
          <a:bodyPr wrap="square" lIns="0" tIns="22225" rIns="0" bIns="0" rtlCol="0" vert="horz">
            <a:spAutoFit/>
          </a:bodyPr>
          <a:lstStyle/>
          <a:p>
            <a:pPr marL="38100" marR="30480">
              <a:lnSpc>
                <a:spcPts val="1150"/>
              </a:lnSpc>
              <a:spcBef>
                <a:spcPts val="175"/>
              </a:spcBef>
            </a:pPr>
            <a:r>
              <a:rPr dirty="0" sz="1000" spc="-5">
                <a:latin typeface="Times New Roman"/>
                <a:cs typeface="Times New Roman"/>
              </a:rPr>
              <a:t>Unlike the other permit rating cases where the </a:t>
            </a:r>
            <a:r>
              <a:rPr dirty="0" sz="1000">
                <a:latin typeface="Times New Roman"/>
                <a:cs typeface="Times New Roman"/>
              </a:rPr>
              <a:t>one </a:t>
            </a:r>
            <a:r>
              <a:rPr dirty="0" sz="1000" spc="-5">
                <a:latin typeface="Times New Roman"/>
                <a:cs typeface="Times New Roman"/>
              </a:rPr>
              <a:t>loaded </a:t>
            </a:r>
            <a:r>
              <a:rPr dirty="0" sz="1000" spc="-10">
                <a:latin typeface="Times New Roman"/>
                <a:cs typeface="Times New Roman"/>
              </a:rPr>
              <a:t>lane </a:t>
            </a:r>
            <a:r>
              <a:rPr dirty="0" sz="1000" spc="-5">
                <a:latin typeface="Times New Roman"/>
                <a:cs typeface="Times New Roman"/>
              </a:rPr>
              <a:t>live load distribution factor is used (MBE 6A.4.5.4.2b), </a:t>
            </a:r>
            <a:r>
              <a:rPr dirty="0" sz="1000" spc="-10">
                <a:latin typeface="Times New Roman"/>
                <a:cs typeface="Times New Roman"/>
              </a:rPr>
              <a:t>use  </a:t>
            </a:r>
            <a:r>
              <a:rPr dirty="0" sz="1000" spc="-5">
                <a:latin typeface="Times New Roman"/>
                <a:cs typeface="Times New Roman"/>
              </a:rPr>
              <a:t>the governing </a:t>
            </a:r>
            <a:r>
              <a:rPr dirty="0" sz="1000">
                <a:latin typeface="Times New Roman"/>
                <a:cs typeface="Times New Roman"/>
              </a:rPr>
              <a:t>of one </a:t>
            </a:r>
            <a:r>
              <a:rPr dirty="0" sz="1000" spc="-5">
                <a:latin typeface="Times New Roman"/>
                <a:cs typeface="Times New Roman"/>
              </a:rPr>
              <a:t>loaded </a:t>
            </a:r>
            <a:r>
              <a:rPr dirty="0" sz="1000" spc="-10">
                <a:latin typeface="Times New Roman"/>
                <a:cs typeface="Times New Roman"/>
              </a:rPr>
              <a:t>lane </a:t>
            </a:r>
            <a:r>
              <a:rPr dirty="0" sz="1000" spc="-5">
                <a:latin typeface="Times New Roman"/>
                <a:cs typeface="Times New Roman"/>
              </a:rPr>
              <a:t>and two </a:t>
            </a:r>
            <a:r>
              <a:rPr dirty="0" sz="1000">
                <a:latin typeface="Times New Roman"/>
                <a:cs typeface="Times New Roman"/>
              </a:rPr>
              <a:t>or </a:t>
            </a:r>
            <a:r>
              <a:rPr dirty="0" sz="1000" spc="-5">
                <a:latin typeface="Times New Roman"/>
                <a:cs typeface="Times New Roman"/>
              </a:rPr>
              <a:t>more loaded lanes </a:t>
            </a:r>
            <a:r>
              <a:rPr dirty="0" sz="1000">
                <a:latin typeface="Times New Roman"/>
                <a:cs typeface="Times New Roman"/>
              </a:rPr>
              <a:t>for </a:t>
            </a:r>
            <a:r>
              <a:rPr dirty="0" sz="1000" spc="-5">
                <a:latin typeface="Times New Roman"/>
                <a:cs typeface="Times New Roman"/>
              </a:rPr>
              <a:t>these calculations (MBE</a:t>
            </a:r>
            <a:r>
              <a:rPr dirty="0" sz="1000" spc="105">
                <a:latin typeface="Times New Roman"/>
                <a:cs typeface="Times New Roman"/>
              </a:rPr>
              <a:t> </a:t>
            </a:r>
            <a:r>
              <a:rPr dirty="0" sz="1000" spc="-5">
                <a:latin typeface="Times New Roman"/>
                <a:cs typeface="Times New Roman"/>
              </a:rPr>
              <a:t>C6A.5.4.2.2b).</a:t>
            </a:r>
            <a:endParaRPr sz="1000">
              <a:latin typeface="Times New Roman"/>
              <a:cs typeface="Times New Roman"/>
            </a:endParaRPr>
          </a:p>
          <a:p>
            <a:pPr marL="38100" marR="3975735" indent="-635">
              <a:lnSpc>
                <a:spcPts val="1760"/>
              </a:lnSpc>
              <a:spcBef>
                <a:spcPts val="130"/>
              </a:spcBef>
            </a:pPr>
            <a:r>
              <a:rPr dirty="0" sz="1000" spc="-5">
                <a:latin typeface="Times New Roman"/>
                <a:cs typeface="Times New Roman"/>
              </a:rPr>
              <a:t>For OL1, </a:t>
            </a:r>
            <a:r>
              <a:rPr dirty="0" sz="1000" spc="-225">
                <a:latin typeface="Cambria Math"/>
                <a:cs typeface="Cambria Math"/>
              </a:rPr>
              <a:t>𝑀𝑀</a:t>
            </a:r>
            <a:r>
              <a:rPr dirty="0" baseline="-15873" sz="1050" spc="-337">
                <a:latin typeface="Cambria Math"/>
                <a:cs typeface="Cambria Math"/>
              </a:rPr>
              <a:t>𝐿𝐿𝐿𝐿𝐿𝐿𝐿𝐿</a:t>
            </a:r>
            <a:r>
              <a:rPr dirty="0" baseline="-15873" sz="1050" spc="262">
                <a:latin typeface="Cambria Math"/>
                <a:cs typeface="Cambria Math"/>
              </a:rPr>
              <a:t> </a:t>
            </a:r>
            <a:r>
              <a:rPr dirty="0" sz="1000" spc="-5">
                <a:latin typeface="Cambria Math"/>
                <a:cs typeface="Cambria Math"/>
              </a:rPr>
              <a:t>= </a:t>
            </a:r>
            <a:r>
              <a:rPr dirty="0" sz="1000" spc="-65">
                <a:latin typeface="Cambria Math"/>
                <a:cs typeface="Cambria Math"/>
              </a:rPr>
              <a:t>2605.89𝑘𝑘 </a:t>
            </a:r>
            <a:r>
              <a:rPr dirty="0" sz="1000" spc="-5">
                <a:latin typeface="Cambria Math"/>
                <a:cs typeface="Cambria Math"/>
              </a:rPr>
              <a:t>∙ </a:t>
            </a:r>
            <a:r>
              <a:rPr dirty="0" sz="1000" spc="-315">
                <a:latin typeface="Cambria Math"/>
                <a:cs typeface="Cambria Math"/>
              </a:rPr>
              <a:t>𝑓𝑓𝑓𝑓</a:t>
            </a:r>
            <a:r>
              <a:rPr dirty="0" sz="1000" spc="50">
                <a:latin typeface="Cambria Math"/>
                <a:cs typeface="Cambria Math"/>
              </a:rPr>
              <a:t> </a:t>
            </a:r>
            <a:r>
              <a:rPr dirty="0" sz="1000">
                <a:latin typeface="Times New Roman"/>
                <a:cs typeface="Times New Roman"/>
              </a:rPr>
              <a:t>per </a:t>
            </a:r>
            <a:r>
              <a:rPr dirty="0" sz="1000" spc="-5">
                <a:latin typeface="Times New Roman"/>
                <a:cs typeface="Times New Roman"/>
              </a:rPr>
              <a:t>girder.  For OL2, </a:t>
            </a:r>
            <a:r>
              <a:rPr dirty="0" sz="1000" spc="-225">
                <a:latin typeface="Cambria Math"/>
                <a:cs typeface="Cambria Math"/>
              </a:rPr>
              <a:t>𝑀𝑀</a:t>
            </a:r>
            <a:r>
              <a:rPr dirty="0" baseline="-15873" sz="1050" spc="-337">
                <a:latin typeface="Cambria Math"/>
                <a:cs typeface="Cambria Math"/>
              </a:rPr>
              <a:t>𝐿𝐿𝐿𝐿𝐿𝐿𝐿𝐿</a:t>
            </a:r>
            <a:r>
              <a:rPr dirty="0" baseline="-15873" sz="1050" spc="262">
                <a:latin typeface="Cambria Math"/>
                <a:cs typeface="Cambria Math"/>
              </a:rPr>
              <a:t> </a:t>
            </a:r>
            <a:r>
              <a:rPr dirty="0" sz="1000" spc="-5">
                <a:latin typeface="Cambria Math"/>
                <a:cs typeface="Cambria Math"/>
              </a:rPr>
              <a:t>= </a:t>
            </a:r>
            <a:r>
              <a:rPr dirty="0" sz="1000" spc="-65">
                <a:latin typeface="Cambria Math"/>
                <a:cs typeface="Cambria Math"/>
              </a:rPr>
              <a:t>4794.03𝑘𝑘 </a:t>
            </a:r>
            <a:r>
              <a:rPr dirty="0" sz="1000" spc="-5">
                <a:latin typeface="Cambria Math"/>
                <a:cs typeface="Cambria Math"/>
              </a:rPr>
              <a:t>∙ </a:t>
            </a:r>
            <a:r>
              <a:rPr dirty="0" sz="1000" spc="-315">
                <a:latin typeface="Cambria Math"/>
                <a:cs typeface="Cambria Math"/>
              </a:rPr>
              <a:t>𝑓𝑓𝑓𝑓</a:t>
            </a:r>
            <a:r>
              <a:rPr dirty="0" sz="1000" spc="50">
                <a:latin typeface="Cambria Math"/>
                <a:cs typeface="Cambria Math"/>
              </a:rPr>
              <a:t> </a:t>
            </a:r>
            <a:r>
              <a:rPr dirty="0" sz="1000">
                <a:latin typeface="Times New Roman"/>
                <a:cs typeface="Times New Roman"/>
              </a:rPr>
              <a:t>per </a:t>
            </a:r>
            <a:r>
              <a:rPr dirty="0" sz="1000" spc="-5">
                <a:latin typeface="Times New Roman"/>
                <a:cs typeface="Times New Roman"/>
              </a:rPr>
              <a:t>girder</a:t>
            </a:r>
            <a:endParaRPr sz="1000">
              <a:latin typeface="Times New Roman"/>
              <a:cs typeface="Times New Roman"/>
            </a:endParaRPr>
          </a:p>
          <a:p>
            <a:pPr marL="640080">
              <a:lnSpc>
                <a:spcPct val="100000"/>
              </a:lnSpc>
              <a:spcBef>
                <a:spcPts val="425"/>
              </a:spcBef>
            </a:pPr>
            <a:r>
              <a:rPr dirty="0" sz="1000" spc="-245">
                <a:latin typeface="Cambria Math"/>
                <a:cs typeface="Cambria Math"/>
              </a:rPr>
              <a:t>𝑀𝑀</a:t>
            </a:r>
            <a:r>
              <a:rPr dirty="0" baseline="-15873" sz="1050" spc="-367">
                <a:latin typeface="Cambria Math"/>
                <a:cs typeface="Cambria Math"/>
              </a:rPr>
              <a:t>𝑠𝑠𝑐𝑐𝑔𝑔</a:t>
            </a:r>
            <a:r>
              <a:rPr dirty="0" baseline="-15873" sz="1050" spc="292">
                <a:latin typeface="Cambria Math"/>
                <a:cs typeface="Cambria Math"/>
              </a:rPr>
              <a:t> </a:t>
            </a:r>
            <a:r>
              <a:rPr dirty="0" sz="1000" spc="-5">
                <a:latin typeface="Cambria Math"/>
                <a:cs typeface="Cambria Math"/>
              </a:rPr>
              <a:t>= </a:t>
            </a:r>
            <a:r>
              <a:rPr dirty="0" baseline="2777" sz="1500" spc="-67">
                <a:latin typeface="Cambria Math"/>
                <a:cs typeface="Cambria Math"/>
              </a:rPr>
              <a:t>(</a:t>
            </a:r>
            <a:r>
              <a:rPr dirty="0" sz="1000" spc="-45">
                <a:latin typeface="Cambria Math"/>
                <a:cs typeface="Cambria Math"/>
              </a:rPr>
              <a:t>1.0</a:t>
            </a:r>
            <a:r>
              <a:rPr dirty="0" baseline="2777" sz="1500" spc="-67">
                <a:latin typeface="Cambria Math"/>
                <a:cs typeface="Cambria Math"/>
              </a:rPr>
              <a:t>)(</a:t>
            </a:r>
            <a:r>
              <a:rPr dirty="0" sz="1000" spc="-45">
                <a:latin typeface="Cambria Math"/>
                <a:cs typeface="Cambria Math"/>
              </a:rPr>
              <a:t>7466.6𝑘𝑘 </a:t>
            </a:r>
            <a:r>
              <a:rPr dirty="0" sz="1000" spc="-5">
                <a:latin typeface="Cambria Math"/>
                <a:cs typeface="Cambria Math"/>
              </a:rPr>
              <a:t>∙ </a:t>
            </a:r>
            <a:r>
              <a:rPr dirty="0" sz="1000" spc="-250">
                <a:latin typeface="Cambria Math"/>
                <a:cs typeface="Cambria Math"/>
              </a:rPr>
              <a:t>𝑓𝑓𝑓𝑓</a:t>
            </a:r>
            <a:r>
              <a:rPr dirty="0" baseline="2777" sz="1500" spc="-375">
                <a:latin typeface="Cambria Math"/>
                <a:cs typeface="Cambria Math"/>
              </a:rPr>
              <a:t>)</a:t>
            </a:r>
            <a:r>
              <a:rPr dirty="0" baseline="2777" sz="1500" spc="7">
                <a:latin typeface="Cambria Math"/>
                <a:cs typeface="Cambria Math"/>
              </a:rPr>
              <a:t> </a:t>
            </a:r>
            <a:r>
              <a:rPr dirty="0" sz="1000" spc="-5">
                <a:latin typeface="Cambria Math"/>
                <a:cs typeface="Cambria Math"/>
              </a:rPr>
              <a:t>+ </a:t>
            </a:r>
            <a:r>
              <a:rPr dirty="0" baseline="2777" sz="1500" spc="-7">
                <a:latin typeface="Cambria Math"/>
                <a:cs typeface="Cambria Math"/>
              </a:rPr>
              <a:t>(</a:t>
            </a:r>
            <a:r>
              <a:rPr dirty="0" sz="1000" spc="-5">
                <a:latin typeface="Cambria Math"/>
                <a:cs typeface="Cambria Math"/>
              </a:rPr>
              <a:t>1.0</a:t>
            </a:r>
            <a:r>
              <a:rPr dirty="0" baseline="2777" sz="1500" spc="-7">
                <a:latin typeface="Cambria Math"/>
                <a:cs typeface="Cambria Math"/>
              </a:rPr>
              <a:t>)(</a:t>
            </a:r>
            <a:r>
              <a:rPr dirty="0" sz="1000" spc="-5">
                <a:latin typeface="Cambria Math"/>
                <a:cs typeface="Cambria Math"/>
              </a:rPr>
              <a:t>0</a:t>
            </a:r>
            <a:r>
              <a:rPr dirty="0" baseline="2777" sz="1500" spc="-7">
                <a:latin typeface="Cambria Math"/>
                <a:cs typeface="Cambria Math"/>
              </a:rPr>
              <a:t>) </a:t>
            </a:r>
            <a:r>
              <a:rPr dirty="0" sz="1000" spc="-5">
                <a:latin typeface="Cambria Math"/>
                <a:cs typeface="Cambria Math"/>
              </a:rPr>
              <a:t>+ </a:t>
            </a:r>
            <a:r>
              <a:rPr dirty="0" baseline="2777" sz="1500" spc="-60">
                <a:latin typeface="Cambria Math"/>
                <a:cs typeface="Cambria Math"/>
              </a:rPr>
              <a:t>(</a:t>
            </a:r>
            <a:r>
              <a:rPr dirty="0" sz="1000" spc="-40">
                <a:latin typeface="Cambria Math"/>
                <a:cs typeface="Cambria Math"/>
              </a:rPr>
              <a:t>1.0</a:t>
            </a:r>
            <a:r>
              <a:rPr dirty="0" baseline="2777" sz="1500" spc="-60">
                <a:latin typeface="Cambria Math"/>
                <a:cs typeface="Cambria Math"/>
              </a:rPr>
              <a:t>)(</a:t>
            </a:r>
            <a:r>
              <a:rPr dirty="0" sz="1000" spc="-40">
                <a:latin typeface="Cambria Math"/>
                <a:cs typeface="Cambria Math"/>
              </a:rPr>
              <a:t>4794.03𝑘𝑘 </a:t>
            </a:r>
            <a:r>
              <a:rPr dirty="0" sz="1000" spc="-5">
                <a:latin typeface="Cambria Math"/>
                <a:cs typeface="Cambria Math"/>
              </a:rPr>
              <a:t>∙ </a:t>
            </a:r>
            <a:r>
              <a:rPr dirty="0" sz="1000" spc="-250">
                <a:latin typeface="Cambria Math"/>
                <a:cs typeface="Cambria Math"/>
              </a:rPr>
              <a:t>𝑓𝑓𝑓𝑓</a:t>
            </a:r>
            <a:r>
              <a:rPr dirty="0" baseline="2777" sz="1500" spc="-375">
                <a:latin typeface="Cambria Math"/>
                <a:cs typeface="Cambria Math"/>
              </a:rPr>
              <a:t>)</a:t>
            </a:r>
            <a:r>
              <a:rPr dirty="0" baseline="2777" sz="1500">
                <a:latin typeface="Cambria Math"/>
                <a:cs typeface="Cambria Math"/>
              </a:rPr>
              <a:t> </a:t>
            </a:r>
            <a:r>
              <a:rPr dirty="0" sz="1000" spc="-5">
                <a:latin typeface="Cambria Math"/>
                <a:cs typeface="Cambria Math"/>
              </a:rPr>
              <a:t>− </a:t>
            </a:r>
            <a:r>
              <a:rPr dirty="0" sz="1000" spc="-60">
                <a:latin typeface="Cambria Math"/>
                <a:cs typeface="Cambria Math"/>
              </a:rPr>
              <a:t>14707.13𝑘𝑘 </a:t>
            </a:r>
            <a:r>
              <a:rPr dirty="0" sz="1000" spc="-5">
                <a:latin typeface="Cambria Math"/>
                <a:cs typeface="Cambria Math"/>
              </a:rPr>
              <a:t>∙ </a:t>
            </a:r>
            <a:r>
              <a:rPr dirty="0" sz="1000" spc="-315">
                <a:latin typeface="Cambria Math"/>
                <a:cs typeface="Cambria Math"/>
              </a:rPr>
              <a:t>𝑓𝑓𝑓𝑓</a:t>
            </a:r>
            <a:r>
              <a:rPr dirty="0" sz="1000" spc="85">
                <a:latin typeface="Cambria Math"/>
                <a:cs typeface="Cambria Math"/>
              </a:rPr>
              <a:t> </a:t>
            </a:r>
            <a:r>
              <a:rPr dirty="0" sz="1000" spc="-5">
                <a:latin typeface="Cambria Math"/>
                <a:cs typeface="Cambria Math"/>
              </a:rPr>
              <a:t>= </a:t>
            </a:r>
            <a:r>
              <a:rPr dirty="0" sz="1000" spc="-65">
                <a:latin typeface="Cambria Math"/>
                <a:cs typeface="Cambria Math"/>
              </a:rPr>
              <a:t>−2446.5𝑘𝑘 </a:t>
            </a:r>
            <a:r>
              <a:rPr dirty="0" sz="1000" spc="-5">
                <a:latin typeface="Cambria Math"/>
                <a:cs typeface="Cambria Math"/>
              </a:rPr>
              <a:t>∙</a:t>
            </a:r>
            <a:r>
              <a:rPr dirty="0" sz="1000" spc="-100">
                <a:latin typeface="Cambria Math"/>
                <a:cs typeface="Cambria Math"/>
              </a:rPr>
              <a:t> </a:t>
            </a:r>
            <a:r>
              <a:rPr dirty="0" sz="1000" spc="-315">
                <a:latin typeface="Cambria Math"/>
                <a:cs typeface="Cambria Math"/>
              </a:rPr>
              <a:t>𝑓𝑓𝑓𝑓</a:t>
            </a:r>
            <a:endParaRPr sz="1000">
              <a:latin typeface="Cambria Math"/>
              <a:cs typeface="Cambria Math"/>
            </a:endParaRPr>
          </a:p>
          <a:p>
            <a:pPr marL="38100">
              <a:lnSpc>
                <a:spcPct val="100000"/>
              </a:lnSpc>
              <a:spcBef>
                <a:spcPts val="575"/>
              </a:spcBef>
            </a:pPr>
            <a:r>
              <a:rPr dirty="0" sz="1000" spc="-5">
                <a:latin typeface="Times New Roman"/>
                <a:cs typeface="Times New Roman"/>
              </a:rPr>
              <a:t>Because </a:t>
            </a:r>
            <a:r>
              <a:rPr dirty="0" sz="1000" spc="-245">
                <a:latin typeface="Cambria Math"/>
                <a:cs typeface="Cambria Math"/>
              </a:rPr>
              <a:t>𝑀𝑀</a:t>
            </a:r>
            <a:r>
              <a:rPr dirty="0" baseline="-15873" sz="1050" spc="-367">
                <a:latin typeface="Cambria Math"/>
                <a:cs typeface="Cambria Math"/>
              </a:rPr>
              <a:t>𝑠𝑠𝑐𝑐𝑔𝑔</a:t>
            </a:r>
            <a:r>
              <a:rPr dirty="0" baseline="-15873" sz="1050" spc="292">
                <a:latin typeface="Cambria Math"/>
                <a:cs typeface="Cambria Math"/>
              </a:rPr>
              <a:t> </a:t>
            </a:r>
            <a:r>
              <a:rPr dirty="0" sz="1000" spc="-5">
                <a:latin typeface="Cambria Math"/>
                <a:cs typeface="Cambria Math"/>
              </a:rPr>
              <a:t>&lt; </a:t>
            </a:r>
            <a:r>
              <a:rPr dirty="0" sz="1000" spc="-10">
                <a:latin typeface="Cambria Math"/>
                <a:cs typeface="Cambria Math"/>
              </a:rPr>
              <a:t>0</a:t>
            </a:r>
            <a:r>
              <a:rPr dirty="0" sz="1000" spc="-10">
                <a:latin typeface="Times New Roman"/>
                <a:cs typeface="Times New Roman"/>
              </a:rPr>
              <a:t>, </a:t>
            </a:r>
            <a:r>
              <a:rPr dirty="0" sz="1000" spc="-5">
                <a:latin typeface="Times New Roman"/>
                <a:cs typeface="Times New Roman"/>
              </a:rPr>
              <a:t>the loads aren’t enough to cause cracking, so take </a:t>
            </a:r>
            <a:r>
              <a:rPr dirty="0" sz="1000" spc="-245">
                <a:latin typeface="Cambria Math"/>
                <a:cs typeface="Cambria Math"/>
              </a:rPr>
              <a:t>𝑀𝑀</a:t>
            </a:r>
            <a:r>
              <a:rPr dirty="0" baseline="-15873" sz="1050" spc="-367">
                <a:latin typeface="Cambria Math"/>
                <a:cs typeface="Cambria Math"/>
              </a:rPr>
              <a:t>𝑠𝑠𝑐𝑐𝑔𝑔</a:t>
            </a:r>
            <a:r>
              <a:rPr dirty="0" baseline="-15873" sz="1050" spc="292">
                <a:latin typeface="Cambria Math"/>
                <a:cs typeface="Cambria Math"/>
              </a:rPr>
              <a:t> </a:t>
            </a:r>
            <a:r>
              <a:rPr dirty="0" sz="1000" spc="-5">
                <a:latin typeface="Cambria Math"/>
                <a:cs typeface="Cambria Math"/>
              </a:rPr>
              <a:t>= </a:t>
            </a:r>
            <a:r>
              <a:rPr dirty="0" sz="1000" spc="-114">
                <a:latin typeface="Cambria Math"/>
                <a:cs typeface="Cambria Math"/>
              </a:rPr>
              <a:t>0.0𝑘𝑘 </a:t>
            </a:r>
            <a:r>
              <a:rPr dirty="0" sz="1000" spc="-5">
                <a:latin typeface="Cambria Math"/>
                <a:cs typeface="Cambria Math"/>
              </a:rPr>
              <a:t>∙</a:t>
            </a:r>
            <a:r>
              <a:rPr dirty="0" sz="1000" spc="-70">
                <a:latin typeface="Cambria Math"/>
                <a:cs typeface="Cambria Math"/>
              </a:rPr>
              <a:t> </a:t>
            </a:r>
            <a:r>
              <a:rPr dirty="0" sz="1000" spc="-315">
                <a:latin typeface="Cambria Math"/>
                <a:cs typeface="Cambria Math"/>
              </a:rPr>
              <a:t>𝑓𝑓𝑓𝑓</a:t>
            </a:r>
            <a:endParaRPr sz="1000">
              <a:latin typeface="Cambria Math"/>
              <a:cs typeface="Cambria Math"/>
            </a:endParaRPr>
          </a:p>
          <a:p>
            <a:pPr marL="38100">
              <a:lnSpc>
                <a:spcPct val="100000"/>
              </a:lnSpc>
              <a:spcBef>
                <a:spcPts val="555"/>
              </a:spcBef>
            </a:pPr>
            <a:r>
              <a:rPr dirty="0" sz="1000" spc="-5">
                <a:latin typeface="Times New Roman"/>
                <a:cs typeface="Times New Roman"/>
              </a:rPr>
              <a:t>The additional stress transferred to the reinforcement due to cracking</a:t>
            </a:r>
            <a:r>
              <a:rPr dirty="0" sz="1000" spc="55">
                <a:latin typeface="Times New Roman"/>
                <a:cs typeface="Times New Roman"/>
              </a:rPr>
              <a:t> </a:t>
            </a:r>
            <a:r>
              <a:rPr dirty="0" sz="1000" spc="-5">
                <a:latin typeface="Times New Roman"/>
                <a:cs typeface="Times New Roman"/>
              </a:rPr>
              <a:t>is</a:t>
            </a:r>
            <a:endParaRPr sz="1000">
              <a:latin typeface="Times New Roman"/>
              <a:cs typeface="Times New Roman"/>
            </a:endParaRPr>
          </a:p>
        </p:txBody>
      </p:sp>
      <p:sp>
        <p:nvSpPr>
          <p:cNvPr id="4" name="object 4"/>
          <p:cNvSpPr txBox="1"/>
          <p:nvPr/>
        </p:nvSpPr>
        <p:spPr>
          <a:xfrm>
            <a:off x="3012973" y="2501900"/>
            <a:ext cx="49974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7">
                <a:latin typeface="Cambria Math"/>
                <a:cs typeface="Cambria Math"/>
              </a:rPr>
              <a:t>f</a:t>
            </a:r>
            <a:r>
              <a:rPr dirty="0" sz="700" spc="25">
                <a:latin typeface="Cambria Math"/>
                <a:cs typeface="Cambria Math"/>
              </a:rPr>
              <a:t>bcr </a:t>
            </a:r>
            <a:r>
              <a:rPr dirty="0" baseline="11111" sz="1500" spc="-7">
                <a:latin typeface="Cambria Math"/>
                <a:cs typeface="Cambria Math"/>
              </a:rPr>
              <a:t>=</a:t>
            </a:r>
            <a:r>
              <a:rPr dirty="0" baseline="11111" sz="1500" spc="-44">
                <a:latin typeface="Cambria Math"/>
                <a:cs typeface="Cambria Math"/>
              </a:rPr>
              <a:t> </a:t>
            </a:r>
            <a:r>
              <a:rPr dirty="0" baseline="-25000" sz="1500" spc="-7">
                <a:latin typeface="Cambria Math"/>
                <a:cs typeface="Cambria Math"/>
              </a:rPr>
              <a:t>E</a:t>
            </a:r>
            <a:endParaRPr baseline="-25000" sz="1500">
              <a:latin typeface="Cambria Math"/>
              <a:cs typeface="Cambria Math"/>
            </a:endParaRPr>
          </a:p>
        </p:txBody>
      </p:sp>
      <p:sp>
        <p:nvSpPr>
          <p:cNvPr id="5" name="object 5"/>
          <p:cNvSpPr/>
          <p:nvPr/>
        </p:nvSpPr>
        <p:spPr>
          <a:xfrm>
            <a:off x="3401567" y="2579370"/>
            <a:ext cx="128270" cy="0"/>
          </a:xfrm>
          <a:custGeom>
            <a:avLst/>
            <a:gdLst/>
            <a:ahLst/>
            <a:cxnLst/>
            <a:rect l="l" t="t" r="r" b="b"/>
            <a:pathLst>
              <a:path w="128270" h="0">
                <a:moveTo>
                  <a:pt x="0" y="0"/>
                </a:moveTo>
                <a:lnTo>
                  <a:pt x="128015" y="0"/>
                </a:lnTo>
              </a:path>
            </a:pathLst>
          </a:custGeom>
          <a:ln w="7620">
            <a:solidFill>
              <a:srgbClr val="000000"/>
            </a:solidFill>
          </a:ln>
        </p:spPr>
        <p:txBody>
          <a:bodyPr wrap="square" lIns="0" tIns="0" rIns="0" bIns="0" rtlCol="0"/>
          <a:lstStyle/>
          <a:p/>
        </p:txBody>
      </p:sp>
      <p:sp>
        <p:nvSpPr>
          <p:cNvPr id="6" name="object 6"/>
          <p:cNvSpPr txBox="1"/>
          <p:nvPr/>
        </p:nvSpPr>
        <p:spPr>
          <a:xfrm>
            <a:off x="3366491" y="2378466"/>
            <a:ext cx="904875" cy="177800"/>
          </a:xfrm>
          <a:prstGeom prst="rect">
            <a:avLst/>
          </a:prstGeom>
        </p:spPr>
        <p:txBody>
          <a:bodyPr wrap="square" lIns="0" tIns="12065" rIns="0" bIns="0" rtlCol="0" vert="horz">
            <a:spAutoFit/>
          </a:bodyPr>
          <a:lstStyle/>
          <a:p>
            <a:pPr marL="38100">
              <a:lnSpc>
                <a:spcPct val="100000"/>
              </a:lnSpc>
              <a:spcBef>
                <a:spcPts val="95"/>
              </a:spcBef>
            </a:pPr>
            <a:r>
              <a:rPr dirty="0" sz="1000" spc="15">
                <a:latin typeface="Cambria Math"/>
                <a:cs typeface="Cambria Math"/>
              </a:rPr>
              <a:t>E</a:t>
            </a:r>
            <a:r>
              <a:rPr dirty="0" baseline="-15873" sz="1050" spc="22">
                <a:latin typeface="Cambria Math"/>
                <a:cs typeface="Cambria Math"/>
              </a:rPr>
              <a:t>s </a:t>
            </a:r>
            <a:r>
              <a:rPr dirty="0" sz="1000" spc="25">
                <a:latin typeface="Cambria Math"/>
                <a:cs typeface="Cambria Math"/>
              </a:rPr>
              <a:t>M</a:t>
            </a:r>
            <a:r>
              <a:rPr dirty="0" baseline="-15873" sz="1050" spc="37">
                <a:latin typeface="Cambria Math"/>
                <a:cs typeface="Cambria Math"/>
              </a:rPr>
              <a:t>bcr</a:t>
            </a:r>
            <a:r>
              <a:rPr dirty="0" baseline="2777" sz="1500" spc="37">
                <a:latin typeface="Cambria Math"/>
                <a:cs typeface="Cambria Math"/>
              </a:rPr>
              <a:t>(</a:t>
            </a:r>
            <a:r>
              <a:rPr dirty="0" sz="1000" spc="25">
                <a:latin typeface="Cambria Math"/>
                <a:cs typeface="Cambria Math"/>
              </a:rPr>
              <a:t>d</a:t>
            </a:r>
            <a:r>
              <a:rPr dirty="0" baseline="-15873" sz="1050" spc="37">
                <a:latin typeface="Cambria Math"/>
                <a:cs typeface="Cambria Math"/>
              </a:rPr>
              <a:t>s </a:t>
            </a:r>
            <a:r>
              <a:rPr dirty="0" sz="1000" spc="-5">
                <a:latin typeface="Cambria Math"/>
                <a:cs typeface="Cambria Math"/>
              </a:rPr>
              <a:t>−</a:t>
            </a:r>
            <a:r>
              <a:rPr dirty="0" sz="1000" spc="-80">
                <a:latin typeface="Cambria Math"/>
                <a:cs typeface="Cambria Math"/>
              </a:rPr>
              <a:t> </a:t>
            </a:r>
            <a:r>
              <a:rPr dirty="0" sz="1000">
                <a:latin typeface="Cambria Math"/>
                <a:cs typeface="Cambria Math"/>
              </a:rPr>
              <a:t>c</a:t>
            </a:r>
            <a:r>
              <a:rPr dirty="0" baseline="2777" sz="1500">
                <a:latin typeface="Cambria Math"/>
                <a:cs typeface="Cambria Math"/>
              </a:rPr>
              <a:t>)</a:t>
            </a:r>
            <a:endParaRPr baseline="2777" sz="1500">
              <a:latin typeface="Cambria Math"/>
              <a:cs typeface="Cambria Math"/>
            </a:endParaRPr>
          </a:p>
        </p:txBody>
      </p:sp>
      <p:sp>
        <p:nvSpPr>
          <p:cNvPr id="7" name="object 7"/>
          <p:cNvSpPr txBox="1"/>
          <p:nvPr/>
        </p:nvSpPr>
        <p:spPr>
          <a:xfrm>
            <a:off x="3812608" y="2561363"/>
            <a:ext cx="6667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I</a:t>
            </a:r>
            <a:endParaRPr sz="1000">
              <a:latin typeface="Cambria Math"/>
              <a:cs typeface="Cambria Math"/>
            </a:endParaRPr>
          </a:p>
        </p:txBody>
      </p:sp>
      <p:sp>
        <p:nvSpPr>
          <p:cNvPr id="8" name="object 8"/>
          <p:cNvSpPr txBox="1"/>
          <p:nvPr/>
        </p:nvSpPr>
        <p:spPr>
          <a:xfrm>
            <a:off x="3462020" y="2625343"/>
            <a:ext cx="502920" cy="132080"/>
          </a:xfrm>
          <a:prstGeom prst="rect">
            <a:avLst/>
          </a:prstGeom>
        </p:spPr>
        <p:txBody>
          <a:bodyPr wrap="square" lIns="0" tIns="12065" rIns="0" bIns="0" rtlCol="0" vert="horz">
            <a:spAutoFit/>
          </a:bodyPr>
          <a:lstStyle/>
          <a:p>
            <a:pPr marL="12700">
              <a:lnSpc>
                <a:spcPct val="100000"/>
              </a:lnSpc>
              <a:spcBef>
                <a:spcPts val="95"/>
              </a:spcBef>
              <a:tabLst>
                <a:tab pos="403860" algn="l"/>
              </a:tabLst>
            </a:pPr>
            <a:r>
              <a:rPr dirty="0" sz="700" spc="40">
                <a:latin typeface="Cambria Math"/>
                <a:cs typeface="Cambria Math"/>
              </a:rPr>
              <a:t>g</a:t>
            </a:r>
            <a:r>
              <a:rPr dirty="0" sz="700" spc="40">
                <a:latin typeface="Cambria Math"/>
                <a:cs typeface="Cambria Math"/>
              </a:rPr>
              <a:t>	</a:t>
            </a:r>
            <a:r>
              <a:rPr dirty="0" sz="700" spc="30">
                <a:latin typeface="Cambria Math"/>
                <a:cs typeface="Cambria Math"/>
              </a:rPr>
              <a:t>cr</a:t>
            </a:r>
            <a:endParaRPr sz="700">
              <a:latin typeface="Cambria Math"/>
              <a:cs typeface="Cambria Math"/>
            </a:endParaRPr>
          </a:p>
        </p:txBody>
      </p:sp>
      <p:sp>
        <p:nvSpPr>
          <p:cNvPr id="9" name="object 9"/>
          <p:cNvSpPr/>
          <p:nvPr/>
        </p:nvSpPr>
        <p:spPr>
          <a:xfrm>
            <a:off x="3550920" y="2579370"/>
            <a:ext cx="683260" cy="0"/>
          </a:xfrm>
          <a:custGeom>
            <a:avLst/>
            <a:gdLst/>
            <a:ahLst/>
            <a:cxnLst/>
            <a:rect l="l" t="t" r="r" b="b"/>
            <a:pathLst>
              <a:path w="683260" h="0">
                <a:moveTo>
                  <a:pt x="0" y="0"/>
                </a:moveTo>
                <a:lnTo>
                  <a:pt x="682751" y="0"/>
                </a:lnTo>
              </a:path>
            </a:pathLst>
          </a:custGeom>
          <a:ln w="7620">
            <a:solidFill>
              <a:srgbClr val="000000"/>
            </a:solidFill>
          </a:ln>
        </p:spPr>
        <p:txBody>
          <a:bodyPr wrap="square" lIns="0" tIns="0" rIns="0" bIns="0" rtlCol="0"/>
          <a:lstStyle/>
          <a:p/>
        </p:txBody>
      </p:sp>
      <p:sp>
        <p:nvSpPr>
          <p:cNvPr id="10" name="object 10"/>
          <p:cNvSpPr txBox="1"/>
          <p:nvPr/>
        </p:nvSpPr>
        <p:spPr>
          <a:xfrm>
            <a:off x="4256023" y="2475991"/>
            <a:ext cx="47815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a:latin typeface="Cambria Math"/>
                <a:cs typeface="Cambria Math"/>
              </a:rPr>
              <a:t> </a:t>
            </a:r>
            <a:r>
              <a:rPr dirty="0" sz="1000" spc="-5">
                <a:latin typeface="Cambria Math"/>
                <a:cs typeface="Cambria Math"/>
              </a:rPr>
              <a:t>0.0ksi</a:t>
            </a:r>
            <a:endParaRPr sz="1000">
              <a:latin typeface="Cambria Math"/>
              <a:cs typeface="Cambria Math"/>
            </a:endParaRPr>
          </a:p>
        </p:txBody>
      </p:sp>
      <p:sp>
        <p:nvSpPr>
          <p:cNvPr id="11" name="object 11"/>
          <p:cNvSpPr txBox="1"/>
          <p:nvPr/>
        </p:nvSpPr>
        <p:spPr>
          <a:xfrm>
            <a:off x="3479261" y="2828036"/>
            <a:ext cx="808355"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22">
                <a:latin typeface="Cambria Math"/>
                <a:cs typeface="Cambria Math"/>
              </a:rPr>
              <a:t>f</a:t>
            </a:r>
            <a:r>
              <a:rPr dirty="0" sz="700" spc="15">
                <a:latin typeface="Cambria Math"/>
                <a:cs typeface="Cambria Math"/>
              </a:rPr>
              <a:t>s </a:t>
            </a:r>
            <a:r>
              <a:rPr dirty="0" baseline="11111" sz="1500" spc="-7">
                <a:latin typeface="Cambria Math"/>
                <a:cs typeface="Cambria Math"/>
              </a:rPr>
              <a:t>= </a:t>
            </a:r>
            <a:r>
              <a:rPr dirty="0" baseline="11111" sz="1500" spc="37">
                <a:latin typeface="Cambria Math"/>
                <a:cs typeface="Cambria Math"/>
              </a:rPr>
              <a:t>f</a:t>
            </a:r>
            <a:r>
              <a:rPr dirty="0" sz="700" spc="25">
                <a:latin typeface="Cambria Math"/>
                <a:cs typeface="Cambria Math"/>
              </a:rPr>
              <a:t>pe </a:t>
            </a:r>
            <a:r>
              <a:rPr dirty="0" baseline="11111" sz="1500" spc="-7">
                <a:latin typeface="Cambria Math"/>
                <a:cs typeface="Cambria Math"/>
              </a:rPr>
              <a:t>+</a:t>
            </a:r>
            <a:r>
              <a:rPr dirty="0" baseline="11111" sz="1500" spc="-142">
                <a:latin typeface="Cambria Math"/>
                <a:cs typeface="Cambria Math"/>
              </a:rPr>
              <a:t> </a:t>
            </a:r>
            <a:r>
              <a:rPr dirty="0" baseline="11111" sz="1500" spc="37">
                <a:latin typeface="Cambria Math"/>
                <a:cs typeface="Cambria Math"/>
              </a:rPr>
              <a:t>f</a:t>
            </a:r>
            <a:r>
              <a:rPr dirty="0" sz="700" spc="25">
                <a:latin typeface="Cambria Math"/>
                <a:cs typeface="Cambria Math"/>
              </a:rPr>
              <a:t>bcr</a:t>
            </a:r>
            <a:endParaRPr sz="700">
              <a:latin typeface="Cambria Math"/>
              <a:cs typeface="Cambria Math"/>
            </a:endParaRPr>
          </a:p>
        </p:txBody>
      </p:sp>
      <p:sp>
        <p:nvSpPr>
          <p:cNvPr id="12" name="object 12"/>
          <p:cNvSpPr txBox="1"/>
          <p:nvPr/>
        </p:nvSpPr>
        <p:spPr>
          <a:xfrm>
            <a:off x="673100" y="2972206"/>
            <a:ext cx="1631314" cy="470534"/>
          </a:xfrm>
          <a:prstGeom prst="rect">
            <a:avLst/>
          </a:prstGeom>
        </p:spPr>
        <p:txBody>
          <a:bodyPr wrap="square" lIns="0" tIns="12700" rIns="0" bIns="0" rtlCol="0" vert="horz">
            <a:spAutoFit/>
          </a:bodyPr>
          <a:lstStyle/>
          <a:p>
            <a:pPr marL="12700" marR="5080">
              <a:lnSpc>
                <a:spcPct val="146000"/>
              </a:lnSpc>
              <a:spcBef>
                <a:spcPts val="100"/>
              </a:spcBef>
            </a:pPr>
            <a:r>
              <a:rPr dirty="0" sz="1000" spc="-5">
                <a:latin typeface="Times New Roman"/>
                <a:cs typeface="Times New Roman"/>
              </a:rPr>
              <a:t>Compute the effective prestress  For</a:t>
            </a:r>
            <a:r>
              <a:rPr dirty="0" sz="1000">
                <a:latin typeface="Times New Roman"/>
                <a:cs typeface="Times New Roman"/>
              </a:rPr>
              <a:t> </a:t>
            </a:r>
            <a:r>
              <a:rPr dirty="0" sz="1000" spc="-5">
                <a:latin typeface="Times New Roman"/>
                <a:cs typeface="Times New Roman"/>
              </a:rPr>
              <a:t>OL1</a:t>
            </a:r>
            <a:endParaRPr sz="1000">
              <a:latin typeface="Times New Roman"/>
              <a:cs typeface="Times New Roman"/>
            </a:endParaRPr>
          </a:p>
        </p:txBody>
      </p:sp>
      <p:sp>
        <p:nvSpPr>
          <p:cNvPr id="13" name="object 13"/>
          <p:cNvSpPr txBox="1"/>
          <p:nvPr/>
        </p:nvSpPr>
        <p:spPr>
          <a:xfrm>
            <a:off x="958617" y="3625088"/>
            <a:ext cx="492759"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330">
                <a:latin typeface="Cambria Math"/>
                <a:cs typeface="Cambria Math"/>
              </a:rPr>
              <a:t>∆𝑓𝑓</a:t>
            </a:r>
            <a:r>
              <a:rPr dirty="0" sz="700" spc="-220">
                <a:latin typeface="Cambria Math"/>
                <a:cs typeface="Cambria Math"/>
              </a:rPr>
              <a:t>𝑑𝑑𝐿𝐿𝐿𝐿</a:t>
            </a:r>
            <a:r>
              <a:rPr dirty="0" sz="700" spc="135">
                <a:latin typeface="Cambria Math"/>
                <a:cs typeface="Cambria Math"/>
              </a:rPr>
              <a:t> </a:t>
            </a:r>
            <a:r>
              <a:rPr dirty="0" baseline="11111" sz="1500" spc="-7">
                <a:latin typeface="Cambria Math"/>
                <a:cs typeface="Cambria Math"/>
              </a:rPr>
              <a:t>=</a:t>
            </a:r>
            <a:endParaRPr baseline="11111" sz="1500">
              <a:latin typeface="Cambria Math"/>
              <a:cs typeface="Cambria Math"/>
            </a:endParaRPr>
          </a:p>
        </p:txBody>
      </p:sp>
      <p:sp>
        <p:nvSpPr>
          <p:cNvPr id="14" name="object 14"/>
          <p:cNvSpPr/>
          <p:nvPr/>
        </p:nvSpPr>
        <p:spPr>
          <a:xfrm>
            <a:off x="1449324" y="3702558"/>
            <a:ext cx="134620" cy="0"/>
          </a:xfrm>
          <a:custGeom>
            <a:avLst/>
            <a:gdLst/>
            <a:ahLst/>
            <a:cxnLst/>
            <a:rect l="l" t="t" r="r" b="b"/>
            <a:pathLst>
              <a:path w="134619" h="0">
                <a:moveTo>
                  <a:pt x="0" y="0"/>
                </a:moveTo>
                <a:lnTo>
                  <a:pt x="134112" y="0"/>
                </a:lnTo>
              </a:path>
            </a:pathLst>
          </a:custGeom>
          <a:ln w="7620">
            <a:solidFill>
              <a:srgbClr val="000000"/>
            </a:solidFill>
          </a:ln>
        </p:spPr>
        <p:txBody>
          <a:bodyPr wrap="square" lIns="0" tIns="0" rIns="0" bIns="0" rtlCol="0"/>
          <a:lstStyle/>
          <a:p/>
        </p:txBody>
      </p:sp>
      <p:sp>
        <p:nvSpPr>
          <p:cNvPr id="15" name="object 15"/>
          <p:cNvSpPr txBox="1"/>
          <p:nvPr/>
        </p:nvSpPr>
        <p:spPr>
          <a:xfrm>
            <a:off x="1411205" y="3526028"/>
            <a:ext cx="136906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05">
                <a:latin typeface="Cambria Math"/>
                <a:cs typeface="Cambria Math"/>
              </a:rPr>
              <a:t>𝐸𝐸</a:t>
            </a:r>
            <a:r>
              <a:rPr dirty="0" sz="700" spc="-270">
                <a:latin typeface="Cambria Math"/>
                <a:cs typeface="Cambria Math"/>
              </a:rPr>
              <a:t>𝑑𝑑</a:t>
            </a:r>
            <a:r>
              <a:rPr dirty="0" sz="700" spc="55">
                <a:latin typeface="Cambria Math"/>
                <a:cs typeface="Cambria Math"/>
              </a:rPr>
              <a:t> </a:t>
            </a:r>
            <a:r>
              <a:rPr dirty="0" baseline="11111" sz="1500" spc="-352">
                <a:latin typeface="Cambria Math"/>
                <a:cs typeface="Cambria Math"/>
              </a:rPr>
              <a:t>𝑀𝑀</a:t>
            </a:r>
            <a:r>
              <a:rPr dirty="0" sz="700" spc="-235">
                <a:latin typeface="Cambria Math"/>
                <a:cs typeface="Cambria Math"/>
              </a:rPr>
              <a:t>𝐿𝐿𝐿𝐿𝐿𝐿𝐿𝐿</a:t>
            </a:r>
            <a:r>
              <a:rPr dirty="0" baseline="11111" sz="1500" spc="-352">
                <a:latin typeface="Cambria Math"/>
                <a:cs typeface="Cambria Math"/>
              </a:rPr>
              <a:t>�𝑌𝑌</a:t>
            </a:r>
            <a:r>
              <a:rPr dirty="0" sz="700" spc="-235">
                <a:latin typeface="Cambria Math"/>
                <a:cs typeface="Cambria Math"/>
              </a:rPr>
              <a:t>𝑠𝑠𝑐𝑐</a:t>
            </a:r>
            <a:r>
              <a:rPr dirty="0" sz="700" spc="135">
                <a:latin typeface="Cambria Math"/>
                <a:cs typeface="Cambria Math"/>
              </a:rPr>
              <a:t> </a:t>
            </a:r>
            <a:r>
              <a:rPr dirty="0" baseline="11111" sz="1500" spc="-7">
                <a:latin typeface="Cambria Math"/>
                <a:cs typeface="Cambria Math"/>
              </a:rPr>
              <a:t>− </a:t>
            </a:r>
            <a:r>
              <a:rPr dirty="0" baseline="11111" sz="1500" spc="-397">
                <a:latin typeface="Cambria Math"/>
                <a:cs typeface="Cambria Math"/>
              </a:rPr>
              <a:t>𝑌𝑌</a:t>
            </a:r>
            <a:r>
              <a:rPr dirty="0" sz="700" spc="-265">
                <a:latin typeface="Cambria Math"/>
                <a:cs typeface="Cambria Math"/>
              </a:rPr>
              <a:t>𝑠𝑠𝑔𝑔</a:t>
            </a:r>
            <a:r>
              <a:rPr dirty="0" sz="700" spc="120">
                <a:latin typeface="Cambria Math"/>
                <a:cs typeface="Cambria Math"/>
              </a:rPr>
              <a:t> </a:t>
            </a:r>
            <a:r>
              <a:rPr dirty="0" baseline="11111" sz="1500" spc="-7">
                <a:latin typeface="Cambria Math"/>
                <a:cs typeface="Cambria Math"/>
              </a:rPr>
              <a:t>+</a:t>
            </a:r>
            <a:r>
              <a:rPr dirty="0" baseline="11111" sz="1500">
                <a:latin typeface="Cambria Math"/>
                <a:cs typeface="Cambria Math"/>
              </a:rPr>
              <a:t> </a:t>
            </a:r>
            <a:r>
              <a:rPr dirty="0" baseline="11111" sz="1500" spc="-540">
                <a:latin typeface="Cambria Math"/>
                <a:cs typeface="Cambria Math"/>
              </a:rPr>
              <a:t>𝐴𝐴�</a:t>
            </a:r>
            <a:endParaRPr baseline="11111" sz="1500">
              <a:latin typeface="Cambria Math"/>
              <a:cs typeface="Cambria Math"/>
            </a:endParaRPr>
          </a:p>
        </p:txBody>
      </p:sp>
      <p:sp>
        <p:nvSpPr>
          <p:cNvPr id="16" name="object 16"/>
          <p:cNvSpPr txBox="1"/>
          <p:nvPr/>
        </p:nvSpPr>
        <p:spPr>
          <a:xfrm>
            <a:off x="1441196" y="3684523"/>
            <a:ext cx="745490" cy="177800"/>
          </a:xfrm>
          <a:prstGeom prst="rect">
            <a:avLst/>
          </a:prstGeom>
        </p:spPr>
        <p:txBody>
          <a:bodyPr wrap="square" lIns="0" tIns="12065" rIns="0" bIns="0" rtlCol="0" vert="horz">
            <a:spAutoFit/>
          </a:bodyPr>
          <a:lstStyle/>
          <a:p>
            <a:pPr marL="12700">
              <a:lnSpc>
                <a:spcPct val="100000"/>
              </a:lnSpc>
              <a:spcBef>
                <a:spcPts val="95"/>
              </a:spcBef>
              <a:tabLst>
                <a:tab pos="684530" algn="l"/>
              </a:tabLst>
            </a:pPr>
            <a:r>
              <a:rPr dirty="0" sz="1000" spc="-505">
                <a:latin typeface="Cambria Math"/>
                <a:cs typeface="Cambria Math"/>
              </a:rPr>
              <a:t>𝐸𝐸</a:t>
            </a:r>
            <a:r>
              <a:rPr dirty="0" sz="1000" spc="-505">
                <a:latin typeface="Cambria Math"/>
                <a:cs typeface="Cambria Math"/>
              </a:rPr>
              <a:t>	</a:t>
            </a:r>
            <a:r>
              <a:rPr dirty="0" sz="1000" spc="-505">
                <a:latin typeface="Cambria Math"/>
                <a:cs typeface="Cambria Math"/>
              </a:rPr>
              <a:t>𝐼𝐼</a:t>
            </a:r>
            <a:endParaRPr sz="1000">
              <a:latin typeface="Cambria Math"/>
              <a:cs typeface="Cambria Math"/>
            </a:endParaRPr>
          </a:p>
        </p:txBody>
      </p:sp>
      <p:sp>
        <p:nvSpPr>
          <p:cNvPr id="17" name="object 17"/>
          <p:cNvSpPr txBox="1"/>
          <p:nvPr/>
        </p:nvSpPr>
        <p:spPr>
          <a:xfrm>
            <a:off x="1512824" y="3748532"/>
            <a:ext cx="710565" cy="132080"/>
          </a:xfrm>
          <a:prstGeom prst="rect">
            <a:avLst/>
          </a:prstGeom>
        </p:spPr>
        <p:txBody>
          <a:bodyPr wrap="square" lIns="0" tIns="12065" rIns="0" bIns="0" rtlCol="0" vert="horz">
            <a:spAutoFit/>
          </a:bodyPr>
          <a:lstStyle/>
          <a:p>
            <a:pPr marL="12700">
              <a:lnSpc>
                <a:spcPct val="100000"/>
              </a:lnSpc>
              <a:spcBef>
                <a:spcPts val="95"/>
              </a:spcBef>
              <a:tabLst>
                <a:tab pos="652145" algn="l"/>
              </a:tabLst>
            </a:pPr>
            <a:r>
              <a:rPr dirty="0" sz="700" spc="-320">
                <a:latin typeface="Cambria Math"/>
                <a:cs typeface="Cambria Math"/>
              </a:rPr>
              <a:t>𝑐𝑐</a:t>
            </a:r>
            <a:r>
              <a:rPr dirty="0" sz="700" spc="-320">
                <a:latin typeface="Cambria Math"/>
                <a:cs typeface="Cambria Math"/>
              </a:rPr>
              <a:t>	</a:t>
            </a:r>
            <a:r>
              <a:rPr dirty="0" sz="700" spc="-320">
                <a:latin typeface="Cambria Math"/>
                <a:cs typeface="Cambria Math"/>
              </a:rPr>
              <a:t>𝑐𝑐</a:t>
            </a:r>
            <a:endParaRPr sz="700">
              <a:latin typeface="Cambria Math"/>
              <a:cs typeface="Cambria Math"/>
            </a:endParaRPr>
          </a:p>
        </p:txBody>
      </p:sp>
      <p:sp>
        <p:nvSpPr>
          <p:cNvPr id="18" name="object 18"/>
          <p:cNvSpPr/>
          <p:nvPr/>
        </p:nvSpPr>
        <p:spPr>
          <a:xfrm>
            <a:off x="1604772" y="3702558"/>
            <a:ext cx="1137285" cy="0"/>
          </a:xfrm>
          <a:custGeom>
            <a:avLst/>
            <a:gdLst/>
            <a:ahLst/>
            <a:cxnLst/>
            <a:rect l="l" t="t" r="r" b="b"/>
            <a:pathLst>
              <a:path w="1137285" h="0">
                <a:moveTo>
                  <a:pt x="0" y="0"/>
                </a:moveTo>
                <a:lnTo>
                  <a:pt x="1136904" y="0"/>
                </a:lnTo>
              </a:path>
            </a:pathLst>
          </a:custGeom>
          <a:ln w="7620">
            <a:solidFill>
              <a:srgbClr val="000000"/>
            </a:solidFill>
          </a:ln>
        </p:spPr>
        <p:txBody>
          <a:bodyPr wrap="square" lIns="0" tIns="0" rIns="0" bIns="0" rtlCol="0"/>
          <a:lstStyle/>
          <a:p/>
        </p:txBody>
      </p:sp>
      <p:sp>
        <p:nvSpPr>
          <p:cNvPr id="19" name="object 19"/>
          <p:cNvSpPr/>
          <p:nvPr/>
        </p:nvSpPr>
        <p:spPr>
          <a:xfrm>
            <a:off x="2907792" y="3702558"/>
            <a:ext cx="719455" cy="0"/>
          </a:xfrm>
          <a:custGeom>
            <a:avLst/>
            <a:gdLst/>
            <a:ahLst/>
            <a:cxnLst/>
            <a:rect l="l" t="t" r="r" b="b"/>
            <a:pathLst>
              <a:path w="719454" h="0">
                <a:moveTo>
                  <a:pt x="0" y="0"/>
                </a:moveTo>
                <a:lnTo>
                  <a:pt x="719328" y="0"/>
                </a:lnTo>
              </a:path>
            </a:pathLst>
          </a:custGeom>
          <a:ln w="7620">
            <a:solidFill>
              <a:srgbClr val="000000"/>
            </a:solidFill>
          </a:ln>
        </p:spPr>
        <p:txBody>
          <a:bodyPr wrap="square" lIns="0" tIns="0" rIns="0" bIns="0" rtlCol="0"/>
          <a:lstStyle/>
          <a:p/>
        </p:txBody>
      </p:sp>
      <p:sp>
        <p:nvSpPr>
          <p:cNvPr id="20" name="object 20"/>
          <p:cNvSpPr txBox="1"/>
          <p:nvPr/>
        </p:nvSpPr>
        <p:spPr>
          <a:xfrm>
            <a:off x="2738627" y="3599179"/>
            <a:ext cx="2699385" cy="262890"/>
          </a:xfrm>
          <a:prstGeom prst="rect">
            <a:avLst/>
          </a:prstGeom>
        </p:spPr>
        <p:txBody>
          <a:bodyPr wrap="square" lIns="0" tIns="12065" rIns="0" bIns="0" rtlCol="0" vert="horz">
            <a:spAutoFit/>
          </a:bodyPr>
          <a:lstStyle/>
          <a:p>
            <a:pPr marL="38100">
              <a:lnSpc>
                <a:spcPts val="935"/>
              </a:lnSpc>
              <a:spcBef>
                <a:spcPts val="95"/>
              </a:spcBef>
            </a:pPr>
            <a:r>
              <a:rPr dirty="0" sz="1000" spc="-5">
                <a:latin typeface="Cambria Math"/>
                <a:cs typeface="Cambria Math"/>
              </a:rPr>
              <a:t>=</a:t>
            </a:r>
            <a:endParaRPr sz="1000">
              <a:latin typeface="Cambria Math"/>
              <a:cs typeface="Cambria Math"/>
            </a:endParaRPr>
          </a:p>
          <a:p>
            <a:pPr marL="168910">
              <a:lnSpc>
                <a:spcPts val="935"/>
              </a:lnSpc>
              <a:tabLst>
                <a:tab pos="1889125" algn="l"/>
              </a:tabLst>
            </a:pPr>
            <a:r>
              <a:rPr dirty="0" sz="1000" spc="-5">
                <a:latin typeface="Cambria Math"/>
                <a:cs typeface="Cambria Math"/>
              </a:rPr>
              <a:t>5886.891</a:t>
            </a:r>
            <a:r>
              <a:rPr dirty="0" sz="1000" spc="10">
                <a:latin typeface="Cambria Math"/>
                <a:cs typeface="Cambria Math"/>
              </a:rPr>
              <a:t> </a:t>
            </a:r>
            <a:r>
              <a:rPr dirty="0" sz="1000" spc="-275">
                <a:latin typeface="Cambria Math"/>
                <a:cs typeface="Cambria Math"/>
              </a:rPr>
              <a:t>𝑘𝑘𝑠𝑠𝑠𝑠	</a:t>
            </a:r>
            <a:r>
              <a:rPr dirty="0" sz="1000" spc="-70">
                <a:latin typeface="Cambria Math"/>
                <a:cs typeface="Cambria Math"/>
              </a:rPr>
              <a:t>1243580.6𝑠𝑠𝑠𝑠</a:t>
            </a:r>
            <a:r>
              <a:rPr dirty="0" baseline="23809" sz="1050" spc="-104">
                <a:latin typeface="Cambria Math"/>
                <a:cs typeface="Cambria Math"/>
              </a:rPr>
              <a:t>4</a:t>
            </a:r>
            <a:endParaRPr baseline="23809" sz="1050">
              <a:latin typeface="Cambria Math"/>
              <a:cs typeface="Cambria Math"/>
            </a:endParaRPr>
          </a:p>
        </p:txBody>
      </p:sp>
      <p:sp>
        <p:nvSpPr>
          <p:cNvPr id="21" name="object 21"/>
          <p:cNvSpPr/>
          <p:nvPr/>
        </p:nvSpPr>
        <p:spPr>
          <a:xfrm>
            <a:off x="3648455" y="3702558"/>
            <a:ext cx="2725420" cy="0"/>
          </a:xfrm>
          <a:custGeom>
            <a:avLst/>
            <a:gdLst/>
            <a:ahLst/>
            <a:cxnLst/>
            <a:rect l="l" t="t" r="r" b="b"/>
            <a:pathLst>
              <a:path w="2725420" h="0">
                <a:moveTo>
                  <a:pt x="0" y="0"/>
                </a:moveTo>
                <a:lnTo>
                  <a:pt x="2724912" y="0"/>
                </a:lnTo>
              </a:path>
            </a:pathLst>
          </a:custGeom>
          <a:ln w="7620">
            <a:solidFill>
              <a:srgbClr val="000000"/>
            </a:solidFill>
          </a:ln>
        </p:spPr>
        <p:txBody>
          <a:bodyPr wrap="square" lIns="0" tIns="0" rIns="0" bIns="0" rtlCol="0"/>
          <a:lstStyle/>
          <a:p/>
        </p:txBody>
      </p:sp>
      <p:sp>
        <p:nvSpPr>
          <p:cNvPr id="22" name="object 22"/>
          <p:cNvSpPr txBox="1"/>
          <p:nvPr/>
        </p:nvSpPr>
        <p:spPr>
          <a:xfrm>
            <a:off x="2992599" y="3501654"/>
            <a:ext cx="3729354" cy="177800"/>
          </a:xfrm>
          <a:prstGeom prst="rect">
            <a:avLst/>
          </a:prstGeom>
        </p:spPr>
        <p:txBody>
          <a:bodyPr wrap="square" lIns="0" tIns="12065" rIns="0" bIns="0" rtlCol="0" vert="horz">
            <a:spAutoFit/>
          </a:bodyPr>
          <a:lstStyle/>
          <a:p>
            <a:pPr marL="12700">
              <a:lnSpc>
                <a:spcPct val="100000"/>
              </a:lnSpc>
              <a:spcBef>
                <a:spcPts val="95"/>
              </a:spcBef>
            </a:pPr>
            <a:r>
              <a:rPr dirty="0" sz="1000" spc="-155">
                <a:latin typeface="Cambria Math"/>
                <a:cs typeface="Cambria Math"/>
              </a:rPr>
              <a:t>28500𝑘𝑘𝑠𝑠𝑠𝑠 </a:t>
            </a:r>
            <a:r>
              <a:rPr dirty="0" baseline="2777" sz="1500" spc="-89">
                <a:latin typeface="Cambria Math"/>
                <a:cs typeface="Cambria Math"/>
              </a:rPr>
              <a:t>(</a:t>
            </a:r>
            <a:r>
              <a:rPr dirty="0" sz="1000" spc="-60">
                <a:latin typeface="Cambria Math"/>
                <a:cs typeface="Cambria Math"/>
              </a:rPr>
              <a:t>2065.89𝑘𝑘 </a:t>
            </a:r>
            <a:r>
              <a:rPr dirty="0" sz="1000" spc="-5">
                <a:latin typeface="Cambria Math"/>
                <a:cs typeface="Cambria Math"/>
              </a:rPr>
              <a:t>∙ </a:t>
            </a:r>
            <a:r>
              <a:rPr dirty="0" sz="1000" spc="-140">
                <a:latin typeface="Cambria Math"/>
                <a:cs typeface="Cambria Math"/>
              </a:rPr>
              <a:t>𝑓𝑓𝑓𝑓</a:t>
            </a:r>
            <a:r>
              <a:rPr dirty="0" baseline="2777" sz="1500" spc="-209">
                <a:latin typeface="Cambria Math"/>
                <a:cs typeface="Cambria Math"/>
              </a:rPr>
              <a:t>)(</a:t>
            </a:r>
            <a:r>
              <a:rPr dirty="0" sz="1000" spc="-140">
                <a:latin typeface="Cambria Math"/>
                <a:cs typeface="Cambria Math"/>
              </a:rPr>
              <a:t>48.867𝑠𝑠𝑠𝑠 </a:t>
            </a:r>
            <a:r>
              <a:rPr dirty="0" sz="1000" spc="-5">
                <a:latin typeface="Cambria Math"/>
                <a:cs typeface="Cambria Math"/>
              </a:rPr>
              <a:t>− </a:t>
            </a:r>
            <a:r>
              <a:rPr dirty="0" sz="1000" spc="-100">
                <a:latin typeface="Cambria Math"/>
                <a:cs typeface="Cambria Math"/>
              </a:rPr>
              <a:t>35.657𝑠𝑠𝑠𝑠 </a:t>
            </a:r>
            <a:r>
              <a:rPr dirty="0" sz="1000" spc="-5">
                <a:latin typeface="Cambria Math"/>
                <a:cs typeface="Cambria Math"/>
              </a:rPr>
              <a:t>+ </a:t>
            </a:r>
            <a:r>
              <a:rPr dirty="0" sz="1000" spc="-90">
                <a:latin typeface="Cambria Math"/>
                <a:cs typeface="Cambria Math"/>
              </a:rPr>
              <a:t>31.477𝑠𝑠𝑠𝑠</a:t>
            </a:r>
            <a:r>
              <a:rPr dirty="0" baseline="2777" sz="1500" spc="-135">
                <a:latin typeface="Cambria Math"/>
                <a:cs typeface="Cambria Math"/>
              </a:rPr>
              <a:t>)</a:t>
            </a:r>
            <a:r>
              <a:rPr dirty="0" baseline="2777" sz="1500" spc="-112">
                <a:latin typeface="Cambria Math"/>
                <a:cs typeface="Cambria Math"/>
              </a:rPr>
              <a:t> </a:t>
            </a:r>
            <a:r>
              <a:rPr dirty="0" sz="1000" spc="-165">
                <a:latin typeface="Cambria Math"/>
                <a:cs typeface="Cambria Math"/>
              </a:rPr>
              <a:t>12𝑠𝑠𝑠𝑠</a:t>
            </a:r>
            <a:endParaRPr sz="1000">
              <a:latin typeface="Cambria Math"/>
              <a:cs typeface="Cambria Math"/>
            </a:endParaRPr>
          </a:p>
        </p:txBody>
      </p:sp>
      <p:sp>
        <p:nvSpPr>
          <p:cNvPr id="23" name="object 23"/>
          <p:cNvSpPr/>
          <p:nvPr/>
        </p:nvSpPr>
        <p:spPr>
          <a:xfrm>
            <a:off x="6457188" y="3702558"/>
            <a:ext cx="256540" cy="0"/>
          </a:xfrm>
          <a:custGeom>
            <a:avLst/>
            <a:gdLst/>
            <a:ahLst/>
            <a:cxnLst/>
            <a:rect l="l" t="t" r="r" b="b"/>
            <a:pathLst>
              <a:path w="256540" h="0">
                <a:moveTo>
                  <a:pt x="0" y="0"/>
                </a:moveTo>
                <a:lnTo>
                  <a:pt x="256032" y="0"/>
                </a:lnTo>
              </a:path>
            </a:pathLst>
          </a:custGeom>
          <a:ln w="7620">
            <a:solidFill>
              <a:srgbClr val="000000"/>
            </a:solidFill>
          </a:ln>
        </p:spPr>
        <p:txBody>
          <a:bodyPr wrap="square" lIns="0" tIns="0" rIns="0" bIns="0" rtlCol="0"/>
          <a:lstStyle/>
          <a:p/>
        </p:txBody>
      </p:sp>
      <p:sp>
        <p:nvSpPr>
          <p:cNvPr id="24" name="object 24"/>
          <p:cNvSpPr txBox="1"/>
          <p:nvPr/>
        </p:nvSpPr>
        <p:spPr>
          <a:xfrm>
            <a:off x="6380479" y="3599179"/>
            <a:ext cx="408305" cy="262890"/>
          </a:xfrm>
          <a:prstGeom prst="rect">
            <a:avLst/>
          </a:prstGeom>
        </p:spPr>
        <p:txBody>
          <a:bodyPr wrap="square" lIns="0" tIns="12065" rIns="0" bIns="0" rtlCol="0" vert="horz">
            <a:spAutoFit/>
          </a:bodyPr>
          <a:lstStyle/>
          <a:p>
            <a:pPr algn="ctr">
              <a:lnSpc>
                <a:spcPts val="935"/>
              </a:lnSpc>
              <a:spcBef>
                <a:spcPts val="95"/>
              </a:spcBef>
              <a:tabLst>
                <a:tab pos="319405" algn="l"/>
              </a:tabLst>
            </a:pPr>
            <a:r>
              <a:rPr dirty="0" sz="1000" spc="-254">
                <a:latin typeface="Cambria Math"/>
                <a:cs typeface="Cambria Math"/>
              </a:rPr>
              <a:t>�</a:t>
            </a:r>
            <a:r>
              <a:rPr dirty="0" sz="1000" spc="-254">
                <a:latin typeface="Cambria Math"/>
                <a:cs typeface="Cambria Math"/>
              </a:rPr>
              <a:t>	</a:t>
            </a:r>
            <a:r>
              <a:rPr dirty="0" sz="1000" spc="-360">
                <a:latin typeface="Cambria Math"/>
                <a:cs typeface="Cambria Math"/>
              </a:rPr>
              <a:t>�</a:t>
            </a:r>
            <a:endParaRPr sz="1000">
              <a:latin typeface="Cambria Math"/>
              <a:cs typeface="Cambria Math"/>
            </a:endParaRPr>
          </a:p>
          <a:p>
            <a:pPr algn="ctr">
              <a:lnSpc>
                <a:spcPts val="935"/>
              </a:lnSpc>
            </a:pPr>
            <a:r>
              <a:rPr dirty="0" sz="1000" spc="-254">
                <a:latin typeface="Cambria Math"/>
                <a:cs typeface="Cambria Math"/>
              </a:rPr>
              <a:t>1𝑓𝑓𝑓𝑓</a:t>
            </a:r>
            <a:endParaRPr sz="1000">
              <a:latin typeface="Cambria Math"/>
              <a:cs typeface="Cambria Math"/>
            </a:endParaRPr>
          </a:p>
        </p:txBody>
      </p:sp>
      <p:sp>
        <p:nvSpPr>
          <p:cNvPr id="25" name="object 25"/>
          <p:cNvSpPr txBox="1"/>
          <p:nvPr/>
        </p:nvSpPr>
        <p:spPr>
          <a:xfrm>
            <a:off x="1885677" y="3758559"/>
            <a:ext cx="3345179" cy="716280"/>
          </a:xfrm>
          <a:prstGeom prst="rect">
            <a:avLst/>
          </a:prstGeom>
        </p:spPr>
        <p:txBody>
          <a:bodyPr wrap="square" lIns="0" tIns="85725" rIns="0" bIns="0" rtlCol="0" vert="horz">
            <a:spAutoFit/>
          </a:bodyPr>
          <a:lstStyle/>
          <a:p>
            <a:pPr marL="25400">
              <a:lnSpc>
                <a:spcPct val="100000"/>
              </a:lnSpc>
              <a:spcBef>
                <a:spcPts val="675"/>
              </a:spcBef>
            </a:pPr>
            <a:r>
              <a:rPr dirty="0" sz="1000" spc="-5">
                <a:latin typeface="Cambria Math"/>
                <a:cs typeface="Cambria Math"/>
              </a:rPr>
              <a:t>=</a:t>
            </a:r>
            <a:r>
              <a:rPr dirty="0" sz="1000" spc="60">
                <a:latin typeface="Cambria Math"/>
                <a:cs typeface="Cambria Math"/>
              </a:rPr>
              <a:t> </a:t>
            </a:r>
            <a:r>
              <a:rPr dirty="0" sz="1000" spc="-155">
                <a:latin typeface="Cambria Math"/>
                <a:cs typeface="Cambria Math"/>
              </a:rPr>
              <a:t>4.312𝑘𝑘𝑠𝑠𝑠𝑠</a:t>
            </a:r>
            <a:endParaRPr sz="1000">
              <a:latin typeface="Cambria Math"/>
              <a:cs typeface="Cambria Math"/>
            </a:endParaRPr>
          </a:p>
          <a:p>
            <a:pPr algn="ctr" marL="649605">
              <a:lnSpc>
                <a:spcPct val="100000"/>
              </a:lnSpc>
              <a:spcBef>
                <a:spcPts val="575"/>
              </a:spcBef>
            </a:pPr>
            <a:r>
              <a:rPr dirty="0" sz="1000" spc="-270">
                <a:latin typeface="Cambria Math"/>
                <a:cs typeface="Cambria Math"/>
              </a:rPr>
              <a:t>𝑓𝑓</a:t>
            </a:r>
            <a:r>
              <a:rPr dirty="0" baseline="-15873" sz="1050" spc="-405">
                <a:latin typeface="Cambria Math"/>
                <a:cs typeface="Cambria Math"/>
              </a:rPr>
              <a:t>𝑑𝑑𝑒𝑒</a:t>
            </a:r>
            <a:r>
              <a:rPr dirty="0" baseline="-15873" sz="1050" spc="262">
                <a:latin typeface="Cambria Math"/>
                <a:cs typeface="Cambria Math"/>
              </a:rPr>
              <a:t> </a:t>
            </a:r>
            <a:r>
              <a:rPr dirty="0" sz="1000" spc="-5">
                <a:latin typeface="Cambria Math"/>
                <a:cs typeface="Cambria Math"/>
              </a:rPr>
              <a:t>= </a:t>
            </a:r>
            <a:r>
              <a:rPr dirty="0" sz="1000" spc="-130">
                <a:latin typeface="Cambria Math"/>
                <a:cs typeface="Cambria Math"/>
              </a:rPr>
              <a:t>172.056𝑘𝑘𝑠𝑠𝑠𝑠  </a:t>
            </a:r>
            <a:r>
              <a:rPr dirty="0" sz="1000" spc="-5">
                <a:latin typeface="Cambria Math"/>
                <a:cs typeface="Cambria Math"/>
              </a:rPr>
              <a:t>+ </a:t>
            </a:r>
            <a:r>
              <a:rPr dirty="0" sz="1000" spc="-155">
                <a:latin typeface="Cambria Math"/>
                <a:cs typeface="Cambria Math"/>
              </a:rPr>
              <a:t>4.312𝑘𝑘𝑠𝑠𝑠𝑠 </a:t>
            </a:r>
            <a:r>
              <a:rPr dirty="0" sz="1000" spc="-5">
                <a:latin typeface="Cambria Math"/>
                <a:cs typeface="Cambria Math"/>
              </a:rPr>
              <a:t>= 176.37</a:t>
            </a:r>
            <a:r>
              <a:rPr dirty="0" sz="1000" spc="-85">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algn="ctr" marL="648970">
              <a:lnSpc>
                <a:spcPct val="100000"/>
              </a:lnSpc>
              <a:spcBef>
                <a:spcPts val="685"/>
              </a:spcBef>
            </a:pPr>
            <a:r>
              <a:rPr dirty="0" sz="1000" spc="-315">
                <a:latin typeface="Cambria Math"/>
                <a:cs typeface="Cambria Math"/>
              </a:rPr>
              <a:t>𝑓𝑓</a:t>
            </a:r>
            <a:r>
              <a:rPr dirty="0" baseline="-15873" sz="1050" spc="-472">
                <a:latin typeface="Cambria Math"/>
                <a:cs typeface="Cambria Math"/>
              </a:rPr>
              <a:t>𝑠𝑠</a:t>
            </a:r>
            <a:r>
              <a:rPr dirty="0" baseline="-15873" sz="1050" spc="262">
                <a:latin typeface="Cambria Math"/>
                <a:cs typeface="Cambria Math"/>
              </a:rPr>
              <a:t> </a:t>
            </a:r>
            <a:r>
              <a:rPr dirty="0" sz="1000" spc="-5">
                <a:latin typeface="Cambria Math"/>
                <a:cs typeface="Cambria Math"/>
              </a:rPr>
              <a:t>= </a:t>
            </a:r>
            <a:r>
              <a:rPr dirty="0" sz="1000" spc="-270">
                <a:latin typeface="Cambria Math"/>
                <a:cs typeface="Cambria Math"/>
              </a:rPr>
              <a:t>𝑓𝑓</a:t>
            </a:r>
            <a:r>
              <a:rPr dirty="0" baseline="-15873" sz="1050" spc="-405">
                <a:latin typeface="Cambria Math"/>
                <a:cs typeface="Cambria Math"/>
              </a:rPr>
              <a:t>𝑑𝑑𝑒𝑒</a:t>
            </a:r>
            <a:r>
              <a:rPr dirty="0" baseline="-15873" sz="1050" spc="187">
                <a:latin typeface="Cambria Math"/>
                <a:cs typeface="Cambria Math"/>
              </a:rPr>
              <a:t> </a:t>
            </a:r>
            <a:r>
              <a:rPr dirty="0" sz="1000" spc="-5">
                <a:latin typeface="Cambria Math"/>
                <a:cs typeface="Cambria Math"/>
              </a:rPr>
              <a:t>+ </a:t>
            </a:r>
            <a:r>
              <a:rPr dirty="0" sz="1000" spc="-235">
                <a:latin typeface="Cambria Math"/>
                <a:cs typeface="Cambria Math"/>
              </a:rPr>
              <a:t>𝑓𝑓</a:t>
            </a:r>
            <a:r>
              <a:rPr dirty="0" baseline="-15873" sz="1050" spc="-352">
                <a:latin typeface="Cambria Math"/>
                <a:cs typeface="Cambria Math"/>
              </a:rPr>
              <a:t>𝑠𝑠𝑔𝑔𝑐𝑐</a:t>
            </a:r>
            <a:r>
              <a:rPr dirty="0" baseline="-15873" sz="1050" spc="262">
                <a:latin typeface="Cambria Math"/>
                <a:cs typeface="Cambria Math"/>
              </a:rPr>
              <a:t> </a:t>
            </a:r>
            <a:r>
              <a:rPr dirty="0" sz="1000" spc="-5">
                <a:latin typeface="Cambria Math"/>
                <a:cs typeface="Cambria Math"/>
              </a:rPr>
              <a:t>= </a:t>
            </a:r>
            <a:r>
              <a:rPr dirty="0" sz="1000" spc="-140">
                <a:latin typeface="Cambria Math"/>
                <a:cs typeface="Cambria Math"/>
              </a:rPr>
              <a:t>176.37𝑘𝑘𝑠𝑠𝑠𝑠 </a:t>
            </a:r>
            <a:r>
              <a:rPr dirty="0" sz="1000" spc="-5">
                <a:latin typeface="Cambria Math"/>
                <a:cs typeface="Cambria Math"/>
              </a:rPr>
              <a:t>+ </a:t>
            </a:r>
            <a:r>
              <a:rPr dirty="0" sz="1000" spc="-235">
                <a:latin typeface="Cambria Math"/>
                <a:cs typeface="Cambria Math"/>
              </a:rPr>
              <a:t>0𝑘𝑘𝑠𝑠𝑠𝑠</a:t>
            </a:r>
            <a:r>
              <a:rPr dirty="0" sz="1000" spc="95">
                <a:latin typeface="Cambria Math"/>
                <a:cs typeface="Cambria Math"/>
              </a:rPr>
              <a:t> </a:t>
            </a:r>
            <a:r>
              <a:rPr dirty="0" sz="1000" spc="-5">
                <a:latin typeface="Cambria Math"/>
                <a:cs typeface="Cambria Math"/>
              </a:rPr>
              <a:t>=</a:t>
            </a:r>
            <a:r>
              <a:rPr dirty="0" sz="1000">
                <a:latin typeface="Cambria Math"/>
                <a:cs typeface="Cambria Math"/>
              </a:rPr>
              <a:t> </a:t>
            </a:r>
            <a:r>
              <a:rPr dirty="0" sz="1000" spc="-140">
                <a:latin typeface="Cambria Math"/>
                <a:cs typeface="Cambria Math"/>
              </a:rPr>
              <a:t>176.37𝑘𝑘𝑠𝑠𝑠𝑠</a:t>
            </a:r>
            <a:endParaRPr sz="1000">
              <a:latin typeface="Cambria Math"/>
              <a:cs typeface="Cambria Math"/>
            </a:endParaRPr>
          </a:p>
        </p:txBody>
      </p:sp>
      <p:sp>
        <p:nvSpPr>
          <p:cNvPr id="26" name="object 26"/>
          <p:cNvSpPr txBox="1"/>
          <p:nvPr/>
        </p:nvSpPr>
        <p:spPr>
          <a:xfrm>
            <a:off x="673100" y="4534916"/>
            <a:ext cx="46672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For</a:t>
            </a:r>
            <a:r>
              <a:rPr dirty="0" sz="1000" spc="-55">
                <a:latin typeface="Times New Roman"/>
                <a:cs typeface="Times New Roman"/>
              </a:rPr>
              <a:t> </a:t>
            </a:r>
            <a:r>
              <a:rPr dirty="0" sz="1000" spc="-5">
                <a:latin typeface="Times New Roman"/>
                <a:cs typeface="Times New Roman"/>
              </a:rPr>
              <a:t>OL2</a:t>
            </a:r>
            <a:endParaRPr sz="1000">
              <a:latin typeface="Times New Roman"/>
              <a:cs typeface="Times New Roman"/>
            </a:endParaRPr>
          </a:p>
        </p:txBody>
      </p:sp>
      <p:sp>
        <p:nvSpPr>
          <p:cNvPr id="27" name="object 27"/>
          <p:cNvSpPr txBox="1"/>
          <p:nvPr/>
        </p:nvSpPr>
        <p:spPr>
          <a:xfrm>
            <a:off x="1110488" y="4934204"/>
            <a:ext cx="179705" cy="132080"/>
          </a:xfrm>
          <a:prstGeom prst="rect">
            <a:avLst/>
          </a:prstGeom>
        </p:spPr>
        <p:txBody>
          <a:bodyPr wrap="square" lIns="0" tIns="12065" rIns="0" bIns="0" rtlCol="0" vert="horz">
            <a:spAutoFit/>
          </a:bodyPr>
          <a:lstStyle/>
          <a:p>
            <a:pPr marL="12700">
              <a:lnSpc>
                <a:spcPct val="100000"/>
              </a:lnSpc>
              <a:spcBef>
                <a:spcPts val="95"/>
              </a:spcBef>
            </a:pPr>
            <a:r>
              <a:rPr dirty="0" sz="700" spc="-325">
                <a:latin typeface="Cambria Math"/>
                <a:cs typeface="Cambria Math"/>
              </a:rPr>
              <a:t>𝑑</a:t>
            </a:r>
            <a:r>
              <a:rPr dirty="0" sz="700" spc="-320">
                <a:latin typeface="Cambria Math"/>
                <a:cs typeface="Cambria Math"/>
              </a:rPr>
              <a:t>𝑑</a:t>
            </a:r>
            <a:r>
              <a:rPr dirty="0" sz="700" spc="-345">
                <a:latin typeface="Cambria Math"/>
                <a:cs typeface="Cambria Math"/>
              </a:rPr>
              <a:t>𝐿𝐿𝐿𝐿</a:t>
            </a:r>
            <a:endParaRPr sz="700">
              <a:latin typeface="Cambria Math"/>
              <a:cs typeface="Cambria Math"/>
            </a:endParaRPr>
          </a:p>
        </p:txBody>
      </p:sp>
      <p:sp>
        <p:nvSpPr>
          <p:cNvPr id="28" name="object 28"/>
          <p:cNvSpPr txBox="1"/>
          <p:nvPr/>
        </p:nvSpPr>
        <p:spPr>
          <a:xfrm>
            <a:off x="984017" y="4870246"/>
            <a:ext cx="441959" cy="177800"/>
          </a:xfrm>
          <a:prstGeom prst="rect">
            <a:avLst/>
          </a:prstGeom>
        </p:spPr>
        <p:txBody>
          <a:bodyPr wrap="square" lIns="0" tIns="12065" rIns="0" bIns="0" rtlCol="0" vert="horz">
            <a:spAutoFit/>
          </a:bodyPr>
          <a:lstStyle/>
          <a:p>
            <a:pPr marL="12700">
              <a:lnSpc>
                <a:spcPct val="100000"/>
              </a:lnSpc>
              <a:spcBef>
                <a:spcPts val="95"/>
              </a:spcBef>
              <a:tabLst>
                <a:tab pos="334010" algn="l"/>
              </a:tabLst>
            </a:pPr>
            <a:r>
              <a:rPr dirty="0" sz="1000">
                <a:latin typeface="Cambria Math"/>
                <a:cs typeface="Cambria Math"/>
              </a:rPr>
              <a:t>∆</a:t>
            </a:r>
            <a:r>
              <a:rPr dirty="0" sz="1000" spc="-660">
                <a:latin typeface="Cambria Math"/>
                <a:cs typeface="Cambria Math"/>
              </a:rPr>
              <a:t>𝑓</a:t>
            </a:r>
            <a:r>
              <a:rPr dirty="0" sz="1000" spc="-505">
                <a:latin typeface="Cambria Math"/>
                <a:cs typeface="Cambria Math"/>
              </a:rPr>
              <a:t>𝑓</a:t>
            </a:r>
            <a:r>
              <a:rPr dirty="0" sz="100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29" name="object 29"/>
          <p:cNvSpPr/>
          <p:nvPr/>
        </p:nvSpPr>
        <p:spPr>
          <a:xfrm>
            <a:off x="1449324" y="4973573"/>
            <a:ext cx="134620" cy="0"/>
          </a:xfrm>
          <a:custGeom>
            <a:avLst/>
            <a:gdLst/>
            <a:ahLst/>
            <a:cxnLst/>
            <a:rect l="l" t="t" r="r" b="b"/>
            <a:pathLst>
              <a:path w="134619" h="0">
                <a:moveTo>
                  <a:pt x="0" y="0"/>
                </a:moveTo>
                <a:lnTo>
                  <a:pt x="134112" y="0"/>
                </a:lnTo>
              </a:path>
            </a:pathLst>
          </a:custGeom>
          <a:ln w="7620">
            <a:solidFill>
              <a:srgbClr val="000000"/>
            </a:solidFill>
          </a:ln>
        </p:spPr>
        <p:txBody>
          <a:bodyPr wrap="square" lIns="0" tIns="0" rIns="0" bIns="0" rtlCol="0"/>
          <a:lstStyle/>
          <a:p/>
        </p:txBody>
      </p:sp>
      <p:sp>
        <p:nvSpPr>
          <p:cNvPr id="30" name="object 30"/>
          <p:cNvSpPr txBox="1"/>
          <p:nvPr/>
        </p:nvSpPr>
        <p:spPr>
          <a:xfrm>
            <a:off x="1411205" y="4797044"/>
            <a:ext cx="1369060" cy="177800"/>
          </a:xfrm>
          <a:prstGeom prst="rect">
            <a:avLst/>
          </a:prstGeom>
        </p:spPr>
        <p:txBody>
          <a:bodyPr wrap="square" lIns="0" tIns="12065" rIns="0" bIns="0" rtlCol="0" vert="horz">
            <a:spAutoFit/>
          </a:bodyPr>
          <a:lstStyle/>
          <a:p>
            <a:pPr marL="38100">
              <a:lnSpc>
                <a:spcPct val="100000"/>
              </a:lnSpc>
              <a:spcBef>
                <a:spcPts val="95"/>
              </a:spcBef>
            </a:pPr>
            <a:r>
              <a:rPr dirty="0" baseline="11111" sz="1500" spc="-405">
                <a:latin typeface="Cambria Math"/>
                <a:cs typeface="Cambria Math"/>
              </a:rPr>
              <a:t>𝐸𝐸</a:t>
            </a:r>
            <a:r>
              <a:rPr dirty="0" sz="700" spc="-270">
                <a:latin typeface="Cambria Math"/>
                <a:cs typeface="Cambria Math"/>
              </a:rPr>
              <a:t>𝑑𝑑</a:t>
            </a:r>
            <a:r>
              <a:rPr dirty="0" sz="700" spc="55">
                <a:latin typeface="Cambria Math"/>
                <a:cs typeface="Cambria Math"/>
              </a:rPr>
              <a:t> </a:t>
            </a:r>
            <a:r>
              <a:rPr dirty="0" baseline="11111" sz="1500" spc="-352">
                <a:latin typeface="Cambria Math"/>
                <a:cs typeface="Cambria Math"/>
              </a:rPr>
              <a:t>𝑀𝑀</a:t>
            </a:r>
            <a:r>
              <a:rPr dirty="0" sz="700" spc="-235">
                <a:latin typeface="Cambria Math"/>
                <a:cs typeface="Cambria Math"/>
              </a:rPr>
              <a:t>𝐿𝐿𝐿𝐿𝐿𝐿𝐿𝐿</a:t>
            </a:r>
            <a:r>
              <a:rPr dirty="0" baseline="11111" sz="1500" spc="-352">
                <a:latin typeface="Cambria Math"/>
                <a:cs typeface="Cambria Math"/>
              </a:rPr>
              <a:t>�𝑌𝑌</a:t>
            </a:r>
            <a:r>
              <a:rPr dirty="0" sz="700" spc="-235">
                <a:latin typeface="Cambria Math"/>
                <a:cs typeface="Cambria Math"/>
              </a:rPr>
              <a:t>𝑠𝑠𝑐𝑐</a:t>
            </a:r>
            <a:r>
              <a:rPr dirty="0" sz="700" spc="135">
                <a:latin typeface="Cambria Math"/>
                <a:cs typeface="Cambria Math"/>
              </a:rPr>
              <a:t> </a:t>
            </a:r>
            <a:r>
              <a:rPr dirty="0" baseline="11111" sz="1500" spc="-7">
                <a:latin typeface="Cambria Math"/>
                <a:cs typeface="Cambria Math"/>
              </a:rPr>
              <a:t>− </a:t>
            </a:r>
            <a:r>
              <a:rPr dirty="0" baseline="11111" sz="1500" spc="-397">
                <a:latin typeface="Cambria Math"/>
                <a:cs typeface="Cambria Math"/>
              </a:rPr>
              <a:t>𝑌𝑌</a:t>
            </a:r>
            <a:r>
              <a:rPr dirty="0" sz="700" spc="-265">
                <a:latin typeface="Cambria Math"/>
                <a:cs typeface="Cambria Math"/>
              </a:rPr>
              <a:t>𝑠𝑠𝑔𝑔</a:t>
            </a:r>
            <a:r>
              <a:rPr dirty="0" sz="700" spc="120">
                <a:latin typeface="Cambria Math"/>
                <a:cs typeface="Cambria Math"/>
              </a:rPr>
              <a:t> </a:t>
            </a:r>
            <a:r>
              <a:rPr dirty="0" baseline="11111" sz="1500" spc="-7">
                <a:latin typeface="Cambria Math"/>
                <a:cs typeface="Cambria Math"/>
              </a:rPr>
              <a:t>+</a:t>
            </a:r>
            <a:r>
              <a:rPr dirty="0" baseline="11111" sz="1500">
                <a:latin typeface="Cambria Math"/>
                <a:cs typeface="Cambria Math"/>
              </a:rPr>
              <a:t> </a:t>
            </a:r>
            <a:r>
              <a:rPr dirty="0" baseline="11111" sz="1500" spc="-540">
                <a:latin typeface="Cambria Math"/>
                <a:cs typeface="Cambria Math"/>
              </a:rPr>
              <a:t>𝐴𝐴�</a:t>
            </a:r>
            <a:endParaRPr baseline="11111" sz="1500">
              <a:latin typeface="Cambria Math"/>
              <a:cs typeface="Cambria Math"/>
            </a:endParaRPr>
          </a:p>
        </p:txBody>
      </p:sp>
      <p:sp>
        <p:nvSpPr>
          <p:cNvPr id="31" name="object 31"/>
          <p:cNvSpPr txBox="1"/>
          <p:nvPr/>
        </p:nvSpPr>
        <p:spPr>
          <a:xfrm>
            <a:off x="1441196" y="4955540"/>
            <a:ext cx="745490" cy="177800"/>
          </a:xfrm>
          <a:prstGeom prst="rect">
            <a:avLst/>
          </a:prstGeom>
        </p:spPr>
        <p:txBody>
          <a:bodyPr wrap="square" lIns="0" tIns="12065" rIns="0" bIns="0" rtlCol="0" vert="horz">
            <a:spAutoFit/>
          </a:bodyPr>
          <a:lstStyle/>
          <a:p>
            <a:pPr marL="12700">
              <a:lnSpc>
                <a:spcPct val="100000"/>
              </a:lnSpc>
              <a:spcBef>
                <a:spcPts val="95"/>
              </a:spcBef>
              <a:tabLst>
                <a:tab pos="684530" algn="l"/>
              </a:tabLst>
            </a:pPr>
            <a:r>
              <a:rPr dirty="0" sz="1000" spc="-505">
                <a:latin typeface="Cambria Math"/>
                <a:cs typeface="Cambria Math"/>
              </a:rPr>
              <a:t>𝐸𝐸</a:t>
            </a:r>
            <a:r>
              <a:rPr dirty="0" sz="1000" spc="-505">
                <a:latin typeface="Cambria Math"/>
                <a:cs typeface="Cambria Math"/>
              </a:rPr>
              <a:t>	</a:t>
            </a:r>
            <a:r>
              <a:rPr dirty="0" sz="1000" spc="-505">
                <a:latin typeface="Cambria Math"/>
                <a:cs typeface="Cambria Math"/>
              </a:rPr>
              <a:t>𝐼𝐼</a:t>
            </a:r>
            <a:endParaRPr sz="1000">
              <a:latin typeface="Cambria Math"/>
              <a:cs typeface="Cambria Math"/>
            </a:endParaRPr>
          </a:p>
        </p:txBody>
      </p:sp>
      <p:sp>
        <p:nvSpPr>
          <p:cNvPr id="32" name="object 32"/>
          <p:cNvSpPr txBox="1"/>
          <p:nvPr/>
        </p:nvSpPr>
        <p:spPr>
          <a:xfrm>
            <a:off x="1512824" y="5019548"/>
            <a:ext cx="710565" cy="132080"/>
          </a:xfrm>
          <a:prstGeom prst="rect">
            <a:avLst/>
          </a:prstGeom>
        </p:spPr>
        <p:txBody>
          <a:bodyPr wrap="square" lIns="0" tIns="12065" rIns="0" bIns="0" rtlCol="0" vert="horz">
            <a:spAutoFit/>
          </a:bodyPr>
          <a:lstStyle/>
          <a:p>
            <a:pPr marL="12700">
              <a:lnSpc>
                <a:spcPct val="100000"/>
              </a:lnSpc>
              <a:spcBef>
                <a:spcPts val="95"/>
              </a:spcBef>
              <a:tabLst>
                <a:tab pos="652145" algn="l"/>
              </a:tabLst>
            </a:pPr>
            <a:r>
              <a:rPr dirty="0" sz="700" spc="-320">
                <a:latin typeface="Cambria Math"/>
                <a:cs typeface="Cambria Math"/>
              </a:rPr>
              <a:t>𝑐𝑐</a:t>
            </a:r>
            <a:r>
              <a:rPr dirty="0" sz="700" spc="-320">
                <a:latin typeface="Cambria Math"/>
                <a:cs typeface="Cambria Math"/>
              </a:rPr>
              <a:t>	</a:t>
            </a:r>
            <a:r>
              <a:rPr dirty="0" sz="700" spc="-320">
                <a:latin typeface="Cambria Math"/>
                <a:cs typeface="Cambria Math"/>
              </a:rPr>
              <a:t>𝑐𝑐</a:t>
            </a:r>
            <a:endParaRPr sz="700">
              <a:latin typeface="Cambria Math"/>
              <a:cs typeface="Cambria Math"/>
            </a:endParaRPr>
          </a:p>
        </p:txBody>
      </p:sp>
      <p:sp>
        <p:nvSpPr>
          <p:cNvPr id="33" name="object 33"/>
          <p:cNvSpPr/>
          <p:nvPr/>
        </p:nvSpPr>
        <p:spPr>
          <a:xfrm>
            <a:off x="1604772" y="4973573"/>
            <a:ext cx="1137285" cy="0"/>
          </a:xfrm>
          <a:custGeom>
            <a:avLst/>
            <a:gdLst/>
            <a:ahLst/>
            <a:cxnLst/>
            <a:rect l="l" t="t" r="r" b="b"/>
            <a:pathLst>
              <a:path w="1137285" h="0">
                <a:moveTo>
                  <a:pt x="0" y="0"/>
                </a:moveTo>
                <a:lnTo>
                  <a:pt x="1136904" y="0"/>
                </a:lnTo>
              </a:path>
            </a:pathLst>
          </a:custGeom>
          <a:ln w="7620">
            <a:solidFill>
              <a:srgbClr val="000000"/>
            </a:solidFill>
          </a:ln>
        </p:spPr>
        <p:txBody>
          <a:bodyPr wrap="square" lIns="0" tIns="0" rIns="0" bIns="0" rtlCol="0"/>
          <a:lstStyle/>
          <a:p/>
        </p:txBody>
      </p:sp>
      <p:sp>
        <p:nvSpPr>
          <p:cNvPr id="34" name="object 34"/>
          <p:cNvSpPr/>
          <p:nvPr/>
        </p:nvSpPr>
        <p:spPr>
          <a:xfrm>
            <a:off x="2907792" y="4973573"/>
            <a:ext cx="719455" cy="0"/>
          </a:xfrm>
          <a:custGeom>
            <a:avLst/>
            <a:gdLst/>
            <a:ahLst/>
            <a:cxnLst/>
            <a:rect l="l" t="t" r="r" b="b"/>
            <a:pathLst>
              <a:path w="719454" h="0">
                <a:moveTo>
                  <a:pt x="0" y="0"/>
                </a:moveTo>
                <a:lnTo>
                  <a:pt x="719328" y="0"/>
                </a:lnTo>
              </a:path>
            </a:pathLst>
          </a:custGeom>
          <a:ln w="7620">
            <a:solidFill>
              <a:srgbClr val="000000"/>
            </a:solidFill>
          </a:ln>
        </p:spPr>
        <p:txBody>
          <a:bodyPr wrap="square" lIns="0" tIns="0" rIns="0" bIns="0" rtlCol="0"/>
          <a:lstStyle/>
          <a:p/>
        </p:txBody>
      </p:sp>
      <p:sp>
        <p:nvSpPr>
          <p:cNvPr id="35" name="object 35"/>
          <p:cNvSpPr txBox="1"/>
          <p:nvPr/>
        </p:nvSpPr>
        <p:spPr>
          <a:xfrm>
            <a:off x="2738627" y="4870196"/>
            <a:ext cx="2699385" cy="262890"/>
          </a:xfrm>
          <a:prstGeom prst="rect">
            <a:avLst/>
          </a:prstGeom>
        </p:spPr>
        <p:txBody>
          <a:bodyPr wrap="square" lIns="0" tIns="12065" rIns="0" bIns="0" rtlCol="0" vert="horz">
            <a:spAutoFit/>
          </a:bodyPr>
          <a:lstStyle/>
          <a:p>
            <a:pPr marL="38100">
              <a:lnSpc>
                <a:spcPts val="935"/>
              </a:lnSpc>
              <a:spcBef>
                <a:spcPts val="95"/>
              </a:spcBef>
            </a:pPr>
            <a:r>
              <a:rPr dirty="0" sz="1000" spc="-5">
                <a:latin typeface="Cambria Math"/>
                <a:cs typeface="Cambria Math"/>
              </a:rPr>
              <a:t>=</a:t>
            </a:r>
            <a:endParaRPr sz="1000">
              <a:latin typeface="Cambria Math"/>
              <a:cs typeface="Cambria Math"/>
            </a:endParaRPr>
          </a:p>
          <a:p>
            <a:pPr marL="168910">
              <a:lnSpc>
                <a:spcPts val="935"/>
              </a:lnSpc>
              <a:tabLst>
                <a:tab pos="1889125" algn="l"/>
              </a:tabLst>
            </a:pPr>
            <a:r>
              <a:rPr dirty="0" sz="1000" spc="-5">
                <a:latin typeface="Cambria Math"/>
                <a:cs typeface="Cambria Math"/>
              </a:rPr>
              <a:t>5886.891</a:t>
            </a:r>
            <a:r>
              <a:rPr dirty="0" sz="1000" spc="10">
                <a:latin typeface="Cambria Math"/>
                <a:cs typeface="Cambria Math"/>
              </a:rPr>
              <a:t> </a:t>
            </a:r>
            <a:r>
              <a:rPr dirty="0" sz="1000" spc="-275">
                <a:latin typeface="Cambria Math"/>
                <a:cs typeface="Cambria Math"/>
              </a:rPr>
              <a:t>𝑘𝑘𝑠𝑠𝑠𝑠	</a:t>
            </a:r>
            <a:r>
              <a:rPr dirty="0" sz="1000" spc="-70">
                <a:latin typeface="Cambria Math"/>
                <a:cs typeface="Cambria Math"/>
              </a:rPr>
              <a:t>1243580.6𝑠𝑠𝑠𝑠</a:t>
            </a:r>
            <a:r>
              <a:rPr dirty="0" baseline="23809" sz="1050" spc="-104">
                <a:latin typeface="Cambria Math"/>
                <a:cs typeface="Cambria Math"/>
              </a:rPr>
              <a:t>4</a:t>
            </a:r>
            <a:endParaRPr baseline="23809" sz="1050">
              <a:latin typeface="Cambria Math"/>
              <a:cs typeface="Cambria Math"/>
            </a:endParaRPr>
          </a:p>
        </p:txBody>
      </p:sp>
      <p:sp>
        <p:nvSpPr>
          <p:cNvPr id="36" name="object 36"/>
          <p:cNvSpPr/>
          <p:nvPr/>
        </p:nvSpPr>
        <p:spPr>
          <a:xfrm>
            <a:off x="3648455" y="4973573"/>
            <a:ext cx="2725420" cy="0"/>
          </a:xfrm>
          <a:custGeom>
            <a:avLst/>
            <a:gdLst/>
            <a:ahLst/>
            <a:cxnLst/>
            <a:rect l="l" t="t" r="r" b="b"/>
            <a:pathLst>
              <a:path w="2725420" h="0">
                <a:moveTo>
                  <a:pt x="0" y="0"/>
                </a:moveTo>
                <a:lnTo>
                  <a:pt x="2724912" y="0"/>
                </a:lnTo>
              </a:path>
            </a:pathLst>
          </a:custGeom>
          <a:ln w="7620">
            <a:solidFill>
              <a:srgbClr val="000000"/>
            </a:solidFill>
          </a:ln>
        </p:spPr>
        <p:txBody>
          <a:bodyPr wrap="square" lIns="0" tIns="0" rIns="0" bIns="0" rtlCol="0"/>
          <a:lstStyle/>
          <a:p/>
        </p:txBody>
      </p:sp>
      <p:sp>
        <p:nvSpPr>
          <p:cNvPr id="37" name="object 37"/>
          <p:cNvSpPr txBox="1"/>
          <p:nvPr/>
        </p:nvSpPr>
        <p:spPr>
          <a:xfrm>
            <a:off x="2992599" y="4772670"/>
            <a:ext cx="3729354" cy="177800"/>
          </a:xfrm>
          <a:prstGeom prst="rect">
            <a:avLst/>
          </a:prstGeom>
        </p:spPr>
        <p:txBody>
          <a:bodyPr wrap="square" lIns="0" tIns="12065" rIns="0" bIns="0" rtlCol="0" vert="horz">
            <a:spAutoFit/>
          </a:bodyPr>
          <a:lstStyle/>
          <a:p>
            <a:pPr marL="12700">
              <a:lnSpc>
                <a:spcPct val="100000"/>
              </a:lnSpc>
              <a:spcBef>
                <a:spcPts val="95"/>
              </a:spcBef>
            </a:pPr>
            <a:r>
              <a:rPr dirty="0" sz="1000" spc="-155">
                <a:latin typeface="Cambria Math"/>
                <a:cs typeface="Cambria Math"/>
              </a:rPr>
              <a:t>28500𝑘𝑘𝑠𝑠𝑠𝑠 </a:t>
            </a:r>
            <a:r>
              <a:rPr dirty="0" baseline="2777" sz="1500" spc="-89">
                <a:latin typeface="Cambria Math"/>
                <a:cs typeface="Cambria Math"/>
              </a:rPr>
              <a:t>(</a:t>
            </a:r>
            <a:r>
              <a:rPr dirty="0" sz="1000" spc="-60">
                <a:latin typeface="Cambria Math"/>
                <a:cs typeface="Cambria Math"/>
              </a:rPr>
              <a:t>4794.03𝑘𝑘 </a:t>
            </a:r>
            <a:r>
              <a:rPr dirty="0" sz="1000" spc="-5">
                <a:latin typeface="Cambria Math"/>
                <a:cs typeface="Cambria Math"/>
              </a:rPr>
              <a:t>∙ </a:t>
            </a:r>
            <a:r>
              <a:rPr dirty="0" sz="1000" spc="-140">
                <a:latin typeface="Cambria Math"/>
                <a:cs typeface="Cambria Math"/>
              </a:rPr>
              <a:t>𝑓𝑓𝑓𝑓</a:t>
            </a:r>
            <a:r>
              <a:rPr dirty="0" baseline="2777" sz="1500" spc="-209">
                <a:latin typeface="Cambria Math"/>
                <a:cs typeface="Cambria Math"/>
              </a:rPr>
              <a:t>)(</a:t>
            </a:r>
            <a:r>
              <a:rPr dirty="0" sz="1000" spc="-140">
                <a:latin typeface="Cambria Math"/>
                <a:cs typeface="Cambria Math"/>
              </a:rPr>
              <a:t>48.867𝑠𝑠𝑠𝑠 </a:t>
            </a:r>
            <a:r>
              <a:rPr dirty="0" sz="1000" spc="-5">
                <a:latin typeface="Cambria Math"/>
                <a:cs typeface="Cambria Math"/>
              </a:rPr>
              <a:t>− </a:t>
            </a:r>
            <a:r>
              <a:rPr dirty="0" sz="1000" spc="-100">
                <a:latin typeface="Cambria Math"/>
                <a:cs typeface="Cambria Math"/>
              </a:rPr>
              <a:t>35.657𝑠𝑠𝑠𝑠 </a:t>
            </a:r>
            <a:r>
              <a:rPr dirty="0" sz="1000" spc="-5">
                <a:latin typeface="Cambria Math"/>
                <a:cs typeface="Cambria Math"/>
              </a:rPr>
              <a:t>+ </a:t>
            </a:r>
            <a:r>
              <a:rPr dirty="0" sz="1000" spc="-90">
                <a:latin typeface="Cambria Math"/>
                <a:cs typeface="Cambria Math"/>
              </a:rPr>
              <a:t>31.477𝑠𝑠𝑠𝑠</a:t>
            </a:r>
            <a:r>
              <a:rPr dirty="0" baseline="2777" sz="1500" spc="-135">
                <a:latin typeface="Cambria Math"/>
                <a:cs typeface="Cambria Math"/>
              </a:rPr>
              <a:t>)</a:t>
            </a:r>
            <a:r>
              <a:rPr dirty="0" baseline="2777" sz="1500" spc="-112">
                <a:latin typeface="Cambria Math"/>
                <a:cs typeface="Cambria Math"/>
              </a:rPr>
              <a:t> </a:t>
            </a:r>
            <a:r>
              <a:rPr dirty="0" sz="1000" spc="-165">
                <a:latin typeface="Cambria Math"/>
                <a:cs typeface="Cambria Math"/>
              </a:rPr>
              <a:t>12𝑠𝑠𝑠𝑠</a:t>
            </a:r>
            <a:endParaRPr sz="1000">
              <a:latin typeface="Cambria Math"/>
              <a:cs typeface="Cambria Math"/>
            </a:endParaRPr>
          </a:p>
        </p:txBody>
      </p:sp>
      <p:sp>
        <p:nvSpPr>
          <p:cNvPr id="38" name="object 38"/>
          <p:cNvSpPr/>
          <p:nvPr/>
        </p:nvSpPr>
        <p:spPr>
          <a:xfrm>
            <a:off x="6457188" y="4973573"/>
            <a:ext cx="256540" cy="0"/>
          </a:xfrm>
          <a:custGeom>
            <a:avLst/>
            <a:gdLst/>
            <a:ahLst/>
            <a:cxnLst/>
            <a:rect l="l" t="t" r="r" b="b"/>
            <a:pathLst>
              <a:path w="256540" h="0">
                <a:moveTo>
                  <a:pt x="0" y="0"/>
                </a:moveTo>
                <a:lnTo>
                  <a:pt x="256032" y="0"/>
                </a:lnTo>
              </a:path>
            </a:pathLst>
          </a:custGeom>
          <a:ln w="7620">
            <a:solidFill>
              <a:srgbClr val="000000"/>
            </a:solidFill>
          </a:ln>
        </p:spPr>
        <p:txBody>
          <a:bodyPr wrap="square" lIns="0" tIns="0" rIns="0" bIns="0" rtlCol="0"/>
          <a:lstStyle/>
          <a:p/>
        </p:txBody>
      </p:sp>
      <p:sp>
        <p:nvSpPr>
          <p:cNvPr id="39" name="object 39"/>
          <p:cNvSpPr txBox="1"/>
          <p:nvPr/>
        </p:nvSpPr>
        <p:spPr>
          <a:xfrm>
            <a:off x="6380479" y="4870196"/>
            <a:ext cx="408305" cy="262890"/>
          </a:xfrm>
          <a:prstGeom prst="rect">
            <a:avLst/>
          </a:prstGeom>
        </p:spPr>
        <p:txBody>
          <a:bodyPr wrap="square" lIns="0" tIns="12065" rIns="0" bIns="0" rtlCol="0" vert="horz">
            <a:spAutoFit/>
          </a:bodyPr>
          <a:lstStyle/>
          <a:p>
            <a:pPr algn="ctr">
              <a:lnSpc>
                <a:spcPts val="935"/>
              </a:lnSpc>
              <a:spcBef>
                <a:spcPts val="95"/>
              </a:spcBef>
              <a:tabLst>
                <a:tab pos="319405" algn="l"/>
              </a:tabLst>
            </a:pPr>
            <a:r>
              <a:rPr dirty="0" sz="1000" spc="-254">
                <a:latin typeface="Cambria Math"/>
                <a:cs typeface="Cambria Math"/>
              </a:rPr>
              <a:t>�</a:t>
            </a:r>
            <a:r>
              <a:rPr dirty="0" sz="1000" spc="-254">
                <a:latin typeface="Cambria Math"/>
                <a:cs typeface="Cambria Math"/>
              </a:rPr>
              <a:t>	</a:t>
            </a:r>
            <a:r>
              <a:rPr dirty="0" sz="1000" spc="-360">
                <a:latin typeface="Cambria Math"/>
                <a:cs typeface="Cambria Math"/>
              </a:rPr>
              <a:t>�</a:t>
            </a:r>
            <a:endParaRPr sz="1000">
              <a:latin typeface="Cambria Math"/>
              <a:cs typeface="Cambria Math"/>
            </a:endParaRPr>
          </a:p>
          <a:p>
            <a:pPr algn="ctr">
              <a:lnSpc>
                <a:spcPts val="935"/>
              </a:lnSpc>
            </a:pPr>
            <a:r>
              <a:rPr dirty="0" sz="1000" spc="-254">
                <a:latin typeface="Cambria Math"/>
                <a:cs typeface="Cambria Math"/>
              </a:rPr>
              <a:t>1𝑓𝑓𝑓𝑓</a:t>
            </a:r>
            <a:endParaRPr sz="1000">
              <a:latin typeface="Cambria Math"/>
              <a:cs typeface="Cambria Math"/>
            </a:endParaRPr>
          </a:p>
        </p:txBody>
      </p:sp>
      <p:sp>
        <p:nvSpPr>
          <p:cNvPr id="40" name="object 40"/>
          <p:cNvSpPr txBox="1"/>
          <p:nvPr/>
        </p:nvSpPr>
        <p:spPr>
          <a:xfrm>
            <a:off x="1885677" y="5029575"/>
            <a:ext cx="3204845" cy="716280"/>
          </a:xfrm>
          <a:prstGeom prst="rect">
            <a:avLst/>
          </a:prstGeom>
        </p:spPr>
        <p:txBody>
          <a:bodyPr wrap="square" lIns="0" tIns="85725" rIns="0" bIns="0" rtlCol="0" vert="horz">
            <a:spAutoFit/>
          </a:bodyPr>
          <a:lstStyle/>
          <a:p>
            <a:pPr marL="25400">
              <a:lnSpc>
                <a:spcPct val="100000"/>
              </a:lnSpc>
              <a:spcBef>
                <a:spcPts val="675"/>
              </a:spcBef>
            </a:pPr>
            <a:r>
              <a:rPr dirty="0" sz="1000" spc="-5">
                <a:latin typeface="Cambria Math"/>
                <a:cs typeface="Cambria Math"/>
              </a:rPr>
              <a:t>=</a:t>
            </a:r>
            <a:r>
              <a:rPr dirty="0" sz="1000" spc="60">
                <a:latin typeface="Cambria Math"/>
                <a:cs typeface="Cambria Math"/>
              </a:rPr>
              <a:t> </a:t>
            </a:r>
            <a:r>
              <a:rPr dirty="0" sz="1000" spc="-155">
                <a:latin typeface="Cambria Math"/>
                <a:cs typeface="Cambria Math"/>
              </a:rPr>
              <a:t>10.01𝑘𝑘𝑠𝑠𝑠𝑠</a:t>
            </a:r>
            <a:endParaRPr sz="1000">
              <a:latin typeface="Cambria Math"/>
              <a:cs typeface="Cambria Math"/>
            </a:endParaRPr>
          </a:p>
          <a:p>
            <a:pPr algn="ctr" marL="789305">
              <a:lnSpc>
                <a:spcPct val="100000"/>
              </a:lnSpc>
              <a:spcBef>
                <a:spcPts val="575"/>
              </a:spcBef>
            </a:pPr>
            <a:r>
              <a:rPr dirty="0" sz="1000" spc="-270">
                <a:latin typeface="Cambria Math"/>
                <a:cs typeface="Cambria Math"/>
              </a:rPr>
              <a:t>𝑓𝑓</a:t>
            </a:r>
            <a:r>
              <a:rPr dirty="0" baseline="-15873" sz="1050" spc="-405">
                <a:latin typeface="Cambria Math"/>
                <a:cs typeface="Cambria Math"/>
              </a:rPr>
              <a:t>𝑑𝑑𝑒𝑒</a:t>
            </a:r>
            <a:r>
              <a:rPr dirty="0" baseline="-15873" sz="1050" spc="262">
                <a:latin typeface="Cambria Math"/>
                <a:cs typeface="Cambria Math"/>
              </a:rPr>
              <a:t> </a:t>
            </a:r>
            <a:r>
              <a:rPr dirty="0" sz="1000" spc="-5">
                <a:latin typeface="Cambria Math"/>
                <a:cs typeface="Cambria Math"/>
              </a:rPr>
              <a:t>= </a:t>
            </a:r>
            <a:r>
              <a:rPr dirty="0" sz="1000" spc="-130">
                <a:latin typeface="Cambria Math"/>
                <a:cs typeface="Cambria Math"/>
              </a:rPr>
              <a:t>172.056𝑘𝑘𝑠𝑠𝑠𝑠  </a:t>
            </a:r>
            <a:r>
              <a:rPr dirty="0" sz="1000" spc="-5">
                <a:latin typeface="Cambria Math"/>
                <a:cs typeface="Cambria Math"/>
              </a:rPr>
              <a:t>+ </a:t>
            </a:r>
            <a:r>
              <a:rPr dirty="0" sz="1000" spc="-155">
                <a:latin typeface="Cambria Math"/>
                <a:cs typeface="Cambria Math"/>
              </a:rPr>
              <a:t>10.01𝑘𝑘𝑠𝑠𝑠𝑠 </a:t>
            </a:r>
            <a:r>
              <a:rPr dirty="0" sz="1000" spc="-5">
                <a:latin typeface="Cambria Math"/>
                <a:cs typeface="Cambria Math"/>
              </a:rPr>
              <a:t>= 182.07</a:t>
            </a:r>
            <a:r>
              <a:rPr dirty="0" sz="1000" spc="-80">
                <a:latin typeface="Cambria Math"/>
                <a:cs typeface="Cambria Math"/>
              </a:rPr>
              <a:t> </a:t>
            </a:r>
            <a:r>
              <a:rPr dirty="0" sz="1000" spc="-275">
                <a:latin typeface="Cambria Math"/>
                <a:cs typeface="Cambria Math"/>
              </a:rPr>
              <a:t>𝑘𝑘𝑠𝑠𝑠𝑠</a:t>
            </a:r>
            <a:endParaRPr sz="1000">
              <a:latin typeface="Cambria Math"/>
              <a:cs typeface="Cambria Math"/>
            </a:endParaRPr>
          </a:p>
          <a:p>
            <a:pPr algn="ctr" marL="789305">
              <a:lnSpc>
                <a:spcPct val="100000"/>
              </a:lnSpc>
              <a:spcBef>
                <a:spcPts val="685"/>
              </a:spcBef>
            </a:pPr>
            <a:r>
              <a:rPr dirty="0" sz="1000" spc="-310">
                <a:latin typeface="Cambria Math"/>
                <a:cs typeface="Cambria Math"/>
              </a:rPr>
              <a:t>𝑓𝑓</a:t>
            </a:r>
            <a:r>
              <a:rPr dirty="0" baseline="-15873" sz="1050" spc="-465">
                <a:latin typeface="Cambria Math"/>
                <a:cs typeface="Cambria Math"/>
              </a:rPr>
              <a:t>𝑠𝑠</a:t>
            </a:r>
            <a:r>
              <a:rPr dirty="0" baseline="-15873" sz="1050" spc="240">
                <a:latin typeface="Cambria Math"/>
                <a:cs typeface="Cambria Math"/>
              </a:rPr>
              <a:t> </a:t>
            </a:r>
            <a:r>
              <a:rPr dirty="0" sz="1000" spc="-5">
                <a:latin typeface="Cambria Math"/>
                <a:cs typeface="Cambria Math"/>
              </a:rPr>
              <a:t>=</a:t>
            </a:r>
            <a:r>
              <a:rPr dirty="0" sz="1000" spc="60">
                <a:latin typeface="Cambria Math"/>
                <a:cs typeface="Cambria Math"/>
              </a:rPr>
              <a:t> </a:t>
            </a:r>
            <a:r>
              <a:rPr dirty="0" sz="1000" spc="-140">
                <a:latin typeface="Cambria Math"/>
                <a:cs typeface="Cambria Math"/>
              </a:rPr>
              <a:t>182.07𝑘𝑘𝑠𝑠𝑠𝑠</a:t>
            </a:r>
            <a:endParaRPr sz="1000">
              <a:latin typeface="Cambria Math"/>
              <a:cs typeface="Cambria Math"/>
            </a:endParaRPr>
          </a:p>
        </p:txBody>
      </p:sp>
      <p:sp>
        <p:nvSpPr>
          <p:cNvPr id="41" name="object 41"/>
          <p:cNvSpPr txBox="1"/>
          <p:nvPr/>
        </p:nvSpPr>
        <p:spPr>
          <a:xfrm>
            <a:off x="673100" y="5792216"/>
            <a:ext cx="88455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Yield stress</a:t>
            </a:r>
            <a:r>
              <a:rPr dirty="0" sz="1000" spc="-65">
                <a:latin typeface="Times New Roman"/>
                <a:cs typeface="Times New Roman"/>
              </a:rPr>
              <a:t> </a:t>
            </a:r>
            <a:r>
              <a:rPr dirty="0" sz="1000" spc="-5">
                <a:latin typeface="Times New Roman"/>
                <a:cs typeface="Times New Roman"/>
              </a:rPr>
              <a:t>ratio</a:t>
            </a:r>
            <a:endParaRPr sz="1000">
              <a:latin typeface="Times New Roman"/>
              <a:cs typeface="Times New Roman"/>
            </a:endParaRPr>
          </a:p>
        </p:txBody>
      </p:sp>
      <p:sp>
        <p:nvSpPr>
          <p:cNvPr id="42" name="object 42"/>
          <p:cNvSpPr txBox="1"/>
          <p:nvPr/>
        </p:nvSpPr>
        <p:spPr>
          <a:xfrm>
            <a:off x="3664635" y="6100097"/>
            <a:ext cx="307975" cy="177800"/>
          </a:xfrm>
          <a:prstGeom prst="rect">
            <a:avLst/>
          </a:prstGeom>
        </p:spPr>
        <p:txBody>
          <a:bodyPr wrap="square" lIns="0" tIns="12065" rIns="0" bIns="0" rtlCol="0" vert="horz">
            <a:spAutoFit/>
          </a:bodyPr>
          <a:lstStyle/>
          <a:p>
            <a:pPr marL="12700">
              <a:lnSpc>
                <a:spcPct val="100000"/>
              </a:lnSpc>
              <a:spcBef>
                <a:spcPts val="95"/>
              </a:spcBef>
            </a:pPr>
            <a:r>
              <a:rPr dirty="0" sz="1000" spc="-295">
                <a:latin typeface="Cambria Math"/>
                <a:cs typeface="Cambria Math"/>
              </a:rPr>
              <a:t>𝑆𝑆𝑅𝑅</a:t>
            </a:r>
            <a:r>
              <a:rPr dirty="0" sz="1000" spc="2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43" name="object 43"/>
          <p:cNvSpPr txBox="1"/>
          <p:nvPr/>
        </p:nvSpPr>
        <p:spPr>
          <a:xfrm>
            <a:off x="3956224" y="5971526"/>
            <a:ext cx="168910" cy="391160"/>
          </a:xfrm>
          <a:prstGeom prst="rect">
            <a:avLst/>
          </a:prstGeom>
        </p:spPr>
        <p:txBody>
          <a:bodyPr wrap="square" lIns="0" tIns="43180" rIns="0" bIns="0" rtlCol="0" vert="horz">
            <a:spAutoFit/>
          </a:bodyPr>
          <a:lstStyle/>
          <a:p>
            <a:pPr marL="38100">
              <a:lnSpc>
                <a:spcPct val="100000"/>
              </a:lnSpc>
              <a:spcBef>
                <a:spcPts val="340"/>
              </a:spcBef>
            </a:pPr>
            <a:r>
              <a:rPr dirty="0" sz="1000" spc="-355">
                <a:latin typeface="Cambria Math"/>
                <a:cs typeface="Cambria Math"/>
              </a:rPr>
              <a:t>𝑓𝑓</a:t>
            </a:r>
            <a:r>
              <a:rPr dirty="0" baseline="-15873" sz="1050" spc="-532">
                <a:latin typeface="Cambria Math"/>
                <a:cs typeface="Cambria Math"/>
              </a:rPr>
              <a:t>𝑔𝑔</a:t>
            </a:r>
            <a:endParaRPr baseline="-15873" sz="1050">
              <a:latin typeface="Cambria Math"/>
              <a:cs typeface="Cambria Math"/>
            </a:endParaRPr>
          </a:p>
          <a:p>
            <a:pPr marL="40640">
              <a:lnSpc>
                <a:spcPct val="100000"/>
              </a:lnSpc>
              <a:spcBef>
                <a:spcPts val="240"/>
              </a:spcBef>
            </a:pPr>
            <a:r>
              <a:rPr dirty="0" sz="1000" spc="-315">
                <a:latin typeface="Cambria Math"/>
                <a:cs typeface="Cambria Math"/>
              </a:rPr>
              <a:t>𝑓𝑓</a:t>
            </a:r>
            <a:r>
              <a:rPr dirty="0" baseline="-15873" sz="1050" spc="-472">
                <a:latin typeface="Cambria Math"/>
                <a:cs typeface="Cambria Math"/>
              </a:rPr>
              <a:t>𝑠𝑠</a:t>
            </a:r>
            <a:endParaRPr baseline="-15873" sz="1050">
              <a:latin typeface="Cambria Math"/>
              <a:cs typeface="Cambria Math"/>
            </a:endParaRPr>
          </a:p>
        </p:txBody>
      </p:sp>
      <p:sp>
        <p:nvSpPr>
          <p:cNvPr id="44" name="object 44"/>
          <p:cNvSpPr/>
          <p:nvPr/>
        </p:nvSpPr>
        <p:spPr>
          <a:xfrm>
            <a:off x="3994403" y="6203441"/>
            <a:ext cx="100965" cy="0"/>
          </a:xfrm>
          <a:custGeom>
            <a:avLst/>
            <a:gdLst/>
            <a:ahLst/>
            <a:cxnLst/>
            <a:rect l="l" t="t" r="r" b="b"/>
            <a:pathLst>
              <a:path w="100964" h="0">
                <a:moveTo>
                  <a:pt x="0" y="0"/>
                </a:moveTo>
                <a:lnTo>
                  <a:pt x="100584" y="0"/>
                </a:lnTo>
              </a:path>
            </a:pathLst>
          </a:custGeom>
          <a:ln w="7620">
            <a:solidFill>
              <a:srgbClr val="000000"/>
            </a:solidFill>
          </a:ln>
        </p:spPr>
        <p:txBody>
          <a:bodyPr wrap="square" lIns="0" tIns="0" rIns="0" bIns="0" rtlCol="0"/>
          <a:lstStyle/>
          <a:p/>
        </p:txBody>
      </p:sp>
      <p:sp>
        <p:nvSpPr>
          <p:cNvPr id="45" name="object 45"/>
          <p:cNvSpPr txBox="1"/>
          <p:nvPr/>
        </p:nvSpPr>
        <p:spPr>
          <a:xfrm>
            <a:off x="673100" y="6406388"/>
            <a:ext cx="25781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OL1</a:t>
            </a:r>
            <a:endParaRPr sz="1000">
              <a:latin typeface="Times New Roman"/>
              <a:cs typeface="Times New Roman"/>
            </a:endParaRPr>
          </a:p>
        </p:txBody>
      </p:sp>
      <p:sp>
        <p:nvSpPr>
          <p:cNvPr id="46" name="object 46"/>
          <p:cNvSpPr txBox="1"/>
          <p:nvPr/>
        </p:nvSpPr>
        <p:spPr>
          <a:xfrm>
            <a:off x="3237978" y="6714269"/>
            <a:ext cx="307975" cy="177800"/>
          </a:xfrm>
          <a:prstGeom prst="rect">
            <a:avLst/>
          </a:prstGeom>
        </p:spPr>
        <p:txBody>
          <a:bodyPr wrap="square" lIns="0" tIns="12065" rIns="0" bIns="0" rtlCol="0" vert="horz">
            <a:spAutoFit/>
          </a:bodyPr>
          <a:lstStyle/>
          <a:p>
            <a:pPr marL="12700">
              <a:lnSpc>
                <a:spcPct val="100000"/>
              </a:lnSpc>
              <a:spcBef>
                <a:spcPts val="95"/>
              </a:spcBef>
            </a:pPr>
            <a:r>
              <a:rPr dirty="0" sz="1000" spc="-295">
                <a:latin typeface="Cambria Math"/>
                <a:cs typeface="Cambria Math"/>
              </a:rPr>
              <a:t>𝑆𝑆𝑅𝑅</a:t>
            </a:r>
            <a:r>
              <a:rPr dirty="0" sz="1000" spc="2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47" name="object 47"/>
          <p:cNvSpPr txBox="1"/>
          <p:nvPr/>
        </p:nvSpPr>
        <p:spPr>
          <a:xfrm>
            <a:off x="3590004" y="6616743"/>
            <a:ext cx="501015" cy="177800"/>
          </a:xfrm>
          <a:prstGeom prst="rect">
            <a:avLst/>
          </a:prstGeom>
        </p:spPr>
        <p:txBody>
          <a:bodyPr wrap="square" lIns="0" tIns="12065" rIns="0" bIns="0" rtlCol="0" vert="horz">
            <a:spAutoFit/>
          </a:bodyPr>
          <a:lstStyle/>
          <a:p>
            <a:pPr marL="12700">
              <a:lnSpc>
                <a:spcPct val="100000"/>
              </a:lnSpc>
              <a:spcBef>
                <a:spcPts val="95"/>
              </a:spcBef>
            </a:pPr>
            <a:r>
              <a:rPr dirty="0" sz="1000" spc="-155">
                <a:latin typeface="Cambria Math"/>
                <a:cs typeface="Cambria Math"/>
              </a:rPr>
              <a:t>218.7𝑘𝑘𝑠𝑠𝑠𝑠</a:t>
            </a:r>
            <a:endParaRPr sz="1000">
              <a:latin typeface="Cambria Math"/>
              <a:cs typeface="Cambria Math"/>
            </a:endParaRPr>
          </a:p>
        </p:txBody>
      </p:sp>
      <p:sp>
        <p:nvSpPr>
          <p:cNvPr id="48" name="object 48"/>
          <p:cNvSpPr txBox="1"/>
          <p:nvPr/>
        </p:nvSpPr>
        <p:spPr>
          <a:xfrm>
            <a:off x="3554967" y="6799650"/>
            <a:ext cx="571500" cy="177800"/>
          </a:xfrm>
          <a:prstGeom prst="rect">
            <a:avLst/>
          </a:prstGeom>
        </p:spPr>
        <p:txBody>
          <a:bodyPr wrap="square" lIns="0" tIns="12065" rIns="0" bIns="0" rtlCol="0" vert="horz">
            <a:spAutoFit/>
          </a:bodyPr>
          <a:lstStyle/>
          <a:p>
            <a:pPr marL="12700">
              <a:lnSpc>
                <a:spcPct val="100000"/>
              </a:lnSpc>
              <a:spcBef>
                <a:spcPts val="95"/>
              </a:spcBef>
            </a:pPr>
            <a:r>
              <a:rPr dirty="0" sz="1000" spc="-140">
                <a:latin typeface="Cambria Math"/>
                <a:cs typeface="Cambria Math"/>
              </a:rPr>
              <a:t>176.37𝑘𝑘𝑠𝑠𝑠𝑠</a:t>
            </a:r>
            <a:endParaRPr sz="1000">
              <a:latin typeface="Cambria Math"/>
              <a:cs typeface="Cambria Math"/>
            </a:endParaRPr>
          </a:p>
        </p:txBody>
      </p:sp>
      <p:sp>
        <p:nvSpPr>
          <p:cNvPr id="49" name="object 49"/>
          <p:cNvSpPr/>
          <p:nvPr/>
        </p:nvSpPr>
        <p:spPr>
          <a:xfrm>
            <a:off x="3567684" y="6817614"/>
            <a:ext cx="550545" cy="0"/>
          </a:xfrm>
          <a:custGeom>
            <a:avLst/>
            <a:gdLst/>
            <a:ahLst/>
            <a:cxnLst/>
            <a:rect l="l" t="t" r="r" b="b"/>
            <a:pathLst>
              <a:path w="550545" h="0">
                <a:moveTo>
                  <a:pt x="0" y="0"/>
                </a:moveTo>
                <a:lnTo>
                  <a:pt x="550176" y="0"/>
                </a:lnTo>
              </a:path>
            </a:pathLst>
          </a:custGeom>
          <a:ln w="7619">
            <a:solidFill>
              <a:srgbClr val="000000"/>
            </a:solidFill>
          </a:ln>
        </p:spPr>
        <p:txBody>
          <a:bodyPr wrap="square" lIns="0" tIns="0" rIns="0" bIns="0" rtlCol="0"/>
          <a:lstStyle/>
          <a:p/>
        </p:txBody>
      </p:sp>
      <p:sp>
        <p:nvSpPr>
          <p:cNvPr id="50" name="object 50"/>
          <p:cNvSpPr txBox="1"/>
          <p:nvPr/>
        </p:nvSpPr>
        <p:spPr>
          <a:xfrm>
            <a:off x="4141723" y="6714235"/>
            <a:ext cx="39306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15">
                <a:latin typeface="Cambria Math"/>
                <a:cs typeface="Cambria Math"/>
              </a:rPr>
              <a:t> </a:t>
            </a:r>
            <a:r>
              <a:rPr dirty="0" sz="1000">
                <a:latin typeface="Cambria Math"/>
                <a:cs typeface="Cambria Math"/>
              </a:rPr>
              <a:t>1.24</a:t>
            </a:r>
            <a:endParaRPr sz="1000">
              <a:latin typeface="Cambria Math"/>
              <a:cs typeface="Cambria Math"/>
            </a:endParaRPr>
          </a:p>
        </p:txBody>
      </p:sp>
      <p:sp>
        <p:nvSpPr>
          <p:cNvPr id="51" name="object 51"/>
          <p:cNvSpPr txBox="1"/>
          <p:nvPr/>
        </p:nvSpPr>
        <p:spPr>
          <a:xfrm>
            <a:off x="673100" y="6994652"/>
            <a:ext cx="257810"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OL2</a:t>
            </a:r>
            <a:endParaRPr sz="1000">
              <a:latin typeface="Times New Roman"/>
              <a:cs typeface="Times New Roman"/>
            </a:endParaRPr>
          </a:p>
        </p:txBody>
      </p:sp>
      <p:sp>
        <p:nvSpPr>
          <p:cNvPr id="52" name="object 52"/>
          <p:cNvSpPr txBox="1"/>
          <p:nvPr/>
        </p:nvSpPr>
        <p:spPr>
          <a:xfrm>
            <a:off x="3237978" y="7302533"/>
            <a:ext cx="307975" cy="177800"/>
          </a:xfrm>
          <a:prstGeom prst="rect">
            <a:avLst/>
          </a:prstGeom>
        </p:spPr>
        <p:txBody>
          <a:bodyPr wrap="square" lIns="0" tIns="12065" rIns="0" bIns="0" rtlCol="0" vert="horz">
            <a:spAutoFit/>
          </a:bodyPr>
          <a:lstStyle/>
          <a:p>
            <a:pPr marL="12700">
              <a:lnSpc>
                <a:spcPct val="100000"/>
              </a:lnSpc>
              <a:spcBef>
                <a:spcPts val="95"/>
              </a:spcBef>
            </a:pPr>
            <a:r>
              <a:rPr dirty="0" sz="1000" spc="-295">
                <a:latin typeface="Cambria Math"/>
                <a:cs typeface="Cambria Math"/>
              </a:rPr>
              <a:t>𝑆𝑆𝑅𝑅</a:t>
            </a:r>
            <a:r>
              <a:rPr dirty="0" sz="1000" spc="20">
                <a:latin typeface="Cambria Math"/>
                <a:cs typeface="Cambria Math"/>
              </a:rPr>
              <a:t> </a:t>
            </a:r>
            <a:r>
              <a:rPr dirty="0" sz="1000" spc="-5">
                <a:latin typeface="Cambria Math"/>
                <a:cs typeface="Cambria Math"/>
              </a:rPr>
              <a:t>=</a:t>
            </a:r>
            <a:endParaRPr sz="1000">
              <a:latin typeface="Cambria Math"/>
              <a:cs typeface="Cambria Math"/>
            </a:endParaRPr>
          </a:p>
        </p:txBody>
      </p:sp>
      <p:sp>
        <p:nvSpPr>
          <p:cNvPr id="53" name="object 53"/>
          <p:cNvSpPr txBox="1"/>
          <p:nvPr/>
        </p:nvSpPr>
        <p:spPr>
          <a:xfrm>
            <a:off x="3590004" y="7205007"/>
            <a:ext cx="501015" cy="177800"/>
          </a:xfrm>
          <a:prstGeom prst="rect">
            <a:avLst/>
          </a:prstGeom>
        </p:spPr>
        <p:txBody>
          <a:bodyPr wrap="square" lIns="0" tIns="12065" rIns="0" bIns="0" rtlCol="0" vert="horz">
            <a:spAutoFit/>
          </a:bodyPr>
          <a:lstStyle/>
          <a:p>
            <a:pPr marL="12700">
              <a:lnSpc>
                <a:spcPct val="100000"/>
              </a:lnSpc>
              <a:spcBef>
                <a:spcPts val="95"/>
              </a:spcBef>
            </a:pPr>
            <a:r>
              <a:rPr dirty="0" sz="1000" spc="-155">
                <a:latin typeface="Cambria Math"/>
                <a:cs typeface="Cambria Math"/>
              </a:rPr>
              <a:t>218.7𝑘𝑘𝑠𝑠𝑠𝑠</a:t>
            </a:r>
            <a:endParaRPr sz="1000">
              <a:latin typeface="Cambria Math"/>
              <a:cs typeface="Cambria Math"/>
            </a:endParaRPr>
          </a:p>
        </p:txBody>
      </p:sp>
      <p:sp>
        <p:nvSpPr>
          <p:cNvPr id="54" name="object 54"/>
          <p:cNvSpPr txBox="1"/>
          <p:nvPr/>
        </p:nvSpPr>
        <p:spPr>
          <a:xfrm>
            <a:off x="3554967" y="7387914"/>
            <a:ext cx="571500" cy="177800"/>
          </a:xfrm>
          <a:prstGeom prst="rect">
            <a:avLst/>
          </a:prstGeom>
        </p:spPr>
        <p:txBody>
          <a:bodyPr wrap="square" lIns="0" tIns="12065" rIns="0" bIns="0" rtlCol="0" vert="horz">
            <a:spAutoFit/>
          </a:bodyPr>
          <a:lstStyle/>
          <a:p>
            <a:pPr marL="12700">
              <a:lnSpc>
                <a:spcPct val="100000"/>
              </a:lnSpc>
              <a:spcBef>
                <a:spcPts val="95"/>
              </a:spcBef>
            </a:pPr>
            <a:r>
              <a:rPr dirty="0" sz="1000" spc="-140">
                <a:latin typeface="Cambria Math"/>
                <a:cs typeface="Cambria Math"/>
              </a:rPr>
              <a:t>182.07𝑘𝑘𝑠𝑠𝑠𝑠</a:t>
            </a:r>
            <a:endParaRPr sz="1000">
              <a:latin typeface="Cambria Math"/>
              <a:cs typeface="Cambria Math"/>
            </a:endParaRPr>
          </a:p>
        </p:txBody>
      </p:sp>
      <p:sp>
        <p:nvSpPr>
          <p:cNvPr id="55" name="object 55"/>
          <p:cNvSpPr/>
          <p:nvPr/>
        </p:nvSpPr>
        <p:spPr>
          <a:xfrm>
            <a:off x="3567684" y="7405878"/>
            <a:ext cx="550545" cy="0"/>
          </a:xfrm>
          <a:custGeom>
            <a:avLst/>
            <a:gdLst/>
            <a:ahLst/>
            <a:cxnLst/>
            <a:rect l="l" t="t" r="r" b="b"/>
            <a:pathLst>
              <a:path w="550545" h="0">
                <a:moveTo>
                  <a:pt x="0" y="0"/>
                </a:moveTo>
                <a:lnTo>
                  <a:pt x="550176" y="0"/>
                </a:lnTo>
              </a:path>
            </a:pathLst>
          </a:custGeom>
          <a:ln w="7619">
            <a:solidFill>
              <a:srgbClr val="000000"/>
            </a:solidFill>
          </a:ln>
        </p:spPr>
        <p:txBody>
          <a:bodyPr wrap="square" lIns="0" tIns="0" rIns="0" bIns="0" rtlCol="0"/>
          <a:lstStyle/>
          <a:p/>
        </p:txBody>
      </p:sp>
      <p:sp>
        <p:nvSpPr>
          <p:cNvPr id="56" name="object 56"/>
          <p:cNvSpPr txBox="1"/>
          <p:nvPr/>
        </p:nvSpPr>
        <p:spPr>
          <a:xfrm>
            <a:off x="4141723" y="7302500"/>
            <a:ext cx="393065"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Cambria Math"/>
                <a:cs typeface="Cambria Math"/>
              </a:rPr>
              <a:t>=</a:t>
            </a:r>
            <a:r>
              <a:rPr dirty="0" sz="1000" spc="-15">
                <a:latin typeface="Cambria Math"/>
                <a:cs typeface="Cambria Math"/>
              </a:rPr>
              <a:t> </a:t>
            </a:r>
            <a:r>
              <a:rPr dirty="0" sz="1000">
                <a:latin typeface="Cambria Math"/>
                <a:cs typeface="Cambria Math"/>
              </a:rPr>
              <a:t>1.20</a:t>
            </a:r>
            <a:endParaRPr sz="1000">
              <a:latin typeface="Cambria Math"/>
              <a:cs typeface="Cambria Math"/>
            </a:endParaRPr>
          </a:p>
        </p:txBody>
      </p:sp>
      <p:sp>
        <p:nvSpPr>
          <p:cNvPr id="58" name="object 58"/>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89</a:t>
            </a:r>
          </a:p>
        </p:txBody>
      </p:sp>
      <p:sp>
        <p:nvSpPr>
          <p:cNvPr id="57" name="object 57"/>
          <p:cNvSpPr txBox="1"/>
          <p:nvPr/>
        </p:nvSpPr>
        <p:spPr>
          <a:xfrm>
            <a:off x="673100" y="7829121"/>
            <a:ext cx="6252845" cy="1062355"/>
          </a:xfrm>
          <a:prstGeom prst="rect">
            <a:avLst/>
          </a:prstGeom>
        </p:spPr>
        <p:txBody>
          <a:bodyPr wrap="square" lIns="0" tIns="59690" rIns="0" bIns="0" rtlCol="0" vert="horz">
            <a:spAutoFit/>
          </a:bodyPr>
          <a:lstStyle/>
          <a:p>
            <a:pPr marL="12700">
              <a:lnSpc>
                <a:spcPct val="100000"/>
              </a:lnSpc>
              <a:spcBef>
                <a:spcPts val="470"/>
              </a:spcBef>
            </a:pPr>
            <a:r>
              <a:rPr dirty="0" sz="1400" spc="-5" b="1">
                <a:latin typeface="Arial"/>
                <a:cs typeface="Arial"/>
              </a:rPr>
              <a:t>10</a:t>
            </a:r>
            <a:r>
              <a:rPr dirty="0" sz="1400" spc="204" b="1">
                <a:latin typeface="Arial"/>
                <a:cs typeface="Arial"/>
              </a:rPr>
              <a:t> </a:t>
            </a:r>
            <a:r>
              <a:rPr dirty="0" sz="1400" b="1">
                <a:latin typeface="Arial"/>
                <a:cs typeface="Arial"/>
              </a:rPr>
              <a:t>Software</a:t>
            </a:r>
            <a:endParaRPr sz="1400">
              <a:latin typeface="Arial"/>
              <a:cs typeface="Arial"/>
            </a:endParaRPr>
          </a:p>
          <a:p>
            <a:pPr marL="12700" marR="5080">
              <a:lnSpc>
                <a:spcPts val="1150"/>
              </a:lnSpc>
              <a:spcBef>
                <a:spcPts val="335"/>
              </a:spcBef>
            </a:pPr>
            <a:r>
              <a:rPr dirty="0" sz="1000" spc="-5">
                <a:latin typeface="Times New Roman"/>
                <a:cs typeface="Times New Roman"/>
              </a:rPr>
              <a:t>PGSuper is precast-prestressed girder design, analysis, and load rating software. PGSuper is part </a:t>
            </a:r>
            <a:r>
              <a:rPr dirty="0" sz="1000">
                <a:latin typeface="Times New Roman"/>
                <a:cs typeface="Times New Roman"/>
              </a:rPr>
              <a:t>of </a:t>
            </a:r>
            <a:r>
              <a:rPr dirty="0" sz="1000" spc="-5">
                <a:latin typeface="Times New Roman"/>
                <a:cs typeface="Times New Roman"/>
              </a:rPr>
              <a:t>the BridgeLink Bridge  Engineering Application Suite jointly developed </a:t>
            </a:r>
            <a:r>
              <a:rPr dirty="0" sz="1000">
                <a:latin typeface="Times New Roman"/>
                <a:cs typeface="Times New Roman"/>
              </a:rPr>
              <a:t>by </a:t>
            </a:r>
            <a:r>
              <a:rPr dirty="0" sz="1000" spc="-5">
                <a:latin typeface="Times New Roman"/>
                <a:cs typeface="Times New Roman"/>
              </a:rPr>
              <a:t>the Washington State and Texas Departments </a:t>
            </a:r>
            <a:r>
              <a:rPr dirty="0" sz="1000">
                <a:latin typeface="Times New Roman"/>
                <a:cs typeface="Times New Roman"/>
              </a:rPr>
              <a:t>of</a:t>
            </a:r>
            <a:r>
              <a:rPr dirty="0" sz="1000" spc="140">
                <a:latin typeface="Times New Roman"/>
                <a:cs typeface="Times New Roman"/>
              </a:rPr>
              <a:t> </a:t>
            </a:r>
            <a:r>
              <a:rPr dirty="0" sz="1000" spc="-5">
                <a:latin typeface="Times New Roman"/>
                <a:cs typeface="Times New Roman"/>
              </a:rPr>
              <a:t>Transportation.</a:t>
            </a:r>
            <a:endParaRPr sz="1000">
              <a:latin typeface="Times New Roman"/>
              <a:cs typeface="Times New Roman"/>
            </a:endParaRPr>
          </a:p>
          <a:p>
            <a:pPr marL="12700" marR="2988945">
              <a:lnSpc>
                <a:spcPts val="1750"/>
              </a:lnSpc>
              <a:spcBef>
                <a:spcPts val="125"/>
              </a:spcBef>
            </a:pPr>
            <a:r>
              <a:rPr dirty="0" sz="1000" spc="-5">
                <a:latin typeface="Times New Roman"/>
                <a:cs typeface="Times New Roman"/>
              </a:rPr>
              <a:t>Download from </a:t>
            </a:r>
            <a:r>
              <a:rPr dirty="0" u="sng" sz="1000" spc="-5">
                <a:solidFill>
                  <a:srgbClr val="0000FF"/>
                </a:solidFill>
                <a:uFill>
                  <a:solidFill>
                    <a:srgbClr val="0000FF"/>
                  </a:solidFill>
                </a:uFill>
                <a:latin typeface="Times New Roman"/>
                <a:cs typeface="Times New Roman"/>
                <a:hlinkClick r:id="rId2"/>
              </a:rPr>
              <a:t>http://www.wsdot.wa.gov/eesc/bridge/software </a:t>
            </a:r>
            <a:r>
              <a:rPr dirty="0" sz="1000" spc="-5">
                <a:solidFill>
                  <a:srgbClr val="0000FF"/>
                </a:solidFill>
                <a:latin typeface="Times New Roman"/>
                <a:cs typeface="Times New Roman"/>
              </a:rPr>
              <a:t> </a:t>
            </a:r>
            <a:r>
              <a:rPr dirty="0" sz="1000" spc="-5">
                <a:latin typeface="Times New Roman"/>
                <a:cs typeface="Times New Roman"/>
              </a:rPr>
              <a:t>This design example is based </a:t>
            </a:r>
            <a:r>
              <a:rPr dirty="0" sz="1000">
                <a:latin typeface="Times New Roman"/>
                <a:cs typeface="Times New Roman"/>
              </a:rPr>
              <a:t>on </a:t>
            </a:r>
            <a:r>
              <a:rPr dirty="0" sz="1000" spc="-5">
                <a:latin typeface="Times New Roman"/>
                <a:cs typeface="Times New Roman"/>
              </a:rPr>
              <a:t>version</a:t>
            </a:r>
            <a:r>
              <a:rPr dirty="0" sz="1000" spc="15">
                <a:latin typeface="Times New Roman"/>
                <a:cs typeface="Times New Roman"/>
              </a:rPr>
              <a:t> </a:t>
            </a:r>
            <a:r>
              <a:rPr dirty="0" sz="1000" spc="-5">
                <a:latin typeface="Times New Roman"/>
                <a:cs typeface="Times New Roman"/>
              </a:rPr>
              <a:t>7.0.</a:t>
            </a:r>
            <a:endParaRPr sz="1000">
              <a:latin typeface="Times New Roman"/>
              <a:cs typeface="Times New Roman"/>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90</a:t>
            </a:r>
          </a:p>
        </p:txBody>
      </p:sp>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672467" y="843105"/>
            <a:ext cx="6390640" cy="3126105"/>
          </a:xfrm>
          <a:prstGeom prst="rect">
            <a:avLst/>
          </a:prstGeom>
        </p:spPr>
        <p:txBody>
          <a:bodyPr wrap="square" lIns="0" tIns="59690" rIns="0" bIns="0" rtlCol="0" vert="horz">
            <a:spAutoFit/>
          </a:bodyPr>
          <a:lstStyle/>
          <a:p>
            <a:pPr marL="12700">
              <a:lnSpc>
                <a:spcPct val="100000"/>
              </a:lnSpc>
              <a:spcBef>
                <a:spcPts val="470"/>
              </a:spcBef>
            </a:pPr>
            <a:r>
              <a:rPr dirty="0" sz="1400" spc="-5" b="1">
                <a:latin typeface="Arial"/>
                <a:cs typeface="Arial"/>
              </a:rPr>
              <a:t>11</a:t>
            </a:r>
            <a:r>
              <a:rPr dirty="0" sz="1400" spc="204" b="1">
                <a:latin typeface="Arial"/>
                <a:cs typeface="Arial"/>
              </a:rPr>
              <a:t> </a:t>
            </a:r>
            <a:r>
              <a:rPr dirty="0" sz="1400" spc="-5" b="1">
                <a:latin typeface="Arial"/>
                <a:cs typeface="Arial"/>
              </a:rPr>
              <a:t>References</a:t>
            </a:r>
            <a:endParaRPr sz="1400">
              <a:latin typeface="Arial"/>
              <a:cs typeface="Arial"/>
            </a:endParaRPr>
          </a:p>
          <a:p>
            <a:pPr marL="241300" marR="354330" indent="-228600">
              <a:lnSpc>
                <a:spcPts val="1150"/>
              </a:lnSpc>
              <a:spcBef>
                <a:spcPts val="335"/>
              </a:spcBef>
              <a:buAutoNum type="arabicPeriod"/>
              <a:tabLst>
                <a:tab pos="241300" algn="l"/>
                <a:tab pos="241935" algn="l"/>
              </a:tabLst>
            </a:pPr>
            <a:r>
              <a:rPr dirty="0" sz="1000" spc="-5">
                <a:latin typeface="Times New Roman"/>
                <a:cs typeface="Times New Roman"/>
              </a:rPr>
              <a:t>AASHTO, </a:t>
            </a:r>
            <a:r>
              <a:rPr dirty="0" sz="1000" spc="-5" i="1">
                <a:latin typeface="Times New Roman"/>
                <a:cs typeface="Times New Roman"/>
              </a:rPr>
              <a:t>LRFD Bridge Design Specifications</a:t>
            </a:r>
            <a:r>
              <a:rPr dirty="0" sz="1000" spc="-5">
                <a:latin typeface="Times New Roman"/>
                <a:cs typeface="Times New Roman"/>
              </a:rPr>
              <a:t>, Ninth Edition 2020, American Association </a:t>
            </a:r>
            <a:r>
              <a:rPr dirty="0" sz="1000">
                <a:latin typeface="Times New Roman"/>
                <a:cs typeface="Times New Roman"/>
              </a:rPr>
              <a:t>of </a:t>
            </a:r>
            <a:r>
              <a:rPr dirty="0" sz="1000" spc="-5">
                <a:latin typeface="Times New Roman"/>
                <a:cs typeface="Times New Roman"/>
              </a:rPr>
              <a:t>State Highway and  Transportation Officials, Washington, D.C.,</a:t>
            </a:r>
            <a:r>
              <a:rPr dirty="0" sz="1000" spc="25">
                <a:latin typeface="Times New Roman"/>
                <a:cs typeface="Times New Roman"/>
              </a:rPr>
              <a:t> </a:t>
            </a:r>
            <a:r>
              <a:rPr dirty="0" sz="1000" spc="-5">
                <a:latin typeface="Times New Roman"/>
                <a:cs typeface="Times New Roman"/>
              </a:rPr>
              <a:t>2020</a:t>
            </a:r>
            <a:endParaRPr sz="1000">
              <a:latin typeface="Times New Roman"/>
              <a:cs typeface="Times New Roman"/>
            </a:endParaRPr>
          </a:p>
          <a:p>
            <a:pPr marL="241300" marR="102235" indent="-228600">
              <a:lnSpc>
                <a:spcPts val="1150"/>
              </a:lnSpc>
              <a:spcBef>
                <a:spcPts val="605"/>
              </a:spcBef>
              <a:buAutoNum type="arabicPeriod"/>
              <a:tabLst>
                <a:tab pos="241300" algn="l"/>
                <a:tab pos="241935" algn="l"/>
              </a:tabLst>
            </a:pPr>
            <a:r>
              <a:rPr dirty="0" sz="1000" spc="-5">
                <a:latin typeface="Times New Roman"/>
                <a:cs typeface="Times New Roman"/>
              </a:rPr>
              <a:t>Brice, R., Khaleghi, B., Seguirant, S., “Design optimization for fabrication </a:t>
            </a:r>
            <a:r>
              <a:rPr dirty="0" sz="1000" spc="-10">
                <a:latin typeface="Times New Roman"/>
                <a:cs typeface="Times New Roman"/>
              </a:rPr>
              <a:t>of </a:t>
            </a:r>
            <a:r>
              <a:rPr dirty="0" sz="1000" spc="-5">
                <a:latin typeface="Times New Roman"/>
                <a:cs typeface="Times New Roman"/>
              </a:rPr>
              <a:t>pretensioned concrete bridge girders: An  example problem”, </a:t>
            </a:r>
            <a:r>
              <a:rPr dirty="0" sz="1000" spc="-10">
                <a:latin typeface="Times New Roman"/>
                <a:cs typeface="Times New Roman"/>
              </a:rPr>
              <a:t>PCI </a:t>
            </a:r>
            <a:r>
              <a:rPr dirty="0" sz="1000" spc="-5">
                <a:latin typeface="Times New Roman"/>
                <a:cs typeface="Times New Roman"/>
              </a:rPr>
              <a:t>JOURNAL, Prestressed Concrete Institute, Chicago, IL, Vol. </a:t>
            </a:r>
            <a:r>
              <a:rPr dirty="0" sz="1000">
                <a:latin typeface="Times New Roman"/>
                <a:cs typeface="Times New Roman"/>
              </a:rPr>
              <a:t>54, </a:t>
            </a:r>
            <a:r>
              <a:rPr dirty="0" sz="1000" spc="-5">
                <a:latin typeface="Times New Roman"/>
                <a:cs typeface="Times New Roman"/>
              </a:rPr>
              <a:t>No. </a:t>
            </a:r>
            <a:r>
              <a:rPr dirty="0" sz="1000">
                <a:latin typeface="Times New Roman"/>
                <a:cs typeface="Times New Roman"/>
              </a:rPr>
              <a:t>4, </a:t>
            </a:r>
            <a:r>
              <a:rPr dirty="0" sz="1000" spc="-5">
                <a:latin typeface="Times New Roman"/>
                <a:cs typeface="Times New Roman"/>
              </a:rPr>
              <a:t>Fall 2009,</a:t>
            </a:r>
            <a:r>
              <a:rPr dirty="0" sz="1000" spc="225">
                <a:latin typeface="Times New Roman"/>
                <a:cs typeface="Times New Roman"/>
              </a:rPr>
              <a:t> </a:t>
            </a:r>
            <a:r>
              <a:rPr dirty="0" sz="1000" spc="-5">
                <a:latin typeface="Times New Roman"/>
                <a:cs typeface="Times New Roman"/>
              </a:rPr>
              <a:t>pp.73-111</a:t>
            </a:r>
            <a:endParaRPr sz="1000">
              <a:latin typeface="Times New Roman"/>
              <a:cs typeface="Times New Roman"/>
            </a:endParaRPr>
          </a:p>
          <a:p>
            <a:pPr marL="241300" marR="330200" indent="-228600">
              <a:lnSpc>
                <a:spcPts val="1150"/>
              </a:lnSpc>
              <a:spcBef>
                <a:spcPts val="590"/>
              </a:spcBef>
              <a:buAutoNum type="arabicPeriod"/>
              <a:tabLst>
                <a:tab pos="241300" algn="l"/>
                <a:tab pos="241935" algn="l"/>
              </a:tabLst>
            </a:pPr>
            <a:r>
              <a:rPr dirty="0" sz="1000" spc="-5">
                <a:latin typeface="Times New Roman"/>
                <a:cs typeface="Times New Roman"/>
              </a:rPr>
              <a:t>Brice, R. “Designing Precast, Prestressed Concrete Bridge Girders </a:t>
            </a:r>
            <a:r>
              <a:rPr dirty="0" sz="1000">
                <a:latin typeface="Times New Roman"/>
                <a:cs typeface="Times New Roman"/>
              </a:rPr>
              <a:t>for </a:t>
            </a:r>
            <a:r>
              <a:rPr dirty="0" sz="1000" spc="-5">
                <a:latin typeface="Times New Roman"/>
                <a:cs typeface="Times New Roman"/>
              </a:rPr>
              <a:t>Lateral Stability: An Owner’s Perspective”,  Aspire, (PCI) Winter </a:t>
            </a:r>
            <a:r>
              <a:rPr dirty="0" sz="1000">
                <a:latin typeface="Times New Roman"/>
                <a:cs typeface="Times New Roman"/>
              </a:rPr>
              <a:t>2018,</a:t>
            </a:r>
            <a:r>
              <a:rPr dirty="0" sz="1000" spc="15">
                <a:latin typeface="Times New Roman"/>
                <a:cs typeface="Times New Roman"/>
              </a:rPr>
              <a:t> </a:t>
            </a:r>
            <a:r>
              <a:rPr dirty="0" sz="1000" spc="-5">
                <a:latin typeface="Times New Roman"/>
                <a:cs typeface="Times New Roman"/>
              </a:rPr>
              <a:t>pp.10-12</a:t>
            </a:r>
            <a:endParaRPr sz="1000">
              <a:latin typeface="Times New Roman"/>
              <a:cs typeface="Times New Roman"/>
            </a:endParaRPr>
          </a:p>
          <a:p>
            <a:pPr marL="241300" marR="84455" indent="-228600">
              <a:lnSpc>
                <a:spcPts val="1150"/>
              </a:lnSpc>
              <a:spcBef>
                <a:spcPts val="605"/>
              </a:spcBef>
              <a:buAutoNum type="arabicPeriod"/>
              <a:tabLst>
                <a:tab pos="241300" algn="l"/>
                <a:tab pos="241935" algn="l"/>
              </a:tabLst>
            </a:pPr>
            <a:r>
              <a:rPr dirty="0" sz="1000" spc="-10">
                <a:latin typeface="Times New Roman"/>
                <a:cs typeface="Times New Roman"/>
              </a:rPr>
              <a:t>PCI </a:t>
            </a:r>
            <a:r>
              <a:rPr dirty="0" sz="1000" spc="-5">
                <a:latin typeface="Times New Roman"/>
                <a:cs typeface="Times New Roman"/>
              </a:rPr>
              <a:t>(Precast/Prestressed Concrete Institute). 2016. </a:t>
            </a:r>
            <a:r>
              <a:rPr dirty="0" sz="1000" spc="-5" i="1">
                <a:latin typeface="Times New Roman"/>
                <a:cs typeface="Times New Roman"/>
              </a:rPr>
              <a:t>Recommended Practice for Lateral </a:t>
            </a:r>
            <a:r>
              <a:rPr dirty="0" sz="1000" spc="-10" i="1">
                <a:latin typeface="Times New Roman"/>
                <a:cs typeface="Times New Roman"/>
              </a:rPr>
              <a:t>Stability </a:t>
            </a:r>
            <a:r>
              <a:rPr dirty="0" sz="1000" i="1">
                <a:latin typeface="Times New Roman"/>
                <a:cs typeface="Times New Roman"/>
              </a:rPr>
              <a:t>of </a:t>
            </a:r>
            <a:r>
              <a:rPr dirty="0" sz="1000" spc="-5" i="1">
                <a:latin typeface="Times New Roman"/>
                <a:cs typeface="Times New Roman"/>
              </a:rPr>
              <a:t>Precast, Prestressed  </a:t>
            </a:r>
            <a:r>
              <a:rPr dirty="0" sz="1000" spc="-5" i="1">
                <a:latin typeface="Times New Roman"/>
                <a:cs typeface="Times New Roman"/>
              </a:rPr>
              <a:t>Concrete Bridge Girders. </a:t>
            </a:r>
            <a:r>
              <a:rPr dirty="0" sz="1000" spc="-5">
                <a:latin typeface="Times New Roman"/>
                <a:cs typeface="Times New Roman"/>
              </a:rPr>
              <a:t>CB-02-16-E. Chicago, IL:</a:t>
            </a:r>
            <a:r>
              <a:rPr dirty="0" sz="1000" spc="50">
                <a:latin typeface="Times New Roman"/>
                <a:cs typeface="Times New Roman"/>
              </a:rPr>
              <a:t> </a:t>
            </a:r>
            <a:r>
              <a:rPr dirty="0" sz="1000" spc="-10">
                <a:latin typeface="Times New Roman"/>
                <a:cs typeface="Times New Roman"/>
              </a:rPr>
              <a:t>PCI</a:t>
            </a:r>
            <a:endParaRPr sz="1000">
              <a:latin typeface="Times New Roman"/>
              <a:cs typeface="Times New Roman"/>
            </a:endParaRPr>
          </a:p>
          <a:p>
            <a:pPr marL="241300" indent="-229235">
              <a:lnSpc>
                <a:spcPct val="100000"/>
              </a:lnSpc>
              <a:spcBef>
                <a:spcPts val="525"/>
              </a:spcBef>
              <a:buAutoNum type="arabicPeriod"/>
              <a:tabLst>
                <a:tab pos="241300" algn="l"/>
                <a:tab pos="241935" algn="l"/>
              </a:tabLst>
            </a:pPr>
            <a:r>
              <a:rPr dirty="0" sz="1000" spc="-5">
                <a:latin typeface="Times New Roman"/>
                <a:cs typeface="Times New Roman"/>
              </a:rPr>
              <a:t>PCI, </a:t>
            </a:r>
            <a:r>
              <a:rPr dirty="0" sz="1000" spc="-5" i="1">
                <a:latin typeface="Times New Roman"/>
                <a:cs typeface="Times New Roman"/>
              </a:rPr>
              <a:t>Precast Prestressed Concrete Bridge Design </a:t>
            </a:r>
            <a:r>
              <a:rPr dirty="0" sz="1000" i="1">
                <a:latin typeface="Times New Roman"/>
                <a:cs typeface="Times New Roman"/>
              </a:rPr>
              <a:t>Manual</a:t>
            </a:r>
            <a:r>
              <a:rPr dirty="0" sz="1000">
                <a:latin typeface="Times New Roman"/>
                <a:cs typeface="Times New Roman"/>
              </a:rPr>
              <a:t>, </a:t>
            </a:r>
            <a:r>
              <a:rPr dirty="0" sz="1000" spc="-5">
                <a:latin typeface="Times New Roman"/>
                <a:cs typeface="Times New Roman"/>
              </a:rPr>
              <a:t>Vol 1 &amp; </a:t>
            </a:r>
            <a:r>
              <a:rPr dirty="0" sz="1000">
                <a:latin typeface="Times New Roman"/>
                <a:cs typeface="Times New Roman"/>
              </a:rPr>
              <a:t>2, </a:t>
            </a:r>
            <a:r>
              <a:rPr dirty="0" sz="1000" spc="-5">
                <a:latin typeface="Times New Roman"/>
                <a:cs typeface="Times New Roman"/>
              </a:rPr>
              <a:t>Precast Concrete Institute, Chicago, Illinois,</a:t>
            </a:r>
            <a:r>
              <a:rPr dirty="0" sz="1000" spc="204">
                <a:latin typeface="Times New Roman"/>
                <a:cs typeface="Times New Roman"/>
              </a:rPr>
              <a:t> </a:t>
            </a:r>
            <a:r>
              <a:rPr dirty="0" sz="1000" spc="-10">
                <a:latin typeface="Times New Roman"/>
                <a:cs typeface="Times New Roman"/>
              </a:rPr>
              <a:t>1997</a:t>
            </a:r>
            <a:endParaRPr sz="1000">
              <a:latin typeface="Times New Roman"/>
              <a:cs typeface="Times New Roman"/>
            </a:endParaRPr>
          </a:p>
          <a:p>
            <a:pPr marL="241300" marR="608330" indent="-228600">
              <a:lnSpc>
                <a:spcPts val="1150"/>
              </a:lnSpc>
              <a:spcBef>
                <a:spcPts val="620"/>
              </a:spcBef>
              <a:buAutoNum type="arabicPeriod"/>
              <a:tabLst>
                <a:tab pos="241300" algn="l"/>
                <a:tab pos="241935" algn="l"/>
              </a:tabLst>
            </a:pPr>
            <a:r>
              <a:rPr dirty="0" sz="1000" spc="-5">
                <a:latin typeface="Times New Roman"/>
                <a:cs typeface="Times New Roman"/>
              </a:rPr>
              <a:t>Seguirant, S. J., "New Deep WSDOT </a:t>
            </a:r>
            <a:r>
              <a:rPr dirty="0" sz="1000">
                <a:latin typeface="Times New Roman"/>
                <a:cs typeface="Times New Roman"/>
              </a:rPr>
              <a:t>Standard </a:t>
            </a:r>
            <a:r>
              <a:rPr dirty="0" sz="1000" spc="-5">
                <a:latin typeface="Times New Roman"/>
                <a:cs typeface="Times New Roman"/>
              </a:rPr>
              <a:t>Sections Extend Spans </a:t>
            </a:r>
            <a:r>
              <a:rPr dirty="0" sz="1000" spc="-10">
                <a:latin typeface="Times New Roman"/>
                <a:cs typeface="Times New Roman"/>
              </a:rPr>
              <a:t>of </a:t>
            </a:r>
            <a:r>
              <a:rPr dirty="0" sz="1000" spc="-5">
                <a:latin typeface="Times New Roman"/>
                <a:cs typeface="Times New Roman"/>
              </a:rPr>
              <a:t>Prestressed Concrete Girders," </a:t>
            </a:r>
            <a:r>
              <a:rPr dirty="0" sz="1000" spc="-10">
                <a:latin typeface="Times New Roman"/>
                <a:cs typeface="Times New Roman"/>
              </a:rPr>
              <a:t>PCI  </a:t>
            </a:r>
            <a:r>
              <a:rPr dirty="0" sz="1000" spc="-5">
                <a:latin typeface="Times New Roman"/>
                <a:cs typeface="Times New Roman"/>
              </a:rPr>
              <a:t>JOURNAL, Prestressed Concrete Institute, Chicago, IL, </a:t>
            </a:r>
            <a:r>
              <a:rPr dirty="0" sz="1000" spc="-10">
                <a:latin typeface="Times New Roman"/>
                <a:cs typeface="Times New Roman"/>
              </a:rPr>
              <a:t>Vol. </a:t>
            </a:r>
            <a:r>
              <a:rPr dirty="0" sz="1000">
                <a:latin typeface="Times New Roman"/>
                <a:cs typeface="Times New Roman"/>
              </a:rPr>
              <a:t>43, </a:t>
            </a:r>
            <a:r>
              <a:rPr dirty="0" sz="1000" spc="-5">
                <a:latin typeface="Times New Roman"/>
                <a:cs typeface="Times New Roman"/>
              </a:rPr>
              <a:t>No. </a:t>
            </a:r>
            <a:r>
              <a:rPr dirty="0" sz="1000">
                <a:latin typeface="Times New Roman"/>
                <a:cs typeface="Times New Roman"/>
              </a:rPr>
              <a:t>4, </a:t>
            </a:r>
            <a:r>
              <a:rPr dirty="0" sz="1000" spc="-5">
                <a:latin typeface="Times New Roman"/>
                <a:cs typeface="Times New Roman"/>
              </a:rPr>
              <a:t>July-August 1998, </a:t>
            </a:r>
            <a:r>
              <a:rPr dirty="0" sz="1000">
                <a:latin typeface="Times New Roman"/>
                <a:cs typeface="Times New Roman"/>
              </a:rPr>
              <a:t>pp.</a:t>
            </a:r>
            <a:r>
              <a:rPr dirty="0" sz="1000" spc="120">
                <a:latin typeface="Times New Roman"/>
                <a:cs typeface="Times New Roman"/>
              </a:rPr>
              <a:t> </a:t>
            </a:r>
            <a:r>
              <a:rPr dirty="0" sz="1000" spc="-5">
                <a:latin typeface="Times New Roman"/>
                <a:cs typeface="Times New Roman"/>
              </a:rPr>
              <a:t>92-119</a:t>
            </a:r>
            <a:endParaRPr sz="1000">
              <a:latin typeface="Times New Roman"/>
              <a:cs typeface="Times New Roman"/>
            </a:endParaRPr>
          </a:p>
          <a:p>
            <a:pPr marL="241300" marR="46990" indent="-228600">
              <a:lnSpc>
                <a:spcPts val="1150"/>
              </a:lnSpc>
              <a:spcBef>
                <a:spcPts val="605"/>
              </a:spcBef>
              <a:buAutoNum type="arabicPeriod"/>
              <a:tabLst>
                <a:tab pos="241300" algn="l"/>
                <a:tab pos="241935" algn="l"/>
              </a:tabLst>
            </a:pPr>
            <a:r>
              <a:rPr dirty="0" sz="1000" spc="-5">
                <a:latin typeface="Times New Roman"/>
                <a:cs typeface="Times New Roman"/>
              </a:rPr>
              <a:t>Seguirant, S. J., R. Brice, and B. Khaleghi. 2005, “Flexural Strength </a:t>
            </a:r>
            <a:r>
              <a:rPr dirty="0" sz="1000">
                <a:latin typeface="Times New Roman"/>
                <a:cs typeface="Times New Roman"/>
              </a:rPr>
              <a:t>of </a:t>
            </a:r>
            <a:r>
              <a:rPr dirty="0" sz="1000" spc="-5">
                <a:latin typeface="Times New Roman"/>
                <a:cs typeface="Times New Roman"/>
              </a:rPr>
              <a:t>Reinforced </a:t>
            </a:r>
            <a:r>
              <a:rPr dirty="0" sz="1000" spc="-10">
                <a:latin typeface="Times New Roman"/>
                <a:cs typeface="Times New Roman"/>
              </a:rPr>
              <a:t>and </a:t>
            </a:r>
            <a:r>
              <a:rPr dirty="0" sz="1000" spc="-5">
                <a:latin typeface="Times New Roman"/>
                <a:cs typeface="Times New Roman"/>
              </a:rPr>
              <a:t>Prestressed Concrete T-Beams,”  </a:t>
            </a:r>
            <a:r>
              <a:rPr dirty="0" sz="1000" spc="-10">
                <a:latin typeface="Times New Roman"/>
                <a:cs typeface="Times New Roman"/>
              </a:rPr>
              <a:t>PCI </a:t>
            </a:r>
            <a:r>
              <a:rPr dirty="0" sz="1000" spc="-5">
                <a:latin typeface="Times New Roman"/>
                <a:cs typeface="Times New Roman"/>
              </a:rPr>
              <a:t>JOURNAL, Prestressed Concrete Institute, Chicago, IL, Vol. </a:t>
            </a:r>
            <a:r>
              <a:rPr dirty="0" sz="1000">
                <a:latin typeface="Times New Roman"/>
                <a:cs typeface="Times New Roman"/>
              </a:rPr>
              <a:t>50, </a:t>
            </a:r>
            <a:r>
              <a:rPr dirty="0" sz="1000" spc="-10">
                <a:latin typeface="Times New Roman"/>
                <a:cs typeface="Times New Roman"/>
              </a:rPr>
              <a:t>No. </a:t>
            </a:r>
            <a:r>
              <a:rPr dirty="0" sz="1000">
                <a:latin typeface="Times New Roman"/>
                <a:cs typeface="Times New Roman"/>
              </a:rPr>
              <a:t>1, </a:t>
            </a:r>
            <a:r>
              <a:rPr dirty="0" sz="1000" spc="-5">
                <a:latin typeface="Times New Roman"/>
                <a:cs typeface="Times New Roman"/>
              </a:rPr>
              <a:t>January-February 2005, </a:t>
            </a:r>
            <a:r>
              <a:rPr dirty="0" sz="1000">
                <a:latin typeface="Times New Roman"/>
                <a:cs typeface="Times New Roman"/>
              </a:rPr>
              <a:t>pp.</a:t>
            </a:r>
            <a:r>
              <a:rPr dirty="0" sz="1000" spc="150">
                <a:latin typeface="Times New Roman"/>
                <a:cs typeface="Times New Roman"/>
              </a:rPr>
              <a:t> </a:t>
            </a:r>
            <a:r>
              <a:rPr dirty="0" sz="1000">
                <a:latin typeface="Times New Roman"/>
                <a:cs typeface="Times New Roman"/>
              </a:rPr>
              <a:t>44-73.</a:t>
            </a:r>
            <a:endParaRPr sz="1000">
              <a:latin typeface="Times New Roman"/>
              <a:cs typeface="Times New Roman"/>
            </a:endParaRPr>
          </a:p>
          <a:p>
            <a:pPr marL="241300" indent="-229235">
              <a:lnSpc>
                <a:spcPct val="100000"/>
              </a:lnSpc>
              <a:spcBef>
                <a:spcPts val="525"/>
              </a:spcBef>
              <a:buAutoNum type="arabicPeriod"/>
              <a:tabLst>
                <a:tab pos="241300" algn="l"/>
                <a:tab pos="241935" algn="l"/>
              </a:tabLst>
            </a:pPr>
            <a:r>
              <a:rPr dirty="0" sz="1000" spc="-5">
                <a:latin typeface="Times New Roman"/>
                <a:cs typeface="Times New Roman"/>
              </a:rPr>
              <a:t>WSDOT, </a:t>
            </a:r>
            <a:r>
              <a:rPr dirty="0" sz="1000" spc="-5" i="1">
                <a:latin typeface="Times New Roman"/>
                <a:cs typeface="Times New Roman"/>
              </a:rPr>
              <a:t>Bridge Design Manual</a:t>
            </a:r>
            <a:r>
              <a:rPr dirty="0" sz="1000" spc="-5">
                <a:latin typeface="Times New Roman"/>
                <a:cs typeface="Times New Roman"/>
              </a:rPr>
              <a:t>, Washington State Department </a:t>
            </a:r>
            <a:r>
              <a:rPr dirty="0" sz="1000">
                <a:latin typeface="Times New Roman"/>
                <a:cs typeface="Times New Roman"/>
              </a:rPr>
              <a:t>of</a:t>
            </a:r>
            <a:r>
              <a:rPr dirty="0" sz="1000" spc="60">
                <a:latin typeface="Times New Roman"/>
                <a:cs typeface="Times New Roman"/>
              </a:rPr>
              <a:t> </a:t>
            </a:r>
            <a:r>
              <a:rPr dirty="0" sz="1000" spc="-5">
                <a:latin typeface="Times New Roman"/>
                <a:cs typeface="Times New Roman"/>
              </a:rPr>
              <a:t>Transportation</a:t>
            </a:r>
            <a:endParaRPr sz="1000">
              <a:latin typeface="Times New Roman"/>
              <a:cs typeface="Times New Roman"/>
            </a:endParaRPr>
          </a:p>
          <a:p>
            <a:pPr marL="240665" indent="-228600">
              <a:lnSpc>
                <a:spcPct val="100000"/>
              </a:lnSpc>
              <a:spcBef>
                <a:spcPts val="550"/>
              </a:spcBef>
              <a:buAutoNum type="arabicPeriod"/>
              <a:tabLst>
                <a:tab pos="240665" algn="l"/>
                <a:tab pos="241300" algn="l"/>
              </a:tabLst>
            </a:pPr>
            <a:r>
              <a:rPr dirty="0" sz="1000" spc="-5">
                <a:latin typeface="Times New Roman"/>
                <a:cs typeface="Times New Roman"/>
              </a:rPr>
              <a:t>WSDOT, </a:t>
            </a:r>
            <a:r>
              <a:rPr dirty="0" sz="1000" i="1">
                <a:latin typeface="Times New Roman"/>
                <a:cs typeface="Times New Roman"/>
              </a:rPr>
              <a:t>PGSuper </a:t>
            </a:r>
            <a:r>
              <a:rPr dirty="0" sz="1000" spc="-5" i="1">
                <a:latin typeface="Times New Roman"/>
                <a:cs typeface="Times New Roman"/>
              </a:rPr>
              <a:t>Technical Guide</a:t>
            </a:r>
            <a:r>
              <a:rPr dirty="0" sz="1000" spc="-5">
                <a:latin typeface="Times New Roman"/>
                <a:cs typeface="Times New Roman"/>
              </a:rPr>
              <a:t>, Washington State Department </a:t>
            </a:r>
            <a:r>
              <a:rPr dirty="0" sz="1000">
                <a:latin typeface="Times New Roman"/>
                <a:cs typeface="Times New Roman"/>
              </a:rPr>
              <a:t>of</a:t>
            </a:r>
            <a:r>
              <a:rPr dirty="0" sz="1000" spc="45">
                <a:latin typeface="Times New Roman"/>
                <a:cs typeface="Times New Roman"/>
              </a:rPr>
              <a:t> </a:t>
            </a:r>
            <a:r>
              <a:rPr dirty="0" sz="1000" spc="-5">
                <a:latin typeface="Times New Roman"/>
                <a:cs typeface="Times New Roman"/>
              </a:rPr>
              <a:t>Transportation</a:t>
            </a:r>
            <a:endParaRPr sz="1000">
              <a:latin typeface="Times New Roman"/>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2676525" cy="417195"/>
          </a:xfrm>
          <a:prstGeom prst="rect"/>
        </p:spPr>
        <p:txBody>
          <a:bodyPr wrap="square" lIns="0" tIns="14604" rIns="0" bIns="0" rtlCol="0" vert="horz">
            <a:spAutoFit/>
          </a:bodyPr>
          <a:lstStyle/>
          <a:p>
            <a:pPr>
              <a:lnSpc>
                <a:spcPct val="100000"/>
              </a:lnSpc>
              <a:spcBef>
                <a:spcPts val="114"/>
              </a:spcBef>
            </a:pPr>
            <a:r>
              <a:rPr dirty="0" sz="2550" spc="5" b="0">
                <a:solidFill>
                  <a:srgbClr val="1C7C5B"/>
                </a:solidFill>
                <a:latin typeface="Arial Black"/>
                <a:cs typeface="Arial Black"/>
              </a:rPr>
              <a:t>Flexure</a:t>
            </a:r>
            <a:r>
              <a:rPr dirty="0" sz="2550" spc="-70" b="0">
                <a:solidFill>
                  <a:srgbClr val="1C7C5B"/>
                </a:solidFill>
                <a:latin typeface="Arial Black"/>
                <a:cs typeface="Arial Black"/>
              </a:rPr>
              <a:t> </a:t>
            </a:r>
            <a:r>
              <a:rPr dirty="0" sz="2550" spc="10" b="0">
                <a:solidFill>
                  <a:srgbClr val="1C7C5B"/>
                </a:solidFill>
                <a:latin typeface="Arial Black"/>
                <a:cs typeface="Arial Black"/>
              </a:rPr>
              <a:t>Design</a:t>
            </a:r>
            <a:endParaRPr sz="2550">
              <a:latin typeface="Arial Black"/>
              <a:cs typeface="Arial Black"/>
            </a:endParaRPr>
          </a:p>
        </p:txBody>
      </p:sp>
      <p:sp>
        <p:nvSpPr>
          <p:cNvPr id="6" name="object 6"/>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3</a:t>
            </a:r>
            <a:r>
              <a:rPr dirty="0" sz="850">
                <a:solidFill>
                  <a:srgbClr val="FFFFFF"/>
                </a:solidFill>
                <a:latin typeface="Arial"/>
                <a:cs typeface="Arial"/>
              </a:rPr>
              <a:t>7</a:t>
            </a:r>
            <a:endParaRPr sz="850">
              <a:latin typeface="Arial"/>
              <a:cs typeface="Arial"/>
            </a:endParaRPr>
          </a:p>
        </p:txBody>
      </p:sp>
      <p:sp>
        <p:nvSpPr>
          <p:cNvPr id="7" name="object 7"/>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8" name="object 8"/>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9" name="object 9"/>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0" name="object 10"/>
          <p:cNvSpPr txBox="1"/>
          <p:nvPr/>
        </p:nvSpPr>
        <p:spPr>
          <a:xfrm>
            <a:off x="1016466" y="5528576"/>
            <a:ext cx="2676525" cy="417195"/>
          </a:xfrm>
          <a:prstGeom prst="rect">
            <a:avLst/>
          </a:prstGeom>
        </p:spPr>
        <p:txBody>
          <a:bodyPr wrap="square" lIns="0" tIns="14604" rIns="0" bIns="0" rtlCol="0" vert="horz">
            <a:spAutoFit/>
          </a:bodyPr>
          <a:lstStyle/>
          <a:p>
            <a:pPr>
              <a:lnSpc>
                <a:spcPct val="100000"/>
              </a:lnSpc>
              <a:spcBef>
                <a:spcPts val="114"/>
              </a:spcBef>
            </a:pPr>
            <a:r>
              <a:rPr dirty="0" sz="2550" spc="5">
                <a:solidFill>
                  <a:srgbClr val="1C7C5B"/>
                </a:solidFill>
                <a:latin typeface="Arial Black"/>
                <a:cs typeface="Arial Black"/>
              </a:rPr>
              <a:t>Flexure</a:t>
            </a:r>
            <a:r>
              <a:rPr dirty="0" sz="2550" spc="-70">
                <a:solidFill>
                  <a:srgbClr val="1C7C5B"/>
                </a:solidFill>
                <a:latin typeface="Arial Black"/>
                <a:cs typeface="Arial Black"/>
              </a:rPr>
              <a:t> </a:t>
            </a:r>
            <a:r>
              <a:rPr dirty="0" sz="2550" spc="10">
                <a:solidFill>
                  <a:srgbClr val="1C7C5B"/>
                </a:solidFill>
                <a:latin typeface="Arial Black"/>
                <a:cs typeface="Arial Black"/>
              </a:rPr>
              <a:t>Design</a:t>
            </a:r>
            <a:endParaRPr sz="2550">
              <a:latin typeface="Arial Black"/>
              <a:cs typeface="Arial Black"/>
            </a:endParaRPr>
          </a:p>
        </p:txBody>
      </p:sp>
      <p:sp>
        <p:nvSpPr>
          <p:cNvPr id="11" name="object 11"/>
          <p:cNvSpPr txBox="1"/>
          <p:nvPr/>
        </p:nvSpPr>
        <p:spPr>
          <a:xfrm>
            <a:off x="1016505" y="6253920"/>
            <a:ext cx="1464310" cy="199390"/>
          </a:xfrm>
          <a:prstGeom prst="rect">
            <a:avLst/>
          </a:prstGeom>
        </p:spPr>
        <p:txBody>
          <a:bodyPr wrap="square" lIns="0" tIns="11430" rIns="0" bIns="0" rtlCol="0" vert="horz">
            <a:spAutoFit/>
          </a:bodyPr>
          <a:lstStyle/>
          <a:p>
            <a:pPr marL="244475" indent="-245110">
              <a:lnSpc>
                <a:spcPct val="100000"/>
              </a:lnSpc>
              <a:spcBef>
                <a:spcPts val="90"/>
              </a:spcBef>
              <a:buChar char="•"/>
              <a:tabLst>
                <a:tab pos="244475" algn="l"/>
                <a:tab pos="245110" algn="l"/>
              </a:tabLst>
            </a:pPr>
            <a:r>
              <a:rPr dirty="0" sz="1150" spc="-10">
                <a:latin typeface="Arial"/>
                <a:cs typeface="Arial"/>
              </a:rPr>
              <a:t>Service Limit</a:t>
            </a:r>
            <a:r>
              <a:rPr dirty="0" sz="1150" spc="-15">
                <a:latin typeface="Arial"/>
                <a:cs typeface="Arial"/>
              </a:rPr>
              <a:t> State</a:t>
            </a:r>
            <a:endParaRPr sz="1150">
              <a:latin typeface="Arial"/>
              <a:cs typeface="Arial"/>
            </a:endParaRPr>
          </a:p>
        </p:txBody>
      </p:sp>
      <p:sp>
        <p:nvSpPr>
          <p:cNvPr id="12" name="object 12"/>
          <p:cNvSpPr txBox="1"/>
          <p:nvPr/>
        </p:nvSpPr>
        <p:spPr>
          <a:xfrm>
            <a:off x="3986784" y="6471837"/>
            <a:ext cx="88265" cy="151765"/>
          </a:xfrm>
          <a:prstGeom prst="rect">
            <a:avLst/>
          </a:prstGeom>
        </p:spPr>
        <p:txBody>
          <a:bodyPr wrap="square" lIns="0" tIns="15875" rIns="0" bIns="0" rtlCol="0" vert="horz">
            <a:spAutoFit/>
          </a:bodyPr>
          <a:lstStyle/>
          <a:p>
            <a:pPr>
              <a:lnSpc>
                <a:spcPct val="100000"/>
              </a:lnSpc>
              <a:spcBef>
                <a:spcPts val="125"/>
              </a:spcBef>
            </a:pPr>
            <a:r>
              <a:rPr dirty="0" u="sng" sz="800" spc="-145">
                <a:uFill>
                  <a:solidFill>
                    <a:srgbClr val="000000"/>
                  </a:solidFill>
                </a:uFill>
                <a:latin typeface="Times New Roman"/>
                <a:cs typeface="Times New Roman"/>
              </a:rPr>
              <a:t> </a:t>
            </a:r>
            <a:r>
              <a:rPr dirty="0" u="sng" sz="800" spc="80">
                <a:uFill>
                  <a:solidFill>
                    <a:srgbClr val="000000"/>
                  </a:solidFill>
                </a:uFill>
                <a:latin typeface="Cambria"/>
                <a:cs typeface="Cambria"/>
              </a:rPr>
              <a:t>P</a:t>
            </a:r>
            <a:endParaRPr sz="800">
              <a:latin typeface="Cambria"/>
              <a:cs typeface="Cambria"/>
            </a:endParaRPr>
          </a:p>
        </p:txBody>
      </p:sp>
      <p:sp>
        <p:nvSpPr>
          <p:cNvPr id="13" name="object 13"/>
          <p:cNvSpPr txBox="1"/>
          <p:nvPr/>
        </p:nvSpPr>
        <p:spPr>
          <a:xfrm>
            <a:off x="4050777" y="6511642"/>
            <a:ext cx="132080" cy="130175"/>
          </a:xfrm>
          <a:prstGeom prst="rect">
            <a:avLst/>
          </a:prstGeom>
        </p:spPr>
        <p:txBody>
          <a:bodyPr wrap="square" lIns="0" tIns="17145" rIns="0" bIns="0" rtlCol="0" vert="horz">
            <a:spAutoFit/>
          </a:bodyPr>
          <a:lstStyle/>
          <a:p>
            <a:pPr>
              <a:lnSpc>
                <a:spcPct val="100000"/>
              </a:lnSpc>
              <a:spcBef>
                <a:spcPts val="135"/>
              </a:spcBef>
            </a:pPr>
            <a:r>
              <a:rPr dirty="0" u="sng" sz="650" spc="85">
                <a:uFill>
                  <a:solidFill>
                    <a:srgbClr val="000000"/>
                  </a:solidFill>
                </a:uFill>
                <a:latin typeface="Cambria"/>
                <a:cs typeface="Cambria"/>
              </a:rPr>
              <a:t>pe</a:t>
            </a:r>
            <a:r>
              <a:rPr dirty="0" u="sng" sz="650" spc="-65">
                <a:uFill>
                  <a:solidFill>
                    <a:srgbClr val="000000"/>
                  </a:solidFill>
                </a:uFill>
                <a:latin typeface="Cambria"/>
                <a:cs typeface="Cambria"/>
              </a:rPr>
              <a:t> </a:t>
            </a:r>
            <a:endParaRPr sz="650">
              <a:latin typeface="Cambria"/>
              <a:cs typeface="Cambria"/>
            </a:endParaRPr>
          </a:p>
        </p:txBody>
      </p:sp>
      <p:sp>
        <p:nvSpPr>
          <p:cNvPr id="14" name="object 14"/>
          <p:cNvSpPr txBox="1"/>
          <p:nvPr/>
        </p:nvSpPr>
        <p:spPr>
          <a:xfrm>
            <a:off x="4399755" y="6511642"/>
            <a:ext cx="127635" cy="130175"/>
          </a:xfrm>
          <a:prstGeom prst="rect">
            <a:avLst/>
          </a:prstGeom>
        </p:spPr>
        <p:txBody>
          <a:bodyPr wrap="square" lIns="0" tIns="17145" rIns="0" bIns="0" rtlCol="0" vert="horz">
            <a:spAutoFit/>
          </a:bodyPr>
          <a:lstStyle/>
          <a:p>
            <a:pPr>
              <a:lnSpc>
                <a:spcPct val="100000"/>
              </a:lnSpc>
              <a:spcBef>
                <a:spcPts val="135"/>
              </a:spcBef>
            </a:pPr>
            <a:r>
              <a:rPr dirty="0" u="sng" sz="650" spc="100">
                <a:uFill>
                  <a:solidFill>
                    <a:srgbClr val="000000"/>
                  </a:solidFill>
                </a:uFill>
                <a:latin typeface="Cambria"/>
                <a:cs typeface="Cambria"/>
              </a:rPr>
              <a:t>p</a:t>
            </a:r>
            <a:r>
              <a:rPr dirty="0" u="sng" sz="650" spc="114">
                <a:uFill>
                  <a:solidFill>
                    <a:srgbClr val="000000"/>
                  </a:solidFill>
                </a:uFill>
                <a:latin typeface="Cambria"/>
                <a:cs typeface="Cambria"/>
              </a:rPr>
              <a:t>e</a:t>
            </a:r>
            <a:endParaRPr sz="650">
              <a:latin typeface="Cambria"/>
              <a:cs typeface="Cambria"/>
            </a:endParaRPr>
          </a:p>
        </p:txBody>
      </p:sp>
      <p:sp>
        <p:nvSpPr>
          <p:cNvPr id="15" name="object 15"/>
          <p:cNvSpPr txBox="1"/>
          <p:nvPr/>
        </p:nvSpPr>
        <p:spPr>
          <a:xfrm>
            <a:off x="4341876" y="6471837"/>
            <a:ext cx="243204" cy="151765"/>
          </a:xfrm>
          <a:prstGeom prst="rect">
            <a:avLst/>
          </a:prstGeom>
        </p:spPr>
        <p:txBody>
          <a:bodyPr wrap="square" lIns="0" tIns="15875" rIns="0" bIns="0" rtlCol="0" vert="horz">
            <a:spAutoFit/>
          </a:bodyPr>
          <a:lstStyle/>
          <a:p>
            <a:pPr>
              <a:lnSpc>
                <a:spcPct val="100000"/>
              </a:lnSpc>
              <a:spcBef>
                <a:spcPts val="125"/>
              </a:spcBef>
            </a:pPr>
            <a:r>
              <a:rPr dirty="0" u="sng" sz="800" spc="-195">
                <a:uFill>
                  <a:solidFill>
                    <a:srgbClr val="000000"/>
                  </a:solidFill>
                </a:uFill>
                <a:latin typeface="Times New Roman"/>
                <a:cs typeface="Times New Roman"/>
              </a:rPr>
              <a:t> </a:t>
            </a:r>
            <a:r>
              <a:rPr dirty="0" u="sng" sz="800" spc="80">
                <a:uFill>
                  <a:solidFill>
                    <a:srgbClr val="000000"/>
                  </a:solidFill>
                </a:uFill>
                <a:latin typeface="Cambria"/>
                <a:cs typeface="Cambria"/>
              </a:rPr>
              <a:t>P</a:t>
            </a:r>
            <a:r>
              <a:rPr dirty="0" sz="800" spc="290">
                <a:latin typeface="Cambria"/>
                <a:cs typeface="Cambria"/>
              </a:rPr>
              <a:t> </a:t>
            </a:r>
            <a:r>
              <a:rPr dirty="0" u="sng" sz="800" spc="60">
                <a:uFill>
                  <a:solidFill>
                    <a:srgbClr val="000000"/>
                  </a:solidFill>
                </a:uFill>
                <a:latin typeface="Cambria"/>
                <a:cs typeface="Cambria"/>
              </a:rPr>
              <a:t>e</a:t>
            </a:r>
            <a:endParaRPr sz="800">
              <a:latin typeface="Cambria"/>
              <a:cs typeface="Cambria"/>
            </a:endParaRPr>
          </a:p>
        </p:txBody>
      </p:sp>
      <p:sp>
        <p:nvSpPr>
          <p:cNvPr id="16" name="object 16"/>
          <p:cNvSpPr txBox="1"/>
          <p:nvPr/>
        </p:nvSpPr>
        <p:spPr>
          <a:xfrm>
            <a:off x="4745735" y="6480983"/>
            <a:ext cx="107314" cy="151765"/>
          </a:xfrm>
          <a:prstGeom prst="rect">
            <a:avLst/>
          </a:prstGeom>
        </p:spPr>
        <p:txBody>
          <a:bodyPr wrap="square" lIns="0" tIns="15875" rIns="0" bIns="0" rtlCol="0" vert="horz">
            <a:spAutoFit/>
          </a:bodyPr>
          <a:lstStyle/>
          <a:p>
            <a:pPr>
              <a:lnSpc>
                <a:spcPct val="100000"/>
              </a:lnSpc>
              <a:spcBef>
                <a:spcPts val="125"/>
              </a:spcBef>
            </a:pPr>
            <a:r>
              <a:rPr dirty="0" u="sng" sz="800" spc="-195">
                <a:uFill>
                  <a:solidFill>
                    <a:srgbClr val="000000"/>
                  </a:solidFill>
                </a:uFill>
                <a:latin typeface="Times New Roman"/>
                <a:cs typeface="Times New Roman"/>
              </a:rPr>
              <a:t> </a:t>
            </a:r>
            <a:r>
              <a:rPr dirty="0" u="sng" sz="800" spc="75">
                <a:uFill>
                  <a:solidFill>
                    <a:srgbClr val="000000"/>
                  </a:solidFill>
                </a:uFill>
                <a:latin typeface="Cambria"/>
                <a:cs typeface="Cambria"/>
              </a:rPr>
              <a:t>M</a:t>
            </a:r>
            <a:endParaRPr sz="800">
              <a:latin typeface="Cambria"/>
              <a:cs typeface="Cambria"/>
            </a:endParaRPr>
          </a:p>
        </p:txBody>
      </p:sp>
      <p:sp>
        <p:nvSpPr>
          <p:cNvPr id="17" name="object 17"/>
          <p:cNvSpPr txBox="1"/>
          <p:nvPr/>
        </p:nvSpPr>
        <p:spPr>
          <a:xfrm>
            <a:off x="4834094" y="6520815"/>
            <a:ext cx="124460" cy="130175"/>
          </a:xfrm>
          <a:prstGeom prst="rect">
            <a:avLst/>
          </a:prstGeom>
        </p:spPr>
        <p:txBody>
          <a:bodyPr wrap="square" lIns="0" tIns="17145" rIns="0" bIns="0" rtlCol="0" vert="horz">
            <a:spAutoFit/>
          </a:bodyPr>
          <a:lstStyle/>
          <a:p>
            <a:pPr>
              <a:lnSpc>
                <a:spcPct val="100000"/>
              </a:lnSpc>
              <a:spcBef>
                <a:spcPts val="135"/>
              </a:spcBef>
            </a:pPr>
            <a:r>
              <a:rPr dirty="0" u="sng" sz="650" spc="114">
                <a:uFill>
                  <a:solidFill>
                    <a:srgbClr val="000000"/>
                  </a:solidFill>
                </a:uFill>
                <a:latin typeface="Cambria"/>
                <a:cs typeface="Cambria"/>
              </a:rPr>
              <a:t>n</a:t>
            </a:r>
            <a:r>
              <a:rPr dirty="0" u="sng" sz="650" spc="110">
                <a:uFill>
                  <a:solidFill>
                    <a:srgbClr val="000000"/>
                  </a:solidFill>
                </a:uFill>
                <a:latin typeface="Cambria"/>
                <a:cs typeface="Cambria"/>
              </a:rPr>
              <a:t>c</a:t>
            </a:r>
            <a:endParaRPr sz="650">
              <a:latin typeface="Cambria"/>
              <a:cs typeface="Cambria"/>
            </a:endParaRPr>
          </a:p>
        </p:txBody>
      </p:sp>
      <p:sp>
        <p:nvSpPr>
          <p:cNvPr id="18" name="object 18"/>
          <p:cNvSpPr txBox="1"/>
          <p:nvPr/>
        </p:nvSpPr>
        <p:spPr>
          <a:xfrm>
            <a:off x="3962893" y="6660989"/>
            <a:ext cx="1000125" cy="151765"/>
          </a:xfrm>
          <a:prstGeom prst="rect">
            <a:avLst/>
          </a:prstGeom>
        </p:spPr>
        <p:txBody>
          <a:bodyPr wrap="square" lIns="0" tIns="15875" rIns="0" bIns="0" rtlCol="0" vert="horz">
            <a:spAutoFit/>
          </a:bodyPr>
          <a:lstStyle/>
          <a:p>
            <a:pPr marL="25400">
              <a:lnSpc>
                <a:spcPct val="100000"/>
              </a:lnSpc>
              <a:spcBef>
                <a:spcPts val="125"/>
              </a:spcBef>
              <a:tabLst>
                <a:tab pos="412115" algn="l"/>
                <a:tab pos="800735" algn="l"/>
              </a:tabLst>
            </a:pPr>
            <a:r>
              <a:rPr dirty="0" baseline="10416" sz="1200" spc="120">
                <a:latin typeface="Cambria"/>
                <a:cs typeface="Cambria"/>
              </a:rPr>
              <a:t>A</a:t>
            </a:r>
            <a:r>
              <a:rPr dirty="0" sz="650" spc="80">
                <a:latin typeface="Cambria"/>
                <a:cs typeface="Cambria"/>
              </a:rPr>
              <a:t>nc	</a:t>
            </a:r>
            <a:r>
              <a:rPr dirty="0" baseline="10416" sz="1200" spc="135">
                <a:latin typeface="Cambria"/>
                <a:cs typeface="Cambria"/>
              </a:rPr>
              <a:t>s</a:t>
            </a:r>
            <a:r>
              <a:rPr dirty="0" sz="650" spc="90">
                <a:latin typeface="Cambria"/>
                <a:cs typeface="Cambria"/>
              </a:rPr>
              <a:t>nc	</a:t>
            </a:r>
            <a:r>
              <a:rPr dirty="0" baseline="10416" sz="1200" spc="135">
                <a:latin typeface="Cambria"/>
                <a:cs typeface="Cambria"/>
              </a:rPr>
              <a:t>s</a:t>
            </a:r>
            <a:r>
              <a:rPr dirty="0" sz="650" spc="90">
                <a:latin typeface="Cambria"/>
                <a:cs typeface="Cambria"/>
              </a:rPr>
              <a:t>nc</a:t>
            </a:r>
            <a:endParaRPr sz="650">
              <a:latin typeface="Cambria"/>
              <a:cs typeface="Cambria"/>
            </a:endParaRPr>
          </a:p>
        </p:txBody>
      </p:sp>
      <p:sp>
        <p:nvSpPr>
          <p:cNvPr id="19" name="object 19"/>
          <p:cNvSpPr txBox="1"/>
          <p:nvPr/>
        </p:nvSpPr>
        <p:spPr>
          <a:xfrm>
            <a:off x="5117592" y="6480983"/>
            <a:ext cx="106680" cy="151765"/>
          </a:xfrm>
          <a:prstGeom prst="rect">
            <a:avLst/>
          </a:prstGeom>
        </p:spPr>
        <p:txBody>
          <a:bodyPr wrap="square" lIns="0" tIns="15875" rIns="0" bIns="0" rtlCol="0" vert="horz">
            <a:spAutoFit/>
          </a:bodyPr>
          <a:lstStyle/>
          <a:p>
            <a:pPr>
              <a:lnSpc>
                <a:spcPct val="100000"/>
              </a:lnSpc>
              <a:spcBef>
                <a:spcPts val="125"/>
              </a:spcBef>
            </a:pPr>
            <a:r>
              <a:rPr dirty="0" u="sng" sz="800" spc="-195">
                <a:uFill>
                  <a:solidFill>
                    <a:srgbClr val="000000"/>
                  </a:solidFill>
                </a:uFill>
                <a:latin typeface="Times New Roman"/>
                <a:cs typeface="Times New Roman"/>
              </a:rPr>
              <a:t> </a:t>
            </a:r>
            <a:r>
              <a:rPr dirty="0" u="sng" sz="800" spc="75">
                <a:uFill>
                  <a:solidFill>
                    <a:srgbClr val="000000"/>
                  </a:solidFill>
                </a:uFill>
                <a:latin typeface="Cambria"/>
                <a:cs typeface="Cambria"/>
              </a:rPr>
              <a:t>M</a:t>
            </a:r>
            <a:endParaRPr sz="800">
              <a:latin typeface="Cambria"/>
              <a:cs typeface="Cambria"/>
            </a:endParaRPr>
          </a:p>
        </p:txBody>
      </p:sp>
      <p:sp>
        <p:nvSpPr>
          <p:cNvPr id="20" name="object 20"/>
          <p:cNvSpPr txBox="1"/>
          <p:nvPr/>
        </p:nvSpPr>
        <p:spPr>
          <a:xfrm>
            <a:off x="5205977" y="6520815"/>
            <a:ext cx="63500" cy="130175"/>
          </a:xfrm>
          <a:prstGeom prst="rect">
            <a:avLst/>
          </a:prstGeom>
        </p:spPr>
        <p:txBody>
          <a:bodyPr wrap="square" lIns="0" tIns="17145" rIns="0" bIns="0" rtlCol="0" vert="horz">
            <a:spAutoFit/>
          </a:bodyPr>
          <a:lstStyle/>
          <a:p>
            <a:pPr>
              <a:lnSpc>
                <a:spcPct val="100000"/>
              </a:lnSpc>
              <a:spcBef>
                <a:spcPts val="135"/>
              </a:spcBef>
            </a:pPr>
            <a:r>
              <a:rPr dirty="0" u="sng" sz="650" spc="105">
                <a:uFill>
                  <a:solidFill>
                    <a:srgbClr val="000000"/>
                  </a:solidFill>
                </a:uFill>
                <a:latin typeface="Cambria"/>
                <a:cs typeface="Cambria"/>
              </a:rPr>
              <a:t>c</a:t>
            </a:r>
            <a:endParaRPr sz="650">
              <a:latin typeface="Cambria"/>
              <a:cs typeface="Cambria"/>
            </a:endParaRPr>
          </a:p>
        </p:txBody>
      </p:sp>
      <p:sp>
        <p:nvSpPr>
          <p:cNvPr id="21" name="object 21"/>
          <p:cNvSpPr txBox="1"/>
          <p:nvPr/>
        </p:nvSpPr>
        <p:spPr>
          <a:xfrm>
            <a:off x="5110456" y="6639489"/>
            <a:ext cx="163830" cy="151765"/>
          </a:xfrm>
          <a:prstGeom prst="rect">
            <a:avLst/>
          </a:prstGeom>
        </p:spPr>
        <p:txBody>
          <a:bodyPr wrap="square" lIns="0" tIns="15875" rIns="0" bIns="0" rtlCol="0" vert="horz">
            <a:spAutoFit/>
          </a:bodyPr>
          <a:lstStyle/>
          <a:p>
            <a:pPr marL="25400">
              <a:lnSpc>
                <a:spcPct val="100000"/>
              </a:lnSpc>
              <a:spcBef>
                <a:spcPts val="125"/>
              </a:spcBef>
            </a:pPr>
            <a:r>
              <a:rPr dirty="0" sz="800" spc="75">
                <a:latin typeface="Cambria"/>
                <a:cs typeface="Cambria"/>
              </a:rPr>
              <a:t>s</a:t>
            </a:r>
            <a:r>
              <a:rPr dirty="0" baseline="-12820" sz="975" spc="112">
                <a:latin typeface="Cambria"/>
                <a:cs typeface="Cambria"/>
              </a:rPr>
              <a:t>c</a:t>
            </a:r>
            <a:endParaRPr baseline="-12820" sz="975">
              <a:latin typeface="Cambria"/>
              <a:cs typeface="Cambria"/>
            </a:endParaRPr>
          </a:p>
        </p:txBody>
      </p:sp>
      <p:sp>
        <p:nvSpPr>
          <p:cNvPr id="22" name="object 22"/>
          <p:cNvSpPr txBox="1"/>
          <p:nvPr/>
        </p:nvSpPr>
        <p:spPr>
          <a:xfrm>
            <a:off x="1342687" y="6526765"/>
            <a:ext cx="4196715" cy="199390"/>
          </a:xfrm>
          <a:prstGeom prst="rect">
            <a:avLst/>
          </a:prstGeom>
        </p:spPr>
        <p:txBody>
          <a:bodyPr wrap="square" lIns="0" tIns="11430" rIns="0" bIns="0" rtlCol="0" vert="horz">
            <a:spAutoFit/>
          </a:bodyPr>
          <a:lstStyle/>
          <a:p>
            <a:pPr>
              <a:lnSpc>
                <a:spcPct val="100000"/>
              </a:lnSpc>
              <a:spcBef>
                <a:spcPts val="90"/>
              </a:spcBef>
              <a:tabLst>
                <a:tab pos="2858770" algn="l"/>
                <a:tab pos="3262629" algn="l"/>
                <a:tab pos="3634104" algn="l"/>
                <a:tab pos="3954145" algn="l"/>
              </a:tabLst>
            </a:pPr>
            <a:r>
              <a:rPr dirty="0" sz="1150" spc="-10">
                <a:latin typeface="Arial"/>
                <a:cs typeface="Arial"/>
              </a:rPr>
              <a:t>–   Concrete </a:t>
            </a:r>
            <a:r>
              <a:rPr dirty="0" sz="1150" spc="-5">
                <a:latin typeface="Arial"/>
                <a:cs typeface="Arial"/>
              </a:rPr>
              <a:t>stresses </a:t>
            </a:r>
            <a:r>
              <a:rPr dirty="0" sz="1150" spc="-10">
                <a:latin typeface="Arial"/>
                <a:cs typeface="Arial"/>
              </a:rPr>
              <a:t>less than limit,</a:t>
            </a:r>
            <a:r>
              <a:rPr dirty="0" sz="1150" spc="114">
                <a:latin typeface="Arial"/>
                <a:cs typeface="Arial"/>
              </a:rPr>
              <a:t> </a:t>
            </a:r>
            <a:r>
              <a:rPr dirty="0" sz="1150" spc="-10">
                <a:latin typeface="Cambria"/>
                <a:cs typeface="Cambria"/>
              </a:rPr>
              <a:t>𝑓</a:t>
            </a:r>
            <a:r>
              <a:rPr dirty="0" sz="1150" spc="95">
                <a:latin typeface="Cambria"/>
                <a:cs typeface="Cambria"/>
              </a:rPr>
              <a:t> </a:t>
            </a:r>
            <a:r>
              <a:rPr dirty="0" sz="1150" spc="210">
                <a:latin typeface="Cambria"/>
                <a:cs typeface="Cambria"/>
              </a:rPr>
              <a:t>=	+	+	+	</a:t>
            </a:r>
            <a:r>
              <a:rPr dirty="0" sz="1150" spc="215">
                <a:latin typeface="Cambria"/>
                <a:cs typeface="Cambria"/>
              </a:rPr>
              <a:t>≤</a:t>
            </a:r>
            <a:r>
              <a:rPr dirty="0" sz="1150">
                <a:latin typeface="Cambria"/>
                <a:cs typeface="Cambria"/>
              </a:rPr>
              <a:t> </a:t>
            </a:r>
            <a:r>
              <a:rPr dirty="0" sz="1150" spc="-10">
                <a:latin typeface="Cambria"/>
                <a:cs typeface="Cambria"/>
              </a:rPr>
              <a:t>𝑓</a:t>
            </a:r>
            <a:endParaRPr sz="1150">
              <a:latin typeface="Cambria"/>
              <a:cs typeface="Cambria"/>
            </a:endParaRPr>
          </a:p>
        </p:txBody>
      </p:sp>
      <p:sp>
        <p:nvSpPr>
          <p:cNvPr id="23" name="object 23"/>
          <p:cNvSpPr txBox="1"/>
          <p:nvPr/>
        </p:nvSpPr>
        <p:spPr>
          <a:xfrm>
            <a:off x="5503101" y="6595297"/>
            <a:ext cx="268605" cy="151765"/>
          </a:xfrm>
          <a:prstGeom prst="rect">
            <a:avLst/>
          </a:prstGeom>
        </p:spPr>
        <p:txBody>
          <a:bodyPr wrap="square" lIns="0" tIns="15875" rIns="0" bIns="0" rtlCol="0" vert="horz">
            <a:spAutoFit/>
          </a:bodyPr>
          <a:lstStyle/>
          <a:p>
            <a:pPr>
              <a:lnSpc>
                <a:spcPct val="100000"/>
              </a:lnSpc>
              <a:spcBef>
                <a:spcPts val="125"/>
              </a:spcBef>
            </a:pPr>
            <a:r>
              <a:rPr dirty="0" sz="800" spc="75">
                <a:latin typeface="Cambria"/>
                <a:cs typeface="Cambria"/>
              </a:rPr>
              <a:t>limit</a:t>
            </a:r>
            <a:endParaRPr sz="800">
              <a:latin typeface="Cambria"/>
              <a:cs typeface="Cambria"/>
            </a:endParaRPr>
          </a:p>
        </p:txBody>
      </p:sp>
      <p:sp>
        <p:nvSpPr>
          <p:cNvPr id="24" name="object 24"/>
          <p:cNvSpPr txBox="1"/>
          <p:nvPr/>
        </p:nvSpPr>
        <p:spPr>
          <a:xfrm>
            <a:off x="3672840" y="6810188"/>
            <a:ext cx="85725" cy="151765"/>
          </a:xfrm>
          <a:prstGeom prst="rect">
            <a:avLst/>
          </a:prstGeom>
        </p:spPr>
        <p:txBody>
          <a:bodyPr wrap="square" lIns="0" tIns="15875" rIns="0" bIns="0" rtlCol="0" vert="horz">
            <a:spAutoFit/>
          </a:bodyPr>
          <a:lstStyle/>
          <a:p>
            <a:pPr>
              <a:lnSpc>
                <a:spcPct val="100000"/>
              </a:lnSpc>
              <a:spcBef>
                <a:spcPts val="125"/>
              </a:spcBef>
            </a:pPr>
            <a:r>
              <a:rPr dirty="0" u="sng" sz="800" spc="-170">
                <a:uFill>
                  <a:solidFill>
                    <a:srgbClr val="000000"/>
                  </a:solidFill>
                </a:uFill>
                <a:latin typeface="Times New Roman"/>
                <a:cs typeface="Times New Roman"/>
              </a:rPr>
              <a:t> </a:t>
            </a:r>
            <a:r>
              <a:rPr dirty="0" u="sng" sz="800" spc="80">
                <a:uFill>
                  <a:solidFill>
                    <a:srgbClr val="000000"/>
                  </a:solidFill>
                </a:uFill>
                <a:latin typeface="Cambria"/>
                <a:cs typeface="Cambria"/>
              </a:rPr>
              <a:t>P</a:t>
            </a:r>
            <a:endParaRPr sz="800">
              <a:latin typeface="Cambria"/>
              <a:cs typeface="Cambria"/>
            </a:endParaRPr>
          </a:p>
        </p:txBody>
      </p:sp>
      <p:sp>
        <p:nvSpPr>
          <p:cNvPr id="25" name="object 25"/>
          <p:cNvSpPr txBox="1"/>
          <p:nvPr/>
        </p:nvSpPr>
        <p:spPr>
          <a:xfrm>
            <a:off x="3648918" y="6812729"/>
            <a:ext cx="239395" cy="338455"/>
          </a:xfrm>
          <a:prstGeom prst="rect">
            <a:avLst/>
          </a:prstGeom>
        </p:spPr>
        <p:txBody>
          <a:bodyPr wrap="square" lIns="0" tIns="53975" rIns="0" bIns="0" rtlCol="0" vert="horz">
            <a:spAutoFit/>
          </a:bodyPr>
          <a:lstStyle/>
          <a:p>
            <a:pPr marL="84455">
              <a:lnSpc>
                <a:spcPct val="100000"/>
              </a:lnSpc>
              <a:spcBef>
                <a:spcPts val="425"/>
              </a:spcBef>
            </a:pPr>
            <a:r>
              <a:rPr dirty="0" u="sng" sz="650" spc="110">
                <a:uFill>
                  <a:solidFill>
                    <a:srgbClr val="000000"/>
                  </a:solidFill>
                </a:uFill>
                <a:latin typeface="Cambria"/>
                <a:cs typeface="Cambria"/>
              </a:rPr>
              <a:t>pe</a:t>
            </a:r>
            <a:endParaRPr sz="650">
              <a:latin typeface="Cambria"/>
              <a:cs typeface="Cambria"/>
            </a:endParaRPr>
          </a:p>
          <a:p>
            <a:pPr marL="25400">
              <a:lnSpc>
                <a:spcPct val="100000"/>
              </a:lnSpc>
              <a:spcBef>
                <a:spcPts val="390"/>
              </a:spcBef>
            </a:pPr>
            <a:r>
              <a:rPr dirty="0" baseline="10416" sz="1200" spc="97">
                <a:latin typeface="Cambria"/>
                <a:cs typeface="Cambria"/>
              </a:rPr>
              <a:t>A</a:t>
            </a:r>
            <a:r>
              <a:rPr dirty="0" sz="650" spc="65">
                <a:latin typeface="Cambria"/>
                <a:cs typeface="Cambria"/>
              </a:rPr>
              <a:t>ps</a:t>
            </a:r>
            <a:endParaRPr sz="650">
              <a:latin typeface="Cambria"/>
              <a:cs typeface="Cambria"/>
            </a:endParaRPr>
          </a:p>
        </p:txBody>
      </p:sp>
      <p:sp>
        <p:nvSpPr>
          <p:cNvPr id="26" name="object 26"/>
          <p:cNvSpPr txBox="1"/>
          <p:nvPr/>
        </p:nvSpPr>
        <p:spPr>
          <a:xfrm>
            <a:off x="4096471" y="6933617"/>
            <a:ext cx="268605" cy="151765"/>
          </a:xfrm>
          <a:prstGeom prst="rect">
            <a:avLst/>
          </a:prstGeom>
        </p:spPr>
        <p:txBody>
          <a:bodyPr wrap="square" lIns="0" tIns="15875" rIns="0" bIns="0" rtlCol="0" vert="horz">
            <a:spAutoFit/>
          </a:bodyPr>
          <a:lstStyle/>
          <a:p>
            <a:pPr>
              <a:lnSpc>
                <a:spcPct val="100000"/>
              </a:lnSpc>
              <a:spcBef>
                <a:spcPts val="125"/>
              </a:spcBef>
            </a:pPr>
            <a:r>
              <a:rPr dirty="0" sz="800" spc="75">
                <a:latin typeface="Cambria"/>
                <a:cs typeface="Cambria"/>
              </a:rPr>
              <a:t>limit</a:t>
            </a:r>
            <a:endParaRPr sz="800">
              <a:latin typeface="Cambria"/>
              <a:cs typeface="Cambria"/>
            </a:endParaRPr>
          </a:p>
        </p:txBody>
      </p:sp>
      <p:sp>
        <p:nvSpPr>
          <p:cNvPr id="27" name="object 27"/>
          <p:cNvSpPr txBox="1"/>
          <p:nvPr/>
        </p:nvSpPr>
        <p:spPr>
          <a:xfrm>
            <a:off x="978405" y="6865050"/>
            <a:ext cx="3179445" cy="1531620"/>
          </a:xfrm>
          <a:prstGeom prst="rect">
            <a:avLst/>
          </a:prstGeom>
        </p:spPr>
        <p:txBody>
          <a:bodyPr wrap="square" lIns="0" tIns="11430" rIns="0" bIns="0" rtlCol="0" vert="horz">
            <a:spAutoFit/>
          </a:bodyPr>
          <a:lstStyle/>
          <a:p>
            <a:pPr marL="568325" indent="-205104">
              <a:lnSpc>
                <a:spcPct val="100000"/>
              </a:lnSpc>
              <a:spcBef>
                <a:spcPts val="90"/>
              </a:spcBef>
              <a:buChar char="–"/>
              <a:tabLst>
                <a:tab pos="568960" algn="l"/>
                <a:tab pos="2912110" algn="l"/>
              </a:tabLst>
            </a:pPr>
            <a:r>
              <a:rPr dirty="0" sz="1150" spc="-10">
                <a:latin typeface="Arial"/>
                <a:cs typeface="Arial"/>
              </a:rPr>
              <a:t>Strand </a:t>
            </a:r>
            <a:r>
              <a:rPr dirty="0" sz="1150" spc="-5">
                <a:latin typeface="Arial"/>
                <a:cs typeface="Arial"/>
              </a:rPr>
              <a:t>stress </a:t>
            </a:r>
            <a:r>
              <a:rPr dirty="0" sz="1150" spc="-10">
                <a:latin typeface="Arial"/>
                <a:cs typeface="Arial"/>
              </a:rPr>
              <a:t>less than limit,</a:t>
            </a:r>
            <a:r>
              <a:rPr dirty="0" sz="1150" spc="75">
                <a:latin typeface="Arial"/>
                <a:cs typeface="Arial"/>
              </a:rPr>
              <a:t> </a:t>
            </a:r>
            <a:r>
              <a:rPr dirty="0" sz="1150" spc="-10">
                <a:latin typeface="Cambria"/>
                <a:cs typeface="Cambria"/>
              </a:rPr>
              <a:t>𝑓</a:t>
            </a:r>
            <a:r>
              <a:rPr dirty="0" sz="1150" spc="95">
                <a:latin typeface="Cambria"/>
                <a:cs typeface="Cambria"/>
              </a:rPr>
              <a:t> </a:t>
            </a:r>
            <a:r>
              <a:rPr dirty="0" sz="1150" spc="210">
                <a:latin typeface="Cambria"/>
                <a:cs typeface="Cambria"/>
              </a:rPr>
              <a:t>=	</a:t>
            </a:r>
            <a:r>
              <a:rPr dirty="0" sz="1150" spc="215">
                <a:latin typeface="Cambria"/>
                <a:cs typeface="Cambria"/>
              </a:rPr>
              <a:t>≤</a:t>
            </a:r>
            <a:r>
              <a:rPr dirty="0" sz="1150" spc="20">
                <a:latin typeface="Cambria"/>
                <a:cs typeface="Cambria"/>
              </a:rPr>
              <a:t> </a:t>
            </a:r>
            <a:r>
              <a:rPr dirty="0" sz="1150" spc="-10">
                <a:latin typeface="Cambria"/>
                <a:cs typeface="Cambria"/>
              </a:rPr>
              <a:t>𝑓</a:t>
            </a:r>
            <a:endParaRPr sz="1150">
              <a:latin typeface="Cambria"/>
              <a:cs typeface="Cambria"/>
            </a:endParaRPr>
          </a:p>
          <a:p>
            <a:pPr marL="568325" indent="-205104">
              <a:lnSpc>
                <a:spcPct val="100000"/>
              </a:lnSpc>
              <a:spcBef>
                <a:spcPts val="885"/>
              </a:spcBef>
              <a:buChar char="–"/>
              <a:tabLst>
                <a:tab pos="568960" algn="l"/>
              </a:tabLst>
            </a:pPr>
            <a:r>
              <a:rPr dirty="0" sz="1150" spc="-10">
                <a:latin typeface="Arial"/>
                <a:cs typeface="Arial"/>
              </a:rPr>
              <a:t>Anchorage zone</a:t>
            </a:r>
            <a:r>
              <a:rPr dirty="0" sz="1150" spc="-15">
                <a:latin typeface="Arial"/>
                <a:cs typeface="Arial"/>
              </a:rPr>
              <a:t> </a:t>
            </a:r>
            <a:r>
              <a:rPr dirty="0" sz="1150" spc="-5">
                <a:latin typeface="Arial"/>
                <a:cs typeface="Arial"/>
              </a:rPr>
              <a:t>criteria</a:t>
            </a:r>
            <a:endParaRPr sz="1150">
              <a:latin typeface="Arial"/>
              <a:cs typeface="Arial"/>
            </a:endParaRPr>
          </a:p>
          <a:p>
            <a:pPr marL="282575" indent="-245110">
              <a:lnSpc>
                <a:spcPct val="100000"/>
              </a:lnSpc>
              <a:spcBef>
                <a:spcPts val="265"/>
              </a:spcBef>
              <a:buChar char="•"/>
              <a:tabLst>
                <a:tab pos="282575" algn="l"/>
                <a:tab pos="283210" algn="l"/>
              </a:tabLst>
            </a:pPr>
            <a:r>
              <a:rPr dirty="0" sz="1150" spc="-10">
                <a:latin typeface="Arial"/>
                <a:cs typeface="Arial"/>
              </a:rPr>
              <a:t>Fatigue Limit</a:t>
            </a:r>
            <a:r>
              <a:rPr dirty="0" sz="1150" spc="15">
                <a:latin typeface="Arial"/>
                <a:cs typeface="Arial"/>
              </a:rPr>
              <a:t> </a:t>
            </a:r>
            <a:r>
              <a:rPr dirty="0" sz="1150" spc="-15">
                <a:latin typeface="Arial"/>
                <a:cs typeface="Arial"/>
              </a:rPr>
              <a:t>State</a:t>
            </a:r>
            <a:endParaRPr sz="1150">
              <a:latin typeface="Arial"/>
              <a:cs typeface="Arial"/>
            </a:endParaRPr>
          </a:p>
          <a:p>
            <a:pPr lvl="1" marL="568325" indent="-205104">
              <a:lnSpc>
                <a:spcPct val="100000"/>
              </a:lnSpc>
              <a:spcBef>
                <a:spcPts val="265"/>
              </a:spcBef>
              <a:buChar char="–"/>
              <a:tabLst>
                <a:tab pos="568960" algn="l"/>
              </a:tabLst>
            </a:pPr>
            <a:r>
              <a:rPr dirty="0" sz="1150" spc="-10">
                <a:latin typeface="Arial"/>
                <a:cs typeface="Arial"/>
              </a:rPr>
              <a:t>Cyclical </a:t>
            </a:r>
            <a:r>
              <a:rPr dirty="0" sz="1150" spc="-5">
                <a:latin typeface="Arial"/>
                <a:cs typeface="Arial"/>
              </a:rPr>
              <a:t>stresses </a:t>
            </a:r>
            <a:r>
              <a:rPr dirty="0" sz="1150" spc="-10">
                <a:latin typeface="Arial"/>
                <a:cs typeface="Arial"/>
              </a:rPr>
              <a:t>less than limit</a:t>
            </a:r>
            <a:endParaRPr sz="1150">
              <a:latin typeface="Arial"/>
              <a:cs typeface="Arial"/>
            </a:endParaRPr>
          </a:p>
          <a:p>
            <a:pPr marL="282575" indent="-245110">
              <a:lnSpc>
                <a:spcPct val="100000"/>
              </a:lnSpc>
              <a:spcBef>
                <a:spcPts val="265"/>
              </a:spcBef>
              <a:buChar char="•"/>
              <a:tabLst>
                <a:tab pos="282575" algn="l"/>
                <a:tab pos="283210" algn="l"/>
              </a:tabLst>
            </a:pPr>
            <a:r>
              <a:rPr dirty="0" sz="1150" spc="-10">
                <a:latin typeface="Arial"/>
                <a:cs typeface="Arial"/>
              </a:rPr>
              <a:t>Strength Limit</a:t>
            </a:r>
            <a:r>
              <a:rPr dirty="0" sz="1150" spc="15">
                <a:latin typeface="Arial"/>
                <a:cs typeface="Arial"/>
              </a:rPr>
              <a:t> </a:t>
            </a:r>
            <a:r>
              <a:rPr dirty="0" sz="1150" spc="-10">
                <a:latin typeface="Arial"/>
                <a:cs typeface="Arial"/>
              </a:rPr>
              <a:t>State</a:t>
            </a:r>
            <a:endParaRPr sz="1150">
              <a:latin typeface="Arial"/>
              <a:cs typeface="Arial"/>
            </a:endParaRPr>
          </a:p>
          <a:p>
            <a:pPr lvl="1" marL="568325" indent="-205104">
              <a:lnSpc>
                <a:spcPct val="100000"/>
              </a:lnSpc>
              <a:spcBef>
                <a:spcPts val="265"/>
              </a:spcBef>
              <a:buChar char="–"/>
              <a:tabLst>
                <a:tab pos="568960" algn="l"/>
              </a:tabLst>
            </a:pPr>
            <a:r>
              <a:rPr dirty="0" sz="1150" spc="-10">
                <a:latin typeface="Arial"/>
                <a:cs typeface="Arial"/>
              </a:rPr>
              <a:t>Sufficient</a:t>
            </a:r>
            <a:r>
              <a:rPr dirty="0" sz="1150" spc="-15">
                <a:latin typeface="Arial"/>
                <a:cs typeface="Arial"/>
              </a:rPr>
              <a:t> </a:t>
            </a:r>
            <a:r>
              <a:rPr dirty="0" sz="1150" spc="-10">
                <a:latin typeface="Arial"/>
                <a:cs typeface="Arial"/>
              </a:rPr>
              <a:t>strength</a:t>
            </a:r>
            <a:endParaRPr sz="1150">
              <a:latin typeface="Arial"/>
              <a:cs typeface="Arial"/>
            </a:endParaRPr>
          </a:p>
          <a:p>
            <a:pPr marL="363855">
              <a:lnSpc>
                <a:spcPct val="100000"/>
              </a:lnSpc>
              <a:spcBef>
                <a:spcPts val="260"/>
              </a:spcBef>
            </a:pPr>
            <a:r>
              <a:rPr dirty="0" sz="1150" spc="-10">
                <a:latin typeface="Arial"/>
                <a:cs typeface="Arial"/>
              </a:rPr>
              <a:t>– </a:t>
            </a:r>
            <a:r>
              <a:rPr dirty="0" sz="1150" spc="5">
                <a:latin typeface="Cambria"/>
                <a:cs typeface="Cambria"/>
              </a:rPr>
              <a:t>𝑀</a:t>
            </a:r>
            <a:r>
              <a:rPr dirty="0" baseline="-17361" sz="1200" spc="7">
                <a:latin typeface="Cambria"/>
                <a:cs typeface="Cambria"/>
              </a:rPr>
              <a:t>u </a:t>
            </a:r>
            <a:r>
              <a:rPr dirty="0" sz="1150" spc="215">
                <a:latin typeface="Cambria"/>
                <a:cs typeface="Cambria"/>
              </a:rPr>
              <a:t>≤ </a:t>
            </a:r>
            <a:r>
              <a:rPr dirty="0" sz="1150" spc="10">
                <a:latin typeface="Cambria"/>
                <a:cs typeface="Cambria"/>
              </a:rPr>
              <a:t>𝑀</a:t>
            </a:r>
            <a:r>
              <a:rPr dirty="0" baseline="-17361" sz="1200" spc="15">
                <a:latin typeface="Cambria"/>
                <a:cs typeface="Cambria"/>
              </a:rPr>
              <a:t>r </a:t>
            </a:r>
            <a:r>
              <a:rPr dirty="0" sz="1150" spc="210">
                <a:latin typeface="Cambria"/>
                <a:cs typeface="Cambria"/>
              </a:rPr>
              <a:t>=</a:t>
            </a:r>
            <a:r>
              <a:rPr dirty="0" sz="1150" spc="-20">
                <a:latin typeface="Cambria"/>
                <a:cs typeface="Cambria"/>
              </a:rPr>
              <a:t> </a:t>
            </a:r>
            <a:r>
              <a:rPr dirty="0" sz="1150" spc="10">
                <a:latin typeface="Cambria"/>
                <a:cs typeface="Cambria"/>
              </a:rPr>
              <a:t>𝜙𝑀</a:t>
            </a:r>
            <a:r>
              <a:rPr dirty="0" baseline="-17361" sz="1200" spc="15">
                <a:latin typeface="Cambria"/>
                <a:cs typeface="Cambria"/>
              </a:rPr>
              <a:t>n</a:t>
            </a:r>
            <a:endParaRPr baseline="-17361" sz="1200">
              <a:latin typeface="Cambria"/>
              <a:cs typeface="Cambria"/>
            </a:endParaRPr>
          </a:p>
        </p:txBody>
      </p:sp>
      <p:sp>
        <p:nvSpPr>
          <p:cNvPr id="28" name="object 28"/>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3</a:t>
            </a:r>
            <a:r>
              <a:rPr dirty="0" sz="850">
                <a:solidFill>
                  <a:srgbClr val="FFFFFF"/>
                </a:solidFill>
                <a:latin typeface="Arial"/>
                <a:cs typeface="Arial"/>
              </a:rPr>
              <a:t>8</a:t>
            </a:r>
            <a:endParaRPr sz="850">
              <a:latin typeface="Arial"/>
              <a:cs typeface="Arial"/>
            </a:endParaRPr>
          </a:p>
        </p:txBody>
      </p:sp>
      <p:sp>
        <p:nvSpPr>
          <p:cNvPr id="29" name="object 29"/>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30" name="object 30"/>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37</a:t>
            </a:r>
            <a:endParaRPr sz="1050">
              <a:latin typeface="Calibri"/>
              <a:cs typeface="Calibri"/>
            </a:endParaRPr>
          </a:p>
        </p:txBody>
      </p:sp>
      <p:sp>
        <p:nvSpPr>
          <p:cNvPr id="32" name="object 32"/>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31" name="object 31"/>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38</a:t>
            </a:r>
            <a:endParaRPr sz="105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prstGeom prst="rect"/>
        </p:spPr>
        <p:txBody>
          <a:bodyPr wrap="square" lIns="0" tIns="291891" rIns="0" bIns="0" rtlCol="0" vert="horz">
            <a:spAutoFit/>
          </a:bodyPr>
          <a:lstStyle/>
          <a:p>
            <a:pPr marL="152400" marR="5080">
              <a:lnSpc>
                <a:spcPct val="100800"/>
              </a:lnSpc>
              <a:spcBef>
                <a:spcPts val="90"/>
              </a:spcBef>
            </a:pPr>
            <a:r>
              <a:rPr dirty="0" sz="2550" spc="10" b="0">
                <a:solidFill>
                  <a:srgbClr val="1C7C5B"/>
                </a:solidFill>
                <a:latin typeface="Arial Black"/>
                <a:cs typeface="Arial Black"/>
              </a:rPr>
              <a:t>Introduction </a:t>
            </a:r>
            <a:r>
              <a:rPr dirty="0" sz="2550" spc="5" b="0">
                <a:solidFill>
                  <a:srgbClr val="1C7C5B"/>
                </a:solidFill>
                <a:latin typeface="Arial Black"/>
                <a:cs typeface="Arial Black"/>
              </a:rPr>
              <a:t>to </a:t>
            </a:r>
            <a:r>
              <a:rPr dirty="0" sz="2550" spc="15" b="0">
                <a:solidFill>
                  <a:srgbClr val="1C7C5B"/>
                </a:solidFill>
                <a:latin typeface="Arial Black"/>
                <a:cs typeface="Arial Black"/>
              </a:rPr>
              <a:t>Precast,  Prestressed Concrete</a:t>
            </a:r>
            <a:r>
              <a:rPr dirty="0" sz="2550" spc="-95" b="0">
                <a:solidFill>
                  <a:srgbClr val="1C7C5B"/>
                </a:solidFill>
                <a:latin typeface="Arial Black"/>
                <a:cs typeface="Arial Black"/>
              </a:rPr>
              <a:t> </a:t>
            </a:r>
            <a:r>
              <a:rPr dirty="0" sz="2550" spc="10" b="0">
                <a:solidFill>
                  <a:srgbClr val="1C7C5B"/>
                </a:solidFill>
                <a:latin typeface="Arial Black"/>
                <a:cs typeface="Arial Black"/>
              </a:rPr>
              <a:t>Design</a:t>
            </a:r>
            <a:endParaRPr sz="2550">
              <a:latin typeface="Arial Black"/>
              <a:cs typeface="Arial Black"/>
            </a:endParaRPr>
          </a:p>
        </p:txBody>
      </p:sp>
      <p:sp>
        <p:nvSpPr>
          <p:cNvPr id="6" name="object 6"/>
          <p:cNvSpPr txBox="1"/>
          <p:nvPr/>
        </p:nvSpPr>
        <p:spPr>
          <a:xfrm>
            <a:off x="7022600" y="4498371"/>
            <a:ext cx="73025" cy="155575"/>
          </a:xfrm>
          <a:prstGeom prst="rect">
            <a:avLst/>
          </a:prstGeom>
        </p:spPr>
        <p:txBody>
          <a:bodyPr wrap="square" lIns="0" tIns="12700" rIns="0" bIns="0" rtlCol="0" vert="horz">
            <a:spAutoFit/>
          </a:bodyPr>
          <a:lstStyle/>
          <a:p>
            <a:pPr>
              <a:lnSpc>
                <a:spcPct val="100000"/>
              </a:lnSpc>
              <a:spcBef>
                <a:spcPts val="100"/>
              </a:spcBef>
            </a:pPr>
            <a:r>
              <a:rPr dirty="0" sz="850">
                <a:solidFill>
                  <a:srgbClr val="FFFFFF"/>
                </a:solidFill>
                <a:latin typeface="Arial"/>
                <a:cs typeface="Arial"/>
              </a:rPr>
              <a:t>3</a:t>
            </a:r>
            <a:endParaRPr sz="850">
              <a:latin typeface="Arial"/>
              <a:cs typeface="Arial"/>
            </a:endParaRPr>
          </a:p>
        </p:txBody>
      </p:sp>
      <p:sp>
        <p:nvSpPr>
          <p:cNvPr id="7" name="object 7"/>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8" name="object 8"/>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9" name="object 9"/>
          <p:cNvSpPr txBox="1"/>
          <p:nvPr/>
        </p:nvSpPr>
        <p:spPr>
          <a:xfrm>
            <a:off x="1534158" y="8849469"/>
            <a:ext cx="1169035" cy="177800"/>
          </a:xfrm>
          <a:prstGeom prst="rect">
            <a:avLst/>
          </a:prstGeom>
        </p:spPr>
        <p:txBody>
          <a:bodyPr wrap="square" lIns="0" tIns="12065" rIns="0" bIns="0" rtlCol="0" vert="horz">
            <a:spAutoFit/>
          </a:bodyPr>
          <a:lstStyle/>
          <a:p>
            <a:pPr marL="12700">
              <a:lnSpc>
                <a:spcPct val="100000"/>
              </a:lnSpc>
              <a:spcBef>
                <a:spcPts val="95"/>
              </a:spcBef>
            </a:pPr>
            <a:r>
              <a:rPr dirty="0" sz="1000" spc="-10">
                <a:solidFill>
                  <a:srgbClr val="FFFFFF"/>
                </a:solidFill>
                <a:latin typeface="Arial"/>
                <a:cs typeface="Arial"/>
              </a:rPr>
              <a:t>Participant</a:t>
            </a:r>
            <a:r>
              <a:rPr dirty="0" sz="1000" spc="-5">
                <a:solidFill>
                  <a:srgbClr val="FFFFFF"/>
                </a:solidFill>
                <a:latin typeface="Arial"/>
                <a:cs typeface="Arial"/>
              </a:rPr>
              <a:t> </a:t>
            </a:r>
            <a:r>
              <a:rPr dirty="0" sz="1000" spc="-10">
                <a:solidFill>
                  <a:srgbClr val="FFFFFF"/>
                </a:solidFill>
                <a:latin typeface="Arial"/>
                <a:cs typeface="Arial"/>
              </a:rPr>
              <a:t>Materials</a:t>
            </a:r>
            <a:endParaRPr sz="1000">
              <a:latin typeface="Arial"/>
              <a:cs typeface="Arial"/>
            </a:endParaRPr>
          </a:p>
        </p:txBody>
      </p:sp>
      <p:sp>
        <p:nvSpPr>
          <p:cNvPr id="10" name="object 10"/>
          <p:cNvSpPr txBox="1"/>
          <p:nvPr/>
        </p:nvSpPr>
        <p:spPr>
          <a:xfrm>
            <a:off x="2855988" y="8849469"/>
            <a:ext cx="3514090" cy="177800"/>
          </a:xfrm>
          <a:prstGeom prst="rect">
            <a:avLst/>
          </a:prstGeom>
        </p:spPr>
        <p:txBody>
          <a:bodyPr wrap="square" lIns="0" tIns="12065" rIns="0" bIns="0" rtlCol="0" vert="horz">
            <a:spAutoFit/>
          </a:bodyPr>
          <a:lstStyle/>
          <a:p>
            <a:pPr marL="12700">
              <a:lnSpc>
                <a:spcPct val="100000"/>
              </a:lnSpc>
              <a:spcBef>
                <a:spcPts val="95"/>
              </a:spcBef>
            </a:pPr>
            <a:r>
              <a:rPr dirty="0" sz="1000" spc="-5">
                <a:solidFill>
                  <a:srgbClr val="FFFFFF"/>
                </a:solidFill>
                <a:latin typeface="Arial"/>
                <a:cs typeface="Arial"/>
              </a:rPr>
              <a:t>https://ftp.wsdot.wa.gov/incoming/PSCBridgeDesignWorkshop</a:t>
            </a:r>
            <a:endParaRPr sz="1000">
              <a:latin typeface="Arial"/>
              <a:cs typeface="Arial"/>
            </a:endParaRPr>
          </a:p>
        </p:txBody>
      </p:sp>
      <p:sp>
        <p:nvSpPr>
          <p:cNvPr id="11" name="object 11"/>
          <p:cNvSpPr txBox="1"/>
          <p:nvPr/>
        </p:nvSpPr>
        <p:spPr>
          <a:xfrm>
            <a:off x="1003766" y="5528576"/>
            <a:ext cx="3918585" cy="417195"/>
          </a:xfrm>
          <a:prstGeom prst="rect">
            <a:avLst/>
          </a:prstGeom>
        </p:spPr>
        <p:txBody>
          <a:bodyPr wrap="square" lIns="0" tIns="14604" rIns="0" bIns="0" rtlCol="0" vert="horz">
            <a:spAutoFit/>
          </a:bodyPr>
          <a:lstStyle/>
          <a:p>
            <a:pPr marL="12700">
              <a:lnSpc>
                <a:spcPct val="100000"/>
              </a:lnSpc>
              <a:spcBef>
                <a:spcPts val="114"/>
              </a:spcBef>
            </a:pPr>
            <a:r>
              <a:rPr dirty="0" sz="2550" spc="15">
                <a:solidFill>
                  <a:srgbClr val="1C7C5B"/>
                </a:solidFill>
                <a:latin typeface="Arial Black"/>
                <a:cs typeface="Arial Black"/>
              </a:rPr>
              <a:t>Prestressed</a:t>
            </a:r>
            <a:r>
              <a:rPr dirty="0" sz="2550" spc="-80">
                <a:solidFill>
                  <a:srgbClr val="1C7C5B"/>
                </a:solidFill>
                <a:latin typeface="Arial Black"/>
                <a:cs typeface="Arial Black"/>
              </a:rPr>
              <a:t> </a:t>
            </a:r>
            <a:r>
              <a:rPr dirty="0" sz="2550" spc="15">
                <a:solidFill>
                  <a:srgbClr val="1C7C5B"/>
                </a:solidFill>
                <a:latin typeface="Arial Black"/>
                <a:cs typeface="Arial Black"/>
              </a:rPr>
              <a:t>Concrete</a:t>
            </a:r>
            <a:endParaRPr sz="2550">
              <a:latin typeface="Arial Black"/>
              <a:cs typeface="Arial Black"/>
            </a:endParaRPr>
          </a:p>
        </p:txBody>
      </p:sp>
      <p:sp>
        <p:nvSpPr>
          <p:cNvPr id="12" name="object 12"/>
          <p:cNvSpPr txBox="1"/>
          <p:nvPr/>
        </p:nvSpPr>
        <p:spPr>
          <a:xfrm>
            <a:off x="1003805" y="6218889"/>
            <a:ext cx="5718810" cy="2322195"/>
          </a:xfrm>
          <a:prstGeom prst="rect">
            <a:avLst/>
          </a:prstGeom>
        </p:spPr>
        <p:txBody>
          <a:bodyPr wrap="square" lIns="0" tIns="46355" rIns="0" bIns="0" rtlCol="0" vert="horz">
            <a:spAutoFit/>
          </a:bodyPr>
          <a:lstStyle/>
          <a:p>
            <a:pPr marL="257810" indent="-245745">
              <a:lnSpc>
                <a:spcPct val="100000"/>
              </a:lnSpc>
              <a:spcBef>
                <a:spcPts val="365"/>
              </a:spcBef>
              <a:buFont typeface="Arial"/>
              <a:buChar char="•"/>
              <a:tabLst>
                <a:tab pos="257810" algn="l"/>
                <a:tab pos="258445" algn="l"/>
              </a:tabLst>
            </a:pPr>
            <a:r>
              <a:rPr dirty="0" sz="1150" spc="-15" i="1">
                <a:latin typeface="Arial"/>
                <a:cs typeface="Arial"/>
              </a:rPr>
              <a:t>AASHTO </a:t>
            </a:r>
            <a:r>
              <a:rPr dirty="0" sz="1150" spc="-10" i="1">
                <a:latin typeface="Arial"/>
                <a:cs typeface="Arial"/>
              </a:rPr>
              <a:t>LRFD Bridge Design Specifications</a:t>
            </a:r>
            <a:endParaRPr sz="1150">
              <a:latin typeface="Arial"/>
              <a:cs typeface="Arial"/>
            </a:endParaRPr>
          </a:p>
          <a:p>
            <a:pPr lvl="1" marL="542925" marR="695325" indent="-204470">
              <a:lnSpc>
                <a:spcPct val="100000"/>
              </a:lnSpc>
              <a:spcBef>
                <a:spcPts val="265"/>
              </a:spcBef>
              <a:buFont typeface="Arial"/>
              <a:buChar char="–"/>
              <a:tabLst>
                <a:tab pos="543560" algn="l"/>
              </a:tabLst>
            </a:pPr>
            <a:r>
              <a:rPr dirty="0" sz="1150" spc="-10" b="1">
                <a:latin typeface="Arial"/>
                <a:cs typeface="Arial"/>
              </a:rPr>
              <a:t>Prestressed Concrete </a:t>
            </a:r>
            <a:r>
              <a:rPr dirty="0" sz="1150" spc="-5">
                <a:latin typeface="Arial"/>
                <a:cs typeface="Arial"/>
              </a:rPr>
              <a:t>- </a:t>
            </a:r>
            <a:r>
              <a:rPr dirty="0" sz="1150" spc="-10">
                <a:latin typeface="Arial"/>
                <a:cs typeface="Arial"/>
              </a:rPr>
              <a:t>Concrete components </a:t>
            </a:r>
            <a:r>
              <a:rPr dirty="0" sz="1150" spc="-5">
                <a:latin typeface="Arial"/>
                <a:cs typeface="Arial"/>
              </a:rPr>
              <a:t>in </a:t>
            </a:r>
            <a:r>
              <a:rPr dirty="0" sz="1150" spc="-15">
                <a:latin typeface="Arial"/>
                <a:cs typeface="Arial"/>
              </a:rPr>
              <a:t>which </a:t>
            </a:r>
            <a:r>
              <a:rPr dirty="0" sz="1150" spc="-5">
                <a:latin typeface="Arial"/>
                <a:cs typeface="Arial"/>
              </a:rPr>
              <a:t>stresses </a:t>
            </a:r>
            <a:r>
              <a:rPr dirty="0" sz="1150" spc="-10">
                <a:latin typeface="Arial"/>
                <a:cs typeface="Arial"/>
              </a:rPr>
              <a:t>and  deformations </a:t>
            </a:r>
            <a:r>
              <a:rPr dirty="0" sz="1150" spc="-5">
                <a:latin typeface="Arial"/>
                <a:cs typeface="Arial"/>
              </a:rPr>
              <a:t>are </a:t>
            </a:r>
            <a:r>
              <a:rPr dirty="0" sz="1150" spc="-10">
                <a:latin typeface="Arial"/>
                <a:cs typeface="Arial"/>
              </a:rPr>
              <a:t>introduced by application of </a:t>
            </a:r>
            <a:r>
              <a:rPr dirty="0" sz="1150" spc="-5">
                <a:latin typeface="Arial"/>
                <a:cs typeface="Arial"/>
              </a:rPr>
              <a:t>prestressing</a:t>
            </a:r>
            <a:r>
              <a:rPr dirty="0" sz="1150" spc="-15">
                <a:latin typeface="Arial"/>
                <a:cs typeface="Arial"/>
              </a:rPr>
              <a:t> </a:t>
            </a:r>
            <a:r>
              <a:rPr dirty="0" sz="1150" spc="-5">
                <a:latin typeface="Arial"/>
                <a:cs typeface="Arial"/>
              </a:rPr>
              <a:t>forces</a:t>
            </a:r>
            <a:endParaRPr sz="1150">
              <a:latin typeface="Arial"/>
              <a:cs typeface="Arial"/>
            </a:endParaRPr>
          </a:p>
          <a:p>
            <a:pPr lvl="1" marL="542925" marR="5080" indent="-204470">
              <a:lnSpc>
                <a:spcPts val="1370"/>
              </a:lnSpc>
              <a:spcBef>
                <a:spcPts val="315"/>
              </a:spcBef>
              <a:buFont typeface="Arial"/>
              <a:buChar char="–"/>
              <a:tabLst>
                <a:tab pos="543560" algn="l"/>
              </a:tabLst>
            </a:pPr>
            <a:r>
              <a:rPr dirty="0" sz="1150" spc="-15" b="1">
                <a:latin typeface="Arial"/>
                <a:cs typeface="Arial"/>
              </a:rPr>
              <a:t>Post-Tensioning </a:t>
            </a:r>
            <a:r>
              <a:rPr dirty="0" sz="1150" spc="-10">
                <a:latin typeface="Arial"/>
                <a:cs typeface="Arial"/>
              </a:rPr>
              <a:t>– A method </a:t>
            </a:r>
            <a:r>
              <a:rPr dirty="0" sz="1150" spc="-5">
                <a:latin typeface="Arial"/>
                <a:cs typeface="Arial"/>
              </a:rPr>
              <a:t>of prestressing </a:t>
            </a:r>
            <a:r>
              <a:rPr dirty="0" sz="1150" spc="-10">
                <a:latin typeface="Arial"/>
                <a:cs typeface="Arial"/>
              </a:rPr>
              <a:t>in which the tendons are tensioned  after </a:t>
            </a:r>
            <a:r>
              <a:rPr dirty="0" sz="1150" spc="-5">
                <a:latin typeface="Arial"/>
                <a:cs typeface="Arial"/>
              </a:rPr>
              <a:t>the </a:t>
            </a:r>
            <a:r>
              <a:rPr dirty="0" sz="1150" spc="-10">
                <a:latin typeface="Arial"/>
                <a:cs typeface="Arial"/>
              </a:rPr>
              <a:t>concrete has reached a predetermined</a:t>
            </a:r>
            <a:r>
              <a:rPr dirty="0" sz="1150" spc="20">
                <a:latin typeface="Arial"/>
                <a:cs typeface="Arial"/>
              </a:rPr>
              <a:t> </a:t>
            </a:r>
            <a:r>
              <a:rPr dirty="0" sz="1150" spc="-10">
                <a:latin typeface="Arial"/>
                <a:cs typeface="Arial"/>
              </a:rPr>
              <a:t>strength</a:t>
            </a:r>
            <a:endParaRPr sz="1150">
              <a:latin typeface="Arial"/>
              <a:cs typeface="Arial"/>
            </a:endParaRPr>
          </a:p>
          <a:p>
            <a:pPr lvl="1" marL="542925" marR="200660" indent="-204470">
              <a:lnSpc>
                <a:spcPts val="1370"/>
              </a:lnSpc>
              <a:spcBef>
                <a:spcPts val="275"/>
              </a:spcBef>
              <a:buFont typeface="Arial"/>
              <a:buChar char="–"/>
              <a:tabLst>
                <a:tab pos="543560" algn="l"/>
              </a:tabLst>
            </a:pPr>
            <a:r>
              <a:rPr dirty="0" sz="1150" spc="-10" b="1">
                <a:latin typeface="Arial"/>
                <a:cs typeface="Arial"/>
              </a:rPr>
              <a:t>Pretensioning </a:t>
            </a:r>
            <a:r>
              <a:rPr dirty="0" sz="1150" spc="-10">
                <a:latin typeface="Arial"/>
                <a:cs typeface="Arial"/>
              </a:rPr>
              <a:t>– A method </a:t>
            </a:r>
            <a:r>
              <a:rPr dirty="0" sz="1150" spc="-5">
                <a:latin typeface="Arial"/>
                <a:cs typeface="Arial"/>
              </a:rPr>
              <a:t>of prestressing </a:t>
            </a:r>
            <a:r>
              <a:rPr dirty="0" sz="1150" spc="-10">
                <a:latin typeface="Arial"/>
                <a:cs typeface="Arial"/>
              </a:rPr>
              <a:t>in which the strands </a:t>
            </a:r>
            <a:r>
              <a:rPr dirty="0" sz="1150" spc="-5">
                <a:latin typeface="Arial"/>
                <a:cs typeface="Arial"/>
              </a:rPr>
              <a:t>are </a:t>
            </a:r>
            <a:r>
              <a:rPr dirty="0" sz="1150" spc="-10">
                <a:latin typeface="Arial"/>
                <a:cs typeface="Arial"/>
              </a:rPr>
              <a:t>tensioned  before the concrete is</a:t>
            </a:r>
            <a:r>
              <a:rPr dirty="0" sz="1150" spc="15">
                <a:latin typeface="Arial"/>
                <a:cs typeface="Arial"/>
              </a:rPr>
              <a:t> </a:t>
            </a:r>
            <a:r>
              <a:rPr dirty="0" sz="1150" spc="-10">
                <a:latin typeface="Arial"/>
                <a:cs typeface="Arial"/>
              </a:rPr>
              <a:t>placed</a:t>
            </a:r>
            <a:endParaRPr sz="1150">
              <a:latin typeface="Arial"/>
              <a:cs typeface="Arial"/>
            </a:endParaRPr>
          </a:p>
          <a:p>
            <a:pPr marL="257810" indent="-245745">
              <a:lnSpc>
                <a:spcPct val="100000"/>
              </a:lnSpc>
              <a:spcBef>
                <a:spcPts val="215"/>
              </a:spcBef>
              <a:buFont typeface="Arial"/>
              <a:buChar char="•"/>
              <a:tabLst>
                <a:tab pos="257810" algn="l"/>
                <a:tab pos="258445" algn="l"/>
              </a:tabLst>
            </a:pPr>
            <a:r>
              <a:rPr dirty="0" sz="1150" spc="-10" i="1">
                <a:latin typeface="Arial"/>
                <a:cs typeface="Arial"/>
              </a:rPr>
              <a:t>ACI Committee on </a:t>
            </a:r>
            <a:r>
              <a:rPr dirty="0" sz="1150" spc="-5" i="1">
                <a:latin typeface="Arial"/>
                <a:cs typeface="Arial"/>
              </a:rPr>
              <a:t>Prestressed</a:t>
            </a:r>
            <a:r>
              <a:rPr dirty="0" sz="1150" spc="10" i="1">
                <a:latin typeface="Arial"/>
                <a:cs typeface="Arial"/>
              </a:rPr>
              <a:t> </a:t>
            </a:r>
            <a:r>
              <a:rPr dirty="0" sz="1150" spc="-10" i="1">
                <a:latin typeface="Arial"/>
                <a:cs typeface="Arial"/>
              </a:rPr>
              <a:t>Concrete</a:t>
            </a:r>
            <a:endParaRPr sz="1150">
              <a:latin typeface="Arial"/>
              <a:cs typeface="Arial"/>
            </a:endParaRPr>
          </a:p>
          <a:p>
            <a:pPr lvl="1" marL="542925" marR="74295" indent="-204470">
              <a:lnSpc>
                <a:spcPts val="1370"/>
              </a:lnSpc>
              <a:spcBef>
                <a:spcPts val="320"/>
              </a:spcBef>
              <a:buChar char="–"/>
              <a:tabLst>
                <a:tab pos="543560" algn="l"/>
              </a:tabLst>
            </a:pPr>
            <a:r>
              <a:rPr dirty="0" sz="1150" spc="-10">
                <a:latin typeface="Arial"/>
                <a:cs typeface="Arial"/>
              </a:rPr>
              <a:t>Concrete in which there have been introduced internal </a:t>
            </a:r>
            <a:r>
              <a:rPr dirty="0" sz="1150" spc="-5">
                <a:latin typeface="Arial"/>
                <a:cs typeface="Arial"/>
              </a:rPr>
              <a:t>stresses of such  </a:t>
            </a:r>
            <a:r>
              <a:rPr dirty="0" sz="1150" spc="-10">
                <a:latin typeface="Arial"/>
                <a:cs typeface="Arial"/>
              </a:rPr>
              <a:t>magnitude and distribution that the </a:t>
            </a:r>
            <a:r>
              <a:rPr dirty="0" sz="1150" spc="-5">
                <a:latin typeface="Arial"/>
                <a:cs typeface="Arial"/>
              </a:rPr>
              <a:t>stresses </a:t>
            </a:r>
            <a:r>
              <a:rPr dirty="0" sz="1150" spc="-10">
                <a:latin typeface="Arial"/>
                <a:cs typeface="Arial"/>
              </a:rPr>
              <a:t>resulting </a:t>
            </a:r>
            <a:r>
              <a:rPr dirty="0" sz="1150" spc="-5">
                <a:latin typeface="Arial"/>
                <a:cs typeface="Arial"/>
              </a:rPr>
              <a:t>from </a:t>
            </a:r>
            <a:r>
              <a:rPr dirty="0" sz="1150" spc="-10">
                <a:latin typeface="Arial"/>
                <a:cs typeface="Arial"/>
              </a:rPr>
              <a:t>given external  loadings </a:t>
            </a:r>
            <a:r>
              <a:rPr dirty="0" sz="1150" spc="-5">
                <a:latin typeface="Arial"/>
                <a:cs typeface="Arial"/>
              </a:rPr>
              <a:t>are </a:t>
            </a:r>
            <a:r>
              <a:rPr dirty="0" sz="1150" spc="-10">
                <a:latin typeface="Arial"/>
                <a:cs typeface="Arial"/>
              </a:rPr>
              <a:t>counteracted to a desired degree. In reinforced-concrete members  the </a:t>
            </a:r>
            <a:r>
              <a:rPr dirty="0" sz="1150" spc="-5">
                <a:latin typeface="Arial"/>
                <a:cs typeface="Arial"/>
              </a:rPr>
              <a:t>prestress </a:t>
            </a:r>
            <a:r>
              <a:rPr dirty="0" sz="1150" spc="-10">
                <a:latin typeface="Arial"/>
                <a:cs typeface="Arial"/>
              </a:rPr>
              <a:t>is commonly introduced by tensioning the steel</a:t>
            </a:r>
            <a:r>
              <a:rPr dirty="0" sz="1150" spc="80">
                <a:latin typeface="Arial"/>
                <a:cs typeface="Arial"/>
              </a:rPr>
              <a:t> </a:t>
            </a:r>
            <a:r>
              <a:rPr dirty="0" sz="1150" spc="-10">
                <a:latin typeface="Arial"/>
                <a:cs typeface="Arial"/>
              </a:rPr>
              <a:t>reinforcement.</a:t>
            </a:r>
            <a:endParaRPr sz="1150">
              <a:latin typeface="Arial"/>
              <a:cs typeface="Arial"/>
            </a:endParaRPr>
          </a:p>
        </p:txBody>
      </p:sp>
      <p:sp>
        <p:nvSpPr>
          <p:cNvPr id="13" name="object 13"/>
          <p:cNvSpPr txBox="1"/>
          <p:nvPr/>
        </p:nvSpPr>
        <p:spPr>
          <a:xfrm>
            <a:off x="7009900" y="8873744"/>
            <a:ext cx="85725" cy="155575"/>
          </a:xfrm>
          <a:prstGeom prst="rect">
            <a:avLst/>
          </a:prstGeom>
        </p:spPr>
        <p:txBody>
          <a:bodyPr wrap="square" lIns="0" tIns="12700" rIns="0" bIns="0" rtlCol="0" vert="horz">
            <a:spAutoFit/>
          </a:bodyPr>
          <a:lstStyle/>
          <a:p>
            <a:pPr marL="12700">
              <a:lnSpc>
                <a:spcPct val="100000"/>
              </a:lnSpc>
              <a:spcBef>
                <a:spcPts val="100"/>
              </a:spcBef>
            </a:pPr>
            <a:r>
              <a:rPr dirty="0" sz="850">
                <a:solidFill>
                  <a:srgbClr val="FFFFFF"/>
                </a:solidFill>
                <a:latin typeface="Arial"/>
                <a:cs typeface="Arial"/>
              </a:rPr>
              <a:t>4</a:t>
            </a:r>
            <a:endParaRPr sz="850">
              <a:latin typeface="Arial"/>
              <a:cs typeface="Arial"/>
            </a:endParaRPr>
          </a:p>
        </p:txBody>
      </p:sp>
      <p:sp>
        <p:nvSpPr>
          <p:cNvPr id="14" name="object 14"/>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15" name="object 15"/>
          <p:cNvSpPr txBox="1"/>
          <p:nvPr/>
        </p:nvSpPr>
        <p:spPr>
          <a:xfrm>
            <a:off x="610612" y="4704026"/>
            <a:ext cx="92710"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3</a:t>
            </a:r>
            <a:endParaRPr sz="1050">
              <a:latin typeface="Calibri"/>
              <a:cs typeface="Calibri"/>
            </a:endParaRPr>
          </a:p>
        </p:txBody>
      </p:sp>
      <p:sp>
        <p:nvSpPr>
          <p:cNvPr id="17" name="object 17"/>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16" name="object 16"/>
          <p:cNvSpPr txBox="1"/>
          <p:nvPr/>
        </p:nvSpPr>
        <p:spPr>
          <a:xfrm>
            <a:off x="610612" y="9080951"/>
            <a:ext cx="92710"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4</a:t>
            </a:r>
            <a:endParaRPr sz="105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4119245" cy="417195"/>
          </a:xfrm>
          <a:prstGeom prst="rect"/>
        </p:spPr>
        <p:txBody>
          <a:bodyPr wrap="square" lIns="0" tIns="14604" rIns="0" bIns="0" rtlCol="0" vert="horz">
            <a:spAutoFit/>
          </a:bodyPr>
          <a:lstStyle/>
          <a:p>
            <a:pPr>
              <a:lnSpc>
                <a:spcPct val="100000"/>
              </a:lnSpc>
              <a:spcBef>
                <a:spcPts val="114"/>
              </a:spcBef>
            </a:pPr>
            <a:r>
              <a:rPr dirty="0" sz="2550" spc="15" b="0">
                <a:solidFill>
                  <a:srgbClr val="1C7C5B"/>
                </a:solidFill>
                <a:latin typeface="Arial Black"/>
                <a:cs typeface="Arial Black"/>
              </a:rPr>
              <a:t>Concrete Stress</a:t>
            </a:r>
            <a:r>
              <a:rPr dirty="0" sz="2550" spc="-100" b="0">
                <a:solidFill>
                  <a:srgbClr val="1C7C5B"/>
                </a:solidFill>
                <a:latin typeface="Arial Black"/>
                <a:cs typeface="Arial Black"/>
              </a:rPr>
              <a:t> </a:t>
            </a:r>
            <a:r>
              <a:rPr dirty="0" sz="2550" spc="10" b="0">
                <a:solidFill>
                  <a:srgbClr val="1C7C5B"/>
                </a:solidFill>
                <a:latin typeface="Arial Black"/>
                <a:cs typeface="Arial Black"/>
              </a:rPr>
              <a:t>Limits</a:t>
            </a:r>
            <a:endParaRPr sz="2550">
              <a:latin typeface="Arial Black"/>
              <a:cs typeface="Arial Black"/>
            </a:endParaRPr>
          </a:p>
        </p:txBody>
      </p:sp>
      <p:sp>
        <p:nvSpPr>
          <p:cNvPr id="6" name="object 6"/>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3</a:t>
            </a:r>
            <a:r>
              <a:rPr dirty="0" sz="850">
                <a:solidFill>
                  <a:srgbClr val="FFFFFF"/>
                </a:solidFill>
                <a:latin typeface="Arial"/>
                <a:cs typeface="Arial"/>
              </a:rPr>
              <a:t>9</a:t>
            </a:r>
            <a:endParaRPr sz="850">
              <a:latin typeface="Arial"/>
              <a:cs typeface="Arial"/>
            </a:endParaRPr>
          </a:p>
        </p:txBody>
      </p:sp>
      <p:sp>
        <p:nvSpPr>
          <p:cNvPr id="7" name="object 7"/>
          <p:cNvSpPr/>
          <p:nvPr/>
        </p:nvSpPr>
        <p:spPr>
          <a:xfrm>
            <a:off x="1584959" y="1572767"/>
            <a:ext cx="4811395" cy="243840"/>
          </a:xfrm>
          <a:custGeom>
            <a:avLst/>
            <a:gdLst/>
            <a:ahLst/>
            <a:cxnLst/>
            <a:rect l="l" t="t" r="r" b="b"/>
            <a:pathLst>
              <a:path w="4811395" h="243839">
                <a:moveTo>
                  <a:pt x="0" y="0"/>
                </a:moveTo>
                <a:lnTo>
                  <a:pt x="4811268" y="0"/>
                </a:lnTo>
                <a:lnTo>
                  <a:pt x="4811268" y="243840"/>
                </a:lnTo>
                <a:lnTo>
                  <a:pt x="0" y="243840"/>
                </a:lnTo>
                <a:lnTo>
                  <a:pt x="0" y="0"/>
                </a:lnTo>
                <a:close/>
              </a:path>
            </a:pathLst>
          </a:custGeom>
          <a:solidFill>
            <a:srgbClr val="4F80BC"/>
          </a:solidFill>
        </p:spPr>
        <p:txBody>
          <a:bodyPr wrap="square" lIns="0" tIns="0" rIns="0" bIns="0" rtlCol="0"/>
          <a:lstStyle/>
          <a:p/>
        </p:txBody>
      </p:sp>
      <p:sp>
        <p:nvSpPr>
          <p:cNvPr id="8" name="object 8"/>
          <p:cNvSpPr/>
          <p:nvPr/>
        </p:nvSpPr>
        <p:spPr>
          <a:xfrm>
            <a:off x="1584959" y="1816608"/>
            <a:ext cx="666115" cy="695325"/>
          </a:xfrm>
          <a:custGeom>
            <a:avLst/>
            <a:gdLst/>
            <a:ahLst/>
            <a:cxnLst/>
            <a:rect l="l" t="t" r="r" b="b"/>
            <a:pathLst>
              <a:path w="666114" h="695325">
                <a:moveTo>
                  <a:pt x="0" y="0"/>
                </a:moveTo>
                <a:lnTo>
                  <a:pt x="665988" y="0"/>
                </a:lnTo>
                <a:lnTo>
                  <a:pt x="665988" y="694943"/>
                </a:lnTo>
                <a:lnTo>
                  <a:pt x="0" y="694943"/>
                </a:lnTo>
                <a:lnTo>
                  <a:pt x="0" y="0"/>
                </a:lnTo>
                <a:close/>
              </a:path>
            </a:pathLst>
          </a:custGeom>
          <a:solidFill>
            <a:srgbClr val="CFD8E8"/>
          </a:solidFill>
        </p:spPr>
        <p:txBody>
          <a:bodyPr wrap="square" lIns="0" tIns="0" rIns="0" bIns="0" rtlCol="0"/>
          <a:lstStyle/>
          <a:p/>
        </p:txBody>
      </p:sp>
      <p:sp>
        <p:nvSpPr>
          <p:cNvPr id="9" name="object 9"/>
          <p:cNvSpPr/>
          <p:nvPr/>
        </p:nvSpPr>
        <p:spPr>
          <a:xfrm>
            <a:off x="2250948" y="1816608"/>
            <a:ext cx="2089785" cy="477520"/>
          </a:xfrm>
          <a:custGeom>
            <a:avLst/>
            <a:gdLst/>
            <a:ahLst/>
            <a:cxnLst/>
            <a:rect l="l" t="t" r="r" b="b"/>
            <a:pathLst>
              <a:path w="2089785" h="477519">
                <a:moveTo>
                  <a:pt x="0" y="0"/>
                </a:moveTo>
                <a:lnTo>
                  <a:pt x="2089403" y="0"/>
                </a:lnTo>
                <a:lnTo>
                  <a:pt x="2089403" y="477012"/>
                </a:lnTo>
                <a:lnTo>
                  <a:pt x="0" y="477012"/>
                </a:lnTo>
                <a:lnTo>
                  <a:pt x="0" y="0"/>
                </a:lnTo>
                <a:close/>
              </a:path>
            </a:pathLst>
          </a:custGeom>
          <a:solidFill>
            <a:srgbClr val="CFD8E8"/>
          </a:solidFill>
        </p:spPr>
        <p:txBody>
          <a:bodyPr wrap="square" lIns="0" tIns="0" rIns="0" bIns="0" rtlCol="0"/>
          <a:lstStyle/>
          <a:p/>
        </p:txBody>
      </p:sp>
      <p:sp>
        <p:nvSpPr>
          <p:cNvPr id="10" name="object 10"/>
          <p:cNvSpPr/>
          <p:nvPr/>
        </p:nvSpPr>
        <p:spPr>
          <a:xfrm>
            <a:off x="4340352" y="1816608"/>
            <a:ext cx="2056130" cy="477520"/>
          </a:xfrm>
          <a:custGeom>
            <a:avLst/>
            <a:gdLst/>
            <a:ahLst/>
            <a:cxnLst/>
            <a:rect l="l" t="t" r="r" b="b"/>
            <a:pathLst>
              <a:path w="2056129" h="477519">
                <a:moveTo>
                  <a:pt x="0" y="0"/>
                </a:moveTo>
                <a:lnTo>
                  <a:pt x="2055876" y="0"/>
                </a:lnTo>
                <a:lnTo>
                  <a:pt x="2055876" y="477012"/>
                </a:lnTo>
                <a:lnTo>
                  <a:pt x="0" y="477012"/>
                </a:lnTo>
                <a:lnTo>
                  <a:pt x="0" y="0"/>
                </a:lnTo>
                <a:close/>
              </a:path>
            </a:pathLst>
          </a:custGeom>
          <a:solidFill>
            <a:srgbClr val="CFD8E8"/>
          </a:solidFill>
        </p:spPr>
        <p:txBody>
          <a:bodyPr wrap="square" lIns="0" tIns="0" rIns="0" bIns="0" rtlCol="0"/>
          <a:lstStyle/>
          <a:p/>
        </p:txBody>
      </p:sp>
      <p:sp>
        <p:nvSpPr>
          <p:cNvPr id="11" name="object 11"/>
          <p:cNvSpPr/>
          <p:nvPr/>
        </p:nvSpPr>
        <p:spPr>
          <a:xfrm>
            <a:off x="2250948" y="2293620"/>
            <a:ext cx="2089785" cy="218440"/>
          </a:xfrm>
          <a:custGeom>
            <a:avLst/>
            <a:gdLst/>
            <a:ahLst/>
            <a:cxnLst/>
            <a:rect l="l" t="t" r="r" b="b"/>
            <a:pathLst>
              <a:path w="2089785" h="218439">
                <a:moveTo>
                  <a:pt x="0" y="0"/>
                </a:moveTo>
                <a:lnTo>
                  <a:pt x="2089403" y="0"/>
                </a:lnTo>
                <a:lnTo>
                  <a:pt x="2089403" y="217931"/>
                </a:lnTo>
                <a:lnTo>
                  <a:pt x="0" y="217931"/>
                </a:lnTo>
                <a:lnTo>
                  <a:pt x="0" y="0"/>
                </a:lnTo>
                <a:close/>
              </a:path>
            </a:pathLst>
          </a:custGeom>
          <a:solidFill>
            <a:srgbClr val="E8EDF4"/>
          </a:solidFill>
        </p:spPr>
        <p:txBody>
          <a:bodyPr wrap="square" lIns="0" tIns="0" rIns="0" bIns="0" rtlCol="0"/>
          <a:lstStyle/>
          <a:p/>
        </p:txBody>
      </p:sp>
      <p:sp>
        <p:nvSpPr>
          <p:cNvPr id="12" name="object 12"/>
          <p:cNvSpPr/>
          <p:nvPr/>
        </p:nvSpPr>
        <p:spPr>
          <a:xfrm>
            <a:off x="4340352" y="2293620"/>
            <a:ext cx="2056130" cy="218440"/>
          </a:xfrm>
          <a:custGeom>
            <a:avLst/>
            <a:gdLst/>
            <a:ahLst/>
            <a:cxnLst/>
            <a:rect l="l" t="t" r="r" b="b"/>
            <a:pathLst>
              <a:path w="2056129" h="218439">
                <a:moveTo>
                  <a:pt x="0" y="0"/>
                </a:moveTo>
                <a:lnTo>
                  <a:pt x="2055876" y="0"/>
                </a:lnTo>
                <a:lnTo>
                  <a:pt x="2055876" y="217931"/>
                </a:lnTo>
                <a:lnTo>
                  <a:pt x="0" y="217931"/>
                </a:lnTo>
                <a:lnTo>
                  <a:pt x="0" y="0"/>
                </a:lnTo>
                <a:close/>
              </a:path>
            </a:pathLst>
          </a:custGeom>
          <a:solidFill>
            <a:srgbClr val="E8EDF4"/>
          </a:solidFill>
        </p:spPr>
        <p:txBody>
          <a:bodyPr wrap="square" lIns="0" tIns="0" rIns="0" bIns="0" rtlCol="0"/>
          <a:lstStyle/>
          <a:p/>
        </p:txBody>
      </p:sp>
      <p:sp>
        <p:nvSpPr>
          <p:cNvPr id="13" name="object 13"/>
          <p:cNvSpPr/>
          <p:nvPr/>
        </p:nvSpPr>
        <p:spPr>
          <a:xfrm>
            <a:off x="1584959" y="2511551"/>
            <a:ext cx="666115" cy="466725"/>
          </a:xfrm>
          <a:custGeom>
            <a:avLst/>
            <a:gdLst/>
            <a:ahLst/>
            <a:cxnLst/>
            <a:rect l="l" t="t" r="r" b="b"/>
            <a:pathLst>
              <a:path w="666114" h="466725">
                <a:moveTo>
                  <a:pt x="0" y="0"/>
                </a:moveTo>
                <a:lnTo>
                  <a:pt x="665988" y="0"/>
                </a:lnTo>
                <a:lnTo>
                  <a:pt x="665988" y="466344"/>
                </a:lnTo>
                <a:lnTo>
                  <a:pt x="0" y="466344"/>
                </a:lnTo>
                <a:lnTo>
                  <a:pt x="0" y="0"/>
                </a:lnTo>
                <a:close/>
              </a:path>
            </a:pathLst>
          </a:custGeom>
          <a:solidFill>
            <a:srgbClr val="CFD8E8"/>
          </a:solidFill>
        </p:spPr>
        <p:txBody>
          <a:bodyPr wrap="square" lIns="0" tIns="0" rIns="0" bIns="0" rtlCol="0"/>
          <a:lstStyle/>
          <a:p/>
        </p:txBody>
      </p:sp>
      <p:sp>
        <p:nvSpPr>
          <p:cNvPr id="14" name="object 14"/>
          <p:cNvSpPr/>
          <p:nvPr/>
        </p:nvSpPr>
        <p:spPr>
          <a:xfrm>
            <a:off x="2250948" y="2511551"/>
            <a:ext cx="2089785" cy="248920"/>
          </a:xfrm>
          <a:custGeom>
            <a:avLst/>
            <a:gdLst/>
            <a:ahLst/>
            <a:cxnLst/>
            <a:rect l="l" t="t" r="r" b="b"/>
            <a:pathLst>
              <a:path w="2089785" h="248919">
                <a:moveTo>
                  <a:pt x="0" y="0"/>
                </a:moveTo>
                <a:lnTo>
                  <a:pt x="2089403" y="0"/>
                </a:lnTo>
                <a:lnTo>
                  <a:pt x="2089403" y="248412"/>
                </a:lnTo>
                <a:lnTo>
                  <a:pt x="0" y="248412"/>
                </a:lnTo>
                <a:lnTo>
                  <a:pt x="0" y="0"/>
                </a:lnTo>
                <a:close/>
              </a:path>
            </a:pathLst>
          </a:custGeom>
          <a:solidFill>
            <a:srgbClr val="CFD8E8"/>
          </a:solidFill>
        </p:spPr>
        <p:txBody>
          <a:bodyPr wrap="square" lIns="0" tIns="0" rIns="0" bIns="0" rtlCol="0"/>
          <a:lstStyle/>
          <a:p/>
        </p:txBody>
      </p:sp>
      <p:sp>
        <p:nvSpPr>
          <p:cNvPr id="15" name="object 15"/>
          <p:cNvSpPr/>
          <p:nvPr/>
        </p:nvSpPr>
        <p:spPr>
          <a:xfrm>
            <a:off x="4340352" y="2511551"/>
            <a:ext cx="2056130" cy="248920"/>
          </a:xfrm>
          <a:custGeom>
            <a:avLst/>
            <a:gdLst/>
            <a:ahLst/>
            <a:cxnLst/>
            <a:rect l="l" t="t" r="r" b="b"/>
            <a:pathLst>
              <a:path w="2056129" h="248919">
                <a:moveTo>
                  <a:pt x="0" y="0"/>
                </a:moveTo>
                <a:lnTo>
                  <a:pt x="2055876" y="0"/>
                </a:lnTo>
                <a:lnTo>
                  <a:pt x="2055876" y="248412"/>
                </a:lnTo>
                <a:lnTo>
                  <a:pt x="0" y="248412"/>
                </a:lnTo>
                <a:lnTo>
                  <a:pt x="0" y="0"/>
                </a:lnTo>
                <a:close/>
              </a:path>
            </a:pathLst>
          </a:custGeom>
          <a:solidFill>
            <a:srgbClr val="CFD8E8"/>
          </a:solidFill>
        </p:spPr>
        <p:txBody>
          <a:bodyPr wrap="square" lIns="0" tIns="0" rIns="0" bIns="0" rtlCol="0"/>
          <a:lstStyle/>
          <a:p/>
        </p:txBody>
      </p:sp>
      <p:sp>
        <p:nvSpPr>
          <p:cNvPr id="16" name="object 16"/>
          <p:cNvSpPr/>
          <p:nvPr/>
        </p:nvSpPr>
        <p:spPr>
          <a:xfrm>
            <a:off x="2250948" y="2759964"/>
            <a:ext cx="2089785" cy="218440"/>
          </a:xfrm>
          <a:custGeom>
            <a:avLst/>
            <a:gdLst/>
            <a:ahLst/>
            <a:cxnLst/>
            <a:rect l="l" t="t" r="r" b="b"/>
            <a:pathLst>
              <a:path w="2089785" h="218439">
                <a:moveTo>
                  <a:pt x="0" y="0"/>
                </a:moveTo>
                <a:lnTo>
                  <a:pt x="2089403" y="0"/>
                </a:lnTo>
                <a:lnTo>
                  <a:pt x="2089403" y="217932"/>
                </a:lnTo>
                <a:lnTo>
                  <a:pt x="0" y="217932"/>
                </a:lnTo>
                <a:lnTo>
                  <a:pt x="0" y="0"/>
                </a:lnTo>
                <a:close/>
              </a:path>
            </a:pathLst>
          </a:custGeom>
          <a:solidFill>
            <a:srgbClr val="E8EDF4"/>
          </a:solidFill>
        </p:spPr>
        <p:txBody>
          <a:bodyPr wrap="square" lIns="0" tIns="0" rIns="0" bIns="0" rtlCol="0"/>
          <a:lstStyle/>
          <a:p/>
        </p:txBody>
      </p:sp>
      <p:sp>
        <p:nvSpPr>
          <p:cNvPr id="17" name="object 17"/>
          <p:cNvSpPr/>
          <p:nvPr/>
        </p:nvSpPr>
        <p:spPr>
          <a:xfrm>
            <a:off x="4340352" y="2759964"/>
            <a:ext cx="2056130" cy="218440"/>
          </a:xfrm>
          <a:custGeom>
            <a:avLst/>
            <a:gdLst/>
            <a:ahLst/>
            <a:cxnLst/>
            <a:rect l="l" t="t" r="r" b="b"/>
            <a:pathLst>
              <a:path w="2056129" h="218439">
                <a:moveTo>
                  <a:pt x="0" y="0"/>
                </a:moveTo>
                <a:lnTo>
                  <a:pt x="2055876" y="0"/>
                </a:lnTo>
                <a:lnTo>
                  <a:pt x="2055876" y="217932"/>
                </a:lnTo>
                <a:lnTo>
                  <a:pt x="0" y="217932"/>
                </a:lnTo>
                <a:lnTo>
                  <a:pt x="0" y="0"/>
                </a:lnTo>
                <a:close/>
              </a:path>
            </a:pathLst>
          </a:custGeom>
          <a:solidFill>
            <a:srgbClr val="E8EDF4"/>
          </a:solidFill>
        </p:spPr>
        <p:txBody>
          <a:bodyPr wrap="square" lIns="0" tIns="0" rIns="0" bIns="0" rtlCol="0"/>
          <a:lstStyle/>
          <a:p/>
        </p:txBody>
      </p:sp>
      <p:sp>
        <p:nvSpPr>
          <p:cNvPr id="18" name="object 18"/>
          <p:cNvSpPr/>
          <p:nvPr/>
        </p:nvSpPr>
        <p:spPr>
          <a:xfrm>
            <a:off x="1584959" y="2977896"/>
            <a:ext cx="666115" cy="955675"/>
          </a:xfrm>
          <a:custGeom>
            <a:avLst/>
            <a:gdLst/>
            <a:ahLst/>
            <a:cxnLst/>
            <a:rect l="l" t="t" r="r" b="b"/>
            <a:pathLst>
              <a:path w="666114" h="955675">
                <a:moveTo>
                  <a:pt x="0" y="0"/>
                </a:moveTo>
                <a:lnTo>
                  <a:pt x="665988" y="0"/>
                </a:lnTo>
                <a:lnTo>
                  <a:pt x="665988" y="955547"/>
                </a:lnTo>
                <a:lnTo>
                  <a:pt x="0" y="955547"/>
                </a:lnTo>
                <a:lnTo>
                  <a:pt x="0" y="0"/>
                </a:lnTo>
                <a:close/>
              </a:path>
            </a:pathLst>
          </a:custGeom>
          <a:solidFill>
            <a:srgbClr val="CFD8E8"/>
          </a:solidFill>
        </p:spPr>
        <p:txBody>
          <a:bodyPr wrap="square" lIns="0" tIns="0" rIns="0" bIns="0" rtlCol="0"/>
          <a:lstStyle/>
          <a:p/>
        </p:txBody>
      </p:sp>
      <p:sp>
        <p:nvSpPr>
          <p:cNvPr id="19" name="object 19"/>
          <p:cNvSpPr/>
          <p:nvPr/>
        </p:nvSpPr>
        <p:spPr>
          <a:xfrm>
            <a:off x="2250948" y="2977896"/>
            <a:ext cx="2089785" cy="370840"/>
          </a:xfrm>
          <a:custGeom>
            <a:avLst/>
            <a:gdLst/>
            <a:ahLst/>
            <a:cxnLst/>
            <a:rect l="l" t="t" r="r" b="b"/>
            <a:pathLst>
              <a:path w="2089785" h="370839">
                <a:moveTo>
                  <a:pt x="0" y="0"/>
                </a:moveTo>
                <a:lnTo>
                  <a:pt x="2089403" y="0"/>
                </a:lnTo>
                <a:lnTo>
                  <a:pt x="2089403" y="370331"/>
                </a:lnTo>
                <a:lnTo>
                  <a:pt x="0" y="370331"/>
                </a:lnTo>
                <a:lnTo>
                  <a:pt x="0" y="0"/>
                </a:lnTo>
                <a:close/>
              </a:path>
            </a:pathLst>
          </a:custGeom>
          <a:solidFill>
            <a:srgbClr val="CFD8E8"/>
          </a:solidFill>
        </p:spPr>
        <p:txBody>
          <a:bodyPr wrap="square" lIns="0" tIns="0" rIns="0" bIns="0" rtlCol="0"/>
          <a:lstStyle/>
          <a:p/>
        </p:txBody>
      </p:sp>
      <p:sp>
        <p:nvSpPr>
          <p:cNvPr id="20" name="object 20"/>
          <p:cNvSpPr/>
          <p:nvPr/>
        </p:nvSpPr>
        <p:spPr>
          <a:xfrm>
            <a:off x="4340352" y="2977896"/>
            <a:ext cx="2056130" cy="370840"/>
          </a:xfrm>
          <a:custGeom>
            <a:avLst/>
            <a:gdLst/>
            <a:ahLst/>
            <a:cxnLst/>
            <a:rect l="l" t="t" r="r" b="b"/>
            <a:pathLst>
              <a:path w="2056129" h="370839">
                <a:moveTo>
                  <a:pt x="0" y="0"/>
                </a:moveTo>
                <a:lnTo>
                  <a:pt x="2055876" y="0"/>
                </a:lnTo>
                <a:lnTo>
                  <a:pt x="2055876" y="370331"/>
                </a:lnTo>
                <a:lnTo>
                  <a:pt x="0" y="370331"/>
                </a:lnTo>
                <a:lnTo>
                  <a:pt x="0" y="0"/>
                </a:lnTo>
                <a:close/>
              </a:path>
            </a:pathLst>
          </a:custGeom>
          <a:solidFill>
            <a:srgbClr val="CFD8E8"/>
          </a:solidFill>
        </p:spPr>
        <p:txBody>
          <a:bodyPr wrap="square" lIns="0" tIns="0" rIns="0" bIns="0" rtlCol="0"/>
          <a:lstStyle/>
          <a:p/>
        </p:txBody>
      </p:sp>
      <p:sp>
        <p:nvSpPr>
          <p:cNvPr id="21" name="object 21"/>
          <p:cNvSpPr/>
          <p:nvPr/>
        </p:nvSpPr>
        <p:spPr>
          <a:xfrm>
            <a:off x="2250948" y="3348228"/>
            <a:ext cx="2089785" cy="585470"/>
          </a:xfrm>
          <a:custGeom>
            <a:avLst/>
            <a:gdLst/>
            <a:ahLst/>
            <a:cxnLst/>
            <a:rect l="l" t="t" r="r" b="b"/>
            <a:pathLst>
              <a:path w="2089785" h="585470">
                <a:moveTo>
                  <a:pt x="0" y="0"/>
                </a:moveTo>
                <a:lnTo>
                  <a:pt x="2089403" y="0"/>
                </a:lnTo>
                <a:lnTo>
                  <a:pt x="2089403" y="585216"/>
                </a:lnTo>
                <a:lnTo>
                  <a:pt x="0" y="585216"/>
                </a:lnTo>
                <a:lnTo>
                  <a:pt x="0" y="0"/>
                </a:lnTo>
                <a:close/>
              </a:path>
            </a:pathLst>
          </a:custGeom>
          <a:solidFill>
            <a:srgbClr val="E8EDF4"/>
          </a:solidFill>
        </p:spPr>
        <p:txBody>
          <a:bodyPr wrap="square" lIns="0" tIns="0" rIns="0" bIns="0" rtlCol="0"/>
          <a:lstStyle/>
          <a:p/>
        </p:txBody>
      </p:sp>
      <p:sp>
        <p:nvSpPr>
          <p:cNvPr id="22" name="object 22"/>
          <p:cNvSpPr/>
          <p:nvPr/>
        </p:nvSpPr>
        <p:spPr>
          <a:xfrm>
            <a:off x="4340352" y="3348228"/>
            <a:ext cx="2056130" cy="585470"/>
          </a:xfrm>
          <a:custGeom>
            <a:avLst/>
            <a:gdLst/>
            <a:ahLst/>
            <a:cxnLst/>
            <a:rect l="l" t="t" r="r" b="b"/>
            <a:pathLst>
              <a:path w="2056129" h="585470">
                <a:moveTo>
                  <a:pt x="0" y="0"/>
                </a:moveTo>
                <a:lnTo>
                  <a:pt x="2055876" y="0"/>
                </a:lnTo>
                <a:lnTo>
                  <a:pt x="2055876" y="585216"/>
                </a:lnTo>
                <a:lnTo>
                  <a:pt x="0" y="585216"/>
                </a:lnTo>
                <a:lnTo>
                  <a:pt x="0" y="0"/>
                </a:lnTo>
                <a:close/>
              </a:path>
            </a:pathLst>
          </a:custGeom>
          <a:solidFill>
            <a:srgbClr val="E8EDF4"/>
          </a:solidFill>
        </p:spPr>
        <p:txBody>
          <a:bodyPr wrap="square" lIns="0" tIns="0" rIns="0" bIns="0" rtlCol="0"/>
          <a:lstStyle/>
          <a:p/>
        </p:txBody>
      </p:sp>
      <p:sp>
        <p:nvSpPr>
          <p:cNvPr id="23" name="object 23"/>
          <p:cNvSpPr/>
          <p:nvPr/>
        </p:nvSpPr>
        <p:spPr>
          <a:xfrm>
            <a:off x="1584959" y="3933444"/>
            <a:ext cx="4811395" cy="388620"/>
          </a:xfrm>
          <a:custGeom>
            <a:avLst/>
            <a:gdLst/>
            <a:ahLst/>
            <a:cxnLst/>
            <a:rect l="l" t="t" r="r" b="b"/>
            <a:pathLst>
              <a:path w="4811395" h="388620">
                <a:moveTo>
                  <a:pt x="0" y="0"/>
                </a:moveTo>
                <a:lnTo>
                  <a:pt x="4811268" y="0"/>
                </a:lnTo>
                <a:lnTo>
                  <a:pt x="4811268" y="388620"/>
                </a:lnTo>
                <a:lnTo>
                  <a:pt x="0" y="388620"/>
                </a:lnTo>
                <a:lnTo>
                  <a:pt x="0" y="0"/>
                </a:lnTo>
                <a:close/>
              </a:path>
            </a:pathLst>
          </a:custGeom>
          <a:solidFill>
            <a:srgbClr val="CFD8E8"/>
          </a:solidFill>
        </p:spPr>
        <p:txBody>
          <a:bodyPr wrap="square" lIns="0" tIns="0" rIns="0" bIns="0" rtlCol="0"/>
          <a:lstStyle/>
          <a:p/>
        </p:txBody>
      </p:sp>
      <p:sp>
        <p:nvSpPr>
          <p:cNvPr id="24" name="object 24"/>
          <p:cNvSpPr/>
          <p:nvPr/>
        </p:nvSpPr>
        <p:spPr>
          <a:xfrm>
            <a:off x="2250948" y="1568195"/>
            <a:ext cx="0" cy="2758440"/>
          </a:xfrm>
          <a:custGeom>
            <a:avLst/>
            <a:gdLst/>
            <a:ahLst/>
            <a:cxnLst/>
            <a:rect l="l" t="t" r="r" b="b"/>
            <a:pathLst>
              <a:path w="0" h="2758440">
                <a:moveTo>
                  <a:pt x="0" y="0"/>
                </a:moveTo>
                <a:lnTo>
                  <a:pt x="0" y="2758439"/>
                </a:lnTo>
              </a:path>
            </a:pathLst>
          </a:custGeom>
          <a:ln w="9144">
            <a:solidFill>
              <a:srgbClr val="FFFFFF"/>
            </a:solidFill>
          </a:ln>
        </p:spPr>
        <p:txBody>
          <a:bodyPr wrap="square" lIns="0" tIns="0" rIns="0" bIns="0" rtlCol="0"/>
          <a:lstStyle/>
          <a:p/>
        </p:txBody>
      </p:sp>
      <p:sp>
        <p:nvSpPr>
          <p:cNvPr id="25" name="object 25"/>
          <p:cNvSpPr/>
          <p:nvPr/>
        </p:nvSpPr>
        <p:spPr>
          <a:xfrm>
            <a:off x="3243072" y="1568195"/>
            <a:ext cx="0" cy="2758440"/>
          </a:xfrm>
          <a:custGeom>
            <a:avLst/>
            <a:gdLst/>
            <a:ahLst/>
            <a:cxnLst/>
            <a:rect l="l" t="t" r="r" b="b"/>
            <a:pathLst>
              <a:path w="0" h="2758440">
                <a:moveTo>
                  <a:pt x="0" y="0"/>
                </a:moveTo>
                <a:lnTo>
                  <a:pt x="0" y="2758439"/>
                </a:lnTo>
              </a:path>
            </a:pathLst>
          </a:custGeom>
          <a:ln w="9144">
            <a:solidFill>
              <a:srgbClr val="FFFFFF"/>
            </a:solidFill>
          </a:ln>
        </p:spPr>
        <p:txBody>
          <a:bodyPr wrap="square" lIns="0" tIns="0" rIns="0" bIns="0" rtlCol="0"/>
          <a:lstStyle/>
          <a:p/>
        </p:txBody>
      </p:sp>
      <p:sp>
        <p:nvSpPr>
          <p:cNvPr id="26" name="object 26"/>
          <p:cNvSpPr/>
          <p:nvPr/>
        </p:nvSpPr>
        <p:spPr>
          <a:xfrm>
            <a:off x="4340352" y="1568195"/>
            <a:ext cx="0" cy="2758440"/>
          </a:xfrm>
          <a:custGeom>
            <a:avLst/>
            <a:gdLst/>
            <a:ahLst/>
            <a:cxnLst/>
            <a:rect l="l" t="t" r="r" b="b"/>
            <a:pathLst>
              <a:path w="0" h="2758440">
                <a:moveTo>
                  <a:pt x="0" y="0"/>
                </a:moveTo>
                <a:lnTo>
                  <a:pt x="0" y="2758439"/>
                </a:lnTo>
              </a:path>
            </a:pathLst>
          </a:custGeom>
          <a:ln w="9144">
            <a:solidFill>
              <a:srgbClr val="FFFFFF"/>
            </a:solidFill>
          </a:ln>
        </p:spPr>
        <p:txBody>
          <a:bodyPr wrap="square" lIns="0" tIns="0" rIns="0" bIns="0" rtlCol="0"/>
          <a:lstStyle/>
          <a:p/>
        </p:txBody>
      </p:sp>
      <p:sp>
        <p:nvSpPr>
          <p:cNvPr id="27" name="object 27"/>
          <p:cNvSpPr/>
          <p:nvPr/>
        </p:nvSpPr>
        <p:spPr>
          <a:xfrm>
            <a:off x="1580387" y="1816607"/>
            <a:ext cx="4820920" cy="0"/>
          </a:xfrm>
          <a:custGeom>
            <a:avLst/>
            <a:gdLst/>
            <a:ahLst/>
            <a:cxnLst/>
            <a:rect l="l" t="t" r="r" b="b"/>
            <a:pathLst>
              <a:path w="4820920" h="0">
                <a:moveTo>
                  <a:pt x="0" y="0"/>
                </a:moveTo>
                <a:lnTo>
                  <a:pt x="4820412" y="0"/>
                </a:lnTo>
              </a:path>
            </a:pathLst>
          </a:custGeom>
          <a:ln w="27432">
            <a:solidFill>
              <a:srgbClr val="FFFFFF"/>
            </a:solidFill>
          </a:ln>
        </p:spPr>
        <p:txBody>
          <a:bodyPr wrap="square" lIns="0" tIns="0" rIns="0" bIns="0" rtlCol="0"/>
          <a:lstStyle/>
          <a:p/>
        </p:txBody>
      </p:sp>
      <p:sp>
        <p:nvSpPr>
          <p:cNvPr id="28" name="object 28"/>
          <p:cNvSpPr/>
          <p:nvPr/>
        </p:nvSpPr>
        <p:spPr>
          <a:xfrm>
            <a:off x="2246375" y="2293620"/>
            <a:ext cx="4154804" cy="0"/>
          </a:xfrm>
          <a:custGeom>
            <a:avLst/>
            <a:gdLst/>
            <a:ahLst/>
            <a:cxnLst/>
            <a:rect l="l" t="t" r="r" b="b"/>
            <a:pathLst>
              <a:path w="4154804" h="0">
                <a:moveTo>
                  <a:pt x="0" y="0"/>
                </a:moveTo>
                <a:lnTo>
                  <a:pt x="4154424" y="0"/>
                </a:lnTo>
              </a:path>
            </a:pathLst>
          </a:custGeom>
          <a:ln w="9144">
            <a:solidFill>
              <a:srgbClr val="FFFFFF"/>
            </a:solidFill>
          </a:ln>
        </p:spPr>
        <p:txBody>
          <a:bodyPr wrap="square" lIns="0" tIns="0" rIns="0" bIns="0" rtlCol="0"/>
          <a:lstStyle/>
          <a:p/>
        </p:txBody>
      </p:sp>
      <p:sp>
        <p:nvSpPr>
          <p:cNvPr id="29" name="object 29"/>
          <p:cNvSpPr/>
          <p:nvPr/>
        </p:nvSpPr>
        <p:spPr>
          <a:xfrm>
            <a:off x="1580387" y="2511551"/>
            <a:ext cx="4820920" cy="0"/>
          </a:xfrm>
          <a:custGeom>
            <a:avLst/>
            <a:gdLst/>
            <a:ahLst/>
            <a:cxnLst/>
            <a:rect l="l" t="t" r="r" b="b"/>
            <a:pathLst>
              <a:path w="4820920" h="0">
                <a:moveTo>
                  <a:pt x="0" y="0"/>
                </a:moveTo>
                <a:lnTo>
                  <a:pt x="4820412" y="0"/>
                </a:lnTo>
              </a:path>
            </a:pathLst>
          </a:custGeom>
          <a:ln w="9144">
            <a:solidFill>
              <a:srgbClr val="FFFFFF"/>
            </a:solidFill>
          </a:ln>
        </p:spPr>
        <p:txBody>
          <a:bodyPr wrap="square" lIns="0" tIns="0" rIns="0" bIns="0" rtlCol="0"/>
          <a:lstStyle/>
          <a:p/>
        </p:txBody>
      </p:sp>
      <p:sp>
        <p:nvSpPr>
          <p:cNvPr id="30" name="object 30"/>
          <p:cNvSpPr/>
          <p:nvPr/>
        </p:nvSpPr>
        <p:spPr>
          <a:xfrm>
            <a:off x="2246375" y="2759964"/>
            <a:ext cx="4154804" cy="0"/>
          </a:xfrm>
          <a:custGeom>
            <a:avLst/>
            <a:gdLst/>
            <a:ahLst/>
            <a:cxnLst/>
            <a:rect l="l" t="t" r="r" b="b"/>
            <a:pathLst>
              <a:path w="4154804" h="0">
                <a:moveTo>
                  <a:pt x="0" y="0"/>
                </a:moveTo>
                <a:lnTo>
                  <a:pt x="4154424" y="0"/>
                </a:lnTo>
              </a:path>
            </a:pathLst>
          </a:custGeom>
          <a:ln w="9144">
            <a:solidFill>
              <a:srgbClr val="FFFFFF"/>
            </a:solidFill>
          </a:ln>
        </p:spPr>
        <p:txBody>
          <a:bodyPr wrap="square" lIns="0" tIns="0" rIns="0" bIns="0" rtlCol="0"/>
          <a:lstStyle/>
          <a:p/>
        </p:txBody>
      </p:sp>
      <p:sp>
        <p:nvSpPr>
          <p:cNvPr id="31" name="object 31"/>
          <p:cNvSpPr/>
          <p:nvPr/>
        </p:nvSpPr>
        <p:spPr>
          <a:xfrm>
            <a:off x="1580387" y="2977896"/>
            <a:ext cx="4820920" cy="0"/>
          </a:xfrm>
          <a:custGeom>
            <a:avLst/>
            <a:gdLst/>
            <a:ahLst/>
            <a:cxnLst/>
            <a:rect l="l" t="t" r="r" b="b"/>
            <a:pathLst>
              <a:path w="4820920" h="0">
                <a:moveTo>
                  <a:pt x="0" y="0"/>
                </a:moveTo>
                <a:lnTo>
                  <a:pt x="4820412" y="0"/>
                </a:lnTo>
              </a:path>
            </a:pathLst>
          </a:custGeom>
          <a:ln w="9144">
            <a:solidFill>
              <a:srgbClr val="FFFFFF"/>
            </a:solidFill>
          </a:ln>
        </p:spPr>
        <p:txBody>
          <a:bodyPr wrap="square" lIns="0" tIns="0" rIns="0" bIns="0" rtlCol="0"/>
          <a:lstStyle/>
          <a:p/>
        </p:txBody>
      </p:sp>
      <p:sp>
        <p:nvSpPr>
          <p:cNvPr id="32" name="object 32"/>
          <p:cNvSpPr/>
          <p:nvPr/>
        </p:nvSpPr>
        <p:spPr>
          <a:xfrm>
            <a:off x="2246375" y="3348227"/>
            <a:ext cx="4154804" cy="0"/>
          </a:xfrm>
          <a:custGeom>
            <a:avLst/>
            <a:gdLst/>
            <a:ahLst/>
            <a:cxnLst/>
            <a:rect l="l" t="t" r="r" b="b"/>
            <a:pathLst>
              <a:path w="4154804" h="0">
                <a:moveTo>
                  <a:pt x="0" y="0"/>
                </a:moveTo>
                <a:lnTo>
                  <a:pt x="4154424" y="0"/>
                </a:lnTo>
              </a:path>
            </a:pathLst>
          </a:custGeom>
          <a:ln w="9144">
            <a:solidFill>
              <a:srgbClr val="FFFFFF"/>
            </a:solidFill>
          </a:ln>
        </p:spPr>
        <p:txBody>
          <a:bodyPr wrap="square" lIns="0" tIns="0" rIns="0" bIns="0" rtlCol="0"/>
          <a:lstStyle/>
          <a:p/>
        </p:txBody>
      </p:sp>
      <p:sp>
        <p:nvSpPr>
          <p:cNvPr id="33" name="object 33"/>
          <p:cNvSpPr/>
          <p:nvPr/>
        </p:nvSpPr>
        <p:spPr>
          <a:xfrm>
            <a:off x="1580387" y="3933444"/>
            <a:ext cx="4820920" cy="0"/>
          </a:xfrm>
          <a:custGeom>
            <a:avLst/>
            <a:gdLst/>
            <a:ahLst/>
            <a:cxnLst/>
            <a:rect l="l" t="t" r="r" b="b"/>
            <a:pathLst>
              <a:path w="4820920" h="0">
                <a:moveTo>
                  <a:pt x="0" y="0"/>
                </a:moveTo>
                <a:lnTo>
                  <a:pt x="4820412" y="0"/>
                </a:lnTo>
              </a:path>
            </a:pathLst>
          </a:custGeom>
          <a:ln w="9144">
            <a:solidFill>
              <a:srgbClr val="FFFFFF"/>
            </a:solidFill>
          </a:ln>
        </p:spPr>
        <p:txBody>
          <a:bodyPr wrap="square" lIns="0" tIns="0" rIns="0" bIns="0" rtlCol="0"/>
          <a:lstStyle/>
          <a:p/>
        </p:txBody>
      </p:sp>
      <p:sp>
        <p:nvSpPr>
          <p:cNvPr id="34" name="object 34"/>
          <p:cNvSpPr/>
          <p:nvPr/>
        </p:nvSpPr>
        <p:spPr>
          <a:xfrm>
            <a:off x="1584959" y="1568195"/>
            <a:ext cx="0" cy="2758440"/>
          </a:xfrm>
          <a:custGeom>
            <a:avLst/>
            <a:gdLst/>
            <a:ahLst/>
            <a:cxnLst/>
            <a:rect l="l" t="t" r="r" b="b"/>
            <a:pathLst>
              <a:path w="0" h="2758440">
                <a:moveTo>
                  <a:pt x="0" y="0"/>
                </a:moveTo>
                <a:lnTo>
                  <a:pt x="0" y="2758439"/>
                </a:lnTo>
              </a:path>
            </a:pathLst>
          </a:custGeom>
          <a:ln w="9144">
            <a:solidFill>
              <a:srgbClr val="FFFFFF"/>
            </a:solidFill>
          </a:ln>
        </p:spPr>
        <p:txBody>
          <a:bodyPr wrap="square" lIns="0" tIns="0" rIns="0" bIns="0" rtlCol="0"/>
          <a:lstStyle/>
          <a:p/>
        </p:txBody>
      </p:sp>
      <p:sp>
        <p:nvSpPr>
          <p:cNvPr id="35" name="object 35"/>
          <p:cNvSpPr/>
          <p:nvPr/>
        </p:nvSpPr>
        <p:spPr>
          <a:xfrm>
            <a:off x="6396228" y="1568195"/>
            <a:ext cx="0" cy="2758440"/>
          </a:xfrm>
          <a:custGeom>
            <a:avLst/>
            <a:gdLst/>
            <a:ahLst/>
            <a:cxnLst/>
            <a:rect l="l" t="t" r="r" b="b"/>
            <a:pathLst>
              <a:path w="0" h="2758440">
                <a:moveTo>
                  <a:pt x="0" y="0"/>
                </a:moveTo>
                <a:lnTo>
                  <a:pt x="0" y="2758439"/>
                </a:lnTo>
              </a:path>
            </a:pathLst>
          </a:custGeom>
          <a:ln w="9144">
            <a:solidFill>
              <a:srgbClr val="FFFFFF"/>
            </a:solidFill>
          </a:ln>
        </p:spPr>
        <p:txBody>
          <a:bodyPr wrap="square" lIns="0" tIns="0" rIns="0" bIns="0" rtlCol="0"/>
          <a:lstStyle/>
          <a:p/>
        </p:txBody>
      </p:sp>
      <p:sp>
        <p:nvSpPr>
          <p:cNvPr id="36" name="object 36"/>
          <p:cNvSpPr/>
          <p:nvPr/>
        </p:nvSpPr>
        <p:spPr>
          <a:xfrm>
            <a:off x="1580387" y="1572767"/>
            <a:ext cx="4820920" cy="0"/>
          </a:xfrm>
          <a:custGeom>
            <a:avLst/>
            <a:gdLst/>
            <a:ahLst/>
            <a:cxnLst/>
            <a:rect l="l" t="t" r="r" b="b"/>
            <a:pathLst>
              <a:path w="4820920" h="0">
                <a:moveTo>
                  <a:pt x="0" y="0"/>
                </a:moveTo>
                <a:lnTo>
                  <a:pt x="4820412" y="0"/>
                </a:lnTo>
              </a:path>
            </a:pathLst>
          </a:custGeom>
          <a:ln w="9144">
            <a:solidFill>
              <a:srgbClr val="FFFFFF"/>
            </a:solidFill>
          </a:ln>
        </p:spPr>
        <p:txBody>
          <a:bodyPr wrap="square" lIns="0" tIns="0" rIns="0" bIns="0" rtlCol="0"/>
          <a:lstStyle/>
          <a:p/>
        </p:txBody>
      </p:sp>
      <p:sp>
        <p:nvSpPr>
          <p:cNvPr id="37" name="object 37"/>
          <p:cNvSpPr/>
          <p:nvPr/>
        </p:nvSpPr>
        <p:spPr>
          <a:xfrm>
            <a:off x="1580387" y="4322064"/>
            <a:ext cx="4820920" cy="0"/>
          </a:xfrm>
          <a:custGeom>
            <a:avLst/>
            <a:gdLst/>
            <a:ahLst/>
            <a:cxnLst/>
            <a:rect l="l" t="t" r="r" b="b"/>
            <a:pathLst>
              <a:path w="4820920" h="0">
                <a:moveTo>
                  <a:pt x="0" y="0"/>
                </a:moveTo>
                <a:lnTo>
                  <a:pt x="4820412" y="0"/>
                </a:lnTo>
              </a:path>
            </a:pathLst>
          </a:custGeom>
          <a:ln w="9144">
            <a:solidFill>
              <a:srgbClr val="FFFFFF"/>
            </a:solidFill>
          </a:ln>
        </p:spPr>
        <p:txBody>
          <a:bodyPr wrap="square" lIns="0" tIns="0" rIns="0" bIns="0" rtlCol="0"/>
          <a:lstStyle/>
          <a:p/>
        </p:txBody>
      </p:sp>
      <p:sp>
        <p:nvSpPr>
          <p:cNvPr id="38" name="object 38"/>
          <p:cNvSpPr txBox="1"/>
          <p:nvPr/>
        </p:nvSpPr>
        <p:spPr>
          <a:xfrm>
            <a:off x="1650496" y="1589060"/>
            <a:ext cx="483870" cy="575310"/>
          </a:xfrm>
          <a:prstGeom prst="rect">
            <a:avLst/>
          </a:prstGeom>
        </p:spPr>
        <p:txBody>
          <a:bodyPr wrap="square" lIns="0" tIns="12065" rIns="0" bIns="0" rtlCol="0" vert="horz">
            <a:spAutoFit/>
          </a:bodyPr>
          <a:lstStyle/>
          <a:p>
            <a:pPr>
              <a:lnSpc>
                <a:spcPct val="100000"/>
              </a:lnSpc>
              <a:spcBef>
                <a:spcPts val="95"/>
              </a:spcBef>
            </a:pPr>
            <a:r>
              <a:rPr dirty="0" sz="1000" spc="-5" b="1">
                <a:solidFill>
                  <a:srgbClr val="FFFFFF"/>
                </a:solidFill>
                <a:latin typeface="Arial"/>
                <a:cs typeface="Arial"/>
              </a:rPr>
              <a:t>Stage</a:t>
            </a:r>
            <a:endParaRPr sz="1000">
              <a:latin typeface="Arial"/>
              <a:cs typeface="Arial"/>
            </a:endParaRPr>
          </a:p>
          <a:p>
            <a:pPr marR="5080">
              <a:lnSpc>
                <a:spcPct val="100000"/>
              </a:lnSpc>
              <a:spcBef>
                <a:spcPts val="730"/>
              </a:spcBef>
            </a:pPr>
            <a:r>
              <a:rPr dirty="0" sz="1000" spc="-10">
                <a:latin typeface="Arial"/>
                <a:cs typeface="Arial"/>
              </a:rPr>
              <a:t>Initial  </a:t>
            </a:r>
            <a:r>
              <a:rPr dirty="0" sz="1000">
                <a:latin typeface="Arial"/>
                <a:cs typeface="Arial"/>
              </a:rPr>
              <a:t>(</a:t>
            </a:r>
            <a:r>
              <a:rPr dirty="0" sz="1000" spc="-15">
                <a:latin typeface="Arial"/>
                <a:cs typeface="Arial"/>
              </a:rPr>
              <a:t>5</a:t>
            </a:r>
            <a:r>
              <a:rPr dirty="0" sz="1000" spc="-5">
                <a:latin typeface="Arial"/>
                <a:cs typeface="Arial"/>
              </a:rPr>
              <a:t>.</a:t>
            </a:r>
            <a:r>
              <a:rPr dirty="0" sz="1000" spc="-15">
                <a:latin typeface="Arial"/>
                <a:cs typeface="Arial"/>
              </a:rPr>
              <a:t>9</a:t>
            </a:r>
            <a:r>
              <a:rPr dirty="0" sz="1000" spc="-5">
                <a:latin typeface="Arial"/>
                <a:cs typeface="Arial"/>
              </a:rPr>
              <a:t>.</a:t>
            </a:r>
            <a:r>
              <a:rPr dirty="0" sz="1000" spc="-15">
                <a:latin typeface="Arial"/>
                <a:cs typeface="Arial"/>
              </a:rPr>
              <a:t>4</a:t>
            </a:r>
            <a:r>
              <a:rPr dirty="0" sz="1000" spc="-5">
                <a:latin typeface="Arial"/>
                <a:cs typeface="Arial"/>
              </a:rPr>
              <a:t>.1)</a:t>
            </a:r>
            <a:endParaRPr sz="1000">
              <a:latin typeface="Arial"/>
              <a:cs typeface="Arial"/>
            </a:endParaRPr>
          </a:p>
        </p:txBody>
      </p:sp>
      <p:sp>
        <p:nvSpPr>
          <p:cNvPr id="39" name="object 39"/>
          <p:cNvSpPr txBox="1"/>
          <p:nvPr/>
        </p:nvSpPr>
        <p:spPr>
          <a:xfrm>
            <a:off x="2316488" y="1589060"/>
            <a:ext cx="659765" cy="422909"/>
          </a:xfrm>
          <a:prstGeom prst="rect">
            <a:avLst/>
          </a:prstGeom>
        </p:spPr>
        <p:txBody>
          <a:bodyPr wrap="square" lIns="0" tIns="12065" rIns="0" bIns="0" rtlCol="0" vert="horz">
            <a:spAutoFit/>
          </a:bodyPr>
          <a:lstStyle/>
          <a:p>
            <a:pPr>
              <a:lnSpc>
                <a:spcPct val="100000"/>
              </a:lnSpc>
              <a:spcBef>
                <a:spcPts val="95"/>
              </a:spcBef>
            </a:pPr>
            <a:r>
              <a:rPr dirty="0" sz="1000" spc="-5" b="1">
                <a:solidFill>
                  <a:srgbClr val="FFFFFF"/>
                </a:solidFill>
                <a:latin typeface="Arial"/>
                <a:cs typeface="Arial"/>
              </a:rPr>
              <a:t>Limit</a:t>
            </a:r>
            <a:r>
              <a:rPr dirty="0" sz="1000" spc="-75" b="1">
                <a:solidFill>
                  <a:srgbClr val="FFFFFF"/>
                </a:solidFill>
                <a:latin typeface="Arial"/>
                <a:cs typeface="Arial"/>
              </a:rPr>
              <a:t> </a:t>
            </a:r>
            <a:r>
              <a:rPr dirty="0" sz="1000" spc="-5" b="1">
                <a:solidFill>
                  <a:srgbClr val="FFFFFF"/>
                </a:solidFill>
                <a:latin typeface="Arial"/>
                <a:cs typeface="Arial"/>
              </a:rPr>
              <a:t>State</a:t>
            </a:r>
            <a:endParaRPr sz="1000">
              <a:latin typeface="Arial"/>
              <a:cs typeface="Arial"/>
            </a:endParaRPr>
          </a:p>
          <a:p>
            <a:pPr>
              <a:lnSpc>
                <a:spcPct val="100000"/>
              </a:lnSpc>
              <a:spcBef>
                <a:spcPts val="730"/>
              </a:spcBef>
            </a:pPr>
            <a:r>
              <a:rPr dirty="0" sz="1000" spc="-5">
                <a:latin typeface="Arial"/>
                <a:cs typeface="Arial"/>
              </a:rPr>
              <a:t>Service</a:t>
            </a:r>
            <a:r>
              <a:rPr dirty="0" sz="1000" spc="-20">
                <a:latin typeface="Arial"/>
                <a:cs typeface="Arial"/>
              </a:rPr>
              <a:t> </a:t>
            </a:r>
            <a:r>
              <a:rPr dirty="0" sz="1000" spc="-5">
                <a:latin typeface="Arial"/>
                <a:cs typeface="Arial"/>
              </a:rPr>
              <a:t>I</a:t>
            </a:r>
            <a:endParaRPr sz="1000">
              <a:latin typeface="Arial"/>
              <a:cs typeface="Arial"/>
            </a:endParaRPr>
          </a:p>
        </p:txBody>
      </p:sp>
      <p:sp>
        <p:nvSpPr>
          <p:cNvPr id="40" name="object 40"/>
          <p:cNvSpPr txBox="1"/>
          <p:nvPr/>
        </p:nvSpPr>
        <p:spPr>
          <a:xfrm>
            <a:off x="3309442" y="1589060"/>
            <a:ext cx="1411605" cy="422909"/>
          </a:xfrm>
          <a:prstGeom prst="rect">
            <a:avLst/>
          </a:prstGeom>
        </p:spPr>
        <p:txBody>
          <a:bodyPr wrap="square" lIns="0" tIns="12065" rIns="0" bIns="0" rtlCol="0" vert="horz">
            <a:spAutoFit/>
          </a:bodyPr>
          <a:lstStyle/>
          <a:p>
            <a:pPr>
              <a:lnSpc>
                <a:spcPct val="100000"/>
              </a:lnSpc>
              <a:spcBef>
                <a:spcPts val="95"/>
              </a:spcBef>
              <a:tabLst>
                <a:tab pos="1095375" algn="l"/>
              </a:tabLst>
            </a:pPr>
            <a:r>
              <a:rPr dirty="0" sz="1000" spc="-10" b="1">
                <a:solidFill>
                  <a:srgbClr val="FFFFFF"/>
                </a:solidFill>
                <a:latin typeface="Arial"/>
                <a:cs typeface="Arial"/>
              </a:rPr>
              <a:t>L</a:t>
            </a:r>
            <a:r>
              <a:rPr dirty="0" sz="1000" spc="-5" b="1">
                <a:solidFill>
                  <a:srgbClr val="FFFFFF"/>
                </a:solidFill>
                <a:latin typeface="Arial"/>
                <a:cs typeface="Arial"/>
              </a:rPr>
              <a:t>imit</a:t>
            </a:r>
            <a:r>
              <a:rPr dirty="0" sz="1000" spc="-15" b="1">
                <a:solidFill>
                  <a:srgbClr val="FFFFFF"/>
                </a:solidFill>
                <a:latin typeface="Arial"/>
                <a:cs typeface="Arial"/>
              </a:rPr>
              <a:t> </a:t>
            </a:r>
            <a:r>
              <a:rPr dirty="0" sz="1000" spc="-60" b="1">
                <a:solidFill>
                  <a:srgbClr val="FFFFFF"/>
                </a:solidFill>
                <a:latin typeface="Arial"/>
                <a:cs typeface="Arial"/>
              </a:rPr>
              <a:t>T</a:t>
            </a:r>
            <a:r>
              <a:rPr dirty="0" sz="1000" spc="-25" b="1">
                <a:solidFill>
                  <a:srgbClr val="FFFFFF"/>
                </a:solidFill>
                <a:latin typeface="Arial"/>
                <a:cs typeface="Arial"/>
              </a:rPr>
              <a:t>y</a:t>
            </a:r>
            <a:r>
              <a:rPr dirty="0" sz="1000" spc="-10" b="1">
                <a:solidFill>
                  <a:srgbClr val="FFFFFF"/>
                </a:solidFill>
                <a:latin typeface="Arial"/>
                <a:cs typeface="Arial"/>
              </a:rPr>
              <a:t>p</a:t>
            </a:r>
            <a:r>
              <a:rPr dirty="0" sz="1000" spc="-5" b="1">
                <a:solidFill>
                  <a:srgbClr val="FFFFFF"/>
                </a:solidFill>
                <a:latin typeface="Arial"/>
                <a:cs typeface="Arial"/>
              </a:rPr>
              <a:t>e</a:t>
            </a:r>
            <a:r>
              <a:rPr dirty="0" sz="1000" b="1">
                <a:solidFill>
                  <a:srgbClr val="FFFFFF"/>
                </a:solidFill>
                <a:latin typeface="Arial"/>
                <a:cs typeface="Arial"/>
              </a:rPr>
              <a:t>	</a:t>
            </a:r>
            <a:r>
              <a:rPr dirty="0" sz="1000" b="1">
                <a:solidFill>
                  <a:srgbClr val="FFFFFF"/>
                </a:solidFill>
                <a:latin typeface="Arial"/>
                <a:cs typeface="Arial"/>
              </a:rPr>
              <a:t>L</a:t>
            </a:r>
            <a:r>
              <a:rPr dirty="0" sz="1000" spc="-15" b="1">
                <a:solidFill>
                  <a:srgbClr val="FFFFFF"/>
                </a:solidFill>
                <a:latin typeface="Arial"/>
                <a:cs typeface="Arial"/>
              </a:rPr>
              <a:t>i</a:t>
            </a:r>
            <a:r>
              <a:rPr dirty="0" sz="1000" spc="5" b="1">
                <a:solidFill>
                  <a:srgbClr val="FFFFFF"/>
                </a:solidFill>
                <a:latin typeface="Arial"/>
                <a:cs typeface="Arial"/>
              </a:rPr>
              <a:t>m</a:t>
            </a:r>
            <a:r>
              <a:rPr dirty="0" sz="1000" spc="-15" b="1">
                <a:solidFill>
                  <a:srgbClr val="FFFFFF"/>
                </a:solidFill>
                <a:latin typeface="Arial"/>
                <a:cs typeface="Arial"/>
              </a:rPr>
              <a:t>i</a:t>
            </a:r>
            <a:r>
              <a:rPr dirty="0" sz="1000" spc="-5" b="1">
                <a:solidFill>
                  <a:srgbClr val="FFFFFF"/>
                </a:solidFill>
                <a:latin typeface="Arial"/>
                <a:cs typeface="Arial"/>
              </a:rPr>
              <a:t>t</a:t>
            </a:r>
            <a:endParaRPr sz="1000">
              <a:latin typeface="Arial"/>
              <a:cs typeface="Arial"/>
            </a:endParaRPr>
          </a:p>
          <a:p>
            <a:pPr>
              <a:lnSpc>
                <a:spcPct val="100000"/>
              </a:lnSpc>
              <a:spcBef>
                <a:spcPts val="730"/>
              </a:spcBef>
            </a:pPr>
            <a:r>
              <a:rPr dirty="0" sz="1000" spc="-20">
                <a:latin typeface="Arial"/>
                <a:cs typeface="Arial"/>
              </a:rPr>
              <a:t>Tension</a:t>
            </a:r>
            <a:endParaRPr sz="1000">
              <a:latin typeface="Arial"/>
              <a:cs typeface="Arial"/>
            </a:endParaRPr>
          </a:p>
        </p:txBody>
      </p:sp>
      <p:sp>
        <p:nvSpPr>
          <p:cNvPr id="41" name="object 41"/>
          <p:cNvSpPr/>
          <p:nvPr/>
        </p:nvSpPr>
        <p:spPr>
          <a:xfrm>
            <a:off x="4861559" y="1876044"/>
            <a:ext cx="231648" cy="158495"/>
          </a:xfrm>
          <a:prstGeom prst="rect">
            <a:avLst/>
          </a:prstGeom>
          <a:blipFill>
            <a:blip r:embed="rId3" cstate="print"/>
            <a:stretch>
              <a:fillRect/>
            </a:stretch>
          </a:blipFill>
        </p:spPr>
        <p:txBody>
          <a:bodyPr wrap="square" lIns="0" tIns="0" rIns="0" bIns="0" rtlCol="0"/>
          <a:lstStyle/>
          <a:p/>
        </p:txBody>
      </p:sp>
      <p:sp>
        <p:nvSpPr>
          <p:cNvPr id="42" name="object 42"/>
          <p:cNvSpPr txBox="1"/>
          <p:nvPr/>
        </p:nvSpPr>
        <p:spPr>
          <a:xfrm>
            <a:off x="5004789" y="1922777"/>
            <a:ext cx="92710" cy="137160"/>
          </a:xfrm>
          <a:prstGeom prst="rect">
            <a:avLst/>
          </a:prstGeom>
        </p:spPr>
        <p:txBody>
          <a:bodyPr wrap="square" lIns="0" tIns="16510" rIns="0" bIns="0" rtlCol="0" vert="horz">
            <a:spAutoFit/>
          </a:bodyPr>
          <a:lstStyle/>
          <a:p>
            <a:pPr>
              <a:lnSpc>
                <a:spcPct val="100000"/>
              </a:lnSpc>
              <a:spcBef>
                <a:spcPts val="130"/>
              </a:spcBef>
            </a:pPr>
            <a:r>
              <a:rPr dirty="0" sz="700" spc="25">
                <a:latin typeface="Cambria"/>
                <a:cs typeface="Cambria"/>
              </a:rPr>
              <a:t>e</a:t>
            </a:r>
            <a:r>
              <a:rPr dirty="0" sz="700" spc="60">
                <a:latin typeface="Cambria"/>
                <a:cs typeface="Cambria"/>
              </a:rPr>
              <a:t>i</a:t>
            </a:r>
            <a:endParaRPr sz="700">
              <a:latin typeface="Cambria"/>
              <a:cs typeface="Cambria"/>
            </a:endParaRPr>
          </a:p>
        </p:txBody>
      </p:sp>
      <p:sp>
        <p:nvSpPr>
          <p:cNvPr id="43" name="object 43"/>
          <p:cNvSpPr txBox="1"/>
          <p:nvPr/>
        </p:nvSpPr>
        <p:spPr>
          <a:xfrm>
            <a:off x="4389622" y="1854229"/>
            <a:ext cx="1969770" cy="177800"/>
          </a:xfrm>
          <a:prstGeom prst="rect">
            <a:avLst/>
          </a:prstGeom>
        </p:spPr>
        <p:txBody>
          <a:bodyPr wrap="square" lIns="0" tIns="12065" rIns="0" bIns="0" rtlCol="0" vert="horz">
            <a:spAutoFit/>
          </a:bodyPr>
          <a:lstStyle/>
          <a:p>
            <a:pPr marL="25400">
              <a:lnSpc>
                <a:spcPct val="100000"/>
              </a:lnSpc>
              <a:spcBef>
                <a:spcPts val="95"/>
              </a:spcBef>
            </a:pPr>
            <a:r>
              <a:rPr dirty="0" sz="1000" spc="-5">
                <a:latin typeface="Cambria"/>
                <a:cs typeface="Cambria"/>
              </a:rPr>
              <a:t>0.0948𝜆 </a:t>
            </a:r>
            <a:r>
              <a:rPr dirty="0" sz="1000" spc="90">
                <a:latin typeface="Cambria"/>
                <a:cs typeface="Cambria"/>
              </a:rPr>
              <a:t>𝑓</a:t>
            </a:r>
            <a:r>
              <a:rPr dirty="0" baseline="27777" sz="1050" spc="135">
                <a:latin typeface="Cambria"/>
                <a:cs typeface="Cambria"/>
              </a:rPr>
              <a:t>, </a:t>
            </a:r>
            <a:r>
              <a:rPr dirty="0" sz="1000" spc="190">
                <a:latin typeface="Cambria"/>
                <a:cs typeface="Cambria"/>
              </a:rPr>
              <a:t>≤ </a:t>
            </a:r>
            <a:r>
              <a:rPr dirty="0" sz="1000" spc="-5">
                <a:latin typeface="Cambria"/>
                <a:cs typeface="Cambria"/>
              </a:rPr>
              <a:t>0.200 𝑘𝑠𝑖 </a:t>
            </a:r>
            <a:r>
              <a:rPr dirty="0" sz="1000" spc="-10">
                <a:latin typeface="Arial"/>
                <a:cs typeface="Arial"/>
              </a:rPr>
              <a:t>w/o</a:t>
            </a:r>
            <a:r>
              <a:rPr dirty="0" sz="1000" spc="-25">
                <a:latin typeface="Arial"/>
                <a:cs typeface="Arial"/>
              </a:rPr>
              <a:t> </a:t>
            </a:r>
            <a:r>
              <a:rPr dirty="0" sz="1000" spc="-5">
                <a:latin typeface="Arial"/>
                <a:cs typeface="Arial"/>
              </a:rPr>
              <a:t>rebar</a:t>
            </a:r>
            <a:endParaRPr sz="1000">
              <a:latin typeface="Arial"/>
              <a:cs typeface="Arial"/>
            </a:endParaRPr>
          </a:p>
        </p:txBody>
      </p:sp>
      <p:sp>
        <p:nvSpPr>
          <p:cNvPr id="44" name="object 44"/>
          <p:cNvSpPr/>
          <p:nvPr/>
        </p:nvSpPr>
        <p:spPr>
          <a:xfrm>
            <a:off x="5059680" y="2060448"/>
            <a:ext cx="231648" cy="158495"/>
          </a:xfrm>
          <a:prstGeom prst="rect">
            <a:avLst/>
          </a:prstGeom>
          <a:blipFill>
            <a:blip r:embed="rId4" cstate="print"/>
            <a:stretch>
              <a:fillRect/>
            </a:stretch>
          </a:blipFill>
        </p:spPr>
        <p:txBody>
          <a:bodyPr wrap="square" lIns="0" tIns="0" rIns="0" bIns="0" rtlCol="0"/>
          <a:lstStyle/>
          <a:p/>
        </p:txBody>
      </p:sp>
      <p:sp>
        <p:nvSpPr>
          <p:cNvPr id="45" name="object 45"/>
          <p:cNvSpPr txBox="1"/>
          <p:nvPr/>
        </p:nvSpPr>
        <p:spPr>
          <a:xfrm>
            <a:off x="5202926" y="2107173"/>
            <a:ext cx="92710" cy="137160"/>
          </a:xfrm>
          <a:prstGeom prst="rect">
            <a:avLst/>
          </a:prstGeom>
        </p:spPr>
        <p:txBody>
          <a:bodyPr wrap="square" lIns="0" tIns="16510" rIns="0" bIns="0" rtlCol="0" vert="horz">
            <a:spAutoFit/>
          </a:bodyPr>
          <a:lstStyle/>
          <a:p>
            <a:pPr>
              <a:lnSpc>
                <a:spcPct val="100000"/>
              </a:lnSpc>
              <a:spcBef>
                <a:spcPts val="130"/>
              </a:spcBef>
            </a:pPr>
            <a:r>
              <a:rPr dirty="0" sz="700" spc="25">
                <a:latin typeface="Cambria"/>
                <a:cs typeface="Cambria"/>
              </a:rPr>
              <a:t>e</a:t>
            </a:r>
            <a:r>
              <a:rPr dirty="0" sz="700" spc="60">
                <a:latin typeface="Cambria"/>
                <a:cs typeface="Cambria"/>
              </a:rPr>
              <a:t>i</a:t>
            </a:r>
            <a:endParaRPr sz="700">
              <a:latin typeface="Cambria"/>
              <a:cs typeface="Cambria"/>
            </a:endParaRPr>
          </a:p>
        </p:txBody>
      </p:sp>
      <p:sp>
        <p:nvSpPr>
          <p:cNvPr id="46" name="object 46"/>
          <p:cNvSpPr txBox="1"/>
          <p:nvPr/>
        </p:nvSpPr>
        <p:spPr>
          <a:xfrm>
            <a:off x="4727891" y="2038605"/>
            <a:ext cx="1293495" cy="177800"/>
          </a:xfrm>
          <a:prstGeom prst="rect">
            <a:avLst/>
          </a:prstGeom>
        </p:spPr>
        <p:txBody>
          <a:bodyPr wrap="square" lIns="0" tIns="12065" rIns="0" bIns="0" rtlCol="0" vert="horz">
            <a:spAutoFit/>
          </a:bodyPr>
          <a:lstStyle/>
          <a:p>
            <a:pPr marL="25400">
              <a:lnSpc>
                <a:spcPct val="100000"/>
              </a:lnSpc>
              <a:spcBef>
                <a:spcPts val="95"/>
              </a:spcBef>
            </a:pPr>
            <a:r>
              <a:rPr dirty="0" sz="1000" spc="-5">
                <a:latin typeface="Cambria"/>
                <a:cs typeface="Cambria"/>
              </a:rPr>
              <a:t>0.24𝜆 </a:t>
            </a:r>
            <a:r>
              <a:rPr dirty="0" sz="1000" spc="85">
                <a:latin typeface="Cambria"/>
                <a:cs typeface="Cambria"/>
              </a:rPr>
              <a:t>𝑓</a:t>
            </a:r>
            <a:r>
              <a:rPr dirty="0" baseline="27777" sz="1050" spc="127">
                <a:latin typeface="Cambria"/>
                <a:cs typeface="Cambria"/>
              </a:rPr>
              <a:t>, </a:t>
            </a:r>
            <a:r>
              <a:rPr dirty="0" sz="1000" spc="-10">
                <a:latin typeface="Cambria"/>
                <a:cs typeface="Cambria"/>
              </a:rPr>
              <a:t>𝑘𝑠𝑖 </a:t>
            </a:r>
            <a:r>
              <a:rPr dirty="0" sz="1000" spc="-10">
                <a:latin typeface="Arial"/>
                <a:cs typeface="Arial"/>
              </a:rPr>
              <a:t>w/</a:t>
            </a:r>
            <a:r>
              <a:rPr dirty="0" sz="1000" spc="-95">
                <a:latin typeface="Arial"/>
                <a:cs typeface="Arial"/>
              </a:rPr>
              <a:t> </a:t>
            </a:r>
            <a:r>
              <a:rPr dirty="0" sz="1000" spc="-5">
                <a:latin typeface="Arial"/>
                <a:cs typeface="Arial"/>
              </a:rPr>
              <a:t>rebar</a:t>
            </a:r>
            <a:endParaRPr sz="1000">
              <a:latin typeface="Arial"/>
              <a:cs typeface="Arial"/>
            </a:endParaRPr>
          </a:p>
        </p:txBody>
      </p:sp>
      <p:sp>
        <p:nvSpPr>
          <p:cNvPr id="47" name="object 47"/>
          <p:cNvSpPr txBox="1"/>
          <p:nvPr/>
        </p:nvSpPr>
        <p:spPr>
          <a:xfrm>
            <a:off x="5451307" y="2372373"/>
            <a:ext cx="92710" cy="137160"/>
          </a:xfrm>
          <a:prstGeom prst="rect">
            <a:avLst/>
          </a:prstGeom>
        </p:spPr>
        <p:txBody>
          <a:bodyPr wrap="square" lIns="0" tIns="16510" rIns="0" bIns="0" rtlCol="0" vert="horz">
            <a:spAutoFit/>
          </a:bodyPr>
          <a:lstStyle/>
          <a:p>
            <a:pPr>
              <a:lnSpc>
                <a:spcPct val="100000"/>
              </a:lnSpc>
              <a:spcBef>
                <a:spcPts val="130"/>
              </a:spcBef>
            </a:pPr>
            <a:r>
              <a:rPr dirty="0" sz="700" spc="25">
                <a:latin typeface="Cambria"/>
                <a:cs typeface="Cambria"/>
              </a:rPr>
              <a:t>e</a:t>
            </a:r>
            <a:r>
              <a:rPr dirty="0" sz="700" spc="60">
                <a:latin typeface="Cambria"/>
                <a:cs typeface="Cambria"/>
              </a:rPr>
              <a:t>i</a:t>
            </a:r>
            <a:endParaRPr sz="700">
              <a:latin typeface="Cambria"/>
              <a:cs typeface="Cambria"/>
            </a:endParaRPr>
          </a:p>
        </p:txBody>
      </p:sp>
      <p:sp>
        <p:nvSpPr>
          <p:cNvPr id="48" name="object 48"/>
          <p:cNvSpPr txBox="1"/>
          <p:nvPr/>
        </p:nvSpPr>
        <p:spPr>
          <a:xfrm>
            <a:off x="5139427" y="2306863"/>
            <a:ext cx="410845" cy="177800"/>
          </a:xfrm>
          <a:prstGeom prst="rect">
            <a:avLst/>
          </a:prstGeom>
        </p:spPr>
        <p:txBody>
          <a:bodyPr wrap="square" lIns="0" tIns="12065" rIns="0" bIns="0" rtlCol="0" vert="horz">
            <a:spAutoFit/>
          </a:bodyPr>
          <a:lstStyle/>
          <a:p>
            <a:pPr marL="25400">
              <a:lnSpc>
                <a:spcPct val="100000"/>
              </a:lnSpc>
              <a:spcBef>
                <a:spcPts val="95"/>
              </a:spcBef>
            </a:pPr>
            <a:r>
              <a:rPr dirty="0" sz="1000" spc="25">
                <a:latin typeface="Cambria"/>
                <a:cs typeface="Cambria"/>
              </a:rPr>
              <a:t>0.65𝑓</a:t>
            </a:r>
            <a:r>
              <a:rPr dirty="0" baseline="31746" sz="1050" spc="37">
                <a:latin typeface="Cambria"/>
                <a:cs typeface="Cambria"/>
              </a:rPr>
              <a:t>,</a:t>
            </a:r>
            <a:endParaRPr baseline="31746" sz="1050">
              <a:latin typeface="Cambria"/>
              <a:cs typeface="Cambria"/>
            </a:endParaRPr>
          </a:p>
        </p:txBody>
      </p:sp>
      <p:sp>
        <p:nvSpPr>
          <p:cNvPr id="49" name="object 49"/>
          <p:cNvSpPr txBox="1"/>
          <p:nvPr/>
        </p:nvSpPr>
        <p:spPr>
          <a:xfrm>
            <a:off x="1650482" y="2527806"/>
            <a:ext cx="490220" cy="307975"/>
          </a:xfrm>
          <a:prstGeom prst="rect">
            <a:avLst/>
          </a:prstGeom>
        </p:spPr>
        <p:txBody>
          <a:bodyPr wrap="square" lIns="0" tIns="12065" rIns="0" bIns="0" rtlCol="0" vert="horz">
            <a:spAutoFit/>
          </a:bodyPr>
          <a:lstStyle/>
          <a:p>
            <a:pPr>
              <a:lnSpc>
                <a:spcPct val="100000"/>
              </a:lnSpc>
              <a:spcBef>
                <a:spcPts val="95"/>
              </a:spcBef>
            </a:pPr>
            <a:r>
              <a:rPr dirty="0" sz="1000" spc="-5">
                <a:latin typeface="Arial"/>
                <a:cs typeface="Arial"/>
              </a:rPr>
              <a:t>Erection</a:t>
            </a:r>
            <a:endParaRPr sz="1000">
              <a:latin typeface="Arial"/>
              <a:cs typeface="Arial"/>
            </a:endParaRPr>
          </a:p>
          <a:p>
            <a:pPr>
              <a:lnSpc>
                <a:spcPct val="100000"/>
              </a:lnSpc>
              <a:spcBef>
                <a:spcPts val="5"/>
              </a:spcBef>
            </a:pPr>
            <a:r>
              <a:rPr dirty="0" sz="850" spc="5">
                <a:latin typeface="Arial"/>
                <a:cs typeface="Arial"/>
              </a:rPr>
              <a:t>(</a:t>
            </a:r>
            <a:r>
              <a:rPr dirty="0" sz="850" spc="30">
                <a:latin typeface="Arial"/>
                <a:cs typeface="Arial"/>
              </a:rPr>
              <a:t>W</a:t>
            </a:r>
            <a:r>
              <a:rPr dirty="0" sz="850">
                <a:latin typeface="Arial"/>
                <a:cs typeface="Arial"/>
              </a:rPr>
              <a:t>S</a:t>
            </a:r>
            <a:r>
              <a:rPr dirty="0" sz="850" spc="-15">
                <a:latin typeface="Arial"/>
                <a:cs typeface="Arial"/>
              </a:rPr>
              <a:t>D</a:t>
            </a:r>
            <a:r>
              <a:rPr dirty="0" sz="850">
                <a:latin typeface="Arial"/>
                <a:cs typeface="Arial"/>
              </a:rPr>
              <a:t>O</a:t>
            </a:r>
            <a:r>
              <a:rPr dirty="0" sz="850" spc="-10">
                <a:latin typeface="Arial"/>
                <a:cs typeface="Arial"/>
              </a:rPr>
              <a:t>T</a:t>
            </a:r>
            <a:r>
              <a:rPr dirty="0" sz="850">
                <a:latin typeface="Arial"/>
                <a:cs typeface="Arial"/>
              </a:rPr>
              <a:t>)</a:t>
            </a:r>
            <a:endParaRPr sz="850">
              <a:latin typeface="Arial"/>
              <a:cs typeface="Arial"/>
            </a:endParaRPr>
          </a:p>
        </p:txBody>
      </p:sp>
      <p:sp>
        <p:nvSpPr>
          <p:cNvPr id="50" name="object 50"/>
          <p:cNvSpPr txBox="1"/>
          <p:nvPr/>
        </p:nvSpPr>
        <p:spPr>
          <a:xfrm>
            <a:off x="2316488" y="2527806"/>
            <a:ext cx="504825" cy="177800"/>
          </a:xfrm>
          <a:prstGeom prst="rect">
            <a:avLst/>
          </a:prstGeom>
        </p:spPr>
        <p:txBody>
          <a:bodyPr wrap="square" lIns="0" tIns="12065" rIns="0" bIns="0" rtlCol="0" vert="horz">
            <a:spAutoFit/>
          </a:bodyPr>
          <a:lstStyle/>
          <a:p>
            <a:pPr>
              <a:lnSpc>
                <a:spcPct val="100000"/>
              </a:lnSpc>
              <a:spcBef>
                <a:spcPts val="95"/>
              </a:spcBef>
            </a:pPr>
            <a:r>
              <a:rPr dirty="0" sz="1000" spc="-5">
                <a:latin typeface="Arial"/>
                <a:cs typeface="Arial"/>
              </a:rPr>
              <a:t>Service</a:t>
            </a:r>
            <a:r>
              <a:rPr dirty="0" sz="1000" spc="-70">
                <a:latin typeface="Arial"/>
                <a:cs typeface="Arial"/>
              </a:rPr>
              <a:t> </a:t>
            </a:r>
            <a:r>
              <a:rPr dirty="0" sz="1000" spc="-5">
                <a:latin typeface="Arial"/>
                <a:cs typeface="Arial"/>
              </a:rPr>
              <a:t>I</a:t>
            </a:r>
            <a:endParaRPr sz="1000">
              <a:latin typeface="Arial"/>
              <a:cs typeface="Arial"/>
            </a:endParaRPr>
          </a:p>
        </p:txBody>
      </p:sp>
      <p:sp>
        <p:nvSpPr>
          <p:cNvPr id="51" name="object 51"/>
          <p:cNvSpPr txBox="1"/>
          <p:nvPr/>
        </p:nvSpPr>
        <p:spPr>
          <a:xfrm>
            <a:off x="5094726" y="2556775"/>
            <a:ext cx="314960" cy="177800"/>
          </a:xfrm>
          <a:prstGeom prst="rect">
            <a:avLst/>
          </a:prstGeom>
        </p:spPr>
        <p:txBody>
          <a:bodyPr wrap="square" lIns="0" tIns="12065" rIns="0" bIns="0" rtlCol="0" vert="horz">
            <a:spAutoFit/>
          </a:bodyPr>
          <a:lstStyle/>
          <a:p>
            <a:pPr>
              <a:lnSpc>
                <a:spcPct val="100000"/>
              </a:lnSpc>
              <a:spcBef>
                <a:spcPts val="95"/>
              </a:spcBef>
            </a:pPr>
            <a:r>
              <a:rPr dirty="0" sz="1000" spc="-10">
                <a:latin typeface="Cambria"/>
                <a:cs typeface="Cambria"/>
              </a:rPr>
              <a:t>0</a:t>
            </a:r>
            <a:r>
              <a:rPr dirty="0" sz="1000" spc="-5">
                <a:latin typeface="Cambria"/>
                <a:cs typeface="Cambria"/>
              </a:rPr>
              <a:t>.</a:t>
            </a:r>
            <a:r>
              <a:rPr dirty="0" sz="1000" spc="-10">
                <a:latin typeface="Cambria"/>
                <a:cs typeface="Cambria"/>
              </a:rPr>
              <a:t>1</a:t>
            </a:r>
            <a:r>
              <a:rPr dirty="0" sz="1000">
                <a:latin typeface="Cambria"/>
                <a:cs typeface="Cambria"/>
              </a:rPr>
              <a:t>9</a:t>
            </a:r>
            <a:r>
              <a:rPr dirty="0" sz="1000" spc="-5">
                <a:latin typeface="Cambria"/>
                <a:cs typeface="Cambria"/>
              </a:rPr>
              <a:t>𝜆</a:t>
            </a:r>
            <a:endParaRPr sz="1000">
              <a:latin typeface="Cambria"/>
              <a:cs typeface="Cambria"/>
            </a:endParaRPr>
          </a:p>
        </p:txBody>
      </p:sp>
      <p:sp>
        <p:nvSpPr>
          <p:cNvPr id="52" name="object 52"/>
          <p:cNvSpPr/>
          <p:nvPr/>
        </p:nvSpPr>
        <p:spPr>
          <a:xfrm>
            <a:off x="5401055" y="2570988"/>
            <a:ext cx="207264" cy="156972"/>
          </a:xfrm>
          <a:prstGeom prst="rect">
            <a:avLst/>
          </a:prstGeom>
          <a:blipFill>
            <a:blip r:embed="rId5" cstate="print"/>
            <a:stretch>
              <a:fillRect/>
            </a:stretch>
          </a:blipFill>
        </p:spPr>
        <p:txBody>
          <a:bodyPr wrap="square" lIns="0" tIns="0" rIns="0" bIns="0" rtlCol="0"/>
          <a:lstStyle/>
          <a:p/>
        </p:txBody>
      </p:sp>
      <p:sp>
        <p:nvSpPr>
          <p:cNvPr id="53" name="object 53"/>
          <p:cNvSpPr txBox="1"/>
          <p:nvPr/>
        </p:nvSpPr>
        <p:spPr>
          <a:xfrm>
            <a:off x="5539737" y="2616237"/>
            <a:ext cx="59690" cy="137160"/>
          </a:xfrm>
          <a:prstGeom prst="rect">
            <a:avLst/>
          </a:prstGeom>
        </p:spPr>
        <p:txBody>
          <a:bodyPr wrap="square" lIns="0" tIns="16510" rIns="0" bIns="0" rtlCol="0" vert="horz">
            <a:spAutoFit/>
          </a:bodyPr>
          <a:lstStyle/>
          <a:p>
            <a:pPr>
              <a:lnSpc>
                <a:spcPct val="100000"/>
              </a:lnSpc>
              <a:spcBef>
                <a:spcPts val="130"/>
              </a:spcBef>
            </a:pPr>
            <a:r>
              <a:rPr dirty="0" sz="700" spc="25">
                <a:latin typeface="Cambria"/>
                <a:cs typeface="Cambria"/>
              </a:rPr>
              <a:t>e</a:t>
            </a:r>
            <a:endParaRPr sz="700">
              <a:latin typeface="Cambria"/>
              <a:cs typeface="Cambria"/>
            </a:endParaRPr>
          </a:p>
        </p:txBody>
      </p:sp>
      <p:sp>
        <p:nvSpPr>
          <p:cNvPr id="54" name="object 54"/>
          <p:cNvSpPr txBox="1"/>
          <p:nvPr/>
        </p:nvSpPr>
        <p:spPr>
          <a:xfrm>
            <a:off x="5468547" y="2511073"/>
            <a:ext cx="174625" cy="177800"/>
          </a:xfrm>
          <a:prstGeom prst="rect">
            <a:avLst/>
          </a:prstGeom>
        </p:spPr>
        <p:txBody>
          <a:bodyPr wrap="square" lIns="0" tIns="12065" rIns="0" bIns="0" rtlCol="0" vert="horz">
            <a:spAutoFit/>
          </a:bodyPr>
          <a:lstStyle/>
          <a:p>
            <a:pPr marL="25400">
              <a:lnSpc>
                <a:spcPct val="100000"/>
              </a:lnSpc>
              <a:spcBef>
                <a:spcPts val="95"/>
              </a:spcBef>
            </a:pPr>
            <a:r>
              <a:rPr dirty="0" baseline="-19444" sz="1500" spc="127">
                <a:latin typeface="Cambria"/>
                <a:cs typeface="Cambria"/>
              </a:rPr>
              <a:t>𝑓</a:t>
            </a:r>
            <a:r>
              <a:rPr dirty="0" sz="700" spc="85">
                <a:latin typeface="Cambria"/>
                <a:cs typeface="Cambria"/>
              </a:rPr>
              <a:t>,</a:t>
            </a:r>
            <a:endParaRPr sz="700">
              <a:latin typeface="Cambria"/>
              <a:cs typeface="Cambria"/>
            </a:endParaRPr>
          </a:p>
        </p:txBody>
      </p:sp>
      <p:sp>
        <p:nvSpPr>
          <p:cNvPr id="55" name="object 55"/>
          <p:cNvSpPr txBox="1"/>
          <p:nvPr/>
        </p:nvSpPr>
        <p:spPr>
          <a:xfrm>
            <a:off x="5457435" y="2837171"/>
            <a:ext cx="59690" cy="137160"/>
          </a:xfrm>
          <a:prstGeom prst="rect">
            <a:avLst/>
          </a:prstGeom>
        </p:spPr>
        <p:txBody>
          <a:bodyPr wrap="square" lIns="0" tIns="16510" rIns="0" bIns="0" rtlCol="0" vert="horz">
            <a:spAutoFit/>
          </a:bodyPr>
          <a:lstStyle/>
          <a:p>
            <a:pPr>
              <a:lnSpc>
                <a:spcPct val="100000"/>
              </a:lnSpc>
              <a:spcBef>
                <a:spcPts val="130"/>
              </a:spcBef>
            </a:pPr>
            <a:r>
              <a:rPr dirty="0" sz="700" spc="25">
                <a:latin typeface="Cambria"/>
                <a:cs typeface="Cambria"/>
              </a:rPr>
              <a:t>e</a:t>
            </a:r>
            <a:endParaRPr sz="700">
              <a:latin typeface="Cambria"/>
              <a:cs typeface="Cambria"/>
            </a:endParaRPr>
          </a:p>
        </p:txBody>
      </p:sp>
      <p:sp>
        <p:nvSpPr>
          <p:cNvPr id="56" name="object 56"/>
          <p:cNvSpPr txBox="1"/>
          <p:nvPr/>
        </p:nvSpPr>
        <p:spPr>
          <a:xfrm>
            <a:off x="5150043" y="2777780"/>
            <a:ext cx="410845" cy="177800"/>
          </a:xfrm>
          <a:prstGeom prst="rect">
            <a:avLst/>
          </a:prstGeom>
        </p:spPr>
        <p:txBody>
          <a:bodyPr wrap="square" lIns="0" tIns="12065" rIns="0" bIns="0" rtlCol="0" vert="horz">
            <a:spAutoFit/>
          </a:bodyPr>
          <a:lstStyle/>
          <a:p>
            <a:pPr marL="25400">
              <a:lnSpc>
                <a:spcPct val="100000"/>
              </a:lnSpc>
              <a:spcBef>
                <a:spcPts val="95"/>
              </a:spcBef>
            </a:pPr>
            <a:r>
              <a:rPr dirty="0" sz="1000" spc="25">
                <a:latin typeface="Cambria"/>
                <a:cs typeface="Cambria"/>
              </a:rPr>
              <a:t>0.45𝑓</a:t>
            </a:r>
            <a:r>
              <a:rPr dirty="0" baseline="27777" sz="1050" spc="37">
                <a:latin typeface="Cambria"/>
                <a:cs typeface="Cambria"/>
              </a:rPr>
              <a:t>,</a:t>
            </a:r>
            <a:endParaRPr baseline="27777" sz="1050">
              <a:latin typeface="Cambria"/>
              <a:cs typeface="Cambria"/>
            </a:endParaRPr>
          </a:p>
        </p:txBody>
      </p:sp>
      <p:sp>
        <p:nvSpPr>
          <p:cNvPr id="57" name="object 57"/>
          <p:cNvSpPr txBox="1"/>
          <p:nvPr/>
        </p:nvSpPr>
        <p:spPr>
          <a:xfrm>
            <a:off x="1650496" y="2995696"/>
            <a:ext cx="483870" cy="330200"/>
          </a:xfrm>
          <a:prstGeom prst="rect">
            <a:avLst/>
          </a:prstGeom>
        </p:spPr>
        <p:txBody>
          <a:bodyPr wrap="square" lIns="0" tIns="12065" rIns="0" bIns="0" rtlCol="0" vert="horz">
            <a:spAutoFit/>
          </a:bodyPr>
          <a:lstStyle/>
          <a:p>
            <a:pPr marR="5080">
              <a:lnSpc>
                <a:spcPct val="100000"/>
              </a:lnSpc>
              <a:spcBef>
                <a:spcPts val="95"/>
              </a:spcBef>
            </a:pPr>
            <a:r>
              <a:rPr dirty="0" sz="1000" spc="-10">
                <a:latin typeface="Arial"/>
                <a:cs typeface="Arial"/>
              </a:rPr>
              <a:t>Final  </a:t>
            </a:r>
            <a:r>
              <a:rPr dirty="0" sz="1000">
                <a:latin typeface="Arial"/>
                <a:cs typeface="Arial"/>
              </a:rPr>
              <a:t>(</a:t>
            </a:r>
            <a:r>
              <a:rPr dirty="0" sz="1000" spc="-15">
                <a:latin typeface="Arial"/>
                <a:cs typeface="Arial"/>
              </a:rPr>
              <a:t>5</a:t>
            </a:r>
            <a:r>
              <a:rPr dirty="0" sz="1000" spc="-5">
                <a:latin typeface="Arial"/>
                <a:cs typeface="Arial"/>
              </a:rPr>
              <a:t>.</a:t>
            </a:r>
            <a:r>
              <a:rPr dirty="0" sz="1000" spc="-15">
                <a:latin typeface="Arial"/>
                <a:cs typeface="Arial"/>
              </a:rPr>
              <a:t>9</a:t>
            </a:r>
            <a:r>
              <a:rPr dirty="0" sz="1000" spc="-5">
                <a:latin typeface="Arial"/>
                <a:cs typeface="Arial"/>
              </a:rPr>
              <a:t>.</a:t>
            </a:r>
            <a:r>
              <a:rPr dirty="0" sz="1000" spc="-15">
                <a:latin typeface="Arial"/>
                <a:cs typeface="Arial"/>
              </a:rPr>
              <a:t>4</a:t>
            </a:r>
            <a:r>
              <a:rPr dirty="0" sz="1000" spc="-5">
                <a:latin typeface="Arial"/>
                <a:cs typeface="Arial"/>
              </a:rPr>
              <a:t>.2)</a:t>
            </a:r>
            <a:endParaRPr sz="1000">
              <a:latin typeface="Arial"/>
              <a:cs typeface="Arial"/>
            </a:endParaRPr>
          </a:p>
        </p:txBody>
      </p:sp>
      <p:sp>
        <p:nvSpPr>
          <p:cNvPr id="58" name="object 58"/>
          <p:cNvSpPr txBox="1"/>
          <p:nvPr/>
        </p:nvSpPr>
        <p:spPr>
          <a:xfrm>
            <a:off x="2316488" y="2995696"/>
            <a:ext cx="504825" cy="177800"/>
          </a:xfrm>
          <a:prstGeom prst="rect">
            <a:avLst/>
          </a:prstGeom>
        </p:spPr>
        <p:txBody>
          <a:bodyPr wrap="square" lIns="0" tIns="12065" rIns="0" bIns="0" rtlCol="0" vert="horz">
            <a:spAutoFit/>
          </a:bodyPr>
          <a:lstStyle/>
          <a:p>
            <a:pPr>
              <a:lnSpc>
                <a:spcPct val="100000"/>
              </a:lnSpc>
              <a:spcBef>
                <a:spcPts val="95"/>
              </a:spcBef>
            </a:pPr>
            <a:r>
              <a:rPr dirty="0" sz="1000" spc="-5">
                <a:latin typeface="Arial"/>
                <a:cs typeface="Arial"/>
              </a:rPr>
              <a:t>Service</a:t>
            </a:r>
            <a:r>
              <a:rPr dirty="0" sz="1000" spc="-70">
                <a:latin typeface="Arial"/>
                <a:cs typeface="Arial"/>
              </a:rPr>
              <a:t> </a:t>
            </a:r>
            <a:r>
              <a:rPr dirty="0" sz="1000" spc="-5">
                <a:latin typeface="Arial"/>
                <a:cs typeface="Arial"/>
              </a:rPr>
              <a:t>I</a:t>
            </a:r>
            <a:endParaRPr sz="1000">
              <a:latin typeface="Arial"/>
              <a:cs typeface="Arial"/>
            </a:endParaRPr>
          </a:p>
        </p:txBody>
      </p:sp>
      <p:sp>
        <p:nvSpPr>
          <p:cNvPr id="59" name="object 59"/>
          <p:cNvSpPr txBox="1"/>
          <p:nvPr/>
        </p:nvSpPr>
        <p:spPr>
          <a:xfrm>
            <a:off x="3309442" y="2243773"/>
            <a:ext cx="762635" cy="929640"/>
          </a:xfrm>
          <a:prstGeom prst="rect">
            <a:avLst/>
          </a:prstGeom>
        </p:spPr>
        <p:txBody>
          <a:bodyPr wrap="square" lIns="0" tIns="12700" rIns="0" bIns="0" rtlCol="0" vert="horz">
            <a:spAutoFit/>
          </a:bodyPr>
          <a:lstStyle/>
          <a:p>
            <a:pPr marR="6350" indent="635">
              <a:lnSpc>
                <a:spcPct val="143000"/>
              </a:lnSpc>
              <a:spcBef>
                <a:spcPts val="100"/>
              </a:spcBef>
            </a:pPr>
            <a:r>
              <a:rPr dirty="0" sz="1000" spc="-10">
                <a:latin typeface="Arial"/>
                <a:cs typeface="Arial"/>
              </a:rPr>
              <a:t>C</a:t>
            </a:r>
            <a:r>
              <a:rPr dirty="0" sz="1000" spc="-5">
                <a:latin typeface="Arial"/>
                <a:cs typeface="Arial"/>
              </a:rPr>
              <a:t>o</a:t>
            </a:r>
            <a:r>
              <a:rPr dirty="0" sz="1000" spc="10">
                <a:latin typeface="Arial"/>
                <a:cs typeface="Arial"/>
              </a:rPr>
              <a:t>m</a:t>
            </a:r>
            <a:r>
              <a:rPr dirty="0" sz="1000" spc="-5">
                <a:latin typeface="Arial"/>
                <a:cs typeface="Arial"/>
              </a:rPr>
              <a:t>p</a:t>
            </a:r>
            <a:r>
              <a:rPr dirty="0" sz="1000" spc="-10">
                <a:latin typeface="Arial"/>
                <a:cs typeface="Arial"/>
              </a:rPr>
              <a:t>r</a:t>
            </a:r>
            <a:r>
              <a:rPr dirty="0" sz="1000" spc="-5">
                <a:latin typeface="Arial"/>
                <a:cs typeface="Arial"/>
              </a:rPr>
              <a:t>es</a:t>
            </a:r>
            <a:r>
              <a:rPr dirty="0" sz="1000" spc="5">
                <a:latin typeface="Arial"/>
                <a:cs typeface="Arial"/>
              </a:rPr>
              <a:t>s</a:t>
            </a:r>
            <a:r>
              <a:rPr dirty="0" sz="1000" spc="-10">
                <a:latin typeface="Arial"/>
                <a:cs typeface="Arial"/>
              </a:rPr>
              <a:t>i</a:t>
            </a:r>
            <a:r>
              <a:rPr dirty="0" sz="1000" spc="-15">
                <a:latin typeface="Arial"/>
                <a:cs typeface="Arial"/>
              </a:rPr>
              <a:t>o</a:t>
            </a:r>
            <a:r>
              <a:rPr dirty="0" sz="1000" spc="-5">
                <a:latin typeface="Arial"/>
                <a:cs typeface="Arial"/>
              </a:rPr>
              <a:t>n  </a:t>
            </a:r>
            <a:r>
              <a:rPr dirty="0" sz="1000" spc="-20">
                <a:latin typeface="Arial"/>
                <a:cs typeface="Arial"/>
              </a:rPr>
              <a:t>Tension</a:t>
            </a:r>
            <a:endParaRPr sz="1000">
              <a:latin typeface="Arial"/>
              <a:cs typeface="Arial"/>
            </a:endParaRPr>
          </a:p>
          <a:p>
            <a:pPr marR="5080" indent="635">
              <a:lnSpc>
                <a:spcPct val="143000"/>
              </a:lnSpc>
              <a:spcBef>
                <a:spcPts val="250"/>
              </a:spcBef>
            </a:pPr>
            <a:r>
              <a:rPr dirty="0" sz="1000" spc="-10">
                <a:latin typeface="Arial"/>
                <a:cs typeface="Arial"/>
              </a:rPr>
              <a:t>C</a:t>
            </a:r>
            <a:r>
              <a:rPr dirty="0" sz="1000" spc="-5">
                <a:latin typeface="Arial"/>
                <a:cs typeface="Arial"/>
              </a:rPr>
              <a:t>o</a:t>
            </a:r>
            <a:r>
              <a:rPr dirty="0" sz="1000" spc="10">
                <a:latin typeface="Arial"/>
                <a:cs typeface="Arial"/>
              </a:rPr>
              <a:t>m</a:t>
            </a:r>
            <a:r>
              <a:rPr dirty="0" sz="1000" spc="-5">
                <a:latin typeface="Arial"/>
                <a:cs typeface="Arial"/>
              </a:rPr>
              <a:t>p</a:t>
            </a:r>
            <a:r>
              <a:rPr dirty="0" sz="1000" spc="-10">
                <a:latin typeface="Arial"/>
                <a:cs typeface="Arial"/>
              </a:rPr>
              <a:t>r</a:t>
            </a:r>
            <a:r>
              <a:rPr dirty="0" sz="1000" spc="-5">
                <a:latin typeface="Arial"/>
                <a:cs typeface="Arial"/>
              </a:rPr>
              <a:t>es</a:t>
            </a:r>
            <a:r>
              <a:rPr dirty="0" sz="1000" spc="5">
                <a:latin typeface="Arial"/>
                <a:cs typeface="Arial"/>
              </a:rPr>
              <a:t>s</a:t>
            </a:r>
            <a:r>
              <a:rPr dirty="0" sz="1000" spc="-10">
                <a:latin typeface="Arial"/>
                <a:cs typeface="Arial"/>
              </a:rPr>
              <a:t>i</a:t>
            </a:r>
            <a:r>
              <a:rPr dirty="0" sz="1000" spc="-15">
                <a:latin typeface="Arial"/>
                <a:cs typeface="Arial"/>
              </a:rPr>
              <a:t>o</a:t>
            </a:r>
            <a:r>
              <a:rPr dirty="0" sz="1000" spc="-5">
                <a:latin typeface="Arial"/>
                <a:cs typeface="Arial"/>
              </a:rPr>
              <a:t>n  </a:t>
            </a:r>
            <a:r>
              <a:rPr dirty="0" sz="1000">
                <a:latin typeface="Arial"/>
                <a:cs typeface="Arial"/>
              </a:rPr>
              <a:t>C</a:t>
            </a:r>
            <a:r>
              <a:rPr dirty="0" sz="1000" spc="-15">
                <a:latin typeface="Arial"/>
                <a:cs typeface="Arial"/>
              </a:rPr>
              <a:t>o</a:t>
            </a:r>
            <a:r>
              <a:rPr dirty="0" sz="1000" spc="20">
                <a:latin typeface="Arial"/>
                <a:cs typeface="Arial"/>
              </a:rPr>
              <a:t>m</a:t>
            </a:r>
            <a:r>
              <a:rPr dirty="0" sz="1000" spc="-15">
                <a:latin typeface="Arial"/>
                <a:cs typeface="Arial"/>
              </a:rPr>
              <a:t>p</a:t>
            </a:r>
            <a:r>
              <a:rPr dirty="0" sz="1000">
                <a:latin typeface="Arial"/>
                <a:cs typeface="Arial"/>
              </a:rPr>
              <a:t>r</a:t>
            </a:r>
            <a:r>
              <a:rPr dirty="0" sz="1000" spc="-15">
                <a:latin typeface="Arial"/>
                <a:cs typeface="Arial"/>
              </a:rPr>
              <a:t>e</a:t>
            </a:r>
            <a:r>
              <a:rPr dirty="0" sz="1000" spc="5">
                <a:latin typeface="Arial"/>
                <a:cs typeface="Arial"/>
              </a:rPr>
              <a:t>ss</a:t>
            </a:r>
            <a:r>
              <a:rPr dirty="0" sz="1000" spc="-20">
                <a:latin typeface="Arial"/>
                <a:cs typeface="Arial"/>
              </a:rPr>
              <a:t>i</a:t>
            </a:r>
            <a:r>
              <a:rPr dirty="0" sz="1000" spc="-5">
                <a:latin typeface="Arial"/>
                <a:cs typeface="Arial"/>
              </a:rPr>
              <a:t>on</a:t>
            </a:r>
            <a:endParaRPr sz="1000">
              <a:latin typeface="Arial"/>
              <a:cs typeface="Arial"/>
            </a:endParaRPr>
          </a:p>
        </p:txBody>
      </p:sp>
      <p:sp>
        <p:nvSpPr>
          <p:cNvPr id="60" name="object 60"/>
          <p:cNvSpPr/>
          <p:nvPr/>
        </p:nvSpPr>
        <p:spPr>
          <a:xfrm>
            <a:off x="5180076" y="3040380"/>
            <a:ext cx="695325" cy="117475"/>
          </a:xfrm>
          <a:custGeom>
            <a:avLst/>
            <a:gdLst/>
            <a:ahLst/>
            <a:cxnLst/>
            <a:rect l="l" t="t" r="r" b="b"/>
            <a:pathLst>
              <a:path w="695325" h="117475">
                <a:moveTo>
                  <a:pt x="658368" y="117348"/>
                </a:moveTo>
                <a:lnTo>
                  <a:pt x="656844" y="112776"/>
                </a:lnTo>
                <a:lnTo>
                  <a:pt x="663392" y="109918"/>
                </a:lnTo>
                <a:lnTo>
                  <a:pt x="669226" y="105918"/>
                </a:lnTo>
                <a:lnTo>
                  <a:pt x="683966" y="68556"/>
                </a:lnTo>
                <a:lnTo>
                  <a:pt x="684276" y="57912"/>
                </a:lnTo>
                <a:lnTo>
                  <a:pt x="683966" y="47934"/>
                </a:lnTo>
                <a:lnTo>
                  <a:pt x="669226" y="11430"/>
                </a:lnTo>
                <a:lnTo>
                  <a:pt x="656844" y="4572"/>
                </a:lnTo>
                <a:lnTo>
                  <a:pt x="658368" y="0"/>
                </a:lnTo>
                <a:lnTo>
                  <a:pt x="689800" y="29003"/>
                </a:lnTo>
                <a:lnTo>
                  <a:pt x="694944" y="59436"/>
                </a:lnTo>
                <a:lnTo>
                  <a:pt x="694372" y="69675"/>
                </a:lnTo>
                <a:lnTo>
                  <a:pt x="674370" y="109728"/>
                </a:lnTo>
                <a:lnTo>
                  <a:pt x="666940" y="114252"/>
                </a:lnTo>
                <a:lnTo>
                  <a:pt x="658368" y="117348"/>
                </a:lnTo>
                <a:close/>
              </a:path>
              <a:path w="695325" h="117475">
                <a:moveTo>
                  <a:pt x="36576" y="117348"/>
                </a:moveTo>
                <a:lnTo>
                  <a:pt x="5143" y="89011"/>
                </a:lnTo>
                <a:lnTo>
                  <a:pt x="0" y="59436"/>
                </a:lnTo>
                <a:lnTo>
                  <a:pt x="571" y="48339"/>
                </a:lnTo>
                <a:lnTo>
                  <a:pt x="20574" y="7810"/>
                </a:lnTo>
                <a:lnTo>
                  <a:pt x="36576" y="0"/>
                </a:lnTo>
                <a:lnTo>
                  <a:pt x="38100" y="4572"/>
                </a:lnTo>
                <a:lnTo>
                  <a:pt x="31551" y="7429"/>
                </a:lnTo>
                <a:lnTo>
                  <a:pt x="25717" y="11430"/>
                </a:lnTo>
                <a:lnTo>
                  <a:pt x="10977" y="47934"/>
                </a:lnTo>
                <a:lnTo>
                  <a:pt x="10668" y="57912"/>
                </a:lnTo>
                <a:lnTo>
                  <a:pt x="10977" y="68556"/>
                </a:lnTo>
                <a:lnTo>
                  <a:pt x="25717" y="105918"/>
                </a:lnTo>
                <a:lnTo>
                  <a:pt x="38100" y="112776"/>
                </a:lnTo>
                <a:lnTo>
                  <a:pt x="36576" y="117348"/>
                </a:lnTo>
                <a:close/>
              </a:path>
            </a:pathLst>
          </a:custGeom>
          <a:solidFill>
            <a:srgbClr val="000000"/>
          </a:solidFill>
        </p:spPr>
        <p:txBody>
          <a:bodyPr wrap="square" lIns="0" tIns="0" rIns="0" bIns="0" rtlCol="0"/>
          <a:lstStyle/>
          <a:p/>
        </p:txBody>
      </p:sp>
      <p:sp>
        <p:nvSpPr>
          <p:cNvPr id="61" name="object 61"/>
          <p:cNvSpPr txBox="1"/>
          <p:nvPr/>
        </p:nvSpPr>
        <p:spPr>
          <a:xfrm>
            <a:off x="4762980" y="2995696"/>
            <a:ext cx="1190625" cy="177800"/>
          </a:xfrm>
          <a:prstGeom prst="rect">
            <a:avLst/>
          </a:prstGeom>
        </p:spPr>
        <p:txBody>
          <a:bodyPr wrap="square" lIns="0" tIns="12065" rIns="0" bIns="0" rtlCol="0" vert="horz">
            <a:spAutoFit/>
          </a:bodyPr>
          <a:lstStyle/>
          <a:p>
            <a:pPr marL="25400">
              <a:lnSpc>
                <a:spcPct val="100000"/>
              </a:lnSpc>
              <a:spcBef>
                <a:spcPts val="95"/>
              </a:spcBef>
            </a:pPr>
            <a:r>
              <a:rPr dirty="0" sz="1000" spc="25">
                <a:latin typeface="Cambria"/>
                <a:cs typeface="Cambria"/>
              </a:rPr>
              <a:t>0.45𝑓</a:t>
            </a:r>
            <a:r>
              <a:rPr dirty="0" baseline="27777" sz="1050" spc="37">
                <a:latin typeface="Cambria"/>
                <a:cs typeface="Cambria"/>
              </a:rPr>
              <a:t>, </a:t>
            </a:r>
            <a:r>
              <a:rPr dirty="0" sz="1000" spc="-5">
                <a:latin typeface="Cambria"/>
                <a:cs typeface="Cambria"/>
              </a:rPr>
              <a:t>𝑤𝑖𝑡ℎ𝑜𝑢𝑡 𝐿𝐿</a:t>
            </a:r>
            <a:r>
              <a:rPr dirty="0" sz="1000" spc="165">
                <a:latin typeface="Cambria"/>
                <a:cs typeface="Cambria"/>
              </a:rPr>
              <a:t> </a:t>
            </a:r>
            <a:r>
              <a:rPr dirty="0" sz="1000" spc="-5">
                <a:latin typeface="Cambria"/>
                <a:cs typeface="Cambria"/>
              </a:rPr>
              <a:t>,</a:t>
            </a:r>
            <a:endParaRPr sz="1000">
              <a:latin typeface="Cambria"/>
              <a:cs typeface="Cambria"/>
            </a:endParaRPr>
          </a:p>
        </p:txBody>
      </p:sp>
      <p:sp>
        <p:nvSpPr>
          <p:cNvPr id="62" name="object 62"/>
          <p:cNvSpPr txBox="1"/>
          <p:nvPr/>
        </p:nvSpPr>
        <p:spPr>
          <a:xfrm>
            <a:off x="4677632" y="3055125"/>
            <a:ext cx="1361440" cy="270510"/>
          </a:xfrm>
          <a:prstGeom prst="rect">
            <a:avLst/>
          </a:prstGeom>
        </p:spPr>
        <p:txBody>
          <a:bodyPr wrap="square" lIns="0" tIns="16510" rIns="0" bIns="0" rtlCol="0" vert="horz">
            <a:spAutoFit/>
          </a:bodyPr>
          <a:lstStyle/>
          <a:p>
            <a:pPr marL="392430">
              <a:lnSpc>
                <a:spcPts val="770"/>
              </a:lnSpc>
              <a:spcBef>
                <a:spcPts val="130"/>
              </a:spcBef>
            </a:pPr>
            <a:r>
              <a:rPr dirty="0" sz="700" spc="25">
                <a:latin typeface="Cambria"/>
                <a:cs typeface="Cambria"/>
              </a:rPr>
              <a:t>e</a:t>
            </a:r>
            <a:endParaRPr sz="700">
              <a:latin typeface="Cambria"/>
              <a:cs typeface="Cambria"/>
            </a:endParaRPr>
          </a:p>
          <a:p>
            <a:pPr marL="25400">
              <a:lnSpc>
                <a:spcPts val="1130"/>
              </a:lnSpc>
            </a:pPr>
            <a:r>
              <a:rPr dirty="0" sz="1000" spc="20">
                <a:latin typeface="Cambria"/>
                <a:cs typeface="Cambria"/>
              </a:rPr>
              <a:t>0.60𝑓</a:t>
            </a:r>
            <a:r>
              <a:rPr dirty="0" baseline="27777" sz="1050" spc="30">
                <a:latin typeface="Cambria"/>
                <a:cs typeface="Cambria"/>
              </a:rPr>
              <a:t>,</a:t>
            </a:r>
            <a:r>
              <a:rPr dirty="0" sz="1000" spc="20">
                <a:latin typeface="Cambria"/>
                <a:cs typeface="Cambria"/>
              </a:rPr>
              <a:t>(𝑤𝑖𝑡ℎ </a:t>
            </a:r>
            <a:r>
              <a:rPr dirty="0" sz="1000" spc="-5">
                <a:latin typeface="Cambria"/>
                <a:cs typeface="Cambria"/>
              </a:rPr>
              <a:t>𝐿𝑖𝑣𝑒</a:t>
            </a:r>
            <a:r>
              <a:rPr dirty="0" sz="1000" spc="-25">
                <a:latin typeface="Cambria"/>
                <a:cs typeface="Cambria"/>
              </a:rPr>
              <a:t> </a:t>
            </a:r>
            <a:r>
              <a:rPr dirty="0" sz="1000" spc="10">
                <a:latin typeface="Cambria"/>
                <a:cs typeface="Cambria"/>
              </a:rPr>
              <a:t>𝐿𝑜𝑎𝑑)</a:t>
            </a:r>
            <a:endParaRPr sz="1000">
              <a:latin typeface="Cambria"/>
              <a:cs typeface="Cambria"/>
            </a:endParaRPr>
          </a:p>
        </p:txBody>
      </p:sp>
      <p:sp>
        <p:nvSpPr>
          <p:cNvPr id="63" name="object 63"/>
          <p:cNvSpPr txBox="1"/>
          <p:nvPr/>
        </p:nvSpPr>
        <p:spPr>
          <a:xfrm>
            <a:off x="2316488" y="3364511"/>
            <a:ext cx="575310" cy="177800"/>
          </a:xfrm>
          <a:prstGeom prst="rect">
            <a:avLst/>
          </a:prstGeom>
        </p:spPr>
        <p:txBody>
          <a:bodyPr wrap="square" lIns="0" tIns="12065" rIns="0" bIns="0" rtlCol="0" vert="horz">
            <a:spAutoFit/>
          </a:bodyPr>
          <a:lstStyle/>
          <a:p>
            <a:pPr>
              <a:lnSpc>
                <a:spcPct val="100000"/>
              </a:lnSpc>
              <a:spcBef>
                <a:spcPts val="95"/>
              </a:spcBef>
            </a:pPr>
            <a:r>
              <a:rPr dirty="0" sz="1000" spc="-5">
                <a:latin typeface="Arial"/>
                <a:cs typeface="Arial"/>
              </a:rPr>
              <a:t>Service</a:t>
            </a:r>
            <a:r>
              <a:rPr dirty="0" sz="1000" spc="-65">
                <a:latin typeface="Arial"/>
                <a:cs typeface="Arial"/>
              </a:rPr>
              <a:t> </a:t>
            </a:r>
            <a:r>
              <a:rPr dirty="0" sz="1000" spc="-5">
                <a:latin typeface="Arial"/>
                <a:cs typeface="Arial"/>
              </a:rPr>
              <a:t>III</a:t>
            </a:r>
            <a:endParaRPr sz="1000">
              <a:latin typeface="Arial"/>
              <a:cs typeface="Arial"/>
            </a:endParaRPr>
          </a:p>
        </p:txBody>
      </p:sp>
      <p:sp>
        <p:nvSpPr>
          <p:cNvPr id="64" name="object 64"/>
          <p:cNvSpPr txBox="1"/>
          <p:nvPr/>
        </p:nvSpPr>
        <p:spPr>
          <a:xfrm>
            <a:off x="3309442" y="3364511"/>
            <a:ext cx="451484" cy="177800"/>
          </a:xfrm>
          <a:prstGeom prst="rect">
            <a:avLst/>
          </a:prstGeom>
        </p:spPr>
        <p:txBody>
          <a:bodyPr wrap="square" lIns="0" tIns="12065" rIns="0" bIns="0" rtlCol="0" vert="horz">
            <a:spAutoFit/>
          </a:bodyPr>
          <a:lstStyle/>
          <a:p>
            <a:pPr>
              <a:lnSpc>
                <a:spcPct val="100000"/>
              </a:lnSpc>
              <a:spcBef>
                <a:spcPts val="95"/>
              </a:spcBef>
            </a:pPr>
            <a:r>
              <a:rPr dirty="0" sz="1000" spc="-100">
                <a:latin typeface="Arial"/>
                <a:cs typeface="Arial"/>
              </a:rPr>
              <a:t>T</a:t>
            </a:r>
            <a:r>
              <a:rPr dirty="0" sz="1000" spc="-5">
                <a:latin typeface="Arial"/>
                <a:cs typeface="Arial"/>
              </a:rPr>
              <a:t>e</a:t>
            </a:r>
            <a:r>
              <a:rPr dirty="0" sz="1000" spc="-15">
                <a:latin typeface="Arial"/>
                <a:cs typeface="Arial"/>
              </a:rPr>
              <a:t>n</a:t>
            </a:r>
            <a:r>
              <a:rPr dirty="0" sz="1000" spc="5">
                <a:latin typeface="Arial"/>
                <a:cs typeface="Arial"/>
              </a:rPr>
              <a:t>s</a:t>
            </a:r>
            <a:r>
              <a:rPr dirty="0" sz="1000" spc="-20">
                <a:latin typeface="Arial"/>
                <a:cs typeface="Arial"/>
              </a:rPr>
              <a:t>i</a:t>
            </a:r>
            <a:r>
              <a:rPr dirty="0" sz="1000" spc="-5">
                <a:latin typeface="Arial"/>
                <a:cs typeface="Arial"/>
              </a:rPr>
              <a:t>on</a:t>
            </a:r>
            <a:endParaRPr sz="1000">
              <a:latin typeface="Arial"/>
              <a:cs typeface="Arial"/>
            </a:endParaRPr>
          </a:p>
        </p:txBody>
      </p:sp>
      <p:sp>
        <p:nvSpPr>
          <p:cNvPr id="65" name="object 65"/>
          <p:cNvSpPr txBox="1"/>
          <p:nvPr/>
        </p:nvSpPr>
        <p:spPr>
          <a:xfrm>
            <a:off x="4841728" y="3174120"/>
            <a:ext cx="953769" cy="367665"/>
          </a:xfrm>
          <a:prstGeom prst="rect">
            <a:avLst/>
          </a:prstGeom>
        </p:spPr>
        <p:txBody>
          <a:bodyPr wrap="square" lIns="0" tIns="50165" rIns="0" bIns="0" rtlCol="0" vert="horz">
            <a:spAutoFit/>
          </a:bodyPr>
          <a:lstStyle/>
          <a:p>
            <a:pPr marL="144145">
              <a:lnSpc>
                <a:spcPct val="100000"/>
              </a:lnSpc>
              <a:spcBef>
                <a:spcPts val="395"/>
              </a:spcBef>
            </a:pPr>
            <a:r>
              <a:rPr dirty="0" sz="700" spc="25">
                <a:latin typeface="Cambria"/>
                <a:cs typeface="Cambria"/>
              </a:rPr>
              <a:t>e</a:t>
            </a:r>
            <a:endParaRPr sz="700">
              <a:latin typeface="Cambria"/>
              <a:cs typeface="Cambria"/>
            </a:endParaRPr>
          </a:p>
          <a:p>
            <a:pPr>
              <a:lnSpc>
                <a:spcPct val="100000"/>
              </a:lnSpc>
              <a:spcBef>
                <a:spcPts val="360"/>
              </a:spcBef>
            </a:pPr>
            <a:r>
              <a:rPr dirty="0" sz="1000" spc="-5">
                <a:latin typeface="Cambria"/>
                <a:cs typeface="Cambria"/>
              </a:rPr>
              <a:t>0.0 </a:t>
            </a:r>
            <a:r>
              <a:rPr dirty="0" sz="1000" spc="-10">
                <a:latin typeface="Cambria"/>
                <a:cs typeface="Cambria"/>
              </a:rPr>
              <a:t>𝑘𝑠𝑖</a:t>
            </a:r>
            <a:r>
              <a:rPr dirty="0" sz="1000" spc="10">
                <a:latin typeface="Cambria"/>
                <a:cs typeface="Cambria"/>
              </a:rPr>
              <a:t> </a:t>
            </a:r>
            <a:r>
              <a:rPr dirty="0" sz="1000" spc="5">
                <a:latin typeface="Cambria"/>
                <a:cs typeface="Cambria"/>
              </a:rPr>
              <a:t>(𝑊𝑆𝐷𝑂𝑇)</a:t>
            </a:r>
            <a:endParaRPr sz="1000">
              <a:latin typeface="Cambria"/>
              <a:cs typeface="Cambria"/>
            </a:endParaRPr>
          </a:p>
        </p:txBody>
      </p:sp>
      <p:sp>
        <p:nvSpPr>
          <p:cNvPr id="66" name="object 66"/>
          <p:cNvSpPr/>
          <p:nvPr/>
        </p:nvSpPr>
        <p:spPr>
          <a:xfrm>
            <a:off x="5148072" y="3558540"/>
            <a:ext cx="207264" cy="156972"/>
          </a:xfrm>
          <a:prstGeom prst="rect">
            <a:avLst/>
          </a:prstGeom>
          <a:blipFill>
            <a:blip r:embed="rId6" cstate="print"/>
            <a:stretch>
              <a:fillRect/>
            </a:stretch>
          </a:blipFill>
        </p:spPr>
        <p:txBody>
          <a:bodyPr wrap="square" lIns="0" tIns="0" rIns="0" bIns="0" rtlCol="0"/>
          <a:lstStyle/>
          <a:p/>
        </p:txBody>
      </p:sp>
      <p:sp>
        <p:nvSpPr>
          <p:cNvPr id="67" name="object 67"/>
          <p:cNvSpPr txBox="1"/>
          <p:nvPr/>
        </p:nvSpPr>
        <p:spPr>
          <a:xfrm>
            <a:off x="5286703" y="3603757"/>
            <a:ext cx="59690" cy="137160"/>
          </a:xfrm>
          <a:prstGeom prst="rect">
            <a:avLst/>
          </a:prstGeom>
        </p:spPr>
        <p:txBody>
          <a:bodyPr wrap="square" lIns="0" tIns="16510" rIns="0" bIns="0" rtlCol="0" vert="horz">
            <a:spAutoFit/>
          </a:bodyPr>
          <a:lstStyle/>
          <a:p>
            <a:pPr>
              <a:lnSpc>
                <a:spcPct val="100000"/>
              </a:lnSpc>
              <a:spcBef>
                <a:spcPts val="130"/>
              </a:spcBef>
            </a:pPr>
            <a:r>
              <a:rPr dirty="0" sz="700" spc="25">
                <a:latin typeface="Cambria"/>
                <a:cs typeface="Cambria"/>
              </a:rPr>
              <a:t>e</a:t>
            </a:r>
            <a:endParaRPr sz="700">
              <a:latin typeface="Cambria"/>
              <a:cs typeface="Cambria"/>
            </a:endParaRPr>
          </a:p>
        </p:txBody>
      </p:sp>
      <p:sp>
        <p:nvSpPr>
          <p:cNvPr id="68" name="object 68"/>
          <p:cNvSpPr txBox="1"/>
          <p:nvPr/>
        </p:nvSpPr>
        <p:spPr>
          <a:xfrm>
            <a:off x="4816328" y="3544379"/>
            <a:ext cx="1078865" cy="177800"/>
          </a:xfrm>
          <a:prstGeom prst="rect">
            <a:avLst/>
          </a:prstGeom>
        </p:spPr>
        <p:txBody>
          <a:bodyPr wrap="square" lIns="0" tIns="12065" rIns="0" bIns="0" rtlCol="0" vert="horz">
            <a:spAutoFit/>
          </a:bodyPr>
          <a:lstStyle/>
          <a:p>
            <a:pPr marL="25400">
              <a:lnSpc>
                <a:spcPct val="100000"/>
              </a:lnSpc>
              <a:spcBef>
                <a:spcPts val="95"/>
              </a:spcBef>
            </a:pPr>
            <a:r>
              <a:rPr dirty="0" sz="1000" spc="-5">
                <a:latin typeface="Cambria"/>
                <a:cs typeface="Cambria"/>
              </a:rPr>
              <a:t>0.19𝜆 </a:t>
            </a:r>
            <a:r>
              <a:rPr dirty="0" sz="1000" spc="85">
                <a:latin typeface="Cambria"/>
                <a:cs typeface="Cambria"/>
              </a:rPr>
              <a:t>𝑓</a:t>
            </a:r>
            <a:r>
              <a:rPr dirty="0" baseline="27777" sz="1050" spc="127">
                <a:latin typeface="Cambria"/>
                <a:cs typeface="Cambria"/>
              </a:rPr>
              <a:t>, </a:t>
            </a:r>
            <a:r>
              <a:rPr dirty="0" sz="1000" spc="190">
                <a:latin typeface="Cambria"/>
                <a:cs typeface="Cambria"/>
              </a:rPr>
              <a:t>≤</a:t>
            </a:r>
            <a:r>
              <a:rPr dirty="0" sz="1000">
                <a:latin typeface="Cambria"/>
                <a:cs typeface="Cambria"/>
              </a:rPr>
              <a:t> </a:t>
            </a:r>
            <a:r>
              <a:rPr dirty="0" sz="1000" spc="-10">
                <a:latin typeface="Cambria"/>
                <a:cs typeface="Cambria"/>
              </a:rPr>
              <a:t>0.6𝑘𝑠𝑖</a:t>
            </a:r>
            <a:endParaRPr sz="1000">
              <a:latin typeface="Cambria"/>
              <a:cs typeface="Cambria"/>
            </a:endParaRPr>
          </a:p>
        </p:txBody>
      </p:sp>
      <p:sp>
        <p:nvSpPr>
          <p:cNvPr id="69" name="object 69"/>
          <p:cNvSpPr/>
          <p:nvPr/>
        </p:nvSpPr>
        <p:spPr>
          <a:xfrm>
            <a:off x="5218176" y="3742944"/>
            <a:ext cx="207264" cy="156972"/>
          </a:xfrm>
          <a:prstGeom prst="rect">
            <a:avLst/>
          </a:prstGeom>
          <a:blipFill>
            <a:blip r:embed="rId6" cstate="print"/>
            <a:stretch>
              <a:fillRect/>
            </a:stretch>
          </a:blipFill>
        </p:spPr>
        <p:txBody>
          <a:bodyPr wrap="square" lIns="0" tIns="0" rIns="0" bIns="0" rtlCol="0"/>
          <a:lstStyle/>
          <a:p/>
        </p:txBody>
      </p:sp>
      <p:sp>
        <p:nvSpPr>
          <p:cNvPr id="70" name="object 70"/>
          <p:cNvSpPr txBox="1"/>
          <p:nvPr/>
        </p:nvSpPr>
        <p:spPr>
          <a:xfrm>
            <a:off x="5356835" y="3788176"/>
            <a:ext cx="59690" cy="137160"/>
          </a:xfrm>
          <a:prstGeom prst="rect">
            <a:avLst/>
          </a:prstGeom>
        </p:spPr>
        <p:txBody>
          <a:bodyPr wrap="square" lIns="0" tIns="16510" rIns="0" bIns="0" rtlCol="0" vert="horz">
            <a:spAutoFit/>
          </a:bodyPr>
          <a:lstStyle/>
          <a:p>
            <a:pPr>
              <a:lnSpc>
                <a:spcPct val="100000"/>
              </a:lnSpc>
              <a:spcBef>
                <a:spcPts val="130"/>
              </a:spcBef>
            </a:pPr>
            <a:r>
              <a:rPr dirty="0" sz="700" spc="25">
                <a:latin typeface="Cambria"/>
                <a:cs typeface="Cambria"/>
              </a:rPr>
              <a:t>e</a:t>
            </a:r>
            <a:endParaRPr sz="700">
              <a:latin typeface="Cambria"/>
              <a:cs typeface="Cambria"/>
            </a:endParaRPr>
          </a:p>
        </p:txBody>
      </p:sp>
      <p:sp>
        <p:nvSpPr>
          <p:cNvPr id="71" name="object 71"/>
          <p:cNvSpPr txBox="1"/>
          <p:nvPr/>
        </p:nvSpPr>
        <p:spPr>
          <a:xfrm>
            <a:off x="4746189" y="3728771"/>
            <a:ext cx="1219200" cy="177800"/>
          </a:xfrm>
          <a:prstGeom prst="rect">
            <a:avLst/>
          </a:prstGeom>
        </p:spPr>
        <p:txBody>
          <a:bodyPr wrap="square" lIns="0" tIns="12065" rIns="0" bIns="0" rtlCol="0" vert="horz">
            <a:spAutoFit/>
          </a:bodyPr>
          <a:lstStyle/>
          <a:p>
            <a:pPr marL="25400">
              <a:lnSpc>
                <a:spcPct val="100000"/>
              </a:lnSpc>
              <a:spcBef>
                <a:spcPts val="95"/>
              </a:spcBef>
            </a:pPr>
            <a:r>
              <a:rPr dirty="0" sz="1000" spc="-5">
                <a:latin typeface="Cambria"/>
                <a:cs typeface="Cambria"/>
              </a:rPr>
              <a:t>0.0948𝜆 </a:t>
            </a:r>
            <a:r>
              <a:rPr dirty="0" sz="1000" spc="85">
                <a:latin typeface="Cambria"/>
                <a:cs typeface="Cambria"/>
              </a:rPr>
              <a:t>𝑓</a:t>
            </a:r>
            <a:r>
              <a:rPr dirty="0" baseline="27777" sz="1050" spc="127">
                <a:latin typeface="Cambria"/>
                <a:cs typeface="Cambria"/>
              </a:rPr>
              <a:t>, </a:t>
            </a:r>
            <a:r>
              <a:rPr dirty="0" sz="1000" spc="190">
                <a:latin typeface="Cambria"/>
                <a:cs typeface="Cambria"/>
              </a:rPr>
              <a:t>≤</a:t>
            </a:r>
            <a:r>
              <a:rPr dirty="0" sz="1000">
                <a:latin typeface="Cambria"/>
                <a:cs typeface="Cambria"/>
              </a:rPr>
              <a:t> </a:t>
            </a:r>
            <a:r>
              <a:rPr dirty="0" sz="1000" spc="-10">
                <a:latin typeface="Cambria"/>
                <a:cs typeface="Cambria"/>
              </a:rPr>
              <a:t>0.3𝑘𝑠𝑖</a:t>
            </a:r>
            <a:endParaRPr sz="1000">
              <a:latin typeface="Cambria"/>
              <a:cs typeface="Cambria"/>
            </a:endParaRPr>
          </a:p>
        </p:txBody>
      </p:sp>
      <p:sp>
        <p:nvSpPr>
          <p:cNvPr id="72" name="object 72"/>
          <p:cNvSpPr txBox="1"/>
          <p:nvPr/>
        </p:nvSpPr>
        <p:spPr>
          <a:xfrm>
            <a:off x="1650496" y="3951251"/>
            <a:ext cx="483870" cy="330200"/>
          </a:xfrm>
          <a:prstGeom prst="rect">
            <a:avLst/>
          </a:prstGeom>
        </p:spPr>
        <p:txBody>
          <a:bodyPr wrap="square" lIns="0" tIns="12065" rIns="0" bIns="0" rtlCol="0" vert="horz">
            <a:spAutoFit/>
          </a:bodyPr>
          <a:lstStyle/>
          <a:p>
            <a:pPr marR="5080">
              <a:lnSpc>
                <a:spcPct val="100000"/>
              </a:lnSpc>
              <a:spcBef>
                <a:spcPts val="95"/>
              </a:spcBef>
            </a:pPr>
            <a:r>
              <a:rPr dirty="0" sz="1000" spc="-10">
                <a:latin typeface="Arial"/>
                <a:cs typeface="Arial"/>
              </a:rPr>
              <a:t>Fatigue  </a:t>
            </a:r>
            <a:r>
              <a:rPr dirty="0" sz="1000">
                <a:latin typeface="Arial"/>
                <a:cs typeface="Arial"/>
              </a:rPr>
              <a:t>(</a:t>
            </a:r>
            <a:r>
              <a:rPr dirty="0" sz="1000" spc="-15">
                <a:latin typeface="Arial"/>
                <a:cs typeface="Arial"/>
              </a:rPr>
              <a:t>5</a:t>
            </a:r>
            <a:r>
              <a:rPr dirty="0" sz="1000" spc="-5">
                <a:latin typeface="Arial"/>
                <a:cs typeface="Arial"/>
              </a:rPr>
              <a:t>.</a:t>
            </a:r>
            <a:r>
              <a:rPr dirty="0" sz="1000" spc="-15">
                <a:latin typeface="Arial"/>
                <a:cs typeface="Arial"/>
              </a:rPr>
              <a:t>5</a:t>
            </a:r>
            <a:r>
              <a:rPr dirty="0" sz="1000" spc="-5">
                <a:latin typeface="Arial"/>
                <a:cs typeface="Arial"/>
              </a:rPr>
              <a:t>.</a:t>
            </a:r>
            <a:r>
              <a:rPr dirty="0" sz="1000" spc="-15">
                <a:latin typeface="Arial"/>
                <a:cs typeface="Arial"/>
              </a:rPr>
              <a:t>3</a:t>
            </a:r>
            <a:r>
              <a:rPr dirty="0" sz="1000" spc="-5">
                <a:latin typeface="Arial"/>
                <a:cs typeface="Arial"/>
              </a:rPr>
              <a:t>.1)</a:t>
            </a:r>
            <a:endParaRPr sz="1000">
              <a:latin typeface="Arial"/>
              <a:cs typeface="Arial"/>
            </a:endParaRPr>
          </a:p>
        </p:txBody>
      </p:sp>
      <p:sp>
        <p:nvSpPr>
          <p:cNvPr id="73" name="object 73"/>
          <p:cNvSpPr txBox="1"/>
          <p:nvPr/>
        </p:nvSpPr>
        <p:spPr>
          <a:xfrm>
            <a:off x="2316488" y="3951251"/>
            <a:ext cx="815340" cy="330200"/>
          </a:xfrm>
          <a:prstGeom prst="rect">
            <a:avLst/>
          </a:prstGeom>
        </p:spPr>
        <p:txBody>
          <a:bodyPr wrap="square" lIns="0" tIns="12065" rIns="0" bIns="0" rtlCol="0" vert="horz">
            <a:spAutoFit/>
          </a:bodyPr>
          <a:lstStyle/>
          <a:p>
            <a:pPr marR="5080">
              <a:lnSpc>
                <a:spcPct val="100000"/>
              </a:lnSpc>
              <a:spcBef>
                <a:spcPts val="95"/>
              </a:spcBef>
            </a:pPr>
            <a:r>
              <a:rPr dirty="0" sz="1000" spc="-10">
                <a:latin typeface="Arial"/>
                <a:cs typeface="Arial"/>
              </a:rPr>
              <a:t>Fatigue </a:t>
            </a:r>
            <a:r>
              <a:rPr dirty="0" sz="1000" spc="-5">
                <a:latin typeface="Arial"/>
                <a:cs typeface="Arial"/>
              </a:rPr>
              <a:t>I +  </a:t>
            </a:r>
            <a:r>
              <a:rPr dirty="0" sz="1000" spc="-15">
                <a:latin typeface="Arial"/>
                <a:cs typeface="Arial"/>
              </a:rPr>
              <a:t>0</a:t>
            </a:r>
            <a:r>
              <a:rPr dirty="0" sz="1000" spc="-5">
                <a:latin typeface="Arial"/>
                <a:cs typeface="Arial"/>
              </a:rPr>
              <a:t>.5</a:t>
            </a:r>
            <a:r>
              <a:rPr dirty="0" sz="1000" spc="-10">
                <a:latin typeface="Arial"/>
                <a:cs typeface="Arial"/>
              </a:rPr>
              <a:t>(</a:t>
            </a:r>
            <a:r>
              <a:rPr dirty="0" sz="1000">
                <a:latin typeface="Arial"/>
                <a:cs typeface="Arial"/>
              </a:rPr>
              <a:t>D</a:t>
            </a:r>
            <a:r>
              <a:rPr dirty="0" sz="1000" spc="-15">
                <a:latin typeface="Arial"/>
                <a:cs typeface="Arial"/>
              </a:rPr>
              <a:t>ea</a:t>
            </a:r>
            <a:r>
              <a:rPr dirty="0" sz="1000" spc="-5">
                <a:latin typeface="Arial"/>
                <a:cs typeface="Arial"/>
              </a:rPr>
              <a:t>d</a:t>
            </a:r>
            <a:r>
              <a:rPr dirty="0" sz="1000" spc="-10">
                <a:latin typeface="Arial"/>
                <a:cs typeface="Arial"/>
              </a:rPr>
              <a:t>+</a:t>
            </a:r>
            <a:r>
              <a:rPr dirty="0" sz="1000" spc="-15">
                <a:latin typeface="Arial"/>
                <a:cs typeface="Arial"/>
              </a:rPr>
              <a:t>PS</a:t>
            </a:r>
            <a:r>
              <a:rPr dirty="0" sz="1000" spc="-5">
                <a:latin typeface="Arial"/>
                <a:cs typeface="Arial"/>
              </a:rPr>
              <a:t>)</a:t>
            </a:r>
            <a:endParaRPr sz="1000">
              <a:latin typeface="Arial"/>
              <a:cs typeface="Arial"/>
            </a:endParaRPr>
          </a:p>
        </p:txBody>
      </p:sp>
      <p:sp>
        <p:nvSpPr>
          <p:cNvPr id="74" name="object 74"/>
          <p:cNvSpPr txBox="1"/>
          <p:nvPr/>
        </p:nvSpPr>
        <p:spPr>
          <a:xfrm>
            <a:off x="3310072" y="3951251"/>
            <a:ext cx="761365" cy="177800"/>
          </a:xfrm>
          <a:prstGeom prst="rect">
            <a:avLst/>
          </a:prstGeom>
        </p:spPr>
        <p:txBody>
          <a:bodyPr wrap="square" lIns="0" tIns="12065" rIns="0" bIns="0" rtlCol="0" vert="horz">
            <a:spAutoFit/>
          </a:bodyPr>
          <a:lstStyle/>
          <a:p>
            <a:pPr>
              <a:lnSpc>
                <a:spcPct val="100000"/>
              </a:lnSpc>
              <a:spcBef>
                <a:spcPts val="95"/>
              </a:spcBef>
            </a:pPr>
            <a:r>
              <a:rPr dirty="0" sz="1000" spc="-5">
                <a:latin typeface="Arial"/>
                <a:cs typeface="Arial"/>
              </a:rPr>
              <a:t>Compression</a:t>
            </a:r>
            <a:endParaRPr sz="1000">
              <a:latin typeface="Arial"/>
              <a:cs typeface="Arial"/>
            </a:endParaRPr>
          </a:p>
        </p:txBody>
      </p:sp>
      <p:sp>
        <p:nvSpPr>
          <p:cNvPr id="75" name="object 75"/>
          <p:cNvSpPr txBox="1"/>
          <p:nvPr/>
        </p:nvSpPr>
        <p:spPr>
          <a:xfrm>
            <a:off x="5457435" y="4010698"/>
            <a:ext cx="59690" cy="137160"/>
          </a:xfrm>
          <a:prstGeom prst="rect">
            <a:avLst/>
          </a:prstGeom>
        </p:spPr>
        <p:txBody>
          <a:bodyPr wrap="square" lIns="0" tIns="16510" rIns="0" bIns="0" rtlCol="0" vert="horz">
            <a:spAutoFit/>
          </a:bodyPr>
          <a:lstStyle/>
          <a:p>
            <a:pPr>
              <a:lnSpc>
                <a:spcPct val="100000"/>
              </a:lnSpc>
              <a:spcBef>
                <a:spcPts val="130"/>
              </a:spcBef>
            </a:pPr>
            <a:r>
              <a:rPr dirty="0" sz="700" spc="25">
                <a:latin typeface="Cambria"/>
                <a:cs typeface="Cambria"/>
              </a:rPr>
              <a:t>e</a:t>
            </a:r>
            <a:endParaRPr sz="700">
              <a:latin typeface="Cambria"/>
              <a:cs typeface="Cambria"/>
            </a:endParaRPr>
          </a:p>
        </p:txBody>
      </p:sp>
      <p:sp>
        <p:nvSpPr>
          <p:cNvPr id="76" name="object 76"/>
          <p:cNvSpPr txBox="1"/>
          <p:nvPr/>
        </p:nvSpPr>
        <p:spPr>
          <a:xfrm>
            <a:off x="5150043" y="3951251"/>
            <a:ext cx="410845" cy="177800"/>
          </a:xfrm>
          <a:prstGeom prst="rect">
            <a:avLst/>
          </a:prstGeom>
        </p:spPr>
        <p:txBody>
          <a:bodyPr wrap="square" lIns="0" tIns="12065" rIns="0" bIns="0" rtlCol="0" vert="horz">
            <a:spAutoFit/>
          </a:bodyPr>
          <a:lstStyle/>
          <a:p>
            <a:pPr marL="25400">
              <a:lnSpc>
                <a:spcPct val="100000"/>
              </a:lnSpc>
              <a:spcBef>
                <a:spcPts val="95"/>
              </a:spcBef>
            </a:pPr>
            <a:r>
              <a:rPr dirty="0" sz="1000" spc="25">
                <a:latin typeface="Cambria"/>
                <a:cs typeface="Cambria"/>
              </a:rPr>
              <a:t>0.40𝑓</a:t>
            </a:r>
            <a:r>
              <a:rPr dirty="0" baseline="27777" sz="1050" spc="37">
                <a:latin typeface="Cambria"/>
                <a:cs typeface="Cambria"/>
              </a:rPr>
              <a:t>,</a:t>
            </a:r>
            <a:endParaRPr baseline="27777" sz="1050">
              <a:latin typeface="Cambria"/>
              <a:cs typeface="Cambria"/>
            </a:endParaRPr>
          </a:p>
        </p:txBody>
      </p:sp>
      <p:sp>
        <p:nvSpPr>
          <p:cNvPr id="77" name="object 77"/>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78" name="object 78"/>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79" name="object 79"/>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80" name="object 80"/>
          <p:cNvSpPr txBox="1"/>
          <p:nvPr/>
        </p:nvSpPr>
        <p:spPr>
          <a:xfrm>
            <a:off x="1016466" y="5528576"/>
            <a:ext cx="5641340" cy="417195"/>
          </a:xfrm>
          <a:prstGeom prst="rect">
            <a:avLst/>
          </a:prstGeom>
        </p:spPr>
        <p:txBody>
          <a:bodyPr wrap="square" lIns="0" tIns="14604" rIns="0" bIns="0" rtlCol="0" vert="horz">
            <a:spAutoFit/>
          </a:bodyPr>
          <a:lstStyle/>
          <a:p>
            <a:pPr>
              <a:lnSpc>
                <a:spcPct val="100000"/>
              </a:lnSpc>
              <a:spcBef>
                <a:spcPts val="114"/>
              </a:spcBef>
            </a:pPr>
            <a:r>
              <a:rPr dirty="0" sz="2550" spc="5">
                <a:solidFill>
                  <a:srgbClr val="1C7C5B"/>
                </a:solidFill>
                <a:latin typeface="Arial Black"/>
                <a:cs typeface="Arial Black"/>
              </a:rPr>
              <a:t>Principal </a:t>
            </a:r>
            <a:r>
              <a:rPr dirty="0" sz="2550" spc="-15">
                <a:solidFill>
                  <a:srgbClr val="1C7C5B"/>
                </a:solidFill>
                <a:latin typeface="Arial Black"/>
                <a:cs typeface="Arial Black"/>
              </a:rPr>
              <a:t>Tension </a:t>
            </a:r>
            <a:r>
              <a:rPr dirty="0" sz="2550" spc="15">
                <a:solidFill>
                  <a:srgbClr val="1C7C5B"/>
                </a:solidFill>
                <a:latin typeface="Arial Black"/>
                <a:cs typeface="Arial Black"/>
              </a:rPr>
              <a:t>Stress </a:t>
            </a:r>
            <a:r>
              <a:rPr dirty="0" sz="2550">
                <a:solidFill>
                  <a:srgbClr val="1C7C5B"/>
                </a:solidFill>
                <a:latin typeface="Arial Black"/>
                <a:cs typeface="Arial Black"/>
              </a:rPr>
              <a:t>in</a:t>
            </a:r>
            <a:r>
              <a:rPr dirty="0" sz="2550" spc="-20">
                <a:solidFill>
                  <a:srgbClr val="1C7C5B"/>
                </a:solidFill>
                <a:latin typeface="Arial Black"/>
                <a:cs typeface="Arial Black"/>
              </a:rPr>
              <a:t> Web</a:t>
            </a:r>
            <a:endParaRPr sz="2550">
              <a:latin typeface="Arial Black"/>
              <a:cs typeface="Arial Black"/>
            </a:endParaRPr>
          </a:p>
        </p:txBody>
      </p:sp>
      <p:sp>
        <p:nvSpPr>
          <p:cNvPr id="81" name="object 81"/>
          <p:cNvSpPr txBox="1"/>
          <p:nvPr/>
        </p:nvSpPr>
        <p:spPr>
          <a:xfrm>
            <a:off x="1016505" y="6218889"/>
            <a:ext cx="2562225" cy="443230"/>
          </a:xfrm>
          <a:prstGeom prst="rect">
            <a:avLst/>
          </a:prstGeom>
        </p:spPr>
        <p:txBody>
          <a:bodyPr wrap="square" lIns="0" tIns="46355" rIns="0" bIns="0" rtlCol="0" vert="horz">
            <a:spAutoFit/>
          </a:bodyPr>
          <a:lstStyle/>
          <a:p>
            <a:pPr marL="244475" indent="-245110">
              <a:lnSpc>
                <a:spcPct val="100000"/>
              </a:lnSpc>
              <a:spcBef>
                <a:spcPts val="365"/>
              </a:spcBef>
              <a:buChar char="•"/>
              <a:tabLst>
                <a:tab pos="244475" algn="l"/>
                <a:tab pos="245110" algn="l"/>
              </a:tabLst>
            </a:pPr>
            <a:r>
              <a:rPr dirty="0" sz="1150" spc="-10">
                <a:latin typeface="Arial"/>
                <a:cs typeface="Arial"/>
              </a:rPr>
              <a:t>LRFD</a:t>
            </a:r>
            <a:r>
              <a:rPr dirty="0" sz="1150" spc="-20">
                <a:latin typeface="Arial"/>
                <a:cs typeface="Arial"/>
              </a:rPr>
              <a:t> </a:t>
            </a:r>
            <a:r>
              <a:rPr dirty="0" sz="1150" spc="-10">
                <a:latin typeface="Arial"/>
                <a:cs typeface="Arial"/>
              </a:rPr>
              <a:t>5.9.2.3.3</a:t>
            </a:r>
            <a:endParaRPr sz="1150">
              <a:latin typeface="Arial"/>
              <a:cs typeface="Arial"/>
            </a:endParaRPr>
          </a:p>
          <a:p>
            <a:pPr marL="244475" indent="-245110">
              <a:lnSpc>
                <a:spcPct val="100000"/>
              </a:lnSpc>
              <a:spcBef>
                <a:spcPts val="265"/>
              </a:spcBef>
              <a:buChar char="•"/>
              <a:tabLst>
                <a:tab pos="244475" algn="l"/>
                <a:tab pos="245110" algn="l"/>
              </a:tabLst>
            </a:pPr>
            <a:r>
              <a:rPr dirty="0" sz="1150" spc="-10">
                <a:latin typeface="Arial"/>
                <a:cs typeface="Arial"/>
              </a:rPr>
              <a:t>Applicable to pretensioned</a:t>
            </a:r>
            <a:r>
              <a:rPr dirty="0" sz="1150">
                <a:latin typeface="Arial"/>
                <a:cs typeface="Arial"/>
              </a:rPr>
              <a:t> </a:t>
            </a:r>
            <a:r>
              <a:rPr dirty="0" sz="1150" spc="-10">
                <a:latin typeface="Arial"/>
                <a:cs typeface="Arial"/>
              </a:rPr>
              <a:t>concrete</a:t>
            </a:r>
            <a:endParaRPr sz="1150">
              <a:latin typeface="Arial"/>
              <a:cs typeface="Arial"/>
            </a:endParaRPr>
          </a:p>
        </p:txBody>
      </p:sp>
      <p:sp>
        <p:nvSpPr>
          <p:cNvPr id="82" name="object 82"/>
          <p:cNvSpPr txBox="1"/>
          <p:nvPr/>
        </p:nvSpPr>
        <p:spPr>
          <a:xfrm>
            <a:off x="1697725" y="6706562"/>
            <a:ext cx="66040" cy="151765"/>
          </a:xfrm>
          <a:prstGeom prst="rect">
            <a:avLst/>
          </a:prstGeom>
        </p:spPr>
        <p:txBody>
          <a:bodyPr wrap="square" lIns="0" tIns="15875" rIns="0" bIns="0" rtlCol="0" vert="horz">
            <a:spAutoFit/>
          </a:bodyPr>
          <a:lstStyle/>
          <a:p>
            <a:pPr>
              <a:lnSpc>
                <a:spcPct val="100000"/>
              </a:lnSpc>
              <a:spcBef>
                <a:spcPts val="125"/>
              </a:spcBef>
            </a:pPr>
            <a:r>
              <a:rPr dirty="0" sz="800" spc="25">
                <a:latin typeface="Cambria"/>
                <a:cs typeface="Cambria"/>
              </a:rPr>
              <a:t>e</a:t>
            </a:r>
            <a:endParaRPr sz="800">
              <a:latin typeface="Cambria"/>
              <a:cs typeface="Cambria"/>
            </a:endParaRPr>
          </a:p>
        </p:txBody>
      </p:sp>
      <p:sp>
        <p:nvSpPr>
          <p:cNvPr id="83" name="object 83"/>
          <p:cNvSpPr txBox="1"/>
          <p:nvPr/>
        </p:nvSpPr>
        <p:spPr>
          <a:xfrm>
            <a:off x="1236484" y="6637981"/>
            <a:ext cx="1265555" cy="199390"/>
          </a:xfrm>
          <a:prstGeom prst="rect">
            <a:avLst/>
          </a:prstGeom>
        </p:spPr>
        <p:txBody>
          <a:bodyPr wrap="square" lIns="0" tIns="11430" rIns="0" bIns="0" rtlCol="0" vert="horz">
            <a:spAutoFit/>
          </a:bodyPr>
          <a:lstStyle/>
          <a:p>
            <a:pPr marL="25400">
              <a:lnSpc>
                <a:spcPct val="100000"/>
              </a:lnSpc>
              <a:spcBef>
                <a:spcPts val="90"/>
              </a:spcBef>
            </a:pPr>
            <a:r>
              <a:rPr dirty="0" sz="1150" spc="-15">
                <a:latin typeface="Arial"/>
                <a:cs typeface="Arial"/>
              </a:rPr>
              <a:t>when </a:t>
            </a:r>
            <a:r>
              <a:rPr dirty="0" sz="1150" spc="95">
                <a:latin typeface="Cambria"/>
                <a:cs typeface="Cambria"/>
              </a:rPr>
              <a:t>𝑓</a:t>
            </a:r>
            <a:r>
              <a:rPr dirty="0" baseline="27777" sz="1200" spc="142">
                <a:latin typeface="Cambria"/>
                <a:cs typeface="Cambria"/>
              </a:rPr>
              <a:t>, </a:t>
            </a:r>
            <a:r>
              <a:rPr dirty="0" sz="1150" spc="215">
                <a:latin typeface="Cambria"/>
                <a:cs typeface="Cambria"/>
              </a:rPr>
              <a:t>&gt; </a:t>
            </a:r>
            <a:r>
              <a:rPr dirty="0" sz="1150" spc="-5">
                <a:latin typeface="Cambria"/>
                <a:cs typeface="Cambria"/>
              </a:rPr>
              <a:t>10.0</a:t>
            </a:r>
            <a:r>
              <a:rPr dirty="0" sz="1150" spc="-114">
                <a:latin typeface="Cambria"/>
                <a:cs typeface="Cambria"/>
              </a:rPr>
              <a:t> </a:t>
            </a:r>
            <a:r>
              <a:rPr dirty="0" sz="1150" spc="-10">
                <a:latin typeface="Cambria"/>
                <a:cs typeface="Cambria"/>
              </a:rPr>
              <a:t>𝑘𝑠𝑖</a:t>
            </a:r>
            <a:endParaRPr sz="1150">
              <a:latin typeface="Cambria"/>
              <a:cs typeface="Cambria"/>
            </a:endParaRPr>
          </a:p>
        </p:txBody>
      </p:sp>
      <p:sp>
        <p:nvSpPr>
          <p:cNvPr id="84" name="object 84"/>
          <p:cNvSpPr/>
          <p:nvPr/>
        </p:nvSpPr>
        <p:spPr>
          <a:xfrm>
            <a:off x="1964435" y="6902196"/>
            <a:ext cx="236220" cy="179831"/>
          </a:xfrm>
          <a:prstGeom prst="rect">
            <a:avLst/>
          </a:prstGeom>
          <a:blipFill>
            <a:blip r:embed="rId7" cstate="print"/>
            <a:stretch>
              <a:fillRect/>
            </a:stretch>
          </a:blipFill>
        </p:spPr>
        <p:txBody>
          <a:bodyPr wrap="square" lIns="0" tIns="0" rIns="0" bIns="0" rtlCol="0"/>
          <a:lstStyle/>
          <a:p/>
        </p:txBody>
      </p:sp>
      <p:sp>
        <p:nvSpPr>
          <p:cNvPr id="85" name="object 85"/>
          <p:cNvSpPr txBox="1"/>
          <p:nvPr/>
        </p:nvSpPr>
        <p:spPr>
          <a:xfrm>
            <a:off x="2121373" y="6951910"/>
            <a:ext cx="66040" cy="151765"/>
          </a:xfrm>
          <a:prstGeom prst="rect">
            <a:avLst/>
          </a:prstGeom>
        </p:spPr>
        <p:txBody>
          <a:bodyPr wrap="square" lIns="0" tIns="15875" rIns="0" bIns="0" rtlCol="0" vert="horz">
            <a:spAutoFit/>
          </a:bodyPr>
          <a:lstStyle/>
          <a:p>
            <a:pPr>
              <a:lnSpc>
                <a:spcPct val="100000"/>
              </a:lnSpc>
              <a:spcBef>
                <a:spcPts val="125"/>
              </a:spcBef>
            </a:pPr>
            <a:r>
              <a:rPr dirty="0" sz="800" spc="25">
                <a:latin typeface="Cambria"/>
                <a:cs typeface="Cambria"/>
              </a:rPr>
              <a:t>e</a:t>
            </a:r>
            <a:endParaRPr sz="800">
              <a:latin typeface="Cambria"/>
              <a:cs typeface="Cambria"/>
            </a:endParaRPr>
          </a:p>
        </p:txBody>
      </p:sp>
      <p:sp>
        <p:nvSpPr>
          <p:cNvPr id="86" name="object 86"/>
          <p:cNvSpPr txBox="1"/>
          <p:nvPr/>
        </p:nvSpPr>
        <p:spPr>
          <a:xfrm>
            <a:off x="991105" y="6881885"/>
            <a:ext cx="2715895" cy="199390"/>
          </a:xfrm>
          <a:prstGeom prst="rect">
            <a:avLst/>
          </a:prstGeom>
        </p:spPr>
        <p:txBody>
          <a:bodyPr wrap="square" lIns="0" tIns="11430" rIns="0" bIns="0" rtlCol="0" vert="horz">
            <a:spAutoFit/>
          </a:bodyPr>
          <a:lstStyle/>
          <a:p>
            <a:pPr marL="270510" indent="-245745">
              <a:lnSpc>
                <a:spcPct val="100000"/>
              </a:lnSpc>
              <a:spcBef>
                <a:spcPts val="90"/>
              </a:spcBef>
              <a:buFont typeface="Arial"/>
              <a:buChar char="•"/>
              <a:tabLst>
                <a:tab pos="270510" algn="l"/>
                <a:tab pos="271145" algn="l"/>
              </a:tabLst>
            </a:pPr>
            <a:r>
              <a:rPr dirty="0" sz="1150" spc="-10">
                <a:latin typeface="Cambria"/>
                <a:cs typeface="Cambria"/>
              </a:rPr>
              <a:t>𝑓 </a:t>
            </a:r>
            <a:r>
              <a:rPr dirty="0" sz="1150" spc="215">
                <a:latin typeface="Cambria"/>
                <a:cs typeface="Cambria"/>
              </a:rPr>
              <a:t>≤ </a:t>
            </a:r>
            <a:r>
              <a:rPr dirty="0" sz="1150" spc="-5">
                <a:latin typeface="Cambria"/>
                <a:cs typeface="Cambria"/>
              </a:rPr>
              <a:t>0.100𝜆 </a:t>
            </a:r>
            <a:r>
              <a:rPr dirty="0" sz="1150" spc="95">
                <a:latin typeface="Cambria"/>
                <a:cs typeface="Cambria"/>
              </a:rPr>
              <a:t>𝑓</a:t>
            </a:r>
            <a:r>
              <a:rPr dirty="0" baseline="27777" sz="1200" spc="142">
                <a:latin typeface="Cambria"/>
                <a:cs typeface="Cambria"/>
              </a:rPr>
              <a:t>, </a:t>
            </a:r>
            <a:r>
              <a:rPr dirty="0" sz="1150" spc="-5">
                <a:latin typeface="Arial"/>
                <a:cs typeface="Arial"/>
              </a:rPr>
              <a:t>for </a:t>
            </a:r>
            <a:r>
              <a:rPr dirty="0" sz="1150" spc="-10">
                <a:latin typeface="Arial"/>
                <a:cs typeface="Arial"/>
              </a:rPr>
              <a:t>the Service III</a:t>
            </a:r>
            <a:r>
              <a:rPr dirty="0" sz="1150" spc="170">
                <a:latin typeface="Arial"/>
                <a:cs typeface="Arial"/>
              </a:rPr>
              <a:t> </a:t>
            </a:r>
            <a:r>
              <a:rPr dirty="0" sz="1150" spc="-10">
                <a:latin typeface="Arial"/>
                <a:cs typeface="Arial"/>
              </a:rPr>
              <a:t>load</a:t>
            </a:r>
            <a:endParaRPr sz="1150">
              <a:latin typeface="Arial"/>
              <a:cs typeface="Arial"/>
            </a:endParaRPr>
          </a:p>
        </p:txBody>
      </p:sp>
      <p:sp>
        <p:nvSpPr>
          <p:cNvPr id="87" name="object 87"/>
          <p:cNvSpPr txBox="1"/>
          <p:nvPr/>
        </p:nvSpPr>
        <p:spPr>
          <a:xfrm>
            <a:off x="1261884" y="7064680"/>
            <a:ext cx="794385" cy="199390"/>
          </a:xfrm>
          <a:prstGeom prst="rect">
            <a:avLst/>
          </a:prstGeom>
        </p:spPr>
        <p:txBody>
          <a:bodyPr wrap="square" lIns="0" tIns="11430" rIns="0" bIns="0" rtlCol="0" vert="horz">
            <a:spAutoFit/>
          </a:bodyPr>
          <a:lstStyle/>
          <a:p>
            <a:pPr>
              <a:lnSpc>
                <a:spcPct val="100000"/>
              </a:lnSpc>
              <a:spcBef>
                <a:spcPts val="90"/>
              </a:spcBef>
            </a:pPr>
            <a:r>
              <a:rPr dirty="0" sz="1150" spc="-10">
                <a:latin typeface="Arial"/>
                <a:cs typeface="Arial"/>
              </a:rPr>
              <a:t>combination</a:t>
            </a:r>
            <a:endParaRPr sz="1150">
              <a:latin typeface="Arial"/>
              <a:cs typeface="Arial"/>
            </a:endParaRPr>
          </a:p>
        </p:txBody>
      </p:sp>
      <p:sp>
        <p:nvSpPr>
          <p:cNvPr id="88" name="object 88"/>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4</a:t>
            </a:r>
            <a:r>
              <a:rPr dirty="0" sz="850">
                <a:solidFill>
                  <a:srgbClr val="FFFFFF"/>
                </a:solidFill>
                <a:latin typeface="Arial"/>
                <a:cs typeface="Arial"/>
              </a:rPr>
              <a:t>0</a:t>
            </a:r>
            <a:endParaRPr sz="850">
              <a:latin typeface="Arial"/>
              <a:cs typeface="Arial"/>
            </a:endParaRPr>
          </a:p>
        </p:txBody>
      </p:sp>
      <p:sp>
        <p:nvSpPr>
          <p:cNvPr id="89" name="object 89"/>
          <p:cNvSpPr/>
          <p:nvPr/>
        </p:nvSpPr>
        <p:spPr>
          <a:xfrm>
            <a:off x="3938015" y="6403848"/>
            <a:ext cx="2930651" cy="1911095"/>
          </a:xfrm>
          <a:prstGeom prst="rect">
            <a:avLst/>
          </a:prstGeom>
          <a:blipFill>
            <a:blip r:embed="rId8" cstate="print"/>
            <a:stretch>
              <a:fillRect/>
            </a:stretch>
          </a:blipFill>
        </p:spPr>
        <p:txBody>
          <a:bodyPr wrap="square" lIns="0" tIns="0" rIns="0" bIns="0" rtlCol="0"/>
          <a:lstStyle/>
          <a:p/>
        </p:txBody>
      </p:sp>
      <p:sp>
        <p:nvSpPr>
          <p:cNvPr id="90" name="object 90"/>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91" name="object 91"/>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39</a:t>
            </a:r>
            <a:endParaRPr sz="1050">
              <a:latin typeface="Calibri"/>
              <a:cs typeface="Calibri"/>
            </a:endParaRPr>
          </a:p>
        </p:txBody>
      </p:sp>
      <p:sp>
        <p:nvSpPr>
          <p:cNvPr id="93" name="object 93"/>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92" name="object 92"/>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40</a:t>
            </a:r>
            <a:endParaRPr sz="105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3985895" cy="417195"/>
          </a:xfrm>
          <a:prstGeom prst="rect"/>
        </p:spPr>
        <p:txBody>
          <a:bodyPr wrap="square" lIns="0" tIns="14604" rIns="0" bIns="0" rtlCol="0" vert="horz">
            <a:spAutoFit/>
          </a:bodyPr>
          <a:lstStyle/>
          <a:p>
            <a:pPr>
              <a:lnSpc>
                <a:spcPct val="100000"/>
              </a:lnSpc>
              <a:spcBef>
                <a:spcPts val="114"/>
              </a:spcBef>
            </a:pPr>
            <a:r>
              <a:rPr dirty="0" sz="2550" spc="5" b="0">
                <a:solidFill>
                  <a:srgbClr val="1C7C5B"/>
                </a:solidFill>
                <a:latin typeface="Arial Black"/>
                <a:cs typeface="Arial Black"/>
              </a:rPr>
              <a:t>PS Steel </a:t>
            </a:r>
            <a:r>
              <a:rPr dirty="0" sz="2550" spc="15" b="0">
                <a:solidFill>
                  <a:srgbClr val="1C7C5B"/>
                </a:solidFill>
                <a:latin typeface="Arial Black"/>
                <a:cs typeface="Arial Black"/>
              </a:rPr>
              <a:t>Stress</a:t>
            </a:r>
            <a:r>
              <a:rPr dirty="0" sz="2550" spc="-75" b="0">
                <a:solidFill>
                  <a:srgbClr val="1C7C5B"/>
                </a:solidFill>
                <a:latin typeface="Arial Black"/>
                <a:cs typeface="Arial Black"/>
              </a:rPr>
              <a:t> </a:t>
            </a:r>
            <a:r>
              <a:rPr dirty="0" sz="2550" spc="10" b="0">
                <a:solidFill>
                  <a:srgbClr val="1C7C5B"/>
                </a:solidFill>
                <a:latin typeface="Arial Black"/>
                <a:cs typeface="Arial Black"/>
              </a:rPr>
              <a:t>Limits</a:t>
            </a:r>
            <a:endParaRPr sz="2550">
              <a:latin typeface="Arial Black"/>
              <a:cs typeface="Arial Black"/>
            </a:endParaRPr>
          </a:p>
        </p:txBody>
      </p:sp>
      <p:sp>
        <p:nvSpPr>
          <p:cNvPr id="6" name="object 6"/>
          <p:cNvSpPr txBox="1"/>
          <p:nvPr/>
        </p:nvSpPr>
        <p:spPr>
          <a:xfrm>
            <a:off x="991105" y="1842002"/>
            <a:ext cx="4554220" cy="1539240"/>
          </a:xfrm>
          <a:prstGeom prst="rect">
            <a:avLst/>
          </a:prstGeom>
        </p:spPr>
        <p:txBody>
          <a:bodyPr wrap="square" lIns="0" tIns="47625" rIns="0" bIns="0" rtlCol="0" vert="horz">
            <a:spAutoFit/>
          </a:bodyPr>
          <a:lstStyle/>
          <a:p>
            <a:pPr marL="269875" indent="-245110">
              <a:lnSpc>
                <a:spcPct val="100000"/>
              </a:lnSpc>
              <a:spcBef>
                <a:spcPts val="375"/>
              </a:spcBef>
              <a:buChar char="•"/>
              <a:tabLst>
                <a:tab pos="269875" algn="l"/>
                <a:tab pos="270510" algn="l"/>
              </a:tabLst>
            </a:pPr>
            <a:r>
              <a:rPr dirty="0" sz="1150" spc="-10">
                <a:latin typeface="Arial"/>
                <a:cs typeface="Arial"/>
              </a:rPr>
              <a:t>LRFD</a:t>
            </a:r>
            <a:r>
              <a:rPr dirty="0" sz="1150" spc="-20">
                <a:latin typeface="Arial"/>
                <a:cs typeface="Arial"/>
              </a:rPr>
              <a:t> </a:t>
            </a:r>
            <a:r>
              <a:rPr dirty="0" sz="1150" spc="-10">
                <a:latin typeface="Arial"/>
                <a:cs typeface="Arial"/>
              </a:rPr>
              <a:t>5.9.3</a:t>
            </a:r>
            <a:endParaRPr sz="1150">
              <a:latin typeface="Arial"/>
              <a:cs typeface="Arial"/>
            </a:endParaRPr>
          </a:p>
          <a:p>
            <a:pPr marL="269875" indent="-245110">
              <a:lnSpc>
                <a:spcPct val="100000"/>
              </a:lnSpc>
              <a:spcBef>
                <a:spcPts val="280"/>
              </a:spcBef>
              <a:buChar char="•"/>
              <a:tabLst>
                <a:tab pos="269875" algn="l"/>
                <a:tab pos="270510" algn="l"/>
              </a:tabLst>
            </a:pPr>
            <a:r>
              <a:rPr dirty="0" sz="1150" spc="-10">
                <a:latin typeface="Arial"/>
                <a:cs typeface="Arial"/>
              </a:rPr>
              <a:t>Immediately prior </a:t>
            </a:r>
            <a:r>
              <a:rPr dirty="0" sz="1150" spc="-5">
                <a:latin typeface="Arial"/>
                <a:cs typeface="Arial"/>
              </a:rPr>
              <a:t>to </a:t>
            </a:r>
            <a:r>
              <a:rPr dirty="0" sz="1150" spc="-15">
                <a:latin typeface="Arial"/>
                <a:cs typeface="Arial"/>
              </a:rPr>
              <a:t>transfer,</a:t>
            </a:r>
            <a:r>
              <a:rPr dirty="0" sz="1150" spc="20">
                <a:latin typeface="Arial"/>
                <a:cs typeface="Arial"/>
              </a:rPr>
              <a:t> </a:t>
            </a:r>
            <a:r>
              <a:rPr dirty="0" sz="1150" spc="-15">
                <a:latin typeface="Cambria"/>
                <a:cs typeface="Cambria"/>
              </a:rPr>
              <a:t>0.75𝑓</a:t>
            </a:r>
            <a:r>
              <a:rPr dirty="0" baseline="-17361" sz="1200" spc="-22">
                <a:latin typeface="Cambria"/>
                <a:cs typeface="Cambria"/>
              </a:rPr>
              <a:t>pu</a:t>
            </a:r>
            <a:endParaRPr baseline="-17361" sz="1200">
              <a:latin typeface="Cambria"/>
              <a:cs typeface="Cambria"/>
            </a:endParaRPr>
          </a:p>
          <a:p>
            <a:pPr lvl="1" marL="555625" indent="-205104">
              <a:lnSpc>
                <a:spcPct val="100000"/>
              </a:lnSpc>
              <a:spcBef>
                <a:spcPts val="380"/>
              </a:spcBef>
              <a:buChar char="–"/>
              <a:tabLst>
                <a:tab pos="556260" algn="l"/>
              </a:tabLst>
            </a:pPr>
            <a:r>
              <a:rPr dirty="0" sz="1150" spc="-10">
                <a:latin typeface="Arial"/>
                <a:cs typeface="Arial"/>
              </a:rPr>
              <a:t>Requires </a:t>
            </a:r>
            <a:r>
              <a:rPr dirty="0" sz="1150" spc="-5">
                <a:latin typeface="Arial"/>
                <a:cs typeface="Arial"/>
              </a:rPr>
              <a:t>jacking </a:t>
            </a:r>
            <a:r>
              <a:rPr dirty="0" sz="1150" spc="-15">
                <a:latin typeface="Arial"/>
                <a:cs typeface="Arial"/>
              </a:rPr>
              <a:t>beyond </a:t>
            </a:r>
            <a:r>
              <a:rPr dirty="0" sz="1150" spc="-15">
                <a:latin typeface="Cambria"/>
                <a:cs typeface="Cambria"/>
              </a:rPr>
              <a:t>0.75𝑓</a:t>
            </a:r>
            <a:r>
              <a:rPr dirty="0" baseline="-17361" sz="1200" spc="-22">
                <a:latin typeface="Cambria"/>
                <a:cs typeface="Cambria"/>
              </a:rPr>
              <a:t>pu </a:t>
            </a:r>
            <a:r>
              <a:rPr dirty="0" sz="1150" spc="-10">
                <a:latin typeface="Arial"/>
                <a:cs typeface="Arial"/>
              </a:rPr>
              <a:t>to compensate </a:t>
            </a:r>
            <a:r>
              <a:rPr dirty="0" sz="1150" spc="-5">
                <a:latin typeface="Arial"/>
                <a:cs typeface="Arial"/>
              </a:rPr>
              <a:t>for</a:t>
            </a:r>
            <a:r>
              <a:rPr dirty="0" sz="1150" spc="-50">
                <a:latin typeface="Arial"/>
                <a:cs typeface="Arial"/>
              </a:rPr>
              <a:t> </a:t>
            </a:r>
            <a:r>
              <a:rPr dirty="0" sz="1150" spc="-10">
                <a:latin typeface="Arial"/>
                <a:cs typeface="Arial"/>
              </a:rPr>
              <a:t>relaxation</a:t>
            </a:r>
            <a:endParaRPr sz="1150">
              <a:latin typeface="Arial"/>
              <a:cs typeface="Arial"/>
            </a:endParaRPr>
          </a:p>
          <a:p>
            <a:pPr lvl="1" marL="555625" indent="-205104">
              <a:lnSpc>
                <a:spcPct val="100000"/>
              </a:lnSpc>
              <a:spcBef>
                <a:spcPts val="385"/>
              </a:spcBef>
              <a:buChar char="–"/>
              <a:tabLst>
                <a:tab pos="556260" algn="l"/>
              </a:tabLst>
            </a:pPr>
            <a:r>
              <a:rPr dirty="0" sz="1150" spc="-5">
                <a:latin typeface="Arial"/>
                <a:cs typeface="Arial"/>
              </a:rPr>
              <a:t>WSDOT</a:t>
            </a:r>
            <a:endParaRPr sz="1150">
              <a:latin typeface="Arial"/>
              <a:cs typeface="Arial"/>
            </a:endParaRPr>
          </a:p>
          <a:p>
            <a:pPr lvl="2" marL="840740" indent="-163830">
              <a:lnSpc>
                <a:spcPct val="100000"/>
              </a:lnSpc>
              <a:spcBef>
                <a:spcPts val="275"/>
              </a:spcBef>
              <a:buFont typeface="Arial"/>
              <a:buChar char="•"/>
              <a:tabLst>
                <a:tab pos="841375" algn="l"/>
              </a:tabLst>
            </a:pPr>
            <a:r>
              <a:rPr dirty="0" sz="1150" spc="15">
                <a:latin typeface="Cambria"/>
                <a:cs typeface="Cambria"/>
              </a:rPr>
              <a:t>𝑓</a:t>
            </a:r>
            <a:r>
              <a:rPr dirty="0" baseline="-17361" sz="1200" spc="22">
                <a:latin typeface="Cambria"/>
                <a:cs typeface="Cambria"/>
              </a:rPr>
              <a:t>pj </a:t>
            </a:r>
            <a:r>
              <a:rPr dirty="0" sz="1150" spc="215">
                <a:latin typeface="Cambria"/>
                <a:cs typeface="Cambria"/>
              </a:rPr>
              <a:t>≤</a:t>
            </a:r>
            <a:r>
              <a:rPr dirty="0" sz="1150" spc="80">
                <a:latin typeface="Cambria"/>
                <a:cs typeface="Cambria"/>
              </a:rPr>
              <a:t> </a:t>
            </a:r>
            <a:r>
              <a:rPr dirty="0" sz="1150" spc="-15">
                <a:latin typeface="Cambria"/>
                <a:cs typeface="Cambria"/>
              </a:rPr>
              <a:t>0.75𝑓</a:t>
            </a:r>
            <a:r>
              <a:rPr dirty="0" baseline="-17361" sz="1200" spc="-22">
                <a:latin typeface="Cambria"/>
                <a:cs typeface="Cambria"/>
              </a:rPr>
              <a:t>pu</a:t>
            </a:r>
            <a:endParaRPr baseline="-17361" sz="1200">
              <a:latin typeface="Cambria"/>
              <a:cs typeface="Cambria"/>
            </a:endParaRPr>
          </a:p>
          <a:p>
            <a:pPr lvl="2" marL="840740" indent="-163830">
              <a:lnSpc>
                <a:spcPct val="100000"/>
              </a:lnSpc>
              <a:spcBef>
                <a:spcPts val="385"/>
              </a:spcBef>
              <a:buChar char="•"/>
              <a:tabLst>
                <a:tab pos="841375" algn="l"/>
              </a:tabLst>
            </a:pPr>
            <a:r>
              <a:rPr dirty="0" sz="1150" spc="-10">
                <a:latin typeface="Arial"/>
                <a:cs typeface="Arial"/>
              </a:rPr>
              <a:t>Relaxation </a:t>
            </a:r>
            <a:r>
              <a:rPr dirty="0" sz="1150" spc="-15">
                <a:latin typeface="Arial"/>
                <a:cs typeface="Arial"/>
              </a:rPr>
              <a:t>between </a:t>
            </a:r>
            <a:r>
              <a:rPr dirty="0" sz="1150" spc="-5">
                <a:latin typeface="Arial"/>
                <a:cs typeface="Arial"/>
              </a:rPr>
              <a:t>stressing </a:t>
            </a:r>
            <a:r>
              <a:rPr dirty="0" sz="1150" spc="-10">
                <a:latin typeface="Arial"/>
                <a:cs typeface="Arial"/>
              </a:rPr>
              <a:t>and</a:t>
            </a:r>
            <a:r>
              <a:rPr dirty="0" sz="1150">
                <a:latin typeface="Arial"/>
                <a:cs typeface="Arial"/>
              </a:rPr>
              <a:t> </a:t>
            </a:r>
            <a:r>
              <a:rPr dirty="0" sz="1150" spc="-5">
                <a:latin typeface="Arial"/>
                <a:cs typeface="Arial"/>
              </a:rPr>
              <a:t>release</a:t>
            </a:r>
            <a:endParaRPr sz="1150">
              <a:latin typeface="Arial"/>
              <a:cs typeface="Arial"/>
            </a:endParaRPr>
          </a:p>
          <a:p>
            <a:pPr marL="269875" indent="-245110">
              <a:lnSpc>
                <a:spcPct val="100000"/>
              </a:lnSpc>
              <a:spcBef>
                <a:spcPts val="275"/>
              </a:spcBef>
              <a:buChar char="•"/>
              <a:tabLst>
                <a:tab pos="269875" algn="l"/>
                <a:tab pos="270510" algn="l"/>
              </a:tabLst>
            </a:pPr>
            <a:r>
              <a:rPr dirty="0" sz="1150" spc="-5">
                <a:latin typeface="Arial"/>
                <a:cs typeface="Arial"/>
              </a:rPr>
              <a:t>At </a:t>
            </a:r>
            <a:r>
              <a:rPr dirty="0" sz="1150" spc="-10">
                <a:latin typeface="Arial"/>
                <a:cs typeface="Arial"/>
              </a:rPr>
              <a:t>service limit state </a:t>
            </a:r>
            <a:r>
              <a:rPr dirty="0" sz="1150" spc="-5">
                <a:latin typeface="Arial"/>
                <a:cs typeface="Arial"/>
              </a:rPr>
              <a:t>after all losses,</a:t>
            </a:r>
            <a:r>
              <a:rPr dirty="0" sz="1150" spc="5">
                <a:latin typeface="Arial"/>
                <a:cs typeface="Arial"/>
              </a:rPr>
              <a:t> </a:t>
            </a:r>
            <a:r>
              <a:rPr dirty="0" sz="1150" spc="-15">
                <a:latin typeface="Cambria"/>
                <a:cs typeface="Cambria"/>
              </a:rPr>
              <a:t>0.80𝑓</a:t>
            </a:r>
            <a:r>
              <a:rPr dirty="0" baseline="-17361" sz="1200" spc="-22">
                <a:latin typeface="Cambria"/>
                <a:cs typeface="Cambria"/>
              </a:rPr>
              <a:t>py</a:t>
            </a:r>
            <a:endParaRPr baseline="-17361" sz="1200">
              <a:latin typeface="Cambria"/>
              <a:cs typeface="Cambria"/>
            </a:endParaRPr>
          </a:p>
        </p:txBody>
      </p:sp>
      <p:sp>
        <p:nvSpPr>
          <p:cNvPr id="7" name="object 7"/>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4</a:t>
            </a:r>
            <a:r>
              <a:rPr dirty="0" sz="850">
                <a:solidFill>
                  <a:srgbClr val="FFFFFF"/>
                </a:solidFill>
                <a:latin typeface="Arial"/>
                <a:cs typeface="Arial"/>
              </a:rPr>
              <a:t>1</a:t>
            </a:r>
            <a:endParaRPr sz="850">
              <a:latin typeface="Arial"/>
              <a:cs typeface="Arial"/>
            </a:endParaRPr>
          </a:p>
        </p:txBody>
      </p:sp>
      <p:sp>
        <p:nvSpPr>
          <p:cNvPr id="8" name="object 8"/>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9" name="object 9"/>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0" name="object 10"/>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1" name="object 11"/>
          <p:cNvSpPr txBox="1"/>
          <p:nvPr/>
        </p:nvSpPr>
        <p:spPr>
          <a:xfrm>
            <a:off x="1016466" y="5528576"/>
            <a:ext cx="3891279" cy="417195"/>
          </a:xfrm>
          <a:prstGeom prst="rect">
            <a:avLst/>
          </a:prstGeom>
        </p:spPr>
        <p:txBody>
          <a:bodyPr wrap="square" lIns="0" tIns="14604" rIns="0" bIns="0" rtlCol="0" vert="horz">
            <a:spAutoFit/>
          </a:bodyPr>
          <a:lstStyle/>
          <a:p>
            <a:pPr>
              <a:lnSpc>
                <a:spcPct val="100000"/>
              </a:lnSpc>
              <a:spcBef>
                <a:spcPts val="114"/>
              </a:spcBef>
            </a:pPr>
            <a:r>
              <a:rPr dirty="0" sz="2550" spc="-5">
                <a:solidFill>
                  <a:srgbClr val="1C7C5B"/>
                </a:solidFill>
                <a:latin typeface="Arial Black"/>
                <a:cs typeface="Arial Black"/>
              </a:rPr>
              <a:t>How </a:t>
            </a:r>
            <a:r>
              <a:rPr dirty="0" sz="2550">
                <a:solidFill>
                  <a:srgbClr val="1C7C5B"/>
                </a:solidFill>
                <a:latin typeface="Arial Black"/>
                <a:cs typeface="Arial Black"/>
              </a:rPr>
              <a:t>much</a:t>
            </a:r>
            <a:r>
              <a:rPr dirty="0" sz="2550" spc="-45">
                <a:solidFill>
                  <a:srgbClr val="1C7C5B"/>
                </a:solidFill>
                <a:latin typeface="Arial Black"/>
                <a:cs typeface="Arial Black"/>
              </a:rPr>
              <a:t> </a:t>
            </a:r>
            <a:r>
              <a:rPr dirty="0" sz="2550" spc="15">
                <a:solidFill>
                  <a:srgbClr val="1C7C5B"/>
                </a:solidFill>
                <a:latin typeface="Arial Black"/>
                <a:cs typeface="Arial Black"/>
              </a:rPr>
              <a:t>prestress?</a:t>
            </a:r>
            <a:endParaRPr sz="2550">
              <a:latin typeface="Arial Black"/>
              <a:cs typeface="Arial Black"/>
            </a:endParaRPr>
          </a:p>
        </p:txBody>
      </p:sp>
      <p:sp>
        <p:nvSpPr>
          <p:cNvPr id="12" name="object 12"/>
          <p:cNvSpPr txBox="1"/>
          <p:nvPr/>
        </p:nvSpPr>
        <p:spPr>
          <a:xfrm>
            <a:off x="1016505" y="6253920"/>
            <a:ext cx="2682240" cy="895985"/>
          </a:xfrm>
          <a:prstGeom prst="rect">
            <a:avLst/>
          </a:prstGeom>
        </p:spPr>
        <p:txBody>
          <a:bodyPr wrap="square" lIns="0" tIns="12065" rIns="0" bIns="0" rtlCol="0" vert="horz">
            <a:spAutoFit/>
          </a:bodyPr>
          <a:lstStyle/>
          <a:p>
            <a:pPr marL="244475" marR="5080" indent="-244475">
              <a:lnSpc>
                <a:spcPct val="99400"/>
              </a:lnSpc>
              <a:spcBef>
                <a:spcPts val="95"/>
              </a:spcBef>
              <a:buChar char="•"/>
              <a:tabLst>
                <a:tab pos="244475" algn="l"/>
                <a:tab pos="245110" algn="l"/>
              </a:tabLst>
            </a:pPr>
            <a:r>
              <a:rPr dirty="0" sz="1150" spc="-10">
                <a:latin typeface="Arial"/>
                <a:cs typeface="Arial"/>
              </a:rPr>
              <a:t>Excessive </a:t>
            </a:r>
            <a:r>
              <a:rPr dirty="0" sz="1150" spc="-5">
                <a:latin typeface="Arial"/>
                <a:cs typeface="Arial"/>
              </a:rPr>
              <a:t>prestress can </a:t>
            </a:r>
            <a:r>
              <a:rPr dirty="0" sz="1150" spc="-10">
                <a:latin typeface="Arial"/>
                <a:cs typeface="Arial"/>
              </a:rPr>
              <a:t>develop high  tension </a:t>
            </a:r>
            <a:r>
              <a:rPr dirty="0" sz="1150" spc="-5">
                <a:latin typeface="Arial"/>
                <a:cs typeface="Arial"/>
              </a:rPr>
              <a:t>stresses </a:t>
            </a:r>
            <a:r>
              <a:rPr dirty="0" sz="1150" spc="-10">
                <a:latin typeface="Arial"/>
                <a:cs typeface="Arial"/>
              </a:rPr>
              <a:t>in the top flange and  </a:t>
            </a:r>
            <a:r>
              <a:rPr dirty="0" sz="1150" spc="-5">
                <a:latin typeface="Arial"/>
                <a:cs typeface="Arial"/>
              </a:rPr>
              <a:t>compression stresses </a:t>
            </a:r>
            <a:r>
              <a:rPr dirty="0" sz="1150" spc="-10">
                <a:latin typeface="Arial"/>
                <a:cs typeface="Arial"/>
              </a:rPr>
              <a:t>in the bottom  flange leading </a:t>
            </a:r>
            <a:r>
              <a:rPr dirty="0" sz="1150" spc="-5">
                <a:latin typeface="Arial"/>
                <a:cs typeface="Arial"/>
              </a:rPr>
              <a:t>to </a:t>
            </a:r>
            <a:r>
              <a:rPr dirty="0" sz="1150" spc="-10">
                <a:latin typeface="Arial"/>
                <a:cs typeface="Arial"/>
              </a:rPr>
              <a:t>end region </a:t>
            </a:r>
            <a:r>
              <a:rPr dirty="0" sz="1150" spc="-5">
                <a:latin typeface="Arial"/>
                <a:cs typeface="Arial"/>
              </a:rPr>
              <a:t>cracking  </a:t>
            </a:r>
            <a:r>
              <a:rPr dirty="0" sz="1150" spc="-10">
                <a:latin typeface="Arial"/>
                <a:cs typeface="Arial"/>
              </a:rPr>
              <a:t>and high initial strength</a:t>
            </a:r>
            <a:r>
              <a:rPr dirty="0" sz="1150" spc="30">
                <a:latin typeface="Arial"/>
                <a:cs typeface="Arial"/>
              </a:rPr>
              <a:t> </a:t>
            </a:r>
            <a:r>
              <a:rPr dirty="0" sz="1150" spc="-10">
                <a:latin typeface="Arial"/>
                <a:cs typeface="Arial"/>
              </a:rPr>
              <a:t>requirements.</a:t>
            </a:r>
            <a:endParaRPr sz="1150">
              <a:latin typeface="Arial"/>
              <a:cs typeface="Arial"/>
            </a:endParaRPr>
          </a:p>
        </p:txBody>
      </p:sp>
      <p:sp>
        <p:nvSpPr>
          <p:cNvPr id="13" name="object 13"/>
          <p:cNvSpPr txBox="1"/>
          <p:nvPr/>
        </p:nvSpPr>
        <p:spPr>
          <a:xfrm>
            <a:off x="4413223" y="7924221"/>
            <a:ext cx="162560" cy="199390"/>
          </a:xfrm>
          <a:prstGeom prst="rect">
            <a:avLst/>
          </a:prstGeom>
        </p:spPr>
        <p:txBody>
          <a:bodyPr wrap="square" lIns="0" tIns="11430" rIns="0" bIns="0" rtlCol="0" vert="horz">
            <a:spAutoFit/>
          </a:bodyPr>
          <a:lstStyle/>
          <a:p>
            <a:pPr>
              <a:lnSpc>
                <a:spcPct val="100000"/>
              </a:lnSpc>
              <a:spcBef>
                <a:spcPts val="90"/>
              </a:spcBef>
            </a:pPr>
            <a:r>
              <a:rPr dirty="0" u="heavy" sz="1150" spc="-5">
                <a:uFill>
                  <a:solidFill>
                    <a:srgbClr val="000000"/>
                  </a:solidFill>
                </a:uFill>
                <a:latin typeface="Times New Roman"/>
                <a:cs typeface="Times New Roman"/>
              </a:rPr>
              <a:t> </a:t>
            </a:r>
            <a:r>
              <a:rPr dirty="0" u="heavy" sz="1150" spc="25">
                <a:uFill>
                  <a:solidFill>
                    <a:srgbClr val="000000"/>
                  </a:solidFill>
                </a:uFill>
                <a:latin typeface="Times New Roman"/>
                <a:cs typeface="Times New Roman"/>
              </a:rPr>
              <a:t> </a:t>
            </a:r>
            <a:endParaRPr sz="1150">
              <a:latin typeface="Times New Roman"/>
              <a:cs typeface="Times New Roman"/>
            </a:endParaRPr>
          </a:p>
        </p:txBody>
      </p:sp>
      <p:sp>
        <p:nvSpPr>
          <p:cNvPr id="14" name="object 14"/>
          <p:cNvSpPr txBox="1"/>
          <p:nvPr/>
        </p:nvSpPr>
        <p:spPr>
          <a:xfrm>
            <a:off x="1016505" y="7576746"/>
            <a:ext cx="2676525" cy="894715"/>
          </a:xfrm>
          <a:prstGeom prst="rect">
            <a:avLst/>
          </a:prstGeom>
        </p:spPr>
        <p:txBody>
          <a:bodyPr wrap="square" lIns="0" tIns="18415" rIns="0" bIns="0" rtlCol="0" vert="horz">
            <a:spAutoFit/>
          </a:bodyPr>
          <a:lstStyle/>
          <a:p>
            <a:pPr marL="244475" marR="5080" indent="-244475">
              <a:lnSpc>
                <a:spcPts val="1370"/>
              </a:lnSpc>
              <a:spcBef>
                <a:spcPts val="145"/>
              </a:spcBef>
              <a:buChar char="•"/>
              <a:tabLst>
                <a:tab pos="244475" algn="l"/>
                <a:tab pos="245110" algn="l"/>
              </a:tabLst>
            </a:pPr>
            <a:r>
              <a:rPr dirty="0" sz="1150" spc="-10">
                <a:latin typeface="Arial"/>
                <a:cs typeface="Arial"/>
              </a:rPr>
              <a:t>Insufficient </a:t>
            </a:r>
            <a:r>
              <a:rPr dirty="0" sz="1150" spc="-5">
                <a:latin typeface="Arial"/>
                <a:cs typeface="Arial"/>
              </a:rPr>
              <a:t>prestressing can result </a:t>
            </a:r>
            <a:r>
              <a:rPr dirty="0" sz="1150" spc="-10">
                <a:latin typeface="Arial"/>
                <a:cs typeface="Arial"/>
              </a:rPr>
              <a:t>in  tension </a:t>
            </a:r>
            <a:r>
              <a:rPr dirty="0" sz="1150" spc="-5">
                <a:latin typeface="Arial"/>
                <a:cs typeface="Arial"/>
              </a:rPr>
              <a:t>stresses </a:t>
            </a:r>
            <a:r>
              <a:rPr dirty="0" sz="1150" spc="-10">
                <a:latin typeface="Arial"/>
                <a:cs typeface="Arial"/>
              </a:rPr>
              <a:t>in the bottom flange  </a:t>
            </a:r>
            <a:r>
              <a:rPr dirty="0" sz="1150" spc="-5">
                <a:latin typeface="Arial"/>
                <a:cs typeface="Arial"/>
              </a:rPr>
              <a:t>at </a:t>
            </a:r>
            <a:r>
              <a:rPr dirty="0" sz="1150" spc="-10">
                <a:latin typeface="Arial"/>
                <a:cs typeface="Arial"/>
              </a:rPr>
              <a:t>mid-span leading to </a:t>
            </a:r>
            <a:r>
              <a:rPr dirty="0" sz="1150" spc="-5">
                <a:latin typeface="Arial"/>
                <a:cs typeface="Arial"/>
              </a:rPr>
              <a:t>cracking </a:t>
            </a:r>
            <a:r>
              <a:rPr dirty="0" sz="1150" spc="-10">
                <a:latin typeface="Arial"/>
                <a:cs typeface="Arial"/>
              </a:rPr>
              <a:t>under  service loads and serviceability  </a:t>
            </a:r>
            <a:r>
              <a:rPr dirty="0" sz="1150" spc="-5">
                <a:latin typeface="Arial"/>
                <a:cs typeface="Arial"/>
              </a:rPr>
              <a:t>issues.</a:t>
            </a:r>
            <a:endParaRPr sz="1150">
              <a:latin typeface="Arial"/>
              <a:cs typeface="Arial"/>
            </a:endParaRPr>
          </a:p>
        </p:txBody>
      </p:sp>
      <p:sp>
        <p:nvSpPr>
          <p:cNvPr id="15" name="object 15"/>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4</a:t>
            </a:r>
            <a:r>
              <a:rPr dirty="0" sz="850">
                <a:solidFill>
                  <a:srgbClr val="FFFFFF"/>
                </a:solidFill>
                <a:latin typeface="Arial"/>
                <a:cs typeface="Arial"/>
              </a:rPr>
              <a:t>2</a:t>
            </a:r>
            <a:endParaRPr sz="850">
              <a:latin typeface="Arial"/>
              <a:cs typeface="Arial"/>
            </a:endParaRPr>
          </a:p>
        </p:txBody>
      </p:sp>
      <p:sp>
        <p:nvSpPr>
          <p:cNvPr id="16" name="object 16"/>
          <p:cNvSpPr/>
          <p:nvPr/>
        </p:nvSpPr>
        <p:spPr>
          <a:xfrm>
            <a:off x="4066032" y="6471061"/>
            <a:ext cx="2613660" cy="411480"/>
          </a:xfrm>
          <a:custGeom>
            <a:avLst/>
            <a:gdLst/>
            <a:ahLst/>
            <a:cxnLst/>
            <a:rect l="l" t="t" r="r" b="b"/>
            <a:pathLst>
              <a:path w="2613659" h="411479">
                <a:moveTo>
                  <a:pt x="0" y="411322"/>
                </a:moveTo>
                <a:lnTo>
                  <a:pt x="0" y="123286"/>
                </a:lnTo>
                <a:lnTo>
                  <a:pt x="90440" y="108482"/>
                </a:lnTo>
                <a:lnTo>
                  <a:pt x="397819" y="61371"/>
                </a:lnTo>
                <a:lnTo>
                  <a:pt x="579295" y="37118"/>
                </a:lnTo>
                <a:lnTo>
                  <a:pt x="681228" y="25351"/>
                </a:lnTo>
                <a:lnTo>
                  <a:pt x="770601" y="16561"/>
                </a:lnTo>
                <a:lnTo>
                  <a:pt x="849714" y="10284"/>
                </a:lnTo>
                <a:lnTo>
                  <a:pt x="920865" y="6053"/>
                </a:lnTo>
                <a:lnTo>
                  <a:pt x="986352" y="3401"/>
                </a:lnTo>
                <a:lnTo>
                  <a:pt x="1048474" y="1863"/>
                </a:lnTo>
                <a:lnTo>
                  <a:pt x="1255742" y="0"/>
                </a:lnTo>
                <a:lnTo>
                  <a:pt x="1390198" y="1497"/>
                </a:lnTo>
                <a:lnTo>
                  <a:pt x="1527668" y="5543"/>
                </a:lnTo>
                <a:lnTo>
                  <a:pt x="1669406" y="12484"/>
                </a:lnTo>
                <a:lnTo>
                  <a:pt x="1766887" y="18892"/>
                </a:lnTo>
                <a:lnTo>
                  <a:pt x="1867193" y="26844"/>
                </a:lnTo>
                <a:lnTo>
                  <a:pt x="2023759" y="41893"/>
                </a:lnTo>
                <a:lnTo>
                  <a:pt x="2188768" y="60996"/>
                </a:lnTo>
                <a:lnTo>
                  <a:pt x="2363472" y="84500"/>
                </a:lnTo>
                <a:lnTo>
                  <a:pt x="2549126" y="112753"/>
                </a:lnTo>
                <a:lnTo>
                  <a:pt x="2613660" y="123286"/>
                </a:lnTo>
                <a:lnTo>
                  <a:pt x="2613660" y="286561"/>
                </a:lnTo>
                <a:lnTo>
                  <a:pt x="1211377" y="286561"/>
                </a:lnTo>
                <a:lnTo>
                  <a:pt x="1078992" y="287878"/>
                </a:lnTo>
                <a:lnTo>
                  <a:pt x="986352" y="290477"/>
                </a:lnTo>
                <a:lnTo>
                  <a:pt x="920865" y="293415"/>
                </a:lnTo>
                <a:lnTo>
                  <a:pt x="849714" y="297869"/>
                </a:lnTo>
                <a:lnTo>
                  <a:pt x="770601" y="304313"/>
                </a:lnTo>
                <a:lnTo>
                  <a:pt x="681228" y="313222"/>
                </a:lnTo>
                <a:lnTo>
                  <a:pt x="579295" y="325070"/>
                </a:lnTo>
                <a:lnTo>
                  <a:pt x="397819" y="349387"/>
                </a:lnTo>
                <a:lnTo>
                  <a:pt x="90440" y="396518"/>
                </a:lnTo>
                <a:lnTo>
                  <a:pt x="0" y="411322"/>
                </a:lnTo>
                <a:close/>
              </a:path>
              <a:path w="2613659" h="411479">
                <a:moveTo>
                  <a:pt x="2613660" y="411322"/>
                </a:moveTo>
                <a:lnTo>
                  <a:pt x="2485947" y="390803"/>
                </a:lnTo>
                <a:lnTo>
                  <a:pt x="2304083" y="364078"/>
                </a:lnTo>
                <a:lnTo>
                  <a:pt x="2132749" y="341925"/>
                </a:lnTo>
                <a:lnTo>
                  <a:pt x="1970694" y="324015"/>
                </a:lnTo>
                <a:lnTo>
                  <a:pt x="1816663" y="310019"/>
                </a:lnTo>
                <a:lnTo>
                  <a:pt x="1717817" y="302699"/>
                </a:lnTo>
                <a:lnTo>
                  <a:pt x="1621609" y="296876"/>
                </a:lnTo>
                <a:lnTo>
                  <a:pt x="1481433" y="290731"/>
                </a:lnTo>
                <a:lnTo>
                  <a:pt x="1345106" y="287402"/>
                </a:lnTo>
                <a:lnTo>
                  <a:pt x="1211377" y="286561"/>
                </a:lnTo>
                <a:lnTo>
                  <a:pt x="2613660" y="286561"/>
                </a:lnTo>
                <a:lnTo>
                  <a:pt x="2613660" y="411322"/>
                </a:lnTo>
                <a:close/>
              </a:path>
            </a:pathLst>
          </a:custGeom>
          <a:solidFill>
            <a:srgbClr val="D8D8D8"/>
          </a:solidFill>
        </p:spPr>
        <p:txBody>
          <a:bodyPr wrap="square" lIns="0" tIns="0" rIns="0" bIns="0" rtlCol="0"/>
          <a:lstStyle/>
          <a:p/>
        </p:txBody>
      </p:sp>
      <p:sp>
        <p:nvSpPr>
          <p:cNvPr id="17" name="object 17"/>
          <p:cNvSpPr/>
          <p:nvPr/>
        </p:nvSpPr>
        <p:spPr>
          <a:xfrm>
            <a:off x="4066032" y="6471061"/>
            <a:ext cx="2613660" cy="411480"/>
          </a:xfrm>
          <a:custGeom>
            <a:avLst/>
            <a:gdLst/>
            <a:ahLst/>
            <a:cxnLst/>
            <a:rect l="l" t="t" r="r" b="b"/>
            <a:pathLst>
              <a:path w="2613659" h="411479">
                <a:moveTo>
                  <a:pt x="2613659" y="411322"/>
                </a:moveTo>
                <a:lnTo>
                  <a:pt x="2613659" y="123286"/>
                </a:lnTo>
                <a:lnTo>
                  <a:pt x="2549126" y="112753"/>
                </a:lnTo>
                <a:lnTo>
                  <a:pt x="2485947" y="102786"/>
                </a:lnTo>
                <a:lnTo>
                  <a:pt x="2424078" y="93373"/>
                </a:lnTo>
                <a:lnTo>
                  <a:pt x="2363472" y="84500"/>
                </a:lnTo>
                <a:lnTo>
                  <a:pt x="2304083" y="76155"/>
                </a:lnTo>
                <a:lnTo>
                  <a:pt x="2245863" y="68324"/>
                </a:lnTo>
                <a:lnTo>
                  <a:pt x="2188768" y="60996"/>
                </a:lnTo>
                <a:lnTo>
                  <a:pt x="2132749" y="54156"/>
                </a:lnTo>
                <a:lnTo>
                  <a:pt x="2077762" y="47793"/>
                </a:lnTo>
                <a:lnTo>
                  <a:pt x="2023759" y="41893"/>
                </a:lnTo>
                <a:lnTo>
                  <a:pt x="1970694" y="36443"/>
                </a:lnTo>
                <a:lnTo>
                  <a:pt x="1918520" y="31431"/>
                </a:lnTo>
                <a:lnTo>
                  <a:pt x="1867192" y="26844"/>
                </a:lnTo>
                <a:lnTo>
                  <a:pt x="1816663" y="22669"/>
                </a:lnTo>
                <a:lnTo>
                  <a:pt x="1766887" y="18892"/>
                </a:lnTo>
                <a:lnTo>
                  <a:pt x="1717817" y="15501"/>
                </a:lnTo>
                <a:lnTo>
                  <a:pt x="1669406" y="12484"/>
                </a:lnTo>
                <a:lnTo>
                  <a:pt x="1621609" y="9827"/>
                </a:lnTo>
                <a:lnTo>
                  <a:pt x="1574378" y="7518"/>
                </a:lnTo>
                <a:lnTo>
                  <a:pt x="1527668" y="5543"/>
                </a:lnTo>
                <a:lnTo>
                  <a:pt x="1481433" y="3890"/>
                </a:lnTo>
                <a:lnTo>
                  <a:pt x="1435625" y="2545"/>
                </a:lnTo>
                <a:lnTo>
                  <a:pt x="1390198" y="1497"/>
                </a:lnTo>
                <a:lnTo>
                  <a:pt x="1345106" y="732"/>
                </a:lnTo>
                <a:lnTo>
                  <a:pt x="1300303" y="237"/>
                </a:lnTo>
                <a:lnTo>
                  <a:pt x="1255742" y="0"/>
                </a:lnTo>
                <a:lnTo>
                  <a:pt x="1211377" y="6"/>
                </a:lnTo>
                <a:lnTo>
                  <a:pt x="1167161" y="245"/>
                </a:lnTo>
                <a:lnTo>
                  <a:pt x="1123048" y="703"/>
                </a:lnTo>
                <a:lnTo>
                  <a:pt x="1078991" y="1366"/>
                </a:lnTo>
                <a:lnTo>
                  <a:pt x="1017690" y="2522"/>
                </a:lnTo>
                <a:lnTo>
                  <a:pt x="954173" y="4558"/>
                </a:lnTo>
                <a:lnTo>
                  <a:pt x="886141" y="7942"/>
                </a:lnTo>
                <a:lnTo>
                  <a:pt x="811297" y="13138"/>
                </a:lnTo>
                <a:lnTo>
                  <a:pt x="770601" y="16561"/>
                </a:lnTo>
                <a:lnTo>
                  <a:pt x="727341" y="20613"/>
                </a:lnTo>
                <a:lnTo>
                  <a:pt x="681228" y="25351"/>
                </a:lnTo>
                <a:lnTo>
                  <a:pt x="631975" y="30833"/>
                </a:lnTo>
                <a:lnTo>
                  <a:pt x="579295" y="37118"/>
                </a:lnTo>
                <a:lnTo>
                  <a:pt x="522901" y="44264"/>
                </a:lnTo>
                <a:lnTo>
                  <a:pt x="462505" y="52329"/>
                </a:lnTo>
                <a:lnTo>
                  <a:pt x="397819" y="61371"/>
                </a:lnTo>
                <a:lnTo>
                  <a:pt x="328557" y="71450"/>
                </a:lnTo>
                <a:lnTo>
                  <a:pt x="254432" y="82622"/>
                </a:lnTo>
                <a:lnTo>
                  <a:pt x="175155" y="94947"/>
                </a:lnTo>
                <a:lnTo>
                  <a:pt x="90440" y="108482"/>
                </a:lnTo>
                <a:lnTo>
                  <a:pt x="0" y="123286"/>
                </a:lnTo>
                <a:lnTo>
                  <a:pt x="0" y="411322"/>
                </a:lnTo>
                <a:lnTo>
                  <a:pt x="90440" y="396518"/>
                </a:lnTo>
                <a:lnTo>
                  <a:pt x="175155" y="382982"/>
                </a:lnTo>
                <a:lnTo>
                  <a:pt x="254432" y="370654"/>
                </a:lnTo>
                <a:lnTo>
                  <a:pt x="328557" y="359475"/>
                </a:lnTo>
                <a:lnTo>
                  <a:pt x="397819" y="349387"/>
                </a:lnTo>
                <a:lnTo>
                  <a:pt x="462505" y="340329"/>
                </a:lnTo>
                <a:lnTo>
                  <a:pt x="522901" y="332243"/>
                </a:lnTo>
                <a:lnTo>
                  <a:pt x="579295" y="325070"/>
                </a:lnTo>
                <a:lnTo>
                  <a:pt x="631975" y="318749"/>
                </a:lnTo>
                <a:lnTo>
                  <a:pt x="681228" y="313222"/>
                </a:lnTo>
                <a:lnTo>
                  <a:pt x="727341" y="308430"/>
                </a:lnTo>
                <a:lnTo>
                  <a:pt x="770601" y="304313"/>
                </a:lnTo>
                <a:lnTo>
                  <a:pt x="811297" y="300812"/>
                </a:lnTo>
                <a:lnTo>
                  <a:pt x="849714" y="297869"/>
                </a:lnTo>
                <a:lnTo>
                  <a:pt x="920865" y="293415"/>
                </a:lnTo>
                <a:lnTo>
                  <a:pt x="986352" y="290477"/>
                </a:lnTo>
                <a:lnTo>
                  <a:pt x="1048474" y="288582"/>
                </a:lnTo>
                <a:lnTo>
                  <a:pt x="1123048" y="287220"/>
                </a:lnTo>
                <a:lnTo>
                  <a:pt x="1167161" y="286777"/>
                </a:lnTo>
                <a:lnTo>
                  <a:pt x="1211377" y="286561"/>
                </a:lnTo>
                <a:lnTo>
                  <a:pt x="1255742" y="286586"/>
                </a:lnTo>
                <a:lnTo>
                  <a:pt x="1300303" y="286862"/>
                </a:lnTo>
                <a:lnTo>
                  <a:pt x="1345106" y="287402"/>
                </a:lnTo>
                <a:lnTo>
                  <a:pt x="1390198" y="288219"/>
                </a:lnTo>
                <a:lnTo>
                  <a:pt x="1435625" y="289325"/>
                </a:lnTo>
                <a:lnTo>
                  <a:pt x="1481433" y="290731"/>
                </a:lnTo>
                <a:lnTo>
                  <a:pt x="1527668" y="292450"/>
                </a:lnTo>
                <a:lnTo>
                  <a:pt x="1574378" y="294494"/>
                </a:lnTo>
                <a:lnTo>
                  <a:pt x="1621609" y="296876"/>
                </a:lnTo>
                <a:lnTo>
                  <a:pt x="1669406" y="299607"/>
                </a:lnTo>
                <a:lnTo>
                  <a:pt x="1717817" y="302699"/>
                </a:lnTo>
                <a:lnTo>
                  <a:pt x="1766887" y="306166"/>
                </a:lnTo>
                <a:lnTo>
                  <a:pt x="1816663" y="310019"/>
                </a:lnTo>
                <a:lnTo>
                  <a:pt x="1867192" y="314270"/>
                </a:lnTo>
                <a:lnTo>
                  <a:pt x="1918520" y="318931"/>
                </a:lnTo>
                <a:lnTo>
                  <a:pt x="1970694" y="324015"/>
                </a:lnTo>
                <a:lnTo>
                  <a:pt x="2023759" y="329534"/>
                </a:lnTo>
                <a:lnTo>
                  <a:pt x="2077762" y="335500"/>
                </a:lnTo>
                <a:lnTo>
                  <a:pt x="2132749" y="341925"/>
                </a:lnTo>
                <a:lnTo>
                  <a:pt x="2188768" y="348822"/>
                </a:lnTo>
                <a:lnTo>
                  <a:pt x="2245863" y="356202"/>
                </a:lnTo>
                <a:lnTo>
                  <a:pt x="2304083" y="364078"/>
                </a:lnTo>
                <a:lnTo>
                  <a:pt x="2363472" y="372462"/>
                </a:lnTo>
                <a:lnTo>
                  <a:pt x="2424078" y="381366"/>
                </a:lnTo>
                <a:lnTo>
                  <a:pt x="2485947" y="390803"/>
                </a:lnTo>
                <a:lnTo>
                  <a:pt x="2549126" y="400784"/>
                </a:lnTo>
                <a:lnTo>
                  <a:pt x="2613659" y="411322"/>
                </a:lnTo>
                <a:close/>
              </a:path>
            </a:pathLst>
          </a:custGeom>
          <a:ln w="6096">
            <a:solidFill>
              <a:srgbClr val="000000"/>
            </a:solidFill>
          </a:ln>
        </p:spPr>
        <p:txBody>
          <a:bodyPr wrap="square" lIns="0" tIns="0" rIns="0" bIns="0" rtlCol="0"/>
          <a:lstStyle/>
          <a:p/>
        </p:txBody>
      </p:sp>
      <p:sp>
        <p:nvSpPr>
          <p:cNvPr id="18" name="object 18"/>
          <p:cNvSpPr txBox="1"/>
          <p:nvPr/>
        </p:nvSpPr>
        <p:spPr>
          <a:xfrm>
            <a:off x="5320284" y="6611112"/>
            <a:ext cx="118110" cy="137160"/>
          </a:xfrm>
          <a:prstGeom prst="rect">
            <a:avLst/>
          </a:prstGeom>
          <a:solidFill>
            <a:srgbClr val="FFFFFF"/>
          </a:solidFill>
        </p:spPr>
        <p:txBody>
          <a:bodyPr wrap="square" lIns="0" tIns="0" rIns="0" bIns="0" rtlCol="0" vert="horz">
            <a:spAutoFit/>
          </a:bodyPr>
          <a:lstStyle/>
          <a:p>
            <a:pPr marL="2540">
              <a:lnSpc>
                <a:spcPts val="975"/>
              </a:lnSpc>
            </a:pPr>
            <a:r>
              <a:rPr dirty="0" sz="850" i="1">
                <a:latin typeface="Calibri"/>
                <a:cs typeface="Calibri"/>
              </a:rPr>
              <a:t>f’</a:t>
            </a:r>
            <a:r>
              <a:rPr dirty="0" baseline="-11111" sz="750" spc="7" i="1">
                <a:latin typeface="Calibri"/>
                <a:cs typeface="Calibri"/>
              </a:rPr>
              <a:t>c</a:t>
            </a:r>
            <a:r>
              <a:rPr dirty="0" baseline="-11111" sz="750" spc="7" i="1">
                <a:latin typeface="Calibri"/>
                <a:cs typeface="Calibri"/>
              </a:rPr>
              <a:t>i</a:t>
            </a:r>
            <a:endParaRPr baseline="-11111" sz="750">
              <a:latin typeface="Calibri"/>
              <a:cs typeface="Calibri"/>
            </a:endParaRPr>
          </a:p>
        </p:txBody>
      </p:sp>
      <p:sp>
        <p:nvSpPr>
          <p:cNvPr id="19" name="object 19"/>
          <p:cNvSpPr/>
          <p:nvPr/>
        </p:nvSpPr>
        <p:spPr>
          <a:xfrm>
            <a:off x="4105655" y="6876288"/>
            <a:ext cx="47625" cy="47625"/>
          </a:xfrm>
          <a:custGeom>
            <a:avLst/>
            <a:gdLst/>
            <a:ahLst/>
            <a:cxnLst/>
            <a:rect l="l" t="t" r="r" b="b"/>
            <a:pathLst>
              <a:path w="47625" h="47625">
                <a:moveTo>
                  <a:pt x="24384" y="47244"/>
                </a:moveTo>
                <a:lnTo>
                  <a:pt x="14787" y="45386"/>
                </a:lnTo>
                <a:lnTo>
                  <a:pt x="7048" y="40386"/>
                </a:lnTo>
                <a:lnTo>
                  <a:pt x="1881" y="33099"/>
                </a:lnTo>
                <a:lnTo>
                  <a:pt x="0" y="24384"/>
                </a:lnTo>
                <a:lnTo>
                  <a:pt x="1881" y="14787"/>
                </a:lnTo>
                <a:lnTo>
                  <a:pt x="7048" y="7048"/>
                </a:lnTo>
                <a:lnTo>
                  <a:pt x="14787" y="1881"/>
                </a:lnTo>
                <a:lnTo>
                  <a:pt x="24384" y="0"/>
                </a:lnTo>
                <a:lnTo>
                  <a:pt x="33099" y="1881"/>
                </a:lnTo>
                <a:lnTo>
                  <a:pt x="40386" y="7048"/>
                </a:lnTo>
                <a:lnTo>
                  <a:pt x="45386" y="14787"/>
                </a:lnTo>
                <a:lnTo>
                  <a:pt x="47244" y="24384"/>
                </a:lnTo>
                <a:lnTo>
                  <a:pt x="45386" y="33099"/>
                </a:lnTo>
                <a:lnTo>
                  <a:pt x="40386" y="40386"/>
                </a:lnTo>
                <a:lnTo>
                  <a:pt x="33099" y="45386"/>
                </a:lnTo>
                <a:lnTo>
                  <a:pt x="24384" y="47244"/>
                </a:lnTo>
                <a:close/>
              </a:path>
            </a:pathLst>
          </a:custGeom>
          <a:solidFill>
            <a:srgbClr val="000000"/>
          </a:solidFill>
        </p:spPr>
        <p:txBody>
          <a:bodyPr wrap="square" lIns="0" tIns="0" rIns="0" bIns="0" rtlCol="0"/>
          <a:lstStyle/>
          <a:p/>
        </p:txBody>
      </p:sp>
      <p:sp>
        <p:nvSpPr>
          <p:cNvPr id="20" name="object 20"/>
          <p:cNvSpPr/>
          <p:nvPr/>
        </p:nvSpPr>
        <p:spPr>
          <a:xfrm>
            <a:off x="4105655" y="6876288"/>
            <a:ext cx="47625" cy="47625"/>
          </a:xfrm>
          <a:custGeom>
            <a:avLst/>
            <a:gdLst/>
            <a:ahLst/>
            <a:cxnLst/>
            <a:rect l="l" t="t" r="r" b="b"/>
            <a:pathLst>
              <a:path w="47625" h="47625">
                <a:moveTo>
                  <a:pt x="47244" y="24383"/>
                </a:moveTo>
                <a:lnTo>
                  <a:pt x="45386" y="14787"/>
                </a:lnTo>
                <a:lnTo>
                  <a:pt x="40386" y="7048"/>
                </a:lnTo>
                <a:lnTo>
                  <a:pt x="33099" y="1881"/>
                </a:lnTo>
                <a:lnTo>
                  <a:pt x="24384" y="0"/>
                </a:lnTo>
                <a:lnTo>
                  <a:pt x="14787" y="1881"/>
                </a:lnTo>
                <a:lnTo>
                  <a:pt x="7048" y="7048"/>
                </a:lnTo>
                <a:lnTo>
                  <a:pt x="1881" y="14787"/>
                </a:lnTo>
                <a:lnTo>
                  <a:pt x="0" y="24383"/>
                </a:lnTo>
                <a:lnTo>
                  <a:pt x="1881" y="33099"/>
                </a:lnTo>
                <a:lnTo>
                  <a:pt x="7048" y="40385"/>
                </a:lnTo>
                <a:lnTo>
                  <a:pt x="14787" y="45386"/>
                </a:lnTo>
                <a:lnTo>
                  <a:pt x="24384" y="47243"/>
                </a:lnTo>
                <a:lnTo>
                  <a:pt x="33099" y="45386"/>
                </a:lnTo>
                <a:lnTo>
                  <a:pt x="40386" y="40385"/>
                </a:lnTo>
                <a:lnTo>
                  <a:pt x="45386" y="33099"/>
                </a:lnTo>
                <a:lnTo>
                  <a:pt x="47244" y="24383"/>
                </a:lnTo>
              </a:path>
            </a:pathLst>
          </a:custGeom>
          <a:ln w="6096">
            <a:solidFill>
              <a:srgbClr val="000000"/>
            </a:solidFill>
          </a:ln>
        </p:spPr>
        <p:txBody>
          <a:bodyPr wrap="square" lIns="0" tIns="0" rIns="0" bIns="0" rtlCol="0"/>
          <a:lstStyle/>
          <a:p/>
        </p:txBody>
      </p:sp>
      <p:sp>
        <p:nvSpPr>
          <p:cNvPr id="21" name="object 21"/>
          <p:cNvSpPr/>
          <p:nvPr/>
        </p:nvSpPr>
        <p:spPr>
          <a:xfrm>
            <a:off x="6594347" y="6876288"/>
            <a:ext cx="45720" cy="47625"/>
          </a:xfrm>
          <a:custGeom>
            <a:avLst/>
            <a:gdLst/>
            <a:ahLst/>
            <a:cxnLst/>
            <a:rect l="l" t="t" r="r" b="b"/>
            <a:pathLst>
              <a:path w="45720" h="47625">
                <a:moveTo>
                  <a:pt x="22860" y="47244"/>
                </a:moveTo>
                <a:lnTo>
                  <a:pt x="13501" y="45386"/>
                </a:lnTo>
                <a:lnTo>
                  <a:pt x="6286" y="40386"/>
                </a:lnTo>
                <a:lnTo>
                  <a:pt x="1643" y="33099"/>
                </a:lnTo>
                <a:lnTo>
                  <a:pt x="0" y="24384"/>
                </a:lnTo>
                <a:lnTo>
                  <a:pt x="1643" y="14787"/>
                </a:lnTo>
                <a:lnTo>
                  <a:pt x="6286" y="7048"/>
                </a:lnTo>
                <a:lnTo>
                  <a:pt x="13501" y="1881"/>
                </a:lnTo>
                <a:lnTo>
                  <a:pt x="22860" y="0"/>
                </a:lnTo>
                <a:lnTo>
                  <a:pt x="31575" y="1881"/>
                </a:lnTo>
                <a:lnTo>
                  <a:pt x="38862" y="7048"/>
                </a:lnTo>
                <a:lnTo>
                  <a:pt x="43862" y="14787"/>
                </a:lnTo>
                <a:lnTo>
                  <a:pt x="45720" y="24384"/>
                </a:lnTo>
                <a:lnTo>
                  <a:pt x="43862" y="33099"/>
                </a:lnTo>
                <a:lnTo>
                  <a:pt x="38862" y="40386"/>
                </a:lnTo>
                <a:lnTo>
                  <a:pt x="31575" y="45386"/>
                </a:lnTo>
                <a:lnTo>
                  <a:pt x="22860" y="47244"/>
                </a:lnTo>
                <a:close/>
              </a:path>
            </a:pathLst>
          </a:custGeom>
          <a:solidFill>
            <a:srgbClr val="000000"/>
          </a:solidFill>
        </p:spPr>
        <p:txBody>
          <a:bodyPr wrap="square" lIns="0" tIns="0" rIns="0" bIns="0" rtlCol="0"/>
          <a:lstStyle/>
          <a:p/>
        </p:txBody>
      </p:sp>
      <p:sp>
        <p:nvSpPr>
          <p:cNvPr id="22" name="object 22"/>
          <p:cNvSpPr/>
          <p:nvPr/>
        </p:nvSpPr>
        <p:spPr>
          <a:xfrm>
            <a:off x="6594347" y="6876288"/>
            <a:ext cx="45720" cy="47625"/>
          </a:xfrm>
          <a:custGeom>
            <a:avLst/>
            <a:gdLst/>
            <a:ahLst/>
            <a:cxnLst/>
            <a:rect l="l" t="t" r="r" b="b"/>
            <a:pathLst>
              <a:path w="45720" h="47625">
                <a:moveTo>
                  <a:pt x="45720" y="24383"/>
                </a:moveTo>
                <a:lnTo>
                  <a:pt x="43862" y="14787"/>
                </a:lnTo>
                <a:lnTo>
                  <a:pt x="38862" y="7048"/>
                </a:lnTo>
                <a:lnTo>
                  <a:pt x="31575" y="1881"/>
                </a:lnTo>
                <a:lnTo>
                  <a:pt x="22860" y="0"/>
                </a:lnTo>
                <a:lnTo>
                  <a:pt x="13501" y="1881"/>
                </a:lnTo>
                <a:lnTo>
                  <a:pt x="6286" y="7048"/>
                </a:lnTo>
                <a:lnTo>
                  <a:pt x="1643" y="14787"/>
                </a:lnTo>
                <a:lnTo>
                  <a:pt x="0" y="24383"/>
                </a:lnTo>
                <a:lnTo>
                  <a:pt x="1643" y="33099"/>
                </a:lnTo>
                <a:lnTo>
                  <a:pt x="6286" y="40385"/>
                </a:lnTo>
                <a:lnTo>
                  <a:pt x="13501" y="45386"/>
                </a:lnTo>
                <a:lnTo>
                  <a:pt x="22860" y="47243"/>
                </a:lnTo>
                <a:lnTo>
                  <a:pt x="31575" y="45386"/>
                </a:lnTo>
                <a:lnTo>
                  <a:pt x="38862" y="40385"/>
                </a:lnTo>
                <a:lnTo>
                  <a:pt x="43862" y="33099"/>
                </a:lnTo>
                <a:lnTo>
                  <a:pt x="45720" y="24383"/>
                </a:lnTo>
              </a:path>
            </a:pathLst>
          </a:custGeom>
          <a:ln w="6096">
            <a:solidFill>
              <a:srgbClr val="000000"/>
            </a:solidFill>
          </a:ln>
        </p:spPr>
        <p:txBody>
          <a:bodyPr wrap="square" lIns="0" tIns="0" rIns="0" bIns="0" rtlCol="0"/>
          <a:lstStyle/>
          <a:p/>
        </p:txBody>
      </p:sp>
      <p:sp>
        <p:nvSpPr>
          <p:cNvPr id="23" name="object 23"/>
          <p:cNvSpPr txBox="1"/>
          <p:nvPr/>
        </p:nvSpPr>
        <p:spPr>
          <a:xfrm>
            <a:off x="5202897" y="6271037"/>
            <a:ext cx="363220" cy="156845"/>
          </a:xfrm>
          <a:prstGeom prst="rect">
            <a:avLst/>
          </a:prstGeom>
        </p:spPr>
        <p:txBody>
          <a:bodyPr wrap="square" lIns="0" tIns="13970" rIns="0" bIns="0" rtlCol="0" vert="horz">
            <a:spAutoFit/>
          </a:bodyPr>
          <a:lstStyle/>
          <a:p>
            <a:pPr>
              <a:lnSpc>
                <a:spcPct val="100000"/>
              </a:lnSpc>
              <a:spcBef>
                <a:spcPts val="110"/>
              </a:spcBef>
            </a:pPr>
            <a:r>
              <a:rPr dirty="0" sz="850" spc="10">
                <a:latin typeface="Calibri"/>
                <a:cs typeface="Calibri"/>
              </a:rPr>
              <a:t>T</a:t>
            </a:r>
            <a:r>
              <a:rPr dirty="0" sz="850" spc="-10">
                <a:latin typeface="Calibri"/>
                <a:cs typeface="Calibri"/>
              </a:rPr>
              <a:t>e</a:t>
            </a:r>
            <a:r>
              <a:rPr dirty="0" sz="850" spc="-15">
                <a:latin typeface="Calibri"/>
                <a:cs typeface="Calibri"/>
              </a:rPr>
              <a:t>n</a:t>
            </a:r>
            <a:r>
              <a:rPr dirty="0" sz="850" spc="-10">
                <a:latin typeface="Calibri"/>
                <a:cs typeface="Calibri"/>
              </a:rPr>
              <a:t>s</a:t>
            </a:r>
            <a:r>
              <a:rPr dirty="0" sz="850" spc="15">
                <a:latin typeface="Calibri"/>
                <a:cs typeface="Calibri"/>
              </a:rPr>
              <a:t>i</a:t>
            </a:r>
            <a:r>
              <a:rPr dirty="0" sz="850" spc="25">
                <a:latin typeface="Calibri"/>
                <a:cs typeface="Calibri"/>
              </a:rPr>
              <a:t>o</a:t>
            </a:r>
            <a:r>
              <a:rPr dirty="0" sz="850">
                <a:latin typeface="Calibri"/>
                <a:cs typeface="Calibri"/>
              </a:rPr>
              <a:t>n</a:t>
            </a:r>
            <a:endParaRPr sz="850">
              <a:latin typeface="Calibri"/>
              <a:cs typeface="Calibri"/>
            </a:endParaRPr>
          </a:p>
        </p:txBody>
      </p:sp>
      <p:sp>
        <p:nvSpPr>
          <p:cNvPr id="24" name="object 24"/>
          <p:cNvSpPr/>
          <p:nvPr/>
        </p:nvSpPr>
        <p:spPr>
          <a:xfrm>
            <a:off x="4044696" y="7587996"/>
            <a:ext cx="2613660" cy="0"/>
          </a:xfrm>
          <a:custGeom>
            <a:avLst/>
            <a:gdLst/>
            <a:ahLst/>
            <a:cxnLst/>
            <a:rect l="l" t="t" r="r" b="b"/>
            <a:pathLst>
              <a:path w="2613659" h="0">
                <a:moveTo>
                  <a:pt x="0" y="0"/>
                </a:moveTo>
                <a:lnTo>
                  <a:pt x="2613659" y="0"/>
                </a:lnTo>
              </a:path>
            </a:pathLst>
          </a:custGeom>
          <a:ln w="6096">
            <a:solidFill>
              <a:srgbClr val="000000"/>
            </a:solidFill>
          </a:ln>
        </p:spPr>
        <p:txBody>
          <a:bodyPr wrap="square" lIns="0" tIns="0" rIns="0" bIns="0" rtlCol="0"/>
          <a:lstStyle/>
          <a:p/>
        </p:txBody>
      </p:sp>
      <p:sp>
        <p:nvSpPr>
          <p:cNvPr id="25" name="object 25"/>
          <p:cNvSpPr/>
          <p:nvPr/>
        </p:nvSpPr>
        <p:spPr>
          <a:xfrm>
            <a:off x="4044696" y="7752588"/>
            <a:ext cx="2613660" cy="410209"/>
          </a:xfrm>
          <a:custGeom>
            <a:avLst/>
            <a:gdLst/>
            <a:ahLst/>
            <a:cxnLst/>
            <a:rect l="l" t="t" r="r" b="b"/>
            <a:pathLst>
              <a:path w="2613659" h="410209">
                <a:moveTo>
                  <a:pt x="1358445" y="409798"/>
                </a:moveTo>
                <a:lnTo>
                  <a:pt x="1269284" y="409066"/>
                </a:lnTo>
                <a:lnTo>
                  <a:pt x="1133186" y="405908"/>
                </a:lnTo>
                <a:lnTo>
                  <a:pt x="993148" y="399970"/>
                </a:lnTo>
                <a:lnTo>
                  <a:pt x="896980" y="394296"/>
                </a:lnTo>
                <a:lnTo>
                  <a:pt x="798133" y="387129"/>
                </a:lnTo>
                <a:lnTo>
                  <a:pt x="696236" y="378366"/>
                </a:lnTo>
                <a:lnTo>
                  <a:pt x="536857" y="362004"/>
                </a:lnTo>
                <a:lnTo>
                  <a:pt x="368527" y="341473"/>
                </a:lnTo>
                <a:lnTo>
                  <a:pt x="189992" y="316425"/>
                </a:lnTo>
                <a:lnTo>
                  <a:pt x="0" y="286512"/>
                </a:lnTo>
                <a:lnTo>
                  <a:pt x="0" y="0"/>
                </a:lnTo>
                <a:lnTo>
                  <a:pt x="189992" y="29542"/>
                </a:lnTo>
                <a:lnTo>
                  <a:pt x="368527" y="54376"/>
                </a:lnTo>
                <a:lnTo>
                  <a:pt x="536857" y="74820"/>
                </a:lnTo>
                <a:lnTo>
                  <a:pt x="696236" y="91196"/>
                </a:lnTo>
                <a:lnTo>
                  <a:pt x="847915" y="103822"/>
                </a:lnTo>
                <a:lnTo>
                  <a:pt x="945376" y="110315"/>
                </a:lnTo>
                <a:lnTo>
                  <a:pt x="1087007" y="117404"/>
                </a:lnTo>
                <a:lnTo>
                  <a:pt x="1224279" y="121597"/>
                </a:lnTo>
                <a:lnTo>
                  <a:pt x="1358445" y="123215"/>
                </a:lnTo>
                <a:lnTo>
                  <a:pt x="2613660" y="123238"/>
                </a:lnTo>
                <a:lnTo>
                  <a:pt x="2613660" y="286512"/>
                </a:lnTo>
                <a:lnTo>
                  <a:pt x="2285102" y="338348"/>
                </a:lnTo>
                <a:lnTo>
                  <a:pt x="2090758" y="365534"/>
                </a:lnTo>
                <a:lnTo>
                  <a:pt x="1981684" y="378965"/>
                </a:lnTo>
                <a:lnTo>
                  <a:pt x="1886318" y="389184"/>
                </a:lnTo>
                <a:lnTo>
                  <a:pt x="1802362" y="396659"/>
                </a:lnTo>
                <a:lnTo>
                  <a:pt x="1727518" y="401856"/>
                </a:lnTo>
                <a:lnTo>
                  <a:pt x="1659486" y="405239"/>
                </a:lnTo>
                <a:lnTo>
                  <a:pt x="1595969" y="407276"/>
                </a:lnTo>
                <a:lnTo>
                  <a:pt x="1402694" y="409791"/>
                </a:lnTo>
                <a:lnTo>
                  <a:pt x="1358445" y="409798"/>
                </a:lnTo>
                <a:close/>
              </a:path>
              <a:path w="2613659" h="410209">
                <a:moveTo>
                  <a:pt x="2613660" y="123238"/>
                </a:moveTo>
                <a:lnTo>
                  <a:pt x="1402694" y="123238"/>
                </a:lnTo>
                <a:lnTo>
                  <a:pt x="1446783" y="123021"/>
                </a:lnTo>
                <a:lnTo>
                  <a:pt x="1565185" y="121215"/>
                </a:lnTo>
                <a:lnTo>
                  <a:pt x="1659486" y="118022"/>
                </a:lnTo>
                <a:lnTo>
                  <a:pt x="1727518" y="114411"/>
                </a:lnTo>
                <a:lnTo>
                  <a:pt x="1802362" y="109069"/>
                </a:lnTo>
                <a:lnTo>
                  <a:pt x="1886318" y="101532"/>
                </a:lnTo>
                <a:lnTo>
                  <a:pt x="1981684" y="91333"/>
                </a:lnTo>
                <a:lnTo>
                  <a:pt x="2090758" y="78006"/>
                </a:lnTo>
                <a:lnTo>
                  <a:pt x="2285102" y="51131"/>
                </a:lnTo>
                <a:lnTo>
                  <a:pt x="2613660" y="0"/>
                </a:lnTo>
                <a:lnTo>
                  <a:pt x="2613660" y="123238"/>
                </a:lnTo>
                <a:close/>
              </a:path>
            </a:pathLst>
          </a:custGeom>
          <a:solidFill>
            <a:srgbClr val="D8D8D8"/>
          </a:solidFill>
        </p:spPr>
        <p:txBody>
          <a:bodyPr wrap="square" lIns="0" tIns="0" rIns="0" bIns="0" rtlCol="0"/>
          <a:lstStyle/>
          <a:p/>
        </p:txBody>
      </p:sp>
      <p:sp>
        <p:nvSpPr>
          <p:cNvPr id="26" name="object 26"/>
          <p:cNvSpPr/>
          <p:nvPr/>
        </p:nvSpPr>
        <p:spPr>
          <a:xfrm>
            <a:off x="4044696" y="7752588"/>
            <a:ext cx="2613660" cy="410209"/>
          </a:xfrm>
          <a:custGeom>
            <a:avLst/>
            <a:gdLst/>
            <a:ahLst/>
            <a:cxnLst/>
            <a:rect l="l" t="t" r="r" b="b"/>
            <a:pathLst>
              <a:path w="2613659" h="410209">
                <a:moveTo>
                  <a:pt x="0" y="0"/>
                </a:moveTo>
                <a:lnTo>
                  <a:pt x="0" y="286512"/>
                </a:lnTo>
                <a:lnTo>
                  <a:pt x="64681" y="297044"/>
                </a:lnTo>
                <a:lnTo>
                  <a:pt x="127996" y="307011"/>
                </a:lnTo>
                <a:lnTo>
                  <a:pt x="189992" y="316425"/>
                </a:lnTo>
                <a:lnTo>
                  <a:pt x="250715" y="325297"/>
                </a:lnTo>
                <a:lnTo>
                  <a:pt x="310211" y="333643"/>
                </a:lnTo>
                <a:lnTo>
                  <a:pt x="368527" y="341473"/>
                </a:lnTo>
                <a:lnTo>
                  <a:pt x="425709" y="348802"/>
                </a:lnTo>
                <a:lnTo>
                  <a:pt x="481804" y="355641"/>
                </a:lnTo>
                <a:lnTo>
                  <a:pt x="536857" y="362004"/>
                </a:lnTo>
                <a:lnTo>
                  <a:pt x="590916" y="367904"/>
                </a:lnTo>
                <a:lnTo>
                  <a:pt x="644027" y="373354"/>
                </a:lnTo>
                <a:lnTo>
                  <a:pt x="696236" y="378366"/>
                </a:lnTo>
                <a:lnTo>
                  <a:pt x="747589" y="382953"/>
                </a:lnTo>
                <a:lnTo>
                  <a:pt x="798133" y="387129"/>
                </a:lnTo>
                <a:lnTo>
                  <a:pt x="847915" y="390905"/>
                </a:lnTo>
                <a:lnTo>
                  <a:pt x="896980" y="394296"/>
                </a:lnTo>
                <a:lnTo>
                  <a:pt x="945376" y="397313"/>
                </a:lnTo>
                <a:lnTo>
                  <a:pt x="993148" y="399970"/>
                </a:lnTo>
                <a:lnTo>
                  <a:pt x="1040342" y="402280"/>
                </a:lnTo>
                <a:lnTo>
                  <a:pt x="1087007" y="404255"/>
                </a:lnTo>
                <a:lnTo>
                  <a:pt x="1133186" y="405908"/>
                </a:lnTo>
                <a:lnTo>
                  <a:pt x="1178928" y="407252"/>
                </a:lnTo>
                <a:lnTo>
                  <a:pt x="1224279" y="408300"/>
                </a:lnTo>
                <a:lnTo>
                  <a:pt x="1269284" y="409065"/>
                </a:lnTo>
                <a:lnTo>
                  <a:pt x="1313991" y="409560"/>
                </a:lnTo>
                <a:lnTo>
                  <a:pt x="1358445" y="409798"/>
                </a:lnTo>
                <a:lnTo>
                  <a:pt x="1402694" y="409791"/>
                </a:lnTo>
                <a:lnTo>
                  <a:pt x="1446783" y="409552"/>
                </a:lnTo>
                <a:lnTo>
                  <a:pt x="1490758" y="409095"/>
                </a:lnTo>
                <a:lnTo>
                  <a:pt x="1534667" y="408432"/>
                </a:lnTo>
                <a:lnTo>
                  <a:pt x="1595969" y="407276"/>
                </a:lnTo>
                <a:lnTo>
                  <a:pt x="1659486" y="405239"/>
                </a:lnTo>
                <a:lnTo>
                  <a:pt x="1727518" y="401856"/>
                </a:lnTo>
                <a:lnTo>
                  <a:pt x="1802362" y="396659"/>
                </a:lnTo>
                <a:lnTo>
                  <a:pt x="1843058" y="393236"/>
                </a:lnTo>
                <a:lnTo>
                  <a:pt x="1886318" y="389184"/>
                </a:lnTo>
                <a:lnTo>
                  <a:pt x="1932431" y="384447"/>
                </a:lnTo>
                <a:lnTo>
                  <a:pt x="1981684" y="378965"/>
                </a:lnTo>
                <a:lnTo>
                  <a:pt x="2034364" y="372680"/>
                </a:lnTo>
                <a:lnTo>
                  <a:pt x="2090758" y="365534"/>
                </a:lnTo>
                <a:lnTo>
                  <a:pt x="2151154" y="357469"/>
                </a:lnTo>
                <a:lnTo>
                  <a:pt x="2215840" y="348426"/>
                </a:lnTo>
                <a:lnTo>
                  <a:pt x="2285101" y="338348"/>
                </a:lnTo>
                <a:lnTo>
                  <a:pt x="2359227" y="327175"/>
                </a:lnTo>
                <a:lnTo>
                  <a:pt x="2438504" y="314851"/>
                </a:lnTo>
                <a:lnTo>
                  <a:pt x="2523219" y="301315"/>
                </a:lnTo>
                <a:lnTo>
                  <a:pt x="2613659" y="286512"/>
                </a:lnTo>
                <a:lnTo>
                  <a:pt x="2613659" y="0"/>
                </a:lnTo>
                <a:lnTo>
                  <a:pt x="2523219" y="14596"/>
                </a:lnTo>
                <a:lnTo>
                  <a:pt x="2438504" y="27945"/>
                </a:lnTo>
                <a:lnTo>
                  <a:pt x="2359227" y="40103"/>
                </a:lnTo>
                <a:lnTo>
                  <a:pt x="2285101" y="51131"/>
                </a:lnTo>
                <a:lnTo>
                  <a:pt x="2215840" y="61085"/>
                </a:lnTo>
                <a:lnTo>
                  <a:pt x="2151154" y="70024"/>
                </a:lnTo>
                <a:lnTo>
                  <a:pt x="2090758" y="78006"/>
                </a:lnTo>
                <a:lnTo>
                  <a:pt x="2034364" y="85089"/>
                </a:lnTo>
                <a:lnTo>
                  <a:pt x="1981684" y="91333"/>
                </a:lnTo>
                <a:lnTo>
                  <a:pt x="1932431" y="96794"/>
                </a:lnTo>
                <a:lnTo>
                  <a:pt x="1886318" y="101532"/>
                </a:lnTo>
                <a:lnTo>
                  <a:pt x="1843058" y="105604"/>
                </a:lnTo>
                <a:lnTo>
                  <a:pt x="1802362" y="109069"/>
                </a:lnTo>
                <a:lnTo>
                  <a:pt x="1763945" y="111985"/>
                </a:lnTo>
                <a:lnTo>
                  <a:pt x="1692794" y="116403"/>
                </a:lnTo>
                <a:lnTo>
                  <a:pt x="1627307" y="119325"/>
                </a:lnTo>
                <a:lnTo>
                  <a:pt x="1565185" y="121215"/>
                </a:lnTo>
                <a:lnTo>
                  <a:pt x="1490758" y="122578"/>
                </a:lnTo>
                <a:lnTo>
                  <a:pt x="1446783" y="123021"/>
                </a:lnTo>
                <a:lnTo>
                  <a:pt x="1402694" y="123238"/>
                </a:lnTo>
                <a:lnTo>
                  <a:pt x="1358445" y="123215"/>
                </a:lnTo>
                <a:lnTo>
                  <a:pt x="1313991" y="122943"/>
                </a:lnTo>
                <a:lnTo>
                  <a:pt x="1269284" y="122407"/>
                </a:lnTo>
                <a:lnTo>
                  <a:pt x="1224279" y="121597"/>
                </a:lnTo>
                <a:lnTo>
                  <a:pt x="1178928" y="120502"/>
                </a:lnTo>
                <a:lnTo>
                  <a:pt x="1133186" y="119108"/>
                </a:lnTo>
                <a:lnTo>
                  <a:pt x="1087007" y="117404"/>
                </a:lnTo>
                <a:lnTo>
                  <a:pt x="1040342" y="115378"/>
                </a:lnTo>
                <a:lnTo>
                  <a:pt x="993148" y="113019"/>
                </a:lnTo>
                <a:lnTo>
                  <a:pt x="945376" y="110315"/>
                </a:lnTo>
                <a:lnTo>
                  <a:pt x="896980" y="107253"/>
                </a:lnTo>
                <a:lnTo>
                  <a:pt x="847915" y="103822"/>
                </a:lnTo>
                <a:lnTo>
                  <a:pt x="798133" y="100010"/>
                </a:lnTo>
                <a:lnTo>
                  <a:pt x="747589" y="95805"/>
                </a:lnTo>
                <a:lnTo>
                  <a:pt x="696236" y="91196"/>
                </a:lnTo>
                <a:lnTo>
                  <a:pt x="644027" y="86170"/>
                </a:lnTo>
                <a:lnTo>
                  <a:pt x="590916" y="80715"/>
                </a:lnTo>
                <a:lnTo>
                  <a:pt x="536857" y="74820"/>
                </a:lnTo>
                <a:lnTo>
                  <a:pt x="481804" y="68473"/>
                </a:lnTo>
                <a:lnTo>
                  <a:pt x="425709" y="61663"/>
                </a:lnTo>
                <a:lnTo>
                  <a:pt x="368527" y="54376"/>
                </a:lnTo>
                <a:lnTo>
                  <a:pt x="310211" y="46601"/>
                </a:lnTo>
                <a:lnTo>
                  <a:pt x="250715" y="38328"/>
                </a:lnTo>
                <a:lnTo>
                  <a:pt x="189992" y="29542"/>
                </a:lnTo>
                <a:lnTo>
                  <a:pt x="127996" y="20234"/>
                </a:lnTo>
                <a:lnTo>
                  <a:pt x="64681" y="10390"/>
                </a:lnTo>
                <a:lnTo>
                  <a:pt x="0" y="0"/>
                </a:lnTo>
                <a:close/>
              </a:path>
            </a:pathLst>
          </a:custGeom>
          <a:ln w="6096">
            <a:solidFill>
              <a:srgbClr val="000000"/>
            </a:solidFill>
          </a:ln>
        </p:spPr>
        <p:txBody>
          <a:bodyPr wrap="square" lIns="0" tIns="0" rIns="0" bIns="0" rtlCol="0"/>
          <a:lstStyle/>
          <a:p/>
        </p:txBody>
      </p:sp>
      <p:sp>
        <p:nvSpPr>
          <p:cNvPr id="27" name="object 27"/>
          <p:cNvSpPr/>
          <p:nvPr/>
        </p:nvSpPr>
        <p:spPr>
          <a:xfrm>
            <a:off x="5298948" y="7891271"/>
            <a:ext cx="105410" cy="131445"/>
          </a:xfrm>
          <a:custGeom>
            <a:avLst/>
            <a:gdLst/>
            <a:ahLst/>
            <a:cxnLst/>
            <a:rect l="l" t="t" r="r" b="b"/>
            <a:pathLst>
              <a:path w="105410" h="131445">
                <a:moveTo>
                  <a:pt x="0" y="0"/>
                </a:moveTo>
                <a:lnTo>
                  <a:pt x="105155" y="0"/>
                </a:lnTo>
                <a:lnTo>
                  <a:pt x="105155" y="131064"/>
                </a:lnTo>
                <a:lnTo>
                  <a:pt x="0" y="131064"/>
                </a:lnTo>
                <a:lnTo>
                  <a:pt x="0" y="0"/>
                </a:lnTo>
                <a:close/>
              </a:path>
            </a:pathLst>
          </a:custGeom>
          <a:solidFill>
            <a:srgbClr val="FFFFFF"/>
          </a:solidFill>
        </p:spPr>
        <p:txBody>
          <a:bodyPr wrap="square" lIns="0" tIns="0" rIns="0" bIns="0" rtlCol="0"/>
          <a:lstStyle/>
          <a:p/>
        </p:txBody>
      </p:sp>
      <p:sp>
        <p:nvSpPr>
          <p:cNvPr id="28" name="object 28"/>
          <p:cNvSpPr/>
          <p:nvPr/>
        </p:nvSpPr>
        <p:spPr>
          <a:xfrm>
            <a:off x="4084320" y="8057388"/>
            <a:ext cx="47625" cy="45720"/>
          </a:xfrm>
          <a:custGeom>
            <a:avLst/>
            <a:gdLst/>
            <a:ahLst/>
            <a:cxnLst/>
            <a:rect l="l" t="t" r="r" b="b"/>
            <a:pathLst>
              <a:path w="47625" h="45720">
                <a:moveTo>
                  <a:pt x="24384" y="45720"/>
                </a:moveTo>
                <a:lnTo>
                  <a:pt x="14787" y="43862"/>
                </a:lnTo>
                <a:lnTo>
                  <a:pt x="7048" y="38862"/>
                </a:lnTo>
                <a:lnTo>
                  <a:pt x="1881" y="31575"/>
                </a:lnTo>
                <a:lnTo>
                  <a:pt x="0" y="22860"/>
                </a:lnTo>
                <a:lnTo>
                  <a:pt x="1881" y="14144"/>
                </a:lnTo>
                <a:lnTo>
                  <a:pt x="7048" y="6858"/>
                </a:lnTo>
                <a:lnTo>
                  <a:pt x="14787" y="1857"/>
                </a:lnTo>
                <a:lnTo>
                  <a:pt x="24384" y="0"/>
                </a:lnTo>
                <a:lnTo>
                  <a:pt x="33099" y="1857"/>
                </a:lnTo>
                <a:lnTo>
                  <a:pt x="40386" y="6858"/>
                </a:lnTo>
                <a:lnTo>
                  <a:pt x="45386" y="14144"/>
                </a:lnTo>
                <a:lnTo>
                  <a:pt x="47244" y="22860"/>
                </a:lnTo>
                <a:lnTo>
                  <a:pt x="45386" y="31575"/>
                </a:lnTo>
                <a:lnTo>
                  <a:pt x="40386" y="38862"/>
                </a:lnTo>
                <a:lnTo>
                  <a:pt x="33099" y="43862"/>
                </a:lnTo>
                <a:lnTo>
                  <a:pt x="24384" y="45720"/>
                </a:lnTo>
                <a:close/>
              </a:path>
            </a:pathLst>
          </a:custGeom>
          <a:solidFill>
            <a:srgbClr val="000000"/>
          </a:solidFill>
        </p:spPr>
        <p:txBody>
          <a:bodyPr wrap="square" lIns="0" tIns="0" rIns="0" bIns="0" rtlCol="0"/>
          <a:lstStyle/>
          <a:p/>
        </p:txBody>
      </p:sp>
      <p:sp>
        <p:nvSpPr>
          <p:cNvPr id="29" name="object 29"/>
          <p:cNvSpPr txBox="1"/>
          <p:nvPr/>
        </p:nvSpPr>
        <p:spPr>
          <a:xfrm>
            <a:off x="6260536" y="7871259"/>
            <a:ext cx="262890" cy="156845"/>
          </a:xfrm>
          <a:prstGeom prst="rect">
            <a:avLst/>
          </a:prstGeom>
        </p:spPr>
        <p:txBody>
          <a:bodyPr wrap="square" lIns="0" tIns="13970" rIns="0" bIns="0" rtlCol="0" vert="horz">
            <a:spAutoFit/>
          </a:bodyPr>
          <a:lstStyle/>
          <a:p>
            <a:pPr>
              <a:lnSpc>
                <a:spcPct val="100000"/>
              </a:lnSpc>
              <a:spcBef>
                <a:spcPts val="110"/>
              </a:spcBef>
              <a:tabLst>
                <a:tab pos="249554" algn="l"/>
              </a:tabLst>
            </a:pPr>
            <a:r>
              <a:rPr dirty="0" u="heavy" sz="850">
                <a:uFill>
                  <a:solidFill>
                    <a:srgbClr val="000000"/>
                  </a:solidFill>
                </a:uFill>
                <a:latin typeface="Times New Roman"/>
                <a:cs typeface="Times New Roman"/>
              </a:rPr>
              <a:t> </a:t>
            </a:r>
            <a:r>
              <a:rPr dirty="0" u="heavy" sz="850">
                <a:uFill>
                  <a:solidFill>
                    <a:srgbClr val="000000"/>
                  </a:solidFill>
                </a:uFill>
                <a:latin typeface="Times New Roman"/>
                <a:cs typeface="Times New Roman"/>
              </a:rPr>
              <a:t>	</a:t>
            </a:r>
            <a:endParaRPr sz="850">
              <a:latin typeface="Times New Roman"/>
              <a:cs typeface="Times New Roman"/>
            </a:endParaRPr>
          </a:p>
        </p:txBody>
      </p:sp>
      <p:sp>
        <p:nvSpPr>
          <p:cNvPr id="30" name="object 30"/>
          <p:cNvSpPr/>
          <p:nvPr/>
        </p:nvSpPr>
        <p:spPr>
          <a:xfrm>
            <a:off x="4084320" y="8057388"/>
            <a:ext cx="47625" cy="45720"/>
          </a:xfrm>
          <a:custGeom>
            <a:avLst/>
            <a:gdLst/>
            <a:ahLst/>
            <a:cxnLst/>
            <a:rect l="l" t="t" r="r" b="b"/>
            <a:pathLst>
              <a:path w="47625" h="45720">
                <a:moveTo>
                  <a:pt x="47244" y="22859"/>
                </a:moveTo>
                <a:lnTo>
                  <a:pt x="45386" y="14144"/>
                </a:lnTo>
                <a:lnTo>
                  <a:pt x="40386" y="6857"/>
                </a:lnTo>
                <a:lnTo>
                  <a:pt x="33099" y="1857"/>
                </a:lnTo>
                <a:lnTo>
                  <a:pt x="24384" y="0"/>
                </a:lnTo>
                <a:lnTo>
                  <a:pt x="14787" y="1857"/>
                </a:lnTo>
                <a:lnTo>
                  <a:pt x="7048" y="6857"/>
                </a:lnTo>
                <a:lnTo>
                  <a:pt x="1881" y="14144"/>
                </a:lnTo>
                <a:lnTo>
                  <a:pt x="0" y="22859"/>
                </a:lnTo>
                <a:lnTo>
                  <a:pt x="1881" y="31575"/>
                </a:lnTo>
                <a:lnTo>
                  <a:pt x="7048" y="38861"/>
                </a:lnTo>
                <a:lnTo>
                  <a:pt x="14787" y="43862"/>
                </a:lnTo>
                <a:lnTo>
                  <a:pt x="24384" y="45719"/>
                </a:lnTo>
                <a:lnTo>
                  <a:pt x="33099" y="43862"/>
                </a:lnTo>
                <a:lnTo>
                  <a:pt x="40386" y="38861"/>
                </a:lnTo>
                <a:lnTo>
                  <a:pt x="45386" y="31575"/>
                </a:lnTo>
                <a:lnTo>
                  <a:pt x="47244" y="22859"/>
                </a:lnTo>
              </a:path>
            </a:pathLst>
          </a:custGeom>
          <a:ln w="6096">
            <a:solidFill>
              <a:srgbClr val="000000"/>
            </a:solidFill>
          </a:ln>
        </p:spPr>
        <p:txBody>
          <a:bodyPr wrap="square" lIns="0" tIns="0" rIns="0" bIns="0" rtlCol="0"/>
          <a:lstStyle/>
          <a:p/>
        </p:txBody>
      </p:sp>
      <p:sp>
        <p:nvSpPr>
          <p:cNvPr id="31" name="object 31"/>
          <p:cNvSpPr/>
          <p:nvPr/>
        </p:nvSpPr>
        <p:spPr>
          <a:xfrm>
            <a:off x="6571488" y="8057388"/>
            <a:ext cx="47625" cy="45720"/>
          </a:xfrm>
          <a:custGeom>
            <a:avLst/>
            <a:gdLst/>
            <a:ahLst/>
            <a:cxnLst/>
            <a:rect l="l" t="t" r="r" b="b"/>
            <a:pathLst>
              <a:path w="47625" h="45720">
                <a:moveTo>
                  <a:pt x="24384" y="45720"/>
                </a:moveTo>
                <a:lnTo>
                  <a:pt x="14787" y="43862"/>
                </a:lnTo>
                <a:lnTo>
                  <a:pt x="7048" y="38862"/>
                </a:lnTo>
                <a:lnTo>
                  <a:pt x="1881" y="31575"/>
                </a:lnTo>
                <a:lnTo>
                  <a:pt x="0" y="22860"/>
                </a:lnTo>
                <a:lnTo>
                  <a:pt x="1881" y="14144"/>
                </a:lnTo>
                <a:lnTo>
                  <a:pt x="7048" y="6858"/>
                </a:lnTo>
                <a:lnTo>
                  <a:pt x="14787" y="1857"/>
                </a:lnTo>
                <a:lnTo>
                  <a:pt x="24384" y="0"/>
                </a:lnTo>
                <a:lnTo>
                  <a:pt x="33099" y="1857"/>
                </a:lnTo>
                <a:lnTo>
                  <a:pt x="40386" y="6858"/>
                </a:lnTo>
                <a:lnTo>
                  <a:pt x="45386" y="14144"/>
                </a:lnTo>
                <a:lnTo>
                  <a:pt x="47244" y="22860"/>
                </a:lnTo>
                <a:lnTo>
                  <a:pt x="45386" y="31575"/>
                </a:lnTo>
                <a:lnTo>
                  <a:pt x="40386" y="38862"/>
                </a:lnTo>
                <a:lnTo>
                  <a:pt x="33099" y="43862"/>
                </a:lnTo>
                <a:lnTo>
                  <a:pt x="24384" y="45720"/>
                </a:lnTo>
                <a:close/>
              </a:path>
            </a:pathLst>
          </a:custGeom>
          <a:solidFill>
            <a:srgbClr val="000000"/>
          </a:solidFill>
        </p:spPr>
        <p:txBody>
          <a:bodyPr wrap="square" lIns="0" tIns="0" rIns="0" bIns="0" rtlCol="0"/>
          <a:lstStyle/>
          <a:p/>
        </p:txBody>
      </p:sp>
      <p:sp>
        <p:nvSpPr>
          <p:cNvPr id="32" name="object 32"/>
          <p:cNvSpPr/>
          <p:nvPr/>
        </p:nvSpPr>
        <p:spPr>
          <a:xfrm>
            <a:off x="6571488" y="8057388"/>
            <a:ext cx="47625" cy="45720"/>
          </a:xfrm>
          <a:custGeom>
            <a:avLst/>
            <a:gdLst/>
            <a:ahLst/>
            <a:cxnLst/>
            <a:rect l="l" t="t" r="r" b="b"/>
            <a:pathLst>
              <a:path w="47625" h="45720">
                <a:moveTo>
                  <a:pt x="47244" y="22859"/>
                </a:moveTo>
                <a:lnTo>
                  <a:pt x="45386" y="14144"/>
                </a:lnTo>
                <a:lnTo>
                  <a:pt x="40386" y="6857"/>
                </a:lnTo>
                <a:lnTo>
                  <a:pt x="33099" y="1857"/>
                </a:lnTo>
                <a:lnTo>
                  <a:pt x="24384" y="0"/>
                </a:lnTo>
                <a:lnTo>
                  <a:pt x="14787" y="1857"/>
                </a:lnTo>
                <a:lnTo>
                  <a:pt x="7048" y="6857"/>
                </a:lnTo>
                <a:lnTo>
                  <a:pt x="1881" y="14144"/>
                </a:lnTo>
                <a:lnTo>
                  <a:pt x="0" y="22859"/>
                </a:lnTo>
                <a:lnTo>
                  <a:pt x="1881" y="31575"/>
                </a:lnTo>
                <a:lnTo>
                  <a:pt x="7048" y="38861"/>
                </a:lnTo>
                <a:lnTo>
                  <a:pt x="14787" y="43862"/>
                </a:lnTo>
                <a:lnTo>
                  <a:pt x="24384" y="45719"/>
                </a:lnTo>
                <a:lnTo>
                  <a:pt x="33099" y="43862"/>
                </a:lnTo>
                <a:lnTo>
                  <a:pt x="40386" y="38861"/>
                </a:lnTo>
                <a:lnTo>
                  <a:pt x="45386" y="31575"/>
                </a:lnTo>
                <a:lnTo>
                  <a:pt x="47244" y="22859"/>
                </a:lnTo>
              </a:path>
            </a:pathLst>
          </a:custGeom>
          <a:ln w="6096">
            <a:solidFill>
              <a:srgbClr val="000000"/>
            </a:solidFill>
          </a:ln>
        </p:spPr>
        <p:txBody>
          <a:bodyPr wrap="square" lIns="0" tIns="0" rIns="0" bIns="0" rtlCol="0"/>
          <a:lstStyle/>
          <a:p/>
        </p:txBody>
      </p:sp>
      <p:sp>
        <p:nvSpPr>
          <p:cNvPr id="33" name="object 33"/>
          <p:cNvSpPr txBox="1"/>
          <p:nvPr/>
        </p:nvSpPr>
        <p:spPr>
          <a:xfrm>
            <a:off x="5065783" y="7697751"/>
            <a:ext cx="588645" cy="330200"/>
          </a:xfrm>
          <a:prstGeom prst="rect">
            <a:avLst/>
          </a:prstGeom>
        </p:spPr>
        <p:txBody>
          <a:bodyPr wrap="square" lIns="0" tIns="34925" rIns="0" bIns="0" rtlCol="0" vert="horz">
            <a:spAutoFit/>
          </a:bodyPr>
          <a:lstStyle/>
          <a:p>
            <a:pPr algn="ctr" marR="5080">
              <a:lnSpc>
                <a:spcPct val="100000"/>
              </a:lnSpc>
              <a:spcBef>
                <a:spcPts val="275"/>
              </a:spcBef>
            </a:pPr>
            <a:r>
              <a:rPr dirty="0" sz="850" spc="20">
                <a:latin typeface="Calibri"/>
                <a:cs typeface="Calibri"/>
              </a:rPr>
              <a:t>C</a:t>
            </a:r>
            <a:r>
              <a:rPr dirty="0" sz="850" spc="-25">
                <a:latin typeface="Calibri"/>
                <a:cs typeface="Calibri"/>
              </a:rPr>
              <a:t>o</a:t>
            </a:r>
            <a:r>
              <a:rPr dirty="0" sz="850" spc="10">
                <a:latin typeface="Calibri"/>
                <a:cs typeface="Calibri"/>
              </a:rPr>
              <a:t>m</a:t>
            </a:r>
            <a:r>
              <a:rPr dirty="0" sz="850" spc="-15">
                <a:latin typeface="Calibri"/>
                <a:cs typeface="Calibri"/>
              </a:rPr>
              <a:t>p</a:t>
            </a:r>
            <a:r>
              <a:rPr dirty="0" sz="850" spc="25">
                <a:latin typeface="Calibri"/>
                <a:cs typeface="Calibri"/>
              </a:rPr>
              <a:t>r</a:t>
            </a:r>
            <a:r>
              <a:rPr dirty="0" sz="850" spc="-10">
                <a:latin typeface="Calibri"/>
                <a:cs typeface="Calibri"/>
              </a:rPr>
              <a:t>e</a:t>
            </a:r>
            <a:r>
              <a:rPr dirty="0" sz="850" spc="-20">
                <a:latin typeface="Calibri"/>
                <a:cs typeface="Calibri"/>
              </a:rPr>
              <a:t>s</a:t>
            </a:r>
            <a:r>
              <a:rPr dirty="0" sz="850" spc="-10">
                <a:latin typeface="Calibri"/>
                <a:cs typeface="Calibri"/>
              </a:rPr>
              <a:t>s</a:t>
            </a:r>
            <a:r>
              <a:rPr dirty="0" sz="850" spc="15">
                <a:latin typeface="Calibri"/>
                <a:cs typeface="Calibri"/>
              </a:rPr>
              <a:t>i</a:t>
            </a:r>
            <a:r>
              <a:rPr dirty="0" sz="850" spc="-15">
                <a:latin typeface="Calibri"/>
                <a:cs typeface="Calibri"/>
              </a:rPr>
              <a:t>o</a:t>
            </a:r>
            <a:r>
              <a:rPr dirty="0" sz="850">
                <a:latin typeface="Calibri"/>
                <a:cs typeface="Calibri"/>
              </a:rPr>
              <a:t>n</a:t>
            </a:r>
            <a:endParaRPr sz="850">
              <a:latin typeface="Calibri"/>
              <a:cs typeface="Calibri"/>
            </a:endParaRPr>
          </a:p>
          <a:p>
            <a:pPr algn="ctr" marR="3175">
              <a:lnSpc>
                <a:spcPct val="100000"/>
              </a:lnSpc>
              <a:spcBef>
                <a:spcPts val="180"/>
              </a:spcBef>
            </a:pPr>
            <a:r>
              <a:rPr dirty="0" sz="850" spc="-5" i="1">
                <a:latin typeface="Calibri"/>
                <a:cs typeface="Calibri"/>
              </a:rPr>
              <a:t>f’c</a:t>
            </a:r>
            <a:endParaRPr sz="850">
              <a:latin typeface="Calibri"/>
              <a:cs typeface="Calibri"/>
            </a:endParaRPr>
          </a:p>
        </p:txBody>
      </p:sp>
      <p:sp>
        <p:nvSpPr>
          <p:cNvPr id="34" name="object 34"/>
          <p:cNvSpPr/>
          <p:nvPr/>
        </p:nvSpPr>
        <p:spPr>
          <a:xfrm>
            <a:off x="4044696" y="7587996"/>
            <a:ext cx="0" cy="82550"/>
          </a:xfrm>
          <a:custGeom>
            <a:avLst/>
            <a:gdLst/>
            <a:ahLst/>
            <a:cxnLst/>
            <a:rect l="l" t="t" r="r" b="b"/>
            <a:pathLst>
              <a:path w="0" h="82550">
                <a:moveTo>
                  <a:pt x="0" y="0"/>
                </a:moveTo>
                <a:lnTo>
                  <a:pt x="0" y="82296"/>
                </a:lnTo>
              </a:path>
            </a:pathLst>
          </a:custGeom>
          <a:ln w="6096">
            <a:solidFill>
              <a:srgbClr val="000000"/>
            </a:solidFill>
          </a:ln>
        </p:spPr>
        <p:txBody>
          <a:bodyPr wrap="square" lIns="0" tIns="0" rIns="0" bIns="0" rtlCol="0"/>
          <a:lstStyle/>
          <a:p/>
        </p:txBody>
      </p:sp>
      <p:sp>
        <p:nvSpPr>
          <p:cNvPr id="35" name="object 35"/>
          <p:cNvSpPr/>
          <p:nvPr/>
        </p:nvSpPr>
        <p:spPr>
          <a:xfrm>
            <a:off x="4014216" y="7662671"/>
            <a:ext cx="59690" cy="90170"/>
          </a:xfrm>
          <a:custGeom>
            <a:avLst/>
            <a:gdLst/>
            <a:ahLst/>
            <a:cxnLst/>
            <a:rect l="l" t="t" r="r" b="b"/>
            <a:pathLst>
              <a:path w="59689" h="90170">
                <a:moveTo>
                  <a:pt x="30480" y="89916"/>
                </a:moveTo>
                <a:lnTo>
                  <a:pt x="0" y="0"/>
                </a:lnTo>
                <a:lnTo>
                  <a:pt x="59435" y="0"/>
                </a:lnTo>
                <a:lnTo>
                  <a:pt x="30480" y="89916"/>
                </a:lnTo>
                <a:close/>
              </a:path>
            </a:pathLst>
          </a:custGeom>
          <a:solidFill>
            <a:srgbClr val="000000"/>
          </a:solidFill>
        </p:spPr>
        <p:txBody>
          <a:bodyPr wrap="square" lIns="0" tIns="0" rIns="0" bIns="0" rtlCol="0"/>
          <a:lstStyle/>
          <a:p/>
        </p:txBody>
      </p:sp>
      <p:sp>
        <p:nvSpPr>
          <p:cNvPr id="36" name="object 36"/>
          <p:cNvSpPr/>
          <p:nvPr/>
        </p:nvSpPr>
        <p:spPr>
          <a:xfrm>
            <a:off x="4207764" y="7587996"/>
            <a:ext cx="0" cy="82550"/>
          </a:xfrm>
          <a:custGeom>
            <a:avLst/>
            <a:gdLst/>
            <a:ahLst/>
            <a:cxnLst/>
            <a:rect l="l" t="t" r="r" b="b"/>
            <a:pathLst>
              <a:path w="0" h="82550">
                <a:moveTo>
                  <a:pt x="0" y="0"/>
                </a:moveTo>
                <a:lnTo>
                  <a:pt x="0" y="82296"/>
                </a:lnTo>
              </a:path>
            </a:pathLst>
          </a:custGeom>
          <a:ln w="6096">
            <a:solidFill>
              <a:srgbClr val="000000"/>
            </a:solidFill>
          </a:ln>
        </p:spPr>
        <p:txBody>
          <a:bodyPr wrap="square" lIns="0" tIns="0" rIns="0" bIns="0" rtlCol="0"/>
          <a:lstStyle/>
          <a:p/>
        </p:txBody>
      </p:sp>
      <p:sp>
        <p:nvSpPr>
          <p:cNvPr id="37" name="object 37"/>
          <p:cNvSpPr/>
          <p:nvPr/>
        </p:nvSpPr>
        <p:spPr>
          <a:xfrm>
            <a:off x="4177284" y="7662671"/>
            <a:ext cx="59690" cy="90170"/>
          </a:xfrm>
          <a:custGeom>
            <a:avLst/>
            <a:gdLst/>
            <a:ahLst/>
            <a:cxnLst/>
            <a:rect l="l" t="t" r="r" b="b"/>
            <a:pathLst>
              <a:path w="59689" h="90170">
                <a:moveTo>
                  <a:pt x="30480" y="89916"/>
                </a:moveTo>
                <a:lnTo>
                  <a:pt x="0" y="0"/>
                </a:lnTo>
                <a:lnTo>
                  <a:pt x="59435" y="0"/>
                </a:lnTo>
                <a:lnTo>
                  <a:pt x="30480" y="89916"/>
                </a:lnTo>
                <a:close/>
              </a:path>
            </a:pathLst>
          </a:custGeom>
          <a:solidFill>
            <a:srgbClr val="000000"/>
          </a:solidFill>
        </p:spPr>
        <p:txBody>
          <a:bodyPr wrap="square" lIns="0" tIns="0" rIns="0" bIns="0" rtlCol="0"/>
          <a:lstStyle/>
          <a:p/>
        </p:txBody>
      </p:sp>
      <p:sp>
        <p:nvSpPr>
          <p:cNvPr id="38" name="object 38"/>
          <p:cNvSpPr/>
          <p:nvPr/>
        </p:nvSpPr>
        <p:spPr>
          <a:xfrm>
            <a:off x="4370832" y="7587996"/>
            <a:ext cx="0" cy="82550"/>
          </a:xfrm>
          <a:custGeom>
            <a:avLst/>
            <a:gdLst/>
            <a:ahLst/>
            <a:cxnLst/>
            <a:rect l="l" t="t" r="r" b="b"/>
            <a:pathLst>
              <a:path w="0" h="82550">
                <a:moveTo>
                  <a:pt x="0" y="0"/>
                </a:moveTo>
                <a:lnTo>
                  <a:pt x="0" y="82296"/>
                </a:lnTo>
              </a:path>
            </a:pathLst>
          </a:custGeom>
          <a:ln w="6096">
            <a:solidFill>
              <a:srgbClr val="000000"/>
            </a:solidFill>
          </a:ln>
        </p:spPr>
        <p:txBody>
          <a:bodyPr wrap="square" lIns="0" tIns="0" rIns="0" bIns="0" rtlCol="0"/>
          <a:lstStyle/>
          <a:p/>
        </p:txBody>
      </p:sp>
      <p:sp>
        <p:nvSpPr>
          <p:cNvPr id="39" name="object 39"/>
          <p:cNvSpPr/>
          <p:nvPr/>
        </p:nvSpPr>
        <p:spPr>
          <a:xfrm>
            <a:off x="4341876" y="7662671"/>
            <a:ext cx="59690" cy="90170"/>
          </a:xfrm>
          <a:custGeom>
            <a:avLst/>
            <a:gdLst/>
            <a:ahLst/>
            <a:cxnLst/>
            <a:rect l="l" t="t" r="r" b="b"/>
            <a:pathLst>
              <a:path w="59689" h="90170">
                <a:moveTo>
                  <a:pt x="28956" y="89916"/>
                </a:moveTo>
                <a:lnTo>
                  <a:pt x="0" y="0"/>
                </a:lnTo>
                <a:lnTo>
                  <a:pt x="59435" y="0"/>
                </a:lnTo>
                <a:lnTo>
                  <a:pt x="28956" y="89916"/>
                </a:lnTo>
                <a:close/>
              </a:path>
            </a:pathLst>
          </a:custGeom>
          <a:solidFill>
            <a:srgbClr val="000000"/>
          </a:solidFill>
        </p:spPr>
        <p:txBody>
          <a:bodyPr wrap="square" lIns="0" tIns="0" rIns="0" bIns="0" rtlCol="0"/>
          <a:lstStyle/>
          <a:p/>
        </p:txBody>
      </p:sp>
      <p:sp>
        <p:nvSpPr>
          <p:cNvPr id="40" name="object 40"/>
          <p:cNvSpPr/>
          <p:nvPr/>
        </p:nvSpPr>
        <p:spPr>
          <a:xfrm>
            <a:off x="4533900" y="7587996"/>
            <a:ext cx="0" cy="82550"/>
          </a:xfrm>
          <a:custGeom>
            <a:avLst/>
            <a:gdLst/>
            <a:ahLst/>
            <a:cxnLst/>
            <a:rect l="l" t="t" r="r" b="b"/>
            <a:pathLst>
              <a:path w="0" h="82550">
                <a:moveTo>
                  <a:pt x="0" y="0"/>
                </a:moveTo>
                <a:lnTo>
                  <a:pt x="0" y="82296"/>
                </a:lnTo>
              </a:path>
            </a:pathLst>
          </a:custGeom>
          <a:ln w="6096">
            <a:solidFill>
              <a:srgbClr val="000000"/>
            </a:solidFill>
          </a:ln>
        </p:spPr>
        <p:txBody>
          <a:bodyPr wrap="square" lIns="0" tIns="0" rIns="0" bIns="0" rtlCol="0"/>
          <a:lstStyle/>
          <a:p/>
        </p:txBody>
      </p:sp>
      <p:sp>
        <p:nvSpPr>
          <p:cNvPr id="41" name="object 41"/>
          <p:cNvSpPr/>
          <p:nvPr/>
        </p:nvSpPr>
        <p:spPr>
          <a:xfrm>
            <a:off x="4504944" y="7662671"/>
            <a:ext cx="59690" cy="90170"/>
          </a:xfrm>
          <a:custGeom>
            <a:avLst/>
            <a:gdLst/>
            <a:ahLst/>
            <a:cxnLst/>
            <a:rect l="l" t="t" r="r" b="b"/>
            <a:pathLst>
              <a:path w="59689" h="90170">
                <a:moveTo>
                  <a:pt x="28956" y="89916"/>
                </a:moveTo>
                <a:lnTo>
                  <a:pt x="0" y="0"/>
                </a:lnTo>
                <a:lnTo>
                  <a:pt x="59436" y="0"/>
                </a:lnTo>
                <a:lnTo>
                  <a:pt x="28956" y="89916"/>
                </a:lnTo>
                <a:close/>
              </a:path>
            </a:pathLst>
          </a:custGeom>
          <a:solidFill>
            <a:srgbClr val="000000"/>
          </a:solidFill>
        </p:spPr>
        <p:txBody>
          <a:bodyPr wrap="square" lIns="0" tIns="0" rIns="0" bIns="0" rtlCol="0"/>
          <a:lstStyle/>
          <a:p/>
        </p:txBody>
      </p:sp>
      <p:sp>
        <p:nvSpPr>
          <p:cNvPr id="42" name="object 42"/>
          <p:cNvSpPr/>
          <p:nvPr/>
        </p:nvSpPr>
        <p:spPr>
          <a:xfrm>
            <a:off x="4698491" y="7587996"/>
            <a:ext cx="0" cy="82550"/>
          </a:xfrm>
          <a:custGeom>
            <a:avLst/>
            <a:gdLst/>
            <a:ahLst/>
            <a:cxnLst/>
            <a:rect l="l" t="t" r="r" b="b"/>
            <a:pathLst>
              <a:path w="0" h="82550">
                <a:moveTo>
                  <a:pt x="0" y="0"/>
                </a:moveTo>
                <a:lnTo>
                  <a:pt x="0" y="82296"/>
                </a:lnTo>
              </a:path>
            </a:pathLst>
          </a:custGeom>
          <a:ln w="6096">
            <a:solidFill>
              <a:srgbClr val="000000"/>
            </a:solidFill>
          </a:ln>
        </p:spPr>
        <p:txBody>
          <a:bodyPr wrap="square" lIns="0" tIns="0" rIns="0" bIns="0" rtlCol="0"/>
          <a:lstStyle/>
          <a:p/>
        </p:txBody>
      </p:sp>
      <p:sp>
        <p:nvSpPr>
          <p:cNvPr id="43" name="object 43"/>
          <p:cNvSpPr/>
          <p:nvPr/>
        </p:nvSpPr>
        <p:spPr>
          <a:xfrm>
            <a:off x="4668011" y="7662671"/>
            <a:ext cx="59690" cy="90170"/>
          </a:xfrm>
          <a:custGeom>
            <a:avLst/>
            <a:gdLst/>
            <a:ahLst/>
            <a:cxnLst/>
            <a:rect l="l" t="t" r="r" b="b"/>
            <a:pathLst>
              <a:path w="59689" h="90170">
                <a:moveTo>
                  <a:pt x="30480" y="89916"/>
                </a:moveTo>
                <a:lnTo>
                  <a:pt x="0" y="0"/>
                </a:lnTo>
                <a:lnTo>
                  <a:pt x="59436" y="0"/>
                </a:lnTo>
                <a:lnTo>
                  <a:pt x="30480" y="89916"/>
                </a:lnTo>
                <a:close/>
              </a:path>
            </a:pathLst>
          </a:custGeom>
          <a:solidFill>
            <a:srgbClr val="000000"/>
          </a:solidFill>
        </p:spPr>
        <p:txBody>
          <a:bodyPr wrap="square" lIns="0" tIns="0" rIns="0" bIns="0" rtlCol="0"/>
          <a:lstStyle/>
          <a:p/>
        </p:txBody>
      </p:sp>
      <p:sp>
        <p:nvSpPr>
          <p:cNvPr id="44" name="object 44"/>
          <p:cNvSpPr/>
          <p:nvPr/>
        </p:nvSpPr>
        <p:spPr>
          <a:xfrm>
            <a:off x="4861559" y="7587996"/>
            <a:ext cx="0" cy="82550"/>
          </a:xfrm>
          <a:custGeom>
            <a:avLst/>
            <a:gdLst/>
            <a:ahLst/>
            <a:cxnLst/>
            <a:rect l="l" t="t" r="r" b="b"/>
            <a:pathLst>
              <a:path w="0" h="82550">
                <a:moveTo>
                  <a:pt x="0" y="0"/>
                </a:moveTo>
                <a:lnTo>
                  <a:pt x="0" y="82296"/>
                </a:lnTo>
              </a:path>
            </a:pathLst>
          </a:custGeom>
          <a:ln w="6096">
            <a:solidFill>
              <a:srgbClr val="000000"/>
            </a:solidFill>
          </a:ln>
        </p:spPr>
        <p:txBody>
          <a:bodyPr wrap="square" lIns="0" tIns="0" rIns="0" bIns="0" rtlCol="0"/>
          <a:lstStyle/>
          <a:p/>
        </p:txBody>
      </p:sp>
      <p:sp>
        <p:nvSpPr>
          <p:cNvPr id="45" name="object 45"/>
          <p:cNvSpPr/>
          <p:nvPr/>
        </p:nvSpPr>
        <p:spPr>
          <a:xfrm>
            <a:off x="4831080" y="7662671"/>
            <a:ext cx="59690" cy="90170"/>
          </a:xfrm>
          <a:custGeom>
            <a:avLst/>
            <a:gdLst/>
            <a:ahLst/>
            <a:cxnLst/>
            <a:rect l="l" t="t" r="r" b="b"/>
            <a:pathLst>
              <a:path w="59689" h="90170">
                <a:moveTo>
                  <a:pt x="30479" y="89916"/>
                </a:moveTo>
                <a:lnTo>
                  <a:pt x="0" y="0"/>
                </a:lnTo>
                <a:lnTo>
                  <a:pt x="59435" y="0"/>
                </a:lnTo>
                <a:lnTo>
                  <a:pt x="30479" y="89916"/>
                </a:lnTo>
                <a:close/>
              </a:path>
            </a:pathLst>
          </a:custGeom>
          <a:solidFill>
            <a:srgbClr val="000000"/>
          </a:solidFill>
        </p:spPr>
        <p:txBody>
          <a:bodyPr wrap="square" lIns="0" tIns="0" rIns="0" bIns="0" rtlCol="0"/>
          <a:lstStyle/>
          <a:p/>
        </p:txBody>
      </p:sp>
      <p:sp>
        <p:nvSpPr>
          <p:cNvPr id="46" name="object 46"/>
          <p:cNvSpPr/>
          <p:nvPr/>
        </p:nvSpPr>
        <p:spPr>
          <a:xfrm>
            <a:off x="5024628" y="7587996"/>
            <a:ext cx="0" cy="82550"/>
          </a:xfrm>
          <a:custGeom>
            <a:avLst/>
            <a:gdLst/>
            <a:ahLst/>
            <a:cxnLst/>
            <a:rect l="l" t="t" r="r" b="b"/>
            <a:pathLst>
              <a:path w="0" h="82550">
                <a:moveTo>
                  <a:pt x="0" y="0"/>
                </a:moveTo>
                <a:lnTo>
                  <a:pt x="0" y="82296"/>
                </a:lnTo>
              </a:path>
            </a:pathLst>
          </a:custGeom>
          <a:ln w="6096">
            <a:solidFill>
              <a:srgbClr val="000000"/>
            </a:solidFill>
          </a:ln>
        </p:spPr>
        <p:txBody>
          <a:bodyPr wrap="square" lIns="0" tIns="0" rIns="0" bIns="0" rtlCol="0"/>
          <a:lstStyle/>
          <a:p/>
        </p:txBody>
      </p:sp>
      <p:sp>
        <p:nvSpPr>
          <p:cNvPr id="47" name="object 47"/>
          <p:cNvSpPr/>
          <p:nvPr/>
        </p:nvSpPr>
        <p:spPr>
          <a:xfrm>
            <a:off x="4995671" y="7662671"/>
            <a:ext cx="59690" cy="90170"/>
          </a:xfrm>
          <a:custGeom>
            <a:avLst/>
            <a:gdLst/>
            <a:ahLst/>
            <a:cxnLst/>
            <a:rect l="l" t="t" r="r" b="b"/>
            <a:pathLst>
              <a:path w="59689" h="90170">
                <a:moveTo>
                  <a:pt x="28956" y="89916"/>
                </a:moveTo>
                <a:lnTo>
                  <a:pt x="0" y="0"/>
                </a:lnTo>
                <a:lnTo>
                  <a:pt x="59435" y="0"/>
                </a:lnTo>
                <a:lnTo>
                  <a:pt x="28956" y="89916"/>
                </a:lnTo>
                <a:close/>
              </a:path>
            </a:pathLst>
          </a:custGeom>
          <a:solidFill>
            <a:srgbClr val="000000"/>
          </a:solidFill>
        </p:spPr>
        <p:txBody>
          <a:bodyPr wrap="square" lIns="0" tIns="0" rIns="0" bIns="0" rtlCol="0"/>
          <a:lstStyle/>
          <a:p/>
        </p:txBody>
      </p:sp>
      <p:sp>
        <p:nvSpPr>
          <p:cNvPr id="48" name="object 48"/>
          <p:cNvSpPr/>
          <p:nvPr/>
        </p:nvSpPr>
        <p:spPr>
          <a:xfrm>
            <a:off x="5187696" y="7587996"/>
            <a:ext cx="0" cy="82550"/>
          </a:xfrm>
          <a:custGeom>
            <a:avLst/>
            <a:gdLst/>
            <a:ahLst/>
            <a:cxnLst/>
            <a:rect l="l" t="t" r="r" b="b"/>
            <a:pathLst>
              <a:path w="0" h="82550">
                <a:moveTo>
                  <a:pt x="0" y="0"/>
                </a:moveTo>
                <a:lnTo>
                  <a:pt x="0" y="82296"/>
                </a:lnTo>
              </a:path>
            </a:pathLst>
          </a:custGeom>
          <a:ln w="6096">
            <a:solidFill>
              <a:srgbClr val="000000"/>
            </a:solidFill>
          </a:ln>
        </p:spPr>
        <p:txBody>
          <a:bodyPr wrap="square" lIns="0" tIns="0" rIns="0" bIns="0" rtlCol="0"/>
          <a:lstStyle/>
          <a:p/>
        </p:txBody>
      </p:sp>
      <p:sp>
        <p:nvSpPr>
          <p:cNvPr id="49" name="object 49"/>
          <p:cNvSpPr/>
          <p:nvPr/>
        </p:nvSpPr>
        <p:spPr>
          <a:xfrm>
            <a:off x="5158739" y="7662671"/>
            <a:ext cx="59690" cy="90170"/>
          </a:xfrm>
          <a:custGeom>
            <a:avLst/>
            <a:gdLst/>
            <a:ahLst/>
            <a:cxnLst/>
            <a:rect l="l" t="t" r="r" b="b"/>
            <a:pathLst>
              <a:path w="59689" h="90170">
                <a:moveTo>
                  <a:pt x="28956" y="89916"/>
                </a:moveTo>
                <a:lnTo>
                  <a:pt x="0" y="0"/>
                </a:lnTo>
                <a:lnTo>
                  <a:pt x="59436" y="0"/>
                </a:lnTo>
                <a:lnTo>
                  <a:pt x="28956" y="89916"/>
                </a:lnTo>
                <a:close/>
              </a:path>
            </a:pathLst>
          </a:custGeom>
          <a:solidFill>
            <a:srgbClr val="000000"/>
          </a:solidFill>
        </p:spPr>
        <p:txBody>
          <a:bodyPr wrap="square" lIns="0" tIns="0" rIns="0" bIns="0" rtlCol="0"/>
          <a:lstStyle/>
          <a:p/>
        </p:txBody>
      </p:sp>
      <p:sp>
        <p:nvSpPr>
          <p:cNvPr id="50" name="object 50"/>
          <p:cNvSpPr/>
          <p:nvPr/>
        </p:nvSpPr>
        <p:spPr>
          <a:xfrm>
            <a:off x="5352288" y="7587996"/>
            <a:ext cx="0" cy="82550"/>
          </a:xfrm>
          <a:custGeom>
            <a:avLst/>
            <a:gdLst/>
            <a:ahLst/>
            <a:cxnLst/>
            <a:rect l="l" t="t" r="r" b="b"/>
            <a:pathLst>
              <a:path w="0" h="82550">
                <a:moveTo>
                  <a:pt x="0" y="0"/>
                </a:moveTo>
                <a:lnTo>
                  <a:pt x="0" y="82296"/>
                </a:lnTo>
              </a:path>
            </a:pathLst>
          </a:custGeom>
          <a:ln w="6096">
            <a:solidFill>
              <a:srgbClr val="000000"/>
            </a:solidFill>
          </a:ln>
        </p:spPr>
        <p:txBody>
          <a:bodyPr wrap="square" lIns="0" tIns="0" rIns="0" bIns="0" rtlCol="0"/>
          <a:lstStyle/>
          <a:p/>
        </p:txBody>
      </p:sp>
      <p:sp>
        <p:nvSpPr>
          <p:cNvPr id="51" name="object 51"/>
          <p:cNvSpPr/>
          <p:nvPr/>
        </p:nvSpPr>
        <p:spPr>
          <a:xfrm>
            <a:off x="5321807" y="7662671"/>
            <a:ext cx="59690" cy="90170"/>
          </a:xfrm>
          <a:custGeom>
            <a:avLst/>
            <a:gdLst/>
            <a:ahLst/>
            <a:cxnLst/>
            <a:rect l="l" t="t" r="r" b="b"/>
            <a:pathLst>
              <a:path w="59689" h="90170">
                <a:moveTo>
                  <a:pt x="30480" y="89916"/>
                </a:moveTo>
                <a:lnTo>
                  <a:pt x="0" y="0"/>
                </a:lnTo>
                <a:lnTo>
                  <a:pt x="59436" y="0"/>
                </a:lnTo>
                <a:lnTo>
                  <a:pt x="30480" y="89916"/>
                </a:lnTo>
                <a:close/>
              </a:path>
            </a:pathLst>
          </a:custGeom>
          <a:solidFill>
            <a:srgbClr val="000000"/>
          </a:solidFill>
        </p:spPr>
        <p:txBody>
          <a:bodyPr wrap="square" lIns="0" tIns="0" rIns="0" bIns="0" rtlCol="0"/>
          <a:lstStyle/>
          <a:p/>
        </p:txBody>
      </p:sp>
      <p:sp>
        <p:nvSpPr>
          <p:cNvPr id="52" name="object 52"/>
          <p:cNvSpPr/>
          <p:nvPr/>
        </p:nvSpPr>
        <p:spPr>
          <a:xfrm>
            <a:off x="5515355" y="7587996"/>
            <a:ext cx="0" cy="82550"/>
          </a:xfrm>
          <a:custGeom>
            <a:avLst/>
            <a:gdLst/>
            <a:ahLst/>
            <a:cxnLst/>
            <a:rect l="l" t="t" r="r" b="b"/>
            <a:pathLst>
              <a:path w="0" h="82550">
                <a:moveTo>
                  <a:pt x="0" y="0"/>
                </a:moveTo>
                <a:lnTo>
                  <a:pt x="0" y="82296"/>
                </a:lnTo>
              </a:path>
            </a:pathLst>
          </a:custGeom>
          <a:ln w="6096">
            <a:solidFill>
              <a:srgbClr val="000000"/>
            </a:solidFill>
          </a:ln>
        </p:spPr>
        <p:txBody>
          <a:bodyPr wrap="square" lIns="0" tIns="0" rIns="0" bIns="0" rtlCol="0"/>
          <a:lstStyle/>
          <a:p/>
        </p:txBody>
      </p:sp>
      <p:sp>
        <p:nvSpPr>
          <p:cNvPr id="53" name="object 53"/>
          <p:cNvSpPr/>
          <p:nvPr/>
        </p:nvSpPr>
        <p:spPr>
          <a:xfrm>
            <a:off x="5484876" y="7662671"/>
            <a:ext cx="59690" cy="90170"/>
          </a:xfrm>
          <a:custGeom>
            <a:avLst/>
            <a:gdLst/>
            <a:ahLst/>
            <a:cxnLst/>
            <a:rect l="l" t="t" r="r" b="b"/>
            <a:pathLst>
              <a:path w="59689" h="90170">
                <a:moveTo>
                  <a:pt x="30479" y="89916"/>
                </a:moveTo>
                <a:lnTo>
                  <a:pt x="0" y="0"/>
                </a:lnTo>
                <a:lnTo>
                  <a:pt x="59435" y="0"/>
                </a:lnTo>
                <a:lnTo>
                  <a:pt x="30479" y="89916"/>
                </a:lnTo>
                <a:close/>
              </a:path>
            </a:pathLst>
          </a:custGeom>
          <a:solidFill>
            <a:srgbClr val="000000"/>
          </a:solidFill>
        </p:spPr>
        <p:txBody>
          <a:bodyPr wrap="square" lIns="0" tIns="0" rIns="0" bIns="0" rtlCol="0"/>
          <a:lstStyle/>
          <a:p/>
        </p:txBody>
      </p:sp>
      <p:sp>
        <p:nvSpPr>
          <p:cNvPr id="54" name="object 54"/>
          <p:cNvSpPr/>
          <p:nvPr/>
        </p:nvSpPr>
        <p:spPr>
          <a:xfrm>
            <a:off x="5678423" y="7587996"/>
            <a:ext cx="0" cy="82550"/>
          </a:xfrm>
          <a:custGeom>
            <a:avLst/>
            <a:gdLst/>
            <a:ahLst/>
            <a:cxnLst/>
            <a:rect l="l" t="t" r="r" b="b"/>
            <a:pathLst>
              <a:path w="0" h="82550">
                <a:moveTo>
                  <a:pt x="0" y="0"/>
                </a:moveTo>
                <a:lnTo>
                  <a:pt x="0" y="82296"/>
                </a:lnTo>
              </a:path>
            </a:pathLst>
          </a:custGeom>
          <a:ln w="6096">
            <a:solidFill>
              <a:srgbClr val="000000"/>
            </a:solidFill>
          </a:ln>
        </p:spPr>
        <p:txBody>
          <a:bodyPr wrap="square" lIns="0" tIns="0" rIns="0" bIns="0" rtlCol="0"/>
          <a:lstStyle/>
          <a:p/>
        </p:txBody>
      </p:sp>
      <p:sp>
        <p:nvSpPr>
          <p:cNvPr id="55" name="object 55"/>
          <p:cNvSpPr/>
          <p:nvPr/>
        </p:nvSpPr>
        <p:spPr>
          <a:xfrm>
            <a:off x="5649467" y="7662671"/>
            <a:ext cx="58419" cy="90170"/>
          </a:xfrm>
          <a:custGeom>
            <a:avLst/>
            <a:gdLst/>
            <a:ahLst/>
            <a:cxnLst/>
            <a:rect l="l" t="t" r="r" b="b"/>
            <a:pathLst>
              <a:path w="58420" h="90170">
                <a:moveTo>
                  <a:pt x="28955" y="89916"/>
                </a:moveTo>
                <a:lnTo>
                  <a:pt x="0" y="0"/>
                </a:lnTo>
                <a:lnTo>
                  <a:pt x="57912" y="0"/>
                </a:lnTo>
                <a:lnTo>
                  <a:pt x="28955" y="89916"/>
                </a:lnTo>
                <a:close/>
              </a:path>
            </a:pathLst>
          </a:custGeom>
          <a:solidFill>
            <a:srgbClr val="000000"/>
          </a:solidFill>
        </p:spPr>
        <p:txBody>
          <a:bodyPr wrap="square" lIns="0" tIns="0" rIns="0" bIns="0" rtlCol="0"/>
          <a:lstStyle/>
          <a:p/>
        </p:txBody>
      </p:sp>
      <p:sp>
        <p:nvSpPr>
          <p:cNvPr id="56" name="object 56"/>
          <p:cNvSpPr/>
          <p:nvPr/>
        </p:nvSpPr>
        <p:spPr>
          <a:xfrm>
            <a:off x="5841492" y="7587996"/>
            <a:ext cx="0" cy="82550"/>
          </a:xfrm>
          <a:custGeom>
            <a:avLst/>
            <a:gdLst/>
            <a:ahLst/>
            <a:cxnLst/>
            <a:rect l="l" t="t" r="r" b="b"/>
            <a:pathLst>
              <a:path w="0" h="82550">
                <a:moveTo>
                  <a:pt x="0" y="0"/>
                </a:moveTo>
                <a:lnTo>
                  <a:pt x="0" y="82296"/>
                </a:lnTo>
              </a:path>
            </a:pathLst>
          </a:custGeom>
          <a:ln w="6096">
            <a:solidFill>
              <a:srgbClr val="000000"/>
            </a:solidFill>
          </a:ln>
        </p:spPr>
        <p:txBody>
          <a:bodyPr wrap="square" lIns="0" tIns="0" rIns="0" bIns="0" rtlCol="0"/>
          <a:lstStyle/>
          <a:p/>
        </p:txBody>
      </p:sp>
      <p:sp>
        <p:nvSpPr>
          <p:cNvPr id="57" name="object 57"/>
          <p:cNvSpPr/>
          <p:nvPr/>
        </p:nvSpPr>
        <p:spPr>
          <a:xfrm>
            <a:off x="5812535" y="7662671"/>
            <a:ext cx="59690" cy="90170"/>
          </a:xfrm>
          <a:custGeom>
            <a:avLst/>
            <a:gdLst/>
            <a:ahLst/>
            <a:cxnLst/>
            <a:rect l="l" t="t" r="r" b="b"/>
            <a:pathLst>
              <a:path w="59689" h="90170">
                <a:moveTo>
                  <a:pt x="28956" y="89916"/>
                </a:moveTo>
                <a:lnTo>
                  <a:pt x="0" y="0"/>
                </a:lnTo>
                <a:lnTo>
                  <a:pt x="59435" y="0"/>
                </a:lnTo>
                <a:lnTo>
                  <a:pt x="28956" y="89916"/>
                </a:lnTo>
                <a:close/>
              </a:path>
            </a:pathLst>
          </a:custGeom>
          <a:solidFill>
            <a:srgbClr val="000000"/>
          </a:solidFill>
        </p:spPr>
        <p:txBody>
          <a:bodyPr wrap="square" lIns="0" tIns="0" rIns="0" bIns="0" rtlCol="0"/>
          <a:lstStyle/>
          <a:p/>
        </p:txBody>
      </p:sp>
      <p:sp>
        <p:nvSpPr>
          <p:cNvPr id="58" name="object 58"/>
          <p:cNvSpPr/>
          <p:nvPr/>
        </p:nvSpPr>
        <p:spPr>
          <a:xfrm>
            <a:off x="6004560" y="7587996"/>
            <a:ext cx="0" cy="82550"/>
          </a:xfrm>
          <a:custGeom>
            <a:avLst/>
            <a:gdLst/>
            <a:ahLst/>
            <a:cxnLst/>
            <a:rect l="l" t="t" r="r" b="b"/>
            <a:pathLst>
              <a:path w="0" h="82550">
                <a:moveTo>
                  <a:pt x="0" y="0"/>
                </a:moveTo>
                <a:lnTo>
                  <a:pt x="0" y="82296"/>
                </a:lnTo>
              </a:path>
            </a:pathLst>
          </a:custGeom>
          <a:ln w="6096">
            <a:solidFill>
              <a:srgbClr val="000000"/>
            </a:solidFill>
          </a:ln>
        </p:spPr>
        <p:txBody>
          <a:bodyPr wrap="square" lIns="0" tIns="0" rIns="0" bIns="0" rtlCol="0"/>
          <a:lstStyle/>
          <a:p/>
        </p:txBody>
      </p:sp>
      <p:sp>
        <p:nvSpPr>
          <p:cNvPr id="59" name="object 59"/>
          <p:cNvSpPr/>
          <p:nvPr/>
        </p:nvSpPr>
        <p:spPr>
          <a:xfrm>
            <a:off x="5975603" y="7662671"/>
            <a:ext cx="59690" cy="90170"/>
          </a:xfrm>
          <a:custGeom>
            <a:avLst/>
            <a:gdLst/>
            <a:ahLst/>
            <a:cxnLst/>
            <a:rect l="l" t="t" r="r" b="b"/>
            <a:pathLst>
              <a:path w="59689" h="90170">
                <a:moveTo>
                  <a:pt x="28956" y="89916"/>
                </a:moveTo>
                <a:lnTo>
                  <a:pt x="0" y="0"/>
                </a:lnTo>
                <a:lnTo>
                  <a:pt x="59435" y="0"/>
                </a:lnTo>
                <a:lnTo>
                  <a:pt x="28956" y="89916"/>
                </a:lnTo>
                <a:close/>
              </a:path>
            </a:pathLst>
          </a:custGeom>
          <a:solidFill>
            <a:srgbClr val="000000"/>
          </a:solidFill>
        </p:spPr>
        <p:txBody>
          <a:bodyPr wrap="square" lIns="0" tIns="0" rIns="0" bIns="0" rtlCol="0"/>
          <a:lstStyle/>
          <a:p/>
        </p:txBody>
      </p:sp>
      <p:sp>
        <p:nvSpPr>
          <p:cNvPr id="60" name="object 60"/>
          <p:cNvSpPr/>
          <p:nvPr/>
        </p:nvSpPr>
        <p:spPr>
          <a:xfrm>
            <a:off x="6169152" y="7587996"/>
            <a:ext cx="0" cy="82550"/>
          </a:xfrm>
          <a:custGeom>
            <a:avLst/>
            <a:gdLst/>
            <a:ahLst/>
            <a:cxnLst/>
            <a:rect l="l" t="t" r="r" b="b"/>
            <a:pathLst>
              <a:path w="0" h="82550">
                <a:moveTo>
                  <a:pt x="0" y="0"/>
                </a:moveTo>
                <a:lnTo>
                  <a:pt x="0" y="82296"/>
                </a:lnTo>
              </a:path>
            </a:pathLst>
          </a:custGeom>
          <a:ln w="6096">
            <a:solidFill>
              <a:srgbClr val="000000"/>
            </a:solidFill>
          </a:ln>
        </p:spPr>
        <p:txBody>
          <a:bodyPr wrap="square" lIns="0" tIns="0" rIns="0" bIns="0" rtlCol="0"/>
          <a:lstStyle/>
          <a:p/>
        </p:txBody>
      </p:sp>
      <p:sp>
        <p:nvSpPr>
          <p:cNvPr id="61" name="object 61"/>
          <p:cNvSpPr/>
          <p:nvPr/>
        </p:nvSpPr>
        <p:spPr>
          <a:xfrm>
            <a:off x="6138671" y="7662671"/>
            <a:ext cx="59690" cy="90170"/>
          </a:xfrm>
          <a:custGeom>
            <a:avLst/>
            <a:gdLst/>
            <a:ahLst/>
            <a:cxnLst/>
            <a:rect l="l" t="t" r="r" b="b"/>
            <a:pathLst>
              <a:path w="59689" h="90170">
                <a:moveTo>
                  <a:pt x="30480" y="89916"/>
                </a:moveTo>
                <a:lnTo>
                  <a:pt x="0" y="0"/>
                </a:lnTo>
                <a:lnTo>
                  <a:pt x="59435" y="0"/>
                </a:lnTo>
                <a:lnTo>
                  <a:pt x="30480" y="89916"/>
                </a:lnTo>
                <a:close/>
              </a:path>
            </a:pathLst>
          </a:custGeom>
          <a:solidFill>
            <a:srgbClr val="000000"/>
          </a:solidFill>
        </p:spPr>
        <p:txBody>
          <a:bodyPr wrap="square" lIns="0" tIns="0" rIns="0" bIns="0" rtlCol="0"/>
          <a:lstStyle/>
          <a:p/>
        </p:txBody>
      </p:sp>
      <p:sp>
        <p:nvSpPr>
          <p:cNvPr id="62" name="object 62"/>
          <p:cNvSpPr/>
          <p:nvPr/>
        </p:nvSpPr>
        <p:spPr>
          <a:xfrm>
            <a:off x="6332220" y="7587996"/>
            <a:ext cx="0" cy="82550"/>
          </a:xfrm>
          <a:custGeom>
            <a:avLst/>
            <a:gdLst/>
            <a:ahLst/>
            <a:cxnLst/>
            <a:rect l="l" t="t" r="r" b="b"/>
            <a:pathLst>
              <a:path w="0" h="82550">
                <a:moveTo>
                  <a:pt x="0" y="0"/>
                </a:moveTo>
                <a:lnTo>
                  <a:pt x="0" y="82296"/>
                </a:lnTo>
              </a:path>
            </a:pathLst>
          </a:custGeom>
          <a:ln w="6096">
            <a:solidFill>
              <a:srgbClr val="000000"/>
            </a:solidFill>
          </a:ln>
        </p:spPr>
        <p:txBody>
          <a:bodyPr wrap="square" lIns="0" tIns="0" rIns="0" bIns="0" rtlCol="0"/>
          <a:lstStyle/>
          <a:p/>
        </p:txBody>
      </p:sp>
      <p:sp>
        <p:nvSpPr>
          <p:cNvPr id="63" name="object 63"/>
          <p:cNvSpPr/>
          <p:nvPr/>
        </p:nvSpPr>
        <p:spPr>
          <a:xfrm>
            <a:off x="6301739" y="7662671"/>
            <a:ext cx="59690" cy="90170"/>
          </a:xfrm>
          <a:custGeom>
            <a:avLst/>
            <a:gdLst/>
            <a:ahLst/>
            <a:cxnLst/>
            <a:rect l="l" t="t" r="r" b="b"/>
            <a:pathLst>
              <a:path w="59689" h="90170">
                <a:moveTo>
                  <a:pt x="30480" y="89916"/>
                </a:moveTo>
                <a:lnTo>
                  <a:pt x="0" y="0"/>
                </a:lnTo>
                <a:lnTo>
                  <a:pt x="59436" y="0"/>
                </a:lnTo>
                <a:lnTo>
                  <a:pt x="30480" y="89916"/>
                </a:lnTo>
                <a:close/>
              </a:path>
            </a:pathLst>
          </a:custGeom>
          <a:solidFill>
            <a:srgbClr val="000000"/>
          </a:solidFill>
        </p:spPr>
        <p:txBody>
          <a:bodyPr wrap="square" lIns="0" tIns="0" rIns="0" bIns="0" rtlCol="0"/>
          <a:lstStyle/>
          <a:p/>
        </p:txBody>
      </p:sp>
      <p:sp>
        <p:nvSpPr>
          <p:cNvPr id="64" name="object 64"/>
          <p:cNvSpPr/>
          <p:nvPr/>
        </p:nvSpPr>
        <p:spPr>
          <a:xfrm>
            <a:off x="6495288" y="7587996"/>
            <a:ext cx="0" cy="82550"/>
          </a:xfrm>
          <a:custGeom>
            <a:avLst/>
            <a:gdLst/>
            <a:ahLst/>
            <a:cxnLst/>
            <a:rect l="l" t="t" r="r" b="b"/>
            <a:pathLst>
              <a:path w="0" h="82550">
                <a:moveTo>
                  <a:pt x="0" y="0"/>
                </a:moveTo>
                <a:lnTo>
                  <a:pt x="0" y="82296"/>
                </a:lnTo>
              </a:path>
            </a:pathLst>
          </a:custGeom>
          <a:ln w="6096">
            <a:solidFill>
              <a:srgbClr val="000000"/>
            </a:solidFill>
          </a:ln>
        </p:spPr>
        <p:txBody>
          <a:bodyPr wrap="square" lIns="0" tIns="0" rIns="0" bIns="0" rtlCol="0"/>
          <a:lstStyle/>
          <a:p/>
        </p:txBody>
      </p:sp>
      <p:sp>
        <p:nvSpPr>
          <p:cNvPr id="65" name="object 65"/>
          <p:cNvSpPr/>
          <p:nvPr/>
        </p:nvSpPr>
        <p:spPr>
          <a:xfrm>
            <a:off x="6466332" y="7662671"/>
            <a:ext cx="59690" cy="90170"/>
          </a:xfrm>
          <a:custGeom>
            <a:avLst/>
            <a:gdLst/>
            <a:ahLst/>
            <a:cxnLst/>
            <a:rect l="l" t="t" r="r" b="b"/>
            <a:pathLst>
              <a:path w="59690" h="90170">
                <a:moveTo>
                  <a:pt x="28955" y="89916"/>
                </a:moveTo>
                <a:lnTo>
                  <a:pt x="0" y="0"/>
                </a:lnTo>
                <a:lnTo>
                  <a:pt x="59435" y="0"/>
                </a:lnTo>
                <a:lnTo>
                  <a:pt x="28955" y="89916"/>
                </a:lnTo>
                <a:close/>
              </a:path>
            </a:pathLst>
          </a:custGeom>
          <a:solidFill>
            <a:srgbClr val="000000"/>
          </a:solidFill>
        </p:spPr>
        <p:txBody>
          <a:bodyPr wrap="square" lIns="0" tIns="0" rIns="0" bIns="0" rtlCol="0"/>
          <a:lstStyle/>
          <a:p/>
        </p:txBody>
      </p:sp>
      <p:sp>
        <p:nvSpPr>
          <p:cNvPr id="66" name="object 66"/>
          <p:cNvSpPr/>
          <p:nvPr/>
        </p:nvSpPr>
        <p:spPr>
          <a:xfrm>
            <a:off x="6658355" y="7587996"/>
            <a:ext cx="0" cy="82550"/>
          </a:xfrm>
          <a:custGeom>
            <a:avLst/>
            <a:gdLst/>
            <a:ahLst/>
            <a:cxnLst/>
            <a:rect l="l" t="t" r="r" b="b"/>
            <a:pathLst>
              <a:path w="0" h="82550">
                <a:moveTo>
                  <a:pt x="0" y="0"/>
                </a:moveTo>
                <a:lnTo>
                  <a:pt x="0" y="82296"/>
                </a:lnTo>
              </a:path>
            </a:pathLst>
          </a:custGeom>
          <a:ln w="6096">
            <a:solidFill>
              <a:srgbClr val="000000"/>
            </a:solidFill>
          </a:ln>
        </p:spPr>
        <p:txBody>
          <a:bodyPr wrap="square" lIns="0" tIns="0" rIns="0" bIns="0" rtlCol="0"/>
          <a:lstStyle/>
          <a:p/>
        </p:txBody>
      </p:sp>
      <p:sp>
        <p:nvSpPr>
          <p:cNvPr id="67" name="object 67"/>
          <p:cNvSpPr/>
          <p:nvPr/>
        </p:nvSpPr>
        <p:spPr>
          <a:xfrm>
            <a:off x="6629400" y="7662671"/>
            <a:ext cx="59690" cy="90170"/>
          </a:xfrm>
          <a:custGeom>
            <a:avLst/>
            <a:gdLst/>
            <a:ahLst/>
            <a:cxnLst/>
            <a:rect l="l" t="t" r="r" b="b"/>
            <a:pathLst>
              <a:path w="59690" h="90170">
                <a:moveTo>
                  <a:pt x="28955" y="89916"/>
                </a:moveTo>
                <a:lnTo>
                  <a:pt x="0" y="0"/>
                </a:lnTo>
                <a:lnTo>
                  <a:pt x="59435" y="0"/>
                </a:lnTo>
                <a:lnTo>
                  <a:pt x="28955" y="89916"/>
                </a:lnTo>
                <a:close/>
              </a:path>
            </a:pathLst>
          </a:custGeom>
          <a:solidFill>
            <a:srgbClr val="000000"/>
          </a:solidFill>
        </p:spPr>
        <p:txBody>
          <a:bodyPr wrap="square" lIns="0" tIns="0" rIns="0" bIns="0" rtlCol="0"/>
          <a:lstStyle/>
          <a:p/>
        </p:txBody>
      </p:sp>
      <p:sp>
        <p:nvSpPr>
          <p:cNvPr id="68" name="object 68"/>
          <p:cNvSpPr txBox="1"/>
          <p:nvPr/>
        </p:nvSpPr>
        <p:spPr>
          <a:xfrm>
            <a:off x="4846327" y="6719043"/>
            <a:ext cx="1213485" cy="542925"/>
          </a:xfrm>
          <a:prstGeom prst="rect">
            <a:avLst/>
          </a:prstGeom>
        </p:spPr>
        <p:txBody>
          <a:bodyPr wrap="square" lIns="0" tIns="90170" rIns="0" bIns="0" rtlCol="0" vert="horz">
            <a:spAutoFit/>
          </a:bodyPr>
          <a:lstStyle/>
          <a:p>
            <a:pPr marL="241935">
              <a:lnSpc>
                <a:spcPct val="100000"/>
              </a:lnSpc>
              <a:spcBef>
                <a:spcPts val="710"/>
              </a:spcBef>
            </a:pPr>
            <a:r>
              <a:rPr dirty="0" sz="850" spc="-5">
                <a:latin typeface="Calibri"/>
                <a:cs typeface="Calibri"/>
              </a:rPr>
              <a:t>Compression</a:t>
            </a:r>
            <a:endParaRPr sz="850">
              <a:latin typeface="Calibri"/>
              <a:cs typeface="Calibri"/>
            </a:endParaRPr>
          </a:p>
          <a:p>
            <a:pPr>
              <a:lnSpc>
                <a:spcPct val="100000"/>
              </a:lnSpc>
              <a:spcBef>
                <a:spcPts val="15"/>
              </a:spcBef>
            </a:pPr>
            <a:endParaRPr sz="750">
              <a:latin typeface="Calibri"/>
              <a:cs typeface="Calibri"/>
            </a:endParaRPr>
          </a:p>
          <a:p>
            <a:pPr>
              <a:lnSpc>
                <a:spcPct val="100000"/>
              </a:lnSpc>
            </a:pPr>
            <a:r>
              <a:rPr dirty="0" u="sng" sz="1250" spc="10">
                <a:uFill>
                  <a:solidFill>
                    <a:srgbClr val="000000"/>
                  </a:solidFill>
                </a:uFill>
                <a:latin typeface="Arial"/>
                <a:cs typeface="Arial"/>
              </a:rPr>
              <a:t>Initial</a:t>
            </a:r>
            <a:r>
              <a:rPr dirty="0" u="sng" sz="1250" spc="-75">
                <a:uFill>
                  <a:solidFill>
                    <a:srgbClr val="000000"/>
                  </a:solidFill>
                </a:uFill>
                <a:latin typeface="Arial"/>
                <a:cs typeface="Arial"/>
              </a:rPr>
              <a:t> </a:t>
            </a:r>
            <a:r>
              <a:rPr dirty="0" u="sng" sz="1250" spc="15">
                <a:uFill>
                  <a:solidFill>
                    <a:srgbClr val="000000"/>
                  </a:solidFill>
                </a:uFill>
                <a:latin typeface="Arial"/>
                <a:cs typeface="Arial"/>
              </a:rPr>
              <a:t>Conditions</a:t>
            </a:r>
            <a:endParaRPr sz="1250">
              <a:latin typeface="Arial"/>
              <a:cs typeface="Arial"/>
            </a:endParaRPr>
          </a:p>
        </p:txBody>
      </p:sp>
      <p:sp>
        <p:nvSpPr>
          <p:cNvPr id="69" name="object 69"/>
          <p:cNvSpPr txBox="1"/>
          <p:nvPr/>
        </p:nvSpPr>
        <p:spPr>
          <a:xfrm>
            <a:off x="4846327" y="8170449"/>
            <a:ext cx="1376045" cy="492125"/>
          </a:xfrm>
          <a:prstGeom prst="rect">
            <a:avLst/>
          </a:prstGeom>
        </p:spPr>
        <p:txBody>
          <a:bodyPr wrap="square" lIns="0" tIns="69850" rIns="0" bIns="0" rtlCol="0" vert="horz">
            <a:spAutoFit/>
          </a:bodyPr>
          <a:lstStyle/>
          <a:p>
            <a:pPr marL="334645">
              <a:lnSpc>
                <a:spcPct val="100000"/>
              </a:lnSpc>
              <a:spcBef>
                <a:spcPts val="550"/>
              </a:spcBef>
            </a:pPr>
            <a:r>
              <a:rPr dirty="0" sz="850" spc="5">
                <a:latin typeface="Calibri"/>
                <a:cs typeface="Calibri"/>
              </a:rPr>
              <a:t>Tension</a:t>
            </a:r>
            <a:endParaRPr sz="850">
              <a:latin typeface="Calibri"/>
              <a:cs typeface="Calibri"/>
            </a:endParaRPr>
          </a:p>
          <a:p>
            <a:pPr>
              <a:lnSpc>
                <a:spcPct val="100000"/>
              </a:lnSpc>
              <a:spcBef>
                <a:spcPts val="695"/>
              </a:spcBef>
            </a:pPr>
            <a:r>
              <a:rPr dirty="0" u="sng" sz="1250" spc="15">
                <a:uFill>
                  <a:solidFill>
                    <a:srgbClr val="000000"/>
                  </a:solidFill>
                </a:uFill>
                <a:latin typeface="Arial"/>
                <a:cs typeface="Arial"/>
              </a:rPr>
              <a:t>Service</a:t>
            </a:r>
            <a:r>
              <a:rPr dirty="0" u="sng" sz="1250" spc="-70">
                <a:uFill>
                  <a:solidFill>
                    <a:srgbClr val="000000"/>
                  </a:solidFill>
                </a:uFill>
                <a:latin typeface="Arial"/>
                <a:cs typeface="Arial"/>
              </a:rPr>
              <a:t> </a:t>
            </a:r>
            <a:r>
              <a:rPr dirty="0" u="sng" sz="1250" spc="15">
                <a:uFill>
                  <a:solidFill>
                    <a:srgbClr val="000000"/>
                  </a:solidFill>
                </a:uFill>
                <a:latin typeface="Arial"/>
                <a:cs typeface="Arial"/>
              </a:rPr>
              <a:t>Conditions</a:t>
            </a:r>
            <a:endParaRPr sz="1250">
              <a:latin typeface="Arial"/>
              <a:cs typeface="Arial"/>
            </a:endParaRPr>
          </a:p>
        </p:txBody>
      </p:sp>
      <p:sp>
        <p:nvSpPr>
          <p:cNvPr id="70" name="object 70"/>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71" name="object 71"/>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41</a:t>
            </a:r>
            <a:endParaRPr sz="1050">
              <a:latin typeface="Calibri"/>
              <a:cs typeface="Calibri"/>
            </a:endParaRPr>
          </a:p>
        </p:txBody>
      </p:sp>
      <p:sp>
        <p:nvSpPr>
          <p:cNvPr id="73" name="object 73"/>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72" name="object 72"/>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42</a:t>
            </a:r>
            <a:endParaRPr sz="105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016555" y="1157746"/>
            <a:ext cx="2387600" cy="320040"/>
          </a:xfrm>
          <a:prstGeom prst="rect">
            <a:avLst/>
          </a:prstGeom>
        </p:spPr>
        <p:txBody>
          <a:bodyPr wrap="square" lIns="0" tIns="16510" rIns="0" bIns="0" rtlCol="0" vert="horz">
            <a:spAutoFit/>
          </a:bodyPr>
          <a:lstStyle/>
          <a:p>
            <a:pPr>
              <a:lnSpc>
                <a:spcPct val="100000"/>
              </a:lnSpc>
              <a:spcBef>
                <a:spcPts val="130"/>
              </a:spcBef>
            </a:pPr>
            <a:r>
              <a:rPr dirty="0" sz="1900" spc="15">
                <a:solidFill>
                  <a:srgbClr val="1C7C5B"/>
                </a:solidFill>
                <a:latin typeface="Arial Black"/>
                <a:cs typeface="Arial Black"/>
              </a:rPr>
              <a:t>Design</a:t>
            </a:r>
            <a:r>
              <a:rPr dirty="0" sz="1900" spc="-60">
                <a:solidFill>
                  <a:srgbClr val="1C7C5B"/>
                </a:solidFill>
                <a:latin typeface="Arial Black"/>
                <a:cs typeface="Arial Black"/>
              </a:rPr>
              <a:t> </a:t>
            </a:r>
            <a:r>
              <a:rPr dirty="0" sz="1900" spc="20">
                <a:solidFill>
                  <a:srgbClr val="1C7C5B"/>
                </a:solidFill>
                <a:latin typeface="Arial Black"/>
                <a:cs typeface="Arial Black"/>
              </a:rPr>
              <a:t>Procedure</a:t>
            </a:r>
            <a:endParaRPr sz="1900">
              <a:latin typeface="Arial Black"/>
              <a:cs typeface="Arial Black"/>
            </a:endParaRPr>
          </a:p>
        </p:txBody>
      </p:sp>
      <p:sp>
        <p:nvSpPr>
          <p:cNvPr id="5" name="object 5"/>
          <p:cNvSpPr/>
          <p:nvPr/>
        </p:nvSpPr>
        <p:spPr>
          <a:xfrm>
            <a:off x="4792979" y="1085087"/>
            <a:ext cx="2084832" cy="414527"/>
          </a:xfrm>
          <a:prstGeom prst="rect">
            <a:avLst/>
          </a:prstGeom>
          <a:blipFill>
            <a:blip r:embed="rId3" cstate="print"/>
            <a:stretch>
              <a:fillRect/>
            </a:stretch>
          </a:blipFill>
        </p:spPr>
        <p:txBody>
          <a:bodyPr wrap="square" lIns="0" tIns="0" rIns="0" bIns="0" rtlCol="0"/>
          <a:lstStyle/>
          <a:p/>
        </p:txBody>
      </p:sp>
      <p:sp>
        <p:nvSpPr>
          <p:cNvPr id="6" name="object 6"/>
          <p:cNvSpPr txBox="1"/>
          <p:nvPr/>
        </p:nvSpPr>
        <p:spPr>
          <a:xfrm>
            <a:off x="4796027" y="1088136"/>
            <a:ext cx="2078989" cy="408940"/>
          </a:xfrm>
          <a:prstGeom prst="rect">
            <a:avLst/>
          </a:prstGeom>
          <a:ln w="6096">
            <a:solidFill>
              <a:srgbClr val="497EBA"/>
            </a:solidFill>
          </a:ln>
        </p:spPr>
        <p:txBody>
          <a:bodyPr wrap="square" lIns="0" tIns="68580" rIns="0" bIns="0" rtlCol="0" vert="horz">
            <a:spAutoFit/>
          </a:bodyPr>
          <a:lstStyle/>
          <a:p>
            <a:pPr marL="318135" marR="161925" indent="-149860">
              <a:lnSpc>
                <a:spcPct val="101200"/>
              </a:lnSpc>
              <a:spcBef>
                <a:spcPts val="540"/>
              </a:spcBef>
            </a:pPr>
            <a:r>
              <a:rPr dirty="0" sz="850" spc="-5">
                <a:solidFill>
                  <a:srgbClr val="FFFFFF"/>
                </a:solidFill>
                <a:latin typeface="Arial"/>
                <a:cs typeface="Arial"/>
              </a:rPr>
              <a:t>1) Design for final </a:t>
            </a:r>
            <a:r>
              <a:rPr dirty="0" sz="850">
                <a:solidFill>
                  <a:srgbClr val="FFFFFF"/>
                </a:solidFill>
                <a:latin typeface="Arial"/>
                <a:cs typeface="Arial"/>
              </a:rPr>
              <a:t>service </a:t>
            </a:r>
            <a:r>
              <a:rPr dirty="0" sz="850" spc="-5">
                <a:solidFill>
                  <a:srgbClr val="FFFFFF"/>
                </a:solidFill>
                <a:latin typeface="Arial"/>
                <a:cs typeface="Arial"/>
              </a:rPr>
              <a:t>conditions </a:t>
            </a:r>
            <a:r>
              <a:rPr dirty="0" sz="850" spc="-5">
                <a:latin typeface="Arial"/>
                <a:cs typeface="Arial"/>
              </a:rPr>
              <a:t> </a:t>
            </a:r>
            <a:r>
              <a:rPr dirty="0" sz="850" spc="-10">
                <a:latin typeface="Arial"/>
                <a:cs typeface="Arial"/>
              </a:rPr>
              <a:t>Number of permanent</a:t>
            </a:r>
            <a:r>
              <a:rPr dirty="0" sz="850" spc="95">
                <a:latin typeface="Arial"/>
                <a:cs typeface="Arial"/>
              </a:rPr>
              <a:t> </a:t>
            </a:r>
            <a:r>
              <a:rPr dirty="0" sz="850" spc="-5">
                <a:latin typeface="Arial"/>
                <a:cs typeface="Arial"/>
              </a:rPr>
              <a:t>strands</a:t>
            </a:r>
            <a:endParaRPr sz="850">
              <a:latin typeface="Arial"/>
              <a:cs typeface="Arial"/>
            </a:endParaRPr>
          </a:p>
        </p:txBody>
      </p:sp>
      <p:sp>
        <p:nvSpPr>
          <p:cNvPr id="7" name="object 7"/>
          <p:cNvSpPr/>
          <p:nvPr/>
        </p:nvSpPr>
        <p:spPr>
          <a:xfrm>
            <a:off x="4792979" y="1574292"/>
            <a:ext cx="2084832" cy="577596"/>
          </a:xfrm>
          <a:prstGeom prst="rect">
            <a:avLst/>
          </a:prstGeom>
          <a:blipFill>
            <a:blip r:embed="rId4" cstate="print"/>
            <a:stretch>
              <a:fillRect/>
            </a:stretch>
          </a:blipFill>
        </p:spPr>
        <p:txBody>
          <a:bodyPr wrap="square" lIns="0" tIns="0" rIns="0" bIns="0" rtlCol="0"/>
          <a:lstStyle/>
          <a:p/>
        </p:txBody>
      </p:sp>
      <p:sp>
        <p:nvSpPr>
          <p:cNvPr id="8" name="object 8"/>
          <p:cNvSpPr txBox="1"/>
          <p:nvPr/>
        </p:nvSpPr>
        <p:spPr>
          <a:xfrm>
            <a:off x="4796027" y="1577340"/>
            <a:ext cx="2078989" cy="571500"/>
          </a:xfrm>
          <a:prstGeom prst="rect">
            <a:avLst/>
          </a:prstGeom>
          <a:ln w="6096">
            <a:solidFill>
              <a:srgbClr val="497EBA"/>
            </a:solidFill>
          </a:ln>
        </p:spPr>
        <p:txBody>
          <a:bodyPr wrap="square" lIns="0" tIns="19685" rIns="0" bIns="0" rtlCol="0" vert="horz">
            <a:spAutoFit/>
          </a:bodyPr>
          <a:lstStyle/>
          <a:p>
            <a:pPr marL="363855" marR="225425" indent="-131445">
              <a:lnSpc>
                <a:spcPct val="101200"/>
              </a:lnSpc>
              <a:spcBef>
                <a:spcPts val="155"/>
              </a:spcBef>
            </a:pPr>
            <a:r>
              <a:rPr dirty="0" sz="850" spc="-5">
                <a:solidFill>
                  <a:srgbClr val="FFFFFF"/>
                </a:solidFill>
                <a:latin typeface="Arial"/>
                <a:cs typeface="Arial"/>
              </a:rPr>
              <a:t>2) Design for initial </a:t>
            </a:r>
            <a:r>
              <a:rPr dirty="0" sz="850">
                <a:solidFill>
                  <a:srgbClr val="FFFFFF"/>
                </a:solidFill>
                <a:latin typeface="Arial"/>
                <a:cs typeface="Arial"/>
              </a:rPr>
              <a:t>lifting </a:t>
            </a:r>
            <a:r>
              <a:rPr dirty="0" sz="850" spc="-5">
                <a:solidFill>
                  <a:srgbClr val="FFFFFF"/>
                </a:solidFill>
                <a:latin typeface="Arial"/>
                <a:cs typeface="Arial"/>
              </a:rPr>
              <a:t>w/o TTS </a:t>
            </a:r>
            <a:r>
              <a:rPr dirty="0" sz="850" spc="-5">
                <a:latin typeface="Arial"/>
                <a:cs typeface="Arial"/>
              </a:rPr>
              <a:t> Lifting </a:t>
            </a:r>
            <a:r>
              <a:rPr dirty="0" sz="850" spc="-10">
                <a:latin typeface="Arial"/>
                <a:cs typeface="Arial"/>
              </a:rPr>
              <a:t>embedment</a:t>
            </a:r>
            <a:r>
              <a:rPr dirty="0" sz="850" spc="40">
                <a:latin typeface="Arial"/>
                <a:cs typeface="Arial"/>
              </a:rPr>
              <a:t> </a:t>
            </a:r>
            <a:r>
              <a:rPr dirty="0" sz="850" spc="-5">
                <a:latin typeface="Arial"/>
                <a:cs typeface="Arial"/>
              </a:rPr>
              <a:t>locations</a:t>
            </a:r>
            <a:endParaRPr sz="850">
              <a:latin typeface="Arial"/>
              <a:cs typeface="Arial"/>
            </a:endParaRPr>
          </a:p>
          <a:p>
            <a:pPr marL="310515" marR="192405" indent="-113030">
              <a:lnSpc>
                <a:spcPct val="100000"/>
              </a:lnSpc>
              <a:spcBef>
                <a:spcPts val="15"/>
              </a:spcBef>
            </a:pPr>
            <a:r>
              <a:rPr dirty="0" sz="850" spc="-10">
                <a:latin typeface="Arial"/>
                <a:cs typeface="Arial"/>
              </a:rPr>
              <a:t>Arrangement </a:t>
            </a:r>
            <a:r>
              <a:rPr dirty="0" sz="850" spc="-5">
                <a:latin typeface="Arial"/>
                <a:cs typeface="Arial"/>
              </a:rPr>
              <a:t>of </a:t>
            </a:r>
            <a:r>
              <a:rPr dirty="0" sz="850" spc="-10">
                <a:latin typeface="Arial"/>
                <a:cs typeface="Arial"/>
              </a:rPr>
              <a:t>permanent </a:t>
            </a:r>
            <a:r>
              <a:rPr dirty="0" sz="850" spc="-5">
                <a:latin typeface="Arial"/>
                <a:cs typeface="Arial"/>
              </a:rPr>
              <a:t>strands  Greatest strength at </a:t>
            </a:r>
            <a:r>
              <a:rPr dirty="0" sz="850">
                <a:latin typeface="Arial"/>
                <a:cs typeface="Arial"/>
              </a:rPr>
              <a:t>lifting</a:t>
            </a:r>
            <a:r>
              <a:rPr dirty="0" sz="850" spc="10">
                <a:latin typeface="Arial"/>
                <a:cs typeface="Arial"/>
              </a:rPr>
              <a:t> </a:t>
            </a:r>
            <a:r>
              <a:rPr dirty="0" sz="850" spc="5">
                <a:latin typeface="Arial"/>
                <a:cs typeface="Arial"/>
              </a:rPr>
              <a:t>(</a:t>
            </a:r>
            <a:r>
              <a:rPr dirty="0" sz="850" spc="5" i="1">
                <a:latin typeface="Arial"/>
                <a:cs typeface="Arial"/>
              </a:rPr>
              <a:t>f’</a:t>
            </a:r>
            <a:r>
              <a:rPr dirty="0" baseline="-20202" sz="825" spc="7" i="1">
                <a:latin typeface="Arial"/>
                <a:cs typeface="Arial"/>
              </a:rPr>
              <a:t>ci</a:t>
            </a:r>
            <a:r>
              <a:rPr dirty="0" sz="850" spc="5">
                <a:latin typeface="Arial"/>
                <a:cs typeface="Arial"/>
              </a:rPr>
              <a:t>)</a:t>
            </a:r>
            <a:endParaRPr sz="850">
              <a:latin typeface="Arial"/>
              <a:cs typeface="Arial"/>
            </a:endParaRPr>
          </a:p>
        </p:txBody>
      </p:sp>
      <p:sp>
        <p:nvSpPr>
          <p:cNvPr id="9" name="object 9"/>
          <p:cNvSpPr/>
          <p:nvPr/>
        </p:nvSpPr>
        <p:spPr>
          <a:xfrm>
            <a:off x="4792979" y="2231135"/>
            <a:ext cx="2084832" cy="618744"/>
          </a:xfrm>
          <a:prstGeom prst="rect">
            <a:avLst/>
          </a:prstGeom>
          <a:blipFill>
            <a:blip r:embed="rId5" cstate="print"/>
            <a:stretch>
              <a:fillRect/>
            </a:stretch>
          </a:blipFill>
        </p:spPr>
        <p:txBody>
          <a:bodyPr wrap="square" lIns="0" tIns="0" rIns="0" bIns="0" rtlCol="0"/>
          <a:lstStyle/>
          <a:p/>
        </p:txBody>
      </p:sp>
      <p:sp>
        <p:nvSpPr>
          <p:cNvPr id="10" name="object 10"/>
          <p:cNvSpPr txBox="1"/>
          <p:nvPr/>
        </p:nvSpPr>
        <p:spPr>
          <a:xfrm>
            <a:off x="4796027" y="2234183"/>
            <a:ext cx="2078989" cy="612775"/>
          </a:xfrm>
          <a:prstGeom prst="rect">
            <a:avLst/>
          </a:prstGeom>
          <a:ln w="6096">
            <a:solidFill>
              <a:srgbClr val="497EBA"/>
            </a:solidFill>
          </a:ln>
        </p:spPr>
        <p:txBody>
          <a:bodyPr wrap="square" lIns="0" tIns="42545" rIns="0" bIns="0" rtlCol="0" vert="horz">
            <a:spAutoFit/>
          </a:bodyPr>
          <a:lstStyle/>
          <a:p>
            <a:pPr marL="540385">
              <a:lnSpc>
                <a:spcPct val="100000"/>
              </a:lnSpc>
              <a:spcBef>
                <a:spcPts val="335"/>
              </a:spcBef>
            </a:pPr>
            <a:r>
              <a:rPr dirty="0" sz="850" spc="-5">
                <a:solidFill>
                  <a:srgbClr val="FFFFFF"/>
                </a:solidFill>
                <a:latin typeface="Arial"/>
                <a:cs typeface="Arial"/>
              </a:rPr>
              <a:t>3) Design for</a:t>
            </a:r>
            <a:r>
              <a:rPr dirty="0" sz="850" spc="15">
                <a:solidFill>
                  <a:srgbClr val="FFFFFF"/>
                </a:solidFill>
                <a:latin typeface="Arial"/>
                <a:cs typeface="Arial"/>
              </a:rPr>
              <a:t> </a:t>
            </a:r>
            <a:r>
              <a:rPr dirty="0" sz="850" spc="-5">
                <a:solidFill>
                  <a:srgbClr val="FFFFFF"/>
                </a:solidFill>
                <a:latin typeface="Arial"/>
                <a:cs typeface="Arial"/>
              </a:rPr>
              <a:t>hauling</a:t>
            </a:r>
            <a:endParaRPr sz="850">
              <a:latin typeface="Arial"/>
              <a:cs typeface="Arial"/>
            </a:endParaRPr>
          </a:p>
          <a:p>
            <a:pPr algn="ctr" marL="121920" marR="114935">
              <a:lnSpc>
                <a:spcPct val="100600"/>
              </a:lnSpc>
              <a:spcBef>
                <a:spcPts val="10"/>
              </a:spcBef>
            </a:pPr>
            <a:r>
              <a:rPr dirty="0" sz="850" spc="-5">
                <a:latin typeface="Arial"/>
                <a:cs typeface="Arial"/>
              </a:rPr>
              <a:t>Hauling setup </a:t>
            </a:r>
            <a:r>
              <a:rPr dirty="0" sz="850">
                <a:latin typeface="Arial"/>
                <a:cs typeface="Arial"/>
              </a:rPr>
              <a:t>&amp; </a:t>
            </a:r>
            <a:r>
              <a:rPr dirty="0" sz="850" spc="-5">
                <a:latin typeface="Arial"/>
                <a:cs typeface="Arial"/>
              </a:rPr>
              <a:t>trucking requirements  </a:t>
            </a:r>
            <a:r>
              <a:rPr dirty="0" sz="850" spc="-15">
                <a:latin typeface="Arial"/>
                <a:cs typeface="Arial"/>
              </a:rPr>
              <a:t>Temporary </a:t>
            </a:r>
            <a:r>
              <a:rPr dirty="0" sz="850" spc="-5">
                <a:latin typeface="Arial"/>
                <a:cs typeface="Arial"/>
              </a:rPr>
              <a:t>strand requirements  Strength at hauling</a:t>
            </a:r>
            <a:r>
              <a:rPr dirty="0" sz="850" spc="35">
                <a:latin typeface="Arial"/>
                <a:cs typeface="Arial"/>
              </a:rPr>
              <a:t> </a:t>
            </a:r>
            <a:r>
              <a:rPr dirty="0" sz="850" spc="5">
                <a:latin typeface="Arial"/>
                <a:cs typeface="Arial"/>
              </a:rPr>
              <a:t>(</a:t>
            </a:r>
            <a:r>
              <a:rPr dirty="0" sz="850" spc="5" i="1">
                <a:latin typeface="Arial"/>
                <a:cs typeface="Arial"/>
              </a:rPr>
              <a:t>f’</a:t>
            </a:r>
            <a:r>
              <a:rPr dirty="0" baseline="-20202" sz="825" spc="7" i="1">
                <a:latin typeface="Arial"/>
                <a:cs typeface="Arial"/>
              </a:rPr>
              <a:t>c</a:t>
            </a:r>
            <a:r>
              <a:rPr dirty="0" sz="850" spc="5">
                <a:latin typeface="Arial"/>
                <a:cs typeface="Arial"/>
              </a:rPr>
              <a:t>)</a:t>
            </a:r>
            <a:endParaRPr sz="850">
              <a:latin typeface="Arial"/>
              <a:cs typeface="Arial"/>
            </a:endParaRPr>
          </a:p>
        </p:txBody>
      </p:sp>
      <p:sp>
        <p:nvSpPr>
          <p:cNvPr id="11" name="object 11"/>
          <p:cNvSpPr/>
          <p:nvPr/>
        </p:nvSpPr>
        <p:spPr>
          <a:xfrm>
            <a:off x="5340096" y="3168396"/>
            <a:ext cx="1185671" cy="284987"/>
          </a:xfrm>
          <a:prstGeom prst="rect">
            <a:avLst/>
          </a:prstGeom>
          <a:blipFill>
            <a:blip r:embed="rId6" cstate="print"/>
            <a:stretch>
              <a:fillRect/>
            </a:stretch>
          </a:blipFill>
        </p:spPr>
        <p:txBody>
          <a:bodyPr wrap="square" lIns="0" tIns="0" rIns="0" bIns="0" rtlCol="0"/>
          <a:lstStyle/>
          <a:p/>
        </p:txBody>
      </p:sp>
      <p:sp>
        <p:nvSpPr>
          <p:cNvPr id="12" name="object 12"/>
          <p:cNvSpPr/>
          <p:nvPr/>
        </p:nvSpPr>
        <p:spPr>
          <a:xfrm>
            <a:off x="5138936" y="3116467"/>
            <a:ext cx="257770" cy="94599"/>
          </a:xfrm>
          <a:prstGeom prst="rect">
            <a:avLst/>
          </a:prstGeom>
          <a:blipFill>
            <a:blip r:embed="rId7" cstate="print"/>
            <a:stretch>
              <a:fillRect/>
            </a:stretch>
          </a:blipFill>
        </p:spPr>
        <p:txBody>
          <a:bodyPr wrap="square" lIns="0" tIns="0" rIns="0" bIns="0" rtlCol="0"/>
          <a:lstStyle/>
          <a:p/>
        </p:txBody>
      </p:sp>
      <p:sp>
        <p:nvSpPr>
          <p:cNvPr id="13" name="object 13"/>
          <p:cNvSpPr/>
          <p:nvPr/>
        </p:nvSpPr>
        <p:spPr>
          <a:xfrm>
            <a:off x="5241039" y="3243072"/>
            <a:ext cx="596265" cy="210820"/>
          </a:xfrm>
          <a:custGeom>
            <a:avLst/>
            <a:gdLst/>
            <a:ahLst/>
            <a:cxnLst/>
            <a:rect l="l" t="t" r="r" b="b"/>
            <a:pathLst>
              <a:path w="596264" h="210820">
                <a:moveTo>
                  <a:pt x="595835" y="209787"/>
                </a:moveTo>
                <a:lnTo>
                  <a:pt x="594356" y="210311"/>
                </a:lnTo>
                <a:lnTo>
                  <a:pt x="0" y="0"/>
                </a:lnTo>
              </a:path>
            </a:pathLst>
          </a:custGeom>
          <a:ln w="6096">
            <a:solidFill>
              <a:srgbClr val="497EBA"/>
            </a:solidFill>
          </a:ln>
        </p:spPr>
        <p:txBody>
          <a:bodyPr wrap="square" lIns="0" tIns="0" rIns="0" bIns="0" rtlCol="0"/>
          <a:lstStyle/>
          <a:p/>
        </p:txBody>
      </p:sp>
      <p:sp>
        <p:nvSpPr>
          <p:cNvPr id="14" name="object 14"/>
          <p:cNvSpPr/>
          <p:nvPr/>
        </p:nvSpPr>
        <p:spPr>
          <a:xfrm>
            <a:off x="5216260" y="3234305"/>
            <a:ext cx="25400" cy="8890"/>
          </a:xfrm>
          <a:custGeom>
            <a:avLst/>
            <a:gdLst/>
            <a:ahLst/>
            <a:cxnLst/>
            <a:rect l="l" t="t" r="r" b="b"/>
            <a:pathLst>
              <a:path w="25400" h="8889">
                <a:moveTo>
                  <a:pt x="24775" y="8766"/>
                </a:moveTo>
                <a:lnTo>
                  <a:pt x="0" y="0"/>
                </a:lnTo>
              </a:path>
            </a:pathLst>
          </a:custGeom>
          <a:ln w="6096">
            <a:solidFill>
              <a:srgbClr val="497EBA"/>
            </a:solidFill>
          </a:ln>
        </p:spPr>
        <p:txBody>
          <a:bodyPr wrap="square" lIns="0" tIns="0" rIns="0" bIns="0" rtlCol="0"/>
          <a:lstStyle/>
          <a:p/>
        </p:txBody>
      </p:sp>
      <p:sp>
        <p:nvSpPr>
          <p:cNvPr id="15" name="object 15"/>
          <p:cNvSpPr/>
          <p:nvPr/>
        </p:nvSpPr>
        <p:spPr>
          <a:xfrm>
            <a:off x="5191502" y="3225544"/>
            <a:ext cx="23495" cy="8890"/>
          </a:xfrm>
          <a:custGeom>
            <a:avLst/>
            <a:gdLst/>
            <a:ahLst/>
            <a:cxnLst/>
            <a:rect l="l" t="t" r="r" b="b"/>
            <a:pathLst>
              <a:path w="23495" h="8889">
                <a:moveTo>
                  <a:pt x="23466" y="8303"/>
                </a:moveTo>
                <a:lnTo>
                  <a:pt x="0" y="0"/>
                </a:lnTo>
              </a:path>
            </a:pathLst>
          </a:custGeom>
          <a:ln w="6096">
            <a:solidFill>
              <a:srgbClr val="497EBA"/>
            </a:solidFill>
          </a:ln>
        </p:spPr>
        <p:txBody>
          <a:bodyPr wrap="square" lIns="0" tIns="0" rIns="0" bIns="0" rtlCol="0"/>
          <a:lstStyle/>
          <a:p/>
        </p:txBody>
      </p:sp>
      <p:sp>
        <p:nvSpPr>
          <p:cNvPr id="16" name="object 16"/>
          <p:cNvSpPr/>
          <p:nvPr/>
        </p:nvSpPr>
        <p:spPr>
          <a:xfrm>
            <a:off x="5166738" y="3216781"/>
            <a:ext cx="22225" cy="8255"/>
          </a:xfrm>
          <a:custGeom>
            <a:avLst/>
            <a:gdLst/>
            <a:ahLst/>
            <a:cxnLst/>
            <a:rect l="l" t="t" r="r" b="b"/>
            <a:pathLst>
              <a:path w="22225" h="8255">
                <a:moveTo>
                  <a:pt x="22160" y="7841"/>
                </a:moveTo>
                <a:lnTo>
                  <a:pt x="0" y="0"/>
                </a:lnTo>
              </a:path>
            </a:pathLst>
          </a:custGeom>
          <a:ln w="6096">
            <a:solidFill>
              <a:srgbClr val="497EBA"/>
            </a:solidFill>
          </a:ln>
        </p:spPr>
        <p:txBody>
          <a:bodyPr wrap="square" lIns="0" tIns="0" rIns="0" bIns="0" rtlCol="0"/>
          <a:lstStyle/>
          <a:p/>
        </p:txBody>
      </p:sp>
      <p:sp>
        <p:nvSpPr>
          <p:cNvPr id="17" name="object 17"/>
          <p:cNvSpPr/>
          <p:nvPr/>
        </p:nvSpPr>
        <p:spPr>
          <a:xfrm>
            <a:off x="5141976" y="3208019"/>
            <a:ext cx="20955" cy="7620"/>
          </a:xfrm>
          <a:custGeom>
            <a:avLst/>
            <a:gdLst/>
            <a:ahLst/>
            <a:cxnLst/>
            <a:rect l="l" t="t" r="r" b="b"/>
            <a:pathLst>
              <a:path w="20954" h="7619">
                <a:moveTo>
                  <a:pt x="20855" y="7379"/>
                </a:moveTo>
                <a:lnTo>
                  <a:pt x="0" y="0"/>
                </a:lnTo>
              </a:path>
            </a:pathLst>
          </a:custGeom>
          <a:ln w="6096">
            <a:solidFill>
              <a:srgbClr val="497EBA"/>
            </a:solidFill>
          </a:ln>
        </p:spPr>
        <p:txBody>
          <a:bodyPr wrap="square" lIns="0" tIns="0" rIns="0" bIns="0" rtlCol="0"/>
          <a:lstStyle/>
          <a:p/>
        </p:txBody>
      </p:sp>
      <p:sp>
        <p:nvSpPr>
          <p:cNvPr id="18" name="object 18"/>
          <p:cNvSpPr/>
          <p:nvPr/>
        </p:nvSpPr>
        <p:spPr>
          <a:xfrm>
            <a:off x="6254656" y="3165234"/>
            <a:ext cx="277206" cy="141764"/>
          </a:xfrm>
          <a:prstGeom prst="rect">
            <a:avLst/>
          </a:prstGeom>
          <a:blipFill>
            <a:blip r:embed="rId8" cstate="print"/>
            <a:stretch>
              <a:fillRect/>
            </a:stretch>
          </a:blipFill>
        </p:spPr>
        <p:txBody>
          <a:bodyPr wrap="square" lIns="0" tIns="0" rIns="0" bIns="0" rtlCol="0"/>
          <a:lstStyle/>
          <a:p/>
        </p:txBody>
      </p:sp>
      <p:sp>
        <p:nvSpPr>
          <p:cNvPr id="19" name="object 19"/>
          <p:cNvSpPr/>
          <p:nvPr/>
        </p:nvSpPr>
        <p:spPr>
          <a:xfrm>
            <a:off x="5838444" y="3304413"/>
            <a:ext cx="418465" cy="147955"/>
          </a:xfrm>
          <a:custGeom>
            <a:avLst/>
            <a:gdLst/>
            <a:ahLst/>
            <a:cxnLst/>
            <a:rect l="l" t="t" r="r" b="b"/>
            <a:pathLst>
              <a:path w="418464" h="147954">
                <a:moveTo>
                  <a:pt x="417955" y="0"/>
                </a:moveTo>
                <a:lnTo>
                  <a:pt x="0" y="147892"/>
                </a:lnTo>
              </a:path>
            </a:pathLst>
          </a:custGeom>
          <a:ln w="6096">
            <a:solidFill>
              <a:srgbClr val="497EBA"/>
            </a:solidFill>
          </a:ln>
        </p:spPr>
        <p:txBody>
          <a:bodyPr wrap="square" lIns="0" tIns="0" rIns="0" bIns="0" rtlCol="0"/>
          <a:lstStyle/>
          <a:p/>
        </p:txBody>
      </p:sp>
      <p:sp>
        <p:nvSpPr>
          <p:cNvPr id="20" name="object 20"/>
          <p:cNvSpPr/>
          <p:nvPr/>
        </p:nvSpPr>
        <p:spPr>
          <a:xfrm>
            <a:off x="5141976" y="2965703"/>
            <a:ext cx="1386839" cy="487680"/>
          </a:xfrm>
          <a:prstGeom prst="rect">
            <a:avLst/>
          </a:prstGeom>
          <a:blipFill>
            <a:blip r:embed="rId9" cstate="print"/>
            <a:stretch>
              <a:fillRect/>
            </a:stretch>
          </a:blipFill>
        </p:spPr>
        <p:txBody>
          <a:bodyPr wrap="square" lIns="0" tIns="0" rIns="0" bIns="0" rtlCol="0"/>
          <a:lstStyle/>
          <a:p/>
        </p:txBody>
      </p:sp>
      <p:sp>
        <p:nvSpPr>
          <p:cNvPr id="21" name="object 21"/>
          <p:cNvSpPr/>
          <p:nvPr/>
        </p:nvSpPr>
        <p:spPr>
          <a:xfrm>
            <a:off x="5141976" y="2964180"/>
            <a:ext cx="1386840" cy="489584"/>
          </a:xfrm>
          <a:custGeom>
            <a:avLst/>
            <a:gdLst/>
            <a:ahLst/>
            <a:cxnLst/>
            <a:rect l="l" t="t" r="r" b="b"/>
            <a:pathLst>
              <a:path w="1386840" h="489585">
                <a:moveTo>
                  <a:pt x="0" y="243839"/>
                </a:moveTo>
                <a:lnTo>
                  <a:pt x="693419" y="0"/>
                </a:lnTo>
                <a:lnTo>
                  <a:pt x="1386839" y="243839"/>
                </a:lnTo>
                <a:lnTo>
                  <a:pt x="693419" y="489203"/>
                </a:lnTo>
                <a:lnTo>
                  <a:pt x="0" y="243839"/>
                </a:lnTo>
                <a:close/>
              </a:path>
            </a:pathLst>
          </a:custGeom>
          <a:ln w="6096">
            <a:solidFill>
              <a:srgbClr val="497EBA"/>
            </a:solidFill>
          </a:ln>
        </p:spPr>
        <p:txBody>
          <a:bodyPr wrap="square" lIns="0" tIns="0" rIns="0" bIns="0" rtlCol="0"/>
          <a:lstStyle/>
          <a:p/>
        </p:txBody>
      </p:sp>
      <p:sp>
        <p:nvSpPr>
          <p:cNvPr id="22" name="object 22"/>
          <p:cNvSpPr txBox="1"/>
          <p:nvPr/>
        </p:nvSpPr>
        <p:spPr>
          <a:xfrm>
            <a:off x="5588519" y="3062734"/>
            <a:ext cx="509270" cy="286385"/>
          </a:xfrm>
          <a:prstGeom prst="rect">
            <a:avLst/>
          </a:prstGeom>
        </p:spPr>
        <p:txBody>
          <a:bodyPr wrap="square" lIns="0" tIns="12700" rIns="0" bIns="0" rtlCol="0" vert="horz">
            <a:spAutoFit/>
          </a:bodyPr>
          <a:lstStyle/>
          <a:p>
            <a:pPr algn="ctr" marR="5080">
              <a:lnSpc>
                <a:spcPct val="100000"/>
              </a:lnSpc>
              <a:spcBef>
                <a:spcPts val="100"/>
              </a:spcBef>
            </a:pPr>
            <a:r>
              <a:rPr dirty="0" sz="850" spc="-5">
                <a:solidFill>
                  <a:srgbClr val="FFFFFF"/>
                </a:solidFill>
                <a:latin typeface="Arial"/>
                <a:cs typeface="Arial"/>
              </a:rPr>
              <a:t>TTS</a:t>
            </a:r>
            <a:endParaRPr sz="850">
              <a:latin typeface="Arial"/>
              <a:cs typeface="Arial"/>
            </a:endParaRPr>
          </a:p>
          <a:p>
            <a:pPr algn="ctr" marR="5080">
              <a:lnSpc>
                <a:spcPct val="100000"/>
              </a:lnSpc>
              <a:spcBef>
                <a:spcPts val="15"/>
              </a:spcBef>
            </a:pPr>
            <a:r>
              <a:rPr dirty="0" sz="850" spc="-5">
                <a:solidFill>
                  <a:srgbClr val="FFFFFF"/>
                </a:solidFill>
                <a:latin typeface="Arial"/>
                <a:cs typeface="Arial"/>
              </a:rPr>
              <a:t>R</a:t>
            </a:r>
            <a:r>
              <a:rPr dirty="0" sz="850" spc="-10">
                <a:solidFill>
                  <a:srgbClr val="FFFFFF"/>
                </a:solidFill>
                <a:latin typeface="Arial"/>
                <a:cs typeface="Arial"/>
              </a:rPr>
              <a:t>equ</a:t>
            </a:r>
            <a:r>
              <a:rPr dirty="0" sz="850" spc="-5">
                <a:solidFill>
                  <a:srgbClr val="FFFFFF"/>
                </a:solidFill>
                <a:latin typeface="Arial"/>
                <a:cs typeface="Arial"/>
              </a:rPr>
              <a:t>i</a:t>
            </a:r>
            <a:r>
              <a:rPr dirty="0" sz="850" spc="5">
                <a:solidFill>
                  <a:srgbClr val="FFFFFF"/>
                </a:solidFill>
                <a:latin typeface="Arial"/>
                <a:cs typeface="Arial"/>
              </a:rPr>
              <a:t>r</a:t>
            </a:r>
            <a:r>
              <a:rPr dirty="0" sz="850" spc="-10">
                <a:solidFill>
                  <a:srgbClr val="FFFFFF"/>
                </a:solidFill>
                <a:latin typeface="Arial"/>
                <a:cs typeface="Arial"/>
              </a:rPr>
              <a:t>ed</a:t>
            </a:r>
            <a:r>
              <a:rPr dirty="0" sz="850">
                <a:solidFill>
                  <a:srgbClr val="FFFFFF"/>
                </a:solidFill>
                <a:latin typeface="Arial"/>
                <a:cs typeface="Arial"/>
              </a:rPr>
              <a:t>?</a:t>
            </a:r>
            <a:endParaRPr sz="850">
              <a:latin typeface="Arial"/>
              <a:cs typeface="Arial"/>
            </a:endParaRPr>
          </a:p>
        </p:txBody>
      </p:sp>
      <p:sp>
        <p:nvSpPr>
          <p:cNvPr id="23" name="object 23"/>
          <p:cNvSpPr/>
          <p:nvPr/>
        </p:nvSpPr>
        <p:spPr>
          <a:xfrm>
            <a:off x="2237232" y="3002279"/>
            <a:ext cx="2086356" cy="413004"/>
          </a:xfrm>
          <a:prstGeom prst="rect">
            <a:avLst/>
          </a:prstGeom>
          <a:blipFill>
            <a:blip r:embed="rId10" cstate="print"/>
            <a:stretch>
              <a:fillRect/>
            </a:stretch>
          </a:blipFill>
        </p:spPr>
        <p:txBody>
          <a:bodyPr wrap="square" lIns="0" tIns="0" rIns="0" bIns="0" rtlCol="0"/>
          <a:lstStyle/>
          <a:p/>
        </p:txBody>
      </p:sp>
      <p:sp>
        <p:nvSpPr>
          <p:cNvPr id="24" name="object 24"/>
          <p:cNvSpPr txBox="1"/>
          <p:nvPr/>
        </p:nvSpPr>
        <p:spPr>
          <a:xfrm>
            <a:off x="2240279" y="3005327"/>
            <a:ext cx="2080260" cy="407034"/>
          </a:xfrm>
          <a:prstGeom prst="rect">
            <a:avLst/>
          </a:prstGeom>
          <a:ln w="6096">
            <a:solidFill>
              <a:srgbClr val="497EBA"/>
            </a:solidFill>
          </a:ln>
        </p:spPr>
        <p:txBody>
          <a:bodyPr wrap="square" lIns="0" tIns="3175" rIns="0" bIns="0" rtlCol="0" vert="horz">
            <a:spAutoFit/>
          </a:bodyPr>
          <a:lstStyle/>
          <a:p>
            <a:pPr marL="365125" marR="257175" indent="-100965">
              <a:lnSpc>
                <a:spcPct val="101200"/>
              </a:lnSpc>
              <a:spcBef>
                <a:spcPts val="25"/>
              </a:spcBef>
            </a:pPr>
            <a:r>
              <a:rPr dirty="0" sz="850" spc="-5">
                <a:solidFill>
                  <a:srgbClr val="FFFFFF"/>
                </a:solidFill>
                <a:latin typeface="Arial"/>
                <a:cs typeface="Arial"/>
              </a:rPr>
              <a:t>4) Design for initial </a:t>
            </a:r>
            <a:r>
              <a:rPr dirty="0" sz="850">
                <a:solidFill>
                  <a:srgbClr val="FFFFFF"/>
                </a:solidFill>
                <a:latin typeface="Arial"/>
                <a:cs typeface="Arial"/>
              </a:rPr>
              <a:t>lifting </a:t>
            </a:r>
            <a:r>
              <a:rPr dirty="0" sz="850" spc="-5">
                <a:solidFill>
                  <a:srgbClr val="FFFFFF"/>
                </a:solidFill>
                <a:latin typeface="Arial"/>
                <a:cs typeface="Arial"/>
              </a:rPr>
              <a:t>w/ TTS </a:t>
            </a:r>
            <a:r>
              <a:rPr dirty="0" sz="850" spc="-5">
                <a:latin typeface="Arial"/>
                <a:cs typeface="Arial"/>
              </a:rPr>
              <a:t> Lifting </a:t>
            </a:r>
            <a:r>
              <a:rPr dirty="0" sz="850" spc="-10">
                <a:latin typeface="Arial"/>
                <a:cs typeface="Arial"/>
              </a:rPr>
              <a:t>embedment </a:t>
            </a:r>
            <a:r>
              <a:rPr dirty="0" sz="850" spc="-5">
                <a:latin typeface="Arial"/>
                <a:cs typeface="Arial"/>
              </a:rPr>
              <a:t>locations  Least strength at </a:t>
            </a:r>
            <a:r>
              <a:rPr dirty="0" sz="850">
                <a:latin typeface="Arial"/>
                <a:cs typeface="Arial"/>
              </a:rPr>
              <a:t>lifting</a:t>
            </a:r>
            <a:r>
              <a:rPr dirty="0" sz="850" spc="25">
                <a:latin typeface="Arial"/>
                <a:cs typeface="Arial"/>
              </a:rPr>
              <a:t> </a:t>
            </a:r>
            <a:r>
              <a:rPr dirty="0" sz="850">
                <a:latin typeface="Arial"/>
                <a:cs typeface="Arial"/>
              </a:rPr>
              <a:t>(</a:t>
            </a:r>
            <a:r>
              <a:rPr dirty="0" sz="850" i="1">
                <a:latin typeface="Arial"/>
                <a:cs typeface="Arial"/>
              </a:rPr>
              <a:t>f’</a:t>
            </a:r>
            <a:r>
              <a:rPr dirty="0" baseline="-20202" sz="825" i="1">
                <a:latin typeface="Arial"/>
                <a:cs typeface="Arial"/>
              </a:rPr>
              <a:t>ci</a:t>
            </a:r>
            <a:r>
              <a:rPr dirty="0" sz="850">
                <a:latin typeface="Arial"/>
                <a:cs typeface="Arial"/>
              </a:rPr>
              <a:t>)</a:t>
            </a:r>
            <a:endParaRPr sz="850">
              <a:latin typeface="Arial"/>
              <a:cs typeface="Arial"/>
            </a:endParaRPr>
          </a:p>
        </p:txBody>
      </p:sp>
      <p:sp>
        <p:nvSpPr>
          <p:cNvPr id="25" name="object 25"/>
          <p:cNvSpPr/>
          <p:nvPr/>
        </p:nvSpPr>
        <p:spPr>
          <a:xfrm>
            <a:off x="4792979" y="4248911"/>
            <a:ext cx="2084832" cy="227076"/>
          </a:xfrm>
          <a:prstGeom prst="rect">
            <a:avLst/>
          </a:prstGeom>
          <a:blipFill>
            <a:blip r:embed="rId11" cstate="print"/>
            <a:stretch>
              <a:fillRect/>
            </a:stretch>
          </a:blipFill>
        </p:spPr>
        <p:txBody>
          <a:bodyPr wrap="square" lIns="0" tIns="0" rIns="0" bIns="0" rtlCol="0"/>
          <a:lstStyle/>
          <a:p/>
        </p:txBody>
      </p:sp>
      <p:sp>
        <p:nvSpPr>
          <p:cNvPr id="26" name="object 26"/>
          <p:cNvSpPr txBox="1"/>
          <p:nvPr/>
        </p:nvSpPr>
        <p:spPr>
          <a:xfrm>
            <a:off x="4796027" y="4251959"/>
            <a:ext cx="2078989" cy="220979"/>
          </a:xfrm>
          <a:prstGeom prst="rect">
            <a:avLst/>
          </a:prstGeom>
          <a:ln w="6096">
            <a:solidFill>
              <a:srgbClr val="497EBA"/>
            </a:solidFill>
          </a:ln>
        </p:spPr>
        <p:txBody>
          <a:bodyPr wrap="square" lIns="0" tIns="0" rIns="0" bIns="0" rtlCol="0" vert="horz">
            <a:spAutoFit/>
          </a:bodyPr>
          <a:lstStyle/>
          <a:p>
            <a:pPr marL="138430">
              <a:lnSpc>
                <a:spcPts val="840"/>
              </a:lnSpc>
            </a:pPr>
            <a:r>
              <a:rPr dirty="0" sz="850" spc="-5">
                <a:solidFill>
                  <a:srgbClr val="FFFFFF"/>
                </a:solidFill>
                <a:latin typeface="Arial"/>
                <a:cs typeface="Arial"/>
              </a:rPr>
              <a:t>7) Check design for final strength</a:t>
            </a:r>
            <a:r>
              <a:rPr dirty="0" sz="850" spc="60">
                <a:solidFill>
                  <a:srgbClr val="FFFFFF"/>
                </a:solidFill>
                <a:latin typeface="Arial"/>
                <a:cs typeface="Arial"/>
              </a:rPr>
              <a:t> </a:t>
            </a:r>
            <a:r>
              <a:rPr dirty="0" sz="850" spc="-10">
                <a:solidFill>
                  <a:srgbClr val="FFFFFF"/>
                </a:solidFill>
                <a:latin typeface="Arial"/>
                <a:cs typeface="Arial"/>
              </a:rPr>
              <a:t>and</a:t>
            </a:r>
            <a:endParaRPr sz="850">
              <a:latin typeface="Arial"/>
              <a:cs typeface="Arial"/>
            </a:endParaRPr>
          </a:p>
          <a:p>
            <a:pPr marL="608965">
              <a:lnSpc>
                <a:spcPts val="885"/>
              </a:lnSpc>
              <a:spcBef>
                <a:spcPts val="10"/>
              </a:spcBef>
            </a:pPr>
            <a:r>
              <a:rPr dirty="0" sz="850" spc="-5">
                <a:solidFill>
                  <a:srgbClr val="FFFFFF"/>
                </a:solidFill>
                <a:latin typeface="Arial"/>
                <a:cs typeface="Arial"/>
              </a:rPr>
              <a:t>service</a:t>
            </a:r>
            <a:r>
              <a:rPr dirty="0" sz="850" spc="-10">
                <a:solidFill>
                  <a:srgbClr val="FFFFFF"/>
                </a:solidFill>
                <a:latin typeface="Arial"/>
                <a:cs typeface="Arial"/>
              </a:rPr>
              <a:t> </a:t>
            </a:r>
            <a:r>
              <a:rPr dirty="0" sz="850" spc="-5">
                <a:solidFill>
                  <a:srgbClr val="FFFFFF"/>
                </a:solidFill>
                <a:latin typeface="Arial"/>
                <a:cs typeface="Arial"/>
              </a:rPr>
              <a:t>conditions</a:t>
            </a:r>
            <a:endParaRPr sz="850">
              <a:latin typeface="Arial"/>
              <a:cs typeface="Arial"/>
            </a:endParaRPr>
          </a:p>
        </p:txBody>
      </p:sp>
      <p:sp>
        <p:nvSpPr>
          <p:cNvPr id="27" name="object 27"/>
          <p:cNvSpPr/>
          <p:nvPr/>
        </p:nvSpPr>
        <p:spPr>
          <a:xfrm>
            <a:off x="5792723" y="1495043"/>
            <a:ext cx="85344" cy="82296"/>
          </a:xfrm>
          <a:prstGeom prst="rect">
            <a:avLst/>
          </a:prstGeom>
          <a:blipFill>
            <a:blip r:embed="rId12" cstate="print"/>
            <a:stretch>
              <a:fillRect/>
            </a:stretch>
          </a:blipFill>
        </p:spPr>
        <p:txBody>
          <a:bodyPr wrap="square" lIns="0" tIns="0" rIns="0" bIns="0" rtlCol="0"/>
          <a:lstStyle/>
          <a:p/>
        </p:txBody>
      </p:sp>
      <p:sp>
        <p:nvSpPr>
          <p:cNvPr id="28" name="object 28"/>
          <p:cNvSpPr/>
          <p:nvPr/>
        </p:nvSpPr>
        <p:spPr>
          <a:xfrm>
            <a:off x="5792723" y="2148839"/>
            <a:ext cx="85344" cy="85344"/>
          </a:xfrm>
          <a:prstGeom prst="rect">
            <a:avLst/>
          </a:prstGeom>
          <a:blipFill>
            <a:blip r:embed="rId13" cstate="print"/>
            <a:stretch>
              <a:fillRect/>
            </a:stretch>
          </a:blipFill>
        </p:spPr>
        <p:txBody>
          <a:bodyPr wrap="square" lIns="0" tIns="0" rIns="0" bIns="0" rtlCol="0"/>
          <a:lstStyle/>
          <a:p/>
        </p:txBody>
      </p:sp>
      <p:sp>
        <p:nvSpPr>
          <p:cNvPr id="29" name="object 29"/>
          <p:cNvSpPr/>
          <p:nvPr/>
        </p:nvSpPr>
        <p:spPr>
          <a:xfrm>
            <a:off x="5792723" y="2846832"/>
            <a:ext cx="85344" cy="117348"/>
          </a:xfrm>
          <a:prstGeom prst="rect">
            <a:avLst/>
          </a:prstGeom>
          <a:blipFill>
            <a:blip r:embed="rId14" cstate="print"/>
            <a:stretch>
              <a:fillRect/>
            </a:stretch>
          </a:blipFill>
        </p:spPr>
        <p:txBody>
          <a:bodyPr wrap="square" lIns="0" tIns="0" rIns="0" bIns="0" rtlCol="0"/>
          <a:lstStyle/>
          <a:p/>
        </p:txBody>
      </p:sp>
      <p:sp>
        <p:nvSpPr>
          <p:cNvPr id="30" name="object 30"/>
          <p:cNvSpPr/>
          <p:nvPr/>
        </p:nvSpPr>
        <p:spPr>
          <a:xfrm>
            <a:off x="4320540" y="3166872"/>
            <a:ext cx="821690" cy="83820"/>
          </a:xfrm>
          <a:custGeom>
            <a:avLst/>
            <a:gdLst/>
            <a:ahLst/>
            <a:cxnLst/>
            <a:rect l="l" t="t" r="r" b="b"/>
            <a:pathLst>
              <a:path w="821689" h="83819">
                <a:moveTo>
                  <a:pt x="71627" y="83820"/>
                </a:moveTo>
                <a:lnTo>
                  <a:pt x="67056" y="80772"/>
                </a:lnTo>
                <a:lnTo>
                  <a:pt x="0" y="41148"/>
                </a:lnTo>
                <a:lnTo>
                  <a:pt x="67056" y="3048"/>
                </a:lnTo>
                <a:lnTo>
                  <a:pt x="71627" y="0"/>
                </a:lnTo>
                <a:lnTo>
                  <a:pt x="77723" y="1524"/>
                </a:lnTo>
                <a:lnTo>
                  <a:pt x="79248" y="6096"/>
                </a:lnTo>
                <a:lnTo>
                  <a:pt x="82296" y="9144"/>
                </a:lnTo>
                <a:lnTo>
                  <a:pt x="80771" y="15240"/>
                </a:lnTo>
                <a:lnTo>
                  <a:pt x="76200" y="18288"/>
                </a:lnTo>
                <a:lnTo>
                  <a:pt x="50074" y="33528"/>
                </a:lnTo>
                <a:lnTo>
                  <a:pt x="16763" y="33528"/>
                </a:lnTo>
                <a:lnTo>
                  <a:pt x="16763" y="50292"/>
                </a:lnTo>
                <a:lnTo>
                  <a:pt x="50074" y="50292"/>
                </a:lnTo>
                <a:lnTo>
                  <a:pt x="76200" y="65532"/>
                </a:lnTo>
                <a:lnTo>
                  <a:pt x="80771" y="68580"/>
                </a:lnTo>
                <a:lnTo>
                  <a:pt x="82296" y="73152"/>
                </a:lnTo>
                <a:lnTo>
                  <a:pt x="79248" y="77724"/>
                </a:lnTo>
                <a:lnTo>
                  <a:pt x="77723" y="82296"/>
                </a:lnTo>
                <a:lnTo>
                  <a:pt x="71627" y="83820"/>
                </a:lnTo>
                <a:close/>
              </a:path>
              <a:path w="821689" h="83819">
                <a:moveTo>
                  <a:pt x="21335" y="50292"/>
                </a:moveTo>
                <a:lnTo>
                  <a:pt x="16763" y="50292"/>
                </a:lnTo>
                <a:lnTo>
                  <a:pt x="16763" y="33528"/>
                </a:lnTo>
                <a:lnTo>
                  <a:pt x="21335" y="33528"/>
                </a:lnTo>
                <a:lnTo>
                  <a:pt x="21335" y="50292"/>
                </a:lnTo>
                <a:close/>
              </a:path>
              <a:path w="821689" h="83819">
                <a:moveTo>
                  <a:pt x="21335" y="50292"/>
                </a:moveTo>
                <a:lnTo>
                  <a:pt x="21335" y="33528"/>
                </a:lnTo>
                <a:lnTo>
                  <a:pt x="35705" y="41910"/>
                </a:lnTo>
                <a:lnTo>
                  <a:pt x="21335" y="50292"/>
                </a:lnTo>
                <a:close/>
              </a:path>
              <a:path w="821689" h="83819">
                <a:moveTo>
                  <a:pt x="35705" y="41910"/>
                </a:moveTo>
                <a:lnTo>
                  <a:pt x="21335" y="33528"/>
                </a:lnTo>
                <a:lnTo>
                  <a:pt x="50074" y="33528"/>
                </a:lnTo>
                <a:lnTo>
                  <a:pt x="35705" y="41910"/>
                </a:lnTo>
                <a:close/>
              </a:path>
              <a:path w="821689" h="83819">
                <a:moveTo>
                  <a:pt x="405383" y="50292"/>
                </a:moveTo>
                <a:lnTo>
                  <a:pt x="50074" y="50292"/>
                </a:lnTo>
                <a:lnTo>
                  <a:pt x="35705" y="41910"/>
                </a:lnTo>
                <a:lnTo>
                  <a:pt x="50074" y="33528"/>
                </a:lnTo>
                <a:lnTo>
                  <a:pt x="409955" y="33528"/>
                </a:lnTo>
                <a:lnTo>
                  <a:pt x="419099" y="41148"/>
                </a:lnTo>
                <a:lnTo>
                  <a:pt x="400811" y="41148"/>
                </a:lnTo>
                <a:lnTo>
                  <a:pt x="400811" y="47244"/>
                </a:lnTo>
                <a:lnTo>
                  <a:pt x="405383" y="50292"/>
                </a:lnTo>
                <a:close/>
              </a:path>
              <a:path w="821689" h="83819">
                <a:moveTo>
                  <a:pt x="419099" y="41148"/>
                </a:moveTo>
                <a:lnTo>
                  <a:pt x="409955" y="33528"/>
                </a:lnTo>
                <a:lnTo>
                  <a:pt x="416051" y="33528"/>
                </a:lnTo>
                <a:lnTo>
                  <a:pt x="419099" y="36576"/>
                </a:lnTo>
                <a:lnTo>
                  <a:pt x="419099" y="41148"/>
                </a:lnTo>
                <a:close/>
              </a:path>
              <a:path w="821689" h="83819">
                <a:moveTo>
                  <a:pt x="821436" y="50292"/>
                </a:moveTo>
                <a:lnTo>
                  <a:pt x="409955" y="50292"/>
                </a:lnTo>
                <a:lnTo>
                  <a:pt x="400811" y="41148"/>
                </a:lnTo>
                <a:lnTo>
                  <a:pt x="419099" y="41148"/>
                </a:lnTo>
                <a:lnTo>
                  <a:pt x="419099" y="36576"/>
                </a:lnTo>
                <a:lnTo>
                  <a:pt x="416051" y="33528"/>
                </a:lnTo>
                <a:lnTo>
                  <a:pt x="821436" y="33528"/>
                </a:lnTo>
                <a:lnTo>
                  <a:pt x="821436" y="50292"/>
                </a:lnTo>
                <a:close/>
              </a:path>
              <a:path w="821689" h="83819">
                <a:moveTo>
                  <a:pt x="409955" y="50292"/>
                </a:moveTo>
                <a:lnTo>
                  <a:pt x="405383" y="50292"/>
                </a:lnTo>
                <a:lnTo>
                  <a:pt x="400811" y="47244"/>
                </a:lnTo>
                <a:lnTo>
                  <a:pt x="400811" y="41148"/>
                </a:lnTo>
                <a:lnTo>
                  <a:pt x="409955" y="50292"/>
                </a:lnTo>
                <a:close/>
              </a:path>
              <a:path w="821689" h="83819">
                <a:moveTo>
                  <a:pt x="50074" y="50292"/>
                </a:moveTo>
                <a:lnTo>
                  <a:pt x="21335" y="50292"/>
                </a:lnTo>
                <a:lnTo>
                  <a:pt x="35705" y="41910"/>
                </a:lnTo>
                <a:lnTo>
                  <a:pt x="50074" y="50292"/>
                </a:lnTo>
                <a:close/>
              </a:path>
            </a:pathLst>
          </a:custGeom>
          <a:solidFill>
            <a:srgbClr val="4F80BC"/>
          </a:solidFill>
        </p:spPr>
        <p:txBody>
          <a:bodyPr wrap="square" lIns="0" tIns="0" rIns="0" bIns="0" rtlCol="0"/>
          <a:lstStyle/>
          <a:p/>
        </p:txBody>
      </p:sp>
      <p:sp>
        <p:nvSpPr>
          <p:cNvPr id="31" name="object 31"/>
          <p:cNvSpPr/>
          <p:nvPr/>
        </p:nvSpPr>
        <p:spPr>
          <a:xfrm>
            <a:off x="5797295" y="3453384"/>
            <a:ext cx="83820" cy="495300"/>
          </a:xfrm>
          <a:custGeom>
            <a:avLst/>
            <a:gdLst/>
            <a:ahLst/>
            <a:cxnLst/>
            <a:rect l="l" t="t" r="r" b="b"/>
            <a:pathLst>
              <a:path w="83820" h="495300">
                <a:moveTo>
                  <a:pt x="42378" y="459251"/>
                </a:moveTo>
                <a:lnTo>
                  <a:pt x="33211" y="443972"/>
                </a:lnTo>
                <a:lnTo>
                  <a:pt x="28956" y="0"/>
                </a:lnTo>
                <a:lnTo>
                  <a:pt x="47244" y="0"/>
                </a:lnTo>
                <a:lnTo>
                  <a:pt x="51488" y="442854"/>
                </a:lnTo>
                <a:lnTo>
                  <a:pt x="42378" y="459251"/>
                </a:lnTo>
                <a:close/>
              </a:path>
              <a:path w="83820" h="495300">
                <a:moveTo>
                  <a:pt x="42672" y="495300"/>
                </a:moveTo>
                <a:lnTo>
                  <a:pt x="3048" y="428244"/>
                </a:lnTo>
                <a:lnTo>
                  <a:pt x="0" y="423672"/>
                </a:lnTo>
                <a:lnTo>
                  <a:pt x="1524" y="417576"/>
                </a:lnTo>
                <a:lnTo>
                  <a:pt x="6096" y="416052"/>
                </a:lnTo>
                <a:lnTo>
                  <a:pt x="10668" y="413004"/>
                </a:lnTo>
                <a:lnTo>
                  <a:pt x="15240" y="414528"/>
                </a:lnTo>
                <a:lnTo>
                  <a:pt x="18288" y="419100"/>
                </a:lnTo>
                <a:lnTo>
                  <a:pt x="33211" y="443972"/>
                </a:lnTo>
                <a:lnTo>
                  <a:pt x="33528" y="477012"/>
                </a:lnTo>
                <a:lnTo>
                  <a:pt x="53238" y="477012"/>
                </a:lnTo>
                <a:lnTo>
                  <a:pt x="42672" y="495300"/>
                </a:lnTo>
                <a:close/>
              </a:path>
              <a:path w="83820" h="495300">
                <a:moveTo>
                  <a:pt x="53238" y="477012"/>
                </a:moveTo>
                <a:lnTo>
                  <a:pt x="51816" y="477012"/>
                </a:lnTo>
                <a:lnTo>
                  <a:pt x="51488" y="442854"/>
                </a:lnTo>
                <a:lnTo>
                  <a:pt x="65532" y="417576"/>
                </a:lnTo>
                <a:lnTo>
                  <a:pt x="68580" y="414528"/>
                </a:lnTo>
                <a:lnTo>
                  <a:pt x="74676" y="413004"/>
                </a:lnTo>
                <a:lnTo>
                  <a:pt x="77724" y="414528"/>
                </a:lnTo>
                <a:lnTo>
                  <a:pt x="82296" y="417576"/>
                </a:lnTo>
                <a:lnTo>
                  <a:pt x="83820" y="422148"/>
                </a:lnTo>
                <a:lnTo>
                  <a:pt x="82296" y="426720"/>
                </a:lnTo>
                <a:lnTo>
                  <a:pt x="53238" y="477012"/>
                </a:lnTo>
                <a:close/>
              </a:path>
              <a:path w="83820" h="495300">
                <a:moveTo>
                  <a:pt x="51772" y="472439"/>
                </a:moveTo>
                <a:lnTo>
                  <a:pt x="50292" y="472439"/>
                </a:lnTo>
                <a:lnTo>
                  <a:pt x="42378" y="459251"/>
                </a:lnTo>
                <a:lnTo>
                  <a:pt x="51488" y="442854"/>
                </a:lnTo>
                <a:lnTo>
                  <a:pt x="51772" y="472439"/>
                </a:lnTo>
                <a:close/>
              </a:path>
              <a:path w="83820" h="495300">
                <a:moveTo>
                  <a:pt x="51816" y="477012"/>
                </a:moveTo>
                <a:lnTo>
                  <a:pt x="33528" y="477012"/>
                </a:lnTo>
                <a:lnTo>
                  <a:pt x="33211" y="443972"/>
                </a:lnTo>
                <a:lnTo>
                  <a:pt x="42378" y="459251"/>
                </a:lnTo>
                <a:lnTo>
                  <a:pt x="35052" y="472439"/>
                </a:lnTo>
                <a:lnTo>
                  <a:pt x="51772" y="472439"/>
                </a:lnTo>
                <a:lnTo>
                  <a:pt x="51816" y="477012"/>
                </a:lnTo>
                <a:close/>
              </a:path>
              <a:path w="83820" h="495300">
                <a:moveTo>
                  <a:pt x="50292" y="472439"/>
                </a:moveTo>
                <a:lnTo>
                  <a:pt x="35052" y="472439"/>
                </a:lnTo>
                <a:lnTo>
                  <a:pt x="42378" y="459251"/>
                </a:lnTo>
                <a:lnTo>
                  <a:pt x="50292" y="472439"/>
                </a:lnTo>
                <a:close/>
              </a:path>
            </a:pathLst>
          </a:custGeom>
          <a:solidFill>
            <a:srgbClr val="4F80BC"/>
          </a:solidFill>
        </p:spPr>
        <p:txBody>
          <a:bodyPr wrap="square" lIns="0" tIns="0" rIns="0" bIns="0" rtlCol="0"/>
          <a:lstStyle/>
          <a:p/>
        </p:txBody>
      </p:sp>
      <p:sp>
        <p:nvSpPr>
          <p:cNvPr id="32" name="object 32"/>
          <p:cNvSpPr/>
          <p:nvPr/>
        </p:nvSpPr>
        <p:spPr>
          <a:xfrm>
            <a:off x="4320540" y="3816096"/>
            <a:ext cx="1562100" cy="132715"/>
          </a:xfrm>
          <a:custGeom>
            <a:avLst/>
            <a:gdLst/>
            <a:ahLst/>
            <a:cxnLst/>
            <a:rect l="l" t="t" r="r" b="b"/>
            <a:pathLst>
              <a:path w="1562100" h="132714">
                <a:moveTo>
                  <a:pt x="1510284" y="18288"/>
                </a:moveTo>
                <a:lnTo>
                  <a:pt x="0" y="18288"/>
                </a:lnTo>
                <a:lnTo>
                  <a:pt x="0" y="0"/>
                </a:lnTo>
                <a:lnTo>
                  <a:pt x="1524000" y="0"/>
                </a:lnTo>
                <a:lnTo>
                  <a:pt x="1528572" y="3048"/>
                </a:lnTo>
                <a:lnTo>
                  <a:pt x="1528572" y="9144"/>
                </a:lnTo>
                <a:lnTo>
                  <a:pt x="1510284" y="9144"/>
                </a:lnTo>
                <a:lnTo>
                  <a:pt x="1510284" y="18288"/>
                </a:lnTo>
                <a:close/>
              </a:path>
              <a:path w="1562100" h="132714">
                <a:moveTo>
                  <a:pt x="1519428" y="97027"/>
                </a:moveTo>
                <a:lnTo>
                  <a:pt x="1510284" y="81788"/>
                </a:lnTo>
                <a:lnTo>
                  <a:pt x="1510284" y="9144"/>
                </a:lnTo>
                <a:lnTo>
                  <a:pt x="1519428" y="18288"/>
                </a:lnTo>
                <a:lnTo>
                  <a:pt x="1528572" y="18288"/>
                </a:lnTo>
                <a:lnTo>
                  <a:pt x="1528572" y="81788"/>
                </a:lnTo>
                <a:lnTo>
                  <a:pt x="1519428" y="97027"/>
                </a:lnTo>
                <a:close/>
              </a:path>
              <a:path w="1562100" h="132714">
                <a:moveTo>
                  <a:pt x="1528572" y="18288"/>
                </a:moveTo>
                <a:lnTo>
                  <a:pt x="1519428" y="18288"/>
                </a:lnTo>
                <a:lnTo>
                  <a:pt x="1510284" y="9144"/>
                </a:lnTo>
                <a:lnTo>
                  <a:pt x="1528572" y="9144"/>
                </a:lnTo>
                <a:lnTo>
                  <a:pt x="1528572" y="18288"/>
                </a:lnTo>
                <a:close/>
              </a:path>
              <a:path w="1562100" h="132714">
                <a:moveTo>
                  <a:pt x="1519428" y="132588"/>
                </a:moveTo>
                <a:lnTo>
                  <a:pt x="1479804" y="65532"/>
                </a:lnTo>
                <a:lnTo>
                  <a:pt x="1476755" y="60960"/>
                </a:lnTo>
                <a:lnTo>
                  <a:pt x="1478280" y="54864"/>
                </a:lnTo>
                <a:lnTo>
                  <a:pt x="1482851" y="51816"/>
                </a:lnTo>
                <a:lnTo>
                  <a:pt x="1487424" y="50292"/>
                </a:lnTo>
                <a:lnTo>
                  <a:pt x="1493520" y="51816"/>
                </a:lnTo>
                <a:lnTo>
                  <a:pt x="1495044" y="56388"/>
                </a:lnTo>
                <a:lnTo>
                  <a:pt x="1510284" y="81787"/>
                </a:lnTo>
                <a:lnTo>
                  <a:pt x="1510284" y="114300"/>
                </a:lnTo>
                <a:lnTo>
                  <a:pt x="1530234" y="114300"/>
                </a:lnTo>
                <a:lnTo>
                  <a:pt x="1519428" y="132588"/>
                </a:lnTo>
                <a:close/>
              </a:path>
              <a:path w="1562100" h="132714">
                <a:moveTo>
                  <a:pt x="1530234" y="114300"/>
                </a:moveTo>
                <a:lnTo>
                  <a:pt x="1528572" y="114300"/>
                </a:lnTo>
                <a:lnTo>
                  <a:pt x="1528572" y="81787"/>
                </a:lnTo>
                <a:lnTo>
                  <a:pt x="1543812" y="56388"/>
                </a:lnTo>
                <a:lnTo>
                  <a:pt x="1545336" y="51816"/>
                </a:lnTo>
                <a:lnTo>
                  <a:pt x="1551432" y="50292"/>
                </a:lnTo>
                <a:lnTo>
                  <a:pt x="1556004" y="51816"/>
                </a:lnTo>
                <a:lnTo>
                  <a:pt x="1560576" y="54864"/>
                </a:lnTo>
                <a:lnTo>
                  <a:pt x="1562100" y="60960"/>
                </a:lnTo>
                <a:lnTo>
                  <a:pt x="1559051" y="65532"/>
                </a:lnTo>
                <a:lnTo>
                  <a:pt x="1530234" y="114300"/>
                </a:lnTo>
                <a:close/>
              </a:path>
              <a:path w="1562100" h="132714">
                <a:moveTo>
                  <a:pt x="1528572" y="114300"/>
                </a:moveTo>
                <a:lnTo>
                  <a:pt x="1510284" y="114300"/>
                </a:lnTo>
                <a:lnTo>
                  <a:pt x="1510284" y="81787"/>
                </a:lnTo>
                <a:lnTo>
                  <a:pt x="1519428" y="97027"/>
                </a:lnTo>
                <a:lnTo>
                  <a:pt x="1511808" y="109728"/>
                </a:lnTo>
                <a:lnTo>
                  <a:pt x="1528572" y="109728"/>
                </a:lnTo>
                <a:lnTo>
                  <a:pt x="1528572" y="114300"/>
                </a:lnTo>
                <a:close/>
              </a:path>
              <a:path w="1562100" h="132714">
                <a:moveTo>
                  <a:pt x="1528572" y="109728"/>
                </a:moveTo>
                <a:lnTo>
                  <a:pt x="1527048" y="109728"/>
                </a:lnTo>
                <a:lnTo>
                  <a:pt x="1519428" y="97027"/>
                </a:lnTo>
                <a:lnTo>
                  <a:pt x="1528572" y="81788"/>
                </a:lnTo>
                <a:lnTo>
                  <a:pt x="1528572" y="109728"/>
                </a:lnTo>
                <a:close/>
              </a:path>
              <a:path w="1562100" h="132714">
                <a:moveTo>
                  <a:pt x="1527048" y="109728"/>
                </a:moveTo>
                <a:lnTo>
                  <a:pt x="1511808" y="109728"/>
                </a:lnTo>
                <a:lnTo>
                  <a:pt x="1519428" y="97027"/>
                </a:lnTo>
                <a:lnTo>
                  <a:pt x="1527048" y="109728"/>
                </a:lnTo>
                <a:close/>
              </a:path>
            </a:pathLst>
          </a:custGeom>
          <a:solidFill>
            <a:srgbClr val="4F80BC"/>
          </a:solidFill>
        </p:spPr>
        <p:txBody>
          <a:bodyPr wrap="square" lIns="0" tIns="0" rIns="0" bIns="0" rtlCol="0"/>
          <a:lstStyle/>
          <a:p/>
        </p:txBody>
      </p:sp>
      <p:sp>
        <p:nvSpPr>
          <p:cNvPr id="33" name="object 33"/>
          <p:cNvSpPr txBox="1"/>
          <p:nvPr/>
        </p:nvSpPr>
        <p:spPr>
          <a:xfrm>
            <a:off x="4546069" y="3026123"/>
            <a:ext cx="277495" cy="221615"/>
          </a:xfrm>
          <a:prstGeom prst="rect">
            <a:avLst/>
          </a:prstGeom>
        </p:spPr>
        <p:txBody>
          <a:bodyPr wrap="square" lIns="0" tIns="17145" rIns="0" bIns="0" rtlCol="0" vert="horz">
            <a:spAutoFit/>
          </a:bodyPr>
          <a:lstStyle/>
          <a:p>
            <a:pPr>
              <a:lnSpc>
                <a:spcPct val="100000"/>
              </a:lnSpc>
              <a:spcBef>
                <a:spcPts val="135"/>
              </a:spcBef>
            </a:pPr>
            <a:r>
              <a:rPr dirty="0" sz="1250" spc="-120">
                <a:latin typeface="Arial"/>
                <a:cs typeface="Arial"/>
              </a:rPr>
              <a:t>Y</a:t>
            </a:r>
            <a:r>
              <a:rPr dirty="0" sz="1250" spc="15">
                <a:latin typeface="Arial"/>
                <a:cs typeface="Arial"/>
              </a:rPr>
              <a:t>es</a:t>
            </a:r>
            <a:endParaRPr sz="1250">
              <a:latin typeface="Arial"/>
              <a:cs typeface="Arial"/>
            </a:endParaRPr>
          </a:p>
        </p:txBody>
      </p:sp>
      <p:sp>
        <p:nvSpPr>
          <p:cNvPr id="34" name="object 34"/>
          <p:cNvSpPr txBox="1"/>
          <p:nvPr/>
        </p:nvSpPr>
        <p:spPr>
          <a:xfrm>
            <a:off x="5900952" y="3590044"/>
            <a:ext cx="220979" cy="221615"/>
          </a:xfrm>
          <a:prstGeom prst="rect">
            <a:avLst/>
          </a:prstGeom>
        </p:spPr>
        <p:txBody>
          <a:bodyPr wrap="square" lIns="0" tIns="17145" rIns="0" bIns="0" rtlCol="0" vert="horz">
            <a:spAutoFit/>
          </a:bodyPr>
          <a:lstStyle/>
          <a:p>
            <a:pPr>
              <a:lnSpc>
                <a:spcPct val="100000"/>
              </a:lnSpc>
              <a:spcBef>
                <a:spcPts val="135"/>
              </a:spcBef>
            </a:pPr>
            <a:r>
              <a:rPr dirty="0" sz="1250" spc="15">
                <a:latin typeface="Arial"/>
                <a:cs typeface="Arial"/>
              </a:rPr>
              <a:t>N</a:t>
            </a:r>
            <a:r>
              <a:rPr dirty="0" sz="1250" spc="15">
                <a:latin typeface="Arial"/>
                <a:cs typeface="Arial"/>
              </a:rPr>
              <a:t>o</a:t>
            </a:r>
            <a:endParaRPr sz="1250">
              <a:latin typeface="Arial"/>
              <a:cs typeface="Arial"/>
            </a:endParaRPr>
          </a:p>
        </p:txBody>
      </p:sp>
      <p:sp>
        <p:nvSpPr>
          <p:cNvPr id="35" name="object 35"/>
          <p:cNvSpPr/>
          <p:nvPr/>
        </p:nvSpPr>
        <p:spPr>
          <a:xfrm>
            <a:off x="2237232" y="3566159"/>
            <a:ext cx="2086356" cy="518160"/>
          </a:xfrm>
          <a:prstGeom prst="rect">
            <a:avLst/>
          </a:prstGeom>
          <a:blipFill>
            <a:blip r:embed="rId15" cstate="print"/>
            <a:stretch>
              <a:fillRect/>
            </a:stretch>
          </a:blipFill>
        </p:spPr>
        <p:txBody>
          <a:bodyPr wrap="square" lIns="0" tIns="0" rIns="0" bIns="0" rtlCol="0"/>
          <a:lstStyle/>
          <a:p/>
        </p:txBody>
      </p:sp>
      <p:sp>
        <p:nvSpPr>
          <p:cNvPr id="36" name="object 36"/>
          <p:cNvSpPr txBox="1"/>
          <p:nvPr/>
        </p:nvSpPr>
        <p:spPr>
          <a:xfrm>
            <a:off x="2240279" y="3569208"/>
            <a:ext cx="2080260" cy="512445"/>
          </a:xfrm>
          <a:prstGeom prst="rect">
            <a:avLst/>
          </a:prstGeom>
          <a:ln w="6096">
            <a:solidFill>
              <a:srgbClr val="497EBA"/>
            </a:solidFill>
          </a:ln>
        </p:spPr>
        <p:txBody>
          <a:bodyPr wrap="square" lIns="0" tIns="0" rIns="0" bIns="0" rtlCol="0" vert="horz">
            <a:spAutoFit/>
          </a:bodyPr>
          <a:lstStyle/>
          <a:p>
            <a:pPr marL="457200">
              <a:lnSpc>
                <a:spcPts val="960"/>
              </a:lnSpc>
            </a:pPr>
            <a:r>
              <a:rPr dirty="0" sz="850" spc="-5">
                <a:solidFill>
                  <a:srgbClr val="FFFFFF"/>
                </a:solidFill>
                <a:latin typeface="Arial"/>
                <a:cs typeface="Arial"/>
              </a:rPr>
              <a:t>5) Refine hauling</a:t>
            </a:r>
            <a:r>
              <a:rPr dirty="0" sz="850" spc="-45">
                <a:solidFill>
                  <a:srgbClr val="FFFFFF"/>
                </a:solidFill>
                <a:latin typeface="Arial"/>
                <a:cs typeface="Arial"/>
              </a:rPr>
              <a:t> </a:t>
            </a:r>
            <a:r>
              <a:rPr dirty="0" sz="850" spc="-5">
                <a:solidFill>
                  <a:srgbClr val="FFFFFF"/>
                </a:solidFill>
                <a:latin typeface="Arial"/>
                <a:cs typeface="Arial"/>
              </a:rPr>
              <a:t>design</a:t>
            </a:r>
            <a:endParaRPr sz="850">
              <a:latin typeface="Arial"/>
              <a:cs typeface="Arial"/>
            </a:endParaRPr>
          </a:p>
          <a:p>
            <a:pPr algn="ctr" marL="254000" marR="243840">
              <a:lnSpc>
                <a:spcPct val="101200"/>
              </a:lnSpc>
            </a:pPr>
            <a:r>
              <a:rPr dirty="0" sz="850" spc="-5">
                <a:latin typeface="Arial"/>
                <a:cs typeface="Arial"/>
              </a:rPr>
              <a:t>Check </a:t>
            </a:r>
            <a:r>
              <a:rPr dirty="0" sz="850">
                <a:latin typeface="Arial"/>
                <a:cs typeface="Arial"/>
              </a:rPr>
              <a:t>stress </a:t>
            </a:r>
            <a:r>
              <a:rPr dirty="0" sz="850" spc="-10">
                <a:latin typeface="Arial"/>
                <a:cs typeface="Arial"/>
              </a:rPr>
              <a:t>and </a:t>
            </a:r>
            <a:r>
              <a:rPr dirty="0" sz="850" spc="-5">
                <a:latin typeface="Arial"/>
                <a:cs typeface="Arial"/>
              </a:rPr>
              <a:t>FS </a:t>
            </a:r>
            <a:r>
              <a:rPr dirty="0" sz="850">
                <a:latin typeface="Arial"/>
                <a:cs typeface="Arial"/>
              </a:rPr>
              <a:t>limits </a:t>
            </a:r>
            <a:r>
              <a:rPr dirty="0" sz="850" spc="-5">
                <a:latin typeface="Arial"/>
                <a:cs typeface="Arial"/>
              </a:rPr>
              <a:t>using  </a:t>
            </a:r>
            <a:r>
              <a:rPr dirty="0" sz="850" spc="-10">
                <a:latin typeface="Arial"/>
                <a:cs typeface="Arial"/>
              </a:rPr>
              <a:t>updated </a:t>
            </a:r>
            <a:r>
              <a:rPr dirty="0" sz="850" spc="-5">
                <a:latin typeface="Arial"/>
                <a:cs typeface="Arial"/>
              </a:rPr>
              <a:t>losses </a:t>
            </a:r>
            <a:r>
              <a:rPr dirty="0" sz="850" spc="-10">
                <a:latin typeface="Arial"/>
                <a:cs typeface="Arial"/>
              </a:rPr>
              <a:t>and</a:t>
            </a:r>
            <a:r>
              <a:rPr dirty="0" sz="850" spc="35">
                <a:latin typeface="Arial"/>
                <a:cs typeface="Arial"/>
              </a:rPr>
              <a:t> </a:t>
            </a:r>
            <a:r>
              <a:rPr dirty="0" sz="850" spc="5" i="1">
                <a:latin typeface="Arial"/>
                <a:cs typeface="Arial"/>
              </a:rPr>
              <a:t>f</a:t>
            </a:r>
            <a:r>
              <a:rPr dirty="0" baseline="-20202" sz="825" spc="7" i="1">
                <a:latin typeface="Arial"/>
                <a:cs typeface="Arial"/>
              </a:rPr>
              <a:t>pe</a:t>
            </a:r>
            <a:r>
              <a:rPr dirty="0" sz="850" spc="5">
                <a:latin typeface="Arial"/>
                <a:cs typeface="Arial"/>
              </a:rPr>
              <a:t>.</a:t>
            </a:r>
            <a:endParaRPr sz="850">
              <a:latin typeface="Arial"/>
              <a:cs typeface="Arial"/>
            </a:endParaRPr>
          </a:p>
          <a:p>
            <a:pPr algn="ctr" marL="635">
              <a:lnSpc>
                <a:spcPts val="1005"/>
              </a:lnSpc>
            </a:pPr>
            <a:r>
              <a:rPr dirty="0" sz="850" spc="-5">
                <a:latin typeface="Arial"/>
                <a:cs typeface="Arial"/>
              </a:rPr>
              <a:t>Revise as </a:t>
            </a:r>
            <a:r>
              <a:rPr dirty="0" sz="850" spc="-10">
                <a:latin typeface="Arial"/>
                <a:cs typeface="Arial"/>
              </a:rPr>
              <a:t>needed per </a:t>
            </a:r>
            <a:r>
              <a:rPr dirty="0" sz="850" spc="-5">
                <a:latin typeface="Arial"/>
                <a:cs typeface="Arial"/>
              </a:rPr>
              <a:t>Step </a:t>
            </a:r>
            <a:r>
              <a:rPr dirty="0" sz="850">
                <a:latin typeface="Arial"/>
                <a:cs typeface="Arial"/>
              </a:rPr>
              <a:t>3</a:t>
            </a:r>
            <a:r>
              <a:rPr dirty="0" sz="850" spc="80">
                <a:latin typeface="Arial"/>
                <a:cs typeface="Arial"/>
              </a:rPr>
              <a:t> </a:t>
            </a:r>
            <a:r>
              <a:rPr dirty="0" sz="850" spc="-5">
                <a:latin typeface="Arial"/>
                <a:cs typeface="Arial"/>
              </a:rPr>
              <a:t>procedure</a:t>
            </a:r>
            <a:endParaRPr sz="850">
              <a:latin typeface="Arial"/>
              <a:cs typeface="Arial"/>
            </a:endParaRPr>
          </a:p>
        </p:txBody>
      </p:sp>
      <p:sp>
        <p:nvSpPr>
          <p:cNvPr id="37" name="object 37"/>
          <p:cNvSpPr/>
          <p:nvPr/>
        </p:nvSpPr>
        <p:spPr>
          <a:xfrm>
            <a:off x="976883" y="1830324"/>
            <a:ext cx="684275" cy="976883"/>
          </a:xfrm>
          <a:prstGeom prst="rect">
            <a:avLst/>
          </a:prstGeom>
          <a:blipFill>
            <a:blip r:embed="rId16" cstate="print"/>
            <a:stretch>
              <a:fillRect/>
            </a:stretch>
          </a:blipFill>
        </p:spPr>
        <p:txBody>
          <a:bodyPr wrap="square" lIns="0" tIns="0" rIns="0" bIns="0" rtlCol="0"/>
          <a:lstStyle/>
          <a:p/>
        </p:txBody>
      </p:sp>
      <p:sp>
        <p:nvSpPr>
          <p:cNvPr id="38" name="object 38"/>
          <p:cNvSpPr/>
          <p:nvPr/>
        </p:nvSpPr>
        <p:spPr>
          <a:xfrm>
            <a:off x="1549908" y="1952244"/>
            <a:ext cx="644651" cy="976883"/>
          </a:xfrm>
          <a:prstGeom prst="rect">
            <a:avLst/>
          </a:prstGeom>
          <a:blipFill>
            <a:blip r:embed="rId17" cstate="print"/>
            <a:stretch>
              <a:fillRect/>
            </a:stretch>
          </a:blipFill>
        </p:spPr>
        <p:txBody>
          <a:bodyPr wrap="square" lIns="0" tIns="0" rIns="0" bIns="0" rtlCol="0"/>
          <a:lstStyle/>
          <a:p/>
        </p:txBody>
      </p:sp>
      <p:sp>
        <p:nvSpPr>
          <p:cNvPr id="39" name="object 39"/>
          <p:cNvSpPr txBox="1"/>
          <p:nvPr/>
        </p:nvSpPr>
        <p:spPr>
          <a:xfrm>
            <a:off x="2345418" y="1901426"/>
            <a:ext cx="2002155" cy="480695"/>
          </a:xfrm>
          <a:prstGeom prst="rect">
            <a:avLst/>
          </a:prstGeom>
        </p:spPr>
        <p:txBody>
          <a:bodyPr wrap="square" lIns="0" tIns="12065" rIns="0" bIns="0" rtlCol="0" vert="horz">
            <a:spAutoFit/>
          </a:bodyPr>
          <a:lstStyle/>
          <a:p>
            <a:pPr marR="5080">
              <a:lnSpc>
                <a:spcPct val="99600"/>
              </a:lnSpc>
              <a:spcBef>
                <a:spcPts val="95"/>
              </a:spcBef>
            </a:pPr>
            <a:r>
              <a:rPr dirty="0" sz="750" spc="-10">
                <a:latin typeface="Arial"/>
                <a:cs typeface="Arial"/>
              </a:rPr>
              <a:t>Based </a:t>
            </a:r>
            <a:r>
              <a:rPr dirty="0" sz="750" spc="-15">
                <a:latin typeface="Arial"/>
                <a:cs typeface="Arial"/>
              </a:rPr>
              <a:t>on </a:t>
            </a:r>
            <a:r>
              <a:rPr dirty="0" sz="750" spc="-5" i="1">
                <a:latin typeface="Arial"/>
                <a:cs typeface="Arial"/>
              </a:rPr>
              <a:t>Design </a:t>
            </a:r>
            <a:r>
              <a:rPr dirty="0" sz="750" spc="-10" i="1">
                <a:latin typeface="Arial"/>
                <a:cs typeface="Arial"/>
              </a:rPr>
              <a:t>optimization for fabrication </a:t>
            </a:r>
            <a:r>
              <a:rPr dirty="0" sz="750" spc="-5" i="1">
                <a:latin typeface="Arial"/>
                <a:cs typeface="Arial"/>
              </a:rPr>
              <a:t>of  </a:t>
            </a:r>
            <a:r>
              <a:rPr dirty="0" sz="750" spc="-5" i="1">
                <a:latin typeface="Arial"/>
                <a:cs typeface="Arial"/>
              </a:rPr>
              <a:t>pretensioned </a:t>
            </a:r>
            <a:r>
              <a:rPr dirty="0" sz="750" spc="-10" i="1">
                <a:latin typeface="Arial"/>
                <a:cs typeface="Arial"/>
              </a:rPr>
              <a:t>concrete bridge </a:t>
            </a:r>
            <a:r>
              <a:rPr dirty="0" sz="750" spc="-5" i="1">
                <a:latin typeface="Arial"/>
                <a:cs typeface="Arial"/>
              </a:rPr>
              <a:t>girders: </a:t>
            </a:r>
            <a:r>
              <a:rPr dirty="0" sz="750" spc="-10" i="1">
                <a:latin typeface="Arial"/>
                <a:cs typeface="Arial"/>
              </a:rPr>
              <a:t>An  example problem</a:t>
            </a:r>
            <a:r>
              <a:rPr dirty="0" sz="750" spc="-10">
                <a:latin typeface="Arial"/>
                <a:cs typeface="Arial"/>
              </a:rPr>
              <a:t>, Brice, </a:t>
            </a:r>
            <a:r>
              <a:rPr dirty="0" sz="750" spc="-5">
                <a:latin typeface="Arial"/>
                <a:cs typeface="Arial"/>
              </a:rPr>
              <a:t>et. al. PCI </a:t>
            </a:r>
            <a:r>
              <a:rPr dirty="0" sz="750" spc="-10">
                <a:latin typeface="Arial"/>
                <a:cs typeface="Arial"/>
              </a:rPr>
              <a:t>Journal </a:t>
            </a:r>
            <a:r>
              <a:rPr dirty="0" sz="750" spc="-5">
                <a:latin typeface="Arial"/>
                <a:cs typeface="Arial"/>
              </a:rPr>
              <a:t>Fall  </a:t>
            </a:r>
            <a:r>
              <a:rPr dirty="0" sz="750" spc="-10">
                <a:latin typeface="Arial"/>
                <a:cs typeface="Arial"/>
              </a:rPr>
              <a:t>2009</a:t>
            </a:r>
            <a:endParaRPr sz="750">
              <a:latin typeface="Arial"/>
              <a:cs typeface="Arial"/>
            </a:endParaRPr>
          </a:p>
        </p:txBody>
      </p:sp>
      <p:sp>
        <p:nvSpPr>
          <p:cNvPr id="40" name="object 40"/>
          <p:cNvSpPr/>
          <p:nvPr/>
        </p:nvSpPr>
        <p:spPr>
          <a:xfrm>
            <a:off x="3252215" y="3412235"/>
            <a:ext cx="55244" cy="157480"/>
          </a:xfrm>
          <a:custGeom>
            <a:avLst/>
            <a:gdLst/>
            <a:ahLst/>
            <a:cxnLst/>
            <a:rect l="l" t="t" r="r" b="b"/>
            <a:pathLst>
              <a:path w="55245" h="157479">
                <a:moveTo>
                  <a:pt x="18288" y="73152"/>
                </a:moveTo>
                <a:lnTo>
                  <a:pt x="18288" y="0"/>
                </a:lnTo>
                <a:lnTo>
                  <a:pt x="36576" y="0"/>
                </a:lnTo>
                <a:lnTo>
                  <a:pt x="36576" y="68580"/>
                </a:lnTo>
                <a:lnTo>
                  <a:pt x="22860" y="68580"/>
                </a:lnTo>
                <a:lnTo>
                  <a:pt x="18288" y="73152"/>
                </a:lnTo>
                <a:close/>
              </a:path>
              <a:path w="55245" h="157479">
                <a:moveTo>
                  <a:pt x="18288" y="77724"/>
                </a:moveTo>
                <a:lnTo>
                  <a:pt x="18288" y="73152"/>
                </a:lnTo>
                <a:lnTo>
                  <a:pt x="22860" y="68580"/>
                </a:lnTo>
                <a:lnTo>
                  <a:pt x="27432" y="68580"/>
                </a:lnTo>
                <a:lnTo>
                  <a:pt x="18288" y="77724"/>
                </a:lnTo>
                <a:close/>
              </a:path>
              <a:path w="55245" h="157479">
                <a:moveTo>
                  <a:pt x="36576" y="111252"/>
                </a:moveTo>
                <a:lnTo>
                  <a:pt x="18288" y="111252"/>
                </a:lnTo>
                <a:lnTo>
                  <a:pt x="18288" y="77724"/>
                </a:lnTo>
                <a:lnTo>
                  <a:pt x="27432" y="68580"/>
                </a:lnTo>
                <a:lnTo>
                  <a:pt x="36576" y="68580"/>
                </a:lnTo>
                <a:lnTo>
                  <a:pt x="36576" y="77724"/>
                </a:lnTo>
                <a:lnTo>
                  <a:pt x="27432" y="86868"/>
                </a:lnTo>
                <a:lnTo>
                  <a:pt x="36576" y="86868"/>
                </a:lnTo>
                <a:lnTo>
                  <a:pt x="36576" y="111252"/>
                </a:lnTo>
                <a:close/>
              </a:path>
              <a:path w="55245" h="157479">
                <a:moveTo>
                  <a:pt x="33528" y="86868"/>
                </a:moveTo>
                <a:lnTo>
                  <a:pt x="27432" y="86868"/>
                </a:lnTo>
                <a:lnTo>
                  <a:pt x="36576" y="77724"/>
                </a:lnTo>
                <a:lnTo>
                  <a:pt x="36576" y="83820"/>
                </a:lnTo>
                <a:lnTo>
                  <a:pt x="33528" y="86868"/>
                </a:lnTo>
                <a:close/>
              </a:path>
              <a:path w="55245" h="157479">
                <a:moveTo>
                  <a:pt x="36576" y="86868"/>
                </a:moveTo>
                <a:lnTo>
                  <a:pt x="33528" y="86868"/>
                </a:lnTo>
                <a:lnTo>
                  <a:pt x="36576" y="83820"/>
                </a:lnTo>
                <a:lnTo>
                  <a:pt x="36576" y="86868"/>
                </a:lnTo>
                <a:close/>
              </a:path>
              <a:path w="55245" h="157479">
                <a:moveTo>
                  <a:pt x="27432" y="156972"/>
                </a:moveTo>
                <a:lnTo>
                  <a:pt x="0" y="102108"/>
                </a:lnTo>
                <a:lnTo>
                  <a:pt x="18288" y="102108"/>
                </a:lnTo>
                <a:lnTo>
                  <a:pt x="18288" y="111252"/>
                </a:lnTo>
                <a:lnTo>
                  <a:pt x="50292" y="111252"/>
                </a:lnTo>
                <a:lnTo>
                  <a:pt x="27432" y="156972"/>
                </a:lnTo>
                <a:close/>
              </a:path>
              <a:path w="55245" h="157479">
                <a:moveTo>
                  <a:pt x="50292" y="111252"/>
                </a:moveTo>
                <a:lnTo>
                  <a:pt x="36576" y="111252"/>
                </a:lnTo>
                <a:lnTo>
                  <a:pt x="36576" y="102108"/>
                </a:lnTo>
                <a:lnTo>
                  <a:pt x="54864" y="102108"/>
                </a:lnTo>
                <a:lnTo>
                  <a:pt x="50292" y="111252"/>
                </a:lnTo>
                <a:close/>
              </a:path>
            </a:pathLst>
          </a:custGeom>
          <a:solidFill>
            <a:srgbClr val="4F80BC"/>
          </a:solidFill>
        </p:spPr>
        <p:txBody>
          <a:bodyPr wrap="square" lIns="0" tIns="0" rIns="0" bIns="0" rtlCol="0"/>
          <a:lstStyle/>
          <a:p/>
        </p:txBody>
      </p:sp>
      <p:sp>
        <p:nvSpPr>
          <p:cNvPr id="41" name="object 41"/>
          <p:cNvSpPr txBox="1"/>
          <p:nvPr/>
        </p:nvSpPr>
        <p:spPr>
          <a:xfrm>
            <a:off x="1546858" y="4182867"/>
            <a:ext cx="4822825" cy="468630"/>
          </a:xfrm>
          <a:prstGeom prst="rect">
            <a:avLst/>
          </a:prstGeom>
        </p:spPr>
        <p:txBody>
          <a:bodyPr wrap="square" lIns="0" tIns="12700" rIns="0" bIns="0" rtlCol="0" vert="horz">
            <a:spAutoFit/>
          </a:bodyPr>
          <a:lstStyle/>
          <a:p>
            <a:pPr marL="996315">
              <a:lnSpc>
                <a:spcPct val="100000"/>
              </a:lnSpc>
              <a:spcBef>
                <a:spcPts val="100"/>
              </a:spcBef>
            </a:pPr>
            <a:r>
              <a:rPr dirty="0" sz="850" spc="-5" i="1">
                <a:latin typeface="Arial"/>
                <a:cs typeface="Arial"/>
              </a:rPr>
              <a:t>TTS </a:t>
            </a:r>
            <a:r>
              <a:rPr dirty="0" sz="850" i="1">
                <a:latin typeface="Arial"/>
                <a:cs typeface="Arial"/>
              </a:rPr>
              <a:t>= </a:t>
            </a:r>
            <a:r>
              <a:rPr dirty="0" sz="850" spc="-10" i="1">
                <a:latin typeface="Arial"/>
                <a:cs typeface="Arial"/>
              </a:rPr>
              <a:t>temporary </a:t>
            </a:r>
            <a:r>
              <a:rPr dirty="0" sz="850" spc="-5" i="1">
                <a:latin typeface="Arial"/>
                <a:cs typeface="Arial"/>
              </a:rPr>
              <a:t>top</a:t>
            </a:r>
            <a:r>
              <a:rPr dirty="0" sz="850" spc="100" i="1">
                <a:latin typeface="Arial"/>
                <a:cs typeface="Arial"/>
              </a:rPr>
              <a:t> </a:t>
            </a:r>
            <a:r>
              <a:rPr dirty="0" sz="850" spc="-5" i="1">
                <a:latin typeface="Arial"/>
                <a:cs typeface="Arial"/>
              </a:rPr>
              <a:t>strands</a:t>
            </a:r>
            <a:endParaRPr sz="850">
              <a:latin typeface="Arial"/>
              <a:cs typeface="Arial"/>
            </a:endParaRPr>
          </a:p>
          <a:p>
            <a:pPr>
              <a:lnSpc>
                <a:spcPct val="100000"/>
              </a:lnSpc>
            </a:pPr>
            <a:endParaRPr sz="1100">
              <a:latin typeface="Arial"/>
              <a:cs typeface="Arial"/>
            </a:endParaRPr>
          </a:p>
          <a:p>
            <a:pPr>
              <a:lnSpc>
                <a:spcPct val="100000"/>
              </a:lnSpc>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42" name="object 42"/>
          <p:cNvSpPr/>
          <p:nvPr/>
        </p:nvSpPr>
        <p:spPr>
          <a:xfrm>
            <a:off x="4797552" y="3945635"/>
            <a:ext cx="2084831" cy="227076"/>
          </a:xfrm>
          <a:prstGeom prst="rect">
            <a:avLst/>
          </a:prstGeom>
          <a:blipFill>
            <a:blip r:embed="rId18" cstate="print"/>
            <a:stretch>
              <a:fillRect/>
            </a:stretch>
          </a:blipFill>
        </p:spPr>
        <p:txBody>
          <a:bodyPr wrap="square" lIns="0" tIns="0" rIns="0" bIns="0" rtlCol="0"/>
          <a:lstStyle/>
          <a:p/>
        </p:txBody>
      </p:sp>
      <p:sp>
        <p:nvSpPr>
          <p:cNvPr id="43" name="object 43"/>
          <p:cNvSpPr txBox="1"/>
          <p:nvPr/>
        </p:nvSpPr>
        <p:spPr>
          <a:xfrm>
            <a:off x="4800600" y="3948684"/>
            <a:ext cx="2078989" cy="220979"/>
          </a:xfrm>
          <a:prstGeom prst="rect">
            <a:avLst/>
          </a:prstGeom>
          <a:ln w="6096">
            <a:solidFill>
              <a:srgbClr val="497EBA"/>
            </a:solidFill>
          </a:ln>
        </p:spPr>
        <p:txBody>
          <a:bodyPr wrap="square" lIns="0" tIns="42545" rIns="0" bIns="0" rtlCol="0" vert="horz">
            <a:spAutoFit/>
          </a:bodyPr>
          <a:lstStyle/>
          <a:p>
            <a:pPr marL="199390">
              <a:lnSpc>
                <a:spcPct val="100000"/>
              </a:lnSpc>
              <a:spcBef>
                <a:spcPts val="335"/>
              </a:spcBef>
            </a:pPr>
            <a:r>
              <a:rPr dirty="0" sz="850" spc="-5">
                <a:solidFill>
                  <a:srgbClr val="FFFFFF"/>
                </a:solidFill>
                <a:latin typeface="Arial"/>
                <a:cs typeface="Arial"/>
              </a:rPr>
              <a:t>6) Check erection </a:t>
            </a:r>
            <a:r>
              <a:rPr dirty="0" sz="850">
                <a:solidFill>
                  <a:srgbClr val="FFFFFF"/>
                </a:solidFill>
                <a:latin typeface="Arial"/>
                <a:cs typeface="Arial"/>
              </a:rPr>
              <a:t>stress</a:t>
            </a:r>
            <a:r>
              <a:rPr dirty="0" sz="850" spc="30">
                <a:solidFill>
                  <a:srgbClr val="FFFFFF"/>
                </a:solidFill>
                <a:latin typeface="Arial"/>
                <a:cs typeface="Arial"/>
              </a:rPr>
              <a:t> </a:t>
            </a:r>
            <a:r>
              <a:rPr dirty="0" sz="850">
                <a:solidFill>
                  <a:srgbClr val="FFFFFF"/>
                </a:solidFill>
                <a:latin typeface="Arial"/>
                <a:cs typeface="Arial"/>
              </a:rPr>
              <a:t>(WSDOT)</a:t>
            </a:r>
            <a:endParaRPr sz="850">
              <a:latin typeface="Arial"/>
              <a:cs typeface="Arial"/>
            </a:endParaRPr>
          </a:p>
        </p:txBody>
      </p:sp>
      <p:sp>
        <p:nvSpPr>
          <p:cNvPr id="44" name="object 44"/>
          <p:cNvSpPr/>
          <p:nvPr/>
        </p:nvSpPr>
        <p:spPr>
          <a:xfrm>
            <a:off x="5812536" y="4169664"/>
            <a:ext cx="55244" cy="82550"/>
          </a:xfrm>
          <a:custGeom>
            <a:avLst/>
            <a:gdLst/>
            <a:ahLst/>
            <a:cxnLst/>
            <a:rect l="l" t="t" r="r" b="b"/>
            <a:pathLst>
              <a:path w="55245" h="82550">
                <a:moveTo>
                  <a:pt x="35421" y="28859"/>
                </a:moveTo>
                <a:lnTo>
                  <a:pt x="18288" y="27432"/>
                </a:lnTo>
                <a:lnTo>
                  <a:pt x="18288" y="0"/>
                </a:lnTo>
                <a:lnTo>
                  <a:pt x="36576" y="0"/>
                </a:lnTo>
                <a:lnTo>
                  <a:pt x="35421" y="28859"/>
                </a:lnTo>
                <a:close/>
              </a:path>
              <a:path w="55245" h="82550">
                <a:moveTo>
                  <a:pt x="22860" y="82296"/>
                </a:moveTo>
                <a:lnTo>
                  <a:pt x="0" y="25908"/>
                </a:lnTo>
                <a:lnTo>
                  <a:pt x="18288" y="27432"/>
                </a:lnTo>
                <a:lnTo>
                  <a:pt x="18288" y="36576"/>
                </a:lnTo>
                <a:lnTo>
                  <a:pt x="35052" y="38100"/>
                </a:lnTo>
                <a:lnTo>
                  <a:pt x="50157" y="38100"/>
                </a:lnTo>
                <a:lnTo>
                  <a:pt x="22860" y="82296"/>
                </a:lnTo>
                <a:close/>
              </a:path>
              <a:path w="55245" h="82550">
                <a:moveTo>
                  <a:pt x="35052" y="38100"/>
                </a:moveTo>
                <a:lnTo>
                  <a:pt x="18288" y="36576"/>
                </a:lnTo>
                <a:lnTo>
                  <a:pt x="18288" y="27432"/>
                </a:lnTo>
                <a:lnTo>
                  <a:pt x="35421" y="28859"/>
                </a:lnTo>
                <a:lnTo>
                  <a:pt x="35052" y="38100"/>
                </a:lnTo>
                <a:close/>
              </a:path>
              <a:path w="55245" h="82550">
                <a:moveTo>
                  <a:pt x="50157" y="38100"/>
                </a:moveTo>
                <a:lnTo>
                  <a:pt x="35052" y="38100"/>
                </a:lnTo>
                <a:lnTo>
                  <a:pt x="35421" y="28859"/>
                </a:lnTo>
                <a:lnTo>
                  <a:pt x="54864" y="30480"/>
                </a:lnTo>
                <a:lnTo>
                  <a:pt x="50157" y="38100"/>
                </a:lnTo>
                <a:close/>
              </a:path>
            </a:pathLst>
          </a:custGeom>
          <a:solidFill>
            <a:srgbClr val="4F80BC"/>
          </a:solidFill>
        </p:spPr>
        <p:txBody>
          <a:bodyPr wrap="square" lIns="0" tIns="0" rIns="0" bIns="0" rtlCol="0"/>
          <a:lstStyle/>
          <a:p/>
        </p:txBody>
      </p:sp>
      <p:sp>
        <p:nvSpPr>
          <p:cNvPr id="45" name="object 45"/>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4</a:t>
            </a:r>
            <a:r>
              <a:rPr dirty="0" sz="850">
                <a:solidFill>
                  <a:srgbClr val="FFFFFF"/>
                </a:solidFill>
                <a:latin typeface="Arial"/>
                <a:cs typeface="Arial"/>
              </a:rPr>
              <a:t>3</a:t>
            </a:r>
            <a:endParaRPr sz="850">
              <a:latin typeface="Arial"/>
              <a:cs typeface="Arial"/>
            </a:endParaRPr>
          </a:p>
        </p:txBody>
      </p:sp>
      <p:sp>
        <p:nvSpPr>
          <p:cNvPr id="46" name="object 46"/>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47" name="object 47"/>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48" name="object 48"/>
          <p:cNvSpPr txBox="1"/>
          <p:nvPr/>
        </p:nvSpPr>
        <p:spPr>
          <a:xfrm>
            <a:off x="1003766" y="5528576"/>
            <a:ext cx="4418965" cy="417195"/>
          </a:xfrm>
          <a:prstGeom prst="rect">
            <a:avLst/>
          </a:prstGeom>
        </p:spPr>
        <p:txBody>
          <a:bodyPr wrap="square" lIns="0" tIns="14604" rIns="0" bIns="0" rtlCol="0" vert="horz">
            <a:spAutoFit/>
          </a:bodyPr>
          <a:lstStyle/>
          <a:p>
            <a:pPr marL="12700">
              <a:lnSpc>
                <a:spcPct val="100000"/>
              </a:lnSpc>
              <a:spcBef>
                <a:spcPts val="114"/>
              </a:spcBef>
            </a:pPr>
            <a:r>
              <a:rPr dirty="0" sz="2550" spc="40">
                <a:solidFill>
                  <a:srgbClr val="1C7C5B"/>
                </a:solidFill>
                <a:latin typeface="Arial Black"/>
                <a:cs typeface="Arial Black"/>
              </a:rPr>
              <a:t>Why </a:t>
            </a:r>
            <a:r>
              <a:rPr dirty="0" sz="2550" spc="5">
                <a:solidFill>
                  <a:srgbClr val="1C7C5B"/>
                </a:solidFill>
                <a:latin typeface="Arial Black"/>
                <a:cs typeface="Arial Black"/>
              </a:rPr>
              <a:t>design </a:t>
            </a:r>
            <a:r>
              <a:rPr dirty="0" sz="2550" spc="-10">
                <a:solidFill>
                  <a:srgbClr val="1C7C5B"/>
                </a:solidFill>
                <a:latin typeface="Arial Black"/>
                <a:cs typeface="Arial Black"/>
              </a:rPr>
              <a:t>for</a:t>
            </a:r>
            <a:r>
              <a:rPr dirty="0" sz="2550" spc="-50">
                <a:solidFill>
                  <a:srgbClr val="1C7C5B"/>
                </a:solidFill>
                <a:latin typeface="Arial Black"/>
                <a:cs typeface="Arial Black"/>
              </a:rPr>
              <a:t> </a:t>
            </a:r>
            <a:r>
              <a:rPr dirty="0" sz="2550" spc="5">
                <a:solidFill>
                  <a:srgbClr val="1C7C5B"/>
                </a:solidFill>
                <a:latin typeface="Arial Black"/>
                <a:cs typeface="Arial Black"/>
              </a:rPr>
              <a:t>stability?</a:t>
            </a:r>
            <a:endParaRPr sz="2550">
              <a:latin typeface="Arial Black"/>
              <a:cs typeface="Arial Black"/>
            </a:endParaRPr>
          </a:p>
        </p:txBody>
      </p:sp>
      <p:sp>
        <p:nvSpPr>
          <p:cNvPr id="49" name="object 49"/>
          <p:cNvSpPr txBox="1"/>
          <p:nvPr/>
        </p:nvSpPr>
        <p:spPr>
          <a:xfrm>
            <a:off x="1003805" y="6218889"/>
            <a:ext cx="5744845" cy="1974850"/>
          </a:xfrm>
          <a:prstGeom prst="rect">
            <a:avLst/>
          </a:prstGeom>
        </p:spPr>
        <p:txBody>
          <a:bodyPr wrap="square" lIns="0" tIns="46355" rIns="0" bIns="0" rtlCol="0" vert="horz">
            <a:spAutoFit/>
          </a:bodyPr>
          <a:lstStyle/>
          <a:p>
            <a:pPr marL="257175" indent="-245110">
              <a:lnSpc>
                <a:spcPct val="100000"/>
              </a:lnSpc>
              <a:spcBef>
                <a:spcPts val="365"/>
              </a:spcBef>
              <a:buChar char="•"/>
              <a:tabLst>
                <a:tab pos="257175" algn="l"/>
                <a:tab pos="257810" algn="l"/>
              </a:tabLst>
            </a:pPr>
            <a:r>
              <a:rPr dirty="0" sz="1150" spc="-15">
                <a:latin typeface="Arial"/>
                <a:cs typeface="Arial"/>
              </a:rPr>
              <a:t>AASHTO </a:t>
            </a:r>
            <a:r>
              <a:rPr dirty="0" sz="1150" spc="-10">
                <a:latin typeface="Arial"/>
                <a:cs typeface="Arial"/>
              </a:rPr>
              <a:t>LRFD</a:t>
            </a:r>
            <a:r>
              <a:rPr dirty="0" sz="1150" spc="-15">
                <a:latin typeface="Arial"/>
                <a:cs typeface="Arial"/>
              </a:rPr>
              <a:t> </a:t>
            </a:r>
            <a:r>
              <a:rPr dirty="0" sz="1150" spc="-10">
                <a:latin typeface="Arial"/>
                <a:cs typeface="Arial"/>
              </a:rPr>
              <a:t>requirements</a:t>
            </a:r>
            <a:endParaRPr sz="1150">
              <a:latin typeface="Arial"/>
              <a:cs typeface="Arial"/>
            </a:endParaRPr>
          </a:p>
          <a:p>
            <a:pPr algn="just" lvl="1" marL="542925" marR="5080" indent="-204470">
              <a:lnSpc>
                <a:spcPct val="99600"/>
              </a:lnSpc>
              <a:spcBef>
                <a:spcPts val="270"/>
              </a:spcBef>
              <a:buChar char="–"/>
              <a:tabLst>
                <a:tab pos="543560" algn="l"/>
              </a:tabLst>
            </a:pPr>
            <a:r>
              <a:rPr dirty="0" sz="1150" spc="-10">
                <a:latin typeface="Arial"/>
                <a:cs typeface="Arial"/>
              </a:rPr>
              <a:t>2.5.3 – </a:t>
            </a:r>
            <a:r>
              <a:rPr dirty="0" sz="1150" spc="-10" i="1">
                <a:latin typeface="Arial"/>
                <a:cs typeface="Arial"/>
              </a:rPr>
              <a:t>Constructability issues should include, but </a:t>
            </a:r>
            <a:r>
              <a:rPr dirty="0" sz="1150" spc="-5" i="1">
                <a:latin typeface="Arial"/>
                <a:cs typeface="Arial"/>
              </a:rPr>
              <a:t>not </a:t>
            </a:r>
            <a:r>
              <a:rPr dirty="0" sz="1150" spc="-15" i="1">
                <a:latin typeface="Arial"/>
                <a:cs typeface="Arial"/>
              </a:rPr>
              <a:t>be </a:t>
            </a:r>
            <a:r>
              <a:rPr dirty="0" sz="1150" spc="-10" i="1">
                <a:latin typeface="Arial"/>
                <a:cs typeface="Arial"/>
              </a:rPr>
              <a:t>limited </a:t>
            </a:r>
            <a:r>
              <a:rPr dirty="0" sz="1150" spc="-5" i="1">
                <a:latin typeface="Arial"/>
                <a:cs typeface="Arial"/>
              </a:rPr>
              <a:t>to, </a:t>
            </a:r>
            <a:r>
              <a:rPr dirty="0" sz="1150" spc="-10" i="1">
                <a:latin typeface="Arial"/>
                <a:cs typeface="Arial"/>
              </a:rPr>
              <a:t>consideration  </a:t>
            </a:r>
            <a:r>
              <a:rPr dirty="0" sz="1150" spc="-5" i="1">
                <a:latin typeface="Arial"/>
                <a:cs typeface="Arial"/>
              </a:rPr>
              <a:t>of </a:t>
            </a:r>
            <a:r>
              <a:rPr dirty="0" sz="1150" spc="-10" i="1">
                <a:latin typeface="Arial"/>
                <a:cs typeface="Arial"/>
              </a:rPr>
              <a:t>deflection, strength </a:t>
            </a:r>
            <a:r>
              <a:rPr dirty="0" sz="1150" spc="-5" i="1">
                <a:latin typeface="Arial"/>
                <a:cs typeface="Arial"/>
              </a:rPr>
              <a:t>of </a:t>
            </a:r>
            <a:r>
              <a:rPr dirty="0" sz="1150" spc="-10" i="1">
                <a:latin typeface="Arial"/>
                <a:cs typeface="Arial"/>
              </a:rPr>
              <a:t>steel and concrete, and </a:t>
            </a:r>
            <a:r>
              <a:rPr dirty="0" sz="1150" spc="-10" b="1" i="1">
                <a:latin typeface="Arial"/>
                <a:cs typeface="Arial"/>
              </a:rPr>
              <a:t>stability during critical stages  </a:t>
            </a:r>
            <a:r>
              <a:rPr dirty="0" sz="1150" spc="-10" b="1" i="1">
                <a:latin typeface="Arial"/>
                <a:cs typeface="Arial"/>
              </a:rPr>
              <a:t>of</a:t>
            </a:r>
            <a:r>
              <a:rPr dirty="0" sz="1150" b="1" i="1">
                <a:latin typeface="Arial"/>
                <a:cs typeface="Arial"/>
              </a:rPr>
              <a:t> </a:t>
            </a:r>
            <a:r>
              <a:rPr dirty="0" sz="1150" spc="-10" b="1" i="1">
                <a:latin typeface="Arial"/>
                <a:cs typeface="Arial"/>
              </a:rPr>
              <a:t>construction</a:t>
            </a:r>
            <a:r>
              <a:rPr dirty="0" sz="1150" spc="-10" i="1">
                <a:latin typeface="Arial"/>
                <a:cs typeface="Arial"/>
              </a:rPr>
              <a:t>.</a:t>
            </a:r>
            <a:endParaRPr sz="1150">
              <a:latin typeface="Arial"/>
              <a:cs typeface="Arial"/>
            </a:endParaRPr>
          </a:p>
          <a:p>
            <a:pPr algn="just" lvl="1" marL="542925" marR="625475" indent="-204470">
              <a:lnSpc>
                <a:spcPts val="1370"/>
              </a:lnSpc>
              <a:spcBef>
                <a:spcPts val="315"/>
              </a:spcBef>
              <a:buChar char="–"/>
              <a:tabLst>
                <a:tab pos="543560" algn="l"/>
              </a:tabLst>
            </a:pPr>
            <a:r>
              <a:rPr dirty="0" sz="1150" spc="-10">
                <a:latin typeface="Arial"/>
                <a:cs typeface="Arial"/>
              </a:rPr>
              <a:t>5.5.4.3 – </a:t>
            </a:r>
            <a:r>
              <a:rPr dirty="0" sz="1150" spc="-10" i="1">
                <a:latin typeface="Arial"/>
                <a:cs typeface="Arial"/>
              </a:rPr>
              <a:t>Buckling and </a:t>
            </a:r>
            <a:r>
              <a:rPr dirty="0" sz="1150" spc="-10" b="1" i="1">
                <a:latin typeface="Arial"/>
                <a:cs typeface="Arial"/>
              </a:rPr>
              <a:t>stability of precast </a:t>
            </a:r>
            <a:r>
              <a:rPr dirty="0" sz="1150" spc="-15" b="1" i="1">
                <a:latin typeface="Arial"/>
                <a:cs typeface="Arial"/>
              </a:rPr>
              <a:t>members </a:t>
            </a:r>
            <a:r>
              <a:rPr dirty="0" sz="1150" spc="-10" i="1">
                <a:latin typeface="Arial"/>
                <a:cs typeface="Arial"/>
              </a:rPr>
              <a:t>during </a:t>
            </a:r>
            <a:r>
              <a:rPr dirty="0" sz="1150" spc="-10" b="1" i="1">
                <a:latin typeface="Arial"/>
                <a:cs typeface="Arial"/>
              </a:rPr>
              <a:t>handling</a:t>
            </a:r>
            <a:r>
              <a:rPr dirty="0" sz="1150" spc="-10" i="1">
                <a:latin typeface="Arial"/>
                <a:cs typeface="Arial"/>
              </a:rPr>
              <a:t>,  </a:t>
            </a:r>
            <a:r>
              <a:rPr dirty="0" sz="1150" spc="-10" b="1" i="1">
                <a:latin typeface="Arial"/>
                <a:cs typeface="Arial"/>
              </a:rPr>
              <a:t>transportation</a:t>
            </a:r>
            <a:r>
              <a:rPr dirty="0" sz="1150" spc="-10" i="1">
                <a:latin typeface="Arial"/>
                <a:cs typeface="Arial"/>
              </a:rPr>
              <a:t>, and </a:t>
            </a:r>
            <a:r>
              <a:rPr dirty="0" sz="1150" spc="-10" b="1" i="1">
                <a:latin typeface="Arial"/>
                <a:cs typeface="Arial"/>
              </a:rPr>
              <a:t>erection </a:t>
            </a:r>
            <a:r>
              <a:rPr dirty="0" sz="1150" spc="-10" i="1">
                <a:latin typeface="Arial"/>
                <a:cs typeface="Arial"/>
              </a:rPr>
              <a:t>shall be</a:t>
            </a:r>
            <a:r>
              <a:rPr dirty="0" sz="1150" spc="30" i="1">
                <a:latin typeface="Arial"/>
                <a:cs typeface="Arial"/>
              </a:rPr>
              <a:t> </a:t>
            </a:r>
            <a:r>
              <a:rPr dirty="0" sz="1150" spc="-10" i="1">
                <a:latin typeface="Arial"/>
                <a:cs typeface="Arial"/>
              </a:rPr>
              <a:t>investigated.</a:t>
            </a:r>
            <a:endParaRPr sz="1150">
              <a:latin typeface="Arial"/>
              <a:cs typeface="Arial"/>
            </a:endParaRPr>
          </a:p>
          <a:p>
            <a:pPr marL="257175" indent="-245110">
              <a:lnSpc>
                <a:spcPct val="100000"/>
              </a:lnSpc>
              <a:spcBef>
                <a:spcPts val="220"/>
              </a:spcBef>
              <a:buChar char="•"/>
              <a:tabLst>
                <a:tab pos="257175" algn="l"/>
                <a:tab pos="257810" algn="l"/>
              </a:tabLst>
            </a:pPr>
            <a:r>
              <a:rPr dirty="0" sz="1150" spc="-10">
                <a:latin typeface="Arial"/>
                <a:cs typeface="Arial"/>
              </a:rPr>
              <a:t>Engineering </a:t>
            </a:r>
            <a:r>
              <a:rPr dirty="0" sz="1150" spc="-5">
                <a:latin typeface="Arial"/>
                <a:cs typeface="Arial"/>
              </a:rPr>
              <a:t>for </a:t>
            </a:r>
            <a:r>
              <a:rPr dirty="0" sz="1150" spc="-10">
                <a:latin typeface="Arial"/>
                <a:cs typeface="Arial"/>
              </a:rPr>
              <a:t>Constructability – not construction</a:t>
            </a:r>
            <a:r>
              <a:rPr dirty="0" sz="1150" spc="110">
                <a:latin typeface="Arial"/>
                <a:cs typeface="Arial"/>
              </a:rPr>
              <a:t> </a:t>
            </a:r>
            <a:r>
              <a:rPr dirty="0" sz="1150" spc="-10">
                <a:latin typeface="Arial"/>
                <a:cs typeface="Arial"/>
              </a:rPr>
              <a:t>engineering</a:t>
            </a:r>
            <a:endParaRPr sz="1150">
              <a:latin typeface="Arial"/>
              <a:cs typeface="Arial"/>
            </a:endParaRPr>
          </a:p>
          <a:p>
            <a:pPr marL="257810" marR="401955" indent="-245745">
              <a:lnSpc>
                <a:spcPts val="1370"/>
              </a:lnSpc>
              <a:spcBef>
                <a:spcPts val="320"/>
              </a:spcBef>
              <a:buChar char="•"/>
              <a:tabLst>
                <a:tab pos="257175" algn="l"/>
                <a:tab pos="257810" algn="l"/>
              </a:tabLst>
            </a:pPr>
            <a:r>
              <a:rPr dirty="0" sz="1150" spc="-10">
                <a:latin typeface="Arial"/>
                <a:cs typeface="Arial"/>
              </a:rPr>
              <a:t>EOR should be reasonably satisfied that girders can be </a:t>
            </a:r>
            <a:r>
              <a:rPr dirty="0" sz="1150" spc="-5">
                <a:latin typeface="Arial"/>
                <a:cs typeface="Arial"/>
              </a:rPr>
              <a:t>safety </a:t>
            </a:r>
            <a:r>
              <a:rPr dirty="0" sz="1150" spc="-10">
                <a:latin typeface="Arial"/>
                <a:cs typeface="Arial"/>
              </a:rPr>
              <a:t>fabricated, lifted,  transported, and</a:t>
            </a:r>
            <a:r>
              <a:rPr dirty="0" sz="1150">
                <a:latin typeface="Arial"/>
                <a:cs typeface="Arial"/>
              </a:rPr>
              <a:t> </a:t>
            </a:r>
            <a:r>
              <a:rPr dirty="0" sz="1150" spc="-10">
                <a:latin typeface="Arial"/>
                <a:cs typeface="Arial"/>
              </a:rPr>
              <a:t>erected.</a:t>
            </a:r>
            <a:endParaRPr sz="1150">
              <a:latin typeface="Arial"/>
              <a:cs typeface="Arial"/>
            </a:endParaRPr>
          </a:p>
          <a:p>
            <a:pPr marL="257175" indent="-245110">
              <a:lnSpc>
                <a:spcPct val="100000"/>
              </a:lnSpc>
              <a:spcBef>
                <a:spcPts val="215"/>
              </a:spcBef>
              <a:buChar char="•"/>
              <a:tabLst>
                <a:tab pos="257175" algn="l"/>
                <a:tab pos="257810" algn="l"/>
              </a:tabLst>
            </a:pPr>
            <a:r>
              <a:rPr dirty="0" sz="1150" spc="-15">
                <a:latin typeface="Arial"/>
                <a:cs typeface="Arial"/>
              </a:rPr>
              <a:t>Avoid </a:t>
            </a:r>
            <a:r>
              <a:rPr dirty="0" sz="1150" spc="-10">
                <a:latin typeface="Arial"/>
                <a:cs typeface="Arial"/>
              </a:rPr>
              <a:t>design modifications under</a:t>
            </a:r>
            <a:r>
              <a:rPr dirty="0" sz="1150" spc="-5">
                <a:latin typeface="Arial"/>
                <a:cs typeface="Arial"/>
              </a:rPr>
              <a:t> contract</a:t>
            </a:r>
            <a:endParaRPr sz="1150">
              <a:latin typeface="Arial"/>
              <a:cs typeface="Arial"/>
            </a:endParaRPr>
          </a:p>
        </p:txBody>
      </p:sp>
      <p:sp>
        <p:nvSpPr>
          <p:cNvPr id="50" name="object 50"/>
          <p:cNvSpPr txBox="1"/>
          <p:nvPr/>
        </p:nvSpPr>
        <p:spPr>
          <a:xfrm>
            <a:off x="1003816" y="8402813"/>
            <a:ext cx="5691505" cy="624205"/>
          </a:xfrm>
          <a:prstGeom prst="rect">
            <a:avLst/>
          </a:prstGeom>
        </p:spPr>
        <p:txBody>
          <a:bodyPr wrap="square" lIns="0" tIns="12065" rIns="0" bIns="0" rtlCol="0" vert="horz">
            <a:spAutoFit/>
          </a:bodyPr>
          <a:lstStyle/>
          <a:p>
            <a:pPr marL="12700" marR="5080">
              <a:lnSpc>
                <a:spcPct val="104000"/>
              </a:lnSpc>
              <a:spcBef>
                <a:spcPts val="95"/>
              </a:spcBef>
            </a:pPr>
            <a:r>
              <a:rPr dirty="0" sz="750" spc="10" i="1">
                <a:latin typeface="Arial"/>
                <a:cs typeface="Arial"/>
              </a:rPr>
              <a:t>Designing Precast, Prestressed </a:t>
            </a:r>
            <a:r>
              <a:rPr dirty="0" sz="750" spc="15" i="1">
                <a:latin typeface="Arial"/>
                <a:cs typeface="Arial"/>
              </a:rPr>
              <a:t>Concrete </a:t>
            </a:r>
            <a:r>
              <a:rPr dirty="0" sz="750" spc="10" i="1">
                <a:latin typeface="Arial"/>
                <a:cs typeface="Arial"/>
              </a:rPr>
              <a:t>Bridge Girders </a:t>
            </a:r>
            <a:r>
              <a:rPr dirty="0" sz="750" spc="5" i="1">
                <a:latin typeface="Arial"/>
                <a:cs typeface="Arial"/>
              </a:rPr>
              <a:t>for </a:t>
            </a:r>
            <a:r>
              <a:rPr dirty="0" sz="750" spc="10" i="1">
                <a:latin typeface="Arial"/>
                <a:cs typeface="Arial"/>
              </a:rPr>
              <a:t>Lateral </a:t>
            </a:r>
            <a:r>
              <a:rPr dirty="0" sz="750" spc="5" i="1">
                <a:latin typeface="Arial"/>
                <a:cs typeface="Arial"/>
              </a:rPr>
              <a:t>Stability: </a:t>
            </a:r>
            <a:r>
              <a:rPr dirty="0" sz="750" spc="10" i="1">
                <a:latin typeface="Arial"/>
                <a:cs typeface="Arial"/>
              </a:rPr>
              <a:t>An </a:t>
            </a:r>
            <a:r>
              <a:rPr dirty="0" sz="750" spc="15" i="1">
                <a:latin typeface="Arial"/>
                <a:cs typeface="Arial"/>
              </a:rPr>
              <a:t>Owner’s </a:t>
            </a:r>
            <a:r>
              <a:rPr dirty="0" sz="750" spc="10" i="1">
                <a:latin typeface="Arial"/>
                <a:cs typeface="Arial"/>
              </a:rPr>
              <a:t>Perspective</a:t>
            </a:r>
            <a:r>
              <a:rPr dirty="0" sz="750" spc="10">
                <a:latin typeface="Arial"/>
                <a:cs typeface="Arial"/>
              </a:rPr>
              <a:t>, Brice, R., ASPIRE, </a:t>
            </a:r>
            <a:r>
              <a:rPr dirty="0" sz="750" spc="15">
                <a:latin typeface="Arial"/>
                <a:cs typeface="Arial"/>
              </a:rPr>
              <a:t>Winter  </a:t>
            </a:r>
            <a:r>
              <a:rPr dirty="0" sz="750" spc="10">
                <a:latin typeface="Arial"/>
                <a:cs typeface="Arial"/>
              </a:rPr>
              <a:t>2018</a:t>
            </a:r>
            <a:endParaRPr sz="750">
              <a:latin typeface="Arial"/>
              <a:cs typeface="Arial"/>
            </a:endParaRPr>
          </a:p>
          <a:p>
            <a:pPr>
              <a:lnSpc>
                <a:spcPct val="100000"/>
              </a:lnSpc>
            </a:pPr>
            <a:endParaRPr sz="800">
              <a:latin typeface="Arial"/>
              <a:cs typeface="Arial"/>
            </a:endParaRPr>
          </a:p>
          <a:p>
            <a:pPr>
              <a:lnSpc>
                <a:spcPct val="100000"/>
              </a:lnSpc>
              <a:spcBef>
                <a:spcPts val="35"/>
              </a:spcBef>
            </a:pPr>
            <a:endParaRPr sz="600">
              <a:latin typeface="Arial"/>
              <a:cs typeface="Arial"/>
            </a:endParaRPr>
          </a:p>
          <a:p>
            <a:pPr marL="542925">
              <a:lnSpc>
                <a:spcPct val="100000"/>
              </a:lnSpc>
              <a:tabLst>
                <a:tab pos="1864360"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1" name="object 51"/>
          <p:cNvSpPr txBox="1"/>
          <p:nvPr/>
        </p:nvSpPr>
        <p:spPr>
          <a:xfrm>
            <a:off x="6950462" y="8873744"/>
            <a:ext cx="145415" cy="155575"/>
          </a:xfrm>
          <a:prstGeom prst="rect">
            <a:avLst/>
          </a:prstGeom>
        </p:spPr>
        <p:txBody>
          <a:bodyPr wrap="square" lIns="0" tIns="12700" rIns="0" bIns="0" rtlCol="0" vert="horz">
            <a:spAutoFit/>
          </a:bodyPr>
          <a:lstStyle/>
          <a:p>
            <a:pPr marL="12700">
              <a:lnSpc>
                <a:spcPct val="100000"/>
              </a:lnSpc>
              <a:spcBef>
                <a:spcPts val="100"/>
              </a:spcBef>
            </a:pPr>
            <a:r>
              <a:rPr dirty="0" sz="850" spc="-10">
                <a:solidFill>
                  <a:srgbClr val="FFFFFF"/>
                </a:solidFill>
                <a:latin typeface="Arial"/>
                <a:cs typeface="Arial"/>
              </a:rPr>
              <a:t>4</a:t>
            </a:r>
            <a:r>
              <a:rPr dirty="0" sz="850">
                <a:solidFill>
                  <a:srgbClr val="FFFFFF"/>
                </a:solidFill>
                <a:latin typeface="Arial"/>
                <a:cs typeface="Arial"/>
              </a:rPr>
              <a:t>4</a:t>
            </a:r>
            <a:endParaRPr sz="850">
              <a:latin typeface="Arial"/>
              <a:cs typeface="Arial"/>
            </a:endParaRPr>
          </a:p>
        </p:txBody>
      </p:sp>
      <p:sp>
        <p:nvSpPr>
          <p:cNvPr id="52" name="object 52"/>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53" name="object 53"/>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43</a:t>
            </a:r>
            <a:endParaRPr sz="1050">
              <a:latin typeface="Calibri"/>
              <a:cs typeface="Calibri"/>
            </a:endParaRPr>
          </a:p>
        </p:txBody>
      </p:sp>
      <p:sp>
        <p:nvSpPr>
          <p:cNvPr id="55" name="object 55"/>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54" name="object 54"/>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44</a:t>
            </a:r>
            <a:endParaRPr sz="105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565" y="1156201"/>
            <a:ext cx="5231130" cy="373380"/>
          </a:xfrm>
          <a:prstGeom prst="rect"/>
        </p:spPr>
        <p:txBody>
          <a:bodyPr wrap="square" lIns="0" tIns="16510" rIns="0" bIns="0" rtlCol="0" vert="horz">
            <a:spAutoFit/>
          </a:bodyPr>
          <a:lstStyle/>
          <a:p>
            <a:pPr>
              <a:lnSpc>
                <a:spcPct val="100000"/>
              </a:lnSpc>
              <a:spcBef>
                <a:spcPts val="130"/>
              </a:spcBef>
            </a:pPr>
            <a:r>
              <a:rPr dirty="0" sz="2250" spc="15" b="0">
                <a:solidFill>
                  <a:srgbClr val="1C7C5B"/>
                </a:solidFill>
                <a:latin typeface="Arial Black"/>
                <a:cs typeface="Arial Black"/>
              </a:rPr>
              <a:t>Step </a:t>
            </a:r>
            <a:r>
              <a:rPr dirty="0" sz="2250" spc="20" b="0">
                <a:solidFill>
                  <a:srgbClr val="1C7C5B"/>
                </a:solidFill>
                <a:latin typeface="Arial Black"/>
                <a:cs typeface="Arial Black"/>
              </a:rPr>
              <a:t>1 </a:t>
            </a:r>
            <a:r>
              <a:rPr dirty="0" sz="2250" spc="15" b="0">
                <a:solidFill>
                  <a:srgbClr val="1C7C5B"/>
                </a:solidFill>
                <a:latin typeface="Arial Black"/>
                <a:cs typeface="Arial Black"/>
              </a:rPr>
              <a:t>– Final </a:t>
            </a:r>
            <a:r>
              <a:rPr dirty="0" sz="2250" spc="30" b="0">
                <a:solidFill>
                  <a:srgbClr val="1C7C5B"/>
                </a:solidFill>
                <a:latin typeface="Arial Black"/>
                <a:cs typeface="Arial Black"/>
              </a:rPr>
              <a:t>Service</a:t>
            </a:r>
            <a:r>
              <a:rPr dirty="0" sz="2250" spc="-50" b="0">
                <a:solidFill>
                  <a:srgbClr val="1C7C5B"/>
                </a:solidFill>
                <a:latin typeface="Arial Black"/>
                <a:cs typeface="Arial Black"/>
              </a:rPr>
              <a:t> </a:t>
            </a:r>
            <a:r>
              <a:rPr dirty="0" sz="2250" spc="15" b="0">
                <a:solidFill>
                  <a:srgbClr val="1C7C5B"/>
                </a:solidFill>
                <a:latin typeface="Arial Black"/>
                <a:cs typeface="Arial Black"/>
              </a:rPr>
              <a:t>Conditions</a:t>
            </a:r>
            <a:endParaRPr sz="2250">
              <a:latin typeface="Arial Black"/>
              <a:cs typeface="Arial Black"/>
            </a:endParaRPr>
          </a:p>
        </p:txBody>
      </p:sp>
      <p:sp>
        <p:nvSpPr>
          <p:cNvPr id="6" name="object 6"/>
          <p:cNvSpPr txBox="1"/>
          <p:nvPr/>
        </p:nvSpPr>
        <p:spPr>
          <a:xfrm>
            <a:off x="978405" y="1843558"/>
            <a:ext cx="5679440" cy="1086485"/>
          </a:xfrm>
          <a:prstGeom prst="rect">
            <a:avLst/>
          </a:prstGeom>
        </p:spPr>
        <p:txBody>
          <a:bodyPr wrap="square" lIns="0" tIns="46355" rIns="0" bIns="0" rtlCol="0" vert="horz">
            <a:spAutoFit/>
          </a:bodyPr>
          <a:lstStyle/>
          <a:p>
            <a:pPr marL="282575" indent="-245110">
              <a:lnSpc>
                <a:spcPct val="100000"/>
              </a:lnSpc>
              <a:spcBef>
                <a:spcPts val="365"/>
              </a:spcBef>
              <a:buChar char="•"/>
              <a:tabLst>
                <a:tab pos="282575" algn="l"/>
                <a:tab pos="283210" algn="l"/>
              </a:tabLst>
            </a:pPr>
            <a:r>
              <a:rPr dirty="0" sz="1150" spc="-10">
                <a:latin typeface="Arial"/>
                <a:cs typeface="Arial"/>
              </a:rPr>
              <a:t>Establish permanent</a:t>
            </a:r>
            <a:r>
              <a:rPr dirty="0" sz="1150" spc="-30">
                <a:latin typeface="Arial"/>
                <a:cs typeface="Arial"/>
              </a:rPr>
              <a:t> </a:t>
            </a:r>
            <a:r>
              <a:rPr dirty="0" sz="1150" spc="-5">
                <a:latin typeface="Arial"/>
                <a:cs typeface="Arial"/>
              </a:rPr>
              <a:t>prestressing</a:t>
            </a:r>
            <a:endParaRPr sz="1150">
              <a:latin typeface="Arial"/>
              <a:cs typeface="Arial"/>
            </a:endParaRPr>
          </a:p>
          <a:p>
            <a:pPr marL="282575" indent="-245110">
              <a:lnSpc>
                <a:spcPct val="100000"/>
              </a:lnSpc>
              <a:spcBef>
                <a:spcPts val="265"/>
              </a:spcBef>
              <a:buChar char="•"/>
              <a:tabLst>
                <a:tab pos="282575" algn="l"/>
                <a:tab pos="283210" algn="l"/>
              </a:tabLst>
            </a:pPr>
            <a:r>
              <a:rPr dirty="0" sz="1150" spc="-10">
                <a:latin typeface="Arial"/>
                <a:cs typeface="Arial"/>
              </a:rPr>
              <a:t>Stress due to loads on </a:t>
            </a:r>
            <a:r>
              <a:rPr dirty="0" sz="1150" spc="-10">
                <a:solidFill>
                  <a:srgbClr val="548ED4"/>
                </a:solidFill>
                <a:latin typeface="Arial"/>
                <a:cs typeface="Arial"/>
              </a:rPr>
              <a:t>non-composite </a:t>
            </a:r>
            <a:r>
              <a:rPr dirty="0" sz="1150" spc="-10">
                <a:latin typeface="Arial"/>
                <a:cs typeface="Arial"/>
              </a:rPr>
              <a:t>and </a:t>
            </a:r>
            <a:r>
              <a:rPr dirty="0" sz="1150" spc="-10">
                <a:solidFill>
                  <a:srgbClr val="77933B"/>
                </a:solidFill>
                <a:latin typeface="Arial"/>
                <a:cs typeface="Arial"/>
              </a:rPr>
              <a:t>composite</a:t>
            </a:r>
            <a:r>
              <a:rPr dirty="0" sz="1150" spc="25">
                <a:solidFill>
                  <a:srgbClr val="77933B"/>
                </a:solidFill>
                <a:latin typeface="Arial"/>
                <a:cs typeface="Arial"/>
              </a:rPr>
              <a:t> </a:t>
            </a:r>
            <a:r>
              <a:rPr dirty="0" sz="1150" spc="-10">
                <a:solidFill>
                  <a:srgbClr val="77933B"/>
                </a:solidFill>
                <a:latin typeface="Arial"/>
                <a:cs typeface="Arial"/>
              </a:rPr>
              <a:t>section</a:t>
            </a:r>
            <a:endParaRPr sz="1150">
              <a:latin typeface="Arial"/>
              <a:cs typeface="Arial"/>
            </a:endParaRPr>
          </a:p>
          <a:p>
            <a:pPr marL="363855">
              <a:lnSpc>
                <a:spcPct val="100000"/>
              </a:lnSpc>
              <a:spcBef>
                <a:spcPts val="260"/>
              </a:spcBef>
            </a:pPr>
            <a:r>
              <a:rPr dirty="0" sz="1150" spc="-10">
                <a:solidFill>
                  <a:srgbClr val="548ED4"/>
                </a:solidFill>
                <a:latin typeface="Arial"/>
                <a:cs typeface="Arial"/>
              </a:rPr>
              <a:t>– </a:t>
            </a:r>
            <a:r>
              <a:rPr dirty="0" sz="1150" spc="-15">
                <a:solidFill>
                  <a:srgbClr val="548ED4"/>
                </a:solidFill>
                <a:latin typeface="Arial"/>
                <a:cs typeface="Arial"/>
              </a:rPr>
              <a:t>Girder, </a:t>
            </a:r>
            <a:r>
              <a:rPr dirty="0" sz="1150" spc="-10">
                <a:solidFill>
                  <a:srgbClr val="548ED4"/>
                </a:solidFill>
                <a:latin typeface="Arial"/>
                <a:cs typeface="Arial"/>
              </a:rPr>
              <a:t>Diaphragms, Slab, Haunch</a:t>
            </a:r>
            <a:r>
              <a:rPr dirty="0" sz="1150" spc="-10">
                <a:latin typeface="Arial"/>
                <a:cs typeface="Arial"/>
              </a:rPr>
              <a:t>, </a:t>
            </a:r>
            <a:r>
              <a:rPr dirty="0" sz="1150" spc="-15">
                <a:solidFill>
                  <a:srgbClr val="77933B"/>
                </a:solidFill>
                <a:latin typeface="Arial"/>
                <a:cs typeface="Arial"/>
              </a:rPr>
              <a:t>Barrier, </a:t>
            </a:r>
            <a:r>
              <a:rPr dirty="0" sz="1150" spc="-25">
                <a:solidFill>
                  <a:srgbClr val="77933B"/>
                </a:solidFill>
                <a:latin typeface="Arial"/>
                <a:cs typeface="Arial"/>
              </a:rPr>
              <a:t>Overlay, </a:t>
            </a:r>
            <a:r>
              <a:rPr dirty="0" sz="1150" spc="-10">
                <a:solidFill>
                  <a:srgbClr val="77933B"/>
                </a:solidFill>
                <a:latin typeface="Arial"/>
                <a:cs typeface="Arial"/>
              </a:rPr>
              <a:t>Live Load, Slab</a:t>
            </a:r>
            <a:r>
              <a:rPr dirty="0" sz="1150" spc="220">
                <a:solidFill>
                  <a:srgbClr val="77933B"/>
                </a:solidFill>
                <a:latin typeface="Arial"/>
                <a:cs typeface="Arial"/>
              </a:rPr>
              <a:t> </a:t>
            </a:r>
            <a:r>
              <a:rPr dirty="0" sz="1150" spc="-10">
                <a:solidFill>
                  <a:srgbClr val="77933B"/>
                </a:solidFill>
                <a:latin typeface="Arial"/>
                <a:cs typeface="Arial"/>
              </a:rPr>
              <a:t>Shrinkage</a:t>
            </a:r>
            <a:endParaRPr sz="1150">
              <a:latin typeface="Arial"/>
              <a:cs typeface="Arial"/>
            </a:endParaRPr>
          </a:p>
          <a:p>
            <a:pPr marL="363855">
              <a:lnSpc>
                <a:spcPct val="100000"/>
              </a:lnSpc>
              <a:spcBef>
                <a:spcPts val="505"/>
              </a:spcBef>
            </a:pPr>
            <a:r>
              <a:rPr dirty="0" baseline="12077" sz="1725" spc="-15">
                <a:latin typeface="Arial"/>
                <a:cs typeface="Arial"/>
              </a:rPr>
              <a:t>– </a:t>
            </a:r>
            <a:r>
              <a:rPr dirty="0" baseline="12077" sz="1725" spc="-60">
                <a:latin typeface="Cambria"/>
                <a:cs typeface="Cambria"/>
              </a:rPr>
              <a:t>𝑓</a:t>
            </a:r>
            <a:r>
              <a:rPr dirty="0" sz="800" spc="-40">
                <a:latin typeface="Cambria"/>
                <a:cs typeface="Cambria"/>
              </a:rPr>
              <a:t>ps </a:t>
            </a:r>
            <a:r>
              <a:rPr dirty="0" baseline="12077" sz="1725" spc="315">
                <a:latin typeface="Cambria"/>
                <a:cs typeface="Cambria"/>
              </a:rPr>
              <a:t>+ </a:t>
            </a:r>
            <a:r>
              <a:rPr dirty="0" baseline="12077" sz="1725" spc="82">
                <a:latin typeface="Cambria"/>
                <a:cs typeface="Cambria"/>
              </a:rPr>
              <a:t>𝑓</a:t>
            </a:r>
            <a:r>
              <a:rPr dirty="0" sz="800" spc="55">
                <a:latin typeface="Cambria"/>
                <a:cs typeface="Cambria"/>
              </a:rPr>
              <a:t>servieelll </a:t>
            </a:r>
            <a:r>
              <a:rPr dirty="0" baseline="12077" sz="1725" spc="315">
                <a:latin typeface="Cambria"/>
                <a:cs typeface="Cambria"/>
              </a:rPr>
              <a:t>= </a:t>
            </a:r>
            <a:r>
              <a:rPr dirty="0" baseline="12077" sz="1725" spc="-15">
                <a:latin typeface="Cambria"/>
                <a:cs typeface="Cambria"/>
              </a:rPr>
              <a:t>0.0</a:t>
            </a:r>
            <a:r>
              <a:rPr dirty="0" baseline="12077" sz="1725" spc="-135">
                <a:latin typeface="Cambria"/>
                <a:cs typeface="Cambria"/>
              </a:rPr>
              <a:t> </a:t>
            </a:r>
            <a:r>
              <a:rPr dirty="0" baseline="12077" sz="1725" spc="-15">
                <a:latin typeface="Cambria"/>
                <a:cs typeface="Cambria"/>
              </a:rPr>
              <a:t>𝑘𝑠𝑖</a:t>
            </a:r>
            <a:endParaRPr baseline="12077" sz="1725">
              <a:latin typeface="Cambria"/>
              <a:cs typeface="Cambria"/>
            </a:endParaRPr>
          </a:p>
          <a:p>
            <a:pPr marL="282575" indent="-245110">
              <a:lnSpc>
                <a:spcPct val="100000"/>
              </a:lnSpc>
              <a:spcBef>
                <a:spcPts val="155"/>
              </a:spcBef>
              <a:buChar char="•"/>
              <a:tabLst>
                <a:tab pos="282575" algn="l"/>
                <a:tab pos="283210" algn="l"/>
              </a:tabLst>
            </a:pPr>
            <a:r>
              <a:rPr dirty="0" sz="1150" spc="-10">
                <a:latin typeface="Arial"/>
                <a:cs typeface="Arial"/>
              </a:rPr>
              <a:t>Slab</a:t>
            </a:r>
            <a:r>
              <a:rPr dirty="0" sz="1150" spc="-15">
                <a:latin typeface="Arial"/>
                <a:cs typeface="Arial"/>
              </a:rPr>
              <a:t> </a:t>
            </a:r>
            <a:r>
              <a:rPr dirty="0" sz="1150" spc="-10">
                <a:latin typeface="Arial"/>
                <a:cs typeface="Arial"/>
              </a:rPr>
              <a:t>Shrinkage</a:t>
            </a:r>
            <a:endParaRPr sz="1150">
              <a:latin typeface="Arial"/>
              <a:cs typeface="Arial"/>
            </a:endParaRPr>
          </a:p>
        </p:txBody>
      </p:sp>
      <p:sp>
        <p:nvSpPr>
          <p:cNvPr id="7" name="object 7"/>
          <p:cNvSpPr/>
          <p:nvPr/>
        </p:nvSpPr>
        <p:spPr>
          <a:xfrm>
            <a:off x="2089403" y="3215639"/>
            <a:ext cx="1495425" cy="175260"/>
          </a:xfrm>
          <a:custGeom>
            <a:avLst/>
            <a:gdLst/>
            <a:ahLst/>
            <a:cxnLst/>
            <a:rect l="l" t="t" r="r" b="b"/>
            <a:pathLst>
              <a:path w="1495425" h="175260">
                <a:moveTo>
                  <a:pt x="1449324" y="175260"/>
                </a:moveTo>
                <a:lnTo>
                  <a:pt x="1446276" y="169164"/>
                </a:lnTo>
                <a:lnTo>
                  <a:pt x="1454824" y="165520"/>
                </a:lnTo>
                <a:lnTo>
                  <a:pt x="1462087" y="159448"/>
                </a:lnTo>
                <a:lnTo>
                  <a:pt x="1479042" y="117348"/>
                </a:lnTo>
                <a:lnTo>
                  <a:pt x="1481328" y="88392"/>
                </a:lnTo>
                <a:lnTo>
                  <a:pt x="1480756" y="72985"/>
                </a:lnTo>
                <a:lnTo>
                  <a:pt x="1472184" y="35052"/>
                </a:lnTo>
                <a:lnTo>
                  <a:pt x="1446276" y="6096"/>
                </a:lnTo>
                <a:lnTo>
                  <a:pt x="1449324" y="0"/>
                </a:lnTo>
                <a:lnTo>
                  <a:pt x="1482852" y="30480"/>
                </a:lnTo>
                <a:lnTo>
                  <a:pt x="1494210" y="72056"/>
                </a:lnTo>
                <a:lnTo>
                  <a:pt x="1495044" y="88392"/>
                </a:lnTo>
                <a:lnTo>
                  <a:pt x="1494210" y="104060"/>
                </a:lnTo>
                <a:lnTo>
                  <a:pt x="1482852" y="144780"/>
                </a:lnTo>
                <a:lnTo>
                  <a:pt x="1459277" y="171569"/>
                </a:lnTo>
                <a:lnTo>
                  <a:pt x="1449324" y="175260"/>
                </a:lnTo>
                <a:close/>
              </a:path>
              <a:path w="1495425" h="175260">
                <a:moveTo>
                  <a:pt x="45720" y="175260"/>
                </a:moveTo>
                <a:lnTo>
                  <a:pt x="12191" y="144780"/>
                </a:lnTo>
                <a:lnTo>
                  <a:pt x="619" y="104060"/>
                </a:lnTo>
                <a:lnTo>
                  <a:pt x="0" y="88392"/>
                </a:lnTo>
                <a:lnTo>
                  <a:pt x="619" y="72056"/>
                </a:lnTo>
                <a:lnTo>
                  <a:pt x="12191" y="30480"/>
                </a:lnTo>
                <a:lnTo>
                  <a:pt x="45720" y="0"/>
                </a:lnTo>
                <a:lnTo>
                  <a:pt x="47244" y="6096"/>
                </a:lnTo>
                <a:lnTo>
                  <a:pt x="39552" y="10406"/>
                </a:lnTo>
                <a:lnTo>
                  <a:pt x="32575" y="16573"/>
                </a:lnTo>
                <a:lnTo>
                  <a:pt x="14478" y="58864"/>
                </a:lnTo>
                <a:lnTo>
                  <a:pt x="12191" y="88392"/>
                </a:lnTo>
                <a:lnTo>
                  <a:pt x="12763" y="103584"/>
                </a:lnTo>
                <a:lnTo>
                  <a:pt x="21336" y="141732"/>
                </a:lnTo>
                <a:lnTo>
                  <a:pt x="47244" y="169164"/>
                </a:lnTo>
                <a:lnTo>
                  <a:pt x="45720" y="175260"/>
                </a:lnTo>
                <a:close/>
              </a:path>
            </a:pathLst>
          </a:custGeom>
          <a:solidFill>
            <a:srgbClr val="000000"/>
          </a:solidFill>
        </p:spPr>
        <p:txBody>
          <a:bodyPr wrap="square" lIns="0" tIns="0" rIns="0" bIns="0" rtlCol="0"/>
          <a:lstStyle/>
          <a:p/>
        </p:txBody>
      </p:sp>
      <p:sp>
        <p:nvSpPr>
          <p:cNvPr id="8" name="object 8"/>
          <p:cNvSpPr/>
          <p:nvPr/>
        </p:nvSpPr>
        <p:spPr>
          <a:xfrm>
            <a:off x="3898391" y="3215639"/>
            <a:ext cx="2016760" cy="175260"/>
          </a:xfrm>
          <a:custGeom>
            <a:avLst/>
            <a:gdLst/>
            <a:ahLst/>
            <a:cxnLst/>
            <a:rect l="l" t="t" r="r" b="b"/>
            <a:pathLst>
              <a:path w="2016760" h="175260">
                <a:moveTo>
                  <a:pt x="1970532" y="175260"/>
                </a:moveTo>
                <a:lnTo>
                  <a:pt x="1967484" y="169164"/>
                </a:lnTo>
                <a:lnTo>
                  <a:pt x="1976032" y="165520"/>
                </a:lnTo>
                <a:lnTo>
                  <a:pt x="1983295" y="159448"/>
                </a:lnTo>
                <a:lnTo>
                  <a:pt x="2000250" y="117348"/>
                </a:lnTo>
                <a:lnTo>
                  <a:pt x="2002536" y="88392"/>
                </a:lnTo>
                <a:lnTo>
                  <a:pt x="2001964" y="72985"/>
                </a:lnTo>
                <a:lnTo>
                  <a:pt x="1993392" y="35052"/>
                </a:lnTo>
                <a:lnTo>
                  <a:pt x="1967484" y="6096"/>
                </a:lnTo>
                <a:lnTo>
                  <a:pt x="1970532" y="0"/>
                </a:lnTo>
                <a:lnTo>
                  <a:pt x="2004060" y="30480"/>
                </a:lnTo>
                <a:lnTo>
                  <a:pt x="2015418" y="72056"/>
                </a:lnTo>
                <a:lnTo>
                  <a:pt x="2016252" y="88392"/>
                </a:lnTo>
                <a:lnTo>
                  <a:pt x="2015418" y="104060"/>
                </a:lnTo>
                <a:lnTo>
                  <a:pt x="2004060" y="144780"/>
                </a:lnTo>
                <a:lnTo>
                  <a:pt x="1980485" y="171569"/>
                </a:lnTo>
                <a:lnTo>
                  <a:pt x="1970532" y="175260"/>
                </a:lnTo>
                <a:close/>
              </a:path>
              <a:path w="2016760" h="175260">
                <a:moveTo>
                  <a:pt x="45720" y="175260"/>
                </a:moveTo>
                <a:lnTo>
                  <a:pt x="12191" y="144780"/>
                </a:lnTo>
                <a:lnTo>
                  <a:pt x="619" y="104060"/>
                </a:lnTo>
                <a:lnTo>
                  <a:pt x="0" y="88392"/>
                </a:lnTo>
                <a:lnTo>
                  <a:pt x="619" y="72056"/>
                </a:lnTo>
                <a:lnTo>
                  <a:pt x="12191" y="30480"/>
                </a:lnTo>
                <a:lnTo>
                  <a:pt x="45720" y="0"/>
                </a:lnTo>
                <a:lnTo>
                  <a:pt x="47244" y="6096"/>
                </a:lnTo>
                <a:lnTo>
                  <a:pt x="39552" y="10406"/>
                </a:lnTo>
                <a:lnTo>
                  <a:pt x="32575" y="16573"/>
                </a:lnTo>
                <a:lnTo>
                  <a:pt x="14478" y="58864"/>
                </a:lnTo>
                <a:lnTo>
                  <a:pt x="12191" y="88392"/>
                </a:lnTo>
                <a:lnTo>
                  <a:pt x="12763" y="103584"/>
                </a:lnTo>
                <a:lnTo>
                  <a:pt x="21336" y="141732"/>
                </a:lnTo>
                <a:lnTo>
                  <a:pt x="47244" y="169164"/>
                </a:lnTo>
                <a:lnTo>
                  <a:pt x="45720" y="175260"/>
                </a:lnTo>
                <a:close/>
              </a:path>
            </a:pathLst>
          </a:custGeom>
          <a:solidFill>
            <a:srgbClr val="000000"/>
          </a:solidFill>
        </p:spPr>
        <p:txBody>
          <a:bodyPr wrap="square" lIns="0" tIns="0" rIns="0" bIns="0" rtlCol="0"/>
          <a:lstStyle/>
          <a:p/>
        </p:txBody>
      </p:sp>
      <p:sp>
        <p:nvSpPr>
          <p:cNvPr id="9" name="object 9"/>
          <p:cNvSpPr txBox="1"/>
          <p:nvPr/>
        </p:nvSpPr>
        <p:spPr>
          <a:xfrm>
            <a:off x="3926382" y="3215122"/>
            <a:ext cx="2170430" cy="199390"/>
          </a:xfrm>
          <a:prstGeom prst="rect">
            <a:avLst/>
          </a:prstGeom>
        </p:spPr>
        <p:txBody>
          <a:bodyPr wrap="square" lIns="0" tIns="11430" rIns="0" bIns="0" rtlCol="0" vert="horz">
            <a:spAutoFit/>
          </a:bodyPr>
          <a:lstStyle/>
          <a:p>
            <a:pPr marL="25400">
              <a:lnSpc>
                <a:spcPct val="100000"/>
              </a:lnSpc>
              <a:spcBef>
                <a:spcPts val="90"/>
              </a:spcBef>
            </a:pPr>
            <a:r>
              <a:rPr dirty="0" baseline="12077" sz="1725" spc="7">
                <a:latin typeface="Cambria"/>
                <a:cs typeface="Cambria"/>
              </a:rPr>
              <a:t>∆𝑓</a:t>
            </a:r>
            <a:r>
              <a:rPr dirty="0" sz="800" spc="5">
                <a:latin typeface="Cambria"/>
                <a:cs typeface="Cambria"/>
              </a:rPr>
              <a:t>psD </a:t>
            </a:r>
            <a:r>
              <a:rPr dirty="0" baseline="12077" sz="1725" spc="315">
                <a:latin typeface="Cambria"/>
                <a:cs typeface="Cambria"/>
              </a:rPr>
              <a:t>+ </a:t>
            </a:r>
            <a:r>
              <a:rPr dirty="0" baseline="12077" sz="1725" spc="-7">
                <a:latin typeface="Cambria"/>
                <a:cs typeface="Cambria"/>
              </a:rPr>
              <a:t>∆𝑓</a:t>
            </a:r>
            <a:r>
              <a:rPr dirty="0" sz="800" spc="-5">
                <a:latin typeface="Cambria"/>
                <a:cs typeface="Cambria"/>
              </a:rPr>
              <a:t>pCD </a:t>
            </a:r>
            <a:r>
              <a:rPr dirty="0" baseline="12077" sz="1725" spc="315">
                <a:latin typeface="Cambria"/>
                <a:cs typeface="Cambria"/>
              </a:rPr>
              <a:t>+ </a:t>
            </a:r>
            <a:r>
              <a:rPr dirty="0" baseline="12077" sz="1725" spc="-15">
                <a:latin typeface="Cambria"/>
                <a:cs typeface="Cambria"/>
              </a:rPr>
              <a:t>∆𝑓</a:t>
            </a:r>
            <a:r>
              <a:rPr dirty="0" sz="800" spc="-10">
                <a:latin typeface="Cambria"/>
                <a:cs typeface="Cambria"/>
              </a:rPr>
              <a:t>pR2 </a:t>
            </a:r>
            <a:r>
              <a:rPr dirty="0" baseline="12077" sz="1725" spc="315">
                <a:latin typeface="Cambria"/>
                <a:cs typeface="Cambria"/>
              </a:rPr>
              <a:t>− </a:t>
            </a:r>
            <a:r>
              <a:rPr dirty="0" baseline="12077" sz="1725" spc="22">
                <a:solidFill>
                  <a:srgbClr val="F69546"/>
                </a:solidFill>
                <a:latin typeface="Cambria"/>
                <a:cs typeface="Cambria"/>
              </a:rPr>
              <a:t>∆𝑓</a:t>
            </a:r>
            <a:r>
              <a:rPr dirty="0" sz="800" spc="15">
                <a:solidFill>
                  <a:srgbClr val="F69546"/>
                </a:solidFill>
                <a:latin typeface="Cambria"/>
                <a:cs typeface="Cambria"/>
              </a:rPr>
              <a:t>pss</a:t>
            </a:r>
            <a:r>
              <a:rPr dirty="0" sz="800" spc="55">
                <a:solidFill>
                  <a:srgbClr val="F69546"/>
                </a:solidFill>
                <a:latin typeface="Cambria"/>
                <a:cs typeface="Cambria"/>
              </a:rPr>
              <a:t> </a:t>
            </a:r>
            <a:r>
              <a:rPr dirty="0" baseline="-24305" sz="1200" spc="254">
                <a:latin typeface="Cambria"/>
                <a:cs typeface="Cambria"/>
              </a:rPr>
              <a:t>df</a:t>
            </a:r>
            <a:endParaRPr baseline="-24305" sz="1200">
              <a:latin typeface="Cambria"/>
              <a:cs typeface="Cambria"/>
            </a:endParaRPr>
          </a:p>
        </p:txBody>
      </p:sp>
      <p:sp>
        <p:nvSpPr>
          <p:cNvPr id="10" name="object 10"/>
          <p:cNvSpPr txBox="1"/>
          <p:nvPr/>
        </p:nvSpPr>
        <p:spPr>
          <a:xfrm>
            <a:off x="1317287" y="2866117"/>
            <a:ext cx="2586355" cy="749300"/>
          </a:xfrm>
          <a:prstGeom prst="rect">
            <a:avLst/>
          </a:prstGeom>
        </p:spPr>
        <p:txBody>
          <a:bodyPr wrap="square" lIns="0" tIns="84455" rIns="0" bIns="0" rtlCol="0" vert="horz">
            <a:spAutoFit/>
          </a:bodyPr>
          <a:lstStyle/>
          <a:p>
            <a:pPr marL="25400">
              <a:lnSpc>
                <a:spcPct val="100000"/>
              </a:lnSpc>
              <a:spcBef>
                <a:spcPts val="665"/>
              </a:spcBef>
            </a:pPr>
            <a:r>
              <a:rPr dirty="0" sz="1150" spc="-10">
                <a:latin typeface="Arial"/>
                <a:cs typeface="Arial"/>
              </a:rPr>
              <a:t>– </a:t>
            </a:r>
            <a:r>
              <a:rPr dirty="0" sz="1150" spc="-25">
                <a:latin typeface="Cambria"/>
                <a:cs typeface="Cambria"/>
              </a:rPr>
              <a:t>∆𝑓</a:t>
            </a:r>
            <a:r>
              <a:rPr dirty="0" baseline="-17361" sz="1200" spc="-37">
                <a:latin typeface="Cambria"/>
                <a:cs typeface="Cambria"/>
              </a:rPr>
              <a:t>pT </a:t>
            </a:r>
            <a:r>
              <a:rPr dirty="0" sz="1150" spc="210">
                <a:latin typeface="Cambria"/>
                <a:cs typeface="Cambria"/>
              </a:rPr>
              <a:t>= </a:t>
            </a:r>
            <a:r>
              <a:rPr dirty="0" sz="1150" spc="10">
                <a:latin typeface="Cambria"/>
                <a:cs typeface="Cambria"/>
              </a:rPr>
              <a:t>∆𝑓</a:t>
            </a:r>
            <a:r>
              <a:rPr dirty="0" baseline="-17361" sz="1200" spc="15">
                <a:latin typeface="Cambria"/>
                <a:cs typeface="Cambria"/>
              </a:rPr>
              <a:t>pEs </a:t>
            </a:r>
            <a:r>
              <a:rPr dirty="0" sz="1150" spc="210">
                <a:latin typeface="Cambria"/>
                <a:cs typeface="Cambria"/>
              </a:rPr>
              <a:t>+</a:t>
            </a:r>
            <a:r>
              <a:rPr dirty="0" sz="1150" spc="-65">
                <a:latin typeface="Cambria"/>
                <a:cs typeface="Cambria"/>
              </a:rPr>
              <a:t> </a:t>
            </a:r>
            <a:r>
              <a:rPr dirty="0" sz="1150" spc="-20">
                <a:latin typeface="Cambria"/>
                <a:cs typeface="Cambria"/>
              </a:rPr>
              <a:t>∆𝑓</a:t>
            </a:r>
            <a:r>
              <a:rPr dirty="0" baseline="-17361" sz="1200" spc="-30">
                <a:latin typeface="Cambria"/>
                <a:cs typeface="Cambria"/>
              </a:rPr>
              <a:t>pLT</a:t>
            </a:r>
            <a:endParaRPr baseline="-17361" sz="1200">
              <a:latin typeface="Cambria"/>
              <a:cs typeface="Cambria"/>
            </a:endParaRPr>
          </a:p>
          <a:p>
            <a:pPr marL="25400">
              <a:lnSpc>
                <a:spcPct val="100000"/>
              </a:lnSpc>
              <a:spcBef>
                <a:spcPts val="565"/>
              </a:spcBef>
            </a:pPr>
            <a:r>
              <a:rPr dirty="0" sz="1150" spc="-10">
                <a:latin typeface="Arial"/>
                <a:cs typeface="Arial"/>
              </a:rPr>
              <a:t>– </a:t>
            </a:r>
            <a:r>
              <a:rPr dirty="0" sz="1150" spc="-15">
                <a:latin typeface="Cambria"/>
                <a:cs typeface="Cambria"/>
              </a:rPr>
              <a:t>∆𝑓</a:t>
            </a:r>
            <a:r>
              <a:rPr dirty="0" baseline="-17361" sz="1200" spc="-22">
                <a:latin typeface="Cambria"/>
                <a:cs typeface="Cambria"/>
              </a:rPr>
              <a:t>pLT </a:t>
            </a:r>
            <a:r>
              <a:rPr dirty="0" sz="1150" spc="210">
                <a:latin typeface="Cambria"/>
                <a:cs typeface="Cambria"/>
              </a:rPr>
              <a:t>= </a:t>
            </a:r>
            <a:r>
              <a:rPr dirty="0" sz="1150" spc="5">
                <a:latin typeface="Cambria"/>
                <a:cs typeface="Cambria"/>
              </a:rPr>
              <a:t>∆𝑓</a:t>
            </a:r>
            <a:r>
              <a:rPr dirty="0" baseline="-17361" sz="1200" spc="7">
                <a:latin typeface="Cambria"/>
                <a:cs typeface="Cambria"/>
              </a:rPr>
              <a:t>psR </a:t>
            </a:r>
            <a:r>
              <a:rPr dirty="0" sz="1150" spc="210">
                <a:latin typeface="Cambria"/>
                <a:cs typeface="Cambria"/>
              </a:rPr>
              <a:t>+ </a:t>
            </a:r>
            <a:r>
              <a:rPr dirty="0" sz="1150" spc="-10">
                <a:latin typeface="Cambria"/>
                <a:cs typeface="Cambria"/>
              </a:rPr>
              <a:t>∆𝑓</a:t>
            </a:r>
            <a:r>
              <a:rPr dirty="0" baseline="-17361" sz="1200" spc="-15">
                <a:latin typeface="Cambria"/>
                <a:cs typeface="Cambria"/>
              </a:rPr>
              <a:t>pCR </a:t>
            </a:r>
            <a:r>
              <a:rPr dirty="0" sz="1150" spc="210">
                <a:latin typeface="Cambria"/>
                <a:cs typeface="Cambria"/>
              </a:rPr>
              <a:t>+ </a:t>
            </a:r>
            <a:r>
              <a:rPr dirty="0" sz="1150" spc="-10">
                <a:latin typeface="Cambria"/>
                <a:cs typeface="Cambria"/>
              </a:rPr>
              <a:t>∆𝑓</a:t>
            </a:r>
            <a:r>
              <a:rPr dirty="0" baseline="-17361" sz="1200" spc="-15">
                <a:latin typeface="Cambria"/>
                <a:cs typeface="Cambria"/>
              </a:rPr>
              <a:t>pR1</a:t>
            </a:r>
            <a:r>
              <a:rPr dirty="0" baseline="-17361" sz="1200" spc="232">
                <a:latin typeface="Cambria"/>
                <a:cs typeface="Cambria"/>
              </a:rPr>
              <a:t> </a:t>
            </a:r>
            <a:r>
              <a:rPr dirty="0" baseline="-38194" sz="1200" spc="104">
                <a:latin typeface="Cambria"/>
                <a:cs typeface="Cambria"/>
              </a:rPr>
              <a:t>id</a:t>
            </a:r>
            <a:r>
              <a:rPr dirty="0" baseline="-38194" sz="1200" spc="262">
                <a:latin typeface="Cambria"/>
                <a:cs typeface="Cambria"/>
              </a:rPr>
              <a:t> </a:t>
            </a:r>
            <a:r>
              <a:rPr dirty="0" sz="1150" spc="210">
                <a:latin typeface="Cambria"/>
                <a:cs typeface="Cambria"/>
              </a:rPr>
              <a:t>+</a:t>
            </a:r>
            <a:endParaRPr sz="1150">
              <a:latin typeface="Cambria"/>
              <a:cs typeface="Cambria"/>
            </a:endParaRPr>
          </a:p>
          <a:p>
            <a:pPr marL="751840">
              <a:lnSpc>
                <a:spcPct val="100000"/>
              </a:lnSpc>
              <a:spcBef>
                <a:spcPts val="840"/>
              </a:spcBef>
            </a:pPr>
            <a:r>
              <a:rPr dirty="0" u="sng" sz="800" spc="-195">
                <a:uFill>
                  <a:solidFill>
                    <a:srgbClr val="000000"/>
                  </a:solidFill>
                </a:uFill>
                <a:latin typeface="Times New Roman"/>
                <a:cs typeface="Times New Roman"/>
              </a:rPr>
              <a:t> </a:t>
            </a:r>
            <a:r>
              <a:rPr dirty="0" u="sng" sz="800" spc="65">
                <a:uFill>
                  <a:solidFill>
                    <a:srgbClr val="000000"/>
                  </a:solidFill>
                </a:uFill>
                <a:latin typeface="Cambria"/>
                <a:cs typeface="Cambria"/>
              </a:rPr>
              <a:t>E</a:t>
            </a:r>
            <a:endParaRPr sz="800">
              <a:latin typeface="Cambria"/>
              <a:cs typeface="Cambria"/>
            </a:endParaRPr>
          </a:p>
        </p:txBody>
      </p:sp>
      <p:sp>
        <p:nvSpPr>
          <p:cNvPr id="11" name="object 11"/>
          <p:cNvSpPr txBox="1"/>
          <p:nvPr/>
        </p:nvSpPr>
        <p:spPr>
          <a:xfrm>
            <a:off x="2132081" y="3503231"/>
            <a:ext cx="75565" cy="130175"/>
          </a:xfrm>
          <a:prstGeom prst="rect">
            <a:avLst/>
          </a:prstGeom>
        </p:spPr>
        <p:txBody>
          <a:bodyPr wrap="square" lIns="0" tIns="17145" rIns="0" bIns="0" rtlCol="0" vert="horz">
            <a:spAutoFit/>
          </a:bodyPr>
          <a:lstStyle/>
          <a:p>
            <a:pPr>
              <a:lnSpc>
                <a:spcPct val="100000"/>
              </a:lnSpc>
              <a:spcBef>
                <a:spcPts val="135"/>
              </a:spcBef>
            </a:pPr>
            <a:r>
              <a:rPr dirty="0" u="sng" sz="650" spc="130">
                <a:uFill>
                  <a:solidFill>
                    <a:srgbClr val="000000"/>
                  </a:solidFill>
                </a:uFill>
                <a:latin typeface="Cambria"/>
                <a:cs typeface="Cambria"/>
              </a:rPr>
              <a:t>p</a:t>
            </a:r>
            <a:endParaRPr sz="650">
              <a:latin typeface="Cambria"/>
              <a:cs typeface="Cambria"/>
            </a:endParaRPr>
          </a:p>
        </p:txBody>
      </p:sp>
      <p:sp>
        <p:nvSpPr>
          <p:cNvPr id="12" name="object 12"/>
          <p:cNvSpPr txBox="1"/>
          <p:nvPr/>
        </p:nvSpPr>
        <p:spPr>
          <a:xfrm>
            <a:off x="2051765" y="3631162"/>
            <a:ext cx="171450" cy="151765"/>
          </a:xfrm>
          <a:prstGeom prst="rect">
            <a:avLst/>
          </a:prstGeom>
        </p:spPr>
        <p:txBody>
          <a:bodyPr wrap="square" lIns="0" tIns="15875" rIns="0" bIns="0" rtlCol="0" vert="horz">
            <a:spAutoFit/>
          </a:bodyPr>
          <a:lstStyle/>
          <a:p>
            <a:pPr marL="25400">
              <a:lnSpc>
                <a:spcPct val="100000"/>
              </a:lnSpc>
              <a:spcBef>
                <a:spcPts val="125"/>
              </a:spcBef>
            </a:pPr>
            <a:r>
              <a:rPr dirty="0" sz="800" spc="45">
                <a:latin typeface="Cambria"/>
                <a:cs typeface="Cambria"/>
              </a:rPr>
              <a:t>E</a:t>
            </a:r>
            <a:r>
              <a:rPr dirty="0" baseline="-12820" sz="975" spc="67">
                <a:latin typeface="Cambria"/>
                <a:cs typeface="Cambria"/>
              </a:rPr>
              <a:t>c</a:t>
            </a:r>
            <a:endParaRPr baseline="-12820" sz="975">
              <a:latin typeface="Cambria"/>
              <a:cs typeface="Cambria"/>
            </a:endParaRPr>
          </a:p>
        </p:txBody>
      </p:sp>
      <p:sp>
        <p:nvSpPr>
          <p:cNvPr id="13" name="object 13"/>
          <p:cNvSpPr txBox="1"/>
          <p:nvPr/>
        </p:nvSpPr>
        <p:spPr>
          <a:xfrm>
            <a:off x="1690074" y="3586970"/>
            <a:ext cx="1099185" cy="151765"/>
          </a:xfrm>
          <a:prstGeom prst="rect">
            <a:avLst/>
          </a:prstGeom>
        </p:spPr>
        <p:txBody>
          <a:bodyPr wrap="square" lIns="0" tIns="15875" rIns="0" bIns="0" rtlCol="0" vert="horz">
            <a:spAutoFit/>
          </a:bodyPr>
          <a:lstStyle/>
          <a:p>
            <a:pPr>
              <a:lnSpc>
                <a:spcPct val="100000"/>
              </a:lnSpc>
              <a:spcBef>
                <a:spcPts val="125"/>
              </a:spcBef>
              <a:tabLst>
                <a:tab pos="673100" algn="l"/>
              </a:tabLst>
            </a:pPr>
            <a:r>
              <a:rPr dirty="0" sz="800" spc="95">
                <a:latin typeface="Cambria"/>
                <a:cs typeface="Cambria"/>
              </a:rPr>
              <a:t>pss	</a:t>
            </a:r>
            <a:r>
              <a:rPr dirty="0" sz="800" spc="120">
                <a:latin typeface="Cambria"/>
                <a:cs typeface="Cambria"/>
              </a:rPr>
              <a:t>edf</a:t>
            </a:r>
            <a:r>
              <a:rPr dirty="0" sz="800" spc="215">
                <a:latin typeface="Cambria"/>
                <a:cs typeface="Cambria"/>
              </a:rPr>
              <a:t> </a:t>
            </a:r>
            <a:r>
              <a:rPr dirty="0" sz="800" spc="170">
                <a:latin typeface="Cambria"/>
                <a:cs typeface="Cambria"/>
              </a:rPr>
              <a:t>df</a:t>
            </a:r>
            <a:endParaRPr sz="800">
              <a:latin typeface="Cambria"/>
              <a:cs typeface="Cambria"/>
            </a:endParaRPr>
          </a:p>
        </p:txBody>
      </p:sp>
      <p:sp>
        <p:nvSpPr>
          <p:cNvPr id="14" name="object 14"/>
          <p:cNvSpPr/>
          <p:nvPr/>
        </p:nvSpPr>
        <p:spPr>
          <a:xfrm>
            <a:off x="3823715" y="3547872"/>
            <a:ext cx="33655" cy="6350"/>
          </a:xfrm>
          <a:custGeom>
            <a:avLst/>
            <a:gdLst/>
            <a:ahLst/>
            <a:cxnLst/>
            <a:rect l="l" t="t" r="r" b="b"/>
            <a:pathLst>
              <a:path w="33654" h="6350">
                <a:moveTo>
                  <a:pt x="0" y="0"/>
                </a:moveTo>
                <a:lnTo>
                  <a:pt x="33528" y="0"/>
                </a:lnTo>
                <a:lnTo>
                  <a:pt x="33528" y="6350"/>
                </a:lnTo>
                <a:lnTo>
                  <a:pt x="0" y="6350"/>
                </a:lnTo>
                <a:lnTo>
                  <a:pt x="0" y="0"/>
                </a:lnTo>
                <a:close/>
              </a:path>
            </a:pathLst>
          </a:custGeom>
          <a:solidFill>
            <a:srgbClr val="000000"/>
          </a:solidFill>
        </p:spPr>
        <p:txBody>
          <a:bodyPr wrap="square" lIns="0" tIns="0" rIns="0" bIns="0" rtlCol="0"/>
          <a:lstStyle/>
          <a:p/>
        </p:txBody>
      </p:sp>
      <p:sp>
        <p:nvSpPr>
          <p:cNvPr id="15" name="object 15"/>
          <p:cNvSpPr/>
          <p:nvPr/>
        </p:nvSpPr>
        <p:spPr>
          <a:xfrm>
            <a:off x="3850385" y="3554222"/>
            <a:ext cx="0" cy="162560"/>
          </a:xfrm>
          <a:custGeom>
            <a:avLst/>
            <a:gdLst/>
            <a:ahLst/>
            <a:cxnLst/>
            <a:rect l="l" t="t" r="r" b="b"/>
            <a:pathLst>
              <a:path w="0" h="162560">
                <a:moveTo>
                  <a:pt x="0" y="0"/>
                </a:moveTo>
                <a:lnTo>
                  <a:pt x="0" y="162560"/>
                </a:lnTo>
              </a:path>
            </a:pathLst>
          </a:custGeom>
          <a:ln w="13716">
            <a:solidFill>
              <a:srgbClr val="000000"/>
            </a:solidFill>
          </a:ln>
        </p:spPr>
        <p:txBody>
          <a:bodyPr wrap="square" lIns="0" tIns="0" rIns="0" bIns="0" rtlCol="0"/>
          <a:lstStyle/>
          <a:p/>
        </p:txBody>
      </p:sp>
      <p:sp>
        <p:nvSpPr>
          <p:cNvPr id="16" name="object 16"/>
          <p:cNvSpPr/>
          <p:nvPr/>
        </p:nvSpPr>
        <p:spPr>
          <a:xfrm>
            <a:off x="3823715" y="3716782"/>
            <a:ext cx="33655" cy="6350"/>
          </a:xfrm>
          <a:custGeom>
            <a:avLst/>
            <a:gdLst/>
            <a:ahLst/>
            <a:cxnLst/>
            <a:rect l="l" t="t" r="r" b="b"/>
            <a:pathLst>
              <a:path w="33654" h="6350">
                <a:moveTo>
                  <a:pt x="0" y="0"/>
                </a:moveTo>
                <a:lnTo>
                  <a:pt x="33528" y="0"/>
                </a:lnTo>
                <a:lnTo>
                  <a:pt x="33528" y="6349"/>
                </a:lnTo>
                <a:lnTo>
                  <a:pt x="0" y="6349"/>
                </a:lnTo>
                <a:lnTo>
                  <a:pt x="0" y="0"/>
                </a:lnTo>
                <a:close/>
              </a:path>
            </a:pathLst>
          </a:custGeom>
          <a:solidFill>
            <a:srgbClr val="000000"/>
          </a:solidFill>
        </p:spPr>
        <p:txBody>
          <a:bodyPr wrap="square" lIns="0" tIns="0" rIns="0" bIns="0" rtlCol="0"/>
          <a:lstStyle/>
          <a:p/>
        </p:txBody>
      </p:sp>
      <p:sp>
        <p:nvSpPr>
          <p:cNvPr id="17" name="object 17"/>
          <p:cNvSpPr/>
          <p:nvPr/>
        </p:nvSpPr>
        <p:spPr>
          <a:xfrm>
            <a:off x="2801111" y="3547872"/>
            <a:ext cx="32384" cy="6350"/>
          </a:xfrm>
          <a:custGeom>
            <a:avLst/>
            <a:gdLst/>
            <a:ahLst/>
            <a:cxnLst/>
            <a:rect l="l" t="t" r="r" b="b"/>
            <a:pathLst>
              <a:path w="32385" h="6350">
                <a:moveTo>
                  <a:pt x="0" y="0"/>
                </a:moveTo>
                <a:lnTo>
                  <a:pt x="32004" y="0"/>
                </a:lnTo>
                <a:lnTo>
                  <a:pt x="32004" y="6350"/>
                </a:lnTo>
                <a:lnTo>
                  <a:pt x="0" y="6350"/>
                </a:lnTo>
                <a:lnTo>
                  <a:pt x="0" y="0"/>
                </a:lnTo>
                <a:close/>
              </a:path>
            </a:pathLst>
          </a:custGeom>
          <a:solidFill>
            <a:srgbClr val="000000"/>
          </a:solidFill>
        </p:spPr>
        <p:txBody>
          <a:bodyPr wrap="square" lIns="0" tIns="0" rIns="0" bIns="0" rtlCol="0"/>
          <a:lstStyle/>
          <a:p/>
        </p:txBody>
      </p:sp>
      <p:sp>
        <p:nvSpPr>
          <p:cNvPr id="18" name="object 18"/>
          <p:cNvSpPr/>
          <p:nvPr/>
        </p:nvSpPr>
        <p:spPr>
          <a:xfrm>
            <a:off x="2807970" y="3554222"/>
            <a:ext cx="0" cy="162560"/>
          </a:xfrm>
          <a:custGeom>
            <a:avLst/>
            <a:gdLst/>
            <a:ahLst/>
            <a:cxnLst/>
            <a:rect l="l" t="t" r="r" b="b"/>
            <a:pathLst>
              <a:path w="0" h="162560">
                <a:moveTo>
                  <a:pt x="0" y="0"/>
                </a:moveTo>
                <a:lnTo>
                  <a:pt x="0" y="162560"/>
                </a:lnTo>
              </a:path>
            </a:pathLst>
          </a:custGeom>
          <a:ln w="13716">
            <a:solidFill>
              <a:srgbClr val="000000"/>
            </a:solidFill>
          </a:ln>
        </p:spPr>
        <p:txBody>
          <a:bodyPr wrap="square" lIns="0" tIns="0" rIns="0" bIns="0" rtlCol="0"/>
          <a:lstStyle/>
          <a:p/>
        </p:txBody>
      </p:sp>
      <p:sp>
        <p:nvSpPr>
          <p:cNvPr id="19" name="object 19"/>
          <p:cNvSpPr/>
          <p:nvPr/>
        </p:nvSpPr>
        <p:spPr>
          <a:xfrm>
            <a:off x="2801111" y="3716782"/>
            <a:ext cx="32384" cy="6350"/>
          </a:xfrm>
          <a:custGeom>
            <a:avLst/>
            <a:gdLst/>
            <a:ahLst/>
            <a:cxnLst/>
            <a:rect l="l" t="t" r="r" b="b"/>
            <a:pathLst>
              <a:path w="32385" h="6350">
                <a:moveTo>
                  <a:pt x="0" y="0"/>
                </a:moveTo>
                <a:lnTo>
                  <a:pt x="32004" y="0"/>
                </a:lnTo>
                <a:lnTo>
                  <a:pt x="32004" y="6349"/>
                </a:lnTo>
                <a:lnTo>
                  <a:pt x="0" y="6349"/>
                </a:lnTo>
                <a:lnTo>
                  <a:pt x="0" y="0"/>
                </a:lnTo>
                <a:close/>
              </a:path>
            </a:pathLst>
          </a:custGeom>
          <a:solidFill>
            <a:srgbClr val="000000"/>
          </a:solidFill>
        </p:spPr>
        <p:txBody>
          <a:bodyPr wrap="square" lIns="0" tIns="0" rIns="0" bIns="0" rtlCol="0"/>
          <a:lstStyle/>
          <a:p/>
        </p:txBody>
      </p:sp>
      <p:sp>
        <p:nvSpPr>
          <p:cNvPr id="20" name="object 20"/>
          <p:cNvSpPr/>
          <p:nvPr/>
        </p:nvSpPr>
        <p:spPr>
          <a:xfrm>
            <a:off x="3398520" y="3547872"/>
            <a:ext cx="410209" cy="175260"/>
          </a:xfrm>
          <a:custGeom>
            <a:avLst/>
            <a:gdLst/>
            <a:ahLst/>
            <a:cxnLst/>
            <a:rect l="l" t="t" r="r" b="b"/>
            <a:pathLst>
              <a:path w="410210" h="175260">
                <a:moveTo>
                  <a:pt x="364236" y="175260"/>
                </a:moveTo>
                <a:lnTo>
                  <a:pt x="361188" y="169164"/>
                </a:lnTo>
                <a:lnTo>
                  <a:pt x="369736" y="165520"/>
                </a:lnTo>
                <a:lnTo>
                  <a:pt x="376999" y="159448"/>
                </a:lnTo>
                <a:lnTo>
                  <a:pt x="393954" y="117919"/>
                </a:lnTo>
                <a:lnTo>
                  <a:pt x="396240" y="88392"/>
                </a:lnTo>
                <a:lnTo>
                  <a:pt x="395668" y="72985"/>
                </a:lnTo>
                <a:lnTo>
                  <a:pt x="387096" y="35052"/>
                </a:lnTo>
                <a:lnTo>
                  <a:pt x="361188" y="6096"/>
                </a:lnTo>
                <a:lnTo>
                  <a:pt x="364236" y="0"/>
                </a:lnTo>
                <a:lnTo>
                  <a:pt x="397764" y="30480"/>
                </a:lnTo>
                <a:lnTo>
                  <a:pt x="409122" y="72056"/>
                </a:lnTo>
                <a:lnTo>
                  <a:pt x="409956" y="88392"/>
                </a:lnTo>
                <a:lnTo>
                  <a:pt x="409122" y="104060"/>
                </a:lnTo>
                <a:lnTo>
                  <a:pt x="397764" y="144780"/>
                </a:lnTo>
                <a:lnTo>
                  <a:pt x="374189" y="171569"/>
                </a:lnTo>
                <a:lnTo>
                  <a:pt x="364236" y="175260"/>
                </a:lnTo>
                <a:close/>
              </a:path>
              <a:path w="410210" h="175260">
                <a:moveTo>
                  <a:pt x="45720" y="175260"/>
                </a:moveTo>
                <a:lnTo>
                  <a:pt x="12192" y="144780"/>
                </a:lnTo>
                <a:lnTo>
                  <a:pt x="619" y="104060"/>
                </a:lnTo>
                <a:lnTo>
                  <a:pt x="0" y="88392"/>
                </a:lnTo>
                <a:lnTo>
                  <a:pt x="619" y="72056"/>
                </a:lnTo>
                <a:lnTo>
                  <a:pt x="12192" y="30480"/>
                </a:lnTo>
                <a:lnTo>
                  <a:pt x="45720" y="0"/>
                </a:lnTo>
                <a:lnTo>
                  <a:pt x="47244" y="6096"/>
                </a:lnTo>
                <a:lnTo>
                  <a:pt x="39552" y="10406"/>
                </a:lnTo>
                <a:lnTo>
                  <a:pt x="32575" y="16573"/>
                </a:lnTo>
                <a:lnTo>
                  <a:pt x="14478" y="58864"/>
                </a:lnTo>
                <a:lnTo>
                  <a:pt x="12192" y="88392"/>
                </a:lnTo>
                <a:lnTo>
                  <a:pt x="12763" y="103798"/>
                </a:lnTo>
                <a:lnTo>
                  <a:pt x="21336" y="141732"/>
                </a:lnTo>
                <a:lnTo>
                  <a:pt x="47244" y="169164"/>
                </a:lnTo>
                <a:lnTo>
                  <a:pt x="45720" y="175260"/>
                </a:lnTo>
                <a:close/>
              </a:path>
            </a:pathLst>
          </a:custGeom>
          <a:solidFill>
            <a:srgbClr val="000000"/>
          </a:solidFill>
        </p:spPr>
        <p:txBody>
          <a:bodyPr wrap="square" lIns="0" tIns="0" rIns="0" bIns="0" rtlCol="0"/>
          <a:lstStyle/>
          <a:p/>
        </p:txBody>
      </p:sp>
      <p:sp>
        <p:nvSpPr>
          <p:cNvPr id="21" name="object 21"/>
          <p:cNvSpPr txBox="1"/>
          <p:nvPr/>
        </p:nvSpPr>
        <p:spPr>
          <a:xfrm>
            <a:off x="2557277" y="3518394"/>
            <a:ext cx="1137285" cy="199390"/>
          </a:xfrm>
          <a:prstGeom prst="rect">
            <a:avLst/>
          </a:prstGeom>
        </p:spPr>
        <p:txBody>
          <a:bodyPr wrap="square" lIns="0" tIns="11430" rIns="0" bIns="0" rtlCol="0" vert="horz">
            <a:spAutoFit/>
          </a:bodyPr>
          <a:lstStyle/>
          <a:p>
            <a:pPr>
              <a:lnSpc>
                <a:spcPct val="100000"/>
              </a:lnSpc>
              <a:spcBef>
                <a:spcPts val="90"/>
              </a:spcBef>
              <a:tabLst>
                <a:tab pos="280035" algn="l"/>
              </a:tabLst>
            </a:pPr>
            <a:r>
              <a:rPr dirty="0" sz="1150" spc="-10">
                <a:latin typeface="Cambria"/>
                <a:cs typeface="Cambria"/>
              </a:rPr>
              <a:t>𝐾	1 </a:t>
            </a:r>
            <a:r>
              <a:rPr dirty="0" sz="1150" spc="210">
                <a:latin typeface="Cambria"/>
                <a:cs typeface="Cambria"/>
              </a:rPr>
              <a:t>+ </a:t>
            </a:r>
            <a:r>
              <a:rPr dirty="0" sz="1150" spc="-10">
                <a:latin typeface="Cambria"/>
                <a:cs typeface="Cambria"/>
              </a:rPr>
              <a:t>0.7𝜓 </a:t>
            </a:r>
            <a:r>
              <a:rPr dirty="0" sz="1150" spc="-5">
                <a:latin typeface="Cambria"/>
                <a:cs typeface="Cambria"/>
              </a:rPr>
              <a:t>𝑡 ,</a:t>
            </a:r>
            <a:r>
              <a:rPr dirty="0" sz="1150" spc="-55">
                <a:latin typeface="Cambria"/>
                <a:cs typeface="Cambria"/>
              </a:rPr>
              <a:t> </a:t>
            </a:r>
            <a:r>
              <a:rPr dirty="0" sz="1150" spc="-5">
                <a:latin typeface="Cambria"/>
                <a:cs typeface="Cambria"/>
              </a:rPr>
              <a:t>𝑡</a:t>
            </a:r>
            <a:endParaRPr sz="1150">
              <a:latin typeface="Cambria"/>
              <a:cs typeface="Cambria"/>
            </a:endParaRPr>
          </a:p>
        </p:txBody>
      </p:sp>
      <p:sp>
        <p:nvSpPr>
          <p:cNvPr id="22" name="object 22"/>
          <p:cNvSpPr txBox="1"/>
          <p:nvPr/>
        </p:nvSpPr>
        <p:spPr>
          <a:xfrm>
            <a:off x="3497531" y="3586970"/>
            <a:ext cx="261620" cy="151765"/>
          </a:xfrm>
          <a:prstGeom prst="rect">
            <a:avLst/>
          </a:prstGeom>
        </p:spPr>
        <p:txBody>
          <a:bodyPr wrap="square" lIns="0" tIns="15875" rIns="0" bIns="0" rtlCol="0" vert="horz">
            <a:spAutoFit/>
          </a:bodyPr>
          <a:lstStyle/>
          <a:p>
            <a:pPr>
              <a:lnSpc>
                <a:spcPct val="100000"/>
              </a:lnSpc>
              <a:spcBef>
                <a:spcPts val="125"/>
              </a:spcBef>
            </a:pPr>
            <a:r>
              <a:rPr dirty="0" sz="800" spc="250">
                <a:latin typeface="Cambria"/>
                <a:cs typeface="Cambria"/>
              </a:rPr>
              <a:t>f</a:t>
            </a:r>
            <a:r>
              <a:rPr dirty="0" sz="800" spc="665">
                <a:latin typeface="Cambria"/>
                <a:cs typeface="Cambria"/>
              </a:rPr>
              <a:t> </a:t>
            </a:r>
            <a:r>
              <a:rPr dirty="0" sz="800" spc="85">
                <a:latin typeface="Cambria"/>
                <a:cs typeface="Cambria"/>
              </a:rPr>
              <a:t>d</a:t>
            </a:r>
            <a:endParaRPr sz="800">
              <a:latin typeface="Cambria"/>
              <a:cs typeface="Cambria"/>
            </a:endParaRPr>
          </a:p>
        </p:txBody>
      </p:sp>
      <p:sp>
        <p:nvSpPr>
          <p:cNvPr id="23" name="object 23"/>
          <p:cNvSpPr txBox="1"/>
          <p:nvPr/>
        </p:nvSpPr>
        <p:spPr>
          <a:xfrm>
            <a:off x="1317287" y="3419391"/>
            <a:ext cx="5022850" cy="760095"/>
          </a:xfrm>
          <a:prstGeom prst="rect">
            <a:avLst/>
          </a:prstGeom>
        </p:spPr>
        <p:txBody>
          <a:bodyPr wrap="square" lIns="0" tIns="110490" rIns="0" bIns="0" rtlCol="0" vert="horz">
            <a:spAutoFit/>
          </a:bodyPr>
          <a:lstStyle/>
          <a:p>
            <a:pPr marL="25400">
              <a:lnSpc>
                <a:spcPct val="100000"/>
              </a:lnSpc>
              <a:spcBef>
                <a:spcPts val="870"/>
              </a:spcBef>
              <a:tabLst>
                <a:tab pos="603885" algn="l"/>
                <a:tab pos="902969" algn="l"/>
              </a:tabLst>
            </a:pPr>
            <a:r>
              <a:rPr dirty="0" sz="1150" spc="-10">
                <a:latin typeface="Arial"/>
                <a:cs typeface="Arial"/>
              </a:rPr>
              <a:t>–  </a:t>
            </a:r>
            <a:r>
              <a:rPr dirty="0" sz="1150" spc="40">
                <a:latin typeface="Arial"/>
                <a:cs typeface="Arial"/>
              </a:rPr>
              <a:t> </a:t>
            </a:r>
            <a:r>
              <a:rPr dirty="0" sz="1150" spc="-10">
                <a:latin typeface="Cambria"/>
                <a:cs typeface="Cambria"/>
              </a:rPr>
              <a:t>∆𝑓	</a:t>
            </a:r>
            <a:r>
              <a:rPr dirty="0" sz="1150" spc="210">
                <a:latin typeface="Cambria"/>
                <a:cs typeface="Cambria"/>
              </a:rPr>
              <a:t>=	</a:t>
            </a:r>
            <a:r>
              <a:rPr dirty="0" sz="1150" spc="-10">
                <a:latin typeface="Cambria"/>
                <a:cs typeface="Cambria"/>
              </a:rPr>
              <a:t>∆𝑓</a:t>
            </a:r>
            <a:endParaRPr sz="1150">
              <a:latin typeface="Cambria"/>
              <a:cs typeface="Cambria"/>
            </a:endParaRPr>
          </a:p>
          <a:p>
            <a:pPr marL="229235" marR="43180" indent="-204470">
              <a:lnSpc>
                <a:spcPct val="107900"/>
              </a:lnSpc>
              <a:spcBef>
                <a:spcPts val="655"/>
              </a:spcBef>
            </a:pPr>
            <a:r>
              <a:rPr dirty="0" sz="1150" spc="-10">
                <a:latin typeface="Arial"/>
                <a:cs typeface="Arial"/>
              </a:rPr>
              <a:t>– </a:t>
            </a:r>
            <a:r>
              <a:rPr dirty="0" sz="1150" spc="15">
                <a:latin typeface="Cambria"/>
                <a:cs typeface="Cambria"/>
              </a:rPr>
              <a:t>Δ𝑓</a:t>
            </a:r>
            <a:r>
              <a:rPr dirty="0" baseline="-17361" sz="1200" spc="22">
                <a:latin typeface="Cambria"/>
                <a:cs typeface="Cambria"/>
              </a:rPr>
              <a:t>edf</a:t>
            </a:r>
            <a:r>
              <a:rPr dirty="0" sz="1150" spc="15">
                <a:latin typeface="Arial"/>
                <a:cs typeface="Arial"/>
              </a:rPr>
              <a:t>=change </a:t>
            </a:r>
            <a:r>
              <a:rPr dirty="0" sz="1150" spc="-10">
                <a:latin typeface="Arial"/>
                <a:cs typeface="Arial"/>
              </a:rPr>
              <a:t>in concrete stress </a:t>
            </a:r>
            <a:r>
              <a:rPr dirty="0" sz="1150" spc="-5">
                <a:latin typeface="Arial"/>
                <a:cs typeface="Arial"/>
              </a:rPr>
              <a:t>at </a:t>
            </a:r>
            <a:r>
              <a:rPr dirty="0" sz="1150" spc="-10">
                <a:latin typeface="Arial"/>
                <a:cs typeface="Arial"/>
              </a:rPr>
              <a:t>centroid </a:t>
            </a:r>
            <a:r>
              <a:rPr dirty="0" sz="1150" spc="-5">
                <a:latin typeface="Arial"/>
                <a:cs typeface="Arial"/>
              </a:rPr>
              <a:t>of prestressing </a:t>
            </a:r>
            <a:r>
              <a:rPr dirty="0" sz="1150" spc="-10">
                <a:latin typeface="Arial"/>
                <a:cs typeface="Arial"/>
              </a:rPr>
              <a:t>strands due to  </a:t>
            </a:r>
            <a:r>
              <a:rPr dirty="0" sz="1150" spc="-5">
                <a:latin typeface="Arial"/>
                <a:cs typeface="Arial"/>
              </a:rPr>
              <a:t>shrinkage of </a:t>
            </a:r>
            <a:r>
              <a:rPr dirty="0" sz="1150" spc="-10">
                <a:latin typeface="Arial"/>
                <a:cs typeface="Arial"/>
              </a:rPr>
              <a:t>deck</a:t>
            </a:r>
            <a:r>
              <a:rPr dirty="0" sz="1150" spc="-35">
                <a:latin typeface="Arial"/>
                <a:cs typeface="Arial"/>
              </a:rPr>
              <a:t> </a:t>
            </a:r>
            <a:r>
              <a:rPr dirty="0" sz="1150" spc="-10">
                <a:latin typeface="Arial"/>
                <a:cs typeface="Arial"/>
              </a:rPr>
              <a:t>concrete</a:t>
            </a:r>
            <a:endParaRPr sz="1150">
              <a:latin typeface="Arial"/>
              <a:cs typeface="Arial"/>
            </a:endParaRPr>
          </a:p>
        </p:txBody>
      </p:sp>
      <p:sp>
        <p:nvSpPr>
          <p:cNvPr id="24" name="object 24"/>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4</a:t>
            </a:r>
            <a:r>
              <a:rPr dirty="0" sz="850">
                <a:solidFill>
                  <a:srgbClr val="FFFFFF"/>
                </a:solidFill>
                <a:latin typeface="Arial"/>
                <a:cs typeface="Arial"/>
              </a:rPr>
              <a:t>5</a:t>
            </a:r>
            <a:endParaRPr sz="850">
              <a:latin typeface="Arial"/>
              <a:cs typeface="Arial"/>
            </a:endParaRPr>
          </a:p>
        </p:txBody>
      </p:sp>
      <p:sp>
        <p:nvSpPr>
          <p:cNvPr id="25" name="object 25"/>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26" name="object 26"/>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27" name="object 27"/>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28" name="object 28"/>
          <p:cNvSpPr txBox="1"/>
          <p:nvPr/>
        </p:nvSpPr>
        <p:spPr>
          <a:xfrm>
            <a:off x="1016466" y="5528576"/>
            <a:ext cx="2705735" cy="417195"/>
          </a:xfrm>
          <a:prstGeom prst="rect">
            <a:avLst/>
          </a:prstGeom>
        </p:spPr>
        <p:txBody>
          <a:bodyPr wrap="square" lIns="0" tIns="14604" rIns="0" bIns="0" rtlCol="0" vert="horz">
            <a:spAutoFit/>
          </a:bodyPr>
          <a:lstStyle/>
          <a:p>
            <a:pPr>
              <a:lnSpc>
                <a:spcPct val="100000"/>
              </a:lnSpc>
              <a:spcBef>
                <a:spcPts val="114"/>
              </a:spcBef>
            </a:pPr>
            <a:r>
              <a:rPr dirty="0" sz="2550" spc="10">
                <a:solidFill>
                  <a:srgbClr val="1C7C5B"/>
                </a:solidFill>
                <a:latin typeface="Arial Black"/>
                <a:cs typeface="Arial Black"/>
              </a:rPr>
              <a:t>Slab</a:t>
            </a:r>
            <a:r>
              <a:rPr dirty="0" sz="2550" spc="-65">
                <a:solidFill>
                  <a:srgbClr val="1C7C5B"/>
                </a:solidFill>
                <a:latin typeface="Arial Black"/>
                <a:cs typeface="Arial Black"/>
              </a:rPr>
              <a:t> </a:t>
            </a:r>
            <a:r>
              <a:rPr dirty="0" sz="2550" spc="15">
                <a:solidFill>
                  <a:srgbClr val="1C7C5B"/>
                </a:solidFill>
                <a:latin typeface="Arial Black"/>
                <a:cs typeface="Arial Black"/>
              </a:rPr>
              <a:t>Shrinkage</a:t>
            </a:r>
            <a:endParaRPr sz="2550">
              <a:latin typeface="Arial Black"/>
              <a:cs typeface="Arial Black"/>
            </a:endParaRPr>
          </a:p>
        </p:txBody>
      </p:sp>
      <p:sp>
        <p:nvSpPr>
          <p:cNvPr id="29" name="object 29"/>
          <p:cNvSpPr txBox="1"/>
          <p:nvPr/>
        </p:nvSpPr>
        <p:spPr>
          <a:xfrm>
            <a:off x="1702815" y="7485430"/>
            <a:ext cx="549910" cy="221615"/>
          </a:xfrm>
          <a:prstGeom prst="rect">
            <a:avLst/>
          </a:prstGeom>
        </p:spPr>
        <p:txBody>
          <a:bodyPr wrap="square" lIns="0" tIns="17145" rIns="0" bIns="0" rtlCol="0" vert="horz">
            <a:spAutoFit/>
          </a:bodyPr>
          <a:lstStyle/>
          <a:p>
            <a:pPr marL="25400">
              <a:lnSpc>
                <a:spcPct val="100000"/>
              </a:lnSpc>
              <a:spcBef>
                <a:spcPts val="135"/>
              </a:spcBef>
            </a:pPr>
            <a:r>
              <a:rPr dirty="0" sz="1250" spc="15">
                <a:latin typeface="Cambria"/>
                <a:cs typeface="Cambria"/>
              </a:rPr>
              <a:t>∆𝑃</a:t>
            </a:r>
            <a:r>
              <a:rPr dirty="0" baseline="-15432" sz="1350" spc="22">
                <a:latin typeface="Cambria"/>
                <a:cs typeface="Cambria"/>
              </a:rPr>
              <a:t>ds</a:t>
            </a:r>
            <a:r>
              <a:rPr dirty="0" baseline="-15432" sz="1350" spc="209">
                <a:latin typeface="Cambria"/>
                <a:cs typeface="Cambria"/>
              </a:rPr>
              <a:t> </a:t>
            </a:r>
            <a:r>
              <a:rPr dirty="0" sz="1250" spc="265">
                <a:latin typeface="Cambria"/>
                <a:cs typeface="Cambria"/>
              </a:rPr>
              <a:t>=</a:t>
            </a:r>
            <a:endParaRPr sz="1250">
              <a:latin typeface="Cambria"/>
              <a:cs typeface="Cambria"/>
            </a:endParaRPr>
          </a:p>
        </p:txBody>
      </p:sp>
      <p:sp>
        <p:nvSpPr>
          <p:cNvPr id="30" name="object 30"/>
          <p:cNvSpPr txBox="1"/>
          <p:nvPr/>
        </p:nvSpPr>
        <p:spPr>
          <a:xfrm>
            <a:off x="991105" y="6235767"/>
            <a:ext cx="3195320" cy="1374775"/>
          </a:xfrm>
          <a:prstGeom prst="rect">
            <a:avLst/>
          </a:prstGeom>
        </p:spPr>
        <p:txBody>
          <a:bodyPr wrap="square" lIns="0" tIns="20955" rIns="0" bIns="0" rtlCol="0" vert="horz">
            <a:spAutoFit/>
          </a:bodyPr>
          <a:lstStyle/>
          <a:p>
            <a:pPr marL="270510" marR="43180" indent="-245745">
              <a:lnSpc>
                <a:spcPct val="103899"/>
              </a:lnSpc>
              <a:spcBef>
                <a:spcPts val="165"/>
              </a:spcBef>
              <a:buFont typeface="Arial"/>
              <a:buChar char="•"/>
              <a:tabLst>
                <a:tab pos="270510" algn="l"/>
                <a:tab pos="271145" algn="l"/>
              </a:tabLst>
            </a:pPr>
            <a:r>
              <a:rPr dirty="0" sz="1150" spc="30">
                <a:latin typeface="Cambria"/>
                <a:cs typeface="Cambria"/>
              </a:rPr>
              <a:t>Δ𝑓</a:t>
            </a:r>
            <a:r>
              <a:rPr dirty="0" baseline="-17361" sz="1200" spc="44">
                <a:latin typeface="Cambria"/>
                <a:cs typeface="Cambria"/>
              </a:rPr>
              <a:t>edf </a:t>
            </a:r>
            <a:r>
              <a:rPr dirty="0" sz="1150" spc="-10">
                <a:latin typeface="Arial"/>
                <a:cs typeface="Arial"/>
              </a:rPr>
              <a:t>= change in </a:t>
            </a:r>
            <a:r>
              <a:rPr dirty="0" sz="1150" spc="-5">
                <a:latin typeface="Arial"/>
                <a:cs typeface="Arial"/>
              </a:rPr>
              <a:t>concrete stress at </a:t>
            </a:r>
            <a:r>
              <a:rPr dirty="0" sz="1150" spc="-10">
                <a:latin typeface="Arial"/>
                <a:cs typeface="Arial"/>
              </a:rPr>
              <a:t>centroid  </a:t>
            </a:r>
            <a:r>
              <a:rPr dirty="0" sz="1150" spc="-5">
                <a:latin typeface="Arial"/>
                <a:cs typeface="Arial"/>
              </a:rPr>
              <a:t>of prestressing </a:t>
            </a:r>
            <a:r>
              <a:rPr dirty="0" sz="1150" spc="-10">
                <a:latin typeface="Arial"/>
                <a:cs typeface="Arial"/>
              </a:rPr>
              <a:t>strands due to </a:t>
            </a:r>
            <a:r>
              <a:rPr dirty="0" sz="1150" spc="-5">
                <a:latin typeface="Arial"/>
                <a:cs typeface="Arial"/>
              </a:rPr>
              <a:t>shrinkage of  </a:t>
            </a:r>
            <a:r>
              <a:rPr dirty="0" sz="1150" spc="-10">
                <a:latin typeface="Arial"/>
                <a:cs typeface="Arial"/>
              </a:rPr>
              <a:t>deck</a:t>
            </a:r>
            <a:r>
              <a:rPr dirty="0" sz="1150" spc="-20">
                <a:latin typeface="Arial"/>
                <a:cs typeface="Arial"/>
              </a:rPr>
              <a:t> </a:t>
            </a:r>
            <a:r>
              <a:rPr dirty="0" sz="1150" spc="-10">
                <a:latin typeface="Arial"/>
                <a:cs typeface="Arial"/>
              </a:rPr>
              <a:t>concrete</a:t>
            </a:r>
            <a:endParaRPr sz="1150">
              <a:latin typeface="Arial"/>
              <a:cs typeface="Arial"/>
            </a:endParaRPr>
          </a:p>
          <a:p>
            <a:pPr marL="270510" marR="351155" indent="-245745">
              <a:lnSpc>
                <a:spcPts val="1370"/>
              </a:lnSpc>
              <a:spcBef>
                <a:spcPts val="320"/>
              </a:spcBef>
              <a:buChar char="•"/>
              <a:tabLst>
                <a:tab pos="269875" algn="l"/>
                <a:tab pos="270510" algn="l"/>
              </a:tabLst>
            </a:pPr>
            <a:r>
              <a:rPr dirty="0" sz="1150" spc="-10">
                <a:latin typeface="Arial"/>
                <a:cs typeface="Arial"/>
              </a:rPr>
              <a:t>Shrinkage </a:t>
            </a:r>
            <a:r>
              <a:rPr dirty="0" sz="1150" spc="-5">
                <a:latin typeface="Arial"/>
                <a:cs typeface="Arial"/>
              </a:rPr>
              <a:t>of </a:t>
            </a:r>
            <a:r>
              <a:rPr dirty="0" sz="1150" spc="-10">
                <a:latin typeface="Arial"/>
                <a:cs typeface="Arial"/>
              </a:rPr>
              <a:t>deck concrete also </a:t>
            </a:r>
            <a:r>
              <a:rPr dirty="0" sz="1150" spc="-5">
                <a:latin typeface="Arial"/>
                <a:cs typeface="Arial"/>
              </a:rPr>
              <a:t>causes  </a:t>
            </a:r>
            <a:r>
              <a:rPr dirty="0" sz="1150" spc="-10">
                <a:latin typeface="Arial"/>
                <a:cs typeface="Arial"/>
              </a:rPr>
              <a:t>change in </a:t>
            </a:r>
            <a:r>
              <a:rPr dirty="0" sz="1150" spc="-5">
                <a:latin typeface="Arial"/>
                <a:cs typeface="Arial"/>
              </a:rPr>
              <a:t>stress at </a:t>
            </a:r>
            <a:r>
              <a:rPr dirty="0" sz="1150" spc="-10">
                <a:latin typeface="Arial"/>
                <a:cs typeface="Arial"/>
              </a:rPr>
              <a:t>bottom </a:t>
            </a:r>
            <a:r>
              <a:rPr dirty="0" sz="1150" spc="-5">
                <a:latin typeface="Arial"/>
                <a:cs typeface="Arial"/>
              </a:rPr>
              <a:t>of</a:t>
            </a:r>
            <a:r>
              <a:rPr dirty="0" sz="1150" spc="5">
                <a:latin typeface="Arial"/>
                <a:cs typeface="Arial"/>
              </a:rPr>
              <a:t> </a:t>
            </a:r>
            <a:r>
              <a:rPr dirty="0" sz="1150" spc="-10">
                <a:latin typeface="Arial"/>
                <a:cs typeface="Arial"/>
              </a:rPr>
              <a:t>girder</a:t>
            </a:r>
            <a:endParaRPr sz="1150">
              <a:latin typeface="Arial"/>
              <a:cs typeface="Arial"/>
            </a:endParaRPr>
          </a:p>
          <a:p>
            <a:pPr marL="269875" indent="-245110">
              <a:lnSpc>
                <a:spcPct val="100000"/>
              </a:lnSpc>
              <a:spcBef>
                <a:spcPts val="215"/>
              </a:spcBef>
              <a:buChar char="•"/>
              <a:tabLst>
                <a:tab pos="269875" algn="l"/>
                <a:tab pos="270510" algn="l"/>
              </a:tabLst>
            </a:pPr>
            <a:r>
              <a:rPr dirty="0" sz="1150" spc="-15">
                <a:latin typeface="Arial"/>
                <a:cs typeface="Arial"/>
              </a:rPr>
              <a:t>Treat </a:t>
            </a:r>
            <a:r>
              <a:rPr dirty="0" sz="1150" spc="-10">
                <a:latin typeface="Arial"/>
                <a:cs typeface="Arial"/>
              </a:rPr>
              <a:t>as external load </a:t>
            </a:r>
            <a:r>
              <a:rPr dirty="0" sz="1150" spc="-5">
                <a:latin typeface="Arial"/>
                <a:cs typeface="Arial"/>
              </a:rPr>
              <a:t>at </a:t>
            </a:r>
            <a:r>
              <a:rPr dirty="0" sz="1150" spc="-10">
                <a:latin typeface="Arial"/>
                <a:cs typeface="Arial"/>
              </a:rPr>
              <a:t>CG of</a:t>
            </a:r>
            <a:r>
              <a:rPr dirty="0" sz="1150" spc="15">
                <a:latin typeface="Arial"/>
                <a:cs typeface="Arial"/>
              </a:rPr>
              <a:t> </a:t>
            </a:r>
            <a:r>
              <a:rPr dirty="0" sz="1150" spc="-5">
                <a:latin typeface="Arial"/>
                <a:cs typeface="Arial"/>
              </a:rPr>
              <a:t>deck,</a:t>
            </a:r>
            <a:endParaRPr sz="1150">
              <a:latin typeface="Arial"/>
              <a:cs typeface="Arial"/>
            </a:endParaRPr>
          </a:p>
          <a:p>
            <a:pPr marL="1381125">
              <a:lnSpc>
                <a:spcPct val="100000"/>
              </a:lnSpc>
              <a:spcBef>
                <a:spcPts val="95"/>
              </a:spcBef>
            </a:pPr>
            <a:r>
              <a:rPr dirty="0" baseline="11111" sz="1875" spc="142">
                <a:latin typeface="Cambria"/>
                <a:cs typeface="Cambria"/>
              </a:rPr>
              <a:t>−𝜀</a:t>
            </a:r>
            <a:r>
              <a:rPr dirty="0" sz="900" spc="95">
                <a:latin typeface="Cambria"/>
                <a:cs typeface="Cambria"/>
              </a:rPr>
              <a:t>ddf</a:t>
            </a:r>
            <a:r>
              <a:rPr dirty="0" baseline="11111" sz="1875" spc="142">
                <a:latin typeface="Cambria"/>
                <a:cs typeface="Cambria"/>
              </a:rPr>
              <a:t>𝐴</a:t>
            </a:r>
            <a:r>
              <a:rPr dirty="0" sz="900" spc="95">
                <a:latin typeface="Cambria"/>
                <a:cs typeface="Cambria"/>
              </a:rPr>
              <a:t>d</a:t>
            </a:r>
            <a:r>
              <a:rPr dirty="0" baseline="11111" sz="1875" spc="142">
                <a:latin typeface="Cambria"/>
                <a:cs typeface="Cambria"/>
              </a:rPr>
              <a:t>𝐸</a:t>
            </a:r>
            <a:r>
              <a:rPr dirty="0" sz="900" spc="95">
                <a:latin typeface="Cambria"/>
                <a:cs typeface="Cambria"/>
              </a:rPr>
              <a:t>edeek</a:t>
            </a:r>
            <a:endParaRPr sz="900">
              <a:latin typeface="Cambria"/>
              <a:cs typeface="Cambria"/>
            </a:endParaRPr>
          </a:p>
        </p:txBody>
      </p:sp>
      <p:sp>
        <p:nvSpPr>
          <p:cNvPr id="31" name="object 31"/>
          <p:cNvSpPr/>
          <p:nvPr/>
        </p:nvSpPr>
        <p:spPr>
          <a:xfrm>
            <a:off x="3488435" y="7641335"/>
            <a:ext cx="33655" cy="6350"/>
          </a:xfrm>
          <a:custGeom>
            <a:avLst/>
            <a:gdLst/>
            <a:ahLst/>
            <a:cxnLst/>
            <a:rect l="l" t="t" r="r" b="b"/>
            <a:pathLst>
              <a:path w="33654" h="6350">
                <a:moveTo>
                  <a:pt x="0" y="0"/>
                </a:moveTo>
                <a:lnTo>
                  <a:pt x="33528" y="0"/>
                </a:lnTo>
                <a:lnTo>
                  <a:pt x="33528" y="6350"/>
                </a:lnTo>
                <a:lnTo>
                  <a:pt x="0" y="6350"/>
                </a:lnTo>
                <a:lnTo>
                  <a:pt x="0" y="0"/>
                </a:lnTo>
                <a:close/>
              </a:path>
            </a:pathLst>
          </a:custGeom>
          <a:solidFill>
            <a:srgbClr val="000000"/>
          </a:solidFill>
        </p:spPr>
        <p:txBody>
          <a:bodyPr wrap="square" lIns="0" tIns="0" rIns="0" bIns="0" rtlCol="0"/>
          <a:lstStyle/>
          <a:p/>
        </p:txBody>
      </p:sp>
      <p:sp>
        <p:nvSpPr>
          <p:cNvPr id="32" name="object 32"/>
          <p:cNvSpPr/>
          <p:nvPr/>
        </p:nvSpPr>
        <p:spPr>
          <a:xfrm>
            <a:off x="3515105" y="7647685"/>
            <a:ext cx="0" cy="162560"/>
          </a:xfrm>
          <a:custGeom>
            <a:avLst/>
            <a:gdLst/>
            <a:ahLst/>
            <a:cxnLst/>
            <a:rect l="l" t="t" r="r" b="b"/>
            <a:pathLst>
              <a:path w="0" h="162559">
                <a:moveTo>
                  <a:pt x="0" y="0"/>
                </a:moveTo>
                <a:lnTo>
                  <a:pt x="0" y="162560"/>
                </a:lnTo>
              </a:path>
            </a:pathLst>
          </a:custGeom>
          <a:ln w="13716">
            <a:solidFill>
              <a:srgbClr val="000000"/>
            </a:solidFill>
          </a:ln>
        </p:spPr>
        <p:txBody>
          <a:bodyPr wrap="square" lIns="0" tIns="0" rIns="0" bIns="0" rtlCol="0"/>
          <a:lstStyle/>
          <a:p/>
        </p:txBody>
      </p:sp>
      <p:sp>
        <p:nvSpPr>
          <p:cNvPr id="33" name="object 33"/>
          <p:cNvSpPr/>
          <p:nvPr/>
        </p:nvSpPr>
        <p:spPr>
          <a:xfrm>
            <a:off x="3488435" y="7810245"/>
            <a:ext cx="33655" cy="6350"/>
          </a:xfrm>
          <a:custGeom>
            <a:avLst/>
            <a:gdLst/>
            <a:ahLst/>
            <a:cxnLst/>
            <a:rect l="l" t="t" r="r" b="b"/>
            <a:pathLst>
              <a:path w="33654" h="6350">
                <a:moveTo>
                  <a:pt x="0" y="0"/>
                </a:moveTo>
                <a:lnTo>
                  <a:pt x="33528" y="0"/>
                </a:lnTo>
                <a:lnTo>
                  <a:pt x="33528" y="6350"/>
                </a:lnTo>
                <a:lnTo>
                  <a:pt x="0" y="6350"/>
                </a:lnTo>
                <a:lnTo>
                  <a:pt x="0" y="0"/>
                </a:lnTo>
                <a:close/>
              </a:path>
            </a:pathLst>
          </a:custGeom>
          <a:solidFill>
            <a:srgbClr val="000000"/>
          </a:solidFill>
        </p:spPr>
        <p:txBody>
          <a:bodyPr wrap="square" lIns="0" tIns="0" rIns="0" bIns="0" rtlCol="0"/>
          <a:lstStyle/>
          <a:p/>
        </p:txBody>
      </p:sp>
      <p:sp>
        <p:nvSpPr>
          <p:cNvPr id="34" name="object 34"/>
          <p:cNvSpPr/>
          <p:nvPr/>
        </p:nvSpPr>
        <p:spPr>
          <a:xfrm>
            <a:off x="2275331" y="7641335"/>
            <a:ext cx="32384" cy="6350"/>
          </a:xfrm>
          <a:custGeom>
            <a:avLst/>
            <a:gdLst/>
            <a:ahLst/>
            <a:cxnLst/>
            <a:rect l="l" t="t" r="r" b="b"/>
            <a:pathLst>
              <a:path w="32385" h="6350">
                <a:moveTo>
                  <a:pt x="0" y="0"/>
                </a:moveTo>
                <a:lnTo>
                  <a:pt x="32004" y="0"/>
                </a:lnTo>
                <a:lnTo>
                  <a:pt x="32004" y="6350"/>
                </a:lnTo>
                <a:lnTo>
                  <a:pt x="0" y="6350"/>
                </a:lnTo>
                <a:lnTo>
                  <a:pt x="0" y="0"/>
                </a:lnTo>
                <a:close/>
              </a:path>
            </a:pathLst>
          </a:custGeom>
          <a:solidFill>
            <a:srgbClr val="000000"/>
          </a:solidFill>
        </p:spPr>
        <p:txBody>
          <a:bodyPr wrap="square" lIns="0" tIns="0" rIns="0" bIns="0" rtlCol="0"/>
          <a:lstStyle/>
          <a:p/>
        </p:txBody>
      </p:sp>
      <p:sp>
        <p:nvSpPr>
          <p:cNvPr id="35" name="object 35"/>
          <p:cNvSpPr/>
          <p:nvPr/>
        </p:nvSpPr>
        <p:spPr>
          <a:xfrm>
            <a:off x="2282189" y="7647685"/>
            <a:ext cx="0" cy="162560"/>
          </a:xfrm>
          <a:custGeom>
            <a:avLst/>
            <a:gdLst/>
            <a:ahLst/>
            <a:cxnLst/>
            <a:rect l="l" t="t" r="r" b="b"/>
            <a:pathLst>
              <a:path w="0" h="162559">
                <a:moveTo>
                  <a:pt x="0" y="0"/>
                </a:moveTo>
                <a:lnTo>
                  <a:pt x="0" y="162560"/>
                </a:lnTo>
              </a:path>
            </a:pathLst>
          </a:custGeom>
          <a:ln w="13716">
            <a:solidFill>
              <a:srgbClr val="000000"/>
            </a:solidFill>
          </a:ln>
        </p:spPr>
        <p:txBody>
          <a:bodyPr wrap="square" lIns="0" tIns="0" rIns="0" bIns="0" rtlCol="0"/>
          <a:lstStyle/>
          <a:p/>
        </p:txBody>
      </p:sp>
      <p:sp>
        <p:nvSpPr>
          <p:cNvPr id="36" name="object 36"/>
          <p:cNvSpPr/>
          <p:nvPr/>
        </p:nvSpPr>
        <p:spPr>
          <a:xfrm>
            <a:off x="2275331" y="7810245"/>
            <a:ext cx="32384" cy="6350"/>
          </a:xfrm>
          <a:custGeom>
            <a:avLst/>
            <a:gdLst/>
            <a:ahLst/>
            <a:cxnLst/>
            <a:rect l="l" t="t" r="r" b="b"/>
            <a:pathLst>
              <a:path w="32385" h="6350">
                <a:moveTo>
                  <a:pt x="0" y="0"/>
                </a:moveTo>
                <a:lnTo>
                  <a:pt x="32004" y="0"/>
                </a:lnTo>
                <a:lnTo>
                  <a:pt x="32004" y="6350"/>
                </a:lnTo>
                <a:lnTo>
                  <a:pt x="0" y="6350"/>
                </a:lnTo>
                <a:lnTo>
                  <a:pt x="0" y="0"/>
                </a:lnTo>
                <a:close/>
              </a:path>
            </a:pathLst>
          </a:custGeom>
          <a:solidFill>
            <a:srgbClr val="000000"/>
          </a:solidFill>
        </p:spPr>
        <p:txBody>
          <a:bodyPr wrap="square" lIns="0" tIns="0" rIns="0" bIns="0" rtlCol="0"/>
          <a:lstStyle/>
          <a:p/>
        </p:txBody>
      </p:sp>
      <p:sp>
        <p:nvSpPr>
          <p:cNvPr id="37" name="object 37"/>
          <p:cNvSpPr/>
          <p:nvPr/>
        </p:nvSpPr>
        <p:spPr>
          <a:xfrm>
            <a:off x="3025139" y="7641335"/>
            <a:ext cx="448309" cy="175260"/>
          </a:xfrm>
          <a:custGeom>
            <a:avLst/>
            <a:gdLst/>
            <a:ahLst/>
            <a:cxnLst/>
            <a:rect l="l" t="t" r="r" b="b"/>
            <a:pathLst>
              <a:path w="448310" h="175259">
                <a:moveTo>
                  <a:pt x="402336" y="175260"/>
                </a:moveTo>
                <a:lnTo>
                  <a:pt x="399288" y="169164"/>
                </a:lnTo>
                <a:lnTo>
                  <a:pt x="407836" y="165520"/>
                </a:lnTo>
                <a:lnTo>
                  <a:pt x="415099" y="159448"/>
                </a:lnTo>
                <a:lnTo>
                  <a:pt x="432054" y="117348"/>
                </a:lnTo>
                <a:lnTo>
                  <a:pt x="434340" y="88392"/>
                </a:lnTo>
                <a:lnTo>
                  <a:pt x="433768" y="72985"/>
                </a:lnTo>
                <a:lnTo>
                  <a:pt x="425196" y="35052"/>
                </a:lnTo>
                <a:lnTo>
                  <a:pt x="399288" y="6096"/>
                </a:lnTo>
                <a:lnTo>
                  <a:pt x="402336" y="0"/>
                </a:lnTo>
                <a:lnTo>
                  <a:pt x="435864" y="30480"/>
                </a:lnTo>
                <a:lnTo>
                  <a:pt x="447222" y="72056"/>
                </a:lnTo>
                <a:lnTo>
                  <a:pt x="448056" y="88392"/>
                </a:lnTo>
                <a:lnTo>
                  <a:pt x="447222" y="104060"/>
                </a:lnTo>
                <a:lnTo>
                  <a:pt x="435864" y="144780"/>
                </a:lnTo>
                <a:lnTo>
                  <a:pt x="412289" y="171569"/>
                </a:lnTo>
                <a:lnTo>
                  <a:pt x="402336" y="175260"/>
                </a:lnTo>
                <a:close/>
              </a:path>
              <a:path w="448310" h="175259">
                <a:moveTo>
                  <a:pt x="45720" y="175260"/>
                </a:moveTo>
                <a:lnTo>
                  <a:pt x="12192" y="144780"/>
                </a:lnTo>
                <a:lnTo>
                  <a:pt x="619" y="104060"/>
                </a:lnTo>
                <a:lnTo>
                  <a:pt x="0" y="88392"/>
                </a:lnTo>
                <a:lnTo>
                  <a:pt x="619" y="72056"/>
                </a:lnTo>
                <a:lnTo>
                  <a:pt x="12192" y="30480"/>
                </a:lnTo>
                <a:lnTo>
                  <a:pt x="45720" y="0"/>
                </a:lnTo>
                <a:lnTo>
                  <a:pt x="47244" y="6096"/>
                </a:lnTo>
                <a:lnTo>
                  <a:pt x="39552" y="10406"/>
                </a:lnTo>
                <a:lnTo>
                  <a:pt x="32575" y="16573"/>
                </a:lnTo>
                <a:lnTo>
                  <a:pt x="14478" y="58864"/>
                </a:lnTo>
                <a:lnTo>
                  <a:pt x="12192" y="88392"/>
                </a:lnTo>
                <a:lnTo>
                  <a:pt x="12763" y="103584"/>
                </a:lnTo>
                <a:lnTo>
                  <a:pt x="21336" y="141732"/>
                </a:lnTo>
                <a:lnTo>
                  <a:pt x="47244" y="169164"/>
                </a:lnTo>
                <a:lnTo>
                  <a:pt x="45720" y="175260"/>
                </a:lnTo>
                <a:close/>
              </a:path>
            </a:pathLst>
          </a:custGeom>
          <a:solidFill>
            <a:srgbClr val="000000"/>
          </a:solidFill>
        </p:spPr>
        <p:txBody>
          <a:bodyPr wrap="square" lIns="0" tIns="0" rIns="0" bIns="0" rtlCol="0"/>
          <a:lstStyle/>
          <a:p/>
        </p:txBody>
      </p:sp>
      <p:sp>
        <p:nvSpPr>
          <p:cNvPr id="38" name="object 38"/>
          <p:cNvSpPr txBox="1"/>
          <p:nvPr/>
        </p:nvSpPr>
        <p:spPr>
          <a:xfrm>
            <a:off x="2311930" y="7599696"/>
            <a:ext cx="1036955" cy="221615"/>
          </a:xfrm>
          <a:prstGeom prst="rect">
            <a:avLst/>
          </a:prstGeom>
        </p:spPr>
        <p:txBody>
          <a:bodyPr wrap="square" lIns="0" tIns="17145" rIns="0" bIns="0" rtlCol="0" vert="horz">
            <a:spAutoFit/>
          </a:bodyPr>
          <a:lstStyle/>
          <a:p>
            <a:pPr>
              <a:lnSpc>
                <a:spcPct val="100000"/>
              </a:lnSpc>
              <a:spcBef>
                <a:spcPts val="135"/>
              </a:spcBef>
              <a:tabLst>
                <a:tab pos="766445" algn="l"/>
              </a:tabLst>
            </a:pPr>
            <a:r>
              <a:rPr dirty="0" sz="1250" spc="15">
                <a:latin typeface="Cambria"/>
                <a:cs typeface="Cambria"/>
              </a:rPr>
              <a:t>1 </a:t>
            </a:r>
            <a:r>
              <a:rPr dirty="0" sz="1250" spc="265">
                <a:latin typeface="Cambria"/>
                <a:cs typeface="Cambria"/>
              </a:rPr>
              <a:t>+</a:t>
            </a:r>
            <a:r>
              <a:rPr dirty="0" sz="1250" spc="15">
                <a:latin typeface="Cambria"/>
                <a:cs typeface="Cambria"/>
              </a:rPr>
              <a:t> 0.7𝜓	</a:t>
            </a:r>
            <a:r>
              <a:rPr dirty="0" sz="1250" spc="10">
                <a:latin typeface="Cambria"/>
                <a:cs typeface="Cambria"/>
              </a:rPr>
              <a:t>𝑡 </a:t>
            </a:r>
            <a:r>
              <a:rPr dirty="0" sz="1250" spc="5">
                <a:latin typeface="Cambria"/>
                <a:cs typeface="Cambria"/>
              </a:rPr>
              <a:t>,</a:t>
            </a:r>
            <a:r>
              <a:rPr dirty="0" sz="1250" spc="-180">
                <a:latin typeface="Cambria"/>
                <a:cs typeface="Cambria"/>
              </a:rPr>
              <a:t> </a:t>
            </a:r>
            <a:r>
              <a:rPr dirty="0" sz="1250" spc="10">
                <a:latin typeface="Cambria"/>
                <a:cs typeface="Cambria"/>
              </a:rPr>
              <a:t>𝑡</a:t>
            </a:r>
            <a:endParaRPr sz="1250">
              <a:latin typeface="Cambria"/>
              <a:cs typeface="Cambria"/>
            </a:endParaRPr>
          </a:p>
        </p:txBody>
      </p:sp>
      <p:sp>
        <p:nvSpPr>
          <p:cNvPr id="39" name="object 39"/>
          <p:cNvSpPr txBox="1"/>
          <p:nvPr/>
        </p:nvSpPr>
        <p:spPr>
          <a:xfrm>
            <a:off x="2926066" y="7677437"/>
            <a:ext cx="495934" cy="168275"/>
          </a:xfrm>
          <a:prstGeom prst="rect">
            <a:avLst/>
          </a:prstGeom>
        </p:spPr>
        <p:txBody>
          <a:bodyPr wrap="square" lIns="0" tIns="17145" rIns="0" bIns="0" rtlCol="0" vert="horz">
            <a:spAutoFit/>
          </a:bodyPr>
          <a:lstStyle/>
          <a:p>
            <a:pPr>
              <a:lnSpc>
                <a:spcPct val="100000"/>
              </a:lnSpc>
              <a:spcBef>
                <a:spcPts val="135"/>
              </a:spcBef>
              <a:tabLst>
                <a:tab pos="203835" algn="l"/>
                <a:tab pos="406400" algn="l"/>
              </a:tabLst>
            </a:pPr>
            <a:r>
              <a:rPr dirty="0" sz="900" spc="95">
                <a:latin typeface="Cambria"/>
                <a:cs typeface="Cambria"/>
              </a:rPr>
              <a:t>d</a:t>
            </a:r>
            <a:r>
              <a:rPr dirty="0" sz="900" spc="95">
                <a:latin typeface="Cambria"/>
                <a:cs typeface="Cambria"/>
              </a:rPr>
              <a:t>	</a:t>
            </a:r>
            <a:r>
              <a:rPr dirty="0" sz="900" spc="285">
                <a:latin typeface="Cambria"/>
                <a:cs typeface="Cambria"/>
              </a:rPr>
              <a:t>f</a:t>
            </a:r>
            <a:r>
              <a:rPr dirty="0" sz="900" spc="285">
                <a:latin typeface="Cambria"/>
                <a:cs typeface="Cambria"/>
              </a:rPr>
              <a:t>	</a:t>
            </a:r>
            <a:r>
              <a:rPr dirty="0" sz="900" spc="95">
                <a:latin typeface="Cambria"/>
                <a:cs typeface="Cambria"/>
              </a:rPr>
              <a:t>d</a:t>
            </a:r>
            <a:endParaRPr sz="900">
              <a:latin typeface="Cambria"/>
              <a:cs typeface="Cambria"/>
            </a:endParaRPr>
          </a:p>
        </p:txBody>
      </p:sp>
      <p:sp>
        <p:nvSpPr>
          <p:cNvPr id="40" name="object 40"/>
          <p:cNvSpPr/>
          <p:nvPr/>
        </p:nvSpPr>
        <p:spPr>
          <a:xfrm>
            <a:off x="2258567" y="7614666"/>
            <a:ext cx="1278890" cy="0"/>
          </a:xfrm>
          <a:custGeom>
            <a:avLst/>
            <a:gdLst/>
            <a:ahLst/>
            <a:cxnLst/>
            <a:rect l="l" t="t" r="r" b="b"/>
            <a:pathLst>
              <a:path w="1278889" h="0">
                <a:moveTo>
                  <a:pt x="0" y="0"/>
                </a:moveTo>
                <a:lnTo>
                  <a:pt x="1278635" y="0"/>
                </a:lnTo>
              </a:path>
            </a:pathLst>
          </a:custGeom>
          <a:ln w="10667">
            <a:solidFill>
              <a:srgbClr val="000000"/>
            </a:solidFill>
          </a:ln>
        </p:spPr>
        <p:txBody>
          <a:bodyPr wrap="square" lIns="0" tIns="0" rIns="0" bIns="0" rtlCol="0"/>
          <a:lstStyle/>
          <a:p/>
        </p:txBody>
      </p:sp>
      <p:sp>
        <p:nvSpPr>
          <p:cNvPr id="41" name="object 41"/>
          <p:cNvSpPr txBox="1"/>
          <p:nvPr/>
        </p:nvSpPr>
        <p:spPr>
          <a:xfrm>
            <a:off x="1016505" y="7849548"/>
            <a:ext cx="2621915" cy="373380"/>
          </a:xfrm>
          <a:prstGeom prst="rect">
            <a:avLst/>
          </a:prstGeom>
        </p:spPr>
        <p:txBody>
          <a:bodyPr wrap="square" lIns="0" tIns="18415" rIns="0" bIns="0" rtlCol="0" vert="horz">
            <a:spAutoFit/>
          </a:bodyPr>
          <a:lstStyle/>
          <a:p>
            <a:pPr marL="244475" marR="5080" indent="-244475">
              <a:lnSpc>
                <a:spcPts val="1370"/>
              </a:lnSpc>
              <a:spcBef>
                <a:spcPts val="145"/>
              </a:spcBef>
              <a:buChar char="•"/>
              <a:tabLst>
                <a:tab pos="244475" algn="l"/>
                <a:tab pos="245110" algn="l"/>
              </a:tabLst>
            </a:pPr>
            <a:r>
              <a:rPr dirty="0" sz="1150" spc="-10">
                <a:latin typeface="Arial"/>
                <a:cs typeface="Arial"/>
              </a:rPr>
              <a:t>Stress in </a:t>
            </a:r>
            <a:r>
              <a:rPr dirty="0" sz="1150" spc="-5">
                <a:latin typeface="Arial"/>
                <a:cs typeface="Arial"/>
              </a:rPr>
              <a:t>girder </a:t>
            </a:r>
            <a:r>
              <a:rPr dirty="0" sz="1150" spc="-10">
                <a:latin typeface="Arial"/>
                <a:cs typeface="Arial"/>
              </a:rPr>
              <a:t>concrete due to deck  </a:t>
            </a:r>
            <a:r>
              <a:rPr dirty="0" sz="1150" spc="-5">
                <a:latin typeface="Arial"/>
                <a:cs typeface="Arial"/>
              </a:rPr>
              <a:t>shrinkage,</a:t>
            </a:r>
            <a:endParaRPr sz="1150">
              <a:latin typeface="Arial"/>
              <a:cs typeface="Arial"/>
            </a:endParaRPr>
          </a:p>
        </p:txBody>
      </p:sp>
      <p:sp>
        <p:nvSpPr>
          <p:cNvPr id="42" name="object 42"/>
          <p:cNvSpPr txBox="1"/>
          <p:nvPr/>
        </p:nvSpPr>
        <p:spPr>
          <a:xfrm>
            <a:off x="1756162" y="8285538"/>
            <a:ext cx="795020" cy="221615"/>
          </a:xfrm>
          <a:prstGeom prst="rect">
            <a:avLst/>
          </a:prstGeom>
        </p:spPr>
        <p:txBody>
          <a:bodyPr wrap="square" lIns="0" tIns="17145" rIns="0" bIns="0" rtlCol="0" vert="horz">
            <a:spAutoFit/>
          </a:bodyPr>
          <a:lstStyle/>
          <a:p>
            <a:pPr marL="25400">
              <a:lnSpc>
                <a:spcPct val="100000"/>
              </a:lnSpc>
              <a:spcBef>
                <a:spcPts val="135"/>
              </a:spcBef>
            </a:pPr>
            <a:r>
              <a:rPr dirty="0" sz="1250" spc="-10">
                <a:latin typeface="Cambria"/>
                <a:cs typeface="Cambria"/>
              </a:rPr>
              <a:t>𝑓</a:t>
            </a:r>
            <a:r>
              <a:rPr dirty="0" baseline="-15432" sz="1350" spc="-15">
                <a:latin typeface="Cambria"/>
                <a:cs typeface="Cambria"/>
              </a:rPr>
              <a:t>ss </a:t>
            </a:r>
            <a:r>
              <a:rPr dirty="0" sz="1250" spc="265">
                <a:latin typeface="Cambria"/>
                <a:cs typeface="Cambria"/>
              </a:rPr>
              <a:t>=</a:t>
            </a:r>
            <a:r>
              <a:rPr dirty="0" sz="1250" spc="25">
                <a:latin typeface="Cambria"/>
                <a:cs typeface="Cambria"/>
              </a:rPr>
              <a:t> </a:t>
            </a:r>
            <a:r>
              <a:rPr dirty="0" sz="1250" spc="50">
                <a:latin typeface="Cambria"/>
                <a:cs typeface="Cambria"/>
              </a:rPr>
              <a:t>∆𝑃</a:t>
            </a:r>
            <a:r>
              <a:rPr dirty="0" baseline="-15432" sz="1350" spc="75">
                <a:latin typeface="Cambria"/>
                <a:cs typeface="Cambria"/>
              </a:rPr>
              <a:t>ds</a:t>
            </a:r>
            <a:endParaRPr baseline="-15432" sz="1350">
              <a:latin typeface="Cambria"/>
              <a:cs typeface="Cambria"/>
            </a:endParaRPr>
          </a:p>
        </p:txBody>
      </p:sp>
      <p:sp>
        <p:nvSpPr>
          <p:cNvPr id="43" name="object 43"/>
          <p:cNvSpPr/>
          <p:nvPr/>
        </p:nvSpPr>
        <p:spPr>
          <a:xfrm>
            <a:off x="2555748" y="8235696"/>
            <a:ext cx="670560" cy="368935"/>
          </a:xfrm>
          <a:custGeom>
            <a:avLst/>
            <a:gdLst/>
            <a:ahLst/>
            <a:cxnLst/>
            <a:rect l="l" t="t" r="r" b="b"/>
            <a:pathLst>
              <a:path w="670560" h="368934">
                <a:moveTo>
                  <a:pt x="608076" y="368808"/>
                </a:moveTo>
                <a:lnTo>
                  <a:pt x="603504" y="362712"/>
                </a:lnTo>
                <a:lnTo>
                  <a:pt x="615481" y="348710"/>
                </a:lnTo>
                <a:lnTo>
                  <a:pt x="626173" y="331851"/>
                </a:lnTo>
                <a:lnTo>
                  <a:pt x="643128" y="289560"/>
                </a:lnTo>
                <a:lnTo>
                  <a:pt x="653415" y="239268"/>
                </a:lnTo>
                <a:lnTo>
                  <a:pt x="656844" y="184404"/>
                </a:lnTo>
                <a:lnTo>
                  <a:pt x="655986" y="155519"/>
                </a:lnTo>
                <a:lnTo>
                  <a:pt x="649128" y="102322"/>
                </a:lnTo>
                <a:lnTo>
                  <a:pt x="635436" y="55149"/>
                </a:lnTo>
                <a:lnTo>
                  <a:pt x="615481" y="18573"/>
                </a:lnTo>
                <a:lnTo>
                  <a:pt x="603504" y="4572"/>
                </a:lnTo>
                <a:lnTo>
                  <a:pt x="608076" y="0"/>
                </a:lnTo>
                <a:lnTo>
                  <a:pt x="633222" y="30861"/>
                </a:lnTo>
                <a:lnTo>
                  <a:pt x="653796" y="73152"/>
                </a:lnTo>
                <a:lnTo>
                  <a:pt x="666178" y="125920"/>
                </a:lnTo>
                <a:lnTo>
                  <a:pt x="670560" y="184404"/>
                </a:lnTo>
                <a:lnTo>
                  <a:pt x="669440" y="213550"/>
                </a:lnTo>
                <a:lnTo>
                  <a:pt x="660915" y="268414"/>
                </a:lnTo>
                <a:lnTo>
                  <a:pt x="644080" y="317587"/>
                </a:lnTo>
                <a:lnTo>
                  <a:pt x="621220" y="354782"/>
                </a:lnTo>
                <a:lnTo>
                  <a:pt x="608076" y="368808"/>
                </a:lnTo>
                <a:close/>
              </a:path>
              <a:path w="670560" h="368934">
                <a:moveTo>
                  <a:pt x="64008" y="368808"/>
                </a:moveTo>
                <a:lnTo>
                  <a:pt x="37528" y="337756"/>
                </a:lnTo>
                <a:lnTo>
                  <a:pt x="16763" y="294131"/>
                </a:lnTo>
                <a:lnTo>
                  <a:pt x="4381" y="241554"/>
                </a:lnTo>
                <a:lnTo>
                  <a:pt x="0" y="184404"/>
                </a:lnTo>
                <a:lnTo>
                  <a:pt x="1119" y="154376"/>
                </a:lnTo>
                <a:lnTo>
                  <a:pt x="9644" y="98893"/>
                </a:lnTo>
                <a:lnTo>
                  <a:pt x="26503" y="50577"/>
                </a:lnTo>
                <a:lnTo>
                  <a:pt x="49982" y="14001"/>
                </a:lnTo>
                <a:lnTo>
                  <a:pt x="64008" y="0"/>
                </a:lnTo>
                <a:lnTo>
                  <a:pt x="67056" y="4572"/>
                </a:lnTo>
                <a:lnTo>
                  <a:pt x="55078" y="18573"/>
                </a:lnTo>
                <a:lnTo>
                  <a:pt x="44386" y="35433"/>
                </a:lnTo>
                <a:lnTo>
                  <a:pt x="27432" y="77724"/>
                </a:lnTo>
                <a:lnTo>
                  <a:pt x="17906" y="128206"/>
                </a:lnTo>
                <a:lnTo>
                  <a:pt x="15239" y="184404"/>
                </a:lnTo>
                <a:lnTo>
                  <a:pt x="15859" y="212407"/>
                </a:lnTo>
                <a:lnTo>
                  <a:pt x="21669" y="264985"/>
                </a:lnTo>
                <a:lnTo>
                  <a:pt x="35123" y="312134"/>
                </a:lnTo>
                <a:lnTo>
                  <a:pt x="55078" y="348710"/>
                </a:lnTo>
                <a:lnTo>
                  <a:pt x="67056" y="362712"/>
                </a:lnTo>
                <a:lnTo>
                  <a:pt x="64008" y="368808"/>
                </a:lnTo>
                <a:close/>
              </a:path>
            </a:pathLst>
          </a:custGeom>
          <a:solidFill>
            <a:srgbClr val="000000"/>
          </a:solidFill>
        </p:spPr>
        <p:txBody>
          <a:bodyPr wrap="square" lIns="0" tIns="0" rIns="0" bIns="0" rtlCol="0"/>
          <a:lstStyle/>
          <a:p/>
        </p:txBody>
      </p:sp>
      <p:sp>
        <p:nvSpPr>
          <p:cNvPr id="44" name="object 44"/>
          <p:cNvSpPr/>
          <p:nvPr/>
        </p:nvSpPr>
        <p:spPr>
          <a:xfrm>
            <a:off x="2627376" y="8420100"/>
            <a:ext cx="172720" cy="0"/>
          </a:xfrm>
          <a:custGeom>
            <a:avLst/>
            <a:gdLst/>
            <a:ahLst/>
            <a:cxnLst/>
            <a:rect l="l" t="t" r="r" b="b"/>
            <a:pathLst>
              <a:path w="172719" h="0">
                <a:moveTo>
                  <a:pt x="0" y="0"/>
                </a:moveTo>
                <a:lnTo>
                  <a:pt x="172212" y="0"/>
                </a:lnTo>
              </a:path>
            </a:pathLst>
          </a:custGeom>
          <a:ln w="9143">
            <a:solidFill>
              <a:srgbClr val="000000"/>
            </a:solidFill>
          </a:ln>
        </p:spPr>
        <p:txBody>
          <a:bodyPr wrap="square" lIns="0" tIns="0" rIns="0" bIns="0" rtlCol="0"/>
          <a:lstStyle/>
          <a:p/>
        </p:txBody>
      </p:sp>
      <p:sp>
        <p:nvSpPr>
          <p:cNvPr id="45" name="object 45"/>
          <p:cNvSpPr txBox="1"/>
          <p:nvPr/>
        </p:nvSpPr>
        <p:spPr>
          <a:xfrm>
            <a:off x="2644674" y="8175801"/>
            <a:ext cx="540385" cy="221615"/>
          </a:xfrm>
          <a:prstGeom prst="rect">
            <a:avLst/>
          </a:prstGeom>
        </p:spPr>
        <p:txBody>
          <a:bodyPr wrap="square" lIns="0" tIns="17145" rIns="0" bIns="0" rtlCol="0" vert="horz">
            <a:spAutoFit/>
          </a:bodyPr>
          <a:lstStyle/>
          <a:p>
            <a:pPr marL="25400">
              <a:lnSpc>
                <a:spcPct val="100000"/>
              </a:lnSpc>
              <a:spcBef>
                <a:spcPts val="135"/>
              </a:spcBef>
              <a:tabLst>
                <a:tab pos="344805" algn="l"/>
              </a:tabLst>
            </a:pPr>
            <a:r>
              <a:rPr dirty="0" sz="1250" spc="15">
                <a:latin typeface="Cambria"/>
                <a:cs typeface="Cambria"/>
              </a:rPr>
              <a:t>1	</a:t>
            </a:r>
            <a:r>
              <a:rPr dirty="0" sz="1250" spc="55">
                <a:latin typeface="Cambria"/>
                <a:cs typeface="Cambria"/>
              </a:rPr>
              <a:t>𝑒</a:t>
            </a:r>
            <a:r>
              <a:rPr dirty="0" baseline="-15432" sz="1350" spc="82">
                <a:latin typeface="Cambria"/>
                <a:cs typeface="Cambria"/>
              </a:rPr>
              <a:t>d</a:t>
            </a:r>
            <a:endParaRPr baseline="-15432" sz="1350">
              <a:latin typeface="Cambria"/>
              <a:cs typeface="Cambria"/>
            </a:endParaRPr>
          </a:p>
        </p:txBody>
      </p:sp>
      <p:sp>
        <p:nvSpPr>
          <p:cNvPr id="46" name="object 46"/>
          <p:cNvSpPr txBox="1"/>
          <p:nvPr/>
        </p:nvSpPr>
        <p:spPr>
          <a:xfrm>
            <a:off x="2603509" y="8382982"/>
            <a:ext cx="574675" cy="221615"/>
          </a:xfrm>
          <a:prstGeom prst="rect">
            <a:avLst/>
          </a:prstGeom>
        </p:spPr>
        <p:txBody>
          <a:bodyPr wrap="square" lIns="0" tIns="17145" rIns="0" bIns="0" rtlCol="0" vert="horz">
            <a:spAutoFit/>
          </a:bodyPr>
          <a:lstStyle/>
          <a:p>
            <a:pPr marL="25400">
              <a:lnSpc>
                <a:spcPct val="100000"/>
              </a:lnSpc>
              <a:spcBef>
                <a:spcPts val="135"/>
              </a:spcBef>
            </a:pPr>
            <a:r>
              <a:rPr dirty="0" sz="1250" spc="25">
                <a:latin typeface="Cambria"/>
                <a:cs typeface="Cambria"/>
              </a:rPr>
              <a:t>𝐴</a:t>
            </a:r>
            <a:r>
              <a:rPr dirty="0" baseline="-15432" sz="1350" spc="37">
                <a:latin typeface="Cambria"/>
                <a:cs typeface="Cambria"/>
              </a:rPr>
              <a:t>e </a:t>
            </a:r>
            <a:r>
              <a:rPr dirty="0" baseline="33333" sz="1875" spc="397">
                <a:latin typeface="Cambria"/>
                <a:cs typeface="Cambria"/>
              </a:rPr>
              <a:t>+</a:t>
            </a:r>
            <a:r>
              <a:rPr dirty="0" baseline="33333" sz="1875" spc="157">
                <a:latin typeface="Cambria"/>
                <a:cs typeface="Cambria"/>
              </a:rPr>
              <a:t> </a:t>
            </a:r>
            <a:r>
              <a:rPr dirty="0" sz="1250">
                <a:latin typeface="Cambria"/>
                <a:cs typeface="Cambria"/>
              </a:rPr>
              <a:t>𝑆</a:t>
            </a:r>
            <a:r>
              <a:rPr dirty="0" baseline="-15432" sz="1350">
                <a:latin typeface="Cambria"/>
                <a:cs typeface="Cambria"/>
              </a:rPr>
              <a:t>e</a:t>
            </a:r>
            <a:endParaRPr baseline="-15432" sz="1350">
              <a:latin typeface="Cambria"/>
              <a:cs typeface="Cambria"/>
            </a:endParaRPr>
          </a:p>
        </p:txBody>
      </p:sp>
      <p:sp>
        <p:nvSpPr>
          <p:cNvPr id="47" name="object 47"/>
          <p:cNvSpPr/>
          <p:nvPr/>
        </p:nvSpPr>
        <p:spPr>
          <a:xfrm>
            <a:off x="2988564" y="8420100"/>
            <a:ext cx="166370" cy="0"/>
          </a:xfrm>
          <a:custGeom>
            <a:avLst/>
            <a:gdLst/>
            <a:ahLst/>
            <a:cxnLst/>
            <a:rect l="l" t="t" r="r" b="b"/>
            <a:pathLst>
              <a:path w="166369" h="0">
                <a:moveTo>
                  <a:pt x="0" y="0"/>
                </a:moveTo>
                <a:lnTo>
                  <a:pt x="166116" y="0"/>
                </a:lnTo>
              </a:path>
            </a:pathLst>
          </a:custGeom>
          <a:ln w="9143">
            <a:solidFill>
              <a:srgbClr val="000000"/>
            </a:solidFill>
          </a:ln>
        </p:spPr>
        <p:txBody>
          <a:bodyPr wrap="square" lIns="0" tIns="0" rIns="0" bIns="0" rtlCol="0"/>
          <a:lstStyle/>
          <a:p/>
        </p:txBody>
      </p:sp>
      <p:sp>
        <p:nvSpPr>
          <p:cNvPr id="48" name="object 48"/>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4</a:t>
            </a:r>
            <a:r>
              <a:rPr dirty="0" sz="850">
                <a:solidFill>
                  <a:srgbClr val="FFFFFF"/>
                </a:solidFill>
                <a:latin typeface="Arial"/>
                <a:cs typeface="Arial"/>
              </a:rPr>
              <a:t>6</a:t>
            </a:r>
            <a:endParaRPr sz="850">
              <a:latin typeface="Arial"/>
              <a:cs typeface="Arial"/>
            </a:endParaRPr>
          </a:p>
        </p:txBody>
      </p:sp>
      <p:sp>
        <p:nvSpPr>
          <p:cNvPr id="49" name="object 49"/>
          <p:cNvSpPr/>
          <p:nvPr/>
        </p:nvSpPr>
        <p:spPr>
          <a:xfrm>
            <a:off x="4114800" y="6728459"/>
            <a:ext cx="2901696" cy="1441703"/>
          </a:xfrm>
          <a:prstGeom prst="rect">
            <a:avLst/>
          </a:prstGeom>
          <a:blipFill>
            <a:blip r:embed="rId3" cstate="print"/>
            <a:stretch>
              <a:fillRect/>
            </a:stretch>
          </a:blipFill>
        </p:spPr>
        <p:txBody>
          <a:bodyPr wrap="square" lIns="0" tIns="0" rIns="0" bIns="0" rtlCol="0"/>
          <a:lstStyle/>
          <a:p/>
        </p:txBody>
      </p:sp>
      <p:sp>
        <p:nvSpPr>
          <p:cNvPr id="50" name="object 50"/>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51" name="object 51"/>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45</a:t>
            </a:r>
            <a:endParaRPr sz="1050">
              <a:latin typeface="Calibri"/>
              <a:cs typeface="Calibri"/>
            </a:endParaRPr>
          </a:p>
        </p:txBody>
      </p:sp>
      <p:sp>
        <p:nvSpPr>
          <p:cNvPr id="53" name="object 53"/>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52" name="object 52"/>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46</a:t>
            </a:r>
            <a:endParaRPr sz="105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a:spLocks noGrp="1"/>
          </p:cNvSpPr>
          <p:nvPr>
            <p:ph type="title"/>
          </p:nvPr>
        </p:nvSpPr>
        <p:spPr>
          <a:xfrm>
            <a:off x="1016466" y="1153205"/>
            <a:ext cx="4004945" cy="417195"/>
          </a:xfrm>
          <a:prstGeom prst="rect"/>
        </p:spPr>
        <p:txBody>
          <a:bodyPr wrap="square" lIns="0" tIns="14604" rIns="0" bIns="0" rtlCol="0" vert="horz">
            <a:spAutoFit/>
          </a:bodyPr>
          <a:lstStyle/>
          <a:p>
            <a:pPr>
              <a:lnSpc>
                <a:spcPct val="100000"/>
              </a:lnSpc>
              <a:spcBef>
                <a:spcPts val="114"/>
              </a:spcBef>
            </a:pPr>
            <a:r>
              <a:rPr dirty="0" sz="2550" spc="15" b="0">
                <a:solidFill>
                  <a:srgbClr val="1C7C5B"/>
                </a:solidFill>
                <a:latin typeface="Arial Black"/>
                <a:cs typeface="Arial Black"/>
              </a:rPr>
              <a:t>Creep </a:t>
            </a:r>
            <a:r>
              <a:rPr dirty="0" sz="2550" spc="5" b="0">
                <a:solidFill>
                  <a:srgbClr val="1C7C5B"/>
                </a:solidFill>
                <a:latin typeface="Arial Black"/>
                <a:cs typeface="Arial Black"/>
              </a:rPr>
              <a:t>[LRFD</a:t>
            </a:r>
            <a:r>
              <a:rPr dirty="0" sz="2550" spc="-55" b="0">
                <a:solidFill>
                  <a:srgbClr val="1C7C5B"/>
                </a:solidFill>
                <a:latin typeface="Arial Black"/>
                <a:cs typeface="Arial Black"/>
              </a:rPr>
              <a:t> </a:t>
            </a:r>
            <a:r>
              <a:rPr dirty="0" sz="2550" spc="5" b="0">
                <a:solidFill>
                  <a:srgbClr val="1C7C5B"/>
                </a:solidFill>
                <a:latin typeface="Arial Black"/>
                <a:cs typeface="Arial Black"/>
              </a:rPr>
              <a:t>5.4.2.3.2]</a:t>
            </a:r>
            <a:endParaRPr sz="2550">
              <a:latin typeface="Arial Black"/>
              <a:cs typeface="Arial Black"/>
            </a:endParaRPr>
          </a:p>
        </p:txBody>
      </p:sp>
      <p:sp>
        <p:nvSpPr>
          <p:cNvPr id="5" name="object 5"/>
          <p:cNvSpPr/>
          <p:nvPr/>
        </p:nvSpPr>
        <p:spPr>
          <a:xfrm>
            <a:off x="1377696" y="2354579"/>
            <a:ext cx="311150" cy="134620"/>
          </a:xfrm>
          <a:custGeom>
            <a:avLst/>
            <a:gdLst/>
            <a:ahLst/>
            <a:cxnLst/>
            <a:rect l="l" t="t" r="r" b="b"/>
            <a:pathLst>
              <a:path w="311150" h="134619">
                <a:moveTo>
                  <a:pt x="268224" y="134112"/>
                </a:moveTo>
                <a:lnTo>
                  <a:pt x="266700" y="128016"/>
                </a:lnTo>
                <a:lnTo>
                  <a:pt x="274367" y="124896"/>
                </a:lnTo>
                <a:lnTo>
                  <a:pt x="281178" y="120205"/>
                </a:lnTo>
                <a:lnTo>
                  <a:pt x="298370" y="77533"/>
                </a:lnTo>
                <a:lnTo>
                  <a:pt x="298704" y="65532"/>
                </a:lnTo>
                <a:lnTo>
                  <a:pt x="298370" y="54411"/>
                </a:lnTo>
                <a:lnTo>
                  <a:pt x="281178" y="12954"/>
                </a:lnTo>
                <a:lnTo>
                  <a:pt x="266700" y="4572"/>
                </a:lnTo>
                <a:lnTo>
                  <a:pt x="268224" y="0"/>
                </a:lnTo>
                <a:lnTo>
                  <a:pt x="300228" y="22860"/>
                </a:lnTo>
                <a:lnTo>
                  <a:pt x="310896" y="67056"/>
                </a:lnTo>
                <a:lnTo>
                  <a:pt x="310300" y="79295"/>
                </a:lnTo>
                <a:lnTo>
                  <a:pt x="293941" y="118038"/>
                </a:lnTo>
                <a:lnTo>
                  <a:pt x="277939" y="130087"/>
                </a:lnTo>
                <a:lnTo>
                  <a:pt x="268224" y="134112"/>
                </a:lnTo>
                <a:close/>
              </a:path>
              <a:path w="311150" h="134619">
                <a:moveTo>
                  <a:pt x="42672" y="134112"/>
                </a:moveTo>
                <a:lnTo>
                  <a:pt x="10667" y="109728"/>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6" name="object 6"/>
          <p:cNvSpPr txBox="1"/>
          <p:nvPr/>
        </p:nvSpPr>
        <p:spPr>
          <a:xfrm>
            <a:off x="2689814" y="2381457"/>
            <a:ext cx="50165" cy="151765"/>
          </a:xfrm>
          <a:prstGeom prst="rect">
            <a:avLst/>
          </a:prstGeom>
        </p:spPr>
        <p:txBody>
          <a:bodyPr wrap="square" lIns="0" tIns="15875" rIns="0" bIns="0" rtlCol="0" vert="horz">
            <a:spAutoFit/>
          </a:bodyPr>
          <a:lstStyle/>
          <a:p>
            <a:pPr>
              <a:lnSpc>
                <a:spcPct val="100000"/>
              </a:lnSpc>
              <a:spcBef>
                <a:spcPts val="125"/>
              </a:spcBef>
            </a:pPr>
            <a:r>
              <a:rPr dirty="0" sz="800" spc="65">
                <a:latin typeface="Cambria"/>
                <a:cs typeface="Cambria"/>
              </a:rPr>
              <a:t>i</a:t>
            </a:r>
            <a:endParaRPr sz="800">
              <a:latin typeface="Cambria"/>
              <a:cs typeface="Cambria"/>
            </a:endParaRPr>
          </a:p>
        </p:txBody>
      </p:sp>
      <p:sp>
        <p:nvSpPr>
          <p:cNvPr id="7" name="object 7"/>
          <p:cNvSpPr/>
          <p:nvPr/>
        </p:nvSpPr>
        <p:spPr>
          <a:xfrm>
            <a:off x="5644895" y="2574035"/>
            <a:ext cx="189230" cy="239395"/>
          </a:xfrm>
          <a:custGeom>
            <a:avLst/>
            <a:gdLst/>
            <a:ahLst/>
            <a:cxnLst/>
            <a:rect l="l" t="t" r="r" b="b"/>
            <a:pathLst>
              <a:path w="189229" h="239394">
                <a:moveTo>
                  <a:pt x="137160" y="239268"/>
                </a:moveTo>
                <a:lnTo>
                  <a:pt x="134112" y="233172"/>
                </a:lnTo>
                <a:lnTo>
                  <a:pt x="143589" y="226314"/>
                </a:lnTo>
                <a:lnTo>
                  <a:pt x="151638" y="217170"/>
                </a:lnTo>
                <a:lnTo>
                  <a:pt x="169473" y="175688"/>
                </a:lnTo>
                <a:lnTo>
                  <a:pt x="175260" y="120396"/>
                </a:lnTo>
                <a:lnTo>
                  <a:pt x="174664" y="99774"/>
                </a:lnTo>
                <a:lnTo>
                  <a:pt x="164592" y="48768"/>
                </a:lnTo>
                <a:lnTo>
                  <a:pt x="143589" y="13192"/>
                </a:lnTo>
                <a:lnTo>
                  <a:pt x="134112" y="6096"/>
                </a:lnTo>
                <a:lnTo>
                  <a:pt x="137160" y="0"/>
                </a:lnTo>
                <a:lnTo>
                  <a:pt x="166949" y="29575"/>
                </a:lnTo>
                <a:lnTo>
                  <a:pt x="185547" y="79438"/>
                </a:lnTo>
                <a:lnTo>
                  <a:pt x="188976" y="120396"/>
                </a:lnTo>
                <a:lnTo>
                  <a:pt x="188118" y="140636"/>
                </a:lnTo>
                <a:lnTo>
                  <a:pt x="181260" y="178260"/>
                </a:lnTo>
                <a:lnTo>
                  <a:pt x="157924" y="222313"/>
                </a:lnTo>
                <a:lnTo>
                  <a:pt x="148042" y="232148"/>
                </a:lnTo>
                <a:lnTo>
                  <a:pt x="137160" y="239268"/>
                </a:lnTo>
                <a:close/>
              </a:path>
              <a:path w="189229" h="239394">
                <a:moveTo>
                  <a:pt x="50292" y="239268"/>
                </a:moveTo>
                <a:lnTo>
                  <a:pt x="21145" y="209907"/>
                </a:lnTo>
                <a:lnTo>
                  <a:pt x="3429" y="160020"/>
                </a:lnTo>
                <a:lnTo>
                  <a:pt x="0" y="120396"/>
                </a:lnTo>
                <a:lnTo>
                  <a:pt x="857" y="99274"/>
                </a:lnTo>
                <a:lnTo>
                  <a:pt x="7715" y="61031"/>
                </a:lnTo>
                <a:lnTo>
                  <a:pt x="29718" y="17526"/>
                </a:lnTo>
                <a:lnTo>
                  <a:pt x="50292" y="0"/>
                </a:lnTo>
                <a:lnTo>
                  <a:pt x="53340" y="6096"/>
                </a:lnTo>
                <a:lnTo>
                  <a:pt x="44505" y="13192"/>
                </a:lnTo>
                <a:lnTo>
                  <a:pt x="36385" y="22860"/>
                </a:lnTo>
                <a:lnTo>
                  <a:pt x="18621" y="64246"/>
                </a:lnTo>
                <a:lnTo>
                  <a:pt x="12192" y="120396"/>
                </a:lnTo>
                <a:lnTo>
                  <a:pt x="13001" y="140160"/>
                </a:lnTo>
                <a:lnTo>
                  <a:pt x="22860" y="192024"/>
                </a:lnTo>
                <a:lnTo>
                  <a:pt x="44505" y="226314"/>
                </a:lnTo>
                <a:lnTo>
                  <a:pt x="53340" y="233172"/>
                </a:lnTo>
                <a:lnTo>
                  <a:pt x="50292" y="239268"/>
                </a:lnTo>
                <a:close/>
              </a:path>
            </a:pathLst>
          </a:custGeom>
          <a:solidFill>
            <a:srgbClr val="000000"/>
          </a:solidFill>
        </p:spPr>
        <p:txBody>
          <a:bodyPr wrap="square" lIns="0" tIns="0" rIns="0" bIns="0" rtlCol="0"/>
          <a:lstStyle/>
          <a:p/>
        </p:txBody>
      </p:sp>
      <p:sp>
        <p:nvSpPr>
          <p:cNvPr id="8" name="object 8"/>
          <p:cNvSpPr txBox="1"/>
          <p:nvPr/>
        </p:nvSpPr>
        <p:spPr>
          <a:xfrm>
            <a:off x="5704278" y="2530830"/>
            <a:ext cx="81280" cy="151765"/>
          </a:xfrm>
          <a:prstGeom prst="rect">
            <a:avLst/>
          </a:prstGeom>
        </p:spPr>
        <p:txBody>
          <a:bodyPr wrap="square" lIns="0" tIns="15875" rIns="0" bIns="0" rtlCol="0" vert="horz">
            <a:spAutoFit/>
          </a:bodyPr>
          <a:lstStyle/>
          <a:p>
            <a:pPr>
              <a:lnSpc>
                <a:spcPct val="100000"/>
              </a:lnSpc>
              <a:spcBef>
                <a:spcPts val="125"/>
              </a:spcBef>
            </a:pPr>
            <a:r>
              <a:rPr dirty="0" sz="800" spc="55">
                <a:latin typeface="Cambria"/>
                <a:cs typeface="Cambria"/>
              </a:rPr>
              <a:t>V</a:t>
            </a:r>
            <a:endParaRPr sz="800">
              <a:latin typeface="Cambria"/>
              <a:cs typeface="Cambria"/>
            </a:endParaRPr>
          </a:p>
        </p:txBody>
      </p:sp>
      <p:sp>
        <p:nvSpPr>
          <p:cNvPr id="9" name="object 9"/>
          <p:cNvSpPr txBox="1"/>
          <p:nvPr/>
        </p:nvSpPr>
        <p:spPr>
          <a:xfrm>
            <a:off x="5708867" y="2689341"/>
            <a:ext cx="71120" cy="151765"/>
          </a:xfrm>
          <a:prstGeom prst="rect">
            <a:avLst/>
          </a:prstGeom>
        </p:spPr>
        <p:txBody>
          <a:bodyPr wrap="square" lIns="0" tIns="15875" rIns="0" bIns="0" rtlCol="0" vert="horz">
            <a:spAutoFit/>
          </a:bodyPr>
          <a:lstStyle/>
          <a:p>
            <a:pPr>
              <a:lnSpc>
                <a:spcPct val="100000"/>
              </a:lnSpc>
              <a:spcBef>
                <a:spcPts val="125"/>
              </a:spcBef>
            </a:pPr>
            <a:r>
              <a:rPr dirty="0" sz="800" spc="110">
                <a:latin typeface="Cambria"/>
                <a:cs typeface="Cambria"/>
              </a:rPr>
              <a:t>s</a:t>
            </a:r>
            <a:endParaRPr sz="800">
              <a:latin typeface="Cambria"/>
              <a:cs typeface="Cambria"/>
            </a:endParaRPr>
          </a:p>
        </p:txBody>
      </p:sp>
      <p:sp>
        <p:nvSpPr>
          <p:cNvPr id="10" name="object 10"/>
          <p:cNvSpPr/>
          <p:nvPr/>
        </p:nvSpPr>
        <p:spPr>
          <a:xfrm>
            <a:off x="5702807" y="2688335"/>
            <a:ext cx="71755" cy="9525"/>
          </a:xfrm>
          <a:custGeom>
            <a:avLst/>
            <a:gdLst/>
            <a:ahLst/>
            <a:cxnLst/>
            <a:rect l="l" t="t" r="r" b="b"/>
            <a:pathLst>
              <a:path w="71754" h="9525">
                <a:moveTo>
                  <a:pt x="0" y="0"/>
                </a:moveTo>
                <a:lnTo>
                  <a:pt x="71628" y="0"/>
                </a:lnTo>
                <a:lnTo>
                  <a:pt x="71628" y="9144"/>
                </a:lnTo>
                <a:lnTo>
                  <a:pt x="0" y="9144"/>
                </a:lnTo>
                <a:lnTo>
                  <a:pt x="0" y="0"/>
                </a:lnTo>
                <a:close/>
              </a:path>
            </a:pathLst>
          </a:custGeom>
          <a:solidFill>
            <a:srgbClr val="000000"/>
          </a:solidFill>
        </p:spPr>
        <p:txBody>
          <a:bodyPr wrap="square" lIns="0" tIns="0" rIns="0" bIns="0" rtlCol="0"/>
          <a:lstStyle/>
          <a:p/>
        </p:txBody>
      </p:sp>
      <p:sp>
        <p:nvSpPr>
          <p:cNvPr id="11" name="object 11"/>
          <p:cNvSpPr txBox="1"/>
          <p:nvPr/>
        </p:nvSpPr>
        <p:spPr>
          <a:xfrm>
            <a:off x="953005" y="1843558"/>
            <a:ext cx="5337175" cy="1452245"/>
          </a:xfrm>
          <a:prstGeom prst="rect">
            <a:avLst/>
          </a:prstGeom>
        </p:spPr>
        <p:txBody>
          <a:bodyPr wrap="square" lIns="0" tIns="46355" rIns="0" bIns="0" rtlCol="0" vert="horz">
            <a:spAutoFit/>
          </a:bodyPr>
          <a:lstStyle/>
          <a:p>
            <a:pPr marL="307975" indent="-245110">
              <a:lnSpc>
                <a:spcPct val="100000"/>
              </a:lnSpc>
              <a:spcBef>
                <a:spcPts val="365"/>
              </a:spcBef>
              <a:buChar char="•"/>
              <a:tabLst>
                <a:tab pos="307975" algn="l"/>
                <a:tab pos="308610" algn="l"/>
              </a:tabLst>
            </a:pPr>
            <a:r>
              <a:rPr dirty="0" sz="1150" spc="-5">
                <a:latin typeface="Arial"/>
                <a:cs typeface="Arial"/>
              </a:rPr>
              <a:t>Increase </a:t>
            </a:r>
            <a:r>
              <a:rPr dirty="0" sz="1150" spc="-10">
                <a:latin typeface="Arial"/>
                <a:cs typeface="Arial"/>
              </a:rPr>
              <a:t>in </a:t>
            </a:r>
            <a:r>
              <a:rPr dirty="0" sz="1150" spc="-5">
                <a:latin typeface="Arial"/>
                <a:cs typeface="Arial"/>
              </a:rPr>
              <a:t>strain </a:t>
            </a:r>
            <a:r>
              <a:rPr dirty="0" sz="1150" spc="-10">
                <a:latin typeface="Arial"/>
                <a:cs typeface="Arial"/>
              </a:rPr>
              <a:t>due to a sustained</a:t>
            </a:r>
            <a:r>
              <a:rPr dirty="0" sz="1150">
                <a:latin typeface="Arial"/>
                <a:cs typeface="Arial"/>
              </a:rPr>
              <a:t> </a:t>
            </a:r>
            <a:r>
              <a:rPr dirty="0" sz="1150" spc="-5">
                <a:latin typeface="Arial"/>
                <a:cs typeface="Arial"/>
              </a:rPr>
              <a:t>stress</a:t>
            </a:r>
            <a:endParaRPr sz="1150">
              <a:latin typeface="Arial"/>
              <a:cs typeface="Arial"/>
            </a:endParaRPr>
          </a:p>
          <a:p>
            <a:pPr marL="307975" indent="-245110">
              <a:lnSpc>
                <a:spcPct val="100000"/>
              </a:lnSpc>
              <a:spcBef>
                <a:spcPts val="265"/>
              </a:spcBef>
              <a:buChar char="•"/>
              <a:tabLst>
                <a:tab pos="307975" algn="l"/>
                <a:tab pos="308610" algn="l"/>
              </a:tabLst>
            </a:pPr>
            <a:r>
              <a:rPr dirty="0" sz="1150" spc="-10">
                <a:latin typeface="Arial"/>
                <a:cs typeface="Arial"/>
              </a:rPr>
              <a:t>Creep coefficient = creep strain </a:t>
            </a:r>
            <a:r>
              <a:rPr dirty="0" sz="1150" spc="-5">
                <a:latin typeface="Arial"/>
                <a:cs typeface="Arial"/>
              </a:rPr>
              <a:t>/ </a:t>
            </a:r>
            <a:r>
              <a:rPr dirty="0" sz="1150" spc="-10">
                <a:latin typeface="Arial"/>
                <a:cs typeface="Arial"/>
              </a:rPr>
              <a:t>initial</a:t>
            </a:r>
            <a:r>
              <a:rPr dirty="0" sz="1150" spc="5">
                <a:latin typeface="Arial"/>
                <a:cs typeface="Arial"/>
              </a:rPr>
              <a:t> </a:t>
            </a:r>
            <a:r>
              <a:rPr dirty="0" sz="1150" spc="-10">
                <a:latin typeface="Arial"/>
                <a:cs typeface="Arial"/>
              </a:rPr>
              <a:t>strain</a:t>
            </a:r>
            <a:endParaRPr sz="1150">
              <a:latin typeface="Arial"/>
              <a:cs typeface="Arial"/>
            </a:endParaRPr>
          </a:p>
          <a:p>
            <a:pPr marL="308610" indent="-245745">
              <a:lnSpc>
                <a:spcPct val="100000"/>
              </a:lnSpc>
              <a:spcBef>
                <a:spcPts val="335"/>
              </a:spcBef>
              <a:buFont typeface="Arial"/>
              <a:buChar char="•"/>
              <a:tabLst>
                <a:tab pos="308610" algn="l"/>
                <a:tab pos="309245" algn="l"/>
              </a:tabLst>
            </a:pPr>
            <a:r>
              <a:rPr dirty="0" sz="1150" spc="-10">
                <a:latin typeface="Cambria"/>
                <a:cs typeface="Cambria"/>
              </a:rPr>
              <a:t>𝜓 </a:t>
            </a:r>
            <a:r>
              <a:rPr dirty="0" sz="1150" spc="5">
                <a:latin typeface="Cambria"/>
                <a:cs typeface="Cambria"/>
              </a:rPr>
              <a:t>𝑡, </a:t>
            </a:r>
            <a:r>
              <a:rPr dirty="0" sz="1150" spc="20">
                <a:latin typeface="Cambria"/>
                <a:cs typeface="Cambria"/>
              </a:rPr>
              <a:t>𝑡</a:t>
            </a:r>
            <a:r>
              <a:rPr dirty="0" baseline="-17361" sz="1200" spc="30">
                <a:latin typeface="Cambria"/>
                <a:cs typeface="Cambria"/>
              </a:rPr>
              <a:t>i </a:t>
            </a:r>
            <a:r>
              <a:rPr dirty="0" sz="1150" spc="210">
                <a:latin typeface="Cambria"/>
                <a:cs typeface="Cambria"/>
              </a:rPr>
              <a:t>=</a:t>
            </a:r>
            <a:r>
              <a:rPr dirty="0" sz="1150" spc="-120">
                <a:latin typeface="Cambria"/>
                <a:cs typeface="Cambria"/>
              </a:rPr>
              <a:t> </a:t>
            </a:r>
            <a:r>
              <a:rPr dirty="0" sz="1150" spc="60">
                <a:latin typeface="Cambria"/>
                <a:cs typeface="Cambria"/>
              </a:rPr>
              <a:t>1.9𝑘</a:t>
            </a:r>
            <a:r>
              <a:rPr dirty="0" baseline="-17361" sz="1200" spc="89">
                <a:latin typeface="Cambria"/>
                <a:cs typeface="Cambria"/>
              </a:rPr>
              <a:t>s</a:t>
            </a:r>
            <a:r>
              <a:rPr dirty="0" sz="1150" spc="60">
                <a:latin typeface="Cambria"/>
                <a:cs typeface="Cambria"/>
              </a:rPr>
              <a:t>𝑘</a:t>
            </a:r>
            <a:r>
              <a:rPr dirty="0" baseline="-17361" sz="1200" spc="89">
                <a:latin typeface="Cambria"/>
                <a:cs typeface="Cambria"/>
              </a:rPr>
              <a:t>he</a:t>
            </a:r>
            <a:r>
              <a:rPr dirty="0" sz="1150" spc="60">
                <a:latin typeface="Cambria"/>
                <a:cs typeface="Cambria"/>
              </a:rPr>
              <a:t>𝑘</a:t>
            </a:r>
            <a:r>
              <a:rPr dirty="0" baseline="-17361" sz="1200" spc="89">
                <a:latin typeface="Cambria"/>
                <a:cs typeface="Cambria"/>
              </a:rPr>
              <a:t>td</a:t>
            </a:r>
            <a:r>
              <a:rPr dirty="0" sz="1150" spc="60">
                <a:latin typeface="Cambria"/>
                <a:cs typeface="Cambria"/>
              </a:rPr>
              <a:t>𝑡</a:t>
            </a:r>
            <a:r>
              <a:rPr dirty="0" baseline="31250" sz="1200" spc="89">
                <a:latin typeface="Cambria"/>
                <a:cs typeface="Cambria"/>
              </a:rPr>
              <a:t>-o.118</a:t>
            </a:r>
            <a:endParaRPr baseline="31250" sz="1200">
              <a:latin typeface="Cambria"/>
              <a:cs typeface="Cambria"/>
            </a:endParaRPr>
          </a:p>
          <a:p>
            <a:pPr marL="308610" indent="-245745">
              <a:lnSpc>
                <a:spcPct val="100000"/>
              </a:lnSpc>
              <a:spcBef>
                <a:spcPts val="755"/>
              </a:spcBef>
              <a:buFont typeface="Arial"/>
              <a:buChar char="•"/>
              <a:tabLst>
                <a:tab pos="308610" algn="l"/>
                <a:tab pos="309245" algn="l"/>
                <a:tab pos="4933950" algn="l"/>
              </a:tabLst>
            </a:pPr>
            <a:r>
              <a:rPr dirty="0" sz="1150" spc="20">
                <a:latin typeface="Cambria"/>
                <a:cs typeface="Cambria"/>
              </a:rPr>
              <a:t>𝑘</a:t>
            </a:r>
            <a:r>
              <a:rPr dirty="0" baseline="-17361" sz="1200" spc="30">
                <a:latin typeface="Cambria"/>
                <a:cs typeface="Cambria"/>
              </a:rPr>
              <a:t>s  </a:t>
            </a:r>
            <a:r>
              <a:rPr dirty="0" sz="1150" spc="-5">
                <a:latin typeface="Arial"/>
                <a:cs typeface="Arial"/>
              </a:rPr>
              <a:t>factor for </a:t>
            </a:r>
            <a:r>
              <a:rPr dirty="0" sz="1150" spc="-10">
                <a:latin typeface="Arial"/>
                <a:cs typeface="Arial"/>
              </a:rPr>
              <a:t>effects </a:t>
            </a:r>
            <a:r>
              <a:rPr dirty="0" sz="1150" spc="-5">
                <a:latin typeface="Arial"/>
                <a:cs typeface="Arial"/>
              </a:rPr>
              <a:t>of </a:t>
            </a:r>
            <a:r>
              <a:rPr dirty="0" sz="1150" spc="-10">
                <a:latin typeface="Arial"/>
                <a:cs typeface="Arial"/>
              </a:rPr>
              <a:t>volume </a:t>
            </a:r>
            <a:r>
              <a:rPr dirty="0" sz="1150" spc="-5">
                <a:latin typeface="Arial"/>
                <a:cs typeface="Arial"/>
              </a:rPr>
              <a:t>to surface </a:t>
            </a:r>
            <a:r>
              <a:rPr dirty="0" sz="1150" spc="-10">
                <a:latin typeface="Arial"/>
                <a:cs typeface="Arial"/>
              </a:rPr>
              <a:t>area ratio, </a:t>
            </a:r>
            <a:r>
              <a:rPr dirty="0" sz="1150" spc="20">
                <a:latin typeface="Cambria"/>
                <a:cs typeface="Cambria"/>
              </a:rPr>
              <a:t>𝑘</a:t>
            </a:r>
            <a:r>
              <a:rPr dirty="0" baseline="-17361" sz="1200" spc="30">
                <a:latin typeface="Cambria"/>
                <a:cs typeface="Cambria"/>
              </a:rPr>
              <a:t>s</a:t>
            </a:r>
            <a:r>
              <a:rPr dirty="0" baseline="-17361" sz="1200" spc="322">
                <a:latin typeface="Cambria"/>
                <a:cs typeface="Cambria"/>
              </a:rPr>
              <a:t> </a:t>
            </a:r>
            <a:r>
              <a:rPr dirty="0" sz="1150" spc="210">
                <a:latin typeface="Cambria"/>
                <a:cs typeface="Cambria"/>
              </a:rPr>
              <a:t>= </a:t>
            </a:r>
            <a:r>
              <a:rPr dirty="0" sz="1150" spc="-5">
                <a:latin typeface="Cambria"/>
                <a:cs typeface="Cambria"/>
              </a:rPr>
              <a:t>1.45</a:t>
            </a:r>
            <a:r>
              <a:rPr dirty="0" sz="1150" spc="-25">
                <a:latin typeface="Cambria"/>
                <a:cs typeface="Cambria"/>
              </a:rPr>
              <a:t> </a:t>
            </a:r>
            <a:r>
              <a:rPr dirty="0" sz="1150" spc="210">
                <a:latin typeface="Cambria"/>
                <a:cs typeface="Cambria"/>
              </a:rPr>
              <a:t>−</a:t>
            </a:r>
            <a:r>
              <a:rPr dirty="0" sz="1150" spc="5">
                <a:latin typeface="Cambria"/>
                <a:cs typeface="Cambria"/>
              </a:rPr>
              <a:t> </a:t>
            </a:r>
            <a:r>
              <a:rPr dirty="0" sz="1150" spc="-5">
                <a:latin typeface="Cambria"/>
                <a:cs typeface="Cambria"/>
              </a:rPr>
              <a:t>0.13	</a:t>
            </a:r>
            <a:r>
              <a:rPr dirty="0" sz="1150" spc="215">
                <a:latin typeface="Cambria"/>
                <a:cs typeface="Cambria"/>
              </a:rPr>
              <a:t>≥</a:t>
            </a:r>
            <a:r>
              <a:rPr dirty="0" sz="1150" spc="35">
                <a:latin typeface="Cambria"/>
                <a:cs typeface="Cambria"/>
              </a:rPr>
              <a:t> </a:t>
            </a:r>
            <a:r>
              <a:rPr dirty="0" sz="1150" spc="-10">
                <a:latin typeface="Cambria"/>
                <a:cs typeface="Cambria"/>
              </a:rPr>
              <a:t>1.0</a:t>
            </a:r>
            <a:endParaRPr sz="1150">
              <a:latin typeface="Cambria"/>
              <a:cs typeface="Cambria"/>
            </a:endParaRPr>
          </a:p>
          <a:p>
            <a:pPr marL="308610" indent="-245745">
              <a:lnSpc>
                <a:spcPct val="100000"/>
              </a:lnSpc>
              <a:spcBef>
                <a:spcPts val="625"/>
              </a:spcBef>
              <a:buFont typeface="Arial"/>
              <a:buChar char="•"/>
              <a:tabLst>
                <a:tab pos="308610" algn="l"/>
                <a:tab pos="309245" algn="l"/>
              </a:tabLst>
            </a:pPr>
            <a:r>
              <a:rPr dirty="0" sz="1150" spc="25">
                <a:latin typeface="Cambria"/>
                <a:cs typeface="Cambria"/>
              </a:rPr>
              <a:t>𝑘</a:t>
            </a:r>
            <a:r>
              <a:rPr dirty="0" baseline="-17361" sz="1200" spc="37">
                <a:latin typeface="Cambria"/>
                <a:cs typeface="Cambria"/>
              </a:rPr>
              <a:t>he </a:t>
            </a:r>
            <a:r>
              <a:rPr dirty="0" sz="1150" spc="-10">
                <a:latin typeface="Arial"/>
                <a:cs typeface="Arial"/>
              </a:rPr>
              <a:t>humidity </a:t>
            </a:r>
            <a:r>
              <a:rPr dirty="0" sz="1150" spc="-5">
                <a:latin typeface="Arial"/>
                <a:cs typeface="Arial"/>
              </a:rPr>
              <a:t>factor for </a:t>
            </a:r>
            <a:r>
              <a:rPr dirty="0" sz="1150" spc="5">
                <a:latin typeface="Arial"/>
                <a:cs typeface="Arial"/>
              </a:rPr>
              <a:t>creep,</a:t>
            </a:r>
            <a:r>
              <a:rPr dirty="0" sz="1150" spc="5">
                <a:latin typeface="Cambria"/>
                <a:cs typeface="Cambria"/>
              </a:rPr>
              <a:t>𝑘</a:t>
            </a:r>
            <a:r>
              <a:rPr dirty="0" baseline="-17361" sz="1200" spc="7">
                <a:latin typeface="Cambria"/>
                <a:cs typeface="Cambria"/>
              </a:rPr>
              <a:t>he </a:t>
            </a:r>
            <a:r>
              <a:rPr dirty="0" sz="1150" spc="210">
                <a:latin typeface="Cambria"/>
                <a:cs typeface="Cambria"/>
              </a:rPr>
              <a:t>= </a:t>
            </a:r>
            <a:r>
              <a:rPr dirty="0" sz="1150" spc="-5">
                <a:latin typeface="Cambria"/>
                <a:cs typeface="Cambria"/>
              </a:rPr>
              <a:t>1.56 </a:t>
            </a:r>
            <a:r>
              <a:rPr dirty="0" sz="1150" spc="210">
                <a:latin typeface="Cambria"/>
                <a:cs typeface="Cambria"/>
              </a:rPr>
              <a:t>−</a:t>
            </a:r>
            <a:r>
              <a:rPr dirty="0" sz="1150" spc="-100">
                <a:latin typeface="Cambria"/>
                <a:cs typeface="Cambria"/>
              </a:rPr>
              <a:t> </a:t>
            </a:r>
            <a:r>
              <a:rPr dirty="0" sz="1150" spc="-5">
                <a:latin typeface="Cambria"/>
                <a:cs typeface="Cambria"/>
              </a:rPr>
              <a:t>0.008𝐻</a:t>
            </a:r>
            <a:endParaRPr sz="1150">
              <a:latin typeface="Cambria"/>
              <a:cs typeface="Cambria"/>
            </a:endParaRPr>
          </a:p>
          <a:p>
            <a:pPr marL="308610" indent="-245745">
              <a:lnSpc>
                <a:spcPct val="100000"/>
              </a:lnSpc>
              <a:spcBef>
                <a:spcPts val="705"/>
              </a:spcBef>
              <a:buFont typeface="Arial"/>
              <a:buChar char="•"/>
              <a:tabLst>
                <a:tab pos="308610" algn="l"/>
                <a:tab pos="309245" algn="l"/>
              </a:tabLst>
            </a:pPr>
            <a:r>
              <a:rPr dirty="0" sz="1150" spc="80">
                <a:latin typeface="Cambria"/>
                <a:cs typeface="Cambria"/>
              </a:rPr>
              <a:t>𝑘</a:t>
            </a:r>
            <a:r>
              <a:rPr dirty="0" baseline="-17361" sz="1200" spc="120">
                <a:latin typeface="Cambria"/>
                <a:cs typeface="Cambria"/>
              </a:rPr>
              <a:t>f </a:t>
            </a:r>
            <a:r>
              <a:rPr dirty="0" sz="1150" spc="-5">
                <a:latin typeface="Arial"/>
                <a:cs typeface="Arial"/>
              </a:rPr>
              <a:t>factor for </a:t>
            </a:r>
            <a:r>
              <a:rPr dirty="0" sz="1150" spc="-10">
                <a:latin typeface="Arial"/>
                <a:cs typeface="Arial"/>
              </a:rPr>
              <a:t>the effect </a:t>
            </a:r>
            <a:r>
              <a:rPr dirty="0" sz="1150" spc="-5">
                <a:latin typeface="Arial"/>
                <a:cs typeface="Arial"/>
              </a:rPr>
              <a:t>of </a:t>
            </a:r>
            <a:r>
              <a:rPr dirty="0" sz="1150" spc="-10">
                <a:latin typeface="Arial"/>
                <a:cs typeface="Arial"/>
              </a:rPr>
              <a:t>concrete </a:t>
            </a:r>
            <a:r>
              <a:rPr dirty="0" sz="1150" spc="-5">
                <a:latin typeface="Arial"/>
                <a:cs typeface="Arial"/>
              </a:rPr>
              <a:t>strength, </a:t>
            </a:r>
            <a:r>
              <a:rPr dirty="0" sz="1150" spc="80">
                <a:latin typeface="Cambria"/>
                <a:cs typeface="Cambria"/>
              </a:rPr>
              <a:t>𝑘</a:t>
            </a:r>
            <a:r>
              <a:rPr dirty="0" baseline="-17361" sz="1200" spc="120">
                <a:latin typeface="Cambria"/>
                <a:cs typeface="Cambria"/>
              </a:rPr>
              <a:t>f</a:t>
            </a:r>
            <a:r>
              <a:rPr dirty="0" baseline="-17361" sz="1200" spc="232">
                <a:latin typeface="Cambria"/>
                <a:cs typeface="Cambria"/>
              </a:rPr>
              <a:t> </a:t>
            </a:r>
            <a:r>
              <a:rPr dirty="0" sz="1150" spc="210">
                <a:latin typeface="Cambria"/>
                <a:cs typeface="Cambria"/>
              </a:rPr>
              <a:t>=</a:t>
            </a:r>
            <a:endParaRPr sz="1150">
              <a:latin typeface="Cambria"/>
              <a:cs typeface="Cambria"/>
            </a:endParaRPr>
          </a:p>
        </p:txBody>
      </p:sp>
      <p:sp>
        <p:nvSpPr>
          <p:cNvPr id="12" name="object 12"/>
          <p:cNvSpPr txBox="1"/>
          <p:nvPr/>
        </p:nvSpPr>
        <p:spPr>
          <a:xfrm>
            <a:off x="4497251" y="3050523"/>
            <a:ext cx="73660" cy="151765"/>
          </a:xfrm>
          <a:prstGeom prst="rect">
            <a:avLst/>
          </a:prstGeom>
        </p:spPr>
        <p:txBody>
          <a:bodyPr wrap="square" lIns="0" tIns="15875" rIns="0" bIns="0" rtlCol="0" vert="horz">
            <a:spAutoFit/>
          </a:bodyPr>
          <a:lstStyle/>
          <a:p>
            <a:pPr>
              <a:lnSpc>
                <a:spcPct val="100000"/>
              </a:lnSpc>
              <a:spcBef>
                <a:spcPts val="125"/>
              </a:spcBef>
            </a:pPr>
            <a:r>
              <a:rPr dirty="0" sz="800" spc="35">
                <a:latin typeface="Cambria"/>
                <a:cs typeface="Cambria"/>
              </a:rPr>
              <a:t>5</a:t>
            </a:r>
            <a:endParaRPr sz="800">
              <a:latin typeface="Cambria"/>
              <a:cs typeface="Cambria"/>
            </a:endParaRPr>
          </a:p>
        </p:txBody>
      </p:sp>
      <p:sp>
        <p:nvSpPr>
          <p:cNvPr id="13" name="object 13"/>
          <p:cNvSpPr txBox="1"/>
          <p:nvPr/>
        </p:nvSpPr>
        <p:spPr>
          <a:xfrm>
            <a:off x="4576550" y="3262424"/>
            <a:ext cx="92710" cy="130175"/>
          </a:xfrm>
          <a:prstGeom prst="rect">
            <a:avLst/>
          </a:prstGeom>
        </p:spPr>
        <p:txBody>
          <a:bodyPr wrap="square" lIns="0" tIns="17145" rIns="0" bIns="0" rtlCol="0" vert="horz">
            <a:spAutoFit/>
          </a:bodyPr>
          <a:lstStyle/>
          <a:p>
            <a:pPr>
              <a:lnSpc>
                <a:spcPct val="100000"/>
              </a:lnSpc>
              <a:spcBef>
                <a:spcPts val="135"/>
              </a:spcBef>
            </a:pPr>
            <a:r>
              <a:rPr dirty="0" sz="650" spc="80">
                <a:latin typeface="Cambria"/>
                <a:cs typeface="Cambria"/>
              </a:rPr>
              <a:t>c</a:t>
            </a:r>
            <a:r>
              <a:rPr dirty="0" sz="650" spc="75">
                <a:latin typeface="Cambria"/>
                <a:cs typeface="Cambria"/>
              </a:rPr>
              <a:t>i</a:t>
            </a:r>
            <a:endParaRPr sz="650">
              <a:latin typeface="Cambria"/>
              <a:cs typeface="Cambria"/>
            </a:endParaRPr>
          </a:p>
        </p:txBody>
      </p:sp>
      <p:sp>
        <p:nvSpPr>
          <p:cNvPr id="14" name="object 14"/>
          <p:cNvSpPr txBox="1"/>
          <p:nvPr/>
        </p:nvSpPr>
        <p:spPr>
          <a:xfrm>
            <a:off x="4369739" y="3208984"/>
            <a:ext cx="303530" cy="151765"/>
          </a:xfrm>
          <a:prstGeom prst="rect">
            <a:avLst/>
          </a:prstGeom>
        </p:spPr>
        <p:txBody>
          <a:bodyPr wrap="square" lIns="0" tIns="15875" rIns="0" bIns="0" rtlCol="0" vert="horz">
            <a:spAutoFit/>
          </a:bodyPr>
          <a:lstStyle/>
          <a:p>
            <a:pPr marL="25400">
              <a:lnSpc>
                <a:spcPct val="100000"/>
              </a:lnSpc>
              <a:spcBef>
                <a:spcPts val="125"/>
              </a:spcBef>
            </a:pPr>
            <a:r>
              <a:rPr dirty="0" sz="800" spc="140">
                <a:latin typeface="Cambria"/>
                <a:cs typeface="Cambria"/>
              </a:rPr>
              <a:t>1+f</a:t>
            </a:r>
            <a:r>
              <a:rPr dirty="0" baseline="29914" sz="975" spc="209">
                <a:latin typeface="Cambria"/>
                <a:cs typeface="Cambria"/>
              </a:rPr>
              <a:t>l</a:t>
            </a:r>
            <a:endParaRPr baseline="29914" sz="975">
              <a:latin typeface="Cambria"/>
              <a:cs typeface="Cambria"/>
            </a:endParaRPr>
          </a:p>
        </p:txBody>
      </p:sp>
      <p:sp>
        <p:nvSpPr>
          <p:cNvPr id="15" name="object 15"/>
          <p:cNvSpPr/>
          <p:nvPr/>
        </p:nvSpPr>
        <p:spPr>
          <a:xfrm>
            <a:off x="4393692" y="3212592"/>
            <a:ext cx="266700" cy="0"/>
          </a:xfrm>
          <a:custGeom>
            <a:avLst/>
            <a:gdLst/>
            <a:ahLst/>
            <a:cxnLst/>
            <a:rect l="l" t="t" r="r" b="b"/>
            <a:pathLst>
              <a:path w="266700" h="0">
                <a:moveTo>
                  <a:pt x="0" y="0"/>
                </a:moveTo>
                <a:lnTo>
                  <a:pt x="266700" y="0"/>
                </a:lnTo>
              </a:path>
            </a:pathLst>
          </a:custGeom>
          <a:ln w="9144">
            <a:solidFill>
              <a:srgbClr val="000000"/>
            </a:solidFill>
          </a:ln>
        </p:spPr>
        <p:txBody>
          <a:bodyPr wrap="square" lIns="0" tIns="0" rIns="0" bIns="0" rtlCol="0"/>
          <a:lstStyle/>
          <a:p/>
        </p:txBody>
      </p:sp>
      <p:sp>
        <p:nvSpPr>
          <p:cNvPr id="16" name="object 16"/>
          <p:cNvSpPr txBox="1"/>
          <p:nvPr/>
        </p:nvSpPr>
        <p:spPr>
          <a:xfrm>
            <a:off x="978405" y="3458938"/>
            <a:ext cx="2542540" cy="199390"/>
          </a:xfrm>
          <a:prstGeom prst="rect">
            <a:avLst/>
          </a:prstGeom>
        </p:spPr>
        <p:txBody>
          <a:bodyPr wrap="square" lIns="0" tIns="11430" rIns="0" bIns="0" rtlCol="0" vert="horz">
            <a:spAutoFit/>
          </a:bodyPr>
          <a:lstStyle/>
          <a:p>
            <a:pPr marL="283210" indent="-245745">
              <a:lnSpc>
                <a:spcPct val="100000"/>
              </a:lnSpc>
              <a:spcBef>
                <a:spcPts val="90"/>
              </a:spcBef>
              <a:buFont typeface="Arial"/>
              <a:buChar char="•"/>
              <a:tabLst>
                <a:tab pos="283210" algn="l"/>
                <a:tab pos="283845" algn="l"/>
              </a:tabLst>
            </a:pPr>
            <a:r>
              <a:rPr dirty="0" sz="1150" spc="50">
                <a:latin typeface="Cambria"/>
                <a:cs typeface="Cambria"/>
              </a:rPr>
              <a:t>𝑘</a:t>
            </a:r>
            <a:r>
              <a:rPr dirty="0" baseline="-17361" sz="1200" spc="75">
                <a:latin typeface="Cambria"/>
                <a:cs typeface="Cambria"/>
              </a:rPr>
              <a:t>td </a:t>
            </a:r>
            <a:r>
              <a:rPr dirty="0" sz="1150" spc="-10">
                <a:latin typeface="Arial"/>
                <a:cs typeface="Arial"/>
              </a:rPr>
              <a:t>time development </a:t>
            </a:r>
            <a:r>
              <a:rPr dirty="0" sz="1150" spc="-15">
                <a:latin typeface="Arial"/>
                <a:cs typeface="Arial"/>
              </a:rPr>
              <a:t>factor, </a:t>
            </a:r>
            <a:r>
              <a:rPr dirty="0" sz="1150" spc="50">
                <a:latin typeface="Cambria"/>
                <a:cs typeface="Cambria"/>
              </a:rPr>
              <a:t>𝑘</a:t>
            </a:r>
            <a:r>
              <a:rPr dirty="0" baseline="-17361" sz="1200" spc="75">
                <a:latin typeface="Cambria"/>
                <a:cs typeface="Cambria"/>
              </a:rPr>
              <a:t>td</a:t>
            </a:r>
            <a:r>
              <a:rPr dirty="0" baseline="-17361" sz="1200" spc="315">
                <a:latin typeface="Cambria"/>
                <a:cs typeface="Cambria"/>
              </a:rPr>
              <a:t> </a:t>
            </a:r>
            <a:r>
              <a:rPr dirty="0" sz="1150" spc="210">
                <a:latin typeface="Cambria"/>
                <a:cs typeface="Cambria"/>
              </a:rPr>
              <a:t>=</a:t>
            </a:r>
            <a:endParaRPr sz="1150">
              <a:latin typeface="Cambria"/>
              <a:cs typeface="Cambria"/>
            </a:endParaRPr>
          </a:p>
        </p:txBody>
      </p:sp>
      <p:sp>
        <p:nvSpPr>
          <p:cNvPr id="17" name="object 17"/>
          <p:cNvSpPr txBox="1"/>
          <p:nvPr/>
        </p:nvSpPr>
        <p:spPr>
          <a:xfrm>
            <a:off x="3521919" y="3640308"/>
            <a:ext cx="134620" cy="151765"/>
          </a:xfrm>
          <a:prstGeom prst="rect">
            <a:avLst/>
          </a:prstGeom>
        </p:spPr>
        <p:txBody>
          <a:bodyPr wrap="square" lIns="0" tIns="15875" rIns="0" bIns="0" rtlCol="0" vert="horz">
            <a:spAutoFit/>
          </a:bodyPr>
          <a:lstStyle/>
          <a:p>
            <a:pPr>
              <a:lnSpc>
                <a:spcPct val="100000"/>
              </a:lnSpc>
              <a:spcBef>
                <a:spcPts val="125"/>
              </a:spcBef>
            </a:pPr>
            <a:r>
              <a:rPr dirty="0" sz="800" spc="35">
                <a:latin typeface="Cambria"/>
                <a:cs typeface="Cambria"/>
              </a:rPr>
              <a:t>12</a:t>
            </a:r>
            <a:endParaRPr sz="800">
              <a:latin typeface="Cambria"/>
              <a:cs typeface="Cambria"/>
            </a:endParaRPr>
          </a:p>
        </p:txBody>
      </p:sp>
      <p:sp>
        <p:nvSpPr>
          <p:cNvPr id="18" name="object 18"/>
          <p:cNvSpPr/>
          <p:nvPr/>
        </p:nvSpPr>
        <p:spPr>
          <a:xfrm>
            <a:off x="3653027" y="3595115"/>
            <a:ext cx="515620" cy="268605"/>
          </a:xfrm>
          <a:custGeom>
            <a:avLst/>
            <a:gdLst/>
            <a:ahLst/>
            <a:cxnLst/>
            <a:rect l="l" t="t" r="r" b="b"/>
            <a:pathLst>
              <a:path w="515620" h="268604">
                <a:moveTo>
                  <a:pt x="469392" y="268224"/>
                </a:moveTo>
                <a:lnTo>
                  <a:pt x="467868" y="265176"/>
                </a:lnTo>
                <a:lnTo>
                  <a:pt x="476440" y="254889"/>
                </a:lnTo>
                <a:lnTo>
                  <a:pt x="483870" y="242316"/>
                </a:lnTo>
                <a:lnTo>
                  <a:pt x="499300" y="192619"/>
                </a:lnTo>
                <a:lnTo>
                  <a:pt x="503872" y="154376"/>
                </a:lnTo>
                <a:lnTo>
                  <a:pt x="504444" y="134112"/>
                </a:lnTo>
                <a:lnTo>
                  <a:pt x="503872" y="113204"/>
                </a:lnTo>
                <a:lnTo>
                  <a:pt x="495300" y="57912"/>
                </a:lnTo>
                <a:lnTo>
                  <a:pt x="475797" y="14620"/>
                </a:lnTo>
                <a:lnTo>
                  <a:pt x="467868" y="4572"/>
                </a:lnTo>
                <a:lnTo>
                  <a:pt x="469392" y="0"/>
                </a:lnTo>
                <a:lnTo>
                  <a:pt x="496395" y="37719"/>
                </a:lnTo>
                <a:lnTo>
                  <a:pt x="512445" y="92202"/>
                </a:lnTo>
                <a:lnTo>
                  <a:pt x="515112" y="134112"/>
                </a:lnTo>
                <a:lnTo>
                  <a:pt x="514492" y="155495"/>
                </a:lnTo>
                <a:lnTo>
                  <a:pt x="508682" y="195405"/>
                </a:lnTo>
                <a:lnTo>
                  <a:pt x="488442" y="245364"/>
                </a:lnTo>
                <a:lnTo>
                  <a:pt x="479345" y="257937"/>
                </a:lnTo>
                <a:lnTo>
                  <a:pt x="469392" y="268224"/>
                </a:lnTo>
                <a:close/>
              </a:path>
              <a:path w="515620" h="268604">
                <a:moveTo>
                  <a:pt x="45719" y="268224"/>
                </a:moveTo>
                <a:lnTo>
                  <a:pt x="19359" y="230505"/>
                </a:lnTo>
                <a:lnTo>
                  <a:pt x="3238" y="176022"/>
                </a:lnTo>
                <a:lnTo>
                  <a:pt x="0" y="134112"/>
                </a:lnTo>
                <a:lnTo>
                  <a:pt x="833" y="112728"/>
                </a:lnTo>
                <a:lnTo>
                  <a:pt x="7072" y="72818"/>
                </a:lnTo>
                <a:lnTo>
                  <a:pt x="27241" y="22860"/>
                </a:lnTo>
                <a:lnTo>
                  <a:pt x="45719" y="0"/>
                </a:lnTo>
                <a:lnTo>
                  <a:pt x="48767" y="4572"/>
                </a:lnTo>
                <a:lnTo>
                  <a:pt x="40171" y="14620"/>
                </a:lnTo>
                <a:lnTo>
                  <a:pt x="32575" y="26670"/>
                </a:lnTo>
                <a:lnTo>
                  <a:pt x="15811" y="75390"/>
                </a:lnTo>
                <a:lnTo>
                  <a:pt x="10667" y="134112"/>
                </a:lnTo>
                <a:lnTo>
                  <a:pt x="11239" y="154376"/>
                </a:lnTo>
                <a:lnTo>
                  <a:pt x="15811" y="192619"/>
                </a:lnTo>
                <a:lnTo>
                  <a:pt x="32575" y="242316"/>
                </a:lnTo>
                <a:lnTo>
                  <a:pt x="48767" y="265176"/>
                </a:lnTo>
                <a:lnTo>
                  <a:pt x="45719" y="268224"/>
                </a:lnTo>
                <a:close/>
              </a:path>
            </a:pathLst>
          </a:custGeom>
          <a:solidFill>
            <a:srgbClr val="000000"/>
          </a:solidFill>
        </p:spPr>
        <p:txBody>
          <a:bodyPr wrap="square" lIns="0" tIns="0" rIns="0" bIns="0" rtlCol="0"/>
          <a:lstStyle/>
          <a:p/>
        </p:txBody>
      </p:sp>
      <p:sp>
        <p:nvSpPr>
          <p:cNvPr id="19" name="object 19"/>
          <p:cNvSpPr txBox="1"/>
          <p:nvPr/>
        </p:nvSpPr>
        <p:spPr>
          <a:xfrm>
            <a:off x="3680960" y="3364858"/>
            <a:ext cx="428625" cy="344805"/>
          </a:xfrm>
          <a:prstGeom prst="rect">
            <a:avLst/>
          </a:prstGeom>
        </p:spPr>
        <p:txBody>
          <a:bodyPr wrap="square" lIns="0" tIns="64769" rIns="0" bIns="0" rtlCol="0" vert="horz">
            <a:spAutoFit/>
          </a:bodyPr>
          <a:lstStyle/>
          <a:p>
            <a:pPr algn="ctr" marL="31115">
              <a:lnSpc>
                <a:spcPct val="100000"/>
              </a:lnSpc>
              <a:spcBef>
                <a:spcPts val="509"/>
              </a:spcBef>
            </a:pPr>
            <a:r>
              <a:rPr dirty="0" sz="800" spc="90">
                <a:latin typeface="Cambria"/>
                <a:cs typeface="Cambria"/>
              </a:rPr>
              <a:t>t</a:t>
            </a:r>
            <a:endParaRPr sz="800">
              <a:latin typeface="Cambria"/>
              <a:cs typeface="Cambria"/>
            </a:endParaRPr>
          </a:p>
          <a:p>
            <a:pPr algn="ctr" marR="5080">
              <a:lnSpc>
                <a:spcPct val="100000"/>
              </a:lnSpc>
              <a:spcBef>
                <a:spcPts val="350"/>
              </a:spcBef>
            </a:pPr>
            <a:r>
              <a:rPr dirty="0" sz="650" spc="95">
                <a:latin typeface="Cambria"/>
                <a:cs typeface="Cambria"/>
              </a:rPr>
              <a:t>100-4</a:t>
            </a:r>
            <a:r>
              <a:rPr dirty="0" sz="650" spc="225">
                <a:latin typeface="Cambria"/>
                <a:cs typeface="Cambria"/>
              </a:rPr>
              <a:t> </a:t>
            </a:r>
            <a:r>
              <a:rPr dirty="0" baseline="25641" sz="975" spc="172">
                <a:latin typeface="Cambria"/>
                <a:cs typeface="Cambria"/>
              </a:rPr>
              <a:t>l</a:t>
            </a:r>
            <a:endParaRPr baseline="25641" sz="975">
              <a:latin typeface="Cambria"/>
              <a:cs typeface="Cambria"/>
            </a:endParaRPr>
          </a:p>
        </p:txBody>
      </p:sp>
      <p:sp>
        <p:nvSpPr>
          <p:cNvPr id="20" name="object 20"/>
          <p:cNvSpPr txBox="1"/>
          <p:nvPr/>
        </p:nvSpPr>
        <p:spPr>
          <a:xfrm>
            <a:off x="3813036" y="3692208"/>
            <a:ext cx="50165" cy="130175"/>
          </a:xfrm>
          <a:prstGeom prst="rect">
            <a:avLst/>
          </a:prstGeom>
        </p:spPr>
        <p:txBody>
          <a:bodyPr wrap="square" lIns="0" tIns="17145" rIns="0" bIns="0" rtlCol="0" vert="horz">
            <a:spAutoFit/>
          </a:bodyPr>
          <a:lstStyle/>
          <a:p>
            <a:pPr>
              <a:lnSpc>
                <a:spcPct val="100000"/>
              </a:lnSpc>
              <a:spcBef>
                <a:spcPts val="135"/>
              </a:spcBef>
            </a:pPr>
            <a:r>
              <a:rPr dirty="0" sz="650" spc="114">
                <a:latin typeface="Cambria"/>
                <a:cs typeface="Cambria"/>
              </a:rPr>
              <a:t>l</a:t>
            </a:r>
            <a:endParaRPr sz="650">
              <a:latin typeface="Cambria"/>
              <a:cs typeface="Cambria"/>
            </a:endParaRPr>
          </a:p>
        </p:txBody>
      </p:sp>
      <p:sp>
        <p:nvSpPr>
          <p:cNvPr id="21" name="object 21"/>
          <p:cNvSpPr txBox="1"/>
          <p:nvPr/>
        </p:nvSpPr>
        <p:spPr>
          <a:xfrm>
            <a:off x="3732787" y="3727257"/>
            <a:ext cx="370205" cy="130175"/>
          </a:xfrm>
          <a:prstGeom prst="rect">
            <a:avLst/>
          </a:prstGeom>
        </p:spPr>
        <p:txBody>
          <a:bodyPr wrap="square" lIns="0" tIns="17145" rIns="0" bIns="0" rtlCol="0" vert="horz">
            <a:spAutoFit/>
          </a:bodyPr>
          <a:lstStyle/>
          <a:p>
            <a:pPr marL="25400">
              <a:lnSpc>
                <a:spcPct val="100000"/>
              </a:lnSpc>
              <a:spcBef>
                <a:spcPts val="135"/>
              </a:spcBef>
            </a:pPr>
            <a:r>
              <a:rPr dirty="0" sz="650" spc="105">
                <a:latin typeface="Cambria"/>
                <a:cs typeface="Cambria"/>
              </a:rPr>
              <a:t>f</a:t>
            </a:r>
            <a:r>
              <a:rPr dirty="0" baseline="-25641" sz="975" spc="157">
                <a:latin typeface="Cambria"/>
                <a:cs typeface="Cambria"/>
              </a:rPr>
              <a:t>ci</a:t>
            </a:r>
            <a:r>
              <a:rPr dirty="0" sz="650" spc="105">
                <a:latin typeface="Cambria"/>
                <a:cs typeface="Cambria"/>
              </a:rPr>
              <a:t>+20</a:t>
            </a:r>
            <a:endParaRPr sz="650">
              <a:latin typeface="Cambria"/>
              <a:cs typeface="Cambria"/>
            </a:endParaRPr>
          </a:p>
        </p:txBody>
      </p:sp>
      <p:sp>
        <p:nvSpPr>
          <p:cNvPr id="22" name="object 22"/>
          <p:cNvSpPr/>
          <p:nvPr/>
        </p:nvSpPr>
        <p:spPr>
          <a:xfrm>
            <a:off x="3704844" y="3729228"/>
            <a:ext cx="411480" cy="0"/>
          </a:xfrm>
          <a:custGeom>
            <a:avLst/>
            <a:gdLst/>
            <a:ahLst/>
            <a:cxnLst/>
            <a:rect l="l" t="t" r="r" b="b"/>
            <a:pathLst>
              <a:path w="411479" h="0">
                <a:moveTo>
                  <a:pt x="0" y="0"/>
                </a:moveTo>
                <a:lnTo>
                  <a:pt x="411480" y="0"/>
                </a:lnTo>
              </a:path>
            </a:pathLst>
          </a:custGeom>
          <a:ln w="6095">
            <a:solidFill>
              <a:srgbClr val="000000"/>
            </a:solidFill>
          </a:ln>
        </p:spPr>
        <p:txBody>
          <a:bodyPr wrap="square" lIns="0" tIns="0" rIns="0" bIns="0" rtlCol="0"/>
          <a:lstStyle/>
          <a:p/>
        </p:txBody>
      </p:sp>
      <p:sp>
        <p:nvSpPr>
          <p:cNvPr id="23" name="object 23"/>
          <p:cNvSpPr txBox="1"/>
          <p:nvPr/>
        </p:nvSpPr>
        <p:spPr>
          <a:xfrm>
            <a:off x="4008623" y="3600749"/>
            <a:ext cx="330835" cy="151765"/>
          </a:xfrm>
          <a:prstGeom prst="rect">
            <a:avLst/>
          </a:prstGeom>
        </p:spPr>
        <p:txBody>
          <a:bodyPr wrap="square" lIns="0" tIns="15875" rIns="0" bIns="0" rtlCol="0" vert="horz">
            <a:spAutoFit/>
          </a:bodyPr>
          <a:lstStyle/>
          <a:p>
            <a:pPr marL="25400">
              <a:lnSpc>
                <a:spcPct val="100000"/>
              </a:lnSpc>
              <a:spcBef>
                <a:spcPts val="125"/>
              </a:spcBef>
            </a:pPr>
            <a:r>
              <a:rPr dirty="0" sz="650" spc="75">
                <a:latin typeface="Cambria"/>
                <a:cs typeface="Cambria"/>
              </a:rPr>
              <a:t>ci</a:t>
            </a:r>
            <a:r>
              <a:rPr dirty="0" sz="650" spc="95">
                <a:latin typeface="Cambria"/>
                <a:cs typeface="Cambria"/>
              </a:rPr>
              <a:t> </a:t>
            </a:r>
            <a:r>
              <a:rPr dirty="0" baseline="-20833" sz="1200" spc="179">
                <a:latin typeface="Cambria"/>
                <a:cs typeface="Cambria"/>
              </a:rPr>
              <a:t>+t</a:t>
            </a:r>
            <a:endParaRPr baseline="-20833" sz="1200">
              <a:latin typeface="Cambria"/>
              <a:cs typeface="Cambria"/>
            </a:endParaRPr>
          </a:p>
        </p:txBody>
      </p:sp>
      <p:sp>
        <p:nvSpPr>
          <p:cNvPr id="24" name="object 24"/>
          <p:cNvSpPr/>
          <p:nvPr/>
        </p:nvSpPr>
        <p:spPr>
          <a:xfrm>
            <a:off x="3520440" y="3575304"/>
            <a:ext cx="782320" cy="0"/>
          </a:xfrm>
          <a:custGeom>
            <a:avLst/>
            <a:gdLst/>
            <a:ahLst/>
            <a:cxnLst/>
            <a:rect l="l" t="t" r="r" b="b"/>
            <a:pathLst>
              <a:path w="782320" h="0">
                <a:moveTo>
                  <a:pt x="0" y="0"/>
                </a:moveTo>
                <a:lnTo>
                  <a:pt x="781811" y="0"/>
                </a:lnTo>
              </a:path>
            </a:pathLst>
          </a:custGeom>
          <a:ln w="9143">
            <a:solidFill>
              <a:srgbClr val="000000"/>
            </a:solidFill>
          </a:ln>
        </p:spPr>
        <p:txBody>
          <a:bodyPr wrap="square" lIns="0" tIns="0" rIns="0" bIns="0" rtlCol="0"/>
          <a:lstStyle/>
          <a:p/>
        </p:txBody>
      </p:sp>
      <p:sp>
        <p:nvSpPr>
          <p:cNvPr id="25" name="object 25"/>
          <p:cNvSpPr txBox="1"/>
          <p:nvPr/>
        </p:nvSpPr>
        <p:spPr>
          <a:xfrm>
            <a:off x="1016505" y="3884109"/>
            <a:ext cx="5353050" cy="767715"/>
          </a:xfrm>
          <a:prstGeom prst="rect">
            <a:avLst/>
          </a:prstGeom>
        </p:spPr>
        <p:txBody>
          <a:bodyPr wrap="square" lIns="0" tIns="18415" rIns="0" bIns="0" rtlCol="0" vert="horz">
            <a:spAutoFit/>
          </a:bodyPr>
          <a:lstStyle/>
          <a:p>
            <a:pPr marL="245110" marR="41275" indent="-245745">
              <a:lnSpc>
                <a:spcPts val="1370"/>
              </a:lnSpc>
              <a:spcBef>
                <a:spcPts val="145"/>
              </a:spcBef>
              <a:buFont typeface="Arial"/>
              <a:buChar char="•"/>
              <a:tabLst>
                <a:tab pos="245110" algn="l"/>
                <a:tab pos="245745" algn="l"/>
              </a:tabLst>
            </a:pPr>
            <a:r>
              <a:rPr dirty="0" sz="1150" spc="-5">
                <a:latin typeface="Cambria"/>
                <a:cs typeface="Cambria"/>
              </a:rPr>
              <a:t>𝑡 </a:t>
            </a:r>
            <a:r>
              <a:rPr dirty="0" sz="1150" spc="-10">
                <a:latin typeface="Arial"/>
                <a:cs typeface="Arial"/>
              </a:rPr>
              <a:t>mature </a:t>
            </a:r>
            <a:r>
              <a:rPr dirty="0" sz="1150" spc="-5">
                <a:latin typeface="Arial"/>
                <a:cs typeface="Arial"/>
              </a:rPr>
              <a:t>of </a:t>
            </a:r>
            <a:r>
              <a:rPr dirty="0" sz="1150" spc="-10">
                <a:latin typeface="Arial"/>
                <a:cs typeface="Arial"/>
              </a:rPr>
              <a:t>concrete = age </a:t>
            </a:r>
            <a:r>
              <a:rPr dirty="0" sz="1150" spc="-5">
                <a:latin typeface="Arial"/>
                <a:cs typeface="Arial"/>
              </a:rPr>
              <a:t>of </a:t>
            </a:r>
            <a:r>
              <a:rPr dirty="0" sz="1150" spc="-10">
                <a:latin typeface="Arial"/>
                <a:cs typeface="Arial"/>
              </a:rPr>
              <a:t>concrete between time of loading and time under  consideration (duration load is</a:t>
            </a:r>
            <a:r>
              <a:rPr dirty="0" sz="1150" spc="-30">
                <a:latin typeface="Arial"/>
                <a:cs typeface="Arial"/>
              </a:rPr>
              <a:t> </a:t>
            </a:r>
            <a:r>
              <a:rPr dirty="0" sz="1150" spc="-10">
                <a:latin typeface="Arial"/>
                <a:cs typeface="Arial"/>
              </a:rPr>
              <a:t>applied)</a:t>
            </a:r>
            <a:endParaRPr sz="1150">
              <a:latin typeface="Arial"/>
              <a:cs typeface="Arial"/>
            </a:endParaRPr>
          </a:p>
          <a:p>
            <a:pPr>
              <a:lnSpc>
                <a:spcPct val="100000"/>
              </a:lnSpc>
              <a:spcBef>
                <a:spcPts val="15"/>
              </a:spcBef>
            </a:pPr>
            <a:endParaRPr sz="1600">
              <a:latin typeface="Arial"/>
              <a:cs typeface="Arial"/>
            </a:endParaRPr>
          </a:p>
          <a:p>
            <a:pPr marL="530225">
              <a:lnSpc>
                <a:spcPct val="100000"/>
              </a:lnSpc>
              <a:tabLst>
                <a:tab pos="1851660"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26" name="object 26"/>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4</a:t>
            </a:r>
            <a:r>
              <a:rPr dirty="0" sz="850">
                <a:solidFill>
                  <a:srgbClr val="FFFFFF"/>
                </a:solidFill>
                <a:latin typeface="Arial"/>
                <a:cs typeface="Arial"/>
              </a:rPr>
              <a:t>7</a:t>
            </a:r>
            <a:endParaRPr sz="850">
              <a:latin typeface="Arial"/>
              <a:cs typeface="Arial"/>
            </a:endParaRPr>
          </a:p>
        </p:txBody>
      </p:sp>
      <p:sp>
        <p:nvSpPr>
          <p:cNvPr id="27" name="object 27"/>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28" name="object 28"/>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29" name="object 29"/>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30" name="object 30"/>
          <p:cNvSpPr txBox="1"/>
          <p:nvPr/>
        </p:nvSpPr>
        <p:spPr>
          <a:xfrm>
            <a:off x="1344163" y="6356047"/>
            <a:ext cx="66040" cy="151765"/>
          </a:xfrm>
          <a:prstGeom prst="rect">
            <a:avLst/>
          </a:prstGeom>
        </p:spPr>
        <p:txBody>
          <a:bodyPr wrap="square" lIns="0" tIns="15875" rIns="0" bIns="0" rtlCol="0" vert="horz">
            <a:spAutoFit/>
          </a:bodyPr>
          <a:lstStyle/>
          <a:p>
            <a:pPr>
              <a:lnSpc>
                <a:spcPct val="100000"/>
              </a:lnSpc>
              <a:spcBef>
                <a:spcPts val="125"/>
              </a:spcBef>
            </a:pPr>
            <a:r>
              <a:rPr dirty="0" sz="800" spc="25">
                <a:latin typeface="Cambria"/>
                <a:cs typeface="Cambria"/>
              </a:rPr>
              <a:t>e</a:t>
            </a:r>
            <a:endParaRPr sz="800">
              <a:latin typeface="Cambria"/>
              <a:cs typeface="Cambria"/>
            </a:endParaRPr>
          </a:p>
        </p:txBody>
      </p:sp>
      <p:sp>
        <p:nvSpPr>
          <p:cNvPr id="31" name="object 31"/>
          <p:cNvSpPr txBox="1"/>
          <p:nvPr/>
        </p:nvSpPr>
        <p:spPr>
          <a:xfrm>
            <a:off x="1357872" y="6273761"/>
            <a:ext cx="88265" cy="151765"/>
          </a:xfrm>
          <a:prstGeom prst="rect">
            <a:avLst/>
          </a:prstGeom>
        </p:spPr>
        <p:txBody>
          <a:bodyPr wrap="square" lIns="0" tIns="15875" rIns="0" bIns="0" rtlCol="0" vert="horz">
            <a:spAutoFit/>
          </a:bodyPr>
          <a:lstStyle/>
          <a:p>
            <a:pPr>
              <a:lnSpc>
                <a:spcPct val="100000"/>
              </a:lnSpc>
              <a:spcBef>
                <a:spcPts val="125"/>
              </a:spcBef>
            </a:pPr>
            <a:r>
              <a:rPr dirty="0" sz="800" spc="130">
                <a:latin typeface="Cambria"/>
                <a:cs typeface="Cambria"/>
              </a:rPr>
              <a:t>,,</a:t>
            </a:r>
            <a:endParaRPr sz="800">
              <a:latin typeface="Cambria"/>
              <a:cs typeface="Cambria"/>
            </a:endParaRPr>
          </a:p>
        </p:txBody>
      </p:sp>
      <p:sp>
        <p:nvSpPr>
          <p:cNvPr id="32" name="object 32"/>
          <p:cNvSpPr txBox="1"/>
          <p:nvPr/>
        </p:nvSpPr>
        <p:spPr>
          <a:xfrm>
            <a:off x="1016466" y="5528576"/>
            <a:ext cx="5322570" cy="864869"/>
          </a:xfrm>
          <a:prstGeom prst="rect">
            <a:avLst/>
          </a:prstGeom>
        </p:spPr>
        <p:txBody>
          <a:bodyPr wrap="square" lIns="0" tIns="14604" rIns="0" bIns="0" rtlCol="0" vert="horz">
            <a:spAutoFit/>
          </a:bodyPr>
          <a:lstStyle/>
          <a:p>
            <a:pPr>
              <a:lnSpc>
                <a:spcPct val="100000"/>
              </a:lnSpc>
              <a:spcBef>
                <a:spcPts val="114"/>
              </a:spcBef>
            </a:pPr>
            <a:r>
              <a:rPr dirty="0" sz="2550" spc="5">
                <a:solidFill>
                  <a:srgbClr val="1C7C5B"/>
                </a:solidFill>
                <a:latin typeface="Arial Black"/>
                <a:cs typeface="Arial Black"/>
              </a:rPr>
              <a:t>Age </a:t>
            </a:r>
            <a:r>
              <a:rPr dirty="0" sz="2550" spc="10">
                <a:solidFill>
                  <a:srgbClr val="1C7C5B"/>
                </a:solidFill>
                <a:latin typeface="Arial Black"/>
                <a:cs typeface="Arial Black"/>
              </a:rPr>
              <a:t>Adjusted </a:t>
            </a:r>
            <a:r>
              <a:rPr dirty="0" sz="2550" spc="5">
                <a:solidFill>
                  <a:srgbClr val="1C7C5B"/>
                </a:solidFill>
                <a:latin typeface="Arial Black"/>
                <a:cs typeface="Arial Black"/>
              </a:rPr>
              <a:t>Elastic</a:t>
            </a:r>
            <a:r>
              <a:rPr dirty="0" sz="2550" spc="-70">
                <a:solidFill>
                  <a:srgbClr val="1C7C5B"/>
                </a:solidFill>
                <a:latin typeface="Arial Black"/>
                <a:cs typeface="Arial Black"/>
              </a:rPr>
              <a:t> </a:t>
            </a:r>
            <a:r>
              <a:rPr dirty="0" sz="2550" spc="10">
                <a:solidFill>
                  <a:srgbClr val="1C7C5B"/>
                </a:solidFill>
                <a:latin typeface="Arial Black"/>
                <a:cs typeface="Arial Black"/>
              </a:rPr>
              <a:t>Modulus</a:t>
            </a:r>
            <a:endParaRPr sz="2550">
              <a:latin typeface="Arial Black"/>
              <a:cs typeface="Arial Black"/>
            </a:endParaRPr>
          </a:p>
          <a:p>
            <a:pPr marL="609600">
              <a:lnSpc>
                <a:spcPct val="100000"/>
              </a:lnSpc>
              <a:spcBef>
                <a:spcPts val="2565"/>
              </a:spcBef>
            </a:pPr>
            <a:r>
              <a:rPr dirty="0" u="sng" sz="800" spc="5">
                <a:uFill>
                  <a:solidFill>
                    <a:srgbClr val="000000"/>
                  </a:solidFill>
                </a:uFill>
                <a:latin typeface="Times New Roman"/>
                <a:cs typeface="Times New Roman"/>
              </a:rPr>
              <a:t> </a:t>
            </a:r>
            <a:r>
              <a:rPr dirty="0" u="sng" sz="800" spc="5">
                <a:uFill>
                  <a:solidFill>
                    <a:srgbClr val="000000"/>
                  </a:solidFill>
                </a:uFill>
                <a:latin typeface="Times New Roman"/>
                <a:cs typeface="Times New Roman"/>
              </a:rPr>
              <a:t>  </a:t>
            </a:r>
            <a:r>
              <a:rPr dirty="0" u="sng" sz="800" spc="-90">
                <a:uFill>
                  <a:solidFill>
                    <a:srgbClr val="000000"/>
                  </a:solidFill>
                </a:uFill>
                <a:latin typeface="Times New Roman"/>
                <a:cs typeface="Times New Roman"/>
              </a:rPr>
              <a:t> </a:t>
            </a:r>
            <a:r>
              <a:rPr dirty="0" u="sng" sz="800" spc="65">
                <a:uFill>
                  <a:solidFill>
                    <a:srgbClr val="000000"/>
                  </a:solidFill>
                </a:uFill>
                <a:latin typeface="Cambria"/>
                <a:cs typeface="Cambria"/>
              </a:rPr>
              <a:t>E</a:t>
            </a:r>
            <a:endParaRPr sz="800">
              <a:latin typeface="Cambria"/>
              <a:cs typeface="Cambria"/>
            </a:endParaRPr>
          </a:p>
        </p:txBody>
      </p:sp>
      <p:sp>
        <p:nvSpPr>
          <p:cNvPr id="33" name="object 33"/>
          <p:cNvSpPr txBox="1"/>
          <p:nvPr/>
        </p:nvSpPr>
        <p:spPr>
          <a:xfrm>
            <a:off x="1627587" y="6269590"/>
            <a:ext cx="305435" cy="282575"/>
          </a:xfrm>
          <a:prstGeom prst="rect">
            <a:avLst/>
          </a:prstGeom>
        </p:spPr>
        <p:txBody>
          <a:bodyPr wrap="square" lIns="0" tIns="28575" rIns="0" bIns="0" rtlCol="0" vert="horz">
            <a:spAutoFit/>
          </a:bodyPr>
          <a:lstStyle/>
          <a:p>
            <a:pPr marL="150495">
              <a:lnSpc>
                <a:spcPct val="100000"/>
              </a:lnSpc>
              <a:spcBef>
                <a:spcPts val="225"/>
              </a:spcBef>
            </a:pPr>
            <a:r>
              <a:rPr dirty="0" u="sng" sz="650" spc="80">
                <a:uFill>
                  <a:solidFill>
                    <a:srgbClr val="000000"/>
                  </a:solidFill>
                </a:uFill>
                <a:latin typeface="Cambria"/>
                <a:cs typeface="Cambria"/>
              </a:rPr>
              <a:t>c</a:t>
            </a:r>
            <a:r>
              <a:rPr dirty="0" u="sng" sz="650" spc="30">
                <a:uFill>
                  <a:solidFill>
                    <a:srgbClr val="000000"/>
                  </a:solidFill>
                </a:uFill>
                <a:latin typeface="Cambria"/>
                <a:cs typeface="Cambria"/>
              </a:rPr>
              <a:t> </a:t>
            </a:r>
            <a:endParaRPr sz="650">
              <a:latin typeface="Cambria"/>
              <a:cs typeface="Cambria"/>
            </a:endParaRPr>
          </a:p>
          <a:p>
            <a:pPr>
              <a:lnSpc>
                <a:spcPct val="100000"/>
              </a:lnSpc>
              <a:spcBef>
                <a:spcPts val="150"/>
              </a:spcBef>
            </a:pPr>
            <a:r>
              <a:rPr dirty="0" sz="800" spc="35">
                <a:latin typeface="Cambria"/>
                <a:cs typeface="Cambria"/>
              </a:rPr>
              <a:t>1</a:t>
            </a:r>
            <a:r>
              <a:rPr dirty="0" sz="800" spc="145">
                <a:latin typeface="Cambria"/>
                <a:cs typeface="Cambria"/>
              </a:rPr>
              <a:t>+</a:t>
            </a:r>
            <a:r>
              <a:rPr dirty="0" sz="800" spc="95">
                <a:latin typeface="Cambria"/>
                <a:cs typeface="Cambria"/>
              </a:rPr>
              <a:t>X</a:t>
            </a:r>
            <a:r>
              <a:rPr dirty="0" sz="800" spc="-55">
                <a:latin typeface="Cambria"/>
                <a:cs typeface="Cambria"/>
              </a:rPr>
              <a:t>l/J  </a:t>
            </a:r>
            <a:endParaRPr sz="800">
              <a:latin typeface="Cambria"/>
              <a:cs typeface="Cambria"/>
            </a:endParaRPr>
          </a:p>
        </p:txBody>
      </p:sp>
      <p:sp>
        <p:nvSpPr>
          <p:cNvPr id="34" name="object 34"/>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4</a:t>
            </a:r>
            <a:r>
              <a:rPr dirty="0" sz="850">
                <a:solidFill>
                  <a:srgbClr val="FFFFFF"/>
                </a:solidFill>
                <a:latin typeface="Arial"/>
                <a:cs typeface="Arial"/>
              </a:rPr>
              <a:t>8</a:t>
            </a:r>
            <a:endParaRPr sz="850">
              <a:latin typeface="Arial"/>
              <a:cs typeface="Arial"/>
            </a:endParaRPr>
          </a:p>
        </p:txBody>
      </p:sp>
      <p:sp>
        <p:nvSpPr>
          <p:cNvPr id="35" name="object 35"/>
          <p:cNvSpPr/>
          <p:nvPr/>
        </p:nvSpPr>
        <p:spPr>
          <a:xfrm>
            <a:off x="5120639" y="6579107"/>
            <a:ext cx="0" cy="1304925"/>
          </a:xfrm>
          <a:custGeom>
            <a:avLst/>
            <a:gdLst/>
            <a:ahLst/>
            <a:cxnLst/>
            <a:rect l="l" t="t" r="r" b="b"/>
            <a:pathLst>
              <a:path w="0" h="1304925">
                <a:moveTo>
                  <a:pt x="0" y="0"/>
                </a:moveTo>
                <a:lnTo>
                  <a:pt x="0" y="1304544"/>
                </a:lnTo>
              </a:path>
            </a:pathLst>
          </a:custGeom>
          <a:ln w="6096">
            <a:solidFill>
              <a:srgbClr val="000000"/>
            </a:solidFill>
          </a:ln>
        </p:spPr>
        <p:txBody>
          <a:bodyPr wrap="square" lIns="0" tIns="0" rIns="0" bIns="0" rtlCol="0"/>
          <a:lstStyle/>
          <a:p/>
        </p:txBody>
      </p:sp>
      <p:sp>
        <p:nvSpPr>
          <p:cNvPr id="36" name="object 36"/>
          <p:cNvSpPr/>
          <p:nvPr/>
        </p:nvSpPr>
        <p:spPr>
          <a:xfrm>
            <a:off x="5090160" y="6498335"/>
            <a:ext cx="59690" cy="88900"/>
          </a:xfrm>
          <a:custGeom>
            <a:avLst/>
            <a:gdLst/>
            <a:ahLst/>
            <a:cxnLst/>
            <a:rect l="l" t="t" r="r" b="b"/>
            <a:pathLst>
              <a:path w="59689" h="88900">
                <a:moveTo>
                  <a:pt x="59435" y="88392"/>
                </a:moveTo>
                <a:lnTo>
                  <a:pt x="0" y="88392"/>
                </a:lnTo>
                <a:lnTo>
                  <a:pt x="30479" y="0"/>
                </a:lnTo>
                <a:lnTo>
                  <a:pt x="59435" y="88392"/>
                </a:lnTo>
                <a:close/>
              </a:path>
            </a:pathLst>
          </a:custGeom>
          <a:solidFill>
            <a:srgbClr val="000000"/>
          </a:solidFill>
        </p:spPr>
        <p:txBody>
          <a:bodyPr wrap="square" lIns="0" tIns="0" rIns="0" bIns="0" rtlCol="0"/>
          <a:lstStyle/>
          <a:p/>
        </p:txBody>
      </p:sp>
      <p:sp>
        <p:nvSpPr>
          <p:cNvPr id="37" name="object 37"/>
          <p:cNvSpPr/>
          <p:nvPr/>
        </p:nvSpPr>
        <p:spPr>
          <a:xfrm>
            <a:off x="5038344" y="7801355"/>
            <a:ext cx="1304925" cy="0"/>
          </a:xfrm>
          <a:custGeom>
            <a:avLst/>
            <a:gdLst/>
            <a:ahLst/>
            <a:cxnLst/>
            <a:rect l="l" t="t" r="r" b="b"/>
            <a:pathLst>
              <a:path w="1304925" h="0">
                <a:moveTo>
                  <a:pt x="0" y="0"/>
                </a:moveTo>
                <a:lnTo>
                  <a:pt x="1304543" y="0"/>
                </a:lnTo>
              </a:path>
            </a:pathLst>
          </a:custGeom>
          <a:ln w="6096">
            <a:solidFill>
              <a:srgbClr val="000000"/>
            </a:solidFill>
          </a:ln>
        </p:spPr>
        <p:txBody>
          <a:bodyPr wrap="square" lIns="0" tIns="0" rIns="0" bIns="0" rtlCol="0"/>
          <a:lstStyle/>
          <a:p/>
        </p:txBody>
      </p:sp>
      <p:sp>
        <p:nvSpPr>
          <p:cNvPr id="38" name="object 38"/>
          <p:cNvSpPr/>
          <p:nvPr/>
        </p:nvSpPr>
        <p:spPr>
          <a:xfrm>
            <a:off x="6335267" y="7772400"/>
            <a:ext cx="90170" cy="59690"/>
          </a:xfrm>
          <a:custGeom>
            <a:avLst/>
            <a:gdLst/>
            <a:ahLst/>
            <a:cxnLst/>
            <a:rect l="l" t="t" r="r" b="b"/>
            <a:pathLst>
              <a:path w="90170" h="59690">
                <a:moveTo>
                  <a:pt x="0" y="59435"/>
                </a:moveTo>
                <a:lnTo>
                  <a:pt x="0" y="0"/>
                </a:lnTo>
                <a:lnTo>
                  <a:pt x="89916" y="28955"/>
                </a:lnTo>
                <a:lnTo>
                  <a:pt x="0" y="59435"/>
                </a:lnTo>
                <a:close/>
              </a:path>
            </a:pathLst>
          </a:custGeom>
          <a:solidFill>
            <a:srgbClr val="000000"/>
          </a:solidFill>
        </p:spPr>
        <p:txBody>
          <a:bodyPr wrap="square" lIns="0" tIns="0" rIns="0" bIns="0" rtlCol="0"/>
          <a:lstStyle/>
          <a:p/>
        </p:txBody>
      </p:sp>
      <p:sp>
        <p:nvSpPr>
          <p:cNvPr id="39" name="object 39"/>
          <p:cNvSpPr/>
          <p:nvPr/>
        </p:nvSpPr>
        <p:spPr>
          <a:xfrm>
            <a:off x="5120639" y="6824471"/>
            <a:ext cx="326390" cy="977265"/>
          </a:xfrm>
          <a:custGeom>
            <a:avLst/>
            <a:gdLst/>
            <a:ahLst/>
            <a:cxnLst/>
            <a:rect l="l" t="t" r="r" b="b"/>
            <a:pathLst>
              <a:path w="326389" h="977265">
                <a:moveTo>
                  <a:pt x="0" y="976883"/>
                </a:moveTo>
                <a:lnTo>
                  <a:pt x="326136" y="0"/>
                </a:lnTo>
              </a:path>
            </a:pathLst>
          </a:custGeom>
          <a:ln w="6096">
            <a:solidFill>
              <a:srgbClr val="000000"/>
            </a:solidFill>
          </a:ln>
        </p:spPr>
        <p:txBody>
          <a:bodyPr wrap="square" lIns="0" tIns="0" rIns="0" bIns="0" rtlCol="0"/>
          <a:lstStyle/>
          <a:p/>
        </p:txBody>
      </p:sp>
      <p:sp>
        <p:nvSpPr>
          <p:cNvPr id="40" name="object 40"/>
          <p:cNvSpPr/>
          <p:nvPr/>
        </p:nvSpPr>
        <p:spPr>
          <a:xfrm>
            <a:off x="5120639" y="6824471"/>
            <a:ext cx="1141730" cy="977265"/>
          </a:xfrm>
          <a:custGeom>
            <a:avLst/>
            <a:gdLst/>
            <a:ahLst/>
            <a:cxnLst/>
            <a:rect l="l" t="t" r="r" b="b"/>
            <a:pathLst>
              <a:path w="1141729" h="977265">
                <a:moveTo>
                  <a:pt x="0" y="976883"/>
                </a:moveTo>
                <a:lnTo>
                  <a:pt x="1141476" y="0"/>
                </a:lnTo>
              </a:path>
            </a:pathLst>
          </a:custGeom>
          <a:ln w="6096">
            <a:solidFill>
              <a:srgbClr val="000000"/>
            </a:solidFill>
          </a:ln>
        </p:spPr>
        <p:txBody>
          <a:bodyPr wrap="square" lIns="0" tIns="0" rIns="0" bIns="0" rtlCol="0"/>
          <a:lstStyle/>
          <a:p/>
        </p:txBody>
      </p:sp>
      <p:sp>
        <p:nvSpPr>
          <p:cNvPr id="41" name="object 41"/>
          <p:cNvSpPr/>
          <p:nvPr/>
        </p:nvSpPr>
        <p:spPr>
          <a:xfrm>
            <a:off x="5334000" y="6987540"/>
            <a:ext cx="113030" cy="243840"/>
          </a:xfrm>
          <a:custGeom>
            <a:avLst/>
            <a:gdLst/>
            <a:ahLst/>
            <a:cxnLst/>
            <a:rect l="l" t="t" r="r" b="b"/>
            <a:pathLst>
              <a:path w="113029" h="243840">
                <a:moveTo>
                  <a:pt x="112776" y="0"/>
                </a:moveTo>
                <a:lnTo>
                  <a:pt x="112776" y="243840"/>
                </a:lnTo>
                <a:lnTo>
                  <a:pt x="0" y="239267"/>
                </a:lnTo>
              </a:path>
            </a:pathLst>
          </a:custGeom>
          <a:ln w="6095">
            <a:solidFill>
              <a:srgbClr val="000000"/>
            </a:solidFill>
          </a:ln>
        </p:spPr>
        <p:txBody>
          <a:bodyPr wrap="square" lIns="0" tIns="0" rIns="0" bIns="0" rtlCol="0"/>
          <a:lstStyle/>
          <a:p/>
        </p:txBody>
      </p:sp>
      <p:sp>
        <p:nvSpPr>
          <p:cNvPr id="42" name="object 42"/>
          <p:cNvSpPr txBox="1"/>
          <p:nvPr/>
        </p:nvSpPr>
        <p:spPr>
          <a:xfrm>
            <a:off x="991105" y="6191448"/>
            <a:ext cx="4631055" cy="982980"/>
          </a:xfrm>
          <a:prstGeom prst="rect">
            <a:avLst/>
          </a:prstGeom>
        </p:spPr>
        <p:txBody>
          <a:bodyPr wrap="square" lIns="0" tIns="107314" rIns="0" bIns="0" rtlCol="0" vert="horz">
            <a:spAutoFit/>
          </a:bodyPr>
          <a:lstStyle/>
          <a:p>
            <a:pPr marL="270510" indent="-245745">
              <a:lnSpc>
                <a:spcPct val="100000"/>
              </a:lnSpc>
              <a:spcBef>
                <a:spcPts val="844"/>
              </a:spcBef>
              <a:buFont typeface="Arial"/>
              <a:buChar char="•"/>
              <a:tabLst>
                <a:tab pos="270510" algn="l"/>
                <a:tab pos="271145" algn="l"/>
              </a:tabLst>
            </a:pPr>
            <a:r>
              <a:rPr dirty="0" sz="1150" spc="-10">
                <a:latin typeface="Cambria"/>
                <a:cs typeface="Cambria"/>
              </a:rPr>
              <a:t>𝐸</a:t>
            </a:r>
            <a:r>
              <a:rPr dirty="0" sz="1150">
                <a:latin typeface="Cambria"/>
                <a:cs typeface="Cambria"/>
              </a:rPr>
              <a:t> </a:t>
            </a:r>
            <a:r>
              <a:rPr dirty="0" sz="1150" spc="210">
                <a:latin typeface="Cambria"/>
                <a:cs typeface="Cambria"/>
              </a:rPr>
              <a:t>=</a:t>
            </a:r>
            <a:endParaRPr sz="1150">
              <a:latin typeface="Cambria"/>
              <a:cs typeface="Cambria"/>
            </a:endParaRPr>
          </a:p>
          <a:p>
            <a:pPr marL="269875" indent="-245110">
              <a:lnSpc>
                <a:spcPct val="100000"/>
              </a:lnSpc>
              <a:spcBef>
                <a:spcPts val="745"/>
              </a:spcBef>
              <a:buChar char="•"/>
              <a:tabLst>
                <a:tab pos="269875" algn="l"/>
                <a:tab pos="270510" algn="l"/>
              </a:tabLst>
            </a:pPr>
            <a:r>
              <a:rPr dirty="0" sz="1150" spc="-10">
                <a:latin typeface="Arial"/>
                <a:cs typeface="Arial"/>
              </a:rPr>
              <a:t>Aging</a:t>
            </a:r>
            <a:r>
              <a:rPr dirty="0" sz="1150" spc="-5">
                <a:latin typeface="Arial"/>
                <a:cs typeface="Arial"/>
              </a:rPr>
              <a:t> factor</a:t>
            </a:r>
            <a:endParaRPr sz="1150">
              <a:latin typeface="Arial"/>
              <a:cs typeface="Arial"/>
            </a:endParaRPr>
          </a:p>
          <a:p>
            <a:pPr lvl="1" marL="555625" indent="-205104">
              <a:lnSpc>
                <a:spcPct val="100000"/>
              </a:lnSpc>
              <a:spcBef>
                <a:spcPts val="260"/>
              </a:spcBef>
              <a:buFont typeface="Arial"/>
              <a:buChar char="–"/>
              <a:tabLst>
                <a:tab pos="556260" algn="l"/>
              </a:tabLst>
            </a:pPr>
            <a:r>
              <a:rPr dirty="0" sz="1150" spc="-10">
                <a:latin typeface="Cambria"/>
                <a:cs typeface="Cambria"/>
              </a:rPr>
              <a:t>𝜒 </a:t>
            </a:r>
            <a:r>
              <a:rPr dirty="0" sz="1150" spc="210">
                <a:latin typeface="Cambria"/>
                <a:cs typeface="Cambria"/>
              </a:rPr>
              <a:t>= </a:t>
            </a:r>
            <a:r>
              <a:rPr dirty="0" sz="1150" spc="-10">
                <a:latin typeface="Cambria"/>
                <a:cs typeface="Cambria"/>
              </a:rPr>
              <a:t>0.7 </a:t>
            </a:r>
            <a:r>
              <a:rPr dirty="0" sz="1150" spc="-5">
                <a:latin typeface="Arial"/>
                <a:cs typeface="Arial"/>
              </a:rPr>
              <a:t>for </a:t>
            </a:r>
            <a:r>
              <a:rPr dirty="0" sz="1150" spc="-10">
                <a:latin typeface="Arial"/>
                <a:cs typeface="Arial"/>
              </a:rPr>
              <a:t>slowly developing</a:t>
            </a:r>
            <a:r>
              <a:rPr dirty="0" sz="1150" spc="-225">
                <a:latin typeface="Arial"/>
                <a:cs typeface="Arial"/>
              </a:rPr>
              <a:t> </a:t>
            </a:r>
            <a:r>
              <a:rPr dirty="0" sz="1150" spc="-10">
                <a:latin typeface="Arial"/>
                <a:cs typeface="Arial"/>
              </a:rPr>
              <a:t>loads</a:t>
            </a:r>
            <a:endParaRPr sz="1150">
              <a:latin typeface="Arial"/>
              <a:cs typeface="Arial"/>
            </a:endParaRPr>
          </a:p>
          <a:p>
            <a:pPr lvl="1" marL="555625" indent="-205104">
              <a:lnSpc>
                <a:spcPct val="100000"/>
              </a:lnSpc>
              <a:spcBef>
                <a:spcPts val="265"/>
              </a:spcBef>
              <a:buFont typeface="Arial"/>
              <a:buChar char="–"/>
              <a:tabLst>
                <a:tab pos="556260" algn="l"/>
                <a:tab pos="4497705" algn="l"/>
              </a:tabLst>
            </a:pPr>
            <a:r>
              <a:rPr dirty="0" sz="1150" spc="-10">
                <a:latin typeface="Cambria"/>
                <a:cs typeface="Cambria"/>
              </a:rPr>
              <a:t>𝜒 </a:t>
            </a:r>
            <a:r>
              <a:rPr dirty="0" sz="1150" spc="210">
                <a:latin typeface="Cambria"/>
                <a:cs typeface="Cambria"/>
              </a:rPr>
              <a:t>= </a:t>
            </a:r>
            <a:r>
              <a:rPr dirty="0" sz="1150" spc="-10">
                <a:latin typeface="Cambria"/>
                <a:cs typeface="Cambria"/>
              </a:rPr>
              <a:t>1.0</a:t>
            </a:r>
            <a:r>
              <a:rPr dirty="0" sz="1150" spc="229">
                <a:latin typeface="Cambria"/>
                <a:cs typeface="Cambria"/>
              </a:rPr>
              <a:t> </a:t>
            </a:r>
            <a:r>
              <a:rPr dirty="0" sz="1150" spc="-5">
                <a:latin typeface="Arial"/>
                <a:cs typeface="Arial"/>
              </a:rPr>
              <a:t>for</a:t>
            </a:r>
            <a:r>
              <a:rPr dirty="0" sz="1150" spc="-180">
                <a:latin typeface="Arial"/>
                <a:cs typeface="Arial"/>
              </a:rPr>
              <a:t> </a:t>
            </a:r>
            <a:r>
              <a:rPr dirty="0" sz="1150" spc="-10">
                <a:latin typeface="Arial"/>
                <a:cs typeface="Arial"/>
              </a:rPr>
              <a:t>instantaneous</a:t>
            </a:r>
            <a:r>
              <a:rPr dirty="0" sz="1150" spc="-5">
                <a:latin typeface="Arial"/>
                <a:cs typeface="Arial"/>
              </a:rPr>
              <a:t> </a:t>
            </a:r>
            <a:r>
              <a:rPr dirty="0" sz="1150" spc="-10">
                <a:latin typeface="Arial"/>
                <a:cs typeface="Arial"/>
              </a:rPr>
              <a:t>loads	</a:t>
            </a:r>
            <a:r>
              <a:rPr dirty="0" baseline="-6535" sz="1275" spc="7" i="1">
                <a:latin typeface="Calibri"/>
                <a:cs typeface="Calibri"/>
              </a:rPr>
              <a:t>E</a:t>
            </a:r>
            <a:r>
              <a:rPr dirty="0" baseline="-27777" sz="750" spc="7" i="1">
                <a:latin typeface="Calibri"/>
                <a:cs typeface="Calibri"/>
              </a:rPr>
              <a:t>c</a:t>
            </a:r>
            <a:endParaRPr baseline="-27777" sz="750">
              <a:latin typeface="Calibri"/>
              <a:cs typeface="Calibri"/>
            </a:endParaRPr>
          </a:p>
        </p:txBody>
      </p:sp>
      <p:sp>
        <p:nvSpPr>
          <p:cNvPr id="43" name="object 43"/>
          <p:cNvSpPr/>
          <p:nvPr/>
        </p:nvSpPr>
        <p:spPr>
          <a:xfrm>
            <a:off x="5280659" y="7309104"/>
            <a:ext cx="6350" cy="544195"/>
          </a:xfrm>
          <a:custGeom>
            <a:avLst/>
            <a:gdLst/>
            <a:ahLst/>
            <a:cxnLst/>
            <a:rect l="l" t="t" r="r" b="b"/>
            <a:pathLst>
              <a:path w="6350" h="544195">
                <a:moveTo>
                  <a:pt x="4572" y="54864"/>
                </a:moveTo>
                <a:lnTo>
                  <a:pt x="1524" y="54864"/>
                </a:lnTo>
                <a:lnTo>
                  <a:pt x="0" y="53340"/>
                </a:lnTo>
                <a:lnTo>
                  <a:pt x="0" y="1524"/>
                </a:lnTo>
                <a:lnTo>
                  <a:pt x="1524" y="0"/>
                </a:lnTo>
                <a:lnTo>
                  <a:pt x="4572" y="0"/>
                </a:lnTo>
                <a:lnTo>
                  <a:pt x="6096" y="1524"/>
                </a:lnTo>
                <a:lnTo>
                  <a:pt x="6096" y="53340"/>
                </a:lnTo>
                <a:lnTo>
                  <a:pt x="4572" y="54864"/>
                </a:lnTo>
                <a:close/>
              </a:path>
              <a:path w="6350" h="544195">
                <a:moveTo>
                  <a:pt x="4572" y="135636"/>
                </a:moveTo>
                <a:lnTo>
                  <a:pt x="1524" y="135636"/>
                </a:lnTo>
                <a:lnTo>
                  <a:pt x="0" y="134112"/>
                </a:lnTo>
                <a:lnTo>
                  <a:pt x="0" y="83820"/>
                </a:lnTo>
                <a:lnTo>
                  <a:pt x="1524" y="82296"/>
                </a:lnTo>
                <a:lnTo>
                  <a:pt x="4572" y="82296"/>
                </a:lnTo>
                <a:lnTo>
                  <a:pt x="6096" y="83820"/>
                </a:lnTo>
                <a:lnTo>
                  <a:pt x="6096" y="134112"/>
                </a:lnTo>
                <a:lnTo>
                  <a:pt x="4572" y="135636"/>
                </a:lnTo>
                <a:close/>
              </a:path>
              <a:path w="6350" h="544195">
                <a:moveTo>
                  <a:pt x="4572" y="217931"/>
                </a:moveTo>
                <a:lnTo>
                  <a:pt x="1524" y="217931"/>
                </a:lnTo>
                <a:lnTo>
                  <a:pt x="0" y="216408"/>
                </a:lnTo>
                <a:lnTo>
                  <a:pt x="0" y="164591"/>
                </a:lnTo>
                <a:lnTo>
                  <a:pt x="1524" y="163067"/>
                </a:lnTo>
                <a:lnTo>
                  <a:pt x="4572" y="163067"/>
                </a:lnTo>
                <a:lnTo>
                  <a:pt x="6096" y="164591"/>
                </a:lnTo>
                <a:lnTo>
                  <a:pt x="6096" y="216408"/>
                </a:lnTo>
                <a:lnTo>
                  <a:pt x="4572" y="217931"/>
                </a:lnTo>
                <a:close/>
              </a:path>
              <a:path w="6350" h="544195">
                <a:moveTo>
                  <a:pt x="4572" y="298704"/>
                </a:moveTo>
                <a:lnTo>
                  <a:pt x="1524" y="298704"/>
                </a:lnTo>
                <a:lnTo>
                  <a:pt x="0" y="297179"/>
                </a:lnTo>
                <a:lnTo>
                  <a:pt x="0" y="246888"/>
                </a:lnTo>
                <a:lnTo>
                  <a:pt x="1524" y="245364"/>
                </a:lnTo>
                <a:lnTo>
                  <a:pt x="4572" y="245364"/>
                </a:lnTo>
                <a:lnTo>
                  <a:pt x="6096" y="246888"/>
                </a:lnTo>
                <a:lnTo>
                  <a:pt x="6096" y="297179"/>
                </a:lnTo>
                <a:lnTo>
                  <a:pt x="4572" y="298704"/>
                </a:lnTo>
                <a:close/>
              </a:path>
              <a:path w="6350" h="544195">
                <a:moveTo>
                  <a:pt x="4572" y="381000"/>
                </a:moveTo>
                <a:lnTo>
                  <a:pt x="1524" y="381000"/>
                </a:lnTo>
                <a:lnTo>
                  <a:pt x="0" y="379476"/>
                </a:lnTo>
                <a:lnTo>
                  <a:pt x="0" y="327660"/>
                </a:lnTo>
                <a:lnTo>
                  <a:pt x="1524" y="326135"/>
                </a:lnTo>
                <a:lnTo>
                  <a:pt x="4572" y="326135"/>
                </a:lnTo>
                <a:lnTo>
                  <a:pt x="6096" y="327660"/>
                </a:lnTo>
                <a:lnTo>
                  <a:pt x="6096" y="379476"/>
                </a:lnTo>
                <a:lnTo>
                  <a:pt x="4572" y="381000"/>
                </a:lnTo>
                <a:close/>
              </a:path>
              <a:path w="6350" h="544195">
                <a:moveTo>
                  <a:pt x="4572" y="461772"/>
                </a:moveTo>
                <a:lnTo>
                  <a:pt x="1524" y="461772"/>
                </a:lnTo>
                <a:lnTo>
                  <a:pt x="0" y="460248"/>
                </a:lnTo>
                <a:lnTo>
                  <a:pt x="0" y="409956"/>
                </a:lnTo>
                <a:lnTo>
                  <a:pt x="1524" y="408432"/>
                </a:lnTo>
                <a:lnTo>
                  <a:pt x="4572" y="408432"/>
                </a:lnTo>
                <a:lnTo>
                  <a:pt x="6096" y="409956"/>
                </a:lnTo>
                <a:lnTo>
                  <a:pt x="6096" y="460248"/>
                </a:lnTo>
                <a:lnTo>
                  <a:pt x="4572" y="461772"/>
                </a:lnTo>
                <a:close/>
              </a:path>
              <a:path w="6350" h="544195">
                <a:moveTo>
                  <a:pt x="4572" y="544068"/>
                </a:moveTo>
                <a:lnTo>
                  <a:pt x="1524" y="544068"/>
                </a:lnTo>
                <a:lnTo>
                  <a:pt x="0" y="542544"/>
                </a:lnTo>
                <a:lnTo>
                  <a:pt x="0" y="490728"/>
                </a:lnTo>
                <a:lnTo>
                  <a:pt x="1524" y="489204"/>
                </a:lnTo>
                <a:lnTo>
                  <a:pt x="4572" y="489204"/>
                </a:lnTo>
                <a:lnTo>
                  <a:pt x="6096" y="490728"/>
                </a:lnTo>
                <a:lnTo>
                  <a:pt x="6096" y="542544"/>
                </a:lnTo>
                <a:lnTo>
                  <a:pt x="4572" y="544068"/>
                </a:lnTo>
                <a:close/>
              </a:path>
            </a:pathLst>
          </a:custGeom>
          <a:solidFill>
            <a:srgbClr val="000000"/>
          </a:solidFill>
        </p:spPr>
        <p:txBody>
          <a:bodyPr wrap="square" lIns="0" tIns="0" rIns="0" bIns="0" rtlCol="0"/>
          <a:lstStyle/>
          <a:p/>
        </p:txBody>
      </p:sp>
      <p:sp>
        <p:nvSpPr>
          <p:cNvPr id="44" name="object 44"/>
          <p:cNvSpPr/>
          <p:nvPr/>
        </p:nvSpPr>
        <p:spPr>
          <a:xfrm>
            <a:off x="5280659" y="7309103"/>
            <a:ext cx="379730" cy="7620"/>
          </a:xfrm>
          <a:custGeom>
            <a:avLst/>
            <a:gdLst/>
            <a:ahLst/>
            <a:cxnLst/>
            <a:rect l="l" t="t" r="r" b="b"/>
            <a:pathLst>
              <a:path w="379729" h="7620">
                <a:moveTo>
                  <a:pt x="51816" y="7620"/>
                </a:moveTo>
                <a:lnTo>
                  <a:pt x="1524" y="7620"/>
                </a:lnTo>
                <a:lnTo>
                  <a:pt x="0" y="6096"/>
                </a:lnTo>
                <a:lnTo>
                  <a:pt x="0" y="1524"/>
                </a:lnTo>
                <a:lnTo>
                  <a:pt x="1524" y="0"/>
                </a:lnTo>
                <a:lnTo>
                  <a:pt x="51816" y="0"/>
                </a:lnTo>
                <a:lnTo>
                  <a:pt x="53340" y="1524"/>
                </a:lnTo>
                <a:lnTo>
                  <a:pt x="53340" y="6096"/>
                </a:lnTo>
                <a:lnTo>
                  <a:pt x="51816" y="7620"/>
                </a:lnTo>
                <a:close/>
              </a:path>
              <a:path w="379729" h="7620">
                <a:moveTo>
                  <a:pt x="134112" y="7620"/>
                </a:moveTo>
                <a:lnTo>
                  <a:pt x="82296" y="7620"/>
                </a:lnTo>
                <a:lnTo>
                  <a:pt x="80772" y="6096"/>
                </a:lnTo>
                <a:lnTo>
                  <a:pt x="80772" y="1524"/>
                </a:lnTo>
                <a:lnTo>
                  <a:pt x="82296" y="0"/>
                </a:lnTo>
                <a:lnTo>
                  <a:pt x="134112" y="0"/>
                </a:lnTo>
                <a:lnTo>
                  <a:pt x="135636" y="1524"/>
                </a:lnTo>
                <a:lnTo>
                  <a:pt x="135636" y="6096"/>
                </a:lnTo>
                <a:lnTo>
                  <a:pt x="134112" y="7620"/>
                </a:lnTo>
                <a:close/>
              </a:path>
              <a:path w="379729" h="7620">
                <a:moveTo>
                  <a:pt x="214884" y="7620"/>
                </a:moveTo>
                <a:lnTo>
                  <a:pt x="164591" y="7620"/>
                </a:lnTo>
                <a:lnTo>
                  <a:pt x="163067" y="6096"/>
                </a:lnTo>
                <a:lnTo>
                  <a:pt x="163067" y="1524"/>
                </a:lnTo>
                <a:lnTo>
                  <a:pt x="164591" y="0"/>
                </a:lnTo>
                <a:lnTo>
                  <a:pt x="214884" y="0"/>
                </a:lnTo>
                <a:lnTo>
                  <a:pt x="216408" y="1524"/>
                </a:lnTo>
                <a:lnTo>
                  <a:pt x="216408" y="6096"/>
                </a:lnTo>
                <a:lnTo>
                  <a:pt x="214884" y="7620"/>
                </a:lnTo>
                <a:close/>
              </a:path>
              <a:path w="379729" h="7620">
                <a:moveTo>
                  <a:pt x="297179" y="7620"/>
                </a:moveTo>
                <a:lnTo>
                  <a:pt x="245364" y="7620"/>
                </a:lnTo>
                <a:lnTo>
                  <a:pt x="243840" y="6096"/>
                </a:lnTo>
                <a:lnTo>
                  <a:pt x="243840" y="1524"/>
                </a:lnTo>
                <a:lnTo>
                  <a:pt x="245364" y="0"/>
                </a:lnTo>
                <a:lnTo>
                  <a:pt x="297179" y="0"/>
                </a:lnTo>
                <a:lnTo>
                  <a:pt x="298704" y="1524"/>
                </a:lnTo>
                <a:lnTo>
                  <a:pt x="298704" y="6096"/>
                </a:lnTo>
                <a:lnTo>
                  <a:pt x="297179" y="7620"/>
                </a:lnTo>
                <a:close/>
              </a:path>
              <a:path w="379729" h="7620">
                <a:moveTo>
                  <a:pt x="377952" y="7620"/>
                </a:moveTo>
                <a:lnTo>
                  <a:pt x="327660" y="7620"/>
                </a:lnTo>
                <a:lnTo>
                  <a:pt x="326135" y="6096"/>
                </a:lnTo>
                <a:lnTo>
                  <a:pt x="326135" y="1524"/>
                </a:lnTo>
                <a:lnTo>
                  <a:pt x="327660" y="0"/>
                </a:lnTo>
                <a:lnTo>
                  <a:pt x="377952" y="0"/>
                </a:lnTo>
                <a:lnTo>
                  <a:pt x="379476" y="1524"/>
                </a:lnTo>
                <a:lnTo>
                  <a:pt x="379476" y="6096"/>
                </a:lnTo>
                <a:lnTo>
                  <a:pt x="377952" y="7620"/>
                </a:lnTo>
                <a:close/>
              </a:path>
            </a:pathLst>
          </a:custGeom>
          <a:solidFill>
            <a:srgbClr val="000000"/>
          </a:solidFill>
        </p:spPr>
        <p:txBody>
          <a:bodyPr wrap="square" lIns="0" tIns="0" rIns="0" bIns="0" rtlCol="0"/>
          <a:lstStyle/>
          <a:p/>
        </p:txBody>
      </p:sp>
      <p:sp>
        <p:nvSpPr>
          <p:cNvPr id="45" name="object 45"/>
          <p:cNvSpPr/>
          <p:nvPr/>
        </p:nvSpPr>
        <p:spPr>
          <a:xfrm>
            <a:off x="5687567" y="7309104"/>
            <a:ext cx="7620" cy="544195"/>
          </a:xfrm>
          <a:custGeom>
            <a:avLst/>
            <a:gdLst/>
            <a:ahLst/>
            <a:cxnLst/>
            <a:rect l="l" t="t" r="r" b="b"/>
            <a:pathLst>
              <a:path w="7620" h="544195">
                <a:moveTo>
                  <a:pt x="6096" y="54864"/>
                </a:moveTo>
                <a:lnTo>
                  <a:pt x="1524" y="54864"/>
                </a:lnTo>
                <a:lnTo>
                  <a:pt x="0" y="53340"/>
                </a:lnTo>
                <a:lnTo>
                  <a:pt x="0" y="1524"/>
                </a:lnTo>
                <a:lnTo>
                  <a:pt x="1524" y="0"/>
                </a:lnTo>
                <a:lnTo>
                  <a:pt x="6096" y="0"/>
                </a:lnTo>
                <a:lnTo>
                  <a:pt x="7620" y="1524"/>
                </a:lnTo>
                <a:lnTo>
                  <a:pt x="7620" y="53340"/>
                </a:lnTo>
                <a:lnTo>
                  <a:pt x="6096" y="54864"/>
                </a:lnTo>
                <a:close/>
              </a:path>
              <a:path w="7620" h="544195">
                <a:moveTo>
                  <a:pt x="6096" y="135636"/>
                </a:moveTo>
                <a:lnTo>
                  <a:pt x="1524" y="135636"/>
                </a:lnTo>
                <a:lnTo>
                  <a:pt x="0" y="134112"/>
                </a:lnTo>
                <a:lnTo>
                  <a:pt x="0" y="83820"/>
                </a:lnTo>
                <a:lnTo>
                  <a:pt x="1524" y="82296"/>
                </a:lnTo>
                <a:lnTo>
                  <a:pt x="6096" y="82296"/>
                </a:lnTo>
                <a:lnTo>
                  <a:pt x="7620" y="83820"/>
                </a:lnTo>
                <a:lnTo>
                  <a:pt x="7620" y="134112"/>
                </a:lnTo>
                <a:lnTo>
                  <a:pt x="6096" y="135636"/>
                </a:lnTo>
                <a:close/>
              </a:path>
              <a:path w="7620" h="544195">
                <a:moveTo>
                  <a:pt x="6096" y="217931"/>
                </a:moveTo>
                <a:lnTo>
                  <a:pt x="1524" y="217931"/>
                </a:lnTo>
                <a:lnTo>
                  <a:pt x="0" y="216408"/>
                </a:lnTo>
                <a:lnTo>
                  <a:pt x="0" y="164591"/>
                </a:lnTo>
                <a:lnTo>
                  <a:pt x="1524" y="163067"/>
                </a:lnTo>
                <a:lnTo>
                  <a:pt x="6096" y="163067"/>
                </a:lnTo>
                <a:lnTo>
                  <a:pt x="7620" y="164591"/>
                </a:lnTo>
                <a:lnTo>
                  <a:pt x="7620" y="216408"/>
                </a:lnTo>
                <a:lnTo>
                  <a:pt x="6096" y="217931"/>
                </a:lnTo>
                <a:close/>
              </a:path>
              <a:path w="7620" h="544195">
                <a:moveTo>
                  <a:pt x="6096" y="298704"/>
                </a:moveTo>
                <a:lnTo>
                  <a:pt x="1524" y="298704"/>
                </a:lnTo>
                <a:lnTo>
                  <a:pt x="0" y="297179"/>
                </a:lnTo>
                <a:lnTo>
                  <a:pt x="0" y="246888"/>
                </a:lnTo>
                <a:lnTo>
                  <a:pt x="1524" y="245364"/>
                </a:lnTo>
                <a:lnTo>
                  <a:pt x="6096" y="245364"/>
                </a:lnTo>
                <a:lnTo>
                  <a:pt x="7620" y="246888"/>
                </a:lnTo>
                <a:lnTo>
                  <a:pt x="7620" y="297179"/>
                </a:lnTo>
                <a:lnTo>
                  <a:pt x="6096" y="298704"/>
                </a:lnTo>
                <a:close/>
              </a:path>
              <a:path w="7620" h="544195">
                <a:moveTo>
                  <a:pt x="6096" y="381000"/>
                </a:moveTo>
                <a:lnTo>
                  <a:pt x="1524" y="381000"/>
                </a:lnTo>
                <a:lnTo>
                  <a:pt x="0" y="379476"/>
                </a:lnTo>
                <a:lnTo>
                  <a:pt x="0" y="327660"/>
                </a:lnTo>
                <a:lnTo>
                  <a:pt x="1524" y="326135"/>
                </a:lnTo>
                <a:lnTo>
                  <a:pt x="6096" y="326135"/>
                </a:lnTo>
                <a:lnTo>
                  <a:pt x="7620" y="327660"/>
                </a:lnTo>
                <a:lnTo>
                  <a:pt x="7620" y="379476"/>
                </a:lnTo>
                <a:lnTo>
                  <a:pt x="6096" y="381000"/>
                </a:lnTo>
                <a:close/>
              </a:path>
              <a:path w="7620" h="544195">
                <a:moveTo>
                  <a:pt x="6096" y="461772"/>
                </a:moveTo>
                <a:lnTo>
                  <a:pt x="1524" y="461772"/>
                </a:lnTo>
                <a:lnTo>
                  <a:pt x="0" y="460248"/>
                </a:lnTo>
                <a:lnTo>
                  <a:pt x="0" y="409956"/>
                </a:lnTo>
                <a:lnTo>
                  <a:pt x="1524" y="408432"/>
                </a:lnTo>
                <a:lnTo>
                  <a:pt x="6096" y="408432"/>
                </a:lnTo>
                <a:lnTo>
                  <a:pt x="7620" y="409956"/>
                </a:lnTo>
                <a:lnTo>
                  <a:pt x="7620" y="460248"/>
                </a:lnTo>
                <a:lnTo>
                  <a:pt x="6096" y="461772"/>
                </a:lnTo>
                <a:close/>
              </a:path>
              <a:path w="7620" h="544195">
                <a:moveTo>
                  <a:pt x="6096" y="544068"/>
                </a:moveTo>
                <a:lnTo>
                  <a:pt x="1524" y="544068"/>
                </a:lnTo>
                <a:lnTo>
                  <a:pt x="0" y="542544"/>
                </a:lnTo>
                <a:lnTo>
                  <a:pt x="0" y="490728"/>
                </a:lnTo>
                <a:lnTo>
                  <a:pt x="1524" y="489204"/>
                </a:lnTo>
                <a:lnTo>
                  <a:pt x="6096" y="489204"/>
                </a:lnTo>
                <a:lnTo>
                  <a:pt x="7620" y="490728"/>
                </a:lnTo>
                <a:lnTo>
                  <a:pt x="7620" y="542544"/>
                </a:lnTo>
                <a:lnTo>
                  <a:pt x="6096" y="544068"/>
                </a:lnTo>
                <a:close/>
              </a:path>
            </a:pathLst>
          </a:custGeom>
          <a:solidFill>
            <a:srgbClr val="000000"/>
          </a:solidFill>
        </p:spPr>
        <p:txBody>
          <a:bodyPr wrap="square" lIns="0" tIns="0" rIns="0" bIns="0" rtlCol="0"/>
          <a:lstStyle/>
          <a:p/>
        </p:txBody>
      </p:sp>
      <p:sp>
        <p:nvSpPr>
          <p:cNvPr id="46" name="object 46"/>
          <p:cNvSpPr txBox="1"/>
          <p:nvPr/>
        </p:nvSpPr>
        <p:spPr>
          <a:xfrm>
            <a:off x="5032213" y="6335752"/>
            <a:ext cx="279400" cy="156210"/>
          </a:xfrm>
          <a:prstGeom prst="rect">
            <a:avLst/>
          </a:prstGeom>
        </p:spPr>
        <p:txBody>
          <a:bodyPr wrap="square" lIns="0" tIns="13335" rIns="0" bIns="0" rtlCol="0" vert="horz">
            <a:spAutoFit/>
          </a:bodyPr>
          <a:lstStyle/>
          <a:p>
            <a:pPr>
              <a:lnSpc>
                <a:spcPct val="100000"/>
              </a:lnSpc>
              <a:spcBef>
                <a:spcPts val="105"/>
              </a:spcBef>
            </a:pPr>
            <a:r>
              <a:rPr dirty="0" sz="850">
                <a:latin typeface="Calibri"/>
                <a:cs typeface="Calibri"/>
              </a:rPr>
              <a:t>Stress</a:t>
            </a:r>
            <a:endParaRPr sz="850">
              <a:latin typeface="Calibri"/>
              <a:cs typeface="Calibri"/>
            </a:endParaRPr>
          </a:p>
        </p:txBody>
      </p:sp>
      <p:sp>
        <p:nvSpPr>
          <p:cNvPr id="47" name="object 47"/>
          <p:cNvSpPr txBox="1"/>
          <p:nvPr/>
        </p:nvSpPr>
        <p:spPr>
          <a:xfrm>
            <a:off x="5334000" y="7807897"/>
            <a:ext cx="97790" cy="156210"/>
          </a:xfrm>
          <a:prstGeom prst="rect">
            <a:avLst/>
          </a:prstGeom>
        </p:spPr>
        <p:txBody>
          <a:bodyPr wrap="square" lIns="0" tIns="13335" rIns="0" bIns="0" rtlCol="0" vert="horz">
            <a:spAutoFit/>
          </a:bodyPr>
          <a:lstStyle/>
          <a:p>
            <a:pPr>
              <a:lnSpc>
                <a:spcPct val="100000"/>
              </a:lnSpc>
              <a:spcBef>
                <a:spcPts val="105"/>
              </a:spcBef>
            </a:pPr>
            <a:r>
              <a:rPr dirty="0" u="sng" sz="850">
                <a:uFill>
                  <a:solidFill>
                    <a:srgbClr val="000000"/>
                  </a:solidFill>
                </a:uFill>
                <a:latin typeface="Times New Roman"/>
                <a:cs typeface="Times New Roman"/>
              </a:rPr>
              <a:t> </a:t>
            </a:r>
            <a:r>
              <a:rPr dirty="0" u="sng" sz="850" spc="30">
                <a:uFill>
                  <a:solidFill>
                    <a:srgbClr val="000000"/>
                  </a:solidFill>
                </a:uFill>
                <a:latin typeface="Times New Roman"/>
                <a:cs typeface="Times New Roman"/>
              </a:rPr>
              <a:t> </a:t>
            </a:r>
            <a:endParaRPr sz="850">
              <a:latin typeface="Times New Roman"/>
              <a:cs typeface="Times New Roman"/>
            </a:endParaRPr>
          </a:p>
        </p:txBody>
      </p:sp>
      <p:sp>
        <p:nvSpPr>
          <p:cNvPr id="48" name="object 48"/>
          <p:cNvSpPr txBox="1"/>
          <p:nvPr/>
        </p:nvSpPr>
        <p:spPr>
          <a:xfrm>
            <a:off x="6330664" y="7801714"/>
            <a:ext cx="407670" cy="163830"/>
          </a:xfrm>
          <a:prstGeom prst="rect">
            <a:avLst/>
          </a:prstGeom>
        </p:spPr>
        <p:txBody>
          <a:bodyPr wrap="square" lIns="0" tIns="13335" rIns="0" bIns="0" rtlCol="0" vert="horz">
            <a:spAutoFit/>
          </a:bodyPr>
          <a:lstStyle/>
          <a:p>
            <a:pPr>
              <a:lnSpc>
                <a:spcPct val="100000"/>
              </a:lnSpc>
              <a:spcBef>
                <a:spcPts val="105"/>
              </a:spcBef>
            </a:pPr>
            <a:r>
              <a:rPr dirty="0" sz="850" spc="-5">
                <a:latin typeface="Calibri"/>
                <a:cs typeface="Calibri"/>
              </a:rPr>
              <a:t>Strain,</a:t>
            </a:r>
            <a:r>
              <a:rPr dirty="0" sz="850" spc="-85">
                <a:latin typeface="Calibri"/>
                <a:cs typeface="Calibri"/>
              </a:rPr>
              <a:t> </a:t>
            </a:r>
            <a:r>
              <a:rPr dirty="0" sz="900" spc="-50" i="1">
                <a:latin typeface="Georgia"/>
                <a:cs typeface="Georgia"/>
              </a:rPr>
              <a:t>e</a:t>
            </a:r>
            <a:endParaRPr sz="900">
              <a:latin typeface="Georgia"/>
              <a:cs typeface="Georgia"/>
            </a:endParaRPr>
          </a:p>
        </p:txBody>
      </p:sp>
      <p:sp>
        <p:nvSpPr>
          <p:cNvPr id="49" name="object 49"/>
          <p:cNvSpPr/>
          <p:nvPr/>
        </p:nvSpPr>
        <p:spPr>
          <a:xfrm>
            <a:off x="5120639" y="7856219"/>
            <a:ext cx="0" cy="218440"/>
          </a:xfrm>
          <a:custGeom>
            <a:avLst/>
            <a:gdLst/>
            <a:ahLst/>
            <a:cxnLst/>
            <a:rect l="l" t="t" r="r" b="b"/>
            <a:pathLst>
              <a:path w="0" h="218440">
                <a:moveTo>
                  <a:pt x="0" y="217932"/>
                </a:moveTo>
                <a:lnTo>
                  <a:pt x="0" y="0"/>
                </a:lnTo>
                <a:lnTo>
                  <a:pt x="0" y="217932"/>
                </a:lnTo>
                <a:close/>
              </a:path>
            </a:pathLst>
          </a:custGeom>
          <a:ln w="4762">
            <a:solidFill>
              <a:srgbClr val="000000"/>
            </a:solidFill>
          </a:ln>
        </p:spPr>
        <p:txBody>
          <a:bodyPr wrap="square" lIns="0" tIns="0" rIns="0" bIns="0" rtlCol="0"/>
          <a:lstStyle/>
          <a:p/>
        </p:txBody>
      </p:sp>
      <p:sp>
        <p:nvSpPr>
          <p:cNvPr id="50" name="object 50"/>
          <p:cNvSpPr/>
          <p:nvPr/>
        </p:nvSpPr>
        <p:spPr>
          <a:xfrm>
            <a:off x="5283707" y="7856219"/>
            <a:ext cx="0" cy="218440"/>
          </a:xfrm>
          <a:custGeom>
            <a:avLst/>
            <a:gdLst/>
            <a:ahLst/>
            <a:cxnLst/>
            <a:rect l="l" t="t" r="r" b="b"/>
            <a:pathLst>
              <a:path w="0" h="218440">
                <a:moveTo>
                  <a:pt x="0" y="217932"/>
                </a:moveTo>
                <a:lnTo>
                  <a:pt x="0" y="0"/>
                </a:lnTo>
                <a:lnTo>
                  <a:pt x="0" y="217932"/>
                </a:lnTo>
                <a:close/>
              </a:path>
            </a:pathLst>
          </a:custGeom>
          <a:ln w="4762">
            <a:solidFill>
              <a:srgbClr val="000000"/>
            </a:solidFill>
          </a:ln>
        </p:spPr>
        <p:txBody>
          <a:bodyPr wrap="square" lIns="0" tIns="0" rIns="0" bIns="0" rtlCol="0"/>
          <a:lstStyle/>
          <a:p/>
        </p:txBody>
      </p:sp>
      <p:sp>
        <p:nvSpPr>
          <p:cNvPr id="51" name="object 51"/>
          <p:cNvSpPr/>
          <p:nvPr/>
        </p:nvSpPr>
        <p:spPr>
          <a:xfrm>
            <a:off x="5012435" y="7964423"/>
            <a:ext cx="58419" cy="0"/>
          </a:xfrm>
          <a:custGeom>
            <a:avLst/>
            <a:gdLst/>
            <a:ahLst/>
            <a:cxnLst/>
            <a:rect l="l" t="t" r="r" b="b"/>
            <a:pathLst>
              <a:path w="58420" h="0">
                <a:moveTo>
                  <a:pt x="0" y="0"/>
                </a:moveTo>
                <a:lnTo>
                  <a:pt x="57912" y="0"/>
                </a:lnTo>
              </a:path>
            </a:pathLst>
          </a:custGeom>
          <a:ln w="4762">
            <a:solidFill>
              <a:srgbClr val="000000"/>
            </a:solidFill>
          </a:ln>
        </p:spPr>
        <p:txBody>
          <a:bodyPr wrap="square" lIns="0" tIns="0" rIns="0" bIns="0" rtlCol="0"/>
          <a:lstStyle/>
          <a:p/>
        </p:txBody>
      </p:sp>
      <p:sp>
        <p:nvSpPr>
          <p:cNvPr id="52" name="object 52"/>
          <p:cNvSpPr/>
          <p:nvPr/>
        </p:nvSpPr>
        <p:spPr>
          <a:xfrm>
            <a:off x="4969764" y="7964423"/>
            <a:ext cx="151130" cy="0"/>
          </a:xfrm>
          <a:custGeom>
            <a:avLst/>
            <a:gdLst/>
            <a:ahLst/>
            <a:cxnLst/>
            <a:rect l="l" t="t" r="r" b="b"/>
            <a:pathLst>
              <a:path w="151129" h="0">
                <a:moveTo>
                  <a:pt x="0" y="0"/>
                </a:moveTo>
                <a:lnTo>
                  <a:pt x="150875" y="0"/>
                </a:lnTo>
              </a:path>
            </a:pathLst>
          </a:custGeom>
          <a:ln w="4762">
            <a:solidFill>
              <a:srgbClr val="000000"/>
            </a:solidFill>
          </a:ln>
        </p:spPr>
        <p:txBody>
          <a:bodyPr wrap="square" lIns="0" tIns="0" rIns="0" bIns="0" rtlCol="0"/>
          <a:lstStyle/>
          <a:p/>
        </p:txBody>
      </p:sp>
      <p:sp>
        <p:nvSpPr>
          <p:cNvPr id="53" name="object 53"/>
          <p:cNvSpPr/>
          <p:nvPr/>
        </p:nvSpPr>
        <p:spPr>
          <a:xfrm>
            <a:off x="5065776" y="7946135"/>
            <a:ext cx="55244" cy="36830"/>
          </a:xfrm>
          <a:custGeom>
            <a:avLst/>
            <a:gdLst/>
            <a:ahLst/>
            <a:cxnLst/>
            <a:rect l="l" t="t" r="r" b="b"/>
            <a:pathLst>
              <a:path w="55245" h="36829">
                <a:moveTo>
                  <a:pt x="0" y="36576"/>
                </a:moveTo>
                <a:lnTo>
                  <a:pt x="0" y="0"/>
                </a:lnTo>
                <a:lnTo>
                  <a:pt x="54863" y="18287"/>
                </a:lnTo>
                <a:lnTo>
                  <a:pt x="0" y="36576"/>
                </a:lnTo>
                <a:close/>
              </a:path>
            </a:pathLst>
          </a:custGeom>
          <a:solidFill>
            <a:srgbClr val="000000"/>
          </a:solidFill>
        </p:spPr>
        <p:txBody>
          <a:bodyPr wrap="square" lIns="0" tIns="0" rIns="0" bIns="0" rtlCol="0"/>
          <a:lstStyle/>
          <a:p/>
        </p:txBody>
      </p:sp>
      <p:sp>
        <p:nvSpPr>
          <p:cNvPr id="54" name="object 54"/>
          <p:cNvSpPr/>
          <p:nvPr/>
        </p:nvSpPr>
        <p:spPr>
          <a:xfrm>
            <a:off x="5283707" y="7946135"/>
            <a:ext cx="55244" cy="36830"/>
          </a:xfrm>
          <a:custGeom>
            <a:avLst/>
            <a:gdLst/>
            <a:ahLst/>
            <a:cxnLst/>
            <a:rect l="l" t="t" r="r" b="b"/>
            <a:pathLst>
              <a:path w="55245" h="36829">
                <a:moveTo>
                  <a:pt x="54864" y="36576"/>
                </a:moveTo>
                <a:lnTo>
                  <a:pt x="0" y="18287"/>
                </a:lnTo>
                <a:lnTo>
                  <a:pt x="54864" y="0"/>
                </a:lnTo>
                <a:lnTo>
                  <a:pt x="54864" y="36576"/>
                </a:lnTo>
                <a:close/>
              </a:path>
            </a:pathLst>
          </a:custGeom>
          <a:solidFill>
            <a:srgbClr val="000000"/>
          </a:solidFill>
        </p:spPr>
        <p:txBody>
          <a:bodyPr wrap="square" lIns="0" tIns="0" rIns="0" bIns="0" rtlCol="0"/>
          <a:lstStyle/>
          <a:p/>
        </p:txBody>
      </p:sp>
      <p:sp>
        <p:nvSpPr>
          <p:cNvPr id="55" name="object 55"/>
          <p:cNvSpPr/>
          <p:nvPr/>
        </p:nvSpPr>
        <p:spPr>
          <a:xfrm>
            <a:off x="3970020" y="7898892"/>
            <a:ext cx="1000125" cy="132715"/>
          </a:xfrm>
          <a:custGeom>
            <a:avLst/>
            <a:gdLst/>
            <a:ahLst/>
            <a:cxnLst/>
            <a:rect l="l" t="t" r="r" b="b"/>
            <a:pathLst>
              <a:path w="1000125" h="132715">
                <a:moveTo>
                  <a:pt x="0" y="0"/>
                </a:moveTo>
                <a:lnTo>
                  <a:pt x="999744" y="0"/>
                </a:lnTo>
                <a:lnTo>
                  <a:pt x="999744" y="132587"/>
                </a:lnTo>
                <a:lnTo>
                  <a:pt x="0" y="132587"/>
                </a:lnTo>
                <a:lnTo>
                  <a:pt x="0" y="0"/>
                </a:lnTo>
                <a:close/>
              </a:path>
            </a:pathLst>
          </a:custGeom>
          <a:solidFill>
            <a:srgbClr val="FFFFFF"/>
          </a:solidFill>
        </p:spPr>
        <p:txBody>
          <a:bodyPr wrap="square" lIns="0" tIns="0" rIns="0" bIns="0" rtlCol="0"/>
          <a:lstStyle/>
          <a:p/>
        </p:txBody>
      </p:sp>
      <p:sp>
        <p:nvSpPr>
          <p:cNvPr id="56" name="object 56"/>
          <p:cNvSpPr/>
          <p:nvPr/>
        </p:nvSpPr>
        <p:spPr>
          <a:xfrm>
            <a:off x="5283707" y="7836407"/>
            <a:ext cx="0" cy="401320"/>
          </a:xfrm>
          <a:custGeom>
            <a:avLst/>
            <a:gdLst/>
            <a:ahLst/>
            <a:cxnLst/>
            <a:rect l="l" t="t" r="r" b="b"/>
            <a:pathLst>
              <a:path w="0" h="401320">
                <a:moveTo>
                  <a:pt x="0" y="400812"/>
                </a:moveTo>
                <a:lnTo>
                  <a:pt x="0" y="0"/>
                </a:lnTo>
                <a:lnTo>
                  <a:pt x="0" y="400812"/>
                </a:lnTo>
                <a:close/>
              </a:path>
            </a:pathLst>
          </a:custGeom>
          <a:ln w="4762">
            <a:solidFill>
              <a:srgbClr val="000000"/>
            </a:solidFill>
          </a:ln>
        </p:spPr>
        <p:txBody>
          <a:bodyPr wrap="square" lIns="0" tIns="0" rIns="0" bIns="0" rtlCol="0"/>
          <a:lstStyle/>
          <a:p/>
        </p:txBody>
      </p:sp>
      <p:sp>
        <p:nvSpPr>
          <p:cNvPr id="57" name="object 57"/>
          <p:cNvSpPr/>
          <p:nvPr/>
        </p:nvSpPr>
        <p:spPr>
          <a:xfrm>
            <a:off x="5690615" y="7856219"/>
            <a:ext cx="0" cy="381000"/>
          </a:xfrm>
          <a:custGeom>
            <a:avLst/>
            <a:gdLst/>
            <a:ahLst/>
            <a:cxnLst/>
            <a:rect l="l" t="t" r="r" b="b"/>
            <a:pathLst>
              <a:path w="0" h="381000">
                <a:moveTo>
                  <a:pt x="0" y="381000"/>
                </a:moveTo>
                <a:lnTo>
                  <a:pt x="0" y="0"/>
                </a:lnTo>
                <a:lnTo>
                  <a:pt x="0" y="381000"/>
                </a:lnTo>
                <a:close/>
              </a:path>
            </a:pathLst>
          </a:custGeom>
          <a:ln w="4762">
            <a:solidFill>
              <a:srgbClr val="000000"/>
            </a:solidFill>
          </a:ln>
        </p:spPr>
        <p:txBody>
          <a:bodyPr wrap="square" lIns="0" tIns="0" rIns="0" bIns="0" rtlCol="0"/>
          <a:lstStyle/>
          <a:p/>
        </p:txBody>
      </p:sp>
      <p:sp>
        <p:nvSpPr>
          <p:cNvPr id="58" name="object 58"/>
          <p:cNvSpPr/>
          <p:nvPr/>
        </p:nvSpPr>
        <p:spPr>
          <a:xfrm>
            <a:off x="5334000" y="8127492"/>
            <a:ext cx="154305" cy="0"/>
          </a:xfrm>
          <a:custGeom>
            <a:avLst/>
            <a:gdLst/>
            <a:ahLst/>
            <a:cxnLst/>
            <a:rect l="l" t="t" r="r" b="b"/>
            <a:pathLst>
              <a:path w="154304" h="0">
                <a:moveTo>
                  <a:pt x="153923" y="0"/>
                </a:moveTo>
                <a:lnTo>
                  <a:pt x="0" y="0"/>
                </a:lnTo>
              </a:path>
            </a:pathLst>
          </a:custGeom>
          <a:ln w="4762">
            <a:solidFill>
              <a:srgbClr val="000000"/>
            </a:solidFill>
          </a:ln>
        </p:spPr>
        <p:txBody>
          <a:bodyPr wrap="square" lIns="0" tIns="0" rIns="0" bIns="0" rtlCol="0"/>
          <a:lstStyle/>
          <a:p/>
        </p:txBody>
      </p:sp>
      <p:sp>
        <p:nvSpPr>
          <p:cNvPr id="59" name="object 59"/>
          <p:cNvSpPr/>
          <p:nvPr/>
        </p:nvSpPr>
        <p:spPr>
          <a:xfrm>
            <a:off x="5487923" y="8127492"/>
            <a:ext cx="152400" cy="0"/>
          </a:xfrm>
          <a:custGeom>
            <a:avLst/>
            <a:gdLst/>
            <a:ahLst/>
            <a:cxnLst/>
            <a:rect l="l" t="t" r="r" b="b"/>
            <a:pathLst>
              <a:path w="152400" h="0">
                <a:moveTo>
                  <a:pt x="0" y="0"/>
                </a:moveTo>
                <a:lnTo>
                  <a:pt x="152400" y="0"/>
                </a:lnTo>
              </a:path>
            </a:pathLst>
          </a:custGeom>
          <a:ln w="4762">
            <a:solidFill>
              <a:srgbClr val="000000"/>
            </a:solidFill>
          </a:ln>
        </p:spPr>
        <p:txBody>
          <a:bodyPr wrap="square" lIns="0" tIns="0" rIns="0" bIns="0" rtlCol="0"/>
          <a:lstStyle/>
          <a:p/>
        </p:txBody>
      </p:sp>
      <p:sp>
        <p:nvSpPr>
          <p:cNvPr id="60" name="object 60"/>
          <p:cNvSpPr/>
          <p:nvPr/>
        </p:nvSpPr>
        <p:spPr>
          <a:xfrm>
            <a:off x="5021580" y="8127492"/>
            <a:ext cx="262255" cy="0"/>
          </a:xfrm>
          <a:custGeom>
            <a:avLst/>
            <a:gdLst/>
            <a:ahLst/>
            <a:cxnLst/>
            <a:rect l="l" t="t" r="r" b="b"/>
            <a:pathLst>
              <a:path w="262254" h="0">
                <a:moveTo>
                  <a:pt x="0" y="0"/>
                </a:moveTo>
                <a:lnTo>
                  <a:pt x="262127" y="0"/>
                </a:lnTo>
              </a:path>
            </a:pathLst>
          </a:custGeom>
          <a:ln w="4762">
            <a:solidFill>
              <a:srgbClr val="000000"/>
            </a:solidFill>
          </a:ln>
        </p:spPr>
        <p:txBody>
          <a:bodyPr wrap="square" lIns="0" tIns="0" rIns="0" bIns="0" rtlCol="0"/>
          <a:lstStyle/>
          <a:p/>
        </p:txBody>
      </p:sp>
      <p:sp>
        <p:nvSpPr>
          <p:cNvPr id="61" name="object 61"/>
          <p:cNvSpPr/>
          <p:nvPr/>
        </p:nvSpPr>
        <p:spPr>
          <a:xfrm>
            <a:off x="5283707" y="8109204"/>
            <a:ext cx="55244" cy="36830"/>
          </a:xfrm>
          <a:custGeom>
            <a:avLst/>
            <a:gdLst/>
            <a:ahLst/>
            <a:cxnLst/>
            <a:rect l="l" t="t" r="r" b="b"/>
            <a:pathLst>
              <a:path w="55245" h="36829">
                <a:moveTo>
                  <a:pt x="54864" y="36576"/>
                </a:moveTo>
                <a:lnTo>
                  <a:pt x="0" y="18288"/>
                </a:lnTo>
                <a:lnTo>
                  <a:pt x="54864" y="0"/>
                </a:lnTo>
                <a:lnTo>
                  <a:pt x="54864" y="36576"/>
                </a:lnTo>
                <a:close/>
              </a:path>
            </a:pathLst>
          </a:custGeom>
          <a:solidFill>
            <a:srgbClr val="000000"/>
          </a:solidFill>
        </p:spPr>
        <p:txBody>
          <a:bodyPr wrap="square" lIns="0" tIns="0" rIns="0" bIns="0" rtlCol="0"/>
          <a:lstStyle/>
          <a:p/>
        </p:txBody>
      </p:sp>
      <p:sp>
        <p:nvSpPr>
          <p:cNvPr id="62" name="object 62"/>
          <p:cNvSpPr/>
          <p:nvPr/>
        </p:nvSpPr>
        <p:spPr>
          <a:xfrm>
            <a:off x="5635752" y="8109204"/>
            <a:ext cx="55244" cy="36830"/>
          </a:xfrm>
          <a:custGeom>
            <a:avLst/>
            <a:gdLst/>
            <a:ahLst/>
            <a:cxnLst/>
            <a:rect l="l" t="t" r="r" b="b"/>
            <a:pathLst>
              <a:path w="55245" h="36829">
                <a:moveTo>
                  <a:pt x="0" y="36576"/>
                </a:moveTo>
                <a:lnTo>
                  <a:pt x="0" y="0"/>
                </a:lnTo>
                <a:lnTo>
                  <a:pt x="54864" y="18288"/>
                </a:lnTo>
                <a:lnTo>
                  <a:pt x="0" y="36576"/>
                </a:lnTo>
                <a:close/>
              </a:path>
            </a:pathLst>
          </a:custGeom>
          <a:solidFill>
            <a:srgbClr val="000000"/>
          </a:solidFill>
        </p:spPr>
        <p:txBody>
          <a:bodyPr wrap="square" lIns="0" tIns="0" rIns="0" bIns="0" rtlCol="0"/>
          <a:lstStyle/>
          <a:p/>
        </p:txBody>
      </p:sp>
      <p:sp>
        <p:nvSpPr>
          <p:cNvPr id="63" name="object 63"/>
          <p:cNvSpPr/>
          <p:nvPr/>
        </p:nvSpPr>
        <p:spPr>
          <a:xfrm>
            <a:off x="4244340" y="8061960"/>
            <a:ext cx="777240" cy="132715"/>
          </a:xfrm>
          <a:custGeom>
            <a:avLst/>
            <a:gdLst/>
            <a:ahLst/>
            <a:cxnLst/>
            <a:rect l="l" t="t" r="r" b="b"/>
            <a:pathLst>
              <a:path w="777239" h="132715">
                <a:moveTo>
                  <a:pt x="0" y="0"/>
                </a:moveTo>
                <a:lnTo>
                  <a:pt x="777240" y="0"/>
                </a:lnTo>
                <a:lnTo>
                  <a:pt x="777240" y="132587"/>
                </a:lnTo>
                <a:lnTo>
                  <a:pt x="0" y="132587"/>
                </a:lnTo>
                <a:lnTo>
                  <a:pt x="0" y="0"/>
                </a:lnTo>
                <a:close/>
              </a:path>
            </a:pathLst>
          </a:custGeom>
          <a:solidFill>
            <a:srgbClr val="FFFFFF"/>
          </a:solidFill>
        </p:spPr>
        <p:txBody>
          <a:bodyPr wrap="square" lIns="0" tIns="0" rIns="0" bIns="0" rtlCol="0"/>
          <a:lstStyle/>
          <a:p/>
        </p:txBody>
      </p:sp>
      <p:sp>
        <p:nvSpPr>
          <p:cNvPr id="64" name="object 64"/>
          <p:cNvSpPr txBox="1"/>
          <p:nvPr/>
        </p:nvSpPr>
        <p:spPr>
          <a:xfrm>
            <a:off x="3973044" y="7849739"/>
            <a:ext cx="1104265" cy="351790"/>
          </a:xfrm>
          <a:prstGeom prst="rect">
            <a:avLst/>
          </a:prstGeom>
        </p:spPr>
        <p:txBody>
          <a:bodyPr wrap="square" lIns="0" tIns="38100" rIns="0" bIns="0" rtlCol="0" vert="horz">
            <a:spAutoFit/>
          </a:bodyPr>
          <a:lstStyle/>
          <a:p>
            <a:pPr algn="r" marR="58419">
              <a:lnSpc>
                <a:spcPct val="100000"/>
              </a:lnSpc>
              <a:spcBef>
                <a:spcPts val="300"/>
              </a:spcBef>
            </a:pPr>
            <a:r>
              <a:rPr dirty="0" sz="850">
                <a:latin typeface="Calibri"/>
                <a:cs typeface="Calibri"/>
              </a:rPr>
              <a:t>Initial </a:t>
            </a:r>
            <a:r>
              <a:rPr dirty="0" sz="850" spc="-5">
                <a:latin typeface="Calibri"/>
                <a:cs typeface="Calibri"/>
              </a:rPr>
              <a:t>(Elastic) Strain,</a:t>
            </a:r>
            <a:r>
              <a:rPr dirty="0" sz="850" spc="-90">
                <a:latin typeface="Calibri"/>
                <a:cs typeface="Calibri"/>
              </a:rPr>
              <a:t> </a:t>
            </a:r>
            <a:r>
              <a:rPr dirty="0" sz="900" spc="-50" i="1">
                <a:latin typeface="Georgia"/>
                <a:cs typeface="Georgia"/>
              </a:rPr>
              <a:t>e</a:t>
            </a:r>
            <a:endParaRPr sz="900">
              <a:latin typeface="Georgia"/>
              <a:cs typeface="Georgia"/>
            </a:endParaRPr>
          </a:p>
          <a:p>
            <a:pPr algn="r" marR="5080">
              <a:lnSpc>
                <a:spcPct val="100000"/>
              </a:lnSpc>
              <a:spcBef>
                <a:spcPts val="204"/>
              </a:spcBef>
            </a:pPr>
            <a:r>
              <a:rPr dirty="0" sz="850" spc="-5">
                <a:latin typeface="Calibri"/>
                <a:cs typeface="Calibri"/>
              </a:rPr>
              <a:t>Creep Strain,</a:t>
            </a:r>
            <a:r>
              <a:rPr dirty="0" sz="850" spc="-100">
                <a:latin typeface="Calibri"/>
                <a:cs typeface="Calibri"/>
              </a:rPr>
              <a:t> </a:t>
            </a:r>
            <a:r>
              <a:rPr dirty="0" sz="900" spc="-204" i="1">
                <a:latin typeface="Georgia"/>
                <a:cs typeface="Georgia"/>
              </a:rPr>
              <a:t>cye</a:t>
            </a:r>
            <a:endParaRPr sz="900">
              <a:latin typeface="Georgia"/>
              <a:cs typeface="Georgia"/>
            </a:endParaRPr>
          </a:p>
        </p:txBody>
      </p:sp>
      <p:sp>
        <p:nvSpPr>
          <p:cNvPr id="65" name="object 65"/>
          <p:cNvSpPr/>
          <p:nvPr/>
        </p:nvSpPr>
        <p:spPr>
          <a:xfrm>
            <a:off x="5120639" y="7856219"/>
            <a:ext cx="0" cy="624840"/>
          </a:xfrm>
          <a:custGeom>
            <a:avLst/>
            <a:gdLst/>
            <a:ahLst/>
            <a:cxnLst/>
            <a:rect l="l" t="t" r="r" b="b"/>
            <a:pathLst>
              <a:path w="0" h="624840">
                <a:moveTo>
                  <a:pt x="0" y="624840"/>
                </a:moveTo>
                <a:lnTo>
                  <a:pt x="0" y="0"/>
                </a:lnTo>
                <a:lnTo>
                  <a:pt x="0" y="624840"/>
                </a:lnTo>
                <a:close/>
              </a:path>
            </a:pathLst>
          </a:custGeom>
          <a:ln w="4762">
            <a:solidFill>
              <a:srgbClr val="000000"/>
            </a:solidFill>
          </a:ln>
        </p:spPr>
        <p:txBody>
          <a:bodyPr wrap="square" lIns="0" tIns="0" rIns="0" bIns="0" rtlCol="0"/>
          <a:lstStyle/>
          <a:p/>
        </p:txBody>
      </p:sp>
      <p:sp>
        <p:nvSpPr>
          <p:cNvPr id="66" name="object 66"/>
          <p:cNvSpPr/>
          <p:nvPr/>
        </p:nvSpPr>
        <p:spPr>
          <a:xfrm>
            <a:off x="5690615" y="8304276"/>
            <a:ext cx="0" cy="177165"/>
          </a:xfrm>
          <a:custGeom>
            <a:avLst/>
            <a:gdLst/>
            <a:ahLst/>
            <a:cxnLst/>
            <a:rect l="l" t="t" r="r" b="b"/>
            <a:pathLst>
              <a:path w="0" h="177165">
                <a:moveTo>
                  <a:pt x="0" y="176783"/>
                </a:moveTo>
                <a:lnTo>
                  <a:pt x="0" y="0"/>
                </a:lnTo>
                <a:lnTo>
                  <a:pt x="0" y="176783"/>
                </a:lnTo>
                <a:close/>
              </a:path>
            </a:pathLst>
          </a:custGeom>
          <a:ln w="4762">
            <a:solidFill>
              <a:srgbClr val="000000"/>
            </a:solidFill>
          </a:ln>
        </p:spPr>
        <p:txBody>
          <a:bodyPr wrap="square" lIns="0" tIns="0" rIns="0" bIns="0" rtlCol="0"/>
          <a:lstStyle/>
          <a:p/>
        </p:txBody>
      </p:sp>
      <p:sp>
        <p:nvSpPr>
          <p:cNvPr id="67" name="object 67"/>
          <p:cNvSpPr/>
          <p:nvPr/>
        </p:nvSpPr>
        <p:spPr>
          <a:xfrm>
            <a:off x="5170932" y="8372855"/>
            <a:ext cx="234950" cy="0"/>
          </a:xfrm>
          <a:custGeom>
            <a:avLst/>
            <a:gdLst/>
            <a:ahLst/>
            <a:cxnLst/>
            <a:rect l="l" t="t" r="r" b="b"/>
            <a:pathLst>
              <a:path w="234950" h="0">
                <a:moveTo>
                  <a:pt x="234696" y="0"/>
                </a:moveTo>
                <a:lnTo>
                  <a:pt x="0" y="0"/>
                </a:lnTo>
              </a:path>
            </a:pathLst>
          </a:custGeom>
          <a:ln w="4762">
            <a:solidFill>
              <a:srgbClr val="000000"/>
            </a:solidFill>
          </a:ln>
        </p:spPr>
        <p:txBody>
          <a:bodyPr wrap="square" lIns="0" tIns="0" rIns="0" bIns="0" rtlCol="0"/>
          <a:lstStyle/>
          <a:p/>
        </p:txBody>
      </p:sp>
      <p:sp>
        <p:nvSpPr>
          <p:cNvPr id="68" name="object 68"/>
          <p:cNvSpPr/>
          <p:nvPr/>
        </p:nvSpPr>
        <p:spPr>
          <a:xfrm>
            <a:off x="5405628" y="8372855"/>
            <a:ext cx="234950" cy="0"/>
          </a:xfrm>
          <a:custGeom>
            <a:avLst/>
            <a:gdLst/>
            <a:ahLst/>
            <a:cxnLst/>
            <a:rect l="l" t="t" r="r" b="b"/>
            <a:pathLst>
              <a:path w="234950" h="0">
                <a:moveTo>
                  <a:pt x="0" y="0"/>
                </a:moveTo>
                <a:lnTo>
                  <a:pt x="234695" y="0"/>
                </a:lnTo>
              </a:path>
            </a:pathLst>
          </a:custGeom>
          <a:ln w="4762">
            <a:solidFill>
              <a:srgbClr val="000000"/>
            </a:solidFill>
          </a:ln>
        </p:spPr>
        <p:txBody>
          <a:bodyPr wrap="square" lIns="0" tIns="0" rIns="0" bIns="0" rtlCol="0"/>
          <a:lstStyle/>
          <a:p/>
        </p:txBody>
      </p:sp>
      <p:sp>
        <p:nvSpPr>
          <p:cNvPr id="69" name="object 69"/>
          <p:cNvSpPr/>
          <p:nvPr/>
        </p:nvSpPr>
        <p:spPr>
          <a:xfrm>
            <a:off x="5000244" y="8372855"/>
            <a:ext cx="120650" cy="0"/>
          </a:xfrm>
          <a:custGeom>
            <a:avLst/>
            <a:gdLst/>
            <a:ahLst/>
            <a:cxnLst/>
            <a:rect l="l" t="t" r="r" b="b"/>
            <a:pathLst>
              <a:path w="120650" h="0">
                <a:moveTo>
                  <a:pt x="0" y="0"/>
                </a:moveTo>
                <a:lnTo>
                  <a:pt x="120395" y="0"/>
                </a:lnTo>
              </a:path>
            </a:pathLst>
          </a:custGeom>
          <a:ln w="4762">
            <a:solidFill>
              <a:srgbClr val="000000"/>
            </a:solidFill>
          </a:ln>
        </p:spPr>
        <p:txBody>
          <a:bodyPr wrap="square" lIns="0" tIns="0" rIns="0" bIns="0" rtlCol="0"/>
          <a:lstStyle/>
          <a:p/>
        </p:txBody>
      </p:sp>
      <p:sp>
        <p:nvSpPr>
          <p:cNvPr id="70" name="object 70"/>
          <p:cNvSpPr/>
          <p:nvPr/>
        </p:nvSpPr>
        <p:spPr>
          <a:xfrm>
            <a:off x="5120639" y="8354568"/>
            <a:ext cx="55244" cy="36830"/>
          </a:xfrm>
          <a:custGeom>
            <a:avLst/>
            <a:gdLst/>
            <a:ahLst/>
            <a:cxnLst/>
            <a:rect l="l" t="t" r="r" b="b"/>
            <a:pathLst>
              <a:path w="55245" h="36829">
                <a:moveTo>
                  <a:pt x="54864" y="36576"/>
                </a:moveTo>
                <a:lnTo>
                  <a:pt x="0" y="18287"/>
                </a:lnTo>
                <a:lnTo>
                  <a:pt x="54864" y="0"/>
                </a:lnTo>
                <a:lnTo>
                  <a:pt x="54864" y="36576"/>
                </a:lnTo>
                <a:close/>
              </a:path>
            </a:pathLst>
          </a:custGeom>
          <a:solidFill>
            <a:srgbClr val="000000"/>
          </a:solidFill>
        </p:spPr>
        <p:txBody>
          <a:bodyPr wrap="square" lIns="0" tIns="0" rIns="0" bIns="0" rtlCol="0"/>
          <a:lstStyle/>
          <a:p/>
        </p:txBody>
      </p:sp>
      <p:sp>
        <p:nvSpPr>
          <p:cNvPr id="71" name="object 71"/>
          <p:cNvSpPr/>
          <p:nvPr/>
        </p:nvSpPr>
        <p:spPr>
          <a:xfrm>
            <a:off x="5635752" y="8354568"/>
            <a:ext cx="55244" cy="36830"/>
          </a:xfrm>
          <a:custGeom>
            <a:avLst/>
            <a:gdLst/>
            <a:ahLst/>
            <a:cxnLst/>
            <a:rect l="l" t="t" r="r" b="b"/>
            <a:pathLst>
              <a:path w="55245" h="36829">
                <a:moveTo>
                  <a:pt x="0" y="36576"/>
                </a:moveTo>
                <a:lnTo>
                  <a:pt x="0" y="0"/>
                </a:lnTo>
                <a:lnTo>
                  <a:pt x="54864" y="18287"/>
                </a:lnTo>
                <a:lnTo>
                  <a:pt x="0" y="36576"/>
                </a:lnTo>
                <a:close/>
              </a:path>
            </a:pathLst>
          </a:custGeom>
          <a:solidFill>
            <a:srgbClr val="000000"/>
          </a:solidFill>
        </p:spPr>
        <p:txBody>
          <a:bodyPr wrap="square" lIns="0" tIns="0" rIns="0" bIns="0" rtlCol="0"/>
          <a:lstStyle/>
          <a:p/>
        </p:txBody>
      </p:sp>
      <p:sp>
        <p:nvSpPr>
          <p:cNvPr id="72" name="object 72"/>
          <p:cNvSpPr txBox="1"/>
          <p:nvPr/>
        </p:nvSpPr>
        <p:spPr>
          <a:xfrm>
            <a:off x="3745992" y="8305800"/>
            <a:ext cx="1267460" cy="132715"/>
          </a:xfrm>
          <a:prstGeom prst="rect">
            <a:avLst/>
          </a:prstGeom>
          <a:solidFill>
            <a:srgbClr val="FFFFFF"/>
          </a:solidFill>
        </p:spPr>
        <p:txBody>
          <a:bodyPr wrap="square" lIns="0" tIns="0" rIns="0" bIns="0" rtlCol="0" vert="horz">
            <a:spAutoFit/>
          </a:bodyPr>
          <a:lstStyle/>
          <a:p>
            <a:pPr marL="2540">
              <a:lnSpc>
                <a:spcPts val="994"/>
              </a:lnSpc>
            </a:pPr>
            <a:r>
              <a:rPr dirty="0" sz="850" spc="-5">
                <a:latin typeface="Calibri"/>
                <a:cs typeface="Calibri"/>
              </a:rPr>
              <a:t>Total Strain,</a:t>
            </a:r>
            <a:r>
              <a:rPr dirty="0" sz="850" spc="-50">
                <a:latin typeface="Calibri"/>
                <a:cs typeface="Calibri"/>
              </a:rPr>
              <a:t> </a:t>
            </a:r>
            <a:r>
              <a:rPr dirty="0" sz="900" spc="-180" i="1">
                <a:latin typeface="Georgia"/>
                <a:cs typeface="Georgia"/>
              </a:rPr>
              <a:t>e</a:t>
            </a:r>
            <a:r>
              <a:rPr dirty="0" sz="850" spc="-180">
                <a:latin typeface="Calibri"/>
                <a:cs typeface="Calibri"/>
              </a:rPr>
              <a:t>+</a:t>
            </a:r>
            <a:r>
              <a:rPr dirty="0" sz="900" spc="-180" i="1">
                <a:latin typeface="Georgia"/>
                <a:cs typeface="Georgia"/>
              </a:rPr>
              <a:t>cye</a:t>
            </a:r>
            <a:r>
              <a:rPr dirty="0" sz="850" spc="-180" i="1">
                <a:latin typeface="Calibri"/>
                <a:cs typeface="Calibri"/>
              </a:rPr>
              <a:t>=</a:t>
            </a:r>
            <a:r>
              <a:rPr dirty="0" sz="900" spc="-180" i="1">
                <a:latin typeface="Georgia"/>
                <a:cs typeface="Georgia"/>
              </a:rPr>
              <a:t>e</a:t>
            </a:r>
            <a:r>
              <a:rPr dirty="0" sz="850" spc="-180" i="1">
                <a:latin typeface="Calibri"/>
                <a:cs typeface="Calibri"/>
              </a:rPr>
              <a:t>(1+</a:t>
            </a:r>
            <a:r>
              <a:rPr dirty="0" sz="900" spc="-180" i="1">
                <a:latin typeface="Georgia"/>
                <a:cs typeface="Georgia"/>
              </a:rPr>
              <a:t>cy</a:t>
            </a:r>
            <a:r>
              <a:rPr dirty="0" sz="850" spc="-180" i="1">
                <a:latin typeface="Calibri"/>
                <a:cs typeface="Calibri"/>
              </a:rPr>
              <a:t>)</a:t>
            </a:r>
            <a:endParaRPr sz="850">
              <a:latin typeface="Calibri"/>
              <a:cs typeface="Calibri"/>
            </a:endParaRPr>
          </a:p>
        </p:txBody>
      </p:sp>
      <p:sp>
        <p:nvSpPr>
          <p:cNvPr id="73" name="object 73"/>
          <p:cNvSpPr/>
          <p:nvPr/>
        </p:nvSpPr>
        <p:spPr>
          <a:xfrm>
            <a:off x="5766815" y="7088123"/>
            <a:ext cx="241300" cy="245745"/>
          </a:xfrm>
          <a:custGeom>
            <a:avLst/>
            <a:gdLst/>
            <a:ahLst/>
            <a:cxnLst/>
            <a:rect l="l" t="t" r="r" b="b"/>
            <a:pathLst>
              <a:path w="241300" h="245745">
                <a:moveTo>
                  <a:pt x="240791" y="0"/>
                </a:moveTo>
                <a:lnTo>
                  <a:pt x="240791" y="245364"/>
                </a:lnTo>
                <a:lnTo>
                  <a:pt x="0" y="240792"/>
                </a:lnTo>
              </a:path>
            </a:pathLst>
          </a:custGeom>
          <a:ln w="6096">
            <a:solidFill>
              <a:srgbClr val="000000"/>
            </a:solidFill>
          </a:ln>
        </p:spPr>
        <p:txBody>
          <a:bodyPr wrap="square" lIns="0" tIns="0" rIns="0" bIns="0" rtlCol="0"/>
          <a:lstStyle/>
          <a:p/>
        </p:txBody>
      </p:sp>
      <p:sp>
        <p:nvSpPr>
          <p:cNvPr id="74" name="object 74"/>
          <p:cNvSpPr txBox="1"/>
          <p:nvPr/>
        </p:nvSpPr>
        <p:spPr>
          <a:xfrm>
            <a:off x="5997412" y="7126688"/>
            <a:ext cx="200660" cy="156210"/>
          </a:xfrm>
          <a:prstGeom prst="rect">
            <a:avLst/>
          </a:prstGeom>
        </p:spPr>
        <p:txBody>
          <a:bodyPr wrap="square" lIns="0" tIns="13335" rIns="0" bIns="0" rtlCol="0" vert="horz">
            <a:spAutoFit/>
          </a:bodyPr>
          <a:lstStyle/>
          <a:p>
            <a:pPr marL="25400">
              <a:lnSpc>
                <a:spcPct val="100000"/>
              </a:lnSpc>
              <a:spcBef>
                <a:spcPts val="105"/>
              </a:spcBef>
            </a:pPr>
            <a:r>
              <a:rPr dirty="0" sz="850" spc="5" i="1">
                <a:latin typeface="Calibri"/>
                <a:cs typeface="Calibri"/>
              </a:rPr>
              <a:t>E’’</a:t>
            </a:r>
            <a:r>
              <a:rPr dirty="0" baseline="-11111" sz="750" spc="7" i="1">
                <a:latin typeface="Calibri"/>
                <a:cs typeface="Calibri"/>
              </a:rPr>
              <a:t>c</a:t>
            </a:r>
            <a:endParaRPr baseline="-11111" sz="750">
              <a:latin typeface="Calibri"/>
              <a:cs typeface="Calibri"/>
            </a:endParaRPr>
          </a:p>
        </p:txBody>
      </p:sp>
      <p:sp>
        <p:nvSpPr>
          <p:cNvPr id="75" name="object 75"/>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76" name="object 76"/>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47</a:t>
            </a:r>
            <a:endParaRPr sz="1050">
              <a:latin typeface="Calibri"/>
              <a:cs typeface="Calibri"/>
            </a:endParaRPr>
          </a:p>
        </p:txBody>
      </p:sp>
      <p:sp>
        <p:nvSpPr>
          <p:cNvPr id="78" name="object 78"/>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77" name="object 77"/>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48</a:t>
            </a:r>
            <a:endParaRPr sz="105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4032250" cy="417195"/>
          </a:xfrm>
          <a:prstGeom prst="rect"/>
        </p:spPr>
        <p:txBody>
          <a:bodyPr wrap="square" lIns="0" tIns="14604" rIns="0" bIns="0" rtlCol="0" vert="horz">
            <a:spAutoFit/>
          </a:bodyPr>
          <a:lstStyle/>
          <a:p>
            <a:pPr>
              <a:lnSpc>
                <a:spcPct val="100000"/>
              </a:lnSpc>
              <a:spcBef>
                <a:spcPts val="114"/>
              </a:spcBef>
            </a:pPr>
            <a:r>
              <a:rPr dirty="0" sz="2550" spc="10" b="0">
                <a:solidFill>
                  <a:srgbClr val="1C7C5B"/>
                </a:solidFill>
                <a:latin typeface="Arial Black"/>
                <a:cs typeface="Arial Black"/>
              </a:rPr>
              <a:t>Slab </a:t>
            </a:r>
            <a:r>
              <a:rPr dirty="0" sz="2550" spc="15" b="0">
                <a:solidFill>
                  <a:srgbClr val="1C7C5B"/>
                </a:solidFill>
                <a:latin typeface="Arial Black"/>
                <a:cs typeface="Arial Black"/>
              </a:rPr>
              <a:t>Creep</a:t>
            </a:r>
            <a:r>
              <a:rPr dirty="0" sz="2550" spc="-50" b="0">
                <a:solidFill>
                  <a:srgbClr val="1C7C5B"/>
                </a:solidFill>
                <a:latin typeface="Arial Black"/>
                <a:cs typeface="Arial Black"/>
              </a:rPr>
              <a:t> </a:t>
            </a:r>
            <a:r>
              <a:rPr dirty="0" sz="2550" spc="10" b="0">
                <a:solidFill>
                  <a:srgbClr val="1C7C5B"/>
                </a:solidFill>
                <a:latin typeface="Arial Black"/>
                <a:cs typeface="Arial Black"/>
              </a:rPr>
              <a:t>Coefficient</a:t>
            </a:r>
            <a:endParaRPr sz="2550">
              <a:latin typeface="Arial Black"/>
              <a:cs typeface="Arial Black"/>
            </a:endParaRPr>
          </a:p>
        </p:txBody>
      </p:sp>
      <p:sp>
        <p:nvSpPr>
          <p:cNvPr id="6" name="object 6"/>
          <p:cNvSpPr/>
          <p:nvPr/>
        </p:nvSpPr>
        <p:spPr>
          <a:xfrm>
            <a:off x="1260348" y="2033016"/>
            <a:ext cx="71755" cy="9525"/>
          </a:xfrm>
          <a:custGeom>
            <a:avLst/>
            <a:gdLst/>
            <a:ahLst/>
            <a:cxnLst/>
            <a:rect l="l" t="t" r="r" b="b"/>
            <a:pathLst>
              <a:path w="71755" h="9525">
                <a:moveTo>
                  <a:pt x="0" y="0"/>
                </a:moveTo>
                <a:lnTo>
                  <a:pt x="71627" y="0"/>
                </a:lnTo>
                <a:lnTo>
                  <a:pt x="71627" y="9143"/>
                </a:lnTo>
                <a:lnTo>
                  <a:pt x="0" y="9143"/>
                </a:lnTo>
                <a:lnTo>
                  <a:pt x="0" y="0"/>
                </a:lnTo>
                <a:close/>
              </a:path>
            </a:pathLst>
          </a:custGeom>
          <a:solidFill>
            <a:srgbClr val="000000"/>
          </a:solidFill>
        </p:spPr>
        <p:txBody>
          <a:bodyPr wrap="square" lIns="0" tIns="0" rIns="0" bIns="0" rtlCol="0"/>
          <a:lstStyle/>
          <a:p/>
        </p:txBody>
      </p:sp>
      <p:sp>
        <p:nvSpPr>
          <p:cNvPr id="7" name="object 7"/>
          <p:cNvSpPr txBox="1"/>
          <p:nvPr/>
        </p:nvSpPr>
        <p:spPr>
          <a:xfrm>
            <a:off x="2116803" y="1989825"/>
            <a:ext cx="64135" cy="151765"/>
          </a:xfrm>
          <a:prstGeom prst="rect">
            <a:avLst/>
          </a:prstGeom>
        </p:spPr>
        <p:txBody>
          <a:bodyPr wrap="square" lIns="0" tIns="15875" rIns="0" bIns="0" rtlCol="0" vert="horz">
            <a:spAutoFit/>
          </a:bodyPr>
          <a:lstStyle/>
          <a:p>
            <a:pPr>
              <a:lnSpc>
                <a:spcPct val="100000"/>
              </a:lnSpc>
              <a:spcBef>
                <a:spcPts val="125"/>
              </a:spcBef>
            </a:pPr>
            <a:r>
              <a:rPr dirty="0" sz="800" spc="55">
                <a:latin typeface="Cambria"/>
                <a:cs typeface="Cambria"/>
              </a:rPr>
              <a:t>s</a:t>
            </a:r>
            <a:endParaRPr sz="800">
              <a:latin typeface="Cambria"/>
              <a:cs typeface="Cambria"/>
            </a:endParaRPr>
          </a:p>
        </p:txBody>
      </p:sp>
      <p:sp>
        <p:nvSpPr>
          <p:cNvPr id="8" name="object 8"/>
          <p:cNvSpPr/>
          <p:nvPr/>
        </p:nvSpPr>
        <p:spPr>
          <a:xfrm>
            <a:off x="3118104" y="1918716"/>
            <a:ext cx="189230" cy="239395"/>
          </a:xfrm>
          <a:custGeom>
            <a:avLst/>
            <a:gdLst/>
            <a:ahLst/>
            <a:cxnLst/>
            <a:rect l="l" t="t" r="r" b="b"/>
            <a:pathLst>
              <a:path w="189229" h="239394">
                <a:moveTo>
                  <a:pt x="137160" y="239268"/>
                </a:moveTo>
                <a:lnTo>
                  <a:pt x="134112" y="233172"/>
                </a:lnTo>
                <a:lnTo>
                  <a:pt x="143589" y="226314"/>
                </a:lnTo>
                <a:lnTo>
                  <a:pt x="151638" y="217170"/>
                </a:lnTo>
                <a:lnTo>
                  <a:pt x="169473" y="175688"/>
                </a:lnTo>
                <a:lnTo>
                  <a:pt x="175260" y="120396"/>
                </a:lnTo>
                <a:lnTo>
                  <a:pt x="174664" y="99774"/>
                </a:lnTo>
                <a:lnTo>
                  <a:pt x="164592" y="48768"/>
                </a:lnTo>
                <a:lnTo>
                  <a:pt x="143589" y="13192"/>
                </a:lnTo>
                <a:lnTo>
                  <a:pt x="134112" y="6096"/>
                </a:lnTo>
                <a:lnTo>
                  <a:pt x="137160" y="0"/>
                </a:lnTo>
                <a:lnTo>
                  <a:pt x="166949" y="29575"/>
                </a:lnTo>
                <a:lnTo>
                  <a:pt x="185547" y="79438"/>
                </a:lnTo>
                <a:lnTo>
                  <a:pt x="188976" y="120396"/>
                </a:lnTo>
                <a:lnTo>
                  <a:pt x="188118" y="140636"/>
                </a:lnTo>
                <a:lnTo>
                  <a:pt x="181260" y="178260"/>
                </a:lnTo>
                <a:lnTo>
                  <a:pt x="157924" y="222313"/>
                </a:lnTo>
                <a:lnTo>
                  <a:pt x="148042" y="232148"/>
                </a:lnTo>
                <a:lnTo>
                  <a:pt x="137160" y="239268"/>
                </a:lnTo>
                <a:close/>
              </a:path>
              <a:path w="189229" h="239394">
                <a:moveTo>
                  <a:pt x="50292" y="239268"/>
                </a:moveTo>
                <a:lnTo>
                  <a:pt x="21145" y="209907"/>
                </a:lnTo>
                <a:lnTo>
                  <a:pt x="3429" y="160020"/>
                </a:lnTo>
                <a:lnTo>
                  <a:pt x="0" y="120396"/>
                </a:lnTo>
                <a:lnTo>
                  <a:pt x="857" y="99274"/>
                </a:lnTo>
                <a:lnTo>
                  <a:pt x="7715" y="61031"/>
                </a:lnTo>
                <a:lnTo>
                  <a:pt x="29718" y="17526"/>
                </a:lnTo>
                <a:lnTo>
                  <a:pt x="50292" y="0"/>
                </a:lnTo>
                <a:lnTo>
                  <a:pt x="53340" y="6096"/>
                </a:lnTo>
                <a:lnTo>
                  <a:pt x="44505" y="13192"/>
                </a:lnTo>
                <a:lnTo>
                  <a:pt x="36385" y="22860"/>
                </a:lnTo>
                <a:lnTo>
                  <a:pt x="18621" y="64246"/>
                </a:lnTo>
                <a:lnTo>
                  <a:pt x="12192" y="120396"/>
                </a:lnTo>
                <a:lnTo>
                  <a:pt x="13001" y="140160"/>
                </a:lnTo>
                <a:lnTo>
                  <a:pt x="22860" y="192024"/>
                </a:lnTo>
                <a:lnTo>
                  <a:pt x="44505" y="226314"/>
                </a:lnTo>
                <a:lnTo>
                  <a:pt x="53340" y="233172"/>
                </a:lnTo>
                <a:lnTo>
                  <a:pt x="50292" y="239268"/>
                </a:lnTo>
                <a:close/>
              </a:path>
            </a:pathLst>
          </a:custGeom>
          <a:solidFill>
            <a:srgbClr val="000000"/>
          </a:solidFill>
        </p:spPr>
        <p:txBody>
          <a:bodyPr wrap="square" lIns="0" tIns="0" rIns="0" bIns="0" rtlCol="0"/>
          <a:lstStyle/>
          <a:p/>
        </p:txBody>
      </p:sp>
      <p:sp>
        <p:nvSpPr>
          <p:cNvPr id="9" name="object 9"/>
          <p:cNvSpPr txBox="1"/>
          <p:nvPr/>
        </p:nvSpPr>
        <p:spPr>
          <a:xfrm>
            <a:off x="3177490" y="1875525"/>
            <a:ext cx="81280" cy="151765"/>
          </a:xfrm>
          <a:prstGeom prst="rect">
            <a:avLst/>
          </a:prstGeom>
        </p:spPr>
        <p:txBody>
          <a:bodyPr wrap="square" lIns="0" tIns="15875" rIns="0" bIns="0" rtlCol="0" vert="horz">
            <a:spAutoFit/>
          </a:bodyPr>
          <a:lstStyle/>
          <a:p>
            <a:pPr>
              <a:lnSpc>
                <a:spcPct val="100000"/>
              </a:lnSpc>
              <a:spcBef>
                <a:spcPts val="125"/>
              </a:spcBef>
            </a:pPr>
            <a:r>
              <a:rPr dirty="0" sz="800" spc="55">
                <a:latin typeface="Cambria"/>
                <a:cs typeface="Cambria"/>
              </a:rPr>
              <a:t>V</a:t>
            </a:r>
            <a:endParaRPr sz="800">
              <a:latin typeface="Cambria"/>
              <a:cs typeface="Cambria"/>
            </a:endParaRPr>
          </a:p>
        </p:txBody>
      </p:sp>
      <p:sp>
        <p:nvSpPr>
          <p:cNvPr id="10" name="object 10"/>
          <p:cNvSpPr txBox="1"/>
          <p:nvPr/>
        </p:nvSpPr>
        <p:spPr>
          <a:xfrm>
            <a:off x="1266426" y="2034036"/>
            <a:ext cx="1986914" cy="151765"/>
          </a:xfrm>
          <a:prstGeom prst="rect">
            <a:avLst/>
          </a:prstGeom>
        </p:spPr>
        <p:txBody>
          <a:bodyPr wrap="square" lIns="0" tIns="15875" rIns="0" bIns="0" rtlCol="0" vert="horz">
            <a:spAutoFit/>
          </a:bodyPr>
          <a:lstStyle/>
          <a:p>
            <a:pPr>
              <a:lnSpc>
                <a:spcPct val="100000"/>
              </a:lnSpc>
              <a:spcBef>
                <a:spcPts val="125"/>
              </a:spcBef>
              <a:tabLst>
                <a:tab pos="1915160" algn="l"/>
              </a:tabLst>
            </a:pPr>
            <a:r>
              <a:rPr dirty="0" sz="800" spc="110">
                <a:latin typeface="Cambria"/>
                <a:cs typeface="Cambria"/>
              </a:rPr>
              <a:t>s</a:t>
            </a:r>
            <a:r>
              <a:rPr dirty="0" sz="800" spc="110">
                <a:latin typeface="Cambria"/>
                <a:cs typeface="Cambria"/>
              </a:rPr>
              <a:t>	</a:t>
            </a:r>
            <a:r>
              <a:rPr dirty="0" sz="800" spc="110">
                <a:latin typeface="Cambria"/>
                <a:cs typeface="Cambria"/>
              </a:rPr>
              <a:t>s</a:t>
            </a:r>
            <a:endParaRPr sz="800">
              <a:latin typeface="Cambria"/>
              <a:cs typeface="Cambria"/>
            </a:endParaRPr>
          </a:p>
        </p:txBody>
      </p:sp>
      <p:sp>
        <p:nvSpPr>
          <p:cNvPr id="11" name="object 11"/>
          <p:cNvSpPr/>
          <p:nvPr/>
        </p:nvSpPr>
        <p:spPr>
          <a:xfrm>
            <a:off x="3176016" y="2033016"/>
            <a:ext cx="71755" cy="9525"/>
          </a:xfrm>
          <a:custGeom>
            <a:avLst/>
            <a:gdLst/>
            <a:ahLst/>
            <a:cxnLst/>
            <a:rect l="l" t="t" r="r" b="b"/>
            <a:pathLst>
              <a:path w="71755" h="9525">
                <a:moveTo>
                  <a:pt x="0" y="0"/>
                </a:moveTo>
                <a:lnTo>
                  <a:pt x="71627" y="0"/>
                </a:lnTo>
                <a:lnTo>
                  <a:pt x="71627" y="9143"/>
                </a:lnTo>
                <a:lnTo>
                  <a:pt x="0" y="9143"/>
                </a:lnTo>
                <a:lnTo>
                  <a:pt x="0" y="0"/>
                </a:lnTo>
                <a:close/>
              </a:path>
            </a:pathLst>
          </a:custGeom>
          <a:solidFill>
            <a:srgbClr val="000000"/>
          </a:solidFill>
        </p:spPr>
        <p:txBody>
          <a:bodyPr wrap="square" lIns="0" tIns="0" rIns="0" bIns="0" rtlCol="0"/>
          <a:lstStyle/>
          <a:p/>
        </p:txBody>
      </p:sp>
      <p:sp>
        <p:nvSpPr>
          <p:cNvPr id="12" name="object 12"/>
          <p:cNvSpPr/>
          <p:nvPr/>
        </p:nvSpPr>
        <p:spPr>
          <a:xfrm>
            <a:off x="2321051" y="2488692"/>
            <a:ext cx="370840" cy="134620"/>
          </a:xfrm>
          <a:custGeom>
            <a:avLst/>
            <a:gdLst/>
            <a:ahLst/>
            <a:cxnLst/>
            <a:rect l="l" t="t" r="r" b="b"/>
            <a:pathLst>
              <a:path w="370839" h="134619">
                <a:moveTo>
                  <a:pt x="327660" y="134112"/>
                </a:moveTo>
                <a:lnTo>
                  <a:pt x="326136" y="128016"/>
                </a:lnTo>
                <a:lnTo>
                  <a:pt x="333803" y="124896"/>
                </a:lnTo>
                <a:lnTo>
                  <a:pt x="340614" y="120205"/>
                </a:lnTo>
                <a:lnTo>
                  <a:pt x="357806" y="77533"/>
                </a:lnTo>
                <a:lnTo>
                  <a:pt x="358140" y="65532"/>
                </a:lnTo>
                <a:lnTo>
                  <a:pt x="357806" y="54411"/>
                </a:lnTo>
                <a:lnTo>
                  <a:pt x="340614" y="12954"/>
                </a:lnTo>
                <a:lnTo>
                  <a:pt x="326136" y="4572"/>
                </a:lnTo>
                <a:lnTo>
                  <a:pt x="327660" y="0"/>
                </a:lnTo>
                <a:lnTo>
                  <a:pt x="359664" y="22860"/>
                </a:lnTo>
                <a:lnTo>
                  <a:pt x="370332" y="67056"/>
                </a:lnTo>
                <a:lnTo>
                  <a:pt x="369736" y="79295"/>
                </a:lnTo>
                <a:lnTo>
                  <a:pt x="353377" y="118038"/>
                </a:lnTo>
                <a:lnTo>
                  <a:pt x="337375" y="130087"/>
                </a:lnTo>
                <a:lnTo>
                  <a:pt x="327660" y="134112"/>
                </a:lnTo>
                <a:close/>
              </a:path>
              <a:path w="370839" h="134619">
                <a:moveTo>
                  <a:pt x="42672" y="134112"/>
                </a:moveTo>
                <a:lnTo>
                  <a:pt x="10668" y="109728"/>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13" name="object 13"/>
          <p:cNvSpPr txBox="1"/>
          <p:nvPr/>
        </p:nvSpPr>
        <p:spPr>
          <a:xfrm>
            <a:off x="1318233" y="2514089"/>
            <a:ext cx="2167255" cy="151765"/>
          </a:xfrm>
          <a:prstGeom prst="rect">
            <a:avLst/>
          </a:prstGeom>
        </p:spPr>
        <p:txBody>
          <a:bodyPr wrap="square" lIns="0" tIns="15875" rIns="0" bIns="0" rtlCol="0" vert="horz">
            <a:spAutoFit/>
          </a:bodyPr>
          <a:lstStyle/>
          <a:p>
            <a:pPr>
              <a:lnSpc>
                <a:spcPct val="100000"/>
              </a:lnSpc>
              <a:spcBef>
                <a:spcPts val="125"/>
              </a:spcBef>
              <a:tabLst>
                <a:tab pos="530225" algn="l"/>
                <a:tab pos="2090420" algn="l"/>
              </a:tabLst>
            </a:pPr>
            <a:r>
              <a:rPr dirty="0" sz="800" spc="25">
                <a:latin typeface="Cambria"/>
                <a:cs typeface="Cambria"/>
              </a:rPr>
              <a:t>e</a:t>
            </a:r>
            <a:r>
              <a:rPr dirty="0" sz="800" spc="65">
                <a:latin typeface="Cambria"/>
                <a:cs typeface="Cambria"/>
              </a:rPr>
              <a:t>i</a:t>
            </a:r>
            <a:r>
              <a:rPr dirty="0" sz="800" spc="65">
                <a:latin typeface="Cambria"/>
                <a:cs typeface="Cambria"/>
              </a:rPr>
              <a:t>	</a:t>
            </a:r>
            <a:r>
              <a:rPr dirty="0" baseline="3472" sz="1200" spc="37">
                <a:latin typeface="Cambria"/>
                <a:cs typeface="Cambria"/>
              </a:rPr>
              <a:t>e</a:t>
            </a:r>
            <a:r>
              <a:rPr dirty="0" baseline="3472" sz="1200" spc="37">
                <a:latin typeface="Cambria"/>
                <a:cs typeface="Cambria"/>
              </a:rPr>
              <a:t>	</a:t>
            </a:r>
            <a:r>
              <a:rPr dirty="0" baseline="3472" sz="1200" spc="375">
                <a:latin typeface="Cambria"/>
                <a:cs typeface="Cambria"/>
              </a:rPr>
              <a:t>f</a:t>
            </a:r>
            <a:endParaRPr baseline="3472" sz="1200">
              <a:latin typeface="Cambria"/>
              <a:cs typeface="Cambria"/>
            </a:endParaRPr>
          </a:p>
        </p:txBody>
      </p:sp>
      <p:sp>
        <p:nvSpPr>
          <p:cNvPr id="14" name="object 14"/>
          <p:cNvSpPr txBox="1"/>
          <p:nvPr/>
        </p:nvSpPr>
        <p:spPr>
          <a:xfrm>
            <a:off x="978405" y="1841931"/>
            <a:ext cx="3629025" cy="796925"/>
          </a:xfrm>
          <a:prstGeom prst="rect">
            <a:avLst/>
          </a:prstGeom>
        </p:spPr>
        <p:txBody>
          <a:bodyPr wrap="square" lIns="0" tIns="90805" rIns="0" bIns="0" rtlCol="0" vert="horz">
            <a:spAutoFit/>
          </a:bodyPr>
          <a:lstStyle/>
          <a:p>
            <a:pPr marL="283210" indent="-245745">
              <a:lnSpc>
                <a:spcPct val="100000"/>
              </a:lnSpc>
              <a:spcBef>
                <a:spcPts val="715"/>
              </a:spcBef>
              <a:buSzPct val="143750"/>
              <a:buFont typeface="Arial"/>
              <a:buChar char="•"/>
              <a:tabLst>
                <a:tab pos="283210" algn="l"/>
                <a:tab pos="283845" algn="l"/>
                <a:tab pos="2381885" algn="l"/>
              </a:tabLst>
            </a:pPr>
            <a:r>
              <a:rPr dirty="0" baseline="45138" sz="1200" spc="82">
                <a:latin typeface="Cambria"/>
                <a:cs typeface="Cambria"/>
              </a:rPr>
              <a:t>V </a:t>
            </a:r>
            <a:r>
              <a:rPr dirty="0" sz="1150" spc="210">
                <a:latin typeface="Cambria"/>
                <a:cs typeface="Cambria"/>
              </a:rPr>
              <a:t>= </a:t>
            </a:r>
            <a:r>
              <a:rPr dirty="0" sz="1150" spc="-5">
                <a:latin typeface="Cambria"/>
                <a:cs typeface="Cambria"/>
              </a:rPr>
              <a:t>4.15 𝑖𝑛</a:t>
            </a:r>
            <a:r>
              <a:rPr dirty="0" sz="1150" spc="-5">
                <a:latin typeface="Arial"/>
                <a:cs typeface="Arial"/>
              </a:rPr>
              <a:t>, </a:t>
            </a:r>
            <a:r>
              <a:rPr dirty="0" sz="1150" spc="-10">
                <a:latin typeface="Cambria"/>
                <a:cs typeface="Cambria"/>
              </a:rPr>
              <a:t>𝑘   </a:t>
            </a:r>
            <a:r>
              <a:rPr dirty="0" sz="1150" spc="210">
                <a:latin typeface="Cambria"/>
                <a:cs typeface="Cambria"/>
              </a:rPr>
              <a:t>= </a:t>
            </a:r>
            <a:r>
              <a:rPr dirty="0" sz="1150" spc="-5">
                <a:latin typeface="Cambria"/>
                <a:cs typeface="Cambria"/>
              </a:rPr>
              <a:t>1.45</a:t>
            </a:r>
            <a:r>
              <a:rPr dirty="0" sz="1150" spc="-95">
                <a:latin typeface="Cambria"/>
                <a:cs typeface="Cambria"/>
              </a:rPr>
              <a:t> </a:t>
            </a:r>
            <a:r>
              <a:rPr dirty="0" sz="1150" spc="210">
                <a:latin typeface="Cambria"/>
                <a:cs typeface="Cambria"/>
              </a:rPr>
              <a:t>−</a:t>
            </a:r>
            <a:r>
              <a:rPr dirty="0" sz="1150" spc="-10">
                <a:latin typeface="Cambria"/>
                <a:cs typeface="Cambria"/>
              </a:rPr>
              <a:t> </a:t>
            </a:r>
            <a:r>
              <a:rPr dirty="0" sz="1150" spc="-5">
                <a:latin typeface="Cambria"/>
                <a:cs typeface="Cambria"/>
              </a:rPr>
              <a:t>0.13	</a:t>
            </a:r>
            <a:r>
              <a:rPr dirty="0" sz="1150" spc="210">
                <a:latin typeface="Cambria"/>
                <a:cs typeface="Cambria"/>
              </a:rPr>
              <a:t>= </a:t>
            </a:r>
            <a:r>
              <a:rPr dirty="0" sz="1150" spc="-5">
                <a:latin typeface="Cambria"/>
                <a:cs typeface="Cambria"/>
              </a:rPr>
              <a:t>0.91 </a:t>
            </a:r>
            <a:r>
              <a:rPr dirty="0" sz="1150" spc="215">
                <a:latin typeface="Cambria"/>
                <a:cs typeface="Cambria"/>
              </a:rPr>
              <a:t>&lt; </a:t>
            </a:r>
            <a:r>
              <a:rPr dirty="0" sz="1150" spc="-10">
                <a:latin typeface="Cambria"/>
                <a:cs typeface="Cambria"/>
              </a:rPr>
              <a:t>1.0 ∴</a:t>
            </a:r>
            <a:r>
              <a:rPr dirty="0" sz="1150" spc="-155">
                <a:latin typeface="Cambria"/>
                <a:cs typeface="Cambria"/>
              </a:rPr>
              <a:t> </a:t>
            </a:r>
            <a:r>
              <a:rPr dirty="0" sz="1150" spc="-10">
                <a:latin typeface="Cambria"/>
                <a:cs typeface="Cambria"/>
              </a:rPr>
              <a:t>1.0</a:t>
            </a:r>
            <a:endParaRPr sz="1150">
              <a:latin typeface="Cambria"/>
              <a:cs typeface="Cambria"/>
            </a:endParaRPr>
          </a:p>
          <a:p>
            <a:pPr marL="283210" indent="-245745">
              <a:lnSpc>
                <a:spcPct val="100000"/>
              </a:lnSpc>
              <a:spcBef>
                <a:spcPts val="610"/>
              </a:spcBef>
              <a:buFont typeface="Arial"/>
              <a:buChar char="•"/>
              <a:tabLst>
                <a:tab pos="283210" algn="l"/>
                <a:tab pos="283845" algn="l"/>
              </a:tabLst>
            </a:pPr>
            <a:r>
              <a:rPr dirty="0" sz="1150" spc="25">
                <a:latin typeface="Cambria"/>
                <a:cs typeface="Cambria"/>
              </a:rPr>
              <a:t>𝑘</a:t>
            </a:r>
            <a:r>
              <a:rPr dirty="0" baseline="-17361" sz="1200" spc="37">
                <a:latin typeface="Cambria"/>
                <a:cs typeface="Cambria"/>
              </a:rPr>
              <a:t>he</a:t>
            </a:r>
            <a:r>
              <a:rPr dirty="0" baseline="-17361" sz="1200" spc="322">
                <a:latin typeface="Cambria"/>
                <a:cs typeface="Cambria"/>
              </a:rPr>
              <a:t> </a:t>
            </a:r>
            <a:r>
              <a:rPr dirty="0" sz="1150" spc="210">
                <a:latin typeface="Cambria"/>
                <a:cs typeface="Cambria"/>
              </a:rPr>
              <a:t>=</a:t>
            </a:r>
            <a:r>
              <a:rPr dirty="0" sz="1150" spc="65">
                <a:latin typeface="Cambria"/>
                <a:cs typeface="Cambria"/>
              </a:rPr>
              <a:t> </a:t>
            </a:r>
            <a:r>
              <a:rPr dirty="0" sz="1150" spc="-5">
                <a:latin typeface="Cambria"/>
                <a:cs typeface="Cambria"/>
              </a:rPr>
              <a:t>1.56</a:t>
            </a:r>
            <a:r>
              <a:rPr dirty="0" sz="1150" spc="-10">
                <a:latin typeface="Cambria"/>
                <a:cs typeface="Cambria"/>
              </a:rPr>
              <a:t> </a:t>
            </a:r>
            <a:r>
              <a:rPr dirty="0" sz="1150" spc="210">
                <a:latin typeface="Cambria"/>
                <a:cs typeface="Cambria"/>
              </a:rPr>
              <a:t>−</a:t>
            </a:r>
            <a:r>
              <a:rPr dirty="0" sz="1150">
                <a:latin typeface="Cambria"/>
                <a:cs typeface="Cambria"/>
              </a:rPr>
              <a:t> </a:t>
            </a:r>
            <a:r>
              <a:rPr dirty="0" sz="1150" spc="-5">
                <a:latin typeface="Cambria"/>
                <a:cs typeface="Cambria"/>
              </a:rPr>
              <a:t>0.008𝐻</a:t>
            </a:r>
            <a:r>
              <a:rPr dirty="0" sz="1150" spc="70">
                <a:latin typeface="Cambria"/>
                <a:cs typeface="Cambria"/>
              </a:rPr>
              <a:t> </a:t>
            </a:r>
            <a:r>
              <a:rPr dirty="0" sz="1150" spc="210">
                <a:latin typeface="Cambria"/>
                <a:cs typeface="Cambria"/>
              </a:rPr>
              <a:t>=</a:t>
            </a:r>
            <a:r>
              <a:rPr dirty="0" sz="1150" spc="65">
                <a:latin typeface="Cambria"/>
                <a:cs typeface="Cambria"/>
              </a:rPr>
              <a:t> </a:t>
            </a:r>
            <a:r>
              <a:rPr dirty="0" sz="1150" spc="-10">
                <a:latin typeface="Cambria"/>
                <a:cs typeface="Cambria"/>
              </a:rPr>
              <a:t>0.96</a:t>
            </a:r>
            <a:r>
              <a:rPr dirty="0" sz="1150">
                <a:latin typeface="Cambria"/>
                <a:cs typeface="Cambria"/>
              </a:rPr>
              <a:t> </a:t>
            </a:r>
            <a:r>
              <a:rPr dirty="0" sz="1150" spc="5">
                <a:latin typeface="Cambria"/>
                <a:cs typeface="Cambria"/>
              </a:rPr>
              <a:t>(𝐻</a:t>
            </a:r>
            <a:r>
              <a:rPr dirty="0" sz="1150" spc="100">
                <a:latin typeface="Cambria"/>
                <a:cs typeface="Cambria"/>
              </a:rPr>
              <a:t> </a:t>
            </a:r>
            <a:r>
              <a:rPr dirty="0" sz="1150" spc="210">
                <a:latin typeface="Cambria"/>
                <a:cs typeface="Cambria"/>
              </a:rPr>
              <a:t>=</a:t>
            </a:r>
            <a:r>
              <a:rPr dirty="0" sz="1150" spc="60">
                <a:latin typeface="Cambria"/>
                <a:cs typeface="Cambria"/>
              </a:rPr>
              <a:t> </a:t>
            </a:r>
            <a:r>
              <a:rPr dirty="0" sz="1150" spc="5">
                <a:latin typeface="Cambria"/>
                <a:cs typeface="Cambria"/>
              </a:rPr>
              <a:t>75%)</a:t>
            </a:r>
            <a:endParaRPr sz="1150">
              <a:latin typeface="Cambria"/>
              <a:cs typeface="Cambria"/>
            </a:endParaRPr>
          </a:p>
          <a:p>
            <a:pPr marL="283210" indent="-245745">
              <a:lnSpc>
                <a:spcPct val="100000"/>
              </a:lnSpc>
              <a:spcBef>
                <a:spcPts val="710"/>
              </a:spcBef>
              <a:buFont typeface="Arial"/>
              <a:buChar char="•"/>
              <a:tabLst>
                <a:tab pos="283210" algn="l"/>
                <a:tab pos="283845" algn="l"/>
              </a:tabLst>
            </a:pPr>
            <a:r>
              <a:rPr dirty="0" sz="1150" spc="95">
                <a:latin typeface="Cambria"/>
                <a:cs typeface="Cambria"/>
              </a:rPr>
              <a:t>𝑓</a:t>
            </a:r>
            <a:r>
              <a:rPr dirty="0" baseline="31250" sz="1200" spc="142">
                <a:latin typeface="Cambria"/>
                <a:cs typeface="Cambria"/>
              </a:rPr>
              <a:t>, </a:t>
            </a:r>
            <a:r>
              <a:rPr dirty="0" sz="1150" spc="210">
                <a:latin typeface="Cambria"/>
                <a:cs typeface="Cambria"/>
              </a:rPr>
              <a:t>= </a:t>
            </a:r>
            <a:r>
              <a:rPr dirty="0" sz="1150" spc="35">
                <a:latin typeface="Cambria"/>
                <a:cs typeface="Cambria"/>
              </a:rPr>
              <a:t>0.8𝑓</a:t>
            </a:r>
            <a:r>
              <a:rPr dirty="0" baseline="27777" sz="1200" spc="52">
                <a:latin typeface="Cambria"/>
                <a:cs typeface="Cambria"/>
              </a:rPr>
              <a:t>, </a:t>
            </a:r>
            <a:r>
              <a:rPr dirty="0" sz="1150" spc="210">
                <a:latin typeface="Cambria"/>
                <a:cs typeface="Cambria"/>
              </a:rPr>
              <a:t>= </a:t>
            </a:r>
            <a:r>
              <a:rPr dirty="0" sz="1150" spc="-10">
                <a:latin typeface="Cambria"/>
                <a:cs typeface="Cambria"/>
              </a:rPr>
              <a:t>0.8 4𝑘𝑠𝑖 </a:t>
            </a:r>
            <a:r>
              <a:rPr dirty="0" sz="1150" spc="210">
                <a:latin typeface="Cambria"/>
                <a:cs typeface="Cambria"/>
              </a:rPr>
              <a:t>= </a:t>
            </a:r>
            <a:r>
              <a:rPr dirty="0" sz="1150">
                <a:latin typeface="Cambria"/>
                <a:cs typeface="Cambria"/>
              </a:rPr>
              <a:t>3.2𝑘𝑠𝑖, </a:t>
            </a:r>
            <a:r>
              <a:rPr dirty="0" sz="1150" spc="-10">
                <a:latin typeface="Cambria"/>
                <a:cs typeface="Cambria"/>
              </a:rPr>
              <a:t>𝑘</a:t>
            </a:r>
            <a:r>
              <a:rPr dirty="0" sz="1150" spc="70">
                <a:latin typeface="Cambria"/>
                <a:cs typeface="Cambria"/>
              </a:rPr>
              <a:t> </a:t>
            </a:r>
            <a:r>
              <a:rPr dirty="0" sz="1150" spc="210">
                <a:latin typeface="Cambria"/>
                <a:cs typeface="Cambria"/>
              </a:rPr>
              <a:t>=</a:t>
            </a:r>
            <a:endParaRPr sz="1150">
              <a:latin typeface="Cambria"/>
              <a:cs typeface="Cambria"/>
            </a:endParaRPr>
          </a:p>
        </p:txBody>
      </p:sp>
      <p:sp>
        <p:nvSpPr>
          <p:cNvPr id="15" name="object 15"/>
          <p:cNvSpPr txBox="1"/>
          <p:nvPr/>
        </p:nvSpPr>
        <p:spPr>
          <a:xfrm>
            <a:off x="3773414" y="2393678"/>
            <a:ext cx="73660" cy="151765"/>
          </a:xfrm>
          <a:prstGeom prst="rect">
            <a:avLst/>
          </a:prstGeom>
        </p:spPr>
        <p:txBody>
          <a:bodyPr wrap="square" lIns="0" tIns="15875" rIns="0" bIns="0" rtlCol="0" vert="horz">
            <a:spAutoFit/>
          </a:bodyPr>
          <a:lstStyle/>
          <a:p>
            <a:pPr>
              <a:lnSpc>
                <a:spcPct val="100000"/>
              </a:lnSpc>
              <a:spcBef>
                <a:spcPts val="125"/>
              </a:spcBef>
            </a:pPr>
            <a:r>
              <a:rPr dirty="0" sz="800" spc="35">
                <a:latin typeface="Cambria"/>
                <a:cs typeface="Cambria"/>
              </a:rPr>
              <a:t>5</a:t>
            </a:r>
            <a:endParaRPr sz="800">
              <a:latin typeface="Cambria"/>
              <a:cs typeface="Cambria"/>
            </a:endParaRPr>
          </a:p>
        </p:txBody>
      </p:sp>
      <p:sp>
        <p:nvSpPr>
          <p:cNvPr id="16" name="object 16"/>
          <p:cNvSpPr txBox="1"/>
          <p:nvPr/>
        </p:nvSpPr>
        <p:spPr>
          <a:xfrm>
            <a:off x="3854206" y="2605566"/>
            <a:ext cx="92710" cy="130175"/>
          </a:xfrm>
          <a:prstGeom prst="rect">
            <a:avLst/>
          </a:prstGeom>
        </p:spPr>
        <p:txBody>
          <a:bodyPr wrap="square" lIns="0" tIns="17145" rIns="0" bIns="0" rtlCol="0" vert="horz">
            <a:spAutoFit/>
          </a:bodyPr>
          <a:lstStyle/>
          <a:p>
            <a:pPr>
              <a:lnSpc>
                <a:spcPct val="100000"/>
              </a:lnSpc>
              <a:spcBef>
                <a:spcPts val="135"/>
              </a:spcBef>
            </a:pPr>
            <a:r>
              <a:rPr dirty="0" sz="650" spc="80">
                <a:latin typeface="Cambria"/>
                <a:cs typeface="Cambria"/>
              </a:rPr>
              <a:t>c</a:t>
            </a:r>
            <a:r>
              <a:rPr dirty="0" sz="650" spc="75">
                <a:latin typeface="Cambria"/>
                <a:cs typeface="Cambria"/>
              </a:rPr>
              <a:t>i</a:t>
            </a:r>
            <a:endParaRPr sz="650">
              <a:latin typeface="Cambria"/>
              <a:cs typeface="Cambria"/>
            </a:endParaRPr>
          </a:p>
        </p:txBody>
      </p:sp>
      <p:sp>
        <p:nvSpPr>
          <p:cNvPr id="17" name="object 17"/>
          <p:cNvSpPr txBox="1"/>
          <p:nvPr/>
        </p:nvSpPr>
        <p:spPr>
          <a:xfrm>
            <a:off x="3645869" y="2552190"/>
            <a:ext cx="305435" cy="151765"/>
          </a:xfrm>
          <a:prstGeom prst="rect">
            <a:avLst/>
          </a:prstGeom>
        </p:spPr>
        <p:txBody>
          <a:bodyPr wrap="square" lIns="0" tIns="15875" rIns="0" bIns="0" rtlCol="0" vert="horz">
            <a:spAutoFit/>
          </a:bodyPr>
          <a:lstStyle/>
          <a:p>
            <a:pPr marL="25400">
              <a:lnSpc>
                <a:spcPct val="100000"/>
              </a:lnSpc>
              <a:spcBef>
                <a:spcPts val="125"/>
              </a:spcBef>
            </a:pPr>
            <a:r>
              <a:rPr dirty="0" sz="800" spc="145">
                <a:latin typeface="Cambria"/>
                <a:cs typeface="Cambria"/>
              </a:rPr>
              <a:t>1+f</a:t>
            </a:r>
            <a:r>
              <a:rPr dirty="0" baseline="29914" sz="975" spc="217">
                <a:latin typeface="Cambria"/>
                <a:cs typeface="Cambria"/>
              </a:rPr>
              <a:t>l</a:t>
            </a:r>
            <a:endParaRPr baseline="29914" sz="975">
              <a:latin typeface="Cambria"/>
              <a:cs typeface="Cambria"/>
            </a:endParaRPr>
          </a:p>
        </p:txBody>
      </p:sp>
      <p:sp>
        <p:nvSpPr>
          <p:cNvPr id="18" name="object 18"/>
          <p:cNvSpPr/>
          <p:nvPr/>
        </p:nvSpPr>
        <p:spPr>
          <a:xfrm>
            <a:off x="3669792" y="2555748"/>
            <a:ext cx="266700" cy="0"/>
          </a:xfrm>
          <a:custGeom>
            <a:avLst/>
            <a:gdLst/>
            <a:ahLst/>
            <a:cxnLst/>
            <a:rect l="l" t="t" r="r" b="b"/>
            <a:pathLst>
              <a:path w="266700" h="0">
                <a:moveTo>
                  <a:pt x="0" y="0"/>
                </a:moveTo>
                <a:lnTo>
                  <a:pt x="266700" y="0"/>
                </a:lnTo>
              </a:path>
            </a:pathLst>
          </a:custGeom>
          <a:ln w="9143">
            <a:solidFill>
              <a:srgbClr val="000000"/>
            </a:solidFill>
          </a:ln>
        </p:spPr>
        <p:txBody>
          <a:bodyPr wrap="square" lIns="0" tIns="0" rIns="0" bIns="0" rtlCol="0"/>
          <a:lstStyle/>
          <a:p/>
        </p:txBody>
      </p:sp>
      <p:sp>
        <p:nvSpPr>
          <p:cNvPr id="19" name="object 19"/>
          <p:cNvSpPr txBox="1"/>
          <p:nvPr/>
        </p:nvSpPr>
        <p:spPr>
          <a:xfrm>
            <a:off x="3979212" y="2439419"/>
            <a:ext cx="431800" cy="199390"/>
          </a:xfrm>
          <a:prstGeom prst="rect">
            <a:avLst/>
          </a:prstGeom>
        </p:spPr>
        <p:txBody>
          <a:bodyPr wrap="square" lIns="0" tIns="11430" rIns="0" bIns="0" rtlCol="0" vert="horz">
            <a:spAutoFit/>
          </a:bodyPr>
          <a:lstStyle/>
          <a:p>
            <a:pPr>
              <a:lnSpc>
                <a:spcPct val="100000"/>
              </a:lnSpc>
              <a:spcBef>
                <a:spcPts val="90"/>
              </a:spcBef>
            </a:pPr>
            <a:r>
              <a:rPr dirty="0" sz="1150" spc="210">
                <a:latin typeface="Cambria"/>
                <a:cs typeface="Cambria"/>
              </a:rPr>
              <a:t>=</a:t>
            </a:r>
            <a:r>
              <a:rPr dirty="0" sz="1150" spc="-15">
                <a:latin typeface="Cambria"/>
                <a:cs typeface="Cambria"/>
              </a:rPr>
              <a:t> </a:t>
            </a:r>
            <a:r>
              <a:rPr dirty="0" sz="1150" spc="-5">
                <a:latin typeface="Cambria"/>
                <a:cs typeface="Cambria"/>
              </a:rPr>
              <a:t>1.19</a:t>
            </a:r>
            <a:endParaRPr sz="1150">
              <a:latin typeface="Cambria"/>
              <a:cs typeface="Cambria"/>
            </a:endParaRPr>
          </a:p>
        </p:txBody>
      </p:sp>
      <p:sp>
        <p:nvSpPr>
          <p:cNvPr id="20" name="object 20"/>
          <p:cNvSpPr txBox="1"/>
          <p:nvPr/>
        </p:nvSpPr>
        <p:spPr>
          <a:xfrm>
            <a:off x="991105" y="2802094"/>
            <a:ext cx="3217545" cy="199390"/>
          </a:xfrm>
          <a:prstGeom prst="rect">
            <a:avLst/>
          </a:prstGeom>
        </p:spPr>
        <p:txBody>
          <a:bodyPr wrap="square" lIns="0" tIns="11430" rIns="0" bIns="0" rtlCol="0" vert="horz">
            <a:spAutoFit/>
          </a:bodyPr>
          <a:lstStyle/>
          <a:p>
            <a:pPr marL="270510" indent="-245745">
              <a:lnSpc>
                <a:spcPct val="100000"/>
              </a:lnSpc>
              <a:spcBef>
                <a:spcPts val="90"/>
              </a:spcBef>
              <a:buFont typeface="Arial"/>
              <a:buChar char="•"/>
              <a:tabLst>
                <a:tab pos="270510" algn="l"/>
                <a:tab pos="271145" algn="l"/>
              </a:tabLst>
            </a:pPr>
            <a:r>
              <a:rPr dirty="0" sz="1150" spc="-5">
                <a:latin typeface="Cambria"/>
                <a:cs typeface="Cambria"/>
              </a:rPr>
              <a:t>𝑡 </a:t>
            </a:r>
            <a:r>
              <a:rPr dirty="0" sz="1150" spc="210">
                <a:latin typeface="Cambria"/>
                <a:cs typeface="Cambria"/>
              </a:rPr>
              <a:t>= </a:t>
            </a:r>
            <a:r>
              <a:rPr dirty="0" sz="1150" spc="75">
                <a:latin typeface="Cambria"/>
                <a:cs typeface="Cambria"/>
              </a:rPr>
              <a:t>𝑡</a:t>
            </a:r>
            <a:r>
              <a:rPr dirty="0" baseline="-17361" sz="1200" spc="112">
                <a:latin typeface="Cambria"/>
                <a:cs typeface="Cambria"/>
              </a:rPr>
              <a:t>f </a:t>
            </a:r>
            <a:r>
              <a:rPr dirty="0" sz="1150" spc="210">
                <a:latin typeface="Cambria"/>
                <a:cs typeface="Cambria"/>
              </a:rPr>
              <a:t>− </a:t>
            </a:r>
            <a:r>
              <a:rPr dirty="0" sz="1150" spc="30">
                <a:latin typeface="Cambria"/>
                <a:cs typeface="Cambria"/>
              </a:rPr>
              <a:t>𝑡</a:t>
            </a:r>
            <a:r>
              <a:rPr dirty="0" baseline="-17361" sz="1200" spc="44">
                <a:latin typeface="Cambria"/>
                <a:cs typeface="Cambria"/>
              </a:rPr>
              <a:t>d </a:t>
            </a:r>
            <a:r>
              <a:rPr dirty="0" sz="1150" spc="210">
                <a:latin typeface="Cambria"/>
                <a:cs typeface="Cambria"/>
              </a:rPr>
              <a:t>= </a:t>
            </a:r>
            <a:r>
              <a:rPr dirty="0" sz="1150" spc="-5">
                <a:latin typeface="Cambria"/>
                <a:cs typeface="Cambria"/>
              </a:rPr>
              <a:t>2000 </a:t>
            </a:r>
            <a:r>
              <a:rPr dirty="0" sz="1150" spc="210">
                <a:latin typeface="Cambria"/>
                <a:cs typeface="Cambria"/>
              </a:rPr>
              <a:t>− </a:t>
            </a:r>
            <a:r>
              <a:rPr dirty="0" sz="1150" spc="-5">
                <a:latin typeface="Cambria"/>
                <a:cs typeface="Cambria"/>
              </a:rPr>
              <a:t>120 </a:t>
            </a:r>
            <a:r>
              <a:rPr dirty="0" sz="1150" spc="210">
                <a:latin typeface="Cambria"/>
                <a:cs typeface="Cambria"/>
              </a:rPr>
              <a:t>=</a:t>
            </a:r>
            <a:r>
              <a:rPr dirty="0" sz="1150" spc="-125">
                <a:latin typeface="Cambria"/>
                <a:cs typeface="Cambria"/>
              </a:rPr>
              <a:t> </a:t>
            </a:r>
            <a:r>
              <a:rPr dirty="0" sz="1150" spc="-5">
                <a:latin typeface="Cambria"/>
                <a:cs typeface="Cambria"/>
              </a:rPr>
              <a:t>1880 𝑑𝑎𝑦𝑠, </a:t>
            </a:r>
            <a:r>
              <a:rPr dirty="0" sz="1150" spc="50">
                <a:latin typeface="Cambria"/>
                <a:cs typeface="Cambria"/>
              </a:rPr>
              <a:t>𝑘</a:t>
            </a:r>
            <a:r>
              <a:rPr dirty="0" baseline="-17361" sz="1200" spc="75">
                <a:latin typeface="Cambria"/>
                <a:cs typeface="Cambria"/>
              </a:rPr>
              <a:t>td </a:t>
            </a:r>
            <a:r>
              <a:rPr dirty="0" sz="1150" spc="210">
                <a:latin typeface="Cambria"/>
                <a:cs typeface="Cambria"/>
              </a:rPr>
              <a:t>=</a:t>
            </a:r>
            <a:endParaRPr sz="1150">
              <a:latin typeface="Cambria"/>
              <a:cs typeface="Cambria"/>
            </a:endParaRPr>
          </a:p>
        </p:txBody>
      </p:sp>
      <p:sp>
        <p:nvSpPr>
          <p:cNvPr id="21" name="object 21"/>
          <p:cNvSpPr txBox="1"/>
          <p:nvPr/>
        </p:nvSpPr>
        <p:spPr>
          <a:xfrm>
            <a:off x="4564321" y="2756402"/>
            <a:ext cx="59055" cy="151765"/>
          </a:xfrm>
          <a:prstGeom prst="rect">
            <a:avLst/>
          </a:prstGeom>
        </p:spPr>
        <p:txBody>
          <a:bodyPr wrap="square" lIns="0" tIns="15875" rIns="0" bIns="0" rtlCol="0" vert="horz">
            <a:spAutoFit/>
          </a:bodyPr>
          <a:lstStyle/>
          <a:p>
            <a:pPr>
              <a:lnSpc>
                <a:spcPct val="100000"/>
              </a:lnSpc>
              <a:spcBef>
                <a:spcPts val="125"/>
              </a:spcBef>
            </a:pPr>
            <a:r>
              <a:rPr dirty="0" sz="800" spc="90">
                <a:latin typeface="Cambria"/>
                <a:cs typeface="Cambria"/>
              </a:rPr>
              <a:t>t</a:t>
            </a:r>
            <a:endParaRPr sz="800">
              <a:latin typeface="Cambria"/>
              <a:cs typeface="Cambria"/>
            </a:endParaRPr>
          </a:p>
        </p:txBody>
      </p:sp>
      <p:sp>
        <p:nvSpPr>
          <p:cNvPr id="22" name="object 22"/>
          <p:cNvSpPr txBox="1"/>
          <p:nvPr/>
        </p:nvSpPr>
        <p:spPr>
          <a:xfrm>
            <a:off x="4198583" y="2983463"/>
            <a:ext cx="134620" cy="151765"/>
          </a:xfrm>
          <a:prstGeom prst="rect">
            <a:avLst/>
          </a:prstGeom>
        </p:spPr>
        <p:txBody>
          <a:bodyPr wrap="square" lIns="0" tIns="15875" rIns="0" bIns="0" rtlCol="0" vert="horz">
            <a:spAutoFit/>
          </a:bodyPr>
          <a:lstStyle/>
          <a:p>
            <a:pPr>
              <a:lnSpc>
                <a:spcPct val="100000"/>
              </a:lnSpc>
              <a:spcBef>
                <a:spcPts val="125"/>
              </a:spcBef>
            </a:pPr>
            <a:r>
              <a:rPr dirty="0" sz="800" spc="35">
                <a:latin typeface="Cambria"/>
                <a:cs typeface="Cambria"/>
              </a:rPr>
              <a:t>12</a:t>
            </a:r>
            <a:endParaRPr sz="800">
              <a:latin typeface="Cambria"/>
              <a:cs typeface="Cambria"/>
            </a:endParaRPr>
          </a:p>
        </p:txBody>
      </p:sp>
      <p:sp>
        <p:nvSpPr>
          <p:cNvPr id="23" name="object 23"/>
          <p:cNvSpPr/>
          <p:nvPr/>
        </p:nvSpPr>
        <p:spPr>
          <a:xfrm>
            <a:off x="4328159" y="2938272"/>
            <a:ext cx="515620" cy="268605"/>
          </a:xfrm>
          <a:custGeom>
            <a:avLst/>
            <a:gdLst/>
            <a:ahLst/>
            <a:cxnLst/>
            <a:rect l="l" t="t" r="r" b="b"/>
            <a:pathLst>
              <a:path w="515620" h="268605">
                <a:moveTo>
                  <a:pt x="469392" y="268224"/>
                </a:moveTo>
                <a:lnTo>
                  <a:pt x="467868" y="265176"/>
                </a:lnTo>
                <a:lnTo>
                  <a:pt x="476440" y="254889"/>
                </a:lnTo>
                <a:lnTo>
                  <a:pt x="483870" y="242316"/>
                </a:lnTo>
                <a:lnTo>
                  <a:pt x="499300" y="192619"/>
                </a:lnTo>
                <a:lnTo>
                  <a:pt x="503872" y="154376"/>
                </a:lnTo>
                <a:lnTo>
                  <a:pt x="504444" y="134112"/>
                </a:lnTo>
                <a:lnTo>
                  <a:pt x="503872" y="113180"/>
                </a:lnTo>
                <a:lnTo>
                  <a:pt x="499300" y="74747"/>
                </a:lnTo>
                <a:lnTo>
                  <a:pt x="483298" y="26479"/>
                </a:lnTo>
                <a:lnTo>
                  <a:pt x="467868" y="4572"/>
                </a:lnTo>
                <a:lnTo>
                  <a:pt x="469392" y="0"/>
                </a:lnTo>
                <a:lnTo>
                  <a:pt x="496395" y="37719"/>
                </a:lnTo>
                <a:lnTo>
                  <a:pt x="512445" y="92202"/>
                </a:lnTo>
                <a:lnTo>
                  <a:pt x="515112" y="134112"/>
                </a:lnTo>
                <a:lnTo>
                  <a:pt x="514492" y="155495"/>
                </a:lnTo>
                <a:lnTo>
                  <a:pt x="508682" y="195405"/>
                </a:lnTo>
                <a:lnTo>
                  <a:pt x="488442" y="245364"/>
                </a:lnTo>
                <a:lnTo>
                  <a:pt x="479345" y="257937"/>
                </a:lnTo>
                <a:lnTo>
                  <a:pt x="469392" y="268224"/>
                </a:lnTo>
                <a:close/>
              </a:path>
              <a:path w="515620" h="268605">
                <a:moveTo>
                  <a:pt x="45719" y="268224"/>
                </a:moveTo>
                <a:lnTo>
                  <a:pt x="19359" y="230505"/>
                </a:lnTo>
                <a:lnTo>
                  <a:pt x="3238" y="176022"/>
                </a:lnTo>
                <a:lnTo>
                  <a:pt x="0" y="134112"/>
                </a:lnTo>
                <a:lnTo>
                  <a:pt x="833" y="112728"/>
                </a:lnTo>
                <a:lnTo>
                  <a:pt x="7072" y="72818"/>
                </a:lnTo>
                <a:lnTo>
                  <a:pt x="27241" y="22860"/>
                </a:lnTo>
                <a:lnTo>
                  <a:pt x="45719" y="0"/>
                </a:lnTo>
                <a:lnTo>
                  <a:pt x="48767" y="4572"/>
                </a:lnTo>
                <a:lnTo>
                  <a:pt x="40171" y="14597"/>
                </a:lnTo>
                <a:lnTo>
                  <a:pt x="32575" y="26479"/>
                </a:lnTo>
                <a:lnTo>
                  <a:pt x="15811" y="74747"/>
                </a:lnTo>
                <a:lnTo>
                  <a:pt x="11239" y="113180"/>
                </a:lnTo>
                <a:lnTo>
                  <a:pt x="10667" y="134112"/>
                </a:lnTo>
                <a:lnTo>
                  <a:pt x="11239" y="154376"/>
                </a:lnTo>
                <a:lnTo>
                  <a:pt x="15811" y="192619"/>
                </a:lnTo>
                <a:lnTo>
                  <a:pt x="32575" y="242316"/>
                </a:lnTo>
                <a:lnTo>
                  <a:pt x="48767" y="265176"/>
                </a:lnTo>
                <a:lnTo>
                  <a:pt x="45719" y="268224"/>
                </a:lnTo>
                <a:close/>
              </a:path>
            </a:pathLst>
          </a:custGeom>
          <a:solidFill>
            <a:srgbClr val="000000"/>
          </a:solidFill>
        </p:spPr>
        <p:txBody>
          <a:bodyPr wrap="square" lIns="0" tIns="0" rIns="0" bIns="0" rtlCol="0"/>
          <a:lstStyle/>
          <a:p/>
        </p:txBody>
      </p:sp>
      <p:sp>
        <p:nvSpPr>
          <p:cNvPr id="24" name="object 24"/>
          <p:cNvSpPr txBox="1"/>
          <p:nvPr/>
        </p:nvSpPr>
        <p:spPr>
          <a:xfrm>
            <a:off x="4356089" y="2922568"/>
            <a:ext cx="429895" cy="130175"/>
          </a:xfrm>
          <a:prstGeom prst="rect">
            <a:avLst/>
          </a:prstGeom>
        </p:spPr>
        <p:txBody>
          <a:bodyPr wrap="square" lIns="0" tIns="17145" rIns="0" bIns="0" rtlCol="0" vert="horz">
            <a:spAutoFit/>
          </a:bodyPr>
          <a:lstStyle/>
          <a:p>
            <a:pPr marL="25400">
              <a:lnSpc>
                <a:spcPct val="100000"/>
              </a:lnSpc>
              <a:spcBef>
                <a:spcPts val="135"/>
              </a:spcBef>
            </a:pPr>
            <a:r>
              <a:rPr dirty="0" sz="650" spc="120">
                <a:latin typeface="Cambria"/>
                <a:cs typeface="Cambria"/>
              </a:rPr>
              <a:t>100-4f</a:t>
            </a:r>
            <a:r>
              <a:rPr dirty="0" baseline="25641" sz="975" spc="179">
                <a:latin typeface="Cambria"/>
                <a:cs typeface="Cambria"/>
              </a:rPr>
              <a:t>l</a:t>
            </a:r>
            <a:endParaRPr baseline="25641" sz="975">
              <a:latin typeface="Cambria"/>
              <a:cs typeface="Cambria"/>
            </a:endParaRPr>
          </a:p>
        </p:txBody>
      </p:sp>
      <p:sp>
        <p:nvSpPr>
          <p:cNvPr id="25" name="object 25"/>
          <p:cNvSpPr txBox="1"/>
          <p:nvPr/>
        </p:nvSpPr>
        <p:spPr>
          <a:xfrm>
            <a:off x="4488165" y="3035349"/>
            <a:ext cx="50165" cy="130175"/>
          </a:xfrm>
          <a:prstGeom prst="rect">
            <a:avLst/>
          </a:prstGeom>
        </p:spPr>
        <p:txBody>
          <a:bodyPr wrap="square" lIns="0" tIns="17145" rIns="0" bIns="0" rtlCol="0" vert="horz">
            <a:spAutoFit/>
          </a:bodyPr>
          <a:lstStyle/>
          <a:p>
            <a:pPr>
              <a:lnSpc>
                <a:spcPct val="100000"/>
              </a:lnSpc>
              <a:spcBef>
                <a:spcPts val="135"/>
              </a:spcBef>
            </a:pPr>
            <a:r>
              <a:rPr dirty="0" sz="650" spc="114">
                <a:latin typeface="Cambria"/>
                <a:cs typeface="Cambria"/>
              </a:rPr>
              <a:t>l</a:t>
            </a:r>
            <a:endParaRPr sz="650">
              <a:latin typeface="Cambria"/>
              <a:cs typeface="Cambria"/>
            </a:endParaRPr>
          </a:p>
        </p:txBody>
      </p:sp>
      <p:sp>
        <p:nvSpPr>
          <p:cNvPr id="26" name="object 26"/>
          <p:cNvSpPr txBox="1"/>
          <p:nvPr/>
        </p:nvSpPr>
        <p:spPr>
          <a:xfrm>
            <a:off x="4407916" y="3070399"/>
            <a:ext cx="371475" cy="130175"/>
          </a:xfrm>
          <a:prstGeom prst="rect">
            <a:avLst/>
          </a:prstGeom>
        </p:spPr>
        <p:txBody>
          <a:bodyPr wrap="square" lIns="0" tIns="17145" rIns="0" bIns="0" rtlCol="0" vert="horz">
            <a:spAutoFit/>
          </a:bodyPr>
          <a:lstStyle/>
          <a:p>
            <a:pPr marL="25400">
              <a:lnSpc>
                <a:spcPct val="100000"/>
              </a:lnSpc>
              <a:spcBef>
                <a:spcPts val="135"/>
              </a:spcBef>
            </a:pPr>
            <a:r>
              <a:rPr dirty="0" sz="650" spc="110">
                <a:latin typeface="Cambria"/>
                <a:cs typeface="Cambria"/>
              </a:rPr>
              <a:t>f</a:t>
            </a:r>
            <a:r>
              <a:rPr dirty="0" baseline="-25641" sz="975" spc="165">
                <a:latin typeface="Cambria"/>
                <a:cs typeface="Cambria"/>
              </a:rPr>
              <a:t>ci</a:t>
            </a:r>
            <a:r>
              <a:rPr dirty="0" sz="650" spc="110">
                <a:latin typeface="Cambria"/>
                <a:cs typeface="Cambria"/>
              </a:rPr>
              <a:t>+20</a:t>
            </a:r>
            <a:endParaRPr sz="650">
              <a:latin typeface="Cambria"/>
              <a:cs typeface="Cambria"/>
            </a:endParaRPr>
          </a:p>
        </p:txBody>
      </p:sp>
      <p:sp>
        <p:nvSpPr>
          <p:cNvPr id="27" name="object 27"/>
          <p:cNvSpPr/>
          <p:nvPr/>
        </p:nvSpPr>
        <p:spPr>
          <a:xfrm>
            <a:off x="4379976" y="3072383"/>
            <a:ext cx="411480" cy="0"/>
          </a:xfrm>
          <a:custGeom>
            <a:avLst/>
            <a:gdLst/>
            <a:ahLst/>
            <a:cxnLst/>
            <a:rect l="l" t="t" r="r" b="b"/>
            <a:pathLst>
              <a:path w="411479" h="0">
                <a:moveTo>
                  <a:pt x="0" y="0"/>
                </a:moveTo>
                <a:lnTo>
                  <a:pt x="411480" y="0"/>
                </a:lnTo>
              </a:path>
            </a:pathLst>
          </a:custGeom>
          <a:ln w="6096">
            <a:solidFill>
              <a:srgbClr val="000000"/>
            </a:solidFill>
          </a:ln>
        </p:spPr>
        <p:txBody>
          <a:bodyPr wrap="square" lIns="0" tIns="0" rIns="0" bIns="0" rtlCol="0"/>
          <a:lstStyle/>
          <a:p/>
        </p:txBody>
      </p:sp>
      <p:sp>
        <p:nvSpPr>
          <p:cNvPr id="28" name="object 28"/>
          <p:cNvSpPr txBox="1"/>
          <p:nvPr/>
        </p:nvSpPr>
        <p:spPr>
          <a:xfrm>
            <a:off x="4685264" y="2943890"/>
            <a:ext cx="330200" cy="151765"/>
          </a:xfrm>
          <a:prstGeom prst="rect">
            <a:avLst/>
          </a:prstGeom>
        </p:spPr>
        <p:txBody>
          <a:bodyPr wrap="square" lIns="0" tIns="15875" rIns="0" bIns="0" rtlCol="0" vert="horz">
            <a:spAutoFit/>
          </a:bodyPr>
          <a:lstStyle/>
          <a:p>
            <a:pPr marL="25400">
              <a:lnSpc>
                <a:spcPct val="100000"/>
              </a:lnSpc>
              <a:spcBef>
                <a:spcPts val="125"/>
              </a:spcBef>
            </a:pPr>
            <a:r>
              <a:rPr dirty="0" sz="650" spc="75">
                <a:latin typeface="Cambria"/>
                <a:cs typeface="Cambria"/>
              </a:rPr>
              <a:t>ci</a:t>
            </a:r>
            <a:r>
              <a:rPr dirty="0" sz="650" spc="80">
                <a:latin typeface="Cambria"/>
                <a:cs typeface="Cambria"/>
              </a:rPr>
              <a:t> </a:t>
            </a:r>
            <a:r>
              <a:rPr dirty="0" baseline="-20833" sz="1200" spc="187">
                <a:latin typeface="Cambria"/>
                <a:cs typeface="Cambria"/>
              </a:rPr>
              <a:t>+t</a:t>
            </a:r>
            <a:endParaRPr baseline="-20833" sz="1200">
              <a:latin typeface="Cambria"/>
              <a:cs typeface="Cambria"/>
            </a:endParaRPr>
          </a:p>
        </p:txBody>
      </p:sp>
      <p:sp>
        <p:nvSpPr>
          <p:cNvPr id="29" name="object 29"/>
          <p:cNvSpPr/>
          <p:nvPr/>
        </p:nvSpPr>
        <p:spPr>
          <a:xfrm>
            <a:off x="4197096" y="2918460"/>
            <a:ext cx="782320" cy="0"/>
          </a:xfrm>
          <a:custGeom>
            <a:avLst/>
            <a:gdLst/>
            <a:ahLst/>
            <a:cxnLst/>
            <a:rect l="l" t="t" r="r" b="b"/>
            <a:pathLst>
              <a:path w="782320" h="0">
                <a:moveTo>
                  <a:pt x="0" y="0"/>
                </a:moveTo>
                <a:lnTo>
                  <a:pt x="781811" y="0"/>
                </a:lnTo>
              </a:path>
            </a:pathLst>
          </a:custGeom>
          <a:ln w="9143">
            <a:solidFill>
              <a:srgbClr val="000000"/>
            </a:solidFill>
          </a:ln>
        </p:spPr>
        <p:txBody>
          <a:bodyPr wrap="square" lIns="0" tIns="0" rIns="0" bIns="0" rtlCol="0"/>
          <a:lstStyle/>
          <a:p/>
        </p:txBody>
      </p:sp>
      <p:sp>
        <p:nvSpPr>
          <p:cNvPr id="30" name="object 30"/>
          <p:cNvSpPr txBox="1"/>
          <p:nvPr/>
        </p:nvSpPr>
        <p:spPr>
          <a:xfrm>
            <a:off x="5020098" y="2802094"/>
            <a:ext cx="514350" cy="199390"/>
          </a:xfrm>
          <a:prstGeom prst="rect">
            <a:avLst/>
          </a:prstGeom>
        </p:spPr>
        <p:txBody>
          <a:bodyPr wrap="square" lIns="0" tIns="11430" rIns="0" bIns="0" rtlCol="0" vert="horz">
            <a:spAutoFit/>
          </a:bodyPr>
          <a:lstStyle/>
          <a:p>
            <a:pPr>
              <a:lnSpc>
                <a:spcPct val="100000"/>
              </a:lnSpc>
              <a:spcBef>
                <a:spcPts val="90"/>
              </a:spcBef>
            </a:pPr>
            <a:r>
              <a:rPr dirty="0" sz="1150" spc="210">
                <a:latin typeface="Cambria"/>
                <a:cs typeface="Cambria"/>
              </a:rPr>
              <a:t>=</a:t>
            </a:r>
            <a:r>
              <a:rPr dirty="0" sz="1150" spc="-5">
                <a:latin typeface="Cambria"/>
                <a:cs typeface="Cambria"/>
              </a:rPr>
              <a:t> 0.978</a:t>
            </a:r>
            <a:endParaRPr sz="1150">
              <a:latin typeface="Cambria"/>
              <a:cs typeface="Cambria"/>
            </a:endParaRPr>
          </a:p>
        </p:txBody>
      </p:sp>
      <p:sp>
        <p:nvSpPr>
          <p:cNvPr id="31" name="object 31"/>
          <p:cNvSpPr/>
          <p:nvPr/>
        </p:nvSpPr>
        <p:spPr>
          <a:xfrm>
            <a:off x="1452372" y="3480815"/>
            <a:ext cx="410209" cy="175260"/>
          </a:xfrm>
          <a:custGeom>
            <a:avLst/>
            <a:gdLst/>
            <a:ahLst/>
            <a:cxnLst/>
            <a:rect l="l" t="t" r="r" b="b"/>
            <a:pathLst>
              <a:path w="410210" h="175260">
                <a:moveTo>
                  <a:pt x="364236" y="175260"/>
                </a:moveTo>
                <a:lnTo>
                  <a:pt x="361188" y="169164"/>
                </a:lnTo>
                <a:lnTo>
                  <a:pt x="369736" y="165520"/>
                </a:lnTo>
                <a:lnTo>
                  <a:pt x="376999" y="159448"/>
                </a:lnTo>
                <a:lnTo>
                  <a:pt x="393954" y="117919"/>
                </a:lnTo>
                <a:lnTo>
                  <a:pt x="396240" y="88392"/>
                </a:lnTo>
                <a:lnTo>
                  <a:pt x="395668" y="72985"/>
                </a:lnTo>
                <a:lnTo>
                  <a:pt x="387096" y="35052"/>
                </a:lnTo>
                <a:lnTo>
                  <a:pt x="361188" y="6096"/>
                </a:lnTo>
                <a:lnTo>
                  <a:pt x="364236" y="0"/>
                </a:lnTo>
                <a:lnTo>
                  <a:pt x="397764" y="30480"/>
                </a:lnTo>
                <a:lnTo>
                  <a:pt x="409122" y="72056"/>
                </a:lnTo>
                <a:lnTo>
                  <a:pt x="409956" y="88392"/>
                </a:lnTo>
                <a:lnTo>
                  <a:pt x="409122" y="104060"/>
                </a:lnTo>
                <a:lnTo>
                  <a:pt x="397764" y="144780"/>
                </a:lnTo>
                <a:lnTo>
                  <a:pt x="374189" y="171569"/>
                </a:lnTo>
                <a:lnTo>
                  <a:pt x="364236" y="175260"/>
                </a:lnTo>
                <a:close/>
              </a:path>
              <a:path w="410210" h="175260">
                <a:moveTo>
                  <a:pt x="45720" y="175260"/>
                </a:moveTo>
                <a:lnTo>
                  <a:pt x="12192" y="144780"/>
                </a:lnTo>
                <a:lnTo>
                  <a:pt x="619" y="104060"/>
                </a:lnTo>
                <a:lnTo>
                  <a:pt x="0" y="88392"/>
                </a:lnTo>
                <a:lnTo>
                  <a:pt x="619" y="72056"/>
                </a:lnTo>
                <a:lnTo>
                  <a:pt x="12192" y="30480"/>
                </a:lnTo>
                <a:lnTo>
                  <a:pt x="45720" y="0"/>
                </a:lnTo>
                <a:lnTo>
                  <a:pt x="47244" y="6096"/>
                </a:lnTo>
                <a:lnTo>
                  <a:pt x="39552" y="10406"/>
                </a:lnTo>
                <a:lnTo>
                  <a:pt x="32575" y="16573"/>
                </a:lnTo>
                <a:lnTo>
                  <a:pt x="14478" y="58864"/>
                </a:lnTo>
                <a:lnTo>
                  <a:pt x="12192" y="88392"/>
                </a:lnTo>
                <a:lnTo>
                  <a:pt x="12763" y="103798"/>
                </a:lnTo>
                <a:lnTo>
                  <a:pt x="21336" y="141732"/>
                </a:lnTo>
                <a:lnTo>
                  <a:pt x="47244" y="169164"/>
                </a:lnTo>
                <a:lnTo>
                  <a:pt x="45720" y="175260"/>
                </a:lnTo>
                <a:close/>
              </a:path>
            </a:pathLst>
          </a:custGeom>
          <a:solidFill>
            <a:srgbClr val="000000"/>
          </a:solidFill>
        </p:spPr>
        <p:txBody>
          <a:bodyPr wrap="square" lIns="0" tIns="0" rIns="0" bIns="0" rtlCol="0"/>
          <a:lstStyle/>
          <a:p/>
        </p:txBody>
      </p:sp>
      <p:sp>
        <p:nvSpPr>
          <p:cNvPr id="32" name="object 32"/>
          <p:cNvSpPr/>
          <p:nvPr/>
        </p:nvSpPr>
        <p:spPr>
          <a:xfrm>
            <a:off x="2267711" y="3500627"/>
            <a:ext cx="285115" cy="134620"/>
          </a:xfrm>
          <a:custGeom>
            <a:avLst/>
            <a:gdLst/>
            <a:ahLst/>
            <a:cxnLst/>
            <a:rect l="l" t="t" r="r" b="b"/>
            <a:pathLst>
              <a:path w="285114" h="134620">
                <a:moveTo>
                  <a:pt x="242316" y="134112"/>
                </a:moveTo>
                <a:lnTo>
                  <a:pt x="240792" y="128016"/>
                </a:lnTo>
                <a:lnTo>
                  <a:pt x="248459" y="124896"/>
                </a:lnTo>
                <a:lnTo>
                  <a:pt x="255270" y="120205"/>
                </a:lnTo>
                <a:lnTo>
                  <a:pt x="272462" y="77533"/>
                </a:lnTo>
                <a:lnTo>
                  <a:pt x="272796" y="65532"/>
                </a:lnTo>
                <a:lnTo>
                  <a:pt x="272462" y="54411"/>
                </a:lnTo>
                <a:lnTo>
                  <a:pt x="255270" y="12954"/>
                </a:lnTo>
                <a:lnTo>
                  <a:pt x="240792" y="4572"/>
                </a:lnTo>
                <a:lnTo>
                  <a:pt x="242316" y="0"/>
                </a:lnTo>
                <a:lnTo>
                  <a:pt x="274320" y="22860"/>
                </a:lnTo>
                <a:lnTo>
                  <a:pt x="284988" y="67056"/>
                </a:lnTo>
                <a:lnTo>
                  <a:pt x="284392" y="79295"/>
                </a:lnTo>
                <a:lnTo>
                  <a:pt x="268033" y="118038"/>
                </a:lnTo>
                <a:lnTo>
                  <a:pt x="252031" y="130087"/>
                </a:lnTo>
                <a:lnTo>
                  <a:pt x="242316" y="134112"/>
                </a:lnTo>
                <a:close/>
              </a:path>
              <a:path w="285114" h="134620">
                <a:moveTo>
                  <a:pt x="42672" y="134112"/>
                </a:moveTo>
                <a:lnTo>
                  <a:pt x="10668" y="109728"/>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33" name="object 33"/>
          <p:cNvSpPr/>
          <p:nvPr/>
        </p:nvSpPr>
        <p:spPr>
          <a:xfrm>
            <a:off x="2578608" y="3500627"/>
            <a:ext cx="365760" cy="134620"/>
          </a:xfrm>
          <a:custGeom>
            <a:avLst/>
            <a:gdLst/>
            <a:ahLst/>
            <a:cxnLst/>
            <a:rect l="l" t="t" r="r" b="b"/>
            <a:pathLst>
              <a:path w="365760" h="134620">
                <a:moveTo>
                  <a:pt x="323087" y="134112"/>
                </a:moveTo>
                <a:lnTo>
                  <a:pt x="321563" y="128016"/>
                </a:lnTo>
                <a:lnTo>
                  <a:pt x="329231" y="124896"/>
                </a:lnTo>
                <a:lnTo>
                  <a:pt x="336041" y="120205"/>
                </a:lnTo>
                <a:lnTo>
                  <a:pt x="353234" y="77533"/>
                </a:lnTo>
                <a:lnTo>
                  <a:pt x="353567" y="65532"/>
                </a:lnTo>
                <a:lnTo>
                  <a:pt x="353234" y="54411"/>
                </a:lnTo>
                <a:lnTo>
                  <a:pt x="336041" y="12954"/>
                </a:lnTo>
                <a:lnTo>
                  <a:pt x="321563" y="4572"/>
                </a:lnTo>
                <a:lnTo>
                  <a:pt x="323087" y="0"/>
                </a:lnTo>
                <a:lnTo>
                  <a:pt x="355091" y="22860"/>
                </a:lnTo>
                <a:lnTo>
                  <a:pt x="365759" y="67056"/>
                </a:lnTo>
                <a:lnTo>
                  <a:pt x="365164" y="79295"/>
                </a:lnTo>
                <a:lnTo>
                  <a:pt x="348805" y="118038"/>
                </a:lnTo>
                <a:lnTo>
                  <a:pt x="332803" y="130087"/>
                </a:lnTo>
                <a:lnTo>
                  <a:pt x="323087" y="134112"/>
                </a:lnTo>
                <a:close/>
              </a:path>
              <a:path w="365760" h="134620">
                <a:moveTo>
                  <a:pt x="42671" y="134112"/>
                </a:moveTo>
                <a:lnTo>
                  <a:pt x="10667" y="109728"/>
                </a:lnTo>
                <a:lnTo>
                  <a:pt x="0" y="67056"/>
                </a:lnTo>
                <a:lnTo>
                  <a:pt x="595" y="54792"/>
                </a:lnTo>
                <a:lnTo>
                  <a:pt x="16954" y="14573"/>
                </a:lnTo>
                <a:lnTo>
                  <a:pt x="42671" y="0"/>
                </a:lnTo>
                <a:lnTo>
                  <a:pt x="44195" y="4572"/>
                </a:lnTo>
                <a:lnTo>
                  <a:pt x="36528" y="8334"/>
                </a:lnTo>
                <a:lnTo>
                  <a:pt x="29717" y="12954"/>
                </a:lnTo>
                <a:lnTo>
                  <a:pt x="12525" y="54411"/>
                </a:lnTo>
                <a:lnTo>
                  <a:pt x="12191" y="65532"/>
                </a:lnTo>
                <a:lnTo>
                  <a:pt x="12525" y="77533"/>
                </a:lnTo>
                <a:lnTo>
                  <a:pt x="24050" y="114085"/>
                </a:lnTo>
                <a:lnTo>
                  <a:pt x="44195" y="128016"/>
                </a:lnTo>
                <a:lnTo>
                  <a:pt x="42671" y="134112"/>
                </a:lnTo>
                <a:close/>
              </a:path>
            </a:pathLst>
          </a:custGeom>
          <a:solidFill>
            <a:srgbClr val="000000"/>
          </a:solidFill>
        </p:spPr>
        <p:txBody>
          <a:bodyPr wrap="square" lIns="0" tIns="0" rIns="0" bIns="0" rtlCol="0"/>
          <a:lstStyle/>
          <a:p/>
        </p:txBody>
      </p:sp>
      <p:sp>
        <p:nvSpPr>
          <p:cNvPr id="34" name="object 34"/>
          <p:cNvSpPr/>
          <p:nvPr/>
        </p:nvSpPr>
        <p:spPr>
          <a:xfrm>
            <a:off x="3360420" y="3500627"/>
            <a:ext cx="445134" cy="134620"/>
          </a:xfrm>
          <a:custGeom>
            <a:avLst/>
            <a:gdLst/>
            <a:ahLst/>
            <a:cxnLst/>
            <a:rect l="l" t="t" r="r" b="b"/>
            <a:pathLst>
              <a:path w="445135" h="134620">
                <a:moveTo>
                  <a:pt x="402336" y="134112"/>
                </a:moveTo>
                <a:lnTo>
                  <a:pt x="400812" y="128016"/>
                </a:lnTo>
                <a:lnTo>
                  <a:pt x="408479" y="124896"/>
                </a:lnTo>
                <a:lnTo>
                  <a:pt x="415290" y="120205"/>
                </a:lnTo>
                <a:lnTo>
                  <a:pt x="432482" y="77533"/>
                </a:lnTo>
                <a:lnTo>
                  <a:pt x="432816" y="65532"/>
                </a:lnTo>
                <a:lnTo>
                  <a:pt x="432482" y="54411"/>
                </a:lnTo>
                <a:lnTo>
                  <a:pt x="415290" y="12954"/>
                </a:lnTo>
                <a:lnTo>
                  <a:pt x="400812" y="4572"/>
                </a:lnTo>
                <a:lnTo>
                  <a:pt x="402336" y="0"/>
                </a:lnTo>
                <a:lnTo>
                  <a:pt x="434340" y="22860"/>
                </a:lnTo>
                <a:lnTo>
                  <a:pt x="445008" y="67056"/>
                </a:lnTo>
                <a:lnTo>
                  <a:pt x="444412" y="79295"/>
                </a:lnTo>
                <a:lnTo>
                  <a:pt x="428053" y="118038"/>
                </a:lnTo>
                <a:lnTo>
                  <a:pt x="412051" y="130087"/>
                </a:lnTo>
                <a:lnTo>
                  <a:pt x="402336" y="134112"/>
                </a:lnTo>
                <a:close/>
              </a:path>
              <a:path w="445135" h="134620">
                <a:moveTo>
                  <a:pt x="42672" y="134112"/>
                </a:moveTo>
                <a:lnTo>
                  <a:pt x="10668" y="109728"/>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35" name="object 35"/>
          <p:cNvSpPr txBox="1"/>
          <p:nvPr/>
        </p:nvSpPr>
        <p:spPr>
          <a:xfrm>
            <a:off x="991105" y="3177112"/>
            <a:ext cx="2806065" cy="473709"/>
          </a:xfrm>
          <a:prstGeom prst="rect">
            <a:avLst/>
          </a:prstGeom>
        </p:spPr>
        <p:txBody>
          <a:bodyPr wrap="square" lIns="0" tIns="61594" rIns="0" bIns="0" rtlCol="0" vert="horz">
            <a:spAutoFit/>
          </a:bodyPr>
          <a:lstStyle/>
          <a:p>
            <a:pPr marL="270510" indent="-245745">
              <a:lnSpc>
                <a:spcPct val="100000"/>
              </a:lnSpc>
              <a:spcBef>
                <a:spcPts val="484"/>
              </a:spcBef>
              <a:buFont typeface="Arial"/>
              <a:buChar char="•"/>
              <a:tabLst>
                <a:tab pos="270510" algn="l"/>
                <a:tab pos="271145" algn="l"/>
              </a:tabLst>
            </a:pPr>
            <a:r>
              <a:rPr dirty="0" sz="1150" spc="20">
                <a:latin typeface="Cambria"/>
                <a:cs typeface="Cambria"/>
              </a:rPr>
              <a:t>𝑡</a:t>
            </a:r>
            <a:r>
              <a:rPr dirty="0" baseline="-17361" sz="1200" spc="30">
                <a:latin typeface="Cambria"/>
                <a:cs typeface="Cambria"/>
              </a:rPr>
              <a:t>i </a:t>
            </a:r>
            <a:r>
              <a:rPr dirty="0" sz="1150" spc="210">
                <a:latin typeface="Cambria"/>
                <a:cs typeface="Cambria"/>
              </a:rPr>
              <a:t>= </a:t>
            </a:r>
            <a:r>
              <a:rPr dirty="0" sz="1150" spc="-10">
                <a:latin typeface="Cambria"/>
                <a:cs typeface="Cambria"/>
              </a:rPr>
              <a:t>1</a:t>
            </a:r>
            <a:r>
              <a:rPr dirty="0" sz="1150" spc="-150">
                <a:latin typeface="Cambria"/>
                <a:cs typeface="Cambria"/>
              </a:rPr>
              <a:t> </a:t>
            </a:r>
            <a:r>
              <a:rPr dirty="0" sz="1150" spc="-10">
                <a:latin typeface="Cambria"/>
                <a:cs typeface="Cambria"/>
              </a:rPr>
              <a:t>𝑑𝑎𝑦</a:t>
            </a:r>
            <a:endParaRPr sz="1150">
              <a:latin typeface="Cambria"/>
              <a:cs typeface="Cambria"/>
            </a:endParaRPr>
          </a:p>
          <a:p>
            <a:pPr marL="270510" indent="-245745">
              <a:lnSpc>
                <a:spcPct val="100000"/>
              </a:lnSpc>
              <a:spcBef>
                <a:spcPts val="384"/>
              </a:spcBef>
              <a:buFont typeface="Arial"/>
              <a:buChar char="•"/>
              <a:tabLst>
                <a:tab pos="270510" algn="l"/>
                <a:tab pos="271145" algn="l"/>
              </a:tabLst>
            </a:pPr>
            <a:r>
              <a:rPr dirty="0" sz="1150" spc="35">
                <a:latin typeface="Cambria"/>
                <a:cs typeface="Cambria"/>
              </a:rPr>
              <a:t>𝜓</a:t>
            </a:r>
            <a:r>
              <a:rPr dirty="0" baseline="-17361" sz="1200" spc="52">
                <a:latin typeface="Cambria"/>
                <a:cs typeface="Cambria"/>
              </a:rPr>
              <a:t>d </a:t>
            </a:r>
            <a:r>
              <a:rPr dirty="0" sz="1150" spc="75">
                <a:latin typeface="Cambria"/>
                <a:cs typeface="Cambria"/>
              </a:rPr>
              <a:t>𝑡</a:t>
            </a:r>
            <a:r>
              <a:rPr dirty="0" baseline="-17361" sz="1200" spc="112">
                <a:latin typeface="Cambria"/>
                <a:cs typeface="Cambria"/>
              </a:rPr>
              <a:t>f</a:t>
            </a:r>
            <a:r>
              <a:rPr dirty="0" sz="1150" spc="75">
                <a:latin typeface="Cambria"/>
                <a:cs typeface="Cambria"/>
              </a:rPr>
              <a:t>, </a:t>
            </a:r>
            <a:r>
              <a:rPr dirty="0" sz="1150" spc="25">
                <a:latin typeface="Cambria"/>
                <a:cs typeface="Cambria"/>
              </a:rPr>
              <a:t>𝑡</a:t>
            </a:r>
            <a:r>
              <a:rPr dirty="0" baseline="-17361" sz="1200" spc="37">
                <a:latin typeface="Cambria"/>
                <a:cs typeface="Cambria"/>
              </a:rPr>
              <a:t>d </a:t>
            </a:r>
            <a:r>
              <a:rPr dirty="0" sz="1150" spc="210">
                <a:latin typeface="Cambria"/>
                <a:cs typeface="Cambria"/>
              </a:rPr>
              <a:t>= </a:t>
            </a:r>
            <a:r>
              <a:rPr dirty="0" sz="1150" spc="-10">
                <a:latin typeface="Cambria"/>
                <a:cs typeface="Cambria"/>
              </a:rPr>
              <a:t>1.9 </a:t>
            </a:r>
            <a:r>
              <a:rPr dirty="0" sz="1150" spc="-5">
                <a:latin typeface="Cambria"/>
                <a:cs typeface="Cambria"/>
              </a:rPr>
              <a:t>1.0 0.96 </a:t>
            </a:r>
            <a:r>
              <a:rPr dirty="0" sz="1150" spc="5">
                <a:latin typeface="Cambria"/>
                <a:cs typeface="Cambria"/>
              </a:rPr>
              <a:t>(1.19)</a:t>
            </a:r>
            <a:r>
              <a:rPr dirty="0" sz="1150" spc="70">
                <a:latin typeface="Cambria"/>
                <a:cs typeface="Cambria"/>
              </a:rPr>
              <a:t> </a:t>
            </a:r>
            <a:r>
              <a:rPr dirty="0" sz="1150" spc="-10">
                <a:latin typeface="Cambria"/>
                <a:cs typeface="Cambria"/>
              </a:rPr>
              <a:t>0.978</a:t>
            </a:r>
            <a:endParaRPr sz="1150">
              <a:latin typeface="Cambria"/>
              <a:cs typeface="Cambria"/>
            </a:endParaRPr>
          </a:p>
        </p:txBody>
      </p:sp>
      <p:sp>
        <p:nvSpPr>
          <p:cNvPr id="36" name="object 36"/>
          <p:cNvSpPr/>
          <p:nvPr/>
        </p:nvSpPr>
        <p:spPr>
          <a:xfrm>
            <a:off x="3831335" y="3500627"/>
            <a:ext cx="173736" cy="134112"/>
          </a:xfrm>
          <a:prstGeom prst="rect">
            <a:avLst/>
          </a:prstGeom>
          <a:blipFill>
            <a:blip r:embed="rId3" cstate="print"/>
            <a:stretch>
              <a:fillRect/>
            </a:stretch>
          </a:blipFill>
        </p:spPr>
        <p:txBody>
          <a:bodyPr wrap="square" lIns="0" tIns="0" rIns="0" bIns="0" rtlCol="0"/>
          <a:lstStyle/>
          <a:p/>
        </p:txBody>
      </p:sp>
      <p:sp>
        <p:nvSpPr>
          <p:cNvPr id="37" name="object 37"/>
          <p:cNvSpPr txBox="1"/>
          <p:nvPr/>
        </p:nvSpPr>
        <p:spPr>
          <a:xfrm>
            <a:off x="3853214" y="3397953"/>
            <a:ext cx="1014730" cy="199390"/>
          </a:xfrm>
          <a:prstGeom prst="rect">
            <a:avLst/>
          </a:prstGeom>
        </p:spPr>
        <p:txBody>
          <a:bodyPr wrap="square" lIns="0" tIns="11430" rIns="0" bIns="0" rtlCol="0" vert="horz">
            <a:spAutoFit/>
          </a:bodyPr>
          <a:lstStyle/>
          <a:p>
            <a:pPr marL="25400">
              <a:lnSpc>
                <a:spcPct val="100000"/>
              </a:lnSpc>
              <a:spcBef>
                <a:spcPts val="90"/>
              </a:spcBef>
            </a:pPr>
            <a:r>
              <a:rPr dirty="0" baseline="-19323" sz="1725" spc="-15">
                <a:latin typeface="Cambria"/>
                <a:cs typeface="Cambria"/>
              </a:rPr>
              <a:t>1 </a:t>
            </a:r>
            <a:r>
              <a:rPr dirty="0" sz="800" spc="80">
                <a:latin typeface="Cambria"/>
                <a:cs typeface="Cambria"/>
              </a:rPr>
              <a:t>-o.118 </a:t>
            </a:r>
            <a:r>
              <a:rPr dirty="0" baseline="-19323" sz="1725" spc="315">
                <a:latin typeface="Cambria"/>
                <a:cs typeface="Cambria"/>
              </a:rPr>
              <a:t>=</a:t>
            </a:r>
            <a:r>
              <a:rPr dirty="0" baseline="-19323" sz="1725" spc="-217">
                <a:latin typeface="Cambria"/>
                <a:cs typeface="Cambria"/>
              </a:rPr>
              <a:t> </a:t>
            </a:r>
            <a:r>
              <a:rPr dirty="0" baseline="-19323" sz="1725" spc="-7">
                <a:latin typeface="Cambria"/>
                <a:cs typeface="Cambria"/>
              </a:rPr>
              <a:t>2.12</a:t>
            </a:r>
            <a:endParaRPr baseline="-19323" sz="1725">
              <a:latin typeface="Cambria"/>
              <a:cs typeface="Cambria"/>
            </a:endParaRPr>
          </a:p>
        </p:txBody>
      </p:sp>
      <p:sp>
        <p:nvSpPr>
          <p:cNvPr id="38" name="object 38"/>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4</a:t>
            </a:r>
            <a:r>
              <a:rPr dirty="0" sz="850">
                <a:solidFill>
                  <a:srgbClr val="FFFFFF"/>
                </a:solidFill>
                <a:latin typeface="Arial"/>
                <a:cs typeface="Arial"/>
              </a:rPr>
              <a:t>9</a:t>
            </a:r>
            <a:endParaRPr sz="850">
              <a:latin typeface="Arial"/>
              <a:cs typeface="Arial"/>
            </a:endParaRPr>
          </a:p>
        </p:txBody>
      </p:sp>
      <p:sp>
        <p:nvSpPr>
          <p:cNvPr id="39" name="object 39"/>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40" name="object 40"/>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41" name="object 41"/>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42" name="object 42"/>
          <p:cNvSpPr txBox="1"/>
          <p:nvPr/>
        </p:nvSpPr>
        <p:spPr>
          <a:xfrm>
            <a:off x="1016466" y="5528576"/>
            <a:ext cx="4748530" cy="417195"/>
          </a:xfrm>
          <a:prstGeom prst="rect">
            <a:avLst/>
          </a:prstGeom>
        </p:spPr>
        <p:txBody>
          <a:bodyPr wrap="square" lIns="0" tIns="14604" rIns="0" bIns="0" rtlCol="0" vert="horz">
            <a:spAutoFit/>
          </a:bodyPr>
          <a:lstStyle/>
          <a:p>
            <a:pPr>
              <a:lnSpc>
                <a:spcPct val="100000"/>
              </a:lnSpc>
              <a:spcBef>
                <a:spcPts val="114"/>
              </a:spcBef>
            </a:pPr>
            <a:r>
              <a:rPr dirty="0" sz="2550" spc="15">
                <a:solidFill>
                  <a:srgbClr val="1C7C5B"/>
                </a:solidFill>
                <a:latin typeface="Arial Black"/>
                <a:cs typeface="Arial Black"/>
              </a:rPr>
              <a:t>Shrinkage </a:t>
            </a:r>
            <a:r>
              <a:rPr dirty="0" sz="2550" spc="5">
                <a:solidFill>
                  <a:srgbClr val="1C7C5B"/>
                </a:solidFill>
                <a:latin typeface="Arial Black"/>
                <a:cs typeface="Arial Black"/>
              </a:rPr>
              <a:t>[LRFD</a:t>
            </a:r>
            <a:r>
              <a:rPr dirty="0" sz="2550" spc="-85">
                <a:solidFill>
                  <a:srgbClr val="1C7C5B"/>
                </a:solidFill>
                <a:latin typeface="Arial Black"/>
                <a:cs typeface="Arial Black"/>
              </a:rPr>
              <a:t> </a:t>
            </a:r>
            <a:r>
              <a:rPr dirty="0" sz="2550" spc="5">
                <a:solidFill>
                  <a:srgbClr val="1C7C5B"/>
                </a:solidFill>
                <a:latin typeface="Arial Black"/>
                <a:cs typeface="Arial Black"/>
              </a:rPr>
              <a:t>5.4.2.3.3]</a:t>
            </a:r>
            <a:endParaRPr sz="2550">
              <a:latin typeface="Arial Black"/>
              <a:cs typeface="Arial Black"/>
            </a:endParaRPr>
          </a:p>
        </p:txBody>
      </p:sp>
      <p:sp>
        <p:nvSpPr>
          <p:cNvPr id="43" name="object 43"/>
          <p:cNvSpPr txBox="1"/>
          <p:nvPr/>
        </p:nvSpPr>
        <p:spPr>
          <a:xfrm>
            <a:off x="991105" y="6253920"/>
            <a:ext cx="5509895" cy="1021080"/>
          </a:xfrm>
          <a:prstGeom prst="rect">
            <a:avLst/>
          </a:prstGeom>
        </p:spPr>
        <p:txBody>
          <a:bodyPr wrap="square" lIns="0" tIns="11430" rIns="0" bIns="0" rtlCol="0" vert="horz">
            <a:spAutoFit/>
          </a:bodyPr>
          <a:lstStyle/>
          <a:p>
            <a:pPr marL="270510" marR="30480" indent="-245745">
              <a:lnSpc>
                <a:spcPct val="100000"/>
              </a:lnSpc>
              <a:spcBef>
                <a:spcPts val="90"/>
              </a:spcBef>
              <a:buChar char="•"/>
              <a:tabLst>
                <a:tab pos="269875" algn="l"/>
                <a:tab pos="270510" algn="l"/>
              </a:tabLst>
            </a:pPr>
            <a:r>
              <a:rPr dirty="0" sz="1150" spc="-15">
                <a:latin typeface="Arial"/>
                <a:cs typeface="Arial"/>
              </a:rPr>
              <a:t>Volumetric </a:t>
            </a:r>
            <a:r>
              <a:rPr dirty="0" sz="1150" spc="-10">
                <a:latin typeface="Arial"/>
                <a:cs typeface="Arial"/>
              </a:rPr>
              <a:t>change due to autogenous (chemical </a:t>
            </a:r>
            <a:r>
              <a:rPr dirty="0" sz="1150" spc="-5">
                <a:latin typeface="Arial"/>
                <a:cs typeface="Arial"/>
              </a:rPr>
              <a:t>process </a:t>
            </a:r>
            <a:r>
              <a:rPr dirty="0" sz="1150" spc="-10">
                <a:latin typeface="Arial"/>
                <a:cs typeface="Arial"/>
              </a:rPr>
              <a:t>of hydration) and </a:t>
            </a:r>
            <a:r>
              <a:rPr dirty="0" sz="1150" spc="-15">
                <a:latin typeface="Arial"/>
                <a:cs typeface="Arial"/>
              </a:rPr>
              <a:t>drying  </a:t>
            </a:r>
            <a:r>
              <a:rPr dirty="0" sz="1150" spc="-5">
                <a:latin typeface="Arial"/>
                <a:cs typeface="Arial"/>
              </a:rPr>
              <a:t>shrinkage</a:t>
            </a:r>
            <a:endParaRPr sz="1150">
              <a:latin typeface="Arial"/>
              <a:cs typeface="Arial"/>
            </a:endParaRPr>
          </a:p>
          <a:p>
            <a:pPr marL="270510" indent="-245745">
              <a:lnSpc>
                <a:spcPct val="100000"/>
              </a:lnSpc>
              <a:spcBef>
                <a:spcPts val="285"/>
              </a:spcBef>
              <a:buFont typeface="Arial"/>
              <a:buChar char="•"/>
              <a:tabLst>
                <a:tab pos="270510" algn="l"/>
                <a:tab pos="271145" algn="l"/>
              </a:tabLst>
            </a:pPr>
            <a:r>
              <a:rPr dirty="0" sz="1150" spc="30">
                <a:latin typeface="Cambria"/>
                <a:cs typeface="Cambria"/>
              </a:rPr>
              <a:t>𝜀</a:t>
            </a:r>
            <a:r>
              <a:rPr dirty="0" baseline="-17361" sz="1200" spc="44">
                <a:latin typeface="Cambria"/>
                <a:cs typeface="Cambria"/>
              </a:rPr>
              <a:t>sh </a:t>
            </a:r>
            <a:r>
              <a:rPr dirty="0" sz="1150" spc="210">
                <a:latin typeface="Cambria"/>
                <a:cs typeface="Cambria"/>
              </a:rPr>
              <a:t>= </a:t>
            </a:r>
            <a:r>
              <a:rPr dirty="0" sz="1150" spc="70">
                <a:latin typeface="Cambria"/>
                <a:cs typeface="Cambria"/>
              </a:rPr>
              <a:t>𝑘</a:t>
            </a:r>
            <a:r>
              <a:rPr dirty="0" baseline="-17361" sz="1200" spc="104">
                <a:latin typeface="Cambria"/>
                <a:cs typeface="Cambria"/>
              </a:rPr>
              <a:t>s</a:t>
            </a:r>
            <a:r>
              <a:rPr dirty="0" sz="1150" spc="70">
                <a:latin typeface="Cambria"/>
                <a:cs typeface="Cambria"/>
              </a:rPr>
              <a:t>𝑘</a:t>
            </a:r>
            <a:r>
              <a:rPr dirty="0" baseline="-17361" sz="1200" spc="104">
                <a:latin typeface="Cambria"/>
                <a:cs typeface="Cambria"/>
              </a:rPr>
              <a:t>hs</a:t>
            </a:r>
            <a:r>
              <a:rPr dirty="0" sz="1150" spc="70">
                <a:latin typeface="Cambria"/>
                <a:cs typeface="Cambria"/>
              </a:rPr>
              <a:t>𝑘</a:t>
            </a:r>
            <a:r>
              <a:rPr dirty="0" baseline="-17361" sz="1200" spc="104">
                <a:latin typeface="Cambria"/>
                <a:cs typeface="Cambria"/>
              </a:rPr>
              <a:t>f</a:t>
            </a:r>
            <a:r>
              <a:rPr dirty="0" sz="1150" spc="70">
                <a:latin typeface="Cambria"/>
                <a:cs typeface="Cambria"/>
              </a:rPr>
              <a:t>𝑘</a:t>
            </a:r>
            <a:r>
              <a:rPr dirty="0" baseline="-17361" sz="1200" spc="104">
                <a:latin typeface="Cambria"/>
                <a:cs typeface="Cambria"/>
              </a:rPr>
              <a:t>td</a:t>
            </a:r>
            <a:r>
              <a:rPr dirty="0" baseline="-17361" sz="1200" spc="-82">
                <a:latin typeface="Cambria"/>
                <a:cs typeface="Cambria"/>
              </a:rPr>
              <a:t> </a:t>
            </a:r>
            <a:r>
              <a:rPr dirty="0" sz="1150" spc="35">
                <a:latin typeface="Cambria"/>
                <a:cs typeface="Cambria"/>
              </a:rPr>
              <a:t>0.48𝑥10</a:t>
            </a:r>
            <a:r>
              <a:rPr dirty="0" baseline="27777" sz="1200" spc="52">
                <a:latin typeface="Cambria"/>
                <a:cs typeface="Cambria"/>
              </a:rPr>
              <a:t>-3</a:t>
            </a:r>
            <a:endParaRPr baseline="27777" sz="1200">
              <a:latin typeface="Cambria"/>
              <a:cs typeface="Cambria"/>
            </a:endParaRPr>
          </a:p>
          <a:p>
            <a:pPr marL="270510" indent="-245745">
              <a:lnSpc>
                <a:spcPct val="100000"/>
              </a:lnSpc>
              <a:spcBef>
                <a:spcPts val="400"/>
              </a:spcBef>
              <a:buFont typeface="Arial"/>
              <a:buChar char="•"/>
              <a:tabLst>
                <a:tab pos="270510" algn="l"/>
                <a:tab pos="271145" algn="l"/>
              </a:tabLst>
            </a:pPr>
            <a:r>
              <a:rPr dirty="0" sz="1150" spc="35">
                <a:latin typeface="Cambria"/>
                <a:cs typeface="Cambria"/>
              </a:rPr>
              <a:t>𝑘</a:t>
            </a:r>
            <a:r>
              <a:rPr dirty="0" baseline="-17361" sz="1200" spc="52">
                <a:latin typeface="Cambria"/>
                <a:cs typeface="Cambria"/>
              </a:rPr>
              <a:t>hs </a:t>
            </a:r>
            <a:r>
              <a:rPr dirty="0" sz="1150" spc="-10">
                <a:latin typeface="Arial"/>
                <a:cs typeface="Arial"/>
              </a:rPr>
              <a:t>humidity </a:t>
            </a:r>
            <a:r>
              <a:rPr dirty="0" sz="1150" spc="-5">
                <a:latin typeface="Arial"/>
                <a:cs typeface="Arial"/>
              </a:rPr>
              <a:t>factor for shrinkage, </a:t>
            </a:r>
            <a:r>
              <a:rPr dirty="0" sz="1150" spc="35">
                <a:latin typeface="Cambria"/>
                <a:cs typeface="Cambria"/>
              </a:rPr>
              <a:t>𝑘</a:t>
            </a:r>
            <a:r>
              <a:rPr dirty="0" baseline="-17361" sz="1200" spc="52">
                <a:latin typeface="Cambria"/>
                <a:cs typeface="Cambria"/>
              </a:rPr>
              <a:t>hs </a:t>
            </a:r>
            <a:r>
              <a:rPr dirty="0" sz="1150" spc="210">
                <a:latin typeface="Cambria"/>
                <a:cs typeface="Cambria"/>
              </a:rPr>
              <a:t>= </a:t>
            </a:r>
            <a:r>
              <a:rPr dirty="0" sz="1150" spc="-5">
                <a:latin typeface="Cambria"/>
                <a:cs typeface="Cambria"/>
              </a:rPr>
              <a:t>2.00 </a:t>
            </a:r>
            <a:r>
              <a:rPr dirty="0" sz="1150" spc="210">
                <a:latin typeface="Cambria"/>
                <a:cs typeface="Cambria"/>
              </a:rPr>
              <a:t>−</a:t>
            </a:r>
            <a:r>
              <a:rPr dirty="0" sz="1150" spc="-10">
                <a:latin typeface="Cambria"/>
                <a:cs typeface="Cambria"/>
              </a:rPr>
              <a:t> </a:t>
            </a:r>
            <a:r>
              <a:rPr dirty="0" sz="1150" spc="-5">
                <a:latin typeface="Cambria"/>
                <a:cs typeface="Cambria"/>
              </a:rPr>
              <a:t>0.014𝐻</a:t>
            </a:r>
            <a:endParaRPr sz="1150">
              <a:latin typeface="Cambria"/>
              <a:cs typeface="Cambria"/>
            </a:endParaRPr>
          </a:p>
          <a:p>
            <a:pPr marL="269875" indent="-245110">
              <a:lnSpc>
                <a:spcPct val="100000"/>
              </a:lnSpc>
              <a:spcBef>
                <a:spcPts val="260"/>
              </a:spcBef>
              <a:buChar char="•"/>
              <a:tabLst>
                <a:tab pos="269875" algn="l"/>
                <a:tab pos="270510" algn="l"/>
              </a:tabLst>
            </a:pPr>
            <a:r>
              <a:rPr dirty="0" sz="1150" spc="-10">
                <a:latin typeface="Arial"/>
                <a:cs typeface="Arial"/>
              </a:rPr>
              <a:t>Other parameters </a:t>
            </a:r>
            <a:r>
              <a:rPr dirty="0" sz="1150" spc="-5">
                <a:latin typeface="Arial"/>
                <a:cs typeface="Arial"/>
              </a:rPr>
              <a:t>same </a:t>
            </a:r>
            <a:r>
              <a:rPr dirty="0" sz="1150" spc="-10">
                <a:latin typeface="Arial"/>
                <a:cs typeface="Arial"/>
              </a:rPr>
              <a:t>as </a:t>
            </a:r>
            <a:r>
              <a:rPr dirty="0" sz="1150" spc="-5">
                <a:latin typeface="Arial"/>
                <a:cs typeface="Arial"/>
              </a:rPr>
              <a:t>for</a:t>
            </a:r>
            <a:r>
              <a:rPr dirty="0" sz="1150" spc="25">
                <a:latin typeface="Arial"/>
                <a:cs typeface="Arial"/>
              </a:rPr>
              <a:t> </a:t>
            </a:r>
            <a:r>
              <a:rPr dirty="0" sz="1150" spc="-5">
                <a:latin typeface="Arial"/>
                <a:cs typeface="Arial"/>
              </a:rPr>
              <a:t>creep</a:t>
            </a:r>
            <a:endParaRPr sz="1150">
              <a:latin typeface="Arial"/>
              <a:cs typeface="Arial"/>
            </a:endParaRPr>
          </a:p>
        </p:txBody>
      </p:sp>
      <p:sp>
        <p:nvSpPr>
          <p:cNvPr id="44" name="object 44"/>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5</a:t>
            </a:r>
            <a:r>
              <a:rPr dirty="0" sz="850">
                <a:solidFill>
                  <a:srgbClr val="FFFFFF"/>
                </a:solidFill>
                <a:latin typeface="Arial"/>
                <a:cs typeface="Arial"/>
              </a:rPr>
              <a:t>0</a:t>
            </a:r>
            <a:endParaRPr sz="850">
              <a:latin typeface="Arial"/>
              <a:cs typeface="Arial"/>
            </a:endParaRPr>
          </a:p>
        </p:txBody>
      </p:sp>
      <p:sp>
        <p:nvSpPr>
          <p:cNvPr id="45" name="object 45"/>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46" name="object 46"/>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49</a:t>
            </a:r>
            <a:endParaRPr sz="1050">
              <a:latin typeface="Calibri"/>
              <a:cs typeface="Calibri"/>
            </a:endParaRPr>
          </a:p>
        </p:txBody>
      </p:sp>
      <p:sp>
        <p:nvSpPr>
          <p:cNvPr id="48" name="object 48"/>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47" name="object 47"/>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50</a:t>
            </a:r>
            <a:endParaRPr sz="105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3886835" cy="417195"/>
          </a:xfrm>
          <a:prstGeom prst="rect"/>
        </p:spPr>
        <p:txBody>
          <a:bodyPr wrap="square" lIns="0" tIns="14604" rIns="0" bIns="0" rtlCol="0" vert="horz">
            <a:spAutoFit/>
          </a:bodyPr>
          <a:lstStyle/>
          <a:p>
            <a:pPr>
              <a:lnSpc>
                <a:spcPct val="100000"/>
              </a:lnSpc>
              <a:spcBef>
                <a:spcPts val="114"/>
              </a:spcBef>
            </a:pPr>
            <a:r>
              <a:rPr dirty="0" sz="2550" spc="10" b="0">
                <a:solidFill>
                  <a:srgbClr val="1C7C5B"/>
                </a:solidFill>
                <a:latin typeface="Arial Black"/>
                <a:cs typeface="Arial Black"/>
              </a:rPr>
              <a:t>Slab </a:t>
            </a:r>
            <a:r>
              <a:rPr dirty="0" sz="2550" spc="15" b="0">
                <a:solidFill>
                  <a:srgbClr val="1C7C5B"/>
                </a:solidFill>
                <a:latin typeface="Arial Black"/>
                <a:cs typeface="Arial Black"/>
              </a:rPr>
              <a:t>Shrinkage</a:t>
            </a:r>
            <a:r>
              <a:rPr dirty="0" sz="2550" spc="-95" b="0">
                <a:solidFill>
                  <a:srgbClr val="1C7C5B"/>
                </a:solidFill>
                <a:latin typeface="Arial Black"/>
                <a:cs typeface="Arial Black"/>
              </a:rPr>
              <a:t> </a:t>
            </a:r>
            <a:r>
              <a:rPr dirty="0" sz="2550" spc="15" b="0">
                <a:solidFill>
                  <a:srgbClr val="1C7C5B"/>
                </a:solidFill>
                <a:latin typeface="Arial Black"/>
                <a:cs typeface="Arial Black"/>
              </a:rPr>
              <a:t>Strain</a:t>
            </a:r>
            <a:endParaRPr sz="2550">
              <a:latin typeface="Arial Black"/>
              <a:cs typeface="Arial Black"/>
            </a:endParaRPr>
          </a:p>
        </p:txBody>
      </p:sp>
      <p:sp>
        <p:nvSpPr>
          <p:cNvPr id="6" name="object 6"/>
          <p:cNvSpPr txBox="1"/>
          <p:nvPr/>
        </p:nvSpPr>
        <p:spPr>
          <a:xfrm>
            <a:off x="991105" y="1843558"/>
            <a:ext cx="3637915" cy="656590"/>
          </a:xfrm>
          <a:prstGeom prst="rect">
            <a:avLst/>
          </a:prstGeom>
        </p:spPr>
        <p:txBody>
          <a:bodyPr wrap="square" lIns="0" tIns="46355" rIns="0" bIns="0" rtlCol="0" vert="horz">
            <a:spAutoFit/>
          </a:bodyPr>
          <a:lstStyle/>
          <a:p>
            <a:pPr marL="270510" indent="-245745">
              <a:lnSpc>
                <a:spcPct val="100000"/>
              </a:lnSpc>
              <a:spcBef>
                <a:spcPts val="365"/>
              </a:spcBef>
              <a:buFont typeface="Arial"/>
              <a:buChar char="•"/>
              <a:tabLst>
                <a:tab pos="270510" algn="l"/>
                <a:tab pos="271145" algn="l"/>
              </a:tabLst>
            </a:pPr>
            <a:r>
              <a:rPr dirty="0" sz="1150" spc="35">
                <a:latin typeface="Cambria"/>
                <a:cs typeface="Cambria"/>
              </a:rPr>
              <a:t>𝑘</a:t>
            </a:r>
            <a:r>
              <a:rPr dirty="0" baseline="-17361" sz="1200" spc="52">
                <a:latin typeface="Cambria"/>
                <a:cs typeface="Cambria"/>
              </a:rPr>
              <a:t>hs </a:t>
            </a:r>
            <a:r>
              <a:rPr dirty="0" sz="1150" spc="210">
                <a:latin typeface="Cambria"/>
                <a:cs typeface="Cambria"/>
              </a:rPr>
              <a:t>= </a:t>
            </a:r>
            <a:r>
              <a:rPr dirty="0" sz="1150" spc="-5">
                <a:latin typeface="Cambria"/>
                <a:cs typeface="Cambria"/>
              </a:rPr>
              <a:t>2.00 </a:t>
            </a:r>
            <a:r>
              <a:rPr dirty="0" sz="1150" spc="210">
                <a:latin typeface="Cambria"/>
                <a:cs typeface="Cambria"/>
              </a:rPr>
              <a:t>− </a:t>
            </a:r>
            <a:r>
              <a:rPr dirty="0" sz="1150" spc="-5">
                <a:latin typeface="Cambria"/>
                <a:cs typeface="Cambria"/>
              </a:rPr>
              <a:t>0.014𝐻 </a:t>
            </a:r>
            <a:r>
              <a:rPr dirty="0" sz="1150" spc="210">
                <a:latin typeface="Cambria"/>
                <a:cs typeface="Cambria"/>
              </a:rPr>
              <a:t>= </a:t>
            </a:r>
            <a:r>
              <a:rPr dirty="0" sz="1150" spc="-10">
                <a:latin typeface="Cambria"/>
                <a:cs typeface="Cambria"/>
              </a:rPr>
              <a:t>0.95 </a:t>
            </a:r>
            <a:r>
              <a:rPr dirty="0" sz="1150" spc="5">
                <a:latin typeface="Cambria"/>
                <a:cs typeface="Cambria"/>
              </a:rPr>
              <a:t>(𝐻 </a:t>
            </a:r>
            <a:r>
              <a:rPr dirty="0" sz="1150" spc="210">
                <a:latin typeface="Cambria"/>
                <a:cs typeface="Cambria"/>
              </a:rPr>
              <a:t>=</a:t>
            </a:r>
            <a:r>
              <a:rPr dirty="0" sz="1150" spc="-90">
                <a:latin typeface="Cambria"/>
                <a:cs typeface="Cambria"/>
              </a:rPr>
              <a:t> </a:t>
            </a:r>
            <a:r>
              <a:rPr dirty="0" sz="1150" spc="5">
                <a:latin typeface="Cambria"/>
                <a:cs typeface="Cambria"/>
              </a:rPr>
              <a:t>75%)</a:t>
            </a:r>
            <a:endParaRPr sz="1150">
              <a:latin typeface="Cambria"/>
              <a:cs typeface="Cambria"/>
            </a:endParaRPr>
          </a:p>
          <a:p>
            <a:pPr marL="270510" indent="-245745">
              <a:lnSpc>
                <a:spcPct val="100000"/>
              </a:lnSpc>
              <a:spcBef>
                <a:spcPts val="265"/>
              </a:spcBef>
              <a:buFont typeface="Arial"/>
              <a:buChar char="•"/>
              <a:tabLst>
                <a:tab pos="270510" algn="l"/>
                <a:tab pos="271145" algn="l"/>
              </a:tabLst>
            </a:pPr>
            <a:r>
              <a:rPr dirty="0" sz="1150" spc="5">
                <a:latin typeface="Cambria"/>
                <a:cs typeface="Cambria"/>
              </a:rPr>
              <a:t>𝐾</a:t>
            </a:r>
            <a:r>
              <a:rPr dirty="0" baseline="-17361" sz="1200" spc="7">
                <a:latin typeface="Cambria"/>
                <a:cs typeface="Cambria"/>
              </a:rPr>
              <a:t>sh </a:t>
            </a:r>
            <a:r>
              <a:rPr dirty="0" sz="1150" spc="210">
                <a:latin typeface="Cambria"/>
                <a:cs typeface="Cambria"/>
              </a:rPr>
              <a:t>= </a:t>
            </a:r>
            <a:r>
              <a:rPr dirty="0" sz="1150" spc="-5">
                <a:latin typeface="Cambria"/>
                <a:cs typeface="Cambria"/>
              </a:rPr>
              <a:t>0.5 </a:t>
            </a:r>
            <a:r>
              <a:rPr dirty="0" sz="1150" spc="-5">
                <a:latin typeface="Arial"/>
                <a:cs typeface="Arial"/>
              </a:rPr>
              <a:t>(WSDOT </a:t>
            </a:r>
            <a:r>
              <a:rPr dirty="0" sz="1150" spc="-10">
                <a:latin typeface="Arial"/>
                <a:cs typeface="Arial"/>
              </a:rPr>
              <a:t>uses 50% slab </a:t>
            </a:r>
            <a:r>
              <a:rPr dirty="0" sz="1150" spc="-5">
                <a:latin typeface="Arial"/>
                <a:cs typeface="Arial"/>
              </a:rPr>
              <a:t>shrinkage</a:t>
            </a:r>
            <a:r>
              <a:rPr dirty="0" sz="1150" spc="-100">
                <a:latin typeface="Arial"/>
                <a:cs typeface="Arial"/>
              </a:rPr>
              <a:t> </a:t>
            </a:r>
            <a:r>
              <a:rPr dirty="0" sz="1150" spc="-10">
                <a:latin typeface="Arial"/>
                <a:cs typeface="Arial"/>
              </a:rPr>
              <a:t>strain)</a:t>
            </a:r>
            <a:endParaRPr sz="1150">
              <a:latin typeface="Arial"/>
              <a:cs typeface="Arial"/>
            </a:endParaRPr>
          </a:p>
          <a:p>
            <a:pPr marL="25400">
              <a:lnSpc>
                <a:spcPct val="100000"/>
              </a:lnSpc>
              <a:spcBef>
                <a:spcPts val="300"/>
              </a:spcBef>
            </a:pPr>
            <a:r>
              <a:rPr dirty="0" sz="1150" spc="-5">
                <a:latin typeface="Arial"/>
                <a:cs typeface="Arial"/>
              </a:rPr>
              <a:t>•</a:t>
            </a:r>
            <a:endParaRPr sz="1150">
              <a:latin typeface="Arial"/>
              <a:cs typeface="Arial"/>
            </a:endParaRPr>
          </a:p>
        </p:txBody>
      </p:sp>
      <p:sp>
        <p:nvSpPr>
          <p:cNvPr id="7" name="object 7"/>
          <p:cNvSpPr txBox="1"/>
          <p:nvPr/>
        </p:nvSpPr>
        <p:spPr>
          <a:xfrm>
            <a:off x="1236484" y="2329662"/>
            <a:ext cx="482600" cy="199390"/>
          </a:xfrm>
          <a:prstGeom prst="rect">
            <a:avLst/>
          </a:prstGeom>
        </p:spPr>
        <p:txBody>
          <a:bodyPr wrap="square" lIns="0" tIns="11430" rIns="0" bIns="0" rtlCol="0" vert="horz">
            <a:spAutoFit/>
          </a:bodyPr>
          <a:lstStyle/>
          <a:p>
            <a:pPr marL="25400">
              <a:lnSpc>
                <a:spcPct val="100000"/>
              </a:lnSpc>
              <a:spcBef>
                <a:spcPts val="90"/>
              </a:spcBef>
            </a:pPr>
            <a:r>
              <a:rPr dirty="0" baseline="12077" sz="1725" spc="142">
                <a:latin typeface="Cambria"/>
                <a:cs typeface="Cambria"/>
              </a:rPr>
              <a:t>𝜀</a:t>
            </a:r>
            <a:r>
              <a:rPr dirty="0" sz="800" spc="95">
                <a:latin typeface="Cambria"/>
                <a:cs typeface="Cambria"/>
              </a:rPr>
              <a:t>ddf</a:t>
            </a:r>
            <a:r>
              <a:rPr dirty="0" sz="800" spc="170">
                <a:latin typeface="Cambria"/>
                <a:cs typeface="Cambria"/>
              </a:rPr>
              <a:t> </a:t>
            </a:r>
            <a:r>
              <a:rPr dirty="0" baseline="12077" sz="1725" spc="315">
                <a:latin typeface="Cambria"/>
                <a:cs typeface="Cambria"/>
              </a:rPr>
              <a:t>=</a:t>
            </a:r>
            <a:endParaRPr baseline="12077" sz="1725">
              <a:latin typeface="Cambria"/>
              <a:cs typeface="Cambria"/>
            </a:endParaRPr>
          </a:p>
        </p:txBody>
      </p:sp>
      <p:sp>
        <p:nvSpPr>
          <p:cNvPr id="8" name="object 8"/>
          <p:cNvSpPr/>
          <p:nvPr/>
        </p:nvSpPr>
        <p:spPr>
          <a:xfrm>
            <a:off x="1734311" y="2350007"/>
            <a:ext cx="283845" cy="134620"/>
          </a:xfrm>
          <a:custGeom>
            <a:avLst/>
            <a:gdLst/>
            <a:ahLst/>
            <a:cxnLst/>
            <a:rect l="l" t="t" r="r" b="b"/>
            <a:pathLst>
              <a:path w="283844" h="134619">
                <a:moveTo>
                  <a:pt x="240792" y="134112"/>
                </a:moveTo>
                <a:lnTo>
                  <a:pt x="239268" y="128016"/>
                </a:lnTo>
                <a:lnTo>
                  <a:pt x="246935" y="124896"/>
                </a:lnTo>
                <a:lnTo>
                  <a:pt x="253746" y="120205"/>
                </a:lnTo>
                <a:lnTo>
                  <a:pt x="270938" y="77533"/>
                </a:lnTo>
                <a:lnTo>
                  <a:pt x="271272" y="65532"/>
                </a:lnTo>
                <a:lnTo>
                  <a:pt x="270938" y="54411"/>
                </a:lnTo>
                <a:lnTo>
                  <a:pt x="253746" y="12954"/>
                </a:lnTo>
                <a:lnTo>
                  <a:pt x="239268" y="4572"/>
                </a:lnTo>
                <a:lnTo>
                  <a:pt x="240792" y="0"/>
                </a:lnTo>
                <a:lnTo>
                  <a:pt x="272796" y="22860"/>
                </a:lnTo>
                <a:lnTo>
                  <a:pt x="283464" y="67056"/>
                </a:lnTo>
                <a:lnTo>
                  <a:pt x="282868" y="79295"/>
                </a:lnTo>
                <a:lnTo>
                  <a:pt x="266509" y="118038"/>
                </a:lnTo>
                <a:lnTo>
                  <a:pt x="250507" y="130087"/>
                </a:lnTo>
                <a:lnTo>
                  <a:pt x="240792" y="134112"/>
                </a:lnTo>
                <a:close/>
              </a:path>
              <a:path w="283844" h="134619">
                <a:moveTo>
                  <a:pt x="42672" y="134112"/>
                </a:moveTo>
                <a:lnTo>
                  <a:pt x="10668" y="109728"/>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9" name="object 9"/>
          <p:cNvSpPr/>
          <p:nvPr/>
        </p:nvSpPr>
        <p:spPr>
          <a:xfrm>
            <a:off x="2043683" y="2350007"/>
            <a:ext cx="285115" cy="134620"/>
          </a:xfrm>
          <a:custGeom>
            <a:avLst/>
            <a:gdLst/>
            <a:ahLst/>
            <a:cxnLst/>
            <a:rect l="l" t="t" r="r" b="b"/>
            <a:pathLst>
              <a:path w="285114" h="134619">
                <a:moveTo>
                  <a:pt x="242316" y="134112"/>
                </a:moveTo>
                <a:lnTo>
                  <a:pt x="240792" y="128016"/>
                </a:lnTo>
                <a:lnTo>
                  <a:pt x="248459" y="124896"/>
                </a:lnTo>
                <a:lnTo>
                  <a:pt x="255270" y="120205"/>
                </a:lnTo>
                <a:lnTo>
                  <a:pt x="272462" y="77533"/>
                </a:lnTo>
                <a:lnTo>
                  <a:pt x="272796" y="65532"/>
                </a:lnTo>
                <a:lnTo>
                  <a:pt x="272462" y="54411"/>
                </a:lnTo>
                <a:lnTo>
                  <a:pt x="255270" y="12954"/>
                </a:lnTo>
                <a:lnTo>
                  <a:pt x="240792" y="4572"/>
                </a:lnTo>
                <a:lnTo>
                  <a:pt x="242316" y="0"/>
                </a:lnTo>
                <a:lnTo>
                  <a:pt x="274320" y="22860"/>
                </a:lnTo>
                <a:lnTo>
                  <a:pt x="284988" y="67056"/>
                </a:lnTo>
                <a:lnTo>
                  <a:pt x="284392" y="79295"/>
                </a:lnTo>
                <a:lnTo>
                  <a:pt x="268033" y="118038"/>
                </a:lnTo>
                <a:lnTo>
                  <a:pt x="252031" y="130087"/>
                </a:lnTo>
                <a:lnTo>
                  <a:pt x="242316" y="134112"/>
                </a:lnTo>
                <a:close/>
              </a:path>
              <a:path w="285114" h="134619">
                <a:moveTo>
                  <a:pt x="42672" y="134112"/>
                </a:moveTo>
                <a:lnTo>
                  <a:pt x="10668" y="109728"/>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10" name="object 10"/>
          <p:cNvSpPr/>
          <p:nvPr/>
        </p:nvSpPr>
        <p:spPr>
          <a:xfrm>
            <a:off x="2354579" y="2350007"/>
            <a:ext cx="365760" cy="134620"/>
          </a:xfrm>
          <a:custGeom>
            <a:avLst/>
            <a:gdLst/>
            <a:ahLst/>
            <a:cxnLst/>
            <a:rect l="l" t="t" r="r" b="b"/>
            <a:pathLst>
              <a:path w="365760" h="134619">
                <a:moveTo>
                  <a:pt x="323087" y="134112"/>
                </a:moveTo>
                <a:lnTo>
                  <a:pt x="321563" y="128016"/>
                </a:lnTo>
                <a:lnTo>
                  <a:pt x="329231" y="124896"/>
                </a:lnTo>
                <a:lnTo>
                  <a:pt x="336041" y="120205"/>
                </a:lnTo>
                <a:lnTo>
                  <a:pt x="353234" y="77533"/>
                </a:lnTo>
                <a:lnTo>
                  <a:pt x="353567" y="65532"/>
                </a:lnTo>
                <a:lnTo>
                  <a:pt x="353234" y="54411"/>
                </a:lnTo>
                <a:lnTo>
                  <a:pt x="336041" y="12954"/>
                </a:lnTo>
                <a:lnTo>
                  <a:pt x="321563" y="4572"/>
                </a:lnTo>
                <a:lnTo>
                  <a:pt x="323087" y="0"/>
                </a:lnTo>
                <a:lnTo>
                  <a:pt x="355091" y="22860"/>
                </a:lnTo>
                <a:lnTo>
                  <a:pt x="365759" y="67056"/>
                </a:lnTo>
                <a:lnTo>
                  <a:pt x="365164" y="79295"/>
                </a:lnTo>
                <a:lnTo>
                  <a:pt x="348805" y="118038"/>
                </a:lnTo>
                <a:lnTo>
                  <a:pt x="332803" y="130087"/>
                </a:lnTo>
                <a:lnTo>
                  <a:pt x="323087" y="134112"/>
                </a:lnTo>
                <a:close/>
              </a:path>
              <a:path w="365760" h="134619">
                <a:moveTo>
                  <a:pt x="42671" y="134112"/>
                </a:moveTo>
                <a:lnTo>
                  <a:pt x="10667" y="109728"/>
                </a:lnTo>
                <a:lnTo>
                  <a:pt x="0" y="67056"/>
                </a:lnTo>
                <a:lnTo>
                  <a:pt x="595" y="54792"/>
                </a:lnTo>
                <a:lnTo>
                  <a:pt x="16954" y="14573"/>
                </a:lnTo>
                <a:lnTo>
                  <a:pt x="42671" y="0"/>
                </a:lnTo>
                <a:lnTo>
                  <a:pt x="44195" y="4572"/>
                </a:lnTo>
                <a:lnTo>
                  <a:pt x="36528" y="8334"/>
                </a:lnTo>
                <a:lnTo>
                  <a:pt x="29717" y="12954"/>
                </a:lnTo>
                <a:lnTo>
                  <a:pt x="12525" y="54411"/>
                </a:lnTo>
                <a:lnTo>
                  <a:pt x="12191" y="65532"/>
                </a:lnTo>
                <a:lnTo>
                  <a:pt x="12525" y="77533"/>
                </a:lnTo>
                <a:lnTo>
                  <a:pt x="24050" y="114085"/>
                </a:lnTo>
                <a:lnTo>
                  <a:pt x="44195" y="128016"/>
                </a:lnTo>
                <a:lnTo>
                  <a:pt x="42671" y="134112"/>
                </a:lnTo>
                <a:close/>
              </a:path>
            </a:pathLst>
          </a:custGeom>
          <a:solidFill>
            <a:srgbClr val="000000"/>
          </a:solidFill>
        </p:spPr>
        <p:txBody>
          <a:bodyPr wrap="square" lIns="0" tIns="0" rIns="0" bIns="0" rtlCol="0"/>
          <a:lstStyle/>
          <a:p/>
        </p:txBody>
      </p:sp>
      <p:sp>
        <p:nvSpPr>
          <p:cNvPr id="11" name="object 11"/>
          <p:cNvSpPr/>
          <p:nvPr/>
        </p:nvSpPr>
        <p:spPr>
          <a:xfrm>
            <a:off x="2746247" y="2350007"/>
            <a:ext cx="364490" cy="134620"/>
          </a:xfrm>
          <a:custGeom>
            <a:avLst/>
            <a:gdLst/>
            <a:ahLst/>
            <a:cxnLst/>
            <a:rect l="l" t="t" r="r" b="b"/>
            <a:pathLst>
              <a:path w="364489" h="134619">
                <a:moveTo>
                  <a:pt x="321563" y="134112"/>
                </a:moveTo>
                <a:lnTo>
                  <a:pt x="320039" y="128016"/>
                </a:lnTo>
                <a:lnTo>
                  <a:pt x="327707" y="124896"/>
                </a:lnTo>
                <a:lnTo>
                  <a:pt x="334517" y="120205"/>
                </a:lnTo>
                <a:lnTo>
                  <a:pt x="351710" y="77533"/>
                </a:lnTo>
                <a:lnTo>
                  <a:pt x="352043" y="65532"/>
                </a:lnTo>
                <a:lnTo>
                  <a:pt x="351710" y="54411"/>
                </a:lnTo>
                <a:lnTo>
                  <a:pt x="334517" y="12954"/>
                </a:lnTo>
                <a:lnTo>
                  <a:pt x="320039" y="4572"/>
                </a:lnTo>
                <a:lnTo>
                  <a:pt x="321563" y="0"/>
                </a:lnTo>
                <a:lnTo>
                  <a:pt x="353567" y="22860"/>
                </a:lnTo>
                <a:lnTo>
                  <a:pt x="364235" y="67056"/>
                </a:lnTo>
                <a:lnTo>
                  <a:pt x="363640" y="79295"/>
                </a:lnTo>
                <a:lnTo>
                  <a:pt x="347281" y="118038"/>
                </a:lnTo>
                <a:lnTo>
                  <a:pt x="331279" y="130087"/>
                </a:lnTo>
                <a:lnTo>
                  <a:pt x="321563" y="134112"/>
                </a:lnTo>
                <a:close/>
              </a:path>
              <a:path w="364489" h="134619">
                <a:moveTo>
                  <a:pt x="42671" y="134112"/>
                </a:moveTo>
                <a:lnTo>
                  <a:pt x="10667" y="109728"/>
                </a:lnTo>
                <a:lnTo>
                  <a:pt x="0" y="67056"/>
                </a:lnTo>
                <a:lnTo>
                  <a:pt x="595" y="54792"/>
                </a:lnTo>
                <a:lnTo>
                  <a:pt x="16954" y="14573"/>
                </a:lnTo>
                <a:lnTo>
                  <a:pt x="42671" y="0"/>
                </a:lnTo>
                <a:lnTo>
                  <a:pt x="44195" y="4572"/>
                </a:lnTo>
                <a:lnTo>
                  <a:pt x="36528" y="8334"/>
                </a:lnTo>
                <a:lnTo>
                  <a:pt x="29717" y="12954"/>
                </a:lnTo>
                <a:lnTo>
                  <a:pt x="12525" y="54411"/>
                </a:lnTo>
                <a:lnTo>
                  <a:pt x="12191" y="65532"/>
                </a:lnTo>
                <a:lnTo>
                  <a:pt x="12525" y="77533"/>
                </a:lnTo>
                <a:lnTo>
                  <a:pt x="24050" y="114085"/>
                </a:lnTo>
                <a:lnTo>
                  <a:pt x="44195" y="128016"/>
                </a:lnTo>
                <a:lnTo>
                  <a:pt x="42671" y="134112"/>
                </a:lnTo>
                <a:close/>
              </a:path>
            </a:pathLst>
          </a:custGeom>
          <a:solidFill>
            <a:srgbClr val="000000"/>
          </a:solidFill>
        </p:spPr>
        <p:txBody>
          <a:bodyPr wrap="square" lIns="0" tIns="0" rIns="0" bIns="0" rtlCol="0"/>
          <a:lstStyle/>
          <a:p/>
        </p:txBody>
      </p:sp>
      <p:sp>
        <p:nvSpPr>
          <p:cNvPr id="12" name="object 12"/>
          <p:cNvSpPr/>
          <p:nvPr/>
        </p:nvSpPr>
        <p:spPr>
          <a:xfrm>
            <a:off x="3136391" y="2350007"/>
            <a:ext cx="447040" cy="134620"/>
          </a:xfrm>
          <a:custGeom>
            <a:avLst/>
            <a:gdLst/>
            <a:ahLst/>
            <a:cxnLst/>
            <a:rect l="l" t="t" r="r" b="b"/>
            <a:pathLst>
              <a:path w="447039" h="134619">
                <a:moveTo>
                  <a:pt x="403860" y="134112"/>
                </a:moveTo>
                <a:lnTo>
                  <a:pt x="402336" y="128016"/>
                </a:lnTo>
                <a:lnTo>
                  <a:pt x="410003" y="124896"/>
                </a:lnTo>
                <a:lnTo>
                  <a:pt x="416814" y="120205"/>
                </a:lnTo>
                <a:lnTo>
                  <a:pt x="434006" y="77533"/>
                </a:lnTo>
                <a:lnTo>
                  <a:pt x="434340" y="65532"/>
                </a:lnTo>
                <a:lnTo>
                  <a:pt x="434006" y="54411"/>
                </a:lnTo>
                <a:lnTo>
                  <a:pt x="416814" y="12954"/>
                </a:lnTo>
                <a:lnTo>
                  <a:pt x="402336" y="4572"/>
                </a:lnTo>
                <a:lnTo>
                  <a:pt x="403860" y="0"/>
                </a:lnTo>
                <a:lnTo>
                  <a:pt x="435864" y="22860"/>
                </a:lnTo>
                <a:lnTo>
                  <a:pt x="446532" y="67056"/>
                </a:lnTo>
                <a:lnTo>
                  <a:pt x="445936" y="79295"/>
                </a:lnTo>
                <a:lnTo>
                  <a:pt x="429577" y="118038"/>
                </a:lnTo>
                <a:lnTo>
                  <a:pt x="413575" y="130087"/>
                </a:lnTo>
                <a:lnTo>
                  <a:pt x="403860" y="134112"/>
                </a:lnTo>
                <a:close/>
              </a:path>
              <a:path w="447039" h="134619">
                <a:moveTo>
                  <a:pt x="42672" y="134112"/>
                </a:moveTo>
                <a:lnTo>
                  <a:pt x="10668" y="109728"/>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13" name="object 13"/>
          <p:cNvSpPr/>
          <p:nvPr/>
        </p:nvSpPr>
        <p:spPr>
          <a:xfrm>
            <a:off x="3608832" y="2350007"/>
            <a:ext cx="836930" cy="134620"/>
          </a:xfrm>
          <a:custGeom>
            <a:avLst/>
            <a:gdLst/>
            <a:ahLst/>
            <a:cxnLst/>
            <a:rect l="l" t="t" r="r" b="b"/>
            <a:pathLst>
              <a:path w="836929" h="134619">
                <a:moveTo>
                  <a:pt x="794004" y="134112"/>
                </a:moveTo>
                <a:lnTo>
                  <a:pt x="792480" y="128016"/>
                </a:lnTo>
                <a:lnTo>
                  <a:pt x="800147" y="124896"/>
                </a:lnTo>
                <a:lnTo>
                  <a:pt x="806958" y="120205"/>
                </a:lnTo>
                <a:lnTo>
                  <a:pt x="824150" y="77533"/>
                </a:lnTo>
                <a:lnTo>
                  <a:pt x="824484" y="65532"/>
                </a:lnTo>
                <a:lnTo>
                  <a:pt x="824150" y="54411"/>
                </a:lnTo>
                <a:lnTo>
                  <a:pt x="806958" y="12954"/>
                </a:lnTo>
                <a:lnTo>
                  <a:pt x="792480" y="4572"/>
                </a:lnTo>
                <a:lnTo>
                  <a:pt x="794004" y="0"/>
                </a:lnTo>
                <a:lnTo>
                  <a:pt x="826008" y="22860"/>
                </a:lnTo>
                <a:lnTo>
                  <a:pt x="836676" y="67056"/>
                </a:lnTo>
                <a:lnTo>
                  <a:pt x="836080" y="79295"/>
                </a:lnTo>
                <a:lnTo>
                  <a:pt x="819721" y="118038"/>
                </a:lnTo>
                <a:lnTo>
                  <a:pt x="803719" y="130087"/>
                </a:lnTo>
                <a:lnTo>
                  <a:pt x="794004" y="134112"/>
                </a:lnTo>
                <a:close/>
              </a:path>
              <a:path w="836929" h="134619">
                <a:moveTo>
                  <a:pt x="42672" y="134112"/>
                </a:moveTo>
                <a:lnTo>
                  <a:pt x="10668" y="109728"/>
                </a:lnTo>
                <a:lnTo>
                  <a:pt x="0" y="67056"/>
                </a:lnTo>
                <a:lnTo>
                  <a:pt x="595" y="54792"/>
                </a:lnTo>
                <a:lnTo>
                  <a:pt x="16954" y="14573"/>
                </a:lnTo>
                <a:lnTo>
                  <a:pt x="42672" y="0"/>
                </a:lnTo>
                <a:lnTo>
                  <a:pt x="44196" y="4572"/>
                </a:lnTo>
                <a:lnTo>
                  <a:pt x="36528" y="8334"/>
                </a:lnTo>
                <a:lnTo>
                  <a:pt x="29718" y="12954"/>
                </a:lnTo>
                <a:lnTo>
                  <a:pt x="12525" y="54411"/>
                </a:lnTo>
                <a:lnTo>
                  <a:pt x="12191"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14" name="object 14"/>
          <p:cNvSpPr txBox="1"/>
          <p:nvPr/>
        </p:nvSpPr>
        <p:spPr>
          <a:xfrm>
            <a:off x="1756154" y="2300712"/>
            <a:ext cx="3748404" cy="199390"/>
          </a:xfrm>
          <a:prstGeom prst="rect">
            <a:avLst/>
          </a:prstGeom>
        </p:spPr>
        <p:txBody>
          <a:bodyPr wrap="square" lIns="0" tIns="11430" rIns="0" bIns="0" rtlCol="0" vert="horz">
            <a:spAutoFit/>
          </a:bodyPr>
          <a:lstStyle/>
          <a:p>
            <a:pPr marL="25400">
              <a:lnSpc>
                <a:spcPct val="100000"/>
              </a:lnSpc>
              <a:spcBef>
                <a:spcPts val="90"/>
              </a:spcBef>
            </a:pPr>
            <a:r>
              <a:rPr dirty="0" sz="1150" spc="-10">
                <a:latin typeface="Cambria"/>
                <a:cs typeface="Cambria"/>
              </a:rPr>
              <a:t>0.5 </a:t>
            </a:r>
            <a:r>
              <a:rPr dirty="0" sz="1150" spc="-5">
                <a:latin typeface="Cambria"/>
                <a:cs typeface="Cambria"/>
              </a:rPr>
              <a:t>1.0 0.95 1.19 0.978 0.48 </a:t>
            </a:r>
            <a:r>
              <a:rPr dirty="0" sz="1150" spc="175">
                <a:latin typeface="Cambria"/>
                <a:cs typeface="Cambria"/>
              </a:rPr>
              <a:t>× </a:t>
            </a:r>
            <a:r>
              <a:rPr dirty="0" sz="1150" spc="90">
                <a:latin typeface="Cambria"/>
                <a:cs typeface="Cambria"/>
              </a:rPr>
              <a:t>10</a:t>
            </a:r>
            <a:r>
              <a:rPr dirty="0" baseline="27777" sz="1200" spc="135">
                <a:latin typeface="Cambria"/>
                <a:cs typeface="Cambria"/>
              </a:rPr>
              <a:t>-3 </a:t>
            </a:r>
            <a:r>
              <a:rPr dirty="0" sz="1150" spc="210">
                <a:latin typeface="Cambria"/>
                <a:cs typeface="Cambria"/>
              </a:rPr>
              <a:t>= </a:t>
            </a:r>
            <a:r>
              <a:rPr dirty="0" sz="1150" spc="-5">
                <a:latin typeface="Cambria"/>
                <a:cs typeface="Cambria"/>
              </a:rPr>
              <a:t>0.265 </a:t>
            </a:r>
            <a:r>
              <a:rPr dirty="0" sz="1150" spc="175">
                <a:latin typeface="Cambria"/>
                <a:cs typeface="Cambria"/>
              </a:rPr>
              <a:t>×</a:t>
            </a:r>
            <a:r>
              <a:rPr dirty="0" sz="1150" spc="409">
                <a:latin typeface="Cambria"/>
                <a:cs typeface="Cambria"/>
              </a:rPr>
              <a:t> </a:t>
            </a:r>
            <a:r>
              <a:rPr dirty="0" sz="1150" spc="85">
                <a:latin typeface="Cambria"/>
                <a:cs typeface="Cambria"/>
              </a:rPr>
              <a:t>10</a:t>
            </a:r>
            <a:r>
              <a:rPr dirty="0" baseline="27777" sz="1200" spc="127">
                <a:latin typeface="Cambria"/>
                <a:cs typeface="Cambria"/>
              </a:rPr>
              <a:t>-3</a:t>
            </a:r>
            <a:endParaRPr baseline="27777" sz="1200">
              <a:latin typeface="Cambria"/>
              <a:cs typeface="Cambria"/>
            </a:endParaRPr>
          </a:p>
        </p:txBody>
      </p:sp>
      <p:sp>
        <p:nvSpPr>
          <p:cNvPr id="15" name="object 15"/>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5</a:t>
            </a:r>
            <a:r>
              <a:rPr dirty="0" sz="850">
                <a:solidFill>
                  <a:srgbClr val="FFFFFF"/>
                </a:solidFill>
                <a:latin typeface="Arial"/>
                <a:cs typeface="Arial"/>
              </a:rPr>
              <a:t>1</a:t>
            </a:r>
            <a:endParaRPr sz="850">
              <a:latin typeface="Arial"/>
              <a:cs typeface="Arial"/>
            </a:endParaRPr>
          </a:p>
        </p:txBody>
      </p:sp>
      <p:sp>
        <p:nvSpPr>
          <p:cNvPr id="16" name="object 16"/>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17" name="object 17"/>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8" name="object 18"/>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9" name="object 19"/>
          <p:cNvSpPr txBox="1"/>
          <p:nvPr/>
        </p:nvSpPr>
        <p:spPr>
          <a:xfrm>
            <a:off x="1016466" y="5528576"/>
            <a:ext cx="3818254" cy="417195"/>
          </a:xfrm>
          <a:prstGeom prst="rect">
            <a:avLst/>
          </a:prstGeom>
        </p:spPr>
        <p:txBody>
          <a:bodyPr wrap="square" lIns="0" tIns="14604" rIns="0" bIns="0" rtlCol="0" vert="horz">
            <a:spAutoFit/>
          </a:bodyPr>
          <a:lstStyle/>
          <a:p>
            <a:pPr>
              <a:lnSpc>
                <a:spcPct val="100000"/>
              </a:lnSpc>
              <a:spcBef>
                <a:spcPts val="114"/>
              </a:spcBef>
            </a:pPr>
            <a:r>
              <a:rPr dirty="0" sz="2550" spc="-5">
                <a:solidFill>
                  <a:srgbClr val="1C7C5B"/>
                </a:solidFill>
                <a:latin typeface="Arial Black"/>
                <a:cs typeface="Arial Black"/>
              </a:rPr>
              <a:t>Deck </a:t>
            </a:r>
            <a:r>
              <a:rPr dirty="0" sz="2550" spc="15">
                <a:solidFill>
                  <a:srgbClr val="1C7C5B"/>
                </a:solidFill>
                <a:latin typeface="Arial Black"/>
                <a:cs typeface="Arial Black"/>
              </a:rPr>
              <a:t>shrinkage</a:t>
            </a:r>
            <a:r>
              <a:rPr dirty="0" sz="2550" spc="-95">
                <a:solidFill>
                  <a:srgbClr val="1C7C5B"/>
                </a:solidFill>
                <a:latin typeface="Arial Black"/>
                <a:cs typeface="Arial Black"/>
              </a:rPr>
              <a:t> </a:t>
            </a:r>
            <a:r>
              <a:rPr dirty="0" sz="2550" spc="10">
                <a:solidFill>
                  <a:srgbClr val="1C7C5B"/>
                </a:solidFill>
                <a:latin typeface="Arial Black"/>
                <a:cs typeface="Arial Black"/>
              </a:rPr>
              <a:t>force</a:t>
            </a:r>
            <a:endParaRPr sz="2550">
              <a:latin typeface="Arial Black"/>
              <a:cs typeface="Arial Black"/>
            </a:endParaRPr>
          </a:p>
        </p:txBody>
      </p:sp>
      <p:sp>
        <p:nvSpPr>
          <p:cNvPr id="20" name="object 20"/>
          <p:cNvSpPr txBox="1"/>
          <p:nvPr/>
        </p:nvSpPr>
        <p:spPr>
          <a:xfrm>
            <a:off x="1421899" y="6368242"/>
            <a:ext cx="131445" cy="151765"/>
          </a:xfrm>
          <a:prstGeom prst="rect">
            <a:avLst/>
          </a:prstGeom>
        </p:spPr>
        <p:txBody>
          <a:bodyPr wrap="square" lIns="0" tIns="15875" rIns="0" bIns="0" rtlCol="0" vert="horz">
            <a:spAutoFit/>
          </a:bodyPr>
          <a:lstStyle/>
          <a:p>
            <a:pPr>
              <a:lnSpc>
                <a:spcPct val="100000"/>
              </a:lnSpc>
              <a:spcBef>
                <a:spcPts val="125"/>
              </a:spcBef>
            </a:pPr>
            <a:r>
              <a:rPr dirty="0" sz="800" spc="85">
                <a:latin typeface="Cambria"/>
                <a:cs typeface="Cambria"/>
              </a:rPr>
              <a:t>d</a:t>
            </a:r>
            <a:r>
              <a:rPr dirty="0" sz="800" spc="55">
                <a:latin typeface="Cambria"/>
                <a:cs typeface="Cambria"/>
              </a:rPr>
              <a:t>s</a:t>
            </a:r>
            <a:endParaRPr sz="800">
              <a:latin typeface="Cambria"/>
              <a:cs typeface="Cambria"/>
            </a:endParaRPr>
          </a:p>
        </p:txBody>
      </p:sp>
      <p:sp>
        <p:nvSpPr>
          <p:cNvPr id="21" name="object 21"/>
          <p:cNvSpPr/>
          <p:nvPr/>
        </p:nvSpPr>
        <p:spPr>
          <a:xfrm>
            <a:off x="2538983" y="6437376"/>
            <a:ext cx="22860" cy="5080"/>
          </a:xfrm>
          <a:custGeom>
            <a:avLst/>
            <a:gdLst/>
            <a:ahLst/>
            <a:cxnLst/>
            <a:rect l="l" t="t" r="r" b="b"/>
            <a:pathLst>
              <a:path w="22860" h="5079">
                <a:moveTo>
                  <a:pt x="0" y="0"/>
                </a:moveTo>
                <a:lnTo>
                  <a:pt x="22860" y="0"/>
                </a:lnTo>
                <a:lnTo>
                  <a:pt x="22860" y="5080"/>
                </a:lnTo>
                <a:lnTo>
                  <a:pt x="0" y="5080"/>
                </a:lnTo>
                <a:lnTo>
                  <a:pt x="0" y="0"/>
                </a:lnTo>
                <a:close/>
              </a:path>
            </a:pathLst>
          </a:custGeom>
          <a:solidFill>
            <a:srgbClr val="000000"/>
          </a:solidFill>
        </p:spPr>
        <p:txBody>
          <a:bodyPr wrap="square" lIns="0" tIns="0" rIns="0" bIns="0" rtlCol="0"/>
          <a:lstStyle/>
          <a:p/>
        </p:txBody>
      </p:sp>
      <p:sp>
        <p:nvSpPr>
          <p:cNvPr id="22" name="object 22"/>
          <p:cNvSpPr/>
          <p:nvPr/>
        </p:nvSpPr>
        <p:spPr>
          <a:xfrm>
            <a:off x="2557272" y="6442456"/>
            <a:ext cx="0" cy="118110"/>
          </a:xfrm>
          <a:custGeom>
            <a:avLst/>
            <a:gdLst/>
            <a:ahLst/>
            <a:cxnLst/>
            <a:rect l="l" t="t" r="r" b="b"/>
            <a:pathLst>
              <a:path w="0" h="118109">
                <a:moveTo>
                  <a:pt x="0" y="0"/>
                </a:moveTo>
                <a:lnTo>
                  <a:pt x="0" y="118110"/>
                </a:lnTo>
              </a:path>
            </a:pathLst>
          </a:custGeom>
          <a:ln w="9144">
            <a:solidFill>
              <a:srgbClr val="000000"/>
            </a:solidFill>
          </a:ln>
        </p:spPr>
        <p:txBody>
          <a:bodyPr wrap="square" lIns="0" tIns="0" rIns="0" bIns="0" rtlCol="0"/>
          <a:lstStyle/>
          <a:p/>
        </p:txBody>
      </p:sp>
      <p:sp>
        <p:nvSpPr>
          <p:cNvPr id="23" name="object 23"/>
          <p:cNvSpPr/>
          <p:nvPr/>
        </p:nvSpPr>
        <p:spPr>
          <a:xfrm>
            <a:off x="2538983" y="6560566"/>
            <a:ext cx="22860" cy="5080"/>
          </a:xfrm>
          <a:custGeom>
            <a:avLst/>
            <a:gdLst/>
            <a:ahLst/>
            <a:cxnLst/>
            <a:rect l="l" t="t" r="r" b="b"/>
            <a:pathLst>
              <a:path w="22860" h="5079">
                <a:moveTo>
                  <a:pt x="0" y="0"/>
                </a:moveTo>
                <a:lnTo>
                  <a:pt x="22860" y="0"/>
                </a:lnTo>
                <a:lnTo>
                  <a:pt x="22860" y="5080"/>
                </a:lnTo>
                <a:lnTo>
                  <a:pt x="0" y="5080"/>
                </a:lnTo>
                <a:lnTo>
                  <a:pt x="0" y="0"/>
                </a:lnTo>
                <a:close/>
              </a:path>
            </a:pathLst>
          </a:custGeom>
          <a:solidFill>
            <a:srgbClr val="000000"/>
          </a:solidFill>
        </p:spPr>
        <p:txBody>
          <a:bodyPr wrap="square" lIns="0" tIns="0" rIns="0" bIns="0" rtlCol="0"/>
          <a:lstStyle/>
          <a:p/>
        </p:txBody>
      </p:sp>
      <p:sp>
        <p:nvSpPr>
          <p:cNvPr id="24" name="object 24"/>
          <p:cNvSpPr/>
          <p:nvPr/>
        </p:nvSpPr>
        <p:spPr>
          <a:xfrm>
            <a:off x="1748027" y="6437376"/>
            <a:ext cx="22860" cy="5080"/>
          </a:xfrm>
          <a:custGeom>
            <a:avLst/>
            <a:gdLst/>
            <a:ahLst/>
            <a:cxnLst/>
            <a:rect l="l" t="t" r="r" b="b"/>
            <a:pathLst>
              <a:path w="22860" h="5079">
                <a:moveTo>
                  <a:pt x="0" y="0"/>
                </a:moveTo>
                <a:lnTo>
                  <a:pt x="22860" y="0"/>
                </a:lnTo>
                <a:lnTo>
                  <a:pt x="22860" y="5080"/>
                </a:lnTo>
                <a:lnTo>
                  <a:pt x="0" y="5080"/>
                </a:lnTo>
                <a:lnTo>
                  <a:pt x="0" y="0"/>
                </a:lnTo>
                <a:close/>
              </a:path>
            </a:pathLst>
          </a:custGeom>
          <a:solidFill>
            <a:srgbClr val="000000"/>
          </a:solidFill>
        </p:spPr>
        <p:txBody>
          <a:bodyPr wrap="square" lIns="0" tIns="0" rIns="0" bIns="0" rtlCol="0"/>
          <a:lstStyle/>
          <a:p/>
        </p:txBody>
      </p:sp>
      <p:sp>
        <p:nvSpPr>
          <p:cNvPr id="25" name="object 25"/>
          <p:cNvSpPr/>
          <p:nvPr/>
        </p:nvSpPr>
        <p:spPr>
          <a:xfrm>
            <a:off x="1752600" y="6442456"/>
            <a:ext cx="0" cy="118110"/>
          </a:xfrm>
          <a:custGeom>
            <a:avLst/>
            <a:gdLst/>
            <a:ahLst/>
            <a:cxnLst/>
            <a:rect l="l" t="t" r="r" b="b"/>
            <a:pathLst>
              <a:path w="0" h="118109">
                <a:moveTo>
                  <a:pt x="0" y="0"/>
                </a:moveTo>
                <a:lnTo>
                  <a:pt x="0" y="118110"/>
                </a:lnTo>
              </a:path>
            </a:pathLst>
          </a:custGeom>
          <a:ln w="9143">
            <a:solidFill>
              <a:srgbClr val="000000"/>
            </a:solidFill>
          </a:ln>
        </p:spPr>
        <p:txBody>
          <a:bodyPr wrap="square" lIns="0" tIns="0" rIns="0" bIns="0" rtlCol="0"/>
          <a:lstStyle/>
          <a:p/>
        </p:txBody>
      </p:sp>
      <p:sp>
        <p:nvSpPr>
          <p:cNvPr id="26" name="object 26"/>
          <p:cNvSpPr/>
          <p:nvPr/>
        </p:nvSpPr>
        <p:spPr>
          <a:xfrm>
            <a:off x="1748027" y="6560566"/>
            <a:ext cx="22860" cy="5080"/>
          </a:xfrm>
          <a:custGeom>
            <a:avLst/>
            <a:gdLst/>
            <a:ahLst/>
            <a:cxnLst/>
            <a:rect l="l" t="t" r="r" b="b"/>
            <a:pathLst>
              <a:path w="22860" h="5079">
                <a:moveTo>
                  <a:pt x="0" y="0"/>
                </a:moveTo>
                <a:lnTo>
                  <a:pt x="22860" y="0"/>
                </a:lnTo>
                <a:lnTo>
                  <a:pt x="22860" y="5080"/>
                </a:lnTo>
                <a:lnTo>
                  <a:pt x="0" y="5080"/>
                </a:lnTo>
                <a:lnTo>
                  <a:pt x="0" y="0"/>
                </a:lnTo>
                <a:close/>
              </a:path>
            </a:pathLst>
          </a:custGeom>
          <a:solidFill>
            <a:srgbClr val="000000"/>
          </a:solidFill>
        </p:spPr>
        <p:txBody>
          <a:bodyPr wrap="square" lIns="0" tIns="0" rIns="0" bIns="0" rtlCol="0"/>
          <a:lstStyle/>
          <a:p/>
        </p:txBody>
      </p:sp>
      <p:sp>
        <p:nvSpPr>
          <p:cNvPr id="27" name="object 27"/>
          <p:cNvSpPr/>
          <p:nvPr/>
        </p:nvSpPr>
        <p:spPr>
          <a:xfrm>
            <a:off x="2212848" y="6437376"/>
            <a:ext cx="312420" cy="128270"/>
          </a:xfrm>
          <a:custGeom>
            <a:avLst/>
            <a:gdLst/>
            <a:ahLst/>
            <a:cxnLst/>
            <a:rect l="l" t="t" r="r" b="b"/>
            <a:pathLst>
              <a:path w="312419" h="128270">
                <a:moveTo>
                  <a:pt x="278892" y="128016"/>
                </a:moveTo>
                <a:lnTo>
                  <a:pt x="278892" y="123444"/>
                </a:lnTo>
                <a:lnTo>
                  <a:pt x="284321" y="120562"/>
                </a:lnTo>
                <a:lnTo>
                  <a:pt x="289179" y="116395"/>
                </a:lnTo>
                <a:lnTo>
                  <a:pt x="302966" y="75128"/>
                </a:lnTo>
                <a:lnTo>
                  <a:pt x="303276" y="64008"/>
                </a:lnTo>
                <a:lnTo>
                  <a:pt x="302966" y="52911"/>
                </a:lnTo>
                <a:lnTo>
                  <a:pt x="289179" y="12382"/>
                </a:lnTo>
                <a:lnTo>
                  <a:pt x="278892" y="4572"/>
                </a:lnTo>
                <a:lnTo>
                  <a:pt x="278892" y="0"/>
                </a:lnTo>
                <a:lnTo>
                  <a:pt x="307919" y="31646"/>
                </a:lnTo>
                <a:lnTo>
                  <a:pt x="312420" y="64008"/>
                </a:lnTo>
                <a:lnTo>
                  <a:pt x="311872" y="76009"/>
                </a:lnTo>
                <a:lnTo>
                  <a:pt x="299680" y="113442"/>
                </a:lnTo>
                <a:lnTo>
                  <a:pt x="286583" y="124872"/>
                </a:lnTo>
                <a:lnTo>
                  <a:pt x="278892" y="128016"/>
                </a:lnTo>
                <a:close/>
              </a:path>
              <a:path w="312419" h="128270">
                <a:moveTo>
                  <a:pt x="33528" y="128016"/>
                </a:moveTo>
                <a:lnTo>
                  <a:pt x="5143" y="96583"/>
                </a:lnTo>
                <a:lnTo>
                  <a:pt x="0" y="64008"/>
                </a:lnTo>
                <a:lnTo>
                  <a:pt x="571" y="52649"/>
                </a:lnTo>
                <a:lnTo>
                  <a:pt x="14025" y="14573"/>
                </a:lnTo>
                <a:lnTo>
                  <a:pt x="33528" y="0"/>
                </a:lnTo>
                <a:lnTo>
                  <a:pt x="35052" y="4572"/>
                </a:lnTo>
                <a:lnTo>
                  <a:pt x="29622" y="7691"/>
                </a:lnTo>
                <a:lnTo>
                  <a:pt x="24765" y="12382"/>
                </a:lnTo>
                <a:lnTo>
                  <a:pt x="10977" y="52911"/>
                </a:lnTo>
                <a:lnTo>
                  <a:pt x="10668" y="64008"/>
                </a:lnTo>
                <a:lnTo>
                  <a:pt x="10977" y="75128"/>
                </a:lnTo>
                <a:lnTo>
                  <a:pt x="24765" y="116395"/>
                </a:lnTo>
                <a:lnTo>
                  <a:pt x="35052" y="123444"/>
                </a:lnTo>
                <a:lnTo>
                  <a:pt x="33528" y="128016"/>
                </a:lnTo>
                <a:close/>
              </a:path>
            </a:pathLst>
          </a:custGeom>
          <a:solidFill>
            <a:srgbClr val="000000"/>
          </a:solidFill>
        </p:spPr>
        <p:txBody>
          <a:bodyPr wrap="square" lIns="0" tIns="0" rIns="0" bIns="0" rtlCol="0"/>
          <a:lstStyle/>
          <a:p/>
        </p:txBody>
      </p:sp>
      <p:sp>
        <p:nvSpPr>
          <p:cNvPr id="28" name="object 28"/>
          <p:cNvSpPr txBox="1"/>
          <p:nvPr/>
        </p:nvSpPr>
        <p:spPr>
          <a:xfrm>
            <a:off x="1750061" y="6412434"/>
            <a:ext cx="772160" cy="151765"/>
          </a:xfrm>
          <a:prstGeom prst="rect">
            <a:avLst/>
          </a:prstGeom>
        </p:spPr>
        <p:txBody>
          <a:bodyPr wrap="square" lIns="0" tIns="15875" rIns="0" bIns="0" rtlCol="0" vert="horz">
            <a:spAutoFit/>
          </a:bodyPr>
          <a:lstStyle/>
          <a:p>
            <a:pPr marL="25400">
              <a:lnSpc>
                <a:spcPct val="100000"/>
              </a:lnSpc>
              <a:spcBef>
                <a:spcPts val="125"/>
              </a:spcBef>
            </a:pPr>
            <a:r>
              <a:rPr dirty="0" sz="800" spc="25">
                <a:latin typeface="Cambria"/>
                <a:cs typeface="Cambria"/>
              </a:rPr>
              <a:t>1+o.71/</a:t>
            </a:r>
            <a:r>
              <a:rPr dirty="0" baseline="-12820" sz="975" spc="37">
                <a:latin typeface="Cambria"/>
                <a:cs typeface="Cambria"/>
              </a:rPr>
              <a:t>d</a:t>
            </a:r>
            <a:r>
              <a:rPr dirty="0" baseline="-12820" sz="975" spc="75">
                <a:latin typeface="Cambria"/>
                <a:cs typeface="Cambria"/>
              </a:rPr>
              <a:t> </a:t>
            </a:r>
            <a:r>
              <a:rPr dirty="0" sz="800" spc="110">
                <a:latin typeface="Cambria"/>
                <a:cs typeface="Cambria"/>
              </a:rPr>
              <a:t>t</a:t>
            </a:r>
            <a:r>
              <a:rPr dirty="0" baseline="-17094" sz="975" spc="165">
                <a:latin typeface="Cambria"/>
                <a:cs typeface="Cambria"/>
              </a:rPr>
              <a:t>f</a:t>
            </a:r>
            <a:r>
              <a:rPr dirty="0" sz="800" spc="110">
                <a:latin typeface="Cambria"/>
                <a:cs typeface="Cambria"/>
              </a:rPr>
              <a:t>,t</a:t>
            </a:r>
            <a:r>
              <a:rPr dirty="0" baseline="-12820" sz="975" spc="165">
                <a:latin typeface="Cambria"/>
                <a:cs typeface="Cambria"/>
              </a:rPr>
              <a:t>d</a:t>
            </a:r>
            <a:endParaRPr baseline="-12820" sz="975">
              <a:latin typeface="Cambria"/>
              <a:cs typeface="Cambria"/>
            </a:endParaRPr>
          </a:p>
        </p:txBody>
      </p:sp>
      <p:sp>
        <p:nvSpPr>
          <p:cNvPr id="29" name="object 29"/>
          <p:cNvSpPr/>
          <p:nvPr/>
        </p:nvSpPr>
        <p:spPr>
          <a:xfrm>
            <a:off x="2860548" y="7066788"/>
            <a:ext cx="33655" cy="6350"/>
          </a:xfrm>
          <a:custGeom>
            <a:avLst/>
            <a:gdLst/>
            <a:ahLst/>
            <a:cxnLst/>
            <a:rect l="l" t="t" r="r" b="b"/>
            <a:pathLst>
              <a:path w="33655" h="6350">
                <a:moveTo>
                  <a:pt x="0" y="0"/>
                </a:moveTo>
                <a:lnTo>
                  <a:pt x="33528" y="0"/>
                </a:lnTo>
                <a:lnTo>
                  <a:pt x="33528" y="6350"/>
                </a:lnTo>
                <a:lnTo>
                  <a:pt x="0" y="6350"/>
                </a:lnTo>
                <a:lnTo>
                  <a:pt x="0" y="0"/>
                </a:lnTo>
                <a:close/>
              </a:path>
            </a:pathLst>
          </a:custGeom>
          <a:solidFill>
            <a:srgbClr val="000000"/>
          </a:solidFill>
        </p:spPr>
        <p:txBody>
          <a:bodyPr wrap="square" lIns="0" tIns="0" rIns="0" bIns="0" rtlCol="0"/>
          <a:lstStyle/>
          <a:p/>
        </p:txBody>
      </p:sp>
      <p:sp>
        <p:nvSpPr>
          <p:cNvPr id="30" name="object 30"/>
          <p:cNvSpPr/>
          <p:nvPr/>
        </p:nvSpPr>
        <p:spPr>
          <a:xfrm>
            <a:off x="2887218" y="7073138"/>
            <a:ext cx="0" cy="162560"/>
          </a:xfrm>
          <a:custGeom>
            <a:avLst/>
            <a:gdLst/>
            <a:ahLst/>
            <a:cxnLst/>
            <a:rect l="l" t="t" r="r" b="b"/>
            <a:pathLst>
              <a:path w="0" h="162559">
                <a:moveTo>
                  <a:pt x="0" y="0"/>
                </a:moveTo>
                <a:lnTo>
                  <a:pt x="0" y="162560"/>
                </a:lnTo>
              </a:path>
            </a:pathLst>
          </a:custGeom>
          <a:ln w="13716">
            <a:solidFill>
              <a:srgbClr val="000000"/>
            </a:solidFill>
          </a:ln>
        </p:spPr>
        <p:txBody>
          <a:bodyPr wrap="square" lIns="0" tIns="0" rIns="0" bIns="0" rtlCol="0"/>
          <a:lstStyle/>
          <a:p/>
        </p:txBody>
      </p:sp>
      <p:sp>
        <p:nvSpPr>
          <p:cNvPr id="31" name="object 31"/>
          <p:cNvSpPr/>
          <p:nvPr/>
        </p:nvSpPr>
        <p:spPr>
          <a:xfrm>
            <a:off x="2860548" y="7235697"/>
            <a:ext cx="33655" cy="6350"/>
          </a:xfrm>
          <a:custGeom>
            <a:avLst/>
            <a:gdLst/>
            <a:ahLst/>
            <a:cxnLst/>
            <a:rect l="l" t="t" r="r" b="b"/>
            <a:pathLst>
              <a:path w="33655" h="6350">
                <a:moveTo>
                  <a:pt x="0" y="0"/>
                </a:moveTo>
                <a:lnTo>
                  <a:pt x="33528" y="0"/>
                </a:lnTo>
                <a:lnTo>
                  <a:pt x="33528" y="6350"/>
                </a:lnTo>
                <a:lnTo>
                  <a:pt x="0" y="6350"/>
                </a:lnTo>
                <a:lnTo>
                  <a:pt x="0" y="0"/>
                </a:lnTo>
                <a:close/>
              </a:path>
            </a:pathLst>
          </a:custGeom>
          <a:solidFill>
            <a:srgbClr val="000000"/>
          </a:solidFill>
        </p:spPr>
        <p:txBody>
          <a:bodyPr wrap="square" lIns="0" tIns="0" rIns="0" bIns="0" rtlCol="0"/>
          <a:lstStyle/>
          <a:p/>
        </p:txBody>
      </p:sp>
      <p:sp>
        <p:nvSpPr>
          <p:cNvPr id="32" name="object 32"/>
          <p:cNvSpPr/>
          <p:nvPr/>
        </p:nvSpPr>
        <p:spPr>
          <a:xfrm>
            <a:off x="1763268" y="7066788"/>
            <a:ext cx="32384" cy="6350"/>
          </a:xfrm>
          <a:custGeom>
            <a:avLst/>
            <a:gdLst/>
            <a:ahLst/>
            <a:cxnLst/>
            <a:rect l="l" t="t" r="r" b="b"/>
            <a:pathLst>
              <a:path w="32385" h="6350">
                <a:moveTo>
                  <a:pt x="0" y="0"/>
                </a:moveTo>
                <a:lnTo>
                  <a:pt x="32004" y="0"/>
                </a:lnTo>
                <a:lnTo>
                  <a:pt x="32004" y="6350"/>
                </a:lnTo>
                <a:lnTo>
                  <a:pt x="0" y="6350"/>
                </a:lnTo>
                <a:lnTo>
                  <a:pt x="0" y="0"/>
                </a:lnTo>
                <a:close/>
              </a:path>
            </a:pathLst>
          </a:custGeom>
          <a:solidFill>
            <a:srgbClr val="000000"/>
          </a:solidFill>
        </p:spPr>
        <p:txBody>
          <a:bodyPr wrap="square" lIns="0" tIns="0" rIns="0" bIns="0" rtlCol="0"/>
          <a:lstStyle/>
          <a:p/>
        </p:txBody>
      </p:sp>
      <p:sp>
        <p:nvSpPr>
          <p:cNvPr id="33" name="object 33"/>
          <p:cNvSpPr/>
          <p:nvPr/>
        </p:nvSpPr>
        <p:spPr>
          <a:xfrm>
            <a:off x="1770126" y="7073138"/>
            <a:ext cx="0" cy="162560"/>
          </a:xfrm>
          <a:custGeom>
            <a:avLst/>
            <a:gdLst/>
            <a:ahLst/>
            <a:cxnLst/>
            <a:rect l="l" t="t" r="r" b="b"/>
            <a:pathLst>
              <a:path w="0" h="162559">
                <a:moveTo>
                  <a:pt x="0" y="0"/>
                </a:moveTo>
                <a:lnTo>
                  <a:pt x="0" y="162560"/>
                </a:lnTo>
              </a:path>
            </a:pathLst>
          </a:custGeom>
          <a:ln w="13715">
            <a:solidFill>
              <a:srgbClr val="000000"/>
            </a:solidFill>
          </a:ln>
        </p:spPr>
        <p:txBody>
          <a:bodyPr wrap="square" lIns="0" tIns="0" rIns="0" bIns="0" rtlCol="0"/>
          <a:lstStyle/>
          <a:p/>
        </p:txBody>
      </p:sp>
      <p:sp>
        <p:nvSpPr>
          <p:cNvPr id="34" name="object 34"/>
          <p:cNvSpPr/>
          <p:nvPr/>
        </p:nvSpPr>
        <p:spPr>
          <a:xfrm>
            <a:off x="1763268" y="7235697"/>
            <a:ext cx="32384" cy="6350"/>
          </a:xfrm>
          <a:custGeom>
            <a:avLst/>
            <a:gdLst/>
            <a:ahLst/>
            <a:cxnLst/>
            <a:rect l="l" t="t" r="r" b="b"/>
            <a:pathLst>
              <a:path w="32385" h="6350">
                <a:moveTo>
                  <a:pt x="0" y="0"/>
                </a:moveTo>
                <a:lnTo>
                  <a:pt x="32004" y="0"/>
                </a:lnTo>
                <a:lnTo>
                  <a:pt x="32004" y="6350"/>
                </a:lnTo>
                <a:lnTo>
                  <a:pt x="0" y="6350"/>
                </a:lnTo>
                <a:lnTo>
                  <a:pt x="0" y="0"/>
                </a:lnTo>
                <a:close/>
              </a:path>
            </a:pathLst>
          </a:custGeom>
          <a:solidFill>
            <a:srgbClr val="000000"/>
          </a:solidFill>
        </p:spPr>
        <p:txBody>
          <a:bodyPr wrap="square" lIns="0" tIns="0" rIns="0" bIns="0" rtlCol="0"/>
          <a:lstStyle/>
          <a:p/>
        </p:txBody>
      </p:sp>
      <p:sp>
        <p:nvSpPr>
          <p:cNvPr id="35" name="object 35"/>
          <p:cNvSpPr/>
          <p:nvPr/>
        </p:nvSpPr>
        <p:spPr>
          <a:xfrm>
            <a:off x="2435352" y="7066788"/>
            <a:ext cx="410209" cy="175260"/>
          </a:xfrm>
          <a:custGeom>
            <a:avLst/>
            <a:gdLst/>
            <a:ahLst/>
            <a:cxnLst/>
            <a:rect l="l" t="t" r="r" b="b"/>
            <a:pathLst>
              <a:path w="410210" h="175259">
                <a:moveTo>
                  <a:pt x="364236" y="175260"/>
                </a:moveTo>
                <a:lnTo>
                  <a:pt x="361188" y="169164"/>
                </a:lnTo>
                <a:lnTo>
                  <a:pt x="369736" y="165520"/>
                </a:lnTo>
                <a:lnTo>
                  <a:pt x="376999" y="159448"/>
                </a:lnTo>
                <a:lnTo>
                  <a:pt x="393954" y="117348"/>
                </a:lnTo>
                <a:lnTo>
                  <a:pt x="396240" y="88392"/>
                </a:lnTo>
                <a:lnTo>
                  <a:pt x="395668" y="72985"/>
                </a:lnTo>
                <a:lnTo>
                  <a:pt x="387096" y="35052"/>
                </a:lnTo>
                <a:lnTo>
                  <a:pt x="361188" y="6096"/>
                </a:lnTo>
                <a:lnTo>
                  <a:pt x="364236" y="0"/>
                </a:lnTo>
                <a:lnTo>
                  <a:pt x="397764" y="30480"/>
                </a:lnTo>
                <a:lnTo>
                  <a:pt x="409122" y="72056"/>
                </a:lnTo>
                <a:lnTo>
                  <a:pt x="409956" y="88392"/>
                </a:lnTo>
                <a:lnTo>
                  <a:pt x="409122" y="104060"/>
                </a:lnTo>
                <a:lnTo>
                  <a:pt x="397764" y="144780"/>
                </a:lnTo>
                <a:lnTo>
                  <a:pt x="374189" y="171569"/>
                </a:lnTo>
                <a:lnTo>
                  <a:pt x="364236" y="175260"/>
                </a:lnTo>
                <a:close/>
              </a:path>
              <a:path w="410210" h="175259">
                <a:moveTo>
                  <a:pt x="45720" y="175260"/>
                </a:moveTo>
                <a:lnTo>
                  <a:pt x="12192" y="144780"/>
                </a:lnTo>
                <a:lnTo>
                  <a:pt x="619" y="104060"/>
                </a:lnTo>
                <a:lnTo>
                  <a:pt x="0" y="88392"/>
                </a:lnTo>
                <a:lnTo>
                  <a:pt x="619" y="72056"/>
                </a:lnTo>
                <a:lnTo>
                  <a:pt x="12192" y="30480"/>
                </a:lnTo>
                <a:lnTo>
                  <a:pt x="45720" y="0"/>
                </a:lnTo>
                <a:lnTo>
                  <a:pt x="47244" y="6096"/>
                </a:lnTo>
                <a:lnTo>
                  <a:pt x="39552" y="10406"/>
                </a:lnTo>
                <a:lnTo>
                  <a:pt x="32575" y="16573"/>
                </a:lnTo>
                <a:lnTo>
                  <a:pt x="14478" y="58864"/>
                </a:lnTo>
                <a:lnTo>
                  <a:pt x="12192" y="88392"/>
                </a:lnTo>
                <a:lnTo>
                  <a:pt x="12763" y="103584"/>
                </a:lnTo>
                <a:lnTo>
                  <a:pt x="21336" y="141732"/>
                </a:lnTo>
                <a:lnTo>
                  <a:pt x="47244" y="169164"/>
                </a:lnTo>
                <a:lnTo>
                  <a:pt x="45720" y="175260"/>
                </a:lnTo>
                <a:close/>
              </a:path>
            </a:pathLst>
          </a:custGeom>
          <a:solidFill>
            <a:srgbClr val="000000"/>
          </a:solidFill>
        </p:spPr>
        <p:txBody>
          <a:bodyPr wrap="square" lIns="0" tIns="0" rIns="0" bIns="0" rtlCol="0"/>
          <a:lstStyle/>
          <a:p/>
        </p:txBody>
      </p:sp>
      <p:sp>
        <p:nvSpPr>
          <p:cNvPr id="36" name="object 36"/>
          <p:cNvSpPr txBox="1"/>
          <p:nvPr/>
        </p:nvSpPr>
        <p:spPr>
          <a:xfrm>
            <a:off x="1421899" y="8186351"/>
            <a:ext cx="131445" cy="151765"/>
          </a:xfrm>
          <a:prstGeom prst="rect">
            <a:avLst/>
          </a:prstGeom>
        </p:spPr>
        <p:txBody>
          <a:bodyPr wrap="square" lIns="0" tIns="15875" rIns="0" bIns="0" rtlCol="0" vert="horz">
            <a:spAutoFit/>
          </a:bodyPr>
          <a:lstStyle/>
          <a:p>
            <a:pPr>
              <a:lnSpc>
                <a:spcPct val="100000"/>
              </a:lnSpc>
              <a:spcBef>
                <a:spcPts val="125"/>
              </a:spcBef>
            </a:pPr>
            <a:r>
              <a:rPr dirty="0" sz="800" spc="85">
                <a:latin typeface="Cambria"/>
                <a:cs typeface="Cambria"/>
              </a:rPr>
              <a:t>d</a:t>
            </a:r>
            <a:r>
              <a:rPr dirty="0" sz="800" spc="55">
                <a:latin typeface="Cambria"/>
                <a:cs typeface="Cambria"/>
              </a:rPr>
              <a:t>s</a:t>
            </a:r>
            <a:endParaRPr sz="800">
              <a:latin typeface="Cambria"/>
              <a:cs typeface="Cambria"/>
            </a:endParaRPr>
          </a:p>
        </p:txBody>
      </p:sp>
      <p:sp>
        <p:nvSpPr>
          <p:cNvPr id="37" name="object 37"/>
          <p:cNvSpPr/>
          <p:nvPr/>
        </p:nvSpPr>
        <p:spPr>
          <a:xfrm>
            <a:off x="1744979" y="8095488"/>
            <a:ext cx="739140" cy="127000"/>
          </a:xfrm>
          <a:custGeom>
            <a:avLst/>
            <a:gdLst/>
            <a:ahLst/>
            <a:cxnLst/>
            <a:rect l="l" t="t" r="r" b="b"/>
            <a:pathLst>
              <a:path w="739139" h="127000">
                <a:moveTo>
                  <a:pt x="705612" y="126492"/>
                </a:moveTo>
                <a:lnTo>
                  <a:pt x="705612" y="121920"/>
                </a:lnTo>
                <a:lnTo>
                  <a:pt x="711041" y="119038"/>
                </a:lnTo>
                <a:lnTo>
                  <a:pt x="715899" y="114871"/>
                </a:lnTo>
                <a:lnTo>
                  <a:pt x="729686" y="73604"/>
                </a:lnTo>
                <a:lnTo>
                  <a:pt x="729996" y="62484"/>
                </a:lnTo>
                <a:lnTo>
                  <a:pt x="729686" y="51601"/>
                </a:lnTo>
                <a:lnTo>
                  <a:pt x="715899" y="10858"/>
                </a:lnTo>
                <a:lnTo>
                  <a:pt x="705612" y="3048"/>
                </a:lnTo>
                <a:lnTo>
                  <a:pt x="705612" y="0"/>
                </a:lnTo>
                <a:lnTo>
                  <a:pt x="734639" y="30765"/>
                </a:lnTo>
                <a:lnTo>
                  <a:pt x="739140" y="62484"/>
                </a:lnTo>
                <a:lnTo>
                  <a:pt x="738592" y="74509"/>
                </a:lnTo>
                <a:lnTo>
                  <a:pt x="726400" y="112561"/>
                </a:lnTo>
                <a:lnTo>
                  <a:pt x="713303" y="123372"/>
                </a:lnTo>
                <a:lnTo>
                  <a:pt x="705612" y="126492"/>
                </a:lnTo>
                <a:close/>
              </a:path>
              <a:path w="739139" h="127000">
                <a:moveTo>
                  <a:pt x="33528" y="126492"/>
                </a:moveTo>
                <a:lnTo>
                  <a:pt x="5143" y="95702"/>
                </a:lnTo>
                <a:lnTo>
                  <a:pt x="0" y="62484"/>
                </a:lnTo>
                <a:lnTo>
                  <a:pt x="571" y="51339"/>
                </a:lnTo>
                <a:lnTo>
                  <a:pt x="14025" y="13073"/>
                </a:lnTo>
                <a:lnTo>
                  <a:pt x="33528" y="0"/>
                </a:lnTo>
                <a:lnTo>
                  <a:pt x="35052" y="3048"/>
                </a:lnTo>
                <a:lnTo>
                  <a:pt x="29622" y="6167"/>
                </a:lnTo>
                <a:lnTo>
                  <a:pt x="24765" y="10858"/>
                </a:lnTo>
                <a:lnTo>
                  <a:pt x="10977" y="51601"/>
                </a:lnTo>
                <a:lnTo>
                  <a:pt x="10668" y="62484"/>
                </a:lnTo>
                <a:lnTo>
                  <a:pt x="10977" y="73604"/>
                </a:lnTo>
                <a:lnTo>
                  <a:pt x="24765" y="114871"/>
                </a:lnTo>
                <a:lnTo>
                  <a:pt x="35052" y="121920"/>
                </a:lnTo>
                <a:lnTo>
                  <a:pt x="33528" y="126492"/>
                </a:lnTo>
                <a:close/>
              </a:path>
            </a:pathLst>
          </a:custGeom>
          <a:solidFill>
            <a:srgbClr val="000000"/>
          </a:solidFill>
        </p:spPr>
        <p:txBody>
          <a:bodyPr wrap="square" lIns="0" tIns="0" rIns="0" bIns="0" rtlCol="0"/>
          <a:lstStyle/>
          <a:p/>
        </p:txBody>
      </p:sp>
      <p:sp>
        <p:nvSpPr>
          <p:cNvPr id="38" name="object 38"/>
          <p:cNvSpPr/>
          <p:nvPr/>
        </p:nvSpPr>
        <p:spPr>
          <a:xfrm>
            <a:off x="2502408" y="8095488"/>
            <a:ext cx="634365" cy="127000"/>
          </a:xfrm>
          <a:custGeom>
            <a:avLst/>
            <a:gdLst/>
            <a:ahLst/>
            <a:cxnLst/>
            <a:rect l="l" t="t" r="r" b="b"/>
            <a:pathLst>
              <a:path w="634364" h="127000">
                <a:moveTo>
                  <a:pt x="600456" y="126492"/>
                </a:moveTo>
                <a:lnTo>
                  <a:pt x="600456" y="121920"/>
                </a:lnTo>
                <a:lnTo>
                  <a:pt x="605885" y="119038"/>
                </a:lnTo>
                <a:lnTo>
                  <a:pt x="610743" y="114871"/>
                </a:lnTo>
                <a:lnTo>
                  <a:pt x="624530" y="73604"/>
                </a:lnTo>
                <a:lnTo>
                  <a:pt x="624840" y="62484"/>
                </a:lnTo>
                <a:lnTo>
                  <a:pt x="624530" y="51601"/>
                </a:lnTo>
                <a:lnTo>
                  <a:pt x="610743" y="10858"/>
                </a:lnTo>
                <a:lnTo>
                  <a:pt x="600456" y="3048"/>
                </a:lnTo>
                <a:lnTo>
                  <a:pt x="600456" y="0"/>
                </a:lnTo>
                <a:lnTo>
                  <a:pt x="629483" y="30765"/>
                </a:lnTo>
                <a:lnTo>
                  <a:pt x="633984" y="62484"/>
                </a:lnTo>
                <a:lnTo>
                  <a:pt x="633436" y="74509"/>
                </a:lnTo>
                <a:lnTo>
                  <a:pt x="621244" y="112561"/>
                </a:lnTo>
                <a:lnTo>
                  <a:pt x="608147" y="123372"/>
                </a:lnTo>
                <a:lnTo>
                  <a:pt x="600456" y="126492"/>
                </a:lnTo>
                <a:close/>
              </a:path>
              <a:path w="634364" h="127000">
                <a:moveTo>
                  <a:pt x="33528" y="126492"/>
                </a:moveTo>
                <a:lnTo>
                  <a:pt x="5143" y="95702"/>
                </a:lnTo>
                <a:lnTo>
                  <a:pt x="0" y="62484"/>
                </a:lnTo>
                <a:lnTo>
                  <a:pt x="571" y="51339"/>
                </a:lnTo>
                <a:lnTo>
                  <a:pt x="14025" y="13073"/>
                </a:lnTo>
                <a:lnTo>
                  <a:pt x="33528" y="0"/>
                </a:lnTo>
                <a:lnTo>
                  <a:pt x="35052" y="3048"/>
                </a:lnTo>
                <a:lnTo>
                  <a:pt x="29622" y="6167"/>
                </a:lnTo>
                <a:lnTo>
                  <a:pt x="24765" y="10858"/>
                </a:lnTo>
                <a:lnTo>
                  <a:pt x="10977" y="51601"/>
                </a:lnTo>
                <a:lnTo>
                  <a:pt x="10668" y="62484"/>
                </a:lnTo>
                <a:lnTo>
                  <a:pt x="10977" y="73604"/>
                </a:lnTo>
                <a:lnTo>
                  <a:pt x="24765" y="114871"/>
                </a:lnTo>
                <a:lnTo>
                  <a:pt x="35052" y="121920"/>
                </a:lnTo>
                <a:lnTo>
                  <a:pt x="33528" y="126492"/>
                </a:lnTo>
                <a:close/>
              </a:path>
            </a:pathLst>
          </a:custGeom>
          <a:solidFill>
            <a:srgbClr val="000000"/>
          </a:solidFill>
        </p:spPr>
        <p:txBody>
          <a:bodyPr wrap="square" lIns="0" tIns="0" rIns="0" bIns="0" rtlCol="0"/>
          <a:lstStyle/>
          <a:p/>
        </p:txBody>
      </p:sp>
      <p:sp>
        <p:nvSpPr>
          <p:cNvPr id="39" name="object 39"/>
          <p:cNvSpPr txBox="1"/>
          <p:nvPr/>
        </p:nvSpPr>
        <p:spPr>
          <a:xfrm>
            <a:off x="2325625" y="8049383"/>
            <a:ext cx="781050" cy="130175"/>
          </a:xfrm>
          <a:prstGeom prst="rect">
            <a:avLst/>
          </a:prstGeom>
        </p:spPr>
        <p:txBody>
          <a:bodyPr wrap="square" lIns="0" tIns="17145" rIns="0" bIns="0" rtlCol="0" vert="horz">
            <a:spAutoFit/>
          </a:bodyPr>
          <a:lstStyle/>
          <a:p>
            <a:pPr>
              <a:lnSpc>
                <a:spcPct val="100000"/>
              </a:lnSpc>
              <a:spcBef>
                <a:spcPts val="135"/>
              </a:spcBef>
              <a:tabLst>
                <a:tab pos="715645" algn="l"/>
              </a:tabLst>
            </a:pPr>
            <a:r>
              <a:rPr dirty="0" sz="650" spc="295">
                <a:latin typeface="Cambria"/>
                <a:cs typeface="Cambria"/>
              </a:rPr>
              <a:t>-</a:t>
            </a:r>
            <a:r>
              <a:rPr dirty="0" sz="650" spc="45">
                <a:latin typeface="Cambria"/>
                <a:cs typeface="Cambria"/>
              </a:rPr>
              <a:t>3</a:t>
            </a:r>
            <a:r>
              <a:rPr dirty="0" sz="650" spc="45">
                <a:latin typeface="Cambria"/>
                <a:cs typeface="Cambria"/>
              </a:rPr>
              <a:t>	</a:t>
            </a:r>
            <a:r>
              <a:rPr dirty="0" sz="650" spc="45">
                <a:latin typeface="Cambria"/>
                <a:cs typeface="Cambria"/>
              </a:rPr>
              <a:t>2</a:t>
            </a:r>
            <a:endParaRPr sz="650">
              <a:latin typeface="Cambria"/>
              <a:cs typeface="Cambria"/>
            </a:endParaRPr>
          </a:p>
        </p:txBody>
      </p:sp>
      <p:sp>
        <p:nvSpPr>
          <p:cNvPr id="40" name="object 40"/>
          <p:cNvSpPr/>
          <p:nvPr/>
        </p:nvSpPr>
        <p:spPr>
          <a:xfrm>
            <a:off x="3154679" y="8109203"/>
            <a:ext cx="673735" cy="97790"/>
          </a:xfrm>
          <a:custGeom>
            <a:avLst/>
            <a:gdLst/>
            <a:ahLst/>
            <a:cxnLst/>
            <a:rect l="l" t="t" r="r" b="b"/>
            <a:pathLst>
              <a:path w="673735" h="97790">
                <a:moveTo>
                  <a:pt x="643127" y="97536"/>
                </a:moveTo>
                <a:lnTo>
                  <a:pt x="641603" y="94488"/>
                </a:lnTo>
                <a:lnTo>
                  <a:pt x="649223" y="91440"/>
                </a:lnTo>
                <a:lnTo>
                  <a:pt x="655319" y="85344"/>
                </a:lnTo>
                <a:lnTo>
                  <a:pt x="658367" y="77724"/>
                </a:lnTo>
                <a:lnTo>
                  <a:pt x="661249" y="71699"/>
                </a:lnTo>
                <a:lnTo>
                  <a:pt x="663130" y="64960"/>
                </a:lnTo>
                <a:lnTo>
                  <a:pt x="664154" y="57364"/>
                </a:lnTo>
                <a:lnTo>
                  <a:pt x="664463" y="48768"/>
                </a:lnTo>
                <a:lnTo>
                  <a:pt x="664154" y="40171"/>
                </a:lnTo>
                <a:lnTo>
                  <a:pt x="663130" y="32575"/>
                </a:lnTo>
                <a:lnTo>
                  <a:pt x="661249" y="25836"/>
                </a:lnTo>
                <a:lnTo>
                  <a:pt x="658367" y="19812"/>
                </a:lnTo>
                <a:lnTo>
                  <a:pt x="655319" y="12192"/>
                </a:lnTo>
                <a:lnTo>
                  <a:pt x="649223" y="7620"/>
                </a:lnTo>
                <a:lnTo>
                  <a:pt x="641603" y="4572"/>
                </a:lnTo>
                <a:lnTo>
                  <a:pt x="643127" y="0"/>
                </a:lnTo>
                <a:lnTo>
                  <a:pt x="671512" y="31623"/>
                </a:lnTo>
                <a:lnTo>
                  <a:pt x="673607" y="48768"/>
                </a:lnTo>
                <a:lnTo>
                  <a:pt x="673060" y="57626"/>
                </a:lnTo>
                <a:lnTo>
                  <a:pt x="649700" y="94916"/>
                </a:lnTo>
                <a:lnTo>
                  <a:pt x="643127" y="97536"/>
                </a:lnTo>
                <a:close/>
              </a:path>
              <a:path w="673735" h="97790">
                <a:moveTo>
                  <a:pt x="32003" y="97536"/>
                </a:moveTo>
                <a:lnTo>
                  <a:pt x="2285" y="65913"/>
                </a:lnTo>
                <a:lnTo>
                  <a:pt x="0" y="48768"/>
                </a:lnTo>
                <a:lnTo>
                  <a:pt x="571" y="39909"/>
                </a:lnTo>
                <a:lnTo>
                  <a:pt x="24574" y="2833"/>
                </a:lnTo>
                <a:lnTo>
                  <a:pt x="32003" y="0"/>
                </a:lnTo>
                <a:lnTo>
                  <a:pt x="33527" y="4572"/>
                </a:lnTo>
                <a:lnTo>
                  <a:pt x="24383" y="7620"/>
                </a:lnTo>
                <a:lnTo>
                  <a:pt x="19811" y="12192"/>
                </a:lnTo>
                <a:lnTo>
                  <a:pt x="9143" y="48768"/>
                </a:lnTo>
                <a:lnTo>
                  <a:pt x="9667" y="57364"/>
                </a:lnTo>
                <a:lnTo>
                  <a:pt x="33527" y="94488"/>
                </a:lnTo>
                <a:lnTo>
                  <a:pt x="32003" y="97536"/>
                </a:lnTo>
                <a:close/>
              </a:path>
            </a:pathLst>
          </a:custGeom>
          <a:solidFill>
            <a:srgbClr val="000000"/>
          </a:solidFill>
        </p:spPr>
        <p:txBody>
          <a:bodyPr wrap="square" lIns="0" tIns="0" rIns="0" bIns="0" rtlCol="0"/>
          <a:lstStyle/>
          <a:p/>
        </p:txBody>
      </p:sp>
      <p:sp>
        <p:nvSpPr>
          <p:cNvPr id="41" name="object 41"/>
          <p:cNvSpPr/>
          <p:nvPr/>
        </p:nvSpPr>
        <p:spPr>
          <a:xfrm>
            <a:off x="3078480" y="8270747"/>
            <a:ext cx="22860" cy="5080"/>
          </a:xfrm>
          <a:custGeom>
            <a:avLst/>
            <a:gdLst/>
            <a:ahLst/>
            <a:cxnLst/>
            <a:rect l="l" t="t" r="r" b="b"/>
            <a:pathLst>
              <a:path w="22860" h="5079">
                <a:moveTo>
                  <a:pt x="0" y="0"/>
                </a:moveTo>
                <a:lnTo>
                  <a:pt x="22860" y="0"/>
                </a:lnTo>
                <a:lnTo>
                  <a:pt x="22860" y="5080"/>
                </a:lnTo>
                <a:lnTo>
                  <a:pt x="0" y="5080"/>
                </a:lnTo>
                <a:lnTo>
                  <a:pt x="0" y="0"/>
                </a:lnTo>
                <a:close/>
              </a:path>
            </a:pathLst>
          </a:custGeom>
          <a:solidFill>
            <a:srgbClr val="000000"/>
          </a:solidFill>
        </p:spPr>
        <p:txBody>
          <a:bodyPr wrap="square" lIns="0" tIns="0" rIns="0" bIns="0" rtlCol="0"/>
          <a:lstStyle/>
          <a:p/>
        </p:txBody>
      </p:sp>
      <p:sp>
        <p:nvSpPr>
          <p:cNvPr id="42" name="object 42"/>
          <p:cNvSpPr/>
          <p:nvPr/>
        </p:nvSpPr>
        <p:spPr>
          <a:xfrm>
            <a:off x="3096768" y="8275828"/>
            <a:ext cx="0" cy="88900"/>
          </a:xfrm>
          <a:custGeom>
            <a:avLst/>
            <a:gdLst/>
            <a:ahLst/>
            <a:cxnLst/>
            <a:rect l="l" t="t" r="r" b="b"/>
            <a:pathLst>
              <a:path w="0" h="88900">
                <a:moveTo>
                  <a:pt x="0" y="0"/>
                </a:moveTo>
                <a:lnTo>
                  <a:pt x="0" y="88900"/>
                </a:lnTo>
              </a:path>
            </a:pathLst>
          </a:custGeom>
          <a:ln w="9144">
            <a:solidFill>
              <a:srgbClr val="000000"/>
            </a:solidFill>
          </a:ln>
        </p:spPr>
        <p:txBody>
          <a:bodyPr wrap="square" lIns="0" tIns="0" rIns="0" bIns="0" rtlCol="0"/>
          <a:lstStyle/>
          <a:p/>
        </p:txBody>
      </p:sp>
      <p:sp>
        <p:nvSpPr>
          <p:cNvPr id="43" name="object 43"/>
          <p:cNvSpPr/>
          <p:nvPr/>
        </p:nvSpPr>
        <p:spPr>
          <a:xfrm>
            <a:off x="3078480" y="8364728"/>
            <a:ext cx="22860" cy="3810"/>
          </a:xfrm>
          <a:custGeom>
            <a:avLst/>
            <a:gdLst/>
            <a:ahLst/>
            <a:cxnLst/>
            <a:rect l="l" t="t" r="r" b="b"/>
            <a:pathLst>
              <a:path w="22860" h="3809">
                <a:moveTo>
                  <a:pt x="0" y="0"/>
                </a:moveTo>
                <a:lnTo>
                  <a:pt x="22860" y="0"/>
                </a:lnTo>
                <a:lnTo>
                  <a:pt x="22860" y="3810"/>
                </a:lnTo>
                <a:lnTo>
                  <a:pt x="0" y="3810"/>
                </a:lnTo>
                <a:lnTo>
                  <a:pt x="0" y="0"/>
                </a:lnTo>
                <a:close/>
              </a:path>
            </a:pathLst>
          </a:custGeom>
          <a:solidFill>
            <a:srgbClr val="000000"/>
          </a:solidFill>
        </p:spPr>
        <p:txBody>
          <a:bodyPr wrap="square" lIns="0" tIns="0" rIns="0" bIns="0" rtlCol="0"/>
          <a:lstStyle/>
          <a:p/>
        </p:txBody>
      </p:sp>
      <p:sp>
        <p:nvSpPr>
          <p:cNvPr id="44" name="object 44"/>
          <p:cNvSpPr/>
          <p:nvPr/>
        </p:nvSpPr>
        <p:spPr>
          <a:xfrm>
            <a:off x="2474976" y="8270747"/>
            <a:ext cx="22860" cy="5080"/>
          </a:xfrm>
          <a:custGeom>
            <a:avLst/>
            <a:gdLst/>
            <a:ahLst/>
            <a:cxnLst/>
            <a:rect l="l" t="t" r="r" b="b"/>
            <a:pathLst>
              <a:path w="22860" h="5079">
                <a:moveTo>
                  <a:pt x="0" y="0"/>
                </a:moveTo>
                <a:lnTo>
                  <a:pt x="22860" y="0"/>
                </a:lnTo>
                <a:lnTo>
                  <a:pt x="22860" y="5080"/>
                </a:lnTo>
                <a:lnTo>
                  <a:pt x="0" y="5080"/>
                </a:lnTo>
                <a:lnTo>
                  <a:pt x="0" y="0"/>
                </a:lnTo>
                <a:close/>
              </a:path>
            </a:pathLst>
          </a:custGeom>
          <a:solidFill>
            <a:srgbClr val="000000"/>
          </a:solidFill>
        </p:spPr>
        <p:txBody>
          <a:bodyPr wrap="square" lIns="0" tIns="0" rIns="0" bIns="0" rtlCol="0"/>
          <a:lstStyle/>
          <a:p/>
        </p:txBody>
      </p:sp>
      <p:sp>
        <p:nvSpPr>
          <p:cNvPr id="45" name="object 45"/>
          <p:cNvSpPr/>
          <p:nvPr/>
        </p:nvSpPr>
        <p:spPr>
          <a:xfrm>
            <a:off x="2479548" y="8275828"/>
            <a:ext cx="0" cy="88900"/>
          </a:xfrm>
          <a:custGeom>
            <a:avLst/>
            <a:gdLst/>
            <a:ahLst/>
            <a:cxnLst/>
            <a:rect l="l" t="t" r="r" b="b"/>
            <a:pathLst>
              <a:path w="0" h="88900">
                <a:moveTo>
                  <a:pt x="0" y="0"/>
                </a:moveTo>
                <a:lnTo>
                  <a:pt x="0" y="88900"/>
                </a:lnTo>
              </a:path>
            </a:pathLst>
          </a:custGeom>
          <a:ln w="9143">
            <a:solidFill>
              <a:srgbClr val="000000"/>
            </a:solidFill>
          </a:ln>
        </p:spPr>
        <p:txBody>
          <a:bodyPr wrap="square" lIns="0" tIns="0" rIns="0" bIns="0" rtlCol="0"/>
          <a:lstStyle/>
          <a:p/>
        </p:txBody>
      </p:sp>
      <p:sp>
        <p:nvSpPr>
          <p:cNvPr id="46" name="object 46"/>
          <p:cNvSpPr/>
          <p:nvPr/>
        </p:nvSpPr>
        <p:spPr>
          <a:xfrm>
            <a:off x="2474976" y="8364728"/>
            <a:ext cx="22860" cy="3810"/>
          </a:xfrm>
          <a:custGeom>
            <a:avLst/>
            <a:gdLst/>
            <a:ahLst/>
            <a:cxnLst/>
            <a:rect l="l" t="t" r="r" b="b"/>
            <a:pathLst>
              <a:path w="22860" h="3809">
                <a:moveTo>
                  <a:pt x="0" y="0"/>
                </a:moveTo>
                <a:lnTo>
                  <a:pt x="22860" y="0"/>
                </a:lnTo>
                <a:lnTo>
                  <a:pt x="22860" y="3810"/>
                </a:lnTo>
                <a:lnTo>
                  <a:pt x="0" y="3810"/>
                </a:lnTo>
                <a:lnTo>
                  <a:pt x="0" y="0"/>
                </a:lnTo>
                <a:close/>
              </a:path>
            </a:pathLst>
          </a:custGeom>
          <a:solidFill>
            <a:srgbClr val="000000"/>
          </a:solidFill>
        </p:spPr>
        <p:txBody>
          <a:bodyPr wrap="square" lIns="0" tIns="0" rIns="0" bIns="0" rtlCol="0"/>
          <a:lstStyle/>
          <a:p/>
        </p:txBody>
      </p:sp>
      <p:sp>
        <p:nvSpPr>
          <p:cNvPr id="47" name="object 47"/>
          <p:cNvSpPr/>
          <p:nvPr/>
        </p:nvSpPr>
        <p:spPr>
          <a:xfrm>
            <a:off x="2790444" y="8270747"/>
            <a:ext cx="276225" cy="97790"/>
          </a:xfrm>
          <a:custGeom>
            <a:avLst/>
            <a:gdLst/>
            <a:ahLst/>
            <a:cxnLst/>
            <a:rect l="l" t="t" r="r" b="b"/>
            <a:pathLst>
              <a:path w="276225" h="97790">
                <a:moveTo>
                  <a:pt x="245364" y="97536"/>
                </a:moveTo>
                <a:lnTo>
                  <a:pt x="243840" y="94488"/>
                </a:lnTo>
                <a:lnTo>
                  <a:pt x="251460" y="91440"/>
                </a:lnTo>
                <a:lnTo>
                  <a:pt x="257556" y="85344"/>
                </a:lnTo>
                <a:lnTo>
                  <a:pt x="260604" y="77724"/>
                </a:lnTo>
                <a:lnTo>
                  <a:pt x="263485" y="71699"/>
                </a:lnTo>
                <a:lnTo>
                  <a:pt x="265366" y="64960"/>
                </a:lnTo>
                <a:lnTo>
                  <a:pt x="266390" y="57364"/>
                </a:lnTo>
                <a:lnTo>
                  <a:pt x="266700" y="48768"/>
                </a:lnTo>
                <a:lnTo>
                  <a:pt x="266390" y="40171"/>
                </a:lnTo>
                <a:lnTo>
                  <a:pt x="265366" y="32575"/>
                </a:lnTo>
                <a:lnTo>
                  <a:pt x="263485" y="25836"/>
                </a:lnTo>
                <a:lnTo>
                  <a:pt x="260604" y="19812"/>
                </a:lnTo>
                <a:lnTo>
                  <a:pt x="257556" y="12192"/>
                </a:lnTo>
                <a:lnTo>
                  <a:pt x="251460" y="7620"/>
                </a:lnTo>
                <a:lnTo>
                  <a:pt x="243840" y="4572"/>
                </a:lnTo>
                <a:lnTo>
                  <a:pt x="245364" y="0"/>
                </a:lnTo>
                <a:lnTo>
                  <a:pt x="273748" y="31623"/>
                </a:lnTo>
                <a:lnTo>
                  <a:pt x="275844" y="48768"/>
                </a:lnTo>
                <a:lnTo>
                  <a:pt x="275296" y="57626"/>
                </a:lnTo>
                <a:lnTo>
                  <a:pt x="251936" y="94916"/>
                </a:lnTo>
                <a:lnTo>
                  <a:pt x="245364" y="97536"/>
                </a:lnTo>
                <a:close/>
              </a:path>
              <a:path w="276225" h="97790">
                <a:moveTo>
                  <a:pt x="32004" y="97536"/>
                </a:moveTo>
                <a:lnTo>
                  <a:pt x="2285" y="65913"/>
                </a:lnTo>
                <a:lnTo>
                  <a:pt x="0" y="48768"/>
                </a:lnTo>
                <a:lnTo>
                  <a:pt x="571" y="39909"/>
                </a:lnTo>
                <a:lnTo>
                  <a:pt x="24574" y="2833"/>
                </a:lnTo>
                <a:lnTo>
                  <a:pt x="32004" y="0"/>
                </a:lnTo>
                <a:lnTo>
                  <a:pt x="33528" y="4572"/>
                </a:lnTo>
                <a:lnTo>
                  <a:pt x="24383" y="7620"/>
                </a:lnTo>
                <a:lnTo>
                  <a:pt x="19812" y="12192"/>
                </a:lnTo>
                <a:lnTo>
                  <a:pt x="9144" y="48768"/>
                </a:lnTo>
                <a:lnTo>
                  <a:pt x="9667" y="57364"/>
                </a:lnTo>
                <a:lnTo>
                  <a:pt x="33528" y="94488"/>
                </a:lnTo>
                <a:lnTo>
                  <a:pt x="32004" y="97536"/>
                </a:lnTo>
                <a:close/>
              </a:path>
            </a:pathLst>
          </a:custGeom>
          <a:solidFill>
            <a:srgbClr val="000000"/>
          </a:solidFill>
        </p:spPr>
        <p:txBody>
          <a:bodyPr wrap="square" lIns="0" tIns="0" rIns="0" bIns="0" rtlCol="0"/>
          <a:lstStyle/>
          <a:p/>
        </p:txBody>
      </p:sp>
      <p:sp>
        <p:nvSpPr>
          <p:cNvPr id="48" name="object 48"/>
          <p:cNvSpPr txBox="1"/>
          <p:nvPr/>
        </p:nvSpPr>
        <p:spPr>
          <a:xfrm>
            <a:off x="2500864" y="8230575"/>
            <a:ext cx="544830" cy="151765"/>
          </a:xfrm>
          <a:prstGeom prst="rect">
            <a:avLst/>
          </a:prstGeom>
        </p:spPr>
        <p:txBody>
          <a:bodyPr wrap="square" lIns="0" tIns="15875" rIns="0" bIns="0" rtlCol="0" vert="horz">
            <a:spAutoFit/>
          </a:bodyPr>
          <a:lstStyle/>
          <a:p>
            <a:pPr>
              <a:lnSpc>
                <a:spcPct val="100000"/>
              </a:lnSpc>
              <a:spcBef>
                <a:spcPts val="125"/>
              </a:spcBef>
            </a:pPr>
            <a:r>
              <a:rPr dirty="0" sz="800" spc="55">
                <a:latin typeface="Cambria"/>
                <a:cs typeface="Cambria"/>
              </a:rPr>
              <a:t>1+o.7</a:t>
            </a:r>
            <a:r>
              <a:rPr dirty="0" sz="800" spc="105">
                <a:latin typeface="Cambria"/>
                <a:cs typeface="Cambria"/>
              </a:rPr>
              <a:t> </a:t>
            </a:r>
            <a:r>
              <a:rPr dirty="0" sz="800" spc="30">
                <a:latin typeface="Cambria"/>
                <a:cs typeface="Cambria"/>
              </a:rPr>
              <a:t>2.12</a:t>
            </a:r>
            <a:endParaRPr sz="800">
              <a:latin typeface="Cambria"/>
              <a:cs typeface="Cambria"/>
            </a:endParaRPr>
          </a:p>
        </p:txBody>
      </p:sp>
      <p:sp>
        <p:nvSpPr>
          <p:cNvPr id="49" name="object 49"/>
          <p:cNvSpPr/>
          <p:nvPr/>
        </p:nvSpPr>
        <p:spPr>
          <a:xfrm>
            <a:off x="1735836" y="8234172"/>
            <a:ext cx="2103120" cy="0"/>
          </a:xfrm>
          <a:custGeom>
            <a:avLst/>
            <a:gdLst/>
            <a:ahLst/>
            <a:cxnLst/>
            <a:rect l="l" t="t" r="r" b="b"/>
            <a:pathLst>
              <a:path w="2103120" h="0">
                <a:moveTo>
                  <a:pt x="0" y="0"/>
                </a:moveTo>
                <a:lnTo>
                  <a:pt x="2103120" y="0"/>
                </a:lnTo>
              </a:path>
            </a:pathLst>
          </a:custGeom>
          <a:ln w="9144">
            <a:solidFill>
              <a:srgbClr val="000000"/>
            </a:solidFill>
          </a:ln>
        </p:spPr>
        <p:txBody>
          <a:bodyPr wrap="square" lIns="0" tIns="0" rIns="0" bIns="0" rtlCol="0"/>
          <a:lstStyle/>
          <a:p/>
        </p:txBody>
      </p:sp>
      <p:sp>
        <p:nvSpPr>
          <p:cNvPr id="50" name="object 50"/>
          <p:cNvSpPr txBox="1"/>
          <p:nvPr/>
        </p:nvSpPr>
        <p:spPr>
          <a:xfrm>
            <a:off x="953005" y="6226654"/>
            <a:ext cx="4300220" cy="2002155"/>
          </a:xfrm>
          <a:prstGeom prst="rect">
            <a:avLst/>
          </a:prstGeom>
        </p:spPr>
        <p:txBody>
          <a:bodyPr wrap="square" lIns="0" tIns="11430" rIns="0" bIns="0" rtlCol="0" vert="horz">
            <a:spAutoFit/>
          </a:bodyPr>
          <a:lstStyle/>
          <a:p>
            <a:pPr marL="308610" indent="-245745">
              <a:lnSpc>
                <a:spcPct val="100000"/>
              </a:lnSpc>
              <a:spcBef>
                <a:spcPts val="90"/>
              </a:spcBef>
              <a:buFont typeface="Arial"/>
              <a:buChar char="•"/>
              <a:tabLst>
                <a:tab pos="308610" algn="l"/>
                <a:tab pos="309245" algn="l"/>
                <a:tab pos="634365" algn="l"/>
              </a:tabLst>
            </a:pPr>
            <a:r>
              <a:rPr dirty="0" baseline="-28985" sz="1725" spc="-15">
                <a:latin typeface="Cambria"/>
                <a:cs typeface="Cambria"/>
              </a:rPr>
              <a:t>∆𝑃	</a:t>
            </a:r>
            <a:r>
              <a:rPr dirty="0" baseline="-28985" sz="1725" spc="315">
                <a:latin typeface="Cambria"/>
                <a:cs typeface="Cambria"/>
              </a:rPr>
              <a:t>=</a:t>
            </a:r>
            <a:r>
              <a:rPr dirty="0" u="sng" baseline="9661" sz="1725" spc="315">
                <a:uFill>
                  <a:solidFill>
                    <a:srgbClr val="000000"/>
                  </a:solidFill>
                </a:uFill>
                <a:latin typeface="Cambria"/>
                <a:cs typeface="Cambria"/>
              </a:rPr>
              <a:t> </a:t>
            </a:r>
            <a:r>
              <a:rPr dirty="0" u="sng" baseline="13888" sz="1200" spc="150">
                <a:uFill>
                  <a:solidFill>
                    <a:srgbClr val="000000"/>
                  </a:solidFill>
                </a:uFill>
                <a:latin typeface="Cambria"/>
                <a:cs typeface="Cambria"/>
              </a:rPr>
              <a:t>-c:</a:t>
            </a:r>
            <a:r>
              <a:rPr dirty="0" u="sng" sz="650" spc="100">
                <a:uFill>
                  <a:solidFill>
                    <a:srgbClr val="000000"/>
                  </a:solidFill>
                </a:uFill>
                <a:latin typeface="Cambria"/>
                <a:cs typeface="Cambria"/>
              </a:rPr>
              <a:t>ddf</a:t>
            </a:r>
            <a:r>
              <a:rPr dirty="0" u="sng" baseline="13888" sz="1200" spc="150">
                <a:uFill>
                  <a:solidFill>
                    <a:srgbClr val="000000"/>
                  </a:solidFill>
                </a:uFill>
                <a:latin typeface="Cambria"/>
                <a:cs typeface="Cambria"/>
              </a:rPr>
              <a:t>A</a:t>
            </a:r>
            <a:r>
              <a:rPr dirty="0" u="sng" sz="650" spc="100">
                <a:uFill>
                  <a:solidFill>
                    <a:srgbClr val="000000"/>
                  </a:solidFill>
                </a:uFill>
                <a:latin typeface="Cambria"/>
                <a:cs typeface="Cambria"/>
              </a:rPr>
              <a:t>d</a:t>
            </a:r>
            <a:r>
              <a:rPr dirty="0" u="sng" baseline="13888" sz="1200" spc="150">
                <a:uFill>
                  <a:solidFill>
                    <a:srgbClr val="000000"/>
                  </a:solidFill>
                </a:uFill>
                <a:latin typeface="Cambria"/>
                <a:cs typeface="Cambria"/>
              </a:rPr>
              <a:t>E</a:t>
            </a:r>
            <a:r>
              <a:rPr dirty="0" u="sng" sz="650" spc="100">
                <a:uFill>
                  <a:solidFill>
                    <a:srgbClr val="000000"/>
                  </a:solidFill>
                </a:uFill>
                <a:latin typeface="Cambria"/>
                <a:cs typeface="Cambria"/>
              </a:rPr>
              <a:t>c</a:t>
            </a:r>
            <a:r>
              <a:rPr dirty="0" u="sng" sz="650" spc="40">
                <a:uFill>
                  <a:solidFill>
                    <a:srgbClr val="000000"/>
                  </a:solidFill>
                </a:uFill>
                <a:latin typeface="Cambria"/>
                <a:cs typeface="Cambria"/>
              </a:rPr>
              <a:t> </a:t>
            </a:r>
            <a:r>
              <a:rPr dirty="0" u="sng" sz="650" spc="85">
                <a:uFill>
                  <a:solidFill>
                    <a:srgbClr val="000000"/>
                  </a:solidFill>
                </a:uFill>
                <a:latin typeface="Cambria"/>
                <a:cs typeface="Cambria"/>
              </a:rPr>
              <a:t>deck</a:t>
            </a:r>
            <a:r>
              <a:rPr dirty="0" u="sng" sz="650" spc="40">
                <a:uFill>
                  <a:solidFill>
                    <a:srgbClr val="000000"/>
                  </a:solidFill>
                </a:uFill>
                <a:latin typeface="Cambria"/>
                <a:cs typeface="Cambria"/>
              </a:rPr>
              <a:t> </a:t>
            </a:r>
            <a:endParaRPr sz="650">
              <a:latin typeface="Cambria"/>
              <a:cs typeface="Cambria"/>
            </a:endParaRPr>
          </a:p>
          <a:p>
            <a:pPr marL="308610" indent="-245745">
              <a:lnSpc>
                <a:spcPct val="100000"/>
              </a:lnSpc>
              <a:spcBef>
                <a:spcPts val="1475"/>
              </a:spcBef>
              <a:buFont typeface="Arial"/>
              <a:buChar char="•"/>
              <a:tabLst>
                <a:tab pos="308610" algn="l"/>
                <a:tab pos="309245" algn="l"/>
              </a:tabLst>
            </a:pPr>
            <a:r>
              <a:rPr dirty="0" sz="1150" spc="90">
                <a:latin typeface="Cambria"/>
                <a:cs typeface="Cambria"/>
              </a:rPr>
              <a:t>𝜀</a:t>
            </a:r>
            <a:r>
              <a:rPr dirty="0" baseline="-17361" sz="1200" spc="135">
                <a:latin typeface="Cambria"/>
                <a:cs typeface="Cambria"/>
              </a:rPr>
              <a:t>ddf</a:t>
            </a:r>
            <a:r>
              <a:rPr dirty="0" sz="1150" spc="90">
                <a:latin typeface="Arial"/>
                <a:cs typeface="Arial"/>
              </a:rPr>
              <a:t>= </a:t>
            </a:r>
            <a:r>
              <a:rPr dirty="0" sz="1150" spc="-10">
                <a:latin typeface="Arial"/>
                <a:cs typeface="Arial"/>
              </a:rPr>
              <a:t>deck </a:t>
            </a:r>
            <a:r>
              <a:rPr dirty="0" sz="1150" spc="-5">
                <a:latin typeface="Arial"/>
                <a:cs typeface="Arial"/>
              </a:rPr>
              <a:t>shrinkage </a:t>
            </a:r>
            <a:r>
              <a:rPr dirty="0" sz="1150" spc="-15">
                <a:latin typeface="Arial"/>
                <a:cs typeface="Arial"/>
              </a:rPr>
              <a:t>between </a:t>
            </a:r>
            <a:r>
              <a:rPr dirty="0" sz="1150" spc="-10">
                <a:latin typeface="Arial"/>
                <a:cs typeface="Arial"/>
              </a:rPr>
              <a:t>deck placement and </a:t>
            </a:r>
            <a:r>
              <a:rPr dirty="0" sz="1150" spc="-5">
                <a:latin typeface="Arial"/>
                <a:cs typeface="Arial"/>
              </a:rPr>
              <a:t>final</a:t>
            </a:r>
            <a:r>
              <a:rPr dirty="0" sz="1150" spc="-70">
                <a:latin typeface="Arial"/>
                <a:cs typeface="Arial"/>
              </a:rPr>
              <a:t> </a:t>
            </a:r>
            <a:r>
              <a:rPr dirty="0" sz="1150" spc="-10">
                <a:latin typeface="Arial"/>
                <a:cs typeface="Arial"/>
              </a:rPr>
              <a:t>time</a:t>
            </a:r>
            <a:endParaRPr sz="1150">
              <a:latin typeface="Arial"/>
              <a:cs typeface="Arial"/>
            </a:endParaRPr>
          </a:p>
          <a:p>
            <a:pPr marL="308610" indent="-245745">
              <a:lnSpc>
                <a:spcPct val="100000"/>
              </a:lnSpc>
              <a:spcBef>
                <a:spcPts val="395"/>
              </a:spcBef>
              <a:buFont typeface="Arial"/>
              <a:buChar char="•"/>
              <a:tabLst>
                <a:tab pos="308610" algn="l"/>
                <a:tab pos="309245" algn="l"/>
              </a:tabLst>
            </a:pPr>
            <a:r>
              <a:rPr dirty="0" sz="1150" spc="45">
                <a:latin typeface="Cambria"/>
                <a:cs typeface="Cambria"/>
              </a:rPr>
              <a:t>𝐴</a:t>
            </a:r>
            <a:r>
              <a:rPr dirty="0" baseline="-17361" sz="1200" spc="67">
                <a:latin typeface="Cambria"/>
                <a:cs typeface="Cambria"/>
              </a:rPr>
              <a:t>d</a:t>
            </a:r>
            <a:r>
              <a:rPr dirty="0" sz="1150" spc="45">
                <a:latin typeface="Arial"/>
                <a:cs typeface="Arial"/>
              </a:rPr>
              <a:t>= </a:t>
            </a:r>
            <a:r>
              <a:rPr dirty="0" sz="1150" spc="-5">
                <a:latin typeface="Arial"/>
                <a:cs typeface="Arial"/>
              </a:rPr>
              <a:t>area of </a:t>
            </a:r>
            <a:r>
              <a:rPr dirty="0" sz="1150" spc="-10">
                <a:latin typeface="Arial"/>
                <a:cs typeface="Arial"/>
              </a:rPr>
              <a:t>deck including </a:t>
            </a:r>
            <a:r>
              <a:rPr dirty="0" sz="1150" spc="-5">
                <a:latin typeface="Arial"/>
                <a:cs typeface="Arial"/>
              </a:rPr>
              <a:t>sacrificial</a:t>
            </a:r>
            <a:r>
              <a:rPr dirty="0" sz="1150" spc="-114">
                <a:latin typeface="Arial"/>
                <a:cs typeface="Arial"/>
              </a:rPr>
              <a:t> </a:t>
            </a:r>
            <a:r>
              <a:rPr dirty="0" sz="1150" spc="-10">
                <a:latin typeface="Arial"/>
                <a:cs typeface="Arial"/>
              </a:rPr>
              <a:t>depth</a:t>
            </a:r>
            <a:endParaRPr sz="1150">
              <a:latin typeface="Arial"/>
              <a:cs typeface="Arial"/>
            </a:endParaRPr>
          </a:p>
          <a:p>
            <a:pPr marL="308610" marR="129539" indent="-245745">
              <a:lnSpc>
                <a:spcPct val="104400"/>
              </a:lnSpc>
              <a:spcBef>
                <a:spcPts val="310"/>
              </a:spcBef>
              <a:buFont typeface="Arial"/>
              <a:buChar char="•"/>
              <a:tabLst>
                <a:tab pos="308610" algn="l"/>
                <a:tab pos="309245" algn="l"/>
                <a:tab pos="1998345" algn="l"/>
              </a:tabLst>
            </a:pPr>
            <a:r>
              <a:rPr dirty="0" sz="1150" spc="-25">
                <a:latin typeface="Cambria"/>
                <a:cs typeface="Cambria"/>
              </a:rPr>
              <a:t>𝐸</a:t>
            </a:r>
            <a:r>
              <a:rPr dirty="0" baseline="-17361" sz="1200" spc="-37">
                <a:latin typeface="Cambria"/>
                <a:cs typeface="Cambria"/>
              </a:rPr>
              <a:t>e  </a:t>
            </a:r>
            <a:r>
              <a:rPr dirty="0" baseline="-17361" sz="1200" spc="89">
                <a:latin typeface="Cambria"/>
                <a:cs typeface="Cambria"/>
              </a:rPr>
              <a:t>deek</a:t>
            </a:r>
            <a:r>
              <a:rPr dirty="0" sz="1150" spc="60">
                <a:latin typeface="Cambria"/>
                <a:cs typeface="Cambria"/>
              </a:rPr>
              <a:t>/ </a:t>
            </a:r>
            <a:r>
              <a:rPr dirty="0" sz="1150" spc="-10">
                <a:latin typeface="Cambria"/>
                <a:cs typeface="Cambria"/>
              </a:rPr>
              <a:t>1 </a:t>
            </a:r>
            <a:r>
              <a:rPr dirty="0" sz="1150" spc="210">
                <a:latin typeface="Cambria"/>
                <a:cs typeface="Cambria"/>
              </a:rPr>
              <a:t>+ </a:t>
            </a:r>
            <a:r>
              <a:rPr dirty="0" sz="1150" spc="10">
                <a:latin typeface="Cambria"/>
                <a:cs typeface="Cambria"/>
              </a:rPr>
              <a:t>0.7𝜓</a:t>
            </a:r>
            <a:r>
              <a:rPr dirty="0" baseline="-17361" sz="1200" spc="15">
                <a:latin typeface="Cambria"/>
                <a:cs typeface="Cambria"/>
              </a:rPr>
              <a:t>d </a:t>
            </a:r>
            <a:r>
              <a:rPr dirty="0" baseline="-17361" sz="1200" spc="179">
                <a:latin typeface="Cambria"/>
                <a:cs typeface="Cambria"/>
              </a:rPr>
              <a:t> </a:t>
            </a:r>
            <a:r>
              <a:rPr dirty="0" sz="1150" spc="75">
                <a:latin typeface="Cambria"/>
                <a:cs typeface="Cambria"/>
              </a:rPr>
              <a:t>𝑡</a:t>
            </a:r>
            <a:r>
              <a:rPr dirty="0" baseline="-17361" sz="1200" spc="112">
                <a:latin typeface="Cambria"/>
                <a:cs typeface="Cambria"/>
              </a:rPr>
              <a:t>f</a:t>
            </a:r>
            <a:r>
              <a:rPr dirty="0" sz="1150" spc="75">
                <a:latin typeface="Cambria"/>
                <a:cs typeface="Cambria"/>
              </a:rPr>
              <a:t>,</a:t>
            </a:r>
            <a:r>
              <a:rPr dirty="0" sz="1150" spc="-60">
                <a:latin typeface="Cambria"/>
                <a:cs typeface="Cambria"/>
              </a:rPr>
              <a:t> </a:t>
            </a:r>
            <a:r>
              <a:rPr dirty="0" sz="1150" spc="25">
                <a:latin typeface="Cambria"/>
                <a:cs typeface="Cambria"/>
              </a:rPr>
              <a:t>𝑡</a:t>
            </a:r>
            <a:r>
              <a:rPr dirty="0" baseline="-17361" sz="1200" spc="37">
                <a:latin typeface="Cambria"/>
                <a:cs typeface="Cambria"/>
              </a:rPr>
              <a:t>d	</a:t>
            </a:r>
            <a:r>
              <a:rPr dirty="0" sz="1150" spc="-10">
                <a:latin typeface="Arial"/>
                <a:cs typeface="Arial"/>
              </a:rPr>
              <a:t>= age adjusted modulus of  elasticity of deck </a:t>
            </a:r>
            <a:r>
              <a:rPr dirty="0" sz="1150" spc="-5">
                <a:latin typeface="Arial"/>
                <a:cs typeface="Arial"/>
              </a:rPr>
              <a:t>concrete </a:t>
            </a:r>
            <a:r>
              <a:rPr dirty="0" sz="1150" spc="-15">
                <a:latin typeface="Arial"/>
                <a:cs typeface="Arial"/>
              </a:rPr>
              <a:t>between </a:t>
            </a:r>
            <a:r>
              <a:rPr dirty="0" sz="1150" spc="-10">
                <a:latin typeface="Arial"/>
                <a:cs typeface="Arial"/>
              </a:rPr>
              <a:t>time </a:t>
            </a:r>
            <a:r>
              <a:rPr dirty="0" sz="1150" spc="-5">
                <a:latin typeface="Arial"/>
                <a:cs typeface="Arial"/>
              </a:rPr>
              <a:t>of </a:t>
            </a:r>
            <a:r>
              <a:rPr dirty="0" sz="1150" spc="-10">
                <a:latin typeface="Arial"/>
                <a:cs typeface="Arial"/>
              </a:rPr>
              <a:t>deck </a:t>
            </a:r>
            <a:r>
              <a:rPr dirty="0" sz="1150" spc="-5">
                <a:latin typeface="Arial"/>
                <a:cs typeface="Arial"/>
              </a:rPr>
              <a:t>casting </a:t>
            </a:r>
            <a:r>
              <a:rPr dirty="0" sz="1150" spc="-10">
                <a:latin typeface="Arial"/>
                <a:cs typeface="Arial"/>
              </a:rPr>
              <a:t>and  </a:t>
            </a:r>
            <a:r>
              <a:rPr dirty="0" sz="1150" spc="-5">
                <a:latin typeface="Arial"/>
                <a:cs typeface="Arial"/>
              </a:rPr>
              <a:t>final</a:t>
            </a:r>
            <a:r>
              <a:rPr dirty="0" sz="1150" spc="-10">
                <a:latin typeface="Arial"/>
                <a:cs typeface="Arial"/>
              </a:rPr>
              <a:t> time</a:t>
            </a:r>
            <a:endParaRPr sz="1150">
              <a:latin typeface="Arial"/>
              <a:cs typeface="Arial"/>
            </a:endParaRPr>
          </a:p>
          <a:p>
            <a:pPr marL="308610" indent="-245745">
              <a:lnSpc>
                <a:spcPct val="100000"/>
              </a:lnSpc>
              <a:spcBef>
                <a:spcPts val="265"/>
              </a:spcBef>
              <a:buFont typeface="Arial"/>
              <a:buChar char="•"/>
              <a:tabLst>
                <a:tab pos="308610" algn="l"/>
                <a:tab pos="309245" algn="l"/>
              </a:tabLst>
            </a:pPr>
            <a:r>
              <a:rPr dirty="0" sz="1150" spc="35">
                <a:latin typeface="Cambria"/>
                <a:cs typeface="Cambria"/>
              </a:rPr>
              <a:t>𝐴</a:t>
            </a:r>
            <a:r>
              <a:rPr dirty="0" baseline="-17361" sz="1200" spc="52">
                <a:latin typeface="Cambria"/>
                <a:cs typeface="Cambria"/>
              </a:rPr>
              <a:t>d </a:t>
            </a:r>
            <a:r>
              <a:rPr dirty="0" sz="1150" spc="210">
                <a:latin typeface="Cambria"/>
                <a:cs typeface="Cambria"/>
              </a:rPr>
              <a:t>= </a:t>
            </a:r>
            <a:r>
              <a:rPr dirty="0" sz="1150" spc="-5">
                <a:latin typeface="Cambria"/>
                <a:cs typeface="Cambria"/>
              </a:rPr>
              <a:t>681.165</a:t>
            </a:r>
            <a:r>
              <a:rPr dirty="0" sz="1150" spc="20">
                <a:latin typeface="Cambria"/>
                <a:cs typeface="Cambria"/>
              </a:rPr>
              <a:t> </a:t>
            </a:r>
            <a:r>
              <a:rPr dirty="0" sz="1150" spc="25">
                <a:latin typeface="Cambria"/>
                <a:cs typeface="Cambria"/>
              </a:rPr>
              <a:t>𝑖𝑛</a:t>
            </a:r>
            <a:r>
              <a:rPr dirty="0" baseline="27777" sz="1200" spc="37">
                <a:latin typeface="Cambria"/>
                <a:cs typeface="Cambria"/>
              </a:rPr>
              <a:t>2</a:t>
            </a:r>
            <a:endParaRPr baseline="27777" sz="1200">
              <a:latin typeface="Cambria"/>
              <a:cs typeface="Cambria"/>
            </a:endParaRPr>
          </a:p>
          <a:p>
            <a:pPr marL="308610" indent="-245745">
              <a:lnSpc>
                <a:spcPct val="100000"/>
              </a:lnSpc>
              <a:spcBef>
                <a:spcPts val="265"/>
              </a:spcBef>
              <a:buFont typeface="Arial"/>
              <a:buChar char="•"/>
              <a:tabLst>
                <a:tab pos="308610" algn="l"/>
                <a:tab pos="309245" algn="l"/>
              </a:tabLst>
            </a:pPr>
            <a:r>
              <a:rPr dirty="0" sz="1150" spc="-25">
                <a:latin typeface="Cambria"/>
                <a:cs typeface="Cambria"/>
              </a:rPr>
              <a:t>𝐸</a:t>
            </a:r>
            <a:r>
              <a:rPr dirty="0" baseline="-17361" sz="1200" spc="-37">
                <a:latin typeface="Cambria"/>
                <a:cs typeface="Cambria"/>
              </a:rPr>
              <a:t>e </a:t>
            </a:r>
            <a:r>
              <a:rPr dirty="0" baseline="-17361" sz="1200" spc="82">
                <a:latin typeface="Cambria"/>
                <a:cs typeface="Cambria"/>
              </a:rPr>
              <a:t>deek </a:t>
            </a:r>
            <a:r>
              <a:rPr dirty="0" sz="1150" spc="210">
                <a:latin typeface="Cambria"/>
                <a:cs typeface="Cambria"/>
              </a:rPr>
              <a:t>= </a:t>
            </a:r>
            <a:r>
              <a:rPr dirty="0" sz="1150" spc="-5">
                <a:latin typeface="Cambria"/>
                <a:cs typeface="Cambria"/>
              </a:rPr>
              <a:t>4266.223</a:t>
            </a:r>
            <a:r>
              <a:rPr dirty="0" sz="1150" spc="-145">
                <a:latin typeface="Cambria"/>
                <a:cs typeface="Cambria"/>
              </a:rPr>
              <a:t> </a:t>
            </a:r>
            <a:r>
              <a:rPr dirty="0" sz="1150" spc="-10">
                <a:latin typeface="Cambria"/>
                <a:cs typeface="Cambria"/>
              </a:rPr>
              <a:t>𝑘𝑠𝑖</a:t>
            </a:r>
            <a:endParaRPr sz="1150">
              <a:latin typeface="Cambria"/>
              <a:cs typeface="Cambria"/>
            </a:endParaRPr>
          </a:p>
          <a:p>
            <a:pPr marL="308610" indent="-245745">
              <a:lnSpc>
                <a:spcPct val="100000"/>
              </a:lnSpc>
              <a:spcBef>
                <a:spcPts val="260"/>
              </a:spcBef>
              <a:buFont typeface="Arial"/>
              <a:buChar char="•"/>
              <a:tabLst>
                <a:tab pos="308610" algn="l"/>
                <a:tab pos="309245" algn="l"/>
                <a:tab pos="634365" algn="l"/>
                <a:tab pos="1588770" algn="l"/>
                <a:tab pos="2237740" algn="l"/>
              </a:tabLst>
            </a:pPr>
            <a:r>
              <a:rPr dirty="0" baseline="-33816" sz="1725" spc="-15">
                <a:latin typeface="Cambria"/>
                <a:cs typeface="Cambria"/>
              </a:rPr>
              <a:t>Δ𝑃	</a:t>
            </a:r>
            <a:r>
              <a:rPr dirty="0" baseline="-33816" sz="1725" spc="315">
                <a:latin typeface="Cambria"/>
                <a:cs typeface="Cambria"/>
              </a:rPr>
              <a:t>=</a:t>
            </a:r>
            <a:r>
              <a:rPr dirty="0" baseline="-33816" sz="1725" spc="682">
                <a:latin typeface="Cambria"/>
                <a:cs typeface="Cambria"/>
              </a:rPr>
              <a:t> </a:t>
            </a:r>
            <a:r>
              <a:rPr dirty="0" sz="800" spc="80">
                <a:latin typeface="Cambria"/>
                <a:cs typeface="Cambria"/>
              </a:rPr>
              <a:t>-o.265×1o	</a:t>
            </a:r>
            <a:r>
              <a:rPr dirty="0" sz="800" spc="35">
                <a:latin typeface="Cambria"/>
                <a:cs typeface="Cambria"/>
              </a:rPr>
              <a:t>681.165i	</a:t>
            </a:r>
            <a:r>
              <a:rPr dirty="0" sz="800" spc="40">
                <a:latin typeface="Cambria"/>
                <a:cs typeface="Cambria"/>
              </a:rPr>
              <a:t>4266.223ksi </a:t>
            </a:r>
            <a:r>
              <a:rPr dirty="0" baseline="-33816" sz="1725" spc="315">
                <a:latin typeface="Cambria"/>
                <a:cs typeface="Cambria"/>
              </a:rPr>
              <a:t>= </a:t>
            </a:r>
            <a:r>
              <a:rPr dirty="0" baseline="-33816" sz="1725" spc="44">
                <a:latin typeface="Cambria"/>
                <a:cs typeface="Cambria"/>
              </a:rPr>
              <a:t>−310.0</a:t>
            </a:r>
            <a:r>
              <a:rPr dirty="0" baseline="-33816" sz="1725" spc="-157">
                <a:latin typeface="Cambria"/>
                <a:cs typeface="Cambria"/>
              </a:rPr>
              <a:t> </a:t>
            </a:r>
            <a:r>
              <a:rPr dirty="0" baseline="-33816" sz="1725" spc="-15">
                <a:latin typeface="Cambria"/>
                <a:cs typeface="Cambria"/>
              </a:rPr>
              <a:t>𝑘𝑖𝑝</a:t>
            </a:r>
            <a:endParaRPr baseline="-33816" sz="1725">
              <a:latin typeface="Cambria"/>
              <a:cs typeface="Cambria"/>
            </a:endParaRPr>
          </a:p>
        </p:txBody>
      </p:sp>
      <p:sp>
        <p:nvSpPr>
          <p:cNvPr id="51" name="object 51"/>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5</a:t>
            </a:r>
            <a:r>
              <a:rPr dirty="0" sz="850">
                <a:solidFill>
                  <a:srgbClr val="FFFFFF"/>
                </a:solidFill>
                <a:latin typeface="Arial"/>
                <a:cs typeface="Arial"/>
              </a:rPr>
              <a:t>2</a:t>
            </a:r>
            <a:endParaRPr sz="850">
              <a:latin typeface="Arial"/>
              <a:cs typeface="Arial"/>
            </a:endParaRPr>
          </a:p>
        </p:txBody>
      </p:sp>
      <p:sp>
        <p:nvSpPr>
          <p:cNvPr id="52" name="object 52"/>
          <p:cNvSpPr/>
          <p:nvPr/>
        </p:nvSpPr>
        <p:spPr>
          <a:xfrm>
            <a:off x="5551931" y="6632447"/>
            <a:ext cx="669290" cy="902335"/>
          </a:xfrm>
          <a:custGeom>
            <a:avLst/>
            <a:gdLst/>
            <a:ahLst/>
            <a:cxnLst/>
            <a:rect l="l" t="t" r="r" b="b"/>
            <a:pathLst>
              <a:path w="669289" h="902334">
                <a:moveTo>
                  <a:pt x="582168" y="902208"/>
                </a:moveTo>
                <a:lnTo>
                  <a:pt x="86867" y="902208"/>
                </a:lnTo>
                <a:lnTo>
                  <a:pt x="73151" y="888492"/>
                </a:lnTo>
                <a:lnTo>
                  <a:pt x="73151" y="832104"/>
                </a:lnTo>
                <a:lnTo>
                  <a:pt x="251459" y="771144"/>
                </a:lnTo>
                <a:lnTo>
                  <a:pt x="292607" y="729996"/>
                </a:lnTo>
                <a:lnTo>
                  <a:pt x="292607" y="121919"/>
                </a:lnTo>
                <a:lnTo>
                  <a:pt x="252983" y="82295"/>
                </a:lnTo>
                <a:lnTo>
                  <a:pt x="0" y="39623"/>
                </a:lnTo>
                <a:lnTo>
                  <a:pt x="0" y="0"/>
                </a:lnTo>
                <a:lnTo>
                  <a:pt x="669036" y="0"/>
                </a:lnTo>
                <a:lnTo>
                  <a:pt x="669036" y="39623"/>
                </a:lnTo>
                <a:lnTo>
                  <a:pt x="416052" y="82295"/>
                </a:lnTo>
                <a:lnTo>
                  <a:pt x="376428" y="121919"/>
                </a:lnTo>
                <a:lnTo>
                  <a:pt x="376428" y="729996"/>
                </a:lnTo>
                <a:lnTo>
                  <a:pt x="417576" y="771144"/>
                </a:lnTo>
                <a:lnTo>
                  <a:pt x="595884" y="832104"/>
                </a:lnTo>
                <a:lnTo>
                  <a:pt x="595884" y="888492"/>
                </a:lnTo>
                <a:lnTo>
                  <a:pt x="582168" y="902208"/>
                </a:lnTo>
                <a:close/>
              </a:path>
            </a:pathLst>
          </a:custGeom>
          <a:solidFill>
            <a:srgbClr val="BFBFBF"/>
          </a:solidFill>
        </p:spPr>
        <p:txBody>
          <a:bodyPr wrap="square" lIns="0" tIns="0" rIns="0" bIns="0" rtlCol="0"/>
          <a:lstStyle/>
          <a:p/>
        </p:txBody>
      </p:sp>
      <p:sp>
        <p:nvSpPr>
          <p:cNvPr id="53" name="object 53"/>
          <p:cNvSpPr/>
          <p:nvPr/>
        </p:nvSpPr>
        <p:spPr>
          <a:xfrm>
            <a:off x="5551931" y="6632447"/>
            <a:ext cx="669290" cy="902335"/>
          </a:xfrm>
          <a:custGeom>
            <a:avLst/>
            <a:gdLst/>
            <a:ahLst/>
            <a:cxnLst/>
            <a:rect l="l" t="t" r="r" b="b"/>
            <a:pathLst>
              <a:path w="669289" h="902334">
                <a:moveTo>
                  <a:pt x="292607" y="729995"/>
                </a:moveTo>
                <a:lnTo>
                  <a:pt x="292607" y="121919"/>
                </a:lnTo>
                <a:lnTo>
                  <a:pt x="252983" y="82295"/>
                </a:lnTo>
                <a:lnTo>
                  <a:pt x="0" y="39623"/>
                </a:lnTo>
                <a:lnTo>
                  <a:pt x="0" y="0"/>
                </a:lnTo>
                <a:lnTo>
                  <a:pt x="669035" y="0"/>
                </a:lnTo>
                <a:lnTo>
                  <a:pt x="669035" y="39623"/>
                </a:lnTo>
                <a:lnTo>
                  <a:pt x="416051" y="82295"/>
                </a:lnTo>
                <a:lnTo>
                  <a:pt x="376427" y="121919"/>
                </a:lnTo>
                <a:lnTo>
                  <a:pt x="376427" y="729995"/>
                </a:lnTo>
                <a:lnTo>
                  <a:pt x="417575" y="771143"/>
                </a:lnTo>
                <a:lnTo>
                  <a:pt x="595883" y="832103"/>
                </a:lnTo>
                <a:lnTo>
                  <a:pt x="595883" y="888491"/>
                </a:lnTo>
                <a:lnTo>
                  <a:pt x="582167" y="902207"/>
                </a:lnTo>
                <a:lnTo>
                  <a:pt x="86867" y="902207"/>
                </a:lnTo>
                <a:lnTo>
                  <a:pt x="73151" y="888491"/>
                </a:lnTo>
                <a:lnTo>
                  <a:pt x="73151" y="832103"/>
                </a:lnTo>
                <a:lnTo>
                  <a:pt x="251459" y="771143"/>
                </a:lnTo>
                <a:lnTo>
                  <a:pt x="292607" y="729995"/>
                </a:lnTo>
                <a:close/>
              </a:path>
            </a:pathLst>
          </a:custGeom>
          <a:ln w="4762">
            <a:solidFill>
              <a:srgbClr val="7E7E7E"/>
            </a:solidFill>
          </a:ln>
        </p:spPr>
        <p:txBody>
          <a:bodyPr wrap="square" lIns="0" tIns="0" rIns="0" bIns="0" rtlCol="0"/>
          <a:lstStyle/>
          <a:p/>
        </p:txBody>
      </p:sp>
      <p:sp>
        <p:nvSpPr>
          <p:cNvPr id="54" name="object 54"/>
          <p:cNvSpPr/>
          <p:nvPr/>
        </p:nvSpPr>
        <p:spPr>
          <a:xfrm>
            <a:off x="5338571" y="6551676"/>
            <a:ext cx="1097280" cy="79247"/>
          </a:xfrm>
          <a:prstGeom prst="rect">
            <a:avLst/>
          </a:prstGeom>
          <a:blipFill>
            <a:blip r:embed="rId3" cstate="print"/>
            <a:stretch>
              <a:fillRect/>
            </a:stretch>
          </a:blipFill>
        </p:spPr>
        <p:txBody>
          <a:bodyPr wrap="square" lIns="0" tIns="0" rIns="0" bIns="0" rtlCol="0"/>
          <a:lstStyle/>
          <a:p/>
        </p:txBody>
      </p:sp>
      <p:sp>
        <p:nvSpPr>
          <p:cNvPr id="55" name="object 55"/>
          <p:cNvSpPr/>
          <p:nvPr/>
        </p:nvSpPr>
        <p:spPr>
          <a:xfrm>
            <a:off x="5670804" y="6957059"/>
            <a:ext cx="402590" cy="6350"/>
          </a:xfrm>
          <a:custGeom>
            <a:avLst/>
            <a:gdLst/>
            <a:ahLst/>
            <a:cxnLst/>
            <a:rect l="l" t="t" r="r" b="b"/>
            <a:pathLst>
              <a:path w="402589" h="6350">
                <a:moveTo>
                  <a:pt x="53340" y="6096"/>
                </a:moveTo>
                <a:lnTo>
                  <a:pt x="1524" y="6096"/>
                </a:lnTo>
                <a:lnTo>
                  <a:pt x="0" y="4572"/>
                </a:lnTo>
                <a:lnTo>
                  <a:pt x="0" y="1524"/>
                </a:lnTo>
                <a:lnTo>
                  <a:pt x="1524" y="0"/>
                </a:lnTo>
                <a:lnTo>
                  <a:pt x="53340" y="0"/>
                </a:lnTo>
                <a:lnTo>
                  <a:pt x="54864" y="1524"/>
                </a:lnTo>
                <a:lnTo>
                  <a:pt x="54864" y="4572"/>
                </a:lnTo>
                <a:lnTo>
                  <a:pt x="53340" y="6096"/>
                </a:lnTo>
                <a:close/>
              </a:path>
              <a:path w="402589" h="6350">
                <a:moveTo>
                  <a:pt x="88392" y="6096"/>
                </a:moveTo>
                <a:lnTo>
                  <a:pt x="83820" y="6096"/>
                </a:lnTo>
                <a:lnTo>
                  <a:pt x="82296" y="4572"/>
                </a:lnTo>
                <a:lnTo>
                  <a:pt x="82296" y="1524"/>
                </a:lnTo>
                <a:lnTo>
                  <a:pt x="83820" y="0"/>
                </a:lnTo>
                <a:lnTo>
                  <a:pt x="88392" y="0"/>
                </a:lnTo>
                <a:lnTo>
                  <a:pt x="89916" y="1524"/>
                </a:lnTo>
                <a:lnTo>
                  <a:pt x="89916" y="4572"/>
                </a:lnTo>
                <a:lnTo>
                  <a:pt x="88392" y="6096"/>
                </a:lnTo>
                <a:close/>
              </a:path>
              <a:path w="402589" h="6350">
                <a:moveTo>
                  <a:pt x="169164" y="6096"/>
                </a:moveTo>
                <a:lnTo>
                  <a:pt x="117348" y="6096"/>
                </a:lnTo>
                <a:lnTo>
                  <a:pt x="115824" y="4572"/>
                </a:lnTo>
                <a:lnTo>
                  <a:pt x="115824" y="1524"/>
                </a:lnTo>
                <a:lnTo>
                  <a:pt x="117348" y="0"/>
                </a:lnTo>
                <a:lnTo>
                  <a:pt x="169164" y="0"/>
                </a:lnTo>
                <a:lnTo>
                  <a:pt x="170688" y="1524"/>
                </a:lnTo>
                <a:lnTo>
                  <a:pt x="170688" y="4572"/>
                </a:lnTo>
                <a:lnTo>
                  <a:pt x="169164" y="6096"/>
                </a:lnTo>
                <a:close/>
              </a:path>
              <a:path w="402589" h="6350">
                <a:moveTo>
                  <a:pt x="204215" y="6096"/>
                </a:moveTo>
                <a:lnTo>
                  <a:pt x="199644" y="6096"/>
                </a:lnTo>
                <a:lnTo>
                  <a:pt x="198120" y="4572"/>
                </a:lnTo>
                <a:lnTo>
                  <a:pt x="198120" y="1524"/>
                </a:lnTo>
                <a:lnTo>
                  <a:pt x="199644" y="0"/>
                </a:lnTo>
                <a:lnTo>
                  <a:pt x="204215" y="0"/>
                </a:lnTo>
                <a:lnTo>
                  <a:pt x="205740" y="1524"/>
                </a:lnTo>
                <a:lnTo>
                  <a:pt x="205740" y="4572"/>
                </a:lnTo>
                <a:lnTo>
                  <a:pt x="204215" y="6096"/>
                </a:lnTo>
                <a:close/>
              </a:path>
              <a:path w="402589" h="6350">
                <a:moveTo>
                  <a:pt x="284988" y="6096"/>
                </a:moveTo>
                <a:lnTo>
                  <a:pt x="234696" y="6096"/>
                </a:lnTo>
                <a:lnTo>
                  <a:pt x="233172" y="4572"/>
                </a:lnTo>
                <a:lnTo>
                  <a:pt x="233172" y="1524"/>
                </a:lnTo>
                <a:lnTo>
                  <a:pt x="234696" y="0"/>
                </a:lnTo>
                <a:lnTo>
                  <a:pt x="284988" y="0"/>
                </a:lnTo>
                <a:lnTo>
                  <a:pt x="286512" y="1524"/>
                </a:lnTo>
                <a:lnTo>
                  <a:pt x="286512" y="4572"/>
                </a:lnTo>
                <a:lnTo>
                  <a:pt x="284988" y="6096"/>
                </a:lnTo>
                <a:close/>
              </a:path>
              <a:path w="402589" h="6350">
                <a:moveTo>
                  <a:pt x="320040" y="6096"/>
                </a:moveTo>
                <a:lnTo>
                  <a:pt x="315467" y="6096"/>
                </a:lnTo>
                <a:lnTo>
                  <a:pt x="313944" y="4572"/>
                </a:lnTo>
                <a:lnTo>
                  <a:pt x="313944" y="1524"/>
                </a:lnTo>
                <a:lnTo>
                  <a:pt x="315467" y="0"/>
                </a:lnTo>
                <a:lnTo>
                  <a:pt x="320040" y="0"/>
                </a:lnTo>
                <a:lnTo>
                  <a:pt x="321564" y="1524"/>
                </a:lnTo>
                <a:lnTo>
                  <a:pt x="321564" y="4572"/>
                </a:lnTo>
                <a:lnTo>
                  <a:pt x="320040" y="6096"/>
                </a:lnTo>
                <a:close/>
              </a:path>
              <a:path w="402589" h="6350">
                <a:moveTo>
                  <a:pt x="400811" y="6096"/>
                </a:moveTo>
                <a:lnTo>
                  <a:pt x="350520" y="6096"/>
                </a:lnTo>
                <a:lnTo>
                  <a:pt x="348996" y="4572"/>
                </a:lnTo>
                <a:lnTo>
                  <a:pt x="348996" y="1524"/>
                </a:lnTo>
                <a:lnTo>
                  <a:pt x="350520" y="0"/>
                </a:lnTo>
                <a:lnTo>
                  <a:pt x="400811" y="0"/>
                </a:lnTo>
                <a:lnTo>
                  <a:pt x="402335" y="1524"/>
                </a:lnTo>
                <a:lnTo>
                  <a:pt x="402335" y="4572"/>
                </a:lnTo>
                <a:lnTo>
                  <a:pt x="400811" y="6096"/>
                </a:lnTo>
                <a:close/>
              </a:path>
            </a:pathLst>
          </a:custGeom>
          <a:solidFill>
            <a:srgbClr val="000000"/>
          </a:solidFill>
        </p:spPr>
        <p:txBody>
          <a:bodyPr wrap="square" lIns="0" tIns="0" rIns="0" bIns="0" rtlCol="0"/>
          <a:lstStyle/>
          <a:p/>
        </p:txBody>
      </p:sp>
      <p:sp>
        <p:nvSpPr>
          <p:cNvPr id="56" name="object 56"/>
          <p:cNvSpPr/>
          <p:nvPr/>
        </p:nvSpPr>
        <p:spPr>
          <a:xfrm>
            <a:off x="6481571" y="6583680"/>
            <a:ext cx="119380" cy="0"/>
          </a:xfrm>
          <a:custGeom>
            <a:avLst/>
            <a:gdLst/>
            <a:ahLst/>
            <a:cxnLst/>
            <a:rect l="l" t="t" r="r" b="b"/>
            <a:pathLst>
              <a:path w="119379" h="0">
                <a:moveTo>
                  <a:pt x="118872" y="0"/>
                </a:moveTo>
                <a:lnTo>
                  <a:pt x="0" y="0"/>
                </a:lnTo>
                <a:lnTo>
                  <a:pt x="118872" y="0"/>
                </a:lnTo>
                <a:close/>
              </a:path>
            </a:pathLst>
          </a:custGeom>
          <a:ln w="4762">
            <a:solidFill>
              <a:srgbClr val="000000"/>
            </a:solidFill>
          </a:ln>
        </p:spPr>
        <p:txBody>
          <a:bodyPr wrap="square" lIns="0" tIns="0" rIns="0" bIns="0" rtlCol="0"/>
          <a:lstStyle/>
          <a:p/>
        </p:txBody>
      </p:sp>
      <p:sp>
        <p:nvSpPr>
          <p:cNvPr id="57" name="object 57"/>
          <p:cNvSpPr/>
          <p:nvPr/>
        </p:nvSpPr>
        <p:spPr>
          <a:xfrm>
            <a:off x="6509003" y="6832092"/>
            <a:ext cx="0" cy="78105"/>
          </a:xfrm>
          <a:custGeom>
            <a:avLst/>
            <a:gdLst/>
            <a:ahLst/>
            <a:cxnLst/>
            <a:rect l="l" t="t" r="r" b="b"/>
            <a:pathLst>
              <a:path w="0" h="78104">
                <a:moveTo>
                  <a:pt x="0" y="0"/>
                </a:moveTo>
                <a:lnTo>
                  <a:pt x="0" y="77723"/>
                </a:lnTo>
              </a:path>
            </a:pathLst>
          </a:custGeom>
          <a:ln w="4762">
            <a:solidFill>
              <a:srgbClr val="000000"/>
            </a:solidFill>
          </a:ln>
        </p:spPr>
        <p:txBody>
          <a:bodyPr wrap="square" lIns="0" tIns="0" rIns="0" bIns="0" rtlCol="0"/>
          <a:lstStyle/>
          <a:p/>
        </p:txBody>
      </p:sp>
      <p:sp>
        <p:nvSpPr>
          <p:cNvPr id="58" name="object 58"/>
          <p:cNvSpPr/>
          <p:nvPr/>
        </p:nvSpPr>
        <p:spPr>
          <a:xfrm>
            <a:off x="6509003" y="6633971"/>
            <a:ext cx="0" cy="83820"/>
          </a:xfrm>
          <a:custGeom>
            <a:avLst/>
            <a:gdLst/>
            <a:ahLst/>
            <a:cxnLst/>
            <a:rect l="l" t="t" r="r" b="b"/>
            <a:pathLst>
              <a:path w="0" h="83820">
                <a:moveTo>
                  <a:pt x="0" y="0"/>
                </a:moveTo>
                <a:lnTo>
                  <a:pt x="0" y="83820"/>
                </a:lnTo>
              </a:path>
            </a:pathLst>
          </a:custGeom>
          <a:ln w="4762">
            <a:solidFill>
              <a:srgbClr val="000000"/>
            </a:solidFill>
          </a:ln>
        </p:spPr>
        <p:txBody>
          <a:bodyPr wrap="square" lIns="0" tIns="0" rIns="0" bIns="0" rtlCol="0"/>
          <a:lstStyle/>
          <a:p/>
        </p:txBody>
      </p:sp>
      <p:sp>
        <p:nvSpPr>
          <p:cNvPr id="59" name="object 59"/>
          <p:cNvSpPr/>
          <p:nvPr/>
        </p:nvSpPr>
        <p:spPr>
          <a:xfrm>
            <a:off x="6490716" y="6905244"/>
            <a:ext cx="36830" cy="55244"/>
          </a:xfrm>
          <a:custGeom>
            <a:avLst/>
            <a:gdLst/>
            <a:ahLst/>
            <a:cxnLst/>
            <a:rect l="l" t="t" r="r" b="b"/>
            <a:pathLst>
              <a:path w="36829" h="55245">
                <a:moveTo>
                  <a:pt x="18287" y="54863"/>
                </a:moveTo>
                <a:lnTo>
                  <a:pt x="0" y="0"/>
                </a:lnTo>
                <a:lnTo>
                  <a:pt x="36576" y="0"/>
                </a:lnTo>
                <a:lnTo>
                  <a:pt x="18287" y="54863"/>
                </a:lnTo>
                <a:close/>
              </a:path>
            </a:pathLst>
          </a:custGeom>
          <a:solidFill>
            <a:srgbClr val="000000"/>
          </a:solidFill>
        </p:spPr>
        <p:txBody>
          <a:bodyPr wrap="square" lIns="0" tIns="0" rIns="0" bIns="0" rtlCol="0"/>
          <a:lstStyle/>
          <a:p/>
        </p:txBody>
      </p:sp>
      <p:sp>
        <p:nvSpPr>
          <p:cNvPr id="60" name="object 60"/>
          <p:cNvSpPr/>
          <p:nvPr/>
        </p:nvSpPr>
        <p:spPr>
          <a:xfrm>
            <a:off x="6490716" y="6583680"/>
            <a:ext cx="36830" cy="55244"/>
          </a:xfrm>
          <a:custGeom>
            <a:avLst/>
            <a:gdLst/>
            <a:ahLst/>
            <a:cxnLst/>
            <a:rect l="l" t="t" r="r" b="b"/>
            <a:pathLst>
              <a:path w="36829" h="55245">
                <a:moveTo>
                  <a:pt x="36576" y="54864"/>
                </a:moveTo>
                <a:lnTo>
                  <a:pt x="0" y="54864"/>
                </a:lnTo>
                <a:lnTo>
                  <a:pt x="18287" y="0"/>
                </a:lnTo>
                <a:lnTo>
                  <a:pt x="36576" y="54864"/>
                </a:lnTo>
                <a:close/>
              </a:path>
            </a:pathLst>
          </a:custGeom>
          <a:solidFill>
            <a:srgbClr val="000000"/>
          </a:solidFill>
        </p:spPr>
        <p:txBody>
          <a:bodyPr wrap="square" lIns="0" tIns="0" rIns="0" bIns="0" rtlCol="0"/>
          <a:lstStyle/>
          <a:p/>
        </p:txBody>
      </p:sp>
      <p:sp>
        <p:nvSpPr>
          <p:cNvPr id="61" name="object 61"/>
          <p:cNvSpPr/>
          <p:nvPr/>
        </p:nvSpPr>
        <p:spPr>
          <a:xfrm>
            <a:off x="6509004" y="6717792"/>
            <a:ext cx="0" cy="114300"/>
          </a:xfrm>
          <a:custGeom>
            <a:avLst/>
            <a:gdLst/>
            <a:ahLst/>
            <a:cxnLst/>
            <a:rect l="l" t="t" r="r" b="b"/>
            <a:pathLst>
              <a:path w="0" h="114300">
                <a:moveTo>
                  <a:pt x="0" y="0"/>
                </a:moveTo>
                <a:lnTo>
                  <a:pt x="0" y="114300"/>
                </a:lnTo>
              </a:path>
            </a:pathLst>
          </a:custGeom>
          <a:ln w="79248">
            <a:solidFill>
              <a:srgbClr val="FFFFFF"/>
            </a:solidFill>
          </a:ln>
        </p:spPr>
        <p:txBody>
          <a:bodyPr wrap="square" lIns="0" tIns="0" rIns="0" bIns="0" rtlCol="0"/>
          <a:lstStyle/>
          <a:p/>
        </p:txBody>
      </p:sp>
      <p:sp>
        <p:nvSpPr>
          <p:cNvPr id="62" name="object 62"/>
          <p:cNvSpPr/>
          <p:nvPr/>
        </p:nvSpPr>
        <p:spPr>
          <a:xfrm>
            <a:off x="6582155" y="6583680"/>
            <a:ext cx="200025" cy="0"/>
          </a:xfrm>
          <a:custGeom>
            <a:avLst/>
            <a:gdLst/>
            <a:ahLst/>
            <a:cxnLst/>
            <a:rect l="l" t="t" r="r" b="b"/>
            <a:pathLst>
              <a:path w="200025" h="0">
                <a:moveTo>
                  <a:pt x="199644" y="0"/>
                </a:moveTo>
                <a:lnTo>
                  <a:pt x="0" y="0"/>
                </a:lnTo>
              </a:path>
            </a:pathLst>
          </a:custGeom>
          <a:ln w="13716">
            <a:solidFill>
              <a:srgbClr val="000000"/>
            </a:solidFill>
          </a:ln>
        </p:spPr>
        <p:txBody>
          <a:bodyPr wrap="square" lIns="0" tIns="0" rIns="0" bIns="0" rtlCol="0"/>
          <a:lstStyle/>
          <a:p/>
        </p:txBody>
      </p:sp>
      <p:sp>
        <p:nvSpPr>
          <p:cNvPr id="63" name="object 63"/>
          <p:cNvSpPr txBox="1"/>
          <p:nvPr/>
        </p:nvSpPr>
        <p:spPr>
          <a:xfrm>
            <a:off x="5617916" y="6691307"/>
            <a:ext cx="1066165" cy="276225"/>
          </a:xfrm>
          <a:prstGeom prst="rect">
            <a:avLst/>
          </a:prstGeom>
        </p:spPr>
        <p:txBody>
          <a:bodyPr wrap="square" lIns="0" tIns="34925" rIns="0" bIns="0" rtlCol="0" vert="horz">
            <a:spAutoFit/>
          </a:bodyPr>
          <a:lstStyle/>
          <a:p>
            <a:pPr marL="848994">
              <a:lnSpc>
                <a:spcPct val="100000"/>
              </a:lnSpc>
              <a:spcBef>
                <a:spcPts val="275"/>
              </a:spcBef>
            </a:pPr>
            <a:r>
              <a:rPr dirty="0" baseline="7936" sz="1050" spc="-172">
                <a:latin typeface="Cambria"/>
                <a:cs typeface="Cambria"/>
              </a:rPr>
              <a:t>e</a:t>
            </a:r>
            <a:r>
              <a:rPr dirty="0" sz="500" spc="-114">
                <a:latin typeface="Cambria"/>
                <a:cs typeface="Cambria"/>
              </a:rPr>
              <a:t>d</a:t>
            </a:r>
            <a:endParaRPr sz="500">
              <a:latin typeface="Cambria"/>
              <a:cs typeface="Cambria"/>
            </a:endParaRPr>
          </a:p>
          <a:p>
            <a:pPr marL="25400">
              <a:lnSpc>
                <a:spcPct val="100000"/>
              </a:lnSpc>
              <a:spcBef>
                <a:spcPts val="170"/>
              </a:spcBef>
            </a:pPr>
            <a:r>
              <a:rPr dirty="0" sz="650" spc="-185">
                <a:latin typeface="Cambria"/>
                <a:cs typeface="Cambria"/>
              </a:rPr>
              <a:t>ComposteCG</a:t>
            </a:r>
            <a:r>
              <a:rPr dirty="0" sz="650" spc="-5">
                <a:latin typeface="Cambria"/>
                <a:cs typeface="Cambria"/>
              </a:rPr>
              <a:t>i</a:t>
            </a:r>
            <a:endParaRPr sz="650">
              <a:latin typeface="Cambria"/>
              <a:cs typeface="Cambria"/>
            </a:endParaRPr>
          </a:p>
        </p:txBody>
      </p:sp>
      <p:sp>
        <p:nvSpPr>
          <p:cNvPr id="64" name="object 64"/>
          <p:cNvSpPr/>
          <p:nvPr/>
        </p:nvSpPr>
        <p:spPr>
          <a:xfrm>
            <a:off x="6481571" y="6547104"/>
            <a:ext cx="109855" cy="73660"/>
          </a:xfrm>
          <a:custGeom>
            <a:avLst/>
            <a:gdLst/>
            <a:ahLst/>
            <a:cxnLst/>
            <a:rect l="l" t="t" r="r" b="b"/>
            <a:pathLst>
              <a:path w="109854" h="73659">
                <a:moveTo>
                  <a:pt x="109728" y="73151"/>
                </a:moveTo>
                <a:lnTo>
                  <a:pt x="0" y="36576"/>
                </a:lnTo>
                <a:lnTo>
                  <a:pt x="109728" y="0"/>
                </a:lnTo>
                <a:lnTo>
                  <a:pt x="109728" y="73151"/>
                </a:lnTo>
                <a:close/>
              </a:path>
            </a:pathLst>
          </a:custGeom>
          <a:solidFill>
            <a:srgbClr val="000000"/>
          </a:solidFill>
        </p:spPr>
        <p:txBody>
          <a:bodyPr wrap="square" lIns="0" tIns="0" rIns="0" bIns="0" rtlCol="0"/>
          <a:lstStyle/>
          <a:p/>
        </p:txBody>
      </p:sp>
      <p:sp>
        <p:nvSpPr>
          <p:cNvPr id="65" name="object 65"/>
          <p:cNvSpPr txBox="1"/>
          <p:nvPr/>
        </p:nvSpPr>
        <p:spPr>
          <a:xfrm>
            <a:off x="6602022" y="6390021"/>
            <a:ext cx="294640" cy="164465"/>
          </a:xfrm>
          <a:prstGeom prst="rect">
            <a:avLst/>
          </a:prstGeom>
        </p:spPr>
        <p:txBody>
          <a:bodyPr wrap="square" lIns="0" tIns="13335" rIns="0" bIns="0" rtlCol="0" vert="horz">
            <a:spAutoFit/>
          </a:bodyPr>
          <a:lstStyle/>
          <a:p>
            <a:pPr marL="25400">
              <a:lnSpc>
                <a:spcPct val="100000"/>
              </a:lnSpc>
              <a:spcBef>
                <a:spcPts val="105"/>
              </a:spcBef>
            </a:pPr>
            <a:r>
              <a:rPr dirty="0" sz="900" spc="-260" i="1">
                <a:latin typeface="Georgia"/>
                <a:cs typeface="Georgia"/>
              </a:rPr>
              <a:t>D</a:t>
            </a:r>
            <a:r>
              <a:rPr dirty="0" sz="900" spc="-260">
                <a:latin typeface="Cambria"/>
                <a:cs typeface="Cambria"/>
              </a:rPr>
              <a:t>P</a:t>
            </a:r>
            <a:r>
              <a:rPr dirty="0" baseline="-9259" sz="900" spc="-390">
                <a:latin typeface="Cambria"/>
                <a:cs typeface="Cambria"/>
              </a:rPr>
              <a:t>ds</a:t>
            </a:r>
            <a:endParaRPr baseline="-9259" sz="900">
              <a:latin typeface="Cambria"/>
              <a:cs typeface="Cambria"/>
            </a:endParaRPr>
          </a:p>
        </p:txBody>
      </p:sp>
      <p:sp>
        <p:nvSpPr>
          <p:cNvPr id="66" name="object 66"/>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67" name="object 67"/>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51</a:t>
            </a:r>
            <a:endParaRPr sz="1050">
              <a:latin typeface="Calibri"/>
              <a:cs typeface="Calibri"/>
            </a:endParaRPr>
          </a:p>
        </p:txBody>
      </p:sp>
      <p:sp>
        <p:nvSpPr>
          <p:cNvPr id="69" name="object 69"/>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68" name="object 68"/>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52</a:t>
            </a:r>
            <a:endParaRPr sz="105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4470400" cy="417195"/>
          </a:xfrm>
          <a:prstGeom prst="rect"/>
        </p:spPr>
        <p:txBody>
          <a:bodyPr wrap="square" lIns="0" tIns="14604" rIns="0" bIns="0" rtlCol="0" vert="horz">
            <a:spAutoFit/>
          </a:bodyPr>
          <a:lstStyle/>
          <a:p>
            <a:pPr>
              <a:lnSpc>
                <a:spcPct val="100000"/>
              </a:lnSpc>
              <a:spcBef>
                <a:spcPts val="114"/>
              </a:spcBef>
            </a:pPr>
            <a:r>
              <a:rPr dirty="0" sz="2550" spc="15" b="0">
                <a:solidFill>
                  <a:srgbClr val="1C7C5B"/>
                </a:solidFill>
                <a:latin typeface="Arial Black"/>
                <a:cs typeface="Arial Black"/>
              </a:rPr>
              <a:t>Stress </a:t>
            </a:r>
            <a:r>
              <a:rPr dirty="0" sz="2550" b="0">
                <a:solidFill>
                  <a:srgbClr val="1C7C5B"/>
                </a:solidFill>
                <a:latin typeface="Arial Black"/>
                <a:cs typeface="Arial Black"/>
              </a:rPr>
              <a:t>in </a:t>
            </a:r>
            <a:r>
              <a:rPr dirty="0" sz="2550" spc="20" b="0">
                <a:solidFill>
                  <a:srgbClr val="1C7C5B"/>
                </a:solidFill>
                <a:latin typeface="Arial Black"/>
                <a:cs typeface="Arial Black"/>
              </a:rPr>
              <a:t>girder</a:t>
            </a:r>
            <a:r>
              <a:rPr dirty="0" sz="2550" spc="-70" b="0">
                <a:solidFill>
                  <a:srgbClr val="1C7C5B"/>
                </a:solidFill>
                <a:latin typeface="Arial Black"/>
                <a:cs typeface="Arial Black"/>
              </a:rPr>
              <a:t> </a:t>
            </a:r>
            <a:r>
              <a:rPr dirty="0" sz="2550" spc="10" b="0">
                <a:solidFill>
                  <a:srgbClr val="1C7C5B"/>
                </a:solidFill>
                <a:latin typeface="Arial Black"/>
                <a:cs typeface="Arial Black"/>
              </a:rPr>
              <a:t>concrete</a:t>
            </a:r>
            <a:endParaRPr sz="2550">
              <a:latin typeface="Arial Black"/>
              <a:cs typeface="Arial Black"/>
            </a:endParaRPr>
          </a:p>
        </p:txBody>
      </p:sp>
      <p:sp>
        <p:nvSpPr>
          <p:cNvPr id="6" name="object 6"/>
          <p:cNvSpPr txBox="1"/>
          <p:nvPr/>
        </p:nvSpPr>
        <p:spPr>
          <a:xfrm>
            <a:off x="1016505" y="1878581"/>
            <a:ext cx="3291840" cy="199390"/>
          </a:xfrm>
          <a:prstGeom prst="rect">
            <a:avLst/>
          </a:prstGeom>
        </p:spPr>
        <p:txBody>
          <a:bodyPr wrap="square" lIns="0" tIns="11430" rIns="0" bIns="0" rtlCol="0" vert="horz">
            <a:spAutoFit/>
          </a:bodyPr>
          <a:lstStyle/>
          <a:p>
            <a:pPr marL="244475" indent="-245110">
              <a:lnSpc>
                <a:spcPct val="100000"/>
              </a:lnSpc>
              <a:spcBef>
                <a:spcPts val="90"/>
              </a:spcBef>
              <a:buChar char="•"/>
              <a:tabLst>
                <a:tab pos="244475" algn="l"/>
                <a:tab pos="245110" algn="l"/>
              </a:tabLst>
            </a:pPr>
            <a:r>
              <a:rPr dirty="0" sz="1150" spc="-10">
                <a:latin typeface="Arial"/>
                <a:cs typeface="Arial"/>
              </a:rPr>
              <a:t>Stress in </a:t>
            </a:r>
            <a:r>
              <a:rPr dirty="0" sz="1150" spc="-5">
                <a:latin typeface="Arial"/>
                <a:cs typeface="Arial"/>
              </a:rPr>
              <a:t>girder </a:t>
            </a:r>
            <a:r>
              <a:rPr dirty="0" sz="1150" spc="-10">
                <a:latin typeface="Arial"/>
                <a:cs typeface="Arial"/>
              </a:rPr>
              <a:t>concrete due to deck</a:t>
            </a:r>
            <a:r>
              <a:rPr dirty="0" sz="1150" spc="20">
                <a:latin typeface="Arial"/>
                <a:cs typeface="Arial"/>
              </a:rPr>
              <a:t> </a:t>
            </a:r>
            <a:r>
              <a:rPr dirty="0" sz="1150" spc="-5">
                <a:latin typeface="Arial"/>
                <a:cs typeface="Arial"/>
              </a:rPr>
              <a:t>shrinkage</a:t>
            </a:r>
            <a:endParaRPr sz="1150">
              <a:latin typeface="Arial"/>
              <a:cs typeface="Arial"/>
            </a:endParaRPr>
          </a:p>
        </p:txBody>
      </p:sp>
      <p:sp>
        <p:nvSpPr>
          <p:cNvPr id="7" name="object 7"/>
          <p:cNvSpPr/>
          <p:nvPr/>
        </p:nvSpPr>
        <p:spPr>
          <a:xfrm>
            <a:off x="2220467" y="2147316"/>
            <a:ext cx="532130" cy="239395"/>
          </a:xfrm>
          <a:custGeom>
            <a:avLst/>
            <a:gdLst/>
            <a:ahLst/>
            <a:cxnLst/>
            <a:rect l="l" t="t" r="r" b="b"/>
            <a:pathLst>
              <a:path w="532130" h="239394">
                <a:moveTo>
                  <a:pt x="480060" y="239268"/>
                </a:moveTo>
                <a:lnTo>
                  <a:pt x="477012" y="233172"/>
                </a:lnTo>
                <a:lnTo>
                  <a:pt x="486489" y="226314"/>
                </a:lnTo>
                <a:lnTo>
                  <a:pt x="494538" y="217170"/>
                </a:lnTo>
                <a:lnTo>
                  <a:pt x="512373" y="175688"/>
                </a:lnTo>
                <a:lnTo>
                  <a:pt x="518160" y="120396"/>
                </a:lnTo>
                <a:lnTo>
                  <a:pt x="517564" y="99774"/>
                </a:lnTo>
                <a:lnTo>
                  <a:pt x="507492" y="48768"/>
                </a:lnTo>
                <a:lnTo>
                  <a:pt x="486489" y="13192"/>
                </a:lnTo>
                <a:lnTo>
                  <a:pt x="477012" y="6096"/>
                </a:lnTo>
                <a:lnTo>
                  <a:pt x="480060" y="0"/>
                </a:lnTo>
                <a:lnTo>
                  <a:pt x="509849" y="29575"/>
                </a:lnTo>
                <a:lnTo>
                  <a:pt x="528447" y="79438"/>
                </a:lnTo>
                <a:lnTo>
                  <a:pt x="531876" y="120396"/>
                </a:lnTo>
                <a:lnTo>
                  <a:pt x="531018" y="140636"/>
                </a:lnTo>
                <a:lnTo>
                  <a:pt x="524160" y="178260"/>
                </a:lnTo>
                <a:lnTo>
                  <a:pt x="500824" y="222313"/>
                </a:lnTo>
                <a:lnTo>
                  <a:pt x="490942" y="232148"/>
                </a:lnTo>
                <a:lnTo>
                  <a:pt x="480060" y="239268"/>
                </a:lnTo>
                <a:close/>
              </a:path>
              <a:path w="532130" h="239394">
                <a:moveTo>
                  <a:pt x="50292" y="239268"/>
                </a:moveTo>
                <a:lnTo>
                  <a:pt x="21145" y="209907"/>
                </a:lnTo>
                <a:lnTo>
                  <a:pt x="3429" y="160020"/>
                </a:lnTo>
                <a:lnTo>
                  <a:pt x="0" y="120396"/>
                </a:lnTo>
                <a:lnTo>
                  <a:pt x="857" y="99274"/>
                </a:lnTo>
                <a:lnTo>
                  <a:pt x="7715" y="61031"/>
                </a:lnTo>
                <a:lnTo>
                  <a:pt x="29718" y="17526"/>
                </a:lnTo>
                <a:lnTo>
                  <a:pt x="50292" y="0"/>
                </a:lnTo>
                <a:lnTo>
                  <a:pt x="53340" y="6096"/>
                </a:lnTo>
                <a:lnTo>
                  <a:pt x="44505" y="13192"/>
                </a:lnTo>
                <a:lnTo>
                  <a:pt x="36385" y="22860"/>
                </a:lnTo>
                <a:lnTo>
                  <a:pt x="18621" y="64246"/>
                </a:lnTo>
                <a:lnTo>
                  <a:pt x="12192" y="120396"/>
                </a:lnTo>
                <a:lnTo>
                  <a:pt x="13001" y="140160"/>
                </a:lnTo>
                <a:lnTo>
                  <a:pt x="22860" y="192024"/>
                </a:lnTo>
                <a:lnTo>
                  <a:pt x="44505" y="226314"/>
                </a:lnTo>
                <a:lnTo>
                  <a:pt x="53340" y="233172"/>
                </a:lnTo>
                <a:lnTo>
                  <a:pt x="50292" y="239268"/>
                </a:lnTo>
                <a:close/>
              </a:path>
            </a:pathLst>
          </a:custGeom>
          <a:solidFill>
            <a:srgbClr val="000000"/>
          </a:solidFill>
        </p:spPr>
        <p:txBody>
          <a:bodyPr wrap="square" lIns="0" tIns="0" rIns="0" bIns="0" rtlCol="0"/>
          <a:lstStyle/>
          <a:p/>
        </p:txBody>
      </p:sp>
      <p:sp>
        <p:nvSpPr>
          <p:cNvPr id="8" name="object 8"/>
          <p:cNvSpPr/>
          <p:nvPr/>
        </p:nvSpPr>
        <p:spPr>
          <a:xfrm>
            <a:off x="2278380" y="2266188"/>
            <a:ext cx="120650" cy="0"/>
          </a:xfrm>
          <a:custGeom>
            <a:avLst/>
            <a:gdLst/>
            <a:ahLst/>
            <a:cxnLst/>
            <a:rect l="l" t="t" r="r" b="b"/>
            <a:pathLst>
              <a:path w="120650" h="0">
                <a:moveTo>
                  <a:pt x="0" y="0"/>
                </a:moveTo>
                <a:lnTo>
                  <a:pt x="120395" y="0"/>
                </a:lnTo>
              </a:path>
            </a:pathLst>
          </a:custGeom>
          <a:ln w="9143">
            <a:solidFill>
              <a:srgbClr val="000000"/>
            </a:solidFill>
          </a:ln>
        </p:spPr>
        <p:txBody>
          <a:bodyPr wrap="square" lIns="0" tIns="0" rIns="0" bIns="0" rtlCol="0"/>
          <a:lstStyle/>
          <a:p/>
        </p:txBody>
      </p:sp>
      <p:sp>
        <p:nvSpPr>
          <p:cNvPr id="9" name="object 9"/>
          <p:cNvSpPr txBox="1"/>
          <p:nvPr/>
        </p:nvSpPr>
        <p:spPr>
          <a:xfrm>
            <a:off x="2283434" y="2064500"/>
            <a:ext cx="443230" cy="199390"/>
          </a:xfrm>
          <a:prstGeom prst="rect">
            <a:avLst/>
          </a:prstGeom>
        </p:spPr>
        <p:txBody>
          <a:bodyPr wrap="square" lIns="0" tIns="11430" rIns="0" bIns="0" rtlCol="0" vert="horz">
            <a:spAutoFit/>
          </a:bodyPr>
          <a:lstStyle/>
          <a:p>
            <a:pPr marL="25400">
              <a:lnSpc>
                <a:spcPct val="100000"/>
              </a:lnSpc>
              <a:spcBef>
                <a:spcPts val="90"/>
              </a:spcBef>
            </a:pPr>
            <a:r>
              <a:rPr dirty="0" sz="800" spc="35">
                <a:latin typeface="Cambria"/>
                <a:cs typeface="Cambria"/>
              </a:rPr>
              <a:t>1 </a:t>
            </a:r>
            <a:r>
              <a:rPr dirty="0" baseline="-31400" sz="1725" spc="315">
                <a:latin typeface="Cambria"/>
                <a:cs typeface="Cambria"/>
              </a:rPr>
              <a:t>+</a:t>
            </a:r>
            <a:r>
              <a:rPr dirty="0" baseline="-31400" sz="1725">
                <a:latin typeface="Cambria"/>
                <a:cs typeface="Cambria"/>
              </a:rPr>
              <a:t> </a:t>
            </a:r>
            <a:r>
              <a:rPr dirty="0" sz="800" spc="75">
                <a:latin typeface="Cambria"/>
                <a:cs typeface="Cambria"/>
              </a:rPr>
              <a:t>e</a:t>
            </a:r>
            <a:r>
              <a:rPr dirty="0" baseline="-12820" sz="975" spc="112">
                <a:latin typeface="Cambria"/>
                <a:cs typeface="Cambria"/>
              </a:rPr>
              <a:t>d</a:t>
            </a:r>
            <a:endParaRPr baseline="-12820" sz="975">
              <a:latin typeface="Cambria"/>
              <a:cs typeface="Cambria"/>
            </a:endParaRPr>
          </a:p>
        </p:txBody>
      </p:sp>
      <p:sp>
        <p:nvSpPr>
          <p:cNvPr id="10" name="object 10"/>
          <p:cNvSpPr txBox="1"/>
          <p:nvPr/>
        </p:nvSpPr>
        <p:spPr>
          <a:xfrm>
            <a:off x="2254475" y="2262586"/>
            <a:ext cx="465455" cy="151765"/>
          </a:xfrm>
          <a:prstGeom prst="rect">
            <a:avLst/>
          </a:prstGeom>
        </p:spPr>
        <p:txBody>
          <a:bodyPr wrap="square" lIns="0" tIns="15875" rIns="0" bIns="0" rtlCol="0" vert="horz">
            <a:spAutoFit/>
          </a:bodyPr>
          <a:lstStyle/>
          <a:p>
            <a:pPr marL="25400">
              <a:lnSpc>
                <a:spcPct val="100000"/>
              </a:lnSpc>
              <a:spcBef>
                <a:spcPts val="125"/>
              </a:spcBef>
              <a:tabLst>
                <a:tab pos="327025" algn="l"/>
              </a:tabLst>
            </a:pPr>
            <a:r>
              <a:rPr dirty="0" sz="800" spc="65">
                <a:latin typeface="Cambria"/>
                <a:cs typeface="Cambria"/>
              </a:rPr>
              <a:t>A</a:t>
            </a:r>
            <a:r>
              <a:rPr dirty="0" baseline="-12820" sz="975" spc="97">
                <a:latin typeface="Cambria"/>
                <a:cs typeface="Cambria"/>
              </a:rPr>
              <a:t>c	</a:t>
            </a:r>
            <a:r>
              <a:rPr dirty="0" sz="800" spc="75">
                <a:latin typeface="Cambria"/>
                <a:cs typeface="Cambria"/>
              </a:rPr>
              <a:t>s</a:t>
            </a:r>
            <a:r>
              <a:rPr dirty="0" baseline="-12820" sz="975" spc="112">
                <a:latin typeface="Cambria"/>
                <a:cs typeface="Cambria"/>
              </a:rPr>
              <a:t>c</a:t>
            </a:r>
            <a:endParaRPr baseline="-12820" sz="975">
              <a:latin typeface="Cambria"/>
              <a:cs typeface="Cambria"/>
            </a:endParaRPr>
          </a:p>
        </p:txBody>
      </p:sp>
      <p:sp>
        <p:nvSpPr>
          <p:cNvPr id="11" name="object 11"/>
          <p:cNvSpPr/>
          <p:nvPr/>
        </p:nvSpPr>
        <p:spPr>
          <a:xfrm>
            <a:off x="2570988" y="2266188"/>
            <a:ext cx="120650" cy="0"/>
          </a:xfrm>
          <a:custGeom>
            <a:avLst/>
            <a:gdLst/>
            <a:ahLst/>
            <a:cxnLst/>
            <a:rect l="l" t="t" r="r" b="b"/>
            <a:pathLst>
              <a:path w="120650" h="0">
                <a:moveTo>
                  <a:pt x="0" y="0"/>
                </a:moveTo>
                <a:lnTo>
                  <a:pt x="120395" y="0"/>
                </a:lnTo>
              </a:path>
            </a:pathLst>
          </a:custGeom>
          <a:ln w="9143">
            <a:solidFill>
              <a:srgbClr val="000000"/>
            </a:solidFill>
          </a:ln>
        </p:spPr>
        <p:txBody>
          <a:bodyPr wrap="square" lIns="0" tIns="0" rIns="0" bIns="0" rtlCol="0"/>
          <a:lstStyle/>
          <a:p/>
        </p:txBody>
      </p:sp>
      <p:sp>
        <p:nvSpPr>
          <p:cNvPr id="12" name="object 12"/>
          <p:cNvSpPr/>
          <p:nvPr/>
        </p:nvSpPr>
        <p:spPr>
          <a:xfrm>
            <a:off x="2026920" y="2706624"/>
            <a:ext cx="1329055" cy="239395"/>
          </a:xfrm>
          <a:custGeom>
            <a:avLst/>
            <a:gdLst/>
            <a:ahLst/>
            <a:cxnLst/>
            <a:rect l="l" t="t" r="r" b="b"/>
            <a:pathLst>
              <a:path w="1329054" h="239394">
                <a:moveTo>
                  <a:pt x="1277112" y="239268"/>
                </a:moveTo>
                <a:lnTo>
                  <a:pt x="1274064" y="233172"/>
                </a:lnTo>
                <a:lnTo>
                  <a:pt x="1283541" y="226314"/>
                </a:lnTo>
                <a:lnTo>
                  <a:pt x="1291590" y="217170"/>
                </a:lnTo>
                <a:lnTo>
                  <a:pt x="1309425" y="175688"/>
                </a:lnTo>
                <a:lnTo>
                  <a:pt x="1315212" y="120396"/>
                </a:lnTo>
                <a:lnTo>
                  <a:pt x="1314616" y="99774"/>
                </a:lnTo>
                <a:lnTo>
                  <a:pt x="1304544" y="48768"/>
                </a:lnTo>
                <a:lnTo>
                  <a:pt x="1283541" y="13192"/>
                </a:lnTo>
                <a:lnTo>
                  <a:pt x="1274064" y="6096"/>
                </a:lnTo>
                <a:lnTo>
                  <a:pt x="1277112" y="0"/>
                </a:lnTo>
                <a:lnTo>
                  <a:pt x="1306901" y="29575"/>
                </a:lnTo>
                <a:lnTo>
                  <a:pt x="1325499" y="79438"/>
                </a:lnTo>
                <a:lnTo>
                  <a:pt x="1328928" y="120396"/>
                </a:lnTo>
                <a:lnTo>
                  <a:pt x="1328070" y="140636"/>
                </a:lnTo>
                <a:lnTo>
                  <a:pt x="1321212" y="178260"/>
                </a:lnTo>
                <a:lnTo>
                  <a:pt x="1297876" y="222313"/>
                </a:lnTo>
                <a:lnTo>
                  <a:pt x="1287994" y="232148"/>
                </a:lnTo>
                <a:lnTo>
                  <a:pt x="1277112" y="239268"/>
                </a:lnTo>
                <a:close/>
              </a:path>
              <a:path w="1329054" h="239394">
                <a:moveTo>
                  <a:pt x="50291" y="239268"/>
                </a:moveTo>
                <a:lnTo>
                  <a:pt x="21145" y="209907"/>
                </a:lnTo>
                <a:lnTo>
                  <a:pt x="3428" y="160020"/>
                </a:lnTo>
                <a:lnTo>
                  <a:pt x="0" y="120396"/>
                </a:lnTo>
                <a:lnTo>
                  <a:pt x="857" y="99274"/>
                </a:lnTo>
                <a:lnTo>
                  <a:pt x="7715" y="61031"/>
                </a:lnTo>
                <a:lnTo>
                  <a:pt x="29718" y="17526"/>
                </a:lnTo>
                <a:lnTo>
                  <a:pt x="50291" y="0"/>
                </a:lnTo>
                <a:lnTo>
                  <a:pt x="53340" y="6096"/>
                </a:lnTo>
                <a:lnTo>
                  <a:pt x="44505" y="13192"/>
                </a:lnTo>
                <a:lnTo>
                  <a:pt x="36385" y="22860"/>
                </a:lnTo>
                <a:lnTo>
                  <a:pt x="18621" y="64246"/>
                </a:lnTo>
                <a:lnTo>
                  <a:pt x="12191" y="120396"/>
                </a:lnTo>
                <a:lnTo>
                  <a:pt x="13001" y="140160"/>
                </a:lnTo>
                <a:lnTo>
                  <a:pt x="22860" y="192024"/>
                </a:lnTo>
                <a:lnTo>
                  <a:pt x="44505" y="226314"/>
                </a:lnTo>
                <a:lnTo>
                  <a:pt x="53340" y="233172"/>
                </a:lnTo>
                <a:lnTo>
                  <a:pt x="50291" y="239268"/>
                </a:lnTo>
                <a:close/>
              </a:path>
            </a:pathLst>
          </a:custGeom>
          <a:solidFill>
            <a:srgbClr val="000000"/>
          </a:solidFill>
        </p:spPr>
        <p:txBody>
          <a:bodyPr wrap="square" lIns="0" tIns="0" rIns="0" bIns="0" rtlCol="0"/>
          <a:lstStyle/>
          <a:p/>
        </p:txBody>
      </p:sp>
      <p:sp>
        <p:nvSpPr>
          <p:cNvPr id="13" name="object 13"/>
          <p:cNvSpPr txBox="1"/>
          <p:nvPr/>
        </p:nvSpPr>
        <p:spPr>
          <a:xfrm>
            <a:off x="1291887" y="2049286"/>
            <a:ext cx="4075429" cy="859155"/>
          </a:xfrm>
          <a:prstGeom prst="rect">
            <a:avLst/>
          </a:prstGeom>
        </p:spPr>
        <p:txBody>
          <a:bodyPr wrap="square" lIns="0" tIns="111760" rIns="0" bIns="0" rtlCol="0" vert="horz">
            <a:spAutoFit/>
          </a:bodyPr>
          <a:lstStyle/>
          <a:p>
            <a:pPr marL="50800">
              <a:lnSpc>
                <a:spcPct val="100000"/>
              </a:lnSpc>
              <a:spcBef>
                <a:spcPts val="880"/>
              </a:spcBef>
            </a:pPr>
            <a:r>
              <a:rPr dirty="0" sz="1150" spc="-10">
                <a:latin typeface="Arial"/>
                <a:cs typeface="Arial"/>
              </a:rPr>
              <a:t>– </a:t>
            </a:r>
            <a:r>
              <a:rPr dirty="0" sz="1150" spc="-45">
                <a:latin typeface="Cambria"/>
                <a:cs typeface="Cambria"/>
              </a:rPr>
              <a:t>𝑓</a:t>
            </a:r>
            <a:r>
              <a:rPr dirty="0" baseline="-17361" sz="1200" spc="-67">
                <a:latin typeface="Cambria"/>
                <a:cs typeface="Cambria"/>
              </a:rPr>
              <a:t>ss </a:t>
            </a:r>
            <a:r>
              <a:rPr dirty="0" sz="1150" spc="210">
                <a:latin typeface="Cambria"/>
                <a:cs typeface="Cambria"/>
              </a:rPr>
              <a:t>=</a:t>
            </a:r>
            <a:r>
              <a:rPr dirty="0" sz="1150" spc="95">
                <a:latin typeface="Cambria"/>
                <a:cs typeface="Cambria"/>
              </a:rPr>
              <a:t> </a:t>
            </a:r>
            <a:r>
              <a:rPr dirty="0" sz="1150">
                <a:latin typeface="Cambria"/>
                <a:cs typeface="Cambria"/>
              </a:rPr>
              <a:t>∆𝑃</a:t>
            </a:r>
            <a:r>
              <a:rPr dirty="0" baseline="-17361" sz="1200">
                <a:latin typeface="Cambria"/>
                <a:cs typeface="Cambria"/>
              </a:rPr>
              <a:t>ds</a:t>
            </a:r>
            <a:endParaRPr baseline="-17361" sz="1200">
              <a:latin typeface="Cambria"/>
              <a:cs typeface="Cambria"/>
            </a:endParaRPr>
          </a:p>
          <a:p>
            <a:pPr marL="50800">
              <a:lnSpc>
                <a:spcPct val="100000"/>
              </a:lnSpc>
              <a:spcBef>
                <a:spcPts val="780"/>
              </a:spcBef>
            </a:pPr>
            <a:r>
              <a:rPr dirty="0" sz="1150" spc="-10">
                <a:latin typeface="Arial"/>
                <a:cs typeface="Arial"/>
              </a:rPr>
              <a:t>– </a:t>
            </a:r>
            <a:r>
              <a:rPr dirty="0" sz="1150" spc="5">
                <a:latin typeface="Cambria"/>
                <a:cs typeface="Cambria"/>
              </a:rPr>
              <a:t>𝐴</a:t>
            </a:r>
            <a:r>
              <a:rPr dirty="0" baseline="-17361" sz="1200" spc="7">
                <a:latin typeface="Cambria"/>
                <a:cs typeface="Cambria"/>
              </a:rPr>
              <a:t>e </a:t>
            </a:r>
            <a:r>
              <a:rPr dirty="0" sz="1150" spc="210">
                <a:latin typeface="Cambria"/>
                <a:cs typeface="Cambria"/>
              </a:rPr>
              <a:t>= </a:t>
            </a:r>
            <a:r>
              <a:rPr dirty="0" sz="1150" spc="-5">
                <a:latin typeface="Cambria"/>
                <a:cs typeface="Cambria"/>
              </a:rPr>
              <a:t>1349.614 </a:t>
            </a:r>
            <a:r>
              <a:rPr dirty="0" sz="1150" spc="20">
                <a:latin typeface="Cambria"/>
                <a:cs typeface="Cambria"/>
              </a:rPr>
              <a:t>𝑖𝑛</a:t>
            </a:r>
            <a:r>
              <a:rPr dirty="0" baseline="27777" sz="1200" spc="30">
                <a:latin typeface="Cambria"/>
                <a:cs typeface="Cambria"/>
              </a:rPr>
              <a:t>2</a:t>
            </a:r>
            <a:r>
              <a:rPr dirty="0" sz="1150" spc="20">
                <a:latin typeface="Arial"/>
                <a:cs typeface="Arial"/>
              </a:rPr>
              <a:t>, </a:t>
            </a:r>
            <a:r>
              <a:rPr dirty="0" sz="1150" spc="50">
                <a:latin typeface="Cambria"/>
                <a:cs typeface="Cambria"/>
              </a:rPr>
              <a:t>𝑆</a:t>
            </a:r>
            <a:r>
              <a:rPr dirty="0" baseline="-17361" sz="1200" spc="75">
                <a:latin typeface="Cambria"/>
                <a:cs typeface="Cambria"/>
              </a:rPr>
              <a:t>tge </a:t>
            </a:r>
            <a:r>
              <a:rPr dirty="0" sz="1150" spc="210">
                <a:latin typeface="Cambria"/>
                <a:cs typeface="Cambria"/>
              </a:rPr>
              <a:t>= </a:t>
            </a:r>
            <a:r>
              <a:rPr dirty="0" sz="1150" spc="20">
                <a:latin typeface="Cambria"/>
                <a:cs typeface="Cambria"/>
              </a:rPr>
              <a:t>−49599.7 </a:t>
            </a:r>
            <a:r>
              <a:rPr dirty="0" sz="1150" spc="25">
                <a:latin typeface="Cambria"/>
                <a:cs typeface="Cambria"/>
              </a:rPr>
              <a:t>𝑖𝑛</a:t>
            </a:r>
            <a:r>
              <a:rPr dirty="0" baseline="27777" sz="1200" spc="37">
                <a:latin typeface="Cambria"/>
                <a:cs typeface="Cambria"/>
              </a:rPr>
              <a:t>3</a:t>
            </a:r>
            <a:r>
              <a:rPr dirty="0" sz="1150" spc="25">
                <a:latin typeface="Arial"/>
                <a:cs typeface="Arial"/>
              </a:rPr>
              <a:t>, </a:t>
            </a:r>
            <a:r>
              <a:rPr dirty="0" sz="1150" spc="5">
                <a:latin typeface="Cambria"/>
                <a:cs typeface="Cambria"/>
              </a:rPr>
              <a:t>𝑆</a:t>
            </a:r>
            <a:r>
              <a:rPr dirty="0" baseline="-17361" sz="1200" spc="7">
                <a:latin typeface="Cambria"/>
                <a:cs typeface="Cambria"/>
              </a:rPr>
              <a:t>be </a:t>
            </a:r>
            <a:r>
              <a:rPr dirty="0" sz="1150" spc="210">
                <a:latin typeface="Cambria"/>
                <a:cs typeface="Cambria"/>
              </a:rPr>
              <a:t>=</a:t>
            </a:r>
            <a:r>
              <a:rPr dirty="0" sz="1150" spc="-5">
                <a:latin typeface="Cambria"/>
                <a:cs typeface="Cambria"/>
              </a:rPr>
              <a:t> 25509.3 </a:t>
            </a:r>
            <a:r>
              <a:rPr dirty="0" sz="1150" spc="25">
                <a:latin typeface="Cambria"/>
                <a:cs typeface="Cambria"/>
              </a:rPr>
              <a:t>𝑖𝑛</a:t>
            </a:r>
            <a:r>
              <a:rPr dirty="0" baseline="27777" sz="1200" spc="37">
                <a:latin typeface="Cambria"/>
                <a:cs typeface="Cambria"/>
              </a:rPr>
              <a:t>3</a:t>
            </a:r>
            <a:endParaRPr baseline="27777" sz="1200">
              <a:latin typeface="Cambria"/>
              <a:cs typeface="Cambria"/>
            </a:endParaRPr>
          </a:p>
          <a:p>
            <a:pPr marL="50800">
              <a:lnSpc>
                <a:spcPct val="100000"/>
              </a:lnSpc>
              <a:spcBef>
                <a:spcPts val="865"/>
              </a:spcBef>
            </a:pPr>
            <a:r>
              <a:rPr dirty="0" sz="1150" spc="-10">
                <a:latin typeface="Arial"/>
                <a:cs typeface="Arial"/>
              </a:rPr>
              <a:t>– </a:t>
            </a:r>
            <a:r>
              <a:rPr dirty="0" sz="1150" spc="20">
                <a:latin typeface="Cambria"/>
                <a:cs typeface="Cambria"/>
              </a:rPr>
              <a:t>𝑒</a:t>
            </a:r>
            <a:r>
              <a:rPr dirty="0" baseline="-17361" sz="1200" spc="30">
                <a:latin typeface="Cambria"/>
                <a:cs typeface="Cambria"/>
              </a:rPr>
              <a:t>d </a:t>
            </a:r>
            <a:r>
              <a:rPr dirty="0" sz="1150" spc="210">
                <a:latin typeface="Cambria"/>
                <a:cs typeface="Cambria"/>
              </a:rPr>
              <a:t>= −</a:t>
            </a:r>
            <a:r>
              <a:rPr dirty="0" sz="1150" spc="409">
                <a:latin typeface="Cambria"/>
                <a:cs typeface="Cambria"/>
              </a:rPr>
              <a:t> </a:t>
            </a:r>
            <a:r>
              <a:rPr dirty="0" sz="1150" spc="10">
                <a:latin typeface="Cambria"/>
                <a:cs typeface="Cambria"/>
              </a:rPr>
              <a:t>𝑌</a:t>
            </a:r>
            <a:r>
              <a:rPr dirty="0" baseline="-17361" sz="1200" spc="15">
                <a:latin typeface="Cambria"/>
                <a:cs typeface="Cambria"/>
              </a:rPr>
              <a:t>tge</a:t>
            </a:r>
            <a:endParaRPr baseline="-17361" sz="1200">
              <a:latin typeface="Cambria"/>
              <a:cs typeface="Cambria"/>
            </a:endParaRPr>
          </a:p>
        </p:txBody>
      </p:sp>
      <p:sp>
        <p:nvSpPr>
          <p:cNvPr id="14" name="object 14"/>
          <p:cNvSpPr/>
          <p:nvPr/>
        </p:nvSpPr>
        <p:spPr>
          <a:xfrm>
            <a:off x="2499360" y="2825496"/>
            <a:ext cx="795655" cy="0"/>
          </a:xfrm>
          <a:custGeom>
            <a:avLst/>
            <a:gdLst/>
            <a:ahLst/>
            <a:cxnLst/>
            <a:rect l="l" t="t" r="r" b="b"/>
            <a:pathLst>
              <a:path w="795654" h="0">
                <a:moveTo>
                  <a:pt x="0" y="0"/>
                </a:moveTo>
                <a:lnTo>
                  <a:pt x="795528" y="0"/>
                </a:lnTo>
              </a:path>
            </a:pathLst>
          </a:custGeom>
          <a:ln w="9143">
            <a:solidFill>
              <a:srgbClr val="000000"/>
            </a:solidFill>
          </a:ln>
        </p:spPr>
        <p:txBody>
          <a:bodyPr wrap="square" lIns="0" tIns="0" rIns="0" bIns="0" rtlCol="0"/>
          <a:lstStyle/>
          <a:p/>
        </p:txBody>
      </p:sp>
      <p:sp>
        <p:nvSpPr>
          <p:cNvPr id="15" name="object 15"/>
          <p:cNvSpPr/>
          <p:nvPr/>
        </p:nvSpPr>
        <p:spPr>
          <a:xfrm>
            <a:off x="3701795" y="2706624"/>
            <a:ext cx="866140" cy="239395"/>
          </a:xfrm>
          <a:custGeom>
            <a:avLst/>
            <a:gdLst/>
            <a:ahLst/>
            <a:cxnLst/>
            <a:rect l="l" t="t" r="r" b="b"/>
            <a:pathLst>
              <a:path w="866139" h="239394">
                <a:moveTo>
                  <a:pt x="813816" y="239268"/>
                </a:moveTo>
                <a:lnTo>
                  <a:pt x="810768" y="233172"/>
                </a:lnTo>
                <a:lnTo>
                  <a:pt x="820245" y="226314"/>
                </a:lnTo>
                <a:lnTo>
                  <a:pt x="828294" y="217170"/>
                </a:lnTo>
                <a:lnTo>
                  <a:pt x="846129" y="175688"/>
                </a:lnTo>
                <a:lnTo>
                  <a:pt x="851916" y="120396"/>
                </a:lnTo>
                <a:lnTo>
                  <a:pt x="851320" y="99774"/>
                </a:lnTo>
                <a:lnTo>
                  <a:pt x="841248" y="48768"/>
                </a:lnTo>
                <a:lnTo>
                  <a:pt x="820245" y="13192"/>
                </a:lnTo>
                <a:lnTo>
                  <a:pt x="810768" y="6096"/>
                </a:lnTo>
                <a:lnTo>
                  <a:pt x="813816" y="0"/>
                </a:lnTo>
                <a:lnTo>
                  <a:pt x="843605" y="29575"/>
                </a:lnTo>
                <a:lnTo>
                  <a:pt x="862203" y="79438"/>
                </a:lnTo>
                <a:lnTo>
                  <a:pt x="865632" y="120396"/>
                </a:lnTo>
                <a:lnTo>
                  <a:pt x="864774" y="140636"/>
                </a:lnTo>
                <a:lnTo>
                  <a:pt x="857916" y="178260"/>
                </a:lnTo>
                <a:lnTo>
                  <a:pt x="834580" y="222313"/>
                </a:lnTo>
                <a:lnTo>
                  <a:pt x="824698" y="232148"/>
                </a:lnTo>
                <a:lnTo>
                  <a:pt x="813816" y="239268"/>
                </a:lnTo>
                <a:close/>
              </a:path>
              <a:path w="866139" h="239394">
                <a:moveTo>
                  <a:pt x="50291" y="239268"/>
                </a:moveTo>
                <a:lnTo>
                  <a:pt x="21145" y="209907"/>
                </a:lnTo>
                <a:lnTo>
                  <a:pt x="3429" y="160020"/>
                </a:lnTo>
                <a:lnTo>
                  <a:pt x="0" y="120396"/>
                </a:lnTo>
                <a:lnTo>
                  <a:pt x="857" y="99274"/>
                </a:lnTo>
                <a:lnTo>
                  <a:pt x="7715" y="61031"/>
                </a:lnTo>
                <a:lnTo>
                  <a:pt x="29718" y="17526"/>
                </a:lnTo>
                <a:lnTo>
                  <a:pt x="50291" y="0"/>
                </a:lnTo>
                <a:lnTo>
                  <a:pt x="53340" y="6096"/>
                </a:lnTo>
                <a:lnTo>
                  <a:pt x="44505" y="13192"/>
                </a:lnTo>
                <a:lnTo>
                  <a:pt x="36385" y="22860"/>
                </a:lnTo>
                <a:lnTo>
                  <a:pt x="18621" y="64246"/>
                </a:lnTo>
                <a:lnTo>
                  <a:pt x="12191" y="120396"/>
                </a:lnTo>
                <a:lnTo>
                  <a:pt x="13001" y="140160"/>
                </a:lnTo>
                <a:lnTo>
                  <a:pt x="22860" y="192024"/>
                </a:lnTo>
                <a:lnTo>
                  <a:pt x="44505" y="226314"/>
                </a:lnTo>
                <a:lnTo>
                  <a:pt x="53340" y="233172"/>
                </a:lnTo>
                <a:lnTo>
                  <a:pt x="50291" y="239268"/>
                </a:lnTo>
                <a:close/>
              </a:path>
            </a:pathLst>
          </a:custGeom>
          <a:solidFill>
            <a:srgbClr val="000000"/>
          </a:solidFill>
        </p:spPr>
        <p:txBody>
          <a:bodyPr wrap="square" lIns="0" tIns="0" rIns="0" bIns="0" rtlCol="0"/>
          <a:lstStyle/>
          <a:p/>
        </p:txBody>
      </p:sp>
      <p:sp>
        <p:nvSpPr>
          <p:cNvPr id="16" name="object 16"/>
          <p:cNvSpPr txBox="1"/>
          <p:nvPr/>
        </p:nvSpPr>
        <p:spPr>
          <a:xfrm>
            <a:off x="2868136" y="2821922"/>
            <a:ext cx="1612900" cy="151765"/>
          </a:xfrm>
          <a:prstGeom prst="rect">
            <a:avLst/>
          </a:prstGeom>
        </p:spPr>
        <p:txBody>
          <a:bodyPr wrap="square" lIns="0" tIns="15875" rIns="0" bIns="0" rtlCol="0" vert="horz">
            <a:spAutoFit/>
          </a:bodyPr>
          <a:lstStyle/>
          <a:p>
            <a:pPr>
              <a:lnSpc>
                <a:spcPct val="100000"/>
              </a:lnSpc>
              <a:spcBef>
                <a:spcPts val="125"/>
              </a:spcBef>
              <a:tabLst>
                <a:tab pos="1538605" algn="l"/>
              </a:tabLst>
            </a:pPr>
            <a:r>
              <a:rPr dirty="0" sz="800" spc="35">
                <a:latin typeface="Cambria"/>
                <a:cs typeface="Cambria"/>
              </a:rPr>
              <a:t>2</a:t>
            </a:r>
            <a:r>
              <a:rPr dirty="0" sz="800" spc="35">
                <a:latin typeface="Cambria"/>
                <a:cs typeface="Cambria"/>
              </a:rPr>
              <a:t>	</a:t>
            </a:r>
            <a:r>
              <a:rPr dirty="0" sz="800" spc="35">
                <a:latin typeface="Cambria"/>
                <a:cs typeface="Cambria"/>
              </a:rPr>
              <a:t>2</a:t>
            </a:r>
            <a:endParaRPr sz="800">
              <a:latin typeface="Cambria"/>
              <a:cs typeface="Cambria"/>
            </a:endParaRPr>
          </a:p>
        </p:txBody>
      </p:sp>
      <p:sp>
        <p:nvSpPr>
          <p:cNvPr id="17" name="object 17"/>
          <p:cNvSpPr/>
          <p:nvPr/>
        </p:nvSpPr>
        <p:spPr>
          <a:xfrm>
            <a:off x="4364735" y="2825496"/>
            <a:ext cx="143510" cy="0"/>
          </a:xfrm>
          <a:custGeom>
            <a:avLst/>
            <a:gdLst/>
            <a:ahLst/>
            <a:cxnLst/>
            <a:rect l="l" t="t" r="r" b="b"/>
            <a:pathLst>
              <a:path w="143510" h="0">
                <a:moveTo>
                  <a:pt x="0" y="0"/>
                </a:moveTo>
                <a:lnTo>
                  <a:pt x="143256" y="0"/>
                </a:lnTo>
              </a:path>
            </a:pathLst>
          </a:custGeom>
          <a:ln w="9143">
            <a:solidFill>
              <a:srgbClr val="000000"/>
            </a:solidFill>
          </a:ln>
        </p:spPr>
        <p:txBody>
          <a:bodyPr wrap="square" lIns="0" tIns="0" rIns="0" bIns="0" rtlCol="0"/>
          <a:lstStyle/>
          <a:p/>
        </p:txBody>
      </p:sp>
      <p:sp>
        <p:nvSpPr>
          <p:cNvPr id="18" name="object 18"/>
          <p:cNvSpPr txBox="1"/>
          <p:nvPr/>
        </p:nvSpPr>
        <p:spPr>
          <a:xfrm>
            <a:off x="2322577" y="2674158"/>
            <a:ext cx="3201035" cy="234315"/>
          </a:xfrm>
          <a:prstGeom prst="rect">
            <a:avLst/>
          </a:prstGeom>
        </p:spPr>
        <p:txBody>
          <a:bodyPr wrap="square" lIns="0" tIns="15875" rIns="0" bIns="0" rtlCol="0" vert="horz">
            <a:spAutoFit/>
          </a:bodyPr>
          <a:lstStyle/>
          <a:p>
            <a:pPr marL="177800">
              <a:lnSpc>
                <a:spcPts val="600"/>
              </a:lnSpc>
              <a:spcBef>
                <a:spcPts val="125"/>
              </a:spcBef>
            </a:pPr>
            <a:r>
              <a:rPr dirty="0" baseline="10416" sz="1200" spc="135">
                <a:latin typeface="Cambria"/>
                <a:cs typeface="Cambria"/>
              </a:rPr>
              <a:t>t</a:t>
            </a:r>
            <a:r>
              <a:rPr dirty="0" sz="650" spc="90">
                <a:latin typeface="Cambria"/>
                <a:cs typeface="Cambria"/>
              </a:rPr>
              <a:t>gross </a:t>
            </a:r>
            <a:r>
              <a:rPr dirty="0" sz="650" spc="85">
                <a:latin typeface="Cambria"/>
                <a:cs typeface="Cambria"/>
              </a:rPr>
              <a:t>slab</a:t>
            </a:r>
            <a:r>
              <a:rPr dirty="0" sz="650" spc="-60">
                <a:latin typeface="Cambria"/>
                <a:cs typeface="Cambria"/>
              </a:rPr>
              <a:t> </a:t>
            </a:r>
            <a:r>
              <a:rPr dirty="0" sz="650" spc="90">
                <a:latin typeface="Cambria"/>
                <a:cs typeface="Cambria"/>
              </a:rPr>
              <a:t>depth</a:t>
            </a:r>
            <a:endParaRPr sz="650">
              <a:latin typeface="Cambria"/>
              <a:cs typeface="Cambria"/>
            </a:endParaRPr>
          </a:p>
          <a:p>
            <a:pPr marL="38100">
              <a:lnSpc>
                <a:spcPts val="1019"/>
              </a:lnSpc>
              <a:tabLst>
                <a:tab pos="1084580" algn="l"/>
              </a:tabLst>
            </a:pPr>
            <a:r>
              <a:rPr dirty="0" sz="1150" spc="210">
                <a:latin typeface="Cambria"/>
                <a:cs typeface="Cambria"/>
              </a:rPr>
              <a:t>+	= − </a:t>
            </a:r>
            <a:r>
              <a:rPr dirty="0" sz="1150" spc="-5">
                <a:latin typeface="Cambria"/>
                <a:cs typeface="Cambria"/>
              </a:rPr>
              <a:t>25.133 </a:t>
            </a:r>
            <a:r>
              <a:rPr dirty="0" sz="1150" spc="210">
                <a:latin typeface="Cambria"/>
                <a:cs typeface="Cambria"/>
              </a:rPr>
              <a:t>+ </a:t>
            </a:r>
            <a:r>
              <a:rPr dirty="0" baseline="45138" sz="1200" spc="30">
                <a:latin typeface="Cambria"/>
                <a:cs typeface="Cambria"/>
              </a:rPr>
              <a:t>7.5 </a:t>
            </a:r>
            <a:r>
              <a:rPr dirty="0" sz="1150" spc="210">
                <a:latin typeface="Cambria"/>
                <a:cs typeface="Cambria"/>
              </a:rPr>
              <a:t>= </a:t>
            </a:r>
            <a:r>
              <a:rPr dirty="0" sz="1150" spc="25">
                <a:latin typeface="Cambria"/>
                <a:cs typeface="Cambria"/>
              </a:rPr>
              <a:t>−28.883</a:t>
            </a:r>
            <a:r>
              <a:rPr dirty="0" sz="1150" spc="-165">
                <a:latin typeface="Cambria"/>
                <a:cs typeface="Cambria"/>
              </a:rPr>
              <a:t> </a:t>
            </a:r>
            <a:r>
              <a:rPr dirty="0" sz="1150" spc="-5">
                <a:latin typeface="Cambria"/>
                <a:cs typeface="Cambria"/>
              </a:rPr>
              <a:t>𝑖𝑛</a:t>
            </a:r>
            <a:endParaRPr sz="1150">
              <a:latin typeface="Cambria"/>
              <a:cs typeface="Cambria"/>
            </a:endParaRPr>
          </a:p>
        </p:txBody>
      </p:sp>
      <p:sp>
        <p:nvSpPr>
          <p:cNvPr id="19" name="object 19"/>
          <p:cNvSpPr txBox="1"/>
          <p:nvPr/>
        </p:nvSpPr>
        <p:spPr>
          <a:xfrm>
            <a:off x="2270760" y="3052076"/>
            <a:ext cx="128905" cy="168275"/>
          </a:xfrm>
          <a:prstGeom prst="rect">
            <a:avLst/>
          </a:prstGeom>
        </p:spPr>
        <p:txBody>
          <a:bodyPr wrap="square" lIns="0" tIns="17145" rIns="0" bIns="0" rtlCol="0" vert="horz">
            <a:spAutoFit/>
          </a:bodyPr>
          <a:lstStyle/>
          <a:p>
            <a:pPr>
              <a:lnSpc>
                <a:spcPct val="100000"/>
              </a:lnSpc>
              <a:spcBef>
                <a:spcPts val="135"/>
              </a:spcBef>
            </a:pPr>
            <a:r>
              <a:rPr dirty="0" sz="900" spc="70">
                <a:latin typeface="Cambria"/>
                <a:cs typeface="Cambria"/>
              </a:rPr>
              <a:t>s</a:t>
            </a:r>
            <a:r>
              <a:rPr dirty="0" sz="900" spc="65">
                <a:latin typeface="Cambria"/>
                <a:cs typeface="Cambria"/>
              </a:rPr>
              <a:t>s</a:t>
            </a:r>
            <a:endParaRPr sz="900">
              <a:latin typeface="Cambria"/>
              <a:cs typeface="Cambria"/>
            </a:endParaRPr>
          </a:p>
        </p:txBody>
      </p:sp>
      <p:sp>
        <p:nvSpPr>
          <p:cNvPr id="20" name="object 20"/>
          <p:cNvSpPr txBox="1"/>
          <p:nvPr/>
        </p:nvSpPr>
        <p:spPr>
          <a:xfrm>
            <a:off x="1016545" y="2974365"/>
            <a:ext cx="2493645" cy="221615"/>
          </a:xfrm>
          <a:prstGeom prst="rect">
            <a:avLst/>
          </a:prstGeom>
        </p:spPr>
        <p:txBody>
          <a:bodyPr wrap="square" lIns="0" tIns="17145" rIns="0" bIns="0" rtlCol="0" vert="horz">
            <a:spAutoFit/>
          </a:bodyPr>
          <a:lstStyle/>
          <a:p>
            <a:pPr marL="244475" indent="-245110">
              <a:lnSpc>
                <a:spcPct val="100000"/>
              </a:lnSpc>
              <a:spcBef>
                <a:spcPts val="135"/>
              </a:spcBef>
              <a:buChar char="•"/>
              <a:tabLst>
                <a:tab pos="244475" algn="l"/>
                <a:tab pos="245110" algn="l"/>
                <a:tab pos="1423035" algn="l"/>
              </a:tabLst>
            </a:pPr>
            <a:r>
              <a:rPr dirty="0" sz="1250" spc="-25">
                <a:latin typeface="Arial"/>
                <a:cs typeface="Arial"/>
              </a:rPr>
              <a:t>Top </a:t>
            </a:r>
            <a:r>
              <a:rPr dirty="0" sz="1250" spc="10">
                <a:latin typeface="Arial"/>
                <a:cs typeface="Arial"/>
              </a:rPr>
              <a:t>of</a:t>
            </a:r>
            <a:r>
              <a:rPr dirty="0" sz="1250" spc="25">
                <a:latin typeface="Arial"/>
                <a:cs typeface="Arial"/>
              </a:rPr>
              <a:t> </a:t>
            </a:r>
            <a:r>
              <a:rPr dirty="0" sz="1250" spc="15">
                <a:latin typeface="Arial"/>
                <a:cs typeface="Arial"/>
              </a:rPr>
              <a:t>girder</a:t>
            </a:r>
            <a:r>
              <a:rPr dirty="0" sz="1250" spc="-20">
                <a:latin typeface="Arial"/>
                <a:cs typeface="Arial"/>
              </a:rPr>
              <a:t> </a:t>
            </a:r>
            <a:r>
              <a:rPr dirty="0" sz="1250" spc="15">
                <a:latin typeface="Cambria"/>
                <a:cs typeface="Cambria"/>
              </a:rPr>
              <a:t>𝑓	</a:t>
            </a:r>
            <a:r>
              <a:rPr dirty="0" sz="1250" spc="265">
                <a:latin typeface="Cambria"/>
                <a:cs typeface="Cambria"/>
              </a:rPr>
              <a:t>=</a:t>
            </a:r>
            <a:r>
              <a:rPr dirty="0" sz="1250" spc="40">
                <a:latin typeface="Cambria"/>
                <a:cs typeface="Cambria"/>
              </a:rPr>
              <a:t> </a:t>
            </a:r>
            <a:r>
              <a:rPr dirty="0" sz="1250" spc="45">
                <a:latin typeface="Cambria"/>
                <a:cs typeface="Cambria"/>
              </a:rPr>
              <a:t>(−310.0𝑘𝑖𝑝)</a:t>
            </a:r>
            <a:endParaRPr sz="1250">
              <a:latin typeface="Cambria"/>
              <a:cs typeface="Cambria"/>
            </a:endParaRPr>
          </a:p>
        </p:txBody>
      </p:sp>
      <p:sp>
        <p:nvSpPr>
          <p:cNvPr id="21" name="object 21"/>
          <p:cNvSpPr/>
          <p:nvPr/>
        </p:nvSpPr>
        <p:spPr>
          <a:xfrm>
            <a:off x="3537203" y="2968751"/>
            <a:ext cx="1722120" cy="269875"/>
          </a:xfrm>
          <a:custGeom>
            <a:avLst/>
            <a:gdLst/>
            <a:ahLst/>
            <a:cxnLst/>
            <a:rect l="l" t="t" r="r" b="b"/>
            <a:pathLst>
              <a:path w="1722120" h="269875">
                <a:moveTo>
                  <a:pt x="1662684" y="269748"/>
                </a:moveTo>
                <a:lnTo>
                  <a:pt x="1661160" y="262128"/>
                </a:lnTo>
                <a:lnTo>
                  <a:pt x="1670899" y="254103"/>
                </a:lnTo>
                <a:lnTo>
                  <a:pt x="1679638" y="243649"/>
                </a:lnTo>
                <a:lnTo>
                  <a:pt x="1699807" y="197119"/>
                </a:lnTo>
                <a:lnTo>
                  <a:pt x="1706046" y="157019"/>
                </a:lnTo>
                <a:lnTo>
                  <a:pt x="1706880" y="134112"/>
                </a:lnTo>
                <a:lnTo>
                  <a:pt x="1706046" y="111847"/>
                </a:lnTo>
                <a:lnTo>
                  <a:pt x="1699807" y="71318"/>
                </a:lnTo>
                <a:lnTo>
                  <a:pt x="1679638" y="25146"/>
                </a:lnTo>
                <a:lnTo>
                  <a:pt x="1661160" y="6096"/>
                </a:lnTo>
                <a:lnTo>
                  <a:pt x="1662684" y="0"/>
                </a:lnTo>
                <a:lnTo>
                  <a:pt x="1696759" y="33432"/>
                </a:lnTo>
                <a:lnTo>
                  <a:pt x="1712475" y="68532"/>
                </a:lnTo>
                <a:lnTo>
                  <a:pt x="1721000" y="110728"/>
                </a:lnTo>
                <a:lnTo>
                  <a:pt x="1722120" y="134112"/>
                </a:lnTo>
                <a:lnTo>
                  <a:pt x="1721000" y="157519"/>
                </a:lnTo>
                <a:lnTo>
                  <a:pt x="1712475" y="200334"/>
                </a:lnTo>
                <a:lnTo>
                  <a:pt x="1696759" y="236315"/>
                </a:lnTo>
                <a:lnTo>
                  <a:pt x="1675566" y="261461"/>
                </a:lnTo>
                <a:lnTo>
                  <a:pt x="1662684" y="269748"/>
                </a:lnTo>
                <a:close/>
              </a:path>
              <a:path w="1722120" h="269875">
                <a:moveTo>
                  <a:pt x="57912" y="269748"/>
                </a:moveTo>
                <a:lnTo>
                  <a:pt x="23836" y="236315"/>
                </a:lnTo>
                <a:lnTo>
                  <a:pt x="8358" y="200334"/>
                </a:lnTo>
                <a:lnTo>
                  <a:pt x="881" y="157519"/>
                </a:lnTo>
                <a:lnTo>
                  <a:pt x="0" y="134112"/>
                </a:lnTo>
                <a:lnTo>
                  <a:pt x="881" y="110728"/>
                </a:lnTo>
                <a:lnTo>
                  <a:pt x="8358" y="68532"/>
                </a:lnTo>
                <a:lnTo>
                  <a:pt x="23836" y="33432"/>
                </a:lnTo>
                <a:lnTo>
                  <a:pt x="57912" y="0"/>
                </a:lnTo>
                <a:lnTo>
                  <a:pt x="59435" y="6096"/>
                </a:lnTo>
                <a:lnTo>
                  <a:pt x="49696" y="14335"/>
                </a:lnTo>
                <a:lnTo>
                  <a:pt x="40957" y="25146"/>
                </a:lnTo>
                <a:lnTo>
                  <a:pt x="21026" y="71318"/>
                </a:lnTo>
                <a:lnTo>
                  <a:pt x="15835" y="111847"/>
                </a:lnTo>
                <a:lnTo>
                  <a:pt x="15239" y="134112"/>
                </a:lnTo>
                <a:lnTo>
                  <a:pt x="15835" y="157019"/>
                </a:lnTo>
                <a:lnTo>
                  <a:pt x="21026" y="197119"/>
                </a:lnTo>
                <a:lnTo>
                  <a:pt x="40957" y="243649"/>
                </a:lnTo>
                <a:lnTo>
                  <a:pt x="59435" y="262128"/>
                </a:lnTo>
                <a:lnTo>
                  <a:pt x="57912" y="269748"/>
                </a:lnTo>
                <a:close/>
              </a:path>
            </a:pathLst>
          </a:custGeom>
          <a:solidFill>
            <a:srgbClr val="000000"/>
          </a:solidFill>
        </p:spPr>
        <p:txBody>
          <a:bodyPr wrap="square" lIns="0" tIns="0" rIns="0" bIns="0" rtlCol="0"/>
          <a:lstStyle/>
          <a:p/>
        </p:txBody>
      </p:sp>
      <p:sp>
        <p:nvSpPr>
          <p:cNvPr id="22" name="object 22"/>
          <p:cNvSpPr/>
          <p:nvPr/>
        </p:nvSpPr>
        <p:spPr>
          <a:xfrm>
            <a:off x="3601211" y="3103626"/>
            <a:ext cx="693420" cy="0"/>
          </a:xfrm>
          <a:custGeom>
            <a:avLst/>
            <a:gdLst/>
            <a:ahLst/>
            <a:cxnLst/>
            <a:rect l="l" t="t" r="r" b="b"/>
            <a:pathLst>
              <a:path w="693420" h="0">
                <a:moveTo>
                  <a:pt x="0" y="0"/>
                </a:moveTo>
                <a:lnTo>
                  <a:pt x="693420" y="0"/>
                </a:lnTo>
              </a:path>
            </a:pathLst>
          </a:custGeom>
          <a:ln w="10667">
            <a:solidFill>
              <a:srgbClr val="000000"/>
            </a:solidFill>
          </a:ln>
        </p:spPr>
        <p:txBody>
          <a:bodyPr wrap="square" lIns="0" tIns="0" rIns="0" bIns="0" rtlCol="0"/>
          <a:lstStyle/>
          <a:p/>
        </p:txBody>
      </p:sp>
      <p:sp>
        <p:nvSpPr>
          <p:cNvPr id="23" name="object 23"/>
          <p:cNvSpPr txBox="1"/>
          <p:nvPr/>
        </p:nvSpPr>
        <p:spPr>
          <a:xfrm>
            <a:off x="3915186" y="2922518"/>
            <a:ext cx="1226185" cy="168275"/>
          </a:xfrm>
          <a:prstGeom prst="rect">
            <a:avLst/>
          </a:prstGeom>
        </p:spPr>
        <p:txBody>
          <a:bodyPr wrap="square" lIns="0" tIns="17145" rIns="0" bIns="0" rtlCol="0" vert="horz">
            <a:spAutoFit/>
          </a:bodyPr>
          <a:lstStyle/>
          <a:p>
            <a:pPr>
              <a:lnSpc>
                <a:spcPct val="100000"/>
              </a:lnSpc>
              <a:spcBef>
                <a:spcPts val="135"/>
              </a:spcBef>
              <a:tabLst>
                <a:tab pos="638175" algn="l"/>
              </a:tabLst>
            </a:pPr>
            <a:r>
              <a:rPr dirty="0" sz="900" spc="40">
                <a:latin typeface="Cambria"/>
                <a:cs typeface="Cambria"/>
              </a:rPr>
              <a:t>1</a:t>
            </a:r>
            <a:r>
              <a:rPr dirty="0" sz="900" spc="40">
                <a:latin typeface="Cambria"/>
                <a:cs typeface="Cambria"/>
              </a:rPr>
              <a:t>	</a:t>
            </a:r>
            <a:r>
              <a:rPr dirty="0" sz="900" spc="380">
                <a:latin typeface="Cambria"/>
                <a:cs typeface="Cambria"/>
              </a:rPr>
              <a:t>-</a:t>
            </a:r>
            <a:r>
              <a:rPr dirty="0" sz="900" spc="40">
                <a:latin typeface="Cambria"/>
                <a:cs typeface="Cambria"/>
              </a:rPr>
              <a:t>2</a:t>
            </a:r>
            <a:r>
              <a:rPr dirty="0" sz="900" spc="35">
                <a:latin typeface="Cambria"/>
                <a:cs typeface="Cambria"/>
              </a:rPr>
              <a:t>8</a:t>
            </a:r>
            <a:r>
              <a:rPr dirty="0" sz="900" spc="15">
                <a:latin typeface="Cambria"/>
                <a:cs typeface="Cambria"/>
              </a:rPr>
              <a:t>.</a:t>
            </a:r>
            <a:r>
              <a:rPr dirty="0" sz="900" spc="40">
                <a:latin typeface="Cambria"/>
                <a:cs typeface="Cambria"/>
              </a:rPr>
              <a:t>8</a:t>
            </a:r>
            <a:r>
              <a:rPr dirty="0" sz="900" spc="30">
                <a:latin typeface="Cambria"/>
                <a:cs typeface="Cambria"/>
              </a:rPr>
              <a:t>8</a:t>
            </a:r>
            <a:r>
              <a:rPr dirty="0" sz="900" spc="40">
                <a:latin typeface="Cambria"/>
                <a:cs typeface="Cambria"/>
              </a:rPr>
              <a:t>3</a:t>
            </a:r>
            <a:r>
              <a:rPr dirty="0" sz="900" spc="70">
                <a:latin typeface="Cambria"/>
                <a:cs typeface="Cambria"/>
              </a:rPr>
              <a:t>i</a:t>
            </a:r>
            <a:r>
              <a:rPr dirty="0" sz="900" spc="105">
                <a:latin typeface="Cambria"/>
                <a:cs typeface="Cambria"/>
              </a:rPr>
              <a:t>n</a:t>
            </a:r>
            <a:endParaRPr sz="900">
              <a:latin typeface="Cambria"/>
              <a:cs typeface="Cambria"/>
            </a:endParaRPr>
          </a:p>
        </p:txBody>
      </p:sp>
      <p:sp>
        <p:nvSpPr>
          <p:cNvPr id="24" name="object 24"/>
          <p:cNvSpPr txBox="1"/>
          <p:nvPr/>
        </p:nvSpPr>
        <p:spPr>
          <a:xfrm>
            <a:off x="3577333" y="3100835"/>
            <a:ext cx="1650364" cy="168275"/>
          </a:xfrm>
          <a:prstGeom prst="rect">
            <a:avLst/>
          </a:prstGeom>
        </p:spPr>
        <p:txBody>
          <a:bodyPr wrap="square" lIns="0" tIns="17145" rIns="0" bIns="0" rtlCol="0" vert="horz">
            <a:spAutoFit/>
          </a:bodyPr>
          <a:lstStyle/>
          <a:p>
            <a:pPr marL="25400">
              <a:lnSpc>
                <a:spcPct val="100000"/>
              </a:lnSpc>
              <a:spcBef>
                <a:spcPts val="135"/>
              </a:spcBef>
              <a:tabLst>
                <a:tab pos="913765" algn="l"/>
              </a:tabLst>
            </a:pPr>
            <a:r>
              <a:rPr dirty="0" sz="900" spc="50">
                <a:latin typeface="Cambria"/>
                <a:cs typeface="Cambria"/>
              </a:rPr>
              <a:t>1349.614in</a:t>
            </a:r>
            <a:r>
              <a:rPr dirty="0" baseline="22222" sz="1125" spc="75">
                <a:latin typeface="Cambria"/>
                <a:cs typeface="Cambria"/>
              </a:rPr>
              <a:t>2	</a:t>
            </a:r>
            <a:r>
              <a:rPr dirty="0" sz="900" spc="75">
                <a:latin typeface="Cambria"/>
                <a:cs typeface="Cambria"/>
              </a:rPr>
              <a:t>-49599.7in</a:t>
            </a:r>
            <a:r>
              <a:rPr dirty="0" baseline="22222" sz="1125" spc="112">
                <a:latin typeface="Cambria"/>
                <a:cs typeface="Cambria"/>
              </a:rPr>
              <a:t>3</a:t>
            </a:r>
            <a:endParaRPr baseline="22222" sz="1125">
              <a:latin typeface="Cambria"/>
              <a:cs typeface="Cambria"/>
            </a:endParaRPr>
          </a:p>
        </p:txBody>
      </p:sp>
      <p:sp>
        <p:nvSpPr>
          <p:cNvPr id="25" name="object 25"/>
          <p:cNvSpPr/>
          <p:nvPr/>
        </p:nvSpPr>
        <p:spPr>
          <a:xfrm>
            <a:off x="4489703" y="3103626"/>
            <a:ext cx="702945" cy="0"/>
          </a:xfrm>
          <a:custGeom>
            <a:avLst/>
            <a:gdLst/>
            <a:ahLst/>
            <a:cxnLst/>
            <a:rect l="l" t="t" r="r" b="b"/>
            <a:pathLst>
              <a:path w="702945" h="0">
                <a:moveTo>
                  <a:pt x="0" y="0"/>
                </a:moveTo>
                <a:lnTo>
                  <a:pt x="702564" y="0"/>
                </a:lnTo>
              </a:path>
            </a:pathLst>
          </a:custGeom>
          <a:ln w="10667">
            <a:solidFill>
              <a:srgbClr val="000000"/>
            </a:solidFill>
          </a:ln>
        </p:spPr>
        <p:txBody>
          <a:bodyPr wrap="square" lIns="0" tIns="0" rIns="0" bIns="0" rtlCol="0"/>
          <a:lstStyle/>
          <a:p/>
        </p:txBody>
      </p:sp>
      <p:sp>
        <p:nvSpPr>
          <p:cNvPr id="26" name="object 26"/>
          <p:cNvSpPr txBox="1"/>
          <p:nvPr/>
        </p:nvSpPr>
        <p:spPr>
          <a:xfrm>
            <a:off x="4332759" y="2974365"/>
            <a:ext cx="1939289" cy="221615"/>
          </a:xfrm>
          <a:prstGeom prst="rect">
            <a:avLst/>
          </a:prstGeom>
        </p:spPr>
        <p:txBody>
          <a:bodyPr wrap="square" lIns="0" tIns="17145" rIns="0" bIns="0" rtlCol="0" vert="horz">
            <a:spAutoFit/>
          </a:bodyPr>
          <a:lstStyle/>
          <a:p>
            <a:pPr>
              <a:lnSpc>
                <a:spcPct val="100000"/>
              </a:lnSpc>
              <a:spcBef>
                <a:spcPts val="135"/>
              </a:spcBef>
              <a:tabLst>
                <a:tab pos="985519" algn="l"/>
              </a:tabLst>
            </a:pPr>
            <a:r>
              <a:rPr dirty="0" sz="1250" spc="265">
                <a:latin typeface="Cambria"/>
                <a:cs typeface="Cambria"/>
              </a:rPr>
              <a:t>+	=</a:t>
            </a:r>
            <a:r>
              <a:rPr dirty="0" sz="1250" spc="-15">
                <a:latin typeface="Cambria"/>
                <a:cs typeface="Cambria"/>
              </a:rPr>
              <a:t> </a:t>
            </a:r>
            <a:r>
              <a:rPr dirty="0" sz="1250" spc="55">
                <a:latin typeface="Cambria"/>
                <a:cs typeface="Cambria"/>
              </a:rPr>
              <a:t>−0.410 </a:t>
            </a:r>
            <a:r>
              <a:rPr dirty="0" sz="1250" spc="10">
                <a:latin typeface="Cambria"/>
                <a:cs typeface="Cambria"/>
              </a:rPr>
              <a:t>𝑘𝑠𝑖</a:t>
            </a:r>
            <a:endParaRPr sz="1250">
              <a:latin typeface="Cambria"/>
              <a:cs typeface="Cambria"/>
            </a:endParaRPr>
          </a:p>
        </p:txBody>
      </p:sp>
      <p:sp>
        <p:nvSpPr>
          <p:cNvPr id="27" name="object 27"/>
          <p:cNvSpPr txBox="1"/>
          <p:nvPr/>
        </p:nvSpPr>
        <p:spPr>
          <a:xfrm>
            <a:off x="2525279" y="3399540"/>
            <a:ext cx="128905" cy="168275"/>
          </a:xfrm>
          <a:prstGeom prst="rect">
            <a:avLst/>
          </a:prstGeom>
        </p:spPr>
        <p:txBody>
          <a:bodyPr wrap="square" lIns="0" tIns="17145" rIns="0" bIns="0" rtlCol="0" vert="horz">
            <a:spAutoFit/>
          </a:bodyPr>
          <a:lstStyle/>
          <a:p>
            <a:pPr>
              <a:lnSpc>
                <a:spcPct val="100000"/>
              </a:lnSpc>
              <a:spcBef>
                <a:spcPts val="135"/>
              </a:spcBef>
            </a:pPr>
            <a:r>
              <a:rPr dirty="0" sz="900" spc="70">
                <a:latin typeface="Cambria"/>
                <a:cs typeface="Cambria"/>
              </a:rPr>
              <a:t>s</a:t>
            </a:r>
            <a:r>
              <a:rPr dirty="0" sz="900" spc="65">
                <a:latin typeface="Cambria"/>
                <a:cs typeface="Cambria"/>
              </a:rPr>
              <a:t>s</a:t>
            </a:r>
            <a:endParaRPr sz="900">
              <a:latin typeface="Cambria"/>
              <a:cs typeface="Cambria"/>
            </a:endParaRPr>
          </a:p>
        </p:txBody>
      </p:sp>
      <p:sp>
        <p:nvSpPr>
          <p:cNvPr id="28" name="object 28"/>
          <p:cNvSpPr/>
          <p:nvPr/>
        </p:nvSpPr>
        <p:spPr>
          <a:xfrm>
            <a:off x="2875788" y="3374135"/>
            <a:ext cx="859790" cy="152400"/>
          </a:xfrm>
          <a:custGeom>
            <a:avLst/>
            <a:gdLst/>
            <a:ahLst/>
            <a:cxnLst/>
            <a:rect l="l" t="t" r="r" b="b"/>
            <a:pathLst>
              <a:path w="859789" h="152400">
                <a:moveTo>
                  <a:pt x="812292" y="152400"/>
                </a:moveTo>
                <a:lnTo>
                  <a:pt x="809244" y="144780"/>
                </a:lnTo>
                <a:lnTo>
                  <a:pt x="818673" y="141636"/>
                </a:lnTo>
                <a:lnTo>
                  <a:pt x="826389" y="136779"/>
                </a:lnTo>
                <a:lnTo>
                  <a:pt x="843534" y="101155"/>
                </a:lnTo>
                <a:lnTo>
                  <a:pt x="845820" y="74676"/>
                </a:lnTo>
                <a:lnTo>
                  <a:pt x="845248" y="62412"/>
                </a:lnTo>
                <a:lnTo>
                  <a:pt x="832389" y="22169"/>
                </a:lnTo>
                <a:lnTo>
                  <a:pt x="809244" y="6096"/>
                </a:lnTo>
                <a:lnTo>
                  <a:pt x="812292" y="0"/>
                </a:lnTo>
                <a:lnTo>
                  <a:pt x="847344" y="27432"/>
                </a:lnTo>
                <a:lnTo>
                  <a:pt x="859536" y="76200"/>
                </a:lnTo>
                <a:lnTo>
                  <a:pt x="858916" y="90249"/>
                </a:lnTo>
                <a:lnTo>
                  <a:pt x="840795" y="134397"/>
                </a:lnTo>
                <a:lnTo>
                  <a:pt x="823126" y="148113"/>
                </a:lnTo>
                <a:lnTo>
                  <a:pt x="812292" y="152400"/>
                </a:lnTo>
                <a:close/>
              </a:path>
              <a:path w="859789" h="152400">
                <a:moveTo>
                  <a:pt x="47243" y="152400"/>
                </a:moveTo>
                <a:lnTo>
                  <a:pt x="12191" y="124968"/>
                </a:lnTo>
                <a:lnTo>
                  <a:pt x="0" y="76200"/>
                </a:lnTo>
                <a:lnTo>
                  <a:pt x="619" y="62150"/>
                </a:lnTo>
                <a:lnTo>
                  <a:pt x="18740" y="18002"/>
                </a:lnTo>
                <a:lnTo>
                  <a:pt x="47243" y="0"/>
                </a:lnTo>
                <a:lnTo>
                  <a:pt x="50291" y="6096"/>
                </a:lnTo>
                <a:lnTo>
                  <a:pt x="41719" y="10120"/>
                </a:lnTo>
                <a:lnTo>
                  <a:pt x="34290" y="15430"/>
                </a:lnTo>
                <a:lnTo>
                  <a:pt x="16002" y="50863"/>
                </a:lnTo>
                <a:lnTo>
                  <a:pt x="13716" y="74676"/>
                </a:lnTo>
                <a:lnTo>
                  <a:pt x="14287" y="88701"/>
                </a:lnTo>
                <a:lnTo>
                  <a:pt x="28003" y="130206"/>
                </a:lnTo>
                <a:lnTo>
                  <a:pt x="50291" y="144780"/>
                </a:lnTo>
                <a:lnTo>
                  <a:pt x="47243" y="152400"/>
                </a:lnTo>
                <a:close/>
              </a:path>
            </a:pathLst>
          </a:custGeom>
          <a:solidFill>
            <a:srgbClr val="000000"/>
          </a:solidFill>
        </p:spPr>
        <p:txBody>
          <a:bodyPr wrap="square" lIns="0" tIns="0" rIns="0" bIns="0" rtlCol="0"/>
          <a:lstStyle/>
          <a:p/>
        </p:txBody>
      </p:sp>
      <p:sp>
        <p:nvSpPr>
          <p:cNvPr id="29" name="object 29"/>
          <p:cNvSpPr txBox="1"/>
          <p:nvPr/>
        </p:nvSpPr>
        <p:spPr>
          <a:xfrm>
            <a:off x="1016545" y="3321779"/>
            <a:ext cx="2678430" cy="221615"/>
          </a:xfrm>
          <a:prstGeom prst="rect">
            <a:avLst/>
          </a:prstGeom>
        </p:spPr>
        <p:txBody>
          <a:bodyPr wrap="square" lIns="0" tIns="17145" rIns="0" bIns="0" rtlCol="0" vert="horz">
            <a:spAutoFit/>
          </a:bodyPr>
          <a:lstStyle/>
          <a:p>
            <a:pPr marL="244475" indent="-245110">
              <a:lnSpc>
                <a:spcPct val="100000"/>
              </a:lnSpc>
              <a:spcBef>
                <a:spcPts val="135"/>
              </a:spcBef>
              <a:buChar char="•"/>
              <a:tabLst>
                <a:tab pos="244475" algn="l"/>
                <a:tab pos="245110" algn="l"/>
                <a:tab pos="1677670" algn="l"/>
              </a:tabLst>
            </a:pPr>
            <a:r>
              <a:rPr dirty="0" sz="1250" spc="15">
                <a:latin typeface="Arial"/>
                <a:cs typeface="Arial"/>
              </a:rPr>
              <a:t>Bottom </a:t>
            </a:r>
            <a:r>
              <a:rPr dirty="0" sz="1250" spc="10">
                <a:latin typeface="Arial"/>
                <a:cs typeface="Arial"/>
              </a:rPr>
              <a:t>of</a:t>
            </a:r>
            <a:r>
              <a:rPr dirty="0" sz="1250" spc="15">
                <a:latin typeface="Arial"/>
                <a:cs typeface="Arial"/>
              </a:rPr>
              <a:t> </a:t>
            </a:r>
            <a:r>
              <a:rPr dirty="0" sz="1250" spc="10">
                <a:latin typeface="Arial"/>
                <a:cs typeface="Arial"/>
              </a:rPr>
              <a:t>girder </a:t>
            </a:r>
            <a:r>
              <a:rPr dirty="0" sz="1250" spc="15">
                <a:latin typeface="Cambria"/>
                <a:cs typeface="Cambria"/>
              </a:rPr>
              <a:t>𝑓	</a:t>
            </a:r>
            <a:r>
              <a:rPr dirty="0" sz="1250" spc="265">
                <a:latin typeface="Cambria"/>
                <a:cs typeface="Cambria"/>
              </a:rPr>
              <a:t>=</a:t>
            </a:r>
            <a:r>
              <a:rPr dirty="0" sz="1250" spc="570">
                <a:latin typeface="Cambria"/>
                <a:cs typeface="Cambria"/>
              </a:rPr>
              <a:t> </a:t>
            </a:r>
            <a:r>
              <a:rPr dirty="0" sz="1250" spc="40">
                <a:latin typeface="Cambria"/>
                <a:cs typeface="Cambria"/>
              </a:rPr>
              <a:t>−310.0𝑘𝑖𝑝</a:t>
            </a:r>
            <a:endParaRPr sz="1250">
              <a:latin typeface="Cambria"/>
              <a:cs typeface="Cambria"/>
            </a:endParaRPr>
          </a:p>
        </p:txBody>
      </p:sp>
      <p:sp>
        <p:nvSpPr>
          <p:cNvPr id="30" name="object 30"/>
          <p:cNvSpPr/>
          <p:nvPr/>
        </p:nvSpPr>
        <p:spPr>
          <a:xfrm>
            <a:off x="3791711" y="3316223"/>
            <a:ext cx="1643380" cy="269875"/>
          </a:xfrm>
          <a:custGeom>
            <a:avLst/>
            <a:gdLst/>
            <a:ahLst/>
            <a:cxnLst/>
            <a:rect l="l" t="t" r="r" b="b"/>
            <a:pathLst>
              <a:path w="1643379" h="269875">
                <a:moveTo>
                  <a:pt x="1583436" y="269748"/>
                </a:moveTo>
                <a:lnTo>
                  <a:pt x="1581912" y="262128"/>
                </a:lnTo>
                <a:lnTo>
                  <a:pt x="1591651" y="254103"/>
                </a:lnTo>
                <a:lnTo>
                  <a:pt x="1600390" y="243649"/>
                </a:lnTo>
                <a:lnTo>
                  <a:pt x="1620559" y="197119"/>
                </a:lnTo>
                <a:lnTo>
                  <a:pt x="1626798" y="157019"/>
                </a:lnTo>
                <a:lnTo>
                  <a:pt x="1627632" y="134112"/>
                </a:lnTo>
                <a:lnTo>
                  <a:pt x="1626798" y="111847"/>
                </a:lnTo>
                <a:lnTo>
                  <a:pt x="1620559" y="71318"/>
                </a:lnTo>
                <a:lnTo>
                  <a:pt x="1600390" y="25146"/>
                </a:lnTo>
                <a:lnTo>
                  <a:pt x="1581912" y="6096"/>
                </a:lnTo>
                <a:lnTo>
                  <a:pt x="1583436" y="0"/>
                </a:lnTo>
                <a:lnTo>
                  <a:pt x="1617511" y="33432"/>
                </a:lnTo>
                <a:lnTo>
                  <a:pt x="1633228" y="68532"/>
                </a:lnTo>
                <a:lnTo>
                  <a:pt x="1641752" y="110728"/>
                </a:lnTo>
                <a:lnTo>
                  <a:pt x="1642872" y="134112"/>
                </a:lnTo>
                <a:lnTo>
                  <a:pt x="1641752" y="157519"/>
                </a:lnTo>
                <a:lnTo>
                  <a:pt x="1633228" y="200334"/>
                </a:lnTo>
                <a:lnTo>
                  <a:pt x="1617511" y="236315"/>
                </a:lnTo>
                <a:lnTo>
                  <a:pt x="1596318" y="261461"/>
                </a:lnTo>
                <a:lnTo>
                  <a:pt x="1583436" y="269748"/>
                </a:lnTo>
                <a:close/>
              </a:path>
              <a:path w="1643379" h="269875">
                <a:moveTo>
                  <a:pt x="57912" y="269748"/>
                </a:moveTo>
                <a:lnTo>
                  <a:pt x="23836" y="236315"/>
                </a:lnTo>
                <a:lnTo>
                  <a:pt x="8358" y="200334"/>
                </a:lnTo>
                <a:lnTo>
                  <a:pt x="881" y="157519"/>
                </a:lnTo>
                <a:lnTo>
                  <a:pt x="0" y="134112"/>
                </a:lnTo>
                <a:lnTo>
                  <a:pt x="881" y="110728"/>
                </a:lnTo>
                <a:lnTo>
                  <a:pt x="8358" y="68532"/>
                </a:lnTo>
                <a:lnTo>
                  <a:pt x="23836" y="33432"/>
                </a:lnTo>
                <a:lnTo>
                  <a:pt x="57912" y="0"/>
                </a:lnTo>
                <a:lnTo>
                  <a:pt x="59436" y="6096"/>
                </a:lnTo>
                <a:lnTo>
                  <a:pt x="49696" y="14335"/>
                </a:lnTo>
                <a:lnTo>
                  <a:pt x="40957" y="25146"/>
                </a:lnTo>
                <a:lnTo>
                  <a:pt x="21026" y="71318"/>
                </a:lnTo>
                <a:lnTo>
                  <a:pt x="15835" y="111847"/>
                </a:lnTo>
                <a:lnTo>
                  <a:pt x="15240" y="134112"/>
                </a:lnTo>
                <a:lnTo>
                  <a:pt x="15835" y="157019"/>
                </a:lnTo>
                <a:lnTo>
                  <a:pt x="21026" y="197119"/>
                </a:lnTo>
                <a:lnTo>
                  <a:pt x="40957" y="243649"/>
                </a:lnTo>
                <a:lnTo>
                  <a:pt x="59436" y="262128"/>
                </a:lnTo>
                <a:lnTo>
                  <a:pt x="57912" y="269748"/>
                </a:lnTo>
                <a:close/>
              </a:path>
            </a:pathLst>
          </a:custGeom>
          <a:solidFill>
            <a:srgbClr val="000000"/>
          </a:solidFill>
        </p:spPr>
        <p:txBody>
          <a:bodyPr wrap="square" lIns="0" tIns="0" rIns="0" bIns="0" rtlCol="0"/>
          <a:lstStyle/>
          <a:p/>
        </p:txBody>
      </p:sp>
      <p:sp>
        <p:nvSpPr>
          <p:cNvPr id="31" name="object 31"/>
          <p:cNvSpPr txBox="1"/>
          <p:nvPr/>
        </p:nvSpPr>
        <p:spPr>
          <a:xfrm>
            <a:off x="4169704" y="3269982"/>
            <a:ext cx="81915" cy="168275"/>
          </a:xfrm>
          <a:prstGeom prst="rect">
            <a:avLst/>
          </a:prstGeom>
        </p:spPr>
        <p:txBody>
          <a:bodyPr wrap="square" lIns="0" tIns="17145" rIns="0" bIns="0" rtlCol="0" vert="horz">
            <a:spAutoFit/>
          </a:bodyPr>
          <a:lstStyle/>
          <a:p>
            <a:pPr>
              <a:lnSpc>
                <a:spcPct val="100000"/>
              </a:lnSpc>
              <a:spcBef>
                <a:spcPts val="135"/>
              </a:spcBef>
            </a:pPr>
            <a:r>
              <a:rPr dirty="0" sz="900" spc="40">
                <a:latin typeface="Cambria"/>
                <a:cs typeface="Cambria"/>
              </a:rPr>
              <a:t>1</a:t>
            </a:r>
            <a:endParaRPr sz="900">
              <a:latin typeface="Cambria"/>
              <a:cs typeface="Cambria"/>
            </a:endParaRPr>
          </a:p>
        </p:txBody>
      </p:sp>
      <p:sp>
        <p:nvSpPr>
          <p:cNvPr id="32" name="object 32"/>
          <p:cNvSpPr/>
          <p:nvPr/>
        </p:nvSpPr>
        <p:spPr>
          <a:xfrm>
            <a:off x="3855720" y="3451098"/>
            <a:ext cx="693420" cy="0"/>
          </a:xfrm>
          <a:custGeom>
            <a:avLst/>
            <a:gdLst/>
            <a:ahLst/>
            <a:cxnLst/>
            <a:rect l="l" t="t" r="r" b="b"/>
            <a:pathLst>
              <a:path w="693420" h="0">
                <a:moveTo>
                  <a:pt x="0" y="0"/>
                </a:moveTo>
                <a:lnTo>
                  <a:pt x="693420" y="0"/>
                </a:lnTo>
              </a:path>
            </a:pathLst>
          </a:custGeom>
          <a:ln w="10667">
            <a:solidFill>
              <a:srgbClr val="000000"/>
            </a:solidFill>
          </a:ln>
        </p:spPr>
        <p:txBody>
          <a:bodyPr wrap="square" lIns="0" tIns="0" rIns="0" bIns="0" rtlCol="0"/>
          <a:lstStyle/>
          <a:p/>
        </p:txBody>
      </p:sp>
      <p:sp>
        <p:nvSpPr>
          <p:cNvPr id="33" name="object 33"/>
          <p:cNvSpPr txBox="1"/>
          <p:nvPr/>
        </p:nvSpPr>
        <p:spPr>
          <a:xfrm>
            <a:off x="4561834" y="3225783"/>
            <a:ext cx="819785" cy="221615"/>
          </a:xfrm>
          <a:prstGeom prst="rect">
            <a:avLst/>
          </a:prstGeom>
        </p:spPr>
        <p:txBody>
          <a:bodyPr wrap="square" lIns="0" tIns="17145" rIns="0" bIns="0" rtlCol="0" vert="horz">
            <a:spAutoFit/>
          </a:bodyPr>
          <a:lstStyle/>
          <a:p>
            <a:pPr marL="25400">
              <a:lnSpc>
                <a:spcPct val="100000"/>
              </a:lnSpc>
              <a:spcBef>
                <a:spcPts val="135"/>
              </a:spcBef>
            </a:pPr>
            <a:r>
              <a:rPr dirty="0" baseline="-33333" sz="1875" spc="397">
                <a:latin typeface="Cambria"/>
                <a:cs typeface="Cambria"/>
              </a:rPr>
              <a:t>+ </a:t>
            </a:r>
            <a:r>
              <a:rPr dirty="0" sz="900" spc="210">
                <a:latin typeface="Cambria"/>
                <a:cs typeface="Cambria"/>
              </a:rPr>
              <a:t>-2</a:t>
            </a:r>
            <a:r>
              <a:rPr dirty="0" sz="900" spc="200">
                <a:latin typeface="Cambria"/>
                <a:cs typeface="Cambria"/>
              </a:rPr>
              <a:t> </a:t>
            </a:r>
            <a:r>
              <a:rPr dirty="0" sz="900" spc="50">
                <a:latin typeface="Cambria"/>
                <a:cs typeface="Cambria"/>
              </a:rPr>
              <a:t>.883in</a:t>
            </a:r>
            <a:endParaRPr sz="900">
              <a:latin typeface="Cambria"/>
              <a:cs typeface="Cambria"/>
            </a:endParaRPr>
          </a:p>
        </p:txBody>
      </p:sp>
      <p:sp>
        <p:nvSpPr>
          <p:cNvPr id="34" name="object 34"/>
          <p:cNvSpPr txBox="1"/>
          <p:nvPr/>
        </p:nvSpPr>
        <p:spPr>
          <a:xfrm>
            <a:off x="3831851" y="3448299"/>
            <a:ext cx="1570990" cy="168275"/>
          </a:xfrm>
          <a:prstGeom prst="rect">
            <a:avLst/>
          </a:prstGeom>
        </p:spPr>
        <p:txBody>
          <a:bodyPr wrap="square" lIns="0" tIns="17145" rIns="0" bIns="0" rtlCol="0" vert="horz">
            <a:spAutoFit/>
          </a:bodyPr>
          <a:lstStyle/>
          <a:p>
            <a:pPr marL="25400">
              <a:lnSpc>
                <a:spcPct val="100000"/>
              </a:lnSpc>
              <a:spcBef>
                <a:spcPts val="135"/>
              </a:spcBef>
              <a:tabLst>
                <a:tab pos="913765" algn="l"/>
              </a:tabLst>
            </a:pPr>
            <a:r>
              <a:rPr dirty="0" sz="900" spc="50">
                <a:latin typeface="Cambria"/>
                <a:cs typeface="Cambria"/>
              </a:rPr>
              <a:t>1349.614in</a:t>
            </a:r>
            <a:r>
              <a:rPr dirty="0" baseline="22222" sz="1125" spc="75">
                <a:latin typeface="Cambria"/>
                <a:cs typeface="Cambria"/>
              </a:rPr>
              <a:t>2	</a:t>
            </a:r>
            <a:r>
              <a:rPr dirty="0" sz="900" spc="50">
                <a:latin typeface="Cambria"/>
                <a:cs typeface="Cambria"/>
              </a:rPr>
              <a:t>255o9.3in</a:t>
            </a:r>
            <a:r>
              <a:rPr dirty="0" baseline="22222" sz="1125" spc="75">
                <a:latin typeface="Cambria"/>
                <a:cs typeface="Cambria"/>
              </a:rPr>
              <a:t>3</a:t>
            </a:r>
            <a:endParaRPr baseline="22222" sz="1125">
              <a:latin typeface="Cambria"/>
              <a:cs typeface="Cambria"/>
            </a:endParaRPr>
          </a:p>
        </p:txBody>
      </p:sp>
      <p:sp>
        <p:nvSpPr>
          <p:cNvPr id="35" name="object 35"/>
          <p:cNvSpPr/>
          <p:nvPr/>
        </p:nvSpPr>
        <p:spPr>
          <a:xfrm>
            <a:off x="4744211" y="3451098"/>
            <a:ext cx="623570" cy="0"/>
          </a:xfrm>
          <a:custGeom>
            <a:avLst/>
            <a:gdLst/>
            <a:ahLst/>
            <a:cxnLst/>
            <a:rect l="l" t="t" r="r" b="b"/>
            <a:pathLst>
              <a:path w="623570" h="0">
                <a:moveTo>
                  <a:pt x="0" y="0"/>
                </a:moveTo>
                <a:lnTo>
                  <a:pt x="623316" y="0"/>
                </a:lnTo>
              </a:path>
            </a:pathLst>
          </a:custGeom>
          <a:ln w="10667">
            <a:solidFill>
              <a:srgbClr val="000000"/>
            </a:solidFill>
          </a:ln>
        </p:spPr>
        <p:txBody>
          <a:bodyPr wrap="square" lIns="0" tIns="0" rIns="0" bIns="0" rtlCol="0"/>
          <a:lstStyle/>
          <a:p/>
        </p:txBody>
      </p:sp>
      <p:sp>
        <p:nvSpPr>
          <p:cNvPr id="36" name="object 36"/>
          <p:cNvSpPr txBox="1"/>
          <p:nvPr/>
        </p:nvSpPr>
        <p:spPr>
          <a:xfrm>
            <a:off x="5493980" y="3321779"/>
            <a:ext cx="829310" cy="221615"/>
          </a:xfrm>
          <a:prstGeom prst="rect">
            <a:avLst/>
          </a:prstGeom>
        </p:spPr>
        <p:txBody>
          <a:bodyPr wrap="square" lIns="0" tIns="17145" rIns="0" bIns="0" rtlCol="0" vert="horz">
            <a:spAutoFit/>
          </a:bodyPr>
          <a:lstStyle/>
          <a:p>
            <a:pPr>
              <a:lnSpc>
                <a:spcPct val="100000"/>
              </a:lnSpc>
              <a:spcBef>
                <a:spcPts val="135"/>
              </a:spcBef>
            </a:pPr>
            <a:r>
              <a:rPr dirty="0" sz="1250" spc="265">
                <a:latin typeface="Cambria"/>
                <a:cs typeface="Cambria"/>
              </a:rPr>
              <a:t>=</a:t>
            </a:r>
            <a:r>
              <a:rPr dirty="0" sz="1250" spc="5">
                <a:latin typeface="Cambria"/>
                <a:cs typeface="Cambria"/>
              </a:rPr>
              <a:t> </a:t>
            </a:r>
            <a:r>
              <a:rPr dirty="0" sz="1250" spc="15">
                <a:latin typeface="Cambria"/>
                <a:cs typeface="Cambria"/>
              </a:rPr>
              <a:t>0.121 </a:t>
            </a:r>
            <a:r>
              <a:rPr dirty="0" sz="1250" spc="10">
                <a:latin typeface="Cambria"/>
                <a:cs typeface="Cambria"/>
              </a:rPr>
              <a:t>𝑘𝑠𝑖</a:t>
            </a:r>
            <a:endParaRPr sz="1250">
              <a:latin typeface="Cambria"/>
              <a:cs typeface="Cambria"/>
            </a:endParaRPr>
          </a:p>
        </p:txBody>
      </p:sp>
      <p:sp>
        <p:nvSpPr>
          <p:cNvPr id="37" name="object 37"/>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5</a:t>
            </a:r>
            <a:r>
              <a:rPr dirty="0" sz="850">
                <a:solidFill>
                  <a:srgbClr val="FFFFFF"/>
                </a:solidFill>
                <a:latin typeface="Arial"/>
                <a:cs typeface="Arial"/>
              </a:rPr>
              <a:t>3</a:t>
            </a:r>
            <a:endParaRPr sz="850">
              <a:latin typeface="Arial"/>
              <a:cs typeface="Arial"/>
            </a:endParaRPr>
          </a:p>
        </p:txBody>
      </p:sp>
      <p:sp>
        <p:nvSpPr>
          <p:cNvPr id="38" name="object 38"/>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39" name="object 39"/>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40" name="object 40"/>
          <p:cNvSpPr txBox="1"/>
          <p:nvPr/>
        </p:nvSpPr>
        <p:spPr>
          <a:xfrm>
            <a:off x="1534158" y="8849469"/>
            <a:ext cx="1169035" cy="177800"/>
          </a:xfrm>
          <a:prstGeom prst="rect">
            <a:avLst/>
          </a:prstGeom>
        </p:spPr>
        <p:txBody>
          <a:bodyPr wrap="square" lIns="0" tIns="12065" rIns="0" bIns="0" rtlCol="0" vert="horz">
            <a:spAutoFit/>
          </a:bodyPr>
          <a:lstStyle/>
          <a:p>
            <a:pPr marL="12700">
              <a:lnSpc>
                <a:spcPct val="100000"/>
              </a:lnSpc>
              <a:spcBef>
                <a:spcPts val="95"/>
              </a:spcBef>
            </a:pPr>
            <a:r>
              <a:rPr dirty="0" sz="1000" spc="-10">
                <a:solidFill>
                  <a:srgbClr val="FFFFFF"/>
                </a:solidFill>
                <a:latin typeface="Arial"/>
                <a:cs typeface="Arial"/>
              </a:rPr>
              <a:t>Participant</a:t>
            </a:r>
            <a:r>
              <a:rPr dirty="0" sz="1000" spc="-5">
                <a:solidFill>
                  <a:srgbClr val="FFFFFF"/>
                </a:solidFill>
                <a:latin typeface="Arial"/>
                <a:cs typeface="Arial"/>
              </a:rPr>
              <a:t> </a:t>
            </a:r>
            <a:r>
              <a:rPr dirty="0" sz="1000" spc="-10">
                <a:solidFill>
                  <a:srgbClr val="FFFFFF"/>
                </a:solidFill>
                <a:latin typeface="Arial"/>
                <a:cs typeface="Arial"/>
              </a:rPr>
              <a:t>Materials</a:t>
            </a:r>
            <a:endParaRPr sz="1000">
              <a:latin typeface="Arial"/>
              <a:cs typeface="Arial"/>
            </a:endParaRPr>
          </a:p>
        </p:txBody>
      </p:sp>
      <p:sp>
        <p:nvSpPr>
          <p:cNvPr id="41" name="object 41"/>
          <p:cNvSpPr txBox="1"/>
          <p:nvPr/>
        </p:nvSpPr>
        <p:spPr>
          <a:xfrm>
            <a:off x="2855988" y="8849469"/>
            <a:ext cx="3514090" cy="177800"/>
          </a:xfrm>
          <a:prstGeom prst="rect">
            <a:avLst/>
          </a:prstGeom>
        </p:spPr>
        <p:txBody>
          <a:bodyPr wrap="square" lIns="0" tIns="12065" rIns="0" bIns="0" rtlCol="0" vert="horz">
            <a:spAutoFit/>
          </a:bodyPr>
          <a:lstStyle/>
          <a:p>
            <a:pPr marL="12700">
              <a:lnSpc>
                <a:spcPct val="100000"/>
              </a:lnSpc>
              <a:spcBef>
                <a:spcPts val="95"/>
              </a:spcBef>
            </a:pPr>
            <a:r>
              <a:rPr dirty="0" sz="1000" spc="-5">
                <a:solidFill>
                  <a:srgbClr val="FFFFFF"/>
                </a:solidFill>
                <a:latin typeface="Arial"/>
                <a:cs typeface="Arial"/>
              </a:rPr>
              <a:t>https://ftp.wsdot.wa.gov/incoming/PSCBridgeDesignWorkshop</a:t>
            </a:r>
            <a:endParaRPr sz="1000">
              <a:latin typeface="Arial"/>
              <a:cs typeface="Arial"/>
            </a:endParaRPr>
          </a:p>
        </p:txBody>
      </p:sp>
      <p:sp>
        <p:nvSpPr>
          <p:cNvPr id="42" name="object 42"/>
          <p:cNvSpPr txBox="1"/>
          <p:nvPr/>
        </p:nvSpPr>
        <p:spPr>
          <a:xfrm>
            <a:off x="1003766" y="5528576"/>
            <a:ext cx="4409440" cy="417195"/>
          </a:xfrm>
          <a:prstGeom prst="rect">
            <a:avLst/>
          </a:prstGeom>
        </p:spPr>
        <p:txBody>
          <a:bodyPr wrap="square" lIns="0" tIns="14604" rIns="0" bIns="0" rtlCol="0" vert="horz">
            <a:spAutoFit/>
          </a:bodyPr>
          <a:lstStyle/>
          <a:p>
            <a:pPr marL="12700">
              <a:lnSpc>
                <a:spcPct val="100000"/>
              </a:lnSpc>
              <a:spcBef>
                <a:spcPts val="114"/>
              </a:spcBef>
            </a:pPr>
            <a:r>
              <a:rPr dirty="0" sz="2550" spc="10">
                <a:solidFill>
                  <a:srgbClr val="1C7C5B"/>
                </a:solidFill>
                <a:latin typeface="Arial Black"/>
                <a:cs typeface="Arial Black"/>
              </a:rPr>
              <a:t>Dead </a:t>
            </a:r>
            <a:r>
              <a:rPr dirty="0" sz="2550" spc="15">
                <a:solidFill>
                  <a:srgbClr val="1C7C5B"/>
                </a:solidFill>
                <a:latin typeface="Arial Black"/>
                <a:cs typeface="Arial Black"/>
              </a:rPr>
              <a:t>&amp; </a:t>
            </a:r>
            <a:r>
              <a:rPr dirty="0" sz="2550" spc="-5">
                <a:solidFill>
                  <a:srgbClr val="1C7C5B"/>
                </a:solidFill>
                <a:latin typeface="Arial Black"/>
                <a:cs typeface="Arial Black"/>
              </a:rPr>
              <a:t>Live </a:t>
            </a:r>
            <a:r>
              <a:rPr dirty="0" sz="2550" spc="15">
                <a:solidFill>
                  <a:srgbClr val="1C7C5B"/>
                </a:solidFill>
                <a:latin typeface="Arial Black"/>
                <a:cs typeface="Arial Black"/>
              </a:rPr>
              <a:t>Load</a:t>
            </a:r>
            <a:r>
              <a:rPr dirty="0" sz="2550" spc="-120">
                <a:solidFill>
                  <a:srgbClr val="1C7C5B"/>
                </a:solidFill>
                <a:latin typeface="Arial Black"/>
                <a:cs typeface="Arial Black"/>
              </a:rPr>
              <a:t> </a:t>
            </a:r>
            <a:r>
              <a:rPr dirty="0" sz="2550" spc="15">
                <a:solidFill>
                  <a:srgbClr val="1C7C5B"/>
                </a:solidFill>
                <a:latin typeface="Arial Black"/>
                <a:cs typeface="Arial Black"/>
              </a:rPr>
              <a:t>Stress</a:t>
            </a:r>
            <a:endParaRPr sz="2550">
              <a:latin typeface="Arial Black"/>
              <a:cs typeface="Arial Black"/>
            </a:endParaRPr>
          </a:p>
        </p:txBody>
      </p:sp>
      <p:sp>
        <p:nvSpPr>
          <p:cNvPr id="43" name="object 43"/>
          <p:cNvSpPr txBox="1"/>
          <p:nvPr/>
        </p:nvSpPr>
        <p:spPr>
          <a:xfrm>
            <a:off x="1537202" y="6400206"/>
            <a:ext cx="83820" cy="151765"/>
          </a:xfrm>
          <a:prstGeom prst="rect">
            <a:avLst/>
          </a:prstGeom>
        </p:spPr>
        <p:txBody>
          <a:bodyPr wrap="square" lIns="0" tIns="15875" rIns="0" bIns="0" rtlCol="0" vert="horz">
            <a:spAutoFit/>
          </a:bodyPr>
          <a:lstStyle/>
          <a:p>
            <a:pPr marL="12700">
              <a:lnSpc>
                <a:spcPct val="100000"/>
              </a:lnSpc>
              <a:spcBef>
                <a:spcPts val="125"/>
              </a:spcBef>
            </a:pPr>
            <a:r>
              <a:rPr dirty="0" sz="800" spc="110">
                <a:latin typeface="Cambria"/>
                <a:cs typeface="Cambria"/>
              </a:rPr>
              <a:t>s</a:t>
            </a:r>
            <a:endParaRPr sz="800">
              <a:latin typeface="Cambria"/>
              <a:cs typeface="Cambria"/>
            </a:endParaRPr>
          </a:p>
        </p:txBody>
      </p:sp>
      <p:sp>
        <p:nvSpPr>
          <p:cNvPr id="44" name="object 44"/>
          <p:cNvSpPr/>
          <p:nvPr/>
        </p:nvSpPr>
        <p:spPr>
          <a:xfrm>
            <a:off x="1531620" y="6403848"/>
            <a:ext cx="96520" cy="0"/>
          </a:xfrm>
          <a:custGeom>
            <a:avLst/>
            <a:gdLst/>
            <a:ahLst/>
            <a:cxnLst/>
            <a:rect l="l" t="t" r="r" b="b"/>
            <a:pathLst>
              <a:path w="96519" h="0">
                <a:moveTo>
                  <a:pt x="0" y="0"/>
                </a:moveTo>
                <a:lnTo>
                  <a:pt x="96012" y="0"/>
                </a:lnTo>
              </a:path>
            </a:pathLst>
          </a:custGeom>
          <a:ln w="9143">
            <a:solidFill>
              <a:srgbClr val="000000"/>
            </a:solidFill>
          </a:ln>
        </p:spPr>
        <p:txBody>
          <a:bodyPr wrap="square" lIns="0" tIns="0" rIns="0" bIns="0" rtlCol="0"/>
          <a:lstStyle/>
          <a:p/>
        </p:txBody>
      </p:sp>
      <p:sp>
        <p:nvSpPr>
          <p:cNvPr id="45" name="object 45"/>
          <p:cNvSpPr txBox="1"/>
          <p:nvPr/>
        </p:nvSpPr>
        <p:spPr>
          <a:xfrm>
            <a:off x="1764250" y="6356047"/>
            <a:ext cx="2520315" cy="151765"/>
          </a:xfrm>
          <a:prstGeom prst="rect">
            <a:avLst/>
          </a:prstGeom>
        </p:spPr>
        <p:txBody>
          <a:bodyPr wrap="square" lIns="0" tIns="15875" rIns="0" bIns="0" rtlCol="0" vert="horz">
            <a:spAutoFit/>
          </a:bodyPr>
          <a:lstStyle/>
          <a:p>
            <a:pPr marL="12700">
              <a:lnSpc>
                <a:spcPct val="100000"/>
              </a:lnSpc>
              <a:spcBef>
                <a:spcPts val="125"/>
              </a:spcBef>
              <a:tabLst>
                <a:tab pos="1205865" algn="l"/>
                <a:tab pos="2338070" algn="l"/>
              </a:tabLst>
            </a:pPr>
            <a:r>
              <a:rPr dirty="0" sz="800" spc="90">
                <a:latin typeface="Cambria"/>
                <a:cs typeface="Cambria"/>
              </a:rPr>
              <a:t>t</a:t>
            </a:r>
            <a:r>
              <a:rPr dirty="0" sz="800" spc="90">
                <a:latin typeface="Cambria"/>
                <a:cs typeface="Cambria"/>
              </a:rPr>
              <a:t>	</a:t>
            </a:r>
            <a:r>
              <a:rPr dirty="0" sz="800" spc="55">
                <a:latin typeface="Cambria"/>
                <a:cs typeface="Cambria"/>
              </a:rPr>
              <a:t>b</a:t>
            </a:r>
            <a:r>
              <a:rPr dirty="0" sz="800" spc="55">
                <a:latin typeface="Cambria"/>
                <a:cs typeface="Cambria"/>
              </a:rPr>
              <a:t>	</a:t>
            </a:r>
            <a:r>
              <a:rPr dirty="0" sz="800" spc="80">
                <a:latin typeface="Cambria"/>
                <a:cs typeface="Cambria"/>
              </a:rPr>
              <a:t>t</a:t>
            </a:r>
            <a:r>
              <a:rPr dirty="0" sz="800" spc="155">
                <a:latin typeface="Cambria"/>
                <a:cs typeface="Cambria"/>
              </a:rPr>
              <a:t>g</a:t>
            </a:r>
            <a:r>
              <a:rPr dirty="0" sz="800" spc="25">
                <a:latin typeface="Cambria"/>
                <a:cs typeface="Cambria"/>
              </a:rPr>
              <a:t>e</a:t>
            </a:r>
            <a:endParaRPr sz="800">
              <a:latin typeface="Cambria"/>
              <a:cs typeface="Cambria"/>
            </a:endParaRPr>
          </a:p>
        </p:txBody>
      </p:sp>
      <p:sp>
        <p:nvSpPr>
          <p:cNvPr id="46" name="object 46"/>
          <p:cNvSpPr txBox="1"/>
          <p:nvPr/>
        </p:nvSpPr>
        <p:spPr>
          <a:xfrm>
            <a:off x="965705" y="6287456"/>
            <a:ext cx="4511675" cy="199390"/>
          </a:xfrm>
          <a:prstGeom prst="rect">
            <a:avLst/>
          </a:prstGeom>
        </p:spPr>
        <p:txBody>
          <a:bodyPr wrap="square" lIns="0" tIns="11430" rIns="0" bIns="0" rtlCol="0" vert="horz">
            <a:spAutoFit/>
          </a:bodyPr>
          <a:lstStyle/>
          <a:p>
            <a:pPr marL="295910" indent="-245745">
              <a:lnSpc>
                <a:spcPct val="100000"/>
              </a:lnSpc>
              <a:spcBef>
                <a:spcPts val="90"/>
              </a:spcBef>
              <a:buFont typeface="Arial"/>
              <a:buChar char="•"/>
              <a:tabLst>
                <a:tab pos="295910" algn="l"/>
                <a:tab pos="296545" algn="l"/>
                <a:tab pos="3355975" algn="l"/>
              </a:tabLst>
            </a:pPr>
            <a:r>
              <a:rPr dirty="0" sz="1150" spc="-10">
                <a:latin typeface="Cambria"/>
                <a:cs typeface="Cambria"/>
              </a:rPr>
              <a:t>𝑓 </a:t>
            </a:r>
            <a:r>
              <a:rPr dirty="0" sz="1150" spc="210">
                <a:latin typeface="Cambria"/>
                <a:cs typeface="Cambria"/>
              </a:rPr>
              <a:t>= </a:t>
            </a:r>
            <a:r>
              <a:rPr dirty="0" baseline="45138" sz="1200" spc="112">
                <a:latin typeface="Cambria"/>
                <a:cs typeface="Cambria"/>
              </a:rPr>
              <a:t>M </a:t>
            </a:r>
            <a:r>
              <a:rPr dirty="0" sz="1150" spc="-5">
                <a:latin typeface="Cambria"/>
                <a:cs typeface="Cambria"/>
              </a:rPr>
              <a:t>, </a:t>
            </a:r>
            <a:r>
              <a:rPr dirty="0" sz="1150" spc="-10">
                <a:latin typeface="Cambria"/>
                <a:cs typeface="Cambria"/>
              </a:rPr>
              <a:t>𝑆  </a:t>
            </a:r>
            <a:r>
              <a:rPr dirty="0" sz="1150" spc="210">
                <a:latin typeface="Cambria"/>
                <a:cs typeface="Cambria"/>
              </a:rPr>
              <a:t>= </a:t>
            </a:r>
            <a:r>
              <a:rPr dirty="0" sz="1150" spc="25">
                <a:latin typeface="Cambria"/>
                <a:cs typeface="Cambria"/>
              </a:rPr>
              <a:t>−19152.5𝑖𝑛</a:t>
            </a:r>
            <a:r>
              <a:rPr dirty="0" baseline="27777" sz="1200" spc="37">
                <a:latin typeface="Cambria"/>
                <a:cs typeface="Cambria"/>
              </a:rPr>
              <a:t>3</a:t>
            </a:r>
            <a:r>
              <a:rPr dirty="0" sz="1150" spc="25">
                <a:latin typeface="Cambria"/>
                <a:cs typeface="Cambria"/>
              </a:rPr>
              <a:t>, </a:t>
            </a:r>
            <a:r>
              <a:rPr dirty="0" sz="1150" spc="-10">
                <a:latin typeface="Cambria"/>
                <a:cs typeface="Cambria"/>
              </a:rPr>
              <a:t>𝑆   </a:t>
            </a:r>
            <a:r>
              <a:rPr dirty="0" sz="1150" spc="210">
                <a:latin typeface="Cambria"/>
                <a:cs typeface="Cambria"/>
              </a:rPr>
              <a:t>= </a:t>
            </a:r>
            <a:r>
              <a:rPr dirty="0" sz="1150" spc="-10">
                <a:latin typeface="Cambria"/>
                <a:cs typeface="Cambria"/>
              </a:rPr>
              <a:t>20594.8</a:t>
            </a:r>
            <a:r>
              <a:rPr dirty="0" sz="1150" spc="-160">
                <a:latin typeface="Cambria"/>
                <a:cs typeface="Cambria"/>
              </a:rPr>
              <a:t> </a:t>
            </a:r>
            <a:r>
              <a:rPr dirty="0" sz="1150" spc="30">
                <a:latin typeface="Cambria"/>
                <a:cs typeface="Cambria"/>
              </a:rPr>
              <a:t>𝑖𝑛</a:t>
            </a:r>
            <a:r>
              <a:rPr dirty="0" baseline="27777" sz="1200" spc="44">
                <a:latin typeface="Cambria"/>
                <a:cs typeface="Cambria"/>
              </a:rPr>
              <a:t>3</a:t>
            </a:r>
            <a:r>
              <a:rPr dirty="0" sz="1150" spc="30">
                <a:latin typeface="Cambria"/>
                <a:cs typeface="Cambria"/>
              </a:rPr>
              <a:t>,</a:t>
            </a:r>
            <a:r>
              <a:rPr dirty="0" sz="1150" spc="-75">
                <a:latin typeface="Cambria"/>
                <a:cs typeface="Cambria"/>
              </a:rPr>
              <a:t> </a:t>
            </a:r>
            <a:r>
              <a:rPr dirty="0" sz="1150" spc="-10">
                <a:latin typeface="Cambria"/>
                <a:cs typeface="Cambria"/>
              </a:rPr>
              <a:t>𝑆	</a:t>
            </a:r>
            <a:r>
              <a:rPr dirty="0" sz="1150" spc="210">
                <a:latin typeface="Cambria"/>
                <a:cs typeface="Cambria"/>
              </a:rPr>
              <a:t>=</a:t>
            </a:r>
            <a:r>
              <a:rPr dirty="0" sz="1150" spc="-80">
                <a:latin typeface="Cambria"/>
                <a:cs typeface="Cambria"/>
              </a:rPr>
              <a:t> </a:t>
            </a:r>
            <a:r>
              <a:rPr dirty="0" sz="1150" spc="25">
                <a:latin typeface="Cambria"/>
                <a:cs typeface="Cambria"/>
              </a:rPr>
              <a:t>−49599.7𝑖𝑛</a:t>
            </a:r>
            <a:r>
              <a:rPr dirty="0" baseline="27777" sz="1200" spc="37">
                <a:latin typeface="Cambria"/>
                <a:cs typeface="Cambria"/>
              </a:rPr>
              <a:t>3</a:t>
            </a:r>
            <a:r>
              <a:rPr dirty="0" sz="1150" spc="25">
                <a:latin typeface="Cambria"/>
                <a:cs typeface="Cambria"/>
              </a:rPr>
              <a:t>, </a:t>
            </a:r>
            <a:r>
              <a:rPr dirty="0" sz="1150" spc="-10">
                <a:latin typeface="Cambria"/>
                <a:cs typeface="Cambria"/>
              </a:rPr>
              <a:t>𝑆</a:t>
            </a:r>
            <a:endParaRPr sz="1150">
              <a:latin typeface="Cambria"/>
              <a:cs typeface="Cambria"/>
            </a:endParaRPr>
          </a:p>
        </p:txBody>
      </p:sp>
      <p:sp>
        <p:nvSpPr>
          <p:cNvPr id="47" name="object 47"/>
          <p:cNvSpPr txBox="1"/>
          <p:nvPr/>
        </p:nvSpPr>
        <p:spPr>
          <a:xfrm>
            <a:off x="5406581" y="6356047"/>
            <a:ext cx="157480" cy="151765"/>
          </a:xfrm>
          <a:prstGeom prst="rect">
            <a:avLst/>
          </a:prstGeom>
        </p:spPr>
        <p:txBody>
          <a:bodyPr wrap="square" lIns="0" tIns="15875" rIns="0" bIns="0" rtlCol="0" vert="horz">
            <a:spAutoFit/>
          </a:bodyPr>
          <a:lstStyle/>
          <a:p>
            <a:pPr marL="12700">
              <a:lnSpc>
                <a:spcPct val="100000"/>
              </a:lnSpc>
              <a:spcBef>
                <a:spcPts val="125"/>
              </a:spcBef>
            </a:pPr>
            <a:r>
              <a:rPr dirty="0" sz="800" spc="45">
                <a:latin typeface="Cambria"/>
                <a:cs typeface="Cambria"/>
              </a:rPr>
              <a:t>b</a:t>
            </a:r>
            <a:r>
              <a:rPr dirty="0" sz="800" spc="150">
                <a:latin typeface="Cambria"/>
                <a:cs typeface="Cambria"/>
              </a:rPr>
              <a:t>g</a:t>
            </a:r>
            <a:endParaRPr sz="800">
              <a:latin typeface="Cambria"/>
              <a:cs typeface="Cambria"/>
            </a:endParaRPr>
          </a:p>
        </p:txBody>
      </p:sp>
      <p:sp>
        <p:nvSpPr>
          <p:cNvPr id="48" name="object 48"/>
          <p:cNvSpPr txBox="1"/>
          <p:nvPr/>
        </p:nvSpPr>
        <p:spPr>
          <a:xfrm>
            <a:off x="5562615" y="6287456"/>
            <a:ext cx="935990" cy="199390"/>
          </a:xfrm>
          <a:prstGeom prst="rect">
            <a:avLst/>
          </a:prstGeom>
        </p:spPr>
        <p:txBody>
          <a:bodyPr wrap="square" lIns="0" tIns="11430" rIns="0" bIns="0" rtlCol="0" vert="horz">
            <a:spAutoFit/>
          </a:bodyPr>
          <a:lstStyle/>
          <a:p>
            <a:pPr marL="38100">
              <a:lnSpc>
                <a:spcPct val="100000"/>
              </a:lnSpc>
              <a:spcBef>
                <a:spcPts val="90"/>
              </a:spcBef>
            </a:pPr>
            <a:r>
              <a:rPr dirty="0" sz="1150" spc="210">
                <a:latin typeface="Cambria"/>
                <a:cs typeface="Cambria"/>
              </a:rPr>
              <a:t>=</a:t>
            </a:r>
            <a:r>
              <a:rPr dirty="0" sz="1150" spc="40">
                <a:latin typeface="Cambria"/>
                <a:cs typeface="Cambria"/>
              </a:rPr>
              <a:t> </a:t>
            </a:r>
            <a:r>
              <a:rPr dirty="0" sz="1150">
                <a:latin typeface="Cambria"/>
                <a:cs typeface="Cambria"/>
              </a:rPr>
              <a:t>25509.6𝑖𝑛</a:t>
            </a:r>
            <a:r>
              <a:rPr dirty="0" baseline="27777" sz="1200">
                <a:latin typeface="Cambria"/>
                <a:cs typeface="Cambria"/>
              </a:rPr>
              <a:t>3</a:t>
            </a:r>
            <a:endParaRPr baseline="27777" sz="1200">
              <a:latin typeface="Cambria"/>
              <a:cs typeface="Cambria"/>
            </a:endParaRPr>
          </a:p>
        </p:txBody>
      </p:sp>
      <p:sp>
        <p:nvSpPr>
          <p:cNvPr id="49" name="object 49"/>
          <p:cNvSpPr txBox="1"/>
          <p:nvPr/>
        </p:nvSpPr>
        <p:spPr>
          <a:xfrm>
            <a:off x="6950462" y="8873744"/>
            <a:ext cx="145415" cy="155575"/>
          </a:xfrm>
          <a:prstGeom prst="rect">
            <a:avLst/>
          </a:prstGeom>
        </p:spPr>
        <p:txBody>
          <a:bodyPr wrap="square" lIns="0" tIns="12700" rIns="0" bIns="0" rtlCol="0" vert="horz">
            <a:spAutoFit/>
          </a:bodyPr>
          <a:lstStyle/>
          <a:p>
            <a:pPr marL="12700">
              <a:lnSpc>
                <a:spcPct val="100000"/>
              </a:lnSpc>
              <a:spcBef>
                <a:spcPts val="100"/>
              </a:spcBef>
            </a:pPr>
            <a:r>
              <a:rPr dirty="0" sz="850" spc="-10">
                <a:solidFill>
                  <a:srgbClr val="FFFFFF"/>
                </a:solidFill>
                <a:latin typeface="Arial"/>
                <a:cs typeface="Arial"/>
              </a:rPr>
              <a:t>5</a:t>
            </a:r>
            <a:r>
              <a:rPr dirty="0" sz="850">
                <a:solidFill>
                  <a:srgbClr val="FFFFFF"/>
                </a:solidFill>
                <a:latin typeface="Arial"/>
                <a:cs typeface="Arial"/>
              </a:rPr>
              <a:t>4</a:t>
            </a:r>
            <a:endParaRPr sz="850">
              <a:latin typeface="Arial"/>
              <a:cs typeface="Arial"/>
            </a:endParaRPr>
          </a:p>
        </p:txBody>
      </p:sp>
      <p:sp>
        <p:nvSpPr>
          <p:cNvPr id="50" name="object 50"/>
          <p:cNvSpPr/>
          <p:nvPr/>
        </p:nvSpPr>
        <p:spPr>
          <a:xfrm>
            <a:off x="1086612" y="6790944"/>
            <a:ext cx="5599430" cy="297180"/>
          </a:xfrm>
          <a:custGeom>
            <a:avLst/>
            <a:gdLst/>
            <a:ahLst/>
            <a:cxnLst/>
            <a:rect l="l" t="t" r="r" b="b"/>
            <a:pathLst>
              <a:path w="5599430" h="297179">
                <a:moveTo>
                  <a:pt x="0" y="0"/>
                </a:moveTo>
                <a:lnTo>
                  <a:pt x="5599175" y="0"/>
                </a:lnTo>
                <a:lnTo>
                  <a:pt x="5599175" y="297179"/>
                </a:lnTo>
                <a:lnTo>
                  <a:pt x="0" y="297179"/>
                </a:lnTo>
                <a:lnTo>
                  <a:pt x="0" y="0"/>
                </a:lnTo>
                <a:close/>
              </a:path>
            </a:pathLst>
          </a:custGeom>
          <a:solidFill>
            <a:srgbClr val="4F80BC"/>
          </a:solidFill>
        </p:spPr>
        <p:txBody>
          <a:bodyPr wrap="square" lIns="0" tIns="0" rIns="0" bIns="0" rtlCol="0"/>
          <a:lstStyle/>
          <a:p/>
        </p:txBody>
      </p:sp>
      <p:sp>
        <p:nvSpPr>
          <p:cNvPr id="51" name="object 51"/>
          <p:cNvSpPr/>
          <p:nvPr/>
        </p:nvSpPr>
        <p:spPr>
          <a:xfrm>
            <a:off x="4518659" y="6810755"/>
            <a:ext cx="192024" cy="83820"/>
          </a:xfrm>
          <a:prstGeom prst="rect">
            <a:avLst/>
          </a:prstGeom>
          <a:blipFill>
            <a:blip r:embed="rId3" cstate="print"/>
            <a:stretch>
              <a:fillRect/>
            </a:stretch>
          </a:blipFill>
        </p:spPr>
        <p:txBody>
          <a:bodyPr wrap="square" lIns="0" tIns="0" rIns="0" bIns="0" rtlCol="0"/>
          <a:lstStyle/>
          <a:p/>
        </p:txBody>
      </p:sp>
      <p:sp>
        <p:nvSpPr>
          <p:cNvPr id="52" name="object 52"/>
          <p:cNvSpPr/>
          <p:nvPr/>
        </p:nvSpPr>
        <p:spPr>
          <a:xfrm>
            <a:off x="5925311" y="6810755"/>
            <a:ext cx="192024" cy="83820"/>
          </a:xfrm>
          <a:prstGeom prst="rect">
            <a:avLst/>
          </a:prstGeom>
          <a:blipFill>
            <a:blip r:embed="rId4" cstate="print"/>
            <a:stretch>
              <a:fillRect/>
            </a:stretch>
          </a:blipFill>
        </p:spPr>
        <p:txBody>
          <a:bodyPr wrap="square" lIns="0" tIns="0" rIns="0" bIns="0" rtlCol="0"/>
          <a:lstStyle/>
          <a:p/>
        </p:txBody>
      </p:sp>
      <p:graphicFrame>
        <p:nvGraphicFramePr>
          <p:cNvPr id="53" name="object 53"/>
          <p:cNvGraphicFramePr>
            <a:graphicFrameLocks noGrp="1"/>
          </p:cNvGraphicFramePr>
          <p:nvPr/>
        </p:nvGraphicFramePr>
        <p:xfrm>
          <a:off x="1082040" y="6786372"/>
          <a:ext cx="5613400" cy="1894839"/>
        </p:xfrm>
        <a:graphic>
          <a:graphicData uri="http://schemas.openxmlformats.org/drawingml/2006/table">
            <a:tbl>
              <a:tblPr firstRow="1" bandRow="1">
                <a:tableStyleId>{2D5ABB26-0587-4C30-8999-92F81FD0307C}</a:tableStyleId>
              </a:tblPr>
              <a:tblGrid>
                <a:gridCol w="1146175"/>
                <a:gridCol w="1653539"/>
                <a:gridCol w="1400810"/>
                <a:gridCol w="1399539"/>
              </a:tblGrid>
              <a:tr h="297179">
                <a:tc>
                  <a:txBody>
                    <a:bodyPr/>
                    <a:lstStyle/>
                    <a:p>
                      <a:pPr marL="48260">
                        <a:lnSpc>
                          <a:spcPts val="825"/>
                        </a:lnSpc>
                      </a:pPr>
                      <a:r>
                        <a:rPr dirty="0" sz="700" b="1">
                          <a:solidFill>
                            <a:srgbClr val="FFFFFF"/>
                          </a:solidFill>
                          <a:latin typeface="Arial"/>
                          <a:cs typeface="Arial"/>
                        </a:rPr>
                        <a:t>Load</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algn="ctr">
                        <a:lnSpc>
                          <a:spcPts val="825"/>
                        </a:lnSpc>
                      </a:pPr>
                      <a:r>
                        <a:rPr dirty="0" sz="700" b="1">
                          <a:solidFill>
                            <a:srgbClr val="FFFFFF"/>
                          </a:solidFill>
                          <a:latin typeface="Arial"/>
                          <a:cs typeface="Arial"/>
                        </a:rPr>
                        <a:t>Moment</a:t>
                      </a:r>
                      <a:r>
                        <a:rPr dirty="0" sz="700" spc="15" b="1">
                          <a:solidFill>
                            <a:srgbClr val="FFFFFF"/>
                          </a:solidFill>
                          <a:latin typeface="Arial"/>
                          <a:cs typeface="Arial"/>
                        </a:rPr>
                        <a:t> </a:t>
                      </a:r>
                      <a:r>
                        <a:rPr dirty="0" sz="700" b="1">
                          <a:solidFill>
                            <a:srgbClr val="FFFFFF"/>
                          </a:solidFill>
                          <a:latin typeface="Arial"/>
                          <a:cs typeface="Arial"/>
                        </a:rPr>
                        <a:t>(k-ft)</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marL="542290">
                        <a:lnSpc>
                          <a:spcPts val="825"/>
                        </a:lnSpc>
                      </a:pPr>
                      <a:r>
                        <a:rPr dirty="0" sz="700">
                          <a:solidFill>
                            <a:srgbClr val="FFFFFF"/>
                          </a:solidFill>
                          <a:latin typeface="Cambria"/>
                          <a:cs typeface="Cambria"/>
                        </a:rPr>
                        <a:t>𝒇</a:t>
                      </a:r>
                      <a:r>
                        <a:rPr dirty="0" baseline="-16666" sz="750">
                          <a:solidFill>
                            <a:srgbClr val="FFFFFF"/>
                          </a:solidFill>
                          <a:latin typeface="Cambria"/>
                          <a:cs typeface="Cambria"/>
                        </a:rPr>
                        <a:t>𝒕</a:t>
                      </a:r>
                      <a:r>
                        <a:rPr dirty="0" baseline="-16666" sz="750" spc="142">
                          <a:solidFill>
                            <a:srgbClr val="FFFFFF"/>
                          </a:solidFill>
                          <a:latin typeface="Cambria"/>
                          <a:cs typeface="Cambria"/>
                        </a:rPr>
                        <a:t> </a:t>
                      </a:r>
                      <a:r>
                        <a:rPr dirty="0" sz="700">
                          <a:solidFill>
                            <a:srgbClr val="FFFFFF"/>
                          </a:solidFill>
                          <a:latin typeface="Cambria"/>
                          <a:cs typeface="Cambria"/>
                        </a:rPr>
                        <a:t>𝒌𝒔𝒊</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tcPr>
                </a:tc>
                <a:tc>
                  <a:txBody>
                    <a:bodyPr/>
                    <a:lstStyle/>
                    <a:p>
                      <a:pPr algn="r" marR="589280">
                        <a:lnSpc>
                          <a:spcPts val="825"/>
                        </a:lnSpc>
                      </a:pPr>
                      <a:r>
                        <a:rPr dirty="0" sz="700">
                          <a:solidFill>
                            <a:srgbClr val="FFFFFF"/>
                          </a:solidFill>
                          <a:latin typeface="Cambria"/>
                          <a:cs typeface="Cambria"/>
                        </a:rPr>
                        <a:t>𝒇</a:t>
                      </a:r>
                      <a:r>
                        <a:rPr dirty="0" baseline="-16666" sz="750">
                          <a:solidFill>
                            <a:srgbClr val="FFFFFF"/>
                          </a:solidFill>
                          <a:latin typeface="Cambria"/>
                          <a:cs typeface="Cambria"/>
                        </a:rPr>
                        <a:t>𝒃</a:t>
                      </a:r>
                      <a:r>
                        <a:rPr dirty="0" baseline="-16666" sz="750" spc="22">
                          <a:solidFill>
                            <a:srgbClr val="FFFFFF"/>
                          </a:solidFill>
                          <a:latin typeface="Cambria"/>
                          <a:cs typeface="Cambria"/>
                        </a:rPr>
                        <a:t> </a:t>
                      </a:r>
                      <a:r>
                        <a:rPr dirty="0" sz="700">
                          <a:solidFill>
                            <a:srgbClr val="FFFFFF"/>
                          </a:solidFill>
                          <a:latin typeface="Cambria"/>
                          <a:cs typeface="Cambria"/>
                        </a:rPr>
                        <a:t>𝒌𝒔𝒊</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tcPr>
                </a:tc>
              </a:tr>
              <a:tr h="198120">
                <a:tc>
                  <a:txBody>
                    <a:bodyPr/>
                    <a:lstStyle/>
                    <a:p>
                      <a:pPr marL="48260">
                        <a:lnSpc>
                          <a:spcPts val="825"/>
                        </a:lnSpc>
                      </a:pPr>
                      <a:r>
                        <a:rPr dirty="0" sz="700" b="1">
                          <a:solidFill>
                            <a:srgbClr val="FFFFFF"/>
                          </a:solidFill>
                          <a:latin typeface="Arial"/>
                          <a:cs typeface="Arial"/>
                        </a:rPr>
                        <a:t>Girder</a:t>
                      </a:r>
                      <a:endParaRPr sz="700">
                        <a:latin typeface="Arial"/>
                        <a:cs typeface="Arial"/>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4F80BC"/>
                    </a:solidFill>
                  </a:tcPr>
                </a:tc>
                <a:tc>
                  <a:txBody>
                    <a:bodyPr/>
                    <a:lstStyle/>
                    <a:p>
                      <a:pPr algn="ctr" marL="1270">
                        <a:lnSpc>
                          <a:spcPts val="825"/>
                        </a:lnSpc>
                      </a:pPr>
                      <a:r>
                        <a:rPr dirty="0" sz="700">
                          <a:latin typeface="Arial"/>
                          <a:cs typeface="Arial"/>
                        </a:rPr>
                        <a:t>3368.43</a:t>
                      </a:r>
                      <a:endParaRPr sz="700">
                        <a:latin typeface="Arial"/>
                        <a:cs typeface="Arial"/>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marL="572770">
                        <a:lnSpc>
                          <a:spcPts val="825"/>
                        </a:lnSpc>
                      </a:pPr>
                      <a:r>
                        <a:rPr dirty="0" sz="700">
                          <a:latin typeface="Arial"/>
                          <a:cs typeface="Arial"/>
                        </a:rPr>
                        <a:t>-2.110</a:t>
                      </a:r>
                      <a:endParaRPr sz="700">
                        <a:latin typeface="Arial"/>
                        <a:cs typeface="Arial"/>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algn="r" marR="579120">
                        <a:lnSpc>
                          <a:spcPts val="825"/>
                        </a:lnSpc>
                      </a:pPr>
                      <a:r>
                        <a:rPr dirty="0" sz="700">
                          <a:latin typeface="Arial"/>
                          <a:cs typeface="Arial"/>
                        </a:rPr>
                        <a:t>1</a:t>
                      </a:r>
                      <a:r>
                        <a:rPr dirty="0" sz="700" spc="-10">
                          <a:latin typeface="Arial"/>
                          <a:cs typeface="Arial"/>
                        </a:rPr>
                        <a:t>.</a:t>
                      </a:r>
                      <a:r>
                        <a:rPr dirty="0" sz="700">
                          <a:latin typeface="Arial"/>
                          <a:cs typeface="Arial"/>
                        </a:rPr>
                        <a:t>963</a:t>
                      </a:r>
                      <a:endParaRPr sz="700">
                        <a:latin typeface="Arial"/>
                        <a:cs typeface="Arial"/>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r>
              <a:tr h="199643">
                <a:tc>
                  <a:txBody>
                    <a:bodyPr/>
                    <a:lstStyle/>
                    <a:p>
                      <a:pPr marL="48260">
                        <a:lnSpc>
                          <a:spcPts val="835"/>
                        </a:lnSpc>
                      </a:pPr>
                      <a:r>
                        <a:rPr dirty="0" sz="700" b="1">
                          <a:solidFill>
                            <a:srgbClr val="FFFFFF"/>
                          </a:solidFill>
                          <a:latin typeface="Arial"/>
                          <a:cs typeface="Arial"/>
                        </a:rPr>
                        <a:t>Diaphragms</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ctr">
                        <a:lnSpc>
                          <a:spcPts val="835"/>
                        </a:lnSpc>
                      </a:pPr>
                      <a:r>
                        <a:rPr dirty="0" sz="700">
                          <a:latin typeface="Arial"/>
                          <a:cs typeface="Arial"/>
                        </a:rPr>
                        <a:t>140.17</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marL="572770">
                        <a:lnSpc>
                          <a:spcPts val="835"/>
                        </a:lnSpc>
                      </a:pPr>
                      <a:r>
                        <a:rPr dirty="0" sz="700">
                          <a:latin typeface="Arial"/>
                          <a:cs typeface="Arial"/>
                        </a:rPr>
                        <a:t>-0.088</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r" marR="579120">
                        <a:lnSpc>
                          <a:spcPts val="835"/>
                        </a:lnSpc>
                      </a:pPr>
                      <a:r>
                        <a:rPr dirty="0" sz="700">
                          <a:latin typeface="Arial"/>
                          <a:cs typeface="Arial"/>
                        </a:rPr>
                        <a:t>0</a:t>
                      </a:r>
                      <a:r>
                        <a:rPr dirty="0" sz="700" spc="-10">
                          <a:latin typeface="Arial"/>
                          <a:cs typeface="Arial"/>
                        </a:rPr>
                        <a:t>.</a:t>
                      </a:r>
                      <a:r>
                        <a:rPr dirty="0" sz="700">
                          <a:latin typeface="Arial"/>
                          <a:cs typeface="Arial"/>
                        </a:rPr>
                        <a:t>082</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r h="198119">
                <a:tc>
                  <a:txBody>
                    <a:bodyPr/>
                    <a:lstStyle/>
                    <a:p>
                      <a:pPr marL="48260">
                        <a:lnSpc>
                          <a:spcPts val="825"/>
                        </a:lnSpc>
                      </a:pPr>
                      <a:r>
                        <a:rPr dirty="0" sz="700" b="1">
                          <a:solidFill>
                            <a:srgbClr val="FFFFFF"/>
                          </a:solidFill>
                          <a:latin typeface="Arial"/>
                          <a:cs typeface="Arial"/>
                        </a:rPr>
                        <a:t>Slab</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ctr" marL="1270">
                        <a:lnSpc>
                          <a:spcPts val="825"/>
                        </a:lnSpc>
                      </a:pPr>
                      <a:r>
                        <a:rPr dirty="0" sz="700">
                          <a:latin typeface="Arial"/>
                          <a:cs typeface="Arial"/>
                        </a:rPr>
                        <a:t>2465.61</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marL="572770">
                        <a:lnSpc>
                          <a:spcPts val="825"/>
                        </a:lnSpc>
                      </a:pPr>
                      <a:r>
                        <a:rPr dirty="0" sz="700">
                          <a:latin typeface="Arial"/>
                          <a:cs typeface="Arial"/>
                        </a:rPr>
                        <a:t>-1.545</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r" marR="579120">
                        <a:lnSpc>
                          <a:spcPts val="825"/>
                        </a:lnSpc>
                      </a:pPr>
                      <a:r>
                        <a:rPr dirty="0" sz="700">
                          <a:latin typeface="Arial"/>
                          <a:cs typeface="Arial"/>
                        </a:rPr>
                        <a:t>1</a:t>
                      </a:r>
                      <a:r>
                        <a:rPr dirty="0" sz="700" spc="-10">
                          <a:latin typeface="Arial"/>
                          <a:cs typeface="Arial"/>
                        </a:rPr>
                        <a:t>.</a:t>
                      </a:r>
                      <a:r>
                        <a:rPr dirty="0" sz="700">
                          <a:latin typeface="Arial"/>
                          <a:cs typeface="Arial"/>
                        </a:rPr>
                        <a:t>437</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r>
              <a:tr h="198120">
                <a:tc>
                  <a:txBody>
                    <a:bodyPr/>
                    <a:lstStyle/>
                    <a:p>
                      <a:pPr marL="48260">
                        <a:lnSpc>
                          <a:spcPts val="825"/>
                        </a:lnSpc>
                      </a:pPr>
                      <a:r>
                        <a:rPr dirty="0" sz="700" b="1">
                          <a:solidFill>
                            <a:srgbClr val="FFFFFF"/>
                          </a:solidFill>
                          <a:latin typeface="Arial"/>
                          <a:cs typeface="Arial"/>
                        </a:rPr>
                        <a:t>Haunch</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ctr">
                        <a:lnSpc>
                          <a:spcPts val="825"/>
                        </a:lnSpc>
                      </a:pPr>
                      <a:r>
                        <a:rPr dirty="0" sz="700">
                          <a:latin typeface="Arial"/>
                          <a:cs typeface="Arial"/>
                        </a:rPr>
                        <a:t>760.28</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marL="572770">
                        <a:lnSpc>
                          <a:spcPts val="825"/>
                        </a:lnSpc>
                      </a:pPr>
                      <a:r>
                        <a:rPr dirty="0" sz="700">
                          <a:latin typeface="Arial"/>
                          <a:cs typeface="Arial"/>
                        </a:rPr>
                        <a:t>-0.476</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r" marR="579120">
                        <a:lnSpc>
                          <a:spcPts val="825"/>
                        </a:lnSpc>
                      </a:pPr>
                      <a:r>
                        <a:rPr dirty="0" sz="700">
                          <a:latin typeface="Arial"/>
                          <a:cs typeface="Arial"/>
                        </a:rPr>
                        <a:t>0</a:t>
                      </a:r>
                      <a:r>
                        <a:rPr dirty="0" sz="700" spc="-10">
                          <a:latin typeface="Arial"/>
                          <a:cs typeface="Arial"/>
                        </a:rPr>
                        <a:t>.</a:t>
                      </a:r>
                      <a:r>
                        <a:rPr dirty="0" sz="700">
                          <a:latin typeface="Arial"/>
                          <a:cs typeface="Arial"/>
                        </a:rPr>
                        <a:t>443</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r h="198119">
                <a:tc>
                  <a:txBody>
                    <a:bodyPr/>
                    <a:lstStyle/>
                    <a:p>
                      <a:pPr marL="48260">
                        <a:lnSpc>
                          <a:spcPts val="835"/>
                        </a:lnSpc>
                      </a:pPr>
                      <a:r>
                        <a:rPr dirty="0" sz="700" b="1">
                          <a:solidFill>
                            <a:srgbClr val="FFFFFF"/>
                          </a:solidFill>
                          <a:latin typeface="Arial"/>
                          <a:cs typeface="Arial"/>
                        </a:rPr>
                        <a:t>Barrier</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ctr">
                        <a:lnSpc>
                          <a:spcPts val="835"/>
                        </a:lnSpc>
                      </a:pPr>
                      <a:r>
                        <a:rPr dirty="0" sz="700">
                          <a:latin typeface="Arial"/>
                          <a:cs typeface="Arial"/>
                        </a:rPr>
                        <a:t>732.12</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marL="572770">
                        <a:lnSpc>
                          <a:spcPts val="835"/>
                        </a:lnSpc>
                      </a:pPr>
                      <a:r>
                        <a:rPr dirty="0" sz="700">
                          <a:latin typeface="Arial"/>
                          <a:cs typeface="Arial"/>
                        </a:rPr>
                        <a:t>-0.177</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r" marR="579120">
                        <a:lnSpc>
                          <a:spcPts val="835"/>
                        </a:lnSpc>
                      </a:pPr>
                      <a:r>
                        <a:rPr dirty="0" sz="700">
                          <a:latin typeface="Arial"/>
                          <a:cs typeface="Arial"/>
                        </a:rPr>
                        <a:t>0</a:t>
                      </a:r>
                      <a:r>
                        <a:rPr dirty="0" sz="700" spc="-10">
                          <a:latin typeface="Arial"/>
                          <a:cs typeface="Arial"/>
                        </a:rPr>
                        <a:t>.</a:t>
                      </a:r>
                      <a:r>
                        <a:rPr dirty="0" sz="700">
                          <a:latin typeface="Arial"/>
                          <a:cs typeface="Arial"/>
                        </a:rPr>
                        <a:t>344</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r>
              <a:tr h="198119">
                <a:tc>
                  <a:txBody>
                    <a:bodyPr/>
                    <a:lstStyle/>
                    <a:p>
                      <a:pPr marL="48260">
                        <a:lnSpc>
                          <a:spcPct val="100000"/>
                        </a:lnSpc>
                        <a:spcBef>
                          <a:spcPts val="5"/>
                        </a:spcBef>
                      </a:pPr>
                      <a:r>
                        <a:rPr dirty="0" sz="700" b="1">
                          <a:solidFill>
                            <a:srgbClr val="FFFFFF"/>
                          </a:solidFill>
                          <a:latin typeface="Arial"/>
                          <a:cs typeface="Arial"/>
                        </a:rPr>
                        <a:t>Future</a:t>
                      </a:r>
                      <a:r>
                        <a:rPr dirty="0" sz="700" spc="5" b="1">
                          <a:solidFill>
                            <a:srgbClr val="FFFFFF"/>
                          </a:solidFill>
                          <a:latin typeface="Arial"/>
                          <a:cs typeface="Arial"/>
                        </a:rPr>
                        <a:t> </a:t>
                      </a:r>
                      <a:r>
                        <a:rPr dirty="0" sz="700" spc="-5" b="1">
                          <a:solidFill>
                            <a:srgbClr val="FFFFFF"/>
                          </a:solidFill>
                          <a:latin typeface="Arial"/>
                          <a:cs typeface="Arial"/>
                        </a:rPr>
                        <a:t>Overlay</a:t>
                      </a:r>
                      <a:endParaRPr sz="700">
                        <a:latin typeface="Arial"/>
                        <a:cs typeface="Arial"/>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ctr">
                        <a:lnSpc>
                          <a:spcPct val="100000"/>
                        </a:lnSpc>
                        <a:spcBef>
                          <a:spcPts val="5"/>
                        </a:spcBef>
                      </a:pPr>
                      <a:r>
                        <a:rPr dirty="0" sz="700">
                          <a:latin typeface="Arial"/>
                          <a:cs typeface="Arial"/>
                        </a:rPr>
                        <a:t>739.63</a:t>
                      </a:r>
                      <a:endParaRPr sz="700">
                        <a:latin typeface="Arial"/>
                        <a:cs typeface="Arial"/>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marL="572770">
                        <a:lnSpc>
                          <a:spcPct val="100000"/>
                        </a:lnSpc>
                        <a:spcBef>
                          <a:spcPts val="5"/>
                        </a:spcBef>
                      </a:pPr>
                      <a:r>
                        <a:rPr dirty="0" sz="700">
                          <a:latin typeface="Arial"/>
                          <a:cs typeface="Arial"/>
                        </a:rPr>
                        <a:t>-0.179</a:t>
                      </a:r>
                      <a:endParaRPr sz="700">
                        <a:latin typeface="Arial"/>
                        <a:cs typeface="Arial"/>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r" marR="579120">
                        <a:lnSpc>
                          <a:spcPct val="100000"/>
                        </a:lnSpc>
                        <a:spcBef>
                          <a:spcPts val="5"/>
                        </a:spcBef>
                      </a:pPr>
                      <a:r>
                        <a:rPr dirty="0" sz="700">
                          <a:latin typeface="Arial"/>
                          <a:cs typeface="Arial"/>
                        </a:rPr>
                        <a:t>0</a:t>
                      </a:r>
                      <a:r>
                        <a:rPr dirty="0" sz="700" spc="-10">
                          <a:latin typeface="Arial"/>
                          <a:cs typeface="Arial"/>
                        </a:rPr>
                        <a:t>.</a:t>
                      </a:r>
                      <a:r>
                        <a:rPr dirty="0" sz="700">
                          <a:latin typeface="Arial"/>
                          <a:cs typeface="Arial"/>
                        </a:rPr>
                        <a:t>348</a:t>
                      </a:r>
                      <a:endParaRPr sz="700">
                        <a:latin typeface="Arial"/>
                        <a:cs typeface="Arial"/>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r h="199644">
                <a:tc>
                  <a:txBody>
                    <a:bodyPr/>
                    <a:lstStyle/>
                    <a:p>
                      <a:pPr marL="48260">
                        <a:lnSpc>
                          <a:spcPct val="100000"/>
                        </a:lnSpc>
                        <a:spcBef>
                          <a:spcPts val="5"/>
                        </a:spcBef>
                      </a:pPr>
                      <a:r>
                        <a:rPr dirty="0" sz="700" b="1">
                          <a:solidFill>
                            <a:srgbClr val="FFFFFF"/>
                          </a:solidFill>
                          <a:latin typeface="Arial"/>
                          <a:cs typeface="Arial"/>
                        </a:rPr>
                        <a:t>Design</a:t>
                      </a:r>
                      <a:r>
                        <a:rPr dirty="0" sz="700" spc="5" b="1">
                          <a:solidFill>
                            <a:srgbClr val="FFFFFF"/>
                          </a:solidFill>
                          <a:latin typeface="Arial"/>
                          <a:cs typeface="Arial"/>
                        </a:rPr>
                        <a:t> </a:t>
                      </a:r>
                      <a:r>
                        <a:rPr dirty="0" sz="700" b="1">
                          <a:solidFill>
                            <a:srgbClr val="FFFFFF"/>
                          </a:solidFill>
                          <a:latin typeface="Arial"/>
                          <a:cs typeface="Arial"/>
                        </a:rPr>
                        <a:t>(HL-93)</a:t>
                      </a:r>
                      <a:endParaRPr sz="700">
                        <a:latin typeface="Arial"/>
                        <a:cs typeface="Arial"/>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ctr">
                        <a:lnSpc>
                          <a:spcPct val="100000"/>
                        </a:lnSpc>
                        <a:spcBef>
                          <a:spcPts val="5"/>
                        </a:spcBef>
                      </a:pPr>
                      <a:r>
                        <a:rPr dirty="0" sz="700">
                          <a:latin typeface="Arial"/>
                          <a:cs typeface="Arial"/>
                        </a:rPr>
                        <a:t>(0.694)(5485.09)=3804.05 per</a:t>
                      </a:r>
                      <a:r>
                        <a:rPr dirty="0" sz="700" spc="-45">
                          <a:latin typeface="Arial"/>
                          <a:cs typeface="Arial"/>
                        </a:rPr>
                        <a:t> </a:t>
                      </a:r>
                      <a:r>
                        <a:rPr dirty="0" sz="700">
                          <a:latin typeface="Arial"/>
                          <a:cs typeface="Arial"/>
                        </a:rPr>
                        <a:t>girder</a:t>
                      </a:r>
                      <a:endParaRPr sz="700">
                        <a:latin typeface="Arial"/>
                        <a:cs typeface="Arial"/>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marL="572770">
                        <a:lnSpc>
                          <a:spcPct val="100000"/>
                        </a:lnSpc>
                        <a:spcBef>
                          <a:spcPts val="5"/>
                        </a:spcBef>
                      </a:pPr>
                      <a:r>
                        <a:rPr dirty="0" sz="700">
                          <a:latin typeface="Arial"/>
                          <a:cs typeface="Arial"/>
                        </a:rPr>
                        <a:t>-0.920</a:t>
                      </a:r>
                      <a:endParaRPr sz="700">
                        <a:latin typeface="Arial"/>
                        <a:cs typeface="Arial"/>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r" marR="578485">
                        <a:lnSpc>
                          <a:spcPct val="100000"/>
                        </a:lnSpc>
                        <a:spcBef>
                          <a:spcPts val="5"/>
                        </a:spcBef>
                      </a:pPr>
                      <a:r>
                        <a:rPr dirty="0" sz="700">
                          <a:latin typeface="Arial"/>
                          <a:cs typeface="Arial"/>
                        </a:rPr>
                        <a:t>1</a:t>
                      </a:r>
                      <a:r>
                        <a:rPr dirty="0" sz="700" spc="-10">
                          <a:latin typeface="Arial"/>
                          <a:cs typeface="Arial"/>
                        </a:rPr>
                        <a:t>.</a:t>
                      </a:r>
                      <a:r>
                        <a:rPr dirty="0" sz="700">
                          <a:latin typeface="Arial"/>
                          <a:cs typeface="Arial"/>
                        </a:rPr>
                        <a:t>789</a:t>
                      </a:r>
                      <a:endParaRPr sz="700">
                        <a:latin typeface="Arial"/>
                        <a:cs typeface="Arial"/>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r>
              <a:tr h="198119">
                <a:tc>
                  <a:txBody>
                    <a:bodyPr/>
                    <a:lstStyle/>
                    <a:p>
                      <a:pPr marL="48260">
                        <a:lnSpc>
                          <a:spcPts val="835"/>
                        </a:lnSpc>
                      </a:pPr>
                      <a:r>
                        <a:rPr dirty="0" sz="700" b="1">
                          <a:solidFill>
                            <a:srgbClr val="FFFFFF"/>
                          </a:solidFill>
                          <a:latin typeface="Arial"/>
                          <a:cs typeface="Arial"/>
                        </a:rPr>
                        <a:t>Fatigue</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ctr">
                        <a:lnSpc>
                          <a:spcPts val="835"/>
                        </a:lnSpc>
                      </a:pPr>
                      <a:r>
                        <a:rPr dirty="0" sz="700">
                          <a:latin typeface="Arial"/>
                          <a:cs typeface="Arial"/>
                        </a:rPr>
                        <a:t>(0.694)(2686.86)=1863.40 per</a:t>
                      </a:r>
                      <a:r>
                        <a:rPr dirty="0" sz="700" spc="-45">
                          <a:latin typeface="Arial"/>
                          <a:cs typeface="Arial"/>
                        </a:rPr>
                        <a:t> </a:t>
                      </a:r>
                      <a:r>
                        <a:rPr dirty="0" sz="700">
                          <a:latin typeface="Arial"/>
                          <a:cs typeface="Arial"/>
                        </a:rPr>
                        <a:t>girder</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marL="572770">
                        <a:lnSpc>
                          <a:spcPts val="835"/>
                        </a:lnSpc>
                      </a:pPr>
                      <a:r>
                        <a:rPr dirty="0" sz="700">
                          <a:latin typeface="Arial"/>
                          <a:cs typeface="Arial"/>
                        </a:rPr>
                        <a:t>-0.451</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r" marR="578485">
                        <a:lnSpc>
                          <a:spcPts val="835"/>
                        </a:lnSpc>
                      </a:pPr>
                      <a:r>
                        <a:rPr dirty="0" sz="700">
                          <a:latin typeface="Arial"/>
                          <a:cs typeface="Arial"/>
                        </a:rPr>
                        <a:t>0</a:t>
                      </a:r>
                      <a:r>
                        <a:rPr dirty="0" sz="700" spc="-10">
                          <a:latin typeface="Arial"/>
                          <a:cs typeface="Arial"/>
                        </a:rPr>
                        <a:t>.</a:t>
                      </a:r>
                      <a:r>
                        <a:rPr dirty="0" sz="700">
                          <a:latin typeface="Arial"/>
                          <a:cs typeface="Arial"/>
                        </a:rPr>
                        <a:t>877</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bl>
          </a:graphicData>
        </a:graphic>
      </p:graphicFrame>
      <p:sp>
        <p:nvSpPr>
          <p:cNvPr id="54" name="object 54"/>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55" name="object 55"/>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53</a:t>
            </a:r>
            <a:endParaRPr sz="1050">
              <a:latin typeface="Calibri"/>
              <a:cs typeface="Calibri"/>
            </a:endParaRPr>
          </a:p>
        </p:txBody>
      </p:sp>
      <p:sp>
        <p:nvSpPr>
          <p:cNvPr id="57" name="object 57"/>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56" name="object 56"/>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54</a:t>
            </a:r>
            <a:endParaRPr sz="105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3424554" cy="417195"/>
          </a:xfrm>
          <a:prstGeom prst="rect"/>
        </p:spPr>
        <p:txBody>
          <a:bodyPr wrap="square" lIns="0" tIns="14604" rIns="0" bIns="0" rtlCol="0" vert="horz">
            <a:spAutoFit/>
          </a:bodyPr>
          <a:lstStyle/>
          <a:p>
            <a:pPr>
              <a:lnSpc>
                <a:spcPct val="100000"/>
              </a:lnSpc>
              <a:spcBef>
                <a:spcPts val="114"/>
              </a:spcBef>
            </a:pPr>
            <a:r>
              <a:rPr dirty="0" sz="2550" spc="5" b="0">
                <a:solidFill>
                  <a:srgbClr val="1C7C5B"/>
                </a:solidFill>
                <a:latin typeface="Arial Black"/>
                <a:cs typeface="Arial Black"/>
              </a:rPr>
              <a:t>Estimate</a:t>
            </a:r>
            <a:r>
              <a:rPr dirty="0" sz="2550" spc="-65" b="0">
                <a:solidFill>
                  <a:srgbClr val="1C7C5B"/>
                </a:solidFill>
                <a:latin typeface="Arial Black"/>
                <a:cs typeface="Arial Black"/>
              </a:rPr>
              <a:t> </a:t>
            </a:r>
            <a:r>
              <a:rPr dirty="0" sz="2550" spc="15" b="0">
                <a:solidFill>
                  <a:srgbClr val="1C7C5B"/>
                </a:solidFill>
                <a:latin typeface="Arial Black"/>
                <a:cs typeface="Arial Black"/>
              </a:rPr>
              <a:t>Prestress</a:t>
            </a:r>
            <a:endParaRPr sz="2550">
              <a:latin typeface="Arial Black"/>
              <a:cs typeface="Arial Black"/>
            </a:endParaRPr>
          </a:p>
        </p:txBody>
      </p:sp>
      <p:sp>
        <p:nvSpPr>
          <p:cNvPr id="6" name="object 6"/>
          <p:cNvSpPr txBox="1"/>
          <p:nvPr/>
        </p:nvSpPr>
        <p:spPr>
          <a:xfrm>
            <a:off x="991105" y="1823763"/>
            <a:ext cx="4561840" cy="1203960"/>
          </a:xfrm>
          <a:prstGeom prst="rect">
            <a:avLst/>
          </a:prstGeom>
        </p:spPr>
        <p:txBody>
          <a:bodyPr wrap="square" lIns="0" tIns="66040" rIns="0" bIns="0" rtlCol="0" vert="horz">
            <a:spAutoFit/>
          </a:bodyPr>
          <a:lstStyle/>
          <a:p>
            <a:pPr marL="270510" indent="-245745">
              <a:lnSpc>
                <a:spcPct val="100000"/>
              </a:lnSpc>
              <a:spcBef>
                <a:spcPts val="520"/>
              </a:spcBef>
              <a:buFont typeface="Arial"/>
              <a:buChar char="•"/>
              <a:tabLst>
                <a:tab pos="270510" algn="l"/>
                <a:tab pos="271145" algn="l"/>
              </a:tabLst>
            </a:pPr>
            <a:r>
              <a:rPr dirty="0" sz="1150" spc="-10">
                <a:latin typeface="Cambria"/>
                <a:cs typeface="Cambria"/>
              </a:rPr>
              <a:t>𝑆𝑒𝑟𝑣𝑖𝑐𝑒</a:t>
            </a:r>
            <a:r>
              <a:rPr dirty="0" sz="1150" spc="45">
                <a:latin typeface="Cambria"/>
                <a:cs typeface="Cambria"/>
              </a:rPr>
              <a:t> </a:t>
            </a:r>
            <a:r>
              <a:rPr dirty="0" sz="1150" spc="-5">
                <a:latin typeface="Cambria"/>
                <a:cs typeface="Cambria"/>
              </a:rPr>
              <a:t>𝐼𝐼𝐼</a:t>
            </a:r>
            <a:r>
              <a:rPr dirty="0" sz="1150" spc="100">
                <a:latin typeface="Cambria"/>
                <a:cs typeface="Cambria"/>
              </a:rPr>
              <a:t> </a:t>
            </a:r>
            <a:r>
              <a:rPr dirty="0" sz="1150" spc="210">
                <a:latin typeface="Cambria"/>
                <a:cs typeface="Cambria"/>
              </a:rPr>
              <a:t>=</a:t>
            </a:r>
            <a:r>
              <a:rPr dirty="0" sz="1150" spc="65">
                <a:latin typeface="Cambria"/>
                <a:cs typeface="Cambria"/>
              </a:rPr>
              <a:t> </a:t>
            </a:r>
            <a:r>
              <a:rPr dirty="0" sz="1150" spc="-10">
                <a:latin typeface="Cambria"/>
                <a:cs typeface="Cambria"/>
              </a:rPr>
              <a:t>1.0𝐷𝐶</a:t>
            </a:r>
            <a:r>
              <a:rPr dirty="0" sz="1150" spc="55">
                <a:latin typeface="Cambria"/>
                <a:cs typeface="Cambria"/>
              </a:rPr>
              <a:t> </a:t>
            </a:r>
            <a:r>
              <a:rPr dirty="0" sz="1150" spc="210">
                <a:latin typeface="Cambria"/>
                <a:cs typeface="Cambria"/>
              </a:rPr>
              <a:t>+</a:t>
            </a:r>
            <a:r>
              <a:rPr dirty="0" sz="1150">
                <a:latin typeface="Cambria"/>
                <a:cs typeface="Cambria"/>
              </a:rPr>
              <a:t> </a:t>
            </a:r>
            <a:r>
              <a:rPr dirty="0" sz="1150" spc="-10">
                <a:latin typeface="Cambria"/>
                <a:cs typeface="Cambria"/>
              </a:rPr>
              <a:t>1.0𝐷𝑊</a:t>
            </a:r>
            <a:r>
              <a:rPr dirty="0" sz="1150" spc="50">
                <a:latin typeface="Cambria"/>
                <a:cs typeface="Cambria"/>
              </a:rPr>
              <a:t> </a:t>
            </a:r>
            <a:r>
              <a:rPr dirty="0" sz="1150" spc="210">
                <a:latin typeface="Cambria"/>
                <a:cs typeface="Cambria"/>
              </a:rPr>
              <a:t>+</a:t>
            </a:r>
            <a:r>
              <a:rPr dirty="0" sz="1150">
                <a:latin typeface="Cambria"/>
                <a:cs typeface="Cambria"/>
              </a:rPr>
              <a:t> </a:t>
            </a:r>
            <a:r>
              <a:rPr dirty="0" sz="1150" spc="-5">
                <a:latin typeface="Cambria"/>
                <a:cs typeface="Cambria"/>
              </a:rPr>
              <a:t>0.8(𝐿𝐿</a:t>
            </a:r>
            <a:r>
              <a:rPr dirty="0" sz="1150" spc="25">
                <a:latin typeface="Cambria"/>
                <a:cs typeface="Cambria"/>
              </a:rPr>
              <a:t> </a:t>
            </a:r>
            <a:r>
              <a:rPr dirty="0" sz="1150" spc="210">
                <a:latin typeface="Cambria"/>
                <a:cs typeface="Cambria"/>
              </a:rPr>
              <a:t>+</a:t>
            </a:r>
            <a:r>
              <a:rPr dirty="0" sz="1150">
                <a:latin typeface="Cambria"/>
                <a:cs typeface="Cambria"/>
              </a:rPr>
              <a:t> </a:t>
            </a:r>
            <a:r>
              <a:rPr dirty="0" sz="1150" spc="15">
                <a:latin typeface="Cambria"/>
                <a:cs typeface="Cambria"/>
              </a:rPr>
              <a:t>𝐼𝑀)</a:t>
            </a:r>
            <a:endParaRPr sz="1150">
              <a:latin typeface="Cambria"/>
              <a:cs typeface="Cambria"/>
            </a:endParaRPr>
          </a:p>
          <a:p>
            <a:pPr marL="270510" indent="-245745">
              <a:lnSpc>
                <a:spcPct val="100000"/>
              </a:lnSpc>
              <a:spcBef>
                <a:spcPts val="420"/>
              </a:spcBef>
              <a:buFont typeface="Arial"/>
              <a:buChar char="•"/>
              <a:tabLst>
                <a:tab pos="270510" algn="l"/>
                <a:tab pos="271145" algn="l"/>
              </a:tabLst>
            </a:pPr>
            <a:r>
              <a:rPr dirty="0" sz="1150" spc="-70">
                <a:latin typeface="Cambria"/>
                <a:cs typeface="Cambria"/>
              </a:rPr>
              <a:t>𝑓</a:t>
            </a:r>
            <a:r>
              <a:rPr dirty="0" baseline="-17361" sz="1200" spc="-104">
                <a:latin typeface="Cambria"/>
                <a:cs typeface="Cambria"/>
              </a:rPr>
              <a:t>b </a:t>
            </a:r>
            <a:r>
              <a:rPr dirty="0" sz="1150" spc="210">
                <a:latin typeface="Cambria"/>
                <a:cs typeface="Cambria"/>
              </a:rPr>
              <a:t>=</a:t>
            </a:r>
            <a:r>
              <a:rPr dirty="0" sz="1150" spc="20">
                <a:latin typeface="Cambria"/>
                <a:cs typeface="Cambria"/>
              </a:rPr>
              <a:t> </a:t>
            </a:r>
            <a:r>
              <a:rPr dirty="0" sz="1150" spc="-10">
                <a:latin typeface="Cambria"/>
                <a:cs typeface="Cambria"/>
              </a:rPr>
              <a:t>6.169𝑘𝑠𝑖</a:t>
            </a:r>
            <a:endParaRPr sz="1150">
              <a:latin typeface="Cambria"/>
              <a:cs typeface="Cambria"/>
            </a:endParaRPr>
          </a:p>
          <a:p>
            <a:pPr marL="270510" indent="-245745">
              <a:lnSpc>
                <a:spcPct val="100000"/>
              </a:lnSpc>
              <a:spcBef>
                <a:spcPts val="409"/>
              </a:spcBef>
              <a:buFont typeface="Arial"/>
              <a:buChar char="•"/>
              <a:tabLst>
                <a:tab pos="270510" algn="l"/>
                <a:tab pos="271145" algn="l"/>
              </a:tabLst>
            </a:pPr>
            <a:r>
              <a:rPr dirty="0" sz="1150" spc="-70">
                <a:latin typeface="Cambria"/>
                <a:cs typeface="Cambria"/>
              </a:rPr>
              <a:t>𝑓</a:t>
            </a:r>
            <a:r>
              <a:rPr dirty="0" baseline="-17361" sz="1200" spc="-104">
                <a:latin typeface="Cambria"/>
                <a:cs typeface="Cambria"/>
              </a:rPr>
              <a:t>b </a:t>
            </a:r>
            <a:r>
              <a:rPr dirty="0" sz="1150" spc="210">
                <a:latin typeface="Cambria"/>
                <a:cs typeface="Cambria"/>
              </a:rPr>
              <a:t>+ </a:t>
            </a:r>
            <a:r>
              <a:rPr dirty="0" sz="1150" spc="-35">
                <a:latin typeface="Cambria"/>
                <a:cs typeface="Cambria"/>
              </a:rPr>
              <a:t>𝑓</a:t>
            </a:r>
            <a:r>
              <a:rPr dirty="0" baseline="-17361" sz="1200" spc="-52">
                <a:latin typeface="Cambria"/>
                <a:cs typeface="Cambria"/>
              </a:rPr>
              <a:t>ps</a:t>
            </a:r>
            <a:r>
              <a:rPr dirty="0" baseline="-17361" sz="1200" spc="157">
                <a:latin typeface="Cambria"/>
                <a:cs typeface="Cambria"/>
              </a:rPr>
              <a:t> </a:t>
            </a:r>
            <a:r>
              <a:rPr dirty="0" sz="1150" spc="210">
                <a:latin typeface="Cambria"/>
                <a:cs typeface="Cambria"/>
              </a:rPr>
              <a:t>= </a:t>
            </a:r>
            <a:r>
              <a:rPr dirty="0" sz="1150" spc="-10">
                <a:latin typeface="Cambria"/>
                <a:cs typeface="Cambria"/>
              </a:rPr>
              <a:t>0.0 𝑘𝑠𝑖 </a:t>
            </a:r>
            <a:r>
              <a:rPr dirty="0" sz="1150" spc="-5">
                <a:latin typeface="Arial"/>
                <a:cs typeface="Arial"/>
              </a:rPr>
              <a:t>(0 ksi per</a:t>
            </a:r>
            <a:r>
              <a:rPr dirty="0" sz="1150" spc="-50">
                <a:latin typeface="Arial"/>
                <a:cs typeface="Arial"/>
              </a:rPr>
              <a:t> </a:t>
            </a:r>
            <a:r>
              <a:rPr dirty="0" sz="1150" spc="-5">
                <a:latin typeface="Arial"/>
                <a:cs typeface="Arial"/>
              </a:rPr>
              <a:t>WSDOT)</a:t>
            </a:r>
            <a:endParaRPr sz="1150">
              <a:latin typeface="Arial"/>
              <a:cs typeface="Arial"/>
            </a:endParaRPr>
          </a:p>
          <a:p>
            <a:pPr marL="269875" indent="-245110">
              <a:lnSpc>
                <a:spcPct val="100000"/>
              </a:lnSpc>
              <a:spcBef>
                <a:spcPts val="570"/>
              </a:spcBef>
              <a:buChar char="•"/>
              <a:tabLst>
                <a:tab pos="269875" algn="l"/>
                <a:tab pos="270510" algn="l"/>
              </a:tabLst>
            </a:pPr>
            <a:r>
              <a:rPr dirty="0" sz="1250" spc="25">
                <a:latin typeface="Arial"/>
                <a:cs typeface="Arial"/>
              </a:rPr>
              <a:t>Assume </a:t>
            </a:r>
            <a:r>
              <a:rPr dirty="0" sz="1250" spc="15">
                <a:latin typeface="Arial"/>
                <a:cs typeface="Arial"/>
              </a:rPr>
              <a:t>resultant prestress force 3” above bottom </a:t>
            </a:r>
            <a:r>
              <a:rPr dirty="0" sz="1250" spc="10">
                <a:latin typeface="Arial"/>
                <a:cs typeface="Arial"/>
              </a:rPr>
              <a:t>of</a:t>
            </a:r>
            <a:r>
              <a:rPr dirty="0" sz="1250" spc="-240">
                <a:latin typeface="Arial"/>
                <a:cs typeface="Arial"/>
              </a:rPr>
              <a:t> </a:t>
            </a:r>
            <a:r>
              <a:rPr dirty="0" sz="1250" spc="10">
                <a:latin typeface="Arial"/>
                <a:cs typeface="Arial"/>
              </a:rPr>
              <a:t>girder</a:t>
            </a:r>
            <a:endParaRPr sz="1250">
              <a:latin typeface="Arial"/>
              <a:cs typeface="Arial"/>
            </a:endParaRPr>
          </a:p>
          <a:p>
            <a:pPr marL="107314">
              <a:lnSpc>
                <a:spcPct val="100000"/>
              </a:lnSpc>
              <a:spcBef>
                <a:spcPts val="434"/>
              </a:spcBef>
            </a:pPr>
            <a:r>
              <a:rPr dirty="0" sz="1150" spc="-10">
                <a:latin typeface="Arial"/>
                <a:cs typeface="Arial"/>
              </a:rPr>
              <a:t>–</a:t>
            </a:r>
            <a:r>
              <a:rPr dirty="0" sz="1150" spc="75">
                <a:latin typeface="Arial"/>
                <a:cs typeface="Arial"/>
              </a:rPr>
              <a:t> </a:t>
            </a:r>
            <a:r>
              <a:rPr dirty="0" sz="1150" spc="-5">
                <a:latin typeface="Cambria"/>
                <a:cs typeface="Cambria"/>
              </a:rPr>
              <a:t>𝑒 </a:t>
            </a:r>
            <a:r>
              <a:rPr dirty="0" sz="1150" spc="210">
                <a:latin typeface="Cambria"/>
                <a:cs typeface="Cambria"/>
              </a:rPr>
              <a:t>= </a:t>
            </a:r>
            <a:r>
              <a:rPr dirty="0" sz="1150" spc="-75">
                <a:latin typeface="Cambria"/>
                <a:cs typeface="Cambria"/>
              </a:rPr>
              <a:t>𝑌</a:t>
            </a:r>
            <a:r>
              <a:rPr dirty="0" baseline="-17361" sz="1200" spc="-112">
                <a:latin typeface="Cambria"/>
                <a:cs typeface="Cambria"/>
              </a:rPr>
              <a:t>b </a:t>
            </a:r>
            <a:r>
              <a:rPr dirty="0" sz="1150" spc="210">
                <a:latin typeface="Cambria"/>
                <a:cs typeface="Cambria"/>
              </a:rPr>
              <a:t>− </a:t>
            </a:r>
            <a:r>
              <a:rPr dirty="0" sz="1150" spc="-10">
                <a:latin typeface="Cambria"/>
                <a:cs typeface="Cambria"/>
              </a:rPr>
              <a:t>3 𝑖𝑛 </a:t>
            </a:r>
            <a:r>
              <a:rPr dirty="0" sz="1150" spc="210">
                <a:latin typeface="Cambria"/>
                <a:cs typeface="Cambria"/>
              </a:rPr>
              <a:t>= </a:t>
            </a:r>
            <a:r>
              <a:rPr dirty="0" sz="1150" spc="-5">
                <a:latin typeface="Cambria"/>
                <a:cs typeface="Cambria"/>
              </a:rPr>
              <a:t>35.657 </a:t>
            </a:r>
            <a:r>
              <a:rPr dirty="0" sz="1150" spc="210">
                <a:latin typeface="Cambria"/>
                <a:cs typeface="Cambria"/>
              </a:rPr>
              <a:t>− </a:t>
            </a:r>
            <a:r>
              <a:rPr dirty="0" sz="1150" spc="-10">
                <a:latin typeface="Cambria"/>
                <a:cs typeface="Cambria"/>
              </a:rPr>
              <a:t>3 </a:t>
            </a:r>
            <a:r>
              <a:rPr dirty="0" sz="1150" spc="210">
                <a:latin typeface="Cambria"/>
                <a:cs typeface="Cambria"/>
              </a:rPr>
              <a:t>= </a:t>
            </a:r>
            <a:r>
              <a:rPr dirty="0" sz="1150" spc="-5">
                <a:latin typeface="Cambria"/>
                <a:cs typeface="Cambria"/>
              </a:rPr>
              <a:t>33.657 𝑖𝑛</a:t>
            </a:r>
            <a:endParaRPr sz="1150">
              <a:latin typeface="Cambria"/>
              <a:cs typeface="Cambria"/>
            </a:endParaRPr>
          </a:p>
        </p:txBody>
      </p:sp>
      <p:sp>
        <p:nvSpPr>
          <p:cNvPr id="7" name="object 7"/>
          <p:cNvSpPr txBox="1"/>
          <p:nvPr/>
        </p:nvSpPr>
        <p:spPr>
          <a:xfrm>
            <a:off x="1312123" y="3178528"/>
            <a:ext cx="128905" cy="151765"/>
          </a:xfrm>
          <a:prstGeom prst="rect">
            <a:avLst/>
          </a:prstGeom>
        </p:spPr>
        <p:txBody>
          <a:bodyPr wrap="square" lIns="0" tIns="15875" rIns="0" bIns="0" rtlCol="0" vert="horz">
            <a:spAutoFit/>
          </a:bodyPr>
          <a:lstStyle/>
          <a:p>
            <a:pPr>
              <a:lnSpc>
                <a:spcPct val="100000"/>
              </a:lnSpc>
              <a:spcBef>
                <a:spcPts val="125"/>
              </a:spcBef>
            </a:pPr>
            <a:r>
              <a:rPr dirty="0" sz="800" spc="65">
                <a:latin typeface="Cambria"/>
                <a:cs typeface="Cambria"/>
              </a:rPr>
              <a:t>p</a:t>
            </a:r>
            <a:r>
              <a:rPr dirty="0" sz="800" spc="55">
                <a:latin typeface="Cambria"/>
                <a:cs typeface="Cambria"/>
              </a:rPr>
              <a:t>s</a:t>
            </a:r>
            <a:endParaRPr sz="800">
              <a:latin typeface="Cambria"/>
              <a:cs typeface="Cambria"/>
            </a:endParaRPr>
          </a:p>
        </p:txBody>
      </p:sp>
      <p:sp>
        <p:nvSpPr>
          <p:cNvPr id="8" name="object 8"/>
          <p:cNvSpPr txBox="1"/>
          <p:nvPr/>
        </p:nvSpPr>
        <p:spPr>
          <a:xfrm>
            <a:off x="1626108" y="3055094"/>
            <a:ext cx="952500" cy="151765"/>
          </a:xfrm>
          <a:prstGeom prst="rect">
            <a:avLst/>
          </a:prstGeom>
        </p:spPr>
        <p:txBody>
          <a:bodyPr wrap="square" lIns="0" tIns="15875" rIns="0" bIns="0" rtlCol="0" vert="horz">
            <a:spAutoFit/>
          </a:bodyPr>
          <a:lstStyle/>
          <a:p>
            <a:pPr>
              <a:lnSpc>
                <a:spcPct val="100000"/>
              </a:lnSpc>
              <a:spcBef>
                <a:spcPts val="125"/>
              </a:spcBef>
              <a:tabLst>
                <a:tab pos="342265" algn="l"/>
                <a:tab pos="761365" algn="l"/>
              </a:tabLst>
            </a:pPr>
            <a:r>
              <a:rPr dirty="0" u="sng" sz="800" spc="-195">
                <a:uFill>
                  <a:solidFill>
                    <a:srgbClr val="000000"/>
                  </a:solidFill>
                </a:uFill>
                <a:latin typeface="Times New Roman"/>
                <a:cs typeface="Times New Roman"/>
              </a:rPr>
              <a:t> </a:t>
            </a:r>
            <a:r>
              <a:rPr dirty="0" u="sng" sz="800" spc="80">
                <a:uFill>
                  <a:solidFill>
                    <a:srgbClr val="000000"/>
                  </a:solidFill>
                </a:uFill>
                <a:latin typeface="Cambria"/>
                <a:cs typeface="Cambria"/>
              </a:rPr>
              <a:t>P</a:t>
            </a:r>
            <a:r>
              <a:rPr dirty="0" sz="800">
                <a:latin typeface="Cambria"/>
                <a:cs typeface="Cambria"/>
              </a:rPr>
              <a:t>	</a:t>
            </a:r>
            <a:r>
              <a:rPr dirty="0" u="sng" sz="800" spc="-195">
                <a:uFill>
                  <a:solidFill>
                    <a:srgbClr val="000000"/>
                  </a:solidFill>
                </a:uFill>
                <a:latin typeface="Times New Roman"/>
                <a:cs typeface="Times New Roman"/>
              </a:rPr>
              <a:t> </a:t>
            </a:r>
            <a:r>
              <a:rPr dirty="0" u="sng" sz="800" spc="80">
                <a:uFill>
                  <a:solidFill>
                    <a:srgbClr val="000000"/>
                  </a:solidFill>
                </a:uFill>
                <a:latin typeface="Cambria"/>
                <a:cs typeface="Cambria"/>
              </a:rPr>
              <a:t>P</a:t>
            </a:r>
            <a:r>
              <a:rPr dirty="0" sz="800">
                <a:latin typeface="Cambria"/>
                <a:cs typeface="Cambria"/>
              </a:rPr>
              <a:t>    </a:t>
            </a:r>
            <a:r>
              <a:rPr dirty="0" sz="800" spc="-75">
                <a:latin typeface="Cambria"/>
                <a:cs typeface="Cambria"/>
              </a:rPr>
              <a:t> </a:t>
            </a:r>
            <a:r>
              <a:rPr dirty="0" u="sng" sz="800" spc="55">
                <a:uFill>
                  <a:solidFill>
                    <a:srgbClr val="000000"/>
                  </a:solidFill>
                </a:uFill>
                <a:latin typeface="Cambria"/>
                <a:cs typeface="Cambria"/>
              </a:rPr>
              <a:t>e</a:t>
            </a:r>
            <a:r>
              <a:rPr dirty="0" sz="800">
                <a:latin typeface="Cambria"/>
                <a:cs typeface="Cambria"/>
              </a:rPr>
              <a:t>	</a:t>
            </a:r>
            <a:r>
              <a:rPr dirty="0" u="sng" sz="800" spc="5">
                <a:uFill>
                  <a:solidFill>
                    <a:srgbClr val="000000"/>
                  </a:solidFill>
                </a:uFill>
                <a:latin typeface="Times New Roman"/>
                <a:cs typeface="Times New Roman"/>
              </a:rPr>
              <a:t> </a:t>
            </a:r>
            <a:r>
              <a:rPr dirty="0" u="sng" sz="800">
                <a:uFill>
                  <a:solidFill>
                    <a:srgbClr val="000000"/>
                  </a:solidFill>
                </a:uFill>
                <a:latin typeface="Times New Roman"/>
                <a:cs typeface="Times New Roman"/>
              </a:rPr>
              <a:t>  </a:t>
            </a:r>
            <a:r>
              <a:rPr dirty="0" u="sng" sz="800" spc="55">
                <a:uFill>
                  <a:solidFill>
                    <a:srgbClr val="000000"/>
                  </a:solidFill>
                </a:uFill>
                <a:latin typeface="Times New Roman"/>
                <a:cs typeface="Times New Roman"/>
              </a:rPr>
              <a:t> </a:t>
            </a:r>
            <a:r>
              <a:rPr dirty="0" u="sng" sz="800" spc="80">
                <a:uFill>
                  <a:solidFill>
                    <a:srgbClr val="000000"/>
                  </a:solidFill>
                </a:uFill>
                <a:latin typeface="Cambria"/>
                <a:cs typeface="Cambria"/>
              </a:rPr>
              <a:t>P</a:t>
            </a:r>
            <a:endParaRPr sz="800">
              <a:latin typeface="Cambria"/>
              <a:cs typeface="Cambria"/>
            </a:endParaRPr>
          </a:p>
        </p:txBody>
      </p:sp>
      <p:sp>
        <p:nvSpPr>
          <p:cNvPr id="9" name="object 9"/>
          <p:cNvSpPr txBox="1"/>
          <p:nvPr/>
        </p:nvSpPr>
        <p:spPr>
          <a:xfrm>
            <a:off x="1683998" y="3094789"/>
            <a:ext cx="1102995" cy="130175"/>
          </a:xfrm>
          <a:prstGeom prst="rect">
            <a:avLst/>
          </a:prstGeom>
        </p:spPr>
        <p:txBody>
          <a:bodyPr wrap="square" lIns="0" tIns="17145" rIns="0" bIns="0" rtlCol="0" vert="horz">
            <a:spAutoFit/>
          </a:bodyPr>
          <a:lstStyle/>
          <a:p>
            <a:pPr>
              <a:lnSpc>
                <a:spcPct val="100000"/>
              </a:lnSpc>
              <a:spcBef>
                <a:spcPts val="135"/>
              </a:spcBef>
              <a:tabLst>
                <a:tab pos="342265" algn="l"/>
                <a:tab pos="869950" algn="l"/>
              </a:tabLst>
            </a:pPr>
            <a:r>
              <a:rPr dirty="0" u="sng" sz="650" spc="85">
                <a:uFill>
                  <a:solidFill>
                    <a:srgbClr val="000000"/>
                  </a:solidFill>
                </a:uFill>
                <a:latin typeface="Cambria"/>
                <a:cs typeface="Cambria"/>
              </a:rPr>
              <a:t>pe</a:t>
            </a:r>
            <a:r>
              <a:rPr dirty="0" sz="650" spc="85">
                <a:latin typeface="Cambria"/>
                <a:cs typeface="Cambria"/>
              </a:rPr>
              <a:t>	</a:t>
            </a:r>
            <a:r>
              <a:rPr dirty="0" u="sng" sz="650" spc="85">
                <a:uFill>
                  <a:solidFill>
                    <a:srgbClr val="000000"/>
                  </a:solidFill>
                </a:uFill>
                <a:latin typeface="Cambria"/>
                <a:cs typeface="Cambria"/>
              </a:rPr>
              <a:t>pe</a:t>
            </a:r>
            <a:r>
              <a:rPr dirty="0" sz="650" spc="85">
                <a:latin typeface="Cambria"/>
                <a:cs typeface="Cambria"/>
              </a:rPr>
              <a:t>	</a:t>
            </a:r>
            <a:r>
              <a:rPr dirty="0" u="sng" sz="650" spc="85">
                <a:uFill>
                  <a:solidFill>
                    <a:srgbClr val="000000"/>
                  </a:solidFill>
                </a:uFill>
                <a:latin typeface="Cambria"/>
                <a:cs typeface="Cambria"/>
              </a:rPr>
              <a:t>pe</a:t>
            </a:r>
            <a:r>
              <a:rPr dirty="0" u="sng" sz="650" spc="10">
                <a:uFill>
                  <a:solidFill>
                    <a:srgbClr val="000000"/>
                  </a:solidFill>
                </a:uFill>
                <a:latin typeface="Cambria"/>
                <a:cs typeface="Cambria"/>
              </a:rPr>
              <a:t> </a:t>
            </a:r>
            <a:endParaRPr sz="650">
              <a:latin typeface="Cambria"/>
              <a:cs typeface="Cambria"/>
            </a:endParaRPr>
          </a:p>
        </p:txBody>
      </p:sp>
      <p:sp>
        <p:nvSpPr>
          <p:cNvPr id="10" name="object 10"/>
          <p:cNvSpPr txBox="1"/>
          <p:nvPr/>
        </p:nvSpPr>
        <p:spPr>
          <a:xfrm>
            <a:off x="3005330" y="3094789"/>
            <a:ext cx="171450" cy="130175"/>
          </a:xfrm>
          <a:prstGeom prst="rect">
            <a:avLst/>
          </a:prstGeom>
        </p:spPr>
        <p:txBody>
          <a:bodyPr wrap="square" lIns="0" tIns="17145" rIns="0" bIns="0" rtlCol="0" vert="horz">
            <a:spAutoFit/>
          </a:bodyPr>
          <a:lstStyle/>
          <a:p>
            <a:pPr>
              <a:lnSpc>
                <a:spcPct val="100000"/>
              </a:lnSpc>
              <a:spcBef>
                <a:spcPts val="135"/>
              </a:spcBef>
            </a:pPr>
            <a:r>
              <a:rPr dirty="0" u="sng" sz="650" spc="85">
                <a:uFill>
                  <a:solidFill>
                    <a:srgbClr val="000000"/>
                  </a:solidFill>
                </a:uFill>
                <a:latin typeface="Cambria"/>
                <a:cs typeface="Cambria"/>
              </a:rPr>
              <a:t>pe</a:t>
            </a:r>
            <a:r>
              <a:rPr dirty="0" u="sng" sz="650" spc="-40">
                <a:uFill>
                  <a:solidFill>
                    <a:srgbClr val="000000"/>
                  </a:solidFill>
                </a:uFill>
                <a:latin typeface="Cambria"/>
                <a:cs typeface="Cambria"/>
              </a:rPr>
              <a:t> </a:t>
            </a:r>
            <a:endParaRPr sz="650">
              <a:latin typeface="Cambria"/>
              <a:cs typeface="Cambria"/>
            </a:endParaRPr>
          </a:p>
        </p:txBody>
      </p:sp>
      <p:sp>
        <p:nvSpPr>
          <p:cNvPr id="11" name="object 11"/>
          <p:cNvSpPr/>
          <p:nvPr/>
        </p:nvSpPr>
        <p:spPr>
          <a:xfrm>
            <a:off x="3127248" y="3095243"/>
            <a:ext cx="396240" cy="97790"/>
          </a:xfrm>
          <a:custGeom>
            <a:avLst/>
            <a:gdLst/>
            <a:ahLst/>
            <a:cxnLst/>
            <a:rect l="l" t="t" r="r" b="b"/>
            <a:pathLst>
              <a:path w="396239" h="97789">
                <a:moveTo>
                  <a:pt x="365760" y="97536"/>
                </a:moveTo>
                <a:lnTo>
                  <a:pt x="364236" y="94488"/>
                </a:lnTo>
                <a:lnTo>
                  <a:pt x="371856" y="91440"/>
                </a:lnTo>
                <a:lnTo>
                  <a:pt x="377952" y="85344"/>
                </a:lnTo>
                <a:lnTo>
                  <a:pt x="381000" y="77724"/>
                </a:lnTo>
                <a:lnTo>
                  <a:pt x="383881" y="71699"/>
                </a:lnTo>
                <a:lnTo>
                  <a:pt x="385762" y="64960"/>
                </a:lnTo>
                <a:lnTo>
                  <a:pt x="386786" y="57364"/>
                </a:lnTo>
                <a:lnTo>
                  <a:pt x="387096" y="48768"/>
                </a:lnTo>
                <a:lnTo>
                  <a:pt x="386786" y="40171"/>
                </a:lnTo>
                <a:lnTo>
                  <a:pt x="385762" y="32575"/>
                </a:lnTo>
                <a:lnTo>
                  <a:pt x="383881" y="25836"/>
                </a:lnTo>
                <a:lnTo>
                  <a:pt x="381000" y="19812"/>
                </a:lnTo>
                <a:lnTo>
                  <a:pt x="377952" y="12192"/>
                </a:lnTo>
                <a:lnTo>
                  <a:pt x="371856" y="7620"/>
                </a:lnTo>
                <a:lnTo>
                  <a:pt x="364236" y="4572"/>
                </a:lnTo>
                <a:lnTo>
                  <a:pt x="365760" y="0"/>
                </a:lnTo>
                <a:lnTo>
                  <a:pt x="394144" y="31623"/>
                </a:lnTo>
                <a:lnTo>
                  <a:pt x="396240" y="48768"/>
                </a:lnTo>
                <a:lnTo>
                  <a:pt x="395692" y="57626"/>
                </a:lnTo>
                <a:lnTo>
                  <a:pt x="372332" y="94916"/>
                </a:lnTo>
                <a:lnTo>
                  <a:pt x="365760" y="97536"/>
                </a:lnTo>
                <a:close/>
              </a:path>
              <a:path w="396239" h="97789">
                <a:moveTo>
                  <a:pt x="32004" y="97536"/>
                </a:moveTo>
                <a:lnTo>
                  <a:pt x="2286" y="65913"/>
                </a:lnTo>
                <a:lnTo>
                  <a:pt x="0" y="48768"/>
                </a:lnTo>
                <a:lnTo>
                  <a:pt x="571" y="39909"/>
                </a:lnTo>
                <a:lnTo>
                  <a:pt x="24574" y="2833"/>
                </a:lnTo>
                <a:lnTo>
                  <a:pt x="32004" y="0"/>
                </a:lnTo>
                <a:lnTo>
                  <a:pt x="33528" y="4572"/>
                </a:lnTo>
                <a:lnTo>
                  <a:pt x="24384" y="7620"/>
                </a:lnTo>
                <a:lnTo>
                  <a:pt x="19812" y="12192"/>
                </a:lnTo>
                <a:lnTo>
                  <a:pt x="9144" y="48768"/>
                </a:lnTo>
                <a:lnTo>
                  <a:pt x="9667" y="57364"/>
                </a:lnTo>
                <a:lnTo>
                  <a:pt x="33528" y="94488"/>
                </a:lnTo>
                <a:lnTo>
                  <a:pt x="32004" y="97536"/>
                </a:lnTo>
                <a:close/>
              </a:path>
            </a:pathLst>
          </a:custGeom>
          <a:solidFill>
            <a:srgbClr val="000000"/>
          </a:solidFill>
        </p:spPr>
        <p:txBody>
          <a:bodyPr wrap="square" lIns="0" tIns="0" rIns="0" bIns="0" rtlCol="0"/>
          <a:lstStyle/>
          <a:p/>
        </p:txBody>
      </p:sp>
      <p:sp>
        <p:nvSpPr>
          <p:cNvPr id="12" name="object 12"/>
          <p:cNvSpPr txBox="1"/>
          <p:nvPr/>
        </p:nvSpPr>
        <p:spPr>
          <a:xfrm>
            <a:off x="2947416" y="3055094"/>
            <a:ext cx="598170" cy="151765"/>
          </a:xfrm>
          <a:prstGeom prst="rect">
            <a:avLst/>
          </a:prstGeom>
        </p:spPr>
        <p:txBody>
          <a:bodyPr wrap="square" lIns="0" tIns="15875" rIns="0" bIns="0" rtlCol="0" vert="horz">
            <a:spAutoFit/>
          </a:bodyPr>
          <a:lstStyle/>
          <a:p>
            <a:pPr>
              <a:lnSpc>
                <a:spcPct val="100000"/>
              </a:lnSpc>
              <a:spcBef>
                <a:spcPts val="125"/>
              </a:spcBef>
              <a:tabLst>
                <a:tab pos="215900" algn="l"/>
              </a:tabLst>
            </a:pPr>
            <a:r>
              <a:rPr dirty="0" u="sng" sz="800" spc="-195">
                <a:uFill>
                  <a:solidFill>
                    <a:srgbClr val="000000"/>
                  </a:solidFill>
                </a:uFill>
                <a:latin typeface="Times New Roman"/>
                <a:cs typeface="Times New Roman"/>
              </a:rPr>
              <a:t> </a:t>
            </a:r>
            <a:r>
              <a:rPr dirty="0" u="sng" sz="800" spc="80">
                <a:uFill>
                  <a:solidFill>
                    <a:srgbClr val="000000"/>
                  </a:solidFill>
                </a:uFill>
                <a:latin typeface="Cambria"/>
                <a:cs typeface="Cambria"/>
              </a:rPr>
              <a:t>P</a:t>
            </a:r>
            <a:r>
              <a:rPr dirty="0" sz="800" spc="80">
                <a:latin typeface="Cambria"/>
                <a:cs typeface="Cambria"/>
              </a:rPr>
              <a:t>	</a:t>
            </a:r>
            <a:r>
              <a:rPr dirty="0" u="sng" sz="800" spc="30">
                <a:uFill>
                  <a:solidFill>
                    <a:srgbClr val="000000"/>
                  </a:solidFill>
                </a:uFill>
                <a:latin typeface="Cambria"/>
                <a:cs typeface="Cambria"/>
              </a:rPr>
              <a:t>33.657</a:t>
            </a:r>
            <a:r>
              <a:rPr dirty="0" u="sng" sz="800" spc="-20">
                <a:uFill>
                  <a:solidFill>
                    <a:srgbClr val="000000"/>
                  </a:solidFill>
                </a:uFill>
                <a:latin typeface="Cambria"/>
                <a:cs typeface="Cambria"/>
              </a:rPr>
              <a:t> </a:t>
            </a:r>
            <a:endParaRPr sz="800">
              <a:latin typeface="Cambria"/>
              <a:cs typeface="Cambria"/>
            </a:endParaRPr>
          </a:p>
        </p:txBody>
      </p:sp>
      <p:sp>
        <p:nvSpPr>
          <p:cNvPr id="13" name="object 13"/>
          <p:cNvSpPr txBox="1"/>
          <p:nvPr/>
        </p:nvSpPr>
        <p:spPr>
          <a:xfrm>
            <a:off x="1676365" y="3222752"/>
            <a:ext cx="1769745" cy="151765"/>
          </a:xfrm>
          <a:prstGeom prst="rect">
            <a:avLst/>
          </a:prstGeom>
        </p:spPr>
        <p:txBody>
          <a:bodyPr wrap="square" lIns="0" tIns="15875" rIns="0" bIns="0" rtlCol="0" vert="horz">
            <a:spAutoFit/>
          </a:bodyPr>
          <a:lstStyle/>
          <a:p>
            <a:pPr>
              <a:lnSpc>
                <a:spcPct val="100000"/>
              </a:lnSpc>
              <a:spcBef>
                <a:spcPts val="125"/>
              </a:spcBef>
              <a:tabLst>
                <a:tab pos="377825" algn="l"/>
                <a:tab pos="713105" algn="l"/>
                <a:tab pos="1370965" algn="l"/>
              </a:tabLst>
            </a:pPr>
            <a:r>
              <a:rPr dirty="0" sz="800" spc="45">
                <a:latin typeface="Cambria"/>
                <a:cs typeface="Cambria"/>
              </a:rPr>
              <a:t>A</a:t>
            </a:r>
            <a:r>
              <a:rPr dirty="0" sz="800" spc="45">
                <a:latin typeface="Cambria"/>
                <a:cs typeface="Cambria"/>
              </a:rPr>
              <a:t>	</a:t>
            </a:r>
            <a:r>
              <a:rPr dirty="0" sz="800" spc="110">
                <a:latin typeface="Cambria"/>
                <a:cs typeface="Cambria"/>
              </a:rPr>
              <a:t>s</a:t>
            </a:r>
            <a:r>
              <a:rPr dirty="0" sz="800" spc="110">
                <a:latin typeface="Cambria"/>
                <a:cs typeface="Cambria"/>
              </a:rPr>
              <a:t>	</a:t>
            </a:r>
            <a:r>
              <a:rPr dirty="0" sz="800" spc="5">
                <a:latin typeface="Cambria"/>
                <a:cs typeface="Cambria"/>
              </a:rPr>
              <a:t>9</a:t>
            </a:r>
            <a:r>
              <a:rPr dirty="0" sz="800" spc="35">
                <a:latin typeface="Cambria"/>
                <a:cs typeface="Cambria"/>
              </a:rPr>
              <a:t>2</a:t>
            </a:r>
            <a:r>
              <a:rPr dirty="0" sz="800" spc="45">
                <a:latin typeface="Cambria"/>
                <a:cs typeface="Cambria"/>
              </a:rPr>
              <a:t>3</a:t>
            </a:r>
            <a:r>
              <a:rPr dirty="0" sz="800">
                <a:latin typeface="Cambria"/>
                <a:cs typeface="Cambria"/>
              </a:rPr>
              <a:t>.</a:t>
            </a:r>
            <a:r>
              <a:rPr dirty="0" sz="800" spc="35">
                <a:latin typeface="Cambria"/>
                <a:cs typeface="Cambria"/>
              </a:rPr>
              <a:t>531</a:t>
            </a:r>
            <a:r>
              <a:rPr dirty="0" sz="800">
                <a:latin typeface="Cambria"/>
                <a:cs typeface="Cambria"/>
              </a:rPr>
              <a:t>	</a:t>
            </a:r>
            <a:r>
              <a:rPr dirty="0" sz="800" spc="35">
                <a:latin typeface="Cambria"/>
                <a:cs typeface="Cambria"/>
              </a:rPr>
              <a:t>2</a:t>
            </a:r>
            <a:r>
              <a:rPr dirty="0" sz="800" spc="50">
                <a:latin typeface="Cambria"/>
                <a:cs typeface="Cambria"/>
              </a:rPr>
              <a:t>o</a:t>
            </a:r>
            <a:r>
              <a:rPr dirty="0" sz="800" spc="35">
                <a:latin typeface="Cambria"/>
                <a:cs typeface="Cambria"/>
              </a:rPr>
              <a:t>5</a:t>
            </a:r>
            <a:r>
              <a:rPr dirty="0" sz="800" spc="5">
                <a:latin typeface="Cambria"/>
                <a:cs typeface="Cambria"/>
              </a:rPr>
              <a:t>9</a:t>
            </a:r>
            <a:r>
              <a:rPr dirty="0" sz="800" spc="45">
                <a:latin typeface="Cambria"/>
                <a:cs typeface="Cambria"/>
              </a:rPr>
              <a:t>4</a:t>
            </a:r>
            <a:r>
              <a:rPr dirty="0" sz="800">
                <a:latin typeface="Cambria"/>
                <a:cs typeface="Cambria"/>
              </a:rPr>
              <a:t>.</a:t>
            </a:r>
            <a:r>
              <a:rPr dirty="0" sz="800" spc="35">
                <a:latin typeface="Cambria"/>
                <a:cs typeface="Cambria"/>
              </a:rPr>
              <a:t>8</a:t>
            </a:r>
            <a:endParaRPr sz="800">
              <a:latin typeface="Cambria"/>
              <a:cs typeface="Cambria"/>
            </a:endParaRPr>
          </a:p>
        </p:txBody>
      </p:sp>
      <p:sp>
        <p:nvSpPr>
          <p:cNvPr id="14" name="object 14"/>
          <p:cNvSpPr txBox="1"/>
          <p:nvPr/>
        </p:nvSpPr>
        <p:spPr>
          <a:xfrm>
            <a:off x="4866070" y="3178528"/>
            <a:ext cx="135255" cy="151765"/>
          </a:xfrm>
          <a:prstGeom prst="rect">
            <a:avLst/>
          </a:prstGeom>
        </p:spPr>
        <p:txBody>
          <a:bodyPr wrap="square" lIns="0" tIns="15875" rIns="0" bIns="0" rtlCol="0" vert="horz">
            <a:spAutoFit/>
          </a:bodyPr>
          <a:lstStyle/>
          <a:p>
            <a:pPr>
              <a:lnSpc>
                <a:spcPct val="100000"/>
              </a:lnSpc>
              <a:spcBef>
                <a:spcPts val="125"/>
              </a:spcBef>
            </a:pPr>
            <a:r>
              <a:rPr dirty="0" sz="800" spc="65">
                <a:latin typeface="Cambria"/>
                <a:cs typeface="Cambria"/>
              </a:rPr>
              <a:t>p</a:t>
            </a:r>
            <a:r>
              <a:rPr dirty="0" sz="800" spc="55">
                <a:latin typeface="Cambria"/>
                <a:cs typeface="Cambria"/>
              </a:rPr>
              <a:t>e</a:t>
            </a:r>
            <a:endParaRPr sz="800">
              <a:latin typeface="Cambria"/>
              <a:cs typeface="Cambria"/>
            </a:endParaRPr>
          </a:p>
        </p:txBody>
      </p:sp>
      <p:sp>
        <p:nvSpPr>
          <p:cNvPr id="15" name="object 15"/>
          <p:cNvSpPr txBox="1"/>
          <p:nvPr/>
        </p:nvSpPr>
        <p:spPr>
          <a:xfrm>
            <a:off x="2807250" y="3109979"/>
            <a:ext cx="3173095" cy="199390"/>
          </a:xfrm>
          <a:prstGeom prst="rect">
            <a:avLst/>
          </a:prstGeom>
        </p:spPr>
        <p:txBody>
          <a:bodyPr wrap="square" lIns="0" tIns="11430" rIns="0" bIns="0" rtlCol="0" vert="horz">
            <a:spAutoFit/>
          </a:bodyPr>
          <a:lstStyle/>
          <a:p>
            <a:pPr>
              <a:lnSpc>
                <a:spcPct val="100000"/>
              </a:lnSpc>
              <a:spcBef>
                <a:spcPts val="90"/>
              </a:spcBef>
              <a:tabLst>
                <a:tab pos="766445" algn="l"/>
                <a:tab pos="2232025" algn="l"/>
              </a:tabLst>
            </a:pPr>
            <a:r>
              <a:rPr dirty="0" sz="1150" spc="210">
                <a:latin typeface="Cambria"/>
                <a:cs typeface="Cambria"/>
              </a:rPr>
              <a:t>+	= </a:t>
            </a:r>
            <a:r>
              <a:rPr dirty="0" sz="1150" spc="-10">
                <a:latin typeface="Cambria"/>
                <a:cs typeface="Cambria"/>
              </a:rPr>
              <a:t>0𝑘𝑠𝑖 </a:t>
            </a:r>
            <a:r>
              <a:rPr dirty="0" sz="1150" spc="210">
                <a:latin typeface="Cambria"/>
                <a:cs typeface="Cambria"/>
              </a:rPr>
              <a:t>−</a:t>
            </a:r>
            <a:r>
              <a:rPr dirty="0" sz="1150" spc="-60">
                <a:latin typeface="Cambria"/>
                <a:cs typeface="Cambria"/>
              </a:rPr>
              <a:t> </a:t>
            </a:r>
            <a:r>
              <a:rPr dirty="0" sz="1150" spc="-5">
                <a:latin typeface="Cambria"/>
                <a:cs typeface="Cambria"/>
              </a:rPr>
              <a:t>6.169𝑘𝑠𝑖</a:t>
            </a:r>
            <a:r>
              <a:rPr dirty="0" sz="1150" spc="-5">
                <a:latin typeface="Arial"/>
                <a:cs typeface="Arial"/>
              </a:rPr>
              <a:t>,</a:t>
            </a:r>
            <a:r>
              <a:rPr dirty="0" sz="1150" spc="10">
                <a:latin typeface="Arial"/>
                <a:cs typeface="Arial"/>
              </a:rPr>
              <a:t> </a:t>
            </a:r>
            <a:r>
              <a:rPr dirty="0" sz="1150" spc="-10">
                <a:latin typeface="Cambria"/>
                <a:cs typeface="Cambria"/>
              </a:rPr>
              <a:t>𝑃	</a:t>
            </a:r>
            <a:r>
              <a:rPr dirty="0" sz="1150" spc="210">
                <a:latin typeface="Cambria"/>
                <a:cs typeface="Cambria"/>
              </a:rPr>
              <a:t>=</a:t>
            </a:r>
            <a:r>
              <a:rPr dirty="0" sz="1150" spc="-30">
                <a:latin typeface="Cambria"/>
                <a:cs typeface="Cambria"/>
              </a:rPr>
              <a:t> </a:t>
            </a:r>
            <a:r>
              <a:rPr dirty="0" sz="1150" spc="25">
                <a:latin typeface="Cambria"/>
                <a:cs typeface="Cambria"/>
              </a:rPr>
              <a:t>−2270.5 </a:t>
            </a:r>
            <a:r>
              <a:rPr dirty="0" sz="1150" spc="-10">
                <a:latin typeface="Cambria"/>
                <a:cs typeface="Cambria"/>
              </a:rPr>
              <a:t>𝑘𝑖𝑝</a:t>
            </a:r>
            <a:endParaRPr sz="1150">
              <a:latin typeface="Cambria"/>
              <a:cs typeface="Cambria"/>
            </a:endParaRPr>
          </a:p>
        </p:txBody>
      </p:sp>
      <p:sp>
        <p:nvSpPr>
          <p:cNvPr id="16" name="object 16"/>
          <p:cNvSpPr/>
          <p:nvPr/>
        </p:nvSpPr>
        <p:spPr>
          <a:xfrm>
            <a:off x="2586227" y="3427476"/>
            <a:ext cx="608330" cy="134620"/>
          </a:xfrm>
          <a:custGeom>
            <a:avLst/>
            <a:gdLst/>
            <a:ahLst/>
            <a:cxnLst/>
            <a:rect l="l" t="t" r="r" b="b"/>
            <a:pathLst>
              <a:path w="608330" h="134620">
                <a:moveTo>
                  <a:pt x="565404" y="134112"/>
                </a:moveTo>
                <a:lnTo>
                  <a:pt x="563880" y="128016"/>
                </a:lnTo>
                <a:lnTo>
                  <a:pt x="571547" y="124896"/>
                </a:lnTo>
                <a:lnTo>
                  <a:pt x="578358" y="120205"/>
                </a:lnTo>
                <a:lnTo>
                  <a:pt x="595550" y="77533"/>
                </a:lnTo>
                <a:lnTo>
                  <a:pt x="595884" y="65532"/>
                </a:lnTo>
                <a:lnTo>
                  <a:pt x="595550" y="54411"/>
                </a:lnTo>
                <a:lnTo>
                  <a:pt x="578358" y="12954"/>
                </a:lnTo>
                <a:lnTo>
                  <a:pt x="563880" y="4572"/>
                </a:lnTo>
                <a:lnTo>
                  <a:pt x="565404" y="0"/>
                </a:lnTo>
                <a:lnTo>
                  <a:pt x="597408" y="22860"/>
                </a:lnTo>
                <a:lnTo>
                  <a:pt x="608076" y="67056"/>
                </a:lnTo>
                <a:lnTo>
                  <a:pt x="607480" y="79295"/>
                </a:lnTo>
                <a:lnTo>
                  <a:pt x="591121" y="118038"/>
                </a:lnTo>
                <a:lnTo>
                  <a:pt x="575119" y="130087"/>
                </a:lnTo>
                <a:lnTo>
                  <a:pt x="565404" y="134112"/>
                </a:lnTo>
                <a:close/>
              </a:path>
              <a:path w="608330" h="134620">
                <a:moveTo>
                  <a:pt x="42672" y="134112"/>
                </a:moveTo>
                <a:lnTo>
                  <a:pt x="10667" y="109728"/>
                </a:lnTo>
                <a:lnTo>
                  <a:pt x="0" y="67056"/>
                </a:lnTo>
                <a:lnTo>
                  <a:pt x="595" y="54792"/>
                </a:lnTo>
                <a:lnTo>
                  <a:pt x="16954" y="14573"/>
                </a:lnTo>
                <a:lnTo>
                  <a:pt x="42672" y="0"/>
                </a:lnTo>
                <a:lnTo>
                  <a:pt x="44196" y="4572"/>
                </a:lnTo>
                <a:lnTo>
                  <a:pt x="36528" y="8334"/>
                </a:lnTo>
                <a:lnTo>
                  <a:pt x="29718" y="12954"/>
                </a:lnTo>
                <a:lnTo>
                  <a:pt x="12525" y="54411"/>
                </a:lnTo>
                <a:lnTo>
                  <a:pt x="12191"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17" name="object 17"/>
          <p:cNvSpPr/>
          <p:nvPr/>
        </p:nvSpPr>
        <p:spPr>
          <a:xfrm>
            <a:off x="2286000" y="3671315"/>
            <a:ext cx="649605" cy="134620"/>
          </a:xfrm>
          <a:custGeom>
            <a:avLst/>
            <a:gdLst/>
            <a:ahLst/>
            <a:cxnLst/>
            <a:rect l="l" t="t" r="r" b="b"/>
            <a:pathLst>
              <a:path w="649605" h="134620">
                <a:moveTo>
                  <a:pt x="606552" y="134112"/>
                </a:moveTo>
                <a:lnTo>
                  <a:pt x="605028" y="128016"/>
                </a:lnTo>
                <a:lnTo>
                  <a:pt x="612695" y="124896"/>
                </a:lnTo>
                <a:lnTo>
                  <a:pt x="619506" y="120205"/>
                </a:lnTo>
                <a:lnTo>
                  <a:pt x="636698" y="77533"/>
                </a:lnTo>
                <a:lnTo>
                  <a:pt x="637032" y="65532"/>
                </a:lnTo>
                <a:lnTo>
                  <a:pt x="636698" y="54411"/>
                </a:lnTo>
                <a:lnTo>
                  <a:pt x="619506" y="12954"/>
                </a:lnTo>
                <a:lnTo>
                  <a:pt x="605028" y="4572"/>
                </a:lnTo>
                <a:lnTo>
                  <a:pt x="606552" y="0"/>
                </a:lnTo>
                <a:lnTo>
                  <a:pt x="638556" y="22860"/>
                </a:lnTo>
                <a:lnTo>
                  <a:pt x="649224" y="67056"/>
                </a:lnTo>
                <a:lnTo>
                  <a:pt x="648628" y="79319"/>
                </a:lnTo>
                <a:lnTo>
                  <a:pt x="632269" y="118681"/>
                </a:lnTo>
                <a:lnTo>
                  <a:pt x="616267" y="130111"/>
                </a:lnTo>
                <a:lnTo>
                  <a:pt x="606552" y="134112"/>
                </a:lnTo>
                <a:close/>
              </a:path>
              <a:path w="649605" h="134620">
                <a:moveTo>
                  <a:pt x="42671" y="134112"/>
                </a:moveTo>
                <a:lnTo>
                  <a:pt x="10667" y="111252"/>
                </a:lnTo>
                <a:lnTo>
                  <a:pt x="0" y="67056"/>
                </a:lnTo>
                <a:lnTo>
                  <a:pt x="595" y="54792"/>
                </a:lnTo>
                <a:lnTo>
                  <a:pt x="16954" y="14573"/>
                </a:lnTo>
                <a:lnTo>
                  <a:pt x="42671" y="0"/>
                </a:lnTo>
                <a:lnTo>
                  <a:pt x="44195" y="4572"/>
                </a:lnTo>
                <a:lnTo>
                  <a:pt x="36528" y="8334"/>
                </a:lnTo>
                <a:lnTo>
                  <a:pt x="29718" y="12954"/>
                </a:lnTo>
                <a:lnTo>
                  <a:pt x="12525" y="54411"/>
                </a:lnTo>
                <a:lnTo>
                  <a:pt x="12191" y="65532"/>
                </a:lnTo>
                <a:lnTo>
                  <a:pt x="12525" y="77533"/>
                </a:lnTo>
                <a:lnTo>
                  <a:pt x="24050" y="114085"/>
                </a:lnTo>
                <a:lnTo>
                  <a:pt x="44195" y="128016"/>
                </a:lnTo>
                <a:lnTo>
                  <a:pt x="42671" y="134112"/>
                </a:lnTo>
                <a:close/>
              </a:path>
            </a:pathLst>
          </a:custGeom>
          <a:solidFill>
            <a:srgbClr val="000000"/>
          </a:solidFill>
        </p:spPr>
        <p:txBody>
          <a:bodyPr wrap="square" lIns="0" tIns="0" rIns="0" bIns="0" rtlCol="0"/>
          <a:lstStyle/>
          <a:p/>
        </p:txBody>
      </p:sp>
      <p:sp>
        <p:nvSpPr>
          <p:cNvPr id="18" name="object 18"/>
          <p:cNvSpPr/>
          <p:nvPr/>
        </p:nvSpPr>
        <p:spPr>
          <a:xfrm>
            <a:off x="2961132" y="3671315"/>
            <a:ext cx="617220" cy="134620"/>
          </a:xfrm>
          <a:custGeom>
            <a:avLst/>
            <a:gdLst/>
            <a:ahLst/>
            <a:cxnLst/>
            <a:rect l="l" t="t" r="r" b="b"/>
            <a:pathLst>
              <a:path w="617220" h="134620">
                <a:moveTo>
                  <a:pt x="574548" y="134112"/>
                </a:moveTo>
                <a:lnTo>
                  <a:pt x="573024" y="128016"/>
                </a:lnTo>
                <a:lnTo>
                  <a:pt x="580691" y="124896"/>
                </a:lnTo>
                <a:lnTo>
                  <a:pt x="587502" y="120205"/>
                </a:lnTo>
                <a:lnTo>
                  <a:pt x="604694" y="77533"/>
                </a:lnTo>
                <a:lnTo>
                  <a:pt x="605028" y="65532"/>
                </a:lnTo>
                <a:lnTo>
                  <a:pt x="604694" y="54411"/>
                </a:lnTo>
                <a:lnTo>
                  <a:pt x="587502" y="12954"/>
                </a:lnTo>
                <a:lnTo>
                  <a:pt x="573024" y="4572"/>
                </a:lnTo>
                <a:lnTo>
                  <a:pt x="574548" y="0"/>
                </a:lnTo>
                <a:lnTo>
                  <a:pt x="606552" y="22860"/>
                </a:lnTo>
                <a:lnTo>
                  <a:pt x="617220" y="67056"/>
                </a:lnTo>
                <a:lnTo>
                  <a:pt x="616624" y="79319"/>
                </a:lnTo>
                <a:lnTo>
                  <a:pt x="600265" y="118681"/>
                </a:lnTo>
                <a:lnTo>
                  <a:pt x="584263" y="130111"/>
                </a:lnTo>
                <a:lnTo>
                  <a:pt x="574548" y="134112"/>
                </a:lnTo>
                <a:close/>
              </a:path>
              <a:path w="617220" h="134620">
                <a:moveTo>
                  <a:pt x="42672" y="134112"/>
                </a:moveTo>
                <a:lnTo>
                  <a:pt x="10667" y="111252"/>
                </a:lnTo>
                <a:lnTo>
                  <a:pt x="0" y="67056"/>
                </a:lnTo>
                <a:lnTo>
                  <a:pt x="595" y="54792"/>
                </a:lnTo>
                <a:lnTo>
                  <a:pt x="16954" y="14573"/>
                </a:lnTo>
                <a:lnTo>
                  <a:pt x="42672" y="0"/>
                </a:lnTo>
                <a:lnTo>
                  <a:pt x="44196" y="4572"/>
                </a:lnTo>
                <a:lnTo>
                  <a:pt x="36528" y="8334"/>
                </a:lnTo>
                <a:lnTo>
                  <a:pt x="29718" y="12954"/>
                </a:lnTo>
                <a:lnTo>
                  <a:pt x="12525" y="54411"/>
                </a:lnTo>
                <a:lnTo>
                  <a:pt x="12191"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19" name="object 19"/>
          <p:cNvSpPr/>
          <p:nvPr/>
        </p:nvSpPr>
        <p:spPr>
          <a:xfrm>
            <a:off x="3604260" y="3671315"/>
            <a:ext cx="365760" cy="134620"/>
          </a:xfrm>
          <a:custGeom>
            <a:avLst/>
            <a:gdLst/>
            <a:ahLst/>
            <a:cxnLst/>
            <a:rect l="l" t="t" r="r" b="b"/>
            <a:pathLst>
              <a:path w="365760" h="134620">
                <a:moveTo>
                  <a:pt x="323087" y="134112"/>
                </a:moveTo>
                <a:lnTo>
                  <a:pt x="321563" y="128016"/>
                </a:lnTo>
                <a:lnTo>
                  <a:pt x="329231" y="124896"/>
                </a:lnTo>
                <a:lnTo>
                  <a:pt x="336041" y="120205"/>
                </a:lnTo>
                <a:lnTo>
                  <a:pt x="353234" y="77533"/>
                </a:lnTo>
                <a:lnTo>
                  <a:pt x="353567" y="65532"/>
                </a:lnTo>
                <a:lnTo>
                  <a:pt x="353234" y="54411"/>
                </a:lnTo>
                <a:lnTo>
                  <a:pt x="336041" y="12954"/>
                </a:lnTo>
                <a:lnTo>
                  <a:pt x="321563" y="4572"/>
                </a:lnTo>
                <a:lnTo>
                  <a:pt x="323087" y="0"/>
                </a:lnTo>
                <a:lnTo>
                  <a:pt x="355091" y="22860"/>
                </a:lnTo>
                <a:lnTo>
                  <a:pt x="365759" y="67056"/>
                </a:lnTo>
                <a:lnTo>
                  <a:pt x="365164" y="79319"/>
                </a:lnTo>
                <a:lnTo>
                  <a:pt x="348805" y="118681"/>
                </a:lnTo>
                <a:lnTo>
                  <a:pt x="332803" y="130111"/>
                </a:lnTo>
                <a:lnTo>
                  <a:pt x="323087" y="134112"/>
                </a:lnTo>
                <a:close/>
              </a:path>
              <a:path w="365760" h="134620">
                <a:moveTo>
                  <a:pt x="42671" y="134112"/>
                </a:moveTo>
                <a:lnTo>
                  <a:pt x="10667" y="111252"/>
                </a:lnTo>
                <a:lnTo>
                  <a:pt x="0" y="67056"/>
                </a:lnTo>
                <a:lnTo>
                  <a:pt x="595" y="54792"/>
                </a:lnTo>
                <a:lnTo>
                  <a:pt x="16954" y="14573"/>
                </a:lnTo>
                <a:lnTo>
                  <a:pt x="42671" y="0"/>
                </a:lnTo>
                <a:lnTo>
                  <a:pt x="44195" y="4572"/>
                </a:lnTo>
                <a:lnTo>
                  <a:pt x="36528" y="8334"/>
                </a:lnTo>
                <a:lnTo>
                  <a:pt x="29717" y="12954"/>
                </a:lnTo>
                <a:lnTo>
                  <a:pt x="12525" y="54411"/>
                </a:lnTo>
                <a:lnTo>
                  <a:pt x="12191" y="65532"/>
                </a:lnTo>
                <a:lnTo>
                  <a:pt x="12525" y="77533"/>
                </a:lnTo>
                <a:lnTo>
                  <a:pt x="24050" y="114085"/>
                </a:lnTo>
                <a:lnTo>
                  <a:pt x="44195" y="128016"/>
                </a:lnTo>
                <a:lnTo>
                  <a:pt x="42671" y="134112"/>
                </a:lnTo>
                <a:close/>
              </a:path>
            </a:pathLst>
          </a:custGeom>
          <a:solidFill>
            <a:srgbClr val="000000"/>
          </a:solidFill>
        </p:spPr>
        <p:txBody>
          <a:bodyPr wrap="square" lIns="0" tIns="0" rIns="0" bIns="0" rtlCol="0"/>
          <a:lstStyle/>
          <a:p/>
        </p:txBody>
      </p:sp>
      <p:sp>
        <p:nvSpPr>
          <p:cNvPr id="20" name="object 20"/>
          <p:cNvSpPr/>
          <p:nvPr/>
        </p:nvSpPr>
        <p:spPr>
          <a:xfrm>
            <a:off x="3995928" y="3671315"/>
            <a:ext cx="532130" cy="134620"/>
          </a:xfrm>
          <a:custGeom>
            <a:avLst/>
            <a:gdLst/>
            <a:ahLst/>
            <a:cxnLst/>
            <a:rect l="l" t="t" r="r" b="b"/>
            <a:pathLst>
              <a:path w="532129" h="134620">
                <a:moveTo>
                  <a:pt x="489204" y="134112"/>
                </a:moveTo>
                <a:lnTo>
                  <a:pt x="487680" y="128016"/>
                </a:lnTo>
                <a:lnTo>
                  <a:pt x="495347" y="124896"/>
                </a:lnTo>
                <a:lnTo>
                  <a:pt x="502158" y="120205"/>
                </a:lnTo>
                <a:lnTo>
                  <a:pt x="519350" y="77533"/>
                </a:lnTo>
                <a:lnTo>
                  <a:pt x="519684" y="65532"/>
                </a:lnTo>
                <a:lnTo>
                  <a:pt x="519350" y="54411"/>
                </a:lnTo>
                <a:lnTo>
                  <a:pt x="502158" y="12954"/>
                </a:lnTo>
                <a:lnTo>
                  <a:pt x="487680" y="4572"/>
                </a:lnTo>
                <a:lnTo>
                  <a:pt x="489204" y="0"/>
                </a:lnTo>
                <a:lnTo>
                  <a:pt x="521208" y="22860"/>
                </a:lnTo>
                <a:lnTo>
                  <a:pt x="531876" y="67056"/>
                </a:lnTo>
                <a:lnTo>
                  <a:pt x="531280" y="79319"/>
                </a:lnTo>
                <a:lnTo>
                  <a:pt x="514921" y="118681"/>
                </a:lnTo>
                <a:lnTo>
                  <a:pt x="498919" y="130111"/>
                </a:lnTo>
                <a:lnTo>
                  <a:pt x="489204" y="134112"/>
                </a:lnTo>
                <a:close/>
              </a:path>
              <a:path w="532129" h="134620">
                <a:moveTo>
                  <a:pt x="42672" y="134112"/>
                </a:moveTo>
                <a:lnTo>
                  <a:pt x="10667" y="111252"/>
                </a:lnTo>
                <a:lnTo>
                  <a:pt x="0" y="67056"/>
                </a:lnTo>
                <a:lnTo>
                  <a:pt x="595" y="54792"/>
                </a:lnTo>
                <a:lnTo>
                  <a:pt x="16954" y="14573"/>
                </a:lnTo>
                <a:lnTo>
                  <a:pt x="42672" y="0"/>
                </a:lnTo>
                <a:lnTo>
                  <a:pt x="44196" y="4572"/>
                </a:lnTo>
                <a:lnTo>
                  <a:pt x="36528" y="8334"/>
                </a:lnTo>
                <a:lnTo>
                  <a:pt x="29718" y="12954"/>
                </a:lnTo>
                <a:lnTo>
                  <a:pt x="12525" y="54411"/>
                </a:lnTo>
                <a:lnTo>
                  <a:pt x="12191"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21" name="object 21"/>
          <p:cNvSpPr/>
          <p:nvPr/>
        </p:nvSpPr>
        <p:spPr>
          <a:xfrm>
            <a:off x="1757172" y="3899915"/>
            <a:ext cx="447040" cy="134620"/>
          </a:xfrm>
          <a:custGeom>
            <a:avLst/>
            <a:gdLst/>
            <a:ahLst/>
            <a:cxnLst/>
            <a:rect l="l" t="t" r="r" b="b"/>
            <a:pathLst>
              <a:path w="447039" h="134620">
                <a:moveTo>
                  <a:pt x="403860" y="134112"/>
                </a:moveTo>
                <a:lnTo>
                  <a:pt x="402336" y="128016"/>
                </a:lnTo>
                <a:lnTo>
                  <a:pt x="410003" y="124896"/>
                </a:lnTo>
                <a:lnTo>
                  <a:pt x="416814" y="120205"/>
                </a:lnTo>
                <a:lnTo>
                  <a:pt x="434006" y="77533"/>
                </a:lnTo>
                <a:lnTo>
                  <a:pt x="434340" y="65532"/>
                </a:lnTo>
                <a:lnTo>
                  <a:pt x="434006" y="54411"/>
                </a:lnTo>
                <a:lnTo>
                  <a:pt x="416814" y="12954"/>
                </a:lnTo>
                <a:lnTo>
                  <a:pt x="402336" y="4572"/>
                </a:lnTo>
                <a:lnTo>
                  <a:pt x="403860" y="0"/>
                </a:lnTo>
                <a:lnTo>
                  <a:pt x="435864" y="22860"/>
                </a:lnTo>
                <a:lnTo>
                  <a:pt x="446532" y="67056"/>
                </a:lnTo>
                <a:lnTo>
                  <a:pt x="445936" y="79319"/>
                </a:lnTo>
                <a:lnTo>
                  <a:pt x="429577" y="118895"/>
                </a:lnTo>
                <a:lnTo>
                  <a:pt x="413575" y="130754"/>
                </a:lnTo>
                <a:lnTo>
                  <a:pt x="403860" y="134112"/>
                </a:lnTo>
                <a:close/>
              </a:path>
              <a:path w="447039" h="134620">
                <a:moveTo>
                  <a:pt x="42672" y="134112"/>
                </a:moveTo>
                <a:lnTo>
                  <a:pt x="10668" y="111252"/>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22" name="object 22"/>
          <p:cNvSpPr/>
          <p:nvPr/>
        </p:nvSpPr>
        <p:spPr>
          <a:xfrm>
            <a:off x="2229611" y="3899915"/>
            <a:ext cx="617220" cy="134620"/>
          </a:xfrm>
          <a:custGeom>
            <a:avLst/>
            <a:gdLst/>
            <a:ahLst/>
            <a:cxnLst/>
            <a:rect l="l" t="t" r="r" b="b"/>
            <a:pathLst>
              <a:path w="617219" h="134620">
                <a:moveTo>
                  <a:pt x="574548" y="134112"/>
                </a:moveTo>
                <a:lnTo>
                  <a:pt x="573024" y="128016"/>
                </a:lnTo>
                <a:lnTo>
                  <a:pt x="580691" y="124896"/>
                </a:lnTo>
                <a:lnTo>
                  <a:pt x="587502" y="120205"/>
                </a:lnTo>
                <a:lnTo>
                  <a:pt x="604694" y="77533"/>
                </a:lnTo>
                <a:lnTo>
                  <a:pt x="605028" y="65532"/>
                </a:lnTo>
                <a:lnTo>
                  <a:pt x="604694" y="54411"/>
                </a:lnTo>
                <a:lnTo>
                  <a:pt x="587502" y="12954"/>
                </a:lnTo>
                <a:lnTo>
                  <a:pt x="573024" y="4572"/>
                </a:lnTo>
                <a:lnTo>
                  <a:pt x="574548" y="0"/>
                </a:lnTo>
                <a:lnTo>
                  <a:pt x="606552" y="22860"/>
                </a:lnTo>
                <a:lnTo>
                  <a:pt x="617220" y="67056"/>
                </a:lnTo>
                <a:lnTo>
                  <a:pt x="616624" y="79319"/>
                </a:lnTo>
                <a:lnTo>
                  <a:pt x="600265" y="118895"/>
                </a:lnTo>
                <a:lnTo>
                  <a:pt x="584263" y="130754"/>
                </a:lnTo>
                <a:lnTo>
                  <a:pt x="574548" y="134112"/>
                </a:lnTo>
                <a:close/>
              </a:path>
              <a:path w="617219" h="134620">
                <a:moveTo>
                  <a:pt x="42672" y="134112"/>
                </a:moveTo>
                <a:lnTo>
                  <a:pt x="10667" y="111252"/>
                </a:lnTo>
                <a:lnTo>
                  <a:pt x="0" y="67056"/>
                </a:lnTo>
                <a:lnTo>
                  <a:pt x="595" y="54792"/>
                </a:lnTo>
                <a:lnTo>
                  <a:pt x="16954" y="14573"/>
                </a:lnTo>
                <a:lnTo>
                  <a:pt x="42672" y="0"/>
                </a:lnTo>
                <a:lnTo>
                  <a:pt x="44196" y="4572"/>
                </a:lnTo>
                <a:lnTo>
                  <a:pt x="36528" y="8334"/>
                </a:lnTo>
                <a:lnTo>
                  <a:pt x="29718" y="12954"/>
                </a:lnTo>
                <a:lnTo>
                  <a:pt x="12525" y="54411"/>
                </a:lnTo>
                <a:lnTo>
                  <a:pt x="12191"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23" name="object 23"/>
          <p:cNvSpPr/>
          <p:nvPr/>
        </p:nvSpPr>
        <p:spPr>
          <a:xfrm>
            <a:off x="2872739" y="3899915"/>
            <a:ext cx="365760" cy="134620"/>
          </a:xfrm>
          <a:custGeom>
            <a:avLst/>
            <a:gdLst/>
            <a:ahLst/>
            <a:cxnLst/>
            <a:rect l="l" t="t" r="r" b="b"/>
            <a:pathLst>
              <a:path w="365760" h="134620">
                <a:moveTo>
                  <a:pt x="323087" y="134112"/>
                </a:moveTo>
                <a:lnTo>
                  <a:pt x="321563" y="128016"/>
                </a:lnTo>
                <a:lnTo>
                  <a:pt x="329231" y="124896"/>
                </a:lnTo>
                <a:lnTo>
                  <a:pt x="336041" y="120205"/>
                </a:lnTo>
                <a:lnTo>
                  <a:pt x="353234" y="77533"/>
                </a:lnTo>
                <a:lnTo>
                  <a:pt x="353567" y="65532"/>
                </a:lnTo>
                <a:lnTo>
                  <a:pt x="353234" y="54411"/>
                </a:lnTo>
                <a:lnTo>
                  <a:pt x="336041" y="12954"/>
                </a:lnTo>
                <a:lnTo>
                  <a:pt x="321563" y="4572"/>
                </a:lnTo>
                <a:lnTo>
                  <a:pt x="323087" y="0"/>
                </a:lnTo>
                <a:lnTo>
                  <a:pt x="355091" y="22860"/>
                </a:lnTo>
                <a:lnTo>
                  <a:pt x="365759" y="67056"/>
                </a:lnTo>
                <a:lnTo>
                  <a:pt x="365164" y="79319"/>
                </a:lnTo>
                <a:lnTo>
                  <a:pt x="348805" y="118895"/>
                </a:lnTo>
                <a:lnTo>
                  <a:pt x="332803" y="130754"/>
                </a:lnTo>
                <a:lnTo>
                  <a:pt x="323087" y="134112"/>
                </a:lnTo>
                <a:close/>
              </a:path>
              <a:path w="365760" h="134620">
                <a:moveTo>
                  <a:pt x="42671" y="134112"/>
                </a:moveTo>
                <a:lnTo>
                  <a:pt x="10667" y="111252"/>
                </a:lnTo>
                <a:lnTo>
                  <a:pt x="0" y="67056"/>
                </a:lnTo>
                <a:lnTo>
                  <a:pt x="595" y="54792"/>
                </a:lnTo>
                <a:lnTo>
                  <a:pt x="16954" y="14573"/>
                </a:lnTo>
                <a:lnTo>
                  <a:pt x="42671" y="0"/>
                </a:lnTo>
                <a:lnTo>
                  <a:pt x="44195" y="4572"/>
                </a:lnTo>
                <a:lnTo>
                  <a:pt x="36528" y="8334"/>
                </a:lnTo>
                <a:lnTo>
                  <a:pt x="29717" y="12954"/>
                </a:lnTo>
                <a:lnTo>
                  <a:pt x="12525" y="54411"/>
                </a:lnTo>
                <a:lnTo>
                  <a:pt x="12191" y="65532"/>
                </a:lnTo>
                <a:lnTo>
                  <a:pt x="12525" y="77533"/>
                </a:lnTo>
                <a:lnTo>
                  <a:pt x="24050" y="114085"/>
                </a:lnTo>
                <a:lnTo>
                  <a:pt x="44195" y="128016"/>
                </a:lnTo>
                <a:lnTo>
                  <a:pt x="42671" y="134112"/>
                </a:lnTo>
                <a:close/>
              </a:path>
            </a:pathLst>
          </a:custGeom>
          <a:solidFill>
            <a:srgbClr val="000000"/>
          </a:solidFill>
        </p:spPr>
        <p:txBody>
          <a:bodyPr wrap="square" lIns="0" tIns="0" rIns="0" bIns="0" rtlCol="0"/>
          <a:lstStyle/>
          <a:p/>
        </p:txBody>
      </p:sp>
      <p:sp>
        <p:nvSpPr>
          <p:cNvPr id="24" name="object 24"/>
          <p:cNvSpPr/>
          <p:nvPr/>
        </p:nvSpPr>
        <p:spPr>
          <a:xfrm>
            <a:off x="3264408" y="3899915"/>
            <a:ext cx="335280" cy="134620"/>
          </a:xfrm>
          <a:custGeom>
            <a:avLst/>
            <a:gdLst/>
            <a:ahLst/>
            <a:cxnLst/>
            <a:rect l="l" t="t" r="r" b="b"/>
            <a:pathLst>
              <a:path w="335279" h="134620">
                <a:moveTo>
                  <a:pt x="292607" y="134112"/>
                </a:moveTo>
                <a:lnTo>
                  <a:pt x="291083" y="128016"/>
                </a:lnTo>
                <a:lnTo>
                  <a:pt x="298751" y="124896"/>
                </a:lnTo>
                <a:lnTo>
                  <a:pt x="305561" y="120205"/>
                </a:lnTo>
                <a:lnTo>
                  <a:pt x="322754" y="77533"/>
                </a:lnTo>
                <a:lnTo>
                  <a:pt x="323088" y="65532"/>
                </a:lnTo>
                <a:lnTo>
                  <a:pt x="322754" y="54411"/>
                </a:lnTo>
                <a:lnTo>
                  <a:pt x="305561" y="12954"/>
                </a:lnTo>
                <a:lnTo>
                  <a:pt x="291083" y="4572"/>
                </a:lnTo>
                <a:lnTo>
                  <a:pt x="292607" y="0"/>
                </a:lnTo>
                <a:lnTo>
                  <a:pt x="324612" y="22860"/>
                </a:lnTo>
                <a:lnTo>
                  <a:pt x="335280" y="67056"/>
                </a:lnTo>
                <a:lnTo>
                  <a:pt x="334684" y="79319"/>
                </a:lnTo>
                <a:lnTo>
                  <a:pt x="318325" y="118895"/>
                </a:lnTo>
                <a:lnTo>
                  <a:pt x="302323" y="130754"/>
                </a:lnTo>
                <a:lnTo>
                  <a:pt x="292607" y="134112"/>
                </a:lnTo>
                <a:close/>
              </a:path>
              <a:path w="335279" h="134620">
                <a:moveTo>
                  <a:pt x="42671" y="134112"/>
                </a:moveTo>
                <a:lnTo>
                  <a:pt x="10667" y="111252"/>
                </a:lnTo>
                <a:lnTo>
                  <a:pt x="0" y="67056"/>
                </a:lnTo>
                <a:lnTo>
                  <a:pt x="595" y="54792"/>
                </a:lnTo>
                <a:lnTo>
                  <a:pt x="16954" y="14573"/>
                </a:lnTo>
                <a:lnTo>
                  <a:pt x="42671" y="0"/>
                </a:lnTo>
                <a:lnTo>
                  <a:pt x="44195" y="4572"/>
                </a:lnTo>
                <a:lnTo>
                  <a:pt x="36528" y="8334"/>
                </a:lnTo>
                <a:lnTo>
                  <a:pt x="29717" y="12954"/>
                </a:lnTo>
                <a:lnTo>
                  <a:pt x="12525" y="54411"/>
                </a:lnTo>
                <a:lnTo>
                  <a:pt x="12191" y="65532"/>
                </a:lnTo>
                <a:lnTo>
                  <a:pt x="12525" y="77533"/>
                </a:lnTo>
                <a:lnTo>
                  <a:pt x="24050" y="114085"/>
                </a:lnTo>
                <a:lnTo>
                  <a:pt x="44195" y="128016"/>
                </a:lnTo>
                <a:lnTo>
                  <a:pt x="42671" y="134112"/>
                </a:lnTo>
                <a:close/>
              </a:path>
            </a:pathLst>
          </a:custGeom>
          <a:solidFill>
            <a:srgbClr val="000000"/>
          </a:solidFill>
        </p:spPr>
        <p:txBody>
          <a:bodyPr wrap="square" lIns="0" tIns="0" rIns="0" bIns="0" rtlCol="0"/>
          <a:lstStyle/>
          <a:p/>
        </p:txBody>
      </p:sp>
      <p:sp>
        <p:nvSpPr>
          <p:cNvPr id="25" name="object 25"/>
          <p:cNvSpPr txBox="1"/>
          <p:nvPr/>
        </p:nvSpPr>
        <p:spPr>
          <a:xfrm>
            <a:off x="991105" y="3015499"/>
            <a:ext cx="4963795" cy="1034415"/>
          </a:xfrm>
          <a:prstGeom prst="rect">
            <a:avLst/>
          </a:prstGeom>
        </p:spPr>
        <p:txBody>
          <a:bodyPr wrap="square" lIns="0" tIns="105410" rIns="0" bIns="0" rtlCol="0" vert="horz">
            <a:spAutoFit/>
          </a:bodyPr>
          <a:lstStyle/>
          <a:p>
            <a:pPr marL="270510" indent="-245745">
              <a:lnSpc>
                <a:spcPct val="100000"/>
              </a:lnSpc>
              <a:spcBef>
                <a:spcPts val="830"/>
              </a:spcBef>
              <a:buFont typeface="Arial"/>
              <a:buChar char="•"/>
              <a:tabLst>
                <a:tab pos="270510" algn="l"/>
                <a:tab pos="271145" algn="l"/>
                <a:tab pos="487045" algn="l"/>
                <a:tab pos="837565" algn="l"/>
                <a:tab pos="1249045" algn="l"/>
              </a:tabLst>
            </a:pPr>
            <a:r>
              <a:rPr dirty="0" sz="1150" spc="-10">
                <a:latin typeface="Cambria"/>
                <a:cs typeface="Cambria"/>
              </a:rPr>
              <a:t>𝑓	</a:t>
            </a:r>
            <a:r>
              <a:rPr dirty="0" sz="1150" spc="210">
                <a:latin typeface="Cambria"/>
                <a:cs typeface="Cambria"/>
              </a:rPr>
              <a:t>=	+	=</a:t>
            </a:r>
            <a:endParaRPr sz="1150">
              <a:latin typeface="Cambria"/>
              <a:cs typeface="Cambria"/>
            </a:endParaRPr>
          </a:p>
          <a:p>
            <a:pPr marL="270510" indent="-245745">
              <a:lnSpc>
                <a:spcPct val="100000"/>
              </a:lnSpc>
              <a:spcBef>
                <a:spcPts val="735"/>
              </a:spcBef>
              <a:buFont typeface="Arial"/>
              <a:buChar char="•"/>
              <a:tabLst>
                <a:tab pos="270510" algn="l"/>
                <a:tab pos="271145" algn="l"/>
              </a:tabLst>
            </a:pPr>
            <a:r>
              <a:rPr dirty="0" sz="1150" spc="-40">
                <a:latin typeface="Cambria"/>
                <a:cs typeface="Cambria"/>
              </a:rPr>
              <a:t>𝑃</a:t>
            </a:r>
            <a:r>
              <a:rPr dirty="0" baseline="-17361" sz="1200" spc="-60">
                <a:latin typeface="Cambria"/>
                <a:cs typeface="Cambria"/>
              </a:rPr>
              <a:t>pe</a:t>
            </a:r>
            <a:r>
              <a:rPr dirty="0" baseline="-17361" sz="1200" spc="135">
                <a:latin typeface="Cambria"/>
                <a:cs typeface="Cambria"/>
              </a:rPr>
              <a:t> </a:t>
            </a:r>
            <a:r>
              <a:rPr dirty="0" sz="1150" spc="210">
                <a:latin typeface="Cambria"/>
                <a:cs typeface="Cambria"/>
              </a:rPr>
              <a:t>=</a:t>
            </a:r>
            <a:r>
              <a:rPr dirty="0" sz="1150" spc="70">
                <a:latin typeface="Cambria"/>
                <a:cs typeface="Cambria"/>
              </a:rPr>
              <a:t> </a:t>
            </a:r>
            <a:r>
              <a:rPr dirty="0" sz="1150" spc="10">
                <a:latin typeface="Cambria"/>
                <a:cs typeface="Cambria"/>
              </a:rPr>
              <a:t>𝑁𝑎</a:t>
            </a:r>
            <a:r>
              <a:rPr dirty="0" baseline="-17361" sz="1200" spc="15">
                <a:latin typeface="Cambria"/>
                <a:cs typeface="Cambria"/>
              </a:rPr>
              <a:t>ps</a:t>
            </a:r>
            <a:r>
              <a:rPr dirty="0" sz="1150" spc="10">
                <a:latin typeface="Cambria"/>
                <a:cs typeface="Cambria"/>
              </a:rPr>
              <a:t>𝑓</a:t>
            </a:r>
            <a:r>
              <a:rPr dirty="0" baseline="-17361" sz="1200" spc="15">
                <a:latin typeface="Cambria"/>
                <a:cs typeface="Cambria"/>
              </a:rPr>
              <a:t>pe</a:t>
            </a:r>
            <a:r>
              <a:rPr dirty="0" baseline="-17361" sz="1200" spc="-127">
                <a:latin typeface="Cambria"/>
                <a:cs typeface="Cambria"/>
              </a:rPr>
              <a:t> </a:t>
            </a:r>
            <a:r>
              <a:rPr dirty="0" sz="1150" spc="-5">
                <a:latin typeface="Cambria"/>
                <a:cs typeface="Cambria"/>
              </a:rPr>
              <a:t>,</a:t>
            </a:r>
            <a:r>
              <a:rPr dirty="0" sz="1150" spc="-50">
                <a:latin typeface="Cambria"/>
                <a:cs typeface="Cambria"/>
              </a:rPr>
              <a:t> </a:t>
            </a:r>
            <a:r>
              <a:rPr dirty="0" sz="1150" spc="-40">
                <a:latin typeface="Cambria"/>
                <a:cs typeface="Cambria"/>
              </a:rPr>
              <a:t>𝑓</a:t>
            </a:r>
            <a:r>
              <a:rPr dirty="0" baseline="-17361" sz="1200" spc="-60">
                <a:latin typeface="Cambria"/>
                <a:cs typeface="Cambria"/>
              </a:rPr>
              <a:t>pe</a:t>
            </a:r>
            <a:r>
              <a:rPr dirty="0" baseline="-17361" sz="1200" spc="135">
                <a:latin typeface="Cambria"/>
                <a:cs typeface="Cambria"/>
              </a:rPr>
              <a:t> </a:t>
            </a:r>
            <a:r>
              <a:rPr dirty="0" sz="1150" spc="210">
                <a:latin typeface="Cambria"/>
                <a:cs typeface="Cambria"/>
              </a:rPr>
              <a:t>=</a:t>
            </a:r>
            <a:r>
              <a:rPr dirty="0" sz="1150" spc="545">
                <a:latin typeface="Cambria"/>
                <a:cs typeface="Cambria"/>
              </a:rPr>
              <a:t> </a:t>
            </a:r>
            <a:r>
              <a:rPr dirty="0" sz="1150" spc="-10">
                <a:latin typeface="Cambria"/>
                <a:cs typeface="Cambria"/>
              </a:rPr>
              <a:t>1</a:t>
            </a:r>
            <a:r>
              <a:rPr dirty="0" sz="1150" spc="5">
                <a:latin typeface="Cambria"/>
                <a:cs typeface="Cambria"/>
              </a:rPr>
              <a:t> </a:t>
            </a:r>
            <a:r>
              <a:rPr dirty="0" sz="1150" spc="210">
                <a:latin typeface="Cambria"/>
                <a:cs typeface="Cambria"/>
              </a:rPr>
              <a:t>−</a:t>
            </a:r>
            <a:r>
              <a:rPr dirty="0" sz="1150" spc="10">
                <a:latin typeface="Cambria"/>
                <a:cs typeface="Cambria"/>
              </a:rPr>
              <a:t> </a:t>
            </a:r>
            <a:r>
              <a:rPr dirty="0" sz="1150" spc="-10">
                <a:latin typeface="Cambria"/>
                <a:cs typeface="Cambria"/>
              </a:rPr>
              <a:t>𝑙𝑜𝑠𝑠</a:t>
            </a:r>
            <a:r>
              <a:rPr dirty="0" sz="1150" spc="5">
                <a:latin typeface="Cambria"/>
                <a:cs typeface="Cambria"/>
              </a:rPr>
              <a:t> </a:t>
            </a:r>
            <a:r>
              <a:rPr dirty="0" sz="1150" spc="15">
                <a:latin typeface="Cambria"/>
                <a:cs typeface="Cambria"/>
              </a:rPr>
              <a:t>𝑓</a:t>
            </a:r>
            <a:r>
              <a:rPr dirty="0" baseline="-17361" sz="1200" spc="22">
                <a:latin typeface="Cambria"/>
                <a:cs typeface="Cambria"/>
              </a:rPr>
              <a:t>pj</a:t>
            </a:r>
            <a:r>
              <a:rPr dirty="0" baseline="-17361" sz="1200" spc="60">
                <a:latin typeface="Cambria"/>
                <a:cs typeface="Cambria"/>
              </a:rPr>
              <a:t> </a:t>
            </a:r>
            <a:r>
              <a:rPr dirty="0" sz="1150" spc="210">
                <a:latin typeface="Cambria"/>
                <a:cs typeface="Cambria"/>
              </a:rPr>
              <a:t>=</a:t>
            </a:r>
            <a:r>
              <a:rPr dirty="0" sz="1150" spc="60">
                <a:latin typeface="Cambria"/>
                <a:cs typeface="Cambria"/>
              </a:rPr>
              <a:t> </a:t>
            </a:r>
            <a:r>
              <a:rPr dirty="0" sz="1150" spc="15">
                <a:latin typeface="Cambria"/>
                <a:cs typeface="Cambria"/>
              </a:rPr>
              <a:t>(1</a:t>
            </a:r>
            <a:r>
              <a:rPr dirty="0" sz="1150">
                <a:latin typeface="Cambria"/>
                <a:cs typeface="Cambria"/>
              </a:rPr>
              <a:t> </a:t>
            </a:r>
            <a:r>
              <a:rPr dirty="0" sz="1150" spc="210">
                <a:latin typeface="Cambria"/>
                <a:cs typeface="Cambria"/>
              </a:rPr>
              <a:t>−</a:t>
            </a:r>
            <a:r>
              <a:rPr dirty="0" sz="1150" spc="5">
                <a:latin typeface="Cambria"/>
                <a:cs typeface="Cambria"/>
              </a:rPr>
              <a:t> </a:t>
            </a:r>
            <a:r>
              <a:rPr dirty="0" sz="1150" spc="-10">
                <a:latin typeface="Cambria"/>
                <a:cs typeface="Cambria"/>
              </a:rPr>
              <a:t>𝑙𝑜𝑠𝑠)0.75𝑓</a:t>
            </a:r>
            <a:r>
              <a:rPr dirty="0" baseline="-17361" sz="1200" spc="-15">
                <a:latin typeface="Cambria"/>
                <a:cs typeface="Cambria"/>
              </a:rPr>
              <a:t>pu</a:t>
            </a:r>
            <a:r>
              <a:rPr dirty="0" baseline="-17361" sz="1200" spc="-135">
                <a:latin typeface="Cambria"/>
                <a:cs typeface="Cambria"/>
              </a:rPr>
              <a:t> </a:t>
            </a:r>
            <a:r>
              <a:rPr dirty="0" sz="1150" spc="-5">
                <a:latin typeface="Arial"/>
                <a:cs typeface="Arial"/>
              </a:rPr>
              <a:t>,</a:t>
            </a:r>
            <a:r>
              <a:rPr dirty="0" sz="1150" spc="-55">
                <a:latin typeface="Arial"/>
                <a:cs typeface="Arial"/>
              </a:rPr>
              <a:t> </a:t>
            </a:r>
            <a:r>
              <a:rPr dirty="0" sz="1150" spc="-10">
                <a:latin typeface="Arial"/>
                <a:cs typeface="Arial"/>
              </a:rPr>
              <a:t>Assume</a:t>
            </a:r>
            <a:r>
              <a:rPr dirty="0" sz="1150" spc="-5">
                <a:latin typeface="Arial"/>
                <a:cs typeface="Arial"/>
              </a:rPr>
              <a:t> </a:t>
            </a:r>
            <a:r>
              <a:rPr dirty="0" sz="1150" spc="-10">
                <a:latin typeface="Arial"/>
                <a:cs typeface="Arial"/>
              </a:rPr>
              <a:t>15% </a:t>
            </a:r>
            <a:r>
              <a:rPr dirty="0" sz="1150" spc="-5">
                <a:latin typeface="Arial"/>
                <a:cs typeface="Arial"/>
              </a:rPr>
              <a:t>loss</a:t>
            </a:r>
            <a:endParaRPr sz="1150">
              <a:latin typeface="Arial"/>
              <a:cs typeface="Arial"/>
            </a:endParaRPr>
          </a:p>
          <a:p>
            <a:pPr marL="107314">
              <a:lnSpc>
                <a:spcPct val="100000"/>
              </a:lnSpc>
              <a:spcBef>
                <a:spcPts val="540"/>
              </a:spcBef>
            </a:pPr>
            <a:r>
              <a:rPr dirty="0" sz="1150" spc="-10">
                <a:latin typeface="Arial"/>
                <a:cs typeface="Arial"/>
              </a:rPr>
              <a:t>– </a:t>
            </a:r>
            <a:r>
              <a:rPr dirty="0" sz="1150" spc="-5">
                <a:latin typeface="Cambria"/>
                <a:cs typeface="Cambria"/>
              </a:rPr>
              <a:t>2270.5 </a:t>
            </a:r>
            <a:r>
              <a:rPr dirty="0" sz="1150" spc="-10">
                <a:latin typeface="Cambria"/>
                <a:cs typeface="Cambria"/>
              </a:rPr>
              <a:t>𝑘𝑖𝑝 </a:t>
            </a:r>
            <a:r>
              <a:rPr dirty="0" sz="1150" spc="210">
                <a:latin typeface="Cambria"/>
                <a:cs typeface="Cambria"/>
              </a:rPr>
              <a:t>= </a:t>
            </a:r>
            <a:r>
              <a:rPr dirty="0" sz="1150" spc="-10">
                <a:latin typeface="Cambria"/>
                <a:cs typeface="Cambria"/>
              </a:rPr>
              <a:t>𝑁 </a:t>
            </a:r>
            <a:r>
              <a:rPr dirty="0" sz="1150" spc="5">
                <a:latin typeface="Cambria"/>
                <a:cs typeface="Cambria"/>
              </a:rPr>
              <a:t>0.217𝑖𝑛</a:t>
            </a:r>
            <a:r>
              <a:rPr dirty="0" baseline="27777" sz="1200" spc="7">
                <a:latin typeface="Cambria"/>
                <a:cs typeface="Cambria"/>
              </a:rPr>
              <a:t>2 </a:t>
            </a:r>
            <a:r>
              <a:rPr dirty="0" sz="1150" spc="-10">
                <a:latin typeface="Cambria"/>
                <a:cs typeface="Cambria"/>
              </a:rPr>
              <a:t>1 </a:t>
            </a:r>
            <a:r>
              <a:rPr dirty="0" sz="1150" spc="210">
                <a:latin typeface="Cambria"/>
                <a:cs typeface="Cambria"/>
              </a:rPr>
              <a:t>− </a:t>
            </a:r>
            <a:r>
              <a:rPr dirty="0" sz="1150" spc="-10">
                <a:latin typeface="Cambria"/>
                <a:cs typeface="Cambria"/>
              </a:rPr>
              <a:t>0.15 </a:t>
            </a:r>
            <a:r>
              <a:rPr dirty="0" sz="1150" spc="-5">
                <a:latin typeface="Cambria"/>
                <a:cs typeface="Cambria"/>
              </a:rPr>
              <a:t>0.75 </a:t>
            </a:r>
            <a:r>
              <a:rPr dirty="0" sz="1150" spc="-10">
                <a:latin typeface="Cambria"/>
                <a:cs typeface="Cambria"/>
              </a:rPr>
              <a:t>270𝑘𝑠𝑖 </a:t>
            </a:r>
            <a:r>
              <a:rPr dirty="0" sz="1150" spc="-5">
                <a:latin typeface="Cambria"/>
                <a:cs typeface="Cambria"/>
              </a:rPr>
              <a:t>, </a:t>
            </a:r>
            <a:r>
              <a:rPr dirty="0" sz="1150" spc="-10">
                <a:latin typeface="Cambria"/>
                <a:cs typeface="Cambria"/>
              </a:rPr>
              <a:t>𝑁 </a:t>
            </a:r>
            <a:r>
              <a:rPr dirty="0" sz="1150" spc="210">
                <a:latin typeface="Cambria"/>
                <a:cs typeface="Cambria"/>
              </a:rPr>
              <a:t>= </a:t>
            </a:r>
            <a:r>
              <a:rPr dirty="0" sz="1150" spc="-10">
                <a:latin typeface="Cambria"/>
                <a:cs typeface="Cambria"/>
              </a:rPr>
              <a:t>60.8 → 𝑁 </a:t>
            </a:r>
            <a:r>
              <a:rPr dirty="0" sz="1150" spc="210">
                <a:latin typeface="Cambria"/>
                <a:cs typeface="Cambria"/>
              </a:rPr>
              <a:t>=</a:t>
            </a:r>
            <a:r>
              <a:rPr dirty="0" sz="1150" spc="50">
                <a:latin typeface="Cambria"/>
                <a:cs typeface="Cambria"/>
              </a:rPr>
              <a:t> </a:t>
            </a:r>
            <a:r>
              <a:rPr dirty="0" sz="1150" spc="-5">
                <a:latin typeface="Cambria"/>
                <a:cs typeface="Cambria"/>
              </a:rPr>
              <a:t>61</a:t>
            </a:r>
            <a:endParaRPr sz="1150">
              <a:latin typeface="Cambria"/>
              <a:cs typeface="Cambria"/>
            </a:endParaRPr>
          </a:p>
          <a:p>
            <a:pPr marL="107314">
              <a:lnSpc>
                <a:spcPct val="100000"/>
              </a:lnSpc>
              <a:spcBef>
                <a:spcPts val="420"/>
              </a:spcBef>
            </a:pPr>
            <a:r>
              <a:rPr dirty="0" sz="1150" spc="-10">
                <a:latin typeface="Arial"/>
                <a:cs typeface="Arial"/>
              </a:rPr>
              <a:t>– </a:t>
            </a:r>
            <a:r>
              <a:rPr dirty="0" sz="1150" spc="-10">
                <a:latin typeface="Cambria"/>
                <a:cs typeface="Cambria"/>
              </a:rPr>
              <a:t>𝑃 </a:t>
            </a:r>
            <a:r>
              <a:rPr dirty="0" sz="1150" spc="210">
                <a:latin typeface="Cambria"/>
                <a:cs typeface="Cambria"/>
              </a:rPr>
              <a:t>= </a:t>
            </a:r>
            <a:r>
              <a:rPr dirty="0" sz="1150" spc="-5">
                <a:latin typeface="Cambria"/>
                <a:cs typeface="Cambria"/>
              </a:rPr>
              <a:t>61 0.217 </a:t>
            </a:r>
            <a:r>
              <a:rPr dirty="0" sz="1150" spc="-10">
                <a:latin typeface="Cambria"/>
                <a:cs typeface="Cambria"/>
              </a:rPr>
              <a:t>1 </a:t>
            </a:r>
            <a:r>
              <a:rPr dirty="0" sz="1150" spc="210">
                <a:latin typeface="Cambria"/>
                <a:cs typeface="Cambria"/>
              </a:rPr>
              <a:t>− </a:t>
            </a:r>
            <a:r>
              <a:rPr dirty="0" sz="1150" spc="-10">
                <a:latin typeface="Cambria"/>
                <a:cs typeface="Cambria"/>
              </a:rPr>
              <a:t>0.15 </a:t>
            </a:r>
            <a:r>
              <a:rPr dirty="0" sz="1150" spc="-5">
                <a:latin typeface="Cambria"/>
                <a:cs typeface="Cambria"/>
              </a:rPr>
              <a:t>0.75 270 </a:t>
            </a:r>
            <a:r>
              <a:rPr dirty="0" sz="1150" spc="210">
                <a:latin typeface="Cambria"/>
                <a:cs typeface="Cambria"/>
              </a:rPr>
              <a:t>= </a:t>
            </a:r>
            <a:r>
              <a:rPr dirty="0" sz="1150" spc="-5">
                <a:latin typeface="Cambria"/>
                <a:cs typeface="Cambria"/>
              </a:rPr>
              <a:t>2278.4</a:t>
            </a:r>
            <a:r>
              <a:rPr dirty="0" sz="1150" spc="-10">
                <a:latin typeface="Cambria"/>
                <a:cs typeface="Cambria"/>
              </a:rPr>
              <a:t> 𝑘𝑖𝑝</a:t>
            </a:r>
            <a:endParaRPr sz="1150">
              <a:latin typeface="Cambria"/>
              <a:cs typeface="Cambria"/>
            </a:endParaRPr>
          </a:p>
        </p:txBody>
      </p:sp>
      <p:sp>
        <p:nvSpPr>
          <p:cNvPr id="26" name="object 26"/>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5</a:t>
            </a:r>
            <a:r>
              <a:rPr dirty="0" sz="850">
                <a:solidFill>
                  <a:srgbClr val="FFFFFF"/>
                </a:solidFill>
                <a:latin typeface="Arial"/>
                <a:cs typeface="Arial"/>
              </a:rPr>
              <a:t>5</a:t>
            </a:r>
            <a:endParaRPr sz="850">
              <a:latin typeface="Arial"/>
              <a:cs typeface="Arial"/>
            </a:endParaRPr>
          </a:p>
        </p:txBody>
      </p:sp>
      <p:sp>
        <p:nvSpPr>
          <p:cNvPr id="27" name="object 27"/>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28" name="object 28"/>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29" name="object 29"/>
          <p:cNvSpPr txBox="1"/>
          <p:nvPr/>
        </p:nvSpPr>
        <p:spPr>
          <a:xfrm>
            <a:off x="1016466" y="5528576"/>
            <a:ext cx="4531995" cy="417195"/>
          </a:xfrm>
          <a:prstGeom prst="rect">
            <a:avLst/>
          </a:prstGeom>
        </p:spPr>
        <p:txBody>
          <a:bodyPr wrap="square" lIns="0" tIns="14604" rIns="0" bIns="0" rtlCol="0" vert="horz">
            <a:spAutoFit/>
          </a:bodyPr>
          <a:lstStyle/>
          <a:p>
            <a:pPr>
              <a:lnSpc>
                <a:spcPct val="100000"/>
              </a:lnSpc>
              <a:spcBef>
                <a:spcPts val="114"/>
              </a:spcBef>
            </a:pPr>
            <a:r>
              <a:rPr dirty="0" sz="2550">
                <a:solidFill>
                  <a:srgbClr val="1C7C5B"/>
                </a:solidFill>
                <a:latin typeface="Arial Black"/>
                <a:cs typeface="Arial Black"/>
              </a:rPr>
              <a:t>Check </a:t>
            </a:r>
            <a:r>
              <a:rPr dirty="0" sz="2550" spc="15">
                <a:solidFill>
                  <a:srgbClr val="1C7C5B"/>
                </a:solidFill>
                <a:latin typeface="Arial Black"/>
                <a:cs typeface="Arial Black"/>
              </a:rPr>
              <a:t>Concrete</a:t>
            </a:r>
            <a:r>
              <a:rPr dirty="0" sz="2550" spc="-70">
                <a:solidFill>
                  <a:srgbClr val="1C7C5B"/>
                </a:solidFill>
                <a:latin typeface="Arial Black"/>
                <a:cs typeface="Arial Black"/>
              </a:rPr>
              <a:t> </a:t>
            </a:r>
            <a:r>
              <a:rPr dirty="0" sz="2550" spc="15">
                <a:solidFill>
                  <a:srgbClr val="1C7C5B"/>
                </a:solidFill>
                <a:latin typeface="Arial Black"/>
                <a:cs typeface="Arial Black"/>
              </a:rPr>
              <a:t>Strength</a:t>
            </a:r>
            <a:endParaRPr sz="2550">
              <a:latin typeface="Arial Black"/>
              <a:cs typeface="Arial Black"/>
            </a:endParaRPr>
          </a:p>
        </p:txBody>
      </p:sp>
      <p:sp>
        <p:nvSpPr>
          <p:cNvPr id="30" name="object 30"/>
          <p:cNvSpPr txBox="1"/>
          <p:nvPr/>
        </p:nvSpPr>
        <p:spPr>
          <a:xfrm>
            <a:off x="1016505" y="6253920"/>
            <a:ext cx="2413635" cy="199390"/>
          </a:xfrm>
          <a:prstGeom prst="rect">
            <a:avLst/>
          </a:prstGeom>
        </p:spPr>
        <p:txBody>
          <a:bodyPr wrap="square" lIns="0" tIns="11430" rIns="0" bIns="0" rtlCol="0" vert="horz">
            <a:spAutoFit/>
          </a:bodyPr>
          <a:lstStyle/>
          <a:p>
            <a:pPr marL="244475" indent="-245110">
              <a:lnSpc>
                <a:spcPct val="100000"/>
              </a:lnSpc>
              <a:spcBef>
                <a:spcPts val="90"/>
              </a:spcBef>
              <a:buChar char="•"/>
              <a:tabLst>
                <a:tab pos="244475" algn="l"/>
                <a:tab pos="245110" algn="l"/>
              </a:tabLst>
            </a:pPr>
            <a:r>
              <a:rPr dirty="0" sz="1150" spc="-45">
                <a:latin typeface="Arial"/>
                <a:cs typeface="Arial"/>
              </a:rPr>
              <a:t>Top </a:t>
            </a:r>
            <a:r>
              <a:rPr dirty="0" sz="1150" spc="-10">
                <a:latin typeface="Arial"/>
                <a:cs typeface="Arial"/>
              </a:rPr>
              <a:t>girder </a:t>
            </a:r>
            <a:r>
              <a:rPr dirty="0" sz="1150" spc="-5">
                <a:latin typeface="Arial"/>
                <a:cs typeface="Arial"/>
              </a:rPr>
              <a:t>stress </a:t>
            </a:r>
            <a:r>
              <a:rPr dirty="0" sz="1150" spc="-10">
                <a:latin typeface="Arial"/>
                <a:cs typeface="Arial"/>
              </a:rPr>
              <a:t>due to</a:t>
            </a:r>
            <a:r>
              <a:rPr dirty="0" sz="1150">
                <a:latin typeface="Arial"/>
                <a:cs typeface="Arial"/>
              </a:rPr>
              <a:t> </a:t>
            </a:r>
            <a:r>
              <a:rPr dirty="0" sz="1150" spc="-5">
                <a:latin typeface="Arial"/>
                <a:cs typeface="Arial"/>
              </a:rPr>
              <a:t>prestress</a:t>
            </a:r>
            <a:endParaRPr sz="1150">
              <a:latin typeface="Arial"/>
              <a:cs typeface="Arial"/>
            </a:endParaRPr>
          </a:p>
        </p:txBody>
      </p:sp>
      <p:sp>
        <p:nvSpPr>
          <p:cNvPr id="31" name="object 31"/>
          <p:cNvSpPr txBox="1"/>
          <p:nvPr/>
        </p:nvSpPr>
        <p:spPr>
          <a:xfrm>
            <a:off x="1342687" y="6528224"/>
            <a:ext cx="93345" cy="199390"/>
          </a:xfrm>
          <a:prstGeom prst="rect">
            <a:avLst/>
          </a:prstGeom>
        </p:spPr>
        <p:txBody>
          <a:bodyPr wrap="square" lIns="0" tIns="11430" rIns="0" bIns="0" rtlCol="0" vert="horz">
            <a:spAutoFit/>
          </a:bodyPr>
          <a:lstStyle/>
          <a:p>
            <a:pPr>
              <a:lnSpc>
                <a:spcPct val="100000"/>
              </a:lnSpc>
              <a:spcBef>
                <a:spcPts val="90"/>
              </a:spcBef>
            </a:pPr>
            <a:r>
              <a:rPr dirty="0" sz="1150" spc="-10">
                <a:latin typeface="Arial"/>
                <a:cs typeface="Arial"/>
              </a:rPr>
              <a:t>–</a:t>
            </a:r>
            <a:endParaRPr sz="1150">
              <a:latin typeface="Arial"/>
              <a:cs typeface="Arial"/>
            </a:endParaRPr>
          </a:p>
        </p:txBody>
      </p:sp>
      <p:sp>
        <p:nvSpPr>
          <p:cNvPr id="32" name="object 32"/>
          <p:cNvSpPr/>
          <p:nvPr/>
        </p:nvSpPr>
        <p:spPr>
          <a:xfrm>
            <a:off x="2807207" y="6522719"/>
            <a:ext cx="715010" cy="97790"/>
          </a:xfrm>
          <a:custGeom>
            <a:avLst/>
            <a:gdLst/>
            <a:ahLst/>
            <a:cxnLst/>
            <a:rect l="l" t="t" r="r" b="b"/>
            <a:pathLst>
              <a:path w="715010" h="97790">
                <a:moveTo>
                  <a:pt x="684275" y="97536"/>
                </a:moveTo>
                <a:lnTo>
                  <a:pt x="682751" y="92964"/>
                </a:lnTo>
                <a:lnTo>
                  <a:pt x="690371" y="91440"/>
                </a:lnTo>
                <a:lnTo>
                  <a:pt x="696467" y="85344"/>
                </a:lnTo>
                <a:lnTo>
                  <a:pt x="699515" y="77724"/>
                </a:lnTo>
                <a:lnTo>
                  <a:pt x="702397" y="71699"/>
                </a:lnTo>
                <a:lnTo>
                  <a:pt x="704278" y="64960"/>
                </a:lnTo>
                <a:lnTo>
                  <a:pt x="705302" y="57364"/>
                </a:lnTo>
                <a:lnTo>
                  <a:pt x="705611" y="48768"/>
                </a:lnTo>
                <a:lnTo>
                  <a:pt x="705302" y="40171"/>
                </a:lnTo>
                <a:lnTo>
                  <a:pt x="704278" y="32575"/>
                </a:lnTo>
                <a:lnTo>
                  <a:pt x="702397" y="25836"/>
                </a:lnTo>
                <a:lnTo>
                  <a:pt x="699515" y="19812"/>
                </a:lnTo>
                <a:lnTo>
                  <a:pt x="696467" y="12192"/>
                </a:lnTo>
                <a:lnTo>
                  <a:pt x="690371" y="6096"/>
                </a:lnTo>
                <a:lnTo>
                  <a:pt x="682751" y="4572"/>
                </a:lnTo>
                <a:lnTo>
                  <a:pt x="684275" y="0"/>
                </a:lnTo>
                <a:lnTo>
                  <a:pt x="712660" y="31623"/>
                </a:lnTo>
                <a:lnTo>
                  <a:pt x="714755" y="48768"/>
                </a:lnTo>
                <a:lnTo>
                  <a:pt x="714208" y="57626"/>
                </a:lnTo>
                <a:lnTo>
                  <a:pt x="690848" y="94916"/>
                </a:lnTo>
                <a:lnTo>
                  <a:pt x="684275" y="97536"/>
                </a:lnTo>
                <a:close/>
              </a:path>
              <a:path w="715010" h="97790">
                <a:moveTo>
                  <a:pt x="32003" y="97536"/>
                </a:moveTo>
                <a:lnTo>
                  <a:pt x="2285" y="65913"/>
                </a:lnTo>
                <a:lnTo>
                  <a:pt x="0" y="48768"/>
                </a:lnTo>
                <a:lnTo>
                  <a:pt x="571" y="39909"/>
                </a:lnTo>
                <a:lnTo>
                  <a:pt x="24574" y="2833"/>
                </a:lnTo>
                <a:lnTo>
                  <a:pt x="32003" y="0"/>
                </a:lnTo>
                <a:lnTo>
                  <a:pt x="33527" y="4572"/>
                </a:lnTo>
                <a:lnTo>
                  <a:pt x="24383" y="6096"/>
                </a:lnTo>
                <a:lnTo>
                  <a:pt x="19811" y="12192"/>
                </a:lnTo>
                <a:lnTo>
                  <a:pt x="9143" y="48768"/>
                </a:lnTo>
                <a:lnTo>
                  <a:pt x="9667" y="57364"/>
                </a:lnTo>
                <a:lnTo>
                  <a:pt x="33527" y="92964"/>
                </a:lnTo>
                <a:lnTo>
                  <a:pt x="32003" y="97536"/>
                </a:lnTo>
                <a:close/>
              </a:path>
            </a:pathLst>
          </a:custGeom>
          <a:solidFill>
            <a:srgbClr val="000000"/>
          </a:solidFill>
        </p:spPr>
        <p:txBody>
          <a:bodyPr wrap="square" lIns="0" tIns="0" rIns="0" bIns="0" rtlCol="0"/>
          <a:lstStyle/>
          <a:p/>
        </p:txBody>
      </p:sp>
      <p:sp>
        <p:nvSpPr>
          <p:cNvPr id="33" name="object 33"/>
          <p:cNvSpPr/>
          <p:nvPr/>
        </p:nvSpPr>
        <p:spPr>
          <a:xfrm>
            <a:off x="3541775" y="6522719"/>
            <a:ext cx="559435" cy="97790"/>
          </a:xfrm>
          <a:custGeom>
            <a:avLst/>
            <a:gdLst/>
            <a:ahLst/>
            <a:cxnLst/>
            <a:rect l="l" t="t" r="r" b="b"/>
            <a:pathLst>
              <a:path w="559435" h="97790">
                <a:moveTo>
                  <a:pt x="528828" y="97536"/>
                </a:moveTo>
                <a:lnTo>
                  <a:pt x="527304" y="92964"/>
                </a:lnTo>
                <a:lnTo>
                  <a:pt x="534924" y="91440"/>
                </a:lnTo>
                <a:lnTo>
                  <a:pt x="541020" y="85344"/>
                </a:lnTo>
                <a:lnTo>
                  <a:pt x="544068" y="77724"/>
                </a:lnTo>
                <a:lnTo>
                  <a:pt x="546949" y="71699"/>
                </a:lnTo>
                <a:lnTo>
                  <a:pt x="548830" y="64960"/>
                </a:lnTo>
                <a:lnTo>
                  <a:pt x="549854" y="57364"/>
                </a:lnTo>
                <a:lnTo>
                  <a:pt x="550164" y="48768"/>
                </a:lnTo>
                <a:lnTo>
                  <a:pt x="549854" y="40171"/>
                </a:lnTo>
                <a:lnTo>
                  <a:pt x="548830" y="32575"/>
                </a:lnTo>
                <a:lnTo>
                  <a:pt x="546949" y="25836"/>
                </a:lnTo>
                <a:lnTo>
                  <a:pt x="544068" y="19812"/>
                </a:lnTo>
                <a:lnTo>
                  <a:pt x="541020" y="12192"/>
                </a:lnTo>
                <a:lnTo>
                  <a:pt x="534924" y="6096"/>
                </a:lnTo>
                <a:lnTo>
                  <a:pt x="527304" y="4572"/>
                </a:lnTo>
                <a:lnTo>
                  <a:pt x="528828" y="0"/>
                </a:lnTo>
                <a:lnTo>
                  <a:pt x="557212" y="31623"/>
                </a:lnTo>
                <a:lnTo>
                  <a:pt x="559308" y="48768"/>
                </a:lnTo>
                <a:lnTo>
                  <a:pt x="558760" y="57626"/>
                </a:lnTo>
                <a:lnTo>
                  <a:pt x="535400" y="94916"/>
                </a:lnTo>
                <a:lnTo>
                  <a:pt x="528828" y="97536"/>
                </a:lnTo>
                <a:close/>
              </a:path>
              <a:path w="559435" h="97790">
                <a:moveTo>
                  <a:pt x="32004" y="97536"/>
                </a:moveTo>
                <a:lnTo>
                  <a:pt x="2285" y="65913"/>
                </a:lnTo>
                <a:lnTo>
                  <a:pt x="0" y="48768"/>
                </a:lnTo>
                <a:lnTo>
                  <a:pt x="571" y="39909"/>
                </a:lnTo>
                <a:lnTo>
                  <a:pt x="24574" y="2833"/>
                </a:lnTo>
                <a:lnTo>
                  <a:pt x="32004" y="0"/>
                </a:lnTo>
                <a:lnTo>
                  <a:pt x="33528" y="4572"/>
                </a:lnTo>
                <a:lnTo>
                  <a:pt x="24384" y="6096"/>
                </a:lnTo>
                <a:lnTo>
                  <a:pt x="19812" y="12192"/>
                </a:lnTo>
                <a:lnTo>
                  <a:pt x="9143" y="48768"/>
                </a:lnTo>
                <a:lnTo>
                  <a:pt x="9667" y="57364"/>
                </a:lnTo>
                <a:lnTo>
                  <a:pt x="33528" y="92964"/>
                </a:lnTo>
                <a:lnTo>
                  <a:pt x="32004" y="97536"/>
                </a:lnTo>
                <a:close/>
              </a:path>
            </a:pathLst>
          </a:custGeom>
          <a:solidFill>
            <a:srgbClr val="000000"/>
          </a:solidFill>
        </p:spPr>
        <p:txBody>
          <a:bodyPr wrap="square" lIns="0" tIns="0" rIns="0" bIns="0" rtlCol="0"/>
          <a:lstStyle/>
          <a:p/>
        </p:txBody>
      </p:sp>
      <p:sp>
        <p:nvSpPr>
          <p:cNvPr id="34" name="object 34"/>
          <p:cNvSpPr txBox="1"/>
          <p:nvPr/>
        </p:nvSpPr>
        <p:spPr>
          <a:xfrm>
            <a:off x="1935480" y="6627383"/>
            <a:ext cx="1922780" cy="168275"/>
          </a:xfrm>
          <a:prstGeom prst="rect">
            <a:avLst/>
          </a:prstGeom>
        </p:spPr>
        <p:txBody>
          <a:bodyPr wrap="square" lIns="0" tIns="17145" rIns="0" bIns="0" rtlCol="0" vert="horz">
            <a:spAutoFit/>
          </a:bodyPr>
          <a:lstStyle/>
          <a:p>
            <a:pPr marL="38100">
              <a:lnSpc>
                <a:spcPct val="100000"/>
              </a:lnSpc>
              <a:spcBef>
                <a:spcPts val="135"/>
              </a:spcBef>
              <a:tabLst>
                <a:tab pos="1165225" algn="l"/>
              </a:tabLst>
            </a:pPr>
            <a:r>
              <a:rPr dirty="0" sz="900" spc="50">
                <a:latin typeface="Cambria"/>
                <a:cs typeface="Cambria"/>
              </a:rPr>
              <a:t>923.531in</a:t>
            </a:r>
            <a:r>
              <a:rPr dirty="0" baseline="18518" sz="1125" spc="75">
                <a:latin typeface="Cambria"/>
                <a:cs typeface="Cambria"/>
              </a:rPr>
              <a:t>2	</a:t>
            </a:r>
            <a:r>
              <a:rPr dirty="0" sz="900" spc="80">
                <a:latin typeface="Cambria"/>
                <a:cs typeface="Cambria"/>
              </a:rPr>
              <a:t>-2o594.8in</a:t>
            </a:r>
            <a:r>
              <a:rPr dirty="0" baseline="18518" sz="1125" spc="120">
                <a:latin typeface="Cambria"/>
                <a:cs typeface="Cambria"/>
              </a:rPr>
              <a:t>3</a:t>
            </a:r>
            <a:endParaRPr baseline="18518" sz="1125">
              <a:latin typeface="Cambria"/>
              <a:cs typeface="Cambria"/>
            </a:endParaRPr>
          </a:p>
        </p:txBody>
      </p:sp>
      <p:sp>
        <p:nvSpPr>
          <p:cNvPr id="35" name="object 35"/>
          <p:cNvSpPr txBox="1"/>
          <p:nvPr/>
        </p:nvSpPr>
        <p:spPr>
          <a:xfrm>
            <a:off x="1521434" y="6424645"/>
            <a:ext cx="3450590" cy="221615"/>
          </a:xfrm>
          <a:prstGeom prst="rect">
            <a:avLst/>
          </a:prstGeom>
        </p:spPr>
        <p:txBody>
          <a:bodyPr wrap="square" lIns="0" tIns="17145" rIns="0" bIns="0" rtlCol="0" vert="horz">
            <a:spAutoFit/>
          </a:bodyPr>
          <a:lstStyle/>
          <a:p>
            <a:pPr marL="25400">
              <a:lnSpc>
                <a:spcPct val="100000"/>
              </a:lnSpc>
              <a:spcBef>
                <a:spcPts val="135"/>
              </a:spcBef>
              <a:tabLst>
                <a:tab pos="1683385" algn="l"/>
              </a:tabLst>
            </a:pPr>
            <a:r>
              <a:rPr dirty="0" baseline="-28888" sz="1875" spc="-7">
                <a:latin typeface="Cambria"/>
                <a:cs typeface="Cambria"/>
              </a:rPr>
              <a:t>𝑓</a:t>
            </a:r>
            <a:r>
              <a:rPr dirty="0" baseline="-55555" sz="1350" spc="-7">
                <a:latin typeface="Cambria"/>
                <a:cs typeface="Cambria"/>
              </a:rPr>
              <a:t>ps  </a:t>
            </a:r>
            <a:r>
              <a:rPr dirty="0" baseline="-28888" sz="1875" spc="397">
                <a:latin typeface="Cambria"/>
                <a:cs typeface="Cambria"/>
              </a:rPr>
              <a:t>=</a:t>
            </a:r>
            <a:r>
              <a:rPr dirty="0" u="sng" sz="1250" spc="265">
                <a:uFill>
                  <a:solidFill>
                    <a:srgbClr val="000000"/>
                  </a:solidFill>
                </a:uFill>
                <a:latin typeface="Cambria"/>
                <a:cs typeface="Cambria"/>
              </a:rPr>
              <a:t> </a:t>
            </a:r>
            <a:r>
              <a:rPr dirty="0" u="sng" sz="900" spc="85">
                <a:uFill>
                  <a:solidFill>
                    <a:srgbClr val="000000"/>
                  </a:solidFill>
                </a:uFill>
                <a:latin typeface="Cambria"/>
                <a:cs typeface="Cambria"/>
              </a:rPr>
              <a:t>-2278.4kip</a:t>
            </a:r>
            <a:r>
              <a:rPr dirty="0" sz="900" spc="-114">
                <a:latin typeface="Cambria"/>
                <a:cs typeface="Cambria"/>
              </a:rPr>
              <a:t> </a:t>
            </a:r>
            <a:r>
              <a:rPr dirty="0" baseline="-28888" sz="1875" spc="397">
                <a:latin typeface="Cambria"/>
                <a:cs typeface="Cambria"/>
              </a:rPr>
              <a:t>+</a:t>
            </a:r>
            <a:r>
              <a:rPr dirty="0" u="sng" sz="1250" spc="365">
                <a:uFill>
                  <a:solidFill>
                    <a:srgbClr val="000000"/>
                  </a:solidFill>
                </a:uFill>
                <a:latin typeface="Cambria"/>
                <a:cs typeface="Cambria"/>
              </a:rPr>
              <a:t> </a:t>
            </a:r>
            <a:r>
              <a:rPr dirty="0" u="sng" sz="900" spc="155">
                <a:uFill>
                  <a:solidFill>
                    <a:srgbClr val="000000"/>
                  </a:solidFill>
                </a:uFill>
                <a:latin typeface="Cambria"/>
                <a:cs typeface="Cambria"/>
              </a:rPr>
              <a:t>-22	</a:t>
            </a:r>
            <a:r>
              <a:rPr dirty="0" u="sng" sz="900" spc="60">
                <a:uFill>
                  <a:solidFill>
                    <a:srgbClr val="000000"/>
                  </a:solidFill>
                </a:uFill>
                <a:latin typeface="Cambria"/>
                <a:cs typeface="Cambria"/>
              </a:rPr>
              <a:t>.4kip </a:t>
            </a:r>
            <a:r>
              <a:rPr dirty="0" u="sng" sz="900" spc="45">
                <a:uFill>
                  <a:solidFill>
                    <a:srgbClr val="000000"/>
                  </a:solidFill>
                </a:uFill>
                <a:latin typeface="Cambria"/>
                <a:cs typeface="Cambria"/>
              </a:rPr>
              <a:t>33.657in</a:t>
            </a:r>
            <a:r>
              <a:rPr dirty="0" sz="900" spc="45">
                <a:latin typeface="Cambria"/>
                <a:cs typeface="Cambria"/>
              </a:rPr>
              <a:t> </a:t>
            </a:r>
            <a:r>
              <a:rPr dirty="0" baseline="-28888" sz="1875" spc="397">
                <a:latin typeface="Cambria"/>
                <a:cs typeface="Cambria"/>
              </a:rPr>
              <a:t>=</a:t>
            </a:r>
            <a:r>
              <a:rPr dirty="0" baseline="-28888" sz="1875" spc="-89">
                <a:latin typeface="Cambria"/>
                <a:cs typeface="Cambria"/>
              </a:rPr>
              <a:t> </a:t>
            </a:r>
            <a:r>
              <a:rPr dirty="0" baseline="-28888" sz="1875" spc="22">
                <a:latin typeface="Cambria"/>
                <a:cs typeface="Cambria"/>
              </a:rPr>
              <a:t>1.256𝑘𝑠𝑖</a:t>
            </a:r>
            <a:endParaRPr baseline="-28888" sz="1875">
              <a:latin typeface="Cambria"/>
              <a:cs typeface="Cambria"/>
            </a:endParaRPr>
          </a:p>
        </p:txBody>
      </p:sp>
      <p:sp>
        <p:nvSpPr>
          <p:cNvPr id="36" name="object 36"/>
          <p:cNvSpPr txBox="1"/>
          <p:nvPr/>
        </p:nvSpPr>
        <p:spPr>
          <a:xfrm>
            <a:off x="991105" y="6743079"/>
            <a:ext cx="2856230" cy="469900"/>
          </a:xfrm>
          <a:prstGeom prst="rect">
            <a:avLst/>
          </a:prstGeom>
        </p:spPr>
        <p:txBody>
          <a:bodyPr wrap="square" lIns="0" tIns="46355" rIns="0" bIns="0" rtlCol="0" vert="horz">
            <a:spAutoFit/>
          </a:bodyPr>
          <a:lstStyle/>
          <a:p>
            <a:pPr marL="269875" indent="-245110">
              <a:lnSpc>
                <a:spcPct val="100000"/>
              </a:lnSpc>
              <a:spcBef>
                <a:spcPts val="365"/>
              </a:spcBef>
              <a:buChar char="•"/>
              <a:tabLst>
                <a:tab pos="269875" algn="l"/>
                <a:tab pos="270510" algn="l"/>
              </a:tabLst>
            </a:pPr>
            <a:r>
              <a:rPr dirty="0" sz="1150" spc="-45">
                <a:latin typeface="Arial"/>
                <a:cs typeface="Arial"/>
              </a:rPr>
              <a:t>Top </a:t>
            </a:r>
            <a:r>
              <a:rPr dirty="0" sz="1150" spc="-10">
                <a:latin typeface="Arial"/>
                <a:cs typeface="Arial"/>
              </a:rPr>
              <a:t>girder </a:t>
            </a:r>
            <a:r>
              <a:rPr dirty="0" sz="1150" spc="-5">
                <a:latin typeface="Arial"/>
                <a:cs typeface="Arial"/>
              </a:rPr>
              <a:t>stress </a:t>
            </a:r>
            <a:r>
              <a:rPr dirty="0" sz="1150" spc="-10">
                <a:latin typeface="Arial"/>
                <a:cs typeface="Arial"/>
              </a:rPr>
              <a:t>Service </a:t>
            </a:r>
            <a:r>
              <a:rPr dirty="0" sz="1150" spc="-5">
                <a:latin typeface="Arial"/>
                <a:cs typeface="Arial"/>
              </a:rPr>
              <a:t>I </a:t>
            </a:r>
            <a:r>
              <a:rPr dirty="0" sz="1150" spc="-15">
                <a:latin typeface="Arial"/>
                <a:cs typeface="Arial"/>
              </a:rPr>
              <a:t>with </a:t>
            </a:r>
            <a:r>
              <a:rPr dirty="0" sz="1150" spc="-10">
                <a:latin typeface="Arial"/>
                <a:cs typeface="Arial"/>
              </a:rPr>
              <a:t>live</a:t>
            </a:r>
            <a:r>
              <a:rPr dirty="0" sz="1150" spc="65">
                <a:latin typeface="Arial"/>
                <a:cs typeface="Arial"/>
              </a:rPr>
              <a:t> </a:t>
            </a:r>
            <a:r>
              <a:rPr dirty="0" sz="1150" spc="-10">
                <a:latin typeface="Arial"/>
                <a:cs typeface="Arial"/>
              </a:rPr>
              <a:t>load</a:t>
            </a:r>
            <a:endParaRPr sz="1150">
              <a:latin typeface="Arial"/>
              <a:cs typeface="Arial"/>
            </a:endParaRPr>
          </a:p>
          <a:p>
            <a:pPr marL="351155">
              <a:lnSpc>
                <a:spcPct val="100000"/>
              </a:lnSpc>
              <a:spcBef>
                <a:spcPts val="345"/>
              </a:spcBef>
            </a:pPr>
            <a:r>
              <a:rPr dirty="0" sz="1150" spc="-10">
                <a:latin typeface="Arial"/>
                <a:cs typeface="Arial"/>
              </a:rPr>
              <a:t>– </a:t>
            </a:r>
            <a:r>
              <a:rPr dirty="0" sz="1250" spc="-30">
                <a:latin typeface="Cambria"/>
                <a:cs typeface="Cambria"/>
              </a:rPr>
              <a:t>𝑓</a:t>
            </a:r>
            <a:r>
              <a:rPr dirty="0" baseline="-15432" sz="1350" spc="-44">
                <a:latin typeface="Cambria"/>
                <a:cs typeface="Cambria"/>
              </a:rPr>
              <a:t>t </a:t>
            </a:r>
            <a:r>
              <a:rPr dirty="0" sz="1250" spc="265">
                <a:latin typeface="Cambria"/>
                <a:cs typeface="Cambria"/>
              </a:rPr>
              <a:t>= </a:t>
            </a:r>
            <a:r>
              <a:rPr dirty="0" sz="1250" spc="55">
                <a:latin typeface="Cambria"/>
                <a:cs typeface="Cambria"/>
              </a:rPr>
              <a:t>−5.905</a:t>
            </a:r>
            <a:r>
              <a:rPr dirty="0" sz="1250" spc="-90">
                <a:latin typeface="Cambria"/>
                <a:cs typeface="Cambria"/>
              </a:rPr>
              <a:t> </a:t>
            </a:r>
            <a:r>
              <a:rPr dirty="0" sz="1250" spc="10">
                <a:latin typeface="Cambria"/>
                <a:cs typeface="Cambria"/>
              </a:rPr>
              <a:t>𝑘𝑠𝑖</a:t>
            </a:r>
            <a:endParaRPr sz="1250">
              <a:latin typeface="Cambria"/>
              <a:cs typeface="Cambria"/>
            </a:endParaRPr>
          </a:p>
        </p:txBody>
      </p:sp>
      <p:sp>
        <p:nvSpPr>
          <p:cNvPr id="37" name="object 37"/>
          <p:cNvSpPr txBox="1"/>
          <p:nvPr/>
        </p:nvSpPr>
        <p:spPr>
          <a:xfrm>
            <a:off x="4035531" y="7337470"/>
            <a:ext cx="66040" cy="151765"/>
          </a:xfrm>
          <a:prstGeom prst="rect">
            <a:avLst/>
          </a:prstGeom>
        </p:spPr>
        <p:txBody>
          <a:bodyPr wrap="square" lIns="0" tIns="15875" rIns="0" bIns="0" rtlCol="0" vert="horz">
            <a:spAutoFit/>
          </a:bodyPr>
          <a:lstStyle/>
          <a:p>
            <a:pPr>
              <a:lnSpc>
                <a:spcPct val="100000"/>
              </a:lnSpc>
              <a:spcBef>
                <a:spcPts val="125"/>
              </a:spcBef>
            </a:pPr>
            <a:r>
              <a:rPr dirty="0" sz="800" spc="25">
                <a:latin typeface="Cambria"/>
                <a:cs typeface="Cambria"/>
              </a:rPr>
              <a:t>e</a:t>
            </a:r>
            <a:endParaRPr sz="800">
              <a:latin typeface="Cambria"/>
              <a:cs typeface="Cambria"/>
            </a:endParaRPr>
          </a:p>
        </p:txBody>
      </p:sp>
      <p:sp>
        <p:nvSpPr>
          <p:cNvPr id="38" name="object 38"/>
          <p:cNvSpPr txBox="1"/>
          <p:nvPr/>
        </p:nvSpPr>
        <p:spPr>
          <a:xfrm>
            <a:off x="4498792" y="7381694"/>
            <a:ext cx="156210" cy="151765"/>
          </a:xfrm>
          <a:prstGeom prst="rect">
            <a:avLst/>
          </a:prstGeom>
        </p:spPr>
        <p:txBody>
          <a:bodyPr wrap="square" lIns="0" tIns="15875" rIns="0" bIns="0" rtlCol="0" vert="horz">
            <a:spAutoFit/>
          </a:bodyPr>
          <a:lstStyle/>
          <a:p>
            <a:pPr>
              <a:lnSpc>
                <a:spcPct val="100000"/>
              </a:lnSpc>
              <a:spcBef>
                <a:spcPts val="125"/>
              </a:spcBef>
            </a:pPr>
            <a:r>
              <a:rPr dirty="0" sz="800" spc="50">
                <a:latin typeface="Cambria"/>
                <a:cs typeface="Cambria"/>
              </a:rPr>
              <a:t>o</a:t>
            </a:r>
            <a:r>
              <a:rPr dirty="0" sz="800">
                <a:latin typeface="Cambria"/>
                <a:cs typeface="Cambria"/>
              </a:rPr>
              <a:t>.</a:t>
            </a:r>
            <a:r>
              <a:rPr dirty="0" sz="800" spc="35">
                <a:latin typeface="Cambria"/>
                <a:cs typeface="Cambria"/>
              </a:rPr>
              <a:t>6</a:t>
            </a:r>
            <a:endParaRPr sz="800">
              <a:latin typeface="Cambria"/>
              <a:cs typeface="Cambria"/>
            </a:endParaRPr>
          </a:p>
        </p:txBody>
      </p:sp>
      <p:sp>
        <p:nvSpPr>
          <p:cNvPr id="39" name="object 39"/>
          <p:cNvSpPr/>
          <p:nvPr/>
        </p:nvSpPr>
        <p:spPr>
          <a:xfrm>
            <a:off x="4437888" y="7385304"/>
            <a:ext cx="264160" cy="0"/>
          </a:xfrm>
          <a:custGeom>
            <a:avLst/>
            <a:gdLst/>
            <a:ahLst/>
            <a:cxnLst/>
            <a:rect l="l" t="t" r="r" b="b"/>
            <a:pathLst>
              <a:path w="264160" h="0">
                <a:moveTo>
                  <a:pt x="0" y="0"/>
                </a:moveTo>
                <a:lnTo>
                  <a:pt x="263651" y="0"/>
                </a:lnTo>
              </a:path>
            </a:pathLst>
          </a:custGeom>
          <a:ln w="9144">
            <a:solidFill>
              <a:srgbClr val="000000"/>
            </a:solidFill>
          </a:ln>
        </p:spPr>
        <p:txBody>
          <a:bodyPr wrap="square" lIns="0" tIns="0" rIns="0" bIns="0" rtlCol="0"/>
          <a:lstStyle/>
          <a:p/>
        </p:txBody>
      </p:sp>
      <p:sp>
        <p:nvSpPr>
          <p:cNvPr id="40" name="object 40"/>
          <p:cNvSpPr txBox="1"/>
          <p:nvPr/>
        </p:nvSpPr>
        <p:spPr>
          <a:xfrm>
            <a:off x="1317287" y="7268950"/>
            <a:ext cx="4109085" cy="199390"/>
          </a:xfrm>
          <a:prstGeom prst="rect">
            <a:avLst/>
          </a:prstGeom>
        </p:spPr>
        <p:txBody>
          <a:bodyPr wrap="square" lIns="0" tIns="11430" rIns="0" bIns="0" rtlCol="0" vert="horz">
            <a:spAutoFit/>
          </a:bodyPr>
          <a:lstStyle/>
          <a:p>
            <a:pPr marL="25400">
              <a:lnSpc>
                <a:spcPct val="100000"/>
              </a:lnSpc>
              <a:spcBef>
                <a:spcPts val="90"/>
              </a:spcBef>
            </a:pPr>
            <a:r>
              <a:rPr dirty="0" sz="1150" spc="-10">
                <a:latin typeface="Arial"/>
                <a:cs typeface="Arial"/>
              </a:rPr>
              <a:t>–</a:t>
            </a:r>
            <a:r>
              <a:rPr dirty="0" sz="1150" spc="65">
                <a:latin typeface="Arial"/>
                <a:cs typeface="Arial"/>
              </a:rPr>
              <a:t> </a:t>
            </a:r>
            <a:r>
              <a:rPr dirty="0" sz="1150" spc="60">
                <a:latin typeface="Cambria"/>
                <a:cs typeface="Cambria"/>
              </a:rPr>
              <a:t>−0.6𝑓</a:t>
            </a:r>
            <a:r>
              <a:rPr dirty="0" baseline="27777" sz="1200" spc="89">
                <a:latin typeface="Cambria"/>
                <a:cs typeface="Cambria"/>
              </a:rPr>
              <a:t>, </a:t>
            </a:r>
            <a:r>
              <a:rPr dirty="0" sz="1150" spc="210">
                <a:latin typeface="Cambria"/>
                <a:cs typeface="Cambria"/>
              </a:rPr>
              <a:t>= </a:t>
            </a:r>
            <a:r>
              <a:rPr dirty="0" sz="1150" spc="-10">
                <a:latin typeface="Cambria"/>
                <a:cs typeface="Cambria"/>
              </a:rPr>
              <a:t>1.256 </a:t>
            </a:r>
            <a:r>
              <a:rPr dirty="0" sz="1150" spc="210">
                <a:latin typeface="Cambria"/>
                <a:cs typeface="Cambria"/>
              </a:rPr>
              <a:t>− </a:t>
            </a:r>
            <a:r>
              <a:rPr dirty="0" sz="1150" spc="-5">
                <a:latin typeface="Cambria"/>
                <a:cs typeface="Cambria"/>
              </a:rPr>
              <a:t>5.905 </a:t>
            </a:r>
            <a:r>
              <a:rPr dirty="0" sz="1150" spc="210">
                <a:latin typeface="Cambria"/>
                <a:cs typeface="Cambria"/>
              </a:rPr>
              <a:t>= </a:t>
            </a:r>
            <a:r>
              <a:rPr dirty="0" sz="1150" spc="30">
                <a:latin typeface="Cambria"/>
                <a:cs typeface="Cambria"/>
              </a:rPr>
              <a:t>−4.649 </a:t>
            </a:r>
            <a:r>
              <a:rPr dirty="0" sz="1150" spc="-10">
                <a:latin typeface="Cambria"/>
                <a:cs typeface="Cambria"/>
              </a:rPr>
              <a:t>𝑘𝑠𝑖 </a:t>
            </a:r>
            <a:r>
              <a:rPr dirty="0" sz="1150" spc="95">
                <a:latin typeface="Cambria"/>
                <a:cs typeface="Cambria"/>
              </a:rPr>
              <a:t>𝑓</a:t>
            </a:r>
            <a:r>
              <a:rPr dirty="0" baseline="27777" sz="1200" spc="142">
                <a:latin typeface="Cambria"/>
                <a:cs typeface="Cambria"/>
              </a:rPr>
              <a:t>, </a:t>
            </a:r>
            <a:r>
              <a:rPr dirty="0" sz="1150" spc="210">
                <a:latin typeface="Cambria"/>
                <a:cs typeface="Cambria"/>
              </a:rPr>
              <a:t>= − </a:t>
            </a:r>
            <a:r>
              <a:rPr dirty="0" baseline="45138" sz="1200" spc="30">
                <a:latin typeface="Cambria"/>
                <a:cs typeface="Cambria"/>
              </a:rPr>
              <a:t>4.649 </a:t>
            </a:r>
            <a:r>
              <a:rPr dirty="0" sz="1150" spc="210">
                <a:latin typeface="Cambria"/>
                <a:cs typeface="Cambria"/>
              </a:rPr>
              <a:t>= </a:t>
            </a:r>
            <a:r>
              <a:rPr dirty="0" sz="1150" spc="-5">
                <a:latin typeface="Cambria"/>
                <a:cs typeface="Cambria"/>
              </a:rPr>
              <a:t>7.75 </a:t>
            </a:r>
            <a:r>
              <a:rPr dirty="0" sz="1150" spc="-10">
                <a:latin typeface="Cambria"/>
                <a:cs typeface="Cambria"/>
              </a:rPr>
              <a:t>𝑘𝑠𝑖</a:t>
            </a:r>
            <a:endParaRPr sz="1150">
              <a:latin typeface="Cambria"/>
              <a:cs typeface="Cambria"/>
            </a:endParaRPr>
          </a:p>
        </p:txBody>
      </p:sp>
      <p:sp>
        <p:nvSpPr>
          <p:cNvPr id="41" name="object 41"/>
          <p:cNvSpPr txBox="1"/>
          <p:nvPr/>
        </p:nvSpPr>
        <p:spPr>
          <a:xfrm>
            <a:off x="991105" y="7297377"/>
            <a:ext cx="3070225" cy="654685"/>
          </a:xfrm>
          <a:prstGeom prst="rect">
            <a:avLst/>
          </a:prstGeom>
        </p:spPr>
        <p:txBody>
          <a:bodyPr wrap="square" lIns="0" tIns="55880" rIns="0" bIns="0" rtlCol="0" vert="horz">
            <a:spAutoFit/>
          </a:bodyPr>
          <a:lstStyle/>
          <a:p>
            <a:pPr marL="904240">
              <a:lnSpc>
                <a:spcPct val="100000"/>
              </a:lnSpc>
              <a:spcBef>
                <a:spcPts val="440"/>
              </a:spcBef>
            </a:pPr>
            <a:r>
              <a:rPr dirty="0" sz="800" spc="25">
                <a:latin typeface="Cambria"/>
                <a:cs typeface="Cambria"/>
              </a:rPr>
              <a:t>e</a:t>
            </a:r>
            <a:endParaRPr sz="800">
              <a:latin typeface="Cambria"/>
              <a:cs typeface="Cambria"/>
            </a:endParaRPr>
          </a:p>
          <a:p>
            <a:pPr marL="269875" indent="-245110">
              <a:lnSpc>
                <a:spcPct val="100000"/>
              </a:lnSpc>
              <a:spcBef>
                <a:spcPts val="434"/>
              </a:spcBef>
              <a:buChar char="•"/>
              <a:tabLst>
                <a:tab pos="269875" algn="l"/>
                <a:tab pos="270510" algn="l"/>
              </a:tabLst>
            </a:pPr>
            <a:r>
              <a:rPr dirty="0" sz="1150" spc="-45">
                <a:latin typeface="Arial"/>
                <a:cs typeface="Arial"/>
              </a:rPr>
              <a:t>Top </a:t>
            </a:r>
            <a:r>
              <a:rPr dirty="0" sz="1150" spc="-10">
                <a:latin typeface="Arial"/>
                <a:cs typeface="Arial"/>
              </a:rPr>
              <a:t>girder </a:t>
            </a:r>
            <a:r>
              <a:rPr dirty="0" sz="1150" spc="-5">
                <a:latin typeface="Arial"/>
                <a:cs typeface="Arial"/>
              </a:rPr>
              <a:t>stress </a:t>
            </a:r>
            <a:r>
              <a:rPr dirty="0" sz="1150" spc="-10">
                <a:latin typeface="Arial"/>
                <a:cs typeface="Arial"/>
              </a:rPr>
              <a:t>Service </a:t>
            </a:r>
            <a:r>
              <a:rPr dirty="0" sz="1150" spc="-5">
                <a:latin typeface="Arial"/>
                <a:cs typeface="Arial"/>
              </a:rPr>
              <a:t>I </a:t>
            </a:r>
            <a:r>
              <a:rPr dirty="0" sz="1150" spc="-15">
                <a:latin typeface="Arial"/>
                <a:cs typeface="Arial"/>
              </a:rPr>
              <a:t>without </a:t>
            </a:r>
            <a:r>
              <a:rPr dirty="0" sz="1150" spc="-10">
                <a:latin typeface="Arial"/>
                <a:cs typeface="Arial"/>
              </a:rPr>
              <a:t>live</a:t>
            </a:r>
            <a:r>
              <a:rPr dirty="0" sz="1150" spc="85">
                <a:latin typeface="Arial"/>
                <a:cs typeface="Arial"/>
              </a:rPr>
              <a:t> </a:t>
            </a:r>
            <a:r>
              <a:rPr dirty="0" sz="1150" spc="-10">
                <a:latin typeface="Arial"/>
                <a:cs typeface="Arial"/>
              </a:rPr>
              <a:t>load</a:t>
            </a:r>
            <a:endParaRPr sz="1150">
              <a:latin typeface="Arial"/>
              <a:cs typeface="Arial"/>
            </a:endParaRPr>
          </a:p>
          <a:p>
            <a:pPr marL="351155">
              <a:lnSpc>
                <a:spcPct val="100000"/>
              </a:lnSpc>
              <a:spcBef>
                <a:spcPts val="330"/>
              </a:spcBef>
            </a:pPr>
            <a:r>
              <a:rPr dirty="0" sz="1150" spc="-10">
                <a:latin typeface="Arial"/>
                <a:cs typeface="Arial"/>
              </a:rPr>
              <a:t>– </a:t>
            </a:r>
            <a:r>
              <a:rPr dirty="0" sz="1250" spc="-30">
                <a:latin typeface="Cambria"/>
                <a:cs typeface="Cambria"/>
              </a:rPr>
              <a:t>𝑓</a:t>
            </a:r>
            <a:r>
              <a:rPr dirty="0" baseline="-15432" sz="1350" spc="-44">
                <a:latin typeface="Cambria"/>
                <a:cs typeface="Cambria"/>
              </a:rPr>
              <a:t>t </a:t>
            </a:r>
            <a:r>
              <a:rPr dirty="0" sz="1250" spc="265">
                <a:latin typeface="Cambria"/>
                <a:cs typeface="Cambria"/>
              </a:rPr>
              <a:t>= </a:t>
            </a:r>
            <a:r>
              <a:rPr dirty="0" sz="1250" spc="55">
                <a:latin typeface="Cambria"/>
                <a:cs typeface="Cambria"/>
              </a:rPr>
              <a:t>−4.985</a:t>
            </a:r>
            <a:r>
              <a:rPr dirty="0" sz="1250" spc="-90">
                <a:latin typeface="Cambria"/>
                <a:cs typeface="Cambria"/>
              </a:rPr>
              <a:t> </a:t>
            </a:r>
            <a:r>
              <a:rPr dirty="0" sz="1250" spc="10">
                <a:latin typeface="Cambria"/>
                <a:cs typeface="Cambria"/>
              </a:rPr>
              <a:t>𝑘𝑠𝑖</a:t>
            </a:r>
            <a:endParaRPr sz="1250">
              <a:latin typeface="Cambria"/>
              <a:cs typeface="Cambria"/>
            </a:endParaRPr>
          </a:p>
        </p:txBody>
      </p:sp>
      <p:sp>
        <p:nvSpPr>
          <p:cNvPr id="42" name="object 42"/>
          <p:cNvSpPr txBox="1"/>
          <p:nvPr/>
        </p:nvSpPr>
        <p:spPr>
          <a:xfrm>
            <a:off x="1976580" y="8030926"/>
            <a:ext cx="2204085" cy="151765"/>
          </a:xfrm>
          <a:prstGeom prst="rect">
            <a:avLst/>
          </a:prstGeom>
        </p:spPr>
        <p:txBody>
          <a:bodyPr wrap="square" lIns="0" tIns="15875" rIns="0" bIns="0" rtlCol="0" vert="horz">
            <a:spAutoFit/>
          </a:bodyPr>
          <a:lstStyle/>
          <a:p>
            <a:pPr>
              <a:lnSpc>
                <a:spcPct val="100000"/>
              </a:lnSpc>
              <a:spcBef>
                <a:spcPts val="125"/>
              </a:spcBef>
              <a:tabLst>
                <a:tab pos="2138045" algn="l"/>
              </a:tabLst>
            </a:pPr>
            <a:r>
              <a:rPr dirty="0" sz="800" spc="25">
                <a:latin typeface="Cambria"/>
                <a:cs typeface="Cambria"/>
              </a:rPr>
              <a:t>e</a:t>
            </a:r>
            <a:r>
              <a:rPr dirty="0" sz="800" spc="25">
                <a:latin typeface="Cambria"/>
                <a:cs typeface="Cambria"/>
              </a:rPr>
              <a:t>	</a:t>
            </a:r>
            <a:r>
              <a:rPr dirty="0" sz="800" spc="25">
                <a:latin typeface="Cambria"/>
                <a:cs typeface="Cambria"/>
              </a:rPr>
              <a:t>e</a:t>
            </a:r>
            <a:endParaRPr sz="800">
              <a:latin typeface="Cambria"/>
              <a:cs typeface="Cambria"/>
            </a:endParaRPr>
          </a:p>
        </p:txBody>
      </p:sp>
      <p:sp>
        <p:nvSpPr>
          <p:cNvPr id="43" name="object 43"/>
          <p:cNvSpPr/>
          <p:nvPr/>
        </p:nvSpPr>
        <p:spPr>
          <a:xfrm>
            <a:off x="3032759" y="8220455"/>
            <a:ext cx="1734820" cy="134620"/>
          </a:xfrm>
          <a:custGeom>
            <a:avLst/>
            <a:gdLst/>
            <a:ahLst/>
            <a:cxnLst/>
            <a:rect l="l" t="t" r="r" b="b"/>
            <a:pathLst>
              <a:path w="1734820" h="134620">
                <a:moveTo>
                  <a:pt x="1691640" y="134112"/>
                </a:moveTo>
                <a:lnTo>
                  <a:pt x="1690116" y="128016"/>
                </a:lnTo>
                <a:lnTo>
                  <a:pt x="1697783" y="124896"/>
                </a:lnTo>
                <a:lnTo>
                  <a:pt x="1704594" y="120205"/>
                </a:lnTo>
                <a:lnTo>
                  <a:pt x="1721786" y="77533"/>
                </a:lnTo>
                <a:lnTo>
                  <a:pt x="1722120" y="65532"/>
                </a:lnTo>
                <a:lnTo>
                  <a:pt x="1721786" y="54411"/>
                </a:lnTo>
                <a:lnTo>
                  <a:pt x="1704594" y="12954"/>
                </a:lnTo>
                <a:lnTo>
                  <a:pt x="1690116" y="4572"/>
                </a:lnTo>
                <a:lnTo>
                  <a:pt x="1691640" y="0"/>
                </a:lnTo>
                <a:lnTo>
                  <a:pt x="1723644" y="22860"/>
                </a:lnTo>
                <a:lnTo>
                  <a:pt x="1734312" y="67056"/>
                </a:lnTo>
                <a:lnTo>
                  <a:pt x="1733716" y="79319"/>
                </a:lnTo>
                <a:lnTo>
                  <a:pt x="1717357" y="118895"/>
                </a:lnTo>
                <a:lnTo>
                  <a:pt x="1701355" y="130754"/>
                </a:lnTo>
                <a:lnTo>
                  <a:pt x="1691640" y="134112"/>
                </a:lnTo>
                <a:close/>
              </a:path>
              <a:path w="1734820" h="134620">
                <a:moveTo>
                  <a:pt x="42672" y="134112"/>
                </a:moveTo>
                <a:lnTo>
                  <a:pt x="10668" y="111252"/>
                </a:lnTo>
                <a:lnTo>
                  <a:pt x="0" y="67056"/>
                </a:lnTo>
                <a:lnTo>
                  <a:pt x="595" y="54792"/>
                </a:lnTo>
                <a:lnTo>
                  <a:pt x="16954" y="14573"/>
                </a:lnTo>
                <a:lnTo>
                  <a:pt x="42672" y="0"/>
                </a:lnTo>
                <a:lnTo>
                  <a:pt x="44195" y="4572"/>
                </a:lnTo>
                <a:lnTo>
                  <a:pt x="36528" y="8334"/>
                </a:lnTo>
                <a:lnTo>
                  <a:pt x="29718" y="12954"/>
                </a:lnTo>
                <a:lnTo>
                  <a:pt x="12525" y="54411"/>
                </a:lnTo>
                <a:lnTo>
                  <a:pt x="12191" y="65532"/>
                </a:lnTo>
                <a:lnTo>
                  <a:pt x="12525" y="77533"/>
                </a:lnTo>
                <a:lnTo>
                  <a:pt x="24050" y="114085"/>
                </a:lnTo>
                <a:lnTo>
                  <a:pt x="44195" y="128016"/>
                </a:lnTo>
                <a:lnTo>
                  <a:pt x="42672" y="134112"/>
                </a:lnTo>
                <a:close/>
              </a:path>
            </a:pathLst>
          </a:custGeom>
          <a:solidFill>
            <a:srgbClr val="000000"/>
          </a:solidFill>
        </p:spPr>
        <p:txBody>
          <a:bodyPr wrap="square" lIns="0" tIns="0" rIns="0" bIns="0" rtlCol="0"/>
          <a:lstStyle/>
          <a:p/>
        </p:txBody>
      </p:sp>
      <p:sp>
        <p:nvSpPr>
          <p:cNvPr id="44" name="object 44"/>
          <p:cNvSpPr txBox="1"/>
          <p:nvPr/>
        </p:nvSpPr>
        <p:spPr>
          <a:xfrm>
            <a:off x="991105" y="8136142"/>
            <a:ext cx="3764915" cy="443230"/>
          </a:xfrm>
          <a:prstGeom prst="rect">
            <a:avLst/>
          </a:prstGeom>
        </p:spPr>
        <p:txBody>
          <a:bodyPr wrap="square" lIns="0" tIns="46355" rIns="0" bIns="0" rtlCol="0" vert="horz">
            <a:spAutoFit/>
          </a:bodyPr>
          <a:lstStyle/>
          <a:p>
            <a:pPr marL="269875" indent="-245110">
              <a:lnSpc>
                <a:spcPct val="100000"/>
              </a:lnSpc>
              <a:spcBef>
                <a:spcPts val="365"/>
              </a:spcBef>
              <a:buChar char="•"/>
              <a:tabLst>
                <a:tab pos="269875" algn="l"/>
                <a:tab pos="270510" algn="l"/>
                <a:tab pos="2088514" algn="l"/>
              </a:tabLst>
            </a:pPr>
            <a:r>
              <a:rPr dirty="0" sz="1150" spc="-45">
                <a:latin typeface="Arial"/>
                <a:cs typeface="Arial"/>
              </a:rPr>
              <a:t>Top </a:t>
            </a:r>
            <a:r>
              <a:rPr dirty="0" sz="1150" spc="-10">
                <a:latin typeface="Arial"/>
                <a:cs typeface="Arial"/>
              </a:rPr>
              <a:t>girder </a:t>
            </a:r>
            <a:r>
              <a:rPr dirty="0" sz="1150" spc="-5">
                <a:latin typeface="Arial"/>
                <a:cs typeface="Arial"/>
              </a:rPr>
              <a:t>stress</a:t>
            </a:r>
            <a:r>
              <a:rPr dirty="0" sz="1150" spc="45">
                <a:latin typeface="Arial"/>
                <a:cs typeface="Arial"/>
              </a:rPr>
              <a:t> </a:t>
            </a:r>
            <a:r>
              <a:rPr dirty="0" sz="1150" spc="-10">
                <a:latin typeface="Arial"/>
                <a:cs typeface="Arial"/>
              </a:rPr>
              <a:t>Fatigue</a:t>
            </a:r>
            <a:r>
              <a:rPr dirty="0" sz="1150" spc="10">
                <a:latin typeface="Arial"/>
                <a:cs typeface="Arial"/>
              </a:rPr>
              <a:t> </a:t>
            </a:r>
            <a:r>
              <a:rPr dirty="0" sz="1150" spc="-5">
                <a:latin typeface="Arial"/>
                <a:cs typeface="Arial"/>
              </a:rPr>
              <a:t>I	</a:t>
            </a:r>
            <a:r>
              <a:rPr dirty="0" sz="1150" spc="-5">
                <a:latin typeface="Cambria"/>
                <a:cs typeface="Cambria"/>
              </a:rPr>
              <a:t>0.5𝐷𝐶 </a:t>
            </a:r>
            <a:r>
              <a:rPr dirty="0" sz="1150" spc="210">
                <a:latin typeface="Cambria"/>
                <a:cs typeface="Cambria"/>
              </a:rPr>
              <a:t>+ </a:t>
            </a:r>
            <a:r>
              <a:rPr dirty="0" sz="1150" spc="-10">
                <a:latin typeface="Cambria"/>
                <a:cs typeface="Cambria"/>
              </a:rPr>
              <a:t>0.5𝐷𝐶 </a:t>
            </a:r>
            <a:r>
              <a:rPr dirty="0" sz="1150" spc="210">
                <a:latin typeface="Cambria"/>
                <a:cs typeface="Cambria"/>
              </a:rPr>
              <a:t>+</a:t>
            </a:r>
            <a:r>
              <a:rPr dirty="0" sz="1150" spc="-135">
                <a:latin typeface="Cambria"/>
                <a:cs typeface="Cambria"/>
              </a:rPr>
              <a:t> </a:t>
            </a:r>
            <a:r>
              <a:rPr dirty="0" sz="1150" spc="-10">
                <a:latin typeface="Cambria"/>
                <a:cs typeface="Cambria"/>
              </a:rPr>
              <a:t>1.5𝐿𝐿𝐼𝑀</a:t>
            </a:r>
            <a:endParaRPr sz="1150">
              <a:latin typeface="Cambria"/>
              <a:cs typeface="Cambria"/>
            </a:endParaRPr>
          </a:p>
          <a:p>
            <a:pPr marL="351155">
              <a:lnSpc>
                <a:spcPct val="100000"/>
              </a:lnSpc>
              <a:spcBef>
                <a:spcPts val="265"/>
              </a:spcBef>
            </a:pPr>
            <a:r>
              <a:rPr dirty="0" sz="1150" spc="-10">
                <a:latin typeface="Arial"/>
                <a:cs typeface="Arial"/>
              </a:rPr>
              <a:t>– </a:t>
            </a:r>
            <a:r>
              <a:rPr dirty="0" sz="1150" spc="-50">
                <a:latin typeface="Cambria"/>
                <a:cs typeface="Cambria"/>
              </a:rPr>
              <a:t>𝑓</a:t>
            </a:r>
            <a:r>
              <a:rPr dirty="0" baseline="-17361" sz="1200" spc="-75">
                <a:latin typeface="Cambria"/>
                <a:cs typeface="Cambria"/>
              </a:rPr>
              <a:t>t </a:t>
            </a:r>
            <a:r>
              <a:rPr dirty="0" sz="1150" spc="210">
                <a:latin typeface="Cambria"/>
                <a:cs typeface="Cambria"/>
              </a:rPr>
              <a:t>= </a:t>
            </a:r>
            <a:r>
              <a:rPr dirty="0" sz="1150" spc="30">
                <a:latin typeface="Cambria"/>
                <a:cs typeface="Cambria"/>
              </a:rPr>
              <a:t>−3.282</a:t>
            </a:r>
            <a:r>
              <a:rPr dirty="0" sz="1150" spc="-110">
                <a:latin typeface="Cambria"/>
                <a:cs typeface="Cambria"/>
              </a:rPr>
              <a:t> </a:t>
            </a:r>
            <a:r>
              <a:rPr dirty="0" sz="1150" spc="-10">
                <a:latin typeface="Cambria"/>
                <a:cs typeface="Cambria"/>
              </a:rPr>
              <a:t>𝑘𝑠𝑖</a:t>
            </a:r>
            <a:endParaRPr sz="1150">
              <a:latin typeface="Cambria"/>
              <a:cs typeface="Cambria"/>
            </a:endParaRPr>
          </a:p>
        </p:txBody>
      </p:sp>
      <p:sp>
        <p:nvSpPr>
          <p:cNvPr id="45" name="object 45"/>
          <p:cNvSpPr txBox="1"/>
          <p:nvPr/>
        </p:nvSpPr>
        <p:spPr>
          <a:xfrm>
            <a:off x="1546858" y="8602412"/>
            <a:ext cx="1156335" cy="424815"/>
          </a:xfrm>
          <a:prstGeom prst="rect">
            <a:avLst/>
          </a:prstGeom>
        </p:spPr>
        <p:txBody>
          <a:bodyPr wrap="square" lIns="0" tIns="71120" rIns="0" bIns="0" rtlCol="0" vert="horz">
            <a:spAutoFit/>
          </a:bodyPr>
          <a:lstStyle/>
          <a:p>
            <a:pPr algn="ctr" marR="235585">
              <a:lnSpc>
                <a:spcPct val="100000"/>
              </a:lnSpc>
              <a:spcBef>
                <a:spcPts val="560"/>
              </a:spcBef>
            </a:pPr>
            <a:r>
              <a:rPr dirty="0" sz="800" spc="25">
                <a:latin typeface="Cambria"/>
                <a:cs typeface="Cambria"/>
              </a:rPr>
              <a:t>e</a:t>
            </a:r>
            <a:endParaRPr sz="800">
              <a:latin typeface="Cambria"/>
              <a:cs typeface="Cambria"/>
            </a:endParaRPr>
          </a:p>
          <a:p>
            <a:pPr>
              <a:lnSpc>
                <a:spcPct val="100000"/>
              </a:lnSpc>
              <a:spcBef>
                <a:spcPts val="520"/>
              </a:spcBef>
            </a:pPr>
            <a:r>
              <a:rPr dirty="0" sz="1000" spc="-10">
                <a:solidFill>
                  <a:srgbClr val="FFFFFF"/>
                </a:solidFill>
                <a:latin typeface="Arial"/>
                <a:cs typeface="Arial"/>
              </a:rPr>
              <a:t>Participant</a:t>
            </a:r>
            <a:r>
              <a:rPr dirty="0" sz="1000" spc="-5">
                <a:solidFill>
                  <a:srgbClr val="FFFFFF"/>
                </a:solidFill>
                <a:latin typeface="Arial"/>
                <a:cs typeface="Arial"/>
              </a:rPr>
              <a:t> </a:t>
            </a:r>
            <a:r>
              <a:rPr dirty="0" sz="1000" spc="-10">
                <a:solidFill>
                  <a:srgbClr val="FFFFFF"/>
                </a:solidFill>
                <a:latin typeface="Arial"/>
                <a:cs typeface="Arial"/>
              </a:rPr>
              <a:t>Materials</a:t>
            </a:r>
            <a:endParaRPr sz="1000">
              <a:latin typeface="Arial"/>
              <a:cs typeface="Arial"/>
            </a:endParaRPr>
          </a:p>
        </p:txBody>
      </p:sp>
      <p:sp>
        <p:nvSpPr>
          <p:cNvPr id="46" name="object 46"/>
          <p:cNvSpPr/>
          <p:nvPr/>
        </p:nvSpPr>
        <p:spPr>
          <a:xfrm>
            <a:off x="2449067" y="8638032"/>
            <a:ext cx="447040" cy="134620"/>
          </a:xfrm>
          <a:custGeom>
            <a:avLst/>
            <a:gdLst/>
            <a:ahLst/>
            <a:cxnLst/>
            <a:rect l="l" t="t" r="r" b="b"/>
            <a:pathLst>
              <a:path w="447039" h="134620">
                <a:moveTo>
                  <a:pt x="403860" y="134112"/>
                </a:moveTo>
                <a:lnTo>
                  <a:pt x="402336" y="128016"/>
                </a:lnTo>
                <a:lnTo>
                  <a:pt x="410003" y="124896"/>
                </a:lnTo>
                <a:lnTo>
                  <a:pt x="416814" y="120205"/>
                </a:lnTo>
                <a:lnTo>
                  <a:pt x="434006" y="77533"/>
                </a:lnTo>
                <a:lnTo>
                  <a:pt x="434340" y="65532"/>
                </a:lnTo>
                <a:lnTo>
                  <a:pt x="434006" y="54411"/>
                </a:lnTo>
                <a:lnTo>
                  <a:pt x="416814" y="13525"/>
                </a:lnTo>
                <a:lnTo>
                  <a:pt x="402336" y="4572"/>
                </a:lnTo>
                <a:lnTo>
                  <a:pt x="403860" y="0"/>
                </a:lnTo>
                <a:lnTo>
                  <a:pt x="435864" y="22860"/>
                </a:lnTo>
                <a:lnTo>
                  <a:pt x="446532" y="67056"/>
                </a:lnTo>
                <a:lnTo>
                  <a:pt x="445936" y="79319"/>
                </a:lnTo>
                <a:lnTo>
                  <a:pt x="429577" y="118895"/>
                </a:lnTo>
                <a:lnTo>
                  <a:pt x="413575" y="130754"/>
                </a:lnTo>
                <a:lnTo>
                  <a:pt x="403860" y="134112"/>
                </a:lnTo>
                <a:close/>
              </a:path>
              <a:path w="447039" h="134620">
                <a:moveTo>
                  <a:pt x="42672" y="134112"/>
                </a:moveTo>
                <a:lnTo>
                  <a:pt x="10668" y="111252"/>
                </a:lnTo>
                <a:lnTo>
                  <a:pt x="0" y="67056"/>
                </a:lnTo>
                <a:lnTo>
                  <a:pt x="595" y="54792"/>
                </a:lnTo>
                <a:lnTo>
                  <a:pt x="16954" y="14573"/>
                </a:lnTo>
                <a:lnTo>
                  <a:pt x="42672" y="0"/>
                </a:lnTo>
                <a:lnTo>
                  <a:pt x="44196" y="4572"/>
                </a:lnTo>
                <a:lnTo>
                  <a:pt x="36528" y="8548"/>
                </a:lnTo>
                <a:lnTo>
                  <a:pt x="29718" y="13525"/>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47" name="object 47"/>
          <p:cNvSpPr txBox="1"/>
          <p:nvPr/>
        </p:nvSpPr>
        <p:spPr>
          <a:xfrm>
            <a:off x="2868688" y="8602412"/>
            <a:ext cx="3501390" cy="424815"/>
          </a:xfrm>
          <a:prstGeom prst="rect">
            <a:avLst/>
          </a:prstGeom>
        </p:spPr>
        <p:txBody>
          <a:bodyPr wrap="square" lIns="0" tIns="71120" rIns="0" bIns="0" rtlCol="0" vert="horz">
            <a:spAutoFit/>
          </a:bodyPr>
          <a:lstStyle/>
          <a:p>
            <a:pPr algn="ctr" marR="752475">
              <a:lnSpc>
                <a:spcPct val="100000"/>
              </a:lnSpc>
              <a:spcBef>
                <a:spcPts val="560"/>
              </a:spcBef>
            </a:pPr>
            <a:r>
              <a:rPr dirty="0" sz="800" spc="25">
                <a:latin typeface="Cambria"/>
                <a:cs typeface="Cambria"/>
              </a:rPr>
              <a:t>e</a:t>
            </a:r>
            <a:endParaRPr sz="800">
              <a:latin typeface="Cambria"/>
              <a:cs typeface="Cambria"/>
            </a:endParaRPr>
          </a:p>
          <a:p>
            <a:pPr>
              <a:lnSpc>
                <a:spcPct val="100000"/>
              </a:lnSpc>
              <a:spcBef>
                <a:spcPts val="520"/>
              </a:spcBef>
            </a:pPr>
            <a:r>
              <a:rPr dirty="0" sz="1000" spc="-5">
                <a:solidFill>
                  <a:srgbClr val="FFFFFF"/>
                </a:solidFill>
                <a:latin typeface="Arial"/>
                <a:cs typeface="Arial"/>
              </a:rPr>
              <a:t>https://ftp.wsdot.wa.gov/incoming/PSCBridgeDesignWorkshop</a:t>
            </a:r>
            <a:endParaRPr sz="1000">
              <a:latin typeface="Arial"/>
              <a:cs typeface="Arial"/>
            </a:endParaRPr>
          </a:p>
        </p:txBody>
      </p:sp>
      <p:sp>
        <p:nvSpPr>
          <p:cNvPr id="48" name="object 48"/>
          <p:cNvSpPr txBox="1"/>
          <p:nvPr/>
        </p:nvSpPr>
        <p:spPr>
          <a:xfrm>
            <a:off x="1317287" y="8588683"/>
            <a:ext cx="3698875" cy="199390"/>
          </a:xfrm>
          <a:prstGeom prst="rect">
            <a:avLst/>
          </a:prstGeom>
        </p:spPr>
        <p:txBody>
          <a:bodyPr wrap="square" lIns="0" tIns="11430" rIns="0" bIns="0" rtlCol="0" vert="horz">
            <a:spAutoFit/>
          </a:bodyPr>
          <a:lstStyle/>
          <a:p>
            <a:pPr marL="25400">
              <a:lnSpc>
                <a:spcPct val="100000"/>
              </a:lnSpc>
              <a:spcBef>
                <a:spcPts val="90"/>
              </a:spcBef>
            </a:pPr>
            <a:r>
              <a:rPr dirty="0" sz="1150" spc="-10">
                <a:latin typeface="Arial"/>
                <a:cs typeface="Arial"/>
              </a:rPr>
              <a:t>– </a:t>
            </a:r>
            <a:r>
              <a:rPr dirty="0" sz="1150" spc="50">
                <a:latin typeface="Cambria"/>
                <a:cs typeface="Cambria"/>
              </a:rPr>
              <a:t>−0.40𝑓</a:t>
            </a:r>
            <a:r>
              <a:rPr dirty="0" baseline="27777" sz="1200" spc="75">
                <a:latin typeface="Cambria"/>
                <a:cs typeface="Cambria"/>
              </a:rPr>
              <a:t>, </a:t>
            </a:r>
            <a:r>
              <a:rPr dirty="0" sz="1150" spc="210">
                <a:latin typeface="Cambria"/>
                <a:cs typeface="Cambria"/>
              </a:rPr>
              <a:t>= </a:t>
            </a:r>
            <a:r>
              <a:rPr dirty="0" sz="1150" spc="-10">
                <a:latin typeface="Cambria"/>
                <a:cs typeface="Cambria"/>
              </a:rPr>
              <a:t>0.5 </a:t>
            </a:r>
            <a:r>
              <a:rPr dirty="0" sz="1150" spc="-5">
                <a:latin typeface="Cambria"/>
                <a:cs typeface="Cambria"/>
              </a:rPr>
              <a:t>1.256 </a:t>
            </a:r>
            <a:r>
              <a:rPr dirty="0" sz="1150" spc="210">
                <a:latin typeface="Cambria"/>
                <a:cs typeface="Cambria"/>
              </a:rPr>
              <a:t>− </a:t>
            </a:r>
            <a:r>
              <a:rPr dirty="0" sz="1150" spc="-5">
                <a:latin typeface="Cambria"/>
                <a:cs typeface="Cambria"/>
              </a:rPr>
              <a:t>3.282 </a:t>
            </a:r>
            <a:r>
              <a:rPr dirty="0" sz="1150" spc="210">
                <a:latin typeface="Cambria"/>
                <a:cs typeface="Cambria"/>
              </a:rPr>
              <a:t>= </a:t>
            </a:r>
            <a:r>
              <a:rPr dirty="0" sz="1150" spc="30">
                <a:latin typeface="Cambria"/>
                <a:cs typeface="Cambria"/>
              </a:rPr>
              <a:t>−2.618 </a:t>
            </a:r>
            <a:r>
              <a:rPr dirty="0" sz="1150" spc="95">
                <a:latin typeface="Cambria"/>
                <a:cs typeface="Cambria"/>
              </a:rPr>
              <a:t>𝑓</a:t>
            </a:r>
            <a:r>
              <a:rPr dirty="0" baseline="27777" sz="1200" spc="142">
                <a:latin typeface="Cambria"/>
                <a:cs typeface="Cambria"/>
              </a:rPr>
              <a:t>, </a:t>
            </a:r>
            <a:r>
              <a:rPr dirty="0" sz="1150" spc="210">
                <a:latin typeface="Cambria"/>
                <a:cs typeface="Cambria"/>
              </a:rPr>
              <a:t>= </a:t>
            </a:r>
            <a:r>
              <a:rPr dirty="0" sz="1150" spc="-10">
                <a:latin typeface="Cambria"/>
                <a:cs typeface="Cambria"/>
              </a:rPr>
              <a:t>6.55</a:t>
            </a:r>
            <a:r>
              <a:rPr dirty="0" sz="1150" spc="-45">
                <a:latin typeface="Cambria"/>
                <a:cs typeface="Cambria"/>
              </a:rPr>
              <a:t> </a:t>
            </a:r>
            <a:r>
              <a:rPr dirty="0" sz="1150" spc="-10">
                <a:latin typeface="Cambria"/>
                <a:cs typeface="Cambria"/>
              </a:rPr>
              <a:t>𝑘𝑠𝑖</a:t>
            </a:r>
            <a:endParaRPr sz="1150">
              <a:latin typeface="Cambria"/>
              <a:cs typeface="Cambria"/>
            </a:endParaRPr>
          </a:p>
        </p:txBody>
      </p:sp>
      <p:sp>
        <p:nvSpPr>
          <p:cNvPr id="49" name="object 49"/>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5</a:t>
            </a:r>
            <a:r>
              <a:rPr dirty="0" sz="850">
                <a:solidFill>
                  <a:srgbClr val="FFFFFF"/>
                </a:solidFill>
                <a:latin typeface="Arial"/>
                <a:cs typeface="Arial"/>
              </a:rPr>
              <a:t>6</a:t>
            </a:r>
            <a:endParaRPr sz="850">
              <a:latin typeface="Arial"/>
              <a:cs typeface="Arial"/>
            </a:endParaRPr>
          </a:p>
        </p:txBody>
      </p:sp>
      <p:sp>
        <p:nvSpPr>
          <p:cNvPr id="50" name="object 50"/>
          <p:cNvSpPr/>
          <p:nvPr/>
        </p:nvSpPr>
        <p:spPr>
          <a:xfrm>
            <a:off x="4945379" y="7837932"/>
            <a:ext cx="216535" cy="216535"/>
          </a:xfrm>
          <a:custGeom>
            <a:avLst/>
            <a:gdLst/>
            <a:ahLst/>
            <a:cxnLst/>
            <a:rect l="l" t="t" r="r" b="b"/>
            <a:pathLst>
              <a:path w="216535" h="216534">
                <a:moveTo>
                  <a:pt x="0" y="216407"/>
                </a:moveTo>
                <a:lnTo>
                  <a:pt x="216407" y="0"/>
                </a:lnTo>
                <a:lnTo>
                  <a:pt x="216407" y="1523"/>
                </a:lnTo>
              </a:path>
            </a:pathLst>
          </a:custGeom>
          <a:ln w="6096">
            <a:solidFill>
              <a:srgbClr val="497EBA"/>
            </a:solidFill>
          </a:ln>
        </p:spPr>
        <p:txBody>
          <a:bodyPr wrap="square" lIns="0" tIns="0" rIns="0" bIns="0" rtlCol="0"/>
          <a:lstStyle/>
          <a:p/>
        </p:txBody>
      </p:sp>
      <p:sp>
        <p:nvSpPr>
          <p:cNvPr id="51" name="object 51"/>
          <p:cNvSpPr/>
          <p:nvPr/>
        </p:nvSpPr>
        <p:spPr>
          <a:xfrm>
            <a:off x="4945379" y="8054340"/>
            <a:ext cx="216535" cy="218440"/>
          </a:xfrm>
          <a:custGeom>
            <a:avLst/>
            <a:gdLst/>
            <a:ahLst/>
            <a:cxnLst/>
            <a:rect l="l" t="t" r="r" b="b"/>
            <a:pathLst>
              <a:path w="216535" h="218440">
                <a:moveTo>
                  <a:pt x="216407" y="216408"/>
                </a:moveTo>
                <a:lnTo>
                  <a:pt x="216407" y="217932"/>
                </a:lnTo>
                <a:lnTo>
                  <a:pt x="0" y="0"/>
                </a:lnTo>
              </a:path>
            </a:pathLst>
          </a:custGeom>
          <a:ln w="6096">
            <a:solidFill>
              <a:srgbClr val="497EBA"/>
            </a:solidFill>
          </a:ln>
        </p:spPr>
        <p:txBody>
          <a:bodyPr wrap="square" lIns="0" tIns="0" rIns="0" bIns="0" rtlCol="0"/>
          <a:lstStyle/>
          <a:p/>
        </p:txBody>
      </p:sp>
      <p:sp>
        <p:nvSpPr>
          <p:cNvPr id="52" name="object 52"/>
          <p:cNvSpPr/>
          <p:nvPr/>
        </p:nvSpPr>
        <p:spPr>
          <a:xfrm>
            <a:off x="4945379" y="7839455"/>
            <a:ext cx="1072896" cy="431292"/>
          </a:xfrm>
          <a:prstGeom prst="rect">
            <a:avLst/>
          </a:prstGeom>
          <a:blipFill>
            <a:blip r:embed="rId3" cstate="print"/>
            <a:stretch>
              <a:fillRect/>
            </a:stretch>
          </a:blipFill>
        </p:spPr>
        <p:txBody>
          <a:bodyPr wrap="square" lIns="0" tIns="0" rIns="0" bIns="0" rtlCol="0"/>
          <a:lstStyle/>
          <a:p/>
        </p:txBody>
      </p:sp>
      <p:sp>
        <p:nvSpPr>
          <p:cNvPr id="53" name="object 53"/>
          <p:cNvSpPr/>
          <p:nvPr/>
        </p:nvSpPr>
        <p:spPr>
          <a:xfrm>
            <a:off x="4945379" y="7837932"/>
            <a:ext cx="1073150" cy="434340"/>
          </a:xfrm>
          <a:custGeom>
            <a:avLst/>
            <a:gdLst/>
            <a:ahLst/>
            <a:cxnLst/>
            <a:rect l="l" t="t" r="r" b="b"/>
            <a:pathLst>
              <a:path w="1073150" h="434340">
                <a:moveTo>
                  <a:pt x="0" y="216407"/>
                </a:moveTo>
                <a:lnTo>
                  <a:pt x="216407" y="0"/>
                </a:lnTo>
                <a:lnTo>
                  <a:pt x="216407" y="108203"/>
                </a:lnTo>
                <a:lnTo>
                  <a:pt x="1072896" y="108203"/>
                </a:lnTo>
                <a:lnTo>
                  <a:pt x="1072896" y="326135"/>
                </a:lnTo>
                <a:lnTo>
                  <a:pt x="216407" y="326135"/>
                </a:lnTo>
                <a:lnTo>
                  <a:pt x="216407" y="434339"/>
                </a:lnTo>
                <a:lnTo>
                  <a:pt x="0" y="216407"/>
                </a:lnTo>
                <a:close/>
              </a:path>
            </a:pathLst>
          </a:custGeom>
          <a:ln w="6096">
            <a:solidFill>
              <a:srgbClr val="497EBA"/>
            </a:solidFill>
          </a:ln>
        </p:spPr>
        <p:txBody>
          <a:bodyPr wrap="square" lIns="0" tIns="0" rIns="0" bIns="0" rtlCol="0"/>
          <a:lstStyle/>
          <a:p/>
        </p:txBody>
      </p:sp>
      <p:sp>
        <p:nvSpPr>
          <p:cNvPr id="54" name="object 54"/>
          <p:cNvSpPr txBox="1"/>
          <p:nvPr/>
        </p:nvSpPr>
        <p:spPr>
          <a:xfrm>
            <a:off x="1317287" y="7944019"/>
            <a:ext cx="4739640" cy="221615"/>
          </a:xfrm>
          <a:prstGeom prst="rect">
            <a:avLst/>
          </a:prstGeom>
        </p:spPr>
        <p:txBody>
          <a:bodyPr wrap="square" lIns="0" tIns="17145" rIns="0" bIns="0" rtlCol="0" vert="horz">
            <a:spAutoFit/>
          </a:bodyPr>
          <a:lstStyle/>
          <a:p>
            <a:pPr marL="25400">
              <a:lnSpc>
                <a:spcPct val="100000"/>
              </a:lnSpc>
              <a:spcBef>
                <a:spcPts val="135"/>
              </a:spcBef>
              <a:tabLst>
                <a:tab pos="3844290" algn="l"/>
                <a:tab pos="4700905" algn="l"/>
              </a:tabLst>
            </a:pPr>
            <a:r>
              <a:rPr dirty="0" sz="1150" spc="-10">
                <a:latin typeface="Arial"/>
                <a:cs typeface="Arial"/>
              </a:rPr>
              <a:t>–   </a:t>
            </a:r>
            <a:r>
              <a:rPr dirty="0" sz="1150" spc="55">
                <a:latin typeface="Cambria"/>
                <a:cs typeface="Cambria"/>
              </a:rPr>
              <a:t>−0.45𝑓</a:t>
            </a:r>
            <a:r>
              <a:rPr dirty="0" baseline="27777" sz="1200" spc="82">
                <a:latin typeface="Cambria"/>
                <a:cs typeface="Cambria"/>
              </a:rPr>
              <a:t>, </a:t>
            </a:r>
            <a:r>
              <a:rPr dirty="0" sz="1150" spc="210">
                <a:latin typeface="Cambria"/>
                <a:cs typeface="Cambria"/>
              </a:rPr>
              <a:t>= </a:t>
            </a:r>
            <a:r>
              <a:rPr dirty="0" sz="1150" spc="-5">
                <a:latin typeface="Cambria"/>
                <a:cs typeface="Cambria"/>
              </a:rPr>
              <a:t>1.256 </a:t>
            </a:r>
            <a:r>
              <a:rPr dirty="0" sz="1150" spc="210">
                <a:latin typeface="Cambria"/>
                <a:cs typeface="Cambria"/>
              </a:rPr>
              <a:t>− </a:t>
            </a:r>
            <a:r>
              <a:rPr dirty="0" sz="1150" spc="-5">
                <a:latin typeface="Cambria"/>
                <a:cs typeface="Cambria"/>
              </a:rPr>
              <a:t>4.985 </a:t>
            </a:r>
            <a:r>
              <a:rPr dirty="0" sz="1150" spc="210">
                <a:latin typeface="Cambria"/>
                <a:cs typeface="Cambria"/>
              </a:rPr>
              <a:t>= </a:t>
            </a:r>
            <a:r>
              <a:rPr dirty="0" sz="1150" spc="30">
                <a:latin typeface="Cambria"/>
                <a:cs typeface="Cambria"/>
              </a:rPr>
              <a:t>−3.729 </a:t>
            </a:r>
            <a:r>
              <a:rPr dirty="0" sz="1150" spc="-10">
                <a:latin typeface="Cambria"/>
                <a:cs typeface="Cambria"/>
              </a:rPr>
              <a:t>𝑘𝑠𝑖  </a:t>
            </a:r>
            <a:r>
              <a:rPr dirty="0" sz="1150" spc="95">
                <a:latin typeface="Cambria"/>
                <a:cs typeface="Cambria"/>
              </a:rPr>
              <a:t>𝑓</a:t>
            </a:r>
            <a:r>
              <a:rPr dirty="0" baseline="27777" sz="1200" spc="142">
                <a:latin typeface="Cambria"/>
                <a:cs typeface="Cambria"/>
              </a:rPr>
              <a:t>, </a:t>
            </a:r>
            <a:r>
              <a:rPr dirty="0" sz="1150" spc="210">
                <a:latin typeface="Cambria"/>
                <a:cs typeface="Cambria"/>
              </a:rPr>
              <a:t>=</a:t>
            </a:r>
            <a:r>
              <a:rPr dirty="0" sz="1150" spc="-65">
                <a:latin typeface="Cambria"/>
                <a:cs typeface="Cambria"/>
              </a:rPr>
              <a:t> </a:t>
            </a:r>
            <a:r>
              <a:rPr dirty="0" sz="1150" spc="-5">
                <a:latin typeface="Cambria"/>
                <a:cs typeface="Cambria"/>
              </a:rPr>
              <a:t>8.29</a:t>
            </a:r>
            <a:r>
              <a:rPr dirty="0" sz="1150" spc="5">
                <a:latin typeface="Cambria"/>
                <a:cs typeface="Cambria"/>
              </a:rPr>
              <a:t> </a:t>
            </a:r>
            <a:r>
              <a:rPr dirty="0" sz="1150" spc="-10">
                <a:latin typeface="Cambria"/>
                <a:cs typeface="Cambria"/>
              </a:rPr>
              <a:t>𝑘𝑠𝑖	</a:t>
            </a:r>
            <a:r>
              <a:rPr dirty="0" u="sng" sz="1150" spc="-10">
                <a:solidFill>
                  <a:srgbClr val="FFFFFF"/>
                </a:solidFill>
                <a:uFill>
                  <a:solidFill>
                    <a:srgbClr val="497EBA"/>
                  </a:solidFill>
                </a:uFill>
                <a:latin typeface="Cambria"/>
                <a:cs typeface="Cambria"/>
              </a:rPr>
              <a:t> </a:t>
            </a:r>
            <a:r>
              <a:rPr dirty="0" u="sng" sz="1250" spc="265">
                <a:solidFill>
                  <a:srgbClr val="FFFFFF"/>
                </a:solidFill>
                <a:uFill>
                  <a:solidFill>
                    <a:srgbClr val="497EBA"/>
                  </a:solidFill>
                </a:uFill>
                <a:latin typeface="Cambria"/>
                <a:cs typeface="Cambria"/>
              </a:rPr>
              <a:t>&lt;</a:t>
            </a:r>
            <a:r>
              <a:rPr dirty="0" u="sng" sz="1250" spc="15">
                <a:solidFill>
                  <a:srgbClr val="FFFFFF"/>
                </a:solidFill>
                <a:uFill>
                  <a:solidFill>
                    <a:srgbClr val="497EBA"/>
                  </a:solidFill>
                </a:uFill>
                <a:latin typeface="Cambria"/>
                <a:cs typeface="Cambria"/>
              </a:rPr>
              <a:t> </a:t>
            </a:r>
            <a:r>
              <a:rPr dirty="0" u="sng" sz="1250" spc="10">
                <a:solidFill>
                  <a:srgbClr val="FFFFFF"/>
                </a:solidFill>
                <a:uFill>
                  <a:solidFill>
                    <a:srgbClr val="497EBA"/>
                  </a:solidFill>
                </a:uFill>
                <a:latin typeface="Cambria"/>
                <a:cs typeface="Cambria"/>
              </a:rPr>
              <a:t>8.7 𝑘𝑠𝑖	</a:t>
            </a:r>
            <a:endParaRPr sz="1250">
              <a:latin typeface="Cambria"/>
              <a:cs typeface="Cambria"/>
            </a:endParaRPr>
          </a:p>
        </p:txBody>
      </p:sp>
      <p:sp>
        <p:nvSpPr>
          <p:cNvPr id="55" name="object 55"/>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56" name="object 56"/>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55</a:t>
            </a:r>
            <a:endParaRPr sz="1050">
              <a:latin typeface="Calibri"/>
              <a:cs typeface="Calibri"/>
            </a:endParaRPr>
          </a:p>
        </p:txBody>
      </p:sp>
      <p:sp>
        <p:nvSpPr>
          <p:cNvPr id="58" name="object 58"/>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57" name="object 57"/>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56</a:t>
            </a:r>
            <a:endParaRPr sz="105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4961255" cy="417195"/>
          </a:xfrm>
          <a:prstGeom prst="rect"/>
        </p:spPr>
        <p:txBody>
          <a:bodyPr wrap="square" lIns="0" tIns="14604" rIns="0" bIns="0" rtlCol="0" vert="horz">
            <a:spAutoFit/>
          </a:bodyPr>
          <a:lstStyle/>
          <a:p>
            <a:pPr>
              <a:lnSpc>
                <a:spcPct val="100000"/>
              </a:lnSpc>
              <a:spcBef>
                <a:spcPts val="114"/>
              </a:spcBef>
            </a:pPr>
            <a:r>
              <a:rPr dirty="0" sz="2550" spc="10" b="0">
                <a:solidFill>
                  <a:srgbClr val="1C7C5B"/>
                </a:solidFill>
                <a:latin typeface="Arial Black"/>
                <a:cs typeface="Arial Black"/>
              </a:rPr>
              <a:t>Step 2 </a:t>
            </a:r>
            <a:r>
              <a:rPr dirty="0" sz="2550" spc="5" b="0">
                <a:solidFill>
                  <a:srgbClr val="1C7C5B"/>
                </a:solidFill>
                <a:latin typeface="Arial Black"/>
                <a:cs typeface="Arial Black"/>
              </a:rPr>
              <a:t>– Lifting without</a:t>
            </a:r>
            <a:r>
              <a:rPr dirty="0" sz="2550" spc="-70" b="0">
                <a:solidFill>
                  <a:srgbClr val="1C7C5B"/>
                </a:solidFill>
                <a:latin typeface="Arial Black"/>
                <a:cs typeface="Arial Black"/>
              </a:rPr>
              <a:t> </a:t>
            </a:r>
            <a:r>
              <a:rPr dirty="0" sz="2550" spc="15" b="0">
                <a:solidFill>
                  <a:srgbClr val="1C7C5B"/>
                </a:solidFill>
                <a:latin typeface="Arial Black"/>
                <a:cs typeface="Arial Black"/>
              </a:rPr>
              <a:t>TTS</a:t>
            </a:r>
            <a:endParaRPr sz="2550">
              <a:latin typeface="Arial Black"/>
              <a:cs typeface="Arial Black"/>
            </a:endParaRPr>
          </a:p>
        </p:txBody>
      </p:sp>
      <p:sp>
        <p:nvSpPr>
          <p:cNvPr id="6" name="object 6"/>
          <p:cNvSpPr txBox="1"/>
          <p:nvPr/>
        </p:nvSpPr>
        <p:spPr>
          <a:xfrm>
            <a:off x="2519143" y="2369288"/>
            <a:ext cx="103505" cy="151765"/>
          </a:xfrm>
          <a:prstGeom prst="rect">
            <a:avLst/>
          </a:prstGeom>
        </p:spPr>
        <p:txBody>
          <a:bodyPr wrap="square" lIns="0" tIns="15875" rIns="0" bIns="0" rtlCol="0" vert="horz">
            <a:spAutoFit/>
          </a:bodyPr>
          <a:lstStyle/>
          <a:p>
            <a:pPr>
              <a:lnSpc>
                <a:spcPct val="100000"/>
              </a:lnSpc>
              <a:spcBef>
                <a:spcPts val="125"/>
              </a:spcBef>
            </a:pPr>
            <a:r>
              <a:rPr dirty="0" sz="800" spc="25">
                <a:latin typeface="Cambria"/>
                <a:cs typeface="Cambria"/>
              </a:rPr>
              <a:t>e</a:t>
            </a:r>
            <a:r>
              <a:rPr dirty="0" sz="800" spc="65">
                <a:latin typeface="Cambria"/>
                <a:cs typeface="Cambria"/>
              </a:rPr>
              <a:t>i</a:t>
            </a:r>
            <a:endParaRPr sz="800">
              <a:latin typeface="Cambria"/>
              <a:cs typeface="Cambria"/>
            </a:endParaRPr>
          </a:p>
        </p:txBody>
      </p:sp>
      <p:sp>
        <p:nvSpPr>
          <p:cNvPr id="7" name="object 7"/>
          <p:cNvSpPr txBox="1"/>
          <p:nvPr/>
        </p:nvSpPr>
        <p:spPr>
          <a:xfrm>
            <a:off x="4855383" y="2578069"/>
            <a:ext cx="103505" cy="151765"/>
          </a:xfrm>
          <a:prstGeom prst="rect">
            <a:avLst/>
          </a:prstGeom>
        </p:spPr>
        <p:txBody>
          <a:bodyPr wrap="square" lIns="0" tIns="15875" rIns="0" bIns="0" rtlCol="0" vert="horz">
            <a:spAutoFit/>
          </a:bodyPr>
          <a:lstStyle/>
          <a:p>
            <a:pPr>
              <a:lnSpc>
                <a:spcPct val="100000"/>
              </a:lnSpc>
              <a:spcBef>
                <a:spcPts val="125"/>
              </a:spcBef>
            </a:pPr>
            <a:r>
              <a:rPr dirty="0" sz="800" spc="25">
                <a:latin typeface="Cambria"/>
                <a:cs typeface="Cambria"/>
              </a:rPr>
              <a:t>e</a:t>
            </a:r>
            <a:r>
              <a:rPr dirty="0" sz="800" spc="65">
                <a:latin typeface="Cambria"/>
                <a:cs typeface="Cambria"/>
              </a:rPr>
              <a:t>i</a:t>
            </a:r>
            <a:endParaRPr sz="800">
              <a:latin typeface="Cambria"/>
              <a:cs typeface="Cambria"/>
            </a:endParaRPr>
          </a:p>
        </p:txBody>
      </p:sp>
      <p:sp>
        <p:nvSpPr>
          <p:cNvPr id="8" name="object 8"/>
          <p:cNvSpPr txBox="1"/>
          <p:nvPr/>
        </p:nvSpPr>
        <p:spPr>
          <a:xfrm>
            <a:off x="978405" y="1843558"/>
            <a:ext cx="5689600" cy="859155"/>
          </a:xfrm>
          <a:prstGeom prst="rect">
            <a:avLst/>
          </a:prstGeom>
        </p:spPr>
        <p:txBody>
          <a:bodyPr wrap="square" lIns="0" tIns="46355" rIns="0" bIns="0" rtlCol="0" vert="horz">
            <a:spAutoFit/>
          </a:bodyPr>
          <a:lstStyle/>
          <a:p>
            <a:pPr marL="282575" indent="-245110">
              <a:lnSpc>
                <a:spcPct val="100000"/>
              </a:lnSpc>
              <a:spcBef>
                <a:spcPts val="365"/>
              </a:spcBef>
              <a:buChar char="•"/>
              <a:tabLst>
                <a:tab pos="282575" algn="l"/>
                <a:tab pos="283210" algn="l"/>
              </a:tabLst>
            </a:pPr>
            <a:r>
              <a:rPr dirty="0" sz="1150" spc="-10">
                <a:latin typeface="Arial"/>
                <a:cs typeface="Arial"/>
              </a:rPr>
              <a:t>Proportion</a:t>
            </a:r>
            <a:r>
              <a:rPr dirty="0" sz="1150" spc="-15">
                <a:latin typeface="Arial"/>
                <a:cs typeface="Arial"/>
              </a:rPr>
              <a:t> </a:t>
            </a:r>
            <a:r>
              <a:rPr dirty="0" sz="1150" spc="-10">
                <a:latin typeface="Arial"/>
                <a:cs typeface="Arial"/>
              </a:rPr>
              <a:t>Strands</a:t>
            </a:r>
            <a:endParaRPr sz="1150">
              <a:latin typeface="Arial"/>
              <a:cs typeface="Arial"/>
            </a:endParaRPr>
          </a:p>
          <a:p>
            <a:pPr marL="282575" indent="-245110">
              <a:lnSpc>
                <a:spcPct val="100000"/>
              </a:lnSpc>
              <a:spcBef>
                <a:spcPts val="265"/>
              </a:spcBef>
              <a:buChar char="•"/>
              <a:tabLst>
                <a:tab pos="282575" algn="l"/>
                <a:tab pos="283210" algn="l"/>
              </a:tabLst>
            </a:pPr>
            <a:r>
              <a:rPr dirty="0" sz="1150" spc="-10">
                <a:latin typeface="Arial"/>
                <a:cs typeface="Arial"/>
              </a:rPr>
              <a:t>Start </a:t>
            </a:r>
            <a:r>
              <a:rPr dirty="0" sz="1150" spc="-15">
                <a:latin typeface="Arial"/>
                <a:cs typeface="Arial"/>
              </a:rPr>
              <a:t>with </a:t>
            </a:r>
            <a:r>
              <a:rPr dirty="0" sz="1150" spc="-10">
                <a:latin typeface="Arial"/>
                <a:cs typeface="Arial"/>
              </a:rPr>
              <a:t>2 Straight </a:t>
            </a:r>
            <a:r>
              <a:rPr dirty="0" sz="1150" spc="-5">
                <a:latin typeface="Arial"/>
                <a:cs typeface="Arial"/>
              </a:rPr>
              <a:t>: </a:t>
            </a:r>
            <a:r>
              <a:rPr dirty="0" sz="1150" spc="-10">
                <a:latin typeface="Arial"/>
                <a:cs typeface="Arial"/>
              </a:rPr>
              <a:t>1 Harped </a:t>
            </a:r>
            <a:r>
              <a:rPr dirty="0" sz="1150" spc="-5">
                <a:latin typeface="Arial"/>
                <a:cs typeface="Arial"/>
              </a:rPr>
              <a:t>(40s :</a:t>
            </a:r>
            <a:r>
              <a:rPr dirty="0" sz="1150" spc="70">
                <a:latin typeface="Arial"/>
                <a:cs typeface="Arial"/>
              </a:rPr>
              <a:t> </a:t>
            </a:r>
            <a:r>
              <a:rPr dirty="0" sz="1150" spc="-5">
                <a:latin typeface="Arial"/>
                <a:cs typeface="Arial"/>
              </a:rPr>
              <a:t>21h)</a:t>
            </a:r>
            <a:endParaRPr sz="1150">
              <a:latin typeface="Arial"/>
              <a:cs typeface="Arial"/>
            </a:endParaRPr>
          </a:p>
          <a:p>
            <a:pPr marL="282575" indent="-245110">
              <a:lnSpc>
                <a:spcPct val="100000"/>
              </a:lnSpc>
              <a:spcBef>
                <a:spcPts val="250"/>
              </a:spcBef>
              <a:buChar char="•"/>
              <a:tabLst>
                <a:tab pos="282575" algn="l"/>
                <a:tab pos="283210" algn="l"/>
              </a:tabLst>
            </a:pPr>
            <a:r>
              <a:rPr dirty="0" sz="1150" spc="-10">
                <a:latin typeface="Arial"/>
                <a:cs typeface="Arial"/>
              </a:rPr>
              <a:t>Compute required </a:t>
            </a:r>
            <a:r>
              <a:rPr dirty="0" sz="1150" spc="95">
                <a:latin typeface="Cambria"/>
                <a:cs typeface="Cambria"/>
              </a:rPr>
              <a:t>𝑓</a:t>
            </a:r>
            <a:r>
              <a:rPr dirty="0" baseline="31250" sz="1200" spc="142">
                <a:latin typeface="Cambria"/>
                <a:cs typeface="Cambria"/>
              </a:rPr>
              <a:t>, </a:t>
            </a:r>
            <a:r>
              <a:rPr dirty="0" sz="1150" spc="-5">
                <a:latin typeface="Arial"/>
                <a:cs typeface="Arial"/>
              </a:rPr>
              <a:t>at </a:t>
            </a:r>
            <a:r>
              <a:rPr dirty="0" sz="1150" spc="-10">
                <a:latin typeface="Arial"/>
                <a:cs typeface="Arial"/>
              </a:rPr>
              <a:t>harp</a:t>
            </a:r>
            <a:r>
              <a:rPr dirty="0" sz="1150" spc="15">
                <a:latin typeface="Arial"/>
                <a:cs typeface="Arial"/>
              </a:rPr>
              <a:t> </a:t>
            </a:r>
            <a:r>
              <a:rPr dirty="0" sz="1150" spc="-10">
                <a:latin typeface="Arial"/>
                <a:cs typeface="Arial"/>
              </a:rPr>
              <a:t>point</a:t>
            </a:r>
            <a:endParaRPr sz="1150">
              <a:latin typeface="Arial"/>
              <a:cs typeface="Arial"/>
            </a:endParaRPr>
          </a:p>
          <a:p>
            <a:pPr marL="282575" indent="-245110">
              <a:lnSpc>
                <a:spcPct val="100000"/>
              </a:lnSpc>
              <a:spcBef>
                <a:spcPts val="265"/>
              </a:spcBef>
              <a:buChar char="•"/>
              <a:tabLst>
                <a:tab pos="282575" algn="l"/>
                <a:tab pos="283210" algn="l"/>
              </a:tabLst>
            </a:pPr>
            <a:r>
              <a:rPr dirty="0" sz="1150" spc="-5">
                <a:latin typeface="Arial"/>
                <a:cs typeface="Arial"/>
              </a:rPr>
              <a:t>Reduce </a:t>
            </a:r>
            <a:r>
              <a:rPr dirty="0" sz="1150" spc="-10">
                <a:latin typeface="Arial"/>
                <a:cs typeface="Arial"/>
              </a:rPr>
              <a:t># harped and </a:t>
            </a:r>
            <a:r>
              <a:rPr dirty="0" sz="1150" spc="-5">
                <a:latin typeface="Arial"/>
                <a:cs typeface="Arial"/>
              </a:rPr>
              <a:t>increase </a:t>
            </a:r>
            <a:r>
              <a:rPr dirty="0" sz="1150" spc="-10">
                <a:latin typeface="Arial"/>
                <a:cs typeface="Arial"/>
              </a:rPr>
              <a:t># </a:t>
            </a:r>
            <a:r>
              <a:rPr dirty="0" sz="1150" spc="-5">
                <a:latin typeface="Arial"/>
                <a:cs typeface="Arial"/>
              </a:rPr>
              <a:t>straight </a:t>
            </a:r>
            <a:r>
              <a:rPr dirty="0" sz="1150" spc="-10">
                <a:latin typeface="Arial"/>
                <a:cs typeface="Arial"/>
              </a:rPr>
              <a:t>until required </a:t>
            </a:r>
            <a:r>
              <a:rPr dirty="0" sz="1150" spc="95">
                <a:latin typeface="Cambria"/>
                <a:cs typeface="Cambria"/>
              </a:rPr>
              <a:t>𝑓</a:t>
            </a:r>
            <a:r>
              <a:rPr dirty="0" baseline="31250" sz="1200" spc="142">
                <a:latin typeface="Cambria"/>
                <a:cs typeface="Cambria"/>
              </a:rPr>
              <a:t>, </a:t>
            </a:r>
            <a:r>
              <a:rPr dirty="0" sz="1150" spc="-5">
                <a:latin typeface="Arial"/>
                <a:cs typeface="Arial"/>
              </a:rPr>
              <a:t>at transfer </a:t>
            </a:r>
            <a:r>
              <a:rPr dirty="0" sz="1150" spc="-10">
                <a:latin typeface="Arial"/>
                <a:cs typeface="Arial"/>
              </a:rPr>
              <a:t>length is</a:t>
            </a:r>
            <a:r>
              <a:rPr dirty="0" sz="1150" spc="-35">
                <a:latin typeface="Arial"/>
                <a:cs typeface="Arial"/>
              </a:rPr>
              <a:t> </a:t>
            </a:r>
            <a:r>
              <a:rPr dirty="0" sz="1150" spc="-10">
                <a:latin typeface="Arial"/>
                <a:cs typeface="Arial"/>
              </a:rPr>
              <a:t>equal</a:t>
            </a:r>
            <a:endParaRPr sz="1150">
              <a:latin typeface="Arial"/>
              <a:cs typeface="Arial"/>
            </a:endParaRPr>
          </a:p>
        </p:txBody>
      </p:sp>
      <p:sp>
        <p:nvSpPr>
          <p:cNvPr id="9" name="object 9"/>
          <p:cNvSpPr txBox="1"/>
          <p:nvPr/>
        </p:nvSpPr>
        <p:spPr>
          <a:xfrm>
            <a:off x="2051287" y="2751832"/>
            <a:ext cx="103505" cy="151765"/>
          </a:xfrm>
          <a:prstGeom prst="rect">
            <a:avLst/>
          </a:prstGeom>
        </p:spPr>
        <p:txBody>
          <a:bodyPr wrap="square" lIns="0" tIns="15875" rIns="0" bIns="0" rtlCol="0" vert="horz">
            <a:spAutoFit/>
          </a:bodyPr>
          <a:lstStyle/>
          <a:p>
            <a:pPr>
              <a:lnSpc>
                <a:spcPct val="100000"/>
              </a:lnSpc>
              <a:spcBef>
                <a:spcPts val="125"/>
              </a:spcBef>
            </a:pPr>
            <a:r>
              <a:rPr dirty="0" sz="800" spc="25">
                <a:latin typeface="Cambria"/>
                <a:cs typeface="Cambria"/>
              </a:rPr>
              <a:t>e</a:t>
            </a:r>
            <a:r>
              <a:rPr dirty="0" sz="800" spc="65">
                <a:latin typeface="Cambria"/>
                <a:cs typeface="Cambria"/>
              </a:rPr>
              <a:t>i</a:t>
            </a:r>
            <a:endParaRPr sz="800">
              <a:latin typeface="Cambria"/>
              <a:cs typeface="Cambria"/>
            </a:endParaRPr>
          </a:p>
        </p:txBody>
      </p:sp>
      <p:sp>
        <p:nvSpPr>
          <p:cNvPr id="10" name="object 10"/>
          <p:cNvSpPr txBox="1"/>
          <p:nvPr/>
        </p:nvSpPr>
        <p:spPr>
          <a:xfrm>
            <a:off x="1236484" y="2677173"/>
            <a:ext cx="1794510" cy="199390"/>
          </a:xfrm>
          <a:prstGeom prst="rect">
            <a:avLst/>
          </a:prstGeom>
        </p:spPr>
        <p:txBody>
          <a:bodyPr wrap="square" lIns="0" tIns="11430" rIns="0" bIns="0" rtlCol="0" vert="horz">
            <a:spAutoFit/>
          </a:bodyPr>
          <a:lstStyle/>
          <a:p>
            <a:pPr marL="25400">
              <a:lnSpc>
                <a:spcPct val="100000"/>
              </a:lnSpc>
              <a:spcBef>
                <a:spcPts val="90"/>
              </a:spcBef>
            </a:pPr>
            <a:r>
              <a:rPr dirty="0" sz="1150" spc="-10">
                <a:latin typeface="Arial"/>
                <a:cs typeface="Arial"/>
              </a:rPr>
              <a:t>to required </a:t>
            </a:r>
            <a:r>
              <a:rPr dirty="0" sz="1150" spc="95">
                <a:latin typeface="Cambria"/>
                <a:cs typeface="Cambria"/>
              </a:rPr>
              <a:t>𝑓</a:t>
            </a:r>
            <a:r>
              <a:rPr dirty="0" baseline="31250" sz="1200" spc="142">
                <a:latin typeface="Cambria"/>
                <a:cs typeface="Cambria"/>
              </a:rPr>
              <a:t>, </a:t>
            </a:r>
            <a:r>
              <a:rPr dirty="0" sz="1150" spc="-5">
                <a:latin typeface="Arial"/>
                <a:cs typeface="Arial"/>
              </a:rPr>
              <a:t>at </a:t>
            </a:r>
            <a:r>
              <a:rPr dirty="0" sz="1150" spc="-10">
                <a:latin typeface="Arial"/>
                <a:cs typeface="Arial"/>
              </a:rPr>
              <a:t>harp</a:t>
            </a:r>
            <a:r>
              <a:rPr dirty="0" sz="1150" spc="-55">
                <a:latin typeface="Arial"/>
                <a:cs typeface="Arial"/>
              </a:rPr>
              <a:t> </a:t>
            </a:r>
            <a:r>
              <a:rPr dirty="0" sz="1150" spc="-10">
                <a:latin typeface="Arial"/>
                <a:cs typeface="Arial"/>
              </a:rPr>
              <a:t>point</a:t>
            </a:r>
            <a:endParaRPr sz="1150">
              <a:latin typeface="Arial"/>
              <a:cs typeface="Arial"/>
            </a:endParaRPr>
          </a:p>
        </p:txBody>
      </p:sp>
      <p:sp>
        <p:nvSpPr>
          <p:cNvPr id="11" name="object 11"/>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5</a:t>
            </a:r>
            <a:r>
              <a:rPr dirty="0" sz="850">
                <a:solidFill>
                  <a:srgbClr val="FFFFFF"/>
                </a:solidFill>
                <a:latin typeface="Arial"/>
                <a:cs typeface="Arial"/>
              </a:rPr>
              <a:t>7</a:t>
            </a:r>
            <a:endParaRPr sz="850">
              <a:latin typeface="Arial"/>
              <a:cs typeface="Arial"/>
            </a:endParaRPr>
          </a:p>
        </p:txBody>
      </p:sp>
      <p:sp>
        <p:nvSpPr>
          <p:cNvPr id="12" name="object 12"/>
          <p:cNvSpPr/>
          <p:nvPr/>
        </p:nvSpPr>
        <p:spPr>
          <a:xfrm>
            <a:off x="1292351" y="3468623"/>
            <a:ext cx="5447030" cy="469900"/>
          </a:xfrm>
          <a:custGeom>
            <a:avLst/>
            <a:gdLst/>
            <a:ahLst/>
            <a:cxnLst/>
            <a:rect l="l" t="t" r="r" b="b"/>
            <a:pathLst>
              <a:path w="5447030" h="469900">
                <a:moveTo>
                  <a:pt x="0" y="469391"/>
                </a:moveTo>
                <a:lnTo>
                  <a:pt x="5446776" y="469391"/>
                </a:lnTo>
                <a:lnTo>
                  <a:pt x="5446776" y="0"/>
                </a:lnTo>
                <a:lnTo>
                  <a:pt x="0" y="0"/>
                </a:lnTo>
                <a:lnTo>
                  <a:pt x="0" y="469391"/>
                </a:lnTo>
                <a:close/>
              </a:path>
            </a:pathLst>
          </a:custGeom>
          <a:ln w="9144">
            <a:solidFill>
              <a:srgbClr val="000000"/>
            </a:solidFill>
          </a:ln>
        </p:spPr>
        <p:txBody>
          <a:bodyPr wrap="square" lIns="0" tIns="0" rIns="0" bIns="0" rtlCol="0"/>
          <a:lstStyle/>
          <a:p/>
        </p:txBody>
      </p:sp>
      <p:sp>
        <p:nvSpPr>
          <p:cNvPr id="13" name="object 13"/>
          <p:cNvSpPr/>
          <p:nvPr/>
        </p:nvSpPr>
        <p:spPr>
          <a:xfrm>
            <a:off x="1117091" y="3639311"/>
            <a:ext cx="5721350" cy="10795"/>
          </a:xfrm>
          <a:custGeom>
            <a:avLst/>
            <a:gdLst/>
            <a:ahLst/>
            <a:cxnLst/>
            <a:rect l="l" t="t" r="r" b="b"/>
            <a:pathLst>
              <a:path w="5721350" h="10795">
                <a:moveTo>
                  <a:pt x="16764" y="10668"/>
                </a:moveTo>
                <a:lnTo>
                  <a:pt x="3047" y="10668"/>
                </a:lnTo>
                <a:lnTo>
                  <a:pt x="0" y="7620"/>
                </a:lnTo>
                <a:lnTo>
                  <a:pt x="0" y="3048"/>
                </a:lnTo>
                <a:lnTo>
                  <a:pt x="3047" y="0"/>
                </a:lnTo>
                <a:lnTo>
                  <a:pt x="16764" y="0"/>
                </a:lnTo>
                <a:lnTo>
                  <a:pt x="19812" y="3048"/>
                </a:lnTo>
                <a:lnTo>
                  <a:pt x="19812" y="7620"/>
                </a:lnTo>
                <a:lnTo>
                  <a:pt x="16764" y="10668"/>
                </a:lnTo>
                <a:close/>
              </a:path>
              <a:path w="5721350" h="10795">
                <a:moveTo>
                  <a:pt x="45720" y="10668"/>
                </a:moveTo>
                <a:lnTo>
                  <a:pt x="30480" y="10668"/>
                </a:lnTo>
                <a:lnTo>
                  <a:pt x="28956" y="7620"/>
                </a:lnTo>
                <a:lnTo>
                  <a:pt x="28956" y="3048"/>
                </a:lnTo>
                <a:lnTo>
                  <a:pt x="30480" y="0"/>
                </a:lnTo>
                <a:lnTo>
                  <a:pt x="45720" y="0"/>
                </a:lnTo>
                <a:lnTo>
                  <a:pt x="47243" y="3048"/>
                </a:lnTo>
                <a:lnTo>
                  <a:pt x="47243" y="7620"/>
                </a:lnTo>
                <a:lnTo>
                  <a:pt x="45720" y="10668"/>
                </a:lnTo>
                <a:close/>
              </a:path>
              <a:path w="5721350" h="10795">
                <a:moveTo>
                  <a:pt x="73152" y="10668"/>
                </a:moveTo>
                <a:lnTo>
                  <a:pt x="59435" y="10668"/>
                </a:lnTo>
                <a:lnTo>
                  <a:pt x="56387" y="7620"/>
                </a:lnTo>
                <a:lnTo>
                  <a:pt x="56387" y="3048"/>
                </a:lnTo>
                <a:lnTo>
                  <a:pt x="59435" y="0"/>
                </a:lnTo>
                <a:lnTo>
                  <a:pt x="73152" y="0"/>
                </a:lnTo>
                <a:lnTo>
                  <a:pt x="76200" y="3048"/>
                </a:lnTo>
                <a:lnTo>
                  <a:pt x="76200" y="7620"/>
                </a:lnTo>
                <a:lnTo>
                  <a:pt x="73152" y="10668"/>
                </a:lnTo>
                <a:close/>
              </a:path>
              <a:path w="5721350" h="10795">
                <a:moveTo>
                  <a:pt x="102108" y="10668"/>
                </a:moveTo>
                <a:lnTo>
                  <a:pt x="86868" y="10668"/>
                </a:lnTo>
                <a:lnTo>
                  <a:pt x="85343" y="7620"/>
                </a:lnTo>
                <a:lnTo>
                  <a:pt x="85343" y="3048"/>
                </a:lnTo>
                <a:lnTo>
                  <a:pt x="86868" y="0"/>
                </a:lnTo>
                <a:lnTo>
                  <a:pt x="102108" y="0"/>
                </a:lnTo>
                <a:lnTo>
                  <a:pt x="103632" y="3048"/>
                </a:lnTo>
                <a:lnTo>
                  <a:pt x="103632" y="7620"/>
                </a:lnTo>
                <a:lnTo>
                  <a:pt x="102108" y="10668"/>
                </a:lnTo>
                <a:close/>
              </a:path>
              <a:path w="5721350" h="10795">
                <a:moveTo>
                  <a:pt x="131063" y="10668"/>
                </a:moveTo>
                <a:lnTo>
                  <a:pt x="115824" y="10668"/>
                </a:lnTo>
                <a:lnTo>
                  <a:pt x="114300" y="7620"/>
                </a:lnTo>
                <a:lnTo>
                  <a:pt x="114300" y="3048"/>
                </a:lnTo>
                <a:lnTo>
                  <a:pt x="115824" y="0"/>
                </a:lnTo>
                <a:lnTo>
                  <a:pt x="131063" y="0"/>
                </a:lnTo>
                <a:lnTo>
                  <a:pt x="132587" y="3048"/>
                </a:lnTo>
                <a:lnTo>
                  <a:pt x="132587" y="7620"/>
                </a:lnTo>
                <a:lnTo>
                  <a:pt x="131063" y="10668"/>
                </a:lnTo>
                <a:close/>
              </a:path>
              <a:path w="5721350" h="10795">
                <a:moveTo>
                  <a:pt x="158495" y="10668"/>
                </a:moveTo>
                <a:lnTo>
                  <a:pt x="144779" y="10668"/>
                </a:lnTo>
                <a:lnTo>
                  <a:pt x="141732" y="7620"/>
                </a:lnTo>
                <a:lnTo>
                  <a:pt x="141732" y="3048"/>
                </a:lnTo>
                <a:lnTo>
                  <a:pt x="144779" y="0"/>
                </a:lnTo>
                <a:lnTo>
                  <a:pt x="158495" y="0"/>
                </a:lnTo>
                <a:lnTo>
                  <a:pt x="161544" y="3048"/>
                </a:lnTo>
                <a:lnTo>
                  <a:pt x="161544" y="7620"/>
                </a:lnTo>
                <a:lnTo>
                  <a:pt x="158495" y="10668"/>
                </a:lnTo>
                <a:close/>
              </a:path>
              <a:path w="5721350" h="10795">
                <a:moveTo>
                  <a:pt x="187452" y="10668"/>
                </a:moveTo>
                <a:lnTo>
                  <a:pt x="172212" y="10668"/>
                </a:lnTo>
                <a:lnTo>
                  <a:pt x="170687" y="7620"/>
                </a:lnTo>
                <a:lnTo>
                  <a:pt x="170687" y="3048"/>
                </a:lnTo>
                <a:lnTo>
                  <a:pt x="172212" y="0"/>
                </a:lnTo>
                <a:lnTo>
                  <a:pt x="187452" y="0"/>
                </a:lnTo>
                <a:lnTo>
                  <a:pt x="188975" y="3048"/>
                </a:lnTo>
                <a:lnTo>
                  <a:pt x="188975" y="7620"/>
                </a:lnTo>
                <a:lnTo>
                  <a:pt x="187452" y="10668"/>
                </a:lnTo>
                <a:close/>
              </a:path>
              <a:path w="5721350" h="10795">
                <a:moveTo>
                  <a:pt x="216408" y="10668"/>
                </a:moveTo>
                <a:lnTo>
                  <a:pt x="201167" y="10668"/>
                </a:lnTo>
                <a:lnTo>
                  <a:pt x="199644" y="7620"/>
                </a:lnTo>
                <a:lnTo>
                  <a:pt x="199644" y="3048"/>
                </a:lnTo>
                <a:lnTo>
                  <a:pt x="201167" y="0"/>
                </a:lnTo>
                <a:lnTo>
                  <a:pt x="216408" y="0"/>
                </a:lnTo>
                <a:lnTo>
                  <a:pt x="217932" y="3048"/>
                </a:lnTo>
                <a:lnTo>
                  <a:pt x="217932" y="7620"/>
                </a:lnTo>
                <a:lnTo>
                  <a:pt x="216408" y="10668"/>
                </a:lnTo>
                <a:close/>
              </a:path>
              <a:path w="5721350" h="10795">
                <a:moveTo>
                  <a:pt x="243840" y="10668"/>
                </a:moveTo>
                <a:lnTo>
                  <a:pt x="230124" y="10668"/>
                </a:lnTo>
                <a:lnTo>
                  <a:pt x="227075" y="7620"/>
                </a:lnTo>
                <a:lnTo>
                  <a:pt x="227075" y="3048"/>
                </a:lnTo>
                <a:lnTo>
                  <a:pt x="230124" y="0"/>
                </a:lnTo>
                <a:lnTo>
                  <a:pt x="243840" y="0"/>
                </a:lnTo>
                <a:lnTo>
                  <a:pt x="246887" y="3048"/>
                </a:lnTo>
                <a:lnTo>
                  <a:pt x="246887" y="7620"/>
                </a:lnTo>
                <a:lnTo>
                  <a:pt x="243840" y="10668"/>
                </a:lnTo>
                <a:close/>
              </a:path>
              <a:path w="5721350" h="10795">
                <a:moveTo>
                  <a:pt x="272795" y="10668"/>
                </a:moveTo>
                <a:lnTo>
                  <a:pt x="257556" y="10668"/>
                </a:lnTo>
                <a:lnTo>
                  <a:pt x="256032" y="7620"/>
                </a:lnTo>
                <a:lnTo>
                  <a:pt x="256032" y="3048"/>
                </a:lnTo>
                <a:lnTo>
                  <a:pt x="257556" y="0"/>
                </a:lnTo>
                <a:lnTo>
                  <a:pt x="272795" y="0"/>
                </a:lnTo>
                <a:lnTo>
                  <a:pt x="274320" y="3048"/>
                </a:lnTo>
                <a:lnTo>
                  <a:pt x="274320" y="7620"/>
                </a:lnTo>
                <a:lnTo>
                  <a:pt x="272795" y="10668"/>
                </a:lnTo>
                <a:close/>
              </a:path>
              <a:path w="5721350" h="10795">
                <a:moveTo>
                  <a:pt x="300228" y="10668"/>
                </a:moveTo>
                <a:lnTo>
                  <a:pt x="286512" y="10668"/>
                </a:lnTo>
                <a:lnTo>
                  <a:pt x="283463" y="7620"/>
                </a:lnTo>
                <a:lnTo>
                  <a:pt x="283463" y="3048"/>
                </a:lnTo>
                <a:lnTo>
                  <a:pt x="286512" y="0"/>
                </a:lnTo>
                <a:lnTo>
                  <a:pt x="300228" y="0"/>
                </a:lnTo>
                <a:lnTo>
                  <a:pt x="303275" y="3048"/>
                </a:lnTo>
                <a:lnTo>
                  <a:pt x="303275" y="7620"/>
                </a:lnTo>
                <a:lnTo>
                  <a:pt x="300228" y="10668"/>
                </a:lnTo>
                <a:close/>
              </a:path>
              <a:path w="5721350" h="10795">
                <a:moveTo>
                  <a:pt x="329183" y="10668"/>
                </a:moveTo>
                <a:lnTo>
                  <a:pt x="313944" y="10668"/>
                </a:lnTo>
                <a:lnTo>
                  <a:pt x="312420" y="7620"/>
                </a:lnTo>
                <a:lnTo>
                  <a:pt x="312420" y="3048"/>
                </a:lnTo>
                <a:lnTo>
                  <a:pt x="313944" y="0"/>
                </a:lnTo>
                <a:lnTo>
                  <a:pt x="329183" y="0"/>
                </a:lnTo>
                <a:lnTo>
                  <a:pt x="330708" y="3048"/>
                </a:lnTo>
                <a:lnTo>
                  <a:pt x="330708" y="7620"/>
                </a:lnTo>
                <a:lnTo>
                  <a:pt x="329183" y="10668"/>
                </a:lnTo>
                <a:close/>
              </a:path>
              <a:path w="5721350" h="10795">
                <a:moveTo>
                  <a:pt x="358140" y="10668"/>
                </a:moveTo>
                <a:lnTo>
                  <a:pt x="342900" y="10668"/>
                </a:lnTo>
                <a:lnTo>
                  <a:pt x="341375" y="7620"/>
                </a:lnTo>
                <a:lnTo>
                  <a:pt x="341375" y="3048"/>
                </a:lnTo>
                <a:lnTo>
                  <a:pt x="342900" y="0"/>
                </a:lnTo>
                <a:lnTo>
                  <a:pt x="358140" y="0"/>
                </a:lnTo>
                <a:lnTo>
                  <a:pt x="359663" y="3048"/>
                </a:lnTo>
                <a:lnTo>
                  <a:pt x="359663" y="7620"/>
                </a:lnTo>
                <a:lnTo>
                  <a:pt x="358140" y="10668"/>
                </a:lnTo>
                <a:close/>
              </a:path>
              <a:path w="5721350" h="10795">
                <a:moveTo>
                  <a:pt x="385571" y="10668"/>
                </a:moveTo>
                <a:lnTo>
                  <a:pt x="371856" y="10668"/>
                </a:lnTo>
                <a:lnTo>
                  <a:pt x="368808" y="7620"/>
                </a:lnTo>
                <a:lnTo>
                  <a:pt x="368808" y="3048"/>
                </a:lnTo>
                <a:lnTo>
                  <a:pt x="371856" y="0"/>
                </a:lnTo>
                <a:lnTo>
                  <a:pt x="385571" y="0"/>
                </a:lnTo>
                <a:lnTo>
                  <a:pt x="388620" y="3048"/>
                </a:lnTo>
                <a:lnTo>
                  <a:pt x="388620" y="7620"/>
                </a:lnTo>
                <a:lnTo>
                  <a:pt x="385571" y="10668"/>
                </a:lnTo>
                <a:close/>
              </a:path>
              <a:path w="5721350" h="10795">
                <a:moveTo>
                  <a:pt x="414528" y="10668"/>
                </a:moveTo>
                <a:lnTo>
                  <a:pt x="399287" y="10668"/>
                </a:lnTo>
                <a:lnTo>
                  <a:pt x="397763" y="7620"/>
                </a:lnTo>
                <a:lnTo>
                  <a:pt x="397763" y="3048"/>
                </a:lnTo>
                <a:lnTo>
                  <a:pt x="399287" y="0"/>
                </a:lnTo>
                <a:lnTo>
                  <a:pt x="414528" y="0"/>
                </a:lnTo>
                <a:lnTo>
                  <a:pt x="416052" y="3048"/>
                </a:lnTo>
                <a:lnTo>
                  <a:pt x="416052" y="7620"/>
                </a:lnTo>
                <a:lnTo>
                  <a:pt x="414528" y="10668"/>
                </a:lnTo>
                <a:close/>
              </a:path>
              <a:path w="5721350" h="10795">
                <a:moveTo>
                  <a:pt x="441959" y="10668"/>
                </a:moveTo>
                <a:lnTo>
                  <a:pt x="428244" y="10668"/>
                </a:lnTo>
                <a:lnTo>
                  <a:pt x="425196" y="7620"/>
                </a:lnTo>
                <a:lnTo>
                  <a:pt x="425196" y="3048"/>
                </a:lnTo>
                <a:lnTo>
                  <a:pt x="428244" y="0"/>
                </a:lnTo>
                <a:lnTo>
                  <a:pt x="441959" y="0"/>
                </a:lnTo>
                <a:lnTo>
                  <a:pt x="445008" y="3048"/>
                </a:lnTo>
                <a:lnTo>
                  <a:pt x="445008" y="7620"/>
                </a:lnTo>
                <a:lnTo>
                  <a:pt x="441959" y="10668"/>
                </a:lnTo>
                <a:close/>
              </a:path>
              <a:path w="5721350" h="10795">
                <a:moveTo>
                  <a:pt x="470916" y="10668"/>
                </a:moveTo>
                <a:lnTo>
                  <a:pt x="455675" y="10668"/>
                </a:lnTo>
                <a:lnTo>
                  <a:pt x="454152" y="7620"/>
                </a:lnTo>
                <a:lnTo>
                  <a:pt x="454152" y="3048"/>
                </a:lnTo>
                <a:lnTo>
                  <a:pt x="455675" y="0"/>
                </a:lnTo>
                <a:lnTo>
                  <a:pt x="470916" y="0"/>
                </a:lnTo>
                <a:lnTo>
                  <a:pt x="472440" y="3048"/>
                </a:lnTo>
                <a:lnTo>
                  <a:pt x="472440" y="7620"/>
                </a:lnTo>
                <a:lnTo>
                  <a:pt x="470916" y="10668"/>
                </a:lnTo>
                <a:close/>
              </a:path>
              <a:path w="5721350" h="10795">
                <a:moveTo>
                  <a:pt x="499871" y="10668"/>
                </a:moveTo>
                <a:lnTo>
                  <a:pt x="484632" y="10668"/>
                </a:lnTo>
                <a:lnTo>
                  <a:pt x="483108" y="7620"/>
                </a:lnTo>
                <a:lnTo>
                  <a:pt x="483108" y="3048"/>
                </a:lnTo>
                <a:lnTo>
                  <a:pt x="484632" y="0"/>
                </a:lnTo>
                <a:lnTo>
                  <a:pt x="499871" y="0"/>
                </a:lnTo>
                <a:lnTo>
                  <a:pt x="501396" y="3048"/>
                </a:lnTo>
                <a:lnTo>
                  <a:pt x="501396" y="7620"/>
                </a:lnTo>
                <a:lnTo>
                  <a:pt x="499871" y="10668"/>
                </a:lnTo>
                <a:close/>
              </a:path>
              <a:path w="5721350" h="10795">
                <a:moveTo>
                  <a:pt x="527304" y="10668"/>
                </a:moveTo>
                <a:lnTo>
                  <a:pt x="513587" y="10668"/>
                </a:lnTo>
                <a:lnTo>
                  <a:pt x="510540" y="7620"/>
                </a:lnTo>
                <a:lnTo>
                  <a:pt x="510540" y="3048"/>
                </a:lnTo>
                <a:lnTo>
                  <a:pt x="513587" y="0"/>
                </a:lnTo>
                <a:lnTo>
                  <a:pt x="527304" y="0"/>
                </a:lnTo>
                <a:lnTo>
                  <a:pt x="530352" y="3048"/>
                </a:lnTo>
                <a:lnTo>
                  <a:pt x="530352" y="7620"/>
                </a:lnTo>
                <a:lnTo>
                  <a:pt x="527304" y="10668"/>
                </a:lnTo>
                <a:close/>
              </a:path>
              <a:path w="5721350" h="10795">
                <a:moveTo>
                  <a:pt x="556259" y="10668"/>
                </a:moveTo>
                <a:lnTo>
                  <a:pt x="541020" y="10668"/>
                </a:lnTo>
                <a:lnTo>
                  <a:pt x="539496" y="7620"/>
                </a:lnTo>
                <a:lnTo>
                  <a:pt x="539496" y="3048"/>
                </a:lnTo>
                <a:lnTo>
                  <a:pt x="541020" y="0"/>
                </a:lnTo>
                <a:lnTo>
                  <a:pt x="556259" y="0"/>
                </a:lnTo>
                <a:lnTo>
                  <a:pt x="557783" y="3048"/>
                </a:lnTo>
                <a:lnTo>
                  <a:pt x="557783" y="7620"/>
                </a:lnTo>
                <a:lnTo>
                  <a:pt x="556259" y="10668"/>
                </a:lnTo>
                <a:close/>
              </a:path>
              <a:path w="5721350" h="10795">
                <a:moveTo>
                  <a:pt x="583692" y="10668"/>
                </a:moveTo>
                <a:lnTo>
                  <a:pt x="569975" y="10668"/>
                </a:lnTo>
                <a:lnTo>
                  <a:pt x="566928" y="7620"/>
                </a:lnTo>
                <a:lnTo>
                  <a:pt x="566928" y="3048"/>
                </a:lnTo>
                <a:lnTo>
                  <a:pt x="569975" y="0"/>
                </a:lnTo>
                <a:lnTo>
                  <a:pt x="583692" y="0"/>
                </a:lnTo>
                <a:lnTo>
                  <a:pt x="586740" y="3048"/>
                </a:lnTo>
                <a:lnTo>
                  <a:pt x="586740" y="7620"/>
                </a:lnTo>
                <a:lnTo>
                  <a:pt x="583692" y="10668"/>
                </a:lnTo>
                <a:close/>
              </a:path>
              <a:path w="5721350" h="10795">
                <a:moveTo>
                  <a:pt x="612648" y="10668"/>
                </a:moveTo>
                <a:lnTo>
                  <a:pt x="597408" y="10668"/>
                </a:lnTo>
                <a:lnTo>
                  <a:pt x="595883" y="7620"/>
                </a:lnTo>
                <a:lnTo>
                  <a:pt x="595883" y="3048"/>
                </a:lnTo>
                <a:lnTo>
                  <a:pt x="597408" y="0"/>
                </a:lnTo>
                <a:lnTo>
                  <a:pt x="612648" y="0"/>
                </a:lnTo>
                <a:lnTo>
                  <a:pt x="614171" y="3048"/>
                </a:lnTo>
                <a:lnTo>
                  <a:pt x="614171" y="7620"/>
                </a:lnTo>
                <a:lnTo>
                  <a:pt x="612648" y="10668"/>
                </a:lnTo>
                <a:close/>
              </a:path>
              <a:path w="5721350" h="10795">
                <a:moveTo>
                  <a:pt x="641604" y="10668"/>
                </a:moveTo>
                <a:lnTo>
                  <a:pt x="626363" y="10668"/>
                </a:lnTo>
                <a:lnTo>
                  <a:pt x="624840" y="7620"/>
                </a:lnTo>
                <a:lnTo>
                  <a:pt x="624840" y="3048"/>
                </a:lnTo>
                <a:lnTo>
                  <a:pt x="626363" y="0"/>
                </a:lnTo>
                <a:lnTo>
                  <a:pt x="641604" y="0"/>
                </a:lnTo>
                <a:lnTo>
                  <a:pt x="643128" y="3048"/>
                </a:lnTo>
                <a:lnTo>
                  <a:pt x="643128" y="7620"/>
                </a:lnTo>
                <a:lnTo>
                  <a:pt x="641604" y="10668"/>
                </a:lnTo>
                <a:close/>
              </a:path>
              <a:path w="5721350" h="10795">
                <a:moveTo>
                  <a:pt x="669036" y="10668"/>
                </a:moveTo>
                <a:lnTo>
                  <a:pt x="655320" y="10668"/>
                </a:lnTo>
                <a:lnTo>
                  <a:pt x="652271" y="7620"/>
                </a:lnTo>
                <a:lnTo>
                  <a:pt x="652271" y="3048"/>
                </a:lnTo>
                <a:lnTo>
                  <a:pt x="655320" y="0"/>
                </a:lnTo>
                <a:lnTo>
                  <a:pt x="669036" y="0"/>
                </a:lnTo>
                <a:lnTo>
                  <a:pt x="672083" y="3048"/>
                </a:lnTo>
                <a:lnTo>
                  <a:pt x="672083" y="7620"/>
                </a:lnTo>
                <a:lnTo>
                  <a:pt x="669036" y="10668"/>
                </a:lnTo>
                <a:close/>
              </a:path>
              <a:path w="5721350" h="10795">
                <a:moveTo>
                  <a:pt x="697992" y="10668"/>
                </a:moveTo>
                <a:lnTo>
                  <a:pt x="682752" y="10668"/>
                </a:lnTo>
                <a:lnTo>
                  <a:pt x="681228" y="7620"/>
                </a:lnTo>
                <a:lnTo>
                  <a:pt x="681228" y="3048"/>
                </a:lnTo>
                <a:lnTo>
                  <a:pt x="682752" y="0"/>
                </a:lnTo>
                <a:lnTo>
                  <a:pt x="697992" y="0"/>
                </a:lnTo>
                <a:lnTo>
                  <a:pt x="699516" y="3048"/>
                </a:lnTo>
                <a:lnTo>
                  <a:pt x="699516" y="7620"/>
                </a:lnTo>
                <a:lnTo>
                  <a:pt x="697992" y="10668"/>
                </a:lnTo>
                <a:close/>
              </a:path>
              <a:path w="5721350" h="10795">
                <a:moveTo>
                  <a:pt x="726948" y="10668"/>
                </a:moveTo>
                <a:lnTo>
                  <a:pt x="711708" y="10668"/>
                </a:lnTo>
                <a:lnTo>
                  <a:pt x="710183" y="7620"/>
                </a:lnTo>
                <a:lnTo>
                  <a:pt x="710183" y="3048"/>
                </a:lnTo>
                <a:lnTo>
                  <a:pt x="711708" y="0"/>
                </a:lnTo>
                <a:lnTo>
                  <a:pt x="726948" y="0"/>
                </a:lnTo>
                <a:lnTo>
                  <a:pt x="728471" y="3048"/>
                </a:lnTo>
                <a:lnTo>
                  <a:pt x="728471" y="7620"/>
                </a:lnTo>
                <a:lnTo>
                  <a:pt x="726948" y="10668"/>
                </a:lnTo>
                <a:close/>
              </a:path>
              <a:path w="5721350" h="10795">
                <a:moveTo>
                  <a:pt x="754379" y="10668"/>
                </a:moveTo>
                <a:lnTo>
                  <a:pt x="740663" y="10668"/>
                </a:lnTo>
                <a:lnTo>
                  <a:pt x="737616" y="7620"/>
                </a:lnTo>
                <a:lnTo>
                  <a:pt x="737616" y="3048"/>
                </a:lnTo>
                <a:lnTo>
                  <a:pt x="740663" y="0"/>
                </a:lnTo>
                <a:lnTo>
                  <a:pt x="754379" y="0"/>
                </a:lnTo>
                <a:lnTo>
                  <a:pt x="757428" y="3048"/>
                </a:lnTo>
                <a:lnTo>
                  <a:pt x="757428" y="7620"/>
                </a:lnTo>
                <a:lnTo>
                  <a:pt x="754379" y="10668"/>
                </a:lnTo>
                <a:close/>
              </a:path>
              <a:path w="5721350" h="10795">
                <a:moveTo>
                  <a:pt x="783336" y="10668"/>
                </a:moveTo>
                <a:lnTo>
                  <a:pt x="768096" y="10668"/>
                </a:lnTo>
                <a:lnTo>
                  <a:pt x="766571" y="7620"/>
                </a:lnTo>
                <a:lnTo>
                  <a:pt x="766571" y="3048"/>
                </a:lnTo>
                <a:lnTo>
                  <a:pt x="768096" y="0"/>
                </a:lnTo>
                <a:lnTo>
                  <a:pt x="783336" y="0"/>
                </a:lnTo>
                <a:lnTo>
                  <a:pt x="784859" y="3048"/>
                </a:lnTo>
                <a:lnTo>
                  <a:pt x="784859" y="7620"/>
                </a:lnTo>
                <a:lnTo>
                  <a:pt x="783336" y="10668"/>
                </a:lnTo>
                <a:close/>
              </a:path>
              <a:path w="5721350" h="10795">
                <a:moveTo>
                  <a:pt x="810767" y="10668"/>
                </a:moveTo>
                <a:lnTo>
                  <a:pt x="797052" y="10668"/>
                </a:lnTo>
                <a:lnTo>
                  <a:pt x="794004" y="7620"/>
                </a:lnTo>
                <a:lnTo>
                  <a:pt x="794004" y="3048"/>
                </a:lnTo>
                <a:lnTo>
                  <a:pt x="797052" y="0"/>
                </a:lnTo>
                <a:lnTo>
                  <a:pt x="810767" y="0"/>
                </a:lnTo>
                <a:lnTo>
                  <a:pt x="813816" y="3048"/>
                </a:lnTo>
                <a:lnTo>
                  <a:pt x="813816" y="7620"/>
                </a:lnTo>
                <a:lnTo>
                  <a:pt x="810767" y="10668"/>
                </a:lnTo>
                <a:close/>
              </a:path>
              <a:path w="5721350" h="10795">
                <a:moveTo>
                  <a:pt x="839724" y="10668"/>
                </a:moveTo>
                <a:lnTo>
                  <a:pt x="824483" y="10668"/>
                </a:lnTo>
                <a:lnTo>
                  <a:pt x="822959" y="7620"/>
                </a:lnTo>
                <a:lnTo>
                  <a:pt x="822959" y="3048"/>
                </a:lnTo>
                <a:lnTo>
                  <a:pt x="824483" y="0"/>
                </a:lnTo>
                <a:lnTo>
                  <a:pt x="839724" y="0"/>
                </a:lnTo>
                <a:lnTo>
                  <a:pt x="841248" y="3048"/>
                </a:lnTo>
                <a:lnTo>
                  <a:pt x="841248" y="7620"/>
                </a:lnTo>
                <a:lnTo>
                  <a:pt x="839724" y="10668"/>
                </a:lnTo>
                <a:close/>
              </a:path>
              <a:path w="5721350" h="10795">
                <a:moveTo>
                  <a:pt x="868679" y="10668"/>
                </a:moveTo>
                <a:lnTo>
                  <a:pt x="853440" y="10668"/>
                </a:lnTo>
                <a:lnTo>
                  <a:pt x="851916" y="7620"/>
                </a:lnTo>
                <a:lnTo>
                  <a:pt x="851916" y="3048"/>
                </a:lnTo>
                <a:lnTo>
                  <a:pt x="853440" y="0"/>
                </a:lnTo>
                <a:lnTo>
                  <a:pt x="868679" y="0"/>
                </a:lnTo>
                <a:lnTo>
                  <a:pt x="870204" y="3048"/>
                </a:lnTo>
                <a:lnTo>
                  <a:pt x="870204" y="7620"/>
                </a:lnTo>
                <a:lnTo>
                  <a:pt x="868679" y="10668"/>
                </a:lnTo>
                <a:close/>
              </a:path>
              <a:path w="5721350" h="10795">
                <a:moveTo>
                  <a:pt x="896112" y="10668"/>
                </a:moveTo>
                <a:lnTo>
                  <a:pt x="882396" y="10668"/>
                </a:lnTo>
                <a:lnTo>
                  <a:pt x="879348" y="7620"/>
                </a:lnTo>
                <a:lnTo>
                  <a:pt x="879348" y="3048"/>
                </a:lnTo>
                <a:lnTo>
                  <a:pt x="882396" y="0"/>
                </a:lnTo>
                <a:lnTo>
                  <a:pt x="896112" y="0"/>
                </a:lnTo>
                <a:lnTo>
                  <a:pt x="899159" y="3048"/>
                </a:lnTo>
                <a:lnTo>
                  <a:pt x="899159" y="7620"/>
                </a:lnTo>
                <a:lnTo>
                  <a:pt x="896112" y="10668"/>
                </a:lnTo>
                <a:close/>
              </a:path>
              <a:path w="5721350" h="10795">
                <a:moveTo>
                  <a:pt x="925067" y="10668"/>
                </a:moveTo>
                <a:lnTo>
                  <a:pt x="909828" y="10668"/>
                </a:lnTo>
                <a:lnTo>
                  <a:pt x="908304" y="7620"/>
                </a:lnTo>
                <a:lnTo>
                  <a:pt x="908304" y="3048"/>
                </a:lnTo>
                <a:lnTo>
                  <a:pt x="909828" y="0"/>
                </a:lnTo>
                <a:lnTo>
                  <a:pt x="925067" y="0"/>
                </a:lnTo>
                <a:lnTo>
                  <a:pt x="926592" y="3048"/>
                </a:lnTo>
                <a:lnTo>
                  <a:pt x="926592" y="7620"/>
                </a:lnTo>
                <a:lnTo>
                  <a:pt x="925067" y="10668"/>
                </a:lnTo>
                <a:close/>
              </a:path>
              <a:path w="5721350" h="10795">
                <a:moveTo>
                  <a:pt x="952500" y="10668"/>
                </a:moveTo>
                <a:lnTo>
                  <a:pt x="938783" y="10668"/>
                </a:lnTo>
                <a:lnTo>
                  <a:pt x="935736" y="7620"/>
                </a:lnTo>
                <a:lnTo>
                  <a:pt x="935736" y="3048"/>
                </a:lnTo>
                <a:lnTo>
                  <a:pt x="938783" y="0"/>
                </a:lnTo>
                <a:lnTo>
                  <a:pt x="952500" y="0"/>
                </a:lnTo>
                <a:lnTo>
                  <a:pt x="955548" y="3048"/>
                </a:lnTo>
                <a:lnTo>
                  <a:pt x="955548" y="7620"/>
                </a:lnTo>
                <a:lnTo>
                  <a:pt x="952500" y="10668"/>
                </a:lnTo>
                <a:close/>
              </a:path>
              <a:path w="5721350" h="10795">
                <a:moveTo>
                  <a:pt x="981456" y="10668"/>
                </a:moveTo>
                <a:lnTo>
                  <a:pt x="966216" y="10668"/>
                </a:lnTo>
                <a:lnTo>
                  <a:pt x="964692" y="7620"/>
                </a:lnTo>
                <a:lnTo>
                  <a:pt x="964692" y="3048"/>
                </a:lnTo>
                <a:lnTo>
                  <a:pt x="966216" y="0"/>
                </a:lnTo>
                <a:lnTo>
                  <a:pt x="981456" y="0"/>
                </a:lnTo>
                <a:lnTo>
                  <a:pt x="982980" y="3048"/>
                </a:lnTo>
                <a:lnTo>
                  <a:pt x="982980" y="7620"/>
                </a:lnTo>
                <a:lnTo>
                  <a:pt x="981456" y="10668"/>
                </a:lnTo>
                <a:close/>
              </a:path>
              <a:path w="5721350" h="10795">
                <a:moveTo>
                  <a:pt x="1010412" y="10668"/>
                </a:moveTo>
                <a:lnTo>
                  <a:pt x="995171" y="10668"/>
                </a:lnTo>
                <a:lnTo>
                  <a:pt x="993648" y="7620"/>
                </a:lnTo>
                <a:lnTo>
                  <a:pt x="993648" y="3048"/>
                </a:lnTo>
                <a:lnTo>
                  <a:pt x="995171" y="0"/>
                </a:lnTo>
                <a:lnTo>
                  <a:pt x="1010412" y="0"/>
                </a:lnTo>
                <a:lnTo>
                  <a:pt x="1011936" y="3048"/>
                </a:lnTo>
                <a:lnTo>
                  <a:pt x="1011936" y="7620"/>
                </a:lnTo>
                <a:lnTo>
                  <a:pt x="1010412" y="10668"/>
                </a:lnTo>
                <a:close/>
              </a:path>
              <a:path w="5721350" h="10795">
                <a:moveTo>
                  <a:pt x="1037844" y="10668"/>
                </a:moveTo>
                <a:lnTo>
                  <a:pt x="1024128" y="10668"/>
                </a:lnTo>
                <a:lnTo>
                  <a:pt x="1021080" y="7620"/>
                </a:lnTo>
                <a:lnTo>
                  <a:pt x="1021080" y="3048"/>
                </a:lnTo>
                <a:lnTo>
                  <a:pt x="1024128" y="0"/>
                </a:lnTo>
                <a:lnTo>
                  <a:pt x="1037844" y="0"/>
                </a:lnTo>
                <a:lnTo>
                  <a:pt x="1040892" y="3048"/>
                </a:lnTo>
                <a:lnTo>
                  <a:pt x="1040892" y="7620"/>
                </a:lnTo>
                <a:lnTo>
                  <a:pt x="1037844" y="10668"/>
                </a:lnTo>
                <a:close/>
              </a:path>
              <a:path w="5721350" h="10795">
                <a:moveTo>
                  <a:pt x="1066800" y="10668"/>
                </a:moveTo>
                <a:lnTo>
                  <a:pt x="1051559" y="10668"/>
                </a:lnTo>
                <a:lnTo>
                  <a:pt x="1050036" y="7620"/>
                </a:lnTo>
                <a:lnTo>
                  <a:pt x="1050036" y="3048"/>
                </a:lnTo>
                <a:lnTo>
                  <a:pt x="1051559" y="0"/>
                </a:lnTo>
                <a:lnTo>
                  <a:pt x="1066800" y="0"/>
                </a:lnTo>
                <a:lnTo>
                  <a:pt x="1068324" y="3048"/>
                </a:lnTo>
                <a:lnTo>
                  <a:pt x="1068324" y="7620"/>
                </a:lnTo>
                <a:lnTo>
                  <a:pt x="1066800" y="10668"/>
                </a:lnTo>
                <a:close/>
              </a:path>
              <a:path w="5721350" h="10795">
                <a:moveTo>
                  <a:pt x="1094232" y="10668"/>
                </a:moveTo>
                <a:lnTo>
                  <a:pt x="1080516" y="10668"/>
                </a:lnTo>
                <a:lnTo>
                  <a:pt x="1077467" y="7620"/>
                </a:lnTo>
                <a:lnTo>
                  <a:pt x="1077467" y="3048"/>
                </a:lnTo>
                <a:lnTo>
                  <a:pt x="1080516" y="0"/>
                </a:lnTo>
                <a:lnTo>
                  <a:pt x="1094232" y="0"/>
                </a:lnTo>
                <a:lnTo>
                  <a:pt x="1097280" y="3048"/>
                </a:lnTo>
                <a:lnTo>
                  <a:pt x="1097280" y="7620"/>
                </a:lnTo>
                <a:lnTo>
                  <a:pt x="1094232" y="10668"/>
                </a:lnTo>
                <a:close/>
              </a:path>
              <a:path w="5721350" h="10795">
                <a:moveTo>
                  <a:pt x="1123188" y="10668"/>
                </a:moveTo>
                <a:lnTo>
                  <a:pt x="1107948" y="10668"/>
                </a:lnTo>
                <a:lnTo>
                  <a:pt x="1106424" y="7620"/>
                </a:lnTo>
                <a:lnTo>
                  <a:pt x="1106424" y="3048"/>
                </a:lnTo>
                <a:lnTo>
                  <a:pt x="1107948" y="0"/>
                </a:lnTo>
                <a:lnTo>
                  <a:pt x="1123188" y="0"/>
                </a:lnTo>
                <a:lnTo>
                  <a:pt x="1124712" y="3048"/>
                </a:lnTo>
                <a:lnTo>
                  <a:pt x="1124712" y="7620"/>
                </a:lnTo>
                <a:lnTo>
                  <a:pt x="1123188" y="10668"/>
                </a:lnTo>
                <a:close/>
              </a:path>
              <a:path w="5721350" h="10795">
                <a:moveTo>
                  <a:pt x="1152144" y="10668"/>
                </a:moveTo>
                <a:lnTo>
                  <a:pt x="1136904" y="10668"/>
                </a:lnTo>
                <a:lnTo>
                  <a:pt x="1135380" y="7620"/>
                </a:lnTo>
                <a:lnTo>
                  <a:pt x="1135380" y="3048"/>
                </a:lnTo>
                <a:lnTo>
                  <a:pt x="1136904" y="0"/>
                </a:lnTo>
                <a:lnTo>
                  <a:pt x="1152144" y="0"/>
                </a:lnTo>
                <a:lnTo>
                  <a:pt x="1153667" y="3048"/>
                </a:lnTo>
                <a:lnTo>
                  <a:pt x="1153667" y="7620"/>
                </a:lnTo>
                <a:lnTo>
                  <a:pt x="1152144" y="10668"/>
                </a:lnTo>
                <a:close/>
              </a:path>
              <a:path w="5721350" h="10795">
                <a:moveTo>
                  <a:pt x="1179575" y="10668"/>
                </a:moveTo>
                <a:lnTo>
                  <a:pt x="1165859" y="10668"/>
                </a:lnTo>
                <a:lnTo>
                  <a:pt x="1162812" y="7620"/>
                </a:lnTo>
                <a:lnTo>
                  <a:pt x="1162812" y="3048"/>
                </a:lnTo>
                <a:lnTo>
                  <a:pt x="1165859" y="0"/>
                </a:lnTo>
                <a:lnTo>
                  <a:pt x="1179575" y="0"/>
                </a:lnTo>
                <a:lnTo>
                  <a:pt x="1182624" y="3048"/>
                </a:lnTo>
                <a:lnTo>
                  <a:pt x="1182624" y="7620"/>
                </a:lnTo>
                <a:lnTo>
                  <a:pt x="1179575" y="10668"/>
                </a:lnTo>
                <a:close/>
              </a:path>
              <a:path w="5721350" h="10795">
                <a:moveTo>
                  <a:pt x="1208532" y="10668"/>
                </a:moveTo>
                <a:lnTo>
                  <a:pt x="1193292" y="10668"/>
                </a:lnTo>
                <a:lnTo>
                  <a:pt x="1191767" y="7620"/>
                </a:lnTo>
                <a:lnTo>
                  <a:pt x="1191767" y="3048"/>
                </a:lnTo>
                <a:lnTo>
                  <a:pt x="1193292" y="0"/>
                </a:lnTo>
                <a:lnTo>
                  <a:pt x="1208532" y="0"/>
                </a:lnTo>
                <a:lnTo>
                  <a:pt x="1210056" y="3048"/>
                </a:lnTo>
                <a:lnTo>
                  <a:pt x="1210056" y="7620"/>
                </a:lnTo>
                <a:lnTo>
                  <a:pt x="1208532" y="10668"/>
                </a:lnTo>
                <a:close/>
              </a:path>
              <a:path w="5721350" h="10795">
                <a:moveTo>
                  <a:pt x="1237488" y="10668"/>
                </a:moveTo>
                <a:lnTo>
                  <a:pt x="1222248" y="10668"/>
                </a:lnTo>
                <a:lnTo>
                  <a:pt x="1220724" y="7620"/>
                </a:lnTo>
                <a:lnTo>
                  <a:pt x="1220724" y="3048"/>
                </a:lnTo>
                <a:lnTo>
                  <a:pt x="1222248" y="0"/>
                </a:lnTo>
                <a:lnTo>
                  <a:pt x="1237488" y="0"/>
                </a:lnTo>
                <a:lnTo>
                  <a:pt x="1239012" y="3048"/>
                </a:lnTo>
                <a:lnTo>
                  <a:pt x="1239012" y="7620"/>
                </a:lnTo>
                <a:lnTo>
                  <a:pt x="1237488" y="10668"/>
                </a:lnTo>
                <a:close/>
              </a:path>
              <a:path w="5721350" h="10795">
                <a:moveTo>
                  <a:pt x="1264920" y="10668"/>
                </a:moveTo>
                <a:lnTo>
                  <a:pt x="1251204" y="10668"/>
                </a:lnTo>
                <a:lnTo>
                  <a:pt x="1248156" y="7620"/>
                </a:lnTo>
                <a:lnTo>
                  <a:pt x="1248156" y="3048"/>
                </a:lnTo>
                <a:lnTo>
                  <a:pt x="1251204" y="0"/>
                </a:lnTo>
                <a:lnTo>
                  <a:pt x="1264920" y="0"/>
                </a:lnTo>
                <a:lnTo>
                  <a:pt x="1267967" y="3048"/>
                </a:lnTo>
                <a:lnTo>
                  <a:pt x="1267967" y="7620"/>
                </a:lnTo>
                <a:lnTo>
                  <a:pt x="1264920" y="10668"/>
                </a:lnTo>
                <a:close/>
              </a:path>
              <a:path w="5721350" h="10795">
                <a:moveTo>
                  <a:pt x="1293876" y="10668"/>
                </a:moveTo>
                <a:lnTo>
                  <a:pt x="1278636" y="10668"/>
                </a:lnTo>
                <a:lnTo>
                  <a:pt x="1277112" y="7620"/>
                </a:lnTo>
                <a:lnTo>
                  <a:pt x="1277112" y="3048"/>
                </a:lnTo>
                <a:lnTo>
                  <a:pt x="1278636" y="0"/>
                </a:lnTo>
                <a:lnTo>
                  <a:pt x="1293876" y="0"/>
                </a:lnTo>
                <a:lnTo>
                  <a:pt x="1295400" y="3048"/>
                </a:lnTo>
                <a:lnTo>
                  <a:pt x="1295400" y="7620"/>
                </a:lnTo>
                <a:lnTo>
                  <a:pt x="1293876" y="10668"/>
                </a:lnTo>
                <a:close/>
              </a:path>
              <a:path w="5721350" h="10795">
                <a:moveTo>
                  <a:pt x="1321308" y="10668"/>
                </a:moveTo>
                <a:lnTo>
                  <a:pt x="1307592" y="10668"/>
                </a:lnTo>
                <a:lnTo>
                  <a:pt x="1304544" y="7620"/>
                </a:lnTo>
                <a:lnTo>
                  <a:pt x="1304544" y="3048"/>
                </a:lnTo>
                <a:lnTo>
                  <a:pt x="1307592" y="0"/>
                </a:lnTo>
                <a:lnTo>
                  <a:pt x="1321308" y="0"/>
                </a:lnTo>
                <a:lnTo>
                  <a:pt x="1324356" y="3048"/>
                </a:lnTo>
                <a:lnTo>
                  <a:pt x="1324356" y="7620"/>
                </a:lnTo>
                <a:lnTo>
                  <a:pt x="1321308" y="10668"/>
                </a:lnTo>
                <a:close/>
              </a:path>
              <a:path w="5721350" h="10795">
                <a:moveTo>
                  <a:pt x="1350264" y="10668"/>
                </a:moveTo>
                <a:lnTo>
                  <a:pt x="1335024" y="10668"/>
                </a:lnTo>
                <a:lnTo>
                  <a:pt x="1333500" y="7620"/>
                </a:lnTo>
                <a:lnTo>
                  <a:pt x="1333500" y="3048"/>
                </a:lnTo>
                <a:lnTo>
                  <a:pt x="1335024" y="0"/>
                </a:lnTo>
                <a:lnTo>
                  <a:pt x="1350264" y="0"/>
                </a:lnTo>
                <a:lnTo>
                  <a:pt x="1351788" y="3048"/>
                </a:lnTo>
                <a:lnTo>
                  <a:pt x="1351788" y="7620"/>
                </a:lnTo>
                <a:lnTo>
                  <a:pt x="1350264" y="10668"/>
                </a:lnTo>
                <a:close/>
              </a:path>
              <a:path w="5721350" h="10795">
                <a:moveTo>
                  <a:pt x="1379219" y="10668"/>
                </a:moveTo>
                <a:lnTo>
                  <a:pt x="1363980" y="10668"/>
                </a:lnTo>
                <a:lnTo>
                  <a:pt x="1362456" y="7620"/>
                </a:lnTo>
                <a:lnTo>
                  <a:pt x="1362456" y="3048"/>
                </a:lnTo>
                <a:lnTo>
                  <a:pt x="1363980" y="0"/>
                </a:lnTo>
                <a:lnTo>
                  <a:pt x="1379219" y="0"/>
                </a:lnTo>
                <a:lnTo>
                  <a:pt x="1380743" y="3048"/>
                </a:lnTo>
                <a:lnTo>
                  <a:pt x="1380743" y="7620"/>
                </a:lnTo>
                <a:lnTo>
                  <a:pt x="1379219" y="10668"/>
                </a:lnTo>
                <a:close/>
              </a:path>
              <a:path w="5721350" h="10795">
                <a:moveTo>
                  <a:pt x="1406651" y="10668"/>
                </a:moveTo>
                <a:lnTo>
                  <a:pt x="1392935" y="10668"/>
                </a:lnTo>
                <a:lnTo>
                  <a:pt x="1389888" y="7620"/>
                </a:lnTo>
                <a:lnTo>
                  <a:pt x="1389888" y="3048"/>
                </a:lnTo>
                <a:lnTo>
                  <a:pt x="1392935" y="0"/>
                </a:lnTo>
                <a:lnTo>
                  <a:pt x="1406651" y="0"/>
                </a:lnTo>
                <a:lnTo>
                  <a:pt x="1409700" y="3048"/>
                </a:lnTo>
                <a:lnTo>
                  <a:pt x="1409700" y="7620"/>
                </a:lnTo>
                <a:lnTo>
                  <a:pt x="1406651" y="10668"/>
                </a:lnTo>
                <a:close/>
              </a:path>
              <a:path w="5721350" h="10795">
                <a:moveTo>
                  <a:pt x="1435608" y="10668"/>
                </a:moveTo>
                <a:lnTo>
                  <a:pt x="1420367" y="10668"/>
                </a:lnTo>
                <a:lnTo>
                  <a:pt x="1418843" y="7620"/>
                </a:lnTo>
                <a:lnTo>
                  <a:pt x="1418843" y="3048"/>
                </a:lnTo>
                <a:lnTo>
                  <a:pt x="1420367" y="0"/>
                </a:lnTo>
                <a:lnTo>
                  <a:pt x="1435608" y="0"/>
                </a:lnTo>
                <a:lnTo>
                  <a:pt x="1437132" y="3048"/>
                </a:lnTo>
                <a:lnTo>
                  <a:pt x="1437132" y="7620"/>
                </a:lnTo>
                <a:lnTo>
                  <a:pt x="1435608" y="10668"/>
                </a:lnTo>
                <a:close/>
              </a:path>
              <a:path w="5721350" h="10795">
                <a:moveTo>
                  <a:pt x="1463040" y="10668"/>
                </a:moveTo>
                <a:lnTo>
                  <a:pt x="1449324" y="10668"/>
                </a:lnTo>
                <a:lnTo>
                  <a:pt x="1446276" y="7620"/>
                </a:lnTo>
                <a:lnTo>
                  <a:pt x="1446276" y="3048"/>
                </a:lnTo>
                <a:lnTo>
                  <a:pt x="1449324" y="0"/>
                </a:lnTo>
                <a:lnTo>
                  <a:pt x="1463040" y="0"/>
                </a:lnTo>
                <a:lnTo>
                  <a:pt x="1466088" y="3048"/>
                </a:lnTo>
                <a:lnTo>
                  <a:pt x="1466088" y="7620"/>
                </a:lnTo>
                <a:lnTo>
                  <a:pt x="1463040" y="10668"/>
                </a:lnTo>
                <a:close/>
              </a:path>
              <a:path w="5721350" h="10795">
                <a:moveTo>
                  <a:pt x="1491996" y="10668"/>
                </a:moveTo>
                <a:lnTo>
                  <a:pt x="1476756" y="10668"/>
                </a:lnTo>
                <a:lnTo>
                  <a:pt x="1475232" y="7620"/>
                </a:lnTo>
                <a:lnTo>
                  <a:pt x="1475232" y="3048"/>
                </a:lnTo>
                <a:lnTo>
                  <a:pt x="1476756" y="0"/>
                </a:lnTo>
                <a:lnTo>
                  <a:pt x="1491996" y="0"/>
                </a:lnTo>
                <a:lnTo>
                  <a:pt x="1493519" y="3048"/>
                </a:lnTo>
                <a:lnTo>
                  <a:pt x="1493519" y="7620"/>
                </a:lnTo>
                <a:lnTo>
                  <a:pt x="1491996" y="10668"/>
                </a:lnTo>
                <a:close/>
              </a:path>
              <a:path w="5721350" h="10795">
                <a:moveTo>
                  <a:pt x="1520951" y="10668"/>
                </a:moveTo>
                <a:lnTo>
                  <a:pt x="1505711" y="10668"/>
                </a:lnTo>
                <a:lnTo>
                  <a:pt x="1504188" y="7620"/>
                </a:lnTo>
                <a:lnTo>
                  <a:pt x="1504188" y="3048"/>
                </a:lnTo>
                <a:lnTo>
                  <a:pt x="1505711" y="0"/>
                </a:lnTo>
                <a:lnTo>
                  <a:pt x="1520951" y="0"/>
                </a:lnTo>
                <a:lnTo>
                  <a:pt x="1522476" y="3048"/>
                </a:lnTo>
                <a:lnTo>
                  <a:pt x="1522476" y="7620"/>
                </a:lnTo>
                <a:lnTo>
                  <a:pt x="1520951" y="10668"/>
                </a:lnTo>
                <a:close/>
              </a:path>
              <a:path w="5721350" h="10795">
                <a:moveTo>
                  <a:pt x="1548384" y="10668"/>
                </a:moveTo>
                <a:lnTo>
                  <a:pt x="1534667" y="10668"/>
                </a:lnTo>
                <a:lnTo>
                  <a:pt x="1531619" y="7620"/>
                </a:lnTo>
                <a:lnTo>
                  <a:pt x="1531619" y="3048"/>
                </a:lnTo>
                <a:lnTo>
                  <a:pt x="1534667" y="0"/>
                </a:lnTo>
                <a:lnTo>
                  <a:pt x="1548384" y="0"/>
                </a:lnTo>
                <a:lnTo>
                  <a:pt x="1551432" y="3048"/>
                </a:lnTo>
                <a:lnTo>
                  <a:pt x="1551432" y="7620"/>
                </a:lnTo>
                <a:lnTo>
                  <a:pt x="1548384" y="10668"/>
                </a:lnTo>
                <a:close/>
              </a:path>
              <a:path w="5721350" h="10795">
                <a:moveTo>
                  <a:pt x="1577340" y="10668"/>
                </a:moveTo>
                <a:lnTo>
                  <a:pt x="1562100" y="10668"/>
                </a:lnTo>
                <a:lnTo>
                  <a:pt x="1560576" y="7620"/>
                </a:lnTo>
                <a:lnTo>
                  <a:pt x="1560576" y="3048"/>
                </a:lnTo>
                <a:lnTo>
                  <a:pt x="1562100" y="0"/>
                </a:lnTo>
                <a:lnTo>
                  <a:pt x="1577340" y="0"/>
                </a:lnTo>
                <a:lnTo>
                  <a:pt x="1578864" y="3048"/>
                </a:lnTo>
                <a:lnTo>
                  <a:pt x="1578864" y="7620"/>
                </a:lnTo>
                <a:lnTo>
                  <a:pt x="1577340" y="10668"/>
                </a:lnTo>
                <a:close/>
              </a:path>
              <a:path w="5721350" h="10795">
                <a:moveTo>
                  <a:pt x="1606296" y="10668"/>
                </a:moveTo>
                <a:lnTo>
                  <a:pt x="1591056" y="10668"/>
                </a:lnTo>
                <a:lnTo>
                  <a:pt x="1588008" y="7620"/>
                </a:lnTo>
                <a:lnTo>
                  <a:pt x="1588008" y="3048"/>
                </a:lnTo>
                <a:lnTo>
                  <a:pt x="1591056" y="0"/>
                </a:lnTo>
                <a:lnTo>
                  <a:pt x="1606296" y="0"/>
                </a:lnTo>
                <a:lnTo>
                  <a:pt x="1607819" y="3048"/>
                </a:lnTo>
                <a:lnTo>
                  <a:pt x="1607819" y="7620"/>
                </a:lnTo>
                <a:lnTo>
                  <a:pt x="1606296" y="10668"/>
                </a:lnTo>
                <a:close/>
              </a:path>
              <a:path w="5721350" h="10795">
                <a:moveTo>
                  <a:pt x="1633727" y="10668"/>
                </a:moveTo>
                <a:lnTo>
                  <a:pt x="1618488" y="10668"/>
                </a:lnTo>
                <a:lnTo>
                  <a:pt x="1616964" y="7620"/>
                </a:lnTo>
                <a:lnTo>
                  <a:pt x="1616964" y="3048"/>
                </a:lnTo>
                <a:lnTo>
                  <a:pt x="1618488" y="0"/>
                </a:lnTo>
                <a:lnTo>
                  <a:pt x="1633727" y="0"/>
                </a:lnTo>
                <a:lnTo>
                  <a:pt x="1636776" y="3048"/>
                </a:lnTo>
                <a:lnTo>
                  <a:pt x="1636776" y="7620"/>
                </a:lnTo>
                <a:lnTo>
                  <a:pt x="1633727" y="10668"/>
                </a:lnTo>
                <a:close/>
              </a:path>
              <a:path w="5721350" h="10795">
                <a:moveTo>
                  <a:pt x="1662684" y="10668"/>
                </a:moveTo>
                <a:lnTo>
                  <a:pt x="1647443" y="10668"/>
                </a:lnTo>
                <a:lnTo>
                  <a:pt x="1645919" y="7620"/>
                </a:lnTo>
                <a:lnTo>
                  <a:pt x="1645919" y="3048"/>
                </a:lnTo>
                <a:lnTo>
                  <a:pt x="1647443" y="0"/>
                </a:lnTo>
                <a:lnTo>
                  <a:pt x="1662684" y="0"/>
                </a:lnTo>
                <a:lnTo>
                  <a:pt x="1664208" y="3048"/>
                </a:lnTo>
                <a:lnTo>
                  <a:pt x="1664208" y="7620"/>
                </a:lnTo>
                <a:lnTo>
                  <a:pt x="1662684" y="10668"/>
                </a:lnTo>
                <a:close/>
              </a:path>
              <a:path w="5721350" h="10795">
                <a:moveTo>
                  <a:pt x="1690116" y="10668"/>
                </a:moveTo>
                <a:lnTo>
                  <a:pt x="1676400" y="10668"/>
                </a:lnTo>
                <a:lnTo>
                  <a:pt x="1673351" y="7620"/>
                </a:lnTo>
                <a:lnTo>
                  <a:pt x="1673351" y="3048"/>
                </a:lnTo>
                <a:lnTo>
                  <a:pt x="1676400" y="0"/>
                </a:lnTo>
                <a:lnTo>
                  <a:pt x="1690116" y="0"/>
                </a:lnTo>
                <a:lnTo>
                  <a:pt x="1693164" y="3048"/>
                </a:lnTo>
                <a:lnTo>
                  <a:pt x="1693164" y="7620"/>
                </a:lnTo>
                <a:lnTo>
                  <a:pt x="1690116" y="10668"/>
                </a:lnTo>
                <a:close/>
              </a:path>
              <a:path w="5721350" h="10795">
                <a:moveTo>
                  <a:pt x="1719072" y="10668"/>
                </a:moveTo>
                <a:lnTo>
                  <a:pt x="1703832" y="10668"/>
                </a:lnTo>
                <a:lnTo>
                  <a:pt x="1702308" y="7620"/>
                </a:lnTo>
                <a:lnTo>
                  <a:pt x="1702308" y="3048"/>
                </a:lnTo>
                <a:lnTo>
                  <a:pt x="1703832" y="0"/>
                </a:lnTo>
                <a:lnTo>
                  <a:pt x="1719072" y="0"/>
                </a:lnTo>
                <a:lnTo>
                  <a:pt x="1720596" y="3048"/>
                </a:lnTo>
                <a:lnTo>
                  <a:pt x="1720596" y="7620"/>
                </a:lnTo>
                <a:lnTo>
                  <a:pt x="1719072" y="10668"/>
                </a:lnTo>
                <a:close/>
              </a:path>
              <a:path w="5721350" h="10795">
                <a:moveTo>
                  <a:pt x="1748027" y="10668"/>
                </a:moveTo>
                <a:lnTo>
                  <a:pt x="1732788" y="10668"/>
                </a:lnTo>
                <a:lnTo>
                  <a:pt x="1731264" y="7620"/>
                </a:lnTo>
                <a:lnTo>
                  <a:pt x="1731264" y="3048"/>
                </a:lnTo>
                <a:lnTo>
                  <a:pt x="1732788" y="0"/>
                </a:lnTo>
                <a:lnTo>
                  <a:pt x="1748027" y="0"/>
                </a:lnTo>
                <a:lnTo>
                  <a:pt x="1749551" y="3048"/>
                </a:lnTo>
                <a:lnTo>
                  <a:pt x="1749551" y="7620"/>
                </a:lnTo>
                <a:lnTo>
                  <a:pt x="1748027" y="10668"/>
                </a:lnTo>
                <a:close/>
              </a:path>
              <a:path w="5721350" h="10795">
                <a:moveTo>
                  <a:pt x="1775459" y="10668"/>
                </a:moveTo>
                <a:lnTo>
                  <a:pt x="1761743" y="10668"/>
                </a:lnTo>
                <a:lnTo>
                  <a:pt x="1758696" y="7620"/>
                </a:lnTo>
                <a:lnTo>
                  <a:pt x="1758696" y="3048"/>
                </a:lnTo>
                <a:lnTo>
                  <a:pt x="1761743" y="0"/>
                </a:lnTo>
                <a:lnTo>
                  <a:pt x="1775459" y="0"/>
                </a:lnTo>
                <a:lnTo>
                  <a:pt x="1778508" y="3048"/>
                </a:lnTo>
                <a:lnTo>
                  <a:pt x="1778508" y="7620"/>
                </a:lnTo>
                <a:lnTo>
                  <a:pt x="1775459" y="10668"/>
                </a:lnTo>
                <a:close/>
              </a:path>
              <a:path w="5721350" h="10795">
                <a:moveTo>
                  <a:pt x="1804416" y="10668"/>
                </a:moveTo>
                <a:lnTo>
                  <a:pt x="1789176" y="10668"/>
                </a:lnTo>
                <a:lnTo>
                  <a:pt x="1787651" y="7620"/>
                </a:lnTo>
                <a:lnTo>
                  <a:pt x="1787651" y="3048"/>
                </a:lnTo>
                <a:lnTo>
                  <a:pt x="1789176" y="0"/>
                </a:lnTo>
                <a:lnTo>
                  <a:pt x="1804416" y="0"/>
                </a:lnTo>
                <a:lnTo>
                  <a:pt x="1805940" y="3048"/>
                </a:lnTo>
                <a:lnTo>
                  <a:pt x="1805940" y="7620"/>
                </a:lnTo>
                <a:lnTo>
                  <a:pt x="1804416" y="10668"/>
                </a:lnTo>
                <a:close/>
              </a:path>
              <a:path w="5721350" h="10795">
                <a:moveTo>
                  <a:pt x="1831848" y="10668"/>
                </a:moveTo>
                <a:lnTo>
                  <a:pt x="1818132" y="10668"/>
                </a:lnTo>
                <a:lnTo>
                  <a:pt x="1815084" y="7620"/>
                </a:lnTo>
                <a:lnTo>
                  <a:pt x="1815084" y="3048"/>
                </a:lnTo>
                <a:lnTo>
                  <a:pt x="1818132" y="0"/>
                </a:lnTo>
                <a:lnTo>
                  <a:pt x="1831848" y="0"/>
                </a:lnTo>
                <a:lnTo>
                  <a:pt x="1834896" y="3048"/>
                </a:lnTo>
                <a:lnTo>
                  <a:pt x="1834896" y="7620"/>
                </a:lnTo>
                <a:lnTo>
                  <a:pt x="1831848" y="10668"/>
                </a:lnTo>
                <a:close/>
              </a:path>
              <a:path w="5721350" h="10795">
                <a:moveTo>
                  <a:pt x="1860804" y="10668"/>
                </a:moveTo>
                <a:lnTo>
                  <a:pt x="1845564" y="10668"/>
                </a:lnTo>
                <a:lnTo>
                  <a:pt x="1844040" y="7620"/>
                </a:lnTo>
                <a:lnTo>
                  <a:pt x="1844040" y="3048"/>
                </a:lnTo>
                <a:lnTo>
                  <a:pt x="1845564" y="0"/>
                </a:lnTo>
                <a:lnTo>
                  <a:pt x="1860804" y="0"/>
                </a:lnTo>
                <a:lnTo>
                  <a:pt x="1862327" y="3048"/>
                </a:lnTo>
                <a:lnTo>
                  <a:pt x="1862327" y="7620"/>
                </a:lnTo>
                <a:lnTo>
                  <a:pt x="1860804" y="10668"/>
                </a:lnTo>
                <a:close/>
              </a:path>
              <a:path w="5721350" h="10795">
                <a:moveTo>
                  <a:pt x="1889759" y="10668"/>
                </a:moveTo>
                <a:lnTo>
                  <a:pt x="1874519" y="10668"/>
                </a:lnTo>
                <a:lnTo>
                  <a:pt x="1872996" y="7620"/>
                </a:lnTo>
                <a:lnTo>
                  <a:pt x="1872996" y="3048"/>
                </a:lnTo>
                <a:lnTo>
                  <a:pt x="1874519" y="0"/>
                </a:lnTo>
                <a:lnTo>
                  <a:pt x="1889759" y="0"/>
                </a:lnTo>
                <a:lnTo>
                  <a:pt x="1891284" y="3048"/>
                </a:lnTo>
                <a:lnTo>
                  <a:pt x="1891284" y="7620"/>
                </a:lnTo>
                <a:lnTo>
                  <a:pt x="1889759" y="10668"/>
                </a:lnTo>
                <a:close/>
              </a:path>
              <a:path w="5721350" h="10795">
                <a:moveTo>
                  <a:pt x="1917192" y="10668"/>
                </a:moveTo>
                <a:lnTo>
                  <a:pt x="1903476" y="10668"/>
                </a:lnTo>
                <a:lnTo>
                  <a:pt x="1900427" y="7620"/>
                </a:lnTo>
                <a:lnTo>
                  <a:pt x="1900427" y="3048"/>
                </a:lnTo>
                <a:lnTo>
                  <a:pt x="1903476" y="0"/>
                </a:lnTo>
                <a:lnTo>
                  <a:pt x="1917192" y="0"/>
                </a:lnTo>
                <a:lnTo>
                  <a:pt x="1920240" y="3048"/>
                </a:lnTo>
                <a:lnTo>
                  <a:pt x="1920240" y="7620"/>
                </a:lnTo>
                <a:lnTo>
                  <a:pt x="1917192" y="10668"/>
                </a:lnTo>
                <a:close/>
              </a:path>
              <a:path w="5721350" h="10795">
                <a:moveTo>
                  <a:pt x="1946148" y="10668"/>
                </a:moveTo>
                <a:lnTo>
                  <a:pt x="1930908" y="10668"/>
                </a:lnTo>
                <a:lnTo>
                  <a:pt x="1929384" y="7620"/>
                </a:lnTo>
                <a:lnTo>
                  <a:pt x="1929384" y="3048"/>
                </a:lnTo>
                <a:lnTo>
                  <a:pt x="1930908" y="0"/>
                </a:lnTo>
                <a:lnTo>
                  <a:pt x="1946148" y="0"/>
                </a:lnTo>
                <a:lnTo>
                  <a:pt x="1947672" y="3048"/>
                </a:lnTo>
                <a:lnTo>
                  <a:pt x="1947672" y="7620"/>
                </a:lnTo>
                <a:lnTo>
                  <a:pt x="1946148" y="10668"/>
                </a:lnTo>
                <a:close/>
              </a:path>
              <a:path w="5721350" h="10795">
                <a:moveTo>
                  <a:pt x="1973580" y="10668"/>
                </a:moveTo>
                <a:lnTo>
                  <a:pt x="1959864" y="10668"/>
                </a:lnTo>
                <a:lnTo>
                  <a:pt x="1956816" y="7620"/>
                </a:lnTo>
                <a:lnTo>
                  <a:pt x="1956816" y="3048"/>
                </a:lnTo>
                <a:lnTo>
                  <a:pt x="1959864" y="0"/>
                </a:lnTo>
                <a:lnTo>
                  <a:pt x="1973580" y="0"/>
                </a:lnTo>
                <a:lnTo>
                  <a:pt x="1976627" y="3048"/>
                </a:lnTo>
                <a:lnTo>
                  <a:pt x="1976627" y="7620"/>
                </a:lnTo>
                <a:lnTo>
                  <a:pt x="1973580" y="10668"/>
                </a:lnTo>
                <a:close/>
              </a:path>
              <a:path w="5721350" h="10795">
                <a:moveTo>
                  <a:pt x="2002535" y="10668"/>
                </a:moveTo>
                <a:lnTo>
                  <a:pt x="1987296" y="10668"/>
                </a:lnTo>
                <a:lnTo>
                  <a:pt x="1985772" y="7620"/>
                </a:lnTo>
                <a:lnTo>
                  <a:pt x="1985772" y="3048"/>
                </a:lnTo>
                <a:lnTo>
                  <a:pt x="1987296" y="0"/>
                </a:lnTo>
                <a:lnTo>
                  <a:pt x="2002535" y="0"/>
                </a:lnTo>
                <a:lnTo>
                  <a:pt x="2004060" y="3048"/>
                </a:lnTo>
                <a:lnTo>
                  <a:pt x="2004060" y="7620"/>
                </a:lnTo>
                <a:lnTo>
                  <a:pt x="2002535" y="10668"/>
                </a:lnTo>
                <a:close/>
              </a:path>
              <a:path w="5721350" h="10795">
                <a:moveTo>
                  <a:pt x="2031492" y="10668"/>
                </a:moveTo>
                <a:lnTo>
                  <a:pt x="2016251" y="10668"/>
                </a:lnTo>
                <a:lnTo>
                  <a:pt x="2014727" y="7620"/>
                </a:lnTo>
                <a:lnTo>
                  <a:pt x="2014727" y="3048"/>
                </a:lnTo>
                <a:lnTo>
                  <a:pt x="2016251" y="0"/>
                </a:lnTo>
                <a:lnTo>
                  <a:pt x="2031492" y="0"/>
                </a:lnTo>
                <a:lnTo>
                  <a:pt x="2033016" y="3048"/>
                </a:lnTo>
                <a:lnTo>
                  <a:pt x="2033016" y="7620"/>
                </a:lnTo>
                <a:lnTo>
                  <a:pt x="2031492" y="10668"/>
                </a:lnTo>
                <a:close/>
              </a:path>
              <a:path w="5721350" h="10795">
                <a:moveTo>
                  <a:pt x="2058924" y="10668"/>
                </a:moveTo>
                <a:lnTo>
                  <a:pt x="2045208" y="10668"/>
                </a:lnTo>
                <a:lnTo>
                  <a:pt x="2042160" y="7620"/>
                </a:lnTo>
                <a:lnTo>
                  <a:pt x="2042160" y="3048"/>
                </a:lnTo>
                <a:lnTo>
                  <a:pt x="2045208" y="0"/>
                </a:lnTo>
                <a:lnTo>
                  <a:pt x="2058924" y="0"/>
                </a:lnTo>
                <a:lnTo>
                  <a:pt x="2061972" y="3048"/>
                </a:lnTo>
                <a:lnTo>
                  <a:pt x="2061972" y="7620"/>
                </a:lnTo>
                <a:lnTo>
                  <a:pt x="2058924" y="10668"/>
                </a:lnTo>
                <a:close/>
              </a:path>
              <a:path w="5721350" h="10795">
                <a:moveTo>
                  <a:pt x="2087880" y="10668"/>
                </a:moveTo>
                <a:lnTo>
                  <a:pt x="2072640" y="10668"/>
                </a:lnTo>
                <a:lnTo>
                  <a:pt x="2071116" y="7620"/>
                </a:lnTo>
                <a:lnTo>
                  <a:pt x="2071116" y="3048"/>
                </a:lnTo>
                <a:lnTo>
                  <a:pt x="2072640" y="0"/>
                </a:lnTo>
                <a:lnTo>
                  <a:pt x="2087880" y="0"/>
                </a:lnTo>
                <a:lnTo>
                  <a:pt x="2089404" y="3048"/>
                </a:lnTo>
                <a:lnTo>
                  <a:pt x="2089404" y="7620"/>
                </a:lnTo>
                <a:lnTo>
                  <a:pt x="2087880" y="10668"/>
                </a:lnTo>
                <a:close/>
              </a:path>
              <a:path w="5721350" h="10795">
                <a:moveTo>
                  <a:pt x="2116835" y="10668"/>
                </a:moveTo>
                <a:lnTo>
                  <a:pt x="2101596" y="10668"/>
                </a:lnTo>
                <a:lnTo>
                  <a:pt x="2100072" y="7620"/>
                </a:lnTo>
                <a:lnTo>
                  <a:pt x="2100072" y="3048"/>
                </a:lnTo>
                <a:lnTo>
                  <a:pt x="2101596" y="0"/>
                </a:lnTo>
                <a:lnTo>
                  <a:pt x="2116835" y="0"/>
                </a:lnTo>
                <a:lnTo>
                  <a:pt x="2118360" y="3048"/>
                </a:lnTo>
                <a:lnTo>
                  <a:pt x="2118360" y="7620"/>
                </a:lnTo>
                <a:lnTo>
                  <a:pt x="2116835" y="10668"/>
                </a:lnTo>
                <a:close/>
              </a:path>
              <a:path w="5721350" h="10795">
                <a:moveTo>
                  <a:pt x="2144268" y="10668"/>
                </a:moveTo>
                <a:lnTo>
                  <a:pt x="2130551" y="10668"/>
                </a:lnTo>
                <a:lnTo>
                  <a:pt x="2127504" y="7620"/>
                </a:lnTo>
                <a:lnTo>
                  <a:pt x="2127504" y="3048"/>
                </a:lnTo>
                <a:lnTo>
                  <a:pt x="2130551" y="0"/>
                </a:lnTo>
                <a:lnTo>
                  <a:pt x="2144268" y="0"/>
                </a:lnTo>
                <a:lnTo>
                  <a:pt x="2147316" y="3048"/>
                </a:lnTo>
                <a:lnTo>
                  <a:pt x="2147316" y="7620"/>
                </a:lnTo>
                <a:lnTo>
                  <a:pt x="2144268" y="10668"/>
                </a:lnTo>
                <a:close/>
              </a:path>
              <a:path w="5721350" h="10795">
                <a:moveTo>
                  <a:pt x="2173224" y="10668"/>
                </a:moveTo>
                <a:lnTo>
                  <a:pt x="2157984" y="10668"/>
                </a:lnTo>
                <a:lnTo>
                  <a:pt x="2156460" y="7620"/>
                </a:lnTo>
                <a:lnTo>
                  <a:pt x="2156460" y="3048"/>
                </a:lnTo>
                <a:lnTo>
                  <a:pt x="2157984" y="0"/>
                </a:lnTo>
                <a:lnTo>
                  <a:pt x="2173224" y="0"/>
                </a:lnTo>
                <a:lnTo>
                  <a:pt x="2174748" y="3048"/>
                </a:lnTo>
                <a:lnTo>
                  <a:pt x="2174748" y="7620"/>
                </a:lnTo>
                <a:lnTo>
                  <a:pt x="2173224" y="10668"/>
                </a:lnTo>
                <a:close/>
              </a:path>
              <a:path w="5721350" h="10795">
                <a:moveTo>
                  <a:pt x="2200656" y="10668"/>
                </a:moveTo>
                <a:lnTo>
                  <a:pt x="2186940" y="10668"/>
                </a:lnTo>
                <a:lnTo>
                  <a:pt x="2183892" y="7620"/>
                </a:lnTo>
                <a:lnTo>
                  <a:pt x="2183892" y="3048"/>
                </a:lnTo>
                <a:lnTo>
                  <a:pt x="2186940" y="0"/>
                </a:lnTo>
                <a:lnTo>
                  <a:pt x="2200656" y="0"/>
                </a:lnTo>
                <a:lnTo>
                  <a:pt x="2203704" y="3048"/>
                </a:lnTo>
                <a:lnTo>
                  <a:pt x="2203704" y="7620"/>
                </a:lnTo>
                <a:lnTo>
                  <a:pt x="2200656" y="10668"/>
                </a:lnTo>
                <a:close/>
              </a:path>
              <a:path w="5721350" h="10795">
                <a:moveTo>
                  <a:pt x="2229611" y="10668"/>
                </a:moveTo>
                <a:lnTo>
                  <a:pt x="2214372" y="10668"/>
                </a:lnTo>
                <a:lnTo>
                  <a:pt x="2212848" y="7620"/>
                </a:lnTo>
                <a:lnTo>
                  <a:pt x="2212848" y="3048"/>
                </a:lnTo>
                <a:lnTo>
                  <a:pt x="2214372" y="0"/>
                </a:lnTo>
                <a:lnTo>
                  <a:pt x="2229611" y="0"/>
                </a:lnTo>
                <a:lnTo>
                  <a:pt x="2231135" y="3048"/>
                </a:lnTo>
                <a:lnTo>
                  <a:pt x="2231135" y="7620"/>
                </a:lnTo>
                <a:lnTo>
                  <a:pt x="2229611" y="10668"/>
                </a:lnTo>
                <a:close/>
              </a:path>
              <a:path w="5721350" h="10795">
                <a:moveTo>
                  <a:pt x="2258568" y="10668"/>
                </a:moveTo>
                <a:lnTo>
                  <a:pt x="2243327" y="10668"/>
                </a:lnTo>
                <a:lnTo>
                  <a:pt x="2241804" y="7620"/>
                </a:lnTo>
                <a:lnTo>
                  <a:pt x="2241804" y="3048"/>
                </a:lnTo>
                <a:lnTo>
                  <a:pt x="2243327" y="0"/>
                </a:lnTo>
                <a:lnTo>
                  <a:pt x="2258568" y="0"/>
                </a:lnTo>
                <a:lnTo>
                  <a:pt x="2260092" y="3048"/>
                </a:lnTo>
                <a:lnTo>
                  <a:pt x="2260092" y="7620"/>
                </a:lnTo>
                <a:lnTo>
                  <a:pt x="2258568" y="10668"/>
                </a:lnTo>
                <a:close/>
              </a:path>
              <a:path w="5721350" h="10795">
                <a:moveTo>
                  <a:pt x="2286000" y="10668"/>
                </a:moveTo>
                <a:lnTo>
                  <a:pt x="2272284" y="10668"/>
                </a:lnTo>
                <a:lnTo>
                  <a:pt x="2269235" y="7620"/>
                </a:lnTo>
                <a:lnTo>
                  <a:pt x="2269235" y="3048"/>
                </a:lnTo>
                <a:lnTo>
                  <a:pt x="2272284" y="0"/>
                </a:lnTo>
                <a:lnTo>
                  <a:pt x="2286000" y="0"/>
                </a:lnTo>
                <a:lnTo>
                  <a:pt x="2289048" y="3048"/>
                </a:lnTo>
                <a:lnTo>
                  <a:pt x="2289048" y="7620"/>
                </a:lnTo>
                <a:lnTo>
                  <a:pt x="2286000" y="10668"/>
                </a:lnTo>
                <a:close/>
              </a:path>
              <a:path w="5721350" h="10795">
                <a:moveTo>
                  <a:pt x="2314956" y="10668"/>
                </a:moveTo>
                <a:lnTo>
                  <a:pt x="2299716" y="10668"/>
                </a:lnTo>
                <a:lnTo>
                  <a:pt x="2298192" y="7620"/>
                </a:lnTo>
                <a:lnTo>
                  <a:pt x="2298192" y="3048"/>
                </a:lnTo>
                <a:lnTo>
                  <a:pt x="2299716" y="0"/>
                </a:lnTo>
                <a:lnTo>
                  <a:pt x="2314956" y="0"/>
                </a:lnTo>
                <a:lnTo>
                  <a:pt x="2316480" y="3048"/>
                </a:lnTo>
                <a:lnTo>
                  <a:pt x="2316480" y="7620"/>
                </a:lnTo>
                <a:lnTo>
                  <a:pt x="2314956" y="10668"/>
                </a:lnTo>
                <a:close/>
              </a:path>
              <a:path w="5721350" h="10795">
                <a:moveTo>
                  <a:pt x="2342388" y="10668"/>
                </a:moveTo>
                <a:lnTo>
                  <a:pt x="2328672" y="10668"/>
                </a:lnTo>
                <a:lnTo>
                  <a:pt x="2325624" y="7620"/>
                </a:lnTo>
                <a:lnTo>
                  <a:pt x="2325624" y="3048"/>
                </a:lnTo>
                <a:lnTo>
                  <a:pt x="2328672" y="0"/>
                </a:lnTo>
                <a:lnTo>
                  <a:pt x="2342388" y="0"/>
                </a:lnTo>
                <a:lnTo>
                  <a:pt x="2345435" y="3048"/>
                </a:lnTo>
                <a:lnTo>
                  <a:pt x="2345435" y="7620"/>
                </a:lnTo>
                <a:lnTo>
                  <a:pt x="2342388" y="10668"/>
                </a:lnTo>
                <a:close/>
              </a:path>
              <a:path w="5721350" h="10795">
                <a:moveTo>
                  <a:pt x="2371343" y="10668"/>
                </a:moveTo>
                <a:lnTo>
                  <a:pt x="2356104" y="10668"/>
                </a:lnTo>
                <a:lnTo>
                  <a:pt x="2354580" y="7620"/>
                </a:lnTo>
                <a:lnTo>
                  <a:pt x="2354580" y="3048"/>
                </a:lnTo>
                <a:lnTo>
                  <a:pt x="2356104" y="0"/>
                </a:lnTo>
                <a:lnTo>
                  <a:pt x="2371343" y="0"/>
                </a:lnTo>
                <a:lnTo>
                  <a:pt x="2372868" y="3048"/>
                </a:lnTo>
                <a:lnTo>
                  <a:pt x="2372868" y="7620"/>
                </a:lnTo>
                <a:lnTo>
                  <a:pt x="2371343" y="10668"/>
                </a:lnTo>
                <a:close/>
              </a:path>
              <a:path w="5721350" h="10795">
                <a:moveTo>
                  <a:pt x="2400300" y="10668"/>
                </a:moveTo>
                <a:lnTo>
                  <a:pt x="2385060" y="10668"/>
                </a:lnTo>
                <a:lnTo>
                  <a:pt x="2383535" y="7620"/>
                </a:lnTo>
                <a:lnTo>
                  <a:pt x="2383535" y="3048"/>
                </a:lnTo>
                <a:lnTo>
                  <a:pt x="2385060" y="0"/>
                </a:lnTo>
                <a:lnTo>
                  <a:pt x="2400300" y="0"/>
                </a:lnTo>
                <a:lnTo>
                  <a:pt x="2401824" y="3048"/>
                </a:lnTo>
                <a:lnTo>
                  <a:pt x="2401824" y="7620"/>
                </a:lnTo>
                <a:lnTo>
                  <a:pt x="2400300" y="10668"/>
                </a:lnTo>
                <a:close/>
              </a:path>
              <a:path w="5721350" h="10795">
                <a:moveTo>
                  <a:pt x="2427732" y="10668"/>
                </a:moveTo>
                <a:lnTo>
                  <a:pt x="2414016" y="10668"/>
                </a:lnTo>
                <a:lnTo>
                  <a:pt x="2410968" y="7620"/>
                </a:lnTo>
                <a:lnTo>
                  <a:pt x="2410968" y="3048"/>
                </a:lnTo>
                <a:lnTo>
                  <a:pt x="2414016" y="0"/>
                </a:lnTo>
                <a:lnTo>
                  <a:pt x="2427732" y="0"/>
                </a:lnTo>
                <a:lnTo>
                  <a:pt x="2430780" y="3048"/>
                </a:lnTo>
                <a:lnTo>
                  <a:pt x="2430780" y="7620"/>
                </a:lnTo>
                <a:lnTo>
                  <a:pt x="2427732" y="10668"/>
                </a:lnTo>
                <a:close/>
              </a:path>
              <a:path w="5721350" h="10795">
                <a:moveTo>
                  <a:pt x="2456688" y="10668"/>
                </a:moveTo>
                <a:lnTo>
                  <a:pt x="2441448" y="10668"/>
                </a:lnTo>
                <a:lnTo>
                  <a:pt x="2439924" y="7620"/>
                </a:lnTo>
                <a:lnTo>
                  <a:pt x="2439924" y="3048"/>
                </a:lnTo>
                <a:lnTo>
                  <a:pt x="2441448" y="0"/>
                </a:lnTo>
                <a:lnTo>
                  <a:pt x="2456688" y="0"/>
                </a:lnTo>
                <a:lnTo>
                  <a:pt x="2458211" y="3048"/>
                </a:lnTo>
                <a:lnTo>
                  <a:pt x="2458211" y="7620"/>
                </a:lnTo>
                <a:lnTo>
                  <a:pt x="2456688" y="10668"/>
                </a:lnTo>
                <a:close/>
              </a:path>
              <a:path w="5721350" h="10795">
                <a:moveTo>
                  <a:pt x="2484119" y="10668"/>
                </a:moveTo>
                <a:lnTo>
                  <a:pt x="2470404" y="10668"/>
                </a:lnTo>
                <a:lnTo>
                  <a:pt x="2467356" y="7620"/>
                </a:lnTo>
                <a:lnTo>
                  <a:pt x="2467356" y="3048"/>
                </a:lnTo>
                <a:lnTo>
                  <a:pt x="2470404" y="0"/>
                </a:lnTo>
                <a:lnTo>
                  <a:pt x="2484119" y="0"/>
                </a:lnTo>
                <a:lnTo>
                  <a:pt x="2487168" y="3048"/>
                </a:lnTo>
                <a:lnTo>
                  <a:pt x="2487168" y="7620"/>
                </a:lnTo>
                <a:lnTo>
                  <a:pt x="2484119" y="10668"/>
                </a:lnTo>
                <a:close/>
              </a:path>
              <a:path w="5721350" h="10795">
                <a:moveTo>
                  <a:pt x="2513076" y="10668"/>
                </a:moveTo>
                <a:lnTo>
                  <a:pt x="2497835" y="10668"/>
                </a:lnTo>
                <a:lnTo>
                  <a:pt x="2496311" y="7620"/>
                </a:lnTo>
                <a:lnTo>
                  <a:pt x="2496311" y="3048"/>
                </a:lnTo>
                <a:lnTo>
                  <a:pt x="2497835" y="0"/>
                </a:lnTo>
                <a:lnTo>
                  <a:pt x="2513076" y="0"/>
                </a:lnTo>
                <a:lnTo>
                  <a:pt x="2514600" y="3048"/>
                </a:lnTo>
                <a:lnTo>
                  <a:pt x="2514600" y="7620"/>
                </a:lnTo>
                <a:lnTo>
                  <a:pt x="2513076" y="10668"/>
                </a:lnTo>
                <a:close/>
              </a:path>
              <a:path w="5721350" h="10795">
                <a:moveTo>
                  <a:pt x="2542032" y="10668"/>
                </a:moveTo>
                <a:lnTo>
                  <a:pt x="2526792" y="10668"/>
                </a:lnTo>
                <a:lnTo>
                  <a:pt x="2525268" y="7620"/>
                </a:lnTo>
                <a:lnTo>
                  <a:pt x="2525268" y="3048"/>
                </a:lnTo>
                <a:lnTo>
                  <a:pt x="2526792" y="0"/>
                </a:lnTo>
                <a:lnTo>
                  <a:pt x="2542032" y="0"/>
                </a:lnTo>
                <a:lnTo>
                  <a:pt x="2543556" y="3048"/>
                </a:lnTo>
                <a:lnTo>
                  <a:pt x="2543556" y="7620"/>
                </a:lnTo>
                <a:lnTo>
                  <a:pt x="2542032" y="10668"/>
                </a:lnTo>
                <a:close/>
              </a:path>
              <a:path w="5721350" h="10795">
                <a:moveTo>
                  <a:pt x="2569464" y="10668"/>
                </a:moveTo>
                <a:lnTo>
                  <a:pt x="2555748" y="10668"/>
                </a:lnTo>
                <a:lnTo>
                  <a:pt x="2552700" y="7620"/>
                </a:lnTo>
                <a:lnTo>
                  <a:pt x="2552700" y="3048"/>
                </a:lnTo>
                <a:lnTo>
                  <a:pt x="2555748" y="0"/>
                </a:lnTo>
                <a:lnTo>
                  <a:pt x="2569464" y="0"/>
                </a:lnTo>
                <a:lnTo>
                  <a:pt x="2572511" y="3048"/>
                </a:lnTo>
                <a:lnTo>
                  <a:pt x="2572511" y="7620"/>
                </a:lnTo>
                <a:lnTo>
                  <a:pt x="2569464" y="10668"/>
                </a:lnTo>
                <a:close/>
              </a:path>
              <a:path w="5721350" h="10795">
                <a:moveTo>
                  <a:pt x="2598419" y="10668"/>
                </a:moveTo>
                <a:lnTo>
                  <a:pt x="2583180" y="10668"/>
                </a:lnTo>
                <a:lnTo>
                  <a:pt x="2581656" y="7620"/>
                </a:lnTo>
                <a:lnTo>
                  <a:pt x="2581656" y="3048"/>
                </a:lnTo>
                <a:lnTo>
                  <a:pt x="2583180" y="0"/>
                </a:lnTo>
                <a:lnTo>
                  <a:pt x="2598419" y="0"/>
                </a:lnTo>
                <a:lnTo>
                  <a:pt x="2599943" y="3048"/>
                </a:lnTo>
                <a:lnTo>
                  <a:pt x="2599943" y="7620"/>
                </a:lnTo>
                <a:lnTo>
                  <a:pt x="2598419" y="10668"/>
                </a:lnTo>
                <a:close/>
              </a:path>
              <a:path w="5721350" h="10795">
                <a:moveTo>
                  <a:pt x="2627376" y="10668"/>
                </a:moveTo>
                <a:lnTo>
                  <a:pt x="2612135" y="10668"/>
                </a:lnTo>
                <a:lnTo>
                  <a:pt x="2610611" y="7620"/>
                </a:lnTo>
                <a:lnTo>
                  <a:pt x="2610611" y="3048"/>
                </a:lnTo>
                <a:lnTo>
                  <a:pt x="2612135" y="0"/>
                </a:lnTo>
                <a:lnTo>
                  <a:pt x="2627376" y="0"/>
                </a:lnTo>
                <a:lnTo>
                  <a:pt x="2628900" y="3048"/>
                </a:lnTo>
                <a:lnTo>
                  <a:pt x="2628900" y="7620"/>
                </a:lnTo>
                <a:lnTo>
                  <a:pt x="2627376" y="10668"/>
                </a:lnTo>
                <a:close/>
              </a:path>
              <a:path w="5721350" h="10795">
                <a:moveTo>
                  <a:pt x="2654808" y="10668"/>
                </a:moveTo>
                <a:lnTo>
                  <a:pt x="2641092" y="10668"/>
                </a:lnTo>
                <a:lnTo>
                  <a:pt x="2638043" y="7620"/>
                </a:lnTo>
                <a:lnTo>
                  <a:pt x="2638043" y="3048"/>
                </a:lnTo>
                <a:lnTo>
                  <a:pt x="2641092" y="0"/>
                </a:lnTo>
                <a:lnTo>
                  <a:pt x="2654808" y="0"/>
                </a:lnTo>
                <a:lnTo>
                  <a:pt x="2657856" y="3048"/>
                </a:lnTo>
                <a:lnTo>
                  <a:pt x="2657856" y="7620"/>
                </a:lnTo>
                <a:lnTo>
                  <a:pt x="2654808" y="10668"/>
                </a:lnTo>
                <a:close/>
              </a:path>
              <a:path w="5721350" h="10795">
                <a:moveTo>
                  <a:pt x="2683764" y="10668"/>
                </a:moveTo>
                <a:lnTo>
                  <a:pt x="2668524" y="10668"/>
                </a:lnTo>
                <a:lnTo>
                  <a:pt x="2667000" y="7620"/>
                </a:lnTo>
                <a:lnTo>
                  <a:pt x="2667000" y="3048"/>
                </a:lnTo>
                <a:lnTo>
                  <a:pt x="2668524" y="0"/>
                </a:lnTo>
                <a:lnTo>
                  <a:pt x="2683764" y="0"/>
                </a:lnTo>
                <a:lnTo>
                  <a:pt x="2685288" y="3048"/>
                </a:lnTo>
                <a:lnTo>
                  <a:pt x="2685288" y="7620"/>
                </a:lnTo>
                <a:lnTo>
                  <a:pt x="2683764" y="10668"/>
                </a:lnTo>
                <a:close/>
              </a:path>
              <a:path w="5721350" h="10795">
                <a:moveTo>
                  <a:pt x="2711196" y="10668"/>
                </a:moveTo>
                <a:lnTo>
                  <a:pt x="2697480" y="10668"/>
                </a:lnTo>
                <a:lnTo>
                  <a:pt x="2694432" y="7620"/>
                </a:lnTo>
                <a:lnTo>
                  <a:pt x="2694432" y="3048"/>
                </a:lnTo>
                <a:lnTo>
                  <a:pt x="2697480" y="0"/>
                </a:lnTo>
                <a:lnTo>
                  <a:pt x="2711196" y="0"/>
                </a:lnTo>
                <a:lnTo>
                  <a:pt x="2714243" y="3048"/>
                </a:lnTo>
                <a:lnTo>
                  <a:pt x="2714243" y="7620"/>
                </a:lnTo>
                <a:lnTo>
                  <a:pt x="2711196" y="10668"/>
                </a:lnTo>
                <a:close/>
              </a:path>
              <a:path w="5721350" h="10795">
                <a:moveTo>
                  <a:pt x="2740152" y="10668"/>
                </a:moveTo>
                <a:lnTo>
                  <a:pt x="2724911" y="10668"/>
                </a:lnTo>
                <a:lnTo>
                  <a:pt x="2723388" y="7620"/>
                </a:lnTo>
                <a:lnTo>
                  <a:pt x="2723388" y="3048"/>
                </a:lnTo>
                <a:lnTo>
                  <a:pt x="2724911" y="0"/>
                </a:lnTo>
                <a:lnTo>
                  <a:pt x="2740152" y="0"/>
                </a:lnTo>
                <a:lnTo>
                  <a:pt x="2741676" y="3048"/>
                </a:lnTo>
                <a:lnTo>
                  <a:pt x="2741676" y="7620"/>
                </a:lnTo>
                <a:lnTo>
                  <a:pt x="2740152" y="10668"/>
                </a:lnTo>
                <a:close/>
              </a:path>
              <a:path w="5721350" h="10795">
                <a:moveTo>
                  <a:pt x="2769108" y="10668"/>
                </a:moveTo>
                <a:lnTo>
                  <a:pt x="2753868" y="10668"/>
                </a:lnTo>
                <a:lnTo>
                  <a:pt x="2752343" y="7620"/>
                </a:lnTo>
                <a:lnTo>
                  <a:pt x="2752343" y="3048"/>
                </a:lnTo>
                <a:lnTo>
                  <a:pt x="2753868" y="0"/>
                </a:lnTo>
                <a:lnTo>
                  <a:pt x="2769108" y="0"/>
                </a:lnTo>
                <a:lnTo>
                  <a:pt x="2770632" y="3048"/>
                </a:lnTo>
                <a:lnTo>
                  <a:pt x="2770632" y="7620"/>
                </a:lnTo>
                <a:lnTo>
                  <a:pt x="2769108" y="10668"/>
                </a:lnTo>
                <a:close/>
              </a:path>
              <a:path w="5721350" h="10795">
                <a:moveTo>
                  <a:pt x="2796540" y="10668"/>
                </a:moveTo>
                <a:lnTo>
                  <a:pt x="2782824" y="10668"/>
                </a:lnTo>
                <a:lnTo>
                  <a:pt x="2779776" y="7620"/>
                </a:lnTo>
                <a:lnTo>
                  <a:pt x="2779776" y="3048"/>
                </a:lnTo>
                <a:lnTo>
                  <a:pt x="2782824" y="0"/>
                </a:lnTo>
                <a:lnTo>
                  <a:pt x="2796540" y="0"/>
                </a:lnTo>
                <a:lnTo>
                  <a:pt x="2799588" y="3048"/>
                </a:lnTo>
                <a:lnTo>
                  <a:pt x="2799588" y="7620"/>
                </a:lnTo>
                <a:lnTo>
                  <a:pt x="2796540" y="10668"/>
                </a:lnTo>
                <a:close/>
              </a:path>
              <a:path w="5721350" h="10795">
                <a:moveTo>
                  <a:pt x="2825496" y="10668"/>
                </a:moveTo>
                <a:lnTo>
                  <a:pt x="2810256" y="10668"/>
                </a:lnTo>
                <a:lnTo>
                  <a:pt x="2808732" y="7620"/>
                </a:lnTo>
                <a:lnTo>
                  <a:pt x="2808732" y="3048"/>
                </a:lnTo>
                <a:lnTo>
                  <a:pt x="2810256" y="0"/>
                </a:lnTo>
                <a:lnTo>
                  <a:pt x="2825496" y="0"/>
                </a:lnTo>
                <a:lnTo>
                  <a:pt x="2827019" y="3048"/>
                </a:lnTo>
                <a:lnTo>
                  <a:pt x="2827019" y="7620"/>
                </a:lnTo>
                <a:lnTo>
                  <a:pt x="2825496" y="10668"/>
                </a:lnTo>
                <a:close/>
              </a:path>
              <a:path w="5721350" h="10795">
                <a:moveTo>
                  <a:pt x="2852927" y="10668"/>
                </a:moveTo>
                <a:lnTo>
                  <a:pt x="2839211" y="10668"/>
                </a:lnTo>
                <a:lnTo>
                  <a:pt x="2836164" y="7620"/>
                </a:lnTo>
                <a:lnTo>
                  <a:pt x="2836164" y="3048"/>
                </a:lnTo>
                <a:lnTo>
                  <a:pt x="2839211" y="0"/>
                </a:lnTo>
                <a:lnTo>
                  <a:pt x="2852927" y="0"/>
                </a:lnTo>
                <a:lnTo>
                  <a:pt x="2855976" y="3048"/>
                </a:lnTo>
                <a:lnTo>
                  <a:pt x="2855976" y="7620"/>
                </a:lnTo>
                <a:lnTo>
                  <a:pt x="2852927" y="10668"/>
                </a:lnTo>
                <a:close/>
              </a:path>
              <a:path w="5721350" h="10795">
                <a:moveTo>
                  <a:pt x="2881884" y="10668"/>
                </a:moveTo>
                <a:lnTo>
                  <a:pt x="2866643" y="10668"/>
                </a:lnTo>
                <a:lnTo>
                  <a:pt x="2865119" y="7620"/>
                </a:lnTo>
                <a:lnTo>
                  <a:pt x="2865119" y="3048"/>
                </a:lnTo>
                <a:lnTo>
                  <a:pt x="2866643" y="0"/>
                </a:lnTo>
                <a:lnTo>
                  <a:pt x="2881884" y="0"/>
                </a:lnTo>
                <a:lnTo>
                  <a:pt x="2883408" y="3048"/>
                </a:lnTo>
                <a:lnTo>
                  <a:pt x="2883408" y="7620"/>
                </a:lnTo>
                <a:lnTo>
                  <a:pt x="2881884" y="10668"/>
                </a:lnTo>
                <a:close/>
              </a:path>
              <a:path w="5721350" h="10795">
                <a:moveTo>
                  <a:pt x="2910840" y="10668"/>
                </a:moveTo>
                <a:lnTo>
                  <a:pt x="2895600" y="10668"/>
                </a:lnTo>
                <a:lnTo>
                  <a:pt x="2894076" y="7620"/>
                </a:lnTo>
                <a:lnTo>
                  <a:pt x="2894076" y="3048"/>
                </a:lnTo>
                <a:lnTo>
                  <a:pt x="2895600" y="0"/>
                </a:lnTo>
                <a:lnTo>
                  <a:pt x="2910840" y="0"/>
                </a:lnTo>
                <a:lnTo>
                  <a:pt x="2912364" y="3048"/>
                </a:lnTo>
                <a:lnTo>
                  <a:pt x="2912364" y="7620"/>
                </a:lnTo>
                <a:lnTo>
                  <a:pt x="2910840" y="10668"/>
                </a:lnTo>
                <a:close/>
              </a:path>
              <a:path w="5721350" h="10795">
                <a:moveTo>
                  <a:pt x="2938272" y="10668"/>
                </a:moveTo>
                <a:lnTo>
                  <a:pt x="2924556" y="10668"/>
                </a:lnTo>
                <a:lnTo>
                  <a:pt x="2921508" y="7620"/>
                </a:lnTo>
                <a:lnTo>
                  <a:pt x="2921508" y="3048"/>
                </a:lnTo>
                <a:lnTo>
                  <a:pt x="2924556" y="0"/>
                </a:lnTo>
                <a:lnTo>
                  <a:pt x="2938272" y="0"/>
                </a:lnTo>
                <a:lnTo>
                  <a:pt x="2941319" y="3048"/>
                </a:lnTo>
                <a:lnTo>
                  <a:pt x="2941319" y="7620"/>
                </a:lnTo>
                <a:lnTo>
                  <a:pt x="2938272" y="10668"/>
                </a:lnTo>
                <a:close/>
              </a:path>
              <a:path w="5721350" h="10795">
                <a:moveTo>
                  <a:pt x="2967227" y="10668"/>
                </a:moveTo>
                <a:lnTo>
                  <a:pt x="2951988" y="10668"/>
                </a:lnTo>
                <a:lnTo>
                  <a:pt x="2950464" y="7620"/>
                </a:lnTo>
                <a:lnTo>
                  <a:pt x="2950464" y="3048"/>
                </a:lnTo>
                <a:lnTo>
                  <a:pt x="2951988" y="0"/>
                </a:lnTo>
                <a:lnTo>
                  <a:pt x="2967227" y="0"/>
                </a:lnTo>
                <a:lnTo>
                  <a:pt x="2968752" y="3048"/>
                </a:lnTo>
                <a:lnTo>
                  <a:pt x="2968752" y="7620"/>
                </a:lnTo>
                <a:lnTo>
                  <a:pt x="2967227" y="10668"/>
                </a:lnTo>
                <a:close/>
              </a:path>
              <a:path w="5721350" h="10795">
                <a:moveTo>
                  <a:pt x="2996184" y="10668"/>
                </a:moveTo>
                <a:lnTo>
                  <a:pt x="2980944" y="10668"/>
                </a:lnTo>
                <a:lnTo>
                  <a:pt x="2977896" y="7620"/>
                </a:lnTo>
                <a:lnTo>
                  <a:pt x="2977896" y="3048"/>
                </a:lnTo>
                <a:lnTo>
                  <a:pt x="2980944" y="0"/>
                </a:lnTo>
                <a:lnTo>
                  <a:pt x="2996184" y="0"/>
                </a:lnTo>
                <a:lnTo>
                  <a:pt x="2997708" y="3048"/>
                </a:lnTo>
                <a:lnTo>
                  <a:pt x="2997708" y="7620"/>
                </a:lnTo>
                <a:lnTo>
                  <a:pt x="2996184" y="10668"/>
                </a:lnTo>
                <a:close/>
              </a:path>
              <a:path w="5721350" h="10795">
                <a:moveTo>
                  <a:pt x="3023616" y="10668"/>
                </a:moveTo>
                <a:lnTo>
                  <a:pt x="3008376" y="10668"/>
                </a:lnTo>
                <a:lnTo>
                  <a:pt x="3006852" y="7620"/>
                </a:lnTo>
                <a:lnTo>
                  <a:pt x="3006852" y="3048"/>
                </a:lnTo>
                <a:lnTo>
                  <a:pt x="3008376" y="0"/>
                </a:lnTo>
                <a:lnTo>
                  <a:pt x="3023616" y="0"/>
                </a:lnTo>
                <a:lnTo>
                  <a:pt x="3026664" y="3048"/>
                </a:lnTo>
                <a:lnTo>
                  <a:pt x="3026664" y="7620"/>
                </a:lnTo>
                <a:lnTo>
                  <a:pt x="3023616" y="10668"/>
                </a:lnTo>
                <a:close/>
              </a:path>
              <a:path w="5721350" h="10795">
                <a:moveTo>
                  <a:pt x="3052572" y="10668"/>
                </a:moveTo>
                <a:lnTo>
                  <a:pt x="3037332" y="10668"/>
                </a:lnTo>
                <a:lnTo>
                  <a:pt x="3035808" y="7620"/>
                </a:lnTo>
                <a:lnTo>
                  <a:pt x="3035808" y="3048"/>
                </a:lnTo>
                <a:lnTo>
                  <a:pt x="3037332" y="0"/>
                </a:lnTo>
                <a:lnTo>
                  <a:pt x="3052572" y="0"/>
                </a:lnTo>
                <a:lnTo>
                  <a:pt x="3054096" y="3048"/>
                </a:lnTo>
                <a:lnTo>
                  <a:pt x="3054096" y="7620"/>
                </a:lnTo>
                <a:lnTo>
                  <a:pt x="3052572" y="10668"/>
                </a:lnTo>
                <a:close/>
              </a:path>
              <a:path w="5721350" h="10795">
                <a:moveTo>
                  <a:pt x="3080004" y="10668"/>
                </a:moveTo>
                <a:lnTo>
                  <a:pt x="3066288" y="10668"/>
                </a:lnTo>
                <a:lnTo>
                  <a:pt x="3063240" y="7620"/>
                </a:lnTo>
                <a:lnTo>
                  <a:pt x="3063240" y="3048"/>
                </a:lnTo>
                <a:lnTo>
                  <a:pt x="3066288" y="0"/>
                </a:lnTo>
                <a:lnTo>
                  <a:pt x="3080004" y="0"/>
                </a:lnTo>
                <a:lnTo>
                  <a:pt x="3083052" y="3048"/>
                </a:lnTo>
                <a:lnTo>
                  <a:pt x="3083052" y="7620"/>
                </a:lnTo>
                <a:lnTo>
                  <a:pt x="3080004" y="10668"/>
                </a:lnTo>
                <a:close/>
              </a:path>
              <a:path w="5721350" h="10795">
                <a:moveTo>
                  <a:pt x="3108960" y="10668"/>
                </a:moveTo>
                <a:lnTo>
                  <a:pt x="3093719" y="10668"/>
                </a:lnTo>
                <a:lnTo>
                  <a:pt x="3092196" y="7620"/>
                </a:lnTo>
                <a:lnTo>
                  <a:pt x="3092196" y="3048"/>
                </a:lnTo>
                <a:lnTo>
                  <a:pt x="3093719" y="0"/>
                </a:lnTo>
                <a:lnTo>
                  <a:pt x="3108960" y="0"/>
                </a:lnTo>
                <a:lnTo>
                  <a:pt x="3110484" y="3048"/>
                </a:lnTo>
                <a:lnTo>
                  <a:pt x="3110484" y="7620"/>
                </a:lnTo>
                <a:lnTo>
                  <a:pt x="3108960" y="10668"/>
                </a:lnTo>
                <a:close/>
              </a:path>
              <a:path w="5721350" h="10795">
                <a:moveTo>
                  <a:pt x="3137916" y="10668"/>
                </a:moveTo>
                <a:lnTo>
                  <a:pt x="3122676" y="10668"/>
                </a:lnTo>
                <a:lnTo>
                  <a:pt x="3121152" y="7620"/>
                </a:lnTo>
                <a:lnTo>
                  <a:pt x="3121152" y="3048"/>
                </a:lnTo>
                <a:lnTo>
                  <a:pt x="3122676" y="0"/>
                </a:lnTo>
                <a:lnTo>
                  <a:pt x="3137916" y="0"/>
                </a:lnTo>
                <a:lnTo>
                  <a:pt x="3139440" y="3048"/>
                </a:lnTo>
                <a:lnTo>
                  <a:pt x="3139440" y="7620"/>
                </a:lnTo>
                <a:lnTo>
                  <a:pt x="3137916" y="10668"/>
                </a:lnTo>
                <a:close/>
              </a:path>
              <a:path w="5721350" h="10795">
                <a:moveTo>
                  <a:pt x="3165348" y="10668"/>
                </a:moveTo>
                <a:lnTo>
                  <a:pt x="3151632" y="10668"/>
                </a:lnTo>
                <a:lnTo>
                  <a:pt x="3148584" y="7620"/>
                </a:lnTo>
                <a:lnTo>
                  <a:pt x="3148584" y="3048"/>
                </a:lnTo>
                <a:lnTo>
                  <a:pt x="3151632" y="0"/>
                </a:lnTo>
                <a:lnTo>
                  <a:pt x="3165348" y="0"/>
                </a:lnTo>
                <a:lnTo>
                  <a:pt x="3168396" y="3048"/>
                </a:lnTo>
                <a:lnTo>
                  <a:pt x="3168396" y="7620"/>
                </a:lnTo>
                <a:lnTo>
                  <a:pt x="3165348" y="10668"/>
                </a:lnTo>
                <a:close/>
              </a:path>
              <a:path w="5721350" h="10795">
                <a:moveTo>
                  <a:pt x="3194304" y="10668"/>
                </a:moveTo>
                <a:lnTo>
                  <a:pt x="3179064" y="10668"/>
                </a:lnTo>
                <a:lnTo>
                  <a:pt x="3177540" y="7620"/>
                </a:lnTo>
                <a:lnTo>
                  <a:pt x="3177540" y="3048"/>
                </a:lnTo>
                <a:lnTo>
                  <a:pt x="3179064" y="0"/>
                </a:lnTo>
                <a:lnTo>
                  <a:pt x="3194304" y="0"/>
                </a:lnTo>
                <a:lnTo>
                  <a:pt x="3195827" y="3048"/>
                </a:lnTo>
                <a:lnTo>
                  <a:pt x="3195827" y="7620"/>
                </a:lnTo>
                <a:lnTo>
                  <a:pt x="3194304" y="10668"/>
                </a:lnTo>
                <a:close/>
              </a:path>
              <a:path w="5721350" h="10795">
                <a:moveTo>
                  <a:pt x="3221736" y="10668"/>
                </a:moveTo>
                <a:lnTo>
                  <a:pt x="3208019" y="10668"/>
                </a:lnTo>
                <a:lnTo>
                  <a:pt x="3204972" y="7620"/>
                </a:lnTo>
                <a:lnTo>
                  <a:pt x="3204972" y="3048"/>
                </a:lnTo>
                <a:lnTo>
                  <a:pt x="3208019" y="0"/>
                </a:lnTo>
                <a:lnTo>
                  <a:pt x="3221736" y="0"/>
                </a:lnTo>
                <a:lnTo>
                  <a:pt x="3224784" y="3048"/>
                </a:lnTo>
                <a:lnTo>
                  <a:pt x="3224784" y="7620"/>
                </a:lnTo>
                <a:lnTo>
                  <a:pt x="3221736" y="10668"/>
                </a:lnTo>
                <a:close/>
              </a:path>
              <a:path w="5721350" h="10795">
                <a:moveTo>
                  <a:pt x="3250692" y="10668"/>
                </a:moveTo>
                <a:lnTo>
                  <a:pt x="3235452" y="10668"/>
                </a:lnTo>
                <a:lnTo>
                  <a:pt x="3233927" y="7620"/>
                </a:lnTo>
                <a:lnTo>
                  <a:pt x="3233927" y="3048"/>
                </a:lnTo>
                <a:lnTo>
                  <a:pt x="3235452" y="0"/>
                </a:lnTo>
                <a:lnTo>
                  <a:pt x="3250692" y="0"/>
                </a:lnTo>
                <a:lnTo>
                  <a:pt x="3252216" y="3048"/>
                </a:lnTo>
                <a:lnTo>
                  <a:pt x="3252216" y="7620"/>
                </a:lnTo>
                <a:lnTo>
                  <a:pt x="3250692" y="10668"/>
                </a:lnTo>
                <a:close/>
              </a:path>
              <a:path w="5721350" h="10795">
                <a:moveTo>
                  <a:pt x="3279648" y="10668"/>
                </a:moveTo>
                <a:lnTo>
                  <a:pt x="3264408" y="10668"/>
                </a:lnTo>
                <a:lnTo>
                  <a:pt x="3262884" y="7620"/>
                </a:lnTo>
                <a:lnTo>
                  <a:pt x="3262884" y="3048"/>
                </a:lnTo>
                <a:lnTo>
                  <a:pt x="3264408" y="0"/>
                </a:lnTo>
                <a:lnTo>
                  <a:pt x="3279648" y="0"/>
                </a:lnTo>
                <a:lnTo>
                  <a:pt x="3281172" y="3048"/>
                </a:lnTo>
                <a:lnTo>
                  <a:pt x="3281172" y="7620"/>
                </a:lnTo>
                <a:lnTo>
                  <a:pt x="3279648" y="10668"/>
                </a:lnTo>
                <a:close/>
              </a:path>
              <a:path w="5721350" h="10795">
                <a:moveTo>
                  <a:pt x="3307080" y="10668"/>
                </a:moveTo>
                <a:lnTo>
                  <a:pt x="3293364" y="10668"/>
                </a:lnTo>
                <a:lnTo>
                  <a:pt x="3290316" y="7620"/>
                </a:lnTo>
                <a:lnTo>
                  <a:pt x="3290316" y="3048"/>
                </a:lnTo>
                <a:lnTo>
                  <a:pt x="3293364" y="0"/>
                </a:lnTo>
                <a:lnTo>
                  <a:pt x="3307080" y="0"/>
                </a:lnTo>
                <a:lnTo>
                  <a:pt x="3310127" y="3048"/>
                </a:lnTo>
                <a:lnTo>
                  <a:pt x="3310127" y="7620"/>
                </a:lnTo>
                <a:lnTo>
                  <a:pt x="3307080" y="10668"/>
                </a:lnTo>
                <a:close/>
              </a:path>
              <a:path w="5721350" h="10795">
                <a:moveTo>
                  <a:pt x="3336036" y="10668"/>
                </a:moveTo>
                <a:lnTo>
                  <a:pt x="3320796" y="10668"/>
                </a:lnTo>
                <a:lnTo>
                  <a:pt x="3319272" y="7620"/>
                </a:lnTo>
                <a:lnTo>
                  <a:pt x="3319272" y="3048"/>
                </a:lnTo>
                <a:lnTo>
                  <a:pt x="3320796" y="0"/>
                </a:lnTo>
                <a:lnTo>
                  <a:pt x="3336036" y="0"/>
                </a:lnTo>
                <a:lnTo>
                  <a:pt x="3337560" y="3048"/>
                </a:lnTo>
                <a:lnTo>
                  <a:pt x="3337560" y="7620"/>
                </a:lnTo>
                <a:lnTo>
                  <a:pt x="3336036" y="10668"/>
                </a:lnTo>
                <a:close/>
              </a:path>
              <a:path w="5721350" h="10795">
                <a:moveTo>
                  <a:pt x="3363468" y="10668"/>
                </a:moveTo>
                <a:lnTo>
                  <a:pt x="3349752" y="10668"/>
                </a:lnTo>
                <a:lnTo>
                  <a:pt x="3346704" y="7620"/>
                </a:lnTo>
                <a:lnTo>
                  <a:pt x="3346704" y="3048"/>
                </a:lnTo>
                <a:lnTo>
                  <a:pt x="3349752" y="0"/>
                </a:lnTo>
                <a:lnTo>
                  <a:pt x="3363468" y="0"/>
                </a:lnTo>
                <a:lnTo>
                  <a:pt x="3366516" y="3048"/>
                </a:lnTo>
                <a:lnTo>
                  <a:pt x="3366516" y="7620"/>
                </a:lnTo>
                <a:lnTo>
                  <a:pt x="3363468" y="10668"/>
                </a:lnTo>
                <a:close/>
              </a:path>
              <a:path w="5721350" h="10795">
                <a:moveTo>
                  <a:pt x="3392424" y="10668"/>
                </a:moveTo>
                <a:lnTo>
                  <a:pt x="3377184" y="10668"/>
                </a:lnTo>
                <a:lnTo>
                  <a:pt x="3375660" y="7620"/>
                </a:lnTo>
                <a:lnTo>
                  <a:pt x="3375660" y="3048"/>
                </a:lnTo>
                <a:lnTo>
                  <a:pt x="3377184" y="0"/>
                </a:lnTo>
                <a:lnTo>
                  <a:pt x="3392424" y="0"/>
                </a:lnTo>
                <a:lnTo>
                  <a:pt x="3393948" y="3048"/>
                </a:lnTo>
                <a:lnTo>
                  <a:pt x="3393948" y="7620"/>
                </a:lnTo>
                <a:lnTo>
                  <a:pt x="3392424" y="10668"/>
                </a:lnTo>
                <a:close/>
              </a:path>
              <a:path w="5721350" h="10795">
                <a:moveTo>
                  <a:pt x="3421380" y="10668"/>
                </a:moveTo>
                <a:lnTo>
                  <a:pt x="3406140" y="10668"/>
                </a:lnTo>
                <a:lnTo>
                  <a:pt x="3404616" y="7620"/>
                </a:lnTo>
                <a:lnTo>
                  <a:pt x="3404616" y="3048"/>
                </a:lnTo>
                <a:lnTo>
                  <a:pt x="3406140" y="0"/>
                </a:lnTo>
                <a:lnTo>
                  <a:pt x="3421380" y="0"/>
                </a:lnTo>
                <a:lnTo>
                  <a:pt x="3422904" y="3048"/>
                </a:lnTo>
                <a:lnTo>
                  <a:pt x="3422904" y="7620"/>
                </a:lnTo>
                <a:lnTo>
                  <a:pt x="3421380" y="10668"/>
                </a:lnTo>
                <a:close/>
              </a:path>
              <a:path w="5721350" h="10795">
                <a:moveTo>
                  <a:pt x="3448811" y="10668"/>
                </a:moveTo>
                <a:lnTo>
                  <a:pt x="3435096" y="10668"/>
                </a:lnTo>
                <a:lnTo>
                  <a:pt x="3432048" y="7620"/>
                </a:lnTo>
                <a:lnTo>
                  <a:pt x="3432048" y="3048"/>
                </a:lnTo>
                <a:lnTo>
                  <a:pt x="3435096" y="0"/>
                </a:lnTo>
                <a:lnTo>
                  <a:pt x="3448811" y="0"/>
                </a:lnTo>
                <a:lnTo>
                  <a:pt x="3451860" y="3048"/>
                </a:lnTo>
                <a:lnTo>
                  <a:pt x="3451860" y="7620"/>
                </a:lnTo>
                <a:lnTo>
                  <a:pt x="3448811" y="10668"/>
                </a:lnTo>
                <a:close/>
              </a:path>
              <a:path w="5721350" h="10795">
                <a:moveTo>
                  <a:pt x="3477768" y="10668"/>
                </a:moveTo>
                <a:lnTo>
                  <a:pt x="3462527" y="10668"/>
                </a:lnTo>
                <a:lnTo>
                  <a:pt x="3461004" y="7620"/>
                </a:lnTo>
                <a:lnTo>
                  <a:pt x="3461004" y="3048"/>
                </a:lnTo>
                <a:lnTo>
                  <a:pt x="3462527" y="0"/>
                </a:lnTo>
                <a:lnTo>
                  <a:pt x="3477768" y="0"/>
                </a:lnTo>
                <a:lnTo>
                  <a:pt x="3479292" y="3048"/>
                </a:lnTo>
                <a:lnTo>
                  <a:pt x="3479292" y="7620"/>
                </a:lnTo>
                <a:lnTo>
                  <a:pt x="3477768" y="10668"/>
                </a:lnTo>
                <a:close/>
              </a:path>
              <a:path w="5721350" h="10795">
                <a:moveTo>
                  <a:pt x="3506724" y="10668"/>
                </a:moveTo>
                <a:lnTo>
                  <a:pt x="3491484" y="10668"/>
                </a:lnTo>
                <a:lnTo>
                  <a:pt x="3489960" y="7620"/>
                </a:lnTo>
                <a:lnTo>
                  <a:pt x="3489960" y="3048"/>
                </a:lnTo>
                <a:lnTo>
                  <a:pt x="3491484" y="0"/>
                </a:lnTo>
                <a:lnTo>
                  <a:pt x="3506724" y="0"/>
                </a:lnTo>
                <a:lnTo>
                  <a:pt x="3508248" y="3048"/>
                </a:lnTo>
                <a:lnTo>
                  <a:pt x="3508248" y="7620"/>
                </a:lnTo>
                <a:lnTo>
                  <a:pt x="3506724" y="10668"/>
                </a:lnTo>
                <a:close/>
              </a:path>
              <a:path w="5721350" h="10795">
                <a:moveTo>
                  <a:pt x="3534156" y="10668"/>
                </a:moveTo>
                <a:lnTo>
                  <a:pt x="3520440" y="10668"/>
                </a:lnTo>
                <a:lnTo>
                  <a:pt x="3517392" y="7620"/>
                </a:lnTo>
                <a:lnTo>
                  <a:pt x="3517392" y="3048"/>
                </a:lnTo>
                <a:lnTo>
                  <a:pt x="3520440" y="0"/>
                </a:lnTo>
                <a:lnTo>
                  <a:pt x="3534156" y="0"/>
                </a:lnTo>
                <a:lnTo>
                  <a:pt x="3537204" y="3048"/>
                </a:lnTo>
                <a:lnTo>
                  <a:pt x="3537204" y="7620"/>
                </a:lnTo>
                <a:lnTo>
                  <a:pt x="3534156" y="10668"/>
                </a:lnTo>
                <a:close/>
              </a:path>
              <a:path w="5721350" h="10795">
                <a:moveTo>
                  <a:pt x="3563111" y="10668"/>
                </a:moveTo>
                <a:lnTo>
                  <a:pt x="3547872" y="10668"/>
                </a:lnTo>
                <a:lnTo>
                  <a:pt x="3546348" y="7620"/>
                </a:lnTo>
                <a:lnTo>
                  <a:pt x="3546348" y="3048"/>
                </a:lnTo>
                <a:lnTo>
                  <a:pt x="3547872" y="0"/>
                </a:lnTo>
                <a:lnTo>
                  <a:pt x="3563111" y="0"/>
                </a:lnTo>
                <a:lnTo>
                  <a:pt x="3564636" y="3048"/>
                </a:lnTo>
                <a:lnTo>
                  <a:pt x="3564636" y="7620"/>
                </a:lnTo>
                <a:lnTo>
                  <a:pt x="3563111" y="10668"/>
                </a:lnTo>
                <a:close/>
              </a:path>
              <a:path w="5721350" h="10795">
                <a:moveTo>
                  <a:pt x="3590544" y="10668"/>
                </a:moveTo>
                <a:lnTo>
                  <a:pt x="3576828" y="10668"/>
                </a:lnTo>
                <a:lnTo>
                  <a:pt x="3573780" y="7620"/>
                </a:lnTo>
                <a:lnTo>
                  <a:pt x="3573780" y="3048"/>
                </a:lnTo>
                <a:lnTo>
                  <a:pt x="3576828" y="0"/>
                </a:lnTo>
                <a:lnTo>
                  <a:pt x="3590544" y="0"/>
                </a:lnTo>
                <a:lnTo>
                  <a:pt x="3593592" y="3048"/>
                </a:lnTo>
                <a:lnTo>
                  <a:pt x="3593592" y="7620"/>
                </a:lnTo>
                <a:lnTo>
                  <a:pt x="3590544" y="10668"/>
                </a:lnTo>
                <a:close/>
              </a:path>
              <a:path w="5721350" h="10795">
                <a:moveTo>
                  <a:pt x="3619500" y="10668"/>
                </a:moveTo>
                <a:lnTo>
                  <a:pt x="3604260" y="10668"/>
                </a:lnTo>
                <a:lnTo>
                  <a:pt x="3602736" y="7620"/>
                </a:lnTo>
                <a:lnTo>
                  <a:pt x="3602736" y="3048"/>
                </a:lnTo>
                <a:lnTo>
                  <a:pt x="3604260" y="0"/>
                </a:lnTo>
                <a:lnTo>
                  <a:pt x="3619500" y="0"/>
                </a:lnTo>
                <a:lnTo>
                  <a:pt x="3621024" y="3048"/>
                </a:lnTo>
                <a:lnTo>
                  <a:pt x="3621024" y="7620"/>
                </a:lnTo>
                <a:lnTo>
                  <a:pt x="3619500" y="10668"/>
                </a:lnTo>
                <a:close/>
              </a:path>
              <a:path w="5721350" h="10795">
                <a:moveTo>
                  <a:pt x="3648456" y="10668"/>
                </a:moveTo>
                <a:lnTo>
                  <a:pt x="3633216" y="10668"/>
                </a:lnTo>
                <a:lnTo>
                  <a:pt x="3631692" y="7620"/>
                </a:lnTo>
                <a:lnTo>
                  <a:pt x="3631692" y="3048"/>
                </a:lnTo>
                <a:lnTo>
                  <a:pt x="3633216" y="0"/>
                </a:lnTo>
                <a:lnTo>
                  <a:pt x="3648456" y="0"/>
                </a:lnTo>
                <a:lnTo>
                  <a:pt x="3649980" y="3048"/>
                </a:lnTo>
                <a:lnTo>
                  <a:pt x="3649980" y="7620"/>
                </a:lnTo>
                <a:lnTo>
                  <a:pt x="3648456" y="10668"/>
                </a:lnTo>
                <a:close/>
              </a:path>
              <a:path w="5721350" h="10795">
                <a:moveTo>
                  <a:pt x="3675888" y="10668"/>
                </a:moveTo>
                <a:lnTo>
                  <a:pt x="3662172" y="10668"/>
                </a:lnTo>
                <a:lnTo>
                  <a:pt x="3659124" y="7620"/>
                </a:lnTo>
                <a:lnTo>
                  <a:pt x="3659124" y="3048"/>
                </a:lnTo>
                <a:lnTo>
                  <a:pt x="3662172" y="0"/>
                </a:lnTo>
                <a:lnTo>
                  <a:pt x="3675888" y="0"/>
                </a:lnTo>
                <a:lnTo>
                  <a:pt x="3678936" y="3048"/>
                </a:lnTo>
                <a:lnTo>
                  <a:pt x="3678936" y="7620"/>
                </a:lnTo>
                <a:lnTo>
                  <a:pt x="3675888" y="10668"/>
                </a:lnTo>
                <a:close/>
              </a:path>
              <a:path w="5721350" h="10795">
                <a:moveTo>
                  <a:pt x="3704844" y="10668"/>
                </a:moveTo>
                <a:lnTo>
                  <a:pt x="3689604" y="10668"/>
                </a:lnTo>
                <a:lnTo>
                  <a:pt x="3688080" y="7620"/>
                </a:lnTo>
                <a:lnTo>
                  <a:pt x="3688080" y="3048"/>
                </a:lnTo>
                <a:lnTo>
                  <a:pt x="3689604" y="0"/>
                </a:lnTo>
                <a:lnTo>
                  <a:pt x="3704844" y="0"/>
                </a:lnTo>
                <a:lnTo>
                  <a:pt x="3706368" y="3048"/>
                </a:lnTo>
                <a:lnTo>
                  <a:pt x="3706368" y="7620"/>
                </a:lnTo>
                <a:lnTo>
                  <a:pt x="3704844" y="10668"/>
                </a:lnTo>
                <a:close/>
              </a:path>
              <a:path w="5721350" h="10795">
                <a:moveTo>
                  <a:pt x="3732276" y="10668"/>
                </a:moveTo>
                <a:lnTo>
                  <a:pt x="3718560" y="10668"/>
                </a:lnTo>
                <a:lnTo>
                  <a:pt x="3715511" y="7620"/>
                </a:lnTo>
                <a:lnTo>
                  <a:pt x="3715511" y="3048"/>
                </a:lnTo>
                <a:lnTo>
                  <a:pt x="3718560" y="0"/>
                </a:lnTo>
                <a:lnTo>
                  <a:pt x="3732276" y="0"/>
                </a:lnTo>
                <a:lnTo>
                  <a:pt x="3735324" y="3048"/>
                </a:lnTo>
                <a:lnTo>
                  <a:pt x="3735324" y="7620"/>
                </a:lnTo>
                <a:lnTo>
                  <a:pt x="3732276" y="10668"/>
                </a:lnTo>
                <a:close/>
              </a:path>
              <a:path w="5721350" h="10795">
                <a:moveTo>
                  <a:pt x="3761231" y="10668"/>
                </a:moveTo>
                <a:lnTo>
                  <a:pt x="3745992" y="10668"/>
                </a:lnTo>
                <a:lnTo>
                  <a:pt x="3744468" y="7620"/>
                </a:lnTo>
                <a:lnTo>
                  <a:pt x="3744468" y="3048"/>
                </a:lnTo>
                <a:lnTo>
                  <a:pt x="3745992" y="0"/>
                </a:lnTo>
                <a:lnTo>
                  <a:pt x="3761231" y="0"/>
                </a:lnTo>
                <a:lnTo>
                  <a:pt x="3762756" y="3048"/>
                </a:lnTo>
                <a:lnTo>
                  <a:pt x="3762756" y="7620"/>
                </a:lnTo>
                <a:lnTo>
                  <a:pt x="3761231" y="10668"/>
                </a:lnTo>
                <a:close/>
              </a:path>
              <a:path w="5721350" h="10795">
                <a:moveTo>
                  <a:pt x="3790188" y="10668"/>
                </a:moveTo>
                <a:lnTo>
                  <a:pt x="3774947" y="10668"/>
                </a:lnTo>
                <a:lnTo>
                  <a:pt x="3773424" y="7620"/>
                </a:lnTo>
                <a:lnTo>
                  <a:pt x="3773424" y="3048"/>
                </a:lnTo>
                <a:lnTo>
                  <a:pt x="3774947" y="0"/>
                </a:lnTo>
                <a:lnTo>
                  <a:pt x="3790188" y="0"/>
                </a:lnTo>
                <a:lnTo>
                  <a:pt x="3791711" y="3048"/>
                </a:lnTo>
                <a:lnTo>
                  <a:pt x="3791711" y="7620"/>
                </a:lnTo>
                <a:lnTo>
                  <a:pt x="3790188" y="10668"/>
                </a:lnTo>
                <a:close/>
              </a:path>
              <a:path w="5721350" h="10795">
                <a:moveTo>
                  <a:pt x="3817620" y="10668"/>
                </a:moveTo>
                <a:lnTo>
                  <a:pt x="3803904" y="10668"/>
                </a:lnTo>
                <a:lnTo>
                  <a:pt x="3800856" y="7620"/>
                </a:lnTo>
                <a:lnTo>
                  <a:pt x="3800856" y="3048"/>
                </a:lnTo>
                <a:lnTo>
                  <a:pt x="3803904" y="0"/>
                </a:lnTo>
                <a:lnTo>
                  <a:pt x="3817620" y="0"/>
                </a:lnTo>
                <a:lnTo>
                  <a:pt x="3820668" y="3048"/>
                </a:lnTo>
                <a:lnTo>
                  <a:pt x="3820668" y="7620"/>
                </a:lnTo>
                <a:lnTo>
                  <a:pt x="3817620" y="10668"/>
                </a:lnTo>
                <a:close/>
              </a:path>
              <a:path w="5721350" h="10795">
                <a:moveTo>
                  <a:pt x="3846576" y="10668"/>
                </a:moveTo>
                <a:lnTo>
                  <a:pt x="3831336" y="10668"/>
                </a:lnTo>
                <a:lnTo>
                  <a:pt x="3829811" y="7620"/>
                </a:lnTo>
                <a:lnTo>
                  <a:pt x="3829811" y="3048"/>
                </a:lnTo>
                <a:lnTo>
                  <a:pt x="3831336" y="0"/>
                </a:lnTo>
                <a:lnTo>
                  <a:pt x="3846576" y="0"/>
                </a:lnTo>
                <a:lnTo>
                  <a:pt x="3848100" y="3048"/>
                </a:lnTo>
                <a:lnTo>
                  <a:pt x="3848100" y="7620"/>
                </a:lnTo>
                <a:lnTo>
                  <a:pt x="3846576" y="10668"/>
                </a:lnTo>
                <a:close/>
              </a:path>
              <a:path w="5721350" h="10795">
                <a:moveTo>
                  <a:pt x="3874008" y="10668"/>
                </a:moveTo>
                <a:lnTo>
                  <a:pt x="3860292" y="10668"/>
                </a:lnTo>
                <a:lnTo>
                  <a:pt x="3857244" y="7620"/>
                </a:lnTo>
                <a:lnTo>
                  <a:pt x="3857244" y="3048"/>
                </a:lnTo>
                <a:lnTo>
                  <a:pt x="3860292" y="0"/>
                </a:lnTo>
                <a:lnTo>
                  <a:pt x="3874008" y="0"/>
                </a:lnTo>
                <a:lnTo>
                  <a:pt x="3877056" y="3048"/>
                </a:lnTo>
                <a:lnTo>
                  <a:pt x="3877056" y="7620"/>
                </a:lnTo>
                <a:lnTo>
                  <a:pt x="3874008" y="10668"/>
                </a:lnTo>
                <a:close/>
              </a:path>
              <a:path w="5721350" h="10795">
                <a:moveTo>
                  <a:pt x="3902963" y="10668"/>
                </a:moveTo>
                <a:lnTo>
                  <a:pt x="3887724" y="10668"/>
                </a:lnTo>
                <a:lnTo>
                  <a:pt x="3886200" y="7620"/>
                </a:lnTo>
                <a:lnTo>
                  <a:pt x="3886200" y="3048"/>
                </a:lnTo>
                <a:lnTo>
                  <a:pt x="3887724" y="0"/>
                </a:lnTo>
                <a:lnTo>
                  <a:pt x="3902963" y="0"/>
                </a:lnTo>
                <a:lnTo>
                  <a:pt x="3904488" y="3048"/>
                </a:lnTo>
                <a:lnTo>
                  <a:pt x="3904488" y="7620"/>
                </a:lnTo>
                <a:lnTo>
                  <a:pt x="3902963" y="10668"/>
                </a:lnTo>
                <a:close/>
              </a:path>
              <a:path w="5721350" h="10795">
                <a:moveTo>
                  <a:pt x="3931920" y="10668"/>
                </a:moveTo>
                <a:lnTo>
                  <a:pt x="3916679" y="10668"/>
                </a:lnTo>
                <a:lnTo>
                  <a:pt x="3915156" y="7620"/>
                </a:lnTo>
                <a:lnTo>
                  <a:pt x="3915156" y="3048"/>
                </a:lnTo>
                <a:lnTo>
                  <a:pt x="3916679" y="0"/>
                </a:lnTo>
                <a:lnTo>
                  <a:pt x="3931920" y="0"/>
                </a:lnTo>
                <a:lnTo>
                  <a:pt x="3933444" y="3048"/>
                </a:lnTo>
                <a:lnTo>
                  <a:pt x="3933444" y="7620"/>
                </a:lnTo>
                <a:lnTo>
                  <a:pt x="3931920" y="10668"/>
                </a:lnTo>
                <a:close/>
              </a:path>
              <a:path w="5721350" h="10795">
                <a:moveTo>
                  <a:pt x="3959352" y="10668"/>
                </a:moveTo>
                <a:lnTo>
                  <a:pt x="3945636" y="10668"/>
                </a:lnTo>
                <a:lnTo>
                  <a:pt x="3942588" y="7620"/>
                </a:lnTo>
                <a:lnTo>
                  <a:pt x="3942588" y="3048"/>
                </a:lnTo>
                <a:lnTo>
                  <a:pt x="3945636" y="0"/>
                </a:lnTo>
                <a:lnTo>
                  <a:pt x="3959352" y="0"/>
                </a:lnTo>
                <a:lnTo>
                  <a:pt x="3962400" y="3048"/>
                </a:lnTo>
                <a:lnTo>
                  <a:pt x="3962400" y="7620"/>
                </a:lnTo>
                <a:lnTo>
                  <a:pt x="3959352" y="10668"/>
                </a:lnTo>
                <a:close/>
              </a:path>
              <a:path w="5721350" h="10795">
                <a:moveTo>
                  <a:pt x="3988308" y="10668"/>
                </a:moveTo>
                <a:lnTo>
                  <a:pt x="3973068" y="10668"/>
                </a:lnTo>
                <a:lnTo>
                  <a:pt x="3971544" y="7620"/>
                </a:lnTo>
                <a:lnTo>
                  <a:pt x="3971544" y="3048"/>
                </a:lnTo>
                <a:lnTo>
                  <a:pt x="3973068" y="0"/>
                </a:lnTo>
                <a:lnTo>
                  <a:pt x="3988308" y="0"/>
                </a:lnTo>
                <a:lnTo>
                  <a:pt x="3989831" y="3048"/>
                </a:lnTo>
                <a:lnTo>
                  <a:pt x="3989831" y="7620"/>
                </a:lnTo>
                <a:lnTo>
                  <a:pt x="3988308" y="10668"/>
                </a:lnTo>
                <a:close/>
              </a:path>
              <a:path w="5721350" h="10795">
                <a:moveTo>
                  <a:pt x="4017263" y="10668"/>
                </a:moveTo>
                <a:lnTo>
                  <a:pt x="4002024" y="10668"/>
                </a:lnTo>
                <a:lnTo>
                  <a:pt x="4000500" y="7620"/>
                </a:lnTo>
                <a:lnTo>
                  <a:pt x="4000500" y="3048"/>
                </a:lnTo>
                <a:lnTo>
                  <a:pt x="4002024" y="0"/>
                </a:lnTo>
                <a:lnTo>
                  <a:pt x="4017263" y="0"/>
                </a:lnTo>
                <a:lnTo>
                  <a:pt x="4018788" y="3048"/>
                </a:lnTo>
                <a:lnTo>
                  <a:pt x="4018788" y="7620"/>
                </a:lnTo>
                <a:lnTo>
                  <a:pt x="4017263" y="10668"/>
                </a:lnTo>
                <a:close/>
              </a:path>
              <a:path w="5721350" h="10795">
                <a:moveTo>
                  <a:pt x="4044695" y="10668"/>
                </a:moveTo>
                <a:lnTo>
                  <a:pt x="4030979" y="10668"/>
                </a:lnTo>
                <a:lnTo>
                  <a:pt x="4027931" y="7620"/>
                </a:lnTo>
                <a:lnTo>
                  <a:pt x="4027931" y="3048"/>
                </a:lnTo>
                <a:lnTo>
                  <a:pt x="4030979" y="0"/>
                </a:lnTo>
                <a:lnTo>
                  <a:pt x="4044695" y="0"/>
                </a:lnTo>
                <a:lnTo>
                  <a:pt x="4047744" y="3048"/>
                </a:lnTo>
                <a:lnTo>
                  <a:pt x="4047744" y="7620"/>
                </a:lnTo>
                <a:lnTo>
                  <a:pt x="4044695" y="10668"/>
                </a:lnTo>
                <a:close/>
              </a:path>
              <a:path w="5721350" h="10795">
                <a:moveTo>
                  <a:pt x="4073652" y="10668"/>
                </a:moveTo>
                <a:lnTo>
                  <a:pt x="4058411" y="10668"/>
                </a:lnTo>
                <a:lnTo>
                  <a:pt x="4056888" y="7620"/>
                </a:lnTo>
                <a:lnTo>
                  <a:pt x="4056888" y="3048"/>
                </a:lnTo>
                <a:lnTo>
                  <a:pt x="4058411" y="0"/>
                </a:lnTo>
                <a:lnTo>
                  <a:pt x="4073652" y="0"/>
                </a:lnTo>
                <a:lnTo>
                  <a:pt x="4075176" y="3048"/>
                </a:lnTo>
                <a:lnTo>
                  <a:pt x="4075176" y="7620"/>
                </a:lnTo>
                <a:lnTo>
                  <a:pt x="4073652" y="10668"/>
                </a:lnTo>
                <a:close/>
              </a:path>
              <a:path w="5721350" h="10795">
                <a:moveTo>
                  <a:pt x="4101084" y="10668"/>
                </a:moveTo>
                <a:lnTo>
                  <a:pt x="4087368" y="10668"/>
                </a:lnTo>
                <a:lnTo>
                  <a:pt x="4084320" y="7620"/>
                </a:lnTo>
                <a:lnTo>
                  <a:pt x="4084320" y="3048"/>
                </a:lnTo>
                <a:lnTo>
                  <a:pt x="4087368" y="0"/>
                </a:lnTo>
                <a:lnTo>
                  <a:pt x="4101084" y="0"/>
                </a:lnTo>
                <a:lnTo>
                  <a:pt x="4104131" y="3048"/>
                </a:lnTo>
                <a:lnTo>
                  <a:pt x="4104131" y="7620"/>
                </a:lnTo>
                <a:lnTo>
                  <a:pt x="4101084" y="10668"/>
                </a:lnTo>
                <a:close/>
              </a:path>
              <a:path w="5721350" h="10795">
                <a:moveTo>
                  <a:pt x="4130040" y="10668"/>
                </a:moveTo>
                <a:lnTo>
                  <a:pt x="4114800" y="10668"/>
                </a:lnTo>
                <a:lnTo>
                  <a:pt x="4113276" y="7620"/>
                </a:lnTo>
                <a:lnTo>
                  <a:pt x="4113276" y="3048"/>
                </a:lnTo>
                <a:lnTo>
                  <a:pt x="4114800" y="0"/>
                </a:lnTo>
                <a:lnTo>
                  <a:pt x="4130040" y="0"/>
                </a:lnTo>
                <a:lnTo>
                  <a:pt x="4131563" y="3048"/>
                </a:lnTo>
                <a:lnTo>
                  <a:pt x="4131563" y="7620"/>
                </a:lnTo>
                <a:lnTo>
                  <a:pt x="4130040" y="10668"/>
                </a:lnTo>
                <a:close/>
              </a:path>
              <a:path w="5721350" h="10795">
                <a:moveTo>
                  <a:pt x="4158995" y="10668"/>
                </a:moveTo>
                <a:lnTo>
                  <a:pt x="4143756" y="10668"/>
                </a:lnTo>
                <a:lnTo>
                  <a:pt x="4142231" y="7620"/>
                </a:lnTo>
                <a:lnTo>
                  <a:pt x="4142231" y="3048"/>
                </a:lnTo>
                <a:lnTo>
                  <a:pt x="4143756" y="0"/>
                </a:lnTo>
                <a:lnTo>
                  <a:pt x="4158995" y="0"/>
                </a:lnTo>
                <a:lnTo>
                  <a:pt x="4160520" y="3048"/>
                </a:lnTo>
                <a:lnTo>
                  <a:pt x="4160520" y="7620"/>
                </a:lnTo>
                <a:lnTo>
                  <a:pt x="4158995" y="10668"/>
                </a:lnTo>
                <a:close/>
              </a:path>
              <a:path w="5721350" h="10795">
                <a:moveTo>
                  <a:pt x="4186428" y="10668"/>
                </a:moveTo>
                <a:lnTo>
                  <a:pt x="4172711" y="10668"/>
                </a:lnTo>
                <a:lnTo>
                  <a:pt x="4169663" y="7620"/>
                </a:lnTo>
                <a:lnTo>
                  <a:pt x="4169663" y="3048"/>
                </a:lnTo>
                <a:lnTo>
                  <a:pt x="4172711" y="0"/>
                </a:lnTo>
                <a:lnTo>
                  <a:pt x="4186428" y="0"/>
                </a:lnTo>
                <a:lnTo>
                  <a:pt x="4189476" y="3048"/>
                </a:lnTo>
                <a:lnTo>
                  <a:pt x="4189476" y="7620"/>
                </a:lnTo>
                <a:lnTo>
                  <a:pt x="4186428" y="10668"/>
                </a:lnTo>
                <a:close/>
              </a:path>
              <a:path w="5721350" h="10795">
                <a:moveTo>
                  <a:pt x="4215384" y="10668"/>
                </a:moveTo>
                <a:lnTo>
                  <a:pt x="4200144" y="10668"/>
                </a:lnTo>
                <a:lnTo>
                  <a:pt x="4198620" y="7620"/>
                </a:lnTo>
                <a:lnTo>
                  <a:pt x="4198620" y="3048"/>
                </a:lnTo>
                <a:lnTo>
                  <a:pt x="4200144" y="0"/>
                </a:lnTo>
                <a:lnTo>
                  <a:pt x="4215384" y="0"/>
                </a:lnTo>
                <a:lnTo>
                  <a:pt x="4216908" y="3048"/>
                </a:lnTo>
                <a:lnTo>
                  <a:pt x="4216908" y="7620"/>
                </a:lnTo>
                <a:lnTo>
                  <a:pt x="4215384" y="10668"/>
                </a:lnTo>
                <a:close/>
              </a:path>
              <a:path w="5721350" h="10795">
                <a:moveTo>
                  <a:pt x="4242815" y="10668"/>
                </a:moveTo>
                <a:lnTo>
                  <a:pt x="4229100" y="10668"/>
                </a:lnTo>
                <a:lnTo>
                  <a:pt x="4226052" y="7620"/>
                </a:lnTo>
                <a:lnTo>
                  <a:pt x="4226052" y="3048"/>
                </a:lnTo>
                <a:lnTo>
                  <a:pt x="4229100" y="0"/>
                </a:lnTo>
                <a:lnTo>
                  <a:pt x="4242815" y="0"/>
                </a:lnTo>
                <a:lnTo>
                  <a:pt x="4245863" y="3048"/>
                </a:lnTo>
                <a:lnTo>
                  <a:pt x="4245863" y="7620"/>
                </a:lnTo>
                <a:lnTo>
                  <a:pt x="4242815" y="10668"/>
                </a:lnTo>
                <a:close/>
              </a:path>
              <a:path w="5721350" h="10795">
                <a:moveTo>
                  <a:pt x="4271772" y="10668"/>
                </a:moveTo>
                <a:lnTo>
                  <a:pt x="4256531" y="10668"/>
                </a:lnTo>
                <a:lnTo>
                  <a:pt x="4255008" y="7620"/>
                </a:lnTo>
                <a:lnTo>
                  <a:pt x="4255008" y="3048"/>
                </a:lnTo>
                <a:lnTo>
                  <a:pt x="4256531" y="0"/>
                </a:lnTo>
                <a:lnTo>
                  <a:pt x="4271772" y="0"/>
                </a:lnTo>
                <a:lnTo>
                  <a:pt x="4273295" y="3048"/>
                </a:lnTo>
                <a:lnTo>
                  <a:pt x="4273295" y="7620"/>
                </a:lnTo>
                <a:lnTo>
                  <a:pt x="4271772" y="10668"/>
                </a:lnTo>
                <a:close/>
              </a:path>
              <a:path w="5721350" h="10795">
                <a:moveTo>
                  <a:pt x="4300728" y="10668"/>
                </a:moveTo>
                <a:lnTo>
                  <a:pt x="4285488" y="10668"/>
                </a:lnTo>
                <a:lnTo>
                  <a:pt x="4283963" y="7620"/>
                </a:lnTo>
                <a:lnTo>
                  <a:pt x="4283963" y="3048"/>
                </a:lnTo>
                <a:lnTo>
                  <a:pt x="4285488" y="0"/>
                </a:lnTo>
                <a:lnTo>
                  <a:pt x="4300728" y="0"/>
                </a:lnTo>
                <a:lnTo>
                  <a:pt x="4302252" y="3048"/>
                </a:lnTo>
                <a:lnTo>
                  <a:pt x="4302252" y="7620"/>
                </a:lnTo>
                <a:lnTo>
                  <a:pt x="4300728" y="10668"/>
                </a:lnTo>
                <a:close/>
              </a:path>
              <a:path w="5721350" h="10795">
                <a:moveTo>
                  <a:pt x="4328160" y="10668"/>
                </a:moveTo>
                <a:lnTo>
                  <a:pt x="4314444" y="10668"/>
                </a:lnTo>
                <a:lnTo>
                  <a:pt x="4311395" y="7620"/>
                </a:lnTo>
                <a:lnTo>
                  <a:pt x="4311395" y="3048"/>
                </a:lnTo>
                <a:lnTo>
                  <a:pt x="4314444" y="0"/>
                </a:lnTo>
                <a:lnTo>
                  <a:pt x="4328160" y="0"/>
                </a:lnTo>
                <a:lnTo>
                  <a:pt x="4331208" y="3048"/>
                </a:lnTo>
                <a:lnTo>
                  <a:pt x="4331208" y="7620"/>
                </a:lnTo>
                <a:lnTo>
                  <a:pt x="4328160" y="10668"/>
                </a:lnTo>
                <a:close/>
              </a:path>
              <a:path w="5721350" h="10795">
                <a:moveTo>
                  <a:pt x="4357115" y="10668"/>
                </a:moveTo>
                <a:lnTo>
                  <a:pt x="4341876" y="10668"/>
                </a:lnTo>
                <a:lnTo>
                  <a:pt x="4340352" y="7620"/>
                </a:lnTo>
                <a:lnTo>
                  <a:pt x="4340352" y="3048"/>
                </a:lnTo>
                <a:lnTo>
                  <a:pt x="4341876" y="0"/>
                </a:lnTo>
                <a:lnTo>
                  <a:pt x="4357115" y="0"/>
                </a:lnTo>
                <a:lnTo>
                  <a:pt x="4358640" y="3048"/>
                </a:lnTo>
                <a:lnTo>
                  <a:pt x="4358640" y="7620"/>
                </a:lnTo>
                <a:lnTo>
                  <a:pt x="4357115" y="10668"/>
                </a:lnTo>
                <a:close/>
              </a:path>
              <a:path w="5721350" h="10795">
                <a:moveTo>
                  <a:pt x="4386072" y="10668"/>
                </a:moveTo>
                <a:lnTo>
                  <a:pt x="4370831" y="10668"/>
                </a:lnTo>
                <a:lnTo>
                  <a:pt x="4367784" y="7620"/>
                </a:lnTo>
                <a:lnTo>
                  <a:pt x="4367784" y="3048"/>
                </a:lnTo>
                <a:lnTo>
                  <a:pt x="4370831" y="0"/>
                </a:lnTo>
                <a:lnTo>
                  <a:pt x="4386072" y="0"/>
                </a:lnTo>
                <a:lnTo>
                  <a:pt x="4387595" y="3048"/>
                </a:lnTo>
                <a:lnTo>
                  <a:pt x="4387595" y="7620"/>
                </a:lnTo>
                <a:lnTo>
                  <a:pt x="4386072" y="10668"/>
                </a:lnTo>
                <a:close/>
              </a:path>
              <a:path w="5721350" h="10795">
                <a:moveTo>
                  <a:pt x="4413504" y="10668"/>
                </a:moveTo>
                <a:lnTo>
                  <a:pt x="4398263" y="10668"/>
                </a:lnTo>
                <a:lnTo>
                  <a:pt x="4396740" y="7620"/>
                </a:lnTo>
                <a:lnTo>
                  <a:pt x="4396740" y="3048"/>
                </a:lnTo>
                <a:lnTo>
                  <a:pt x="4398263" y="0"/>
                </a:lnTo>
                <a:lnTo>
                  <a:pt x="4413504" y="0"/>
                </a:lnTo>
                <a:lnTo>
                  <a:pt x="4416552" y="3048"/>
                </a:lnTo>
                <a:lnTo>
                  <a:pt x="4416552" y="7620"/>
                </a:lnTo>
                <a:lnTo>
                  <a:pt x="4413504" y="10668"/>
                </a:lnTo>
                <a:close/>
              </a:path>
              <a:path w="5721350" h="10795">
                <a:moveTo>
                  <a:pt x="4442460" y="10668"/>
                </a:moveTo>
                <a:lnTo>
                  <a:pt x="4427220" y="10668"/>
                </a:lnTo>
                <a:lnTo>
                  <a:pt x="4425695" y="7620"/>
                </a:lnTo>
                <a:lnTo>
                  <a:pt x="4425695" y="3048"/>
                </a:lnTo>
                <a:lnTo>
                  <a:pt x="4427220" y="0"/>
                </a:lnTo>
                <a:lnTo>
                  <a:pt x="4442460" y="0"/>
                </a:lnTo>
                <a:lnTo>
                  <a:pt x="4443984" y="3048"/>
                </a:lnTo>
                <a:lnTo>
                  <a:pt x="4443984" y="7620"/>
                </a:lnTo>
                <a:lnTo>
                  <a:pt x="4442460" y="10668"/>
                </a:lnTo>
                <a:close/>
              </a:path>
              <a:path w="5721350" h="10795">
                <a:moveTo>
                  <a:pt x="4469892" y="10668"/>
                </a:moveTo>
                <a:lnTo>
                  <a:pt x="4456176" y="10668"/>
                </a:lnTo>
                <a:lnTo>
                  <a:pt x="4453128" y="7620"/>
                </a:lnTo>
                <a:lnTo>
                  <a:pt x="4453128" y="3048"/>
                </a:lnTo>
                <a:lnTo>
                  <a:pt x="4456176" y="0"/>
                </a:lnTo>
                <a:lnTo>
                  <a:pt x="4469892" y="0"/>
                </a:lnTo>
                <a:lnTo>
                  <a:pt x="4472940" y="3048"/>
                </a:lnTo>
                <a:lnTo>
                  <a:pt x="4472940" y="7620"/>
                </a:lnTo>
                <a:lnTo>
                  <a:pt x="4469892" y="10668"/>
                </a:lnTo>
                <a:close/>
              </a:path>
              <a:path w="5721350" h="10795">
                <a:moveTo>
                  <a:pt x="4498847" y="10668"/>
                </a:moveTo>
                <a:lnTo>
                  <a:pt x="4483608" y="10668"/>
                </a:lnTo>
                <a:lnTo>
                  <a:pt x="4482084" y="7620"/>
                </a:lnTo>
                <a:lnTo>
                  <a:pt x="4482084" y="3048"/>
                </a:lnTo>
                <a:lnTo>
                  <a:pt x="4483608" y="0"/>
                </a:lnTo>
                <a:lnTo>
                  <a:pt x="4498847" y="0"/>
                </a:lnTo>
                <a:lnTo>
                  <a:pt x="4500372" y="3048"/>
                </a:lnTo>
                <a:lnTo>
                  <a:pt x="4500372" y="7620"/>
                </a:lnTo>
                <a:lnTo>
                  <a:pt x="4498847" y="10668"/>
                </a:lnTo>
                <a:close/>
              </a:path>
              <a:path w="5721350" h="10795">
                <a:moveTo>
                  <a:pt x="4527804" y="10668"/>
                </a:moveTo>
                <a:lnTo>
                  <a:pt x="4512563" y="10668"/>
                </a:lnTo>
                <a:lnTo>
                  <a:pt x="4511040" y="7620"/>
                </a:lnTo>
                <a:lnTo>
                  <a:pt x="4511040" y="3048"/>
                </a:lnTo>
                <a:lnTo>
                  <a:pt x="4512563" y="0"/>
                </a:lnTo>
                <a:lnTo>
                  <a:pt x="4527804" y="0"/>
                </a:lnTo>
                <a:lnTo>
                  <a:pt x="4529328" y="3048"/>
                </a:lnTo>
                <a:lnTo>
                  <a:pt x="4529328" y="7620"/>
                </a:lnTo>
                <a:lnTo>
                  <a:pt x="4527804" y="10668"/>
                </a:lnTo>
                <a:close/>
              </a:path>
              <a:path w="5721350" h="10795">
                <a:moveTo>
                  <a:pt x="4555236" y="10668"/>
                </a:moveTo>
                <a:lnTo>
                  <a:pt x="4541520" y="10668"/>
                </a:lnTo>
                <a:lnTo>
                  <a:pt x="4538472" y="7620"/>
                </a:lnTo>
                <a:lnTo>
                  <a:pt x="4538472" y="3048"/>
                </a:lnTo>
                <a:lnTo>
                  <a:pt x="4541520" y="0"/>
                </a:lnTo>
                <a:lnTo>
                  <a:pt x="4555236" y="0"/>
                </a:lnTo>
                <a:lnTo>
                  <a:pt x="4558284" y="3048"/>
                </a:lnTo>
                <a:lnTo>
                  <a:pt x="4558284" y="7620"/>
                </a:lnTo>
                <a:lnTo>
                  <a:pt x="4555236" y="10668"/>
                </a:lnTo>
                <a:close/>
              </a:path>
              <a:path w="5721350" h="10795">
                <a:moveTo>
                  <a:pt x="4584192" y="10668"/>
                </a:moveTo>
                <a:lnTo>
                  <a:pt x="4568952" y="10668"/>
                </a:lnTo>
                <a:lnTo>
                  <a:pt x="4567428" y="7620"/>
                </a:lnTo>
                <a:lnTo>
                  <a:pt x="4567428" y="3048"/>
                </a:lnTo>
                <a:lnTo>
                  <a:pt x="4568952" y="0"/>
                </a:lnTo>
                <a:lnTo>
                  <a:pt x="4584192" y="0"/>
                </a:lnTo>
                <a:lnTo>
                  <a:pt x="4585715" y="3048"/>
                </a:lnTo>
                <a:lnTo>
                  <a:pt x="4585715" y="7620"/>
                </a:lnTo>
                <a:lnTo>
                  <a:pt x="4584192" y="10668"/>
                </a:lnTo>
                <a:close/>
              </a:path>
              <a:path w="5721350" h="10795">
                <a:moveTo>
                  <a:pt x="4611624" y="10668"/>
                </a:moveTo>
                <a:lnTo>
                  <a:pt x="4597908" y="10668"/>
                </a:lnTo>
                <a:lnTo>
                  <a:pt x="4594860" y="7620"/>
                </a:lnTo>
                <a:lnTo>
                  <a:pt x="4594860" y="3048"/>
                </a:lnTo>
                <a:lnTo>
                  <a:pt x="4597908" y="0"/>
                </a:lnTo>
                <a:lnTo>
                  <a:pt x="4611624" y="0"/>
                </a:lnTo>
                <a:lnTo>
                  <a:pt x="4614672" y="3048"/>
                </a:lnTo>
                <a:lnTo>
                  <a:pt x="4614672" y="7620"/>
                </a:lnTo>
                <a:lnTo>
                  <a:pt x="4611624" y="10668"/>
                </a:lnTo>
                <a:close/>
              </a:path>
              <a:path w="5721350" h="10795">
                <a:moveTo>
                  <a:pt x="4640579" y="10668"/>
                </a:moveTo>
                <a:lnTo>
                  <a:pt x="4625340" y="10668"/>
                </a:lnTo>
                <a:lnTo>
                  <a:pt x="4623815" y="7620"/>
                </a:lnTo>
                <a:lnTo>
                  <a:pt x="4623815" y="3048"/>
                </a:lnTo>
                <a:lnTo>
                  <a:pt x="4625340" y="0"/>
                </a:lnTo>
                <a:lnTo>
                  <a:pt x="4640579" y="0"/>
                </a:lnTo>
                <a:lnTo>
                  <a:pt x="4642104" y="3048"/>
                </a:lnTo>
                <a:lnTo>
                  <a:pt x="4642104" y="7620"/>
                </a:lnTo>
                <a:lnTo>
                  <a:pt x="4640579" y="10668"/>
                </a:lnTo>
                <a:close/>
              </a:path>
              <a:path w="5721350" h="10795">
                <a:moveTo>
                  <a:pt x="4669536" y="10668"/>
                </a:moveTo>
                <a:lnTo>
                  <a:pt x="4654295" y="10668"/>
                </a:lnTo>
                <a:lnTo>
                  <a:pt x="4652772" y="7620"/>
                </a:lnTo>
                <a:lnTo>
                  <a:pt x="4652772" y="3048"/>
                </a:lnTo>
                <a:lnTo>
                  <a:pt x="4654295" y="0"/>
                </a:lnTo>
                <a:lnTo>
                  <a:pt x="4669536" y="0"/>
                </a:lnTo>
                <a:lnTo>
                  <a:pt x="4671060" y="3048"/>
                </a:lnTo>
                <a:lnTo>
                  <a:pt x="4671060" y="7620"/>
                </a:lnTo>
                <a:lnTo>
                  <a:pt x="4669536" y="10668"/>
                </a:lnTo>
                <a:close/>
              </a:path>
              <a:path w="5721350" h="10795">
                <a:moveTo>
                  <a:pt x="4696968" y="10668"/>
                </a:moveTo>
                <a:lnTo>
                  <a:pt x="4683252" y="10668"/>
                </a:lnTo>
                <a:lnTo>
                  <a:pt x="4680204" y="7620"/>
                </a:lnTo>
                <a:lnTo>
                  <a:pt x="4680204" y="3048"/>
                </a:lnTo>
                <a:lnTo>
                  <a:pt x="4683252" y="0"/>
                </a:lnTo>
                <a:lnTo>
                  <a:pt x="4696968" y="0"/>
                </a:lnTo>
                <a:lnTo>
                  <a:pt x="4700015" y="3048"/>
                </a:lnTo>
                <a:lnTo>
                  <a:pt x="4700015" y="7620"/>
                </a:lnTo>
                <a:lnTo>
                  <a:pt x="4696968" y="10668"/>
                </a:lnTo>
                <a:close/>
              </a:path>
              <a:path w="5721350" h="10795">
                <a:moveTo>
                  <a:pt x="4725924" y="10668"/>
                </a:moveTo>
                <a:lnTo>
                  <a:pt x="4710684" y="10668"/>
                </a:lnTo>
                <a:lnTo>
                  <a:pt x="4709160" y="7620"/>
                </a:lnTo>
                <a:lnTo>
                  <a:pt x="4709160" y="3048"/>
                </a:lnTo>
                <a:lnTo>
                  <a:pt x="4710684" y="0"/>
                </a:lnTo>
                <a:lnTo>
                  <a:pt x="4725924" y="0"/>
                </a:lnTo>
                <a:lnTo>
                  <a:pt x="4727447" y="3048"/>
                </a:lnTo>
                <a:lnTo>
                  <a:pt x="4727447" y="7620"/>
                </a:lnTo>
                <a:lnTo>
                  <a:pt x="4725924" y="10668"/>
                </a:lnTo>
                <a:close/>
              </a:path>
              <a:path w="5721350" h="10795">
                <a:moveTo>
                  <a:pt x="4753356" y="10668"/>
                </a:moveTo>
                <a:lnTo>
                  <a:pt x="4739640" y="10668"/>
                </a:lnTo>
                <a:lnTo>
                  <a:pt x="4736592" y="7620"/>
                </a:lnTo>
                <a:lnTo>
                  <a:pt x="4736592" y="3048"/>
                </a:lnTo>
                <a:lnTo>
                  <a:pt x="4739640" y="0"/>
                </a:lnTo>
                <a:lnTo>
                  <a:pt x="4753356" y="0"/>
                </a:lnTo>
                <a:lnTo>
                  <a:pt x="4756404" y="3048"/>
                </a:lnTo>
                <a:lnTo>
                  <a:pt x="4756404" y="7620"/>
                </a:lnTo>
                <a:lnTo>
                  <a:pt x="4753356" y="10668"/>
                </a:lnTo>
                <a:close/>
              </a:path>
              <a:path w="5721350" h="10795">
                <a:moveTo>
                  <a:pt x="4782312" y="10668"/>
                </a:moveTo>
                <a:lnTo>
                  <a:pt x="4767072" y="10668"/>
                </a:lnTo>
                <a:lnTo>
                  <a:pt x="4765547" y="7620"/>
                </a:lnTo>
                <a:lnTo>
                  <a:pt x="4765547" y="3048"/>
                </a:lnTo>
                <a:lnTo>
                  <a:pt x="4767072" y="0"/>
                </a:lnTo>
                <a:lnTo>
                  <a:pt x="4782312" y="0"/>
                </a:lnTo>
                <a:lnTo>
                  <a:pt x="4783836" y="3048"/>
                </a:lnTo>
                <a:lnTo>
                  <a:pt x="4783836" y="7620"/>
                </a:lnTo>
                <a:lnTo>
                  <a:pt x="4782312" y="10668"/>
                </a:lnTo>
                <a:close/>
              </a:path>
              <a:path w="5721350" h="10795">
                <a:moveTo>
                  <a:pt x="4811268" y="10668"/>
                </a:moveTo>
                <a:lnTo>
                  <a:pt x="4796028" y="10668"/>
                </a:lnTo>
                <a:lnTo>
                  <a:pt x="4794504" y="7620"/>
                </a:lnTo>
                <a:lnTo>
                  <a:pt x="4794504" y="3048"/>
                </a:lnTo>
                <a:lnTo>
                  <a:pt x="4796028" y="0"/>
                </a:lnTo>
                <a:lnTo>
                  <a:pt x="4811268" y="0"/>
                </a:lnTo>
                <a:lnTo>
                  <a:pt x="4812792" y="3048"/>
                </a:lnTo>
                <a:lnTo>
                  <a:pt x="4812792" y="7620"/>
                </a:lnTo>
                <a:lnTo>
                  <a:pt x="4811268" y="10668"/>
                </a:lnTo>
                <a:close/>
              </a:path>
              <a:path w="5721350" h="10795">
                <a:moveTo>
                  <a:pt x="4838700" y="10668"/>
                </a:moveTo>
                <a:lnTo>
                  <a:pt x="4824984" y="10668"/>
                </a:lnTo>
                <a:lnTo>
                  <a:pt x="4821936" y="7620"/>
                </a:lnTo>
                <a:lnTo>
                  <a:pt x="4821936" y="3048"/>
                </a:lnTo>
                <a:lnTo>
                  <a:pt x="4824984" y="0"/>
                </a:lnTo>
                <a:lnTo>
                  <a:pt x="4838700" y="0"/>
                </a:lnTo>
                <a:lnTo>
                  <a:pt x="4841747" y="3048"/>
                </a:lnTo>
                <a:lnTo>
                  <a:pt x="4841747" y="7620"/>
                </a:lnTo>
                <a:lnTo>
                  <a:pt x="4838700" y="10668"/>
                </a:lnTo>
                <a:close/>
              </a:path>
              <a:path w="5721350" h="10795">
                <a:moveTo>
                  <a:pt x="4867656" y="10668"/>
                </a:moveTo>
                <a:lnTo>
                  <a:pt x="4852415" y="10668"/>
                </a:lnTo>
                <a:lnTo>
                  <a:pt x="4850892" y="7620"/>
                </a:lnTo>
                <a:lnTo>
                  <a:pt x="4850892" y="3048"/>
                </a:lnTo>
                <a:lnTo>
                  <a:pt x="4852415" y="0"/>
                </a:lnTo>
                <a:lnTo>
                  <a:pt x="4867656" y="0"/>
                </a:lnTo>
                <a:lnTo>
                  <a:pt x="4869179" y="3048"/>
                </a:lnTo>
                <a:lnTo>
                  <a:pt x="4869179" y="7620"/>
                </a:lnTo>
                <a:lnTo>
                  <a:pt x="4867656" y="10668"/>
                </a:lnTo>
                <a:close/>
              </a:path>
              <a:path w="5721350" h="10795">
                <a:moveTo>
                  <a:pt x="4896612" y="10668"/>
                </a:moveTo>
                <a:lnTo>
                  <a:pt x="4881372" y="10668"/>
                </a:lnTo>
                <a:lnTo>
                  <a:pt x="4878324" y="7620"/>
                </a:lnTo>
                <a:lnTo>
                  <a:pt x="4878324" y="3048"/>
                </a:lnTo>
                <a:lnTo>
                  <a:pt x="4881372" y="0"/>
                </a:lnTo>
                <a:lnTo>
                  <a:pt x="4896612" y="0"/>
                </a:lnTo>
                <a:lnTo>
                  <a:pt x="4898136" y="3048"/>
                </a:lnTo>
                <a:lnTo>
                  <a:pt x="4898136" y="7620"/>
                </a:lnTo>
                <a:lnTo>
                  <a:pt x="4896612" y="10668"/>
                </a:lnTo>
                <a:close/>
              </a:path>
              <a:path w="5721350" h="10795">
                <a:moveTo>
                  <a:pt x="4924044" y="10668"/>
                </a:moveTo>
                <a:lnTo>
                  <a:pt x="4908804" y="10668"/>
                </a:lnTo>
                <a:lnTo>
                  <a:pt x="4907279" y="7620"/>
                </a:lnTo>
                <a:lnTo>
                  <a:pt x="4907279" y="3048"/>
                </a:lnTo>
                <a:lnTo>
                  <a:pt x="4908804" y="0"/>
                </a:lnTo>
                <a:lnTo>
                  <a:pt x="4924044" y="0"/>
                </a:lnTo>
                <a:lnTo>
                  <a:pt x="4927092" y="3048"/>
                </a:lnTo>
                <a:lnTo>
                  <a:pt x="4927092" y="7620"/>
                </a:lnTo>
                <a:lnTo>
                  <a:pt x="4924044" y="10668"/>
                </a:lnTo>
                <a:close/>
              </a:path>
              <a:path w="5721350" h="10795">
                <a:moveTo>
                  <a:pt x="4953000" y="10668"/>
                </a:moveTo>
                <a:lnTo>
                  <a:pt x="4937760" y="10668"/>
                </a:lnTo>
                <a:lnTo>
                  <a:pt x="4936236" y="7620"/>
                </a:lnTo>
                <a:lnTo>
                  <a:pt x="4936236" y="3048"/>
                </a:lnTo>
                <a:lnTo>
                  <a:pt x="4937760" y="0"/>
                </a:lnTo>
                <a:lnTo>
                  <a:pt x="4953000" y="0"/>
                </a:lnTo>
                <a:lnTo>
                  <a:pt x="4954524" y="3048"/>
                </a:lnTo>
                <a:lnTo>
                  <a:pt x="4954524" y="7620"/>
                </a:lnTo>
                <a:lnTo>
                  <a:pt x="4953000" y="10668"/>
                </a:lnTo>
                <a:close/>
              </a:path>
              <a:path w="5721350" h="10795">
                <a:moveTo>
                  <a:pt x="4980431" y="10668"/>
                </a:moveTo>
                <a:lnTo>
                  <a:pt x="4966715" y="10668"/>
                </a:lnTo>
                <a:lnTo>
                  <a:pt x="4963668" y="7620"/>
                </a:lnTo>
                <a:lnTo>
                  <a:pt x="4963668" y="3048"/>
                </a:lnTo>
                <a:lnTo>
                  <a:pt x="4966715" y="0"/>
                </a:lnTo>
                <a:lnTo>
                  <a:pt x="4980431" y="0"/>
                </a:lnTo>
                <a:lnTo>
                  <a:pt x="4983479" y="3048"/>
                </a:lnTo>
                <a:lnTo>
                  <a:pt x="4983479" y="7620"/>
                </a:lnTo>
                <a:lnTo>
                  <a:pt x="4980431" y="10668"/>
                </a:lnTo>
                <a:close/>
              </a:path>
              <a:path w="5721350" h="10795">
                <a:moveTo>
                  <a:pt x="5009388" y="10668"/>
                </a:moveTo>
                <a:lnTo>
                  <a:pt x="4994147" y="10668"/>
                </a:lnTo>
                <a:lnTo>
                  <a:pt x="4992624" y="7620"/>
                </a:lnTo>
                <a:lnTo>
                  <a:pt x="4992624" y="3048"/>
                </a:lnTo>
                <a:lnTo>
                  <a:pt x="4994147" y="0"/>
                </a:lnTo>
                <a:lnTo>
                  <a:pt x="5009388" y="0"/>
                </a:lnTo>
                <a:lnTo>
                  <a:pt x="5010912" y="3048"/>
                </a:lnTo>
                <a:lnTo>
                  <a:pt x="5010912" y="7620"/>
                </a:lnTo>
                <a:lnTo>
                  <a:pt x="5009388" y="10668"/>
                </a:lnTo>
                <a:close/>
              </a:path>
              <a:path w="5721350" h="10795">
                <a:moveTo>
                  <a:pt x="5038344" y="10668"/>
                </a:moveTo>
                <a:lnTo>
                  <a:pt x="5023104" y="10668"/>
                </a:lnTo>
                <a:lnTo>
                  <a:pt x="5021579" y="7620"/>
                </a:lnTo>
                <a:lnTo>
                  <a:pt x="5021579" y="3048"/>
                </a:lnTo>
                <a:lnTo>
                  <a:pt x="5023104" y="0"/>
                </a:lnTo>
                <a:lnTo>
                  <a:pt x="5038344" y="0"/>
                </a:lnTo>
                <a:lnTo>
                  <a:pt x="5039868" y="3048"/>
                </a:lnTo>
                <a:lnTo>
                  <a:pt x="5039868" y="7620"/>
                </a:lnTo>
                <a:lnTo>
                  <a:pt x="5038344" y="10668"/>
                </a:lnTo>
                <a:close/>
              </a:path>
              <a:path w="5721350" h="10795">
                <a:moveTo>
                  <a:pt x="5065776" y="10668"/>
                </a:moveTo>
                <a:lnTo>
                  <a:pt x="5052060" y="10668"/>
                </a:lnTo>
                <a:lnTo>
                  <a:pt x="5049012" y="7620"/>
                </a:lnTo>
                <a:lnTo>
                  <a:pt x="5049012" y="3048"/>
                </a:lnTo>
                <a:lnTo>
                  <a:pt x="5052060" y="0"/>
                </a:lnTo>
                <a:lnTo>
                  <a:pt x="5065776" y="0"/>
                </a:lnTo>
                <a:lnTo>
                  <a:pt x="5068824" y="3048"/>
                </a:lnTo>
                <a:lnTo>
                  <a:pt x="5068824" y="7620"/>
                </a:lnTo>
                <a:lnTo>
                  <a:pt x="5065776" y="10668"/>
                </a:lnTo>
                <a:close/>
              </a:path>
              <a:path w="5721350" h="10795">
                <a:moveTo>
                  <a:pt x="5094731" y="10668"/>
                </a:moveTo>
                <a:lnTo>
                  <a:pt x="5079492" y="10668"/>
                </a:lnTo>
                <a:lnTo>
                  <a:pt x="5077968" y="7620"/>
                </a:lnTo>
                <a:lnTo>
                  <a:pt x="5077968" y="3048"/>
                </a:lnTo>
                <a:lnTo>
                  <a:pt x="5079492" y="0"/>
                </a:lnTo>
                <a:lnTo>
                  <a:pt x="5094731" y="0"/>
                </a:lnTo>
                <a:lnTo>
                  <a:pt x="5096256" y="3048"/>
                </a:lnTo>
                <a:lnTo>
                  <a:pt x="5096256" y="7620"/>
                </a:lnTo>
                <a:lnTo>
                  <a:pt x="5094731" y="10668"/>
                </a:lnTo>
                <a:close/>
              </a:path>
              <a:path w="5721350" h="10795">
                <a:moveTo>
                  <a:pt x="5122163" y="10668"/>
                </a:moveTo>
                <a:lnTo>
                  <a:pt x="5108447" y="10668"/>
                </a:lnTo>
                <a:lnTo>
                  <a:pt x="5105400" y="7620"/>
                </a:lnTo>
                <a:lnTo>
                  <a:pt x="5105400" y="3048"/>
                </a:lnTo>
                <a:lnTo>
                  <a:pt x="5108447" y="0"/>
                </a:lnTo>
                <a:lnTo>
                  <a:pt x="5122163" y="0"/>
                </a:lnTo>
                <a:lnTo>
                  <a:pt x="5125212" y="3048"/>
                </a:lnTo>
                <a:lnTo>
                  <a:pt x="5125212" y="7620"/>
                </a:lnTo>
                <a:lnTo>
                  <a:pt x="5122163" y="10668"/>
                </a:lnTo>
                <a:close/>
              </a:path>
              <a:path w="5721350" h="10795">
                <a:moveTo>
                  <a:pt x="5151120" y="10668"/>
                </a:moveTo>
                <a:lnTo>
                  <a:pt x="5135879" y="10668"/>
                </a:lnTo>
                <a:lnTo>
                  <a:pt x="5134356" y="7620"/>
                </a:lnTo>
                <a:lnTo>
                  <a:pt x="5134356" y="3048"/>
                </a:lnTo>
                <a:lnTo>
                  <a:pt x="5135879" y="0"/>
                </a:lnTo>
                <a:lnTo>
                  <a:pt x="5151120" y="0"/>
                </a:lnTo>
                <a:lnTo>
                  <a:pt x="5152644" y="3048"/>
                </a:lnTo>
                <a:lnTo>
                  <a:pt x="5152644" y="7620"/>
                </a:lnTo>
                <a:lnTo>
                  <a:pt x="5151120" y="10668"/>
                </a:lnTo>
                <a:close/>
              </a:path>
              <a:path w="5721350" h="10795">
                <a:moveTo>
                  <a:pt x="5180076" y="10668"/>
                </a:moveTo>
                <a:lnTo>
                  <a:pt x="5164836" y="10668"/>
                </a:lnTo>
                <a:lnTo>
                  <a:pt x="5163312" y="7620"/>
                </a:lnTo>
                <a:lnTo>
                  <a:pt x="5163312" y="3048"/>
                </a:lnTo>
                <a:lnTo>
                  <a:pt x="5164836" y="0"/>
                </a:lnTo>
                <a:lnTo>
                  <a:pt x="5180076" y="0"/>
                </a:lnTo>
                <a:lnTo>
                  <a:pt x="5181600" y="3048"/>
                </a:lnTo>
                <a:lnTo>
                  <a:pt x="5181600" y="7620"/>
                </a:lnTo>
                <a:lnTo>
                  <a:pt x="5180076" y="10668"/>
                </a:lnTo>
                <a:close/>
              </a:path>
              <a:path w="5721350" h="10795">
                <a:moveTo>
                  <a:pt x="5207508" y="10668"/>
                </a:moveTo>
                <a:lnTo>
                  <a:pt x="5193792" y="10668"/>
                </a:lnTo>
                <a:lnTo>
                  <a:pt x="5190744" y="7620"/>
                </a:lnTo>
                <a:lnTo>
                  <a:pt x="5190744" y="3048"/>
                </a:lnTo>
                <a:lnTo>
                  <a:pt x="5193792" y="0"/>
                </a:lnTo>
                <a:lnTo>
                  <a:pt x="5207508" y="0"/>
                </a:lnTo>
                <a:lnTo>
                  <a:pt x="5210556" y="3048"/>
                </a:lnTo>
                <a:lnTo>
                  <a:pt x="5210556" y="7620"/>
                </a:lnTo>
                <a:lnTo>
                  <a:pt x="5207508" y="10668"/>
                </a:lnTo>
                <a:close/>
              </a:path>
              <a:path w="5721350" h="10795">
                <a:moveTo>
                  <a:pt x="5236463" y="10668"/>
                </a:moveTo>
                <a:lnTo>
                  <a:pt x="5221224" y="10668"/>
                </a:lnTo>
                <a:lnTo>
                  <a:pt x="5219700" y="7620"/>
                </a:lnTo>
                <a:lnTo>
                  <a:pt x="5219700" y="3048"/>
                </a:lnTo>
                <a:lnTo>
                  <a:pt x="5221224" y="0"/>
                </a:lnTo>
                <a:lnTo>
                  <a:pt x="5236463" y="0"/>
                </a:lnTo>
                <a:lnTo>
                  <a:pt x="5237988" y="3048"/>
                </a:lnTo>
                <a:lnTo>
                  <a:pt x="5237988" y="7620"/>
                </a:lnTo>
                <a:lnTo>
                  <a:pt x="5236463" y="10668"/>
                </a:lnTo>
                <a:close/>
              </a:path>
              <a:path w="5721350" h="10795">
                <a:moveTo>
                  <a:pt x="5263896" y="10668"/>
                </a:moveTo>
                <a:lnTo>
                  <a:pt x="5250179" y="10668"/>
                </a:lnTo>
                <a:lnTo>
                  <a:pt x="5247131" y="7620"/>
                </a:lnTo>
                <a:lnTo>
                  <a:pt x="5247131" y="3048"/>
                </a:lnTo>
                <a:lnTo>
                  <a:pt x="5250179" y="0"/>
                </a:lnTo>
                <a:lnTo>
                  <a:pt x="5263896" y="0"/>
                </a:lnTo>
                <a:lnTo>
                  <a:pt x="5266944" y="3048"/>
                </a:lnTo>
                <a:lnTo>
                  <a:pt x="5266944" y="7620"/>
                </a:lnTo>
                <a:lnTo>
                  <a:pt x="5263896" y="10668"/>
                </a:lnTo>
                <a:close/>
              </a:path>
              <a:path w="5721350" h="10795">
                <a:moveTo>
                  <a:pt x="5292852" y="10668"/>
                </a:moveTo>
                <a:lnTo>
                  <a:pt x="5277612" y="10668"/>
                </a:lnTo>
                <a:lnTo>
                  <a:pt x="5276088" y="7620"/>
                </a:lnTo>
                <a:lnTo>
                  <a:pt x="5276088" y="3048"/>
                </a:lnTo>
                <a:lnTo>
                  <a:pt x="5277612" y="0"/>
                </a:lnTo>
                <a:lnTo>
                  <a:pt x="5292852" y="0"/>
                </a:lnTo>
                <a:lnTo>
                  <a:pt x="5294376" y="3048"/>
                </a:lnTo>
                <a:lnTo>
                  <a:pt x="5294376" y="7620"/>
                </a:lnTo>
                <a:lnTo>
                  <a:pt x="5292852" y="10668"/>
                </a:lnTo>
                <a:close/>
              </a:path>
              <a:path w="5721350" h="10795">
                <a:moveTo>
                  <a:pt x="5321808" y="10668"/>
                </a:moveTo>
                <a:lnTo>
                  <a:pt x="5306568" y="10668"/>
                </a:lnTo>
                <a:lnTo>
                  <a:pt x="5305044" y="7620"/>
                </a:lnTo>
                <a:lnTo>
                  <a:pt x="5305044" y="3048"/>
                </a:lnTo>
                <a:lnTo>
                  <a:pt x="5306568" y="0"/>
                </a:lnTo>
                <a:lnTo>
                  <a:pt x="5321808" y="0"/>
                </a:lnTo>
                <a:lnTo>
                  <a:pt x="5323331" y="3048"/>
                </a:lnTo>
                <a:lnTo>
                  <a:pt x="5323331" y="7620"/>
                </a:lnTo>
                <a:lnTo>
                  <a:pt x="5321808" y="10668"/>
                </a:lnTo>
                <a:close/>
              </a:path>
              <a:path w="5721350" h="10795">
                <a:moveTo>
                  <a:pt x="5349240" y="10668"/>
                </a:moveTo>
                <a:lnTo>
                  <a:pt x="5335524" y="10668"/>
                </a:lnTo>
                <a:lnTo>
                  <a:pt x="5332476" y="7620"/>
                </a:lnTo>
                <a:lnTo>
                  <a:pt x="5332476" y="3048"/>
                </a:lnTo>
                <a:lnTo>
                  <a:pt x="5335524" y="0"/>
                </a:lnTo>
                <a:lnTo>
                  <a:pt x="5349240" y="0"/>
                </a:lnTo>
                <a:lnTo>
                  <a:pt x="5352288" y="3048"/>
                </a:lnTo>
                <a:lnTo>
                  <a:pt x="5352288" y="7620"/>
                </a:lnTo>
                <a:lnTo>
                  <a:pt x="5349240" y="10668"/>
                </a:lnTo>
                <a:close/>
              </a:path>
              <a:path w="5721350" h="10795">
                <a:moveTo>
                  <a:pt x="5378196" y="10668"/>
                </a:moveTo>
                <a:lnTo>
                  <a:pt x="5362956" y="10668"/>
                </a:lnTo>
                <a:lnTo>
                  <a:pt x="5361431" y="7620"/>
                </a:lnTo>
                <a:lnTo>
                  <a:pt x="5361431" y="3048"/>
                </a:lnTo>
                <a:lnTo>
                  <a:pt x="5362956" y="0"/>
                </a:lnTo>
                <a:lnTo>
                  <a:pt x="5378196" y="0"/>
                </a:lnTo>
                <a:lnTo>
                  <a:pt x="5379720" y="3048"/>
                </a:lnTo>
                <a:lnTo>
                  <a:pt x="5379720" y="7620"/>
                </a:lnTo>
                <a:lnTo>
                  <a:pt x="5378196" y="10668"/>
                </a:lnTo>
                <a:close/>
              </a:path>
              <a:path w="5721350" h="10795">
                <a:moveTo>
                  <a:pt x="5407152" y="10668"/>
                </a:moveTo>
                <a:lnTo>
                  <a:pt x="5391912" y="10668"/>
                </a:lnTo>
                <a:lnTo>
                  <a:pt x="5390388" y="7620"/>
                </a:lnTo>
                <a:lnTo>
                  <a:pt x="5390388" y="3048"/>
                </a:lnTo>
                <a:lnTo>
                  <a:pt x="5391912" y="0"/>
                </a:lnTo>
                <a:lnTo>
                  <a:pt x="5407152" y="0"/>
                </a:lnTo>
                <a:lnTo>
                  <a:pt x="5408676" y="3048"/>
                </a:lnTo>
                <a:lnTo>
                  <a:pt x="5408676" y="7620"/>
                </a:lnTo>
                <a:lnTo>
                  <a:pt x="5407152" y="10668"/>
                </a:lnTo>
                <a:close/>
              </a:path>
              <a:path w="5721350" h="10795">
                <a:moveTo>
                  <a:pt x="5434584" y="10668"/>
                </a:moveTo>
                <a:lnTo>
                  <a:pt x="5420868" y="10668"/>
                </a:lnTo>
                <a:lnTo>
                  <a:pt x="5417820" y="7620"/>
                </a:lnTo>
                <a:lnTo>
                  <a:pt x="5417820" y="3048"/>
                </a:lnTo>
                <a:lnTo>
                  <a:pt x="5420868" y="0"/>
                </a:lnTo>
                <a:lnTo>
                  <a:pt x="5434584" y="0"/>
                </a:lnTo>
                <a:lnTo>
                  <a:pt x="5437631" y="3048"/>
                </a:lnTo>
                <a:lnTo>
                  <a:pt x="5437631" y="7620"/>
                </a:lnTo>
                <a:lnTo>
                  <a:pt x="5434584" y="10668"/>
                </a:lnTo>
                <a:close/>
              </a:path>
              <a:path w="5721350" h="10795">
                <a:moveTo>
                  <a:pt x="5463540" y="10668"/>
                </a:moveTo>
                <a:lnTo>
                  <a:pt x="5448300" y="10668"/>
                </a:lnTo>
                <a:lnTo>
                  <a:pt x="5446776" y="7620"/>
                </a:lnTo>
                <a:lnTo>
                  <a:pt x="5446776" y="3048"/>
                </a:lnTo>
                <a:lnTo>
                  <a:pt x="5448300" y="0"/>
                </a:lnTo>
                <a:lnTo>
                  <a:pt x="5463540" y="0"/>
                </a:lnTo>
                <a:lnTo>
                  <a:pt x="5465063" y="3048"/>
                </a:lnTo>
                <a:lnTo>
                  <a:pt x="5465063" y="7620"/>
                </a:lnTo>
                <a:lnTo>
                  <a:pt x="5463540" y="10668"/>
                </a:lnTo>
                <a:close/>
              </a:path>
              <a:path w="5721350" h="10795">
                <a:moveTo>
                  <a:pt x="5490972" y="10668"/>
                </a:moveTo>
                <a:lnTo>
                  <a:pt x="5477256" y="10668"/>
                </a:lnTo>
                <a:lnTo>
                  <a:pt x="5474208" y="7620"/>
                </a:lnTo>
                <a:lnTo>
                  <a:pt x="5474208" y="3048"/>
                </a:lnTo>
                <a:lnTo>
                  <a:pt x="5477256" y="0"/>
                </a:lnTo>
                <a:lnTo>
                  <a:pt x="5490972" y="0"/>
                </a:lnTo>
                <a:lnTo>
                  <a:pt x="5494020" y="3048"/>
                </a:lnTo>
                <a:lnTo>
                  <a:pt x="5494020" y="7620"/>
                </a:lnTo>
                <a:lnTo>
                  <a:pt x="5490972" y="10668"/>
                </a:lnTo>
                <a:close/>
              </a:path>
              <a:path w="5721350" h="10795">
                <a:moveTo>
                  <a:pt x="5519928" y="10668"/>
                </a:moveTo>
                <a:lnTo>
                  <a:pt x="5504688" y="10668"/>
                </a:lnTo>
                <a:lnTo>
                  <a:pt x="5503163" y="7620"/>
                </a:lnTo>
                <a:lnTo>
                  <a:pt x="5503163" y="3048"/>
                </a:lnTo>
                <a:lnTo>
                  <a:pt x="5504688" y="0"/>
                </a:lnTo>
                <a:lnTo>
                  <a:pt x="5519928" y="0"/>
                </a:lnTo>
                <a:lnTo>
                  <a:pt x="5521452" y="3048"/>
                </a:lnTo>
                <a:lnTo>
                  <a:pt x="5521452" y="7620"/>
                </a:lnTo>
                <a:lnTo>
                  <a:pt x="5519928" y="10668"/>
                </a:lnTo>
                <a:close/>
              </a:path>
              <a:path w="5721350" h="10795">
                <a:moveTo>
                  <a:pt x="5548884" y="10668"/>
                </a:moveTo>
                <a:lnTo>
                  <a:pt x="5533644" y="10668"/>
                </a:lnTo>
                <a:lnTo>
                  <a:pt x="5532120" y="7620"/>
                </a:lnTo>
                <a:lnTo>
                  <a:pt x="5532120" y="3048"/>
                </a:lnTo>
                <a:lnTo>
                  <a:pt x="5533644" y="0"/>
                </a:lnTo>
                <a:lnTo>
                  <a:pt x="5548884" y="0"/>
                </a:lnTo>
                <a:lnTo>
                  <a:pt x="5550408" y="3048"/>
                </a:lnTo>
                <a:lnTo>
                  <a:pt x="5550408" y="7620"/>
                </a:lnTo>
                <a:lnTo>
                  <a:pt x="5548884" y="10668"/>
                </a:lnTo>
                <a:close/>
              </a:path>
              <a:path w="5721350" h="10795">
                <a:moveTo>
                  <a:pt x="5576315" y="10668"/>
                </a:moveTo>
                <a:lnTo>
                  <a:pt x="5562600" y="10668"/>
                </a:lnTo>
                <a:lnTo>
                  <a:pt x="5559552" y="7620"/>
                </a:lnTo>
                <a:lnTo>
                  <a:pt x="5559552" y="3048"/>
                </a:lnTo>
                <a:lnTo>
                  <a:pt x="5562600" y="0"/>
                </a:lnTo>
                <a:lnTo>
                  <a:pt x="5576315" y="0"/>
                </a:lnTo>
                <a:lnTo>
                  <a:pt x="5579363" y="3048"/>
                </a:lnTo>
                <a:lnTo>
                  <a:pt x="5579363" y="7620"/>
                </a:lnTo>
                <a:lnTo>
                  <a:pt x="5576315" y="10668"/>
                </a:lnTo>
                <a:close/>
              </a:path>
              <a:path w="5721350" h="10795">
                <a:moveTo>
                  <a:pt x="5605272" y="10668"/>
                </a:moveTo>
                <a:lnTo>
                  <a:pt x="5590031" y="10668"/>
                </a:lnTo>
                <a:lnTo>
                  <a:pt x="5588508" y="7620"/>
                </a:lnTo>
                <a:lnTo>
                  <a:pt x="5588508" y="3048"/>
                </a:lnTo>
                <a:lnTo>
                  <a:pt x="5590031" y="0"/>
                </a:lnTo>
                <a:lnTo>
                  <a:pt x="5605272" y="0"/>
                </a:lnTo>
                <a:lnTo>
                  <a:pt x="5606796" y="3048"/>
                </a:lnTo>
                <a:lnTo>
                  <a:pt x="5606796" y="7620"/>
                </a:lnTo>
                <a:lnTo>
                  <a:pt x="5605272" y="10668"/>
                </a:lnTo>
                <a:close/>
              </a:path>
              <a:path w="5721350" h="10795">
                <a:moveTo>
                  <a:pt x="5632704" y="10668"/>
                </a:moveTo>
                <a:lnTo>
                  <a:pt x="5618988" y="10668"/>
                </a:lnTo>
                <a:lnTo>
                  <a:pt x="5615940" y="7620"/>
                </a:lnTo>
                <a:lnTo>
                  <a:pt x="5615940" y="3048"/>
                </a:lnTo>
                <a:lnTo>
                  <a:pt x="5618988" y="0"/>
                </a:lnTo>
                <a:lnTo>
                  <a:pt x="5632704" y="0"/>
                </a:lnTo>
                <a:lnTo>
                  <a:pt x="5635752" y="3048"/>
                </a:lnTo>
                <a:lnTo>
                  <a:pt x="5635752" y="7620"/>
                </a:lnTo>
                <a:lnTo>
                  <a:pt x="5632704" y="10668"/>
                </a:lnTo>
                <a:close/>
              </a:path>
              <a:path w="5721350" h="10795">
                <a:moveTo>
                  <a:pt x="5661660" y="10668"/>
                </a:moveTo>
                <a:lnTo>
                  <a:pt x="5646420" y="10668"/>
                </a:lnTo>
                <a:lnTo>
                  <a:pt x="5644896" y="7620"/>
                </a:lnTo>
                <a:lnTo>
                  <a:pt x="5644896" y="3048"/>
                </a:lnTo>
                <a:lnTo>
                  <a:pt x="5646420" y="0"/>
                </a:lnTo>
                <a:lnTo>
                  <a:pt x="5661660" y="0"/>
                </a:lnTo>
                <a:lnTo>
                  <a:pt x="5663184" y="3048"/>
                </a:lnTo>
                <a:lnTo>
                  <a:pt x="5663184" y="7620"/>
                </a:lnTo>
                <a:lnTo>
                  <a:pt x="5661660" y="10668"/>
                </a:lnTo>
                <a:close/>
              </a:path>
              <a:path w="5721350" h="10795">
                <a:moveTo>
                  <a:pt x="5690615" y="10668"/>
                </a:moveTo>
                <a:lnTo>
                  <a:pt x="5675376" y="10668"/>
                </a:lnTo>
                <a:lnTo>
                  <a:pt x="5673852" y="7620"/>
                </a:lnTo>
                <a:lnTo>
                  <a:pt x="5673852" y="3048"/>
                </a:lnTo>
                <a:lnTo>
                  <a:pt x="5675376" y="0"/>
                </a:lnTo>
                <a:lnTo>
                  <a:pt x="5690615" y="0"/>
                </a:lnTo>
                <a:lnTo>
                  <a:pt x="5692140" y="3048"/>
                </a:lnTo>
                <a:lnTo>
                  <a:pt x="5692140" y="7620"/>
                </a:lnTo>
                <a:lnTo>
                  <a:pt x="5690615" y="10668"/>
                </a:lnTo>
                <a:close/>
              </a:path>
              <a:path w="5721350" h="10795">
                <a:moveTo>
                  <a:pt x="5718047" y="10668"/>
                </a:moveTo>
                <a:lnTo>
                  <a:pt x="5704331" y="10668"/>
                </a:lnTo>
                <a:lnTo>
                  <a:pt x="5701284" y="7620"/>
                </a:lnTo>
                <a:lnTo>
                  <a:pt x="5701284" y="3048"/>
                </a:lnTo>
                <a:lnTo>
                  <a:pt x="5704331" y="0"/>
                </a:lnTo>
                <a:lnTo>
                  <a:pt x="5718047" y="0"/>
                </a:lnTo>
                <a:lnTo>
                  <a:pt x="5721096" y="3048"/>
                </a:lnTo>
                <a:lnTo>
                  <a:pt x="5721096" y="7620"/>
                </a:lnTo>
                <a:lnTo>
                  <a:pt x="5718047" y="10668"/>
                </a:lnTo>
                <a:close/>
              </a:path>
            </a:pathLst>
          </a:custGeom>
          <a:solidFill>
            <a:srgbClr val="000000"/>
          </a:solidFill>
        </p:spPr>
        <p:txBody>
          <a:bodyPr wrap="square" lIns="0" tIns="0" rIns="0" bIns="0" rtlCol="0"/>
          <a:lstStyle/>
          <a:p/>
        </p:txBody>
      </p:sp>
      <p:sp>
        <p:nvSpPr>
          <p:cNvPr id="14" name="object 14"/>
          <p:cNvSpPr/>
          <p:nvPr/>
        </p:nvSpPr>
        <p:spPr>
          <a:xfrm>
            <a:off x="1292351" y="3880103"/>
            <a:ext cx="5447030" cy="0"/>
          </a:xfrm>
          <a:custGeom>
            <a:avLst/>
            <a:gdLst/>
            <a:ahLst/>
            <a:cxnLst/>
            <a:rect l="l" t="t" r="r" b="b"/>
            <a:pathLst>
              <a:path w="5447030" h="0">
                <a:moveTo>
                  <a:pt x="0" y="0"/>
                </a:moveTo>
                <a:lnTo>
                  <a:pt x="5446776" y="0"/>
                </a:lnTo>
              </a:path>
            </a:pathLst>
          </a:custGeom>
          <a:ln w="9144">
            <a:solidFill>
              <a:srgbClr val="9CBA60"/>
            </a:solidFill>
          </a:ln>
        </p:spPr>
        <p:txBody>
          <a:bodyPr wrap="square" lIns="0" tIns="0" rIns="0" bIns="0" rtlCol="0"/>
          <a:lstStyle/>
          <a:p/>
        </p:txBody>
      </p:sp>
      <p:sp>
        <p:nvSpPr>
          <p:cNvPr id="15" name="object 15"/>
          <p:cNvSpPr/>
          <p:nvPr/>
        </p:nvSpPr>
        <p:spPr>
          <a:xfrm>
            <a:off x="1292351" y="3468623"/>
            <a:ext cx="5447030" cy="382905"/>
          </a:xfrm>
          <a:custGeom>
            <a:avLst/>
            <a:gdLst/>
            <a:ahLst/>
            <a:cxnLst/>
            <a:rect l="l" t="t" r="r" b="b"/>
            <a:pathLst>
              <a:path w="5447030" h="382904">
                <a:moveTo>
                  <a:pt x="0" y="64008"/>
                </a:moveTo>
                <a:lnTo>
                  <a:pt x="2269236" y="382524"/>
                </a:lnTo>
                <a:lnTo>
                  <a:pt x="3630167" y="382524"/>
                </a:lnTo>
                <a:lnTo>
                  <a:pt x="5446776" y="0"/>
                </a:lnTo>
              </a:path>
            </a:pathLst>
          </a:custGeom>
          <a:ln w="9144">
            <a:solidFill>
              <a:srgbClr val="0070BF"/>
            </a:solidFill>
          </a:ln>
        </p:spPr>
        <p:txBody>
          <a:bodyPr wrap="square" lIns="0" tIns="0" rIns="0" bIns="0" rtlCol="0"/>
          <a:lstStyle/>
          <a:p/>
        </p:txBody>
      </p:sp>
      <p:sp>
        <p:nvSpPr>
          <p:cNvPr id="16" name="object 16"/>
          <p:cNvSpPr/>
          <p:nvPr/>
        </p:nvSpPr>
        <p:spPr>
          <a:xfrm>
            <a:off x="964691" y="3541776"/>
            <a:ext cx="277495" cy="0"/>
          </a:xfrm>
          <a:custGeom>
            <a:avLst/>
            <a:gdLst/>
            <a:ahLst/>
            <a:cxnLst/>
            <a:rect l="l" t="t" r="r" b="b"/>
            <a:pathLst>
              <a:path w="277494" h="0">
                <a:moveTo>
                  <a:pt x="0" y="0"/>
                </a:moveTo>
                <a:lnTo>
                  <a:pt x="277367" y="0"/>
                </a:lnTo>
                <a:lnTo>
                  <a:pt x="0" y="0"/>
                </a:lnTo>
                <a:close/>
              </a:path>
            </a:pathLst>
          </a:custGeom>
          <a:ln w="3175">
            <a:solidFill>
              <a:srgbClr val="000000"/>
            </a:solidFill>
          </a:ln>
        </p:spPr>
        <p:txBody>
          <a:bodyPr wrap="square" lIns="0" tIns="0" rIns="0" bIns="0" rtlCol="0"/>
          <a:lstStyle/>
          <a:p/>
        </p:txBody>
      </p:sp>
      <p:sp>
        <p:nvSpPr>
          <p:cNvPr id="17" name="object 17"/>
          <p:cNvSpPr/>
          <p:nvPr/>
        </p:nvSpPr>
        <p:spPr>
          <a:xfrm>
            <a:off x="964691" y="3468623"/>
            <a:ext cx="277495" cy="0"/>
          </a:xfrm>
          <a:custGeom>
            <a:avLst/>
            <a:gdLst/>
            <a:ahLst/>
            <a:cxnLst/>
            <a:rect l="l" t="t" r="r" b="b"/>
            <a:pathLst>
              <a:path w="277494" h="0">
                <a:moveTo>
                  <a:pt x="0" y="0"/>
                </a:moveTo>
                <a:lnTo>
                  <a:pt x="277367" y="0"/>
                </a:lnTo>
                <a:lnTo>
                  <a:pt x="0" y="0"/>
                </a:lnTo>
                <a:close/>
              </a:path>
            </a:pathLst>
          </a:custGeom>
          <a:ln w="3175">
            <a:solidFill>
              <a:srgbClr val="000000"/>
            </a:solidFill>
          </a:ln>
        </p:spPr>
        <p:txBody>
          <a:bodyPr wrap="square" lIns="0" tIns="0" rIns="0" bIns="0" rtlCol="0"/>
          <a:lstStyle/>
          <a:p/>
        </p:txBody>
      </p:sp>
      <p:sp>
        <p:nvSpPr>
          <p:cNvPr id="18" name="object 18"/>
          <p:cNvSpPr/>
          <p:nvPr/>
        </p:nvSpPr>
        <p:spPr>
          <a:xfrm>
            <a:off x="1065275" y="3614927"/>
            <a:ext cx="0" cy="83820"/>
          </a:xfrm>
          <a:custGeom>
            <a:avLst/>
            <a:gdLst/>
            <a:ahLst/>
            <a:cxnLst/>
            <a:rect l="l" t="t" r="r" b="b"/>
            <a:pathLst>
              <a:path w="0" h="83820">
                <a:moveTo>
                  <a:pt x="0" y="83820"/>
                </a:moveTo>
                <a:lnTo>
                  <a:pt x="0" y="0"/>
                </a:lnTo>
              </a:path>
            </a:pathLst>
          </a:custGeom>
          <a:ln w="3175">
            <a:solidFill>
              <a:srgbClr val="000000"/>
            </a:solidFill>
          </a:ln>
        </p:spPr>
        <p:txBody>
          <a:bodyPr wrap="square" lIns="0" tIns="0" rIns="0" bIns="0" rtlCol="0"/>
          <a:lstStyle/>
          <a:p/>
        </p:txBody>
      </p:sp>
      <p:sp>
        <p:nvSpPr>
          <p:cNvPr id="19" name="object 19"/>
          <p:cNvSpPr/>
          <p:nvPr/>
        </p:nvSpPr>
        <p:spPr>
          <a:xfrm>
            <a:off x="1065275" y="3311652"/>
            <a:ext cx="0" cy="83820"/>
          </a:xfrm>
          <a:custGeom>
            <a:avLst/>
            <a:gdLst/>
            <a:ahLst/>
            <a:cxnLst/>
            <a:rect l="l" t="t" r="r" b="b"/>
            <a:pathLst>
              <a:path w="0" h="83820">
                <a:moveTo>
                  <a:pt x="0" y="0"/>
                </a:moveTo>
                <a:lnTo>
                  <a:pt x="0" y="83820"/>
                </a:lnTo>
              </a:path>
            </a:pathLst>
          </a:custGeom>
          <a:ln w="3175">
            <a:solidFill>
              <a:srgbClr val="000000"/>
            </a:solidFill>
          </a:ln>
        </p:spPr>
        <p:txBody>
          <a:bodyPr wrap="square" lIns="0" tIns="0" rIns="0" bIns="0" rtlCol="0"/>
          <a:lstStyle/>
          <a:p/>
        </p:txBody>
      </p:sp>
      <p:sp>
        <p:nvSpPr>
          <p:cNvPr id="20" name="object 20"/>
          <p:cNvSpPr/>
          <p:nvPr/>
        </p:nvSpPr>
        <p:spPr>
          <a:xfrm>
            <a:off x="1065275" y="3244596"/>
            <a:ext cx="0" cy="224154"/>
          </a:xfrm>
          <a:custGeom>
            <a:avLst/>
            <a:gdLst/>
            <a:ahLst/>
            <a:cxnLst/>
            <a:rect l="l" t="t" r="r" b="b"/>
            <a:pathLst>
              <a:path w="0" h="224154">
                <a:moveTo>
                  <a:pt x="0" y="0"/>
                </a:moveTo>
                <a:lnTo>
                  <a:pt x="0" y="224027"/>
                </a:lnTo>
              </a:path>
            </a:pathLst>
          </a:custGeom>
          <a:ln w="3175">
            <a:solidFill>
              <a:srgbClr val="000000"/>
            </a:solidFill>
          </a:ln>
        </p:spPr>
        <p:txBody>
          <a:bodyPr wrap="square" lIns="0" tIns="0" rIns="0" bIns="0" rtlCol="0"/>
          <a:lstStyle/>
          <a:p/>
        </p:txBody>
      </p:sp>
      <p:sp>
        <p:nvSpPr>
          <p:cNvPr id="21" name="object 21"/>
          <p:cNvSpPr/>
          <p:nvPr/>
        </p:nvSpPr>
        <p:spPr>
          <a:xfrm>
            <a:off x="1039368" y="3541776"/>
            <a:ext cx="52069" cy="79375"/>
          </a:xfrm>
          <a:custGeom>
            <a:avLst/>
            <a:gdLst/>
            <a:ahLst/>
            <a:cxnLst/>
            <a:rect l="l" t="t" r="r" b="b"/>
            <a:pathLst>
              <a:path w="52069" h="79375">
                <a:moveTo>
                  <a:pt x="51815" y="79248"/>
                </a:moveTo>
                <a:lnTo>
                  <a:pt x="0" y="79248"/>
                </a:lnTo>
                <a:lnTo>
                  <a:pt x="25907" y="0"/>
                </a:lnTo>
                <a:lnTo>
                  <a:pt x="51815" y="79248"/>
                </a:lnTo>
                <a:close/>
              </a:path>
            </a:pathLst>
          </a:custGeom>
          <a:solidFill>
            <a:srgbClr val="000000"/>
          </a:solidFill>
        </p:spPr>
        <p:txBody>
          <a:bodyPr wrap="square" lIns="0" tIns="0" rIns="0" bIns="0" rtlCol="0"/>
          <a:lstStyle/>
          <a:p/>
        </p:txBody>
      </p:sp>
      <p:sp>
        <p:nvSpPr>
          <p:cNvPr id="22" name="object 22"/>
          <p:cNvSpPr/>
          <p:nvPr/>
        </p:nvSpPr>
        <p:spPr>
          <a:xfrm>
            <a:off x="1039368" y="3387852"/>
            <a:ext cx="52069" cy="81280"/>
          </a:xfrm>
          <a:custGeom>
            <a:avLst/>
            <a:gdLst/>
            <a:ahLst/>
            <a:cxnLst/>
            <a:rect l="l" t="t" r="r" b="b"/>
            <a:pathLst>
              <a:path w="52069" h="81279">
                <a:moveTo>
                  <a:pt x="25907" y="80772"/>
                </a:moveTo>
                <a:lnTo>
                  <a:pt x="0" y="0"/>
                </a:lnTo>
                <a:lnTo>
                  <a:pt x="51815" y="0"/>
                </a:lnTo>
                <a:lnTo>
                  <a:pt x="25907" y="80772"/>
                </a:lnTo>
                <a:close/>
              </a:path>
            </a:pathLst>
          </a:custGeom>
          <a:solidFill>
            <a:srgbClr val="000000"/>
          </a:solidFill>
        </p:spPr>
        <p:txBody>
          <a:bodyPr wrap="square" lIns="0" tIns="0" rIns="0" bIns="0" rtlCol="0"/>
          <a:lstStyle/>
          <a:p/>
        </p:txBody>
      </p:sp>
      <p:sp>
        <p:nvSpPr>
          <p:cNvPr id="23" name="object 23"/>
          <p:cNvSpPr txBox="1"/>
          <p:nvPr/>
        </p:nvSpPr>
        <p:spPr>
          <a:xfrm>
            <a:off x="750044" y="3084945"/>
            <a:ext cx="678815" cy="161925"/>
          </a:xfrm>
          <a:prstGeom prst="rect">
            <a:avLst/>
          </a:prstGeom>
        </p:spPr>
        <p:txBody>
          <a:bodyPr wrap="square" lIns="0" tIns="11430" rIns="0" bIns="0" rtlCol="0" vert="horz">
            <a:spAutoFit/>
          </a:bodyPr>
          <a:lstStyle/>
          <a:p>
            <a:pPr marL="25400">
              <a:lnSpc>
                <a:spcPct val="100000"/>
              </a:lnSpc>
              <a:spcBef>
                <a:spcPts val="90"/>
              </a:spcBef>
            </a:pPr>
            <a:r>
              <a:rPr dirty="0" sz="900" spc="-270">
                <a:solidFill>
                  <a:srgbClr val="548AD4"/>
                </a:solidFill>
                <a:latin typeface="Cambria"/>
                <a:cs typeface="Cambria"/>
              </a:rPr>
              <a:t>e</a:t>
            </a:r>
            <a:r>
              <a:rPr dirty="0" baseline="-10101" sz="825" spc="-405">
                <a:solidFill>
                  <a:srgbClr val="548AD4"/>
                </a:solidFill>
                <a:latin typeface="Cambria"/>
                <a:cs typeface="Cambria"/>
              </a:rPr>
              <a:t>e</a:t>
            </a:r>
            <a:r>
              <a:rPr dirty="0" sz="900" spc="-270">
                <a:solidFill>
                  <a:srgbClr val="548AD4"/>
                </a:solidFill>
                <a:latin typeface="Cambria"/>
                <a:cs typeface="Cambria"/>
              </a:rPr>
              <a:t>=-26.813in</a:t>
            </a:r>
            <a:endParaRPr sz="900">
              <a:latin typeface="Cambria"/>
              <a:cs typeface="Cambria"/>
            </a:endParaRPr>
          </a:p>
        </p:txBody>
      </p:sp>
      <p:sp>
        <p:nvSpPr>
          <p:cNvPr id="24" name="object 24"/>
          <p:cNvSpPr/>
          <p:nvPr/>
        </p:nvSpPr>
        <p:spPr>
          <a:xfrm>
            <a:off x="3611879" y="3851147"/>
            <a:ext cx="504825" cy="0"/>
          </a:xfrm>
          <a:custGeom>
            <a:avLst/>
            <a:gdLst/>
            <a:ahLst/>
            <a:cxnLst/>
            <a:rect l="l" t="t" r="r" b="b"/>
            <a:pathLst>
              <a:path w="504825" h="0">
                <a:moveTo>
                  <a:pt x="504443" y="0"/>
                </a:moveTo>
                <a:lnTo>
                  <a:pt x="0" y="0"/>
                </a:lnTo>
                <a:lnTo>
                  <a:pt x="504443" y="0"/>
                </a:lnTo>
                <a:close/>
              </a:path>
            </a:pathLst>
          </a:custGeom>
          <a:ln w="3175">
            <a:solidFill>
              <a:srgbClr val="000000"/>
            </a:solidFill>
          </a:ln>
        </p:spPr>
        <p:txBody>
          <a:bodyPr wrap="square" lIns="0" tIns="0" rIns="0" bIns="0" rtlCol="0"/>
          <a:lstStyle/>
          <a:p/>
        </p:txBody>
      </p:sp>
      <p:sp>
        <p:nvSpPr>
          <p:cNvPr id="25" name="object 25"/>
          <p:cNvSpPr/>
          <p:nvPr/>
        </p:nvSpPr>
        <p:spPr>
          <a:xfrm>
            <a:off x="3611879" y="3645408"/>
            <a:ext cx="504825" cy="0"/>
          </a:xfrm>
          <a:custGeom>
            <a:avLst/>
            <a:gdLst/>
            <a:ahLst/>
            <a:cxnLst/>
            <a:rect l="l" t="t" r="r" b="b"/>
            <a:pathLst>
              <a:path w="504825" h="0">
                <a:moveTo>
                  <a:pt x="504443" y="0"/>
                </a:moveTo>
                <a:lnTo>
                  <a:pt x="0" y="0"/>
                </a:lnTo>
                <a:lnTo>
                  <a:pt x="504443" y="0"/>
                </a:lnTo>
                <a:close/>
              </a:path>
            </a:pathLst>
          </a:custGeom>
          <a:ln w="3175">
            <a:solidFill>
              <a:srgbClr val="000000"/>
            </a:solidFill>
          </a:ln>
        </p:spPr>
        <p:txBody>
          <a:bodyPr wrap="square" lIns="0" tIns="0" rIns="0" bIns="0" rtlCol="0"/>
          <a:lstStyle/>
          <a:p/>
        </p:txBody>
      </p:sp>
      <p:sp>
        <p:nvSpPr>
          <p:cNvPr id="26" name="object 26"/>
          <p:cNvSpPr/>
          <p:nvPr/>
        </p:nvSpPr>
        <p:spPr>
          <a:xfrm>
            <a:off x="4015740" y="3747515"/>
            <a:ext cx="0" cy="29209"/>
          </a:xfrm>
          <a:custGeom>
            <a:avLst/>
            <a:gdLst/>
            <a:ahLst/>
            <a:cxnLst/>
            <a:rect l="l" t="t" r="r" b="b"/>
            <a:pathLst>
              <a:path w="0" h="29210">
                <a:moveTo>
                  <a:pt x="0" y="0"/>
                </a:moveTo>
                <a:lnTo>
                  <a:pt x="0" y="28956"/>
                </a:lnTo>
              </a:path>
            </a:pathLst>
          </a:custGeom>
          <a:ln w="3175">
            <a:solidFill>
              <a:srgbClr val="000000"/>
            </a:solidFill>
          </a:ln>
        </p:spPr>
        <p:txBody>
          <a:bodyPr wrap="square" lIns="0" tIns="0" rIns="0" bIns="0" rtlCol="0"/>
          <a:lstStyle/>
          <a:p/>
        </p:txBody>
      </p:sp>
      <p:sp>
        <p:nvSpPr>
          <p:cNvPr id="27" name="object 27"/>
          <p:cNvSpPr/>
          <p:nvPr/>
        </p:nvSpPr>
        <p:spPr>
          <a:xfrm>
            <a:off x="4015740" y="3718559"/>
            <a:ext cx="0" cy="29209"/>
          </a:xfrm>
          <a:custGeom>
            <a:avLst/>
            <a:gdLst/>
            <a:ahLst/>
            <a:cxnLst/>
            <a:rect l="l" t="t" r="r" b="b"/>
            <a:pathLst>
              <a:path w="0" h="29210">
                <a:moveTo>
                  <a:pt x="0" y="28956"/>
                </a:moveTo>
                <a:lnTo>
                  <a:pt x="0" y="0"/>
                </a:lnTo>
              </a:path>
            </a:pathLst>
          </a:custGeom>
          <a:ln w="3175">
            <a:solidFill>
              <a:srgbClr val="000000"/>
            </a:solidFill>
          </a:ln>
        </p:spPr>
        <p:txBody>
          <a:bodyPr wrap="square" lIns="0" tIns="0" rIns="0" bIns="0" rtlCol="0"/>
          <a:lstStyle/>
          <a:p/>
        </p:txBody>
      </p:sp>
      <p:sp>
        <p:nvSpPr>
          <p:cNvPr id="28" name="object 28"/>
          <p:cNvSpPr/>
          <p:nvPr/>
        </p:nvSpPr>
        <p:spPr>
          <a:xfrm>
            <a:off x="4015740" y="3291840"/>
            <a:ext cx="169545" cy="353695"/>
          </a:xfrm>
          <a:custGeom>
            <a:avLst/>
            <a:gdLst/>
            <a:ahLst/>
            <a:cxnLst/>
            <a:rect l="l" t="t" r="r" b="b"/>
            <a:pathLst>
              <a:path w="169545" h="353695">
                <a:moveTo>
                  <a:pt x="169163" y="0"/>
                </a:moveTo>
                <a:lnTo>
                  <a:pt x="0" y="0"/>
                </a:lnTo>
                <a:lnTo>
                  <a:pt x="0" y="353567"/>
                </a:lnTo>
                <a:lnTo>
                  <a:pt x="0" y="0"/>
                </a:lnTo>
                <a:lnTo>
                  <a:pt x="169163" y="0"/>
                </a:lnTo>
              </a:path>
            </a:pathLst>
          </a:custGeom>
          <a:ln w="3175">
            <a:solidFill>
              <a:srgbClr val="000000"/>
            </a:solidFill>
          </a:ln>
        </p:spPr>
        <p:txBody>
          <a:bodyPr wrap="square" lIns="0" tIns="0" rIns="0" bIns="0" rtlCol="0"/>
          <a:lstStyle/>
          <a:p/>
        </p:txBody>
      </p:sp>
      <p:sp>
        <p:nvSpPr>
          <p:cNvPr id="29" name="object 29"/>
          <p:cNvSpPr/>
          <p:nvPr/>
        </p:nvSpPr>
        <p:spPr>
          <a:xfrm>
            <a:off x="3989832" y="3770376"/>
            <a:ext cx="52069" cy="81280"/>
          </a:xfrm>
          <a:custGeom>
            <a:avLst/>
            <a:gdLst/>
            <a:ahLst/>
            <a:cxnLst/>
            <a:rect l="l" t="t" r="r" b="b"/>
            <a:pathLst>
              <a:path w="52070" h="81279">
                <a:moveTo>
                  <a:pt x="25908" y="80772"/>
                </a:moveTo>
                <a:lnTo>
                  <a:pt x="0" y="0"/>
                </a:lnTo>
                <a:lnTo>
                  <a:pt x="51816" y="0"/>
                </a:lnTo>
                <a:lnTo>
                  <a:pt x="25908" y="80772"/>
                </a:lnTo>
                <a:close/>
              </a:path>
            </a:pathLst>
          </a:custGeom>
          <a:solidFill>
            <a:srgbClr val="000000"/>
          </a:solidFill>
        </p:spPr>
        <p:txBody>
          <a:bodyPr wrap="square" lIns="0" tIns="0" rIns="0" bIns="0" rtlCol="0"/>
          <a:lstStyle/>
          <a:p/>
        </p:txBody>
      </p:sp>
      <p:sp>
        <p:nvSpPr>
          <p:cNvPr id="30" name="object 30"/>
          <p:cNvSpPr/>
          <p:nvPr/>
        </p:nvSpPr>
        <p:spPr>
          <a:xfrm>
            <a:off x="3989832" y="3645408"/>
            <a:ext cx="52069" cy="79375"/>
          </a:xfrm>
          <a:custGeom>
            <a:avLst/>
            <a:gdLst/>
            <a:ahLst/>
            <a:cxnLst/>
            <a:rect l="l" t="t" r="r" b="b"/>
            <a:pathLst>
              <a:path w="52070" h="79375">
                <a:moveTo>
                  <a:pt x="51816" y="79248"/>
                </a:moveTo>
                <a:lnTo>
                  <a:pt x="0" y="79248"/>
                </a:lnTo>
                <a:lnTo>
                  <a:pt x="25908" y="0"/>
                </a:lnTo>
                <a:lnTo>
                  <a:pt x="51816" y="79248"/>
                </a:lnTo>
                <a:close/>
              </a:path>
            </a:pathLst>
          </a:custGeom>
          <a:solidFill>
            <a:srgbClr val="000000"/>
          </a:solidFill>
        </p:spPr>
        <p:txBody>
          <a:bodyPr wrap="square" lIns="0" tIns="0" rIns="0" bIns="0" rtlCol="0"/>
          <a:lstStyle/>
          <a:p/>
        </p:txBody>
      </p:sp>
      <p:sp>
        <p:nvSpPr>
          <p:cNvPr id="31" name="object 31"/>
          <p:cNvSpPr/>
          <p:nvPr/>
        </p:nvSpPr>
        <p:spPr>
          <a:xfrm>
            <a:off x="3912108" y="3229356"/>
            <a:ext cx="547370" cy="132715"/>
          </a:xfrm>
          <a:custGeom>
            <a:avLst/>
            <a:gdLst/>
            <a:ahLst/>
            <a:cxnLst/>
            <a:rect l="l" t="t" r="r" b="b"/>
            <a:pathLst>
              <a:path w="547370" h="132714">
                <a:moveTo>
                  <a:pt x="0" y="132587"/>
                </a:moveTo>
                <a:lnTo>
                  <a:pt x="547116" y="132587"/>
                </a:lnTo>
                <a:lnTo>
                  <a:pt x="547116" y="0"/>
                </a:lnTo>
                <a:lnTo>
                  <a:pt x="0" y="0"/>
                </a:lnTo>
                <a:lnTo>
                  <a:pt x="0" y="132587"/>
                </a:lnTo>
                <a:close/>
              </a:path>
            </a:pathLst>
          </a:custGeom>
          <a:solidFill>
            <a:srgbClr val="FFFFFF"/>
          </a:solidFill>
        </p:spPr>
        <p:txBody>
          <a:bodyPr wrap="square" lIns="0" tIns="0" rIns="0" bIns="0" rtlCol="0"/>
          <a:lstStyle/>
          <a:p/>
        </p:txBody>
      </p:sp>
      <p:sp>
        <p:nvSpPr>
          <p:cNvPr id="32" name="object 32"/>
          <p:cNvSpPr txBox="1"/>
          <p:nvPr/>
        </p:nvSpPr>
        <p:spPr>
          <a:xfrm>
            <a:off x="3884892" y="3202289"/>
            <a:ext cx="649605" cy="161925"/>
          </a:xfrm>
          <a:prstGeom prst="rect">
            <a:avLst/>
          </a:prstGeom>
        </p:spPr>
        <p:txBody>
          <a:bodyPr wrap="square" lIns="0" tIns="11430" rIns="0" bIns="0" rtlCol="0" vert="horz">
            <a:spAutoFit/>
          </a:bodyPr>
          <a:lstStyle/>
          <a:p>
            <a:pPr marL="25400">
              <a:lnSpc>
                <a:spcPct val="100000"/>
              </a:lnSpc>
              <a:spcBef>
                <a:spcPts val="90"/>
              </a:spcBef>
            </a:pPr>
            <a:r>
              <a:rPr dirty="0" sz="900" spc="-265">
                <a:solidFill>
                  <a:srgbClr val="548AD4"/>
                </a:solidFill>
                <a:latin typeface="Cambria"/>
                <a:cs typeface="Cambria"/>
              </a:rPr>
              <a:t>e</a:t>
            </a:r>
            <a:r>
              <a:rPr dirty="0" baseline="-10101" sz="825" spc="-397">
                <a:solidFill>
                  <a:srgbClr val="548AD4"/>
                </a:solidFill>
                <a:latin typeface="Cambria"/>
                <a:cs typeface="Cambria"/>
              </a:rPr>
              <a:t>h</a:t>
            </a:r>
            <a:r>
              <a:rPr dirty="0" sz="900" spc="-265">
                <a:solidFill>
                  <a:srgbClr val="548AD4"/>
                </a:solidFill>
                <a:latin typeface="Cambria"/>
                <a:cs typeface="Cambria"/>
              </a:rPr>
              <a:t>=30.775in</a:t>
            </a:r>
            <a:endParaRPr sz="900">
              <a:latin typeface="Cambria"/>
              <a:cs typeface="Cambria"/>
            </a:endParaRPr>
          </a:p>
        </p:txBody>
      </p:sp>
      <p:sp>
        <p:nvSpPr>
          <p:cNvPr id="33" name="object 33"/>
          <p:cNvSpPr/>
          <p:nvPr/>
        </p:nvSpPr>
        <p:spPr>
          <a:xfrm>
            <a:off x="1360932" y="3880103"/>
            <a:ext cx="277495" cy="0"/>
          </a:xfrm>
          <a:custGeom>
            <a:avLst/>
            <a:gdLst/>
            <a:ahLst/>
            <a:cxnLst/>
            <a:rect l="l" t="t" r="r" b="b"/>
            <a:pathLst>
              <a:path w="277494" h="0">
                <a:moveTo>
                  <a:pt x="0" y="0"/>
                </a:moveTo>
                <a:lnTo>
                  <a:pt x="277367" y="0"/>
                </a:lnTo>
                <a:lnTo>
                  <a:pt x="0" y="0"/>
                </a:lnTo>
                <a:close/>
              </a:path>
            </a:pathLst>
          </a:custGeom>
          <a:ln w="3175">
            <a:solidFill>
              <a:srgbClr val="000000"/>
            </a:solidFill>
          </a:ln>
        </p:spPr>
        <p:txBody>
          <a:bodyPr wrap="square" lIns="0" tIns="0" rIns="0" bIns="0" rtlCol="0"/>
          <a:lstStyle/>
          <a:p/>
        </p:txBody>
      </p:sp>
      <p:sp>
        <p:nvSpPr>
          <p:cNvPr id="34" name="object 34"/>
          <p:cNvSpPr/>
          <p:nvPr/>
        </p:nvSpPr>
        <p:spPr>
          <a:xfrm>
            <a:off x="1360932" y="3645408"/>
            <a:ext cx="277495" cy="0"/>
          </a:xfrm>
          <a:custGeom>
            <a:avLst/>
            <a:gdLst/>
            <a:ahLst/>
            <a:cxnLst/>
            <a:rect l="l" t="t" r="r" b="b"/>
            <a:pathLst>
              <a:path w="277494" h="0">
                <a:moveTo>
                  <a:pt x="0" y="0"/>
                </a:moveTo>
                <a:lnTo>
                  <a:pt x="277367" y="0"/>
                </a:lnTo>
                <a:lnTo>
                  <a:pt x="0" y="0"/>
                </a:lnTo>
                <a:close/>
              </a:path>
            </a:pathLst>
          </a:custGeom>
          <a:ln w="3175">
            <a:solidFill>
              <a:srgbClr val="000000"/>
            </a:solidFill>
          </a:ln>
        </p:spPr>
        <p:txBody>
          <a:bodyPr wrap="square" lIns="0" tIns="0" rIns="0" bIns="0" rtlCol="0"/>
          <a:lstStyle/>
          <a:p/>
        </p:txBody>
      </p:sp>
      <p:sp>
        <p:nvSpPr>
          <p:cNvPr id="35" name="object 35"/>
          <p:cNvSpPr/>
          <p:nvPr/>
        </p:nvSpPr>
        <p:spPr>
          <a:xfrm>
            <a:off x="1463040" y="3762755"/>
            <a:ext cx="0" cy="44450"/>
          </a:xfrm>
          <a:custGeom>
            <a:avLst/>
            <a:gdLst/>
            <a:ahLst/>
            <a:cxnLst/>
            <a:rect l="l" t="t" r="r" b="b"/>
            <a:pathLst>
              <a:path w="0" h="44450">
                <a:moveTo>
                  <a:pt x="0" y="0"/>
                </a:moveTo>
                <a:lnTo>
                  <a:pt x="0" y="44195"/>
                </a:lnTo>
              </a:path>
            </a:pathLst>
          </a:custGeom>
          <a:ln w="3175">
            <a:solidFill>
              <a:srgbClr val="000000"/>
            </a:solidFill>
          </a:ln>
        </p:spPr>
        <p:txBody>
          <a:bodyPr wrap="square" lIns="0" tIns="0" rIns="0" bIns="0" rtlCol="0"/>
          <a:lstStyle/>
          <a:p/>
        </p:txBody>
      </p:sp>
      <p:sp>
        <p:nvSpPr>
          <p:cNvPr id="36" name="object 36"/>
          <p:cNvSpPr/>
          <p:nvPr/>
        </p:nvSpPr>
        <p:spPr>
          <a:xfrm>
            <a:off x="1463040" y="3718559"/>
            <a:ext cx="0" cy="44450"/>
          </a:xfrm>
          <a:custGeom>
            <a:avLst/>
            <a:gdLst/>
            <a:ahLst/>
            <a:cxnLst/>
            <a:rect l="l" t="t" r="r" b="b"/>
            <a:pathLst>
              <a:path w="0" h="44450">
                <a:moveTo>
                  <a:pt x="0" y="44196"/>
                </a:moveTo>
                <a:lnTo>
                  <a:pt x="0" y="0"/>
                </a:lnTo>
              </a:path>
            </a:pathLst>
          </a:custGeom>
          <a:ln w="3175">
            <a:solidFill>
              <a:srgbClr val="000000"/>
            </a:solidFill>
          </a:ln>
        </p:spPr>
        <p:txBody>
          <a:bodyPr wrap="square" lIns="0" tIns="0" rIns="0" bIns="0" rtlCol="0"/>
          <a:lstStyle/>
          <a:p/>
        </p:txBody>
      </p:sp>
      <p:sp>
        <p:nvSpPr>
          <p:cNvPr id="37" name="object 37"/>
          <p:cNvSpPr/>
          <p:nvPr/>
        </p:nvSpPr>
        <p:spPr>
          <a:xfrm>
            <a:off x="1463040" y="3880103"/>
            <a:ext cx="27940" cy="177165"/>
          </a:xfrm>
          <a:custGeom>
            <a:avLst/>
            <a:gdLst/>
            <a:ahLst/>
            <a:cxnLst/>
            <a:rect l="l" t="t" r="r" b="b"/>
            <a:pathLst>
              <a:path w="27940" h="177164">
                <a:moveTo>
                  <a:pt x="27431" y="176784"/>
                </a:moveTo>
                <a:lnTo>
                  <a:pt x="0" y="176784"/>
                </a:lnTo>
                <a:lnTo>
                  <a:pt x="0" y="0"/>
                </a:lnTo>
                <a:lnTo>
                  <a:pt x="0" y="176784"/>
                </a:lnTo>
                <a:lnTo>
                  <a:pt x="27431" y="176784"/>
                </a:lnTo>
              </a:path>
            </a:pathLst>
          </a:custGeom>
          <a:ln w="3175">
            <a:solidFill>
              <a:srgbClr val="000000"/>
            </a:solidFill>
          </a:ln>
        </p:spPr>
        <p:txBody>
          <a:bodyPr wrap="square" lIns="0" tIns="0" rIns="0" bIns="0" rtlCol="0"/>
          <a:lstStyle/>
          <a:p/>
        </p:txBody>
      </p:sp>
      <p:sp>
        <p:nvSpPr>
          <p:cNvPr id="38" name="object 38"/>
          <p:cNvSpPr/>
          <p:nvPr/>
        </p:nvSpPr>
        <p:spPr>
          <a:xfrm>
            <a:off x="1437132" y="3799332"/>
            <a:ext cx="52069" cy="81280"/>
          </a:xfrm>
          <a:custGeom>
            <a:avLst/>
            <a:gdLst/>
            <a:ahLst/>
            <a:cxnLst/>
            <a:rect l="l" t="t" r="r" b="b"/>
            <a:pathLst>
              <a:path w="52069" h="81279">
                <a:moveTo>
                  <a:pt x="25908" y="80771"/>
                </a:moveTo>
                <a:lnTo>
                  <a:pt x="0" y="0"/>
                </a:lnTo>
                <a:lnTo>
                  <a:pt x="51816" y="0"/>
                </a:lnTo>
                <a:lnTo>
                  <a:pt x="25908" y="80771"/>
                </a:lnTo>
                <a:close/>
              </a:path>
            </a:pathLst>
          </a:custGeom>
          <a:solidFill>
            <a:srgbClr val="000000"/>
          </a:solidFill>
        </p:spPr>
        <p:txBody>
          <a:bodyPr wrap="square" lIns="0" tIns="0" rIns="0" bIns="0" rtlCol="0"/>
          <a:lstStyle/>
          <a:p/>
        </p:txBody>
      </p:sp>
      <p:sp>
        <p:nvSpPr>
          <p:cNvPr id="39" name="object 39"/>
          <p:cNvSpPr/>
          <p:nvPr/>
        </p:nvSpPr>
        <p:spPr>
          <a:xfrm>
            <a:off x="1437132" y="3645408"/>
            <a:ext cx="52069" cy="79375"/>
          </a:xfrm>
          <a:custGeom>
            <a:avLst/>
            <a:gdLst/>
            <a:ahLst/>
            <a:cxnLst/>
            <a:rect l="l" t="t" r="r" b="b"/>
            <a:pathLst>
              <a:path w="52069" h="79375">
                <a:moveTo>
                  <a:pt x="51816" y="79248"/>
                </a:moveTo>
                <a:lnTo>
                  <a:pt x="0" y="79248"/>
                </a:lnTo>
                <a:lnTo>
                  <a:pt x="25908" y="0"/>
                </a:lnTo>
                <a:lnTo>
                  <a:pt x="51816" y="79248"/>
                </a:lnTo>
                <a:close/>
              </a:path>
            </a:pathLst>
          </a:custGeom>
          <a:solidFill>
            <a:srgbClr val="000000"/>
          </a:solidFill>
        </p:spPr>
        <p:txBody>
          <a:bodyPr wrap="square" lIns="0" tIns="0" rIns="0" bIns="0" rtlCol="0"/>
          <a:lstStyle/>
          <a:p/>
        </p:txBody>
      </p:sp>
      <p:sp>
        <p:nvSpPr>
          <p:cNvPr id="40" name="object 40"/>
          <p:cNvSpPr/>
          <p:nvPr/>
        </p:nvSpPr>
        <p:spPr>
          <a:xfrm>
            <a:off x="1222248" y="3992880"/>
            <a:ext cx="538480" cy="132715"/>
          </a:xfrm>
          <a:custGeom>
            <a:avLst/>
            <a:gdLst/>
            <a:ahLst/>
            <a:cxnLst/>
            <a:rect l="l" t="t" r="r" b="b"/>
            <a:pathLst>
              <a:path w="538480" h="132714">
                <a:moveTo>
                  <a:pt x="0" y="132587"/>
                </a:moveTo>
                <a:lnTo>
                  <a:pt x="537971" y="132587"/>
                </a:lnTo>
                <a:lnTo>
                  <a:pt x="537971" y="0"/>
                </a:lnTo>
                <a:lnTo>
                  <a:pt x="0" y="0"/>
                </a:lnTo>
                <a:lnTo>
                  <a:pt x="0" y="132587"/>
                </a:lnTo>
                <a:close/>
              </a:path>
            </a:pathLst>
          </a:custGeom>
          <a:solidFill>
            <a:srgbClr val="FFFFFF"/>
          </a:solidFill>
        </p:spPr>
        <p:txBody>
          <a:bodyPr wrap="square" lIns="0" tIns="0" rIns="0" bIns="0" rtlCol="0"/>
          <a:lstStyle/>
          <a:p/>
        </p:txBody>
      </p:sp>
      <p:sp>
        <p:nvSpPr>
          <p:cNvPr id="41" name="object 41"/>
          <p:cNvSpPr/>
          <p:nvPr/>
        </p:nvSpPr>
        <p:spPr>
          <a:xfrm>
            <a:off x="2426207" y="3307079"/>
            <a:ext cx="454659" cy="338455"/>
          </a:xfrm>
          <a:custGeom>
            <a:avLst/>
            <a:gdLst/>
            <a:ahLst/>
            <a:cxnLst/>
            <a:rect l="l" t="t" r="r" b="b"/>
            <a:pathLst>
              <a:path w="454660" h="338454">
                <a:moveTo>
                  <a:pt x="0" y="338327"/>
                </a:moveTo>
                <a:lnTo>
                  <a:pt x="227075" y="0"/>
                </a:lnTo>
                <a:lnTo>
                  <a:pt x="454151" y="0"/>
                </a:lnTo>
              </a:path>
            </a:pathLst>
          </a:custGeom>
          <a:ln w="3175">
            <a:solidFill>
              <a:srgbClr val="000000"/>
            </a:solidFill>
          </a:ln>
        </p:spPr>
        <p:txBody>
          <a:bodyPr wrap="square" lIns="0" tIns="0" rIns="0" bIns="0" rtlCol="0"/>
          <a:lstStyle/>
          <a:p/>
        </p:txBody>
      </p:sp>
      <p:sp>
        <p:nvSpPr>
          <p:cNvPr id="42" name="object 42"/>
          <p:cNvSpPr txBox="1"/>
          <p:nvPr/>
        </p:nvSpPr>
        <p:spPr>
          <a:xfrm>
            <a:off x="2920945" y="3217547"/>
            <a:ext cx="476884" cy="161925"/>
          </a:xfrm>
          <a:prstGeom prst="rect">
            <a:avLst/>
          </a:prstGeom>
        </p:spPr>
        <p:txBody>
          <a:bodyPr wrap="square" lIns="0" tIns="11430" rIns="0" bIns="0" rtlCol="0" vert="horz">
            <a:spAutoFit/>
          </a:bodyPr>
          <a:lstStyle/>
          <a:p>
            <a:pPr>
              <a:lnSpc>
                <a:spcPct val="100000"/>
              </a:lnSpc>
              <a:spcBef>
                <a:spcPts val="90"/>
              </a:spcBef>
            </a:pPr>
            <a:r>
              <a:rPr dirty="0" sz="900" spc="-265">
                <a:latin typeface="Cambria"/>
                <a:cs typeface="Cambria"/>
              </a:rPr>
              <a:t>CGGirder</a:t>
            </a:r>
            <a:endParaRPr sz="900">
              <a:latin typeface="Cambria"/>
              <a:cs typeface="Cambria"/>
            </a:endParaRPr>
          </a:p>
        </p:txBody>
      </p:sp>
      <p:sp>
        <p:nvSpPr>
          <p:cNvPr id="43" name="object 43"/>
          <p:cNvSpPr txBox="1"/>
          <p:nvPr/>
        </p:nvSpPr>
        <p:spPr>
          <a:xfrm>
            <a:off x="1193542" y="3711269"/>
            <a:ext cx="772795" cy="416559"/>
          </a:xfrm>
          <a:prstGeom prst="rect">
            <a:avLst/>
          </a:prstGeom>
        </p:spPr>
        <p:txBody>
          <a:bodyPr wrap="square" lIns="0" tIns="11430" rIns="0" bIns="0" rtlCol="0" vert="horz">
            <a:spAutoFit/>
          </a:bodyPr>
          <a:lstStyle/>
          <a:p>
            <a:pPr marL="369570">
              <a:lnSpc>
                <a:spcPct val="100000"/>
              </a:lnSpc>
              <a:spcBef>
                <a:spcPts val="90"/>
              </a:spcBef>
            </a:pPr>
            <a:r>
              <a:rPr dirty="0" sz="900" spc="-160">
                <a:solidFill>
                  <a:srgbClr val="9CBA60"/>
                </a:solidFill>
                <a:latin typeface="Cambria"/>
                <a:cs typeface="Cambria"/>
              </a:rPr>
              <a:t>N</a:t>
            </a:r>
            <a:r>
              <a:rPr dirty="0" baseline="-10101" sz="825" spc="-240">
                <a:solidFill>
                  <a:srgbClr val="9CBA60"/>
                </a:solidFill>
                <a:latin typeface="Cambria"/>
                <a:cs typeface="Cambria"/>
              </a:rPr>
              <a:t>s</a:t>
            </a:r>
            <a:r>
              <a:rPr dirty="0" sz="900" spc="-160">
                <a:solidFill>
                  <a:srgbClr val="9CBA60"/>
                </a:solidFill>
                <a:latin typeface="Cambria"/>
                <a:cs typeface="Cambria"/>
              </a:rPr>
              <a:t>=44</a:t>
            </a:r>
            <a:endParaRPr sz="900">
              <a:latin typeface="Cambria"/>
              <a:cs typeface="Cambria"/>
            </a:endParaRPr>
          </a:p>
          <a:p>
            <a:pPr>
              <a:lnSpc>
                <a:spcPct val="100000"/>
              </a:lnSpc>
              <a:spcBef>
                <a:spcPts val="45"/>
              </a:spcBef>
            </a:pPr>
            <a:endParaRPr sz="750">
              <a:latin typeface="Cambria"/>
              <a:cs typeface="Cambria"/>
            </a:endParaRPr>
          </a:p>
          <a:p>
            <a:pPr marL="25400">
              <a:lnSpc>
                <a:spcPct val="100000"/>
              </a:lnSpc>
            </a:pPr>
            <a:r>
              <a:rPr dirty="0" sz="900" spc="-235">
                <a:solidFill>
                  <a:srgbClr val="9CBA60"/>
                </a:solidFill>
                <a:latin typeface="Cambria"/>
                <a:cs typeface="Cambria"/>
              </a:rPr>
              <a:t>e=31748ni.</a:t>
            </a:r>
            <a:r>
              <a:rPr dirty="0" baseline="-10101" sz="825" spc="-352">
                <a:solidFill>
                  <a:srgbClr val="9CBA60"/>
                </a:solidFill>
                <a:latin typeface="Cambria"/>
                <a:cs typeface="Cambria"/>
              </a:rPr>
              <a:t>s</a:t>
            </a:r>
            <a:endParaRPr baseline="-10101" sz="825">
              <a:latin typeface="Cambria"/>
              <a:cs typeface="Cambria"/>
            </a:endParaRPr>
          </a:p>
        </p:txBody>
      </p:sp>
      <p:sp>
        <p:nvSpPr>
          <p:cNvPr id="44" name="object 44"/>
          <p:cNvSpPr txBox="1"/>
          <p:nvPr/>
        </p:nvSpPr>
        <p:spPr>
          <a:xfrm>
            <a:off x="1931133" y="3462863"/>
            <a:ext cx="437515" cy="161925"/>
          </a:xfrm>
          <a:prstGeom prst="rect">
            <a:avLst/>
          </a:prstGeom>
        </p:spPr>
        <p:txBody>
          <a:bodyPr wrap="square" lIns="0" tIns="11430" rIns="0" bIns="0" rtlCol="0" vert="horz">
            <a:spAutoFit/>
          </a:bodyPr>
          <a:lstStyle/>
          <a:p>
            <a:pPr marL="25400">
              <a:lnSpc>
                <a:spcPct val="100000"/>
              </a:lnSpc>
              <a:spcBef>
                <a:spcPts val="90"/>
              </a:spcBef>
            </a:pPr>
            <a:r>
              <a:rPr dirty="0" sz="900" spc="-160">
                <a:solidFill>
                  <a:srgbClr val="548AD4"/>
                </a:solidFill>
                <a:latin typeface="Cambria"/>
                <a:cs typeface="Cambria"/>
              </a:rPr>
              <a:t>N</a:t>
            </a:r>
            <a:r>
              <a:rPr dirty="0" baseline="-10101" sz="825" spc="-240">
                <a:solidFill>
                  <a:srgbClr val="548AD4"/>
                </a:solidFill>
                <a:latin typeface="Cambria"/>
                <a:cs typeface="Cambria"/>
              </a:rPr>
              <a:t>h</a:t>
            </a:r>
            <a:r>
              <a:rPr dirty="0" sz="900" spc="-160">
                <a:solidFill>
                  <a:srgbClr val="548AD4"/>
                </a:solidFill>
                <a:latin typeface="Cambria"/>
                <a:cs typeface="Cambria"/>
              </a:rPr>
              <a:t>=17</a:t>
            </a:r>
            <a:endParaRPr sz="900">
              <a:latin typeface="Cambria"/>
              <a:cs typeface="Cambria"/>
            </a:endParaRPr>
          </a:p>
        </p:txBody>
      </p:sp>
      <p:sp>
        <p:nvSpPr>
          <p:cNvPr id="45" name="object 45"/>
          <p:cNvSpPr/>
          <p:nvPr/>
        </p:nvSpPr>
        <p:spPr>
          <a:xfrm>
            <a:off x="4904232" y="3319272"/>
            <a:ext cx="18415" cy="708660"/>
          </a:xfrm>
          <a:custGeom>
            <a:avLst/>
            <a:gdLst/>
            <a:ahLst/>
            <a:cxnLst/>
            <a:rect l="l" t="t" r="r" b="b"/>
            <a:pathLst>
              <a:path w="18414" h="708660">
                <a:moveTo>
                  <a:pt x="0" y="0"/>
                </a:moveTo>
                <a:lnTo>
                  <a:pt x="18288" y="0"/>
                </a:lnTo>
                <a:lnTo>
                  <a:pt x="18288" y="708659"/>
                </a:lnTo>
                <a:lnTo>
                  <a:pt x="0" y="708659"/>
                </a:lnTo>
                <a:lnTo>
                  <a:pt x="0" y="0"/>
                </a:lnTo>
                <a:close/>
              </a:path>
            </a:pathLst>
          </a:custGeom>
          <a:solidFill>
            <a:srgbClr val="F69546"/>
          </a:solidFill>
        </p:spPr>
        <p:txBody>
          <a:bodyPr wrap="square" lIns="0" tIns="0" rIns="0" bIns="0" rtlCol="0"/>
          <a:lstStyle/>
          <a:p/>
        </p:txBody>
      </p:sp>
      <p:sp>
        <p:nvSpPr>
          <p:cNvPr id="46" name="object 46"/>
          <p:cNvSpPr/>
          <p:nvPr/>
        </p:nvSpPr>
        <p:spPr>
          <a:xfrm>
            <a:off x="4904232" y="3319272"/>
            <a:ext cx="18415" cy="708660"/>
          </a:xfrm>
          <a:custGeom>
            <a:avLst/>
            <a:gdLst/>
            <a:ahLst/>
            <a:cxnLst/>
            <a:rect l="l" t="t" r="r" b="b"/>
            <a:pathLst>
              <a:path w="18414" h="708660">
                <a:moveTo>
                  <a:pt x="0" y="0"/>
                </a:moveTo>
                <a:lnTo>
                  <a:pt x="18288" y="0"/>
                </a:lnTo>
                <a:lnTo>
                  <a:pt x="18288" y="708659"/>
                </a:lnTo>
                <a:lnTo>
                  <a:pt x="0" y="708659"/>
                </a:lnTo>
                <a:lnTo>
                  <a:pt x="0" y="0"/>
                </a:lnTo>
                <a:close/>
              </a:path>
            </a:pathLst>
          </a:custGeom>
          <a:solidFill>
            <a:srgbClr val="F69546"/>
          </a:solidFill>
        </p:spPr>
        <p:txBody>
          <a:bodyPr wrap="square" lIns="0" tIns="0" rIns="0" bIns="0" rtlCol="0"/>
          <a:lstStyle/>
          <a:p/>
        </p:txBody>
      </p:sp>
      <p:sp>
        <p:nvSpPr>
          <p:cNvPr id="47" name="object 47"/>
          <p:cNvSpPr/>
          <p:nvPr/>
        </p:nvSpPr>
        <p:spPr>
          <a:xfrm>
            <a:off x="6408420" y="3328415"/>
            <a:ext cx="18415" cy="710565"/>
          </a:xfrm>
          <a:custGeom>
            <a:avLst/>
            <a:gdLst/>
            <a:ahLst/>
            <a:cxnLst/>
            <a:rect l="l" t="t" r="r" b="b"/>
            <a:pathLst>
              <a:path w="18414" h="710564">
                <a:moveTo>
                  <a:pt x="0" y="0"/>
                </a:moveTo>
                <a:lnTo>
                  <a:pt x="18288" y="0"/>
                </a:lnTo>
                <a:lnTo>
                  <a:pt x="18288" y="710183"/>
                </a:lnTo>
                <a:lnTo>
                  <a:pt x="0" y="710183"/>
                </a:lnTo>
                <a:lnTo>
                  <a:pt x="0" y="0"/>
                </a:lnTo>
                <a:close/>
              </a:path>
            </a:pathLst>
          </a:custGeom>
          <a:solidFill>
            <a:srgbClr val="F69546"/>
          </a:solidFill>
        </p:spPr>
        <p:txBody>
          <a:bodyPr wrap="square" lIns="0" tIns="0" rIns="0" bIns="0" rtlCol="0"/>
          <a:lstStyle/>
          <a:p/>
        </p:txBody>
      </p:sp>
      <p:sp>
        <p:nvSpPr>
          <p:cNvPr id="48" name="object 48"/>
          <p:cNvSpPr/>
          <p:nvPr/>
        </p:nvSpPr>
        <p:spPr>
          <a:xfrm>
            <a:off x="6408420" y="3328415"/>
            <a:ext cx="18415" cy="710565"/>
          </a:xfrm>
          <a:custGeom>
            <a:avLst/>
            <a:gdLst/>
            <a:ahLst/>
            <a:cxnLst/>
            <a:rect l="l" t="t" r="r" b="b"/>
            <a:pathLst>
              <a:path w="18414" h="710564">
                <a:moveTo>
                  <a:pt x="0" y="0"/>
                </a:moveTo>
                <a:lnTo>
                  <a:pt x="18288" y="0"/>
                </a:lnTo>
                <a:lnTo>
                  <a:pt x="18288" y="710183"/>
                </a:lnTo>
                <a:lnTo>
                  <a:pt x="0" y="710183"/>
                </a:lnTo>
                <a:lnTo>
                  <a:pt x="0" y="0"/>
                </a:lnTo>
                <a:close/>
              </a:path>
            </a:pathLst>
          </a:custGeom>
          <a:solidFill>
            <a:srgbClr val="F69546"/>
          </a:solidFill>
        </p:spPr>
        <p:txBody>
          <a:bodyPr wrap="square" lIns="0" tIns="0" rIns="0" bIns="0" rtlCol="0"/>
          <a:lstStyle/>
          <a:p/>
        </p:txBody>
      </p:sp>
      <p:sp>
        <p:nvSpPr>
          <p:cNvPr id="49" name="object 49"/>
          <p:cNvSpPr txBox="1"/>
          <p:nvPr/>
        </p:nvSpPr>
        <p:spPr>
          <a:xfrm>
            <a:off x="4521705" y="4009124"/>
            <a:ext cx="2364105" cy="221615"/>
          </a:xfrm>
          <a:prstGeom prst="rect">
            <a:avLst/>
          </a:prstGeom>
        </p:spPr>
        <p:txBody>
          <a:bodyPr wrap="square" lIns="0" tIns="17145" rIns="0" bIns="0" rtlCol="0" vert="horz">
            <a:spAutoFit/>
          </a:bodyPr>
          <a:lstStyle/>
          <a:p>
            <a:pPr>
              <a:lnSpc>
                <a:spcPct val="100000"/>
              </a:lnSpc>
              <a:spcBef>
                <a:spcPts val="135"/>
              </a:spcBef>
              <a:tabLst>
                <a:tab pos="1348105" algn="l"/>
              </a:tabLst>
            </a:pPr>
            <a:r>
              <a:rPr dirty="0" sz="1250" spc="15">
                <a:latin typeface="Arial"/>
                <a:cs typeface="Arial"/>
              </a:rPr>
              <a:t>Harp</a:t>
            </a:r>
            <a:r>
              <a:rPr dirty="0" sz="1250" spc="10">
                <a:latin typeface="Arial"/>
                <a:cs typeface="Arial"/>
              </a:rPr>
              <a:t> point	Transfer</a:t>
            </a:r>
            <a:r>
              <a:rPr dirty="0" sz="1250" spc="-90">
                <a:latin typeface="Arial"/>
                <a:cs typeface="Arial"/>
              </a:rPr>
              <a:t> </a:t>
            </a:r>
            <a:r>
              <a:rPr dirty="0" sz="1250" spc="15">
                <a:latin typeface="Arial"/>
                <a:cs typeface="Arial"/>
              </a:rPr>
              <a:t>point</a:t>
            </a:r>
            <a:endParaRPr sz="1250">
              <a:latin typeface="Arial"/>
              <a:cs typeface="Arial"/>
            </a:endParaRPr>
          </a:p>
        </p:txBody>
      </p:sp>
      <p:sp>
        <p:nvSpPr>
          <p:cNvPr id="50" name="object 50"/>
          <p:cNvSpPr/>
          <p:nvPr/>
        </p:nvSpPr>
        <p:spPr>
          <a:xfrm>
            <a:off x="6617207" y="3331464"/>
            <a:ext cx="18415" cy="710565"/>
          </a:xfrm>
          <a:custGeom>
            <a:avLst/>
            <a:gdLst/>
            <a:ahLst/>
            <a:cxnLst/>
            <a:rect l="l" t="t" r="r" b="b"/>
            <a:pathLst>
              <a:path w="18415" h="710564">
                <a:moveTo>
                  <a:pt x="0" y="0"/>
                </a:moveTo>
                <a:lnTo>
                  <a:pt x="18288" y="0"/>
                </a:lnTo>
                <a:lnTo>
                  <a:pt x="18288" y="710183"/>
                </a:lnTo>
                <a:lnTo>
                  <a:pt x="0" y="710183"/>
                </a:lnTo>
                <a:lnTo>
                  <a:pt x="0" y="0"/>
                </a:lnTo>
                <a:close/>
              </a:path>
            </a:pathLst>
          </a:custGeom>
          <a:solidFill>
            <a:srgbClr val="F69546"/>
          </a:solidFill>
        </p:spPr>
        <p:txBody>
          <a:bodyPr wrap="square" lIns="0" tIns="0" rIns="0" bIns="0" rtlCol="0"/>
          <a:lstStyle/>
          <a:p/>
        </p:txBody>
      </p:sp>
      <p:sp>
        <p:nvSpPr>
          <p:cNvPr id="51" name="object 51"/>
          <p:cNvSpPr/>
          <p:nvPr/>
        </p:nvSpPr>
        <p:spPr>
          <a:xfrm>
            <a:off x="6617207" y="3331464"/>
            <a:ext cx="18415" cy="710565"/>
          </a:xfrm>
          <a:custGeom>
            <a:avLst/>
            <a:gdLst/>
            <a:ahLst/>
            <a:cxnLst/>
            <a:rect l="l" t="t" r="r" b="b"/>
            <a:pathLst>
              <a:path w="18415" h="710564">
                <a:moveTo>
                  <a:pt x="0" y="0"/>
                </a:moveTo>
                <a:lnTo>
                  <a:pt x="18288" y="0"/>
                </a:lnTo>
                <a:lnTo>
                  <a:pt x="18288" y="710183"/>
                </a:lnTo>
                <a:lnTo>
                  <a:pt x="0" y="710183"/>
                </a:lnTo>
                <a:lnTo>
                  <a:pt x="0" y="0"/>
                </a:lnTo>
                <a:close/>
              </a:path>
            </a:pathLst>
          </a:custGeom>
          <a:solidFill>
            <a:srgbClr val="F69546"/>
          </a:solidFill>
        </p:spPr>
        <p:txBody>
          <a:bodyPr wrap="square" lIns="0" tIns="0" rIns="0" bIns="0" rtlCol="0"/>
          <a:lstStyle/>
          <a:p/>
        </p:txBody>
      </p:sp>
      <p:sp>
        <p:nvSpPr>
          <p:cNvPr id="52" name="object 52"/>
          <p:cNvSpPr/>
          <p:nvPr/>
        </p:nvSpPr>
        <p:spPr>
          <a:xfrm>
            <a:off x="6390131" y="3031236"/>
            <a:ext cx="55244" cy="285115"/>
          </a:xfrm>
          <a:custGeom>
            <a:avLst/>
            <a:gdLst/>
            <a:ahLst/>
            <a:cxnLst/>
            <a:rect l="l" t="t" r="r" b="b"/>
            <a:pathLst>
              <a:path w="55245" h="285114">
                <a:moveTo>
                  <a:pt x="18288" y="53340"/>
                </a:moveTo>
                <a:lnTo>
                  <a:pt x="0" y="53340"/>
                </a:lnTo>
                <a:lnTo>
                  <a:pt x="27432" y="0"/>
                </a:lnTo>
                <a:lnTo>
                  <a:pt x="50161" y="44195"/>
                </a:lnTo>
                <a:lnTo>
                  <a:pt x="18288" y="44195"/>
                </a:lnTo>
                <a:lnTo>
                  <a:pt x="18288" y="53340"/>
                </a:lnTo>
                <a:close/>
              </a:path>
              <a:path w="55245" h="285114">
                <a:moveTo>
                  <a:pt x="36576" y="284988"/>
                </a:moveTo>
                <a:lnTo>
                  <a:pt x="18288" y="284988"/>
                </a:lnTo>
                <a:lnTo>
                  <a:pt x="18288" y="44195"/>
                </a:lnTo>
                <a:lnTo>
                  <a:pt x="36576" y="44195"/>
                </a:lnTo>
                <a:lnTo>
                  <a:pt x="36576" y="284988"/>
                </a:lnTo>
                <a:close/>
              </a:path>
              <a:path w="55245" h="285114">
                <a:moveTo>
                  <a:pt x="54864" y="53340"/>
                </a:moveTo>
                <a:lnTo>
                  <a:pt x="36576" y="53340"/>
                </a:lnTo>
                <a:lnTo>
                  <a:pt x="36576" y="44195"/>
                </a:lnTo>
                <a:lnTo>
                  <a:pt x="50161" y="44195"/>
                </a:lnTo>
                <a:lnTo>
                  <a:pt x="54864" y="53340"/>
                </a:lnTo>
                <a:close/>
              </a:path>
            </a:pathLst>
          </a:custGeom>
          <a:solidFill>
            <a:srgbClr val="4F80BC"/>
          </a:solidFill>
        </p:spPr>
        <p:txBody>
          <a:bodyPr wrap="square" lIns="0" tIns="0" rIns="0" bIns="0" rtlCol="0"/>
          <a:lstStyle/>
          <a:p/>
        </p:txBody>
      </p:sp>
      <p:sp>
        <p:nvSpPr>
          <p:cNvPr id="53" name="object 53"/>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54" name="object 54"/>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55" name="object 55"/>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6" name="object 56"/>
          <p:cNvSpPr txBox="1"/>
          <p:nvPr/>
        </p:nvSpPr>
        <p:spPr>
          <a:xfrm>
            <a:off x="1016466" y="5528576"/>
            <a:ext cx="2846070" cy="417195"/>
          </a:xfrm>
          <a:prstGeom prst="rect">
            <a:avLst/>
          </a:prstGeom>
        </p:spPr>
        <p:txBody>
          <a:bodyPr wrap="square" lIns="0" tIns="14604" rIns="0" bIns="0" rtlCol="0" vert="horz">
            <a:spAutoFit/>
          </a:bodyPr>
          <a:lstStyle/>
          <a:p>
            <a:pPr>
              <a:lnSpc>
                <a:spcPct val="100000"/>
              </a:lnSpc>
              <a:spcBef>
                <a:spcPts val="114"/>
              </a:spcBef>
            </a:pPr>
            <a:r>
              <a:rPr dirty="0" sz="2550" spc="-5">
                <a:solidFill>
                  <a:srgbClr val="1C7C5B"/>
                </a:solidFill>
                <a:latin typeface="Arial Black"/>
                <a:cs typeface="Arial Black"/>
              </a:rPr>
              <a:t>Transfer</a:t>
            </a:r>
            <a:r>
              <a:rPr dirty="0" sz="2550" spc="-75">
                <a:solidFill>
                  <a:srgbClr val="1C7C5B"/>
                </a:solidFill>
                <a:latin typeface="Arial Black"/>
                <a:cs typeface="Arial Black"/>
              </a:rPr>
              <a:t> </a:t>
            </a:r>
            <a:r>
              <a:rPr dirty="0" sz="2550" spc="10">
                <a:solidFill>
                  <a:srgbClr val="1C7C5B"/>
                </a:solidFill>
                <a:latin typeface="Arial Black"/>
                <a:cs typeface="Arial Black"/>
              </a:rPr>
              <a:t>Length</a:t>
            </a:r>
            <a:endParaRPr sz="2550">
              <a:latin typeface="Arial Black"/>
              <a:cs typeface="Arial Black"/>
            </a:endParaRPr>
          </a:p>
        </p:txBody>
      </p:sp>
      <p:sp>
        <p:nvSpPr>
          <p:cNvPr id="57" name="object 57"/>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5</a:t>
            </a:r>
            <a:r>
              <a:rPr dirty="0" sz="850">
                <a:solidFill>
                  <a:srgbClr val="FFFFFF"/>
                </a:solidFill>
                <a:latin typeface="Arial"/>
                <a:cs typeface="Arial"/>
              </a:rPr>
              <a:t>8</a:t>
            </a:r>
            <a:endParaRPr sz="850">
              <a:latin typeface="Arial"/>
              <a:cs typeface="Arial"/>
            </a:endParaRPr>
          </a:p>
        </p:txBody>
      </p:sp>
      <p:sp>
        <p:nvSpPr>
          <p:cNvPr id="58" name="object 58"/>
          <p:cNvSpPr/>
          <p:nvPr/>
        </p:nvSpPr>
        <p:spPr>
          <a:xfrm>
            <a:off x="4415027" y="5751576"/>
            <a:ext cx="2132075" cy="2816351"/>
          </a:xfrm>
          <a:prstGeom prst="rect">
            <a:avLst/>
          </a:prstGeom>
          <a:blipFill>
            <a:blip r:embed="rId3" cstate="print"/>
            <a:stretch>
              <a:fillRect/>
            </a:stretch>
          </a:blipFill>
        </p:spPr>
        <p:txBody>
          <a:bodyPr wrap="square" lIns="0" tIns="0" rIns="0" bIns="0" rtlCol="0"/>
          <a:lstStyle/>
          <a:p/>
        </p:txBody>
      </p:sp>
      <p:sp>
        <p:nvSpPr>
          <p:cNvPr id="59" name="object 59"/>
          <p:cNvSpPr txBox="1"/>
          <p:nvPr/>
        </p:nvSpPr>
        <p:spPr>
          <a:xfrm>
            <a:off x="991105" y="6218889"/>
            <a:ext cx="3295650" cy="1780539"/>
          </a:xfrm>
          <a:prstGeom prst="rect">
            <a:avLst/>
          </a:prstGeom>
        </p:spPr>
        <p:txBody>
          <a:bodyPr wrap="square" lIns="0" tIns="46355" rIns="0" bIns="0" rtlCol="0" vert="horz">
            <a:spAutoFit/>
          </a:bodyPr>
          <a:lstStyle/>
          <a:p>
            <a:pPr marL="269875" indent="-245110">
              <a:lnSpc>
                <a:spcPct val="100000"/>
              </a:lnSpc>
              <a:spcBef>
                <a:spcPts val="365"/>
              </a:spcBef>
              <a:buChar char="•"/>
              <a:tabLst>
                <a:tab pos="269875" algn="l"/>
                <a:tab pos="270510" algn="l"/>
              </a:tabLst>
            </a:pPr>
            <a:r>
              <a:rPr dirty="0" sz="1150" spc="-10">
                <a:latin typeface="Arial"/>
                <a:cs typeface="Arial"/>
              </a:rPr>
              <a:t>LRFD</a:t>
            </a:r>
            <a:r>
              <a:rPr dirty="0" sz="1150" spc="-20">
                <a:latin typeface="Arial"/>
                <a:cs typeface="Arial"/>
              </a:rPr>
              <a:t> </a:t>
            </a:r>
            <a:r>
              <a:rPr dirty="0" sz="1150" spc="-10">
                <a:latin typeface="Arial"/>
                <a:cs typeface="Arial"/>
              </a:rPr>
              <a:t>5.9.4.3.1</a:t>
            </a:r>
            <a:endParaRPr sz="1150">
              <a:latin typeface="Arial"/>
              <a:cs typeface="Arial"/>
            </a:endParaRPr>
          </a:p>
          <a:p>
            <a:pPr marL="270510" marR="638175" indent="-245745">
              <a:lnSpc>
                <a:spcPct val="99400"/>
              </a:lnSpc>
              <a:spcBef>
                <a:spcPts val="270"/>
              </a:spcBef>
              <a:buChar char="•"/>
              <a:tabLst>
                <a:tab pos="269875" algn="l"/>
                <a:tab pos="270510" algn="l"/>
              </a:tabLst>
            </a:pPr>
            <a:r>
              <a:rPr dirty="0" sz="1150" spc="-5">
                <a:latin typeface="Arial"/>
                <a:cs typeface="Arial"/>
              </a:rPr>
              <a:t>The </a:t>
            </a:r>
            <a:r>
              <a:rPr dirty="0" sz="1150" spc="-10">
                <a:latin typeface="Arial"/>
                <a:cs typeface="Arial"/>
              </a:rPr>
              <a:t>length over </a:t>
            </a:r>
            <a:r>
              <a:rPr dirty="0" sz="1150" spc="-15">
                <a:latin typeface="Arial"/>
                <a:cs typeface="Arial"/>
              </a:rPr>
              <a:t>which </a:t>
            </a:r>
            <a:r>
              <a:rPr dirty="0" sz="1150" spc="-10">
                <a:latin typeface="Arial"/>
                <a:cs typeface="Arial"/>
              </a:rPr>
              <a:t>the  pretensioning </a:t>
            </a:r>
            <a:r>
              <a:rPr dirty="0" sz="1150" spc="-5">
                <a:latin typeface="Arial"/>
                <a:cs typeface="Arial"/>
              </a:rPr>
              <a:t>force </a:t>
            </a:r>
            <a:r>
              <a:rPr dirty="0" sz="1150" spc="-10">
                <a:latin typeface="Arial"/>
                <a:cs typeface="Arial"/>
              </a:rPr>
              <a:t>is </a:t>
            </a:r>
            <a:r>
              <a:rPr dirty="0" sz="1150" spc="-5">
                <a:latin typeface="Arial"/>
                <a:cs typeface="Arial"/>
              </a:rPr>
              <a:t>transferred </a:t>
            </a:r>
            <a:r>
              <a:rPr dirty="0" sz="1150" spc="-10">
                <a:latin typeface="Arial"/>
                <a:cs typeface="Arial"/>
              </a:rPr>
              <a:t>to  the </a:t>
            </a:r>
            <a:r>
              <a:rPr dirty="0" sz="1150" spc="-5">
                <a:latin typeface="Arial"/>
                <a:cs typeface="Arial"/>
              </a:rPr>
              <a:t>concrete </a:t>
            </a:r>
            <a:r>
              <a:rPr dirty="0" sz="1150" spc="-10">
                <a:latin typeface="Arial"/>
                <a:cs typeface="Arial"/>
              </a:rPr>
              <a:t>by bond and </a:t>
            </a:r>
            <a:r>
              <a:rPr dirty="0" sz="1150" spc="-5">
                <a:latin typeface="Arial"/>
                <a:cs typeface="Arial"/>
              </a:rPr>
              <a:t>friction </a:t>
            </a:r>
            <a:r>
              <a:rPr dirty="0" sz="1150" spc="-10">
                <a:latin typeface="Arial"/>
                <a:cs typeface="Arial"/>
              </a:rPr>
              <a:t>in a  pretensioned</a:t>
            </a:r>
            <a:r>
              <a:rPr dirty="0" sz="1150" spc="-25">
                <a:latin typeface="Arial"/>
                <a:cs typeface="Arial"/>
              </a:rPr>
              <a:t> </a:t>
            </a:r>
            <a:r>
              <a:rPr dirty="0" sz="1150" spc="-10">
                <a:latin typeface="Arial"/>
                <a:cs typeface="Arial"/>
              </a:rPr>
              <a:t>member</a:t>
            </a:r>
            <a:endParaRPr sz="1150">
              <a:latin typeface="Arial"/>
              <a:cs typeface="Arial"/>
            </a:endParaRPr>
          </a:p>
          <a:p>
            <a:pPr marL="270510" indent="-245745">
              <a:lnSpc>
                <a:spcPct val="100000"/>
              </a:lnSpc>
              <a:spcBef>
                <a:spcPts val="265"/>
              </a:spcBef>
              <a:buFont typeface="Arial"/>
              <a:buChar char="•"/>
              <a:tabLst>
                <a:tab pos="270510" algn="l"/>
                <a:tab pos="271145" algn="l"/>
              </a:tabLst>
            </a:pPr>
            <a:r>
              <a:rPr dirty="0" sz="1150" spc="40">
                <a:latin typeface="Cambria"/>
                <a:cs typeface="Cambria"/>
              </a:rPr>
              <a:t>𝑙</a:t>
            </a:r>
            <a:r>
              <a:rPr dirty="0" baseline="-17361" sz="1200" spc="60">
                <a:latin typeface="Cambria"/>
                <a:cs typeface="Cambria"/>
              </a:rPr>
              <a:t>t </a:t>
            </a:r>
            <a:r>
              <a:rPr dirty="0" sz="1150" spc="210">
                <a:latin typeface="Cambria"/>
                <a:cs typeface="Cambria"/>
              </a:rPr>
              <a:t>=</a:t>
            </a:r>
            <a:r>
              <a:rPr dirty="0" sz="1150" spc="5">
                <a:latin typeface="Cambria"/>
                <a:cs typeface="Cambria"/>
              </a:rPr>
              <a:t> </a:t>
            </a:r>
            <a:r>
              <a:rPr dirty="0" sz="1150" spc="10">
                <a:latin typeface="Cambria"/>
                <a:cs typeface="Cambria"/>
              </a:rPr>
              <a:t>60𝑑</a:t>
            </a:r>
            <a:r>
              <a:rPr dirty="0" baseline="-17361" sz="1200" spc="15">
                <a:latin typeface="Cambria"/>
                <a:cs typeface="Cambria"/>
              </a:rPr>
              <a:t>b</a:t>
            </a:r>
            <a:endParaRPr baseline="-17361" sz="1200">
              <a:latin typeface="Cambria"/>
              <a:cs typeface="Cambria"/>
            </a:endParaRPr>
          </a:p>
          <a:p>
            <a:pPr marL="270510" indent="-245745">
              <a:lnSpc>
                <a:spcPct val="100000"/>
              </a:lnSpc>
              <a:spcBef>
                <a:spcPts val="260"/>
              </a:spcBef>
              <a:buFont typeface="Arial"/>
              <a:buChar char="•"/>
              <a:tabLst>
                <a:tab pos="270510" algn="l"/>
                <a:tab pos="271145" algn="l"/>
                <a:tab pos="2751455" algn="l"/>
              </a:tabLst>
            </a:pPr>
            <a:r>
              <a:rPr dirty="0" baseline="4830" sz="1725" spc="-15">
                <a:latin typeface="Cambria"/>
                <a:cs typeface="Cambria"/>
              </a:rPr>
              <a:t>𝑓 </a:t>
            </a:r>
            <a:r>
              <a:rPr dirty="0" baseline="4830" sz="1725" spc="-15">
                <a:latin typeface="Arial"/>
                <a:cs typeface="Arial"/>
              </a:rPr>
              <a:t>linearly </a:t>
            </a:r>
            <a:r>
              <a:rPr dirty="0" baseline="4830" sz="1725" spc="-7">
                <a:latin typeface="Arial"/>
                <a:cs typeface="Arial"/>
              </a:rPr>
              <a:t>increases from </a:t>
            </a:r>
            <a:r>
              <a:rPr dirty="0" baseline="4830" sz="1725" spc="-15">
                <a:latin typeface="Arial"/>
                <a:cs typeface="Arial"/>
              </a:rPr>
              <a:t>0</a:t>
            </a:r>
            <a:r>
              <a:rPr dirty="0" baseline="4830" sz="1725" spc="75">
                <a:latin typeface="Arial"/>
                <a:cs typeface="Arial"/>
              </a:rPr>
              <a:t> </a:t>
            </a:r>
            <a:r>
              <a:rPr dirty="0" baseline="4830" sz="1725" spc="-15">
                <a:latin typeface="Arial"/>
                <a:cs typeface="Arial"/>
              </a:rPr>
              <a:t>to</a:t>
            </a:r>
            <a:r>
              <a:rPr dirty="0" baseline="4830" sz="1725" spc="37">
                <a:latin typeface="Arial"/>
                <a:cs typeface="Arial"/>
              </a:rPr>
              <a:t> </a:t>
            </a:r>
            <a:r>
              <a:rPr dirty="0" baseline="4830" sz="1725" spc="-60">
                <a:latin typeface="Cambria"/>
                <a:cs typeface="Cambria"/>
              </a:rPr>
              <a:t>𝑓</a:t>
            </a:r>
            <a:r>
              <a:rPr dirty="0" baseline="-10416" sz="1200" spc="-60">
                <a:latin typeface="Cambria"/>
                <a:cs typeface="Cambria"/>
              </a:rPr>
              <a:t>pe	</a:t>
            </a:r>
            <a:r>
              <a:rPr dirty="0" sz="1250" spc="15">
                <a:latin typeface="Cambria"/>
                <a:cs typeface="Cambria"/>
              </a:rPr>
              <a:t>𝑓 </a:t>
            </a:r>
            <a:r>
              <a:rPr dirty="0" sz="1250" spc="265">
                <a:latin typeface="Cambria"/>
                <a:cs typeface="Cambria"/>
              </a:rPr>
              <a:t>=</a:t>
            </a:r>
            <a:r>
              <a:rPr dirty="0" sz="1250" spc="130">
                <a:latin typeface="Cambria"/>
                <a:cs typeface="Cambria"/>
              </a:rPr>
              <a:t> </a:t>
            </a:r>
            <a:r>
              <a:rPr dirty="0" sz="1250" spc="-30">
                <a:latin typeface="Cambria"/>
                <a:cs typeface="Cambria"/>
              </a:rPr>
              <a:t>𝑓</a:t>
            </a:r>
            <a:r>
              <a:rPr dirty="0" baseline="-15432" sz="1350" spc="-44">
                <a:latin typeface="Cambria"/>
                <a:cs typeface="Cambria"/>
              </a:rPr>
              <a:t>pe</a:t>
            </a:r>
            <a:endParaRPr baseline="-15432" sz="1350">
              <a:latin typeface="Cambria"/>
              <a:cs typeface="Cambria"/>
            </a:endParaRPr>
          </a:p>
          <a:p>
            <a:pPr>
              <a:lnSpc>
                <a:spcPct val="100000"/>
              </a:lnSpc>
              <a:spcBef>
                <a:spcPts val="35"/>
              </a:spcBef>
            </a:pPr>
            <a:endParaRPr sz="1250">
              <a:latin typeface="Cambria"/>
              <a:cs typeface="Cambria"/>
            </a:endParaRPr>
          </a:p>
          <a:p>
            <a:pPr algn="r" marR="114300">
              <a:lnSpc>
                <a:spcPct val="100000"/>
              </a:lnSpc>
            </a:pPr>
            <a:r>
              <a:rPr dirty="0" sz="1250" spc="15">
                <a:latin typeface="Cambria"/>
                <a:cs typeface="Cambria"/>
              </a:rPr>
              <a:t>𝑓 </a:t>
            </a:r>
            <a:r>
              <a:rPr dirty="0" sz="1250" spc="265">
                <a:latin typeface="Cambria"/>
                <a:cs typeface="Cambria"/>
              </a:rPr>
              <a:t>=</a:t>
            </a:r>
            <a:r>
              <a:rPr dirty="0" sz="1250" spc="85">
                <a:latin typeface="Cambria"/>
                <a:cs typeface="Cambria"/>
              </a:rPr>
              <a:t> </a:t>
            </a:r>
            <a:r>
              <a:rPr dirty="0" sz="1250" spc="15">
                <a:latin typeface="Cambria"/>
                <a:cs typeface="Cambria"/>
              </a:rPr>
              <a:t>0</a:t>
            </a:r>
            <a:endParaRPr sz="1250">
              <a:latin typeface="Cambria"/>
              <a:cs typeface="Cambria"/>
            </a:endParaRPr>
          </a:p>
        </p:txBody>
      </p:sp>
      <p:sp>
        <p:nvSpPr>
          <p:cNvPr id="60" name="object 60"/>
          <p:cNvSpPr/>
          <p:nvPr/>
        </p:nvSpPr>
        <p:spPr>
          <a:xfrm>
            <a:off x="5269991" y="7523988"/>
            <a:ext cx="18415" cy="71755"/>
          </a:xfrm>
          <a:custGeom>
            <a:avLst/>
            <a:gdLst/>
            <a:ahLst/>
            <a:cxnLst/>
            <a:rect l="l" t="t" r="r" b="b"/>
            <a:pathLst>
              <a:path w="18414" h="71754">
                <a:moveTo>
                  <a:pt x="0" y="0"/>
                </a:moveTo>
                <a:lnTo>
                  <a:pt x="18288" y="0"/>
                </a:lnTo>
                <a:lnTo>
                  <a:pt x="18288" y="71628"/>
                </a:lnTo>
                <a:lnTo>
                  <a:pt x="0" y="71628"/>
                </a:lnTo>
                <a:lnTo>
                  <a:pt x="0" y="0"/>
                </a:lnTo>
                <a:close/>
              </a:path>
            </a:pathLst>
          </a:custGeom>
          <a:solidFill>
            <a:srgbClr val="BF504D"/>
          </a:solidFill>
        </p:spPr>
        <p:txBody>
          <a:bodyPr wrap="square" lIns="0" tIns="0" rIns="0" bIns="0" rtlCol="0"/>
          <a:lstStyle/>
          <a:p/>
        </p:txBody>
      </p:sp>
      <p:sp>
        <p:nvSpPr>
          <p:cNvPr id="61" name="object 61"/>
          <p:cNvSpPr/>
          <p:nvPr/>
        </p:nvSpPr>
        <p:spPr>
          <a:xfrm>
            <a:off x="5269991" y="7523988"/>
            <a:ext cx="18415" cy="71755"/>
          </a:xfrm>
          <a:custGeom>
            <a:avLst/>
            <a:gdLst/>
            <a:ahLst/>
            <a:cxnLst/>
            <a:rect l="l" t="t" r="r" b="b"/>
            <a:pathLst>
              <a:path w="18414" h="71754">
                <a:moveTo>
                  <a:pt x="0" y="0"/>
                </a:moveTo>
                <a:lnTo>
                  <a:pt x="18288" y="0"/>
                </a:lnTo>
                <a:lnTo>
                  <a:pt x="18288" y="71628"/>
                </a:lnTo>
                <a:lnTo>
                  <a:pt x="0" y="71628"/>
                </a:lnTo>
                <a:lnTo>
                  <a:pt x="0" y="0"/>
                </a:lnTo>
                <a:close/>
              </a:path>
            </a:pathLst>
          </a:custGeom>
          <a:solidFill>
            <a:srgbClr val="BF504D"/>
          </a:solidFill>
        </p:spPr>
        <p:txBody>
          <a:bodyPr wrap="square" lIns="0" tIns="0" rIns="0" bIns="0" rtlCol="0"/>
          <a:lstStyle/>
          <a:p/>
        </p:txBody>
      </p:sp>
      <p:sp>
        <p:nvSpPr>
          <p:cNvPr id="62" name="object 62"/>
          <p:cNvSpPr/>
          <p:nvPr/>
        </p:nvSpPr>
        <p:spPr>
          <a:xfrm>
            <a:off x="5273039" y="7449311"/>
            <a:ext cx="200025" cy="66040"/>
          </a:xfrm>
          <a:custGeom>
            <a:avLst/>
            <a:gdLst/>
            <a:ahLst/>
            <a:cxnLst/>
            <a:rect l="l" t="t" r="r" b="b"/>
            <a:pathLst>
              <a:path w="200025" h="66040">
                <a:moveTo>
                  <a:pt x="0" y="65532"/>
                </a:moveTo>
                <a:lnTo>
                  <a:pt x="199644" y="0"/>
                </a:lnTo>
              </a:path>
            </a:pathLst>
          </a:custGeom>
          <a:ln w="18288">
            <a:solidFill>
              <a:srgbClr val="BF504D"/>
            </a:solidFill>
          </a:ln>
        </p:spPr>
        <p:txBody>
          <a:bodyPr wrap="square" lIns="0" tIns="0" rIns="0" bIns="0" rtlCol="0"/>
          <a:lstStyle/>
          <a:p/>
        </p:txBody>
      </p:sp>
      <p:sp>
        <p:nvSpPr>
          <p:cNvPr id="63" name="object 63"/>
          <p:cNvSpPr/>
          <p:nvPr/>
        </p:nvSpPr>
        <p:spPr>
          <a:xfrm>
            <a:off x="5273039" y="7449311"/>
            <a:ext cx="200025" cy="66040"/>
          </a:xfrm>
          <a:custGeom>
            <a:avLst/>
            <a:gdLst/>
            <a:ahLst/>
            <a:cxnLst/>
            <a:rect l="l" t="t" r="r" b="b"/>
            <a:pathLst>
              <a:path w="200025" h="66040">
                <a:moveTo>
                  <a:pt x="0" y="65532"/>
                </a:moveTo>
                <a:lnTo>
                  <a:pt x="199644" y="0"/>
                </a:lnTo>
              </a:path>
            </a:pathLst>
          </a:custGeom>
          <a:ln w="18288">
            <a:solidFill>
              <a:srgbClr val="BF504D"/>
            </a:solidFill>
          </a:ln>
        </p:spPr>
        <p:txBody>
          <a:bodyPr wrap="square" lIns="0" tIns="0" rIns="0" bIns="0" rtlCol="0"/>
          <a:lstStyle/>
          <a:p/>
        </p:txBody>
      </p:sp>
      <p:sp>
        <p:nvSpPr>
          <p:cNvPr id="64" name="object 64"/>
          <p:cNvSpPr/>
          <p:nvPr/>
        </p:nvSpPr>
        <p:spPr>
          <a:xfrm>
            <a:off x="5481828" y="6237732"/>
            <a:ext cx="55244" cy="1211580"/>
          </a:xfrm>
          <a:custGeom>
            <a:avLst/>
            <a:gdLst/>
            <a:ahLst/>
            <a:cxnLst/>
            <a:rect l="l" t="t" r="r" b="b"/>
            <a:pathLst>
              <a:path w="55245" h="1211579">
                <a:moveTo>
                  <a:pt x="0" y="1211580"/>
                </a:moveTo>
                <a:lnTo>
                  <a:pt x="54864" y="0"/>
                </a:lnTo>
              </a:path>
            </a:pathLst>
          </a:custGeom>
          <a:ln w="18288">
            <a:solidFill>
              <a:srgbClr val="BF504D"/>
            </a:solidFill>
          </a:ln>
        </p:spPr>
        <p:txBody>
          <a:bodyPr wrap="square" lIns="0" tIns="0" rIns="0" bIns="0" rtlCol="0"/>
          <a:lstStyle/>
          <a:p/>
        </p:txBody>
      </p:sp>
      <p:sp>
        <p:nvSpPr>
          <p:cNvPr id="65" name="object 65"/>
          <p:cNvSpPr/>
          <p:nvPr/>
        </p:nvSpPr>
        <p:spPr>
          <a:xfrm>
            <a:off x="5481828" y="6237732"/>
            <a:ext cx="55244" cy="1211580"/>
          </a:xfrm>
          <a:custGeom>
            <a:avLst/>
            <a:gdLst/>
            <a:ahLst/>
            <a:cxnLst/>
            <a:rect l="l" t="t" r="r" b="b"/>
            <a:pathLst>
              <a:path w="55245" h="1211579">
                <a:moveTo>
                  <a:pt x="0" y="1211580"/>
                </a:moveTo>
                <a:lnTo>
                  <a:pt x="54864" y="0"/>
                </a:lnTo>
              </a:path>
            </a:pathLst>
          </a:custGeom>
          <a:ln w="18288">
            <a:solidFill>
              <a:srgbClr val="BF504D"/>
            </a:solidFill>
          </a:ln>
        </p:spPr>
        <p:txBody>
          <a:bodyPr wrap="square" lIns="0" tIns="0" rIns="0" bIns="0" rtlCol="0"/>
          <a:lstStyle/>
          <a:p/>
        </p:txBody>
      </p:sp>
      <p:sp>
        <p:nvSpPr>
          <p:cNvPr id="66" name="object 66"/>
          <p:cNvSpPr/>
          <p:nvPr/>
        </p:nvSpPr>
        <p:spPr>
          <a:xfrm>
            <a:off x="5329428" y="6173723"/>
            <a:ext cx="204470" cy="40005"/>
          </a:xfrm>
          <a:custGeom>
            <a:avLst/>
            <a:gdLst/>
            <a:ahLst/>
            <a:cxnLst/>
            <a:rect l="l" t="t" r="r" b="b"/>
            <a:pathLst>
              <a:path w="204470" h="40004">
                <a:moveTo>
                  <a:pt x="204216" y="39624"/>
                </a:moveTo>
                <a:lnTo>
                  <a:pt x="0" y="0"/>
                </a:lnTo>
              </a:path>
            </a:pathLst>
          </a:custGeom>
          <a:ln w="18288">
            <a:solidFill>
              <a:srgbClr val="BF504D"/>
            </a:solidFill>
          </a:ln>
        </p:spPr>
        <p:txBody>
          <a:bodyPr wrap="square" lIns="0" tIns="0" rIns="0" bIns="0" rtlCol="0"/>
          <a:lstStyle/>
          <a:p/>
        </p:txBody>
      </p:sp>
      <p:sp>
        <p:nvSpPr>
          <p:cNvPr id="67" name="object 67"/>
          <p:cNvSpPr/>
          <p:nvPr/>
        </p:nvSpPr>
        <p:spPr>
          <a:xfrm>
            <a:off x="5329428" y="6173723"/>
            <a:ext cx="204470" cy="40005"/>
          </a:xfrm>
          <a:custGeom>
            <a:avLst/>
            <a:gdLst/>
            <a:ahLst/>
            <a:cxnLst/>
            <a:rect l="l" t="t" r="r" b="b"/>
            <a:pathLst>
              <a:path w="204470" h="40004">
                <a:moveTo>
                  <a:pt x="204216" y="39624"/>
                </a:moveTo>
                <a:lnTo>
                  <a:pt x="0" y="0"/>
                </a:lnTo>
              </a:path>
            </a:pathLst>
          </a:custGeom>
          <a:ln w="18288">
            <a:solidFill>
              <a:srgbClr val="BF504D"/>
            </a:solidFill>
          </a:ln>
        </p:spPr>
        <p:txBody>
          <a:bodyPr wrap="square" lIns="0" tIns="0" rIns="0" bIns="0" rtlCol="0"/>
          <a:lstStyle/>
          <a:p/>
        </p:txBody>
      </p:sp>
      <p:sp>
        <p:nvSpPr>
          <p:cNvPr id="68" name="object 68"/>
          <p:cNvSpPr/>
          <p:nvPr/>
        </p:nvSpPr>
        <p:spPr>
          <a:xfrm>
            <a:off x="5315711" y="6105144"/>
            <a:ext cx="22860" cy="55244"/>
          </a:xfrm>
          <a:custGeom>
            <a:avLst/>
            <a:gdLst/>
            <a:ahLst/>
            <a:cxnLst/>
            <a:rect l="l" t="t" r="r" b="b"/>
            <a:pathLst>
              <a:path w="22860" h="55245">
                <a:moveTo>
                  <a:pt x="0" y="54864"/>
                </a:moveTo>
                <a:lnTo>
                  <a:pt x="22860" y="54864"/>
                </a:lnTo>
                <a:lnTo>
                  <a:pt x="22860" y="0"/>
                </a:lnTo>
                <a:lnTo>
                  <a:pt x="0" y="0"/>
                </a:lnTo>
                <a:lnTo>
                  <a:pt x="0" y="54864"/>
                </a:lnTo>
                <a:close/>
              </a:path>
            </a:pathLst>
          </a:custGeom>
          <a:solidFill>
            <a:srgbClr val="BF504D"/>
          </a:solidFill>
        </p:spPr>
        <p:txBody>
          <a:bodyPr wrap="square" lIns="0" tIns="0" rIns="0" bIns="0" rtlCol="0"/>
          <a:lstStyle/>
          <a:p/>
        </p:txBody>
      </p:sp>
      <p:sp>
        <p:nvSpPr>
          <p:cNvPr id="69" name="object 69"/>
          <p:cNvSpPr/>
          <p:nvPr/>
        </p:nvSpPr>
        <p:spPr>
          <a:xfrm>
            <a:off x="5315711" y="6105144"/>
            <a:ext cx="22860" cy="55244"/>
          </a:xfrm>
          <a:custGeom>
            <a:avLst/>
            <a:gdLst/>
            <a:ahLst/>
            <a:cxnLst/>
            <a:rect l="l" t="t" r="r" b="b"/>
            <a:pathLst>
              <a:path w="22860" h="55245">
                <a:moveTo>
                  <a:pt x="0" y="54864"/>
                </a:moveTo>
                <a:lnTo>
                  <a:pt x="22860" y="54864"/>
                </a:lnTo>
                <a:lnTo>
                  <a:pt x="22860" y="0"/>
                </a:lnTo>
                <a:lnTo>
                  <a:pt x="0" y="0"/>
                </a:lnTo>
                <a:lnTo>
                  <a:pt x="0" y="54864"/>
                </a:lnTo>
                <a:close/>
              </a:path>
            </a:pathLst>
          </a:custGeom>
          <a:solidFill>
            <a:srgbClr val="BF504D"/>
          </a:solidFill>
        </p:spPr>
        <p:txBody>
          <a:bodyPr wrap="square" lIns="0" tIns="0" rIns="0" bIns="0" rtlCol="0"/>
          <a:lstStyle/>
          <a:p/>
        </p:txBody>
      </p:sp>
      <p:sp>
        <p:nvSpPr>
          <p:cNvPr id="70" name="object 70"/>
          <p:cNvSpPr/>
          <p:nvPr/>
        </p:nvSpPr>
        <p:spPr>
          <a:xfrm>
            <a:off x="5472683" y="7421880"/>
            <a:ext cx="405765" cy="55244"/>
          </a:xfrm>
          <a:custGeom>
            <a:avLst/>
            <a:gdLst/>
            <a:ahLst/>
            <a:cxnLst/>
            <a:rect l="l" t="t" r="r" b="b"/>
            <a:pathLst>
              <a:path w="405764" h="55245">
                <a:moveTo>
                  <a:pt x="54864" y="54864"/>
                </a:moveTo>
                <a:lnTo>
                  <a:pt x="0" y="27432"/>
                </a:lnTo>
                <a:lnTo>
                  <a:pt x="54864" y="0"/>
                </a:lnTo>
                <a:lnTo>
                  <a:pt x="54864" y="18288"/>
                </a:lnTo>
                <a:lnTo>
                  <a:pt x="45720" y="18288"/>
                </a:lnTo>
                <a:lnTo>
                  <a:pt x="45720" y="36576"/>
                </a:lnTo>
                <a:lnTo>
                  <a:pt x="54864" y="36576"/>
                </a:lnTo>
                <a:lnTo>
                  <a:pt x="54864" y="54864"/>
                </a:lnTo>
                <a:close/>
              </a:path>
              <a:path w="405764" h="55245">
                <a:moveTo>
                  <a:pt x="350520" y="54864"/>
                </a:moveTo>
                <a:lnTo>
                  <a:pt x="350520" y="0"/>
                </a:lnTo>
                <a:lnTo>
                  <a:pt x="387095" y="18288"/>
                </a:lnTo>
                <a:lnTo>
                  <a:pt x="359664" y="18288"/>
                </a:lnTo>
                <a:lnTo>
                  <a:pt x="359664" y="36576"/>
                </a:lnTo>
                <a:lnTo>
                  <a:pt x="387095" y="36576"/>
                </a:lnTo>
                <a:lnTo>
                  <a:pt x="350520" y="54864"/>
                </a:lnTo>
                <a:close/>
              </a:path>
              <a:path w="405764" h="55245">
                <a:moveTo>
                  <a:pt x="54864" y="36576"/>
                </a:moveTo>
                <a:lnTo>
                  <a:pt x="45720" y="36576"/>
                </a:lnTo>
                <a:lnTo>
                  <a:pt x="45720" y="18288"/>
                </a:lnTo>
                <a:lnTo>
                  <a:pt x="54864" y="18288"/>
                </a:lnTo>
                <a:lnTo>
                  <a:pt x="54864" y="36576"/>
                </a:lnTo>
                <a:close/>
              </a:path>
              <a:path w="405764" h="55245">
                <a:moveTo>
                  <a:pt x="350520" y="36576"/>
                </a:moveTo>
                <a:lnTo>
                  <a:pt x="54864" y="36576"/>
                </a:lnTo>
                <a:lnTo>
                  <a:pt x="54864" y="18288"/>
                </a:lnTo>
                <a:lnTo>
                  <a:pt x="350520" y="18288"/>
                </a:lnTo>
                <a:lnTo>
                  <a:pt x="350520" y="36576"/>
                </a:lnTo>
                <a:close/>
              </a:path>
              <a:path w="405764" h="55245">
                <a:moveTo>
                  <a:pt x="387095" y="36576"/>
                </a:moveTo>
                <a:lnTo>
                  <a:pt x="359664" y="36576"/>
                </a:lnTo>
                <a:lnTo>
                  <a:pt x="359664" y="18288"/>
                </a:lnTo>
                <a:lnTo>
                  <a:pt x="387095" y="18288"/>
                </a:lnTo>
                <a:lnTo>
                  <a:pt x="405383" y="27432"/>
                </a:lnTo>
                <a:lnTo>
                  <a:pt x="387095" y="36576"/>
                </a:lnTo>
                <a:close/>
              </a:path>
            </a:pathLst>
          </a:custGeom>
          <a:solidFill>
            <a:srgbClr val="BF504D"/>
          </a:solidFill>
        </p:spPr>
        <p:txBody>
          <a:bodyPr wrap="square" lIns="0" tIns="0" rIns="0" bIns="0" rtlCol="0"/>
          <a:lstStyle/>
          <a:p/>
        </p:txBody>
      </p:sp>
      <p:sp>
        <p:nvSpPr>
          <p:cNvPr id="71" name="object 71"/>
          <p:cNvSpPr/>
          <p:nvPr/>
        </p:nvSpPr>
        <p:spPr>
          <a:xfrm>
            <a:off x="5641847" y="7254240"/>
            <a:ext cx="91439" cy="150875"/>
          </a:xfrm>
          <a:prstGeom prst="rect">
            <a:avLst/>
          </a:prstGeom>
          <a:blipFill>
            <a:blip r:embed="rId4" cstate="print"/>
            <a:stretch>
              <a:fillRect/>
            </a:stretch>
          </a:blipFill>
        </p:spPr>
        <p:txBody>
          <a:bodyPr wrap="square" lIns="0" tIns="0" rIns="0" bIns="0" rtlCol="0"/>
          <a:lstStyle/>
          <a:p/>
        </p:txBody>
      </p:sp>
      <p:sp>
        <p:nvSpPr>
          <p:cNvPr id="72" name="object 72"/>
          <p:cNvSpPr/>
          <p:nvPr/>
        </p:nvSpPr>
        <p:spPr>
          <a:xfrm>
            <a:off x="4347972" y="7463028"/>
            <a:ext cx="925194" cy="121920"/>
          </a:xfrm>
          <a:custGeom>
            <a:avLst/>
            <a:gdLst/>
            <a:ahLst/>
            <a:cxnLst/>
            <a:rect l="l" t="t" r="r" b="b"/>
            <a:pathLst>
              <a:path w="925195" h="121920">
                <a:moveTo>
                  <a:pt x="803148" y="121920"/>
                </a:moveTo>
                <a:lnTo>
                  <a:pt x="803148" y="0"/>
                </a:lnTo>
                <a:lnTo>
                  <a:pt x="885444" y="41148"/>
                </a:lnTo>
                <a:lnTo>
                  <a:pt x="822960" y="41148"/>
                </a:lnTo>
                <a:lnTo>
                  <a:pt x="822960" y="82296"/>
                </a:lnTo>
                <a:lnTo>
                  <a:pt x="882396" y="82296"/>
                </a:lnTo>
                <a:lnTo>
                  <a:pt x="803148" y="121920"/>
                </a:lnTo>
                <a:close/>
              </a:path>
              <a:path w="925195" h="121920">
                <a:moveTo>
                  <a:pt x="803148" y="82296"/>
                </a:moveTo>
                <a:lnTo>
                  <a:pt x="0" y="82296"/>
                </a:lnTo>
                <a:lnTo>
                  <a:pt x="0" y="41148"/>
                </a:lnTo>
                <a:lnTo>
                  <a:pt x="803148" y="41148"/>
                </a:lnTo>
                <a:lnTo>
                  <a:pt x="803148" y="82296"/>
                </a:lnTo>
                <a:close/>
              </a:path>
              <a:path w="925195" h="121920">
                <a:moveTo>
                  <a:pt x="882396" y="82296"/>
                </a:moveTo>
                <a:lnTo>
                  <a:pt x="822960" y="82296"/>
                </a:lnTo>
                <a:lnTo>
                  <a:pt x="822960" y="41148"/>
                </a:lnTo>
                <a:lnTo>
                  <a:pt x="885444" y="41148"/>
                </a:lnTo>
                <a:lnTo>
                  <a:pt x="925068" y="60960"/>
                </a:lnTo>
                <a:lnTo>
                  <a:pt x="882396" y="82296"/>
                </a:lnTo>
                <a:close/>
              </a:path>
            </a:pathLst>
          </a:custGeom>
          <a:solidFill>
            <a:srgbClr val="BF504D"/>
          </a:solidFill>
        </p:spPr>
        <p:txBody>
          <a:bodyPr wrap="square" lIns="0" tIns="0" rIns="0" bIns="0" rtlCol="0"/>
          <a:lstStyle/>
          <a:p/>
        </p:txBody>
      </p:sp>
      <p:sp>
        <p:nvSpPr>
          <p:cNvPr id="73" name="object 73"/>
          <p:cNvSpPr/>
          <p:nvPr/>
        </p:nvSpPr>
        <p:spPr>
          <a:xfrm>
            <a:off x="4250435" y="7559039"/>
            <a:ext cx="1521460" cy="353695"/>
          </a:xfrm>
          <a:custGeom>
            <a:avLst/>
            <a:gdLst/>
            <a:ahLst/>
            <a:cxnLst/>
            <a:rect l="l" t="t" r="r" b="b"/>
            <a:pathLst>
              <a:path w="1521460" h="353695">
                <a:moveTo>
                  <a:pt x="1397566" y="40441"/>
                </a:moveTo>
                <a:lnTo>
                  <a:pt x="1389887" y="0"/>
                </a:lnTo>
                <a:lnTo>
                  <a:pt x="1520952" y="36576"/>
                </a:lnTo>
                <a:lnTo>
                  <a:pt x="1417320" y="36576"/>
                </a:lnTo>
                <a:lnTo>
                  <a:pt x="1397566" y="40441"/>
                </a:lnTo>
                <a:close/>
              </a:path>
              <a:path w="1521460" h="353695">
                <a:moveTo>
                  <a:pt x="1405093" y="80083"/>
                </a:moveTo>
                <a:lnTo>
                  <a:pt x="1397566" y="40441"/>
                </a:lnTo>
                <a:lnTo>
                  <a:pt x="1417320" y="36576"/>
                </a:lnTo>
                <a:lnTo>
                  <a:pt x="1424940" y="76199"/>
                </a:lnTo>
                <a:lnTo>
                  <a:pt x="1405093" y="80083"/>
                </a:lnTo>
                <a:close/>
              </a:path>
              <a:path w="1521460" h="353695">
                <a:moveTo>
                  <a:pt x="1412748" y="120395"/>
                </a:moveTo>
                <a:lnTo>
                  <a:pt x="1405093" y="80083"/>
                </a:lnTo>
                <a:lnTo>
                  <a:pt x="1424940" y="76199"/>
                </a:lnTo>
                <a:lnTo>
                  <a:pt x="1417320" y="36576"/>
                </a:lnTo>
                <a:lnTo>
                  <a:pt x="1520952" y="36576"/>
                </a:lnTo>
                <a:lnTo>
                  <a:pt x="1412748" y="120395"/>
                </a:lnTo>
                <a:close/>
              </a:path>
              <a:path w="1521460" h="353695">
                <a:moveTo>
                  <a:pt x="7620" y="353568"/>
                </a:moveTo>
                <a:lnTo>
                  <a:pt x="0" y="313943"/>
                </a:lnTo>
                <a:lnTo>
                  <a:pt x="1397566" y="40441"/>
                </a:lnTo>
                <a:lnTo>
                  <a:pt x="1405093" y="80083"/>
                </a:lnTo>
                <a:lnTo>
                  <a:pt x="7620" y="353568"/>
                </a:lnTo>
                <a:close/>
              </a:path>
            </a:pathLst>
          </a:custGeom>
          <a:solidFill>
            <a:srgbClr val="BF504D"/>
          </a:solidFill>
        </p:spPr>
        <p:txBody>
          <a:bodyPr wrap="square" lIns="0" tIns="0" rIns="0" bIns="0" rtlCol="0"/>
          <a:lstStyle/>
          <a:p/>
        </p:txBody>
      </p:sp>
      <p:sp>
        <p:nvSpPr>
          <p:cNvPr id="74" name="object 74"/>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75" name="object 75"/>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57</a:t>
            </a:r>
            <a:endParaRPr sz="1050">
              <a:latin typeface="Calibri"/>
              <a:cs typeface="Calibri"/>
            </a:endParaRPr>
          </a:p>
        </p:txBody>
      </p:sp>
      <p:sp>
        <p:nvSpPr>
          <p:cNvPr id="77" name="object 77"/>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76" name="object 76"/>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58</a:t>
            </a:r>
            <a:endParaRPr sz="105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3905885" cy="417195"/>
          </a:xfrm>
          <a:prstGeom prst="rect"/>
        </p:spPr>
        <p:txBody>
          <a:bodyPr wrap="square" lIns="0" tIns="14604" rIns="0" bIns="0" rtlCol="0" vert="horz">
            <a:spAutoFit/>
          </a:bodyPr>
          <a:lstStyle/>
          <a:p>
            <a:pPr>
              <a:lnSpc>
                <a:spcPct val="100000"/>
              </a:lnSpc>
              <a:spcBef>
                <a:spcPts val="114"/>
              </a:spcBef>
            </a:pPr>
            <a:r>
              <a:rPr dirty="0" sz="2550" spc="15" b="0">
                <a:solidFill>
                  <a:srgbClr val="1C7C5B"/>
                </a:solidFill>
                <a:latin typeface="Arial Black"/>
                <a:cs typeface="Arial Black"/>
              </a:rPr>
              <a:t>Prestressed</a:t>
            </a:r>
            <a:r>
              <a:rPr dirty="0" sz="2550" spc="-80" b="0">
                <a:solidFill>
                  <a:srgbClr val="1C7C5B"/>
                </a:solidFill>
                <a:latin typeface="Arial Black"/>
                <a:cs typeface="Arial Black"/>
              </a:rPr>
              <a:t> </a:t>
            </a:r>
            <a:r>
              <a:rPr dirty="0" sz="2550" spc="15" b="0">
                <a:solidFill>
                  <a:srgbClr val="1C7C5B"/>
                </a:solidFill>
                <a:latin typeface="Arial Black"/>
                <a:cs typeface="Arial Black"/>
              </a:rPr>
              <a:t>Concrete</a:t>
            </a:r>
            <a:endParaRPr sz="2550">
              <a:latin typeface="Arial Black"/>
              <a:cs typeface="Arial Black"/>
            </a:endParaRPr>
          </a:p>
        </p:txBody>
      </p:sp>
      <p:sp>
        <p:nvSpPr>
          <p:cNvPr id="6" name="object 6"/>
          <p:cNvSpPr txBox="1"/>
          <p:nvPr/>
        </p:nvSpPr>
        <p:spPr>
          <a:xfrm>
            <a:off x="7022600" y="4498371"/>
            <a:ext cx="73025" cy="155575"/>
          </a:xfrm>
          <a:prstGeom prst="rect">
            <a:avLst/>
          </a:prstGeom>
        </p:spPr>
        <p:txBody>
          <a:bodyPr wrap="square" lIns="0" tIns="12700" rIns="0" bIns="0" rtlCol="0" vert="horz">
            <a:spAutoFit/>
          </a:bodyPr>
          <a:lstStyle/>
          <a:p>
            <a:pPr>
              <a:lnSpc>
                <a:spcPct val="100000"/>
              </a:lnSpc>
              <a:spcBef>
                <a:spcPts val="100"/>
              </a:spcBef>
            </a:pPr>
            <a:r>
              <a:rPr dirty="0" sz="850">
                <a:solidFill>
                  <a:srgbClr val="FFFFFF"/>
                </a:solidFill>
                <a:latin typeface="Arial"/>
                <a:cs typeface="Arial"/>
              </a:rPr>
              <a:t>5</a:t>
            </a:r>
            <a:endParaRPr sz="850">
              <a:latin typeface="Arial"/>
              <a:cs typeface="Arial"/>
            </a:endParaRPr>
          </a:p>
        </p:txBody>
      </p:sp>
      <p:sp>
        <p:nvSpPr>
          <p:cNvPr id="7" name="object 7"/>
          <p:cNvSpPr/>
          <p:nvPr/>
        </p:nvSpPr>
        <p:spPr>
          <a:xfrm>
            <a:off x="2427732" y="1854708"/>
            <a:ext cx="2918459" cy="2360675"/>
          </a:xfrm>
          <a:prstGeom prst="rect">
            <a:avLst/>
          </a:prstGeom>
          <a:blipFill>
            <a:blip r:embed="rId3" cstate="print"/>
            <a:stretch>
              <a:fillRect/>
            </a:stretch>
          </a:blipFill>
        </p:spPr>
        <p:txBody>
          <a:bodyPr wrap="square" lIns="0" tIns="0" rIns="0" bIns="0" rtlCol="0"/>
          <a:lstStyle/>
          <a:p/>
        </p:txBody>
      </p:sp>
      <p:sp>
        <p:nvSpPr>
          <p:cNvPr id="8" name="object 8"/>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9" name="object 9"/>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0" name="object 10"/>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1" name="object 11"/>
          <p:cNvSpPr txBox="1"/>
          <p:nvPr/>
        </p:nvSpPr>
        <p:spPr>
          <a:xfrm>
            <a:off x="1016466" y="5528576"/>
            <a:ext cx="4411345" cy="417195"/>
          </a:xfrm>
          <a:prstGeom prst="rect">
            <a:avLst/>
          </a:prstGeom>
        </p:spPr>
        <p:txBody>
          <a:bodyPr wrap="square" lIns="0" tIns="14604" rIns="0" bIns="0" rtlCol="0" vert="horz">
            <a:spAutoFit/>
          </a:bodyPr>
          <a:lstStyle/>
          <a:p>
            <a:pPr>
              <a:lnSpc>
                <a:spcPct val="100000"/>
              </a:lnSpc>
              <a:spcBef>
                <a:spcPts val="114"/>
              </a:spcBef>
            </a:pPr>
            <a:r>
              <a:rPr dirty="0" sz="2550">
                <a:solidFill>
                  <a:srgbClr val="1C7C5B"/>
                </a:solidFill>
                <a:latin typeface="Arial Black"/>
                <a:cs typeface="Arial Black"/>
              </a:rPr>
              <a:t>Post-tensioned</a:t>
            </a:r>
            <a:r>
              <a:rPr dirty="0" sz="2550" spc="-55">
                <a:solidFill>
                  <a:srgbClr val="1C7C5B"/>
                </a:solidFill>
                <a:latin typeface="Arial Black"/>
                <a:cs typeface="Arial Black"/>
              </a:rPr>
              <a:t> </a:t>
            </a:r>
            <a:r>
              <a:rPr dirty="0" sz="2550" spc="15">
                <a:solidFill>
                  <a:srgbClr val="1C7C5B"/>
                </a:solidFill>
                <a:latin typeface="Arial Black"/>
                <a:cs typeface="Arial Black"/>
              </a:rPr>
              <a:t>Concrete</a:t>
            </a:r>
            <a:endParaRPr sz="2550">
              <a:latin typeface="Arial Black"/>
              <a:cs typeface="Arial Black"/>
            </a:endParaRPr>
          </a:p>
        </p:txBody>
      </p:sp>
      <p:sp>
        <p:nvSpPr>
          <p:cNvPr id="12" name="object 12"/>
          <p:cNvSpPr txBox="1"/>
          <p:nvPr/>
        </p:nvSpPr>
        <p:spPr>
          <a:xfrm>
            <a:off x="7022600" y="8873744"/>
            <a:ext cx="73025" cy="155575"/>
          </a:xfrm>
          <a:prstGeom prst="rect">
            <a:avLst/>
          </a:prstGeom>
        </p:spPr>
        <p:txBody>
          <a:bodyPr wrap="square" lIns="0" tIns="12700" rIns="0" bIns="0" rtlCol="0" vert="horz">
            <a:spAutoFit/>
          </a:bodyPr>
          <a:lstStyle/>
          <a:p>
            <a:pPr>
              <a:lnSpc>
                <a:spcPct val="100000"/>
              </a:lnSpc>
              <a:spcBef>
                <a:spcPts val="100"/>
              </a:spcBef>
            </a:pPr>
            <a:r>
              <a:rPr dirty="0" sz="850">
                <a:solidFill>
                  <a:srgbClr val="FFFFFF"/>
                </a:solidFill>
                <a:latin typeface="Arial"/>
                <a:cs typeface="Arial"/>
              </a:rPr>
              <a:t>6</a:t>
            </a:r>
            <a:endParaRPr sz="850">
              <a:latin typeface="Arial"/>
              <a:cs typeface="Arial"/>
            </a:endParaRPr>
          </a:p>
        </p:txBody>
      </p:sp>
      <p:sp>
        <p:nvSpPr>
          <p:cNvPr id="13" name="object 13"/>
          <p:cNvSpPr/>
          <p:nvPr/>
        </p:nvSpPr>
        <p:spPr>
          <a:xfrm>
            <a:off x="1976627" y="6237732"/>
            <a:ext cx="3819143" cy="2339339"/>
          </a:xfrm>
          <a:prstGeom prst="rect">
            <a:avLst/>
          </a:prstGeom>
          <a:blipFill>
            <a:blip r:embed="rId4" cstate="print"/>
            <a:stretch>
              <a:fillRect/>
            </a:stretch>
          </a:blipFill>
        </p:spPr>
        <p:txBody>
          <a:bodyPr wrap="square" lIns="0" tIns="0" rIns="0" bIns="0" rtlCol="0"/>
          <a:lstStyle/>
          <a:p/>
        </p:txBody>
      </p:sp>
      <p:sp>
        <p:nvSpPr>
          <p:cNvPr id="14" name="object 14"/>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15" name="object 15"/>
          <p:cNvSpPr txBox="1"/>
          <p:nvPr/>
        </p:nvSpPr>
        <p:spPr>
          <a:xfrm>
            <a:off x="610612" y="4704026"/>
            <a:ext cx="92710"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5</a:t>
            </a:r>
            <a:endParaRPr sz="1050">
              <a:latin typeface="Calibri"/>
              <a:cs typeface="Calibri"/>
            </a:endParaRPr>
          </a:p>
        </p:txBody>
      </p:sp>
      <p:sp>
        <p:nvSpPr>
          <p:cNvPr id="17" name="object 17"/>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16" name="object 16"/>
          <p:cNvSpPr txBox="1"/>
          <p:nvPr/>
        </p:nvSpPr>
        <p:spPr>
          <a:xfrm>
            <a:off x="610612" y="9080951"/>
            <a:ext cx="92710"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6</a:t>
            </a:r>
            <a:endParaRPr sz="105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3088640" cy="417195"/>
          </a:xfrm>
          <a:prstGeom prst="rect"/>
        </p:spPr>
        <p:txBody>
          <a:bodyPr wrap="square" lIns="0" tIns="14604" rIns="0" bIns="0" rtlCol="0" vert="horz">
            <a:spAutoFit/>
          </a:bodyPr>
          <a:lstStyle/>
          <a:p>
            <a:pPr>
              <a:lnSpc>
                <a:spcPct val="100000"/>
              </a:lnSpc>
              <a:spcBef>
                <a:spcPts val="114"/>
              </a:spcBef>
            </a:pPr>
            <a:r>
              <a:rPr dirty="0" sz="2550" spc="15" b="0">
                <a:solidFill>
                  <a:srgbClr val="1C7C5B"/>
                </a:solidFill>
                <a:latin typeface="Arial Black"/>
                <a:cs typeface="Arial Black"/>
              </a:rPr>
              <a:t>Prestress</a:t>
            </a:r>
            <a:r>
              <a:rPr dirty="0" sz="2550" spc="-50" b="0">
                <a:solidFill>
                  <a:srgbClr val="1C7C5B"/>
                </a:solidFill>
                <a:latin typeface="Arial Black"/>
                <a:cs typeface="Arial Black"/>
              </a:rPr>
              <a:t> </a:t>
            </a:r>
            <a:r>
              <a:rPr dirty="0" sz="2550" spc="10" b="0">
                <a:solidFill>
                  <a:srgbClr val="1C7C5B"/>
                </a:solidFill>
                <a:latin typeface="Arial Black"/>
                <a:cs typeface="Arial Black"/>
              </a:rPr>
              <a:t>Losses</a:t>
            </a:r>
            <a:endParaRPr sz="2550">
              <a:latin typeface="Arial Black"/>
              <a:cs typeface="Arial Black"/>
            </a:endParaRPr>
          </a:p>
        </p:txBody>
      </p:sp>
      <p:sp>
        <p:nvSpPr>
          <p:cNvPr id="6" name="object 6"/>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5</a:t>
            </a:r>
            <a:r>
              <a:rPr dirty="0" sz="850">
                <a:solidFill>
                  <a:srgbClr val="FFFFFF"/>
                </a:solidFill>
                <a:latin typeface="Arial"/>
                <a:cs typeface="Arial"/>
              </a:rPr>
              <a:t>9</a:t>
            </a:r>
            <a:endParaRPr sz="850">
              <a:latin typeface="Arial"/>
              <a:cs typeface="Arial"/>
            </a:endParaRPr>
          </a:p>
        </p:txBody>
      </p:sp>
      <p:sp>
        <p:nvSpPr>
          <p:cNvPr id="7" name="object 7"/>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8" name="object 8"/>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9" name="object 9"/>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0" name="object 10"/>
          <p:cNvSpPr txBox="1"/>
          <p:nvPr/>
        </p:nvSpPr>
        <p:spPr>
          <a:xfrm>
            <a:off x="1016466" y="5528576"/>
            <a:ext cx="3088640" cy="417195"/>
          </a:xfrm>
          <a:prstGeom prst="rect">
            <a:avLst/>
          </a:prstGeom>
        </p:spPr>
        <p:txBody>
          <a:bodyPr wrap="square" lIns="0" tIns="14604" rIns="0" bIns="0" rtlCol="0" vert="horz">
            <a:spAutoFit/>
          </a:bodyPr>
          <a:lstStyle/>
          <a:p>
            <a:pPr>
              <a:lnSpc>
                <a:spcPct val="100000"/>
              </a:lnSpc>
              <a:spcBef>
                <a:spcPts val="114"/>
              </a:spcBef>
            </a:pPr>
            <a:r>
              <a:rPr dirty="0" sz="2550" spc="15">
                <a:solidFill>
                  <a:srgbClr val="1C7C5B"/>
                </a:solidFill>
                <a:latin typeface="Arial Black"/>
                <a:cs typeface="Arial Black"/>
              </a:rPr>
              <a:t>Prestress</a:t>
            </a:r>
            <a:r>
              <a:rPr dirty="0" sz="2550" spc="-50">
                <a:solidFill>
                  <a:srgbClr val="1C7C5B"/>
                </a:solidFill>
                <a:latin typeface="Arial Black"/>
                <a:cs typeface="Arial Black"/>
              </a:rPr>
              <a:t> </a:t>
            </a:r>
            <a:r>
              <a:rPr dirty="0" sz="2550" spc="10">
                <a:solidFill>
                  <a:srgbClr val="1C7C5B"/>
                </a:solidFill>
                <a:latin typeface="Arial Black"/>
                <a:cs typeface="Arial Black"/>
              </a:rPr>
              <a:t>Losses</a:t>
            </a:r>
            <a:endParaRPr sz="2550">
              <a:latin typeface="Arial Black"/>
              <a:cs typeface="Arial Black"/>
            </a:endParaRPr>
          </a:p>
        </p:txBody>
      </p:sp>
      <p:sp>
        <p:nvSpPr>
          <p:cNvPr id="11" name="object 11"/>
          <p:cNvSpPr txBox="1"/>
          <p:nvPr/>
        </p:nvSpPr>
        <p:spPr>
          <a:xfrm>
            <a:off x="991105" y="6218889"/>
            <a:ext cx="3756660" cy="653415"/>
          </a:xfrm>
          <a:prstGeom prst="rect">
            <a:avLst/>
          </a:prstGeom>
        </p:spPr>
        <p:txBody>
          <a:bodyPr wrap="square" lIns="0" tIns="46355" rIns="0" bIns="0" rtlCol="0" vert="horz">
            <a:spAutoFit/>
          </a:bodyPr>
          <a:lstStyle/>
          <a:p>
            <a:pPr marL="269875" indent="-245110">
              <a:lnSpc>
                <a:spcPct val="100000"/>
              </a:lnSpc>
              <a:spcBef>
                <a:spcPts val="365"/>
              </a:spcBef>
              <a:buChar char="•"/>
              <a:tabLst>
                <a:tab pos="269875" algn="l"/>
                <a:tab pos="270510" algn="l"/>
              </a:tabLst>
            </a:pPr>
            <a:r>
              <a:rPr dirty="0" sz="1150" spc="-10">
                <a:latin typeface="Arial"/>
                <a:cs typeface="Arial"/>
              </a:rPr>
              <a:t>Initial jacking </a:t>
            </a:r>
            <a:r>
              <a:rPr dirty="0" sz="1150" spc="-5">
                <a:latin typeface="Arial"/>
                <a:cs typeface="Arial"/>
              </a:rPr>
              <a:t>force </a:t>
            </a:r>
            <a:r>
              <a:rPr dirty="0" sz="1150" spc="-10">
                <a:latin typeface="Arial"/>
                <a:cs typeface="Arial"/>
              </a:rPr>
              <a:t>is reduced over time due </a:t>
            </a:r>
            <a:r>
              <a:rPr dirty="0" sz="1150" spc="-5">
                <a:latin typeface="Arial"/>
                <a:cs typeface="Arial"/>
              </a:rPr>
              <a:t>to</a:t>
            </a:r>
            <a:r>
              <a:rPr dirty="0" sz="1150" spc="75">
                <a:latin typeface="Arial"/>
                <a:cs typeface="Arial"/>
              </a:rPr>
              <a:t> </a:t>
            </a:r>
            <a:r>
              <a:rPr dirty="0" sz="1150" spc="-5">
                <a:latin typeface="Arial"/>
                <a:cs typeface="Arial"/>
              </a:rPr>
              <a:t>losses</a:t>
            </a:r>
            <a:endParaRPr sz="1150">
              <a:latin typeface="Arial"/>
              <a:cs typeface="Arial"/>
            </a:endParaRPr>
          </a:p>
          <a:p>
            <a:pPr marL="269875" indent="-245110">
              <a:lnSpc>
                <a:spcPct val="100000"/>
              </a:lnSpc>
              <a:spcBef>
                <a:spcPts val="265"/>
              </a:spcBef>
              <a:buChar char="•"/>
              <a:tabLst>
                <a:tab pos="269875" algn="l"/>
                <a:tab pos="270510" algn="l"/>
              </a:tabLst>
            </a:pPr>
            <a:r>
              <a:rPr dirty="0" sz="1150" spc="-10">
                <a:solidFill>
                  <a:srgbClr val="4F80BC"/>
                </a:solidFill>
                <a:latin typeface="Arial"/>
                <a:cs typeface="Arial"/>
              </a:rPr>
              <a:t>Initial </a:t>
            </a:r>
            <a:r>
              <a:rPr dirty="0" sz="1150" spc="-10">
                <a:latin typeface="Arial"/>
                <a:cs typeface="Arial"/>
              </a:rPr>
              <a:t>and </a:t>
            </a:r>
            <a:r>
              <a:rPr dirty="0" sz="1150" spc="-20">
                <a:solidFill>
                  <a:srgbClr val="BF504D"/>
                </a:solidFill>
                <a:latin typeface="Arial"/>
                <a:cs typeface="Arial"/>
              </a:rPr>
              <a:t>Long-Term Time</a:t>
            </a:r>
            <a:r>
              <a:rPr dirty="0" sz="1150" spc="-15">
                <a:solidFill>
                  <a:srgbClr val="BF504D"/>
                </a:solidFill>
                <a:latin typeface="Arial"/>
                <a:cs typeface="Arial"/>
              </a:rPr>
              <a:t> </a:t>
            </a:r>
            <a:r>
              <a:rPr dirty="0" sz="1150" spc="-10">
                <a:solidFill>
                  <a:srgbClr val="BF504D"/>
                </a:solidFill>
                <a:latin typeface="Arial"/>
                <a:cs typeface="Arial"/>
              </a:rPr>
              <a:t>Dependent</a:t>
            </a:r>
            <a:endParaRPr sz="1150">
              <a:latin typeface="Arial"/>
              <a:cs typeface="Arial"/>
            </a:endParaRPr>
          </a:p>
          <a:p>
            <a:pPr marL="270510" indent="-245745">
              <a:lnSpc>
                <a:spcPct val="100000"/>
              </a:lnSpc>
              <a:spcBef>
                <a:spcPts val="275"/>
              </a:spcBef>
              <a:buFont typeface="Arial"/>
              <a:buChar char="•"/>
              <a:tabLst>
                <a:tab pos="270510" algn="l"/>
                <a:tab pos="271145" algn="l"/>
              </a:tabLst>
            </a:pPr>
            <a:r>
              <a:rPr dirty="0" sz="1150" spc="-40">
                <a:latin typeface="Cambria"/>
                <a:cs typeface="Cambria"/>
              </a:rPr>
              <a:t>𝑓</a:t>
            </a:r>
            <a:r>
              <a:rPr dirty="0" baseline="-17361" sz="1200" spc="-60">
                <a:latin typeface="Cambria"/>
                <a:cs typeface="Cambria"/>
              </a:rPr>
              <a:t>pe</a:t>
            </a:r>
            <a:r>
              <a:rPr dirty="0" baseline="-17361" sz="1200" spc="127">
                <a:latin typeface="Cambria"/>
                <a:cs typeface="Cambria"/>
              </a:rPr>
              <a:t> </a:t>
            </a:r>
            <a:r>
              <a:rPr dirty="0" sz="1150" spc="210">
                <a:latin typeface="Cambria"/>
                <a:cs typeface="Cambria"/>
              </a:rPr>
              <a:t>=</a:t>
            </a:r>
            <a:r>
              <a:rPr dirty="0" sz="1150" spc="65">
                <a:latin typeface="Cambria"/>
                <a:cs typeface="Cambria"/>
              </a:rPr>
              <a:t> </a:t>
            </a:r>
            <a:r>
              <a:rPr dirty="0" sz="1150" spc="15">
                <a:latin typeface="Cambria"/>
                <a:cs typeface="Cambria"/>
              </a:rPr>
              <a:t>𝑓</a:t>
            </a:r>
            <a:r>
              <a:rPr dirty="0" baseline="-17361" sz="1200" spc="22">
                <a:latin typeface="Cambria"/>
                <a:cs typeface="Cambria"/>
              </a:rPr>
              <a:t>pj</a:t>
            </a:r>
            <a:r>
              <a:rPr dirty="0" baseline="-17361" sz="1200" spc="247">
                <a:latin typeface="Cambria"/>
                <a:cs typeface="Cambria"/>
              </a:rPr>
              <a:t> </a:t>
            </a:r>
            <a:r>
              <a:rPr dirty="0" sz="1150" spc="210">
                <a:solidFill>
                  <a:srgbClr val="9ABA59"/>
                </a:solidFill>
                <a:latin typeface="Cambria"/>
                <a:cs typeface="Cambria"/>
              </a:rPr>
              <a:t>−</a:t>
            </a:r>
            <a:r>
              <a:rPr dirty="0" sz="1150" spc="10">
                <a:solidFill>
                  <a:srgbClr val="9ABA59"/>
                </a:solidFill>
                <a:latin typeface="Cambria"/>
                <a:cs typeface="Cambria"/>
              </a:rPr>
              <a:t> </a:t>
            </a:r>
            <a:r>
              <a:rPr dirty="0" sz="1150" spc="-15">
                <a:solidFill>
                  <a:srgbClr val="9ABA59"/>
                </a:solidFill>
                <a:latin typeface="Cambria"/>
                <a:cs typeface="Cambria"/>
              </a:rPr>
              <a:t>∆𝑓</a:t>
            </a:r>
            <a:r>
              <a:rPr dirty="0" baseline="-17361" sz="1200" spc="-22">
                <a:solidFill>
                  <a:srgbClr val="9ABA59"/>
                </a:solidFill>
                <a:latin typeface="Cambria"/>
                <a:cs typeface="Cambria"/>
              </a:rPr>
              <a:t>pF</a:t>
            </a:r>
            <a:r>
              <a:rPr dirty="0" baseline="-17361" sz="1200" spc="-7">
                <a:solidFill>
                  <a:srgbClr val="9ABA59"/>
                </a:solidFill>
                <a:latin typeface="Cambria"/>
                <a:cs typeface="Cambria"/>
              </a:rPr>
              <a:t> </a:t>
            </a:r>
            <a:r>
              <a:rPr dirty="0" sz="1150" spc="210">
                <a:solidFill>
                  <a:srgbClr val="9ABA59"/>
                </a:solidFill>
                <a:latin typeface="Cambria"/>
                <a:cs typeface="Cambria"/>
              </a:rPr>
              <a:t>−</a:t>
            </a:r>
            <a:r>
              <a:rPr dirty="0" sz="1150">
                <a:solidFill>
                  <a:srgbClr val="9ABA59"/>
                </a:solidFill>
                <a:latin typeface="Cambria"/>
                <a:cs typeface="Cambria"/>
              </a:rPr>
              <a:t> </a:t>
            </a:r>
            <a:r>
              <a:rPr dirty="0" sz="1150" spc="5">
                <a:solidFill>
                  <a:srgbClr val="9ABA59"/>
                </a:solidFill>
                <a:latin typeface="Cambria"/>
                <a:cs typeface="Cambria"/>
              </a:rPr>
              <a:t>∆𝑓</a:t>
            </a:r>
            <a:r>
              <a:rPr dirty="0" baseline="-17361" sz="1200" spc="7">
                <a:solidFill>
                  <a:srgbClr val="9ABA59"/>
                </a:solidFill>
                <a:latin typeface="Cambria"/>
                <a:cs typeface="Cambria"/>
              </a:rPr>
              <a:t>pAs</a:t>
            </a:r>
            <a:r>
              <a:rPr dirty="0" baseline="-17361" sz="1200" spc="232">
                <a:solidFill>
                  <a:srgbClr val="9ABA59"/>
                </a:solidFill>
                <a:latin typeface="Cambria"/>
                <a:cs typeface="Cambria"/>
              </a:rPr>
              <a:t> </a:t>
            </a:r>
            <a:r>
              <a:rPr dirty="0" sz="1150" spc="210">
                <a:solidFill>
                  <a:srgbClr val="4F80BC"/>
                </a:solidFill>
                <a:latin typeface="Cambria"/>
                <a:cs typeface="Cambria"/>
              </a:rPr>
              <a:t>−</a:t>
            </a:r>
            <a:r>
              <a:rPr dirty="0" sz="1150">
                <a:solidFill>
                  <a:srgbClr val="4F80BC"/>
                </a:solidFill>
                <a:latin typeface="Cambria"/>
                <a:cs typeface="Cambria"/>
              </a:rPr>
              <a:t> </a:t>
            </a:r>
            <a:r>
              <a:rPr dirty="0" sz="1150" spc="10">
                <a:solidFill>
                  <a:srgbClr val="4F80BC"/>
                </a:solidFill>
                <a:latin typeface="Cambria"/>
                <a:cs typeface="Cambria"/>
              </a:rPr>
              <a:t>∆𝑓</a:t>
            </a:r>
            <a:r>
              <a:rPr dirty="0" baseline="-17361" sz="1200" spc="15">
                <a:solidFill>
                  <a:srgbClr val="4F80BC"/>
                </a:solidFill>
                <a:latin typeface="Cambria"/>
                <a:cs typeface="Cambria"/>
              </a:rPr>
              <a:t>pEs</a:t>
            </a:r>
            <a:r>
              <a:rPr dirty="0" baseline="-17361" sz="1200" spc="232">
                <a:solidFill>
                  <a:srgbClr val="4F80BC"/>
                </a:solidFill>
                <a:latin typeface="Cambria"/>
                <a:cs typeface="Cambria"/>
              </a:rPr>
              <a:t> </a:t>
            </a:r>
            <a:r>
              <a:rPr dirty="0" sz="1150" spc="210">
                <a:solidFill>
                  <a:srgbClr val="BF504D"/>
                </a:solidFill>
                <a:latin typeface="Cambria"/>
                <a:cs typeface="Cambria"/>
              </a:rPr>
              <a:t>−</a:t>
            </a:r>
            <a:r>
              <a:rPr dirty="0" sz="1150" spc="10">
                <a:solidFill>
                  <a:srgbClr val="BF504D"/>
                </a:solidFill>
                <a:latin typeface="Cambria"/>
                <a:cs typeface="Cambria"/>
              </a:rPr>
              <a:t> </a:t>
            </a:r>
            <a:r>
              <a:rPr dirty="0" sz="1150" spc="-15">
                <a:solidFill>
                  <a:srgbClr val="BF504D"/>
                </a:solidFill>
                <a:latin typeface="Cambria"/>
                <a:cs typeface="Cambria"/>
              </a:rPr>
              <a:t>∆𝑓</a:t>
            </a:r>
            <a:r>
              <a:rPr dirty="0" baseline="-17361" sz="1200" spc="-22">
                <a:solidFill>
                  <a:srgbClr val="BF504D"/>
                </a:solidFill>
                <a:latin typeface="Cambria"/>
                <a:cs typeface="Cambria"/>
              </a:rPr>
              <a:t>pLT</a:t>
            </a:r>
            <a:endParaRPr baseline="-17361" sz="1200">
              <a:latin typeface="Cambria"/>
              <a:cs typeface="Cambria"/>
            </a:endParaRPr>
          </a:p>
        </p:txBody>
      </p:sp>
      <p:sp>
        <p:nvSpPr>
          <p:cNvPr id="12" name="object 12"/>
          <p:cNvSpPr txBox="1"/>
          <p:nvPr/>
        </p:nvSpPr>
        <p:spPr>
          <a:xfrm>
            <a:off x="1016505" y="7070696"/>
            <a:ext cx="2319655" cy="1278890"/>
          </a:xfrm>
          <a:prstGeom prst="rect">
            <a:avLst/>
          </a:prstGeom>
        </p:spPr>
        <p:txBody>
          <a:bodyPr wrap="square" lIns="0" tIns="46355" rIns="0" bIns="0" rtlCol="0" vert="horz">
            <a:spAutoFit/>
          </a:bodyPr>
          <a:lstStyle/>
          <a:p>
            <a:pPr marL="244475" indent="-245110">
              <a:lnSpc>
                <a:spcPct val="100000"/>
              </a:lnSpc>
              <a:spcBef>
                <a:spcPts val="365"/>
              </a:spcBef>
              <a:buChar char="•"/>
              <a:tabLst>
                <a:tab pos="244475" algn="l"/>
                <a:tab pos="245110" algn="l"/>
              </a:tabLst>
            </a:pPr>
            <a:r>
              <a:rPr dirty="0" sz="1150" spc="-5">
                <a:solidFill>
                  <a:srgbClr val="9ABA59"/>
                </a:solidFill>
                <a:latin typeface="Arial"/>
                <a:cs typeface="Arial"/>
              </a:rPr>
              <a:t>Friction</a:t>
            </a:r>
            <a:endParaRPr sz="1150">
              <a:latin typeface="Arial"/>
              <a:cs typeface="Arial"/>
            </a:endParaRPr>
          </a:p>
          <a:p>
            <a:pPr marL="244475" indent="-245110">
              <a:lnSpc>
                <a:spcPct val="100000"/>
              </a:lnSpc>
              <a:spcBef>
                <a:spcPts val="265"/>
              </a:spcBef>
              <a:buChar char="•"/>
              <a:tabLst>
                <a:tab pos="244475" algn="l"/>
                <a:tab pos="245110" algn="l"/>
              </a:tabLst>
            </a:pPr>
            <a:r>
              <a:rPr dirty="0" sz="1150" spc="-10">
                <a:solidFill>
                  <a:srgbClr val="9ABA59"/>
                </a:solidFill>
                <a:latin typeface="Arial"/>
                <a:cs typeface="Arial"/>
              </a:rPr>
              <a:t>Anchor Set</a:t>
            </a:r>
            <a:endParaRPr sz="1150">
              <a:latin typeface="Arial"/>
              <a:cs typeface="Arial"/>
            </a:endParaRPr>
          </a:p>
          <a:p>
            <a:pPr marL="244475" indent="-245110">
              <a:lnSpc>
                <a:spcPct val="100000"/>
              </a:lnSpc>
              <a:spcBef>
                <a:spcPts val="265"/>
              </a:spcBef>
              <a:buChar char="•"/>
              <a:tabLst>
                <a:tab pos="244475" algn="l"/>
                <a:tab pos="245110" algn="l"/>
              </a:tabLst>
            </a:pPr>
            <a:r>
              <a:rPr dirty="0" sz="1150" spc="-10">
                <a:solidFill>
                  <a:srgbClr val="4F80BC"/>
                </a:solidFill>
                <a:latin typeface="Arial"/>
                <a:cs typeface="Arial"/>
              </a:rPr>
              <a:t>Elastic</a:t>
            </a:r>
            <a:r>
              <a:rPr dirty="0" sz="1150" spc="-55">
                <a:solidFill>
                  <a:srgbClr val="4F80BC"/>
                </a:solidFill>
                <a:latin typeface="Arial"/>
                <a:cs typeface="Arial"/>
              </a:rPr>
              <a:t> </a:t>
            </a:r>
            <a:r>
              <a:rPr dirty="0" sz="1150" spc="-10">
                <a:solidFill>
                  <a:srgbClr val="4F80BC"/>
                </a:solidFill>
                <a:latin typeface="Arial"/>
                <a:cs typeface="Arial"/>
              </a:rPr>
              <a:t>Shortening</a:t>
            </a:r>
            <a:endParaRPr sz="1150">
              <a:latin typeface="Arial"/>
              <a:cs typeface="Arial"/>
            </a:endParaRPr>
          </a:p>
          <a:p>
            <a:pPr marL="244475" indent="-245110">
              <a:lnSpc>
                <a:spcPct val="100000"/>
              </a:lnSpc>
              <a:spcBef>
                <a:spcPts val="260"/>
              </a:spcBef>
              <a:buChar char="•"/>
              <a:tabLst>
                <a:tab pos="244475" algn="l"/>
                <a:tab pos="245110" algn="l"/>
              </a:tabLst>
            </a:pPr>
            <a:r>
              <a:rPr dirty="0" sz="1150" spc="-10">
                <a:solidFill>
                  <a:srgbClr val="BF504D"/>
                </a:solidFill>
                <a:latin typeface="Arial"/>
                <a:cs typeface="Arial"/>
              </a:rPr>
              <a:t>Creep </a:t>
            </a:r>
            <a:r>
              <a:rPr dirty="0" sz="1150" spc="-5">
                <a:solidFill>
                  <a:srgbClr val="BF504D"/>
                </a:solidFill>
                <a:latin typeface="Arial"/>
                <a:cs typeface="Arial"/>
              </a:rPr>
              <a:t>of</a:t>
            </a:r>
            <a:r>
              <a:rPr dirty="0" sz="1150" spc="-40">
                <a:solidFill>
                  <a:srgbClr val="BF504D"/>
                </a:solidFill>
                <a:latin typeface="Arial"/>
                <a:cs typeface="Arial"/>
              </a:rPr>
              <a:t> </a:t>
            </a:r>
            <a:r>
              <a:rPr dirty="0" sz="1150" spc="-10">
                <a:solidFill>
                  <a:srgbClr val="BF504D"/>
                </a:solidFill>
                <a:latin typeface="Arial"/>
                <a:cs typeface="Arial"/>
              </a:rPr>
              <a:t>Concrete</a:t>
            </a:r>
            <a:endParaRPr sz="1150">
              <a:latin typeface="Arial"/>
              <a:cs typeface="Arial"/>
            </a:endParaRPr>
          </a:p>
          <a:p>
            <a:pPr marL="244475" indent="-245110">
              <a:lnSpc>
                <a:spcPct val="100000"/>
              </a:lnSpc>
              <a:spcBef>
                <a:spcPts val="265"/>
              </a:spcBef>
              <a:buChar char="•"/>
              <a:tabLst>
                <a:tab pos="244475" algn="l"/>
                <a:tab pos="245110" algn="l"/>
              </a:tabLst>
            </a:pPr>
            <a:r>
              <a:rPr dirty="0" sz="1150" spc="-10">
                <a:solidFill>
                  <a:srgbClr val="BF504D"/>
                </a:solidFill>
                <a:latin typeface="Arial"/>
                <a:cs typeface="Arial"/>
              </a:rPr>
              <a:t>Shrinkage </a:t>
            </a:r>
            <a:r>
              <a:rPr dirty="0" sz="1150" spc="-5">
                <a:solidFill>
                  <a:srgbClr val="BF504D"/>
                </a:solidFill>
                <a:latin typeface="Arial"/>
                <a:cs typeface="Arial"/>
              </a:rPr>
              <a:t>of</a:t>
            </a:r>
            <a:r>
              <a:rPr dirty="0" sz="1150" spc="-15">
                <a:solidFill>
                  <a:srgbClr val="BF504D"/>
                </a:solidFill>
                <a:latin typeface="Arial"/>
                <a:cs typeface="Arial"/>
              </a:rPr>
              <a:t> </a:t>
            </a:r>
            <a:r>
              <a:rPr dirty="0" sz="1150" spc="-10">
                <a:solidFill>
                  <a:srgbClr val="BF504D"/>
                </a:solidFill>
                <a:latin typeface="Arial"/>
                <a:cs typeface="Arial"/>
              </a:rPr>
              <a:t>Concrete</a:t>
            </a:r>
            <a:endParaRPr sz="1150">
              <a:latin typeface="Arial"/>
              <a:cs typeface="Arial"/>
            </a:endParaRPr>
          </a:p>
          <a:p>
            <a:pPr marL="244475" indent="-245110">
              <a:lnSpc>
                <a:spcPct val="100000"/>
              </a:lnSpc>
              <a:spcBef>
                <a:spcPts val="265"/>
              </a:spcBef>
              <a:buChar char="•"/>
              <a:tabLst>
                <a:tab pos="244475" algn="l"/>
                <a:tab pos="245110" algn="l"/>
              </a:tabLst>
            </a:pPr>
            <a:r>
              <a:rPr dirty="0" sz="1150" spc="-10">
                <a:solidFill>
                  <a:srgbClr val="BF504D"/>
                </a:solidFill>
                <a:latin typeface="Arial"/>
                <a:cs typeface="Arial"/>
              </a:rPr>
              <a:t>Relaxation </a:t>
            </a:r>
            <a:r>
              <a:rPr dirty="0" sz="1150" spc="-5">
                <a:solidFill>
                  <a:srgbClr val="BF504D"/>
                </a:solidFill>
                <a:latin typeface="Arial"/>
                <a:cs typeface="Arial"/>
              </a:rPr>
              <a:t>of Prestressing</a:t>
            </a:r>
            <a:r>
              <a:rPr dirty="0" sz="1150" spc="-65">
                <a:solidFill>
                  <a:srgbClr val="BF504D"/>
                </a:solidFill>
                <a:latin typeface="Arial"/>
                <a:cs typeface="Arial"/>
              </a:rPr>
              <a:t> </a:t>
            </a:r>
            <a:r>
              <a:rPr dirty="0" sz="1150" spc="-10">
                <a:solidFill>
                  <a:srgbClr val="BF504D"/>
                </a:solidFill>
                <a:latin typeface="Arial"/>
                <a:cs typeface="Arial"/>
              </a:rPr>
              <a:t>Steel</a:t>
            </a:r>
            <a:endParaRPr sz="1150">
              <a:latin typeface="Arial"/>
              <a:cs typeface="Arial"/>
            </a:endParaRPr>
          </a:p>
        </p:txBody>
      </p:sp>
      <p:sp>
        <p:nvSpPr>
          <p:cNvPr id="13" name="object 13"/>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6</a:t>
            </a:r>
            <a:r>
              <a:rPr dirty="0" sz="850">
                <a:solidFill>
                  <a:srgbClr val="FFFFFF"/>
                </a:solidFill>
                <a:latin typeface="Arial"/>
                <a:cs typeface="Arial"/>
              </a:rPr>
              <a:t>0</a:t>
            </a:r>
            <a:endParaRPr sz="850">
              <a:latin typeface="Arial"/>
              <a:cs typeface="Arial"/>
            </a:endParaRPr>
          </a:p>
        </p:txBody>
      </p:sp>
      <p:sp>
        <p:nvSpPr>
          <p:cNvPr id="14" name="object 14"/>
          <p:cNvSpPr/>
          <p:nvPr/>
        </p:nvSpPr>
        <p:spPr>
          <a:xfrm>
            <a:off x="5807964" y="6553200"/>
            <a:ext cx="12191" cy="22860"/>
          </a:xfrm>
          <a:prstGeom prst="rect">
            <a:avLst/>
          </a:prstGeom>
          <a:blipFill>
            <a:blip r:embed="rId3" cstate="print"/>
            <a:stretch>
              <a:fillRect/>
            </a:stretch>
          </a:blipFill>
        </p:spPr>
        <p:txBody>
          <a:bodyPr wrap="square" lIns="0" tIns="0" rIns="0" bIns="0" rtlCol="0"/>
          <a:lstStyle/>
          <a:p/>
        </p:txBody>
      </p:sp>
      <p:sp>
        <p:nvSpPr>
          <p:cNvPr id="15" name="object 15"/>
          <p:cNvSpPr/>
          <p:nvPr/>
        </p:nvSpPr>
        <p:spPr>
          <a:xfrm>
            <a:off x="5786628" y="6760464"/>
            <a:ext cx="33527" cy="35051"/>
          </a:xfrm>
          <a:prstGeom prst="rect">
            <a:avLst/>
          </a:prstGeom>
          <a:blipFill>
            <a:blip r:embed="rId4" cstate="print"/>
            <a:stretch>
              <a:fillRect/>
            </a:stretch>
          </a:blipFill>
        </p:spPr>
        <p:txBody>
          <a:bodyPr wrap="square" lIns="0" tIns="0" rIns="0" bIns="0" rtlCol="0"/>
          <a:lstStyle/>
          <a:p/>
        </p:txBody>
      </p:sp>
      <p:sp>
        <p:nvSpPr>
          <p:cNvPr id="16" name="object 16"/>
          <p:cNvSpPr/>
          <p:nvPr/>
        </p:nvSpPr>
        <p:spPr>
          <a:xfrm>
            <a:off x="4922520" y="6792467"/>
            <a:ext cx="1524" cy="1524"/>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4898444" y="6565136"/>
            <a:ext cx="635" cy="1270"/>
          </a:xfrm>
          <a:custGeom>
            <a:avLst/>
            <a:gdLst/>
            <a:ahLst/>
            <a:cxnLst/>
            <a:rect l="l" t="t" r="r" b="b"/>
            <a:pathLst>
              <a:path w="635" h="1270">
                <a:moveTo>
                  <a:pt x="0" y="1160"/>
                </a:moveTo>
                <a:lnTo>
                  <a:pt x="95" y="707"/>
                </a:lnTo>
                <a:lnTo>
                  <a:pt x="580" y="0"/>
                </a:lnTo>
              </a:path>
            </a:pathLst>
          </a:custGeom>
          <a:ln w="6096">
            <a:solidFill>
              <a:srgbClr val="497EBA"/>
            </a:solidFill>
          </a:ln>
        </p:spPr>
        <p:txBody>
          <a:bodyPr wrap="square" lIns="0" tIns="0" rIns="0" bIns="0" rtlCol="0"/>
          <a:lstStyle/>
          <a:p/>
        </p:txBody>
      </p:sp>
      <p:sp>
        <p:nvSpPr>
          <p:cNvPr id="18" name="object 18"/>
          <p:cNvSpPr/>
          <p:nvPr/>
        </p:nvSpPr>
        <p:spPr>
          <a:xfrm>
            <a:off x="4907024" y="6551420"/>
            <a:ext cx="2540" cy="2540"/>
          </a:xfrm>
          <a:custGeom>
            <a:avLst/>
            <a:gdLst/>
            <a:ahLst/>
            <a:cxnLst/>
            <a:rect l="l" t="t" r="r" b="b"/>
            <a:pathLst>
              <a:path w="2539" h="2540">
                <a:moveTo>
                  <a:pt x="0" y="2035"/>
                </a:moveTo>
                <a:lnTo>
                  <a:pt x="827" y="827"/>
                </a:lnTo>
                <a:lnTo>
                  <a:pt x="2035" y="0"/>
                </a:lnTo>
              </a:path>
            </a:pathLst>
          </a:custGeom>
          <a:ln w="6096">
            <a:solidFill>
              <a:srgbClr val="497EBA"/>
            </a:solidFill>
          </a:ln>
        </p:spPr>
        <p:txBody>
          <a:bodyPr wrap="square" lIns="0" tIns="0" rIns="0" bIns="0" rtlCol="0"/>
          <a:lstStyle/>
          <a:p/>
        </p:txBody>
      </p:sp>
      <p:sp>
        <p:nvSpPr>
          <p:cNvPr id="19" name="object 19"/>
          <p:cNvSpPr/>
          <p:nvPr/>
        </p:nvSpPr>
        <p:spPr>
          <a:xfrm>
            <a:off x="4920739" y="6542840"/>
            <a:ext cx="1270" cy="635"/>
          </a:xfrm>
          <a:custGeom>
            <a:avLst/>
            <a:gdLst/>
            <a:ahLst/>
            <a:cxnLst/>
            <a:rect l="l" t="t" r="r" b="b"/>
            <a:pathLst>
              <a:path w="1270" h="634">
                <a:moveTo>
                  <a:pt x="0" y="581"/>
                </a:moveTo>
                <a:lnTo>
                  <a:pt x="708" y="96"/>
                </a:lnTo>
                <a:lnTo>
                  <a:pt x="1162" y="0"/>
                </a:lnTo>
              </a:path>
            </a:pathLst>
          </a:custGeom>
          <a:ln w="6096">
            <a:solidFill>
              <a:srgbClr val="497EBA"/>
            </a:solidFill>
          </a:ln>
        </p:spPr>
        <p:txBody>
          <a:bodyPr wrap="square" lIns="0" tIns="0" rIns="0" bIns="0" rtlCol="0"/>
          <a:lstStyle/>
          <a:p/>
        </p:txBody>
      </p:sp>
      <p:sp>
        <p:nvSpPr>
          <p:cNvPr id="20" name="object 20"/>
          <p:cNvSpPr/>
          <p:nvPr/>
        </p:nvSpPr>
        <p:spPr>
          <a:xfrm>
            <a:off x="4937759" y="6539483"/>
            <a:ext cx="840105" cy="0"/>
          </a:xfrm>
          <a:custGeom>
            <a:avLst/>
            <a:gdLst/>
            <a:ahLst/>
            <a:cxnLst/>
            <a:rect l="l" t="t" r="r" b="b"/>
            <a:pathLst>
              <a:path w="840104" h="0">
                <a:moveTo>
                  <a:pt x="0" y="0"/>
                </a:moveTo>
                <a:lnTo>
                  <a:pt x="839724" y="0"/>
                </a:lnTo>
              </a:path>
            </a:pathLst>
          </a:custGeom>
          <a:ln w="6096">
            <a:solidFill>
              <a:srgbClr val="497EBA"/>
            </a:solidFill>
          </a:ln>
        </p:spPr>
        <p:txBody>
          <a:bodyPr wrap="square" lIns="0" tIns="0" rIns="0" bIns="0" rtlCol="0"/>
          <a:lstStyle/>
          <a:p/>
        </p:txBody>
      </p:sp>
      <p:sp>
        <p:nvSpPr>
          <p:cNvPr id="21" name="object 21"/>
          <p:cNvSpPr/>
          <p:nvPr/>
        </p:nvSpPr>
        <p:spPr>
          <a:xfrm>
            <a:off x="4930097" y="6793994"/>
            <a:ext cx="847725" cy="1905"/>
          </a:xfrm>
          <a:custGeom>
            <a:avLst/>
            <a:gdLst/>
            <a:ahLst/>
            <a:cxnLst/>
            <a:rect l="l" t="t" r="r" b="b"/>
            <a:pathLst>
              <a:path w="847725" h="1904">
                <a:moveTo>
                  <a:pt x="-3048" y="760"/>
                </a:moveTo>
                <a:lnTo>
                  <a:pt x="850514" y="760"/>
                </a:lnTo>
              </a:path>
            </a:pathLst>
          </a:custGeom>
          <a:ln w="7617">
            <a:solidFill>
              <a:srgbClr val="497EBA"/>
            </a:solidFill>
          </a:ln>
        </p:spPr>
        <p:txBody>
          <a:bodyPr wrap="square" lIns="0" tIns="0" rIns="0" bIns="0" rtlCol="0"/>
          <a:lstStyle/>
          <a:p/>
        </p:txBody>
      </p:sp>
      <p:sp>
        <p:nvSpPr>
          <p:cNvPr id="22" name="object 22"/>
          <p:cNvSpPr/>
          <p:nvPr/>
        </p:nvSpPr>
        <p:spPr>
          <a:xfrm>
            <a:off x="4905753" y="6780276"/>
            <a:ext cx="20955" cy="13335"/>
          </a:xfrm>
          <a:custGeom>
            <a:avLst/>
            <a:gdLst/>
            <a:ahLst/>
            <a:cxnLst/>
            <a:rect l="l" t="t" r="r" b="b"/>
            <a:pathLst>
              <a:path w="20954" h="13334">
                <a:moveTo>
                  <a:pt x="20698" y="12994"/>
                </a:moveTo>
                <a:lnTo>
                  <a:pt x="15695" y="12001"/>
                </a:lnTo>
                <a:lnTo>
                  <a:pt x="2098" y="3047"/>
                </a:lnTo>
                <a:lnTo>
                  <a:pt x="0" y="0"/>
                </a:lnTo>
              </a:path>
            </a:pathLst>
          </a:custGeom>
          <a:ln w="6096">
            <a:solidFill>
              <a:srgbClr val="497EBA"/>
            </a:solidFill>
          </a:ln>
        </p:spPr>
        <p:txBody>
          <a:bodyPr wrap="square" lIns="0" tIns="0" rIns="0" bIns="0" rtlCol="0"/>
          <a:lstStyle/>
          <a:p/>
        </p:txBody>
      </p:sp>
      <p:sp>
        <p:nvSpPr>
          <p:cNvPr id="23" name="object 23"/>
          <p:cNvSpPr/>
          <p:nvPr/>
        </p:nvSpPr>
        <p:spPr>
          <a:xfrm>
            <a:off x="4902605" y="6775704"/>
            <a:ext cx="1905" cy="2540"/>
          </a:xfrm>
          <a:custGeom>
            <a:avLst/>
            <a:gdLst/>
            <a:ahLst/>
            <a:cxnLst/>
            <a:rect l="l" t="t" r="r" b="b"/>
            <a:pathLst>
              <a:path w="1904" h="2540">
                <a:moveTo>
                  <a:pt x="1625" y="2361"/>
                </a:moveTo>
                <a:lnTo>
                  <a:pt x="0" y="0"/>
                </a:lnTo>
              </a:path>
            </a:pathLst>
          </a:custGeom>
          <a:ln w="6096">
            <a:solidFill>
              <a:srgbClr val="497EBA"/>
            </a:solidFill>
          </a:ln>
        </p:spPr>
        <p:txBody>
          <a:bodyPr wrap="square" lIns="0" tIns="0" rIns="0" bIns="0" rtlCol="0"/>
          <a:lstStyle/>
          <a:p/>
        </p:txBody>
      </p:sp>
      <p:sp>
        <p:nvSpPr>
          <p:cNvPr id="24" name="object 24"/>
          <p:cNvSpPr/>
          <p:nvPr/>
        </p:nvSpPr>
        <p:spPr>
          <a:xfrm>
            <a:off x="4900507" y="6772655"/>
            <a:ext cx="1270" cy="1270"/>
          </a:xfrm>
          <a:custGeom>
            <a:avLst/>
            <a:gdLst/>
            <a:ahLst/>
            <a:cxnLst/>
            <a:rect l="l" t="t" r="r" b="b"/>
            <a:pathLst>
              <a:path w="1270" h="1270">
                <a:moveTo>
                  <a:pt x="675" y="981"/>
                </a:moveTo>
                <a:lnTo>
                  <a:pt x="0" y="0"/>
                </a:lnTo>
              </a:path>
            </a:pathLst>
          </a:custGeom>
          <a:ln w="6096">
            <a:solidFill>
              <a:srgbClr val="497EBA"/>
            </a:solidFill>
          </a:ln>
        </p:spPr>
        <p:txBody>
          <a:bodyPr wrap="square" lIns="0" tIns="0" rIns="0" bIns="0" rtlCol="0"/>
          <a:lstStyle/>
          <a:p/>
        </p:txBody>
      </p:sp>
      <p:sp>
        <p:nvSpPr>
          <p:cNvPr id="25" name="object 25"/>
          <p:cNvSpPr/>
          <p:nvPr/>
        </p:nvSpPr>
        <p:spPr>
          <a:xfrm>
            <a:off x="4898501" y="6769607"/>
            <a:ext cx="1270" cy="1905"/>
          </a:xfrm>
          <a:custGeom>
            <a:avLst/>
            <a:gdLst/>
            <a:ahLst/>
            <a:cxnLst/>
            <a:rect l="l" t="t" r="r" b="b"/>
            <a:pathLst>
              <a:path w="1270" h="1904">
                <a:moveTo>
                  <a:pt x="1157" y="1815"/>
                </a:moveTo>
                <a:lnTo>
                  <a:pt x="38" y="190"/>
                </a:lnTo>
                <a:lnTo>
                  <a:pt x="0" y="0"/>
                </a:lnTo>
              </a:path>
            </a:pathLst>
          </a:custGeom>
          <a:ln w="6096">
            <a:solidFill>
              <a:srgbClr val="497EBA"/>
            </a:solidFill>
          </a:ln>
        </p:spPr>
        <p:txBody>
          <a:bodyPr wrap="square" lIns="0" tIns="0" rIns="0" bIns="0" rtlCol="0"/>
          <a:lstStyle/>
          <a:p/>
        </p:txBody>
      </p:sp>
      <p:sp>
        <p:nvSpPr>
          <p:cNvPr id="26" name="object 26"/>
          <p:cNvSpPr/>
          <p:nvPr/>
        </p:nvSpPr>
        <p:spPr>
          <a:xfrm>
            <a:off x="4897570" y="6765035"/>
            <a:ext cx="635" cy="3175"/>
          </a:xfrm>
          <a:custGeom>
            <a:avLst/>
            <a:gdLst/>
            <a:ahLst/>
            <a:cxnLst/>
            <a:rect l="l" t="t" r="r" b="b"/>
            <a:pathLst>
              <a:path w="635" h="3175">
                <a:moveTo>
                  <a:pt x="564" y="2773"/>
                </a:moveTo>
                <a:lnTo>
                  <a:pt x="0" y="0"/>
                </a:lnTo>
              </a:path>
            </a:pathLst>
          </a:custGeom>
          <a:ln w="6096">
            <a:solidFill>
              <a:srgbClr val="497EBA"/>
            </a:solidFill>
          </a:ln>
        </p:spPr>
        <p:txBody>
          <a:bodyPr wrap="square" lIns="0" tIns="0" rIns="0" bIns="0" rtlCol="0"/>
          <a:lstStyle/>
          <a:p/>
        </p:txBody>
      </p:sp>
      <p:sp>
        <p:nvSpPr>
          <p:cNvPr id="27" name="object 27"/>
          <p:cNvSpPr/>
          <p:nvPr/>
        </p:nvSpPr>
        <p:spPr>
          <a:xfrm>
            <a:off x="4895398" y="6754367"/>
            <a:ext cx="1270" cy="6350"/>
          </a:xfrm>
          <a:custGeom>
            <a:avLst/>
            <a:gdLst/>
            <a:ahLst/>
            <a:cxnLst/>
            <a:rect l="l" t="t" r="r" b="b"/>
            <a:pathLst>
              <a:path w="1270" h="6350">
                <a:moveTo>
                  <a:pt x="1213" y="5957"/>
                </a:moveTo>
                <a:lnTo>
                  <a:pt x="0" y="0"/>
                </a:lnTo>
              </a:path>
            </a:pathLst>
          </a:custGeom>
          <a:ln w="6096">
            <a:solidFill>
              <a:srgbClr val="497EBA"/>
            </a:solidFill>
          </a:ln>
        </p:spPr>
        <p:txBody>
          <a:bodyPr wrap="square" lIns="0" tIns="0" rIns="0" bIns="0" rtlCol="0"/>
          <a:lstStyle/>
          <a:p/>
        </p:txBody>
      </p:sp>
      <p:sp>
        <p:nvSpPr>
          <p:cNvPr id="28" name="object 28"/>
          <p:cNvSpPr/>
          <p:nvPr/>
        </p:nvSpPr>
        <p:spPr>
          <a:xfrm>
            <a:off x="5777484" y="6539483"/>
            <a:ext cx="0" cy="0"/>
          </a:xfrm>
          <a:custGeom>
            <a:avLst/>
            <a:gdLst/>
            <a:ahLst/>
            <a:cxnLst/>
            <a:rect l="l" t="t" r="r" b="b"/>
            <a:pathLst>
              <a:path w="0" h="0">
                <a:moveTo>
                  <a:pt x="0" y="0"/>
                </a:moveTo>
                <a:lnTo>
                  <a:pt x="1" y="0"/>
                </a:lnTo>
              </a:path>
            </a:pathLst>
          </a:custGeom>
          <a:ln w="6096">
            <a:solidFill>
              <a:srgbClr val="497EBA"/>
            </a:solidFill>
          </a:ln>
        </p:spPr>
        <p:txBody>
          <a:bodyPr wrap="square" lIns="0" tIns="0" rIns="0" bIns="0" rtlCol="0"/>
          <a:lstStyle/>
          <a:p/>
        </p:txBody>
      </p:sp>
      <p:sp>
        <p:nvSpPr>
          <p:cNvPr id="29" name="object 29"/>
          <p:cNvSpPr/>
          <p:nvPr/>
        </p:nvSpPr>
        <p:spPr>
          <a:xfrm>
            <a:off x="5793340" y="6542840"/>
            <a:ext cx="1270" cy="635"/>
          </a:xfrm>
          <a:custGeom>
            <a:avLst/>
            <a:gdLst/>
            <a:ahLst/>
            <a:cxnLst/>
            <a:rect l="l" t="t" r="r" b="b"/>
            <a:pathLst>
              <a:path w="1270" h="634">
                <a:moveTo>
                  <a:pt x="0" y="0"/>
                </a:moveTo>
                <a:lnTo>
                  <a:pt x="455" y="96"/>
                </a:lnTo>
                <a:lnTo>
                  <a:pt x="1165" y="582"/>
                </a:lnTo>
              </a:path>
            </a:pathLst>
          </a:custGeom>
          <a:ln w="6095">
            <a:solidFill>
              <a:srgbClr val="497EBA"/>
            </a:solidFill>
          </a:ln>
        </p:spPr>
        <p:txBody>
          <a:bodyPr wrap="square" lIns="0" tIns="0" rIns="0" bIns="0" rtlCol="0"/>
          <a:lstStyle/>
          <a:p/>
        </p:txBody>
      </p:sp>
      <p:sp>
        <p:nvSpPr>
          <p:cNvPr id="30" name="object 30"/>
          <p:cNvSpPr/>
          <p:nvPr/>
        </p:nvSpPr>
        <p:spPr>
          <a:xfrm>
            <a:off x="5807963" y="6553081"/>
            <a:ext cx="1270" cy="1905"/>
          </a:xfrm>
          <a:custGeom>
            <a:avLst/>
            <a:gdLst/>
            <a:ahLst/>
            <a:cxnLst/>
            <a:rect l="l" t="t" r="r" b="b"/>
            <a:pathLst>
              <a:path w="1270" h="1904">
                <a:moveTo>
                  <a:pt x="0" y="0"/>
                </a:moveTo>
                <a:lnTo>
                  <a:pt x="1124" y="1642"/>
                </a:lnTo>
              </a:path>
            </a:pathLst>
          </a:custGeom>
          <a:ln w="6096">
            <a:solidFill>
              <a:srgbClr val="497EBA"/>
            </a:solidFill>
          </a:ln>
        </p:spPr>
        <p:txBody>
          <a:bodyPr wrap="square" lIns="0" tIns="0" rIns="0" bIns="0" rtlCol="0"/>
          <a:lstStyle/>
          <a:p/>
        </p:txBody>
      </p:sp>
      <p:sp>
        <p:nvSpPr>
          <p:cNvPr id="31" name="object 31"/>
          <p:cNvSpPr/>
          <p:nvPr/>
        </p:nvSpPr>
        <p:spPr>
          <a:xfrm>
            <a:off x="5814059" y="6561983"/>
            <a:ext cx="635" cy="635"/>
          </a:xfrm>
          <a:custGeom>
            <a:avLst/>
            <a:gdLst/>
            <a:ahLst/>
            <a:cxnLst/>
            <a:rect l="l" t="t" r="r" b="b"/>
            <a:pathLst>
              <a:path w="635" h="634">
                <a:moveTo>
                  <a:pt x="0" y="0"/>
                </a:moveTo>
                <a:lnTo>
                  <a:pt x="246" y="360"/>
                </a:lnTo>
              </a:path>
            </a:pathLst>
          </a:custGeom>
          <a:ln w="6096">
            <a:solidFill>
              <a:srgbClr val="497EBA"/>
            </a:solidFill>
          </a:ln>
        </p:spPr>
        <p:txBody>
          <a:bodyPr wrap="square" lIns="0" tIns="0" rIns="0" bIns="0" rtlCol="0"/>
          <a:lstStyle/>
          <a:p/>
        </p:txBody>
      </p:sp>
      <p:sp>
        <p:nvSpPr>
          <p:cNvPr id="32" name="object 32"/>
          <p:cNvSpPr/>
          <p:nvPr/>
        </p:nvSpPr>
        <p:spPr>
          <a:xfrm>
            <a:off x="5815583" y="6564209"/>
            <a:ext cx="1270" cy="1270"/>
          </a:xfrm>
          <a:custGeom>
            <a:avLst/>
            <a:gdLst/>
            <a:ahLst/>
            <a:cxnLst/>
            <a:rect l="l" t="t" r="r" b="b"/>
            <a:pathLst>
              <a:path w="1270" h="1270">
                <a:moveTo>
                  <a:pt x="0" y="0"/>
                </a:moveTo>
                <a:lnTo>
                  <a:pt x="809" y="1182"/>
                </a:lnTo>
              </a:path>
            </a:pathLst>
          </a:custGeom>
          <a:ln w="6096">
            <a:solidFill>
              <a:srgbClr val="497EBA"/>
            </a:solidFill>
          </a:ln>
        </p:spPr>
        <p:txBody>
          <a:bodyPr wrap="square" lIns="0" tIns="0" rIns="0" bIns="0" rtlCol="0"/>
          <a:lstStyle/>
          <a:p/>
        </p:txBody>
      </p:sp>
      <p:sp>
        <p:nvSpPr>
          <p:cNvPr id="33" name="object 33"/>
          <p:cNvSpPr/>
          <p:nvPr/>
        </p:nvSpPr>
        <p:spPr>
          <a:xfrm>
            <a:off x="5817107" y="6567755"/>
            <a:ext cx="635" cy="2540"/>
          </a:xfrm>
          <a:custGeom>
            <a:avLst/>
            <a:gdLst/>
            <a:ahLst/>
            <a:cxnLst/>
            <a:rect l="l" t="t" r="r" b="b"/>
            <a:pathLst>
              <a:path w="635" h="2540">
                <a:moveTo>
                  <a:pt x="0" y="0"/>
                </a:moveTo>
                <a:lnTo>
                  <a:pt x="467" y="2208"/>
                </a:lnTo>
              </a:path>
            </a:pathLst>
          </a:custGeom>
          <a:ln w="6096">
            <a:solidFill>
              <a:srgbClr val="497EBA"/>
            </a:solidFill>
          </a:ln>
        </p:spPr>
        <p:txBody>
          <a:bodyPr wrap="square" lIns="0" tIns="0" rIns="0" bIns="0" rtlCol="0"/>
          <a:lstStyle/>
          <a:p/>
        </p:txBody>
      </p:sp>
      <p:sp>
        <p:nvSpPr>
          <p:cNvPr id="34" name="object 34"/>
          <p:cNvSpPr/>
          <p:nvPr/>
        </p:nvSpPr>
        <p:spPr>
          <a:xfrm>
            <a:off x="5818631" y="6574954"/>
            <a:ext cx="635" cy="1270"/>
          </a:xfrm>
          <a:custGeom>
            <a:avLst/>
            <a:gdLst/>
            <a:ahLst/>
            <a:cxnLst/>
            <a:rect l="l" t="t" r="r" b="b"/>
            <a:pathLst>
              <a:path w="635" h="1270">
                <a:moveTo>
                  <a:pt x="0" y="0"/>
                </a:moveTo>
                <a:lnTo>
                  <a:pt x="233" y="1105"/>
                </a:lnTo>
              </a:path>
            </a:pathLst>
          </a:custGeom>
          <a:ln w="6096">
            <a:solidFill>
              <a:srgbClr val="497EBA"/>
            </a:solidFill>
          </a:ln>
        </p:spPr>
        <p:txBody>
          <a:bodyPr wrap="square" lIns="0" tIns="0" rIns="0" bIns="0" rtlCol="0"/>
          <a:lstStyle/>
          <a:p/>
        </p:txBody>
      </p:sp>
      <p:sp>
        <p:nvSpPr>
          <p:cNvPr id="35" name="object 35"/>
          <p:cNvSpPr/>
          <p:nvPr/>
        </p:nvSpPr>
        <p:spPr>
          <a:xfrm>
            <a:off x="5818632" y="6581925"/>
            <a:ext cx="1905" cy="178435"/>
          </a:xfrm>
          <a:custGeom>
            <a:avLst/>
            <a:gdLst/>
            <a:ahLst/>
            <a:cxnLst/>
            <a:rect l="l" t="t" r="r" b="b"/>
            <a:pathLst>
              <a:path w="1904" h="178434">
                <a:moveTo>
                  <a:pt x="1474" y="0"/>
                </a:moveTo>
                <a:lnTo>
                  <a:pt x="1523" y="230"/>
                </a:lnTo>
                <a:lnTo>
                  <a:pt x="1523" y="170918"/>
                </a:lnTo>
                <a:lnTo>
                  <a:pt x="0" y="178397"/>
                </a:lnTo>
              </a:path>
            </a:pathLst>
          </a:custGeom>
          <a:ln w="6096">
            <a:solidFill>
              <a:srgbClr val="497EBA"/>
            </a:solidFill>
          </a:ln>
        </p:spPr>
        <p:txBody>
          <a:bodyPr wrap="square" lIns="0" tIns="0" rIns="0" bIns="0" rtlCol="0"/>
          <a:lstStyle/>
          <a:p/>
        </p:txBody>
      </p:sp>
      <p:sp>
        <p:nvSpPr>
          <p:cNvPr id="36" name="object 36"/>
          <p:cNvSpPr/>
          <p:nvPr/>
        </p:nvSpPr>
        <p:spPr>
          <a:xfrm>
            <a:off x="5812264" y="6761057"/>
            <a:ext cx="6350" cy="15240"/>
          </a:xfrm>
          <a:custGeom>
            <a:avLst/>
            <a:gdLst/>
            <a:ahLst/>
            <a:cxnLst/>
            <a:rect l="l" t="t" r="r" b="b"/>
            <a:pathLst>
              <a:path w="6350" h="15240">
                <a:moveTo>
                  <a:pt x="6218" y="0"/>
                </a:moveTo>
                <a:lnTo>
                  <a:pt x="4438" y="8740"/>
                </a:lnTo>
                <a:lnTo>
                  <a:pt x="0" y="15188"/>
                </a:lnTo>
              </a:path>
            </a:pathLst>
          </a:custGeom>
          <a:ln w="6096">
            <a:solidFill>
              <a:srgbClr val="497EBA"/>
            </a:solidFill>
          </a:ln>
        </p:spPr>
        <p:txBody>
          <a:bodyPr wrap="square" lIns="0" tIns="0" rIns="0" bIns="0" rtlCol="0"/>
          <a:lstStyle/>
          <a:p/>
        </p:txBody>
      </p:sp>
      <p:sp>
        <p:nvSpPr>
          <p:cNvPr id="37" name="object 37"/>
          <p:cNvSpPr/>
          <p:nvPr/>
        </p:nvSpPr>
        <p:spPr>
          <a:xfrm>
            <a:off x="5804602" y="6780266"/>
            <a:ext cx="5080" cy="5080"/>
          </a:xfrm>
          <a:custGeom>
            <a:avLst/>
            <a:gdLst/>
            <a:ahLst/>
            <a:cxnLst/>
            <a:rect l="l" t="t" r="r" b="b"/>
            <a:pathLst>
              <a:path w="5079" h="5079">
                <a:moveTo>
                  <a:pt x="4894" y="0"/>
                </a:moveTo>
                <a:lnTo>
                  <a:pt x="2789" y="3057"/>
                </a:lnTo>
                <a:lnTo>
                  <a:pt x="0" y="4894"/>
                </a:lnTo>
              </a:path>
            </a:pathLst>
          </a:custGeom>
          <a:ln w="6096">
            <a:solidFill>
              <a:srgbClr val="497EBA"/>
            </a:solidFill>
          </a:ln>
        </p:spPr>
        <p:txBody>
          <a:bodyPr wrap="square" lIns="0" tIns="0" rIns="0" bIns="0" rtlCol="0"/>
          <a:lstStyle/>
          <a:p/>
        </p:txBody>
      </p:sp>
      <p:sp>
        <p:nvSpPr>
          <p:cNvPr id="38" name="object 38"/>
          <p:cNvSpPr/>
          <p:nvPr/>
        </p:nvSpPr>
        <p:spPr>
          <a:xfrm>
            <a:off x="5788790" y="6790842"/>
            <a:ext cx="7620" cy="2540"/>
          </a:xfrm>
          <a:custGeom>
            <a:avLst/>
            <a:gdLst/>
            <a:ahLst/>
            <a:cxnLst/>
            <a:rect l="l" t="t" r="r" b="b"/>
            <a:pathLst>
              <a:path w="7620" h="2540">
                <a:moveTo>
                  <a:pt x="7184" y="0"/>
                </a:moveTo>
                <a:lnTo>
                  <a:pt x="5005" y="1434"/>
                </a:lnTo>
                <a:lnTo>
                  <a:pt x="0" y="2428"/>
                </a:lnTo>
              </a:path>
            </a:pathLst>
          </a:custGeom>
          <a:ln w="6096">
            <a:solidFill>
              <a:srgbClr val="497EBA"/>
            </a:solidFill>
          </a:ln>
        </p:spPr>
        <p:txBody>
          <a:bodyPr wrap="square" lIns="0" tIns="0" rIns="0" bIns="0" rtlCol="0"/>
          <a:lstStyle/>
          <a:p/>
        </p:txBody>
      </p:sp>
      <p:sp>
        <p:nvSpPr>
          <p:cNvPr id="39" name="object 39"/>
          <p:cNvSpPr/>
          <p:nvPr/>
        </p:nvSpPr>
        <p:spPr>
          <a:xfrm>
            <a:off x="4895088" y="6539483"/>
            <a:ext cx="925067" cy="256032"/>
          </a:xfrm>
          <a:prstGeom prst="rect">
            <a:avLst/>
          </a:prstGeom>
          <a:blipFill>
            <a:blip r:embed="rId6" cstate="print"/>
            <a:stretch>
              <a:fillRect/>
            </a:stretch>
          </a:blipFill>
        </p:spPr>
        <p:txBody>
          <a:bodyPr wrap="square" lIns="0" tIns="0" rIns="0" bIns="0" rtlCol="0"/>
          <a:lstStyle/>
          <a:p/>
        </p:txBody>
      </p:sp>
      <p:sp>
        <p:nvSpPr>
          <p:cNvPr id="40" name="object 40"/>
          <p:cNvSpPr/>
          <p:nvPr/>
        </p:nvSpPr>
        <p:spPr>
          <a:xfrm>
            <a:off x="4895088" y="6539483"/>
            <a:ext cx="925194" cy="256540"/>
          </a:xfrm>
          <a:custGeom>
            <a:avLst/>
            <a:gdLst/>
            <a:ahLst/>
            <a:cxnLst/>
            <a:rect l="l" t="t" r="r" b="b"/>
            <a:pathLst>
              <a:path w="925195" h="256540">
                <a:moveTo>
                  <a:pt x="0" y="42672"/>
                </a:moveTo>
                <a:lnTo>
                  <a:pt x="3452" y="26360"/>
                </a:lnTo>
                <a:lnTo>
                  <a:pt x="12763" y="12763"/>
                </a:lnTo>
                <a:lnTo>
                  <a:pt x="26360" y="3452"/>
                </a:lnTo>
                <a:lnTo>
                  <a:pt x="42672" y="0"/>
                </a:lnTo>
                <a:lnTo>
                  <a:pt x="882395" y="0"/>
                </a:lnTo>
                <a:lnTo>
                  <a:pt x="898707" y="3452"/>
                </a:lnTo>
                <a:lnTo>
                  <a:pt x="912304" y="12763"/>
                </a:lnTo>
                <a:lnTo>
                  <a:pt x="921615" y="26360"/>
                </a:lnTo>
                <a:lnTo>
                  <a:pt x="925068" y="42672"/>
                </a:lnTo>
                <a:lnTo>
                  <a:pt x="925068" y="213360"/>
                </a:lnTo>
                <a:lnTo>
                  <a:pt x="921615" y="230314"/>
                </a:lnTo>
                <a:lnTo>
                  <a:pt x="912304" y="243840"/>
                </a:lnTo>
                <a:lnTo>
                  <a:pt x="898707" y="252793"/>
                </a:lnTo>
                <a:lnTo>
                  <a:pt x="882395" y="256032"/>
                </a:lnTo>
                <a:lnTo>
                  <a:pt x="42672" y="256032"/>
                </a:lnTo>
                <a:lnTo>
                  <a:pt x="26360" y="252793"/>
                </a:lnTo>
                <a:lnTo>
                  <a:pt x="12763" y="243840"/>
                </a:lnTo>
                <a:lnTo>
                  <a:pt x="3452" y="230314"/>
                </a:lnTo>
                <a:lnTo>
                  <a:pt x="0" y="213360"/>
                </a:lnTo>
                <a:lnTo>
                  <a:pt x="0" y="42672"/>
                </a:lnTo>
                <a:close/>
              </a:path>
            </a:pathLst>
          </a:custGeom>
          <a:ln w="6096">
            <a:solidFill>
              <a:srgbClr val="497EBA"/>
            </a:solidFill>
          </a:ln>
        </p:spPr>
        <p:txBody>
          <a:bodyPr wrap="square" lIns="0" tIns="0" rIns="0" bIns="0" rtlCol="0"/>
          <a:lstStyle/>
          <a:p/>
        </p:txBody>
      </p:sp>
      <p:sp>
        <p:nvSpPr>
          <p:cNvPr id="41" name="object 41"/>
          <p:cNvSpPr txBox="1"/>
          <p:nvPr/>
        </p:nvSpPr>
        <p:spPr>
          <a:xfrm>
            <a:off x="4975840" y="6534423"/>
            <a:ext cx="775970" cy="263525"/>
          </a:xfrm>
          <a:prstGeom prst="rect">
            <a:avLst/>
          </a:prstGeom>
        </p:spPr>
        <p:txBody>
          <a:bodyPr wrap="square" lIns="0" tIns="12065" rIns="0" bIns="0" rtlCol="0" vert="horz">
            <a:spAutoFit/>
          </a:bodyPr>
          <a:lstStyle/>
          <a:p>
            <a:pPr marL="238760" marR="5080" indent="-239395">
              <a:lnSpc>
                <a:spcPct val="104000"/>
              </a:lnSpc>
              <a:spcBef>
                <a:spcPts val="95"/>
              </a:spcBef>
            </a:pPr>
            <a:r>
              <a:rPr dirty="0" sz="750" spc="10">
                <a:solidFill>
                  <a:srgbClr val="FFFFFF"/>
                </a:solidFill>
                <a:latin typeface="Arial"/>
                <a:cs typeface="Arial"/>
              </a:rPr>
              <a:t>Prestress</a:t>
            </a:r>
            <a:r>
              <a:rPr dirty="0" sz="750" spc="-40">
                <a:solidFill>
                  <a:srgbClr val="FFFFFF"/>
                </a:solidFill>
                <a:latin typeface="Arial"/>
                <a:cs typeface="Arial"/>
              </a:rPr>
              <a:t> </a:t>
            </a:r>
            <a:r>
              <a:rPr dirty="0" sz="750" spc="15">
                <a:solidFill>
                  <a:srgbClr val="FFFFFF"/>
                </a:solidFill>
                <a:latin typeface="Arial"/>
                <a:cs typeface="Arial"/>
              </a:rPr>
              <a:t>Losses  </a:t>
            </a:r>
            <a:r>
              <a:rPr dirty="0" sz="750" spc="10">
                <a:solidFill>
                  <a:srgbClr val="FFFFFF"/>
                </a:solidFill>
                <a:latin typeface="Arial"/>
                <a:cs typeface="Arial"/>
              </a:rPr>
              <a:t>(5.9.3)</a:t>
            </a:r>
            <a:endParaRPr sz="750">
              <a:latin typeface="Arial"/>
              <a:cs typeface="Arial"/>
            </a:endParaRPr>
          </a:p>
        </p:txBody>
      </p:sp>
      <p:sp>
        <p:nvSpPr>
          <p:cNvPr id="42" name="object 42"/>
          <p:cNvSpPr/>
          <p:nvPr/>
        </p:nvSpPr>
        <p:spPr>
          <a:xfrm>
            <a:off x="5183123" y="7062216"/>
            <a:ext cx="16764" cy="35051"/>
          </a:xfrm>
          <a:prstGeom prst="rect">
            <a:avLst/>
          </a:prstGeom>
          <a:blipFill>
            <a:blip r:embed="rId7" cstate="print"/>
            <a:stretch>
              <a:fillRect/>
            </a:stretch>
          </a:blipFill>
        </p:spPr>
        <p:txBody>
          <a:bodyPr wrap="square" lIns="0" tIns="0" rIns="0" bIns="0" rtlCol="0"/>
          <a:lstStyle/>
          <a:p/>
        </p:txBody>
      </p:sp>
      <p:sp>
        <p:nvSpPr>
          <p:cNvPr id="43" name="object 43"/>
          <p:cNvSpPr/>
          <p:nvPr/>
        </p:nvSpPr>
        <p:spPr>
          <a:xfrm>
            <a:off x="5158739" y="7303007"/>
            <a:ext cx="41148" cy="48768"/>
          </a:xfrm>
          <a:prstGeom prst="rect">
            <a:avLst/>
          </a:prstGeom>
          <a:blipFill>
            <a:blip r:embed="rId8" cstate="print"/>
            <a:stretch>
              <a:fillRect/>
            </a:stretch>
          </a:blipFill>
        </p:spPr>
        <p:txBody>
          <a:bodyPr wrap="square" lIns="0" tIns="0" rIns="0" bIns="0" rtlCol="0"/>
          <a:lstStyle/>
          <a:p/>
        </p:txBody>
      </p:sp>
      <p:sp>
        <p:nvSpPr>
          <p:cNvPr id="44" name="object 44"/>
          <p:cNvSpPr/>
          <p:nvPr/>
        </p:nvSpPr>
        <p:spPr>
          <a:xfrm>
            <a:off x="4357115" y="7098791"/>
            <a:ext cx="0" cy="0"/>
          </a:xfrm>
          <a:custGeom>
            <a:avLst/>
            <a:gdLst/>
            <a:ahLst/>
            <a:cxnLst/>
            <a:rect l="l" t="t" r="r" b="b"/>
            <a:pathLst>
              <a:path w="0" h="0">
                <a:moveTo>
                  <a:pt x="0" y="0"/>
                </a:moveTo>
                <a:lnTo>
                  <a:pt x="0" y="0"/>
                </a:lnTo>
              </a:path>
            </a:pathLst>
          </a:custGeom>
          <a:ln w="6096">
            <a:solidFill>
              <a:srgbClr val="497EBA"/>
            </a:solidFill>
          </a:ln>
        </p:spPr>
        <p:txBody>
          <a:bodyPr wrap="square" lIns="0" tIns="0" rIns="0" bIns="0" rtlCol="0"/>
          <a:lstStyle/>
          <a:p/>
        </p:txBody>
      </p:sp>
      <p:sp>
        <p:nvSpPr>
          <p:cNvPr id="45" name="object 45"/>
          <p:cNvSpPr/>
          <p:nvPr/>
        </p:nvSpPr>
        <p:spPr>
          <a:xfrm>
            <a:off x="4399791" y="7350258"/>
            <a:ext cx="748665" cy="1905"/>
          </a:xfrm>
          <a:custGeom>
            <a:avLst/>
            <a:gdLst/>
            <a:ahLst/>
            <a:cxnLst/>
            <a:rect l="l" t="t" r="r" b="b"/>
            <a:pathLst>
              <a:path w="748664" h="1904">
                <a:moveTo>
                  <a:pt x="-3048" y="758"/>
                </a:moveTo>
                <a:lnTo>
                  <a:pt x="751436" y="758"/>
                </a:lnTo>
              </a:path>
            </a:pathLst>
          </a:custGeom>
          <a:ln w="7613">
            <a:solidFill>
              <a:srgbClr val="497EBA"/>
            </a:solidFill>
          </a:ln>
        </p:spPr>
        <p:txBody>
          <a:bodyPr wrap="square" lIns="0" tIns="0" rIns="0" bIns="0" rtlCol="0"/>
          <a:lstStyle/>
          <a:p/>
        </p:txBody>
      </p:sp>
      <p:sp>
        <p:nvSpPr>
          <p:cNvPr id="46" name="object 46"/>
          <p:cNvSpPr/>
          <p:nvPr/>
        </p:nvSpPr>
        <p:spPr>
          <a:xfrm>
            <a:off x="4383465" y="7345138"/>
            <a:ext cx="6350" cy="3175"/>
          </a:xfrm>
          <a:custGeom>
            <a:avLst/>
            <a:gdLst/>
            <a:ahLst/>
            <a:cxnLst/>
            <a:rect l="l" t="t" r="r" b="b"/>
            <a:pathLst>
              <a:path w="6350" h="3175">
                <a:moveTo>
                  <a:pt x="6205" y="3102"/>
                </a:moveTo>
                <a:lnTo>
                  <a:pt x="3868" y="2637"/>
                </a:lnTo>
                <a:lnTo>
                  <a:pt x="0" y="0"/>
                </a:lnTo>
              </a:path>
            </a:pathLst>
          </a:custGeom>
          <a:ln w="6096">
            <a:solidFill>
              <a:srgbClr val="497EBA"/>
            </a:solidFill>
          </a:ln>
        </p:spPr>
        <p:txBody>
          <a:bodyPr wrap="square" lIns="0" tIns="0" rIns="0" bIns="0" rtlCol="0"/>
          <a:lstStyle/>
          <a:p/>
        </p:txBody>
      </p:sp>
      <p:sp>
        <p:nvSpPr>
          <p:cNvPr id="47" name="object 47"/>
          <p:cNvSpPr/>
          <p:nvPr/>
        </p:nvSpPr>
        <p:spPr>
          <a:xfrm>
            <a:off x="4375074" y="7339418"/>
            <a:ext cx="635" cy="635"/>
          </a:xfrm>
          <a:custGeom>
            <a:avLst/>
            <a:gdLst/>
            <a:ahLst/>
            <a:cxnLst/>
            <a:rect l="l" t="t" r="r" b="b"/>
            <a:pathLst>
              <a:path w="635" h="634">
                <a:moveTo>
                  <a:pt x="518" y="353"/>
                </a:moveTo>
                <a:lnTo>
                  <a:pt x="0" y="0"/>
                </a:lnTo>
              </a:path>
            </a:pathLst>
          </a:custGeom>
          <a:ln w="6095">
            <a:solidFill>
              <a:srgbClr val="497EBA"/>
            </a:solidFill>
          </a:ln>
        </p:spPr>
        <p:txBody>
          <a:bodyPr wrap="square" lIns="0" tIns="0" rIns="0" bIns="0" rtlCol="0"/>
          <a:lstStyle/>
          <a:p/>
        </p:txBody>
      </p:sp>
      <p:sp>
        <p:nvSpPr>
          <p:cNvPr id="48" name="object 48"/>
          <p:cNvSpPr/>
          <p:nvPr/>
        </p:nvSpPr>
        <p:spPr>
          <a:xfrm>
            <a:off x="4368857" y="7333036"/>
            <a:ext cx="635" cy="1270"/>
          </a:xfrm>
          <a:custGeom>
            <a:avLst/>
            <a:gdLst/>
            <a:ahLst/>
            <a:cxnLst/>
            <a:rect l="l" t="t" r="r" b="b"/>
            <a:pathLst>
              <a:path w="635" h="1270">
                <a:moveTo>
                  <a:pt x="450" y="687"/>
                </a:moveTo>
                <a:lnTo>
                  <a:pt x="0" y="0"/>
                </a:lnTo>
              </a:path>
            </a:pathLst>
          </a:custGeom>
          <a:ln w="6095">
            <a:solidFill>
              <a:srgbClr val="497EBA"/>
            </a:solidFill>
          </a:ln>
        </p:spPr>
        <p:txBody>
          <a:bodyPr wrap="square" lIns="0" tIns="0" rIns="0" bIns="0" rtlCol="0"/>
          <a:lstStyle/>
          <a:p/>
        </p:txBody>
      </p:sp>
      <p:sp>
        <p:nvSpPr>
          <p:cNvPr id="49" name="object 49"/>
          <p:cNvSpPr/>
          <p:nvPr/>
        </p:nvSpPr>
        <p:spPr>
          <a:xfrm>
            <a:off x="4363152" y="7324344"/>
            <a:ext cx="635" cy="635"/>
          </a:xfrm>
          <a:custGeom>
            <a:avLst/>
            <a:gdLst/>
            <a:ahLst/>
            <a:cxnLst/>
            <a:rect l="l" t="t" r="r" b="b"/>
            <a:pathLst>
              <a:path w="635" h="634">
                <a:moveTo>
                  <a:pt x="59" y="91"/>
                </a:moveTo>
                <a:lnTo>
                  <a:pt x="0" y="0"/>
                </a:lnTo>
              </a:path>
            </a:pathLst>
          </a:custGeom>
          <a:ln w="6096">
            <a:solidFill>
              <a:srgbClr val="497EBA"/>
            </a:solidFill>
          </a:ln>
        </p:spPr>
        <p:txBody>
          <a:bodyPr wrap="square" lIns="0" tIns="0" rIns="0" bIns="0" rtlCol="0"/>
          <a:lstStyle/>
          <a:p/>
        </p:txBody>
      </p:sp>
      <p:sp>
        <p:nvSpPr>
          <p:cNvPr id="50" name="object 50"/>
          <p:cNvSpPr/>
          <p:nvPr/>
        </p:nvSpPr>
        <p:spPr>
          <a:xfrm>
            <a:off x="4361152" y="7321296"/>
            <a:ext cx="635" cy="1270"/>
          </a:xfrm>
          <a:custGeom>
            <a:avLst/>
            <a:gdLst/>
            <a:ahLst/>
            <a:cxnLst/>
            <a:rect l="l" t="t" r="r" b="b"/>
            <a:pathLst>
              <a:path w="635" h="1270">
                <a:moveTo>
                  <a:pt x="536" y="816"/>
                </a:moveTo>
                <a:lnTo>
                  <a:pt x="0" y="0"/>
                </a:lnTo>
              </a:path>
            </a:pathLst>
          </a:custGeom>
          <a:ln w="6096">
            <a:solidFill>
              <a:srgbClr val="497EBA"/>
            </a:solidFill>
          </a:ln>
        </p:spPr>
        <p:txBody>
          <a:bodyPr wrap="square" lIns="0" tIns="0" rIns="0" bIns="0" rtlCol="0"/>
          <a:lstStyle/>
          <a:p/>
        </p:txBody>
      </p:sp>
      <p:sp>
        <p:nvSpPr>
          <p:cNvPr id="51" name="object 51"/>
          <p:cNvSpPr/>
          <p:nvPr/>
        </p:nvSpPr>
        <p:spPr>
          <a:xfrm>
            <a:off x="4357115" y="7098792"/>
            <a:ext cx="0" cy="203200"/>
          </a:xfrm>
          <a:custGeom>
            <a:avLst/>
            <a:gdLst/>
            <a:ahLst/>
            <a:cxnLst/>
            <a:rect l="l" t="t" r="r" b="b"/>
            <a:pathLst>
              <a:path w="0" h="203200">
                <a:moveTo>
                  <a:pt x="0" y="202692"/>
                </a:moveTo>
                <a:lnTo>
                  <a:pt x="0" y="202692"/>
                </a:lnTo>
                <a:lnTo>
                  <a:pt x="0" y="0"/>
                </a:lnTo>
              </a:path>
            </a:pathLst>
          </a:custGeom>
          <a:ln w="6096">
            <a:solidFill>
              <a:srgbClr val="497EBA"/>
            </a:solidFill>
          </a:ln>
        </p:spPr>
        <p:txBody>
          <a:bodyPr wrap="square" lIns="0" tIns="0" rIns="0" bIns="0" rtlCol="0"/>
          <a:lstStyle/>
          <a:p/>
        </p:txBody>
      </p:sp>
      <p:sp>
        <p:nvSpPr>
          <p:cNvPr id="52" name="object 52"/>
          <p:cNvSpPr/>
          <p:nvPr/>
        </p:nvSpPr>
        <p:spPr>
          <a:xfrm>
            <a:off x="5183158" y="7062251"/>
            <a:ext cx="3175" cy="3175"/>
          </a:xfrm>
          <a:custGeom>
            <a:avLst/>
            <a:gdLst/>
            <a:ahLst/>
            <a:cxnLst/>
            <a:rect l="l" t="t" r="r" b="b"/>
            <a:pathLst>
              <a:path w="3175" h="3175">
                <a:moveTo>
                  <a:pt x="0" y="0"/>
                </a:moveTo>
                <a:lnTo>
                  <a:pt x="1679" y="1108"/>
                </a:lnTo>
                <a:lnTo>
                  <a:pt x="2945" y="2945"/>
                </a:lnTo>
              </a:path>
            </a:pathLst>
          </a:custGeom>
          <a:ln w="6096">
            <a:solidFill>
              <a:srgbClr val="497EBA"/>
            </a:solidFill>
          </a:ln>
        </p:spPr>
        <p:txBody>
          <a:bodyPr wrap="square" lIns="0" tIns="0" rIns="0" bIns="0" rtlCol="0"/>
          <a:lstStyle/>
          <a:p/>
        </p:txBody>
      </p:sp>
      <p:sp>
        <p:nvSpPr>
          <p:cNvPr id="53" name="object 53"/>
          <p:cNvSpPr/>
          <p:nvPr/>
        </p:nvSpPr>
        <p:spPr>
          <a:xfrm>
            <a:off x="5190744" y="7071931"/>
            <a:ext cx="1270" cy="1270"/>
          </a:xfrm>
          <a:custGeom>
            <a:avLst/>
            <a:gdLst/>
            <a:ahLst/>
            <a:cxnLst/>
            <a:rect l="l" t="t" r="r" b="b"/>
            <a:pathLst>
              <a:path w="1270" h="1270">
                <a:moveTo>
                  <a:pt x="0" y="0"/>
                </a:moveTo>
                <a:lnTo>
                  <a:pt x="656" y="953"/>
                </a:lnTo>
              </a:path>
            </a:pathLst>
          </a:custGeom>
          <a:ln w="6096">
            <a:solidFill>
              <a:srgbClr val="497EBA"/>
            </a:solidFill>
          </a:ln>
        </p:spPr>
        <p:txBody>
          <a:bodyPr wrap="square" lIns="0" tIns="0" rIns="0" bIns="0" rtlCol="0"/>
          <a:lstStyle/>
          <a:p/>
        </p:txBody>
      </p:sp>
      <p:sp>
        <p:nvSpPr>
          <p:cNvPr id="54" name="object 54"/>
          <p:cNvSpPr/>
          <p:nvPr/>
        </p:nvSpPr>
        <p:spPr>
          <a:xfrm>
            <a:off x="5192268" y="7074142"/>
            <a:ext cx="1270" cy="1905"/>
          </a:xfrm>
          <a:custGeom>
            <a:avLst/>
            <a:gdLst/>
            <a:ahLst/>
            <a:cxnLst/>
            <a:rect l="l" t="t" r="r" b="b"/>
            <a:pathLst>
              <a:path w="1270" h="1904">
                <a:moveTo>
                  <a:pt x="0" y="0"/>
                </a:moveTo>
                <a:lnTo>
                  <a:pt x="1232" y="1789"/>
                </a:lnTo>
              </a:path>
            </a:pathLst>
          </a:custGeom>
          <a:ln w="6096">
            <a:solidFill>
              <a:srgbClr val="497EBA"/>
            </a:solidFill>
          </a:ln>
        </p:spPr>
        <p:txBody>
          <a:bodyPr wrap="square" lIns="0" tIns="0" rIns="0" bIns="0" rtlCol="0"/>
          <a:lstStyle/>
          <a:p/>
        </p:txBody>
      </p:sp>
      <p:sp>
        <p:nvSpPr>
          <p:cNvPr id="55" name="object 55"/>
          <p:cNvSpPr/>
          <p:nvPr/>
        </p:nvSpPr>
        <p:spPr>
          <a:xfrm>
            <a:off x="5195316" y="7078566"/>
            <a:ext cx="1270" cy="3810"/>
          </a:xfrm>
          <a:custGeom>
            <a:avLst/>
            <a:gdLst/>
            <a:ahLst/>
            <a:cxnLst/>
            <a:rect l="l" t="t" r="r" b="b"/>
            <a:pathLst>
              <a:path w="1270" h="3809">
                <a:moveTo>
                  <a:pt x="0" y="0"/>
                </a:moveTo>
                <a:lnTo>
                  <a:pt x="547" y="794"/>
                </a:lnTo>
                <a:lnTo>
                  <a:pt x="1099" y="3461"/>
                </a:lnTo>
              </a:path>
            </a:pathLst>
          </a:custGeom>
          <a:ln w="6095">
            <a:solidFill>
              <a:srgbClr val="497EBA"/>
            </a:solidFill>
          </a:ln>
        </p:spPr>
        <p:txBody>
          <a:bodyPr wrap="square" lIns="0" tIns="0" rIns="0" bIns="0" rtlCol="0"/>
          <a:lstStyle/>
          <a:p/>
        </p:txBody>
      </p:sp>
      <p:sp>
        <p:nvSpPr>
          <p:cNvPr id="56" name="object 56"/>
          <p:cNvSpPr/>
          <p:nvPr/>
        </p:nvSpPr>
        <p:spPr>
          <a:xfrm>
            <a:off x="5196840" y="7084076"/>
            <a:ext cx="635" cy="2540"/>
          </a:xfrm>
          <a:custGeom>
            <a:avLst/>
            <a:gdLst/>
            <a:ahLst/>
            <a:cxnLst/>
            <a:rect l="l" t="t" r="r" b="b"/>
            <a:pathLst>
              <a:path w="635" h="2540">
                <a:moveTo>
                  <a:pt x="0" y="0"/>
                </a:moveTo>
                <a:lnTo>
                  <a:pt x="522" y="2523"/>
                </a:lnTo>
              </a:path>
            </a:pathLst>
          </a:custGeom>
          <a:ln w="6096">
            <a:solidFill>
              <a:srgbClr val="497EBA"/>
            </a:solidFill>
          </a:ln>
        </p:spPr>
        <p:txBody>
          <a:bodyPr wrap="square" lIns="0" tIns="0" rIns="0" bIns="0" rtlCol="0"/>
          <a:lstStyle/>
          <a:p/>
        </p:txBody>
      </p:sp>
      <p:sp>
        <p:nvSpPr>
          <p:cNvPr id="57" name="object 57"/>
          <p:cNvSpPr/>
          <p:nvPr/>
        </p:nvSpPr>
        <p:spPr>
          <a:xfrm>
            <a:off x="5198364" y="7091434"/>
            <a:ext cx="1270" cy="6350"/>
          </a:xfrm>
          <a:custGeom>
            <a:avLst/>
            <a:gdLst/>
            <a:ahLst/>
            <a:cxnLst/>
            <a:rect l="l" t="t" r="r" b="b"/>
            <a:pathLst>
              <a:path w="1270" h="6350">
                <a:moveTo>
                  <a:pt x="0" y="0"/>
                </a:moveTo>
                <a:lnTo>
                  <a:pt x="1208" y="5833"/>
                </a:lnTo>
              </a:path>
            </a:pathLst>
          </a:custGeom>
          <a:ln w="6096">
            <a:solidFill>
              <a:srgbClr val="497EBA"/>
            </a:solidFill>
          </a:ln>
        </p:spPr>
        <p:txBody>
          <a:bodyPr wrap="square" lIns="0" tIns="0" rIns="0" bIns="0" rtlCol="0"/>
          <a:lstStyle/>
          <a:p/>
        </p:txBody>
      </p:sp>
      <p:sp>
        <p:nvSpPr>
          <p:cNvPr id="58" name="object 58"/>
          <p:cNvSpPr/>
          <p:nvPr/>
        </p:nvSpPr>
        <p:spPr>
          <a:xfrm>
            <a:off x="5191783" y="7098740"/>
            <a:ext cx="8255" cy="228600"/>
          </a:xfrm>
          <a:custGeom>
            <a:avLst/>
            <a:gdLst/>
            <a:ahLst/>
            <a:cxnLst/>
            <a:rect l="l" t="t" r="r" b="b"/>
            <a:pathLst>
              <a:path w="8254" h="228600">
                <a:moveTo>
                  <a:pt x="8093" y="0"/>
                </a:moveTo>
                <a:lnTo>
                  <a:pt x="8104" y="202743"/>
                </a:lnTo>
                <a:lnTo>
                  <a:pt x="4079" y="222174"/>
                </a:lnTo>
                <a:lnTo>
                  <a:pt x="0" y="228096"/>
                </a:lnTo>
              </a:path>
            </a:pathLst>
          </a:custGeom>
          <a:ln w="6096">
            <a:solidFill>
              <a:srgbClr val="497EBA"/>
            </a:solidFill>
          </a:ln>
        </p:spPr>
        <p:txBody>
          <a:bodyPr wrap="square" lIns="0" tIns="0" rIns="0" bIns="0" rtlCol="0"/>
          <a:lstStyle/>
          <a:p/>
        </p:txBody>
      </p:sp>
      <p:sp>
        <p:nvSpPr>
          <p:cNvPr id="59" name="object 59"/>
          <p:cNvSpPr/>
          <p:nvPr/>
        </p:nvSpPr>
        <p:spPr>
          <a:xfrm>
            <a:off x="5186228" y="7330179"/>
            <a:ext cx="3810" cy="5080"/>
          </a:xfrm>
          <a:custGeom>
            <a:avLst/>
            <a:gdLst/>
            <a:ahLst/>
            <a:cxnLst/>
            <a:rect l="l" t="t" r="r" b="b"/>
            <a:pathLst>
              <a:path w="3810" h="5079">
                <a:moveTo>
                  <a:pt x="3252" y="0"/>
                </a:moveTo>
                <a:lnTo>
                  <a:pt x="0" y="4720"/>
                </a:lnTo>
              </a:path>
            </a:pathLst>
          </a:custGeom>
          <a:ln w="6095">
            <a:solidFill>
              <a:srgbClr val="497EBA"/>
            </a:solidFill>
          </a:ln>
        </p:spPr>
        <p:txBody>
          <a:bodyPr wrap="square" lIns="0" tIns="0" rIns="0" bIns="0" rtlCol="0"/>
          <a:lstStyle/>
          <a:p/>
        </p:txBody>
      </p:sp>
      <p:sp>
        <p:nvSpPr>
          <p:cNvPr id="60" name="object 60"/>
          <p:cNvSpPr/>
          <p:nvPr/>
        </p:nvSpPr>
        <p:spPr>
          <a:xfrm>
            <a:off x="5183158" y="7335080"/>
            <a:ext cx="3175" cy="3175"/>
          </a:xfrm>
          <a:custGeom>
            <a:avLst/>
            <a:gdLst/>
            <a:ahLst/>
            <a:cxnLst/>
            <a:rect l="l" t="t" r="r" b="b"/>
            <a:pathLst>
              <a:path w="3175" h="3175">
                <a:moveTo>
                  <a:pt x="2945" y="0"/>
                </a:moveTo>
                <a:lnTo>
                  <a:pt x="1680" y="1837"/>
                </a:lnTo>
                <a:lnTo>
                  <a:pt x="0" y="2945"/>
                </a:lnTo>
              </a:path>
            </a:pathLst>
          </a:custGeom>
          <a:ln w="6096">
            <a:solidFill>
              <a:srgbClr val="497EBA"/>
            </a:solidFill>
          </a:ln>
        </p:spPr>
        <p:txBody>
          <a:bodyPr wrap="square" lIns="0" tIns="0" rIns="0" bIns="0" rtlCol="0"/>
          <a:lstStyle/>
          <a:p/>
        </p:txBody>
      </p:sp>
      <p:sp>
        <p:nvSpPr>
          <p:cNvPr id="61" name="object 61"/>
          <p:cNvSpPr/>
          <p:nvPr/>
        </p:nvSpPr>
        <p:spPr>
          <a:xfrm>
            <a:off x="5166696" y="7347310"/>
            <a:ext cx="2540" cy="1270"/>
          </a:xfrm>
          <a:custGeom>
            <a:avLst/>
            <a:gdLst/>
            <a:ahLst/>
            <a:cxnLst/>
            <a:rect l="l" t="t" r="r" b="b"/>
            <a:pathLst>
              <a:path w="2539" h="1270">
                <a:moveTo>
                  <a:pt x="2392" y="0"/>
                </a:moveTo>
                <a:lnTo>
                  <a:pt x="1687" y="465"/>
                </a:lnTo>
                <a:lnTo>
                  <a:pt x="0" y="797"/>
                </a:lnTo>
              </a:path>
            </a:pathLst>
          </a:custGeom>
          <a:ln w="6096">
            <a:solidFill>
              <a:srgbClr val="497EBA"/>
            </a:solidFill>
          </a:ln>
        </p:spPr>
        <p:txBody>
          <a:bodyPr wrap="square" lIns="0" tIns="0" rIns="0" bIns="0" rtlCol="0"/>
          <a:lstStyle/>
          <a:p/>
        </p:txBody>
      </p:sp>
      <p:sp>
        <p:nvSpPr>
          <p:cNvPr id="62" name="object 62"/>
          <p:cNvSpPr/>
          <p:nvPr/>
        </p:nvSpPr>
        <p:spPr>
          <a:xfrm>
            <a:off x="4357115" y="7048500"/>
            <a:ext cx="842771" cy="303276"/>
          </a:xfrm>
          <a:prstGeom prst="rect">
            <a:avLst/>
          </a:prstGeom>
          <a:blipFill>
            <a:blip r:embed="rId9" cstate="print"/>
            <a:stretch>
              <a:fillRect/>
            </a:stretch>
          </a:blipFill>
        </p:spPr>
        <p:txBody>
          <a:bodyPr wrap="square" lIns="0" tIns="0" rIns="0" bIns="0" rtlCol="0"/>
          <a:lstStyle/>
          <a:p/>
        </p:txBody>
      </p:sp>
      <p:sp>
        <p:nvSpPr>
          <p:cNvPr id="63" name="object 63"/>
          <p:cNvSpPr/>
          <p:nvPr/>
        </p:nvSpPr>
        <p:spPr>
          <a:xfrm>
            <a:off x="4357115" y="7048500"/>
            <a:ext cx="843280" cy="303530"/>
          </a:xfrm>
          <a:custGeom>
            <a:avLst/>
            <a:gdLst/>
            <a:ahLst/>
            <a:cxnLst/>
            <a:rect l="l" t="t" r="r" b="b"/>
            <a:pathLst>
              <a:path w="843279" h="303529">
                <a:moveTo>
                  <a:pt x="0" y="50292"/>
                </a:moveTo>
                <a:lnTo>
                  <a:pt x="3786" y="30861"/>
                </a:lnTo>
                <a:lnTo>
                  <a:pt x="14287" y="14859"/>
                </a:lnTo>
                <a:lnTo>
                  <a:pt x="30218" y="4000"/>
                </a:lnTo>
                <a:lnTo>
                  <a:pt x="50292" y="0"/>
                </a:lnTo>
                <a:lnTo>
                  <a:pt x="790956" y="0"/>
                </a:lnTo>
                <a:lnTo>
                  <a:pt x="811268" y="4000"/>
                </a:lnTo>
                <a:lnTo>
                  <a:pt x="827722" y="14859"/>
                </a:lnTo>
                <a:lnTo>
                  <a:pt x="838747" y="30861"/>
                </a:lnTo>
                <a:lnTo>
                  <a:pt x="842772" y="50292"/>
                </a:lnTo>
                <a:lnTo>
                  <a:pt x="842772" y="252984"/>
                </a:lnTo>
                <a:lnTo>
                  <a:pt x="838747" y="272415"/>
                </a:lnTo>
                <a:lnTo>
                  <a:pt x="827722" y="288416"/>
                </a:lnTo>
                <a:lnTo>
                  <a:pt x="811268" y="299275"/>
                </a:lnTo>
                <a:lnTo>
                  <a:pt x="790956" y="303275"/>
                </a:lnTo>
                <a:lnTo>
                  <a:pt x="50292" y="303275"/>
                </a:lnTo>
                <a:lnTo>
                  <a:pt x="30218" y="299275"/>
                </a:lnTo>
                <a:lnTo>
                  <a:pt x="14287" y="288416"/>
                </a:lnTo>
                <a:lnTo>
                  <a:pt x="3786" y="272415"/>
                </a:lnTo>
                <a:lnTo>
                  <a:pt x="0" y="252984"/>
                </a:lnTo>
                <a:lnTo>
                  <a:pt x="0" y="50292"/>
                </a:lnTo>
                <a:close/>
              </a:path>
            </a:pathLst>
          </a:custGeom>
          <a:ln w="6096">
            <a:solidFill>
              <a:srgbClr val="497EBA"/>
            </a:solidFill>
          </a:ln>
        </p:spPr>
        <p:txBody>
          <a:bodyPr wrap="square" lIns="0" tIns="0" rIns="0" bIns="0" rtlCol="0"/>
          <a:lstStyle/>
          <a:p/>
        </p:txBody>
      </p:sp>
      <p:sp>
        <p:nvSpPr>
          <p:cNvPr id="64" name="object 64"/>
          <p:cNvSpPr txBox="1"/>
          <p:nvPr/>
        </p:nvSpPr>
        <p:spPr>
          <a:xfrm>
            <a:off x="4466790" y="7066271"/>
            <a:ext cx="634365" cy="263525"/>
          </a:xfrm>
          <a:prstGeom prst="rect">
            <a:avLst/>
          </a:prstGeom>
        </p:spPr>
        <p:txBody>
          <a:bodyPr wrap="square" lIns="0" tIns="12065" rIns="0" bIns="0" rtlCol="0" vert="horz">
            <a:spAutoFit/>
          </a:bodyPr>
          <a:lstStyle/>
          <a:p>
            <a:pPr marL="126364" marR="5080" indent="-127000">
              <a:lnSpc>
                <a:spcPct val="104000"/>
              </a:lnSpc>
              <a:spcBef>
                <a:spcPts val="95"/>
              </a:spcBef>
            </a:pPr>
            <a:r>
              <a:rPr dirty="0" sz="750" spc="5">
                <a:solidFill>
                  <a:srgbClr val="FFFFFF"/>
                </a:solidFill>
                <a:latin typeface="Arial"/>
                <a:cs typeface="Arial"/>
              </a:rPr>
              <a:t>I</a:t>
            </a:r>
            <a:r>
              <a:rPr dirty="0" sz="750" spc="10">
                <a:solidFill>
                  <a:srgbClr val="FFFFFF"/>
                </a:solidFill>
                <a:latin typeface="Arial"/>
                <a:cs typeface="Arial"/>
              </a:rPr>
              <a:t>n</a:t>
            </a:r>
            <a:r>
              <a:rPr dirty="0" sz="750" spc="20">
                <a:solidFill>
                  <a:srgbClr val="FFFFFF"/>
                </a:solidFill>
                <a:latin typeface="Arial"/>
                <a:cs typeface="Arial"/>
              </a:rPr>
              <a:t>s</a:t>
            </a:r>
            <a:r>
              <a:rPr dirty="0" sz="750" spc="5">
                <a:solidFill>
                  <a:srgbClr val="FFFFFF"/>
                </a:solidFill>
                <a:latin typeface="Arial"/>
                <a:cs typeface="Arial"/>
              </a:rPr>
              <a:t>t</a:t>
            </a:r>
            <a:r>
              <a:rPr dirty="0" sz="750" spc="10">
                <a:solidFill>
                  <a:srgbClr val="FFFFFF"/>
                </a:solidFill>
                <a:latin typeface="Arial"/>
                <a:cs typeface="Arial"/>
              </a:rPr>
              <a:t>an</a:t>
            </a:r>
            <a:r>
              <a:rPr dirty="0" sz="750" spc="5">
                <a:solidFill>
                  <a:srgbClr val="FFFFFF"/>
                </a:solidFill>
                <a:latin typeface="Arial"/>
                <a:cs typeface="Arial"/>
              </a:rPr>
              <a:t>t</a:t>
            </a:r>
            <a:r>
              <a:rPr dirty="0" sz="750" spc="10">
                <a:solidFill>
                  <a:srgbClr val="FFFFFF"/>
                </a:solidFill>
                <a:latin typeface="Arial"/>
                <a:cs typeface="Arial"/>
              </a:rPr>
              <a:t>a</a:t>
            </a:r>
            <a:r>
              <a:rPr dirty="0" sz="750" spc="15">
                <a:solidFill>
                  <a:srgbClr val="FFFFFF"/>
                </a:solidFill>
                <a:latin typeface="Arial"/>
                <a:cs typeface="Arial"/>
              </a:rPr>
              <a:t>n</a:t>
            </a:r>
            <a:r>
              <a:rPr dirty="0" sz="750" spc="10">
                <a:solidFill>
                  <a:srgbClr val="FFFFFF"/>
                </a:solidFill>
                <a:latin typeface="Arial"/>
                <a:cs typeface="Arial"/>
              </a:rPr>
              <a:t>e</a:t>
            </a:r>
            <a:r>
              <a:rPr dirty="0" sz="750" spc="15">
                <a:solidFill>
                  <a:srgbClr val="FFFFFF"/>
                </a:solidFill>
                <a:latin typeface="Arial"/>
                <a:cs typeface="Arial"/>
              </a:rPr>
              <a:t>o</a:t>
            </a:r>
            <a:r>
              <a:rPr dirty="0" sz="750" spc="10">
                <a:solidFill>
                  <a:srgbClr val="FFFFFF"/>
                </a:solidFill>
                <a:latin typeface="Arial"/>
                <a:cs typeface="Arial"/>
              </a:rPr>
              <a:t>u</a:t>
            </a:r>
            <a:r>
              <a:rPr dirty="0" sz="750" spc="10">
                <a:solidFill>
                  <a:srgbClr val="FFFFFF"/>
                </a:solidFill>
                <a:latin typeface="Arial"/>
                <a:cs typeface="Arial"/>
              </a:rPr>
              <a:t>s  </a:t>
            </a:r>
            <a:r>
              <a:rPr dirty="0" sz="750" spc="10">
                <a:solidFill>
                  <a:srgbClr val="FFFFFF"/>
                </a:solidFill>
                <a:latin typeface="Arial"/>
                <a:cs typeface="Arial"/>
              </a:rPr>
              <a:t>(5.9.3.2)</a:t>
            </a:r>
            <a:endParaRPr sz="750">
              <a:latin typeface="Arial"/>
              <a:cs typeface="Arial"/>
            </a:endParaRPr>
          </a:p>
        </p:txBody>
      </p:sp>
      <p:sp>
        <p:nvSpPr>
          <p:cNvPr id="65" name="object 65"/>
          <p:cNvSpPr/>
          <p:nvPr/>
        </p:nvSpPr>
        <p:spPr>
          <a:xfrm>
            <a:off x="5067300" y="7551419"/>
            <a:ext cx="1523" cy="1524"/>
          </a:xfrm>
          <a:prstGeom prst="rect">
            <a:avLst/>
          </a:prstGeom>
          <a:blipFill>
            <a:blip r:embed="rId10" cstate="print"/>
            <a:stretch>
              <a:fillRect/>
            </a:stretch>
          </a:blipFill>
        </p:spPr>
        <p:txBody>
          <a:bodyPr wrap="square" lIns="0" tIns="0" rIns="0" bIns="0" rtlCol="0"/>
          <a:lstStyle/>
          <a:p/>
        </p:txBody>
      </p:sp>
      <p:sp>
        <p:nvSpPr>
          <p:cNvPr id="66" name="object 66"/>
          <p:cNvSpPr/>
          <p:nvPr/>
        </p:nvSpPr>
        <p:spPr>
          <a:xfrm>
            <a:off x="5029200" y="7770876"/>
            <a:ext cx="39623" cy="39623"/>
          </a:xfrm>
          <a:prstGeom prst="rect">
            <a:avLst/>
          </a:prstGeom>
          <a:blipFill>
            <a:blip r:embed="rId11" cstate="print"/>
            <a:stretch>
              <a:fillRect/>
            </a:stretch>
          </a:blipFill>
        </p:spPr>
        <p:txBody>
          <a:bodyPr wrap="square" lIns="0" tIns="0" rIns="0" bIns="0" rtlCol="0"/>
          <a:lstStyle/>
          <a:p/>
        </p:txBody>
      </p:sp>
      <p:sp>
        <p:nvSpPr>
          <p:cNvPr id="67" name="object 67"/>
          <p:cNvSpPr/>
          <p:nvPr/>
        </p:nvSpPr>
        <p:spPr>
          <a:xfrm>
            <a:off x="4450079" y="7807452"/>
            <a:ext cx="1523" cy="1524"/>
          </a:xfrm>
          <a:prstGeom prst="rect">
            <a:avLst/>
          </a:prstGeom>
          <a:blipFill>
            <a:blip r:embed="rId12" cstate="print"/>
            <a:stretch>
              <a:fillRect/>
            </a:stretch>
          </a:blipFill>
        </p:spPr>
        <p:txBody>
          <a:bodyPr wrap="square" lIns="0" tIns="0" rIns="0" bIns="0" rtlCol="0"/>
          <a:lstStyle/>
          <a:p/>
        </p:txBody>
      </p:sp>
      <p:sp>
        <p:nvSpPr>
          <p:cNvPr id="68" name="object 68"/>
          <p:cNvSpPr/>
          <p:nvPr/>
        </p:nvSpPr>
        <p:spPr>
          <a:xfrm>
            <a:off x="4459061" y="7808983"/>
            <a:ext cx="560070" cy="1905"/>
          </a:xfrm>
          <a:custGeom>
            <a:avLst/>
            <a:gdLst/>
            <a:ahLst/>
            <a:cxnLst/>
            <a:rect l="l" t="t" r="r" b="b"/>
            <a:pathLst>
              <a:path w="560070" h="1904">
                <a:moveTo>
                  <a:pt x="-3048" y="758"/>
                </a:moveTo>
                <a:lnTo>
                  <a:pt x="562661" y="758"/>
                </a:lnTo>
              </a:path>
            </a:pathLst>
          </a:custGeom>
          <a:ln w="7612">
            <a:solidFill>
              <a:srgbClr val="497EBA"/>
            </a:solidFill>
          </a:ln>
        </p:spPr>
        <p:txBody>
          <a:bodyPr wrap="square" lIns="0" tIns="0" rIns="0" bIns="0" rtlCol="0"/>
          <a:lstStyle/>
          <a:p/>
        </p:txBody>
      </p:sp>
      <p:sp>
        <p:nvSpPr>
          <p:cNvPr id="69" name="object 69"/>
          <p:cNvSpPr/>
          <p:nvPr/>
        </p:nvSpPr>
        <p:spPr>
          <a:xfrm>
            <a:off x="4443603" y="7804213"/>
            <a:ext cx="8890" cy="3810"/>
          </a:xfrm>
          <a:custGeom>
            <a:avLst/>
            <a:gdLst/>
            <a:ahLst/>
            <a:cxnLst/>
            <a:rect l="l" t="t" r="r" b="b"/>
            <a:pathLst>
              <a:path w="8889" h="3809">
                <a:moveTo>
                  <a:pt x="8567" y="3427"/>
                </a:moveTo>
                <a:lnTo>
                  <a:pt x="3809" y="2500"/>
                </a:lnTo>
                <a:lnTo>
                  <a:pt x="0" y="0"/>
                </a:lnTo>
              </a:path>
            </a:pathLst>
          </a:custGeom>
          <a:ln w="6096">
            <a:solidFill>
              <a:srgbClr val="497EBA"/>
            </a:solidFill>
          </a:ln>
        </p:spPr>
        <p:txBody>
          <a:bodyPr wrap="square" lIns="0" tIns="0" rIns="0" bIns="0" rtlCol="0"/>
          <a:lstStyle/>
          <a:p/>
        </p:txBody>
      </p:sp>
      <p:sp>
        <p:nvSpPr>
          <p:cNvPr id="70" name="object 70"/>
          <p:cNvSpPr/>
          <p:nvPr/>
        </p:nvSpPr>
        <p:spPr>
          <a:xfrm>
            <a:off x="4432281" y="7796783"/>
            <a:ext cx="3175" cy="2540"/>
          </a:xfrm>
          <a:custGeom>
            <a:avLst/>
            <a:gdLst/>
            <a:ahLst/>
            <a:cxnLst/>
            <a:rect l="l" t="t" r="r" b="b"/>
            <a:pathLst>
              <a:path w="3175" h="2540">
                <a:moveTo>
                  <a:pt x="3008" y="1974"/>
                </a:moveTo>
                <a:lnTo>
                  <a:pt x="0" y="0"/>
                </a:lnTo>
              </a:path>
            </a:pathLst>
          </a:custGeom>
          <a:ln w="6096">
            <a:solidFill>
              <a:srgbClr val="497EBA"/>
            </a:solidFill>
          </a:ln>
        </p:spPr>
        <p:txBody>
          <a:bodyPr wrap="square" lIns="0" tIns="0" rIns="0" bIns="0" rtlCol="0"/>
          <a:lstStyle/>
          <a:p/>
        </p:txBody>
      </p:sp>
      <p:sp>
        <p:nvSpPr>
          <p:cNvPr id="71" name="object 71"/>
          <p:cNvSpPr/>
          <p:nvPr/>
        </p:nvSpPr>
        <p:spPr>
          <a:xfrm>
            <a:off x="4428556" y="7792024"/>
            <a:ext cx="1905" cy="2540"/>
          </a:xfrm>
          <a:custGeom>
            <a:avLst/>
            <a:gdLst/>
            <a:ahLst/>
            <a:cxnLst/>
            <a:rect l="l" t="t" r="r" b="b"/>
            <a:pathLst>
              <a:path w="1904" h="2540">
                <a:moveTo>
                  <a:pt x="1711" y="2511"/>
                </a:moveTo>
                <a:lnTo>
                  <a:pt x="0" y="0"/>
                </a:lnTo>
              </a:path>
            </a:pathLst>
          </a:custGeom>
          <a:ln w="6096">
            <a:solidFill>
              <a:srgbClr val="497EBA"/>
            </a:solidFill>
          </a:ln>
        </p:spPr>
        <p:txBody>
          <a:bodyPr wrap="square" lIns="0" tIns="0" rIns="0" bIns="0" rtlCol="0"/>
          <a:lstStyle/>
          <a:p/>
        </p:txBody>
      </p:sp>
      <p:sp>
        <p:nvSpPr>
          <p:cNvPr id="72" name="object 72"/>
          <p:cNvSpPr/>
          <p:nvPr/>
        </p:nvSpPr>
        <p:spPr>
          <a:xfrm>
            <a:off x="4422451" y="7783067"/>
            <a:ext cx="635" cy="635"/>
          </a:xfrm>
          <a:custGeom>
            <a:avLst/>
            <a:gdLst/>
            <a:ahLst/>
            <a:cxnLst/>
            <a:rect l="l" t="t" r="r" b="b"/>
            <a:pathLst>
              <a:path w="635" h="634">
                <a:moveTo>
                  <a:pt x="196" y="288"/>
                </a:moveTo>
                <a:lnTo>
                  <a:pt x="0" y="0"/>
                </a:lnTo>
              </a:path>
            </a:pathLst>
          </a:custGeom>
          <a:ln w="6096">
            <a:solidFill>
              <a:srgbClr val="497EBA"/>
            </a:solidFill>
          </a:ln>
        </p:spPr>
        <p:txBody>
          <a:bodyPr wrap="square" lIns="0" tIns="0" rIns="0" bIns="0" rtlCol="0"/>
          <a:lstStyle/>
          <a:p/>
        </p:txBody>
      </p:sp>
      <p:sp>
        <p:nvSpPr>
          <p:cNvPr id="73" name="object 73"/>
          <p:cNvSpPr/>
          <p:nvPr/>
        </p:nvSpPr>
        <p:spPr>
          <a:xfrm>
            <a:off x="4420500" y="7780019"/>
            <a:ext cx="635" cy="1270"/>
          </a:xfrm>
          <a:custGeom>
            <a:avLst/>
            <a:gdLst/>
            <a:ahLst/>
            <a:cxnLst/>
            <a:rect l="l" t="t" r="r" b="b"/>
            <a:pathLst>
              <a:path w="635" h="1270">
                <a:moveTo>
                  <a:pt x="623" y="1100"/>
                </a:moveTo>
                <a:lnTo>
                  <a:pt x="52" y="261"/>
                </a:lnTo>
                <a:lnTo>
                  <a:pt x="0" y="0"/>
                </a:lnTo>
              </a:path>
            </a:pathLst>
          </a:custGeom>
          <a:ln w="6096">
            <a:solidFill>
              <a:srgbClr val="497EBA"/>
            </a:solidFill>
          </a:ln>
        </p:spPr>
        <p:txBody>
          <a:bodyPr wrap="square" lIns="0" tIns="0" rIns="0" bIns="0" rtlCol="0"/>
          <a:lstStyle/>
          <a:p/>
        </p:txBody>
      </p:sp>
      <p:sp>
        <p:nvSpPr>
          <p:cNvPr id="74" name="object 74"/>
          <p:cNvSpPr/>
          <p:nvPr/>
        </p:nvSpPr>
        <p:spPr>
          <a:xfrm>
            <a:off x="4419589" y="7775447"/>
            <a:ext cx="635" cy="635"/>
          </a:xfrm>
          <a:custGeom>
            <a:avLst/>
            <a:gdLst/>
            <a:ahLst/>
            <a:cxnLst/>
            <a:rect l="l" t="t" r="r" b="b"/>
            <a:pathLst>
              <a:path w="635" h="634">
                <a:moveTo>
                  <a:pt x="-3042" y="27"/>
                </a:moveTo>
                <a:lnTo>
                  <a:pt x="3053" y="27"/>
                </a:lnTo>
              </a:path>
            </a:pathLst>
          </a:custGeom>
          <a:ln w="6150">
            <a:solidFill>
              <a:srgbClr val="497EBA"/>
            </a:solidFill>
          </a:ln>
        </p:spPr>
        <p:txBody>
          <a:bodyPr wrap="square" lIns="0" tIns="0" rIns="0" bIns="0" rtlCol="0"/>
          <a:lstStyle/>
          <a:p/>
        </p:txBody>
      </p:sp>
      <p:sp>
        <p:nvSpPr>
          <p:cNvPr id="75" name="object 75"/>
          <p:cNvSpPr/>
          <p:nvPr/>
        </p:nvSpPr>
        <p:spPr>
          <a:xfrm>
            <a:off x="4418070" y="7767828"/>
            <a:ext cx="0" cy="635"/>
          </a:xfrm>
          <a:custGeom>
            <a:avLst/>
            <a:gdLst/>
            <a:ahLst/>
            <a:cxnLst/>
            <a:rect l="l" t="t" r="r" b="b"/>
            <a:pathLst>
              <a:path w="0" h="634">
                <a:moveTo>
                  <a:pt x="5" y="26"/>
                </a:moveTo>
                <a:lnTo>
                  <a:pt x="0" y="0"/>
                </a:lnTo>
              </a:path>
            </a:pathLst>
          </a:custGeom>
          <a:ln w="6096">
            <a:solidFill>
              <a:srgbClr val="497EBA"/>
            </a:solidFill>
          </a:ln>
        </p:spPr>
        <p:txBody>
          <a:bodyPr wrap="square" lIns="0" tIns="0" rIns="0" bIns="0" rtlCol="0"/>
          <a:lstStyle/>
          <a:p/>
        </p:txBody>
      </p:sp>
      <p:sp>
        <p:nvSpPr>
          <p:cNvPr id="76" name="object 76"/>
          <p:cNvSpPr/>
          <p:nvPr/>
        </p:nvSpPr>
        <p:spPr>
          <a:xfrm>
            <a:off x="5064251" y="7541814"/>
            <a:ext cx="635" cy="635"/>
          </a:xfrm>
          <a:custGeom>
            <a:avLst/>
            <a:gdLst/>
            <a:ahLst/>
            <a:cxnLst/>
            <a:rect l="l" t="t" r="r" b="b"/>
            <a:pathLst>
              <a:path w="635" h="634">
                <a:moveTo>
                  <a:pt x="0" y="0"/>
                </a:moveTo>
                <a:lnTo>
                  <a:pt x="313" y="461"/>
                </a:lnTo>
              </a:path>
            </a:pathLst>
          </a:custGeom>
          <a:ln w="6096">
            <a:solidFill>
              <a:srgbClr val="497EBA"/>
            </a:solidFill>
          </a:ln>
        </p:spPr>
        <p:txBody>
          <a:bodyPr wrap="square" lIns="0" tIns="0" rIns="0" bIns="0" rtlCol="0"/>
          <a:lstStyle/>
          <a:p/>
        </p:txBody>
      </p:sp>
      <p:sp>
        <p:nvSpPr>
          <p:cNvPr id="77" name="object 77"/>
          <p:cNvSpPr/>
          <p:nvPr/>
        </p:nvSpPr>
        <p:spPr>
          <a:xfrm>
            <a:off x="5067321" y="7561787"/>
            <a:ext cx="1905" cy="206375"/>
          </a:xfrm>
          <a:custGeom>
            <a:avLst/>
            <a:gdLst/>
            <a:ahLst/>
            <a:cxnLst/>
            <a:rect l="l" t="t" r="r" b="b"/>
            <a:pathLst>
              <a:path w="1904" h="206375">
                <a:moveTo>
                  <a:pt x="751" y="-3047"/>
                </a:moveTo>
                <a:lnTo>
                  <a:pt x="751" y="209006"/>
                </a:lnTo>
              </a:path>
            </a:pathLst>
          </a:custGeom>
          <a:ln w="7598">
            <a:solidFill>
              <a:srgbClr val="497EBA"/>
            </a:solidFill>
          </a:ln>
        </p:spPr>
        <p:txBody>
          <a:bodyPr wrap="square" lIns="0" tIns="0" rIns="0" bIns="0" rtlCol="0"/>
          <a:lstStyle/>
          <a:p/>
        </p:txBody>
      </p:sp>
      <p:sp>
        <p:nvSpPr>
          <p:cNvPr id="78" name="object 78"/>
          <p:cNvSpPr/>
          <p:nvPr/>
        </p:nvSpPr>
        <p:spPr>
          <a:xfrm>
            <a:off x="5062186" y="7775366"/>
            <a:ext cx="3810" cy="8890"/>
          </a:xfrm>
          <a:custGeom>
            <a:avLst/>
            <a:gdLst/>
            <a:ahLst/>
            <a:cxnLst/>
            <a:rect l="l" t="t" r="r" b="b"/>
            <a:pathLst>
              <a:path w="3810" h="8890">
                <a:moveTo>
                  <a:pt x="3616" y="0"/>
                </a:moveTo>
                <a:lnTo>
                  <a:pt x="2636" y="4915"/>
                </a:lnTo>
                <a:lnTo>
                  <a:pt x="0" y="8783"/>
                </a:lnTo>
              </a:path>
            </a:pathLst>
          </a:custGeom>
          <a:ln w="6096">
            <a:solidFill>
              <a:srgbClr val="497EBA"/>
            </a:solidFill>
          </a:ln>
        </p:spPr>
        <p:txBody>
          <a:bodyPr wrap="square" lIns="0" tIns="0" rIns="0" bIns="0" rtlCol="0"/>
          <a:lstStyle/>
          <a:p/>
        </p:txBody>
      </p:sp>
      <p:sp>
        <p:nvSpPr>
          <p:cNvPr id="79" name="object 79"/>
          <p:cNvSpPr/>
          <p:nvPr/>
        </p:nvSpPr>
        <p:spPr>
          <a:xfrm>
            <a:off x="5056466" y="7792023"/>
            <a:ext cx="635" cy="635"/>
          </a:xfrm>
          <a:custGeom>
            <a:avLst/>
            <a:gdLst/>
            <a:ahLst/>
            <a:cxnLst/>
            <a:rect l="l" t="t" r="r" b="b"/>
            <a:pathLst>
              <a:path w="635" h="634">
                <a:moveTo>
                  <a:pt x="352" y="0"/>
                </a:moveTo>
                <a:lnTo>
                  <a:pt x="0" y="517"/>
                </a:lnTo>
              </a:path>
            </a:pathLst>
          </a:custGeom>
          <a:ln w="6096">
            <a:solidFill>
              <a:srgbClr val="497EBA"/>
            </a:solidFill>
          </a:ln>
        </p:spPr>
        <p:txBody>
          <a:bodyPr wrap="square" lIns="0" tIns="0" rIns="0" bIns="0" rtlCol="0"/>
          <a:lstStyle/>
          <a:p/>
        </p:txBody>
      </p:sp>
      <p:sp>
        <p:nvSpPr>
          <p:cNvPr id="80" name="object 80"/>
          <p:cNvSpPr/>
          <p:nvPr/>
        </p:nvSpPr>
        <p:spPr>
          <a:xfrm>
            <a:off x="5050085" y="7797812"/>
            <a:ext cx="1905" cy="1270"/>
          </a:xfrm>
          <a:custGeom>
            <a:avLst/>
            <a:gdLst/>
            <a:ahLst/>
            <a:cxnLst/>
            <a:rect l="l" t="t" r="r" b="b"/>
            <a:pathLst>
              <a:path w="1904" h="1270">
                <a:moveTo>
                  <a:pt x="1441" y="0"/>
                </a:moveTo>
                <a:lnTo>
                  <a:pt x="0" y="945"/>
                </a:lnTo>
              </a:path>
            </a:pathLst>
          </a:custGeom>
          <a:ln w="6096">
            <a:solidFill>
              <a:srgbClr val="497EBA"/>
            </a:solidFill>
          </a:ln>
        </p:spPr>
        <p:txBody>
          <a:bodyPr wrap="square" lIns="0" tIns="0" rIns="0" bIns="0" rtlCol="0"/>
          <a:lstStyle/>
          <a:p/>
        </p:txBody>
      </p:sp>
      <p:sp>
        <p:nvSpPr>
          <p:cNvPr id="81" name="object 81"/>
          <p:cNvSpPr/>
          <p:nvPr/>
        </p:nvSpPr>
        <p:spPr>
          <a:xfrm>
            <a:off x="5041218" y="7804213"/>
            <a:ext cx="635" cy="635"/>
          </a:xfrm>
          <a:custGeom>
            <a:avLst/>
            <a:gdLst/>
            <a:ahLst/>
            <a:cxnLst/>
            <a:rect l="l" t="t" r="r" b="b"/>
            <a:pathLst>
              <a:path w="635" h="634">
                <a:moveTo>
                  <a:pt x="554" y="0"/>
                </a:moveTo>
                <a:lnTo>
                  <a:pt x="0" y="363"/>
                </a:lnTo>
              </a:path>
            </a:pathLst>
          </a:custGeom>
          <a:ln w="6096">
            <a:solidFill>
              <a:srgbClr val="497EBA"/>
            </a:solidFill>
          </a:ln>
        </p:spPr>
        <p:txBody>
          <a:bodyPr wrap="square" lIns="0" tIns="0" rIns="0" bIns="0" rtlCol="0"/>
          <a:lstStyle/>
          <a:p/>
        </p:txBody>
      </p:sp>
      <p:sp>
        <p:nvSpPr>
          <p:cNvPr id="82" name="object 82"/>
          <p:cNvSpPr/>
          <p:nvPr/>
        </p:nvSpPr>
        <p:spPr>
          <a:xfrm>
            <a:off x="5036873" y="7806407"/>
            <a:ext cx="1905" cy="635"/>
          </a:xfrm>
          <a:custGeom>
            <a:avLst/>
            <a:gdLst/>
            <a:ahLst/>
            <a:cxnLst/>
            <a:rect l="l" t="t" r="r" b="b"/>
            <a:pathLst>
              <a:path w="1904" h="634">
                <a:moveTo>
                  <a:pt x="1556" y="0"/>
                </a:moveTo>
                <a:lnTo>
                  <a:pt x="1089" y="306"/>
                </a:lnTo>
                <a:lnTo>
                  <a:pt x="0" y="518"/>
                </a:lnTo>
              </a:path>
            </a:pathLst>
          </a:custGeom>
          <a:ln w="6096">
            <a:solidFill>
              <a:srgbClr val="497EBA"/>
            </a:solidFill>
          </a:ln>
        </p:spPr>
        <p:txBody>
          <a:bodyPr wrap="square" lIns="0" tIns="0" rIns="0" bIns="0" rtlCol="0"/>
          <a:lstStyle/>
          <a:p/>
        </p:txBody>
      </p:sp>
      <p:sp>
        <p:nvSpPr>
          <p:cNvPr id="83" name="object 83"/>
          <p:cNvSpPr/>
          <p:nvPr/>
        </p:nvSpPr>
        <p:spPr>
          <a:xfrm>
            <a:off x="4416552" y="7511796"/>
            <a:ext cx="652271" cy="298703"/>
          </a:xfrm>
          <a:prstGeom prst="rect">
            <a:avLst/>
          </a:prstGeom>
          <a:blipFill>
            <a:blip r:embed="rId13" cstate="print"/>
            <a:stretch>
              <a:fillRect/>
            </a:stretch>
          </a:blipFill>
        </p:spPr>
        <p:txBody>
          <a:bodyPr wrap="square" lIns="0" tIns="0" rIns="0" bIns="0" rtlCol="0"/>
          <a:lstStyle/>
          <a:p/>
        </p:txBody>
      </p:sp>
      <p:sp>
        <p:nvSpPr>
          <p:cNvPr id="84" name="object 84"/>
          <p:cNvSpPr/>
          <p:nvPr/>
        </p:nvSpPr>
        <p:spPr>
          <a:xfrm>
            <a:off x="4416552" y="7511795"/>
            <a:ext cx="652780" cy="299085"/>
          </a:xfrm>
          <a:custGeom>
            <a:avLst/>
            <a:gdLst/>
            <a:ahLst/>
            <a:cxnLst/>
            <a:rect l="l" t="t" r="r" b="b"/>
            <a:pathLst>
              <a:path w="652779" h="299084">
                <a:moveTo>
                  <a:pt x="0" y="50292"/>
                </a:moveTo>
                <a:lnTo>
                  <a:pt x="4000" y="30861"/>
                </a:lnTo>
                <a:lnTo>
                  <a:pt x="14859" y="14859"/>
                </a:lnTo>
                <a:lnTo>
                  <a:pt x="30860" y="4000"/>
                </a:lnTo>
                <a:lnTo>
                  <a:pt x="50292" y="0"/>
                </a:lnTo>
                <a:lnTo>
                  <a:pt x="601980" y="0"/>
                </a:lnTo>
                <a:lnTo>
                  <a:pt x="621411" y="4000"/>
                </a:lnTo>
                <a:lnTo>
                  <a:pt x="637413" y="14859"/>
                </a:lnTo>
                <a:lnTo>
                  <a:pt x="648271" y="30861"/>
                </a:lnTo>
                <a:lnTo>
                  <a:pt x="652272" y="50292"/>
                </a:lnTo>
                <a:lnTo>
                  <a:pt x="652272" y="248411"/>
                </a:lnTo>
                <a:lnTo>
                  <a:pt x="648271" y="268485"/>
                </a:lnTo>
                <a:lnTo>
                  <a:pt x="637413" y="284416"/>
                </a:lnTo>
                <a:lnTo>
                  <a:pt x="621411" y="294917"/>
                </a:lnTo>
                <a:lnTo>
                  <a:pt x="601980" y="298704"/>
                </a:lnTo>
                <a:lnTo>
                  <a:pt x="50292" y="298704"/>
                </a:lnTo>
                <a:lnTo>
                  <a:pt x="30860" y="294917"/>
                </a:lnTo>
                <a:lnTo>
                  <a:pt x="14858" y="284416"/>
                </a:lnTo>
                <a:lnTo>
                  <a:pt x="4000" y="268485"/>
                </a:lnTo>
                <a:lnTo>
                  <a:pt x="0" y="248411"/>
                </a:lnTo>
                <a:lnTo>
                  <a:pt x="0" y="50292"/>
                </a:lnTo>
                <a:close/>
              </a:path>
            </a:pathLst>
          </a:custGeom>
          <a:ln w="6096">
            <a:solidFill>
              <a:srgbClr val="497EBA"/>
            </a:solidFill>
          </a:ln>
        </p:spPr>
        <p:txBody>
          <a:bodyPr wrap="square" lIns="0" tIns="0" rIns="0" bIns="0" rtlCol="0"/>
          <a:lstStyle/>
          <a:p/>
        </p:txBody>
      </p:sp>
      <p:sp>
        <p:nvSpPr>
          <p:cNvPr id="85" name="object 85"/>
          <p:cNvSpPr txBox="1"/>
          <p:nvPr/>
        </p:nvSpPr>
        <p:spPr>
          <a:xfrm>
            <a:off x="4497262" y="7528070"/>
            <a:ext cx="504190" cy="263525"/>
          </a:xfrm>
          <a:prstGeom prst="rect">
            <a:avLst/>
          </a:prstGeom>
        </p:spPr>
        <p:txBody>
          <a:bodyPr wrap="square" lIns="0" tIns="12065" rIns="0" bIns="0" rtlCol="0" vert="horz">
            <a:spAutoFit/>
          </a:bodyPr>
          <a:lstStyle/>
          <a:p>
            <a:pPr marL="19685" marR="5080" indent="-20320">
              <a:lnSpc>
                <a:spcPct val="104000"/>
              </a:lnSpc>
              <a:spcBef>
                <a:spcPts val="95"/>
              </a:spcBef>
            </a:pPr>
            <a:r>
              <a:rPr dirty="0" sz="750" spc="10">
                <a:solidFill>
                  <a:srgbClr val="FFFFFF"/>
                </a:solidFill>
                <a:latin typeface="Arial"/>
                <a:cs typeface="Arial"/>
              </a:rPr>
              <a:t>Anchor</a:t>
            </a:r>
            <a:r>
              <a:rPr dirty="0" sz="750" spc="-45">
                <a:solidFill>
                  <a:srgbClr val="FFFFFF"/>
                </a:solidFill>
                <a:latin typeface="Arial"/>
                <a:cs typeface="Arial"/>
              </a:rPr>
              <a:t> </a:t>
            </a:r>
            <a:r>
              <a:rPr dirty="0" sz="750" spc="10">
                <a:solidFill>
                  <a:srgbClr val="FFFFFF"/>
                </a:solidFill>
                <a:latin typeface="Arial"/>
                <a:cs typeface="Arial"/>
              </a:rPr>
              <a:t>Set  (5.9.3.2.1)</a:t>
            </a:r>
            <a:endParaRPr sz="750">
              <a:latin typeface="Arial"/>
              <a:cs typeface="Arial"/>
            </a:endParaRPr>
          </a:p>
        </p:txBody>
      </p:sp>
      <p:sp>
        <p:nvSpPr>
          <p:cNvPr id="86" name="object 86"/>
          <p:cNvSpPr/>
          <p:nvPr/>
        </p:nvSpPr>
        <p:spPr>
          <a:xfrm>
            <a:off x="5067300" y="7921752"/>
            <a:ext cx="1523" cy="1524"/>
          </a:xfrm>
          <a:prstGeom prst="rect">
            <a:avLst/>
          </a:prstGeom>
          <a:blipFill>
            <a:blip r:embed="rId14" cstate="print"/>
            <a:stretch>
              <a:fillRect/>
            </a:stretch>
          </a:blipFill>
        </p:spPr>
        <p:txBody>
          <a:bodyPr wrap="square" lIns="0" tIns="0" rIns="0" bIns="0" rtlCol="0"/>
          <a:lstStyle/>
          <a:p/>
        </p:txBody>
      </p:sp>
      <p:sp>
        <p:nvSpPr>
          <p:cNvPr id="87" name="object 87"/>
          <p:cNvSpPr/>
          <p:nvPr/>
        </p:nvSpPr>
        <p:spPr>
          <a:xfrm>
            <a:off x="5035296" y="8141207"/>
            <a:ext cx="33527" cy="38100"/>
          </a:xfrm>
          <a:prstGeom prst="rect">
            <a:avLst/>
          </a:prstGeom>
          <a:blipFill>
            <a:blip r:embed="rId15" cstate="print"/>
            <a:stretch>
              <a:fillRect/>
            </a:stretch>
          </a:blipFill>
        </p:spPr>
        <p:txBody>
          <a:bodyPr wrap="square" lIns="0" tIns="0" rIns="0" bIns="0" rtlCol="0"/>
          <a:lstStyle/>
          <a:p/>
        </p:txBody>
      </p:sp>
      <p:sp>
        <p:nvSpPr>
          <p:cNvPr id="88" name="object 88"/>
          <p:cNvSpPr/>
          <p:nvPr/>
        </p:nvSpPr>
        <p:spPr>
          <a:xfrm>
            <a:off x="4459011" y="8179315"/>
            <a:ext cx="560070" cy="1905"/>
          </a:xfrm>
          <a:custGeom>
            <a:avLst/>
            <a:gdLst/>
            <a:ahLst/>
            <a:cxnLst/>
            <a:rect l="l" t="t" r="r" b="b"/>
            <a:pathLst>
              <a:path w="560070" h="1904">
                <a:moveTo>
                  <a:pt x="-3048" y="758"/>
                </a:moveTo>
                <a:lnTo>
                  <a:pt x="562733" y="758"/>
                </a:lnTo>
              </a:path>
            </a:pathLst>
          </a:custGeom>
          <a:ln w="7612">
            <a:solidFill>
              <a:srgbClr val="497EBA"/>
            </a:solidFill>
          </a:ln>
        </p:spPr>
        <p:txBody>
          <a:bodyPr wrap="square" lIns="0" tIns="0" rIns="0" bIns="0" rtlCol="0"/>
          <a:lstStyle/>
          <a:p/>
        </p:txBody>
      </p:sp>
      <p:sp>
        <p:nvSpPr>
          <p:cNvPr id="89" name="object 89"/>
          <p:cNvSpPr/>
          <p:nvPr/>
        </p:nvSpPr>
        <p:spPr>
          <a:xfrm>
            <a:off x="4446853" y="8176708"/>
            <a:ext cx="1905" cy="635"/>
          </a:xfrm>
          <a:custGeom>
            <a:avLst/>
            <a:gdLst/>
            <a:ahLst/>
            <a:cxnLst/>
            <a:rect l="l" t="t" r="r" b="b"/>
            <a:pathLst>
              <a:path w="1904" h="634">
                <a:moveTo>
                  <a:pt x="1809" y="603"/>
                </a:moveTo>
                <a:lnTo>
                  <a:pt x="559" y="361"/>
                </a:lnTo>
                <a:lnTo>
                  <a:pt x="0" y="0"/>
                </a:lnTo>
              </a:path>
            </a:pathLst>
          </a:custGeom>
          <a:ln w="6096">
            <a:solidFill>
              <a:srgbClr val="497EBA"/>
            </a:solidFill>
          </a:ln>
        </p:spPr>
        <p:txBody>
          <a:bodyPr wrap="square" lIns="0" tIns="0" rIns="0" bIns="0" rtlCol="0"/>
          <a:lstStyle/>
          <a:p/>
        </p:txBody>
      </p:sp>
      <p:sp>
        <p:nvSpPr>
          <p:cNvPr id="90" name="object 90"/>
          <p:cNvSpPr/>
          <p:nvPr/>
        </p:nvSpPr>
        <p:spPr>
          <a:xfrm>
            <a:off x="4443166" y="8174327"/>
            <a:ext cx="1270" cy="1270"/>
          </a:xfrm>
          <a:custGeom>
            <a:avLst/>
            <a:gdLst/>
            <a:ahLst/>
            <a:cxnLst/>
            <a:rect l="l" t="t" r="r" b="b"/>
            <a:pathLst>
              <a:path w="1270" h="1270">
                <a:moveTo>
                  <a:pt x="1153" y="744"/>
                </a:moveTo>
                <a:lnTo>
                  <a:pt x="0" y="0"/>
                </a:lnTo>
              </a:path>
            </a:pathLst>
          </a:custGeom>
          <a:ln w="6096">
            <a:solidFill>
              <a:srgbClr val="497EBA"/>
            </a:solidFill>
          </a:ln>
        </p:spPr>
        <p:txBody>
          <a:bodyPr wrap="square" lIns="0" tIns="0" rIns="0" bIns="0" rtlCol="0"/>
          <a:lstStyle/>
          <a:p/>
        </p:txBody>
      </p:sp>
      <p:sp>
        <p:nvSpPr>
          <p:cNvPr id="91" name="object 91"/>
          <p:cNvSpPr/>
          <p:nvPr/>
        </p:nvSpPr>
        <p:spPr>
          <a:xfrm>
            <a:off x="4432716" y="8167578"/>
            <a:ext cx="3175" cy="2540"/>
          </a:xfrm>
          <a:custGeom>
            <a:avLst/>
            <a:gdLst/>
            <a:ahLst/>
            <a:cxnLst/>
            <a:rect l="l" t="t" r="r" b="b"/>
            <a:pathLst>
              <a:path w="3175" h="2540">
                <a:moveTo>
                  <a:pt x="2997" y="1935"/>
                </a:moveTo>
                <a:lnTo>
                  <a:pt x="0" y="0"/>
                </a:lnTo>
              </a:path>
            </a:pathLst>
          </a:custGeom>
          <a:ln w="6096">
            <a:solidFill>
              <a:srgbClr val="497EBA"/>
            </a:solidFill>
          </a:ln>
        </p:spPr>
        <p:txBody>
          <a:bodyPr wrap="square" lIns="0" tIns="0" rIns="0" bIns="0" rtlCol="0"/>
          <a:lstStyle/>
          <a:p/>
        </p:txBody>
      </p:sp>
      <p:sp>
        <p:nvSpPr>
          <p:cNvPr id="92" name="object 92"/>
          <p:cNvSpPr/>
          <p:nvPr/>
        </p:nvSpPr>
        <p:spPr>
          <a:xfrm>
            <a:off x="4431410" y="8166734"/>
            <a:ext cx="0" cy="0"/>
          </a:xfrm>
          <a:custGeom>
            <a:avLst/>
            <a:gdLst/>
            <a:ahLst/>
            <a:cxnLst/>
            <a:rect l="l" t="t" r="r" b="b"/>
            <a:pathLst>
              <a:path w="0" h="0">
                <a:moveTo>
                  <a:pt x="0" y="0"/>
                </a:moveTo>
                <a:lnTo>
                  <a:pt x="0" y="0"/>
                </a:lnTo>
                <a:lnTo>
                  <a:pt x="0" y="0"/>
                </a:lnTo>
              </a:path>
            </a:pathLst>
          </a:custGeom>
          <a:ln w="6096">
            <a:solidFill>
              <a:srgbClr val="497EBA"/>
            </a:solidFill>
          </a:ln>
        </p:spPr>
        <p:txBody>
          <a:bodyPr wrap="square" lIns="0" tIns="0" rIns="0" bIns="0" rtlCol="0"/>
          <a:lstStyle/>
          <a:p/>
        </p:txBody>
      </p:sp>
      <p:sp>
        <p:nvSpPr>
          <p:cNvPr id="93" name="object 93"/>
          <p:cNvSpPr/>
          <p:nvPr/>
        </p:nvSpPr>
        <p:spPr>
          <a:xfrm>
            <a:off x="4427828" y="8161628"/>
            <a:ext cx="1270" cy="1905"/>
          </a:xfrm>
          <a:custGeom>
            <a:avLst/>
            <a:gdLst/>
            <a:ahLst/>
            <a:cxnLst/>
            <a:rect l="l" t="t" r="r" b="b"/>
            <a:pathLst>
              <a:path w="1270" h="1904">
                <a:moveTo>
                  <a:pt x="915" y="1304"/>
                </a:moveTo>
                <a:lnTo>
                  <a:pt x="0" y="0"/>
                </a:lnTo>
              </a:path>
            </a:pathLst>
          </a:custGeom>
          <a:ln w="6096">
            <a:solidFill>
              <a:srgbClr val="497EBA"/>
            </a:solidFill>
          </a:ln>
        </p:spPr>
        <p:txBody>
          <a:bodyPr wrap="square" lIns="0" tIns="0" rIns="0" bIns="0" rtlCol="0"/>
          <a:lstStyle/>
          <a:p/>
        </p:txBody>
      </p:sp>
      <p:sp>
        <p:nvSpPr>
          <p:cNvPr id="94" name="object 94"/>
          <p:cNvSpPr/>
          <p:nvPr/>
        </p:nvSpPr>
        <p:spPr>
          <a:xfrm>
            <a:off x="4422055" y="8153400"/>
            <a:ext cx="635" cy="1270"/>
          </a:xfrm>
          <a:custGeom>
            <a:avLst/>
            <a:gdLst/>
            <a:ahLst/>
            <a:cxnLst/>
            <a:rect l="l" t="t" r="r" b="b"/>
            <a:pathLst>
              <a:path w="635" h="1270">
                <a:moveTo>
                  <a:pt x="592" y="843"/>
                </a:moveTo>
                <a:lnTo>
                  <a:pt x="0" y="0"/>
                </a:lnTo>
              </a:path>
            </a:pathLst>
          </a:custGeom>
          <a:ln w="6096">
            <a:solidFill>
              <a:srgbClr val="497EBA"/>
            </a:solidFill>
          </a:ln>
        </p:spPr>
        <p:txBody>
          <a:bodyPr wrap="square" lIns="0" tIns="0" rIns="0" bIns="0" rtlCol="0"/>
          <a:lstStyle/>
          <a:p/>
        </p:txBody>
      </p:sp>
      <p:sp>
        <p:nvSpPr>
          <p:cNvPr id="95" name="object 95"/>
          <p:cNvSpPr/>
          <p:nvPr/>
        </p:nvSpPr>
        <p:spPr>
          <a:xfrm>
            <a:off x="4420363" y="8150352"/>
            <a:ext cx="1270" cy="1905"/>
          </a:xfrm>
          <a:custGeom>
            <a:avLst/>
            <a:gdLst/>
            <a:ahLst/>
            <a:cxnLst/>
            <a:rect l="l" t="t" r="r" b="b"/>
            <a:pathLst>
              <a:path w="1270" h="1904">
                <a:moveTo>
                  <a:pt x="760" y="1719"/>
                </a:moveTo>
                <a:lnTo>
                  <a:pt x="188" y="904"/>
                </a:lnTo>
                <a:lnTo>
                  <a:pt x="0" y="0"/>
                </a:lnTo>
              </a:path>
            </a:pathLst>
          </a:custGeom>
          <a:ln w="6096">
            <a:solidFill>
              <a:srgbClr val="497EBA"/>
            </a:solidFill>
          </a:ln>
        </p:spPr>
        <p:txBody>
          <a:bodyPr wrap="square" lIns="0" tIns="0" rIns="0" bIns="0" rtlCol="0"/>
          <a:lstStyle/>
          <a:p/>
        </p:txBody>
      </p:sp>
      <p:sp>
        <p:nvSpPr>
          <p:cNvPr id="96" name="object 96"/>
          <p:cNvSpPr/>
          <p:nvPr/>
        </p:nvSpPr>
        <p:spPr>
          <a:xfrm>
            <a:off x="4419410" y="8145779"/>
            <a:ext cx="635" cy="1270"/>
          </a:xfrm>
          <a:custGeom>
            <a:avLst/>
            <a:gdLst/>
            <a:ahLst/>
            <a:cxnLst/>
            <a:rect l="l" t="t" r="r" b="b"/>
            <a:pathLst>
              <a:path w="635" h="1270">
                <a:moveTo>
                  <a:pt x="189" y="906"/>
                </a:moveTo>
                <a:lnTo>
                  <a:pt x="0" y="0"/>
                </a:lnTo>
              </a:path>
            </a:pathLst>
          </a:custGeom>
          <a:ln w="6096">
            <a:solidFill>
              <a:srgbClr val="497EBA"/>
            </a:solidFill>
          </a:ln>
        </p:spPr>
        <p:txBody>
          <a:bodyPr wrap="square" lIns="0" tIns="0" rIns="0" bIns="0" rtlCol="0"/>
          <a:lstStyle/>
          <a:p/>
        </p:txBody>
      </p:sp>
      <p:sp>
        <p:nvSpPr>
          <p:cNvPr id="97" name="object 97"/>
          <p:cNvSpPr/>
          <p:nvPr/>
        </p:nvSpPr>
        <p:spPr>
          <a:xfrm>
            <a:off x="4417822" y="8138159"/>
            <a:ext cx="635" cy="1270"/>
          </a:xfrm>
          <a:custGeom>
            <a:avLst/>
            <a:gdLst/>
            <a:ahLst/>
            <a:cxnLst/>
            <a:rect l="l" t="t" r="r" b="b"/>
            <a:pathLst>
              <a:path w="635" h="1270">
                <a:moveTo>
                  <a:pt x="253" y="1215"/>
                </a:moveTo>
                <a:lnTo>
                  <a:pt x="0" y="0"/>
                </a:lnTo>
              </a:path>
            </a:pathLst>
          </a:custGeom>
          <a:ln w="6096">
            <a:solidFill>
              <a:srgbClr val="497EBA"/>
            </a:solidFill>
          </a:ln>
        </p:spPr>
        <p:txBody>
          <a:bodyPr wrap="square" lIns="0" tIns="0" rIns="0" bIns="0" rtlCol="0"/>
          <a:lstStyle/>
          <a:p/>
        </p:txBody>
      </p:sp>
      <p:sp>
        <p:nvSpPr>
          <p:cNvPr id="98" name="object 98"/>
          <p:cNvSpPr/>
          <p:nvPr/>
        </p:nvSpPr>
        <p:spPr>
          <a:xfrm>
            <a:off x="5064251" y="7912146"/>
            <a:ext cx="635" cy="635"/>
          </a:xfrm>
          <a:custGeom>
            <a:avLst/>
            <a:gdLst/>
            <a:ahLst/>
            <a:cxnLst/>
            <a:rect l="l" t="t" r="r" b="b"/>
            <a:pathLst>
              <a:path w="635" h="634">
                <a:moveTo>
                  <a:pt x="0" y="0"/>
                </a:moveTo>
                <a:lnTo>
                  <a:pt x="312" y="461"/>
                </a:lnTo>
              </a:path>
            </a:pathLst>
          </a:custGeom>
          <a:ln w="6096">
            <a:solidFill>
              <a:srgbClr val="497EBA"/>
            </a:solidFill>
          </a:ln>
        </p:spPr>
        <p:txBody>
          <a:bodyPr wrap="square" lIns="0" tIns="0" rIns="0" bIns="0" rtlCol="0"/>
          <a:lstStyle/>
          <a:p/>
        </p:txBody>
      </p:sp>
      <p:sp>
        <p:nvSpPr>
          <p:cNvPr id="99" name="object 99"/>
          <p:cNvSpPr/>
          <p:nvPr/>
        </p:nvSpPr>
        <p:spPr>
          <a:xfrm>
            <a:off x="5067313" y="7932118"/>
            <a:ext cx="1905" cy="207645"/>
          </a:xfrm>
          <a:custGeom>
            <a:avLst/>
            <a:gdLst/>
            <a:ahLst/>
            <a:cxnLst/>
            <a:rect l="l" t="t" r="r" b="b"/>
            <a:pathLst>
              <a:path w="1904" h="207645">
                <a:moveTo>
                  <a:pt x="755" y="-3048"/>
                </a:moveTo>
                <a:lnTo>
                  <a:pt x="755" y="210240"/>
                </a:lnTo>
              </a:path>
            </a:pathLst>
          </a:custGeom>
          <a:ln w="7606">
            <a:solidFill>
              <a:srgbClr val="497EBA"/>
            </a:solidFill>
          </a:ln>
        </p:spPr>
        <p:txBody>
          <a:bodyPr wrap="square" lIns="0" tIns="0" rIns="0" bIns="0" rtlCol="0"/>
          <a:lstStyle/>
          <a:p/>
        </p:txBody>
      </p:sp>
      <p:sp>
        <p:nvSpPr>
          <p:cNvPr id="100" name="object 100"/>
          <p:cNvSpPr/>
          <p:nvPr/>
        </p:nvSpPr>
        <p:spPr>
          <a:xfrm>
            <a:off x="5061258" y="8144265"/>
            <a:ext cx="5080" cy="12700"/>
          </a:xfrm>
          <a:custGeom>
            <a:avLst/>
            <a:gdLst/>
            <a:ahLst/>
            <a:cxnLst/>
            <a:rect l="l" t="t" r="r" b="b"/>
            <a:pathLst>
              <a:path w="5079" h="12700">
                <a:moveTo>
                  <a:pt x="5022" y="0"/>
                </a:moveTo>
                <a:lnTo>
                  <a:pt x="3564" y="6991"/>
                </a:lnTo>
                <a:lnTo>
                  <a:pt x="0" y="12072"/>
                </a:lnTo>
              </a:path>
            </a:pathLst>
          </a:custGeom>
          <a:ln w="6095">
            <a:solidFill>
              <a:srgbClr val="497EBA"/>
            </a:solidFill>
          </a:ln>
        </p:spPr>
        <p:txBody>
          <a:bodyPr wrap="square" lIns="0" tIns="0" rIns="0" bIns="0" rtlCol="0"/>
          <a:lstStyle/>
          <a:p/>
        </p:txBody>
      </p:sp>
      <p:sp>
        <p:nvSpPr>
          <p:cNvPr id="101" name="object 101"/>
          <p:cNvSpPr/>
          <p:nvPr/>
        </p:nvSpPr>
        <p:spPr>
          <a:xfrm>
            <a:off x="5055953" y="8161628"/>
            <a:ext cx="1905" cy="2540"/>
          </a:xfrm>
          <a:custGeom>
            <a:avLst/>
            <a:gdLst/>
            <a:ahLst/>
            <a:cxnLst/>
            <a:rect l="l" t="t" r="r" b="b"/>
            <a:pathLst>
              <a:path w="1904" h="2540">
                <a:moveTo>
                  <a:pt x="1593" y="0"/>
                </a:moveTo>
                <a:lnTo>
                  <a:pt x="0" y="2271"/>
                </a:lnTo>
              </a:path>
            </a:pathLst>
          </a:custGeom>
          <a:ln w="6096">
            <a:solidFill>
              <a:srgbClr val="497EBA"/>
            </a:solidFill>
          </a:ln>
        </p:spPr>
        <p:txBody>
          <a:bodyPr wrap="square" lIns="0" tIns="0" rIns="0" bIns="0" rtlCol="0"/>
          <a:lstStyle/>
          <a:p/>
        </p:txBody>
      </p:sp>
      <p:sp>
        <p:nvSpPr>
          <p:cNvPr id="102" name="object 102"/>
          <p:cNvSpPr/>
          <p:nvPr/>
        </p:nvSpPr>
        <p:spPr>
          <a:xfrm>
            <a:off x="5053964" y="8166734"/>
            <a:ext cx="0" cy="0"/>
          </a:xfrm>
          <a:custGeom>
            <a:avLst/>
            <a:gdLst/>
            <a:ahLst/>
            <a:cxnLst/>
            <a:rect l="l" t="t" r="r" b="b"/>
            <a:pathLst>
              <a:path w="0" h="0">
                <a:moveTo>
                  <a:pt x="0" y="0"/>
                </a:moveTo>
                <a:lnTo>
                  <a:pt x="0" y="0"/>
                </a:lnTo>
                <a:lnTo>
                  <a:pt x="0" y="0"/>
                </a:lnTo>
              </a:path>
            </a:pathLst>
          </a:custGeom>
          <a:ln w="6096">
            <a:solidFill>
              <a:srgbClr val="497EBA"/>
            </a:solidFill>
          </a:ln>
        </p:spPr>
        <p:txBody>
          <a:bodyPr wrap="square" lIns="0" tIns="0" rIns="0" bIns="0" rtlCol="0"/>
          <a:lstStyle/>
          <a:p/>
        </p:txBody>
      </p:sp>
      <p:sp>
        <p:nvSpPr>
          <p:cNvPr id="103" name="object 103"/>
          <p:cNvSpPr/>
          <p:nvPr/>
        </p:nvSpPr>
        <p:spPr>
          <a:xfrm>
            <a:off x="5036711" y="8176708"/>
            <a:ext cx="1905" cy="635"/>
          </a:xfrm>
          <a:custGeom>
            <a:avLst/>
            <a:gdLst/>
            <a:ahLst/>
            <a:cxnLst/>
            <a:rect l="l" t="t" r="r" b="b"/>
            <a:pathLst>
              <a:path w="1904" h="634">
                <a:moveTo>
                  <a:pt x="1810" y="0"/>
                </a:moveTo>
                <a:lnTo>
                  <a:pt x="1250" y="361"/>
                </a:lnTo>
                <a:lnTo>
                  <a:pt x="0" y="603"/>
                </a:lnTo>
              </a:path>
            </a:pathLst>
          </a:custGeom>
          <a:ln w="6096">
            <a:solidFill>
              <a:srgbClr val="497EBA"/>
            </a:solidFill>
          </a:ln>
        </p:spPr>
        <p:txBody>
          <a:bodyPr wrap="square" lIns="0" tIns="0" rIns="0" bIns="0" rtlCol="0"/>
          <a:lstStyle/>
          <a:p/>
        </p:txBody>
      </p:sp>
      <p:sp>
        <p:nvSpPr>
          <p:cNvPr id="104" name="object 104"/>
          <p:cNvSpPr/>
          <p:nvPr/>
        </p:nvSpPr>
        <p:spPr>
          <a:xfrm>
            <a:off x="4416552" y="7882128"/>
            <a:ext cx="652271" cy="298703"/>
          </a:xfrm>
          <a:prstGeom prst="rect">
            <a:avLst/>
          </a:prstGeom>
          <a:blipFill>
            <a:blip r:embed="rId16" cstate="print"/>
            <a:stretch>
              <a:fillRect/>
            </a:stretch>
          </a:blipFill>
        </p:spPr>
        <p:txBody>
          <a:bodyPr wrap="square" lIns="0" tIns="0" rIns="0" bIns="0" rtlCol="0"/>
          <a:lstStyle/>
          <a:p/>
        </p:txBody>
      </p:sp>
      <p:sp>
        <p:nvSpPr>
          <p:cNvPr id="105" name="object 105"/>
          <p:cNvSpPr/>
          <p:nvPr/>
        </p:nvSpPr>
        <p:spPr>
          <a:xfrm>
            <a:off x="4416552" y="7882128"/>
            <a:ext cx="652780" cy="299085"/>
          </a:xfrm>
          <a:custGeom>
            <a:avLst/>
            <a:gdLst/>
            <a:ahLst/>
            <a:cxnLst/>
            <a:rect l="l" t="t" r="r" b="b"/>
            <a:pathLst>
              <a:path w="652779" h="299084">
                <a:moveTo>
                  <a:pt x="0" y="50292"/>
                </a:moveTo>
                <a:lnTo>
                  <a:pt x="4000" y="30861"/>
                </a:lnTo>
                <a:lnTo>
                  <a:pt x="14859" y="14859"/>
                </a:lnTo>
                <a:lnTo>
                  <a:pt x="30860" y="4000"/>
                </a:lnTo>
                <a:lnTo>
                  <a:pt x="50292" y="0"/>
                </a:lnTo>
                <a:lnTo>
                  <a:pt x="601980" y="0"/>
                </a:lnTo>
                <a:lnTo>
                  <a:pt x="621411" y="4000"/>
                </a:lnTo>
                <a:lnTo>
                  <a:pt x="637413" y="14859"/>
                </a:lnTo>
                <a:lnTo>
                  <a:pt x="648271" y="30861"/>
                </a:lnTo>
                <a:lnTo>
                  <a:pt x="652272" y="50292"/>
                </a:lnTo>
                <a:lnTo>
                  <a:pt x="652272" y="249935"/>
                </a:lnTo>
                <a:lnTo>
                  <a:pt x="648271" y="269128"/>
                </a:lnTo>
                <a:lnTo>
                  <a:pt x="637413" y="284606"/>
                </a:lnTo>
                <a:lnTo>
                  <a:pt x="621411" y="294941"/>
                </a:lnTo>
                <a:lnTo>
                  <a:pt x="601980" y="298704"/>
                </a:lnTo>
                <a:lnTo>
                  <a:pt x="50292" y="298704"/>
                </a:lnTo>
                <a:lnTo>
                  <a:pt x="30860" y="294941"/>
                </a:lnTo>
                <a:lnTo>
                  <a:pt x="14858" y="284606"/>
                </a:lnTo>
                <a:lnTo>
                  <a:pt x="4000" y="269128"/>
                </a:lnTo>
                <a:lnTo>
                  <a:pt x="0" y="249935"/>
                </a:lnTo>
                <a:lnTo>
                  <a:pt x="0" y="50292"/>
                </a:lnTo>
                <a:close/>
              </a:path>
            </a:pathLst>
          </a:custGeom>
          <a:ln w="6096">
            <a:solidFill>
              <a:srgbClr val="497EBA"/>
            </a:solidFill>
          </a:ln>
        </p:spPr>
        <p:txBody>
          <a:bodyPr wrap="square" lIns="0" tIns="0" rIns="0" bIns="0" rtlCol="0"/>
          <a:lstStyle/>
          <a:p/>
        </p:txBody>
      </p:sp>
      <p:sp>
        <p:nvSpPr>
          <p:cNvPr id="106" name="object 106"/>
          <p:cNvSpPr txBox="1"/>
          <p:nvPr/>
        </p:nvSpPr>
        <p:spPr>
          <a:xfrm>
            <a:off x="4517093" y="7898355"/>
            <a:ext cx="464184" cy="263525"/>
          </a:xfrm>
          <a:prstGeom prst="rect">
            <a:avLst/>
          </a:prstGeom>
        </p:spPr>
        <p:txBody>
          <a:bodyPr wrap="square" lIns="0" tIns="12065" rIns="0" bIns="0" rtlCol="0" vert="horz">
            <a:spAutoFit/>
          </a:bodyPr>
          <a:lstStyle/>
          <a:p>
            <a:pPr marR="5080" indent="63500">
              <a:lnSpc>
                <a:spcPct val="104000"/>
              </a:lnSpc>
              <a:spcBef>
                <a:spcPts val="95"/>
              </a:spcBef>
            </a:pPr>
            <a:r>
              <a:rPr dirty="0" sz="750" spc="5">
                <a:solidFill>
                  <a:srgbClr val="FFFFFF"/>
                </a:solidFill>
                <a:latin typeface="Arial"/>
                <a:cs typeface="Arial"/>
              </a:rPr>
              <a:t>Friction  </a:t>
            </a:r>
            <a:r>
              <a:rPr dirty="0" sz="750" spc="15">
                <a:solidFill>
                  <a:srgbClr val="FFFFFF"/>
                </a:solidFill>
                <a:latin typeface="Arial"/>
                <a:cs typeface="Arial"/>
              </a:rPr>
              <a:t>(</a:t>
            </a:r>
            <a:r>
              <a:rPr dirty="0" sz="750" spc="10">
                <a:solidFill>
                  <a:srgbClr val="FFFFFF"/>
                </a:solidFill>
                <a:latin typeface="Arial"/>
                <a:cs typeface="Arial"/>
              </a:rPr>
              <a:t>5</a:t>
            </a:r>
            <a:r>
              <a:rPr dirty="0" sz="750" spc="5">
                <a:solidFill>
                  <a:srgbClr val="FFFFFF"/>
                </a:solidFill>
                <a:latin typeface="Arial"/>
                <a:cs typeface="Arial"/>
              </a:rPr>
              <a:t>.</a:t>
            </a:r>
            <a:r>
              <a:rPr dirty="0" sz="750" spc="10">
                <a:solidFill>
                  <a:srgbClr val="FFFFFF"/>
                </a:solidFill>
                <a:latin typeface="Arial"/>
                <a:cs typeface="Arial"/>
              </a:rPr>
              <a:t>9</a:t>
            </a:r>
            <a:r>
              <a:rPr dirty="0" sz="750" spc="5">
                <a:solidFill>
                  <a:srgbClr val="FFFFFF"/>
                </a:solidFill>
                <a:latin typeface="Arial"/>
                <a:cs typeface="Arial"/>
              </a:rPr>
              <a:t>.</a:t>
            </a:r>
            <a:r>
              <a:rPr dirty="0" sz="750" spc="10">
                <a:solidFill>
                  <a:srgbClr val="FFFFFF"/>
                </a:solidFill>
                <a:latin typeface="Arial"/>
                <a:cs typeface="Arial"/>
              </a:rPr>
              <a:t>3</a:t>
            </a:r>
            <a:r>
              <a:rPr dirty="0" sz="750" spc="5">
                <a:solidFill>
                  <a:srgbClr val="FFFFFF"/>
                </a:solidFill>
                <a:latin typeface="Arial"/>
                <a:cs typeface="Arial"/>
              </a:rPr>
              <a:t>.</a:t>
            </a:r>
            <a:r>
              <a:rPr dirty="0" sz="750" spc="10">
                <a:solidFill>
                  <a:srgbClr val="FFFFFF"/>
                </a:solidFill>
                <a:latin typeface="Arial"/>
                <a:cs typeface="Arial"/>
              </a:rPr>
              <a:t>2</a:t>
            </a:r>
            <a:r>
              <a:rPr dirty="0" sz="750" spc="10">
                <a:solidFill>
                  <a:srgbClr val="FFFFFF"/>
                </a:solidFill>
                <a:latin typeface="Arial"/>
                <a:cs typeface="Arial"/>
              </a:rPr>
              <a:t>.2)</a:t>
            </a:r>
            <a:endParaRPr sz="750">
              <a:latin typeface="Arial"/>
              <a:cs typeface="Arial"/>
            </a:endParaRPr>
          </a:p>
        </p:txBody>
      </p:sp>
      <p:sp>
        <p:nvSpPr>
          <p:cNvPr id="107" name="object 107"/>
          <p:cNvSpPr/>
          <p:nvPr/>
        </p:nvSpPr>
        <p:spPr>
          <a:xfrm>
            <a:off x="5047488" y="8272271"/>
            <a:ext cx="21335" cy="36576"/>
          </a:xfrm>
          <a:prstGeom prst="rect">
            <a:avLst/>
          </a:prstGeom>
          <a:blipFill>
            <a:blip r:embed="rId17" cstate="print"/>
            <a:stretch>
              <a:fillRect/>
            </a:stretch>
          </a:blipFill>
        </p:spPr>
        <p:txBody>
          <a:bodyPr wrap="square" lIns="0" tIns="0" rIns="0" bIns="0" rtlCol="0"/>
          <a:lstStyle/>
          <a:p/>
        </p:txBody>
      </p:sp>
      <p:sp>
        <p:nvSpPr>
          <p:cNvPr id="108" name="object 108"/>
          <p:cNvSpPr/>
          <p:nvPr/>
        </p:nvSpPr>
        <p:spPr>
          <a:xfrm>
            <a:off x="5020055" y="8575547"/>
            <a:ext cx="48767" cy="50291"/>
          </a:xfrm>
          <a:prstGeom prst="rect">
            <a:avLst/>
          </a:prstGeom>
          <a:blipFill>
            <a:blip r:embed="rId18" cstate="print"/>
            <a:stretch>
              <a:fillRect/>
            </a:stretch>
          </a:blipFill>
        </p:spPr>
        <p:txBody>
          <a:bodyPr wrap="square" lIns="0" tIns="0" rIns="0" bIns="0" rtlCol="0"/>
          <a:lstStyle/>
          <a:p/>
        </p:txBody>
      </p:sp>
      <p:sp>
        <p:nvSpPr>
          <p:cNvPr id="109" name="object 109"/>
          <p:cNvSpPr/>
          <p:nvPr/>
        </p:nvSpPr>
        <p:spPr>
          <a:xfrm>
            <a:off x="4452893" y="8620389"/>
            <a:ext cx="1905" cy="1270"/>
          </a:xfrm>
          <a:custGeom>
            <a:avLst/>
            <a:gdLst/>
            <a:ahLst/>
            <a:cxnLst/>
            <a:rect l="l" t="t" r="r" b="b"/>
            <a:pathLst>
              <a:path w="1904" h="1270">
                <a:moveTo>
                  <a:pt x="1510" y="755"/>
                </a:moveTo>
                <a:lnTo>
                  <a:pt x="948" y="641"/>
                </a:lnTo>
                <a:lnTo>
                  <a:pt x="0" y="0"/>
                </a:lnTo>
              </a:path>
            </a:pathLst>
          </a:custGeom>
          <a:ln w="6096">
            <a:solidFill>
              <a:srgbClr val="497EBA"/>
            </a:solidFill>
          </a:ln>
        </p:spPr>
        <p:txBody>
          <a:bodyPr wrap="square" lIns="0" tIns="0" rIns="0" bIns="0" rtlCol="0"/>
          <a:lstStyle/>
          <a:p/>
        </p:txBody>
      </p:sp>
      <p:sp>
        <p:nvSpPr>
          <p:cNvPr id="110" name="object 110"/>
          <p:cNvSpPr/>
          <p:nvPr/>
        </p:nvSpPr>
        <p:spPr>
          <a:xfrm>
            <a:off x="4448555" y="8617458"/>
            <a:ext cx="2540" cy="1905"/>
          </a:xfrm>
          <a:custGeom>
            <a:avLst/>
            <a:gdLst/>
            <a:ahLst/>
            <a:cxnLst/>
            <a:rect l="l" t="t" r="r" b="b"/>
            <a:pathLst>
              <a:path w="2539" h="1904">
                <a:moveTo>
                  <a:pt x="2349" y="1587"/>
                </a:moveTo>
                <a:lnTo>
                  <a:pt x="0" y="0"/>
                </a:lnTo>
              </a:path>
            </a:pathLst>
          </a:custGeom>
          <a:ln w="6096">
            <a:solidFill>
              <a:srgbClr val="497EBA"/>
            </a:solidFill>
          </a:ln>
        </p:spPr>
        <p:txBody>
          <a:bodyPr wrap="square" lIns="0" tIns="0" rIns="0" bIns="0" rtlCol="0"/>
          <a:lstStyle/>
          <a:p/>
        </p:txBody>
      </p:sp>
      <p:sp>
        <p:nvSpPr>
          <p:cNvPr id="111" name="object 111"/>
          <p:cNvSpPr/>
          <p:nvPr/>
        </p:nvSpPr>
        <p:spPr>
          <a:xfrm>
            <a:off x="4432871" y="8605584"/>
            <a:ext cx="4445" cy="4445"/>
          </a:xfrm>
          <a:custGeom>
            <a:avLst/>
            <a:gdLst/>
            <a:ahLst/>
            <a:cxnLst/>
            <a:rect l="l" t="t" r="r" b="b"/>
            <a:pathLst>
              <a:path w="4445" h="4445">
                <a:moveTo>
                  <a:pt x="3936" y="3936"/>
                </a:moveTo>
                <a:lnTo>
                  <a:pt x="1587" y="2349"/>
                </a:lnTo>
                <a:lnTo>
                  <a:pt x="0" y="0"/>
                </a:lnTo>
              </a:path>
            </a:pathLst>
          </a:custGeom>
          <a:ln w="6096">
            <a:solidFill>
              <a:srgbClr val="497EBA"/>
            </a:solidFill>
          </a:ln>
        </p:spPr>
        <p:txBody>
          <a:bodyPr wrap="square" lIns="0" tIns="0" rIns="0" bIns="0" rtlCol="0"/>
          <a:lstStyle/>
          <a:p/>
        </p:txBody>
      </p:sp>
      <p:sp>
        <p:nvSpPr>
          <p:cNvPr id="112" name="object 112"/>
          <p:cNvSpPr/>
          <p:nvPr/>
        </p:nvSpPr>
        <p:spPr>
          <a:xfrm>
            <a:off x="4423904" y="8592311"/>
            <a:ext cx="635" cy="635"/>
          </a:xfrm>
          <a:custGeom>
            <a:avLst/>
            <a:gdLst/>
            <a:ahLst/>
            <a:cxnLst/>
            <a:rect l="l" t="t" r="r" b="b"/>
            <a:pathLst>
              <a:path w="635" h="634">
                <a:moveTo>
                  <a:pt x="267" y="396"/>
                </a:moveTo>
                <a:lnTo>
                  <a:pt x="0" y="0"/>
                </a:lnTo>
              </a:path>
            </a:pathLst>
          </a:custGeom>
          <a:ln w="6096">
            <a:solidFill>
              <a:srgbClr val="497EBA"/>
            </a:solidFill>
          </a:ln>
        </p:spPr>
        <p:txBody>
          <a:bodyPr wrap="square" lIns="0" tIns="0" rIns="0" bIns="0" rtlCol="0"/>
          <a:lstStyle/>
          <a:p/>
        </p:txBody>
      </p:sp>
      <p:sp>
        <p:nvSpPr>
          <p:cNvPr id="113" name="object 113"/>
          <p:cNvSpPr/>
          <p:nvPr/>
        </p:nvSpPr>
        <p:spPr>
          <a:xfrm>
            <a:off x="4421844" y="8589264"/>
            <a:ext cx="1270" cy="1270"/>
          </a:xfrm>
          <a:custGeom>
            <a:avLst/>
            <a:gdLst/>
            <a:ahLst/>
            <a:cxnLst/>
            <a:rect l="l" t="t" r="r" b="b"/>
            <a:pathLst>
              <a:path w="1270" h="1270">
                <a:moveTo>
                  <a:pt x="803" y="1188"/>
                </a:moveTo>
                <a:lnTo>
                  <a:pt x="0" y="0"/>
                </a:lnTo>
              </a:path>
            </a:pathLst>
          </a:custGeom>
          <a:ln w="6096">
            <a:solidFill>
              <a:srgbClr val="497EBA"/>
            </a:solidFill>
          </a:ln>
        </p:spPr>
        <p:txBody>
          <a:bodyPr wrap="square" lIns="0" tIns="0" rIns="0" bIns="0" rtlCol="0"/>
          <a:lstStyle/>
          <a:p/>
        </p:txBody>
      </p:sp>
      <p:sp>
        <p:nvSpPr>
          <p:cNvPr id="114" name="object 114"/>
          <p:cNvSpPr/>
          <p:nvPr/>
        </p:nvSpPr>
        <p:spPr>
          <a:xfrm>
            <a:off x="4420887" y="8586216"/>
            <a:ext cx="635" cy="1270"/>
          </a:xfrm>
          <a:custGeom>
            <a:avLst/>
            <a:gdLst/>
            <a:ahLst/>
            <a:cxnLst/>
            <a:rect l="l" t="t" r="r" b="b"/>
            <a:pathLst>
              <a:path w="635" h="1270">
                <a:moveTo>
                  <a:pt x="236" y="1161"/>
                </a:moveTo>
                <a:lnTo>
                  <a:pt x="0" y="0"/>
                </a:lnTo>
              </a:path>
            </a:pathLst>
          </a:custGeom>
          <a:ln w="6096">
            <a:solidFill>
              <a:srgbClr val="497EBA"/>
            </a:solidFill>
          </a:ln>
        </p:spPr>
        <p:txBody>
          <a:bodyPr wrap="square" lIns="0" tIns="0" rIns="0" bIns="0" rtlCol="0"/>
          <a:lstStyle/>
          <a:p/>
        </p:txBody>
      </p:sp>
      <p:sp>
        <p:nvSpPr>
          <p:cNvPr id="115" name="object 115"/>
          <p:cNvSpPr/>
          <p:nvPr/>
        </p:nvSpPr>
        <p:spPr>
          <a:xfrm>
            <a:off x="5053583" y="8278886"/>
            <a:ext cx="1270" cy="1270"/>
          </a:xfrm>
          <a:custGeom>
            <a:avLst/>
            <a:gdLst/>
            <a:ahLst/>
            <a:cxnLst/>
            <a:rect l="l" t="t" r="r" b="b"/>
            <a:pathLst>
              <a:path w="1270" h="1270">
                <a:moveTo>
                  <a:pt x="0" y="0"/>
                </a:moveTo>
                <a:lnTo>
                  <a:pt x="679" y="1005"/>
                </a:lnTo>
              </a:path>
            </a:pathLst>
          </a:custGeom>
          <a:ln w="6096">
            <a:solidFill>
              <a:srgbClr val="497EBA"/>
            </a:solidFill>
          </a:ln>
        </p:spPr>
        <p:txBody>
          <a:bodyPr wrap="square" lIns="0" tIns="0" rIns="0" bIns="0" rtlCol="0"/>
          <a:lstStyle/>
          <a:p/>
        </p:txBody>
      </p:sp>
      <p:sp>
        <p:nvSpPr>
          <p:cNvPr id="116" name="object 116"/>
          <p:cNvSpPr/>
          <p:nvPr/>
        </p:nvSpPr>
        <p:spPr>
          <a:xfrm>
            <a:off x="5061203" y="8290163"/>
            <a:ext cx="635" cy="635"/>
          </a:xfrm>
          <a:custGeom>
            <a:avLst/>
            <a:gdLst/>
            <a:ahLst/>
            <a:cxnLst/>
            <a:rect l="l" t="t" r="r" b="b"/>
            <a:pathLst>
              <a:path w="635" h="634">
                <a:moveTo>
                  <a:pt x="0" y="0"/>
                </a:moveTo>
                <a:lnTo>
                  <a:pt x="267" y="396"/>
                </a:lnTo>
              </a:path>
            </a:pathLst>
          </a:custGeom>
          <a:ln w="6096">
            <a:solidFill>
              <a:srgbClr val="497EBA"/>
            </a:solidFill>
          </a:ln>
        </p:spPr>
        <p:txBody>
          <a:bodyPr wrap="square" lIns="0" tIns="0" rIns="0" bIns="0" rtlCol="0"/>
          <a:lstStyle/>
          <a:p/>
        </p:txBody>
      </p:sp>
      <p:sp>
        <p:nvSpPr>
          <p:cNvPr id="117" name="object 117"/>
          <p:cNvSpPr/>
          <p:nvPr/>
        </p:nvSpPr>
        <p:spPr>
          <a:xfrm>
            <a:off x="5062727" y="8292419"/>
            <a:ext cx="1270" cy="1270"/>
          </a:xfrm>
          <a:custGeom>
            <a:avLst/>
            <a:gdLst/>
            <a:ahLst/>
            <a:cxnLst/>
            <a:rect l="l" t="t" r="r" b="b"/>
            <a:pathLst>
              <a:path w="1270" h="1270">
                <a:moveTo>
                  <a:pt x="0" y="0"/>
                </a:moveTo>
                <a:lnTo>
                  <a:pt x="803" y="1188"/>
                </a:lnTo>
              </a:path>
            </a:pathLst>
          </a:custGeom>
          <a:ln w="6096">
            <a:solidFill>
              <a:srgbClr val="497EBA"/>
            </a:solidFill>
          </a:ln>
        </p:spPr>
        <p:txBody>
          <a:bodyPr wrap="square" lIns="0" tIns="0" rIns="0" bIns="0" rtlCol="0"/>
          <a:lstStyle/>
          <a:p/>
        </p:txBody>
      </p:sp>
      <p:sp>
        <p:nvSpPr>
          <p:cNvPr id="118" name="object 118"/>
          <p:cNvSpPr/>
          <p:nvPr/>
        </p:nvSpPr>
        <p:spPr>
          <a:xfrm>
            <a:off x="5064251" y="8295494"/>
            <a:ext cx="635" cy="1270"/>
          </a:xfrm>
          <a:custGeom>
            <a:avLst/>
            <a:gdLst/>
            <a:ahLst/>
            <a:cxnLst/>
            <a:rect l="l" t="t" r="r" b="b"/>
            <a:pathLst>
              <a:path w="635" h="1270">
                <a:moveTo>
                  <a:pt x="0" y="0"/>
                </a:moveTo>
                <a:lnTo>
                  <a:pt x="236" y="1162"/>
                </a:lnTo>
              </a:path>
            </a:pathLst>
          </a:custGeom>
          <a:ln w="6096">
            <a:solidFill>
              <a:srgbClr val="497EBA"/>
            </a:solidFill>
          </a:ln>
        </p:spPr>
        <p:txBody>
          <a:bodyPr wrap="square" lIns="0" tIns="0" rIns="0" bIns="0" rtlCol="0"/>
          <a:lstStyle/>
          <a:p/>
        </p:txBody>
      </p:sp>
      <p:sp>
        <p:nvSpPr>
          <p:cNvPr id="119" name="object 119"/>
          <p:cNvSpPr/>
          <p:nvPr/>
        </p:nvSpPr>
        <p:spPr>
          <a:xfrm>
            <a:off x="5067318" y="8317741"/>
            <a:ext cx="1905" cy="254635"/>
          </a:xfrm>
          <a:custGeom>
            <a:avLst/>
            <a:gdLst/>
            <a:ahLst/>
            <a:cxnLst/>
            <a:rect l="l" t="t" r="r" b="b"/>
            <a:pathLst>
              <a:path w="1904" h="254634">
                <a:moveTo>
                  <a:pt x="752" y="-3047"/>
                </a:moveTo>
                <a:lnTo>
                  <a:pt x="752" y="257594"/>
                </a:lnTo>
              </a:path>
            </a:pathLst>
          </a:custGeom>
          <a:ln w="7601">
            <a:solidFill>
              <a:srgbClr val="497EBA"/>
            </a:solidFill>
          </a:ln>
        </p:spPr>
        <p:txBody>
          <a:bodyPr wrap="square" lIns="0" tIns="0" rIns="0" bIns="0" rtlCol="0"/>
          <a:lstStyle/>
          <a:p/>
        </p:txBody>
      </p:sp>
      <p:sp>
        <p:nvSpPr>
          <p:cNvPr id="120" name="object 120"/>
          <p:cNvSpPr/>
          <p:nvPr/>
        </p:nvSpPr>
        <p:spPr>
          <a:xfrm>
            <a:off x="5062948" y="8584400"/>
            <a:ext cx="1905" cy="6350"/>
          </a:xfrm>
          <a:custGeom>
            <a:avLst/>
            <a:gdLst/>
            <a:ahLst/>
            <a:cxnLst/>
            <a:rect l="l" t="t" r="r" b="b"/>
            <a:pathLst>
              <a:path w="1904" h="6350">
                <a:moveTo>
                  <a:pt x="1908" y="0"/>
                </a:moveTo>
                <a:lnTo>
                  <a:pt x="1065" y="4148"/>
                </a:lnTo>
                <a:lnTo>
                  <a:pt x="0" y="5725"/>
                </a:lnTo>
              </a:path>
            </a:pathLst>
          </a:custGeom>
          <a:ln w="6096">
            <a:solidFill>
              <a:srgbClr val="497EBA"/>
            </a:solidFill>
          </a:ln>
        </p:spPr>
        <p:txBody>
          <a:bodyPr wrap="square" lIns="0" tIns="0" rIns="0" bIns="0" rtlCol="0"/>
          <a:lstStyle/>
          <a:p/>
        </p:txBody>
      </p:sp>
      <p:sp>
        <p:nvSpPr>
          <p:cNvPr id="121" name="object 121"/>
          <p:cNvSpPr/>
          <p:nvPr/>
        </p:nvSpPr>
        <p:spPr>
          <a:xfrm>
            <a:off x="5060441" y="8591486"/>
            <a:ext cx="1905" cy="2540"/>
          </a:xfrm>
          <a:custGeom>
            <a:avLst/>
            <a:gdLst/>
            <a:ahLst/>
            <a:cxnLst/>
            <a:rect l="l" t="t" r="r" b="b"/>
            <a:pathLst>
              <a:path w="1904" h="2540">
                <a:moveTo>
                  <a:pt x="1588" y="0"/>
                </a:moveTo>
                <a:lnTo>
                  <a:pt x="0" y="2350"/>
                </a:lnTo>
              </a:path>
            </a:pathLst>
          </a:custGeom>
          <a:ln w="6096">
            <a:solidFill>
              <a:srgbClr val="497EBA"/>
            </a:solidFill>
          </a:ln>
        </p:spPr>
        <p:txBody>
          <a:bodyPr wrap="square" lIns="0" tIns="0" rIns="0" bIns="0" rtlCol="0"/>
          <a:lstStyle/>
          <a:p/>
        </p:txBody>
      </p:sp>
      <p:sp>
        <p:nvSpPr>
          <p:cNvPr id="122" name="object 122"/>
          <p:cNvSpPr/>
          <p:nvPr/>
        </p:nvSpPr>
        <p:spPr>
          <a:xfrm>
            <a:off x="5048567" y="8605583"/>
            <a:ext cx="4445" cy="4445"/>
          </a:xfrm>
          <a:custGeom>
            <a:avLst/>
            <a:gdLst/>
            <a:ahLst/>
            <a:cxnLst/>
            <a:rect l="l" t="t" r="r" b="b"/>
            <a:pathLst>
              <a:path w="4445" h="4445">
                <a:moveTo>
                  <a:pt x="3937" y="0"/>
                </a:moveTo>
                <a:lnTo>
                  <a:pt x="2349" y="2349"/>
                </a:lnTo>
                <a:lnTo>
                  <a:pt x="0" y="3937"/>
                </a:lnTo>
              </a:path>
            </a:pathLst>
          </a:custGeom>
          <a:ln w="6096">
            <a:solidFill>
              <a:srgbClr val="497EBA"/>
            </a:solidFill>
          </a:ln>
        </p:spPr>
        <p:txBody>
          <a:bodyPr wrap="square" lIns="0" tIns="0" rIns="0" bIns="0" rtlCol="0"/>
          <a:lstStyle/>
          <a:p/>
        </p:txBody>
      </p:sp>
      <p:sp>
        <p:nvSpPr>
          <p:cNvPr id="123" name="object 123"/>
          <p:cNvSpPr/>
          <p:nvPr/>
        </p:nvSpPr>
        <p:spPr>
          <a:xfrm>
            <a:off x="5030971" y="8620388"/>
            <a:ext cx="1905" cy="1270"/>
          </a:xfrm>
          <a:custGeom>
            <a:avLst/>
            <a:gdLst/>
            <a:ahLst/>
            <a:cxnLst/>
            <a:rect l="l" t="t" r="r" b="b"/>
            <a:pathLst>
              <a:path w="1904" h="1270">
                <a:moveTo>
                  <a:pt x="1510" y="0"/>
                </a:moveTo>
                <a:lnTo>
                  <a:pt x="561" y="641"/>
                </a:lnTo>
                <a:lnTo>
                  <a:pt x="0" y="755"/>
                </a:lnTo>
              </a:path>
            </a:pathLst>
          </a:custGeom>
          <a:ln w="6096">
            <a:solidFill>
              <a:srgbClr val="497EBA"/>
            </a:solidFill>
          </a:ln>
        </p:spPr>
        <p:txBody>
          <a:bodyPr wrap="square" lIns="0" tIns="0" rIns="0" bIns="0" rtlCol="0"/>
          <a:lstStyle/>
          <a:p/>
        </p:txBody>
      </p:sp>
      <p:sp>
        <p:nvSpPr>
          <p:cNvPr id="124" name="object 124"/>
          <p:cNvSpPr/>
          <p:nvPr/>
        </p:nvSpPr>
        <p:spPr>
          <a:xfrm>
            <a:off x="4416552" y="8257032"/>
            <a:ext cx="652271" cy="368807"/>
          </a:xfrm>
          <a:prstGeom prst="rect">
            <a:avLst/>
          </a:prstGeom>
          <a:blipFill>
            <a:blip r:embed="rId19" cstate="print"/>
            <a:stretch>
              <a:fillRect/>
            </a:stretch>
          </a:blipFill>
        </p:spPr>
        <p:txBody>
          <a:bodyPr wrap="square" lIns="0" tIns="0" rIns="0" bIns="0" rtlCol="0"/>
          <a:lstStyle/>
          <a:p/>
        </p:txBody>
      </p:sp>
      <p:sp>
        <p:nvSpPr>
          <p:cNvPr id="125" name="object 125"/>
          <p:cNvSpPr/>
          <p:nvPr/>
        </p:nvSpPr>
        <p:spPr>
          <a:xfrm>
            <a:off x="4416552" y="8257032"/>
            <a:ext cx="652780" cy="368935"/>
          </a:xfrm>
          <a:custGeom>
            <a:avLst/>
            <a:gdLst/>
            <a:ahLst/>
            <a:cxnLst/>
            <a:rect l="l" t="t" r="r" b="b"/>
            <a:pathLst>
              <a:path w="652779" h="368934">
                <a:moveTo>
                  <a:pt x="0" y="60960"/>
                </a:moveTo>
                <a:lnTo>
                  <a:pt x="4810" y="37290"/>
                </a:lnTo>
                <a:lnTo>
                  <a:pt x="17907" y="17907"/>
                </a:lnTo>
                <a:lnTo>
                  <a:pt x="37290" y="4810"/>
                </a:lnTo>
                <a:lnTo>
                  <a:pt x="60960" y="0"/>
                </a:lnTo>
                <a:lnTo>
                  <a:pt x="591312" y="0"/>
                </a:lnTo>
                <a:lnTo>
                  <a:pt x="614981" y="4810"/>
                </a:lnTo>
                <a:lnTo>
                  <a:pt x="634365" y="17907"/>
                </a:lnTo>
                <a:lnTo>
                  <a:pt x="647461" y="37290"/>
                </a:lnTo>
                <a:lnTo>
                  <a:pt x="652272" y="60960"/>
                </a:lnTo>
                <a:lnTo>
                  <a:pt x="652272" y="307848"/>
                </a:lnTo>
                <a:lnTo>
                  <a:pt x="647461" y="331517"/>
                </a:lnTo>
                <a:lnTo>
                  <a:pt x="634365" y="350901"/>
                </a:lnTo>
                <a:lnTo>
                  <a:pt x="614981" y="363997"/>
                </a:lnTo>
                <a:lnTo>
                  <a:pt x="591312" y="368808"/>
                </a:lnTo>
                <a:lnTo>
                  <a:pt x="60960" y="368808"/>
                </a:lnTo>
                <a:lnTo>
                  <a:pt x="37290" y="363997"/>
                </a:lnTo>
                <a:lnTo>
                  <a:pt x="17907" y="350901"/>
                </a:lnTo>
                <a:lnTo>
                  <a:pt x="4810" y="331517"/>
                </a:lnTo>
                <a:lnTo>
                  <a:pt x="0" y="307848"/>
                </a:lnTo>
                <a:lnTo>
                  <a:pt x="0" y="60960"/>
                </a:lnTo>
                <a:close/>
              </a:path>
            </a:pathLst>
          </a:custGeom>
          <a:ln w="6096">
            <a:solidFill>
              <a:srgbClr val="497EBA"/>
            </a:solidFill>
          </a:ln>
        </p:spPr>
        <p:txBody>
          <a:bodyPr wrap="square" lIns="0" tIns="0" rIns="0" bIns="0" rtlCol="0"/>
          <a:lstStyle/>
          <a:p/>
        </p:txBody>
      </p:sp>
      <p:sp>
        <p:nvSpPr>
          <p:cNvPr id="126" name="object 126"/>
          <p:cNvSpPr txBox="1"/>
          <p:nvPr/>
        </p:nvSpPr>
        <p:spPr>
          <a:xfrm>
            <a:off x="4467028" y="8248900"/>
            <a:ext cx="526415" cy="383540"/>
          </a:xfrm>
          <a:prstGeom prst="rect">
            <a:avLst/>
          </a:prstGeom>
        </p:spPr>
        <p:txBody>
          <a:bodyPr wrap="square" lIns="0" tIns="12065" rIns="0" bIns="0" rtlCol="0" vert="horz">
            <a:spAutoFit/>
          </a:bodyPr>
          <a:lstStyle/>
          <a:p>
            <a:pPr marL="36195" marR="5080" indent="92710">
              <a:lnSpc>
                <a:spcPct val="104000"/>
              </a:lnSpc>
              <a:spcBef>
                <a:spcPts val="95"/>
              </a:spcBef>
            </a:pPr>
            <a:r>
              <a:rPr dirty="0" sz="750" spc="5">
                <a:solidFill>
                  <a:srgbClr val="FFFFFF"/>
                </a:solidFill>
                <a:latin typeface="Arial"/>
                <a:cs typeface="Arial"/>
              </a:rPr>
              <a:t>Elastic  </a:t>
            </a:r>
            <a:r>
              <a:rPr dirty="0" sz="750" spc="10">
                <a:solidFill>
                  <a:srgbClr val="FFFFFF"/>
                </a:solidFill>
                <a:latin typeface="Arial"/>
                <a:cs typeface="Arial"/>
              </a:rPr>
              <a:t>S</a:t>
            </a:r>
            <a:r>
              <a:rPr dirty="0" sz="750" spc="15">
                <a:solidFill>
                  <a:srgbClr val="FFFFFF"/>
                </a:solidFill>
                <a:latin typeface="Arial"/>
                <a:cs typeface="Arial"/>
              </a:rPr>
              <a:t>h</a:t>
            </a:r>
            <a:r>
              <a:rPr dirty="0" sz="750" spc="10">
                <a:solidFill>
                  <a:srgbClr val="FFFFFF"/>
                </a:solidFill>
                <a:latin typeface="Arial"/>
                <a:cs typeface="Arial"/>
              </a:rPr>
              <a:t>o</a:t>
            </a:r>
            <a:r>
              <a:rPr dirty="0" sz="750" spc="15">
                <a:solidFill>
                  <a:srgbClr val="FFFFFF"/>
                </a:solidFill>
                <a:latin typeface="Arial"/>
                <a:cs typeface="Arial"/>
              </a:rPr>
              <a:t>r</a:t>
            </a:r>
            <a:r>
              <a:rPr dirty="0" sz="750" spc="-5">
                <a:solidFill>
                  <a:srgbClr val="FFFFFF"/>
                </a:solidFill>
                <a:latin typeface="Arial"/>
                <a:cs typeface="Arial"/>
              </a:rPr>
              <a:t>t</a:t>
            </a:r>
            <a:r>
              <a:rPr dirty="0" sz="750" spc="15">
                <a:solidFill>
                  <a:srgbClr val="FFFFFF"/>
                </a:solidFill>
                <a:latin typeface="Arial"/>
                <a:cs typeface="Arial"/>
              </a:rPr>
              <a:t>e</a:t>
            </a:r>
            <a:r>
              <a:rPr dirty="0" sz="750" spc="5">
                <a:solidFill>
                  <a:srgbClr val="FFFFFF"/>
                </a:solidFill>
                <a:latin typeface="Arial"/>
                <a:cs typeface="Arial"/>
              </a:rPr>
              <a:t>nin</a:t>
            </a:r>
            <a:r>
              <a:rPr dirty="0" sz="750" spc="15">
                <a:solidFill>
                  <a:srgbClr val="FFFFFF"/>
                </a:solidFill>
                <a:latin typeface="Arial"/>
                <a:cs typeface="Arial"/>
              </a:rPr>
              <a:t>g</a:t>
            </a:r>
            <a:endParaRPr sz="750">
              <a:latin typeface="Arial"/>
              <a:cs typeface="Arial"/>
            </a:endParaRPr>
          </a:p>
          <a:p>
            <a:pPr>
              <a:lnSpc>
                <a:spcPct val="100000"/>
              </a:lnSpc>
              <a:spcBef>
                <a:spcPts val="45"/>
              </a:spcBef>
            </a:pPr>
            <a:r>
              <a:rPr dirty="0" u="sng" sz="750" spc="5">
                <a:solidFill>
                  <a:srgbClr val="FFFFFF"/>
                </a:solidFill>
                <a:uFill>
                  <a:solidFill>
                    <a:srgbClr val="497EBA"/>
                  </a:solidFill>
                </a:uFill>
                <a:latin typeface="Times New Roman"/>
                <a:cs typeface="Times New Roman"/>
              </a:rPr>
              <a:t> </a:t>
            </a:r>
            <a:r>
              <a:rPr dirty="0" u="sng" sz="750" spc="10">
                <a:solidFill>
                  <a:srgbClr val="FFFFFF"/>
                </a:solidFill>
                <a:uFill>
                  <a:solidFill>
                    <a:srgbClr val="497EBA"/>
                  </a:solidFill>
                </a:uFill>
                <a:latin typeface="Times New Roman"/>
                <a:cs typeface="Times New Roman"/>
              </a:rPr>
              <a:t> </a:t>
            </a:r>
            <a:r>
              <a:rPr dirty="0" u="sng" sz="750" spc="10">
                <a:solidFill>
                  <a:srgbClr val="FFFFFF"/>
                </a:solidFill>
                <a:uFill>
                  <a:solidFill>
                    <a:srgbClr val="497EBA"/>
                  </a:solidFill>
                </a:uFill>
                <a:latin typeface="Arial"/>
                <a:cs typeface="Arial"/>
              </a:rPr>
              <a:t>(5.9.3.2.3)</a:t>
            </a:r>
            <a:endParaRPr sz="750">
              <a:latin typeface="Arial"/>
              <a:cs typeface="Arial"/>
            </a:endParaRPr>
          </a:p>
        </p:txBody>
      </p:sp>
      <p:sp>
        <p:nvSpPr>
          <p:cNvPr id="127" name="object 127"/>
          <p:cNvSpPr/>
          <p:nvPr/>
        </p:nvSpPr>
        <p:spPr>
          <a:xfrm>
            <a:off x="6230111" y="7074407"/>
            <a:ext cx="9143" cy="15240"/>
          </a:xfrm>
          <a:prstGeom prst="rect">
            <a:avLst/>
          </a:prstGeom>
          <a:blipFill>
            <a:blip r:embed="rId20" cstate="print"/>
            <a:stretch>
              <a:fillRect/>
            </a:stretch>
          </a:blipFill>
        </p:spPr>
        <p:txBody>
          <a:bodyPr wrap="square" lIns="0" tIns="0" rIns="0" bIns="0" rtlCol="0"/>
          <a:lstStyle/>
          <a:p/>
        </p:txBody>
      </p:sp>
      <p:sp>
        <p:nvSpPr>
          <p:cNvPr id="128" name="object 128"/>
          <p:cNvSpPr/>
          <p:nvPr/>
        </p:nvSpPr>
        <p:spPr>
          <a:xfrm>
            <a:off x="5398007" y="7303007"/>
            <a:ext cx="35052" cy="47244"/>
          </a:xfrm>
          <a:prstGeom prst="rect">
            <a:avLst/>
          </a:prstGeom>
          <a:blipFill>
            <a:blip r:embed="rId21" cstate="print"/>
            <a:stretch>
              <a:fillRect/>
            </a:stretch>
          </a:blipFill>
        </p:spPr>
        <p:txBody>
          <a:bodyPr wrap="square" lIns="0" tIns="0" rIns="0" bIns="0" rtlCol="0"/>
          <a:lstStyle/>
          <a:p/>
        </p:txBody>
      </p:sp>
      <p:sp>
        <p:nvSpPr>
          <p:cNvPr id="129" name="object 129"/>
          <p:cNvSpPr/>
          <p:nvPr/>
        </p:nvSpPr>
        <p:spPr>
          <a:xfrm>
            <a:off x="6202679" y="7313676"/>
            <a:ext cx="38100" cy="38100"/>
          </a:xfrm>
          <a:prstGeom prst="rect">
            <a:avLst/>
          </a:prstGeom>
          <a:blipFill>
            <a:blip r:embed="rId22" cstate="print"/>
            <a:stretch>
              <a:fillRect/>
            </a:stretch>
          </a:blipFill>
        </p:spPr>
        <p:txBody>
          <a:bodyPr wrap="square" lIns="0" tIns="0" rIns="0" bIns="0" rtlCol="0"/>
          <a:lstStyle/>
          <a:p/>
        </p:txBody>
      </p:sp>
      <p:sp>
        <p:nvSpPr>
          <p:cNvPr id="130" name="object 130"/>
          <p:cNvSpPr/>
          <p:nvPr/>
        </p:nvSpPr>
        <p:spPr>
          <a:xfrm>
            <a:off x="5398007" y="7104881"/>
            <a:ext cx="0" cy="635"/>
          </a:xfrm>
          <a:custGeom>
            <a:avLst/>
            <a:gdLst/>
            <a:ahLst/>
            <a:cxnLst/>
            <a:rect l="l" t="t" r="r" b="b"/>
            <a:pathLst>
              <a:path w="0" h="634">
                <a:moveTo>
                  <a:pt x="0" y="6"/>
                </a:moveTo>
                <a:lnTo>
                  <a:pt x="1" y="0"/>
                </a:lnTo>
              </a:path>
            </a:pathLst>
          </a:custGeom>
          <a:ln w="6096">
            <a:solidFill>
              <a:srgbClr val="497EBA"/>
            </a:solidFill>
          </a:ln>
        </p:spPr>
        <p:txBody>
          <a:bodyPr wrap="square" lIns="0" tIns="0" rIns="0" bIns="0" rtlCol="0"/>
          <a:lstStyle/>
          <a:p/>
        </p:txBody>
      </p:sp>
      <p:sp>
        <p:nvSpPr>
          <p:cNvPr id="131" name="object 131"/>
          <p:cNvSpPr/>
          <p:nvPr/>
        </p:nvSpPr>
        <p:spPr>
          <a:xfrm>
            <a:off x="5401820" y="7084393"/>
            <a:ext cx="1270" cy="2540"/>
          </a:xfrm>
          <a:custGeom>
            <a:avLst/>
            <a:gdLst/>
            <a:ahLst/>
            <a:cxnLst/>
            <a:rect l="l" t="t" r="r" b="b"/>
            <a:pathLst>
              <a:path w="1270" h="2540">
                <a:moveTo>
                  <a:pt x="0" y="2201"/>
                </a:moveTo>
                <a:lnTo>
                  <a:pt x="187" y="1301"/>
                </a:lnTo>
                <a:lnTo>
                  <a:pt x="1100" y="0"/>
                </a:lnTo>
              </a:path>
            </a:pathLst>
          </a:custGeom>
          <a:ln w="6096">
            <a:solidFill>
              <a:srgbClr val="497EBA"/>
            </a:solidFill>
          </a:ln>
        </p:spPr>
        <p:txBody>
          <a:bodyPr wrap="square" lIns="0" tIns="0" rIns="0" bIns="0" rtlCol="0"/>
          <a:lstStyle/>
          <a:p/>
        </p:txBody>
      </p:sp>
      <p:sp>
        <p:nvSpPr>
          <p:cNvPr id="132" name="object 132"/>
          <p:cNvSpPr/>
          <p:nvPr/>
        </p:nvSpPr>
        <p:spPr>
          <a:xfrm>
            <a:off x="5412865" y="7070215"/>
            <a:ext cx="0" cy="0"/>
          </a:xfrm>
          <a:custGeom>
            <a:avLst/>
            <a:gdLst/>
            <a:ahLst/>
            <a:cxnLst/>
            <a:rect l="l" t="t" r="r" b="b"/>
            <a:pathLst>
              <a:path w="0" h="0">
                <a:moveTo>
                  <a:pt x="0" y="2"/>
                </a:moveTo>
                <a:lnTo>
                  <a:pt x="0" y="0"/>
                </a:lnTo>
                <a:lnTo>
                  <a:pt x="2" y="0"/>
                </a:lnTo>
              </a:path>
            </a:pathLst>
          </a:custGeom>
          <a:ln w="6096">
            <a:solidFill>
              <a:srgbClr val="497EBA"/>
            </a:solidFill>
          </a:ln>
        </p:spPr>
        <p:txBody>
          <a:bodyPr wrap="square" lIns="0" tIns="0" rIns="0" bIns="0" rtlCol="0"/>
          <a:lstStyle/>
          <a:p/>
        </p:txBody>
      </p:sp>
      <p:sp>
        <p:nvSpPr>
          <p:cNvPr id="133" name="object 133"/>
          <p:cNvSpPr/>
          <p:nvPr/>
        </p:nvSpPr>
        <p:spPr>
          <a:xfrm>
            <a:off x="5440457" y="7350257"/>
            <a:ext cx="751840" cy="1905"/>
          </a:xfrm>
          <a:custGeom>
            <a:avLst/>
            <a:gdLst/>
            <a:ahLst/>
            <a:cxnLst/>
            <a:rect l="l" t="t" r="r" b="b"/>
            <a:pathLst>
              <a:path w="751839" h="1904">
                <a:moveTo>
                  <a:pt x="-3048" y="759"/>
                </a:moveTo>
                <a:lnTo>
                  <a:pt x="754709" y="759"/>
                </a:lnTo>
              </a:path>
            </a:pathLst>
          </a:custGeom>
          <a:ln w="7614">
            <a:solidFill>
              <a:srgbClr val="497EBA"/>
            </a:solidFill>
          </a:ln>
        </p:spPr>
        <p:txBody>
          <a:bodyPr wrap="square" lIns="0" tIns="0" rIns="0" bIns="0" rtlCol="0"/>
          <a:lstStyle/>
          <a:p/>
        </p:txBody>
      </p:sp>
      <p:sp>
        <p:nvSpPr>
          <p:cNvPr id="134" name="object 134"/>
          <p:cNvSpPr/>
          <p:nvPr/>
        </p:nvSpPr>
        <p:spPr>
          <a:xfrm>
            <a:off x="5424621" y="7345270"/>
            <a:ext cx="9525" cy="3810"/>
          </a:xfrm>
          <a:custGeom>
            <a:avLst/>
            <a:gdLst/>
            <a:ahLst/>
            <a:cxnLst/>
            <a:rect l="l" t="t" r="r" b="b"/>
            <a:pathLst>
              <a:path w="9525" h="3809">
                <a:moveTo>
                  <a:pt x="9134" y="3689"/>
                </a:moveTo>
                <a:lnTo>
                  <a:pt x="4246" y="2742"/>
                </a:lnTo>
                <a:lnTo>
                  <a:pt x="0" y="0"/>
                </a:lnTo>
              </a:path>
            </a:pathLst>
          </a:custGeom>
          <a:ln w="6096">
            <a:solidFill>
              <a:srgbClr val="497EBA"/>
            </a:solidFill>
          </a:ln>
        </p:spPr>
        <p:txBody>
          <a:bodyPr wrap="square" lIns="0" tIns="0" rIns="0" bIns="0" rtlCol="0"/>
          <a:lstStyle/>
          <a:p/>
        </p:txBody>
      </p:sp>
      <p:sp>
        <p:nvSpPr>
          <p:cNvPr id="135" name="object 135"/>
          <p:cNvSpPr/>
          <p:nvPr/>
        </p:nvSpPr>
        <p:spPr>
          <a:xfrm>
            <a:off x="5409283" y="7332571"/>
            <a:ext cx="8255" cy="8255"/>
          </a:xfrm>
          <a:custGeom>
            <a:avLst/>
            <a:gdLst/>
            <a:ahLst/>
            <a:cxnLst/>
            <a:rect l="l" t="t" r="r" b="b"/>
            <a:pathLst>
              <a:path w="8254" h="8254">
                <a:moveTo>
                  <a:pt x="7887" y="7887"/>
                </a:moveTo>
                <a:lnTo>
                  <a:pt x="3583" y="5107"/>
                </a:lnTo>
                <a:lnTo>
                  <a:pt x="0" y="0"/>
                </a:lnTo>
              </a:path>
            </a:pathLst>
          </a:custGeom>
          <a:ln w="6096">
            <a:solidFill>
              <a:srgbClr val="497EBA"/>
            </a:solidFill>
          </a:ln>
        </p:spPr>
        <p:txBody>
          <a:bodyPr wrap="square" lIns="0" tIns="0" rIns="0" bIns="0" rtlCol="0"/>
          <a:lstStyle/>
          <a:p/>
        </p:txBody>
      </p:sp>
      <p:sp>
        <p:nvSpPr>
          <p:cNvPr id="136" name="object 136"/>
          <p:cNvSpPr/>
          <p:nvPr/>
        </p:nvSpPr>
        <p:spPr>
          <a:xfrm>
            <a:off x="5406719" y="7328915"/>
            <a:ext cx="635" cy="635"/>
          </a:xfrm>
          <a:custGeom>
            <a:avLst/>
            <a:gdLst/>
            <a:ahLst/>
            <a:cxnLst/>
            <a:rect l="l" t="t" r="r" b="b"/>
            <a:pathLst>
              <a:path w="635" h="634">
                <a:moveTo>
                  <a:pt x="433" y="617"/>
                </a:moveTo>
                <a:lnTo>
                  <a:pt x="0" y="0"/>
                </a:lnTo>
              </a:path>
            </a:pathLst>
          </a:custGeom>
          <a:ln w="6096">
            <a:solidFill>
              <a:srgbClr val="497EBA"/>
            </a:solidFill>
          </a:ln>
        </p:spPr>
        <p:txBody>
          <a:bodyPr wrap="square" lIns="0" tIns="0" rIns="0" bIns="0" rtlCol="0"/>
          <a:lstStyle/>
          <a:p/>
        </p:txBody>
      </p:sp>
      <p:sp>
        <p:nvSpPr>
          <p:cNvPr id="137" name="object 137"/>
          <p:cNvSpPr/>
          <p:nvPr/>
        </p:nvSpPr>
        <p:spPr>
          <a:xfrm>
            <a:off x="5404580" y="7325867"/>
            <a:ext cx="1270" cy="1905"/>
          </a:xfrm>
          <a:custGeom>
            <a:avLst/>
            <a:gdLst/>
            <a:ahLst/>
            <a:cxnLst/>
            <a:rect l="l" t="t" r="r" b="b"/>
            <a:pathLst>
              <a:path w="1270" h="1904">
                <a:moveTo>
                  <a:pt x="1047" y="1492"/>
                </a:moveTo>
                <a:lnTo>
                  <a:pt x="0" y="0"/>
                </a:lnTo>
              </a:path>
            </a:pathLst>
          </a:custGeom>
          <a:ln w="6096">
            <a:solidFill>
              <a:srgbClr val="497EBA"/>
            </a:solidFill>
          </a:ln>
        </p:spPr>
        <p:txBody>
          <a:bodyPr wrap="square" lIns="0" tIns="0" rIns="0" bIns="0" rtlCol="0"/>
          <a:lstStyle/>
          <a:p/>
        </p:txBody>
      </p:sp>
      <p:sp>
        <p:nvSpPr>
          <p:cNvPr id="138" name="object 138"/>
          <p:cNvSpPr/>
          <p:nvPr/>
        </p:nvSpPr>
        <p:spPr>
          <a:xfrm>
            <a:off x="5401502" y="7319771"/>
            <a:ext cx="3175" cy="5715"/>
          </a:xfrm>
          <a:custGeom>
            <a:avLst/>
            <a:gdLst/>
            <a:ahLst/>
            <a:cxnLst/>
            <a:rect l="l" t="t" r="r" b="b"/>
            <a:pathLst>
              <a:path w="3175" h="5715">
                <a:moveTo>
                  <a:pt x="2602" y="5416"/>
                </a:moveTo>
                <a:lnTo>
                  <a:pt x="506" y="2428"/>
                </a:lnTo>
                <a:lnTo>
                  <a:pt x="0" y="0"/>
                </a:lnTo>
              </a:path>
            </a:pathLst>
          </a:custGeom>
          <a:ln w="6096">
            <a:solidFill>
              <a:srgbClr val="497EBA"/>
            </a:solidFill>
          </a:ln>
        </p:spPr>
        <p:txBody>
          <a:bodyPr wrap="square" lIns="0" tIns="0" rIns="0" bIns="0" rtlCol="0"/>
          <a:lstStyle/>
          <a:p/>
        </p:txBody>
      </p:sp>
      <p:sp>
        <p:nvSpPr>
          <p:cNvPr id="139" name="object 139"/>
          <p:cNvSpPr/>
          <p:nvPr/>
        </p:nvSpPr>
        <p:spPr>
          <a:xfrm>
            <a:off x="5400549" y="7315200"/>
            <a:ext cx="635" cy="2540"/>
          </a:xfrm>
          <a:custGeom>
            <a:avLst/>
            <a:gdLst/>
            <a:ahLst/>
            <a:cxnLst/>
            <a:rect l="l" t="t" r="r" b="b"/>
            <a:pathLst>
              <a:path w="635" h="2540">
                <a:moveTo>
                  <a:pt x="507" y="2433"/>
                </a:moveTo>
                <a:lnTo>
                  <a:pt x="0" y="0"/>
                </a:lnTo>
              </a:path>
            </a:pathLst>
          </a:custGeom>
          <a:ln w="6096">
            <a:solidFill>
              <a:srgbClr val="497EBA"/>
            </a:solidFill>
          </a:ln>
        </p:spPr>
        <p:txBody>
          <a:bodyPr wrap="square" lIns="0" tIns="0" rIns="0" bIns="0" rtlCol="0"/>
          <a:lstStyle/>
          <a:p/>
        </p:txBody>
      </p:sp>
      <p:sp>
        <p:nvSpPr>
          <p:cNvPr id="140" name="object 140"/>
          <p:cNvSpPr/>
          <p:nvPr/>
        </p:nvSpPr>
        <p:spPr>
          <a:xfrm>
            <a:off x="5398007" y="7104888"/>
            <a:ext cx="1905" cy="205740"/>
          </a:xfrm>
          <a:custGeom>
            <a:avLst/>
            <a:gdLst/>
            <a:ahLst/>
            <a:cxnLst/>
            <a:rect l="l" t="t" r="r" b="b"/>
            <a:pathLst>
              <a:path w="1904" h="205740">
                <a:moveTo>
                  <a:pt x="762" y="-3048"/>
                </a:moveTo>
                <a:lnTo>
                  <a:pt x="762" y="208481"/>
                </a:lnTo>
              </a:path>
            </a:pathLst>
          </a:custGeom>
          <a:ln w="7620">
            <a:solidFill>
              <a:srgbClr val="497EBA"/>
            </a:solidFill>
          </a:ln>
        </p:spPr>
        <p:txBody>
          <a:bodyPr wrap="square" lIns="0" tIns="0" rIns="0" bIns="0" rtlCol="0"/>
          <a:lstStyle/>
          <a:p/>
        </p:txBody>
      </p:sp>
      <p:sp>
        <p:nvSpPr>
          <p:cNvPr id="141" name="object 141"/>
          <p:cNvSpPr/>
          <p:nvPr/>
        </p:nvSpPr>
        <p:spPr>
          <a:xfrm>
            <a:off x="6230112" y="7075353"/>
            <a:ext cx="635" cy="635"/>
          </a:xfrm>
          <a:custGeom>
            <a:avLst/>
            <a:gdLst/>
            <a:ahLst/>
            <a:cxnLst/>
            <a:rect l="l" t="t" r="r" b="b"/>
            <a:pathLst>
              <a:path w="635" h="634">
                <a:moveTo>
                  <a:pt x="0" y="0"/>
                </a:moveTo>
                <a:lnTo>
                  <a:pt x="386" y="578"/>
                </a:lnTo>
              </a:path>
            </a:pathLst>
          </a:custGeom>
          <a:ln w="6096">
            <a:solidFill>
              <a:srgbClr val="497EBA"/>
            </a:solidFill>
          </a:ln>
        </p:spPr>
        <p:txBody>
          <a:bodyPr wrap="square" lIns="0" tIns="0" rIns="0" bIns="0" rtlCol="0"/>
          <a:lstStyle/>
          <a:p/>
        </p:txBody>
      </p:sp>
      <p:sp>
        <p:nvSpPr>
          <p:cNvPr id="142" name="object 142"/>
          <p:cNvSpPr/>
          <p:nvPr/>
        </p:nvSpPr>
        <p:spPr>
          <a:xfrm>
            <a:off x="6236208" y="7084483"/>
            <a:ext cx="635" cy="635"/>
          </a:xfrm>
          <a:custGeom>
            <a:avLst/>
            <a:gdLst/>
            <a:ahLst/>
            <a:cxnLst/>
            <a:rect l="l" t="t" r="r" b="b"/>
            <a:pathLst>
              <a:path w="635" h="634">
                <a:moveTo>
                  <a:pt x="0" y="0"/>
                </a:moveTo>
                <a:lnTo>
                  <a:pt x="395" y="592"/>
                </a:lnTo>
              </a:path>
            </a:pathLst>
          </a:custGeom>
          <a:ln w="6096">
            <a:solidFill>
              <a:srgbClr val="497EBA"/>
            </a:solidFill>
          </a:ln>
        </p:spPr>
        <p:txBody>
          <a:bodyPr wrap="square" lIns="0" tIns="0" rIns="0" bIns="0" rtlCol="0"/>
          <a:lstStyle/>
          <a:p/>
        </p:txBody>
      </p:sp>
      <p:sp>
        <p:nvSpPr>
          <p:cNvPr id="143" name="object 143"/>
          <p:cNvSpPr/>
          <p:nvPr/>
        </p:nvSpPr>
        <p:spPr>
          <a:xfrm>
            <a:off x="6237732" y="7089341"/>
            <a:ext cx="635" cy="635"/>
          </a:xfrm>
          <a:custGeom>
            <a:avLst/>
            <a:gdLst/>
            <a:ahLst/>
            <a:cxnLst/>
            <a:rect l="l" t="t" r="r" b="b"/>
            <a:pathLst>
              <a:path w="635" h="634">
                <a:moveTo>
                  <a:pt x="0" y="0"/>
                </a:moveTo>
                <a:lnTo>
                  <a:pt x="60" y="306"/>
                </a:lnTo>
              </a:path>
            </a:pathLst>
          </a:custGeom>
          <a:ln w="6096">
            <a:solidFill>
              <a:srgbClr val="497EBA"/>
            </a:solidFill>
          </a:ln>
        </p:spPr>
        <p:txBody>
          <a:bodyPr wrap="square" lIns="0" tIns="0" rIns="0" bIns="0" rtlCol="0"/>
          <a:lstStyle/>
          <a:p/>
        </p:txBody>
      </p:sp>
      <p:sp>
        <p:nvSpPr>
          <p:cNvPr id="144" name="object 144"/>
          <p:cNvSpPr/>
          <p:nvPr/>
        </p:nvSpPr>
        <p:spPr>
          <a:xfrm>
            <a:off x="6239276" y="7104525"/>
            <a:ext cx="1905" cy="206375"/>
          </a:xfrm>
          <a:custGeom>
            <a:avLst/>
            <a:gdLst/>
            <a:ahLst/>
            <a:cxnLst/>
            <a:rect l="l" t="t" r="r" b="b"/>
            <a:pathLst>
              <a:path w="1904" h="206375">
                <a:moveTo>
                  <a:pt x="751" y="-3047"/>
                </a:moveTo>
                <a:lnTo>
                  <a:pt x="751" y="209196"/>
                </a:lnTo>
              </a:path>
            </a:pathLst>
          </a:custGeom>
          <a:ln w="7598">
            <a:solidFill>
              <a:srgbClr val="497EBA"/>
            </a:solidFill>
          </a:ln>
        </p:spPr>
        <p:txBody>
          <a:bodyPr wrap="square" lIns="0" tIns="0" rIns="0" bIns="0" rtlCol="0"/>
          <a:lstStyle/>
          <a:p/>
        </p:txBody>
      </p:sp>
      <p:sp>
        <p:nvSpPr>
          <p:cNvPr id="145" name="object 145"/>
          <p:cNvSpPr/>
          <p:nvPr/>
        </p:nvSpPr>
        <p:spPr>
          <a:xfrm>
            <a:off x="6235027" y="7317809"/>
            <a:ext cx="3175" cy="7620"/>
          </a:xfrm>
          <a:custGeom>
            <a:avLst/>
            <a:gdLst/>
            <a:ahLst/>
            <a:cxnLst/>
            <a:rect l="l" t="t" r="r" b="b"/>
            <a:pathLst>
              <a:path w="3175" h="7620">
                <a:moveTo>
                  <a:pt x="2850" y="0"/>
                </a:moveTo>
                <a:lnTo>
                  <a:pt x="1989" y="4390"/>
                </a:lnTo>
                <a:lnTo>
                  <a:pt x="0" y="7370"/>
                </a:lnTo>
              </a:path>
            </a:pathLst>
          </a:custGeom>
          <a:ln w="6096">
            <a:solidFill>
              <a:srgbClr val="497EBA"/>
            </a:solidFill>
          </a:ln>
        </p:spPr>
        <p:txBody>
          <a:bodyPr wrap="square" lIns="0" tIns="0" rIns="0" bIns="0" rtlCol="0"/>
          <a:lstStyle/>
          <a:p/>
        </p:txBody>
      </p:sp>
      <p:sp>
        <p:nvSpPr>
          <p:cNvPr id="146" name="object 146"/>
          <p:cNvSpPr/>
          <p:nvPr/>
        </p:nvSpPr>
        <p:spPr>
          <a:xfrm>
            <a:off x="6224391" y="7335387"/>
            <a:ext cx="4445" cy="4445"/>
          </a:xfrm>
          <a:custGeom>
            <a:avLst/>
            <a:gdLst/>
            <a:ahLst/>
            <a:cxnLst/>
            <a:rect l="l" t="t" r="r" b="b"/>
            <a:pathLst>
              <a:path w="4445" h="4445">
                <a:moveTo>
                  <a:pt x="3822" y="0"/>
                </a:moveTo>
                <a:lnTo>
                  <a:pt x="2291" y="2291"/>
                </a:lnTo>
                <a:lnTo>
                  <a:pt x="0" y="3822"/>
                </a:lnTo>
              </a:path>
            </a:pathLst>
          </a:custGeom>
          <a:ln w="6096">
            <a:solidFill>
              <a:srgbClr val="497EBA"/>
            </a:solidFill>
          </a:ln>
        </p:spPr>
        <p:txBody>
          <a:bodyPr wrap="square" lIns="0" tIns="0" rIns="0" bIns="0" rtlCol="0"/>
          <a:lstStyle/>
          <a:p/>
        </p:txBody>
      </p:sp>
      <p:sp>
        <p:nvSpPr>
          <p:cNvPr id="147" name="object 147"/>
          <p:cNvSpPr/>
          <p:nvPr/>
        </p:nvSpPr>
        <p:spPr>
          <a:xfrm>
            <a:off x="6206812" y="7346022"/>
            <a:ext cx="7620" cy="3175"/>
          </a:xfrm>
          <a:custGeom>
            <a:avLst/>
            <a:gdLst/>
            <a:ahLst/>
            <a:cxnLst/>
            <a:rect l="l" t="t" r="r" b="b"/>
            <a:pathLst>
              <a:path w="7620" h="3175">
                <a:moveTo>
                  <a:pt x="7373" y="0"/>
                </a:moveTo>
                <a:lnTo>
                  <a:pt x="4392" y="1990"/>
                </a:lnTo>
                <a:lnTo>
                  <a:pt x="0" y="2851"/>
                </a:lnTo>
              </a:path>
            </a:pathLst>
          </a:custGeom>
          <a:ln w="6096">
            <a:solidFill>
              <a:srgbClr val="497EBA"/>
            </a:solidFill>
          </a:ln>
        </p:spPr>
        <p:txBody>
          <a:bodyPr wrap="square" lIns="0" tIns="0" rIns="0" bIns="0" rtlCol="0"/>
          <a:lstStyle/>
          <a:p/>
        </p:txBody>
      </p:sp>
      <p:sp>
        <p:nvSpPr>
          <p:cNvPr id="148" name="object 148"/>
          <p:cNvSpPr/>
          <p:nvPr/>
        </p:nvSpPr>
        <p:spPr>
          <a:xfrm>
            <a:off x="5398007" y="7056119"/>
            <a:ext cx="842772" cy="295656"/>
          </a:xfrm>
          <a:prstGeom prst="rect">
            <a:avLst/>
          </a:prstGeom>
          <a:blipFill>
            <a:blip r:embed="rId23" cstate="print"/>
            <a:stretch>
              <a:fillRect/>
            </a:stretch>
          </a:blipFill>
        </p:spPr>
        <p:txBody>
          <a:bodyPr wrap="square" lIns="0" tIns="0" rIns="0" bIns="0" rtlCol="0"/>
          <a:lstStyle/>
          <a:p/>
        </p:txBody>
      </p:sp>
      <p:sp>
        <p:nvSpPr>
          <p:cNvPr id="149" name="object 149"/>
          <p:cNvSpPr/>
          <p:nvPr/>
        </p:nvSpPr>
        <p:spPr>
          <a:xfrm>
            <a:off x="5398007" y="7056119"/>
            <a:ext cx="843280" cy="295910"/>
          </a:xfrm>
          <a:custGeom>
            <a:avLst/>
            <a:gdLst/>
            <a:ahLst/>
            <a:cxnLst/>
            <a:rect l="l" t="t" r="r" b="b"/>
            <a:pathLst>
              <a:path w="843279" h="295909">
                <a:moveTo>
                  <a:pt x="0" y="48768"/>
                </a:moveTo>
                <a:lnTo>
                  <a:pt x="4000" y="29575"/>
                </a:lnTo>
                <a:lnTo>
                  <a:pt x="14859" y="14097"/>
                </a:lnTo>
                <a:lnTo>
                  <a:pt x="30860" y="3762"/>
                </a:lnTo>
                <a:lnTo>
                  <a:pt x="50292" y="0"/>
                </a:lnTo>
                <a:lnTo>
                  <a:pt x="794004" y="0"/>
                </a:lnTo>
                <a:lnTo>
                  <a:pt x="813196" y="3762"/>
                </a:lnTo>
                <a:lnTo>
                  <a:pt x="828675" y="14097"/>
                </a:lnTo>
                <a:lnTo>
                  <a:pt x="839009" y="29575"/>
                </a:lnTo>
                <a:lnTo>
                  <a:pt x="842772" y="48768"/>
                </a:lnTo>
                <a:lnTo>
                  <a:pt x="842772" y="246887"/>
                </a:lnTo>
                <a:lnTo>
                  <a:pt x="839009" y="266080"/>
                </a:lnTo>
                <a:lnTo>
                  <a:pt x="828675" y="281558"/>
                </a:lnTo>
                <a:lnTo>
                  <a:pt x="813196" y="291893"/>
                </a:lnTo>
                <a:lnTo>
                  <a:pt x="794004" y="295656"/>
                </a:lnTo>
                <a:lnTo>
                  <a:pt x="50292" y="295656"/>
                </a:lnTo>
                <a:lnTo>
                  <a:pt x="30860" y="291893"/>
                </a:lnTo>
                <a:lnTo>
                  <a:pt x="14858" y="281558"/>
                </a:lnTo>
                <a:lnTo>
                  <a:pt x="4000" y="266080"/>
                </a:lnTo>
                <a:lnTo>
                  <a:pt x="0" y="246887"/>
                </a:lnTo>
                <a:lnTo>
                  <a:pt x="0" y="48768"/>
                </a:lnTo>
                <a:close/>
              </a:path>
            </a:pathLst>
          </a:custGeom>
          <a:ln w="6096">
            <a:solidFill>
              <a:srgbClr val="497EBA"/>
            </a:solidFill>
          </a:ln>
        </p:spPr>
        <p:txBody>
          <a:bodyPr wrap="square" lIns="0" tIns="0" rIns="0" bIns="0" rtlCol="0"/>
          <a:lstStyle/>
          <a:p/>
        </p:txBody>
      </p:sp>
      <p:sp>
        <p:nvSpPr>
          <p:cNvPr id="150" name="object 150"/>
          <p:cNvSpPr txBox="1"/>
          <p:nvPr/>
        </p:nvSpPr>
        <p:spPr>
          <a:xfrm>
            <a:off x="5577789" y="7070866"/>
            <a:ext cx="495934" cy="263525"/>
          </a:xfrm>
          <a:prstGeom prst="rect">
            <a:avLst/>
          </a:prstGeom>
        </p:spPr>
        <p:txBody>
          <a:bodyPr wrap="square" lIns="0" tIns="12065" rIns="0" bIns="0" rtlCol="0" vert="horz">
            <a:spAutoFit/>
          </a:bodyPr>
          <a:lstStyle/>
          <a:p>
            <a:pPr marR="5080" indent="130810">
              <a:lnSpc>
                <a:spcPct val="104000"/>
              </a:lnSpc>
              <a:spcBef>
                <a:spcPts val="95"/>
              </a:spcBef>
            </a:pPr>
            <a:r>
              <a:rPr dirty="0" sz="750" spc="15">
                <a:solidFill>
                  <a:srgbClr val="FFFFFF"/>
                </a:solidFill>
                <a:latin typeface="Arial"/>
                <a:cs typeface="Arial"/>
              </a:rPr>
              <a:t>Time  </a:t>
            </a:r>
            <a:r>
              <a:rPr dirty="0" sz="750" spc="15">
                <a:solidFill>
                  <a:srgbClr val="FFFFFF"/>
                </a:solidFill>
                <a:latin typeface="Arial"/>
                <a:cs typeface="Arial"/>
              </a:rPr>
              <a:t>D</a:t>
            </a:r>
            <a:r>
              <a:rPr dirty="0" sz="750" spc="15">
                <a:solidFill>
                  <a:srgbClr val="FFFFFF"/>
                </a:solidFill>
                <a:latin typeface="Arial"/>
                <a:cs typeface="Arial"/>
              </a:rPr>
              <a:t>e</a:t>
            </a:r>
            <a:r>
              <a:rPr dirty="0" sz="750" spc="10">
                <a:solidFill>
                  <a:srgbClr val="FFFFFF"/>
                </a:solidFill>
                <a:latin typeface="Arial"/>
                <a:cs typeface="Arial"/>
              </a:rPr>
              <a:t>pe</a:t>
            </a:r>
            <a:r>
              <a:rPr dirty="0" sz="750" spc="15">
                <a:solidFill>
                  <a:srgbClr val="FFFFFF"/>
                </a:solidFill>
                <a:latin typeface="Arial"/>
                <a:cs typeface="Arial"/>
              </a:rPr>
              <a:t>n</a:t>
            </a:r>
            <a:r>
              <a:rPr dirty="0" sz="750" spc="10">
                <a:solidFill>
                  <a:srgbClr val="FFFFFF"/>
                </a:solidFill>
                <a:latin typeface="Arial"/>
                <a:cs typeface="Arial"/>
              </a:rPr>
              <a:t>d</a:t>
            </a:r>
            <a:r>
              <a:rPr dirty="0" sz="750" spc="15">
                <a:solidFill>
                  <a:srgbClr val="FFFFFF"/>
                </a:solidFill>
                <a:latin typeface="Arial"/>
                <a:cs typeface="Arial"/>
              </a:rPr>
              <a:t>e</a:t>
            </a:r>
            <a:r>
              <a:rPr dirty="0" sz="750" spc="10">
                <a:solidFill>
                  <a:srgbClr val="FFFFFF"/>
                </a:solidFill>
                <a:latin typeface="Arial"/>
                <a:cs typeface="Arial"/>
              </a:rPr>
              <a:t>n</a:t>
            </a:r>
            <a:r>
              <a:rPr dirty="0" sz="750" spc="5">
                <a:solidFill>
                  <a:srgbClr val="FFFFFF"/>
                </a:solidFill>
                <a:latin typeface="Arial"/>
                <a:cs typeface="Arial"/>
              </a:rPr>
              <a:t>t</a:t>
            </a:r>
            <a:endParaRPr sz="750">
              <a:latin typeface="Arial"/>
              <a:cs typeface="Arial"/>
            </a:endParaRPr>
          </a:p>
        </p:txBody>
      </p:sp>
      <p:sp>
        <p:nvSpPr>
          <p:cNvPr id="151" name="object 151"/>
          <p:cNvSpPr/>
          <p:nvPr/>
        </p:nvSpPr>
        <p:spPr>
          <a:xfrm>
            <a:off x="7043928" y="7770876"/>
            <a:ext cx="42671" cy="33527"/>
          </a:xfrm>
          <a:prstGeom prst="rect">
            <a:avLst/>
          </a:prstGeom>
          <a:blipFill>
            <a:blip r:embed="rId24" cstate="print"/>
            <a:stretch>
              <a:fillRect/>
            </a:stretch>
          </a:blipFill>
        </p:spPr>
        <p:txBody>
          <a:bodyPr wrap="square" lIns="0" tIns="0" rIns="0" bIns="0" rtlCol="0"/>
          <a:lstStyle/>
          <a:p/>
        </p:txBody>
      </p:sp>
      <p:sp>
        <p:nvSpPr>
          <p:cNvPr id="152" name="object 152"/>
          <p:cNvSpPr/>
          <p:nvPr/>
        </p:nvSpPr>
        <p:spPr>
          <a:xfrm>
            <a:off x="6455664" y="7793735"/>
            <a:ext cx="25907" cy="10667"/>
          </a:xfrm>
          <a:prstGeom prst="rect">
            <a:avLst/>
          </a:prstGeom>
          <a:blipFill>
            <a:blip r:embed="rId25" cstate="print"/>
            <a:stretch>
              <a:fillRect/>
            </a:stretch>
          </a:blipFill>
        </p:spPr>
        <p:txBody>
          <a:bodyPr wrap="square" lIns="0" tIns="0" rIns="0" bIns="0" rtlCol="0"/>
          <a:lstStyle/>
          <a:p/>
        </p:txBody>
      </p:sp>
      <p:sp>
        <p:nvSpPr>
          <p:cNvPr id="153" name="object 153"/>
          <p:cNvSpPr/>
          <p:nvPr/>
        </p:nvSpPr>
        <p:spPr>
          <a:xfrm>
            <a:off x="6435852" y="7559039"/>
            <a:ext cx="0" cy="0"/>
          </a:xfrm>
          <a:custGeom>
            <a:avLst/>
            <a:gdLst/>
            <a:ahLst/>
            <a:cxnLst/>
            <a:rect l="l" t="t" r="r" b="b"/>
            <a:pathLst>
              <a:path w="0" h="0">
                <a:moveTo>
                  <a:pt x="0" y="0"/>
                </a:moveTo>
                <a:lnTo>
                  <a:pt x="0" y="0"/>
                </a:lnTo>
              </a:path>
            </a:pathLst>
          </a:custGeom>
          <a:ln w="6096">
            <a:solidFill>
              <a:srgbClr val="497EBA"/>
            </a:solidFill>
          </a:ln>
        </p:spPr>
        <p:txBody>
          <a:bodyPr wrap="square" lIns="0" tIns="0" rIns="0" bIns="0" rtlCol="0"/>
          <a:lstStyle/>
          <a:p/>
        </p:txBody>
      </p:sp>
      <p:sp>
        <p:nvSpPr>
          <p:cNvPr id="154" name="object 154"/>
          <p:cNvSpPr/>
          <p:nvPr/>
        </p:nvSpPr>
        <p:spPr>
          <a:xfrm>
            <a:off x="6454842" y="7792562"/>
            <a:ext cx="584835" cy="12065"/>
          </a:xfrm>
          <a:custGeom>
            <a:avLst/>
            <a:gdLst/>
            <a:ahLst/>
            <a:cxnLst/>
            <a:rect l="l" t="t" r="r" b="b"/>
            <a:pathLst>
              <a:path w="584834" h="12065">
                <a:moveTo>
                  <a:pt x="584573" y="11828"/>
                </a:moveTo>
                <a:lnTo>
                  <a:pt x="29777" y="11841"/>
                </a:lnTo>
                <a:lnTo>
                  <a:pt x="11227" y="7840"/>
                </a:lnTo>
                <a:lnTo>
                  <a:pt x="0" y="0"/>
                </a:lnTo>
              </a:path>
            </a:pathLst>
          </a:custGeom>
          <a:ln w="6096">
            <a:solidFill>
              <a:srgbClr val="497EBA"/>
            </a:solidFill>
          </a:ln>
        </p:spPr>
        <p:txBody>
          <a:bodyPr wrap="square" lIns="0" tIns="0" rIns="0" bIns="0" rtlCol="0"/>
          <a:lstStyle/>
          <a:p/>
        </p:txBody>
      </p:sp>
      <p:sp>
        <p:nvSpPr>
          <p:cNvPr id="155" name="object 155"/>
          <p:cNvSpPr/>
          <p:nvPr/>
        </p:nvSpPr>
        <p:spPr>
          <a:xfrm>
            <a:off x="6448602" y="7786673"/>
            <a:ext cx="5080" cy="5080"/>
          </a:xfrm>
          <a:custGeom>
            <a:avLst/>
            <a:gdLst/>
            <a:ahLst/>
            <a:cxnLst/>
            <a:rect l="l" t="t" r="r" b="b"/>
            <a:pathLst>
              <a:path w="5079" h="5079">
                <a:moveTo>
                  <a:pt x="5076" y="5076"/>
                </a:moveTo>
                <a:lnTo>
                  <a:pt x="1918" y="2870"/>
                </a:lnTo>
                <a:lnTo>
                  <a:pt x="0" y="0"/>
                </a:lnTo>
              </a:path>
            </a:pathLst>
          </a:custGeom>
          <a:ln w="6096">
            <a:solidFill>
              <a:srgbClr val="497EBA"/>
            </a:solidFill>
          </a:ln>
        </p:spPr>
        <p:txBody>
          <a:bodyPr wrap="square" lIns="0" tIns="0" rIns="0" bIns="0" rtlCol="0"/>
          <a:lstStyle/>
          <a:p/>
        </p:txBody>
      </p:sp>
      <p:sp>
        <p:nvSpPr>
          <p:cNvPr id="156" name="object 156"/>
          <p:cNvSpPr/>
          <p:nvPr/>
        </p:nvSpPr>
        <p:spPr>
          <a:xfrm>
            <a:off x="6445533" y="7782081"/>
            <a:ext cx="1270" cy="1905"/>
          </a:xfrm>
          <a:custGeom>
            <a:avLst/>
            <a:gdLst/>
            <a:ahLst/>
            <a:cxnLst/>
            <a:rect l="l" t="t" r="r" b="b"/>
            <a:pathLst>
              <a:path w="1270" h="1904">
                <a:moveTo>
                  <a:pt x="986" y="1476"/>
                </a:moveTo>
                <a:lnTo>
                  <a:pt x="0" y="0"/>
                </a:lnTo>
              </a:path>
            </a:pathLst>
          </a:custGeom>
          <a:ln w="6096">
            <a:solidFill>
              <a:srgbClr val="497EBA"/>
            </a:solidFill>
          </a:ln>
        </p:spPr>
        <p:txBody>
          <a:bodyPr wrap="square" lIns="0" tIns="0" rIns="0" bIns="0" rtlCol="0"/>
          <a:lstStyle/>
          <a:p/>
        </p:txBody>
      </p:sp>
      <p:sp>
        <p:nvSpPr>
          <p:cNvPr id="157" name="object 157"/>
          <p:cNvSpPr/>
          <p:nvPr/>
        </p:nvSpPr>
        <p:spPr>
          <a:xfrm>
            <a:off x="6443137" y="7778495"/>
            <a:ext cx="635" cy="635"/>
          </a:xfrm>
          <a:custGeom>
            <a:avLst/>
            <a:gdLst/>
            <a:ahLst/>
            <a:cxnLst/>
            <a:rect l="l" t="t" r="r" b="b"/>
            <a:pathLst>
              <a:path w="635" h="634">
                <a:moveTo>
                  <a:pt x="334" y="499"/>
                </a:moveTo>
                <a:lnTo>
                  <a:pt x="0" y="0"/>
                </a:lnTo>
              </a:path>
            </a:pathLst>
          </a:custGeom>
          <a:ln w="6095">
            <a:solidFill>
              <a:srgbClr val="497EBA"/>
            </a:solidFill>
          </a:ln>
        </p:spPr>
        <p:txBody>
          <a:bodyPr wrap="square" lIns="0" tIns="0" rIns="0" bIns="0" rtlCol="0"/>
          <a:lstStyle/>
          <a:p/>
        </p:txBody>
      </p:sp>
      <p:sp>
        <p:nvSpPr>
          <p:cNvPr id="158" name="object 158"/>
          <p:cNvSpPr/>
          <p:nvPr/>
        </p:nvSpPr>
        <p:spPr>
          <a:xfrm>
            <a:off x="6441101" y="7775447"/>
            <a:ext cx="1270" cy="1270"/>
          </a:xfrm>
          <a:custGeom>
            <a:avLst/>
            <a:gdLst/>
            <a:ahLst/>
            <a:cxnLst/>
            <a:rect l="l" t="t" r="r" b="b"/>
            <a:pathLst>
              <a:path w="1270" h="1270">
                <a:moveTo>
                  <a:pt x="846" y="1267"/>
                </a:moveTo>
                <a:lnTo>
                  <a:pt x="0" y="0"/>
                </a:lnTo>
              </a:path>
            </a:pathLst>
          </a:custGeom>
          <a:ln w="6096">
            <a:solidFill>
              <a:srgbClr val="497EBA"/>
            </a:solidFill>
          </a:ln>
        </p:spPr>
        <p:txBody>
          <a:bodyPr wrap="square" lIns="0" tIns="0" rIns="0" bIns="0" rtlCol="0"/>
          <a:lstStyle/>
          <a:p/>
        </p:txBody>
      </p:sp>
      <p:sp>
        <p:nvSpPr>
          <p:cNvPr id="159" name="object 159"/>
          <p:cNvSpPr/>
          <p:nvPr/>
        </p:nvSpPr>
        <p:spPr>
          <a:xfrm>
            <a:off x="6439594" y="7772399"/>
            <a:ext cx="1270" cy="2540"/>
          </a:xfrm>
          <a:custGeom>
            <a:avLst/>
            <a:gdLst/>
            <a:ahLst/>
            <a:cxnLst/>
            <a:rect l="l" t="t" r="r" b="b"/>
            <a:pathLst>
              <a:path w="1270" h="2540">
                <a:moveTo>
                  <a:pt x="829" y="2034"/>
                </a:moveTo>
                <a:lnTo>
                  <a:pt x="233" y="1143"/>
                </a:lnTo>
                <a:lnTo>
                  <a:pt x="0" y="0"/>
                </a:lnTo>
              </a:path>
            </a:pathLst>
          </a:custGeom>
          <a:ln w="6096">
            <a:solidFill>
              <a:srgbClr val="497EBA"/>
            </a:solidFill>
          </a:ln>
        </p:spPr>
        <p:txBody>
          <a:bodyPr wrap="square" lIns="0" tIns="0" rIns="0" bIns="0" rtlCol="0"/>
          <a:lstStyle/>
          <a:p/>
        </p:txBody>
      </p:sp>
      <p:sp>
        <p:nvSpPr>
          <p:cNvPr id="160" name="object 160"/>
          <p:cNvSpPr/>
          <p:nvPr/>
        </p:nvSpPr>
        <p:spPr>
          <a:xfrm>
            <a:off x="6438658" y="7767827"/>
            <a:ext cx="635" cy="1270"/>
          </a:xfrm>
          <a:custGeom>
            <a:avLst/>
            <a:gdLst/>
            <a:ahLst/>
            <a:cxnLst/>
            <a:rect l="l" t="t" r="r" b="b"/>
            <a:pathLst>
              <a:path w="635" h="1270">
                <a:moveTo>
                  <a:pt x="240" y="1177"/>
                </a:moveTo>
                <a:lnTo>
                  <a:pt x="0" y="0"/>
                </a:lnTo>
              </a:path>
            </a:pathLst>
          </a:custGeom>
          <a:ln w="6096">
            <a:solidFill>
              <a:srgbClr val="497EBA"/>
            </a:solidFill>
          </a:ln>
        </p:spPr>
        <p:txBody>
          <a:bodyPr wrap="square" lIns="0" tIns="0" rIns="0" bIns="0" rtlCol="0"/>
          <a:lstStyle/>
          <a:p/>
        </p:txBody>
      </p:sp>
      <p:sp>
        <p:nvSpPr>
          <p:cNvPr id="161" name="object 161"/>
          <p:cNvSpPr/>
          <p:nvPr/>
        </p:nvSpPr>
        <p:spPr>
          <a:xfrm>
            <a:off x="6436787" y="7758683"/>
            <a:ext cx="635" cy="3175"/>
          </a:xfrm>
          <a:custGeom>
            <a:avLst/>
            <a:gdLst/>
            <a:ahLst/>
            <a:cxnLst/>
            <a:rect l="l" t="t" r="r" b="b"/>
            <a:pathLst>
              <a:path w="635" h="3175">
                <a:moveTo>
                  <a:pt x="588" y="2874"/>
                </a:moveTo>
                <a:lnTo>
                  <a:pt x="0" y="0"/>
                </a:lnTo>
              </a:path>
            </a:pathLst>
          </a:custGeom>
          <a:ln w="6096">
            <a:solidFill>
              <a:srgbClr val="497EBA"/>
            </a:solidFill>
          </a:ln>
        </p:spPr>
        <p:txBody>
          <a:bodyPr wrap="square" lIns="0" tIns="0" rIns="0" bIns="0" rtlCol="0"/>
          <a:lstStyle/>
          <a:p/>
        </p:txBody>
      </p:sp>
      <p:sp>
        <p:nvSpPr>
          <p:cNvPr id="162" name="object 162"/>
          <p:cNvSpPr/>
          <p:nvPr/>
        </p:nvSpPr>
        <p:spPr>
          <a:xfrm>
            <a:off x="6435852" y="7559040"/>
            <a:ext cx="0" cy="195580"/>
          </a:xfrm>
          <a:custGeom>
            <a:avLst/>
            <a:gdLst/>
            <a:ahLst/>
            <a:cxnLst/>
            <a:rect l="l" t="t" r="r" b="b"/>
            <a:pathLst>
              <a:path w="0" h="195579">
                <a:moveTo>
                  <a:pt x="0" y="195072"/>
                </a:moveTo>
                <a:lnTo>
                  <a:pt x="0" y="195072"/>
                </a:lnTo>
                <a:lnTo>
                  <a:pt x="0" y="0"/>
                </a:lnTo>
              </a:path>
            </a:pathLst>
          </a:custGeom>
          <a:ln w="6096">
            <a:solidFill>
              <a:srgbClr val="497EBA"/>
            </a:solidFill>
          </a:ln>
        </p:spPr>
        <p:txBody>
          <a:bodyPr wrap="square" lIns="0" tIns="0" rIns="0" bIns="0" rtlCol="0"/>
          <a:lstStyle/>
          <a:p/>
        </p:txBody>
      </p:sp>
      <p:sp>
        <p:nvSpPr>
          <p:cNvPr id="163" name="object 163"/>
          <p:cNvSpPr/>
          <p:nvPr/>
        </p:nvSpPr>
        <p:spPr>
          <a:xfrm>
            <a:off x="7083552" y="7538634"/>
            <a:ext cx="635" cy="635"/>
          </a:xfrm>
          <a:custGeom>
            <a:avLst/>
            <a:gdLst/>
            <a:ahLst/>
            <a:cxnLst/>
            <a:rect l="l" t="t" r="r" b="b"/>
            <a:pathLst>
              <a:path w="634" h="634">
                <a:moveTo>
                  <a:pt x="0" y="0"/>
                </a:moveTo>
                <a:lnTo>
                  <a:pt x="396" y="593"/>
                </a:lnTo>
              </a:path>
            </a:pathLst>
          </a:custGeom>
          <a:ln w="6096">
            <a:solidFill>
              <a:srgbClr val="497EBA"/>
            </a:solidFill>
          </a:ln>
        </p:spPr>
        <p:txBody>
          <a:bodyPr wrap="square" lIns="0" tIns="0" rIns="0" bIns="0" rtlCol="0"/>
          <a:lstStyle/>
          <a:p/>
        </p:txBody>
      </p:sp>
      <p:sp>
        <p:nvSpPr>
          <p:cNvPr id="164" name="object 164"/>
          <p:cNvSpPr/>
          <p:nvPr/>
        </p:nvSpPr>
        <p:spPr>
          <a:xfrm>
            <a:off x="7086631" y="7558622"/>
            <a:ext cx="1905" cy="203200"/>
          </a:xfrm>
          <a:custGeom>
            <a:avLst/>
            <a:gdLst/>
            <a:ahLst/>
            <a:cxnLst/>
            <a:rect l="l" t="t" r="r" b="b"/>
            <a:pathLst>
              <a:path w="1904" h="203200">
                <a:moveTo>
                  <a:pt x="746" y="-3048"/>
                </a:moveTo>
                <a:lnTo>
                  <a:pt x="746" y="206247"/>
                </a:lnTo>
              </a:path>
            </a:pathLst>
          </a:custGeom>
          <a:ln w="7588">
            <a:solidFill>
              <a:srgbClr val="497EBA"/>
            </a:solidFill>
          </a:ln>
        </p:spPr>
        <p:txBody>
          <a:bodyPr wrap="square" lIns="0" tIns="0" rIns="0" bIns="0" rtlCol="0"/>
          <a:lstStyle/>
          <a:p/>
        </p:txBody>
      </p:sp>
      <p:sp>
        <p:nvSpPr>
          <p:cNvPr id="165" name="object 165"/>
          <p:cNvSpPr/>
          <p:nvPr/>
        </p:nvSpPr>
        <p:spPr>
          <a:xfrm>
            <a:off x="7084000" y="7772292"/>
            <a:ext cx="635" cy="1905"/>
          </a:xfrm>
          <a:custGeom>
            <a:avLst/>
            <a:gdLst/>
            <a:ahLst/>
            <a:cxnLst/>
            <a:rect l="l" t="t" r="r" b="b"/>
            <a:pathLst>
              <a:path w="634" h="1904">
                <a:moveTo>
                  <a:pt x="603" y="0"/>
                </a:moveTo>
                <a:lnTo>
                  <a:pt x="361" y="1250"/>
                </a:lnTo>
                <a:lnTo>
                  <a:pt x="0" y="1809"/>
                </a:lnTo>
              </a:path>
            </a:pathLst>
          </a:custGeom>
          <a:ln w="6095">
            <a:solidFill>
              <a:srgbClr val="497EBA"/>
            </a:solidFill>
          </a:ln>
        </p:spPr>
        <p:txBody>
          <a:bodyPr wrap="square" lIns="0" tIns="0" rIns="0" bIns="0" rtlCol="0"/>
          <a:lstStyle/>
          <a:p/>
        </p:txBody>
      </p:sp>
      <p:sp>
        <p:nvSpPr>
          <p:cNvPr id="166" name="object 166"/>
          <p:cNvSpPr/>
          <p:nvPr/>
        </p:nvSpPr>
        <p:spPr>
          <a:xfrm>
            <a:off x="7074870" y="7785241"/>
            <a:ext cx="2540" cy="3175"/>
          </a:xfrm>
          <a:custGeom>
            <a:avLst/>
            <a:gdLst/>
            <a:ahLst/>
            <a:cxnLst/>
            <a:rect l="l" t="t" r="r" b="b"/>
            <a:pathLst>
              <a:path w="2540" h="3175">
                <a:moveTo>
                  <a:pt x="1936" y="0"/>
                </a:moveTo>
                <a:lnTo>
                  <a:pt x="0" y="2997"/>
                </a:lnTo>
              </a:path>
            </a:pathLst>
          </a:custGeom>
          <a:ln w="6096">
            <a:solidFill>
              <a:srgbClr val="497EBA"/>
            </a:solidFill>
          </a:ln>
        </p:spPr>
        <p:txBody>
          <a:bodyPr wrap="square" lIns="0" tIns="0" rIns="0" bIns="0" rtlCol="0"/>
          <a:lstStyle/>
          <a:p/>
        </p:txBody>
      </p:sp>
      <p:sp>
        <p:nvSpPr>
          <p:cNvPr id="167" name="object 167"/>
          <p:cNvSpPr/>
          <p:nvPr/>
        </p:nvSpPr>
        <p:spPr>
          <a:xfrm>
            <a:off x="7074026" y="7789543"/>
            <a:ext cx="0" cy="0"/>
          </a:xfrm>
          <a:custGeom>
            <a:avLst/>
            <a:gdLst/>
            <a:ahLst/>
            <a:cxnLst/>
            <a:rect l="l" t="t" r="r" b="b"/>
            <a:pathLst>
              <a:path w="0" h="0">
                <a:moveTo>
                  <a:pt x="0" y="0"/>
                </a:moveTo>
                <a:lnTo>
                  <a:pt x="0" y="0"/>
                </a:lnTo>
                <a:lnTo>
                  <a:pt x="0" y="0"/>
                </a:lnTo>
              </a:path>
            </a:pathLst>
          </a:custGeom>
          <a:ln w="6096">
            <a:solidFill>
              <a:srgbClr val="497EBA"/>
            </a:solidFill>
          </a:ln>
        </p:spPr>
        <p:txBody>
          <a:bodyPr wrap="square" lIns="0" tIns="0" rIns="0" bIns="0" rtlCol="0"/>
          <a:lstStyle/>
          <a:p/>
        </p:txBody>
      </p:sp>
      <p:sp>
        <p:nvSpPr>
          <p:cNvPr id="168" name="object 168"/>
          <p:cNvSpPr/>
          <p:nvPr/>
        </p:nvSpPr>
        <p:spPr>
          <a:xfrm>
            <a:off x="7068920" y="7791533"/>
            <a:ext cx="2540" cy="1905"/>
          </a:xfrm>
          <a:custGeom>
            <a:avLst/>
            <a:gdLst/>
            <a:ahLst/>
            <a:cxnLst/>
            <a:rect l="l" t="t" r="r" b="b"/>
            <a:pathLst>
              <a:path w="2540" h="1904">
                <a:moveTo>
                  <a:pt x="2272" y="0"/>
                </a:moveTo>
                <a:lnTo>
                  <a:pt x="0" y="1594"/>
                </a:lnTo>
              </a:path>
            </a:pathLst>
          </a:custGeom>
          <a:ln w="6096">
            <a:solidFill>
              <a:srgbClr val="497EBA"/>
            </a:solidFill>
          </a:ln>
        </p:spPr>
        <p:txBody>
          <a:bodyPr wrap="square" lIns="0" tIns="0" rIns="0" bIns="0" rtlCol="0"/>
          <a:lstStyle/>
          <a:p/>
        </p:txBody>
      </p:sp>
      <p:sp>
        <p:nvSpPr>
          <p:cNvPr id="169" name="object 169"/>
          <p:cNvSpPr/>
          <p:nvPr/>
        </p:nvSpPr>
        <p:spPr>
          <a:xfrm>
            <a:off x="7043928" y="7796838"/>
            <a:ext cx="20320" cy="6985"/>
          </a:xfrm>
          <a:custGeom>
            <a:avLst/>
            <a:gdLst/>
            <a:ahLst/>
            <a:cxnLst/>
            <a:rect l="l" t="t" r="r" b="b"/>
            <a:pathLst>
              <a:path w="20320" h="6984">
                <a:moveTo>
                  <a:pt x="19702" y="0"/>
                </a:moveTo>
                <a:lnTo>
                  <a:pt x="14620" y="3564"/>
                </a:lnTo>
                <a:lnTo>
                  <a:pt x="0" y="6612"/>
                </a:lnTo>
              </a:path>
            </a:pathLst>
          </a:custGeom>
          <a:ln w="6096">
            <a:solidFill>
              <a:srgbClr val="497EBA"/>
            </a:solidFill>
          </a:ln>
        </p:spPr>
        <p:txBody>
          <a:bodyPr wrap="square" lIns="0" tIns="0" rIns="0" bIns="0" rtlCol="0"/>
          <a:lstStyle/>
          <a:p/>
        </p:txBody>
      </p:sp>
      <p:sp>
        <p:nvSpPr>
          <p:cNvPr id="170" name="object 170"/>
          <p:cNvSpPr/>
          <p:nvPr/>
        </p:nvSpPr>
        <p:spPr>
          <a:xfrm>
            <a:off x="6435852" y="7510271"/>
            <a:ext cx="652271" cy="294132"/>
          </a:xfrm>
          <a:prstGeom prst="rect">
            <a:avLst/>
          </a:prstGeom>
          <a:blipFill>
            <a:blip r:embed="rId26" cstate="print"/>
            <a:stretch>
              <a:fillRect/>
            </a:stretch>
          </a:blipFill>
        </p:spPr>
        <p:txBody>
          <a:bodyPr wrap="square" lIns="0" tIns="0" rIns="0" bIns="0" rtlCol="0"/>
          <a:lstStyle/>
          <a:p/>
        </p:txBody>
      </p:sp>
      <p:sp>
        <p:nvSpPr>
          <p:cNvPr id="171" name="object 171"/>
          <p:cNvSpPr/>
          <p:nvPr/>
        </p:nvSpPr>
        <p:spPr>
          <a:xfrm>
            <a:off x="6435852" y="7510271"/>
            <a:ext cx="652780" cy="294640"/>
          </a:xfrm>
          <a:custGeom>
            <a:avLst/>
            <a:gdLst/>
            <a:ahLst/>
            <a:cxnLst/>
            <a:rect l="l" t="t" r="r" b="b"/>
            <a:pathLst>
              <a:path w="652779" h="294640">
                <a:moveTo>
                  <a:pt x="0" y="48768"/>
                </a:moveTo>
                <a:lnTo>
                  <a:pt x="3976" y="29575"/>
                </a:lnTo>
                <a:lnTo>
                  <a:pt x="14668" y="14097"/>
                </a:lnTo>
                <a:lnTo>
                  <a:pt x="30218" y="3762"/>
                </a:lnTo>
                <a:lnTo>
                  <a:pt x="48768" y="0"/>
                </a:lnTo>
                <a:lnTo>
                  <a:pt x="603504" y="0"/>
                </a:lnTo>
                <a:lnTo>
                  <a:pt x="622696" y="3762"/>
                </a:lnTo>
                <a:lnTo>
                  <a:pt x="638175" y="14097"/>
                </a:lnTo>
                <a:lnTo>
                  <a:pt x="648509" y="29575"/>
                </a:lnTo>
                <a:lnTo>
                  <a:pt x="652272" y="48768"/>
                </a:lnTo>
                <a:lnTo>
                  <a:pt x="652272" y="243840"/>
                </a:lnTo>
                <a:lnTo>
                  <a:pt x="648509" y="263271"/>
                </a:lnTo>
                <a:lnTo>
                  <a:pt x="638175" y="279273"/>
                </a:lnTo>
                <a:lnTo>
                  <a:pt x="622696" y="290131"/>
                </a:lnTo>
                <a:lnTo>
                  <a:pt x="603504" y="294132"/>
                </a:lnTo>
                <a:lnTo>
                  <a:pt x="48768" y="294132"/>
                </a:lnTo>
                <a:lnTo>
                  <a:pt x="30218" y="290131"/>
                </a:lnTo>
                <a:lnTo>
                  <a:pt x="14668" y="279273"/>
                </a:lnTo>
                <a:lnTo>
                  <a:pt x="3976" y="263271"/>
                </a:lnTo>
                <a:lnTo>
                  <a:pt x="0" y="243840"/>
                </a:lnTo>
                <a:lnTo>
                  <a:pt x="0" y="48768"/>
                </a:lnTo>
                <a:close/>
              </a:path>
            </a:pathLst>
          </a:custGeom>
          <a:ln w="6096">
            <a:solidFill>
              <a:srgbClr val="497EBA"/>
            </a:solidFill>
          </a:ln>
        </p:spPr>
        <p:txBody>
          <a:bodyPr wrap="square" lIns="0" tIns="0" rIns="0" bIns="0" rtlCol="0"/>
          <a:lstStyle/>
          <a:p/>
        </p:txBody>
      </p:sp>
      <p:sp>
        <p:nvSpPr>
          <p:cNvPr id="172" name="object 172"/>
          <p:cNvSpPr txBox="1"/>
          <p:nvPr/>
        </p:nvSpPr>
        <p:spPr>
          <a:xfrm>
            <a:off x="6627814" y="7582912"/>
            <a:ext cx="283210" cy="144780"/>
          </a:xfrm>
          <a:prstGeom prst="rect">
            <a:avLst/>
          </a:prstGeom>
        </p:spPr>
        <p:txBody>
          <a:bodyPr wrap="square" lIns="0" tIns="16510" rIns="0" bIns="0" rtlCol="0" vert="horz">
            <a:spAutoFit/>
          </a:bodyPr>
          <a:lstStyle/>
          <a:p>
            <a:pPr>
              <a:lnSpc>
                <a:spcPct val="100000"/>
              </a:lnSpc>
              <a:spcBef>
                <a:spcPts val="130"/>
              </a:spcBef>
            </a:pPr>
            <a:r>
              <a:rPr dirty="0" sz="750" spc="15">
                <a:solidFill>
                  <a:srgbClr val="FFFFFF"/>
                </a:solidFill>
                <a:latin typeface="Arial"/>
                <a:cs typeface="Arial"/>
              </a:rPr>
              <a:t>C</a:t>
            </a:r>
            <a:r>
              <a:rPr dirty="0" sz="750" spc="15">
                <a:solidFill>
                  <a:srgbClr val="FFFFFF"/>
                </a:solidFill>
                <a:latin typeface="Arial"/>
                <a:cs typeface="Arial"/>
              </a:rPr>
              <a:t>r</a:t>
            </a:r>
            <a:r>
              <a:rPr dirty="0" sz="750" spc="15">
                <a:solidFill>
                  <a:srgbClr val="FFFFFF"/>
                </a:solidFill>
                <a:latin typeface="Arial"/>
                <a:cs typeface="Arial"/>
              </a:rPr>
              <a:t>e</a:t>
            </a:r>
            <a:r>
              <a:rPr dirty="0" sz="750" spc="10">
                <a:solidFill>
                  <a:srgbClr val="FFFFFF"/>
                </a:solidFill>
                <a:latin typeface="Arial"/>
                <a:cs typeface="Arial"/>
              </a:rPr>
              <a:t>e</a:t>
            </a:r>
            <a:r>
              <a:rPr dirty="0" sz="750" spc="15">
                <a:solidFill>
                  <a:srgbClr val="FFFFFF"/>
                </a:solidFill>
                <a:latin typeface="Arial"/>
                <a:cs typeface="Arial"/>
              </a:rPr>
              <a:t>p</a:t>
            </a:r>
            <a:endParaRPr sz="750">
              <a:latin typeface="Arial"/>
              <a:cs typeface="Arial"/>
            </a:endParaRPr>
          </a:p>
        </p:txBody>
      </p:sp>
      <p:sp>
        <p:nvSpPr>
          <p:cNvPr id="173" name="object 173"/>
          <p:cNvSpPr/>
          <p:nvPr/>
        </p:nvSpPr>
        <p:spPr>
          <a:xfrm>
            <a:off x="7060692" y="8170164"/>
            <a:ext cx="44195" cy="42671"/>
          </a:xfrm>
          <a:prstGeom prst="rect">
            <a:avLst/>
          </a:prstGeom>
          <a:blipFill>
            <a:blip r:embed="rId27" cstate="print"/>
            <a:stretch>
              <a:fillRect/>
            </a:stretch>
          </a:blipFill>
        </p:spPr>
        <p:txBody>
          <a:bodyPr wrap="square" lIns="0" tIns="0" rIns="0" bIns="0" rtlCol="0"/>
          <a:lstStyle/>
          <a:p/>
        </p:txBody>
      </p:sp>
      <p:sp>
        <p:nvSpPr>
          <p:cNvPr id="174" name="object 174"/>
          <p:cNvSpPr/>
          <p:nvPr/>
        </p:nvSpPr>
        <p:spPr>
          <a:xfrm>
            <a:off x="6454139" y="8170164"/>
            <a:ext cx="44196" cy="42671"/>
          </a:xfrm>
          <a:prstGeom prst="rect">
            <a:avLst/>
          </a:prstGeom>
          <a:blipFill>
            <a:blip r:embed="rId27" cstate="print"/>
            <a:stretch>
              <a:fillRect/>
            </a:stretch>
          </a:blipFill>
        </p:spPr>
        <p:txBody>
          <a:bodyPr wrap="square" lIns="0" tIns="0" rIns="0" bIns="0" rtlCol="0"/>
          <a:lstStyle/>
          <a:p/>
        </p:txBody>
      </p:sp>
      <p:sp>
        <p:nvSpPr>
          <p:cNvPr id="175" name="object 175"/>
          <p:cNvSpPr/>
          <p:nvPr/>
        </p:nvSpPr>
        <p:spPr>
          <a:xfrm>
            <a:off x="6452615" y="7940038"/>
            <a:ext cx="0" cy="0"/>
          </a:xfrm>
          <a:custGeom>
            <a:avLst/>
            <a:gdLst/>
            <a:ahLst/>
            <a:cxnLst/>
            <a:rect l="l" t="t" r="r" b="b"/>
            <a:pathLst>
              <a:path w="0" h="0">
                <a:moveTo>
                  <a:pt x="0" y="1"/>
                </a:moveTo>
                <a:lnTo>
                  <a:pt x="0" y="0"/>
                </a:lnTo>
              </a:path>
            </a:pathLst>
          </a:custGeom>
          <a:ln w="6096">
            <a:solidFill>
              <a:srgbClr val="497EBA"/>
            </a:solidFill>
          </a:ln>
        </p:spPr>
        <p:txBody>
          <a:bodyPr wrap="square" lIns="0" tIns="0" rIns="0" bIns="0" rtlCol="0"/>
          <a:lstStyle/>
          <a:p/>
        </p:txBody>
      </p:sp>
      <p:sp>
        <p:nvSpPr>
          <p:cNvPr id="176" name="object 176"/>
          <p:cNvSpPr/>
          <p:nvPr/>
        </p:nvSpPr>
        <p:spPr>
          <a:xfrm>
            <a:off x="6468617" y="7901177"/>
            <a:ext cx="0" cy="0"/>
          </a:xfrm>
          <a:custGeom>
            <a:avLst/>
            <a:gdLst/>
            <a:ahLst/>
            <a:cxnLst/>
            <a:rect l="l" t="t" r="r" b="b"/>
            <a:pathLst>
              <a:path w="0" h="0">
                <a:moveTo>
                  <a:pt x="0" y="0"/>
                </a:moveTo>
                <a:lnTo>
                  <a:pt x="0" y="0"/>
                </a:lnTo>
                <a:lnTo>
                  <a:pt x="0" y="0"/>
                </a:lnTo>
              </a:path>
            </a:pathLst>
          </a:custGeom>
          <a:ln w="6096">
            <a:solidFill>
              <a:srgbClr val="497EBA"/>
            </a:solidFill>
          </a:ln>
        </p:spPr>
        <p:txBody>
          <a:bodyPr wrap="square" lIns="0" tIns="0" rIns="0" bIns="0" rtlCol="0"/>
          <a:lstStyle/>
          <a:p/>
        </p:txBody>
      </p:sp>
      <p:sp>
        <p:nvSpPr>
          <p:cNvPr id="177" name="object 177"/>
          <p:cNvSpPr/>
          <p:nvPr/>
        </p:nvSpPr>
        <p:spPr>
          <a:xfrm>
            <a:off x="6499880" y="8211315"/>
            <a:ext cx="551815" cy="1905"/>
          </a:xfrm>
          <a:custGeom>
            <a:avLst/>
            <a:gdLst/>
            <a:ahLst/>
            <a:cxnLst/>
            <a:rect l="l" t="t" r="r" b="b"/>
            <a:pathLst>
              <a:path w="551815" h="1904">
                <a:moveTo>
                  <a:pt x="-3048" y="759"/>
                </a:moveTo>
                <a:lnTo>
                  <a:pt x="554832" y="759"/>
                </a:lnTo>
              </a:path>
            </a:pathLst>
          </a:custGeom>
          <a:ln w="7615">
            <a:solidFill>
              <a:srgbClr val="497EBA"/>
            </a:solidFill>
          </a:ln>
        </p:spPr>
        <p:txBody>
          <a:bodyPr wrap="square" lIns="0" tIns="0" rIns="0" bIns="0" rtlCol="0"/>
          <a:lstStyle/>
          <a:p/>
        </p:txBody>
      </p:sp>
      <p:sp>
        <p:nvSpPr>
          <p:cNvPr id="178" name="object 178"/>
          <p:cNvSpPr/>
          <p:nvPr/>
        </p:nvSpPr>
        <p:spPr>
          <a:xfrm>
            <a:off x="6479684" y="8204271"/>
            <a:ext cx="12700" cy="5715"/>
          </a:xfrm>
          <a:custGeom>
            <a:avLst/>
            <a:gdLst/>
            <a:ahLst/>
            <a:cxnLst/>
            <a:rect l="l" t="t" r="r" b="b"/>
            <a:pathLst>
              <a:path w="12700" h="5715">
                <a:moveTo>
                  <a:pt x="12557" y="5516"/>
                </a:moveTo>
                <a:lnTo>
                  <a:pt x="6364" y="4277"/>
                </a:lnTo>
                <a:lnTo>
                  <a:pt x="0" y="0"/>
                </a:lnTo>
              </a:path>
            </a:pathLst>
          </a:custGeom>
          <a:ln w="6096">
            <a:solidFill>
              <a:srgbClr val="497EBA"/>
            </a:solidFill>
          </a:ln>
        </p:spPr>
        <p:txBody>
          <a:bodyPr wrap="square" lIns="0" tIns="0" rIns="0" bIns="0" rtlCol="0"/>
          <a:lstStyle/>
          <a:p/>
        </p:txBody>
      </p:sp>
      <p:sp>
        <p:nvSpPr>
          <p:cNvPr id="179" name="object 179"/>
          <p:cNvSpPr/>
          <p:nvPr/>
        </p:nvSpPr>
        <p:spPr>
          <a:xfrm>
            <a:off x="6475257" y="8201296"/>
            <a:ext cx="3175" cy="1905"/>
          </a:xfrm>
          <a:custGeom>
            <a:avLst/>
            <a:gdLst/>
            <a:ahLst/>
            <a:cxnLst/>
            <a:rect l="l" t="t" r="r" b="b"/>
            <a:pathLst>
              <a:path w="3175" h="1904">
                <a:moveTo>
                  <a:pt x="2657" y="1786"/>
                </a:moveTo>
                <a:lnTo>
                  <a:pt x="0" y="0"/>
                </a:lnTo>
              </a:path>
            </a:pathLst>
          </a:custGeom>
          <a:ln w="6096">
            <a:solidFill>
              <a:srgbClr val="497EBA"/>
            </a:solidFill>
          </a:ln>
        </p:spPr>
        <p:txBody>
          <a:bodyPr wrap="square" lIns="0" tIns="0" rIns="0" bIns="0" rtlCol="0"/>
          <a:lstStyle/>
          <a:p/>
        </p:txBody>
      </p:sp>
      <p:sp>
        <p:nvSpPr>
          <p:cNvPr id="180" name="object 180"/>
          <p:cNvSpPr/>
          <p:nvPr/>
        </p:nvSpPr>
        <p:spPr>
          <a:xfrm>
            <a:off x="6466057" y="8193023"/>
            <a:ext cx="7620" cy="6985"/>
          </a:xfrm>
          <a:custGeom>
            <a:avLst/>
            <a:gdLst/>
            <a:ahLst/>
            <a:cxnLst/>
            <a:rect l="l" t="t" r="r" b="b"/>
            <a:pathLst>
              <a:path w="7620" h="6984">
                <a:moveTo>
                  <a:pt x="7209" y="6934"/>
                </a:moveTo>
                <a:lnTo>
                  <a:pt x="2560" y="3810"/>
                </a:lnTo>
                <a:lnTo>
                  <a:pt x="0" y="0"/>
                </a:lnTo>
              </a:path>
            </a:pathLst>
          </a:custGeom>
          <a:ln w="6096">
            <a:solidFill>
              <a:srgbClr val="497EBA"/>
            </a:solidFill>
          </a:ln>
        </p:spPr>
        <p:txBody>
          <a:bodyPr wrap="square" lIns="0" tIns="0" rIns="0" bIns="0" rtlCol="0"/>
          <a:lstStyle/>
          <a:p/>
        </p:txBody>
      </p:sp>
      <p:sp>
        <p:nvSpPr>
          <p:cNvPr id="181" name="object 181"/>
          <p:cNvSpPr/>
          <p:nvPr/>
        </p:nvSpPr>
        <p:spPr>
          <a:xfrm>
            <a:off x="6462984" y="8188451"/>
            <a:ext cx="1905" cy="3175"/>
          </a:xfrm>
          <a:custGeom>
            <a:avLst/>
            <a:gdLst/>
            <a:ahLst/>
            <a:cxnLst/>
            <a:rect l="l" t="t" r="r" b="b"/>
            <a:pathLst>
              <a:path w="1904" h="3175">
                <a:moveTo>
                  <a:pt x="1824" y="2713"/>
                </a:moveTo>
                <a:lnTo>
                  <a:pt x="0" y="0"/>
                </a:lnTo>
              </a:path>
            </a:pathLst>
          </a:custGeom>
          <a:ln w="6096">
            <a:solidFill>
              <a:srgbClr val="497EBA"/>
            </a:solidFill>
          </a:ln>
        </p:spPr>
        <p:txBody>
          <a:bodyPr wrap="square" lIns="0" tIns="0" rIns="0" bIns="0" rtlCol="0"/>
          <a:lstStyle/>
          <a:p/>
        </p:txBody>
      </p:sp>
      <p:sp>
        <p:nvSpPr>
          <p:cNvPr id="182" name="object 182"/>
          <p:cNvSpPr/>
          <p:nvPr/>
        </p:nvSpPr>
        <p:spPr>
          <a:xfrm>
            <a:off x="6460935" y="8185403"/>
            <a:ext cx="1270" cy="1270"/>
          </a:xfrm>
          <a:custGeom>
            <a:avLst/>
            <a:gdLst/>
            <a:ahLst/>
            <a:cxnLst/>
            <a:rect l="l" t="t" r="r" b="b"/>
            <a:pathLst>
              <a:path w="1270" h="1270">
                <a:moveTo>
                  <a:pt x="824" y="1227"/>
                </a:moveTo>
                <a:lnTo>
                  <a:pt x="0" y="0"/>
                </a:lnTo>
              </a:path>
            </a:pathLst>
          </a:custGeom>
          <a:ln w="6096">
            <a:solidFill>
              <a:srgbClr val="497EBA"/>
            </a:solidFill>
          </a:ln>
        </p:spPr>
        <p:txBody>
          <a:bodyPr wrap="square" lIns="0" tIns="0" rIns="0" bIns="0" rtlCol="0"/>
          <a:lstStyle/>
          <a:p/>
        </p:txBody>
      </p:sp>
      <p:sp>
        <p:nvSpPr>
          <p:cNvPr id="183" name="object 183"/>
          <p:cNvSpPr/>
          <p:nvPr/>
        </p:nvSpPr>
        <p:spPr>
          <a:xfrm>
            <a:off x="6457862" y="8180831"/>
            <a:ext cx="2540" cy="3810"/>
          </a:xfrm>
          <a:custGeom>
            <a:avLst/>
            <a:gdLst/>
            <a:ahLst/>
            <a:cxnLst/>
            <a:rect l="l" t="t" r="r" b="b"/>
            <a:pathLst>
              <a:path w="2539" h="3809">
                <a:moveTo>
                  <a:pt x="2373" y="3531"/>
                </a:moveTo>
                <a:lnTo>
                  <a:pt x="0" y="0"/>
                </a:lnTo>
              </a:path>
            </a:pathLst>
          </a:custGeom>
          <a:ln w="6096">
            <a:solidFill>
              <a:srgbClr val="497EBA"/>
            </a:solidFill>
          </a:ln>
        </p:spPr>
        <p:txBody>
          <a:bodyPr wrap="square" lIns="0" tIns="0" rIns="0" bIns="0" rtlCol="0"/>
          <a:lstStyle/>
          <a:p/>
        </p:txBody>
      </p:sp>
      <p:sp>
        <p:nvSpPr>
          <p:cNvPr id="184" name="object 184"/>
          <p:cNvSpPr/>
          <p:nvPr/>
        </p:nvSpPr>
        <p:spPr>
          <a:xfrm>
            <a:off x="6456273" y="8176259"/>
            <a:ext cx="1270" cy="3810"/>
          </a:xfrm>
          <a:custGeom>
            <a:avLst/>
            <a:gdLst/>
            <a:ahLst/>
            <a:cxnLst/>
            <a:rect l="l" t="t" r="r" b="b"/>
            <a:pathLst>
              <a:path w="1270" h="3809">
                <a:moveTo>
                  <a:pt x="914" y="3568"/>
                </a:moveTo>
                <a:lnTo>
                  <a:pt x="628" y="3143"/>
                </a:lnTo>
                <a:lnTo>
                  <a:pt x="0" y="0"/>
                </a:lnTo>
              </a:path>
            </a:pathLst>
          </a:custGeom>
          <a:ln w="6096">
            <a:solidFill>
              <a:srgbClr val="497EBA"/>
            </a:solidFill>
          </a:ln>
        </p:spPr>
        <p:txBody>
          <a:bodyPr wrap="square" lIns="0" tIns="0" rIns="0" bIns="0" rtlCol="0"/>
          <a:lstStyle/>
          <a:p/>
        </p:txBody>
      </p:sp>
      <p:sp>
        <p:nvSpPr>
          <p:cNvPr id="185" name="object 185"/>
          <p:cNvSpPr/>
          <p:nvPr/>
        </p:nvSpPr>
        <p:spPr>
          <a:xfrm>
            <a:off x="6455054" y="8170164"/>
            <a:ext cx="635" cy="3175"/>
          </a:xfrm>
          <a:custGeom>
            <a:avLst/>
            <a:gdLst/>
            <a:ahLst/>
            <a:cxnLst/>
            <a:rect l="l" t="t" r="r" b="b"/>
            <a:pathLst>
              <a:path w="635" h="3175">
                <a:moveTo>
                  <a:pt x="609" y="3049"/>
                </a:moveTo>
                <a:lnTo>
                  <a:pt x="0" y="0"/>
                </a:lnTo>
              </a:path>
            </a:pathLst>
          </a:custGeom>
          <a:ln w="6096">
            <a:solidFill>
              <a:srgbClr val="497EBA"/>
            </a:solidFill>
          </a:ln>
        </p:spPr>
        <p:txBody>
          <a:bodyPr wrap="square" lIns="0" tIns="0" rIns="0" bIns="0" rtlCol="0"/>
          <a:lstStyle/>
          <a:p/>
        </p:txBody>
      </p:sp>
      <p:sp>
        <p:nvSpPr>
          <p:cNvPr id="186" name="object 186"/>
          <p:cNvSpPr/>
          <p:nvPr/>
        </p:nvSpPr>
        <p:spPr>
          <a:xfrm>
            <a:off x="6452920" y="8159495"/>
            <a:ext cx="1270" cy="6350"/>
          </a:xfrm>
          <a:custGeom>
            <a:avLst/>
            <a:gdLst/>
            <a:ahLst/>
            <a:cxnLst/>
            <a:rect l="l" t="t" r="r" b="b"/>
            <a:pathLst>
              <a:path w="1270" h="6350">
                <a:moveTo>
                  <a:pt x="1219" y="6097"/>
                </a:moveTo>
                <a:lnTo>
                  <a:pt x="0" y="0"/>
                </a:lnTo>
              </a:path>
            </a:pathLst>
          </a:custGeom>
          <a:ln w="6096">
            <a:solidFill>
              <a:srgbClr val="497EBA"/>
            </a:solidFill>
          </a:ln>
        </p:spPr>
        <p:txBody>
          <a:bodyPr wrap="square" lIns="0" tIns="0" rIns="0" bIns="0" rtlCol="0"/>
          <a:lstStyle/>
          <a:p/>
        </p:txBody>
      </p:sp>
      <p:sp>
        <p:nvSpPr>
          <p:cNvPr id="187" name="object 187"/>
          <p:cNvSpPr/>
          <p:nvPr/>
        </p:nvSpPr>
        <p:spPr>
          <a:xfrm>
            <a:off x="6452615" y="7940040"/>
            <a:ext cx="0" cy="218440"/>
          </a:xfrm>
          <a:custGeom>
            <a:avLst/>
            <a:gdLst/>
            <a:ahLst/>
            <a:cxnLst/>
            <a:rect l="l" t="t" r="r" b="b"/>
            <a:pathLst>
              <a:path w="0" h="218440">
                <a:moveTo>
                  <a:pt x="0" y="217933"/>
                </a:moveTo>
                <a:lnTo>
                  <a:pt x="0" y="217931"/>
                </a:lnTo>
                <a:lnTo>
                  <a:pt x="0" y="0"/>
                </a:lnTo>
              </a:path>
            </a:pathLst>
          </a:custGeom>
          <a:ln w="6096">
            <a:solidFill>
              <a:srgbClr val="497EBA"/>
            </a:solidFill>
          </a:ln>
        </p:spPr>
        <p:txBody>
          <a:bodyPr wrap="square" lIns="0" tIns="0" rIns="0" bIns="0" rtlCol="0"/>
          <a:lstStyle/>
          <a:p/>
        </p:txBody>
      </p:sp>
      <p:sp>
        <p:nvSpPr>
          <p:cNvPr id="188" name="object 188"/>
          <p:cNvSpPr/>
          <p:nvPr/>
        </p:nvSpPr>
        <p:spPr>
          <a:xfrm>
            <a:off x="7088462" y="8196269"/>
            <a:ext cx="1270" cy="1270"/>
          </a:xfrm>
          <a:custGeom>
            <a:avLst/>
            <a:gdLst/>
            <a:ahLst/>
            <a:cxnLst/>
            <a:rect l="l" t="t" r="r" b="b"/>
            <a:pathLst>
              <a:path w="1270" h="1270">
                <a:moveTo>
                  <a:pt x="987" y="0"/>
                </a:moveTo>
                <a:lnTo>
                  <a:pt x="613" y="563"/>
                </a:lnTo>
                <a:lnTo>
                  <a:pt x="0" y="987"/>
                </a:lnTo>
              </a:path>
            </a:pathLst>
          </a:custGeom>
          <a:ln w="6096">
            <a:solidFill>
              <a:srgbClr val="497EBA"/>
            </a:solidFill>
          </a:ln>
        </p:spPr>
        <p:txBody>
          <a:bodyPr wrap="square" lIns="0" tIns="0" rIns="0" bIns="0" rtlCol="0"/>
          <a:lstStyle/>
          <a:p/>
        </p:txBody>
      </p:sp>
      <p:sp>
        <p:nvSpPr>
          <p:cNvPr id="189" name="object 189"/>
          <p:cNvSpPr/>
          <p:nvPr/>
        </p:nvSpPr>
        <p:spPr>
          <a:xfrm>
            <a:off x="7067836" y="8206171"/>
            <a:ext cx="8255" cy="3810"/>
          </a:xfrm>
          <a:custGeom>
            <a:avLst/>
            <a:gdLst/>
            <a:ahLst/>
            <a:cxnLst/>
            <a:rect l="l" t="t" r="r" b="b"/>
            <a:pathLst>
              <a:path w="8254" h="3809">
                <a:moveTo>
                  <a:pt x="7707" y="0"/>
                </a:moveTo>
                <a:lnTo>
                  <a:pt x="4262" y="2377"/>
                </a:lnTo>
                <a:lnTo>
                  <a:pt x="0" y="3266"/>
                </a:lnTo>
              </a:path>
            </a:pathLst>
          </a:custGeom>
          <a:ln w="6096">
            <a:solidFill>
              <a:srgbClr val="497EBA"/>
            </a:solidFill>
          </a:ln>
        </p:spPr>
        <p:txBody>
          <a:bodyPr wrap="square" lIns="0" tIns="0" rIns="0" bIns="0" rtlCol="0"/>
          <a:lstStyle/>
          <a:p/>
        </p:txBody>
      </p:sp>
      <p:sp>
        <p:nvSpPr>
          <p:cNvPr id="190" name="object 190"/>
          <p:cNvSpPr/>
          <p:nvPr/>
        </p:nvSpPr>
        <p:spPr>
          <a:xfrm>
            <a:off x="6452615" y="7885176"/>
            <a:ext cx="652271" cy="327659"/>
          </a:xfrm>
          <a:prstGeom prst="rect">
            <a:avLst/>
          </a:prstGeom>
          <a:blipFill>
            <a:blip r:embed="rId28" cstate="print"/>
            <a:stretch>
              <a:fillRect/>
            </a:stretch>
          </a:blipFill>
        </p:spPr>
        <p:txBody>
          <a:bodyPr wrap="square" lIns="0" tIns="0" rIns="0" bIns="0" rtlCol="0"/>
          <a:lstStyle/>
          <a:p/>
        </p:txBody>
      </p:sp>
      <p:sp>
        <p:nvSpPr>
          <p:cNvPr id="191" name="object 191"/>
          <p:cNvSpPr/>
          <p:nvPr/>
        </p:nvSpPr>
        <p:spPr>
          <a:xfrm>
            <a:off x="6452615" y="7885176"/>
            <a:ext cx="652780" cy="327660"/>
          </a:xfrm>
          <a:custGeom>
            <a:avLst/>
            <a:gdLst/>
            <a:ahLst/>
            <a:cxnLst/>
            <a:rect l="l" t="t" r="r" b="b"/>
            <a:pathLst>
              <a:path w="652779" h="327659">
                <a:moveTo>
                  <a:pt x="0" y="54864"/>
                </a:moveTo>
                <a:lnTo>
                  <a:pt x="4286" y="33432"/>
                </a:lnTo>
                <a:lnTo>
                  <a:pt x="16002" y="16002"/>
                </a:lnTo>
                <a:lnTo>
                  <a:pt x="33432" y="4286"/>
                </a:lnTo>
                <a:lnTo>
                  <a:pt x="54864" y="0"/>
                </a:lnTo>
                <a:lnTo>
                  <a:pt x="598932" y="0"/>
                </a:lnTo>
                <a:lnTo>
                  <a:pt x="619482" y="4286"/>
                </a:lnTo>
                <a:lnTo>
                  <a:pt x="636460" y="16002"/>
                </a:lnTo>
                <a:lnTo>
                  <a:pt x="648009" y="33432"/>
                </a:lnTo>
                <a:lnTo>
                  <a:pt x="652272" y="54864"/>
                </a:lnTo>
                <a:lnTo>
                  <a:pt x="652272" y="272795"/>
                </a:lnTo>
                <a:lnTo>
                  <a:pt x="648009" y="294227"/>
                </a:lnTo>
                <a:lnTo>
                  <a:pt x="636460" y="311657"/>
                </a:lnTo>
                <a:lnTo>
                  <a:pt x="619482" y="323373"/>
                </a:lnTo>
                <a:lnTo>
                  <a:pt x="598932" y="327659"/>
                </a:lnTo>
                <a:lnTo>
                  <a:pt x="54864" y="327659"/>
                </a:lnTo>
                <a:lnTo>
                  <a:pt x="33432" y="323373"/>
                </a:lnTo>
                <a:lnTo>
                  <a:pt x="16002" y="311657"/>
                </a:lnTo>
                <a:lnTo>
                  <a:pt x="4286" y="294227"/>
                </a:lnTo>
                <a:lnTo>
                  <a:pt x="0" y="272795"/>
                </a:lnTo>
                <a:lnTo>
                  <a:pt x="0" y="54864"/>
                </a:lnTo>
                <a:close/>
              </a:path>
            </a:pathLst>
          </a:custGeom>
          <a:ln w="6096">
            <a:solidFill>
              <a:srgbClr val="497EBA"/>
            </a:solidFill>
          </a:ln>
        </p:spPr>
        <p:txBody>
          <a:bodyPr wrap="square" lIns="0" tIns="0" rIns="0" bIns="0" rtlCol="0"/>
          <a:lstStyle/>
          <a:p/>
        </p:txBody>
      </p:sp>
      <p:sp>
        <p:nvSpPr>
          <p:cNvPr id="192" name="object 192"/>
          <p:cNvSpPr txBox="1"/>
          <p:nvPr/>
        </p:nvSpPr>
        <p:spPr>
          <a:xfrm>
            <a:off x="6556197" y="7974602"/>
            <a:ext cx="458470" cy="144780"/>
          </a:xfrm>
          <a:prstGeom prst="rect">
            <a:avLst/>
          </a:prstGeom>
        </p:spPr>
        <p:txBody>
          <a:bodyPr wrap="square" lIns="0" tIns="16510" rIns="0" bIns="0" rtlCol="0" vert="horz">
            <a:spAutoFit/>
          </a:bodyPr>
          <a:lstStyle/>
          <a:p>
            <a:pPr>
              <a:lnSpc>
                <a:spcPct val="100000"/>
              </a:lnSpc>
              <a:spcBef>
                <a:spcPts val="130"/>
              </a:spcBef>
            </a:pPr>
            <a:r>
              <a:rPr dirty="0" sz="750" spc="10">
                <a:solidFill>
                  <a:srgbClr val="FFFFFF"/>
                </a:solidFill>
                <a:latin typeface="Arial"/>
                <a:cs typeface="Arial"/>
              </a:rPr>
              <a:t>Shrinkage</a:t>
            </a:r>
            <a:endParaRPr sz="750">
              <a:latin typeface="Arial"/>
              <a:cs typeface="Arial"/>
            </a:endParaRPr>
          </a:p>
        </p:txBody>
      </p:sp>
      <p:sp>
        <p:nvSpPr>
          <p:cNvPr id="193" name="object 193"/>
          <p:cNvSpPr/>
          <p:nvPr/>
        </p:nvSpPr>
        <p:spPr>
          <a:xfrm>
            <a:off x="7045452" y="8583167"/>
            <a:ext cx="42671" cy="42671"/>
          </a:xfrm>
          <a:prstGeom prst="rect">
            <a:avLst/>
          </a:prstGeom>
          <a:blipFill>
            <a:blip r:embed="rId29" cstate="print"/>
            <a:stretch>
              <a:fillRect/>
            </a:stretch>
          </a:blipFill>
        </p:spPr>
        <p:txBody>
          <a:bodyPr wrap="square" lIns="0" tIns="0" rIns="0" bIns="0" rtlCol="0"/>
          <a:lstStyle/>
          <a:p/>
        </p:txBody>
      </p:sp>
      <p:sp>
        <p:nvSpPr>
          <p:cNvPr id="194" name="object 194"/>
          <p:cNvSpPr/>
          <p:nvPr/>
        </p:nvSpPr>
        <p:spPr>
          <a:xfrm>
            <a:off x="6435852" y="8354567"/>
            <a:ext cx="0" cy="0"/>
          </a:xfrm>
          <a:custGeom>
            <a:avLst/>
            <a:gdLst/>
            <a:ahLst/>
            <a:cxnLst/>
            <a:rect l="l" t="t" r="r" b="b"/>
            <a:pathLst>
              <a:path w="0" h="0">
                <a:moveTo>
                  <a:pt x="0" y="0"/>
                </a:moveTo>
                <a:lnTo>
                  <a:pt x="0" y="0"/>
                </a:lnTo>
              </a:path>
            </a:pathLst>
          </a:custGeom>
          <a:ln w="6096">
            <a:solidFill>
              <a:srgbClr val="497EBA"/>
            </a:solidFill>
          </a:ln>
        </p:spPr>
        <p:txBody>
          <a:bodyPr wrap="square" lIns="0" tIns="0" rIns="0" bIns="0" rtlCol="0"/>
          <a:lstStyle/>
          <a:p/>
        </p:txBody>
      </p:sp>
      <p:sp>
        <p:nvSpPr>
          <p:cNvPr id="195" name="object 195"/>
          <p:cNvSpPr/>
          <p:nvPr/>
        </p:nvSpPr>
        <p:spPr>
          <a:xfrm>
            <a:off x="6483115" y="8624328"/>
            <a:ext cx="551815" cy="1905"/>
          </a:xfrm>
          <a:custGeom>
            <a:avLst/>
            <a:gdLst/>
            <a:ahLst/>
            <a:cxnLst/>
            <a:rect l="l" t="t" r="r" b="b"/>
            <a:pathLst>
              <a:path w="551815" h="1904">
                <a:moveTo>
                  <a:pt x="-3047" y="755"/>
                </a:moveTo>
                <a:lnTo>
                  <a:pt x="554853" y="755"/>
                </a:lnTo>
              </a:path>
            </a:pathLst>
          </a:custGeom>
          <a:ln w="7607">
            <a:solidFill>
              <a:srgbClr val="497EBA"/>
            </a:solidFill>
          </a:ln>
        </p:spPr>
        <p:txBody>
          <a:bodyPr wrap="square" lIns="0" tIns="0" rIns="0" bIns="0" rtlCol="0"/>
          <a:lstStyle/>
          <a:p/>
        </p:txBody>
      </p:sp>
      <p:sp>
        <p:nvSpPr>
          <p:cNvPr id="196" name="object 196"/>
          <p:cNvSpPr/>
          <p:nvPr/>
        </p:nvSpPr>
        <p:spPr>
          <a:xfrm>
            <a:off x="6467087" y="8620121"/>
            <a:ext cx="5080" cy="2540"/>
          </a:xfrm>
          <a:custGeom>
            <a:avLst/>
            <a:gdLst/>
            <a:ahLst/>
            <a:cxnLst/>
            <a:rect l="l" t="t" r="r" b="b"/>
            <a:pathLst>
              <a:path w="5079" h="2540">
                <a:moveTo>
                  <a:pt x="4736" y="1960"/>
                </a:moveTo>
                <a:lnTo>
                  <a:pt x="2197" y="1455"/>
                </a:lnTo>
                <a:lnTo>
                  <a:pt x="0" y="0"/>
                </a:lnTo>
              </a:path>
            </a:pathLst>
          </a:custGeom>
          <a:ln w="6095">
            <a:solidFill>
              <a:srgbClr val="497EBA"/>
            </a:solidFill>
          </a:ln>
        </p:spPr>
        <p:txBody>
          <a:bodyPr wrap="square" lIns="0" tIns="0" rIns="0" bIns="0" rtlCol="0"/>
          <a:lstStyle/>
          <a:p/>
        </p:txBody>
      </p:sp>
      <p:sp>
        <p:nvSpPr>
          <p:cNvPr id="197" name="object 197"/>
          <p:cNvSpPr/>
          <p:nvPr/>
        </p:nvSpPr>
        <p:spPr>
          <a:xfrm>
            <a:off x="6453025" y="8610804"/>
            <a:ext cx="4445" cy="3175"/>
          </a:xfrm>
          <a:custGeom>
            <a:avLst/>
            <a:gdLst/>
            <a:ahLst/>
            <a:cxnLst/>
            <a:rect l="l" t="t" r="r" b="b"/>
            <a:pathLst>
              <a:path w="4445" h="3175">
                <a:moveTo>
                  <a:pt x="3909" y="2590"/>
                </a:moveTo>
                <a:lnTo>
                  <a:pt x="0" y="0"/>
                </a:lnTo>
              </a:path>
            </a:pathLst>
          </a:custGeom>
          <a:ln w="6096">
            <a:solidFill>
              <a:srgbClr val="497EBA"/>
            </a:solidFill>
          </a:ln>
        </p:spPr>
        <p:txBody>
          <a:bodyPr wrap="square" lIns="0" tIns="0" rIns="0" bIns="0" rtlCol="0"/>
          <a:lstStyle/>
          <a:p/>
        </p:txBody>
      </p:sp>
      <p:sp>
        <p:nvSpPr>
          <p:cNvPr id="198" name="object 198"/>
          <p:cNvSpPr/>
          <p:nvPr/>
        </p:nvSpPr>
        <p:spPr>
          <a:xfrm>
            <a:off x="6448037" y="8604497"/>
            <a:ext cx="3175" cy="4445"/>
          </a:xfrm>
          <a:custGeom>
            <a:avLst/>
            <a:gdLst/>
            <a:ahLst/>
            <a:cxnLst/>
            <a:rect l="l" t="t" r="r" b="b"/>
            <a:pathLst>
              <a:path w="3175" h="4445">
                <a:moveTo>
                  <a:pt x="3055" y="4427"/>
                </a:moveTo>
                <a:lnTo>
                  <a:pt x="0" y="0"/>
                </a:lnTo>
              </a:path>
            </a:pathLst>
          </a:custGeom>
          <a:ln w="6096">
            <a:solidFill>
              <a:srgbClr val="497EBA"/>
            </a:solidFill>
          </a:ln>
        </p:spPr>
        <p:txBody>
          <a:bodyPr wrap="square" lIns="0" tIns="0" rIns="0" bIns="0" rtlCol="0"/>
          <a:lstStyle/>
          <a:p/>
        </p:txBody>
      </p:sp>
      <p:sp>
        <p:nvSpPr>
          <p:cNvPr id="199" name="object 199"/>
          <p:cNvSpPr/>
          <p:nvPr/>
        </p:nvSpPr>
        <p:spPr>
          <a:xfrm>
            <a:off x="6444886" y="8599931"/>
            <a:ext cx="635" cy="635"/>
          </a:xfrm>
          <a:custGeom>
            <a:avLst/>
            <a:gdLst/>
            <a:ahLst/>
            <a:cxnLst/>
            <a:rect l="l" t="t" r="r" b="b"/>
            <a:pathLst>
              <a:path w="635" h="634">
                <a:moveTo>
                  <a:pt x="109" y="158"/>
                </a:moveTo>
                <a:lnTo>
                  <a:pt x="0" y="0"/>
                </a:lnTo>
              </a:path>
            </a:pathLst>
          </a:custGeom>
          <a:ln w="6096">
            <a:solidFill>
              <a:srgbClr val="497EBA"/>
            </a:solidFill>
          </a:ln>
        </p:spPr>
        <p:txBody>
          <a:bodyPr wrap="square" lIns="0" tIns="0" rIns="0" bIns="0" rtlCol="0"/>
          <a:lstStyle/>
          <a:p/>
        </p:txBody>
      </p:sp>
      <p:sp>
        <p:nvSpPr>
          <p:cNvPr id="200" name="object 200"/>
          <p:cNvSpPr/>
          <p:nvPr/>
        </p:nvSpPr>
        <p:spPr>
          <a:xfrm>
            <a:off x="6442783" y="8596883"/>
            <a:ext cx="1270" cy="1270"/>
          </a:xfrm>
          <a:custGeom>
            <a:avLst/>
            <a:gdLst/>
            <a:ahLst/>
            <a:cxnLst/>
            <a:rect l="l" t="t" r="r" b="b"/>
            <a:pathLst>
              <a:path w="1270" h="1270">
                <a:moveTo>
                  <a:pt x="688" y="997"/>
                </a:moveTo>
                <a:lnTo>
                  <a:pt x="0" y="0"/>
                </a:lnTo>
              </a:path>
            </a:pathLst>
          </a:custGeom>
          <a:ln w="6096">
            <a:solidFill>
              <a:srgbClr val="497EBA"/>
            </a:solidFill>
          </a:ln>
        </p:spPr>
        <p:txBody>
          <a:bodyPr wrap="square" lIns="0" tIns="0" rIns="0" bIns="0" rtlCol="0"/>
          <a:lstStyle/>
          <a:p/>
        </p:txBody>
      </p:sp>
      <p:sp>
        <p:nvSpPr>
          <p:cNvPr id="201" name="object 201"/>
          <p:cNvSpPr/>
          <p:nvPr/>
        </p:nvSpPr>
        <p:spPr>
          <a:xfrm>
            <a:off x="6440680" y="8593835"/>
            <a:ext cx="1270" cy="1905"/>
          </a:xfrm>
          <a:custGeom>
            <a:avLst/>
            <a:gdLst/>
            <a:ahLst/>
            <a:cxnLst/>
            <a:rect l="l" t="t" r="r" b="b"/>
            <a:pathLst>
              <a:path w="1270" h="1904">
                <a:moveTo>
                  <a:pt x="1267" y="1836"/>
                </a:moveTo>
                <a:lnTo>
                  <a:pt x="0" y="0"/>
                </a:lnTo>
              </a:path>
            </a:pathLst>
          </a:custGeom>
          <a:ln w="6096">
            <a:solidFill>
              <a:srgbClr val="497EBA"/>
            </a:solidFill>
          </a:ln>
        </p:spPr>
        <p:txBody>
          <a:bodyPr wrap="square" lIns="0" tIns="0" rIns="0" bIns="0" rtlCol="0"/>
          <a:lstStyle/>
          <a:p/>
        </p:txBody>
      </p:sp>
      <p:sp>
        <p:nvSpPr>
          <p:cNvPr id="202" name="object 202"/>
          <p:cNvSpPr/>
          <p:nvPr/>
        </p:nvSpPr>
        <p:spPr>
          <a:xfrm>
            <a:off x="6439666" y="8590788"/>
            <a:ext cx="1270" cy="3175"/>
          </a:xfrm>
          <a:custGeom>
            <a:avLst/>
            <a:gdLst/>
            <a:ahLst/>
            <a:cxnLst/>
            <a:rect l="l" t="t" r="r" b="b"/>
            <a:pathLst>
              <a:path w="1270" h="3175">
                <a:moveTo>
                  <a:pt x="757" y="2676"/>
                </a:moveTo>
                <a:lnTo>
                  <a:pt x="471" y="2262"/>
                </a:lnTo>
                <a:lnTo>
                  <a:pt x="0" y="0"/>
                </a:lnTo>
              </a:path>
            </a:pathLst>
          </a:custGeom>
          <a:ln w="6096">
            <a:solidFill>
              <a:srgbClr val="497EBA"/>
            </a:solidFill>
          </a:ln>
        </p:spPr>
        <p:txBody>
          <a:bodyPr wrap="square" lIns="0" tIns="0" rIns="0" bIns="0" rtlCol="0"/>
          <a:lstStyle/>
          <a:p/>
        </p:txBody>
      </p:sp>
      <p:sp>
        <p:nvSpPr>
          <p:cNvPr id="203" name="object 203"/>
          <p:cNvSpPr/>
          <p:nvPr/>
        </p:nvSpPr>
        <p:spPr>
          <a:xfrm>
            <a:off x="6438394" y="8584692"/>
            <a:ext cx="635" cy="2540"/>
          </a:xfrm>
          <a:custGeom>
            <a:avLst/>
            <a:gdLst/>
            <a:ahLst/>
            <a:cxnLst/>
            <a:rect l="l" t="t" r="r" b="b"/>
            <a:pathLst>
              <a:path w="635" h="2540">
                <a:moveTo>
                  <a:pt x="505" y="2421"/>
                </a:moveTo>
                <a:lnTo>
                  <a:pt x="0" y="0"/>
                </a:lnTo>
              </a:path>
            </a:pathLst>
          </a:custGeom>
          <a:ln w="6096">
            <a:solidFill>
              <a:srgbClr val="497EBA"/>
            </a:solidFill>
          </a:ln>
        </p:spPr>
        <p:txBody>
          <a:bodyPr wrap="square" lIns="0" tIns="0" rIns="0" bIns="0" rtlCol="0"/>
          <a:lstStyle/>
          <a:p/>
        </p:txBody>
      </p:sp>
      <p:sp>
        <p:nvSpPr>
          <p:cNvPr id="204" name="object 204"/>
          <p:cNvSpPr/>
          <p:nvPr/>
        </p:nvSpPr>
        <p:spPr>
          <a:xfrm>
            <a:off x="6436487" y="8575547"/>
            <a:ext cx="1270" cy="4445"/>
          </a:xfrm>
          <a:custGeom>
            <a:avLst/>
            <a:gdLst/>
            <a:ahLst/>
            <a:cxnLst/>
            <a:rect l="l" t="t" r="r" b="b"/>
            <a:pathLst>
              <a:path w="1270" h="4445">
                <a:moveTo>
                  <a:pt x="888" y="4258"/>
                </a:moveTo>
                <a:lnTo>
                  <a:pt x="0" y="0"/>
                </a:lnTo>
              </a:path>
            </a:pathLst>
          </a:custGeom>
          <a:ln w="6096">
            <a:solidFill>
              <a:srgbClr val="497EBA"/>
            </a:solidFill>
          </a:ln>
        </p:spPr>
        <p:txBody>
          <a:bodyPr wrap="square" lIns="0" tIns="0" rIns="0" bIns="0" rtlCol="0"/>
          <a:lstStyle/>
          <a:p/>
        </p:txBody>
      </p:sp>
      <p:sp>
        <p:nvSpPr>
          <p:cNvPr id="205" name="object 205"/>
          <p:cNvSpPr/>
          <p:nvPr/>
        </p:nvSpPr>
        <p:spPr>
          <a:xfrm>
            <a:off x="6435852" y="8354567"/>
            <a:ext cx="0" cy="218440"/>
          </a:xfrm>
          <a:custGeom>
            <a:avLst/>
            <a:gdLst/>
            <a:ahLst/>
            <a:cxnLst/>
            <a:rect l="l" t="t" r="r" b="b"/>
            <a:pathLst>
              <a:path w="0" h="218440">
                <a:moveTo>
                  <a:pt x="0" y="217931"/>
                </a:moveTo>
                <a:lnTo>
                  <a:pt x="0" y="217931"/>
                </a:lnTo>
                <a:lnTo>
                  <a:pt x="0" y="0"/>
                </a:lnTo>
              </a:path>
            </a:pathLst>
          </a:custGeom>
          <a:ln w="6096">
            <a:solidFill>
              <a:srgbClr val="497EBA"/>
            </a:solidFill>
          </a:ln>
        </p:spPr>
        <p:txBody>
          <a:bodyPr wrap="square" lIns="0" tIns="0" rIns="0" bIns="0" rtlCol="0"/>
          <a:lstStyle/>
          <a:p/>
        </p:txBody>
      </p:sp>
      <p:sp>
        <p:nvSpPr>
          <p:cNvPr id="206" name="object 206"/>
          <p:cNvSpPr/>
          <p:nvPr/>
        </p:nvSpPr>
        <p:spPr>
          <a:xfrm>
            <a:off x="7074407" y="8318868"/>
            <a:ext cx="635" cy="1270"/>
          </a:xfrm>
          <a:custGeom>
            <a:avLst/>
            <a:gdLst/>
            <a:ahLst/>
            <a:cxnLst/>
            <a:rect l="l" t="t" r="r" b="b"/>
            <a:pathLst>
              <a:path w="634" h="1270">
                <a:moveTo>
                  <a:pt x="0" y="0"/>
                </a:moveTo>
                <a:lnTo>
                  <a:pt x="428" y="647"/>
                </a:lnTo>
              </a:path>
            </a:pathLst>
          </a:custGeom>
          <a:ln w="6096">
            <a:solidFill>
              <a:srgbClr val="497EBA"/>
            </a:solidFill>
          </a:ln>
        </p:spPr>
        <p:txBody>
          <a:bodyPr wrap="square" lIns="0" tIns="0" rIns="0" bIns="0" rtlCol="0"/>
          <a:lstStyle/>
          <a:p/>
        </p:txBody>
      </p:sp>
      <p:sp>
        <p:nvSpPr>
          <p:cNvPr id="207" name="object 207"/>
          <p:cNvSpPr/>
          <p:nvPr/>
        </p:nvSpPr>
        <p:spPr>
          <a:xfrm>
            <a:off x="7083552" y="8332669"/>
            <a:ext cx="635" cy="635"/>
          </a:xfrm>
          <a:custGeom>
            <a:avLst/>
            <a:gdLst/>
            <a:ahLst/>
            <a:cxnLst/>
            <a:rect l="l" t="t" r="r" b="b"/>
            <a:pathLst>
              <a:path w="634" h="634">
                <a:moveTo>
                  <a:pt x="0" y="0"/>
                </a:moveTo>
                <a:lnTo>
                  <a:pt x="309" y="467"/>
                </a:lnTo>
                <a:lnTo>
                  <a:pt x="328" y="562"/>
                </a:lnTo>
              </a:path>
            </a:pathLst>
          </a:custGeom>
          <a:ln w="6096">
            <a:solidFill>
              <a:srgbClr val="497EBA"/>
            </a:solidFill>
          </a:ln>
        </p:spPr>
        <p:txBody>
          <a:bodyPr wrap="square" lIns="0" tIns="0" rIns="0" bIns="0" rtlCol="0"/>
          <a:lstStyle/>
          <a:p/>
        </p:txBody>
      </p:sp>
      <p:sp>
        <p:nvSpPr>
          <p:cNvPr id="208" name="object 208"/>
          <p:cNvSpPr/>
          <p:nvPr/>
        </p:nvSpPr>
        <p:spPr>
          <a:xfrm>
            <a:off x="7086621" y="8354192"/>
            <a:ext cx="1905" cy="226060"/>
          </a:xfrm>
          <a:custGeom>
            <a:avLst/>
            <a:gdLst/>
            <a:ahLst/>
            <a:cxnLst/>
            <a:rect l="l" t="t" r="r" b="b"/>
            <a:pathLst>
              <a:path w="1904" h="226059">
                <a:moveTo>
                  <a:pt x="751" y="-3048"/>
                </a:moveTo>
                <a:lnTo>
                  <a:pt x="751" y="228598"/>
                </a:lnTo>
              </a:path>
            </a:pathLst>
          </a:custGeom>
          <a:ln w="7598">
            <a:solidFill>
              <a:srgbClr val="497EBA"/>
            </a:solidFill>
          </a:ln>
        </p:spPr>
        <p:txBody>
          <a:bodyPr wrap="square" lIns="0" tIns="0" rIns="0" bIns="0" rtlCol="0"/>
          <a:lstStyle/>
          <a:p/>
        </p:txBody>
      </p:sp>
      <p:sp>
        <p:nvSpPr>
          <p:cNvPr id="209" name="object 209"/>
          <p:cNvSpPr/>
          <p:nvPr/>
        </p:nvSpPr>
        <p:spPr>
          <a:xfrm>
            <a:off x="7083768" y="8592671"/>
            <a:ext cx="635" cy="635"/>
          </a:xfrm>
          <a:custGeom>
            <a:avLst/>
            <a:gdLst/>
            <a:ahLst/>
            <a:cxnLst/>
            <a:rect l="l" t="t" r="r" b="b"/>
            <a:pathLst>
              <a:path w="634" h="634">
                <a:moveTo>
                  <a:pt x="171" y="0"/>
                </a:moveTo>
                <a:lnTo>
                  <a:pt x="93" y="378"/>
                </a:lnTo>
                <a:lnTo>
                  <a:pt x="0" y="515"/>
                </a:lnTo>
              </a:path>
            </a:pathLst>
          </a:custGeom>
          <a:ln w="6096">
            <a:solidFill>
              <a:srgbClr val="497EBA"/>
            </a:solidFill>
          </a:ln>
        </p:spPr>
        <p:txBody>
          <a:bodyPr wrap="square" lIns="0" tIns="0" rIns="0" bIns="0" rtlCol="0"/>
          <a:lstStyle/>
          <a:p/>
        </p:txBody>
      </p:sp>
      <p:sp>
        <p:nvSpPr>
          <p:cNvPr id="210" name="object 210"/>
          <p:cNvSpPr/>
          <p:nvPr/>
        </p:nvSpPr>
        <p:spPr>
          <a:xfrm>
            <a:off x="7071121" y="8608836"/>
            <a:ext cx="2540" cy="2540"/>
          </a:xfrm>
          <a:custGeom>
            <a:avLst/>
            <a:gdLst/>
            <a:ahLst/>
            <a:cxnLst/>
            <a:rect l="l" t="t" r="r" b="b"/>
            <a:pathLst>
              <a:path w="2540" h="2540">
                <a:moveTo>
                  <a:pt x="2002" y="0"/>
                </a:moveTo>
                <a:lnTo>
                  <a:pt x="1191" y="1191"/>
                </a:lnTo>
                <a:lnTo>
                  <a:pt x="0" y="2002"/>
                </a:lnTo>
              </a:path>
            </a:pathLst>
          </a:custGeom>
          <a:ln w="6096">
            <a:solidFill>
              <a:srgbClr val="497EBA"/>
            </a:solidFill>
          </a:ln>
        </p:spPr>
        <p:txBody>
          <a:bodyPr wrap="square" lIns="0" tIns="0" rIns="0" bIns="0" rtlCol="0"/>
          <a:lstStyle/>
          <a:p/>
        </p:txBody>
      </p:sp>
      <p:sp>
        <p:nvSpPr>
          <p:cNvPr id="211" name="object 211"/>
          <p:cNvSpPr/>
          <p:nvPr/>
        </p:nvSpPr>
        <p:spPr>
          <a:xfrm>
            <a:off x="7054955" y="8621483"/>
            <a:ext cx="635" cy="635"/>
          </a:xfrm>
          <a:custGeom>
            <a:avLst/>
            <a:gdLst/>
            <a:ahLst/>
            <a:cxnLst/>
            <a:rect l="l" t="t" r="r" b="b"/>
            <a:pathLst>
              <a:path w="634" h="634">
                <a:moveTo>
                  <a:pt x="515" y="0"/>
                </a:moveTo>
                <a:lnTo>
                  <a:pt x="378" y="93"/>
                </a:lnTo>
                <a:lnTo>
                  <a:pt x="0" y="171"/>
                </a:lnTo>
              </a:path>
            </a:pathLst>
          </a:custGeom>
          <a:ln w="6095">
            <a:solidFill>
              <a:srgbClr val="497EBA"/>
            </a:solidFill>
          </a:ln>
        </p:spPr>
        <p:txBody>
          <a:bodyPr wrap="square" lIns="0" tIns="0" rIns="0" bIns="0" rtlCol="0"/>
          <a:lstStyle/>
          <a:p/>
        </p:txBody>
      </p:sp>
      <p:sp>
        <p:nvSpPr>
          <p:cNvPr id="212" name="object 212"/>
          <p:cNvSpPr/>
          <p:nvPr/>
        </p:nvSpPr>
        <p:spPr>
          <a:xfrm>
            <a:off x="6435852" y="8299703"/>
            <a:ext cx="652271" cy="326135"/>
          </a:xfrm>
          <a:prstGeom prst="rect">
            <a:avLst/>
          </a:prstGeom>
          <a:blipFill>
            <a:blip r:embed="rId30" cstate="print"/>
            <a:stretch>
              <a:fillRect/>
            </a:stretch>
          </a:blipFill>
        </p:spPr>
        <p:txBody>
          <a:bodyPr wrap="square" lIns="0" tIns="0" rIns="0" bIns="0" rtlCol="0"/>
          <a:lstStyle/>
          <a:p/>
        </p:txBody>
      </p:sp>
      <p:sp>
        <p:nvSpPr>
          <p:cNvPr id="213" name="object 213"/>
          <p:cNvSpPr/>
          <p:nvPr/>
        </p:nvSpPr>
        <p:spPr>
          <a:xfrm>
            <a:off x="6435852" y="8299704"/>
            <a:ext cx="652780" cy="326390"/>
          </a:xfrm>
          <a:custGeom>
            <a:avLst/>
            <a:gdLst/>
            <a:ahLst/>
            <a:cxnLst/>
            <a:rect l="l" t="t" r="r" b="b"/>
            <a:pathLst>
              <a:path w="652779" h="326390">
                <a:moveTo>
                  <a:pt x="0" y="54863"/>
                </a:moveTo>
                <a:lnTo>
                  <a:pt x="4286" y="33432"/>
                </a:lnTo>
                <a:lnTo>
                  <a:pt x="16002" y="16001"/>
                </a:lnTo>
                <a:lnTo>
                  <a:pt x="33432" y="4286"/>
                </a:lnTo>
                <a:lnTo>
                  <a:pt x="54864" y="0"/>
                </a:lnTo>
                <a:lnTo>
                  <a:pt x="598932" y="0"/>
                </a:lnTo>
                <a:lnTo>
                  <a:pt x="619482" y="4286"/>
                </a:lnTo>
                <a:lnTo>
                  <a:pt x="636460" y="16001"/>
                </a:lnTo>
                <a:lnTo>
                  <a:pt x="648009" y="33432"/>
                </a:lnTo>
                <a:lnTo>
                  <a:pt x="652272" y="54863"/>
                </a:lnTo>
                <a:lnTo>
                  <a:pt x="652272" y="272795"/>
                </a:lnTo>
                <a:lnTo>
                  <a:pt x="648009" y="293346"/>
                </a:lnTo>
                <a:lnTo>
                  <a:pt x="636460" y="310324"/>
                </a:lnTo>
                <a:lnTo>
                  <a:pt x="619482" y="321873"/>
                </a:lnTo>
                <a:lnTo>
                  <a:pt x="598932" y="326135"/>
                </a:lnTo>
                <a:lnTo>
                  <a:pt x="54864" y="326135"/>
                </a:lnTo>
                <a:lnTo>
                  <a:pt x="33432" y="321873"/>
                </a:lnTo>
                <a:lnTo>
                  <a:pt x="16002" y="310324"/>
                </a:lnTo>
                <a:lnTo>
                  <a:pt x="4286" y="293346"/>
                </a:lnTo>
                <a:lnTo>
                  <a:pt x="0" y="272795"/>
                </a:lnTo>
                <a:lnTo>
                  <a:pt x="0" y="54863"/>
                </a:lnTo>
                <a:close/>
              </a:path>
            </a:pathLst>
          </a:custGeom>
          <a:ln w="6096">
            <a:solidFill>
              <a:srgbClr val="497EBA"/>
            </a:solidFill>
          </a:ln>
        </p:spPr>
        <p:txBody>
          <a:bodyPr wrap="square" lIns="0" tIns="0" rIns="0" bIns="0" rtlCol="0"/>
          <a:lstStyle/>
          <a:p/>
        </p:txBody>
      </p:sp>
      <p:sp>
        <p:nvSpPr>
          <p:cNvPr id="214" name="object 214"/>
          <p:cNvSpPr txBox="1"/>
          <p:nvPr/>
        </p:nvSpPr>
        <p:spPr>
          <a:xfrm>
            <a:off x="6530259" y="8389087"/>
            <a:ext cx="478155" cy="144780"/>
          </a:xfrm>
          <a:prstGeom prst="rect">
            <a:avLst/>
          </a:prstGeom>
        </p:spPr>
        <p:txBody>
          <a:bodyPr wrap="square" lIns="0" tIns="16510" rIns="0" bIns="0" rtlCol="0" vert="horz">
            <a:spAutoFit/>
          </a:bodyPr>
          <a:lstStyle/>
          <a:p>
            <a:pPr>
              <a:lnSpc>
                <a:spcPct val="100000"/>
              </a:lnSpc>
              <a:spcBef>
                <a:spcPts val="130"/>
              </a:spcBef>
            </a:pPr>
            <a:r>
              <a:rPr dirty="0" sz="750" spc="15">
                <a:solidFill>
                  <a:srgbClr val="FFFFFF"/>
                </a:solidFill>
                <a:latin typeface="Arial"/>
                <a:cs typeface="Arial"/>
              </a:rPr>
              <a:t>R</a:t>
            </a:r>
            <a:r>
              <a:rPr dirty="0" sz="750" spc="15">
                <a:solidFill>
                  <a:srgbClr val="FFFFFF"/>
                </a:solidFill>
                <a:latin typeface="Arial"/>
                <a:cs typeface="Arial"/>
              </a:rPr>
              <a:t>e</a:t>
            </a:r>
            <a:r>
              <a:rPr dirty="0" sz="750" spc="-5">
                <a:solidFill>
                  <a:srgbClr val="FFFFFF"/>
                </a:solidFill>
                <a:latin typeface="Arial"/>
                <a:cs typeface="Arial"/>
              </a:rPr>
              <a:t>l</a:t>
            </a:r>
            <a:r>
              <a:rPr dirty="0" sz="750" spc="15">
                <a:solidFill>
                  <a:srgbClr val="FFFFFF"/>
                </a:solidFill>
                <a:latin typeface="Arial"/>
                <a:cs typeface="Arial"/>
              </a:rPr>
              <a:t>a</a:t>
            </a:r>
            <a:r>
              <a:rPr dirty="0" sz="750" spc="5">
                <a:solidFill>
                  <a:srgbClr val="FFFFFF"/>
                </a:solidFill>
                <a:latin typeface="Arial"/>
                <a:cs typeface="Arial"/>
              </a:rPr>
              <a:t>x</a:t>
            </a:r>
            <a:r>
              <a:rPr dirty="0" sz="750" spc="10">
                <a:solidFill>
                  <a:srgbClr val="FFFFFF"/>
                </a:solidFill>
                <a:latin typeface="Arial"/>
                <a:cs typeface="Arial"/>
              </a:rPr>
              <a:t>a</a:t>
            </a:r>
            <a:r>
              <a:rPr dirty="0" sz="750" spc="5">
                <a:solidFill>
                  <a:srgbClr val="FFFFFF"/>
                </a:solidFill>
                <a:latin typeface="Arial"/>
                <a:cs typeface="Arial"/>
              </a:rPr>
              <a:t>t</a:t>
            </a:r>
            <a:r>
              <a:rPr dirty="0" sz="750" spc="-5">
                <a:solidFill>
                  <a:srgbClr val="FFFFFF"/>
                </a:solidFill>
                <a:latin typeface="Arial"/>
                <a:cs typeface="Arial"/>
              </a:rPr>
              <a:t>i</a:t>
            </a:r>
            <a:r>
              <a:rPr dirty="0" sz="750" spc="15">
                <a:solidFill>
                  <a:srgbClr val="FFFFFF"/>
                </a:solidFill>
                <a:latin typeface="Arial"/>
                <a:cs typeface="Arial"/>
              </a:rPr>
              <a:t>on</a:t>
            </a:r>
            <a:endParaRPr sz="750">
              <a:latin typeface="Arial"/>
              <a:cs typeface="Arial"/>
            </a:endParaRPr>
          </a:p>
        </p:txBody>
      </p:sp>
      <p:sp>
        <p:nvSpPr>
          <p:cNvPr id="215" name="object 215"/>
          <p:cNvSpPr/>
          <p:nvPr/>
        </p:nvSpPr>
        <p:spPr>
          <a:xfrm>
            <a:off x="6202679" y="7536180"/>
            <a:ext cx="6096" cy="16764"/>
          </a:xfrm>
          <a:prstGeom prst="rect">
            <a:avLst/>
          </a:prstGeom>
          <a:blipFill>
            <a:blip r:embed="rId31" cstate="print"/>
            <a:stretch>
              <a:fillRect/>
            </a:stretch>
          </a:blipFill>
        </p:spPr>
        <p:txBody>
          <a:bodyPr wrap="square" lIns="0" tIns="0" rIns="0" bIns="0" rtlCol="0"/>
          <a:lstStyle/>
          <a:p/>
        </p:txBody>
      </p:sp>
      <p:sp>
        <p:nvSpPr>
          <p:cNvPr id="216" name="object 216"/>
          <p:cNvSpPr/>
          <p:nvPr/>
        </p:nvSpPr>
        <p:spPr>
          <a:xfrm>
            <a:off x="6163055" y="7760207"/>
            <a:ext cx="45720" cy="44196"/>
          </a:xfrm>
          <a:prstGeom prst="rect">
            <a:avLst/>
          </a:prstGeom>
          <a:blipFill>
            <a:blip r:embed="rId32" cstate="print"/>
            <a:stretch>
              <a:fillRect/>
            </a:stretch>
          </a:blipFill>
        </p:spPr>
        <p:txBody>
          <a:bodyPr wrap="square" lIns="0" tIns="0" rIns="0" bIns="0" rtlCol="0"/>
          <a:lstStyle/>
          <a:p/>
        </p:txBody>
      </p:sp>
      <p:sp>
        <p:nvSpPr>
          <p:cNvPr id="217" name="object 217"/>
          <p:cNvSpPr/>
          <p:nvPr/>
        </p:nvSpPr>
        <p:spPr>
          <a:xfrm>
            <a:off x="5457444" y="7795259"/>
            <a:ext cx="24383" cy="9143"/>
          </a:xfrm>
          <a:prstGeom prst="rect">
            <a:avLst/>
          </a:prstGeom>
          <a:blipFill>
            <a:blip r:embed="rId33" cstate="print"/>
            <a:stretch>
              <a:fillRect/>
            </a:stretch>
          </a:blipFill>
        </p:spPr>
        <p:txBody>
          <a:bodyPr wrap="square" lIns="0" tIns="0" rIns="0" bIns="0" rtlCol="0"/>
          <a:lstStyle/>
          <a:p/>
        </p:txBody>
      </p:sp>
      <p:sp>
        <p:nvSpPr>
          <p:cNvPr id="218" name="object 218"/>
          <p:cNvSpPr/>
          <p:nvPr/>
        </p:nvSpPr>
        <p:spPr>
          <a:xfrm>
            <a:off x="5436107" y="7559037"/>
            <a:ext cx="0" cy="0"/>
          </a:xfrm>
          <a:custGeom>
            <a:avLst/>
            <a:gdLst/>
            <a:ahLst/>
            <a:cxnLst/>
            <a:rect l="l" t="t" r="r" b="b"/>
            <a:pathLst>
              <a:path w="0" h="0">
                <a:moveTo>
                  <a:pt x="0" y="2"/>
                </a:moveTo>
                <a:lnTo>
                  <a:pt x="0" y="0"/>
                </a:lnTo>
              </a:path>
            </a:pathLst>
          </a:custGeom>
          <a:ln w="6096">
            <a:solidFill>
              <a:srgbClr val="497EBA"/>
            </a:solidFill>
          </a:ln>
        </p:spPr>
        <p:txBody>
          <a:bodyPr wrap="square" lIns="0" tIns="0" rIns="0" bIns="0" rtlCol="0"/>
          <a:lstStyle/>
          <a:p/>
        </p:txBody>
      </p:sp>
      <p:sp>
        <p:nvSpPr>
          <p:cNvPr id="219" name="object 219"/>
          <p:cNvSpPr/>
          <p:nvPr/>
        </p:nvSpPr>
        <p:spPr>
          <a:xfrm>
            <a:off x="5460600" y="7796837"/>
            <a:ext cx="699770" cy="7620"/>
          </a:xfrm>
          <a:custGeom>
            <a:avLst/>
            <a:gdLst/>
            <a:ahLst/>
            <a:cxnLst/>
            <a:rect l="l" t="t" r="r" b="b"/>
            <a:pathLst>
              <a:path w="699770" h="7620">
                <a:moveTo>
                  <a:pt x="699439" y="7559"/>
                </a:moveTo>
                <a:lnTo>
                  <a:pt x="24275" y="7566"/>
                </a:lnTo>
                <a:lnTo>
                  <a:pt x="5082" y="3565"/>
                </a:lnTo>
                <a:lnTo>
                  <a:pt x="0" y="0"/>
                </a:lnTo>
              </a:path>
            </a:pathLst>
          </a:custGeom>
          <a:ln w="6095">
            <a:solidFill>
              <a:srgbClr val="497EBA"/>
            </a:solidFill>
          </a:ln>
        </p:spPr>
        <p:txBody>
          <a:bodyPr wrap="square" lIns="0" tIns="0" rIns="0" bIns="0" rtlCol="0"/>
          <a:lstStyle/>
          <a:p/>
        </p:txBody>
      </p:sp>
      <p:sp>
        <p:nvSpPr>
          <p:cNvPr id="220" name="object 220"/>
          <p:cNvSpPr/>
          <p:nvPr/>
        </p:nvSpPr>
        <p:spPr>
          <a:xfrm>
            <a:off x="5456819" y="7794185"/>
            <a:ext cx="3810" cy="2540"/>
          </a:xfrm>
          <a:custGeom>
            <a:avLst/>
            <a:gdLst/>
            <a:ahLst/>
            <a:cxnLst/>
            <a:rect l="l" t="t" r="r" b="b"/>
            <a:pathLst>
              <a:path w="3810" h="2540">
                <a:moveTo>
                  <a:pt x="3599" y="2525"/>
                </a:moveTo>
                <a:lnTo>
                  <a:pt x="0" y="0"/>
                </a:lnTo>
              </a:path>
            </a:pathLst>
          </a:custGeom>
          <a:ln w="6096">
            <a:solidFill>
              <a:srgbClr val="497EBA"/>
            </a:solidFill>
          </a:ln>
        </p:spPr>
        <p:txBody>
          <a:bodyPr wrap="square" lIns="0" tIns="0" rIns="0" bIns="0" rtlCol="0"/>
          <a:lstStyle/>
          <a:p/>
        </p:txBody>
      </p:sp>
      <p:sp>
        <p:nvSpPr>
          <p:cNvPr id="221" name="object 221"/>
          <p:cNvSpPr/>
          <p:nvPr/>
        </p:nvSpPr>
        <p:spPr>
          <a:xfrm>
            <a:off x="5447424" y="7785240"/>
            <a:ext cx="8255" cy="8255"/>
          </a:xfrm>
          <a:custGeom>
            <a:avLst/>
            <a:gdLst/>
            <a:ahLst/>
            <a:cxnLst/>
            <a:rect l="l" t="t" r="r" b="b"/>
            <a:pathLst>
              <a:path w="8254" h="8254">
                <a:moveTo>
                  <a:pt x="7888" y="7888"/>
                </a:moveTo>
                <a:lnTo>
                  <a:pt x="2780" y="4304"/>
                </a:lnTo>
                <a:lnTo>
                  <a:pt x="0" y="0"/>
                </a:lnTo>
              </a:path>
            </a:pathLst>
          </a:custGeom>
          <a:ln w="6096">
            <a:solidFill>
              <a:srgbClr val="497EBA"/>
            </a:solidFill>
          </a:ln>
        </p:spPr>
        <p:txBody>
          <a:bodyPr wrap="square" lIns="0" tIns="0" rIns="0" bIns="0" rtlCol="0"/>
          <a:lstStyle/>
          <a:p/>
        </p:txBody>
      </p:sp>
      <p:sp>
        <p:nvSpPr>
          <p:cNvPr id="222" name="object 222"/>
          <p:cNvSpPr/>
          <p:nvPr/>
        </p:nvSpPr>
        <p:spPr>
          <a:xfrm>
            <a:off x="5442084" y="7776971"/>
            <a:ext cx="635" cy="635"/>
          </a:xfrm>
          <a:custGeom>
            <a:avLst/>
            <a:gdLst/>
            <a:ahLst/>
            <a:cxnLst/>
            <a:rect l="l" t="t" r="r" b="b"/>
            <a:pathLst>
              <a:path w="635" h="634">
                <a:moveTo>
                  <a:pt x="119" y="185"/>
                </a:moveTo>
                <a:lnTo>
                  <a:pt x="0" y="0"/>
                </a:lnTo>
              </a:path>
            </a:pathLst>
          </a:custGeom>
          <a:ln w="6096">
            <a:solidFill>
              <a:srgbClr val="497EBA"/>
            </a:solidFill>
          </a:ln>
        </p:spPr>
        <p:txBody>
          <a:bodyPr wrap="square" lIns="0" tIns="0" rIns="0" bIns="0" rtlCol="0"/>
          <a:lstStyle/>
          <a:p/>
        </p:txBody>
      </p:sp>
      <p:sp>
        <p:nvSpPr>
          <p:cNvPr id="223" name="object 223"/>
          <p:cNvSpPr/>
          <p:nvPr/>
        </p:nvSpPr>
        <p:spPr>
          <a:xfrm>
            <a:off x="5440116" y="7773923"/>
            <a:ext cx="635" cy="1270"/>
          </a:xfrm>
          <a:custGeom>
            <a:avLst/>
            <a:gdLst/>
            <a:ahLst/>
            <a:cxnLst/>
            <a:rect l="l" t="t" r="r" b="b"/>
            <a:pathLst>
              <a:path w="635" h="1270">
                <a:moveTo>
                  <a:pt x="564" y="873"/>
                </a:moveTo>
                <a:lnTo>
                  <a:pt x="0" y="0"/>
                </a:lnTo>
              </a:path>
            </a:pathLst>
          </a:custGeom>
          <a:ln w="6096">
            <a:solidFill>
              <a:srgbClr val="497EBA"/>
            </a:solidFill>
          </a:ln>
        </p:spPr>
        <p:txBody>
          <a:bodyPr wrap="square" lIns="0" tIns="0" rIns="0" bIns="0" rtlCol="0"/>
          <a:lstStyle/>
          <a:p/>
        </p:txBody>
      </p:sp>
      <p:sp>
        <p:nvSpPr>
          <p:cNvPr id="224" name="object 224"/>
          <p:cNvSpPr/>
          <p:nvPr/>
        </p:nvSpPr>
        <p:spPr>
          <a:xfrm>
            <a:off x="5439058" y="7769351"/>
            <a:ext cx="635" cy="635"/>
          </a:xfrm>
          <a:custGeom>
            <a:avLst/>
            <a:gdLst/>
            <a:ahLst/>
            <a:cxnLst/>
            <a:rect l="l" t="t" r="r" b="b"/>
            <a:pathLst>
              <a:path w="635" h="634">
                <a:moveTo>
                  <a:pt x="97" y="503"/>
                </a:moveTo>
                <a:lnTo>
                  <a:pt x="0" y="0"/>
                </a:lnTo>
              </a:path>
            </a:pathLst>
          </a:custGeom>
          <a:ln w="6096">
            <a:solidFill>
              <a:srgbClr val="497EBA"/>
            </a:solidFill>
          </a:ln>
        </p:spPr>
        <p:txBody>
          <a:bodyPr wrap="square" lIns="0" tIns="0" rIns="0" bIns="0" rtlCol="0"/>
          <a:lstStyle/>
          <a:p/>
        </p:txBody>
      </p:sp>
      <p:sp>
        <p:nvSpPr>
          <p:cNvPr id="225" name="object 225"/>
          <p:cNvSpPr/>
          <p:nvPr/>
        </p:nvSpPr>
        <p:spPr>
          <a:xfrm>
            <a:off x="5436107" y="7559040"/>
            <a:ext cx="0" cy="195580"/>
          </a:xfrm>
          <a:custGeom>
            <a:avLst/>
            <a:gdLst/>
            <a:ahLst/>
            <a:cxnLst/>
            <a:rect l="l" t="t" r="r" b="b"/>
            <a:pathLst>
              <a:path w="0" h="195579">
                <a:moveTo>
                  <a:pt x="0" y="195074"/>
                </a:moveTo>
                <a:lnTo>
                  <a:pt x="0" y="195072"/>
                </a:lnTo>
                <a:lnTo>
                  <a:pt x="0" y="0"/>
                </a:lnTo>
              </a:path>
            </a:pathLst>
          </a:custGeom>
          <a:ln w="6096">
            <a:solidFill>
              <a:srgbClr val="497EBA"/>
            </a:solidFill>
          </a:ln>
        </p:spPr>
        <p:txBody>
          <a:bodyPr wrap="square" lIns="0" tIns="0" rIns="0" bIns="0" rtlCol="0"/>
          <a:lstStyle/>
          <a:p/>
        </p:txBody>
      </p:sp>
      <p:sp>
        <p:nvSpPr>
          <p:cNvPr id="226" name="object 226"/>
          <p:cNvSpPr/>
          <p:nvPr/>
        </p:nvSpPr>
        <p:spPr>
          <a:xfrm>
            <a:off x="6201155" y="7534573"/>
            <a:ext cx="635" cy="635"/>
          </a:xfrm>
          <a:custGeom>
            <a:avLst/>
            <a:gdLst/>
            <a:ahLst/>
            <a:cxnLst/>
            <a:rect l="l" t="t" r="r" b="b"/>
            <a:pathLst>
              <a:path w="635" h="634">
                <a:moveTo>
                  <a:pt x="0" y="0"/>
                </a:moveTo>
                <a:lnTo>
                  <a:pt x="56" y="82"/>
                </a:lnTo>
              </a:path>
            </a:pathLst>
          </a:custGeom>
          <a:ln w="6096">
            <a:solidFill>
              <a:srgbClr val="497EBA"/>
            </a:solidFill>
          </a:ln>
        </p:spPr>
        <p:txBody>
          <a:bodyPr wrap="square" lIns="0" tIns="0" rIns="0" bIns="0" rtlCol="0"/>
          <a:lstStyle/>
          <a:p/>
        </p:txBody>
      </p:sp>
      <p:sp>
        <p:nvSpPr>
          <p:cNvPr id="227" name="object 227"/>
          <p:cNvSpPr/>
          <p:nvPr/>
        </p:nvSpPr>
        <p:spPr>
          <a:xfrm>
            <a:off x="6202680" y="7536779"/>
            <a:ext cx="635" cy="1270"/>
          </a:xfrm>
          <a:custGeom>
            <a:avLst/>
            <a:gdLst/>
            <a:ahLst/>
            <a:cxnLst/>
            <a:rect l="l" t="t" r="r" b="b"/>
            <a:pathLst>
              <a:path w="635" h="1270">
                <a:moveTo>
                  <a:pt x="0" y="0"/>
                </a:moveTo>
                <a:lnTo>
                  <a:pt x="638" y="924"/>
                </a:lnTo>
              </a:path>
            </a:pathLst>
          </a:custGeom>
          <a:ln w="6096">
            <a:solidFill>
              <a:srgbClr val="497EBA"/>
            </a:solidFill>
          </a:ln>
        </p:spPr>
        <p:txBody>
          <a:bodyPr wrap="square" lIns="0" tIns="0" rIns="0" bIns="0" rtlCol="0"/>
          <a:lstStyle/>
          <a:p/>
        </p:txBody>
      </p:sp>
      <p:sp>
        <p:nvSpPr>
          <p:cNvPr id="228" name="object 228"/>
          <p:cNvSpPr/>
          <p:nvPr/>
        </p:nvSpPr>
        <p:spPr>
          <a:xfrm>
            <a:off x="6204204" y="7538985"/>
            <a:ext cx="1270" cy="1905"/>
          </a:xfrm>
          <a:custGeom>
            <a:avLst/>
            <a:gdLst/>
            <a:ahLst/>
            <a:cxnLst/>
            <a:rect l="l" t="t" r="r" b="b"/>
            <a:pathLst>
              <a:path w="1270" h="1904">
                <a:moveTo>
                  <a:pt x="0" y="0"/>
                </a:moveTo>
                <a:lnTo>
                  <a:pt x="594" y="861"/>
                </a:lnTo>
                <a:lnTo>
                  <a:pt x="782" y="1765"/>
                </a:lnTo>
              </a:path>
            </a:pathLst>
          </a:custGeom>
          <a:ln w="6096">
            <a:solidFill>
              <a:srgbClr val="497EBA"/>
            </a:solidFill>
          </a:ln>
        </p:spPr>
        <p:txBody>
          <a:bodyPr wrap="square" lIns="0" tIns="0" rIns="0" bIns="0" rtlCol="0"/>
          <a:lstStyle/>
          <a:p/>
        </p:txBody>
      </p:sp>
      <p:sp>
        <p:nvSpPr>
          <p:cNvPr id="229" name="object 229"/>
          <p:cNvSpPr/>
          <p:nvPr/>
        </p:nvSpPr>
        <p:spPr>
          <a:xfrm>
            <a:off x="6205728" y="7544330"/>
            <a:ext cx="635" cy="1270"/>
          </a:xfrm>
          <a:custGeom>
            <a:avLst/>
            <a:gdLst/>
            <a:ahLst/>
            <a:cxnLst/>
            <a:rect l="l" t="t" r="r" b="b"/>
            <a:pathLst>
              <a:path w="635" h="1270">
                <a:moveTo>
                  <a:pt x="0" y="0"/>
                </a:moveTo>
                <a:lnTo>
                  <a:pt x="205" y="992"/>
                </a:lnTo>
              </a:path>
            </a:pathLst>
          </a:custGeom>
          <a:ln w="6096">
            <a:solidFill>
              <a:srgbClr val="497EBA"/>
            </a:solidFill>
          </a:ln>
        </p:spPr>
        <p:txBody>
          <a:bodyPr wrap="square" lIns="0" tIns="0" rIns="0" bIns="0" rtlCol="0"/>
          <a:lstStyle/>
          <a:p/>
        </p:txBody>
      </p:sp>
      <p:sp>
        <p:nvSpPr>
          <p:cNvPr id="230" name="object 230"/>
          <p:cNvSpPr/>
          <p:nvPr/>
        </p:nvSpPr>
        <p:spPr>
          <a:xfrm>
            <a:off x="6207252" y="7551686"/>
            <a:ext cx="635" cy="1270"/>
          </a:xfrm>
          <a:custGeom>
            <a:avLst/>
            <a:gdLst/>
            <a:ahLst/>
            <a:cxnLst/>
            <a:rect l="l" t="t" r="r" b="b"/>
            <a:pathLst>
              <a:path w="635" h="1270">
                <a:moveTo>
                  <a:pt x="0" y="0"/>
                </a:moveTo>
                <a:lnTo>
                  <a:pt x="260" y="1257"/>
                </a:lnTo>
              </a:path>
            </a:pathLst>
          </a:custGeom>
          <a:ln w="6095">
            <a:solidFill>
              <a:srgbClr val="497EBA"/>
            </a:solidFill>
          </a:ln>
        </p:spPr>
        <p:txBody>
          <a:bodyPr wrap="square" lIns="0" tIns="0" rIns="0" bIns="0" rtlCol="0"/>
          <a:lstStyle/>
          <a:p/>
        </p:txBody>
      </p:sp>
      <p:sp>
        <p:nvSpPr>
          <p:cNvPr id="231" name="object 231"/>
          <p:cNvSpPr/>
          <p:nvPr/>
        </p:nvSpPr>
        <p:spPr>
          <a:xfrm>
            <a:off x="6202851" y="7558833"/>
            <a:ext cx="6350" cy="217804"/>
          </a:xfrm>
          <a:custGeom>
            <a:avLst/>
            <a:gdLst/>
            <a:ahLst/>
            <a:cxnLst/>
            <a:rect l="l" t="t" r="r" b="b"/>
            <a:pathLst>
              <a:path w="6350" h="217804">
                <a:moveTo>
                  <a:pt x="5881" y="0"/>
                </a:moveTo>
                <a:lnTo>
                  <a:pt x="5924" y="206"/>
                </a:lnTo>
                <a:lnTo>
                  <a:pt x="5924" y="195278"/>
                </a:lnTo>
                <a:lnTo>
                  <a:pt x="1947" y="214709"/>
                </a:lnTo>
                <a:lnTo>
                  <a:pt x="0" y="217624"/>
                </a:lnTo>
              </a:path>
            </a:pathLst>
          </a:custGeom>
          <a:ln w="6095">
            <a:solidFill>
              <a:srgbClr val="497EBA"/>
            </a:solidFill>
          </a:ln>
        </p:spPr>
        <p:txBody>
          <a:bodyPr wrap="square" lIns="0" tIns="0" rIns="0" bIns="0" rtlCol="0"/>
          <a:lstStyle/>
          <a:p/>
        </p:txBody>
      </p:sp>
      <p:sp>
        <p:nvSpPr>
          <p:cNvPr id="232" name="object 232"/>
          <p:cNvSpPr/>
          <p:nvPr/>
        </p:nvSpPr>
        <p:spPr>
          <a:xfrm>
            <a:off x="6200164" y="7777490"/>
            <a:ext cx="2540" cy="3175"/>
          </a:xfrm>
          <a:custGeom>
            <a:avLst/>
            <a:gdLst/>
            <a:ahLst/>
            <a:cxnLst/>
            <a:rect l="l" t="t" r="r" b="b"/>
            <a:pathLst>
              <a:path w="2539" h="3175">
                <a:moveTo>
                  <a:pt x="1997" y="0"/>
                </a:moveTo>
                <a:lnTo>
                  <a:pt x="0" y="2989"/>
                </a:lnTo>
              </a:path>
            </a:pathLst>
          </a:custGeom>
          <a:ln w="6096">
            <a:solidFill>
              <a:srgbClr val="497EBA"/>
            </a:solidFill>
          </a:ln>
        </p:spPr>
        <p:txBody>
          <a:bodyPr wrap="square" lIns="0" tIns="0" rIns="0" bIns="0" rtlCol="0"/>
          <a:lstStyle/>
          <a:p/>
        </p:txBody>
      </p:sp>
      <p:sp>
        <p:nvSpPr>
          <p:cNvPr id="233" name="object 233"/>
          <p:cNvSpPr/>
          <p:nvPr/>
        </p:nvSpPr>
        <p:spPr>
          <a:xfrm>
            <a:off x="6190950" y="7786675"/>
            <a:ext cx="5080" cy="5080"/>
          </a:xfrm>
          <a:custGeom>
            <a:avLst/>
            <a:gdLst/>
            <a:ahLst/>
            <a:cxnLst/>
            <a:rect l="l" t="t" r="r" b="b"/>
            <a:pathLst>
              <a:path w="5079" h="5079">
                <a:moveTo>
                  <a:pt x="5073" y="0"/>
                </a:moveTo>
                <a:lnTo>
                  <a:pt x="3156" y="2869"/>
                </a:lnTo>
                <a:lnTo>
                  <a:pt x="0" y="5073"/>
                </a:lnTo>
              </a:path>
            </a:pathLst>
          </a:custGeom>
          <a:ln w="6096">
            <a:solidFill>
              <a:srgbClr val="497EBA"/>
            </a:solidFill>
          </a:ln>
        </p:spPr>
        <p:txBody>
          <a:bodyPr wrap="square" lIns="0" tIns="0" rIns="0" bIns="0" rtlCol="0"/>
          <a:lstStyle/>
          <a:p/>
        </p:txBody>
      </p:sp>
      <p:sp>
        <p:nvSpPr>
          <p:cNvPr id="234" name="object 234"/>
          <p:cNvSpPr/>
          <p:nvPr/>
        </p:nvSpPr>
        <p:spPr>
          <a:xfrm>
            <a:off x="6163055" y="7795246"/>
            <a:ext cx="23495" cy="8890"/>
          </a:xfrm>
          <a:custGeom>
            <a:avLst/>
            <a:gdLst/>
            <a:ahLst/>
            <a:cxnLst/>
            <a:rect l="l" t="t" r="r" b="b"/>
            <a:pathLst>
              <a:path w="23495" h="8890">
                <a:moveTo>
                  <a:pt x="22885" y="0"/>
                </a:moveTo>
                <a:lnTo>
                  <a:pt x="15501" y="5156"/>
                </a:lnTo>
                <a:lnTo>
                  <a:pt x="0" y="8499"/>
                </a:lnTo>
              </a:path>
            </a:pathLst>
          </a:custGeom>
          <a:ln w="6096">
            <a:solidFill>
              <a:srgbClr val="497EBA"/>
            </a:solidFill>
          </a:ln>
        </p:spPr>
        <p:txBody>
          <a:bodyPr wrap="square" lIns="0" tIns="0" rIns="0" bIns="0" rtlCol="0"/>
          <a:lstStyle/>
          <a:p/>
        </p:txBody>
      </p:sp>
      <p:sp>
        <p:nvSpPr>
          <p:cNvPr id="235" name="object 235"/>
          <p:cNvSpPr/>
          <p:nvPr/>
        </p:nvSpPr>
        <p:spPr>
          <a:xfrm>
            <a:off x="5436107" y="7510271"/>
            <a:ext cx="772668" cy="294132"/>
          </a:xfrm>
          <a:prstGeom prst="rect">
            <a:avLst/>
          </a:prstGeom>
          <a:blipFill>
            <a:blip r:embed="rId34" cstate="print"/>
            <a:stretch>
              <a:fillRect/>
            </a:stretch>
          </a:blipFill>
        </p:spPr>
        <p:txBody>
          <a:bodyPr wrap="square" lIns="0" tIns="0" rIns="0" bIns="0" rtlCol="0"/>
          <a:lstStyle/>
          <a:p/>
        </p:txBody>
      </p:sp>
      <p:sp>
        <p:nvSpPr>
          <p:cNvPr id="236" name="object 236"/>
          <p:cNvSpPr/>
          <p:nvPr/>
        </p:nvSpPr>
        <p:spPr>
          <a:xfrm>
            <a:off x="5436107" y="7510271"/>
            <a:ext cx="772795" cy="294640"/>
          </a:xfrm>
          <a:custGeom>
            <a:avLst/>
            <a:gdLst/>
            <a:ahLst/>
            <a:cxnLst/>
            <a:rect l="l" t="t" r="r" b="b"/>
            <a:pathLst>
              <a:path w="772795" h="294640">
                <a:moveTo>
                  <a:pt x="0" y="48768"/>
                </a:moveTo>
                <a:lnTo>
                  <a:pt x="3762" y="29575"/>
                </a:lnTo>
                <a:lnTo>
                  <a:pt x="14097" y="14097"/>
                </a:lnTo>
                <a:lnTo>
                  <a:pt x="29575" y="3762"/>
                </a:lnTo>
                <a:lnTo>
                  <a:pt x="48768" y="0"/>
                </a:lnTo>
                <a:lnTo>
                  <a:pt x="723900" y="0"/>
                </a:lnTo>
                <a:lnTo>
                  <a:pt x="742449" y="3762"/>
                </a:lnTo>
                <a:lnTo>
                  <a:pt x="757999" y="14097"/>
                </a:lnTo>
                <a:lnTo>
                  <a:pt x="768691" y="29575"/>
                </a:lnTo>
                <a:lnTo>
                  <a:pt x="772668" y="48768"/>
                </a:lnTo>
                <a:lnTo>
                  <a:pt x="772668" y="243840"/>
                </a:lnTo>
                <a:lnTo>
                  <a:pt x="768691" y="263271"/>
                </a:lnTo>
                <a:lnTo>
                  <a:pt x="757999" y="279273"/>
                </a:lnTo>
                <a:lnTo>
                  <a:pt x="742449" y="290131"/>
                </a:lnTo>
                <a:lnTo>
                  <a:pt x="723900" y="294132"/>
                </a:lnTo>
                <a:lnTo>
                  <a:pt x="48768" y="294132"/>
                </a:lnTo>
                <a:lnTo>
                  <a:pt x="29575" y="290131"/>
                </a:lnTo>
                <a:lnTo>
                  <a:pt x="14097" y="279273"/>
                </a:lnTo>
                <a:lnTo>
                  <a:pt x="3762" y="263271"/>
                </a:lnTo>
                <a:lnTo>
                  <a:pt x="0" y="243840"/>
                </a:lnTo>
                <a:lnTo>
                  <a:pt x="0" y="48768"/>
                </a:lnTo>
                <a:close/>
              </a:path>
            </a:pathLst>
          </a:custGeom>
          <a:ln w="6096">
            <a:solidFill>
              <a:srgbClr val="497EBA"/>
            </a:solidFill>
          </a:ln>
        </p:spPr>
        <p:txBody>
          <a:bodyPr wrap="square" lIns="0" tIns="0" rIns="0" bIns="0" rtlCol="0"/>
          <a:lstStyle/>
          <a:p/>
        </p:txBody>
      </p:sp>
      <p:sp>
        <p:nvSpPr>
          <p:cNvPr id="237" name="object 237"/>
          <p:cNvSpPr txBox="1"/>
          <p:nvPr/>
        </p:nvSpPr>
        <p:spPr>
          <a:xfrm>
            <a:off x="5545805" y="7523474"/>
            <a:ext cx="568325" cy="263525"/>
          </a:xfrm>
          <a:prstGeom prst="rect">
            <a:avLst/>
          </a:prstGeom>
        </p:spPr>
        <p:txBody>
          <a:bodyPr wrap="square" lIns="0" tIns="12065" rIns="0" bIns="0" rtlCol="0" vert="horz">
            <a:spAutoFit/>
          </a:bodyPr>
          <a:lstStyle/>
          <a:p>
            <a:pPr marL="92710" marR="5080" indent="-93345">
              <a:lnSpc>
                <a:spcPct val="104000"/>
              </a:lnSpc>
              <a:spcBef>
                <a:spcPts val="95"/>
              </a:spcBef>
            </a:pPr>
            <a:r>
              <a:rPr dirty="0" sz="750" spc="10">
                <a:solidFill>
                  <a:srgbClr val="FFFFFF"/>
                </a:solidFill>
                <a:latin typeface="Arial"/>
                <a:cs typeface="Arial"/>
              </a:rPr>
              <a:t>A</a:t>
            </a:r>
            <a:r>
              <a:rPr dirty="0" sz="750" spc="15">
                <a:solidFill>
                  <a:srgbClr val="FFFFFF"/>
                </a:solidFill>
                <a:latin typeface="Arial"/>
                <a:cs typeface="Arial"/>
              </a:rPr>
              <a:t>p</a:t>
            </a:r>
            <a:r>
              <a:rPr dirty="0" sz="750" spc="10">
                <a:solidFill>
                  <a:srgbClr val="FFFFFF"/>
                </a:solidFill>
                <a:latin typeface="Arial"/>
                <a:cs typeface="Arial"/>
              </a:rPr>
              <a:t>p</a:t>
            </a:r>
            <a:r>
              <a:rPr dirty="0" sz="750" spc="15">
                <a:solidFill>
                  <a:srgbClr val="FFFFFF"/>
                </a:solidFill>
                <a:latin typeface="Arial"/>
                <a:cs typeface="Arial"/>
              </a:rPr>
              <a:t>r</a:t>
            </a:r>
            <a:r>
              <a:rPr dirty="0" sz="750" spc="10">
                <a:solidFill>
                  <a:srgbClr val="FFFFFF"/>
                </a:solidFill>
                <a:latin typeface="Arial"/>
                <a:cs typeface="Arial"/>
              </a:rPr>
              <a:t>o</a:t>
            </a:r>
            <a:r>
              <a:rPr dirty="0" sz="750" spc="5">
                <a:solidFill>
                  <a:srgbClr val="FFFFFF"/>
                </a:solidFill>
                <a:latin typeface="Arial"/>
                <a:cs typeface="Arial"/>
              </a:rPr>
              <a:t>x</a:t>
            </a:r>
            <a:r>
              <a:rPr dirty="0" sz="750">
                <a:solidFill>
                  <a:srgbClr val="FFFFFF"/>
                </a:solidFill>
                <a:latin typeface="Arial"/>
                <a:cs typeface="Arial"/>
              </a:rPr>
              <a:t>i</a:t>
            </a:r>
            <a:r>
              <a:rPr dirty="0" sz="750" spc="35">
                <a:solidFill>
                  <a:srgbClr val="FFFFFF"/>
                </a:solidFill>
                <a:latin typeface="Arial"/>
                <a:cs typeface="Arial"/>
              </a:rPr>
              <a:t>m</a:t>
            </a:r>
            <a:r>
              <a:rPr dirty="0" sz="750" spc="10">
                <a:solidFill>
                  <a:srgbClr val="FFFFFF"/>
                </a:solidFill>
                <a:latin typeface="Arial"/>
                <a:cs typeface="Arial"/>
              </a:rPr>
              <a:t>a</a:t>
            </a:r>
            <a:r>
              <a:rPr dirty="0" sz="750" spc="10">
                <a:solidFill>
                  <a:srgbClr val="FFFFFF"/>
                </a:solidFill>
                <a:latin typeface="Arial"/>
                <a:cs typeface="Arial"/>
              </a:rPr>
              <a:t>te  </a:t>
            </a:r>
            <a:r>
              <a:rPr dirty="0" sz="750" spc="10">
                <a:solidFill>
                  <a:srgbClr val="FFFFFF"/>
                </a:solidFill>
                <a:latin typeface="Arial"/>
                <a:cs typeface="Arial"/>
              </a:rPr>
              <a:t>(5.9.3.3)</a:t>
            </a:r>
            <a:endParaRPr sz="750">
              <a:latin typeface="Arial"/>
              <a:cs typeface="Arial"/>
            </a:endParaRPr>
          </a:p>
        </p:txBody>
      </p:sp>
      <p:sp>
        <p:nvSpPr>
          <p:cNvPr id="238" name="object 238"/>
          <p:cNvSpPr/>
          <p:nvPr/>
        </p:nvSpPr>
        <p:spPr>
          <a:xfrm>
            <a:off x="6208776" y="7923276"/>
            <a:ext cx="1523" cy="1523"/>
          </a:xfrm>
          <a:prstGeom prst="rect">
            <a:avLst/>
          </a:prstGeom>
          <a:blipFill>
            <a:blip r:embed="rId35" cstate="print"/>
            <a:stretch>
              <a:fillRect/>
            </a:stretch>
          </a:blipFill>
        </p:spPr>
        <p:txBody>
          <a:bodyPr wrap="square" lIns="0" tIns="0" rIns="0" bIns="0" rtlCol="0"/>
          <a:lstStyle/>
          <a:p/>
        </p:txBody>
      </p:sp>
      <p:sp>
        <p:nvSpPr>
          <p:cNvPr id="239" name="object 239"/>
          <p:cNvSpPr/>
          <p:nvPr/>
        </p:nvSpPr>
        <p:spPr>
          <a:xfrm>
            <a:off x="6166103" y="8145780"/>
            <a:ext cx="45719" cy="39623"/>
          </a:xfrm>
          <a:prstGeom prst="rect">
            <a:avLst/>
          </a:prstGeom>
          <a:blipFill>
            <a:blip r:embed="rId36" cstate="print"/>
            <a:stretch>
              <a:fillRect/>
            </a:stretch>
          </a:blipFill>
        </p:spPr>
        <p:txBody>
          <a:bodyPr wrap="square" lIns="0" tIns="0" rIns="0" bIns="0" rtlCol="0"/>
          <a:lstStyle/>
          <a:p/>
        </p:txBody>
      </p:sp>
      <p:sp>
        <p:nvSpPr>
          <p:cNvPr id="240" name="object 240"/>
          <p:cNvSpPr/>
          <p:nvPr/>
        </p:nvSpPr>
        <p:spPr>
          <a:xfrm>
            <a:off x="5460492" y="8176259"/>
            <a:ext cx="24383" cy="9143"/>
          </a:xfrm>
          <a:prstGeom prst="rect">
            <a:avLst/>
          </a:prstGeom>
          <a:blipFill>
            <a:blip r:embed="rId37" cstate="print"/>
            <a:stretch>
              <a:fillRect/>
            </a:stretch>
          </a:blipFill>
        </p:spPr>
        <p:txBody>
          <a:bodyPr wrap="square" lIns="0" tIns="0" rIns="0" bIns="0" rtlCol="0"/>
          <a:lstStyle/>
          <a:p/>
        </p:txBody>
      </p:sp>
      <p:sp>
        <p:nvSpPr>
          <p:cNvPr id="241" name="object 241"/>
          <p:cNvSpPr/>
          <p:nvPr/>
        </p:nvSpPr>
        <p:spPr>
          <a:xfrm>
            <a:off x="5439155" y="7940037"/>
            <a:ext cx="0" cy="0"/>
          </a:xfrm>
          <a:custGeom>
            <a:avLst/>
            <a:gdLst/>
            <a:ahLst/>
            <a:cxnLst/>
            <a:rect l="l" t="t" r="r" b="b"/>
            <a:pathLst>
              <a:path w="0" h="0">
                <a:moveTo>
                  <a:pt x="0" y="2"/>
                </a:moveTo>
                <a:lnTo>
                  <a:pt x="0" y="0"/>
                </a:lnTo>
              </a:path>
            </a:pathLst>
          </a:custGeom>
          <a:ln w="6096">
            <a:solidFill>
              <a:srgbClr val="497EBA"/>
            </a:solidFill>
          </a:ln>
        </p:spPr>
        <p:txBody>
          <a:bodyPr wrap="square" lIns="0" tIns="0" rIns="0" bIns="0" rtlCol="0"/>
          <a:lstStyle/>
          <a:p/>
        </p:txBody>
      </p:sp>
      <p:sp>
        <p:nvSpPr>
          <p:cNvPr id="242" name="object 242"/>
          <p:cNvSpPr/>
          <p:nvPr/>
        </p:nvSpPr>
        <p:spPr>
          <a:xfrm>
            <a:off x="5461438" y="8175970"/>
            <a:ext cx="701675" cy="9525"/>
          </a:xfrm>
          <a:custGeom>
            <a:avLst/>
            <a:gdLst/>
            <a:ahLst/>
            <a:cxnLst/>
            <a:rect l="l" t="t" r="r" b="b"/>
            <a:pathLst>
              <a:path w="701675" h="9525">
                <a:moveTo>
                  <a:pt x="701650" y="9426"/>
                </a:moveTo>
                <a:lnTo>
                  <a:pt x="26485" y="9433"/>
                </a:lnTo>
                <a:lnTo>
                  <a:pt x="7935" y="5456"/>
                </a:lnTo>
                <a:lnTo>
                  <a:pt x="0" y="0"/>
                </a:lnTo>
              </a:path>
            </a:pathLst>
          </a:custGeom>
          <a:ln w="6096">
            <a:solidFill>
              <a:srgbClr val="497EBA"/>
            </a:solidFill>
          </a:ln>
        </p:spPr>
        <p:txBody>
          <a:bodyPr wrap="square" lIns="0" tIns="0" rIns="0" bIns="0" rtlCol="0"/>
          <a:lstStyle/>
          <a:p/>
        </p:txBody>
      </p:sp>
      <p:sp>
        <p:nvSpPr>
          <p:cNvPr id="243" name="object 243"/>
          <p:cNvSpPr/>
          <p:nvPr/>
        </p:nvSpPr>
        <p:spPr>
          <a:xfrm>
            <a:off x="5451307" y="8167074"/>
            <a:ext cx="6350" cy="6350"/>
          </a:xfrm>
          <a:custGeom>
            <a:avLst/>
            <a:gdLst/>
            <a:ahLst/>
            <a:cxnLst/>
            <a:rect l="l" t="t" r="r" b="b"/>
            <a:pathLst>
              <a:path w="6350" h="6350">
                <a:moveTo>
                  <a:pt x="6178" y="6178"/>
                </a:moveTo>
                <a:lnTo>
                  <a:pt x="2517" y="3660"/>
                </a:lnTo>
                <a:lnTo>
                  <a:pt x="0" y="0"/>
                </a:lnTo>
              </a:path>
            </a:pathLst>
          </a:custGeom>
          <a:ln w="6096">
            <a:solidFill>
              <a:srgbClr val="497EBA"/>
            </a:solidFill>
          </a:ln>
        </p:spPr>
        <p:txBody>
          <a:bodyPr wrap="square" lIns="0" tIns="0" rIns="0" bIns="0" rtlCol="0"/>
          <a:lstStyle/>
          <a:p/>
        </p:txBody>
      </p:sp>
      <p:sp>
        <p:nvSpPr>
          <p:cNvPr id="244" name="object 244"/>
          <p:cNvSpPr/>
          <p:nvPr/>
        </p:nvSpPr>
        <p:spPr>
          <a:xfrm>
            <a:off x="5448191" y="8162543"/>
            <a:ext cx="635" cy="635"/>
          </a:xfrm>
          <a:custGeom>
            <a:avLst/>
            <a:gdLst/>
            <a:ahLst/>
            <a:cxnLst/>
            <a:rect l="l" t="t" r="r" b="b"/>
            <a:pathLst>
              <a:path w="635" h="634">
                <a:moveTo>
                  <a:pt x="108" y="157"/>
                </a:moveTo>
                <a:lnTo>
                  <a:pt x="0" y="0"/>
                </a:lnTo>
              </a:path>
            </a:pathLst>
          </a:custGeom>
          <a:ln w="6096">
            <a:solidFill>
              <a:srgbClr val="497EBA"/>
            </a:solidFill>
          </a:ln>
        </p:spPr>
        <p:txBody>
          <a:bodyPr wrap="square" lIns="0" tIns="0" rIns="0" bIns="0" rtlCol="0"/>
          <a:lstStyle/>
          <a:p/>
        </p:txBody>
      </p:sp>
      <p:sp>
        <p:nvSpPr>
          <p:cNvPr id="245" name="object 245"/>
          <p:cNvSpPr/>
          <p:nvPr/>
        </p:nvSpPr>
        <p:spPr>
          <a:xfrm>
            <a:off x="5445048" y="8157971"/>
            <a:ext cx="1905" cy="2540"/>
          </a:xfrm>
          <a:custGeom>
            <a:avLst/>
            <a:gdLst/>
            <a:ahLst/>
            <a:cxnLst/>
            <a:rect l="l" t="t" r="r" b="b"/>
            <a:pathLst>
              <a:path w="1904" h="2540">
                <a:moveTo>
                  <a:pt x="1728" y="2513"/>
                </a:moveTo>
                <a:lnTo>
                  <a:pt x="0" y="0"/>
                </a:lnTo>
              </a:path>
            </a:pathLst>
          </a:custGeom>
          <a:ln w="6096">
            <a:solidFill>
              <a:srgbClr val="497EBA"/>
            </a:solidFill>
          </a:ln>
        </p:spPr>
        <p:txBody>
          <a:bodyPr wrap="square" lIns="0" tIns="0" rIns="0" bIns="0" rtlCol="0"/>
          <a:lstStyle/>
          <a:p/>
        </p:txBody>
      </p:sp>
      <p:sp>
        <p:nvSpPr>
          <p:cNvPr id="246" name="object 246"/>
          <p:cNvSpPr/>
          <p:nvPr/>
        </p:nvSpPr>
        <p:spPr>
          <a:xfrm>
            <a:off x="5442749" y="8153400"/>
            <a:ext cx="1270" cy="3175"/>
          </a:xfrm>
          <a:custGeom>
            <a:avLst/>
            <a:gdLst/>
            <a:ahLst/>
            <a:cxnLst/>
            <a:rect l="l" t="t" r="r" b="b"/>
            <a:pathLst>
              <a:path w="1270" h="3175">
                <a:moveTo>
                  <a:pt x="978" y="2652"/>
                </a:moveTo>
                <a:lnTo>
                  <a:pt x="382" y="1785"/>
                </a:lnTo>
                <a:lnTo>
                  <a:pt x="0" y="0"/>
                </a:lnTo>
              </a:path>
            </a:pathLst>
          </a:custGeom>
          <a:ln w="6096">
            <a:solidFill>
              <a:srgbClr val="497EBA"/>
            </a:solidFill>
          </a:ln>
        </p:spPr>
        <p:txBody>
          <a:bodyPr wrap="square" lIns="0" tIns="0" rIns="0" bIns="0" rtlCol="0"/>
          <a:lstStyle/>
          <a:p/>
        </p:txBody>
      </p:sp>
      <p:sp>
        <p:nvSpPr>
          <p:cNvPr id="247" name="object 247"/>
          <p:cNvSpPr/>
          <p:nvPr/>
        </p:nvSpPr>
        <p:spPr>
          <a:xfrm>
            <a:off x="5441769" y="8148827"/>
            <a:ext cx="635" cy="2540"/>
          </a:xfrm>
          <a:custGeom>
            <a:avLst/>
            <a:gdLst/>
            <a:ahLst/>
            <a:cxnLst/>
            <a:rect l="l" t="t" r="r" b="b"/>
            <a:pathLst>
              <a:path w="635" h="2540">
                <a:moveTo>
                  <a:pt x="434" y="2028"/>
                </a:moveTo>
                <a:lnTo>
                  <a:pt x="0" y="0"/>
                </a:lnTo>
              </a:path>
            </a:pathLst>
          </a:custGeom>
          <a:ln w="6096">
            <a:solidFill>
              <a:srgbClr val="497EBA"/>
            </a:solidFill>
          </a:ln>
        </p:spPr>
        <p:txBody>
          <a:bodyPr wrap="square" lIns="0" tIns="0" rIns="0" bIns="0" rtlCol="0"/>
          <a:lstStyle/>
          <a:p/>
        </p:txBody>
      </p:sp>
      <p:sp>
        <p:nvSpPr>
          <p:cNvPr id="248" name="object 248"/>
          <p:cNvSpPr/>
          <p:nvPr/>
        </p:nvSpPr>
        <p:spPr>
          <a:xfrm>
            <a:off x="5440135" y="8141207"/>
            <a:ext cx="635" cy="2540"/>
          </a:xfrm>
          <a:custGeom>
            <a:avLst/>
            <a:gdLst/>
            <a:ahLst/>
            <a:cxnLst/>
            <a:rect l="l" t="t" r="r" b="b"/>
            <a:pathLst>
              <a:path w="635" h="2540">
                <a:moveTo>
                  <a:pt x="544" y="2539"/>
                </a:moveTo>
                <a:lnTo>
                  <a:pt x="0" y="0"/>
                </a:lnTo>
              </a:path>
            </a:pathLst>
          </a:custGeom>
          <a:ln w="6096">
            <a:solidFill>
              <a:srgbClr val="497EBA"/>
            </a:solidFill>
          </a:ln>
        </p:spPr>
        <p:txBody>
          <a:bodyPr wrap="square" lIns="0" tIns="0" rIns="0" bIns="0" rtlCol="0"/>
          <a:lstStyle/>
          <a:p/>
        </p:txBody>
      </p:sp>
      <p:sp>
        <p:nvSpPr>
          <p:cNvPr id="249" name="object 249"/>
          <p:cNvSpPr/>
          <p:nvPr/>
        </p:nvSpPr>
        <p:spPr>
          <a:xfrm>
            <a:off x="5439155" y="7940040"/>
            <a:ext cx="0" cy="196850"/>
          </a:xfrm>
          <a:custGeom>
            <a:avLst/>
            <a:gdLst/>
            <a:ahLst/>
            <a:cxnLst/>
            <a:rect l="l" t="t" r="r" b="b"/>
            <a:pathLst>
              <a:path w="0" h="196850">
                <a:moveTo>
                  <a:pt x="0" y="196598"/>
                </a:moveTo>
                <a:lnTo>
                  <a:pt x="0" y="196595"/>
                </a:lnTo>
                <a:lnTo>
                  <a:pt x="0" y="0"/>
                </a:lnTo>
              </a:path>
            </a:pathLst>
          </a:custGeom>
          <a:ln w="6096">
            <a:solidFill>
              <a:srgbClr val="497EBA"/>
            </a:solidFill>
          </a:ln>
        </p:spPr>
        <p:txBody>
          <a:bodyPr wrap="square" lIns="0" tIns="0" rIns="0" bIns="0" rtlCol="0"/>
          <a:lstStyle/>
          <a:p/>
        </p:txBody>
      </p:sp>
      <p:sp>
        <p:nvSpPr>
          <p:cNvPr id="250" name="object 250"/>
          <p:cNvSpPr/>
          <p:nvPr/>
        </p:nvSpPr>
        <p:spPr>
          <a:xfrm>
            <a:off x="6207252" y="7919635"/>
            <a:ext cx="635" cy="635"/>
          </a:xfrm>
          <a:custGeom>
            <a:avLst/>
            <a:gdLst/>
            <a:ahLst/>
            <a:cxnLst/>
            <a:rect l="l" t="t" r="r" b="b"/>
            <a:pathLst>
              <a:path w="635" h="634">
                <a:moveTo>
                  <a:pt x="0" y="0"/>
                </a:moveTo>
                <a:lnTo>
                  <a:pt x="395" y="592"/>
                </a:lnTo>
              </a:path>
            </a:pathLst>
          </a:custGeom>
          <a:ln w="6096">
            <a:solidFill>
              <a:srgbClr val="497EBA"/>
            </a:solidFill>
          </a:ln>
        </p:spPr>
        <p:txBody>
          <a:bodyPr wrap="square" lIns="0" tIns="0" rIns="0" bIns="0" rtlCol="0"/>
          <a:lstStyle/>
          <a:p/>
        </p:txBody>
      </p:sp>
      <p:sp>
        <p:nvSpPr>
          <p:cNvPr id="251" name="object 251"/>
          <p:cNvSpPr/>
          <p:nvPr/>
        </p:nvSpPr>
        <p:spPr>
          <a:xfrm>
            <a:off x="6208776" y="7924494"/>
            <a:ext cx="635" cy="635"/>
          </a:xfrm>
          <a:custGeom>
            <a:avLst/>
            <a:gdLst/>
            <a:ahLst/>
            <a:cxnLst/>
            <a:rect l="l" t="t" r="r" b="b"/>
            <a:pathLst>
              <a:path w="635" h="634">
                <a:moveTo>
                  <a:pt x="0" y="0"/>
                </a:moveTo>
                <a:lnTo>
                  <a:pt x="59" y="305"/>
                </a:lnTo>
              </a:path>
            </a:pathLst>
          </a:custGeom>
          <a:ln w="6096">
            <a:solidFill>
              <a:srgbClr val="497EBA"/>
            </a:solidFill>
          </a:ln>
        </p:spPr>
        <p:txBody>
          <a:bodyPr wrap="square" lIns="0" tIns="0" rIns="0" bIns="0" rtlCol="0"/>
          <a:lstStyle/>
          <a:p/>
        </p:txBody>
      </p:sp>
      <p:sp>
        <p:nvSpPr>
          <p:cNvPr id="252" name="object 252"/>
          <p:cNvSpPr/>
          <p:nvPr/>
        </p:nvSpPr>
        <p:spPr>
          <a:xfrm>
            <a:off x="6210312" y="7939672"/>
            <a:ext cx="1905" cy="204470"/>
          </a:xfrm>
          <a:custGeom>
            <a:avLst/>
            <a:gdLst/>
            <a:ahLst/>
            <a:cxnLst/>
            <a:rect l="l" t="t" r="r" b="b"/>
            <a:pathLst>
              <a:path w="1904" h="204470">
                <a:moveTo>
                  <a:pt x="755" y="-3048"/>
                </a:moveTo>
                <a:lnTo>
                  <a:pt x="755" y="207463"/>
                </a:lnTo>
              </a:path>
            </a:pathLst>
          </a:custGeom>
          <a:ln w="7607">
            <a:solidFill>
              <a:srgbClr val="497EBA"/>
            </a:solidFill>
          </a:ln>
        </p:spPr>
        <p:txBody>
          <a:bodyPr wrap="square" lIns="0" tIns="0" rIns="0" bIns="0" rtlCol="0"/>
          <a:lstStyle/>
          <a:p/>
        </p:txBody>
      </p:sp>
      <p:sp>
        <p:nvSpPr>
          <p:cNvPr id="253" name="object 253"/>
          <p:cNvSpPr/>
          <p:nvPr/>
        </p:nvSpPr>
        <p:spPr>
          <a:xfrm>
            <a:off x="6204266" y="8148317"/>
            <a:ext cx="5715" cy="12700"/>
          </a:xfrm>
          <a:custGeom>
            <a:avLst/>
            <a:gdLst/>
            <a:ahLst/>
            <a:cxnLst/>
            <a:rect l="l" t="t" r="r" b="b"/>
            <a:pathLst>
              <a:path w="5714" h="12700">
                <a:moveTo>
                  <a:pt x="5187" y="0"/>
                </a:moveTo>
                <a:lnTo>
                  <a:pt x="3794" y="6868"/>
                </a:lnTo>
                <a:lnTo>
                  <a:pt x="0" y="12577"/>
                </a:lnTo>
              </a:path>
            </a:pathLst>
          </a:custGeom>
          <a:ln w="6096">
            <a:solidFill>
              <a:srgbClr val="497EBA"/>
            </a:solidFill>
          </a:ln>
        </p:spPr>
        <p:txBody>
          <a:bodyPr wrap="square" lIns="0" tIns="0" rIns="0" bIns="0" rtlCol="0"/>
          <a:lstStyle/>
          <a:p/>
        </p:txBody>
      </p:sp>
      <p:sp>
        <p:nvSpPr>
          <p:cNvPr id="254" name="object 254"/>
          <p:cNvSpPr/>
          <p:nvPr/>
        </p:nvSpPr>
        <p:spPr>
          <a:xfrm>
            <a:off x="6192184" y="8165624"/>
            <a:ext cx="9525" cy="9525"/>
          </a:xfrm>
          <a:custGeom>
            <a:avLst/>
            <a:gdLst/>
            <a:ahLst/>
            <a:cxnLst/>
            <a:rect l="l" t="t" r="r" b="b"/>
            <a:pathLst>
              <a:path w="9525" h="9525">
                <a:moveTo>
                  <a:pt x="8939" y="0"/>
                </a:moveTo>
                <a:lnTo>
                  <a:pt x="5542" y="5110"/>
                </a:lnTo>
                <a:lnTo>
                  <a:pt x="0" y="8938"/>
                </a:lnTo>
              </a:path>
            </a:pathLst>
          </a:custGeom>
          <a:ln w="6096">
            <a:solidFill>
              <a:srgbClr val="497EBA"/>
            </a:solidFill>
          </a:ln>
        </p:spPr>
        <p:txBody>
          <a:bodyPr wrap="square" lIns="0" tIns="0" rIns="0" bIns="0" rtlCol="0"/>
          <a:lstStyle/>
          <a:p/>
        </p:txBody>
      </p:sp>
      <p:sp>
        <p:nvSpPr>
          <p:cNvPr id="255" name="object 255"/>
          <p:cNvSpPr/>
          <p:nvPr/>
        </p:nvSpPr>
        <p:spPr>
          <a:xfrm>
            <a:off x="6166104" y="8174874"/>
            <a:ext cx="26034" cy="10160"/>
          </a:xfrm>
          <a:custGeom>
            <a:avLst/>
            <a:gdLst/>
            <a:ahLst/>
            <a:cxnLst/>
            <a:rect l="l" t="t" r="r" b="b"/>
            <a:pathLst>
              <a:path w="26035" h="10159">
                <a:moveTo>
                  <a:pt x="25629" y="0"/>
                </a:moveTo>
                <a:lnTo>
                  <a:pt x="16144" y="6552"/>
                </a:lnTo>
                <a:lnTo>
                  <a:pt x="0" y="9897"/>
                </a:lnTo>
              </a:path>
            </a:pathLst>
          </a:custGeom>
          <a:ln w="6096">
            <a:solidFill>
              <a:srgbClr val="497EBA"/>
            </a:solidFill>
          </a:ln>
        </p:spPr>
        <p:txBody>
          <a:bodyPr wrap="square" lIns="0" tIns="0" rIns="0" bIns="0" rtlCol="0"/>
          <a:lstStyle/>
          <a:p/>
        </p:txBody>
      </p:sp>
      <p:sp>
        <p:nvSpPr>
          <p:cNvPr id="256" name="object 256"/>
          <p:cNvSpPr/>
          <p:nvPr/>
        </p:nvSpPr>
        <p:spPr>
          <a:xfrm>
            <a:off x="5439155" y="7891271"/>
            <a:ext cx="772667" cy="294132"/>
          </a:xfrm>
          <a:prstGeom prst="rect">
            <a:avLst/>
          </a:prstGeom>
          <a:blipFill>
            <a:blip r:embed="rId38" cstate="print"/>
            <a:stretch>
              <a:fillRect/>
            </a:stretch>
          </a:blipFill>
        </p:spPr>
        <p:txBody>
          <a:bodyPr wrap="square" lIns="0" tIns="0" rIns="0" bIns="0" rtlCol="0"/>
          <a:lstStyle/>
          <a:p/>
        </p:txBody>
      </p:sp>
      <p:sp>
        <p:nvSpPr>
          <p:cNvPr id="257" name="object 257"/>
          <p:cNvSpPr/>
          <p:nvPr/>
        </p:nvSpPr>
        <p:spPr>
          <a:xfrm>
            <a:off x="5439155" y="7891271"/>
            <a:ext cx="772795" cy="294640"/>
          </a:xfrm>
          <a:custGeom>
            <a:avLst/>
            <a:gdLst/>
            <a:ahLst/>
            <a:cxnLst/>
            <a:rect l="l" t="t" r="r" b="b"/>
            <a:pathLst>
              <a:path w="772795" h="294640">
                <a:moveTo>
                  <a:pt x="0" y="48768"/>
                </a:moveTo>
                <a:lnTo>
                  <a:pt x="3976" y="29575"/>
                </a:lnTo>
                <a:lnTo>
                  <a:pt x="14668" y="14097"/>
                </a:lnTo>
                <a:lnTo>
                  <a:pt x="30218" y="3762"/>
                </a:lnTo>
                <a:lnTo>
                  <a:pt x="48768" y="0"/>
                </a:lnTo>
                <a:lnTo>
                  <a:pt x="723900" y="0"/>
                </a:lnTo>
                <a:lnTo>
                  <a:pt x="743092" y="3762"/>
                </a:lnTo>
                <a:lnTo>
                  <a:pt x="758571" y="14097"/>
                </a:lnTo>
                <a:lnTo>
                  <a:pt x="768905" y="29575"/>
                </a:lnTo>
                <a:lnTo>
                  <a:pt x="772668" y="48768"/>
                </a:lnTo>
                <a:lnTo>
                  <a:pt x="772668" y="245363"/>
                </a:lnTo>
                <a:lnTo>
                  <a:pt x="768905" y="263913"/>
                </a:lnTo>
                <a:lnTo>
                  <a:pt x="758571" y="279463"/>
                </a:lnTo>
                <a:lnTo>
                  <a:pt x="743092" y="290155"/>
                </a:lnTo>
                <a:lnTo>
                  <a:pt x="723900" y="294132"/>
                </a:lnTo>
                <a:lnTo>
                  <a:pt x="48768" y="294132"/>
                </a:lnTo>
                <a:lnTo>
                  <a:pt x="30218" y="290155"/>
                </a:lnTo>
                <a:lnTo>
                  <a:pt x="14668" y="279463"/>
                </a:lnTo>
                <a:lnTo>
                  <a:pt x="3976" y="263913"/>
                </a:lnTo>
                <a:lnTo>
                  <a:pt x="0" y="245363"/>
                </a:lnTo>
                <a:lnTo>
                  <a:pt x="0" y="48768"/>
                </a:lnTo>
                <a:close/>
              </a:path>
            </a:pathLst>
          </a:custGeom>
          <a:ln w="6096">
            <a:solidFill>
              <a:srgbClr val="497EBA"/>
            </a:solidFill>
          </a:ln>
        </p:spPr>
        <p:txBody>
          <a:bodyPr wrap="square" lIns="0" tIns="0" rIns="0" bIns="0" rtlCol="0"/>
          <a:lstStyle/>
          <a:p/>
        </p:txBody>
      </p:sp>
      <p:sp>
        <p:nvSpPr>
          <p:cNvPr id="258" name="object 258"/>
          <p:cNvSpPr txBox="1"/>
          <p:nvPr/>
        </p:nvSpPr>
        <p:spPr>
          <a:xfrm>
            <a:off x="5641787" y="7904493"/>
            <a:ext cx="381000" cy="263525"/>
          </a:xfrm>
          <a:prstGeom prst="rect">
            <a:avLst/>
          </a:prstGeom>
        </p:spPr>
        <p:txBody>
          <a:bodyPr wrap="square" lIns="0" tIns="12065" rIns="0" bIns="0" rtlCol="0" vert="horz">
            <a:spAutoFit/>
          </a:bodyPr>
          <a:lstStyle/>
          <a:p>
            <a:pPr marR="5080" indent="13335">
              <a:lnSpc>
                <a:spcPct val="104000"/>
              </a:lnSpc>
              <a:spcBef>
                <a:spcPts val="95"/>
              </a:spcBef>
            </a:pPr>
            <a:r>
              <a:rPr dirty="0" sz="750" spc="10">
                <a:solidFill>
                  <a:srgbClr val="FFFFFF"/>
                </a:solidFill>
                <a:latin typeface="Arial"/>
                <a:cs typeface="Arial"/>
              </a:rPr>
              <a:t>Refined  </a:t>
            </a:r>
            <a:r>
              <a:rPr dirty="0" sz="750" spc="15">
                <a:solidFill>
                  <a:srgbClr val="FFFFFF"/>
                </a:solidFill>
                <a:latin typeface="Arial"/>
                <a:cs typeface="Arial"/>
              </a:rPr>
              <a:t>(</a:t>
            </a:r>
            <a:r>
              <a:rPr dirty="0" sz="750" spc="10">
                <a:solidFill>
                  <a:srgbClr val="FFFFFF"/>
                </a:solidFill>
                <a:latin typeface="Arial"/>
                <a:cs typeface="Arial"/>
              </a:rPr>
              <a:t>5</a:t>
            </a:r>
            <a:r>
              <a:rPr dirty="0" sz="750" spc="5">
                <a:solidFill>
                  <a:srgbClr val="FFFFFF"/>
                </a:solidFill>
                <a:latin typeface="Arial"/>
                <a:cs typeface="Arial"/>
              </a:rPr>
              <a:t>.</a:t>
            </a:r>
            <a:r>
              <a:rPr dirty="0" sz="750" spc="10">
                <a:solidFill>
                  <a:srgbClr val="FFFFFF"/>
                </a:solidFill>
                <a:latin typeface="Arial"/>
                <a:cs typeface="Arial"/>
              </a:rPr>
              <a:t>9</a:t>
            </a:r>
            <a:r>
              <a:rPr dirty="0" sz="750" spc="5">
                <a:solidFill>
                  <a:srgbClr val="FFFFFF"/>
                </a:solidFill>
                <a:latin typeface="Arial"/>
                <a:cs typeface="Arial"/>
              </a:rPr>
              <a:t>.</a:t>
            </a:r>
            <a:r>
              <a:rPr dirty="0" sz="750" spc="10">
                <a:solidFill>
                  <a:srgbClr val="FFFFFF"/>
                </a:solidFill>
                <a:latin typeface="Arial"/>
                <a:cs typeface="Arial"/>
              </a:rPr>
              <a:t>3</a:t>
            </a:r>
            <a:r>
              <a:rPr dirty="0" sz="750" spc="5">
                <a:solidFill>
                  <a:srgbClr val="FFFFFF"/>
                </a:solidFill>
                <a:latin typeface="Arial"/>
                <a:cs typeface="Arial"/>
              </a:rPr>
              <a:t>.</a:t>
            </a:r>
            <a:r>
              <a:rPr dirty="0" sz="750" spc="10">
                <a:solidFill>
                  <a:srgbClr val="FFFFFF"/>
                </a:solidFill>
                <a:latin typeface="Arial"/>
                <a:cs typeface="Arial"/>
              </a:rPr>
              <a:t>4</a:t>
            </a:r>
            <a:r>
              <a:rPr dirty="0" sz="750" spc="10">
                <a:solidFill>
                  <a:srgbClr val="FFFFFF"/>
                </a:solidFill>
                <a:latin typeface="Arial"/>
                <a:cs typeface="Arial"/>
              </a:rPr>
              <a:t>)</a:t>
            </a:r>
            <a:endParaRPr sz="750">
              <a:latin typeface="Arial"/>
              <a:cs typeface="Arial"/>
            </a:endParaRPr>
          </a:p>
        </p:txBody>
      </p:sp>
      <p:sp>
        <p:nvSpPr>
          <p:cNvPr id="259" name="object 259"/>
          <p:cNvSpPr/>
          <p:nvPr/>
        </p:nvSpPr>
        <p:spPr>
          <a:xfrm>
            <a:off x="6202679" y="8299703"/>
            <a:ext cx="9143" cy="21335"/>
          </a:xfrm>
          <a:prstGeom prst="rect">
            <a:avLst/>
          </a:prstGeom>
          <a:blipFill>
            <a:blip r:embed="rId39" cstate="print"/>
            <a:stretch>
              <a:fillRect/>
            </a:stretch>
          </a:blipFill>
        </p:spPr>
        <p:txBody>
          <a:bodyPr wrap="square" lIns="0" tIns="0" rIns="0" bIns="0" rtlCol="0"/>
          <a:lstStyle/>
          <a:p/>
        </p:txBody>
      </p:sp>
      <p:sp>
        <p:nvSpPr>
          <p:cNvPr id="260" name="object 260"/>
          <p:cNvSpPr/>
          <p:nvPr/>
        </p:nvSpPr>
        <p:spPr>
          <a:xfrm>
            <a:off x="6164579" y="8577071"/>
            <a:ext cx="47243" cy="48767"/>
          </a:xfrm>
          <a:prstGeom prst="rect">
            <a:avLst/>
          </a:prstGeom>
          <a:blipFill>
            <a:blip r:embed="rId40" cstate="print"/>
            <a:stretch>
              <a:fillRect/>
            </a:stretch>
          </a:blipFill>
        </p:spPr>
        <p:txBody>
          <a:bodyPr wrap="square" lIns="0" tIns="0" rIns="0" bIns="0" rtlCol="0"/>
          <a:lstStyle/>
          <a:p/>
        </p:txBody>
      </p:sp>
      <p:sp>
        <p:nvSpPr>
          <p:cNvPr id="261" name="object 261"/>
          <p:cNvSpPr/>
          <p:nvPr/>
        </p:nvSpPr>
        <p:spPr>
          <a:xfrm>
            <a:off x="5460492" y="8612123"/>
            <a:ext cx="21335" cy="12192"/>
          </a:xfrm>
          <a:prstGeom prst="rect">
            <a:avLst/>
          </a:prstGeom>
          <a:blipFill>
            <a:blip r:embed="rId41" cstate="print"/>
            <a:stretch>
              <a:fillRect/>
            </a:stretch>
          </a:blipFill>
        </p:spPr>
        <p:txBody>
          <a:bodyPr wrap="square" lIns="0" tIns="0" rIns="0" bIns="0" rtlCol="0"/>
          <a:lstStyle/>
          <a:p/>
        </p:txBody>
      </p:sp>
      <p:sp>
        <p:nvSpPr>
          <p:cNvPr id="262" name="object 262"/>
          <p:cNvSpPr/>
          <p:nvPr/>
        </p:nvSpPr>
        <p:spPr>
          <a:xfrm>
            <a:off x="5439155" y="8330180"/>
            <a:ext cx="0" cy="0"/>
          </a:xfrm>
          <a:custGeom>
            <a:avLst/>
            <a:gdLst/>
            <a:ahLst/>
            <a:cxnLst/>
            <a:rect l="l" t="t" r="r" b="b"/>
            <a:pathLst>
              <a:path w="0" h="0">
                <a:moveTo>
                  <a:pt x="0" y="3"/>
                </a:moveTo>
                <a:lnTo>
                  <a:pt x="0" y="0"/>
                </a:lnTo>
              </a:path>
            </a:pathLst>
          </a:custGeom>
          <a:ln w="6096">
            <a:solidFill>
              <a:srgbClr val="497EBA"/>
            </a:solidFill>
          </a:ln>
        </p:spPr>
        <p:txBody>
          <a:bodyPr wrap="square" lIns="0" tIns="0" rIns="0" bIns="0" rtlCol="0"/>
          <a:lstStyle/>
          <a:p/>
        </p:txBody>
      </p:sp>
      <p:sp>
        <p:nvSpPr>
          <p:cNvPr id="263" name="object 263"/>
          <p:cNvSpPr/>
          <p:nvPr/>
        </p:nvSpPr>
        <p:spPr>
          <a:xfrm>
            <a:off x="5490790" y="8624325"/>
            <a:ext cx="662305" cy="1905"/>
          </a:xfrm>
          <a:custGeom>
            <a:avLst/>
            <a:gdLst/>
            <a:ahLst/>
            <a:cxnLst/>
            <a:rect l="l" t="t" r="r" b="b"/>
            <a:pathLst>
              <a:path w="662304" h="1904">
                <a:moveTo>
                  <a:pt x="-3047" y="757"/>
                </a:moveTo>
                <a:lnTo>
                  <a:pt x="664785" y="757"/>
                </a:lnTo>
              </a:path>
            </a:pathLst>
          </a:custGeom>
          <a:ln w="7610">
            <a:solidFill>
              <a:srgbClr val="497EBA"/>
            </a:solidFill>
          </a:ln>
        </p:spPr>
        <p:txBody>
          <a:bodyPr wrap="square" lIns="0" tIns="0" rIns="0" bIns="0" rtlCol="0"/>
          <a:lstStyle/>
          <a:p/>
        </p:txBody>
      </p:sp>
      <p:sp>
        <p:nvSpPr>
          <p:cNvPr id="264" name="object 264"/>
          <p:cNvSpPr/>
          <p:nvPr/>
        </p:nvSpPr>
        <p:spPr>
          <a:xfrm>
            <a:off x="5473196" y="8619999"/>
            <a:ext cx="5080" cy="1905"/>
          </a:xfrm>
          <a:custGeom>
            <a:avLst/>
            <a:gdLst/>
            <a:ahLst/>
            <a:cxnLst/>
            <a:rect l="l" t="t" r="r" b="b"/>
            <a:pathLst>
              <a:path w="5079" h="1904">
                <a:moveTo>
                  <a:pt x="4951" y="1871"/>
                </a:moveTo>
                <a:lnTo>
                  <a:pt x="1964" y="1292"/>
                </a:lnTo>
                <a:lnTo>
                  <a:pt x="0" y="0"/>
                </a:lnTo>
              </a:path>
            </a:pathLst>
          </a:custGeom>
          <a:ln w="6096">
            <a:solidFill>
              <a:srgbClr val="497EBA"/>
            </a:solidFill>
          </a:ln>
        </p:spPr>
        <p:txBody>
          <a:bodyPr wrap="square" lIns="0" tIns="0" rIns="0" bIns="0" rtlCol="0"/>
          <a:lstStyle/>
          <a:p/>
        </p:txBody>
      </p:sp>
      <p:sp>
        <p:nvSpPr>
          <p:cNvPr id="265" name="object 265"/>
          <p:cNvSpPr/>
          <p:nvPr/>
        </p:nvSpPr>
        <p:spPr>
          <a:xfrm>
            <a:off x="5468368" y="8616823"/>
            <a:ext cx="4445" cy="3175"/>
          </a:xfrm>
          <a:custGeom>
            <a:avLst/>
            <a:gdLst/>
            <a:ahLst/>
            <a:cxnLst/>
            <a:rect l="l" t="t" r="r" b="b"/>
            <a:pathLst>
              <a:path w="4445" h="3175">
                <a:moveTo>
                  <a:pt x="4080" y="2683"/>
                </a:moveTo>
                <a:lnTo>
                  <a:pt x="0" y="0"/>
                </a:lnTo>
              </a:path>
            </a:pathLst>
          </a:custGeom>
          <a:ln w="6095">
            <a:solidFill>
              <a:srgbClr val="497EBA"/>
            </a:solidFill>
          </a:ln>
        </p:spPr>
        <p:txBody>
          <a:bodyPr wrap="square" lIns="0" tIns="0" rIns="0" bIns="0" rtlCol="0"/>
          <a:lstStyle/>
          <a:p/>
        </p:txBody>
      </p:sp>
      <p:sp>
        <p:nvSpPr>
          <p:cNvPr id="266" name="object 266"/>
          <p:cNvSpPr/>
          <p:nvPr/>
        </p:nvSpPr>
        <p:spPr>
          <a:xfrm>
            <a:off x="5454348" y="8606028"/>
            <a:ext cx="9525" cy="7620"/>
          </a:xfrm>
          <a:custGeom>
            <a:avLst/>
            <a:gdLst/>
            <a:ahLst/>
            <a:cxnLst/>
            <a:rect l="l" t="t" r="r" b="b"/>
            <a:pathLst>
              <a:path w="9525" h="7620">
                <a:moveTo>
                  <a:pt x="9191" y="7620"/>
                </a:moveTo>
                <a:lnTo>
                  <a:pt x="1951" y="2857"/>
                </a:lnTo>
                <a:lnTo>
                  <a:pt x="0" y="0"/>
                </a:lnTo>
              </a:path>
            </a:pathLst>
          </a:custGeom>
          <a:ln w="6096">
            <a:solidFill>
              <a:srgbClr val="497EBA"/>
            </a:solidFill>
          </a:ln>
        </p:spPr>
        <p:txBody>
          <a:bodyPr wrap="square" lIns="0" tIns="0" rIns="0" bIns="0" rtlCol="0"/>
          <a:lstStyle/>
          <a:p/>
        </p:txBody>
      </p:sp>
      <p:sp>
        <p:nvSpPr>
          <p:cNvPr id="267" name="object 267"/>
          <p:cNvSpPr/>
          <p:nvPr/>
        </p:nvSpPr>
        <p:spPr>
          <a:xfrm>
            <a:off x="5450962" y="8601069"/>
            <a:ext cx="1905" cy="3175"/>
          </a:xfrm>
          <a:custGeom>
            <a:avLst/>
            <a:gdLst/>
            <a:ahLst/>
            <a:cxnLst/>
            <a:rect l="l" t="t" r="r" b="b"/>
            <a:pathLst>
              <a:path w="1904" h="3175">
                <a:moveTo>
                  <a:pt x="1910" y="2796"/>
                </a:moveTo>
                <a:lnTo>
                  <a:pt x="0" y="0"/>
                </a:lnTo>
              </a:path>
            </a:pathLst>
          </a:custGeom>
          <a:ln w="6096">
            <a:solidFill>
              <a:srgbClr val="497EBA"/>
            </a:solidFill>
          </a:ln>
        </p:spPr>
        <p:txBody>
          <a:bodyPr wrap="square" lIns="0" tIns="0" rIns="0" bIns="0" rtlCol="0"/>
          <a:lstStyle/>
          <a:p/>
        </p:txBody>
      </p:sp>
      <p:sp>
        <p:nvSpPr>
          <p:cNvPr id="268" name="object 268"/>
          <p:cNvSpPr/>
          <p:nvPr/>
        </p:nvSpPr>
        <p:spPr>
          <a:xfrm>
            <a:off x="5448103" y="8596883"/>
            <a:ext cx="635" cy="635"/>
          </a:xfrm>
          <a:custGeom>
            <a:avLst/>
            <a:gdLst/>
            <a:ahLst/>
            <a:cxnLst/>
            <a:rect l="l" t="t" r="r" b="b"/>
            <a:pathLst>
              <a:path w="635" h="634">
                <a:moveTo>
                  <a:pt x="197" y="288"/>
                </a:moveTo>
                <a:lnTo>
                  <a:pt x="0" y="0"/>
                </a:lnTo>
              </a:path>
            </a:pathLst>
          </a:custGeom>
          <a:ln w="6096">
            <a:solidFill>
              <a:srgbClr val="497EBA"/>
            </a:solidFill>
          </a:ln>
        </p:spPr>
        <p:txBody>
          <a:bodyPr wrap="square" lIns="0" tIns="0" rIns="0" bIns="0" rtlCol="0"/>
          <a:lstStyle/>
          <a:p/>
        </p:txBody>
      </p:sp>
      <p:sp>
        <p:nvSpPr>
          <p:cNvPr id="269" name="object 269"/>
          <p:cNvSpPr/>
          <p:nvPr/>
        </p:nvSpPr>
        <p:spPr>
          <a:xfrm>
            <a:off x="5446021" y="8593835"/>
            <a:ext cx="1270" cy="1270"/>
          </a:xfrm>
          <a:custGeom>
            <a:avLst/>
            <a:gdLst/>
            <a:ahLst/>
            <a:cxnLst/>
            <a:rect l="l" t="t" r="r" b="b"/>
            <a:pathLst>
              <a:path w="1270" h="1270">
                <a:moveTo>
                  <a:pt x="755" y="1105"/>
                </a:moveTo>
                <a:lnTo>
                  <a:pt x="0" y="0"/>
                </a:lnTo>
              </a:path>
            </a:pathLst>
          </a:custGeom>
          <a:ln w="6096">
            <a:solidFill>
              <a:srgbClr val="497EBA"/>
            </a:solidFill>
          </a:ln>
        </p:spPr>
        <p:txBody>
          <a:bodyPr wrap="square" lIns="0" tIns="0" rIns="0" bIns="0" rtlCol="0"/>
          <a:lstStyle/>
          <a:p/>
        </p:txBody>
      </p:sp>
      <p:sp>
        <p:nvSpPr>
          <p:cNvPr id="270" name="object 270"/>
          <p:cNvSpPr/>
          <p:nvPr/>
        </p:nvSpPr>
        <p:spPr>
          <a:xfrm>
            <a:off x="5443939" y="8590788"/>
            <a:ext cx="1905" cy="2540"/>
          </a:xfrm>
          <a:custGeom>
            <a:avLst/>
            <a:gdLst/>
            <a:ahLst/>
            <a:cxnLst/>
            <a:rect l="l" t="t" r="r" b="b"/>
            <a:pathLst>
              <a:path w="1904" h="2540">
                <a:moveTo>
                  <a:pt x="1313" y="1922"/>
                </a:moveTo>
                <a:lnTo>
                  <a:pt x="0" y="0"/>
                </a:lnTo>
              </a:path>
            </a:pathLst>
          </a:custGeom>
          <a:ln w="6095">
            <a:solidFill>
              <a:srgbClr val="497EBA"/>
            </a:solidFill>
          </a:ln>
        </p:spPr>
        <p:txBody>
          <a:bodyPr wrap="square" lIns="0" tIns="0" rIns="0" bIns="0" rtlCol="0"/>
          <a:lstStyle/>
          <a:p/>
        </p:txBody>
      </p:sp>
      <p:sp>
        <p:nvSpPr>
          <p:cNvPr id="271" name="object 271"/>
          <p:cNvSpPr/>
          <p:nvPr/>
        </p:nvSpPr>
        <p:spPr>
          <a:xfrm>
            <a:off x="5442863" y="8586216"/>
            <a:ext cx="1270" cy="4445"/>
          </a:xfrm>
          <a:custGeom>
            <a:avLst/>
            <a:gdLst/>
            <a:ahLst/>
            <a:cxnLst/>
            <a:rect l="l" t="t" r="r" b="b"/>
            <a:pathLst>
              <a:path w="1270" h="4445">
                <a:moveTo>
                  <a:pt x="864" y="4263"/>
                </a:moveTo>
                <a:lnTo>
                  <a:pt x="864" y="4262"/>
                </a:lnTo>
                <a:lnTo>
                  <a:pt x="0" y="0"/>
                </a:lnTo>
              </a:path>
            </a:pathLst>
          </a:custGeom>
          <a:ln w="6096">
            <a:solidFill>
              <a:srgbClr val="497EBA"/>
            </a:solidFill>
          </a:ln>
        </p:spPr>
        <p:txBody>
          <a:bodyPr wrap="square" lIns="0" tIns="0" rIns="0" bIns="0" rtlCol="0"/>
          <a:lstStyle/>
          <a:p/>
        </p:txBody>
      </p:sp>
      <p:sp>
        <p:nvSpPr>
          <p:cNvPr id="272" name="object 272"/>
          <p:cNvSpPr/>
          <p:nvPr/>
        </p:nvSpPr>
        <p:spPr>
          <a:xfrm>
            <a:off x="5441936" y="8581643"/>
            <a:ext cx="635" cy="1905"/>
          </a:xfrm>
          <a:custGeom>
            <a:avLst/>
            <a:gdLst/>
            <a:ahLst/>
            <a:cxnLst/>
            <a:rect l="l" t="t" r="r" b="b"/>
            <a:pathLst>
              <a:path w="635" h="1904">
                <a:moveTo>
                  <a:pt x="267" y="1320"/>
                </a:moveTo>
                <a:lnTo>
                  <a:pt x="0" y="0"/>
                </a:lnTo>
              </a:path>
            </a:pathLst>
          </a:custGeom>
          <a:ln w="6096">
            <a:solidFill>
              <a:srgbClr val="497EBA"/>
            </a:solidFill>
          </a:ln>
        </p:spPr>
        <p:txBody>
          <a:bodyPr wrap="square" lIns="0" tIns="0" rIns="0" bIns="0" rtlCol="0"/>
          <a:lstStyle/>
          <a:p/>
        </p:txBody>
      </p:sp>
      <p:sp>
        <p:nvSpPr>
          <p:cNvPr id="273" name="object 273"/>
          <p:cNvSpPr/>
          <p:nvPr/>
        </p:nvSpPr>
        <p:spPr>
          <a:xfrm>
            <a:off x="5440391" y="8574023"/>
            <a:ext cx="635" cy="1905"/>
          </a:xfrm>
          <a:custGeom>
            <a:avLst/>
            <a:gdLst/>
            <a:ahLst/>
            <a:cxnLst/>
            <a:rect l="l" t="t" r="r" b="b"/>
            <a:pathLst>
              <a:path w="635" h="1904">
                <a:moveTo>
                  <a:pt x="288" y="1423"/>
                </a:moveTo>
                <a:lnTo>
                  <a:pt x="0" y="0"/>
                </a:lnTo>
              </a:path>
            </a:pathLst>
          </a:custGeom>
          <a:ln w="6096">
            <a:solidFill>
              <a:srgbClr val="497EBA"/>
            </a:solidFill>
          </a:ln>
        </p:spPr>
        <p:txBody>
          <a:bodyPr wrap="square" lIns="0" tIns="0" rIns="0" bIns="0" rtlCol="0"/>
          <a:lstStyle/>
          <a:p/>
        </p:txBody>
      </p:sp>
      <p:sp>
        <p:nvSpPr>
          <p:cNvPr id="274" name="object 274"/>
          <p:cNvSpPr/>
          <p:nvPr/>
        </p:nvSpPr>
        <p:spPr>
          <a:xfrm>
            <a:off x="5439155" y="8330183"/>
            <a:ext cx="0" cy="238125"/>
          </a:xfrm>
          <a:custGeom>
            <a:avLst/>
            <a:gdLst/>
            <a:ahLst/>
            <a:cxnLst/>
            <a:rect l="l" t="t" r="r" b="b"/>
            <a:pathLst>
              <a:path w="0" h="238125">
                <a:moveTo>
                  <a:pt x="0" y="237747"/>
                </a:moveTo>
                <a:lnTo>
                  <a:pt x="0" y="237743"/>
                </a:lnTo>
                <a:lnTo>
                  <a:pt x="0" y="0"/>
                </a:lnTo>
              </a:path>
            </a:pathLst>
          </a:custGeom>
          <a:ln w="6096">
            <a:solidFill>
              <a:srgbClr val="497EBA"/>
            </a:solidFill>
          </a:ln>
        </p:spPr>
        <p:txBody>
          <a:bodyPr wrap="square" lIns="0" tIns="0" rIns="0" bIns="0" rtlCol="0"/>
          <a:lstStyle/>
          <a:p/>
        </p:txBody>
      </p:sp>
      <p:sp>
        <p:nvSpPr>
          <p:cNvPr id="275" name="object 275"/>
          <p:cNvSpPr/>
          <p:nvPr/>
        </p:nvSpPr>
        <p:spPr>
          <a:xfrm>
            <a:off x="6199632" y="8296478"/>
            <a:ext cx="635" cy="635"/>
          </a:xfrm>
          <a:custGeom>
            <a:avLst/>
            <a:gdLst/>
            <a:ahLst/>
            <a:cxnLst/>
            <a:rect l="l" t="t" r="r" b="b"/>
            <a:pathLst>
              <a:path w="635" h="634">
                <a:moveTo>
                  <a:pt x="0" y="0"/>
                </a:moveTo>
                <a:lnTo>
                  <a:pt x="121" y="177"/>
                </a:lnTo>
              </a:path>
            </a:pathLst>
          </a:custGeom>
          <a:ln w="6096">
            <a:solidFill>
              <a:srgbClr val="497EBA"/>
            </a:solidFill>
          </a:ln>
        </p:spPr>
        <p:txBody>
          <a:bodyPr wrap="square" lIns="0" tIns="0" rIns="0" bIns="0" rtlCol="0"/>
          <a:lstStyle/>
          <a:p/>
        </p:txBody>
      </p:sp>
      <p:sp>
        <p:nvSpPr>
          <p:cNvPr id="276" name="object 276"/>
          <p:cNvSpPr/>
          <p:nvPr/>
        </p:nvSpPr>
        <p:spPr>
          <a:xfrm>
            <a:off x="6202680" y="8300941"/>
            <a:ext cx="635" cy="635"/>
          </a:xfrm>
          <a:custGeom>
            <a:avLst/>
            <a:gdLst/>
            <a:ahLst/>
            <a:cxnLst/>
            <a:rect l="l" t="t" r="r" b="b"/>
            <a:pathLst>
              <a:path w="635" h="634">
                <a:moveTo>
                  <a:pt x="0" y="0"/>
                </a:moveTo>
                <a:lnTo>
                  <a:pt x="195" y="286"/>
                </a:lnTo>
              </a:path>
            </a:pathLst>
          </a:custGeom>
          <a:ln w="6096">
            <a:solidFill>
              <a:srgbClr val="497EBA"/>
            </a:solidFill>
          </a:ln>
        </p:spPr>
        <p:txBody>
          <a:bodyPr wrap="square" lIns="0" tIns="0" rIns="0" bIns="0" rtlCol="0"/>
          <a:lstStyle/>
          <a:p/>
        </p:txBody>
      </p:sp>
      <p:sp>
        <p:nvSpPr>
          <p:cNvPr id="277" name="object 277"/>
          <p:cNvSpPr/>
          <p:nvPr/>
        </p:nvSpPr>
        <p:spPr>
          <a:xfrm>
            <a:off x="6205728" y="8305403"/>
            <a:ext cx="635" cy="635"/>
          </a:xfrm>
          <a:custGeom>
            <a:avLst/>
            <a:gdLst/>
            <a:ahLst/>
            <a:cxnLst/>
            <a:rect l="l" t="t" r="r" b="b"/>
            <a:pathLst>
              <a:path w="635" h="634">
                <a:moveTo>
                  <a:pt x="0" y="0"/>
                </a:moveTo>
                <a:lnTo>
                  <a:pt x="270" y="396"/>
                </a:lnTo>
              </a:path>
            </a:pathLst>
          </a:custGeom>
          <a:ln w="6096">
            <a:solidFill>
              <a:srgbClr val="497EBA"/>
            </a:solidFill>
          </a:ln>
        </p:spPr>
        <p:txBody>
          <a:bodyPr wrap="square" lIns="0" tIns="0" rIns="0" bIns="0" rtlCol="0"/>
          <a:lstStyle/>
          <a:p/>
        </p:txBody>
      </p:sp>
      <p:sp>
        <p:nvSpPr>
          <p:cNvPr id="278" name="object 278"/>
          <p:cNvSpPr/>
          <p:nvPr/>
        </p:nvSpPr>
        <p:spPr>
          <a:xfrm>
            <a:off x="6207252" y="8307636"/>
            <a:ext cx="635" cy="3175"/>
          </a:xfrm>
          <a:custGeom>
            <a:avLst/>
            <a:gdLst/>
            <a:ahLst/>
            <a:cxnLst/>
            <a:rect l="l" t="t" r="r" b="b"/>
            <a:pathLst>
              <a:path w="635" h="3175">
                <a:moveTo>
                  <a:pt x="0" y="0"/>
                </a:moveTo>
                <a:lnTo>
                  <a:pt x="554" y="2735"/>
                </a:lnTo>
              </a:path>
            </a:pathLst>
          </a:custGeom>
          <a:ln w="6096">
            <a:solidFill>
              <a:srgbClr val="497EBA"/>
            </a:solidFill>
          </a:ln>
        </p:spPr>
        <p:txBody>
          <a:bodyPr wrap="square" lIns="0" tIns="0" rIns="0" bIns="0" rtlCol="0"/>
          <a:lstStyle/>
          <a:p/>
        </p:txBody>
      </p:sp>
      <p:sp>
        <p:nvSpPr>
          <p:cNvPr id="279" name="object 279"/>
          <p:cNvSpPr/>
          <p:nvPr/>
        </p:nvSpPr>
        <p:spPr>
          <a:xfrm>
            <a:off x="6210310" y="8329926"/>
            <a:ext cx="1905" cy="245745"/>
          </a:xfrm>
          <a:custGeom>
            <a:avLst/>
            <a:gdLst/>
            <a:ahLst/>
            <a:cxnLst/>
            <a:rect l="l" t="t" r="r" b="b"/>
            <a:pathLst>
              <a:path w="1904" h="245745">
                <a:moveTo>
                  <a:pt x="756" y="-3048"/>
                </a:moveTo>
                <a:lnTo>
                  <a:pt x="756" y="248514"/>
                </a:lnTo>
              </a:path>
            </a:pathLst>
          </a:custGeom>
          <a:ln w="7609">
            <a:solidFill>
              <a:srgbClr val="497EBA"/>
            </a:solidFill>
          </a:ln>
        </p:spPr>
        <p:txBody>
          <a:bodyPr wrap="square" lIns="0" tIns="0" rIns="0" bIns="0" rtlCol="0"/>
          <a:lstStyle/>
          <a:p/>
        </p:txBody>
      </p:sp>
      <p:sp>
        <p:nvSpPr>
          <p:cNvPr id="280" name="object 280"/>
          <p:cNvSpPr/>
          <p:nvPr/>
        </p:nvSpPr>
        <p:spPr>
          <a:xfrm>
            <a:off x="6204988" y="8583493"/>
            <a:ext cx="3810" cy="10795"/>
          </a:xfrm>
          <a:custGeom>
            <a:avLst/>
            <a:gdLst/>
            <a:ahLst/>
            <a:cxnLst/>
            <a:rect l="l" t="t" r="r" b="b"/>
            <a:pathLst>
              <a:path w="3810" h="10795">
                <a:moveTo>
                  <a:pt x="3679" y="0"/>
                </a:moveTo>
                <a:lnTo>
                  <a:pt x="2263" y="6985"/>
                </a:lnTo>
                <a:lnTo>
                  <a:pt x="0" y="10299"/>
                </a:lnTo>
              </a:path>
            </a:pathLst>
          </a:custGeom>
          <a:ln w="6096">
            <a:solidFill>
              <a:srgbClr val="497EBA"/>
            </a:solidFill>
          </a:ln>
        </p:spPr>
        <p:txBody>
          <a:bodyPr wrap="square" lIns="0" tIns="0" rIns="0" bIns="0" rtlCol="0"/>
          <a:lstStyle/>
          <a:p/>
        </p:txBody>
      </p:sp>
      <p:sp>
        <p:nvSpPr>
          <p:cNvPr id="281" name="object 281"/>
          <p:cNvSpPr/>
          <p:nvPr/>
        </p:nvSpPr>
        <p:spPr>
          <a:xfrm>
            <a:off x="6202144" y="8596265"/>
            <a:ext cx="1270" cy="1905"/>
          </a:xfrm>
          <a:custGeom>
            <a:avLst/>
            <a:gdLst/>
            <a:ahLst/>
            <a:cxnLst/>
            <a:rect l="l" t="t" r="r" b="b"/>
            <a:pathLst>
              <a:path w="1270" h="1904">
                <a:moveTo>
                  <a:pt x="1154" y="0"/>
                </a:moveTo>
                <a:lnTo>
                  <a:pt x="0" y="1689"/>
                </a:lnTo>
              </a:path>
            </a:pathLst>
          </a:custGeom>
          <a:ln w="6095">
            <a:solidFill>
              <a:srgbClr val="497EBA"/>
            </a:solidFill>
          </a:ln>
        </p:spPr>
        <p:txBody>
          <a:bodyPr wrap="square" lIns="0" tIns="0" rIns="0" bIns="0" rtlCol="0"/>
          <a:lstStyle/>
          <a:p/>
        </p:txBody>
      </p:sp>
      <p:sp>
        <p:nvSpPr>
          <p:cNvPr id="282" name="object 282"/>
          <p:cNvSpPr/>
          <p:nvPr/>
        </p:nvSpPr>
        <p:spPr>
          <a:xfrm>
            <a:off x="6199301" y="8601073"/>
            <a:ext cx="1270" cy="1270"/>
          </a:xfrm>
          <a:custGeom>
            <a:avLst/>
            <a:gdLst/>
            <a:ahLst/>
            <a:cxnLst/>
            <a:rect l="l" t="t" r="r" b="b"/>
            <a:pathLst>
              <a:path w="1270" h="1270">
                <a:moveTo>
                  <a:pt x="713" y="0"/>
                </a:moveTo>
                <a:lnTo>
                  <a:pt x="0" y="1044"/>
                </a:lnTo>
              </a:path>
            </a:pathLst>
          </a:custGeom>
          <a:ln w="6096">
            <a:solidFill>
              <a:srgbClr val="497EBA"/>
            </a:solidFill>
          </a:ln>
        </p:spPr>
        <p:txBody>
          <a:bodyPr wrap="square" lIns="0" tIns="0" rIns="0" bIns="0" rtlCol="0"/>
          <a:lstStyle/>
          <a:p/>
        </p:txBody>
      </p:sp>
      <p:sp>
        <p:nvSpPr>
          <p:cNvPr id="283" name="object 283"/>
          <p:cNvSpPr/>
          <p:nvPr/>
        </p:nvSpPr>
        <p:spPr>
          <a:xfrm>
            <a:off x="6191896" y="8605881"/>
            <a:ext cx="5080" cy="5080"/>
          </a:xfrm>
          <a:custGeom>
            <a:avLst/>
            <a:gdLst/>
            <a:ahLst/>
            <a:cxnLst/>
            <a:rect l="l" t="t" r="r" b="b"/>
            <a:pathLst>
              <a:path w="5079" h="5079">
                <a:moveTo>
                  <a:pt x="4833" y="0"/>
                </a:moveTo>
                <a:lnTo>
                  <a:pt x="2782" y="3003"/>
                </a:lnTo>
                <a:lnTo>
                  <a:pt x="0" y="4833"/>
                </a:lnTo>
              </a:path>
            </a:pathLst>
          </a:custGeom>
          <a:ln w="6096">
            <a:solidFill>
              <a:srgbClr val="497EBA"/>
            </a:solidFill>
          </a:ln>
        </p:spPr>
        <p:txBody>
          <a:bodyPr wrap="square" lIns="0" tIns="0" rIns="0" bIns="0" rtlCol="0"/>
          <a:lstStyle/>
          <a:p/>
        </p:txBody>
      </p:sp>
      <p:sp>
        <p:nvSpPr>
          <p:cNvPr id="284" name="object 284"/>
          <p:cNvSpPr/>
          <p:nvPr/>
        </p:nvSpPr>
        <p:spPr>
          <a:xfrm>
            <a:off x="6174280" y="8620002"/>
            <a:ext cx="3810" cy="1905"/>
          </a:xfrm>
          <a:custGeom>
            <a:avLst/>
            <a:gdLst/>
            <a:ahLst/>
            <a:cxnLst/>
            <a:rect l="l" t="t" r="r" b="b"/>
            <a:pathLst>
              <a:path w="3810" h="1904">
                <a:moveTo>
                  <a:pt x="3498" y="0"/>
                </a:moveTo>
                <a:lnTo>
                  <a:pt x="1538" y="1289"/>
                </a:lnTo>
                <a:lnTo>
                  <a:pt x="0" y="1588"/>
                </a:lnTo>
              </a:path>
            </a:pathLst>
          </a:custGeom>
          <a:ln w="6095">
            <a:solidFill>
              <a:srgbClr val="497EBA"/>
            </a:solidFill>
          </a:ln>
        </p:spPr>
        <p:txBody>
          <a:bodyPr wrap="square" lIns="0" tIns="0" rIns="0" bIns="0" rtlCol="0"/>
          <a:lstStyle/>
          <a:p/>
        </p:txBody>
      </p:sp>
      <p:sp>
        <p:nvSpPr>
          <p:cNvPr id="285" name="object 285"/>
          <p:cNvSpPr/>
          <p:nvPr/>
        </p:nvSpPr>
        <p:spPr>
          <a:xfrm>
            <a:off x="5439155" y="8272271"/>
            <a:ext cx="772667" cy="353567"/>
          </a:xfrm>
          <a:prstGeom prst="rect">
            <a:avLst/>
          </a:prstGeom>
          <a:blipFill>
            <a:blip r:embed="rId42" cstate="print"/>
            <a:stretch>
              <a:fillRect/>
            </a:stretch>
          </a:blipFill>
        </p:spPr>
        <p:txBody>
          <a:bodyPr wrap="square" lIns="0" tIns="0" rIns="0" bIns="0" rtlCol="0"/>
          <a:lstStyle/>
          <a:p/>
        </p:txBody>
      </p:sp>
      <p:sp>
        <p:nvSpPr>
          <p:cNvPr id="286" name="object 286"/>
          <p:cNvSpPr/>
          <p:nvPr/>
        </p:nvSpPr>
        <p:spPr>
          <a:xfrm>
            <a:off x="5439155" y="8272271"/>
            <a:ext cx="772795" cy="353695"/>
          </a:xfrm>
          <a:custGeom>
            <a:avLst/>
            <a:gdLst/>
            <a:ahLst/>
            <a:cxnLst/>
            <a:rect l="l" t="t" r="r" b="b"/>
            <a:pathLst>
              <a:path w="772795" h="353695">
                <a:moveTo>
                  <a:pt x="0" y="57911"/>
                </a:moveTo>
                <a:lnTo>
                  <a:pt x="4572" y="35361"/>
                </a:lnTo>
                <a:lnTo>
                  <a:pt x="17145" y="16954"/>
                </a:lnTo>
                <a:lnTo>
                  <a:pt x="36004" y="4548"/>
                </a:lnTo>
                <a:lnTo>
                  <a:pt x="59436" y="0"/>
                </a:lnTo>
                <a:lnTo>
                  <a:pt x="713231" y="0"/>
                </a:lnTo>
                <a:lnTo>
                  <a:pt x="736663" y="4548"/>
                </a:lnTo>
                <a:lnTo>
                  <a:pt x="755523" y="16954"/>
                </a:lnTo>
                <a:lnTo>
                  <a:pt x="768096" y="35361"/>
                </a:lnTo>
                <a:lnTo>
                  <a:pt x="772668" y="57911"/>
                </a:lnTo>
                <a:lnTo>
                  <a:pt x="772668" y="295655"/>
                </a:lnTo>
                <a:lnTo>
                  <a:pt x="768096" y="318206"/>
                </a:lnTo>
                <a:lnTo>
                  <a:pt x="755523" y="336613"/>
                </a:lnTo>
                <a:lnTo>
                  <a:pt x="736663" y="349019"/>
                </a:lnTo>
                <a:lnTo>
                  <a:pt x="713231" y="353568"/>
                </a:lnTo>
                <a:lnTo>
                  <a:pt x="59436" y="353568"/>
                </a:lnTo>
                <a:lnTo>
                  <a:pt x="36004" y="349019"/>
                </a:lnTo>
                <a:lnTo>
                  <a:pt x="17145" y="336613"/>
                </a:lnTo>
                <a:lnTo>
                  <a:pt x="4572" y="318206"/>
                </a:lnTo>
                <a:lnTo>
                  <a:pt x="0" y="295655"/>
                </a:lnTo>
                <a:lnTo>
                  <a:pt x="0" y="57911"/>
                </a:lnTo>
                <a:close/>
              </a:path>
            </a:pathLst>
          </a:custGeom>
          <a:ln w="6096">
            <a:solidFill>
              <a:srgbClr val="497EBA"/>
            </a:solidFill>
          </a:ln>
        </p:spPr>
        <p:txBody>
          <a:bodyPr wrap="square" lIns="0" tIns="0" rIns="0" bIns="0" rtlCol="0"/>
          <a:lstStyle/>
          <a:p/>
        </p:txBody>
      </p:sp>
      <p:sp>
        <p:nvSpPr>
          <p:cNvPr id="287" name="object 287"/>
          <p:cNvSpPr txBox="1"/>
          <p:nvPr/>
        </p:nvSpPr>
        <p:spPr>
          <a:xfrm>
            <a:off x="5600673" y="8315955"/>
            <a:ext cx="464184" cy="263525"/>
          </a:xfrm>
          <a:prstGeom prst="rect">
            <a:avLst/>
          </a:prstGeom>
        </p:spPr>
        <p:txBody>
          <a:bodyPr wrap="square" lIns="0" tIns="12065" rIns="0" bIns="0" rtlCol="0" vert="horz">
            <a:spAutoFit/>
          </a:bodyPr>
          <a:lstStyle/>
          <a:p>
            <a:pPr marL="40640" marR="5080" indent="-41275">
              <a:lnSpc>
                <a:spcPct val="104000"/>
              </a:lnSpc>
              <a:spcBef>
                <a:spcPts val="95"/>
              </a:spcBef>
            </a:pPr>
            <a:r>
              <a:rPr dirty="0" sz="750" spc="15">
                <a:solidFill>
                  <a:srgbClr val="FFFFFF"/>
                </a:solidFill>
                <a:latin typeface="Arial"/>
                <a:cs typeface="Arial"/>
              </a:rPr>
              <a:t>Time</a:t>
            </a:r>
            <a:r>
              <a:rPr dirty="0" sz="750" spc="-70">
                <a:solidFill>
                  <a:srgbClr val="FFFFFF"/>
                </a:solidFill>
                <a:latin typeface="Arial"/>
                <a:cs typeface="Arial"/>
              </a:rPr>
              <a:t> </a:t>
            </a:r>
            <a:r>
              <a:rPr dirty="0" sz="750" spc="10">
                <a:solidFill>
                  <a:srgbClr val="FFFFFF"/>
                </a:solidFill>
                <a:latin typeface="Arial"/>
                <a:cs typeface="Arial"/>
              </a:rPr>
              <a:t>Step  (5.9.3.5)</a:t>
            </a:r>
            <a:endParaRPr sz="750">
              <a:latin typeface="Arial"/>
              <a:cs typeface="Arial"/>
            </a:endParaRPr>
          </a:p>
        </p:txBody>
      </p:sp>
      <p:sp>
        <p:nvSpPr>
          <p:cNvPr id="288" name="object 288"/>
          <p:cNvSpPr/>
          <p:nvPr/>
        </p:nvSpPr>
        <p:spPr>
          <a:xfrm>
            <a:off x="4777740" y="6795516"/>
            <a:ext cx="581025" cy="253365"/>
          </a:xfrm>
          <a:custGeom>
            <a:avLst/>
            <a:gdLst/>
            <a:ahLst/>
            <a:cxnLst/>
            <a:rect l="l" t="t" r="r" b="b"/>
            <a:pathLst>
              <a:path w="581025" h="253365">
                <a:moveTo>
                  <a:pt x="580643" y="0"/>
                </a:moveTo>
                <a:lnTo>
                  <a:pt x="580643" y="126491"/>
                </a:lnTo>
                <a:lnTo>
                  <a:pt x="0" y="126491"/>
                </a:lnTo>
                <a:lnTo>
                  <a:pt x="0" y="252983"/>
                </a:lnTo>
              </a:path>
            </a:pathLst>
          </a:custGeom>
          <a:ln w="18288">
            <a:solidFill>
              <a:srgbClr val="4F80BC"/>
            </a:solidFill>
          </a:ln>
        </p:spPr>
        <p:txBody>
          <a:bodyPr wrap="square" lIns="0" tIns="0" rIns="0" bIns="0" rtlCol="0"/>
          <a:lstStyle/>
          <a:p/>
        </p:txBody>
      </p:sp>
      <p:sp>
        <p:nvSpPr>
          <p:cNvPr id="289" name="object 289"/>
          <p:cNvSpPr/>
          <p:nvPr/>
        </p:nvSpPr>
        <p:spPr>
          <a:xfrm>
            <a:off x="4777740" y="6795516"/>
            <a:ext cx="581025" cy="253365"/>
          </a:xfrm>
          <a:custGeom>
            <a:avLst/>
            <a:gdLst/>
            <a:ahLst/>
            <a:cxnLst/>
            <a:rect l="l" t="t" r="r" b="b"/>
            <a:pathLst>
              <a:path w="581025" h="253365">
                <a:moveTo>
                  <a:pt x="580643" y="0"/>
                </a:moveTo>
                <a:lnTo>
                  <a:pt x="580643" y="126491"/>
                </a:lnTo>
                <a:lnTo>
                  <a:pt x="0" y="126491"/>
                </a:lnTo>
                <a:lnTo>
                  <a:pt x="0" y="252983"/>
                </a:lnTo>
              </a:path>
            </a:pathLst>
          </a:custGeom>
          <a:ln w="18288">
            <a:solidFill>
              <a:srgbClr val="4F80BC"/>
            </a:solidFill>
          </a:ln>
        </p:spPr>
        <p:txBody>
          <a:bodyPr wrap="square" lIns="0" tIns="0" rIns="0" bIns="0" rtlCol="0"/>
          <a:lstStyle/>
          <a:p/>
        </p:txBody>
      </p:sp>
      <p:sp>
        <p:nvSpPr>
          <p:cNvPr id="290" name="object 290"/>
          <p:cNvSpPr/>
          <p:nvPr/>
        </p:nvSpPr>
        <p:spPr>
          <a:xfrm>
            <a:off x="5358384" y="6795516"/>
            <a:ext cx="462280" cy="260985"/>
          </a:xfrm>
          <a:custGeom>
            <a:avLst/>
            <a:gdLst/>
            <a:ahLst/>
            <a:cxnLst/>
            <a:rect l="l" t="t" r="r" b="b"/>
            <a:pathLst>
              <a:path w="462279" h="260984">
                <a:moveTo>
                  <a:pt x="0" y="0"/>
                </a:moveTo>
                <a:lnTo>
                  <a:pt x="0" y="131064"/>
                </a:lnTo>
                <a:lnTo>
                  <a:pt x="461771" y="131064"/>
                </a:lnTo>
                <a:lnTo>
                  <a:pt x="461771" y="260603"/>
                </a:lnTo>
              </a:path>
            </a:pathLst>
          </a:custGeom>
          <a:ln w="18288">
            <a:solidFill>
              <a:srgbClr val="4F80BC"/>
            </a:solidFill>
          </a:ln>
        </p:spPr>
        <p:txBody>
          <a:bodyPr wrap="square" lIns="0" tIns="0" rIns="0" bIns="0" rtlCol="0"/>
          <a:lstStyle/>
          <a:p/>
        </p:txBody>
      </p:sp>
      <p:sp>
        <p:nvSpPr>
          <p:cNvPr id="291" name="object 291"/>
          <p:cNvSpPr/>
          <p:nvPr/>
        </p:nvSpPr>
        <p:spPr>
          <a:xfrm>
            <a:off x="5358384" y="6795516"/>
            <a:ext cx="462280" cy="260985"/>
          </a:xfrm>
          <a:custGeom>
            <a:avLst/>
            <a:gdLst/>
            <a:ahLst/>
            <a:cxnLst/>
            <a:rect l="l" t="t" r="r" b="b"/>
            <a:pathLst>
              <a:path w="462279" h="260984">
                <a:moveTo>
                  <a:pt x="0" y="0"/>
                </a:moveTo>
                <a:lnTo>
                  <a:pt x="0" y="131064"/>
                </a:lnTo>
                <a:lnTo>
                  <a:pt x="461771" y="131064"/>
                </a:lnTo>
                <a:lnTo>
                  <a:pt x="461771" y="260603"/>
                </a:lnTo>
              </a:path>
            </a:pathLst>
          </a:custGeom>
          <a:ln w="18288">
            <a:solidFill>
              <a:srgbClr val="4F80BC"/>
            </a:solidFill>
          </a:ln>
        </p:spPr>
        <p:txBody>
          <a:bodyPr wrap="square" lIns="0" tIns="0" rIns="0" bIns="0" rtlCol="0"/>
          <a:lstStyle/>
          <a:p/>
        </p:txBody>
      </p:sp>
      <p:sp>
        <p:nvSpPr>
          <p:cNvPr id="292" name="object 292"/>
          <p:cNvSpPr/>
          <p:nvPr/>
        </p:nvSpPr>
        <p:spPr>
          <a:xfrm>
            <a:off x="4194047" y="7200900"/>
            <a:ext cx="222885" cy="460375"/>
          </a:xfrm>
          <a:custGeom>
            <a:avLst/>
            <a:gdLst/>
            <a:ahLst/>
            <a:cxnLst/>
            <a:rect l="l" t="t" r="r" b="b"/>
            <a:pathLst>
              <a:path w="222885" h="460375">
                <a:moveTo>
                  <a:pt x="163067" y="0"/>
                </a:moveTo>
                <a:lnTo>
                  <a:pt x="0" y="0"/>
                </a:lnTo>
                <a:lnTo>
                  <a:pt x="0" y="460248"/>
                </a:lnTo>
                <a:lnTo>
                  <a:pt x="222503" y="460248"/>
                </a:lnTo>
              </a:path>
            </a:pathLst>
          </a:custGeom>
          <a:ln w="18288">
            <a:solidFill>
              <a:srgbClr val="4F80BC"/>
            </a:solidFill>
          </a:ln>
        </p:spPr>
        <p:txBody>
          <a:bodyPr wrap="square" lIns="0" tIns="0" rIns="0" bIns="0" rtlCol="0"/>
          <a:lstStyle/>
          <a:p/>
        </p:txBody>
      </p:sp>
      <p:sp>
        <p:nvSpPr>
          <p:cNvPr id="293" name="object 293"/>
          <p:cNvSpPr/>
          <p:nvPr/>
        </p:nvSpPr>
        <p:spPr>
          <a:xfrm>
            <a:off x="4194047" y="7200900"/>
            <a:ext cx="222885" cy="460375"/>
          </a:xfrm>
          <a:custGeom>
            <a:avLst/>
            <a:gdLst/>
            <a:ahLst/>
            <a:cxnLst/>
            <a:rect l="l" t="t" r="r" b="b"/>
            <a:pathLst>
              <a:path w="222885" h="460375">
                <a:moveTo>
                  <a:pt x="163067" y="0"/>
                </a:moveTo>
                <a:lnTo>
                  <a:pt x="0" y="0"/>
                </a:lnTo>
                <a:lnTo>
                  <a:pt x="0" y="460248"/>
                </a:lnTo>
                <a:lnTo>
                  <a:pt x="222503" y="460248"/>
                </a:lnTo>
              </a:path>
            </a:pathLst>
          </a:custGeom>
          <a:ln w="18288">
            <a:solidFill>
              <a:srgbClr val="4F80BC"/>
            </a:solidFill>
          </a:ln>
        </p:spPr>
        <p:txBody>
          <a:bodyPr wrap="square" lIns="0" tIns="0" rIns="0" bIns="0" rtlCol="0"/>
          <a:lstStyle/>
          <a:p/>
        </p:txBody>
      </p:sp>
      <p:sp>
        <p:nvSpPr>
          <p:cNvPr id="294" name="object 294"/>
          <p:cNvSpPr/>
          <p:nvPr/>
        </p:nvSpPr>
        <p:spPr>
          <a:xfrm>
            <a:off x="4194047" y="7200900"/>
            <a:ext cx="222885" cy="830580"/>
          </a:xfrm>
          <a:custGeom>
            <a:avLst/>
            <a:gdLst/>
            <a:ahLst/>
            <a:cxnLst/>
            <a:rect l="l" t="t" r="r" b="b"/>
            <a:pathLst>
              <a:path w="222885" h="830579">
                <a:moveTo>
                  <a:pt x="163067" y="0"/>
                </a:moveTo>
                <a:lnTo>
                  <a:pt x="0" y="0"/>
                </a:lnTo>
                <a:lnTo>
                  <a:pt x="0" y="830580"/>
                </a:lnTo>
                <a:lnTo>
                  <a:pt x="222503" y="830580"/>
                </a:lnTo>
              </a:path>
            </a:pathLst>
          </a:custGeom>
          <a:ln w="18287">
            <a:solidFill>
              <a:srgbClr val="4F80BC"/>
            </a:solidFill>
          </a:ln>
        </p:spPr>
        <p:txBody>
          <a:bodyPr wrap="square" lIns="0" tIns="0" rIns="0" bIns="0" rtlCol="0"/>
          <a:lstStyle/>
          <a:p/>
        </p:txBody>
      </p:sp>
      <p:sp>
        <p:nvSpPr>
          <p:cNvPr id="295" name="object 295"/>
          <p:cNvSpPr/>
          <p:nvPr/>
        </p:nvSpPr>
        <p:spPr>
          <a:xfrm>
            <a:off x="4194047" y="7200900"/>
            <a:ext cx="222885" cy="830580"/>
          </a:xfrm>
          <a:custGeom>
            <a:avLst/>
            <a:gdLst/>
            <a:ahLst/>
            <a:cxnLst/>
            <a:rect l="l" t="t" r="r" b="b"/>
            <a:pathLst>
              <a:path w="222885" h="830579">
                <a:moveTo>
                  <a:pt x="163067" y="0"/>
                </a:moveTo>
                <a:lnTo>
                  <a:pt x="0" y="0"/>
                </a:lnTo>
                <a:lnTo>
                  <a:pt x="0" y="830580"/>
                </a:lnTo>
                <a:lnTo>
                  <a:pt x="222503" y="830580"/>
                </a:lnTo>
              </a:path>
            </a:pathLst>
          </a:custGeom>
          <a:ln w="18287">
            <a:solidFill>
              <a:srgbClr val="4F80BC"/>
            </a:solidFill>
          </a:ln>
        </p:spPr>
        <p:txBody>
          <a:bodyPr wrap="square" lIns="0" tIns="0" rIns="0" bIns="0" rtlCol="0"/>
          <a:lstStyle/>
          <a:p/>
        </p:txBody>
      </p:sp>
      <p:sp>
        <p:nvSpPr>
          <p:cNvPr id="296" name="object 296"/>
          <p:cNvSpPr/>
          <p:nvPr/>
        </p:nvSpPr>
        <p:spPr>
          <a:xfrm>
            <a:off x="4194047" y="7200900"/>
            <a:ext cx="222885" cy="1240790"/>
          </a:xfrm>
          <a:custGeom>
            <a:avLst/>
            <a:gdLst/>
            <a:ahLst/>
            <a:cxnLst/>
            <a:rect l="l" t="t" r="r" b="b"/>
            <a:pathLst>
              <a:path w="222885" h="1240790">
                <a:moveTo>
                  <a:pt x="163067" y="0"/>
                </a:moveTo>
                <a:lnTo>
                  <a:pt x="0" y="0"/>
                </a:lnTo>
                <a:lnTo>
                  <a:pt x="0" y="1240535"/>
                </a:lnTo>
                <a:lnTo>
                  <a:pt x="222503" y="1240535"/>
                </a:lnTo>
              </a:path>
            </a:pathLst>
          </a:custGeom>
          <a:ln w="18288">
            <a:solidFill>
              <a:srgbClr val="4F80BC"/>
            </a:solidFill>
          </a:ln>
        </p:spPr>
        <p:txBody>
          <a:bodyPr wrap="square" lIns="0" tIns="0" rIns="0" bIns="0" rtlCol="0"/>
          <a:lstStyle/>
          <a:p/>
        </p:txBody>
      </p:sp>
      <p:sp>
        <p:nvSpPr>
          <p:cNvPr id="297" name="object 297"/>
          <p:cNvSpPr/>
          <p:nvPr/>
        </p:nvSpPr>
        <p:spPr>
          <a:xfrm>
            <a:off x="4194047" y="7200900"/>
            <a:ext cx="222885" cy="1240790"/>
          </a:xfrm>
          <a:custGeom>
            <a:avLst/>
            <a:gdLst/>
            <a:ahLst/>
            <a:cxnLst/>
            <a:rect l="l" t="t" r="r" b="b"/>
            <a:pathLst>
              <a:path w="222885" h="1240790">
                <a:moveTo>
                  <a:pt x="163067" y="0"/>
                </a:moveTo>
                <a:lnTo>
                  <a:pt x="0" y="0"/>
                </a:lnTo>
                <a:lnTo>
                  <a:pt x="0" y="1240535"/>
                </a:lnTo>
                <a:lnTo>
                  <a:pt x="222503" y="1240535"/>
                </a:lnTo>
              </a:path>
            </a:pathLst>
          </a:custGeom>
          <a:ln w="18288">
            <a:solidFill>
              <a:srgbClr val="4F80BC"/>
            </a:solidFill>
          </a:ln>
        </p:spPr>
        <p:txBody>
          <a:bodyPr wrap="square" lIns="0" tIns="0" rIns="0" bIns="0" rtlCol="0"/>
          <a:lstStyle/>
          <a:p/>
        </p:txBody>
      </p:sp>
      <p:sp>
        <p:nvSpPr>
          <p:cNvPr id="298" name="object 298"/>
          <p:cNvSpPr/>
          <p:nvPr/>
        </p:nvSpPr>
        <p:spPr>
          <a:xfrm>
            <a:off x="6240779" y="7203947"/>
            <a:ext cx="195580" cy="1259205"/>
          </a:xfrm>
          <a:custGeom>
            <a:avLst/>
            <a:gdLst/>
            <a:ahLst/>
            <a:cxnLst/>
            <a:rect l="l" t="t" r="r" b="b"/>
            <a:pathLst>
              <a:path w="195579" h="1259204">
                <a:moveTo>
                  <a:pt x="0" y="0"/>
                </a:moveTo>
                <a:lnTo>
                  <a:pt x="97535" y="0"/>
                </a:lnTo>
                <a:lnTo>
                  <a:pt x="97535" y="1258823"/>
                </a:lnTo>
                <a:lnTo>
                  <a:pt x="195071" y="1258823"/>
                </a:lnTo>
              </a:path>
            </a:pathLst>
          </a:custGeom>
          <a:ln w="18288">
            <a:solidFill>
              <a:srgbClr val="4F80BC"/>
            </a:solidFill>
          </a:ln>
        </p:spPr>
        <p:txBody>
          <a:bodyPr wrap="square" lIns="0" tIns="0" rIns="0" bIns="0" rtlCol="0"/>
          <a:lstStyle/>
          <a:p/>
        </p:txBody>
      </p:sp>
      <p:sp>
        <p:nvSpPr>
          <p:cNvPr id="299" name="object 299"/>
          <p:cNvSpPr/>
          <p:nvPr/>
        </p:nvSpPr>
        <p:spPr>
          <a:xfrm>
            <a:off x="6240779" y="7203947"/>
            <a:ext cx="195580" cy="1259205"/>
          </a:xfrm>
          <a:custGeom>
            <a:avLst/>
            <a:gdLst/>
            <a:ahLst/>
            <a:cxnLst/>
            <a:rect l="l" t="t" r="r" b="b"/>
            <a:pathLst>
              <a:path w="195579" h="1259204">
                <a:moveTo>
                  <a:pt x="0" y="0"/>
                </a:moveTo>
                <a:lnTo>
                  <a:pt x="97535" y="0"/>
                </a:lnTo>
                <a:lnTo>
                  <a:pt x="97535" y="1258823"/>
                </a:lnTo>
                <a:lnTo>
                  <a:pt x="195071" y="1258823"/>
                </a:lnTo>
              </a:path>
            </a:pathLst>
          </a:custGeom>
          <a:ln w="18288">
            <a:solidFill>
              <a:srgbClr val="4F80BC"/>
            </a:solidFill>
          </a:ln>
        </p:spPr>
        <p:txBody>
          <a:bodyPr wrap="square" lIns="0" tIns="0" rIns="0" bIns="0" rtlCol="0"/>
          <a:lstStyle/>
          <a:p/>
        </p:txBody>
      </p:sp>
      <p:sp>
        <p:nvSpPr>
          <p:cNvPr id="300" name="object 300"/>
          <p:cNvSpPr/>
          <p:nvPr/>
        </p:nvSpPr>
        <p:spPr>
          <a:xfrm>
            <a:off x="6240779" y="7203947"/>
            <a:ext cx="212090" cy="844550"/>
          </a:xfrm>
          <a:custGeom>
            <a:avLst/>
            <a:gdLst/>
            <a:ahLst/>
            <a:cxnLst/>
            <a:rect l="l" t="t" r="r" b="b"/>
            <a:pathLst>
              <a:path w="212089" h="844550">
                <a:moveTo>
                  <a:pt x="0" y="0"/>
                </a:moveTo>
                <a:lnTo>
                  <a:pt x="106680" y="0"/>
                </a:lnTo>
                <a:lnTo>
                  <a:pt x="106680" y="844296"/>
                </a:lnTo>
                <a:lnTo>
                  <a:pt x="211835" y="844296"/>
                </a:lnTo>
              </a:path>
            </a:pathLst>
          </a:custGeom>
          <a:ln w="18288">
            <a:solidFill>
              <a:srgbClr val="4F80BC"/>
            </a:solidFill>
          </a:ln>
        </p:spPr>
        <p:txBody>
          <a:bodyPr wrap="square" lIns="0" tIns="0" rIns="0" bIns="0" rtlCol="0"/>
          <a:lstStyle/>
          <a:p/>
        </p:txBody>
      </p:sp>
      <p:sp>
        <p:nvSpPr>
          <p:cNvPr id="301" name="object 301"/>
          <p:cNvSpPr/>
          <p:nvPr/>
        </p:nvSpPr>
        <p:spPr>
          <a:xfrm>
            <a:off x="6240779" y="7203947"/>
            <a:ext cx="212090" cy="844550"/>
          </a:xfrm>
          <a:custGeom>
            <a:avLst/>
            <a:gdLst/>
            <a:ahLst/>
            <a:cxnLst/>
            <a:rect l="l" t="t" r="r" b="b"/>
            <a:pathLst>
              <a:path w="212089" h="844550">
                <a:moveTo>
                  <a:pt x="0" y="0"/>
                </a:moveTo>
                <a:lnTo>
                  <a:pt x="106680" y="0"/>
                </a:lnTo>
                <a:lnTo>
                  <a:pt x="106680" y="844296"/>
                </a:lnTo>
                <a:lnTo>
                  <a:pt x="211835" y="844296"/>
                </a:lnTo>
              </a:path>
            </a:pathLst>
          </a:custGeom>
          <a:ln w="18288">
            <a:solidFill>
              <a:srgbClr val="4F80BC"/>
            </a:solidFill>
          </a:ln>
        </p:spPr>
        <p:txBody>
          <a:bodyPr wrap="square" lIns="0" tIns="0" rIns="0" bIns="0" rtlCol="0"/>
          <a:lstStyle/>
          <a:p/>
        </p:txBody>
      </p:sp>
      <p:sp>
        <p:nvSpPr>
          <p:cNvPr id="302" name="object 302"/>
          <p:cNvSpPr/>
          <p:nvPr/>
        </p:nvSpPr>
        <p:spPr>
          <a:xfrm>
            <a:off x="6240779" y="7203947"/>
            <a:ext cx="195580" cy="452755"/>
          </a:xfrm>
          <a:custGeom>
            <a:avLst/>
            <a:gdLst/>
            <a:ahLst/>
            <a:cxnLst/>
            <a:rect l="l" t="t" r="r" b="b"/>
            <a:pathLst>
              <a:path w="195579" h="452754">
                <a:moveTo>
                  <a:pt x="0" y="0"/>
                </a:moveTo>
                <a:lnTo>
                  <a:pt x="97535" y="0"/>
                </a:lnTo>
                <a:lnTo>
                  <a:pt x="97535" y="452628"/>
                </a:lnTo>
                <a:lnTo>
                  <a:pt x="195071" y="452628"/>
                </a:lnTo>
              </a:path>
            </a:pathLst>
          </a:custGeom>
          <a:ln w="18287">
            <a:solidFill>
              <a:srgbClr val="4F80BC"/>
            </a:solidFill>
          </a:ln>
        </p:spPr>
        <p:txBody>
          <a:bodyPr wrap="square" lIns="0" tIns="0" rIns="0" bIns="0" rtlCol="0"/>
          <a:lstStyle/>
          <a:p/>
        </p:txBody>
      </p:sp>
      <p:sp>
        <p:nvSpPr>
          <p:cNvPr id="303" name="object 303"/>
          <p:cNvSpPr/>
          <p:nvPr/>
        </p:nvSpPr>
        <p:spPr>
          <a:xfrm>
            <a:off x="6240779" y="7203947"/>
            <a:ext cx="195580" cy="452755"/>
          </a:xfrm>
          <a:custGeom>
            <a:avLst/>
            <a:gdLst/>
            <a:ahLst/>
            <a:cxnLst/>
            <a:rect l="l" t="t" r="r" b="b"/>
            <a:pathLst>
              <a:path w="195579" h="452754">
                <a:moveTo>
                  <a:pt x="0" y="0"/>
                </a:moveTo>
                <a:lnTo>
                  <a:pt x="97535" y="0"/>
                </a:lnTo>
                <a:lnTo>
                  <a:pt x="97535" y="452628"/>
                </a:lnTo>
                <a:lnTo>
                  <a:pt x="195071" y="452628"/>
                </a:lnTo>
              </a:path>
            </a:pathLst>
          </a:custGeom>
          <a:ln w="18287">
            <a:solidFill>
              <a:srgbClr val="4F80BC"/>
            </a:solidFill>
          </a:ln>
        </p:spPr>
        <p:txBody>
          <a:bodyPr wrap="square" lIns="0" tIns="0" rIns="0" bIns="0" rtlCol="0"/>
          <a:lstStyle/>
          <a:p/>
        </p:txBody>
      </p:sp>
      <p:sp>
        <p:nvSpPr>
          <p:cNvPr id="304" name="object 304"/>
          <p:cNvSpPr/>
          <p:nvPr/>
        </p:nvSpPr>
        <p:spPr>
          <a:xfrm>
            <a:off x="5820155" y="7351776"/>
            <a:ext cx="1905" cy="158750"/>
          </a:xfrm>
          <a:custGeom>
            <a:avLst/>
            <a:gdLst/>
            <a:ahLst/>
            <a:cxnLst/>
            <a:rect l="l" t="t" r="r" b="b"/>
            <a:pathLst>
              <a:path w="1904" h="158750">
                <a:moveTo>
                  <a:pt x="0" y="0"/>
                </a:moveTo>
                <a:lnTo>
                  <a:pt x="0" y="79247"/>
                </a:lnTo>
                <a:lnTo>
                  <a:pt x="1524" y="79247"/>
                </a:lnTo>
                <a:lnTo>
                  <a:pt x="1524" y="158495"/>
                </a:lnTo>
              </a:path>
            </a:pathLst>
          </a:custGeom>
          <a:ln w="18288">
            <a:solidFill>
              <a:srgbClr val="4F80BC"/>
            </a:solidFill>
          </a:ln>
        </p:spPr>
        <p:txBody>
          <a:bodyPr wrap="square" lIns="0" tIns="0" rIns="0" bIns="0" rtlCol="0"/>
          <a:lstStyle/>
          <a:p/>
        </p:txBody>
      </p:sp>
      <p:sp>
        <p:nvSpPr>
          <p:cNvPr id="305" name="object 305"/>
          <p:cNvSpPr/>
          <p:nvPr/>
        </p:nvSpPr>
        <p:spPr>
          <a:xfrm>
            <a:off x="5820155" y="7351776"/>
            <a:ext cx="1905" cy="158750"/>
          </a:xfrm>
          <a:custGeom>
            <a:avLst/>
            <a:gdLst/>
            <a:ahLst/>
            <a:cxnLst/>
            <a:rect l="l" t="t" r="r" b="b"/>
            <a:pathLst>
              <a:path w="1904" h="158750">
                <a:moveTo>
                  <a:pt x="0" y="0"/>
                </a:moveTo>
                <a:lnTo>
                  <a:pt x="0" y="79247"/>
                </a:lnTo>
                <a:lnTo>
                  <a:pt x="1524" y="79247"/>
                </a:lnTo>
                <a:lnTo>
                  <a:pt x="1524" y="158495"/>
                </a:lnTo>
              </a:path>
            </a:pathLst>
          </a:custGeom>
          <a:ln w="18288">
            <a:solidFill>
              <a:srgbClr val="4F80BC"/>
            </a:solidFill>
          </a:ln>
        </p:spPr>
        <p:txBody>
          <a:bodyPr wrap="square" lIns="0" tIns="0" rIns="0" bIns="0" rtlCol="0"/>
          <a:lstStyle/>
          <a:p/>
        </p:txBody>
      </p:sp>
      <p:sp>
        <p:nvSpPr>
          <p:cNvPr id="306" name="object 306"/>
          <p:cNvSpPr/>
          <p:nvPr/>
        </p:nvSpPr>
        <p:spPr>
          <a:xfrm>
            <a:off x="5821679" y="7804403"/>
            <a:ext cx="5080" cy="86995"/>
          </a:xfrm>
          <a:custGeom>
            <a:avLst/>
            <a:gdLst/>
            <a:ahLst/>
            <a:cxnLst/>
            <a:rect l="l" t="t" r="r" b="b"/>
            <a:pathLst>
              <a:path w="5079" h="86995">
                <a:moveTo>
                  <a:pt x="0" y="0"/>
                </a:moveTo>
                <a:lnTo>
                  <a:pt x="0" y="42672"/>
                </a:lnTo>
                <a:lnTo>
                  <a:pt x="4571" y="42672"/>
                </a:lnTo>
                <a:lnTo>
                  <a:pt x="4571" y="86867"/>
                </a:lnTo>
              </a:path>
            </a:pathLst>
          </a:custGeom>
          <a:ln w="18288">
            <a:solidFill>
              <a:srgbClr val="4F80BC"/>
            </a:solidFill>
          </a:ln>
        </p:spPr>
        <p:txBody>
          <a:bodyPr wrap="square" lIns="0" tIns="0" rIns="0" bIns="0" rtlCol="0"/>
          <a:lstStyle/>
          <a:p/>
        </p:txBody>
      </p:sp>
      <p:sp>
        <p:nvSpPr>
          <p:cNvPr id="307" name="object 307"/>
          <p:cNvSpPr/>
          <p:nvPr/>
        </p:nvSpPr>
        <p:spPr>
          <a:xfrm>
            <a:off x="5821679" y="7804403"/>
            <a:ext cx="5080" cy="86995"/>
          </a:xfrm>
          <a:custGeom>
            <a:avLst/>
            <a:gdLst/>
            <a:ahLst/>
            <a:cxnLst/>
            <a:rect l="l" t="t" r="r" b="b"/>
            <a:pathLst>
              <a:path w="5079" h="86995">
                <a:moveTo>
                  <a:pt x="0" y="0"/>
                </a:moveTo>
                <a:lnTo>
                  <a:pt x="0" y="42672"/>
                </a:lnTo>
                <a:lnTo>
                  <a:pt x="4571" y="42672"/>
                </a:lnTo>
                <a:lnTo>
                  <a:pt x="4571" y="86867"/>
                </a:lnTo>
              </a:path>
            </a:pathLst>
          </a:custGeom>
          <a:ln w="18288">
            <a:solidFill>
              <a:srgbClr val="4F80BC"/>
            </a:solidFill>
          </a:ln>
        </p:spPr>
        <p:txBody>
          <a:bodyPr wrap="square" lIns="0" tIns="0" rIns="0" bIns="0" rtlCol="0"/>
          <a:lstStyle/>
          <a:p/>
        </p:txBody>
      </p:sp>
      <p:sp>
        <p:nvSpPr>
          <p:cNvPr id="308" name="object 308"/>
          <p:cNvSpPr/>
          <p:nvPr/>
        </p:nvSpPr>
        <p:spPr>
          <a:xfrm>
            <a:off x="5826252" y="8185403"/>
            <a:ext cx="0" cy="86995"/>
          </a:xfrm>
          <a:custGeom>
            <a:avLst/>
            <a:gdLst/>
            <a:ahLst/>
            <a:cxnLst/>
            <a:rect l="l" t="t" r="r" b="b"/>
            <a:pathLst>
              <a:path w="0" h="86995">
                <a:moveTo>
                  <a:pt x="0" y="0"/>
                </a:moveTo>
                <a:lnTo>
                  <a:pt x="0" y="42672"/>
                </a:lnTo>
                <a:lnTo>
                  <a:pt x="0" y="86867"/>
                </a:lnTo>
              </a:path>
            </a:pathLst>
          </a:custGeom>
          <a:ln w="18288">
            <a:solidFill>
              <a:srgbClr val="4F80BC"/>
            </a:solidFill>
          </a:ln>
        </p:spPr>
        <p:txBody>
          <a:bodyPr wrap="square" lIns="0" tIns="0" rIns="0" bIns="0" rtlCol="0"/>
          <a:lstStyle/>
          <a:p/>
        </p:txBody>
      </p:sp>
      <p:sp>
        <p:nvSpPr>
          <p:cNvPr id="309" name="object 309"/>
          <p:cNvSpPr/>
          <p:nvPr/>
        </p:nvSpPr>
        <p:spPr>
          <a:xfrm>
            <a:off x="5826252" y="8185403"/>
            <a:ext cx="0" cy="86995"/>
          </a:xfrm>
          <a:custGeom>
            <a:avLst/>
            <a:gdLst/>
            <a:ahLst/>
            <a:cxnLst/>
            <a:rect l="l" t="t" r="r" b="b"/>
            <a:pathLst>
              <a:path w="0" h="86995">
                <a:moveTo>
                  <a:pt x="0" y="0"/>
                </a:moveTo>
                <a:lnTo>
                  <a:pt x="0" y="42672"/>
                </a:lnTo>
                <a:lnTo>
                  <a:pt x="0" y="86867"/>
                </a:lnTo>
              </a:path>
            </a:pathLst>
          </a:custGeom>
          <a:ln w="18288">
            <a:solidFill>
              <a:srgbClr val="4F80BC"/>
            </a:solidFill>
          </a:ln>
        </p:spPr>
        <p:txBody>
          <a:bodyPr wrap="square" lIns="0" tIns="0" rIns="0" bIns="0" rtlCol="0"/>
          <a:lstStyle/>
          <a:p/>
        </p:txBody>
      </p:sp>
      <p:sp>
        <p:nvSpPr>
          <p:cNvPr id="310" name="object 310"/>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311" name="object 311"/>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59</a:t>
            </a:r>
            <a:endParaRPr sz="1050">
              <a:latin typeface="Calibri"/>
              <a:cs typeface="Calibri"/>
            </a:endParaRPr>
          </a:p>
        </p:txBody>
      </p:sp>
      <p:sp>
        <p:nvSpPr>
          <p:cNvPr id="313" name="object 313"/>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312" name="object 312"/>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60</a:t>
            </a:r>
            <a:endParaRPr sz="105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3300729" cy="417195"/>
          </a:xfrm>
          <a:prstGeom prst="rect"/>
        </p:spPr>
        <p:txBody>
          <a:bodyPr wrap="square" lIns="0" tIns="14604" rIns="0" bIns="0" rtlCol="0" vert="horz">
            <a:spAutoFit/>
          </a:bodyPr>
          <a:lstStyle/>
          <a:p>
            <a:pPr>
              <a:lnSpc>
                <a:spcPct val="100000"/>
              </a:lnSpc>
              <a:spcBef>
                <a:spcPts val="114"/>
              </a:spcBef>
            </a:pPr>
            <a:r>
              <a:rPr dirty="0" sz="2550" spc="10" b="0">
                <a:solidFill>
                  <a:srgbClr val="1C7C5B"/>
                </a:solidFill>
                <a:latin typeface="Arial Black"/>
                <a:cs typeface="Arial Black"/>
              </a:rPr>
              <a:t>Pretension</a:t>
            </a:r>
            <a:r>
              <a:rPr dirty="0" sz="2550" spc="-50" b="0">
                <a:solidFill>
                  <a:srgbClr val="1C7C5B"/>
                </a:solidFill>
                <a:latin typeface="Arial Black"/>
                <a:cs typeface="Arial Black"/>
              </a:rPr>
              <a:t> </a:t>
            </a:r>
            <a:r>
              <a:rPr dirty="0" sz="2550" spc="10" b="0">
                <a:solidFill>
                  <a:srgbClr val="1C7C5B"/>
                </a:solidFill>
                <a:latin typeface="Arial Black"/>
                <a:cs typeface="Arial Black"/>
              </a:rPr>
              <a:t>Losses</a:t>
            </a:r>
            <a:endParaRPr sz="2550">
              <a:latin typeface="Arial Black"/>
              <a:cs typeface="Arial Black"/>
            </a:endParaRPr>
          </a:p>
        </p:txBody>
      </p:sp>
      <p:sp>
        <p:nvSpPr>
          <p:cNvPr id="6" name="object 6"/>
          <p:cNvSpPr txBox="1"/>
          <p:nvPr/>
        </p:nvSpPr>
        <p:spPr>
          <a:xfrm>
            <a:off x="1016505" y="1843558"/>
            <a:ext cx="1483360" cy="861060"/>
          </a:xfrm>
          <a:prstGeom prst="rect">
            <a:avLst/>
          </a:prstGeom>
        </p:spPr>
        <p:txBody>
          <a:bodyPr wrap="square" lIns="0" tIns="46355" rIns="0" bIns="0" rtlCol="0" vert="horz">
            <a:spAutoFit/>
          </a:bodyPr>
          <a:lstStyle/>
          <a:p>
            <a:pPr marL="244475" indent="-245110">
              <a:lnSpc>
                <a:spcPct val="100000"/>
              </a:lnSpc>
              <a:spcBef>
                <a:spcPts val="365"/>
              </a:spcBef>
              <a:buChar char="•"/>
              <a:tabLst>
                <a:tab pos="244475" algn="l"/>
                <a:tab pos="245110" algn="l"/>
              </a:tabLst>
            </a:pPr>
            <a:r>
              <a:rPr dirty="0" sz="1150" spc="-10">
                <a:latin typeface="Arial"/>
                <a:cs typeface="Arial"/>
              </a:rPr>
              <a:t>Initial</a:t>
            </a:r>
            <a:r>
              <a:rPr dirty="0" sz="1150" spc="-60">
                <a:latin typeface="Arial"/>
                <a:cs typeface="Arial"/>
              </a:rPr>
              <a:t> </a:t>
            </a:r>
            <a:r>
              <a:rPr dirty="0" sz="1150" spc="-10">
                <a:latin typeface="Arial"/>
                <a:cs typeface="Arial"/>
              </a:rPr>
              <a:t>Relaxation</a:t>
            </a:r>
            <a:endParaRPr sz="1150">
              <a:latin typeface="Arial"/>
              <a:cs typeface="Arial"/>
            </a:endParaRPr>
          </a:p>
          <a:p>
            <a:pPr marL="244475" indent="-245110">
              <a:lnSpc>
                <a:spcPct val="100000"/>
              </a:lnSpc>
              <a:spcBef>
                <a:spcPts val="265"/>
              </a:spcBef>
              <a:buChar char="•"/>
              <a:tabLst>
                <a:tab pos="244475" algn="l"/>
                <a:tab pos="245110" algn="l"/>
              </a:tabLst>
            </a:pPr>
            <a:r>
              <a:rPr dirty="0" sz="1150" spc="-10">
                <a:latin typeface="Arial"/>
                <a:cs typeface="Arial"/>
              </a:rPr>
              <a:t>Elastic</a:t>
            </a:r>
            <a:r>
              <a:rPr dirty="0" sz="1150" spc="-55">
                <a:latin typeface="Arial"/>
                <a:cs typeface="Arial"/>
              </a:rPr>
              <a:t> </a:t>
            </a:r>
            <a:r>
              <a:rPr dirty="0" sz="1150" spc="-10">
                <a:latin typeface="Arial"/>
                <a:cs typeface="Arial"/>
              </a:rPr>
              <a:t>Shortening</a:t>
            </a:r>
            <a:endParaRPr sz="1150">
              <a:latin typeface="Arial"/>
              <a:cs typeface="Arial"/>
            </a:endParaRPr>
          </a:p>
          <a:p>
            <a:pPr marL="244475" indent="-245110">
              <a:lnSpc>
                <a:spcPct val="100000"/>
              </a:lnSpc>
              <a:spcBef>
                <a:spcPts val="260"/>
              </a:spcBef>
              <a:buChar char="•"/>
              <a:tabLst>
                <a:tab pos="244475" algn="l"/>
                <a:tab pos="245110" algn="l"/>
              </a:tabLst>
            </a:pPr>
            <a:r>
              <a:rPr dirty="0" sz="1150" spc="-10">
                <a:latin typeface="Arial"/>
                <a:cs typeface="Arial"/>
              </a:rPr>
              <a:t>Creep &amp;</a:t>
            </a:r>
            <a:r>
              <a:rPr dirty="0" sz="1150" spc="-45">
                <a:latin typeface="Arial"/>
                <a:cs typeface="Arial"/>
              </a:rPr>
              <a:t> </a:t>
            </a:r>
            <a:r>
              <a:rPr dirty="0" sz="1150" spc="-10">
                <a:latin typeface="Arial"/>
                <a:cs typeface="Arial"/>
              </a:rPr>
              <a:t>Shrinkage</a:t>
            </a:r>
            <a:endParaRPr sz="1150">
              <a:latin typeface="Arial"/>
              <a:cs typeface="Arial"/>
            </a:endParaRPr>
          </a:p>
          <a:p>
            <a:pPr marL="244475" indent="-245110">
              <a:lnSpc>
                <a:spcPct val="100000"/>
              </a:lnSpc>
              <a:spcBef>
                <a:spcPts val="265"/>
              </a:spcBef>
              <a:buChar char="•"/>
              <a:tabLst>
                <a:tab pos="244475" algn="l"/>
                <a:tab pos="245110" algn="l"/>
              </a:tabLst>
            </a:pPr>
            <a:r>
              <a:rPr dirty="0" sz="1150" spc="-10">
                <a:latin typeface="Arial"/>
                <a:cs typeface="Arial"/>
              </a:rPr>
              <a:t>Relaxation</a:t>
            </a:r>
            <a:endParaRPr sz="1150">
              <a:latin typeface="Arial"/>
              <a:cs typeface="Arial"/>
            </a:endParaRPr>
          </a:p>
        </p:txBody>
      </p:sp>
      <p:sp>
        <p:nvSpPr>
          <p:cNvPr id="7" name="object 7"/>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6</a:t>
            </a:r>
            <a:r>
              <a:rPr dirty="0" sz="850">
                <a:solidFill>
                  <a:srgbClr val="FFFFFF"/>
                </a:solidFill>
                <a:latin typeface="Arial"/>
                <a:cs typeface="Arial"/>
              </a:rPr>
              <a:t>1</a:t>
            </a:r>
            <a:endParaRPr sz="850">
              <a:latin typeface="Arial"/>
              <a:cs typeface="Arial"/>
            </a:endParaRPr>
          </a:p>
        </p:txBody>
      </p:sp>
      <p:sp>
        <p:nvSpPr>
          <p:cNvPr id="8" name="object 8"/>
          <p:cNvSpPr/>
          <p:nvPr/>
        </p:nvSpPr>
        <p:spPr>
          <a:xfrm>
            <a:off x="2735580" y="1932432"/>
            <a:ext cx="4250435" cy="2282951"/>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10" name="object 10"/>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1" name="object 11"/>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2" name="object 12"/>
          <p:cNvSpPr txBox="1"/>
          <p:nvPr/>
        </p:nvSpPr>
        <p:spPr>
          <a:xfrm>
            <a:off x="1016466" y="5528576"/>
            <a:ext cx="3061335" cy="417195"/>
          </a:xfrm>
          <a:prstGeom prst="rect">
            <a:avLst/>
          </a:prstGeom>
        </p:spPr>
        <p:txBody>
          <a:bodyPr wrap="square" lIns="0" tIns="14604" rIns="0" bIns="0" rtlCol="0" vert="horz">
            <a:spAutoFit/>
          </a:bodyPr>
          <a:lstStyle/>
          <a:p>
            <a:pPr>
              <a:lnSpc>
                <a:spcPct val="100000"/>
              </a:lnSpc>
              <a:spcBef>
                <a:spcPts val="114"/>
              </a:spcBef>
            </a:pPr>
            <a:r>
              <a:rPr dirty="0" sz="2550" spc="5">
                <a:solidFill>
                  <a:srgbClr val="1C7C5B"/>
                </a:solidFill>
                <a:latin typeface="Arial Black"/>
                <a:cs typeface="Arial Black"/>
              </a:rPr>
              <a:t>Initial</a:t>
            </a:r>
            <a:r>
              <a:rPr dirty="0" sz="2550" spc="-50">
                <a:solidFill>
                  <a:srgbClr val="1C7C5B"/>
                </a:solidFill>
                <a:latin typeface="Arial Black"/>
                <a:cs typeface="Arial Black"/>
              </a:rPr>
              <a:t> </a:t>
            </a:r>
            <a:r>
              <a:rPr dirty="0" sz="2550" spc="-5">
                <a:solidFill>
                  <a:srgbClr val="1C7C5B"/>
                </a:solidFill>
                <a:latin typeface="Arial Black"/>
                <a:cs typeface="Arial Black"/>
              </a:rPr>
              <a:t>Relaxation</a:t>
            </a:r>
            <a:endParaRPr sz="2550">
              <a:latin typeface="Arial Black"/>
              <a:cs typeface="Arial Black"/>
            </a:endParaRPr>
          </a:p>
        </p:txBody>
      </p:sp>
      <p:sp>
        <p:nvSpPr>
          <p:cNvPr id="13" name="object 13"/>
          <p:cNvSpPr txBox="1"/>
          <p:nvPr/>
        </p:nvSpPr>
        <p:spPr>
          <a:xfrm>
            <a:off x="1423390" y="6921496"/>
            <a:ext cx="233679" cy="168275"/>
          </a:xfrm>
          <a:prstGeom prst="rect">
            <a:avLst/>
          </a:prstGeom>
        </p:spPr>
        <p:txBody>
          <a:bodyPr wrap="square" lIns="0" tIns="17145" rIns="0" bIns="0" rtlCol="0" vert="horz">
            <a:spAutoFit/>
          </a:bodyPr>
          <a:lstStyle/>
          <a:p>
            <a:pPr>
              <a:lnSpc>
                <a:spcPct val="100000"/>
              </a:lnSpc>
              <a:spcBef>
                <a:spcPts val="135"/>
              </a:spcBef>
            </a:pPr>
            <a:r>
              <a:rPr dirty="0" sz="900" spc="85">
                <a:latin typeface="Cambria"/>
                <a:cs typeface="Cambria"/>
              </a:rPr>
              <a:t>p</a:t>
            </a:r>
            <a:r>
              <a:rPr dirty="0" sz="900" spc="45">
                <a:latin typeface="Cambria"/>
                <a:cs typeface="Cambria"/>
              </a:rPr>
              <a:t>R</a:t>
            </a:r>
            <a:r>
              <a:rPr dirty="0" sz="900" spc="60">
                <a:latin typeface="Cambria"/>
                <a:cs typeface="Cambria"/>
              </a:rPr>
              <a:t>o</a:t>
            </a:r>
            <a:endParaRPr sz="900">
              <a:latin typeface="Cambria"/>
              <a:cs typeface="Cambria"/>
            </a:endParaRPr>
          </a:p>
        </p:txBody>
      </p:sp>
      <p:sp>
        <p:nvSpPr>
          <p:cNvPr id="14" name="object 14"/>
          <p:cNvSpPr txBox="1"/>
          <p:nvPr/>
        </p:nvSpPr>
        <p:spPr>
          <a:xfrm>
            <a:off x="978445" y="6192139"/>
            <a:ext cx="3230880" cy="873125"/>
          </a:xfrm>
          <a:prstGeom prst="rect">
            <a:avLst/>
          </a:prstGeom>
        </p:spPr>
        <p:txBody>
          <a:bodyPr wrap="square" lIns="0" tIns="75565" rIns="0" bIns="0" rtlCol="0" vert="horz">
            <a:spAutoFit/>
          </a:bodyPr>
          <a:lstStyle/>
          <a:p>
            <a:pPr marL="283210" indent="-245745">
              <a:lnSpc>
                <a:spcPct val="100000"/>
              </a:lnSpc>
              <a:spcBef>
                <a:spcPts val="595"/>
              </a:spcBef>
              <a:buFont typeface="Arial"/>
              <a:buChar char="•"/>
              <a:tabLst>
                <a:tab pos="283210" algn="l"/>
                <a:tab pos="283845" algn="l"/>
              </a:tabLst>
            </a:pPr>
            <a:r>
              <a:rPr dirty="0" sz="1250" spc="30">
                <a:latin typeface="Cambria"/>
                <a:cs typeface="Cambria"/>
              </a:rPr>
              <a:t>𝑓</a:t>
            </a:r>
            <a:r>
              <a:rPr dirty="0" baseline="-15432" sz="1350" spc="44">
                <a:latin typeface="Cambria"/>
                <a:cs typeface="Cambria"/>
              </a:rPr>
              <a:t>pj </a:t>
            </a:r>
            <a:r>
              <a:rPr dirty="0" sz="1250" spc="265">
                <a:latin typeface="Cambria"/>
                <a:cs typeface="Cambria"/>
              </a:rPr>
              <a:t>=</a:t>
            </a:r>
            <a:r>
              <a:rPr dirty="0" sz="1250" spc="55">
                <a:latin typeface="Cambria"/>
                <a:cs typeface="Cambria"/>
              </a:rPr>
              <a:t> </a:t>
            </a:r>
            <a:r>
              <a:rPr dirty="0" sz="1250">
                <a:latin typeface="Cambria"/>
                <a:cs typeface="Cambria"/>
              </a:rPr>
              <a:t>0.75𝑓</a:t>
            </a:r>
            <a:r>
              <a:rPr dirty="0" baseline="-15432" sz="1350">
                <a:latin typeface="Cambria"/>
                <a:cs typeface="Cambria"/>
              </a:rPr>
              <a:t>pu</a:t>
            </a:r>
            <a:endParaRPr baseline="-15432" sz="1350">
              <a:latin typeface="Cambria"/>
              <a:cs typeface="Cambria"/>
            </a:endParaRPr>
          </a:p>
          <a:p>
            <a:pPr marL="283210" indent="-245745">
              <a:lnSpc>
                <a:spcPct val="100000"/>
              </a:lnSpc>
              <a:spcBef>
                <a:spcPts val="505"/>
              </a:spcBef>
              <a:buFont typeface="Arial"/>
              <a:buChar char="•"/>
              <a:tabLst>
                <a:tab pos="283210" algn="l"/>
                <a:tab pos="283845" algn="l"/>
              </a:tabLst>
            </a:pPr>
            <a:r>
              <a:rPr dirty="0" sz="1250" spc="-25">
                <a:latin typeface="Cambria"/>
                <a:cs typeface="Cambria"/>
              </a:rPr>
              <a:t>𝑓</a:t>
            </a:r>
            <a:r>
              <a:rPr dirty="0" baseline="-15432" sz="1350" spc="-37">
                <a:latin typeface="Cambria"/>
                <a:cs typeface="Cambria"/>
              </a:rPr>
              <a:t>pe  </a:t>
            </a:r>
            <a:r>
              <a:rPr dirty="0" sz="1250" spc="265">
                <a:latin typeface="Cambria"/>
                <a:cs typeface="Cambria"/>
              </a:rPr>
              <a:t>= </a:t>
            </a:r>
            <a:r>
              <a:rPr dirty="0" sz="1250" spc="30">
                <a:latin typeface="Cambria"/>
                <a:cs typeface="Cambria"/>
              </a:rPr>
              <a:t>𝑓</a:t>
            </a:r>
            <a:r>
              <a:rPr dirty="0" baseline="-15432" sz="1350" spc="44">
                <a:latin typeface="Cambria"/>
                <a:cs typeface="Cambria"/>
              </a:rPr>
              <a:t>pj </a:t>
            </a:r>
            <a:r>
              <a:rPr dirty="0" sz="1250" spc="265">
                <a:latin typeface="Cambria"/>
                <a:cs typeface="Cambria"/>
              </a:rPr>
              <a:t>− </a:t>
            </a:r>
            <a:r>
              <a:rPr dirty="0" sz="1250" spc="5">
                <a:latin typeface="Cambria"/>
                <a:cs typeface="Cambria"/>
              </a:rPr>
              <a:t>∆𝑓</a:t>
            </a:r>
            <a:r>
              <a:rPr dirty="0" baseline="-15432" sz="1350" spc="7">
                <a:latin typeface="Cambria"/>
                <a:cs typeface="Cambria"/>
              </a:rPr>
              <a:t>pRo </a:t>
            </a:r>
            <a:r>
              <a:rPr dirty="0" sz="1150" spc="-10">
                <a:latin typeface="Arial"/>
                <a:cs typeface="Arial"/>
              </a:rPr>
              <a:t>immediate before</a:t>
            </a:r>
            <a:r>
              <a:rPr dirty="0" sz="1150" spc="-95">
                <a:latin typeface="Arial"/>
                <a:cs typeface="Arial"/>
              </a:rPr>
              <a:t> </a:t>
            </a:r>
            <a:r>
              <a:rPr dirty="0" sz="1150" spc="-5">
                <a:latin typeface="Arial"/>
                <a:cs typeface="Arial"/>
              </a:rPr>
              <a:t>release</a:t>
            </a:r>
            <a:endParaRPr sz="1150">
              <a:latin typeface="Arial"/>
              <a:cs typeface="Arial"/>
            </a:endParaRPr>
          </a:p>
          <a:p>
            <a:pPr marL="283210" indent="-245745">
              <a:lnSpc>
                <a:spcPct val="100000"/>
              </a:lnSpc>
              <a:spcBef>
                <a:spcPts val="1165"/>
              </a:spcBef>
              <a:buFont typeface="Arial"/>
              <a:buChar char="•"/>
              <a:tabLst>
                <a:tab pos="283210" algn="l"/>
                <a:tab pos="283845" algn="l"/>
                <a:tab pos="713105" algn="l"/>
              </a:tabLst>
            </a:pPr>
            <a:r>
              <a:rPr dirty="0" sz="1250" spc="20">
                <a:latin typeface="Cambria"/>
                <a:cs typeface="Cambria"/>
              </a:rPr>
              <a:t>∆𝑓	</a:t>
            </a:r>
            <a:r>
              <a:rPr dirty="0" sz="1250" spc="265">
                <a:latin typeface="Cambria"/>
                <a:cs typeface="Cambria"/>
              </a:rPr>
              <a:t>=</a:t>
            </a:r>
            <a:endParaRPr sz="1250">
              <a:latin typeface="Cambria"/>
              <a:cs typeface="Cambria"/>
            </a:endParaRPr>
          </a:p>
        </p:txBody>
      </p:sp>
      <p:sp>
        <p:nvSpPr>
          <p:cNvPr id="15" name="object 15"/>
          <p:cNvSpPr txBox="1"/>
          <p:nvPr/>
        </p:nvSpPr>
        <p:spPr>
          <a:xfrm>
            <a:off x="2023903" y="6970254"/>
            <a:ext cx="245110" cy="168275"/>
          </a:xfrm>
          <a:prstGeom prst="rect">
            <a:avLst/>
          </a:prstGeom>
        </p:spPr>
        <p:txBody>
          <a:bodyPr wrap="square" lIns="0" tIns="17145" rIns="0" bIns="0" rtlCol="0" vert="horz">
            <a:spAutoFit/>
          </a:bodyPr>
          <a:lstStyle/>
          <a:p>
            <a:pPr>
              <a:lnSpc>
                <a:spcPct val="100000"/>
              </a:lnSpc>
              <a:spcBef>
                <a:spcPts val="135"/>
              </a:spcBef>
            </a:pPr>
            <a:r>
              <a:rPr dirty="0" sz="900" spc="40">
                <a:latin typeface="Cambria"/>
                <a:cs typeface="Cambria"/>
              </a:rPr>
              <a:t>4</a:t>
            </a:r>
            <a:r>
              <a:rPr dirty="0" sz="900" spc="65">
                <a:latin typeface="Cambria"/>
                <a:cs typeface="Cambria"/>
              </a:rPr>
              <a:t>o</a:t>
            </a:r>
            <a:r>
              <a:rPr dirty="0" sz="900" spc="5">
                <a:latin typeface="Cambria"/>
                <a:cs typeface="Cambria"/>
              </a:rPr>
              <a:t>.</a:t>
            </a:r>
            <a:r>
              <a:rPr dirty="0" sz="900" spc="60">
                <a:latin typeface="Cambria"/>
                <a:cs typeface="Cambria"/>
              </a:rPr>
              <a:t>o</a:t>
            </a:r>
            <a:endParaRPr sz="900">
              <a:latin typeface="Cambria"/>
              <a:cs typeface="Cambria"/>
            </a:endParaRPr>
          </a:p>
        </p:txBody>
      </p:sp>
      <p:sp>
        <p:nvSpPr>
          <p:cNvPr id="16" name="object 16"/>
          <p:cNvSpPr/>
          <p:nvPr/>
        </p:nvSpPr>
        <p:spPr>
          <a:xfrm>
            <a:off x="1857755" y="6973062"/>
            <a:ext cx="562610" cy="0"/>
          </a:xfrm>
          <a:custGeom>
            <a:avLst/>
            <a:gdLst/>
            <a:ahLst/>
            <a:cxnLst/>
            <a:rect l="l" t="t" r="r" b="b"/>
            <a:pathLst>
              <a:path w="562610" h="0">
                <a:moveTo>
                  <a:pt x="0" y="0"/>
                </a:moveTo>
                <a:lnTo>
                  <a:pt x="562356" y="0"/>
                </a:lnTo>
              </a:path>
            </a:pathLst>
          </a:custGeom>
          <a:ln w="10667">
            <a:solidFill>
              <a:srgbClr val="000000"/>
            </a:solidFill>
          </a:ln>
        </p:spPr>
        <p:txBody>
          <a:bodyPr wrap="square" lIns="0" tIns="0" rIns="0" bIns="0" rtlCol="0"/>
          <a:lstStyle/>
          <a:p/>
        </p:txBody>
      </p:sp>
      <p:sp>
        <p:nvSpPr>
          <p:cNvPr id="17" name="object 17"/>
          <p:cNvSpPr/>
          <p:nvPr/>
        </p:nvSpPr>
        <p:spPr>
          <a:xfrm>
            <a:off x="3188207" y="6829044"/>
            <a:ext cx="36830" cy="7620"/>
          </a:xfrm>
          <a:custGeom>
            <a:avLst/>
            <a:gdLst/>
            <a:ahLst/>
            <a:cxnLst/>
            <a:rect l="l" t="t" r="r" b="b"/>
            <a:pathLst>
              <a:path w="36830" h="7620">
                <a:moveTo>
                  <a:pt x="0" y="0"/>
                </a:moveTo>
                <a:lnTo>
                  <a:pt x="36576" y="0"/>
                </a:lnTo>
                <a:lnTo>
                  <a:pt x="36576" y="7620"/>
                </a:lnTo>
                <a:lnTo>
                  <a:pt x="0" y="7620"/>
                </a:lnTo>
                <a:lnTo>
                  <a:pt x="0" y="0"/>
                </a:lnTo>
                <a:close/>
              </a:path>
            </a:pathLst>
          </a:custGeom>
          <a:solidFill>
            <a:srgbClr val="000000"/>
          </a:solidFill>
        </p:spPr>
        <p:txBody>
          <a:bodyPr wrap="square" lIns="0" tIns="0" rIns="0" bIns="0" rtlCol="0"/>
          <a:lstStyle/>
          <a:p/>
        </p:txBody>
      </p:sp>
      <p:sp>
        <p:nvSpPr>
          <p:cNvPr id="18" name="object 18"/>
          <p:cNvSpPr/>
          <p:nvPr/>
        </p:nvSpPr>
        <p:spPr>
          <a:xfrm>
            <a:off x="3217926" y="6836664"/>
            <a:ext cx="0" cy="274320"/>
          </a:xfrm>
          <a:custGeom>
            <a:avLst/>
            <a:gdLst/>
            <a:ahLst/>
            <a:cxnLst/>
            <a:rect l="l" t="t" r="r" b="b"/>
            <a:pathLst>
              <a:path w="0" h="274320">
                <a:moveTo>
                  <a:pt x="0" y="0"/>
                </a:moveTo>
                <a:lnTo>
                  <a:pt x="0" y="274319"/>
                </a:lnTo>
              </a:path>
            </a:pathLst>
          </a:custGeom>
          <a:ln w="13716">
            <a:solidFill>
              <a:srgbClr val="000000"/>
            </a:solidFill>
          </a:ln>
        </p:spPr>
        <p:txBody>
          <a:bodyPr wrap="square" lIns="0" tIns="0" rIns="0" bIns="0" rtlCol="0"/>
          <a:lstStyle/>
          <a:p/>
        </p:txBody>
      </p:sp>
      <p:sp>
        <p:nvSpPr>
          <p:cNvPr id="19" name="object 19"/>
          <p:cNvSpPr/>
          <p:nvPr/>
        </p:nvSpPr>
        <p:spPr>
          <a:xfrm>
            <a:off x="3188207" y="7110984"/>
            <a:ext cx="36830" cy="6350"/>
          </a:xfrm>
          <a:custGeom>
            <a:avLst/>
            <a:gdLst/>
            <a:ahLst/>
            <a:cxnLst/>
            <a:rect l="l" t="t" r="r" b="b"/>
            <a:pathLst>
              <a:path w="36830" h="6350">
                <a:moveTo>
                  <a:pt x="0" y="0"/>
                </a:moveTo>
                <a:lnTo>
                  <a:pt x="36576" y="0"/>
                </a:lnTo>
                <a:lnTo>
                  <a:pt x="36576" y="6349"/>
                </a:lnTo>
                <a:lnTo>
                  <a:pt x="0" y="6349"/>
                </a:lnTo>
                <a:lnTo>
                  <a:pt x="0" y="0"/>
                </a:lnTo>
                <a:close/>
              </a:path>
            </a:pathLst>
          </a:custGeom>
          <a:solidFill>
            <a:srgbClr val="000000"/>
          </a:solidFill>
        </p:spPr>
        <p:txBody>
          <a:bodyPr wrap="square" lIns="0" tIns="0" rIns="0" bIns="0" rtlCol="0"/>
          <a:lstStyle/>
          <a:p/>
        </p:txBody>
      </p:sp>
      <p:sp>
        <p:nvSpPr>
          <p:cNvPr id="20" name="object 20"/>
          <p:cNvSpPr/>
          <p:nvPr/>
        </p:nvSpPr>
        <p:spPr>
          <a:xfrm>
            <a:off x="2461260" y="6829044"/>
            <a:ext cx="35560" cy="7620"/>
          </a:xfrm>
          <a:custGeom>
            <a:avLst/>
            <a:gdLst/>
            <a:ahLst/>
            <a:cxnLst/>
            <a:rect l="l" t="t" r="r" b="b"/>
            <a:pathLst>
              <a:path w="35560" h="7620">
                <a:moveTo>
                  <a:pt x="0" y="0"/>
                </a:moveTo>
                <a:lnTo>
                  <a:pt x="35052" y="0"/>
                </a:lnTo>
                <a:lnTo>
                  <a:pt x="35052" y="7620"/>
                </a:lnTo>
                <a:lnTo>
                  <a:pt x="0" y="7620"/>
                </a:lnTo>
                <a:lnTo>
                  <a:pt x="0" y="0"/>
                </a:lnTo>
                <a:close/>
              </a:path>
            </a:pathLst>
          </a:custGeom>
          <a:solidFill>
            <a:srgbClr val="000000"/>
          </a:solidFill>
        </p:spPr>
        <p:txBody>
          <a:bodyPr wrap="square" lIns="0" tIns="0" rIns="0" bIns="0" rtlCol="0"/>
          <a:lstStyle/>
          <a:p/>
        </p:txBody>
      </p:sp>
      <p:sp>
        <p:nvSpPr>
          <p:cNvPr id="21" name="object 21"/>
          <p:cNvSpPr/>
          <p:nvPr/>
        </p:nvSpPr>
        <p:spPr>
          <a:xfrm>
            <a:off x="2468117" y="6836664"/>
            <a:ext cx="0" cy="274320"/>
          </a:xfrm>
          <a:custGeom>
            <a:avLst/>
            <a:gdLst/>
            <a:ahLst/>
            <a:cxnLst/>
            <a:rect l="l" t="t" r="r" b="b"/>
            <a:pathLst>
              <a:path w="0" h="274320">
                <a:moveTo>
                  <a:pt x="0" y="0"/>
                </a:moveTo>
                <a:lnTo>
                  <a:pt x="0" y="274319"/>
                </a:lnTo>
              </a:path>
            </a:pathLst>
          </a:custGeom>
          <a:ln w="13716">
            <a:solidFill>
              <a:srgbClr val="000000"/>
            </a:solidFill>
          </a:ln>
        </p:spPr>
        <p:txBody>
          <a:bodyPr wrap="square" lIns="0" tIns="0" rIns="0" bIns="0" rtlCol="0"/>
          <a:lstStyle/>
          <a:p/>
        </p:txBody>
      </p:sp>
      <p:sp>
        <p:nvSpPr>
          <p:cNvPr id="22" name="object 22"/>
          <p:cNvSpPr/>
          <p:nvPr/>
        </p:nvSpPr>
        <p:spPr>
          <a:xfrm>
            <a:off x="2461260" y="7110984"/>
            <a:ext cx="35560" cy="6350"/>
          </a:xfrm>
          <a:custGeom>
            <a:avLst/>
            <a:gdLst/>
            <a:ahLst/>
            <a:cxnLst/>
            <a:rect l="l" t="t" r="r" b="b"/>
            <a:pathLst>
              <a:path w="35560" h="6350">
                <a:moveTo>
                  <a:pt x="0" y="0"/>
                </a:moveTo>
                <a:lnTo>
                  <a:pt x="35052" y="0"/>
                </a:lnTo>
                <a:lnTo>
                  <a:pt x="35052" y="6349"/>
                </a:lnTo>
                <a:lnTo>
                  <a:pt x="0" y="6349"/>
                </a:lnTo>
                <a:lnTo>
                  <a:pt x="0" y="0"/>
                </a:lnTo>
                <a:close/>
              </a:path>
            </a:pathLst>
          </a:custGeom>
          <a:solidFill>
            <a:srgbClr val="000000"/>
          </a:solidFill>
        </p:spPr>
        <p:txBody>
          <a:bodyPr wrap="square" lIns="0" tIns="0" rIns="0" bIns="0" rtlCol="0"/>
          <a:lstStyle/>
          <a:p/>
        </p:txBody>
      </p:sp>
      <p:sp>
        <p:nvSpPr>
          <p:cNvPr id="23" name="object 23"/>
          <p:cNvSpPr txBox="1"/>
          <p:nvPr/>
        </p:nvSpPr>
        <p:spPr>
          <a:xfrm>
            <a:off x="1833893" y="6791943"/>
            <a:ext cx="776605" cy="168275"/>
          </a:xfrm>
          <a:prstGeom prst="rect">
            <a:avLst/>
          </a:prstGeom>
        </p:spPr>
        <p:txBody>
          <a:bodyPr wrap="square" lIns="0" tIns="17145" rIns="0" bIns="0" rtlCol="0" vert="horz">
            <a:spAutoFit/>
          </a:bodyPr>
          <a:lstStyle/>
          <a:p>
            <a:pPr marL="25400">
              <a:lnSpc>
                <a:spcPct val="100000"/>
              </a:lnSpc>
              <a:spcBef>
                <a:spcPts val="135"/>
              </a:spcBef>
            </a:pPr>
            <a:r>
              <a:rPr dirty="0" sz="900" spc="55">
                <a:latin typeface="Cambria"/>
                <a:cs typeface="Cambria"/>
              </a:rPr>
              <a:t>log(24.ot)</a:t>
            </a:r>
            <a:r>
              <a:rPr dirty="0" sz="900" spc="135">
                <a:latin typeface="Cambria"/>
                <a:cs typeface="Cambria"/>
              </a:rPr>
              <a:t> </a:t>
            </a:r>
            <a:r>
              <a:rPr dirty="0" baseline="6172" sz="1350" spc="427">
                <a:latin typeface="Cambria"/>
                <a:cs typeface="Cambria"/>
              </a:rPr>
              <a:t>f</a:t>
            </a:r>
            <a:endParaRPr baseline="6172" sz="1350">
              <a:latin typeface="Cambria"/>
              <a:cs typeface="Cambria"/>
            </a:endParaRPr>
          </a:p>
        </p:txBody>
      </p:sp>
      <p:sp>
        <p:nvSpPr>
          <p:cNvPr id="24" name="object 24"/>
          <p:cNvSpPr txBox="1"/>
          <p:nvPr/>
        </p:nvSpPr>
        <p:spPr>
          <a:xfrm>
            <a:off x="2572511" y="6827080"/>
            <a:ext cx="128270" cy="142875"/>
          </a:xfrm>
          <a:prstGeom prst="rect">
            <a:avLst/>
          </a:prstGeom>
        </p:spPr>
        <p:txBody>
          <a:bodyPr wrap="square" lIns="0" tIns="14604" rIns="0" bIns="0" rtlCol="0" vert="horz">
            <a:spAutoFit/>
          </a:bodyPr>
          <a:lstStyle/>
          <a:p>
            <a:pPr>
              <a:lnSpc>
                <a:spcPct val="100000"/>
              </a:lnSpc>
              <a:spcBef>
                <a:spcPts val="114"/>
              </a:spcBef>
            </a:pPr>
            <a:r>
              <a:rPr dirty="0" sz="750" spc="110">
                <a:latin typeface="Cambria"/>
                <a:cs typeface="Cambria"/>
              </a:rPr>
              <a:t>p</a:t>
            </a:r>
            <a:r>
              <a:rPr dirty="0" sz="750" spc="175">
                <a:latin typeface="Cambria"/>
                <a:cs typeface="Cambria"/>
              </a:rPr>
              <a:t>j</a:t>
            </a:r>
            <a:endParaRPr sz="750">
              <a:latin typeface="Cambria"/>
              <a:cs typeface="Cambria"/>
            </a:endParaRPr>
          </a:p>
        </p:txBody>
      </p:sp>
      <p:sp>
        <p:nvSpPr>
          <p:cNvPr id="25" name="object 25"/>
          <p:cNvSpPr txBox="1"/>
          <p:nvPr/>
        </p:nvSpPr>
        <p:spPr>
          <a:xfrm>
            <a:off x="2477010" y="6994708"/>
            <a:ext cx="248285" cy="168275"/>
          </a:xfrm>
          <a:prstGeom prst="rect">
            <a:avLst/>
          </a:prstGeom>
        </p:spPr>
        <p:txBody>
          <a:bodyPr wrap="square" lIns="0" tIns="17145" rIns="0" bIns="0" rtlCol="0" vert="horz">
            <a:spAutoFit/>
          </a:bodyPr>
          <a:lstStyle/>
          <a:p>
            <a:pPr marL="25400">
              <a:lnSpc>
                <a:spcPct val="100000"/>
              </a:lnSpc>
              <a:spcBef>
                <a:spcPts val="135"/>
              </a:spcBef>
            </a:pPr>
            <a:r>
              <a:rPr dirty="0" baseline="12345" sz="1350" spc="187">
                <a:latin typeface="Cambria"/>
                <a:cs typeface="Cambria"/>
              </a:rPr>
              <a:t>f</a:t>
            </a:r>
            <a:r>
              <a:rPr dirty="0" sz="750" spc="125">
                <a:latin typeface="Cambria"/>
                <a:cs typeface="Cambria"/>
              </a:rPr>
              <a:t>py</a:t>
            </a:r>
            <a:endParaRPr sz="750">
              <a:latin typeface="Cambria"/>
              <a:cs typeface="Cambria"/>
            </a:endParaRPr>
          </a:p>
        </p:txBody>
      </p:sp>
      <p:sp>
        <p:nvSpPr>
          <p:cNvPr id="26" name="object 26"/>
          <p:cNvSpPr/>
          <p:nvPr/>
        </p:nvSpPr>
        <p:spPr>
          <a:xfrm>
            <a:off x="2499360" y="6973062"/>
            <a:ext cx="190500" cy="0"/>
          </a:xfrm>
          <a:custGeom>
            <a:avLst/>
            <a:gdLst/>
            <a:ahLst/>
            <a:cxnLst/>
            <a:rect l="l" t="t" r="r" b="b"/>
            <a:pathLst>
              <a:path w="190500" h="0">
                <a:moveTo>
                  <a:pt x="0" y="0"/>
                </a:moveTo>
                <a:lnTo>
                  <a:pt x="190500" y="0"/>
                </a:lnTo>
              </a:path>
            </a:pathLst>
          </a:custGeom>
          <a:ln w="10667">
            <a:solidFill>
              <a:srgbClr val="000000"/>
            </a:solidFill>
          </a:ln>
        </p:spPr>
        <p:txBody>
          <a:bodyPr wrap="square" lIns="0" tIns="0" rIns="0" bIns="0" rtlCol="0"/>
          <a:lstStyle/>
          <a:p/>
        </p:txBody>
      </p:sp>
      <p:sp>
        <p:nvSpPr>
          <p:cNvPr id="27" name="object 27"/>
          <p:cNvSpPr txBox="1"/>
          <p:nvPr/>
        </p:nvSpPr>
        <p:spPr>
          <a:xfrm>
            <a:off x="2723421" y="6843783"/>
            <a:ext cx="647065" cy="221615"/>
          </a:xfrm>
          <a:prstGeom prst="rect">
            <a:avLst/>
          </a:prstGeom>
        </p:spPr>
        <p:txBody>
          <a:bodyPr wrap="square" lIns="0" tIns="17145" rIns="0" bIns="0" rtlCol="0" vert="horz">
            <a:spAutoFit/>
          </a:bodyPr>
          <a:lstStyle/>
          <a:p>
            <a:pPr>
              <a:lnSpc>
                <a:spcPct val="100000"/>
              </a:lnSpc>
              <a:spcBef>
                <a:spcPts val="135"/>
              </a:spcBef>
            </a:pPr>
            <a:r>
              <a:rPr dirty="0" sz="1250" spc="265">
                <a:latin typeface="Cambria"/>
                <a:cs typeface="Cambria"/>
              </a:rPr>
              <a:t>− </a:t>
            </a:r>
            <a:r>
              <a:rPr dirty="0" sz="1250" spc="15">
                <a:latin typeface="Cambria"/>
                <a:cs typeface="Cambria"/>
              </a:rPr>
              <a:t>0.55</a:t>
            </a:r>
            <a:r>
              <a:rPr dirty="0" sz="1250" spc="25">
                <a:latin typeface="Cambria"/>
                <a:cs typeface="Cambria"/>
              </a:rPr>
              <a:t> </a:t>
            </a:r>
            <a:r>
              <a:rPr dirty="0" sz="1250" spc="15">
                <a:latin typeface="Cambria"/>
                <a:cs typeface="Cambria"/>
              </a:rPr>
              <a:t>𝑓</a:t>
            </a:r>
            <a:endParaRPr sz="1250">
              <a:latin typeface="Cambria"/>
              <a:cs typeface="Cambria"/>
            </a:endParaRPr>
          </a:p>
        </p:txBody>
      </p:sp>
      <p:sp>
        <p:nvSpPr>
          <p:cNvPr id="28" name="object 28"/>
          <p:cNvSpPr txBox="1"/>
          <p:nvPr/>
        </p:nvSpPr>
        <p:spPr>
          <a:xfrm>
            <a:off x="3331497" y="6921496"/>
            <a:ext cx="143510" cy="168275"/>
          </a:xfrm>
          <a:prstGeom prst="rect">
            <a:avLst/>
          </a:prstGeom>
        </p:spPr>
        <p:txBody>
          <a:bodyPr wrap="square" lIns="0" tIns="17145" rIns="0" bIns="0" rtlCol="0" vert="horz">
            <a:spAutoFit/>
          </a:bodyPr>
          <a:lstStyle/>
          <a:p>
            <a:pPr>
              <a:lnSpc>
                <a:spcPct val="100000"/>
              </a:lnSpc>
              <a:spcBef>
                <a:spcPts val="135"/>
              </a:spcBef>
            </a:pPr>
            <a:r>
              <a:rPr dirty="0" sz="900" spc="85">
                <a:latin typeface="Cambria"/>
                <a:cs typeface="Cambria"/>
              </a:rPr>
              <a:t>p</a:t>
            </a:r>
            <a:r>
              <a:rPr dirty="0" sz="900" spc="195">
                <a:latin typeface="Cambria"/>
                <a:cs typeface="Cambria"/>
              </a:rPr>
              <a:t>j</a:t>
            </a:r>
            <a:endParaRPr sz="900">
              <a:latin typeface="Cambria"/>
              <a:cs typeface="Cambria"/>
            </a:endParaRPr>
          </a:p>
        </p:txBody>
      </p:sp>
      <p:sp>
        <p:nvSpPr>
          <p:cNvPr id="29" name="object 29"/>
          <p:cNvSpPr txBox="1"/>
          <p:nvPr/>
        </p:nvSpPr>
        <p:spPr>
          <a:xfrm>
            <a:off x="1016545" y="7232364"/>
            <a:ext cx="445770" cy="221615"/>
          </a:xfrm>
          <a:prstGeom prst="rect">
            <a:avLst/>
          </a:prstGeom>
        </p:spPr>
        <p:txBody>
          <a:bodyPr wrap="square" lIns="0" tIns="17145" rIns="0" bIns="0" rtlCol="0" vert="horz">
            <a:spAutoFit/>
          </a:bodyPr>
          <a:lstStyle/>
          <a:p>
            <a:pPr marL="245110" indent="-245745">
              <a:lnSpc>
                <a:spcPct val="100000"/>
              </a:lnSpc>
              <a:spcBef>
                <a:spcPts val="135"/>
              </a:spcBef>
              <a:buFont typeface="Arial"/>
              <a:buChar char="•"/>
              <a:tabLst>
                <a:tab pos="245110" algn="l"/>
                <a:tab pos="245745" algn="l"/>
              </a:tabLst>
            </a:pPr>
            <a:r>
              <a:rPr dirty="0" sz="1250" spc="25">
                <a:latin typeface="Cambria"/>
                <a:cs typeface="Cambria"/>
              </a:rPr>
              <a:t>∆</a:t>
            </a:r>
            <a:r>
              <a:rPr dirty="0" sz="1250" spc="30">
                <a:latin typeface="Cambria"/>
                <a:cs typeface="Cambria"/>
              </a:rPr>
              <a:t>𝑓</a:t>
            </a:r>
            <a:endParaRPr sz="1250">
              <a:latin typeface="Cambria"/>
              <a:cs typeface="Cambria"/>
            </a:endParaRPr>
          </a:p>
        </p:txBody>
      </p:sp>
      <p:sp>
        <p:nvSpPr>
          <p:cNvPr id="30" name="object 30"/>
          <p:cNvSpPr txBox="1"/>
          <p:nvPr/>
        </p:nvSpPr>
        <p:spPr>
          <a:xfrm>
            <a:off x="1423390" y="7310114"/>
            <a:ext cx="233679" cy="168275"/>
          </a:xfrm>
          <a:prstGeom prst="rect">
            <a:avLst/>
          </a:prstGeom>
        </p:spPr>
        <p:txBody>
          <a:bodyPr wrap="square" lIns="0" tIns="17145" rIns="0" bIns="0" rtlCol="0" vert="horz">
            <a:spAutoFit/>
          </a:bodyPr>
          <a:lstStyle/>
          <a:p>
            <a:pPr>
              <a:lnSpc>
                <a:spcPct val="100000"/>
              </a:lnSpc>
              <a:spcBef>
                <a:spcPts val="135"/>
              </a:spcBef>
            </a:pPr>
            <a:r>
              <a:rPr dirty="0" sz="900" spc="85">
                <a:latin typeface="Cambria"/>
                <a:cs typeface="Cambria"/>
              </a:rPr>
              <a:t>p</a:t>
            </a:r>
            <a:r>
              <a:rPr dirty="0" sz="900" spc="45">
                <a:latin typeface="Cambria"/>
                <a:cs typeface="Cambria"/>
              </a:rPr>
              <a:t>R</a:t>
            </a:r>
            <a:r>
              <a:rPr dirty="0" sz="900" spc="60">
                <a:latin typeface="Cambria"/>
                <a:cs typeface="Cambria"/>
              </a:rPr>
              <a:t>o</a:t>
            </a:r>
            <a:endParaRPr sz="900">
              <a:latin typeface="Cambria"/>
              <a:cs typeface="Cambria"/>
            </a:endParaRPr>
          </a:p>
        </p:txBody>
      </p:sp>
      <p:sp>
        <p:nvSpPr>
          <p:cNvPr id="31" name="object 31"/>
          <p:cNvSpPr/>
          <p:nvPr/>
        </p:nvSpPr>
        <p:spPr>
          <a:xfrm>
            <a:off x="1857755" y="7361682"/>
            <a:ext cx="840105" cy="0"/>
          </a:xfrm>
          <a:custGeom>
            <a:avLst/>
            <a:gdLst/>
            <a:ahLst/>
            <a:cxnLst/>
            <a:rect l="l" t="t" r="r" b="b"/>
            <a:pathLst>
              <a:path w="840105" h="0">
                <a:moveTo>
                  <a:pt x="0" y="0"/>
                </a:moveTo>
                <a:lnTo>
                  <a:pt x="839724" y="0"/>
                </a:lnTo>
              </a:path>
            </a:pathLst>
          </a:custGeom>
          <a:ln w="10667">
            <a:solidFill>
              <a:srgbClr val="000000"/>
            </a:solidFill>
          </a:ln>
        </p:spPr>
        <p:txBody>
          <a:bodyPr wrap="square" lIns="0" tIns="0" rIns="0" bIns="0" rtlCol="0"/>
          <a:lstStyle/>
          <a:p/>
        </p:txBody>
      </p:sp>
      <p:sp>
        <p:nvSpPr>
          <p:cNvPr id="32" name="object 32"/>
          <p:cNvSpPr/>
          <p:nvPr/>
        </p:nvSpPr>
        <p:spPr>
          <a:xfrm>
            <a:off x="3750564" y="7242047"/>
            <a:ext cx="35560" cy="6350"/>
          </a:xfrm>
          <a:custGeom>
            <a:avLst/>
            <a:gdLst/>
            <a:ahLst/>
            <a:cxnLst/>
            <a:rect l="l" t="t" r="r" b="b"/>
            <a:pathLst>
              <a:path w="35560" h="6350">
                <a:moveTo>
                  <a:pt x="0" y="0"/>
                </a:moveTo>
                <a:lnTo>
                  <a:pt x="35052" y="0"/>
                </a:lnTo>
                <a:lnTo>
                  <a:pt x="35052" y="6350"/>
                </a:lnTo>
                <a:lnTo>
                  <a:pt x="0" y="6350"/>
                </a:lnTo>
                <a:lnTo>
                  <a:pt x="0" y="0"/>
                </a:lnTo>
                <a:close/>
              </a:path>
            </a:pathLst>
          </a:custGeom>
          <a:solidFill>
            <a:srgbClr val="000000"/>
          </a:solidFill>
        </p:spPr>
        <p:txBody>
          <a:bodyPr wrap="square" lIns="0" tIns="0" rIns="0" bIns="0" rtlCol="0"/>
          <a:lstStyle/>
          <a:p/>
        </p:txBody>
      </p:sp>
      <p:sp>
        <p:nvSpPr>
          <p:cNvPr id="33" name="object 33"/>
          <p:cNvSpPr/>
          <p:nvPr/>
        </p:nvSpPr>
        <p:spPr>
          <a:xfrm>
            <a:off x="3778758" y="7248397"/>
            <a:ext cx="0" cy="224790"/>
          </a:xfrm>
          <a:custGeom>
            <a:avLst/>
            <a:gdLst/>
            <a:ahLst/>
            <a:cxnLst/>
            <a:rect l="l" t="t" r="r" b="b"/>
            <a:pathLst>
              <a:path w="0" h="224790">
                <a:moveTo>
                  <a:pt x="0" y="0"/>
                </a:moveTo>
                <a:lnTo>
                  <a:pt x="0" y="224789"/>
                </a:lnTo>
              </a:path>
            </a:pathLst>
          </a:custGeom>
          <a:ln w="13716">
            <a:solidFill>
              <a:srgbClr val="000000"/>
            </a:solidFill>
          </a:ln>
        </p:spPr>
        <p:txBody>
          <a:bodyPr wrap="square" lIns="0" tIns="0" rIns="0" bIns="0" rtlCol="0"/>
          <a:lstStyle/>
          <a:p/>
        </p:txBody>
      </p:sp>
      <p:sp>
        <p:nvSpPr>
          <p:cNvPr id="34" name="object 34"/>
          <p:cNvSpPr/>
          <p:nvPr/>
        </p:nvSpPr>
        <p:spPr>
          <a:xfrm>
            <a:off x="3750564" y="7473188"/>
            <a:ext cx="35560" cy="6350"/>
          </a:xfrm>
          <a:custGeom>
            <a:avLst/>
            <a:gdLst/>
            <a:ahLst/>
            <a:cxnLst/>
            <a:rect l="l" t="t" r="r" b="b"/>
            <a:pathLst>
              <a:path w="35560" h="6350">
                <a:moveTo>
                  <a:pt x="0" y="0"/>
                </a:moveTo>
                <a:lnTo>
                  <a:pt x="35052" y="0"/>
                </a:lnTo>
                <a:lnTo>
                  <a:pt x="35052" y="6349"/>
                </a:lnTo>
                <a:lnTo>
                  <a:pt x="0" y="6349"/>
                </a:lnTo>
                <a:lnTo>
                  <a:pt x="0" y="0"/>
                </a:lnTo>
                <a:close/>
              </a:path>
            </a:pathLst>
          </a:custGeom>
          <a:solidFill>
            <a:srgbClr val="000000"/>
          </a:solidFill>
        </p:spPr>
        <p:txBody>
          <a:bodyPr wrap="square" lIns="0" tIns="0" rIns="0" bIns="0" rtlCol="0"/>
          <a:lstStyle/>
          <a:p/>
        </p:txBody>
      </p:sp>
      <p:sp>
        <p:nvSpPr>
          <p:cNvPr id="35" name="object 35"/>
          <p:cNvSpPr/>
          <p:nvPr/>
        </p:nvSpPr>
        <p:spPr>
          <a:xfrm>
            <a:off x="2738627" y="7242047"/>
            <a:ext cx="33655" cy="6350"/>
          </a:xfrm>
          <a:custGeom>
            <a:avLst/>
            <a:gdLst/>
            <a:ahLst/>
            <a:cxnLst/>
            <a:rect l="l" t="t" r="r" b="b"/>
            <a:pathLst>
              <a:path w="33655" h="6350">
                <a:moveTo>
                  <a:pt x="0" y="0"/>
                </a:moveTo>
                <a:lnTo>
                  <a:pt x="33527" y="0"/>
                </a:lnTo>
                <a:lnTo>
                  <a:pt x="33527" y="6350"/>
                </a:lnTo>
                <a:lnTo>
                  <a:pt x="0" y="6350"/>
                </a:lnTo>
                <a:lnTo>
                  <a:pt x="0" y="0"/>
                </a:lnTo>
                <a:close/>
              </a:path>
            </a:pathLst>
          </a:custGeom>
          <a:solidFill>
            <a:srgbClr val="000000"/>
          </a:solidFill>
        </p:spPr>
        <p:txBody>
          <a:bodyPr wrap="square" lIns="0" tIns="0" rIns="0" bIns="0" rtlCol="0"/>
          <a:lstStyle/>
          <a:p/>
        </p:txBody>
      </p:sp>
      <p:sp>
        <p:nvSpPr>
          <p:cNvPr id="36" name="object 36"/>
          <p:cNvSpPr/>
          <p:nvPr/>
        </p:nvSpPr>
        <p:spPr>
          <a:xfrm>
            <a:off x="2744724" y="7248397"/>
            <a:ext cx="0" cy="224790"/>
          </a:xfrm>
          <a:custGeom>
            <a:avLst/>
            <a:gdLst/>
            <a:ahLst/>
            <a:cxnLst/>
            <a:rect l="l" t="t" r="r" b="b"/>
            <a:pathLst>
              <a:path w="0" h="224790">
                <a:moveTo>
                  <a:pt x="0" y="0"/>
                </a:moveTo>
                <a:lnTo>
                  <a:pt x="0" y="224789"/>
                </a:lnTo>
              </a:path>
            </a:pathLst>
          </a:custGeom>
          <a:ln w="12191">
            <a:solidFill>
              <a:srgbClr val="000000"/>
            </a:solidFill>
          </a:ln>
        </p:spPr>
        <p:txBody>
          <a:bodyPr wrap="square" lIns="0" tIns="0" rIns="0" bIns="0" rtlCol="0"/>
          <a:lstStyle/>
          <a:p/>
        </p:txBody>
      </p:sp>
      <p:sp>
        <p:nvSpPr>
          <p:cNvPr id="37" name="object 37"/>
          <p:cNvSpPr/>
          <p:nvPr/>
        </p:nvSpPr>
        <p:spPr>
          <a:xfrm>
            <a:off x="2738627" y="7473188"/>
            <a:ext cx="33655" cy="6350"/>
          </a:xfrm>
          <a:custGeom>
            <a:avLst/>
            <a:gdLst/>
            <a:ahLst/>
            <a:cxnLst/>
            <a:rect l="l" t="t" r="r" b="b"/>
            <a:pathLst>
              <a:path w="33655" h="6350">
                <a:moveTo>
                  <a:pt x="0" y="0"/>
                </a:moveTo>
                <a:lnTo>
                  <a:pt x="33527" y="0"/>
                </a:lnTo>
                <a:lnTo>
                  <a:pt x="33527" y="6349"/>
                </a:lnTo>
                <a:lnTo>
                  <a:pt x="0" y="6349"/>
                </a:lnTo>
                <a:lnTo>
                  <a:pt x="0" y="0"/>
                </a:lnTo>
                <a:close/>
              </a:path>
            </a:pathLst>
          </a:custGeom>
          <a:solidFill>
            <a:srgbClr val="000000"/>
          </a:solidFill>
        </p:spPr>
        <p:txBody>
          <a:bodyPr wrap="square" lIns="0" tIns="0" rIns="0" bIns="0" rtlCol="0"/>
          <a:lstStyle/>
          <a:p/>
        </p:txBody>
      </p:sp>
      <p:sp>
        <p:nvSpPr>
          <p:cNvPr id="38" name="object 38"/>
          <p:cNvSpPr txBox="1"/>
          <p:nvPr/>
        </p:nvSpPr>
        <p:spPr>
          <a:xfrm>
            <a:off x="2209815" y="7358873"/>
            <a:ext cx="1051560" cy="168275"/>
          </a:xfrm>
          <a:prstGeom prst="rect">
            <a:avLst/>
          </a:prstGeom>
        </p:spPr>
        <p:txBody>
          <a:bodyPr wrap="square" lIns="0" tIns="17145" rIns="0" bIns="0" rtlCol="0" vert="horz">
            <a:spAutoFit/>
          </a:bodyPr>
          <a:lstStyle/>
          <a:p>
            <a:pPr>
              <a:lnSpc>
                <a:spcPct val="100000"/>
              </a:lnSpc>
              <a:spcBef>
                <a:spcPts val="135"/>
              </a:spcBef>
              <a:tabLst>
                <a:tab pos="566420" algn="l"/>
              </a:tabLst>
            </a:pPr>
            <a:r>
              <a:rPr dirty="0" sz="900" spc="50">
                <a:latin typeface="Cambria"/>
                <a:cs typeface="Cambria"/>
              </a:rPr>
              <a:t>4o	243.oksi</a:t>
            </a:r>
            <a:endParaRPr sz="900">
              <a:latin typeface="Cambria"/>
              <a:cs typeface="Cambria"/>
            </a:endParaRPr>
          </a:p>
        </p:txBody>
      </p:sp>
      <p:sp>
        <p:nvSpPr>
          <p:cNvPr id="39" name="object 39"/>
          <p:cNvSpPr/>
          <p:nvPr/>
        </p:nvSpPr>
        <p:spPr>
          <a:xfrm>
            <a:off x="2775203" y="7361682"/>
            <a:ext cx="477520" cy="0"/>
          </a:xfrm>
          <a:custGeom>
            <a:avLst/>
            <a:gdLst/>
            <a:ahLst/>
            <a:cxnLst/>
            <a:rect l="l" t="t" r="r" b="b"/>
            <a:pathLst>
              <a:path w="477520" h="0">
                <a:moveTo>
                  <a:pt x="0" y="0"/>
                </a:moveTo>
                <a:lnTo>
                  <a:pt x="477012" y="0"/>
                </a:lnTo>
              </a:path>
            </a:pathLst>
          </a:custGeom>
          <a:ln w="10667">
            <a:solidFill>
              <a:srgbClr val="000000"/>
            </a:solidFill>
          </a:ln>
        </p:spPr>
        <p:txBody>
          <a:bodyPr wrap="square" lIns="0" tIns="0" rIns="0" bIns="0" rtlCol="0"/>
          <a:lstStyle/>
          <a:p/>
        </p:txBody>
      </p:sp>
      <p:sp>
        <p:nvSpPr>
          <p:cNvPr id="40" name="object 40"/>
          <p:cNvSpPr txBox="1"/>
          <p:nvPr/>
        </p:nvSpPr>
        <p:spPr>
          <a:xfrm>
            <a:off x="1666268" y="7136364"/>
            <a:ext cx="2121535" cy="221615"/>
          </a:xfrm>
          <a:prstGeom prst="rect">
            <a:avLst/>
          </a:prstGeom>
        </p:spPr>
        <p:txBody>
          <a:bodyPr wrap="square" lIns="0" tIns="17145" rIns="0" bIns="0" rtlCol="0" vert="horz">
            <a:spAutoFit/>
          </a:bodyPr>
          <a:lstStyle/>
          <a:p>
            <a:pPr marL="25400">
              <a:lnSpc>
                <a:spcPct val="100000"/>
              </a:lnSpc>
              <a:spcBef>
                <a:spcPts val="135"/>
              </a:spcBef>
            </a:pPr>
            <a:r>
              <a:rPr dirty="0" baseline="-33333" sz="1875" spc="397">
                <a:latin typeface="Cambria"/>
                <a:cs typeface="Cambria"/>
              </a:rPr>
              <a:t>= </a:t>
            </a:r>
            <a:r>
              <a:rPr dirty="0" sz="900" spc="65">
                <a:latin typeface="Cambria"/>
                <a:cs typeface="Cambria"/>
              </a:rPr>
              <a:t>log(24.o·1day) </a:t>
            </a:r>
            <a:r>
              <a:rPr dirty="0" sz="900" spc="50">
                <a:latin typeface="Cambria"/>
                <a:cs typeface="Cambria"/>
              </a:rPr>
              <a:t>2o2.5ksi </a:t>
            </a:r>
            <a:r>
              <a:rPr dirty="0" baseline="-33333" sz="1875" spc="397">
                <a:latin typeface="Cambria"/>
                <a:cs typeface="Cambria"/>
              </a:rPr>
              <a:t>−</a:t>
            </a:r>
            <a:r>
              <a:rPr dirty="0" baseline="-33333" sz="1875" spc="-104">
                <a:latin typeface="Cambria"/>
                <a:cs typeface="Cambria"/>
              </a:rPr>
              <a:t> </a:t>
            </a:r>
            <a:r>
              <a:rPr dirty="0" baseline="-33333" sz="1875" spc="22">
                <a:latin typeface="Cambria"/>
                <a:cs typeface="Cambria"/>
              </a:rPr>
              <a:t>0.55</a:t>
            </a:r>
            <a:endParaRPr baseline="-33333" sz="1875">
              <a:latin typeface="Cambria"/>
              <a:cs typeface="Cambria"/>
            </a:endParaRPr>
          </a:p>
        </p:txBody>
      </p:sp>
      <p:sp>
        <p:nvSpPr>
          <p:cNvPr id="41" name="object 41"/>
          <p:cNvSpPr/>
          <p:nvPr/>
        </p:nvSpPr>
        <p:spPr>
          <a:xfrm>
            <a:off x="3838955" y="7293864"/>
            <a:ext cx="711835" cy="134620"/>
          </a:xfrm>
          <a:custGeom>
            <a:avLst/>
            <a:gdLst/>
            <a:ahLst/>
            <a:cxnLst/>
            <a:rect l="l" t="t" r="r" b="b"/>
            <a:pathLst>
              <a:path w="711835" h="134620">
                <a:moveTo>
                  <a:pt x="669036" y="134112"/>
                </a:moveTo>
                <a:lnTo>
                  <a:pt x="667512" y="128016"/>
                </a:lnTo>
                <a:lnTo>
                  <a:pt x="675179" y="124896"/>
                </a:lnTo>
                <a:lnTo>
                  <a:pt x="681990" y="120205"/>
                </a:lnTo>
                <a:lnTo>
                  <a:pt x="699182" y="77533"/>
                </a:lnTo>
                <a:lnTo>
                  <a:pt x="699516" y="65532"/>
                </a:lnTo>
                <a:lnTo>
                  <a:pt x="699182" y="54411"/>
                </a:lnTo>
                <a:lnTo>
                  <a:pt x="681990" y="12954"/>
                </a:lnTo>
                <a:lnTo>
                  <a:pt x="667512" y="4572"/>
                </a:lnTo>
                <a:lnTo>
                  <a:pt x="669036" y="0"/>
                </a:lnTo>
                <a:lnTo>
                  <a:pt x="701040" y="22860"/>
                </a:lnTo>
                <a:lnTo>
                  <a:pt x="711708" y="67056"/>
                </a:lnTo>
                <a:lnTo>
                  <a:pt x="711112" y="79295"/>
                </a:lnTo>
                <a:lnTo>
                  <a:pt x="694753" y="118038"/>
                </a:lnTo>
                <a:lnTo>
                  <a:pt x="678751" y="130087"/>
                </a:lnTo>
                <a:lnTo>
                  <a:pt x="669036" y="134112"/>
                </a:lnTo>
                <a:close/>
              </a:path>
              <a:path w="711835" h="134620">
                <a:moveTo>
                  <a:pt x="42671" y="134112"/>
                </a:moveTo>
                <a:lnTo>
                  <a:pt x="10667" y="109728"/>
                </a:lnTo>
                <a:lnTo>
                  <a:pt x="0" y="67056"/>
                </a:lnTo>
                <a:lnTo>
                  <a:pt x="595" y="54792"/>
                </a:lnTo>
                <a:lnTo>
                  <a:pt x="16954" y="14573"/>
                </a:lnTo>
                <a:lnTo>
                  <a:pt x="42671" y="0"/>
                </a:lnTo>
                <a:lnTo>
                  <a:pt x="44196" y="4572"/>
                </a:lnTo>
                <a:lnTo>
                  <a:pt x="36528" y="8334"/>
                </a:lnTo>
                <a:lnTo>
                  <a:pt x="29717" y="12954"/>
                </a:lnTo>
                <a:lnTo>
                  <a:pt x="12525" y="54411"/>
                </a:lnTo>
                <a:lnTo>
                  <a:pt x="12191" y="65532"/>
                </a:lnTo>
                <a:lnTo>
                  <a:pt x="12525" y="77533"/>
                </a:lnTo>
                <a:lnTo>
                  <a:pt x="24050" y="114085"/>
                </a:lnTo>
                <a:lnTo>
                  <a:pt x="44196" y="128016"/>
                </a:lnTo>
                <a:lnTo>
                  <a:pt x="42671" y="134112"/>
                </a:lnTo>
                <a:close/>
              </a:path>
            </a:pathLst>
          </a:custGeom>
          <a:solidFill>
            <a:srgbClr val="000000"/>
          </a:solidFill>
        </p:spPr>
        <p:txBody>
          <a:bodyPr wrap="square" lIns="0" tIns="0" rIns="0" bIns="0" rtlCol="0"/>
          <a:lstStyle/>
          <a:p/>
        </p:txBody>
      </p:sp>
      <p:sp>
        <p:nvSpPr>
          <p:cNvPr id="42" name="object 42"/>
          <p:cNvSpPr txBox="1"/>
          <p:nvPr/>
        </p:nvSpPr>
        <p:spPr>
          <a:xfrm>
            <a:off x="3886155" y="7232364"/>
            <a:ext cx="1550035" cy="221615"/>
          </a:xfrm>
          <a:prstGeom prst="rect">
            <a:avLst/>
          </a:prstGeom>
        </p:spPr>
        <p:txBody>
          <a:bodyPr wrap="square" lIns="0" tIns="17145" rIns="0" bIns="0" rtlCol="0" vert="horz">
            <a:spAutoFit/>
          </a:bodyPr>
          <a:lstStyle/>
          <a:p>
            <a:pPr>
              <a:lnSpc>
                <a:spcPct val="100000"/>
              </a:lnSpc>
              <a:spcBef>
                <a:spcPts val="135"/>
              </a:spcBef>
            </a:pPr>
            <a:r>
              <a:rPr dirty="0" sz="1250" spc="15">
                <a:latin typeface="Cambria"/>
                <a:cs typeface="Cambria"/>
              </a:rPr>
              <a:t>202.5𝑘𝑠𝑖 </a:t>
            </a:r>
            <a:r>
              <a:rPr dirty="0" sz="1250" spc="265">
                <a:latin typeface="Cambria"/>
                <a:cs typeface="Cambria"/>
              </a:rPr>
              <a:t>= </a:t>
            </a:r>
            <a:r>
              <a:rPr dirty="0" sz="1250" spc="10">
                <a:latin typeface="Cambria"/>
                <a:cs typeface="Cambria"/>
              </a:rPr>
              <a:t>1.980</a:t>
            </a:r>
            <a:r>
              <a:rPr dirty="0" sz="1250" spc="55">
                <a:latin typeface="Cambria"/>
                <a:cs typeface="Cambria"/>
              </a:rPr>
              <a:t> </a:t>
            </a:r>
            <a:r>
              <a:rPr dirty="0" sz="1250" spc="10">
                <a:latin typeface="Cambria"/>
                <a:cs typeface="Cambria"/>
              </a:rPr>
              <a:t>𝑘𝑠𝑖</a:t>
            </a:r>
            <a:endParaRPr sz="1250">
              <a:latin typeface="Cambria"/>
              <a:cs typeface="Cambria"/>
            </a:endParaRPr>
          </a:p>
        </p:txBody>
      </p:sp>
      <p:sp>
        <p:nvSpPr>
          <p:cNvPr id="43" name="object 43"/>
          <p:cNvSpPr txBox="1"/>
          <p:nvPr/>
        </p:nvSpPr>
        <p:spPr>
          <a:xfrm>
            <a:off x="1016505" y="7683462"/>
            <a:ext cx="4382135" cy="443230"/>
          </a:xfrm>
          <a:prstGeom prst="rect">
            <a:avLst/>
          </a:prstGeom>
        </p:spPr>
        <p:txBody>
          <a:bodyPr wrap="square" lIns="0" tIns="46355" rIns="0" bIns="0" rtlCol="0" vert="horz">
            <a:spAutoFit/>
          </a:bodyPr>
          <a:lstStyle/>
          <a:p>
            <a:pPr marL="244475" indent="-245110">
              <a:lnSpc>
                <a:spcPct val="100000"/>
              </a:lnSpc>
              <a:spcBef>
                <a:spcPts val="365"/>
              </a:spcBef>
              <a:buChar char="•"/>
              <a:tabLst>
                <a:tab pos="244475" algn="l"/>
                <a:tab pos="245110" algn="l"/>
              </a:tabLst>
            </a:pPr>
            <a:r>
              <a:rPr dirty="0" sz="1150" spc="-5">
                <a:latin typeface="Arial"/>
                <a:cs typeface="Arial"/>
              </a:rPr>
              <a:t>This </a:t>
            </a:r>
            <a:r>
              <a:rPr dirty="0" sz="1150" spc="-10">
                <a:latin typeface="Arial"/>
                <a:cs typeface="Arial"/>
              </a:rPr>
              <a:t>is </a:t>
            </a:r>
            <a:r>
              <a:rPr dirty="0" sz="1150" spc="-5">
                <a:latin typeface="Arial"/>
                <a:cs typeface="Arial"/>
              </a:rPr>
              <a:t>intrinsic </a:t>
            </a:r>
            <a:r>
              <a:rPr dirty="0" sz="1150" spc="-10">
                <a:latin typeface="Arial"/>
                <a:cs typeface="Arial"/>
              </a:rPr>
              <a:t>relaxation – no reduction in length while</a:t>
            </a:r>
            <a:r>
              <a:rPr dirty="0" sz="1150" spc="30">
                <a:latin typeface="Arial"/>
                <a:cs typeface="Arial"/>
              </a:rPr>
              <a:t> </a:t>
            </a:r>
            <a:r>
              <a:rPr dirty="0" sz="1150" spc="-5">
                <a:latin typeface="Arial"/>
                <a:cs typeface="Arial"/>
              </a:rPr>
              <a:t>stressed</a:t>
            </a:r>
            <a:endParaRPr sz="1150">
              <a:latin typeface="Arial"/>
              <a:cs typeface="Arial"/>
            </a:endParaRPr>
          </a:p>
          <a:p>
            <a:pPr marL="325755">
              <a:lnSpc>
                <a:spcPct val="100000"/>
              </a:lnSpc>
              <a:spcBef>
                <a:spcPts val="265"/>
              </a:spcBef>
            </a:pPr>
            <a:r>
              <a:rPr dirty="0" sz="1150" spc="-10">
                <a:latin typeface="Arial"/>
                <a:cs typeface="Arial"/>
              </a:rPr>
              <a:t>– Other relaxation </a:t>
            </a:r>
            <a:r>
              <a:rPr dirty="0" sz="1150" spc="-5">
                <a:latin typeface="Arial"/>
                <a:cs typeface="Arial"/>
              </a:rPr>
              <a:t>losses </a:t>
            </a:r>
            <a:r>
              <a:rPr dirty="0" sz="1150" spc="-10">
                <a:latin typeface="Arial"/>
                <a:cs typeface="Arial"/>
              </a:rPr>
              <a:t>are </a:t>
            </a:r>
            <a:r>
              <a:rPr dirty="0" sz="1150" spc="-5">
                <a:latin typeface="Arial"/>
                <a:cs typeface="Arial"/>
              </a:rPr>
              <a:t>for </a:t>
            </a:r>
            <a:r>
              <a:rPr dirty="0" sz="1150" spc="-10">
                <a:latin typeface="Arial"/>
                <a:cs typeface="Arial"/>
              </a:rPr>
              <a:t>reduced</a:t>
            </a:r>
            <a:r>
              <a:rPr dirty="0" sz="1150" spc="55">
                <a:latin typeface="Arial"/>
                <a:cs typeface="Arial"/>
              </a:rPr>
              <a:t> </a:t>
            </a:r>
            <a:r>
              <a:rPr dirty="0" sz="1150" spc="-10">
                <a:latin typeface="Arial"/>
                <a:cs typeface="Arial"/>
              </a:rPr>
              <a:t>relaxation</a:t>
            </a:r>
            <a:endParaRPr sz="1150">
              <a:latin typeface="Arial"/>
              <a:cs typeface="Arial"/>
            </a:endParaRPr>
          </a:p>
        </p:txBody>
      </p:sp>
      <p:sp>
        <p:nvSpPr>
          <p:cNvPr id="44" name="object 44"/>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6</a:t>
            </a:r>
            <a:r>
              <a:rPr dirty="0" sz="850">
                <a:solidFill>
                  <a:srgbClr val="FFFFFF"/>
                </a:solidFill>
                <a:latin typeface="Arial"/>
                <a:cs typeface="Arial"/>
              </a:rPr>
              <a:t>2</a:t>
            </a:r>
            <a:endParaRPr sz="850">
              <a:latin typeface="Arial"/>
              <a:cs typeface="Arial"/>
            </a:endParaRPr>
          </a:p>
        </p:txBody>
      </p:sp>
      <p:sp>
        <p:nvSpPr>
          <p:cNvPr id="45" name="object 45"/>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46" name="object 46"/>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61</a:t>
            </a:r>
            <a:endParaRPr sz="1050">
              <a:latin typeface="Calibri"/>
              <a:cs typeface="Calibri"/>
            </a:endParaRPr>
          </a:p>
        </p:txBody>
      </p:sp>
      <p:sp>
        <p:nvSpPr>
          <p:cNvPr id="48" name="object 48"/>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47" name="object 47"/>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62</a:t>
            </a:r>
            <a:endParaRPr sz="105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3312795" cy="417195"/>
          </a:xfrm>
          <a:prstGeom prst="rect"/>
        </p:spPr>
        <p:txBody>
          <a:bodyPr wrap="square" lIns="0" tIns="14604" rIns="0" bIns="0" rtlCol="0" vert="horz">
            <a:spAutoFit/>
          </a:bodyPr>
          <a:lstStyle/>
          <a:p>
            <a:pPr>
              <a:lnSpc>
                <a:spcPct val="100000"/>
              </a:lnSpc>
              <a:spcBef>
                <a:spcPts val="114"/>
              </a:spcBef>
            </a:pPr>
            <a:r>
              <a:rPr dirty="0" sz="2550" spc="5" b="0">
                <a:solidFill>
                  <a:srgbClr val="1C7C5B"/>
                </a:solidFill>
                <a:latin typeface="Arial Black"/>
                <a:cs typeface="Arial Black"/>
              </a:rPr>
              <a:t>Elastic</a:t>
            </a:r>
            <a:r>
              <a:rPr dirty="0" sz="2550" spc="-30" b="0">
                <a:solidFill>
                  <a:srgbClr val="1C7C5B"/>
                </a:solidFill>
                <a:latin typeface="Arial Black"/>
                <a:cs typeface="Arial Black"/>
              </a:rPr>
              <a:t> </a:t>
            </a:r>
            <a:r>
              <a:rPr dirty="0" sz="2550" spc="20" b="0">
                <a:solidFill>
                  <a:srgbClr val="1C7C5B"/>
                </a:solidFill>
                <a:latin typeface="Arial Black"/>
                <a:cs typeface="Arial Black"/>
              </a:rPr>
              <a:t>Shortening</a:t>
            </a:r>
            <a:endParaRPr sz="2550">
              <a:latin typeface="Arial Black"/>
              <a:cs typeface="Arial Black"/>
            </a:endParaRPr>
          </a:p>
        </p:txBody>
      </p:sp>
      <p:sp>
        <p:nvSpPr>
          <p:cNvPr id="6" name="object 6"/>
          <p:cNvSpPr txBox="1"/>
          <p:nvPr/>
        </p:nvSpPr>
        <p:spPr>
          <a:xfrm>
            <a:off x="1098793" y="2178760"/>
            <a:ext cx="295275" cy="199390"/>
          </a:xfrm>
          <a:prstGeom prst="rect">
            <a:avLst/>
          </a:prstGeom>
        </p:spPr>
        <p:txBody>
          <a:bodyPr wrap="square" lIns="0" tIns="11430" rIns="0" bIns="0" rtlCol="0" vert="horz">
            <a:spAutoFit/>
          </a:bodyPr>
          <a:lstStyle/>
          <a:p>
            <a:pPr>
              <a:lnSpc>
                <a:spcPct val="100000"/>
              </a:lnSpc>
              <a:spcBef>
                <a:spcPts val="90"/>
              </a:spcBef>
            </a:pPr>
            <a:r>
              <a:rPr dirty="0" sz="1150" spc="-10">
                <a:latin typeface="Arial"/>
                <a:cs typeface="Arial"/>
              </a:rPr>
              <a:t>–</a:t>
            </a:r>
            <a:r>
              <a:rPr dirty="0" sz="1150" spc="245">
                <a:latin typeface="Arial"/>
                <a:cs typeface="Arial"/>
              </a:rPr>
              <a:t> </a:t>
            </a:r>
            <a:r>
              <a:rPr dirty="0" sz="1150" spc="-10">
                <a:latin typeface="Cambria"/>
                <a:cs typeface="Cambria"/>
              </a:rPr>
              <a:t>𝑓</a:t>
            </a:r>
            <a:endParaRPr sz="1150">
              <a:latin typeface="Cambria"/>
              <a:cs typeface="Cambria"/>
            </a:endParaRPr>
          </a:p>
        </p:txBody>
      </p:sp>
      <p:sp>
        <p:nvSpPr>
          <p:cNvPr id="7" name="object 7"/>
          <p:cNvSpPr txBox="1"/>
          <p:nvPr/>
        </p:nvSpPr>
        <p:spPr>
          <a:xfrm>
            <a:off x="1326361" y="2207761"/>
            <a:ext cx="520700" cy="199390"/>
          </a:xfrm>
          <a:prstGeom prst="rect">
            <a:avLst/>
          </a:prstGeom>
        </p:spPr>
        <p:txBody>
          <a:bodyPr wrap="square" lIns="0" tIns="11430" rIns="0" bIns="0" rtlCol="0" vert="horz">
            <a:spAutoFit/>
          </a:bodyPr>
          <a:lstStyle/>
          <a:p>
            <a:pPr marL="25400">
              <a:lnSpc>
                <a:spcPct val="100000"/>
              </a:lnSpc>
              <a:spcBef>
                <a:spcPts val="90"/>
              </a:spcBef>
            </a:pPr>
            <a:r>
              <a:rPr dirty="0" sz="800" spc="80">
                <a:latin typeface="Cambria"/>
                <a:cs typeface="Cambria"/>
              </a:rPr>
              <a:t>egp </a:t>
            </a:r>
            <a:r>
              <a:rPr dirty="0" baseline="12077" sz="1725" spc="315">
                <a:latin typeface="Cambria"/>
                <a:cs typeface="Cambria"/>
              </a:rPr>
              <a:t>=</a:t>
            </a:r>
            <a:r>
              <a:rPr dirty="0" baseline="12077" sz="1725" spc="-179">
                <a:latin typeface="Cambria"/>
                <a:cs typeface="Cambria"/>
              </a:rPr>
              <a:t> </a:t>
            </a:r>
            <a:r>
              <a:rPr dirty="0" baseline="-24305" sz="1200" spc="67">
                <a:latin typeface="Cambria"/>
                <a:cs typeface="Cambria"/>
              </a:rPr>
              <a:t>A</a:t>
            </a:r>
            <a:endParaRPr baseline="-24305" sz="1200">
              <a:latin typeface="Cambria"/>
              <a:cs typeface="Cambria"/>
            </a:endParaRPr>
          </a:p>
        </p:txBody>
      </p:sp>
      <p:sp>
        <p:nvSpPr>
          <p:cNvPr id="8" name="object 8"/>
          <p:cNvSpPr/>
          <p:nvPr/>
        </p:nvSpPr>
        <p:spPr>
          <a:xfrm>
            <a:off x="1737360" y="2290572"/>
            <a:ext cx="71755" cy="9525"/>
          </a:xfrm>
          <a:custGeom>
            <a:avLst/>
            <a:gdLst/>
            <a:ahLst/>
            <a:cxnLst/>
            <a:rect l="l" t="t" r="r" b="b"/>
            <a:pathLst>
              <a:path w="71755" h="9525">
                <a:moveTo>
                  <a:pt x="0" y="0"/>
                </a:moveTo>
                <a:lnTo>
                  <a:pt x="71628" y="0"/>
                </a:lnTo>
                <a:lnTo>
                  <a:pt x="71628" y="9144"/>
                </a:lnTo>
                <a:lnTo>
                  <a:pt x="0" y="9144"/>
                </a:lnTo>
                <a:lnTo>
                  <a:pt x="0" y="0"/>
                </a:lnTo>
                <a:close/>
              </a:path>
            </a:pathLst>
          </a:custGeom>
          <a:solidFill>
            <a:srgbClr val="000000"/>
          </a:solidFill>
        </p:spPr>
        <p:txBody>
          <a:bodyPr wrap="square" lIns="0" tIns="0" rIns="0" bIns="0" rtlCol="0"/>
          <a:lstStyle/>
          <a:p/>
        </p:txBody>
      </p:sp>
      <p:sp>
        <p:nvSpPr>
          <p:cNvPr id="9" name="object 9"/>
          <p:cNvSpPr txBox="1"/>
          <p:nvPr/>
        </p:nvSpPr>
        <p:spPr>
          <a:xfrm>
            <a:off x="1713452" y="2093460"/>
            <a:ext cx="436880" cy="199390"/>
          </a:xfrm>
          <a:prstGeom prst="rect">
            <a:avLst/>
          </a:prstGeom>
        </p:spPr>
        <p:txBody>
          <a:bodyPr wrap="square" lIns="0" tIns="11430" rIns="0" bIns="0" rtlCol="0" vert="horz">
            <a:spAutoFit/>
          </a:bodyPr>
          <a:lstStyle/>
          <a:p>
            <a:pPr marL="25400">
              <a:lnSpc>
                <a:spcPct val="100000"/>
              </a:lnSpc>
              <a:spcBef>
                <a:spcPts val="90"/>
              </a:spcBef>
            </a:pPr>
            <a:r>
              <a:rPr dirty="0" sz="800" spc="80">
                <a:latin typeface="Cambria"/>
                <a:cs typeface="Cambria"/>
              </a:rPr>
              <a:t>P </a:t>
            </a:r>
            <a:r>
              <a:rPr dirty="0" baseline="-31400" sz="1725" spc="315">
                <a:latin typeface="Cambria"/>
                <a:cs typeface="Cambria"/>
              </a:rPr>
              <a:t>+</a:t>
            </a:r>
            <a:r>
              <a:rPr dirty="0" baseline="-31400" sz="1725" spc="-44">
                <a:latin typeface="Cambria"/>
                <a:cs typeface="Cambria"/>
              </a:rPr>
              <a:t> </a:t>
            </a:r>
            <a:r>
              <a:rPr dirty="0" sz="800" spc="75">
                <a:latin typeface="Cambria"/>
                <a:cs typeface="Cambria"/>
              </a:rPr>
              <a:t>Pe</a:t>
            </a:r>
            <a:endParaRPr sz="800">
              <a:latin typeface="Cambria"/>
              <a:cs typeface="Cambria"/>
            </a:endParaRPr>
          </a:p>
        </p:txBody>
      </p:sp>
      <p:sp>
        <p:nvSpPr>
          <p:cNvPr id="10" name="object 10"/>
          <p:cNvSpPr txBox="1"/>
          <p:nvPr/>
        </p:nvSpPr>
        <p:spPr>
          <a:xfrm>
            <a:off x="991105" y="1877026"/>
            <a:ext cx="3432810" cy="366395"/>
          </a:xfrm>
          <a:prstGeom prst="rect">
            <a:avLst/>
          </a:prstGeom>
        </p:spPr>
        <p:txBody>
          <a:bodyPr wrap="square" lIns="0" tIns="11430" rIns="0" bIns="0" rtlCol="0" vert="horz">
            <a:spAutoFit/>
          </a:bodyPr>
          <a:lstStyle/>
          <a:p>
            <a:pPr marL="270510" indent="-245745">
              <a:lnSpc>
                <a:spcPct val="100000"/>
              </a:lnSpc>
              <a:spcBef>
                <a:spcPts val="90"/>
              </a:spcBef>
              <a:buFont typeface="Arial"/>
              <a:buChar char="•"/>
              <a:tabLst>
                <a:tab pos="270510" algn="l"/>
                <a:tab pos="271145" algn="l"/>
              </a:tabLst>
            </a:pPr>
            <a:r>
              <a:rPr dirty="0" sz="1150">
                <a:latin typeface="Cambria"/>
                <a:cs typeface="Cambria"/>
              </a:rPr>
              <a:t>𝑓</a:t>
            </a:r>
            <a:r>
              <a:rPr dirty="0" baseline="-17361" sz="1200">
                <a:latin typeface="Cambria"/>
                <a:cs typeface="Cambria"/>
              </a:rPr>
              <a:t>egp </a:t>
            </a:r>
            <a:r>
              <a:rPr dirty="0" sz="1150" spc="-10">
                <a:latin typeface="Arial"/>
                <a:cs typeface="Arial"/>
              </a:rPr>
              <a:t>change in </a:t>
            </a:r>
            <a:r>
              <a:rPr dirty="0" sz="1150" spc="-5">
                <a:latin typeface="Arial"/>
                <a:cs typeface="Arial"/>
              </a:rPr>
              <a:t>concrete stress at </a:t>
            </a:r>
            <a:r>
              <a:rPr dirty="0" sz="1150" spc="-10">
                <a:latin typeface="Arial"/>
                <a:cs typeface="Arial"/>
              </a:rPr>
              <a:t>level of</a:t>
            </a:r>
            <a:r>
              <a:rPr dirty="0" sz="1150" spc="-35">
                <a:latin typeface="Arial"/>
                <a:cs typeface="Arial"/>
              </a:rPr>
              <a:t> </a:t>
            </a:r>
            <a:r>
              <a:rPr dirty="0" sz="1150" spc="-10">
                <a:latin typeface="Arial"/>
                <a:cs typeface="Arial"/>
              </a:rPr>
              <a:t>strands</a:t>
            </a:r>
            <a:endParaRPr sz="1150">
              <a:latin typeface="Arial"/>
              <a:cs typeface="Arial"/>
            </a:endParaRPr>
          </a:p>
          <a:p>
            <a:pPr marL="1125220">
              <a:lnSpc>
                <a:spcPct val="100000"/>
              </a:lnSpc>
              <a:spcBef>
                <a:spcPts val="525"/>
              </a:spcBef>
            </a:pPr>
            <a:r>
              <a:rPr dirty="0" sz="650" spc="45">
                <a:latin typeface="Cambria"/>
                <a:cs typeface="Cambria"/>
              </a:rPr>
              <a:t>2</a:t>
            </a:r>
            <a:endParaRPr sz="650">
              <a:latin typeface="Cambria"/>
              <a:cs typeface="Cambria"/>
            </a:endParaRPr>
          </a:p>
        </p:txBody>
      </p:sp>
      <p:sp>
        <p:nvSpPr>
          <p:cNvPr id="11" name="object 11"/>
          <p:cNvSpPr txBox="1"/>
          <p:nvPr/>
        </p:nvSpPr>
        <p:spPr>
          <a:xfrm>
            <a:off x="2055857" y="2291547"/>
            <a:ext cx="53975" cy="151765"/>
          </a:xfrm>
          <a:prstGeom prst="rect">
            <a:avLst/>
          </a:prstGeom>
        </p:spPr>
        <p:txBody>
          <a:bodyPr wrap="square" lIns="0" tIns="15875" rIns="0" bIns="0" rtlCol="0" vert="horz">
            <a:spAutoFit/>
          </a:bodyPr>
          <a:lstStyle/>
          <a:p>
            <a:pPr>
              <a:lnSpc>
                <a:spcPct val="100000"/>
              </a:lnSpc>
              <a:spcBef>
                <a:spcPts val="125"/>
              </a:spcBef>
            </a:pPr>
            <a:r>
              <a:rPr dirty="0" sz="800" spc="105">
                <a:latin typeface="Cambria"/>
                <a:cs typeface="Cambria"/>
              </a:rPr>
              <a:t>l</a:t>
            </a:r>
            <a:endParaRPr sz="800">
              <a:latin typeface="Cambria"/>
              <a:cs typeface="Cambria"/>
            </a:endParaRPr>
          </a:p>
        </p:txBody>
      </p:sp>
      <p:sp>
        <p:nvSpPr>
          <p:cNvPr id="12" name="object 12"/>
          <p:cNvSpPr/>
          <p:nvPr/>
        </p:nvSpPr>
        <p:spPr>
          <a:xfrm>
            <a:off x="1982724" y="2295144"/>
            <a:ext cx="190500" cy="0"/>
          </a:xfrm>
          <a:custGeom>
            <a:avLst/>
            <a:gdLst/>
            <a:ahLst/>
            <a:cxnLst/>
            <a:rect l="l" t="t" r="r" b="b"/>
            <a:pathLst>
              <a:path w="190500" h="0">
                <a:moveTo>
                  <a:pt x="0" y="0"/>
                </a:moveTo>
                <a:lnTo>
                  <a:pt x="190500" y="0"/>
                </a:lnTo>
              </a:path>
            </a:pathLst>
          </a:custGeom>
          <a:ln w="9144">
            <a:solidFill>
              <a:srgbClr val="000000"/>
            </a:solidFill>
          </a:ln>
        </p:spPr>
        <p:txBody>
          <a:bodyPr wrap="square" lIns="0" tIns="0" rIns="0" bIns="0" rtlCol="0"/>
          <a:lstStyle/>
          <a:p/>
        </p:txBody>
      </p:sp>
      <p:sp>
        <p:nvSpPr>
          <p:cNvPr id="13" name="object 13"/>
          <p:cNvSpPr txBox="1"/>
          <p:nvPr/>
        </p:nvSpPr>
        <p:spPr>
          <a:xfrm>
            <a:off x="2206777" y="2178760"/>
            <a:ext cx="108585" cy="199390"/>
          </a:xfrm>
          <a:prstGeom prst="rect">
            <a:avLst/>
          </a:prstGeom>
        </p:spPr>
        <p:txBody>
          <a:bodyPr wrap="square" lIns="0" tIns="11430" rIns="0" bIns="0" rtlCol="0" vert="horz">
            <a:spAutoFit/>
          </a:bodyPr>
          <a:lstStyle/>
          <a:p>
            <a:pPr>
              <a:lnSpc>
                <a:spcPct val="100000"/>
              </a:lnSpc>
              <a:spcBef>
                <a:spcPts val="90"/>
              </a:spcBef>
            </a:pPr>
            <a:r>
              <a:rPr dirty="0" sz="1150" spc="210">
                <a:latin typeface="Cambria"/>
                <a:cs typeface="Cambria"/>
              </a:rPr>
              <a:t>−</a:t>
            </a:r>
            <a:endParaRPr sz="1150">
              <a:latin typeface="Cambria"/>
              <a:cs typeface="Cambria"/>
            </a:endParaRPr>
          </a:p>
        </p:txBody>
      </p:sp>
      <p:sp>
        <p:nvSpPr>
          <p:cNvPr id="14" name="object 14"/>
          <p:cNvSpPr txBox="1"/>
          <p:nvPr/>
        </p:nvSpPr>
        <p:spPr>
          <a:xfrm>
            <a:off x="2323072" y="2123947"/>
            <a:ext cx="259079" cy="151765"/>
          </a:xfrm>
          <a:prstGeom prst="rect">
            <a:avLst/>
          </a:prstGeom>
        </p:spPr>
        <p:txBody>
          <a:bodyPr wrap="square" lIns="0" tIns="15875" rIns="0" bIns="0" rtlCol="0" vert="horz">
            <a:spAutoFit/>
          </a:bodyPr>
          <a:lstStyle/>
          <a:p>
            <a:pPr marL="25400">
              <a:lnSpc>
                <a:spcPct val="100000"/>
              </a:lnSpc>
              <a:spcBef>
                <a:spcPts val="125"/>
              </a:spcBef>
            </a:pPr>
            <a:r>
              <a:rPr dirty="0" sz="800" spc="90">
                <a:latin typeface="Cambria"/>
                <a:cs typeface="Cambria"/>
              </a:rPr>
              <a:t>M</a:t>
            </a:r>
            <a:r>
              <a:rPr dirty="0" baseline="-12820" sz="975" spc="135">
                <a:latin typeface="Cambria"/>
                <a:cs typeface="Cambria"/>
              </a:rPr>
              <a:t>g</a:t>
            </a:r>
            <a:r>
              <a:rPr dirty="0" sz="800" spc="90">
                <a:latin typeface="Cambria"/>
                <a:cs typeface="Cambria"/>
              </a:rPr>
              <a:t>e</a:t>
            </a:r>
            <a:endParaRPr sz="800">
              <a:latin typeface="Cambria"/>
              <a:cs typeface="Cambria"/>
            </a:endParaRPr>
          </a:p>
        </p:txBody>
      </p:sp>
      <p:sp>
        <p:nvSpPr>
          <p:cNvPr id="15" name="object 15"/>
          <p:cNvSpPr txBox="1"/>
          <p:nvPr/>
        </p:nvSpPr>
        <p:spPr>
          <a:xfrm>
            <a:off x="2430727" y="2291547"/>
            <a:ext cx="53975" cy="151765"/>
          </a:xfrm>
          <a:prstGeom prst="rect">
            <a:avLst/>
          </a:prstGeom>
        </p:spPr>
        <p:txBody>
          <a:bodyPr wrap="square" lIns="0" tIns="15875" rIns="0" bIns="0" rtlCol="0" vert="horz">
            <a:spAutoFit/>
          </a:bodyPr>
          <a:lstStyle/>
          <a:p>
            <a:pPr>
              <a:lnSpc>
                <a:spcPct val="100000"/>
              </a:lnSpc>
              <a:spcBef>
                <a:spcPts val="125"/>
              </a:spcBef>
            </a:pPr>
            <a:r>
              <a:rPr dirty="0" sz="800" spc="105">
                <a:latin typeface="Cambria"/>
                <a:cs typeface="Cambria"/>
              </a:rPr>
              <a:t>l</a:t>
            </a:r>
            <a:endParaRPr sz="800">
              <a:latin typeface="Cambria"/>
              <a:cs typeface="Cambria"/>
            </a:endParaRPr>
          </a:p>
        </p:txBody>
      </p:sp>
      <p:sp>
        <p:nvSpPr>
          <p:cNvPr id="16" name="object 16"/>
          <p:cNvSpPr/>
          <p:nvPr/>
        </p:nvSpPr>
        <p:spPr>
          <a:xfrm>
            <a:off x="2346960" y="2295144"/>
            <a:ext cx="212090" cy="0"/>
          </a:xfrm>
          <a:custGeom>
            <a:avLst/>
            <a:gdLst/>
            <a:ahLst/>
            <a:cxnLst/>
            <a:rect l="l" t="t" r="r" b="b"/>
            <a:pathLst>
              <a:path w="212089" h="0">
                <a:moveTo>
                  <a:pt x="0" y="0"/>
                </a:moveTo>
                <a:lnTo>
                  <a:pt x="211836" y="0"/>
                </a:lnTo>
              </a:path>
            </a:pathLst>
          </a:custGeom>
          <a:ln w="9144">
            <a:solidFill>
              <a:srgbClr val="000000"/>
            </a:solidFill>
          </a:ln>
        </p:spPr>
        <p:txBody>
          <a:bodyPr wrap="square" lIns="0" tIns="0" rIns="0" bIns="0" rtlCol="0"/>
          <a:lstStyle/>
          <a:p/>
        </p:txBody>
      </p:sp>
      <p:sp>
        <p:nvSpPr>
          <p:cNvPr id="17" name="object 17"/>
          <p:cNvSpPr txBox="1"/>
          <p:nvPr/>
        </p:nvSpPr>
        <p:spPr>
          <a:xfrm>
            <a:off x="1016505" y="2674062"/>
            <a:ext cx="2880360" cy="199390"/>
          </a:xfrm>
          <a:prstGeom prst="rect">
            <a:avLst/>
          </a:prstGeom>
        </p:spPr>
        <p:txBody>
          <a:bodyPr wrap="square" lIns="0" tIns="11430" rIns="0" bIns="0" rtlCol="0" vert="horz">
            <a:spAutoFit/>
          </a:bodyPr>
          <a:lstStyle/>
          <a:p>
            <a:pPr marL="245110" indent="-245745">
              <a:lnSpc>
                <a:spcPct val="100000"/>
              </a:lnSpc>
              <a:spcBef>
                <a:spcPts val="90"/>
              </a:spcBef>
              <a:buFont typeface="Arial"/>
              <a:buChar char="•"/>
              <a:tabLst>
                <a:tab pos="245110" algn="l"/>
                <a:tab pos="245745" algn="l"/>
              </a:tabLst>
            </a:pPr>
            <a:r>
              <a:rPr dirty="0" sz="1150" spc="-10">
                <a:latin typeface="Cambria"/>
                <a:cs typeface="Cambria"/>
              </a:rPr>
              <a:t>𝑃 </a:t>
            </a:r>
            <a:r>
              <a:rPr dirty="0" sz="1150" spc="-5">
                <a:latin typeface="Arial"/>
                <a:cs typeface="Arial"/>
              </a:rPr>
              <a:t>force </a:t>
            </a:r>
            <a:r>
              <a:rPr dirty="0" sz="1150" spc="-10">
                <a:latin typeface="Arial"/>
                <a:cs typeface="Arial"/>
              </a:rPr>
              <a:t>in strands after elastic</a:t>
            </a:r>
            <a:r>
              <a:rPr dirty="0" sz="1150" spc="105">
                <a:latin typeface="Arial"/>
                <a:cs typeface="Arial"/>
              </a:rPr>
              <a:t> </a:t>
            </a:r>
            <a:r>
              <a:rPr dirty="0" sz="1150" spc="-10">
                <a:latin typeface="Arial"/>
                <a:cs typeface="Arial"/>
              </a:rPr>
              <a:t>shortening</a:t>
            </a:r>
            <a:endParaRPr sz="1150">
              <a:latin typeface="Arial"/>
              <a:cs typeface="Arial"/>
            </a:endParaRPr>
          </a:p>
        </p:txBody>
      </p:sp>
      <p:sp>
        <p:nvSpPr>
          <p:cNvPr id="18" name="object 18"/>
          <p:cNvSpPr txBox="1"/>
          <p:nvPr/>
        </p:nvSpPr>
        <p:spPr>
          <a:xfrm>
            <a:off x="1098793" y="2911816"/>
            <a:ext cx="458470" cy="199390"/>
          </a:xfrm>
          <a:prstGeom prst="rect">
            <a:avLst/>
          </a:prstGeom>
        </p:spPr>
        <p:txBody>
          <a:bodyPr wrap="square" lIns="0" tIns="11430" rIns="0" bIns="0" rtlCol="0" vert="horz">
            <a:spAutoFit/>
          </a:bodyPr>
          <a:lstStyle/>
          <a:p>
            <a:pPr>
              <a:lnSpc>
                <a:spcPct val="100000"/>
              </a:lnSpc>
              <a:spcBef>
                <a:spcPts val="90"/>
              </a:spcBef>
            </a:pPr>
            <a:r>
              <a:rPr dirty="0" sz="1150" spc="-10">
                <a:latin typeface="Arial"/>
                <a:cs typeface="Arial"/>
              </a:rPr>
              <a:t>– </a:t>
            </a:r>
            <a:r>
              <a:rPr dirty="0" sz="1150" spc="-10">
                <a:latin typeface="Cambria"/>
                <a:cs typeface="Cambria"/>
              </a:rPr>
              <a:t>𝑃</a:t>
            </a:r>
            <a:r>
              <a:rPr dirty="0" sz="1150" spc="45">
                <a:latin typeface="Cambria"/>
                <a:cs typeface="Cambria"/>
              </a:rPr>
              <a:t> </a:t>
            </a:r>
            <a:r>
              <a:rPr dirty="0" sz="1150" spc="210">
                <a:latin typeface="Cambria"/>
                <a:cs typeface="Cambria"/>
              </a:rPr>
              <a:t>=</a:t>
            </a:r>
            <a:endParaRPr sz="1150">
              <a:latin typeface="Cambria"/>
              <a:cs typeface="Cambria"/>
            </a:endParaRPr>
          </a:p>
        </p:txBody>
      </p:sp>
      <p:sp>
        <p:nvSpPr>
          <p:cNvPr id="19" name="object 19"/>
          <p:cNvSpPr/>
          <p:nvPr/>
        </p:nvSpPr>
        <p:spPr>
          <a:xfrm>
            <a:off x="1595627" y="2961132"/>
            <a:ext cx="553720" cy="134620"/>
          </a:xfrm>
          <a:custGeom>
            <a:avLst/>
            <a:gdLst/>
            <a:ahLst/>
            <a:cxnLst/>
            <a:rect l="l" t="t" r="r" b="b"/>
            <a:pathLst>
              <a:path w="553719" h="134619">
                <a:moveTo>
                  <a:pt x="510539" y="134112"/>
                </a:moveTo>
                <a:lnTo>
                  <a:pt x="509015" y="128016"/>
                </a:lnTo>
                <a:lnTo>
                  <a:pt x="516683" y="124896"/>
                </a:lnTo>
                <a:lnTo>
                  <a:pt x="523493" y="120205"/>
                </a:lnTo>
                <a:lnTo>
                  <a:pt x="540686" y="77533"/>
                </a:lnTo>
                <a:lnTo>
                  <a:pt x="541019" y="65532"/>
                </a:lnTo>
                <a:lnTo>
                  <a:pt x="540686" y="54411"/>
                </a:lnTo>
                <a:lnTo>
                  <a:pt x="523493" y="12954"/>
                </a:lnTo>
                <a:lnTo>
                  <a:pt x="509015" y="4572"/>
                </a:lnTo>
                <a:lnTo>
                  <a:pt x="510539" y="0"/>
                </a:lnTo>
                <a:lnTo>
                  <a:pt x="542543" y="22860"/>
                </a:lnTo>
                <a:lnTo>
                  <a:pt x="553211" y="67056"/>
                </a:lnTo>
                <a:lnTo>
                  <a:pt x="552616" y="79295"/>
                </a:lnTo>
                <a:lnTo>
                  <a:pt x="536257" y="118038"/>
                </a:lnTo>
                <a:lnTo>
                  <a:pt x="520255" y="130087"/>
                </a:lnTo>
                <a:lnTo>
                  <a:pt x="510539" y="134112"/>
                </a:lnTo>
                <a:close/>
              </a:path>
              <a:path w="553719" h="134619">
                <a:moveTo>
                  <a:pt x="42671" y="134112"/>
                </a:moveTo>
                <a:lnTo>
                  <a:pt x="10667" y="109728"/>
                </a:lnTo>
                <a:lnTo>
                  <a:pt x="0" y="67056"/>
                </a:lnTo>
                <a:lnTo>
                  <a:pt x="595" y="54792"/>
                </a:lnTo>
                <a:lnTo>
                  <a:pt x="16954" y="14573"/>
                </a:lnTo>
                <a:lnTo>
                  <a:pt x="42671" y="0"/>
                </a:lnTo>
                <a:lnTo>
                  <a:pt x="44195" y="4572"/>
                </a:lnTo>
                <a:lnTo>
                  <a:pt x="36528" y="8334"/>
                </a:lnTo>
                <a:lnTo>
                  <a:pt x="29717" y="12954"/>
                </a:lnTo>
                <a:lnTo>
                  <a:pt x="12525" y="54411"/>
                </a:lnTo>
                <a:lnTo>
                  <a:pt x="12191" y="65532"/>
                </a:lnTo>
                <a:lnTo>
                  <a:pt x="12525" y="77533"/>
                </a:lnTo>
                <a:lnTo>
                  <a:pt x="24050" y="114085"/>
                </a:lnTo>
                <a:lnTo>
                  <a:pt x="44195" y="128016"/>
                </a:lnTo>
                <a:lnTo>
                  <a:pt x="42671" y="134112"/>
                </a:lnTo>
                <a:close/>
              </a:path>
            </a:pathLst>
          </a:custGeom>
          <a:solidFill>
            <a:srgbClr val="000000"/>
          </a:solidFill>
        </p:spPr>
        <p:txBody>
          <a:bodyPr wrap="square" lIns="0" tIns="0" rIns="0" bIns="0" rtlCol="0"/>
          <a:lstStyle/>
          <a:p/>
        </p:txBody>
      </p:sp>
      <p:sp>
        <p:nvSpPr>
          <p:cNvPr id="20" name="object 20"/>
          <p:cNvSpPr/>
          <p:nvPr/>
        </p:nvSpPr>
        <p:spPr>
          <a:xfrm>
            <a:off x="2176272" y="2941319"/>
            <a:ext cx="311150" cy="175260"/>
          </a:xfrm>
          <a:custGeom>
            <a:avLst/>
            <a:gdLst/>
            <a:ahLst/>
            <a:cxnLst/>
            <a:rect l="l" t="t" r="r" b="b"/>
            <a:pathLst>
              <a:path w="311150" h="175260">
                <a:moveTo>
                  <a:pt x="265176" y="175260"/>
                </a:moveTo>
                <a:lnTo>
                  <a:pt x="262128" y="169164"/>
                </a:lnTo>
                <a:lnTo>
                  <a:pt x="270676" y="165520"/>
                </a:lnTo>
                <a:lnTo>
                  <a:pt x="277939" y="159448"/>
                </a:lnTo>
                <a:lnTo>
                  <a:pt x="294894" y="117348"/>
                </a:lnTo>
                <a:lnTo>
                  <a:pt x="297180" y="88392"/>
                </a:lnTo>
                <a:lnTo>
                  <a:pt x="296608" y="72985"/>
                </a:lnTo>
                <a:lnTo>
                  <a:pt x="288036" y="35052"/>
                </a:lnTo>
                <a:lnTo>
                  <a:pt x="262128" y="6096"/>
                </a:lnTo>
                <a:lnTo>
                  <a:pt x="265176" y="0"/>
                </a:lnTo>
                <a:lnTo>
                  <a:pt x="298704" y="30480"/>
                </a:lnTo>
                <a:lnTo>
                  <a:pt x="310062" y="72056"/>
                </a:lnTo>
                <a:lnTo>
                  <a:pt x="310896" y="88392"/>
                </a:lnTo>
                <a:lnTo>
                  <a:pt x="310062" y="104060"/>
                </a:lnTo>
                <a:lnTo>
                  <a:pt x="298704" y="144780"/>
                </a:lnTo>
                <a:lnTo>
                  <a:pt x="275129" y="171569"/>
                </a:lnTo>
                <a:lnTo>
                  <a:pt x="265176" y="175260"/>
                </a:lnTo>
                <a:close/>
              </a:path>
              <a:path w="311150" h="175260">
                <a:moveTo>
                  <a:pt x="45719" y="175260"/>
                </a:moveTo>
                <a:lnTo>
                  <a:pt x="12192" y="144780"/>
                </a:lnTo>
                <a:lnTo>
                  <a:pt x="619" y="104060"/>
                </a:lnTo>
                <a:lnTo>
                  <a:pt x="0" y="88392"/>
                </a:lnTo>
                <a:lnTo>
                  <a:pt x="619" y="72056"/>
                </a:lnTo>
                <a:lnTo>
                  <a:pt x="12192" y="30480"/>
                </a:lnTo>
                <a:lnTo>
                  <a:pt x="45719" y="0"/>
                </a:lnTo>
                <a:lnTo>
                  <a:pt x="47244" y="6096"/>
                </a:lnTo>
                <a:lnTo>
                  <a:pt x="39552" y="10406"/>
                </a:lnTo>
                <a:lnTo>
                  <a:pt x="32575" y="16573"/>
                </a:lnTo>
                <a:lnTo>
                  <a:pt x="14478" y="58864"/>
                </a:lnTo>
                <a:lnTo>
                  <a:pt x="12192" y="88392"/>
                </a:lnTo>
                <a:lnTo>
                  <a:pt x="12763" y="103584"/>
                </a:lnTo>
                <a:lnTo>
                  <a:pt x="21336" y="141732"/>
                </a:lnTo>
                <a:lnTo>
                  <a:pt x="47244" y="169164"/>
                </a:lnTo>
                <a:lnTo>
                  <a:pt x="45719" y="175260"/>
                </a:lnTo>
                <a:close/>
              </a:path>
            </a:pathLst>
          </a:custGeom>
          <a:solidFill>
            <a:srgbClr val="000000"/>
          </a:solidFill>
        </p:spPr>
        <p:txBody>
          <a:bodyPr wrap="square" lIns="0" tIns="0" rIns="0" bIns="0" rtlCol="0"/>
          <a:lstStyle/>
          <a:p/>
        </p:txBody>
      </p:sp>
      <p:sp>
        <p:nvSpPr>
          <p:cNvPr id="21" name="object 21"/>
          <p:cNvSpPr/>
          <p:nvPr/>
        </p:nvSpPr>
        <p:spPr>
          <a:xfrm>
            <a:off x="2513075" y="2941319"/>
            <a:ext cx="1324610" cy="175260"/>
          </a:xfrm>
          <a:custGeom>
            <a:avLst/>
            <a:gdLst/>
            <a:ahLst/>
            <a:cxnLst/>
            <a:rect l="l" t="t" r="r" b="b"/>
            <a:pathLst>
              <a:path w="1324610" h="175260">
                <a:moveTo>
                  <a:pt x="1278636" y="175260"/>
                </a:moveTo>
                <a:lnTo>
                  <a:pt x="1275588" y="169164"/>
                </a:lnTo>
                <a:lnTo>
                  <a:pt x="1284136" y="165520"/>
                </a:lnTo>
                <a:lnTo>
                  <a:pt x="1291399" y="159448"/>
                </a:lnTo>
                <a:lnTo>
                  <a:pt x="1308354" y="117348"/>
                </a:lnTo>
                <a:lnTo>
                  <a:pt x="1310640" y="88392"/>
                </a:lnTo>
                <a:lnTo>
                  <a:pt x="1310068" y="72985"/>
                </a:lnTo>
                <a:lnTo>
                  <a:pt x="1301496" y="35052"/>
                </a:lnTo>
                <a:lnTo>
                  <a:pt x="1275588" y="6096"/>
                </a:lnTo>
                <a:lnTo>
                  <a:pt x="1278636" y="0"/>
                </a:lnTo>
                <a:lnTo>
                  <a:pt x="1312164" y="30480"/>
                </a:lnTo>
                <a:lnTo>
                  <a:pt x="1323522" y="72056"/>
                </a:lnTo>
                <a:lnTo>
                  <a:pt x="1324356" y="88392"/>
                </a:lnTo>
                <a:lnTo>
                  <a:pt x="1323522" y="104060"/>
                </a:lnTo>
                <a:lnTo>
                  <a:pt x="1312164" y="144780"/>
                </a:lnTo>
                <a:lnTo>
                  <a:pt x="1288589" y="171569"/>
                </a:lnTo>
                <a:lnTo>
                  <a:pt x="1278636" y="175260"/>
                </a:lnTo>
                <a:close/>
              </a:path>
              <a:path w="1324610" h="175260">
                <a:moveTo>
                  <a:pt x="45720" y="175260"/>
                </a:moveTo>
                <a:lnTo>
                  <a:pt x="12191" y="144780"/>
                </a:lnTo>
                <a:lnTo>
                  <a:pt x="619" y="104060"/>
                </a:lnTo>
                <a:lnTo>
                  <a:pt x="0" y="88392"/>
                </a:lnTo>
                <a:lnTo>
                  <a:pt x="619" y="72056"/>
                </a:lnTo>
                <a:lnTo>
                  <a:pt x="12191" y="30480"/>
                </a:lnTo>
                <a:lnTo>
                  <a:pt x="45720" y="0"/>
                </a:lnTo>
                <a:lnTo>
                  <a:pt x="47244" y="6096"/>
                </a:lnTo>
                <a:lnTo>
                  <a:pt x="39552" y="10406"/>
                </a:lnTo>
                <a:lnTo>
                  <a:pt x="32575" y="16573"/>
                </a:lnTo>
                <a:lnTo>
                  <a:pt x="14478" y="58864"/>
                </a:lnTo>
                <a:lnTo>
                  <a:pt x="12191" y="88392"/>
                </a:lnTo>
                <a:lnTo>
                  <a:pt x="12763" y="103584"/>
                </a:lnTo>
                <a:lnTo>
                  <a:pt x="21336" y="141732"/>
                </a:lnTo>
                <a:lnTo>
                  <a:pt x="47244" y="169164"/>
                </a:lnTo>
                <a:lnTo>
                  <a:pt x="45720" y="175260"/>
                </a:lnTo>
                <a:close/>
              </a:path>
            </a:pathLst>
          </a:custGeom>
          <a:solidFill>
            <a:srgbClr val="000000"/>
          </a:solidFill>
        </p:spPr>
        <p:txBody>
          <a:bodyPr wrap="square" lIns="0" tIns="0" rIns="0" bIns="0" rtlCol="0"/>
          <a:lstStyle/>
          <a:p/>
        </p:txBody>
      </p:sp>
      <p:sp>
        <p:nvSpPr>
          <p:cNvPr id="22" name="object 22"/>
          <p:cNvSpPr txBox="1"/>
          <p:nvPr/>
        </p:nvSpPr>
        <p:spPr>
          <a:xfrm>
            <a:off x="1619008" y="2940808"/>
            <a:ext cx="2194560" cy="199390"/>
          </a:xfrm>
          <a:prstGeom prst="rect">
            <a:avLst/>
          </a:prstGeom>
        </p:spPr>
        <p:txBody>
          <a:bodyPr wrap="square" lIns="0" tIns="11430" rIns="0" bIns="0" rtlCol="0" vert="horz">
            <a:spAutoFit/>
          </a:bodyPr>
          <a:lstStyle/>
          <a:p>
            <a:pPr marL="25400">
              <a:lnSpc>
                <a:spcPct val="100000"/>
              </a:lnSpc>
              <a:spcBef>
                <a:spcPts val="90"/>
              </a:spcBef>
              <a:tabLst>
                <a:tab pos="610235" algn="l"/>
                <a:tab pos="946785" algn="l"/>
              </a:tabLst>
            </a:pPr>
            <a:r>
              <a:rPr dirty="0" baseline="12077" sz="1725" spc="89">
                <a:latin typeface="Cambria"/>
                <a:cs typeface="Cambria"/>
              </a:rPr>
              <a:t>𝑁</a:t>
            </a:r>
            <a:r>
              <a:rPr dirty="0" sz="800" spc="60">
                <a:latin typeface="Cambria"/>
                <a:cs typeface="Cambria"/>
              </a:rPr>
              <a:t>strand	</a:t>
            </a:r>
            <a:r>
              <a:rPr dirty="0" baseline="12077" sz="1725" spc="52">
                <a:latin typeface="Cambria"/>
                <a:cs typeface="Cambria"/>
              </a:rPr>
              <a:t>𝑎</a:t>
            </a:r>
            <a:r>
              <a:rPr dirty="0" sz="800" spc="35">
                <a:latin typeface="Cambria"/>
                <a:cs typeface="Cambria"/>
              </a:rPr>
              <a:t>ps	</a:t>
            </a:r>
            <a:r>
              <a:rPr dirty="0" baseline="12077" sz="1725" spc="22">
                <a:latin typeface="Cambria"/>
                <a:cs typeface="Cambria"/>
              </a:rPr>
              <a:t>𝑓</a:t>
            </a:r>
            <a:r>
              <a:rPr dirty="0" sz="800" spc="15">
                <a:latin typeface="Cambria"/>
                <a:cs typeface="Cambria"/>
              </a:rPr>
              <a:t>pj </a:t>
            </a:r>
            <a:r>
              <a:rPr dirty="0" baseline="12077" sz="1725" spc="315">
                <a:latin typeface="Cambria"/>
                <a:cs typeface="Cambria"/>
              </a:rPr>
              <a:t>− </a:t>
            </a:r>
            <a:r>
              <a:rPr dirty="0" baseline="12077" sz="1725" spc="-15">
                <a:latin typeface="Cambria"/>
                <a:cs typeface="Cambria"/>
              </a:rPr>
              <a:t>∆𝑓</a:t>
            </a:r>
            <a:r>
              <a:rPr dirty="0" sz="800" spc="-10">
                <a:latin typeface="Cambria"/>
                <a:cs typeface="Cambria"/>
              </a:rPr>
              <a:t>pRo </a:t>
            </a:r>
            <a:r>
              <a:rPr dirty="0" baseline="12077" sz="1725" spc="315">
                <a:latin typeface="Cambria"/>
                <a:cs typeface="Cambria"/>
              </a:rPr>
              <a:t>−</a:t>
            </a:r>
            <a:r>
              <a:rPr dirty="0" baseline="12077" sz="1725" spc="-179">
                <a:latin typeface="Cambria"/>
                <a:cs typeface="Cambria"/>
              </a:rPr>
              <a:t> </a:t>
            </a:r>
            <a:r>
              <a:rPr dirty="0" baseline="12077" sz="1725" spc="15">
                <a:latin typeface="Cambria"/>
                <a:cs typeface="Cambria"/>
              </a:rPr>
              <a:t>∆𝑓</a:t>
            </a:r>
            <a:r>
              <a:rPr dirty="0" sz="800" spc="10">
                <a:latin typeface="Cambria"/>
                <a:cs typeface="Cambria"/>
              </a:rPr>
              <a:t>pEs</a:t>
            </a:r>
            <a:endParaRPr sz="800">
              <a:latin typeface="Cambria"/>
              <a:cs typeface="Cambria"/>
            </a:endParaRPr>
          </a:p>
        </p:txBody>
      </p:sp>
      <p:sp>
        <p:nvSpPr>
          <p:cNvPr id="23" name="object 23"/>
          <p:cNvSpPr txBox="1"/>
          <p:nvPr/>
        </p:nvSpPr>
        <p:spPr>
          <a:xfrm>
            <a:off x="1016505" y="3385767"/>
            <a:ext cx="1789430" cy="199390"/>
          </a:xfrm>
          <a:prstGeom prst="rect">
            <a:avLst/>
          </a:prstGeom>
        </p:spPr>
        <p:txBody>
          <a:bodyPr wrap="square" lIns="0" tIns="11430" rIns="0" bIns="0" rtlCol="0" vert="horz">
            <a:spAutoFit/>
          </a:bodyPr>
          <a:lstStyle/>
          <a:p>
            <a:pPr marL="244475" indent="-245110">
              <a:lnSpc>
                <a:spcPct val="100000"/>
              </a:lnSpc>
              <a:spcBef>
                <a:spcPts val="90"/>
              </a:spcBef>
              <a:buChar char="•"/>
              <a:tabLst>
                <a:tab pos="244475" algn="l"/>
                <a:tab pos="245110" algn="l"/>
              </a:tabLst>
            </a:pPr>
            <a:r>
              <a:rPr dirty="0" sz="1150" spc="-10">
                <a:latin typeface="Arial"/>
                <a:cs typeface="Arial"/>
              </a:rPr>
              <a:t>Change in strand</a:t>
            </a:r>
            <a:r>
              <a:rPr dirty="0" sz="1150" spc="-45">
                <a:latin typeface="Arial"/>
                <a:cs typeface="Arial"/>
              </a:rPr>
              <a:t> </a:t>
            </a:r>
            <a:r>
              <a:rPr dirty="0" sz="1150" spc="-5">
                <a:latin typeface="Arial"/>
                <a:cs typeface="Arial"/>
              </a:rPr>
              <a:t>stress</a:t>
            </a:r>
            <a:endParaRPr sz="1150">
              <a:latin typeface="Arial"/>
              <a:cs typeface="Arial"/>
            </a:endParaRPr>
          </a:p>
        </p:txBody>
      </p:sp>
      <p:sp>
        <p:nvSpPr>
          <p:cNvPr id="24" name="object 24"/>
          <p:cNvSpPr txBox="1"/>
          <p:nvPr/>
        </p:nvSpPr>
        <p:spPr>
          <a:xfrm>
            <a:off x="1073393" y="3657101"/>
            <a:ext cx="1068705" cy="199390"/>
          </a:xfrm>
          <a:prstGeom prst="rect">
            <a:avLst/>
          </a:prstGeom>
        </p:spPr>
        <p:txBody>
          <a:bodyPr wrap="square" lIns="0" tIns="11430" rIns="0" bIns="0" rtlCol="0" vert="horz">
            <a:spAutoFit/>
          </a:bodyPr>
          <a:lstStyle/>
          <a:p>
            <a:pPr marL="25400">
              <a:lnSpc>
                <a:spcPct val="100000"/>
              </a:lnSpc>
              <a:spcBef>
                <a:spcPts val="90"/>
              </a:spcBef>
              <a:tabLst>
                <a:tab pos="613410" algn="l"/>
              </a:tabLst>
            </a:pPr>
            <a:r>
              <a:rPr dirty="0" sz="1150" spc="-10">
                <a:latin typeface="Arial"/>
                <a:cs typeface="Arial"/>
              </a:rPr>
              <a:t>–  </a:t>
            </a:r>
            <a:r>
              <a:rPr dirty="0" sz="1150" spc="25">
                <a:latin typeface="Arial"/>
                <a:cs typeface="Arial"/>
              </a:rPr>
              <a:t> </a:t>
            </a:r>
            <a:r>
              <a:rPr dirty="0" sz="1150" spc="-10">
                <a:latin typeface="Cambria"/>
                <a:cs typeface="Cambria"/>
              </a:rPr>
              <a:t>∆𝑓	</a:t>
            </a:r>
            <a:r>
              <a:rPr dirty="0" sz="1150" spc="210">
                <a:latin typeface="Cambria"/>
                <a:cs typeface="Cambria"/>
              </a:rPr>
              <a:t>=</a:t>
            </a:r>
            <a:r>
              <a:rPr dirty="0" u="sng" baseline="36231" sz="1725" spc="315">
                <a:uFill>
                  <a:solidFill>
                    <a:srgbClr val="000000"/>
                  </a:solidFill>
                </a:uFill>
                <a:latin typeface="Cambria"/>
                <a:cs typeface="Cambria"/>
              </a:rPr>
              <a:t> </a:t>
            </a:r>
            <a:r>
              <a:rPr dirty="0" u="sng" baseline="52083" sz="1200" spc="89">
                <a:uFill>
                  <a:solidFill>
                    <a:srgbClr val="000000"/>
                  </a:solidFill>
                </a:uFill>
                <a:latin typeface="Cambria"/>
                <a:cs typeface="Cambria"/>
              </a:rPr>
              <a:t>E</a:t>
            </a:r>
            <a:r>
              <a:rPr dirty="0" u="sng" baseline="51282" sz="975" spc="89">
                <a:uFill>
                  <a:solidFill>
                    <a:srgbClr val="000000"/>
                  </a:solidFill>
                </a:uFill>
                <a:latin typeface="Cambria"/>
                <a:cs typeface="Cambria"/>
              </a:rPr>
              <a:t>p</a:t>
            </a:r>
            <a:r>
              <a:rPr dirty="0" baseline="51282" sz="975" spc="120">
                <a:latin typeface="Cambria"/>
                <a:cs typeface="Cambria"/>
              </a:rPr>
              <a:t> </a:t>
            </a:r>
            <a:r>
              <a:rPr dirty="0" sz="1150" spc="-10">
                <a:latin typeface="Cambria"/>
                <a:cs typeface="Cambria"/>
              </a:rPr>
              <a:t>𝑓</a:t>
            </a:r>
            <a:endParaRPr sz="1150">
              <a:latin typeface="Cambria"/>
              <a:cs typeface="Cambria"/>
            </a:endParaRPr>
          </a:p>
        </p:txBody>
      </p:sp>
      <p:sp>
        <p:nvSpPr>
          <p:cNvPr id="25" name="object 25"/>
          <p:cNvSpPr txBox="1"/>
          <p:nvPr/>
        </p:nvSpPr>
        <p:spPr>
          <a:xfrm>
            <a:off x="1419347" y="3725642"/>
            <a:ext cx="869950" cy="151765"/>
          </a:xfrm>
          <a:prstGeom prst="rect">
            <a:avLst/>
          </a:prstGeom>
        </p:spPr>
        <p:txBody>
          <a:bodyPr wrap="square" lIns="0" tIns="15875" rIns="0" bIns="0" rtlCol="0" vert="horz">
            <a:spAutoFit/>
          </a:bodyPr>
          <a:lstStyle/>
          <a:p>
            <a:pPr marL="25400">
              <a:lnSpc>
                <a:spcPct val="100000"/>
              </a:lnSpc>
              <a:spcBef>
                <a:spcPts val="125"/>
              </a:spcBef>
              <a:tabLst>
                <a:tab pos="415290" algn="l"/>
              </a:tabLst>
            </a:pPr>
            <a:r>
              <a:rPr dirty="0" sz="800" spc="80">
                <a:latin typeface="Cambria"/>
                <a:cs typeface="Cambria"/>
              </a:rPr>
              <a:t>pEs	</a:t>
            </a:r>
            <a:r>
              <a:rPr dirty="0" baseline="-24305" sz="1200" spc="104">
                <a:latin typeface="Cambria"/>
                <a:cs typeface="Cambria"/>
              </a:rPr>
              <a:t>E</a:t>
            </a:r>
            <a:r>
              <a:rPr dirty="0" baseline="-47008" sz="975" spc="104">
                <a:latin typeface="Cambria"/>
                <a:cs typeface="Cambria"/>
              </a:rPr>
              <a:t>ci</a:t>
            </a:r>
            <a:r>
              <a:rPr dirty="0" baseline="-47008" sz="975" spc="330">
                <a:latin typeface="Cambria"/>
                <a:cs typeface="Cambria"/>
              </a:rPr>
              <a:t> </a:t>
            </a:r>
            <a:r>
              <a:rPr dirty="0" sz="800" spc="80">
                <a:latin typeface="Cambria"/>
                <a:cs typeface="Cambria"/>
              </a:rPr>
              <a:t>egp</a:t>
            </a:r>
            <a:endParaRPr sz="800">
              <a:latin typeface="Cambria"/>
              <a:cs typeface="Cambria"/>
            </a:endParaRPr>
          </a:p>
        </p:txBody>
      </p:sp>
      <p:sp>
        <p:nvSpPr>
          <p:cNvPr id="26" name="object 26"/>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6</a:t>
            </a:r>
            <a:r>
              <a:rPr dirty="0" sz="850">
                <a:solidFill>
                  <a:srgbClr val="FFFFFF"/>
                </a:solidFill>
                <a:latin typeface="Arial"/>
                <a:cs typeface="Arial"/>
              </a:rPr>
              <a:t>3</a:t>
            </a:r>
            <a:endParaRPr sz="850">
              <a:latin typeface="Arial"/>
              <a:cs typeface="Arial"/>
            </a:endParaRPr>
          </a:p>
        </p:txBody>
      </p:sp>
      <p:sp>
        <p:nvSpPr>
          <p:cNvPr id="27" name="object 27"/>
          <p:cNvSpPr/>
          <p:nvPr/>
        </p:nvSpPr>
        <p:spPr>
          <a:xfrm>
            <a:off x="4730496" y="1613916"/>
            <a:ext cx="2418587" cy="2808732"/>
          </a:xfrm>
          <a:prstGeom prst="rect">
            <a:avLst/>
          </a:prstGeom>
          <a:blipFill>
            <a:blip r:embed="rId3" cstate="print"/>
            <a:stretch>
              <a:fillRect/>
            </a:stretch>
          </a:blipFill>
        </p:spPr>
        <p:txBody>
          <a:bodyPr wrap="square" lIns="0" tIns="0" rIns="0" bIns="0" rtlCol="0"/>
          <a:lstStyle/>
          <a:p/>
        </p:txBody>
      </p:sp>
      <p:sp>
        <p:nvSpPr>
          <p:cNvPr id="28" name="object 28"/>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29" name="object 29"/>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30" name="object 30"/>
          <p:cNvSpPr txBox="1"/>
          <p:nvPr/>
        </p:nvSpPr>
        <p:spPr>
          <a:xfrm>
            <a:off x="1534158" y="8849469"/>
            <a:ext cx="1169035" cy="177800"/>
          </a:xfrm>
          <a:prstGeom prst="rect">
            <a:avLst/>
          </a:prstGeom>
        </p:spPr>
        <p:txBody>
          <a:bodyPr wrap="square" lIns="0" tIns="12065" rIns="0" bIns="0" rtlCol="0" vert="horz">
            <a:spAutoFit/>
          </a:bodyPr>
          <a:lstStyle/>
          <a:p>
            <a:pPr marL="12700">
              <a:lnSpc>
                <a:spcPct val="100000"/>
              </a:lnSpc>
              <a:spcBef>
                <a:spcPts val="95"/>
              </a:spcBef>
            </a:pPr>
            <a:r>
              <a:rPr dirty="0" sz="1000" spc="-10">
                <a:solidFill>
                  <a:srgbClr val="FFFFFF"/>
                </a:solidFill>
                <a:latin typeface="Arial"/>
                <a:cs typeface="Arial"/>
              </a:rPr>
              <a:t>Participant</a:t>
            </a:r>
            <a:r>
              <a:rPr dirty="0" sz="1000" spc="-5">
                <a:solidFill>
                  <a:srgbClr val="FFFFFF"/>
                </a:solidFill>
                <a:latin typeface="Arial"/>
                <a:cs typeface="Arial"/>
              </a:rPr>
              <a:t> </a:t>
            </a:r>
            <a:r>
              <a:rPr dirty="0" sz="1000" spc="-10">
                <a:solidFill>
                  <a:srgbClr val="FFFFFF"/>
                </a:solidFill>
                <a:latin typeface="Arial"/>
                <a:cs typeface="Arial"/>
              </a:rPr>
              <a:t>Materials</a:t>
            </a:r>
            <a:endParaRPr sz="1000">
              <a:latin typeface="Arial"/>
              <a:cs typeface="Arial"/>
            </a:endParaRPr>
          </a:p>
        </p:txBody>
      </p:sp>
      <p:sp>
        <p:nvSpPr>
          <p:cNvPr id="31" name="object 31"/>
          <p:cNvSpPr txBox="1"/>
          <p:nvPr/>
        </p:nvSpPr>
        <p:spPr>
          <a:xfrm>
            <a:off x="2855988" y="8849469"/>
            <a:ext cx="3514090" cy="177800"/>
          </a:xfrm>
          <a:prstGeom prst="rect">
            <a:avLst/>
          </a:prstGeom>
        </p:spPr>
        <p:txBody>
          <a:bodyPr wrap="square" lIns="0" tIns="12065" rIns="0" bIns="0" rtlCol="0" vert="horz">
            <a:spAutoFit/>
          </a:bodyPr>
          <a:lstStyle/>
          <a:p>
            <a:pPr marL="12700">
              <a:lnSpc>
                <a:spcPct val="100000"/>
              </a:lnSpc>
              <a:spcBef>
                <a:spcPts val="95"/>
              </a:spcBef>
            </a:pPr>
            <a:r>
              <a:rPr dirty="0" sz="1000" spc="-5">
                <a:solidFill>
                  <a:srgbClr val="FFFFFF"/>
                </a:solidFill>
                <a:latin typeface="Arial"/>
                <a:cs typeface="Arial"/>
              </a:rPr>
              <a:t>https://ftp.wsdot.wa.gov/incoming/PSCBridgeDesignWorkshop</a:t>
            </a:r>
            <a:endParaRPr sz="1000">
              <a:latin typeface="Arial"/>
              <a:cs typeface="Arial"/>
            </a:endParaRPr>
          </a:p>
        </p:txBody>
      </p:sp>
      <p:sp>
        <p:nvSpPr>
          <p:cNvPr id="32" name="object 32"/>
          <p:cNvSpPr txBox="1"/>
          <p:nvPr/>
        </p:nvSpPr>
        <p:spPr>
          <a:xfrm>
            <a:off x="1003766" y="5528576"/>
            <a:ext cx="3325495" cy="417195"/>
          </a:xfrm>
          <a:prstGeom prst="rect">
            <a:avLst/>
          </a:prstGeom>
        </p:spPr>
        <p:txBody>
          <a:bodyPr wrap="square" lIns="0" tIns="14604" rIns="0" bIns="0" rtlCol="0" vert="horz">
            <a:spAutoFit/>
          </a:bodyPr>
          <a:lstStyle/>
          <a:p>
            <a:pPr marL="12700">
              <a:lnSpc>
                <a:spcPct val="100000"/>
              </a:lnSpc>
              <a:spcBef>
                <a:spcPts val="114"/>
              </a:spcBef>
            </a:pPr>
            <a:r>
              <a:rPr dirty="0" sz="2550" spc="5">
                <a:solidFill>
                  <a:srgbClr val="1C7C5B"/>
                </a:solidFill>
                <a:latin typeface="Arial Black"/>
                <a:cs typeface="Arial Black"/>
              </a:rPr>
              <a:t>Elastic</a:t>
            </a:r>
            <a:r>
              <a:rPr dirty="0" sz="2550" spc="-30">
                <a:solidFill>
                  <a:srgbClr val="1C7C5B"/>
                </a:solidFill>
                <a:latin typeface="Arial Black"/>
                <a:cs typeface="Arial Black"/>
              </a:rPr>
              <a:t> </a:t>
            </a:r>
            <a:r>
              <a:rPr dirty="0" sz="2550" spc="20">
                <a:solidFill>
                  <a:srgbClr val="1C7C5B"/>
                </a:solidFill>
                <a:latin typeface="Arial Black"/>
                <a:cs typeface="Arial Black"/>
              </a:rPr>
              <a:t>Shortening</a:t>
            </a:r>
            <a:endParaRPr sz="2550">
              <a:latin typeface="Arial Black"/>
              <a:cs typeface="Arial Black"/>
            </a:endParaRPr>
          </a:p>
        </p:txBody>
      </p:sp>
      <p:sp>
        <p:nvSpPr>
          <p:cNvPr id="33" name="object 33"/>
          <p:cNvSpPr/>
          <p:nvPr/>
        </p:nvSpPr>
        <p:spPr>
          <a:xfrm>
            <a:off x="1717547" y="6531864"/>
            <a:ext cx="445134" cy="134620"/>
          </a:xfrm>
          <a:custGeom>
            <a:avLst/>
            <a:gdLst/>
            <a:ahLst/>
            <a:cxnLst/>
            <a:rect l="l" t="t" r="r" b="b"/>
            <a:pathLst>
              <a:path w="445135" h="134620">
                <a:moveTo>
                  <a:pt x="402336" y="134112"/>
                </a:moveTo>
                <a:lnTo>
                  <a:pt x="400812" y="128016"/>
                </a:lnTo>
                <a:lnTo>
                  <a:pt x="408479" y="124896"/>
                </a:lnTo>
                <a:lnTo>
                  <a:pt x="415290" y="120205"/>
                </a:lnTo>
                <a:lnTo>
                  <a:pt x="432482" y="77533"/>
                </a:lnTo>
                <a:lnTo>
                  <a:pt x="432816" y="65532"/>
                </a:lnTo>
                <a:lnTo>
                  <a:pt x="432482" y="54411"/>
                </a:lnTo>
                <a:lnTo>
                  <a:pt x="415290" y="12954"/>
                </a:lnTo>
                <a:lnTo>
                  <a:pt x="400812" y="4572"/>
                </a:lnTo>
                <a:lnTo>
                  <a:pt x="402336" y="0"/>
                </a:lnTo>
                <a:lnTo>
                  <a:pt x="434340" y="22860"/>
                </a:lnTo>
                <a:lnTo>
                  <a:pt x="445008" y="67056"/>
                </a:lnTo>
                <a:lnTo>
                  <a:pt x="444412" y="79295"/>
                </a:lnTo>
                <a:lnTo>
                  <a:pt x="428053" y="118038"/>
                </a:lnTo>
                <a:lnTo>
                  <a:pt x="412051" y="130087"/>
                </a:lnTo>
                <a:lnTo>
                  <a:pt x="402336" y="134112"/>
                </a:lnTo>
                <a:close/>
              </a:path>
              <a:path w="445135" h="134620">
                <a:moveTo>
                  <a:pt x="42672" y="134112"/>
                </a:moveTo>
                <a:lnTo>
                  <a:pt x="10668" y="109728"/>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34" name="object 34"/>
          <p:cNvSpPr/>
          <p:nvPr/>
        </p:nvSpPr>
        <p:spPr>
          <a:xfrm>
            <a:off x="2188463" y="6531864"/>
            <a:ext cx="283845" cy="134620"/>
          </a:xfrm>
          <a:custGeom>
            <a:avLst/>
            <a:gdLst/>
            <a:ahLst/>
            <a:cxnLst/>
            <a:rect l="l" t="t" r="r" b="b"/>
            <a:pathLst>
              <a:path w="283844" h="134620">
                <a:moveTo>
                  <a:pt x="240792" y="134112"/>
                </a:moveTo>
                <a:lnTo>
                  <a:pt x="239268" y="128016"/>
                </a:lnTo>
                <a:lnTo>
                  <a:pt x="246935" y="124896"/>
                </a:lnTo>
                <a:lnTo>
                  <a:pt x="253746" y="120205"/>
                </a:lnTo>
                <a:lnTo>
                  <a:pt x="270938" y="77533"/>
                </a:lnTo>
                <a:lnTo>
                  <a:pt x="271272" y="65532"/>
                </a:lnTo>
                <a:lnTo>
                  <a:pt x="270938" y="54411"/>
                </a:lnTo>
                <a:lnTo>
                  <a:pt x="253746" y="12954"/>
                </a:lnTo>
                <a:lnTo>
                  <a:pt x="239268" y="4572"/>
                </a:lnTo>
                <a:lnTo>
                  <a:pt x="240792" y="0"/>
                </a:lnTo>
                <a:lnTo>
                  <a:pt x="272796" y="22860"/>
                </a:lnTo>
                <a:lnTo>
                  <a:pt x="283464" y="67056"/>
                </a:lnTo>
                <a:lnTo>
                  <a:pt x="282868" y="79295"/>
                </a:lnTo>
                <a:lnTo>
                  <a:pt x="266509" y="118038"/>
                </a:lnTo>
                <a:lnTo>
                  <a:pt x="250507" y="130087"/>
                </a:lnTo>
                <a:lnTo>
                  <a:pt x="240792" y="134112"/>
                </a:lnTo>
                <a:close/>
              </a:path>
              <a:path w="283844" h="134620">
                <a:moveTo>
                  <a:pt x="42672" y="134112"/>
                </a:moveTo>
                <a:lnTo>
                  <a:pt x="10668" y="109728"/>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35" name="object 35"/>
          <p:cNvSpPr/>
          <p:nvPr/>
        </p:nvSpPr>
        <p:spPr>
          <a:xfrm>
            <a:off x="2497836" y="6531864"/>
            <a:ext cx="445134" cy="134620"/>
          </a:xfrm>
          <a:custGeom>
            <a:avLst/>
            <a:gdLst/>
            <a:ahLst/>
            <a:cxnLst/>
            <a:rect l="l" t="t" r="r" b="b"/>
            <a:pathLst>
              <a:path w="445135" h="134620">
                <a:moveTo>
                  <a:pt x="402336" y="134112"/>
                </a:moveTo>
                <a:lnTo>
                  <a:pt x="400812" y="128016"/>
                </a:lnTo>
                <a:lnTo>
                  <a:pt x="408479" y="124896"/>
                </a:lnTo>
                <a:lnTo>
                  <a:pt x="415290" y="120205"/>
                </a:lnTo>
                <a:lnTo>
                  <a:pt x="432482" y="77533"/>
                </a:lnTo>
                <a:lnTo>
                  <a:pt x="432816" y="65532"/>
                </a:lnTo>
                <a:lnTo>
                  <a:pt x="432482" y="54411"/>
                </a:lnTo>
                <a:lnTo>
                  <a:pt x="415290" y="12954"/>
                </a:lnTo>
                <a:lnTo>
                  <a:pt x="400812" y="4572"/>
                </a:lnTo>
                <a:lnTo>
                  <a:pt x="402336" y="0"/>
                </a:lnTo>
                <a:lnTo>
                  <a:pt x="434340" y="22860"/>
                </a:lnTo>
                <a:lnTo>
                  <a:pt x="445008" y="67056"/>
                </a:lnTo>
                <a:lnTo>
                  <a:pt x="444412" y="79295"/>
                </a:lnTo>
                <a:lnTo>
                  <a:pt x="428053" y="118038"/>
                </a:lnTo>
                <a:lnTo>
                  <a:pt x="412051" y="130087"/>
                </a:lnTo>
                <a:lnTo>
                  <a:pt x="402336" y="134112"/>
                </a:lnTo>
                <a:close/>
              </a:path>
              <a:path w="445135" h="134620">
                <a:moveTo>
                  <a:pt x="42672" y="134112"/>
                </a:moveTo>
                <a:lnTo>
                  <a:pt x="10668" y="109728"/>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36" name="object 36"/>
          <p:cNvSpPr txBox="1"/>
          <p:nvPr/>
        </p:nvSpPr>
        <p:spPr>
          <a:xfrm>
            <a:off x="1003805" y="6199005"/>
            <a:ext cx="2826385" cy="483234"/>
          </a:xfrm>
          <a:prstGeom prst="rect">
            <a:avLst/>
          </a:prstGeom>
        </p:spPr>
        <p:txBody>
          <a:bodyPr wrap="square" lIns="0" tIns="66040" rIns="0" bIns="0" rtlCol="0" vert="horz">
            <a:spAutoFit/>
          </a:bodyPr>
          <a:lstStyle/>
          <a:p>
            <a:pPr marL="257175" indent="-245110">
              <a:lnSpc>
                <a:spcPct val="100000"/>
              </a:lnSpc>
              <a:spcBef>
                <a:spcPts val="520"/>
              </a:spcBef>
              <a:buChar char="•"/>
              <a:tabLst>
                <a:tab pos="257175" algn="l"/>
                <a:tab pos="257810" algn="l"/>
              </a:tabLst>
            </a:pPr>
            <a:r>
              <a:rPr dirty="0" sz="1150" spc="-10">
                <a:latin typeface="Arial"/>
                <a:cs typeface="Arial"/>
              </a:rPr>
              <a:t>Assume 10% </a:t>
            </a:r>
            <a:r>
              <a:rPr dirty="0" sz="1150" spc="-5">
                <a:latin typeface="Arial"/>
                <a:cs typeface="Arial"/>
              </a:rPr>
              <a:t>loss for first </a:t>
            </a:r>
            <a:r>
              <a:rPr dirty="0" sz="1150" spc="-10">
                <a:latin typeface="Arial"/>
                <a:cs typeface="Arial"/>
              </a:rPr>
              <a:t>guess </a:t>
            </a:r>
            <a:r>
              <a:rPr dirty="0" sz="1150" spc="-5">
                <a:latin typeface="Arial"/>
                <a:cs typeface="Arial"/>
              </a:rPr>
              <a:t>of</a:t>
            </a:r>
            <a:r>
              <a:rPr dirty="0" sz="1150" spc="-25">
                <a:latin typeface="Arial"/>
                <a:cs typeface="Arial"/>
              </a:rPr>
              <a:t> </a:t>
            </a:r>
            <a:r>
              <a:rPr dirty="0" sz="1150" spc="-10">
                <a:latin typeface="Arial"/>
                <a:cs typeface="Arial"/>
              </a:rPr>
              <a:t>P</a:t>
            </a:r>
            <a:endParaRPr sz="1150">
              <a:latin typeface="Arial"/>
              <a:cs typeface="Arial"/>
            </a:endParaRPr>
          </a:p>
          <a:p>
            <a:pPr marL="257810" indent="-245745">
              <a:lnSpc>
                <a:spcPct val="100000"/>
              </a:lnSpc>
              <a:spcBef>
                <a:spcPts val="420"/>
              </a:spcBef>
              <a:buFont typeface="Arial"/>
              <a:buChar char="•"/>
              <a:tabLst>
                <a:tab pos="257810" algn="l"/>
                <a:tab pos="258445" algn="l"/>
              </a:tabLst>
            </a:pPr>
            <a:r>
              <a:rPr dirty="0" sz="1150" spc="-10">
                <a:latin typeface="Cambria"/>
                <a:cs typeface="Cambria"/>
              </a:rPr>
              <a:t>𝑃 </a:t>
            </a:r>
            <a:r>
              <a:rPr dirty="0" sz="1150" spc="210">
                <a:latin typeface="Cambria"/>
                <a:cs typeface="Cambria"/>
              </a:rPr>
              <a:t>= </a:t>
            </a:r>
            <a:r>
              <a:rPr dirty="0" sz="1150" spc="-5">
                <a:latin typeface="Cambria"/>
                <a:cs typeface="Cambria"/>
              </a:rPr>
              <a:t>61 </a:t>
            </a:r>
            <a:r>
              <a:rPr dirty="0" sz="1150" spc="-10">
                <a:latin typeface="Cambria"/>
                <a:cs typeface="Cambria"/>
              </a:rPr>
              <a:t>0.217 0.9 202.5 </a:t>
            </a:r>
            <a:r>
              <a:rPr dirty="0" sz="1150" spc="210">
                <a:latin typeface="Cambria"/>
                <a:cs typeface="Cambria"/>
              </a:rPr>
              <a:t>= </a:t>
            </a:r>
            <a:r>
              <a:rPr dirty="0" sz="1150" spc="-5">
                <a:latin typeface="Cambria"/>
                <a:cs typeface="Cambria"/>
              </a:rPr>
              <a:t>2412.4 </a:t>
            </a:r>
            <a:r>
              <a:rPr dirty="0" sz="1150" spc="-10">
                <a:latin typeface="Cambria"/>
                <a:cs typeface="Cambria"/>
              </a:rPr>
              <a:t>𝑘𝑖𝑝</a:t>
            </a:r>
            <a:endParaRPr sz="1150">
              <a:latin typeface="Cambria"/>
              <a:cs typeface="Cambria"/>
            </a:endParaRPr>
          </a:p>
        </p:txBody>
      </p:sp>
      <p:sp>
        <p:nvSpPr>
          <p:cNvPr id="37" name="object 37"/>
          <p:cNvSpPr txBox="1"/>
          <p:nvPr/>
        </p:nvSpPr>
        <p:spPr>
          <a:xfrm>
            <a:off x="1003805" y="6842206"/>
            <a:ext cx="350520" cy="199390"/>
          </a:xfrm>
          <a:prstGeom prst="rect">
            <a:avLst/>
          </a:prstGeom>
        </p:spPr>
        <p:txBody>
          <a:bodyPr wrap="square" lIns="0" tIns="11430" rIns="0" bIns="0" rtlCol="0" vert="horz">
            <a:spAutoFit/>
          </a:bodyPr>
          <a:lstStyle/>
          <a:p>
            <a:pPr marL="257810" indent="-245745">
              <a:lnSpc>
                <a:spcPct val="100000"/>
              </a:lnSpc>
              <a:spcBef>
                <a:spcPts val="90"/>
              </a:spcBef>
              <a:buFont typeface="Arial"/>
              <a:buChar char="•"/>
              <a:tabLst>
                <a:tab pos="257810" algn="l"/>
                <a:tab pos="258445" algn="l"/>
              </a:tabLst>
            </a:pPr>
            <a:r>
              <a:rPr dirty="0" sz="1150" spc="-10">
                <a:latin typeface="Cambria"/>
                <a:cs typeface="Cambria"/>
              </a:rPr>
              <a:t>𝑓</a:t>
            </a:r>
            <a:endParaRPr sz="1150">
              <a:latin typeface="Cambria"/>
              <a:cs typeface="Cambria"/>
            </a:endParaRPr>
          </a:p>
        </p:txBody>
      </p:sp>
      <p:sp>
        <p:nvSpPr>
          <p:cNvPr id="38" name="object 38"/>
          <p:cNvSpPr txBox="1"/>
          <p:nvPr/>
        </p:nvSpPr>
        <p:spPr>
          <a:xfrm>
            <a:off x="1299423" y="6910767"/>
            <a:ext cx="214629" cy="151765"/>
          </a:xfrm>
          <a:prstGeom prst="rect">
            <a:avLst/>
          </a:prstGeom>
        </p:spPr>
        <p:txBody>
          <a:bodyPr wrap="square" lIns="0" tIns="15875" rIns="0" bIns="0" rtlCol="0" vert="horz">
            <a:spAutoFit/>
          </a:bodyPr>
          <a:lstStyle/>
          <a:p>
            <a:pPr marL="12700">
              <a:lnSpc>
                <a:spcPct val="100000"/>
              </a:lnSpc>
              <a:spcBef>
                <a:spcPts val="125"/>
              </a:spcBef>
            </a:pPr>
            <a:r>
              <a:rPr dirty="0" sz="800" spc="25">
                <a:latin typeface="Cambria"/>
                <a:cs typeface="Cambria"/>
              </a:rPr>
              <a:t>e</a:t>
            </a:r>
            <a:r>
              <a:rPr dirty="0" sz="800" spc="145">
                <a:latin typeface="Cambria"/>
                <a:cs typeface="Cambria"/>
              </a:rPr>
              <a:t>g</a:t>
            </a:r>
            <a:r>
              <a:rPr dirty="0" sz="800" spc="75">
                <a:latin typeface="Cambria"/>
                <a:cs typeface="Cambria"/>
              </a:rPr>
              <a:t>p</a:t>
            </a:r>
            <a:endParaRPr sz="800">
              <a:latin typeface="Cambria"/>
              <a:cs typeface="Cambria"/>
            </a:endParaRPr>
          </a:p>
        </p:txBody>
      </p:sp>
      <p:sp>
        <p:nvSpPr>
          <p:cNvPr id="39" name="object 39"/>
          <p:cNvSpPr/>
          <p:nvPr/>
        </p:nvSpPr>
        <p:spPr>
          <a:xfrm>
            <a:off x="1697736" y="6958584"/>
            <a:ext cx="554990" cy="0"/>
          </a:xfrm>
          <a:custGeom>
            <a:avLst/>
            <a:gdLst/>
            <a:ahLst/>
            <a:cxnLst/>
            <a:rect l="l" t="t" r="r" b="b"/>
            <a:pathLst>
              <a:path w="554989" h="0">
                <a:moveTo>
                  <a:pt x="0" y="0"/>
                </a:moveTo>
                <a:lnTo>
                  <a:pt x="554735" y="0"/>
                </a:lnTo>
              </a:path>
            </a:pathLst>
          </a:custGeom>
          <a:ln w="9143">
            <a:solidFill>
              <a:srgbClr val="000000"/>
            </a:solidFill>
          </a:ln>
        </p:spPr>
        <p:txBody>
          <a:bodyPr wrap="square" lIns="0" tIns="0" rIns="0" bIns="0" rtlCol="0"/>
          <a:lstStyle/>
          <a:p/>
        </p:txBody>
      </p:sp>
      <p:sp>
        <p:nvSpPr>
          <p:cNvPr id="40" name="object 40"/>
          <p:cNvSpPr/>
          <p:nvPr/>
        </p:nvSpPr>
        <p:spPr>
          <a:xfrm>
            <a:off x="2433827" y="6836664"/>
            <a:ext cx="565785" cy="97790"/>
          </a:xfrm>
          <a:custGeom>
            <a:avLst/>
            <a:gdLst/>
            <a:ahLst/>
            <a:cxnLst/>
            <a:rect l="l" t="t" r="r" b="b"/>
            <a:pathLst>
              <a:path w="565785" h="97790">
                <a:moveTo>
                  <a:pt x="534924" y="97536"/>
                </a:moveTo>
                <a:lnTo>
                  <a:pt x="533400" y="92964"/>
                </a:lnTo>
                <a:lnTo>
                  <a:pt x="541020" y="91440"/>
                </a:lnTo>
                <a:lnTo>
                  <a:pt x="547116" y="85344"/>
                </a:lnTo>
                <a:lnTo>
                  <a:pt x="550164" y="77724"/>
                </a:lnTo>
                <a:lnTo>
                  <a:pt x="553045" y="71699"/>
                </a:lnTo>
                <a:lnTo>
                  <a:pt x="554926" y="64960"/>
                </a:lnTo>
                <a:lnTo>
                  <a:pt x="555950" y="57364"/>
                </a:lnTo>
                <a:lnTo>
                  <a:pt x="556260" y="48768"/>
                </a:lnTo>
                <a:lnTo>
                  <a:pt x="555950" y="40171"/>
                </a:lnTo>
                <a:lnTo>
                  <a:pt x="554926" y="32575"/>
                </a:lnTo>
                <a:lnTo>
                  <a:pt x="553045" y="25836"/>
                </a:lnTo>
                <a:lnTo>
                  <a:pt x="550164" y="19812"/>
                </a:lnTo>
                <a:lnTo>
                  <a:pt x="547116" y="12192"/>
                </a:lnTo>
                <a:lnTo>
                  <a:pt x="541020" y="7620"/>
                </a:lnTo>
                <a:lnTo>
                  <a:pt x="533400" y="4572"/>
                </a:lnTo>
                <a:lnTo>
                  <a:pt x="534924" y="0"/>
                </a:lnTo>
                <a:lnTo>
                  <a:pt x="563308" y="31623"/>
                </a:lnTo>
                <a:lnTo>
                  <a:pt x="565404" y="48768"/>
                </a:lnTo>
                <a:lnTo>
                  <a:pt x="564856" y="57626"/>
                </a:lnTo>
                <a:lnTo>
                  <a:pt x="541496" y="94916"/>
                </a:lnTo>
                <a:lnTo>
                  <a:pt x="534924" y="97536"/>
                </a:lnTo>
                <a:close/>
              </a:path>
              <a:path w="565785" h="97790">
                <a:moveTo>
                  <a:pt x="32004" y="97536"/>
                </a:moveTo>
                <a:lnTo>
                  <a:pt x="2285" y="65913"/>
                </a:lnTo>
                <a:lnTo>
                  <a:pt x="0" y="48768"/>
                </a:lnTo>
                <a:lnTo>
                  <a:pt x="571" y="39909"/>
                </a:lnTo>
                <a:lnTo>
                  <a:pt x="24574" y="2833"/>
                </a:lnTo>
                <a:lnTo>
                  <a:pt x="32004" y="0"/>
                </a:lnTo>
                <a:lnTo>
                  <a:pt x="33528" y="4572"/>
                </a:lnTo>
                <a:lnTo>
                  <a:pt x="24384" y="7620"/>
                </a:lnTo>
                <a:lnTo>
                  <a:pt x="19811" y="12192"/>
                </a:lnTo>
                <a:lnTo>
                  <a:pt x="9143" y="48768"/>
                </a:lnTo>
                <a:lnTo>
                  <a:pt x="9667" y="57364"/>
                </a:lnTo>
                <a:lnTo>
                  <a:pt x="33528" y="92964"/>
                </a:lnTo>
                <a:lnTo>
                  <a:pt x="32004" y="97536"/>
                </a:lnTo>
                <a:close/>
              </a:path>
            </a:pathLst>
          </a:custGeom>
          <a:solidFill>
            <a:srgbClr val="000000"/>
          </a:solidFill>
        </p:spPr>
        <p:txBody>
          <a:bodyPr wrap="square" lIns="0" tIns="0" rIns="0" bIns="0" rtlCol="0"/>
          <a:lstStyle/>
          <a:p/>
        </p:txBody>
      </p:sp>
      <p:sp>
        <p:nvSpPr>
          <p:cNvPr id="41" name="object 41"/>
          <p:cNvSpPr/>
          <p:nvPr/>
        </p:nvSpPr>
        <p:spPr>
          <a:xfrm>
            <a:off x="3019044" y="6836664"/>
            <a:ext cx="504825" cy="97790"/>
          </a:xfrm>
          <a:custGeom>
            <a:avLst/>
            <a:gdLst/>
            <a:ahLst/>
            <a:cxnLst/>
            <a:rect l="l" t="t" r="r" b="b"/>
            <a:pathLst>
              <a:path w="504825" h="97790">
                <a:moveTo>
                  <a:pt x="473963" y="97536"/>
                </a:moveTo>
                <a:lnTo>
                  <a:pt x="472439" y="92964"/>
                </a:lnTo>
                <a:lnTo>
                  <a:pt x="480059" y="91440"/>
                </a:lnTo>
                <a:lnTo>
                  <a:pt x="486155" y="85344"/>
                </a:lnTo>
                <a:lnTo>
                  <a:pt x="489203" y="77724"/>
                </a:lnTo>
                <a:lnTo>
                  <a:pt x="492085" y="71699"/>
                </a:lnTo>
                <a:lnTo>
                  <a:pt x="493966" y="64960"/>
                </a:lnTo>
                <a:lnTo>
                  <a:pt x="494990" y="57364"/>
                </a:lnTo>
                <a:lnTo>
                  <a:pt x="495299" y="48768"/>
                </a:lnTo>
                <a:lnTo>
                  <a:pt x="494990" y="40171"/>
                </a:lnTo>
                <a:lnTo>
                  <a:pt x="493966" y="32575"/>
                </a:lnTo>
                <a:lnTo>
                  <a:pt x="492085" y="25836"/>
                </a:lnTo>
                <a:lnTo>
                  <a:pt x="489203" y="19812"/>
                </a:lnTo>
                <a:lnTo>
                  <a:pt x="486155" y="12192"/>
                </a:lnTo>
                <a:lnTo>
                  <a:pt x="480059" y="7620"/>
                </a:lnTo>
                <a:lnTo>
                  <a:pt x="472439" y="4572"/>
                </a:lnTo>
                <a:lnTo>
                  <a:pt x="473963" y="0"/>
                </a:lnTo>
                <a:lnTo>
                  <a:pt x="502348" y="31623"/>
                </a:lnTo>
                <a:lnTo>
                  <a:pt x="504443" y="48768"/>
                </a:lnTo>
                <a:lnTo>
                  <a:pt x="503896" y="57626"/>
                </a:lnTo>
                <a:lnTo>
                  <a:pt x="480536" y="94916"/>
                </a:lnTo>
                <a:lnTo>
                  <a:pt x="473963" y="97536"/>
                </a:lnTo>
                <a:close/>
              </a:path>
              <a:path w="504825" h="97790">
                <a:moveTo>
                  <a:pt x="32003" y="97536"/>
                </a:moveTo>
                <a:lnTo>
                  <a:pt x="2285" y="65913"/>
                </a:lnTo>
                <a:lnTo>
                  <a:pt x="0" y="48768"/>
                </a:lnTo>
                <a:lnTo>
                  <a:pt x="571" y="39909"/>
                </a:lnTo>
                <a:lnTo>
                  <a:pt x="24574" y="2833"/>
                </a:lnTo>
                <a:lnTo>
                  <a:pt x="32003" y="0"/>
                </a:lnTo>
                <a:lnTo>
                  <a:pt x="33527" y="4572"/>
                </a:lnTo>
                <a:lnTo>
                  <a:pt x="24383" y="7620"/>
                </a:lnTo>
                <a:lnTo>
                  <a:pt x="19811" y="12192"/>
                </a:lnTo>
                <a:lnTo>
                  <a:pt x="9143" y="48768"/>
                </a:lnTo>
                <a:lnTo>
                  <a:pt x="9667" y="57364"/>
                </a:lnTo>
                <a:lnTo>
                  <a:pt x="33527" y="92964"/>
                </a:lnTo>
                <a:lnTo>
                  <a:pt x="32003" y="97536"/>
                </a:lnTo>
                <a:close/>
              </a:path>
            </a:pathLst>
          </a:custGeom>
          <a:solidFill>
            <a:srgbClr val="000000"/>
          </a:solidFill>
        </p:spPr>
        <p:txBody>
          <a:bodyPr wrap="square" lIns="0" tIns="0" rIns="0" bIns="0" rtlCol="0"/>
          <a:lstStyle/>
          <a:p/>
        </p:txBody>
      </p:sp>
      <p:sp>
        <p:nvSpPr>
          <p:cNvPr id="42" name="object 42"/>
          <p:cNvSpPr txBox="1"/>
          <p:nvPr/>
        </p:nvSpPr>
        <p:spPr>
          <a:xfrm>
            <a:off x="1499090" y="6723283"/>
            <a:ext cx="2038985" cy="383540"/>
          </a:xfrm>
          <a:prstGeom prst="rect">
            <a:avLst/>
          </a:prstGeom>
        </p:spPr>
        <p:txBody>
          <a:bodyPr wrap="square" lIns="0" tIns="17145" rIns="0" bIns="0" rtlCol="0" vert="horz">
            <a:spAutoFit/>
          </a:bodyPr>
          <a:lstStyle/>
          <a:p>
            <a:pPr marL="200025" marR="43180" indent="-149860">
              <a:lnSpc>
                <a:spcPct val="115799"/>
              </a:lnSpc>
              <a:spcBef>
                <a:spcPts val="135"/>
              </a:spcBef>
              <a:tabLst>
                <a:tab pos="1199515" algn="l"/>
              </a:tabLst>
            </a:pPr>
            <a:r>
              <a:rPr dirty="0" baseline="-31400" sz="1725" spc="315">
                <a:latin typeface="Cambria"/>
                <a:cs typeface="Cambria"/>
              </a:rPr>
              <a:t>= </a:t>
            </a:r>
            <a:r>
              <a:rPr dirty="0" sz="800" spc="30">
                <a:latin typeface="Cambria"/>
                <a:cs typeface="Cambria"/>
              </a:rPr>
              <a:t>2412.4 </a:t>
            </a:r>
            <a:r>
              <a:rPr dirty="0" sz="800" spc="70">
                <a:latin typeface="Cambria"/>
                <a:cs typeface="Cambria"/>
              </a:rPr>
              <a:t>kip </a:t>
            </a:r>
            <a:r>
              <a:rPr dirty="0" baseline="-31400" sz="1725" spc="315">
                <a:latin typeface="Cambria"/>
                <a:cs typeface="Cambria"/>
              </a:rPr>
              <a:t>+ </a:t>
            </a:r>
            <a:r>
              <a:rPr dirty="0" sz="800" spc="45">
                <a:latin typeface="Cambria"/>
                <a:cs typeface="Cambria"/>
              </a:rPr>
              <a:t>2412.4kip </a:t>
            </a:r>
            <a:r>
              <a:rPr dirty="0" sz="800" spc="40">
                <a:latin typeface="Cambria"/>
                <a:cs typeface="Cambria"/>
              </a:rPr>
              <a:t>31.477in  923.531in</a:t>
            </a:r>
            <a:r>
              <a:rPr dirty="0" baseline="21367" sz="975" spc="60">
                <a:latin typeface="Cambria"/>
                <a:cs typeface="Cambria"/>
              </a:rPr>
              <a:t>2	</a:t>
            </a:r>
            <a:r>
              <a:rPr dirty="0" sz="800" spc="40">
                <a:latin typeface="Cambria"/>
                <a:cs typeface="Cambria"/>
              </a:rPr>
              <a:t>734356.oi</a:t>
            </a:r>
            <a:r>
              <a:rPr dirty="0" sz="800" spc="160">
                <a:latin typeface="Cambria"/>
                <a:cs typeface="Cambria"/>
              </a:rPr>
              <a:t> </a:t>
            </a:r>
            <a:r>
              <a:rPr dirty="0" baseline="21367" sz="975" spc="67">
                <a:latin typeface="Cambria"/>
                <a:cs typeface="Cambria"/>
              </a:rPr>
              <a:t>4</a:t>
            </a:r>
            <a:endParaRPr baseline="21367" sz="975">
              <a:latin typeface="Cambria"/>
              <a:cs typeface="Cambria"/>
            </a:endParaRPr>
          </a:p>
        </p:txBody>
      </p:sp>
      <p:sp>
        <p:nvSpPr>
          <p:cNvPr id="43" name="object 43"/>
          <p:cNvSpPr/>
          <p:nvPr/>
        </p:nvSpPr>
        <p:spPr>
          <a:xfrm>
            <a:off x="2424683" y="6958584"/>
            <a:ext cx="1164590" cy="0"/>
          </a:xfrm>
          <a:custGeom>
            <a:avLst/>
            <a:gdLst/>
            <a:ahLst/>
            <a:cxnLst/>
            <a:rect l="l" t="t" r="r" b="b"/>
            <a:pathLst>
              <a:path w="1164589" h="0">
                <a:moveTo>
                  <a:pt x="0" y="0"/>
                </a:moveTo>
                <a:lnTo>
                  <a:pt x="1164335" y="0"/>
                </a:lnTo>
              </a:path>
            </a:pathLst>
          </a:custGeom>
          <a:ln w="9143">
            <a:solidFill>
              <a:srgbClr val="000000"/>
            </a:solidFill>
          </a:ln>
        </p:spPr>
        <p:txBody>
          <a:bodyPr wrap="square" lIns="0" tIns="0" rIns="0" bIns="0" rtlCol="0"/>
          <a:lstStyle/>
          <a:p/>
        </p:txBody>
      </p:sp>
      <p:sp>
        <p:nvSpPr>
          <p:cNvPr id="44" name="object 44"/>
          <p:cNvSpPr txBox="1"/>
          <p:nvPr/>
        </p:nvSpPr>
        <p:spPr>
          <a:xfrm>
            <a:off x="3611417" y="6842206"/>
            <a:ext cx="133985" cy="199390"/>
          </a:xfrm>
          <a:prstGeom prst="rect">
            <a:avLst/>
          </a:prstGeom>
        </p:spPr>
        <p:txBody>
          <a:bodyPr wrap="square" lIns="0" tIns="11430" rIns="0" bIns="0" rtlCol="0" vert="horz">
            <a:spAutoFit/>
          </a:bodyPr>
          <a:lstStyle/>
          <a:p>
            <a:pPr marL="12700">
              <a:lnSpc>
                <a:spcPct val="100000"/>
              </a:lnSpc>
              <a:spcBef>
                <a:spcPts val="90"/>
              </a:spcBef>
            </a:pPr>
            <a:r>
              <a:rPr dirty="0" sz="1150" spc="210">
                <a:latin typeface="Cambria"/>
                <a:cs typeface="Cambria"/>
              </a:rPr>
              <a:t>−</a:t>
            </a:r>
            <a:endParaRPr sz="1150">
              <a:latin typeface="Cambria"/>
              <a:cs typeface="Cambria"/>
            </a:endParaRPr>
          </a:p>
        </p:txBody>
      </p:sp>
      <p:sp>
        <p:nvSpPr>
          <p:cNvPr id="45" name="object 45"/>
          <p:cNvSpPr/>
          <p:nvPr/>
        </p:nvSpPr>
        <p:spPr>
          <a:xfrm>
            <a:off x="3771900" y="6795516"/>
            <a:ext cx="668020" cy="97790"/>
          </a:xfrm>
          <a:custGeom>
            <a:avLst/>
            <a:gdLst/>
            <a:ahLst/>
            <a:cxnLst/>
            <a:rect l="l" t="t" r="r" b="b"/>
            <a:pathLst>
              <a:path w="668020" h="97790">
                <a:moveTo>
                  <a:pt x="637031" y="97536"/>
                </a:moveTo>
                <a:lnTo>
                  <a:pt x="635507" y="92964"/>
                </a:lnTo>
                <a:lnTo>
                  <a:pt x="643127" y="91440"/>
                </a:lnTo>
                <a:lnTo>
                  <a:pt x="649223" y="85344"/>
                </a:lnTo>
                <a:lnTo>
                  <a:pt x="652271" y="77724"/>
                </a:lnTo>
                <a:lnTo>
                  <a:pt x="655153" y="71699"/>
                </a:lnTo>
                <a:lnTo>
                  <a:pt x="657034" y="64960"/>
                </a:lnTo>
                <a:lnTo>
                  <a:pt x="658058" y="57364"/>
                </a:lnTo>
                <a:lnTo>
                  <a:pt x="658367" y="48768"/>
                </a:lnTo>
                <a:lnTo>
                  <a:pt x="658058" y="40171"/>
                </a:lnTo>
                <a:lnTo>
                  <a:pt x="657034" y="32575"/>
                </a:lnTo>
                <a:lnTo>
                  <a:pt x="655153" y="25836"/>
                </a:lnTo>
                <a:lnTo>
                  <a:pt x="652271" y="19812"/>
                </a:lnTo>
                <a:lnTo>
                  <a:pt x="649223" y="12192"/>
                </a:lnTo>
                <a:lnTo>
                  <a:pt x="643127" y="7620"/>
                </a:lnTo>
                <a:lnTo>
                  <a:pt x="635507" y="4572"/>
                </a:lnTo>
                <a:lnTo>
                  <a:pt x="637031" y="0"/>
                </a:lnTo>
                <a:lnTo>
                  <a:pt x="665416" y="31623"/>
                </a:lnTo>
                <a:lnTo>
                  <a:pt x="667511" y="48768"/>
                </a:lnTo>
                <a:lnTo>
                  <a:pt x="666964" y="57626"/>
                </a:lnTo>
                <a:lnTo>
                  <a:pt x="643604" y="94916"/>
                </a:lnTo>
                <a:lnTo>
                  <a:pt x="637031" y="97536"/>
                </a:lnTo>
                <a:close/>
              </a:path>
              <a:path w="668020" h="97790">
                <a:moveTo>
                  <a:pt x="32003" y="97536"/>
                </a:moveTo>
                <a:lnTo>
                  <a:pt x="2285" y="65913"/>
                </a:lnTo>
                <a:lnTo>
                  <a:pt x="0" y="48768"/>
                </a:lnTo>
                <a:lnTo>
                  <a:pt x="571" y="39909"/>
                </a:lnTo>
                <a:lnTo>
                  <a:pt x="24574" y="2833"/>
                </a:lnTo>
                <a:lnTo>
                  <a:pt x="32003" y="0"/>
                </a:lnTo>
                <a:lnTo>
                  <a:pt x="33527" y="4572"/>
                </a:lnTo>
                <a:lnTo>
                  <a:pt x="24383" y="7620"/>
                </a:lnTo>
                <a:lnTo>
                  <a:pt x="19811" y="12192"/>
                </a:lnTo>
                <a:lnTo>
                  <a:pt x="9143" y="48768"/>
                </a:lnTo>
                <a:lnTo>
                  <a:pt x="9667" y="57364"/>
                </a:lnTo>
                <a:lnTo>
                  <a:pt x="33527" y="92964"/>
                </a:lnTo>
                <a:lnTo>
                  <a:pt x="32003" y="97536"/>
                </a:lnTo>
                <a:close/>
              </a:path>
            </a:pathLst>
          </a:custGeom>
          <a:solidFill>
            <a:srgbClr val="000000"/>
          </a:solidFill>
        </p:spPr>
        <p:txBody>
          <a:bodyPr wrap="square" lIns="0" tIns="0" rIns="0" bIns="0" rtlCol="0"/>
          <a:lstStyle/>
          <a:p/>
        </p:txBody>
      </p:sp>
      <p:sp>
        <p:nvSpPr>
          <p:cNvPr id="46" name="object 46"/>
          <p:cNvSpPr txBox="1"/>
          <p:nvPr/>
        </p:nvSpPr>
        <p:spPr>
          <a:xfrm>
            <a:off x="3522962" y="6758553"/>
            <a:ext cx="893444" cy="151765"/>
          </a:xfrm>
          <a:prstGeom prst="rect">
            <a:avLst/>
          </a:prstGeom>
        </p:spPr>
        <p:txBody>
          <a:bodyPr wrap="square" lIns="0" tIns="15875" rIns="0" bIns="0" rtlCol="0" vert="horz">
            <a:spAutoFit/>
          </a:bodyPr>
          <a:lstStyle/>
          <a:p>
            <a:pPr marL="12700">
              <a:lnSpc>
                <a:spcPct val="100000"/>
              </a:lnSpc>
              <a:spcBef>
                <a:spcPts val="125"/>
              </a:spcBef>
              <a:tabLst>
                <a:tab pos="285115" algn="l"/>
              </a:tabLst>
            </a:pPr>
            <a:r>
              <a:rPr dirty="0" sz="650" spc="45">
                <a:latin typeface="Cambria"/>
                <a:cs typeface="Cambria"/>
              </a:rPr>
              <a:t>2	</a:t>
            </a:r>
            <a:r>
              <a:rPr dirty="0" baseline="3472" sz="1200" spc="89">
                <a:latin typeface="Cambria"/>
                <a:cs typeface="Cambria"/>
              </a:rPr>
              <a:t>3514.22k·ft</a:t>
            </a:r>
            <a:endParaRPr baseline="3472" sz="1200">
              <a:latin typeface="Cambria"/>
              <a:cs typeface="Cambria"/>
            </a:endParaRPr>
          </a:p>
        </p:txBody>
      </p:sp>
      <p:sp>
        <p:nvSpPr>
          <p:cNvPr id="47" name="object 47"/>
          <p:cNvSpPr/>
          <p:nvPr/>
        </p:nvSpPr>
        <p:spPr>
          <a:xfrm>
            <a:off x="4457700" y="6757416"/>
            <a:ext cx="283845" cy="173990"/>
          </a:xfrm>
          <a:custGeom>
            <a:avLst/>
            <a:gdLst/>
            <a:ahLst/>
            <a:cxnLst/>
            <a:rect l="l" t="t" r="r" b="b"/>
            <a:pathLst>
              <a:path w="283845" h="173990">
                <a:moveTo>
                  <a:pt x="246888" y="173736"/>
                </a:moveTo>
                <a:lnTo>
                  <a:pt x="245364" y="169164"/>
                </a:lnTo>
                <a:lnTo>
                  <a:pt x="251698" y="163972"/>
                </a:lnTo>
                <a:lnTo>
                  <a:pt x="257175" y="157353"/>
                </a:lnTo>
                <a:lnTo>
                  <a:pt x="272224" y="115062"/>
                </a:lnTo>
                <a:lnTo>
                  <a:pt x="274320" y="86868"/>
                </a:lnTo>
                <a:lnTo>
                  <a:pt x="273772" y="72342"/>
                </a:lnTo>
                <a:lnTo>
                  <a:pt x="262080" y="24717"/>
                </a:lnTo>
                <a:lnTo>
                  <a:pt x="245364" y="4572"/>
                </a:lnTo>
                <a:lnTo>
                  <a:pt x="246888" y="0"/>
                </a:lnTo>
                <a:lnTo>
                  <a:pt x="274320" y="32004"/>
                </a:lnTo>
                <a:lnTo>
                  <a:pt x="282892" y="71437"/>
                </a:lnTo>
                <a:lnTo>
                  <a:pt x="283464" y="86868"/>
                </a:lnTo>
                <a:lnTo>
                  <a:pt x="282892" y="102298"/>
                </a:lnTo>
                <a:lnTo>
                  <a:pt x="274320" y="141732"/>
                </a:lnTo>
                <a:lnTo>
                  <a:pt x="254603" y="168306"/>
                </a:lnTo>
                <a:lnTo>
                  <a:pt x="246888" y="173736"/>
                </a:lnTo>
                <a:close/>
              </a:path>
              <a:path w="283845" h="173990">
                <a:moveTo>
                  <a:pt x="38100" y="173736"/>
                </a:moveTo>
                <a:lnTo>
                  <a:pt x="10668" y="141732"/>
                </a:lnTo>
                <a:lnTo>
                  <a:pt x="595" y="102298"/>
                </a:lnTo>
                <a:lnTo>
                  <a:pt x="0" y="86868"/>
                </a:lnTo>
                <a:lnTo>
                  <a:pt x="595" y="71437"/>
                </a:lnTo>
                <a:lnTo>
                  <a:pt x="10668" y="32004"/>
                </a:lnTo>
                <a:lnTo>
                  <a:pt x="38100" y="0"/>
                </a:lnTo>
                <a:lnTo>
                  <a:pt x="39624" y="4572"/>
                </a:lnTo>
                <a:lnTo>
                  <a:pt x="33075" y="9763"/>
                </a:lnTo>
                <a:lnTo>
                  <a:pt x="27241" y="16383"/>
                </a:lnTo>
                <a:lnTo>
                  <a:pt x="12192" y="58674"/>
                </a:lnTo>
                <a:lnTo>
                  <a:pt x="10668" y="86868"/>
                </a:lnTo>
                <a:lnTo>
                  <a:pt x="11001" y="101393"/>
                </a:lnTo>
                <a:lnTo>
                  <a:pt x="22264" y="149018"/>
                </a:lnTo>
                <a:lnTo>
                  <a:pt x="39624" y="169164"/>
                </a:lnTo>
                <a:lnTo>
                  <a:pt x="38100" y="173736"/>
                </a:lnTo>
                <a:close/>
              </a:path>
            </a:pathLst>
          </a:custGeom>
          <a:solidFill>
            <a:srgbClr val="000000"/>
          </a:solidFill>
        </p:spPr>
        <p:txBody>
          <a:bodyPr wrap="square" lIns="0" tIns="0" rIns="0" bIns="0" rtlCol="0"/>
          <a:lstStyle/>
          <a:p/>
        </p:txBody>
      </p:sp>
      <p:sp>
        <p:nvSpPr>
          <p:cNvPr id="48" name="object 48"/>
          <p:cNvSpPr txBox="1"/>
          <p:nvPr/>
        </p:nvSpPr>
        <p:spPr>
          <a:xfrm>
            <a:off x="4489198" y="6702822"/>
            <a:ext cx="222885" cy="254000"/>
          </a:xfrm>
          <a:prstGeom prst="rect">
            <a:avLst/>
          </a:prstGeom>
        </p:spPr>
        <p:txBody>
          <a:bodyPr wrap="square" lIns="0" tIns="11430" rIns="0" bIns="0" rtlCol="0" vert="horz">
            <a:spAutoFit/>
          </a:bodyPr>
          <a:lstStyle/>
          <a:p>
            <a:pPr marL="36830" marR="5080" indent="-24765">
              <a:lnSpc>
                <a:spcPct val="115399"/>
              </a:lnSpc>
              <a:spcBef>
                <a:spcPts val="90"/>
              </a:spcBef>
            </a:pPr>
            <a:r>
              <a:rPr dirty="0" sz="650" spc="45">
                <a:latin typeface="Cambria"/>
                <a:cs typeface="Cambria"/>
              </a:rPr>
              <a:t>1</a:t>
            </a:r>
            <a:r>
              <a:rPr dirty="0" sz="650" spc="40">
                <a:latin typeface="Cambria"/>
                <a:cs typeface="Cambria"/>
              </a:rPr>
              <a:t>2</a:t>
            </a:r>
            <a:r>
              <a:rPr dirty="0" sz="650" spc="70">
                <a:latin typeface="Cambria"/>
                <a:cs typeface="Cambria"/>
              </a:rPr>
              <a:t>i</a:t>
            </a:r>
            <a:r>
              <a:rPr dirty="0" sz="650" spc="70">
                <a:latin typeface="Cambria"/>
                <a:cs typeface="Cambria"/>
              </a:rPr>
              <a:t>n  </a:t>
            </a:r>
            <a:r>
              <a:rPr dirty="0" sz="650" spc="125">
                <a:latin typeface="Cambria"/>
                <a:cs typeface="Cambria"/>
              </a:rPr>
              <a:t>1ft</a:t>
            </a:r>
            <a:endParaRPr sz="650">
              <a:latin typeface="Cambria"/>
              <a:cs typeface="Cambria"/>
            </a:endParaRPr>
          </a:p>
        </p:txBody>
      </p:sp>
      <p:sp>
        <p:nvSpPr>
          <p:cNvPr id="49" name="object 49"/>
          <p:cNvSpPr/>
          <p:nvPr/>
        </p:nvSpPr>
        <p:spPr>
          <a:xfrm>
            <a:off x="4500372" y="6844284"/>
            <a:ext cx="198120" cy="0"/>
          </a:xfrm>
          <a:custGeom>
            <a:avLst/>
            <a:gdLst/>
            <a:ahLst/>
            <a:cxnLst/>
            <a:rect l="l" t="t" r="r" b="b"/>
            <a:pathLst>
              <a:path w="198120" h="0">
                <a:moveTo>
                  <a:pt x="0" y="0"/>
                </a:moveTo>
                <a:lnTo>
                  <a:pt x="198119" y="0"/>
                </a:lnTo>
              </a:path>
            </a:pathLst>
          </a:custGeom>
          <a:ln w="6096">
            <a:solidFill>
              <a:srgbClr val="000000"/>
            </a:solidFill>
          </a:ln>
        </p:spPr>
        <p:txBody>
          <a:bodyPr wrap="square" lIns="0" tIns="0" rIns="0" bIns="0" rtlCol="0"/>
          <a:lstStyle/>
          <a:p/>
        </p:txBody>
      </p:sp>
      <p:sp>
        <p:nvSpPr>
          <p:cNvPr id="50" name="object 50"/>
          <p:cNvSpPr/>
          <p:nvPr/>
        </p:nvSpPr>
        <p:spPr>
          <a:xfrm>
            <a:off x="4760976" y="6795516"/>
            <a:ext cx="502920" cy="97790"/>
          </a:xfrm>
          <a:custGeom>
            <a:avLst/>
            <a:gdLst/>
            <a:ahLst/>
            <a:cxnLst/>
            <a:rect l="l" t="t" r="r" b="b"/>
            <a:pathLst>
              <a:path w="502920" h="97790">
                <a:moveTo>
                  <a:pt x="472439" y="97536"/>
                </a:moveTo>
                <a:lnTo>
                  <a:pt x="470915" y="92964"/>
                </a:lnTo>
                <a:lnTo>
                  <a:pt x="478535" y="91440"/>
                </a:lnTo>
                <a:lnTo>
                  <a:pt x="484631" y="85344"/>
                </a:lnTo>
                <a:lnTo>
                  <a:pt x="487679" y="77724"/>
                </a:lnTo>
                <a:lnTo>
                  <a:pt x="490561" y="71699"/>
                </a:lnTo>
                <a:lnTo>
                  <a:pt x="492442" y="64960"/>
                </a:lnTo>
                <a:lnTo>
                  <a:pt x="493466" y="57364"/>
                </a:lnTo>
                <a:lnTo>
                  <a:pt x="493775" y="48768"/>
                </a:lnTo>
                <a:lnTo>
                  <a:pt x="493466" y="40171"/>
                </a:lnTo>
                <a:lnTo>
                  <a:pt x="492442" y="32575"/>
                </a:lnTo>
                <a:lnTo>
                  <a:pt x="490561" y="25836"/>
                </a:lnTo>
                <a:lnTo>
                  <a:pt x="487679" y="19812"/>
                </a:lnTo>
                <a:lnTo>
                  <a:pt x="484631" y="12192"/>
                </a:lnTo>
                <a:lnTo>
                  <a:pt x="478535" y="7620"/>
                </a:lnTo>
                <a:lnTo>
                  <a:pt x="470915" y="4572"/>
                </a:lnTo>
                <a:lnTo>
                  <a:pt x="472439" y="0"/>
                </a:lnTo>
                <a:lnTo>
                  <a:pt x="500824" y="31623"/>
                </a:lnTo>
                <a:lnTo>
                  <a:pt x="502919" y="48768"/>
                </a:lnTo>
                <a:lnTo>
                  <a:pt x="502372" y="57626"/>
                </a:lnTo>
                <a:lnTo>
                  <a:pt x="479012" y="94916"/>
                </a:lnTo>
                <a:lnTo>
                  <a:pt x="472439" y="97536"/>
                </a:lnTo>
                <a:close/>
              </a:path>
              <a:path w="502920" h="97790">
                <a:moveTo>
                  <a:pt x="32003" y="97536"/>
                </a:moveTo>
                <a:lnTo>
                  <a:pt x="2285" y="65913"/>
                </a:lnTo>
                <a:lnTo>
                  <a:pt x="0" y="48768"/>
                </a:lnTo>
                <a:lnTo>
                  <a:pt x="571" y="39909"/>
                </a:lnTo>
                <a:lnTo>
                  <a:pt x="24574" y="2833"/>
                </a:lnTo>
                <a:lnTo>
                  <a:pt x="32003" y="0"/>
                </a:lnTo>
                <a:lnTo>
                  <a:pt x="33527" y="4572"/>
                </a:lnTo>
                <a:lnTo>
                  <a:pt x="24383" y="7620"/>
                </a:lnTo>
                <a:lnTo>
                  <a:pt x="19811" y="12192"/>
                </a:lnTo>
                <a:lnTo>
                  <a:pt x="9143" y="48768"/>
                </a:lnTo>
                <a:lnTo>
                  <a:pt x="9667" y="57364"/>
                </a:lnTo>
                <a:lnTo>
                  <a:pt x="33527" y="92964"/>
                </a:lnTo>
                <a:lnTo>
                  <a:pt x="32003" y="97536"/>
                </a:lnTo>
                <a:close/>
              </a:path>
            </a:pathLst>
          </a:custGeom>
          <a:solidFill>
            <a:srgbClr val="000000"/>
          </a:solidFill>
        </p:spPr>
        <p:txBody>
          <a:bodyPr wrap="square" lIns="0" tIns="0" rIns="0" bIns="0" rtlCol="0"/>
          <a:lstStyle/>
          <a:p/>
        </p:txBody>
      </p:sp>
      <p:sp>
        <p:nvSpPr>
          <p:cNvPr id="51" name="object 51"/>
          <p:cNvSpPr txBox="1"/>
          <p:nvPr/>
        </p:nvSpPr>
        <p:spPr>
          <a:xfrm>
            <a:off x="4784792" y="6755343"/>
            <a:ext cx="457200" cy="151765"/>
          </a:xfrm>
          <a:prstGeom prst="rect">
            <a:avLst/>
          </a:prstGeom>
        </p:spPr>
        <p:txBody>
          <a:bodyPr wrap="square" lIns="0" tIns="15875" rIns="0" bIns="0" rtlCol="0" vert="horz">
            <a:spAutoFit/>
          </a:bodyPr>
          <a:lstStyle/>
          <a:p>
            <a:pPr marL="12700">
              <a:lnSpc>
                <a:spcPct val="100000"/>
              </a:lnSpc>
              <a:spcBef>
                <a:spcPts val="125"/>
              </a:spcBef>
            </a:pPr>
            <a:r>
              <a:rPr dirty="0" sz="800" spc="35">
                <a:latin typeface="Cambria"/>
                <a:cs typeface="Cambria"/>
              </a:rPr>
              <a:t>31</a:t>
            </a:r>
            <a:r>
              <a:rPr dirty="0" sz="800">
                <a:latin typeface="Cambria"/>
                <a:cs typeface="Cambria"/>
              </a:rPr>
              <a:t>.</a:t>
            </a:r>
            <a:r>
              <a:rPr dirty="0" sz="800" spc="35">
                <a:latin typeface="Cambria"/>
                <a:cs typeface="Cambria"/>
              </a:rPr>
              <a:t>477</a:t>
            </a:r>
            <a:r>
              <a:rPr dirty="0" sz="800" spc="60">
                <a:latin typeface="Cambria"/>
                <a:cs typeface="Cambria"/>
              </a:rPr>
              <a:t>i</a:t>
            </a:r>
            <a:r>
              <a:rPr dirty="0" sz="800" spc="90">
                <a:latin typeface="Cambria"/>
                <a:cs typeface="Cambria"/>
              </a:rPr>
              <a:t>n</a:t>
            </a:r>
            <a:endParaRPr sz="800">
              <a:latin typeface="Cambria"/>
              <a:cs typeface="Cambria"/>
            </a:endParaRPr>
          </a:p>
        </p:txBody>
      </p:sp>
      <p:sp>
        <p:nvSpPr>
          <p:cNvPr id="52" name="object 52"/>
          <p:cNvSpPr txBox="1"/>
          <p:nvPr/>
        </p:nvSpPr>
        <p:spPr>
          <a:xfrm>
            <a:off x="4172646" y="6954990"/>
            <a:ext cx="688975" cy="151765"/>
          </a:xfrm>
          <a:prstGeom prst="rect">
            <a:avLst/>
          </a:prstGeom>
        </p:spPr>
        <p:txBody>
          <a:bodyPr wrap="square" lIns="0" tIns="15875" rIns="0" bIns="0" rtlCol="0" vert="horz">
            <a:spAutoFit/>
          </a:bodyPr>
          <a:lstStyle/>
          <a:p>
            <a:pPr marL="38100">
              <a:lnSpc>
                <a:spcPct val="100000"/>
              </a:lnSpc>
              <a:spcBef>
                <a:spcPts val="125"/>
              </a:spcBef>
            </a:pPr>
            <a:r>
              <a:rPr dirty="0" sz="800" spc="35">
                <a:latin typeface="Cambria"/>
                <a:cs typeface="Cambria"/>
              </a:rPr>
              <a:t>734356.oi</a:t>
            </a:r>
            <a:r>
              <a:rPr dirty="0" sz="800" spc="155">
                <a:latin typeface="Cambria"/>
                <a:cs typeface="Cambria"/>
              </a:rPr>
              <a:t> </a:t>
            </a:r>
            <a:r>
              <a:rPr dirty="0" baseline="21367" sz="975" spc="67">
                <a:latin typeface="Cambria"/>
                <a:cs typeface="Cambria"/>
              </a:rPr>
              <a:t>4</a:t>
            </a:r>
            <a:endParaRPr baseline="21367" sz="975">
              <a:latin typeface="Cambria"/>
              <a:cs typeface="Cambria"/>
            </a:endParaRPr>
          </a:p>
        </p:txBody>
      </p:sp>
      <p:sp>
        <p:nvSpPr>
          <p:cNvPr id="53" name="object 53"/>
          <p:cNvSpPr/>
          <p:nvPr/>
        </p:nvSpPr>
        <p:spPr>
          <a:xfrm>
            <a:off x="3762756" y="6958584"/>
            <a:ext cx="1511935" cy="0"/>
          </a:xfrm>
          <a:custGeom>
            <a:avLst/>
            <a:gdLst/>
            <a:ahLst/>
            <a:cxnLst/>
            <a:rect l="l" t="t" r="r" b="b"/>
            <a:pathLst>
              <a:path w="1511935" h="0">
                <a:moveTo>
                  <a:pt x="0" y="0"/>
                </a:moveTo>
                <a:lnTo>
                  <a:pt x="1511808" y="0"/>
                </a:lnTo>
              </a:path>
            </a:pathLst>
          </a:custGeom>
          <a:ln w="9143">
            <a:solidFill>
              <a:srgbClr val="000000"/>
            </a:solidFill>
          </a:ln>
        </p:spPr>
        <p:txBody>
          <a:bodyPr wrap="square" lIns="0" tIns="0" rIns="0" bIns="0" rtlCol="0"/>
          <a:lstStyle/>
          <a:p/>
        </p:txBody>
      </p:sp>
      <p:sp>
        <p:nvSpPr>
          <p:cNvPr id="54" name="object 54"/>
          <p:cNvSpPr txBox="1"/>
          <p:nvPr/>
        </p:nvSpPr>
        <p:spPr>
          <a:xfrm>
            <a:off x="5303030" y="6842206"/>
            <a:ext cx="750570" cy="199390"/>
          </a:xfrm>
          <a:prstGeom prst="rect">
            <a:avLst/>
          </a:prstGeom>
        </p:spPr>
        <p:txBody>
          <a:bodyPr wrap="square" lIns="0" tIns="11430" rIns="0" bIns="0" rtlCol="0" vert="horz">
            <a:spAutoFit/>
          </a:bodyPr>
          <a:lstStyle/>
          <a:p>
            <a:pPr marL="12700">
              <a:lnSpc>
                <a:spcPct val="100000"/>
              </a:lnSpc>
              <a:spcBef>
                <a:spcPts val="90"/>
              </a:spcBef>
            </a:pPr>
            <a:r>
              <a:rPr dirty="0" sz="1150" spc="210">
                <a:latin typeface="Cambria"/>
                <a:cs typeface="Cambria"/>
              </a:rPr>
              <a:t>=</a:t>
            </a:r>
            <a:r>
              <a:rPr dirty="0" sz="1150" spc="-10">
                <a:latin typeface="Cambria"/>
                <a:cs typeface="Cambria"/>
              </a:rPr>
              <a:t> </a:t>
            </a:r>
            <a:r>
              <a:rPr dirty="0" sz="1150" spc="-5">
                <a:latin typeface="Cambria"/>
                <a:cs typeface="Cambria"/>
              </a:rPr>
              <a:t>4.059 </a:t>
            </a:r>
            <a:r>
              <a:rPr dirty="0" sz="1150" spc="-10">
                <a:latin typeface="Cambria"/>
                <a:cs typeface="Cambria"/>
              </a:rPr>
              <a:t>𝑘𝑠𝑖</a:t>
            </a:r>
            <a:endParaRPr sz="1150">
              <a:latin typeface="Cambria"/>
              <a:cs typeface="Cambria"/>
            </a:endParaRPr>
          </a:p>
        </p:txBody>
      </p:sp>
      <p:sp>
        <p:nvSpPr>
          <p:cNvPr id="55" name="object 55"/>
          <p:cNvSpPr txBox="1"/>
          <p:nvPr/>
        </p:nvSpPr>
        <p:spPr>
          <a:xfrm>
            <a:off x="1392409" y="7218599"/>
            <a:ext cx="216535" cy="151765"/>
          </a:xfrm>
          <a:prstGeom prst="rect">
            <a:avLst/>
          </a:prstGeom>
        </p:spPr>
        <p:txBody>
          <a:bodyPr wrap="square" lIns="0" tIns="15875" rIns="0" bIns="0" rtlCol="0" vert="horz">
            <a:spAutoFit/>
          </a:bodyPr>
          <a:lstStyle/>
          <a:p>
            <a:pPr marL="12700">
              <a:lnSpc>
                <a:spcPct val="100000"/>
              </a:lnSpc>
              <a:spcBef>
                <a:spcPts val="125"/>
              </a:spcBef>
            </a:pPr>
            <a:r>
              <a:rPr dirty="0" sz="800" spc="65">
                <a:latin typeface="Cambria"/>
                <a:cs typeface="Cambria"/>
              </a:rPr>
              <a:t>p</a:t>
            </a:r>
            <a:r>
              <a:rPr dirty="0" sz="800" spc="65">
                <a:latin typeface="Cambria"/>
                <a:cs typeface="Cambria"/>
              </a:rPr>
              <a:t>E</a:t>
            </a:r>
            <a:r>
              <a:rPr dirty="0" sz="800" spc="110">
                <a:latin typeface="Cambria"/>
                <a:cs typeface="Cambria"/>
              </a:rPr>
              <a:t>s</a:t>
            </a:r>
            <a:endParaRPr sz="800">
              <a:latin typeface="Cambria"/>
              <a:cs typeface="Cambria"/>
            </a:endParaRPr>
          </a:p>
        </p:txBody>
      </p:sp>
      <p:sp>
        <p:nvSpPr>
          <p:cNvPr id="56" name="object 56"/>
          <p:cNvSpPr txBox="1"/>
          <p:nvPr/>
        </p:nvSpPr>
        <p:spPr>
          <a:xfrm>
            <a:off x="1854155" y="7104317"/>
            <a:ext cx="481965" cy="151765"/>
          </a:xfrm>
          <a:prstGeom prst="rect">
            <a:avLst/>
          </a:prstGeom>
        </p:spPr>
        <p:txBody>
          <a:bodyPr wrap="square" lIns="0" tIns="15875" rIns="0" bIns="0" rtlCol="0" vert="horz">
            <a:spAutoFit/>
          </a:bodyPr>
          <a:lstStyle/>
          <a:p>
            <a:pPr marL="12700">
              <a:lnSpc>
                <a:spcPct val="100000"/>
              </a:lnSpc>
              <a:spcBef>
                <a:spcPts val="125"/>
              </a:spcBef>
            </a:pPr>
            <a:r>
              <a:rPr dirty="0" sz="800" spc="35">
                <a:latin typeface="Cambria"/>
                <a:cs typeface="Cambria"/>
              </a:rPr>
              <a:t>285</a:t>
            </a:r>
            <a:r>
              <a:rPr dirty="0" sz="800" spc="50">
                <a:latin typeface="Cambria"/>
                <a:cs typeface="Cambria"/>
              </a:rPr>
              <a:t>oo</a:t>
            </a:r>
            <a:r>
              <a:rPr dirty="0" sz="800" spc="80">
                <a:latin typeface="Cambria"/>
                <a:cs typeface="Cambria"/>
              </a:rPr>
              <a:t>k</a:t>
            </a:r>
            <a:r>
              <a:rPr dirty="0" sz="800" spc="50">
                <a:latin typeface="Cambria"/>
                <a:cs typeface="Cambria"/>
              </a:rPr>
              <a:t>s</a:t>
            </a:r>
            <a:r>
              <a:rPr dirty="0" sz="800" spc="65">
                <a:latin typeface="Cambria"/>
                <a:cs typeface="Cambria"/>
              </a:rPr>
              <a:t>i</a:t>
            </a:r>
            <a:endParaRPr sz="800">
              <a:latin typeface="Cambria"/>
              <a:cs typeface="Cambria"/>
            </a:endParaRPr>
          </a:p>
        </p:txBody>
      </p:sp>
      <p:sp>
        <p:nvSpPr>
          <p:cNvPr id="57" name="object 57"/>
          <p:cNvSpPr txBox="1"/>
          <p:nvPr/>
        </p:nvSpPr>
        <p:spPr>
          <a:xfrm>
            <a:off x="1782529" y="7262823"/>
            <a:ext cx="625475" cy="151765"/>
          </a:xfrm>
          <a:prstGeom prst="rect">
            <a:avLst/>
          </a:prstGeom>
        </p:spPr>
        <p:txBody>
          <a:bodyPr wrap="square" lIns="0" tIns="15875" rIns="0" bIns="0" rtlCol="0" vert="horz">
            <a:spAutoFit/>
          </a:bodyPr>
          <a:lstStyle/>
          <a:p>
            <a:pPr marL="12700">
              <a:lnSpc>
                <a:spcPct val="100000"/>
              </a:lnSpc>
              <a:spcBef>
                <a:spcPts val="125"/>
              </a:spcBef>
            </a:pPr>
            <a:r>
              <a:rPr dirty="0" sz="800" spc="40">
                <a:latin typeface="Cambria"/>
                <a:cs typeface="Cambria"/>
              </a:rPr>
              <a:t>558o.731ksi</a:t>
            </a:r>
            <a:endParaRPr sz="800">
              <a:latin typeface="Cambria"/>
              <a:cs typeface="Cambria"/>
            </a:endParaRPr>
          </a:p>
        </p:txBody>
      </p:sp>
      <p:sp>
        <p:nvSpPr>
          <p:cNvPr id="58" name="object 58"/>
          <p:cNvSpPr/>
          <p:nvPr/>
        </p:nvSpPr>
        <p:spPr>
          <a:xfrm>
            <a:off x="1793748" y="7266432"/>
            <a:ext cx="607060" cy="0"/>
          </a:xfrm>
          <a:custGeom>
            <a:avLst/>
            <a:gdLst/>
            <a:ahLst/>
            <a:cxnLst/>
            <a:rect l="l" t="t" r="r" b="b"/>
            <a:pathLst>
              <a:path w="607060" h="0">
                <a:moveTo>
                  <a:pt x="0" y="0"/>
                </a:moveTo>
                <a:lnTo>
                  <a:pt x="606551" y="0"/>
                </a:lnTo>
              </a:path>
            </a:pathLst>
          </a:custGeom>
          <a:ln w="9143">
            <a:solidFill>
              <a:srgbClr val="000000"/>
            </a:solidFill>
          </a:ln>
        </p:spPr>
        <p:txBody>
          <a:bodyPr wrap="square" lIns="0" tIns="0" rIns="0" bIns="0" rtlCol="0"/>
          <a:lstStyle/>
          <a:p/>
        </p:txBody>
      </p:sp>
      <p:sp>
        <p:nvSpPr>
          <p:cNvPr id="59" name="object 59"/>
          <p:cNvSpPr/>
          <p:nvPr/>
        </p:nvSpPr>
        <p:spPr>
          <a:xfrm>
            <a:off x="2436876" y="7199376"/>
            <a:ext cx="643255" cy="134620"/>
          </a:xfrm>
          <a:custGeom>
            <a:avLst/>
            <a:gdLst/>
            <a:ahLst/>
            <a:cxnLst/>
            <a:rect l="l" t="t" r="r" b="b"/>
            <a:pathLst>
              <a:path w="643255" h="134620">
                <a:moveTo>
                  <a:pt x="600456" y="134112"/>
                </a:moveTo>
                <a:lnTo>
                  <a:pt x="598932" y="128016"/>
                </a:lnTo>
                <a:lnTo>
                  <a:pt x="606599" y="124896"/>
                </a:lnTo>
                <a:lnTo>
                  <a:pt x="613410" y="120205"/>
                </a:lnTo>
                <a:lnTo>
                  <a:pt x="630602" y="77533"/>
                </a:lnTo>
                <a:lnTo>
                  <a:pt x="630936" y="65532"/>
                </a:lnTo>
                <a:lnTo>
                  <a:pt x="630602" y="54411"/>
                </a:lnTo>
                <a:lnTo>
                  <a:pt x="613410" y="12954"/>
                </a:lnTo>
                <a:lnTo>
                  <a:pt x="598932" y="4572"/>
                </a:lnTo>
                <a:lnTo>
                  <a:pt x="600456" y="0"/>
                </a:lnTo>
                <a:lnTo>
                  <a:pt x="632460" y="22860"/>
                </a:lnTo>
                <a:lnTo>
                  <a:pt x="643128" y="67056"/>
                </a:lnTo>
                <a:lnTo>
                  <a:pt x="642532" y="79295"/>
                </a:lnTo>
                <a:lnTo>
                  <a:pt x="626173" y="118038"/>
                </a:lnTo>
                <a:lnTo>
                  <a:pt x="610171" y="130087"/>
                </a:lnTo>
                <a:lnTo>
                  <a:pt x="600456" y="134112"/>
                </a:lnTo>
                <a:close/>
              </a:path>
              <a:path w="643255" h="134620">
                <a:moveTo>
                  <a:pt x="42672" y="134112"/>
                </a:moveTo>
                <a:lnTo>
                  <a:pt x="10668" y="109728"/>
                </a:lnTo>
                <a:lnTo>
                  <a:pt x="0" y="67056"/>
                </a:lnTo>
                <a:lnTo>
                  <a:pt x="595" y="54792"/>
                </a:lnTo>
                <a:lnTo>
                  <a:pt x="16954" y="14573"/>
                </a:lnTo>
                <a:lnTo>
                  <a:pt x="42672" y="0"/>
                </a:lnTo>
                <a:lnTo>
                  <a:pt x="44195" y="4572"/>
                </a:lnTo>
                <a:lnTo>
                  <a:pt x="36528" y="8334"/>
                </a:lnTo>
                <a:lnTo>
                  <a:pt x="29718" y="12954"/>
                </a:lnTo>
                <a:lnTo>
                  <a:pt x="12525" y="54411"/>
                </a:lnTo>
                <a:lnTo>
                  <a:pt x="12192" y="65532"/>
                </a:lnTo>
                <a:lnTo>
                  <a:pt x="12525" y="77533"/>
                </a:lnTo>
                <a:lnTo>
                  <a:pt x="24050" y="114085"/>
                </a:lnTo>
                <a:lnTo>
                  <a:pt x="44195" y="128016"/>
                </a:lnTo>
                <a:lnTo>
                  <a:pt x="42672" y="134112"/>
                </a:lnTo>
                <a:close/>
              </a:path>
            </a:pathLst>
          </a:custGeom>
          <a:solidFill>
            <a:srgbClr val="000000"/>
          </a:solidFill>
        </p:spPr>
        <p:txBody>
          <a:bodyPr wrap="square" lIns="0" tIns="0" rIns="0" bIns="0" rtlCol="0"/>
          <a:lstStyle/>
          <a:p/>
        </p:txBody>
      </p:sp>
      <p:sp>
        <p:nvSpPr>
          <p:cNvPr id="60" name="object 60"/>
          <p:cNvSpPr txBox="1"/>
          <p:nvPr/>
        </p:nvSpPr>
        <p:spPr>
          <a:xfrm>
            <a:off x="2471409" y="7150091"/>
            <a:ext cx="1370330" cy="199390"/>
          </a:xfrm>
          <a:prstGeom prst="rect">
            <a:avLst/>
          </a:prstGeom>
        </p:spPr>
        <p:txBody>
          <a:bodyPr wrap="square" lIns="0" tIns="11430" rIns="0" bIns="0" rtlCol="0" vert="horz">
            <a:spAutoFit/>
          </a:bodyPr>
          <a:lstStyle/>
          <a:p>
            <a:pPr marL="12700">
              <a:lnSpc>
                <a:spcPct val="100000"/>
              </a:lnSpc>
              <a:spcBef>
                <a:spcPts val="90"/>
              </a:spcBef>
            </a:pPr>
            <a:r>
              <a:rPr dirty="0" sz="1150" spc="-5">
                <a:latin typeface="Cambria"/>
                <a:cs typeface="Cambria"/>
              </a:rPr>
              <a:t>4.059𝑘𝑠𝑖 </a:t>
            </a:r>
            <a:r>
              <a:rPr dirty="0" sz="1150" spc="210">
                <a:latin typeface="Cambria"/>
                <a:cs typeface="Cambria"/>
              </a:rPr>
              <a:t>=</a:t>
            </a:r>
            <a:r>
              <a:rPr dirty="0" sz="1150" spc="105">
                <a:latin typeface="Cambria"/>
                <a:cs typeface="Cambria"/>
              </a:rPr>
              <a:t> </a:t>
            </a:r>
            <a:r>
              <a:rPr dirty="0" sz="1150" spc="-10">
                <a:latin typeface="Cambria"/>
                <a:cs typeface="Cambria"/>
              </a:rPr>
              <a:t>20.68𝑘𝑠𝑖</a:t>
            </a:r>
            <a:endParaRPr sz="1150">
              <a:latin typeface="Cambria"/>
              <a:cs typeface="Cambria"/>
            </a:endParaRPr>
          </a:p>
        </p:txBody>
      </p:sp>
      <p:sp>
        <p:nvSpPr>
          <p:cNvPr id="61" name="object 61"/>
          <p:cNvSpPr/>
          <p:nvPr/>
        </p:nvSpPr>
        <p:spPr>
          <a:xfrm>
            <a:off x="1556004" y="7467600"/>
            <a:ext cx="254635" cy="134620"/>
          </a:xfrm>
          <a:custGeom>
            <a:avLst/>
            <a:gdLst/>
            <a:ahLst/>
            <a:cxnLst/>
            <a:rect l="l" t="t" r="r" b="b"/>
            <a:pathLst>
              <a:path w="254635" h="134620">
                <a:moveTo>
                  <a:pt x="211836" y="134112"/>
                </a:moveTo>
                <a:lnTo>
                  <a:pt x="210312" y="128016"/>
                </a:lnTo>
                <a:lnTo>
                  <a:pt x="217979" y="124896"/>
                </a:lnTo>
                <a:lnTo>
                  <a:pt x="224790" y="120205"/>
                </a:lnTo>
                <a:lnTo>
                  <a:pt x="241982" y="77533"/>
                </a:lnTo>
                <a:lnTo>
                  <a:pt x="242316" y="65532"/>
                </a:lnTo>
                <a:lnTo>
                  <a:pt x="241982" y="54411"/>
                </a:lnTo>
                <a:lnTo>
                  <a:pt x="224790" y="12954"/>
                </a:lnTo>
                <a:lnTo>
                  <a:pt x="210312" y="4572"/>
                </a:lnTo>
                <a:lnTo>
                  <a:pt x="211836" y="0"/>
                </a:lnTo>
                <a:lnTo>
                  <a:pt x="243840" y="22860"/>
                </a:lnTo>
                <a:lnTo>
                  <a:pt x="254508" y="67056"/>
                </a:lnTo>
                <a:lnTo>
                  <a:pt x="253912" y="79295"/>
                </a:lnTo>
                <a:lnTo>
                  <a:pt x="237553" y="118038"/>
                </a:lnTo>
                <a:lnTo>
                  <a:pt x="221551" y="130087"/>
                </a:lnTo>
                <a:lnTo>
                  <a:pt x="211836" y="134112"/>
                </a:lnTo>
                <a:close/>
              </a:path>
              <a:path w="254635" h="134620">
                <a:moveTo>
                  <a:pt x="42672" y="134112"/>
                </a:moveTo>
                <a:lnTo>
                  <a:pt x="10667" y="109728"/>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62" name="object 62"/>
          <p:cNvSpPr/>
          <p:nvPr/>
        </p:nvSpPr>
        <p:spPr>
          <a:xfrm>
            <a:off x="1836420" y="7467600"/>
            <a:ext cx="649605" cy="134620"/>
          </a:xfrm>
          <a:custGeom>
            <a:avLst/>
            <a:gdLst/>
            <a:ahLst/>
            <a:cxnLst/>
            <a:rect l="l" t="t" r="r" b="b"/>
            <a:pathLst>
              <a:path w="649605" h="134620">
                <a:moveTo>
                  <a:pt x="606552" y="134112"/>
                </a:moveTo>
                <a:lnTo>
                  <a:pt x="605028" y="128016"/>
                </a:lnTo>
                <a:lnTo>
                  <a:pt x="612695" y="124896"/>
                </a:lnTo>
                <a:lnTo>
                  <a:pt x="619506" y="120205"/>
                </a:lnTo>
                <a:lnTo>
                  <a:pt x="636698" y="77533"/>
                </a:lnTo>
                <a:lnTo>
                  <a:pt x="637032" y="65532"/>
                </a:lnTo>
                <a:lnTo>
                  <a:pt x="636698" y="54411"/>
                </a:lnTo>
                <a:lnTo>
                  <a:pt x="619506" y="12954"/>
                </a:lnTo>
                <a:lnTo>
                  <a:pt x="605028" y="4572"/>
                </a:lnTo>
                <a:lnTo>
                  <a:pt x="606552" y="0"/>
                </a:lnTo>
                <a:lnTo>
                  <a:pt x="638556" y="22860"/>
                </a:lnTo>
                <a:lnTo>
                  <a:pt x="649224" y="67056"/>
                </a:lnTo>
                <a:lnTo>
                  <a:pt x="648628" y="79295"/>
                </a:lnTo>
                <a:lnTo>
                  <a:pt x="632269" y="118038"/>
                </a:lnTo>
                <a:lnTo>
                  <a:pt x="616267" y="130087"/>
                </a:lnTo>
                <a:lnTo>
                  <a:pt x="606552" y="134112"/>
                </a:lnTo>
                <a:close/>
              </a:path>
              <a:path w="649605" h="134620">
                <a:moveTo>
                  <a:pt x="42671" y="134112"/>
                </a:moveTo>
                <a:lnTo>
                  <a:pt x="10667" y="109728"/>
                </a:lnTo>
                <a:lnTo>
                  <a:pt x="0" y="67056"/>
                </a:lnTo>
                <a:lnTo>
                  <a:pt x="595" y="54792"/>
                </a:lnTo>
                <a:lnTo>
                  <a:pt x="16954" y="14573"/>
                </a:lnTo>
                <a:lnTo>
                  <a:pt x="42671" y="0"/>
                </a:lnTo>
                <a:lnTo>
                  <a:pt x="44195" y="4572"/>
                </a:lnTo>
                <a:lnTo>
                  <a:pt x="36528" y="8334"/>
                </a:lnTo>
                <a:lnTo>
                  <a:pt x="29718" y="12954"/>
                </a:lnTo>
                <a:lnTo>
                  <a:pt x="12525" y="54411"/>
                </a:lnTo>
                <a:lnTo>
                  <a:pt x="12191" y="65532"/>
                </a:lnTo>
                <a:lnTo>
                  <a:pt x="12525" y="77533"/>
                </a:lnTo>
                <a:lnTo>
                  <a:pt x="24050" y="114085"/>
                </a:lnTo>
                <a:lnTo>
                  <a:pt x="44195" y="128016"/>
                </a:lnTo>
                <a:lnTo>
                  <a:pt x="42671" y="134112"/>
                </a:lnTo>
                <a:close/>
              </a:path>
            </a:pathLst>
          </a:custGeom>
          <a:solidFill>
            <a:srgbClr val="000000"/>
          </a:solidFill>
        </p:spPr>
        <p:txBody>
          <a:bodyPr wrap="square" lIns="0" tIns="0" rIns="0" bIns="0" rtlCol="0"/>
          <a:lstStyle/>
          <a:p/>
        </p:txBody>
      </p:sp>
      <p:sp>
        <p:nvSpPr>
          <p:cNvPr id="63" name="object 63"/>
          <p:cNvSpPr/>
          <p:nvPr/>
        </p:nvSpPr>
        <p:spPr>
          <a:xfrm>
            <a:off x="2511551" y="7467600"/>
            <a:ext cx="2007235" cy="134620"/>
          </a:xfrm>
          <a:custGeom>
            <a:avLst/>
            <a:gdLst/>
            <a:ahLst/>
            <a:cxnLst/>
            <a:rect l="l" t="t" r="r" b="b"/>
            <a:pathLst>
              <a:path w="2007235" h="134620">
                <a:moveTo>
                  <a:pt x="1964436" y="134112"/>
                </a:moveTo>
                <a:lnTo>
                  <a:pt x="1962912" y="128016"/>
                </a:lnTo>
                <a:lnTo>
                  <a:pt x="1970579" y="124896"/>
                </a:lnTo>
                <a:lnTo>
                  <a:pt x="1977390" y="120205"/>
                </a:lnTo>
                <a:lnTo>
                  <a:pt x="1994582" y="77533"/>
                </a:lnTo>
                <a:lnTo>
                  <a:pt x="1994916" y="65532"/>
                </a:lnTo>
                <a:lnTo>
                  <a:pt x="1994582" y="54411"/>
                </a:lnTo>
                <a:lnTo>
                  <a:pt x="1977390" y="12954"/>
                </a:lnTo>
                <a:lnTo>
                  <a:pt x="1962912" y="4572"/>
                </a:lnTo>
                <a:lnTo>
                  <a:pt x="1964436" y="0"/>
                </a:lnTo>
                <a:lnTo>
                  <a:pt x="1996440" y="22860"/>
                </a:lnTo>
                <a:lnTo>
                  <a:pt x="2007108" y="67056"/>
                </a:lnTo>
                <a:lnTo>
                  <a:pt x="2006512" y="79295"/>
                </a:lnTo>
                <a:lnTo>
                  <a:pt x="1990153" y="118038"/>
                </a:lnTo>
                <a:lnTo>
                  <a:pt x="1974151" y="130087"/>
                </a:lnTo>
                <a:lnTo>
                  <a:pt x="1964436" y="134112"/>
                </a:lnTo>
                <a:close/>
              </a:path>
              <a:path w="2007235" h="134620">
                <a:moveTo>
                  <a:pt x="42672" y="134112"/>
                </a:moveTo>
                <a:lnTo>
                  <a:pt x="10668" y="109728"/>
                </a:lnTo>
                <a:lnTo>
                  <a:pt x="0" y="67056"/>
                </a:lnTo>
                <a:lnTo>
                  <a:pt x="595" y="54792"/>
                </a:lnTo>
                <a:lnTo>
                  <a:pt x="16954" y="14573"/>
                </a:lnTo>
                <a:lnTo>
                  <a:pt x="42672" y="0"/>
                </a:lnTo>
                <a:lnTo>
                  <a:pt x="44195" y="4572"/>
                </a:lnTo>
                <a:lnTo>
                  <a:pt x="36528" y="8334"/>
                </a:lnTo>
                <a:lnTo>
                  <a:pt x="29718" y="12954"/>
                </a:lnTo>
                <a:lnTo>
                  <a:pt x="12525" y="54411"/>
                </a:lnTo>
                <a:lnTo>
                  <a:pt x="12191" y="65532"/>
                </a:lnTo>
                <a:lnTo>
                  <a:pt x="12525" y="77533"/>
                </a:lnTo>
                <a:lnTo>
                  <a:pt x="24050" y="114085"/>
                </a:lnTo>
                <a:lnTo>
                  <a:pt x="44195" y="128016"/>
                </a:lnTo>
                <a:lnTo>
                  <a:pt x="42672" y="134112"/>
                </a:lnTo>
                <a:close/>
              </a:path>
            </a:pathLst>
          </a:custGeom>
          <a:solidFill>
            <a:srgbClr val="000000"/>
          </a:solidFill>
        </p:spPr>
        <p:txBody>
          <a:bodyPr wrap="square" lIns="0" tIns="0" rIns="0" bIns="0" rtlCol="0"/>
          <a:lstStyle/>
          <a:p/>
        </p:txBody>
      </p:sp>
      <p:sp>
        <p:nvSpPr>
          <p:cNvPr id="64" name="object 64"/>
          <p:cNvSpPr txBox="1"/>
          <p:nvPr/>
        </p:nvSpPr>
        <p:spPr>
          <a:xfrm>
            <a:off x="978405" y="7055629"/>
            <a:ext cx="4465955" cy="812800"/>
          </a:xfrm>
          <a:prstGeom prst="rect">
            <a:avLst/>
          </a:prstGeom>
        </p:spPr>
        <p:txBody>
          <a:bodyPr wrap="square" lIns="0" tIns="105410" rIns="0" bIns="0" rtlCol="0" vert="horz">
            <a:spAutoFit/>
          </a:bodyPr>
          <a:lstStyle/>
          <a:p>
            <a:pPr marL="283210" indent="-245745">
              <a:lnSpc>
                <a:spcPct val="100000"/>
              </a:lnSpc>
              <a:spcBef>
                <a:spcPts val="830"/>
              </a:spcBef>
              <a:buFont typeface="Arial"/>
              <a:buChar char="•"/>
              <a:tabLst>
                <a:tab pos="283210" algn="l"/>
                <a:tab pos="283845" algn="l"/>
                <a:tab pos="667385" algn="l"/>
              </a:tabLst>
            </a:pPr>
            <a:r>
              <a:rPr dirty="0" sz="1150" spc="-10">
                <a:latin typeface="Cambria"/>
                <a:cs typeface="Cambria"/>
              </a:rPr>
              <a:t>∆𝑓	</a:t>
            </a:r>
            <a:r>
              <a:rPr dirty="0" sz="1150" spc="210">
                <a:latin typeface="Cambria"/>
                <a:cs typeface="Cambria"/>
              </a:rPr>
              <a:t>=</a:t>
            </a:r>
            <a:endParaRPr sz="1150">
              <a:latin typeface="Cambria"/>
              <a:cs typeface="Cambria"/>
            </a:endParaRPr>
          </a:p>
          <a:p>
            <a:pPr marL="283210" indent="-245745">
              <a:lnSpc>
                <a:spcPct val="100000"/>
              </a:lnSpc>
              <a:spcBef>
                <a:spcPts val="735"/>
              </a:spcBef>
              <a:buFont typeface="Arial"/>
              <a:buChar char="•"/>
              <a:tabLst>
                <a:tab pos="283210" algn="l"/>
                <a:tab pos="283845" algn="l"/>
              </a:tabLst>
            </a:pPr>
            <a:r>
              <a:rPr dirty="0" sz="1150" spc="-10">
                <a:latin typeface="Cambria"/>
                <a:cs typeface="Cambria"/>
              </a:rPr>
              <a:t>𝑃 </a:t>
            </a:r>
            <a:r>
              <a:rPr dirty="0" sz="1150" spc="210">
                <a:latin typeface="Cambria"/>
                <a:cs typeface="Cambria"/>
              </a:rPr>
              <a:t>= </a:t>
            </a:r>
            <a:r>
              <a:rPr dirty="0" sz="1150" spc="-5">
                <a:latin typeface="Cambria"/>
                <a:cs typeface="Cambria"/>
              </a:rPr>
              <a:t>61 </a:t>
            </a:r>
            <a:r>
              <a:rPr dirty="0" sz="1150" spc="5">
                <a:latin typeface="Cambria"/>
                <a:cs typeface="Cambria"/>
              </a:rPr>
              <a:t>0.217𝑖𝑛</a:t>
            </a:r>
            <a:r>
              <a:rPr dirty="0" baseline="27777" sz="1200" spc="7">
                <a:latin typeface="Cambria"/>
                <a:cs typeface="Cambria"/>
              </a:rPr>
              <a:t>2 </a:t>
            </a:r>
            <a:r>
              <a:rPr dirty="0" sz="1150" spc="-10">
                <a:latin typeface="Cambria"/>
                <a:cs typeface="Cambria"/>
              </a:rPr>
              <a:t>202.5𝑘𝑠𝑖 </a:t>
            </a:r>
            <a:r>
              <a:rPr dirty="0" sz="1150" spc="210">
                <a:latin typeface="Cambria"/>
                <a:cs typeface="Cambria"/>
              </a:rPr>
              <a:t>− </a:t>
            </a:r>
            <a:r>
              <a:rPr dirty="0" sz="1150" spc="-10">
                <a:latin typeface="Cambria"/>
                <a:cs typeface="Cambria"/>
              </a:rPr>
              <a:t>1.98𝑘𝑠𝑖 </a:t>
            </a:r>
            <a:r>
              <a:rPr dirty="0" sz="1150" spc="210">
                <a:latin typeface="Cambria"/>
                <a:cs typeface="Cambria"/>
              </a:rPr>
              <a:t>− </a:t>
            </a:r>
            <a:r>
              <a:rPr dirty="0" sz="1150" spc="-10">
                <a:latin typeface="Cambria"/>
                <a:cs typeface="Cambria"/>
              </a:rPr>
              <a:t>20.68𝑘𝑠𝑖 </a:t>
            </a:r>
            <a:r>
              <a:rPr dirty="0" sz="1150" spc="210">
                <a:latin typeface="Cambria"/>
                <a:cs typeface="Cambria"/>
              </a:rPr>
              <a:t>= </a:t>
            </a:r>
            <a:r>
              <a:rPr dirty="0" sz="1150" spc="-5">
                <a:latin typeface="Cambria"/>
                <a:cs typeface="Cambria"/>
              </a:rPr>
              <a:t>2380.5</a:t>
            </a:r>
            <a:r>
              <a:rPr dirty="0" sz="1150" spc="135">
                <a:latin typeface="Cambria"/>
                <a:cs typeface="Cambria"/>
              </a:rPr>
              <a:t> </a:t>
            </a:r>
            <a:r>
              <a:rPr dirty="0" sz="1150" spc="-10">
                <a:latin typeface="Cambria"/>
                <a:cs typeface="Cambria"/>
              </a:rPr>
              <a:t>𝑘𝑖𝑝</a:t>
            </a:r>
            <a:endParaRPr sz="1150">
              <a:latin typeface="Cambria"/>
              <a:cs typeface="Cambria"/>
            </a:endParaRPr>
          </a:p>
          <a:p>
            <a:pPr marL="282575" indent="-245110">
              <a:lnSpc>
                <a:spcPct val="100000"/>
              </a:lnSpc>
              <a:spcBef>
                <a:spcPts val="464"/>
              </a:spcBef>
              <a:buChar char="•"/>
              <a:tabLst>
                <a:tab pos="282575" algn="l"/>
                <a:tab pos="283210" algn="l"/>
              </a:tabLst>
            </a:pPr>
            <a:r>
              <a:rPr dirty="0" sz="1250">
                <a:latin typeface="Arial"/>
                <a:cs typeface="Arial"/>
              </a:rPr>
              <a:t>Try </a:t>
            </a:r>
            <a:r>
              <a:rPr dirty="0" sz="1250" spc="15">
                <a:latin typeface="Arial"/>
                <a:cs typeface="Arial"/>
              </a:rPr>
              <a:t>again </a:t>
            </a:r>
            <a:r>
              <a:rPr dirty="0" sz="1250" spc="10">
                <a:latin typeface="Arial"/>
                <a:cs typeface="Arial"/>
              </a:rPr>
              <a:t>with </a:t>
            </a:r>
            <a:r>
              <a:rPr dirty="0" sz="1250" spc="20">
                <a:latin typeface="Cambria"/>
                <a:cs typeface="Cambria"/>
              </a:rPr>
              <a:t>𝑃 </a:t>
            </a:r>
            <a:r>
              <a:rPr dirty="0" sz="1250" spc="265">
                <a:latin typeface="Cambria"/>
                <a:cs typeface="Cambria"/>
              </a:rPr>
              <a:t>= </a:t>
            </a:r>
            <a:r>
              <a:rPr dirty="0" sz="1250" spc="15">
                <a:latin typeface="Cambria"/>
                <a:cs typeface="Cambria"/>
              </a:rPr>
              <a:t>2380.5 </a:t>
            </a:r>
            <a:r>
              <a:rPr dirty="0" sz="1250" spc="10">
                <a:latin typeface="Cambria"/>
                <a:cs typeface="Cambria"/>
              </a:rPr>
              <a:t>𝑘𝑖𝑝 </a:t>
            </a:r>
            <a:r>
              <a:rPr dirty="0" sz="1250" spc="15">
                <a:latin typeface="Arial"/>
                <a:cs typeface="Arial"/>
              </a:rPr>
              <a:t>and repeat </a:t>
            </a:r>
            <a:r>
              <a:rPr dirty="0" sz="1250" spc="10">
                <a:latin typeface="Arial"/>
                <a:cs typeface="Arial"/>
              </a:rPr>
              <a:t>until</a:t>
            </a:r>
            <a:r>
              <a:rPr dirty="0" sz="1250" spc="-114">
                <a:latin typeface="Arial"/>
                <a:cs typeface="Arial"/>
              </a:rPr>
              <a:t> </a:t>
            </a:r>
            <a:r>
              <a:rPr dirty="0" sz="1250" spc="15">
                <a:latin typeface="Arial"/>
                <a:cs typeface="Arial"/>
              </a:rPr>
              <a:t>converted</a:t>
            </a:r>
            <a:endParaRPr sz="1250">
              <a:latin typeface="Arial"/>
              <a:cs typeface="Arial"/>
            </a:endParaRPr>
          </a:p>
        </p:txBody>
      </p:sp>
      <p:sp>
        <p:nvSpPr>
          <p:cNvPr id="65" name="object 65"/>
          <p:cNvSpPr txBox="1"/>
          <p:nvPr/>
        </p:nvSpPr>
        <p:spPr>
          <a:xfrm>
            <a:off x="6950462" y="8873744"/>
            <a:ext cx="145415" cy="155575"/>
          </a:xfrm>
          <a:prstGeom prst="rect">
            <a:avLst/>
          </a:prstGeom>
        </p:spPr>
        <p:txBody>
          <a:bodyPr wrap="square" lIns="0" tIns="12700" rIns="0" bIns="0" rtlCol="0" vert="horz">
            <a:spAutoFit/>
          </a:bodyPr>
          <a:lstStyle/>
          <a:p>
            <a:pPr marL="12700">
              <a:lnSpc>
                <a:spcPct val="100000"/>
              </a:lnSpc>
              <a:spcBef>
                <a:spcPts val="100"/>
              </a:spcBef>
            </a:pPr>
            <a:r>
              <a:rPr dirty="0" sz="850" spc="-10">
                <a:solidFill>
                  <a:srgbClr val="FFFFFF"/>
                </a:solidFill>
                <a:latin typeface="Arial"/>
                <a:cs typeface="Arial"/>
              </a:rPr>
              <a:t>6</a:t>
            </a:r>
            <a:r>
              <a:rPr dirty="0" sz="850">
                <a:solidFill>
                  <a:srgbClr val="FFFFFF"/>
                </a:solidFill>
                <a:latin typeface="Arial"/>
                <a:cs typeface="Arial"/>
              </a:rPr>
              <a:t>4</a:t>
            </a:r>
            <a:endParaRPr sz="850">
              <a:latin typeface="Arial"/>
              <a:cs typeface="Arial"/>
            </a:endParaRPr>
          </a:p>
        </p:txBody>
      </p:sp>
      <p:graphicFrame>
        <p:nvGraphicFramePr>
          <p:cNvPr id="66" name="object 66"/>
          <p:cNvGraphicFramePr>
            <a:graphicFrameLocks noGrp="1"/>
          </p:cNvGraphicFramePr>
          <p:nvPr/>
        </p:nvGraphicFramePr>
        <p:xfrm>
          <a:off x="2430779" y="7909559"/>
          <a:ext cx="2409825" cy="911860"/>
        </p:xfrm>
        <a:graphic>
          <a:graphicData uri="http://schemas.openxmlformats.org/drawingml/2006/table">
            <a:tbl>
              <a:tblPr firstRow="1" bandRow="1">
                <a:tableStyleId>{2D5ABB26-0587-4C30-8999-92F81FD0307C}</a:tableStyleId>
              </a:tblPr>
              <a:tblGrid>
                <a:gridCol w="488950"/>
                <a:gridCol w="953769"/>
                <a:gridCol w="952500"/>
              </a:tblGrid>
              <a:tr h="216407">
                <a:tc>
                  <a:txBody>
                    <a:bodyPr/>
                    <a:lstStyle/>
                    <a:p>
                      <a:pPr marL="48260">
                        <a:lnSpc>
                          <a:spcPts val="825"/>
                        </a:lnSpc>
                      </a:pPr>
                      <a:r>
                        <a:rPr dirty="0" sz="700" b="1">
                          <a:solidFill>
                            <a:srgbClr val="FFFFFF"/>
                          </a:solidFill>
                          <a:latin typeface="Arial"/>
                          <a:cs typeface="Arial"/>
                        </a:rPr>
                        <a:t>Location</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marL="50165" marR="83820">
                        <a:lnSpc>
                          <a:spcPts val="850"/>
                        </a:lnSpc>
                        <a:spcBef>
                          <a:spcPts val="15"/>
                        </a:spcBef>
                      </a:pPr>
                      <a:r>
                        <a:rPr dirty="0" sz="700" b="1">
                          <a:solidFill>
                            <a:srgbClr val="FFFFFF"/>
                          </a:solidFill>
                          <a:latin typeface="Arial"/>
                          <a:cs typeface="Arial"/>
                        </a:rPr>
                        <a:t>Effective</a:t>
                      </a:r>
                      <a:r>
                        <a:rPr dirty="0" sz="700" spc="-30" b="1">
                          <a:solidFill>
                            <a:srgbClr val="FFFFFF"/>
                          </a:solidFill>
                          <a:latin typeface="Arial"/>
                          <a:cs typeface="Arial"/>
                        </a:rPr>
                        <a:t> </a:t>
                      </a:r>
                      <a:r>
                        <a:rPr dirty="0" sz="700" b="1">
                          <a:solidFill>
                            <a:srgbClr val="FFFFFF"/>
                          </a:solidFill>
                          <a:latin typeface="Arial"/>
                          <a:cs typeface="Arial"/>
                        </a:rPr>
                        <a:t>Prestress  </a:t>
                      </a:r>
                      <a:r>
                        <a:rPr dirty="0" sz="700" spc="5" b="1">
                          <a:solidFill>
                            <a:srgbClr val="FFFFFF"/>
                          </a:solidFill>
                          <a:latin typeface="Arial"/>
                          <a:cs typeface="Arial"/>
                        </a:rPr>
                        <a:t>after </a:t>
                      </a:r>
                      <a:r>
                        <a:rPr dirty="0" sz="700" b="1">
                          <a:solidFill>
                            <a:srgbClr val="FFFFFF"/>
                          </a:solidFill>
                          <a:latin typeface="Arial"/>
                          <a:cs typeface="Arial"/>
                        </a:rPr>
                        <a:t>release,</a:t>
                      </a:r>
                      <a:r>
                        <a:rPr dirty="0" sz="700" spc="-55" b="1">
                          <a:solidFill>
                            <a:srgbClr val="FFFFFF"/>
                          </a:solidFill>
                          <a:latin typeface="Arial"/>
                          <a:cs typeface="Arial"/>
                        </a:rPr>
                        <a:t> </a:t>
                      </a:r>
                      <a:r>
                        <a:rPr dirty="0" sz="700" spc="5" b="1">
                          <a:solidFill>
                            <a:srgbClr val="FFFFFF"/>
                          </a:solidFill>
                          <a:latin typeface="Arial"/>
                          <a:cs typeface="Arial"/>
                        </a:rPr>
                        <a:t>P</a:t>
                      </a:r>
                      <a:endParaRPr sz="700">
                        <a:latin typeface="Arial"/>
                        <a:cs typeface="Arial"/>
                      </a:endParaRPr>
                    </a:p>
                  </a:txBody>
                  <a:tcPr marL="0" marR="0" marB="0" marT="1905">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algn="ctr">
                        <a:lnSpc>
                          <a:spcPct val="100000"/>
                        </a:lnSpc>
                        <a:spcBef>
                          <a:spcPts val="125"/>
                        </a:spcBef>
                      </a:pPr>
                      <a:r>
                        <a:rPr dirty="0" baseline="11904" sz="1050" spc="7">
                          <a:solidFill>
                            <a:srgbClr val="FFFFFF"/>
                          </a:solidFill>
                          <a:latin typeface="Cambria"/>
                          <a:cs typeface="Cambria"/>
                        </a:rPr>
                        <a:t>∆𝒇</a:t>
                      </a:r>
                      <a:r>
                        <a:rPr dirty="0" sz="500" spc="5">
                          <a:solidFill>
                            <a:srgbClr val="FFFFFF"/>
                          </a:solidFill>
                          <a:latin typeface="Cambria"/>
                          <a:cs typeface="Cambria"/>
                        </a:rPr>
                        <a:t>𝒑𝑬𝑺</a:t>
                      </a:r>
                      <a:endParaRPr sz="500">
                        <a:latin typeface="Cambria"/>
                        <a:cs typeface="Cambria"/>
                      </a:endParaRPr>
                    </a:p>
                  </a:txBody>
                  <a:tcPr marL="0" marR="0" marB="0" marT="15875">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r>
              <a:tr h="227202">
                <a:tc>
                  <a:txBody>
                    <a:bodyPr/>
                    <a:lstStyle/>
                    <a:p>
                      <a:pPr marL="48260">
                        <a:lnSpc>
                          <a:spcPts val="835"/>
                        </a:lnSpc>
                      </a:pPr>
                      <a:r>
                        <a:rPr dirty="0" sz="700" b="1">
                          <a:solidFill>
                            <a:srgbClr val="FFFFFF"/>
                          </a:solidFill>
                          <a:latin typeface="Arial"/>
                          <a:cs typeface="Arial"/>
                        </a:rPr>
                        <a:t>PSXFR</a:t>
                      </a:r>
                      <a:endParaRPr sz="700">
                        <a:latin typeface="Arial"/>
                        <a:cs typeface="Arial"/>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4F80BC"/>
                    </a:solidFill>
                  </a:tcPr>
                </a:tc>
                <a:tc>
                  <a:txBody>
                    <a:bodyPr/>
                    <a:lstStyle/>
                    <a:p>
                      <a:pPr algn="ctr">
                        <a:lnSpc>
                          <a:spcPts val="1345"/>
                        </a:lnSpc>
                      </a:pPr>
                      <a:r>
                        <a:rPr dirty="0" sz="1150" spc="-5">
                          <a:latin typeface="Cambria"/>
                          <a:cs typeface="Cambria"/>
                        </a:rPr>
                        <a:t>2423.16</a:t>
                      </a:r>
                      <a:r>
                        <a:rPr dirty="0" sz="1150" spc="-35">
                          <a:latin typeface="Cambria"/>
                          <a:cs typeface="Cambria"/>
                        </a:rPr>
                        <a:t> </a:t>
                      </a:r>
                      <a:r>
                        <a:rPr dirty="0" sz="1150" spc="-10">
                          <a:latin typeface="Cambria"/>
                          <a:cs typeface="Cambria"/>
                        </a:rPr>
                        <a:t>𝑘𝑖𝑝</a:t>
                      </a:r>
                      <a:endParaRPr sz="1150">
                        <a:latin typeface="Cambria"/>
                        <a:cs typeface="Cambria"/>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marL="154940">
                        <a:lnSpc>
                          <a:spcPts val="1355"/>
                        </a:lnSpc>
                      </a:pPr>
                      <a:r>
                        <a:rPr dirty="0" sz="1150" spc="-85">
                          <a:latin typeface="Cambria"/>
                          <a:cs typeface="Cambria"/>
                        </a:rPr>
                        <a:t>17.461</a:t>
                      </a:r>
                      <a:r>
                        <a:rPr dirty="0" sz="1200" spc="-85">
                          <a:latin typeface="Cambria"/>
                          <a:cs typeface="Cambria"/>
                        </a:rPr>
                        <a:t>ksi</a:t>
                      </a:r>
                      <a:endParaRPr sz="1200">
                        <a:latin typeface="Cambria"/>
                        <a:cs typeface="Cambria"/>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r>
              <a:tr h="228600">
                <a:tc>
                  <a:txBody>
                    <a:bodyPr/>
                    <a:lstStyle/>
                    <a:p>
                      <a:pPr marL="48260">
                        <a:lnSpc>
                          <a:spcPts val="825"/>
                        </a:lnSpc>
                      </a:pPr>
                      <a:r>
                        <a:rPr dirty="0" sz="700" spc="5" b="1">
                          <a:solidFill>
                            <a:srgbClr val="FFFFFF"/>
                          </a:solidFill>
                          <a:latin typeface="Arial"/>
                          <a:cs typeface="Arial"/>
                        </a:rPr>
                        <a:t>HP</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ctr">
                        <a:lnSpc>
                          <a:spcPts val="1335"/>
                        </a:lnSpc>
                      </a:pPr>
                      <a:r>
                        <a:rPr dirty="0" sz="1150" spc="-5">
                          <a:latin typeface="Cambria"/>
                          <a:cs typeface="Cambria"/>
                        </a:rPr>
                        <a:t>2380.27</a:t>
                      </a:r>
                      <a:r>
                        <a:rPr dirty="0" sz="1150" spc="-35">
                          <a:latin typeface="Cambria"/>
                          <a:cs typeface="Cambria"/>
                        </a:rPr>
                        <a:t> </a:t>
                      </a:r>
                      <a:r>
                        <a:rPr dirty="0" sz="1150" spc="-10">
                          <a:latin typeface="Cambria"/>
                          <a:cs typeface="Cambria"/>
                        </a:rPr>
                        <a:t>𝑘𝑖𝑝</a:t>
                      </a:r>
                      <a:endParaRPr sz="115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ctr" marL="37465">
                        <a:lnSpc>
                          <a:spcPts val="1345"/>
                        </a:lnSpc>
                      </a:pPr>
                      <a:r>
                        <a:rPr dirty="0" sz="1150" spc="-85">
                          <a:latin typeface="Cambria"/>
                          <a:cs typeface="Cambria"/>
                        </a:rPr>
                        <a:t>20.701</a:t>
                      </a:r>
                      <a:r>
                        <a:rPr dirty="0" sz="1200" spc="-85">
                          <a:latin typeface="Cambria"/>
                          <a:cs typeface="Cambria"/>
                        </a:rPr>
                        <a:t>ksi</a:t>
                      </a:r>
                      <a:endParaRPr sz="12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r h="228600">
                <a:tc>
                  <a:txBody>
                    <a:bodyPr/>
                    <a:lstStyle/>
                    <a:p>
                      <a:pPr marL="48260">
                        <a:lnSpc>
                          <a:spcPts val="825"/>
                        </a:lnSpc>
                      </a:pPr>
                      <a:r>
                        <a:rPr dirty="0" sz="700" b="1">
                          <a:solidFill>
                            <a:srgbClr val="FFFFFF"/>
                          </a:solidFill>
                          <a:latin typeface="Arial"/>
                          <a:cs typeface="Arial"/>
                        </a:rPr>
                        <a:t>0.5Lg</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ctr">
                        <a:lnSpc>
                          <a:spcPts val="1335"/>
                        </a:lnSpc>
                      </a:pPr>
                      <a:r>
                        <a:rPr dirty="0" sz="1150" spc="-5">
                          <a:latin typeface="Cambria"/>
                          <a:cs typeface="Cambria"/>
                        </a:rPr>
                        <a:t>2384.47</a:t>
                      </a:r>
                      <a:r>
                        <a:rPr dirty="0" sz="1150" spc="-40">
                          <a:latin typeface="Cambria"/>
                          <a:cs typeface="Cambria"/>
                        </a:rPr>
                        <a:t> </a:t>
                      </a:r>
                      <a:r>
                        <a:rPr dirty="0" sz="1150" spc="-10">
                          <a:latin typeface="Cambria"/>
                          <a:cs typeface="Cambria"/>
                        </a:rPr>
                        <a:t>𝑘𝑖𝑝</a:t>
                      </a:r>
                      <a:endParaRPr sz="115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marL="154940">
                        <a:lnSpc>
                          <a:spcPts val="1345"/>
                        </a:lnSpc>
                      </a:pPr>
                      <a:r>
                        <a:rPr dirty="0" sz="1150" spc="-85">
                          <a:latin typeface="Cambria"/>
                          <a:cs typeface="Cambria"/>
                        </a:rPr>
                        <a:t>20.384</a:t>
                      </a:r>
                      <a:r>
                        <a:rPr dirty="0" sz="1200" spc="-85">
                          <a:latin typeface="Cambria"/>
                          <a:cs typeface="Cambria"/>
                        </a:rPr>
                        <a:t>ksi</a:t>
                      </a:r>
                      <a:endParaRPr sz="12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r>
            </a:tbl>
          </a:graphicData>
        </a:graphic>
      </p:graphicFrame>
      <p:sp>
        <p:nvSpPr>
          <p:cNvPr id="67" name="object 67"/>
          <p:cNvSpPr txBox="1"/>
          <p:nvPr/>
        </p:nvSpPr>
        <p:spPr>
          <a:xfrm>
            <a:off x="4885461" y="8568911"/>
            <a:ext cx="678180" cy="221615"/>
          </a:xfrm>
          <a:prstGeom prst="rect">
            <a:avLst/>
          </a:prstGeom>
        </p:spPr>
        <p:txBody>
          <a:bodyPr wrap="square" lIns="0" tIns="17145" rIns="0" bIns="0" rtlCol="0" vert="horz">
            <a:spAutoFit/>
          </a:bodyPr>
          <a:lstStyle/>
          <a:p>
            <a:pPr marL="12700">
              <a:lnSpc>
                <a:spcPct val="100000"/>
              </a:lnSpc>
              <a:spcBef>
                <a:spcPts val="135"/>
              </a:spcBef>
            </a:pPr>
            <a:r>
              <a:rPr dirty="0" sz="1250" spc="-10">
                <a:latin typeface="Arial"/>
                <a:cs typeface="Arial"/>
              </a:rPr>
              <a:t>11%</a:t>
            </a:r>
            <a:r>
              <a:rPr dirty="0" sz="1250" spc="-65">
                <a:latin typeface="Arial"/>
                <a:cs typeface="Arial"/>
              </a:rPr>
              <a:t> </a:t>
            </a:r>
            <a:r>
              <a:rPr dirty="0" sz="1250" spc="15">
                <a:latin typeface="Arial"/>
                <a:cs typeface="Arial"/>
              </a:rPr>
              <a:t>loss</a:t>
            </a:r>
            <a:endParaRPr sz="1250">
              <a:latin typeface="Arial"/>
              <a:cs typeface="Arial"/>
            </a:endParaRPr>
          </a:p>
        </p:txBody>
      </p:sp>
      <p:sp>
        <p:nvSpPr>
          <p:cNvPr id="68" name="object 68"/>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69" name="object 69"/>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63</a:t>
            </a:r>
            <a:endParaRPr sz="1050">
              <a:latin typeface="Calibri"/>
              <a:cs typeface="Calibri"/>
            </a:endParaRPr>
          </a:p>
        </p:txBody>
      </p:sp>
      <p:sp>
        <p:nvSpPr>
          <p:cNvPr id="71" name="object 71"/>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70" name="object 70"/>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64</a:t>
            </a:r>
            <a:endParaRPr sz="1050">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2772410" cy="417195"/>
          </a:xfrm>
          <a:prstGeom prst="rect"/>
        </p:spPr>
        <p:txBody>
          <a:bodyPr wrap="square" lIns="0" tIns="14604" rIns="0" bIns="0" rtlCol="0" vert="horz">
            <a:spAutoFit/>
          </a:bodyPr>
          <a:lstStyle/>
          <a:p>
            <a:pPr>
              <a:lnSpc>
                <a:spcPct val="100000"/>
              </a:lnSpc>
              <a:spcBef>
                <a:spcPts val="114"/>
              </a:spcBef>
            </a:pPr>
            <a:r>
              <a:rPr dirty="0" sz="2550" spc="5" b="0">
                <a:solidFill>
                  <a:srgbClr val="1C7C5B"/>
                </a:solidFill>
                <a:latin typeface="Arial Black"/>
                <a:cs typeface="Arial Black"/>
              </a:rPr>
              <a:t>Lifting</a:t>
            </a:r>
            <a:r>
              <a:rPr dirty="0" sz="2550" spc="-50" b="0">
                <a:solidFill>
                  <a:srgbClr val="1C7C5B"/>
                </a:solidFill>
                <a:latin typeface="Arial Black"/>
                <a:cs typeface="Arial Black"/>
              </a:rPr>
              <a:t> </a:t>
            </a:r>
            <a:r>
              <a:rPr dirty="0" sz="2550" spc="10" b="0">
                <a:solidFill>
                  <a:srgbClr val="1C7C5B"/>
                </a:solidFill>
                <a:latin typeface="Arial Black"/>
                <a:cs typeface="Arial Black"/>
              </a:rPr>
              <a:t>Analysis</a:t>
            </a:r>
            <a:endParaRPr sz="2550">
              <a:latin typeface="Arial Black"/>
              <a:cs typeface="Arial Black"/>
            </a:endParaRPr>
          </a:p>
        </p:txBody>
      </p:sp>
      <p:sp>
        <p:nvSpPr>
          <p:cNvPr id="6" name="object 6"/>
          <p:cNvSpPr txBox="1"/>
          <p:nvPr/>
        </p:nvSpPr>
        <p:spPr>
          <a:xfrm>
            <a:off x="1016505" y="1843558"/>
            <a:ext cx="4210050" cy="1905000"/>
          </a:xfrm>
          <a:prstGeom prst="rect">
            <a:avLst/>
          </a:prstGeom>
        </p:spPr>
        <p:txBody>
          <a:bodyPr wrap="square" lIns="0" tIns="46355" rIns="0" bIns="0" rtlCol="0" vert="horz">
            <a:spAutoFit/>
          </a:bodyPr>
          <a:lstStyle/>
          <a:p>
            <a:pPr marL="244475" indent="-245110">
              <a:lnSpc>
                <a:spcPct val="100000"/>
              </a:lnSpc>
              <a:spcBef>
                <a:spcPts val="365"/>
              </a:spcBef>
              <a:buChar char="•"/>
              <a:tabLst>
                <a:tab pos="244475" algn="l"/>
                <a:tab pos="245110" algn="l"/>
              </a:tabLst>
            </a:pPr>
            <a:r>
              <a:rPr dirty="0" sz="1150" spc="-10">
                <a:latin typeface="Arial"/>
                <a:cs typeface="Arial"/>
              </a:rPr>
              <a:t>Location </a:t>
            </a:r>
            <a:r>
              <a:rPr dirty="0" sz="1150" spc="-5">
                <a:latin typeface="Arial"/>
                <a:cs typeface="Arial"/>
              </a:rPr>
              <a:t>of center </a:t>
            </a:r>
            <a:r>
              <a:rPr dirty="0" sz="1150" spc="-10">
                <a:latin typeface="Arial"/>
                <a:cs typeface="Arial"/>
              </a:rPr>
              <a:t>of </a:t>
            </a:r>
            <a:r>
              <a:rPr dirty="0" sz="1150" spc="-5">
                <a:latin typeface="Arial"/>
                <a:cs typeface="Arial"/>
              </a:rPr>
              <a:t>mass</a:t>
            </a:r>
            <a:endParaRPr sz="1150">
              <a:latin typeface="Arial"/>
              <a:cs typeface="Arial"/>
            </a:endParaRPr>
          </a:p>
          <a:p>
            <a:pPr marL="244475" indent="-245110">
              <a:lnSpc>
                <a:spcPct val="100000"/>
              </a:lnSpc>
              <a:spcBef>
                <a:spcPts val="265"/>
              </a:spcBef>
              <a:buChar char="•"/>
              <a:tabLst>
                <a:tab pos="244475" algn="l"/>
                <a:tab pos="245110" algn="l"/>
              </a:tabLst>
            </a:pPr>
            <a:r>
              <a:rPr dirty="0" sz="1150" spc="-10">
                <a:latin typeface="Arial"/>
                <a:cs typeface="Arial"/>
              </a:rPr>
              <a:t>Compute equilibrium roll</a:t>
            </a:r>
            <a:r>
              <a:rPr dirty="0" sz="1150" spc="-5">
                <a:latin typeface="Arial"/>
                <a:cs typeface="Arial"/>
              </a:rPr>
              <a:t> </a:t>
            </a:r>
            <a:r>
              <a:rPr dirty="0" sz="1150" spc="-10">
                <a:latin typeface="Arial"/>
                <a:cs typeface="Arial"/>
              </a:rPr>
              <a:t>angle</a:t>
            </a:r>
            <a:endParaRPr sz="1150">
              <a:latin typeface="Arial"/>
              <a:cs typeface="Arial"/>
            </a:endParaRPr>
          </a:p>
          <a:p>
            <a:pPr marL="244475" indent="-245110">
              <a:lnSpc>
                <a:spcPct val="100000"/>
              </a:lnSpc>
              <a:spcBef>
                <a:spcPts val="260"/>
              </a:spcBef>
              <a:buChar char="•"/>
              <a:tabLst>
                <a:tab pos="244475" algn="l"/>
                <a:tab pos="245110" algn="l"/>
              </a:tabLst>
            </a:pPr>
            <a:r>
              <a:rPr dirty="0" sz="1150" spc="-10">
                <a:latin typeface="Arial"/>
                <a:cs typeface="Arial"/>
              </a:rPr>
              <a:t>Compute</a:t>
            </a:r>
            <a:r>
              <a:rPr dirty="0" sz="1150" spc="-15">
                <a:latin typeface="Arial"/>
                <a:cs typeface="Arial"/>
              </a:rPr>
              <a:t> </a:t>
            </a:r>
            <a:r>
              <a:rPr dirty="0" sz="1150" spc="-5">
                <a:latin typeface="Arial"/>
                <a:cs typeface="Arial"/>
              </a:rPr>
              <a:t>stresses</a:t>
            </a:r>
            <a:endParaRPr sz="1150">
              <a:latin typeface="Arial"/>
              <a:cs typeface="Arial"/>
            </a:endParaRPr>
          </a:p>
          <a:p>
            <a:pPr marL="244475" indent="-245110">
              <a:lnSpc>
                <a:spcPct val="100000"/>
              </a:lnSpc>
              <a:spcBef>
                <a:spcPts val="265"/>
              </a:spcBef>
              <a:buChar char="•"/>
              <a:tabLst>
                <a:tab pos="244475" algn="l"/>
                <a:tab pos="245110" algn="l"/>
              </a:tabLst>
            </a:pPr>
            <a:r>
              <a:rPr dirty="0" sz="1150" spc="-10">
                <a:latin typeface="Arial"/>
                <a:cs typeface="Arial"/>
              </a:rPr>
              <a:t>Compute </a:t>
            </a:r>
            <a:r>
              <a:rPr dirty="0" sz="1150" spc="-5">
                <a:latin typeface="Arial"/>
                <a:cs typeface="Arial"/>
              </a:rPr>
              <a:t>concrete </a:t>
            </a:r>
            <a:r>
              <a:rPr dirty="0" sz="1150" spc="-10">
                <a:latin typeface="Arial"/>
                <a:cs typeface="Arial"/>
              </a:rPr>
              <a:t>strength </a:t>
            </a:r>
            <a:r>
              <a:rPr dirty="0" sz="1150" spc="-5">
                <a:latin typeface="Arial"/>
                <a:cs typeface="Arial"/>
              </a:rPr>
              <a:t>to satisfy </a:t>
            </a:r>
            <a:r>
              <a:rPr dirty="0" sz="1150" spc="-10">
                <a:latin typeface="Arial"/>
                <a:cs typeface="Arial"/>
              </a:rPr>
              <a:t>compression </a:t>
            </a:r>
            <a:r>
              <a:rPr dirty="0" sz="1150" spc="-5">
                <a:latin typeface="Arial"/>
                <a:cs typeface="Arial"/>
              </a:rPr>
              <a:t>stress</a:t>
            </a:r>
            <a:r>
              <a:rPr dirty="0" sz="1150" spc="20">
                <a:latin typeface="Arial"/>
                <a:cs typeface="Arial"/>
              </a:rPr>
              <a:t> </a:t>
            </a:r>
            <a:r>
              <a:rPr dirty="0" sz="1150" spc="-10">
                <a:latin typeface="Arial"/>
                <a:cs typeface="Arial"/>
              </a:rPr>
              <a:t>limit</a:t>
            </a:r>
            <a:endParaRPr sz="1150">
              <a:latin typeface="Arial"/>
              <a:cs typeface="Arial"/>
            </a:endParaRPr>
          </a:p>
          <a:p>
            <a:pPr marL="244475" indent="-245110">
              <a:lnSpc>
                <a:spcPct val="100000"/>
              </a:lnSpc>
              <a:spcBef>
                <a:spcPts val="265"/>
              </a:spcBef>
              <a:buChar char="•"/>
              <a:tabLst>
                <a:tab pos="244475" algn="l"/>
                <a:tab pos="245110" algn="l"/>
              </a:tabLst>
            </a:pPr>
            <a:r>
              <a:rPr dirty="0" sz="1150" spc="-5">
                <a:latin typeface="Arial"/>
                <a:cs typeface="Arial"/>
              </a:rPr>
              <a:t>Check </a:t>
            </a:r>
            <a:r>
              <a:rPr dirty="0" sz="1150" spc="-10">
                <a:latin typeface="Arial"/>
                <a:cs typeface="Arial"/>
              </a:rPr>
              <a:t>FS</a:t>
            </a:r>
            <a:r>
              <a:rPr dirty="0" sz="1150" spc="-15">
                <a:latin typeface="Arial"/>
                <a:cs typeface="Arial"/>
              </a:rPr>
              <a:t> </a:t>
            </a:r>
            <a:r>
              <a:rPr dirty="0" sz="1150" spc="-5">
                <a:latin typeface="Arial"/>
                <a:cs typeface="Arial"/>
              </a:rPr>
              <a:t>cracking</a:t>
            </a:r>
            <a:endParaRPr sz="1150">
              <a:latin typeface="Arial"/>
              <a:cs typeface="Arial"/>
            </a:endParaRPr>
          </a:p>
          <a:p>
            <a:pPr marL="244475" indent="-245110">
              <a:lnSpc>
                <a:spcPct val="100000"/>
              </a:lnSpc>
              <a:spcBef>
                <a:spcPts val="265"/>
              </a:spcBef>
              <a:buChar char="•"/>
              <a:tabLst>
                <a:tab pos="244475" algn="l"/>
                <a:tab pos="245110" algn="l"/>
              </a:tabLst>
            </a:pPr>
            <a:r>
              <a:rPr dirty="0" sz="1150" spc="-5">
                <a:latin typeface="Arial"/>
                <a:cs typeface="Arial"/>
              </a:rPr>
              <a:t>Check </a:t>
            </a:r>
            <a:r>
              <a:rPr dirty="0" sz="1150" spc="-10">
                <a:latin typeface="Arial"/>
                <a:cs typeface="Arial"/>
              </a:rPr>
              <a:t>FS</a:t>
            </a:r>
            <a:r>
              <a:rPr dirty="0" sz="1150" spc="-105">
                <a:latin typeface="Arial"/>
                <a:cs typeface="Arial"/>
              </a:rPr>
              <a:t> </a:t>
            </a:r>
            <a:r>
              <a:rPr dirty="0" sz="1150" spc="-5">
                <a:latin typeface="Arial"/>
                <a:cs typeface="Arial"/>
              </a:rPr>
              <a:t>failure</a:t>
            </a:r>
            <a:endParaRPr sz="1150">
              <a:latin typeface="Arial"/>
              <a:cs typeface="Arial"/>
            </a:endParaRPr>
          </a:p>
          <a:p>
            <a:pPr>
              <a:lnSpc>
                <a:spcPct val="100000"/>
              </a:lnSpc>
              <a:spcBef>
                <a:spcPts val="10"/>
              </a:spcBef>
              <a:buFont typeface="Arial"/>
              <a:buChar char="•"/>
            </a:pPr>
            <a:endParaRPr sz="1650">
              <a:latin typeface="Arial"/>
              <a:cs typeface="Arial"/>
            </a:endParaRPr>
          </a:p>
          <a:p>
            <a:pPr algn="r" marL="244475" marR="2626360" indent="-245110">
              <a:lnSpc>
                <a:spcPct val="100000"/>
              </a:lnSpc>
              <a:buChar char="•"/>
              <a:tabLst>
                <a:tab pos="244475" algn="l"/>
                <a:tab pos="245110" algn="l"/>
              </a:tabLst>
            </a:pPr>
            <a:r>
              <a:rPr dirty="0" sz="1150" spc="-10">
                <a:latin typeface="Arial"/>
                <a:cs typeface="Arial"/>
              </a:rPr>
              <a:t>After many</a:t>
            </a:r>
            <a:r>
              <a:rPr dirty="0" sz="1150" spc="-30">
                <a:latin typeface="Arial"/>
                <a:cs typeface="Arial"/>
              </a:rPr>
              <a:t> </a:t>
            </a:r>
            <a:r>
              <a:rPr dirty="0" sz="1150" spc="-10">
                <a:latin typeface="Arial"/>
                <a:cs typeface="Arial"/>
              </a:rPr>
              <a:t>iterations</a:t>
            </a:r>
            <a:endParaRPr sz="1150">
              <a:latin typeface="Arial"/>
              <a:cs typeface="Arial"/>
            </a:endParaRPr>
          </a:p>
          <a:p>
            <a:pPr algn="r" marR="2576830">
              <a:lnSpc>
                <a:spcPct val="100000"/>
              </a:lnSpc>
              <a:spcBef>
                <a:spcPts val="265"/>
              </a:spcBef>
            </a:pPr>
            <a:r>
              <a:rPr dirty="0" sz="1150" spc="-10">
                <a:latin typeface="Arial"/>
                <a:cs typeface="Arial"/>
              </a:rPr>
              <a:t>– </a:t>
            </a:r>
            <a:r>
              <a:rPr dirty="0" sz="1150" spc="-5">
                <a:latin typeface="Arial"/>
                <a:cs typeface="Arial"/>
              </a:rPr>
              <a:t>Lift </a:t>
            </a:r>
            <a:r>
              <a:rPr dirty="0" sz="1150" spc="-10">
                <a:latin typeface="Arial"/>
                <a:cs typeface="Arial"/>
              </a:rPr>
              <a:t>points </a:t>
            </a:r>
            <a:r>
              <a:rPr dirty="0" sz="1150" spc="-5">
                <a:latin typeface="Arial"/>
                <a:cs typeface="Arial"/>
              </a:rPr>
              <a:t>at </a:t>
            </a:r>
            <a:r>
              <a:rPr dirty="0" sz="1150" spc="-50">
                <a:latin typeface="Arial"/>
                <a:cs typeface="Arial"/>
              </a:rPr>
              <a:t>11</a:t>
            </a:r>
            <a:r>
              <a:rPr dirty="0" sz="1150" spc="-30">
                <a:latin typeface="Arial"/>
                <a:cs typeface="Arial"/>
              </a:rPr>
              <a:t> </a:t>
            </a:r>
            <a:r>
              <a:rPr dirty="0" sz="1150" spc="-5">
                <a:latin typeface="Arial"/>
                <a:cs typeface="Arial"/>
              </a:rPr>
              <a:t>ft</a:t>
            </a:r>
            <a:endParaRPr sz="1150">
              <a:latin typeface="Arial"/>
              <a:cs typeface="Arial"/>
            </a:endParaRPr>
          </a:p>
        </p:txBody>
      </p:sp>
      <p:sp>
        <p:nvSpPr>
          <p:cNvPr id="7" name="object 7"/>
          <p:cNvSpPr txBox="1"/>
          <p:nvPr/>
        </p:nvSpPr>
        <p:spPr>
          <a:xfrm>
            <a:off x="1342687" y="3756148"/>
            <a:ext cx="93345" cy="199390"/>
          </a:xfrm>
          <a:prstGeom prst="rect">
            <a:avLst/>
          </a:prstGeom>
        </p:spPr>
        <p:txBody>
          <a:bodyPr wrap="square" lIns="0" tIns="11430" rIns="0" bIns="0" rtlCol="0" vert="horz">
            <a:spAutoFit/>
          </a:bodyPr>
          <a:lstStyle/>
          <a:p>
            <a:pPr>
              <a:lnSpc>
                <a:spcPct val="100000"/>
              </a:lnSpc>
              <a:spcBef>
                <a:spcPts val="90"/>
              </a:spcBef>
            </a:pPr>
            <a:r>
              <a:rPr dirty="0" sz="1150" spc="-10">
                <a:latin typeface="Arial"/>
                <a:cs typeface="Arial"/>
              </a:rPr>
              <a:t>–</a:t>
            </a:r>
            <a:endParaRPr sz="1150">
              <a:latin typeface="Arial"/>
              <a:cs typeface="Arial"/>
            </a:endParaRPr>
          </a:p>
        </p:txBody>
      </p:sp>
      <p:sp>
        <p:nvSpPr>
          <p:cNvPr id="8" name="object 8"/>
          <p:cNvSpPr txBox="1"/>
          <p:nvPr/>
        </p:nvSpPr>
        <p:spPr>
          <a:xfrm>
            <a:off x="1603250" y="3830810"/>
            <a:ext cx="103505" cy="151765"/>
          </a:xfrm>
          <a:prstGeom prst="rect">
            <a:avLst/>
          </a:prstGeom>
        </p:spPr>
        <p:txBody>
          <a:bodyPr wrap="square" lIns="0" tIns="15875" rIns="0" bIns="0" rtlCol="0" vert="horz">
            <a:spAutoFit/>
          </a:bodyPr>
          <a:lstStyle/>
          <a:p>
            <a:pPr>
              <a:lnSpc>
                <a:spcPct val="100000"/>
              </a:lnSpc>
              <a:spcBef>
                <a:spcPts val="125"/>
              </a:spcBef>
            </a:pPr>
            <a:r>
              <a:rPr dirty="0" sz="800" spc="25">
                <a:latin typeface="Cambria"/>
                <a:cs typeface="Cambria"/>
              </a:rPr>
              <a:t>e</a:t>
            </a:r>
            <a:r>
              <a:rPr dirty="0" sz="800" spc="65">
                <a:latin typeface="Cambria"/>
                <a:cs typeface="Cambria"/>
              </a:rPr>
              <a:t>i</a:t>
            </a:r>
            <a:endParaRPr sz="800">
              <a:latin typeface="Cambria"/>
              <a:cs typeface="Cambria"/>
            </a:endParaRPr>
          </a:p>
        </p:txBody>
      </p:sp>
      <p:sp>
        <p:nvSpPr>
          <p:cNvPr id="9" name="object 9"/>
          <p:cNvSpPr txBox="1"/>
          <p:nvPr/>
        </p:nvSpPr>
        <p:spPr>
          <a:xfrm>
            <a:off x="1521450" y="3696703"/>
            <a:ext cx="189865" cy="199390"/>
          </a:xfrm>
          <a:prstGeom prst="rect">
            <a:avLst/>
          </a:prstGeom>
        </p:spPr>
        <p:txBody>
          <a:bodyPr wrap="square" lIns="0" tIns="11430" rIns="0" bIns="0" rtlCol="0" vert="horz">
            <a:spAutoFit/>
          </a:bodyPr>
          <a:lstStyle/>
          <a:p>
            <a:pPr marL="25400">
              <a:lnSpc>
                <a:spcPct val="100000"/>
              </a:lnSpc>
              <a:spcBef>
                <a:spcPts val="90"/>
              </a:spcBef>
            </a:pPr>
            <a:r>
              <a:rPr dirty="0" baseline="-21739" sz="1725" spc="142">
                <a:latin typeface="Cambria"/>
                <a:cs typeface="Cambria"/>
              </a:rPr>
              <a:t>𝑓</a:t>
            </a:r>
            <a:r>
              <a:rPr dirty="0" sz="800" spc="95">
                <a:latin typeface="Cambria"/>
                <a:cs typeface="Cambria"/>
              </a:rPr>
              <a:t>,</a:t>
            </a:r>
            <a:endParaRPr sz="800">
              <a:latin typeface="Cambria"/>
              <a:cs typeface="Cambria"/>
            </a:endParaRPr>
          </a:p>
        </p:txBody>
      </p:sp>
      <p:sp>
        <p:nvSpPr>
          <p:cNvPr id="10" name="object 10"/>
          <p:cNvSpPr txBox="1"/>
          <p:nvPr/>
        </p:nvSpPr>
        <p:spPr>
          <a:xfrm>
            <a:off x="1775777" y="3756148"/>
            <a:ext cx="608965" cy="199390"/>
          </a:xfrm>
          <a:prstGeom prst="rect">
            <a:avLst/>
          </a:prstGeom>
        </p:spPr>
        <p:txBody>
          <a:bodyPr wrap="square" lIns="0" tIns="11430" rIns="0" bIns="0" rtlCol="0" vert="horz">
            <a:spAutoFit/>
          </a:bodyPr>
          <a:lstStyle/>
          <a:p>
            <a:pPr>
              <a:lnSpc>
                <a:spcPct val="100000"/>
              </a:lnSpc>
              <a:spcBef>
                <a:spcPts val="90"/>
              </a:spcBef>
            </a:pPr>
            <a:r>
              <a:rPr dirty="0" sz="1150" spc="210">
                <a:latin typeface="Cambria"/>
                <a:cs typeface="Cambria"/>
              </a:rPr>
              <a:t>= </a:t>
            </a:r>
            <a:r>
              <a:rPr dirty="0" sz="1150" spc="-10">
                <a:latin typeface="Cambria"/>
                <a:cs typeface="Cambria"/>
              </a:rPr>
              <a:t>7.4</a:t>
            </a:r>
            <a:r>
              <a:rPr dirty="0" sz="1150" spc="40">
                <a:latin typeface="Cambria"/>
                <a:cs typeface="Cambria"/>
              </a:rPr>
              <a:t> </a:t>
            </a:r>
            <a:r>
              <a:rPr dirty="0" sz="1150" spc="-10">
                <a:latin typeface="Cambria"/>
                <a:cs typeface="Cambria"/>
              </a:rPr>
              <a:t>𝑘𝑠𝑖</a:t>
            </a:r>
            <a:endParaRPr sz="1150">
              <a:latin typeface="Cambria"/>
              <a:cs typeface="Cambria"/>
            </a:endParaRPr>
          </a:p>
        </p:txBody>
      </p:sp>
      <p:sp>
        <p:nvSpPr>
          <p:cNvPr id="11" name="object 11"/>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6</a:t>
            </a:r>
            <a:r>
              <a:rPr dirty="0" sz="850">
                <a:solidFill>
                  <a:srgbClr val="FFFFFF"/>
                </a:solidFill>
                <a:latin typeface="Arial"/>
                <a:cs typeface="Arial"/>
              </a:rPr>
              <a:t>5</a:t>
            </a:r>
            <a:endParaRPr sz="850">
              <a:latin typeface="Arial"/>
              <a:cs typeface="Arial"/>
            </a:endParaRPr>
          </a:p>
        </p:txBody>
      </p:sp>
      <p:sp>
        <p:nvSpPr>
          <p:cNvPr id="12" name="object 12"/>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13" name="object 13"/>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4" name="object 14"/>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5" name="object 15"/>
          <p:cNvSpPr txBox="1"/>
          <p:nvPr/>
        </p:nvSpPr>
        <p:spPr>
          <a:xfrm>
            <a:off x="1016505" y="6561805"/>
            <a:ext cx="2644775" cy="756920"/>
          </a:xfrm>
          <a:prstGeom prst="rect">
            <a:avLst/>
          </a:prstGeom>
        </p:spPr>
        <p:txBody>
          <a:bodyPr wrap="square" lIns="0" tIns="11430" rIns="0" bIns="0" rtlCol="0" vert="horz">
            <a:spAutoFit/>
          </a:bodyPr>
          <a:lstStyle/>
          <a:p>
            <a:pPr marL="244475" marR="5080" indent="-244475">
              <a:lnSpc>
                <a:spcPct val="100000"/>
              </a:lnSpc>
              <a:spcBef>
                <a:spcPts val="90"/>
              </a:spcBef>
              <a:buChar char="•"/>
              <a:tabLst>
                <a:tab pos="244475" algn="l"/>
                <a:tab pos="245110" algn="l"/>
              </a:tabLst>
            </a:pPr>
            <a:r>
              <a:rPr dirty="0" sz="1150" spc="-10">
                <a:latin typeface="Arial"/>
                <a:cs typeface="Arial"/>
              </a:rPr>
              <a:t>Rigid body </a:t>
            </a:r>
            <a:r>
              <a:rPr dirty="0" sz="1150" spc="-5">
                <a:latin typeface="Arial"/>
                <a:cs typeface="Arial"/>
              </a:rPr>
              <a:t>roll </a:t>
            </a:r>
            <a:r>
              <a:rPr dirty="0" sz="1150" spc="-10">
                <a:latin typeface="Arial"/>
                <a:cs typeface="Arial"/>
              </a:rPr>
              <a:t>+ </a:t>
            </a:r>
            <a:r>
              <a:rPr dirty="0" sz="1150" spc="-5">
                <a:latin typeface="Arial"/>
                <a:cs typeface="Arial"/>
              </a:rPr>
              <a:t>increased roll </a:t>
            </a:r>
            <a:r>
              <a:rPr dirty="0" sz="1150" spc="-10">
                <a:latin typeface="Arial"/>
                <a:cs typeface="Arial"/>
              </a:rPr>
              <a:t>due to  lateral</a:t>
            </a:r>
            <a:r>
              <a:rPr dirty="0" sz="1150" spc="-20">
                <a:latin typeface="Arial"/>
                <a:cs typeface="Arial"/>
              </a:rPr>
              <a:t> </a:t>
            </a:r>
            <a:r>
              <a:rPr dirty="0" sz="1150" spc="-10">
                <a:latin typeface="Arial"/>
                <a:cs typeface="Arial"/>
              </a:rPr>
              <a:t>deflections</a:t>
            </a:r>
            <a:endParaRPr sz="1150">
              <a:latin typeface="Arial"/>
              <a:cs typeface="Arial"/>
            </a:endParaRPr>
          </a:p>
          <a:p>
            <a:pPr marL="244475" marR="89535" indent="-244475">
              <a:lnSpc>
                <a:spcPts val="1370"/>
              </a:lnSpc>
              <a:spcBef>
                <a:spcPts val="315"/>
              </a:spcBef>
              <a:buChar char="•"/>
              <a:tabLst>
                <a:tab pos="244475" algn="l"/>
                <a:tab pos="245110" algn="l"/>
              </a:tabLst>
            </a:pPr>
            <a:r>
              <a:rPr dirty="0" sz="1150" spc="-10">
                <a:latin typeface="Arial"/>
                <a:cs typeface="Arial"/>
              </a:rPr>
              <a:t>Equilibrium </a:t>
            </a:r>
            <a:r>
              <a:rPr dirty="0" sz="1150" spc="-15">
                <a:latin typeface="Arial"/>
                <a:cs typeface="Arial"/>
              </a:rPr>
              <a:t>when </a:t>
            </a:r>
            <a:r>
              <a:rPr dirty="0" sz="1150" spc="-10">
                <a:latin typeface="Arial"/>
                <a:cs typeface="Arial"/>
              </a:rPr>
              <a:t>resultant </a:t>
            </a:r>
            <a:r>
              <a:rPr dirty="0" sz="1150" spc="-15">
                <a:latin typeface="Arial"/>
                <a:cs typeface="Arial"/>
              </a:rPr>
              <a:t>weight </a:t>
            </a:r>
            <a:r>
              <a:rPr dirty="0" sz="1150" spc="-10">
                <a:latin typeface="Arial"/>
                <a:cs typeface="Arial"/>
              </a:rPr>
              <a:t>is  directly beneath the </a:t>
            </a:r>
            <a:r>
              <a:rPr dirty="0" sz="1150" spc="-5">
                <a:latin typeface="Arial"/>
                <a:cs typeface="Arial"/>
              </a:rPr>
              <a:t>roll </a:t>
            </a:r>
            <a:r>
              <a:rPr dirty="0" sz="1150" spc="-10">
                <a:latin typeface="Arial"/>
                <a:cs typeface="Arial"/>
              </a:rPr>
              <a:t>axis</a:t>
            </a:r>
            <a:endParaRPr sz="1150">
              <a:latin typeface="Arial"/>
              <a:cs typeface="Arial"/>
            </a:endParaRPr>
          </a:p>
        </p:txBody>
      </p:sp>
      <p:sp>
        <p:nvSpPr>
          <p:cNvPr id="16" name="object 16"/>
          <p:cNvSpPr txBox="1"/>
          <p:nvPr/>
        </p:nvSpPr>
        <p:spPr>
          <a:xfrm>
            <a:off x="1016466" y="5528576"/>
            <a:ext cx="4431030" cy="992505"/>
          </a:xfrm>
          <a:prstGeom prst="rect">
            <a:avLst/>
          </a:prstGeom>
        </p:spPr>
        <p:txBody>
          <a:bodyPr wrap="square" lIns="0" tIns="14604" rIns="0" bIns="0" rtlCol="0" vert="horz">
            <a:spAutoFit/>
          </a:bodyPr>
          <a:lstStyle/>
          <a:p>
            <a:pPr>
              <a:lnSpc>
                <a:spcPct val="100000"/>
              </a:lnSpc>
              <a:spcBef>
                <a:spcPts val="114"/>
              </a:spcBef>
            </a:pPr>
            <a:r>
              <a:rPr dirty="0" sz="2550" spc="15">
                <a:solidFill>
                  <a:srgbClr val="1C7C5B"/>
                </a:solidFill>
                <a:latin typeface="Arial Black"/>
                <a:cs typeface="Arial Black"/>
              </a:rPr>
              <a:t>Girder </a:t>
            </a:r>
            <a:r>
              <a:rPr dirty="0" sz="2550" spc="5">
                <a:solidFill>
                  <a:srgbClr val="1C7C5B"/>
                </a:solidFill>
                <a:latin typeface="Arial Black"/>
                <a:cs typeface="Arial Black"/>
              </a:rPr>
              <a:t>Stability</a:t>
            </a:r>
            <a:r>
              <a:rPr dirty="0" sz="2550">
                <a:solidFill>
                  <a:srgbClr val="1C7C5B"/>
                </a:solidFill>
                <a:latin typeface="Arial Black"/>
                <a:cs typeface="Arial Black"/>
              </a:rPr>
              <a:t> </a:t>
            </a:r>
            <a:r>
              <a:rPr dirty="0" sz="2550" spc="5">
                <a:solidFill>
                  <a:srgbClr val="1C7C5B"/>
                </a:solidFill>
                <a:latin typeface="Arial Black"/>
                <a:cs typeface="Arial Black"/>
              </a:rPr>
              <a:t>Basics</a:t>
            </a:r>
            <a:endParaRPr sz="2550">
              <a:latin typeface="Arial Black"/>
              <a:cs typeface="Arial Black"/>
            </a:endParaRPr>
          </a:p>
          <a:p>
            <a:pPr>
              <a:lnSpc>
                <a:spcPct val="100000"/>
              </a:lnSpc>
              <a:spcBef>
                <a:spcPts val="2495"/>
              </a:spcBef>
              <a:tabLst>
                <a:tab pos="2988310" algn="l"/>
              </a:tabLst>
            </a:pPr>
            <a:r>
              <a:rPr dirty="0" sz="1700" b="1">
                <a:latin typeface="Arial"/>
                <a:cs typeface="Arial"/>
              </a:rPr>
              <a:t>Hanging</a:t>
            </a:r>
            <a:r>
              <a:rPr dirty="0" sz="1700" spc="-5" b="1">
                <a:latin typeface="Arial"/>
                <a:cs typeface="Arial"/>
              </a:rPr>
              <a:t> </a:t>
            </a:r>
            <a:r>
              <a:rPr dirty="0" sz="1700" spc="5" b="1">
                <a:latin typeface="Arial"/>
                <a:cs typeface="Arial"/>
              </a:rPr>
              <a:t>Girder	</a:t>
            </a:r>
            <a:r>
              <a:rPr dirty="0" sz="1700" spc="10" b="1">
                <a:latin typeface="Arial"/>
                <a:cs typeface="Arial"/>
              </a:rPr>
              <a:t>Seated</a:t>
            </a:r>
            <a:r>
              <a:rPr dirty="0" sz="1700" spc="-90" b="1">
                <a:latin typeface="Arial"/>
                <a:cs typeface="Arial"/>
              </a:rPr>
              <a:t> </a:t>
            </a:r>
            <a:r>
              <a:rPr dirty="0" sz="1700" spc="5" b="1">
                <a:latin typeface="Arial"/>
                <a:cs typeface="Arial"/>
              </a:rPr>
              <a:t>Girder</a:t>
            </a:r>
            <a:endParaRPr sz="1700">
              <a:latin typeface="Arial"/>
              <a:cs typeface="Arial"/>
            </a:endParaRPr>
          </a:p>
        </p:txBody>
      </p:sp>
      <p:sp>
        <p:nvSpPr>
          <p:cNvPr id="17" name="object 17"/>
          <p:cNvSpPr txBox="1"/>
          <p:nvPr/>
        </p:nvSpPr>
        <p:spPr>
          <a:xfrm>
            <a:off x="4005085" y="6561805"/>
            <a:ext cx="2762250" cy="756920"/>
          </a:xfrm>
          <a:prstGeom prst="rect">
            <a:avLst/>
          </a:prstGeom>
        </p:spPr>
        <p:txBody>
          <a:bodyPr wrap="square" lIns="0" tIns="11430" rIns="0" bIns="0" rtlCol="0" vert="horz">
            <a:spAutoFit/>
          </a:bodyPr>
          <a:lstStyle/>
          <a:p>
            <a:pPr marL="244475" marR="122555" indent="-244475">
              <a:lnSpc>
                <a:spcPct val="100000"/>
              </a:lnSpc>
              <a:spcBef>
                <a:spcPts val="90"/>
              </a:spcBef>
              <a:buChar char="•"/>
              <a:tabLst>
                <a:tab pos="244475" algn="l"/>
                <a:tab pos="245110" algn="l"/>
              </a:tabLst>
            </a:pPr>
            <a:r>
              <a:rPr dirty="0" sz="1150" spc="-10">
                <a:latin typeface="Arial"/>
                <a:cs typeface="Arial"/>
              </a:rPr>
              <a:t>Rigid body </a:t>
            </a:r>
            <a:r>
              <a:rPr dirty="0" sz="1150" spc="-5">
                <a:latin typeface="Arial"/>
                <a:cs typeface="Arial"/>
              </a:rPr>
              <a:t>roll </a:t>
            </a:r>
            <a:r>
              <a:rPr dirty="0" sz="1150" spc="-10">
                <a:latin typeface="Arial"/>
                <a:cs typeface="Arial"/>
              </a:rPr>
              <a:t>+ </a:t>
            </a:r>
            <a:r>
              <a:rPr dirty="0" sz="1150" spc="-5">
                <a:latin typeface="Arial"/>
                <a:cs typeface="Arial"/>
              </a:rPr>
              <a:t>increased roll </a:t>
            </a:r>
            <a:r>
              <a:rPr dirty="0" sz="1150" spc="-10">
                <a:latin typeface="Arial"/>
                <a:cs typeface="Arial"/>
              </a:rPr>
              <a:t>due to  lateral</a:t>
            </a:r>
            <a:r>
              <a:rPr dirty="0" sz="1150" spc="-20">
                <a:latin typeface="Arial"/>
                <a:cs typeface="Arial"/>
              </a:rPr>
              <a:t> </a:t>
            </a:r>
            <a:r>
              <a:rPr dirty="0" sz="1150" spc="-10">
                <a:latin typeface="Arial"/>
                <a:cs typeface="Arial"/>
              </a:rPr>
              <a:t>deflections</a:t>
            </a:r>
            <a:endParaRPr sz="1150">
              <a:latin typeface="Arial"/>
              <a:cs typeface="Arial"/>
            </a:endParaRPr>
          </a:p>
          <a:p>
            <a:pPr marL="244475" marR="5080" indent="-244475">
              <a:lnSpc>
                <a:spcPts val="1370"/>
              </a:lnSpc>
              <a:spcBef>
                <a:spcPts val="315"/>
              </a:spcBef>
              <a:buChar char="•"/>
              <a:tabLst>
                <a:tab pos="244475" algn="l"/>
                <a:tab pos="245110" algn="l"/>
              </a:tabLst>
            </a:pPr>
            <a:r>
              <a:rPr dirty="0" sz="1150" spc="-5">
                <a:latin typeface="Arial"/>
                <a:cs typeface="Arial"/>
              </a:rPr>
              <a:t>Roll is resisted </a:t>
            </a:r>
            <a:r>
              <a:rPr dirty="0" sz="1150" spc="-10">
                <a:latin typeface="Arial"/>
                <a:cs typeface="Arial"/>
              </a:rPr>
              <a:t>by rotational stiffness </a:t>
            </a:r>
            <a:r>
              <a:rPr dirty="0" sz="1150" spc="-5">
                <a:latin typeface="Arial"/>
                <a:cs typeface="Arial"/>
              </a:rPr>
              <a:t>of  </a:t>
            </a:r>
            <a:r>
              <a:rPr dirty="0" sz="1150" spc="-10">
                <a:latin typeface="Arial"/>
                <a:cs typeface="Arial"/>
              </a:rPr>
              <a:t>support</a:t>
            </a:r>
            <a:endParaRPr sz="1150">
              <a:latin typeface="Arial"/>
              <a:cs typeface="Arial"/>
            </a:endParaRPr>
          </a:p>
        </p:txBody>
      </p:sp>
      <p:sp>
        <p:nvSpPr>
          <p:cNvPr id="18" name="object 18"/>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6</a:t>
            </a:r>
            <a:r>
              <a:rPr dirty="0" sz="850">
                <a:solidFill>
                  <a:srgbClr val="FFFFFF"/>
                </a:solidFill>
                <a:latin typeface="Arial"/>
                <a:cs typeface="Arial"/>
              </a:rPr>
              <a:t>6</a:t>
            </a:r>
            <a:endParaRPr sz="850">
              <a:latin typeface="Arial"/>
              <a:cs typeface="Arial"/>
            </a:endParaRPr>
          </a:p>
        </p:txBody>
      </p:sp>
      <p:sp>
        <p:nvSpPr>
          <p:cNvPr id="19" name="object 19"/>
          <p:cNvSpPr/>
          <p:nvPr/>
        </p:nvSpPr>
        <p:spPr>
          <a:xfrm>
            <a:off x="1403604" y="7362444"/>
            <a:ext cx="1999487" cy="1392935"/>
          </a:xfrm>
          <a:prstGeom prst="rect">
            <a:avLst/>
          </a:prstGeom>
          <a:blipFill>
            <a:blip r:embed="rId3" cstate="print"/>
            <a:stretch>
              <a:fillRect/>
            </a:stretch>
          </a:blipFill>
        </p:spPr>
        <p:txBody>
          <a:bodyPr wrap="square" lIns="0" tIns="0" rIns="0" bIns="0" rtlCol="0"/>
          <a:lstStyle/>
          <a:p/>
        </p:txBody>
      </p:sp>
      <p:sp>
        <p:nvSpPr>
          <p:cNvPr id="20" name="object 20"/>
          <p:cNvSpPr/>
          <p:nvPr/>
        </p:nvSpPr>
        <p:spPr>
          <a:xfrm>
            <a:off x="5120639" y="7217664"/>
            <a:ext cx="1522475" cy="1466087"/>
          </a:xfrm>
          <a:prstGeom prst="rect">
            <a:avLst/>
          </a:prstGeom>
          <a:blipFill>
            <a:blip r:embed="rId4" cstate="print"/>
            <a:stretch>
              <a:fillRect/>
            </a:stretch>
          </a:blipFill>
        </p:spPr>
        <p:txBody>
          <a:bodyPr wrap="square" lIns="0" tIns="0" rIns="0" bIns="0" rtlCol="0"/>
          <a:lstStyle/>
          <a:p/>
        </p:txBody>
      </p:sp>
      <p:sp>
        <p:nvSpPr>
          <p:cNvPr id="21" name="object 21"/>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22" name="object 22"/>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65</a:t>
            </a:r>
            <a:endParaRPr sz="1050">
              <a:latin typeface="Calibri"/>
              <a:cs typeface="Calibri"/>
            </a:endParaRPr>
          </a:p>
        </p:txBody>
      </p:sp>
      <p:sp>
        <p:nvSpPr>
          <p:cNvPr id="24" name="object 24"/>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23" name="object 23"/>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66</a:t>
            </a:r>
            <a:endParaRPr sz="105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03766" y="1153205"/>
            <a:ext cx="5536565" cy="417195"/>
          </a:xfrm>
          <a:prstGeom prst="rect"/>
        </p:spPr>
        <p:txBody>
          <a:bodyPr wrap="square" lIns="0" tIns="14604" rIns="0" bIns="0" rtlCol="0" vert="horz">
            <a:spAutoFit/>
          </a:bodyPr>
          <a:lstStyle/>
          <a:p>
            <a:pPr marL="12700">
              <a:lnSpc>
                <a:spcPct val="100000"/>
              </a:lnSpc>
              <a:spcBef>
                <a:spcPts val="114"/>
              </a:spcBef>
            </a:pPr>
            <a:r>
              <a:rPr dirty="0" sz="2550" spc="5" b="0">
                <a:solidFill>
                  <a:srgbClr val="1C7C5B"/>
                </a:solidFill>
                <a:latin typeface="Arial Black"/>
                <a:cs typeface="Arial Black"/>
              </a:rPr>
              <a:t>Lifting </a:t>
            </a:r>
            <a:r>
              <a:rPr dirty="0" sz="2550" spc="10" b="0">
                <a:solidFill>
                  <a:srgbClr val="1C7C5B"/>
                </a:solidFill>
                <a:latin typeface="Arial Black"/>
                <a:cs typeface="Arial Black"/>
              </a:rPr>
              <a:t>Stability Design</a:t>
            </a:r>
            <a:r>
              <a:rPr dirty="0" sz="2550" spc="-70" b="0">
                <a:solidFill>
                  <a:srgbClr val="1C7C5B"/>
                </a:solidFill>
                <a:latin typeface="Arial Black"/>
                <a:cs typeface="Arial Black"/>
              </a:rPr>
              <a:t> </a:t>
            </a:r>
            <a:r>
              <a:rPr dirty="0" sz="2550" spc="5" b="0">
                <a:solidFill>
                  <a:srgbClr val="1C7C5B"/>
                </a:solidFill>
                <a:latin typeface="Arial Black"/>
                <a:cs typeface="Arial Black"/>
              </a:rPr>
              <a:t>Criteria</a:t>
            </a:r>
            <a:endParaRPr sz="2550">
              <a:latin typeface="Arial Black"/>
              <a:cs typeface="Arial Black"/>
            </a:endParaRPr>
          </a:p>
        </p:txBody>
      </p:sp>
      <p:sp>
        <p:nvSpPr>
          <p:cNvPr id="6" name="object 6"/>
          <p:cNvSpPr txBox="1"/>
          <p:nvPr/>
        </p:nvSpPr>
        <p:spPr>
          <a:xfrm>
            <a:off x="1003805" y="1781020"/>
            <a:ext cx="1050925" cy="199390"/>
          </a:xfrm>
          <a:prstGeom prst="rect">
            <a:avLst/>
          </a:prstGeom>
        </p:spPr>
        <p:txBody>
          <a:bodyPr wrap="square" lIns="0" tIns="11430" rIns="0" bIns="0" rtlCol="0" vert="horz">
            <a:spAutoFit/>
          </a:bodyPr>
          <a:lstStyle/>
          <a:p>
            <a:pPr marL="257175" indent="-245110">
              <a:lnSpc>
                <a:spcPct val="100000"/>
              </a:lnSpc>
              <a:spcBef>
                <a:spcPts val="90"/>
              </a:spcBef>
              <a:buChar char="•"/>
              <a:tabLst>
                <a:tab pos="257175" algn="l"/>
                <a:tab pos="257810" algn="l"/>
              </a:tabLst>
            </a:pPr>
            <a:r>
              <a:rPr dirty="0" sz="1150" spc="-10">
                <a:latin typeface="Arial"/>
                <a:cs typeface="Arial"/>
              </a:rPr>
              <a:t>Stress</a:t>
            </a:r>
            <a:r>
              <a:rPr dirty="0" sz="1150" spc="-45">
                <a:latin typeface="Arial"/>
                <a:cs typeface="Arial"/>
              </a:rPr>
              <a:t> </a:t>
            </a:r>
            <a:r>
              <a:rPr dirty="0" sz="1150" spc="-10">
                <a:latin typeface="Arial"/>
                <a:cs typeface="Arial"/>
              </a:rPr>
              <a:t>limits</a:t>
            </a:r>
            <a:endParaRPr sz="1150">
              <a:latin typeface="Arial"/>
              <a:cs typeface="Arial"/>
            </a:endParaRPr>
          </a:p>
        </p:txBody>
      </p:sp>
      <p:sp>
        <p:nvSpPr>
          <p:cNvPr id="7" name="object 7"/>
          <p:cNvSpPr/>
          <p:nvPr/>
        </p:nvSpPr>
        <p:spPr>
          <a:xfrm>
            <a:off x="2429255" y="2045207"/>
            <a:ext cx="262255" cy="180340"/>
          </a:xfrm>
          <a:custGeom>
            <a:avLst/>
            <a:gdLst/>
            <a:ahLst/>
            <a:cxnLst/>
            <a:rect l="l" t="t" r="r" b="b"/>
            <a:pathLst>
              <a:path w="262255" h="180339">
                <a:moveTo>
                  <a:pt x="55190" y="161543"/>
                </a:moveTo>
                <a:lnTo>
                  <a:pt x="47244" y="161543"/>
                </a:lnTo>
                <a:lnTo>
                  <a:pt x="89916" y="0"/>
                </a:lnTo>
                <a:lnTo>
                  <a:pt x="262128" y="0"/>
                </a:lnTo>
                <a:lnTo>
                  <a:pt x="262128" y="9144"/>
                </a:lnTo>
                <a:lnTo>
                  <a:pt x="96012" y="9144"/>
                </a:lnTo>
                <a:lnTo>
                  <a:pt x="55190" y="161543"/>
                </a:lnTo>
                <a:close/>
              </a:path>
              <a:path w="262255" h="180339">
                <a:moveTo>
                  <a:pt x="50292" y="179831"/>
                </a:moveTo>
                <a:lnTo>
                  <a:pt x="42672" y="179831"/>
                </a:lnTo>
                <a:lnTo>
                  <a:pt x="13716" y="117348"/>
                </a:lnTo>
                <a:lnTo>
                  <a:pt x="0" y="117348"/>
                </a:lnTo>
                <a:lnTo>
                  <a:pt x="22860" y="106680"/>
                </a:lnTo>
                <a:lnTo>
                  <a:pt x="27601" y="117348"/>
                </a:lnTo>
                <a:lnTo>
                  <a:pt x="13716" y="117348"/>
                </a:lnTo>
                <a:lnTo>
                  <a:pt x="1524" y="121920"/>
                </a:lnTo>
                <a:lnTo>
                  <a:pt x="29633" y="121920"/>
                </a:lnTo>
                <a:lnTo>
                  <a:pt x="47244" y="161543"/>
                </a:lnTo>
                <a:lnTo>
                  <a:pt x="55190" y="161543"/>
                </a:lnTo>
                <a:lnTo>
                  <a:pt x="50292" y="179831"/>
                </a:lnTo>
                <a:close/>
              </a:path>
            </a:pathLst>
          </a:custGeom>
          <a:solidFill>
            <a:srgbClr val="000000"/>
          </a:solidFill>
        </p:spPr>
        <p:txBody>
          <a:bodyPr wrap="square" lIns="0" tIns="0" rIns="0" bIns="0" rtlCol="0"/>
          <a:lstStyle/>
          <a:p/>
        </p:txBody>
      </p:sp>
      <p:sp>
        <p:nvSpPr>
          <p:cNvPr id="8" name="object 8"/>
          <p:cNvSpPr txBox="1"/>
          <p:nvPr/>
        </p:nvSpPr>
        <p:spPr>
          <a:xfrm>
            <a:off x="2592310" y="2099556"/>
            <a:ext cx="103505" cy="151765"/>
          </a:xfrm>
          <a:prstGeom prst="rect">
            <a:avLst/>
          </a:prstGeom>
        </p:spPr>
        <p:txBody>
          <a:bodyPr wrap="square" lIns="0" tIns="15875" rIns="0" bIns="0" rtlCol="0" vert="horz">
            <a:spAutoFit/>
          </a:bodyPr>
          <a:lstStyle/>
          <a:p>
            <a:pPr>
              <a:lnSpc>
                <a:spcPct val="100000"/>
              </a:lnSpc>
              <a:spcBef>
                <a:spcPts val="125"/>
              </a:spcBef>
            </a:pPr>
            <a:r>
              <a:rPr dirty="0" sz="800" spc="25">
                <a:latin typeface="Cambria"/>
                <a:cs typeface="Cambria"/>
              </a:rPr>
              <a:t>e</a:t>
            </a:r>
            <a:r>
              <a:rPr dirty="0" sz="800" spc="65">
                <a:latin typeface="Cambria"/>
                <a:cs typeface="Cambria"/>
              </a:rPr>
              <a:t>i</a:t>
            </a:r>
            <a:endParaRPr sz="800">
              <a:latin typeface="Cambria"/>
              <a:cs typeface="Cambria"/>
            </a:endParaRPr>
          </a:p>
        </p:txBody>
      </p:sp>
      <p:sp>
        <p:nvSpPr>
          <p:cNvPr id="9" name="object 9"/>
          <p:cNvSpPr txBox="1"/>
          <p:nvPr/>
        </p:nvSpPr>
        <p:spPr>
          <a:xfrm>
            <a:off x="1317287" y="2020328"/>
            <a:ext cx="1454150" cy="199390"/>
          </a:xfrm>
          <a:prstGeom prst="rect">
            <a:avLst/>
          </a:prstGeom>
        </p:spPr>
        <p:txBody>
          <a:bodyPr wrap="square" lIns="0" tIns="11430" rIns="0" bIns="0" rtlCol="0" vert="horz">
            <a:spAutoFit/>
          </a:bodyPr>
          <a:lstStyle/>
          <a:p>
            <a:pPr marL="25400">
              <a:lnSpc>
                <a:spcPct val="100000"/>
              </a:lnSpc>
              <a:spcBef>
                <a:spcPts val="90"/>
              </a:spcBef>
            </a:pPr>
            <a:r>
              <a:rPr dirty="0" sz="1150" spc="-10">
                <a:latin typeface="Arial"/>
                <a:cs typeface="Arial"/>
              </a:rPr>
              <a:t>– </a:t>
            </a:r>
            <a:r>
              <a:rPr dirty="0" sz="1150" spc="-25">
                <a:latin typeface="Arial"/>
                <a:cs typeface="Arial"/>
              </a:rPr>
              <a:t>Tension </a:t>
            </a:r>
            <a:r>
              <a:rPr dirty="0" sz="1150" spc="-10">
                <a:latin typeface="Cambria"/>
                <a:cs typeface="Cambria"/>
              </a:rPr>
              <a:t>0.24𝜆 </a:t>
            </a:r>
            <a:r>
              <a:rPr dirty="0" sz="1150" spc="95">
                <a:latin typeface="Cambria"/>
                <a:cs typeface="Cambria"/>
              </a:rPr>
              <a:t>𝑓</a:t>
            </a:r>
            <a:r>
              <a:rPr dirty="0" baseline="31250" sz="1200" spc="142">
                <a:latin typeface="Cambria"/>
                <a:cs typeface="Cambria"/>
              </a:rPr>
              <a:t>,</a:t>
            </a:r>
            <a:r>
              <a:rPr dirty="0" baseline="31250" sz="1200" spc="-150">
                <a:latin typeface="Cambria"/>
                <a:cs typeface="Cambria"/>
              </a:rPr>
              <a:t> </a:t>
            </a:r>
            <a:r>
              <a:rPr dirty="0" sz="1150" spc="-5">
                <a:latin typeface="Arial"/>
                <a:cs typeface="Arial"/>
              </a:rPr>
              <a:t>,</a:t>
            </a:r>
            <a:endParaRPr sz="1150">
              <a:latin typeface="Arial"/>
              <a:cs typeface="Arial"/>
            </a:endParaRPr>
          </a:p>
        </p:txBody>
      </p:sp>
      <p:sp>
        <p:nvSpPr>
          <p:cNvPr id="10" name="object 10"/>
          <p:cNvSpPr txBox="1"/>
          <p:nvPr/>
        </p:nvSpPr>
        <p:spPr>
          <a:xfrm>
            <a:off x="991105" y="2241256"/>
            <a:ext cx="3233420" cy="409575"/>
          </a:xfrm>
          <a:prstGeom prst="rect">
            <a:avLst/>
          </a:prstGeom>
        </p:spPr>
        <p:txBody>
          <a:bodyPr wrap="square" lIns="0" tIns="11430" rIns="0" bIns="0" rtlCol="0" vert="horz">
            <a:spAutoFit/>
          </a:bodyPr>
          <a:lstStyle/>
          <a:p>
            <a:pPr marL="351155">
              <a:lnSpc>
                <a:spcPts val="1005"/>
              </a:lnSpc>
              <a:spcBef>
                <a:spcPts val="90"/>
              </a:spcBef>
            </a:pPr>
            <a:r>
              <a:rPr dirty="0" sz="1150" spc="-10">
                <a:latin typeface="Arial"/>
                <a:cs typeface="Arial"/>
              </a:rPr>
              <a:t>– Compression </a:t>
            </a:r>
            <a:r>
              <a:rPr dirty="0" sz="1150" spc="25">
                <a:latin typeface="Cambria"/>
                <a:cs typeface="Cambria"/>
              </a:rPr>
              <a:t>0.65𝑓</a:t>
            </a:r>
            <a:r>
              <a:rPr dirty="0" baseline="31250" sz="1200" spc="37">
                <a:latin typeface="Cambria"/>
                <a:cs typeface="Cambria"/>
              </a:rPr>
              <a:t>, </a:t>
            </a:r>
            <a:r>
              <a:rPr dirty="0" sz="1150" spc="-10">
                <a:latin typeface="Arial"/>
                <a:cs typeface="Arial"/>
              </a:rPr>
              <a:t>CL, </a:t>
            </a:r>
            <a:r>
              <a:rPr dirty="0" sz="1150" spc="25">
                <a:latin typeface="Cambria"/>
                <a:cs typeface="Cambria"/>
              </a:rPr>
              <a:t>0.70𝑓</a:t>
            </a:r>
            <a:r>
              <a:rPr dirty="0" baseline="31250" sz="1200" spc="37">
                <a:latin typeface="Cambria"/>
                <a:cs typeface="Cambria"/>
              </a:rPr>
              <a:t>,</a:t>
            </a:r>
            <a:r>
              <a:rPr dirty="0" baseline="31250" sz="1200" spc="292">
                <a:latin typeface="Cambria"/>
                <a:cs typeface="Cambria"/>
              </a:rPr>
              <a:t> </a:t>
            </a:r>
            <a:r>
              <a:rPr dirty="0" sz="1150" spc="-10">
                <a:latin typeface="Arial"/>
                <a:cs typeface="Arial"/>
              </a:rPr>
              <a:t>Corners</a:t>
            </a:r>
            <a:endParaRPr sz="1150">
              <a:latin typeface="Arial"/>
              <a:cs typeface="Arial"/>
            </a:endParaRPr>
          </a:p>
          <a:p>
            <a:pPr marL="1776095">
              <a:lnSpc>
                <a:spcPts val="585"/>
              </a:lnSpc>
              <a:tabLst>
                <a:tab pos="2512060" algn="l"/>
              </a:tabLst>
            </a:pPr>
            <a:r>
              <a:rPr dirty="0" sz="800" spc="45">
                <a:latin typeface="Cambria"/>
                <a:cs typeface="Cambria"/>
              </a:rPr>
              <a:t>ei	ei</a:t>
            </a:r>
            <a:endParaRPr sz="800">
              <a:latin typeface="Cambria"/>
              <a:cs typeface="Cambria"/>
            </a:endParaRPr>
          </a:p>
          <a:p>
            <a:pPr marL="269875" indent="-245110">
              <a:lnSpc>
                <a:spcPct val="100000"/>
              </a:lnSpc>
              <a:spcBef>
                <a:spcPts val="70"/>
              </a:spcBef>
              <a:buChar char="•"/>
              <a:tabLst>
                <a:tab pos="269875" algn="l"/>
                <a:tab pos="270510" algn="l"/>
              </a:tabLst>
            </a:pPr>
            <a:r>
              <a:rPr dirty="0" sz="1150" spc="-5">
                <a:latin typeface="Arial"/>
                <a:cs typeface="Arial"/>
              </a:rPr>
              <a:t>Factor of </a:t>
            </a:r>
            <a:r>
              <a:rPr dirty="0" sz="1150" spc="-10">
                <a:latin typeface="Arial"/>
                <a:cs typeface="Arial"/>
              </a:rPr>
              <a:t>Safety 1.0 </a:t>
            </a:r>
            <a:r>
              <a:rPr dirty="0" sz="1150" spc="-5">
                <a:latin typeface="Arial"/>
                <a:cs typeface="Arial"/>
              </a:rPr>
              <a:t>Cracking </a:t>
            </a:r>
            <a:r>
              <a:rPr dirty="0" sz="1150" spc="-10">
                <a:latin typeface="Arial"/>
                <a:cs typeface="Arial"/>
              </a:rPr>
              <a:t>&amp; 1.5</a:t>
            </a:r>
            <a:r>
              <a:rPr dirty="0" sz="1150">
                <a:latin typeface="Arial"/>
                <a:cs typeface="Arial"/>
              </a:rPr>
              <a:t> </a:t>
            </a:r>
            <a:r>
              <a:rPr dirty="0" sz="1150" spc="-10">
                <a:latin typeface="Arial"/>
                <a:cs typeface="Arial"/>
              </a:rPr>
              <a:t>Failure</a:t>
            </a:r>
            <a:endParaRPr sz="1150">
              <a:latin typeface="Arial"/>
              <a:cs typeface="Arial"/>
            </a:endParaRPr>
          </a:p>
        </p:txBody>
      </p:sp>
      <p:sp>
        <p:nvSpPr>
          <p:cNvPr id="11" name="object 11"/>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6</a:t>
            </a:r>
            <a:r>
              <a:rPr dirty="0" sz="850">
                <a:solidFill>
                  <a:srgbClr val="FFFFFF"/>
                </a:solidFill>
                <a:latin typeface="Arial"/>
                <a:cs typeface="Arial"/>
              </a:rPr>
              <a:t>7</a:t>
            </a:r>
            <a:endParaRPr sz="850">
              <a:latin typeface="Arial"/>
              <a:cs typeface="Arial"/>
            </a:endParaRPr>
          </a:p>
        </p:txBody>
      </p:sp>
      <p:sp>
        <p:nvSpPr>
          <p:cNvPr id="12" name="object 12"/>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13" name="object 13"/>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4" name="object 14"/>
          <p:cNvSpPr txBox="1"/>
          <p:nvPr/>
        </p:nvSpPr>
        <p:spPr>
          <a:xfrm>
            <a:off x="1534158" y="8849469"/>
            <a:ext cx="1169035" cy="177800"/>
          </a:xfrm>
          <a:prstGeom prst="rect">
            <a:avLst/>
          </a:prstGeom>
        </p:spPr>
        <p:txBody>
          <a:bodyPr wrap="square" lIns="0" tIns="12065" rIns="0" bIns="0" rtlCol="0" vert="horz">
            <a:spAutoFit/>
          </a:bodyPr>
          <a:lstStyle/>
          <a:p>
            <a:pPr marL="12700">
              <a:lnSpc>
                <a:spcPct val="100000"/>
              </a:lnSpc>
              <a:spcBef>
                <a:spcPts val="95"/>
              </a:spcBef>
            </a:pPr>
            <a:r>
              <a:rPr dirty="0" sz="1000" spc="-10">
                <a:solidFill>
                  <a:srgbClr val="FFFFFF"/>
                </a:solidFill>
                <a:latin typeface="Arial"/>
                <a:cs typeface="Arial"/>
              </a:rPr>
              <a:t>Participant</a:t>
            </a:r>
            <a:r>
              <a:rPr dirty="0" sz="1000" spc="-5">
                <a:solidFill>
                  <a:srgbClr val="FFFFFF"/>
                </a:solidFill>
                <a:latin typeface="Arial"/>
                <a:cs typeface="Arial"/>
              </a:rPr>
              <a:t> </a:t>
            </a:r>
            <a:r>
              <a:rPr dirty="0" sz="1000" spc="-10">
                <a:solidFill>
                  <a:srgbClr val="FFFFFF"/>
                </a:solidFill>
                <a:latin typeface="Arial"/>
                <a:cs typeface="Arial"/>
              </a:rPr>
              <a:t>Materials</a:t>
            </a:r>
            <a:endParaRPr sz="1000">
              <a:latin typeface="Arial"/>
              <a:cs typeface="Arial"/>
            </a:endParaRPr>
          </a:p>
        </p:txBody>
      </p:sp>
      <p:sp>
        <p:nvSpPr>
          <p:cNvPr id="15" name="object 15"/>
          <p:cNvSpPr txBox="1"/>
          <p:nvPr/>
        </p:nvSpPr>
        <p:spPr>
          <a:xfrm>
            <a:off x="2855988" y="8849469"/>
            <a:ext cx="3514090" cy="177800"/>
          </a:xfrm>
          <a:prstGeom prst="rect">
            <a:avLst/>
          </a:prstGeom>
        </p:spPr>
        <p:txBody>
          <a:bodyPr wrap="square" lIns="0" tIns="12065" rIns="0" bIns="0" rtlCol="0" vert="horz">
            <a:spAutoFit/>
          </a:bodyPr>
          <a:lstStyle/>
          <a:p>
            <a:pPr marL="12700">
              <a:lnSpc>
                <a:spcPct val="100000"/>
              </a:lnSpc>
              <a:spcBef>
                <a:spcPts val="95"/>
              </a:spcBef>
            </a:pPr>
            <a:r>
              <a:rPr dirty="0" sz="1000" spc="-5">
                <a:solidFill>
                  <a:srgbClr val="FFFFFF"/>
                </a:solidFill>
                <a:latin typeface="Arial"/>
                <a:cs typeface="Arial"/>
              </a:rPr>
              <a:t>https://ftp.wsdot.wa.gov/incoming/PSCBridgeDesignWorkshop</a:t>
            </a:r>
            <a:endParaRPr sz="1000">
              <a:latin typeface="Arial"/>
              <a:cs typeface="Arial"/>
            </a:endParaRPr>
          </a:p>
        </p:txBody>
      </p:sp>
      <p:sp>
        <p:nvSpPr>
          <p:cNvPr id="16" name="object 16"/>
          <p:cNvSpPr txBox="1"/>
          <p:nvPr/>
        </p:nvSpPr>
        <p:spPr>
          <a:xfrm>
            <a:off x="1003865" y="5530073"/>
            <a:ext cx="5626100" cy="373380"/>
          </a:xfrm>
          <a:prstGeom prst="rect">
            <a:avLst/>
          </a:prstGeom>
        </p:spPr>
        <p:txBody>
          <a:bodyPr wrap="square" lIns="0" tIns="16510" rIns="0" bIns="0" rtlCol="0" vert="horz">
            <a:spAutoFit/>
          </a:bodyPr>
          <a:lstStyle/>
          <a:p>
            <a:pPr marL="12700">
              <a:lnSpc>
                <a:spcPct val="100000"/>
              </a:lnSpc>
              <a:spcBef>
                <a:spcPts val="130"/>
              </a:spcBef>
            </a:pPr>
            <a:r>
              <a:rPr dirty="0" sz="2250" spc="10">
                <a:solidFill>
                  <a:srgbClr val="1C7C5B"/>
                </a:solidFill>
                <a:latin typeface="Arial Black"/>
                <a:cs typeface="Arial Black"/>
              </a:rPr>
              <a:t>Horizontal Location </a:t>
            </a:r>
            <a:r>
              <a:rPr dirty="0" sz="2250" spc="15">
                <a:solidFill>
                  <a:srgbClr val="1C7C5B"/>
                </a:solidFill>
                <a:latin typeface="Arial Black"/>
                <a:cs typeface="Arial Black"/>
              </a:rPr>
              <a:t>Center of</a:t>
            </a:r>
            <a:r>
              <a:rPr dirty="0" sz="2250" spc="135">
                <a:solidFill>
                  <a:srgbClr val="1C7C5B"/>
                </a:solidFill>
                <a:latin typeface="Arial Black"/>
                <a:cs typeface="Arial Black"/>
              </a:rPr>
              <a:t> </a:t>
            </a:r>
            <a:r>
              <a:rPr dirty="0" sz="2250" spc="20">
                <a:solidFill>
                  <a:srgbClr val="1C7C5B"/>
                </a:solidFill>
                <a:latin typeface="Arial Black"/>
                <a:cs typeface="Arial Black"/>
              </a:rPr>
              <a:t>Mass</a:t>
            </a:r>
            <a:endParaRPr sz="2250">
              <a:latin typeface="Arial Black"/>
              <a:cs typeface="Arial Black"/>
            </a:endParaRPr>
          </a:p>
        </p:txBody>
      </p:sp>
      <p:sp>
        <p:nvSpPr>
          <p:cNvPr id="17" name="object 17"/>
          <p:cNvSpPr txBox="1"/>
          <p:nvPr/>
        </p:nvSpPr>
        <p:spPr>
          <a:xfrm>
            <a:off x="2334232" y="6477966"/>
            <a:ext cx="86360" cy="151765"/>
          </a:xfrm>
          <a:prstGeom prst="rect">
            <a:avLst/>
          </a:prstGeom>
        </p:spPr>
        <p:txBody>
          <a:bodyPr wrap="square" lIns="0" tIns="15875" rIns="0" bIns="0" rtlCol="0" vert="horz">
            <a:spAutoFit/>
          </a:bodyPr>
          <a:lstStyle/>
          <a:p>
            <a:pPr marL="12700">
              <a:lnSpc>
                <a:spcPct val="100000"/>
              </a:lnSpc>
              <a:spcBef>
                <a:spcPts val="125"/>
              </a:spcBef>
            </a:pPr>
            <a:r>
              <a:rPr dirty="0" sz="800" spc="35">
                <a:latin typeface="Cambria"/>
                <a:cs typeface="Cambria"/>
              </a:rPr>
              <a:t>1</a:t>
            </a:r>
            <a:endParaRPr sz="800">
              <a:latin typeface="Cambria"/>
              <a:cs typeface="Cambria"/>
            </a:endParaRPr>
          </a:p>
        </p:txBody>
      </p:sp>
      <p:sp>
        <p:nvSpPr>
          <p:cNvPr id="18" name="object 18"/>
          <p:cNvSpPr/>
          <p:nvPr/>
        </p:nvSpPr>
        <p:spPr>
          <a:xfrm>
            <a:off x="2345436" y="6635496"/>
            <a:ext cx="60960" cy="9525"/>
          </a:xfrm>
          <a:custGeom>
            <a:avLst/>
            <a:gdLst/>
            <a:ahLst/>
            <a:cxnLst/>
            <a:rect l="l" t="t" r="r" b="b"/>
            <a:pathLst>
              <a:path w="60960" h="9525">
                <a:moveTo>
                  <a:pt x="0" y="0"/>
                </a:moveTo>
                <a:lnTo>
                  <a:pt x="60959" y="0"/>
                </a:lnTo>
                <a:lnTo>
                  <a:pt x="60959" y="9143"/>
                </a:lnTo>
                <a:lnTo>
                  <a:pt x="0" y="9143"/>
                </a:lnTo>
                <a:lnTo>
                  <a:pt x="0" y="0"/>
                </a:lnTo>
                <a:close/>
              </a:path>
            </a:pathLst>
          </a:custGeom>
          <a:solidFill>
            <a:srgbClr val="000000"/>
          </a:solidFill>
        </p:spPr>
        <p:txBody>
          <a:bodyPr wrap="square" lIns="0" tIns="0" rIns="0" bIns="0" rtlCol="0"/>
          <a:lstStyle/>
          <a:p/>
        </p:txBody>
      </p:sp>
      <p:sp>
        <p:nvSpPr>
          <p:cNvPr id="19" name="object 19"/>
          <p:cNvSpPr txBox="1"/>
          <p:nvPr/>
        </p:nvSpPr>
        <p:spPr>
          <a:xfrm>
            <a:off x="978405" y="6154952"/>
            <a:ext cx="2959100" cy="633730"/>
          </a:xfrm>
          <a:prstGeom prst="rect">
            <a:avLst/>
          </a:prstGeom>
        </p:spPr>
        <p:txBody>
          <a:bodyPr wrap="square" lIns="0" tIns="108585" rIns="0" bIns="0" rtlCol="0" vert="horz">
            <a:spAutoFit/>
          </a:bodyPr>
          <a:lstStyle/>
          <a:p>
            <a:pPr marL="282575" indent="-245110">
              <a:lnSpc>
                <a:spcPct val="100000"/>
              </a:lnSpc>
              <a:spcBef>
                <a:spcPts val="855"/>
              </a:spcBef>
              <a:buChar char="•"/>
              <a:tabLst>
                <a:tab pos="282575" algn="l"/>
                <a:tab pos="283210" algn="l"/>
              </a:tabLst>
            </a:pPr>
            <a:r>
              <a:rPr dirty="0" sz="1150" spc="-5">
                <a:latin typeface="Arial"/>
                <a:cs typeface="Arial"/>
              </a:rPr>
              <a:t>Lift </a:t>
            </a:r>
            <a:r>
              <a:rPr dirty="0" sz="1150" spc="-10">
                <a:latin typeface="Arial"/>
                <a:cs typeface="Arial"/>
              </a:rPr>
              <a:t>device </a:t>
            </a:r>
            <a:r>
              <a:rPr dirty="0" sz="1150" spc="-5">
                <a:latin typeface="Arial"/>
                <a:cs typeface="Arial"/>
              </a:rPr>
              <a:t>eccentricity </a:t>
            </a:r>
            <a:r>
              <a:rPr dirty="0" sz="1150" spc="85">
                <a:latin typeface="Cambria"/>
                <a:cs typeface="Cambria"/>
              </a:rPr>
              <a:t>𝑒</a:t>
            </a:r>
            <a:r>
              <a:rPr dirty="0" baseline="-17361" sz="1200" spc="127">
                <a:latin typeface="Cambria"/>
                <a:cs typeface="Cambria"/>
              </a:rPr>
              <a:t>lift </a:t>
            </a:r>
            <a:r>
              <a:rPr dirty="0" sz="1150" spc="210">
                <a:latin typeface="Cambria"/>
                <a:cs typeface="Cambria"/>
              </a:rPr>
              <a:t>= </a:t>
            </a:r>
            <a:r>
              <a:rPr dirty="0" sz="1150" spc="-5">
                <a:latin typeface="Cambria"/>
                <a:cs typeface="Cambria"/>
              </a:rPr>
              <a:t>0.25</a:t>
            </a:r>
            <a:r>
              <a:rPr dirty="0" sz="1150" spc="-35">
                <a:latin typeface="Cambria"/>
                <a:cs typeface="Cambria"/>
              </a:rPr>
              <a:t> </a:t>
            </a:r>
            <a:r>
              <a:rPr dirty="0" sz="1150" spc="-10">
                <a:latin typeface="Cambria"/>
                <a:cs typeface="Cambria"/>
              </a:rPr>
              <a:t>𝑖𝑛</a:t>
            </a:r>
            <a:endParaRPr sz="1150">
              <a:latin typeface="Cambria"/>
              <a:cs typeface="Cambria"/>
            </a:endParaRPr>
          </a:p>
          <a:p>
            <a:pPr marL="282575" indent="-245110">
              <a:lnSpc>
                <a:spcPts val="1155"/>
              </a:lnSpc>
              <a:spcBef>
                <a:spcPts val="755"/>
              </a:spcBef>
              <a:buChar char="•"/>
              <a:tabLst>
                <a:tab pos="282575" algn="l"/>
                <a:tab pos="283210" algn="l"/>
              </a:tabLst>
            </a:pPr>
            <a:r>
              <a:rPr dirty="0" sz="1150" spc="-15">
                <a:latin typeface="Arial"/>
                <a:cs typeface="Arial"/>
              </a:rPr>
              <a:t>Sweep </a:t>
            </a:r>
            <a:r>
              <a:rPr dirty="0" sz="1150" spc="45">
                <a:latin typeface="Cambria"/>
                <a:cs typeface="Cambria"/>
              </a:rPr>
              <a:t>Δ</a:t>
            </a:r>
            <a:r>
              <a:rPr dirty="0" baseline="-17361" sz="1200" spc="67">
                <a:latin typeface="Cambria"/>
                <a:cs typeface="Cambria"/>
              </a:rPr>
              <a:t>sweep </a:t>
            </a:r>
            <a:r>
              <a:rPr dirty="0" sz="1150" spc="210">
                <a:latin typeface="Cambria"/>
                <a:cs typeface="Cambria"/>
              </a:rPr>
              <a:t>= </a:t>
            </a:r>
            <a:r>
              <a:rPr dirty="0" sz="1150" spc="-5">
                <a:latin typeface="Cambria"/>
                <a:cs typeface="Cambria"/>
              </a:rPr>
              <a:t>𝑖𝑛 </a:t>
            </a:r>
            <a:r>
              <a:rPr dirty="0" sz="1150" spc="-10">
                <a:latin typeface="Cambria"/>
                <a:cs typeface="Cambria"/>
              </a:rPr>
              <a:t>𝑝𝑒𝑟 10 </a:t>
            </a:r>
            <a:r>
              <a:rPr dirty="0" sz="1150" spc="-5">
                <a:latin typeface="Cambria"/>
                <a:cs typeface="Cambria"/>
              </a:rPr>
              <a:t>𝑓𝑡 </a:t>
            </a:r>
            <a:r>
              <a:rPr dirty="0" sz="1150" spc="210">
                <a:latin typeface="Cambria"/>
                <a:cs typeface="Cambria"/>
              </a:rPr>
              <a:t>= </a:t>
            </a:r>
            <a:r>
              <a:rPr dirty="0" sz="1150" spc="-10">
                <a:latin typeface="Cambria"/>
                <a:cs typeface="Cambria"/>
              </a:rPr>
              <a:t>2.037</a:t>
            </a:r>
            <a:r>
              <a:rPr dirty="0" sz="1150" spc="30">
                <a:latin typeface="Cambria"/>
                <a:cs typeface="Cambria"/>
              </a:rPr>
              <a:t> </a:t>
            </a:r>
            <a:r>
              <a:rPr dirty="0" sz="1150" spc="-10">
                <a:latin typeface="Cambria"/>
                <a:cs typeface="Cambria"/>
              </a:rPr>
              <a:t>𝑖𝑛</a:t>
            </a:r>
            <a:endParaRPr sz="1150">
              <a:latin typeface="Cambria"/>
              <a:cs typeface="Cambria"/>
            </a:endParaRPr>
          </a:p>
          <a:p>
            <a:pPr algn="ctr" marR="153035">
              <a:lnSpc>
                <a:spcPts val="735"/>
              </a:lnSpc>
            </a:pPr>
            <a:r>
              <a:rPr dirty="0" sz="800" spc="35">
                <a:latin typeface="Cambria"/>
                <a:cs typeface="Cambria"/>
              </a:rPr>
              <a:t>8</a:t>
            </a:r>
            <a:endParaRPr sz="800">
              <a:latin typeface="Cambria"/>
              <a:cs typeface="Cambria"/>
            </a:endParaRPr>
          </a:p>
        </p:txBody>
      </p:sp>
      <p:sp>
        <p:nvSpPr>
          <p:cNvPr id="20" name="object 20"/>
          <p:cNvSpPr/>
          <p:nvPr/>
        </p:nvSpPr>
        <p:spPr>
          <a:xfrm>
            <a:off x="2503932" y="6882383"/>
            <a:ext cx="241300" cy="287020"/>
          </a:xfrm>
          <a:custGeom>
            <a:avLst/>
            <a:gdLst/>
            <a:ahLst/>
            <a:cxnLst/>
            <a:rect l="l" t="t" r="r" b="b"/>
            <a:pathLst>
              <a:path w="241300" h="287020">
                <a:moveTo>
                  <a:pt x="190500" y="286512"/>
                </a:moveTo>
                <a:lnTo>
                  <a:pt x="185928" y="280416"/>
                </a:lnTo>
                <a:lnTo>
                  <a:pt x="194762" y="271272"/>
                </a:lnTo>
                <a:lnTo>
                  <a:pt x="202882" y="259842"/>
                </a:lnTo>
                <a:lnTo>
                  <a:pt x="221289" y="210978"/>
                </a:lnTo>
                <a:lnTo>
                  <a:pt x="226480" y="167544"/>
                </a:lnTo>
                <a:lnTo>
                  <a:pt x="227076" y="143256"/>
                </a:lnTo>
                <a:lnTo>
                  <a:pt x="226480" y="118110"/>
                </a:lnTo>
                <a:lnTo>
                  <a:pt x="221289" y="74676"/>
                </a:lnTo>
                <a:lnTo>
                  <a:pt x="202882" y="25336"/>
                </a:lnTo>
                <a:lnTo>
                  <a:pt x="185928" y="4572"/>
                </a:lnTo>
                <a:lnTo>
                  <a:pt x="190500" y="0"/>
                </a:lnTo>
                <a:lnTo>
                  <a:pt x="218146" y="34932"/>
                </a:lnTo>
                <a:lnTo>
                  <a:pt x="232433" y="71247"/>
                </a:lnTo>
                <a:lnTo>
                  <a:pt x="239910" y="116967"/>
                </a:lnTo>
                <a:lnTo>
                  <a:pt x="240792" y="143256"/>
                </a:lnTo>
                <a:lnTo>
                  <a:pt x="239910" y="169306"/>
                </a:lnTo>
                <a:lnTo>
                  <a:pt x="232433" y="213979"/>
                </a:lnTo>
                <a:lnTo>
                  <a:pt x="218146" y="250293"/>
                </a:lnTo>
                <a:lnTo>
                  <a:pt x="200477" y="277106"/>
                </a:lnTo>
                <a:lnTo>
                  <a:pt x="190500" y="286512"/>
                </a:lnTo>
                <a:close/>
              </a:path>
              <a:path w="241300" h="287020">
                <a:moveTo>
                  <a:pt x="51816" y="286512"/>
                </a:moveTo>
                <a:lnTo>
                  <a:pt x="23526" y="250293"/>
                </a:lnTo>
                <a:lnTo>
                  <a:pt x="9001" y="213979"/>
                </a:lnTo>
                <a:lnTo>
                  <a:pt x="1095" y="169306"/>
                </a:lnTo>
                <a:lnTo>
                  <a:pt x="0" y="143256"/>
                </a:lnTo>
                <a:lnTo>
                  <a:pt x="1095" y="116967"/>
                </a:lnTo>
                <a:lnTo>
                  <a:pt x="9001" y="71247"/>
                </a:lnTo>
                <a:lnTo>
                  <a:pt x="23526" y="34932"/>
                </a:lnTo>
                <a:lnTo>
                  <a:pt x="51816" y="0"/>
                </a:lnTo>
                <a:lnTo>
                  <a:pt x="54864" y="4572"/>
                </a:lnTo>
                <a:lnTo>
                  <a:pt x="46267" y="13739"/>
                </a:lnTo>
                <a:lnTo>
                  <a:pt x="38671" y="25336"/>
                </a:lnTo>
                <a:lnTo>
                  <a:pt x="20788" y="74676"/>
                </a:lnTo>
                <a:lnTo>
                  <a:pt x="14549" y="118110"/>
                </a:lnTo>
                <a:lnTo>
                  <a:pt x="13716" y="143256"/>
                </a:lnTo>
                <a:lnTo>
                  <a:pt x="14549" y="167544"/>
                </a:lnTo>
                <a:lnTo>
                  <a:pt x="20788" y="210978"/>
                </a:lnTo>
                <a:lnTo>
                  <a:pt x="38671" y="259842"/>
                </a:lnTo>
                <a:lnTo>
                  <a:pt x="54864" y="280416"/>
                </a:lnTo>
                <a:lnTo>
                  <a:pt x="51816" y="286512"/>
                </a:lnTo>
                <a:close/>
              </a:path>
            </a:pathLst>
          </a:custGeom>
          <a:solidFill>
            <a:srgbClr val="000000"/>
          </a:solidFill>
        </p:spPr>
        <p:txBody>
          <a:bodyPr wrap="square" lIns="0" tIns="0" rIns="0" bIns="0" rtlCol="0"/>
          <a:lstStyle/>
          <a:p/>
        </p:txBody>
      </p:sp>
      <p:sp>
        <p:nvSpPr>
          <p:cNvPr id="21" name="object 21"/>
          <p:cNvSpPr txBox="1"/>
          <p:nvPr/>
        </p:nvSpPr>
        <p:spPr>
          <a:xfrm>
            <a:off x="2552140" y="7022032"/>
            <a:ext cx="83185" cy="151765"/>
          </a:xfrm>
          <a:prstGeom prst="rect">
            <a:avLst/>
          </a:prstGeom>
        </p:spPr>
        <p:txBody>
          <a:bodyPr wrap="square" lIns="0" tIns="15875" rIns="0" bIns="0" rtlCol="0" vert="horz">
            <a:spAutoFit/>
          </a:bodyPr>
          <a:lstStyle/>
          <a:p>
            <a:pPr marL="12700">
              <a:lnSpc>
                <a:spcPct val="100000"/>
              </a:lnSpc>
              <a:spcBef>
                <a:spcPts val="125"/>
              </a:spcBef>
            </a:pPr>
            <a:r>
              <a:rPr dirty="0" sz="800" spc="20">
                <a:latin typeface="Cambria"/>
                <a:cs typeface="Cambria"/>
              </a:rPr>
              <a:t>L</a:t>
            </a:r>
            <a:endParaRPr sz="800">
              <a:latin typeface="Cambria"/>
              <a:cs typeface="Cambria"/>
            </a:endParaRPr>
          </a:p>
        </p:txBody>
      </p:sp>
      <p:sp>
        <p:nvSpPr>
          <p:cNvPr id="22" name="object 22"/>
          <p:cNvSpPr txBox="1"/>
          <p:nvPr/>
        </p:nvSpPr>
        <p:spPr>
          <a:xfrm>
            <a:off x="2610091" y="7061816"/>
            <a:ext cx="85725" cy="130175"/>
          </a:xfrm>
          <a:prstGeom prst="rect">
            <a:avLst/>
          </a:prstGeom>
        </p:spPr>
        <p:txBody>
          <a:bodyPr wrap="square" lIns="0" tIns="17145" rIns="0" bIns="0" rtlCol="0" vert="horz">
            <a:spAutoFit/>
          </a:bodyPr>
          <a:lstStyle/>
          <a:p>
            <a:pPr marL="12700">
              <a:lnSpc>
                <a:spcPct val="100000"/>
              </a:lnSpc>
              <a:spcBef>
                <a:spcPts val="135"/>
              </a:spcBef>
            </a:pPr>
            <a:r>
              <a:rPr dirty="0" sz="650" spc="150">
                <a:latin typeface="Cambria"/>
                <a:cs typeface="Cambria"/>
              </a:rPr>
              <a:t>g</a:t>
            </a:r>
            <a:endParaRPr sz="650">
              <a:latin typeface="Cambria"/>
              <a:cs typeface="Cambria"/>
            </a:endParaRPr>
          </a:p>
        </p:txBody>
      </p:sp>
      <p:sp>
        <p:nvSpPr>
          <p:cNvPr id="23" name="object 23"/>
          <p:cNvSpPr/>
          <p:nvPr/>
        </p:nvSpPr>
        <p:spPr>
          <a:xfrm>
            <a:off x="2563367" y="7025640"/>
            <a:ext cx="121920" cy="0"/>
          </a:xfrm>
          <a:custGeom>
            <a:avLst/>
            <a:gdLst/>
            <a:ahLst/>
            <a:cxnLst/>
            <a:rect l="l" t="t" r="r" b="b"/>
            <a:pathLst>
              <a:path w="121919" h="0">
                <a:moveTo>
                  <a:pt x="0" y="0"/>
                </a:moveTo>
                <a:lnTo>
                  <a:pt x="121920" y="0"/>
                </a:lnTo>
              </a:path>
            </a:pathLst>
          </a:custGeom>
          <a:ln w="9144">
            <a:solidFill>
              <a:srgbClr val="000000"/>
            </a:solidFill>
          </a:ln>
        </p:spPr>
        <p:txBody>
          <a:bodyPr wrap="square" lIns="0" tIns="0" rIns="0" bIns="0" rtlCol="0"/>
          <a:lstStyle/>
          <a:p/>
        </p:txBody>
      </p:sp>
      <p:sp>
        <p:nvSpPr>
          <p:cNvPr id="24" name="object 24"/>
          <p:cNvSpPr txBox="1"/>
          <p:nvPr/>
        </p:nvSpPr>
        <p:spPr>
          <a:xfrm>
            <a:off x="2523180" y="6796485"/>
            <a:ext cx="575310" cy="219075"/>
          </a:xfrm>
          <a:prstGeom prst="rect">
            <a:avLst/>
          </a:prstGeom>
        </p:spPr>
        <p:txBody>
          <a:bodyPr wrap="square" lIns="0" tIns="15875" rIns="0" bIns="0" rtlCol="0" vert="horz">
            <a:spAutoFit/>
          </a:bodyPr>
          <a:lstStyle/>
          <a:p>
            <a:pPr algn="ctr" marR="35560">
              <a:lnSpc>
                <a:spcPts val="745"/>
              </a:lnSpc>
              <a:spcBef>
                <a:spcPts val="125"/>
              </a:spcBef>
            </a:pPr>
            <a:r>
              <a:rPr dirty="0" sz="800" spc="35">
                <a:latin typeface="Cambria"/>
                <a:cs typeface="Cambria"/>
              </a:rPr>
              <a:t>2</a:t>
            </a:r>
            <a:endParaRPr sz="800">
              <a:latin typeface="Cambria"/>
              <a:cs typeface="Cambria"/>
            </a:endParaRPr>
          </a:p>
          <a:p>
            <a:pPr algn="ctr" marL="12700">
              <a:lnSpc>
                <a:spcPts val="745"/>
              </a:lnSpc>
              <a:tabLst>
                <a:tab pos="436245" algn="l"/>
              </a:tabLst>
            </a:pPr>
            <a:r>
              <a:rPr dirty="0" sz="800" spc="40">
                <a:latin typeface="Cambria"/>
                <a:cs typeface="Cambria"/>
              </a:rPr>
              <a:t>L</a:t>
            </a:r>
            <a:r>
              <a:rPr dirty="0" baseline="-12820" sz="975" spc="60">
                <a:latin typeface="Cambria"/>
                <a:cs typeface="Cambria"/>
              </a:rPr>
              <a:t>s	</a:t>
            </a:r>
            <a:r>
              <a:rPr dirty="0" u="sng" sz="650" spc="40">
                <a:uFill>
                  <a:solidFill>
                    <a:srgbClr val="000000"/>
                  </a:solidFill>
                </a:uFill>
                <a:latin typeface="Cambria"/>
                <a:cs typeface="Cambria"/>
              </a:rPr>
              <a:t> </a:t>
            </a:r>
            <a:r>
              <a:rPr dirty="0" u="sng" sz="800" spc="35">
                <a:uFill>
                  <a:solidFill>
                    <a:srgbClr val="000000"/>
                  </a:solidFill>
                </a:uFill>
                <a:latin typeface="Cambria"/>
                <a:cs typeface="Cambria"/>
              </a:rPr>
              <a:t>1</a:t>
            </a:r>
            <a:endParaRPr sz="800">
              <a:latin typeface="Cambria"/>
              <a:cs typeface="Cambria"/>
            </a:endParaRPr>
          </a:p>
        </p:txBody>
      </p:sp>
      <p:sp>
        <p:nvSpPr>
          <p:cNvPr id="25" name="object 25"/>
          <p:cNvSpPr txBox="1"/>
          <p:nvPr/>
        </p:nvSpPr>
        <p:spPr>
          <a:xfrm>
            <a:off x="2846368" y="6909280"/>
            <a:ext cx="767715" cy="264795"/>
          </a:xfrm>
          <a:prstGeom prst="rect">
            <a:avLst/>
          </a:prstGeom>
        </p:spPr>
        <p:txBody>
          <a:bodyPr wrap="square" lIns="0" tIns="11430" rIns="0" bIns="0" rtlCol="0" vert="horz">
            <a:spAutoFit/>
          </a:bodyPr>
          <a:lstStyle/>
          <a:p>
            <a:pPr marL="12700">
              <a:lnSpc>
                <a:spcPts val="1155"/>
              </a:lnSpc>
              <a:spcBef>
                <a:spcPts val="90"/>
              </a:spcBef>
              <a:tabLst>
                <a:tab pos="254635" algn="l"/>
              </a:tabLst>
            </a:pPr>
            <a:r>
              <a:rPr dirty="0" sz="1150" spc="210">
                <a:latin typeface="Cambria"/>
                <a:cs typeface="Cambria"/>
              </a:rPr>
              <a:t>−	=</a:t>
            </a:r>
            <a:r>
              <a:rPr dirty="0" sz="1150" spc="-10">
                <a:latin typeface="Cambria"/>
                <a:cs typeface="Cambria"/>
              </a:rPr>
              <a:t> </a:t>
            </a:r>
            <a:r>
              <a:rPr dirty="0" sz="1150" spc="-5">
                <a:latin typeface="Cambria"/>
                <a:cs typeface="Cambria"/>
              </a:rPr>
              <a:t>0.415</a:t>
            </a:r>
            <a:endParaRPr sz="1150">
              <a:latin typeface="Cambria"/>
              <a:cs typeface="Cambria"/>
            </a:endParaRPr>
          </a:p>
          <a:p>
            <a:pPr marL="152400">
              <a:lnSpc>
                <a:spcPts val="735"/>
              </a:lnSpc>
            </a:pPr>
            <a:r>
              <a:rPr dirty="0" sz="800" spc="35">
                <a:latin typeface="Cambria"/>
                <a:cs typeface="Cambria"/>
              </a:rPr>
              <a:t>3</a:t>
            </a:r>
            <a:endParaRPr sz="800">
              <a:latin typeface="Cambria"/>
              <a:cs typeface="Cambria"/>
            </a:endParaRPr>
          </a:p>
        </p:txBody>
      </p:sp>
      <p:sp>
        <p:nvSpPr>
          <p:cNvPr id="26" name="object 26"/>
          <p:cNvSpPr/>
          <p:nvPr/>
        </p:nvSpPr>
        <p:spPr>
          <a:xfrm>
            <a:off x="2374391" y="7246619"/>
            <a:ext cx="445134" cy="134620"/>
          </a:xfrm>
          <a:custGeom>
            <a:avLst/>
            <a:gdLst/>
            <a:ahLst/>
            <a:cxnLst/>
            <a:rect l="l" t="t" r="r" b="b"/>
            <a:pathLst>
              <a:path w="445135" h="134620">
                <a:moveTo>
                  <a:pt x="402336" y="134112"/>
                </a:moveTo>
                <a:lnTo>
                  <a:pt x="400812" y="128016"/>
                </a:lnTo>
                <a:lnTo>
                  <a:pt x="408479" y="124896"/>
                </a:lnTo>
                <a:lnTo>
                  <a:pt x="415290" y="120205"/>
                </a:lnTo>
                <a:lnTo>
                  <a:pt x="432482" y="77533"/>
                </a:lnTo>
                <a:lnTo>
                  <a:pt x="432816" y="65532"/>
                </a:lnTo>
                <a:lnTo>
                  <a:pt x="432482" y="54411"/>
                </a:lnTo>
                <a:lnTo>
                  <a:pt x="415290" y="12954"/>
                </a:lnTo>
                <a:lnTo>
                  <a:pt x="400812" y="4572"/>
                </a:lnTo>
                <a:lnTo>
                  <a:pt x="402336" y="0"/>
                </a:lnTo>
                <a:lnTo>
                  <a:pt x="434340" y="22860"/>
                </a:lnTo>
                <a:lnTo>
                  <a:pt x="445008" y="67056"/>
                </a:lnTo>
                <a:lnTo>
                  <a:pt x="444412" y="79295"/>
                </a:lnTo>
                <a:lnTo>
                  <a:pt x="428053" y="118038"/>
                </a:lnTo>
                <a:lnTo>
                  <a:pt x="412051" y="130087"/>
                </a:lnTo>
                <a:lnTo>
                  <a:pt x="402336" y="134112"/>
                </a:lnTo>
                <a:close/>
              </a:path>
              <a:path w="445135" h="134620">
                <a:moveTo>
                  <a:pt x="42672" y="134112"/>
                </a:moveTo>
                <a:lnTo>
                  <a:pt x="10668" y="109728"/>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27" name="object 27"/>
          <p:cNvSpPr txBox="1"/>
          <p:nvPr/>
        </p:nvSpPr>
        <p:spPr>
          <a:xfrm>
            <a:off x="965705" y="6909280"/>
            <a:ext cx="2619375" cy="487680"/>
          </a:xfrm>
          <a:prstGeom prst="rect">
            <a:avLst/>
          </a:prstGeom>
        </p:spPr>
        <p:txBody>
          <a:bodyPr wrap="square" lIns="0" tIns="11430" rIns="0" bIns="0" rtlCol="0" vert="horz">
            <a:spAutoFit/>
          </a:bodyPr>
          <a:lstStyle/>
          <a:p>
            <a:pPr marL="295275" indent="-245110">
              <a:lnSpc>
                <a:spcPct val="100000"/>
              </a:lnSpc>
              <a:spcBef>
                <a:spcPts val="90"/>
              </a:spcBef>
              <a:buChar char="•"/>
              <a:tabLst>
                <a:tab pos="295275" algn="l"/>
                <a:tab pos="295910" algn="l"/>
              </a:tabLst>
            </a:pPr>
            <a:r>
              <a:rPr dirty="0" sz="1150" spc="-10">
                <a:latin typeface="Arial"/>
                <a:cs typeface="Arial"/>
              </a:rPr>
              <a:t>Offset </a:t>
            </a:r>
            <a:r>
              <a:rPr dirty="0" sz="1150" spc="-15">
                <a:latin typeface="Arial"/>
                <a:cs typeface="Arial"/>
              </a:rPr>
              <a:t>Factor, </a:t>
            </a:r>
            <a:r>
              <a:rPr dirty="0" sz="1150" spc="-90">
                <a:latin typeface="Cambria"/>
                <a:cs typeface="Cambria"/>
              </a:rPr>
              <a:t>𝐹</a:t>
            </a:r>
            <a:r>
              <a:rPr dirty="0" baseline="-17361" sz="1200" spc="-135">
                <a:latin typeface="Cambria"/>
                <a:cs typeface="Cambria"/>
              </a:rPr>
              <a:t>o</a:t>
            </a:r>
            <a:r>
              <a:rPr dirty="0" baseline="-17361" sz="1200" spc="-30">
                <a:latin typeface="Cambria"/>
                <a:cs typeface="Cambria"/>
              </a:rPr>
              <a:t> </a:t>
            </a:r>
            <a:r>
              <a:rPr dirty="0" sz="1150" spc="210">
                <a:latin typeface="Cambria"/>
                <a:cs typeface="Cambria"/>
              </a:rPr>
              <a:t>=</a:t>
            </a:r>
            <a:endParaRPr sz="1150">
              <a:latin typeface="Cambria"/>
              <a:cs typeface="Cambria"/>
            </a:endParaRPr>
          </a:p>
          <a:p>
            <a:pPr marL="295910" indent="-245745">
              <a:lnSpc>
                <a:spcPct val="100000"/>
              </a:lnSpc>
              <a:spcBef>
                <a:spcPts val="885"/>
              </a:spcBef>
              <a:buFont typeface="Arial"/>
              <a:buChar char="•"/>
              <a:tabLst>
                <a:tab pos="295910" algn="l"/>
                <a:tab pos="296545" algn="l"/>
              </a:tabLst>
            </a:pPr>
            <a:r>
              <a:rPr dirty="0" sz="1150" spc="10">
                <a:latin typeface="Cambria"/>
                <a:cs typeface="Cambria"/>
              </a:rPr>
              <a:t>𝑒</a:t>
            </a:r>
            <a:r>
              <a:rPr dirty="0" baseline="-17361" sz="1200" spc="15">
                <a:latin typeface="Cambria"/>
                <a:cs typeface="Cambria"/>
              </a:rPr>
              <a:t>i </a:t>
            </a:r>
            <a:r>
              <a:rPr dirty="0" sz="1150" spc="210">
                <a:latin typeface="Cambria"/>
                <a:cs typeface="Cambria"/>
              </a:rPr>
              <a:t>= </a:t>
            </a:r>
            <a:r>
              <a:rPr dirty="0" sz="1150" spc="-5">
                <a:latin typeface="Cambria"/>
                <a:cs typeface="Cambria"/>
              </a:rPr>
              <a:t>0.25 </a:t>
            </a:r>
            <a:r>
              <a:rPr dirty="0" sz="1150" spc="210">
                <a:latin typeface="Cambria"/>
                <a:cs typeface="Cambria"/>
              </a:rPr>
              <a:t>+ </a:t>
            </a:r>
            <a:r>
              <a:rPr dirty="0" sz="1150" spc="-5">
                <a:latin typeface="Cambria"/>
                <a:cs typeface="Cambria"/>
              </a:rPr>
              <a:t>0.415 </a:t>
            </a:r>
            <a:r>
              <a:rPr dirty="0" sz="1150" spc="-10">
                <a:latin typeface="Cambria"/>
                <a:cs typeface="Cambria"/>
              </a:rPr>
              <a:t>2.037 </a:t>
            </a:r>
            <a:r>
              <a:rPr dirty="0" sz="1150" spc="210">
                <a:latin typeface="Cambria"/>
                <a:cs typeface="Cambria"/>
              </a:rPr>
              <a:t>=</a:t>
            </a:r>
            <a:r>
              <a:rPr dirty="0" sz="1150" spc="-40">
                <a:latin typeface="Cambria"/>
                <a:cs typeface="Cambria"/>
              </a:rPr>
              <a:t> </a:t>
            </a:r>
            <a:r>
              <a:rPr dirty="0" sz="1150" spc="-5">
                <a:latin typeface="Cambria"/>
                <a:cs typeface="Cambria"/>
              </a:rPr>
              <a:t>1.095 𝑖𝑛</a:t>
            </a:r>
            <a:endParaRPr sz="1150">
              <a:latin typeface="Cambria"/>
              <a:cs typeface="Cambria"/>
            </a:endParaRPr>
          </a:p>
        </p:txBody>
      </p:sp>
      <p:sp>
        <p:nvSpPr>
          <p:cNvPr id="28" name="object 28"/>
          <p:cNvSpPr txBox="1"/>
          <p:nvPr/>
        </p:nvSpPr>
        <p:spPr>
          <a:xfrm>
            <a:off x="6950462" y="8873744"/>
            <a:ext cx="145415" cy="155575"/>
          </a:xfrm>
          <a:prstGeom prst="rect">
            <a:avLst/>
          </a:prstGeom>
        </p:spPr>
        <p:txBody>
          <a:bodyPr wrap="square" lIns="0" tIns="12700" rIns="0" bIns="0" rtlCol="0" vert="horz">
            <a:spAutoFit/>
          </a:bodyPr>
          <a:lstStyle/>
          <a:p>
            <a:pPr marL="12700">
              <a:lnSpc>
                <a:spcPct val="100000"/>
              </a:lnSpc>
              <a:spcBef>
                <a:spcPts val="100"/>
              </a:spcBef>
            </a:pPr>
            <a:r>
              <a:rPr dirty="0" sz="850" spc="-10">
                <a:solidFill>
                  <a:srgbClr val="FFFFFF"/>
                </a:solidFill>
                <a:latin typeface="Arial"/>
                <a:cs typeface="Arial"/>
              </a:rPr>
              <a:t>6</a:t>
            </a:r>
            <a:r>
              <a:rPr dirty="0" sz="850">
                <a:solidFill>
                  <a:srgbClr val="FFFFFF"/>
                </a:solidFill>
                <a:latin typeface="Arial"/>
                <a:cs typeface="Arial"/>
              </a:rPr>
              <a:t>8</a:t>
            </a:r>
            <a:endParaRPr sz="850">
              <a:latin typeface="Arial"/>
              <a:cs typeface="Arial"/>
            </a:endParaRPr>
          </a:p>
        </p:txBody>
      </p:sp>
      <p:sp>
        <p:nvSpPr>
          <p:cNvPr id="29" name="object 29"/>
          <p:cNvSpPr/>
          <p:nvPr/>
        </p:nvSpPr>
        <p:spPr>
          <a:xfrm>
            <a:off x="1316735" y="7768970"/>
            <a:ext cx="3633470" cy="327025"/>
          </a:xfrm>
          <a:custGeom>
            <a:avLst/>
            <a:gdLst/>
            <a:ahLst/>
            <a:cxnLst/>
            <a:rect l="l" t="t" r="r" b="b"/>
            <a:pathLst>
              <a:path w="3633470" h="327025">
                <a:moveTo>
                  <a:pt x="0" y="326517"/>
                </a:moveTo>
                <a:lnTo>
                  <a:pt x="0" y="163448"/>
                </a:lnTo>
                <a:lnTo>
                  <a:pt x="149256" y="137342"/>
                </a:lnTo>
                <a:lnTo>
                  <a:pt x="299052" y="113506"/>
                </a:lnTo>
                <a:lnTo>
                  <a:pt x="449338" y="91940"/>
                </a:lnTo>
                <a:lnTo>
                  <a:pt x="600067" y="72643"/>
                </a:lnTo>
                <a:lnTo>
                  <a:pt x="751191" y="55618"/>
                </a:lnTo>
                <a:lnTo>
                  <a:pt x="902660" y="40862"/>
                </a:lnTo>
                <a:lnTo>
                  <a:pt x="1054427" y="28376"/>
                </a:lnTo>
                <a:lnTo>
                  <a:pt x="1206443" y="18160"/>
                </a:lnTo>
                <a:lnTo>
                  <a:pt x="1409436" y="8071"/>
                </a:lnTo>
                <a:lnTo>
                  <a:pt x="1612672" y="2017"/>
                </a:lnTo>
                <a:lnTo>
                  <a:pt x="1816036" y="0"/>
                </a:lnTo>
                <a:lnTo>
                  <a:pt x="2019415" y="2017"/>
                </a:lnTo>
                <a:lnTo>
                  <a:pt x="2222693" y="8071"/>
                </a:lnTo>
                <a:lnTo>
                  <a:pt x="2425756" y="18160"/>
                </a:lnTo>
                <a:lnTo>
                  <a:pt x="2577844" y="28376"/>
                </a:lnTo>
                <a:lnTo>
                  <a:pt x="2729698" y="40862"/>
                </a:lnTo>
                <a:lnTo>
                  <a:pt x="2881270" y="55618"/>
                </a:lnTo>
                <a:lnTo>
                  <a:pt x="3032513" y="72643"/>
                </a:lnTo>
                <a:lnTo>
                  <a:pt x="3183377" y="91940"/>
                </a:lnTo>
                <a:lnTo>
                  <a:pt x="3333814" y="113506"/>
                </a:lnTo>
                <a:lnTo>
                  <a:pt x="3483776" y="137342"/>
                </a:lnTo>
                <a:lnTo>
                  <a:pt x="3631099" y="163068"/>
                </a:lnTo>
                <a:lnTo>
                  <a:pt x="1816036" y="163068"/>
                </a:lnTo>
                <a:lnTo>
                  <a:pt x="1612672" y="165085"/>
                </a:lnTo>
                <a:lnTo>
                  <a:pt x="1409436" y="171139"/>
                </a:lnTo>
                <a:lnTo>
                  <a:pt x="1206443" y="181229"/>
                </a:lnTo>
                <a:lnTo>
                  <a:pt x="1054427" y="191444"/>
                </a:lnTo>
                <a:lnTo>
                  <a:pt x="902660" y="203930"/>
                </a:lnTo>
                <a:lnTo>
                  <a:pt x="751191" y="218686"/>
                </a:lnTo>
                <a:lnTo>
                  <a:pt x="600067" y="235712"/>
                </a:lnTo>
                <a:lnTo>
                  <a:pt x="449338" y="255008"/>
                </a:lnTo>
                <a:lnTo>
                  <a:pt x="299052" y="276574"/>
                </a:lnTo>
                <a:lnTo>
                  <a:pt x="149256" y="300410"/>
                </a:lnTo>
                <a:lnTo>
                  <a:pt x="0" y="326517"/>
                </a:lnTo>
                <a:close/>
              </a:path>
              <a:path w="3633470" h="327025">
                <a:moveTo>
                  <a:pt x="3633216" y="326517"/>
                </a:moveTo>
                <a:lnTo>
                  <a:pt x="3483776" y="300410"/>
                </a:lnTo>
                <a:lnTo>
                  <a:pt x="3333814" y="276574"/>
                </a:lnTo>
                <a:lnTo>
                  <a:pt x="3183377" y="255008"/>
                </a:lnTo>
                <a:lnTo>
                  <a:pt x="3032513" y="235712"/>
                </a:lnTo>
                <a:lnTo>
                  <a:pt x="2881270" y="218686"/>
                </a:lnTo>
                <a:lnTo>
                  <a:pt x="2729698" y="203930"/>
                </a:lnTo>
                <a:lnTo>
                  <a:pt x="2577844" y="191444"/>
                </a:lnTo>
                <a:lnTo>
                  <a:pt x="2425756" y="181229"/>
                </a:lnTo>
                <a:lnTo>
                  <a:pt x="2222693" y="171139"/>
                </a:lnTo>
                <a:lnTo>
                  <a:pt x="2019415" y="165085"/>
                </a:lnTo>
                <a:lnTo>
                  <a:pt x="1816036" y="163068"/>
                </a:lnTo>
                <a:lnTo>
                  <a:pt x="3631099" y="163068"/>
                </a:lnTo>
                <a:lnTo>
                  <a:pt x="3633216" y="163448"/>
                </a:lnTo>
                <a:lnTo>
                  <a:pt x="3633216" y="326517"/>
                </a:lnTo>
                <a:close/>
              </a:path>
            </a:pathLst>
          </a:custGeom>
          <a:solidFill>
            <a:srgbClr val="D8D8D8"/>
          </a:solidFill>
        </p:spPr>
        <p:txBody>
          <a:bodyPr wrap="square" lIns="0" tIns="0" rIns="0" bIns="0" rtlCol="0"/>
          <a:lstStyle/>
          <a:p/>
        </p:txBody>
      </p:sp>
      <p:sp>
        <p:nvSpPr>
          <p:cNvPr id="30" name="object 30"/>
          <p:cNvSpPr/>
          <p:nvPr/>
        </p:nvSpPr>
        <p:spPr>
          <a:xfrm>
            <a:off x="1316735" y="7768970"/>
            <a:ext cx="3633470" cy="327025"/>
          </a:xfrm>
          <a:custGeom>
            <a:avLst/>
            <a:gdLst/>
            <a:ahLst/>
            <a:cxnLst/>
            <a:rect l="l" t="t" r="r" b="b"/>
            <a:pathLst>
              <a:path w="3633470" h="327025">
                <a:moveTo>
                  <a:pt x="3633216" y="326517"/>
                </a:moveTo>
                <a:lnTo>
                  <a:pt x="3583464" y="317562"/>
                </a:lnTo>
                <a:lnTo>
                  <a:pt x="3533650" y="308860"/>
                </a:lnTo>
                <a:lnTo>
                  <a:pt x="3483776" y="300410"/>
                </a:lnTo>
                <a:lnTo>
                  <a:pt x="3433845" y="292212"/>
                </a:lnTo>
                <a:lnTo>
                  <a:pt x="3383857" y="284267"/>
                </a:lnTo>
                <a:lnTo>
                  <a:pt x="3333814" y="276574"/>
                </a:lnTo>
                <a:lnTo>
                  <a:pt x="3283719" y="269133"/>
                </a:lnTo>
                <a:lnTo>
                  <a:pt x="3233572" y="261944"/>
                </a:lnTo>
                <a:lnTo>
                  <a:pt x="3183377" y="255008"/>
                </a:lnTo>
                <a:lnTo>
                  <a:pt x="3133134" y="248323"/>
                </a:lnTo>
                <a:lnTo>
                  <a:pt x="3082845" y="241891"/>
                </a:lnTo>
                <a:lnTo>
                  <a:pt x="3032513" y="235712"/>
                </a:lnTo>
                <a:lnTo>
                  <a:pt x="2982138" y="229784"/>
                </a:lnTo>
                <a:lnTo>
                  <a:pt x="2931723" y="224109"/>
                </a:lnTo>
                <a:lnTo>
                  <a:pt x="2881270" y="218686"/>
                </a:lnTo>
                <a:lnTo>
                  <a:pt x="2830780" y="213515"/>
                </a:lnTo>
                <a:lnTo>
                  <a:pt x="2780256" y="208596"/>
                </a:lnTo>
                <a:lnTo>
                  <a:pt x="2729698" y="203930"/>
                </a:lnTo>
                <a:lnTo>
                  <a:pt x="2679109" y="199516"/>
                </a:lnTo>
                <a:lnTo>
                  <a:pt x="2628490" y="195354"/>
                </a:lnTo>
                <a:lnTo>
                  <a:pt x="2577844" y="191444"/>
                </a:lnTo>
                <a:lnTo>
                  <a:pt x="2527171" y="187787"/>
                </a:lnTo>
                <a:lnTo>
                  <a:pt x="2476475" y="184381"/>
                </a:lnTo>
                <a:lnTo>
                  <a:pt x="2425756" y="181229"/>
                </a:lnTo>
                <a:lnTo>
                  <a:pt x="2375017" y="178328"/>
                </a:lnTo>
                <a:lnTo>
                  <a:pt x="2324258" y="175679"/>
                </a:lnTo>
                <a:lnTo>
                  <a:pt x="2273483" y="173283"/>
                </a:lnTo>
                <a:lnTo>
                  <a:pt x="2222693" y="171139"/>
                </a:lnTo>
                <a:lnTo>
                  <a:pt x="2171889" y="169247"/>
                </a:lnTo>
                <a:lnTo>
                  <a:pt x="2121073" y="167608"/>
                </a:lnTo>
                <a:lnTo>
                  <a:pt x="2070248" y="166220"/>
                </a:lnTo>
                <a:lnTo>
                  <a:pt x="2019414" y="165085"/>
                </a:lnTo>
                <a:lnTo>
                  <a:pt x="1968575" y="164203"/>
                </a:lnTo>
                <a:lnTo>
                  <a:pt x="1917731" y="163572"/>
                </a:lnTo>
                <a:lnTo>
                  <a:pt x="1866884" y="163194"/>
                </a:lnTo>
                <a:lnTo>
                  <a:pt x="1816036" y="163068"/>
                </a:lnTo>
                <a:lnTo>
                  <a:pt x="1765189" y="163194"/>
                </a:lnTo>
                <a:lnTo>
                  <a:pt x="1714345" y="163572"/>
                </a:lnTo>
                <a:lnTo>
                  <a:pt x="1663505" y="164203"/>
                </a:lnTo>
                <a:lnTo>
                  <a:pt x="1612672" y="165085"/>
                </a:lnTo>
                <a:lnTo>
                  <a:pt x="1561846" y="166220"/>
                </a:lnTo>
                <a:lnTo>
                  <a:pt x="1511030" y="167608"/>
                </a:lnTo>
                <a:lnTo>
                  <a:pt x="1460226" y="169247"/>
                </a:lnTo>
                <a:lnTo>
                  <a:pt x="1409436" y="171139"/>
                </a:lnTo>
                <a:lnTo>
                  <a:pt x="1358660" y="173283"/>
                </a:lnTo>
                <a:lnTo>
                  <a:pt x="1307902" y="175679"/>
                </a:lnTo>
                <a:lnTo>
                  <a:pt x="1257162" y="178328"/>
                </a:lnTo>
                <a:lnTo>
                  <a:pt x="1206443" y="181229"/>
                </a:lnTo>
                <a:lnTo>
                  <a:pt x="1155746" y="184381"/>
                </a:lnTo>
                <a:lnTo>
                  <a:pt x="1105074" y="187787"/>
                </a:lnTo>
                <a:lnTo>
                  <a:pt x="1054427" y="191444"/>
                </a:lnTo>
                <a:lnTo>
                  <a:pt x="1003808" y="195354"/>
                </a:lnTo>
                <a:lnTo>
                  <a:pt x="953218" y="199516"/>
                </a:lnTo>
                <a:lnTo>
                  <a:pt x="902660" y="203930"/>
                </a:lnTo>
                <a:lnTo>
                  <a:pt x="852135" y="208596"/>
                </a:lnTo>
                <a:lnTo>
                  <a:pt x="801644" y="213515"/>
                </a:lnTo>
                <a:lnTo>
                  <a:pt x="751191" y="218686"/>
                </a:lnTo>
                <a:lnTo>
                  <a:pt x="700775" y="224109"/>
                </a:lnTo>
                <a:lnTo>
                  <a:pt x="650400" y="229784"/>
                </a:lnTo>
                <a:lnTo>
                  <a:pt x="600067" y="235712"/>
                </a:lnTo>
                <a:lnTo>
                  <a:pt x="549778" y="241891"/>
                </a:lnTo>
                <a:lnTo>
                  <a:pt x="499535" y="248323"/>
                </a:lnTo>
                <a:lnTo>
                  <a:pt x="449338" y="255008"/>
                </a:lnTo>
                <a:lnTo>
                  <a:pt x="399191" y="261944"/>
                </a:lnTo>
                <a:lnTo>
                  <a:pt x="349095" y="269133"/>
                </a:lnTo>
                <a:lnTo>
                  <a:pt x="299052" y="276574"/>
                </a:lnTo>
                <a:lnTo>
                  <a:pt x="249063" y="284267"/>
                </a:lnTo>
                <a:lnTo>
                  <a:pt x="199131" y="292212"/>
                </a:lnTo>
                <a:lnTo>
                  <a:pt x="149256" y="300410"/>
                </a:lnTo>
                <a:lnTo>
                  <a:pt x="99442" y="308860"/>
                </a:lnTo>
                <a:lnTo>
                  <a:pt x="49689" y="317562"/>
                </a:lnTo>
                <a:lnTo>
                  <a:pt x="0" y="326517"/>
                </a:lnTo>
                <a:lnTo>
                  <a:pt x="0" y="163448"/>
                </a:lnTo>
                <a:lnTo>
                  <a:pt x="49689" y="154494"/>
                </a:lnTo>
                <a:lnTo>
                  <a:pt x="99442" y="145792"/>
                </a:lnTo>
                <a:lnTo>
                  <a:pt x="149256" y="137342"/>
                </a:lnTo>
                <a:lnTo>
                  <a:pt x="199131" y="129144"/>
                </a:lnTo>
                <a:lnTo>
                  <a:pt x="249063" y="121199"/>
                </a:lnTo>
                <a:lnTo>
                  <a:pt x="299052" y="113506"/>
                </a:lnTo>
                <a:lnTo>
                  <a:pt x="349095" y="106065"/>
                </a:lnTo>
                <a:lnTo>
                  <a:pt x="399191" y="98876"/>
                </a:lnTo>
                <a:lnTo>
                  <a:pt x="449338" y="91940"/>
                </a:lnTo>
                <a:lnTo>
                  <a:pt x="499535" y="85255"/>
                </a:lnTo>
                <a:lnTo>
                  <a:pt x="549778" y="78823"/>
                </a:lnTo>
                <a:lnTo>
                  <a:pt x="600067" y="72643"/>
                </a:lnTo>
                <a:lnTo>
                  <a:pt x="650400" y="66716"/>
                </a:lnTo>
                <a:lnTo>
                  <a:pt x="700775" y="61041"/>
                </a:lnTo>
                <a:lnTo>
                  <a:pt x="751191" y="55618"/>
                </a:lnTo>
                <a:lnTo>
                  <a:pt x="801644" y="50447"/>
                </a:lnTo>
                <a:lnTo>
                  <a:pt x="852135" y="45528"/>
                </a:lnTo>
                <a:lnTo>
                  <a:pt x="902660" y="40862"/>
                </a:lnTo>
                <a:lnTo>
                  <a:pt x="953218" y="36448"/>
                </a:lnTo>
                <a:lnTo>
                  <a:pt x="1003808" y="32286"/>
                </a:lnTo>
                <a:lnTo>
                  <a:pt x="1054427" y="28376"/>
                </a:lnTo>
                <a:lnTo>
                  <a:pt x="1105074" y="24719"/>
                </a:lnTo>
                <a:lnTo>
                  <a:pt x="1155746" y="21313"/>
                </a:lnTo>
                <a:lnTo>
                  <a:pt x="1206443" y="18160"/>
                </a:lnTo>
                <a:lnTo>
                  <a:pt x="1257162" y="15260"/>
                </a:lnTo>
                <a:lnTo>
                  <a:pt x="1307902" y="12611"/>
                </a:lnTo>
                <a:lnTo>
                  <a:pt x="1358660" y="10215"/>
                </a:lnTo>
                <a:lnTo>
                  <a:pt x="1409436" y="8071"/>
                </a:lnTo>
                <a:lnTo>
                  <a:pt x="1460226" y="6179"/>
                </a:lnTo>
                <a:lnTo>
                  <a:pt x="1511030" y="4540"/>
                </a:lnTo>
                <a:lnTo>
                  <a:pt x="1561846" y="3152"/>
                </a:lnTo>
                <a:lnTo>
                  <a:pt x="1612672" y="2017"/>
                </a:lnTo>
                <a:lnTo>
                  <a:pt x="1663505" y="1135"/>
                </a:lnTo>
                <a:lnTo>
                  <a:pt x="1714345" y="504"/>
                </a:lnTo>
                <a:lnTo>
                  <a:pt x="1765189" y="126"/>
                </a:lnTo>
                <a:lnTo>
                  <a:pt x="1816036" y="0"/>
                </a:lnTo>
                <a:lnTo>
                  <a:pt x="1866884" y="126"/>
                </a:lnTo>
                <a:lnTo>
                  <a:pt x="1917731" y="504"/>
                </a:lnTo>
                <a:lnTo>
                  <a:pt x="1968575" y="1135"/>
                </a:lnTo>
                <a:lnTo>
                  <a:pt x="2019414" y="2017"/>
                </a:lnTo>
                <a:lnTo>
                  <a:pt x="2070248" y="3152"/>
                </a:lnTo>
                <a:lnTo>
                  <a:pt x="2121073" y="4540"/>
                </a:lnTo>
                <a:lnTo>
                  <a:pt x="2171889" y="6179"/>
                </a:lnTo>
                <a:lnTo>
                  <a:pt x="2222693" y="8071"/>
                </a:lnTo>
                <a:lnTo>
                  <a:pt x="2273483" y="10215"/>
                </a:lnTo>
                <a:lnTo>
                  <a:pt x="2324258" y="12611"/>
                </a:lnTo>
                <a:lnTo>
                  <a:pt x="2375017" y="15260"/>
                </a:lnTo>
                <a:lnTo>
                  <a:pt x="2425756" y="18160"/>
                </a:lnTo>
                <a:lnTo>
                  <a:pt x="2476475" y="21313"/>
                </a:lnTo>
                <a:lnTo>
                  <a:pt x="2527171" y="24719"/>
                </a:lnTo>
                <a:lnTo>
                  <a:pt x="2577844" y="28376"/>
                </a:lnTo>
                <a:lnTo>
                  <a:pt x="2628490" y="32286"/>
                </a:lnTo>
                <a:lnTo>
                  <a:pt x="2679109" y="36448"/>
                </a:lnTo>
                <a:lnTo>
                  <a:pt x="2729698" y="40862"/>
                </a:lnTo>
                <a:lnTo>
                  <a:pt x="2780256" y="45528"/>
                </a:lnTo>
                <a:lnTo>
                  <a:pt x="2830780" y="50447"/>
                </a:lnTo>
                <a:lnTo>
                  <a:pt x="2881270" y="55618"/>
                </a:lnTo>
                <a:lnTo>
                  <a:pt x="2931723" y="61041"/>
                </a:lnTo>
                <a:lnTo>
                  <a:pt x="2982138" y="66716"/>
                </a:lnTo>
                <a:lnTo>
                  <a:pt x="3032513" y="72643"/>
                </a:lnTo>
                <a:lnTo>
                  <a:pt x="3082845" y="78823"/>
                </a:lnTo>
                <a:lnTo>
                  <a:pt x="3133134" y="85255"/>
                </a:lnTo>
                <a:lnTo>
                  <a:pt x="3183377" y="91940"/>
                </a:lnTo>
                <a:lnTo>
                  <a:pt x="3233572" y="98876"/>
                </a:lnTo>
                <a:lnTo>
                  <a:pt x="3283719" y="106065"/>
                </a:lnTo>
                <a:lnTo>
                  <a:pt x="3333814" y="113506"/>
                </a:lnTo>
                <a:lnTo>
                  <a:pt x="3383857" y="121199"/>
                </a:lnTo>
                <a:lnTo>
                  <a:pt x="3433845" y="129144"/>
                </a:lnTo>
                <a:lnTo>
                  <a:pt x="3483776" y="137342"/>
                </a:lnTo>
                <a:lnTo>
                  <a:pt x="3533650" y="145792"/>
                </a:lnTo>
                <a:lnTo>
                  <a:pt x="3583464" y="154494"/>
                </a:lnTo>
                <a:lnTo>
                  <a:pt x="3633216" y="163448"/>
                </a:lnTo>
                <a:lnTo>
                  <a:pt x="3633216" y="326517"/>
                </a:lnTo>
                <a:close/>
              </a:path>
            </a:pathLst>
          </a:custGeom>
          <a:ln w="6096">
            <a:solidFill>
              <a:srgbClr val="BFBFBF"/>
            </a:solidFill>
          </a:ln>
        </p:spPr>
        <p:txBody>
          <a:bodyPr wrap="square" lIns="0" tIns="0" rIns="0" bIns="0" rtlCol="0"/>
          <a:lstStyle/>
          <a:p/>
        </p:txBody>
      </p:sp>
      <p:sp>
        <p:nvSpPr>
          <p:cNvPr id="31" name="object 31"/>
          <p:cNvSpPr/>
          <p:nvPr/>
        </p:nvSpPr>
        <p:spPr>
          <a:xfrm>
            <a:off x="1034795" y="7856219"/>
            <a:ext cx="2013585" cy="0"/>
          </a:xfrm>
          <a:custGeom>
            <a:avLst/>
            <a:gdLst/>
            <a:ahLst/>
            <a:cxnLst/>
            <a:rect l="l" t="t" r="r" b="b"/>
            <a:pathLst>
              <a:path w="2013585" h="0">
                <a:moveTo>
                  <a:pt x="0" y="0"/>
                </a:moveTo>
                <a:lnTo>
                  <a:pt x="2013204" y="0"/>
                </a:lnTo>
                <a:lnTo>
                  <a:pt x="0" y="0"/>
                </a:lnTo>
                <a:close/>
              </a:path>
            </a:pathLst>
          </a:custGeom>
          <a:ln w="4762">
            <a:solidFill>
              <a:srgbClr val="000000"/>
            </a:solidFill>
          </a:ln>
        </p:spPr>
        <p:txBody>
          <a:bodyPr wrap="square" lIns="0" tIns="0" rIns="0" bIns="0" rtlCol="0"/>
          <a:lstStyle/>
          <a:p/>
        </p:txBody>
      </p:sp>
      <p:sp>
        <p:nvSpPr>
          <p:cNvPr id="32" name="object 32"/>
          <p:cNvSpPr/>
          <p:nvPr/>
        </p:nvSpPr>
        <p:spPr>
          <a:xfrm>
            <a:off x="1130808" y="7760207"/>
            <a:ext cx="0" cy="50800"/>
          </a:xfrm>
          <a:custGeom>
            <a:avLst/>
            <a:gdLst/>
            <a:ahLst/>
            <a:cxnLst/>
            <a:rect l="l" t="t" r="r" b="b"/>
            <a:pathLst>
              <a:path w="0" h="50800">
                <a:moveTo>
                  <a:pt x="0" y="0"/>
                </a:moveTo>
                <a:lnTo>
                  <a:pt x="0" y="50292"/>
                </a:lnTo>
              </a:path>
            </a:pathLst>
          </a:custGeom>
          <a:ln w="4762">
            <a:solidFill>
              <a:srgbClr val="000000"/>
            </a:solidFill>
          </a:ln>
        </p:spPr>
        <p:txBody>
          <a:bodyPr wrap="square" lIns="0" tIns="0" rIns="0" bIns="0" rtlCol="0"/>
          <a:lstStyle/>
          <a:p/>
        </p:txBody>
      </p:sp>
      <p:sp>
        <p:nvSpPr>
          <p:cNvPr id="33" name="object 33"/>
          <p:cNvSpPr/>
          <p:nvPr/>
        </p:nvSpPr>
        <p:spPr>
          <a:xfrm>
            <a:off x="1114044" y="8022335"/>
            <a:ext cx="33655" cy="50800"/>
          </a:xfrm>
          <a:custGeom>
            <a:avLst/>
            <a:gdLst/>
            <a:ahLst/>
            <a:cxnLst/>
            <a:rect l="l" t="t" r="r" b="b"/>
            <a:pathLst>
              <a:path w="33655" h="50800">
                <a:moveTo>
                  <a:pt x="33528" y="50292"/>
                </a:moveTo>
                <a:lnTo>
                  <a:pt x="0" y="50292"/>
                </a:lnTo>
                <a:lnTo>
                  <a:pt x="16764" y="0"/>
                </a:lnTo>
                <a:lnTo>
                  <a:pt x="33528" y="50292"/>
                </a:lnTo>
                <a:close/>
              </a:path>
            </a:pathLst>
          </a:custGeom>
          <a:solidFill>
            <a:srgbClr val="000000"/>
          </a:solidFill>
        </p:spPr>
        <p:txBody>
          <a:bodyPr wrap="square" lIns="0" tIns="0" rIns="0" bIns="0" rtlCol="0"/>
          <a:lstStyle/>
          <a:p/>
        </p:txBody>
      </p:sp>
      <p:sp>
        <p:nvSpPr>
          <p:cNvPr id="34" name="object 34"/>
          <p:cNvSpPr/>
          <p:nvPr/>
        </p:nvSpPr>
        <p:spPr>
          <a:xfrm>
            <a:off x="1114044" y="7807452"/>
            <a:ext cx="33655" cy="48895"/>
          </a:xfrm>
          <a:custGeom>
            <a:avLst/>
            <a:gdLst/>
            <a:ahLst/>
            <a:cxnLst/>
            <a:rect l="l" t="t" r="r" b="b"/>
            <a:pathLst>
              <a:path w="33655" h="48895">
                <a:moveTo>
                  <a:pt x="16764" y="48767"/>
                </a:moveTo>
                <a:lnTo>
                  <a:pt x="0" y="0"/>
                </a:lnTo>
                <a:lnTo>
                  <a:pt x="33528" y="0"/>
                </a:lnTo>
                <a:lnTo>
                  <a:pt x="16764" y="48767"/>
                </a:lnTo>
                <a:close/>
              </a:path>
            </a:pathLst>
          </a:custGeom>
          <a:solidFill>
            <a:srgbClr val="000000"/>
          </a:solidFill>
        </p:spPr>
        <p:txBody>
          <a:bodyPr wrap="square" lIns="0" tIns="0" rIns="0" bIns="0" rtlCol="0"/>
          <a:lstStyle/>
          <a:p/>
        </p:txBody>
      </p:sp>
      <p:graphicFrame>
        <p:nvGraphicFramePr>
          <p:cNvPr id="35" name="object 35"/>
          <p:cNvGraphicFramePr>
            <a:graphicFrameLocks noGrp="1"/>
          </p:cNvGraphicFramePr>
          <p:nvPr/>
        </p:nvGraphicFramePr>
        <p:xfrm>
          <a:off x="974502" y="8019954"/>
          <a:ext cx="281305" cy="215265"/>
        </p:xfrm>
        <a:graphic>
          <a:graphicData uri="http://schemas.openxmlformats.org/drawingml/2006/table">
            <a:tbl>
              <a:tblPr firstRow="1" bandRow="1">
                <a:tableStyleId>{2D5ABB26-0587-4C30-8999-92F81FD0307C}</a:tableStyleId>
              </a:tblPr>
              <a:tblGrid>
                <a:gridCol w="163195"/>
                <a:gridCol w="109855"/>
              </a:tblGrid>
              <a:tr h="88392">
                <a:tc>
                  <a:txBody>
                    <a:bodyPr/>
                    <a:lstStyle/>
                    <a:p>
                      <a:pPr marR="3175">
                        <a:lnSpc>
                          <a:spcPct val="100000"/>
                        </a:lnSpc>
                      </a:pPr>
                      <a:endParaRPr sz="400">
                        <a:latin typeface="Times New Roman"/>
                        <a:cs typeface="Times New Roman"/>
                      </a:endParaRPr>
                    </a:p>
                  </a:txBody>
                  <a:tcPr marL="0" marR="0" marB="0" marT="0">
                    <a:lnR w="6350">
                      <a:solidFill>
                        <a:srgbClr val="000000"/>
                      </a:solidFill>
                      <a:prstDash val="solid"/>
                    </a:lnR>
                    <a:lnT w="6350">
                      <a:solidFill>
                        <a:srgbClr val="000000"/>
                      </a:solidFill>
                      <a:prstDash val="solid"/>
                    </a:lnT>
                  </a:tcPr>
                </a:tc>
                <a:tc>
                  <a:txBody>
                    <a:bodyPr/>
                    <a:lstStyle/>
                    <a:p>
                      <a:pPr marR="21590">
                        <a:lnSpc>
                          <a:spcPct val="100000"/>
                        </a:lnSpc>
                      </a:pPr>
                      <a:endParaRPr sz="400">
                        <a:latin typeface="Times New Roman"/>
                        <a:cs typeface="Times New Roman"/>
                      </a:endParaRPr>
                    </a:p>
                  </a:txBody>
                  <a:tcPr marL="0" marR="0" marB="0" marT="0">
                    <a:lnL w="6350">
                      <a:solidFill>
                        <a:srgbClr val="000000"/>
                      </a:solidFill>
                      <a:prstDash val="solid"/>
                    </a:lnL>
                    <a:lnT w="6350">
                      <a:solidFill>
                        <a:srgbClr val="000000"/>
                      </a:solidFill>
                      <a:prstDash val="solid"/>
                    </a:lnT>
                  </a:tcPr>
                </a:tc>
              </a:tr>
              <a:tr h="121919">
                <a:tc>
                  <a:txBody>
                    <a:bodyPr/>
                    <a:lstStyle/>
                    <a:p>
                      <a:pPr>
                        <a:lnSpc>
                          <a:spcPts val="844"/>
                        </a:lnSpc>
                        <a:spcBef>
                          <a:spcPts val="15"/>
                        </a:spcBef>
                      </a:pPr>
                      <a:r>
                        <a:rPr dirty="0" baseline="6944" sz="1200" spc="-322" i="1">
                          <a:latin typeface="Georgia"/>
                          <a:cs typeface="Georgia"/>
                        </a:rPr>
                        <a:t>D</a:t>
                      </a:r>
                      <a:r>
                        <a:rPr dirty="0" sz="550" spc="-215">
                          <a:latin typeface="Cambria"/>
                          <a:cs typeface="Cambria"/>
                        </a:rPr>
                        <a:t>sw</a:t>
                      </a:r>
                      <a:endParaRPr sz="550">
                        <a:latin typeface="Cambria"/>
                        <a:cs typeface="Cambria"/>
                      </a:endParaRPr>
                    </a:p>
                  </a:txBody>
                  <a:tcPr marL="0" marR="0" marB="0" marT="1905">
                    <a:lnR w="6350">
                      <a:solidFill>
                        <a:srgbClr val="000000"/>
                      </a:solidFill>
                      <a:prstDash val="solid"/>
                    </a:lnR>
                    <a:solidFill>
                      <a:srgbClr val="FFFFFF"/>
                    </a:solidFill>
                  </a:tcPr>
                </a:tc>
                <a:tc>
                  <a:txBody>
                    <a:bodyPr/>
                    <a:lstStyle/>
                    <a:p>
                      <a:pPr>
                        <a:lnSpc>
                          <a:spcPts val="595"/>
                        </a:lnSpc>
                        <a:spcBef>
                          <a:spcPts val="265"/>
                        </a:spcBef>
                      </a:pPr>
                      <a:r>
                        <a:rPr dirty="0" sz="550" spc="-135">
                          <a:latin typeface="Cambria"/>
                          <a:cs typeface="Cambria"/>
                        </a:rPr>
                        <a:t>eep</a:t>
                      </a:r>
                      <a:endParaRPr sz="550">
                        <a:latin typeface="Cambria"/>
                        <a:cs typeface="Cambria"/>
                      </a:endParaRPr>
                    </a:p>
                  </a:txBody>
                  <a:tcPr marL="0" marR="0" marB="0" marT="33655">
                    <a:lnL w="6350">
                      <a:solidFill>
                        <a:srgbClr val="000000"/>
                      </a:solidFill>
                      <a:prstDash val="solid"/>
                    </a:lnL>
                    <a:solidFill>
                      <a:srgbClr val="FFFFFF"/>
                    </a:solidFill>
                  </a:tcPr>
                </a:tc>
              </a:tr>
            </a:tbl>
          </a:graphicData>
        </a:graphic>
      </p:graphicFrame>
      <p:sp>
        <p:nvSpPr>
          <p:cNvPr id="36" name="object 36"/>
          <p:cNvSpPr/>
          <p:nvPr/>
        </p:nvSpPr>
        <p:spPr>
          <a:xfrm>
            <a:off x="1313688" y="7856220"/>
            <a:ext cx="3629025" cy="169545"/>
          </a:xfrm>
          <a:custGeom>
            <a:avLst/>
            <a:gdLst/>
            <a:ahLst/>
            <a:cxnLst/>
            <a:rect l="l" t="t" r="r" b="b"/>
            <a:pathLst>
              <a:path w="3629025" h="169545">
                <a:moveTo>
                  <a:pt x="9144" y="169164"/>
                </a:moveTo>
                <a:lnTo>
                  <a:pt x="0" y="169164"/>
                </a:lnTo>
                <a:lnTo>
                  <a:pt x="0" y="163067"/>
                </a:lnTo>
                <a:lnTo>
                  <a:pt x="7620" y="163067"/>
                </a:lnTo>
                <a:lnTo>
                  <a:pt x="10667" y="161544"/>
                </a:lnTo>
                <a:lnTo>
                  <a:pt x="12191" y="163067"/>
                </a:lnTo>
                <a:lnTo>
                  <a:pt x="12191" y="166116"/>
                </a:lnTo>
                <a:lnTo>
                  <a:pt x="9144" y="169164"/>
                </a:lnTo>
                <a:close/>
              </a:path>
              <a:path w="3629025" h="169545">
                <a:moveTo>
                  <a:pt x="27432" y="166116"/>
                </a:moveTo>
                <a:lnTo>
                  <a:pt x="18287" y="166116"/>
                </a:lnTo>
                <a:lnTo>
                  <a:pt x="18287" y="164592"/>
                </a:lnTo>
                <a:lnTo>
                  <a:pt x="16763" y="161544"/>
                </a:lnTo>
                <a:lnTo>
                  <a:pt x="18287" y="160019"/>
                </a:lnTo>
                <a:lnTo>
                  <a:pt x="25908" y="160019"/>
                </a:lnTo>
                <a:lnTo>
                  <a:pt x="27432" y="158496"/>
                </a:lnTo>
                <a:lnTo>
                  <a:pt x="28956" y="160019"/>
                </a:lnTo>
                <a:lnTo>
                  <a:pt x="28956" y="161544"/>
                </a:lnTo>
                <a:lnTo>
                  <a:pt x="30479" y="163067"/>
                </a:lnTo>
                <a:lnTo>
                  <a:pt x="27432" y="166116"/>
                </a:lnTo>
                <a:close/>
              </a:path>
              <a:path w="3629025" h="169545">
                <a:moveTo>
                  <a:pt x="45720" y="163067"/>
                </a:moveTo>
                <a:lnTo>
                  <a:pt x="36575" y="163067"/>
                </a:lnTo>
                <a:lnTo>
                  <a:pt x="35052" y="161544"/>
                </a:lnTo>
                <a:lnTo>
                  <a:pt x="35052" y="158496"/>
                </a:lnTo>
                <a:lnTo>
                  <a:pt x="36575" y="156972"/>
                </a:lnTo>
                <a:lnTo>
                  <a:pt x="44196" y="156972"/>
                </a:lnTo>
                <a:lnTo>
                  <a:pt x="45720" y="155448"/>
                </a:lnTo>
                <a:lnTo>
                  <a:pt x="47244" y="156972"/>
                </a:lnTo>
                <a:lnTo>
                  <a:pt x="47244" y="161544"/>
                </a:lnTo>
                <a:lnTo>
                  <a:pt x="45720" y="163067"/>
                </a:lnTo>
                <a:close/>
              </a:path>
              <a:path w="3629025" h="169545">
                <a:moveTo>
                  <a:pt x="62483" y="160019"/>
                </a:moveTo>
                <a:lnTo>
                  <a:pt x="53340" y="160019"/>
                </a:lnTo>
                <a:lnTo>
                  <a:pt x="53340" y="156972"/>
                </a:lnTo>
                <a:lnTo>
                  <a:pt x="54863" y="153924"/>
                </a:lnTo>
                <a:lnTo>
                  <a:pt x="62483" y="153924"/>
                </a:lnTo>
                <a:lnTo>
                  <a:pt x="64008" y="152400"/>
                </a:lnTo>
                <a:lnTo>
                  <a:pt x="65532" y="153924"/>
                </a:lnTo>
                <a:lnTo>
                  <a:pt x="65532" y="156972"/>
                </a:lnTo>
                <a:lnTo>
                  <a:pt x="62483" y="160019"/>
                </a:lnTo>
                <a:close/>
              </a:path>
              <a:path w="3629025" h="169545">
                <a:moveTo>
                  <a:pt x="80771" y="156972"/>
                </a:moveTo>
                <a:lnTo>
                  <a:pt x="71628" y="156972"/>
                </a:lnTo>
                <a:lnTo>
                  <a:pt x="71628" y="150876"/>
                </a:lnTo>
                <a:lnTo>
                  <a:pt x="79248" y="150876"/>
                </a:lnTo>
                <a:lnTo>
                  <a:pt x="80771" y="149351"/>
                </a:lnTo>
                <a:lnTo>
                  <a:pt x="83820" y="152400"/>
                </a:lnTo>
                <a:lnTo>
                  <a:pt x="83820" y="153924"/>
                </a:lnTo>
                <a:lnTo>
                  <a:pt x="80771" y="156972"/>
                </a:lnTo>
                <a:close/>
              </a:path>
              <a:path w="3629025" h="169545">
                <a:moveTo>
                  <a:pt x="99060" y="153924"/>
                </a:moveTo>
                <a:lnTo>
                  <a:pt x="89916" y="153924"/>
                </a:lnTo>
                <a:lnTo>
                  <a:pt x="88391" y="152400"/>
                </a:lnTo>
                <a:lnTo>
                  <a:pt x="88391" y="150876"/>
                </a:lnTo>
                <a:lnTo>
                  <a:pt x="91440" y="147828"/>
                </a:lnTo>
                <a:lnTo>
                  <a:pt x="97536" y="147828"/>
                </a:lnTo>
                <a:lnTo>
                  <a:pt x="99060" y="146303"/>
                </a:lnTo>
                <a:lnTo>
                  <a:pt x="100583" y="147828"/>
                </a:lnTo>
                <a:lnTo>
                  <a:pt x="100583" y="152400"/>
                </a:lnTo>
                <a:lnTo>
                  <a:pt x="99060" y="153924"/>
                </a:lnTo>
                <a:close/>
              </a:path>
              <a:path w="3629025" h="169545">
                <a:moveTo>
                  <a:pt x="115824" y="150876"/>
                </a:moveTo>
                <a:lnTo>
                  <a:pt x="106679" y="150876"/>
                </a:lnTo>
                <a:lnTo>
                  <a:pt x="106679" y="147828"/>
                </a:lnTo>
                <a:lnTo>
                  <a:pt x="109728" y="144780"/>
                </a:lnTo>
                <a:lnTo>
                  <a:pt x="115824" y="144780"/>
                </a:lnTo>
                <a:lnTo>
                  <a:pt x="117348" y="143256"/>
                </a:lnTo>
                <a:lnTo>
                  <a:pt x="118871" y="144780"/>
                </a:lnTo>
                <a:lnTo>
                  <a:pt x="118871" y="147828"/>
                </a:lnTo>
                <a:lnTo>
                  <a:pt x="115824" y="150876"/>
                </a:lnTo>
                <a:close/>
              </a:path>
              <a:path w="3629025" h="169545">
                <a:moveTo>
                  <a:pt x="134112" y="147828"/>
                </a:moveTo>
                <a:lnTo>
                  <a:pt x="124967" y="147828"/>
                </a:lnTo>
                <a:lnTo>
                  <a:pt x="124967" y="143256"/>
                </a:lnTo>
                <a:lnTo>
                  <a:pt x="128016" y="141732"/>
                </a:lnTo>
                <a:lnTo>
                  <a:pt x="137160" y="141732"/>
                </a:lnTo>
                <a:lnTo>
                  <a:pt x="137160" y="144780"/>
                </a:lnTo>
                <a:lnTo>
                  <a:pt x="134112" y="147828"/>
                </a:lnTo>
                <a:close/>
              </a:path>
              <a:path w="3629025" h="169545">
                <a:moveTo>
                  <a:pt x="152400" y="144780"/>
                </a:moveTo>
                <a:lnTo>
                  <a:pt x="143256" y="144780"/>
                </a:lnTo>
                <a:lnTo>
                  <a:pt x="143256" y="143256"/>
                </a:lnTo>
                <a:lnTo>
                  <a:pt x="141732" y="141732"/>
                </a:lnTo>
                <a:lnTo>
                  <a:pt x="144779" y="138683"/>
                </a:lnTo>
                <a:lnTo>
                  <a:pt x="153924" y="138683"/>
                </a:lnTo>
                <a:lnTo>
                  <a:pt x="153924" y="140208"/>
                </a:lnTo>
                <a:lnTo>
                  <a:pt x="155448" y="141732"/>
                </a:lnTo>
                <a:lnTo>
                  <a:pt x="152400" y="144780"/>
                </a:lnTo>
                <a:close/>
              </a:path>
              <a:path w="3629025" h="169545">
                <a:moveTo>
                  <a:pt x="169163" y="141732"/>
                </a:moveTo>
                <a:lnTo>
                  <a:pt x="160020" y="141732"/>
                </a:lnTo>
                <a:lnTo>
                  <a:pt x="160020" y="138683"/>
                </a:lnTo>
                <a:lnTo>
                  <a:pt x="163067" y="135635"/>
                </a:lnTo>
                <a:lnTo>
                  <a:pt x="172212" y="135635"/>
                </a:lnTo>
                <a:lnTo>
                  <a:pt x="172212" y="140208"/>
                </a:lnTo>
                <a:lnTo>
                  <a:pt x="169163" y="141732"/>
                </a:lnTo>
                <a:close/>
              </a:path>
              <a:path w="3629025" h="169545">
                <a:moveTo>
                  <a:pt x="187452" y="138683"/>
                </a:moveTo>
                <a:lnTo>
                  <a:pt x="178308" y="138683"/>
                </a:lnTo>
                <a:lnTo>
                  <a:pt x="178308" y="135635"/>
                </a:lnTo>
                <a:lnTo>
                  <a:pt x="181356" y="132587"/>
                </a:lnTo>
                <a:lnTo>
                  <a:pt x="190500" y="132587"/>
                </a:lnTo>
                <a:lnTo>
                  <a:pt x="190500" y="135635"/>
                </a:lnTo>
                <a:lnTo>
                  <a:pt x="187452" y="138683"/>
                </a:lnTo>
                <a:close/>
              </a:path>
              <a:path w="3629025" h="169545">
                <a:moveTo>
                  <a:pt x="205740" y="135635"/>
                </a:moveTo>
                <a:lnTo>
                  <a:pt x="196596" y="135635"/>
                </a:lnTo>
                <a:lnTo>
                  <a:pt x="196596" y="131064"/>
                </a:lnTo>
                <a:lnTo>
                  <a:pt x="198120" y="129540"/>
                </a:lnTo>
                <a:lnTo>
                  <a:pt x="207263" y="129540"/>
                </a:lnTo>
                <a:lnTo>
                  <a:pt x="208787" y="131064"/>
                </a:lnTo>
                <a:lnTo>
                  <a:pt x="208787" y="132587"/>
                </a:lnTo>
                <a:lnTo>
                  <a:pt x="205740" y="135635"/>
                </a:lnTo>
                <a:close/>
              </a:path>
              <a:path w="3629025" h="169545">
                <a:moveTo>
                  <a:pt x="216408" y="134112"/>
                </a:moveTo>
                <a:lnTo>
                  <a:pt x="213360" y="131064"/>
                </a:lnTo>
                <a:lnTo>
                  <a:pt x="213360" y="129540"/>
                </a:lnTo>
                <a:lnTo>
                  <a:pt x="216408" y="126492"/>
                </a:lnTo>
                <a:lnTo>
                  <a:pt x="225552" y="126492"/>
                </a:lnTo>
                <a:lnTo>
                  <a:pt x="225552" y="131064"/>
                </a:lnTo>
                <a:lnTo>
                  <a:pt x="224028" y="132587"/>
                </a:lnTo>
                <a:lnTo>
                  <a:pt x="217932" y="132587"/>
                </a:lnTo>
                <a:lnTo>
                  <a:pt x="216408" y="134112"/>
                </a:lnTo>
                <a:close/>
              </a:path>
              <a:path w="3629025" h="169545">
                <a:moveTo>
                  <a:pt x="233171" y="131064"/>
                </a:moveTo>
                <a:lnTo>
                  <a:pt x="231648" y="129540"/>
                </a:lnTo>
                <a:lnTo>
                  <a:pt x="231648" y="126492"/>
                </a:lnTo>
                <a:lnTo>
                  <a:pt x="233171" y="124967"/>
                </a:lnTo>
                <a:lnTo>
                  <a:pt x="234696" y="124967"/>
                </a:lnTo>
                <a:lnTo>
                  <a:pt x="240791" y="123444"/>
                </a:lnTo>
                <a:lnTo>
                  <a:pt x="242316" y="123444"/>
                </a:lnTo>
                <a:lnTo>
                  <a:pt x="243840" y="124967"/>
                </a:lnTo>
                <a:lnTo>
                  <a:pt x="243840" y="128016"/>
                </a:lnTo>
                <a:lnTo>
                  <a:pt x="242316" y="129540"/>
                </a:lnTo>
                <a:lnTo>
                  <a:pt x="234696" y="129540"/>
                </a:lnTo>
                <a:lnTo>
                  <a:pt x="233171" y="131064"/>
                </a:lnTo>
                <a:close/>
              </a:path>
              <a:path w="3629025" h="169545">
                <a:moveTo>
                  <a:pt x="252983" y="128016"/>
                </a:moveTo>
                <a:lnTo>
                  <a:pt x="251460" y="128016"/>
                </a:lnTo>
                <a:lnTo>
                  <a:pt x="249936" y="126492"/>
                </a:lnTo>
                <a:lnTo>
                  <a:pt x="249936" y="121919"/>
                </a:lnTo>
                <a:lnTo>
                  <a:pt x="252983" y="121919"/>
                </a:lnTo>
                <a:lnTo>
                  <a:pt x="257556" y="120396"/>
                </a:lnTo>
                <a:lnTo>
                  <a:pt x="260604" y="120396"/>
                </a:lnTo>
                <a:lnTo>
                  <a:pt x="262128" y="121919"/>
                </a:lnTo>
                <a:lnTo>
                  <a:pt x="262128" y="124967"/>
                </a:lnTo>
                <a:lnTo>
                  <a:pt x="260604" y="126492"/>
                </a:lnTo>
                <a:lnTo>
                  <a:pt x="259079" y="126492"/>
                </a:lnTo>
                <a:lnTo>
                  <a:pt x="252983" y="128016"/>
                </a:lnTo>
                <a:close/>
              </a:path>
              <a:path w="3629025" h="169545">
                <a:moveTo>
                  <a:pt x="271271" y="124967"/>
                </a:moveTo>
                <a:lnTo>
                  <a:pt x="269748" y="124967"/>
                </a:lnTo>
                <a:lnTo>
                  <a:pt x="268224" y="123444"/>
                </a:lnTo>
                <a:lnTo>
                  <a:pt x="268224" y="121919"/>
                </a:lnTo>
                <a:lnTo>
                  <a:pt x="266700" y="120396"/>
                </a:lnTo>
                <a:lnTo>
                  <a:pt x="268224" y="118872"/>
                </a:lnTo>
                <a:lnTo>
                  <a:pt x="275844" y="118872"/>
                </a:lnTo>
                <a:lnTo>
                  <a:pt x="277367" y="117348"/>
                </a:lnTo>
                <a:lnTo>
                  <a:pt x="278891" y="118872"/>
                </a:lnTo>
                <a:lnTo>
                  <a:pt x="278891" y="120396"/>
                </a:lnTo>
                <a:lnTo>
                  <a:pt x="280416" y="121919"/>
                </a:lnTo>
                <a:lnTo>
                  <a:pt x="278891" y="123444"/>
                </a:lnTo>
                <a:lnTo>
                  <a:pt x="277367" y="123444"/>
                </a:lnTo>
                <a:lnTo>
                  <a:pt x="271271" y="124967"/>
                </a:lnTo>
                <a:close/>
              </a:path>
              <a:path w="3629025" h="169545">
                <a:moveTo>
                  <a:pt x="297179" y="121919"/>
                </a:moveTo>
                <a:lnTo>
                  <a:pt x="286512" y="121919"/>
                </a:lnTo>
                <a:lnTo>
                  <a:pt x="284987" y="120396"/>
                </a:lnTo>
                <a:lnTo>
                  <a:pt x="284987" y="118872"/>
                </a:lnTo>
                <a:lnTo>
                  <a:pt x="288036" y="115824"/>
                </a:lnTo>
                <a:lnTo>
                  <a:pt x="297179" y="115824"/>
                </a:lnTo>
                <a:lnTo>
                  <a:pt x="297179" y="121919"/>
                </a:lnTo>
                <a:close/>
              </a:path>
              <a:path w="3629025" h="169545">
                <a:moveTo>
                  <a:pt x="306324" y="120396"/>
                </a:moveTo>
                <a:lnTo>
                  <a:pt x="304800" y="120396"/>
                </a:lnTo>
                <a:lnTo>
                  <a:pt x="303275" y="118872"/>
                </a:lnTo>
                <a:lnTo>
                  <a:pt x="303275" y="115824"/>
                </a:lnTo>
                <a:lnTo>
                  <a:pt x="304800" y="114300"/>
                </a:lnTo>
                <a:lnTo>
                  <a:pt x="306324" y="114300"/>
                </a:lnTo>
                <a:lnTo>
                  <a:pt x="312420" y="112776"/>
                </a:lnTo>
                <a:lnTo>
                  <a:pt x="313944" y="112776"/>
                </a:lnTo>
                <a:lnTo>
                  <a:pt x="315467" y="114300"/>
                </a:lnTo>
                <a:lnTo>
                  <a:pt x="315467" y="117348"/>
                </a:lnTo>
                <a:lnTo>
                  <a:pt x="313944" y="118872"/>
                </a:lnTo>
                <a:lnTo>
                  <a:pt x="312420" y="118872"/>
                </a:lnTo>
                <a:lnTo>
                  <a:pt x="306324" y="120396"/>
                </a:lnTo>
                <a:close/>
              </a:path>
              <a:path w="3629025" h="169545">
                <a:moveTo>
                  <a:pt x="324612" y="117348"/>
                </a:moveTo>
                <a:lnTo>
                  <a:pt x="323087" y="117348"/>
                </a:lnTo>
                <a:lnTo>
                  <a:pt x="321563" y="115824"/>
                </a:lnTo>
                <a:lnTo>
                  <a:pt x="321563" y="111251"/>
                </a:lnTo>
                <a:lnTo>
                  <a:pt x="324612" y="111251"/>
                </a:lnTo>
                <a:lnTo>
                  <a:pt x="329183" y="109728"/>
                </a:lnTo>
                <a:lnTo>
                  <a:pt x="332232" y="109728"/>
                </a:lnTo>
                <a:lnTo>
                  <a:pt x="333756" y="111251"/>
                </a:lnTo>
                <a:lnTo>
                  <a:pt x="333756" y="114300"/>
                </a:lnTo>
                <a:lnTo>
                  <a:pt x="332232" y="115824"/>
                </a:lnTo>
                <a:lnTo>
                  <a:pt x="330708" y="115824"/>
                </a:lnTo>
                <a:lnTo>
                  <a:pt x="324612" y="117348"/>
                </a:lnTo>
                <a:close/>
              </a:path>
              <a:path w="3629025" h="169545">
                <a:moveTo>
                  <a:pt x="348996" y="114300"/>
                </a:moveTo>
                <a:lnTo>
                  <a:pt x="339852" y="114300"/>
                </a:lnTo>
                <a:lnTo>
                  <a:pt x="339852" y="111251"/>
                </a:lnTo>
                <a:lnTo>
                  <a:pt x="338328" y="109728"/>
                </a:lnTo>
                <a:lnTo>
                  <a:pt x="339852" y="108203"/>
                </a:lnTo>
                <a:lnTo>
                  <a:pt x="347471" y="108203"/>
                </a:lnTo>
                <a:lnTo>
                  <a:pt x="348996" y="106680"/>
                </a:lnTo>
                <a:lnTo>
                  <a:pt x="350520" y="108203"/>
                </a:lnTo>
                <a:lnTo>
                  <a:pt x="350520" y="109728"/>
                </a:lnTo>
                <a:lnTo>
                  <a:pt x="352044" y="111251"/>
                </a:lnTo>
                <a:lnTo>
                  <a:pt x="348996" y="114300"/>
                </a:lnTo>
                <a:close/>
              </a:path>
              <a:path w="3629025" h="169545">
                <a:moveTo>
                  <a:pt x="358140" y="112776"/>
                </a:moveTo>
                <a:lnTo>
                  <a:pt x="356616" y="111251"/>
                </a:lnTo>
                <a:lnTo>
                  <a:pt x="356616" y="108203"/>
                </a:lnTo>
                <a:lnTo>
                  <a:pt x="359663" y="105156"/>
                </a:lnTo>
                <a:lnTo>
                  <a:pt x="368808" y="105156"/>
                </a:lnTo>
                <a:lnTo>
                  <a:pt x="368808" y="111251"/>
                </a:lnTo>
                <a:lnTo>
                  <a:pt x="361187" y="111251"/>
                </a:lnTo>
                <a:lnTo>
                  <a:pt x="358140" y="112776"/>
                </a:lnTo>
                <a:close/>
              </a:path>
              <a:path w="3629025" h="169545">
                <a:moveTo>
                  <a:pt x="377952" y="109728"/>
                </a:moveTo>
                <a:lnTo>
                  <a:pt x="376428" y="109728"/>
                </a:lnTo>
                <a:lnTo>
                  <a:pt x="374904" y="108203"/>
                </a:lnTo>
                <a:lnTo>
                  <a:pt x="374904" y="105156"/>
                </a:lnTo>
                <a:lnTo>
                  <a:pt x="376428" y="103632"/>
                </a:lnTo>
                <a:lnTo>
                  <a:pt x="377952" y="103632"/>
                </a:lnTo>
                <a:lnTo>
                  <a:pt x="384048" y="102108"/>
                </a:lnTo>
                <a:lnTo>
                  <a:pt x="385571" y="102108"/>
                </a:lnTo>
                <a:lnTo>
                  <a:pt x="387096" y="103632"/>
                </a:lnTo>
                <a:lnTo>
                  <a:pt x="387096" y="106680"/>
                </a:lnTo>
                <a:lnTo>
                  <a:pt x="385571" y="108203"/>
                </a:lnTo>
                <a:lnTo>
                  <a:pt x="384048" y="108203"/>
                </a:lnTo>
                <a:lnTo>
                  <a:pt x="377952" y="109728"/>
                </a:lnTo>
                <a:close/>
              </a:path>
              <a:path w="3629025" h="169545">
                <a:moveTo>
                  <a:pt x="396240" y="106680"/>
                </a:moveTo>
                <a:lnTo>
                  <a:pt x="394716" y="106680"/>
                </a:lnTo>
                <a:lnTo>
                  <a:pt x="393192" y="105156"/>
                </a:lnTo>
                <a:lnTo>
                  <a:pt x="393192" y="100583"/>
                </a:lnTo>
                <a:lnTo>
                  <a:pt x="394716" y="100583"/>
                </a:lnTo>
                <a:lnTo>
                  <a:pt x="400812" y="99060"/>
                </a:lnTo>
                <a:lnTo>
                  <a:pt x="402336" y="99060"/>
                </a:lnTo>
                <a:lnTo>
                  <a:pt x="405383" y="102108"/>
                </a:lnTo>
                <a:lnTo>
                  <a:pt x="405383" y="103632"/>
                </a:lnTo>
                <a:lnTo>
                  <a:pt x="403860" y="105156"/>
                </a:lnTo>
                <a:lnTo>
                  <a:pt x="402336" y="105156"/>
                </a:lnTo>
                <a:lnTo>
                  <a:pt x="396240" y="106680"/>
                </a:lnTo>
                <a:close/>
              </a:path>
              <a:path w="3629025" h="169545">
                <a:moveTo>
                  <a:pt x="422148" y="103632"/>
                </a:moveTo>
                <a:lnTo>
                  <a:pt x="411479" y="103632"/>
                </a:lnTo>
                <a:lnTo>
                  <a:pt x="411479" y="102108"/>
                </a:lnTo>
                <a:lnTo>
                  <a:pt x="409956" y="99060"/>
                </a:lnTo>
                <a:lnTo>
                  <a:pt x="411479" y="97535"/>
                </a:lnTo>
                <a:lnTo>
                  <a:pt x="422148" y="97535"/>
                </a:lnTo>
                <a:lnTo>
                  <a:pt x="422148" y="99060"/>
                </a:lnTo>
                <a:lnTo>
                  <a:pt x="423671" y="100583"/>
                </a:lnTo>
                <a:lnTo>
                  <a:pt x="422148" y="103632"/>
                </a:lnTo>
                <a:close/>
              </a:path>
              <a:path w="3629025" h="169545">
                <a:moveTo>
                  <a:pt x="432816" y="102108"/>
                </a:moveTo>
                <a:lnTo>
                  <a:pt x="429767" y="102108"/>
                </a:lnTo>
                <a:lnTo>
                  <a:pt x="428244" y="100583"/>
                </a:lnTo>
                <a:lnTo>
                  <a:pt x="428244" y="97535"/>
                </a:lnTo>
                <a:lnTo>
                  <a:pt x="429767" y="96012"/>
                </a:lnTo>
                <a:lnTo>
                  <a:pt x="431292" y="96012"/>
                </a:lnTo>
                <a:lnTo>
                  <a:pt x="437387" y="94487"/>
                </a:lnTo>
                <a:lnTo>
                  <a:pt x="438912" y="94487"/>
                </a:lnTo>
                <a:lnTo>
                  <a:pt x="440436" y="96012"/>
                </a:lnTo>
                <a:lnTo>
                  <a:pt x="440436" y="100583"/>
                </a:lnTo>
                <a:lnTo>
                  <a:pt x="437387" y="100583"/>
                </a:lnTo>
                <a:lnTo>
                  <a:pt x="432816" y="102108"/>
                </a:lnTo>
                <a:close/>
              </a:path>
              <a:path w="3629025" h="169545">
                <a:moveTo>
                  <a:pt x="449579" y="99060"/>
                </a:moveTo>
                <a:lnTo>
                  <a:pt x="448056" y="99060"/>
                </a:lnTo>
                <a:lnTo>
                  <a:pt x="446532" y="97535"/>
                </a:lnTo>
                <a:lnTo>
                  <a:pt x="446532" y="94487"/>
                </a:lnTo>
                <a:lnTo>
                  <a:pt x="448056" y="92964"/>
                </a:lnTo>
                <a:lnTo>
                  <a:pt x="449579" y="92964"/>
                </a:lnTo>
                <a:lnTo>
                  <a:pt x="454152" y="91440"/>
                </a:lnTo>
                <a:lnTo>
                  <a:pt x="457200" y="91440"/>
                </a:lnTo>
                <a:lnTo>
                  <a:pt x="458724" y="92964"/>
                </a:lnTo>
                <a:lnTo>
                  <a:pt x="458724" y="96012"/>
                </a:lnTo>
                <a:lnTo>
                  <a:pt x="457200" y="97535"/>
                </a:lnTo>
                <a:lnTo>
                  <a:pt x="455675" y="97535"/>
                </a:lnTo>
                <a:lnTo>
                  <a:pt x="449579" y="99060"/>
                </a:lnTo>
                <a:close/>
              </a:path>
              <a:path w="3629025" h="169545">
                <a:moveTo>
                  <a:pt x="475487" y="96012"/>
                </a:moveTo>
                <a:lnTo>
                  <a:pt x="464820" y="96012"/>
                </a:lnTo>
                <a:lnTo>
                  <a:pt x="464820" y="89916"/>
                </a:lnTo>
                <a:lnTo>
                  <a:pt x="477012" y="89916"/>
                </a:lnTo>
                <a:lnTo>
                  <a:pt x="477012" y="94487"/>
                </a:lnTo>
                <a:lnTo>
                  <a:pt x="475487" y="96012"/>
                </a:lnTo>
                <a:close/>
              </a:path>
              <a:path w="3629025" h="169545">
                <a:moveTo>
                  <a:pt x="486156" y="94487"/>
                </a:moveTo>
                <a:lnTo>
                  <a:pt x="484632" y="94487"/>
                </a:lnTo>
                <a:lnTo>
                  <a:pt x="483108" y="92964"/>
                </a:lnTo>
                <a:lnTo>
                  <a:pt x="483108" y="91440"/>
                </a:lnTo>
                <a:lnTo>
                  <a:pt x="481583" y="89916"/>
                </a:lnTo>
                <a:lnTo>
                  <a:pt x="483108" y="88392"/>
                </a:lnTo>
                <a:lnTo>
                  <a:pt x="484632" y="88392"/>
                </a:lnTo>
                <a:lnTo>
                  <a:pt x="490728" y="86867"/>
                </a:lnTo>
                <a:lnTo>
                  <a:pt x="492252" y="86867"/>
                </a:lnTo>
                <a:lnTo>
                  <a:pt x="493775" y="88392"/>
                </a:lnTo>
                <a:lnTo>
                  <a:pt x="493775" y="89916"/>
                </a:lnTo>
                <a:lnTo>
                  <a:pt x="495300" y="91440"/>
                </a:lnTo>
                <a:lnTo>
                  <a:pt x="493775" y="92964"/>
                </a:lnTo>
                <a:lnTo>
                  <a:pt x="492252" y="92964"/>
                </a:lnTo>
                <a:lnTo>
                  <a:pt x="486156" y="94487"/>
                </a:lnTo>
                <a:close/>
              </a:path>
              <a:path w="3629025" h="169545">
                <a:moveTo>
                  <a:pt x="512063" y="91440"/>
                </a:moveTo>
                <a:lnTo>
                  <a:pt x="501396" y="91440"/>
                </a:lnTo>
                <a:lnTo>
                  <a:pt x="499871" y="89916"/>
                </a:lnTo>
                <a:lnTo>
                  <a:pt x="499871" y="88392"/>
                </a:lnTo>
                <a:lnTo>
                  <a:pt x="502920" y="85344"/>
                </a:lnTo>
                <a:lnTo>
                  <a:pt x="510540" y="85344"/>
                </a:lnTo>
                <a:lnTo>
                  <a:pt x="512063" y="86867"/>
                </a:lnTo>
                <a:lnTo>
                  <a:pt x="512063" y="91440"/>
                </a:lnTo>
                <a:close/>
              </a:path>
              <a:path w="3629025" h="169545">
                <a:moveTo>
                  <a:pt x="521208" y="89916"/>
                </a:moveTo>
                <a:lnTo>
                  <a:pt x="519683" y="89916"/>
                </a:lnTo>
                <a:lnTo>
                  <a:pt x="518160" y="88392"/>
                </a:lnTo>
                <a:lnTo>
                  <a:pt x="518160" y="85344"/>
                </a:lnTo>
                <a:lnTo>
                  <a:pt x="519683" y="83819"/>
                </a:lnTo>
                <a:lnTo>
                  <a:pt x="521208" y="83819"/>
                </a:lnTo>
                <a:lnTo>
                  <a:pt x="527304" y="82296"/>
                </a:lnTo>
                <a:lnTo>
                  <a:pt x="528828" y="82296"/>
                </a:lnTo>
                <a:lnTo>
                  <a:pt x="530352" y="83819"/>
                </a:lnTo>
                <a:lnTo>
                  <a:pt x="530352" y="86867"/>
                </a:lnTo>
                <a:lnTo>
                  <a:pt x="528828" y="88392"/>
                </a:lnTo>
                <a:lnTo>
                  <a:pt x="527304" y="88392"/>
                </a:lnTo>
                <a:lnTo>
                  <a:pt x="521208" y="89916"/>
                </a:lnTo>
                <a:close/>
              </a:path>
              <a:path w="3629025" h="169545">
                <a:moveTo>
                  <a:pt x="537971" y="88392"/>
                </a:moveTo>
                <a:lnTo>
                  <a:pt x="536448" y="86867"/>
                </a:lnTo>
                <a:lnTo>
                  <a:pt x="536448" y="83819"/>
                </a:lnTo>
                <a:lnTo>
                  <a:pt x="537971" y="82296"/>
                </a:lnTo>
                <a:lnTo>
                  <a:pt x="539496" y="82296"/>
                </a:lnTo>
                <a:lnTo>
                  <a:pt x="545592" y="80772"/>
                </a:lnTo>
                <a:lnTo>
                  <a:pt x="547116" y="80772"/>
                </a:lnTo>
                <a:lnTo>
                  <a:pt x="548640" y="82296"/>
                </a:lnTo>
                <a:lnTo>
                  <a:pt x="548640" y="85344"/>
                </a:lnTo>
                <a:lnTo>
                  <a:pt x="547116" y="86867"/>
                </a:lnTo>
                <a:lnTo>
                  <a:pt x="539496" y="86867"/>
                </a:lnTo>
                <a:lnTo>
                  <a:pt x="537971" y="88392"/>
                </a:lnTo>
                <a:close/>
              </a:path>
              <a:path w="3629025" h="169545">
                <a:moveTo>
                  <a:pt x="563879" y="85344"/>
                </a:moveTo>
                <a:lnTo>
                  <a:pt x="556260" y="85344"/>
                </a:lnTo>
                <a:lnTo>
                  <a:pt x="554736" y="83819"/>
                </a:lnTo>
                <a:lnTo>
                  <a:pt x="554736" y="79248"/>
                </a:lnTo>
                <a:lnTo>
                  <a:pt x="562356" y="79248"/>
                </a:lnTo>
                <a:lnTo>
                  <a:pt x="563879" y="77724"/>
                </a:lnTo>
                <a:lnTo>
                  <a:pt x="566928" y="80772"/>
                </a:lnTo>
                <a:lnTo>
                  <a:pt x="566928" y="82296"/>
                </a:lnTo>
                <a:lnTo>
                  <a:pt x="563879" y="85344"/>
                </a:lnTo>
                <a:close/>
              </a:path>
              <a:path w="3629025" h="169545">
                <a:moveTo>
                  <a:pt x="576071" y="83819"/>
                </a:moveTo>
                <a:lnTo>
                  <a:pt x="574548" y="83819"/>
                </a:lnTo>
                <a:lnTo>
                  <a:pt x="573024" y="82296"/>
                </a:lnTo>
                <a:lnTo>
                  <a:pt x="573024" y="80772"/>
                </a:lnTo>
                <a:lnTo>
                  <a:pt x="571500" y="79248"/>
                </a:lnTo>
                <a:lnTo>
                  <a:pt x="573024" y="77724"/>
                </a:lnTo>
                <a:lnTo>
                  <a:pt x="574548" y="77724"/>
                </a:lnTo>
                <a:lnTo>
                  <a:pt x="580644" y="76200"/>
                </a:lnTo>
                <a:lnTo>
                  <a:pt x="582167" y="76200"/>
                </a:lnTo>
                <a:lnTo>
                  <a:pt x="583692" y="77724"/>
                </a:lnTo>
                <a:lnTo>
                  <a:pt x="583692" y="79248"/>
                </a:lnTo>
                <a:lnTo>
                  <a:pt x="585216" y="80772"/>
                </a:lnTo>
                <a:lnTo>
                  <a:pt x="583692" y="82296"/>
                </a:lnTo>
                <a:lnTo>
                  <a:pt x="582167" y="82296"/>
                </a:lnTo>
                <a:lnTo>
                  <a:pt x="576071" y="83819"/>
                </a:lnTo>
                <a:close/>
              </a:path>
              <a:path w="3629025" h="169545">
                <a:moveTo>
                  <a:pt x="598932" y="80772"/>
                </a:moveTo>
                <a:lnTo>
                  <a:pt x="591312" y="80772"/>
                </a:lnTo>
                <a:lnTo>
                  <a:pt x="589787" y="79248"/>
                </a:lnTo>
                <a:lnTo>
                  <a:pt x="589787" y="76200"/>
                </a:lnTo>
                <a:lnTo>
                  <a:pt x="591312" y="74676"/>
                </a:lnTo>
                <a:lnTo>
                  <a:pt x="601979" y="74676"/>
                </a:lnTo>
                <a:lnTo>
                  <a:pt x="601979" y="79248"/>
                </a:lnTo>
                <a:lnTo>
                  <a:pt x="598932" y="80772"/>
                </a:lnTo>
                <a:close/>
              </a:path>
              <a:path w="3629025" h="169545">
                <a:moveTo>
                  <a:pt x="611124" y="79248"/>
                </a:moveTo>
                <a:lnTo>
                  <a:pt x="609600" y="79248"/>
                </a:lnTo>
                <a:lnTo>
                  <a:pt x="608075" y="77724"/>
                </a:lnTo>
                <a:lnTo>
                  <a:pt x="608075" y="74676"/>
                </a:lnTo>
                <a:lnTo>
                  <a:pt x="609600" y="73151"/>
                </a:lnTo>
                <a:lnTo>
                  <a:pt x="611124" y="73151"/>
                </a:lnTo>
                <a:lnTo>
                  <a:pt x="617220" y="71628"/>
                </a:lnTo>
                <a:lnTo>
                  <a:pt x="618744" y="71628"/>
                </a:lnTo>
                <a:lnTo>
                  <a:pt x="620267" y="73151"/>
                </a:lnTo>
                <a:lnTo>
                  <a:pt x="620267" y="76200"/>
                </a:lnTo>
                <a:lnTo>
                  <a:pt x="618744" y="77724"/>
                </a:lnTo>
                <a:lnTo>
                  <a:pt x="617220" y="77724"/>
                </a:lnTo>
                <a:lnTo>
                  <a:pt x="611124" y="79248"/>
                </a:lnTo>
                <a:close/>
              </a:path>
              <a:path w="3629025" h="169545">
                <a:moveTo>
                  <a:pt x="637032" y="76200"/>
                </a:moveTo>
                <a:lnTo>
                  <a:pt x="626363" y="76200"/>
                </a:lnTo>
                <a:lnTo>
                  <a:pt x="626363" y="71628"/>
                </a:lnTo>
                <a:lnTo>
                  <a:pt x="627887" y="70103"/>
                </a:lnTo>
                <a:lnTo>
                  <a:pt x="638556" y="70103"/>
                </a:lnTo>
                <a:lnTo>
                  <a:pt x="638556" y="74676"/>
                </a:lnTo>
                <a:lnTo>
                  <a:pt x="637032" y="76200"/>
                </a:lnTo>
                <a:close/>
              </a:path>
              <a:path w="3629025" h="169545">
                <a:moveTo>
                  <a:pt x="647700" y="74676"/>
                </a:moveTo>
                <a:lnTo>
                  <a:pt x="646175" y="74676"/>
                </a:lnTo>
                <a:lnTo>
                  <a:pt x="644652" y="73151"/>
                </a:lnTo>
                <a:lnTo>
                  <a:pt x="644652" y="68580"/>
                </a:lnTo>
                <a:lnTo>
                  <a:pt x="646175" y="68580"/>
                </a:lnTo>
                <a:lnTo>
                  <a:pt x="652271" y="67056"/>
                </a:lnTo>
                <a:lnTo>
                  <a:pt x="653796" y="67056"/>
                </a:lnTo>
                <a:lnTo>
                  <a:pt x="655320" y="68580"/>
                </a:lnTo>
                <a:lnTo>
                  <a:pt x="655320" y="70103"/>
                </a:lnTo>
                <a:lnTo>
                  <a:pt x="656844" y="71628"/>
                </a:lnTo>
                <a:lnTo>
                  <a:pt x="655320" y="73151"/>
                </a:lnTo>
                <a:lnTo>
                  <a:pt x="653796" y="73151"/>
                </a:lnTo>
                <a:lnTo>
                  <a:pt x="647700" y="74676"/>
                </a:lnTo>
                <a:close/>
              </a:path>
              <a:path w="3629025" h="169545">
                <a:moveTo>
                  <a:pt x="673608" y="71628"/>
                </a:moveTo>
                <a:lnTo>
                  <a:pt x="662940" y="71628"/>
                </a:lnTo>
                <a:lnTo>
                  <a:pt x="661416" y="70103"/>
                </a:lnTo>
                <a:lnTo>
                  <a:pt x="661416" y="67056"/>
                </a:lnTo>
                <a:lnTo>
                  <a:pt x="662940" y="65532"/>
                </a:lnTo>
                <a:lnTo>
                  <a:pt x="673608" y="65532"/>
                </a:lnTo>
                <a:lnTo>
                  <a:pt x="673608" y="71628"/>
                </a:lnTo>
                <a:close/>
              </a:path>
              <a:path w="3629025" h="169545">
                <a:moveTo>
                  <a:pt x="682752" y="70103"/>
                </a:moveTo>
                <a:lnTo>
                  <a:pt x="681228" y="70103"/>
                </a:lnTo>
                <a:lnTo>
                  <a:pt x="679704" y="68580"/>
                </a:lnTo>
                <a:lnTo>
                  <a:pt x="679704" y="65532"/>
                </a:lnTo>
                <a:lnTo>
                  <a:pt x="681228" y="64008"/>
                </a:lnTo>
                <a:lnTo>
                  <a:pt x="682752" y="64008"/>
                </a:lnTo>
                <a:lnTo>
                  <a:pt x="688848" y="62483"/>
                </a:lnTo>
                <a:lnTo>
                  <a:pt x="690371" y="62483"/>
                </a:lnTo>
                <a:lnTo>
                  <a:pt x="691896" y="64008"/>
                </a:lnTo>
                <a:lnTo>
                  <a:pt x="691896" y="67056"/>
                </a:lnTo>
                <a:lnTo>
                  <a:pt x="690371" y="68580"/>
                </a:lnTo>
                <a:lnTo>
                  <a:pt x="688848" y="68580"/>
                </a:lnTo>
                <a:lnTo>
                  <a:pt x="682752" y="70103"/>
                </a:lnTo>
                <a:close/>
              </a:path>
              <a:path w="3629025" h="169545">
                <a:moveTo>
                  <a:pt x="701040" y="68580"/>
                </a:moveTo>
                <a:lnTo>
                  <a:pt x="699516" y="68580"/>
                </a:lnTo>
                <a:lnTo>
                  <a:pt x="697992" y="67056"/>
                </a:lnTo>
                <a:lnTo>
                  <a:pt x="697992" y="64008"/>
                </a:lnTo>
                <a:lnTo>
                  <a:pt x="699516" y="62483"/>
                </a:lnTo>
                <a:lnTo>
                  <a:pt x="701040" y="62483"/>
                </a:lnTo>
                <a:lnTo>
                  <a:pt x="707136" y="60960"/>
                </a:lnTo>
                <a:lnTo>
                  <a:pt x="708660" y="60960"/>
                </a:lnTo>
                <a:lnTo>
                  <a:pt x="710184" y="62483"/>
                </a:lnTo>
                <a:lnTo>
                  <a:pt x="710184" y="65532"/>
                </a:lnTo>
                <a:lnTo>
                  <a:pt x="708660" y="67056"/>
                </a:lnTo>
                <a:lnTo>
                  <a:pt x="707136" y="67056"/>
                </a:lnTo>
                <a:lnTo>
                  <a:pt x="701040" y="68580"/>
                </a:lnTo>
                <a:close/>
              </a:path>
              <a:path w="3629025" h="169545">
                <a:moveTo>
                  <a:pt x="717804" y="67056"/>
                </a:moveTo>
                <a:lnTo>
                  <a:pt x="716279" y="65532"/>
                </a:lnTo>
                <a:lnTo>
                  <a:pt x="716279" y="62483"/>
                </a:lnTo>
                <a:lnTo>
                  <a:pt x="719328" y="59435"/>
                </a:lnTo>
                <a:lnTo>
                  <a:pt x="726948" y="59435"/>
                </a:lnTo>
                <a:lnTo>
                  <a:pt x="728471" y="60960"/>
                </a:lnTo>
                <a:lnTo>
                  <a:pt x="728471" y="64008"/>
                </a:lnTo>
                <a:lnTo>
                  <a:pt x="726948" y="65532"/>
                </a:lnTo>
                <a:lnTo>
                  <a:pt x="719328" y="65532"/>
                </a:lnTo>
                <a:lnTo>
                  <a:pt x="717804" y="67056"/>
                </a:lnTo>
                <a:close/>
              </a:path>
              <a:path w="3629025" h="169545">
                <a:moveTo>
                  <a:pt x="745236" y="64008"/>
                </a:moveTo>
                <a:lnTo>
                  <a:pt x="734567" y="64008"/>
                </a:lnTo>
                <a:lnTo>
                  <a:pt x="734567" y="57912"/>
                </a:lnTo>
                <a:lnTo>
                  <a:pt x="743712" y="57912"/>
                </a:lnTo>
                <a:lnTo>
                  <a:pt x="746760" y="60960"/>
                </a:lnTo>
                <a:lnTo>
                  <a:pt x="746760" y="62483"/>
                </a:lnTo>
                <a:lnTo>
                  <a:pt x="745236" y="64008"/>
                </a:lnTo>
                <a:close/>
              </a:path>
              <a:path w="3629025" h="169545">
                <a:moveTo>
                  <a:pt x="763524" y="62483"/>
                </a:moveTo>
                <a:lnTo>
                  <a:pt x="754379" y="62483"/>
                </a:lnTo>
                <a:lnTo>
                  <a:pt x="751332" y="59435"/>
                </a:lnTo>
                <a:lnTo>
                  <a:pt x="751332" y="57912"/>
                </a:lnTo>
                <a:lnTo>
                  <a:pt x="752856" y="56387"/>
                </a:lnTo>
                <a:lnTo>
                  <a:pt x="763524" y="56387"/>
                </a:lnTo>
                <a:lnTo>
                  <a:pt x="763524" y="62483"/>
                </a:lnTo>
                <a:close/>
              </a:path>
              <a:path w="3629025" h="169545">
                <a:moveTo>
                  <a:pt x="772667" y="60960"/>
                </a:moveTo>
                <a:lnTo>
                  <a:pt x="771144" y="60960"/>
                </a:lnTo>
                <a:lnTo>
                  <a:pt x="769620" y="59435"/>
                </a:lnTo>
                <a:lnTo>
                  <a:pt x="769620" y="56387"/>
                </a:lnTo>
                <a:lnTo>
                  <a:pt x="771144" y="54864"/>
                </a:lnTo>
                <a:lnTo>
                  <a:pt x="778763" y="54864"/>
                </a:lnTo>
                <a:lnTo>
                  <a:pt x="780288" y="53340"/>
                </a:lnTo>
                <a:lnTo>
                  <a:pt x="781812" y="54864"/>
                </a:lnTo>
                <a:lnTo>
                  <a:pt x="781812" y="57912"/>
                </a:lnTo>
                <a:lnTo>
                  <a:pt x="780288" y="59435"/>
                </a:lnTo>
                <a:lnTo>
                  <a:pt x="778763" y="59435"/>
                </a:lnTo>
                <a:lnTo>
                  <a:pt x="772667" y="60960"/>
                </a:lnTo>
                <a:close/>
              </a:path>
              <a:path w="3629025" h="169545">
                <a:moveTo>
                  <a:pt x="790956" y="59435"/>
                </a:moveTo>
                <a:lnTo>
                  <a:pt x="789432" y="59435"/>
                </a:lnTo>
                <a:lnTo>
                  <a:pt x="787908" y="57912"/>
                </a:lnTo>
                <a:lnTo>
                  <a:pt x="787908" y="54864"/>
                </a:lnTo>
                <a:lnTo>
                  <a:pt x="789432" y="53340"/>
                </a:lnTo>
                <a:lnTo>
                  <a:pt x="790956" y="53340"/>
                </a:lnTo>
                <a:lnTo>
                  <a:pt x="797052" y="51816"/>
                </a:lnTo>
                <a:lnTo>
                  <a:pt x="798575" y="51816"/>
                </a:lnTo>
                <a:lnTo>
                  <a:pt x="800100" y="53340"/>
                </a:lnTo>
                <a:lnTo>
                  <a:pt x="800100" y="56387"/>
                </a:lnTo>
                <a:lnTo>
                  <a:pt x="798575" y="57912"/>
                </a:lnTo>
                <a:lnTo>
                  <a:pt x="797052" y="57912"/>
                </a:lnTo>
                <a:lnTo>
                  <a:pt x="790956" y="59435"/>
                </a:lnTo>
                <a:close/>
              </a:path>
              <a:path w="3629025" h="169545">
                <a:moveTo>
                  <a:pt x="807720" y="57912"/>
                </a:moveTo>
                <a:lnTo>
                  <a:pt x="806196" y="56387"/>
                </a:lnTo>
                <a:lnTo>
                  <a:pt x="806196" y="53340"/>
                </a:lnTo>
                <a:lnTo>
                  <a:pt x="807720" y="51816"/>
                </a:lnTo>
                <a:lnTo>
                  <a:pt x="809244" y="51816"/>
                </a:lnTo>
                <a:lnTo>
                  <a:pt x="815340" y="50292"/>
                </a:lnTo>
                <a:lnTo>
                  <a:pt x="816863" y="50292"/>
                </a:lnTo>
                <a:lnTo>
                  <a:pt x="818388" y="51816"/>
                </a:lnTo>
                <a:lnTo>
                  <a:pt x="818388" y="54864"/>
                </a:lnTo>
                <a:lnTo>
                  <a:pt x="816863" y="56387"/>
                </a:lnTo>
                <a:lnTo>
                  <a:pt x="809244" y="56387"/>
                </a:lnTo>
                <a:lnTo>
                  <a:pt x="807720" y="57912"/>
                </a:lnTo>
                <a:close/>
              </a:path>
              <a:path w="3629025" h="169545">
                <a:moveTo>
                  <a:pt x="835152" y="54864"/>
                </a:moveTo>
                <a:lnTo>
                  <a:pt x="824484" y="54864"/>
                </a:lnTo>
                <a:lnTo>
                  <a:pt x="824484" y="48767"/>
                </a:lnTo>
                <a:lnTo>
                  <a:pt x="833628" y="48767"/>
                </a:lnTo>
                <a:lnTo>
                  <a:pt x="836675" y="51816"/>
                </a:lnTo>
                <a:lnTo>
                  <a:pt x="836675" y="53340"/>
                </a:lnTo>
                <a:lnTo>
                  <a:pt x="835152" y="54864"/>
                </a:lnTo>
                <a:close/>
              </a:path>
              <a:path w="3629025" h="169545">
                <a:moveTo>
                  <a:pt x="853440" y="53340"/>
                </a:moveTo>
                <a:lnTo>
                  <a:pt x="844296" y="53340"/>
                </a:lnTo>
                <a:lnTo>
                  <a:pt x="842771" y="51816"/>
                </a:lnTo>
                <a:lnTo>
                  <a:pt x="842771" y="50292"/>
                </a:lnTo>
                <a:lnTo>
                  <a:pt x="841248" y="48767"/>
                </a:lnTo>
                <a:lnTo>
                  <a:pt x="842771" y="47244"/>
                </a:lnTo>
                <a:lnTo>
                  <a:pt x="853440" y="47244"/>
                </a:lnTo>
                <a:lnTo>
                  <a:pt x="853440" y="53340"/>
                </a:lnTo>
                <a:close/>
              </a:path>
              <a:path w="3629025" h="169545">
                <a:moveTo>
                  <a:pt x="862584" y="51816"/>
                </a:moveTo>
                <a:lnTo>
                  <a:pt x="861060" y="51816"/>
                </a:lnTo>
                <a:lnTo>
                  <a:pt x="859536" y="50292"/>
                </a:lnTo>
                <a:lnTo>
                  <a:pt x="859536" y="47244"/>
                </a:lnTo>
                <a:lnTo>
                  <a:pt x="861060" y="45719"/>
                </a:lnTo>
                <a:lnTo>
                  <a:pt x="868679" y="45719"/>
                </a:lnTo>
                <a:lnTo>
                  <a:pt x="870204" y="44196"/>
                </a:lnTo>
                <a:lnTo>
                  <a:pt x="871728" y="45719"/>
                </a:lnTo>
                <a:lnTo>
                  <a:pt x="871728" y="50292"/>
                </a:lnTo>
                <a:lnTo>
                  <a:pt x="868679" y="50292"/>
                </a:lnTo>
                <a:lnTo>
                  <a:pt x="862584" y="51816"/>
                </a:lnTo>
                <a:close/>
              </a:path>
              <a:path w="3629025" h="169545">
                <a:moveTo>
                  <a:pt x="880871" y="50292"/>
                </a:moveTo>
                <a:lnTo>
                  <a:pt x="879348" y="50292"/>
                </a:lnTo>
                <a:lnTo>
                  <a:pt x="877824" y="48767"/>
                </a:lnTo>
                <a:lnTo>
                  <a:pt x="877824" y="45719"/>
                </a:lnTo>
                <a:lnTo>
                  <a:pt x="879348" y="44196"/>
                </a:lnTo>
                <a:lnTo>
                  <a:pt x="880871" y="44196"/>
                </a:lnTo>
                <a:lnTo>
                  <a:pt x="886967" y="42672"/>
                </a:lnTo>
                <a:lnTo>
                  <a:pt x="888492" y="42672"/>
                </a:lnTo>
                <a:lnTo>
                  <a:pt x="890016" y="44196"/>
                </a:lnTo>
                <a:lnTo>
                  <a:pt x="890016" y="47244"/>
                </a:lnTo>
                <a:lnTo>
                  <a:pt x="888492" y="48767"/>
                </a:lnTo>
                <a:lnTo>
                  <a:pt x="886967" y="48767"/>
                </a:lnTo>
                <a:lnTo>
                  <a:pt x="880871" y="50292"/>
                </a:lnTo>
                <a:close/>
              </a:path>
              <a:path w="3629025" h="169545">
                <a:moveTo>
                  <a:pt x="899160" y="48767"/>
                </a:moveTo>
                <a:lnTo>
                  <a:pt x="897636" y="48767"/>
                </a:lnTo>
                <a:lnTo>
                  <a:pt x="896112" y="47244"/>
                </a:lnTo>
                <a:lnTo>
                  <a:pt x="896112" y="44196"/>
                </a:lnTo>
                <a:lnTo>
                  <a:pt x="897636" y="42672"/>
                </a:lnTo>
                <a:lnTo>
                  <a:pt x="899160" y="42672"/>
                </a:lnTo>
                <a:lnTo>
                  <a:pt x="905256" y="41148"/>
                </a:lnTo>
                <a:lnTo>
                  <a:pt x="906779" y="41148"/>
                </a:lnTo>
                <a:lnTo>
                  <a:pt x="908304" y="42672"/>
                </a:lnTo>
                <a:lnTo>
                  <a:pt x="908304" y="45719"/>
                </a:lnTo>
                <a:lnTo>
                  <a:pt x="906779" y="47244"/>
                </a:lnTo>
                <a:lnTo>
                  <a:pt x="905256" y="47244"/>
                </a:lnTo>
                <a:lnTo>
                  <a:pt x="899160" y="48767"/>
                </a:lnTo>
                <a:close/>
              </a:path>
              <a:path w="3629025" h="169545">
                <a:moveTo>
                  <a:pt x="915924" y="47244"/>
                </a:moveTo>
                <a:lnTo>
                  <a:pt x="914400" y="45719"/>
                </a:lnTo>
                <a:lnTo>
                  <a:pt x="914400" y="41148"/>
                </a:lnTo>
                <a:lnTo>
                  <a:pt x="917448" y="39624"/>
                </a:lnTo>
                <a:lnTo>
                  <a:pt x="925067" y="39624"/>
                </a:lnTo>
                <a:lnTo>
                  <a:pt x="926592" y="41148"/>
                </a:lnTo>
                <a:lnTo>
                  <a:pt x="926592" y="44196"/>
                </a:lnTo>
                <a:lnTo>
                  <a:pt x="925067" y="45719"/>
                </a:lnTo>
                <a:lnTo>
                  <a:pt x="917448" y="45719"/>
                </a:lnTo>
                <a:lnTo>
                  <a:pt x="915924" y="47244"/>
                </a:lnTo>
                <a:close/>
              </a:path>
              <a:path w="3629025" h="169545">
                <a:moveTo>
                  <a:pt x="935736" y="45719"/>
                </a:moveTo>
                <a:lnTo>
                  <a:pt x="934212" y="45719"/>
                </a:lnTo>
                <a:lnTo>
                  <a:pt x="932688" y="44196"/>
                </a:lnTo>
                <a:lnTo>
                  <a:pt x="932688" y="42672"/>
                </a:lnTo>
                <a:lnTo>
                  <a:pt x="931163" y="41148"/>
                </a:lnTo>
                <a:lnTo>
                  <a:pt x="932688" y="39624"/>
                </a:lnTo>
                <a:lnTo>
                  <a:pt x="934212" y="39624"/>
                </a:lnTo>
                <a:lnTo>
                  <a:pt x="940308" y="38100"/>
                </a:lnTo>
                <a:lnTo>
                  <a:pt x="941832" y="38100"/>
                </a:lnTo>
                <a:lnTo>
                  <a:pt x="943356" y="39624"/>
                </a:lnTo>
                <a:lnTo>
                  <a:pt x="943356" y="41148"/>
                </a:lnTo>
                <a:lnTo>
                  <a:pt x="944879" y="42672"/>
                </a:lnTo>
                <a:lnTo>
                  <a:pt x="943356" y="44196"/>
                </a:lnTo>
                <a:lnTo>
                  <a:pt x="941832" y="44196"/>
                </a:lnTo>
                <a:lnTo>
                  <a:pt x="935736" y="45719"/>
                </a:lnTo>
                <a:close/>
              </a:path>
              <a:path w="3629025" h="169545">
                <a:moveTo>
                  <a:pt x="954024" y="44196"/>
                </a:moveTo>
                <a:lnTo>
                  <a:pt x="950975" y="44196"/>
                </a:lnTo>
                <a:lnTo>
                  <a:pt x="950975" y="42672"/>
                </a:lnTo>
                <a:lnTo>
                  <a:pt x="949452" y="41148"/>
                </a:lnTo>
                <a:lnTo>
                  <a:pt x="949452" y="39624"/>
                </a:lnTo>
                <a:lnTo>
                  <a:pt x="950975" y="38100"/>
                </a:lnTo>
                <a:lnTo>
                  <a:pt x="952500" y="38100"/>
                </a:lnTo>
                <a:lnTo>
                  <a:pt x="958596" y="36576"/>
                </a:lnTo>
                <a:lnTo>
                  <a:pt x="960120" y="36576"/>
                </a:lnTo>
                <a:lnTo>
                  <a:pt x="961644" y="38100"/>
                </a:lnTo>
                <a:lnTo>
                  <a:pt x="961644" y="42672"/>
                </a:lnTo>
                <a:lnTo>
                  <a:pt x="958596" y="42672"/>
                </a:lnTo>
                <a:lnTo>
                  <a:pt x="954024" y="44196"/>
                </a:lnTo>
                <a:close/>
              </a:path>
              <a:path w="3629025" h="169545">
                <a:moveTo>
                  <a:pt x="970788" y="42672"/>
                </a:moveTo>
                <a:lnTo>
                  <a:pt x="969263" y="42672"/>
                </a:lnTo>
                <a:lnTo>
                  <a:pt x="967740" y="41148"/>
                </a:lnTo>
                <a:lnTo>
                  <a:pt x="967740" y="38100"/>
                </a:lnTo>
                <a:lnTo>
                  <a:pt x="969263" y="36576"/>
                </a:lnTo>
                <a:lnTo>
                  <a:pt x="970788" y="36576"/>
                </a:lnTo>
                <a:lnTo>
                  <a:pt x="976884" y="35051"/>
                </a:lnTo>
                <a:lnTo>
                  <a:pt x="978408" y="35051"/>
                </a:lnTo>
                <a:lnTo>
                  <a:pt x="979932" y="36576"/>
                </a:lnTo>
                <a:lnTo>
                  <a:pt x="979932" y="39624"/>
                </a:lnTo>
                <a:lnTo>
                  <a:pt x="978408" y="41148"/>
                </a:lnTo>
                <a:lnTo>
                  <a:pt x="976884" y="41148"/>
                </a:lnTo>
                <a:lnTo>
                  <a:pt x="970788" y="42672"/>
                </a:lnTo>
                <a:close/>
              </a:path>
              <a:path w="3629025" h="169545">
                <a:moveTo>
                  <a:pt x="989076" y="41148"/>
                </a:moveTo>
                <a:lnTo>
                  <a:pt x="987552" y="41148"/>
                </a:lnTo>
                <a:lnTo>
                  <a:pt x="986028" y="39624"/>
                </a:lnTo>
                <a:lnTo>
                  <a:pt x="986028" y="36576"/>
                </a:lnTo>
                <a:lnTo>
                  <a:pt x="987552" y="35051"/>
                </a:lnTo>
                <a:lnTo>
                  <a:pt x="989076" y="35051"/>
                </a:lnTo>
                <a:lnTo>
                  <a:pt x="995171" y="33528"/>
                </a:lnTo>
                <a:lnTo>
                  <a:pt x="996696" y="33528"/>
                </a:lnTo>
                <a:lnTo>
                  <a:pt x="998220" y="35051"/>
                </a:lnTo>
                <a:lnTo>
                  <a:pt x="998220" y="38100"/>
                </a:lnTo>
                <a:lnTo>
                  <a:pt x="996696" y="39624"/>
                </a:lnTo>
                <a:lnTo>
                  <a:pt x="995171" y="39624"/>
                </a:lnTo>
                <a:lnTo>
                  <a:pt x="989076" y="41148"/>
                </a:lnTo>
                <a:close/>
              </a:path>
              <a:path w="3629025" h="169545">
                <a:moveTo>
                  <a:pt x="1007363" y="39624"/>
                </a:moveTo>
                <a:lnTo>
                  <a:pt x="1005840" y="39624"/>
                </a:lnTo>
                <a:lnTo>
                  <a:pt x="1004316" y="38100"/>
                </a:lnTo>
                <a:lnTo>
                  <a:pt x="1004316" y="35051"/>
                </a:lnTo>
                <a:lnTo>
                  <a:pt x="1005840" y="33528"/>
                </a:lnTo>
                <a:lnTo>
                  <a:pt x="1013460" y="33528"/>
                </a:lnTo>
                <a:lnTo>
                  <a:pt x="1014984" y="32003"/>
                </a:lnTo>
                <a:lnTo>
                  <a:pt x="1016508" y="33528"/>
                </a:lnTo>
                <a:lnTo>
                  <a:pt x="1016508" y="36576"/>
                </a:lnTo>
                <a:lnTo>
                  <a:pt x="1014984" y="38100"/>
                </a:lnTo>
                <a:lnTo>
                  <a:pt x="1013460" y="38100"/>
                </a:lnTo>
                <a:lnTo>
                  <a:pt x="1007363" y="39624"/>
                </a:lnTo>
                <a:close/>
              </a:path>
              <a:path w="3629025" h="169545">
                <a:moveTo>
                  <a:pt x="1031748" y="38100"/>
                </a:moveTo>
                <a:lnTo>
                  <a:pt x="1024128" y="38100"/>
                </a:lnTo>
                <a:lnTo>
                  <a:pt x="1022604" y="36576"/>
                </a:lnTo>
                <a:lnTo>
                  <a:pt x="1022604" y="32003"/>
                </a:lnTo>
                <a:lnTo>
                  <a:pt x="1031748" y="32003"/>
                </a:lnTo>
                <a:lnTo>
                  <a:pt x="1033271" y="30480"/>
                </a:lnTo>
                <a:lnTo>
                  <a:pt x="1034796" y="32003"/>
                </a:lnTo>
                <a:lnTo>
                  <a:pt x="1034796" y="35051"/>
                </a:lnTo>
                <a:lnTo>
                  <a:pt x="1031748" y="38100"/>
                </a:lnTo>
                <a:close/>
              </a:path>
              <a:path w="3629025" h="169545">
                <a:moveTo>
                  <a:pt x="1051560" y="36576"/>
                </a:moveTo>
                <a:lnTo>
                  <a:pt x="1042416" y="36576"/>
                </a:lnTo>
                <a:lnTo>
                  <a:pt x="1040892" y="35051"/>
                </a:lnTo>
                <a:lnTo>
                  <a:pt x="1040892" y="30480"/>
                </a:lnTo>
                <a:lnTo>
                  <a:pt x="1051560" y="30480"/>
                </a:lnTo>
                <a:lnTo>
                  <a:pt x="1051560" y="32003"/>
                </a:lnTo>
                <a:lnTo>
                  <a:pt x="1053084" y="35051"/>
                </a:lnTo>
                <a:lnTo>
                  <a:pt x="1051560" y="36576"/>
                </a:lnTo>
                <a:close/>
              </a:path>
              <a:path w="3629025" h="169545">
                <a:moveTo>
                  <a:pt x="1069848" y="35051"/>
                </a:moveTo>
                <a:lnTo>
                  <a:pt x="1059180" y="35051"/>
                </a:lnTo>
                <a:lnTo>
                  <a:pt x="1059180" y="33528"/>
                </a:lnTo>
                <a:lnTo>
                  <a:pt x="1057656" y="32003"/>
                </a:lnTo>
                <a:lnTo>
                  <a:pt x="1057656" y="30480"/>
                </a:lnTo>
                <a:lnTo>
                  <a:pt x="1059180" y="28956"/>
                </a:lnTo>
                <a:lnTo>
                  <a:pt x="1069848" y="28956"/>
                </a:lnTo>
                <a:lnTo>
                  <a:pt x="1069848" y="35051"/>
                </a:lnTo>
                <a:close/>
              </a:path>
              <a:path w="3629025" h="169545">
                <a:moveTo>
                  <a:pt x="1086612" y="33528"/>
                </a:moveTo>
                <a:lnTo>
                  <a:pt x="1077467" y="33528"/>
                </a:lnTo>
                <a:lnTo>
                  <a:pt x="1075944" y="32003"/>
                </a:lnTo>
                <a:lnTo>
                  <a:pt x="1075944" y="28956"/>
                </a:lnTo>
                <a:lnTo>
                  <a:pt x="1077467" y="27432"/>
                </a:lnTo>
                <a:lnTo>
                  <a:pt x="1086612" y="27432"/>
                </a:lnTo>
                <a:lnTo>
                  <a:pt x="1088136" y="28956"/>
                </a:lnTo>
                <a:lnTo>
                  <a:pt x="1088136" y="32003"/>
                </a:lnTo>
                <a:lnTo>
                  <a:pt x="1086612" y="33528"/>
                </a:lnTo>
                <a:close/>
              </a:path>
              <a:path w="3629025" h="169545">
                <a:moveTo>
                  <a:pt x="1104900" y="32003"/>
                </a:moveTo>
                <a:lnTo>
                  <a:pt x="1095756" y="32003"/>
                </a:lnTo>
                <a:lnTo>
                  <a:pt x="1094232" y="30480"/>
                </a:lnTo>
                <a:lnTo>
                  <a:pt x="1094232" y="27432"/>
                </a:lnTo>
                <a:lnTo>
                  <a:pt x="1095756" y="25908"/>
                </a:lnTo>
                <a:lnTo>
                  <a:pt x="1104900" y="25908"/>
                </a:lnTo>
                <a:lnTo>
                  <a:pt x="1106424" y="27432"/>
                </a:lnTo>
                <a:lnTo>
                  <a:pt x="1106424" y="30480"/>
                </a:lnTo>
                <a:lnTo>
                  <a:pt x="1104900" y="32003"/>
                </a:lnTo>
                <a:close/>
              </a:path>
              <a:path w="3629025" h="169545">
                <a:moveTo>
                  <a:pt x="1123188" y="30480"/>
                </a:moveTo>
                <a:lnTo>
                  <a:pt x="1114044" y="30480"/>
                </a:lnTo>
                <a:lnTo>
                  <a:pt x="1112520" y="28956"/>
                </a:lnTo>
                <a:lnTo>
                  <a:pt x="1112520" y="25908"/>
                </a:lnTo>
                <a:lnTo>
                  <a:pt x="1114044" y="24383"/>
                </a:lnTo>
                <a:lnTo>
                  <a:pt x="1123188" y="24383"/>
                </a:lnTo>
                <a:lnTo>
                  <a:pt x="1124712" y="25908"/>
                </a:lnTo>
                <a:lnTo>
                  <a:pt x="1124712" y="28956"/>
                </a:lnTo>
                <a:lnTo>
                  <a:pt x="1123188" y="30480"/>
                </a:lnTo>
                <a:close/>
              </a:path>
              <a:path w="3629025" h="169545">
                <a:moveTo>
                  <a:pt x="1141476" y="28956"/>
                </a:moveTo>
                <a:lnTo>
                  <a:pt x="1130808" y="28956"/>
                </a:lnTo>
                <a:lnTo>
                  <a:pt x="1130808" y="22860"/>
                </a:lnTo>
                <a:lnTo>
                  <a:pt x="1141476" y="22860"/>
                </a:lnTo>
                <a:lnTo>
                  <a:pt x="1143000" y="24383"/>
                </a:lnTo>
                <a:lnTo>
                  <a:pt x="1143000" y="27432"/>
                </a:lnTo>
                <a:lnTo>
                  <a:pt x="1141476" y="28956"/>
                </a:lnTo>
                <a:close/>
              </a:path>
              <a:path w="3629025" h="169545">
                <a:moveTo>
                  <a:pt x="1152144" y="28956"/>
                </a:moveTo>
                <a:lnTo>
                  <a:pt x="1150620" y="28956"/>
                </a:lnTo>
                <a:lnTo>
                  <a:pt x="1149096" y="27432"/>
                </a:lnTo>
                <a:lnTo>
                  <a:pt x="1149096" y="22860"/>
                </a:lnTo>
                <a:lnTo>
                  <a:pt x="1150620" y="22860"/>
                </a:lnTo>
                <a:lnTo>
                  <a:pt x="1156715" y="21335"/>
                </a:lnTo>
                <a:lnTo>
                  <a:pt x="1159763" y="21335"/>
                </a:lnTo>
                <a:lnTo>
                  <a:pt x="1159763" y="22860"/>
                </a:lnTo>
                <a:lnTo>
                  <a:pt x="1161288" y="24383"/>
                </a:lnTo>
                <a:lnTo>
                  <a:pt x="1161288" y="25908"/>
                </a:lnTo>
                <a:lnTo>
                  <a:pt x="1159763" y="27432"/>
                </a:lnTo>
                <a:lnTo>
                  <a:pt x="1158239" y="27432"/>
                </a:lnTo>
                <a:lnTo>
                  <a:pt x="1152144" y="28956"/>
                </a:lnTo>
                <a:close/>
              </a:path>
              <a:path w="3629025" h="169545">
                <a:moveTo>
                  <a:pt x="1178052" y="27432"/>
                </a:moveTo>
                <a:lnTo>
                  <a:pt x="1167384" y="27432"/>
                </a:lnTo>
                <a:lnTo>
                  <a:pt x="1167384" y="25908"/>
                </a:lnTo>
                <a:lnTo>
                  <a:pt x="1165860" y="24383"/>
                </a:lnTo>
                <a:lnTo>
                  <a:pt x="1165860" y="22860"/>
                </a:lnTo>
                <a:lnTo>
                  <a:pt x="1167384" y="21335"/>
                </a:lnTo>
                <a:lnTo>
                  <a:pt x="1178052" y="21335"/>
                </a:lnTo>
                <a:lnTo>
                  <a:pt x="1178052" y="27432"/>
                </a:lnTo>
                <a:close/>
              </a:path>
              <a:path w="3629025" h="169545">
                <a:moveTo>
                  <a:pt x="1194815" y="25908"/>
                </a:moveTo>
                <a:lnTo>
                  <a:pt x="1185671" y="25908"/>
                </a:lnTo>
                <a:lnTo>
                  <a:pt x="1184147" y="24383"/>
                </a:lnTo>
                <a:lnTo>
                  <a:pt x="1184147" y="21335"/>
                </a:lnTo>
                <a:lnTo>
                  <a:pt x="1185671" y="19812"/>
                </a:lnTo>
                <a:lnTo>
                  <a:pt x="1194815" y="19812"/>
                </a:lnTo>
                <a:lnTo>
                  <a:pt x="1196339" y="21335"/>
                </a:lnTo>
                <a:lnTo>
                  <a:pt x="1196339" y="24383"/>
                </a:lnTo>
                <a:lnTo>
                  <a:pt x="1194815" y="25908"/>
                </a:lnTo>
                <a:close/>
              </a:path>
              <a:path w="3629025" h="169545">
                <a:moveTo>
                  <a:pt x="1205484" y="25908"/>
                </a:moveTo>
                <a:lnTo>
                  <a:pt x="1203960" y="25908"/>
                </a:lnTo>
                <a:lnTo>
                  <a:pt x="1202436" y="24383"/>
                </a:lnTo>
                <a:lnTo>
                  <a:pt x="1202436" y="21335"/>
                </a:lnTo>
                <a:lnTo>
                  <a:pt x="1203960" y="19812"/>
                </a:lnTo>
                <a:lnTo>
                  <a:pt x="1205484" y="19812"/>
                </a:lnTo>
                <a:lnTo>
                  <a:pt x="1211580" y="18287"/>
                </a:lnTo>
                <a:lnTo>
                  <a:pt x="1213104" y="18287"/>
                </a:lnTo>
                <a:lnTo>
                  <a:pt x="1214628" y="19812"/>
                </a:lnTo>
                <a:lnTo>
                  <a:pt x="1214628" y="22860"/>
                </a:lnTo>
                <a:lnTo>
                  <a:pt x="1213104" y="24383"/>
                </a:lnTo>
                <a:lnTo>
                  <a:pt x="1211580" y="24383"/>
                </a:lnTo>
                <a:lnTo>
                  <a:pt x="1205484" y="25908"/>
                </a:lnTo>
                <a:close/>
              </a:path>
              <a:path w="3629025" h="169545">
                <a:moveTo>
                  <a:pt x="1231392" y="24383"/>
                </a:moveTo>
                <a:lnTo>
                  <a:pt x="1222247" y="24383"/>
                </a:lnTo>
                <a:lnTo>
                  <a:pt x="1220723" y="22860"/>
                </a:lnTo>
                <a:lnTo>
                  <a:pt x="1220723" y="19812"/>
                </a:lnTo>
                <a:lnTo>
                  <a:pt x="1222247" y="18287"/>
                </a:lnTo>
                <a:lnTo>
                  <a:pt x="1232915" y="18287"/>
                </a:lnTo>
                <a:lnTo>
                  <a:pt x="1232915" y="22860"/>
                </a:lnTo>
                <a:lnTo>
                  <a:pt x="1231392" y="24383"/>
                </a:lnTo>
                <a:close/>
              </a:path>
              <a:path w="3629025" h="169545">
                <a:moveTo>
                  <a:pt x="1249680" y="22860"/>
                </a:moveTo>
                <a:lnTo>
                  <a:pt x="1240536" y="22860"/>
                </a:lnTo>
                <a:lnTo>
                  <a:pt x="1239012" y="21335"/>
                </a:lnTo>
                <a:lnTo>
                  <a:pt x="1239012" y="18287"/>
                </a:lnTo>
                <a:lnTo>
                  <a:pt x="1240536" y="16764"/>
                </a:lnTo>
                <a:lnTo>
                  <a:pt x="1249680" y="16764"/>
                </a:lnTo>
                <a:lnTo>
                  <a:pt x="1251204" y="18287"/>
                </a:lnTo>
                <a:lnTo>
                  <a:pt x="1251204" y="21335"/>
                </a:lnTo>
                <a:lnTo>
                  <a:pt x="1249680" y="22860"/>
                </a:lnTo>
                <a:close/>
              </a:path>
              <a:path w="3629025" h="169545">
                <a:moveTo>
                  <a:pt x="1260347" y="22860"/>
                </a:moveTo>
                <a:lnTo>
                  <a:pt x="1258823" y="22860"/>
                </a:lnTo>
                <a:lnTo>
                  <a:pt x="1257300" y="21335"/>
                </a:lnTo>
                <a:lnTo>
                  <a:pt x="1257300" y="16764"/>
                </a:lnTo>
                <a:lnTo>
                  <a:pt x="1260347" y="16764"/>
                </a:lnTo>
                <a:lnTo>
                  <a:pt x="1266444" y="15240"/>
                </a:lnTo>
                <a:lnTo>
                  <a:pt x="1267968" y="15240"/>
                </a:lnTo>
                <a:lnTo>
                  <a:pt x="1269492" y="16764"/>
                </a:lnTo>
                <a:lnTo>
                  <a:pt x="1269492" y="19812"/>
                </a:lnTo>
                <a:lnTo>
                  <a:pt x="1267968" y="21335"/>
                </a:lnTo>
                <a:lnTo>
                  <a:pt x="1266444" y="21335"/>
                </a:lnTo>
                <a:lnTo>
                  <a:pt x="1260347" y="22860"/>
                </a:lnTo>
                <a:close/>
              </a:path>
              <a:path w="3629025" h="169545">
                <a:moveTo>
                  <a:pt x="1286255" y="21335"/>
                </a:moveTo>
                <a:lnTo>
                  <a:pt x="1277112" y="21335"/>
                </a:lnTo>
                <a:lnTo>
                  <a:pt x="1275588" y="19812"/>
                </a:lnTo>
                <a:lnTo>
                  <a:pt x="1275588" y="15240"/>
                </a:lnTo>
                <a:lnTo>
                  <a:pt x="1284731" y="15240"/>
                </a:lnTo>
                <a:lnTo>
                  <a:pt x="1286255" y="16764"/>
                </a:lnTo>
                <a:lnTo>
                  <a:pt x="1286255" y="18287"/>
                </a:lnTo>
                <a:lnTo>
                  <a:pt x="1287780" y="19812"/>
                </a:lnTo>
                <a:lnTo>
                  <a:pt x="1286255" y="21335"/>
                </a:lnTo>
                <a:close/>
              </a:path>
              <a:path w="3629025" h="169545">
                <a:moveTo>
                  <a:pt x="1304544" y="19812"/>
                </a:moveTo>
                <a:lnTo>
                  <a:pt x="1293876" y="19812"/>
                </a:lnTo>
                <a:lnTo>
                  <a:pt x="1292352" y="18287"/>
                </a:lnTo>
                <a:lnTo>
                  <a:pt x="1292352" y="15240"/>
                </a:lnTo>
                <a:lnTo>
                  <a:pt x="1293876" y="13716"/>
                </a:lnTo>
                <a:lnTo>
                  <a:pt x="1303020" y="13716"/>
                </a:lnTo>
                <a:lnTo>
                  <a:pt x="1304544" y="15240"/>
                </a:lnTo>
                <a:lnTo>
                  <a:pt x="1304544" y="19812"/>
                </a:lnTo>
                <a:close/>
              </a:path>
              <a:path w="3629025" h="169545">
                <a:moveTo>
                  <a:pt x="1313688" y="19812"/>
                </a:moveTo>
                <a:lnTo>
                  <a:pt x="1312163" y="19812"/>
                </a:lnTo>
                <a:lnTo>
                  <a:pt x="1310639" y="18287"/>
                </a:lnTo>
                <a:lnTo>
                  <a:pt x="1310639" y="15240"/>
                </a:lnTo>
                <a:lnTo>
                  <a:pt x="1312163" y="13716"/>
                </a:lnTo>
                <a:lnTo>
                  <a:pt x="1313688" y="13716"/>
                </a:lnTo>
                <a:lnTo>
                  <a:pt x="1319784" y="12192"/>
                </a:lnTo>
                <a:lnTo>
                  <a:pt x="1321308" y="12192"/>
                </a:lnTo>
                <a:lnTo>
                  <a:pt x="1322831" y="13716"/>
                </a:lnTo>
                <a:lnTo>
                  <a:pt x="1322831" y="16764"/>
                </a:lnTo>
                <a:lnTo>
                  <a:pt x="1321308" y="18287"/>
                </a:lnTo>
                <a:lnTo>
                  <a:pt x="1319784" y="18287"/>
                </a:lnTo>
                <a:lnTo>
                  <a:pt x="1313688" y="19812"/>
                </a:lnTo>
                <a:close/>
              </a:path>
              <a:path w="3629025" h="169545">
                <a:moveTo>
                  <a:pt x="1339596" y="18287"/>
                </a:moveTo>
                <a:lnTo>
                  <a:pt x="1330452" y="18287"/>
                </a:lnTo>
                <a:lnTo>
                  <a:pt x="1328928" y="16764"/>
                </a:lnTo>
                <a:lnTo>
                  <a:pt x="1328928" y="13716"/>
                </a:lnTo>
                <a:lnTo>
                  <a:pt x="1330452" y="12192"/>
                </a:lnTo>
                <a:lnTo>
                  <a:pt x="1339596" y="12192"/>
                </a:lnTo>
                <a:lnTo>
                  <a:pt x="1341120" y="13716"/>
                </a:lnTo>
                <a:lnTo>
                  <a:pt x="1341120" y="16764"/>
                </a:lnTo>
                <a:lnTo>
                  <a:pt x="1339596" y="18287"/>
                </a:lnTo>
                <a:close/>
              </a:path>
              <a:path w="3629025" h="169545">
                <a:moveTo>
                  <a:pt x="1357884" y="16764"/>
                </a:moveTo>
                <a:lnTo>
                  <a:pt x="1348739" y="16764"/>
                </a:lnTo>
                <a:lnTo>
                  <a:pt x="1347215" y="15240"/>
                </a:lnTo>
                <a:lnTo>
                  <a:pt x="1347215" y="12192"/>
                </a:lnTo>
                <a:lnTo>
                  <a:pt x="1348739" y="10667"/>
                </a:lnTo>
                <a:lnTo>
                  <a:pt x="1357884" y="10667"/>
                </a:lnTo>
                <a:lnTo>
                  <a:pt x="1359408" y="12192"/>
                </a:lnTo>
                <a:lnTo>
                  <a:pt x="1359408" y="15240"/>
                </a:lnTo>
                <a:lnTo>
                  <a:pt x="1357884" y="16764"/>
                </a:lnTo>
                <a:close/>
              </a:path>
              <a:path w="3629025" h="169545">
                <a:moveTo>
                  <a:pt x="1374647" y="16764"/>
                </a:moveTo>
                <a:lnTo>
                  <a:pt x="1367028" y="16764"/>
                </a:lnTo>
                <a:lnTo>
                  <a:pt x="1365504" y="15240"/>
                </a:lnTo>
                <a:lnTo>
                  <a:pt x="1365504" y="12192"/>
                </a:lnTo>
                <a:lnTo>
                  <a:pt x="1367028" y="10667"/>
                </a:lnTo>
                <a:lnTo>
                  <a:pt x="1377696" y="10667"/>
                </a:lnTo>
                <a:lnTo>
                  <a:pt x="1377696" y="15240"/>
                </a:lnTo>
                <a:lnTo>
                  <a:pt x="1376172" y="15240"/>
                </a:lnTo>
                <a:lnTo>
                  <a:pt x="1374647" y="16764"/>
                </a:lnTo>
                <a:close/>
              </a:path>
              <a:path w="3629025" h="169545">
                <a:moveTo>
                  <a:pt x="1394460" y="15240"/>
                </a:moveTo>
                <a:lnTo>
                  <a:pt x="1385315" y="15240"/>
                </a:lnTo>
                <a:lnTo>
                  <a:pt x="1383792" y="13716"/>
                </a:lnTo>
                <a:lnTo>
                  <a:pt x="1383792" y="10667"/>
                </a:lnTo>
                <a:lnTo>
                  <a:pt x="1385315" y="9144"/>
                </a:lnTo>
                <a:lnTo>
                  <a:pt x="1394460" y="9144"/>
                </a:lnTo>
                <a:lnTo>
                  <a:pt x="1395984" y="10667"/>
                </a:lnTo>
                <a:lnTo>
                  <a:pt x="1395984" y="13716"/>
                </a:lnTo>
                <a:lnTo>
                  <a:pt x="1394460" y="15240"/>
                </a:lnTo>
                <a:close/>
              </a:path>
              <a:path w="3629025" h="169545">
                <a:moveTo>
                  <a:pt x="1412747" y="15240"/>
                </a:moveTo>
                <a:lnTo>
                  <a:pt x="1403604" y="15240"/>
                </a:lnTo>
                <a:lnTo>
                  <a:pt x="1402080" y="13716"/>
                </a:lnTo>
                <a:lnTo>
                  <a:pt x="1402080" y="9144"/>
                </a:lnTo>
                <a:lnTo>
                  <a:pt x="1412747" y="9144"/>
                </a:lnTo>
                <a:lnTo>
                  <a:pt x="1412747" y="12192"/>
                </a:lnTo>
                <a:lnTo>
                  <a:pt x="1414272" y="13716"/>
                </a:lnTo>
                <a:lnTo>
                  <a:pt x="1412747" y="15240"/>
                </a:lnTo>
                <a:close/>
              </a:path>
              <a:path w="3629025" h="169545">
                <a:moveTo>
                  <a:pt x="1420368" y="15240"/>
                </a:moveTo>
                <a:lnTo>
                  <a:pt x="1418844" y="13716"/>
                </a:lnTo>
                <a:lnTo>
                  <a:pt x="1418844" y="9144"/>
                </a:lnTo>
                <a:lnTo>
                  <a:pt x="1421892" y="9144"/>
                </a:lnTo>
                <a:lnTo>
                  <a:pt x="1427988" y="7619"/>
                </a:lnTo>
                <a:lnTo>
                  <a:pt x="1429512" y="7619"/>
                </a:lnTo>
                <a:lnTo>
                  <a:pt x="1431036" y="9144"/>
                </a:lnTo>
                <a:lnTo>
                  <a:pt x="1431036" y="13716"/>
                </a:lnTo>
                <a:lnTo>
                  <a:pt x="1421892" y="13716"/>
                </a:lnTo>
                <a:lnTo>
                  <a:pt x="1420368" y="15240"/>
                </a:lnTo>
                <a:close/>
              </a:path>
              <a:path w="3629025" h="169545">
                <a:moveTo>
                  <a:pt x="1447800" y="13716"/>
                </a:moveTo>
                <a:lnTo>
                  <a:pt x="1438655" y="13716"/>
                </a:lnTo>
                <a:lnTo>
                  <a:pt x="1437131" y="12192"/>
                </a:lnTo>
                <a:lnTo>
                  <a:pt x="1437131" y="9144"/>
                </a:lnTo>
                <a:lnTo>
                  <a:pt x="1438655" y="7619"/>
                </a:lnTo>
                <a:lnTo>
                  <a:pt x="1447800" y="7619"/>
                </a:lnTo>
                <a:lnTo>
                  <a:pt x="1449323" y="9144"/>
                </a:lnTo>
                <a:lnTo>
                  <a:pt x="1449323" y="12192"/>
                </a:lnTo>
                <a:lnTo>
                  <a:pt x="1447800" y="13716"/>
                </a:lnTo>
                <a:close/>
              </a:path>
              <a:path w="3629025" h="169545">
                <a:moveTo>
                  <a:pt x="1466088" y="13716"/>
                </a:moveTo>
                <a:lnTo>
                  <a:pt x="1456944" y="13716"/>
                </a:lnTo>
                <a:lnTo>
                  <a:pt x="1455420" y="12192"/>
                </a:lnTo>
                <a:lnTo>
                  <a:pt x="1455420" y="9144"/>
                </a:lnTo>
                <a:lnTo>
                  <a:pt x="1456944" y="7619"/>
                </a:lnTo>
                <a:lnTo>
                  <a:pt x="1467612" y="7619"/>
                </a:lnTo>
                <a:lnTo>
                  <a:pt x="1467612" y="12192"/>
                </a:lnTo>
                <a:lnTo>
                  <a:pt x="1466088" y="13716"/>
                </a:lnTo>
                <a:close/>
              </a:path>
              <a:path w="3629025" h="169545">
                <a:moveTo>
                  <a:pt x="1484376" y="12192"/>
                </a:moveTo>
                <a:lnTo>
                  <a:pt x="1475231" y="12192"/>
                </a:lnTo>
                <a:lnTo>
                  <a:pt x="1473708" y="10667"/>
                </a:lnTo>
                <a:lnTo>
                  <a:pt x="1473708" y="7619"/>
                </a:lnTo>
                <a:lnTo>
                  <a:pt x="1475231" y="6096"/>
                </a:lnTo>
                <a:lnTo>
                  <a:pt x="1484376" y="6096"/>
                </a:lnTo>
                <a:lnTo>
                  <a:pt x="1485900" y="7619"/>
                </a:lnTo>
                <a:lnTo>
                  <a:pt x="1485900" y="10667"/>
                </a:lnTo>
                <a:lnTo>
                  <a:pt x="1484376" y="12192"/>
                </a:lnTo>
                <a:close/>
              </a:path>
              <a:path w="3629025" h="169545">
                <a:moveTo>
                  <a:pt x="1502663" y="12192"/>
                </a:moveTo>
                <a:lnTo>
                  <a:pt x="1493520" y="12192"/>
                </a:lnTo>
                <a:lnTo>
                  <a:pt x="1491996" y="10667"/>
                </a:lnTo>
                <a:lnTo>
                  <a:pt x="1491996" y="7619"/>
                </a:lnTo>
                <a:lnTo>
                  <a:pt x="1493520" y="6096"/>
                </a:lnTo>
                <a:lnTo>
                  <a:pt x="1502663" y="6096"/>
                </a:lnTo>
                <a:lnTo>
                  <a:pt x="1504188" y="7619"/>
                </a:lnTo>
                <a:lnTo>
                  <a:pt x="1504188" y="10667"/>
                </a:lnTo>
                <a:lnTo>
                  <a:pt x="1502663" y="12192"/>
                </a:lnTo>
                <a:close/>
              </a:path>
              <a:path w="3629025" h="169545">
                <a:moveTo>
                  <a:pt x="1511808" y="12192"/>
                </a:moveTo>
                <a:lnTo>
                  <a:pt x="1510284" y="10667"/>
                </a:lnTo>
                <a:lnTo>
                  <a:pt x="1510284" y="6096"/>
                </a:lnTo>
                <a:lnTo>
                  <a:pt x="1513331" y="6096"/>
                </a:lnTo>
                <a:lnTo>
                  <a:pt x="1519428" y="4572"/>
                </a:lnTo>
                <a:lnTo>
                  <a:pt x="1520952" y="4572"/>
                </a:lnTo>
                <a:lnTo>
                  <a:pt x="1522476" y="6096"/>
                </a:lnTo>
                <a:lnTo>
                  <a:pt x="1522476" y="9144"/>
                </a:lnTo>
                <a:lnTo>
                  <a:pt x="1520952" y="10667"/>
                </a:lnTo>
                <a:lnTo>
                  <a:pt x="1513331" y="10667"/>
                </a:lnTo>
                <a:lnTo>
                  <a:pt x="1511808" y="12192"/>
                </a:lnTo>
                <a:close/>
              </a:path>
              <a:path w="3629025" h="169545">
                <a:moveTo>
                  <a:pt x="1539239" y="10667"/>
                </a:moveTo>
                <a:lnTo>
                  <a:pt x="1530096" y="10667"/>
                </a:lnTo>
                <a:lnTo>
                  <a:pt x="1528572" y="9144"/>
                </a:lnTo>
                <a:lnTo>
                  <a:pt x="1528572" y="4572"/>
                </a:lnTo>
                <a:lnTo>
                  <a:pt x="1539239" y="4572"/>
                </a:lnTo>
                <a:lnTo>
                  <a:pt x="1539239" y="6096"/>
                </a:lnTo>
                <a:lnTo>
                  <a:pt x="1540763" y="7619"/>
                </a:lnTo>
                <a:lnTo>
                  <a:pt x="1540763" y="9144"/>
                </a:lnTo>
                <a:lnTo>
                  <a:pt x="1539239" y="10667"/>
                </a:lnTo>
                <a:close/>
              </a:path>
              <a:path w="3629025" h="169545">
                <a:moveTo>
                  <a:pt x="1557528" y="10667"/>
                </a:moveTo>
                <a:lnTo>
                  <a:pt x="1546860" y="10667"/>
                </a:lnTo>
                <a:lnTo>
                  <a:pt x="1546860" y="9144"/>
                </a:lnTo>
                <a:lnTo>
                  <a:pt x="1545336" y="7619"/>
                </a:lnTo>
                <a:lnTo>
                  <a:pt x="1545336" y="6096"/>
                </a:lnTo>
                <a:lnTo>
                  <a:pt x="1546860" y="4572"/>
                </a:lnTo>
                <a:lnTo>
                  <a:pt x="1557528" y="4572"/>
                </a:lnTo>
                <a:lnTo>
                  <a:pt x="1557528" y="10667"/>
                </a:lnTo>
                <a:close/>
              </a:path>
              <a:path w="3629025" h="169545">
                <a:moveTo>
                  <a:pt x="1574292" y="9144"/>
                </a:moveTo>
                <a:lnTo>
                  <a:pt x="1565147" y="9144"/>
                </a:lnTo>
                <a:lnTo>
                  <a:pt x="1563623" y="7619"/>
                </a:lnTo>
                <a:lnTo>
                  <a:pt x="1563623" y="4572"/>
                </a:lnTo>
                <a:lnTo>
                  <a:pt x="1565147" y="3048"/>
                </a:lnTo>
                <a:lnTo>
                  <a:pt x="1574292" y="3048"/>
                </a:lnTo>
                <a:lnTo>
                  <a:pt x="1575815" y="4572"/>
                </a:lnTo>
                <a:lnTo>
                  <a:pt x="1575815" y="7619"/>
                </a:lnTo>
                <a:lnTo>
                  <a:pt x="1574292" y="9144"/>
                </a:lnTo>
                <a:close/>
              </a:path>
              <a:path w="3629025" h="169545">
                <a:moveTo>
                  <a:pt x="1592580" y="9144"/>
                </a:moveTo>
                <a:lnTo>
                  <a:pt x="1583436" y="9144"/>
                </a:lnTo>
                <a:lnTo>
                  <a:pt x="1581912" y="7619"/>
                </a:lnTo>
                <a:lnTo>
                  <a:pt x="1581912" y="4572"/>
                </a:lnTo>
                <a:lnTo>
                  <a:pt x="1583436" y="3048"/>
                </a:lnTo>
                <a:lnTo>
                  <a:pt x="1592580" y="3048"/>
                </a:lnTo>
                <a:lnTo>
                  <a:pt x="1594104" y="4572"/>
                </a:lnTo>
                <a:lnTo>
                  <a:pt x="1594104" y="7619"/>
                </a:lnTo>
                <a:lnTo>
                  <a:pt x="1592580" y="9144"/>
                </a:lnTo>
                <a:close/>
              </a:path>
              <a:path w="3629025" h="169545">
                <a:moveTo>
                  <a:pt x="1610868" y="9144"/>
                </a:moveTo>
                <a:lnTo>
                  <a:pt x="1601723" y="9144"/>
                </a:lnTo>
                <a:lnTo>
                  <a:pt x="1600200" y="7619"/>
                </a:lnTo>
                <a:lnTo>
                  <a:pt x="1600200" y="4572"/>
                </a:lnTo>
                <a:lnTo>
                  <a:pt x="1601723" y="3048"/>
                </a:lnTo>
                <a:lnTo>
                  <a:pt x="1610868" y="3048"/>
                </a:lnTo>
                <a:lnTo>
                  <a:pt x="1612392" y="4572"/>
                </a:lnTo>
                <a:lnTo>
                  <a:pt x="1612392" y="7619"/>
                </a:lnTo>
                <a:lnTo>
                  <a:pt x="1610868" y="9144"/>
                </a:lnTo>
                <a:close/>
              </a:path>
              <a:path w="3629025" h="169545">
                <a:moveTo>
                  <a:pt x="1621536" y="9144"/>
                </a:moveTo>
                <a:lnTo>
                  <a:pt x="1620012" y="9144"/>
                </a:lnTo>
                <a:lnTo>
                  <a:pt x="1618488" y="7619"/>
                </a:lnTo>
                <a:lnTo>
                  <a:pt x="1618488" y="3048"/>
                </a:lnTo>
                <a:lnTo>
                  <a:pt x="1630680" y="3048"/>
                </a:lnTo>
                <a:lnTo>
                  <a:pt x="1630680" y="7619"/>
                </a:lnTo>
                <a:lnTo>
                  <a:pt x="1627631" y="7619"/>
                </a:lnTo>
                <a:lnTo>
                  <a:pt x="1621536" y="9144"/>
                </a:lnTo>
                <a:close/>
              </a:path>
              <a:path w="3629025" h="169545">
                <a:moveTo>
                  <a:pt x="1647444" y="7619"/>
                </a:moveTo>
                <a:lnTo>
                  <a:pt x="1636776" y="7619"/>
                </a:lnTo>
                <a:lnTo>
                  <a:pt x="1636776" y="3048"/>
                </a:lnTo>
                <a:lnTo>
                  <a:pt x="1638300" y="1524"/>
                </a:lnTo>
                <a:lnTo>
                  <a:pt x="1647444" y="1524"/>
                </a:lnTo>
                <a:lnTo>
                  <a:pt x="1648968" y="3048"/>
                </a:lnTo>
                <a:lnTo>
                  <a:pt x="1648968" y="6096"/>
                </a:lnTo>
                <a:lnTo>
                  <a:pt x="1647444" y="7619"/>
                </a:lnTo>
                <a:close/>
              </a:path>
              <a:path w="3629025" h="169545">
                <a:moveTo>
                  <a:pt x="1665731" y="7619"/>
                </a:moveTo>
                <a:lnTo>
                  <a:pt x="1656588" y="7619"/>
                </a:lnTo>
                <a:lnTo>
                  <a:pt x="1655064" y="6096"/>
                </a:lnTo>
                <a:lnTo>
                  <a:pt x="1655064" y="3048"/>
                </a:lnTo>
                <a:lnTo>
                  <a:pt x="1656588" y="1524"/>
                </a:lnTo>
                <a:lnTo>
                  <a:pt x="1665731" y="1524"/>
                </a:lnTo>
                <a:lnTo>
                  <a:pt x="1667255" y="3048"/>
                </a:lnTo>
                <a:lnTo>
                  <a:pt x="1667255" y="6096"/>
                </a:lnTo>
                <a:lnTo>
                  <a:pt x="1665731" y="7619"/>
                </a:lnTo>
                <a:close/>
              </a:path>
              <a:path w="3629025" h="169545">
                <a:moveTo>
                  <a:pt x="1684020" y="7619"/>
                </a:moveTo>
                <a:lnTo>
                  <a:pt x="1673352" y="7619"/>
                </a:lnTo>
                <a:lnTo>
                  <a:pt x="1673352" y="1524"/>
                </a:lnTo>
                <a:lnTo>
                  <a:pt x="1684020" y="1524"/>
                </a:lnTo>
                <a:lnTo>
                  <a:pt x="1684020" y="7619"/>
                </a:lnTo>
                <a:close/>
              </a:path>
              <a:path w="3629025" h="169545">
                <a:moveTo>
                  <a:pt x="1700784" y="7619"/>
                </a:moveTo>
                <a:lnTo>
                  <a:pt x="1691639" y="7619"/>
                </a:lnTo>
                <a:lnTo>
                  <a:pt x="1690115" y="6096"/>
                </a:lnTo>
                <a:lnTo>
                  <a:pt x="1690115" y="3048"/>
                </a:lnTo>
                <a:lnTo>
                  <a:pt x="1691639" y="1524"/>
                </a:lnTo>
                <a:lnTo>
                  <a:pt x="1700784" y="1524"/>
                </a:lnTo>
                <a:lnTo>
                  <a:pt x="1702308" y="3048"/>
                </a:lnTo>
                <a:lnTo>
                  <a:pt x="1702308" y="6096"/>
                </a:lnTo>
                <a:lnTo>
                  <a:pt x="1700784" y="7619"/>
                </a:lnTo>
                <a:close/>
              </a:path>
              <a:path w="3629025" h="169545">
                <a:moveTo>
                  <a:pt x="1719072" y="7619"/>
                </a:moveTo>
                <a:lnTo>
                  <a:pt x="1709928" y="7619"/>
                </a:lnTo>
                <a:lnTo>
                  <a:pt x="1708404" y="6096"/>
                </a:lnTo>
                <a:lnTo>
                  <a:pt x="1708404" y="3048"/>
                </a:lnTo>
                <a:lnTo>
                  <a:pt x="1709928" y="1524"/>
                </a:lnTo>
                <a:lnTo>
                  <a:pt x="1719072" y="1524"/>
                </a:lnTo>
                <a:lnTo>
                  <a:pt x="1720596" y="3048"/>
                </a:lnTo>
                <a:lnTo>
                  <a:pt x="1720596" y="6096"/>
                </a:lnTo>
                <a:lnTo>
                  <a:pt x="1719072" y="7619"/>
                </a:lnTo>
                <a:close/>
              </a:path>
              <a:path w="3629025" h="169545">
                <a:moveTo>
                  <a:pt x="1737360" y="7619"/>
                </a:moveTo>
                <a:lnTo>
                  <a:pt x="1728215" y="7619"/>
                </a:lnTo>
                <a:lnTo>
                  <a:pt x="1726692" y="6096"/>
                </a:lnTo>
                <a:lnTo>
                  <a:pt x="1726692" y="3048"/>
                </a:lnTo>
                <a:lnTo>
                  <a:pt x="1728215" y="1524"/>
                </a:lnTo>
                <a:lnTo>
                  <a:pt x="1737360" y="1524"/>
                </a:lnTo>
                <a:lnTo>
                  <a:pt x="1738884" y="3048"/>
                </a:lnTo>
                <a:lnTo>
                  <a:pt x="1738884" y="6096"/>
                </a:lnTo>
                <a:lnTo>
                  <a:pt x="1737360" y="7619"/>
                </a:lnTo>
                <a:close/>
              </a:path>
              <a:path w="3629025" h="169545">
                <a:moveTo>
                  <a:pt x="1755647" y="7619"/>
                </a:moveTo>
                <a:lnTo>
                  <a:pt x="1746504" y="7619"/>
                </a:lnTo>
                <a:lnTo>
                  <a:pt x="1744980" y="6096"/>
                </a:lnTo>
                <a:lnTo>
                  <a:pt x="1744980" y="3048"/>
                </a:lnTo>
                <a:lnTo>
                  <a:pt x="1746504" y="1524"/>
                </a:lnTo>
                <a:lnTo>
                  <a:pt x="1757172" y="1524"/>
                </a:lnTo>
                <a:lnTo>
                  <a:pt x="1757172" y="6096"/>
                </a:lnTo>
                <a:lnTo>
                  <a:pt x="1755647" y="7619"/>
                </a:lnTo>
                <a:close/>
              </a:path>
              <a:path w="3629025" h="169545">
                <a:moveTo>
                  <a:pt x="1775460" y="6096"/>
                </a:moveTo>
                <a:lnTo>
                  <a:pt x="1763268" y="6096"/>
                </a:lnTo>
                <a:lnTo>
                  <a:pt x="1763268" y="1524"/>
                </a:lnTo>
                <a:lnTo>
                  <a:pt x="1766315" y="1524"/>
                </a:lnTo>
                <a:lnTo>
                  <a:pt x="1772412" y="0"/>
                </a:lnTo>
                <a:lnTo>
                  <a:pt x="1773936" y="0"/>
                </a:lnTo>
                <a:lnTo>
                  <a:pt x="1775460" y="1524"/>
                </a:lnTo>
                <a:lnTo>
                  <a:pt x="1775460" y="6096"/>
                </a:lnTo>
                <a:close/>
              </a:path>
              <a:path w="3629025" h="169545">
                <a:moveTo>
                  <a:pt x="1792223" y="6096"/>
                </a:moveTo>
                <a:lnTo>
                  <a:pt x="1783080" y="6096"/>
                </a:lnTo>
                <a:lnTo>
                  <a:pt x="1781555" y="4572"/>
                </a:lnTo>
                <a:lnTo>
                  <a:pt x="1781555" y="1524"/>
                </a:lnTo>
                <a:lnTo>
                  <a:pt x="1783080" y="0"/>
                </a:lnTo>
                <a:lnTo>
                  <a:pt x="1792223" y="0"/>
                </a:lnTo>
                <a:lnTo>
                  <a:pt x="1793747" y="1524"/>
                </a:lnTo>
                <a:lnTo>
                  <a:pt x="1793747" y="4572"/>
                </a:lnTo>
                <a:lnTo>
                  <a:pt x="1792223" y="6096"/>
                </a:lnTo>
                <a:close/>
              </a:path>
              <a:path w="3629025" h="169545">
                <a:moveTo>
                  <a:pt x="1810512" y="6096"/>
                </a:moveTo>
                <a:lnTo>
                  <a:pt x="1801368" y="6096"/>
                </a:lnTo>
                <a:lnTo>
                  <a:pt x="1799844" y="4572"/>
                </a:lnTo>
                <a:lnTo>
                  <a:pt x="1799844" y="0"/>
                </a:lnTo>
                <a:lnTo>
                  <a:pt x="1810512" y="0"/>
                </a:lnTo>
                <a:lnTo>
                  <a:pt x="1812036" y="1524"/>
                </a:lnTo>
                <a:lnTo>
                  <a:pt x="1812036" y="4572"/>
                </a:lnTo>
                <a:lnTo>
                  <a:pt x="1810512" y="6096"/>
                </a:lnTo>
                <a:close/>
              </a:path>
              <a:path w="3629025" h="169545">
                <a:moveTo>
                  <a:pt x="1828800" y="6096"/>
                </a:moveTo>
                <a:lnTo>
                  <a:pt x="1818131" y="6096"/>
                </a:lnTo>
                <a:lnTo>
                  <a:pt x="1816608" y="4572"/>
                </a:lnTo>
                <a:lnTo>
                  <a:pt x="1818131" y="3048"/>
                </a:lnTo>
                <a:lnTo>
                  <a:pt x="1818131" y="0"/>
                </a:lnTo>
                <a:lnTo>
                  <a:pt x="1828800" y="0"/>
                </a:lnTo>
                <a:lnTo>
                  <a:pt x="1828800" y="6096"/>
                </a:lnTo>
                <a:close/>
              </a:path>
              <a:path w="3629025" h="169545">
                <a:moveTo>
                  <a:pt x="1845564" y="6096"/>
                </a:moveTo>
                <a:lnTo>
                  <a:pt x="1836420" y="6096"/>
                </a:lnTo>
                <a:lnTo>
                  <a:pt x="1834896" y="4572"/>
                </a:lnTo>
                <a:lnTo>
                  <a:pt x="1834896" y="1524"/>
                </a:lnTo>
                <a:lnTo>
                  <a:pt x="1836420" y="0"/>
                </a:lnTo>
                <a:lnTo>
                  <a:pt x="1845564" y="0"/>
                </a:lnTo>
                <a:lnTo>
                  <a:pt x="1847088" y="1524"/>
                </a:lnTo>
                <a:lnTo>
                  <a:pt x="1847088" y="4572"/>
                </a:lnTo>
                <a:lnTo>
                  <a:pt x="1845564" y="6096"/>
                </a:lnTo>
                <a:close/>
              </a:path>
              <a:path w="3629025" h="169545">
                <a:moveTo>
                  <a:pt x="1865376" y="6096"/>
                </a:moveTo>
                <a:lnTo>
                  <a:pt x="1854708" y="6096"/>
                </a:lnTo>
                <a:lnTo>
                  <a:pt x="1853184" y="4572"/>
                </a:lnTo>
                <a:lnTo>
                  <a:pt x="1853184" y="1524"/>
                </a:lnTo>
                <a:lnTo>
                  <a:pt x="1854708" y="0"/>
                </a:lnTo>
                <a:lnTo>
                  <a:pt x="1863852" y="0"/>
                </a:lnTo>
                <a:lnTo>
                  <a:pt x="1865376" y="1524"/>
                </a:lnTo>
                <a:lnTo>
                  <a:pt x="1865376" y="6096"/>
                </a:lnTo>
                <a:close/>
              </a:path>
              <a:path w="3629025" h="169545">
                <a:moveTo>
                  <a:pt x="1882139" y="7619"/>
                </a:moveTo>
                <a:lnTo>
                  <a:pt x="1880615" y="7619"/>
                </a:lnTo>
                <a:lnTo>
                  <a:pt x="1874520" y="6096"/>
                </a:lnTo>
                <a:lnTo>
                  <a:pt x="1871472" y="6096"/>
                </a:lnTo>
                <a:lnTo>
                  <a:pt x="1871472" y="1524"/>
                </a:lnTo>
                <a:lnTo>
                  <a:pt x="1883664" y="1524"/>
                </a:lnTo>
                <a:lnTo>
                  <a:pt x="1883664" y="6096"/>
                </a:lnTo>
                <a:lnTo>
                  <a:pt x="1882139" y="7619"/>
                </a:lnTo>
                <a:close/>
              </a:path>
              <a:path w="3629025" h="169545">
                <a:moveTo>
                  <a:pt x="1900428" y="7619"/>
                </a:moveTo>
                <a:lnTo>
                  <a:pt x="1891284" y="7619"/>
                </a:lnTo>
                <a:lnTo>
                  <a:pt x="1889760" y="6096"/>
                </a:lnTo>
                <a:lnTo>
                  <a:pt x="1889760" y="3048"/>
                </a:lnTo>
                <a:lnTo>
                  <a:pt x="1891284" y="1524"/>
                </a:lnTo>
                <a:lnTo>
                  <a:pt x="1900428" y="1524"/>
                </a:lnTo>
                <a:lnTo>
                  <a:pt x="1901952" y="3048"/>
                </a:lnTo>
                <a:lnTo>
                  <a:pt x="1901952" y="6096"/>
                </a:lnTo>
                <a:lnTo>
                  <a:pt x="1900428" y="7619"/>
                </a:lnTo>
                <a:close/>
              </a:path>
              <a:path w="3629025" h="169545">
                <a:moveTo>
                  <a:pt x="1918715" y="7619"/>
                </a:moveTo>
                <a:lnTo>
                  <a:pt x="1909572" y="7619"/>
                </a:lnTo>
                <a:lnTo>
                  <a:pt x="1908047" y="6096"/>
                </a:lnTo>
                <a:lnTo>
                  <a:pt x="1908047" y="3048"/>
                </a:lnTo>
                <a:lnTo>
                  <a:pt x="1909572" y="1524"/>
                </a:lnTo>
                <a:lnTo>
                  <a:pt x="1918715" y="1524"/>
                </a:lnTo>
                <a:lnTo>
                  <a:pt x="1920239" y="3048"/>
                </a:lnTo>
                <a:lnTo>
                  <a:pt x="1920239" y="6096"/>
                </a:lnTo>
                <a:lnTo>
                  <a:pt x="1918715" y="7619"/>
                </a:lnTo>
                <a:close/>
              </a:path>
              <a:path w="3629025" h="169545">
                <a:moveTo>
                  <a:pt x="1937004" y="7619"/>
                </a:moveTo>
                <a:lnTo>
                  <a:pt x="1927860" y="7619"/>
                </a:lnTo>
                <a:lnTo>
                  <a:pt x="1926336" y="6096"/>
                </a:lnTo>
                <a:lnTo>
                  <a:pt x="1926336" y="3048"/>
                </a:lnTo>
                <a:lnTo>
                  <a:pt x="1927860" y="1524"/>
                </a:lnTo>
                <a:lnTo>
                  <a:pt x="1937004" y="1524"/>
                </a:lnTo>
                <a:lnTo>
                  <a:pt x="1938528" y="3048"/>
                </a:lnTo>
                <a:lnTo>
                  <a:pt x="1938528" y="6096"/>
                </a:lnTo>
                <a:lnTo>
                  <a:pt x="1937004" y="7619"/>
                </a:lnTo>
                <a:close/>
              </a:path>
              <a:path w="3629025" h="169545">
                <a:moveTo>
                  <a:pt x="1955292" y="7619"/>
                </a:moveTo>
                <a:lnTo>
                  <a:pt x="1944623" y="7619"/>
                </a:lnTo>
                <a:lnTo>
                  <a:pt x="1944623" y="3048"/>
                </a:lnTo>
                <a:lnTo>
                  <a:pt x="1946147" y="1524"/>
                </a:lnTo>
                <a:lnTo>
                  <a:pt x="1955292" y="1524"/>
                </a:lnTo>
                <a:lnTo>
                  <a:pt x="1956815" y="3048"/>
                </a:lnTo>
                <a:lnTo>
                  <a:pt x="1956815" y="4572"/>
                </a:lnTo>
                <a:lnTo>
                  <a:pt x="1955292" y="6096"/>
                </a:lnTo>
                <a:lnTo>
                  <a:pt x="1955292" y="7619"/>
                </a:lnTo>
                <a:close/>
              </a:path>
              <a:path w="3629025" h="169545">
                <a:moveTo>
                  <a:pt x="1972055" y="7619"/>
                </a:moveTo>
                <a:lnTo>
                  <a:pt x="1962912" y="7619"/>
                </a:lnTo>
                <a:lnTo>
                  <a:pt x="1961388" y="6096"/>
                </a:lnTo>
                <a:lnTo>
                  <a:pt x="1961388" y="3048"/>
                </a:lnTo>
                <a:lnTo>
                  <a:pt x="1962912" y="1524"/>
                </a:lnTo>
                <a:lnTo>
                  <a:pt x="1973580" y="1524"/>
                </a:lnTo>
                <a:lnTo>
                  <a:pt x="1973580" y="6096"/>
                </a:lnTo>
                <a:lnTo>
                  <a:pt x="1972055" y="7619"/>
                </a:lnTo>
                <a:close/>
              </a:path>
              <a:path w="3629025" h="169545">
                <a:moveTo>
                  <a:pt x="1990344" y="7619"/>
                </a:moveTo>
                <a:lnTo>
                  <a:pt x="1981200" y="7619"/>
                </a:lnTo>
                <a:lnTo>
                  <a:pt x="1979676" y="6096"/>
                </a:lnTo>
                <a:lnTo>
                  <a:pt x="1979676" y="3048"/>
                </a:lnTo>
                <a:lnTo>
                  <a:pt x="1981200" y="1524"/>
                </a:lnTo>
                <a:lnTo>
                  <a:pt x="1990344" y="1524"/>
                </a:lnTo>
                <a:lnTo>
                  <a:pt x="1991868" y="3048"/>
                </a:lnTo>
                <a:lnTo>
                  <a:pt x="1991868" y="6096"/>
                </a:lnTo>
                <a:lnTo>
                  <a:pt x="1990344" y="7619"/>
                </a:lnTo>
                <a:close/>
              </a:path>
              <a:path w="3629025" h="169545">
                <a:moveTo>
                  <a:pt x="2010155" y="7619"/>
                </a:moveTo>
                <a:lnTo>
                  <a:pt x="1997964" y="7619"/>
                </a:lnTo>
                <a:lnTo>
                  <a:pt x="1997964" y="3048"/>
                </a:lnTo>
                <a:lnTo>
                  <a:pt x="1999488" y="1524"/>
                </a:lnTo>
                <a:lnTo>
                  <a:pt x="2007108" y="1524"/>
                </a:lnTo>
                <a:lnTo>
                  <a:pt x="2008631" y="3048"/>
                </a:lnTo>
                <a:lnTo>
                  <a:pt x="2010155" y="3048"/>
                </a:lnTo>
                <a:lnTo>
                  <a:pt x="2010155" y="7619"/>
                </a:lnTo>
                <a:close/>
              </a:path>
              <a:path w="3629025" h="169545">
                <a:moveTo>
                  <a:pt x="2026920" y="9144"/>
                </a:moveTo>
                <a:lnTo>
                  <a:pt x="2017776" y="9144"/>
                </a:lnTo>
                <a:lnTo>
                  <a:pt x="2016252" y="7619"/>
                </a:lnTo>
                <a:lnTo>
                  <a:pt x="2016252" y="3048"/>
                </a:lnTo>
                <a:lnTo>
                  <a:pt x="2026920" y="3048"/>
                </a:lnTo>
                <a:lnTo>
                  <a:pt x="2028444" y="4572"/>
                </a:lnTo>
                <a:lnTo>
                  <a:pt x="2028444" y="7619"/>
                </a:lnTo>
                <a:lnTo>
                  <a:pt x="2026920" y="9144"/>
                </a:lnTo>
                <a:close/>
              </a:path>
              <a:path w="3629025" h="169545">
                <a:moveTo>
                  <a:pt x="2045208" y="9144"/>
                </a:moveTo>
                <a:lnTo>
                  <a:pt x="2036064" y="9144"/>
                </a:lnTo>
                <a:lnTo>
                  <a:pt x="2034539" y="7619"/>
                </a:lnTo>
                <a:lnTo>
                  <a:pt x="2034539" y="4572"/>
                </a:lnTo>
                <a:lnTo>
                  <a:pt x="2036064" y="3048"/>
                </a:lnTo>
                <a:lnTo>
                  <a:pt x="2045208" y="3048"/>
                </a:lnTo>
                <a:lnTo>
                  <a:pt x="2046731" y="4572"/>
                </a:lnTo>
                <a:lnTo>
                  <a:pt x="2046731" y="7619"/>
                </a:lnTo>
                <a:lnTo>
                  <a:pt x="2045208" y="9144"/>
                </a:lnTo>
                <a:close/>
              </a:path>
              <a:path w="3629025" h="169545">
                <a:moveTo>
                  <a:pt x="2063496" y="9144"/>
                </a:moveTo>
                <a:lnTo>
                  <a:pt x="2054352" y="9144"/>
                </a:lnTo>
                <a:lnTo>
                  <a:pt x="2052828" y="7619"/>
                </a:lnTo>
                <a:lnTo>
                  <a:pt x="2052828" y="4572"/>
                </a:lnTo>
                <a:lnTo>
                  <a:pt x="2054352" y="3048"/>
                </a:lnTo>
                <a:lnTo>
                  <a:pt x="2063496" y="3048"/>
                </a:lnTo>
                <a:lnTo>
                  <a:pt x="2065020" y="4572"/>
                </a:lnTo>
                <a:lnTo>
                  <a:pt x="2065020" y="7619"/>
                </a:lnTo>
                <a:lnTo>
                  <a:pt x="2063496" y="9144"/>
                </a:lnTo>
                <a:close/>
              </a:path>
              <a:path w="3629025" h="169545">
                <a:moveTo>
                  <a:pt x="2081784" y="10667"/>
                </a:moveTo>
                <a:lnTo>
                  <a:pt x="2080260" y="9144"/>
                </a:lnTo>
                <a:lnTo>
                  <a:pt x="2071115" y="9144"/>
                </a:lnTo>
                <a:lnTo>
                  <a:pt x="2071115" y="4572"/>
                </a:lnTo>
                <a:lnTo>
                  <a:pt x="2072639" y="3048"/>
                </a:lnTo>
                <a:lnTo>
                  <a:pt x="2074164" y="3048"/>
                </a:lnTo>
                <a:lnTo>
                  <a:pt x="2080260" y="4572"/>
                </a:lnTo>
                <a:lnTo>
                  <a:pt x="2083308" y="4572"/>
                </a:lnTo>
                <a:lnTo>
                  <a:pt x="2083308" y="9144"/>
                </a:lnTo>
                <a:lnTo>
                  <a:pt x="2081784" y="10667"/>
                </a:lnTo>
                <a:close/>
              </a:path>
              <a:path w="3629025" h="169545">
                <a:moveTo>
                  <a:pt x="2098547" y="10667"/>
                </a:moveTo>
                <a:lnTo>
                  <a:pt x="2089404" y="10667"/>
                </a:lnTo>
                <a:lnTo>
                  <a:pt x="2089404" y="4572"/>
                </a:lnTo>
                <a:lnTo>
                  <a:pt x="2100072" y="4572"/>
                </a:lnTo>
                <a:lnTo>
                  <a:pt x="2100072" y="9144"/>
                </a:lnTo>
                <a:lnTo>
                  <a:pt x="2098547" y="10667"/>
                </a:lnTo>
                <a:close/>
              </a:path>
              <a:path w="3629025" h="169545">
                <a:moveTo>
                  <a:pt x="2116836" y="10667"/>
                </a:moveTo>
                <a:lnTo>
                  <a:pt x="2107692" y="10667"/>
                </a:lnTo>
                <a:lnTo>
                  <a:pt x="2106168" y="9144"/>
                </a:lnTo>
                <a:lnTo>
                  <a:pt x="2106168" y="6096"/>
                </a:lnTo>
                <a:lnTo>
                  <a:pt x="2107692" y="4572"/>
                </a:lnTo>
                <a:lnTo>
                  <a:pt x="2116836" y="4572"/>
                </a:lnTo>
                <a:lnTo>
                  <a:pt x="2118360" y="6096"/>
                </a:lnTo>
                <a:lnTo>
                  <a:pt x="2118360" y="9144"/>
                </a:lnTo>
                <a:lnTo>
                  <a:pt x="2116836" y="10667"/>
                </a:lnTo>
                <a:close/>
              </a:path>
              <a:path w="3629025" h="169545">
                <a:moveTo>
                  <a:pt x="2135123" y="12192"/>
                </a:moveTo>
                <a:lnTo>
                  <a:pt x="2127504" y="12192"/>
                </a:lnTo>
                <a:lnTo>
                  <a:pt x="2125980" y="10667"/>
                </a:lnTo>
                <a:lnTo>
                  <a:pt x="2124455" y="10667"/>
                </a:lnTo>
                <a:lnTo>
                  <a:pt x="2124455" y="6096"/>
                </a:lnTo>
                <a:lnTo>
                  <a:pt x="2135123" y="6096"/>
                </a:lnTo>
                <a:lnTo>
                  <a:pt x="2136647" y="7619"/>
                </a:lnTo>
                <a:lnTo>
                  <a:pt x="2136647" y="10667"/>
                </a:lnTo>
                <a:lnTo>
                  <a:pt x="2135123" y="12192"/>
                </a:lnTo>
                <a:close/>
              </a:path>
              <a:path w="3629025" h="169545">
                <a:moveTo>
                  <a:pt x="2153412" y="12192"/>
                </a:moveTo>
                <a:lnTo>
                  <a:pt x="2144268" y="12192"/>
                </a:lnTo>
                <a:lnTo>
                  <a:pt x="2142744" y="10667"/>
                </a:lnTo>
                <a:lnTo>
                  <a:pt x="2142744" y="7619"/>
                </a:lnTo>
                <a:lnTo>
                  <a:pt x="2144268" y="6096"/>
                </a:lnTo>
                <a:lnTo>
                  <a:pt x="2153412" y="6096"/>
                </a:lnTo>
                <a:lnTo>
                  <a:pt x="2154936" y="7619"/>
                </a:lnTo>
                <a:lnTo>
                  <a:pt x="2154936" y="10667"/>
                </a:lnTo>
                <a:lnTo>
                  <a:pt x="2153412" y="12192"/>
                </a:lnTo>
                <a:close/>
              </a:path>
              <a:path w="3629025" h="169545">
                <a:moveTo>
                  <a:pt x="2173223" y="12192"/>
                </a:moveTo>
                <a:lnTo>
                  <a:pt x="2162555" y="12192"/>
                </a:lnTo>
                <a:lnTo>
                  <a:pt x="2161031" y="10667"/>
                </a:lnTo>
                <a:lnTo>
                  <a:pt x="2161031" y="7619"/>
                </a:lnTo>
                <a:lnTo>
                  <a:pt x="2162555" y="6096"/>
                </a:lnTo>
                <a:lnTo>
                  <a:pt x="2170176" y="6096"/>
                </a:lnTo>
                <a:lnTo>
                  <a:pt x="2171700" y="7619"/>
                </a:lnTo>
                <a:lnTo>
                  <a:pt x="2173223" y="7619"/>
                </a:lnTo>
                <a:lnTo>
                  <a:pt x="2173223" y="12192"/>
                </a:lnTo>
                <a:close/>
              </a:path>
              <a:path w="3629025" h="169545">
                <a:moveTo>
                  <a:pt x="2189988" y="13716"/>
                </a:moveTo>
                <a:lnTo>
                  <a:pt x="2180844" y="13716"/>
                </a:lnTo>
                <a:lnTo>
                  <a:pt x="2179320" y="12192"/>
                </a:lnTo>
                <a:lnTo>
                  <a:pt x="2179320" y="9144"/>
                </a:lnTo>
                <a:lnTo>
                  <a:pt x="2180844" y="7619"/>
                </a:lnTo>
                <a:lnTo>
                  <a:pt x="2189988" y="7619"/>
                </a:lnTo>
                <a:lnTo>
                  <a:pt x="2191512" y="9144"/>
                </a:lnTo>
                <a:lnTo>
                  <a:pt x="2191512" y="12192"/>
                </a:lnTo>
                <a:lnTo>
                  <a:pt x="2189988" y="13716"/>
                </a:lnTo>
                <a:close/>
              </a:path>
              <a:path w="3629025" h="169545">
                <a:moveTo>
                  <a:pt x="2208276" y="13716"/>
                </a:moveTo>
                <a:lnTo>
                  <a:pt x="2199131" y="13716"/>
                </a:lnTo>
                <a:lnTo>
                  <a:pt x="2197608" y="12192"/>
                </a:lnTo>
                <a:lnTo>
                  <a:pt x="2197608" y="9144"/>
                </a:lnTo>
                <a:lnTo>
                  <a:pt x="2199131" y="7619"/>
                </a:lnTo>
                <a:lnTo>
                  <a:pt x="2208276" y="7619"/>
                </a:lnTo>
                <a:lnTo>
                  <a:pt x="2209800" y="9144"/>
                </a:lnTo>
                <a:lnTo>
                  <a:pt x="2209800" y="12192"/>
                </a:lnTo>
                <a:lnTo>
                  <a:pt x="2208276" y="13716"/>
                </a:lnTo>
                <a:close/>
              </a:path>
              <a:path w="3629025" h="169545">
                <a:moveTo>
                  <a:pt x="2226564" y="15240"/>
                </a:moveTo>
                <a:lnTo>
                  <a:pt x="2217420" y="15240"/>
                </a:lnTo>
                <a:lnTo>
                  <a:pt x="2215896" y="13716"/>
                </a:lnTo>
                <a:lnTo>
                  <a:pt x="2215896" y="9144"/>
                </a:lnTo>
                <a:lnTo>
                  <a:pt x="2226564" y="9144"/>
                </a:lnTo>
                <a:lnTo>
                  <a:pt x="2228088" y="10667"/>
                </a:lnTo>
                <a:lnTo>
                  <a:pt x="2226564" y="12192"/>
                </a:lnTo>
                <a:lnTo>
                  <a:pt x="2226564" y="15240"/>
                </a:lnTo>
                <a:close/>
              </a:path>
              <a:path w="3629025" h="169545">
                <a:moveTo>
                  <a:pt x="2243328" y="15240"/>
                </a:moveTo>
                <a:lnTo>
                  <a:pt x="2234184" y="15240"/>
                </a:lnTo>
                <a:lnTo>
                  <a:pt x="2232660" y="13716"/>
                </a:lnTo>
                <a:lnTo>
                  <a:pt x="2232660" y="10667"/>
                </a:lnTo>
                <a:lnTo>
                  <a:pt x="2234184" y="9144"/>
                </a:lnTo>
                <a:lnTo>
                  <a:pt x="2244852" y="9144"/>
                </a:lnTo>
                <a:lnTo>
                  <a:pt x="2244852" y="13716"/>
                </a:lnTo>
                <a:lnTo>
                  <a:pt x="2243328" y="15240"/>
                </a:lnTo>
                <a:close/>
              </a:path>
              <a:path w="3629025" h="169545">
                <a:moveTo>
                  <a:pt x="2263139" y="15240"/>
                </a:moveTo>
                <a:lnTo>
                  <a:pt x="2252472" y="15240"/>
                </a:lnTo>
                <a:lnTo>
                  <a:pt x="2250947" y="13716"/>
                </a:lnTo>
                <a:lnTo>
                  <a:pt x="2250947" y="10667"/>
                </a:lnTo>
                <a:lnTo>
                  <a:pt x="2252472" y="9144"/>
                </a:lnTo>
                <a:lnTo>
                  <a:pt x="2260092" y="9144"/>
                </a:lnTo>
                <a:lnTo>
                  <a:pt x="2261615" y="10667"/>
                </a:lnTo>
                <a:lnTo>
                  <a:pt x="2263139" y="10667"/>
                </a:lnTo>
                <a:lnTo>
                  <a:pt x="2263139" y="15240"/>
                </a:lnTo>
                <a:close/>
              </a:path>
              <a:path w="3629025" h="169545">
                <a:moveTo>
                  <a:pt x="2279904" y="16764"/>
                </a:moveTo>
                <a:lnTo>
                  <a:pt x="2270760" y="16764"/>
                </a:lnTo>
                <a:lnTo>
                  <a:pt x="2269236" y="15240"/>
                </a:lnTo>
                <a:lnTo>
                  <a:pt x="2269236" y="12192"/>
                </a:lnTo>
                <a:lnTo>
                  <a:pt x="2270760" y="10667"/>
                </a:lnTo>
                <a:lnTo>
                  <a:pt x="2279904" y="10667"/>
                </a:lnTo>
                <a:lnTo>
                  <a:pt x="2281428" y="12192"/>
                </a:lnTo>
                <a:lnTo>
                  <a:pt x="2281428" y="15240"/>
                </a:lnTo>
                <a:lnTo>
                  <a:pt x="2279904" y="16764"/>
                </a:lnTo>
                <a:close/>
              </a:path>
              <a:path w="3629025" h="169545">
                <a:moveTo>
                  <a:pt x="2298192" y="18287"/>
                </a:moveTo>
                <a:lnTo>
                  <a:pt x="2296668" y="18287"/>
                </a:lnTo>
                <a:lnTo>
                  <a:pt x="2290572" y="16764"/>
                </a:lnTo>
                <a:lnTo>
                  <a:pt x="2289047" y="16764"/>
                </a:lnTo>
                <a:lnTo>
                  <a:pt x="2287523" y="15240"/>
                </a:lnTo>
                <a:lnTo>
                  <a:pt x="2287523" y="12192"/>
                </a:lnTo>
                <a:lnTo>
                  <a:pt x="2289047" y="10667"/>
                </a:lnTo>
                <a:lnTo>
                  <a:pt x="2290572" y="10667"/>
                </a:lnTo>
                <a:lnTo>
                  <a:pt x="2296668" y="12192"/>
                </a:lnTo>
                <a:lnTo>
                  <a:pt x="2298192" y="12192"/>
                </a:lnTo>
                <a:lnTo>
                  <a:pt x="2299715" y="13716"/>
                </a:lnTo>
                <a:lnTo>
                  <a:pt x="2299715" y="16764"/>
                </a:lnTo>
                <a:lnTo>
                  <a:pt x="2298192" y="18287"/>
                </a:lnTo>
                <a:close/>
              </a:path>
              <a:path w="3629025" h="169545">
                <a:moveTo>
                  <a:pt x="2316480" y="18287"/>
                </a:moveTo>
                <a:lnTo>
                  <a:pt x="2307336" y="18287"/>
                </a:lnTo>
                <a:lnTo>
                  <a:pt x="2305812" y="16764"/>
                </a:lnTo>
                <a:lnTo>
                  <a:pt x="2305812" y="13716"/>
                </a:lnTo>
                <a:lnTo>
                  <a:pt x="2307336" y="12192"/>
                </a:lnTo>
                <a:lnTo>
                  <a:pt x="2316480" y="12192"/>
                </a:lnTo>
                <a:lnTo>
                  <a:pt x="2318004" y="13716"/>
                </a:lnTo>
                <a:lnTo>
                  <a:pt x="2318004" y="16764"/>
                </a:lnTo>
                <a:lnTo>
                  <a:pt x="2316480" y="18287"/>
                </a:lnTo>
                <a:close/>
              </a:path>
              <a:path w="3629025" h="169545">
                <a:moveTo>
                  <a:pt x="2334768" y="19812"/>
                </a:moveTo>
                <a:lnTo>
                  <a:pt x="2325623" y="19812"/>
                </a:lnTo>
                <a:lnTo>
                  <a:pt x="2324100" y="18287"/>
                </a:lnTo>
                <a:lnTo>
                  <a:pt x="2324100" y="13716"/>
                </a:lnTo>
                <a:lnTo>
                  <a:pt x="2334768" y="13716"/>
                </a:lnTo>
                <a:lnTo>
                  <a:pt x="2336292" y="15240"/>
                </a:lnTo>
                <a:lnTo>
                  <a:pt x="2336292" y="18287"/>
                </a:lnTo>
                <a:lnTo>
                  <a:pt x="2334768" y="19812"/>
                </a:lnTo>
                <a:close/>
              </a:path>
              <a:path w="3629025" h="169545">
                <a:moveTo>
                  <a:pt x="2351531" y="21335"/>
                </a:moveTo>
                <a:lnTo>
                  <a:pt x="2350008" y="21335"/>
                </a:lnTo>
                <a:lnTo>
                  <a:pt x="2343912" y="19812"/>
                </a:lnTo>
                <a:lnTo>
                  <a:pt x="2342388" y="19812"/>
                </a:lnTo>
                <a:lnTo>
                  <a:pt x="2342388" y="15240"/>
                </a:lnTo>
                <a:lnTo>
                  <a:pt x="2343912" y="13716"/>
                </a:lnTo>
                <a:lnTo>
                  <a:pt x="2345436" y="13716"/>
                </a:lnTo>
                <a:lnTo>
                  <a:pt x="2351531" y="15240"/>
                </a:lnTo>
                <a:lnTo>
                  <a:pt x="2353056" y="15240"/>
                </a:lnTo>
                <a:lnTo>
                  <a:pt x="2354580" y="16764"/>
                </a:lnTo>
                <a:lnTo>
                  <a:pt x="2353056" y="18287"/>
                </a:lnTo>
                <a:lnTo>
                  <a:pt x="2353056" y="19812"/>
                </a:lnTo>
                <a:lnTo>
                  <a:pt x="2351531" y="21335"/>
                </a:lnTo>
                <a:close/>
              </a:path>
              <a:path w="3629025" h="169545">
                <a:moveTo>
                  <a:pt x="2369820" y="21335"/>
                </a:moveTo>
                <a:lnTo>
                  <a:pt x="2360676" y="21335"/>
                </a:lnTo>
                <a:lnTo>
                  <a:pt x="2359152" y="19812"/>
                </a:lnTo>
                <a:lnTo>
                  <a:pt x="2359152" y="18287"/>
                </a:lnTo>
                <a:lnTo>
                  <a:pt x="2360676" y="16764"/>
                </a:lnTo>
                <a:lnTo>
                  <a:pt x="2360676" y="15240"/>
                </a:lnTo>
                <a:lnTo>
                  <a:pt x="2371344" y="15240"/>
                </a:lnTo>
                <a:lnTo>
                  <a:pt x="2371344" y="19812"/>
                </a:lnTo>
                <a:lnTo>
                  <a:pt x="2369820" y="21335"/>
                </a:lnTo>
                <a:close/>
              </a:path>
              <a:path w="3629025" h="169545">
                <a:moveTo>
                  <a:pt x="2388108" y="22860"/>
                </a:moveTo>
                <a:lnTo>
                  <a:pt x="2378964" y="22860"/>
                </a:lnTo>
                <a:lnTo>
                  <a:pt x="2377439" y="21335"/>
                </a:lnTo>
                <a:lnTo>
                  <a:pt x="2377439" y="16764"/>
                </a:lnTo>
                <a:lnTo>
                  <a:pt x="2388108" y="16764"/>
                </a:lnTo>
                <a:lnTo>
                  <a:pt x="2389631" y="18287"/>
                </a:lnTo>
                <a:lnTo>
                  <a:pt x="2389631" y="21335"/>
                </a:lnTo>
                <a:lnTo>
                  <a:pt x="2388108" y="22860"/>
                </a:lnTo>
                <a:close/>
              </a:path>
              <a:path w="3629025" h="169545">
                <a:moveTo>
                  <a:pt x="2406396" y="24383"/>
                </a:moveTo>
                <a:lnTo>
                  <a:pt x="2404872" y="24383"/>
                </a:lnTo>
                <a:lnTo>
                  <a:pt x="2398776" y="22860"/>
                </a:lnTo>
                <a:lnTo>
                  <a:pt x="2397252" y="22860"/>
                </a:lnTo>
                <a:lnTo>
                  <a:pt x="2395728" y="21335"/>
                </a:lnTo>
                <a:lnTo>
                  <a:pt x="2395728" y="18287"/>
                </a:lnTo>
                <a:lnTo>
                  <a:pt x="2397252" y="16764"/>
                </a:lnTo>
                <a:lnTo>
                  <a:pt x="2398776" y="16764"/>
                </a:lnTo>
                <a:lnTo>
                  <a:pt x="2404872" y="18287"/>
                </a:lnTo>
                <a:lnTo>
                  <a:pt x="2406396" y="18287"/>
                </a:lnTo>
                <a:lnTo>
                  <a:pt x="2407920" y="19812"/>
                </a:lnTo>
                <a:lnTo>
                  <a:pt x="2407920" y="22860"/>
                </a:lnTo>
                <a:lnTo>
                  <a:pt x="2406396" y="24383"/>
                </a:lnTo>
                <a:close/>
              </a:path>
              <a:path w="3629025" h="169545">
                <a:moveTo>
                  <a:pt x="2424684" y="24383"/>
                </a:moveTo>
                <a:lnTo>
                  <a:pt x="2415539" y="24383"/>
                </a:lnTo>
                <a:lnTo>
                  <a:pt x="2414015" y="22860"/>
                </a:lnTo>
                <a:lnTo>
                  <a:pt x="2414015" y="19812"/>
                </a:lnTo>
                <a:lnTo>
                  <a:pt x="2415539" y="18287"/>
                </a:lnTo>
                <a:lnTo>
                  <a:pt x="2424684" y="18287"/>
                </a:lnTo>
                <a:lnTo>
                  <a:pt x="2426208" y="19812"/>
                </a:lnTo>
                <a:lnTo>
                  <a:pt x="2426208" y="22860"/>
                </a:lnTo>
                <a:lnTo>
                  <a:pt x="2424684" y="24383"/>
                </a:lnTo>
                <a:close/>
              </a:path>
              <a:path w="3629025" h="169545">
                <a:moveTo>
                  <a:pt x="2442972" y="25908"/>
                </a:moveTo>
                <a:lnTo>
                  <a:pt x="2433828" y="25908"/>
                </a:lnTo>
                <a:lnTo>
                  <a:pt x="2432304" y="24383"/>
                </a:lnTo>
                <a:lnTo>
                  <a:pt x="2432304" y="19812"/>
                </a:lnTo>
                <a:lnTo>
                  <a:pt x="2442972" y="19812"/>
                </a:lnTo>
                <a:lnTo>
                  <a:pt x="2444496" y="21335"/>
                </a:lnTo>
                <a:lnTo>
                  <a:pt x="2444496" y="24383"/>
                </a:lnTo>
                <a:lnTo>
                  <a:pt x="2442972" y="25908"/>
                </a:lnTo>
                <a:close/>
              </a:path>
              <a:path w="3629025" h="169545">
                <a:moveTo>
                  <a:pt x="2461260" y="27432"/>
                </a:moveTo>
                <a:lnTo>
                  <a:pt x="2459736" y="27432"/>
                </a:lnTo>
                <a:lnTo>
                  <a:pt x="2453639" y="25908"/>
                </a:lnTo>
                <a:lnTo>
                  <a:pt x="2450592" y="25908"/>
                </a:lnTo>
                <a:lnTo>
                  <a:pt x="2450592" y="21335"/>
                </a:lnTo>
                <a:lnTo>
                  <a:pt x="2452115" y="19812"/>
                </a:lnTo>
                <a:lnTo>
                  <a:pt x="2453639" y="19812"/>
                </a:lnTo>
                <a:lnTo>
                  <a:pt x="2459736" y="21335"/>
                </a:lnTo>
                <a:lnTo>
                  <a:pt x="2461260" y="21335"/>
                </a:lnTo>
                <a:lnTo>
                  <a:pt x="2462784" y="22860"/>
                </a:lnTo>
                <a:lnTo>
                  <a:pt x="2462784" y="25908"/>
                </a:lnTo>
                <a:lnTo>
                  <a:pt x="2461260" y="27432"/>
                </a:lnTo>
                <a:close/>
              </a:path>
              <a:path w="3629025" h="169545">
                <a:moveTo>
                  <a:pt x="2478023" y="27432"/>
                </a:moveTo>
                <a:lnTo>
                  <a:pt x="2468880" y="27432"/>
                </a:lnTo>
                <a:lnTo>
                  <a:pt x="2467356" y="25908"/>
                </a:lnTo>
                <a:lnTo>
                  <a:pt x="2468880" y="24383"/>
                </a:lnTo>
                <a:lnTo>
                  <a:pt x="2468880" y="22860"/>
                </a:lnTo>
                <a:lnTo>
                  <a:pt x="2470404" y="21335"/>
                </a:lnTo>
                <a:lnTo>
                  <a:pt x="2479547" y="21335"/>
                </a:lnTo>
                <a:lnTo>
                  <a:pt x="2481072" y="22860"/>
                </a:lnTo>
                <a:lnTo>
                  <a:pt x="2479547" y="24383"/>
                </a:lnTo>
                <a:lnTo>
                  <a:pt x="2479547" y="25908"/>
                </a:lnTo>
                <a:lnTo>
                  <a:pt x="2478023" y="27432"/>
                </a:lnTo>
                <a:close/>
              </a:path>
              <a:path w="3629025" h="169545">
                <a:moveTo>
                  <a:pt x="2496312" y="28956"/>
                </a:moveTo>
                <a:lnTo>
                  <a:pt x="2487168" y="28956"/>
                </a:lnTo>
                <a:lnTo>
                  <a:pt x="2485644" y="27432"/>
                </a:lnTo>
                <a:lnTo>
                  <a:pt x="2485644" y="22860"/>
                </a:lnTo>
                <a:lnTo>
                  <a:pt x="2497836" y="22860"/>
                </a:lnTo>
                <a:lnTo>
                  <a:pt x="2497836" y="27432"/>
                </a:lnTo>
                <a:lnTo>
                  <a:pt x="2496312" y="28956"/>
                </a:lnTo>
                <a:close/>
              </a:path>
              <a:path w="3629025" h="169545">
                <a:moveTo>
                  <a:pt x="2514600" y="30480"/>
                </a:moveTo>
                <a:lnTo>
                  <a:pt x="2513076" y="30480"/>
                </a:lnTo>
                <a:lnTo>
                  <a:pt x="2506980" y="28956"/>
                </a:lnTo>
                <a:lnTo>
                  <a:pt x="2505456" y="28956"/>
                </a:lnTo>
                <a:lnTo>
                  <a:pt x="2503931" y="27432"/>
                </a:lnTo>
                <a:lnTo>
                  <a:pt x="2503931" y="24383"/>
                </a:lnTo>
                <a:lnTo>
                  <a:pt x="2505456" y="22860"/>
                </a:lnTo>
                <a:lnTo>
                  <a:pt x="2506980" y="22860"/>
                </a:lnTo>
                <a:lnTo>
                  <a:pt x="2513076" y="24383"/>
                </a:lnTo>
                <a:lnTo>
                  <a:pt x="2514600" y="24383"/>
                </a:lnTo>
                <a:lnTo>
                  <a:pt x="2516123" y="25908"/>
                </a:lnTo>
                <a:lnTo>
                  <a:pt x="2516123" y="28956"/>
                </a:lnTo>
                <a:lnTo>
                  <a:pt x="2514600" y="30480"/>
                </a:lnTo>
                <a:close/>
              </a:path>
              <a:path w="3629025" h="169545">
                <a:moveTo>
                  <a:pt x="2532888" y="32003"/>
                </a:moveTo>
                <a:lnTo>
                  <a:pt x="2531364" y="32003"/>
                </a:lnTo>
                <a:lnTo>
                  <a:pt x="2525268" y="30480"/>
                </a:lnTo>
                <a:lnTo>
                  <a:pt x="2523744" y="30480"/>
                </a:lnTo>
                <a:lnTo>
                  <a:pt x="2522220" y="28956"/>
                </a:lnTo>
                <a:lnTo>
                  <a:pt x="2522220" y="25908"/>
                </a:lnTo>
                <a:lnTo>
                  <a:pt x="2523744" y="24383"/>
                </a:lnTo>
                <a:lnTo>
                  <a:pt x="2525268" y="24383"/>
                </a:lnTo>
                <a:lnTo>
                  <a:pt x="2531364" y="25908"/>
                </a:lnTo>
                <a:lnTo>
                  <a:pt x="2532888" y="25908"/>
                </a:lnTo>
                <a:lnTo>
                  <a:pt x="2534412" y="27432"/>
                </a:lnTo>
                <a:lnTo>
                  <a:pt x="2534412" y="30480"/>
                </a:lnTo>
                <a:lnTo>
                  <a:pt x="2532888" y="32003"/>
                </a:lnTo>
                <a:close/>
              </a:path>
              <a:path w="3629025" h="169545">
                <a:moveTo>
                  <a:pt x="2551176" y="33528"/>
                </a:moveTo>
                <a:lnTo>
                  <a:pt x="2549652" y="33528"/>
                </a:lnTo>
                <a:lnTo>
                  <a:pt x="2543556" y="32003"/>
                </a:lnTo>
                <a:lnTo>
                  <a:pt x="2542031" y="32003"/>
                </a:lnTo>
                <a:lnTo>
                  <a:pt x="2540508" y="30480"/>
                </a:lnTo>
                <a:lnTo>
                  <a:pt x="2540508" y="27432"/>
                </a:lnTo>
                <a:lnTo>
                  <a:pt x="2542031" y="25908"/>
                </a:lnTo>
                <a:lnTo>
                  <a:pt x="2543556" y="25908"/>
                </a:lnTo>
                <a:lnTo>
                  <a:pt x="2549652" y="27432"/>
                </a:lnTo>
                <a:lnTo>
                  <a:pt x="2551176" y="27432"/>
                </a:lnTo>
                <a:lnTo>
                  <a:pt x="2552700" y="28956"/>
                </a:lnTo>
                <a:lnTo>
                  <a:pt x="2552700" y="32003"/>
                </a:lnTo>
                <a:lnTo>
                  <a:pt x="2551176" y="33528"/>
                </a:lnTo>
                <a:close/>
              </a:path>
              <a:path w="3629025" h="169545">
                <a:moveTo>
                  <a:pt x="2569464" y="35051"/>
                </a:moveTo>
                <a:lnTo>
                  <a:pt x="2567939" y="33528"/>
                </a:lnTo>
                <a:lnTo>
                  <a:pt x="2558796" y="33528"/>
                </a:lnTo>
                <a:lnTo>
                  <a:pt x="2558796" y="28956"/>
                </a:lnTo>
                <a:lnTo>
                  <a:pt x="2560320" y="27432"/>
                </a:lnTo>
                <a:lnTo>
                  <a:pt x="2561844" y="27432"/>
                </a:lnTo>
                <a:lnTo>
                  <a:pt x="2567939" y="28956"/>
                </a:lnTo>
                <a:lnTo>
                  <a:pt x="2569464" y="28956"/>
                </a:lnTo>
                <a:lnTo>
                  <a:pt x="2570988" y="30480"/>
                </a:lnTo>
                <a:lnTo>
                  <a:pt x="2570988" y="33528"/>
                </a:lnTo>
                <a:lnTo>
                  <a:pt x="2569464" y="35051"/>
                </a:lnTo>
                <a:close/>
              </a:path>
              <a:path w="3629025" h="169545">
                <a:moveTo>
                  <a:pt x="2587752" y="35051"/>
                </a:moveTo>
                <a:lnTo>
                  <a:pt x="2577084" y="35051"/>
                </a:lnTo>
                <a:lnTo>
                  <a:pt x="2577084" y="30480"/>
                </a:lnTo>
                <a:lnTo>
                  <a:pt x="2578608" y="28956"/>
                </a:lnTo>
                <a:lnTo>
                  <a:pt x="2586228" y="28956"/>
                </a:lnTo>
                <a:lnTo>
                  <a:pt x="2587752" y="30480"/>
                </a:lnTo>
                <a:lnTo>
                  <a:pt x="2589276" y="30480"/>
                </a:lnTo>
                <a:lnTo>
                  <a:pt x="2587752" y="33528"/>
                </a:lnTo>
                <a:lnTo>
                  <a:pt x="2587752" y="35051"/>
                </a:lnTo>
                <a:close/>
              </a:path>
              <a:path w="3629025" h="169545">
                <a:moveTo>
                  <a:pt x="2606039" y="36576"/>
                </a:moveTo>
                <a:lnTo>
                  <a:pt x="2595372" y="36576"/>
                </a:lnTo>
                <a:lnTo>
                  <a:pt x="2593848" y="35051"/>
                </a:lnTo>
                <a:lnTo>
                  <a:pt x="2593848" y="33528"/>
                </a:lnTo>
                <a:lnTo>
                  <a:pt x="2595372" y="32003"/>
                </a:lnTo>
                <a:lnTo>
                  <a:pt x="2595372" y="30480"/>
                </a:lnTo>
                <a:lnTo>
                  <a:pt x="2606039" y="30480"/>
                </a:lnTo>
                <a:lnTo>
                  <a:pt x="2606039" y="36576"/>
                </a:lnTo>
                <a:close/>
              </a:path>
              <a:path w="3629025" h="169545">
                <a:moveTo>
                  <a:pt x="2624328" y="38100"/>
                </a:moveTo>
                <a:lnTo>
                  <a:pt x="2613660" y="38100"/>
                </a:lnTo>
                <a:lnTo>
                  <a:pt x="2612136" y="36576"/>
                </a:lnTo>
                <a:lnTo>
                  <a:pt x="2612136" y="33528"/>
                </a:lnTo>
                <a:lnTo>
                  <a:pt x="2613660" y="32003"/>
                </a:lnTo>
                <a:lnTo>
                  <a:pt x="2622804" y="32003"/>
                </a:lnTo>
                <a:lnTo>
                  <a:pt x="2624328" y="33528"/>
                </a:lnTo>
                <a:lnTo>
                  <a:pt x="2624328" y="38100"/>
                </a:lnTo>
                <a:close/>
              </a:path>
              <a:path w="3629025" h="169545">
                <a:moveTo>
                  <a:pt x="2641092" y="39624"/>
                </a:moveTo>
                <a:lnTo>
                  <a:pt x="2631948" y="39624"/>
                </a:lnTo>
                <a:lnTo>
                  <a:pt x="2630423" y="38100"/>
                </a:lnTo>
                <a:lnTo>
                  <a:pt x="2630423" y="35051"/>
                </a:lnTo>
                <a:lnTo>
                  <a:pt x="2631948" y="33528"/>
                </a:lnTo>
                <a:lnTo>
                  <a:pt x="2641092" y="33528"/>
                </a:lnTo>
                <a:lnTo>
                  <a:pt x="2642615" y="35051"/>
                </a:lnTo>
                <a:lnTo>
                  <a:pt x="2642615" y="38100"/>
                </a:lnTo>
                <a:lnTo>
                  <a:pt x="2641092" y="39624"/>
                </a:lnTo>
                <a:close/>
              </a:path>
              <a:path w="3629025" h="169545">
                <a:moveTo>
                  <a:pt x="2659380" y="41148"/>
                </a:moveTo>
                <a:lnTo>
                  <a:pt x="2650236" y="41148"/>
                </a:lnTo>
                <a:lnTo>
                  <a:pt x="2648712" y="39624"/>
                </a:lnTo>
                <a:lnTo>
                  <a:pt x="2648712" y="36576"/>
                </a:lnTo>
                <a:lnTo>
                  <a:pt x="2650236" y="35051"/>
                </a:lnTo>
                <a:lnTo>
                  <a:pt x="2659380" y="35051"/>
                </a:lnTo>
                <a:lnTo>
                  <a:pt x="2660904" y="36576"/>
                </a:lnTo>
                <a:lnTo>
                  <a:pt x="2660904" y="39624"/>
                </a:lnTo>
                <a:lnTo>
                  <a:pt x="2659380" y="41148"/>
                </a:lnTo>
                <a:close/>
              </a:path>
              <a:path w="3629025" h="169545">
                <a:moveTo>
                  <a:pt x="2677668" y="42672"/>
                </a:moveTo>
                <a:lnTo>
                  <a:pt x="2667000" y="42672"/>
                </a:lnTo>
                <a:lnTo>
                  <a:pt x="2667000" y="38100"/>
                </a:lnTo>
                <a:lnTo>
                  <a:pt x="2668523" y="36576"/>
                </a:lnTo>
                <a:lnTo>
                  <a:pt x="2677668" y="36576"/>
                </a:lnTo>
                <a:lnTo>
                  <a:pt x="2679192" y="38100"/>
                </a:lnTo>
                <a:lnTo>
                  <a:pt x="2679192" y="41148"/>
                </a:lnTo>
                <a:lnTo>
                  <a:pt x="2677668" y="42672"/>
                </a:lnTo>
                <a:close/>
              </a:path>
              <a:path w="3629025" h="169545">
                <a:moveTo>
                  <a:pt x="2694431" y="44196"/>
                </a:moveTo>
                <a:lnTo>
                  <a:pt x="2685288" y="44196"/>
                </a:lnTo>
                <a:lnTo>
                  <a:pt x="2685288" y="38100"/>
                </a:lnTo>
                <a:lnTo>
                  <a:pt x="2695956" y="38100"/>
                </a:lnTo>
                <a:lnTo>
                  <a:pt x="2697480" y="39624"/>
                </a:lnTo>
                <a:lnTo>
                  <a:pt x="2695956" y="41148"/>
                </a:lnTo>
                <a:lnTo>
                  <a:pt x="2695956" y="42672"/>
                </a:lnTo>
                <a:lnTo>
                  <a:pt x="2694431" y="44196"/>
                </a:lnTo>
                <a:close/>
              </a:path>
              <a:path w="3629025" h="169545">
                <a:moveTo>
                  <a:pt x="2712720" y="45719"/>
                </a:moveTo>
                <a:lnTo>
                  <a:pt x="2703576" y="45719"/>
                </a:lnTo>
                <a:lnTo>
                  <a:pt x="2702052" y="44196"/>
                </a:lnTo>
                <a:lnTo>
                  <a:pt x="2702052" y="41148"/>
                </a:lnTo>
                <a:lnTo>
                  <a:pt x="2703576" y="39624"/>
                </a:lnTo>
                <a:lnTo>
                  <a:pt x="2714244" y="39624"/>
                </a:lnTo>
                <a:lnTo>
                  <a:pt x="2714244" y="44196"/>
                </a:lnTo>
                <a:lnTo>
                  <a:pt x="2712720" y="45719"/>
                </a:lnTo>
                <a:close/>
              </a:path>
              <a:path w="3629025" h="169545">
                <a:moveTo>
                  <a:pt x="2731008" y="47244"/>
                </a:moveTo>
                <a:lnTo>
                  <a:pt x="2723388" y="47244"/>
                </a:lnTo>
                <a:lnTo>
                  <a:pt x="2720339" y="44196"/>
                </a:lnTo>
                <a:lnTo>
                  <a:pt x="2720339" y="41148"/>
                </a:lnTo>
                <a:lnTo>
                  <a:pt x="2721864" y="39624"/>
                </a:lnTo>
                <a:lnTo>
                  <a:pt x="2723388" y="41148"/>
                </a:lnTo>
                <a:lnTo>
                  <a:pt x="2731008" y="41148"/>
                </a:lnTo>
                <a:lnTo>
                  <a:pt x="2732531" y="42672"/>
                </a:lnTo>
                <a:lnTo>
                  <a:pt x="2732531" y="45719"/>
                </a:lnTo>
                <a:lnTo>
                  <a:pt x="2731008" y="47244"/>
                </a:lnTo>
                <a:close/>
              </a:path>
              <a:path w="3629025" h="169545">
                <a:moveTo>
                  <a:pt x="2749296" y="48767"/>
                </a:moveTo>
                <a:lnTo>
                  <a:pt x="2740152" y="48767"/>
                </a:lnTo>
                <a:lnTo>
                  <a:pt x="2738628" y="47244"/>
                </a:lnTo>
                <a:lnTo>
                  <a:pt x="2738628" y="42672"/>
                </a:lnTo>
                <a:lnTo>
                  <a:pt x="2749296" y="42672"/>
                </a:lnTo>
                <a:lnTo>
                  <a:pt x="2750820" y="44196"/>
                </a:lnTo>
                <a:lnTo>
                  <a:pt x="2750820" y="47244"/>
                </a:lnTo>
                <a:lnTo>
                  <a:pt x="2749296" y="48767"/>
                </a:lnTo>
                <a:close/>
              </a:path>
              <a:path w="3629025" h="169545">
                <a:moveTo>
                  <a:pt x="2769108" y="50292"/>
                </a:moveTo>
                <a:lnTo>
                  <a:pt x="2758439" y="50292"/>
                </a:lnTo>
                <a:lnTo>
                  <a:pt x="2756915" y="48767"/>
                </a:lnTo>
                <a:lnTo>
                  <a:pt x="2756915" y="45719"/>
                </a:lnTo>
                <a:lnTo>
                  <a:pt x="2758439" y="44196"/>
                </a:lnTo>
                <a:lnTo>
                  <a:pt x="2767584" y="44196"/>
                </a:lnTo>
                <a:lnTo>
                  <a:pt x="2769108" y="45719"/>
                </a:lnTo>
                <a:lnTo>
                  <a:pt x="2769108" y="50292"/>
                </a:lnTo>
                <a:close/>
              </a:path>
              <a:path w="3629025" h="169545">
                <a:moveTo>
                  <a:pt x="2785872" y="53340"/>
                </a:moveTo>
                <a:lnTo>
                  <a:pt x="2782823" y="51816"/>
                </a:lnTo>
                <a:lnTo>
                  <a:pt x="2775204" y="51816"/>
                </a:lnTo>
                <a:lnTo>
                  <a:pt x="2775204" y="47244"/>
                </a:lnTo>
                <a:lnTo>
                  <a:pt x="2776728" y="45719"/>
                </a:lnTo>
                <a:lnTo>
                  <a:pt x="2784348" y="45719"/>
                </a:lnTo>
                <a:lnTo>
                  <a:pt x="2787396" y="48767"/>
                </a:lnTo>
                <a:lnTo>
                  <a:pt x="2787396" y="50292"/>
                </a:lnTo>
                <a:lnTo>
                  <a:pt x="2785872" y="51816"/>
                </a:lnTo>
                <a:lnTo>
                  <a:pt x="2785872" y="53340"/>
                </a:lnTo>
                <a:close/>
              </a:path>
              <a:path w="3629025" h="169545">
                <a:moveTo>
                  <a:pt x="2802636" y="54864"/>
                </a:moveTo>
                <a:lnTo>
                  <a:pt x="2801112" y="54864"/>
                </a:lnTo>
                <a:lnTo>
                  <a:pt x="2795015" y="53340"/>
                </a:lnTo>
                <a:lnTo>
                  <a:pt x="2793492" y="53340"/>
                </a:lnTo>
                <a:lnTo>
                  <a:pt x="2791968" y="51816"/>
                </a:lnTo>
                <a:lnTo>
                  <a:pt x="2793492" y="50292"/>
                </a:lnTo>
                <a:lnTo>
                  <a:pt x="2793492" y="48767"/>
                </a:lnTo>
                <a:lnTo>
                  <a:pt x="2795015" y="47244"/>
                </a:lnTo>
                <a:lnTo>
                  <a:pt x="2796539" y="47244"/>
                </a:lnTo>
                <a:lnTo>
                  <a:pt x="2802636" y="48767"/>
                </a:lnTo>
                <a:lnTo>
                  <a:pt x="2804160" y="48767"/>
                </a:lnTo>
                <a:lnTo>
                  <a:pt x="2805684" y="50292"/>
                </a:lnTo>
                <a:lnTo>
                  <a:pt x="2804160" y="51816"/>
                </a:lnTo>
                <a:lnTo>
                  <a:pt x="2804160" y="53340"/>
                </a:lnTo>
                <a:lnTo>
                  <a:pt x="2802636" y="54864"/>
                </a:lnTo>
                <a:close/>
              </a:path>
              <a:path w="3629025" h="169545">
                <a:moveTo>
                  <a:pt x="2820923" y="56387"/>
                </a:moveTo>
                <a:lnTo>
                  <a:pt x="2819400" y="56387"/>
                </a:lnTo>
                <a:lnTo>
                  <a:pt x="2813304" y="54864"/>
                </a:lnTo>
                <a:lnTo>
                  <a:pt x="2811780" y="54864"/>
                </a:lnTo>
                <a:lnTo>
                  <a:pt x="2810256" y="53340"/>
                </a:lnTo>
                <a:lnTo>
                  <a:pt x="2810256" y="50292"/>
                </a:lnTo>
                <a:lnTo>
                  <a:pt x="2811780" y="48767"/>
                </a:lnTo>
                <a:lnTo>
                  <a:pt x="2813304" y="48767"/>
                </a:lnTo>
                <a:lnTo>
                  <a:pt x="2819400" y="50292"/>
                </a:lnTo>
                <a:lnTo>
                  <a:pt x="2822448" y="50292"/>
                </a:lnTo>
                <a:lnTo>
                  <a:pt x="2822448" y="54864"/>
                </a:lnTo>
                <a:lnTo>
                  <a:pt x="2820923" y="56387"/>
                </a:lnTo>
                <a:close/>
              </a:path>
              <a:path w="3629025" h="169545">
                <a:moveTo>
                  <a:pt x="2839212" y="57912"/>
                </a:moveTo>
                <a:lnTo>
                  <a:pt x="2831592" y="57912"/>
                </a:lnTo>
                <a:lnTo>
                  <a:pt x="2830068" y="56387"/>
                </a:lnTo>
                <a:lnTo>
                  <a:pt x="2828544" y="56387"/>
                </a:lnTo>
                <a:lnTo>
                  <a:pt x="2828544" y="51816"/>
                </a:lnTo>
                <a:lnTo>
                  <a:pt x="2839212" y="51816"/>
                </a:lnTo>
                <a:lnTo>
                  <a:pt x="2840736" y="53340"/>
                </a:lnTo>
                <a:lnTo>
                  <a:pt x="2840736" y="56387"/>
                </a:lnTo>
                <a:lnTo>
                  <a:pt x="2839212" y="57912"/>
                </a:lnTo>
                <a:close/>
              </a:path>
              <a:path w="3629025" h="169545">
                <a:moveTo>
                  <a:pt x="2859023" y="59435"/>
                </a:moveTo>
                <a:lnTo>
                  <a:pt x="2848356" y="59435"/>
                </a:lnTo>
                <a:lnTo>
                  <a:pt x="2846831" y="57912"/>
                </a:lnTo>
                <a:lnTo>
                  <a:pt x="2846831" y="54864"/>
                </a:lnTo>
                <a:lnTo>
                  <a:pt x="2848356" y="53340"/>
                </a:lnTo>
                <a:lnTo>
                  <a:pt x="2857500" y="53340"/>
                </a:lnTo>
                <a:lnTo>
                  <a:pt x="2859023" y="54864"/>
                </a:lnTo>
                <a:lnTo>
                  <a:pt x="2859023" y="59435"/>
                </a:lnTo>
                <a:close/>
              </a:path>
              <a:path w="3629025" h="169545">
                <a:moveTo>
                  <a:pt x="2877312" y="60960"/>
                </a:moveTo>
                <a:lnTo>
                  <a:pt x="2865120" y="60960"/>
                </a:lnTo>
                <a:lnTo>
                  <a:pt x="2865120" y="56387"/>
                </a:lnTo>
                <a:lnTo>
                  <a:pt x="2866644" y="54864"/>
                </a:lnTo>
                <a:lnTo>
                  <a:pt x="2874264" y="54864"/>
                </a:lnTo>
                <a:lnTo>
                  <a:pt x="2877312" y="57912"/>
                </a:lnTo>
                <a:lnTo>
                  <a:pt x="2877312" y="60960"/>
                </a:lnTo>
                <a:close/>
              </a:path>
              <a:path w="3629025" h="169545">
                <a:moveTo>
                  <a:pt x="2892552" y="64008"/>
                </a:moveTo>
                <a:lnTo>
                  <a:pt x="2891028" y="64008"/>
                </a:lnTo>
                <a:lnTo>
                  <a:pt x="2884931" y="62483"/>
                </a:lnTo>
                <a:lnTo>
                  <a:pt x="2883408" y="62483"/>
                </a:lnTo>
                <a:lnTo>
                  <a:pt x="2881884" y="60960"/>
                </a:lnTo>
                <a:lnTo>
                  <a:pt x="2883408" y="59435"/>
                </a:lnTo>
                <a:lnTo>
                  <a:pt x="2883408" y="57912"/>
                </a:lnTo>
                <a:lnTo>
                  <a:pt x="2884931" y="56387"/>
                </a:lnTo>
                <a:lnTo>
                  <a:pt x="2886456" y="56387"/>
                </a:lnTo>
                <a:lnTo>
                  <a:pt x="2892552" y="57912"/>
                </a:lnTo>
                <a:lnTo>
                  <a:pt x="2894076" y="57912"/>
                </a:lnTo>
                <a:lnTo>
                  <a:pt x="2895600" y="59435"/>
                </a:lnTo>
                <a:lnTo>
                  <a:pt x="2894076" y="60960"/>
                </a:lnTo>
                <a:lnTo>
                  <a:pt x="2894076" y="62483"/>
                </a:lnTo>
                <a:lnTo>
                  <a:pt x="2892552" y="64008"/>
                </a:lnTo>
                <a:close/>
              </a:path>
              <a:path w="3629025" h="169545">
                <a:moveTo>
                  <a:pt x="2910840" y="65532"/>
                </a:moveTo>
                <a:lnTo>
                  <a:pt x="2909315" y="65532"/>
                </a:lnTo>
                <a:lnTo>
                  <a:pt x="2903220" y="64008"/>
                </a:lnTo>
                <a:lnTo>
                  <a:pt x="2901696" y="64008"/>
                </a:lnTo>
                <a:lnTo>
                  <a:pt x="2900172" y="62483"/>
                </a:lnTo>
                <a:lnTo>
                  <a:pt x="2900172" y="59435"/>
                </a:lnTo>
                <a:lnTo>
                  <a:pt x="2901696" y="57912"/>
                </a:lnTo>
                <a:lnTo>
                  <a:pt x="2904744" y="57912"/>
                </a:lnTo>
                <a:lnTo>
                  <a:pt x="2909315" y="59435"/>
                </a:lnTo>
                <a:lnTo>
                  <a:pt x="2912364" y="59435"/>
                </a:lnTo>
                <a:lnTo>
                  <a:pt x="2912364" y="64008"/>
                </a:lnTo>
                <a:lnTo>
                  <a:pt x="2910840" y="65532"/>
                </a:lnTo>
                <a:close/>
              </a:path>
              <a:path w="3629025" h="169545">
                <a:moveTo>
                  <a:pt x="2929128" y="67056"/>
                </a:moveTo>
                <a:lnTo>
                  <a:pt x="2921508" y="67056"/>
                </a:lnTo>
                <a:lnTo>
                  <a:pt x="2918460" y="64008"/>
                </a:lnTo>
                <a:lnTo>
                  <a:pt x="2918460" y="60960"/>
                </a:lnTo>
                <a:lnTo>
                  <a:pt x="2929128" y="60960"/>
                </a:lnTo>
                <a:lnTo>
                  <a:pt x="2930652" y="62483"/>
                </a:lnTo>
                <a:lnTo>
                  <a:pt x="2930652" y="65532"/>
                </a:lnTo>
                <a:lnTo>
                  <a:pt x="2929128" y="67056"/>
                </a:lnTo>
                <a:close/>
              </a:path>
              <a:path w="3629025" h="169545">
                <a:moveTo>
                  <a:pt x="2947415" y="68580"/>
                </a:moveTo>
                <a:lnTo>
                  <a:pt x="2938272" y="68580"/>
                </a:lnTo>
                <a:lnTo>
                  <a:pt x="2936748" y="67056"/>
                </a:lnTo>
                <a:lnTo>
                  <a:pt x="2936748" y="62483"/>
                </a:lnTo>
                <a:lnTo>
                  <a:pt x="2947415" y="62483"/>
                </a:lnTo>
                <a:lnTo>
                  <a:pt x="2948940" y="64008"/>
                </a:lnTo>
                <a:lnTo>
                  <a:pt x="2948940" y="67056"/>
                </a:lnTo>
                <a:lnTo>
                  <a:pt x="2947415" y="68580"/>
                </a:lnTo>
                <a:close/>
              </a:path>
              <a:path w="3629025" h="169545">
                <a:moveTo>
                  <a:pt x="2965704" y="71628"/>
                </a:moveTo>
                <a:lnTo>
                  <a:pt x="2962656" y="70103"/>
                </a:lnTo>
                <a:lnTo>
                  <a:pt x="2955036" y="70103"/>
                </a:lnTo>
                <a:lnTo>
                  <a:pt x="2955036" y="65532"/>
                </a:lnTo>
                <a:lnTo>
                  <a:pt x="2956560" y="64008"/>
                </a:lnTo>
                <a:lnTo>
                  <a:pt x="2964180" y="64008"/>
                </a:lnTo>
                <a:lnTo>
                  <a:pt x="2967228" y="67056"/>
                </a:lnTo>
                <a:lnTo>
                  <a:pt x="2967228" y="70103"/>
                </a:lnTo>
                <a:lnTo>
                  <a:pt x="2965704" y="71628"/>
                </a:lnTo>
                <a:close/>
              </a:path>
              <a:path w="3629025" h="169545">
                <a:moveTo>
                  <a:pt x="2982468" y="73151"/>
                </a:moveTo>
                <a:lnTo>
                  <a:pt x="2980944" y="73151"/>
                </a:lnTo>
                <a:lnTo>
                  <a:pt x="2974848" y="71628"/>
                </a:lnTo>
                <a:lnTo>
                  <a:pt x="2973323" y="71628"/>
                </a:lnTo>
                <a:lnTo>
                  <a:pt x="2971800" y="70103"/>
                </a:lnTo>
                <a:lnTo>
                  <a:pt x="2973323" y="68580"/>
                </a:lnTo>
                <a:lnTo>
                  <a:pt x="2973323" y="67056"/>
                </a:lnTo>
                <a:lnTo>
                  <a:pt x="2974848" y="65532"/>
                </a:lnTo>
                <a:lnTo>
                  <a:pt x="2976372" y="65532"/>
                </a:lnTo>
                <a:lnTo>
                  <a:pt x="2982468" y="67056"/>
                </a:lnTo>
                <a:lnTo>
                  <a:pt x="2983992" y="67056"/>
                </a:lnTo>
                <a:lnTo>
                  <a:pt x="2985515" y="68580"/>
                </a:lnTo>
                <a:lnTo>
                  <a:pt x="2983992" y="70103"/>
                </a:lnTo>
                <a:lnTo>
                  <a:pt x="2983992" y="71628"/>
                </a:lnTo>
                <a:lnTo>
                  <a:pt x="2982468" y="73151"/>
                </a:lnTo>
                <a:close/>
              </a:path>
              <a:path w="3629025" h="169545">
                <a:moveTo>
                  <a:pt x="3002280" y="74676"/>
                </a:moveTo>
                <a:lnTo>
                  <a:pt x="2991612" y="74676"/>
                </a:lnTo>
                <a:lnTo>
                  <a:pt x="2990088" y="73151"/>
                </a:lnTo>
                <a:lnTo>
                  <a:pt x="2990088" y="71628"/>
                </a:lnTo>
                <a:lnTo>
                  <a:pt x="2993136" y="68580"/>
                </a:lnTo>
                <a:lnTo>
                  <a:pt x="3000756" y="68580"/>
                </a:lnTo>
                <a:lnTo>
                  <a:pt x="3002280" y="70103"/>
                </a:lnTo>
                <a:lnTo>
                  <a:pt x="3002280" y="74676"/>
                </a:lnTo>
                <a:close/>
              </a:path>
              <a:path w="3629025" h="169545">
                <a:moveTo>
                  <a:pt x="3019044" y="77724"/>
                </a:moveTo>
                <a:lnTo>
                  <a:pt x="3017520" y="77724"/>
                </a:lnTo>
                <a:lnTo>
                  <a:pt x="3011423" y="76200"/>
                </a:lnTo>
                <a:lnTo>
                  <a:pt x="3009900" y="76200"/>
                </a:lnTo>
                <a:lnTo>
                  <a:pt x="3008376" y="74676"/>
                </a:lnTo>
                <a:lnTo>
                  <a:pt x="3008376" y="71628"/>
                </a:lnTo>
                <a:lnTo>
                  <a:pt x="3009900" y="70103"/>
                </a:lnTo>
                <a:lnTo>
                  <a:pt x="3011423" y="70103"/>
                </a:lnTo>
                <a:lnTo>
                  <a:pt x="3017520" y="71628"/>
                </a:lnTo>
                <a:lnTo>
                  <a:pt x="3019044" y="71628"/>
                </a:lnTo>
                <a:lnTo>
                  <a:pt x="3020568" y="73151"/>
                </a:lnTo>
                <a:lnTo>
                  <a:pt x="3020568" y="76200"/>
                </a:lnTo>
                <a:lnTo>
                  <a:pt x="3019044" y="77724"/>
                </a:lnTo>
                <a:close/>
              </a:path>
              <a:path w="3629025" h="169545">
                <a:moveTo>
                  <a:pt x="3038856" y="79248"/>
                </a:moveTo>
                <a:lnTo>
                  <a:pt x="3028188" y="79248"/>
                </a:lnTo>
                <a:lnTo>
                  <a:pt x="3026664" y="77724"/>
                </a:lnTo>
                <a:lnTo>
                  <a:pt x="3026664" y="73151"/>
                </a:lnTo>
                <a:lnTo>
                  <a:pt x="3037331" y="73151"/>
                </a:lnTo>
                <a:lnTo>
                  <a:pt x="3038856" y="74676"/>
                </a:lnTo>
                <a:lnTo>
                  <a:pt x="3038856" y="79248"/>
                </a:lnTo>
                <a:close/>
              </a:path>
              <a:path w="3629025" h="169545">
                <a:moveTo>
                  <a:pt x="3054096" y="82296"/>
                </a:moveTo>
                <a:lnTo>
                  <a:pt x="3052572" y="82296"/>
                </a:lnTo>
                <a:lnTo>
                  <a:pt x="3046476" y="80772"/>
                </a:lnTo>
                <a:lnTo>
                  <a:pt x="3044952" y="80772"/>
                </a:lnTo>
                <a:lnTo>
                  <a:pt x="3044952" y="76200"/>
                </a:lnTo>
                <a:lnTo>
                  <a:pt x="3046476" y="74676"/>
                </a:lnTo>
                <a:lnTo>
                  <a:pt x="3048000" y="74676"/>
                </a:lnTo>
                <a:lnTo>
                  <a:pt x="3054096" y="76200"/>
                </a:lnTo>
                <a:lnTo>
                  <a:pt x="3055620" y="76200"/>
                </a:lnTo>
                <a:lnTo>
                  <a:pt x="3057144" y="77724"/>
                </a:lnTo>
                <a:lnTo>
                  <a:pt x="3057144" y="79248"/>
                </a:lnTo>
                <a:lnTo>
                  <a:pt x="3054096" y="82296"/>
                </a:lnTo>
                <a:close/>
              </a:path>
              <a:path w="3629025" h="169545">
                <a:moveTo>
                  <a:pt x="3073908" y="83819"/>
                </a:moveTo>
                <a:lnTo>
                  <a:pt x="3063240" y="83819"/>
                </a:lnTo>
                <a:lnTo>
                  <a:pt x="3061715" y="82296"/>
                </a:lnTo>
                <a:lnTo>
                  <a:pt x="3063240" y="79248"/>
                </a:lnTo>
                <a:lnTo>
                  <a:pt x="3063240" y="77724"/>
                </a:lnTo>
                <a:lnTo>
                  <a:pt x="3073908" y="77724"/>
                </a:lnTo>
                <a:lnTo>
                  <a:pt x="3073908" y="83819"/>
                </a:lnTo>
                <a:close/>
              </a:path>
              <a:path w="3629025" h="169545">
                <a:moveTo>
                  <a:pt x="3090672" y="86867"/>
                </a:moveTo>
                <a:lnTo>
                  <a:pt x="3089148" y="86867"/>
                </a:lnTo>
                <a:lnTo>
                  <a:pt x="3083052" y="85344"/>
                </a:lnTo>
                <a:lnTo>
                  <a:pt x="3081528" y="85344"/>
                </a:lnTo>
                <a:lnTo>
                  <a:pt x="3080004" y="83819"/>
                </a:lnTo>
                <a:lnTo>
                  <a:pt x="3080004" y="80772"/>
                </a:lnTo>
                <a:lnTo>
                  <a:pt x="3081528" y="79248"/>
                </a:lnTo>
                <a:lnTo>
                  <a:pt x="3083052" y="79248"/>
                </a:lnTo>
                <a:lnTo>
                  <a:pt x="3089148" y="80772"/>
                </a:lnTo>
                <a:lnTo>
                  <a:pt x="3092196" y="80772"/>
                </a:lnTo>
                <a:lnTo>
                  <a:pt x="3092196" y="85344"/>
                </a:lnTo>
                <a:lnTo>
                  <a:pt x="3090672" y="86867"/>
                </a:lnTo>
                <a:close/>
              </a:path>
              <a:path w="3629025" h="169545">
                <a:moveTo>
                  <a:pt x="3108960" y="88392"/>
                </a:moveTo>
                <a:lnTo>
                  <a:pt x="3101340" y="88392"/>
                </a:lnTo>
                <a:lnTo>
                  <a:pt x="3098292" y="85344"/>
                </a:lnTo>
                <a:lnTo>
                  <a:pt x="3098292" y="82296"/>
                </a:lnTo>
                <a:lnTo>
                  <a:pt x="3108960" y="82296"/>
                </a:lnTo>
                <a:lnTo>
                  <a:pt x="3110484" y="83819"/>
                </a:lnTo>
                <a:lnTo>
                  <a:pt x="3110484" y="86867"/>
                </a:lnTo>
                <a:lnTo>
                  <a:pt x="3108960" y="88392"/>
                </a:lnTo>
                <a:close/>
              </a:path>
              <a:path w="3629025" h="169545">
                <a:moveTo>
                  <a:pt x="3127248" y="91440"/>
                </a:moveTo>
                <a:lnTo>
                  <a:pt x="3125723" y="91440"/>
                </a:lnTo>
                <a:lnTo>
                  <a:pt x="3119628" y="89916"/>
                </a:lnTo>
                <a:lnTo>
                  <a:pt x="3116580" y="89916"/>
                </a:lnTo>
                <a:lnTo>
                  <a:pt x="3116580" y="85344"/>
                </a:lnTo>
                <a:lnTo>
                  <a:pt x="3118104" y="83819"/>
                </a:lnTo>
                <a:lnTo>
                  <a:pt x="3119628" y="83819"/>
                </a:lnTo>
                <a:lnTo>
                  <a:pt x="3125723" y="85344"/>
                </a:lnTo>
                <a:lnTo>
                  <a:pt x="3127248" y="85344"/>
                </a:lnTo>
                <a:lnTo>
                  <a:pt x="3128772" y="86867"/>
                </a:lnTo>
                <a:lnTo>
                  <a:pt x="3128772" y="89916"/>
                </a:lnTo>
                <a:lnTo>
                  <a:pt x="3127248" y="91440"/>
                </a:lnTo>
                <a:close/>
              </a:path>
              <a:path w="3629025" h="169545">
                <a:moveTo>
                  <a:pt x="3144012" y="92964"/>
                </a:moveTo>
                <a:lnTo>
                  <a:pt x="3136392" y="92964"/>
                </a:lnTo>
                <a:lnTo>
                  <a:pt x="3134868" y="91440"/>
                </a:lnTo>
                <a:lnTo>
                  <a:pt x="3134868" y="86867"/>
                </a:lnTo>
                <a:lnTo>
                  <a:pt x="3136392" y="85344"/>
                </a:lnTo>
                <a:lnTo>
                  <a:pt x="3137915" y="86867"/>
                </a:lnTo>
                <a:lnTo>
                  <a:pt x="3145536" y="86867"/>
                </a:lnTo>
                <a:lnTo>
                  <a:pt x="3147060" y="88392"/>
                </a:lnTo>
                <a:lnTo>
                  <a:pt x="3145536" y="89916"/>
                </a:lnTo>
                <a:lnTo>
                  <a:pt x="3145536" y="91440"/>
                </a:lnTo>
                <a:lnTo>
                  <a:pt x="3144012" y="92964"/>
                </a:lnTo>
                <a:close/>
              </a:path>
              <a:path w="3629025" h="169545">
                <a:moveTo>
                  <a:pt x="3162300" y="96012"/>
                </a:moveTo>
                <a:lnTo>
                  <a:pt x="3160776" y="94487"/>
                </a:lnTo>
                <a:lnTo>
                  <a:pt x="3153156" y="94487"/>
                </a:lnTo>
                <a:lnTo>
                  <a:pt x="3151631" y="92964"/>
                </a:lnTo>
                <a:lnTo>
                  <a:pt x="3151631" y="91440"/>
                </a:lnTo>
                <a:lnTo>
                  <a:pt x="3154680" y="88392"/>
                </a:lnTo>
                <a:lnTo>
                  <a:pt x="3156204" y="88392"/>
                </a:lnTo>
                <a:lnTo>
                  <a:pt x="3162300" y="89916"/>
                </a:lnTo>
                <a:lnTo>
                  <a:pt x="3163823" y="89916"/>
                </a:lnTo>
                <a:lnTo>
                  <a:pt x="3163823" y="94487"/>
                </a:lnTo>
                <a:lnTo>
                  <a:pt x="3162300" y="96012"/>
                </a:lnTo>
                <a:close/>
              </a:path>
              <a:path w="3629025" h="169545">
                <a:moveTo>
                  <a:pt x="3180588" y="97535"/>
                </a:moveTo>
                <a:lnTo>
                  <a:pt x="3179064" y="97535"/>
                </a:lnTo>
                <a:lnTo>
                  <a:pt x="3172968" y="96012"/>
                </a:lnTo>
                <a:lnTo>
                  <a:pt x="3171444" y="96012"/>
                </a:lnTo>
                <a:lnTo>
                  <a:pt x="3169920" y="94487"/>
                </a:lnTo>
                <a:lnTo>
                  <a:pt x="3169920" y="91440"/>
                </a:lnTo>
                <a:lnTo>
                  <a:pt x="3171444" y="89916"/>
                </a:lnTo>
                <a:lnTo>
                  <a:pt x="3172968" y="89916"/>
                </a:lnTo>
                <a:lnTo>
                  <a:pt x="3179064" y="91440"/>
                </a:lnTo>
                <a:lnTo>
                  <a:pt x="3180588" y="91440"/>
                </a:lnTo>
                <a:lnTo>
                  <a:pt x="3182112" y="92964"/>
                </a:lnTo>
                <a:lnTo>
                  <a:pt x="3182112" y="96012"/>
                </a:lnTo>
                <a:lnTo>
                  <a:pt x="3180588" y="97535"/>
                </a:lnTo>
                <a:close/>
              </a:path>
              <a:path w="3629025" h="169545">
                <a:moveTo>
                  <a:pt x="3198876" y="100583"/>
                </a:moveTo>
                <a:lnTo>
                  <a:pt x="3197352" y="100583"/>
                </a:lnTo>
                <a:lnTo>
                  <a:pt x="3191256" y="99060"/>
                </a:lnTo>
                <a:lnTo>
                  <a:pt x="3189731" y="99060"/>
                </a:lnTo>
                <a:lnTo>
                  <a:pt x="3188208" y="97535"/>
                </a:lnTo>
                <a:lnTo>
                  <a:pt x="3188208" y="94487"/>
                </a:lnTo>
                <a:lnTo>
                  <a:pt x="3189731" y="92964"/>
                </a:lnTo>
                <a:lnTo>
                  <a:pt x="3191256" y="92964"/>
                </a:lnTo>
                <a:lnTo>
                  <a:pt x="3197352" y="94487"/>
                </a:lnTo>
                <a:lnTo>
                  <a:pt x="3198876" y="94487"/>
                </a:lnTo>
                <a:lnTo>
                  <a:pt x="3200400" y="96012"/>
                </a:lnTo>
                <a:lnTo>
                  <a:pt x="3200400" y="99060"/>
                </a:lnTo>
                <a:lnTo>
                  <a:pt x="3198876" y="100583"/>
                </a:lnTo>
                <a:close/>
              </a:path>
              <a:path w="3629025" h="169545">
                <a:moveTo>
                  <a:pt x="3217164" y="102108"/>
                </a:moveTo>
                <a:lnTo>
                  <a:pt x="3206496" y="102108"/>
                </a:lnTo>
                <a:lnTo>
                  <a:pt x="3206496" y="96012"/>
                </a:lnTo>
                <a:lnTo>
                  <a:pt x="3217164" y="96012"/>
                </a:lnTo>
                <a:lnTo>
                  <a:pt x="3218688" y="99060"/>
                </a:lnTo>
                <a:lnTo>
                  <a:pt x="3218688" y="100583"/>
                </a:lnTo>
                <a:lnTo>
                  <a:pt x="3217164" y="102108"/>
                </a:lnTo>
                <a:close/>
              </a:path>
              <a:path w="3629025" h="169545">
                <a:moveTo>
                  <a:pt x="3233928" y="105156"/>
                </a:moveTo>
                <a:lnTo>
                  <a:pt x="3232404" y="105156"/>
                </a:lnTo>
                <a:lnTo>
                  <a:pt x="3226308" y="103632"/>
                </a:lnTo>
                <a:lnTo>
                  <a:pt x="3224784" y="103632"/>
                </a:lnTo>
                <a:lnTo>
                  <a:pt x="3223260" y="102108"/>
                </a:lnTo>
                <a:lnTo>
                  <a:pt x="3223260" y="100583"/>
                </a:lnTo>
                <a:lnTo>
                  <a:pt x="3226308" y="97535"/>
                </a:lnTo>
                <a:lnTo>
                  <a:pt x="3227832" y="97535"/>
                </a:lnTo>
                <a:lnTo>
                  <a:pt x="3233928" y="99060"/>
                </a:lnTo>
                <a:lnTo>
                  <a:pt x="3235452" y="99060"/>
                </a:lnTo>
                <a:lnTo>
                  <a:pt x="3235452" y="103632"/>
                </a:lnTo>
                <a:lnTo>
                  <a:pt x="3233928" y="105156"/>
                </a:lnTo>
                <a:close/>
              </a:path>
              <a:path w="3629025" h="169545">
                <a:moveTo>
                  <a:pt x="3252215" y="108203"/>
                </a:moveTo>
                <a:lnTo>
                  <a:pt x="3250692" y="108203"/>
                </a:lnTo>
                <a:lnTo>
                  <a:pt x="3244596" y="106680"/>
                </a:lnTo>
                <a:lnTo>
                  <a:pt x="3243072" y="106680"/>
                </a:lnTo>
                <a:lnTo>
                  <a:pt x="3241548" y="105156"/>
                </a:lnTo>
                <a:lnTo>
                  <a:pt x="3241548" y="102108"/>
                </a:lnTo>
                <a:lnTo>
                  <a:pt x="3243072" y="100583"/>
                </a:lnTo>
                <a:lnTo>
                  <a:pt x="3244596" y="100583"/>
                </a:lnTo>
                <a:lnTo>
                  <a:pt x="3250692" y="102108"/>
                </a:lnTo>
                <a:lnTo>
                  <a:pt x="3252215" y="102108"/>
                </a:lnTo>
                <a:lnTo>
                  <a:pt x="3253740" y="103632"/>
                </a:lnTo>
                <a:lnTo>
                  <a:pt x="3253740" y="106680"/>
                </a:lnTo>
                <a:lnTo>
                  <a:pt x="3252215" y="108203"/>
                </a:lnTo>
                <a:close/>
              </a:path>
              <a:path w="3629025" h="169545">
                <a:moveTo>
                  <a:pt x="3270504" y="111251"/>
                </a:moveTo>
                <a:lnTo>
                  <a:pt x="3268980" y="109728"/>
                </a:lnTo>
                <a:lnTo>
                  <a:pt x="3261360" y="109728"/>
                </a:lnTo>
                <a:lnTo>
                  <a:pt x="3259836" y="108203"/>
                </a:lnTo>
                <a:lnTo>
                  <a:pt x="3259836" y="105156"/>
                </a:lnTo>
                <a:lnTo>
                  <a:pt x="3261360" y="103632"/>
                </a:lnTo>
                <a:lnTo>
                  <a:pt x="3262884" y="103632"/>
                </a:lnTo>
                <a:lnTo>
                  <a:pt x="3268980" y="105156"/>
                </a:lnTo>
                <a:lnTo>
                  <a:pt x="3270504" y="105156"/>
                </a:lnTo>
                <a:lnTo>
                  <a:pt x="3272028" y="106680"/>
                </a:lnTo>
                <a:lnTo>
                  <a:pt x="3272028" y="109728"/>
                </a:lnTo>
                <a:lnTo>
                  <a:pt x="3270504" y="111251"/>
                </a:lnTo>
                <a:close/>
              </a:path>
              <a:path w="3629025" h="169545">
                <a:moveTo>
                  <a:pt x="3288792" y="112776"/>
                </a:moveTo>
                <a:lnTo>
                  <a:pt x="3279648" y="112776"/>
                </a:lnTo>
                <a:lnTo>
                  <a:pt x="3278123" y="111251"/>
                </a:lnTo>
                <a:lnTo>
                  <a:pt x="3278123" y="106680"/>
                </a:lnTo>
                <a:lnTo>
                  <a:pt x="3279648" y="105156"/>
                </a:lnTo>
                <a:lnTo>
                  <a:pt x="3281172" y="106680"/>
                </a:lnTo>
                <a:lnTo>
                  <a:pt x="3288792" y="106680"/>
                </a:lnTo>
                <a:lnTo>
                  <a:pt x="3290315" y="108203"/>
                </a:lnTo>
                <a:lnTo>
                  <a:pt x="3290315" y="109728"/>
                </a:lnTo>
                <a:lnTo>
                  <a:pt x="3288792" y="112776"/>
                </a:lnTo>
                <a:close/>
              </a:path>
              <a:path w="3629025" h="169545">
                <a:moveTo>
                  <a:pt x="3305556" y="115824"/>
                </a:moveTo>
                <a:lnTo>
                  <a:pt x="3304032" y="115824"/>
                </a:lnTo>
                <a:lnTo>
                  <a:pt x="3297936" y="114300"/>
                </a:lnTo>
                <a:lnTo>
                  <a:pt x="3296412" y="114300"/>
                </a:lnTo>
                <a:lnTo>
                  <a:pt x="3294888" y="112776"/>
                </a:lnTo>
                <a:lnTo>
                  <a:pt x="3294888" y="111251"/>
                </a:lnTo>
                <a:lnTo>
                  <a:pt x="3297936" y="108203"/>
                </a:lnTo>
                <a:lnTo>
                  <a:pt x="3299460" y="108203"/>
                </a:lnTo>
                <a:lnTo>
                  <a:pt x="3305556" y="109728"/>
                </a:lnTo>
                <a:lnTo>
                  <a:pt x="3307080" y="109728"/>
                </a:lnTo>
                <a:lnTo>
                  <a:pt x="3307080" y="114300"/>
                </a:lnTo>
                <a:lnTo>
                  <a:pt x="3305556" y="115824"/>
                </a:lnTo>
                <a:close/>
              </a:path>
              <a:path w="3629025" h="169545">
                <a:moveTo>
                  <a:pt x="3323844" y="118872"/>
                </a:moveTo>
                <a:lnTo>
                  <a:pt x="3322320" y="118872"/>
                </a:lnTo>
                <a:lnTo>
                  <a:pt x="3316223" y="117348"/>
                </a:lnTo>
                <a:lnTo>
                  <a:pt x="3314700" y="117348"/>
                </a:lnTo>
                <a:lnTo>
                  <a:pt x="3313176" y="115824"/>
                </a:lnTo>
                <a:lnTo>
                  <a:pt x="3313176" y="112776"/>
                </a:lnTo>
                <a:lnTo>
                  <a:pt x="3314700" y="111251"/>
                </a:lnTo>
                <a:lnTo>
                  <a:pt x="3316223" y="111251"/>
                </a:lnTo>
                <a:lnTo>
                  <a:pt x="3322320" y="112776"/>
                </a:lnTo>
                <a:lnTo>
                  <a:pt x="3323844" y="112776"/>
                </a:lnTo>
                <a:lnTo>
                  <a:pt x="3325368" y="114300"/>
                </a:lnTo>
                <a:lnTo>
                  <a:pt x="3325368" y="117348"/>
                </a:lnTo>
                <a:lnTo>
                  <a:pt x="3323844" y="118872"/>
                </a:lnTo>
                <a:close/>
              </a:path>
              <a:path w="3629025" h="169545">
                <a:moveTo>
                  <a:pt x="3343656" y="120396"/>
                </a:moveTo>
                <a:lnTo>
                  <a:pt x="3332988" y="120396"/>
                </a:lnTo>
                <a:lnTo>
                  <a:pt x="3331464" y="118872"/>
                </a:lnTo>
                <a:lnTo>
                  <a:pt x="3331464" y="114300"/>
                </a:lnTo>
                <a:lnTo>
                  <a:pt x="3340608" y="114300"/>
                </a:lnTo>
                <a:lnTo>
                  <a:pt x="3343656" y="117348"/>
                </a:lnTo>
                <a:lnTo>
                  <a:pt x="3343656" y="120396"/>
                </a:lnTo>
                <a:close/>
              </a:path>
              <a:path w="3629025" h="169545">
                <a:moveTo>
                  <a:pt x="3358896" y="123444"/>
                </a:moveTo>
                <a:lnTo>
                  <a:pt x="3357372" y="123444"/>
                </a:lnTo>
                <a:lnTo>
                  <a:pt x="3351276" y="121919"/>
                </a:lnTo>
                <a:lnTo>
                  <a:pt x="3349752" y="121919"/>
                </a:lnTo>
                <a:lnTo>
                  <a:pt x="3349752" y="117348"/>
                </a:lnTo>
                <a:lnTo>
                  <a:pt x="3351276" y="115824"/>
                </a:lnTo>
                <a:lnTo>
                  <a:pt x="3352800" y="117348"/>
                </a:lnTo>
                <a:lnTo>
                  <a:pt x="3360420" y="117348"/>
                </a:lnTo>
                <a:lnTo>
                  <a:pt x="3361944" y="118872"/>
                </a:lnTo>
                <a:lnTo>
                  <a:pt x="3361944" y="120396"/>
                </a:lnTo>
                <a:lnTo>
                  <a:pt x="3358896" y="123444"/>
                </a:lnTo>
                <a:close/>
              </a:path>
              <a:path w="3629025" h="169545">
                <a:moveTo>
                  <a:pt x="3377184" y="126492"/>
                </a:moveTo>
                <a:lnTo>
                  <a:pt x="3375660" y="126492"/>
                </a:lnTo>
                <a:lnTo>
                  <a:pt x="3369564" y="124967"/>
                </a:lnTo>
                <a:lnTo>
                  <a:pt x="3368040" y="124967"/>
                </a:lnTo>
                <a:lnTo>
                  <a:pt x="3366515" y="123444"/>
                </a:lnTo>
                <a:lnTo>
                  <a:pt x="3366515" y="121919"/>
                </a:lnTo>
                <a:lnTo>
                  <a:pt x="3369564" y="118872"/>
                </a:lnTo>
                <a:lnTo>
                  <a:pt x="3371088" y="118872"/>
                </a:lnTo>
                <a:lnTo>
                  <a:pt x="3377184" y="120396"/>
                </a:lnTo>
                <a:lnTo>
                  <a:pt x="3378708" y="120396"/>
                </a:lnTo>
                <a:lnTo>
                  <a:pt x="3378708" y="124967"/>
                </a:lnTo>
                <a:lnTo>
                  <a:pt x="3377184" y="126492"/>
                </a:lnTo>
                <a:close/>
              </a:path>
              <a:path w="3629025" h="169545">
                <a:moveTo>
                  <a:pt x="3395472" y="129540"/>
                </a:moveTo>
                <a:lnTo>
                  <a:pt x="3393948" y="128016"/>
                </a:lnTo>
                <a:lnTo>
                  <a:pt x="3386328" y="128016"/>
                </a:lnTo>
                <a:lnTo>
                  <a:pt x="3384804" y="126492"/>
                </a:lnTo>
                <a:lnTo>
                  <a:pt x="3384804" y="123444"/>
                </a:lnTo>
                <a:lnTo>
                  <a:pt x="3386328" y="121919"/>
                </a:lnTo>
                <a:lnTo>
                  <a:pt x="3387852" y="121919"/>
                </a:lnTo>
                <a:lnTo>
                  <a:pt x="3393948" y="123444"/>
                </a:lnTo>
                <a:lnTo>
                  <a:pt x="3395472" y="123444"/>
                </a:lnTo>
                <a:lnTo>
                  <a:pt x="3396996" y="124967"/>
                </a:lnTo>
                <a:lnTo>
                  <a:pt x="3396996" y="128016"/>
                </a:lnTo>
                <a:lnTo>
                  <a:pt x="3395472" y="129540"/>
                </a:lnTo>
                <a:close/>
              </a:path>
              <a:path w="3629025" h="169545">
                <a:moveTo>
                  <a:pt x="3415284" y="131064"/>
                </a:moveTo>
                <a:lnTo>
                  <a:pt x="3406140" y="131064"/>
                </a:lnTo>
                <a:lnTo>
                  <a:pt x="3403092" y="128016"/>
                </a:lnTo>
                <a:lnTo>
                  <a:pt x="3403092" y="124967"/>
                </a:lnTo>
                <a:lnTo>
                  <a:pt x="3413760" y="124967"/>
                </a:lnTo>
                <a:lnTo>
                  <a:pt x="3415284" y="128016"/>
                </a:lnTo>
                <a:lnTo>
                  <a:pt x="3415284" y="131064"/>
                </a:lnTo>
                <a:close/>
              </a:path>
              <a:path w="3629025" h="169545">
                <a:moveTo>
                  <a:pt x="3432048" y="134112"/>
                </a:moveTo>
                <a:lnTo>
                  <a:pt x="3422904" y="134112"/>
                </a:lnTo>
                <a:lnTo>
                  <a:pt x="3419856" y="131064"/>
                </a:lnTo>
                <a:lnTo>
                  <a:pt x="3421380" y="129540"/>
                </a:lnTo>
                <a:lnTo>
                  <a:pt x="3421380" y="128016"/>
                </a:lnTo>
                <a:lnTo>
                  <a:pt x="3422904" y="126492"/>
                </a:lnTo>
                <a:lnTo>
                  <a:pt x="3424428" y="128016"/>
                </a:lnTo>
                <a:lnTo>
                  <a:pt x="3432048" y="128016"/>
                </a:lnTo>
                <a:lnTo>
                  <a:pt x="3433572" y="129540"/>
                </a:lnTo>
                <a:lnTo>
                  <a:pt x="3432048" y="132587"/>
                </a:lnTo>
                <a:lnTo>
                  <a:pt x="3432048" y="134112"/>
                </a:lnTo>
                <a:close/>
              </a:path>
              <a:path w="3629025" h="169545">
                <a:moveTo>
                  <a:pt x="3450336" y="137160"/>
                </a:moveTo>
                <a:lnTo>
                  <a:pt x="3441192" y="137160"/>
                </a:lnTo>
                <a:lnTo>
                  <a:pt x="3438144" y="134112"/>
                </a:lnTo>
                <a:lnTo>
                  <a:pt x="3438144" y="132587"/>
                </a:lnTo>
                <a:lnTo>
                  <a:pt x="3441192" y="129540"/>
                </a:lnTo>
                <a:lnTo>
                  <a:pt x="3442715" y="131064"/>
                </a:lnTo>
                <a:lnTo>
                  <a:pt x="3450336" y="131064"/>
                </a:lnTo>
                <a:lnTo>
                  <a:pt x="3450336" y="137160"/>
                </a:lnTo>
                <a:close/>
              </a:path>
              <a:path w="3629025" h="169545">
                <a:moveTo>
                  <a:pt x="3468623" y="140208"/>
                </a:moveTo>
                <a:lnTo>
                  <a:pt x="3459480" y="140208"/>
                </a:lnTo>
                <a:lnTo>
                  <a:pt x="3456432" y="137160"/>
                </a:lnTo>
                <a:lnTo>
                  <a:pt x="3456432" y="134112"/>
                </a:lnTo>
                <a:lnTo>
                  <a:pt x="3457956" y="132587"/>
                </a:lnTo>
                <a:lnTo>
                  <a:pt x="3459480" y="134112"/>
                </a:lnTo>
                <a:lnTo>
                  <a:pt x="3467100" y="134112"/>
                </a:lnTo>
                <a:lnTo>
                  <a:pt x="3468623" y="135635"/>
                </a:lnTo>
                <a:lnTo>
                  <a:pt x="3468623" y="140208"/>
                </a:lnTo>
                <a:close/>
              </a:path>
              <a:path w="3629025" h="169545">
                <a:moveTo>
                  <a:pt x="3485388" y="143256"/>
                </a:moveTo>
                <a:lnTo>
                  <a:pt x="3482340" y="143256"/>
                </a:lnTo>
                <a:lnTo>
                  <a:pt x="3476244" y="141732"/>
                </a:lnTo>
                <a:lnTo>
                  <a:pt x="3474720" y="141732"/>
                </a:lnTo>
                <a:lnTo>
                  <a:pt x="3474720" y="137160"/>
                </a:lnTo>
                <a:lnTo>
                  <a:pt x="3476244" y="135635"/>
                </a:lnTo>
                <a:lnTo>
                  <a:pt x="3477768" y="137160"/>
                </a:lnTo>
                <a:lnTo>
                  <a:pt x="3485388" y="137160"/>
                </a:lnTo>
                <a:lnTo>
                  <a:pt x="3486912" y="138683"/>
                </a:lnTo>
                <a:lnTo>
                  <a:pt x="3486912" y="141732"/>
                </a:lnTo>
                <a:lnTo>
                  <a:pt x="3485388" y="143256"/>
                </a:lnTo>
                <a:close/>
              </a:path>
              <a:path w="3629025" h="169545">
                <a:moveTo>
                  <a:pt x="3503676" y="146303"/>
                </a:moveTo>
                <a:lnTo>
                  <a:pt x="3500628" y="146303"/>
                </a:lnTo>
                <a:lnTo>
                  <a:pt x="3494532" y="144780"/>
                </a:lnTo>
                <a:lnTo>
                  <a:pt x="3493008" y="144780"/>
                </a:lnTo>
                <a:lnTo>
                  <a:pt x="3491484" y="143256"/>
                </a:lnTo>
                <a:lnTo>
                  <a:pt x="3491484" y="141732"/>
                </a:lnTo>
                <a:lnTo>
                  <a:pt x="3494532" y="138683"/>
                </a:lnTo>
                <a:lnTo>
                  <a:pt x="3496056" y="140208"/>
                </a:lnTo>
                <a:lnTo>
                  <a:pt x="3503676" y="140208"/>
                </a:lnTo>
                <a:lnTo>
                  <a:pt x="3503676" y="146303"/>
                </a:lnTo>
                <a:close/>
              </a:path>
              <a:path w="3629025" h="169545">
                <a:moveTo>
                  <a:pt x="3521964" y="149351"/>
                </a:moveTo>
                <a:lnTo>
                  <a:pt x="3518915" y="149351"/>
                </a:lnTo>
                <a:lnTo>
                  <a:pt x="3512820" y="147828"/>
                </a:lnTo>
                <a:lnTo>
                  <a:pt x="3511296" y="147828"/>
                </a:lnTo>
                <a:lnTo>
                  <a:pt x="3509772" y="146303"/>
                </a:lnTo>
                <a:lnTo>
                  <a:pt x="3509772" y="143256"/>
                </a:lnTo>
                <a:lnTo>
                  <a:pt x="3511296" y="141732"/>
                </a:lnTo>
                <a:lnTo>
                  <a:pt x="3512820" y="143256"/>
                </a:lnTo>
                <a:lnTo>
                  <a:pt x="3520440" y="143256"/>
                </a:lnTo>
                <a:lnTo>
                  <a:pt x="3521964" y="144780"/>
                </a:lnTo>
                <a:lnTo>
                  <a:pt x="3521964" y="149351"/>
                </a:lnTo>
                <a:close/>
              </a:path>
              <a:path w="3629025" h="169545">
                <a:moveTo>
                  <a:pt x="3538728" y="152400"/>
                </a:moveTo>
                <a:lnTo>
                  <a:pt x="3535680" y="152400"/>
                </a:lnTo>
                <a:lnTo>
                  <a:pt x="3529584" y="150876"/>
                </a:lnTo>
                <a:lnTo>
                  <a:pt x="3528060" y="150876"/>
                </a:lnTo>
                <a:lnTo>
                  <a:pt x="3528060" y="146303"/>
                </a:lnTo>
                <a:lnTo>
                  <a:pt x="3529584" y="144780"/>
                </a:lnTo>
                <a:lnTo>
                  <a:pt x="3531108" y="146303"/>
                </a:lnTo>
                <a:lnTo>
                  <a:pt x="3538728" y="146303"/>
                </a:lnTo>
                <a:lnTo>
                  <a:pt x="3540252" y="147828"/>
                </a:lnTo>
                <a:lnTo>
                  <a:pt x="3540252" y="149351"/>
                </a:lnTo>
                <a:lnTo>
                  <a:pt x="3538728" y="152400"/>
                </a:lnTo>
                <a:close/>
              </a:path>
              <a:path w="3629025" h="169545">
                <a:moveTo>
                  <a:pt x="3557015" y="155448"/>
                </a:moveTo>
                <a:lnTo>
                  <a:pt x="3553968" y="155448"/>
                </a:lnTo>
                <a:lnTo>
                  <a:pt x="3547872" y="153924"/>
                </a:lnTo>
                <a:lnTo>
                  <a:pt x="3546348" y="153924"/>
                </a:lnTo>
                <a:lnTo>
                  <a:pt x="3544824" y="152400"/>
                </a:lnTo>
                <a:lnTo>
                  <a:pt x="3546348" y="150876"/>
                </a:lnTo>
                <a:lnTo>
                  <a:pt x="3546348" y="149351"/>
                </a:lnTo>
                <a:lnTo>
                  <a:pt x="3547872" y="147828"/>
                </a:lnTo>
                <a:lnTo>
                  <a:pt x="3549396" y="149351"/>
                </a:lnTo>
                <a:lnTo>
                  <a:pt x="3557015" y="149351"/>
                </a:lnTo>
                <a:lnTo>
                  <a:pt x="3558540" y="150876"/>
                </a:lnTo>
                <a:lnTo>
                  <a:pt x="3557015" y="152400"/>
                </a:lnTo>
                <a:lnTo>
                  <a:pt x="3557015" y="155448"/>
                </a:lnTo>
                <a:close/>
              </a:path>
              <a:path w="3629025" h="169545">
                <a:moveTo>
                  <a:pt x="3575304" y="158496"/>
                </a:moveTo>
                <a:lnTo>
                  <a:pt x="3572256" y="158496"/>
                </a:lnTo>
                <a:lnTo>
                  <a:pt x="3566160" y="156972"/>
                </a:lnTo>
                <a:lnTo>
                  <a:pt x="3564635" y="156972"/>
                </a:lnTo>
                <a:lnTo>
                  <a:pt x="3563112" y="155448"/>
                </a:lnTo>
                <a:lnTo>
                  <a:pt x="3563112" y="152400"/>
                </a:lnTo>
                <a:lnTo>
                  <a:pt x="3564635" y="150876"/>
                </a:lnTo>
                <a:lnTo>
                  <a:pt x="3567683" y="152400"/>
                </a:lnTo>
                <a:lnTo>
                  <a:pt x="3575304" y="152400"/>
                </a:lnTo>
                <a:lnTo>
                  <a:pt x="3575304" y="158496"/>
                </a:lnTo>
                <a:close/>
              </a:path>
              <a:path w="3629025" h="169545">
                <a:moveTo>
                  <a:pt x="3593592" y="161544"/>
                </a:moveTo>
                <a:lnTo>
                  <a:pt x="3590544" y="161544"/>
                </a:lnTo>
                <a:lnTo>
                  <a:pt x="3584448" y="160019"/>
                </a:lnTo>
                <a:lnTo>
                  <a:pt x="3582924" y="160019"/>
                </a:lnTo>
                <a:lnTo>
                  <a:pt x="3581399" y="158496"/>
                </a:lnTo>
                <a:lnTo>
                  <a:pt x="3581399" y="155448"/>
                </a:lnTo>
                <a:lnTo>
                  <a:pt x="3582924" y="153924"/>
                </a:lnTo>
                <a:lnTo>
                  <a:pt x="3584448" y="155448"/>
                </a:lnTo>
                <a:lnTo>
                  <a:pt x="3592067" y="155448"/>
                </a:lnTo>
                <a:lnTo>
                  <a:pt x="3593592" y="156972"/>
                </a:lnTo>
                <a:lnTo>
                  <a:pt x="3593592" y="161544"/>
                </a:lnTo>
                <a:close/>
              </a:path>
              <a:path w="3629025" h="169545">
                <a:moveTo>
                  <a:pt x="3610356" y="164592"/>
                </a:moveTo>
                <a:lnTo>
                  <a:pt x="3607308" y="164592"/>
                </a:lnTo>
                <a:lnTo>
                  <a:pt x="3601212" y="163067"/>
                </a:lnTo>
                <a:lnTo>
                  <a:pt x="3599688" y="163067"/>
                </a:lnTo>
                <a:lnTo>
                  <a:pt x="3599688" y="158496"/>
                </a:lnTo>
                <a:lnTo>
                  <a:pt x="3601212" y="156972"/>
                </a:lnTo>
                <a:lnTo>
                  <a:pt x="3602735" y="156972"/>
                </a:lnTo>
                <a:lnTo>
                  <a:pt x="3608832" y="158496"/>
                </a:lnTo>
                <a:lnTo>
                  <a:pt x="3610356" y="158496"/>
                </a:lnTo>
                <a:lnTo>
                  <a:pt x="3611880" y="160019"/>
                </a:lnTo>
                <a:lnTo>
                  <a:pt x="3610356" y="161544"/>
                </a:lnTo>
                <a:lnTo>
                  <a:pt x="3610356" y="164592"/>
                </a:lnTo>
                <a:close/>
              </a:path>
              <a:path w="3629025" h="169545">
                <a:moveTo>
                  <a:pt x="3628644" y="167640"/>
                </a:moveTo>
                <a:lnTo>
                  <a:pt x="3625596" y="167640"/>
                </a:lnTo>
                <a:lnTo>
                  <a:pt x="3619499" y="166116"/>
                </a:lnTo>
                <a:lnTo>
                  <a:pt x="3617976" y="166116"/>
                </a:lnTo>
                <a:lnTo>
                  <a:pt x="3616451" y="164592"/>
                </a:lnTo>
                <a:lnTo>
                  <a:pt x="3616451" y="163067"/>
                </a:lnTo>
                <a:lnTo>
                  <a:pt x="3619499" y="160019"/>
                </a:lnTo>
                <a:lnTo>
                  <a:pt x="3621024" y="160019"/>
                </a:lnTo>
                <a:lnTo>
                  <a:pt x="3627119" y="161544"/>
                </a:lnTo>
                <a:lnTo>
                  <a:pt x="3628644" y="161544"/>
                </a:lnTo>
                <a:lnTo>
                  <a:pt x="3628644" y="167640"/>
                </a:lnTo>
                <a:close/>
              </a:path>
            </a:pathLst>
          </a:custGeom>
          <a:solidFill>
            <a:srgbClr val="000000"/>
          </a:solidFill>
        </p:spPr>
        <p:txBody>
          <a:bodyPr wrap="square" lIns="0" tIns="0" rIns="0" bIns="0" rtlCol="0"/>
          <a:lstStyle/>
          <a:p/>
        </p:txBody>
      </p:sp>
      <p:sp>
        <p:nvSpPr>
          <p:cNvPr id="37" name="object 37"/>
          <p:cNvSpPr/>
          <p:nvPr/>
        </p:nvSpPr>
        <p:spPr>
          <a:xfrm>
            <a:off x="1316736" y="7979664"/>
            <a:ext cx="0" cy="448309"/>
          </a:xfrm>
          <a:custGeom>
            <a:avLst/>
            <a:gdLst/>
            <a:ahLst/>
            <a:cxnLst/>
            <a:rect l="l" t="t" r="r" b="b"/>
            <a:pathLst>
              <a:path w="0" h="448309">
                <a:moveTo>
                  <a:pt x="0" y="448055"/>
                </a:moveTo>
                <a:lnTo>
                  <a:pt x="0" y="0"/>
                </a:lnTo>
                <a:lnTo>
                  <a:pt x="0" y="448055"/>
                </a:lnTo>
                <a:close/>
              </a:path>
            </a:pathLst>
          </a:custGeom>
          <a:ln w="4762">
            <a:solidFill>
              <a:srgbClr val="000000"/>
            </a:solidFill>
          </a:ln>
        </p:spPr>
        <p:txBody>
          <a:bodyPr wrap="square" lIns="0" tIns="0" rIns="0" bIns="0" rtlCol="0"/>
          <a:lstStyle/>
          <a:p/>
        </p:txBody>
      </p:sp>
      <p:sp>
        <p:nvSpPr>
          <p:cNvPr id="38" name="object 38"/>
          <p:cNvSpPr/>
          <p:nvPr/>
        </p:nvSpPr>
        <p:spPr>
          <a:xfrm>
            <a:off x="1540763" y="7997952"/>
            <a:ext cx="0" cy="429895"/>
          </a:xfrm>
          <a:custGeom>
            <a:avLst/>
            <a:gdLst/>
            <a:ahLst/>
            <a:cxnLst/>
            <a:rect l="l" t="t" r="r" b="b"/>
            <a:pathLst>
              <a:path w="0" h="429895">
                <a:moveTo>
                  <a:pt x="0" y="429767"/>
                </a:moveTo>
                <a:lnTo>
                  <a:pt x="0" y="0"/>
                </a:lnTo>
                <a:lnTo>
                  <a:pt x="0" y="429767"/>
                </a:lnTo>
                <a:close/>
              </a:path>
            </a:pathLst>
          </a:custGeom>
          <a:ln w="4762">
            <a:solidFill>
              <a:srgbClr val="000000"/>
            </a:solidFill>
          </a:ln>
        </p:spPr>
        <p:txBody>
          <a:bodyPr wrap="square" lIns="0" tIns="0" rIns="0" bIns="0" rtlCol="0"/>
          <a:lstStyle/>
          <a:p/>
        </p:txBody>
      </p:sp>
      <p:sp>
        <p:nvSpPr>
          <p:cNvPr id="39" name="object 39"/>
          <p:cNvSpPr/>
          <p:nvPr/>
        </p:nvSpPr>
        <p:spPr>
          <a:xfrm>
            <a:off x="1316736" y="8272271"/>
            <a:ext cx="224027" cy="115824"/>
          </a:xfrm>
          <a:prstGeom prst="rect">
            <a:avLst/>
          </a:prstGeom>
          <a:blipFill>
            <a:blip r:embed="rId3" cstate="print"/>
            <a:stretch>
              <a:fillRect/>
            </a:stretch>
          </a:blipFill>
        </p:spPr>
        <p:txBody>
          <a:bodyPr wrap="square" lIns="0" tIns="0" rIns="0" bIns="0" rtlCol="0"/>
          <a:lstStyle/>
          <a:p/>
        </p:txBody>
      </p:sp>
      <p:sp>
        <p:nvSpPr>
          <p:cNvPr id="40" name="object 40"/>
          <p:cNvSpPr txBox="1"/>
          <p:nvPr/>
        </p:nvSpPr>
        <p:spPr>
          <a:xfrm>
            <a:off x="1388135" y="8247332"/>
            <a:ext cx="106045" cy="148590"/>
          </a:xfrm>
          <a:prstGeom prst="rect">
            <a:avLst/>
          </a:prstGeom>
        </p:spPr>
        <p:txBody>
          <a:bodyPr wrap="square" lIns="0" tIns="13335" rIns="0" bIns="0" rtlCol="0" vert="horz">
            <a:spAutoFit/>
          </a:bodyPr>
          <a:lstStyle/>
          <a:p>
            <a:pPr marL="12700">
              <a:lnSpc>
                <a:spcPct val="100000"/>
              </a:lnSpc>
              <a:spcBef>
                <a:spcPts val="105"/>
              </a:spcBef>
            </a:pPr>
            <a:r>
              <a:rPr dirty="0" sz="800" spc="-20">
                <a:latin typeface="Cambria"/>
                <a:cs typeface="Cambria"/>
              </a:rPr>
              <a:t>a</a:t>
            </a:r>
            <a:endParaRPr sz="800">
              <a:latin typeface="Cambria"/>
              <a:cs typeface="Cambria"/>
            </a:endParaRPr>
          </a:p>
        </p:txBody>
      </p:sp>
      <p:sp>
        <p:nvSpPr>
          <p:cNvPr id="41" name="object 41"/>
          <p:cNvSpPr/>
          <p:nvPr/>
        </p:nvSpPr>
        <p:spPr>
          <a:xfrm>
            <a:off x="4760976" y="7997952"/>
            <a:ext cx="0" cy="429895"/>
          </a:xfrm>
          <a:custGeom>
            <a:avLst/>
            <a:gdLst/>
            <a:ahLst/>
            <a:cxnLst/>
            <a:rect l="l" t="t" r="r" b="b"/>
            <a:pathLst>
              <a:path w="0" h="429895">
                <a:moveTo>
                  <a:pt x="0" y="429767"/>
                </a:moveTo>
                <a:lnTo>
                  <a:pt x="0" y="0"/>
                </a:lnTo>
                <a:lnTo>
                  <a:pt x="0" y="429767"/>
                </a:lnTo>
                <a:close/>
              </a:path>
            </a:pathLst>
          </a:custGeom>
          <a:ln w="4762">
            <a:solidFill>
              <a:srgbClr val="000000"/>
            </a:solidFill>
          </a:ln>
        </p:spPr>
        <p:txBody>
          <a:bodyPr wrap="square" lIns="0" tIns="0" rIns="0" bIns="0" rtlCol="0"/>
          <a:lstStyle/>
          <a:p/>
        </p:txBody>
      </p:sp>
      <p:sp>
        <p:nvSpPr>
          <p:cNvPr id="42" name="object 42"/>
          <p:cNvSpPr/>
          <p:nvPr/>
        </p:nvSpPr>
        <p:spPr>
          <a:xfrm>
            <a:off x="4949952" y="7997952"/>
            <a:ext cx="0" cy="429895"/>
          </a:xfrm>
          <a:custGeom>
            <a:avLst/>
            <a:gdLst/>
            <a:ahLst/>
            <a:cxnLst/>
            <a:rect l="l" t="t" r="r" b="b"/>
            <a:pathLst>
              <a:path w="0" h="429895">
                <a:moveTo>
                  <a:pt x="0" y="429767"/>
                </a:moveTo>
                <a:lnTo>
                  <a:pt x="0" y="0"/>
                </a:lnTo>
                <a:lnTo>
                  <a:pt x="0" y="429767"/>
                </a:lnTo>
                <a:close/>
              </a:path>
            </a:pathLst>
          </a:custGeom>
          <a:ln w="4762">
            <a:solidFill>
              <a:srgbClr val="000000"/>
            </a:solidFill>
          </a:ln>
        </p:spPr>
        <p:txBody>
          <a:bodyPr wrap="square" lIns="0" tIns="0" rIns="0" bIns="0" rtlCol="0"/>
          <a:lstStyle/>
          <a:p/>
        </p:txBody>
      </p:sp>
      <p:sp>
        <p:nvSpPr>
          <p:cNvPr id="43" name="object 43"/>
          <p:cNvSpPr/>
          <p:nvPr/>
        </p:nvSpPr>
        <p:spPr>
          <a:xfrm>
            <a:off x="4760976" y="8272271"/>
            <a:ext cx="188975" cy="115824"/>
          </a:xfrm>
          <a:prstGeom prst="rect">
            <a:avLst/>
          </a:prstGeom>
          <a:blipFill>
            <a:blip r:embed="rId4" cstate="print"/>
            <a:stretch>
              <a:fillRect/>
            </a:stretch>
          </a:blipFill>
        </p:spPr>
        <p:txBody>
          <a:bodyPr wrap="square" lIns="0" tIns="0" rIns="0" bIns="0" rtlCol="0"/>
          <a:lstStyle/>
          <a:p/>
        </p:txBody>
      </p:sp>
      <p:sp>
        <p:nvSpPr>
          <p:cNvPr id="44" name="object 44"/>
          <p:cNvSpPr txBox="1"/>
          <p:nvPr/>
        </p:nvSpPr>
        <p:spPr>
          <a:xfrm>
            <a:off x="4815624" y="8247332"/>
            <a:ext cx="106045" cy="148590"/>
          </a:xfrm>
          <a:prstGeom prst="rect">
            <a:avLst/>
          </a:prstGeom>
        </p:spPr>
        <p:txBody>
          <a:bodyPr wrap="square" lIns="0" tIns="13335" rIns="0" bIns="0" rtlCol="0" vert="horz">
            <a:spAutoFit/>
          </a:bodyPr>
          <a:lstStyle/>
          <a:p>
            <a:pPr marL="12700">
              <a:lnSpc>
                <a:spcPct val="100000"/>
              </a:lnSpc>
              <a:spcBef>
                <a:spcPts val="105"/>
              </a:spcBef>
            </a:pPr>
            <a:r>
              <a:rPr dirty="0" sz="800" spc="-20">
                <a:latin typeface="Cambria"/>
                <a:cs typeface="Cambria"/>
              </a:rPr>
              <a:t>a</a:t>
            </a:r>
            <a:endParaRPr sz="800">
              <a:latin typeface="Cambria"/>
              <a:cs typeface="Cambria"/>
            </a:endParaRPr>
          </a:p>
        </p:txBody>
      </p:sp>
      <p:sp>
        <p:nvSpPr>
          <p:cNvPr id="45" name="object 45"/>
          <p:cNvSpPr/>
          <p:nvPr/>
        </p:nvSpPr>
        <p:spPr>
          <a:xfrm>
            <a:off x="1540763" y="8031480"/>
            <a:ext cx="0" cy="396240"/>
          </a:xfrm>
          <a:custGeom>
            <a:avLst/>
            <a:gdLst/>
            <a:ahLst/>
            <a:cxnLst/>
            <a:rect l="l" t="t" r="r" b="b"/>
            <a:pathLst>
              <a:path w="0" h="396240">
                <a:moveTo>
                  <a:pt x="0" y="396239"/>
                </a:moveTo>
                <a:lnTo>
                  <a:pt x="0" y="0"/>
                </a:lnTo>
                <a:lnTo>
                  <a:pt x="0" y="396239"/>
                </a:lnTo>
                <a:close/>
              </a:path>
            </a:pathLst>
          </a:custGeom>
          <a:ln w="4762">
            <a:solidFill>
              <a:srgbClr val="000000"/>
            </a:solidFill>
          </a:ln>
        </p:spPr>
        <p:txBody>
          <a:bodyPr wrap="square" lIns="0" tIns="0" rIns="0" bIns="0" rtlCol="0"/>
          <a:lstStyle/>
          <a:p/>
        </p:txBody>
      </p:sp>
      <p:sp>
        <p:nvSpPr>
          <p:cNvPr id="46" name="object 46"/>
          <p:cNvSpPr/>
          <p:nvPr/>
        </p:nvSpPr>
        <p:spPr>
          <a:xfrm>
            <a:off x="4760976" y="8031480"/>
            <a:ext cx="0" cy="396240"/>
          </a:xfrm>
          <a:custGeom>
            <a:avLst/>
            <a:gdLst/>
            <a:ahLst/>
            <a:cxnLst/>
            <a:rect l="l" t="t" r="r" b="b"/>
            <a:pathLst>
              <a:path w="0" h="396240">
                <a:moveTo>
                  <a:pt x="0" y="396239"/>
                </a:moveTo>
                <a:lnTo>
                  <a:pt x="0" y="0"/>
                </a:lnTo>
                <a:lnTo>
                  <a:pt x="0" y="396239"/>
                </a:lnTo>
                <a:close/>
              </a:path>
            </a:pathLst>
          </a:custGeom>
          <a:ln w="4762">
            <a:solidFill>
              <a:srgbClr val="000000"/>
            </a:solidFill>
          </a:ln>
        </p:spPr>
        <p:txBody>
          <a:bodyPr wrap="square" lIns="0" tIns="0" rIns="0" bIns="0" rtlCol="0"/>
          <a:lstStyle/>
          <a:p/>
        </p:txBody>
      </p:sp>
      <p:sp>
        <p:nvSpPr>
          <p:cNvPr id="47" name="object 47"/>
          <p:cNvSpPr/>
          <p:nvPr/>
        </p:nvSpPr>
        <p:spPr>
          <a:xfrm>
            <a:off x="1586483" y="8330183"/>
            <a:ext cx="1525905" cy="0"/>
          </a:xfrm>
          <a:custGeom>
            <a:avLst/>
            <a:gdLst/>
            <a:ahLst/>
            <a:cxnLst/>
            <a:rect l="l" t="t" r="r" b="b"/>
            <a:pathLst>
              <a:path w="1525905" h="0">
                <a:moveTo>
                  <a:pt x="0" y="0"/>
                </a:moveTo>
                <a:lnTo>
                  <a:pt x="1525524" y="0"/>
                </a:lnTo>
              </a:path>
            </a:pathLst>
          </a:custGeom>
          <a:ln w="4762">
            <a:solidFill>
              <a:srgbClr val="000000"/>
            </a:solidFill>
          </a:ln>
        </p:spPr>
        <p:txBody>
          <a:bodyPr wrap="square" lIns="0" tIns="0" rIns="0" bIns="0" rtlCol="0"/>
          <a:lstStyle/>
          <a:p/>
        </p:txBody>
      </p:sp>
      <p:sp>
        <p:nvSpPr>
          <p:cNvPr id="48" name="object 48"/>
          <p:cNvSpPr/>
          <p:nvPr/>
        </p:nvSpPr>
        <p:spPr>
          <a:xfrm>
            <a:off x="3191256" y="8330183"/>
            <a:ext cx="1525905" cy="0"/>
          </a:xfrm>
          <a:custGeom>
            <a:avLst/>
            <a:gdLst/>
            <a:ahLst/>
            <a:cxnLst/>
            <a:rect l="l" t="t" r="r" b="b"/>
            <a:pathLst>
              <a:path w="1525904" h="0">
                <a:moveTo>
                  <a:pt x="0" y="0"/>
                </a:moveTo>
                <a:lnTo>
                  <a:pt x="1525523" y="0"/>
                </a:lnTo>
              </a:path>
            </a:pathLst>
          </a:custGeom>
          <a:ln w="4762">
            <a:solidFill>
              <a:srgbClr val="000000"/>
            </a:solidFill>
          </a:ln>
        </p:spPr>
        <p:txBody>
          <a:bodyPr wrap="square" lIns="0" tIns="0" rIns="0" bIns="0" rtlCol="0"/>
          <a:lstStyle/>
          <a:p/>
        </p:txBody>
      </p:sp>
      <p:sp>
        <p:nvSpPr>
          <p:cNvPr id="49" name="object 49"/>
          <p:cNvSpPr/>
          <p:nvPr/>
        </p:nvSpPr>
        <p:spPr>
          <a:xfrm>
            <a:off x="1540763" y="8313420"/>
            <a:ext cx="50800" cy="33655"/>
          </a:xfrm>
          <a:custGeom>
            <a:avLst/>
            <a:gdLst/>
            <a:ahLst/>
            <a:cxnLst/>
            <a:rect l="l" t="t" r="r" b="b"/>
            <a:pathLst>
              <a:path w="50800" h="33654">
                <a:moveTo>
                  <a:pt x="50291" y="33528"/>
                </a:moveTo>
                <a:lnTo>
                  <a:pt x="0" y="16764"/>
                </a:lnTo>
                <a:lnTo>
                  <a:pt x="50291" y="0"/>
                </a:lnTo>
                <a:lnTo>
                  <a:pt x="50291" y="33528"/>
                </a:lnTo>
                <a:close/>
              </a:path>
            </a:pathLst>
          </a:custGeom>
          <a:solidFill>
            <a:srgbClr val="000000"/>
          </a:solidFill>
        </p:spPr>
        <p:txBody>
          <a:bodyPr wrap="square" lIns="0" tIns="0" rIns="0" bIns="0" rtlCol="0"/>
          <a:lstStyle/>
          <a:p/>
        </p:txBody>
      </p:sp>
      <p:sp>
        <p:nvSpPr>
          <p:cNvPr id="50" name="object 50"/>
          <p:cNvSpPr/>
          <p:nvPr/>
        </p:nvSpPr>
        <p:spPr>
          <a:xfrm>
            <a:off x="4712208" y="8313420"/>
            <a:ext cx="48895" cy="33655"/>
          </a:xfrm>
          <a:custGeom>
            <a:avLst/>
            <a:gdLst/>
            <a:ahLst/>
            <a:cxnLst/>
            <a:rect l="l" t="t" r="r" b="b"/>
            <a:pathLst>
              <a:path w="48895" h="33654">
                <a:moveTo>
                  <a:pt x="0" y="33528"/>
                </a:moveTo>
                <a:lnTo>
                  <a:pt x="0" y="0"/>
                </a:lnTo>
                <a:lnTo>
                  <a:pt x="48767" y="16764"/>
                </a:lnTo>
                <a:lnTo>
                  <a:pt x="0" y="33528"/>
                </a:lnTo>
                <a:close/>
              </a:path>
            </a:pathLst>
          </a:custGeom>
          <a:solidFill>
            <a:srgbClr val="000000"/>
          </a:solidFill>
        </p:spPr>
        <p:txBody>
          <a:bodyPr wrap="square" lIns="0" tIns="0" rIns="0" bIns="0" rtlCol="0"/>
          <a:lstStyle/>
          <a:p/>
        </p:txBody>
      </p:sp>
      <p:sp>
        <p:nvSpPr>
          <p:cNvPr id="51" name="object 51"/>
          <p:cNvSpPr/>
          <p:nvPr/>
        </p:nvSpPr>
        <p:spPr>
          <a:xfrm>
            <a:off x="3151632" y="8272271"/>
            <a:ext cx="0" cy="121920"/>
          </a:xfrm>
          <a:custGeom>
            <a:avLst/>
            <a:gdLst/>
            <a:ahLst/>
            <a:cxnLst/>
            <a:rect l="l" t="t" r="r" b="b"/>
            <a:pathLst>
              <a:path w="0" h="121920">
                <a:moveTo>
                  <a:pt x="0" y="0"/>
                </a:moveTo>
                <a:lnTo>
                  <a:pt x="0" y="121920"/>
                </a:lnTo>
              </a:path>
            </a:pathLst>
          </a:custGeom>
          <a:ln w="79248">
            <a:solidFill>
              <a:srgbClr val="FFFFFF"/>
            </a:solidFill>
          </a:ln>
        </p:spPr>
        <p:txBody>
          <a:bodyPr wrap="square" lIns="0" tIns="0" rIns="0" bIns="0" rtlCol="0"/>
          <a:lstStyle/>
          <a:p/>
        </p:txBody>
      </p:sp>
      <p:sp>
        <p:nvSpPr>
          <p:cNvPr id="52" name="object 52"/>
          <p:cNvSpPr txBox="1"/>
          <p:nvPr/>
        </p:nvSpPr>
        <p:spPr>
          <a:xfrm>
            <a:off x="3069585" y="8247332"/>
            <a:ext cx="181610" cy="148590"/>
          </a:xfrm>
          <a:prstGeom prst="rect">
            <a:avLst/>
          </a:prstGeom>
        </p:spPr>
        <p:txBody>
          <a:bodyPr wrap="square" lIns="0" tIns="13335" rIns="0" bIns="0" rtlCol="0" vert="horz">
            <a:spAutoFit/>
          </a:bodyPr>
          <a:lstStyle/>
          <a:p>
            <a:pPr marL="38100">
              <a:lnSpc>
                <a:spcPct val="100000"/>
              </a:lnSpc>
              <a:spcBef>
                <a:spcPts val="105"/>
              </a:spcBef>
            </a:pPr>
            <a:r>
              <a:rPr dirty="0" sz="800" spc="-140">
                <a:latin typeface="Cambria"/>
                <a:cs typeface="Cambria"/>
              </a:rPr>
              <a:t>L</a:t>
            </a:r>
            <a:r>
              <a:rPr dirty="0" baseline="-10101" sz="825" spc="-209">
                <a:latin typeface="Cambria"/>
                <a:cs typeface="Cambria"/>
              </a:rPr>
              <a:t>s</a:t>
            </a:r>
            <a:endParaRPr baseline="-10101" sz="825">
              <a:latin typeface="Cambria"/>
              <a:cs typeface="Cambria"/>
            </a:endParaRPr>
          </a:p>
        </p:txBody>
      </p:sp>
      <p:sp>
        <p:nvSpPr>
          <p:cNvPr id="53" name="object 53"/>
          <p:cNvSpPr/>
          <p:nvPr/>
        </p:nvSpPr>
        <p:spPr>
          <a:xfrm>
            <a:off x="3963923" y="7763255"/>
            <a:ext cx="349250" cy="218440"/>
          </a:xfrm>
          <a:custGeom>
            <a:avLst/>
            <a:gdLst/>
            <a:ahLst/>
            <a:cxnLst/>
            <a:rect l="l" t="t" r="r" b="b"/>
            <a:pathLst>
              <a:path w="349250" h="218440">
                <a:moveTo>
                  <a:pt x="0" y="217932"/>
                </a:moveTo>
                <a:lnTo>
                  <a:pt x="204216" y="0"/>
                </a:lnTo>
                <a:lnTo>
                  <a:pt x="348995" y="0"/>
                </a:lnTo>
              </a:path>
            </a:pathLst>
          </a:custGeom>
          <a:ln w="4762">
            <a:solidFill>
              <a:srgbClr val="000000"/>
            </a:solidFill>
          </a:ln>
        </p:spPr>
        <p:txBody>
          <a:bodyPr wrap="square" lIns="0" tIns="0" rIns="0" bIns="0" rtlCol="0"/>
          <a:lstStyle/>
          <a:p/>
        </p:txBody>
      </p:sp>
      <p:sp>
        <p:nvSpPr>
          <p:cNvPr id="54" name="object 54"/>
          <p:cNvSpPr/>
          <p:nvPr/>
        </p:nvSpPr>
        <p:spPr>
          <a:xfrm>
            <a:off x="2711196" y="7981188"/>
            <a:ext cx="337185" cy="0"/>
          </a:xfrm>
          <a:custGeom>
            <a:avLst/>
            <a:gdLst/>
            <a:ahLst/>
            <a:cxnLst/>
            <a:rect l="l" t="t" r="r" b="b"/>
            <a:pathLst>
              <a:path w="337185" h="0">
                <a:moveTo>
                  <a:pt x="0" y="0"/>
                </a:moveTo>
                <a:lnTo>
                  <a:pt x="336803" y="0"/>
                </a:lnTo>
                <a:lnTo>
                  <a:pt x="0" y="0"/>
                </a:lnTo>
                <a:close/>
              </a:path>
            </a:pathLst>
          </a:custGeom>
          <a:ln w="4762">
            <a:solidFill>
              <a:srgbClr val="000000"/>
            </a:solidFill>
          </a:ln>
        </p:spPr>
        <p:txBody>
          <a:bodyPr wrap="square" lIns="0" tIns="0" rIns="0" bIns="0" rtlCol="0"/>
          <a:lstStyle/>
          <a:p/>
        </p:txBody>
      </p:sp>
      <p:sp>
        <p:nvSpPr>
          <p:cNvPr id="55" name="object 55"/>
          <p:cNvSpPr/>
          <p:nvPr/>
        </p:nvSpPr>
        <p:spPr>
          <a:xfrm>
            <a:off x="2711196" y="7909559"/>
            <a:ext cx="265430" cy="0"/>
          </a:xfrm>
          <a:custGeom>
            <a:avLst/>
            <a:gdLst/>
            <a:ahLst/>
            <a:cxnLst/>
            <a:rect l="l" t="t" r="r" b="b"/>
            <a:pathLst>
              <a:path w="265430" h="0">
                <a:moveTo>
                  <a:pt x="0" y="0"/>
                </a:moveTo>
                <a:lnTo>
                  <a:pt x="265175" y="0"/>
                </a:lnTo>
                <a:lnTo>
                  <a:pt x="0" y="0"/>
                </a:lnTo>
                <a:close/>
              </a:path>
            </a:pathLst>
          </a:custGeom>
          <a:ln w="4762">
            <a:solidFill>
              <a:srgbClr val="000000"/>
            </a:solidFill>
          </a:ln>
        </p:spPr>
        <p:txBody>
          <a:bodyPr wrap="square" lIns="0" tIns="0" rIns="0" bIns="0" rtlCol="0"/>
          <a:lstStyle/>
          <a:p/>
        </p:txBody>
      </p:sp>
      <p:sp>
        <p:nvSpPr>
          <p:cNvPr id="56" name="object 56"/>
          <p:cNvSpPr/>
          <p:nvPr/>
        </p:nvSpPr>
        <p:spPr>
          <a:xfrm>
            <a:off x="2807207" y="8026907"/>
            <a:ext cx="0" cy="41275"/>
          </a:xfrm>
          <a:custGeom>
            <a:avLst/>
            <a:gdLst/>
            <a:ahLst/>
            <a:cxnLst/>
            <a:rect l="l" t="t" r="r" b="b"/>
            <a:pathLst>
              <a:path w="0" h="41275">
                <a:moveTo>
                  <a:pt x="0" y="0"/>
                </a:moveTo>
                <a:lnTo>
                  <a:pt x="0" y="41148"/>
                </a:lnTo>
              </a:path>
            </a:pathLst>
          </a:custGeom>
          <a:ln w="4762">
            <a:solidFill>
              <a:srgbClr val="000000"/>
            </a:solidFill>
          </a:ln>
        </p:spPr>
        <p:txBody>
          <a:bodyPr wrap="square" lIns="0" tIns="0" rIns="0" bIns="0" rtlCol="0"/>
          <a:lstStyle/>
          <a:p/>
        </p:txBody>
      </p:sp>
      <p:sp>
        <p:nvSpPr>
          <p:cNvPr id="57" name="object 57"/>
          <p:cNvSpPr/>
          <p:nvPr/>
        </p:nvSpPr>
        <p:spPr>
          <a:xfrm>
            <a:off x="2807207" y="7812023"/>
            <a:ext cx="0" cy="52069"/>
          </a:xfrm>
          <a:custGeom>
            <a:avLst/>
            <a:gdLst/>
            <a:ahLst/>
            <a:cxnLst/>
            <a:rect l="l" t="t" r="r" b="b"/>
            <a:pathLst>
              <a:path w="0" h="52070">
                <a:moveTo>
                  <a:pt x="0" y="0"/>
                </a:moveTo>
                <a:lnTo>
                  <a:pt x="0" y="51816"/>
                </a:lnTo>
              </a:path>
            </a:pathLst>
          </a:custGeom>
          <a:ln w="4762">
            <a:solidFill>
              <a:srgbClr val="000000"/>
            </a:solidFill>
          </a:ln>
        </p:spPr>
        <p:txBody>
          <a:bodyPr wrap="square" lIns="0" tIns="0" rIns="0" bIns="0" rtlCol="0"/>
          <a:lstStyle/>
          <a:p/>
        </p:txBody>
      </p:sp>
      <p:sp>
        <p:nvSpPr>
          <p:cNvPr id="58" name="object 58"/>
          <p:cNvSpPr/>
          <p:nvPr/>
        </p:nvSpPr>
        <p:spPr>
          <a:xfrm>
            <a:off x="2770632" y="7981188"/>
            <a:ext cx="36830" cy="146685"/>
          </a:xfrm>
          <a:custGeom>
            <a:avLst/>
            <a:gdLst/>
            <a:ahLst/>
            <a:cxnLst/>
            <a:rect l="l" t="t" r="r" b="b"/>
            <a:pathLst>
              <a:path w="36830" h="146684">
                <a:moveTo>
                  <a:pt x="0" y="146304"/>
                </a:moveTo>
                <a:lnTo>
                  <a:pt x="36575" y="146304"/>
                </a:lnTo>
                <a:lnTo>
                  <a:pt x="36575" y="0"/>
                </a:lnTo>
                <a:lnTo>
                  <a:pt x="36575" y="146304"/>
                </a:lnTo>
                <a:lnTo>
                  <a:pt x="0" y="146304"/>
                </a:lnTo>
              </a:path>
            </a:pathLst>
          </a:custGeom>
          <a:ln w="4762">
            <a:solidFill>
              <a:srgbClr val="000000"/>
            </a:solidFill>
          </a:ln>
        </p:spPr>
        <p:txBody>
          <a:bodyPr wrap="square" lIns="0" tIns="0" rIns="0" bIns="0" rtlCol="0"/>
          <a:lstStyle/>
          <a:p/>
        </p:txBody>
      </p:sp>
      <p:sp>
        <p:nvSpPr>
          <p:cNvPr id="59" name="object 59"/>
          <p:cNvSpPr/>
          <p:nvPr/>
        </p:nvSpPr>
        <p:spPr>
          <a:xfrm>
            <a:off x="2790444" y="7981188"/>
            <a:ext cx="33655" cy="48895"/>
          </a:xfrm>
          <a:custGeom>
            <a:avLst/>
            <a:gdLst/>
            <a:ahLst/>
            <a:cxnLst/>
            <a:rect l="l" t="t" r="r" b="b"/>
            <a:pathLst>
              <a:path w="33655" h="48895">
                <a:moveTo>
                  <a:pt x="33528" y="48767"/>
                </a:moveTo>
                <a:lnTo>
                  <a:pt x="0" y="48767"/>
                </a:lnTo>
                <a:lnTo>
                  <a:pt x="16764" y="0"/>
                </a:lnTo>
                <a:lnTo>
                  <a:pt x="33528" y="48767"/>
                </a:lnTo>
                <a:close/>
              </a:path>
            </a:pathLst>
          </a:custGeom>
          <a:solidFill>
            <a:srgbClr val="000000"/>
          </a:solidFill>
        </p:spPr>
        <p:txBody>
          <a:bodyPr wrap="square" lIns="0" tIns="0" rIns="0" bIns="0" rtlCol="0"/>
          <a:lstStyle/>
          <a:p/>
        </p:txBody>
      </p:sp>
      <p:sp>
        <p:nvSpPr>
          <p:cNvPr id="60" name="object 60"/>
          <p:cNvSpPr/>
          <p:nvPr/>
        </p:nvSpPr>
        <p:spPr>
          <a:xfrm>
            <a:off x="2790444" y="7859268"/>
            <a:ext cx="33655" cy="50800"/>
          </a:xfrm>
          <a:custGeom>
            <a:avLst/>
            <a:gdLst/>
            <a:ahLst/>
            <a:cxnLst/>
            <a:rect l="l" t="t" r="r" b="b"/>
            <a:pathLst>
              <a:path w="33655" h="50800">
                <a:moveTo>
                  <a:pt x="16764" y="50292"/>
                </a:moveTo>
                <a:lnTo>
                  <a:pt x="0" y="0"/>
                </a:lnTo>
                <a:lnTo>
                  <a:pt x="33528" y="0"/>
                </a:lnTo>
                <a:lnTo>
                  <a:pt x="16764" y="50292"/>
                </a:lnTo>
                <a:close/>
              </a:path>
            </a:pathLst>
          </a:custGeom>
          <a:solidFill>
            <a:srgbClr val="000000"/>
          </a:solidFill>
        </p:spPr>
        <p:txBody>
          <a:bodyPr wrap="square" lIns="0" tIns="0" rIns="0" bIns="0" rtlCol="0"/>
          <a:lstStyle/>
          <a:p/>
        </p:txBody>
      </p:sp>
      <p:sp>
        <p:nvSpPr>
          <p:cNvPr id="61" name="object 61"/>
          <p:cNvSpPr/>
          <p:nvPr/>
        </p:nvSpPr>
        <p:spPr>
          <a:xfrm>
            <a:off x="2462783" y="8068056"/>
            <a:ext cx="617220" cy="123825"/>
          </a:xfrm>
          <a:custGeom>
            <a:avLst/>
            <a:gdLst/>
            <a:ahLst/>
            <a:cxnLst/>
            <a:rect l="l" t="t" r="r" b="b"/>
            <a:pathLst>
              <a:path w="617219" h="123825">
                <a:moveTo>
                  <a:pt x="0" y="123444"/>
                </a:moveTo>
                <a:lnTo>
                  <a:pt x="617219" y="123444"/>
                </a:lnTo>
                <a:lnTo>
                  <a:pt x="617219" y="0"/>
                </a:lnTo>
                <a:lnTo>
                  <a:pt x="0" y="0"/>
                </a:lnTo>
                <a:lnTo>
                  <a:pt x="0" y="123444"/>
                </a:lnTo>
                <a:close/>
              </a:path>
            </a:pathLst>
          </a:custGeom>
          <a:solidFill>
            <a:srgbClr val="FFFFFF"/>
          </a:solidFill>
        </p:spPr>
        <p:txBody>
          <a:bodyPr wrap="square" lIns="0" tIns="0" rIns="0" bIns="0" rtlCol="0"/>
          <a:lstStyle/>
          <a:p/>
        </p:txBody>
      </p:sp>
      <p:sp>
        <p:nvSpPr>
          <p:cNvPr id="62" name="object 62"/>
          <p:cNvSpPr txBox="1"/>
          <p:nvPr/>
        </p:nvSpPr>
        <p:spPr>
          <a:xfrm>
            <a:off x="2433091" y="8058275"/>
            <a:ext cx="431165" cy="148590"/>
          </a:xfrm>
          <a:prstGeom prst="rect">
            <a:avLst/>
          </a:prstGeom>
        </p:spPr>
        <p:txBody>
          <a:bodyPr wrap="square" lIns="0" tIns="13335" rIns="0" bIns="0" rtlCol="0" vert="horz">
            <a:spAutoFit/>
          </a:bodyPr>
          <a:lstStyle/>
          <a:p>
            <a:pPr marL="25400">
              <a:lnSpc>
                <a:spcPct val="100000"/>
              </a:lnSpc>
              <a:spcBef>
                <a:spcPts val="105"/>
              </a:spcBef>
            </a:pPr>
            <a:r>
              <a:rPr dirty="0" baseline="6944" sz="1200" spc="-277">
                <a:latin typeface="Cambria"/>
                <a:cs typeface="Cambria"/>
              </a:rPr>
              <a:t>e</a:t>
            </a:r>
            <a:r>
              <a:rPr dirty="0" sz="550" spc="-185">
                <a:latin typeface="Cambria"/>
                <a:cs typeface="Cambria"/>
              </a:rPr>
              <a:t>sweep</a:t>
            </a:r>
            <a:r>
              <a:rPr dirty="0" baseline="6944" sz="1200" spc="-277">
                <a:latin typeface="Cambria"/>
                <a:cs typeface="Cambria"/>
              </a:rPr>
              <a:t>=F</a:t>
            </a:r>
            <a:endParaRPr baseline="6944" sz="1200">
              <a:latin typeface="Cambria"/>
              <a:cs typeface="Cambria"/>
            </a:endParaRPr>
          </a:p>
        </p:txBody>
      </p:sp>
      <p:sp>
        <p:nvSpPr>
          <p:cNvPr id="63" name="object 63"/>
          <p:cNvSpPr txBox="1"/>
          <p:nvPr/>
        </p:nvSpPr>
        <p:spPr>
          <a:xfrm>
            <a:off x="2809589" y="8068056"/>
            <a:ext cx="308610" cy="123825"/>
          </a:xfrm>
          <a:prstGeom prst="rect">
            <a:avLst/>
          </a:prstGeom>
          <a:solidFill>
            <a:srgbClr val="FFFFFF"/>
          </a:solidFill>
        </p:spPr>
        <p:txBody>
          <a:bodyPr wrap="square" lIns="0" tIns="3175" rIns="0" bIns="0" rtlCol="0" vert="horz">
            <a:spAutoFit/>
          </a:bodyPr>
          <a:lstStyle/>
          <a:p>
            <a:pPr>
              <a:lnSpc>
                <a:spcPts val="944"/>
              </a:lnSpc>
              <a:spcBef>
                <a:spcPts val="25"/>
              </a:spcBef>
            </a:pPr>
            <a:r>
              <a:rPr dirty="0" sz="550" spc="-210">
                <a:latin typeface="Cambria"/>
                <a:cs typeface="Cambria"/>
              </a:rPr>
              <a:t>o</a:t>
            </a:r>
            <a:r>
              <a:rPr dirty="0" baseline="6944" sz="1200" spc="-315" i="1">
                <a:latin typeface="Georgia"/>
                <a:cs typeface="Georgia"/>
              </a:rPr>
              <a:t>D</a:t>
            </a:r>
            <a:r>
              <a:rPr dirty="0" sz="550" spc="-210">
                <a:latin typeface="Cambria"/>
                <a:cs typeface="Cambria"/>
              </a:rPr>
              <a:t>sweep</a:t>
            </a:r>
            <a:endParaRPr sz="550">
              <a:latin typeface="Cambria"/>
              <a:cs typeface="Cambria"/>
            </a:endParaRPr>
          </a:p>
        </p:txBody>
      </p:sp>
      <p:sp>
        <p:nvSpPr>
          <p:cNvPr id="64" name="object 64"/>
          <p:cNvSpPr/>
          <p:nvPr/>
        </p:nvSpPr>
        <p:spPr>
          <a:xfrm>
            <a:off x="1296924" y="7984235"/>
            <a:ext cx="3756660" cy="6350"/>
          </a:xfrm>
          <a:custGeom>
            <a:avLst/>
            <a:gdLst/>
            <a:ahLst/>
            <a:cxnLst/>
            <a:rect l="l" t="t" r="r" b="b"/>
            <a:pathLst>
              <a:path w="3756660" h="6350">
                <a:moveTo>
                  <a:pt x="10667" y="6096"/>
                </a:moveTo>
                <a:lnTo>
                  <a:pt x="1524" y="6096"/>
                </a:lnTo>
                <a:lnTo>
                  <a:pt x="0" y="4571"/>
                </a:lnTo>
                <a:lnTo>
                  <a:pt x="0" y="1524"/>
                </a:lnTo>
                <a:lnTo>
                  <a:pt x="1524" y="0"/>
                </a:lnTo>
                <a:lnTo>
                  <a:pt x="10667" y="0"/>
                </a:lnTo>
                <a:lnTo>
                  <a:pt x="12191" y="1524"/>
                </a:lnTo>
                <a:lnTo>
                  <a:pt x="12191" y="4571"/>
                </a:lnTo>
                <a:lnTo>
                  <a:pt x="10667" y="6096"/>
                </a:lnTo>
                <a:close/>
              </a:path>
              <a:path w="3756660" h="6350">
                <a:moveTo>
                  <a:pt x="28955" y="6096"/>
                </a:moveTo>
                <a:lnTo>
                  <a:pt x="19812" y="6096"/>
                </a:lnTo>
                <a:lnTo>
                  <a:pt x="18287" y="4571"/>
                </a:lnTo>
                <a:lnTo>
                  <a:pt x="18287" y="1524"/>
                </a:lnTo>
                <a:lnTo>
                  <a:pt x="19812" y="0"/>
                </a:lnTo>
                <a:lnTo>
                  <a:pt x="28955" y="0"/>
                </a:lnTo>
                <a:lnTo>
                  <a:pt x="30479" y="1524"/>
                </a:lnTo>
                <a:lnTo>
                  <a:pt x="30479" y="4571"/>
                </a:lnTo>
                <a:lnTo>
                  <a:pt x="28955" y="6096"/>
                </a:lnTo>
                <a:close/>
              </a:path>
              <a:path w="3756660" h="6350">
                <a:moveTo>
                  <a:pt x="47243" y="6096"/>
                </a:moveTo>
                <a:lnTo>
                  <a:pt x="38100" y="6096"/>
                </a:lnTo>
                <a:lnTo>
                  <a:pt x="36575" y="4571"/>
                </a:lnTo>
                <a:lnTo>
                  <a:pt x="36575" y="1524"/>
                </a:lnTo>
                <a:lnTo>
                  <a:pt x="38100" y="0"/>
                </a:lnTo>
                <a:lnTo>
                  <a:pt x="47243" y="0"/>
                </a:lnTo>
                <a:lnTo>
                  <a:pt x="48767" y="1524"/>
                </a:lnTo>
                <a:lnTo>
                  <a:pt x="48767" y="4571"/>
                </a:lnTo>
                <a:lnTo>
                  <a:pt x="47243" y="6096"/>
                </a:lnTo>
                <a:close/>
              </a:path>
              <a:path w="3756660" h="6350">
                <a:moveTo>
                  <a:pt x="65531" y="6096"/>
                </a:moveTo>
                <a:lnTo>
                  <a:pt x="54863" y="6096"/>
                </a:lnTo>
                <a:lnTo>
                  <a:pt x="54863" y="0"/>
                </a:lnTo>
                <a:lnTo>
                  <a:pt x="65531" y="0"/>
                </a:lnTo>
                <a:lnTo>
                  <a:pt x="67055" y="1524"/>
                </a:lnTo>
                <a:lnTo>
                  <a:pt x="67055" y="4571"/>
                </a:lnTo>
                <a:lnTo>
                  <a:pt x="65531" y="6096"/>
                </a:lnTo>
                <a:close/>
              </a:path>
              <a:path w="3756660" h="6350">
                <a:moveTo>
                  <a:pt x="82295" y="6096"/>
                </a:moveTo>
                <a:lnTo>
                  <a:pt x="73151" y="6096"/>
                </a:lnTo>
                <a:lnTo>
                  <a:pt x="71627" y="4571"/>
                </a:lnTo>
                <a:lnTo>
                  <a:pt x="71627" y="1524"/>
                </a:lnTo>
                <a:lnTo>
                  <a:pt x="73151" y="0"/>
                </a:lnTo>
                <a:lnTo>
                  <a:pt x="82295" y="0"/>
                </a:lnTo>
                <a:lnTo>
                  <a:pt x="83820" y="1524"/>
                </a:lnTo>
                <a:lnTo>
                  <a:pt x="83820" y="4571"/>
                </a:lnTo>
                <a:lnTo>
                  <a:pt x="82295" y="6096"/>
                </a:lnTo>
                <a:close/>
              </a:path>
              <a:path w="3756660" h="6350">
                <a:moveTo>
                  <a:pt x="100583" y="6096"/>
                </a:moveTo>
                <a:lnTo>
                  <a:pt x="91439" y="6096"/>
                </a:lnTo>
                <a:lnTo>
                  <a:pt x="89916" y="4571"/>
                </a:lnTo>
                <a:lnTo>
                  <a:pt x="89916" y="1524"/>
                </a:lnTo>
                <a:lnTo>
                  <a:pt x="91439" y="0"/>
                </a:lnTo>
                <a:lnTo>
                  <a:pt x="100583" y="0"/>
                </a:lnTo>
                <a:lnTo>
                  <a:pt x="102108" y="1524"/>
                </a:lnTo>
                <a:lnTo>
                  <a:pt x="102108" y="4571"/>
                </a:lnTo>
                <a:lnTo>
                  <a:pt x="100583" y="6096"/>
                </a:lnTo>
                <a:close/>
              </a:path>
              <a:path w="3756660" h="6350">
                <a:moveTo>
                  <a:pt x="118871" y="6096"/>
                </a:moveTo>
                <a:lnTo>
                  <a:pt x="109727" y="6096"/>
                </a:lnTo>
                <a:lnTo>
                  <a:pt x="108204" y="4571"/>
                </a:lnTo>
                <a:lnTo>
                  <a:pt x="108204" y="1524"/>
                </a:lnTo>
                <a:lnTo>
                  <a:pt x="109727" y="0"/>
                </a:lnTo>
                <a:lnTo>
                  <a:pt x="118871" y="0"/>
                </a:lnTo>
                <a:lnTo>
                  <a:pt x="120395" y="1524"/>
                </a:lnTo>
                <a:lnTo>
                  <a:pt x="120395" y="4571"/>
                </a:lnTo>
                <a:lnTo>
                  <a:pt x="118871" y="6096"/>
                </a:lnTo>
                <a:close/>
              </a:path>
              <a:path w="3756660" h="6350">
                <a:moveTo>
                  <a:pt x="137159" y="6096"/>
                </a:moveTo>
                <a:lnTo>
                  <a:pt x="128016" y="6096"/>
                </a:lnTo>
                <a:lnTo>
                  <a:pt x="126491" y="4571"/>
                </a:lnTo>
                <a:lnTo>
                  <a:pt x="126491" y="1524"/>
                </a:lnTo>
                <a:lnTo>
                  <a:pt x="128016" y="0"/>
                </a:lnTo>
                <a:lnTo>
                  <a:pt x="137159" y="0"/>
                </a:lnTo>
                <a:lnTo>
                  <a:pt x="138683" y="1524"/>
                </a:lnTo>
                <a:lnTo>
                  <a:pt x="138683" y="4571"/>
                </a:lnTo>
                <a:lnTo>
                  <a:pt x="137159" y="6096"/>
                </a:lnTo>
                <a:close/>
              </a:path>
              <a:path w="3756660" h="6350">
                <a:moveTo>
                  <a:pt x="155447" y="6096"/>
                </a:moveTo>
                <a:lnTo>
                  <a:pt x="146304" y="6096"/>
                </a:lnTo>
                <a:lnTo>
                  <a:pt x="144779" y="4571"/>
                </a:lnTo>
                <a:lnTo>
                  <a:pt x="144779" y="1524"/>
                </a:lnTo>
                <a:lnTo>
                  <a:pt x="146304" y="0"/>
                </a:lnTo>
                <a:lnTo>
                  <a:pt x="155447" y="0"/>
                </a:lnTo>
                <a:lnTo>
                  <a:pt x="156971" y="1524"/>
                </a:lnTo>
                <a:lnTo>
                  <a:pt x="156971" y="4571"/>
                </a:lnTo>
                <a:lnTo>
                  <a:pt x="155447" y="6096"/>
                </a:lnTo>
                <a:close/>
              </a:path>
              <a:path w="3756660" h="6350">
                <a:moveTo>
                  <a:pt x="173735" y="6096"/>
                </a:moveTo>
                <a:lnTo>
                  <a:pt x="164591" y="6096"/>
                </a:lnTo>
                <a:lnTo>
                  <a:pt x="163067" y="4571"/>
                </a:lnTo>
                <a:lnTo>
                  <a:pt x="163067" y="1524"/>
                </a:lnTo>
                <a:lnTo>
                  <a:pt x="164591" y="0"/>
                </a:lnTo>
                <a:lnTo>
                  <a:pt x="173735" y="0"/>
                </a:lnTo>
                <a:lnTo>
                  <a:pt x="175259" y="1524"/>
                </a:lnTo>
                <a:lnTo>
                  <a:pt x="175259" y="4571"/>
                </a:lnTo>
                <a:lnTo>
                  <a:pt x="173735" y="6096"/>
                </a:lnTo>
                <a:close/>
              </a:path>
              <a:path w="3756660" h="6350">
                <a:moveTo>
                  <a:pt x="192024" y="6096"/>
                </a:moveTo>
                <a:lnTo>
                  <a:pt x="182879" y="6096"/>
                </a:lnTo>
                <a:lnTo>
                  <a:pt x="181355" y="4571"/>
                </a:lnTo>
                <a:lnTo>
                  <a:pt x="181355" y="1524"/>
                </a:lnTo>
                <a:lnTo>
                  <a:pt x="182879" y="0"/>
                </a:lnTo>
                <a:lnTo>
                  <a:pt x="192024" y="0"/>
                </a:lnTo>
                <a:lnTo>
                  <a:pt x="193547" y="1524"/>
                </a:lnTo>
                <a:lnTo>
                  <a:pt x="193547" y="4571"/>
                </a:lnTo>
                <a:lnTo>
                  <a:pt x="192024" y="6096"/>
                </a:lnTo>
                <a:close/>
              </a:path>
              <a:path w="3756660" h="6350">
                <a:moveTo>
                  <a:pt x="210312" y="6096"/>
                </a:moveTo>
                <a:lnTo>
                  <a:pt x="199643" y="6096"/>
                </a:lnTo>
                <a:lnTo>
                  <a:pt x="199643" y="0"/>
                </a:lnTo>
                <a:lnTo>
                  <a:pt x="210312" y="0"/>
                </a:lnTo>
                <a:lnTo>
                  <a:pt x="210312" y="6096"/>
                </a:lnTo>
                <a:close/>
              </a:path>
              <a:path w="3756660" h="6350">
                <a:moveTo>
                  <a:pt x="227075" y="6096"/>
                </a:moveTo>
                <a:lnTo>
                  <a:pt x="217931" y="6096"/>
                </a:lnTo>
                <a:lnTo>
                  <a:pt x="216408" y="4571"/>
                </a:lnTo>
                <a:lnTo>
                  <a:pt x="216408" y="1524"/>
                </a:lnTo>
                <a:lnTo>
                  <a:pt x="217931" y="0"/>
                </a:lnTo>
                <a:lnTo>
                  <a:pt x="227075" y="0"/>
                </a:lnTo>
                <a:lnTo>
                  <a:pt x="228600" y="1524"/>
                </a:lnTo>
                <a:lnTo>
                  <a:pt x="228600" y="4571"/>
                </a:lnTo>
                <a:lnTo>
                  <a:pt x="227075" y="6096"/>
                </a:lnTo>
                <a:close/>
              </a:path>
              <a:path w="3756660" h="6350">
                <a:moveTo>
                  <a:pt x="245363" y="6096"/>
                </a:moveTo>
                <a:lnTo>
                  <a:pt x="236220" y="6096"/>
                </a:lnTo>
                <a:lnTo>
                  <a:pt x="234695" y="4571"/>
                </a:lnTo>
                <a:lnTo>
                  <a:pt x="234695" y="1524"/>
                </a:lnTo>
                <a:lnTo>
                  <a:pt x="236220" y="0"/>
                </a:lnTo>
                <a:lnTo>
                  <a:pt x="245363" y="0"/>
                </a:lnTo>
                <a:lnTo>
                  <a:pt x="246887" y="1524"/>
                </a:lnTo>
                <a:lnTo>
                  <a:pt x="246887" y="4571"/>
                </a:lnTo>
                <a:lnTo>
                  <a:pt x="245363" y="6096"/>
                </a:lnTo>
                <a:close/>
              </a:path>
              <a:path w="3756660" h="6350">
                <a:moveTo>
                  <a:pt x="263651" y="6096"/>
                </a:moveTo>
                <a:lnTo>
                  <a:pt x="254508" y="6096"/>
                </a:lnTo>
                <a:lnTo>
                  <a:pt x="252983" y="4571"/>
                </a:lnTo>
                <a:lnTo>
                  <a:pt x="252983" y="1524"/>
                </a:lnTo>
                <a:lnTo>
                  <a:pt x="254508" y="0"/>
                </a:lnTo>
                <a:lnTo>
                  <a:pt x="263651" y="0"/>
                </a:lnTo>
                <a:lnTo>
                  <a:pt x="265175" y="1524"/>
                </a:lnTo>
                <a:lnTo>
                  <a:pt x="265175" y="4571"/>
                </a:lnTo>
                <a:lnTo>
                  <a:pt x="263651" y="6096"/>
                </a:lnTo>
                <a:close/>
              </a:path>
              <a:path w="3756660" h="6350">
                <a:moveTo>
                  <a:pt x="281939" y="6096"/>
                </a:moveTo>
                <a:lnTo>
                  <a:pt x="272795" y="6096"/>
                </a:lnTo>
                <a:lnTo>
                  <a:pt x="271271" y="4571"/>
                </a:lnTo>
                <a:lnTo>
                  <a:pt x="271271" y="1524"/>
                </a:lnTo>
                <a:lnTo>
                  <a:pt x="272795" y="0"/>
                </a:lnTo>
                <a:lnTo>
                  <a:pt x="281939" y="0"/>
                </a:lnTo>
                <a:lnTo>
                  <a:pt x="283463" y="1524"/>
                </a:lnTo>
                <a:lnTo>
                  <a:pt x="283463" y="4571"/>
                </a:lnTo>
                <a:lnTo>
                  <a:pt x="281939" y="6096"/>
                </a:lnTo>
                <a:close/>
              </a:path>
              <a:path w="3756660" h="6350">
                <a:moveTo>
                  <a:pt x="300227" y="6096"/>
                </a:moveTo>
                <a:lnTo>
                  <a:pt x="291083" y="6096"/>
                </a:lnTo>
                <a:lnTo>
                  <a:pt x="289559" y="4571"/>
                </a:lnTo>
                <a:lnTo>
                  <a:pt x="289559" y="1524"/>
                </a:lnTo>
                <a:lnTo>
                  <a:pt x="291083" y="0"/>
                </a:lnTo>
                <a:lnTo>
                  <a:pt x="300227" y="0"/>
                </a:lnTo>
                <a:lnTo>
                  <a:pt x="301751" y="1524"/>
                </a:lnTo>
                <a:lnTo>
                  <a:pt x="301751" y="4571"/>
                </a:lnTo>
                <a:lnTo>
                  <a:pt x="300227" y="6096"/>
                </a:lnTo>
                <a:close/>
              </a:path>
              <a:path w="3756660" h="6350">
                <a:moveTo>
                  <a:pt x="318516" y="6096"/>
                </a:moveTo>
                <a:lnTo>
                  <a:pt x="309371" y="6096"/>
                </a:lnTo>
                <a:lnTo>
                  <a:pt x="307847" y="4571"/>
                </a:lnTo>
                <a:lnTo>
                  <a:pt x="307847" y="1524"/>
                </a:lnTo>
                <a:lnTo>
                  <a:pt x="309371" y="0"/>
                </a:lnTo>
                <a:lnTo>
                  <a:pt x="318516" y="0"/>
                </a:lnTo>
                <a:lnTo>
                  <a:pt x="320039" y="1524"/>
                </a:lnTo>
                <a:lnTo>
                  <a:pt x="320039" y="4571"/>
                </a:lnTo>
                <a:lnTo>
                  <a:pt x="318516" y="6096"/>
                </a:lnTo>
                <a:close/>
              </a:path>
              <a:path w="3756660" h="6350">
                <a:moveTo>
                  <a:pt x="336804" y="6096"/>
                </a:moveTo>
                <a:lnTo>
                  <a:pt x="327659" y="6096"/>
                </a:lnTo>
                <a:lnTo>
                  <a:pt x="326135" y="4571"/>
                </a:lnTo>
                <a:lnTo>
                  <a:pt x="326135" y="1524"/>
                </a:lnTo>
                <a:lnTo>
                  <a:pt x="327659" y="0"/>
                </a:lnTo>
                <a:lnTo>
                  <a:pt x="336804" y="0"/>
                </a:lnTo>
                <a:lnTo>
                  <a:pt x="338327" y="1524"/>
                </a:lnTo>
                <a:lnTo>
                  <a:pt x="338327" y="4571"/>
                </a:lnTo>
                <a:lnTo>
                  <a:pt x="336804" y="6096"/>
                </a:lnTo>
                <a:close/>
              </a:path>
              <a:path w="3756660" h="6350">
                <a:moveTo>
                  <a:pt x="355091" y="6096"/>
                </a:moveTo>
                <a:lnTo>
                  <a:pt x="344424" y="6096"/>
                </a:lnTo>
                <a:lnTo>
                  <a:pt x="344424" y="0"/>
                </a:lnTo>
                <a:lnTo>
                  <a:pt x="355091" y="0"/>
                </a:lnTo>
                <a:lnTo>
                  <a:pt x="355091" y="6096"/>
                </a:lnTo>
                <a:close/>
              </a:path>
              <a:path w="3756660" h="6350">
                <a:moveTo>
                  <a:pt x="371855" y="6096"/>
                </a:moveTo>
                <a:lnTo>
                  <a:pt x="362712" y="6096"/>
                </a:lnTo>
                <a:lnTo>
                  <a:pt x="361187" y="4571"/>
                </a:lnTo>
                <a:lnTo>
                  <a:pt x="361187" y="1524"/>
                </a:lnTo>
                <a:lnTo>
                  <a:pt x="362712" y="0"/>
                </a:lnTo>
                <a:lnTo>
                  <a:pt x="371855" y="0"/>
                </a:lnTo>
                <a:lnTo>
                  <a:pt x="373379" y="1524"/>
                </a:lnTo>
                <a:lnTo>
                  <a:pt x="373379" y="4571"/>
                </a:lnTo>
                <a:lnTo>
                  <a:pt x="371855" y="6096"/>
                </a:lnTo>
                <a:close/>
              </a:path>
              <a:path w="3756660" h="6350">
                <a:moveTo>
                  <a:pt x="390143" y="6096"/>
                </a:moveTo>
                <a:lnTo>
                  <a:pt x="381000" y="6096"/>
                </a:lnTo>
                <a:lnTo>
                  <a:pt x="379475" y="4571"/>
                </a:lnTo>
                <a:lnTo>
                  <a:pt x="379475" y="1524"/>
                </a:lnTo>
                <a:lnTo>
                  <a:pt x="381000" y="0"/>
                </a:lnTo>
                <a:lnTo>
                  <a:pt x="390143" y="0"/>
                </a:lnTo>
                <a:lnTo>
                  <a:pt x="391667" y="1524"/>
                </a:lnTo>
                <a:lnTo>
                  <a:pt x="391667" y="4571"/>
                </a:lnTo>
                <a:lnTo>
                  <a:pt x="390143" y="6096"/>
                </a:lnTo>
                <a:close/>
              </a:path>
              <a:path w="3756660" h="6350">
                <a:moveTo>
                  <a:pt x="408431" y="6096"/>
                </a:moveTo>
                <a:lnTo>
                  <a:pt x="399287" y="6096"/>
                </a:lnTo>
                <a:lnTo>
                  <a:pt x="397763" y="4571"/>
                </a:lnTo>
                <a:lnTo>
                  <a:pt x="397763" y="1524"/>
                </a:lnTo>
                <a:lnTo>
                  <a:pt x="399287" y="0"/>
                </a:lnTo>
                <a:lnTo>
                  <a:pt x="408431" y="0"/>
                </a:lnTo>
                <a:lnTo>
                  <a:pt x="409955" y="1524"/>
                </a:lnTo>
                <a:lnTo>
                  <a:pt x="409955" y="4571"/>
                </a:lnTo>
                <a:lnTo>
                  <a:pt x="408431" y="6096"/>
                </a:lnTo>
                <a:close/>
              </a:path>
              <a:path w="3756660" h="6350">
                <a:moveTo>
                  <a:pt x="426720" y="6096"/>
                </a:moveTo>
                <a:lnTo>
                  <a:pt x="417575" y="6096"/>
                </a:lnTo>
                <a:lnTo>
                  <a:pt x="416051" y="4571"/>
                </a:lnTo>
                <a:lnTo>
                  <a:pt x="416051" y="1524"/>
                </a:lnTo>
                <a:lnTo>
                  <a:pt x="417575" y="0"/>
                </a:lnTo>
                <a:lnTo>
                  <a:pt x="426720" y="0"/>
                </a:lnTo>
                <a:lnTo>
                  <a:pt x="428243" y="1524"/>
                </a:lnTo>
                <a:lnTo>
                  <a:pt x="428243" y="4571"/>
                </a:lnTo>
                <a:lnTo>
                  <a:pt x="426720" y="6096"/>
                </a:lnTo>
                <a:close/>
              </a:path>
              <a:path w="3756660" h="6350">
                <a:moveTo>
                  <a:pt x="445008" y="6096"/>
                </a:moveTo>
                <a:lnTo>
                  <a:pt x="435863" y="6096"/>
                </a:lnTo>
                <a:lnTo>
                  <a:pt x="434339" y="4571"/>
                </a:lnTo>
                <a:lnTo>
                  <a:pt x="434339" y="1524"/>
                </a:lnTo>
                <a:lnTo>
                  <a:pt x="435863" y="0"/>
                </a:lnTo>
                <a:lnTo>
                  <a:pt x="445008" y="0"/>
                </a:lnTo>
                <a:lnTo>
                  <a:pt x="446531" y="1524"/>
                </a:lnTo>
                <a:lnTo>
                  <a:pt x="446531" y="4571"/>
                </a:lnTo>
                <a:lnTo>
                  <a:pt x="445008" y="6096"/>
                </a:lnTo>
                <a:close/>
              </a:path>
              <a:path w="3756660" h="6350">
                <a:moveTo>
                  <a:pt x="463296" y="6096"/>
                </a:moveTo>
                <a:lnTo>
                  <a:pt x="454151" y="6096"/>
                </a:lnTo>
                <a:lnTo>
                  <a:pt x="452627" y="4571"/>
                </a:lnTo>
                <a:lnTo>
                  <a:pt x="452627" y="1524"/>
                </a:lnTo>
                <a:lnTo>
                  <a:pt x="454151" y="0"/>
                </a:lnTo>
                <a:lnTo>
                  <a:pt x="463296" y="0"/>
                </a:lnTo>
                <a:lnTo>
                  <a:pt x="464820" y="1524"/>
                </a:lnTo>
                <a:lnTo>
                  <a:pt x="464820" y="4571"/>
                </a:lnTo>
                <a:lnTo>
                  <a:pt x="463296" y="6096"/>
                </a:lnTo>
                <a:close/>
              </a:path>
              <a:path w="3756660" h="6350">
                <a:moveTo>
                  <a:pt x="481583" y="6096"/>
                </a:moveTo>
                <a:lnTo>
                  <a:pt x="472439" y="6096"/>
                </a:lnTo>
                <a:lnTo>
                  <a:pt x="470916" y="4571"/>
                </a:lnTo>
                <a:lnTo>
                  <a:pt x="470916" y="1524"/>
                </a:lnTo>
                <a:lnTo>
                  <a:pt x="472439" y="0"/>
                </a:lnTo>
                <a:lnTo>
                  <a:pt x="481583" y="0"/>
                </a:lnTo>
                <a:lnTo>
                  <a:pt x="483108" y="1524"/>
                </a:lnTo>
                <a:lnTo>
                  <a:pt x="483108" y="4571"/>
                </a:lnTo>
                <a:lnTo>
                  <a:pt x="481583" y="6096"/>
                </a:lnTo>
                <a:close/>
              </a:path>
              <a:path w="3756660" h="6350">
                <a:moveTo>
                  <a:pt x="499871" y="6096"/>
                </a:moveTo>
                <a:lnTo>
                  <a:pt x="489204" y="6096"/>
                </a:lnTo>
                <a:lnTo>
                  <a:pt x="487679" y="4571"/>
                </a:lnTo>
                <a:lnTo>
                  <a:pt x="487679" y="1524"/>
                </a:lnTo>
                <a:lnTo>
                  <a:pt x="489204" y="0"/>
                </a:lnTo>
                <a:lnTo>
                  <a:pt x="499871" y="0"/>
                </a:lnTo>
                <a:lnTo>
                  <a:pt x="499871" y="6096"/>
                </a:lnTo>
                <a:close/>
              </a:path>
              <a:path w="3756660" h="6350">
                <a:moveTo>
                  <a:pt x="516635" y="6096"/>
                </a:moveTo>
                <a:lnTo>
                  <a:pt x="507491" y="6096"/>
                </a:lnTo>
                <a:lnTo>
                  <a:pt x="505967" y="4571"/>
                </a:lnTo>
                <a:lnTo>
                  <a:pt x="505967" y="1524"/>
                </a:lnTo>
                <a:lnTo>
                  <a:pt x="507491" y="0"/>
                </a:lnTo>
                <a:lnTo>
                  <a:pt x="516635" y="0"/>
                </a:lnTo>
                <a:lnTo>
                  <a:pt x="518159" y="1524"/>
                </a:lnTo>
                <a:lnTo>
                  <a:pt x="518159" y="4571"/>
                </a:lnTo>
                <a:lnTo>
                  <a:pt x="516635" y="6096"/>
                </a:lnTo>
                <a:close/>
              </a:path>
              <a:path w="3756660" h="6350">
                <a:moveTo>
                  <a:pt x="534924" y="6096"/>
                </a:moveTo>
                <a:lnTo>
                  <a:pt x="525779" y="6096"/>
                </a:lnTo>
                <a:lnTo>
                  <a:pt x="524255" y="4571"/>
                </a:lnTo>
                <a:lnTo>
                  <a:pt x="524255" y="1524"/>
                </a:lnTo>
                <a:lnTo>
                  <a:pt x="525779" y="0"/>
                </a:lnTo>
                <a:lnTo>
                  <a:pt x="534924" y="0"/>
                </a:lnTo>
                <a:lnTo>
                  <a:pt x="536447" y="1524"/>
                </a:lnTo>
                <a:lnTo>
                  <a:pt x="536447" y="4571"/>
                </a:lnTo>
                <a:lnTo>
                  <a:pt x="534924" y="6096"/>
                </a:lnTo>
                <a:close/>
              </a:path>
              <a:path w="3756660" h="6350">
                <a:moveTo>
                  <a:pt x="553212" y="6096"/>
                </a:moveTo>
                <a:lnTo>
                  <a:pt x="544067" y="6096"/>
                </a:lnTo>
                <a:lnTo>
                  <a:pt x="542543" y="4571"/>
                </a:lnTo>
                <a:lnTo>
                  <a:pt x="542543" y="1524"/>
                </a:lnTo>
                <a:lnTo>
                  <a:pt x="544067" y="0"/>
                </a:lnTo>
                <a:lnTo>
                  <a:pt x="553212" y="0"/>
                </a:lnTo>
                <a:lnTo>
                  <a:pt x="554735" y="1524"/>
                </a:lnTo>
                <a:lnTo>
                  <a:pt x="554735" y="4571"/>
                </a:lnTo>
                <a:lnTo>
                  <a:pt x="553212" y="6096"/>
                </a:lnTo>
                <a:close/>
              </a:path>
              <a:path w="3756660" h="6350">
                <a:moveTo>
                  <a:pt x="571500" y="6096"/>
                </a:moveTo>
                <a:lnTo>
                  <a:pt x="562355" y="6096"/>
                </a:lnTo>
                <a:lnTo>
                  <a:pt x="560831" y="4571"/>
                </a:lnTo>
                <a:lnTo>
                  <a:pt x="560831" y="1524"/>
                </a:lnTo>
                <a:lnTo>
                  <a:pt x="562355" y="0"/>
                </a:lnTo>
                <a:lnTo>
                  <a:pt x="571500" y="0"/>
                </a:lnTo>
                <a:lnTo>
                  <a:pt x="573024" y="1524"/>
                </a:lnTo>
                <a:lnTo>
                  <a:pt x="573024" y="4571"/>
                </a:lnTo>
                <a:lnTo>
                  <a:pt x="571500" y="6096"/>
                </a:lnTo>
                <a:close/>
              </a:path>
              <a:path w="3756660" h="6350">
                <a:moveTo>
                  <a:pt x="589787" y="6096"/>
                </a:moveTo>
                <a:lnTo>
                  <a:pt x="580643" y="6096"/>
                </a:lnTo>
                <a:lnTo>
                  <a:pt x="579120" y="4571"/>
                </a:lnTo>
                <a:lnTo>
                  <a:pt x="579120" y="1524"/>
                </a:lnTo>
                <a:lnTo>
                  <a:pt x="580643" y="0"/>
                </a:lnTo>
                <a:lnTo>
                  <a:pt x="589787" y="0"/>
                </a:lnTo>
                <a:lnTo>
                  <a:pt x="591312" y="1524"/>
                </a:lnTo>
                <a:lnTo>
                  <a:pt x="591312" y="4571"/>
                </a:lnTo>
                <a:lnTo>
                  <a:pt x="589787" y="6096"/>
                </a:lnTo>
                <a:close/>
              </a:path>
              <a:path w="3756660" h="6350">
                <a:moveTo>
                  <a:pt x="608075" y="6096"/>
                </a:moveTo>
                <a:lnTo>
                  <a:pt x="598931" y="6096"/>
                </a:lnTo>
                <a:lnTo>
                  <a:pt x="597408" y="4571"/>
                </a:lnTo>
                <a:lnTo>
                  <a:pt x="597408" y="1524"/>
                </a:lnTo>
                <a:lnTo>
                  <a:pt x="598931" y="0"/>
                </a:lnTo>
                <a:lnTo>
                  <a:pt x="608075" y="0"/>
                </a:lnTo>
                <a:lnTo>
                  <a:pt x="609600" y="1524"/>
                </a:lnTo>
                <a:lnTo>
                  <a:pt x="609600" y="4571"/>
                </a:lnTo>
                <a:lnTo>
                  <a:pt x="608075" y="6096"/>
                </a:lnTo>
                <a:close/>
              </a:path>
              <a:path w="3756660" h="6350">
                <a:moveTo>
                  <a:pt x="626363" y="6096"/>
                </a:moveTo>
                <a:lnTo>
                  <a:pt x="615696" y="6096"/>
                </a:lnTo>
                <a:lnTo>
                  <a:pt x="615696" y="0"/>
                </a:lnTo>
                <a:lnTo>
                  <a:pt x="626363" y="0"/>
                </a:lnTo>
                <a:lnTo>
                  <a:pt x="627887" y="1524"/>
                </a:lnTo>
                <a:lnTo>
                  <a:pt x="627887" y="4571"/>
                </a:lnTo>
                <a:lnTo>
                  <a:pt x="626363" y="6096"/>
                </a:lnTo>
                <a:close/>
              </a:path>
              <a:path w="3756660" h="6350">
                <a:moveTo>
                  <a:pt x="643127" y="6096"/>
                </a:moveTo>
                <a:lnTo>
                  <a:pt x="633983" y="6096"/>
                </a:lnTo>
                <a:lnTo>
                  <a:pt x="632459" y="4571"/>
                </a:lnTo>
                <a:lnTo>
                  <a:pt x="632459" y="1524"/>
                </a:lnTo>
                <a:lnTo>
                  <a:pt x="633983" y="0"/>
                </a:lnTo>
                <a:lnTo>
                  <a:pt x="643127" y="0"/>
                </a:lnTo>
                <a:lnTo>
                  <a:pt x="644651" y="1524"/>
                </a:lnTo>
                <a:lnTo>
                  <a:pt x="644651" y="4571"/>
                </a:lnTo>
                <a:lnTo>
                  <a:pt x="643127" y="6096"/>
                </a:lnTo>
                <a:close/>
              </a:path>
              <a:path w="3756660" h="6350">
                <a:moveTo>
                  <a:pt x="661416" y="6096"/>
                </a:moveTo>
                <a:lnTo>
                  <a:pt x="652271" y="6096"/>
                </a:lnTo>
                <a:lnTo>
                  <a:pt x="650747" y="4571"/>
                </a:lnTo>
                <a:lnTo>
                  <a:pt x="650747" y="1524"/>
                </a:lnTo>
                <a:lnTo>
                  <a:pt x="652271" y="0"/>
                </a:lnTo>
                <a:lnTo>
                  <a:pt x="661416" y="0"/>
                </a:lnTo>
                <a:lnTo>
                  <a:pt x="662939" y="1524"/>
                </a:lnTo>
                <a:lnTo>
                  <a:pt x="662939" y="4571"/>
                </a:lnTo>
                <a:lnTo>
                  <a:pt x="661416" y="6096"/>
                </a:lnTo>
                <a:close/>
              </a:path>
              <a:path w="3756660" h="6350">
                <a:moveTo>
                  <a:pt x="679704" y="6096"/>
                </a:moveTo>
                <a:lnTo>
                  <a:pt x="670559" y="6096"/>
                </a:lnTo>
                <a:lnTo>
                  <a:pt x="669035" y="4571"/>
                </a:lnTo>
                <a:lnTo>
                  <a:pt x="669035" y="1524"/>
                </a:lnTo>
                <a:lnTo>
                  <a:pt x="670559" y="0"/>
                </a:lnTo>
                <a:lnTo>
                  <a:pt x="679704" y="0"/>
                </a:lnTo>
                <a:lnTo>
                  <a:pt x="681227" y="1524"/>
                </a:lnTo>
                <a:lnTo>
                  <a:pt x="681227" y="4571"/>
                </a:lnTo>
                <a:lnTo>
                  <a:pt x="679704" y="6096"/>
                </a:lnTo>
                <a:close/>
              </a:path>
              <a:path w="3756660" h="6350">
                <a:moveTo>
                  <a:pt x="697992" y="6096"/>
                </a:moveTo>
                <a:lnTo>
                  <a:pt x="688847" y="6096"/>
                </a:lnTo>
                <a:lnTo>
                  <a:pt x="687324" y="4571"/>
                </a:lnTo>
                <a:lnTo>
                  <a:pt x="687324" y="1524"/>
                </a:lnTo>
                <a:lnTo>
                  <a:pt x="688847" y="0"/>
                </a:lnTo>
                <a:lnTo>
                  <a:pt x="697992" y="0"/>
                </a:lnTo>
                <a:lnTo>
                  <a:pt x="699516" y="1524"/>
                </a:lnTo>
                <a:lnTo>
                  <a:pt x="699516" y="4571"/>
                </a:lnTo>
                <a:lnTo>
                  <a:pt x="697992" y="6096"/>
                </a:lnTo>
                <a:close/>
              </a:path>
              <a:path w="3756660" h="6350">
                <a:moveTo>
                  <a:pt x="716279" y="6096"/>
                </a:moveTo>
                <a:lnTo>
                  <a:pt x="707135" y="6096"/>
                </a:lnTo>
                <a:lnTo>
                  <a:pt x="705612" y="4571"/>
                </a:lnTo>
                <a:lnTo>
                  <a:pt x="705612" y="1524"/>
                </a:lnTo>
                <a:lnTo>
                  <a:pt x="707135" y="0"/>
                </a:lnTo>
                <a:lnTo>
                  <a:pt x="716279" y="0"/>
                </a:lnTo>
                <a:lnTo>
                  <a:pt x="717804" y="1524"/>
                </a:lnTo>
                <a:lnTo>
                  <a:pt x="717804" y="4571"/>
                </a:lnTo>
                <a:lnTo>
                  <a:pt x="716279" y="6096"/>
                </a:lnTo>
                <a:close/>
              </a:path>
              <a:path w="3756660" h="6350">
                <a:moveTo>
                  <a:pt x="734567" y="6096"/>
                </a:moveTo>
                <a:lnTo>
                  <a:pt x="725424" y="6096"/>
                </a:lnTo>
                <a:lnTo>
                  <a:pt x="723900" y="4571"/>
                </a:lnTo>
                <a:lnTo>
                  <a:pt x="723900" y="1524"/>
                </a:lnTo>
                <a:lnTo>
                  <a:pt x="725424" y="0"/>
                </a:lnTo>
                <a:lnTo>
                  <a:pt x="734567" y="0"/>
                </a:lnTo>
                <a:lnTo>
                  <a:pt x="736092" y="1524"/>
                </a:lnTo>
                <a:lnTo>
                  <a:pt x="736092" y="4571"/>
                </a:lnTo>
                <a:lnTo>
                  <a:pt x="734567" y="6096"/>
                </a:lnTo>
                <a:close/>
              </a:path>
              <a:path w="3756660" h="6350">
                <a:moveTo>
                  <a:pt x="752855" y="6096"/>
                </a:moveTo>
                <a:lnTo>
                  <a:pt x="743712" y="6096"/>
                </a:lnTo>
                <a:lnTo>
                  <a:pt x="742188" y="4571"/>
                </a:lnTo>
                <a:lnTo>
                  <a:pt x="742188" y="1524"/>
                </a:lnTo>
                <a:lnTo>
                  <a:pt x="743712" y="0"/>
                </a:lnTo>
                <a:lnTo>
                  <a:pt x="752855" y="0"/>
                </a:lnTo>
                <a:lnTo>
                  <a:pt x="754379" y="1524"/>
                </a:lnTo>
                <a:lnTo>
                  <a:pt x="754379" y="4571"/>
                </a:lnTo>
                <a:lnTo>
                  <a:pt x="752855" y="6096"/>
                </a:lnTo>
                <a:close/>
              </a:path>
              <a:path w="3756660" h="6350">
                <a:moveTo>
                  <a:pt x="771143" y="6096"/>
                </a:moveTo>
                <a:lnTo>
                  <a:pt x="760475" y="6096"/>
                </a:lnTo>
                <a:lnTo>
                  <a:pt x="760475" y="0"/>
                </a:lnTo>
                <a:lnTo>
                  <a:pt x="771143" y="0"/>
                </a:lnTo>
                <a:lnTo>
                  <a:pt x="771143" y="6096"/>
                </a:lnTo>
                <a:close/>
              </a:path>
              <a:path w="3756660" h="6350">
                <a:moveTo>
                  <a:pt x="787908" y="6096"/>
                </a:moveTo>
                <a:lnTo>
                  <a:pt x="778763" y="6096"/>
                </a:lnTo>
                <a:lnTo>
                  <a:pt x="777239" y="4571"/>
                </a:lnTo>
                <a:lnTo>
                  <a:pt x="777239" y="1524"/>
                </a:lnTo>
                <a:lnTo>
                  <a:pt x="778763" y="0"/>
                </a:lnTo>
                <a:lnTo>
                  <a:pt x="787908" y="0"/>
                </a:lnTo>
                <a:lnTo>
                  <a:pt x="789431" y="1524"/>
                </a:lnTo>
                <a:lnTo>
                  <a:pt x="789431" y="4571"/>
                </a:lnTo>
                <a:lnTo>
                  <a:pt x="787908" y="6096"/>
                </a:lnTo>
                <a:close/>
              </a:path>
              <a:path w="3756660" h="6350">
                <a:moveTo>
                  <a:pt x="806196" y="6096"/>
                </a:moveTo>
                <a:lnTo>
                  <a:pt x="797051" y="6096"/>
                </a:lnTo>
                <a:lnTo>
                  <a:pt x="795527" y="4571"/>
                </a:lnTo>
                <a:lnTo>
                  <a:pt x="795527" y="1524"/>
                </a:lnTo>
                <a:lnTo>
                  <a:pt x="797051" y="0"/>
                </a:lnTo>
                <a:lnTo>
                  <a:pt x="806196" y="0"/>
                </a:lnTo>
                <a:lnTo>
                  <a:pt x="807720" y="1524"/>
                </a:lnTo>
                <a:lnTo>
                  <a:pt x="807720" y="4571"/>
                </a:lnTo>
                <a:lnTo>
                  <a:pt x="806196" y="6096"/>
                </a:lnTo>
                <a:close/>
              </a:path>
              <a:path w="3756660" h="6350">
                <a:moveTo>
                  <a:pt x="824483" y="6096"/>
                </a:moveTo>
                <a:lnTo>
                  <a:pt x="815339" y="6096"/>
                </a:lnTo>
                <a:lnTo>
                  <a:pt x="813816" y="4571"/>
                </a:lnTo>
                <a:lnTo>
                  <a:pt x="813816" y="1524"/>
                </a:lnTo>
                <a:lnTo>
                  <a:pt x="815339" y="0"/>
                </a:lnTo>
                <a:lnTo>
                  <a:pt x="824483" y="0"/>
                </a:lnTo>
                <a:lnTo>
                  <a:pt x="826008" y="1524"/>
                </a:lnTo>
                <a:lnTo>
                  <a:pt x="826008" y="4571"/>
                </a:lnTo>
                <a:lnTo>
                  <a:pt x="824483" y="6096"/>
                </a:lnTo>
                <a:close/>
              </a:path>
              <a:path w="3756660" h="6350">
                <a:moveTo>
                  <a:pt x="842771" y="6096"/>
                </a:moveTo>
                <a:lnTo>
                  <a:pt x="833627" y="6096"/>
                </a:lnTo>
                <a:lnTo>
                  <a:pt x="832104" y="4571"/>
                </a:lnTo>
                <a:lnTo>
                  <a:pt x="832104" y="1524"/>
                </a:lnTo>
                <a:lnTo>
                  <a:pt x="833627" y="0"/>
                </a:lnTo>
                <a:lnTo>
                  <a:pt x="842771" y="0"/>
                </a:lnTo>
                <a:lnTo>
                  <a:pt x="844296" y="1524"/>
                </a:lnTo>
                <a:lnTo>
                  <a:pt x="844296" y="4571"/>
                </a:lnTo>
                <a:lnTo>
                  <a:pt x="842771" y="6096"/>
                </a:lnTo>
                <a:close/>
              </a:path>
              <a:path w="3756660" h="6350">
                <a:moveTo>
                  <a:pt x="861059" y="6096"/>
                </a:moveTo>
                <a:lnTo>
                  <a:pt x="851916" y="6096"/>
                </a:lnTo>
                <a:lnTo>
                  <a:pt x="850392" y="4571"/>
                </a:lnTo>
                <a:lnTo>
                  <a:pt x="850392" y="1524"/>
                </a:lnTo>
                <a:lnTo>
                  <a:pt x="851916" y="0"/>
                </a:lnTo>
                <a:lnTo>
                  <a:pt x="861059" y="0"/>
                </a:lnTo>
                <a:lnTo>
                  <a:pt x="862583" y="1524"/>
                </a:lnTo>
                <a:lnTo>
                  <a:pt x="862583" y="4571"/>
                </a:lnTo>
                <a:lnTo>
                  <a:pt x="861059" y="6096"/>
                </a:lnTo>
                <a:close/>
              </a:path>
              <a:path w="3756660" h="6350">
                <a:moveTo>
                  <a:pt x="879347" y="6096"/>
                </a:moveTo>
                <a:lnTo>
                  <a:pt x="870204" y="6096"/>
                </a:lnTo>
                <a:lnTo>
                  <a:pt x="868679" y="4571"/>
                </a:lnTo>
                <a:lnTo>
                  <a:pt x="868679" y="1524"/>
                </a:lnTo>
                <a:lnTo>
                  <a:pt x="870204" y="0"/>
                </a:lnTo>
                <a:lnTo>
                  <a:pt x="879347" y="0"/>
                </a:lnTo>
                <a:lnTo>
                  <a:pt x="880871" y="1524"/>
                </a:lnTo>
                <a:lnTo>
                  <a:pt x="880871" y="4571"/>
                </a:lnTo>
                <a:lnTo>
                  <a:pt x="879347" y="6096"/>
                </a:lnTo>
                <a:close/>
              </a:path>
              <a:path w="3756660" h="6350">
                <a:moveTo>
                  <a:pt x="897635" y="6096"/>
                </a:moveTo>
                <a:lnTo>
                  <a:pt x="888492" y="6096"/>
                </a:lnTo>
                <a:lnTo>
                  <a:pt x="886967" y="4571"/>
                </a:lnTo>
                <a:lnTo>
                  <a:pt x="886967" y="1524"/>
                </a:lnTo>
                <a:lnTo>
                  <a:pt x="888492" y="0"/>
                </a:lnTo>
                <a:lnTo>
                  <a:pt x="897635" y="0"/>
                </a:lnTo>
                <a:lnTo>
                  <a:pt x="899159" y="1524"/>
                </a:lnTo>
                <a:lnTo>
                  <a:pt x="899159" y="4571"/>
                </a:lnTo>
                <a:lnTo>
                  <a:pt x="897635" y="6096"/>
                </a:lnTo>
                <a:close/>
              </a:path>
              <a:path w="3756660" h="6350">
                <a:moveTo>
                  <a:pt x="915924" y="6096"/>
                </a:moveTo>
                <a:lnTo>
                  <a:pt x="905255" y="6096"/>
                </a:lnTo>
                <a:lnTo>
                  <a:pt x="905255" y="0"/>
                </a:lnTo>
                <a:lnTo>
                  <a:pt x="915924" y="0"/>
                </a:lnTo>
                <a:lnTo>
                  <a:pt x="915924" y="6096"/>
                </a:lnTo>
                <a:close/>
              </a:path>
              <a:path w="3756660" h="6350">
                <a:moveTo>
                  <a:pt x="932688" y="6096"/>
                </a:moveTo>
                <a:lnTo>
                  <a:pt x="923543" y="6096"/>
                </a:lnTo>
                <a:lnTo>
                  <a:pt x="922020" y="4571"/>
                </a:lnTo>
                <a:lnTo>
                  <a:pt x="922020" y="1524"/>
                </a:lnTo>
                <a:lnTo>
                  <a:pt x="923543" y="0"/>
                </a:lnTo>
                <a:lnTo>
                  <a:pt x="932688" y="0"/>
                </a:lnTo>
                <a:lnTo>
                  <a:pt x="934212" y="1524"/>
                </a:lnTo>
                <a:lnTo>
                  <a:pt x="934212" y="4571"/>
                </a:lnTo>
                <a:lnTo>
                  <a:pt x="932688" y="6096"/>
                </a:lnTo>
                <a:close/>
              </a:path>
              <a:path w="3756660" h="6350">
                <a:moveTo>
                  <a:pt x="950975" y="6096"/>
                </a:moveTo>
                <a:lnTo>
                  <a:pt x="941831" y="6096"/>
                </a:lnTo>
                <a:lnTo>
                  <a:pt x="940308" y="4571"/>
                </a:lnTo>
                <a:lnTo>
                  <a:pt x="940308" y="1524"/>
                </a:lnTo>
                <a:lnTo>
                  <a:pt x="941831" y="0"/>
                </a:lnTo>
                <a:lnTo>
                  <a:pt x="950975" y="0"/>
                </a:lnTo>
                <a:lnTo>
                  <a:pt x="952500" y="1524"/>
                </a:lnTo>
                <a:lnTo>
                  <a:pt x="952500" y="4571"/>
                </a:lnTo>
                <a:lnTo>
                  <a:pt x="950975" y="6096"/>
                </a:lnTo>
                <a:close/>
              </a:path>
              <a:path w="3756660" h="6350">
                <a:moveTo>
                  <a:pt x="969263" y="6096"/>
                </a:moveTo>
                <a:lnTo>
                  <a:pt x="960120" y="6096"/>
                </a:lnTo>
                <a:lnTo>
                  <a:pt x="958596" y="4571"/>
                </a:lnTo>
                <a:lnTo>
                  <a:pt x="958596" y="1524"/>
                </a:lnTo>
                <a:lnTo>
                  <a:pt x="960120" y="0"/>
                </a:lnTo>
                <a:lnTo>
                  <a:pt x="969263" y="0"/>
                </a:lnTo>
                <a:lnTo>
                  <a:pt x="970788" y="1524"/>
                </a:lnTo>
                <a:lnTo>
                  <a:pt x="970788" y="4571"/>
                </a:lnTo>
                <a:lnTo>
                  <a:pt x="969263" y="6096"/>
                </a:lnTo>
                <a:close/>
              </a:path>
              <a:path w="3756660" h="6350">
                <a:moveTo>
                  <a:pt x="987551" y="6096"/>
                </a:moveTo>
                <a:lnTo>
                  <a:pt x="978408" y="6096"/>
                </a:lnTo>
                <a:lnTo>
                  <a:pt x="976884" y="4571"/>
                </a:lnTo>
                <a:lnTo>
                  <a:pt x="976884" y="1524"/>
                </a:lnTo>
                <a:lnTo>
                  <a:pt x="978408" y="0"/>
                </a:lnTo>
                <a:lnTo>
                  <a:pt x="987551" y="0"/>
                </a:lnTo>
                <a:lnTo>
                  <a:pt x="989075" y="1524"/>
                </a:lnTo>
                <a:lnTo>
                  <a:pt x="989075" y="4571"/>
                </a:lnTo>
                <a:lnTo>
                  <a:pt x="987551" y="6096"/>
                </a:lnTo>
                <a:close/>
              </a:path>
              <a:path w="3756660" h="6350">
                <a:moveTo>
                  <a:pt x="1005839" y="6096"/>
                </a:moveTo>
                <a:lnTo>
                  <a:pt x="996696" y="6096"/>
                </a:lnTo>
                <a:lnTo>
                  <a:pt x="995171" y="4571"/>
                </a:lnTo>
                <a:lnTo>
                  <a:pt x="995171" y="1524"/>
                </a:lnTo>
                <a:lnTo>
                  <a:pt x="996696" y="0"/>
                </a:lnTo>
                <a:lnTo>
                  <a:pt x="1005839" y="0"/>
                </a:lnTo>
                <a:lnTo>
                  <a:pt x="1007363" y="1524"/>
                </a:lnTo>
                <a:lnTo>
                  <a:pt x="1007363" y="4571"/>
                </a:lnTo>
                <a:lnTo>
                  <a:pt x="1005839" y="6096"/>
                </a:lnTo>
                <a:close/>
              </a:path>
              <a:path w="3756660" h="6350">
                <a:moveTo>
                  <a:pt x="1024127" y="6096"/>
                </a:moveTo>
                <a:lnTo>
                  <a:pt x="1014984" y="6096"/>
                </a:lnTo>
                <a:lnTo>
                  <a:pt x="1013459" y="4571"/>
                </a:lnTo>
                <a:lnTo>
                  <a:pt x="1013459" y="1524"/>
                </a:lnTo>
                <a:lnTo>
                  <a:pt x="1014984" y="0"/>
                </a:lnTo>
                <a:lnTo>
                  <a:pt x="1024127" y="0"/>
                </a:lnTo>
                <a:lnTo>
                  <a:pt x="1025651" y="1524"/>
                </a:lnTo>
                <a:lnTo>
                  <a:pt x="1025651" y="4571"/>
                </a:lnTo>
                <a:lnTo>
                  <a:pt x="1024127" y="6096"/>
                </a:lnTo>
                <a:close/>
              </a:path>
              <a:path w="3756660" h="6350">
                <a:moveTo>
                  <a:pt x="1042416" y="6096"/>
                </a:moveTo>
                <a:lnTo>
                  <a:pt x="1031747" y="6096"/>
                </a:lnTo>
                <a:lnTo>
                  <a:pt x="1031747" y="0"/>
                </a:lnTo>
                <a:lnTo>
                  <a:pt x="1042416" y="0"/>
                </a:lnTo>
                <a:lnTo>
                  <a:pt x="1043939" y="1524"/>
                </a:lnTo>
                <a:lnTo>
                  <a:pt x="1043939" y="4571"/>
                </a:lnTo>
                <a:lnTo>
                  <a:pt x="1042416" y="6096"/>
                </a:lnTo>
                <a:close/>
              </a:path>
              <a:path w="3756660" h="6350">
                <a:moveTo>
                  <a:pt x="1060704" y="6096"/>
                </a:moveTo>
                <a:lnTo>
                  <a:pt x="1050035" y="6096"/>
                </a:lnTo>
                <a:lnTo>
                  <a:pt x="1048512" y="4571"/>
                </a:lnTo>
                <a:lnTo>
                  <a:pt x="1048512" y="1524"/>
                </a:lnTo>
                <a:lnTo>
                  <a:pt x="1050035" y="0"/>
                </a:lnTo>
                <a:lnTo>
                  <a:pt x="1060704" y="0"/>
                </a:lnTo>
                <a:lnTo>
                  <a:pt x="1060704" y="6096"/>
                </a:lnTo>
                <a:close/>
              </a:path>
              <a:path w="3756660" h="6350">
                <a:moveTo>
                  <a:pt x="1077467" y="6096"/>
                </a:moveTo>
                <a:lnTo>
                  <a:pt x="1068324" y="6096"/>
                </a:lnTo>
                <a:lnTo>
                  <a:pt x="1066800" y="4571"/>
                </a:lnTo>
                <a:lnTo>
                  <a:pt x="1066800" y="1524"/>
                </a:lnTo>
                <a:lnTo>
                  <a:pt x="1068324" y="0"/>
                </a:lnTo>
                <a:lnTo>
                  <a:pt x="1077467" y="0"/>
                </a:lnTo>
                <a:lnTo>
                  <a:pt x="1078992" y="1524"/>
                </a:lnTo>
                <a:lnTo>
                  <a:pt x="1078992" y="4571"/>
                </a:lnTo>
                <a:lnTo>
                  <a:pt x="1077467" y="6096"/>
                </a:lnTo>
                <a:close/>
              </a:path>
              <a:path w="3756660" h="6350">
                <a:moveTo>
                  <a:pt x="1095755" y="6096"/>
                </a:moveTo>
                <a:lnTo>
                  <a:pt x="1086612" y="6096"/>
                </a:lnTo>
                <a:lnTo>
                  <a:pt x="1085088" y="4571"/>
                </a:lnTo>
                <a:lnTo>
                  <a:pt x="1085088" y="1524"/>
                </a:lnTo>
                <a:lnTo>
                  <a:pt x="1086612" y="0"/>
                </a:lnTo>
                <a:lnTo>
                  <a:pt x="1095755" y="0"/>
                </a:lnTo>
                <a:lnTo>
                  <a:pt x="1097280" y="1524"/>
                </a:lnTo>
                <a:lnTo>
                  <a:pt x="1097280" y="4571"/>
                </a:lnTo>
                <a:lnTo>
                  <a:pt x="1095755" y="6096"/>
                </a:lnTo>
                <a:close/>
              </a:path>
              <a:path w="3756660" h="6350">
                <a:moveTo>
                  <a:pt x="1114043" y="6096"/>
                </a:moveTo>
                <a:lnTo>
                  <a:pt x="1104900" y="6096"/>
                </a:lnTo>
                <a:lnTo>
                  <a:pt x="1103375" y="4571"/>
                </a:lnTo>
                <a:lnTo>
                  <a:pt x="1103375" y="1524"/>
                </a:lnTo>
                <a:lnTo>
                  <a:pt x="1104900" y="0"/>
                </a:lnTo>
                <a:lnTo>
                  <a:pt x="1114043" y="0"/>
                </a:lnTo>
                <a:lnTo>
                  <a:pt x="1115567" y="1524"/>
                </a:lnTo>
                <a:lnTo>
                  <a:pt x="1115567" y="4571"/>
                </a:lnTo>
                <a:lnTo>
                  <a:pt x="1114043" y="6096"/>
                </a:lnTo>
                <a:close/>
              </a:path>
              <a:path w="3756660" h="6350">
                <a:moveTo>
                  <a:pt x="1132331" y="6096"/>
                </a:moveTo>
                <a:lnTo>
                  <a:pt x="1123188" y="6096"/>
                </a:lnTo>
                <a:lnTo>
                  <a:pt x="1121663" y="4571"/>
                </a:lnTo>
                <a:lnTo>
                  <a:pt x="1121663" y="1524"/>
                </a:lnTo>
                <a:lnTo>
                  <a:pt x="1123188" y="0"/>
                </a:lnTo>
                <a:lnTo>
                  <a:pt x="1132331" y="0"/>
                </a:lnTo>
                <a:lnTo>
                  <a:pt x="1133855" y="1524"/>
                </a:lnTo>
                <a:lnTo>
                  <a:pt x="1133855" y="4571"/>
                </a:lnTo>
                <a:lnTo>
                  <a:pt x="1132331" y="6096"/>
                </a:lnTo>
                <a:close/>
              </a:path>
              <a:path w="3756660" h="6350">
                <a:moveTo>
                  <a:pt x="1150619" y="6096"/>
                </a:moveTo>
                <a:lnTo>
                  <a:pt x="1141475" y="6096"/>
                </a:lnTo>
                <a:lnTo>
                  <a:pt x="1139951" y="4571"/>
                </a:lnTo>
                <a:lnTo>
                  <a:pt x="1139951" y="1524"/>
                </a:lnTo>
                <a:lnTo>
                  <a:pt x="1141475" y="0"/>
                </a:lnTo>
                <a:lnTo>
                  <a:pt x="1150619" y="0"/>
                </a:lnTo>
                <a:lnTo>
                  <a:pt x="1152143" y="1524"/>
                </a:lnTo>
                <a:lnTo>
                  <a:pt x="1152143" y="4571"/>
                </a:lnTo>
                <a:lnTo>
                  <a:pt x="1150619" y="6096"/>
                </a:lnTo>
                <a:close/>
              </a:path>
              <a:path w="3756660" h="6350">
                <a:moveTo>
                  <a:pt x="1168908" y="6096"/>
                </a:moveTo>
                <a:lnTo>
                  <a:pt x="1159764" y="6096"/>
                </a:lnTo>
                <a:lnTo>
                  <a:pt x="1158240" y="4571"/>
                </a:lnTo>
                <a:lnTo>
                  <a:pt x="1158240" y="1524"/>
                </a:lnTo>
                <a:lnTo>
                  <a:pt x="1159764" y="0"/>
                </a:lnTo>
                <a:lnTo>
                  <a:pt x="1168908" y="0"/>
                </a:lnTo>
                <a:lnTo>
                  <a:pt x="1170432" y="1524"/>
                </a:lnTo>
                <a:lnTo>
                  <a:pt x="1170432" y="4571"/>
                </a:lnTo>
                <a:lnTo>
                  <a:pt x="1168908" y="6096"/>
                </a:lnTo>
                <a:close/>
              </a:path>
              <a:path w="3756660" h="6350">
                <a:moveTo>
                  <a:pt x="1187195" y="6096"/>
                </a:moveTo>
                <a:lnTo>
                  <a:pt x="1176527" y="6096"/>
                </a:lnTo>
                <a:lnTo>
                  <a:pt x="1176527" y="0"/>
                </a:lnTo>
                <a:lnTo>
                  <a:pt x="1187195" y="0"/>
                </a:lnTo>
                <a:lnTo>
                  <a:pt x="1187195" y="6096"/>
                </a:lnTo>
                <a:close/>
              </a:path>
              <a:path w="3756660" h="6350">
                <a:moveTo>
                  <a:pt x="1203959" y="6096"/>
                </a:moveTo>
                <a:lnTo>
                  <a:pt x="1194816" y="6096"/>
                </a:lnTo>
                <a:lnTo>
                  <a:pt x="1193292" y="4571"/>
                </a:lnTo>
                <a:lnTo>
                  <a:pt x="1193292" y="1524"/>
                </a:lnTo>
                <a:lnTo>
                  <a:pt x="1194816" y="0"/>
                </a:lnTo>
                <a:lnTo>
                  <a:pt x="1203959" y="0"/>
                </a:lnTo>
                <a:lnTo>
                  <a:pt x="1205484" y="1524"/>
                </a:lnTo>
                <a:lnTo>
                  <a:pt x="1205484" y="4571"/>
                </a:lnTo>
                <a:lnTo>
                  <a:pt x="1203959" y="6096"/>
                </a:lnTo>
                <a:close/>
              </a:path>
              <a:path w="3756660" h="6350">
                <a:moveTo>
                  <a:pt x="1222248" y="6096"/>
                </a:moveTo>
                <a:lnTo>
                  <a:pt x="1213103" y="6096"/>
                </a:lnTo>
                <a:lnTo>
                  <a:pt x="1211579" y="4571"/>
                </a:lnTo>
                <a:lnTo>
                  <a:pt x="1211579" y="1524"/>
                </a:lnTo>
                <a:lnTo>
                  <a:pt x="1213103" y="0"/>
                </a:lnTo>
                <a:lnTo>
                  <a:pt x="1222248" y="0"/>
                </a:lnTo>
                <a:lnTo>
                  <a:pt x="1223772" y="1524"/>
                </a:lnTo>
                <a:lnTo>
                  <a:pt x="1223772" y="4571"/>
                </a:lnTo>
                <a:lnTo>
                  <a:pt x="1222248" y="6096"/>
                </a:lnTo>
                <a:close/>
              </a:path>
              <a:path w="3756660" h="6350">
                <a:moveTo>
                  <a:pt x="1240535" y="6096"/>
                </a:moveTo>
                <a:lnTo>
                  <a:pt x="1231392" y="6096"/>
                </a:lnTo>
                <a:lnTo>
                  <a:pt x="1229867" y="4571"/>
                </a:lnTo>
                <a:lnTo>
                  <a:pt x="1229867" y="1524"/>
                </a:lnTo>
                <a:lnTo>
                  <a:pt x="1231392" y="0"/>
                </a:lnTo>
                <a:lnTo>
                  <a:pt x="1240535" y="0"/>
                </a:lnTo>
                <a:lnTo>
                  <a:pt x="1242059" y="1524"/>
                </a:lnTo>
                <a:lnTo>
                  <a:pt x="1242059" y="4571"/>
                </a:lnTo>
                <a:lnTo>
                  <a:pt x="1240535" y="6096"/>
                </a:lnTo>
                <a:close/>
              </a:path>
              <a:path w="3756660" h="6350">
                <a:moveTo>
                  <a:pt x="1258824" y="6096"/>
                </a:moveTo>
                <a:lnTo>
                  <a:pt x="1249679" y="6096"/>
                </a:lnTo>
                <a:lnTo>
                  <a:pt x="1248156" y="4571"/>
                </a:lnTo>
                <a:lnTo>
                  <a:pt x="1248156" y="1524"/>
                </a:lnTo>
                <a:lnTo>
                  <a:pt x="1249679" y="0"/>
                </a:lnTo>
                <a:lnTo>
                  <a:pt x="1258824" y="0"/>
                </a:lnTo>
                <a:lnTo>
                  <a:pt x="1260348" y="1524"/>
                </a:lnTo>
                <a:lnTo>
                  <a:pt x="1260348" y="4571"/>
                </a:lnTo>
                <a:lnTo>
                  <a:pt x="1258824" y="6096"/>
                </a:lnTo>
                <a:close/>
              </a:path>
              <a:path w="3756660" h="6350">
                <a:moveTo>
                  <a:pt x="1277111" y="6096"/>
                </a:moveTo>
                <a:lnTo>
                  <a:pt x="1267967" y="6096"/>
                </a:lnTo>
                <a:lnTo>
                  <a:pt x="1266443" y="4571"/>
                </a:lnTo>
                <a:lnTo>
                  <a:pt x="1266443" y="1524"/>
                </a:lnTo>
                <a:lnTo>
                  <a:pt x="1267967" y="0"/>
                </a:lnTo>
                <a:lnTo>
                  <a:pt x="1277111" y="0"/>
                </a:lnTo>
                <a:lnTo>
                  <a:pt x="1278635" y="1524"/>
                </a:lnTo>
                <a:lnTo>
                  <a:pt x="1278635" y="4571"/>
                </a:lnTo>
                <a:lnTo>
                  <a:pt x="1277111" y="6096"/>
                </a:lnTo>
                <a:close/>
              </a:path>
              <a:path w="3756660" h="6350">
                <a:moveTo>
                  <a:pt x="1295400" y="6096"/>
                </a:moveTo>
                <a:lnTo>
                  <a:pt x="1286256" y="6096"/>
                </a:lnTo>
                <a:lnTo>
                  <a:pt x="1284732" y="4571"/>
                </a:lnTo>
                <a:lnTo>
                  <a:pt x="1284732" y="1524"/>
                </a:lnTo>
                <a:lnTo>
                  <a:pt x="1286256" y="0"/>
                </a:lnTo>
                <a:lnTo>
                  <a:pt x="1295400" y="0"/>
                </a:lnTo>
                <a:lnTo>
                  <a:pt x="1296924" y="1524"/>
                </a:lnTo>
                <a:lnTo>
                  <a:pt x="1296924" y="4571"/>
                </a:lnTo>
                <a:lnTo>
                  <a:pt x="1295400" y="6096"/>
                </a:lnTo>
                <a:close/>
              </a:path>
              <a:path w="3756660" h="6350">
                <a:moveTo>
                  <a:pt x="1313687" y="6096"/>
                </a:moveTo>
                <a:lnTo>
                  <a:pt x="1304543" y="6096"/>
                </a:lnTo>
                <a:lnTo>
                  <a:pt x="1303019" y="4571"/>
                </a:lnTo>
                <a:lnTo>
                  <a:pt x="1303019" y="1524"/>
                </a:lnTo>
                <a:lnTo>
                  <a:pt x="1304543" y="0"/>
                </a:lnTo>
                <a:lnTo>
                  <a:pt x="1313687" y="0"/>
                </a:lnTo>
                <a:lnTo>
                  <a:pt x="1315211" y="1524"/>
                </a:lnTo>
                <a:lnTo>
                  <a:pt x="1315211" y="4571"/>
                </a:lnTo>
                <a:lnTo>
                  <a:pt x="1313687" y="6096"/>
                </a:lnTo>
                <a:close/>
              </a:path>
              <a:path w="3756660" h="6350">
                <a:moveTo>
                  <a:pt x="1331976" y="6096"/>
                </a:moveTo>
                <a:lnTo>
                  <a:pt x="1321308" y="6096"/>
                </a:lnTo>
                <a:lnTo>
                  <a:pt x="1321308" y="0"/>
                </a:lnTo>
                <a:lnTo>
                  <a:pt x="1331976" y="0"/>
                </a:lnTo>
                <a:lnTo>
                  <a:pt x="1331976" y="6096"/>
                </a:lnTo>
                <a:close/>
              </a:path>
              <a:path w="3756660" h="6350">
                <a:moveTo>
                  <a:pt x="1348740" y="6096"/>
                </a:moveTo>
                <a:lnTo>
                  <a:pt x="1339595" y="6096"/>
                </a:lnTo>
                <a:lnTo>
                  <a:pt x="1338072" y="4571"/>
                </a:lnTo>
                <a:lnTo>
                  <a:pt x="1338072" y="1524"/>
                </a:lnTo>
                <a:lnTo>
                  <a:pt x="1339595" y="0"/>
                </a:lnTo>
                <a:lnTo>
                  <a:pt x="1348740" y="0"/>
                </a:lnTo>
                <a:lnTo>
                  <a:pt x="1350264" y="1524"/>
                </a:lnTo>
                <a:lnTo>
                  <a:pt x="1350264" y="4571"/>
                </a:lnTo>
                <a:lnTo>
                  <a:pt x="1348740" y="6096"/>
                </a:lnTo>
                <a:close/>
              </a:path>
              <a:path w="3756660" h="6350">
                <a:moveTo>
                  <a:pt x="1367027" y="6096"/>
                </a:moveTo>
                <a:lnTo>
                  <a:pt x="1357884" y="6096"/>
                </a:lnTo>
                <a:lnTo>
                  <a:pt x="1356359" y="4571"/>
                </a:lnTo>
                <a:lnTo>
                  <a:pt x="1356359" y="1524"/>
                </a:lnTo>
                <a:lnTo>
                  <a:pt x="1357884" y="0"/>
                </a:lnTo>
                <a:lnTo>
                  <a:pt x="1367027" y="0"/>
                </a:lnTo>
                <a:lnTo>
                  <a:pt x="1368551" y="1524"/>
                </a:lnTo>
                <a:lnTo>
                  <a:pt x="1368551" y="4571"/>
                </a:lnTo>
                <a:lnTo>
                  <a:pt x="1367027" y="6096"/>
                </a:lnTo>
                <a:close/>
              </a:path>
              <a:path w="3756660" h="6350">
                <a:moveTo>
                  <a:pt x="1385316" y="6096"/>
                </a:moveTo>
                <a:lnTo>
                  <a:pt x="1376172" y="6096"/>
                </a:lnTo>
                <a:lnTo>
                  <a:pt x="1374648" y="4571"/>
                </a:lnTo>
                <a:lnTo>
                  <a:pt x="1374648" y="1524"/>
                </a:lnTo>
                <a:lnTo>
                  <a:pt x="1376172" y="0"/>
                </a:lnTo>
                <a:lnTo>
                  <a:pt x="1385316" y="0"/>
                </a:lnTo>
                <a:lnTo>
                  <a:pt x="1386840" y="1524"/>
                </a:lnTo>
                <a:lnTo>
                  <a:pt x="1386840" y="4571"/>
                </a:lnTo>
                <a:lnTo>
                  <a:pt x="1385316" y="6096"/>
                </a:lnTo>
                <a:close/>
              </a:path>
              <a:path w="3756660" h="6350">
                <a:moveTo>
                  <a:pt x="1403603" y="6096"/>
                </a:moveTo>
                <a:lnTo>
                  <a:pt x="1394459" y="6096"/>
                </a:lnTo>
                <a:lnTo>
                  <a:pt x="1392935" y="4571"/>
                </a:lnTo>
                <a:lnTo>
                  <a:pt x="1392935" y="1524"/>
                </a:lnTo>
                <a:lnTo>
                  <a:pt x="1394459" y="0"/>
                </a:lnTo>
                <a:lnTo>
                  <a:pt x="1403603" y="0"/>
                </a:lnTo>
                <a:lnTo>
                  <a:pt x="1405127" y="1524"/>
                </a:lnTo>
                <a:lnTo>
                  <a:pt x="1405127" y="4571"/>
                </a:lnTo>
                <a:lnTo>
                  <a:pt x="1403603" y="6096"/>
                </a:lnTo>
                <a:close/>
              </a:path>
              <a:path w="3756660" h="6350">
                <a:moveTo>
                  <a:pt x="1421892" y="6096"/>
                </a:moveTo>
                <a:lnTo>
                  <a:pt x="1412748" y="6096"/>
                </a:lnTo>
                <a:lnTo>
                  <a:pt x="1411224" y="4571"/>
                </a:lnTo>
                <a:lnTo>
                  <a:pt x="1411224" y="1524"/>
                </a:lnTo>
                <a:lnTo>
                  <a:pt x="1412748" y="0"/>
                </a:lnTo>
                <a:lnTo>
                  <a:pt x="1421892" y="0"/>
                </a:lnTo>
                <a:lnTo>
                  <a:pt x="1423416" y="1524"/>
                </a:lnTo>
                <a:lnTo>
                  <a:pt x="1423416" y="4571"/>
                </a:lnTo>
                <a:lnTo>
                  <a:pt x="1421892" y="6096"/>
                </a:lnTo>
                <a:close/>
              </a:path>
              <a:path w="3756660" h="6350">
                <a:moveTo>
                  <a:pt x="1440179" y="6096"/>
                </a:moveTo>
                <a:lnTo>
                  <a:pt x="1431035" y="6096"/>
                </a:lnTo>
                <a:lnTo>
                  <a:pt x="1429511" y="4571"/>
                </a:lnTo>
                <a:lnTo>
                  <a:pt x="1429511" y="1524"/>
                </a:lnTo>
                <a:lnTo>
                  <a:pt x="1431035" y="0"/>
                </a:lnTo>
                <a:lnTo>
                  <a:pt x="1440179" y="0"/>
                </a:lnTo>
                <a:lnTo>
                  <a:pt x="1441703" y="1524"/>
                </a:lnTo>
                <a:lnTo>
                  <a:pt x="1441703" y="4571"/>
                </a:lnTo>
                <a:lnTo>
                  <a:pt x="1440179" y="6096"/>
                </a:lnTo>
                <a:close/>
              </a:path>
              <a:path w="3756660" h="6350">
                <a:moveTo>
                  <a:pt x="1458467" y="6096"/>
                </a:moveTo>
                <a:lnTo>
                  <a:pt x="1449324" y="6096"/>
                </a:lnTo>
                <a:lnTo>
                  <a:pt x="1447800" y="4571"/>
                </a:lnTo>
                <a:lnTo>
                  <a:pt x="1447800" y="1524"/>
                </a:lnTo>
                <a:lnTo>
                  <a:pt x="1449324" y="0"/>
                </a:lnTo>
                <a:lnTo>
                  <a:pt x="1458467" y="0"/>
                </a:lnTo>
                <a:lnTo>
                  <a:pt x="1459992" y="1524"/>
                </a:lnTo>
                <a:lnTo>
                  <a:pt x="1459992" y="4571"/>
                </a:lnTo>
                <a:lnTo>
                  <a:pt x="1458467" y="6096"/>
                </a:lnTo>
                <a:close/>
              </a:path>
              <a:path w="3756660" h="6350">
                <a:moveTo>
                  <a:pt x="1476756" y="6096"/>
                </a:moveTo>
                <a:lnTo>
                  <a:pt x="1466087" y="6096"/>
                </a:lnTo>
                <a:lnTo>
                  <a:pt x="1466087" y="0"/>
                </a:lnTo>
                <a:lnTo>
                  <a:pt x="1476756" y="0"/>
                </a:lnTo>
                <a:lnTo>
                  <a:pt x="1476756" y="6096"/>
                </a:lnTo>
                <a:close/>
              </a:path>
              <a:path w="3756660" h="6350">
                <a:moveTo>
                  <a:pt x="1493519" y="6096"/>
                </a:moveTo>
                <a:lnTo>
                  <a:pt x="1484376" y="6096"/>
                </a:lnTo>
                <a:lnTo>
                  <a:pt x="1482851" y="4571"/>
                </a:lnTo>
                <a:lnTo>
                  <a:pt x="1482851" y="1524"/>
                </a:lnTo>
                <a:lnTo>
                  <a:pt x="1484376" y="0"/>
                </a:lnTo>
                <a:lnTo>
                  <a:pt x="1493519" y="0"/>
                </a:lnTo>
                <a:lnTo>
                  <a:pt x="1495043" y="1524"/>
                </a:lnTo>
                <a:lnTo>
                  <a:pt x="1495043" y="4571"/>
                </a:lnTo>
                <a:lnTo>
                  <a:pt x="1493519" y="6096"/>
                </a:lnTo>
                <a:close/>
              </a:path>
              <a:path w="3756660" h="6350">
                <a:moveTo>
                  <a:pt x="1511808" y="6096"/>
                </a:moveTo>
                <a:lnTo>
                  <a:pt x="1502664" y="6096"/>
                </a:lnTo>
                <a:lnTo>
                  <a:pt x="1501140" y="4571"/>
                </a:lnTo>
                <a:lnTo>
                  <a:pt x="1501140" y="1524"/>
                </a:lnTo>
                <a:lnTo>
                  <a:pt x="1502664" y="0"/>
                </a:lnTo>
                <a:lnTo>
                  <a:pt x="1511808" y="0"/>
                </a:lnTo>
                <a:lnTo>
                  <a:pt x="1513332" y="1524"/>
                </a:lnTo>
                <a:lnTo>
                  <a:pt x="1513332" y="4571"/>
                </a:lnTo>
                <a:lnTo>
                  <a:pt x="1511808" y="6096"/>
                </a:lnTo>
                <a:close/>
              </a:path>
              <a:path w="3756660" h="6350">
                <a:moveTo>
                  <a:pt x="1530095" y="6096"/>
                </a:moveTo>
                <a:lnTo>
                  <a:pt x="1520951" y="6096"/>
                </a:lnTo>
                <a:lnTo>
                  <a:pt x="1519427" y="4571"/>
                </a:lnTo>
                <a:lnTo>
                  <a:pt x="1519427" y="1524"/>
                </a:lnTo>
                <a:lnTo>
                  <a:pt x="1520951" y="0"/>
                </a:lnTo>
                <a:lnTo>
                  <a:pt x="1530095" y="0"/>
                </a:lnTo>
                <a:lnTo>
                  <a:pt x="1531619" y="1524"/>
                </a:lnTo>
                <a:lnTo>
                  <a:pt x="1531619" y="4571"/>
                </a:lnTo>
                <a:lnTo>
                  <a:pt x="1530095" y="6096"/>
                </a:lnTo>
                <a:close/>
              </a:path>
              <a:path w="3756660" h="6350">
                <a:moveTo>
                  <a:pt x="1548384" y="6096"/>
                </a:moveTo>
                <a:lnTo>
                  <a:pt x="1539240" y="6096"/>
                </a:lnTo>
                <a:lnTo>
                  <a:pt x="1537716" y="4571"/>
                </a:lnTo>
                <a:lnTo>
                  <a:pt x="1537716" y="1524"/>
                </a:lnTo>
                <a:lnTo>
                  <a:pt x="1539240" y="0"/>
                </a:lnTo>
                <a:lnTo>
                  <a:pt x="1548384" y="0"/>
                </a:lnTo>
                <a:lnTo>
                  <a:pt x="1549908" y="1524"/>
                </a:lnTo>
                <a:lnTo>
                  <a:pt x="1549908" y="4571"/>
                </a:lnTo>
                <a:lnTo>
                  <a:pt x="1548384" y="6096"/>
                </a:lnTo>
                <a:close/>
              </a:path>
              <a:path w="3756660" h="6350">
                <a:moveTo>
                  <a:pt x="1566672" y="6096"/>
                </a:moveTo>
                <a:lnTo>
                  <a:pt x="1557527" y="6096"/>
                </a:lnTo>
                <a:lnTo>
                  <a:pt x="1556003" y="4571"/>
                </a:lnTo>
                <a:lnTo>
                  <a:pt x="1556003" y="1524"/>
                </a:lnTo>
                <a:lnTo>
                  <a:pt x="1557527" y="0"/>
                </a:lnTo>
                <a:lnTo>
                  <a:pt x="1566672" y="0"/>
                </a:lnTo>
                <a:lnTo>
                  <a:pt x="1568195" y="1524"/>
                </a:lnTo>
                <a:lnTo>
                  <a:pt x="1568195" y="4571"/>
                </a:lnTo>
                <a:lnTo>
                  <a:pt x="1566672" y="6096"/>
                </a:lnTo>
                <a:close/>
              </a:path>
              <a:path w="3756660" h="6350">
                <a:moveTo>
                  <a:pt x="1584959" y="6096"/>
                </a:moveTo>
                <a:lnTo>
                  <a:pt x="1575816" y="6096"/>
                </a:lnTo>
                <a:lnTo>
                  <a:pt x="1574292" y="4571"/>
                </a:lnTo>
                <a:lnTo>
                  <a:pt x="1574292" y="1524"/>
                </a:lnTo>
                <a:lnTo>
                  <a:pt x="1575816" y="0"/>
                </a:lnTo>
                <a:lnTo>
                  <a:pt x="1584959" y="0"/>
                </a:lnTo>
                <a:lnTo>
                  <a:pt x="1586484" y="1524"/>
                </a:lnTo>
                <a:lnTo>
                  <a:pt x="1586484" y="4571"/>
                </a:lnTo>
                <a:lnTo>
                  <a:pt x="1584959" y="6096"/>
                </a:lnTo>
                <a:close/>
              </a:path>
              <a:path w="3756660" h="6350">
                <a:moveTo>
                  <a:pt x="1603248" y="6096"/>
                </a:moveTo>
                <a:lnTo>
                  <a:pt x="1592579" y="6096"/>
                </a:lnTo>
                <a:lnTo>
                  <a:pt x="1592579" y="0"/>
                </a:lnTo>
                <a:lnTo>
                  <a:pt x="1603248" y="0"/>
                </a:lnTo>
                <a:lnTo>
                  <a:pt x="1604772" y="1524"/>
                </a:lnTo>
                <a:lnTo>
                  <a:pt x="1604772" y="4571"/>
                </a:lnTo>
                <a:lnTo>
                  <a:pt x="1603248" y="6096"/>
                </a:lnTo>
                <a:close/>
              </a:path>
              <a:path w="3756660" h="6350">
                <a:moveTo>
                  <a:pt x="1620011" y="6096"/>
                </a:moveTo>
                <a:lnTo>
                  <a:pt x="1610868" y="6096"/>
                </a:lnTo>
                <a:lnTo>
                  <a:pt x="1609343" y="4571"/>
                </a:lnTo>
                <a:lnTo>
                  <a:pt x="1609343" y="1524"/>
                </a:lnTo>
                <a:lnTo>
                  <a:pt x="1610868" y="0"/>
                </a:lnTo>
                <a:lnTo>
                  <a:pt x="1620011" y="0"/>
                </a:lnTo>
                <a:lnTo>
                  <a:pt x="1621535" y="1524"/>
                </a:lnTo>
                <a:lnTo>
                  <a:pt x="1621535" y="4571"/>
                </a:lnTo>
                <a:lnTo>
                  <a:pt x="1620011" y="6096"/>
                </a:lnTo>
                <a:close/>
              </a:path>
              <a:path w="3756660" h="6350">
                <a:moveTo>
                  <a:pt x="1638300" y="6096"/>
                </a:moveTo>
                <a:lnTo>
                  <a:pt x="1629156" y="6096"/>
                </a:lnTo>
                <a:lnTo>
                  <a:pt x="1627632" y="4571"/>
                </a:lnTo>
                <a:lnTo>
                  <a:pt x="1627632" y="1524"/>
                </a:lnTo>
                <a:lnTo>
                  <a:pt x="1629156" y="0"/>
                </a:lnTo>
                <a:lnTo>
                  <a:pt x="1638300" y="0"/>
                </a:lnTo>
                <a:lnTo>
                  <a:pt x="1639824" y="1524"/>
                </a:lnTo>
                <a:lnTo>
                  <a:pt x="1639824" y="4571"/>
                </a:lnTo>
                <a:lnTo>
                  <a:pt x="1638300" y="6096"/>
                </a:lnTo>
                <a:close/>
              </a:path>
              <a:path w="3756660" h="6350">
                <a:moveTo>
                  <a:pt x="1656587" y="6096"/>
                </a:moveTo>
                <a:lnTo>
                  <a:pt x="1647443" y="6096"/>
                </a:lnTo>
                <a:lnTo>
                  <a:pt x="1645919" y="4571"/>
                </a:lnTo>
                <a:lnTo>
                  <a:pt x="1645919" y="1524"/>
                </a:lnTo>
                <a:lnTo>
                  <a:pt x="1647443" y="0"/>
                </a:lnTo>
                <a:lnTo>
                  <a:pt x="1656587" y="0"/>
                </a:lnTo>
                <a:lnTo>
                  <a:pt x="1658111" y="1524"/>
                </a:lnTo>
                <a:lnTo>
                  <a:pt x="1658111" y="4571"/>
                </a:lnTo>
                <a:lnTo>
                  <a:pt x="1656587" y="6096"/>
                </a:lnTo>
                <a:close/>
              </a:path>
              <a:path w="3756660" h="6350">
                <a:moveTo>
                  <a:pt x="1674876" y="6096"/>
                </a:moveTo>
                <a:lnTo>
                  <a:pt x="1665732" y="6096"/>
                </a:lnTo>
                <a:lnTo>
                  <a:pt x="1664208" y="4571"/>
                </a:lnTo>
                <a:lnTo>
                  <a:pt x="1664208" y="1524"/>
                </a:lnTo>
                <a:lnTo>
                  <a:pt x="1665732" y="0"/>
                </a:lnTo>
                <a:lnTo>
                  <a:pt x="1674876" y="0"/>
                </a:lnTo>
                <a:lnTo>
                  <a:pt x="1676400" y="1524"/>
                </a:lnTo>
                <a:lnTo>
                  <a:pt x="1676400" y="4571"/>
                </a:lnTo>
                <a:lnTo>
                  <a:pt x="1674876" y="6096"/>
                </a:lnTo>
                <a:close/>
              </a:path>
              <a:path w="3756660" h="6350">
                <a:moveTo>
                  <a:pt x="1693164" y="6096"/>
                </a:moveTo>
                <a:lnTo>
                  <a:pt x="1684019" y="6096"/>
                </a:lnTo>
                <a:lnTo>
                  <a:pt x="1682495" y="4571"/>
                </a:lnTo>
                <a:lnTo>
                  <a:pt x="1682495" y="1524"/>
                </a:lnTo>
                <a:lnTo>
                  <a:pt x="1684019" y="0"/>
                </a:lnTo>
                <a:lnTo>
                  <a:pt x="1693164" y="0"/>
                </a:lnTo>
                <a:lnTo>
                  <a:pt x="1694687" y="1524"/>
                </a:lnTo>
                <a:lnTo>
                  <a:pt x="1694687" y="4571"/>
                </a:lnTo>
                <a:lnTo>
                  <a:pt x="1693164" y="6096"/>
                </a:lnTo>
                <a:close/>
              </a:path>
              <a:path w="3756660" h="6350">
                <a:moveTo>
                  <a:pt x="1711451" y="6096"/>
                </a:moveTo>
                <a:lnTo>
                  <a:pt x="1702308" y="6096"/>
                </a:lnTo>
                <a:lnTo>
                  <a:pt x="1700784" y="4571"/>
                </a:lnTo>
                <a:lnTo>
                  <a:pt x="1700784" y="1524"/>
                </a:lnTo>
                <a:lnTo>
                  <a:pt x="1702308" y="0"/>
                </a:lnTo>
                <a:lnTo>
                  <a:pt x="1711451" y="0"/>
                </a:lnTo>
                <a:lnTo>
                  <a:pt x="1712976" y="1524"/>
                </a:lnTo>
                <a:lnTo>
                  <a:pt x="1712976" y="4571"/>
                </a:lnTo>
                <a:lnTo>
                  <a:pt x="1711451" y="6096"/>
                </a:lnTo>
                <a:close/>
              </a:path>
              <a:path w="3756660" h="6350">
                <a:moveTo>
                  <a:pt x="1729740" y="6096"/>
                </a:moveTo>
                <a:lnTo>
                  <a:pt x="1720595" y="6096"/>
                </a:lnTo>
                <a:lnTo>
                  <a:pt x="1719072" y="4571"/>
                </a:lnTo>
                <a:lnTo>
                  <a:pt x="1719072" y="1524"/>
                </a:lnTo>
                <a:lnTo>
                  <a:pt x="1720595" y="0"/>
                </a:lnTo>
                <a:lnTo>
                  <a:pt x="1729740" y="0"/>
                </a:lnTo>
                <a:lnTo>
                  <a:pt x="1731264" y="1524"/>
                </a:lnTo>
                <a:lnTo>
                  <a:pt x="1731264" y="4571"/>
                </a:lnTo>
                <a:lnTo>
                  <a:pt x="1729740" y="6096"/>
                </a:lnTo>
                <a:close/>
              </a:path>
              <a:path w="3756660" h="6350">
                <a:moveTo>
                  <a:pt x="1748027" y="6096"/>
                </a:moveTo>
                <a:lnTo>
                  <a:pt x="1737359" y="6096"/>
                </a:lnTo>
                <a:lnTo>
                  <a:pt x="1737359" y="0"/>
                </a:lnTo>
                <a:lnTo>
                  <a:pt x="1748027" y="0"/>
                </a:lnTo>
                <a:lnTo>
                  <a:pt x="1748027" y="6096"/>
                </a:lnTo>
                <a:close/>
              </a:path>
              <a:path w="3756660" h="6350">
                <a:moveTo>
                  <a:pt x="1764792" y="6096"/>
                </a:moveTo>
                <a:lnTo>
                  <a:pt x="1755648" y="6096"/>
                </a:lnTo>
                <a:lnTo>
                  <a:pt x="1754124" y="4571"/>
                </a:lnTo>
                <a:lnTo>
                  <a:pt x="1754124" y="1524"/>
                </a:lnTo>
                <a:lnTo>
                  <a:pt x="1755648" y="0"/>
                </a:lnTo>
                <a:lnTo>
                  <a:pt x="1764792" y="0"/>
                </a:lnTo>
                <a:lnTo>
                  <a:pt x="1766316" y="1524"/>
                </a:lnTo>
                <a:lnTo>
                  <a:pt x="1766316" y="4571"/>
                </a:lnTo>
                <a:lnTo>
                  <a:pt x="1764792" y="6096"/>
                </a:lnTo>
                <a:close/>
              </a:path>
              <a:path w="3756660" h="6350">
                <a:moveTo>
                  <a:pt x="1783079" y="6096"/>
                </a:moveTo>
                <a:lnTo>
                  <a:pt x="1773935" y="6096"/>
                </a:lnTo>
                <a:lnTo>
                  <a:pt x="1772411" y="4571"/>
                </a:lnTo>
                <a:lnTo>
                  <a:pt x="1772411" y="1524"/>
                </a:lnTo>
                <a:lnTo>
                  <a:pt x="1773935" y="0"/>
                </a:lnTo>
                <a:lnTo>
                  <a:pt x="1783079" y="0"/>
                </a:lnTo>
                <a:lnTo>
                  <a:pt x="1784603" y="1524"/>
                </a:lnTo>
                <a:lnTo>
                  <a:pt x="1784603" y="4571"/>
                </a:lnTo>
                <a:lnTo>
                  <a:pt x="1783079" y="6096"/>
                </a:lnTo>
                <a:close/>
              </a:path>
              <a:path w="3756660" h="6350">
                <a:moveTo>
                  <a:pt x="1801368" y="6096"/>
                </a:moveTo>
                <a:lnTo>
                  <a:pt x="1792224" y="6096"/>
                </a:lnTo>
                <a:lnTo>
                  <a:pt x="1790700" y="4571"/>
                </a:lnTo>
                <a:lnTo>
                  <a:pt x="1790700" y="1524"/>
                </a:lnTo>
                <a:lnTo>
                  <a:pt x="1792224" y="0"/>
                </a:lnTo>
                <a:lnTo>
                  <a:pt x="1801368" y="0"/>
                </a:lnTo>
                <a:lnTo>
                  <a:pt x="1802892" y="1524"/>
                </a:lnTo>
                <a:lnTo>
                  <a:pt x="1802892" y="4571"/>
                </a:lnTo>
                <a:lnTo>
                  <a:pt x="1801368" y="6096"/>
                </a:lnTo>
                <a:close/>
              </a:path>
              <a:path w="3756660" h="6350">
                <a:moveTo>
                  <a:pt x="1819656" y="6096"/>
                </a:moveTo>
                <a:lnTo>
                  <a:pt x="1810511" y="6096"/>
                </a:lnTo>
                <a:lnTo>
                  <a:pt x="1808987" y="4571"/>
                </a:lnTo>
                <a:lnTo>
                  <a:pt x="1808987" y="1524"/>
                </a:lnTo>
                <a:lnTo>
                  <a:pt x="1810511" y="0"/>
                </a:lnTo>
                <a:lnTo>
                  <a:pt x="1819656" y="0"/>
                </a:lnTo>
                <a:lnTo>
                  <a:pt x="1821179" y="1524"/>
                </a:lnTo>
                <a:lnTo>
                  <a:pt x="1821179" y="4571"/>
                </a:lnTo>
                <a:lnTo>
                  <a:pt x="1819656" y="6096"/>
                </a:lnTo>
                <a:close/>
              </a:path>
              <a:path w="3756660" h="6350">
                <a:moveTo>
                  <a:pt x="1837943" y="6096"/>
                </a:moveTo>
                <a:lnTo>
                  <a:pt x="1828800" y="6096"/>
                </a:lnTo>
                <a:lnTo>
                  <a:pt x="1827276" y="4571"/>
                </a:lnTo>
                <a:lnTo>
                  <a:pt x="1827276" y="1524"/>
                </a:lnTo>
                <a:lnTo>
                  <a:pt x="1828800" y="0"/>
                </a:lnTo>
                <a:lnTo>
                  <a:pt x="1837943" y="0"/>
                </a:lnTo>
                <a:lnTo>
                  <a:pt x="1839468" y="1524"/>
                </a:lnTo>
                <a:lnTo>
                  <a:pt x="1839468" y="4571"/>
                </a:lnTo>
                <a:lnTo>
                  <a:pt x="1837943" y="6096"/>
                </a:lnTo>
                <a:close/>
              </a:path>
              <a:path w="3756660" h="6350">
                <a:moveTo>
                  <a:pt x="1856232" y="6096"/>
                </a:moveTo>
                <a:lnTo>
                  <a:pt x="1847087" y="6096"/>
                </a:lnTo>
                <a:lnTo>
                  <a:pt x="1845564" y="4571"/>
                </a:lnTo>
                <a:lnTo>
                  <a:pt x="1845564" y="1524"/>
                </a:lnTo>
                <a:lnTo>
                  <a:pt x="1847087" y="0"/>
                </a:lnTo>
                <a:lnTo>
                  <a:pt x="1856232" y="0"/>
                </a:lnTo>
                <a:lnTo>
                  <a:pt x="1857756" y="1524"/>
                </a:lnTo>
                <a:lnTo>
                  <a:pt x="1857756" y="4571"/>
                </a:lnTo>
                <a:lnTo>
                  <a:pt x="1856232" y="6096"/>
                </a:lnTo>
                <a:close/>
              </a:path>
              <a:path w="3756660" h="6350">
                <a:moveTo>
                  <a:pt x="1874519" y="6096"/>
                </a:moveTo>
                <a:lnTo>
                  <a:pt x="1865376" y="6096"/>
                </a:lnTo>
                <a:lnTo>
                  <a:pt x="1863851" y="4571"/>
                </a:lnTo>
                <a:lnTo>
                  <a:pt x="1863851" y="1524"/>
                </a:lnTo>
                <a:lnTo>
                  <a:pt x="1865376" y="0"/>
                </a:lnTo>
                <a:lnTo>
                  <a:pt x="1874519" y="0"/>
                </a:lnTo>
                <a:lnTo>
                  <a:pt x="1876043" y="1524"/>
                </a:lnTo>
                <a:lnTo>
                  <a:pt x="1876043" y="4571"/>
                </a:lnTo>
                <a:lnTo>
                  <a:pt x="1874519" y="6096"/>
                </a:lnTo>
                <a:close/>
              </a:path>
              <a:path w="3756660" h="6350">
                <a:moveTo>
                  <a:pt x="1892808" y="6096"/>
                </a:moveTo>
                <a:lnTo>
                  <a:pt x="1882140" y="6096"/>
                </a:lnTo>
                <a:lnTo>
                  <a:pt x="1882140" y="0"/>
                </a:lnTo>
                <a:lnTo>
                  <a:pt x="1892808" y="0"/>
                </a:lnTo>
                <a:lnTo>
                  <a:pt x="1892808" y="6096"/>
                </a:lnTo>
                <a:close/>
              </a:path>
              <a:path w="3756660" h="6350">
                <a:moveTo>
                  <a:pt x="1909572" y="6096"/>
                </a:moveTo>
                <a:lnTo>
                  <a:pt x="1900427" y="6096"/>
                </a:lnTo>
                <a:lnTo>
                  <a:pt x="1898903" y="4571"/>
                </a:lnTo>
                <a:lnTo>
                  <a:pt x="1898903" y="1524"/>
                </a:lnTo>
                <a:lnTo>
                  <a:pt x="1900427" y="0"/>
                </a:lnTo>
                <a:lnTo>
                  <a:pt x="1909572" y="0"/>
                </a:lnTo>
                <a:lnTo>
                  <a:pt x="1911095" y="1524"/>
                </a:lnTo>
                <a:lnTo>
                  <a:pt x="1911095" y="4571"/>
                </a:lnTo>
                <a:lnTo>
                  <a:pt x="1909572" y="6096"/>
                </a:lnTo>
                <a:close/>
              </a:path>
              <a:path w="3756660" h="6350">
                <a:moveTo>
                  <a:pt x="1927860" y="6096"/>
                </a:moveTo>
                <a:lnTo>
                  <a:pt x="1918716" y="6096"/>
                </a:lnTo>
                <a:lnTo>
                  <a:pt x="1917192" y="4571"/>
                </a:lnTo>
                <a:lnTo>
                  <a:pt x="1917192" y="1524"/>
                </a:lnTo>
                <a:lnTo>
                  <a:pt x="1918716" y="0"/>
                </a:lnTo>
                <a:lnTo>
                  <a:pt x="1927860" y="0"/>
                </a:lnTo>
                <a:lnTo>
                  <a:pt x="1929384" y="1524"/>
                </a:lnTo>
                <a:lnTo>
                  <a:pt x="1929384" y="4571"/>
                </a:lnTo>
                <a:lnTo>
                  <a:pt x="1927860" y="6096"/>
                </a:lnTo>
                <a:close/>
              </a:path>
              <a:path w="3756660" h="6350">
                <a:moveTo>
                  <a:pt x="1946148" y="6096"/>
                </a:moveTo>
                <a:lnTo>
                  <a:pt x="1937003" y="6096"/>
                </a:lnTo>
                <a:lnTo>
                  <a:pt x="1935479" y="4571"/>
                </a:lnTo>
                <a:lnTo>
                  <a:pt x="1935479" y="1524"/>
                </a:lnTo>
                <a:lnTo>
                  <a:pt x="1937003" y="0"/>
                </a:lnTo>
                <a:lnTo>
                  <a:pt x="1946148" y="0"/>
                </a:lnTo>
                <a:lnTo>
                  <a:pt x="1947672" y="1524"/>
                </a:lnTo>
                <a:lnTo>
                  <a:pt x="1947672" y="4571"/>
                </a:lnTo>
                <a:lnTo>
                  <a:pt x="1946148" y="6096"/>
                </a:lnTo>
                <a:close/>
              </a:path>
              <a:path w="3756660" h="6350">
                <a:moveTo>
                  <a:pt x="1964435" y="6096"/>
                </a:moveTo>
                <a:lnTo>
                  <a:pt x="1955292" y="6096"/>
                </a:lnTo>
                <a:lnTo>
                  <a:pt x="1953768" y="4571"/>
                </a:lnTo>
                <a:lnTo>
                  <a:pt x="1953768" y="1524"/>
                </a:lnTo>
                <a:lnTo>
                  <a:pt x="1955292" y="0"/>
                </a:lnTo>
                <a:lnTo>
                  <a:pt x="1964435" y="0"/>
                </a:lnTo>
                <a:lnTo>
                  <a:pt x="1965960" y="1524"/>
                </a:lnTo>
                <a:lnTo>
                  <a:pt x="1965960" y="4571"/>
                </a:lnTo>
                <a:lnTo>
                  <a:pt x="1964435" y="6096"/>
                </a:lnTo>
                <a:close/>
              </a:path>
              <a:path w="3756660" h="6350">
                <a:moveTo>
                  <a:pt x="1982724" y="6096"/>
                </a:moveTo>
                <a:lnTo>
                  <a:pt x="1973579" y="6096"/>
                </a:lnTo>
                <a:lnTo>
                  <a:pt x="1972056" y="4571"/>
                </a:lnTo>
                <a:lnTo>
                  <a:pt x="1972056" y="1524"/>
                </a:lnTo>
                <a:lnTo>
                  <a:pt x="1973579" y="0"/>
                </a:lnTo>
                <a:lnTo>
                  <a:pt x="1982724" y="0"/>
                </a:lnTo>
                <a:lnTo>
                  <a:pt x="1984248" y="1524"/>
                </a:lnTo>
                <a:lnTo>
                  <a:pt x="1984248" y="4571"/>
                </a:lnTo>
                <a:lnTo>
                  <a:pt x="1982724" y="6096"/>
                </a:lnTo>
                <a:close/>
              </a:path>
              <a:path w="3756660" h="6350">
                <a:moveTo>
                  <a:pt x="2001011" y="6096"/>
                </a:moveTo>
                <a:lnTo>
                  <a:pt x="1991868" y="6096"/>
                </a:lnTo>
                <a:lnTo>
                  <a:pt x="1990343" y="4571"/>
                </a:lnTo>
                <a:lnTo>
                  <a:pt x="1990343" y="1524"/>
                </a:lnTo>
                <a:lnTo>
                  <a:pt x="1991868" y="0"/>
                </a:lnTo>
                <a:lnTo>
                  <a:pt x="2001011" y="0"/>
                </a:lnTo>
                <a:lnTo>
                  <a:pt x="2002535" y="1524"/>
                </a:lnTo>
                <a:lnTo>
                  <a:pt x="2002535" y="4571"/>
                </a:lnTo>
                <a:lnTo>
                  <a:pt x="2001011" y="6096"/>
                </a:lnTo>
                <a:close/>
              </a:path>
              <a:path w="3756660" h="6350">
                <a:moveTo>
                  <a:pt x="2019300" y="6096"/>
                </a:moveTo>
                <a:lnTo>
                  <a:pt x="2010156" y="6096"/>
                </a:lnTo>
                <a:lnTo>
                  <a:pt x="2008632" y="4571"/>
                </a:lnTo>
                <a:lnTo>
                  <a:pt x="2008632" y="1524"/>
                </a:lnTo>
                <a:lnTo>
                  <a:pt x="2010156" y="0"/>
                </a:lnTo>
                <a:lnTo>
                  <a:pt x="2019300" y="0"/>
                </a:lnTo>
                <a:lnTo>
                  <a:pt x="2020824" y="1524"/>
                </a:lnTo>
                <a:lnTo>
                  <a:pt x="2020824" y="4571"/>
                </a:lnTo>
                <a:lnTo>
                  <a:pt x="2019300" y="6096"/>
                </a:lnTo>
                <a:close/>
              </a:path>
              <a:path w="3756660" h="6350">
                <a:moveTo>
                  <a:pt x="2037587" y="6096"/>
                </a:moveTo>
                <a:lnTo>
                  <a:pt x="2026919" y="6096"/>
                </a:lnTo>
                <a:lnTo>
                  <a:pt x="2025395" y="4571"/>
                </a:lnTo>
                <a:lnTo>
                  <a:pt x="2025395" y="1524"/>
                </a:lnTo>
                <a:lnTo>
                  <a:pt x="2026919" y="0"/>
                </a:lnTo>
                <a:lnTo>
                  <a:pt x="2037587" y="0"/>
                </a:lnTo>
                <a:lnTo>
                  <a:pt x="2037587" y="6096"/>
                </a:lnTo>
                <a:close/>
              </a:path>
              <a:path w="3756660" h="6350">
                <a:moveTo>
                  <a:pt x="2054351" y="6096"/>
                </a:moveTo>
                <a:lnTo>
                  <a:pt x="2045208" y="6096"/>
                </a:lnTo>
                <a:lnTo>
                  <a:pt x="2043684" y="4571"/>
                </a:lnTo>
                <a:lnTo>
                  <a:pt x="2043684" y="1524"/>
                </a:lnTo>
                <a:lnTo>
                  <a:pt x="2045208" y="0"/>
                </a:lnTo>
                <a:lnTo>
                  <a:pt x="2054351" y="0"/>
                </a:lnTo>
                <a:lnTo>
                  <a:pt x="2055876" y="1524"/>
                </a:lnTo>
                <a:lnTo>
                  <a:pt x="2055876" y="4571"/>
                </a:lnTo>
                <a:lnTo>
                  <a:pt x="2054351" y="6096"/>
                </a:lnTo>
                <a:close/>
              </a:path>
              <a:path w="3756660" h="6350">
                <a:moveTo>
                  <a:pt x="2072640" y="6096"/>
                </a:moveTo>
                <a:lnTo>
                  <a:pt x="2063495" y="6096"/>
                </a:lnTo>
                <a:lnTo>
                  <a:pt x="2061972" y="4571"/>
                </a:lnTo>
                <a:lnTo>
                  <a:pt x="2061972" y="1524"/>
                </a:lnTo>
                <a:lnTo>
                  <a:pt x="2063495" y="0"/>
                </a:lnTo>
                <a:lnTo>
                  <a:pt x="2072640" y="0"/>
                </a:lnTo>
                <a:lnTo>
                  <a:pt x="2074164" y="1524"/>
                </a:lnTo>
                <a:lnTo>
                  <a:pt x="2074164" y="4571"/>
                </a:lnTo>
                <a:lnTo>
                  <a:pt x="2072640" y="6096"/>
                </a:lnTo>
                <a:close/>
              </a:path>
              <a:path w="3756660" h="6350">
                <a:moveTo>
                  <a:pt x="2090927" y="6096"/>
                </a:moveTo>
                <a:lnTo>
                  <a:pt x="2081784" y="6096"/>
                </a:lnTo>
                <a:lnTo>
                  <a:pt x="2080260" y="4571"/>
                </a:lnTo>
                <a:lnTo>
                  <a:pt x="2080260" y="1524"/>
                </a:lnTo>
                <a:lnTo>
                  <a:pt x="2081784" y="0"/>
                </a:lnTo>
                <a:lnTo>
                  <a:pt x="2090927" y="0"/>
                </a:lnTo>
                <a:lnTo>
                  <a:pt x="2092451" y="1524"/>
                </a:lnTo>
                <a:lnTo>
                  <a:pt x="2092451" y="4571"/>
                </a:lnTo>
                <a:lnTo>
                  <a:pt x="2090927" y="6096"/>
                </a:lnTo>
                <a:close/>
              </a:path>
              <a:path w="3756660" h="6350">
                <a:moveTo>
                  <a:pt x="2109216" y="6096"/>
                </a:moveTo>
                <a:lnTo>
                  <a:pt x="2100072" y="6096"/>
                </a:lnTo>
                <a:lnTo>
                  <a:pt x="2098548" y="4571"/>
                </a:lnTo>
                <a:lnTo>
                  <a:pt x="2098548" y="1524"/>
                </a:lnTo>
                <a:lnTo>
                  <a:pt x="2100072" y="0"/>
                </a:lnTo>
                <a:lnTo>
                  <a:pt x="2109216" y="0"/>
                </a:lnTo>
                <a:lnTo>
                  <a:pt x="2110740" y="1524"/>
                </a:lnTo>
                <a:lnTo>
                  <a:pt x="2110740" y="4571"/>
                </a:lnTo>
                <a:lnTo>
                  <a:pt x="2109216" y="6096"/>
                </a:lnTo>
                <a:close/>
              </a:path>
              <a:path w="3756660" h="6350">
                <a:moveTo>
                  <a:pt x="2127503" y="6096"/>
                </a:moveTo>
                <a:lnTo>
                  <a:pt x="2118360" y="6096"/>
                </a:lnTo>
                <a:lnTo>
                  <a:pt x="2116835" y="4571"/>
                </a:lnTo>
                <a:lnTo>
                  <a:pt x="2116835" y="1524"/>
                </a:lnTo>
                <a:lnTo>
                  <a:pt x="2118360" y="0"/>
                </a:lnTo>
                <a:lnTo>
                  <a:pt x="2127503" y="0"/>
                </a:lnTo>
                <a:lnTo>
                  <a:pt x="2129027" y="1524"/>
                </a:lnTo>
                <a:lnTo>
                  <a:pt x="2129027" y="4571"/>
                </a:lnTo>
                <a:lnTo>
                  <a:pt x="2127503" y="6096"/>
                </a:lnTo>
                <a:close/>
              </a:path>
              <a:path w="3756660" h="6350">
                <a:moveTo>
                  <a:pt x="2145792" y="6096"/>
                </a:moveTo>
                <a:lnTo>
                  <a:pt x="2136648" y="6096"/>
                </a:lnTo>
                <a:lnTo>
                  <a:pt x="2135124" y="4571"/>
                </a:lnTo>
                <a:lnTo>
                  <a:pt x="2135124" y="1524"/>
                </a:lnTo>
                <a:lnTo>
                  <a:pt x="2136648" y="0"/>
                </a:lnTo>
                <a:lnTo>
                  <a:pt x="2145792" y="0"/>
                </a:lnTo>
                <a:lnTo>
                  <a:pt x="2147316" y="1524"/>
                </a:lnTo>
                <a:lnTo>
                  <a:pt x="2147316" y="4571"/>
                </a:lnTo>
                <a:lnTo>
                  <a:pt x="2145792" y="6096"/>
                </a:lnTo>
                <a:close/>
              </a:path>
              <a:path w="3756660" h="6350">
                <a:moveTo>
                  <a:pt x="2164079" y="6096"/>
                </a:moveTo>
                <a:lnTo>
                  <a:pt x="2153411" y="6096"/>
                </a:lnTo>
                <a:lnTo>
                  <a:pt x="2153411" y="0"/>
                </a:lnTo>
                <a:lnTo>
                  <a:pt x="2164079" y="0"/>
                </a:lnTo>
                <a:lnTo>
                  <a:pt x="2164079" y="6096"/>
                </a:lnTo>
                <a:close/>
              </a:path>
              <a:path w="3756660" h="6350">
                <a:moveTo>
                  <a:pt x="2180843" y="6096"/>
                </a:moveTo>
                <a:lnTo>
                  <a:pt x="2171700" y="6096"/>
                </a:lnTo>
                <a:lnTo>
                  <a:pt x="2170176" y="4571"/>
                </a:lnTo>
                <a:lnTo>
                  <a:pt x="2170176" y="1524"/>
                </a:lnTo>
                <a:lnTo>
                  <a:pt x="2171700" y="0"/>
                </a:lnTo>
                <a:lnTo>
                  <a:pt x="2180843" y="0"/>
                </a:lnTo>
                <a:lnTo>
                  <a:pt x="2182368" y="1524"/>
                </a:lnTo>
                <a:lnTo>
                  <a:pt x="2182368" y="4571"/>
                </a:lnTo>
                <a:lnTo>
                  <a:pt x="2180843" y="6096"/>
                </a:lnTo>
                <a:close/>
              </a:path>
              <a:path w="3756660" h="6350">
                <a:moveTo>
                  <a:pt x="2199132" y="6096"/>
                </a:moveTo>
                <a:lnTo>
                  <a:pt x="2189987" y="6096"/>
                </a:lnTo>
                <a:lnTo>
                  <a:pt x="2188464" y="4571"/>
                </a:lnTo>
                <a:lnTo>
                  <a:pt x="2188464" y="1524"/>
                </a:lnTo>
                <a:lnTo>
                  <a:pt x="2189987" y="0"/>
                </a:lnTo>
                <a:lnTo>
                  <a:pt x="2199132" y="0"/>
                </a:lnTo>
                <a:lnTo>
                  <a:pt x="2200656" y="1524"/>
                </a:lnTo>
                <a:lnTo>
                  <a:pt x="2200656" y="4571"/>
                </a:lnTo>
                <a:lnTo>
                  <a:pt x="2199132" y="6096"/>
                </a:lnTo>
                <a:close/>
              </a:path>
              <a:path w="3756660" h="6350">
                <a:moveTo>
                  <a:pt x="2217419" y="6096"/>
                </a:moveTo>
                <a:lnTo>
                  <a:pt x="2208276" y="6096"/>
                </a:lnTo>
                <a:lnTo>
                  <a:pt x="2206751" y="4571"/>
                </a:lnTo>
                <a:lnTo>
                  <a:pt x="2206751" y="1524"/>
                </a:lnTo>
                <a:lnTo>
                  <a:pt x="2208276" y="0"/>
                </a:lnTo>
                <a:lnTo>
                  <a:pt x="2217419" y="0"/>
                </a:lnTo>
                <a:lnTo>
                  <a:pt x="2218943" y="1524"/>
                </a:lnTo>
                <a:lnTo>
                  <a:pt x="2218943" y="4571"/>
                </a:lnTo>
                <a:lnTo>
                  <a:pt x="2217419" y="6096"/>
                </a:lnTo>
                <a:close/>
              </a:path>
              <a:path w="3756660" h="6350">
                <a:moveTo>
                  <a:pt x="2235708" y="6096"/>
                </a:moveTo>
                <a:lnTo>
                  <a:pt x="2226564" y="6096"/>
                </a:lnTo>
                <a:lnTo>
                  <a:pt x="2225040" y="4571"/>
                </a:lnTo>
                <a:lnTo>
                  <a:pt x="2225040" y="1524"/>
                </a:lnTo>
                <a:lnTo>
                  <a:pt x="2226564" y="0"/>
                </a:lnTo>
                <a:lnTo>
                  <a:pt x="2235708" y="0"/>
                </a:lnTo>
                <a:lnTo>
                  <a:pt x="2237232" y="1524"/>
                </a:lnTo>
                <a:lnTo>
                  <a:pt x="2237232" y="4571"/>
                </a:lnTo>
                <a:lnTo>
                  <a:pt x="2235708" y="6096"/>
                </a:lnTo>
                <a:close/>
              </a:path>
              <a:path w="3756660" h="6350">
                <a:moveTo>
                  <a:pt x="2253995" y="6096"/>
                </a:moveTo>
                <a:lnTo>
                  <a:pt x="2244851" y="6096"/>
                </a:lnTo>
                <a:lnTo>
                  <a:pt x="2243327" y="4571"/>
                </a:lnTo>
                <a:lnTo>
                  <a:pt x="2243327" y="1524"/>
                </a:lnTo>
                <a:lnTo>
                  <a:pt x="2244851" y="0"/>
                </a:lnTo>
                <a:lnTo>
                  <a:pt x="2253995" y="0"/>
                </a:lnTo>
                <a:lnTo>
                  <a:pt x="2255519" y="1524"/>
                </a:lnTo>
                <a:lnTo>
                  <a:pt x="2255519" y="4571"/>
                </a:lnTo>
                <a:lnTo>
                  <a:pt x="2253995" y="6096"/>
                </a:lnTo>
                <a:close/>
              </a:path>
              <a:path w="3756660" h="6350">
                <a:moveTo>
                  <a:pt x="2272284" y="6096"/>
                </a:moveTo>
                <a:lnTo>
                  <a:pt x="2263140" y="6096"/>
                </a:lnTo>
                <a:lnTo>
                  <a:pt x="2261616" y="4571"/>
                </a:lnTo>
                <a:lnTo>
                  <a:pt x="2261616" y="1524"/>
                </a:lnTo>
                <a:lnTo>
                  <a:pt x="2263140" y="0"/>
                </a:lnTo>
                <a:lnTo>
                  <a:pt x="2272284" y="0"/>
                </a:lnTo>
                <a:lnTo>
                  <a:pt x="2273808" y="1524"/>
                </a:lnTo>
                <a:lnTo>
                  <a:pt x="2273808" y="4571"/>
                </a:lnTo>
                <a:lnTo>
                  <a:pt x="2272284" y="6096"/>
                </a:lnTo>
                <a:close/>
              </a:path>
              <a:path w="3756660" h="6350">
                <a:moveTo>
                  <a:pt x="2290572" y="6096"/>
                </a:moveTo>
                <a:lnTo>
                  <a:pt x="2281427" y="6096"/>
                </a:lnTo>
                <a:lnTo>
                  <a:pt x="2279903" y="4571"/>
                </a:lnTo>
                <a:lnTo>
                  <a:pt x="2279903" y="1524"/>
                </a:lnTo>
                <a:lnTo>
                  <a:pt x="2281427" y="0"/>
                </a:lnTo>
                <a:lnTo>
                  <a:pt x="2290572" y="0"/>
                </a:lnTo>
                <a:lnTo>
                  <a:pt x="2292095" y="1524"/>
                </a:lnTo>
                <a:lnTo>
                  <a:pt x="2292095" y="4571"/>
                </a:lnTo>
                <a:lnTo>
                  <a:pt x="2290572" y="6096"/>
                </a:lnTo>
                <a:close/>
              </a:path>
              <a:path w="3756660" h="6350">
                <a:moveTo>
                  <a:pt x="2308860" y="6096"/>
                </a:moveTo>
                <a:lnTo>
                  <a:pt x="2298192" y="6096"/>
                </a:lnTo>
                <a:lnTo>
                  <a:pt x="2298192" y="0"/>
                </a:lnTo>
                <a:lnTo>
                  <a:pt x="2308860" y="0"/>
                </a:lnTo>
                <a:lnTo>
                  <a:pt x="2308860" y="6096"/>
                </a:lnTo>
                <a:close/>
              </a:path>
              <a:path w="3756660" h="6350">
                <a:moveTo>
                  <a:pt x="2325624" y="6096"/>
                </a:moveTo>
                <a:lnTo>
                  <a:pt x="2316479" y="6096"/>
                </a:lnTo>
                <a:lnTo>
                  <a:pt x="2314956" y="4571"/>
                </a:lnTo>
                <a:lnTo>
                  <a:pt x="2314956" y="1524"/>
                </a:lnTo>
                <a:lnTo>
                  <a:pt x="2316479" y="0"/>
                </a:lnTo>
                <a:lnTo>
                  <a:pt x="2325624" y="0"/>
                </a:lnTo>
                <a:lnTo>
                  <a:pt x="2327148" y="1524"/>
                </a:lnTo>
                <a:lnTo>
                  <a:pt x="2327148" y="4571"/>
                </a:lnTo>
                <a:lnTo>
                  <a:pt x="2325624" y="6096"/>
                </a:lnTo>
                <a:close/>
              </a:path>
              <a:path w="3756660" h="6350">
                <a:moveTo>
                  <a:pt x="2343911" y="6096"/>
                </a:moveTo>
                <a:lnTo>
                  <a:pt x="2334768" y="6096"/>
                </a:lnTo>
                <a:lnTo>
                  <a:pt x="2333243" y="4571"/>
                </a:lnTo>
                <a:lnTo>
                  <a:pt x="2333243" y="1524"/>
                </a:lnTo>
                <a:lnTo>
                  <a:pt x="2334768" y="0"/>
                </a:lnTo>
                <a:lnTo>
                  <a:pt x="2343911" y="0"/>
                </a:lnTo>
                <a:lnTo>
                  <a:pt x="2345435" y="1524"/>
                </a:lnTo>
                <a:lnTo>
                  <a:pt x="2345435" y="4571"/>
                </a:lnTo>
                <a:lnTo>
                  <a:pt x="2343911" y="6096"/>
                </a:lnTo>
                <a:close/>
              </a:path>
              <a:path w="3756660" h="6350">
                <a:moveTo>
                  <a:pt x="2362200" y="6096"/>
                </a:moveTo>
                <a:lnTo>
                  <a:pt x="2353056" y="6096"/>
                </a:lnTo>
                <a:lnTo>
                  <a:pt x="2351532" y="4571"/>
                </a:lnTo>
                <a:lnTo>
                  <a:pt x="2351532" y="1524"/>
                </a:lnTo>
                <a:lnTo>
                  <a:pt x="2353056" y="0"/>
                </a:lnTo>
                <a:lnTo>
                  <a:pt x="2362200" y="0"/>
                </a:lnTo>
                <a:lnTo>
                  <a:pt x="2363724" y="1524"/>
                </a:lnTo>
                <a:lnTo>
                  <a:pt x="2363724" y="4571"/>
                </a:lnTo>
                <a:lnTo>
                  <a:pt x="2362200" y="6096"/>
                </a:lnTo>
                <a:close/>
              </a:path>
              <a:path w="3756660" h="6350">
                <a:moveTo>
                  <a:pt x="2380487" y="6096"/>
                </a:moveTo>
                <a:lnTo>
                  <a:pt x="2371343" y="6096"/>
                </a:lnTo>
                <a:lnTo>
                  <a:pt x="2369819" y="4571"/>
                </a:lnTo>
                <a:lnTo>
                  <a:pt x="2369819" y="1524"/>
                </a:lnTo>
                <a:lnTo>
                  <a:pt x="2371343" y="0"/>
                </a:lnTo>
                <a:lnTo>
                  <a:pt x="2380487" y="0"/>
                </a:lnTo>
                <a:lnTo>
                  <a:pt x="2382011" y="1524"/>
                </a:lnTo>
                <a:lnTo>
                  <a:pt x="2382011" y="4571"/>
                </a:lnTo>
                <a:lnTo>
                  <a:pt x="2380487" y="6096"/>
                </a:lnTo>
                <a:close/>
              </a:path>
              <a:path w="3756660" h="6350">
                <a:moveTo>
                  <a:pt x="2398776" y="6096"/>
                </a:moveTo>
                <a:lnTo>
                  <a:pt x="2389632" y="6096"/>
                </a:lnTo>
                <a:lnTo>
                  <a:pt x="2388108" y="4571"/>
                </a:lnTo>
                <a:lnTo>
                  <a:pt x="2388108" y="1524"/>
                </a:lnTo>
                <a:lnTo>
                  <a:pt x="2389632" y="0"/>
                </a:lnTo>
                <a:lnTo>
                  <a:pt x="2398776" y="0"/>
                </a:lnTo>
                <a:lnTo>
                  <a:pt x="2400300" y="1524"/>
                </a:lnTo>
                <a:lnTo>
                  <a:pt x="2400300" y="4571"/>
                </a:lnTo>
                <a:lnTo>
                  <a:pt x="2398776" y="6096"/>
                </a:lnTo>
                <a:close/>
              </a:path>
              <a:path w="3756660" h="6350">
                <a:moveTo>
                  <a:pt x="2417064" y="6096"/>
                </a:moveTo>
                <a:lnTo>
                  <a:pt x="2407919" y="6096"/>
                </a:lnTo>
                <a:lnTo>
                  <a:pt x="2406395" y="4571"/>
                </a:lnTo>
                <a:lnTo>
                  <a:pt x="2406395" y="1524"/>
                </a:lnTo>
                <a:lnTo>
                  <a:pt x="2407919" y="0"/>
                </a:lnTo>
                <a:lnTo>
                  <a:pt x="2417064" y="0"/>
                </a:lnTo>
                <a:lnTo>
                  <a:pt x="2418587" y="1524"/>
                </a:lnTo>
                <a:lnTo>
                  <a:pt x="2418587" y="4571"/>
                </a:lnTo>
                <a:lnTo>
                  <a:pt x="2417064" y="6096"/>
                </a:lnTo>
                <a:close/>
              </a:path>
              <a:path w="3756660" h="6350">
                <a:moveTo>
                  <a:pt x="2435351" y="6096"/>
                </a:moveTo>
                <a:lnTo>
                  <a:pt x="2426208" y="6096"/>
                </a:lnTo>
                <a:lnTo>
                  <a:pt x="2424684" y="4571"/>
                </a:lnTo>
                <a:lnTo>
                  <a:pt x="2424684" y="1524"/>
                </a:lnTo>
                <a:lnTo>
                  <a:pt x="2426208" y="0"/>
                </a:lnTo>
                <a:lnTo>
                  <a:pt x="2435351" y="0"/>
                </a:lnTo>
                <a:lnTo>
                  <a:pt x="2436876" y="1524"/>
                </a:lnTo>
                <a:lnTo>
                  <a:pt x="2436876" y="4571"/>
                </a:lnTo>
                <a:lnTo>
                  <a:pt x="2435351" y="6096"/>
                </a:lnTo>
                <a:close/>
              </a:path>
              <a:path w="3756660" h="6350">
                <a:moveTo>
                  <a:pt x="2453640" y="6096"/>
                </a:moveTo>
                <a:lnTo>
                  <a:pt x="2442972" y="6096"/>
                </a:lnTo>
                <a:lnTo>
                  <a:pt x="2442972" y="0"/>
                </a:lnTo>
                <a:lnTo>
                  <a:pt x="2453640" y="0"/>
                </a:lnTo>
                <a:lnTo>
                  <a:pt x="2453640" y="6096"/>
                </a:lnTo>
                <a:close/>
              </a:path>
              <a:path w="3756660" h="6350">
                <a:moveTo>
                  <a:pt x="2470403" y="6096"/>
                </a:moveTo>
                <a:lnTo>
                  <a:pt x="2461260" y="6096"/>
                </a:lnTo>
                <a:lnTo>
                  <a:pt x="2459735" y="4571"/>
                </a:lnTo>
                <a:lnTo>
                  <a:pt x="2459735" y="1524"/>
                </a:lnTo>
                <a:lnTo>
                  <a:pt x="2461260" y="0"/>
                </a:lnTo>
                <a:lnTo>
                  <a:pt x="2470403" y="0"/>
                </a:lnTo>
                <a:lnTo>
                  <a:pt x="2471927" y="1524"/>
                </a:lnTo>
                <a:lnTo>
                  <a:pt x="2471927" y="4571"/>
                </a:lnTo>
                <a:lnTo>
                  <a:pt x="2470403" y="6096"/>
                </a:lnTo>
                <a:close/>
              </a:path>
              <a:path w="3756660" h="6350">
                <a:moveTo>
                  <a:pt x="2488692" y="6096"/>
                </a:moveTo>
                <a:lnTo>
                  <a:pt x="2479548" y="6096"/>
                </a:lnTo>
                <a:lnTo>
                  <a:pt x="2478024" y="4571"/>
                </a:lnTo>
                <a:lnTo>
                  <a:pt x="2478024" y="1524"/>
                </a:lnTo>
                <a:lnTo>
                  <a:pt x="2479548" y="0"/>
                </a:lnTo>
                <a:lnTo>
                  <a:pt x="2488692" y="0"/>
                </a:lnTo>
                <a:lnTo>
                  <a:pt x="2490216" y="1524"/>
                </a:lnTo>
                <a:lnTo>
                  <a:pt x="2490216" y="4571"/>
                </a:lnTo>
                <a:lnTo>
                  <a:pt x="2488692" y="6096"/>
                </a:lnTo>
                <a:close/>
              </a:path>
              <a:path w="3756660" h="6350">
                <a:moveTo>
                  <a:pt x="2506979" y="6096"/>
                </a:moveTo>
                <a:lnTo>
                  <a:pt x="2497835" y="6096"/>
                </a:lnTo>
                <a:lnTo>
                  <a:pt x="2496311" y="4571"/>
                </a:lnTo>
                <a:lnTo>
                  <a:pt x="2496311" y="1524"/>
                </a:lnTo>
                <a:lnTo>
                  <a:pt x="2497835" y="0"/>
                </a:lnTo>
                <a:lnTo>
                  <a:pt x="2506979" y="0"/>
                </a:lnTo>
                <a:lnTo>
                  <a:pt x="2508503" y="1524"/>
                </a:lnTo>
                <a:lnTo>
                  <a:pt x="2508503" y="4571"/>
                </a:lnTo>
                <a:lnTo>
                  <a:pt x="2506979" y="6096"/>
                </a:lnTo>
                <a:close/>
              </a:path>
              <a:path w="3756660" h="6350">
                <a:moveTo>
                  <a:pt x="2525268" y="6096"/>
                </a:moveTo>
                <a:lnTo>
                  <a:pt x="2516124" y="6096"/>
                </a:lnTo>
                <a:lnTo>
                  <a:pt x="2514600" y="4571"/>
                </a:lnTo>
                <a:lnTo>
                  <a:pt x="2514600" y="1524"/>
                </a:lnTo>
                <a:lnTo>
                  <a:pt x="2516124" y="0"/>
                </a:lnTo>
                <a:lnTo>
                  <a:pt x="2525268" y="0"/>
                </a:lnTo>
                <a:lnTo>
                  <a:pt x="2526792" y="1524"/>
                </a:lnTo>
                <a:lnTo>
                  <a:pt x="2526792" y="4571"/>
                </a:lnTo>
                <a:lnTo>
                  <a:pt x="2525268" y="6096"/>
                </a:lnTo>
                <a:close/>
              </a:path>
              <a:path w="3756660" h="6350">
                <a:moveTo>
                  <a:pt x="2543556" y="6096"/>
                </a:moveTo>
                <a:lnTo>
                  <a:pt x="2534411" y="6096"/>
                </a:lnTo>
                <a:lnTo>
                  <a:pt x="2532887" y="4571"/>
                </a:lnTo>
                <a:lnTo>
                  <a:pt x="2532887" y="1524"/>
                </a:lnTo>
                <a:lnTo>
                  <a:pt x="2534411" y="0"/>
                </a:lnTo>
                <a:lnTo>
                  <a:pt x="2543556" y="0"/>
                </a:lnTo>
                <a:lnTo>
                  <a:pt x="2545079" y="1524"/>
                </a:lnTo>
                <a:lnTo>
                  <a:pt x="2545079" y="4571"/>
                </a:lnTo>
                <a:lnTo>
                  <a:pt x="2543556" y="6096"/>
                </a:lnTo>
                <a:close/>
              </a:path>
              <a:path w="3756660" h="6350">
                <a:moveTo>
                  <a:pt x="2561843" y="6096"/>
                </a:moveTo>
                <a:lnTo>
                  <a:pt x="2552700" y="6096"/>
                </a:lnTo>
                <a:lnTo>
                  <a:pt x="2551176" y="4571"/>
                </a:lnTo>
                <a:lnTo>
                  <a:pt x="2551176" y="1524"/>
                </a:lnTo>
                <a:lnTo>
                  <a:pt x="2552700" y="0"/>
                </a:lnTo>
                <a:lnTo>
                  <a:pt x="2561843" y="0"/>
                </a:lnTo>
                <a:lnTo>
                  <a:pt x="2563368" y="1524"/>
                </a:lnTo>
                <a:lnTo>
                  <a:pt x="2563368" y="4571"/>
                </a:lnTo>
                <a:lnTo>
                  <a:pt x="2561843" y="6096"/>
                </a:lnTo>
                <a:close/>
              </a:path>
              <a:path w="3756660" h="6350">
                <a:moveTo>
                  <a:pt x="2580132" y="6096"/>
                </a:moveTo>
                <a:lnTo>
                  <a:pt x="2569464" y="6096"/>
                </a:lnTo>
                <a:lnTo>
                  <a:pt x="2569464" y="0"/>
                </a:lnTo>
                <a:lnTo>
                  <a:pt x="2580132" y="0"/>
                </a:lnTo>
                <a:lnTo>
                  <a:pt x="2581656" y="1524"/>
                </a:lnTo>
                <a:lnTo>
                  <a:pt x="2581656" y="4571"/>
                </a:lnTo>
                <a:lnTo>
                  <a:pt x="2580132" y="6096"/>
                </a:lnTo>
                <a:close/>
              </a:path>
              <a:path w="3756660" h="6350">
                <a:moveTo>
                  <a:pt x="2598419" y="6096"/>
                </a:moveTo>
                <a:lnTo>
                  <a:pt x="2587752" y="6096"/>
                </a:lnTo>
                <a:lnTo>
                  <a:pt x="2586227" y="4571"/>
                </a:lnTo>
                <a:lnTo>
                  <a:pt x="2586227" y="1524"/>
                </a:lnTo>
                <a:lnTo>
                  <a:pt x="2587752" y="0"/>
                </a:lnTo>
                <a:lnTo>
                  <a:pt x="2598419" y="0"/>
                </a:lnTo>
                <a:lnTo>
                  <a:pt x="2598419" y="6096"/>
                </a:lnTo>
                <a:close/>
              </a:path>
              <a:path w="3756660" h="6350">
                <a:moveTo>
                  <a:pt x="2615184" y="6096"/>
                </a:moveTo>
                <a:lnTo>
                  <a:pt x="2606040" y="6096"/>
                </a:lnTo>
                <a:lnTo>
                  <a:pt x="2604516" y="4571"/>
                </a:lnTo>
                <a:lnTo>
                  <a:pt x="2604516" y="1524"/>
                </a:lnTo>
                <a:lnTo>
                  <a:pt x="2606040" y="0"/>
                </a:lnTo>
                <a:lnTo>
                  <a:pt x="2615184" y="0"/>
                </a:lnTo>
                <a:lnTo>
                  <a:pt x="2616708" y="1524"/>
                </a:lnTo>
                <a:lnTo>
                  <a:pt x="2616708" y="4571"/>
                </a:lnTo>
                <a:lnTo>
                  <a:pt x="2615184" y="6096"/>
                </a:lnTo>
                <a:close/>
              </a:path>
              <a:path w="3756660" h="6350">
                <a:moveTo>
                  <a:pt x="2633472" y="6096"/>
                </a:moveTo>
                <a:lnTo>
                  <a:pt x="2624327" y="6096"/>
                </a:lnTo>
                <a:lnTo>
                  <a:pt x="2622803" y="4571"/>
                </a:lnTo>
                <a:lnTo>
                  <a:pt x="2622803" y="1524"/>
                </a:lnTo>
                <a:lnTo>
                  <a:pt x="2624327" y="0"/>
                </a:lnTo>
                <a:lnTo>
                  <a:pt x="2633472" y="0"/>
                </a:lnTo>
                <a:lnTo>
                  <a:pt x="2634995" y="1524"/>
                </a:lnTo>
                <a:lnTo>
                  <a:pt x="2634995" y="4571"/>
                </a:lnTo>
                <a:lnTo>
                  <a:pt x="2633472" y="6096"/>
                </a:lnTo>
                <a:close/>
              </a:path>
              <a:path w="3756660" h="6350">
                <a:moveTo>
                  <a:pt x="2651760" y="6096"/>
                </a:moveTo>
                <a:lnTo>
                  <a:pt x="2642616" y="6096"/>
                </a:lnTo>
                <a:lnTo>
                  <a:pt x="2641092" y="4571"/>
                </a:lnTo>
                <a:lnTo>
                  <a:pt x="2641092" y="1524"/>
                </a:lnTo>
                <a:lnTo>
                  <a:pt x="2642616" y="0"/>
                </a:lnTo>
                <a:lnTo>
                  <a:pt x="2651760" y="0"/>
                </a:lnTo>
                <a:lnTo>
                  <a:pt x="2653284" y="1524"/>
                </a:lnTo>
                <a:lnTo>
                  <a:pt x="2653284" y="4571"/>
                </a:lnTo>
                <a:lnTo>
                  <a:pt x="2651760" y="6096"/>
                </a:lnTo>
                <a:close/>
              </a:path>
              <a:path w="3756660" h="6350">
                <a:moveTo>
                  <a:pt x="2670048" y="6096"/>
                </a:moveTo>
                <a:lnTo>
                  <a:pt x="2660903" y="6096"/>
                </a:lnTo>
                <a:lnTo>
                  <a:pt x="2659379" y="4571"/>
                </a:lnTo>
                <a:lnTo>
                  <a:pt x="2659379" y="1524"/>
                </a:lnTo>
                <a:lnTo>
                  <a:pt x="2660903" y="0"/>
                </a:lnTo>
                <a:lnTo>
                  <a:pt x="2670048" y="0"/>
                </a:lnTo>
                <a:lnTo>
                  <a:pt x="2671572" y="1524"/>
                </a:lnTo>
                <a:lnTo>
                  <a:pt x="2671572" y="4571"/>
                </a:lnTo>
                <a:lnTo>
                  <a:pt x="2670048" y="6096"/>
                </a:lnTo>
                <a:close/>
              </a:path>
              <a:path w="3756660" h="6350">
                <a:moveTo>
                  <a:pt x="2688335" y="6096"/>
                </a:moveTo>
                <a:lnTo>
                  <a:pt x="2679192" y="6096"/>
                </a:lnTo>
                <a:lnTo>
                  <a:pt x="2677668" y="4571"/>
                </a:lnTo>
                <a:lnTo>
                  <a:pt x="2677668" y="1524"/>
                </a:lnTo>
                <a:lnTo>
                  <a:pt x="2679192" y="0"/>
                </a:lnTo>
                <a:lnTo>
                  <a:pt x="2688335" y="0"/>
                </a:lnTo>
                <a:lnTo>
                  <a:pt x="2689860" y="1524"/>
                </a:lnTo>
                <a:lnTo>
                  <a:pt x="2689860" y="4571"/>
                </a:lnTo>
                <a:lnTo>
                  <a:pt x="2688335" y="6096"/>
                </a:lnTo>
                <a:close/>
              </a:path>
              <a:path w="3756660" h="6350">
                <a:moveTo>
                  <a:pt x="2706624" y="6096"/>
                </a:moveTo>
                <a:lnTo>
                  <a:pt x="2697479" y="6096"/>
                </a:lnTo>
                <a:lnTo>
                  <a:pt x="2695956" y="4571"/>
                </a:lnTo>
                <a:lnTo>
                  <a:pt x="2695956" y="1524"/>
                </a:lnTo>
                <a:lnTo>
                  <a:pt x="2697479" y="0"/>
                </a:lnTo>
                <a:lnTo>
                  <a:pt x="2706624" y="0"/>
                </a:lnTo>
                <a:lnTo>
                  <a:pt x="2708148" y="1524"/>
                </a:lnTo>
                <a:lnTo>
                  <a:pt x="2708148" y="4571"/>
                </a:lnTo>
                <a:lnTo>
                  <a:pt x="2706624" y="6096"/>
                </a:lnTo>
                <a:close/>
              </a:path>
              <a:path w="3756660" h="6350">
                <a:moveTo>
                  <a:pt x="2724911" y="6096"/>
                </a:moveTo>
                <a:lnTo>
                  <a:pt x="2714243" y="6096"/>
                </a:lnTo>
                <a:lnTo>
                  <a:pt x="2714243" y="0"/>
                </a:lnTo>
                <a:lnTo>
                  <a:pt x="2724911" y="0"/>
                </a:lnTo>
                <a:lnTo>
                  <a:pt x="2724911" y="6096"/>
                </a:lnTo>
                <a:close/>
              </a:path>
              <a:path w="3756660" h="6350">
                <a:moveTo>
                  <a:pt x="2741676" y="6096"/>
                </a:moveTo>
                <a:lnTo>
                  <a:pt x="2732532" y="6096"/>
                </a:lnTo>
                <a:lnTo>
                  <a:pt x="2731008" y="4571"/>
                </a:lnTo>
                <a:lnTo>
                  <a:pt x="2731008" y="1524"/>
                </a:lnTo>
                <a:lnTo>
                  <a:pt x="2732532" y="0"/>
                </a:lnTo>
                <a:lnTo>
                  <a:pt x="2741676" y="0"/>
                </a:lnTo>
                <a:lnTo>
                  <a:pt x="2743200" y="1524"/>
                </a:lnTo>
                <a:lnTo>
                  <a:pt x="2743200" y="4571"/>
                </a:lnTo>
                <a:lnTo>
                  <a:pt x="2741676" y="6096"/>
                </a:lnTo>
                <a:close/>
              </a:path>
              <a:path w="3756660" h="6350">
                <a:moveTo>
                  <a:pt x="2759964" y="6096"/>
                </a:moveTo>
                <a:lnTo>
                  <a:pt x="2750819" y="6096"/>
                </a:lnTo>
                <a:lnTo>
                  <a:pt x="2749295" y="4571"/>
                </a:lnTo>
                <a:lnTo>
                  <a:pt x="2749295" y="1524"/>
                </a:lnTo>
                <a:lnTo>
                  <a:pt x="2750819" y="0"/>
                </a:lnTo>
                <a:lnTo>
                  <a:pt x="2759964" y="0"/>
                </a:lnTo>
                <a:lnTo>
                  <a:pt x="2761487" y="1524"/>
                </a:lnTo>
                <a:lnTo>
                  <a:pt x="2761487" y="4571"/>
                </a:lnTo>
                <a:lnTo>
                  <a:pt x="2759964" y="6096"/>
                </a:lnTo>
                <a:close/>
              </a:path>
              <a:path w="3756660" h="6350">
                <a:moveTo>
                  <a:pt x="2778252" y="6096"/>
                </a:moveTo>
                <a:lnTo>
                  <a:pt x="2769108" y="6096"/>
                </a:lnTo>
                <a:lnTo>
                  <a:pt x="2767584" y="4571"/>
                </a:lnTo>
                <a:lnTo>
                  <a:pt x="2767584" y="1524"/>
                </a:lnTo>
                <a:lnTo>
                  <a:pt x="2769108" y="0"/>
                </a:lnTo>
                <a:lnTo>
                  <a:pt x="2778252" y="0"/>
                </a:lnTo>
                <a:lnTo>
                  <a:pt x="2779776" y="1524"/>
                </a:lnTo>
                <a:lnTo>
                  <a:pt x="2779776" y="4571"/>
                </a:lnTo>
                <a:lnTo>
                  <a:pt x="2778252" y="6096"/>
                </a:lnTo>
                <a:close/>
              </a:path>
              <a:path w="3756660" h="6350">
                <a:moveTo>
                  <a:pt x="2796540" y="6096"/>
                </a:moveTo>
                <a:lnTo>
                  <a:pt x="2787395" y="6096"/>
                </a:lnTo>
                <a:lnTo>
                  <a:pt x="2785872" y="4571"/>
                </a:lnTo>
                <a:lnTo>
                  <a:pt x="2785872" y="1524"/>
                </a:lnTo>
                <a:lnTo>
                  <a:pt x="2787395" y="0"/>
                </a:lnTo>
                <a:lnTo>
                  <a:pt x="2796540" y="0"/>
                </a:lnTo>
                <a:lnTo>
                  <a:pt x="2798064" y="1524"/>
                </a:lnTo>
                <a:lnTo>
                  <a:pt x="2798064" y="4571"/>
                </a:lnTo>
                <a:lnTo>
                  <a:pt x="2796540" y="6096"/>
                </a:lnTo>
                <a:close/>
              </a:path>
              <a:path w="3756660" h="6350">
                <a:moveTo>
                  <a:pt x="2814827" y="6096"/>
                </a:moveTo>
                <a:lnTo>
                  <a:pt x="2805684" y="6096"/>
                </a:lnTo>
                <a:lnTo>
                  <a:pt x="2804160" y="4571"/>
                </a:lnTo>
                <a:lnTo>
                  <a:pt x="2804160" y="1524"/>
                </a:lnTo>
                <a:lnTo>
                  <a:pt x="2805684" y="0"/>
                </a:lnTo>
                <a:lnTo>
                  <a:pt x="2814827" y="0"/>
                </a:lnTo>
                <a:lnTo>
                  <a:pt x="2816352" y="1524"/>
                </a:lnTo>
                <a:lnTo>
                  <a:pt x="2816352" y="4571"/>
                </a:lnTo>
                <a:lnTo>
                  <a:pt x="2814827" y="6096"/>
                </a:lnTo>
                <a:close/>
              </a:path>
              <a:path w="3756660" h="6350">
                <a:moveTo>
                  <a:pt x="2833116" y="6096"/>
                </a:moveTo>
                <a:lnTo>
                  <a:pt x="2823972" y="6096"/>
                </a:lnTo>
                <a:lnTo>
                  <a:pt x="2822448" y="4571"/>
                </a:lnTo>
                <a:lnTo>
                  <a:pt x="2822448" y="1524"/>
                </a:lnTo>
                <a:lnTo>
                  <a:pt x="2823972" y="0"/>
                </a:lnTo>
                <a:lnTo>
                  <a:pt x="2833116" y="0"/>
                </a:lnTo>
                <a:lnTo>
                  <a:pt x="2834640" y="1524"/>
                </a:lnTo>
                <a:lnTo>
                  <a:pt x="2834640" y="4571"/>
                </a:lnTo>
                <a:lnTo>
                  <a:pt x="2833116" y="6096"/>
                </a:lnTo>
                <a:close/>
              </a:path>
              <a:path w="3756660" h="6350">
                <a:moveTo>
                  <a:pt x="2851403" y="6096"/>
                </a:moveTo>
                <a:lnTo>
                  <a:pt x="2842260" y="6096"/>
                </a:lnTo>
                <a:lnTo>
                  <a:pt x="2840735" y="4571"/>
                </a:lnTo>
                <a:lnTo>
                  <a:pt x="2840735" y="1524"/>
                </a:lnTo>
                <a:lnTo>
                  <a:pt x="2842260" y="0"/>
                </a:lnTo>
                <a:lnTo>
                  <a:pt x="2851403" y="0"/>
                </a:lnTo>
                <a:lnTo>
                  <a:pt x="2852927" y="1524"/>
                </a:lnTo>
                <a:lnTo>
                  <a:pt x="2852927" y="4571"/>
                </a:lnTo>
                <a:lnTo>
                  <a:pt x="2851403" y="6096"/>
                </a:lnTo>
                <a:close/>
              </a:path>
              <a:path w="3756660" h="6350">
                <a:moveTo>
                  <a:pt x="2869692" y="6096"/>
                </a:moveTo>
                <a:lnTo>
                  <a:pt x="2859024" y="6096"/>
                </a:lnTo>
                <a:lnTo>
                  <a:pt x="2859024" y="0"/>
                </a:lnTo>
                <a:lnTo>
                  <a:pt x="2869692" y="0"/>
                </a:lnTo>
                <a:lnTo>
                  <a:pt x="2869692" y="6096"/>
                </a:lnTo>
                <a:close/>
              </a:path>
              <a:path w="3756660" h="6350">
                <a:moveTo>
                  <a:pt x="2886456" y="6096"/>
                </a:moveTo>
                <a:lnTo>
                  <a:pt x="2877311" y="6096"/>
                </a:lnTo>
                <a:lnTo>
                  <a:pt x="2875787" y="4571"/>
                </a:lnTo>
                <a:lnTo>
                  <a:pt x="2875787" y="1524"/>
                </a:lnTo>
                <a:lnTo>
                  <a:pt x="2877311" y="0"/>
                </a:lnTo>
                <a:lnTo>
                  <a:pt x="2886456" y="0"/>
                </a:lnTo>
                <a:lnTo>
                  <a:pt x="2887979" y="1524"/>
                </a:lnTo>
                <a:lnTo>
                  <a:pt x="2887979" y="4571"/>
                </a:lnTo>
                <a:lnTo>
                  <a:pt x="2886456" y="6096"/>
                </a:lnTo>
                <a:close/>
              </a:path>
              <a:path w="3756660" h="6350">
                <a:moveTo>
                  <a:pt x="2904744" y="6096"/>
                </a:moveTo>
                <a:lnTo>
                  <a:pt x="2895600" y="6096"/>
                </a:lnTo>
                <a:lnTo>
                  <a:pt x="2894076" y="4571"/>
                </a:lnTo>
                <a:lnTo>
                  <a:pt x="2894076" y="1524"/>
                </a:lnTo>
                <a:lnTo>
                  <a:pt x="2895600" y="0"/>
                </a:lnTo>
                <a:lnTo>
                  <a:pt x="2904744" y="0"/>
                </a:lnTo>
                <a:lnTo>
                  <a:pt x="2906268" y="1524"/>
                </a:lnTo>
                <a:lnTo>
                  <a:pt x="2906268" y="4571"/>
                </a:lnTo>
                <a:lnTo>
                  <a:pt x="2904744" y="6096"/>
                </a:lnTo>
                <a:close/>
              </a:path>
              <a:path w="3756660" h="6350">
                <a:moveTo>
                  <a:pt x="2923032" y="6096"/>
                </a:moveTo>
                <a:lnTo>
                  <a:pt x="2913887" y="6096"/>
                </a:lnTo>
                <a:lnTo>
                  <a:pt x="2912364" y="4571"/>
                </a:lnTo>
                <a:lnTo>
                  <a:pt x="2912364" y="1524"/>
                </a:lnTo>
                <a:lnTo>
                  <a:pt x="2913887" y="0"/>
                </a:lnTo>
                <a:lnTo>
                  <a:pt x="2923032" y="0"/>
                </a:lnTo>
                <a:lnTo>
                  <a:pt x="2924556" y="1524"/>
                </a:lnTo>
                <a:lnTo>
                  <a:pt x="2924556" y="4571"/>
                </a:lnTo>
                <a:lnTo>
                  <a:pt x="2923032" y="6096"/>
                </a:lnTo>
                <a:close/>
              </a:path>
              <a:path w="3756660" h="6350">
                <a:moveTo>
                  <a:pt x="2941319" y="6096"/>
                </a:moveTo>
                <a:lnTo>
                  <a:pt x="2932176" y="6096"/>
                </a:lnTo>
                <a:lnTo>
                  <a:pt x="2930652" y="4571"/>
                </a:lnTo>
                <a:lnTo>
                  <a:pt x="2930652" y="1524"/>
                </a:lnTo>
                <a:lnTo>
                  <a:pt x="2932176" y="0"/>
                </a:lnTo>
                <a:lnTo>
                  <a:pt x="2941319" y="0"/>
                </a:lnTo>
                <a:lnTo>
                  <a:pt x="2942844" y="1524"/>
                </a:lnTo>
                <a:lnTo>
                  <a:pt x="2942844" y="4571"/>
                </a:lnTo>
                <a:lnTo>
                  <a:pt x="2941319" y="6096"/>
                </a:lnTo>
                <a:close/>
              </a:path>
              <a:path w="3756660" h="6350">
                <a:moveTo>
                  <a:pt x="2959608" y="6096"/>
                </a:moveTo>
                <a:lnTo>
                  <a:pt x="2950464" y="6096"/>
                </a:lnTo>
                <a:lnTo>
                  <a:pt x="2948940" y="4571"/>
                </a:lnTo>
                <a:lnTo>
                  <a:pt x="2948940" y="1524"/>
                </a:lnTo>
                <a:lnTo>
                  <a:pt x="2950464" y="0"/>
                </a:lnTo>
                <a:lnTo>
                  <a:pt x="2959608" y="0"/>
                </a:lnTo>
                <a:lnTo>
                  <a:pt x="2961132" y="1524"/>
                </a:lnTo>
                <a:lnTo>
                  <a:pt x="2961132" y="4571"/>
                </a:lnTo>
                <a:lnTo>
                  <a:pt x="2959608" y="6096"/>
                </a:lnTo>
                <a:close/>
              </a:path>
              <a:path w="3756660" h="6350">
                <a:moveTo>
                  <a:pt x="2977895" y="6096"/>
                </a:moveTo>
                <a:lnTo>
                  <a:pt x="2968752" y="6096"/>
                </a:lnTo>
                <a:lnTo>
                  <a:pt x="2967227" y="4571"/>
                </a:lnTo>
                <a:lnTo>
                  <a:pt x="2967227" y="1524"/>
                </a:lnTo>
                <a:lnTo>
                  <a:pt x="2968752" y="0"/>
                </a:lnTo>
                <a:lnTo>
                  <a:pt x="2977895" y="0"/>
                </a:lnTo>
                <a:lnTo>
                  <a:pt x="2979419" y="1524"/>
                </a:lnTo>
                <a:lnTo>
                  <a:pt x="2979419" y="4571"/>
                </a:lnTo>
                <a:lnTo>
                  <a:pt x="2977895" y="6096"/>
                </a:lnTo>
                <a:close/>
              </a:path>
              <a:path w="3756660" h="6350">
                <a:moveTo>
                  <a:pt x="2996184" y="6096"/>
                </a:moveTo>
                <a:lnTo>
                  <a:pt x="2987040" y="6096"/>
                </a:lnTo>
                <a:lnTo>
                  <a:pt x="2985516" y="4571"/>
                </a:lnTo>
                <a:lnTo>
                  <a:pt x="2985516" y="1524"/>
                </a:lnTo>
                <a:lnTo>
                  <a:pt x="2987040" y="0"/>
                </a:lnTo>
                <a:lnTo>
                  <a:pt x="2996184" y="0"/>
                </a:lnTo>
                <a:lnTo>
                  <a:pt x="2997708" y="1524"/>
                </a:lnTo>
                <a:lnTo>
                  <a:pt x="2997708" y="4571"/>
                </a:lnTo>
                <a:lnTo>
                  <a:pt x="2996184" y="6096"/>
                </a:lnTo>
                <a:close/>
              </a:path>
              <a:path w="3756660" h="6350">
                <a:moveTo>
                  <a:pt x="3014472" y="6096"/>
                </a:moveTo>
                <a:lnTo>
                  <a:pt x="3003803" y="6096"/>
                </a:lnTo>
                <a:lnTo>
                  <a:pt x="3002279" y="4571"/>
                </a:lnTo>
                <a:lnTo>
                  <a:pt x="3002279" y="1524"/>
                </a:lnTo>
                <a:lnTo>
                  <a:pt x="3003803" y="0"/>
                </a:lnTo>
                <a:lnTo>
                  <a:pt x="3014472" y="0"/>
                </a:lnTo>
                <a:lnTo>
                  <a:pt x="3014472" y="6096"/>
                </a:lnTo>
                <a:close/>
              </a:path>
              <a:path w="3756660" h="6350">
                <a:moveTo>
                  <a:pt x="3031235" y="6096"/>
                </a:moveTo>
                <a:lnTo>
                  <a:pt x="3022092" y="6096"/>
                </a:lnTo>
                <a:lnTo>
                  <a:pt x="3020568" y="4571"/>
                </a:lnTo>
                <a:lnTo>
                  <a:pt x="3020568" y="1524"/>
                </a:lnTo>
                <a:lnTo>
                  <a:pt x="3022092" y="0"/>
                </a:lnTo>
                <a:lnTo>
                  <a:pt x="3031235" y="0"/>
                </a:lnTo>
                <a:lnTo>
                  <a:pt x="3032760" y="1524"/>
                </a:lnTo>
                <a:lnTo>
                  <a:pt x="3032760" y="4571"/>
                </a:lnTo>
                <a:lnTo>
                  <a:pt x="3031235" y="6096"/>
                </a:lnTo>
                <a:close/>
              </a:path>
              <a:path w="3756660" h="6350">
                <a:moveTo>
                  <a:pt x="3049524" y="6096"/>
                </a:moveTo>
                <a:lnTo>
                  <a:pt x="3040379" y="6096"/>
                </a:lnTo>
                <a:lnTo>
                  <a:pt x="3038856" y="4571"/>
                </a:lnTo>
                <a:lnTo>
                  <a:pt x="3038856" y="1524"/>
                </a:lnTo>
                <a:lnTo>
                  <a:pt x="3040379" y="0"/>
                </a:lnTo>
                <a:lnTo>
                  <a:pt x="3049524" y="0"/>
                </a:lnTo>
                <a:lnTo>
                  <a:pt x="3051048" y="1524"/>
                </a:lnTo>
                <a:lnTo>
                  <a:pt x="3051048" y="4571"/>
                </a:lnTo>
                <a:lnTo>
                  <a:pt x="3049524" y="6096"/>
                </a:lnTo>
                <a:close/>
              </a:path>
              <a:path w="3756660" h="6350">
                <a:moveTo>
                  <a:pt x="3067811" y="6096"/>
                </a:moveTo>
                <a:lnTo>
                  <a:pt x="3058668" y="6096"/>
                </a:lnTo>
                <a:lnTo>
                  <a:pt x="3057144" y="4571"/>
                </a:lnTo>
                <a:lnTo>
                  <a:pt x="3057144" y="1524"/>
                </a:lnTo>
                <a:lnTo>
                  <a:pt x="3058668" y="0"/>
                </a:lnTo>
                <a:lnTo>
                  <a:pt x="3067811" y="0"/>
                </a:lnTo>
                <a:lnTo>
                  <a:pt x="3069335" y="1524"/>
                </a:lnTo>
                <a:lnTo>
                  <a:pt x="3069335" y="4571"/>
                </a:lnTo>
                <a:lnTo>
                  <a:pt x="3067811" y="6096"/>
                </a:lnTo>
                <a:close/>
              </a:path>
              <a:path w="3756660" h="6350">
                <a:moveTo>
                  <a:pt x="3086100" y="6096"/>
                </a:moveTo>
                <a:lnTo>
                  <a:pt x="3076956" y="6096"/>
                </a:lnTo>
                <a:lnTo>
                  <a:pt x="3075432" y="4571"/>
                </a:lnTo>
                <a:lnTo>
                  <a:pt x="3075432" y="1524"/>
                </a:lnTo>
                <a:lnTo>
                  <a:pt x="3076956" y="0"/>
                </a:lnTo>
                <a:lnTo>
                  <a:pt x="3086100" y="0"/>
                </a:lnTo>
                <a:lnTo>
                  <a:pt x="3087624" y="1524"/>
                </a:lnTo>
                <a:lnTo>
                  <a:pt x="3087624" y="4571"/>
                </a:lnTo>
                <a:lnTo>
                  <a:pt x="3086100" y="6096"/>
                </a:lnTo>
                <a:close/>
              </a:path>
              <a:path w="3756660" h="6350">
                <a:moveTo>
                  <a:pt x="3104387" y="6096"/>
                </a:moveTo>
                <a:lnTo>
                  <a:pt x="3095244" y="6096"/>
                </a:lnTo>
                <a:lnTo>
                  <a:pt x="3093719" y="4571"/>
                </a:lnTo>
                <a:lnTo>
                  <a:pt x="3093719" y="1524"/>
                </a:lnTo>
                <a:lnTo>
                  <a:pt x="3095244" y="0"/>
                </a:lnTo>
                <a:lnTo>
                  <a:pt x="3104387" y="0"/>
                </a:lnTo>
                <a:lnTo>
                  <a:pt x="3105911" y="1524"/>
                </a:lnTo>
                <a:lnTo>
                  <a:pt x="3105911" y="4571"/>
                </a:lnTo>
                <a:lnTo>
                  <a:pt x="3104387" y="6096"/>
                </a:lnTo>
                <a:close/>
              </a:path>
              <a:path w="3756660" h="6350">
                <a:moveTo>
                  <a:pt x="3122676" y="6096"/>
                </a:moveTo>
                <a:lnTo>
                  <a:pt x="3113532" y="6096"/>
                </a:lnTo>
                <a:lnTo>
                  <a:pt x="3112008" y="4571"/>
                </a:lnTo>
                <a:lnTo>
                  <a:pt x="3112008" y="1524"/>
                </a:lnTo>
                <a:lnTo>
                  <a:pt x="3113532" y="0"/>
                </a:lnTo>
                <a:lnTo>
                  <a:pt x="3122676" y="0"/>
                </a:lnTo>
                <a:lnTo>
                  <a:pt x="3124200" y="1524"/>
                </a:lnTo>
                <a:lnTo>
                  <a:pt x="3124200" y="4571"/>
                </a:lnTo>
                <a:lnTo>
                  <a:pt x="3122676" y="6096"/>
                </a:lnTo>
                <a:close/>
              </a:path>
              <a:path w="3756660" h="6350">
                <a:moveTo>
                  <a:pt x="3140964" y="6096"/>
                </a:moveTo>
                <a:lnTo>
                  <a:pt x="3130295" y="6096"/>
                </a:lnTo>
                <a:lnTo>
                  <a:pt x="3130295" y="0"/>
                </a:lnTo>
                <a:lnTo>
                  <a:pt x="3140964" y="0"/>
                </a:lnTo>
                <a:lnTo>
                  <a:pt x="3142487" y="1524"/>
                </a:lnTo>
                <a:lnTo>
                  <a:pt x="3142487" y="4571"/>
                </a:lnTo>
                <a:lnTo>
                  <a:pt x="3140964" y="6096"/>
                </a:lnTo>
                <a:close/>
              </a:path>
              <a:path w="3756660" h="6350">
                <a:moveTo>
                  <a:pt x="3157727" y="6096"/>
                </a:moveTo>
                <a:lnTo>
                  <a:pt x="3148584" y="6096"/>
                </a:lnTo>
                <a:lnTo>
                  <a:pt x="3147060" y="4571"/>
                </a:lnTo>
                <a:lnTo>
                  <a:pt x="3147060" y="1524"/>
                </a:lnTo>
                <a:lnTo>
                  <a:pt x="3148584" y="0"/>
                </a:lnTo>
                <a:lnTo>
                  <a:pt x="3157727" y="0"/>
                </a:lnTo>
                <a:lnTo>
                  <a:pt x="3159252" y="1524"/>
                </a:lnTo>
                <a:lnTo>
                  <a:pt x="3159252" y="4571"/>
                </a:lnTo>
                <a:lnTo>
                  <a:pt x="3157727" y="6096"/>
                </a:lnTo>
                <a:close/>
              </a:path>
              <a:path w="3756660" h="6350">
                <a:moveTo>
                  <a:pt x="3176016" y="6096"/>
                </a:moveTo>
                <a:lnTo>
                  <a:pt x="3166872" y="6096"/>
                </a:lnTo>
                <a:lnTo>
                  <a:pt x="3165348" y="4571"/>
                </a:lnTo>
                <a:lnTo>
                  <a:pt x="3165348" y="1524"/>
                </a:lnTo>
                <a:lnTo>
                  <a:pt x="3166872" y="0"/>
                </a:lnTo>
                <a:lnTo>
                  <a:pt x="3176016" y="0"/>
                </a:lnTo>
                <a:lnTo>
                  <a:pt x="3177540" y="1524"/>
                </a:lnTo>
                <a:lnTo>
                  <a:pt x="3177540" y="4571"/>
                </a:lnTo>
                <a:lnTo>
                  <a:pt x="3176016" y="6096"/>
                </a:lnTo>
                <a:close/>
              </a:path>
              <a:path w="3756660" h="6350">
                <a:moveTo>
                  <a:pt x="3194303" y="6096"/>
                </a:moveTo>
                <a:lnTo>
                  <a:pt x="3185160" y="6096"/>
                </a:lnTo>
                <a:lnTo>
                  <a:pt x="3183635" y="4571"/>
                </a:lnTo>
                <a:lnTo>
                  <a:pt x="3183635" y="1524"/>
                </a:lnTo>
                <a:lnTo>
                  <a:pt x="3185160" y="0"/>
                </a:lnTo>
                <a:lnTo>
                  <a:pt x="3194303" y="0"/>
                </a:lnTo>
                <a:lnTo>
                  <a:pt x="3195827" y="1524"/>
                </a:lnTo>
                <a:lnTo>
                  <a:pt x="3195827" y="4571"/>
                </a:lnTo>
                <a:lnTo>
                  <a:pt x="3194303" y="6096"/>
                </a:lnTo>
                <a:close/>
              </a:path>
              <a:path w="3756660" h="6350">
                <a:moveTo>
                  <a:pt x="3212592" y="6096"/>
                </a:moveTo>
                <a:lnTo>
                  <a:pt x="3203448" y="6096"/>
                </a:lnTo>
                <a:lnTo>
                  <a:pt x="3201924" y="4571"/>
                </a:lnTo>
                <a:lnTo>
                  <a:pt x="3201924" y="1524"/>
                </a:lnTo>
                <a:lnTo>
                  <a:pt x="3203448" y="0"/>
                </a:lnTo>
                <a:lnTo>
                  <a:pt x="3212592" y="0"/>
                </a:lnTo>
                <a:lnTo>
                  <a:pt x="3214116" y="1524"/>
                </a:lnTo>
                <a:lnTo>
                  <a:pt x="3214116" y="4571"/>
                </a:lnTo>
                <a:lnTo>
                  <a:pt x="3212592" y="6096"/>
                </a:lnTo>
                <a:close/>
              </a:path>
              <a:path w="3756660" h="6350">
                <a:moveTo>
                  <a:pt x="3230879" y="6096"/>
                </a:moveTo>
                <a:lnTo>
                  <a:pt x="3221736" y="6096"/>
                </a:lnTo>
                <a:lnTo>
                  <a:pt x="3220211" y="4571"/>
                </a:lnTo>
                <a:lnTo>
                  <a:pt x="3220211" y="1524"/>
                </a:lnTo>
                <a:lnTo>
                  <a:pt x="3221736" y="0"/>
                </a:lnTo>
                <a:lnTo>
                  <a:pt x="3230879" y="0"/>
                </a:lnTo>
                <a:lnTo>
                  <a:pt x="3232403" y="1524"/>
                </a:lnTo>
                <a:lnTo>
                  <a:pt x="3232403" y="4571"/>
                </a:lnTo>
                <a:lnTo>
                  <a:pt x="3230879" y="6096"/>
                </a:lnTo>
                <a:close/>
              </a:path>
              <a:path w="3756660" h="6350">
                <a:moveTo>
                  <a:pt x="3249168" y="6096"/>
                </a:moveTo>
                <a:lnTo>
                  <a:pt x="3240024" y="6096"/>
                </a:lnTo>
                <a:lnTo>
                  <a:pt x="3238500" y="4571"/>
                </a:lnTo>
                <a:lnTo>
                  <a:pt x="3238500" y="1524"/>
                </a:lnTo>
                <a:lnTo>
                  <a:pt x="3240024" y="0"/>
                </a:lnTo>
                <a:lnTo>
                  <a:pt x="3249168" y="0"/>
                </a:lnTo>
                <a:lnTo>
                  <a:pt x="3250692" y="1524"/>
                </a:lnTo>
                <a:lnTo>
                  <a:pt x="3250692" y="4571"/>
                </a:lnTo>
                <a:lnTo>
                  <a:pt x="3249168" y="6096"/>
                </a:lnTo>
                <a:close/>
              </a:path>
              <a:path w="3756660" h="6350">
                <a:moveTo>
                  <a:pt x="3267456" y="6096"/>
                </a:moveTo>
                <a:lnTo>
                  <a:pt x="3258311" y="6096"/>
                </a:lnTo>
                <a:lnTo>
                  <a:pt x="3256787" y="4571"/>
                </a:lnTo>
                <a:lnTo>
                  <a:pt x="3256787" y="1524"/>
                </a:lnTo>
                <a:lnTo>
                  <a:pt x="3258311" y="0"/>
                </a:lnTo>
                <a:lnTo>
                  <a:pt x="3267456" y="0"/>
                </a:lnTo>
                <a:lnTo>
                  <a:pt x="3268979" y="1524"/>
                </a:lnTo>
                <a:lnTo>
                  <a:pt x="3268979" y="4571"/>
                </a:lnTo>
                <a:lnTo>
                  <a:pt x="3267456" y="6096"/>
                </a:lnTo>
                <a:close/>
              </a:path>
              <a:path w="3756660" h="6350">
                <a:moveTo>
                  <a:pt x="3285744" y="6096"/>
                </a:moveTo>
                <a:lnTo>
                  <a:pt x="3275076" y="6096"/>
                </a:lnTo>
                <a:lnTo>
                  <a:pt x="3275076" y="0"/>
                </a:lnTo>
                <a:lnTo>
                  <a:pt x="3285744" y="0"/>
                </a:lnTo>
                <a:lnTo>
                  <a:pt x="3285744" y="6096"/>
                </a:lnTo>
                <a:close/>
              </a:path>
              <a:path w="3756660" h="6350">
                <a:moveTo>
                  <a:pt x="3302508" y="6096"/>
                </a:moveTo>
                <a:lnTo>
                  <a:pt x="3293364" y="6096"/>
                </a:lnTo>
                <a:lnTo>
                  <a:pt x="3291840" y="4571"/>
                </a:lnTo>
                <a:lnTo>
                  <a:pt x="3291840" y="1524"/>
                </a:lnTo>
                <a:lnTo>
                  <a:pt x="3293364" y="0"/>
                </a:lnTo>
                <a:lnTo>
                  <a:pt x="3302508" y="0"/>
                </a:lnTo>
                <a:lnTo>
                  <a:pt x="3304032" y="1524"/>
                </a:lnTo>
                <a:lnTo>
                  <a:pt x="3304032" y="4571"/>
                </a:lnTo>
                <a:lnTo>
                  <a:pt x="3302508" y="6096"/>
                </a:lnTo>
                <a:close/>
              </a:path>
              <a:path w="3756660" h="6350">
                <a:moveTo>
                  <a:pt x="3320795" y="6096"/>
                </a:moveTo>
                <a:lnTo>
                  <a:pt x="3311652" y="6096"/>
                </a:lnTo>
                <a:lnTo>
                  <a:pt x="3310127" y="4571"/>
                </a:lnTo>
                <a:lnTo>
                  <a:pt x="3310127" y="1524"/>
                </a:lnTo>
                <a:lnTo>
                  <a:pt x="3311652" y="0"/>
                </a:lnTo>
                <a:lnTo>
                  <a:pt x="3320795" y="0"/>
                </a:lnTo>
                <a:lnTo>
                  <a:pt x="3322319" y="1524"/>
                </a:lnTo>
                <a:lnTo>
                  <a:pt x="3322319" y="4571"/>
                </a:lnTo>
                <a:lnTo>
                  <a:pt x="3320795" y="6096"/>
                </a:lnTo>
                <a:close/>
              </a:path>
              <a:path w="3756660" h="6350">
                <a:moveTo>
                  <a:pt x="3339084" y="6096"/>
                </a:moveTo>
                <a:lnTo>
                  <a:pt x="3329940" y="6096"/>
                </a:lnTo>
                <a:lnTo>
                  <a:pt x="3328416" y="4571"/>
                </a:lnTo>
                <a:lnTo>
                  <a:pt x="3328416" y="1524"/>
                </a:lnTo>
                <a:lnTo>
                  <a:pt x="3329940" y="0"/>
                </a:lnTo>
                <a:lnTo>
                  <a:pt x="3339084" y="0"/>
                </a:lnTo>
                <a:lnTo>
                  <a:pt x="3340608" y="1524"/>
                </a:lnTo>
                <a:lnTo>
                  <a:pt x="3340608" y="4571"/>
                </a:lnTo>
                <a:lnTo>
                  <a:pt x="3339084" y="6096"/>
                </a:lnTo>
                <a:close/>
              </a:path>
              <a:path w="3756660" h="6350">
                <a:moveTo>
                  <a:pt x="3357372" y="6096"/>
                </a:moveTo>
                <a:lnTo>
                  <a:pt x="3348227" y="6096"/>
                </a:lnTo>
                <a:lnTo>
                  <a:pt x="3346703" y="4571"/>
                </a:lnTo>
                <a:lnTo>
                  <a:pt x="3346703" y="1524"/>
                </a:lnTo>
                <a:lnTo>
                  <a:pt x="3348227" y="0"/>
                </a:lnTo>
                <a:lnTo>
                  <a:pt x="3357372" y="0"/>
                </a:lnTo>
                <a:lnTo>
                  <a:pt x="3358895" y="1524"/>
                </a:lnTo>
                <a:lnTo>
                  <a:pt x="3358895" y="4571"/>
                </a:lnTo>
                <a:lnTo>
                  <a:pt x="3357372" y="6096"/>
                </a:lnTo>
                <a:close/>
              </a:path>
              <a:path w="3756660" h="6350">
                <a:moveTo>
                  <a:pt x="3375660" y="6096"/>
                </a:moveTo>
                <a:lnTo>
                  <a:pt x="3366516" y="6096"/>
                </a:lnTo>
                <a:lnTo>
                  <a:pt x="3364992" y="4571"/>
                </a:lnTo>
                <a:lnTo>
                  <a:pt x="3364992" y="1524"/>
                </a:lnTo>
                <a:lnTo>
                  <a:pt x="3366516" y="0"/>
                </a:lnTo>
                <a:lnTo>
                  <a:pt x="3375660" y="0"/>
                </a:lnTo>
                <a:lnTo>
                  <a:pt x="3377184" y="1524"/>
                </a:lnTo>
                <a:lnTo>
                  <a:pt x="3377184" y="4571"/>
                </a:lnTo>
                <a:lnTo>
                  <a:pt x="3375660" y="6096"/>
                </a:lnTo>
                <a:close/>
              </a:path>
              <a:path w="3756660" h="6350">
                <a:moveTo>
                  <a:pt x="3393948" y="6096"/>
                </a:moveTo>
                <a:lnTo>
                  <a:pt x="3384803" y="6096"/>
                </a:lnTo>
                <a:lnTo>
                  <a:pt x="3383279" y="4571"/>
                </a:lnTo>
                <a:lnTo>
                  <a:pt x="3383279" y="1524"/>
                </a:lnTo>
                <a:lnTo>
                  <a:pt x="3384803" y="0"/>
                </a:lnTo>
                <a:lnTo>
                  <a:pt x="3393948" y="0"/>
                </a:lnTo>
                <a:lnTo>
                  <a:pt x="3395472" y="1524"/>
                </a:lnTo>
                <a:lnTo>
                  <a:pt x="3395472" y="4571"/>
                </a:lnTo>
                <a:lnTo>
                  <a:pt x="3393948" y="6096"/>
                </a:lnTo>
                <a:close/>
              </a:path>
              <a:path w="3756660" h="6350">
                <a:moveTo>
                  <a:pt x="3412236" y="6096"/>
                </a:moveTo>
                <a:lnTo>
                  <a:pt x="3403092" y="6096"/>
                </a:lnTo>
                <a:lnTo>
                  <a:pt x="3401568" y="4571"/>
                </a:lnTo>
                <a:lnTo>
                  <a:pt x="3401568" y="1524"/>
                </a:lnTo>
                <a:lnTo>
                  <a:pt x="3403092" y="0"/>
                </a:lnTo>
                <a:lnTo>
                  <a:pt x="3412236" y="0"/>
                </a:lnTo>
                <a:lnTo>
                  <a:pt x="3413760" y="1524"/>
                </a:lnTo>
                <a:lnTo>
                  <a:pt x="3413760" y="4571"/>
                </a:lnTo>
                <a:lnTo>
                  <a:pt x="3412236" y="6096"/>
                </a:lnTo>
                <a:close/>
              </a:path>
              <a:path w="3756660" h="6350">
                <a:moveTo>
                  <a:pt x="3430524" y="6096"/>
                </a:moveTo>
                <a:lnTo>
                  <a:pt x="3419856" y="6096"/>
                </a:lnTo>
                <a:lnTo>
                  <a:pt x="3419856" y="0"/>
                </a:lnTo>
                <a:lnTo>
                  <a:pt x="3430524" y="0"/>
                </a:lnTo>
                <a:lnTo>
                  <a:pt x="3430524" y="6096"/>
                </a:lnTo>
                <a:close/>
              </a:path>
              <a:path w="3756660" h="6350">
                <a:moveTo>
                  <a:pt x="3447287" y="6096"/>
                </a:moveTo>
                <a:lnTo>
                  <a:pt x="3438144" y="6096"/>
                </a:lnTo>
                <a:lnTo>
                  <a:pt x="3436619" y="4571"/>
                </a:lnTo>
                <a:lnTo>
                  <a:pt x="3436619" y="1524"/>
                </a:lnTo>
                <a:lnTo>
                  <a:pt x="3438144" y="0"/>
                </a:lnTo>
                <a:lnTo>
                  <a:pt x="3447287" y="0"/>
                </a:lnTo>
                <a:lnTo>
                  <a:pt x="3448811" y="1524"/>
                </a:lnTo>
                <a:lnTo>
                  <a:pt x="3448811" y="4571"/>
                </a:lnTo>
                <a:lnTo>
                  <a:pt x="3447287" y="6096"/>
                </a:lnTo>
                <a:close/>
              </a:path>
              <a:path w="3756660" h="6350">
                <a:moveTo>
                  <a:pt x="3465576" y="6096"/>
                </a:moveTo>
                <a:lnTo>
                  <a:pt x="3456432" y="6096"/>
                </a:lnTo>
                <a:lnTo>
                  <a:pt x="3454908" y="4571"/>
                </a:lnTo>
                <a:lnTo>
                  <a:pt x="3454908" y="1524"/>
                </a:lnTo>
                <a:lnTo>
                  <a:pt x="3456432" y="0"/>
                </a:lnTo>
                <a:lnTo>
                  <a:pt x="3465576" y="0"/>
                </a:lnTo>
                <a:lnTo>
                  <a:pt x="3467100" y="1524"/>
                </a:lnTo>
                <a:lnTo>
                  <a:pt x="3467100" y="4571"/>
                </a:lnTo>
                <a:lnTo>
                  <a:pt x="3465576" y="6096"/>
                </a:lnTo>
                <a:close/>
              </a:path>
              <a:path w="3756660" h="6350">
                <a:moveTo>
                  <a:pt x="3483864" y="6096"/>
                </a:moveTo>
                <a:lnTo>
                  <a:pt x="3474719" y="6096"/>
                </a:lnTo>
                <a:lnTo>
                  <a:pt x="3473195" y="4571"/>
                </a:lnTo>
                <a:lnTo>
                  <a:pt x="3473195" y="1524"/>
                </a:lnTo>
                <a:lnTo>
                  <a:pt x="3474719" y="0"/>
                </a:lnTo>
                <a:lnTo>
                  <a:pt x="3483864" y="0"/>
                </a:lnTo>
                <a:lnTo>
                  <a:pt x="3485387" y="1524"/>
                </a:lnTo>
                <a:lnTo>
                  <a:pt x="3485387" y="4571"/>
                </a:lnTo>
                <a:lnTo>
                  <a:pt x="3483864" y="6096"/>
                </a:lnTo>
                <a:close/>
              </a:path>
              <a:path w="3756660" h="6350">
                <a:moveTo>
                  <a:pt x="3502152" y="6096"/>
                </a:moveTo>
                <a:lnTo>
                  <a:pt x="3493008" y="6096"/>
                </a:lnTo>
                <a:lnTo>
                  <a:pt x="3491484" y="4571"/>
                </a:lnTo>
                <a:lnTo>
                  <a:pt x="3491484" y="1524"/>
                </a:lnTo>
                <a:lnTo>
                  <a:pt x="3493008" y="0"/>
                </a:lnTo>
                <a:lnTo>
                  <a:pt x="3502152" y="0"/>
                </a:lnTo>
                <a:lnTo>
                  <a:pt x="3503676" y="1524"/>
                </a:lnTo>
                <a:lnTo>
                  <a:pt x="3503676" y="4571"/>
                </a:lnTo>
                <a:lnTo>
                  <a:pt x="3502152" y="6096"/>
                </a:lnTo>
                <a:close/>
              </a:path>
              <a:path w="3756660" h="6350">
                <a:moveTo>
                  <a:pt x="3520440" y="6096"/>
                </a:moveTo>
                <a:lnTo>
                  <a:pt x="3511295" y="6096"/>
                </a:lnTo>
                <a:lnTo>
                  <a:pt x="3509772" y="4571"/>
                </a:lnTo>
                <a:lnTo>
                  <a:pt x="3509772" y="1524"/>
                </a:lnTo>
                <a:lnTo>
                  <a:pt x="3511295" y="0"/>
                </a:lnTo>
                <a:lnTo>
                  <a:pt x="3520440" y="0"/>
                </a:lnTo>
                <a:lnTo>
                  <a:pt x="3521964" y="1524"/>
                </a:lnTo>
                <a:lnTo>
                  <a:pt x="3521964" y="4571"/>
                </a:lnTo>
                <a:lnTo>
                  <a:pt x="3520440" y="6096"/>
                </a:lnTo>
                <a:close/>
              </a:path>
              <a:path w="3756660" h="6350">
                <a:moveTo>
                  <a:pt x="3538728" y="6096"/>
                </a:moveTo>
                <a:lnTo>
                  <a:pt x="3529584" y="6096"/>
                </a:lnTo>
                <a:lnTo>
                  <a:pt x="3528060" y="4571"/>
                </a:lnTo>
                <a:lnTo>
                  <a:pt x="3528060" y="1524"/>
                </a:lnTo>
                <a:lnTo>
                  <a:pt x="3529584" y="0"/>
                </a:lnTo>
                <a:lnTo>
                  <a:pt x="3538728" y="0"/>
                </a:lnTo>
                <a:lnTo>
                  <a:pt x="3540252" y="1524"/>
                </a:lnTo>
                <a:lnTo>
                  <a:pt x="3540252" y="4571"/>
                </a:lnTo>
                <a:lnTo>
                  <a:pt x="3538728" y="6096"/>
                </a:lnTo>
                <a:close/>
              </a:path>
              <a:path w="3756660" h="6350">
                <a:moveTo>
                  <a:pt x="3557016" y="6096"/>
                </a:moveTo>
                <a:lnTo>
                  <a:pt x="3547872" y="6096"/>
                </a:lnTo>
                <a:lnTo>
                  <a:pt x="3546348" y="4571"/>
                </a:lnTo>
                <a:lnTo>
                  <a:pt x="3546348" y="1524"/>
                </a:lnTo>
                <a:lnTo>
                  <a:pt x="3547872" y="0"/>
                </a:lnTo>
                <a:lnTo>
                  <a:pt x="3557016" y="0"/>
                </a:lnTo>
                <a:lnTo>
                  <a:pt x="3558540" y="1524"/>
                </a:lnTo>
                <a:lnTo>
                  <a:pt x="3558540" y="4571"/>
                </a:lnTo>
                <a:lnTo>
                  <a:pt x="3557016" y="6096"/>
                </a:lnTo>
                <a:close/>
              </a:path>
              <a:path w="3756660" h="6350">
                <a:moveTo>
                  <a:pt x="3575303" y="6096"/>
                </a:moveTo>
                <a:lnTo>
                  <a:pt x="3564636" y="6096"/>
                </a:lnTo>
                <a:lnTo>
                  <a:pt x="3563111" y="4571"/>
                </a:lnTo>
                <a:lnTo>
                  <a:pt x="3563111" y="1524"/>
                </a:lnTo>
                <a:lnTo>
                  <a:pt x="3564636" y="0"/>
                </a:lnTo>
                <a:lnTo>
                  <a:pt x="3575303" y="0"/>
                </a:lnTo>
                <a:lnTo>
                  <a:pt x="3575303" y="6096"/>
                </a:lnTo>
                <a:close/>
              </a:path>
              <a:path w="3756660" h="6350">
                <a:moveTo>
                  <a:pt x="3592068" y="6096"/>
                </a:moveTo>
                <a:lnTo>
                  <a:pt x="3582924" y="6096"/>
                </a:lnTo>
                <a:lnTo>
                  <a:pt x="3581399" y="4571"/>
                </a:lnTo>
                <a:lnTo>
                  <a:pt x="3581399" y="1524"/>
                </a:lnTo>
                <a:lnTo>
                  <a:pt x="3582924" y="0"/>
                </a:lnTo>
                <a:lnTo>
                  <a:pt x="3592068" y="0"/>
                </a:lnTo>
                <a:lnTo>
                  <a:pt x="3593592" y="1524"/>
                </a:lnTo>
                <a:lnTo>
                  <a:pt x="3593592" y="4571"/>
                </a:lnTo>
                <a:lnTo>
                  <a:pt x="3592068" y="6096"/>
                </a:lnTo>
                <a:close/>
              </a:path>
              <a:path w="3756660" h="6350">
                <a:moveTo>
                  <a:pt x="3610356" y="6096"/>
                </a:moveTo>
                <a:lnTo>
                  <a:pt x="3601211" y="6096"/>
                </a:lnTo>
                <a:lnTo>
                  <a:pt x="3599688" y="4571"/>
                </a:lnTo>
                <a:lnTo>
                  <a:pt x="3599688" y="1524"/>
                </a:lnTo>
                <a:lnTo>
                  <a:pt x="3601211" y="0"/>
                </a:lnTo>
                <a:lnTo>
                  <a:pt x="3610356" y="0"/>
                </a:lnTo>
                <a:lnTo>
                  <a:pt x="3611879" y="1524"/>
                </a:lnTo>
                <a:lnTo>
                  <a:pt x="3611879" y="4571"/>
                </a:lnTo>
                <a:lnTo>
                  <a:pt x="3610356" y="6096"/>
                </a:lnTo>
                <a:close/>
              </a:path>
              <a:path w="3756660" h="6350">
                <a:moveTo>
                  <a:pt x="3628644" y="6096"/>
                </a:moveTo>
                <a:lnTo>
                  <a:pt x="3619499" y="6096"/>
                </a:lnTo>
                <a:lnTo>
                  <a:pt x="3617976" y="4571"/>
                </a:lnTo>
                <a:lnTo>
                  <a:pt x="3617976" y="1524"/>
                </a:lnTo>
                <a:lnTo>
                  <a:pt x="3619499" y="0"/>
                </a:lnTo>
                <a:lnTo>
                  <a:pt x="3628644" y="0"/>
                </a:lnTo>
                <a:lnTo>
                  <a:pt x="3630168" y="1524"/>
                </a:lnTo>
                <a:lnTo>
                  <a:pt x="3630168" y="4571"/>
                </a:lnTo>
                <a:lnTo>
                  <a:pt x="3628644" y="6096"/>
                </a:lnTo>
                <a:close/>
              </a:path>
              <a:path w="3756660" h="6350">
                <a:moveTo>
                  <a:pt x="3646931" y="6096"/>
                </a:moveTo>
                <a:lnTo>
                  <a:pt x="3637788" y="6096"/>
                </a:lnTo>
                <a:lnTo>
                  <a:pt x="3636263" y="4571"/>
                </a:lnTo>
                <a:lnTo>
                  <a:pt x="3636263" y="1524"/>
                </a:lnTo>
                <a:lnTo>
                  <a:pt x="3637788" y="0"/>
                </a:lnTo>
                <a:lnTo>
                  <a:pt x="3646931" y="0"/>
                </a:lnTo>
                <a:lnTo>
                  <a:pt x="3648456" y="1524"/>
                </a:lnTo>
                <a:lnTo>
                  <a:pt x="3648456" y="4571"/>
                </a:lnTo>
                <a:lnTo>
                  <a:pt x="3646931" y="6096"/>
                </a:lnTo>
                <a:close/>
              </a:path>
              <a:path w="3756660" h="6350">
                <a:moveTo>
                  <a:pt x="3665220" y="6096"/>
                </a:moveTo>
                <a:lnTo>
                  <a:pt x="3656076" y="6096"/>
                </a:lnTo>
                <a:lnTo>
                  <a:pt x="3654552" y="4571"/>
                </a:lnTo>
                <a:lnTo>
                  <a:pt x="3654552" y="1524"/>
                </a:lnTo>
                <a:lnTo>
                  <a:pt x="3656076" y="0"/>
                </a:lnTo>
                <a:lnTo>
                  <a:pt x="3665220" y="0"/>
                </a:lnTo>
                <a:lnTo>
                  <a:pt x="3666744" y="1524"/>
                </a:lnTo>
                <a:lnTo>
                  <a:pt x="3666744" y="4571"/>
                </a:lnTo>
                <a:lnTo>
                  <a:pt x="3665220" y="6096"/>
                </a:lnTo>
                <a:close/>
              </a:path>
              <a:path w="3756660" h="6350">
                <a:moveTo>
                  <a:pt x="3683508" y="6096"/>
                </a:moveTo>
                <a:lnTo>
                  <a:pt x="3674363" y="6096"/>
                </a:lnTo>
                <a:lnTo>
                  <a:pt x="3672840" y="4571"/>
                </a:lnTo>
                <a:lnTo>
                  <a:pt x="3672840" y="1524"/>
                </a:lnTo>
                <a:lnTo>
                  <a:pt x="3674363" y="0"/>
                </a:lnTo>
                <a:lnTo>
                  <a:pt x="3683508" y="0"/>
                </a:lnTo>
                <a:lnTo>
                  <a:pt x="3685031" y="1524"/>
                </a:lnTo>
                <a:lnTo>
                  <a:pt x="3685031" y="4571"/>
                </a:lnTo>
                <a:lnTo>
                  <a:pt x="3683508" y="6096"/>
                </a:lnTo>
                <a:close/>
              </a:path>
              <a:path w="3756660" h="6350">
                <a:moveTo>
                  <a:pt x="3701795" y="6096"/>
                </a:moveTo>
                <a:lnTo>
                  <a:pt x="3691128" y="6096"/>
                </a:lnTo>
                <a:lnTo>
                  <a:pt x="3691128" y="0"/>
                </a:lnTo>
                <a:lnTo>
                  <a:pt x="3701795" y="0"/>
                </a:lnTo>
                <a:lnTo>
                  <a:pt x="3701795" y="6096"/>
                </a:lnTo>
                <a:close/>
              </a:path>
              <a:path w="3756660" h="6350">
                <a:moveTo>
                  <a:pt x="3718560" y="6096"/>
                </a:moveTo>
                <a:lnTo>
                  <a:pt x="3709415" y="6096"/>
                </a:lnTo>
                <a:lnTo>
                  <a:pt x="3707892" y="4571"/>
                </a:lnTo>
                <a:lnTo>
                  <a:pt x="3707892" y="1524"/>
                </a:lnTo>
                <a:lnTo>
                  <a:pt x="3709415" y="0"/>
                </a:lnTo>
                <a:lnTo>
                  <a:pt x="3718560" y="0"/>
                </a:lnTo>
                <a:lnTo>
                  <a:pt x="3720083" y="1524"/>
                </a:lnTo>
                <a:lnTo>
                  <a:pt x="3720083" y="4571"/>
                </a:lnTo>
                <a:lnTo>
                  <a:pt x="3718560" y="6096"/>
                </a:lnTo>
                <a:close/>
              </a:path>
              <a:path w="3756660" h="6350">
                <a:moveTo>
                  <a:pt x="3736847" y="6096"/>
                </a:moveTo>
                <a:lnTo>
                  <a:pt x="3727704" y="6096"/>
                </a:lnTo>
                <a:lnTo>
                  <a:pt x="3726179" y="4571"/>
                </a:lnTo>
                <a:lnTo>
                  <a:pt x="3726179" y="1524"/>
                </a:lnTo>
                <a:lnTo>
                  <a:pt x="3727704" y="0"/>
                </a:lnTo>
                <a:lnTo>
                  <a:pt x="3736847" y="0"/>
                </a:lnTo>
                <a:lnTo>
                  <a:pt x="3738372" y="1524"/>
                </a:lnTo>
                <a:lnTo>
                  <a:pt x="3738372" y="4571"/>
                </a:lnTo>
                <a:lnTo>
                  <a:pt x="3736847" y="6096"/>
                </a:lnTo>
                <a:close/>
              </a:path>
              <a:path w="3756660" h="6350">
                <a:moveTo>
                  <a:pt x="3755136" y="6096"/>
                </a:moveTo>
                <a:lnTo>
                  <a:pt x="3745992" y="6096"/>
                </a:lnTo>
                <a:lnTo>
                  <a:pt x="3744468" y="4571"/>
                </a:lnTo>
                <a:lnTo>
                  <a:pt x="3744468" y="1524"/>
                </a:lnTo>
                <a:lnTo>
                  <a:pt x="3745992" y="0"/>
                </a:lnTo>
                <a:lnTo>
                  <a:pt x="3755136" y="0"/>
                </a:lnTo>
                <a:lnTo>
                  <a:pt x="3756660" y="1524"/>
                </a:lnTo>
                <a:lnTo>
                  <a:pt x="3756660" y="4571"/>
                </a:lnTo>
                <a:lnTo>
                  <a:pt x="3755136" y="6096"/>
                </a:lnTo>
                <a:close/>
              </a:path>
            </a:pathLst>
          </a:custGeom>
          <a:solidFill>
            <a:srgbClr val="FF0000"/>
          </a:solidFill>
        </p:spPr>
        <p:txBody>
          <a:bodyPr wrap="square" lIns="0" tIns="0" rIns="0" bIns="0" rtlCol="0"/>
          <a:lstStyle/>
          <a:p/>
        </p:txBody>
      </p:sp>
      <p:sp>
        <p:nvSpPr>
          <p:cNvPr id="65" name="object 65"/>
          <p:cNvSpPr/>
          <p:nvPr/>
        </p:nvSpPr>
        <p:spPr>
          <a:xfrm>
            <a:off x="3337559" y="7621523"/>
            <a:ext cx="363220" cy="239395"/>
          </a:xfrm>
          <a:custGeom>
            <a:avLst/>
            <a:gdLst/>
            <a:ahLst/>
            <a:cxnLst/>
            <a:rect l="l" t="t" r="r" b="b"/>
            <a:pathLst>
              <a:path w="363220" h="239395">
                <a:moveTo>
                  <a:pt x="0" y="239268"/>
                </a:moveTo>
                <a:lnTo>
                  <a:pt x="217932" y="0"/>
                </a:lnTo>
                <a:lnTo>
                  <a:pt x="362712" y="0"/>
                </a:lnTo>
              </a:path>
            </a:pathLst>
          </a:custGeom>
          <a:ln w="4762">
            <a:solidFill>
              <a:srgbClr val="000000"/>
            </a:solidFill>
          </a:ln>
        </p:spPr>
        <p:txBody>
          <a:bodyPr wrap="square" lIns="0" tIns="0" rIns="0" bIns="0" rtlCol="0"/>
          <a:lstStyle/>
          <a:p/>
        </p:txBody>
      </p:sp>
      <p:sp>
        <p:nvSpPr>
          <p:cNvPr id="66" name="object 66"/>
          <p:cNvSpPr txBox="1"/>
          <p:nvPr/>
        </p:nvSpPr>
        <p:spPr>
          <a:xfrm>
            <a:off x="3715273" y="7519498"/>
            <a:ext cx="1033144" cy="309245"/>
          </a:xfrm>
          <a:prstGeom prst="rect">
            <a:avLst/>
          </a:prstGeom>
        </p:spPr>
        <p:txBody>
          <a:bodyPr wrap="square" lIns="0" tIns="32384" rIns="0" bIns="0" rtlCol="0" vert="horz">
            <a:spAutoFit/>
          </a:bodyPr>
          <a:lstStyle/>
          <a:p>
            <a:pPr marL="12700">
              <a:lnSpc>
                <a:spcPct val="100000"/>
              </a:lnSpc>
              <a:spcBef>
                <a:spcPts val="254"/>
              </a:spcBef>
            </a:pPr>
            <a:r>
              <a:rPr dirty="0" sz="800" spc="-240">
                <a:latin typeface="Cambria"/>
                <a:cs typeface="Cambria"/>
              </a:rPr>
              <a:t>Centerline</a:t>
            </a:r>
            <a:endParaRPr sz="800">
              <a:latin typeface="Cambria"/>
              <a:cs typeface="Cambria"/>
            </a:endParaRPr>
          </a:p>
          <a:p>
            <a:pPr marL="624840">
              <a:lnSpc>
                <a:spcPct val="100000"/>
              </a:lnSpc>
              <a:spcBef>
                <a:spcPts val="155"/>
              </a:spcBef>
            </a:pPr>
            <a:r>
              <a:rPr dirty="0" sz="800" spc="-175">
                <a:latin typeface="Cambria"/>
                <a:cs typeface="Cambria"/>
              </a:rPr>
              <a:t>RolAxsil</a:t>
            </a:r>
            <a:endParaRPr sz="800">
              <a:latin typeface="Cambria"/>
              <a:cs typeface="Cambria"/>
            </a:endParaRPr>
          </a:p>
        </p:txBody>
      </p:sp>
      <p:sp>
        <p:nvSpPr>
          <p:cNvPr id="67" name="object 67"/>
          <p:cNvSpPr/>
          <p:nvPr/>
        </p:nvSpPr>
        <p:spPr>
          <a:xfrm>
            <a:off x="3023616" y="7836407"/>
            <a:ext cx="144780" cy="144780"/>
          </a:xfrm>
          <a:prstGeom prst="rect">
            <a:avLst/>
          </a:prstGeom>
          <a:blipFill>
            <a:blip r:embed="rId5" cstate="print"/>
            <a:stretch>
              <a:fillRect/>
            </a:stretch>
          </a:blipFill>
        </p:spPr>
        <p:txBody>
          <a:bodyPr wrap="square" lIns="0" tIns="0" rIns="0" bIns="0" rtlCol="0"/>
          <a:lstStyle/>
          <a:p/>
        </p:txBody>
      </p:sp>
      <p:sp>
        <p:nvSpPr>
          <p:cNvPr id="68" name="object 68"/>
          <p:cNvSpPr txBox="1"/>
          <p:nvPr/>
        </p:nvSpPr>
        <p:spPr>
          <a:xfrm>
            <a:off x="2654269" y="8446982"/>
            <a:ext cx="748665" cy="221615"/>
          </a:xfrm>
          <a:prstGeom prst="rect">
            <a:avLst/>
          </a:prstGeom>
        </p:spPr>
        <p:txBody>
          <a:bodyPr wrap="square" lIns="0" tIns="17145" rIns="0" bIns="0" rtlCol="0" vert="horz">
            <a:spAutoFit/>
          </a:bodyPr>
          <a:lstStyle/>
          <a:p>
            <a:pPr marL="12700">
              <a:lnSpc>
                <a:spcPct val="100000"/>
              </a:lnSpc>
              <a:spcBef>
                <a:spcPts val="135"/>
              </a:spcBef>
            </a:pPr>
            <a:r>
              <a:rPr dirty="0" sz="1250" spc="15">
                <a:latin typeface="Arial"/>
                <a:cs typeface="Arial"/>
              </a:rPr>
              <a:t>Plan</a:t>
            </a:r>
            <a:r>
              <a:rPr dirty="0" sz="1250" spc="-65">
                <a:latin typeface="Arial"/>
                <a:cs typeface="Arial"/>
              </a:rPr>
              <a:t> </a:t>
            </a:r>
            <a:r>
              <a:rPr dirty="0" sz="1250" spc="10">
                <a:latin typeface="Arial"/>
                <a:cs typeface="Arial"/>
              </a:rPr>
              <a:t>View</a:t>
            </a:r>
            <a:endParaRPr sz="1250">
              <a:latin typeface="Arial"/>
              <a:cs typeface="Arial"/>
            </a:endParaRPr>
          </a:p>
        </p:txBody>
      </p:sp>
      <p:sp>
        <p:nvSpPr>
          <p:cNvPr id="69" name="object 69"/>
          <p:cNvSpPr txBox="1"/>
          <p:nvPr/>
        </p:nvSpPr>
        <p:spPr>
          <a:xfrm>
            <a:off x="5325866" y="8474454"/>
            <a:ext cx="1432560" cy="221615"/>
          </a:xfrm>
          <a:prstGeom prst="rect">
            <a:avLst/>
          </a:prstGeom>
        </p:spPr>
        <p:txBody>
          <a:bodyPr wrap="square" lIns="0" tIns="17145" rIns="0" bIns="0" rtlCol="0" vert="horz">
            <a:spAutoFit/>
          </a:bodyPr>
          <a:lstStyle/>
          <a:p>
            <a:pPr marL="12700">
              <a:lnSpc>
                <a:spcPct val="100000"/>
              </a:lnSpc>
              <a:spcBef>
                <a:spcPts val="135"/>
              </a:spcBef>
            </a:pPr>
            <a:r>
              <a:rPr dirty="0" sz="1250" spc="15">
                <a:latin typeface="Arial"/>
                <a:cs typeface="Arial"/>
              </a:rPr>
              <a:t>Section </a:t>
            </a:r>
            <a:r>
              <a:rPr dirty="0" sz="1250" spc="10">
                <a:latin typeface="Arial"/>
                <a:cs typeface="Arial"/>
              </a:rPr>
              <a:t>at Lift</a:t>
            </a:r>
            <a:r>
              <a:rPr dirty="0" sz="1250" spc="-100">
                <a:latin typeface="Arial"/>
                <a:cs typeface="Arial"/>
              </a:rPr>
              <a:t> </a:t>
            </a:r>
            <a:r>
              <a:rPr dirty="0" sz="1250" spc="15">
                <a:latin typeface="Arial"/>
                <a:cs typeface="Arial"/>
              </a:rPr>
              <a:t>Point</a:t>
            </a:r>
            <a:endParaRPr sz="1250">
              <a:latin typeface="Arial"/>
              <a:cs typeface="Arial"/>
            </a:endParaRPr>
          </a:p>
        </p:txBody>
      </p:sp>
      <p:sp>
        <p:nvSpPr>
          <p:cNvPr id="70" name="object 70"/>
          <p:cNvSpPr/>
          <p:nvPr/>
        </p:nvSpPr>
        <p:spPr>
          <a:xfrm>
            <a:off x="5297424" y="6932676"/>
            <a:ext cx="1254760" cy="1530350"/>
          </a:xfrm>
          <a:custGeom>
            <a:avLst/>
            <a:gdLst/>
            <a:ahLst/>
            <a:cxnLst/>
            <a:rect l="l" t="t" r="r" b="b"/>
            <a:pathLst>
              <a:path w="1254759" h="1530350">
                <a:moveTo>
                  <a:pt x="1002791" y="1530096"/>
                </a:moveTo>
                <a:lnTo>
                  <a:pt x="249935" y="1530096"/>
                </a:lnTo>
                <a:lnTo>
                  <a:pt x="249935" y="1424940"/>
                </a:lnTo>
                <a:lnTo>
                  <a:pt x="579119" y="1371600"/>
                </a:lnTo>
                <a:lnTo>
                  <a:pt x="579119" y="211836"/>
                </a:lnTo>
                <a:lnTo>
                  <a:pt x="501395" y="144780"/>
                </a:lnTo>
                <a:lnTo>
                  <a:pt x="0" y="105156"/>
                </a:lnTo>
                <a:lnTo>
                  <a:pt x="0" y="0"/>
                </a:lnTo>
                <a:lnTo>
                  <a:pt x="1254251" y="0"/>
                </a:lnTo>
                <a:lnTo>
                  <a:pt x="1254251" y="105156"/>
                </a:lnTo>
                <a:lnTo>
                  <a:pt x="751331" y="144780"/>
                </a:lnTo>
                <a:lnTo>
                  <a:pt x="673607" y="211836"/>
                </a:lnTo>
                <a:lnTo>
                  <a:pt x="673607" y="1371600"/>
                </a:lnTo>
                <a:lnTo>
                  <a:pt x="1002791" y="1424940"/>
                </a:lnTo>
                <a:lnTo>
                  <a:pt x="1002791" y="1530096"/>
                </a:lnTo>
                <a:close/>
              </a:path>
            </a:pathLst>
          </a:custGeom>
          <a:solidFill>
            <a:srgbClr val="D8D8D8"/>
          </a:solidFill>
        </p:spPr>
        <p:txBody>
          <a:bodyPr wrap="square" lIns="0" tIns="0" rIns="0" bIns="0" rtlCol="0"/>
          <a:lstStyle/>
          <a:p/>
        </p:txBody>
      </p:sp>
      <p:sp>
        <p:nvSpPr>
          <p:cNvPr id="71" name="object 71"/>
          <p:cNvSpPr/>
          <p:nvPr/>
        </p:nvSpPr>
        <p:spPr>
          <a:xfrm>
            <a:off x="5297424" y="6932676"/>
            <a:ext cx="1254760" cy="1530350"/>
          </a:xfrm>
          <a:custGeom>
            <a:avLst/>
            <a:gdLst/>
            <a:ahLst/>
            <a:cxnLst/>
            <a:rect l="l" t="t" r="r" b="b"/>
            <a:pathLst>
              <a:path w="1254759" h="1530350">
                <a:moveTo>
                  <a:pt x="1254251" y="0"/>
                </a:moveTo>
                <a:lnTo>
                  <a:pt x="0" y="0"/>
                </a:lnTo>
                <a:lnTo>
                  <a:pt x="0" y="105155"/>
                </a:lnTo>
                <a:lnTo>
                  <a:pt x="501395" y="144779"/>
                </a:lnTo>
                <a:lnTo>
                  <a:pt x="579119" y="211836"/>
                </a:lnTo>
                <a:lnTo>
                  <a:pt x="579119" y="1371600"/>
                </a:lnTo>
                <a:lnTo>
                  <a:pt x="249935" y="1424940"/>
                </a:lnTo>
                <a:lnTo>
                  <a:pt x="249935" y="1530095"/>
                </a:lnTo>
                <a:lnTo>
                  <a:pt x="1002791" y="1530095"/>
                </a:lnTo>
                <a:lnTo>
                  <a:pt x="1002791" y="1424940"/>
                </a:lnTo>
                <a:lnTo>
                  <a:pt x="673607" y="1371600"/>
                </a:lnTo>
                <a:lnTo>
                  <a:pt x="673607" y="211836"/>
                </a:lnTo>
                <a:lnTo>
                  <a:pt x="751331" y="144779"/>
                </a:lnTo>
                <a:lnTo>
                  <a:pt x="1254251" y="105155"/>
                </a:lnTo>
                <a:lnTo>
                  <a:pt x="1254251" y="0"/>
                </a:lnTo>
                <a:close/>
              </a:path>
            </a:pathLst>
          </a:custGeom>
          <a:ln w="7620">
            <a:solidFill>
              <a:srgbClr val="BFBFBF"/>
            </a:solidFill>
          </a:ln>
        </p:spPr>
        <p:txBody>
          <a:bodyPr wrap="square" lIns="0" tIns="0" rIns="0" bIns="0" rtlCol="0"/>
          <a:lstStyle/>
          <a:p/>
        </p:txBody>
      </p:sp>
      <p:sp>
        <p:nvSpPr>
          <p:cNvPr id="72" name="object 72"/>
          <p:cNvSpPr/>
          <p:nvPr/>
        </p:nvSpPr>
        <p:spPr>
          <a:xfrm>
            <a:off x="5919216" y="6640068"/>
            <a:ext cx="9525" cy="1931035"/>
          </a:xfrm>
          <a:custGeom>
            <a:avLst/>
            <a:gdLst/>
            <a:ahLst/>
            <a:cxnLst/>
            <a:rect l="l" t="t" r="r" b="b"/>
            <a:pathLst>
              <a:path w="9525" h="1931034">
                <a:moveTo>
                  <a:pt x="7619" y="64008"/>
                </a:moveTo>
                <a:lnTo>
                  <a:pt x="3048" y="64008"/>
                </a:lnTo>
                <a:lnTo>
                  <a:pt x="0" y="62483"/>
                </a:lnTo>
                <a:lnTo>
                  <a:pt x="0" y="1524"/>
                </a:lnTo>
                <a:lnTo>
                  <a:pt x="3048" y="0"/>
                </a:lnTo>
                <a:lnTo>
                  <a:pt x="7619" y="0"/>
                </a:lnTo>
                <a:lnTo>
                  <a:pt x="9144" y="1524"/>
                </a:lnTo>
                <a:lnTo>
                  <a:pt x="9144" y="62483"/>
                </a:lnTo>
                <a:lnTo>
                  <a:pt x="7619" y="64008"/>
                </a:lnTo>
                <a:close/>
              </a:path>
              <a:path w="9525" h="1931034">
                <a:moveTo>
                  <a:pt x="7619" y="105155"/>
                </a:moveTo>
                <a:lnTo>
                  <a:pt x="3048" y="105155"/>
                </a:lnTo>
                <a:lnTo>
                  <a:pt x="0" y="102108"/>
                </a:lnTo>
                <a:lnTo>
                  <a:pt x="0" y="97535"/>
                </a:lnTo>
                <a:lnTo>
                  <a:pt x="3048" y="96012"/>
                </a:lnTo>
                <a:lnTo>
                  <a:pt x="7619" y="96012"/>
                </a:lnTo>
                <a:lnTo>
                  <a:pt x="9144" y="97535"/>
                </a:lnTo>
                <a:lnTo>
                  <a:pt x="9144" y="102108"/>
                </a:lnTo>
                <a:lnTo>
                  <a:pt x="7619" y="105155"/>
                </a:lnTo>
                <a:close/>
              </a:path>
              <a:path w="9525" h="1931034">
                <a:moveTo>
                  <a:pt x="7619" y="201167"/>
                </a:moveTo>
                <a:lnTo>
                  <a:pt x="3048" y="201167"/>
                </a:lnTo>
                <a:lnTo>
                  <a:pt x="0" y="198119"/>
                </a:lnTo>
                <a:lnTo>
                  <a:pt x="0" y="138683"/>
                </a:lnTo>
                <a:lnTo>
                  <a:pt x="3048" y="137160"/>
                </a:lnTo>
                <a:lnTo>
                  <a:pt x="7619" y="137160"/>
                </a:lnTo>
                <a:lnTo>
                  <a:pt x="9144" y="138683"/>
                </a:lnTo>
                <a:lnTo>
                  <a:pt x="9144" y="198119"/>
                </a:lnTo>
                <a:lnTo>
                  <a:pt x="7619" y="201167"/>
                </a:lnTo>
                <a:close/>
              </a:path>
              <a:path w="9525" h="1931034">
                <a:moveTo>
                  <a:pt x="7619" y="240792"/>
                </a:moveTo>
                <a:lnTo>
                  <a:pt x="3048" y="240792"/>
                </a:lnTo>
                <a:lnTo>
                  <a:pt x="0" y="239267"/>
                </a:lnTo>
                <a:lnTo>
                  <a:pt x="0" y="234696"/>
                </a:lnTo>
                <a:lnTo>
                  <a:pt x="3048" y="233171"/>
                </a:lnTo>
                <a:lnTo>
                  <a:pt x="7619" y="233171"/>
                </a:lnTo>
                <a:lnTo>
                  <a:pt x="9144" y="234696"/>
                </a:lnTo>
                <a:lnTo>
                  <a:pt x="9144" y="239267"/>
                </a:lnTo>
                <a:lnTo>
                  <a:pt x="7619" y="240792"/>
                </a:lnTo>
                <a:close/>
              </a:path>
              <a:path w="9525" h="1931034">
                <a:moveTo>
                  <a:pt x="7619" y="336803"/>
                </a:moveTo>
                <a:lnTo>
                  <a:pt x="3048" y="336803"/>
                </a:lnTo>
                <a:lnTo>
                  <a:pt x="0" y="335280"/>
                </a:lnTo>
                <a:lnTo>
                  <a:pt x="0" y="274319"/>
                </a:lnTo>
                <a:lnTo>
                  <a:pt x="3048" y="272796"/>
                </a:lnTo>
                <a:lnTo>
                  <a:pt x="7619" y="272796"/>
                </a:lnTo>
                <a:lnTo>
                  <a:pt x="9144" y="274319"/>
                </a:lnTo>
                <a:lnTo>
                  <a:pt x="9144" y="335280"/>
                </a:lnTo>
                <a:lnTo>
                  <a:pt x="7619" y="336803"/>
                </a:lnTo>
                <a:close/>
              </a:path>
              <a:path w="9525" h="1931034">
                <a:moveTo>
                  <a:pt x="7619" y="376428"/>
                </a:moveTo>
                <a:lnTo>
                  <a:pt x="3048" y="376428"/>
                </a:lnTo>
                <a:lnTo>
                  <a:pt x="0" y="374903"/>
                </a:lnTo>
                <a:lnTo>
                  <a:pt x="0" y="370332"/>
                </a:lnTo>
                <a:lnTo>
                  <a:pt x="3048" y="368808"/>
                </a:lnTo>
                <a:lnTo>
                  <a:pt x="7619" y="368808"/>
                </a:lnTo>
                <a:lnTo>
                  <a:pt x="9144" y="370332"/>
                </a:lnTo>
                <a:lnTo>
                  <a:pt x="9144" y="374903"/>
                </a:lnTo>
                <a:lnTo>
                  <a:pt x="7619" y="376428"/>
                </a:lnTo>
                <a:close/>
              </a:path>
              <a:path w="9525" h="1931034">
                <a:moveTo>
                  <a:pt x="7619" y="472439"/>
                </a:moveTo>
                <a:lnTo>
                  <a:pt x="3048" y="472439"/>
                </a:lnTo>
                <a:lnTo>
                  <a:pt x="0" y="470916"/>
                </a:lnTo>
                <a:lnTo>
                  <a:pt x="0" y="409955"/>
                </a:lnTo>
                <a:lnTo>
                  <a:pt x="3048" y="408432"/>
                </a:lnTo>
                <a:lnTo>
                  <a:pt x="7619" y="408432"/>
                </a:lnTo>
                <a:lnTo>
                  <a:pt x="9144" y="409955"/>
                </a:lnTo>
                <a:lnTo>
                  <a:pt x="9144" y="470916"/>
                </a:lnTo>
                <a:lnTo>
                  <a:pt x="7619" y="472439"/>
                </a:lnTo>
                <a:close/>
              </a:path>
              <a:path w="9525" h="1931034">
                <a:moveTo>
                  <a:pt x="7619" y="513587"/>
                </a:moveTo>
                <a:lnTo>
                  <a:pt x="3048" y="513587"/>
                </a:lnTo>
                <a:lnTo>
                  <a:pt x="0" y="510539"/>
                </a:lnTo>
                <a:lnTo>
                  <a:pt x="0" y="507492"/>
                </a:lnTo>
                <a:lnTo>
                  <a:pt x="3048" y="504444"/>
                </a:lnTo>
                <a:lnTo>
                  <a:pt x="7619" y="504444"/>
                </a:lnTo>
                <a:lnTo>
                  <a:pt x="9144" y="507492"/>
                </a:lnTo>
                <a:lnTo>
                  <a:pt x="9144" y="510539"/>
                </a:lnTo>
                <a:lnTo>
                  <a:pt x="7619" y="513587"/>
                </a:lnTo>
                <a:close/>
              </a:path>
              <a:path w="9525" h="1931034">
                <a:moveTo>
                  <a:pt x="7619" y="609600"/>
                </a:moveTo>
                <a:lnTo>
                  <a:pt x="3048" y="609600"/>
                </a:lnTo>
                <a:lnTo>
                  <a:pt x="0" y="608076"/>
                </a:lnTo>
                <a:lnTo>
                  <a:pt x="0" y="547116"/>
                </a:lnTo>
                <a:lnTo>
                  <a:pt x="3048" y="545592"/>
                </a:lnTo>
                <a:lnTo>
                  <a:pt x="7619" y="545592"/>
                </a:lnTo>
                <a:lnTo>
                  <a:pt x="9144" y="547116"/>
                </a:lnTo>
                <a:lnTo>
                  <a:pt x="9144" y="608076"/>
                </a:lnTo>
                <a:lnTo>
                  <a:pt x="7619" y="609600"/>
                </a:lnTo>
                <a:close/>
              </a:path>
              <a:path w="9525" h="1931034">
                <a:moveTo>
                  <a:pt x="7619" y="649224"/>
                </a:moveTo>
                <a:lnTo>
                  <a:pt x="3048" y="649224"/>
                </a:lnTo>
                <a:lnTo>
                  <a:pt x="0" y="647700"/>
                </a:lnTo>
                <a:lnTo>
                  <a:pt x="0" y="643128"/>
                </a:lnTo>
                <a:lnTo>
                  <a:pt x="3048" y="641603"/>
                </a:lnTo>
                <a:lnTo>
                  <a:pt x="7619" y="641603"/>
                </a:lnTo>
                <a:lnTo>
                  <a:pt x="9144" y="643128"/>
                </a:lnTo>
                <a:lnTo>
                  <a:pt x="9144" y="647700"/>
                </a:lnTo>
                <a:lnTo>
                  <a:pt x="7619" y="649224"/>
                </a:lnTo>
                <a:close/>
              </a:path>
              <a:path w="9525" h="1931034">
                <a:moveTo>
                  <a:pt x="7619" y="745235"/>
                </a:moveTo>
                <a:lnTo>
                  <a:pt x="3048" y="745235"/>
                </a:lnTo>
                <a:lnTo>
                  <a:pt x="0" y="743712"/>
                </a:lnTo>
                <a:lnTo>
                  <a:pt x="0" y="682751"/>
                </a:lnTo>
                <a:lnTo>
                  <a:pt x="3048" y="681228"/>
                </a:lnTo>
                <a:lnTo>
                  <a:pt x="7619" y="681228"/>
                </a:lnTo>
                <a:lnTo>
                  <a:pt x="9144" y="682751"/>
                </a:lnTo>
                <a:lnTo>
                  <a:pt x="9144" y="743712"/>
                </a:lnTo>
                <a:lnTo>
                  <a:pt x="7619" y="745235"/>
                </a:lnTo>
                <a:close/>
              </a:path>
              <a:path w="9525" h="1931034">
                <a:moveTo>
                  <a:pt x="7619" y="784860"/>
                </a:moveTo>
                <a:lnTo>
                  <a:pt x="3048" y="784860"/>
                </a:lnTo>
                <a:lnTo>
                  <a:pt x="0" y="783335"/>
                </a:lnTo>
                <a:lnTo>
                  <a:pt x="0" y="778764"/>
                </a:lnTo>
                <a:lnTo>
                  <a:pt x="3048" y="777239"/>
                </a:lnTo>
                <a:lnTo>
                  <a:pt x="7619" y="777239"/>
                </a:lnTo>
                <a:lnTo>
                  <a:pt x="9144" y="778764"/>
                </a:lnTo>
                <a:lnTo>
                  <a:pt x="9144" y="783335"/>
                </a:lnTo>
                <a:lnTo>
                  <a:pt x="7619" y="784860"/>
                </a:lnTo>
                <a:close/>
              </a:path>
              <a:path w="9525" h="1931034">
                <a:moveTo>
                  <a:pt x="7619" y="882396"/>
                </a:moveTo>
                <a:lnTo>
                  <a:pt x="3048" y="882396"/>
                </a:lnTo>
                <a:lnTo>
                  <a:pt x="0" y="879348"/>
                </a:lnTo>
                <a:lnTo>
                  <a:pt x="0" y="819912"/>
                </a:lnTo>
                <a:lnTo>
                  <a:pt x="3048" y="816864"/>
                </a:lnTo>
                <a:lnTo>
                  <a:pt x="7619" y="816864"/>
                </a:lnTo>
                <a:lnTo>
                  <a:pt x="9144" y="819912"/>
                </a:lnTo>
                <a:lnTo>
                  <a:pt x="9144" y="879348"/>
                </a:lnTo>
                <a:lnTo>
                  <a:pt x="7619" y="882396"/>
                </a:lnTo>
                <a:close/>
              </a:path>
              <a:path w="9525" h="1931034">
                <a:moveTo>
                  <a:pt x="7619" y="922019"/>
                </a:moveTo>
                <a:lnTo>
                  <a:pt x="3048" y="922019"/>
                </a:lnTo>
                <a:lnTo>
                  <a:pt x="0" y="920496"/>
                </a:lnTo>
                <a:lnTo>
                  <a:pt x="0" y="915924"/>
                </a:lnTo>
                <a:lnTo>
                  <a:pt x="3048" y="914400"/>
                </a:lnTo>
                <a:lnTo>
                  <a:pt x="7619" y="914400"/>
                </a:lnTo>
                <a:lnTo>
                  <a:pt x="9144" y="915924"/>
                </a:lnTo>
                <a:lnTo>
                  <a:pt x="9144" y="920496"/>
                </a:lnTo>
                <a:lnTo>
                  <a:pt x="7619" y="922019"/>
                </a:lnTo>
                <a:close/>
              </a:path>
              <a:path w="9525" h="1931034">
                <a:moveTo>
                  <a:pt x="7619" y="1018032"/>
                </a:moveTo>
                <a:lnTo>
                  <a:pt x="3048" y="1018032"/>
                </a:lnTo>
                <a:lnTo>
                  <a:pt x="0" y="1016508"/>
                </a:lnTo>
                <a:lnTo>
                  <a:pt x="0" y="955548"/>
                </a:lnTo>
                <a:lnTo>
                  <a:pt x="3048" y="954024"/>
                </a:lnTo>
                <a:lnTo>
                  <a:pt x="7619" y="954024"/>
                </a:lnTo>
                <a:lnTo>
                  <a:pt x="9144" y="955548"/>
                </a:lnTo>
                <a:lnTo>
                  <a:pt x="9144" y="1016508"/>
                </a:lnTo>
                <a:lnTo>
                  <a:pt x="7619" y="1018032"/>
                </a:lnTo>
                <a:close/>
              </a:path>
              <a:path w="9525" h="1931034">
                <a:moveTo>
                  <a:pt x="7619" y="1057655"/>
                </a:moveTo>
                <a:lnTo>
                  <a:pt x="3048" y="1057655"/>
                </a:lnTo>
                <a:lnTo>
                  <a:pt x="0" y="1056132"/>
                </a:lnTo>
                <a:lnTo>
                  <a:pt x="0" y="1051560"/>
                </a:lnTo>
                <a:lnTo>
                  <a:pt x="3048" y="1050035"/>
                </a:lnTo>
                <a:lnTo>
                  <a:pt x="7619" y="1050035"/>
                </a:lnTo>
                <a:lnTo>
                  <a:pt x="9144" y="1051560"/>
                </a:lnTo>
                <a:lnTo>
                  <a:pt x="9144" y="1056132"/>
                </a:lnTo>
                <a:lnTo>
                  <a:pt x="7619" y="1057655"/>
                </a:lnTo>
                <a:close/>
              </a:path>
              <a:path w="9525" h="1931034">
                <a:moveTo>
                  <a:pt x="7619" y="1153667"/>
                </a:moveTo>
                <a:lnTo>
                  <a:pt x="3048" y="1153667"/>
                </a:lnTo>
                <a:lnTo>
                  <a:pt x="0" y="1152144"/>
                </a:lnTo>
                <a:lnTo>
                  <a:pt x="0" y="1091184"/>
                </a:lnTo>
                <a:lnTo>
                  <a:pt x="3048" y="1089660"/>
                </a:lnTo>
                <a:lnTo>
                  <a:pt x="7619" y="1089660"/>
                </a:lnTo>
                <a:lnTo>
                  <a:pt x="9144" y="1091184"/>
                </a:lnTo>
                <a:lnTo>
                  <a:pt x="9144" y="1152144"/>
                </a:lnTo>
                <a:lnTo>
                  <a:pt x="7619" y="1153667"/>
                </a:lnTo>
                <a:close/>
              </a:path>
              <a:path w="9525" h="1931034">
                <a:moveTo>
                  <a:pt x="7619" y="1194816"/>
                </a:moveTo>
                <a:lnTo>
                  <a:pt x="3048" y="1194816"/>
                </a:lnTo>
                <a:lnTo>
                  <a:pt x="0" y="1191767"/>
                </a:lnTo>
                <a:lnTo>
                  <a:pt x="0" y="1188719"/>
                </a:lnTo>
                <a:lnTo>
                  <a:pt x="3048" y="1185671"/>
                </a:lnTo>
                <a:lnTo>
                  <a:pt x="7619" y="1185671"/>
                </a:lnTo>
                <a:lnTo>
                  <a:pt x="9144" y="1188719"/>
                </a:lnTo>
                <a:lnTo>
                  <a:pt x="9144" y="1191767"/>
                </a:lnTo>
                <a:lnTo>
                  <a:pt x="7619" y="1194816"/>
                </a:lnTo>
                <a:close/>
              </a:path>
              <a:path w="9525" h="1931034">
                <a:moveTo>
                  <a:pt x="7619" y="1290828"/>
                </a:moveTo>
                <a:lnTo>
                  <a:pt x="3048" y="1290828"/>
                </a:lnTo>
                <a:lnTo>
                  <a:pt x="0" y="1289303"/>
                </a:lnTo>
                <a:lnTo>
                  <a:pt x="0" y="1228344"/>
                </a:lnTo>
                <a:lnTo>
                  <a:pt x="3048" y="1226819"/>
                </a:lnTo>
                <a:lnTo>
                  <a:pt x="7619" y="1226819"/>
                </a:lnTo>
                <a:lnTo>
                  <a:pt x="9144" y="1228344"/>
                </a:lnTo>
                <a:lnTo>
                  <a:pt x="9144" y="1289303"/>
                </a:lnTo>
                <a:lnTo>
                  <a:pt x="7619" y="1290828"/>
                </a:lnTo>
                <a:close/>
              </a:path>
              <a:path w="9525" h="1931034">
                <a:moveTo>
                  <a:pt x="7619" y="1330451"/>
                </a:moveTo>
                <a:lnTo>
                  <a:pt x="3048" y="1330451"/>
                </a:lnTo>
                <a:lnTo>
                  <a:pt x="0" y="1328928"/>
                </a:lnTo>
                <a:lnTo>
                  <a:pt x="0" y="1324355"/>
                </a:lnTo>
                <a:lnTo>
                  <a:pt x="3048" y="1322832"/>
                </a:lnTo>
                <a:lnTo>
                  <a:pt x="7619" y="1322832"/>
                </a:lnTo>
                <a:lnTo>
                  <a:pt x="9144" y="1324355"/>
                </a:lnTo>
                <a:lnTo>
                  <a:pt x="9144" y="1328928"/>
                </a:lnTo>
                <a:lnTo>
                  <a:pt x="7619" y="1330451"/>
                </a:lnTo>
                <a:close/>
              </a:path>
              <a:path w="9525" h="1931034">
                <a:moveTo>
                  <a:pt x="7619" y="1426464"/>
                </a:moveTo>
                <a:lnTo>
                  <a:pt x="3048" y="1426464"/>
                </a:lnTo>
                <a:lnTo>
                  <a:pt x="0" y="1424939"/>
                </a:lnTo>
                <a:lnTo>
                  <a:pt x="0" y="1363980"/>
                </a:lnTo>
                <a:lnTo>
                  <a:pt x="3048" y="1362455"/>
                </a:lnTo>
                <a:lnTo>
                  <a:pt x="7619" y="1362455"/>
                </a:lnTo>
                <a:lnTo>
                  <a:pt x="9144" y="1363980"/>
                </a:lnTo>
                <a:lnTo>
                  <a:pt x="9144" y="1424939"/>
                </a:lnTo>
                <a:lnTo>
                  <a:pt x="7619" y="1426464"/>
                </a:lnTo>
                <a:close/>
              </a:path>
              <a:path w="9525" h="1931034">
                <a:moveTo>
                  <a:pt x="7619" y="1466087"/>
                </a:moveTo>
                <a:lnTo>
                  <a:pt x="3048" y="1466087"/>
                </a:lnTo>
                <a:lnTo>
                  <a:pt x="0" y="1464564"/>
                </a:lnTo>
                <a:lnTo>
                  <a:pt x="0" y="1459992"/>
                </a:lnTo>
                <a:lnTo>
                  <a:pt x="3048" y="1458467"/>
                </a:lnTo>
                <a:lnTo>
                  <a:pt x="7619" y="1458467"/>
                </a:lnTo>
                <a:lnTo>
                  <a:pt x="9144" y="1459992"/>
                </a:lnTo>
                <a:lnTo>
                  <a:pt x="9144" y="1464564"/>
                </a:lnTo>
                <a:lnTo>
                  <a:pt x="7619" y="1466087"/>
                </a:lnTo>
                <a:close/>
              </a:path>
              <a:path w="9525" h="1931034">
                <a:moveTo>
                  <a:pt x="7619" y="1562100"/>
                </a:moveTo>
                <a:lnTo>
                  <a:pt x="3048" y="1562100"/>
                </a:lnTo>
                <a:lnTo>
                  <a:pt x="0" y="1560576"/>
                </a:lnTo>
                <a:lnTo>
                  <a:pt x="0" y="1501139"/>
                </a:lnTo>
                <a:lnTo>
                  <a:pt x="3048" y="1498092"/>
                </a:lnTo>
                <a:lnTo>
                  <a:pt x="7619" y="1498092"/>
                </a:lnTo>
                <a:lnTo>
                  <a:pt x="9144" y="1501139"/>
                </a:lnTo>
                <a:lnTo>
                  <a:pt x="9144" y="1560576"/>
                </a:lnTo>
                <a:lnTo>
                  <a:pt x="7619" y="1562100"/>
                </a:lnTo>
                <a:close/>
              </a:path>
              <a:path w="9525" h="1931034">
                <a:moveTo>
                  <a:pt x="7619" y="1603248"/>
                </a:moveTo>
                <a:lnTo>
                  <a:pt x="3048" y="1603248"/>
                </a:lnTo>
                <a:lnTo>
                  <a:pt x="0" y="1601724"/>
                </a:lnTo>
                <a:lnTo>
                  <a:pt x="0" y="1597151"/>
                </a:lnTo>
                <a:lnTo>
                  <a:pt x="3048" y="1594103"/>
                </a:lnTo>
                <a:lnTo>
                  <a:pt x="7619" y="1594103"/>
                </a:lnTo>
                <a:lnTo>
                  <a:pt x="9144" y="1597151"/>
                </a:lnTo>
                <a:lnTo>
                  <a:pt x="9144" y="1601724"/>
                </a:lnTo>
                <a:lnTo>
                  <a:pt x="7619" y="1603248"/>
                </a:lnTo>
                <a:close/>
              </a:path>
              <a:path w="9525" h="1931034">
                <a:moveTo>
                  <a:pt x="7619" y="1699260"/>
                </a:moveTo>
                <a:lnTo>
                  <a:pt x="3048" y="1699260"/>
                </a:lnTo>
                <a:lnTo>
                  <a:pt x="0" y="1697735"/>
                </a:lnTo>
                <a:lnTo>
                  <a:pt x="0" y="1636776"/>
                </a:lnTo>
                <a:lnTo>
                  <a:pt x="3048" y="1635251"/>
                </a:lnTo>
                <a:lnTo>
                  <a:pt x="7619" y="1635251"/>
                </a:lnTo>
                <a:lnTo>
                  <a:pt x="9144" y="1636776"/>
                </a:lnTo>
                <a:lnTo>
                  <a:pt x="9144" y="1697735"/>
                </a:lnTo>
                <a:lnTo>
                  <a:pt x="7619" y="1699260"/>
                </a:lnTo>
                <a:close/>
              </a:path>
              <a:path w="9525" h="1931034">
                <a:moveTo>
                  <a:pt x="7619" y="1738884"/>
                </a:moveTo>
                <a:lnTo>
                  <a:pt x="3048" y="1738884"/>
                </a:lnTo>
                <a:lnTo>
                  <a:pt x="0" y="1737360"/>
                </a:lnTo>
                <a:lnTo>
                  <a:pt x="0" y="1732787"/>
                </a:lnTo>
                <a:lnTo>
                  <a:pt x="3048" y="1731264"/>
                </a:lnTo>
                <a:lnTo>
                  <a:pt x="7619" y="1731264"/>
                </a:lnTo>
                <a:lnTo>
                  <a:pt x="9144" y="1732787"/>
                </a:lnTo>
                <a:lnTo>
                  <a:pt x="9144" y="1737360"/>
                </a:lnTo>
                <a:lnTo>
                  <a:pt x="7619" y="1738884"/>
                </a:lnTo>
                <a:close/>
              </a:path>
              <a:path w="9525" h="1931034">
                <a:moveTo>
                  <a:pt x="7619" y="1834896"/>
                </a:moveTo>
                <a:lnTo>
                  <a:pt x="3048" y="1834896"/>
                </a:lnTo>
                <a:lnTo>
                  <a:pt x="0" y="1833371"/>
                </a:lnTo>
                <a:lnTo>
                  <a:pt x="0" y="1772412"/>
                </a:lnTo>
                <a:lnTo>
                  <a:pt x="3048" y="1770887"/>
                </a:lnTo>
                <a:lnTo>
                  <a:pt x="7619" y="1770887"/>
                </a:lnTo>
                <a:lnTo>
                  <a:pt x="9144" y="1772412"/>
                </a:lnTo>
                <a:lnTo>
                  <a:pt x="9144" y="1833371"/>
                </a:lnTo>
                <a:lnTo>
                  <a:pt x="7619" y="1834896"/>
                </a:lnTo>
                <a:close/>
              </a:path>
              <a:path w="9525" h="1931034">
                <a:moveTo>
                  <a:pt x="7619" y="1876044"/>
                </a:moveTo>
                <a:lnTo>
                  <a:pt x="3048" y="1876044"/>
                </a:lnTo>
                <a:lnTo>
                  <a:pt x="0" y="1872996"/>
                </a:lnTo>
                <a:lnTo>
                  <a:pt x="0" y="1868424"/>
                </a:lnTo>
                <a:lnTo>
                  <a:pt x="3048" y="1866900"/>
                </a:lnTo>
                <a:lnTo>
                  <a:pt x="7619" y="1866900"/>
                </a:lnTo>
                <a:lnTo>
                  <a:pt x="9144" y="1868424"/>
                </a:lnTo>
                <a:lnTo>
                  <a:pt x="9144" y="1872996"/>
                </a:lnTo>
                <a:lnTo>
                  <a:pt x="7619" y="1876044"/>
                </a:lnTo>
                <a:close/>
              </a:path>
              <a:path w="9525" h="1931034">
                <a:moveTo>
                  <a:pt x="7619" y="1930908"/>
                </a:moveTo>
                <a:lnTo>
                  <a:pt x="3048" y="1930908"/>
                </a:lnTo>
                <a:lnTo>
                  <a:pt x="0" y="1929384"/>
                </a:lnTo>
                <a:lnTo>
                  <a:pt x="0" y="1909571"/>
                </a:lnTo>
                <a:lnTo>
                  <a:pt x="3048" y="1908048"/>
                </a:lnTo>
                <a:lnTo>
                  <a:pt x="7619" y="1908048"/>
                </a:lnTo>
                <a:lnTo>
                  <a:pt x="9144" y="1909571"/>
                </a:lnTo>
                <a:lnTo>
                  <a:pt x="9144" y="1929384"/>
                </a:lnTo>
                <a:lnTo>
                  <a:pt x="7619" y="1930908"/>
                </a:lnTo>
                <a:close/>
              </a:path>
            </a:pathLst>
          </a:custGeom>
          <a:solidFill>
            <a:srgbClr val="000000"/>
          </a:solidFill>
        </p:spPr>
        <p:txBody>
          <a:bodyPr wrap="square" lIns="0" tIns="0" rIns="0" bIns="0" rtlCol="0"/>
          <a:lstStyle/>
          <a:p/>
        </p:txBody>
      </p:sp>
      <p:sp>
        <p:nvSpPr>
          <p:cNvPr id="73" name="object 73"/>
          <p:cNvSpPr/>
          <p:nvPr/>
        </p:nvSpPr>
        <p:spPr>
          <a:xfrm>
            <a:off x="5972555" y="6784847"/>
            <a:ext cx="0" cy="147955"/>
          </a:xfrm>
          <a:custGeom>
            <a:avLst/>
            <a:gdLst/>
            <a:ahLst/>
            <a:cxnLst/>
            <a:rect l="l" t="t" r="r" b="b"/>
            <a:pathLst>
              <a:path w="0" h="147954">
                <a:moveTo>
                  <a:pt x="0" y="147828"/>
                </a:moveTo>
                <a:lnTo>
                  <a:pt x="0" y="0"/>
                </a:lnTo>
              </a:path>
            </a:pathLst>
          </a:custGeom>
          <a:ln w="24384">
            <a:solidFill>
              <a:srgbClr val="000000"/>
            </a:solidFill>
          </a:ln>
        </p:spPr>
        <p:txBody>
          <a:bodyPr wrap="square" lIns="0" tIns="0" rIns="0" bIns="0" rtlCol="0"/>
          <a:lstStyle/>
          <a:p/>
        </p:txBody>
      </p:sp>
      <p:sp>
        <p:nvSpPr>
          <p:cNvPr id="74" name="object 74"/>
          <p:cNvSpPr/>
          <p:nvPr/>
        </p:nvSpPr>
        <p:spPr>
          <a:xfrm>
            <a:off x="5920739" y="6644640"/>
            <a:ext cx="102235" cy="152400"/>
          </a:xfrm>
          <a:custGeom>
            <a:avLst/>
            <a:gdLst/>
            <a:ahLst/>
            <a:cxnLst/>
            <a:rect l="l" t="t" r="r" b="b"/>
            <a:pathLst>
              <a:path w="102235" h="152400">
                <a:moveTo>
                  <a:pt x="102108" y="152400"/>
                </a:moveTo>
                <a:lnTo>
                  <a:pt x="0" y="152400"/>
                </a:lnTo>
                <a:lnTo>
                  <a:pt x="51816" y="0"/>
                </a:lnTo>
                <a:lnTo>
                  <a:pt x="102108" y="152400"/>
                </a:lnTo>
                <a:close/>
              </a:path>
            </a:pathLst>
          </a:custGeom>
          <a:solidFill>
            <a:srgbClr val="000000"/>
          </a:solidFill>
        </p:spPr>
        <p:txBody>
          <a:bodyPr wrap="square" lIns="0" tIns="0" rIns="0" bIns="0" rtlCol="0"/>
          <a:lstStyle/>
          <a:p/>
        </p:txBody>
      </p:sp>
      <p:sp>
        <p:nvSpPr>
          <p:cNvPr id="75" name="object 75"/>
          <p:cNvSpPr/>
          <p:nvPr/>
        </p:nvSpPr>
        <p:spPr>
          <a:xfrm>
            <a:off x="5654040" y="7505700"/>
            <a:ext cx="475615" cy="7620"/>
          </a:xfrm>
          <a:custGeom>
            <a:avLst/>
            <a:gdLst/>
            <a:ahLst/>
            <a:cxnLst/>
            <a:rect l="l" t="t" r="r" b="b"/>
            <a:pathLst>
              <a:path w="475614" h="7620">
                <a:moveTo>
                  <a:pt x="62484" y="7620"/>
                </a:moveTo>
                <a:lnTo>
                  <a:pt x="3048" y="7620"/>
                </a:lnTo>
                <a:lnTo>
                  <a:pt x="0" y="6096"/>
                </a:lnTo>
                <a:lnTo>
                  <a:pt x="0" y="1524"/>
                </a:lnTo>
                <a:lnTo>
                  <a:pt x="3048" y="0"/>
                </a:lnTo>
                <a:lnTo>
                  <a:pt x="62484" y="0"/>
                </a:lnTo>
                <a:lnTo>
                  <a:pt x="65532" y="1524"/>
                </a:lnTo>
                <a:lnTo>
                  <a:pt x="65532" y="6096"/>
                </a:lnTo>
                <a:lnTo>
                  <a:pt x="62484" y="7620"/>
                </a:lnTo>
                <a:close/>
              </a:path>
              <a:path w="475614" h="7620">
                <a:moveTo>
                  <a:pt x="103632" y="7620"/>
                </a:moveTo>
                <a:lnTo>
                  <a:pt x="99060" y="7620"/>
                </a:lnTo>
                <a:lnTo>
                  <a:pt x="97536" y="6096"/>
                </a:lnTo>
                <a:lnTo>
                  <a:pt x="97536" y="1524"/>
                </a:lnTo>
                <a:lnTo>
                  <a:pt x="99060" y="0"/>
                </a:lnTo>
                <a:lnTo>
                  <a:pt x="103632" y="0"/>
                </a:lnTo>
                <a:lnTo>
                  <a:pt x="105156" y="1524"/>
                </a:lnTo>
                <a:lnTo>
                  <a:pt x="105156" y="6096"/>
                </a:lnTo>
                <a:lnTo>
                  <a:pt x="103632" y="7620"/>
                </a:lnTo>
                <a:close/>
              </a:path>
              <a:path w="475614" h="7620">
                <a:moveTo>
                  <a:pt x="199644" y="7620"/>
                </a:moveTo>
                <a:lnTo>
                  <a:pt x="138684" y="7620"/>
                </a:lnTo>
                <a:lnTo>
                  <a:pt x="137160" y="6096"/>
                </a:lnTo>
                <a:lnTo>
                  <a:pt x="137160" y="1524"/>
                </a:lnTo>
                <a:lnTo>
                  <a:pt x="138684" y="0"/>
                </a:lnTo>
                <a:lnTo>
                  <a:pt x="199644" y="0"/>
                </a:lnTo>
                <a:lnTo>
                  <a:pt x="201167" y="1524"/>
                </a:lnTo>
                <a:lnTo>
                  <a:pt x="201167" y="6096"/>
                </a:lnTo>
                <a:lnTo>
                  <a:pt x="199644" y="7620"/>
                </a:lnTo>
                <a:close/>
              </a:path>
              <a:path w="475614" h="7620">
                <a:moveTo>
                  <a:pt x="239267" y="7620"/>
                </a:moveTo>
                <a:lnTo>
                  <a:pt x="236220" y="7620"/>
                </a:lnTo>
                <a:lnTo>
                  <a:pt x="233172" y="6096"/>
                </a:lnTo>
                <a:lnTo>
                  <a:pt x="233172" y="1524"/>
                </a:lnTo>
                <a:lnTo>
                  <a:pt x="236220" y="0"/>
                </a:lnTo>
                <a:lnTo>
                  <a:pt x="239267" y="0"/>
                </a:lnTo>
                <a:lnTo>
                  <a:pt x="242315" y="1524"/>
                </a:lnTo>
                <a:lnTo>
                  <a:pt x="242315" y="6096"/>
                </a:lnTo>
                <a:lnTo>
                  <a:pt x="239267" y="7620"/>
                </a:lnTo>
                <a:close/>
              </a:path>
              <a:path w="475614" h="7620">
                <a:moveTo>
                  <a:pt x="336804" y="7620"/>
                </a:moveTo>
                <a:lnTo>
                  <a:pt x="275844" y="7620"/>
                </a:lnTo>
                <a:lnTo>
                  <a:pt x="274320" y="6096"/>
                </a:lnTo>
                <a:lnTo>
                  <a:pt x="274320" y="1524"/>
                </a:lnTo>
                <a:lnTo>
                  <a:pt x="275844" y="0"/>
                </a:lnTo>
                <a:lnTo>
                  <a:pt x="336804" y="0"/>
                </a:lnTo>
                <a:lnTo>
                  <a:pt x="338328" y="1524"/>
                </a:lnTo>
                <a:lnTo>
                  <a:pt x="338328" y="6096"/>
                </a:lnTo>
                <a:lnTo>
                  <a:pt x="336804" y="7620"/>
                </a:lnTo>
                <a:close/>
              </a:path>
              <a:path w="475614" h="7620">
                <a:moveTo>
                  <a:pt x="376428" y="7620"/>
                </a:moveTo>
                <a:lnTo>
                  <a:pt x="371856" y="7620"/>
                </a:lnTo>
                <a:lnTo>
                  <a:pt x="370332" y="6096"/>
                </a:lnTo>
                <a:lnTo>
                  <a:pt x="370332" y="1524"/>
                </a:lnTo>
                <a:lnTo>
                  <a:pt x="371856" y="0"/>
                </a:lnTo>
                <a:lnTo>
                  <a:pt x="376428" y="0"/>
                </a:lnTo>
                <a:lnTo>
                  <a:pt x="377952" y="1524"/>
                </a:lnTo>
                <a:lnTo>
                  <a:pt x="377952" y="6096"/>
                </a:lnTo>
                <a:lnTo>
                  <a:pt x="376428" y="7620"/>
                </a:lnTo>
                <a:close/>
              </a:path>
              <a:path w="475614" h="7620">
                <a:moveTo>
                  <a:pt x="472440" y="7620"/>
                </a:moveTo>
                <a:lnTo>
                  <a:pt x="413004" y="7620"/>
                </a:lnTo>
                <a:lnTo>
                  <a:pt x="409956" y="6096"/>
                </a:lnTo>
                <a:lnTo>
                  <a:pt x="409956" y="1524"/>
                </a:lnTo>
                <a:lnTo>
                  <a:pt x="413004" y="0"/>
                </a:lnTo>
                <a:lnTo>
                  <a:pt x="472440" y="0"/>
                </a:lnTo>
                <a:lnTo>
                  <a:pt x="475488" y="1524"/>
                </a:lnTo>
                <a:lnTo>
                  <a:pt x="475488" y="6096"/>
                </a:lnTo>
                <a:lnTo>
                  <a:pt x="472440" y="7620"/>
                </a:lnTo>
                <a:close/>
              </a:path>
            </a:pathLst>
          </a:custGeom>
          <a:solidFill>
            <a:srgbClr val="000000"/>
          </a:solidFill>
        </p:spPr>
        <p:txBody>
          <a:bodyPr wrap="square" lIns="0" tIns="0" rIns="0" bIns="0" rtlCol="0"/>
          <a:lstStyle/>
          <a:p/>
        </p:txBody>
      </p:sp>
      <p:sp>
        <p:nvSpPr>
          <p:cNvPr id="76" name="object 76"/>
          <p:cNvSpPr/>
          <p:nvPr/>
        </p:nvSpPr>
        <p:spPr>
          <a:xfrm>
            <a:off x="5634228" y="7269480"/>
            <a:ext cx="193548" cy="192023"/>
          </a:xfrm>
          <a:prstGeom prst="rect">
            <a:avLst/>
          </a:prstGeom>
          <a:blipFill>
            <a:blip r:embed="rId6" cstate="print"/>
            <a:stretch>
              <a:fillRect/>
            </a:stretch>
          </a:blipFill>
        </p:spPr>
        <p:txBody>
          <a:bodyPr wrap="square" lIns="0" tIns="0" rIns="0" bIns="0" rtlCol="0"/>
          <a:lstStyle/>
          <a:p/>
        </p:txBody>
      </p:sp>
      <p:sp>
        <p:nvSpPr>
          <p:cNvPr id="77" name="object 77"/>
          <p:cNvSpPr/>
          <p:nvPr/>
        </p:nvSpPr>
        <p:spPr>
          <a:xfrm>
            <a:off x="5923788" y="6323076"/>
            <a:ext cx="0" cy="257810"/>
          </a:xfrm>
          <a:custGeom>
            <a:avLst/>
            <a:gdLst/>
            <a:ahLst/>
            <a:cxnLst/>
            <a:rect l="l" t="t" r="r" b="b"/>
            <a:pathLst>
              <a:path w="0" h="257809">
                <a:moveTo>
                  <a:pt x="0" y="0"/>
                </a:moveTo>
                <a:lnTo>
                  <a:pt x="0" y="257555"/>
                </a:lnTo>
                <a:lnTo>
                  <a:pt x="0" y="0"/>
                </a:lnTo>
                <a:close/>
              </a:path>
            </a:pathLst>
          </a:custGeom>
          <a:ln w="3175">
            <a:solidFill>
              <a:srgbClr val="000000"/>
            </a:solidFill>
          </a:ln>
        </p:spPr>
        <p:txBody>
          <a:bodyPr wrap="square" lIns="0" tIns="0" rIns="0" bIns="0" rtlCol="0"/>
          <a:lstStyle/>
          <a:p/>
        </p:txBody>
      </p:sp>
      <p:sp>
        <p:nvSpPr>
          <p:cNvPr id="78" name="object 78"/>
          <p:cNvSpPr/>
          <p:nvPr/>
        </p:nvSpPr>
        <p:spPr>
          <a:xfrm>
            <a:off x="5972555" y="6323076"/>
            <a:ext cx="0" cy="257810"/>
          </a:xfrm>
          <a:custGeom>
            <a:avLst/>
            <a:gdLst/>
            <a:ahLst/>
            <a:cxnLst/>
            <a:rect l="l" t="t" r="r" b="b"/>
            <a:pathLst>
              <a:path w="0" h="257809">
                <a:moveTo>
                  <a:pt x="0" y="0"/>
                </a:moveTo>
                <a:lnTo>
                  <a:pt x="0" y="257555"/>
                </a:lnTo>
                <a:lnTo>
                  <a:pt x="0" y="0"/>
                </a:lnTo>
                <a:close/>
              </a:path>
            </a:pathLst>
          </a:custGeom>
          <a:ln w="3175">
            <a:solidFill>
              <a:srgbClr val="000000"/>
            </a:solidFill>
          </a:ln>
        </p:spPr>
        <p:txBody>
          <a:bodyPr wrap="square" lIns="0" tIns="0" rIns="0" bIns="0" rtlCol="0"/>
          <a:lstStyle/>
          <a:p/>
        </p:txBody>
      </p:sp>
      <p:sp>
        <p:nvSpPr>
          <p:cNvPr id="79" name="object 79"/>
          <p:cNvSpPr/>
          <p:nvPr/>
        </p:nvSpPr>
        <p:spPr>
          <a:xfrm>
            <a:off x="5795771" y="6452615"/>
            <a:ext cx="68580" cy="0"/>
          </a:xfrm>
          <a:custGeom>
            <a:avLst/>
            <a:gdLst/>
            <a:ahLst/>
            <a:cxnLst/>
            <a:rect l="l" t="t" r="r" b="b"/>
            <a:pathLst>
              <a:path w="68579" h="0">
                <a:moveTo>
                  <a:pt x="0" y="0"/>
                </a:moveTo>
                <a:lnTo>
                  <a:pt x="68580" y="0"/>
                </a:lnTo>
              </a:path>
            </a:pathLst>
          </a:custGeom>
          <a:ln w="3175">
            <a:solidFill>
              <a:srgbClr val="000000"/>
            </a:solidFill>
          </a:ln>
        </p:spPr>
        <p:txBody>
          <a:bodyPr wrap="square" lIns="0" tIns="0" rIns="0" bIns="0" rtlCol="0"/>
          <a:lstStyle/>
          <a:p/>
        </p:txBody>
      </p:sp>
      <p:sp>
        <p:nvSpPr>
          <p:cNvPr id="80" name="object 80"/>
          <p:cNvSpPr/>
          <p:nvPr/>
        </p:nvSpPr>
        <p:spPr>
          <a:xfrm>
            <a:off x="6031992" y="6452615"/>
            <a:ext cx="68580" cy="0"/>
          </a:xfrm>
          <a:custGeom>
            <a:avLst/>
            <a:gdLst/>
            <a:ahLst/>
            <a:cxnLst/>
            <a:rect l="l" t="t" r="r" b="b"/>
            <a:pathLst>
              <a:path w="68579" h="0">
                <a:moveTo>
                  <a:pt x="68579" y="0"/>
                </a:moveTo>
                <a:lnTo>
                  <a:pt x="0" y="0"/>
                </a:lnTo>
              </a:path>
            </a:pathLst>
          </a:custGeom>
          <a:ln w="3175">
            <a:solidFill>
              <a:srgbClr val="000000"/>
            </a:solidFill>
          </a:ln>
        </p:spPr>
        <p:txBody>
          <a:bodyPr wrap="square" lIns="0" tIns="0" rIns="0" bIns="0" rtlCol="0"/>
          <a:lstStyle/>
          <a:p/>
        </p:txBody>
      </p:sp>
      <p:sp>
        <p:nvSpPr>
          <p:cNvPr id="81" name="object 81"/>
          <p:cNvSpPr/>
          <p:nvPr/>
        </p:nvSpPr>
        <p:spPr>
          <a:xfrm>
            <a:off x="5972555" y="6452615"/>
            <a:ext cx="158750" cy="0"/>
          </a:xfrm>
          <a:custGeom>
            <a:avLst/>
            <a:gdLst/>
            <a:ahLst/>
            <a:cxnLst/>
            <a:rect l="l" t="t" r="r" b="b"/>
            <a:pathLst>
              <a:path w="158750" h="0">
                <a:moveTo>
                  <a:pt x="0" y="0"/>
                </a:moveTo>
                <a:lnTo>
                  <a:pt x="158496" y="0"/>
                </a:lnTo>
              </a:path>
            </a:pathLst>
          </a:custGeom>
          <a:ln w="3175">
            <a:solidFill>
              <a:srgbClr val="000000"/>
            </a:solidFill>
          </a:ln>
        </p:spPr>
        <p:txBody>
          <a:bodyPr wrap="square" lIns="0" tIns="0" rIns="0" bIns="0" rtlCol="0"/>
          <a:lstStyle/>
          <a:p/>
        </p:txBody>
      </p:sp>
      <p:sp>
        <p:nvSpPr>
          <p:cNvPr id="82" name="object 82"/>
          <p:cNvSpPr/>
          <p:nvPr/>
        </p:nvSpPr>
        <p:spPr>
          <a:xfrm>
            <a:off x="5858255" y="6429755"/>
            <a:ext cx="66040" cy="44450"/>
          </a:xfrm>
          <a:custGeom>
            <a:avLst/>
            <a:gdLst/>
            <a:ahLst/>
            <a:cxnLst/>
            <a:rect l="l" t="t" r="r" b="b"/>
            <a:pathLst>
              <a:path w="66039" h="44450">
                <a:moveTo>
                  <a:pt x="0" y="44196"/>
                </a:moveTo>
                <a:lnTo>
                  <a:pt x="0" y="0"/>
                </a:lnTo>
                <a:lnTo>
                  <a:pt x="65532" y="22860"/>
                </a:lnTo>
                <a:lnTo>
                  <a:pt x="0" y="44196"/>
                </a:lnTo>
                <a:close/>
              </a:path>
            </a:pathLst>
          </a:custGeom>
          <a:solidFill>
            <a:srgbClr val="000000"/>
          </a:solidFill>
        </p:spPr>
        <p:txBody>
          <a:bodyPr wrap="square" lIns="0" tIns="0" rIns="0" bIns="0" rtlCol="0"/>
          <a:lstStyle/>
          <a:p/>
        </p:txBody>
      </p:sp>
      <p:sp>
        <p:nvSpPr>
          <p:cNvPr id="83" name="object 83"/>
          <p:cNvSpPr/>
          <p:nvPr/>
        </p:nvSpPr>
        <p:spPr>
          <a:xfrm>
            <a:off x="5972555" y="6429755"/>
            <a:ext cx="66040" cy="44450"/>
          </a:xfrm>
          <a:custGeom>
            <a:avLst/>
            <a:gdLst/>
            <a:ahLst/>
            <a:cxnLst/>
            <a:rect l="l" t="t" r="r" b="b"/>
            <a:pathLst>
              <a:path w="66039" h="44450">
                <a:moveTo>
                  <a:pt x="65532" y="44196"/>
                </a:moveTo>
                <a:lnTo>
                  <a:pt x="0" y="22860"/>
                </a:lnTo>
                <a:lnTo>
                  <a:pt x="65532" y="0"/>
                </a:lnTo>
                <a:lnTo>
                  <a:pt x="65532" y="44196"/>
                </a:lnTo>
                <a:close/>
              </a:path>
            </a:pathLst>
          </a:custGeom>
          <a:solidFill>
            <a:srgbClr val="000000"/>
          </a:solidFill>
        </p:spPr>
        <p:txBody>
          <a:bodyPr wrap="square" lIns="0" tIns="0" rIns="0" bIns="0" rtlCol="0"/>
          <a:lstStyle/>
          <a:p/>
        </p:txBody>
      </p:sp>
      <p:sp>
        <p:nvSpPr>
          <p:cNvPr id="84" name="object 84"/>
          <p:cNvSpPr txBox="1"/>
          <p:nvPr/>
        </p:nvSpPr>
        <p:spPr>
          <a:xfrm>
            <a:off x="6131052" y="6374892"/>
            <a:ext cx="203200" cy="163195"/>
          </a:xfrm>
          <a:prstGeom prst="rect">
            <a:avLst/>
          </a:prstGeom>
          <a:solidFill>
            <a:srgbClr val="FFFFFF"/>
          </a:solidFill>
        </p:spPr>
        <p:txBody>
          <a:bodyPr wrap="square" lIns="0" tIns="3810" rIns="0" bIns="0" rtlCol="0" vert="horz">
            <a:spAutoFit/>
          </a:bodyPr>
          <a:lstStyle/>
          <a:p>
            <a:pPr>
              <a:lnSpc>
                <a:spcPts val="1255"/>
              </a:lnSpc>
              <a:spcBef>
                <a:spcPts val="30"/>
              </a:spcBef>
            </a:pPr>
            <a:r>
              <a:rPr dirty="0" baseline="7936" sz="1575" spc="-292">
                <a:latin typeface="Cambria"/>
                <a:cs typeface="Cambria"/>
              </a:rPr>
              <a:t>e</a:t>
            </a:r>
            <a:r>
              <a:rPr dirty="0" sz="700" spc="-195">
                <a:latin typeface="Cambria"/>
                <a:cs typeface="Cambria"/>
              </a:rPr>
              <a:t>lift</a:t>
            </a:r>
            <a:endParaRPr sz="700">
              <a:latin typeface="Cambria"/>
              <a:cs typeface="Cambria"/>
            </a:endParaRPr>
          </a:p>
        </p:txBody>
      </p:sp>
      <p:sp>
        <p:nvSpPr>
          <p:cNvPr id="85" name="object 85"/>
          <p:cNvSpPr/>
          <p:nvPr/>
        </p:nvSpPr>
        <p:spPr>
          <a:xfrm>
            <a:off x="5731764" y="7031735"/>
            <a:ext cx="0" cy="256540"/>
          </a:xfrm>
          <a:custGeom>
            <a:avLst/>
            <a:gdLst/>
            <a:ahLst/>
            <a:cxnLst/>
            <a:rect l="l" t="t" r="r" b="b"/>
            <a:pathLst>
              <a:path w="0" h="256540">
                <a:moveTo>
                  <a:pt x="0" y="0"/>
                </a:moveTo>
                <a:lnTo>
                  <a:pt x="0" y="256032"/>
                </a:lnTo>
                <a:lnTo>
                  <a:pt x="0" y="0"/>
                </a:lnTo>
                <a:close/>
              </a:path>
            </a:pathLst>
          </a:custGeom>
          <a:ln w="3175">
            <a:solidFill>
              <a:srgbClr val="000000"/>
            </a:solidFill>
          </a:ln>
        </p:spPr>
        <p:txBody>
          <a:bodyPr wrap="square" lIns="0" tIns="0" rIns="0" bIns="0" rtlCol="0"/>
          <a:lstStyle/>
          <a:p/>
        </p:txBody>
      </p:sp>
      <p:sp>
        <p:nvSpPr>
          <p:cNvPr id="86" name="object 86"/>
          <p:cNvSpPr/>
          <p:nvPr/>
        </p:nvSpPr>
        <p:spPr>
          <a:xfrm>
            <a:off x="5923788" y="7031735"/>
            <a:ext cx="0" cy="256540"/>
          </a:xfrm>
          <a:custGeom>
            <a:avLst/>
            <a:gdLst/>
            <a:ahLst/>
            <a:cxnLst/>
            <a:rect l="l" t="t" r="r" b="b"/>
            <a:pathLst>
              <a:path w="0" h="256540">
                <a:moveTo>
                  <a:pt x="0" y="0"/>
                </a:moveTo>
                <a:lnTo>
                  <a:pt x="0" y="256032"/>
                </a:lnTo>
                <a:lnTo>
                  <a:pt x="0" y="0"/>
                </a:lnTo>
                <a:close/>
              </a:path>
            </a:pathLst>
          </a:custGeom>
          <a:ln w="3175">
            <a:solidFill>
              <a:srgbClr val="000000"/>
            </a:solidFill>
          </a:ln>
        </p:spPr>
        <p:txBody>
          <a:bodyPr wrap="square" lIns="0" tIns="0" rIns="0" bIns="0" rtlCol="0"/>
          <a:lstStyle/>
          <a:p/>
        </p:txBody>
      </p:sp>
      <p:sp>
        <p:nvSpPr>
          <p:cNvPr id="87" name="object 87"/>
          <p:cNvSpPr/>
          <p:nvPr/>
        </p:nvSpPr>
        <p:spPr>
          <a:xfrm>
            <a:off x="5602223" y="7159752"/>
            <a:ext cx="68580" cy="0"/>
          </a:xfrm>
          <a:custGeom>
            <a:avLst/>
            <a:gdLst/>
            <a:ahLst/>
            <a:cxnLst/>
            <a:rect l="l" t="t" r="r" b="b"/>
            <a:pathLst>
              <a:path w="68579" h="0">
                <a:moveTo>
                  <a:pt x="0" y="0"/>
                </a:moveTo>
                <a:lnTo>
                  <a:pt x="68580" y="0"/>
                </a:lnTo>
              </a:path>
            </a:pathLst>
          </a:custGeom>
          <a:ln w="3175">
            <a:solidFill>
              <a:srgbClr val="000000"/>
            </a:solidFill>
          </a:ln>
        </p:spPr>
        <p:txBody>
          <a:bodyPr wrap="square" lIns="0" tIns="0" rIns="0" bIns="0" rtlCol="0"/>
          <a:lstStyle/>
          <a:p/>
        </p:txBody>
      </p:sp>
      <p:sp>
        <p:nvSpPr>
          <p:cNvPr id="88" name="object 88"/>
          <p:cNvSpPr/>
          <p:nvPr/>
        </p:nvSpPr>
        <p:spPr>
          <a:xfrm>
            <a:off x="5984747" y="7159752"/>
            <a:ext cx="68580" cy="0"/>
          </a:xfrm>
          <a:custGeom>
            <a:avLst/>
            <a:gdLst/>
            <a:ahLst/>
            <a:cxnLst/>
            <a:rect l="l" t="t" r="r" b="b"/>
            <a:pathLst>
              <a:path w="68579" h="0">
                <a:moveTo>
                  <a:pt x="68580" y="0"/>
                </a:moveTo>
                <a:lnTo>
                  <a:pt x="0" y="0"/>
                </a:lnTo>
              </a:path>
            </a:pathLst>
          </a:custGeom>
          <a:ln w="3175">
            <a:solidFill>
              <a:srgbClr val="000000"/>
            </a:solidFill>
          </a:ln>
        </p:spPr>
        <p:txBody>
          <a:bodyPr wrap="square" lIns="0" tIns="0" rIns="0" bIns="0" rtlCol="0"/>
          <a:lstStyle/>
          <a:p/>
        </p:txBody>
      </p:sp>
      <p:sp>
        <p:nvSpPr>
          <p:cNvPr id="89" name="object 89"/>
          <p:cNvSpPr/>
          <p:nvPr/>
        </p:nvSpPr>
        <p:spPr>
          <a:xfrm>
            <a:off x="5593080" y="7159752"/>
            <a:ext cx="139065" cy="0"/>
          </a:xfrm>
          <a:custGeom>
            <a:avLst/>
            <a:gdLst/>
            <a:ahLst/>
            <a:cxnLst/>
            <a:rect l="l" t="t" r="r" b="b"/>
            <a:pathLst>
              <a:path w="139064" h="0">
                <a:moveTo>
                  <a:pt x="0" y="0"/>
                </a:moveTo>
                <a:lnTo>
                  <a:pt x="138683" y="0"/>
                </a:lnTo>
              </a:path>
            </a:pathLst>
          </a:custGeom>
          <a:ln w="3175">
            <a:solidFill>
              <a:srgbClr val="000000"/>
            </a:solidFill>
          </a:ln>
        </p:spPr>
        <p:txBody>
          <a:bodyPr wrap="square" lIns="0" tIns="0" rIns="0" bIns="0" rtlCol="0"/>
          <a:lstStyle/>
          <a:p/>
        </p:txBody>
      </p:sp>
      <p:sp>
        <p:nvSpPr>
          <p:cNvPr id="90" name="object 90"/>
          <p:cNvSpPr/>
          <p:nvPr/>
        </p:nvSpPr>
        <p:spPr>
          <a:xfrm>
            <a:off x="5664707" y="7136892"/>
            <a:ext cx="67310" cy="44450"/>
          </a:xfrm>
          <a:custGeom>
            <a:avLst/>
            <a:gdLst/>
            <a:ahLst/>
            <a:cxnLst/>
            <a:rect l="l" t="t" r="r" b="b"/>
            <a:pathLst>
              <a:path w="67310" h="44450">
                <a:moveTo>
                  <a:pt x="0" y="44195"/>
                </a:moveTo>
                <a:lnTo>
                  <a:pt x="0" y="0"/>
                </a:lnTo>
                <a:lnTo>
                  <a:pt x="67056" y="22859"/>
                </a:lnTo>
                <a:lnTo>
                  <a:pt x="0" y="44195"/>
                </a:lnTo>
                <a:close/>
              </a:path>
            </a:pathLst>
          </a:custGeom>
          <a:solidFill>
            <a:srgbClr val="000000"/>
          </a:solidFill>
        </p:spPr>
        <p:txBody>
          <a:bodyPr wrap="square" lIns="0" tIns="0" rIns="0" bIns="0" rtlCol="0"/>
          <a:lstStyle/>
          <a:p/>
        </p:txBody>
      </p:sp>
      <p:sp>
        <p:nvSpPr>
          <p:cNvPr id="91" name="object 91"/>
          <p:cNvSpPr/>
          <p:nvPr/>
        </p:nvSpPr>
        <p:spPr>
          <a:xfrm>
            <a:off x="5923788" y="7136892"/>
            <a:ext cx="66040" cy="44450"/>
          </a:xfrm>
          <a:custGeom>
            <a:avLst/>
            <a:gdLst/>
            <a:ahLst/>
            <a:cxnLst/>
            <a:rect l="l" t="t" r="r" b="b"/>
            <a:pathLst>
              <a:path w="66039" h="44450">
                <a:moveTo>
                  <a:pt x="65532" y="44195"/>
                </a:moveTo>
                <a:lnTo>
                  <a:pt x="0" y="22859"/>
                </a:lnTo>
                <a:lnTo>
                  <a:pt x="65532" y="0"/>
                </a:lnTo>
                <a:lnTo>
                  <a:pt x="65532" y="44195"/>
                </a:lnTo>
                <a:close/>
              </a:path>
            </a:pathLst>
          </a:custGeom>
          <a:solidFill>
            <a:srgbClr val="000000"/>
          </a:solidFill>
        </p:spPr>
        <p:txBody>
          <a:bodyPr wrap="square" lIns="0" tIns="0" rIns="0" bIns="0" rtlCol="0"/>
          <a:lstStyle/>
          <a:p/>
        </p:txBody>
      </p:sp>
      <p:sp>
        <p:nvSpPr>
          <p:cNvPr id="92" name="object 92"/>
          <p:cNvSpPr txBox="1"/>
          <p:nvPr/>
        </p:nvSpPr>
        <p:spPr>
          <a:xfrm>
            <a:off x="5295900" y="7082028"/>
            <a:ext cx="335280" cy="163195"/>
          </a:xfrm>
          <a:prstGeom prst="rect">
            <a:avLst/>
          </a:prstGeom>
          <a:solidFill>
            <a:srgbClr val="FFFFFF"/>
          </a:solidFill>
        </p:spPr>
        <p:txBody>
          <a:bodyPr wrap="square" lIns="0" tIns="3175" rIns="0" bIns="0" rtlCol="0" vert="horz">
            <a:spAutoFit/>
          </a:bodyPr>
          <a:lstStyle/>
          <a:p>
            <a:pPr>
              <a:lnSpc>
                <a:spcPts val="1255"/>
              </a:lnSpc>
              <a:spcBef>
                <a:spcPts val="25"/>
              </a:spcBef>
            </a:pPr>
            <a:r>
              <a:rPr dirty="0" baseline="7936" sz="1575" spc="-345">
                <a:latin typeface="Cambria"/>
                <a:cs typeface="Cambria"/>
              </a:rPr>
              <a:t>e</a:t>
            </a:r>
            <a:r>
              <a:rPr dirty="0" sz="700" spc="-229">
                <a:latin typeface="Cambria"/>
                <a:cs typeface="Cambria"/>
              </a:rPr>
              <a:t>sweep</a:t>
            </a:r>
            <a:endParaRPr sz="700">
              <a:latin typeface="Cambria"/>
              <a:cs typeface="Cambria"/>
            </a:endParaRPr>
          </a:p>
        </p:txBody>
      </p:sp>
      <p:sp>
        <p:nvSpPr>
          <p:cNvPr id="93" name="object 93"/>
          <p:cNvSpPr/>
          <p:nvPr/>
        </p:nvSpPr>
        <p:spPr>
          <a:xfrm>
            <a:off x="5731764" y="6035039"/>
            <a:ext cx="0" cy="1210310"/>
          </a:xfrm>
          <a:custGeom>
            <a:avLst/>
            <a:gdLst/>
            <a:ahLst/>
            <a:cxnLst/>
            <a:rect l="l" t="t" r="r" b="b"/>
            <a:pathLst>
              <a:path w="0" h="1210309">
                <a:moveTo>
                  <a:pt x="0" y="0"/>
                </a:moveTo>
                <a:lnTo>
                  <a:pt x="0" y="1210056"/>
                </a:lnTo>
                <a:lnTo>
                  <a:pt x="0" y="0"/>
                </a:lnTo>
                <a:close/>
              </a:path>
            </a:pathLst>
          </a:custGeom>
          <a:ln w="3175">
            <a:solidFill>
              <a:srgbClr val="000000"/>
            </a:solidFill>
          </a:ln>
        </p:spPr>
        <p:txBody>
          <a:bodyPr wrap="square" lIns="0" tIns="0" rIns="0" bIns="0" rtlCol="0"/>
          <a:lstStyle/>
          <a:p/>
        </p:txBody>
      </p:sp>
      <p:sp>
        <p:nvSpPr>
          <p:cNvPr id="94" name="object 94"/>
          <p:cNvSpPr/>
          <p:nvPr/>
        </p:nvSpPr>
        <p:spPr>
          <a:xfrm>
            <a:off x="5972555" y="6035039"/>
            <a:ext cx="0" cy="833755"/>
          </a:xfrm>
          <a:custGeom>
            <a:avLst/>
            <a:gdLst/>
            <a:ahLst/>
            <a:cxnLst/>
            <a:rect l="l" t="t" r="r" b="b"/>
            <a:pathLst>
              <a:path w="0" h="833754">
                <a:moveTo>
                  <a:pt x="0" y="0"/>
                </a:moveTo>
                <a:lnTo>
                  <a:pt x="0" y="833628"/>
                </a:lnTo>
                <a:lnTo>
                  <a:pt x="0" y="0"/>
                </a:lnTo>
                <a:close/>
              </a:path>
            </a:pathLst>
          </a:custGeom>
          <a:ln w="3175">
            <a:solidFill>
              <a:srgbClr val="000000"/>
            </a:solidFill>
          </a:ln>
        </p:spPr>
        <p:txBody>
          <a:bodyPr wrap="square" lIns="0" tIns="0" rIns="0" bIns="0" rtlCol="0"/>
          <a:lstStyle/>
          <a:p/>
        </p:txBody>
      </p:sp>
      <p:sp>
        <p:nvSpPr>
          <p:cNvPr id="95" name="object 95"/>
          <p:cNvSpPr/>
          <p:nvPr/>
        </p:nvSpPr>
        <p:spPr>
          <a:xfrm>
            <a:off x="5731764" y="6086855"/>
            <a:ext cx="240791" cy="161544"/>
          </a:xfrm>
          <a:prstGeom prst="rect">
            <a:avLst/>
          </a:prstGeom>
          <a:blipFill>
            <a:blip r:embed="rId7" cstate="print"/>
            <a:stretch>
              <a:fillRect/>
            </a:stretch>
          </a:blipFill>
        </p:spPr>
        <p:txBody>
          <a:bodyPr wrap="square" lIns="0" tIns="0" rIns="0" bIns="0" rtlCol="0"/>
          <a:lstStyle/>
          <a:p/>
        </p:txBody>
      </p:sp>
      <p:sp>
        <p:nvSpPr>
          <p:cNvPr id="96" name="object 96"/>
          <p:cNvSpPr txBox="1"/>
          <p:nvPr/>
        </p:nvSpPr>
        <p:spPr>
          <a:xfrm>
            <a:off x="5764684" y="6057372"/>
            <a:ext cx="196850" cy="188595"/>
          </a:xfrm>
          <a:prstGeom prst="rect">
            <a:avLst/>
          </a:prstGeom>
        </p:spPr>
        <p:txBody>
          <a:bodyPr wrap="square" lIns="0" tIns="14604" rIns="0" bIns="0" rtlCol="0" vert="horz">
            <a:spAutoFit/>
          </a:bodyPr>
          <a:lstStyle/>
          <a:p>
            <a:pPr marL="38100">
              <a:lnSpc>
                <a:spcPct val="100000"/>
              </a:lnSpc>
              <a:spcBef>
                <a:spcPts val="114"/>
              </a:spcBef>
            </a:pPr>
            <a:r>
              <a:rPr dirty="0" sz="1050" spc="-175">
                <a:latin typeface="Cambria"/>
                <a:cs typeface="Cambria"/>
              </a:rPr>
              <a:t>e</a:t>
            </a:r>
            <a:r>
              <a:rPr dirty="0" baseline="-11904" sz="1050" spc="-262">
                <a:latin typeface="Cambria"/>
                <a:cs typeface="Cambria"/>
              </a:rPr>
              <a:t>i</a:t>
            </a:r>
            <a:endParaRPr baseline="-11904" sz="1050">
              <a:latin typeface="Cambria"/>
              <a:cs typeface="Cambria"/>
            </a:endParaRPr>
          </a:p>
        </p:txBody>
      </p:sp>
      <p:sp>
        <p:nvSpPr>
          <p:cNvPr id="97" name="object 97"/>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98" name="object 98"/>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67</a:t>
            </a:r>
            <a:endParaRPr sz="1050">
              <a:latin typeface="Calibri"/>
              <a:cs typeface="Calibri"/>
            </a:endParaRPr>
          </a:p>
        </p:txBody>
      </p:sp>
      <p:sp>
        <p:nvSpPr>
          <p:cNvPr id="100" name="object 100"/>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99" name="object 99"/>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68</a:t>
            </a:r>
            <a:endParaRPr sz="105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1390650" cy="417195"/>
          </a:xfrm>
          <a:prstGeom prst="rect"/>
        </p:spPr>
        <p:txBody>
          <a:bodyPr wrap="square" lIns="0" tIns="14604" rIns="0" bIns="0" rtlCol="0" vert="horz">
            <a:spAutoFit/>
          </a:bodyPr>
          <a:lstStyle/>
          <a:p>
            <a:pPr>
              <a:lnSpc>
                <a:spcPct val="100000"/>
              </a:lnSpc>
              <a:spcBef>
                <a:spcPts val="114"/>
              </a:spcBef>
            </a:pPr>
            <a:r>
              <a:rPr dirty="0" sz="2550" spc="15" b="0">
                <a:solidFill>
                  <a:srgbClr val="1C7C5B"/>
                </a:solidFill>
                <a:latin typeface="Arial Black"/>
                <a:cs typeface="Arial Black"/>
              </a:rPr>
              <a:t>C</a:t>
            </a:r>
            <a:r>
              <a:rPr dirty="0" sz="2550" spc="-10" b="0">
                <a:solidFill>
                  <a:srgbClr val="1C7C5B"/>
                </a:solidFill>
                <a:latin typeface="Arial Black"/>
                <a:cs typeface="Arial Black"/>
              </a:rPr>
              <a:t>a</a:t>
            </a:r>
            <a:r>
              <a:rPr dirty="0" sz="2550" spc="15" b="0">
                <a:solidFill>
                  <a:srgbClr val="1C7C5B"/>
                </a:solidFill>
                <a:latin typeface="Arial Black"/>
                <a:cs typeface="Arial Black"/>
              </a:rPr>
              <a:t>m</a:t>
            </a:r>
            <a:r>
              <a:rPr dirty="0" sz="2550" spc="15" b="0">
                <a:solidFill>
                  <a:srgbClr val="1C7C5B"/>
                </a:solidFill>
                <a:latin typeface="Arial Black"/>
                <a:cs typeface="Arial Black"/>
              </a:rPr>
              <a:t>be</a:t>
            </a:r>
            <a:r>
              <a:rPr dirty="0" sz="2550" spc="5" b="0">
                <a:solidFill>
                  <a:srgbClr val="1C7C5B"/>
                </a:solidFill>
                <a:latin typeface="Arial Black"/>
                <a:cs typeface="Arial Black"/>
              </a:rPr>
              <a:t>r</a:t>
            </a:r>
            <a:endParaRPr sz="2550">
              <a:latin typeface="Arial Black"/>
              <a:cs typeface="Arial Black"/>
            </a:endParaRPr>
          </a:p>
        </p:txBody>
      </p:sp>
      <p:sp>
        <p:nvSpPr>
          <p:cNvPr id="6" name="object 6"/>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6</a:t>
            </a:r>
            <a:r>
              <a:rPr dirty="0" sz="850">
                <a:solidFill>
                  <a:srgbClr val="FFFFFF"/>
                </a:solidFill>
                <a:latin typeface="Arial"/>
                <a:cs typeface="Arial"/>
              </a:rPr>
              <a:t>9</a:t>
            </a:r>
            <a:endParaRPr sz="850">
              <a:latin typeface="Arial"/>
              <a:cs typeface="Arial"/>
            </a:endParaRPr>
          </a:p>
        </p:txBody>
      </p:sp>
      <p:sp>
        <p:nvSpPr>
          <p:cNvPr id="7" name="object 7"/>
          <p:cNvSpPr/>
          <p:nvPr/>
        </p:nvSpPr>
        <p:spPr>
          <a:xfrm>
            <a:off x="2827019" y="1508759"/>
            <a:ext cx="2336291" cy="2665475"/>
          </a:xfrm>
          <a:prstGeom prst="rect">
            <a:avLst/>
          </a:prstGeom>
          <a:blipFill>
            <a:blip r:embed="rId3" cstate="print"/>
            <a:stretch>
              <a:fillRect/>
            </a:stretch>
          </a:blipFill>
        </p:spPr>
        <p:txBody>
          <a:bodyPr wrap="square" lIns="0" tIns="0" rIns="0" bIns="0" rtlCol="0"/>
          <a:lstStyle/>
          <a:p/>
        </p:txBody>
      </p:sp>
      <p:sp>
        <p:nvSpPr>
          <p:cNvPr id="8" name="object 8"/>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9" name="object 9"/>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0" name="object 10"/>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1" name="object 11"/>
          <p:cNvSpPr txBox="1"/>
          <p:nvPr/>
        </p:nvSpPr>
        <p:spPr>
          <a:xfrm>
            <a:off x="1016466" y="5528576"/>
            <a:ext cx="4822825" cy="417195"/>
          </a:xfrm>
          <a:prstGeom prst="rect">
            <a:avLst/>
          </a:prstGeom>
        </p:spPr>
        <p:txBody>
          <a:bodyPr wrap="square" lIns="0" tIns="14604" rIns="0" bIns="0" rtlCol="0" vert="horz">
            <a:spAutoFit/>
          </a:bodyPr>
          <a:lstStyle/>
          <a:p>
            <a:pPr>
              <a:lnSpc>
                <a:spcPct val="100000"/>
              </a:lnSpc>
              <a:spcBef>
                <a:spcPts val="114"/>
              </a:spcBef>
            </a:pPr>
            <a:r>
              <a:rPr dirty="0" sz="2550" spc="10">
                <a:solidFill>
                  <a:srgbClr val="1C7C5B"/>
                </a:solidFill>
                <a:latin typeface="Arial Black"/>
                <a:cs typeface="Arial Black"/>
              </a:rPr>
              <a:t>Camber </a:t>
            </a:r>
            <a:r>
              <a:rPr dirty="0" sz="2550" spc="5">
                <a:solidFill>
                  <a:srgbClr val="1C7C5B"/>
                </a:solidFill>
                <a:latin typeface="Arial Black"/>
                <a:cs typeface="Arial Black"/>
              </a:rPr>
              <a:t>– </a:t>
            </a:r>
            <a:r>
              <a:rPr dirty="0" sz="2550" spc="15">
                <a:solidFill>
                  <a:srgbClr val="1C7C5B"/>
                </a:solidFill>
                <a:latin typeface="Arial Black"/>
                <a:cs typeface="Arial Black"/>
              </a:rPr>
              <a:t>Girder</a:t>
            </a:r>
            <a:r>
              <a:rPr dirty="0" sz="2550" spc="-45">
                <a:solidFill>
                  <a:srgbClr val="1C7C5B"/>
                </a:solidFill>
                <a:latin typeface="Arial Black"/>
                <a:cs typeface="Arial Black"/>
              </a:rPr>
              <a:t> </a:t>
            </a:r>
            <a:r>
              <a:rPr dirty="0" sz="2550" spc="5">
                <a:solidFill>
                  <a:srgbClr val="1C7C5B"/>
                </a:solidFill>
                <a:latin typeface="Arial Black"/>
                <a:cs typeface="Arial Black"/>
              </a:rPr>
              <a:t>Deflection</a:t>
            </a:r>
            <a:endParaRPr sz="2550">
              <a:latin typeface="Arial Black"/>
              <a:cs typeface="Arial Black"/>
            </a:endParaRPr>
          </a:p>
        </p:txBody>
      </p:sp>
      <p:sp>
        <p:nvSpPr>
          <p:cNvPr id="12" name="object 12"/>
          <p:cNvSpPr txBox="1"/>
          <p:nvPr/>
        </p:nvSpPr>
        <p:spPr>
          <a:xfrm>
            <a:off x="1602187" y="6412434"/>
            <a:ext cx="427990" cy="151765"/>
          </a:xfrm>
          <a:prstGeom prst="rect">
            <a:avLst/>
          </a:prstGeom>
        </p:spPr>
        <p:txBody>
          <a:bodyPr wrap="square" lIns="0" tIns="15875" rIns="0" bIns="0" rtlCol="0" vert="horz">
            <a:spAutoFit/>
          </a:bodyPr>
          <a:lstStyle/>
          <a:p>
            <a:pPr marL="25400">
              <a:lnSpc>
                <a:spcPct val="100000"/>
              </a:lnSpc>
              <a:spcBef>
                <a:spcPts val="125"/>
              </a:spcBef>
            </a:pPr>
            <a:r>
              <a:rPr dirty="0" sz="800" spc="70">
                <a:latin typeface="Cambria"/>
                <a:cs typeface="Cambria"/>
              </a:rPr>
              <a:t>24E</a:t>
            </a:r>
            <a:r>
              <a:rPr dirty="0" baseline="-17094" sz="975" spc="104">
                <a:latin typeface="Cambria"/>
                <a:cs typeface="Cambria"/>
              </a:rPr>
              <a:t>ci</a:t>
            </a:r>
            <a:r>
              <a:rPr dirty="0" sz="800" spc="70">
                <a:latin typeface="Cambria"/>
                <a:cs typeface="Cambria"/>
              </a:rPr>
              <a:t>l</a:t>
            </a:r>
            <a:r>
              <a:rPr dirty="0" baseline="-12820" sz="975" spc="104">
                <a:latin typeface="Cambria"/>
                <a:cs typeface="Cambria"/>
              </a:rPr>
              <a:t>x</a:t>
            </a:r>
            <a:endParaRPr baseline="-12820" sz="975">
              <a:latin typeface="Cambria"/>
              <a:cs typeface="Cambria"/>
            </a:endParaRPr>
          </a:p>
        </p:txBody>
      </p:sp>
      <p:sp>
        <p:nvSpPr>
          <p:cNvPr id="13" name="object 13"/>
          <p:cNvSpPr/>
          <p:nvPr/>
        </p:nvSpPr>
        <p:spPr>
          <a:xfrm>
            <a:off x="3209543" y="6348984"/>
            <a:ext cx="32384" cy="5080"/>
          </a:xfrm>
          <a:custGeom>
            <a:avLst/>
            <a:gdLst/>
            <a:ahLst/>
            <a:cxnLst/>
            <a:rect l="l" t="t" r="r" b="b"/>
            <a:pathLst>
              <a:path w="32385" h="5079">
                <a:moveTo>
                  <a:pt x="0" y="0"/>
                </a:moveTo>
                <a:lnTo>
                  <a:pt x="32004" y="0"/>
                </a:lnTo>
                <a:lnTo>
                  <a:pt x="32004" y="5080"/>
                </a:lnTo>
                <a:lnTo>
                  <a:pt x="0" y="5080"/>
                </a:lnTo>
                <a:lnTo>
                  <a:pt x="0" y="0"/>
                </a:lnTo>
                <a:close/>
              </a:path>
            </a:pathLst>
          </a:custGeom>
          <a:solidFill>
            <a:srgbClr val="000000"/>
          </a:solidFill>
        </p:spPr>
        <p:txBody>
          <a:bodyPr wrap="square" lIns="0" tIns="0" rIns="0" bIns="0" rtlCol="0"/>
          <a:lstStyle/>
          <a:p/>
        </p:txBody>
      </p:sp>
      <p:sp>
        <p:nvSpPr>
          <p:cNvPr id="14" name="object 14"/>
          <p:cNvSpPr/>
          <p:nvPr/>
        </p:nvSpPr>
        <p:spPr>
          <a:xfrm>
            <a:off x="3235451" y="6354064"/>
            <a:ext cx="0" cy="124460"/>
          </a:xfrm>
          <a:custGeom>
            <a:avLst/>
            <a:gdLst/>
            <a:ahLst/>
            <a:cxnLst/>
            <a:rect l="l" t="t" r="r" b="b"/>
            <a:pathLst>
              <a:path w="0" h="124460">
                <a:moveTo>
                  <a:pt x="0" y="0"/>
                </a:moveTo>
                <a:lnTo>
                  <a:pt x="0" y="124460"/>
                </a:lnTo>
              </a:path>
            </a:pathLst>
          </a:custGeom>
          <a:ln w="12192">
            <a:solidFill>
              <a:srgbClr val="000000"/>
            </a:solidFill>
          </a:ln>
        </p:spPr>
        <p:txBody>
          <a:bodyPr wrap="square" lIns="0" tIns="0" rIns="0" bIns="0" rtlCol="0"/>
          <a:lstStyle/>
          <a:p/>
        </p:txBody>
      </p:sp>
      <p:sp>
        <p:nvSpPr>
          <p:cNvPr id="15" name="object 15"/>
          <p:cNvSpPr/>
          <p:nvPr/>
        </p:nvSpPr>
        <p:spPr>
          <a:xfrm>
            <a:off x="3209543" y="6478523"/>
            <a:ext cx="32384" cy="5080"/>
          </a:xfrm>
          <a:custGeom>
            <a:avLst/>
            <a:gdLst/>
            <a:ahLst/>
            <a:cxnLst/>
            <a:rect l="l" t="t" r="r" b="b"/>
            <a:pathLst>
              <a:path w="32385" h="5079">
                <a:moveTo>
                  <a:pt x="0" y="0"/>
                </a:moveTo>
                <a:lnTo>
                  <a:pt x="32004" y="0"/>
                </a:lnTo>
                <a:lnTo>
                  <a:pt x="32004" y="5080"/>
                </a:lnTo>
                <a:lnTo>
                  <a:pt x="0" y="5080"/>
                </a:lnTo>
                <a:lnTo>
                  <a:pt x="0" y="0"/>
                </a:lnTo>
                <a:close/>
              </a:path>
            </a:pathLst>
          </a:custGeom>
          <a:solidFill>
            <a:srgbClr val="000000"/>
          </a:solidFill>
        </p:spPr>
        <p:txBody>
          <a:bodyPr wrap="square" lIns="0" tIns="0" rIns="0" bIns="0" rtlCol="0"/>
          <a:lstStyle/>
          <a:p/>
        </p:txBody>
      </p:sp>
      <p:sp>
        <p:nvSpPr>
          <p:cNvPr id="16" name="object 16"/>
          <p:cNvSpPr/>
          <p:nvPr/>
        </p:nvSpPr>
        <p:spPr>
          <a:xfrm>
            <a:off x="2036063" y="6348984"/>
            <a:ext cx="32384" cy="5080"/>
          </a:xfrm>
          <a:custGeom>
            <a:avLst/>
            <a:gdLst/>
            <a:ahLst/>
            <a:cxnLst/>
            <a:rect l="l" t="t" r="r" b="b"/>
            <a:pathLst>
              <a:path w="32385" h="5079">
                <a:moveTo>
                  <a:pt x="0" y="0"/>
                </a:moveTo>
                <a:lnTo>
                  <a:pt x="32004" y="0"/>
                </a:lnTo>
                <a:lnTo>
                  <a:pt x="32004" y="5080"/>
                </a:lnTo>
                <a:lnTo>
                  <a:pt x="0" y="5080"/>
                </a:lnTo>
                <a:lnTo>
                  <a:pt x="0" y="0"/>
                </a:lnTo>
                <a:close/>
              </a:path>
            </a:pathLst>
          </a:custGeom>
          <a:solidFill>
            <a:srgbClr val="000000"/>
          </a:solidFill>
        </p:spPr>
        <p:txBody>
          <a:bodyPr wrap="square" lIns="0" tIns="0" rIns="0" bIns="0" rtlCol="0"/>
          <a:lstStyle/>
          <a:p/>
        </p:txBody>
      </p:sp>
      <p:sp>
        <p:nvSpPr>
          <p:cNvPr id="17" name="object 17"/>
          <p:cNvSpPr/>
          <p:nvPr/>
        </p:nvSpPr>
        <p:spPr>
          <a:xfrm>
            <a:off x="2042159" y="6354064"/>
            <a:ext cx="0" cy="124460"/>
          </a:xfrm>
          <a:custGeom>
            <a:avLst/>
            <a:gdLst/>
            <a:ahLst/>
            <a:cxnLst/>
            <a:rect l="l" t="t" r="r" b="b"/>
            <a:pathLst>
              <a:path w="0" h="124460">
                <a:moveTo>
                  <a:pt x="0" y="0"/>
                </a:moveTo>
                <a:lnTo>
                  <a:pt x="0" y="124460"/>
                </a:lnTo>
              </a:path>
            </a:pathLst>
          </a:custGeom>
          <a:ln w="12191">
            <a:solidFill>
              <a:srgbClr val="000000"/>
            </a:solidFill>
          </a:ln>
        </p:spPr>
        <p:txBody>
          <a:bodyPr wrap="square" lIns="0" tIns="0" rIns="0" bIns="0" rtlCol="0"/>
          <a:lstStyle/>
          <a:p/>
        </p:txBody>
      </p:sp>
      <p:sp>
        <p:nvSpPr>
          <p:cNvPr id="18" name="object 18"/>
          <p:cNvSpPr/>
          <p:nvPr/>
        </p:nvSpPr>
        <p:spPr>
          <a:xfrm>
            <a:off x="2036063" y="6478523"/>
            <a:ext cx="32384" cy="5080"/>
          </a:xfrm>
          <a:custGeom>
            <a:avLst/>
            <a:gdLst/>
            <a:ahLst/>
            <a:cxnLst/>
            <a:rect l="l" t="t" r="r" b="b"/>
            <a:pathLst>
              <a:path w="32385" h="5079">
                <a:moveTo>
                  <a:pt x="0" y="0"/>
                </a:moveTo>
                <a:lnTo>
                  <a:pt x="32004" y="0"/>
                </a:lnTo>
                <a:lnTo>
                  <a:pt x="32004" y="5080"/>
                </a:lnTo>
                <a:lnTo>
                  <a:pt x="0" y="5080"/>
                </a:lnTo>
                <a:lnTo>
                  <a:pt x="0" y="0"/>
                </a:lnTo>
                <a:close/>
              </a:path>
            </a:pathLst>
          </a:custGeom>
          <a:solidFill>
            <a:srgbClr val="000000"/>
          </a:solidFill>
        </p:spPr>
        <p:txBody>
          <a:bodyPr wrap="square" lIns="0" tIns="0" rIns="0" bIns="0" rtlCol="0"/>
          <a:lstStyle/>
          <a:p/>
        </p:txBody>
      </p:sp>
      <p:sp>
        <p:nvSpPr>
          <p:cNvPr id="19" name="object 19"/>
          <p:cNvSpPr/>
          <p:nvPr/>
        </p:nvSpPr>
        <p:spPr>
          <a:xfrm>
            <a:off x="2316479" y="6348984"/>
            <a:ext cx="567055" cy="134620"/>
          </a:xfrm>
          <a:custGeom>
            <a:avLst/>
            <a:gdLst/>
            <a:ahLst/>
            <a:cxnLst/>
            <a:rect l="l" t="t" r="r" b="b"/>
            <a:pathLst>
              <a:path w="567055" h="134620">
                <a:moveTo>
                  <a:pt x="524256" y="134112"/>
                </a:moveTo>
                <a:lnTo>
                  <a:pt x="522732" y="128016"/>
                </a:lnTo>
                <a:lnTo>
                  <a:pt x="530399" y="124896"/>
                </a:lnTo>
                <a:lnTo>
                  <a:pt x="537210" y="120205"/>
                </a:lnTo>
                <a:lnTo>
                  <a:pt x="554402" y="77533"/>
                </a:lnTo>
                <a:lnTo>
                  <a:pt x="554736" y="65532"/>
                </a:lnTo>
                <a:lnTo>
                  <a:pt x="554402" y="54411"/>
                </a:lnTo>
                <a:lnTo>
                  <a:pt x="537210" y="12954"/>
                </a:lnTo>
                <a:lnTo>
                  <a:pt x="522732" y="4572"/>
                </a:lnTo>
                <a:lnTo>
                  <a:pt x="524256" y="0"/>
                </a:lnTo>
                <a:lnTo>
                  <a:pt x="556260" y="22860"/>
                </a:lnTo>
                <a:lnTo>
                  <a:pt x="566928" y="67056"/>
                </a:lnTo>
                <a:lnTo>
                  <a:pt x="566332" y="79295"/>
                </a:lnTo>
                <a:lnTo>
                  <a:pt x="549973" y="118038"/>
                </a:lnTo>
                <a:lnTo>
                  <a:pt x="533971" y="130087"/>
                </a:lnTo>
                <a:lnTo>
                  <a:pt x="524256" y="134112"/>
                </a:lnTo>
                <a:close/>
              </a:path>
              <a:path w="567055" h="134620">
                <a:moveTo>
                  <a:pt x="42672" y="134112"/>
                </a:moveTo>
                <a:lnTo>
                  <a:pt x="10668" y="109728"/>
                </a:lnTo>
                <a:lnTo>
                  <a:pt x="0" y="67056"/>
                </a:lnTo>
                <a:lnTo>
                  <a:pt x="595" y="54792"/>
                </a:lnTo>
                <a:lnTo>
                  <a:pt x="16954" y="14573"/>
                </a:lnTo>
                <a:lnTo>
                  <a:pt x="42672" y="0"/>
                </a:lnTo>
                <a:lnTo>
                  <a:pt x="44195" y="4572"/>
                </a:lnTo>
                <a:lnTo>
                  <a:pt x="36528" y="8334"/>
                </a:lnTo>
                <a:lnTo>
                  <a:pt x="29718" y="12954"/>
                </a:lnTo>
                <a:lnTo>
                  <a:pt x="12525" y="54411"/>
                </a:lnTo>
                <a:lnTo>
                  <a:pt x="12192" y="65532"/>
                </a:lnTo>
                <a:lnTo>
                  <a:pt x="12525" y="77533"/>
                </a:lnTo>
                <a:lnTo>
                  <a:pt x="24050" y="114085"/>
                </a:lnTo>
                <a:lnTo>
                  <a:pt x="44195" y="128016"/>
                </a:lnTo>
                <a:lnTo>
                  <a:pt x="42672" y="134112"/>
                </a:lnTo>
                <a:close/>
              </a:path>
            </a:pathLst>
          </a:custGeom>
          <a:solidFill>
            <a:srgbClr val="000000"/>
          </a:solidFill>
        </p:spPr>
        <p:txBody>
          <a:bodyPr wrap="square" lIns="0" tIns="0" rIns="0" bIns="0" rtlCol="0"/>
          <a:lstStyle/>
          <a:p/>
        </p:txBody>
      </p:sp>
      <p:sp>
        <p:nvSpPr>
          <p:cNvPr id="20" name="object 20"/>
          <p:cNvSpPr txBox="1"/>
          <p:nvPr/>
        </p:nvSpPr>
        <p:spPr>
          <a:xfrm>
            <a:off x="1342622" y="6368242"/>
            <a:ext cx="1501140" cy="151765"/>
          </a:xfrm>
          <a:prstGeom prst="rect">
            <a:avLst/>
          </a:prstGeom>
        </p:spPr>
        <p:txBody>
          <a:bodyPr wrap="square" lIns="0" tIns="15875" rIns="0" bIns="0" rtlCol="0" vert="horz">
            <a:spAutoFit/>
          </a:bodyPr>
          <a:lstStyle/>
          <a:p>
            <a:pPr>
              <a:lnSpc>
                <a:spcPct val="100000"/>
              </a:lnSpc>
              <a:spcBef>
                <a:spcPts val="125"/>
              </a:spcBef>
              <a:tabLst>
                <a:tab pos="1437005" algn="l"/>
              </a:tabLst>
            </a:pPr>
            <a:r>
              <a:rPr dirty="0" sz="800" spc="155">
                <a:latin typeface="Cambria"/>
                <a:cs typeface="Cambria"/>
              </a:rPr>
              <a:t>g</a:t>
            </a:r>
            <a:r>
              <a:rPr dirty="0" sz="800" spc="35">
                <a:latin typeface="Cambria"/>
                <a:cs typeface="Cambria"/>
              </a:rPr>
              <a:t>1</a:t>
            </a:r>
            <a:r>
              <a:rPr dirty="0" sz="800">
                <a:latin typeface="Cambria"/>
                <a:cs typeface="Cambria"/>
              </a:rPr>
              <a:t>	</a:t>
            </a:r>
            <a:r>
              <a:rPr dirty="0" sz="800" spc="55">
                <a:latin typeface="Cambria"/>
                <a:cs typeface="Cambria"/>
              </a:rPr>
              <a:t>s</a:t>
            </a:r>
            <a:endParaRPr sz="800">
              <a:latin typeface="Cambria"/>
              <a:cs typeface="Cambria"/>
            </a:endParaRPr>
          </a:p>
        </p:txBody>
      </p:sp>
      <p:sp>
        <p:nvSpPr>
          <p:cNvPr id="21" name="object 21"/>
          <p:cNvSpPr txBox="1"/>
          <p:nvPr/>
        </p:nvSpPr>
        <p:spPr>
          <a:xfrm>
            <a:off x="3148532" y="6368242"/>
            <a:ext cx="64135" cy="151765"/>
          </a:xfrm>
          <a:prstGeom prst="rect">
            <a:avLst/>
          </a:prstGeom>
        </p:spPr>
        <p:txBody>
          <a:bodyPr wrap="square" lIns="0" tIns="15875" rIns="0" bIns="0" rtlCol="0" vert="horz">
            <a:spAutoFit/>
          </a:bodyPr>
          <a:lstStyle/>
          <a:p>
            <a:pPr>
              <a:lnSpc>
                <a:spcPct val="100000"/>
              </a:lnSpc>
              <a:spcBef>
                <a:spcPts val="125"/>
              </a:spcBef>
            </a:pPr>
            <a:r>
              <a:rPr dirty="0" sz="800" spc="55">
                <a:latin typeface="Cambria"/>
                <a:cs typeface="Cambria"/>
              </a:rPr>
              <a:t>s</a:t>
            </a:r>
            <a:endParaRPr sz="800">
              <a:latin typeface="Cambria"/>
              <a:cs typeface="Cambria"/>
            </a:endParaRPr>
          </a:p>
        </p:txBody>
      </p:sp>
      <p:sp>
        <p:nvSpPr>
          <p:cNvPr id="22" name="object 22"/>
          <p:cNvSpPr txBox="1"/>
          <p:nvPr/>
        </p:nvSpPr>
        <p:spPr>
          <a:xfrm>
            <a:off x="991105" y="6299696"/>
            <a:ext cx="2466340" cy="199390"/>
          </a:xfrm>
          <a:prstGeom prst="rect">
            <a:avLst/>
          </a:prstGeom>
        </p:spPr>
        <p:txBody>
          <a:bodyPr wrap="square" lIns="0" tIns="11430" rIns="0" bIns="0" rtlCol="0" vert="horz">
            <a:spAutoFit/>
          </a:bodyPr>
          <a:lstStyle/>
          <a:p>
            <a:pPr marL="270510" indent="-245745">
              <a:lnSpc>
                <a:spcPct val="100000"/>
              </a:lnSpc>
              <a:spcBef>
                <a:spcPts val="90"/>
              </a:spcBef>
              <a:buFont typeface="Arial"/>
              <a:buChar char="•"/>
              <a:tabLst>
                <a:tab pos="270510" algn="l"/>
                <a:tab pos="271145" algn="l"/>
                <a:tab pos="488315" algn="l"/>
                <a:tab pos="1937385" algn="l"/>
              </a:tabLst>
            </a:pPr>
            <a:r>
              <a:rPr dirty="0" sz="1150" spc="-10">
                <a:latin typeface="Cambria"/>
                <a:cs typeface="Cambria"/>
              </a:rPr>
              <a:t>∆	</a:t>
            </a:r>
            <a:r>
              <a:rPr dirty="0" sz="1150" spc="210">
                <a:latin typeface="Cambria"/>
                <a:cs typeface="Cambria"/>
              </a:rPr>
              <a:t>=</a:t>
            </a:r>
            <a:r>
              <a:rPr dirty="0" u="sng" baseline="36231" sz="1725" spc="315">
                <a:uFill>
                  <a:solidFill>
                    <a:srgbClr val="000000"/>
                  </a:solidFill>
                </a:uFill>
                <a:latin typeface="Cambria"/>
                <a:cs typeface="Cambria"/>
              </a:rPr>
              <a:t>  </a:t>
            </a:r>
            <a:r>
              <a:rPr dirty="0" u="sng" baseline="52083" sz="1200" spc="172">
                <a:uFill>
                  <a:solidFill>
                    <a:srgbClr val="000000"/>
                  </a:solidFill>
                </a:uFill>
                <a:latin typeface="Cambria"/>
                <a:cs typeface="Cambria"/>
              </a:rPr>
              <a:t>w</a:t>
            </a:r>
            <a:r>
              <a:rPr dirty="0" u="sng" baseline="51282" sz="975" spc="172">
                <a:uFill>
                  <a:solidFill>
                    <a:srgbClr val="000000"/>
                  </a:solidFill>
                </a:uFill>
                <a:latin typeface="Cambria"/>
                <a:cs typeface="Cambria"/>
              </a:rPr>
              <a:t>g</a:t>
            </a:r>
            <a:r>
              <a:rPr dirty="0" u="sng" baseline="52083" sz="1200" spc="172">
                <a:uFill>
                  <a:solidFill>
                    <a:srgbClr val="000000"/>
                  </a:solidFill>
                </a:uFill>
                <a:latin typeface="Cambria"/>
                <a:cs typeface="Cambria"/>
              </a:rPr>
              <a:t>a  </a:t>
            </a:r>
            <a:r>
              <a:rPr dirty="0" baseline="52083" sz="1200" spc="172">
                <a:latin typeface="Cambria"/>
                <a:cs typeface="Cambria"/>
              </a:rPr>
              <a:t>  </a:t>
            </a:r>
            <a:r>
              <a:rPr dirty="0" sz="1150" spc="15">
                <a:latin typeface="Cambria"/>
                <a:cs typeface="Cambria"/>
              </a:rPr>
              <a:t>3𝑎</a:t>
            </a:r>
            <a:r>
              <a:rPr dirty="0" baseline="27777" sz="1200" spc="22">
                <a:latin typeface="Cambria"/>
                <a:cs typeface="Cambria"/>
              </a:rPr>
              <a:t>2 </a:t>
            </a:r>
            <a:r>
              <a:rPr dirty="0" baseline="27777" sz="1200" spc="307">
                <a:latin typeface="Cambria"/>
                <a:cs typeface="Cambria"/>
              </a:rPr>
              <a:t> </a:t>
            </a:r>
            <a:r>
              <a:rPr dirty="0" sz="1150" spc="-10">
                <a:latin typeface="Cambria"/>
                <a:cs typeface="Cambria"/>
              </a:rPr>
              <a:t>𝑎</a:t>
            </a:r>
            <a:r>
              <a:rPr dirty="0" sz="1150" spc="15">
                <a:latin typeface="Cambria"/>
                <a:cs typeface="Cambria"/>
              </a:rPr>
              <a:t> </a:t>
            </a:r>
            <a:r>
              <a:rPr dirty="0" sz="1150" spc="210">
                <a:latin typeface="Cambria"/>
                <a:cs typeface="Cambria"/>
              </a:rPr>
              <a:t>+</a:t>
            </a:r>
            <a:r>
              <a:rPr dirty="0" sz="1150" spc="10">
                <a:latin typeface="Cambria"/>
                <a:cs typeface="Cambria"/>
              </a:rPr>
              <a:t> </a:t>
            </a:r>
            <a:r>
              <a:rPr dirty="0" sz="1150" spc="-5">
                <a:latin typeface="Cambria"/>
                <a:cs typeface="Cambria"/>
              </a:rPr>
              <a:t>2𝐿	</a:t>
            </a:r>
            <a:r>
              <a:rPr dirty="0" sz="1150" spc="210">
                <a:latin typeface="Cambria"/>
                <a:cs typeface="Cambria"/>
              </a:rPr>
              <a:t>− </a:t>
            </a:r>
            <a:r>
              <a:rPr dirty="0" sz="1150" spc="-15">
                <a:latin typeface="Cambria"/>
                <a:cs typeface="Cambria"/>
              </a:rPr>
              <a:t>𝐿</a:t>
            </a:r>
            <a:r>
              <a:rPr dirty="0" baseline="27777" sz="1200" spc="-22">
                <a:latin typeface="Cambria"/>
                <a:cs typeface="Cambria"/>
              </a:rPr>
              <a:t>3</a:t>
            </a:r>
            <a:r>
              <a:rPr dirty="0" baseline="27777" sz="1200" spc="-7">
                <a:latin typeface="Cambria"/>
                <a:cs typeface="Cambria"/>
              </a:rPr>
              <a:t> </a:t>
            </a:r>
            <a:r>
              <a:rPr dirty="0" sz="1150" spc="210">
                <a:latin typeface="Cambria"/>
                <a:cs typeface="Cambria"/>
              </a:rPr>
              <a:t>=</a:t>
            </a:r>
            <a:endParaRPr sz="1150">
              <a:latin typeface="Cambria"/>
              <a:cs typeface="Cambria"/>
            </a:endParaRPr>
          </a:p>
        </p:txBody>
      </p:sp>
      <p:sp>
        <p:nvSpPr>
          <p:cNvPr id="23" name="object 23"/>
          <p:cNvSpPr/>
          <p:nvPr/>
        </p:nvSpPr>
        <p:spPr>
          <a:xfrm>
            <a:off x="3755135" y="6294120"/>
            <a:ext cx="579120" cy="97790"/>
          </a:xfrm>
          <a:custGeom>
            <a:avLst/>
            <a:gdLst/>
            <a:ahLst/>
            <a:cxnLst/>
            <a:rect l="l" t="t" r="r" b="b"/>
            <a:pathLst>
              <a:path w="579120" h="97789">
                <a:moveTo>
                  <a:pt x="548639" y="97536"/>
                </a:moveTo>
                <a:lnTo>
                  <a:pt x="547115" y="92964"/>
                </a:lnTo>
                <a:lnTo>
                  <a:pt x="554735" y="91440"/>
                </a:lnTo>
                <a:lnTo>
                  <a:pt x="560831" y="85344"/>
                </a:lnTo>
                <a:lnTo>
                  <a:pt x="563879" y="77724"/>
                </a:lnTo>
                <a:lnTo>
                  <a:pt x="566761" y="71699"/>
                </a:lnTo>
                <a:lnTo>
                  <a:pt x="568642" y="64960"/>
                </a:lnTo>
                <a:lnTo>
                  <a:pt x="569666" y="57364"/>
                </a:lnTo>
                <a:lnTo>
                  <a:pt x="569975" y="48768"/>
                </a:lnTo>
                <a:lnTo>
                  <a:pt x="569666" y="40171"/>
                </a:lnTo>
                <a:lnTo>
                  <a:pt x="568642" y="32575"/>
                </a:lnTo>
                <a:lnTo>
                  <a:pt x="566761" y="25836"/>
                </a:lnTo>
                <a:lnTo>
                  <a:pt x="563879" y="19812"/>
                </a:lnTo>
                <a:lnTo>
                  <a:pt x="560831" y="12192"/>
                </a:lnTo>
                <a:lnTo>
                  <a:pt x="554735" y="6096"/>
                </a:lnTo>
                <a:lnTo>
                  <a:pt x="547115" y="4572"/>
                </a:lnTo>
                <a:lnTo>
                  <a:pt x="548639" y="0"/>
                </a:lnTo>
                <a:lnTo>
                  <a:pt x="577024" y="31623"/>
                </a:lnTo>
                <a:lnTo>
                  <a:pt x="579119" y="48768"/>
                </a:lnTo>
                <a:lnTo>
                  <a:pt x="578572" y="57626"/>
                </a:lnTo>
                <a:lnTo>
                  <a:pt x="555212" y="94916"/>
                </a:lnTo>
                <a:lnTo>
                  <a:pt x="548639" y="97536"/>
                </a:lnTo>
                <a:close/>
              </a:path>
              <a:path w="579120" h="97789">
                <a:moveTo>
                  <a:pt x="32003" y="97536"/>
                </a:moveTo>
                <a:lnTo>
                  <a:pt x="2285" y="65913"/>
                </a:lnTo>
                <a:lnTo>
                  <a:pt x="0" y="48768"/>
                </a:lnTo>
                <a:lnTo>
                  <a:pt x="571" y="39909"/>
                </a:lnTo>
                <a:lnTo>
                  <a:pt x="24574" y="2833"/>
                </a:lnTo>
                <a:lnTo>
                  <a:pt x="32003" y="0"/>
                </a:lnTo>
                <a:lnTo>
                  <a:pt x="33527" y="4572"/>
                </a:lnTo>
                <a:lnTo>
                  <a:pt x="24383" y="6096"/>
                </a:lnTo>
                <a:lnTo>
                  <a:pt x="19811" y="12192"/>
                </a:lnTo>
                <a:lnTo>
                  <a:pt x="9143" y="48768"/>
                </a:lnTo>
                <a:lnTo>
                  <a:pt x="9667" y="57364"/>
                </a:lnTo>
                <a:lnTo>
                  <a:pt x="33527" y="92964"/>
                </a:lnTo>
                <a:lnTo>
                  <a:pt x="32003" y="97536"/>
                </a:lnTo>
                <a:close/>
              </a:path>
            </a:pathLst>
          </a:custGeom>
          <a:solidFill>
            <a:srgbClr val="000000"/>
          </a:solidFill>
        </p:spPr>
        <p:txBody>
          <a:bodyPr wrap="square" lIns="0" tIns="0" rIns="0" bIns="0" rtlCol="0"/>
          <a:lstStyle/>
          <a:p/>
        </p:txBody>
      </p:sp>
      <p:sp>
        <p:nvSpPr>
          <p:cNvPr id="24" name="object 24"/>
          <p:cNvSpPr/>
          <p:nvPr/>
        </p:nvSpPr>
        <p:spPr>
          <a:xfrm>
            <a:off x="4354067" y="6294120"/>
            <a:ext cx="303530" cy="97790"/>
          </a:xfrm>
          <a:custGeom>
            <a:avLst/>
            <a:gdLst/>
            <a:ahLst/>
            <a:cxnLst/>
            <a:rect l="l" t="t" r="r" b="b"/>
            <a:pathLst>
              <a:path w="303529" h="97789">
                <a:moveTo>
                  <a:pt x="272795" y="97536"/>
                </a:moveTo>
                <a:lnTo>
                  <a:pt x="271271" y="92964"/>
                </a:lnTo>
                <a:lnTo>
                  <a:pt x="278891" y="91440"/>
                </a:lnTo>
                <a:lnTo>
                  <a:pt x="284987" y="85344"/>
                </a:lnTo>
                <a:lnTo>
                  <a:pt x="288035" y="77724"/>
                </a:lnTo>
                <a:lnTo>
                  <a:pt x="290917" y="71699"/>
                </a:lnTo>
                <a:lnTo>
                  <a:pt x="292798" y="64960"/>
                </a:lnTo>
                <a:lnTo>
                  <a:pt x="293822" y="57364"/>
                </a:lnTo>
                <a:lnTo>
                  <a:pt x="294131" y="48768"/>
                </a:lnTo>
                <a:lnTo>
                  <a:pt x="293822" y="40171"/>
                </a:lnTo>
                <a:lnTo>
                  <a:pt x="292798" y="32575"/>
                </a:lnTo>
                <a:lnTo>
                  <a:pt x="290917" y="25836"/>
                </a:lnTo>
                <a:lnTo>
                  <a:pt x="288035" y="19812"/>
                </a:lnTo>
                <a:lnTo>
                  <a:pt x="284987" y="12192"/>
                </a:lnTo>
                <a:lnTo>
                  <a:pt x="278891" y="6096"/>
                </a:lnTo>
                <a:lnTo>
                  <a:pt x="271271" y="4572"/>
                </a:lnTo>
                <a:lnTo>
                  <a:pt x="272795" y="0"/>
                </a:lnTo>
                <a:lnTo>
                  <a:pt x="301180" y="31623"/>
                </a:lnTo>
                <a:lnTo>
                  <a:pt x="303275" y="48768"/>
                </a:lnTo>
                <a:lnTo>
                  <a:pt x="302728" y="57626"/>
                </a:lnTo>
                <a:lnTo>
                  <a:pt x="279368" y="94916"/>
                </a:lnTo>
                <a:lnTo>
                  <a:pt x="272795" y="97536"/>
                </a:lnTo>
                <a:close/>
              </a:path>
              <a:path w="303529" h="97789">
                <a:moveTo>
                  <a:pt x="32003" y="97536"/>
                </a:moveTo>
                <a:lnTo>
                  <a:pt x="2285" y="65913"/>
                </a:lnTo>
                <a:lnTo>
                  <a:pt x="0" y="48768"/>
                </a:lnTo>
                <a:lnTo>
                  <a:pt x="571" y="39909"/>
                </a:lnTo>
                <a:lnTo>
                  <a:pt x="24574" y="2833"/>
                </a:lnTo>
                <a:lnTo>
                  <a:pt x="32003" y="0"/>
                </a:lnTo>
                <a:lnTo>
                  <a:pt x="33527" y="4572"/>
                </a:lnTo>
                <a:lnTo>
                  <a:pt x="24383" y="6096"/>
                </a:lnTo>
                <a:lnTo>
                  <a:pt x="19812" y="12192"/>
                </a:lnTo>
                <a:lnTo>
                  <a:pt x="9143" y="48768"/>
                </a:lnTo>
                <a:lnTo>
                  <a:pt x="9667" y="57364"/>
                </a:lnTo>
                <a:lnTo>
                  <a:pt x="33527" y="92964"/>
                </a:lnTo>
                <a:lnTo>
                  <a:pt x="32003" y="97536"/>
                </a:lnTo>
                <a:close/>
              </a:path>
            </a:pathLst>
          </a:custGeom>
          <a:solidFill>
            <a:srgbClr val="000000"/>
          </a:solidFill>
        </p:spPr>
        <p:txBody>
          <a:bodyPr wrap="square" lIns="0" tIns="0" rIns="0" bIns="0" rtlCol="0"/>
          <a:lstStyle/>
          <a:p/>
        </p:txBody>
      </p:sp>
      <p:sp>
        <p:nvSpPr>
          <p:cNvPr id="25" name="object 25"/>
          <p:cNvSpPr/>
          <p:nvPr/>
        </p:nvSpPr>
        <p:spPr>
          <a:xfrm>
            <a:off x="3576828" y="6452615"/>
            <a:ext cx="675640" cy="97790"/>
          </a:xfrm>
          <a:custGeom>
            <a:avLst/>
            <a:gdLst/>
            <a:ahLst/>
            <a:cxnLst/>
            <a:rect l="l" t="t" r="r" b="b"/>
            <a:pathLst>
              <a:path w="675639" h="97790">
                <a:moveTo>
                  <a:pt x="644652" y="97536"/>
                </a:moveTo>
                <a:lnTo>
                  <a:pt x="643128" y="92964"/>
                </a:lnTo>
                <a:lnTo>
                  <a:pt x="650748" y="91440"/>
                </a:lnTo>
                <a:lnTo>
                  <a:pt x="656844" y="85344"/>
                </a:lnTo>
                <a:lnTo>
                  <a:pt x="659892" y="77724"/>
                </a:lnTo>
                <a:lnTo>
                  <a:pt x="662773" y="71699"/>
                </a:lnTo>
                <a:lnTo>
                  <a:pt x="664654" y="64960"/>
                </a:lnTo>
                <a:lnTo>
                  <a:pt x="665678" y="57364"/>
                </a:lnTo>
                <a:lnTo>
                  <a:pt x="665988" y="48768"/>
                </a:lnTo>
                <a:lnTo>
                  <a:pt x="665678" y="40171"/>
                </a:lnTo>
                <a:lnTo>
                  <a:pt x="664654" y="32575"/>
                </a:lnTo>
                <a:lnTo>
                  <a:pt x="662773" y="25836"/>
                </a:lnTo>
                <a:lnTo>
                  <a:pt x="659892" y="19812"/>
                </a:lnTo>
                <a:lnTo>
                  <a:pt x="656844" y="12192"/>
                </a:lnTo>
                <a:lnTo>
                  <a:pt x="650748" y="6096"/>
                </a:lnTo>
                <a:lnTo>
                  <a:pt x="643128" y="4572"/>
                </a:lnTo>
                <a:lnTo>
                  <a:pt x="644652" y="0"/>
                </a:lnTo>
                <a:lnTo>
                  <a:pt x="673036" y="31623"/>
                </a:lnTo>
                <a:lnTo>
                  <a:pt x="675132" y="48768"/>
                </a:lnTo>
                <a:lnTo>
                  <a:pt x="674584" y="57626"/>
                </a:lnTo>
                <a:lnTo>
                  <a:pt x="651224" y="94916"/>
                </a:lnTo>
                <a:lnTo>
                  <a:pt x="644652" y="97536"/>
                </a:lnTo>
                <a:close/>
              </a:path>
              <a:path w="675639" h="97790">
                <a:moveTo>
                  <a:pt x="32004" y="97536"/>
                </a:moveTo>
                <a:lnTo>
                  <a:pt x="2285" y="65913"/>
                </a:lnTo>
                <a:lnTo>
                  <a:pt x="0" y="48768"/>
                </a:lnTo>
                <a:lnTo>
                  <a:pt x="571" y="39909"/>
                </a:lnTo>
                <a:lnTo>
                  <a:pt x="24574" y="2833"/>
                </a:lnTo>
                <a:lnTo>
                  <a:pt x="32004" y="0"/>
                </a:lnTo>
                <a:lnTo>
                  <a:pt x="33527" y="4572"/>
                </a:lnTo>
                <a:lnTo>
                  <a:pt x="24383" y="6096"/>
                </a:lnTo>
                <a:lnTo>
                  <a:pt x="19812" y="12192"/>
                </a:lnTo>
                <a:lnTo>
                  <a:pt x="9143" y="48768"/>
                </a:lnTo>
                <a:lnTo>
                  <a:pt x="9667" y="57364"/>
                </a:lnTo>
                <a:lnTo>
                  <a:pt x="33527" y="92964"/>
                </a:lnTo>
                <a:lnTo>
                  <a:pt x="32004" y="97536"/>
                </a:lnTo>
                <a:close/>
              </a:path>
            </a:pathLst>
          </a:custGeom>
          <a:solidFill>
            <a:srgbClr val="000000"/>
          </a:solidFill>
        </p:spPr>
        <p:txBody>
          <a:bodyPr wrap="square" lIns="0" tIns="0" rIns="0" bIns="0" rtlCol="0"/>
          <a:lstStyle/>
          <a:p/>
        </p:txBody>
      </p:sp>
      <p:sp>
        <p:nvSpPr>
          <p:cNvPr id="26" name="object 26"/>
          <p:cNvSpPr/>
          <p:nvPr/>
        </p:nvSpPr>
        <p:spPr>
          <a:xfrm>
            <a:off x="4270247" y="6452615"/>
            <a:ext cx="688975" cy="97790"/>
          </a:xfrm>
          <a:custGeom>
            <a:avLst/>
            <a:gdLst/>
            <a:ahLst/>
            <a:cxnLst/>
            <a:rect l="l" t="t" r="r" b="b"/>
            <a:pathLst>
              <a:path w="688975" h="97790">
                <a:moveTo>
                  <a:pt x="658368" y="97536"/>
                </a:moveTo>
                <a:lnTo>
                  <a:pt x="656844" y="92964"/>
                </a:lnTo>
                <a:lnTo>
                  <a:pt x="664464" y="91440"/>
                </a:lnTo>
                <a:lnTo>
                  <a:pt x="670560" y="85344"/>
                </a:lnTo>
                <a:lnTo>
                  <a:pt x="673608" y="77724"/>
                </a:lnTo>
                <a:lnTo>
                  <a:pt x="676489" y="71699"/>
                </a:lnTo>
                <a:lnTo>
                  <a:pt x="678370" y="64960"/>
                </a:lnTo>
                <a:lnTo>
                  <a:pt x="679394" y="57364"/>
                </a:lnTo>
                <a:lnTo>
                  <a:pt x="679704" y="48768"/>
                </a:lnTo>
                <a:lnTo>
                  <a:pt x="679394" y="40171"/>
                </a:lnTo>
                <a:lnTo>
                  <a:pt x="678370" y="32575"/>
                </a:lnTo>
                <a:lnTo>
                  <a:pt x="676489" y="25836"/>
                </a:lnTo>
                <a:lnTo>
                  <a:pt x="673608" y="19812"/>
                </a:lnTo>
                <a:lnTo>
                  <a:pt x="670560" y="12192"/>
                </a:lnTo>
                <a:lnTo>
                  <a:pt x="664464" y="6096"/>
                </a:lnTo>
                <a:lnTo>
                  <a:pt x="656844" y="4572"/>
                </a:lnTo>
                <a:lnTo>
                  <a:pt x="658368" y="0"/>
                </a:lnTo>
                <a:lnTo>
                  <a:pt x="686752" y="31623"/>
                </a:lnTo>
                <a:lnTo>
                  <a:pt x="688848" y="48768"/>
                </a:lnTo>
                <a:lnTo>
                  <a:pt x="688300" y="57626"/>
                </a:lnTo>
                <a:lnTo>
                  <a:pt x="664940" y="94916"/>
                </a:lnTo>
                <a:lnTo>
                  <a:pt x="658368" y="97536"/>
                </a:lnTo>
                <a:close/>
              </a:path>
              <a:path w="688975" h="97790">
                <a:moveTo>
                  <a:pt x="32004" y="97536"/>
                </a:moveTo>
                <a:lnTo>
                  <a:pt x="2285" y="65913"/>
                </a:lnTo>
                <a:lnTo>
                  <a:pt x="0" y="48768"/>
                </a:lnTo>
                <a:lnTo>
                  <a:pt x="571" y="39909"/>
                </a:lnTo>
                <a:lnTo>
                  <a:pt x="24574" y="2833"/>
                </a:lnTo>
                <a:lnTo>
                  <a:pt x="32004" y="0"/>
                </a:lnTo>
                <a:lnTo>
                  <a:pt x="33528" y="4572"/>
                </a:lnTo>
                <a:lnTo>
                  <a:pt x="24384" y="6096"/>
                </a:lnTo>
                <a:lnTo>
                  <a:pt x="19812" y="12192"/>
                </a:lnTo>
                <a:lnTo>
                  <a:pt x="9143" y="48768"/>
                </a:lnTo>
                <a:lnTo>
                  <a:pt x="9667" y="57364"/>
                </a:lnTo>
                <a:lnTo>
                  <a:pt x="33528" y="92964"/>
                </a:lnTo>
                <a:lnTo>
                  <a:pt x="32004" y="97536"/>
                </a:lnTo>
                <a:close/>
              </a:path>
            </a:pathLst>
          </a:custGeom>
          <a:solidFill>
            <a:srgbClr val="000000"/>
          </a:solidFill>
        </p:spPr>
        <p:txBody>
          <a:bodyPr wrap="square" lIns="0" tIns="0" rIns="0" bIns="0" rtlCol="0"/>
          <a:lstStyle/>
          <a:p/>
        </p:txBody>
      </p:sp>
      <p:sp>
        <p:nvSpPr>
          <p:cNvPr id="27" name="object 27"/>
          <p:cNvSpPr txBox="1"/>
          <p:nvPr/>
        </p:nvSpPr>
        <p:spPr>
          <a:xfrm>
            <a:off x="3421845" y="6221616"/>
            <a:ext cx="1536065" cy="342900"/>
          </a:xfrm>
          <a:prstGeom prst="rect">
            <a:avLst/>
          </a:prstGeom>
        </p:spPr>
        <p:txBody>
          <a:bodyPr wrap="square" lIns="0" tIns="48260" rIns="0" bIns="0" rtlCol="0" vert="horz">
            <a:spAutoFit/>
          </a:bodyPr>
          <a:lstStyle/>
          <a:p>
            <a:pPr algn="ctr" marL="33020">
              <a:lnSpc>
                <a:spcPct val="100000"/>
              </a:lnSpc>
              <a:spcBef>
                <a:spcPts val="380"/>
              </a:spcBef>
            </a:pPr>
            <a:r>
              <a:rPr dirty="0" sz="800" spc="95">
                <a:latin typeface="Cambria"/>
                <a:cs typeface="Cambria"/>
              </a:rPr>
              <a:t>-1.o58klf</a:t>
            </a:r>
            <a:r>
              <a:rPr dirty="0" sz="800" spc="275">
                <a:latin typeface="Cambria"/>
                <a:cs typeface="Cambria"/>
              </a:rPr>
              <a:t> </a:t>
            </a:r>
            <a:r>
              <a:rPr dirty="0" sz="800" spc="100">
                <a:latin typeface="Cambria"/>
                <a:cs typeface="Cambria"/>
              </a:rPr>
              <a:t>11ft</a:t>
            </a:r>
            <a:endParaRPr sz="800">
              <a:latin typeface="Cambria"/>
              <a:cs typeface="Cambria"/>
            </a:endParaRPr>
          </a:p>
          <a:p>
            <a:pPr algn="ctr" marR="5080">
              <a:lnSpc>
                <a:spcPct val="100000"/>
              </a:lnSpc>
              <a:spcBef>
                <a:spcPts val="290"/>
              </a:spcBef>
            </a:pPr>
            <a:r>
              <a:rPr dirty="0" sz="800" spc="35">
                <a:latin typeface="Cambria"/>
                <a:cs typeface="Cambria"/>
              </a:rPr>
              <a:t>24 </a:t>
            </a:r>
            <a:r>
              <a:rPr dirty="0" sz="800" spc="40">
                <a:latin typeface="Cambria"/>
                <a:cs typeface="Cambria"/>
              </a:rPr>
              <a:t>558o.731ksi </a:t>
            </a:r>
            <a:r>
              <a:rPr dirty="0" sz="800" spc="35">
                <a:latin typeface="Cambria"/>
                <a:cs typeface="Cambria"/>
              </a:rPr>
              <a:t>734356.oi</a:t>
            </a:r>
            <a:r>
              <a:rPr dirty="0" sz="800" spc="180">
                <a:latin typeface="Cambria"/>
                <a:cs typeface="Cambria"/>
              </a:rPr>
              <a:t> </a:t>
            </a:r>
            <a:r>
              <a:rPr dirty="0" baseline="21367" sz="975" spc="67">
                <a:latin typeface="Cambria"/>
                <a:cs typeface="Cambria"/>
              </a:rPr>
              <a:t>4</a:t>
            </a:r>
            <a:endParaRPr baseline="21367" sz="975">
              <a:latin typeface="Cambria"/>
              <a:cs typeface="Cambria"/>
            </a:endParaRPr>
          </a:p>
        </p:txBody>
      </p:sp>
      <p:sp>
        <p:nvSpPr>
          <p:cNvPr id="28" name="object 28"/>
          <p:cNvSpPr/>
          <p:nvPr/>
        </p:nvSpPr>
        <p:spPr>
          <a:xfrm>
            <a:off x="3445764" y="6416040"/>
            <a:ext cx="1522730" cy="0"/>
          </a:xfrm>
          <a:custGeom>
            <a:avLst/>
            <a:gdLst/>
            <a:ahLst/>
            <a:cxnLst/>
            <a:rect l="l" t="t" r="r" b="b"/>
            <a:pathLst>
              <a:path w="1522729" h="0">
                <a:moveTo>
                  <a:pt x="0" y="0"/>
                </a:moveTo>
                <a:lnTo>
                  <a:pt x="1522475" y="0"/>
                </a:lnTo>
              </a:path>
            </a:pathLst>
          </a:custGeom>
          <a:ln w="9144">
            <a:solidFill>
              <a:srgbClr val="000000"/>
            </a:solidFill>
          </a:ln>
        </p:spPr>
        <p:txBody>
          <a:bodyPr wrap="square" lIns="0" tIns="0" rIns="0" bIns="0" rtlCol="0"/>
          <a:lstStyle/>
          <a:p/>
        </p:txBody>
      </p:sp>
      <p:sp>
        <p:nvSpPr>
          <p:cNvPr id="29" name="object 29"/>
          <p:cNvSpPr/>
          <p:nvPr/>
        </p:nvSpPr>
        <p:spPr>
          <a:xfrm>
            <a:off x="5137403" y="6348984"/>
            <a:ext cx="393700" cy="134620"/>
          </a:xfrm>
          <a:custGeom>
            <a:avLst/>
            <a:gdLst/>
            <a:ahLst/>
            <a:cxnLst/>
            <a:rect l="l" t="t" r="r" b="b"/>
            <a:pathLst>
              <a:path w="393700" h="134620">
                <a:moveTo>
                  <a:pt x="350520" y="134112"/>
                </a:moveTo>
                <a:lnTo>
                  <a:pt x="348996" y="128016"/>
                </a:lnTo>
                <a:lnTo>
                  <a:pt x="356663" y="124896"/>
                </a:lnTo>
                <a:lnTo>
                  <a:pt x="363474" y="120205"/>
                </a:lnTo>
                <a:lnTo>
                  <a:pt x="380666" y="77533"/>
                </a:lnTo>
                <a:lnTo>
                  <a:pt x="381000" y="65532"/>
                </a:lnTo>
                <a:lnTo>
                  <a:pt x="380666" y="54411"/>
                </a:lnTo>
                <a:lnTo>
                  <a:pt x="363474" y="12954"/>
                </a:lnTo>
                <a:lnTo>
                  <a:pt x="348996" y="4572"/>
                </a:lnTo>
                <a:lnTo>
                  <a:pt x="350520" y="0"/>
                </a:lnTo>
                <a:lnTo>
                  <a:pt x="382524" y="22860"/>
                </a:lnTo>
                <a:lnTo>
                  <a:pt x="393192" y="67056"/>
                </a:lnTo>
                <a:lnTo>
                  <a:pt x="392596" y="79295"/>
                </a:lnTo>
                <a:lnTo>
                  <a:pt x="376237" y="118038"/>
                </a:lnTo>
                <a:lnTo>
                  <a:pt x="360235" y="130087"/>
                </a:lnTo>
                <a:lnTo>
                  <a:pt x="350520" y="134112"/>
                </a:lnTo>
                <a:close/>
              </a:path>
              <a:path w="393700" h="134620">
                <a:moveTo>
                  <a:pt x="42671" y="134112"/>
                </a:moveTo>
                <a:lnTo>
                  <a:pt x="10667" y="109728"/>
                </a:lnTo>
                <a:lnTo>
                  <a:pt x="0" y="67056"/>
                </a:lnTo>
                <a:lnTo>
                  <a:pt x="595" y="54792"/>
                </a:lnTo>
                <a:lnTo>
                  <a:pt x="16954" y="14573"/>
                </a:lnTo>
                <a:lnTo>
                  <a:pt x="42671" y="0"/>
                </a:lnTo>
                <a:lnTo>
                  <a:pt x="44195" y="4572"/>
                </a:lnTo>
                <a:lnTo>
                  <a:pt x="36528" y="8334"/>
                </a:lnTo>
                <a:lnTo>
                  <a:pt x="29717" y="12954"/>
                </a:lnTo>
                <a:lnTo>
                  <a:pt x="12525" y="54411"/>
                </a:lnTo>
                <a:lnTo>
                  <a:pt x="12191" y="65532"/>
                </a:lnTo>
                <a:lnTo>
                  <a:pt x="12525" y="77533"/>
                </a:lnTo>
                <a:lnTo>
                  <a:pt x="24050" y="114085"/>
                </a:lnTo>
                <a:lnTo>
                  <a:pt x="44195" y="128016"/>
                </a:lnTo>
                <a:lnTo>
                  <a:pt x="42671" y="134112"/>
                </a:lnTo>
                <a:close/>
              </a:path>
            </a:pathLst>
          </a:custGeom>
          <a:solidFill>
            <a:srgbClr val="000000"/>
          </a:solidFill>
        </p:spPr>
        <p:txBody>
          <a:bodyPr wrap="square" lIns="0" tIns="0" rIns="0" bIns="0" rtlCol="0"/>
          <a:lstStyle/>
          <a:p/>
        </p:txBody>
      </p:sp>
      <p:sp>
        <p:nvSpPr>
          <p:cNvPr id="30" name="object 30"/>
          <p:cNvSpPr txBox="1"/>
          <p:nvPr/>
        </p:nvSpPr>
        <p:spPr>
          <a:xfrm>
            <a:off x="4967260" y="6301154"/>
            <a:ext cx="1190625" cy="199390"/>
          </a:xfrm>
          <a:prstGeom prst="rect">
            <a:avLst/>
          </a:prstGeom>
        </p:spPr>
        <p:txBody>
          <a:bodyPr wrap="square" lIns="0" tIns="11430" rIns="0" bIns="0" rtlCol="0" vert="horz">
            <a:spAutoFit/>
          </a:bodyPr>
          <a:lstStyle/>
          <a:p>
            <a:pPr marL="25400">
              <a:lnSpc>
                <a:spcPct val="100000"/>
              </a:lnSpc>
              <a:spcBef>
                <a:spcPts val="90"/>
              </a:spcBef>
            </a:pPr>
            <a:r>
              <a:rPr dirty="0" sz="1150" spc="-5">
                <a:latin typeface="Cambria"/>
                <a:cs typeface="Cambria"/>
              </a:rPr>
              <a:t>[3 </a:t>
            </a:r>
            <a:r>
              <a:rPr dirty="0" sz="1150" spc="-10">
                <a:latin typeface="Cambria"/>
                <a:cs typeface="Cambria"/>
              </a:rPr>
              <a:t>11𝑓𝑡 </a:t>
            </a:r>
            <a:r>
              <a:rPr dirty="0" baseline="31250" sz="1200" spc="30">
                <a:latin typeface="Cambria"/>
                <a:cs typeface="Cambria"/>
              </a:rPr>
              <a:t>2</a:t>
            </a:r>
            <a:r>
              <a:rPr dirty="0" sz="1150" spc="20">
                <a:latin typeface="Cambria"/>
                <a:cs typeface="Cambria"/>
              </a:rPr>
              <a:t>(11𝑓𝑡</a:t>
            </a:r>
            <a:r>
              <a:rPr dirty="0" sz="1150" spc="-40">
                <a:latin typeface="Cambria"/>
                <a:cs typeface="Cambria"/>
              </a:rPr>
              <a:t> </a:t>
            </a:r>
            <a:r>
              <a:rPr dirty="0" sz="1150" spc="210">
                <a:latin typeface="Cambria"/>
                <a:cs typeface="Cambria"/>
              </a:rPr>
              <a:t>+</a:t>
            </a:r>
            <a:endParaRPr sz="1150">
              <a:latin typeface="Cambria"/>
              <a:cs typeface="Cambria"/>
            </a:endParaRPr>
          </a:p>
        </p:txBody>
      </p:sp>
      <p:sp>
        <p:nvSpPr>
          <p:cNvPr id="31" name="object 31"/>
          <p:cNvSpPr/>
          <p:nvPr/>
        </p:nvSpPr>
        <p:spPr>
          <a:xfrm>
            <a:off x="1354836" y="6641592"/>
            <a:ext cx="745490" cy="134620"/>
          </a:xfrm>
          <a:custGeom>
            <a:avLst/>
            <a:gdLst/>
            <a:ahLst/>
            <a:cxnLst/>
            <a:rect l="l" t="t" r="r" b="b"/>
            <a:pathLst>
              <a:path w="745489" h="134620">
                <a:moveTo>
                  <a:pt x="702564" y="134112"/>
                </a:moveTo>
                <a:lnTo>
                  <a:pt x="701040" y="128016"/>
                </a:lnTo>
                <a:lnTo>
                  <a:pt x="708707" y="124896"/>
                </a:lnTo>
                <a:lnTo>
                  <a:pt x="715518" y="120205"/>
                </a:lnTo>
                <a:lnTo>
                  <a:pt x="732710" y="77533"/>
                </a:lnTo>
                <a:lnTo>
                  <a:pt x="733044" y="65532"/>
                </a:lnTo>
                <a:lnTo>
                  <a:pt x="732710" y="54411"/>
                </a:lnTo>
                <a:lnTo>
                  <a:pt x="715518" y="12954"/>
                </a:lnTo>
                <a:lnTo>
                  <a:pt x="701040" y="4572"/>
                </a:lnTo>
                <a:lnTo>
                  <a:pt x="702564" y="0"/>
                </a:lnTo>
                <a:lnTo>
                  <a:pt x="734568" y="22860"/>
                </a:lnTo>
                <a:lnTo>
                  <a:pt x="745236" y="67056"/>
                </a:lnTo>
                <a:lnTo>
                  <a:pt x="744640" y="79295"/>
                </a:lnTo>
                <a:lnTo>
                  <a:pt x="728281" y="118038"/>
                </a:lnTo>
                <a:lnTo>
                  <a:pt x="712279" y="130087"/>
                </a:lnTo>
                <a:lnTo>
                  <a:pt x="702564" y="134112"/>
                </a:lnTo>
                <a:close/>
              </a:path>
              <a:path w="745489" h="134620">
                <a:moveTo>
                  <a:pt x="42672" y="134112"/>
                </a:moveTo>
                <a:lnTo>
                  <a:pt x="10668" y="109728"/>
                </a:lnTo>
                <a:lnTo>
                  <a:pt x="0" y="67056"/>
                </a:lnTo>
                <a:lnTo>
                  <a:pt x="595" y="54792"/>
                </a:lnTo>
                <a:lnTo>
                  <a:pt x="16954" y="14573"/>
                </a:lnTo>
                <a:lnTo>
                  <a:pt x="42672" y="0"/>
                </a:lnTo>
                <a:lnTo>
                  <a:pt x="44195" y="4572"/>
                </a:lnTo>
                <a:lnTo>
                  <a:pt x="36528" y="8334"/>
                </a:lnTo>
                <a:lnTo>
                  <a:pt x="29718" y="12954"/>
                </a:lnTo>
                <a:lnTo>
                  <a:pt x="12525" y="54411"/>
                </a:lnTo>
                <a:lnTo>
                  <a:pt x="12191" y="65532"/>
                </a:lnTo>
                <a:lnTo>
                  <a:pt x="12525" y="77533"/>
                </a:lnTo>
                <a:lnTo>
                  <a:pt x="24050" y="114085"/>
                </a:lnTo>
                <a:lnTo>
                  <a:pt x="44195" y="128016"/>
                </a:lnTo>
                <a:lnTo>
                  <a:pt x="42672" y="134112"/>
                </a:lnTo>
                <a:close/>
              </a:path>
            </a:pathLst>
          </a:custGeom>
          <a:solidFill>
            <a:srgbClr val="000000"/>
          </a:solidFill>
        </p:spPr>
        <p:txBody>
          <a:bodyPr wrap="square" lIns="0" tIns="0" rIns="0" bIns="0" rtlCol="0"/>
          <a:lstStyle/>
          <a:p/>
        </p:txBody>
      </p:sp>
      <p:sp>
        <p:nvSpPr>
          <p:cNvPr id="32" name="object 32"/>
          <p:cNvSpPr/>
          <p:nvPr/>
        </p:nvSpPr>
        <p:spPr>
          <a:xfrm>
            <a:off x="2365247" y="6641592"/>
            <a:ext cx="745490" cy="134620"/>
          </a:xfrm>
          <a:custGeom>
            <a:avLst/>
            <a:gdLst/>
            <a:ahLst/>
            <a:cxnLst/>
            <a:rect l="l" t="t" r="r" b="b"/>
            <a:pathLst>
              <a:path w="745489" h="134620">
                <a:moveTo>
                  <a:pt x="702564" y="134112"/>
                </a:moveTo>
                <a:lnTo>
                  <a:pt x="701040" y="128016"/>
                </a:lnTo>
                <a:lnTo>
                  <a:pt x="708707" y="124896"/>
                </a:lnTo>
                <a:lnTo>
                  <a:pt x="715518" y="120205"/>
                </a:lnTo>
                <a:lnTo>
                  <a:pt x="732710" y="77533"/>
                </a:lnTo>
                <a:lnTo>
                  <a:pt x="733044" y="65532"/>
                </a:lnTo>
                <a:lnTo>
                  <a:pt x="732710" y="54411"/>
                </a:lnTo>
                <a:lnTo>
                  <a:pt x="715518" y="12954"/>
                </a:lnTo>
                <a:lnTo>
                  <a:pt x="701040" y="4572"/>
                </a:lnTo>
                <a:lnTo>
                  <a:pt x="702564" y="0"/>
                </a:lnTo>
                <a:lnTo>
                  <a:pt x="734568" y="22860"/>
                </a:lnTo>
                <a:lnTo>
                  <a:pt x="745236" y="67056"/>
                </a:lnTo>
                <a:lnTo>
                  <a:pt x="744640" y="79295"/>
                </a:lnTo>
                <a:lnTo>
                  <a:pt x="728281" y="118038"/>
                </a:lnTo>
                <a:lnTo>
                  <a:pt x="712279" y="130087"/>
                </a:lnTo>
                <a:lnTo>
                  <a:pt x="702564" y="134112"/>
                </a:lnTo>
                <a:close/>
              </a:path>
              <a:path w="745489" h="134620">
                <a:moveTo>
                  <a:pt x="42672" y="134112"/>
                </a:moveTo>
                <a:lnTo>
                  <a:pt x="10668" y="109728"/>
                </a:lnTo>
                <a:lnTo>
                  <a:pt x="0" y="67056"/>
                </a:lnTo>
                <a:lnTo>
                  <a:pt x="595" y="54792"/>
                </a:lnTo>
                <a:lnTo>
                  <a:pt x="16954" y="14573"/>
                </a:lnTo>
                <a:lnTo>
                  <a:pt x="42672" y="0"/>
                </a:lnTo>
                <a:lnTo>
                  <a:pt x="44195" y="4572"/>
                </a:lnTo>
                <a:lnTo>
                  <a:pt x="36528" y="8334"/>
                </a:lnTo>
                <a:lnTo>
                  <a:pt x="29718" y="12954"/>
                </a:lnTo>
                <a:lnTo>
                  <a:pt x="12525" y="54411"/>
                </a:lnTo>
                <a:lnTo>
                  <a:pt x="12191" y="65532"/>
                </a:lnTo>
                <a:lnTo>
                  <a:pt x="12525" y="77533"/>
                </a:lnTo>
                <a:lnTo>
                  <a:pt x="24050" y="114085"/>
                </a:lnTo>
                <a:lnTo>
                  <a:pt x="44195" y="128016"/>
                </a:lnTo>
                <a:lnTo>
                  <a:pt x="42672" y="134112"/>
                </a:lnTo>
                <a:close/>
              </a:path>
            </a:pathLst>
          </a:custGeom>
          <a:solidFill>
            <a:srgbClr val="000000"/>
          </a:solidFill>
        </p:spPr>
        <p:txBody>
          <a:bodyPr wrap="square" lIns="0" tIns="0" rIns="0" bIns="0" rtlCol="0"/>
          <a:lstStyle/>
          <a:p/>
        </p:txBody>
      </p:sp>
      <p:sp>
        <p:nvSpPr>
          <p:cNvPr id="33" name="object 33"/>
          <p:cNvSpPr txBox="1"/>
          <p:nvPr/>
        </p:nvSpPr>
        <p:spPr>
          <a:xfrm>
            <a:off x="1236484" y="6593795"/>
            <a:ext cx="2045970" cy="199390"/>
          </a:xfrm>
          <a:prstGeom prst="rect">
            <a:avLst/>
          </a:prstGeom>
        </p:spPr>
        <p:txBody>
          <a:bodyPr wrap="square" lIns="0" tIns="11430" rIns="0" bIns="0" rtlCol="0" vert="horz">
            <a:spAutoFit/>
          </a:bodyPr>
          <a:lstStyle/>
          <a:p>
            <a:pPr marL="25400">
              <a:lnSpc>
                <a:spcPct val="100000"/>
              </a:lnSpc>
              <a:spcBef>
                <a:spcPts val="90"/>
              </a:spcBef>
            </a:pPr>
            <a:r>
              <a:rPr dirty="0" sz="1150" spc="-10">
                <a:latin typeface="Cambria"/>
                <a:cs typeface="Cambria"/>
              </a:rPr>
              <a:t>2 140.995𝑓𝑡 </a:t>
            </a:r>
            <a:r>
              <a:rPr dirty="0" sz="1150" spc="70">
                <a:latin typeface="Cambria"/>
                <a:cs typeface="Cambria"/>
              </a:rPr>
              <a:t>) </a:t>
            </a:r>
            <a:r>
              <a:rPr dirty="0" sz="1150" spc="210">
                <a:latin typeface="Cambria"/>
                <a:cs typeface="Cambria"/>
              </a:rPr>
              <a:t>− </a:t>
            </a:r>
            <a:r>
              <a:rPr dirty="0" sz="1150" spc="-10">
                <a:latin typeface="Cambria"/>
                <a:cs typeface="Cambria"/>
              </a:rPr>
              <a:t>140.995𝑓𝑡</a:t>
            </a:r>
            <a:r>
              <a:rPr dirty="0" sz="1150" spc="-35">
                <a:latin typeface="Cambria"/>
                <a:cs typeface="Cambria"/>
              </a:rPr>
              <a:t> </a:t>
            </a:r>
            <a:r>
              <a:rPr dirty="0" baseline="31250" sz="1200" spc="60">
                <a:latin typeface="Cambria"/>
                <a:cs typeface="Cambria"/>
              </a:rPr>
              <a:t>3</a:t>
            </a:r>
            <a:r>
              <a:rPr dirty="0" sz="1150" spc="40">
                <a:latin typeface="Cambria"/>
                <a:cs typeface="Cambria"/>
              </a:rPr>
              <a:t>]</a:t>
            </a:r>
            <a:endParaRPr sz="1150">
              <a:latin typeface="Cambria"/>
              <a:cs typeface="Cambria"/>
            </a:endParaRPr>
          </a:p>
        </p:txBody>
      </p:sp>
      <p:sp>
        <p:nvSpPr>
          <p:cNvPr id="34" name="object 34"/>
          <p:cNvSpPr/>
          <p:nvPr/>
        </p:nvSpPr>
        <p:spPr>
          <a:xfrm>
            <a:off x="3279647" y="6589776"/>
            <a:ext cx="530860" cy="239395"/>
          </a:xfrm>
          <a:custGeom>
            <a:avLst/>
            <a:gdLst/>
            <a:ahLst/>
            <a:cxnLst/>
            <a:rect l="l" t="t" r="r" b="b"/>
            <a:pathLst>
              <a:path w="530860" h="239395">
                <a:moveTo>
                  <a:pt x="478536" y="239268"/>
                </a:moveTo>
                <a:lnTo>
                  <a:pt x="475488" y="233172"/>
                </a:lnTo>
                <a:lnTo>
                  <a:pt x="484965" y="226314"/>
                </a:lnTo>
                <a:lnTo>
                  <a:pt x="493014" y="217170"/>
                </a:lnTo>
                <a:lnTo>
                  <a:pt x="510849" y="175688"/>
                </a:lnTo>
                <a:lnTo>
                  <a:pt x="516636" y="120396"/>
                </a:lnTo>
                <a:lnTo>
                  <a:pt x="516040" y="99774"/>
                </a:lnTo>
                <a:lnTo>
                  <a:pt x="505968" y="48768"/>
                </a:lnTo>
                <a:lnTo>
                  <a:pt x="484965" y="13192"/>
                </a:lnTo>
                <a:lnTo>
                  <a:pt x="475488" y="6096"/>
                </a:lnTo>
                <a:lnTo>
                  <a:pt x="478536" y="0"/>
                </a:lnTo>
                <a:lnTo>
                  <a:pt x="508325" y="29575"/>
                </a:lnTo>
                <a:lnTo>
                  <a:pt x="526923" y="79438"/>
                </a:lnTo>
                <a:lnTo>
                  <a:pt x="530352" y="120396"/>
                </a:lnTo>
                <a:lnTo>
                  <a:pt x="529494" y="140636"/>
                </a:lnTo>
                <a:lnTo>
                  <a:pt x="522636" y="178260"/>
                </a:lnTo>
                <a:lnTo>
                  <a:pt x="499300" y="222313"/>
                </a:lnTo>
                <a:lnTo>
                  <a:pt x="489418" y="232148"/>
                </a:lnTo>
                <a:lnTo>
                  <a:pt x="478536" y="239268"/>
                </a:lnTo>
                <a:close/>
              </a:path>
              <a:path w="530860" h="239395">
                <a:moveTo>
                  <a:pt x="50292" y="239268"/>
                </a:moveTo>
                <a:lnTo>
                  <a:pt x="21145" y="209907"/>
                </a:lnTo>
                <a:lnTo>
                  <a:pt x="3429" y="160020"/>
                </a:lnTo>
                <a:lnTo>
                  <a:pt x="0" y="120396"/>
                </a:lnTo>
                <a:lnTo>
                  <a:pt x="857" y="99274"/>
                </a:lnTo>
                <a:lnTo>
                  <a:pt x="7715" y="61031"/>
                </a:lnTo>
                <a:lnTo>
                  <a:pt x="29718" y="17526"/>
                </a:lnTo>
                <a:lnTo>
                  <a:pt x="50292" y="0"/>
                </a:lnTo>
                <a:lnTo>
                  <a:pt x="53340" y="6096"/>
                </a:lnTo>
                <a:lnTo>
                  <a:pt x="44505" y="13192"/>
                </a:lnTo>
                <a:lnTo>
                  <a:pt x="36385" y="22860"/>
                </a:lnTo>
                <a:lnTo>
                  <a:pt x="18621" y="64246"/>
                </a:lnTo>
                <a:lnTo>
                  <a:pt x="12192" y="120396"/>
                </a:lnTo>
                <a:lnTo>
                  <a:pt x="13001" y="140160"/>
                </a:lnTo>
                <a:lnTo>
                  <a:pt x="22860" y="192024"/>
                </a:lnTo>
                <a:lnTo>
                  <a:pt x="44505" y="226314"/>
                </a:lnTo>
                <a:lnTo>
                  <a:pt x="53340" y="233172"/>
                </a:lnTo>
                <a:lnTo>
                  <a:pt x="50292" y="239268"/>
                </a:lnTo>
                <a:close/>
              </a:path>
            </a:pathLst>
          </a:custGeom>
          <a:solidFill>
            <a:srgbClr val="000000"/>
          </a:solidFill>
        </p:spPr>
        <p:txBody>
          <a:bodyPr wrap="square" lIns="0" tIns="0" rIns="0" bIns="0" rtlCol="0"/>
          <a:lstStyle/>
          <a:p/>
        </p:txBody>
      </p:sp>
      <p:sp>
        <p:nvSpPr>
          <p:cNvPr id="35" name="object 35"/>
          <p:cNvSpPr txBox="1"/>
          <p:nvPr/>
        </p:nvSpPr>
        <p:spPr>
          <a:xfrm>
            <a:off x="3694165" y="6526859"/>
            <a:ext cx="64769" cy="130175"/>
          </a:xfrm>
          <a:prstGeom prst="rect">
            <a:avLst/>
          </a:prstGeom>
        </p:spPr>
        <p:txBody>
          <a:bodyPr wrap="square" lIns="0" tIns="17145" rIns="0" bIns="0" rtlCol="0" vert="horz">
            <a:spAutoFit/>
          </a:bodyPr>
          <a:lstStyle/>
          <a:p>
            <a:pPr>
              <a:lnSpc>
                <a:spcPct val="100000"/>
              </a:lnSpc>
              <a:spcBef>
                <a:spcPts val="135"/>
              </a:spcBef>
            </a:pPr>
            <a:r>
              <a:rPr dirty="0" sz="650" spc="45">
                <a:latin typeface="Cambria"/>
                <a:cs typeface="Cambria"/>
              </a:rPr>
              <a:t>3</a:t>
            </a:r>
            <a:endParaRPr sz="650">
              <a:latin typeface="Cambria"/>
              <a:cs typeface="Cambria"/>
            </a:endParaRPr>
          </a:p>
        </p:txBody>
      </p:sp>
      <p:sp>
        <p:nvSpPr>
          <p:cNvPr id="36" name="object 36"/>
          <p:cNvSpPr txBox="1"/>
          <p:nvPr/>
        </p:nvSpPr>
        <p:spPr>
          <a:xfrm>
            <a:off x="3313634" y="6514268"/>
            <a:ext cx="383540" cy="342900"/>
          </a:xfrm>
          <a:prstGeom prst="rect">
            <a:avLst/>
          </a:prstGeom>
        </p:spPr>
        <p:txBody>
          <a:bodyPr wrap="square" lIns="0" tIns="48260" rIns="0" bIns="0" rtlCol="0" vert="horz">
            <a:spAutoFit/>
          </a:bodyPr>
          <a:lstStyle/>
          <a:p>
            <a:pPr marL="25400">
              <a:lnSpc>
                <a:spcPct val="100000"/>
              </a:lnSpc>
              <a:spcBef>
                <a:spcPts val="380"/>
              </a:spcBef>
            </a:pPr>
            <a:r>
              <a:rPr dirty="0" sz="800" spc="35">
                <a:latin typeface="Cambria"/>
                <a:cs typeface="Cambria"/>
              </a:rPr>
              <a:t>17</a:t>
            </a:r>
            <a:endParaRPr sz="800">
              <a:latin typeface="Cambria"/>
              <a:cs typeface="Cambria"/>
            </a:endParaRPr>
          </a:p>
          <a:p>
            <a:pPr marL="113664">
              <a:lnSpc>
                <a:spcPct val="100000"/>
              </a:lnSpc>
              <a:spcBef>
                <a:spcPts val="290"/>
              </a:spcBef>
            </a:pPr>
            <a:r>
              <a:rPr dirty="0" sz="800" spc="125">
                <a:latin typeface="Cambria"/>
                <a:cs typeface="Cambria"/>
              </a:rPr>
              <a:t>1ft</a:t>
            </a:r>
            <a:r>
              <a:rPr dirty="0" baseline="21367" sz="975" spc="187">
                <a:latin typeface="Cambria"/>
                <a:cs typeface="Cambria"/>
              </a:rPr>
              <a:t>3</a:t>
            </a:r>
            <a:endParaRPr baseline="21367" sz="975">
              <a:latin typeface="Cambria"/>
              <a:cs typeface="Cambria"/>
            </a:endParaRPr>
          </a:p>
        </p:txBody>
      </p:sp>
      <p:sp>
        <p:nvSpPr>
          <p:cNvPr id="37" name="object 37"/>
          <p:cNvSpPr/>
          <p:nvPr/>
        </p:nvSpPr>
        <p:spPr>
          <a:xfrm>
            <a:off x="3337560" y="6708648"/>
            <a:ext cx="413384" cy="0"/>
          </a:xfrm>
          <a:custGeom>
            <a:avLst/>
            <a:gdLst/>
            <a:ahLst/>
            <a:cxnLst/>
            <a:rect l="l" t="t" r="r" b="b"/>
            <a:pathLst>
              <a:path w="413385" h="0">
                <a:moveTo>
                  <a:pt x="0" y="0"/>
                </a:moveTo>
                <a:lnTo>
                  <a:pt x="413004" y="0"/>
                </a:lnTo>
              </a:path>
            </a:pathLst>
          </a:custGeom>
          <a:ln w="9143">
            <a:solidFill>
              <a:srgbClr val="000000"/>
            </a:solidFill>
          </a:ln>
        </p:spPr>
        <p:txBody>
          <a:bodyPr wrap="square" lIns="0" tIns="0" rIns="0" bIns="0" rtlCol="0"/>
          <a:lstStyle/>
          <a:p/>
        </p:txBody>
      </p:sp>
      <p:sp>
        <p:nvSpPr>
          <p:cNvPr id="38" name="object 38"/>
          <p:cNvSpPr txBox="1"/>
          <p:nvPr/>
        </p:nvSpPr>
        <p:spPr>
          <a:xfrm>
            <a:off x="3863344" y="6592292"/>
            <a:ext cx="675005" cy="199390"/>
          </a:xfrm>
          <a:prstGeom prst="rect">
            <a:avLst/>
          </a:prstGeom>
        </p:spPr>
        <p:txBody>
          <a:bodyPr wrap="square" lIns="0" tIns="11430" rIns="0" bIns="0" rtlCol="0" vert="horz">
            <a:spAutoFit/>
          </a:bodyPr>
          <a:lstStyle/>
          <a:p>
            <a:pPr>
              <a:lnSpc>
                <a:spcPct val="100000"/>
              </a:lnSpc>
              <a:spcBef>
                <a:spcPts val="90"/>
              </a:spcBef>
            </a:pPr>
            <a:r>
              <a:rPr dirty="0" sz="1150" spc="210">
                <a:latin typeface="Cambria"/>
                <a:cs typeface="Cambria"/>
              </a:rPr>
              <a:t>=</a:t>
            </a:r>
            <a:r>
              <a:rPr dirty="0" sz="1150" spc="-15">
                <a:latin typeface="Cambria"/>
                <a:cs typeface="Cambria"/>
              </a:rPr>
              <a:t> </a:t>
            </a:r>
            <a:r>
              <a:rPr dirty="0" sz="1150" spc="-5">
                <a:latin typeface="Cambria"/>
                <a:cs typeface="Cambria"/>
              </a:rPr>
              <a:t>0.551 𝑖𝑛</a:t>
            </a:r>
            <a:endParaRPr sz="1150">
              <a:latin typeface="Cambria"/>
              <a:cs typeface="Cambria"/>
            </a:endParaRPr>
          </a:p>
        </p:txBody>
      </p:sp>
      <p:sp>
        <p:nvSpPr>
          <p:cNvPr id="39" name="object 39"/>
          <p:cNvSpPr txBox="1"/>
          <p:nvPr/>
        </p:nvSpPr>
        <p:spPr>
          <a:xfrm>
            <a:off x="1342622" y="7025082"/>
            <a:ext cx="144145" cy="151765"/>
          </a:xfrm>
          <a:prstGeom prst="rect">
            <a:avLst/>
          </a:prstGeom>
        </p:spPr>
        <p:txBody>
          <a:bodyPr wrap="square" lIns="0" tIns="15875" rIns="0" bIns="0" rtlCol="0" vert="horz">
            <a:spAutoFit/>
          </a:bodyPr>
          <a:lstStyle/>
          <a:p>
            <a:pPr>
              <a:lnSpc>
                <a:spcPct val="100000"/>
              </a:lnSpc>
              <a:spcBef>
                <a:spcPts val="125"/>
              </a:spcBef>
            </a:pPr>
            <a:r>
              <a:rPr dirty="0" sz="800" spc="155">
                <a:latin typeface="Cambria"/>
                <a:cs typeface="Cambria"/>
              </a:rPr>
              <a:t>g</a:t>
            </a:r>
            <a:r>
              <a:rPr dirty="0" sz="800" spc="35">
                <a:latin typeface="Cambria"/>
                <a:cs typeface="Cambria"/>
              </a:rPr>
              <a:t>2</a:t>
            </a:r>
            <a:endParaRPr sz="800">
              <a:latin typeface="Cambria"/>
              <a:cs typeface="Cambria"/>
            </a:endParaRPr>
          </a:p>
        </p:txBody>
      </p:sp>
      <p:sp>
        <p:nvSpPr>
          <p:cNvPr id="40" name="object 40"/>
          <p:cNvSpPr txBox="1"/>
          <p:nvPr/>
        </p:nvSpPr>
        <p:spPr>
          <a:xfrm>
            <a:off x="1016505" y="6956514"/>
            <a:ext cx="584200" cy="199390"/>
          </a:xfrm>
          <a:prstGeom prst="rect">
            <a:avLst/>
          </a:prstGeom>
        </p:spPr>
        <p:txBody>
          <a:bodyPr wrap="square" lIns="0" tIns="11430" rIns="0" bIns="0" rtlCol="0" vert="horz">
            <a:spAutoFit/>
          </a:bodyPr>
          <a:lstStyle/>
          <a:p>
            <a:pPr marL="245110" indent="-245745">
              <a:lnSpc>
                <a:spcPct val="100000"/>
              </a:lnSpc>
              <a:spcBef>
                <a:spcPts val="90"/>
              </a:spcBef>
              <a:buFont typeface="Arial"/>
              <a:buChar char="•"/>
              <a:tabLst>
                <a:tab pos="245110" algn="l"/>
                <a:tab pos="245745" algn="l"/>
                <a:tab pos="462915" algn="l"/>
              </a:tabLst>
            </a:pPr>
            <a:r>
              <a:rPr dirty="0" sz="1150" spc="-10">
                <a:latin typeface="Cambria"/>
                <a:cs typeface="Cambria"/>
              </a:rPr>
              <a:t>∆</a:t>
            </a:r>
            <a:r>
              <a:rPr dirty="0" sz="1150" spc="-10">
                <a:latin typeface="Cambria"/>
                <a:cs typeface="Cambria"/>
              </a:rPr>
              <a:t>	</a:t>
            </a:r>
            <a:r>
              <a:rPr dirty="0" sz="1150" spc="210">
                <a:latin typeface="Cambria"/>
                <a:cs typeface="Cambria"/>
              </a:rPr>
              <a:t>=</a:t>
            </a:r>
            <a:endParaRPr sz="1150">
              <a:latin typeface="Cambria"/>
              <a:cs typeface="Cambria"/>
            </a:endParaRPr>
          </a:p>
        </p:txBody>
      </p:sp>
      <p:sp>
        <p:nvSpPr>
          <p:cNvPr id="41" name="object 41"/>
          <p:cNvSpPr txBox="1"/>
          <p:nvPr/>
        </p:nvSpPr>
        <p:spPr>
          <a:xfrm>
            <a:off x="1600708" y="6901621"/>
            <a:ext cx="1048385" cy="151765"/>
          </a:xfrm>
          <a:prstGeom prst="rect">
            <a:avLst/>
          </a:prstGeom>
        </p:spPr>
        <p:txBody>
          <a:bodyPr wrap="square" lIns="0" tIns="15875" rIns="0" bIns="0" rtlCol="0" vert="horz">
            <a:spAutoFit/>
          </a:bodyPr>
          <a:lstStyle/>
          <a:p>
            <a:pPr marL="25400">
              <a:lnSpc>
                <a:spcPct val="100000"/>
              </a:lnSpc>
              <a:spcBef>
                <a:spcPts val="125"/>
              </a:spcBef>
              <a:tabLst>
                <a:tab pos="628650" algn="l"/>
              </a:tabLst>
            </a:pPr>
            <a:r>
              <a:rPr dirty="0" u="sng" baseline="-12820" sz="975" spc="7">
                <a:uFill>
                  <a:solidFill>
                    <a:srgbClr val="000000"/>
                  </a:solidFill>
                </a:uFill>
                <a:latin typeface="Times New Roman"/>
                <a:cs typeface="Times New Roman"/>
              </a:rPr>
              <a:t> </a:t>
            </a:r>
            <a:r>
              <a:rPr dirty="0" u="sng" baseline="-12820" sz="975" spc="7">
                <a:uFill>
                  <a:solidFill>
                    <a:srgbClr val="000000"/>
                  </a:solidFill>
                </a:uFill>
                <a:latin typeface="Times New Roman"/>
                <a:cs typeface="Times New Roman"/>
              </a:rPr>
              <a:t> </a:t>
            </a:r>
            <a:r>
              <a:rPr dirty="0" u="sng" baseline="-12820" sz="975" spc="-60">
                <a:uFill>
                  <a:solidFill>
                    <a:srgbClr val="000000"/>
                  </a:solidFill>
                </a:uFill>
                <a:latin typeface="Times New Roman"/>
                <a:cs typeface="Times New Roman"/>
              </a:rPr>
              <a:t> </a:t>
            </a:r>
            <a:r>
              <a:rPr dirty="0" sz="800" spc="45">
                <a:latin typeface="Cambria"/>
                <a:cs typeface="Cambria"/>
              </a:rPr>
              <a:t>5w </a:t>
            </a:r>
            <a:r>
              <a:rPr dirty="0" sz="800" spc="90">
                <a:latin typeface="Cambria"/>
                <a:cs typeface="Cambria"/>
              </a:rPr>
              <a:t> </a:t>
            </a:r>
            <a:r>
              <a:rPr dirty="0" sz="800" spc="15">
                <a:latin typeface="Cambria"/>
                <a:cs typeface="Cambria"/>
              </a:rPr>
              <a:t>L</a:t>
            </a:r>
            <a:r>
              <a:rPr dirty="0" baseline="25641" sz="975" spc="22">
                <a:latin typeface="Cambria"/>
                <a:cs typeface="Cambria"/>
              </a:rPr>
              <a:t>4	</a:t>
            </a:r>
            <a:r>
              <a:rPr dirty="0" u="sng" baseline="-12820" sz="975" spc="22">
                <a:uFill>
                  <a:solidFill>
                    <a:srgbClr val="000000"/>
                  </a:solidFill>
                </a:uFill>
                <a:latin typeface="Cambria"/>
                <a:cs typeface="Cambria"/>
              </a:rPr>
              <a:t> </a:t>
            </a:r>
            <a:r>
              <a:rPr dirty="0" sz="800" spc="55">
                <a:latin typeface="Cambria"/>
                <a:cs typeface="Cambria"/>
              </a:rPr>
              <a:t>w</a:t>
            </a:r>
            <a:r>
              <a:rPr dirty="0" sz="800" spc="265">
                <a:latin typeface="Cambria"/>
                <a:cs typeface="Cambria"/>
              </a:rPr>
              <a:t> </a:t>
            </a:r>
            <a:r>
              <a:rPr dirty="0" sz="800" spc="65">
                <a:latin typeface="Cambria"/>
                <a:cs typeface="Cambria"/>
              </a:rPr>
              <a:t>a</a:t>
            </a:r>
            <a:r>
              <a:rPr dirty="0" baseline="25641" sz="975" spc="97">
                <a:latin typeface="Cambria"/>
                <a:cs typeface="Cambria"/>
              </a:rPr>
              <a:t>2</a:t>
            </a:r>
            <a:r>
              <a:rPr dirty="0" sz="800" spc="65">
                <a:latin typeface="Cambria"/>
                <a:cs typeface="Cambria"/>
              </a:rPr>
              <a:t>L</a:t>
            </a:r>
            <a:r>
              <a:rPr dirty="0" baseline="25641" sz="975" spc="97">
                <a:latin typeface="Cambria"/>
                <a:cs typeface="Cambria"/>
              </a:rPr>
              <a:t>2</a:t>
            </a:r>
            <a:endParaRPr baseline="25641" sz="975">
              <a:latin typeface="Cambria"/>
              <a:cs typeface="Cambria"/>
            </a:endParaRPr>
          </a:p>
        </p:txBody>
      </p:sp>
      <p:sp>
        <p:nvSpPr>
          <p:cNvPr id="42" name="object 42"/>
          <p:cNvSpPr txBox="1"/>
          <p:nvPr/>
        </p:nvSpPr>
        <p:spPr>
          <a:xfrm>
            <a:off x="1801879" y="6883513"/>
            <a:ext cx="1092200" cy="199390"/>
          </a:xfrm>
          <a:prstGeom prst="rect">
            <a:avLst/>
          </a:prstGeom>
        </p:spPr>
        <p:txBody>
          <a:bodyPr wrap="square" lIns="0" tIns="11430" rIns="0" bIns="0" rtlCol="0" vert="horz">
            <a:spAutoFit/>
          </a:bodyPr>
          <a:lstStyle/>
          <a:p>
            <a:pPr marL="25400">
              <a:lnSpc>
                <a:spcPct val="100000"/>
              </a:lnSpc>
              <a:spcBef>
                <a:spcPts val="90"/>
              </a:spcBef>
              <a:tabLst>
                <a:tab pos="761365" algn="l"/>
              </a:tabLst>
            </a:pPr>
            <a:r>
              <a:rPr dirty="0" u="sng" sz="650" spc="150">
                <a:uFill>
                  <a:solidFill>
                    <a:srgbClr val="000000"/>
                  </a:solidFill>
                </a:uFill>
                <a:latin typeface="Cambria"/>
                <a:cs typeface="Cambria"/>
              </a:rPr>
              <a:t>g  </a:t>
            </a:r>
            <a:r>
              <a:rPr dirty="0" u="sng" sz="650" spc="55">
                <a:uFill>
                  <a:solidFill>
                    <a:srgbClr val="000000"/>
                  </a:solidFill>
                </a:uFill>
                <a:latin typeface="Cambria"/>
                <a:cs typeface="Cambria"/>
              </a:rPr>
              <a:t>s  </a:t>
            </a:r>
            <a:r>
              <a:rPr dirty="0" sz="650" spc="130">
                <a:latin typeface="Cambria"/>
                <a:cs typeface="Cambria"/>
              </a:rPr>
              <a:t> </a:t>
            </a:r>
            <a:r>
              <a:rPr dirty="0" baseline="-26570" sz="1725" spc="315">
                <a:latin typeface="Cambria"/>
                <a:cs typeface="Cambria"/>
              </a:rPr>
              <a:t>−</a:t>
            </a:r>
            <a:r>
              <a:rPr dirty="0" sz="1150" spc="650">
                <a:latin typeface="Cambria"/>
                <a:cs typeface="Cambria"/>
              </a:rPr>
              <a:t> </a:t>
            </a:r>
            <a:r>
              <a:rPr dirty="0" u="sng" sz="650" spc="150">
                <a:uFill>
                  <a:solidFill>
                    <a:srgbClr val="000000"/>
                  </a:solidFill>
                </a:uFill>
                <a:latin typeface="Cambria"/>
                <a:cs typeface="Cambria"/>
              </a:rPr>
              <a:t>g	</a:t>
            </a:r>
            <a:r>
              <a:rPr dirty="0" u="sng" sz="650" spc="55">
                <a:uFill>
                  <a:solidFill>
                    <a:srgbClr val="000000"/>
                  </a:solidFill>
                </a:uFill>
                <a:latin typeface="Cambria"/>
                <a:cs typeface="Cambria"/>
              </a:rPr>
              <a:t>s</a:t>
            </a:r>
            <a:r>
              <a:rPr dirty="0" sz="650" spc="55">
                <a:latin typeface="Cambria"/>
                <a:cs typeface="Cambria"/>
              </a:rPr>
              <a:t> </a:t>
            </a:r>
            <a:r>
              <a:rPr dirty="0" baseline="-26570" sz="1725" spc="315">
                <a:latin typeface="Cambria"/>
                <a:cs typeface="Cambria"/>
              </a:rPr>
              <a:t>=</a:t>
            </a:r>
            <a:r>
              <a:rPr dirty="0" baseline="-26570" sz="1725" spc="-97">
                <a:latin typeface="Cambria"/>
                <a:cs typeface="Cambria"/>
              </a:rPr>
              <a:t> </a:t>
            </a:r>
            <a:r>
              <a:rPr dirty="0" baseline="-26570" sz="1725" spc="15">
                <a:latin typeface="Cambria"/>
                <a:cs typeface="Cambria"/>
              </a:rPr>
              <a:t>[</a:t>
            </a:r>
            <a:endParaRPr baseline="-26570" sz="1725">
              <a:latin typeface="Cambria"/>
              <a:cs typeface="Cambria"/>
            </a:endParaRPr>
          </a:p>
        </p:txBody>
      </p:sp>
      <p:sp>
        <p:nvSpPr>
          <p:cNvPr id="43" name="object 43"/>
          <p:cNvSpPr/>
          <p:nvPr/>
        </p:nvSpPr>
        <p:spPr>
          <a:xfrm>
            <a:off x="3066287" y="6950964"/>
            <a:ext cx="579120" cy="97790"/>
          </a:xfrm>
          <a:custGeom>
            <a:avLst/>
            <a:gdLst/>
            <a:ahLst/>
            <a:cxnLst/>
            <a:rect l="l" t="t" r="r" b="b"/>
            <a:pathLst>
              <a:path w="579120" h="97790">
                <a:moveTo>
                  <a:pt x="548639" y="97536"/>
                </a:moveTo>
                <a:lnTo>
                  <a:pt x="547115" y="94488"/>
                </a:lnTo>
                <a:lnTo>
                  <a:pt x="554735" y="91440"/>
                </a:lnTo>
                <a:lnTo>
                  <a:pt x="560831" y="85344"/>
                </a:lnTo>
                <a:lnTo>
                  <a:pt x="563879" y="77724"/>
                </a:lnTo>
                <a:lnTo>
                  <a:pt x="566761" y="71699"/>
                </a:lnTo>
                <a:lnTo>
                  <a:pt x="568642" y="64960"/>
                </a:lnTo>
                <a:lnTo>
                  <a:pt x="569666" y="57364"/>
                </a:lnTo>
                <a:lnTo>
                  <a:pt x="569975" y="48768"/>
                </a:lnTo>
                <a:lnTo>
                  <a:pt x="569666" y="40171"/>
                </a:lnTo>
                <a:lnTo>
                  <a:pt x="568642" y="32575"/>
                </a:lnTo>
                <a:lnTo>
                  <a:pt x="566761" y="25836"/>
                </a:lnTo>
                <a:lnTo>
                  <a:pt x="563879" y="19812"/>
                </a:lnTo>
                <a:lnTo>
                  <a:pt x="560831" y="12192"/>
                </a:lnTo>
                <a:lnTo>
                  <a:pt x="554735" y="7620"/>
                </a:lnTo>
                <a:lnTo>
                  <a:pt x="547115" y="4572"/>
                </a:lnTo>
                <a:lnTo>
                  <a:pt x="548639" y="0"/>
                </a:lnTo>
                <a:lnTo>
                  <a:pt x="577024" y="31623"/>
                </a:lnTo>
                <a:lnTo>
                  <a:pt x="579119" y="48768"/>
                </a:lnTo>
                <a:lnTo>
                  <a:pt x="578572" y="57626"/>
                </a:lnTo>
                <a:lnTo>
                  <a:pt x="555212" y="94916"/>
                </a:lnTo>
                <a:lnTo>
                  <a:pt x="548639" y="97536"/>
                </a:lnTo>
                <a:close/>
              </a:path>
              <a:path w="579120" h="97790">
                <a:moveTo>
                  <a:pt x="32003" y="97536"/>
                </a:moveTo>
                <a:lnTo>
                  <a:pt x="2285" y="65913"/>
                </a:lnTo>
                <a:lnTo>
                  <a:pt x="0" y="48768"/>
                </a:lnTo>
                <a:lnTo>
                  <a:pt x="571" y="39909"/>
                </a:lnTo>
                <a:lnTo>
                  <a:pt x="24574" y="2833"/>
                </a:lnTo>
                <a:lnTo>
                  <a:pt x="32003" y="0"/>
                </a:lnTo>
                <a:lnTo>
                  <a:pt x="33527" y="4572"/>
                </a:lnTo>
                <a:lnTo>
                  <a:pt x="24383" y="7620"/>
                </a:lnTo>
                <a:lnTo>
                  <a:pt x="19811" y="12192"/>
                </a:lnTo>
                <a:lnTo>
                  <a:pt x="9143" y="48768"/>
                </a:lnTo>
                <a:lnTo>
                  <a:pt x="9667" y="57364"/>
                </a:lnTo>
                <a:lnTo>
                  <a:pt x="33527" y="94488"/>
                </a:lnTo>
                <a:lnTo>
                  <a:pt x="32003" y="97536"/>
                </a:lnTo>
                <a:close/>
              </a:path>
            </a:pathLst>
          </a:custGeom>
          <a:solidFill>
            <a:srgbClr val="000000"/>
          </a:solidFill>
        </p:spPr>
        <p:txBody>
          <a:bodyPr wrap="square" lIns="0" tIns="0" rIns="0" bIns="0" rtlCol="0"/>
          <a:lstStyle/>
          <a:p/>
        </p:txBody>
      </p:sp>
      <p:sp>
        <p:nvSpPr>
          <p:cNvPr id="44" name="object 44"/>
          <p:cNvSpPr/>
          <p:nvPr/>
        </p:nvSpPr>
        <p:spPr>
          <a:xfrm>
            <a:off x="3665220" y="6950964"/>
            <a:ext cx="565785" cy="97790"/>
          </a:xfrm>
          <a:custGeom>
            <a:avLst/>
            <a:gdLst/>
            <a:ahLst/>
            <a:cxnLst/>
            <a:rect l="l" t="t" r="r" b="b"/>
            <a:pathLst>
              <a:path w="565785" h="97790">
                <a:moveTo>
                  <a:pt x="534924" y="97536"/>
                </a:moveTo>
                <a:lnTo>
                  <a:pt x="533400" y="94488"/>
                </a:lnTo>
                <a:lnTo>
                  <a:pt x="541020" y="91440"/>
                </a:lnTo>
                <a:lnTo>
                  <a:pt x="547116" y="85344"/>
                </a:lnTo>
                <a:lnTo>
                  <a:pt x="550164" y="77724"/>
                </a:lnTo>
                <a:lnTo>
                  <a:pt x="553045" y="71699"/>
                </a:lnTo>
                <a:lnTo>
                  <a:pt x="554926" y="64960"/>
                </a:lnTo>
                <a:lnTo>
                  <a:pt x="555950" y="57364"/>
                </a:lnTo>
                <a:lnTo>
                  <a:pt x="556260" y="48768"/>
                </a:lnTo>
                <a:lnTo>
                  <a:pt x="555950" y="40171"/>
                </a:lnTo>
                <a:lnTo>
                  <a:pt x="554926" y="32575"/>
                </a:lnTo>
                <a:lnTo>
                  <a:pt x="553045" y="25836"/>
                </a:lnTo>
                <a:lnTo>
                  <a:pt x="550164" y="19812"/>
                </a:lnTo>
                <a:lnTo>
                  <a:pt x="547116" y="12192"/>
                </a:lnTo>
                <a:lnTo>
                  <a:pt x="541020" y="7620"/>
                </a:lnTo>
                <a:lnTo>
                  <a:pt x="533400" y="4572"/>
                </a:lnTo>
                <a:lnTo>
                  <a:pt x="534924" y="0"/>
                </a:lnTo>
                <a:lnTo>
                  <a:pt x="563308" y="31623"/>
                </a:lnTo>
                <a:lnTo>
                  <a:pt x="565404" y="48768"/>
                </a:lnTo>
                <a:lnTo>
                  <a:pt x="564856" y="57626"/>
                </a:lnTo>
                <a:lnTo>
                  <a:pt x="541496" y="94916"/>
                </a:lnTo>
                <a:lnTo>
                  <a:pt x="534924" y="97536"/>
                </a:lnTo>
                <a:close/>
              </a:path>
              <a:path w="565785" h="97790">
                <a:moveTo>
                  <a:pt x="32004" y="97536"/>
                </a:moveTo>
                <a:lnTo>
                  <a:pt x="2285" y="65913"/>
                </a:lnTo>
                <a:lnTo>
                  <a:pt x="0" y="48768"/>
                </a:lnTo>
                <a:lnTo>
                  <a:pt x="571" y="39909"/>
                </a:lnTo>
                <a:lnTo>
                  <a:pt x="24574" y="2833"/>
                </a:lnTo>
                <a:lnTo>
                  <a:pt x="32004" y="0"/>
                </a:lnTo>
                <a:lnTo>
                  <a:pt x="33528" y="4572"/>
                </a:lnTo>
                <a:lnTo>
                  <a:pt x="24384" y="7620"/>
                </a:lnTo>
                <a:lnTo>
                  <a:pt x="19811" y="12192"/>
                </a:lnTo>
                <a:lnTo>
                  <a:pt x="9143" y="48768"/>
                </a:lnTo>
                <a:lnTo>
                  <a:pt x="9667" y="57364"/>
                </a:lnTo>
                <a:lnTo>
                  <a:pt x="33528" y="94488"/>
                </a:lnTo>
                <a:lnTo>
                  <a:pt x="32004" y="97536"/>
                </a:lnTo>
                <a:close/>
              </a:path>
            </a:pathLst>
          </a:custGeom>
          <a:solidFill>
            <a:srgbClr val="000000"/>
          </a:solidFill>
        </p:spPr>
        <p:txBody>
          <a:bodyPr wrap="square" lIns="0" tIns="0" rIns="0" bIns="0" rtlCol="0"/>
          <a:lstStyle/>
          <a:p/>
        </p:txBody>
      </p:sp>
      <p:sp>
        <p:nvSpPr>
          <p:cNvPr id="45" name="object 45"/>
          <p:cNvSpPr txBox="1"/>
          <p:nvPr/>
        </p:nvSpPr>
        <p:spPr>
          <a:xfrm>
            <a:off x="2970739" y="6910767"/>
            <a:ext cx="1360805" cy="151765"/>
          </a:xfrm>
          <a:prstGeom prst="rect">
            <a:avLst/>
          </a:prstGeom>
        </p:spPr>
        <p:txBody>
          <a:bodyPr wrap="square" lIns="0" tIns="15875" rIns="0" bIns="0" rtlCol="0" vert="horz">
            <a:spAutoFit/>
          </a:bodyPr>
          <a:lstStyle/>
          <a:p>
            <a:pPr marL="25400">
              <a:lnSpc>
                <a:spcPct val="100000"/>
              </a:lnSpc>
              <a:spcBef>
                <a:spcPts val="125"/>
              </a:spcBef>
            </a:pPr>
            <a:r>
              <a:rPr dirty="0" sz="800" spc="35">
                <a:latin typeface="Cambria"/>
                <a:cs typeface="Cambria"/>
              </a:rPr>
              <a:t>5 </a:t>
            </a:r>
            <a:r>
              <a:rPr dirty="0" sz="800" spc="100">
                <a:latin typeface="Cambria"/>
                <a:cs typeface="Cambria"/>
              </a:rPr>
              <a:t>-1.o58klf </a:t>
            </a:r>
            <a:r>
              <a:rPr dirty="0" sz="800" spc="55">
                <a:latin typeface="Cambria"/>
                <a:cs typeface="Cambria"/>
              </a:rPr>
              <a:t>14o.995ft</a:t>
            </a:r>
            <a:r>
              <a:rPr dirty="0" sz="800" spc="-10">
                <a:latin typeface="Cambria"/>
                <a:cs typeface="Cambria"/>
              </a:rPr>
              <a:t> </a:t>
            </a:r>
            <a:r>
              <a:rPr dirty="0" baseline="25641" sz="975" spc="67">
                <a:latin typeface="Cambria"/>
                <a:cs typeface="Cambria"/>
              </a:rPr>
              <a:t>4</a:t>
            </a:r>
            <a:endParaRPr baseline="25641" sz="975">
              <a:latin typeface="Cambria"/>
              <a:cs typeface="Cambria"/>
            </a:endParaRPr>
          </a:p>
        </p:txBody>
      </p:sp>
      <p:sp>
        <p:nvSpPr>
          <p:cNvPr id="46" name="object 46"/>
          <p:cNvSpPr/>
          <p:nvPr/>
        </p:nvSpPr>
        <p:spPr>
          <a:xfrm>
            <a:off x="3046475" y="7109459"/>
            <a:ext cx="675640" cy="97790"/>
          </a:xfrm>
          <a:custGeom>
            <a:avLst/>
            <a:gdLst/>
            <a:ahLst/>
            <a:cxnLst/>
            <a:rect l="l" t="t" r="r" b="b"/>
            <a:pathLst>
              <a:path w="675639" h="97790">
                <a:moveTo>
                  <a:pt x="644652" y="97536"/>
                </a:moveTo>
                <a:lnTo>
                  <a:pt x="643128" y="94488"/>
                </a:lnTo>
                <a:lnTo>
                  <a:pt x="650748" y="91440"/>
                </a:lnTo>
                <a:lnTo>
                  <a:pt x="656844" y="85344"/>
                </a:lnTo>
                <a:lnTo>
                  <a:pt x="659892" y="77724"/>
                </a:lnTo>
                <a:lnTo>
                  <a:pt x="662773" y="71699"/>
                </a:lnTo>
                <a:lnTo>
                  <a:pt x="664654" y="64960"/>
                </a:lnTo>
                <a:lnTo>
                  <a:pt x="665678" y="57364"/>
                </a:lnTo>
                <a:lnTo>
                  <a:pt x="665988" y="48768"/>
                </a:lnTo>
                <a:lnTo>
                  <a:pt x="665678" y="40171"/>
                </a:lnTo>
                <a:lnTo>
                  <a:pt x="664654" y="32575"/>
                </a:lnTo>
                <a:lnTo>
                  <a:pt x="662773" y="25836"/>
                </a:lnTo>
                <a:lnTo>
                  <a:pt x="659892" y="19812"/>
                </a:lnTo>
                <a:lnTo>
                  <a:pt x="656844" y="12192"/>
                </a:lnTo>
                <a:lnTo>
                  <a:pt x="650748" y="7620"/>
                </a:lnTo>
                <a:lnTo>
                  <a:pt x="643128" y="4572"/>
                </a:lnTo>
                <a:lnTo>
                  <a:pt x="644652" y="0"/>
                </a:lnTo>
                <a:lnTo>
                  <a:pt x="673036" y="31623"/>
                </a:lnTo>
                <a:lnTo>
                  <a:pt x="675132" y="48768"/>
                </a:lnTo>
                <a:lnTo>
                  <a:pt x="674584" y="57626"/>
                </a:lnTo>
                <a:lnTo>
                  <a:pt x="651224" y="94916"/>
                </a:lnTo>
                <a:lnTo>
                  <a:pt x="644652" y="97536"/>
                </a:lnTo>
                <a:close/>
              </a:path>
              <a:path w="675639" h="97790">
                <a:moveTo>
                  <a:pt x="32004" y="97536"/>
                </a:moveTo>
                <a:lnTo>
                  <a:pt x="2285" y="65913"/>
                </a:lnTo>
                <a:lnTo>
                  <a:pt x="0" y="48768"/>
                </a:lnTo>
                <a:lnTo>
                  <a:pt x="571" y="39909"/>
                </a:lnTo>
                <a:lnTo>
                  <a:pt x="24574" y="2833"/>
                </a:lnTo>
                <a:lnTo>
                  <a:pt x="32004" y="0"/>
                </a:lnTo>
                <a:lnTo>
                  <a:pt x="33527" y="4572"/>
                </a:lnTo>
                <a:lnTo>
                  <a:pt x="24383" y="7620"/>
                </a:lnTo>
                <a:lnTo>
                  <a:pt x="19812" y="12192"/>
                </a:lnTo>
                <a:lnTo>
                  <a:pt x="9143" y="48768"/>
                </a:lnTo>
                <a:lnTo>
                  <a:pt x="9667" y="57364"/>
                </a:lnTo>
                <a:lnTo>
                  <a:pt x="33527" y="94488"/>
                </a:lnTo>
                <a:lnTo>
                  <a:pt x="32004" y="97536"/>
                </a:lnTo>
                <a:close/>
              </a:path>
            </a:pathLst>
          </a:custGeom>
          <a:solidFill>
            <a:srgbClr val="000000"/>
          </a:solidFill>
        </p:spPr>
        <p:txBody>
          <a:bodyPr wrap="square" lIns="0" tIns="0" rIns="0" bIns="0" rtlCol="0"/>
          <a:lstStyle/>
          <a:p/>
        </p:txBody>
      </p:sp>
      <p:sp>
        <p:nvSpPr>
          <p:cNvPr id="47" name="object 47"/>
          <p:cNvSpPr/>
          <p:nvPr/>
        </p:nvSpPr>
        <p:spPr>
          <a:xfrm>
            <a:off x="3741420" y="7109459"/>
            <a:ext cx="687705" cy="97790"/>
          </a:xfrm>
          <a:custGeom>
            <a:avLst/>
            <a:gdLst/>
            <a:ahLst/>
            <a:cxnLst/>
            <a:rect l="l" t="t" r="r" b="b"/>
            <a:pathLst>
              <a:path w="687704" h="97790">
                <a:moveTo>
                  <a:pt x="656844" y="97536"/>
                </a:moveTo>
                <a:lnTo>
                  <a:pt x="655320" y="94488"/>
                </a:lnTo>
                <a:lnTo>
                  <a:pt x="662940" y="91440"/>
                </a:lnTo>
                <a:lnTo>
                  <a:pt x="669036" y="85344"/>
                </a:lnTo>
                <a:lnTo>
                  <a:pt x="672084" y="77724"/>
                </a:lnTo>
                <a:lnTo>
                  <a:pt x="674965" y="71699"/>
                </a:lnTo>
                <a:lnTo>
                  <a:pt x="676846" y="64960"/>
                </a:lnTo>
                <a:lnTo>
                  <a:pt x="677870" y="57364"/>
                </a:lnTo>
                <a:lnTo>
                  <a:pt x="678180" y="48768"/>
                </a:lnTo>
                <a:lnTo>
                  <a:pt x="677870" y="40171"/>
                </a:lnTo>
                <a:lnTo>
                  <a:pt x="676846" y="32575"/>
                </a:lnTo>
                <a:lnTo>
                  <a:pt x="674965" y="25836"/>
                </a:lnTo>
                <a:lnTo>
                  <a:pt x="672084" y="19812"/>
                </a:lnTo>
                <a:lnTo>
                  <a:pt x="669036" y="12192"/>
                </a:lnTo>
                <a:lnTo>
                  <a:pt x="662940" y="7620"/>
                </a:lnTo>
                <a:lnTo>
                  <a:pt x="655320" y="4572"/>
                </a:lnTo>
                <a:lnTo>
                  <a:pt x="656844" y="0"/>
                </a:lnTo>
                <a:lnTo>
                  <a:pt x="685228" y="31623"/>
                </a:lnTo>
                <a:lnTo>
                  <a:pt x="687324" y="48768"/>
                </a:lnTo>
                <a:lnTo>
                  <a:pt x="686776" y="57626"/>
                </a:lnTo>
                <a:lnTo>
                  <a:pt x="663416" y="94916"/>
                </a:lnTo>
                <a:lnTo>
                  <a:pt x="656844" y="97536"/>
                </a:lnTo>
                <a:close/>
              </a:path>
              <a:path w="687704" h="97790">
                <a:moveTo>
                  <a:pt x="32004" y="97536"/>
                </a:moveTo>
                <a:lnTo>
                  <a:pt x="2285" y="65913"/>
                </a:lnTo>
                <a:lnTo>
                  <a:pt x="0" y="48768"/>
                </a:lnTo>
                <a:lnTo>
                  <a:pt x="571" y="39909"/>
                </a:lnTo>
                <a:lnTo>
                  <a:pt x="24574" y="2833"/>
                </a:lnTo>
                <a:lnTo>
                  <a:pt x="32004" y="0"/>
                </a:lnTo>
                <a:lnTo>
                  <a:pt x="33527" y="4572"/>
                </a:lnTo>
                <a:lnTo>
                  <a:pt x="24383" y="7620"/>
                </a:lnTo>
                <a:lnTo>
                  <a:pt x="19812" y="12192"/>
                </a:lnTo>
                <a:lnTo>
                  <a:pt x="9143" y="48768"/>
                </a:lnTo>
                <a:lnTo>
                  <a:pt x="9667" y="57364"/>
                </a:lnTo>
                <a:lnTo>
                  <a:pt x="33527" y="94488"/>
                </a:lnTo>
                <a:lnTo>
                  <a:pt x="32004" y="97536"/>
                </a:lnTo>
                <a:close/>
              </a:path>
            </a:pathLst>
          </a:custGeom>
          <a:solidFill>
            <a:srgbClr val="000000"/>
          </a:solidFill>
        </p:spPr>
        <p:txBody>
          <a:bodyPr wrap="square" lIns="0" tIns="0" rIns="0" bIns="0" rtlCol="0"/>
          <a:lstStyle/>
          <a:p/>
        </p:txBody>
      </p:sp>
      <p:sp>
        <p:nvSpPr>
          <p:cNvPr id="48" name="object 48"/>
          <p:cNvSpPr txBox="1"/>
          <p:nvPr/>
        </p:nvSpPr>
        <p:spPr>
          <a:xfrm>
            <a:off x="1602187" y="7069273"/>
            <a:ext cx="2826385" cy="151765"/>
          </a:xfrm>
          <a:prstGeom prst="rect">
            <a:avLst/>
          </a:prstGeom>
        </p:spPr>
        <p:txBody>
          <a:bodyPr wrap="square" lIns="0" tIns="15875" rIns="0" bIns="0" rtlCol="0" vert="horz">
            <a:spAutoFit/>
          </a:bodyPr>
          <a:lstStyle/>
          <a:p>
            <a:pPr marL="25400">
              <a:lnSpc>
                <a:spcPct val="100000"/>
              </a:lnSpc>
              <a:spcBef>
                <a:spcPts val="125"/>
              </a:spcBef>
              <a:tabLst>
                <a:tab pos="634365" algn="l"/>
                <a:tab pos="1253490" algn="l"/>
              </a:tabLst>
            </a:pPr>
            <a:r>
              <a:rPr dirty="0" sz="800" spc="65">
                <a:latin typeface="Cambria"/>
                <a:cs typeface="Cambria"/>
              </a:rPr>
              <a:t>384E</a:t>
            </a:r>
            <a:r>
              <a:rPr dirty="0" baseline="-17094" sz="975" spc="97">
                <a:latin typeface="Cambria"/>
                <a:cs typeface="Cambria"/>
              </a:rPr>
              <a:t>ci</a:t>
            </a:r>
            <a:r>
              <a:rPr dirty="0" sz="800" spc="65">
                <a:latin typeface="Cambria"/>
                <a:cs typeface="Cambria"/>
              </a:rPr>
              <a:t>l</a:t>
            </a:r>
            <a:r>
              <a:rPr dirty="0" baseline="-12820" sz="975" spc="97">
                <a:latin typeface="Cambria"/>
                <a:cs typeface="Cambria"/>
              </a:rPr>
              <a:t>x	</a:t>
            </a:r>
            <a:r>
              <a:rPr dirty="0" sz="800" spc="70">
                <a:latin typeface="Cambria"/>
                <a:cs typeface="Cambria"/>
              </a:rPr>
              <a:t>16E</a:t>
            </a:r>
            <a:r>
              <a:rPr dirty="0" baseline="-17094" sz="975" spc="104">
                <a:latin typeface="Cambria"/>
                <a:cs typeface="Cambria"/>
              </a:rPr>
              <a:t>ci</a:t>
            </a:r>
            <a:r>
              <a:rPr dirty="0" sz="800" spc="70">
                <a:latin typeface="Cambria"/>
                <a:cs typeface="Cambria"/>
              </a:rPr>
              <a:t>l</a:t>
            </a:r>
            <a:r>
              <a:rPr dirty="0" baseline="-12820" sz="975" spc="104">
                <a:latin typeface="Cambria"/>
                <a:cs typeface="Cambria"/>
              </a:rPr>
              <a:t>x	</a:t>
            </a:r>
            <a:r>
              <a:rPr dirty="0" sz="800" spc="35">
                <a:latin typeface="Cambria"/>
                <a:cs typeface="Cambria"/>
              </a:rPr>
              <a:t>384 </a:t>
            </a:r>
            <a:r>
              <a:rPr dirty="0" sz="800" spc="40">
                <a:latin typeface="Cambria"/>
                <a:cs typeface="Cambria"/>
              </a:rPr>
              <a:t>558o.731ksi</a:t>
            </a:r>
            <a:r>
              <a:rPr dirty="0" sz="800" spc="250">
                <a:latin typeface="Cambria"/>
                <a:cs typeface="Cambria"/>
              </a:rPr>
              <a:t> </a:t>
            </a:r>
            <a:r>
              <a:rPr dirty="0" sz="800" spc="45">
                <a:latin typeface="Cambria"/>
                <a:cs typeface="Cambria"/>
              </a:rPr>
              <a:t>734356.oin</a:t>
            </a:r>
            <a:r>
              <a:rPr dirty="0" baseline="21367" sz="975" spc="67">
                <a:latin typeface="Cambria"/>
                <a:cs typeface="Cambria"/>
              </a:rPr>
              <a:t>4</a:t>
            </a:r>
            <a:endParaRPr baseline="21367" sz="975">
              <a:latin typeface="Cambria"/>
              <a:cs typeface="Cambria"/>
            </a:endParaRPr>
          </a:p>
        </p:txBody>
      </p:sp>
      <p:sp>
        <p:nvSpPr>
          <p:cNvPr id="49" name="object 49"/>
          <p:cNvSpPr/>
          <p:nvPr/>
        </p:nvSpPr>
        <p:spPr>
          <a:xfrm>
            <a:off x="2854451" y="7072884"/>
            <a:ext cx="1583690" cy="0"/>
          </a:xfrm>
          <a:custGeom>
            <a:avLst/>
            <a:gdLst/>
            <a:ahLst/>
            <a:cxnLst/>
            <a:rect l="l" t="t" r="r" b="b"/>
            <a:pathLst>
              <a:path w="1583689" h="0">
                <a:moveTo>
                  <a:pt x="0" y="0"/>
                </a:moveTo>
                <a:lnTo>
                  <a:pt x="1583436" y="0"/>
                </a:lnTo>
              </a:path>
            </a:pathLst>
          </a:custGeom>
          <a:ln w="9143">
            <a:solidFill>
              <a:srgbClr val="000000"/>
            </a:solidFill>
          </a:ln>
        </p:spPr>
        <p:txBody>
          <a:bodyPr wrap="square" lIns="0" tIns="0" rIns="0" bIns="0" rtlCol="0"/>
          <a:lstStyle/>
          <a:p/>
        </p:txBody>
      </p:sp>
      <p:sp>
        <p:nvSpPr>
          <p:cNvPr id="50" name="object 50"/>
          <p:cNvSpPr txBox="1"/>
          <p:nvPr/>
        </p:nvSpPr>
        <p:spPr>
          <a:xfrm>
            <a:off x="4471470" y="6956514"/>
            <a:ext cx="121285" cy="199390"/>
          </a:xfrm>
          <a:prstGeom prst="rect">
            <a:avLst/>
          </a:prstGeom>
        </p:spPr>
        <p:txBody>
          <a:bodyPr wrap="square" lIns="0" tIns="11430" rIns="0" bIns="0" rtlCol="0" vert="horz">
            <a:spAutoFit/>
          </a:bodyPr>
          <a:lstStyle/>
          <a:p>
            <a:pPr>
              <a:lnSpc>
                <a:spcPct val="100000"/>
              </a:lnSpc>
              <a:spcBef>
                <a:spcPts val="90"/>
              </a:spcBef>
            </a:pPr>
            <a:r>
              <a:rPr dirty="0" sz="1150" spc="210">
                <a:latin typeface="Cambria"/>
                <a:cs typeface="Cambria"/>
              </a:rPr>
              <a:t>−</a:t>
            </a:r>
            <a:endParaRPr sz="1150">
              <a:latin typeface="Cambria"/>
              <a:cs typeface="Cambria"/>
            </a:endParaRPr>
          </a:p>
        </p:txBody>
      </p:sp>
      <p:sp>
        <p:nvSpPr>
          <p:cNvPr id="51" name="object 51"/>
          <p:cNvSpPr/>
          <p:nvPr/>
        </p:nvSpPr>
        <p:spPr>
          <a:xfrm>
            <a:off x="1269492" y="7243571"/>
            <a:ext cx="579120" cy="97790"/>
          </a:xfrm>
          <a:custGeom>
            <a:avLst/>
            <a:gdLst/>
            <a:ahLst/>
            <a:cxnLst/>
            <a:rect l="l" t="t" r="r" b="b"/>
            <a:pathLst>
              <a:path w="579119" h="97790">
                <a:moveTo>
                  <a:pt x="548639" y="97536"/>
                </a:moveTo>
                <a:lnTo>
                  <a:pt x="547115" y="94488"/>
                </a:lnTo>
                <a:lnTo>
                  <a:pt x="554735" y="91440"/>
                </a:lnTo>
                <a:lnTo>
                  <a:pt x="560831" y="85344"/>
                </a:lnTo>
                <a:lnTo>
                  <a:pt x="563879" y="77724"/>
                </a:lnTo>
                <a:lnTo>
                  <a:pt x="566761" y="71699"/>
                </a:lnTo>
                <a:lnTo>
                  <a:pt x="568642" y="64960"/>
                </a:lnTo>
                <a:lnTo>
                  <a:pt x="569666" y="57364"/>
                </a:lnTo>
                <a:lnTo>
                  <a:pt x="569975" y="48768"/>
                </a:lnTo>
                <a:lnTo>
                  <a:pt x="569666" y="40171"/>
                </a:lnTo>
                <a:lnTo>
                  <a:pt x="568642" y="32575"/>
                </a:lnTo>
                <a:lnTo>
                  <a:pt x="566761" y="25836"/>
                </a:lnTo>
                <a:lnTo>
                  <a:pt x="563879" y="19812"/>
                </a:lnTo>
                <a:lnTo>
                  <a:pt x="560831" y="12192"/>
                </a:lnTo>
                <a:lnTo>
                  <a:pt x="554735" y="7620"/>
                </a:lnTo>
                <a:lnTo>
                  <a:pt x="547115" y="4572"/>
                </a:lnTo>
                <a:lnTo>
                  <a:pt x="548639" y="0"/>
                </a:lnTo>
                <a:lnTo>
                  <a:pt x="577024" y="31623"/>
                </a:lnTo>
                <a:lnTo>
                  <a:pt x="579119" y="48768"/>
                </a:lnTo>
                <a:lnTo>
                  <a:pt x="578572" y="57626"/>
                </a:lnTo>
                <a:lnTo>
                  <a:pt x="555212" y="94916"/>
                </a:lnTo>
                <a:lnTo>
                  <a:pt x="548639" y="97536"/>
                </a:lnTo>
                <a:close/>
              </a:path>
              <a:path w="579119" h="97790">
                <a:moveTo>
                  <a:pt x="32003" y="97536"/>
                </a:moveTo>
                <a:lnTo>
                  <a:pt x="2285" y="65913"/>
                </a:lnTo>
                <a:lnTo>
                  <a:pt x="0" y="48768"/>
                </a:lnTo>
                <a:lnTo>
                  <a:pt x="571" y="39909"/>
                </a:lnTo>
                <a:lnTo>
                  <a:pt x="24574" y="2833"/>
                </a:lnTo>
                <a:lnTo>
                  <a:pt x="32003" y="0"/>
                </a:lnTo>
                <a:lnTo>
                  <a:pt x="33527" y="4572"/>
                </a:lnTo>
                <a:lnTo>
                  <a:pt x="24383" y="7620"/>
                </a:lnTo>
                <a:lnTo>
                  <a:pt x="19811" y="12192"/>
                </a:lnTo>
                <a:lnTo>
                  <a:pt x="9143" y="48768"/>
                </a:lnTo>
                <a:lnTo>
                  <a:pt x="9667" y="57364"/>
                </a:lnTo>
                <a:lnTo>
                  <a:pt x="33527" y="94488"/>
                </a:lnTo>
                <a:lnTo>
                  <a:pt x="32003" y="97536"/>
                </a:lnTo>
                <a:close/>
              </a:path>
            </a:pathLst>
          </a:custGeom>
          <a:solidFill>
            <a:srgbClr val="000000"/>
          </a:solidFill>
        </p:spPr>
        <p:txBody>
          <a:bodyPr wrap="square" lIns="0" tIns="0" rIns="0" bIns="0" rtlCol="0"/>
          <a:lstStyle/>
          <a:p/>
        </p:txBody>
      </p:sp>
      <p:sp>
        <p:nvSpPr>
          <p:cNvPr id="52" name="object 52"/>
          <p:cNvSpPr/>
          <p:nvPr/>
        </p:nvSpPr>
        <p:spPr>
          <a:xfrm>
            <a:off x="1868423" y="7243571"/>
            <a:ext cx="303530" cy="97790"/>
          </a:xfrm>
          <a:custGeom>
            <a:avLst/>
            <a:gdLst/>
            <a:ahLst/>
            <a:cxnLst/>
            <a:rect l="l" t="t" r="r" b="b"/>
            <a:pathLst>
              <a:path w="303530" h="97790">
                <a:moveTo>
                  <a:pt x="272795" y="97536"/>
                </a:moveTo>
                <a:lnTo>
                  <a:pt x="271271" y="94488"/>
                </a:lnTo>
                <a:lnTo>
                  <a:pt x="278891" y="91440"/>
                </a:lnTo>
                <a:lnTo>
                  <a:pt x="284987" y="85344"/>
                </a:lnTo>
                <a:lnTo>
                  <a:pt x="288035" y="77724"/>
                </a:lnTo>
                <a:lnTo>
                  <a:pt x="290917" y="71699"/>
                </a:lnTo>
                <a:lnTo>
                  <a:pt x="292798" y="64960"/>
                </a:lnTo>
                <a:lnTo>
                  <a:pt x="293822" y="57364"/>
                </a:lnTo>
                <a:lnTo>
                  <a:pt x="294131" y="48768"/>
                </a:lnTo>
                <a:lnTo>
                  <a:pt x="293822" y="40171"/>
                </a:lnTo>
                <a:lnTo>
                  <a:pt x="292798" y="32575"/>
                </a:lnTo>
                <a:lnTo>
                  <a:pt x="290917" y="25836"/>
                </a:lnTo>
                <a:lnTo>
                  <a:pt x="288035" y="19812"/>
                </a:lnTo>
                <a:lnTo>
                  <a:pt x="284987" y="12192"/>
                </a:lnTo>
                <a:lnTo>
                  <a:pt x="278891" y="7620"/>
                </a:lnTo>
                <a:lnTo>
                  <a:pt x="271271" y="4572"/>
                </a:lnTo>
                <a:lnTo>
                  <a:pt x="272795" y="0"/>
                </a:lnTo>
                <a:lnTo>
                  <a:pt x="301180" y="31623"/>
                </a:lnTo>
                <a:lnTo>
                  <a:pt x="303275" y="48768"/>
                </a:lnTo>
                <a:lnTo>
                  <a:pt x="302728" y="57626"/>
                </a:lnTo>
                <a:lnTo>
                  <a:pt x="279368" y="94916"/>
                </a:lnTo>
                <a:lnTo>
                  <a:pt x="272795" y="97536"/>
                </a:lnTo>
                <a:close/>
              </a:path>
              <a:path w="303530" h="97790">
                <a:moveTo>
                  <a:pt x="32003" y="97536"/>
                </a:moveTo>
                <a:lnTo>
                  <a:pt x="2285" y="65913"/>
                </a:lnTo>
                <a:lnTo>
                  <a:pt x="0" y="48768"/>
                </a:lnTo>
                <a:lnTo>
                  <a:pt x="571" y="39909"/>
                </a:lnTo>
                <a:lnTo>
                  <a:pt x="24574" y="2833"/>
                </a:lnTo>
                <a:lnTo>
                  <a:pt x="32003" y="0"/>
                </a:lnTo>
                <a:lnTo>
                  <a:pt x="33527" y="4572"/>
                </a:lnTo>
                <a:lnTo>
                  <a:pt x="24383" y="7620"/>
                </a:lnTo>
                <a:lnTo>
                  <a:pt x="19812" y="12192"/>
                </a:lnTo>
                <a:lnTo>
                  <a:pt x="9143" y="48768"/>
                </a:lnTo>
                <a:lnTo>
                  <a:pt x="9667" y="57364"/>
                </a:lnTo>
                <a:lnTo>
                  <a:pt x="33527" y="94488"/>
                </a:lnTo>
                <a:lnTo>
                  <a:pt x="32003" y="97536"/>
                </a:lnTo>
                <a:close/>
              </a:path>
            </a:pathLst>
          </a:custGeom>
          <a:solidFill>
            <a:srgbClr val="000000"/>
          </a:solidFill>
        </p:spPr>
        <p:txBody>
          <a:bodyPr wrap="square" lIns="0" tIns="0" rIns="0" bIns="0" rtlCol="0"/>
          <a:lstStyle/>
          <a:p/>
        </p:txBody>
      </p:sp>
      <p:sp>
        <p:nvSpPr>
          <p:cNvPr id="53" name="object 53"/>
          <p:cNvSpPr/>
          <p:nvPr/>
        </p:nvSpPr>
        <p:spPr>
          <a:xfrm>
            <a:off x="2247900" y="7243571"/>
            <a:ext cx="563880" cy="97790"/>
          </a:xfrm>
          <a:custGeom>
            <a:avLst/>
            <a:gdLst/>
            <a:ahLst/>
            <a:cxnLst/>
            <a:rect l="l" t="t" r="r" b="b"/>
            <a:pathLst>
              <a:path w="563880" h="97790">
                <a:moveTo>
                  <a:pt x="533400" y="97536"/>
                </a:moveTo>
                <a:lnTo>
                  <a:pt x="531876" y="94488"/>
                </a:lnTo>
                <a:lnTo>
                  <a:pt x="539496" y="91440"/>
                </a:lnTo>
                <a:lnTo>
                  <a:pt x="545592" y="85344"/>
                </a:lnTo>
                <a:lnTo>
                  <a:pt x="548640" y="77724"/>
                </a:lnTo>
                <a:lnTo>
                  <a:pt x="551521" y="71699"/>
                </a:lnTo>
                <a:lnTo>
                  <a:pt x="553402" y="64960"/>
                </a:lnTo>
                <a:lnTo>
                  <a:pt x="554426" y="57364"/>
                </a:lnTo>
                <a:lnTo>
                  <a:pt x="554736" y="48768"/>
                </a:lnTo>
                <a:lnTo>
                  <a:pt x="554426" y="40171"/>
                </a:lnTo>
                <a:lnTo>
                  <a:pt x="553402" y="32575"/>
                </a:lnTo>
                <a:lnTo>
                  <a:pt x="551521" y="25836"/>
                </a:lnTo>
                <a:lnTo>
                  <a:pt x="548640" y="19812"/>
                </a:lnTo>
                <a:lnTo>
                  <a:pt x="545592" y="12192"/>
                </a:lnTo>
                <a:lnTo>
                  <a:pt x="539496" y="7620"/>
                </a:lnTo>
                <a:lnTo>
                  <a:pt x="531876" y="4572"/>
                </a:lnTo>
                <a:lnTo>
                  <a:pt x="533400" y="0"/>
                </a:lnTo>
                <a:lnTo>
                  <a:pt x="561784" y="31623"/>
                </a:lnTo>
                <a:lnTo>
                  <a:pt x="563880" y="48768"/>
                </a:lnTo>
                <a:lnTo>
                  <a:pt x="563332" y="57626"/>
                </a:lnTo>
                <a:lnTo>
                  <a:pt x="539972" y="94916"/>
                </a:lnTo>
                <a:lnTo>
                  <a:pt x="533400" y="97536"/>
                </a:lnTo>
                <a:close/>
              </a:path>
              <a:path w="563880" h="97790">
                <a:moveTo>
                  <a:pt x="32004" y="97536"/>
                </a:moveTo>
                <a:lnTo>
                  <a:pt x="2285" y="65913"/>
                </a:lnTo>
                <a:lnTo>
                  <a:pt x="0" y="48768"/>
                </a:lnTo>
                <a:lnTo>
                  <a:pt x="571" y="39909"/>
                </a:lnTo>
                <a:lnTo>
                  <a:pt x="24574" y="2833"/>
                </a:lnTo>
                <a:lnTo>
                  <a:pt x="32004" y="0"/>
                </a:lnTo>
                <a:lnTo>
                  <a:pt x="33528" y="4572"/>
                </a:lnTo>
                <a:lnTo>
                  <a:pt x="24384" y="7620"/>
                </a:lnTo>
                <a:lnTo>
                  <a:pt x="19812" y="12192"/>
                </a:lnTo>
                <a:lnTo>
                  <a:pt x="9143" y="48768"/>
                </a:lnTo>
                <a:lnTo>
                  <a:pt x="9667" y="57364"/>
                </a:lnTo>
                <a:lnTo>
                  <a:pt x="33528" y="94488"/>
                </a:lnTo>
                <a:lnTo>
                  <a:pt x="32004" y="97536"/>
                </a:lnTo>
                <a:close/>
              </a:path>
            </a:pathLst>
          </a:custGeom>
          <a:solidFill>
            <a:srgbClr val="000000"/>
          </a:solidFill>
        </p:spPr>
        <p:txBody>
          <a:bodyPr wrap="square" lIns="0" tIns="0" rIns="0" bIns="0" rtlCol="0"/>
          <a:lstStyle/>
          <a:p/>
        </p:txBody>
      </p:sp>
      <p:sp>
        <p:nvSpPr>
          <p:cNvPr id="54" name="object 54"/>
          <p:cNvSpPr/>
          <p:nvPr/>
        </p:nvSpPr>
        <p:spPr>
          <a:xfrm>
            <a:off x="1440180" y="7402067"/>
            <a:ext cx="673735" cy="97790"/>
          </a:xfrm>
          <a:custGeom>
            <a:avLst/>
            <a:gdLst/>
            <a:ahLst/>
            <a:cxnLst/>
            <a:rect l="l" t="t" r="r" b="b"/>
            <a:pathLst>
              <a:path w="673735" h="97790">
                <a:moveTo>
                  <a:pt x="643127" y="97536"/>
                </a:moveTo>
                <a:lnTo>
                  <a:pt x="641603" y="94488"/>
                </a:lnTo>
                <a:lnTo>
                  <a:pt x="649223" y="91440"/>
                </a:lnTo>
                <a:lnTo>
                  <a:pt x="655319" y="85344"/>
                </a:lnTo>
                <a:lnTo>
                  <a:pt x="658367" y="77724"/>
                </a:lnTo>
                <a:lnTo>
                  <a:pt x="661249" y="71699"/>
                </a:lnTo>
                <a:lnTo>
                  <a:pt x="663130" y="64960"/>
                </a:lnTo>
                <a:lnTo>
                  <a:pt x="664154" y="57364"/>
                </a:lnTo>
                <a:lnTo>
                  <a:pt x="664463" y="48768"/>
                </a:lnTo>
                <a:lnTo>
                  <a:pt x="664154" y="40171"/>
                </a:lnTo>
                <a:lnTo>
                  <a:pt x="663130" y="32575"/>
                </a:lnTo>
                <a:lnTo>
                  <a:pt x="661249" y="25836"/>
                </a:lnTo>
                <a:lnTo>
                  <a:pt x="658367" y="19812"/>
                </a:lnTo>
                <a:lnTo>
                  <a:pt x="655319" y="12192"/>
                </a:lnTo>
                <a:lnTo>
                  <a:pt x="649223" y="7620"/>
                </a:lnTo>
                <a:lnTo>
                  <a:pt x="641603" y="4572"/>
                </a:lnTo>
                <a:lnTo>
                  <a:pt x="643127" y="0"/>
                </a:lnTo>
                <a:lnTo>
                  <a:pt x="671512" y="31623"/>
                </a:lnTo>
                <a:lnTo>
                  <a:pt x="673607" y="48768"/>
                </a:lnTo>
                <a:lnTo>
                  <a:pt x="673060" y="57626"/>
                </a:lnTo>
                <a:lnTo>
                  <a:pt x="649700" y="94916"/>
                </a:lnTo>
                <a:lnTo>
                  <a:pt x="643127" y="97536"/>
                </a:lnTo>
                <a:close/>
              </a:path>
              <a:path w="673735" h="97790">
                <a:moveTo>
                  <a:pt x="32003" y="97536"/>
                </a:moveTo>
                <a:lnTo>
                  <a:pt x="2285" y="65913"/>
                </a:lnTo>
                <a:lnTo>
                  <a:pt x="0" y="48768"/>
                </a:lnTo>
                <a:lnTo>
                  <a:pt x="571" y="39909"/>
                </a:lnTo>
                <a:lnTo>
                  <a:pt x="24574" y="2833"/>
                </a:lnTo>
                <a:lnTo>
                  <a:pt x="32003" y="0"/>
                </a:lnTo>
                <a:lnTo>
                  <a:pt x="33527" y="4572"/>
                </a:lnTo>
                <a:lnTo>
                  <a:pt x="24383" y="7620"/>
                </a:lnTo>
                <a:lnTo>
                  <a:pt x="19811" y="12192"/>
                </a:lnTo>
                <a:lnTo>
                  <a:pt x="9143" y="48768"/>
                </a:lnTo>
                <a:lnTo>
                  <a:pt x="9667" y="57364"/>
                </a:lnTo>
                <a:lnTo>
                  <a:pt x="33527" y="94488"/>
                </a:lnTo>
                <a:lnTo>
                  <a:pt x="32003" y="97536"/>
                </a:lnTo>
                <a:close/>
              </a:path>
            </a:pathLst>
          </a:custGeom>
          <a:solidFill>
            <a:srgbClr val="000000"/>
          </a:solidFill>
        </p:spPr>
        <p:txBody>
          <a:bodyPr wrap="square" lIns="0" tIns="0" rIns="0" bIns="0" rtlCol="0"/>
          <a:lstStyle/>
          <a:p/>
        </p:txBody>
      </p:sp>
      <p:sp>
        <p:nvSpPr>
          <p:cNvPr id="55" name="object 55"/>
          <p:cNvSpPr/>
          <p:nvPr/>
        </p:nvSpPr>
        <p:spPr>
          <a:xfrm>
            <a:off x="2133600" y="7402067"/>
            <a:ext cx="687705" cy="97790"/>
          </a:xfrm>
          <a:custGeom>
            <a:avLst/>
            <a:gdLst/>
            <a:ahLst/>
            <a:cxnLst/>
            <a:rect l="l" t="t" r="r" b="b"/>
            <a:pathLst>
              <a:path w="687705" h="97790">
                <a:moveTo>
                  <a:pt x="656844" y="97536"/>
                </a:moveTo>
                <a:lnTo>
                  <a:pt x="655320" y="94488"/>
                </a:lnTo>
                <a:lnTo>
                  <a:pt x="662940" y="91440"/>
                </a:lnTo>
                <a:lnTo>
                  <a:pt x="669036" y="85344"/>
                </a:lnTo>
                <a:lnTo>
                  <a:pt x="672084" y="77724"/>
                </a:lnTo>
                <a:lnTo>
                  <a:pt x="674965" y="71699"/>
                </a:lnTo>
                <a:lnTo>
                  <a:pt x="676846" y="64960"/>
                </a:lnTo>
                <a:lnTo>
                  <a:pt x="677870" y="57364"/>
                </a:lnTo>
                <a:lnTo>
                  <a:pt x="678180" y="48768"/>
                </a:lnTo>
                <a:lnTo>
                  <a:pt x="677870" y="40171"/>
                </a:lnTo>
                <a:lnTo>
                  <a:pt x="676846" y="32575"/>
                </a:lnTo>
                <a:lnTo>
                  <a:pt x="674965" y="25836"/>
                </a:lnTo>
                <a:lnTo>
                  <a:pt x="672084" y="19812"/>
                </a:lnTo>
                <a:lnTo>
                  <a:pt x="669036" y="12192"/>
                </a:lnTo>
                <a:lnTo>
                  <a:pt x="662940" y="7620"/>
                </a:lnTo>
                <a:lnTo>
                  <a:pt x="655320" y="4572"/>
                </a:lnTo>
                <a:lnTo>
                  <a:pt x="656844" y="0"/>
                </a:lnTo>
                <a:lnTo>
                  <a:pt x="685228" y="31623"/>
                </a:lnTo>
                <a:lnTo>
                  <a:pt x="687324" y="48768"/>
                </a:lnTo>
                <a:lnTo>
                  <a:pt x="686776" y="57626"/>
                </a:lnTo>
                <a:lnTo>
                  <a:pt x="663416" y="94916"/>
                </a:lnTo>
                <a:lnTo>
                  <a:pt x="656844" y="97536"/>
                </a:lnTo>
                <a:close/>
              </a:path>
              <a:path w="687705" h="97790">
                <a:moveTo>
                  <a:pt x="32004" y="97536"/>
                </a:moveTo>
                <a:lnTo>
                  <a:pt x="2285" y="65913"/>
                </a:lnTo>
                <a:lnTo>
                  <a:pt x="0" y="48768"/>
                </a:lnTo>
                <a:lnTo>
                  <a:pt x="571" y="39909"/>
                </a:lnTo>
                <a:lnTo>
                  <a:pt x="24574" y="2833"/>
                </a:lnTo>
                <a:lnTo>
                  <a:pt x="32004" y="0"/>
                </a:lnTo>
                <a:lnTo>
                  <a:pt x="33527" y="4572"/>
                </a:lnTo>
                <a:lnTo>
                  <a:pt x="24383" y="7620"/>
                </a:lnTo>
                <a:lnTo>
                  <a:pt x="19812" y="12192"/>
                </a:lnTo>
                <a:lnTo>
                  <a:pt x="9143" y="48768"/>
                </a:lnTo>
                <a:lnTo>
                  <a:pt x="9667" y="57364"/>
                </a:lnTo>
                <a:lnTo>
                  <a:pt x="33527" y="94488"/>
                </a:lnTo>
                <a:lnTo>
                  <a:pt x="32004" y="97536"/>
                </a:lnTo>
                <a:close/>
              </a:path>
            </a:pathLst>
          </a:custGeom>
          <a:solidFill>
            <a:srgbClr val="000000"/>
          </a:solidFill>
        </p:spPr>
        <p:txBody>
          <a:bodyPr wrap="square" lIns="0" tIns="0" rIns="0" bIns="0" rtlCol="0"/>
          <a:lstStyle/>
          <a:p/>
        </p:txBody>
      </p:sp>
      <p:sp>
        <p:nvSpPr>
          <p:cNvPr id="56" name="object 56"/>
          <p:cNvSpPr txBox="1"/>
          <p:nvPr/>
        </p:nvSpPr>
        <p:spPr>
          <a:xfrm>
            <a:off x="1285234" y="7361860"/>
            <a:ext cx="1536065" cy="151765"/>
          </a:xfrm>
          <a:prstGeom prst="rect">
            <a:avLst/>
          </a:prstGeom>
        </p:spPr>
        <p:txBody>
          <a:bodyPr wrap="square" lIns="0" tIns="15875" rIns="0" bIns="0" rtlCol="0" vert="horz">
            <a:spAutoFit/>
          </a:bodyPr>
          <a:lstStyle/>
          <a:p>
            <a:pPr marL="25400">
              <a:lnSpc>
                <a:spcPct val="100000"/>
              </a:lnSpc>
              <a:spcBef>
                <a:spcPts val="125"/>
              </a:spcBef>
            </a:pPr>
            <a:r>
              <a:rPr dirty="0" sz="800" spc="35">
                <a:latin typeface="Cambria"/>
                <a:cs typeface="Cambria"/>
              </a:rPr>
              <a:t>16 </a:t>
            </a:r>
            <a:r>
              <a:rPr dirty="0" sz="800" spc="40">
                <a:latin typeface="Cambria"/>
                <a:cs typeface="Cambria"/>
              </a:rPr>
              <a:t>558o.731ksi</a:t>
            </a:r>
            <a:r>
              <a:rPr dirty="0" sz="800" spc="245">
                <a:latin typeface="Cambria"/>
                <a:cs typeface="Cambria"/>
              </a:rPr>
              <a:t> </a:t>
            </a:r>
            <a:r>
              <a:rPr dirty="0" sz="800" spc="45">
                <a:latin typeface="Cambria"/>
                <a:cs typeface="Cambria"/>
              </a:rPr>
              <a:t>734356.oin</a:t>
            </a:r>
            <a:r>
              <a:rPr dirty="0" baseline="21367" sz="975" spc="67">
                <a:latin typeface="Cambria"/>
                <a:cs typeface="Cambria"/>
              </a:rPr>
              <a:t>4</a:t>
            </a:r>
            <a:endParaRPr baseline="21367" sz="975">
              <a:latin typeface="Cambria"/>
              <a:cs typeface="Cambria"/>
            </a:endParaRPr>
          </a:p>
        </p:txBody>
      </p:sp>
      <p:sp>
        <p:nvSpPr>
          <p:cNvPr id="57" name="object 57"/>
          <p:cNvSpPr/>
          <p:nvPr/>
        </p:nvSpPr>
        <p:spPr>
          <a:xfrm>
            <a:off x="1260348" y="7365492"/>
            <a:ext cx="1620520" cy="0"/>
          </a:xfrm>
          <a:custGeom>
            <a:avLst/>
            <a:gdLst/>
            <a:ahLst/>
            <a:cxnLst/>
            <a:rect l="l" t="t" r="r" b="b"/>
            <a:pathLst>
              <a:path w="1620520" h="0">
                <a:moveTo>
                  <a:pt x="0" y="0"/>
                </a:moveTo>
                <a:lnTo>
                  <a:pt x="1620011" y="0"/>
                </a:lnTo>
              </a:path>
            </a:pathLst>
          </a:custGeom>
          <a:ln w="9144">
            <a:solidFill>
              <a:srgbClr val="000000"/>
            </a:solidFill>
          </a:ln>
        </p:spPr>
        <p:txBody>
          <a:bodyPr wrap="square" lIns="0" tIns="0" rIns="0" bIns="0" rtlCol="0"/>
          <a:lstStyle/>
          <a:p/>
        </p:txBody>
      </p:sp>
      <p:sp>
        <p:nvSpPr>
          <p:cNvPr id="58" name="object 58"/>
          <p:cNvSpPr txBox="1"/>
          <p:nvPr/>
        </p:nvSpPr>
        <p:spPr>
          <a:xfrm>
            <a:off x="1280664" y="7163793"/>
            <a:ext cx="1692275" cy="199390"/>
          </a:xfrm>
          <a:prstGeom prst="rect">
            <a:avLst/>
          </a:prstGeom>
        </p:spPr>
        <p:txBody>
          <a:bodyPr wrap="square" lIns="0" tIns="11430" rIns="0" bIns="0" rtlCol="0" vert="horz">
            <a:spAutoFit/>
          </a:bodyPr>
          <a:lstStyle/>
          <a:p>
            <a:pPr marL="25400">
              <a:lnSpc>
                <a:spcPct val="100000"/>
              </a:lnSpc>
              <a:spcBef>
                <a:spcPts val="90"/>
              </a:spcBef>
            </a:pPr>
            <a:r>
              <a:rPr dirty="0" sz="800" spc="95">
                <a:latin typeface="Cambria"/>
                <a:cs typeface="Cambria"/>
              </a:rPr>
              <a:t>-1.o58klf </a:t>
            </a:r>
            <a:r>
              <a:rPr dirty="0" sz="800" spc="100">
                <a:latin typeface="Cambria"/>
                <a:cs typeface="Cambria"/>
              </a:rPr>
              <a:t>11ft </a:t>
            </a:r>
            <a:r>
              <a:rPr dirty="0" baseline="25641" sz="975" spc="67">
                <a:latin typeface="Cambria"/>
                <a:cs typeface="Cambria"/>
              </a:rPr>
              <a:t>2 </a:t>
            </a:r>
            <a:r>
              <a:rPr dirty="0" sz="800" spc="55">
                <a:latin typeface="Cambria"/>
                <a:cs typeface="Cambria"/>
              </a:rPr>
              <a:t>14o.995ft</a:t>
            </a:r>
            <a:r>
              <a:rPr dirty="0" sz="800" spc="-45">
                <a:latin typeface="Cambria"/>
                <a:cs typeface="Cambria"/>
              </a:rPr>
              <a:t> </a:t>
            </a:r>
            <a:r>
              <a:rPr dirty="0" baseline="25641" sz="975" spc="75">
                <a:latin typeface="Cambria"/>
                <a:cs typeface="Cambria"/>
              </a:rPr>
              <a:t>2</a:t>
            </a:r>
            <a:r>
              <a:rPr dirty="0" baseline="-31400" sz="1725" spc="75">
                <a:latin typeface="Cambria"/>
                <a:cs typeface="Cambria"/>
              </a:rPr>
              <a:t>]</a:t>
            </a:r>
            <a:endParaRPr baseline="-31400" sz="1725">
              <a:latin typeface="Cambria"/>
              <a:cs typeface="Cambria"/>
            </a:endParaRPr>
          </a:p>
        </p:txBody>
      </p:sp>
      <p:sp>
        <p:nvSpPr>
          <p:cNvPr id="59" name="object 59"/>
          <p:cNvSpPr/>
          <p:nvPr/>
        </p:nvSpPr>
        <p:spPr>
          <a:xfrm>
            <a:off x="2970275" y="7246619"/>
            <a:ext cx="530860" cy="239395"/>
          </a:xfrm>
          <a:custGeom>
            <a:avLst/>
            <a:gdLst/>
            <a:ahLst/>
            <a:cxnLst/>
            <a:rect l="l" t="t" r="r" b="b"/>
            <a:pathLst>
              <a:path w="530860" h="239395">
                <a:moveTo>
                  <a:pt x="478536" y="239268"/>
                </a:moveTo>
                <a:lnTo>
                  <a:pt x="475488" y="233172"/>
                </a:lnTo>
                <a:lnTo>
                  <a:pt x="484965" y="226314"/>
                </a:lnTo>
                <a:lnTo>
                  <a:pt x="493014" y="217170"/>
                </a:lnTo>
                <a:lnTo>
                  <a:pt x="510849" y="175688"/>
                </a:lnTo>
                <a:lnTo>
                  <a:pt x="516636" y="120396"/>
                </a:lnTo>
                <a:lnTo>
                  <a:pt x="516040" y="99774"/>
                </a:lnTo>
                <a:lnTo>
                  <a:pt x="505968" y="48768"/>
                </a:lnTo>
                <a:lnTo>
                  <a:pt x="484965" y="13192"/>
                </a:lnTo>
                <a:lnTo>
                  <a:pt x="475488" y="6096"/>
                </a:lnTo>
                <a:lnTo>
                  <a:pt x="478536" y="0"/>
                </a:lnTo>
                <a:lnTo>
                  <a:pt x="508325" y="29575"/>
                </a:lnTo>
                <a:lnTo>
                  <a:pt x="526923" y="79438"/>
                </a:lnTo>
                <a:lnTo>
                  <a:pt x="530352" y="120396"/>
                </a:lnTo>
                <a:lnTo>
                  <a:pt x="529494" y="140636"/>
                </a:lnTo>
                <a:lnTo>
                  <a:pt x="522636" y="178260"/>
                </a:lnTo>
                <a:lnTo>
                  <a:pt x="499300" y="222313"/>
                </a:lnTo>
                <a:lnTo>
                  <a:pt x="489418" y="232148"/>
                </a:lnTo>
                <a:lnTo>
                  <a:pt x="478536" y="239268"/>
                </a:lnTo>
                <a:close/>
              </a:path>
              <a:path w="530860" h="239395">
                <a:moveTo>
                  <a:pt x="50292" y="239268"/>
                </a:moveTo>
                <a:lnTo>
                  <a:pt x="21145" y="209907"/>
                </a:lnTo>
                <a:lnTo>
                  <a:pt x="3429" y="160020"/>
                </a:lnTo>
                <a:lnTo>
                  <a:pt x="0" y="120396"/>
                </a:lnTo>
                <a:lnTo>
                  <a:pt x="857" y="99274"/>
                </a:lnTo>
                <a:lnTo>
                  <a:pt x="7715" y="61031"/>
                </a:lnTo>
                <a:lnTo>
                  <a:pt x="29718" y="17526"/>
                </a:lnTo>
                <a:lnTo>
                  <a:pt x="50292" y="0"/>
                </a:lnTo>
                <a:lnTo>
                  <a:pt x="53340" y="6096"/>
                </a:lnTo>
                <a:lnTo>
                  <a:pt x="44505" y="13192"/>
                </a:lnTo>
                <a:lnTo>
                  <a:pt x="36385" y="22860"/>
                </a:lnTo>
                <a:lnTo>
                  <a:pt x="18621" y="64246"/>
                </a:lnTo>
                <a:lnTo>
                  <a:pt x="12192" y="120396"/>
                </a:lnTo>
                <a:lnTo>
                  <a:pt x="13001" y="140160"/>
                </a:lnTo>
                <a:lnTo>
                  <a:pt x="22860" y="192024"/>
                </a:lnTo>
                <a:lnTo>
                  <a:pt x="44505" y="226314"/>
                </a:lnTo>
                <a:lnTo>
                  <a:pt x="53340" y="233172"/>
                </a:lnTo>
                <a:lnTo>
                  <a:pt x="50292" y="239268"/>
                </a:lnTo>
                <a:close/>
              </a:path>
            </a:pathLst>
          </a:custGeom>
          <a:solidFill>
            <a:srgbClr val="000000"/>
          </a:solidFill>
        </p:spPr>
        <p:txBody>
          <a:bodyPr wrap="square" lIns="0" tIns="0" rIns="0" bIns="0" rtlCol="0"/>
          <a:lstStyle/>
          <a:p/>
        </p:txBody>
      </p:sp>
      <p:sp>
        <p:nvSpPr>
          <p:cNvPr id="60" name="object 60"/>
          <p:cNvSpPr/>
          <p:nvPr/>
        </p:nvSpPr>
        <p:spPr>
          <a:xfrm>
            <a:off x="3028188" y="7365492"/>
            <a:ext cx="413384" cy="0"/>
          </a:xfrm>
          <a:custGeom>
            <a:avLst/>
            <a:gdLst/>
            <a:ahLst/>
            <a:cxnLst/>
            <a:rect l="l" t="t" r="r" b="b"/>
            <a:pathLst>
              <a:path w="413385" h="0">
                <a:moveTo>
                  <a:pt x="0" y="0"/>
                </a:moveTo>
                <a:lnTo>
                  <a:pt x="413003" y="0"/>
                </a:lnTo>
              </a:path>
            </a:pathLst>
          </a:custGeom>
          <a:ln w="9144">
            <a:solidFill>
              <a:srgbClr val="000000"/>
            </a:solidFill>
          </a:ln>
        </p:spPr>
        <p:txBody>
          <a:bodyPr wrap="square" lIns="0" tIns="0" rIns="0" bIns="0" rtlCol="0"/>
          <a:lstStyle/>
          <a:p/>
        </p:txBody>
      </p:sp>
      <p:sp>
        <p:nvSpPr>
          <p:cNvPr id="61" name="object 61"/>
          <p:cNvSpPr txBox="1"/>
          <p:nvPr/>
        </p:nvSpPr>
        <p:spPr>
          <a:xfrm>
            <a:off x="3004267" y="7203420"/>
            <a:ext cx="2761615" cy="245110"/>
          </a:xfrm>
          <a:prstGeom prst="rect">
            <a:avLst/>
          </a:prstGeom>
        </p:spPr>
        <p:txBody>
          <a:bodyPr wrap="square" lIns="0" tIns="15875" rIns="0" bIns="0" rtlCol="0" vert="horz">
            <a:spAutoFit/>
          </a:bodyPr>
          <a:lstStyle/>
          <a:p>
            <a:pPr marL="25400">
              <a:lnSpc>
                <a:spcPts val="640"/>
              </a:lnSpc>
              <a:spcBef>
                <a:spcPts val="125"/>
              </a:spcBef>
            </a:pPr>
            <a:r>
              <a:rPr dirty="0" sz="800" spc="40">
                <a:latin typeface="Cambria"/>
                <a:cs typeface="Cambria"/>
              </a:rPr>
              <a:t>1728i</a:t>
            </a:r>
            <a:r>
              <a:rPr dirty="0" sz="800" spc="185">
                <a:latin typeface="Cambria"/>
                <a:cs typeface="Cambria"/>
              </a:rPr>
              <a:t> </a:t>
            </a:r>
            <a:r>
              <a:rPr dirty="0" baseline="25641" sz="975" spc="67">
                <a:latin typeface="Cambria"/>
                <a:cs typeface="Cambria"/>
              </a:rPr>
              <a:t>3</a:t>
            </a:r>
            <a:endParaRPr baseline="25641" sz="975">
              <a:latin typeface="Cambria"/>
              <a:cs typeface="Cambria"/>
            </a:endParaRPr>
          </a:p>
          <a:p>
            <a:pPr marL="113664">
              <a:lnSpc>
                <a:spcPts val="1060"/>
              </a:lnSpc>
              <a:tabLst>
                <a:tab pos="548005" algn="l"/>
              </a:tabLst>
            </a:pPr>
            <a:r>
              <a:rPr dirty="0" baseline="-41666" sz="1200" spc="179">
                <a:latin typeface="Cambria"/>
                <a:cs typeface="Cambria"/>
              </a:rPr>
              <a:t>1ft</a:t>
            </a:r>
            <a:r>
              <a:rPr dirty="0" baseline="-29914" sz="975" spc="179">
                <a:latin typeface="Cambria"/>
                <a:cs typeface="Cambria"/>
              </a:rPr>
              <a:t>3	</a:t>
            </a:r>
            <a:r>
              <a:rPr dirty="0" sz="1150" spc="210">
                <a:latin typeface="Cambria"/>
                <a:cs typeface="Cambria"/>
              </a:rPr>
              <a:t>=</a:t>
            </a:r>
            <a:r>
              <a:rPr dirty="0" sz="1150" spc="60">
                <a:latin typeface="Cambria"/>
                <a:cs typeface="Cambria"/>
              </a:rPr>
              <a:t> </a:t>
            </a:r>
            <a:r>
              <a:rPr dirty="0" sz="1150" spc="20">
                <a:latin typeface="Cambria"/>
                <a:cs typeface="Cambria"/>
              </a:rPr>
              <a:t>−2.296𝑖𝑛</a:t>
            </a:r>
            <a:r>
              <a:rPr dirty="0" sz="1150">
                <a:latin typeface="Cambria"/>
                <a:cs typeface="Cambria"/>
              </a:rPr>
              <a:t> </a:t>
            </a:r>
            <a:r>
              <a:rPr dirty="0" sz="1150" spc="210">
                <a:latin typeface="Cambria"/>
                <a:cs typeface="Cambria"/>
              </a:rPr>
              <a:t>+</a:t>
            </a:r>
            <a:r>
              <a:rPr dirty="0" sz="1150" spc="5">
                <a:latin typeface="Cambria"/>
                <a:cs typeface="Cambria"/>
              </a:rPr>
              <a:t> </a:t>
            </a:r>
            <a:r>
              <a:rPr dirty="0" sz="1150" spc="-10">
                <a:latin typeface="Cambria"/>
                <a:cs typeface="Cambria"/>
              </a:rPr>
              <a:t>0.067𝑖𝑛</a:t>
            </a:r>
            <a:r>
              <a:rPr dirty="0" sz="1150" spc="80">
                <a:latin typeface="Cambria"/>
                <a:cs typeface="Cambria"/>
              </a:rPr>
              <a:t> </a:t>
            </a:r>
            <a:r>
              <a:rPr dirty="0" sz="1150" spc="210">
                <a:latin typeface="Cambria"/>
                <a:cs typeface="Cambria"/>
              </a:rPr>
              <a:t>=</a:t>
            </a:r>
            <a:r>
              <a:rPr dirty="0" sz="1150" spc="60">
                <a:latin typeface="Cambria"/>
                <a:cs typeface="Cambria"/>
              </a:rPr>
              <a:t> </a:t>
            </a:r>
            <a:r>
              <a:rPr dirty="0" sz="1150" spc="20">
                <a:latin typeface="Cambria"/>
                <a:cs typeface="Cambria"/>
              </a:rPr>
              <a:t>−2.229𝑖𝑛</a:t>
            </a:r>
            <a:endParaRPr sz="1150">
              <a:latin typeface="Cambria"/>
              <a:cs typeface="Cambria"/>
            </a:endParaRPr>
          </a:p>
        </p:txBody>
      </p:sp>
      <p:sp>
        <p:nvSpPr>
          <p:cNvPr id="62" name="object 62"/>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7</a:t>
            </a:r>
            <a:r>
              <a:rPr dirty="0" sz="850">
                <a:solidFill>
                  <a:srgbClr val="FFFFFF"/>
                </a:solidFill>
                <a:latin typeface="Arial"/>
                <a:cs typeface="Arial"/>
              </a:rPr>
              <a:t>0</a:t>
            </a:r>
            <a:endParaRPr sz="850">
              <a:latin typeface="Arial"/>
              <a:cs typeface="Arial"/>
            </a:endParaRPr>
          </a:p>
        </p:txBody>
      </p:sp>
      <p:sp>
        <p:nvSpPr>
          <p:cNvPr id="63" name="object 63"/>
          <p:cNvSpPr/>
          <p:nvPr/>
        </p:nvSpPr>
        <p:spPr>
          <a:xfrm>
            <a:off x="2476500" y="8098535"/>
            <a:ext cx="3131820" cy="0"/>
          </a:xfrm>
          <a:custGeom>
            <a:avLst/>
            <a:gdLst/>
            <a:ahLst/>
            <a:cxnLst/>
            <a:rect l="l" t="t" r="r" b="b"/>
            <a:pathLst>
              <a:path w="3131820" h="0">
                <a:moveTo>
                  <a:pt x="0" y="0"/>
                </a:moveTo>
                <a:lnTo>
                  <a:pt x="3131819" y="0"/>
                </a:lnTo>
              </a:path>
            </a:pathLst>
          </a:custGeom>
          <a:ln w="6096">
            <a:solidFill>
              <a:srgbClr val="000000"/>
            </a:solidFill>
          </a:ln>
        </p:spPr>
        <p:txBody>
          <a:bodyPr wrap="square" lIns="0" tIns="0" rIns="0" bIns="0" rtlCol="0"/>
          <a:lstStyle/>
          <a:p/>
        </p:txBody>
      </p:sp>
      <p:sp>
        <p:nvSpPr>
          <p:cNvPr id="64" name="object 64"/>
          <p:cNvSpPr/>
          <p:nvPr/>
        </p:nvSpPr>
        <p:spPr>
          <a:xfrm>
            <a:off x="2895600" y="8098535"/>
            <a:ext cx="102235" cy="55244"/>
          </a:xfrm>
          <a:custGeom>
            <a:avLst/>
            <a:gdLst/>
            <a:ahLst/>
            <a:cxnLst/>
            <a:rect l="l" t="t" r="r" b="b"/>
            <a:pathLst>
              <a:path w="102235" h="55245">
                <a:moveTo>
                  <a:pt x="102108" y="54864"/>
                </a:moveTo>
                <a:lnTo>
                  <a:pt x="0" y="54864"/>
                </a:lnTo>
                <a:lnTo>
                  <a:pt x="54864" y="0"/>
                </a:lnTo>
                <a:lnTo>
                  <a:pt x="102108" y="54864"/>
                </a:lnTo>
                <a:close/>
              </a:path>
            </a:pathLst>
          </a:custGeom>
          <a:solidFill>
            <a:srgbClr val="000000"/>
          </a:solidFill>
        </p:spPr>
        <p:txBody>
          <a:bodyPr wrap="square" lIns="0" tIns="0" rIns="0" bIns="0" rtlCol="0"/>
          <a:lstStyle/>
          <a:p/>
        </p:txBody>
      </p:sp>
      <p:sp>
        <p:nvSpPr>
          <p:cNvPr id="65" name="object 65"/>
          <p:cNvSpPr/>
          <p:nvPr/>
        </p:nvSpPr>
        <p:spPr>
          <a:xfrm>
            <a:off x="2895600" y="8098535"/>
            <a:ext cx="102235" cy="55244"/>
          </a:xfrm>
          <a:custGeom>
            <a:avLst/>
            <a:gdLst/>
            <a:ahLst/>
            <a:cxnLst/>
            <a:rect l="l" t="t" r="r" b="b"/>
            <a:pathLst>
              <a:path w="102235" h="55245">
                <a:moveTo>
                  <a:pt x="54864" y="0"/>
                </a:moveTo>
                <a:lnTo>
                  <a:pt x="0" y="54864"/>
                </a:lnTo>
                <a:lnTo>
                  <a:pt x="102108" y="54864"/>
                </a:lnTo>
                <a:lnTo>
                  <a:pt x="54864" y="0"/>
                </a:lnTo>
                <a:close/>
              </a:path>
            </a:pathLst>
          </a:custGeom>
          <a:ln w="6096">
            <a:solidFill>
              <a:srgbClr val="000000"/>
            </a:solidFill>
          </a:ln>
        </p:spPr>
        <p:txBody>
          <a:bodyPr wrap="square" lIns="0" tIns="0" rIns="0" bIns="0" rtlCol="0"/>
          <a:lstStyle/>
          <a:p/>
        </p:txBody>
      </p:sp>
      <p:sp>
        <p:nvSpPr>
          <p:cNvPr id="66" name="object 66"/>
          <p:cNvSpPr/>
          <p:nvPr/>
        </p:nvSpPr>
        <p:spPr>
          <a:xfrm>
            <a:off x="5097780" y="8098535"/>
            <a:ext cx="102235" cy="55244"/>
          </a:xfrm>
          <a:custGeom>
            <a:avLst/>
            <a:gdLst/>
            <a:ahLst/>
            <a:cxnLst/>
            <a:rect l="l" t="t" r="r" b="b"/>
            <a:pathLst>
              <a:path w="102235" h="55245">
                <a:moveTo>
                  <a:pt x="102107" y="54864"/>
                </a:moveTo>
                <a:lnTo>
                  <a:pt x="0" y="54864"/>
                </a:lnTo>
                <a:lnTo>
                  <a:pt x="54864" y="0"/>
                </a:lnTo>
                <a:lnTo>
                  <a:pt x="102107" y="54864"/>
                </a:lnTo>
                <a:close/>
              </a:path>
            </a:pathLst>
          </a:custGeom>
          <a:solidFill>
            <a:srgbClr val="000000"/>
          </a:solidFill>
        </p:spPr>
        <p:txBody>
          <a:bodyPr wrap="square" lIns="0" tIns="0" rIns="0" bIns="0" rtlCol="0"/>
          <a:lstStyle/>
          <a:p/>
        </p:txBody>
      </p:sp>
      <p:sp>
        <p:nvSpPr>
          <p:cNvPr id="67" name="object 67"/>
          <p:cNvSpPr/>
          <p:nvPr/>
        </p:nvSpPr>
        <p:spPr>
          <a:xfrm>
            <a:off x="5097779" y="8098535"/>
            <a:ext cx="102235" cy="55244"/>
          </a:xfrm>
          <a:custGeom>
            <a:avLst/>
            <a:gdLst/>
            <a:ahLst/>
            <a:cxnLst/>
            <a:rect l="l" t="t" r="r" b="b"/>
            <a:pathLst>
              <a:path w="102235" h="55245">
                <a:moveTo>
                  <a:pt x="54864" y="0"/>
                </a:moveTo>
                <a:lnTo>
                  <a:pt x="0" y="54864"/>
                </a:lnTo>
                <a:lnTo>
                  <a:pt x="102107" y="54864"/>
                </a:lnTo>
                <a:lnTo>
                  <a:pt x="54864" y="0"/>
                </a:lnTo>
                <a:close/>
              </a:path>
            </a:pathLst>
          </a:custGeom>
          <a:ln w="6096">
            <a:solidFill>
              <a:srgbClr val="000000"/>
            </a:solidFill>
          </a:ln>
        </p:spPr>
        <p:txBody>
          <a:bodyPr wrap="square" lIns="0" tIns="0" rIns="0" bIns="0" rtlCol="0"/>
          <a:lstStyle/>
          <a:p/>
        </p:txBody>
      </p:sp>
      <p:sp>
        <p:nvSpPr>
          <p:cNvPr id="68" name="object 68"/>
          <p:cNvSpPr/>
          <p:nvPr/>
        </p:nvSpPr>
        <p:spPr>
          <a:xfrm>
            <a:off x="2476500" y="7921752"/>
            <a:ext cx="1567180" cy="352425"/>
          </a:xfrm>
          <a:custGeom>
            <a:avLst/>
            <a:gdLst/>
            <a:ahLst/>
            <a:cxnLst/>
            <a:rect l="l" t="t" r="r" b="b"/>
            <a:pathLst>
              <a:path w="1567179" h="352425">
                <a:moveTo>
                  <a:pt x="1566671" y="352043"/>
                </a:moveTo>
                <a:lnTo>
                  <a:pt x="1508391" y="350986"/>
                </a:lnTo>
                <a:lnTo>
                  <a:pt x="1440471" y="347730"/>
                </a:lnTo>
                <a:lnTo>
                  <a:pt x="1363845" y="342148"/>
                </a:lnTo>
                <a:lnTo>
                  <a:pt x="1322558" y="338445"/>
                </a:lnTo>
                <a:lnTo>
                  <a:pt x="1279445" y="334113"/>
                </a:lnTo>
                <a:lnTo>
                  <a:pt x="1234622" y="329135"/>
                </a:lnTo>
                <a:lnTo>
                  <a:pt x="1188205" y="323496"/>
                </a:lnTo>
                <a:lnTo>
                  <a:pt x="1140312" y="317181"/>
                </a:lnTo>
                <a:lnTo>
                  <a:pt x="1091058" y="310172"/>
                </a:lnTo>
                <a:lnTo>
                  <a:pt x="1040562" y="302455"/>
                </a:lnTo>
                <a:lnTo>
                  <a:pt x="988938" y="294013"/>
                </a:lnTo>
                <a:lnTo>
                  <a:pt x="936304" y="284830"/>
                </a:lnTo>
                <a:lnTo>
                  <a:pt x="882776" y="274891"/>
                </a:lnTo>
                <a:lnTo>
                  <a:pt x="828472" y="264179"/>
                </a:lnTo>
                <a:lnTo>
                  <a:pt x="773508" y="252680"/>
                </a:lnTo>
                <a:lnTo>
                  <a:pt x="717999" y="240375"/>
                </a:lnTo>
                <a:lnTo>
                  <a:pt x="662064" y="227251"/>
                </a:lnTo>
                <a:lnTo>
                  <a:pt x="605819" y="213291"/>
                </a:lnTo>
                <a:lnTo>
                  <a:pt x="549380" y="198479"/>
                </a:lnTo>
                <a:lnTo>
                  <a:pt x="492864" y="182798"/>
                </a:lnTo>
                <a:lnTo>
                  <a:pt x="436387" y="166235"/>
                </a:lnTo>
                <a:lnTo>
                  <a:pt x="380067" y="148771"/>
                </a:lnTo>
                <a:lnTo>
                  <a:pt x="324020" y="130392"/>
                </a:lnTo>
                <a:lnTo>
                  <a:pt x="268362" y="111081"/>
                </a:lnTo>
                <a:lnTo>
                  <a:pt x="213211" y="90823"/>
                </a:lnTo>
                <a:lnTo>
                  <a:pt x="158682" y="69602"/>
                </a:lnTo>
                <a:lnTo>
                  <a:pt x="104893" y="47402"/>
                </a:lnTo>
                <a:lnTo>
                  <a:pt x="51960" y="24206"/>
                </a:lnTo>
                <a:lnTo>
                  <a:pt x="0" y="0"/>
                </a:lnTo>
              </a:path>
            </a:pathLst>
          </a:custGeom>
          <a:ln w="19812">
            <a:solidFill>
              <a:srgbClr val="000000"/>
            </a:solidFill>
          </a:ln>
        </p:spPr>
        <p:txBody>
          <a:bodyPr wrap="square" lIns="0" tIns="0" rIns="0" bIns="0" rtlCol="0"/>
          <a:lstStyle/>
          <a:p/>
        </p:txBody>
      </p:sp>
      <p:sp>
        <p:nvSpPr>
          <p:cNvPr id="69" name="object 69"/>
          <p:cNvSpPr/>
          <p:nvPr/>
        </p:nvSpPr>
        <p:spPr>
          <a:xfrm>
            <a:off x="4043172" y="7923276"/>
            <a:ext cx="1565275" cy="350520"/>
          </a:xfrm>
          <a:custGeom>
            <a:avLst/>
            <a:gdLst/>
            <a:ahLst/>
            <a:cxnLst/>
            <a:rect l="l" t="t" r="r" b="b"/>
            <a:pathLst>
              <a:path w="1565275" h="350520">
                <a:moveTo>
                  <a:pt x="0" y="350519"/>
                </a:moveTo>
                <a:lnTo>
                  <a:pt x="58279" y="349480"/>
                </a:lnTo>
                <a:lnTo>
                  <a:pt x="126197" y="346272"/>
                </a:lnTo>
                <a:lnTo>
                  <a:pt x="202816" y="340765"/>
                </a:lnTo>
                <a:lnTo>
                  <a:pt x="244097" y="337108"/>
                </a:lnTo>
                <a:lnTo>
                  <a:pt x="287202" y="332827"/>
                </a:lnTo>
                <a:lnTo>
                  <a:pt x="332015" y="327905"/>
                </a:lnTo>
                <a:lnTo>
                  <a:pt x="378419" y="322326"/>
                </a:lnTo>
                <a:lnTo>
                  <a:pt x="426297" y="316073"/>
                </a:lnTo>
                <a:lnTo>
                  <a:pt x="475532" y="309130"/>
                </a:lnTo>
                <a:lnTo>
                  <a:pt x="526007" y="301481"/>
                </a:lnTo>
                <a:lnTo>
                  <a:pt x="577606" y="293109"/>
                </a:lnTo>
                <a:lnTo>
                  <a:pt x="630210" y="283997"/>
                </a:lnTo>
                <a:lnTo>
                  <a:pt x="683704" y="274129"/>
                </a:lnTo>
                <a:lnTo>
                  <a:pt x="737970" y="263489"/>
                </a:lnTo>
                <a:lnTo>
                  <a:pt x="792892" y="252060"/>
                </a:lnTo>
                <a:lnTo>
                  <a:pt x="848353" y="239825"/>
                </a:lnTo>
                <a:lnTo>
                  <a:pt x="904235" y="226769"/>
                </a:lnTo>
                <a:lnTo>
                  <a:pt x="960421" y="212874"/>
                </a:lnTo>
                <a:lnTo>
                  <a:pt x="1016796" y="198125"/>
                </a:lnTo>
                <a:lnTo>
                  <a:pt x="1073241" y="182505"/>
                </a:lnTo>
                <a:lnTo>
                  <a:pt x="1129641" y="165996"/>
                </a:lnTo>
                <a:lnTo>
                  <a:pt x="1185877" y="148584"/>
                </a:lnTo>
                <a:lnTo>
                  <a:pt x="1241834" y="130251"/>
                </a:lnTo>
                <a:lnTo>
                  <a:pt x="1297393" y="110981"/>
                </a:lnTo>
                <a:lnTo>
                  <a:pt x="1352439" y="90758"/>
                </a:lnTo>
                <a:lnTo>
                  <a:pt x="1406855" y="69564"/>
                </a:lnTo>
                <a:lnTo>
                  <a:pt x="1460522" y="47385"/>
                </a:lnTo>
                <a:lnTo>
                  <a:pt x="1513326" y="24202"/>
                </a:lnTo>
                <a:lnTo>
                  <a:pt x="1565148" y="0"/>
                </a:lnTo>
              </a:path>
            </a:pathLst>
          </a:custGeom>
          <a:ln w="19812">
            <a:solidFill>
              <a:srgbClr val="000000"/>
            </a:solidFill>
          </a:ln>
        </p:spPr>
        <p:txBody>
          <a:bodyPr wrap="square" lIns="0" tIns="0" rIns="0" bIns="0" rtlCol="0"/>
          <a:lstStyle/>
          <a:p/>
        </p:txBody>
      </p:sp>
      <p:sp>
        <p:nvSpPr>
          <p:cNvPr id="70" name="object 70"/>
          <p:cNvSpPr/>
          <p:nvPr/>
        </p:nvSpPr>
        <p:spPr>
          <a:xfrm>
            <a:off x="2215895" y="7740396"/>
            <a:ext cx="303276" cy="360520"/>
          </a:xfrm>
          <a:prstGeom prst="rect">
            <a:avLst/>
          </a:prstGeom>
          <a:blipFill>
            <a:blip r:embed="rId4" cstate="print"/>
            <a:stretch>
              <a:fillRect/>
            </a:stretch>
          </a:blipFill>
        </p:spPr>
        <p:txBody>
          <a:bodyPr wrap="square" lIns="0" tIns="0" rIns="0" bIns="0" rtlCol="0"/>
          <a:lstStyle/>
          <a:p/>
        </p:txBody>
      </p:sp>
      <p:sp>
        <p:nvSpPr>
          <p:cNvPr id="71" name="object 71"/>
          <p:cNvSpPr txBox="1"/>
          <p:nvPr/>
        </p:nvSpPr>
        <p:spPr>
          <a:xfrm>
            <a:off x="2367283" y="7735866"/>
            <a:ext cx="193040" cy="151130"/>
          </a:xfrm>
          <a:prstGeom prst="rect">
            <a:avLst/>
          </a:prstGeom>
        </p:spPr>
        <p:txBody>
          <a:bodyPr wrap="square" lIns="0" tIns="15875" rIns="0" bIns="0" rtlCol="0" vert="horz">
            <a:spAutoFit/>
          </a:bodyPr>
          <a:lstStyle/>
          <a:p>
            <a:pPr marL="25400">
              <a:lnSpc>
                <a:spcPct val="100000"/>
              </a:lnSpc>
              <a:spcBef>
                <a:spcPts val="125"/>
              </a:spcBef>
            </a:pPr>
            <a:r>
              <a:rPr dirty="0" baseline="6944" sz="1200" spc="-44" i="1">
                <a:latin typeface="Georgia"/>
                <a:cs typeface="Georgia"/>
              </a:rPr>
              <a:t>D</a:t>
            </a:r>
            <a:r>
              <a:rPr dirty="0" sz="500" spc="-30">
                <a:latin typeface="Calibri"/>
                <a:cs typeface="Calibri"/>
              </a:rPr>
              <a:t>g1</a:t>
            </a:r>
            <a:endParaRPr sz="500">
              <a:latin typeface="Calibri"/>
              <a:cs typeface="Calibri"/>
            </a:endParaRPr>
          </a:p>
        </p:txBody>
      </p:sp>
      <p:sp>
        <p:nvSpPr>
          <p:cNvPr id="72" name="object 72"/>
          <p:cNvSpPr/>
          <p:nvPr/>
        </p:nvSpPr>
        <p:spPr>
          <a:xfrm>
            <a:off x="2215895" y="8273796"/>
            <a:ext cx="1775460" cy="0"/>
          </a:xfrm>
          <a:custGeom>
            <a:avLst/>
            <a:gdLst/>
            <a:ahLst/>
            <a:cxnLst/>
            <a:rect l="l" t="t" r="r" b="b"/>
            <a:pathLst>
              <a:path w="1775460" h="0">
                <a:moveTo>
                  <a:pt x="0" y="0"/>
                </a:moveTo>
                <a:lnTo>
                  <a:pt x="1775460" y="0"/>
                </a:lnTo>
                <a:lnTo>
                  <a:pt x="0" y="0"/>
                </a:lnTo>
                <a:close/>
              </a:path>
            </a:pathLst>
          </a:custGeom>
          <a:ln w="4762">
            <a:solidFill>
              <a:srgbClr val="000000"/>
            </a:solidFill>
          </a:ln>
        </p:spPr>
        <p:txBody>
          <a:bodyPr wrap="square" lIns="0" tIns="0" rIns="0" bIns="0" rtlCol="0"/>
          <a:lstStyle/>
          <a:p/>
        </p:txBody>
      </p:sp>
      <p:sp>
        <p:nvSpPr>
          <p:cNvPr id="73" name="object 73"/>
          <p:cNvSpPr/>
          <p:nvPr/>
        </p:nvSpPr>
        <p:spPr>
          <a:xfrm>
            <a:off x="2215895" y="8096154"/>
            <a:ext cx="283464" cy="365093"/>
          </a:xfrm>
          <a:prstGeom prst="rect">
            <a:avLst/>
          </a:prstGeom>
          <a:blipFill>
            <a:blip r:embed="rId5" cstate="print"/>
            <a:stretch>
              <a:fillRect/>
            </a:stretch>
          </a:blipFill>
        </p:spPr>
        <p:txBody>
          <a:bodyPr wrap="square" lIns="0" tIns="0" rIns="0" bIns="0" rtlCol="0"/>
          <a:lstStyle/>
          <a:p/>
        </p:txBody>
      </p:sp>
      <p:sp>
        <p:nvSpPr>
          <p:cNvPr id="74" name="object 74"/>
          <p:cNvSpPr txBox="1"/>
          <p:nvPr/>
        </p:nvSpPr>
        <p:spPr>
          <a:xfrm>
            <a:off x="2347452" y="8324153"/>
            <a:ext cx="193040" cy="151130"/>
          </a:xfrm>
          <a:prstGeom prst="rect">
            <a:avLst/>
          </a:prstGeom>
        </p:spPr>
        <p:txBody>
          <a:bodyPr wrap="square" lIns="0" tIns="15875" rIns="0" bIns="0" rtlCol="0" vert="horz">
            <a:spAutoFit/>
          </a:bodyPr>
          <a:lstStyle/>
          <a:p>
            <a:pPr marL="25400">
              <a:lnSpc>
                <a:spcPct val="100000"/>
              </a:lnSpc>
              <a:spcBef>
                <a:spcPts val="125"/>
              </a:spcBef>
            </a:pPr>
            <a:r>
              <a:rPr dirty="0" baseline="6944" sz="1200" spc="-44" i="1">
                <a:latin typeface="Georgia"/>
                <a:cs typeface="Georgia"/>
              </a:rPr>
              <a:t>D</a:t>
            </a:r>
            <a:r>
              <a:rPr dirty="0" sz="500" spc="-30">
                <a:latin typeface="Calibri"/>
                <a:cs typeface="Calibri"/>
              </a:rPr>
              <a:t>g2</a:t>
            </a:r>
            <a:endParaRPr sz="500">
              <a:latin typeface="Calibri"/>
              <a:cs typeface="Calibri"/>
            </a:endParaRPr>
          </a:p>
        </p:txBody>
      </p:sp>
      <p:sp>
        <p:nvSpPr>
          <p:cNvPr id="75" name="object 75"/>
          <p:cNvSpPr txBox="1"/>
          <p:nvPr/>
        </p:nvSpPr>
        <p:spPr>
          <a:xfrm>
            <a:off x="3313188" y="8378453"/>
            <a:ext cx="1593850" cy="221615"/>
          </a:xfrm>
          <a:prstGeom prst="rect">
            <a:avLst/>
          </a:prstGeom>
        </p:spPr>
        <p:txBody>
          <a:bodyPr wrap="square" lIns="0" tIns="17145" rIns="0" bIns="0" rtlCol="0" vert="horz">
            <a:spAutoFit/>
          </a:bodyPr>
          <a:lstStyle/>
          <a:p>
            <a:pPr>
              <a:lnSpc>
                <a:spcPct val="100000"/>
              </a:lnSpc>
              <a:spcBef>
                <a:spcPts val="135"/>
              </a:spcBef>
            </a:pPr>
            <a:r>
              <a:rPr dirty="0" sz="1250" spc="10">
                <a:latin typeface="Arial"/>
                <a:cs typeface="Arial"/>
              </a:rPr>
              <a:t>Self-weight</a:t>
            </a:r>
            <a:r>
              <a:rPr dirty="0" sz="1250" spc="-50">
                <a:latin typeface="Arial"/>
                <a:cs typeface="Arial"/>
              </a:rPr>
              <a:t> </a:t>
            </a:r>
            <a:r>
              <a:rPr dirty="0" sz="1250" spc="15">
                <a:latin typeface="Arial"/>
                <a:cs typeface="Arial"/>
              </a:rPr>
              <a:t>Deflection</a:t>
            </a:r>
            <a:endParaRPr sz="1250">
              <a:latin typeface="Arial"/>
              <a:cs typeface="Arial"/>
            </a:endParaRPr>
          </a:p>
        </p:txBody>
      </p:sp>
      <p:sp>
        <p:nvSpPr>
          <p:cNvPr id="76" name="object 76"/>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77" name="object 77"/>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69</a:t>
            </a:r>
            <a:endParaRPr sz="1050">
              <a:latin typeface="Calibri"/>
              <a:cs typeface="Calibri"/>
            </a:endParaRPr>
          </a:p>
        </p:txBody>
      </p:sp>
      <p:sp>
        <p:nvSpPr>
          <p:cNvPr id="79" name="object 79"/>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78" name="object 78"/>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70</a:t>
            </a:r>
            <a:endParaRPr sz="105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a:spLocks noGrp="1"/>
          </p:cNvSpPr>
          <p:nvPr>
            <p:ph type="title"/>
          </p:nvPr>
        </p:nvSpPr>
        <p:spPr>
          <a:xfrm>
            <a:off x="1016466" y="1153205"/>
            <a:ext cx="5422900" cy="417195"/>
          </a:xfrm>
          <a:prstGeom prst="rect"/>
        </p:spPr>
        <p:txBody>
          <a:bodyPr wrap="square" lIns="0" tIns="14604" rIns="0" bIns="0" rtlCol="0" vert="horz">
            <a:spAutoFit/>
          </a:bodyPr>
          <a:lstStyle/>
          <a:p>
            <a:pPr>
              <a:lnSpc>
                <a:spcPct val="100000"/>
              </a:lnSpc>
              <a:spcBef>
                <a:spcPts val="114"/>
              </a:spcBef>
            </a:pPr>
            <a:r>
              <a:rPr dirty="0" sz="2550" spc="10" b="0">
                <a:solidFill>
                  <a:srgbClr val="1C7C5B"/>
                </a:solidFill>
                <a:latin typeface="Arial Black"/>
                <a:cs typeface="Arial Black"/>
              </a:rPr>
              <a:t>Camber </a:t>
            </a:r>
            <a:r>
              <a:rPr dirty="0" sz="2550" spc="5" b="0">
                <a:solidFill>
                  <a:srgbClr val="1C7C5B"/>
                </a:solidFill>
                <a:latin typeface="Arial Black"/>
                <a:cs typeface="Arial Black"/>
              </a:rPr>
              <a:t>– </a:t>
            </a:r>
            <a:r>
              <a:rPr dirty="0" sz="2550" spc="15" b="0">
                <a:solidFill>
                  <a:srgbClr val="1C7C5B"/>
                </a:solidFill>
                <a:latin typeface="Arial Black"/>
                <a:cs typeface="Arial Black"/>
              </a:rPr>
              <a:t>Prestress</a:t>
            </a:r>
            <a:r>
              <a:rPr dirty="0" sz="2550" spc="-40" b="0">
                <a:solidFill>
                  <a:srgbClr val="1C7C5B"/>
                </a:solidFill>
                <a:latin typeface="Arial Black"/>
                <a:cs typeface="Arial Black"/>
              </a:rPr>
              <a:t> </a:t>
            </a:r>
            <a:r>
              <a:rPr dirty="0" sz="2550" spc="5" b="0">
                <a:solidFill>
                  <a:srgbClr val="1C7C5B"/>
                </a:solidFill>
                <a:latin typeface="Arial Black"/>
                <a:cs typeface="Arial Black"/>
              </a:rPr>
              <a:t>Deflection</a:t>
            </a:r>
            <a:endParaRPr sz="2550">
              <a:latin typeface="Arial Black"/>
              <a:cs typeface="Arial Black"/>
            </a:endParaRPr>
          </a:p>
        </p:txBody>
      </p:sp>
      <p:sp>
        <p:nvSpPr>
          <p:cNvPr id="5" name="object 5"/>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7</a:t>
            </a:r>
            <a:r>
              <a:rPr dirty="0" sz="850">
                <a:solidFill>
                  <a:srgbClr val="FFFFFF"/>
                </a:solidFill>
                <a:latin typeface="Arial"/>
                <a:cs typeface="Arial"/>
              </a:rPr>
              <a:t>1</a:t>
            </a:r>
            <a:endParaRPr sz="850">
              <a:latin typeface="Arial"/>
              <a:cs typeface="Arial"/>
            </a:endParaRPr>
          </a:p>
        </p:txBody>
      </p:sp>
      <p:sp>
        <p:nvSpPr>
          <p:cNvPr id="6" name="object 6"/>
          <p:cNvSpPr/>
          <p:nvPr/>
        </p:nvSpPr>
        <p:spPr>
          <a:xfrm>
            <a:off x="1050036" y="1554480"/>
            <a:ext cx="2569464" cy="2729483"/>
          </a:xfrm>
          <a:prstGeom prst="rect">
            <a:avLst/>
          </a:prstGeom>
          <a:blipFill>
            <a:blip r:embed="rId3" cstate="print"/>
            <a:stretch>
              <a:fillRect/>
            </a:stretch>
          </a:blipFill>
        </p:spPr>
        <p:txBody>
          <a:bodyPr wrap="square" lIns="0" tIns="0" rIns="0" bIns="0" rtlCol="0"/>
          <a:lstStyle/>
          <a:p/>
        </p:txBody>
      </p:sp>
      <p:sp>
        <p:nvSpPr>
          <p:cNvPr id="7" name="object 7"/>
          <p:cNvSpPr txBox="1"/>
          <p:nvPr/>
        </p:nvSpPr>
        <p:spPr>
          <a:xfrm>
            <a:off x="4442480" y="3013940"/>
            <a:ext cx="2171065" cy="416559"/>
          </a:xfrm>
          <a:prstGeom prst="rect">
            <a:avLst/>
          </a:prstGeom>
        </p:spPr>
        <p:txBody>
          <a:bodyPr wrap="square" lIns="0" tIns="12065" rIns="0" bIns="0" rtlCol="0" vert="horz">
            <a:spAutoFit/>
          </a:bodyPr>
          <a:lstStyle/>
          <a:p>
            <a:pPr marR="5080">
              <a:lnSpc>
                <a:spcPct val="102400"/>
              </a:lnSpc>
              <a:spcBef>
                <a:spcPts val="95"/>
              </a:spcBef>
            </a:pPr>
            <a:r>
              <a:rPr dirty="0" sz="1250" spc="15">
                <a:latin typeface="Arial"/>
                <a:cs typeface="Arial"/>
              </a:rPr>
              <a:t>Superimpose </a:t>
            </a:r>
            <a:r>
              <a:rPr dirty="0" sz="1250" spc="20">
                <a:latin typeface="Arial"/>
                <a:cs typeface="Arial"/>
              </a:rPr>
              <a:t>case </a:t>
            </a:r>
            <a:r>
              <a:rPr dirty="0" sz="1250" spc="15">
                <a:latin typeface="Arial"/>
                <a:cs typeface="Arial"/>
              </a:rPr>
              <a:t>(3) and</a:t>
            </a:r>
            <a:r>
              <a:rPr dirty="0" sz="1250" spc="-150">
                <a:latin typeface="Arial"/>
                <a:cs typeface="Arial"/>
              </a:rPr>
              <a:t> </a:t>
            </a:r>
            <a:r>
              <a:rPr dirty="0" sz="1250" spc="15">
                <a:latin typeface="Arial"/>
                <a:cs typeface="Arial"/>
              </a:rPr>
              <a:t>(5)  </a:t>
            </a:r>
            <a:r>
              <a:rPr dirty="0" sz="1250" spc="10">
                <a:latin typeface="Arial"/>
                <a:cs typeface="Arial"/>
              </a:rPr>
              <a:t>for </a:t>
            </a:r>
            <a:r>
              <a:rPr dirty="0" sz="1250" spc="15">
                <a:latin typeface="Arial"/>
                <a:cs typeface="Arial"/>
              </a:rPr>
              <a:t>harped</a:t>
            </a:r>
            <a:r>
              <a:rPr dirty="0" sz="1250" spc="-45">
                <a:latin typeface="Arial"/>
                <a:cs typeface="Arial"/>
              </a:rPr>
              <a:t> </a:t>
            </a:r>
            <a:r>
              <a:rPr dirty="0" sz="1250" spc="15">
                <a:latin typeface="Arial"/>
                <a:cs typeface="Arial"/>
              </a:rPr>
              <a:t>strands</a:t>
            </a:r>
            <a:endParaRPr sz="1250">
              <a:latin typeface="Arial"/>
              <a:cs typeface="Arial"/>
            </a:endParaRPr>
          </a:p>
        </p:txBody>
      </p:sp>
      <p:sp>
        <p:nvSpPr>
          <p:cNvPr id="8" name="object 8"/>
          <p:cNvSpPr txBox="1"/>
          <p:nvPr/>
        </p:nvSpPr>
        <p:spPr>
          <a:xfrm>
            <a:off x="1069836" y="4189140"/>
            <a:ext cx="5299710" cy="462280"/>
          </a:xfrm>
          <a:prstGeom prst="rect">
            <a:avLst/>
          </a:prstGeom>
        </p:spPr>
        <p:txBody>
          <a:bodyPr wrap="square" lIns="0" tIns="84455" rIns="0" bIns="0" rtlCol="0" vert="horz">
            <a:spAutoFit/>
          </a:bodyPr>
          <a:lstStyle/>
          <a:p>
            <a:pPr>
              <a:lnSpc>
                <a:spcPct val="100000"/>
              </a:lnSpc>
              <a:spcBef>
                <a:spcPts val="665"/>
              </a:spcBef>
            </a:pPr>
            <a:r>
              <a:rPr dirty="0" sz="850" spc="-5" i="1">
                <a:latin typeface="Arial"/>
                <a:cs typeface="Arial"/>
              </a:rPr>
              <a:t>PCI Bridge Design</a:t>
            </a:r>
            <a:r>
              <a:rPr dirty="0" sz="850" spc="40" i="1">
                <a:latin typeface="Arial"/>
                <a:cs typeface="Arial"/>
              </a:rPr>
              <a:t> </a:t>
            </a:r>
            <a:r>
              <a:rPr dirty="0" sz="850" spc="-10" i="1">
                <a:latin typeface="Arial"/>
                <a:cs typeface="Arial"/>
              </a:rPr>
              <a:t>Manual</a:t>
            </a:r>
            <a:endParaRPr sz="850">
              <a:latin typeface="Arial"/>
              <a:cs typeface="Arial"/>
            </a:endParaRPr>
          </a:p>
          <a:p>
            <a:pPr marL="476884">
              <a:lnSpc>
                <a:spcPct val="100000"/>
              </a:lnSpc>
              <a:spcBef>
                <a:spcPts val="655"/>
              </a:spcBef>
              <a:tabLst>
                <a:tab pos="1798320"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9" name="object 9"/>
          <p:cNvSpPr/>
          <p:nvPr/>
        </p:nvSpPr>
        <p:spPr>
          <a:xfrm>
            <a:off x="1050036" y="2378963"/>
            <a:ext cx="2569845" cy="334010"/>
          </a:xfrm>
          <a:custGeom>
            <a:avLst/>
            <a:gdLst/>
            <a:ahLst/>
            <a:cxnLst/>
            <a:rect l="l" t="t" r="r" b="b"/>
            <a:pathLst>
              <a:path w="2569845" h="334010">
                <a:moveTo>
                  <a:pt x="0" y="0"/>
                </a:moveTo>
                <a:lnTo>
                  <a:pt x="2569464" y="0"/>
                </a:lnTo>
                <a:lnTo>
                  <a:pt x="2569464" y="333755"/>
                </a:lnTo>
                <a:lnTo>
                  <a:pt x="0" y="333755"/>
                </a:lnTo>
                <a:lnTo>
                  <a:pt x="0" y="0"/>
                </a:lnTo>
                <a:close/>
              </a:path>
            </a:pathLst>
          </a:custGeom>
          <a:ln w="13716">
            <a:solidFill>
              <a:srgbClr val="FF0000"/>
            </a:solidFill>
          </a:ln>
        </p:spPr>
        <p:txBody>
          <a:bodyPr wrap="square" lIns="0" tIns="0" rIns="0" bIns="0" rtlCol="0"/>
          <a:lstStyle/>
          <a:p/>
        </p:txBody>
      </p:sp>
      <p:sp>
        <p:nvSpPr>
          <p:cNvPr id="10" name="object 10"/>
          <p:cNvSpPr/>
          <p:nvPr/>
        </p:nvSpPr>
        <p:spPr>
          <a:xfrm>
            <a:off x="1050036" y="2378963"/>
            <a:ext cx="2569845" cy="334010"/>
          </a:xfrm>
          <a:custGeom>
            <a:avLst/>
            <a:gdLst/>
            <a:ahLst/>
            <a:cxnLst/>
            <a:rect l="l" t="t" r="r" b="b"/>
            <a:pathLst>
              <a:path w="2569845" h="334010">
                <a:moveTo>
                  <a:pt x="0" y="0"/>
                </a:moveTo>
                <a:lnTo>
                  <a:pt x="2569464" y="0"/>
                </a:lnTo>
                <a:lnTo>
                  <a:pt x="2569464" y="333755"/>
                </a:lnTo>
                <a:lnTo>
                  <a:pt x="0" y="333755"/>
                </a:lnTo>
                <a:lnTo>
                  <a:pt x="0" y="0"/>
                </a:lnTo>
                <a:close/>
              </a:path>
            </a:pathLst>
          </a:custGeom>
          <a:ln w="13716">
            <a:solidFill>
              <a:srgbClr val="FF0000"/>
            </a:solidFill>
          </a:ln>
        </p:spPr>
        <p:txBody>
          <a:bodyPr wrap="square" lIns="0" tIns="0" rIns="0" bIns="0" rtlCol="0"/>
          <a:lstStyle/>
          <a:p/>
        </p:txBody>
      </p:sp>
      <p:sp>
        <p:nvSpPr>
          <p:cNvPr id="11" name="object 11"/>
          <p:cNvSpPr/>
          <p:nvPr/>
        </p:nvSpPr>
        <p:spPr>
          <a:xfrm>
            <a:off x="1050036" y="3072383"/>
            <a:ext cx="2569845" cy="401320"/>
          </a:xfrm>
          <a:custGeom>
            <a:avLst/>
            <a:gdLst/>
            <a:ahLst/>
            <a:cxnLst/>
            <a:rect l="l" t="t" r="r" b="b"/>
            <a:pathLst>
              <a:path w="2569845" h="401320">
                <a:moveTo>
                  <a:pt x="0" y="0"/>
                </a:moveTo>
                <a:lnTo>
                  <a:pt x="2569464" y="0"/>
                </a:lnTo>
                <a:lnTo>
                  <a:pt x="2569464" y="400812"/>
                </a:lnTo>
                <a:lnTo>
                  <a:pt x="0" y="400812"/>
                </a:lnTo>
                <a:lnTo>
                  <a:pt x="0" y="0"/>
                </a:lnTo>
                <a:close/>
              </a:path>
            </a:pathLst>
          </a:custGeom>
          <a:ln w="13716">
            <a:solidFill>
              <a:srgbClr val="FF0000"/>
            </a:solidFill>
          </a:ln>
        </p:spPr>
        <p:txBody>
          <a:bodyPr wrap="square" lIns="0" tIns="0" rIns="0" bIns="0" rtlCol="0"/>
          <a:lstStyle/>
          <a:p/>
        </p:txBody>
      </p:sp>
      <p:sp>
        <p:nvSpPr>
          <p:cNvPr id="12" name="object 12"/>
          <p:cNvSpPr/>
          <p:nvPr/>
        </p:nvSpPr>
        <p:spPr>
          <a:xfrm>
            <a:off x="1050036" y="3072383"/>
            <a:ext cx="2569845" cy="401320"/>
          </a:xfrm>
          <a:custGeom>
            <a:avLst/>
            <a:gdLst/>
            <a:ahLst/>
            <a:cxnLst/>
            <a:rect l="l" t="t" r="r" b="b"/>
            <a:pathLst>
              <a:path w="2569845" h="401320">
                <a:moveTo>
                  <a:pt x="0" y="0"/>
                </a:moveTo>
                <a:lnTo>
                  <a:pt x="2569464" y="0"/>
                </a:lnTo>
                <a:lnTo>
                  <a:pt x="2569464" y="400812"/>
                </a:lnTo>
                <a:lnTo>
                  <a:pt x="0" y="400812"/>
                </a:lnTo>
                <a:lnTo>
                  <a:pt x="0" y="0"/>
                </a:lnTo>
                <a:close/>
              </a:path>
            </a:pathLst>
          </a:custGeom>
          <a:ln w="13716">
            <a:solidFill>
              <a:srgbClr val="FF0000"/>
            </a:solidFill>
          </a:ln>
        </p:spPr>
        <p:txBody>
          <a:bodyPr wrap="square" lIns="0" tIns="0" rIns="0" bIns="0" rtlCol="0"/>
          <a:lstStyle/>
          <a:p/>
        </p:txBody>
      </p:sp>
      <p:sp>
        <p:nvSpPr>
          <p:cNvPr id="13" name="object 13"/>
          <p:cNvSpPr/>
          <p:nvPr/>
        </p:nvSpPr>
        <p:spPr>
          <a:xfrm>
            <a:off x="1050036" y="3797808"/>
            <a:ext cx="2569845" cy="486409"/>
          </a:xfrm>
          <a:custGeom>
            <a:avLst/>
            <a:gdLst/>
            <a:ahLst/>
            <a:cxnLst/>
            <a:rect l="l" t="t" r="r" b="b"/>
            <a:pathLst>
              <a:path w="2569845" h="486410">
                <a:moveTo>
                  <a:pt x="0" y="0"/>
                </a:moveTo>
                <a:lnTo>
                  <a:pt x="2569464" y="0"/>
                </a:lnTo>
                <a:lnTo>
                  <a:pt x="2569464" y="486156"/>
                </a:lnTo>
                <a:lnTo>
                  <a:pt x="0" y="486156"/>
                </a:lnTo>
                <a:lnTo>
                  <a:pt x="0" y="0"/>
                </a:lnTo>
                <a:close/>
              </a:path>
            </a:pathLst>
          </a:custGeom>
          <a:ln w="13716">
            <a:solidFill>
              <a:srgbClr val="FF0000"/>
            </a:solidFill>
          </a:ln>
        </p:spPr>
        <p:txBody>
          <a:bodyPr wrap="square" lIns="0" tIns="0" rIns="0" bIns="0" rtlCol="0"/>
          <a:lstStyle/>
          <a:p/>
        </p:txBody>
      </p:sp>
      <p:sp>
        <p:nvSpPr>
          <p:cNvPr id="14" name="object 14"/>
          <p:cNvSpPr/>
          <p:nvPr/>
        </p:nvSpPr>
        <p:spPr>
          <a:xfrm>
            <a:off x="1050036" y="3797808"/>
            <a:ext cx="2569845" cy="486409"/>
          </a:xfrm>
          <a:custGeom>
            <a:avLst/>
            <a:gdLst/>
            <a:ahLst/>
            <a:cxnLst/>
            <a:rect l="l" t="t" r="r" b="b"/>
            <a:pathLst>
              <a:path w="2569845" h="486410">
                <a:moveTo>
                  <a:pt x="0" y="0"/>
                </a:moveTo>
                <a:lnTo>
                  <a:pt x="2569464" y="0"/>
                </a:lnTo>
                <a:lnTo>
                  <a:pt x="2569464" y="486156"/>
                </a:lnTo>
                <a:lnTo>
                  <a:pt x="0" y="486156"/>
                </a:lnTo>
                <a:lnTo>
                  <a:pt x="0" y="0"/>
                </a:lnTo>
                <a:close/>
              </a:path>
            </a:pathLst>
          </a:custGeom>
          <a:ln w="13716">
            <a:solidFill>
              <a:srgbClr val="FF0000"/>
            </a:solidFill>
          </a:ln>
        </p:spPr>
        <p:txBody>
          <a:bodyPr wrap="square" lIns="0" tIns="0" rIns="0" bIns="0" rtlCol="0"/>
          <a:lstStyle/>
          <a:p/>
        </p:txBody>
      </p:sp>
      <p:sp>
        <p:nvSpPr>
          <p:cNvPr id="15" name="object 15"/>
          <p:cNvSpPr/>
          <p:nvPr/>
        </p:nvSpPr>
        <p:spPr>
          <a:xfrm>
            <a:off x="4375403" y="2116836"/>
            <a:ext cx="2296795" cy="360045"/>
          </a:xfrm>
          <a:custGeom>
            <a:avLst/>
            <a:gdLst/>
            <a:ahLst/>
            <a:cxnLst/>
            <a:rect l="l" t="t" r="r" b="b"/>
            <a:pathLst>
              <a:path w="2296795" h="360044">
                <a:moveTo>
                  <a:pt x="0" y="0"/>
                </a:moveTo>
                <a:lnTo>
                  <a:pt x="2296667" y="0"/>
                </a:lnTo>
                <a:lnTo>
                  <a:pt x="2296667" y="359663"/>
                </a:lnTo>
                <a:lnTo>
                  <a:pt x="0" y="359663"/>
                </a:lnTo>
                <a:lnTo>
                  <a:pt x="0" y="0"/>
                </a:lnTo>
                <a:close/>
              </a:path>
            </a:pathLst>
          </a:custGeom>
          <a:ln w="4572">
            <a:solidFill>
              <a:srgbClr val="000000"/>
            </a:solidFill>
          </a:ln>
        </p:spPr>
        <p:txBody>
          <a:bodyPr wrap="square" lIns="0" tIns="0" rIns="0" bIns="0" rtlCol="0"/>
          <a:lstStyle/>
          <a:p/>
        </p:txBody>
      </p:sp>
      <p:sp>
        <p:nvSpPr>
          <p:cNvPr id="16" name="object 16"/>
          <p:cNvSpPr/>
          <p:nvPr/>
        </p:nvSpPr>
        <p:spPr>
          <a:xfrm>
            <a:off x="4315967" y="2269236"/>
            <a:ext cx="2392680" cy="5080"/>
          </a:xfrm>
          <a:custGeom>
            <a:avLst/>
            <a:gdLst/>
            <a:ahLst/>
            <a:cxnLst/>
            <a:rect l="l" t="t" r="r" b="b"/>
            <a:pathLst>
              <a:path w="2392679" h="5080">
                <a:moveTo>
                  <a:pt x="38100" y="4571"/>
                </a:moveTo>
                <a:lnTo>
                  <a:pt x="0" y="4571"/>
                </a:lnTo>
                <a:lnTo>
                  <a:pt x="0" y="1523"/>
                </a:lnTo>
                <a:lnTo>
                  <a:pt x="1524" y="0"/>
                </a:lnTo>
                <a:lnTo>
                  <a:pt x="36575" y="0"/>
                </a:lnTo>
                <a:lnTo>
                  <a:pt x="38100" y="1523"/>
                </a:lnTo>
                <a:lnTo>
                  <a:pt x="38100" y="4571"/>
                </a:lnTo>
                <a:close/>
              </a:path>
              <a:path w="2392679" h="5080">
                <a:moveTo>
                  <a:pt x="96012" y="4571"/>
                </a:moveTo>
                <a:lnTo>
                  <a:pt x="57912" y="4571"/>
                </a:lnTo>
                <a:lnTo>
                  <a:pt x="57912" y="0"/>
                </a:lnTo>
                <a:lnTo>
                  <a:pt x="94488" y="0"/>
                </a:lnTo>
                <a:lnTo>
                  <a:pt x="96012" y="1523"/>
                </a:lnTo>
                <a:lnTo>
                  <a:pt x="96012" y="4571"/>
                </a:lnTo>
                <a:close/>
              </a:path>
              <a:path w="2392679" h="5080">
                <a:moveTo>
                  <a:pt x="152400" y="4571"/>
                </a:moveTo>
                <a:lnTo>
                  <a:pt x="114300" y="4571"/>
                </a:lnTo>
                <a:lnTo>
                  <a:pt x="114300" y="1523"/>
                </a:lnTo>
                <a:lnTo>
                  <a:pt x="115824" y="0"/>
                </a:lnTo>
                <a:lnTo>
                  <a:pt x="152400" y="0"/>
                </a:lnTo>
                <a:lnTo>
                  <a:pt x="152400" y="4571"/>
                </a:lnTo>
                <a:close/>
              </a:path>
              <a:path w="2392679" h="5080">
                <a:moveTo>
                  <a:pt x="210312" y="4571"/>
                </a:moveTo>
                <a:lnTo>
                  <a:pt x="172212" y="4571"/>
                </a:lnTo>
                <a:lnTo>
                  <a:pt x="172212" y="1523"/>
                </a:lnTo>
                <a:lnTo>
                  <a:pt x="173735" y="0"/>
                </a:lnTo>
                <a:lnTo>
                  <a:pt x="208788" y="0"/>
                </a:lnTo>
                <a:lnTo>
                  <a:pt x="210312" y="1523"/>
                </a:lnTo>
                <a:lnTo>
                  <a:pt x="210312" y="4571"/>
                </a:lnTo>
                <a:close/>
              </a:path>
              <a:path w="2392679" h="5080">
                <a:moveTo>
                  <a:pt x="268224" y="4571"/>
                </a:moveTo>
                <a:lnTo>
                  <a:pt x="230124" y="4571"/>
                </a:lnTo>
                <a:lnTo>
                  <a:pt x="230124" y="1523"/>
                </a:lnTo>
                <a:lnTo>
                  <a:pt x="231648" y="0"/>
                </a:lnTo>
                <a:lnTo>
                  <a:pt x="266700" y="0"/>
                </a:lnTo>
                <a:lnTo>
                  <a:pt x="268224" y="1523"/>
                </a:lnTo>
                <a:lnTo>
                  <a:pt x="268224" y="4571"/>
                </a:lnTo>
                <a:close/>
              </a:path>
              <a:path w="2392679" h="5080">
                <a:moveTo>
                  <a:pt x="326135" y="4571"/>
                </a:moveTo>
                <a:lnTo>
                  <a:pt x="286512" y="4571"/>
                </a:lnTo>
                <a:lnTo>
                  <a:pt x="286512" y="1523"/>
                </a:lnTo>
                <a:lnTo>
                  <a:pt x="288035" y="0"/>
                </a:lnTo>
                <a:lnTo>
                  <a:pt x="324612" y="0"/>
                </a:lnTo>
                <a:lnTo>
                  <a:pt x="326135" y="1523"/>
                </a:lnTo>
                <a:lnTo>
                  <a:pt x="326135" y="4571"/>
                </a:lnTo>
                <a:close/>
              </a:path>
              <a:path w="2392679" h="5080">
                <a:moveTo>
                  <a:pt x="382524" y="4571"/>
                </a:moveTo>
                <a:lnTo>
                  <a:pt x="344424" y="4571"/>
                </a:lnTo>
                <a:lnTo>
                  <a:pt x="344424" y="1523"/>
                </a:lnTo>
                <a:lnTo>
                  <a:pt x="345948" y="0"/>
                </a:lnTo>
                <a:lnTo>
                  <a:pt x="381000" y="0"/>
                </a:lnTo>
                <a:lnTo>
                  <a:pt x="382524" y="1523"/>
                </a:lnTo>
                <a:lnTo>
                  <a:pt x="382524" y="4571"/>
                </a:lnTo>
                <a:close/>
              </a:path>
              <a:path w="2392679" h="5080">
                <a:moveTo>
                  <a:pt x="440435" y="4571"/>
                </a:moveTo>
                <a:lnTo>
                  <a:pt x="402335" y="4571"/>
                </a:lnTo>
                <a:lnTo>
                  <a:pt x="402335" y="1523"/>
                </a:lnTo>
                <a:lnTo>
                  <a:pt x="403859" y="0"/>
                </a:lnTo>
                <a:lnTo>
                  <a:pt x="438912" y="0"/>
                </a:lnTo>
                <a:lnTo>
                  <a:pt x="440435" y="1523"/>
                </a:lnTo>
                <a:lnTo>
                  <a:pt x="440435" y="4571"/>
                </a:lnTo>
                <a:close/>
              </a:path>
              <a:path w="2392679" h="5080">
                <a:moveTo>
                  <a:pt x="498348" y="4571"/>
                </a:moveTo>
                <a:lnTo>
                  <a:pt x="458724" y="4571"/>
                </a:lnTo>
                <a:lnTo>
                  <a:pt x="458724" y="1523"/>
                </a:lnTo>
                <a:lnTo>
                  <a:pt x="460248" y="0"/>
                </a:lnTo>
                <a:lnTo>
                  <a:pt x="496824" y="0"/>
                </a:lnTo>
                <a:lnTo>
                  <a:pt x="498348" y="1523"/>
                </a:lnTo>
                <a:lnTo>
                  <a:pt x="498348" y="4571"/>
                </a:lnTo>
                <a:close/>
              </a:path>
              <a:path w="2392679" h="5080">
                <a:moveTo>
                  <a:pt x="554735" y="4571"/>
                </a:moveTo>
                <a:lnTo>
                  <a:pt x="516635" y="4571"/>
                </a:lnTo>
                <a:lnTo>
                  <a:pt x="516635" y="1523"/>
                </a:lnTo>
                <a:lnTo>
                  <a:pt x="518159" y="0"/>
                </a:lnTo>
                <a:lnTo>
                  <a:pt x="553212" y="0"/>
                </a:lnTo>
                <a:lnTo>
                  <a:pt x="554735" y="1523"/>
                </a:lnTo>
                <a:lnTo>
                  <a:pt x="554735" y="4571"/>
                </a:lnTo>
                <a:close/>
              </a:path>
              <a:path w="2392679" h="5080">
                <a:moveTo>
                  <a:pt x="612648" y="4571"/>
                </a:moveTo>
                <a:lnTo>
                  <a:pt x="574548" y="4571"/>
                </a:lnTo>
                <a:lnTo>
                  <a:pt x="574548" y="1523"/>
                </a:lnTo>
                <a:lnTo>
                  <a:pt x="576071" y="0"/>
                </a:lnTo>
                <a:lnTo>
                  <a:pt x="611124" y="0"/>
                </a:lnTo>
                <a:lnTo>
                  <a:pt x="612648" y="1523"/>
                </a:lnTo>
                <a:lnTo>
                  <a:pt x="612648" y="4571"/>
                </a:lnTo>
                <a:close/>
              </a:path>
              <a:path w="2392679" h="5080">
                <a:moveTo>
                  <a:pt x="670560" y="4571"/>
                </a:moveTo>
                <a:lnTo>
                  <a:pt x="630935" y="4571"/>
                </a:lnTo>
                <a:lnTo>
                  <a:pt x="630935" y="1523"/>
                </a:lnTo>
                <a:lnTo>
                  <a:pt x="632460" y="0"/>
                </a:lnTo>
                <a:lnTo>
                  <a:pt x="669035" y="0"/>
                </a:lnTo>
                <a:lnTo>
                  <a:pt x="670560" y="1523"/>
                </a:lnTo>
                <a:lnTo>
                  <a:pt x="670560" y="4571"/>
                </a:lnTo>
                <a:close/>
              </a:path>
              <a:path w="2392679" h="5080">
                <a:moveTo>
                  <a:pt x="726948" y="4571"/>
                </a:moveTo>
                <a:lnTo>
                  <a:pt x="688848" y="4571"/>
                </a:lnTo>
                <a:lnTo>
                  <a:pt x="688848" y="1523"/>
                </a:lnTo>
                <a:lnTo>
                  <a:pt x="690371" y="0"/>
                </a:lnTo>
                <a:lnTo>
                  <a:pt x="725424" y="0"/>
                </a:lnTo>
                <a:lnTo>
                  <a:pt x="726948" y="1523"/>
                </a:lnTo>
                <a:lnTo>
                  <a:pt x="726948" y="4571"/>
                </a:lnTo>
                <a:close/>
              </a:path>
              <a:path w="2392679" h="5080">
                <a:moveTo>
                  <a:pt x="784860" y="4571"/>
                </a:moveTo>
                <a:lnTo>
                  <a:pt x="746760" y="4571"/>
                </a:lnTo>
                <a:lnTo>
                  <a:pt x="746760" y="1523"/>
                </a:lnTo>
                <a:lnTo>
                  <a:pt x="748284" y="0"/>
                </a:lnTo>
                <a:lnTo>
                  <a:pt x="783335" y="0"/>
                </a:lnTo>
                <a:lnTo>
                  <a:pt x="784860" y="1523"/>
                </a:lnTo>
                <a:lnTo>
                  <a:pt x="784860" y="4571"/>
                </a:lnTo>
                <a:close/>
              </a:path>
              <a:path w="2392679" h="5080">
                <a:moveTo>
                  <a:pt x="842771" y="4571"/>
                </a:moveTo>
                <a:lnTo>
                  <a:pt x="803148" y="4571"/>
                </a:lnTo>
                <a:lnTo>
                  <a:pt x="803148" y="1523"/>
                </a:lnTo>
                <a:lnTo>
                  <a:pt x="804671" y="0"/>
                </a:lnTo>
                <a:lnTo>
                  <a:pt x="841248" y="0"/>
                </a:lnTo>
                <a:lnTo>
                  <a:pt x="842771" y="1523"/>
                </a:lnTo>
                <a:lnTo>
                  <a:pt x="842771" y="4571"/>
                </a:lnTo>
                <a:close/>
              </a:path>
              <a:path w="2392679" h="5080">
                <a:moveTo>
                  <a:pt x="899160" y="4571"/>
                </a:moveTo>
                <a:lnTo>
                  <a:pt x="861060" y="4571"/>
                </a:lnTo>
                <a:lnTo>
                  <a:pt x="861060" y="1523"/>
                </a:lnTo>
                <a:lnTo>
                  <a:pt x="862584" y="0"/>
                </a:lnTo>
                <a:lnTo>
                  <a:pt x="897635" y="0"/>
                </a:lnTo>
                <a:lnTo>
                  <a:pt x="899160" y="1523"/>
                </a:lnTo>
                <a:lnTo>
                  <a:pt x="899160" y="4571"/>
                </a:lnTo>
                <a:close/>
              </a:path>
              <a:path w="2392679" h="5080">
                <a:moveTo>
                  <a:pt x="957071" y="4571"/>
                </a:moveTo>
                <a:lnTo>
                  <a:pt x="918971" y="4571"/>
                </a:lnTo>
                <a:lnTo>
                  <a:pt x="918971" y="1523"/>
                </a:lnTo>
                <a:lnTo>
                  <a:pt x="920496" y="0"/>
                </a:lnTo>
                <a:lnTo>
                  <a:pt x="955548" y="0"/>
                </a:lnTo>
                <a:lnTo>
                  <a:pt x="957071" y="1523"/>
                </a:lnTo>
                <a:lnTo>
                  <a:pt x="957071" y="4571"/>
                </a:lnTo>
                <a:close/>
              </a:path>
              <a:path w="2392679" h="5080">
                <a:moveTo>
                  <a:pt x="1014984" y="4571"/>
                </a:moveTo>
                <a:lnTo>
                  <a:pt x="976884" y="4571"/>
                </a:lnTo>
                <a:lnTo>
                  <a:pt x="976884" y="0"/>
                </a:lnTo>
                <a:lnTo>
                  <a:pt x="1013460" y="0"/>
                </a:lnTo>
                <a:lnTo>
                  <a:pt x="1014984" y="1523"/>
                </a:lnTo>
                <a:lnTo>
                  <a:pt x="1014984" y="4571"/>
                </a:lnTo>
                <a:close/>
              </a:path>
              <a:path w="2392679" h="5080">
                <a:moveTo>
                  <a:pt x="1071371" y="4571"/>
                </a:moveTo>
                <a:lnTo>
                  <a:pt x="1033271" y="4571"/>
                </a:lnTo>
                <a:lnTo>
                  <a:pt x="1033271" y="1523"/>
                </a:lnTo>
                <a:lnTo>
                  <a:pt x="1034796" y="0"/>
                </a:lnTo>
                <a:lnTo>
                  <a:pt x="1071371" y="0"/>
                </a:lnTo>
                <a:lnTo>
                  <a:pt x="1071371" y="4571"/>
                </a:lnTo>
                <a:close/>
              </a:path>
              <a:path w="2392679" h="5080">
                <a:moveTo>
                  <a:pt x="1129284" y="4571"/>
                </a:moveTo>
                <a:lnTo>
                  <a:pt x="1091184" y="4571"/>
                </a:lnTo>
                <a:lnTo>
                  <a:pt x="1091184" y="1523"/>
                </a:lnTo>
                <a:lnTo>
                  <a:pt x="1092708" y="0"/>
                </a:lnTo>
                <a:lnTo>
                  <a:pt x="1127760" y="0"/>
                </a:lnTo>
                <a:lnTo>
                  <a:pt x="1129284" y="1523"/>
                </a:lnTo>
                <a:lnTo>
                  <a:pt x="1129284" y="4571"/>
                </a:lnTo>
                <a:close/>
              </a:path>
              <a:path w="2392679" h="5080">
                <a:moveTo>
                  <a:pt x="1187196" y="4571"/>
                </a:moveTo>
                <a:lnTo>
                  <a:pt x="1149096" y="4571"/>
                </a:lnTo>
                <a:lnTo>
                  <a:pt x="1149096" y="0"/>
                </a:lnTo>
                <a:lnTo>
                  <a:pt x="1185671" y="0"/>
                </a:lnTo>
                <a:lnTo>
                  <a:pt x="1187196" y="1523"/>
                </a:lnTo>
                <a:lnTo>
                  <a:pt x="1187196" y="4571"/>
                </a:lnTo>
                <a:close/>
              </a:path>
              <a:path w="2392679" h="5080">
                <a:moveTo>
                  <a:pt x="1243584" y="4571"/>
                </a:moveTo>
                <a:lnTo>
                  <a:pt x="1205484" y="4571"/>
                </a:lnTo>
                <a:lnTo>
                  <a:pt x="1205484" y="1523"/>
                </a:lnTo>
                <a:lnTo>
                  <a:pt x="1207008" y="0"/>
                </a:lnTo>
                <a:lnTo>
                  <a:pt x="1243584" y="0"/>
                </a:lnTo>
                <a:lnTo>
                  <a:pt x="1243584" y="4571"/>
                </a:lnTo>
                <a:close/>
              </a:path>
              <a:path w="2392679" h="5080">
                <a:moveTo>
                  <a:pt x="1301496" y="4571"/>
                </a:moveTo>
                <a:lnTo>
                  <a:pt x="1263396" y="4571"/>
                </a:lnTo>
                <a:lnTo>
                  <a:pt x="1263396" y="1523"/>
                </a:lnTo>
                <a:lnTo>
                  <a:pt x="1264919" y="0"/>
                </a:lnTo>
                <a:lnTo>
                  <a:pt x="1299971" y="0"/>
                </a:lnTo>
                <a:lnTo>
                  <a:pt x="1301496" y="1523"/>
                </a:lnTo>
                <a:lnTo>
                  <a:pt x="1301496" y="4571"/>
                </a:lnTo>
                <a:close/>
              </a:path>
              <a:path w="2392679" h="5080">
                <a:moveTo>
                  <a:pt x="1359408" y="4571"/>
                </a:moveTo>
                <a:lnTo>
                  <a:pt x="1321308" y="4571"/>
                </a:lnTo>
                <a:lnTo>
                  <a:pt x="1321308" y="0"/>
                </a:lnTo>
                <a:lnTo>
                  <a:pt x="1357884" y="0"/>
                </a:lnTo>
                <a:lnTo>
                  <a:pt x="1359408" y="1523"/>
                </a:lnTo>
                <a:lnTo>
                  <a:pt x="1359408" y="4571"/>
                </a:lnTo>
                <a:close/>
              </a:path>
              <a:path w="2392679" h="5080">
                <a:moveTo>
                  <a:pt x="1415796" y="4571"/>
                </a:moveTo>
                <a:lnTo>
                  <a:pt x="1377696" y="4571"/>
                </a:lnTo>
                <a:lnTo>
                  <a:pt x="1377696" y="1523"/>
                </a:lnTo>
                <a:lnTo>
                  <a:pt x="1379219" y="0"/>
                </a:lnTo>
                <a:lnTo>
                  <a:pt x="1415796" y="0"/>
                </a:lnTo>
                <a:lnTo>
                  <a:pt x="1415796" y="4571"/>
                </a:lnTo>
                <a:close/>
              </a:path>
              <a:path w="2392679" h="5080">
                <a:moveTo>
                  <a:pt x="1473708" y="4571"/>
                </a:moveTo>
                <a:lnTo>
                  <a:pt x="1435608" y="4571"/>
                </a:lnTo>
                <a:lnTo>
                  <a:pt x="1435608" y="1523"/>
                </a:lnTo>
                <a:lnTo>
                  <a:pt x="1437132" y="0"/>
                </a:lnTo>
                <a:lnTo>
                  <a:pt x="1472184" y="0"/>
                </a:lnTo>
                <a:lnTo>
                  <a:pt x="1473708" y="1523"/>
                </a:lnTo>
                <a:lnTo>
                  <a:pt x="1473708" y="4571"/>
                </a:lnTo>
                <a:close/>
              </a:path>
              <a:path w="2392679" h="5080">
                <a:moveTo>
                  <a:pt x="1531619" y="4571"/>
                </a:moveTo>
                <a:lnTo>
                  <a:pt x="1493519" y="4571"/>
                </a:lnTo>
                <a:lnTo>
                  <a:pt x="1493519" y="0"/>
                </a:lnTo>
                <a:lnTo>
                  <a:pt x="1530096" y="0"/>
                </a:lnTo>
                <a:lnTo>
                  <a:pt x="1531619" y="1523"/>
                </a:lnTo>
                <a:lnTo>
                  <a:pt x="1531619" y="4571"/>
                </a:lnTo>
                <a:close/>
              </a:path>
              <a:path w="2392679" h="5080">
                <a:moveTo>
                  <a:pt x="1588008" y="4571"/>
                </a:moveTo>
                <a:lnTo>
                  <a:pt x="1549908" y="4571"/>
                </a:lnTo>
                <a:lnTo>
                  <a:pt x="1549908" y="1523"/>
                </a:lnTo>
                <a:lnTo>
                  <a:pt x="1551432" y="0"/>
                </a:lnTo>
                <a:lnTo>
                  <a:pt x="1588008" y="0"/>
                </a:lnTo>
                <a:lnTo>
                  <a:pt x="1588008" y="4571"/>
                </a:lnTo>
                <a:close/>
              </a:path>
              <a:path w="2392679" h="5080">
                <a:moveTo>
                  <a:pt x="1645919" y="4571"/>
                </a:moveTo>
                <a:lnTo>
                  <a:pt x="1607819" y="4571"/>
                </a:lnTo>
                <a:lnTo>
                  <a:pt x="1607819" y="1523"/>
                </a:lnTo>
                <a:lnTo>
                  <a:pt x="1609344" y="0"/>
                </a:lnTo>
                <a:lnTo>
                  <a:pt x="1644396" y="0"/>
                </a:lnTo>
                <a:lnTo>
                  <a:pt x="1645919" y="1523"/>
                </a:lnTo>
                <a:lnTo>
                  <a:pt x="1645919" y="4571"/>
                </a:lnTo>
                <a:close/>
              </a:path>
              <a:path w="2392679" h="5080">
                <a:moveTo>
                  <a:pt x="1703832" y="4571"/>
                </a:moveTo>
                <a:lnTo>
                  <a:pt x="1665732" y="4571"/>
                </a:lnTo>
                <a:lnTo>
                  <a:pt x="1665732" y="0"/>
                </a:lnTo>
                <a:lnTo>
                  <a:pt x="1702308" y="0"/>
                </a:lnTo>
                <a:lnTo>
                  <a:pt x="1703832" y="1523"/>
                </a:lnTo>
                <a:lnTo>
                  <a:pt x="1703832" y="4571"/>
                </a:lnTo>
                <a:close/>
              </a:path>
              <a:path w="2392679" h="5080">
                <a:moveTo>
                  <a:pt x="1760219" y="4571"/>
                </a:moveTo>
                <a:lnTo>
                  <a:pt x="1722119" y="4571"/>
                </a:lnTo>
                <a:lnTo>
                  <a:pt x="1722119" y="1523"/>
                </a:lnTo>
                <a:lnTo>
                  <a:pt x="1723644" y="0"/>
                </a:lnTo>
                <a:lnTo>
                  <a:pt x="1760219" y="0"/>
                </a:lnTo>
                <a:lnTo>
                  <a:pt x="1760219" y="4571"/>
                </a:lnTo>
                <a:close/>
              </a:path>
              <a:path w="2392679" h="5080">
                <a:moveTo>
                  <a:pt x="1818132" y="4571"/>
                </a:moveTo>
                <a:lnTo>
                  <a:pt x="1780032" y="4571"/>
                </a:lnTo>
                <a:lnTo>
                  <a:pt x="1780032" y="1523"/>
                </a:lnTo>
                <a:lnTo>
                  <a:pt x="1781555" y="0"/>
                </a:lnTo>
                <a:lnTo>
                  <a:pt x="1816608" y="0"/>
                </a:lnTo>
                <a:lnTo>
                  <a:pt x="1818132" y="1523"/>
                </a:lnTo>
                <a:lnTo>
                  <a:pt x="1818132" y="4571"/>
                </a:lnTo>
                <a:close/>
              </a:path>
              <a:path w="2392679" h="5080">
                <a:moveTo>
                  <a:pt x="1876044" y="4571"/>
                </a:moveTo>
                <a:lnTo>
                  <a:pt x="1837944" y="4571"/>
                </a:lnTo>
                <a:lnTo>
                  <a:pt x="1837944" y="0"/>
                </a:lnTo>
                <a:lnTo>
                  <a:pt x="1874519" y="0"/>
                </a:lnTo>
                <a:lnTo>
                  <a:pt x="1876044" y="1523"/>
                </a:lnTo>
                <a:lnTo>
                  <a:pt x="1876044" y="4571"/>
                </a:lnTo>
                <a:close/>
              </a:path>
              <a:path w="2392679" h="5080">
                <a:moveTo>
                  <a:pt x="1932432" y="4571"/>
                </a:moveTo>
                <a:lnTo>
                  <a:pt x="1894332" y="4571"/>
                </a:lnTo>
                <a:lnTo>
                  <a:pt x="1894332" y="1523"/>
                </a:lnTo>
                <a:lnTo>
                  <a:pt x="1895855" y="0"/>
                </a:lnTo>
                <a:lnTo>
                  <a:pt x="1932432" y="0"/>
                </a:lnTo>
                <a:lnTo>
                  <a:pt x="1932432" y="4571"/>
                </a:lnTo>
                <a:close/>
              </a:path>
              <a:path w="2392679" h="5080">
                <a:moveTo>
                  <a:pt x="1990344" y="4571"/>
                </a:moveTo>
                <a:lnTo>
                  <a:pt x="1952244" y="4571"/>
                </a:lnTo>
                <a:lnTo>
                  <a:pt x="1952244" y="1523"/>
                </a:lnTo>
                <a:lnTo>
                  <a:pt x="1953768" y="0"/>
                </a:lnTo>
                <a:lnTo>
                  <a:pt x="1988819" y="0"/>
                </a:lnTo>
                <a:lnTo>
                  <a:pt x="1990344" y="1523"/>
                </a:lnTo>
                <a:lnTo>
                  <a:pt x="1990344" y="4571"/>
                </a:lnTo>
                <a:close/>
              </a:path>
              <a:path w="2392679" h="5080">
                <a:moveTo>
                  <a:pt x="2048255" y="4571"/>
                </a:moveTo>
                <a:lnTo>
                  <a:pt x="2010155" y="4571"/>
                </a:lnTo>
                <a:lnTo>
                  <a:pt x="2010155" y="0"/>
                </a:lnTo>
                <a:lnTo>
                  <a:pt x="2046732" y="0"/>
                </a:lnTo>
                <a:lnTo>
                  <a:pt x="2048255" y="1523"/>
                </a:lnTo>
                <a:lnTo>
                  <a:pt x="2048255" y="4571"/>
                </a:lnTo>
                <a:close/>
              </a:path>
              <a:path w="2392679" h="5080">
                <a:moveTo>
                  <a:pt x="2104644" y="4571"/>
                </a:moveTo>
                <a:lnTo>
                  <a:pt x="2066544" y="4571"/>
                </a:lnTo>
                <a:lnTo>
                  <a:pt x="2066544" y="1523"/>
                </a:lnTo>
                <a:lnTo>
                  <a:pt x="2068068" y="0"/>
                </a:lnTo>
                <a:lnTo>
                  <a:pt x="2104644" y="0"/>
                </a:lnTo>
                <a:lnTo>
                  <a:pt x="2104644" y="4571"/>
                </a:lnTo>
                <a:close/>
              </a:path>
              <a:path w="2392679" h="5080">
                <a:moveTo>
                  <a:pt x="2162555" y="4571"/>
                </a:moveTo>
                <a:lnTo>
                  <a:pt x="2124455" y="4571"/>
                </a:lnTo>
                <a:lnTo>
                  <a:pt x="2124455" y="1523"/>
                </a:lnTo>
                <a:lnTo>
                  <a:pt x="2125980" y="0"/>
                </a:lnTo>
                <a:lnTo>
                  <a:pt x="2161032" y="0"/>
                </a:lnTo>
                <a:lnTo>
                  <a:pt x="2162555" y="1523"/>
                </a:lnTo>
                <a:lnTo>
                  <a:pt x="2162555" y="4571"/>
                </a:lnTo>
                <a:close/>
              </a:path>
              <a:path w="2392679" h="5080">
                <a:moveTo>
                  <a:pt x="2220468" y="4571"/>
                </a:moveTo>
                <a:lnTo>
                  <a:pt x="2182368" y="4571"/>
                </a:lnTo>
                <a:lnTo>
                  <a:pt x="2182368" y="0"/>
                </a:lnTo>
                <a:lnTo>
                  <a:pt x="2218944" y="0"/>
                </a:lnTo>
                <a:lnTo>
                  <a:pt x="2220468" y="1523"/>
                </a:lnTo>
                <a:lnTo>
                  <a:pt x="2220468" y="4571"/>
                </a:lnTo>
                <a:close/>
              </a:path>
              <a:path w="2392679" h="5080">
                <a:moveTo>
                  <a:pt x="2276855" y="4571"/>
                </a:moveTo>
                <a:lnTo>
                  <a:pt x="2238755" y="4571"/>
                </a:lnTo>
                <a:lnTo>
                  <a:pt x="2238755" y="1523"/>
                </a:lnTo>
                <a:lnTo>
                  <a:pt x="2240280" y="0"/>
                </a:lnTo>
                <a:lnTo>
                  <a:pt x="2276855" y="0"/>
                </a:lnTo>
                <a:lnTo>
                  <a:pt x="2276855" y="4571"/>
                </a:lnTo>
                <a:close/>
              </a:path>
              <a:path w="2392679" h="5080">
                <a:moveTo>
                  <a:pt x="2334768" y="4571"/>
                </a:moveTo>
                <a:lnTo>
                  <a:pt x="2296668" y="4571"/>
                </a:lnTo>
                <a:lnTo>
                  <a:pt x="2296668" y="1523"/>
                </a:lnTo>
                <a:lnTo>
                  <a:pt x="2298192" y="0"/>
                </a:lnTo>
                <a:lnTo>
                  <a:pt x="2333244" y="0"/>
                </a:lnTo>
                <a:lnTo>
                  <a:pt x="2334768" y="1523"/>
                </a:lnTo>
                <a:lnTo>
                  <a:pt x="2334768" y="4571"/>
                </a:lnTo>
                <a:close/>
              </a:path>
              <a:path w="2392679" h="5080">
                <a:moveTo>
                  <a:pt x="2392680" y="4571"/>
                </a:moveTo>
                <a:lnTo>
                  <a:pt x="2354580" y="4571"/>
                </a:lnTo>
                <a:lnTo>
                  <a:pt x="2354580" y="0"/>
                </a:lnTo>
                <a:lnTo>
                  <a:pt x="2391155" y="0"/>
                </a:lnTo>
                <a:lnTo>
                  <a:pt x="2392680" y="1523"/>
                </a:lnTo>
                <a:lnTo>
                  <a:pt x="2392680" y="4571"/>
                </a:lnTo>
                <a:close/>
              </a:path>
            </a:pathLst>
          </a:custGeom>
          <a:solidFill>
            <a:srgbClr val="000000"/>
          </a:solidFill>
        </p:spPr>
        <p:txBody>
          <a:bodyPr wrap="square" lIns="0" tIns="0" rIns="0" bIns="0" rtlCol="0"/>
          <a:lstStyle/>
          <a:p/>
        </p:txBody>
      </p:sp>
      <p:sp>
        <p:nvSpPr>
          <p:cNvPr id="17" name="object 17"/>
          <p:cNvSpPr/>
          <p:nvPr/>
        </p:nvSpPr>
        <p:spPr>
          <a:xfrm>
            <a:off x="4315967" y="2269236"/>
            <a:ext cx="38100" cy="5080"/>
          </a:xfrm>
          <a:custGeom>
            <a:avLst/>
            <a:gdLst/>
            <a:ahLst/>
            <a:cxnLst/>
            <a:rect l="l" t="t" r="r" b="b"/>
            <a:pathLst>
              <a:path w="38100" h="5080">
                <a:moveTo>
                  <a:pt x="3048" y="0"/>
                </a:moveTo>
                <a:lnTo>
                  <a:pt x="36575" y="0"/>
                </a:lnTo>
                <a:lnTo>
                  <a:pt x="38100" y="1523"/>
                </a:lnTo>
                <a:lnTo>
                  <a:pt x="38100" y="3047"/>
                </a:lnTo>
                <a:lnTo>
                  <a:pt x="38100" y="4571"/>
                </a:lnTo>
                <a:lnTo>
                  <a:pt x="36575" y="4571"/>
                </a:lnTo>
                <a:lnTo>
                  <a:pt x="3048" y="4571"/>
                </a:lnTo>
                <a:lnTo>
                  <a:pt x="1524" y="4571"/>
                </a:lnTo>
                <a:lnTo>
                  <a:pt x="0" y="4571"/>
                </a:lnTo>
                <a:lnTo>
                  <a:pt x="0" y="3047"/>
                </a:lnTo>
                <a:lnTo>
                  <a:pt x="0" y="1523"/>
                </a:lnTo>
                <a:lnTo>
                  <a:pt x="1524" y="0"/>
                </a:lnTo>
                <a:lnTo>
                  <a:pt x="3048" y="0"/>
                </a:lnTo>
                <a:close/>
              </a:path>
            </a:pathLst>
          </a:custGeom>
          <a:ln w="4762">
            <a:solidFill>
              <a:srgbClr val="000000"/>
            </a:solidFill>
          </a:ln>
        </p:spPr>
        <p:txBody>
          <a:bodyPr wrap="square" lIns="0" tIns="0" rIns="0" bIns="0" rtlCol="0"/>
          <a:lstStyle/>
          <a:p/>
        </p:txBody>
      </p:sp>
      <p:sp>
        <p:nvSpPr>
          <p:cNvPr id="18" name="object 18"/>
          <p:cNvSpPr/>
          <p:nvPr/>
        </p:nvSpPr>
        <p:spPr>
          <a:xfrm>
            <a:off x="4373879" y="2269236"/>
            <a:ext cx="38100" cy="5080"/>
          </a:xfrm>
          <a:custGeom>
            <a:avLst/>
            <a:gdLst/>
            <a:ahLst/>
            <a:cxnLst/>
            <a:rect l="l" t="t" r="r" b="b"/>
            <a:pathLst>
              <a:path w="38100" h="5080">
                <a:moveTo>
                  <a:pt x="1523" y="0"/>
                </a:moveTo>
                <a:lnTo>
                  <a:pt x="35051" y="0"/>
                </a:lnTo>
                <a:lnTo>
                  <a:pt x="36575" y="0"/>
                </a:lnTo>
                <a:lnTo>
                  <a:pt x="38100" y="1523"/>
                </a:lnTo>
                <a:lnTo>
                  <a:pt x="38100" y="3047"/>
                </a:lnTo>
                <a:lnTo>
                  <a:pt x="38100" y="4571"/>
                </a:lnTo>
                <a:lnTo>
                  <a:pt x="36575" y="4571"/>
                </a:lnTo>
                <a:lnTo>
                  <a:pt x="35051" y="4571"/>
                </a:lnTo>
                <a:lnTo>
                  <a:pt x="1523" y="4571"/>
                </a:lnTo>
                <a:lnTo>
                  <a:pt x="0" y="4571"/>
                </a:lnTo>
                <a:lnTo>
                  <a:pt x="0" y="3047"/>
                </a:lnTo>
                <a:lnTo>
                  <a:pt x="0" y="1523"/>
                </a:lnTo>
                <a:lnTo>
                  <a:pt x="0" y="0"/>
                </a:lnTo>
                <a:lnTo>
                  <a:pt x="1523" y="0"/>
                </a:lnTo>
                <a:close/>
              </a:path>
            </a:pathLst>
          </a:custGeom>
          <a:ln w="4762">
            <a:solidFill>
              <a:srgbClr val="000000"/>
            </a:solidFill>
          </a:ln>
        </p:spPr>
        <p:txBody>
          <a:bodyPr wrap="square" lIns="0" tIns="0" rIns="0" bIns="0" rtlCol="0"/>
          <a:lstStyle/>
          <a:p/>
        </p:txBody>
      </p:sp>
      <p:sp>
        <p:nvSpPr>
          <p:cNvPr id="19" name="object 19"/>
          <p:cNvSpPr/>
          <p:nvPr/>
        </p:nvSpPr>
        <p:spPr>
          <a:xfrm>
            <a:off x="4430267" y="2269236"/>
            <a:ext cx="38100" cy="5080"/>
          </a:xfrm>
          <a:custGeom>
            <a:avLst/>
            <a:gdLst/>
            <a:ahLst/>
            <a:cxnLst/>
            <a:rect l="l" t="t" r="r" b="b"/>
            <a:pathLst>
              <a:path w="38100" h="5080">
                <a:moveTo>
                  <a:pt x="3048" y="0"/>
                </a:moveTo>
                <a:lnTo>
                  <a:pt x="36575" y="0"/>
                </a:lnTo>
                <a:lnTo>
                  <a:pt x="38100" y="0"/>
                </a:lnTo>
                <a:lnTo>
                  <a:pt x="38100" y="1523"/>
                </a:lnTo>
                <a:lnTo>
                  <a:pt x="38100" y="3047"/>
                </a:lnTo>
                <a:lnTo>
                  <a:pt x="38100" y="4571"/>
                </a:lnTo>
                <a:lnTo>
                  <a:pt x="36575" y="4571"/>
                </a:lnTo>
                <a:lnTo>
                  <a:pt x="3048" y="4571"/>
                </a:lnTo>
                <a:lnTo>
                  <a:pt x="1524" y="4571"/>
                </a:lnTo>
                <a:lnTo>
                  <a:pt x="0" y="4571"/>
                </a:lnTo>
                <a:lnTo>
                  <a:pt x="0" y="3047"/>
                </a:lnTo>
                <a:lnTo>
                  <a:pt x="0" y="1523"/>
                </a:lnTo>
                <a:lnTo>
                  <a:pt x="1524" y="0"/>
                </a:lnTo>
                <a:lnTo>
                  <a:pt x="3048" y="0"/>
                </a:lnTo>
                <a:close/>
              </a:path>
            </a:pathLst>
          </a:custGeom>
          <a:ln w="4762">
            <a:solidFill>
              <a:srgbClr val="000000"/>
            </a:solidFill>
          </a:ln>
        </p:spPr>
        <p:txBody>
          <a:bodyPr wrap="square" lIns="0" tIns="0" rIns="0" bIns="0" rtlCol="0"/>
          <a:lstStyle/>
          <a:p/>
        </p:txBody>
      </p:sp>
      <p:sp>
        <p:nvSpPr>
          <p:cNvPr id="20" name="object 20"/>
          <p:cNvSpPr/>
          <p:nvPr/>
        </p:nvSpPr>
        <p:spPr>
          <a:xfrm>
            <a:off x="4488179" y="2269236"/>
            <a:ext cx="38100" cy="5080"/>
          </a:xfrm>
          <a:custGeom>
            <a:avLst/>
            <a:gdLst/>
            <a:ahLst/>
            <a:cxnLst/>
            <a:rect l="l" t="t" r="r" b="b"/>
            <a:pathLst>
              <a:path w="38100" h="5080">
                <a:moveTo>
                  <a:pt x="3047" y="0"/>
                </a:moveTo>
                <a:lnTo>
                  <a:pt x="36575" y="0"/>
                </a:lnTo>
                <a:lnTo>
                  <a:pt x="38100" y="1523"/>
                </a:lnTo>
                <a:lnTo>
                  <a:pt x="38100" y="3047"/>
                </a:lnTo>
                <a:lnTo>
                  <a:pt x="38100" y="4571"/>
                </a:lnTo>
                <a:lnTo>
                  <a:pt x="36575" y="4571"/>
                </a:lnTo>
                <a:lnTo>
                  <a:pt x="3047" y="4571"/>
                </a:lnTo>
                <a:lnTo>
                  <a:pt x="1523" y="4571"/>
                </a:lnTo>
                <a:lnTo>
                  <a:pt x="0" y="4571"/>
                </a:lnTo>
                <a:lnTo>
                  <a:pt x="0" y="3047"/>
                </a:lnTo>
                <a:lnTo>
                  <a:pt x="0" y="1523"/>
                </a:lnTo>
                <a:lnTo>
                  <a:pt x="1523" y="0"/>
                </a:lnTo>
                <a:lnTo>
                  <a:pt x="3047" y="0"/>
                </a:lnTo>
                <a:close/>
              </a:path>
            </a:pathLst>
          </a:custGeom>
          <a:ln w="4762">
            <a:solidFill>
              <a:srgbClr val="000000"/>
            </a:solidFill>
          </a:ln>
        </p:spPr>
        <p:txBody>
          <a:bodyPr wrap="square" lIns="0" tIns="0" rIns="0" bIns="0" rtlCol="0"/>
          <a:lstStyle/>
          <a:p/>
        </p:txBody>
      </p:sp>
      <p:sp>
        <p:nvSpPr>
          <p:cNvPr id="21" name="object 21"/>
          <p:cNvSpPr/>
          <p:nvPr/>
        </p:nvSpPr>
        <p:spPr>
          <a:xfrm>
            <a:off x="4546091" y="2269236"/>
            <a:ext cx="38100" cy="5080"/>
          </a:xfrm>
          <a:custGeom>
            <a:avLst/>
            <a:gdLst/>
            <a:ahLst/>
            <a:cxnLst/>
            <a:rect l="l" t="t" r="r" b="b"/>
            <a:pathLst>
              <a:path w="38100" h="5080">
                <a:moveTo>
                  <a:pt x="1524" y="0"/>
                </a:moveTo>
                <a:lnTo>
                  <a:pt x="35051" y="0"/>
                </a:lnTo>
                <a:lnTo>
                  <a:pt x="36575" y="0"/>
                </a:lnTo>
                <a:lnTo>
                  <a:pt x="38100" y="1523"/>
                </a:lnTo>
                <a:lnTo>
                  <a:pt x="38100" y="3047"/>
                </a:lnTo>
                <a:lnTo>
                  <a:pt x="38100" y="4571"/>
                </a:lnTo>
                <a:lnTo>
                  <a:pt x="36575" y="4571"/>
                </a:lnTo>
                <a:lnTo>
                  <a:pt x="35051" y="4571"/>
                </a:lnTo>
                <a:lnTo>
                  <a:pt x="1524" y="4571"/>
                </a:lnTo>
                <a:lnTo>
                  <a:pt x="0" y="4571"/>
                </a:lnTo>
                <a:lnTo>
                  <a:pt x="0" y="3047"/>
                </a:lnTo>
                <a:lnTo>
                  <a:pt x="0" y="1523"/>
                </a:lnTo>
                <a:lnTo>
                  <a:pt x="1524" y="0"/>
                </a:lnTo>
                <a:close/>
              </a:path>
            </a:pathLst>
          </a:custGeom>
          <a:ln w="4762">
            <a:solidFill>
              <a:srgbClr val="000000"/>
            </a:solidFill>
          </a:ln>
        </p:spPr>
        <p:txBody>
          <a:bodyPr wrap="square" lIns="0" tIns="0" rIns="0" bIns="0" rtlCol="0"/>
          <a:lstStyle/>
          <a:p/>
        </p:txBody>
      </p:sp>
      <p:sp>
        <p:nvSpPr>
          <p:cNvPr id="22" name="object 22"/>
          <p:cNvSpPr/>
          <p:nvPr/>
        </p:nvSpPr>
        <p:spPr>
          <a:xfrm>
            <a:off x="4602479" y="2269236"/>
            <a:ext cx="40005" cy="5080"/>
          </a:xfrm>
          <a:custGeom>
            <a:avLst/>
            <a:gdLst/>
            <a:ahLst/>
            <a:cxnLst/>
            <a:rect l="l" t="t" r="r" b="b"/>
            <a:pathLst>
              <a:path w="40004" h="5080">
                <a:moveTo>
                  <a:pt x="3047" y="0"/>
                </a:moveTo>
                <a:lnTo>
                  <a:pt x="36575" y="0"/>
                </a:lnTo>
                <a:lnTo>
                  <a:pt x="38100" y="0"/>
                </a:lnTo>
                <a:lnTo>
                  <a:pt x="39623" y="1523"/>
                </a:lnTo>
                <a:lnTo>
                  <a:pt x="39623" y="3047"/>
                </a:lnTo>
                <a:lnTo>
                  <a:pt x="39623" y="4571"/>
                </a:lnTo>
                <a:lnTo>
                  <a:pt x="38100" y="4571"/>
                </a:lnTo>
                <a:lnTo>
                  <a:pt x="36575" y="4571"/>
                </a:lnTo>
                <a:lnTo>
                  <a:pt x="3047" y="4571"/>
                </a:lnTo>
                <a:lnTo>
                  <a:pt x="1523" y="4571"/>
                </a:lnTo>
                <a:lnTo>
                  <a:pt x="0" y="4571"/>
                </a:lnTo>
                <a:lnTo>
                  <a:pt x="0" y="3047"/>
                </a:lnTo>
                <a:lnTo>
                  <a:pt x="0" y="1523"/>
                </a:lnTo>
                <a:lnTo>
                  <a:pt x="1523" y="0"/>
                </a:lnTo>
                <a:lnTo>
                  <a:pt x="3047" y="0"/>
                </a:lnTo>
                <a:close/>
              </a:path>
            </a:pathLst>
          </a:custGeom>
          <a:ln w="4762">
            <a:solidFill>
              <a:srgbClr val="000000"/>
            </a:solidFill>
          </a:ln>
        </p:spPr>
        <p:txBody>
          <a:bodyPr wrap="square" lIns="0" tIns="0" rIns="0" bIns="0" rtlCol="0"/>
          <a:lstStyle/>
          <a:p/>
        </p:txBody>
      </p:sp>
      <p:sp>
        <p:nvSpPr>
          <p:cNvPr id="23" name="object 23"/>
          <p:cNvSpPr/>
          <p:nvPr/>
        </p:nvSpPr>
        <p:spPr>
          <a:xfrm>
            <a:off x="4660391" y="2269236"/>
            <a:ext cx="38100" cy="5080"/>
          </a:xfrm>
          <a:custGeom>
            <a:avLst/>
            <a:gdLst/>
            <a:ahLst/>
            <a:cxnLst/>
            <a:rect l="l" t="t" r="r" b="b"/>
            <a:pathLst>
              <a:path w="38100" h="5080">
                <a:moveTo>
                  <a:pt x="3048" y="0"/>
                </a:moveTo>
                <a:lnTo>
                  <a:pt x="36575" y="0"/>
                </a:lnTo>
                <a:lnTo>
                  <a:pt x="38100" y="1523"/>
                </a:lnTo>
                <a:lnTo>
                  <a:pt x="38100" y="3047"/>
                </a:lnTo>
                <a:lnTo>
                  <a:pt x="38100" y="4571"/>
                </a:lnTo>
                <a:lnTo>
                  <a:pt x="36575" y="4571"/>
                </a:lnTo>
                <a:lnTo>
                  <a:pt x="3048" y="4571"/>
                </a:lnTo>
                <a:lnTo>
                  <a:pt x="1524" y="4571"/>
                </a:lnTo>
                <a:lnTo>
                  <a:pt x="0" y="4571"/>
                </a:lnTo>
                <a:lnTo>
                  <a:pt x="0" y="3047"/>
                </a:lnTo>
                <a:lnTo>
                  <a:pt x="0" y="1523"/>
                </a:lnTo>
                <a:lnTo>
                  <a:pt x="1524" y="0"/>
                </a:lnTo>
                <a:lnTo>
                  <a:pt x="3048" y="0"/>
                </a:lnTo>
                <a:close/>
              </a:path>
            </a:pathLst>
          </a:custGeom>
          <a:ln w="4762">
            <a:solidFill>
              <a:srgbClr val="000000"/>
            </a:solidFill>
          </a:ln>
        </p:spPr>
        <p:txBody>
          <a:bodyPr wrap="square" lIns="0" tIns="0" rIns="0" bIns="0" rtlCol="0"/>
          <a:lstStyle/>
          <a:p/>
        </p:txBody>
      </p:sp>
      <p:sp>
        <p:nvSpPr>
          <p:cNvPr id="24" name="object 24"/>
          <p:cNvSpPr/>
          <p:nvPr/>
        </p:nvSpPr>
        <p:spPr>
          <a:xfrm>
            <a:off x="4718303" y="2269236"/>
            <a:ext cx="38100" cy="5080"/>
          </a:xfrm>
          <a:custGeom>
            <a:avLst/>
            <a:gdLst/>
            <a:ahLst/>
            <a:cxnLst/>
            <a:rect l="l" t="t" r="r" b="b"/>
            <a:pathLst>
              <a:path w="38100" h="5080">
                <a:moveTo>
                  <a:pt x="1524" y="0"/>
                </a:moveTo>
                <a:lnTo>
                  <a:pt x="35052" y="0"/>
                </a:lnTo>
                <a:lnTo>
                  <a:pt x="36576" y="0"/>
                </a:lnTo>
                <a:lnTo>
                  <a:pt x="38100" y="1523"/>
                </a:lnTo>
                <a:lnTo>
                  <a:pt x="38100" y="3047"/>
                </a:lnTo>
                <a:lnTo>
                  <a:pt x="38100" y="4571"/>
                </a:lnTo>
                <a:lnTo>
                  <a:pt x="36576" y="4571"/>
                </a:lnTo>
                <a:lnTo>
                  <a:pt x="35052" y="4571"/>
                </a:lnTo>
                <a:lnTo>
                  <a:pt x="1524" y="4571"/>
                </a:lnTo>
                <a:lnTo>
                  <a:pt x="0" y="4571"/>
                </a:lnTo>
                <a:lnTo>
                  <a:pt x="0" y="3047"/>
                </a:lnTo>
                <a:lnTo>
                  <a:pt x="0" y="1523"/>
                </a:lnTo>
                <a:lnTo>
                  <a:pt x="1524" y="0"/>
                </a:lnTo>
                <a:close/>
              </a:path>
            </a:pathLst>
          </a:custGeom>
          <a:ln w="4762">
            <a:solidFill>
              <a:srgbClr val="000000"/>
            </a:solidFill>
          </a:ln>
        </p:spPr>
        <p:txBody>
          <a:bodyPr wrap="square" lIns="0" tIns="0" rIns="0" bIns="0" rtlCol="0"/>
          <a:lstStyle/>
          <a:p/>
        </p:txBody>
      </p:sp>
      <p:sp>
        <p:nvSpPr>
          <p:cNvPr id="25" name="object 25"/>
          <p:cNvSpPr/>
          <p:nvPr/>
        </p:nvSpPr>
        <p:spPr>
          <a:xfrm>
            <a:off x="4774691" y="2269236"/>
            <a:ext cx="40005" cy="5080"/>
          </a:xfrm>
          <a:custGeom>
            <a:avLst/>
            <a:gdLst/>
            <a:ahLst/>
            <a:cxnLst/>
            <a:rect l="l" t="t" r="r" b="b"/>
            <a:pathLst>
              <a:path w="40004" h="5080">
                <a:moveTo>
                  <a:pt x="3048" y="0"/>
                </a:moveTo>
                <a:lnTo>
                  <a:pt x="36575" y="0"/>
                </a:lnTo>
                <a:lnTo>
                  <a:pt x="38100" y="0"/>
                </a:lnTo>
                <a:lnTo>
                  <a:pt x="39624" y="1523"/>
                </a:lnTo>
                <a:lnTo>
                  <a:pt x="39624" y="3047"/>
                </a:lnTo>
                <a:lnTo>
                  <a:pt x="39624" y="4571"/>
                </a:lnTo>
                <a:lnTo>
                  <a:pt x="38100" y="4571"/>
                </a:lnTo>
                <a:lnTo>
                  <a:pt x="36575" y="4571"/>
                </a:lnTo>
                <a:lnTo>
                  <a:pt x="3048" y="4571"/>
                </a:lnTo>
                <a:lnTo>
                  <a:pt x="1524" y="4571"/>
                </a:lnTo>
                <a:lnTo>
                  <a:pt x="0" y="4571"/>
                </a:lnTo>
                <a:lnTo>
                  <a:pt x="0" y="3047"/>
                </a:lnTo>
                <a:lnTo>
                  <a:pt x="0" y="1523"/>
                </a:lnTo>
                <a:lnTo>
                  <a:pt x="1524" y="0"/>
                </a:lnTo>
                <a:lnTo>
                  <a:pt x="3048" y="0"/>
                </a:lnTo>
                <a:close/>
              </a:path>
            </a:pathLst>
          </a:custGeom>
          <a:ln w="4762">
            <a:solidFill>
              <a:srgbClr val="000000"/>
            </a:solidFill>
          </a:ln>
        </p:spPr>
        <p:txBody>
          <a:bodyPr wrap="square" lIns="0" tIns="0" rIns="0" bIns="0" rtlCol="0"/>
          <a:lstStyle/>
          <a:p/>
        </p:txBody>
      </p:sp>
      <p:sp>
        <p:nvSpPr>
          <p:cNvPr id="26" name="object 26"/>
          <p:cNvSpPr/>
          <p:nvPr/>
        </p:nvSpPr>
        <p:spPr>
          <a:xfrm>
            <a:off x="4832603" y="2269236"/>
            <a:ext cx="38100" cy="5080"/>
          </a:xfrm>
          <a:custGeom>
            <a:avLst/>
            <a:gdLst/>
            <a:ahLst/>
            <a:cxnLst/>
            <a:rect l="l" t="t" r="r" b="b"/>
            <a:pathLst>
              <a:path w="38100" h="5080">
                <a:moveTo>
                  <a:pt x="3048" y="0"/>
                </a:moveTo>
                <a:lnTo>
                  <a:pt x="36576" y="0"/>
                </a:lnTo>
                <a:lnTo>
                  <a:pt x="38100" y="1523"/>
                </a:lnTo>
                <a:lnTo>
                  <a:pt x="38100" y="3047"/>
                </a:lnTo>
                <a:lnTo>
                  <a:pt x="38100" y="4571"/>
                </a:lnTo>
                <a:lnTo>
                  <a:pt x="36576" y="4571"/>
                </a:lnTo>
                <a:lnTo>
                  <a:pt x="3048" y="4571"/>
                </a:lnTo>
                <a:lnTo>
                  <a:pt x="1524" y="4571"/>
                </a:lnTo>
                <a:lnTo>
                  <a:pt x="0" y="4571"/>
                </a:lnTo>
                <a:lnTo>
                  <a:pt x="0" y="3047"/>
                </a:lnTo>
                <a:lnTo>
                  <a:pt x="0" y="1523"/>
                </a:lnTo>
                <a:lnTo>
                  <a:pt x="1524" y="0"/>
                </a:lnTo>
                <a:lnTo>
                  <a:pt x="3048" y="0"/>
                </a:lnTo>
                <a:close/>
              </a:path>
            </a:pathLst>
          </a:custGeom>
          <a:ln w="4762">
            <a:solidFill>
              <a:srgbClr val="000000"/>
            </a:solidFill>
          </a:ln>
        </p:spPr>
        <p:txBody>
          <a:bodyPr wrap="square" lIns="0" tIns="0" rIns="0" bIns="0" rtlCol="0"/>
          <a:lstStyle/>
          <a:p/>
        </p:txBody>
      </p:sp>
      <p:sp>
        <p:nvSpPr>
          <p:cNvPr id="27" name="object 27"/>
          <p:cNvSpPr/>
          <p:nvPr/>
        </p:nvSpPr>
        <p:spPr>
          <a:xfrm>
            <a:off x="4890515" y="2269236"/>
            <a:ext cx="38100" cy="5080"/>
          </a:xfrm>
          <a:custGeom>
            <a:avLst/>
            <a:gdLst/>
            <a:ahLst/>
            <a:cxnLst/>
            <a:rect l="l" t="t" r="r" b="b"/>
            <a:pathLst>
              <a:path w="38100" h="5080">
                <a:moveTo>
                  <a:pt x="1523" y="0"/>
                </a:moveTo>
                <a:lnTo>
                  <a:pt x="35051" y="0"/>
                </a:lnTo>
                <a:lnTo>
                  <a:pt x="36576" y="0"/>
                </a:lnTo>
                <a:lnTo>
                  <a:pt x="38100" y="1523"/>
                </a:lnTo>
                <a:lnTo>
                  <a:pt x="38100" y="3047"/>
                </a:lnTo>
                <a:lnTo>
                  <a:pt x="38100" y="4571"/>
                </a:lnTo>
                <a:lnTo>
                  <a:pt x="36576" y="4571"/>
                </a:lnTo>
                <a:lnTo>
                  <a:pt x="35051" y="4571"/>
                </a:lnTo>
                <a:lnTo>
                  <a:pt x="1523" y="4571"/>
                </a:lnTo>
                <a:lnTo>
                  <a:pt x="0" y="4571"/>
                </a:lnTo>
                <a:lnTo>
                  <a:pt x="0" y="3047"/>
                </a:lnTo>
                <a:lnTo>
                  <a:pt x="0" y="1523"/>
                </a:lnTo>
                <a:lnTo>
                  <a:pt x="1523" y="0"/>
                </a:lnTo>
                <a:close/>
              </a:path>
            </a:pathLst>
          </a:custGeom>
          <a:ln w="4762">
            <a:solidFill>
              <a:srgbClr val="000000"/>
            </a:solidFill>
          </a:ln>
        </p:spPr>
        <p:txBody>
          <a:bodyPr wrap="square" lIns="0" tIns="0" rIns="0" bIns="0" rtlCol="0"/>
          <a:lstStyle/>
          <a:p/>
        </p:txBody>
      </p:sp>
      <p:sp>
        <p:nvSpPr>
          <p:cNvPr id="28" name="object 28"/>
          <p:cNvSpPr/>
          <p:nvPr/>
        </p:nvSpPr>
        <p:spPr>
          <a:xfrm>
            <a:off x="4946903" y="2269236"/>
            <a:ext cx="40005" cy="5080"/>
          </a:xfrm>
          <a:custGeom>
            <a:avLst/>
            <a:gdLst/>
            <a:ahLst/>
            <a:cxnLst/>
            <a:rect l="l" t="t" r="r" b="b"/>
            <a:pathLst>
              <a:path w="40004" h="5080">
                <a:moveTo>
                  <a:pt x="3048" y="0"/>
                </a:moveTo>
                <a:lnTo>
                  <a:pt x="36576" y="0"/>
                </a:lnTo>
                <a:lnTo>
                  <a:pt x="38100" y="0"/>
                </a:lnTo>
                <a:lnTo>
                  <a:pt x="39624" y="1523"/>
                </a:lnTo>
                <a:lnTo>
                  <a:pt x="39624" y="3047"/>
                </a:lnTo>
                <a:lnTo>
                  <a:pt x="39624" y="4571"/>
                </a:lnTo>
                <a:lnTo>
                  <a:pt x="38100" y="4571"/>
                </a:lnTo>
                <a:lnTo>
                  <a:pt x="36576" y="4571"/>
                </a:lnTo>
                <a:lnTo>
                  <a:pt x="3048" y="4571"/>
                </a:lnTo>
                <a:lnTo>
                  <a:pt x="1524" y="4571"/>
                </a:lnTo>
                <a:lnTo>
                  <a:pt x="0" y="4571"/>
                </a:lnTo>
                <a:lnTo>
                  <a:pt x="0" y="3047"/>
                </a:lnTo>
                <a:lnTo>
                  <a:pt x="0" y="1523"/>
                </a:lnTo>
                <a:lnTo>
                  <a:pt x="1524" y="0"/>
                </a:lnTo>
                <a:lnTo>
                  <a:pt x="3048" y="0"/>
                </a:lnTo>
                <a:close/>
              </a:path>
            </a:pathLst>
          </a:custGeom>
          <a:ln w="4762">
            <a:solidFill>
              <a:srgbClr val="000000"/>
            </a:solidFill>
          </a:ln>
        </p:spPr>
        <p:txBody>
          <a:bodyPr wrap="square" lIns="0" tIns="0" rIns="0" bIns="0" rtlCol="0"/>
          <a:lstStyle/>
          <a:p/>
        </p:txBody>
      </p:sp>
      <p:sp>
        <p:nvSpPr>
          <p:cNvPr id="29" name="object 29"/>
          <p:cNvSpPr/>
          <p:nvPr/>
        </p:nvSpPr>
        <p:spPr>
          <a:xfrm>
            <a:off x="5004815" y="2269236"/>
            <a:ext cx="38100" cy="5080"/>
          </a:xfrm>
          <a:custGeom>
            <a:avLst/>
            <a:gdLst/>
            <a:ahLst/>
            <a:cxnLst/>
            <a:rect l="l" t="t" r="r" b="b"/>
            <a:pathLst>
              <a:path w="38100" h="5080">
                <a:moveTo>
                  <a:pt x="3048" y="0"/>
                </a:moveTo>
                <a:lnTo>
                  <a:pt x="36576" y="0"/>
                </a:lnTo>
                <a:lnTo>
                  <a:pt x="38100" y="1523"/>
                </a:lnTo>
                <a:lnTo>
                  <a:pt x="38100" y="3047"/>
                </a:lnTo>
                <a:lnTo>
                  <a:pt x="38100" y="4571"/>
                </a:lnTo>
                <a:lnTo>
                  <a:pt x="36576" y="4571"/>
                </a:lnTo>
                <a:lnTo>
                  <a:pt x="3048" y="4571"/>
                </a:lnTo>
                <a:lnTo>
                  <a:pt x="1523" y="4571"/>
                </a:lnTo>
                <a:lnTo>
                  <a:pt x="0" y="4571"/>
                </a:lnTo>
                <a:lnTo>
                  <a:pt x="0" y="3047"/>
                </a:lnTo>
                <a:lnTo>
                  <a:pt x="0" y="1523"/>
                </a:lnTo>
                <a:lnTo>
                  <a:pt x="1523" y="0"/>
                </a:lnTo>
                <a:lnTo>
                  <a:pt x="3048" y="0"/>
                </a:lnTo>
                <a:close/>
              </a:path>
            </a:pathLst>
          </a:custGeom>
          <a:ln w="4762">
            <a:solidFill>
              <a:srgbClr val="000000"/>
            </a:solidFill>
          </a:ln>
        </p:spPr>
        <p:txBody>
          <a:bodyPr wrap="square" lIns="0" tIns="0" rIns="0" bIns="0" rtlCol="0"/>
          <a:lstStyle/>
          <a:p/>
        </p:txBody>
      </p:sp>
      <p:sp>
        <p:nvSpPr>
          <p:cNvPr id="30" name="object 30"/>
          <p:cNvSpPr/>
          <p:nvPr/>
        </p:nvSpPr>
        <p:spPr>
          <a:xfrm>
            <a:off x="5062728" y="2269236"/>
            <a:ext cx="38100" cy="5080"/>
          </a:xfrm>
          <a:custGeom>
            <a:avLst/>
            <a:gdLst/>
            <a:ahLst/>
            <a:cxnLst/>
            <a:rect l="l" t="t" r="r" b="b"/>
            <a:pathLst>
              <a:path w="38100" h="5080">
                <a:moveTo>
                  <a:pt x="1523" y="0"/>
                </a:moveTo>
                <a:lnTo>
                  <a:pt x="35051" y="0"/>
                </a:lnTo>
                <a:lnTo>
                  <a:pt x="36575" y="0"/>
                </a:lnTo>
                <a:lnTo>
                  <a:pt x="38100" y="1523"/>
                </a:lnTo>
                <a:lnTo>
                  <a:pt x="38100" y="3047"/>
                </a:lnTo>
                <a:lnTo>
                  <a:pt x="38100" y="4571"/>
                </a:lnTo>
                <a:lnTo>
                  <a:pt x="36575" y="4571"/>
                </a:lnTo>
                <a:lnTo>
                  <a:pt x="35051" y="4571"/>
                </a:lnTo>
                <a:lnTo>
                  <a:pt x="1523" y="4571"/>
                </a:lnTo>
                <a:lnTo>
                  <a:pt x="0" y="4571"/>
                </a:lnTo>
                <a:lnTo>
                  <a:pt x="0" y="3047"/>
                </a:lnTo>
                <a:lnTo>
                  <a:pt x="0" y="1523"/>
                </a:lnTo>
                <a:lnTo>
                  <a:pt x="1523" y="0"/>
                </a:lnTo>
                <a:close/>
              </a:path>
            </a:pathLst>
          </a:custGeom>
          <a:ln w="4762">
            <a:solidFill>
              <a:srgbClr val="000000"/>
            </a:solidFill>
          </a:ln>
        </p:spPr>
        <p:txBody>
          <a:bodyPr wrap="square" lIns="0" tIns="0" rIns="0" bIns="0" rtlCol="0"/>
          <a:lstStyle/>
          <a:p/>
        </p:txBody>
      </p:sp>
      <p:sp>
        <p:nvSpPr>
          <p:cNvPr id="31" name="object 31"/>
          <p:cNvSpPr/>
          <p:nvPr/>
        </p:nvSpPr>
        <p:spPr>
          <a:xfrm>
            <a:off x="5119115" y="2269236"/>
            <a:ext cx="40005" cy="5080"/>
          </a:xfrm>
          <a:custGeom>
            <a:avLst/>
            <a:gdLst/>
            <a:ahLst/>
            <a:cxnLst/>
            <a:rect l="l" t="t" r="r" b="b"/>
            <a:pathLst>
              <a:path w="40004" h="5080">
                <a:moveTo>
                  <a:pt x="3048" y="0"/>
                </a:moveTo>
                <a:lnTo>
                  <a:pt x="36576" y="0"/>
                </a:lnTo>
                <a:lnTo>
                  <a:pt x="38100" y="0"/>
                </a:lnTo>
                <a:lnTo>
                  <a:pt x="39623" y="1523"/>
                </a:lnTo>
                <a:lnTo>
                  <a:pt x="39623" y="3047"/>
                </a:lnTo>
                <a:lnTo>
                  <a:pt x="39623" y="4571"/>
                </a:lnTo>
                <a:lnTo>
                  <a:pt x="38100" y="4571"/>
                </a:lnTo>
                <a:lnTo>
                  <a:pt x="36576" y="4571"/>
                </a:lnTo>
                <a:lnTo>
                  <a:pt x="3048" y="4571"/>
                </a:lnTo>
                <a:lnTo>
                  <a:pt x="1523" y="4571"/>
                </a:lnTo>
                <a:lnTo>
                  <a:pt x="0" y="4571"/>
                </a:lnTo>
                <a:lnTo>
                  <a:pt x="0" y="3047"/>
                </a:lnTo>
                <a:lnTo>
                  <a:pt x="0" y="1523"/>
                </a:lnTo>
                <a:lnTo>
                  <a:pt x="1523" y="0"/>
                </a:lnTo>
                <a:lnTo>
                  <a:pt x="3048" y="0"/>
                </a:lnTo>
                <a:close/>
              </a:path>
            </a:pathLst>
          </a:custGeom>
          <a:ln w="4762">
            <a:solidFill>
              <a:srgbClr val="000000"/>
            </a:solidFill>
          </a:ln>
        </p:spPr>
        <p:txBody>
          <a:bodyPr wrap="square" lIns="0" tIns="0" rIns="0" bIns="0" rtlCol="0"/>
          <a:lstStyle/>
          <a:p/>
        </p:txBody>
      </p:sp>
      <p:sp>
        <p:nvSpPr>
          <p:cNvPr id="32" name="object 32"/>
          <p:cNvSpPr/>
          <p:nvPr/>
        </p:nvSpPr>
        <p:spPr>
          <a:xfrm>
            <a:off x="5177028" y="2269236"/>
            <a:ext cx="38100" cy="5080"/>
          </a:xfrm>
          <a:custGeom>
            <a:avLst/>
            <a:gdLst/>
            <a:ahLst/>
            <a:cxnLst/>
            <a:rect l="l" t="t" r="r" b="b"/>
            <a:pathLst>
              <a:path w="38100" h="5080">
                <a:moveTo>
                  <a:pt x="3048" y="0"/>
                </a:moveTo>
                <a:lnTo>
                  <a:pt x="36575" y="0"/>
                </a:lnTo>
                <a:lnTo>
                  <a:pt x="38100" y="1523"/>
                </a:lnTo>
                <a:lnTo>
                  <a:pt x="38100" y="3047"/>
                </a:lnTo>
                <a:lnTo>
                  <a:pt x="38100" y="4571"/>
                </a:lnTo>
                <a:lnTo>
                  <a:pt x="36575" y="4571"/>
                </a:lnTo>
                <a:lnTo>
                  <a:pt x="3048" y="4571"/>
                </a:lnTo>
                <a:lnTo>
                  <a:pt x="1523" y="4571"/>
                </a:lnTo>
                <a:lnTo>
                  <a:pt x="0" y="4571"/>
                </a:lnTo>
                <a:lnTo>
                  <a:pt x="0" y="3047"/>
                </a:lnTo>
                <a:lnTo>
                  <a:pt x="0" y="1523"/>
                </a:lnTo>
                <a:lnTo>
                  <a:pt x="1523" y="0"/>
                </a:lnTo>
                <a:lnTo>
                  <a:pt x="3048" y="0"/>
                </a:lnTo>
                <a:close/>
              </a:path>
            </a:pathLst>
          </a:custGeom>
          <a:ln w="4762">
            <a:solidFill>
              <a:srgbClr val="000000"/>
            </a:solidFill>
          </a:ln>
        </p:spPr>
        <p:txBody>
          <a:bodyPr wrap="square" lIns="0" tIns="0" rIns="0" bIns="0" rtlCol="0"/>
          <a:lstStyle/>
          <a:p/>
        </p:txBody>
      </p:sp>
      <p:sp>
        <p:nvSpPr>
          <p:cNvPr id="33" name="object 33"/>
          <p:cNvSpPr/>
          <p:nvPr/>
        </p:nvSpPr>
        <p:spPr>
          <a:xfrm>
            <a:off x="5234939" y="2269236"/>
            <a:ext cx="38100" cy="5080"/>
          </a:xfrm>
          <a:custGeom>
            <a:avLst/>
            <a:gdLst/>
            <a:ahLst/>
            <a:cxnLst/>
            <a:rect l="l" t="t" r="r" b="b"/>
            <a:pathLst>
              <a:path w="38100" h="5080">
                <a:moveTo>
                  <a:pt x="1524" y="0"/>
                </a:moveTo>
                <a:lnTo>
                  <a:pt x="35052" y="0"/>
                </a:lnTo>
                <a:lnTo>
                  <a:pt x="36576" y="0"/>
                </a:lnTo>
                <a:lnTo>
                  <a:pt x="38100" y="1523"/>
                </a:lnTo>
                <a:lnTo>
                  <a:pt x="38100" y="3047"/>
                </a:lnTo>
                <a:lnTo>
                  <a:pt x="38100" y="4571"/>
                </a:lnTo>
                <a:lnTo>
                  <a:pt x="36576" y="4571"/>
                </a:lnTo>
                <a:lnTo>
                  <a:pt x="35052" y="4571"/>
                </a:lnTo>
                <a:lnTo>
                  <a:pt x="1524" y="4571"/>
                </a:lnTo>
                <a:lnTo>
                  <a:pt x="0" y="4571"/>
                </a:lnTo>
                <a:lnTo>
                  <a:pt x="0" y="3047"/>
                </a:lnTo>
                <a:lnTo>
                  <a:pt x="0" y="1523"/>
                </a:lnTo>
                <a:lnTo>
                  <a:pt x="1524" y="0"/>
                </a:lnTo>
                <a:close/>
              </a:path>
            </a:pathLst>
          </a:custGeom>
          <a:ln w="4762">
            <a:solidFill>
              <a:srgbClr val="000000"/>
            </a:solidFill>
          </a:ln>
        </p:spPr>
        <p:txBody>
          <a:bodyPr wrap="square" lIns="0" tIns="0" rIns="0" bIns="0" rtlCol="0"/>
          <a:lstStyle/>
          <a:p/>
        </p:txBody>
      </p:sp>
      <p:sp>
        <p:nvSpPr>
          <p:cNvPr id="34" name="object 34"/>
          <p:cNvSpPr/>
          <p:nvPr/>
        </p:nvSpPr>
        <p:spPr>
          <a:xfrm>
            <a:off x="5292852" y="2269236"/>
            <a:ext cx="38100" cy="5080"/>
          </a:xfrm>
          <a:custGeom>
            <a:avLst/>
            <a:gdLst/>
            <a:ahLst/>
            <a:cxnLst/>
            <a:rect l="l" t="t" r="r" b="b"/>
            <a:pathLst>
              <a:path w="38100" h="5080">
                <a:moveTo>
                  <a:pt x="1524" y="0"/>
                </a:moveTo>
                <a:lnTo>
                  <a:pt x="35051" y="0"/>
                </a:lnTo>
                <a:lnTo>
                  <a:pt x="36576" y="0"/>
                </a:lnTo>
                <a:lnTo>
                  <a:pt x="38100" y="1523"/>
                </a:lnTo>
                <a:lnTo>
                  <a:pt x="38100" y="3047"/>
                </a:lnTo>
                <a:lnTo>
                  <a:pt x="38100" y="4571"/>
                </a:lnTo>
                <a:lnTo>
                  <a:pt x="36576" y="4571"/>
                </a:lnTo>
                <a:lnTo>
                  <a:pt x="35051" y="4571"/>
                </a:lnTo>
                <a:lnTo>
                  <a:pt x="1524" y="4571"/>
                </a:lnTo>
                <a:lnTo>
                  <a:pt x="0" y="4571"/>
                </a:lnTo>
                <a:lnTo>
                  <a:pt x="0" y="3047"/>
                </a:lnTo>
                <a:lnTo>
                  <a:pt x="0" y="1523"/>
                </a:lnTo>
                <a:lnTo>
                  <a:pt x="0" y="0"/>
                </a:lnTo>
                <a:lnTo>
                  <a:pt x="1524" y="0"/>
                </a:lnTo>
                <a:close/>
              </a:path>
            </a:pathLst>
          </a:custGeom>
          <a:ln w="4762">
            <a:solidFill>
              <a:srgbClr val="000000"/>
            </a:solidFill>
          </a:ln>
        </p:spPr>
        <p:txBody>
          <a:bodyPr wrap="square" lIns="0" tIns="0" rIns="0" bIns="0" rtlCol="0"/>
          <a:lstStyle/>
          <a:p/>
        </p:txBody>
      </p:sp>
      <p:sp>
        <p:nvSpPr>
          <p:cNvPr id="35" name="object 35"/>
          <p:cNvSpPr/>
          <p:nvPr/>
        </p:nvSpPr>
        <p:spPr>
          <a:xfrm>
            <a:off x="5349239" y="2269236"/>
            <a:ext cx="38100" cy="5080"/>
          </a:xfrm>
          <a:custGeom>
            <a:avLst/>
            <a:gdLst/>
            <a:ahLst/>
            <a:cxnLst/>
            <a:rect l="l" t="t" r="r" b="b"/>
            <a:pathLst>
              <a:path w="38100" h="5080">
                <a:moveTo>
                  <a:pt x="3048" y="0"/>
                </a:moveTo>
                <a:lnTo>
                  <a:pt x="36576" y="0"/>
                </a:lnTo>
                <a:lnTo>
                  <a:pt x="38100" y="0"/>
                </a:lnTo>
                <a:lnTo>
                  <a:pt x="38100" y="1523"/>
                </a:lnTo>
                <a:lnTo>
                  <a:pt x="38100" y="3047"/>
                </a:lnTo>
                <a:lnTo>
                  <a:pt x="38100" y="4571"/>
                </a:lnTo>
                <a:lnTo>
                  <a:pt x="36576" y="4571"/>
                </a:lnTo>
                <a:lnTo>
                  <a:pt x="3048" y="4571"/>
                </a:lnTo>
                <a:lnTo>
                  <a:pt x="1524" y="4571"/>
                </a:lnTo>
                <a:lnTo>
                  <a:pt x="0" y="4571"/>
                </a:lnTo>
                <a:lnTo>
                  <a:pt x="0" y="3047"/>
                </a:lnTo>
                <a:lnTo>
                  <a:pt x="0" y="1523"/>
                </a:lnTo>
                <a:lnTo>
                  <a:pt x="1524" y="0"/>
                </a:lnTo>
                <a:lnTo>
                  <a:pt x="3048" y="0"/>
                </a:lnTo>
                <a:close/>
              </a:path>
            </a:pathLst>
          </a:custGeom>
          <a:ln w="4762">
            <a:solidFill>
              <a:srgbClr val="000000"/>
            </a:solidFill>
          </a:ln>
        </p:spPr>
        <p:txBody>
          <a:bodyPr wrap="square" lIns="0" tIns="0" rIns="0" bIns="0" rtlCol="0"/>
          <a:lstStyle/>
          <a:p/>
        </p:txBody>
      </p:sp>
      <p:sp>
        <p:nvSpPr>
          <p:cNvPr id="36" name="object 36"/>
          <p:cNvSpPr/>
          <p:nvPr/>
        </p:nvSpPr>
        <p:spPr>
          <a:xfrm>
            <a:off x="5407152" y="2269236"/>
            <a:ext cx="38100" cy="5080"/>
          </a:xfrm>
          <a:custGeom>
            <a:avLst/>
            <a:gdLst/>
            <a:ahLst/>
            <a:cxnLst/>
            <a:rect l="l" t="t" r="r" b="b"/>
            <a:pathLst>
              <a:path w="38100" h="5080">
                <a:moveTo>
                  <a:pt x="1524" y="0"/>
                </a:moveTo>
                <a:lnTo>
                  <a:pt x="35051" y="0"/>
                </a:lnTo>
                <a:lnTo>
                  <a:pt x="36576" y="0"/>
                </a:lnTo>
                <a:lnTo>
                  <a:pt x="38100" y="1523"/>
                </a:lnTo>
                <a:lnTo>
                  <a:pt x="38100" y="3047"/>
                </a:lnTo>
                <a:lnTo>
                  <a:pt x="38100" y="4571"/>
                </a:lnTo>
                <a:lnTo>
                  <a:pt x="36576" y="4571"/>
                </a:lnTo>
                <a:lnTo>
                  <a:pt x="35051" y="4571"/>
                </a:lnTo>
                <a:lnTo>
                  <a:pt x="1524" y="4571"/>
                </a:lnTo>
                <a:lnTo>
                  <a:pt x="0" y="4571"/>
                </a:lnTo>
                <a:lnTo>
                  <a:pt x="0" y="3047"/>
                </a:lnTo>
                <a:lnTo>
                  <a:pt x="0" y="1523"/>
                </a:lnTo>
                <a:lnTo>
                  <a:pt x="1524" y="0"/>
                </a:lnTo>
                <a:close/>
              </a:path>
            </a:pathLst>
          </a:custGeom>
          <a:ln w="4762">
            <a:solidFill>
              <a:srgbClr val="000000"/>
            </a:solidFill>
          </a:ln>
        </p:spPr>
        <p:txBody>
          <a:bodyPr wrap="square" lIns="0" tIns="0" rIns="0" bIns="0" rtlCol="0"/>
          <a:lstStyle/>
          <a:p/>
        </p:txBody>
      </p:sp>
      <p:sp>
        <p:nvSpPr>
          <p:cNvPr id="37" name="object 37"/>
          <p:cNvSpPr/>
          <p:nvPr/>
        </p:nvSpPr>
        <p:spPr>
          <a:xfrm>
            <a:off x="5465064" y="2269236"/>
            <a:ext cx="38100" cy="5080"/>
          </a:xfrm>
          <a:custGeom>
            <a:avLst/>
            <a:gdLst/>
            <a:ahLst/>
            <a:cxnLst/>
            <a:rect l="l" t="t" r="r" b="b"/>
            <a:pathLst>
              <a:path w="38100" h="5080">
                <a:moveTo>
                  <a:pt x="1523" y="0"/>
                </a:moveTo>
                <a:lnTo>
                  <a:pt x="35051" y="0"/>
                </a:lnTo>
                <a:lnTo>
                  <a:pt x="36575" y="0"/>
                </a:lnTo>
                <a:lnTo>
                  <a:pt x="38100" y="1523"/>
                </a:lnTo>
                <a:lnTo>
                  <a:pt x="38100" y="3047"/>
                </a:lnTo>
                <a:lnTo>
                  <a:pt x="38100" y="4571"/>
                </a:lnTo>
                <a:lnTo>
                  <a:pt x="36575" y="4571"/>
                </a:lnTo>
                <a:lnTo>
                  <a:pt x="35051" y="4571"/>
                </a:lnTo>
                <a:lnTo>
                  <a:pt x="1523" y="4571"/>
                </a:lnTo>
                <a:lnTo>
                  <a:pt x="0" y="4571"/>
                </a:lnTo>
                <a:lnTo>
                  <a:pt x="0" y="3047"/>
                </a:lnTo>
                <a:lnTo>
                  <a:pt x="0" y="1523"/>
                </a:lnTo>
                <a:lnTo>
                  <a:pt x="0" y="0"/>
                </a:lnTo>
                <a:lnTo>
                  <a:pt x="1523" y="0"/>
                </a:lnTo>
                <a:close/>
              </a:path>
            </a:pathLst>
          </a:custGeom>
          <a:ln w="4762">
            <a:solidFill>
              <a:srgbClr val="000000"/>
            </a:solidFill>
          </a:ln>
        </p:spPr>
        <p:txBody>
          <a:bodyPr wrap="square" lIns="0" tIns="0" rIns="0" bIns="0" rtlCol="0"/>
          <a:lstStyle/>
          <a:p/>
        </p:txBody>
      </p:sp>
      <p:sp>
        <p:nvSpPr>
          <p:cNvPr id="38" name="object 38"/>
          <p:cNvSpPr/>
          <p:nvPr/>
        </p:nvSpPr>
        <p:spPr>
          <a:xfrm>
            <a:off x="5521452" y="2269236"/>
            <a:ext cx="38100" cy="5080"/>
          </a:xfrm>
          <a:custGeom>
            <a:avLst/>
            <a:gdLst/>
            <a:ahLst/>
            <a:cxnLst/>
            <a:rect l="l" t="t" r="r" b="b"/>
            <a:pathLst>
              <a:path w="38100" h="5080">
                <a:moveTo>
                  <a:pt x="3048" y="0"/>
                </a:moveTo>
                <a:lnTo>
                  <a:pt x="36576" y="0"/>
                </a:lnTo>
                <a:lnTo>
                  <a:pt x="38100" y="0"/>
                </a:lnTo>
                <a:lnTo>
                  <a:pt x="38100" y="1523"/>
                </a:lnTo>
                <a:lnTo>
                  <a:pt x="38100" y="3047"/>
                </a:lnTo>
                <a:lnTo>
                  <a:pt x="38100" y="4571"/>
                </a:lnTo>
                <a:lnTo>
                  <a:pt x="36576" y="4571"/>
                </a:lnTo>
                <a:lnTo>
                  <a:pt x="3048" y="4571"/>
                </a:lnTo>
                <a:lnTo>
                  <a:pt x="1524" y="4571"/>
                </a:lnTo>
                <a:lnTo>
                  <a:pt x="0" y="4571"/>
                </a:lnTo>
                <a:lnTo>
                  <a:pt x="0" y="3047"/>
                </a:lnTo>
                <a:lnTo>
                  <a:pt x="0" y="1523"/>
                </a:lnTo>
                <a:lnTo>
                  <a:pt x="1524" y="0"/>
                </a:lnTo>
                <a:lnTo>
                  <a:pt x="3048" y="0"/>
                </a:lnTo>
                <a:close/>
              </a:path>
            </a:pathLst>
          </a:custGeom>
          <a:ln w="4762">
            <a:solidFill>
              <a:srgbClr val="000000"/>
            </a:solidFill>
          </a:ln>
        </p:spPr>
        <p:txBody>
          <a:bodyPr wrap="square" lIns="0" tIns="0" rIns="0" bIns="0" rtlCol="0"/>
          <a:lstStyle/>
          <a:p/>
        </p:txBody>
      </p:sp>
      <p:sp>
        <p:nvSpPr>
          <p:cNvPr id="39" name="object 39"/>
          <p:cNvSpPr/>
          <p:nvPr/>
        </p:nvSpPr>
        <p:spPr>
          <a:xfrm>
            <a:off x="5579364" y="2269236"/>
            <a:ext cx="38100" cy="5080"/>
          </a:xfrm>
          <a:custGeom>
            <a:avLst/>
            <a:gdLst/>
            <a:ahLst/>
            <a:cxnLst/>
            <a:rect l="l" t="t" r="r" b="b"/>
            <a:pathLst>
              <a:path w="38100" h="5080">
                <a:moveTo>
                  <a:pt x="1523" y="0"/>
                </a:moveTo>
                <a:lnTo>
                  <a:pt x="35051" y="0"/>
                </a:lnTo>
                <a:lnTo>
                  <a:pt x="36575" y="0"/>
                </a:lnTo>
                <a:lnTo>
                  <a:pt x="38100" y="1523"/>
                </a:lnTo>
                <a:lnTo>
                  <a:pt x="38100" y="3047"/>
                </a:lnTo>
                <a:lnTo>
                  <a:pt x="38100" y="4571"/>
                </a:lnTo>
                <a:lnTo>
                  <a:pt x="36575" y="4571"/>
                </a:lnTo>
                <a:lnTo>
                  <a:pt x="35051" y="4571"/>
                </a:lnTo>
                <a:lnTo>
                  <a:pt x="1523" y="4571"/>
                </a:lnTo>
                <a:lnTo>
                  <a:pt x="0" y="4571"/>
                </a:lnTo>
                <a:lnTo>
                  <a:pt x="0" y="3047"/>
                </a:lnTo>
                <a:lnTo>
                  <a:pt x="0" y="1523"/>
                </a:lnTo>
                <a:lnTo>
                  <a:pt x="1523" y="0"/>
                </a:lnTo>
                <a:close/>
              </a:path>
            </a:pathLst>
          </a:custGeom>
          <a:ln w="4762">
            <a:solidFill>
              <a:srgbClr val="000000"/>
            </a:solidFill>
          </a:ln>
        </p:spPr>
        <p:txBody>
          <a:bodyPr wrap="square" lIns="0" tIns="0" rIns="0" bIns="0" rtlCol="0"/>
          <a:lstStyle/>
          <a:p/>
        </p:txBody>
      </p:sp>
      <p:sp>
        <p:nvSpPr>
          <p:cNvPr id="40" name="object 40"/>
          <p:cNvSpPr/>
          <p:nvPr/>
        </p:nvSpPr>
        <p:spPr>
          <a:xfrm>
            <a:off x="5637276" y="2269236"/>
            <a:ext cx="38100" cy="5080"/>
          </a:xfrm>
          <a:custGeom>
            <a:avLst/>
            <a:gdLst/>
            <a:ahLst/>
            <a:cxnLst/>
            <a:rect l="l" t="t" r="r" b="b"/>
            <a:pathLst>
              <a:path w="38100" h="5080">
                <a:moveTo>
                  <a:pt x="1523" y="0"/>
                </a:moveTo>
                <a:lnTo>
                  <a:pt x="35051" y="0"/>
                </a:lnTo>
                <a:lnTo>
                  <a:pt x="36575" y="0"/>
                </a:lnTo>
                <a:lnTo>
                  <a:pt x="38100" y="1523"/>
                </a:lnTo>
                <a:lnTo>
                  <a:pt x="38100" y="3047"/>
                </a:lnTo>
                <a:lnTo>
                  <a:pt x="38100" y="4571"/>
                </a:lnTo>
                <a:lnTo>
                  <a:pt x="36575" y="4571"/>
                </a:lnTo>
                <a:lnTo>
                  <a:pt x="35051" y="4571"/>
                </a:lnTo>
                <a:lnTo>
                  <a:pt x="1523" y="4571"/>
                </a:lnTo>
                <a:lnTo>
                  <a:pt x="0" y="4571"/>
                </a:lnTo>
                <a:lnTo>
                  <a:pt x="0" y="3047"/>
                </a:lnTo>
                <a:lnTo>
                  <a:pt x="0" y="1523"/>
                </a:lnTo>
                <a:lnTo>
                  <a:pt x="0" y="0"/>
                </a:lnTo>
                <a:lnTo>
                  <a:pt x="1523" y="0"/>
                </a:lnTo>
                <a:close/>
              </a:path>
            </a:pathLst>
          </a:custGeom>
          <a:ln w="4762">
            <a:solidFill>
              <a:srgbClr val="000000"/>
            </a:solidFill>
          </a:ln>
        </p:spPr>
        <p:txBody>
          <a:bodyPr wrap="square" lIns="0" tIns="0" rIns="0" bIns="0" rtlCol="0"/>
          <a:lstStyle/>
          <a:p/>
        </p:txBody>
      </p:sp>
      <p:sp>
        <p:nvSpPr>
          <p:cNvPr id="41" name="object 41"/>
          <p:cNvSpPr/>
          <p:nvPr/>
        </p:nvSpPr>
        <p:spPr>
          <a:xfrm>
            <a:off x="5693664" y="2269236"/>
            <a:ext cx="38100" cy="5080"/>
          </a:xfrm>
          <a:custGeom>
            <a:avLst/>
            <a:gdLst/>
            <a:ahLst/>
            <a:cxnLst/>
            <a:rect l="l" t="t" r="r" b="b"/>
            <a:pathLst>
              <a:path w="38100" h="5080">
                <a:moveTo>
                  <a:pt x="3048" y="0"/>
                </a:moveTo>
                <a:lnTo>
                  <a:pt x="36575" y="0"/>
                </a:lnTo>
                <a:lnTo>
                  <a:pt x="38100" y="0"/>
                </a:lnTo>
                <a:lnTo>
                  <a:pt x="38100" y="1523"/>
                </a:lnTo>
                <a:lnTo>
                  <a:pt x="38100" y="3047"/>
                </a:lnTo>
                <a:lnTo>
                  <a:pt x="38100" y="4571"/>
                </a:lnTo>
                <a:lnTo>
                  <a:pt x="36575" y="4571"/>
                </a:lnTo>
                <a:lnTo>
                  <a:pt x="3048" y="4571"/>
                </a:lnTo>
                <a:lnTo>
                  <a:pt x="1523" y="4571"/>
                </a:lnTo>
                <a:lnTo>
                  <a:pt x="0" y="4571"/>
                </a:lnTo>
                <a:lnTo>
                  <a:pt x="0" y="3047"/>
                </a:lnTo>
                <a:lnTo>
                  <a:pt x="0" y="1523"/>
                </a:lnTo>
                <a:lnTo>
                  <a:pt x="1523" y="0"/>
                </a:lnTo>
                <a:lnTo>
                  <a:pt x="3048" y="0"/>
                </a:lnTo>
                <a:close/>
              </a:path>
            </a:pathLst>
          </a:custGeom>
          <a:ln w="4762">
            <a:solidFill>
              <a:srgbClr val="000000"/>
            </a:solidFill>
          </a:ln>
        </p:spPr>
        <p:txBody>
          <a:bodyPr wrap="square" lIns="0" tIns="0" rIns="0" bIns="0" rtlCol="0"/>
          <a:lstStyle/>
          <a:p/>
        </p:txBody>
      </p:sp>
      <p:sp>
        <p:nvSpPr>
          <p:cNvPr id="42" name="object 42"/>
          <p:cNvSpPr/>
          <p:nvPr/>
        </p:nvSpPr>
        <p:spPr>
          <a:xfrm>
            <a:off x="5751576" y="2269236"/>
            <a:ext cx="38100" cy="5080"/>
          </a:xfrm>
          <a:custGeom>
            <a:avLst/>
            <a:gdLst/>
            <a:ahLst/>
            <a:cxnLst/>
            <a:rect l="l" t="t" r="r" b="b"/>
            <a:pathLst>
              <a:path w="38100" h="5080">
                <a:moveTo>
                  <a:pt x="1523" y="0"/>
                </a:moveTo>
                <a:lnTo>
                  <a:pt x="35051" y="0"/>
                </a:lnTo>
                <a:lnTo>
                  <a:pt x="36575" y="0"/>
                </a:lnTo>
                <a:lnTo>
                  <a:pt x="38100" y="1523"/>
                </a:lnTo>
                <a:lnTo>
                  <a:pt x="38100" y="3047"/>
                </a:lnTo>
                <a:lnTo>
                  <a:pt x="38100" y="4571"/>
                </a:lnTo>
                <a:lnTo>
                  <a:pt x="36575" y="4571"/>
                </a:lnTo>
                <a:lnTo>
                  <a:pt x="35051" y="4571"/>
                </a:lnTo>
                <a:lnTo>
                  <a:pt x="1523" y="4571"/>
                </a:lnTo>
                <a:lnTo>
                  <a:pt x="0" y="4571"/>
                </a:lnTo>
                <a:lnTo>
                  <a:pt x="0" y="3047"/>
                </a:lnTo>
                <a:lnTo>
                  <a:pt x="0" y="1523"/>
                </a:lnTo>
                <a:lnTo>
                  <a:pt x="1523" y="0"/>
                </a:lnTo>
                <a:close/>
              </a:path>
            </a:pathLst>
          </a:custGeom>
          <a:ln w="4762">
            <a:solidFill>
              <a:srgbClr val="000000"/>
            </a:solidFill>
          </a:ln>
        </p:spPr>
        <p:txBody>
          <a:bodyPr wrap="square" lIns="0" tIns="0" rIns="0" bIns="0" rtlCol="0"/>
          <a:lstStyle/>
          <a:p/>
        </p:txBody>
      </p:sp>
      <p:sp>
        <p:nvSpPr>
          <p:cNvPr id="43" name="object 43"/>
          <p:cNvSpPr/>
          <p:nvPr/>
        </p:nvSpPr>
        <p:spPr>
          <a:xfrm>
            <a:off x="5809488" y="2269236"/>
            <a:ext cx="38100" cy="5080"/>
          </a:xfrm>
          <a:custGeom>
            <a:avLst/>
            <a:gdLst/>
            <a:ahLst/>
            <a:cxnLst/>
            <a:rect l="l" t="t" r="r" b="b"/>
            <a:pathLst>
              <a:path w="38100" h="5080">
                <a:moveTo>
                  <a:pt x="1524" y="0"/>
                </a:moveTo>
                <a:lnTo>
                  <a:pt x="35051" y="0"/>
                </a:lnTo>
                <a:lnTo>
                  <a:pt x="36576" y="0"/>
                </a:lnTo>
                <a:lnTo>
                  <a:pt x="38100" y="1523"/>
                </a:lnTo>
                <a:lnTo>
                  <a:pt x="38100" y="3047"/>
                </a:lnTo>
                <a:lnTo>
                  <a:pt x="38100" y="4571"/>
                </a:lnTo>
                <a:lnTo>
                  <a:pt x="36576" y="4571"/>
                </a:lnTo>
                <a:lnTo>
                  <a:pt x="35051" y="4571"/>
                </a:lnTo>
                <a:lnTo>
                  <a:pt x="1524" y="4571"/>
                </a:lnTo>
                <a:lnTo>
                  <a:pt x="0" y="4571"/>
                </a:lnTo>
                <a:lnTo>
                  <a:pt x="0" y="3047"/>
                </a:lnTo>
                <a:lnTo>
                  <a:pt x="0" y="1523"/>
                </a:lnTo>
                <a:lnTo>
                  <a:pt x="0" y="0"/>
                </a:lnTo>
                <a:lnTo>
                  <a:pt x="1524" y="0"/>
                </a:lnTo>
                <a:close/>
              </a:path>
            </a:pathLst>
          </a:custGeom>
          <a:ln w="4762">
            <a:solidFill>
              <a:srgbClr val="000000"/>
            </a:solidFill>
          </a:ln>
        </p:spPr>
        <p:txBody>
          <a:bodyPr wrap="square" lIns="0" tIns="0" rIns="0" bIns="0" rtlCol="0"/>
          <a:lstStyle/>
          <a:p/>
        </p:txBody>
      </p:sp>
      <p:sp>
        <p:nvSpPr>
          <p:cNvPr id="44" name="object 44"/>
          <p:cNvSpPr/>
          <p:nvPr/>
        </p:nvSpPr>
        <p:spPr>
          <a:xfrm>
            <a:off x="5865876" y="2269236"/>
            <a:ext cx="38100" cy="5080"/>
          </a:xfrm>
          <a:custGeom>
            <a:avLst/>
            <a:gdLst/>
            <a:ahLst/>
            <a:cxnLst/>
            <a:rect l="l" t="t" r="r" b="b"/>
            <a:pathLst>
              <a:path w="38100" h="5080">
                <a:moveTo>
                  <a:pt x="3047" y="0"/>
                </a:moveTo>
                <a:lnTo>
                  <a:pt x="36575" y="0"/>
                </a:lnTo>
                <a:lnTo>
                  <a:pt x="38100" y="0"/>
                </a:lnTo>
                <a:lnTo>
                  <a:pt x="38100" y="1523"/>
                </a:lnTo>
                <a:lnTo>
                  <a:pt x="38100" y="3047"/>
                </a:lnTo>
                <a:lnTo>
                  <a:pt x="38100" y="4571"/>
                </a:lnTo>
                <a:lnTo>
                  <a:pt x="36575" y="4571"/>
                </a:lnTo>
                <a:lnTo>
                  <a:pt x="3047" y="4571"/>
                </a:lnTo>
                <a:lnTo>
                  <a:pt x="1523" y="4571"/>
                </a:lnTo>
                <a:lnTo>
                  <a:pt x="0" y="4571"/>
                </a:lnTo>
                <a:lnTo>
                  <a:pt x="0" y="3047"/>
                </a:lnTo>
                <a:lnTo>
                  <a:pt x="0" y="1523"/>
                </a:lnTo>
                <a:lnTo>
                  <a:pt x="1523" y="0"/>
                </a:lnTo>
                <a:lnTo>
                  <a:pt x="3047" y="0"/>
                </a:lnTo>
                <a:close/>
              </a:path>
            </a:pathLst>
          </a:custGeom>
          <a:ln w="4762">
            <a:solidFill>
              <a:srgbClr val="000000"/>
            </a:solidFill>
          </a:ln>
        </p:spPr>
        <p:txBody>
          <a:bodyPr wrap="square" lIns="0" tIns="0" rIns="0" bIns="0" rtlCol="0"/>
          <a:lstStyle/>
          <a:p/>
        </p:txBody>
      </p:sp>
      <p:sp>
        <p:nvSpPr>
          <p:cNvPr id="45" name="object 45"/>
          <p:cNvSpPr/>
          <p:nvPr/>
        </p:nvSpPr>
        <p:spPr>
          <a:xfrm>
            <a:off x="5923788" y="2269236"/>
            <a:ext cx="38100" cy="5080"/>
          </a:xfrm>
          <a:custGeom>
            <a:avLst/>
            <a:gdLst/>
            <a:ahLst/>
            <a:cxnLst/>
            <a:rect l="l" t="t" r="r" b="b"/>
            <a:pathLst>
              <a:path w="38100" h="5080">
                <a:moveTo>
                  <a:pt x="1524" y="0"/>
                </a:moveTo>
                <a:lnTo>
                  <a:pt x="35051" y="0"/>
                </a:lnTo>
                <a:lnTo>
                  <a:pt x="36576" y="0"/>
                </a:lnTo>
                <a:lnTo>
                  <a:pt x="38100" y="1523"/>
                </a:lnTo>
                <a:lnTo>
                  <a:pt x="38100" y="3047"/>
                </a:lnTo>
                <a:lnTo>
                  <a:pt x="38100" y="4571"/>
                </a:lnTo>
                <a:lnTo>
                  <a:pt x="36576" y="4571"/>
                </a:lnTo>
                <a:lnTo>
                  <a:pt x="35051" y="4571"/>
                </a:lnTo>
                <a:lnTo>
                  <a:pt x="1524" y="4571"/>
                </a:lnTo>
                <a:lnTo>
                  <a:pt x="0" y="4571"/>
                </a:lnTo>
                <a:lnTo>
                  <a:pt x="0" y="3047"/>
                </a:lnTo>
                <a:lnTo>
                  <a:pt x="0" y="1523"/>
                </a:lnTo>
                <a:lnTo>
                  <a:pt x="1524" y="0"/>
                </a:lnTo>
                <a:close/>
              </a:path>
            </a:pathLst>
          </a:custGeom>
          <a:ln w="4762">
            <a:solidFill>
              <a:srgbClr val="000000"/>
            </a:solidFill>
          </a:ln>
        </p:spPr>
        <p:txBody>
          <a:bodyPr wrap="square" lIns="0" tIns="0" rIns="0" bIns="0" rtlCol="0"/>
          <a:lstStyle/>
          <a:p/>
        </p:txBody>
      </p:sp>
      <p:sp>
        <p:nvSpPr>
          <p:cNvPr id="46" name="object 46"/>
          <p:cNvSpPr/>
          <p:nvPr/>
        </p:nvSpPr>
        <p:spPr>
          <a:xfrm>
            <a:off x="5981700" y="2269236"/>
            <a:ext cx="38100" cy="5080"/>
          </a:xfrm>
          <a:custGeom>
            <a:avLst/>
            <a:gdLst/>
            <a:ahLst/>
            <a:cxnLst/>
            <a:rect l="l" t="t" r="r" b="b"/>
            <a:pathLst>
              <a:path w="38100" h="5080">
                <a:moveTo>
                  <a:pt x="1523" y="0"/>
                </a:moveTo>
                <a:lnTo>
                  <a:pt x="35051" y="0"/>
                </a:lnTo>
                <a:lnTo>
                  <a:pt x="36576" y="0"/>
                </a:lnTo>
                <a:lnTo>
                  <a:pt x="38100" y="1523"/>
                </a:lnTo>
                <a:lnTo>
                  <a:pt x="38100" y="3047"/>
                </a:lnTo>
                <a:lnTo>
                  <a:pt x="38100" y="4571"/>
                </a:lnTo>
                <a:lnTo>
                  <a:pt x="36576" y="4571"/>
                </a:lnTo>
                <a:lnTo>
                  <a:pt x="35051" y="4571"/>
                </a:lnTo>
                <a:lnTo>
                  <a:pt x="1523" y="4571"/>
                </a:lnTo>
                <a:lnTo>
                  <a:pt x="0" y="4571"/>
                </a:lnTo>
                <a:lnTo>
                  <a:pt x="0" y="3047"/>
                </a:lnTo>
                <a:lnTo>
                  <a:pt x="0" y="1523"/>
                </a:lnTo>
                <a:lnTo>
                  <a:pt x="0" y="0"/>
                </a:lnTo>
                <a:lnTo>
                  <a:pt x="1523" y="0"/>
                </a:lnTo>
                <a:close/>
              </a:path>
            </a:pathLst>
          </a:custGeom>
          <a:ln w="4762">
            <a:solidFill>
              <a:srgbClr val="000000"/>
            </a:solidFill>
          </a:ln>
        </p:spPr>
        <p:txBody>
          <a:bodyPr wrap="square" lIns="0" tIns="0" rIns="0" bIns="0" rtlCol="0"/>
          <a:lstStyle/>
          <a:p/>
        </p:txBody>
      </p:sp>
      <p:sp>
        <p:nvSpPr>
          <p:cNvPr id="47" name="object 47"/>
          <p:cNvSpPr/>
          <p:nvPr/>
        </p:nvSpPr>
        <p:spPr>
          <a:xfrm>
            <a:off x="6038088" y="2269236"/>
            <a:ext cx="38100" cy="5080"/>
          </a:xfrm>
          <a:custGeom>
            <a:avLst/>
            <a:gdLst/>
            <a:ahLst/>
            <a:cxnLst/>
            <a:rect l="l" t="t" r="r" b="b"/>
            <a:pathLst>
              <a:path w="38100" h="5080">
                <a:moveTo>
                  <a:pt x="3048" y="0"/>
                </a:moveTo>
                <a:lnTo>
                  <a:pt x="36576" y="0"/>
                </a:lnTo>
                <a:lnTo>
                  <a:pt x="38100" y="0"/>
                </a:lnTo>
                <a:lnTo>
                  <a:pt x="38100" y="1523"/>
                </a:lnTo>
                <a:lnTo>
                  <a:pt x="38100" y="3047"/>
                </a:lnTo>
                <a:lnTo>
                  <a:pt x="38100" y="4571"/>
                </a:lnTo>
                <a:lnTo>
                  <a:pt x="36576" y="4571"/>
                </a:lnTo>
                <a:lnTo>
                  <a:pt x="3048" y="4571"/>
                </a:lnTo>
                <a:lnTo>
                  <a:pt x="1524" y="4571"/>
                </a:lnTo>
                <a:lnTo>
                  <a:pt x="0" y="4571"/>
                </a:lnTo>
                <a:lnTo>
                  <a:pt x="0" y="3047"/>
                </a:lnTo>
                <a:lnTo>
                  <a:pt x="0" y="1523"/>
                </a:lnTo>
                <a:lnTo>
                  <a:pt x="1524" y="0"/>
                </a:lnTo>
                <a:lnTo>
                  <a:pt x="3048" y="0"/>
                </a:lnTo>
                <a:close/>
              </a:path>
            </a:pathLst>
          </a:custGeom>
          <a:ln w="4762">
            <a:solidFill>
              <a:srgbClr val="000000"/>
            </a:solidFill>
          </a:ln>
        </p:spPr>
        <p:txBody>
          <a:bodyPr wrap="square" lIns="0" tIns="0" rIns="0" bIns="0" rtlCol="0"/>
          <a:lstStyle/>
          <a:p/>
        </p:txBody>
      </p:sp>
      <p:sp>
        <p:nvSpPr>
          <p:cNvPr id="48" name="object 48"/>
          <p:cNvSpPr/>
          <p:nvPr/>
        </p:nvSpPr>
        <p:spPr>
          <a:xfrm>
            <a:off x="6096000" y="2269236"/>
            <a:ext cx="38100" cy="5080"/>
          </a:xfrm>
          <a:custGeom>
            <a:avLst/>
            <a:gdLst/>
            <a:ahLst/>
            <a:cxnLst/>
            <a:rect l="l" t="t" r="r" b="b"/>
            <a:pathLst>
              <a:path w="38100" h="5080">
                <a:moveTo>
                  <a:pt x="3048" y="0"/>
                </a:moveTo>
                <a:lnTo>
                  <a:pt x="35051" y="0"/>
                </a:lnTo>
                <a:lnTo>
                  <a:pt x="36576" y="0"/>
                </a:lnTo>
                <a:lnTo>
                  <a:pt x="38100" y="1523"/>
                </a:lnTo>
                <a:lnTo>
                  <a:pt x="38100" y="3047"/>
                </a:lnTo>
                <a:lnTo>
                  <a:pt x="38100" y="4571"/>
                </a:lnTo>
                <a:lnTo>
                  <a:pt x="36576" y="4571"/>
                </a:lnTo>
                <a:lnTo>
                  <a:pt x="35051" y="4571"/>
                </a:lnTo>
                <a:lnTo>
                  <a:pt x="3048" y="4571"/>
                </a:lnTo>
                <a:lnTo>
                  <a:pt x="1523" y="4571"/>
                </a:lnTo>
                <a:lnTo>
                  <a:pt x="0" y="4571"/>
                </a:lnTo>
                <a:lnTo>
                  <a:pt x="0" y="3047"/>
                </a:lnTo>
                <a:lnTo>
                  <a:pt x="0" y="1523"/>
                </a:lnTo>
                <a:lnTo>
                  <a:pt x="1523" y="0"/>
                </a:lnTo>
                <a:lnTo>
                  <a:pt x="3048" y="0"/>
                </a:lnTo>
                <a:close/>
              </a:path>
            </a:pathLst>
          </a:custGeom>
          <a:ln w="4762">
            <a:solidFill>
              <a:srgbClr val="000000"/>
            </a:solidFill>
          </a:ln>
        </p:spPr>
        <p:txBody>
          <a:bodyPr wrap="square" lIns="0" tIns="0" rIns="0" bIns="0" rtlCol="0"/>
          <a:lstStyle/>
          <a:p/>
        </p:txBody>
      </p:sp>
      <p:sp>
        <p:nvSpPr>
          <p:cNvPr id="49" name="object 49"/>
          <p:cNvSpPr/>
          <p:nvPr/>
        </p:nvSpPr>
        <p:spPr>
          <a:xfrm>
            <a:off x="6153911" y="2269236"/>
            <a:ext cx="38100" cy="5080"/>
          </a:xfrm>
          <a:custGeom>
            <a:avLst/>
            <a:gdLst/>
            <a:ahLst/>
            <a:cxnLst/>
            <a:rect l="l" t="t" r="r" b="b"/>
            <a:pathLst>
              <a:path w="38100" h="5080">
                <a:moveTo>
                  <a:pt x="1523" y="0"/>
                </a:moveTo>
                <a:lnTo>
                  <a:pt x="35051" y="0"/>
                </a:lnTo>
                <a:lnTo>
                  <a:pt x="36575" y="0"/>
                </a:lnTo>
                <a:lnTo>
                  <a:pt x="38100" y="1523"/>
                </a:lnTo>
                <a:lnTo>
                  <a:pt x="38100" y="3047"/>
                </a:lnTo>
                <a:lnTo>
                  <a:pt x="38100" y="4571"/>
                </a:lnTo>
                <a:lnTo>
                  <a:pt x="36575" y="4571"/>
                </a:lnTo>
                <a:lnTo>
                  <a:pt x="35051" y="4571"/>
                </a:lnTo>
                <a:lnTo>
                  <a:pt x="1523" y="4571"/>
                </a:lnTo>
                <a:lnTo>
                  <a:pt x="0" y="4571"/>
                </a:lnTo>
                <a:lnTo>
                  <a:pt x="0" y="3047"/>
                </a:lnTo>
                <a:lnTo>
                  <a:pt x="0" y="1523"/>
                </a:lnTo>
                <a:lnTo>
                  <a:pt x="0" y="0"/>
                </a:lnTo>
                <a:lnTo>
                  <a:pt x="1523" y="0"/>
                </a:lnTo>
                <a:close/>
              </a:path>
            </a:pathLst>
          </a:custGeom>
          <a:ln w="4762">
            <a:solidFill>
              <a:srgbClr val="000000"/>
            </a:solidFill>
          </a:ln>
        </p:spPr>
        <p:txBody>
          <a:bodyPr wrap="square" lIns="0" tIns="0" rIns="0" bIns="0" rtlCol="0"/>
          <a:lstStyle/>
          <a:p/>
        </p:txBody>
      </p:sp>
      <p:sp>
        <p:nvSpPr>
          <p:cNvPr id="50" name="object 50"/>
          <p:cNvSpPr/>
          <p:nvPr/>
        </p:nvSpPr>
        <p:spPr>
          <a:xfrm>
            <a:off x="6210300" y="2269236"/>
            <a:ext cx="38100" cy="5080"/>
          </a:xfrm>
          <a:custGeom>
            <a:avLst/>
            <a:gdLst/>
            <a:ahLst/>
            <a:cxnLst/>
            <a:rect l="l" t="t" r="r" b="b"/>
            <a:pathLst>
              <a:path w="38100" h="5080">
                <a:moveTo>
                  <a:pt x="3048" y="0"/>
                </a:moveTo>
                <a:lnTo>
                  <a:pt x="36576" y="0"/>
                </a:lnTo>
                <a:lnTo>
                  <a:pt x="38100" y="0"/>
                </a:lnTo>
                <a:lnTo>
                  <a:pt x="38100" y="1523"/>
                </a:lnTo>
                <a:lnTo>
                  <a:pt x="38100" y="3047"/>
                </a:lnTo>
                <a:lnTo>
                  <a:pt x="38100" y="4571"/>
                </a:lnTo>
                <a:lnTo>
                  <a:pt x="36576" y="4571"/>
                </a:lnTo>
                <a:lnTo>
                  <a:pt x="3048" y="4571"/>
                </a:lnTo>
                <a:lnTo>
                  <a:pt x="1523" y="4571"/>
                </a:lnTo>
                <a:lnTo>
                  <a:pt x="0" y="4571"/>
                </a:lnTo>
                <a:lnTo>
                  <a:pt x="0" y="3047"/>
                </a:lnTo>
                <a:lnTo>
                  <a:pt x="0" y="1523"/>
                </a:lnTo>
                <a:lnTo>
                  <a:pt x="1523" y="0"/>
                </a:lnTo>
                <a:lnTo>
                  <a:pt x="3048" y="0"/>
                </a:lnTo>
                <a:close/>
              </a:path>
            </a:pathLst>
          </a:custGeom>
          <a:ln w="4762">
            <a:solidFill>
              <a:srgbClr val="000000"/>
            </a:solidFill>
          </a:ln>
        </p:spPr>
        <p:txBody>
          <a:bodyPr wrap="square" lIns="0" tIns="0" rIns="0" bIns="0" rtlCol="0"/>
          <a:lstStyle/>
          <a:p/>
        </p:txBody>
      </p:sp>
      <p:sp>
        <p:nvSpPr>
          <p:cNvPr id="51" name="object 51"/>
          <p:cNvSpPr/>
          <p:nvPr/>
        </p:nvSpPr>
        <p:spPr>
          <a:xfrm>
            <a:off x="6268211" y="2269236"/>
            <a:ext cx="38100" cy="5080"/>
          </a:xfrm>
          <a:custGeom>
            <a:avLst/>
            <a:gdLst/>
            <a:ahLst/>
            <a:cxnLst/>
            <a:rect l="l" t="t" r="r" b="b"/>
            <a:pathLst>
              <a:path w="38100" h="5080">
                <a:moveTo>
                  <a:pt x="3048" y="0"/>
                </a:moveTo>
                <a:lnTo>
                  <a:pt x="36575" y="0"/>
                </a:lnTo>
                <a:lnTo>
                  <a:pt x="38100" y="1523"/>
                </a:lnTo>
                <a:lnTo>
                  <a:pt x="38100" y="3047"/>
                </a:lnTo>
                <a:lnTo>
                  <a:pt x="38100" y="4571"/>
                </a:lnTo>
                <a:lnTo>
                  <a:pt x="36575" y="4571"/>
                </a:lnTo>
                <a:lnTo>
                  <a:pt x="3048" y="4571"/>
                </a:lnTo>
                <a:lnTo>
                  <a:pt x="1523" y="4571"/>
                </a:lnTo>
                <a:lnTo>
                  <a:pt x="0" y="4571"/>
                </a:lnTo>
                <a:lnTo>
                  <a:pt x="0" y="3047"/>
                </a:lnTo>
                <a:lnTo>
                  <a:pt x="0" y="1523"/>
                </a:lnTo>
                <a:lnTo>
                  <a:pt x="1523" y="0"/>
                </a:lnTo>
                <a:lnTo>
                  <a:pt x="3048" y="0"/>
                </a:lnTo>
                <a:close/>
              </a:path>
            </a:pathLst>
          </a:custGeom>
          <a:ln w="4762">
            <a:solidFill>
              <a:srgbClr val="000000"/>
            </a:solidFill>
          </a:ln>
        </p:spPr>
        <p:txBody>
          <a:bodyPr wrap="square" lIns="0" tIns="0" rIns="0" bIns="0" rtlCol="0"/>
          <a:lstStyle/>
          <a:p/>
        </p:txBody>
      </p:sp>
      <p:sp>
        <p:nvSpPr>
          <p:cNvPr id="52" name="object 52"/>
          <p:cNvSpPr/>
          <p:nvPr/>
        </p:nvSpPr>
        <p:spPr>
          <a:xfrm>
            <a:off x="6326123" y="2269236"/>
            <a:ext cx="38100" cy="5080"/>
          </a:xfrm>
          <a:custGeom>
            <a:avLst/>
            <a:gdLst/>
            <a:ahLst/>
            <a:cxnLst/>
            <a:rect l="l" t="t" r="r" b="b"/>
            <a:pathLst>
              <a:path w="38100" h="5080">
                <a:moveTo>
                  <a:pt x="1524" y="0"/>
                </a:moveTo>
                <a:lnTo>
                  <a:pt x="35052" y="0"/>
                </a:lnTo>
                <a:lnTo>
                  <a:pt x="36576" y="0"/>
                </a:lnTo>
                <a:lnTo>
                  <a:pt x="38100" y="1523"/>
                </a:lnTo>
                <a:lnTo>
                  <a:pt x="38100" y="3047"/>
                </a:lnTo>
                <a:lnTo>
                  <a:pt x="38100" y="4571"/>
                </a:lnTo>
                <a:lnTo>
                  <a:pt x="36576" y="4571"/>
                </a:lnTo>
                <a:lnTo>
                  <a:pt x="35052" y="4571"/>
                </a:lnTo>
                <a:lnTo>
                  <a:pt x="1524" y="4571"/>
                </a:lnTo>
                <a:lnTo>
                  <a:pt x="0" y="4571"/>
                </a:lnTo>
                <a:lnTo>
                  <a:pt x="0" y="3047"/>
                </a:lnTo>
                <a:lnTo>
                  <a:pt x="0" y="1523"/>
                </a:lnTo>
                <a:lnTo>
                  <a:pt x="0" y="0"/>
                </a:lnTo>
                <a:lnTo>
                  <a:pt x="1524" y="0"/>
                </a:lnTo>
                <a:close/>
              </a:path>
            </a:pathLst>
          </a:custGeom>
          <a:ln w="4762">
            <a:solidFill>
              <a:srgbClr val="000000"/>
            </a:solidFill>
          </a:ln>
        </p:spPr>
        <p:txBody>
          <a:bodyPr wrap="square" lIns="0" tIns="0" rIns="0" bIns="0" rtlCol="0"/>
          <a:lstStyle/>
          <a:p/>
        </p:txBody>
      </p:sp>
      <p:sp>
        <p:nvSpPr>
          <p:cNvPr id="53" name="object 53"/>
          <p:cNvSpPr/>
          <p:nvPr/>
        </p:nvSpPr>
        <p:spPr>
          <a:xfrm>
            <a:off x="6382511" y="2269236"/>
            <a:ext cx="38100" cy="5080"/>
          </a:xfrm>
          <a:custGeom>
            <a:avLst/>
            <a:gdLst/>
            <a:ahLst/>
            <a:cxnLst/>
            <a:rect l="l" t="t" r="r" b="b"/>
            <a:pathLst>
              <a:path w="38100" h="5080">
                <a:moveTo>
                  <a:pt x="3048" y="0"/>
                </a:moveTo>
                <a:lnTo>
                  <a:pt x="36575" y="0"/>
                </a:lnTo>
                <a:lnTo>
                  <a:pt x="38100" y="0"/>
                </a:lnTo>
                <a:lnTo>
                  <a:pt x="38100" y="1523"/>
                </a:lnTo>
                <a:lnTo>
                  <a:pt x="38100" y="3047"/>
                </a:lnTo>
                <a:lnTo>
                  <a:pt x="38100" y="4571"/>
                </a:lnTo>
                <a:lnTo>
                  <a:pt x="36575" y="4571"/>
                </a:lnTo>
                <a:lnTo>
                  <a:pt x="3048" y="4571"/>
                </a:lnTo>
                <a:lnTo>
                  <a:pt x="1523" y="4571"/>
                </a:lnTo>
                <a:lnTo>
                  <a:pt x="0" y="4571"/>
                </a:lnTo>
                <a:lnTo>
                  <a:pt x="0" y="3047"/>
                </a:lnTo>
                <a:lnTo>
                  <a:pt x="0" y="1523"/>
                </a:lnTo>
                <a:lnTo>
                  <a:pt x="1523" y="0"/>
                </a:lnTo>
                <a:lnTo>
                  <a:pt x="3048" y="0"/>
                </a:lnTo>
                <a:close/>
              </a:path>
            </a:pathLst>
          </a:custGeom>
          <a:ln w="4762">
            <a:solidFill>
              <a:srgbClr val="000000"/>
            </a:solidFill>
          </a:ln>
        </p:spPr>
        <p:txBody>
          <a:bodyPr wrap="square" lIns="0" tIns="0" rIns="0" bIns="0" rtlCol="0"/>
          <a:lstStyle/>
          <a:p/>
        </p:txBody>
      </p:sp>
      <p:sp>
        <p:nvSpPr>
          <p:cNvPr id="54" name="object 54"/>
          <p:cNvSpPr/>
          <p:nvPr/>
        </p:nvSpPr>
        <p:spPr>
          <a:xfrm>
            <a:off x="6440423" y="2269236"/>
            <a:ext cx="38100" cy="5080"/>
          </a:xfrm>
          <a:custGeom>
            <a:avLst/>
            <a:gdLst/>
            <a:ahLst/>
            <a:cxnLst/>
            <a:rect l="l" t="t" r="r" b="b"/>
            <a:pathLst>
              <a:path w="38100" h="5080">
                <a:moveTo>
                  <a:pt x="3048" y="0"/>
                </a:moveTo>
                <a:lnTo>
                  <a:pt x="36576" y="0"/>
                </a:lnTo>
                <a:lnTo>
                  <a:pt x="38100" y="1523"/>
                </a:lnTo>
                <a:lnTo>
                  <a:pt x="38100" y="3047"/>
                </a:lnTo>
                <a:lnTo>
                  <a:pt x="38100" y="4571"/>
                </a:lnTo>
                <a:lnTo>
                  <a:pt x="36576" y="4571"/>
                </a:lnTo>
                <a:lnTo>
                  <a:pt x="3048" y="4571"/>
                </a:lnTo>
                <a:lnTo>
                  <a:pt x="1524" y="4571"/>
                </a:lnTo>
                <a:lnTo>
                  <a:pt x="0" y="4571"/>
                </a:lnTo>
                <a:lnTo>
                  <a:pt x="0" y="3047"/>
                </a:lnTo>
                <a:lnTo>
                  <a:pt x="0" y="1523"/>
                </a:lnTo>
                <a:lnTo>
                  <a:pt x="1524" y="0"/>
                </a:lnTo>
                <a:lnTo>
                  <a:pt x="3048" y="0"/>
                </a:lnTo>
                <a:close/>
              </a:path>
            </a:pathLst>
          </a:custGeom>
          <a:ln w="4762">
            <a:solidFill>
              <a:srgbClr val="000000"/>
            </a:solidFill>
          </a:ln>
        </p:spPr>
        <p:txBody>
          <a:bodyPr wrap="square" lIns="0" tIns="0" rIns="0" bIns="0" rtlCol="0"/>
          <a:lstStyle/>
          <a:p/>
        </p:txBody>
      </p:sp>
      <p:sp>
        <p:nvSpPr>
          <p:cNvPr id="55" name="object 55"/>
          <p:cNvSpPr/>
          <p:nvPr/>
        </p:nvSpPr>
        <p:spPr>
          <a:xfrm>
            <a:off x="6498335" y="2269236"/>
            <a:ext cx="38100" cy="5080"/>
          </a:xfrm>
          <a:custGeom>
            <a:avLst/>
            <a:gdLst/>
            <a:ahLst/>
            <a:cxnLst/>
            <a:rect l="l" t="t" r="r" b="b"/>
            <a:pathLst>
              <a:path w="38100" h="5080">
                <a:moveTo>
                  <a:pt x="1524" y="0"/>
                </a:moveTo>
                <a:lnTo>
                  <a:pt x="35051" y="0"/>
                </a:lnTo>
                <a:lnTo>
                  <a:pt x="36576" y="0"/>
                </a:lnTo>
                <a:lnTo>
                  <a:pt x="38100" y="1523"/>
                </a:lnTo>
                <a:lnTo>
                  <a:pt x="38100" y="3047"/>
                </a:lnTo>
                <a:lnTo>
                  <a:pt x="38100" y="4571"/>
                </a:lnTo>
                <a:lnTo>
                  <a:pt x="36576" y="4571"/>
                </a:lnTo>
                <a:lnTo>
                  <a:pt x="35051" y="4571"/>
                </a:lnTo>
                <a:lnTo>
                  <a:pt x="1524" y="4571"/>
                </a:lnTo>
                <a:lnTo>
                  <a:pt x="0" y="4571"/>
                </a:lnTo>
                <a:lnTo>
                  <a:pt x="0" y="3047"/>
                </a:lnTo>
                <a:lnTo>
                  <a:pt x="0" y="1523"/>
                </a:lnTo>
                <a:lnTo>
                  <a:pt x="0" y="0"/>
                </a:lnTo>
                <a:lnTo>
                  <a:pt x="1524" y="0"/>
                </a:lnTo>
                <a:close/>
              </a:path>
            </a:pathLst>
          </a:custGeom>
          <a:ln w="4762">
            <a:solidFill>
              <a:srgbClr val="000000"/>
            </a:solidFill>
          </a:ln>
        </p:spPr>
        <p:txBody>
          <a:bodyPr wrap="square" lIns="0" tIns="0" rIns="0" bIns="0" rtlCol="0"/>
          <a:lstStyle/>
          <a:p/>
        </p:txBody>
      </p:sp>
      <p:sp>
        <p:nvSpPr>
          <p:cNvPr id="56" name="object 56"/>
          <p:cNvSpPr/>
          <p:nvPr/>
        </p:nvSpPr>
        <p:spPr>
          <a:xfrm>
            <a:off x="6554723" y="2269236"/>
            <a:ext cx="38100" cy="5080"/>
          </a:xfrm>
          <a:custGeom>
            <a:avLst/>
            <a:gdLst/>
            <a:ahLst/>
            <a:cxnLst/>
            <a:rect l="l" t="t" r="r" b="b"/>
            <a:pathLst>
              <a:path w="38100" h="5080">
                <a:moveTo>
                  <a:pt x="3048" y="0"/>
                </a:moveTo>
                <a:lnTo>
                  <a:pt x="36576" y="0"/>
                </a:lnTo>
                <a:lnTo>
                  <a:pt x="38100" y="0"/>
                </a:lnTo>
                <a:lnTo>
                  <a:pt x="38100" y="1523"/>
                </a:lnTo>
                <a:lnTo>
                  <a:pt x="38100" y="3047"/>
                </a:lnTo>
                <a:lnTo>
                  <a:pt x="38100" y="4571"/>
                </a:lnTo>
                <a:lnTo>
                  <a:pt x="36576" y="4571"/>
                </a:lnTo>
                <a:lnTo>
                  <a:pt x="3048" y="4571"/>
                </a:lnTo>
                <a:lnTo>
                  <a:pt x="1524" y="4571"/>
                </a:lnTo>
                <a:lnTo>
                  <a:pt x="0" y="4571"/>
                </a:lnTo>
                <a:lnTo>
                  <a:pt x="0" y="3047"/>
                </a:lnTo>
                <a:lnTo>
                  <a:pt x="0" y="1523"/>
                </a:lnTo>
                <a:lnTo>
                  <a:pt x="1524" y="0"/>
                </a:lnTo>
                <a:lnTo>
                  <a:pt x="3048" y="0"/>
                </a:lnTo>
                <a:close/>
              </a:path>
            </a:pathLst>
          </a:custGeom>
          <a:ln w="4762">
            <a:solidFill>
              <a:srgbClr val="000000"/>
            </a:solidFill>
          </a:ln>
        </p:spPr>
        <p:txBody>
          <a:bodyPr wrap="square" lIns="0" tIns="0" rIns="0" bIns="0" rtlCol="0"/>
          <a:lstStyle/>
          <a:p/>
        </p:txBody>
      </p:sp>
      <p:sp>
        <p:nvSpPr>
          <p:cNvPr id="57" name="object 57"/>
          <p:cNvSpPr/>
          <p:nvPr/>
        </p:nvSpPr>
        <p:spPr>
          <a:xfrm>
            <a:off x="6612635" y="2269236"/>
            <a:ext cx="38100" cy="5080"/>
          </a:xfrm>
          <a:custGeom>
            <a:avLst/>
            <a:gdLst/>
            <a:ahLst/>
            <a:cxnLst/>
            <a:rect l="l" t="t" r="r" b="b"/>
            <a:pathLst>
              <a:path w="38100" h="5080">
                <a:moveTo>
                  <a:pt x="3048" y="0"/>
                </a:moveTo>
                <a:lnTo>
                  <a:pt x="36576" y="0"/>
                </a:lnTo>
                <a:lnTo>
                  <a:pt x="38100" y="1523"/>
                </a:lnTo>
                <a:lnTo>
                  <a:pt x="38100" y="3047"/>
                </a:lnTo>
                <a:lnTo>
                  <a:pt x="38100" y="4571"/>
                </a:lnTo>
                <a:lnTo>
                  <a:pt x="36576" y="4571"/>
                </a:lnTo>
                <a:lnTo>
                  <a:pt x="3048" y="4571"/>
                </a:lnTo>
                <a:lnTo>
                  <a:pt x="1524" y="4571"/>
                </a:lnTo>
                <a:lnTo>
                  <a:pt x="0" y="4571"/>
                </a:lnTo>
                <a:lnTo>
                  <a:pt x="0" y="3047"/>
                </a:lnTo>
                <a:lnTo>
                  <a:pt x="0" y="1523"/>
                </a:lnTo>
                <a:lnTo>
                  <a:pt x="1524" y="0"/>
                </a:lnTo>
                <a:lnTo>
                  <a:pt x="3048" y="0"/>
                </a:lnTo>
                <a:close/>
              </a:path>
            </a:pathLst>
          </a:custGeom>
          <a:ln w="4762">
            <a:solidFill>
              <a:srgbClr val="000000"/>
            </a:solidFill>
          </a:ln>
        </p:spPr>
        <p:txBody>
          <a:bodyPr wrap="square" lIns="0" tIns="0" rIns="0" bIns="0" rtlCol="0"/>
          <a:lstStyle/>
          <a:p/>
        </p:txBody>
      </p:sp>
      <p:sp>
        <p:nvSpPr>
          <p:cNvPr id="58" name="object 58"/>
          <p:cNvSpPr/>
          <p:nvPr/>
        </p:nvSpPr>
        <p:spPr>
          <a:xfrm>
            <a:off x="6670547" y="2269236"/>
            <a:ext cx="38100" cy="5080"/>
          </a:xfrm>
          <a:custGeom>
            <a:avLst/>
            <a:gdLst/>
            <a:ahLst/>
            <a:cxnLst/>
            <a:rect l="l" t="t" r="r" b="b"/>
            <a:pathLst>
              <a:path w="38100" h="5080">
                <a:moveTo>
                  <a:pt x="1523" y="0"/>
                </a:moveTo>
                <a:lnTo>
                  <a:pt x="35051" y="0"/>
                </a:lnTo>
                <a:lnTo>
                  <a:pt x="36575" y="0"/>
                </a:lnTo>
                <a:lnTo>
                  <a:pt x="38100" y="1523"/>
                </a:lnTo>
                <a:lnTo>
                  <a:pt x="38100" y="3047"/>
                </a:lnTo>
                <a:lnTo>
                  <a:pt x="38100" y="4571"/>
                </a:lnTo>
                <a:lnTo>
                  <a:pt x="36575" y="4571"/>
                </a:lnTo>
                <a:lnTo>
                  <a:pt x="35051" y="4571"/>
                </a:lnTo>
                <a:lnTo>
                  <a:pt x="1523" y="4571"/>
                </a:lnTo>
                <a:lnTo>
                  <a:pt x="0" y="4571"/>
                </a:lnTo>
                <a:lnTo>
                  <a:pt x="0" y="3047"/>
                </a:lnTo>
                <a:lnTo>
                  <a:pt x="0" y="1523"/>
                </a:lnTo>
                <a:lnTo>
                  <a:pt x="0" y="0"/>
                </a:lnTo>
                <a:lnTo>
                  <a:pt x="1523" y="0"/>
                </a:lnTo>
                <a:close/>
              </a:path>
            </a:pathLst>
          </a:custGeom>
          <a:ln w="4762">
            <a:solidFill>
              <a:srgbClr val="000000"/>
            </a:solidFill>
          </a:ln>
        </p:spPr>
        <p:txBody>
          <a:bodyPr wrap="square" lIns="0" tIns="0" rIns="0" bIns="0" rtlCol="0"/>
          <a:lstStyle/>
          <a:p/>
        </p:txBody>
      </p:sp>
      <p:sp>
        <p:nvSpPr>
          <p:cNvPr id="59" name="object 59"/>
          <p:cNvSpPr/>
          <p:nvPr/>
        </p:nvSpPr>
        <p:spPr>
          <a:xfrm>
            <a:off x="5460492" y="2225040"/>
            <a:ext cx="128270" cy="94615"/>
          </a:xfrm>
          <a:custGeom>
            <a:avLst/>
            <a:gdLst/>
            <a:ahLst/>
            <a:cxnLst/>
            <a:rect l="l" t="t" r="r" b="b"/>
            <a:pathLst>
              <a:path w="128270" h="94614">
                <a:moveTo>
                  <a:pt x="0" y="0"/>
                </a:moveTo>
                <a:lnTo>
                  <a:pt x="128015" y="0"/>
                </a:lnTo>
                <a:lnTo>
                  <a:pt x="128015" y="94487"/>
                </a:lnTo>
                <a:lnTo>
                  <a:pt x="0" y="94487"/>
                </a:lnTo>
                <a:lnTo>
                  <a:pt x="0" y="0"/>
                </a:lnTo>
                <a:close/>
              </a:path>
            </a:pathLst>
          </a:custGeom>
          <a:solidFill>
            <a:srgbClr val="FFFFFF"/>
          </a:solidFill>
        </p:spPr>
        <p:txBody>
          <a:bodyPr wrap="square" lIns="0" tIns="0" rIns="0" bIns="0" rtlCol="0"/>
          <a:lstStyle/>
          <a:p/>
        </p:txBody>
      </p:sp>
      <p:sp>
        <p:nvSpPr>
          <p:cNvPr id="60" name="object 60"/>
          <p:cNvSpPr txBox="1"/>
          <p:nvPr/>
        </p:nvSpPr>
        <p:spPr>
          <a:xfrm>
            <a:off x="5463656" y="2207790"/>
            <a:ext cx="135255" cy="113664"/>
          </a:xfrm>
          <a:prstGeom prst="rect">
            <a:avLst/>
          </a:prstGeom>
        </p:spPr>
        <p:txBody>
          <a:bodyPr wrap="square" lIns="0" tIns="15875" rIns="0" bIns="0" rtlCol="0" vert="horz">
            <a:spAutoFit/>
          </a:bodyPr>
          <a:lstStyle/>
          <a:p>
            <a:pPr>
              <a:lnSpc>
                <a:spcPct val="100000"/>
              </a:lnSpc>
              <a:spcBef>
                <a:spcPts val="125"/>
              </a:spcBef>
            </a:pPr>
            <a:r>
              <a:rPr dirty="0" sz="550" spc="10">
                <a:latin typeface="Calibri"/>
                <a:cs typeface="Calibri"/>
              </a:rPr>
              <a:t>C</a:t>
            </a:r>
            <a:r>
              <a:rPr dirty="0" sz="550" spc="5">
                <a:latin typeface="Calibri"/>
                <a:cs typeface="Calibri"/>
              </a:rPr>
              <a:t>.G</a:t>
            </a:r>
            <a:r>
              <a:rPr dirty="0" sz="550" spc="5">
                <a:latin typeface="Calibri"/>
                <a:cs typeface="Calibri"/>
              </a:rPr>
              <a:t>.</a:t>
            </a:r>
            <a:endParaRPr sz="550">
              <a:latin typeface="Calibri"/>
              <a:cs typeface="Calibri"/>
            </a:endParaRPr>
          </a:p>
        </p:txBody>
      </p:sp>
      <p:sp>
        <p:nvSpPr>
          <p:cNvPr id="61" name="object 61"/>
          <p:cNvSpPr/>
          <p:nvPr/>
        </p:nvSpPr>
        <p:spPr>
          <a:xfrm>
            <a:off x="4375403" y="2176272"/>
            <a:ext cx="919480" cy="241300"/>
          </a:xfrm>
          <a:custGeom>
            <a:avLst/>
            <a:gdLst/>
            <a:ahLst/>
            <a:cxnLst/>
            <a:rect l="l" t="t" r="r" b="b"/>
            <a:pathLst>
              <a:path w="919479" h="241300">
                <a:moveTo>
                  <a:pt x="0" y="0"/>
                </a:moveTo>
                <a:lnTo>
                  <a:pt x="918972" y="240791"/>
                </a:lnTo>
              </a:path>
            </a:pathLst>
          </a:custGeom>
          <a:ln w="4572">
            <a:solidFill>
              <a:srgbClr val="000000"/>
            </a:solidFill>
          </a:ln>
        </p:spPr>
        <p:txBody>
          <a:bodyPr wrap="square" lIns="0" tIns="0" rIns="0" bIns="0" rtlCol="0"/>
          <a:lstStyle/>
          <a:p/>
        </p:txBody>
      </p:sp>
      <p:sp>
        <p:nvSpPr>
          <p:cNvPr id="62" name="object 62"/>
          <p:cNvSpPr/>
          <p:nvPr/>
        </p:nvSpPr>
        <p:spPr>
          <a:xfrm>
            <a:off x="5753100" y="2176272"/>
            <a:ext cx="919480" cy="241300"/>
          </a:xfrm>
          <a:custGeom>
            <a:avLst/>
            <a:gdLst/>
            <a:ahLst/>
            <a:cxnLst/>
            <a:rect l="l" t="t" r="r" b="b"/>
            <a:pathLst>
              <a:path w="919479" h="241300">
                <a:moveTo>
                  <a:pt x="918971" y="0"/>
                </a:moveTo>
                <a:lnTo>
                  <a:pt x="0" y="240791"/>
                </a:lnTo>
              </a:path>
            </a:pathLst>
          </a:custGeom>
          <a:ln w="4572">
            <a:solidFill>
              <a:srgbClr val="000000"/>
            </a:solidFill>
          </a:ln>
        </p:spPr>
        <p:txBody>
          <a:bodyPr wrap="square" lIns="0" tIns="0" rIns="0" bIns="0" rtlCol="0"/>
          <a:lstStyle/>
          <a:p/>
        </p:txBody>
      </p:sp>
      <p:sp>
        <p:nvSpPr>
          <p:cNvPr id="63" name="object 63"/>
          <p:cNvSpPr/>
          <p:nvPr/>
        </p:nvSpPr>
        <p:spPr>
          <a:xfrm>
            <a:off x="5294376" y="2417063"/>
            <a:ext cx="459105" cy="0"/>
          </a:xfrm>
          <a:custGeom>
            <a:avLst/>
            <a:gdLst/>
            <a:ahLst/>
            <a:cxnLst/>
            <a:rect l="l" t="t" r="r" b="b"/>
            <a:pathLst>
              <a:path w="459104" h="0">
                <a:moveTo>
                  <a:pt x="0" y="0"/>
                </a:moveTo>
                <a:lnTo>
                  <a:pt x="458723" y="0"/>
                </a:lnTo>
              </a:path>
            </a:pathLst>
          </a:custGeom>
          <a:ln w="4572">
            <a:solidFill>
              <a:srgbClr val="000000"/>
            </a:solidFill>
          </a:ln>
        </p:spPr>
        <p:txBody>
          <a:bodyPr wrap="square" lIns="0" tIns="0" rIns="0" bIns="0" rtlCol="0"/>
          <a:lstStyle/>
          <a:p/>
        </p:txBody>
      </p:sp>
      <p:sp>
        <p:nvSpPr>
          <p:cNvPr id="64" name="object 64"/>
          <p:cNvSpPr/>
          <p:nvPr/>
        </p:nvSpPr>
        <p:spPr>
          <a:xfrm>
            <a:off x="4012691" y="2417063"/>
            <a:ext cx="1243965" cy="0"/>
          </a:xfrm>
          <a:custGeom>
            <a:avLst/>
            <a:gdLst/>
            <a:ahLst/>
            <a:cxnLst/>
            <a:rect l="l" t="t" r="r" b="b"/>
            <a:pathLst>
              <a:path w="1243964" h="0">
                <a:moveTo>
                  <a:pt x="0" y="0"/>
                </a:moveTo>
                <a:lnTo>
                  <a:pt x="1243584" y="0"/>
                </a:lnTo>
                <a:lnTo>
                  <a:pt x="0" y="0"/>
                </a:lnTo>
                <a:close/>
              </a:path>
            </a:pathLst>
          </a:custGeom>
          <a:ln w="4762">
            <a:solidFill>
              <a:srgbClr val="000000"/>
            </a:solidFill>
          </a:ln>
        </p:spPr>
        <p:txBody>
          <a:bodyPr wrap="square" lIns="0" tIns="0" rIns="0" bIns="0" rtlCol="0"/>
          <a:lstStyle/>
          <a:p/>
        </p:txBody>
      </p:sp>
      <p:sp>
        <p:nvSpPr>
          <p:cNvPr id="65" name="object 65"/>
          <p:cNvSpPr/>
          <p:nvPr/>
        </p:nvSpPr>
        <p:spPr>
          <a:xfrm>
            <a:off x="4012691" y="2176272"/>
            <a:ext cx="325120" cy="0"/>
          </a:xfrm>
          <a:custGeom>
            <a:avLst/>
            <a:gdLst/>
            <a:ahLst/>
            <a:cxnLst/>
            <a:rect l="l" t="t" r="r" b="b"/>
            <a:pathLst>
              <a:path w="325120" h="0">
                <a:moveTo>
                  <a:pt x="0" y="0"/>
                </a:moveTo>
                <a:lnTo>
                  <a:pt x="324611" y="0"/>
                </a:lnTo>
                <a:lnTo>
                  <a:pt x="0" y="0"/>
                </a:lnTo>
                <a:close/>
              </a:path>
            </a:pathLst>
          </a:custGeom>
          <a:ln w="4762">
            <a:solidFill>
              <a:srgbClr val="000000"/>
            </a:solidFill>
          </a:ln>
        </p:spPr>
        <p:txBody>
          <a:bodyPr wrap="square" lIns="0" tIns="0" rIns="0" bIns="0" rtlCol="0"/>
          <a:lstStyle/>
          <a:p/>
        </p:txBody>
      </p:sp>
      <p:sp>
        <p:nvSpPr>
          <p:cNvPr id="66" name="object 66"/>
          <p:cNvSpPr/>
          <p:nvPr/>
        </p:nvSpPr>
        <p:spPr>
          <a:xfrm>
            <a:off x="4088891" y="2345436"/>
            <a:ext cx="0" cy="33655"/>
          </a:xfrm>
          <a:custGeom>
            <a:avLst/>
            <a:gdLst/>
            <a:ahLst/>
            <a:cxnLst/>
            <a:rect l="l" t="t" r="r" b="b"/>
            <a:pathLst>
              <a:path w="0" h="33655">
                <a:moveTo>
                  <a:pt x="0" y="0"/>
                </a:moveTo>
                <a:lnTo>
                  <a:pt x="0" y="33527"/>
                </a:lnTo>
              </a:path>
            </a:pathLst>
          </a:custGeom>
          <a:ln w="4762">
            <a:solidFill>
              <a:srgbClr val="000000"/>
            </a:solidFill>
          </a:ln>
        </p:spPr>
        <p:txBody>
          <a:bodyPr wrap="square" lIns="0" tIns="0" rIns="0" bIns="0" rtlCol="0"/>
          <a:lstStyle/>
          <a:p/>
        </p:txBody>
      </p:sp>
      <p:sp>
        <p:nvSpPr>
          <p:cNvPr id="67" name="object 67"/>
          <p:cNvSpPr/>
          <p:nvPr/>
        </p:nvSpPr>
        <p:spPr>
          <a:xfrm>
            <a:off x="4088891" y="2214372"/>
            <a:ext cx="0" cy="35560"/>
          </a:xfrm>
          <a:custGeom>
            <a:avLst/>
            <a:gdLst/>
            <a:ahLst/>
            <a:cxnLst/>
            <a:rect l="l" t="t" r="r" b="b"/>
            <a:pathLst>
              <a:path w="0" h="35560">
                <a:moveTo>
                  <a:pt x="0" y="0"/>
                </a:moveTo>
                <a:lnTo>
                  <a:pt x="0" y="35052"/>
                </a:lnTo>
              </a:path>
            </a:pathLst>
          </a:custGeom>
          <a:ln w="4762">
            <a:solidFill>
              <a:srgbClr val="000000"/>
            </a:solidFill>
          </a:ln>
        </p:spPr>
        <p:txBody>
          <a:bodyPr wrap="square" lIns="0" tIns="0" rIns="0" bIns="0" rtlCol="0"/>
          <a:lstStyle/>
          <a:p/>
        </p:txBody>
      </p:sp>
      <p:sp>
        <p:nvSpPr>
          <p:cNvPr id="68" name="object 68"/>
          <p:cNvSpPr/>
          <p:nvPr/>
        </p:nvSpPr>
        <p:spPr>
          <a:xfrm>
            <a:off x="4075176" y="2375916"/>
            <a:ext cx="27940" cy="41275"/>
          </a:xfrm>
          <a:custGeom>
            <a:avLst/>
            <a:gdLst/>
            <a:ahLst/>
            <a:cxnLst/>
            <a:rect l="l" t="t" r="r" b="b"/>
            <a:pathLst>
              <a:path w="27939" h="41275">
                <a:moveTo>
                  <a:pt x="13716" y="41147"/>
                </a:moveTo>
                <a:lnTo>
                  <a:pt x="0" y="0"/>
                </a:lnTo>
                <a:lnTo>
                  <a:pt x="27432" y="0"/>
                </a:lnTo>
                <a:lnTo>
                  <a:pt x="13716" y="41147"/>
                </a:lnTo>
                <a:close/>
              </a:path>
            </a:pathLst>
          </a:custGeom>
          <a:solidFill>
            <a:srgbClr val="000000"/>
          </a:solidFill>
        </p:spPr>
        <p:txBody>
          <a:bodyPr wrap="square" lIns="0" tIns="0" rIns="0" bIns="0" rtlCol="0"/>
          <a:lstStyle/>
          <a:p/>
        </p:txBody>
      </p:sp>
      <p:sp>
        <p:nvSpPr>
          <p:cNvPr id="69" name="object 69"/>
          <p:cNvSpPr/>
          <p:nvPr/>
        </p:nvSpPr>
        <p:spPr>
          <a:xfrm>
            <a:off x="4075176" y="2176272"/>
            <a:ext cx="27940" cy="41275"/>
          </a:xfrm>
          <a:custGeom>
            <a:avLst/>
            <a:gdLst/>
            <a:ahLst/>
            <a:cxnLst/>
            <a:rect l="l" t="t" r="r" b="b"/>
            <a:pathLst>
              <a:path w="27939" h="41275">
                <a:moveTo>
                  <a:pt x="27432" y="41148"/>
                </a:moveTo>
                <a:lnTo>
                  <a:pt x="0" y="41148"/>
                </a:lnTo>
                <a:lnTo>
                  <a:pt x="13716" y="0"/>
                </a:lnTo>
                <a:lnTo>
                  <a:pt x="27432" y="41148"/>
                </a:lnTo>
                <a:close/>
              </a:path>
            </a:pathLst>
          </a:custGeom>
          <a:solidFill>
            <a:srgbClr val="000000"/>
          </a:solidFill>
        </p:spPr>
        <p:txBody>
          <a:bodyPr wrap="square" lIns="0" tIns="0" rIns="0" bIns="0" rtlCol="0"/>
          <a:lstStyle/>
          <a:p/>
        </p:txBody>
      </p:sp>
      <p:sp>
        <p:nvSpPr>
          <p:cNvPr id="70" name="object 70"/>
          <p:cNvSpPr/>
          <p:nvPr/>
        </p:nvSpPr>
        <p:spPr>
          <a:xfrm>
            <a:off x="4088892" y="2249424"/>
            <a:ext cx="0" cy="96520"/>
          </a:xfrm>
          <a:custGeom>
            <a:avLst/>
            <a:gdLst/>
            <a:ahLst/>
            <a:cxnLst/>
            <a:rect l="l" t="t" r="r" b="b"/>
            <a:pathLst>
              <a:path w="0" h="96519">
                <a:moveTo>
                  <a:pt x="0" y="0"/>
                </a:moveTo>
                <a:lnTo>
                  <a:pt x="0" y="96012"/>
                </a:lnTo>
              </a:path>
            </a:pathLst>
          </a:custGeom>
          <a:ln w="57912">
            <a:solidFill>
              <a:srgbClr val="FFFFFF"/>
            </a:solidFill>
          </a:ln>
        </p:spPr>
        <p:txBody>
          <a:bodyPr wrap="square" lIns="0" tIns="0" rIns="0" bIns="0" rtlCol="0"/>
          <a:lstStyle/>
          <a:p/>
        </p:txBody>
      </p:sp>
      <p:sp>
        <p:nvSpPr>
          <p:cNvPr id="71" name="object 71"/>
          <p:cNvSpPr txBox="1"/>
          <p:nvPr/>
        </p:nvSpPr>
        <p:spPr>
          <a:xfrm>
            <a:off x="4064466" y="2229136"/>
            <a:ext cx="74930" cy="124460"/>
          </a:xfrm>
          <a:prstGeom prst="rect">
            <a:avLst/>
          </a:prstGeom>
        </p:spPr>
        <p:txBody>
          <a:bodyPr wrap="square" lIns="0" tIns="12065" rIns="0" bIns="0" rtlCol="0" vert="horz">
            <a:spAutoFit/>
          </a:bodyPr>
          <a:lstStyle/>
          <a:p>
            <a:pPr>
              <a:lnSpc>
                <a:spcPct val="100000"/>
              </a:lnSpc>
              <a:spcBef>
                <a:spcPts val="95"/>
              </a:spcBef>
            </a:pPr>
            <a:r>
              <a:rPr dirty="0" sz="650" spc="-40">
                <a:latin typeface="Calibri"/>
                <a:cs typeface="Calibri"/>
              </a:rPr>
              <a:t>e</a:t>
            </a:r>
            <a:r>
              <a:rPr dirty="0" sz="650" spc="-270">
                <a:latin typeface="Calibri"/>
                <a:cs typeface="Calibri"/>
              </a:rPr>
              <a:t>?</a:t>
            </a:r>
            <a:r>
              <a:rPr dirty="0" sz="650" spc="-5">
                <a:latin typeface="Calibri"/>
                <a:cs typeface="Calibri"/>
              </a:rPr>
              <a:t>’</a:t>
            </a:r>
            <a:endParaRPr sz="650">
              <a:latin typeface="Calibri"/>
              <a:cs typeface="Calibri"/>
            </a:endParaRPr>
          </a:p>
        </p:txBody>
      </p:sp>
      <p:sp>
        <p:nvSpPr>
          <p:cNvPr id="72" name="object 72"/>
          <p:cNvSpPr/>
          <p:nvPr/>
        </p:nvSpPr>
        <p:spPr>
          <a:xfrm>
            <a:off x="4184903" y="2272283"/>
            <a:ext cx="152400" cy="0"/>
          </a:xfrm>
          <a:custGeom>
            <a:avLst/>
            <a:gdLst/>
            <a:ahLst/>
            <a:cxnLst/>
            <a:rect l="l" t="t" r="r" b="b"/>
            <a:pathLst>
              <a:path w="152400" h="0">
                <a:moveTo>
                  <a:pt x="0" y="0"/>
                </a:moveTo>
                <a:lnTo>
                  <a:pt x="152400" y="0"/>
                </a:lnTo>
                <a:lnTo>
                  <a:pt x="0" y="0"/>
                </a:lnTo>
                <a:close/>
              </a:path>
            </a:pathLst>
          </a:custGeom>
          <a:ln w="4762">
            <a:solidFill>
              <a:srgbClr val="000000"/>
            </a:solidFill>
          </a:ln>
        </p:spPr>
        <p:txBody>
          <a:bodyPr wrap="square" lIns="0" tIns="0" rIns="0" bIns="0" rtlCol="0"/>
          <a:lstStyle/>
          <a:p/>
        </p:txBody>
      </p:sp>
      <p:sp>
        <p:nvSpPr>
          <p:cNvPr id="73" name="object 73"/>
          <p:cNvSpPr/>
          <p:nvPr/>
        </p:nvSpPr>
        <p:spPr>
          <a:xfrm>
            <a:off x="4184903" y="2176272"/>
            <a:ext cx="152400" cy="0"/>
          </a:xfrm>
          <a:custGeom>
            <a:avLst/>
            <a:gdLst/>
            <a:ahLst/>
            <a:cxnLst/>
            <a:rect l="l" t="t" r="r" b="b"/>
            <a:pathLst>
              <a:path w="152400" h="0">
                <a:moveTo>
                  <a:pt x="0" y="0"/>
                </a:moveTo>
                <a:lnTo>
                  <a:pt x="152400" y="0"/>
                </a:lnTo>
                <a:lnTo>
                  <a:pt x="0" y="0"/>
                </a:lnTo>
                <a:close/>
              </a:path>
            </a:pathLst>
          </a:custGeom>
          <a:ln w="4762">
            <a:solidFill>
              <a:srgbClr val="000000"/>
            </a:solidFill>
          </a:ln>
        </p:spPr>
        <p:txBody>
          <a:bodyPr wrap="square" lIns="0" tIns="0" rIns="0" bIns="0" rtlCol="0"/>
          <a:lstStyle/>
          <a:p/>
        </p:txBody>
      </p:sp>
      <p:sp>
        <p:nvSpPr>
          <p:cNvPr id="74" name="object 74"/>
          <p:cNvSpPr/>
          <p:nvPr/>
        </p:nvSpPr>
        <p:spPr>
          <a:xfrm>
            <a:off x="4261103" y="2308860"/>
            <a:ext cx="0" cy="43180"/>
          </a:xfrm>
          <a:custGeom>
            <a:avLst/>
            <a:gdLst/>
            <a:ahLst/>
            <a:cxnLst/>
            <a:rect l="l" t="t" r="r" b="b"/>
            <a:pathLst>
              <a:path w="0" h="43180">
                <a:moveTo>
                  <a:pt x="0" y="42672"/>
                </a:moveTo>
                <a:lnTo>
                  <a:pt x="0" y="0"/>
                </a:lnTo>
              </a:path>
            </a:pathLst>
          </a:custGeom>
          <a:ln w="4762">
            <a:solidFill>
              <a:srgbClr val="000000"/>
            </a:solidFill>
          </a:ln>
        </p:spPr>
        <p:txBody>
          <a:bodyPr wrap="square" lIns="0" tIns="0" rIns="0" bIns="0" rtlCol="0"/>
          <a:lstStyle/>
          <a:p/>
        </p:txBody>
      </p:sp>
      <p:sp>
        <p:nvSpPr>
          <p:cNvPr id="75" name="object 75"/>
          <p:cNvSpPr/>
          <p:nvPr/>
        </p:nvSpPr>
        <p:spPr>
          <a:xfrm>
            <a:off x="4261103" y="2097024"/>
            <a:ext cx="0" cy="43180"/>
          </a:xfrm>
          <a:custGeom>
            <a:avLst/>
            <a:gdLst/>
            <a:ahLst/>
            <a:cxnLst/>
            <a:rect l="l" t="t" r="r" b="b"/>
            <a:pathLst>
              <a:path w="0" h="43180">
                <a:moveTo>
                  <a:pt x="0" y="0"/>
                </a:moveTo>
                <a:lnTo>
                  <a:pt x="0" y="42671"/>
                </a:lnTo>
              </a:path>
            </a:pathLst>
          </a:custGeom>
          <a:ln w="4762">
            <a:solidFill>
              <a:srgbClr val="000000"/>
            </a:solidFill>
          </a:ln>
        </p:spPr>
        <p:txBody>
          <a:bodyPr wrap="square" lIns="0" tIns="0" rIns="0" bIns="0" rtlCol="0"/>
          <a:lstStyle/>
          <a:p/>
        </p:txBody>
      </p:sp>
      <p:sp>
        <p:nvSpPr>
          <p:cNvPr id="76" name="object 76"/>
          <p:cNvSpPr/>
          <p:nvPr/>
        </p:nvSpPr>
        <p:spPr>
          <a:xfrm>
            <a:off x="4261103" y="2074164"/>
            <a:ext cx="0" cy="102235"/>
          </a:xfrm>
          <a:custGeom>
            <a:avLst/>
            <a:gdLst/>
            <a:ahLst/>
            <a:cxnLst/>
            <a:rect l="l" t="t" r="r" b="b"/>
            <a:pathLst>
              <a:path w="0" h="102235">
                <a:moveTo>
                  <a:pt x="0" y="0"/>
                </a:moveTo>
                <a:lnTo>
                  <a:pt x="0" y="102107"/>
                </a:lnTo>
              </a:path>
            </a:pathLst>
          </a:custGeom>
          <a:ln w="4762">
            <a:solidFill>
              <a:srgbClr val="000000"/>
            </a:solidFill>
          </a:ln>
        </p:spPr>
        <p:txBody>
          <a:bodyPr wrap="square" lIns="0" tIns="0" rIns="0" bIns="0" rtlCol="0"/>
          <a:lstStyle/>
          <a:p/>
        </p:txBody>
      </p:sp>
      <p:sp>
        <p:nvSpPr>
          <p:cNvPr id="77" name="object 77"/>
          <p:cNvSpPr/>
          <p:nvPr/>
        </p:nvSpPr>
        <p:spPr>
          <a:xfrm>
            <a:off x="4247388" y="2272283"/>
            <a:ext cx="27940" cy="41275"/>
          </a:xfrm>
          <a:custGeom>
            <a:avLst/>
            <a:gdLst/>
            <a:ahLst/>
            <a:cxnLst/>
            <a:rect l="l" t="t" r="r" b="b"/>
            <a:pathLst>
              <a:path w="27939" h="41275">
                <a:moveTo>
                  <a:pt x="27431" y="41148"/>
                </a:moveTo>
                <a:lnTo>
                  <a:pt x="0" y="41148"/>
                </a:lnTo>
                <a:lnTo>
                  <a:pt x="13715" y="0"/>
                </a:lnTo>
                <a:lnTo>
                  <a:pt x="27431" y="41148"/>
                </a:lnTo>
                <a:close/>
              </a:path>
            </a:pathLst>
          </a:custGeom>
          <a:solidFill>
            <a:srgbClr val="000000"/>
          </a:solidFill>
        </p:spPr>
        <p:txBody>
          <a:bodyPr wrap="square" lIns="0" tIns="0" rIns="0" bIns="0" rtlCol="0"/>
          <a:lstStyle/>
          <a:p/>
        </p:txBody>
      </p:sp>
      <p:sp>
        <p:nvSpPr>
          <p:cNvPr id="78" name="object 78"/>
          <p:cNvSpPr/>
          <p:nvPr/>
        </p:nvSpPr>
        <p:spPr>
          <a:xfrm>
            <a:off x="4247388" y="2135124"/>
            <a:ext cx="27940" cy="41275"/>
          </a:xfrm>
          <a:custGeom>
            <a:avLst/>
            <a:gdLst/>
            <a:ahLst/>
            <a:cxnLst/>
            <a:rect l="l" t="t" r="r" b="b"/>
            <a:pathLst>
              <a:path w="27939" h="41275">
                <a:moveTo>
                  <a:pt x="13715" y="41147"/>
                </a:moveTo>
                <a:lnTo>
                  <a:pt x="0" y="0"/>
                </a:lnTo>
                <a:lnTo>
                  <a:pt x="27431" y="0"/>
                </a:lnTo>
                <a:lnTo>
                  <a:pt x="13715" y="41147"/>
                </a:lnTo>
                <a:close/>
              </a:path>
            </a:pathLst>
          </a:custGeom>
          <a:solidFill>
            <a:srgbClr val="000000"/>
          </a:solidFill>
        </p:spPr>
        <p:txBody>
          <a:bodyPr wrap="square" lIns="0" tIns="0" rIns="0" bIns="0" rtlCol="0"/>
          <a:lstStyle/>
          <a:p/>
        </p:txBody>
      </p:sp>
      <p:sp>
        <p:nvSpPr>
          <p:cNvPr id="79" name="object 79"/>
          <p:cNvSpPr/>
          <p:nvPr/>
        </p:nvSpPr>
        <p:spPr>
          <a:xfrm>
            <a:off x="4261866" y="1978151"/>
            <a:ext cx="0" cy="96520"/>
          </a:xfrm>
          <a:custGeom>
            <a:avLst/>
            <a:gdLst/>
            <a:ahLst/>
            <a:cxnLst/>
            <a:rect l="l" t="t" r="r" b="b"/>
            <a:pathLst>
              <a:path w="0" h="96519">
                <a:moveTo>
                  <a:pt x="0" y="0"/>
                </a:moveTo>
                <a:lnTo>
                  <a:pt x="0" y="96012"/>
                </a:lnTo>
              </a:path>
            </a:pathLst>
          </a:custGeom>
          <a:ln w="38100">
            <a:solidFill>
              <a:srgbClr val="FFFFFF"/>
            </a:solidFill>
          </a:ln>
        </p:spPr>
        <p:txBody>
          <a:bodyPr wrap="square" lIns="0" tIns="0" rIns="0" bIns="0" rtlCol="0"/>
          <a:lstStyle/>
          <a:p/>
        </p:txBody>
      </p:sp>
      <p:sp>
        <p:nvSpPr>
          <p:cNvPr id="80" name="object 80"/>
          <p:cNvSpPr txBox="1"/>
          <p:nvPr/>
        </p:nvSpPr>
        <p:spPr>
          <a:xfrm>
            <a:off x="4245843" y="1960892"/>
            <a:ext cx="53975" cy="124460"/>
          </a:xfrm>
          <a:prstGeom prst="rect">
            <a:avLst/>
          </a:prstGeom>
        </p:spPr>
        <p:txBody>
          <a:bodyPr wrap="square" lIns="0" tIns="12065" rIns="0" bIns="0" rtlCol="0" vert="horz">
            <a:spAutoFit/>
          </a:bodyPr>
          <a:lstStyle/>
          <a:p>
            <a:pPr>
              <a:lnSpc>
                <a:spcPct val="100000"/>
              </a:lnSpc>
              <a:spcBef>
                <a:spcPts val="95"/>
              </a:spcBef>
            </a:pPr>
            <a:r>
              <a:rPr dirty="0" sz="650" spc="-5">
                <a:latin typeface="Calibri"/>
                <a:cs typeface="Calibri"/>
              </a:rPr>
              <a:t>e</a:t>
            </a:r>
            <a:endParaRPr sz="650">
              <a:latin typeface="Calibri"/>
              <a:cs typeface="Calibri"/>
            </a:endParaRPr>
          </a:p>
        </p:txBody>
      </p:sp>
      <p:sp>
        <p:nvSpPr>
          <p:cNvPr id="81" name="object 81"/>
          <p:cNvSpPr/>
          <p:nvPr/>
        </p:nvSpPr>
        <p:spPr>
          <a:xfrm>
            <a:off x="4375403" y="2785872"/>
            <a:ext cx="2296795" cy="0"/>
          </a:xfrm>
          <a:custGeom>
            <a:avLst/>
            <a:gdLst/>
            <a:ahLst/>
            <a:cxnLst/>
            <a:rect l="l" t="t" r="r" b="b"/>
            <a:pathLst>
              <a:path w="2296795" h="0">
                <a:moveTo>
                  <a:pt x="0" y="0"/>
                </a:moveTo>
                <a:lnTo>
                  <a:pt x="2296667" y="0"/>
                </a:lnTo>
              </a:path>
            </a:pathLst>
          </a:custGeom>
          <a:ln w="4572">
            <a:solidFill>
              <a:srgbClr val="000000"/>
            </a:solidFill>
          </a:ln>
        </p:spPr>
        <p:txBody>
          <a:bodyPr wrap="square" lIns="0" tIns="0" rIns="0" bIns="0" rtlCol="0"/>
          <a:lstStyle/>
          <a:p/>
        </p:txBody>
      </p:sp>
      <p:sp>
        <p:nvSpPr>
          <p:cNvPr id="82" name="object 82"/>
          <p:cNvSpPr/>
          <p:nvPr/>
        </p:nvSpPr>
        <p:spPr>
          <a:xfrm>
            <a:off x="4319016" y="2790444"/>
            <a:ext cx="105410" cy="58419"/>
          </a:xfrm>
          <a:custGeom>
            <a:avLst/>
            <a:gdLst/>
            <a:ahLst/>
            <a:cxnLst/>
            <a:rect l="l" t="t" r="r" b="b"/>
            <a:pathLst>
              <a:path w="105410" h="58419">
                <a:moveTo>
                  <a:pt x="105156" y="57912"/>
                </a:moveTo>
                <a:lnTo>
                  <a:pt x="0" y="57912"/>
                </a:lnTo>
                <a:lnTo>
                  <a:pt x="54864" y="0"/>
                </a:lnTo>
                <a:lnTo>
                  <a:pt x="105156" y="57912"/>
                </a:lnTo>
                <a:close/>
              </a:path>
            </a:pathLst>
          </a:custGeom>
          <a:solidFill>
            <a:srgbClr val="000000"/>
          </a:solidFill>
        </p:spPr>
        <p:txBody>
          <a:bodyPr wrap="square" lIns="0" tIns="0" rIns="0" bIns="0" rtlCol="0"/>
          <a:lstStyle/>
          <a:p/>
        </p:txBody>
      </p:sp>
      <p:sp>
        <p:nvSpPr>
          <p:cNvPr id="83" name="object 83"/>
          <p:cNvSpPr/>
          <p:nvPr/>
        </p:nvSpPr>
        <p:spPr>
          <a:xfrm>
            <a:off x="4319015" y="2788919"/>
            <a:ext cx="105410" cy="58419"/>
          </a:xfrm>
          <a:custGeom>
            <a:avLst/>
            <a:gdLst/>
            <a:ahLst/>
            <a:cxnLst/>
            <a:rect l="l" t="t" r="r" b="b"/>
            <a:pathLst>
              <a:path w="105410" h="58419">
                <a:moveTo>
                  <a:pt x="54864" y="0"/>
                </a:moveTo>
                <a:lnTo>
                  <a:pt x="0" y="57912"/>
                </a:lnTo>
                <a:lnTo>
                  <a:pt x="105156" y="57912"/>
                </a:lnTo>
                <a:lnTo>
                  <a:pt x="54864" y="0"/>
                </a:lnTo>
                <a:close/>
              </a:path>
            </a:pathLst>
          </a:custGeom>
          <a:ln w="4572">
            <a:solidFill>
              <a:srgbClr val="000000"/>
            </a:solidFill>
          </a:ln>
        </p:spPr>
        <p:txBody>
          <a:bodyPr wrap="square" lIns="0" tIns="0" rIns="0" bIns="0" rtlCol="0"/>
          <a:lstStyle/>
          <a:p/>
        </p:txBody>
      </p:sp>
      <p:sp>
        <p:nvSpPr>
          <p:cNvPr id="84" name="object 84"/>
          <p:cNvSpPr/>
          <p:nvPr/>
        </p:nvSpPr>
        <p:spPr>
          <a:xfrm>
            <a:off x="6623304" y="2791967"/>
            <a:ext cx="106680" cy="56515"/>
          </a:xfrm>
          <a:custGeom>
            <a:avLst/>
            <a:gdLst/>
            <a:ahLst/>
            <a:cxnLst/>
            <a:rect l="l" t="t" r="r" b="b"/>
            <a:pathLst>
              <a:path w="106679" h="56514">
                <a:moveTo>
                  <a:pt x="106680" y="56388"/>
                </a:moveTo>
                <a:lnTo>
                  <a:pt x="0" y="56388"/>
                </a:lnTo>
                <a:lnTo>
                  <a:pt x="54864" y="0"/>
                </a:lnTo>
                <a:lnTo>
                  <a:pt x="106680" y="56388"/>
                </a:lnTo>
                <a:close/>
              </a:path>
            </a:pathLst>
          </a:custGeom>
          <a:solidFill>
            <a:srgbClr val="000000"/>
          </a:solidFill>
        </p:spPr>
        <p:txBody>
          <a:bodyPr wrap="square" lIns="0" tIns="0" rIns="0" bIns="0" rtlCol="0"/>
          <a:lstStyle/>
          <a:p/>
        </p:txBody>
      </p:sp>
      <p:sp>
        <p:nvSpPr>
          <p:cNvPr id="85" name="object 85"/>
          <p:cNvSpPr/>
          <p:nvPr/>
        </p:nvSpPr>
        <p:spPr>
          <a:xfrm>
            <a:off x="5294376" y="2633472"/>
            <a:ext cx="0" cy="152400"/>
          </a:xfrm>
          <a:custGeom>
            <a:avLst/>
            <a:gdLst/>
            <a:ahLst/>
            <a:cxnLst/>
            <a:rect l="l" t="t" r="r" b="b"/>
            <a:pathLst>
              <a:path w="0" h="152400">
                <a:moveTo>
                  <a:pt x="0" y="152400"/>
                </a:moveTo>
                <a:lnTo>
                  <a:pt x="0" y="0"/>
                </a:lnTo>
              </a:path>
            </a:pathLst>
          </a:custGeom>
          <a:ln w="15240">
            <a:solidFill>
              <a:srgbClr val="000000"/>
            </a:solidFill>
          </a:ln>
        </p:spPr>
        <p:txBody>
          <a:bodyPr wrap="square" lIns="0" tIns="0" rIns="0" bIns="0" rtlCol="0"/>
          <a:lstStyle/>
          <a:p/>
        </p:txBody>
      </p:sp>
      <p:sp>
        <p:nvSpPr>
          <p:cNvPr id="86" name="object 86"/>
          <p:cNvSpPr/>
          <p:nvPr/>
        </p:nvSpPr>
        <p:spPr>
          <a:xfrm>
            <a:off x="5263896" y="2546603"/>
            <a:ext cx="60960" cy="96520"/>
          </a:xfrm>
          <a:custGeom>
            <a:avLst/>
            <a:gdLst/>
            <a:ahLst/>
            <a:cxnLst/>
            <a:rect l="l" t="t" r="r" b="b"/>
            <a:pathLst>
              <a:path w="60960" h="96519">
                <a:moveTo>
                  <a:pt x="60959" y="96012"/>
                </a:moveTo>
                <a:lnTo>
                  <a:pt x="0" y="96012"/>
                </a:lnTo>
                <a:lnTo>
                  <a:pt x="30480" y="0"/>
                </a:lnTo>
                <a:lnTo>
                  <a:pt x="60959" y="96012"/>
                </a:lnTo>
                <a:close/>
              </a:path>
            </a:pathLst>
          </a:custGeom>
          <a:solidFill>
            <a:srgbClr val="000000"/>
          </a:solidFill>
        </p:spPr>
        <p:txBody>
          <a:bodyPr wrap="square" lIns="0" tIns="0" rIns="0" bIns="0" rtlCol="0"/>
          <a:lstStyle/>
          <a:p/>
        </p:txBody>
      </p:sp>
      <p:sp>
        <p:nvSpPr>
          <p:cNvPr id="87" name="object 87"/>
          <p:cNvSpPr/>
          <p:nvPr/>
        </p:nvSpPr>
        <p:spPr>
          <a:xfrm>
            <a:off x="5753100" y="2633472"/>
            <a:ext cx="0" cy="152400"/>
          </a:xfrm>
          <a:custGeom>
            <a:avLst/>
            <a:gdLst/>
            <a:ahLst/>
            <a:cxnLst/>
            <a:rect l="l" t="t" r="r" b="b"/>
            <a:pathLst>
              <a:path w="0" h="152400">
                <a:moveTo>
                  <a:pt x="0" y="152400"/>
                </a:moveTo>
                <a:lnTo>
                  <a:pt x="0" y="0"/>
                </a:lnTo>
              </a:path>
            </a:pathLst>
          </a:custGeom>
          <a:ln w="15240">
            <a:solidFill>
              <a:srgbClr val="000000"/>
            </a:solidFill>
          </a:ln>
        </p:spPr>
        <p:txBody>
          <a:bodyPr wrap="square" lIns="0" tIns="0" rIns="0" bIns="0" rtlCol="0"/>
          <a:lstStyle/>
          <a:p/>
        </p:txBody>
      </p:sp>
      <p:sp>
        <p:nvSpPr>
          <p:cNvPr id="88" name="object 88"/>
          <p:cNvSpPr/>
          <p:nvPr/>
        </p:nvSpPr>
        <p:spPr>
          <a:xfrm>
            <a:off x="5722620" y="2546603"/>
            <a:ext cx="60960" cy="96520"/>
          </a:xfrm>
          <a:custGeom>
            <a:avLst/>
            <a:gdLst/>
            <a:ahLst/>
            <a:cxnLst/>
            <a:rect l="l" t="t" r="r" b="b"/>
            <a:pathLst>
              <a:path w="60960" h="96519">
                <a:moveTo>
                  <a:pt x="60960" y="96012"/>
                </a:moveTo>
                <a:lnTo>
                  <a:pt x="0" y="96012"/>
                </a:lnTo>
                <a:lnTo>
                  <a:pt x="30480" y="0"/>
                </a:lnTo>
                <a:lnTo>
                  <a:pt x="60960" y="96012"/>
                </a:lnTo>
                <a:close/>
              </a:path>
            </a:pathLst>
          </a:custGeom>
          <a:solidFill>
            <a:srgbClr val="000000"/>
          </a:solidFill>
        </p:spPr>
        <p:txBody>
          <a:bodyPr wrap="square" lIns="0" tIns="0" rIns="0" bIns="0" rtlCol="0"/>
          <a:lstStyle/>
          <a:p/>
        </p:txBody>
      </p:sp>
      <p:sp>
        <p:nvSpPr>
          <p:cNvPr id="89" name="object 89"/>
          <p:cNvSpPr/>
          <p:nvPr/>
        </p:nvSpPr>
        <p:spPr>
          <a:xfrm>
            <a:off x="4291560" y="2770632"/>
            <a:ext cx="84455" cy="129539"/>
          </a:xfrm>
          <a:custGeom>
            <a:avLst/>
            <a:gdLst/>
            <a:ahLst/>
            <a:cxnLst/>
            <a:rect l="l" t="t" r="r" b="b"/>
            <a:pathLst>
              <a:path w="84454" h="129539">
                <a:moveTo>
                  <a:pt x="10691" y="0"/>
                </a:moveTo>
                <a:lnTo>
                  <a:pt x="0" y="32265"/>
                </a:lnTo>
                <a:lnTo>
                  <a:pt x="1738" y="64960"/>
                </a:lnTo>
                <a:lnTo>
                  <a:pt x="15192" y="94511"/>
                </a:lnTo>
                <a:lnTo>
                  <a:pt x="39647" y="117348"/>
                </a:lnTo>
                <a:lnTo>
                  <a:pt x="50196" y="122682"/>
                </a:lnTo>
                <a:lnTo>
                  <a:pt x="61174" y="126873"/>
                </a:lnTo>
                <a:lnTo>
                  <a:pt x="72437" y="129349"/>
                </a:lnTo>
                <a:lnTo>
                  <a:pt x="83843" y="129540"/>
                </a:lnTo>
              </a:path>
            </a:pathLst>
          </a:custGeom>
          <a:ln w="15240">
            <a:solidFill>
              <a:srgbClr val="000000"/>
            </a:solidFill>
          </a:ln>
        </p:spPr>
        <p:txBody>
          <a:bodyPr wrap="square" lIns="0" tIns="0" rIns="0" bIns="0" rtlCol="0"/>
          <a:lstStyle/>
          <a:p/>
        </p:txBody>
      </p:sp>
      <p:sp>
        <p:nvSpPr>
          <p:cNvPr id="90" name="object 90"/>
          <p:cNvSpPr/>
          <p:nvPr/>
        </p:nvSpPr>
        <p:spPr>
          <a:xfrm>
            <a:off x="4280916" y="2726435"/>
            <a:ext cx="94615" cy="74930"/>
          </a:xfrm>
          <a:custGeom>
            <a:avLst/>
            <a:gdLst/>
            <a:ahLst/>
            <a:cxnLst/>
            <a:rect l="l" t="t" r="r" b="b"/>
            <a:pathLst>
              <a:path w="94614" h="74930">
                <a:moveTo>
                  <a:pt x="28956" y="74675"/>
                </a:moveTo>
                <a:lnTo>
                  <a:pt x="0" y="18288"/>
                </a:lnTo>
                <a:lnTo>
                  <a:pt x="94487" y="0"/>
                </a:lnTo>
                <a:lnTo>
                  <a:pt x="28956" y="74675"/>
                </a:lnTo>
                <a:close/>
              </a:path>
            </a:pathLst>
          </a:custGeom>
          <a:solidFill>
            <a:srgbClr val="000000"/>
          </a:solidFill>
        </p:spPr>
        <p:txBody>
          <a:bodyPr wrap="square" lIns="0" tIns="0" rIns="0" bIns="0" rtlCol="0"/>
          <a:lstStyle/>
          <a:p/>
        </p:txBody>
      </p:sp>
      <p:sp>
        <p:nvSpPr>
          <p:cNvPr id="91" name="object 91"/>
          <p:cNvSpPr/>
          <p:nvPr/>
        </p:nvSpPr>
        <p:spPr>
          <a:xfrm>
            <a:off x="6672071" y="2769107"/>
            <a:ext cx="84455" cy="130175"/>
          </a:xfrm>
          <a:custGeom>
            <a:avLst/>
            <a:gdLst/>
            <a:ahLst/>
            <a:cxnLst/>
            <a:rect l="l" t="t" r="r" b="b"/>
            <a:pathLst>
              <a:path w="84454" h="130175">
                <a:moveTo>
                  <a:pt x="73151" y="0"/>
                </a:moveTo>
                <a:lnTo>
                  <a:pt x="83843" y="32265"/>
                </a:lnTo>
                <a:lnTo>
                  <a:pt x="82105" y="64960"/>
                </a:lnTo>
                <a:lnTo>
                  <a:pt x="68651" y="94511"/>
                </a:lnTo>
                <a:lnTo>
                  <a:pt x="44196" y="117348"/>
                </a:lnTo>
                <a:lnTo>
                  <a:pt x="34290" y="123324"/>
                </a:lnTo>
                <a:lnTo>
                  <a:pt x="23241" y="127444"/>
                </a:lnTo>
                <a:lnTo>
                  <a:pt x="11620" y="129563"/>
                </a:lnTo>
                <a:lnTo>
                  <a:pt x="0" y="129540"/>
                </a:lnTo>
              </a:path>
            </a:pathLst>
          </a:custGeom>
          <a:ln w="15240">
            <a:solidFill>
              <a:srgbClr val="000000"/>
            </a:solidFill>
          </a:ln>
        </p:spPr>
        <p:txBody>
          <a:bodyPr wrap="square" lIns="0" tIns="0" rIns="0" bIns="0" rtlCol="0"/>
          <a:lstStyle/>
          <a:p/>
        </p:txBody>
      </p:sp>
      <p:sp>
        <p:nvSpPr>
          <p:cNvPr id="92" name="object 92"/>
          <p:cNvSpPr/>
          <p:nvPr/>
        </p:nvSpPr>
        <p:spPr>
          <a:xfrm>
            <a:off x="6672071" y="2727960"/>
            <a:ext cx="94615" cy="74930"/>
          </a:xfrm>
          <a:custGeom>
            <a:avLst/>
            <a:gdLst/>
            <a:ahLst/>
            <a:cxnLst/>
            <a:rect l="l" t="t" r="r" b="b"/>
            <a:pathLst>
              <a:path w="94615" h="74930">
                <a:moveTo>
                  <a:pt x="65532" y="74675"/>
                </a:moveTo>
                <a:lnTo>
                  <a:pt x="0" y="0"/>
                </a:lnTo>
                <a:lnTo>
                  <a:pt x="94488" y="19812"/>
                </a:lnTo>
                <a:lnTo>
                  <a:pt x="65532" y="74675"/>
                </a:lnTo>
                <a:close/>
              </a:path>
            </a:pathLst>
          </a:custGeom>
          <a:solidFill>
            <a:srgbClr val="000000"/>
          </a:solidFill>
        </p:spPr>
        <p:txBody>
          <a:bodyPr wrap="square" lIns="0" tIns="0" rIns="0" bIns="0" rtlCol="0"/>
          <a:lstStyle/>
          <a:p/>
        </p:txBody>
      </p:sp>
      <p:sp>
        <p:nvSpPr>
          <p:cNvPr id="93" name="object 93"/>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94" name="object 94"/>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95" name="object 95"/>
          <p:cNvSpPr txBox="1"/>
          <p:nvPr/>
        </p:nvSpPr>
        <p:spPr>
          <a:xfrm>
            <a:off x="2868688" y="8849469"/>
            <a:ext cx="3501390" cy="177800"/>
          </a:xfrm>
          <a:prstGeom prst="rect">
            <a:avLst/>
          </a:prstGeom>
        </p:spPr>
        <p:txBody>
          <a:bodyPr wrap="square" lIns="0" tIns="12065" rIns="0" bIns="0" rtlCol="0" vert="horz">
            <a:spAutoFit/>
          </a:bodyPr>
          <a:lstStyle/>
          <a:p>
            <a:pPr>
              <a:lnSpc>
                <a:spcPct val="100000"/>
              </a:lnSpc>
              <a:spcBef>
                <a:spcPts val="95"/>
              </a:spcBef>
            </a:pPr>
            <a:r>
              <a:rPr dirty="0" sz="1000" spc="-5">
                <a:solidFill>
                  <a:srgbClr val="FFFFFF"/>
                </a:solidFill>
                <a:latin typeface="Arial"/>
                <a:cs typeface="Arial"/>
              </a:rPr>
              <a:t>https://ftp.wsdot.wa.gov/incoming/PSCBridgeDesignWorkshop</a:t>
            </a:r>
            <a:endParaRPr sz="1000">
              <a:latin typeface="Arial"/>
              <a:cs typeface="Arial"/>
            </a:endParaRPr>
          </a:p>
        </p:txBody>
      </p:sp>
      <p:sp>
        <p:nvSpPr>
          <p:cNvPr id="96" name="object 96"/>
          <p:cNvSpPr/>
          <p:nvPr/>
        </p:nvSpPr>
        <p:spPr>
          <a:xfrm>
            <a:off x="1557527" y="6464807"/>
            <a:ext cx="210820" cy="208915"/>
          </a:xfrm>
          <a:custGeom>
            <a:avLst/>
            <a:gdLst/>
            <a:ahLst/>
            <a:cxnLst/>
            <a:rect l="l" t="t" r="r" b="b"/>
            <a:pathLst>
              <a:path w="210819" h="208915">
                <a:moveTo>
                  <a:pt x="164592" y="208788"/>
                </a:moveTo>
                <a:lnTo>
                  <a:pt x="163068" y="202692"/>
                </a:lnTo>
                <a:lnTo>
                  <a:pt x="170759" y="196977"/>
                </a:lnTo>
                <a:lnTo>
                  <a:pt x="177736" y="188976"/>
                </a:lnTo>
                <a:lnTo>
                  <a:pt x="192976" y="152709"/>
                </a:lnTo>
                <a:lnTo>
                  <a:pt x="198120" y="103632"/>
                </a:lnTo>
                <a:lnTo>
                  <a:pt x="197548" y="85939"/>
                </a:lnTo>
                <a:lnTo>
                  <a:pt x="188976" y="41148"/>
                </a:lnTo>
                <a:lnTo>
                  <a:pt x="163068" y="4572"/>
                </a:lnTo>
                <a:lnTo>
                  <a:pt x="164592" y="0"/>
                </a:lnTo>
                <a:lnTo>
                  <a:pt x="198120" y="38100"/>
                </a:lnTo>
                <a:lnTo>
                  <a:pt x="209478" y="85677"/>
                </a:lnTo>
                <a:lnTo>
                  <a:pt x="210312" y="103632"/>
                </a:lnTo>
                <a:lnTo>
                  <a:pt x="209478" y="121586"/>
                </a:lnTo>
                <a:lnTo>
                  <a:pt x="198120" y="169164"/>
                </a:lnTo>
                <a:lnTo>
                  <a:pt x="174545" y="202168"/>
                </a:lnTo>
                <a:lnTo>
                  <a:pt x="164592" y="208788"/>
                </a:lnTo>
                <a:close/>
              </a:path>
              <a:path w="210819" h="208915">
                <a:moveTo>
                  <a:pt x="45720" y="208788"/>
                </a:moveTo>
                <a:lnTo>
                  <a:pt x="12192" y="169164"/>
                </a:lnTo>
                <a:lnTo>
                  <a:pt x="833" y="121586"/>
                </a:lnTo>
                <a:lnTo>
                  <a:pt x="0" y="103632"/>
                </a:lnTo>
                <a:lnTo>
                  <a:pt x="833" y="85677"/>
                </a:lnTo>
                <a:lnTo>
                  <a:pt x="12192" y="38100"/>
                </a:lnTo>
                <a:lnTo>
                  <a:pt x="35980" y="5953"/>
                </a:lnTo>
                <a:lnTo>
                  <a:pt x="45720" y="0"/>
                </a:lnTo>
                <a:lnTo>
                  <a:pt x="47244" y="4572"/>
                </a:lnTo>
                <a:lnTo>
                  <a:pt x="39766" y="11144"/>
                </a:lnTo>
                <a:lnTo>
                  <a:pt x="33147" y="19431"/>
                </a:lnTo>
                <a:lnTo>
                  <a:pt x="17335" y="54554"/>
                </a:lnTo>
                <a:lnTo>
                  <a:pt x="12192" y="103632"/>
                </a:lnTo>
                <a:lnTo>
                  <a:pt x="12763" y="121324"/>
                </a:lnTo>
                <a:lnTo>
                  <a:pt x="21336" y="166116"/>
                </a:lnTo>
                <a:lnTo>
                  <a:pt x="47244" y="202692"/>
                </a:lnTo>
                <a:lnTo>
                  <a:pt x="45720" y="208788"/>
                </a:lnTo>
                <a:close/>
              </a:path>
            </a:pathLst>
          </a:custGeom>
          <a:solidFill>
            <a:srgbClr val="000000"/>
          </a:solidFill>
        </p:spPr>
        <p:txBody>
          <a:bodyPr wrap="square" lIns="0" tIns="0" rIns="0" bIns="0" rtlCol="0"/>
          <a:lstStyle/>
          <a:p/>
        </p:txBody>
      </p:sp>
      <p:sp>
        <p:nvSpPr>
          <p:cNvPr id="97" name="object 97"/>
          <p:cNvSpPr txBox="1"/>
          <p:nvPr/>
        </p:nvSpPr>
        <p:spPr>
          <a:xfrm>
            <a:off x="1016505" y="6253920"/>
            <a:ext cx="1297305" cy="307975"/>
          </a:xfrm>
          <a:prstGeom prst="rect">
            <a:avLst/>
          </a:prstGeom>
        </p:spPr>
        <p:txBody>
          <a:bodyPr wrap="square" lIns="0" tIns="11430" rIns="0" bIns="0" rtlCol="0" vert="horz">
            <a:spAutoFit/>
          </a:bodyPr>
          <a:lstStyle/>
          <a:p>
            <a:pPr marL="244475" indent="-245110">
              <a:lnSpc>
                <a:spcPct val="100000"/>
              </a:lnSpc>
              <a:spcBef>
                <a:spcPts val="90"/>
              </a:spcBef>
              <a:buChar char="•"/>
              <a:tabLst>
                <a:tab pos="244475" algn="l"/>
                <a:tab pos="245110" algn="l"/>
              </a:tabLst>
            </a:pPr>
            <a:r>
              <a:rPr dirty="0" sz="1150" spc="-10">
                <a:latin typeface="Arial"/>
                <a:cs typeface="Arial"/>
              </a:rPr>
              <a:t>Straight</a:t>
            </a:r>
            <a:r>
              <a:rPr dirty="0" sz="1150" spc="-40">
                <a:latin typeface="Arial"/>
                <a:cs typeface="Arial"/>
              </a:rPr>
              <a:t> </a:t>
            </a:r>
            <a:r>
              <a:rPr dirty="0" sz="1150" spc="-10">
                <a:latin typeface="Arial"/>
                <a:cs typeface="Arial"/>
              </a:rPr>
              <a:t>Strands</a:t>
            </a:r>
            <a:endParaRPr sz="1150">
              <a:latin typeface="Arial"/>
              <a:cs typeface="Arial"/>
            </a:endParaRPr>
          </a:p>
          <a:p>
            <a:pPr algn="ctr">
              <a:lnSpc>
                <a:spcPct val="100000"/>
              </a:lnSpc>
              <a:spcBef>
                <a:spcPts val="5"/>
              </a:spcBef>
            </a:pPr>
            <a:r>
              <a:rPr dirty="0" sz="700" spc="30">
                <a:latin typeface="Cambria"/>
                <a:cs typeface="Cambria"/>
              </a:rPr>
              <a:t>44</a:t>
            </a:r>
            <a:endParaRPr sz="700">
              <a:latin typeface="Cambria"/>
              <a:cs typeface="Cambria"/>
            </a:endParaRPr>
          </a:p>
        </p:txBody>
      </p:sp>
      <p:sp>
        <p:nvSpPr>
          <p:cNvPr id="98" name="object 98"/>
          <p:cNvSpPr txBox="1"/>
          <p:nvPr/>
        </p:nvSpPr>
        <p:spPr>
          <a:xfrm>
            <a:off x="1610837" y="6563423"/>
            <a:ext cx="120014" cy="137160"/>
          </a:xfrm>
          <a:prstGeom prst="rect">
            <a:avLst/>
          </a:prstGeom>
        </p:spPr>
        <p:txBody>
          <a:bodyPr wrap="square" lIns="0" tIns="16510" rIns="0" bIns="0" rtlCol="0" vert="horz">
            <a:spAutoFit/>
          </a:bodyPr>
          <a:lstStyle/>
          <a:p>
            <a:pPr>
              <a:lnSpc>
                <a:spcPct val="100000"/>
              </a:lnSpc>
              <a:spcBef>
                <a:spcPts val="130"/>
              </a:spcBef>
            </a:pPr>
            <a:r>
              <a:rPr dirty="0" sz="700" spc="25">
                <a:latin typeface="Cambria"/>
                <a:cs typeface="Cambria"/>
              </a:rPr>
              <a:t>6</a:t>
            </a:r>
            <a:r>
              <a:rPr dirty="0" sz="700" spc="35">
                <a:latin typeface="Cambria"/>
                <a:cs typeface="Cambria"/>
              </a:rPr>
              <a:t>1</a:t>
            </a:r>
            <a:endParaRPr sz="700">
              <a:latin typeface="Cambria"/>
              <a:cs typeface="Cambria"/>
            </a:endParaRPr>
          </a:p>
        </p:txBody>
      </p:sp>
      <p:sp>
        <p:nvSpPr>
          <p:cNvPr id="99" name="object 99"/>
          <p:cNvSpPr/>
          <p:nvPr/>
        </p:nvSpPr>
        <p:spPr>
          <a:xfrm>
            <a:off x="1609344" y="6569202"/>
            <a:ext cx="106680" cy="0"/>
          </a:xfrm>
          <a:custGeom>
            <a:avLst/>
            <a:gdLst/>
            <a:ahLst/>
            <a:cxnLst/>
            <a:rect l="l" t="t" r="r" b="b"/>
            <a:pathLst>
              <a:path w="106680" h="0">
                <a:moveTo>
                  <a:pt x="0" y="0"/>
                </a:moveTo>
                <a:lnTo>
                  <a:pt x="106679" y="0"/>
                </a:lnTo>
              </a:path>
            </a:pathLst>
          </a:custGeom>
          <a:ln w="7619">
            <a:solidFill>
              <a:srgbClr val="000000"/>
            </a:solidFill>
          </a:ln>
        </p:spPr>
        <p:txBody>
          <a:bodyPr wrap="square" lIns="0" tIns="0" rIns="0" bIns="0" rtlCol="0"/>
          <a:lstStyle/>
          <a:p/>
        </p:txBody>
      </p:sp>
      <p:sp>
        <p:nvSpPr>
          <p:cNvPr id="100" name="object 100"/>
          <p:cNvSpPr/>
          <p:nvPr/>
        </p:nvSpPr>
        <p:spPr>
          <a:xfrm>
            <a:off x="1812035" y="6510528"/>
            <a:ext cx="708660" cy="117475"/>
          </a:xfrm>
          <a:custGeom>
            <a:avLst/>
            <a:gdLst/>
            <a:ahLst/>
            <a:cxnLst/>
            <a:rect l="l" t="t" r="r" b="b"/>
            <a:pathLst>
              <a:path w="708660" h="117475">
                <a:moveTo>
                  <a:pt x="672084" y="117348"/>
                </a:moveTo>
                <a:lnTo>
                  <a:pt x="670560" y="112776"/>
                </a:lnTo>
                <a:lnTo>
                  <a:pt x="677108" y="109918"/>
                </a:lnTo>
                <a:lnTo>
                  <a:pt x="682942" y="105918"/>
                </a:lnTo>
                <a:lnTo>
                  <a:pt x="697682" y="68770"/>
                </a:lnTo>
                <a:lnTo>
                  <a:pt x="697992" y="57912"/>
                </a:lnTo>
                <a:lnTo>
                  <a:pt x="697682" y="48172"/>
                </a:lnTo>
                <a:lnTo>
                  <a:pt x="682942" y="12192"/>
                </a:lnTo>
                <a:lnTo>
                  <a:pt x="670560" y="4572"/>
                </a:lnTo>
                <a:lnTo>
                  <a:pt x="672084" y="0"/>
                </a:lnTo>
                <a:lnTo>
                  <a:pt x="703516" y="29646"/>
                </a:lnTo>
                <a:lnTo>
                  <a:pt x="708660" y="59436"/>
                </a:lnTo>
                <a:lnTo>
                  <a:pt x="708088" y="70318"/>
                </a:lnTo>
                <a:lnTo>
                  <a:pt x="688086" y="110299"/>
                </a:lnTo>
                <a:lnTo>
                  <a:pt x="680656" y="114466"/>
                </a:lnTo>
                <a:lnTo>
                  <a:pt x="672084" y="117348"/>
                </a:lnTo>
                <a:close/>
              </a:path>
              <a:path w="708660" h="117475">
                <a:moveTo>
                  <a:pt x="36575" y="117348"/>
                </a:moveTo>
                <a:lnTo>
                  <a:pt x="5143" y="89225"/>
                </a:lnTo>
                <a:lnTo>
                  <a:pt x="0" y="59436"/>
                </a:lnTo>
                <a:lnTo>
                  <a:pt x="571" y="48553"/>
                </a:lnTo>
                <a:lnTo>
                  <a:pt x="20573" y="7810"/>
                </a:lnTo>
                <a:lnTo>
                  <a:pt x="36575" y="0"/>
                </a:lnTo>
                <a:lnTo>
                  <a:pt x="38100" y="4572"/>
                </a:lnTo>
                <a:lnTo>
                  <a:pt x="31551" y="7667"/>
                </a:lnTo>
                <a:lnTo>
                  <a:pt x="25717" y="12192"/>
                </a:lnTo>
                <a:lnTo>
                  <a:pt x="10977" y="48172"/>
                </a:lnTo>
                <a:lnTo>
                  <a:pt x="10667" y="57912"/>
                </a:lnTo>
                <a:lnTo>
                  <a:pt x="10977" y="68770"/>
                </a:lnTo>
                <a:lnTo>
                  <a:pt x="25717" y="105918"/>
                </a:lnTo>
                <a:lnTo>
                  <a:pt x="38100" y="112776"/>
                </a:lnTo>
                <a:lnTo>
                  <a:pt x="36575" y="117348"/>
                </a:lnTo>
                <a:close/>
              </a:path>
            </a:pathLst>
          </a:custGeom>
          <a:solidFill>
            <a:srgbClr val="000000"/>
          </a:solidFill>
        </p:spPr>
        <p:txBody>
          <a:bodyPr wrap="square" lIns="0" tIns="0" rIns="0" bIns="0" rtlCol="0"/>
          <a:lstStyle/>
          <a:p/>
        </p:txBody>
      </p:sp>
      <p:sp>
        <p:nvSpPr>
          <p:cNvPr id="101" name="object 101"/>
          <p:cNvSpPr txBox="1"/>
          <p:nvPr/>
        </p:nvSpPr>
        <p:spPr>
          <a:xfrm>
            <a:off x="1098766" y="6465853"/>
            <a:ext cx="2242185" cy="177800"/>
          </a:xfrm>
          <a:prstGeom prst="rect">
            <a:avLst/>
          </a:prstGeom>
        </p:spPr>
        <p:txBody>
          <a:bodyPr wrap="square" lIns="0" tIns="12065" rIns="0" bIns="0" rtlCol="0" vert="horz">
            <a:spAutoFit/>
          </a:bodyPr>
          <a:lstStyle/>
          <a:p>
            <a:pPr>
              <a:lnSpc>
                <a:spcPct val="100000"/>
              </a:lnSpc>
              <a:spcBef>
                <a:spcPts val="95"/>
              </a:spcBef>
              <a:tabLst>
                <a:tab pos="202565" algn="l"/>
                <a:tab pos="753745" algn="l"/>
              </a:tabLst>
            </a:pPr>
            <a:r>
              <a:rPr dirty="0" sz="1000" spc="-5">
                <a:latin typeface="Arial"/>
                <a:cs typeface="Arial"/>
              </a:rPr>
              <a:t>–	</a:t>
            </a:r>
            <a:r>
              <a:rPr dirty="0" sz="1000" spc="-5">
                <a:latin typeface="Cambria"/>
                <a:cs typeface="Cambria"/>
              </a:rPr>
              <a:t>𝑃</a:t>
            </a:r>
            <a:r>
              <a:rPr dirty="0" sz="1000" spc="85">
                <a:latin typeface="Cambria"/>
                <a:cs typeface="Cambria"/>
              </a:rPr>
              <a:t> </a:t>
            </a:r>
            <a:r>
              <a:rPr dirty="0" sz="1000" spc="190">
                <a:latin typeface="Cambria"/>
                <a:cs typeface="Cambria"/>
              </a:rPr>
              <a:t>=	</a:t>
            </a:r>
            <a:r>
              <a:rPr dirty="0" sz="1000" spc="-5">
                <a:latin typeface="Cambria"/>
                <a:cs typeface="Cambria"/>
              </a:rPr>
              <a:t>2384.47𝑘𝑖𝑝 </a:t>
            </a:r>
            <a:r>
              <a:rPr dirty="0" sz="1000" spc="190">
                <a:latin typeface="Cambria"/>
                <a:cs typeface="Cambria"/>
              </a:rPr>
              <a:t>=</a:t>
            </a:r>
            <a:r>
              <a:rPr dirty="0" sz="1000" spc="60">
                <a:latin typeface="Cambria"/>
                <a:cs typeface="Cambria"/>
              </a:rPr>
              <a:t> </a:t>
            </a:r>
            <a:r>
              <a:rPr dirty="0" sz="1000" spc="-5">
                <a:latin typeface="Cambria"/>
                <a:cs typeface="Cambria"/>
              </a:rPr>
              <a:t>1719.95𝑘𝑖𝑝</a:t>
            </a:r>
            <a:endParaRPr sz="1000">
              <a:latin typeface="Cambria"/>
              <a:cs typeface="Cambria"/>
            </a:endParaRPr>
          </a:p>
        </p:txBody>
      </p:sp>
      <p:sp>
        <p:nvSpPr>
          <p:cNvPr id="102" name="object 102"/>
          <p:cNvSpPr txBox="1"/>
          <p:nvPr/>
        </p:nvSpPr>
        <p:spPr>
          <a:xfrm>
            <a:off x="1098766" y="6761566"/>
            <a:ext cx="290830" cy="177800"/>
          </a:xfrm>
          <a:prstGeom prst="rect">
            <a:avLst/>
          </a:prstGeom>
        </p:spPr>
        <p:txBody>
          <a:bodyPr wrap="square" lIns="0" tIns="12065" rIns="0" bIns="0" rtlCol="0" vert="horz">
            <a:spAutoFit/>
          </a:bodyPr>
          <a:lstStyle/>
          <a:p>
            <a:pPr>
              <a:lnSpc>
                <a:spcPct val="100000"/>
              </a:lnSpc>
              <a:spcBef>
                <a:spcPts val="95"/>
              </a:spcBef>
              <a:tabLst>
                <a:tab pos="202565" algn="l"/>
              </a:tabLst>
            </a:pPr>
            <a:r>
              <a:rPr dirty="0" sz="1000" spc="-5">
                <a:latin typeface="Arial"/>
                <a:cs typeface="Arial"/>
              </a:rPr>
              <a:t>–</a:t>
            </a:r>
            <a:r>
              <a:rPr dirty="0" sz="1000" spc="-5">
                <a:latin typeface="Arial"/>
                <a:cs typeface="Arial"/>
              </a:rPr>
              <a:t>	</a:t>
            </a:r>
            <a:r>
              <a:rPr dirty="0" sz="1000" spc="-5">
                <a:latin typeface="Cambria"/>
                <a:cs typeface="Cambria"/>
              </a:rPr>
              <a:t>∆</a:t>
            </a:r>
            <a:endParaRPr sz="1000">
              <a:latin typeface="Cambria"/>
              <a:cs typeface="Cambria"/>
            </a:endParaRPr>
          </a:p>
        </p:txBody>
      </p:sp>
      <p:sp>
        <p:nvSpPr>
          <p:cNvPr id="103" name="object 103"/>
          <p:cNvSpPr txBox="1"/>
          <p:nvPr/>
        </p:nvSpPr>
        <p:spPr>
          <a:xfrm>
            <a:off x="1377702" y="6820985"/>
            <a:ext cx="103505" cy="137160"/>
          </a:xfrm>
          <a:prstGeom prst="rect">
            <a:avLst/>
          </a:prstGeom>
        </p:spPr>
        <p:txBody>
          <a:bodyPr wrap="square" lIns="0" tIns="16510" rIns="0" bIns="0" rtlCol="0" vert="horz">
            <a:spAutoFit/>
          </a:bodyPr>
          <a:lstStyle/>
          <a:p>
            <a:pPr>
              <a:lnSpc>
                <a:spcPct val="100000"/>
              </a:lnSpc>
              <a:spcBef>
                <a:spcPts val="130"/>
              </a:spcBef>
            </a:pPr>
            <a:r>
              <a:rPr dirty="0" sz="700" spc="50">
                <a:latin typeface="Cambria"/>
                <a:cs typeface="Cambria"/>
              </a:rPr>
              <a:t>ss</a:t>
            </a:r>
            <a:endParaRPr sz="700">
              <a:latin typeface="Cambria"/>
              <a:cs typeface="Cambria"/>
            </a:endParaRPr>
          </a:p>
        </p:txBody>
      </p:sp>
      <p:sp>
        <p:nvSpPr>
          <p:cNvPr id="104" name="object 104"/>
          <p:cNvSpPr txBox="1"/>
          <p:nvPr/>
        </p:nvSpPr>
        <p:spPr>
          <a:xfrm>
            <a:off x="1795271" y="6703455"/>
            <a:ext cx="58419" cy="116839"/>
          </a:xfrm>
          <a:prstGeom prst="rect">
            <a:avLst/>
          </a:prstGeom>
        </p:spPr>
        <p:txBody>
          <a:bodyPr wrap="square" lIns="0" tIns="12700" rIns="0" bIns="0" rtlCol="0" vert="horz">
            <a:spAutoFit/>
          </a:bodyPr>
          <a:lstStyle/>
          <a:p>
            <a:pPr>
              <a:lnSpc>
                <a:spcPct val="100000"/>
              </a:lnSpc>
              <a:spcBef>
                <a:spcPts val="100"/>
              </a:spcBef>
            </a:pPr>
            <a:r>
              <a:rPr dirty="0" sz="600" spc="20">
                <a:latin typeface="Cambria"/>
                <a:cs typeface="Cambria"/>
              </a:rPr>
              <a:t>2</a:t>
            </a:r>
            <a:endParaRPr sz="600">
              <a:latin typeface="Cambria"/>
              <a:cs typeface="Cambria"/>
            </a:endParaRPr>
          </a:p>
        </p:txBody>
      </p:sp>
      <p:sp>
        <p:nvSpPr>
          <p:cNvPr id="105" name="object 105"/>
          <p:cNvSpPr/>
          <p:nvPr/>
        </p:nvSpPr>
        <p:spPr>
          <a:xfrm>
            <a:off x="1604772" y="6864858"/>
            <a:ext cx="268605" cy="0"/>
          </a:xfrm>
          <a:custGeom>
            <a:avLst/>
            <a:gdLst/>
            <a:ahLst/>
            <a:cxnLst/>
            <a:rect l="l" t="t" r="r" b="b"/>
            <a:pathLst>
              <a:path w="268605" h="0">
                <a:moveTo>
                  <a:pt x="0" y="0"/>
                </a:moveTo>
                <a:lnTo>
                  <a:pt x="268224" y="0"/>
                </a:lnTo>
              </a:path>
            </a:pathLst>
          </a:custGeom>
          <a:ln w="7619">
            <a:solidFill>
              <a:srgbClr val="000000"/>
            </a:solidFill>
          </a:ln>
        </p:spPr>
        <p:txBody>
          <a:bodyPr wrap="square" lIns="0" tIns="0" rIns="0" bIns="0" rtlCol="0"/>
          <a:lstStyle/>
          <a:p/>
        </p:txBody>
      </p:sp>
      <p:sp>
        <p:nvSpPr>
          <p:cNvPr id="106" name="object 106"/>
          <p:cNvSpPr/>
          <p:nvPr/>
        </p:nvSpPr>
        <p:spPr>
          <a:xfrm>
            <a:off x="2048255" y="6757416"/>
            <a:ext cx="542925" cy="85725"/>
          </a:xfrm>
          <a:custGeom>
            <a:avLst/>
            <a:gdLst/>
            <a:ahLst/>
            <a:cxnLst/>
            <a:rect l="l" t="t" r="r" b="b"/>
            <a:pathLst>
              <a:path w="542925" h="85725">
                <a:moveTo>
                  <a:pt x="515112" y="85344"/>
                </a:moveTo>
                <a:lnTo>
                  <a:pt x="515112" y="82296"/>
                </a:lnTo>
                <a:lnTo>
                  <a:pt x="521208" y="80772"/>
                </a:lnTo>
                <a:lnTo>
                  <a:pt x="527304" y="74676"/>
                </a:lnTo>
                <a:lnTo>
                  <a:pt x="534924" y="42672"/>
                </a:lnTo>
                <a:lnTo>
                  <a:pt x="534638" y="35194"/>
                </a:lnTo>
                <a:lnTo>
                  <a:pt x="513588" y="3048"/>
                </a:lnTo>
                <a:lnTo>
                  <a:pt x="515112" y="0"/>
                </a:lnTo>
                <a:lnTo>
                  <a:pt x="541210" y="27813"/>
                </a:lnTo>
                <a:lnTo>
                  <a:pt x="542544" y="42672"/>
                </a:lnTo>
                <a:lnTo>
                  <a:pt x="542234" y="50387"/>
                </a:lnTo>
                <a:lnTo>
                  <a:pt x="521660" y="83605"/>
                </a:lnTo>
                <a:lnTo>
                  <a:pt x="515112" y="85344"/>
                </a:lnTo>
                <a:close/>
              </a:path>
              <a:path w="542925" h="85725">
                <a:moveTo>
                  <a:pt x="27432" y="85344"/>
                </a:moveTo>
                <a:lnTo>
                  <a:pt x="1333" y="57531"/>
                </a:lnTo>
                <a:lnTo>
                  <a:pt x="0" y="42672"/>
                </a:lnTo>
                <a:lnTo>
                  <a:pt x="309" y="34956"/>
                </a:lnTo>
                <a:lnTo>
                  <a:pt x="20883" y="1952"/>
                </a:lnTo>
                <a:lnTo>
                  <a:pt x="27432" y="0"/>
                </a:lnTo>
                <a:lnTo>
                  <a:pt x="28956" y="3048"/>
                </a:lnTo>
                <a:lnTo>
                  <a:pt x="21336" y="6096"/>
                </a:lnTo>
                <a:lnTo>
                  <a:pt x="15240" y="10668"/>
                </a:lnTo>
                <a:lnTo>
                  <a:pt x="7620" y="42672"/>
                </a:lnTo>
                <a:lnTo>
                  <a:pt x="7905" y="50149"/>
                </a:lnTo>
                <a:lnTo>
                  <a:pt x="27432" y="82296"/>
                </a:lnTo>
                <a:lnTo>
                  <a:pt x="27432" y="85344"/>
                </a:lnTo>
                <a:close/>
              </a:path>
            </a:pathLst>
          </a:custGeom>
          <a:solidFill>
            <a:srgbClr val="000000"/>
          </a:solidFill>
        </p:spPr>
        <p:txBody>
          <a:bodyPr wrap="square" lIns="0" tIns="0" rIns="0" bIns="0" rtlCol="0"/>
          <a:lstStyle/>
          <a:p/>
        </p:txBody>
      </p:sp>
      <p:sp>
        <p:nvSpPr>
          <p:cNvPr id="107" name="object 107"/>
          <p:cNvSpPr/>
          <p:nvPr/>
        </p:nvSpPr>
        <p:spPr>
          <a:xfrm>
            <a:off x="2607563" y="6757416"/>
            <a:ext cx="439420" cy="85725"/>
          </a:xfrm>
          <a:custGeom>
            <a:avLst/>
            <a:gdLst/>
            <a:ahLst/>
            <a:cxnLst/>
            <a:rect l="l" t="t" r="r" b="b"/>
            <a:pathLst>
              <a:path w="439419" h="85725">
                <a:moveTo>
                  <a:pt x="411480" y="85344"/>
                </a:moveTo>
                <a:lnTo>
                  <a:pt x="411480" y="82296"/>
                </a:lnTo>
                <a:lnTo>
                  <a:pt x="417576" y="80772"/>
                </a:lnTo>
                <a:lnTo>
                  <a:pt x="423672" y="74676"/>
                </a:lnTo>
                <a:lnTo>
                  <a:pt x="431292" y="42672"/>
                </a:lnTo>
                <a:lnTo>
                  <a:pt x="431006" y="35194"/>
                </a:lnTo>
                <a:lnTo>
                  <a:pt x="409956" y="3048"/>
                </a:lnTo>
                <a:lnTo>
                  <a:pt x="411480" y="0"/>
                </a:lnTo>
                <a:lnTo>
                  <a:pt x="437578" y="27813"/>
                </a:lnTo>
                <a:lnTo>
                  <a:pt x="438912" y="42672"/>
                </a:lnTo>
                <a:lnTo>
                  <a:pt x="438602" y="50387"/>
                </a:lnTo>
                <a:lnTo>
                  <a:pt x="418028" y="83605"/>
                </a:lnTo>
                <a:lnTo>
                  <a:pt x="411480" y="85344"/>
                </a:lnTo>
                <a:close/>
              </a:path>
              <a:path w="439419" h="85725">
                <a:moveTo>
                  <a:pt x="27432" y="85344"/>
                </a:moveTo>
                <a:lnTo>
                  <a:pt x="1333" y="57531"/>
                </a:lnTo>
                <a:lnTo>
                  <a:pt x="0" y="42672"/>
                </a:lnTo>
                <a:lnTo>
                  <a:pt x="309" y="34956"/>
                </a:lnTo>
                <a:lnTo>
                  <a:pt x="20883" y="1952"/>
                </a:lnTo>
                <a:lnTo>
                  <a:pt x="27432" y="0"/>
                </a:lnTo>
                <a:lnTo>
                  <a:pt x="28956" y="3048"/>
                </a:lnTo>
                <a:lnTo>
                  <a:pt x="21336" y="6096"/>
                </a:lnTo>
                <a:lnTo>
                  <a:pt x="15240" y="10668"/>
                </a:lnTo>
                <a:lnTo>
                  <a:pt x="7619" y="42672"/>
                </a:lnTo>
                <a:lnTo>
                  <a:pt x="7905" y="50149"/>
                </a:lnTo>
                <a:lnTo>
                  <a:pt x="27432" y="82296"/>
                </a:lnTo>
                <a:lnTo>
                  <a:pt x="27432" y="85344"/>
                </a:lnTo>
                <a:close/>
              </a:path>
            </a:pathLst>
          </a:custGeom>
          <a:solidFill>
            <a:srgbClr val="000000"/>
          </a:solidFill>
        </p:spPr>
        <p:txBody>
          <a:bodyPr wrap="square" lIns="0" tIns="0" rIns="0" bIns="0" rtlCol="0"/>
          <a:lstStyle/>
          <a:p/>
        </p:txBody>
      </p:sp>
      <p:sp>
        <p:nvSpPr>
          <p:cNvPr id="108" name="object 108"/>
          <p:cNvSpPr/>
          <p:nvPr/>
        </p:nvSpPr>
        <p:spPr>
          <a:xfrm>
            <a:off x="3063239" y="6757416"/>
            <a:ext cx="494030" cy="85725"/>
          </a:xfrm>
          <a:custGeom>
            <a:avLst/>
            <a:gdLst/>
            <a:ahLst/>
            <a:cxnLst/>
            <a:rect l="l" t="t" r="r" b="b"/>
            <a:pathLst>
              <a:path w="494029" h="85725">
                <a:moveTo>
                  <a:pt x="466344" y="85344"/>
                </a:moveTo>
                <a:lnTo>
                  <a:pt x="466344" y="82296"/>
                </a:lnTo>
                <a:lnTo>
                  <a:pt x="472440" y="80772"/>
                </a:lnTo>
                <a:lnTo>
                  <a:pt x="478536" y="74676"/>
                </a:lnTo>
                <a:lnTo>
                  <a:pt x="486156" y="42672"/>
                </a:lnTo>
                <a:lnTo>
                  <a:pt x="485870" y="35194"/>
                </a:lnTo>
                <a:lnTo>
                  <a:pt x="464820" y="3048"/>
                </a:lnTo>
                <a:lnTo>
                  <a:pt x="466344" y="0"/>
                </a:lnTo>
                <a:lnTo>
                  <a:pt x="492442" y="27813"/>
                </a:lnTo>
                <a:lnTo>
                  <a:pt x="493776" y="42672"/>
                </a:lnTo>
                <a:lnTo>
                  <a:pt x="493466" y="50387"/>
                </a:lnTo>
                <a:lnTo>
                  <a:pt x="472892" y="83605"/>
                </a:lnTo>
                <a:lnTo>
                  <a:pt x="466344" y="85344"/>
                </a:lnTo>
                <a:close/>
              </a:path>
              <a:path w="494029" h="85725">
                <a:moveTo>
                  <a:pt x="27431" y="85344"/>
                </a:moveTo>
                <a:lnTo>
                  <a:pt x="1333" y="57531"/>
                </a:lnTo>
                <a:lnTo>
                  <a:pt x="0" y="42672"/>
                </a:lnTo>
                <a:lnTo>
                  <a:pt x="309" y="34956"/>
                </a:lnTo>
                <a:lnTo>
                  <a:pt x="20883" y="1952"/>
                </a:lnTo>
                <a:lnTo>
                  <a:pt x="27431" y="0"/>
                </a:lnTo>
                <a:lnTo>
                  <a:pt x="28956" y="3048"/>
                </a:lnTo>
                <a:lnTo>
                  <a:pt x="21335" y="6096"/>
                </a:lnTo>
                <a:lnTo>
                  <a:pt x="15239" y="10668"/>
                </a:lnTo>
                <a:lnTo>
                  <a:pt x="7619" y="42672"/>
                </a:lnTo>
                <a:lnTo>
                  <a:pt x="7905" y="50149"/>
                </a:lnTo>
                <a:lnTo>
                  <a:pt x="27431" y="82296"/>
                </a:lnTo>
                <a:lnTo>
                  <a:pt x="27431" y="85344"/>
                </a:lnTo>
                <a:close/>
              </a:path>
            </a:pathLst>
          </a:custGeom>
          <a:solidFill>
            <a:srgbClr val="000000"/>
          </a:solidFill>
        </p:spPr>
        <p:txBody>
          <a:bodyPr wrap="square" lIns="0" tIns="0" rIns="0" bIns="0" rtlCol="0"/>
          <a:lstStyle/>
          <a:p/>
        </p:txBody>
      </p:sp>
      <p:sp>
        <p:nvSpPr>
          <p:cNvPr id="109" name="object 109"/>
          <p:cNvSpPr txBox="1"/>
          <p:nvPr/>
        </p:nvSpPr>
        <p:spPr>
          <a:xfrm>
            <a:off x="1449812" y="6686847"/>
            <a:ext cx="2113280" cy="177800"/>
          </a:xfrm>
          <a:prstGeom prst="rect">
            <a:avLst/>
          </a:prstGeom>
        </p:spPr>
        <p:txBody>
          <a:bodyPr wrap="square" lIns="0" tIns="12065" rIns="0" bIns="0" rtlCol="0" vert="horz">
            <a:spAutoFit/>
          </a:bodyPr>
          <a:lstStyle/>
          <a:p>
            <a:pPr marL="25400">
              <a:lnSpc>
                <a:spcPct val="100000"/>
              </a:lnSpc>
              <a:spcBef>
                <a:spcPts val="95"/>
              </a:spcBef>
            </a:pPr>
            <a:r>
              <a:rPr dirty="0" baseline="-33333" sz="1500" spc="284">
                <a:latin typeface="Cambria"/>
                <a:cs typeface="Cambria"/>
              </a:rPr>
              <a:t>= </a:t>
            </a:r>
            <a:r>
              <a:rPr dirty="0" sz="700" spc="55">
                <a:latin typeface="Cambria"/>
                <a:cs typeface="Cambria"/>
              </a:rPr>
              <a:t>PeL </a:t>
            </a:r>
            <a:r>
              <a:rPr dirty="0" baseline="-33333" sz="1500" spc="284">
                <a:latin typeface="Cambria"/>
                <a:cs typeface="Cambria"/>
              </a:rPr>
              <a:t>= </a:t>
            </a:r>
            <a:r>
              <a:rPr dirty="0" sz="700" spc="35">
                <a:latin typeface="Cambria"/>
                <a:cs typeface="Cambria"/>
              </a:rPr>
              <a:t>1719.95kip 31.447in</a:t>
            </a:r>
            <a:r>
              <a:rPr dirty="0" sz="700" spc="135">
                <a:latin typeface="Cambria"/>
                <a:cs typeface="Cambria"/>
              </a:rPr>
              <a:t> </a:t>
            </a:r>
            <a:r>
              <a:rPr dirty="0" sz="700" spc="50">
                <a:latin typeface="Cambria"/>
                <a:cs typeface="Cambria"/>
              </a:rPr>
              <a:t>162.995ft</a:t>
            </a:r>
            <a:endParaRPr sz="700">
              <a:latin typeface="Cambria"/>
              <a:cs typeface="Cambria"/>
            </a:endParaRPr>
          </a:p>
        </p:txBody>
      </p:sp>
      <p:sp>
        <p:nvSpPr>
          <p:cNvPr id="110" name="object 110"/>
          <p:cNvSpPr txBox="1"/>
          <p:nvPr/>
        </p:nvSpPr>
        <p:spPr>
          <a:xfrm>
            <a:off x="3566145" y="6703455"/>
            <a:ext cx="58419" cy="116839"/>
          </a:xfrm>
          <a:prstGeom prst="rect">
            <a:avLst/>
          </a:prstGeom>
        </p:spPr>
        <p:txBody>
          <a:bodyPr wrap="square" lIns="0" tIns="12700" rIns="0" bIns="0" rtlCol="0" vert="horz">
            <a:spAutoFit/>
          </a:bodyPr>
          <a:lstStyle/>
          <a:p>
            <a:pPr>
              <a:lnSpc>
                <a:spcPct val="100000"/>
              </a:lnSpc>
              <a:spcBef>
                <a:spcPts val="100"/>
              </a:spcBef>
            </a:pPr>
            <a:r>
              <a:rPr dirty="0" sz="600" spc="20">
                <a:latin typeface="Cambria"/>
                <a:cs typeface="Cambria"/>
              </a:rPr>
              <a:t>2</a:t>
            </a:r>
            <a:endParaRPr sz="600">
              <a:latin typeface="Cambria"/>
              <a:cs typeface="Cambria"/>
            </a:endParaRPr>
          </a:p>
        </p:txBody>
      </p:sp>
      <p:sp>
        <p:nvSpPr>
          <p:cNvPr id="111" name="object 111"/>
          <p:cNvSpPr/>
          <p:nvPr/>
        </p:nvSpPr>
        <p:spPr>
          <a:xfrm>
            <a:off x="2250948" y="6896100"/>
            <a:ext cx="588645" cy="85725"/>
          </a:xfrm>
          <a:custGeom>
            <a:avLst/>
            <a:gdLst/>
            <a:ahLst/>
            <a:cxnLst/>
            <a:rect l="l" t="t" r="r" b="b"/>
            <a:pathLst>
              <a:path w="588644" h="85725">
                <a:moveTo>
                  <a:pt x="560832" y="85344"/>
                </a:moveTo>
                <a:lnTo>
                  <a:pt x="560832" y="82296"/>
                </a:lnTo>
                <a:lnTo>
                  <a:pt x="566928" y="80772"/>
                </a:lnTo>
                <a:lnTo>
                  <a:pt x="573024" y="74676"/>
                </a:lnTo>
                <a:lnTo>
                  <a:pt x="580644" y="42672"/>
                </a:lnTo>
                <a:lnTo>
                  <a:pt x="580358" y="35194"/>
                </a:lnTo>
                <a:lnTo>
                  <a:pt x="559308" y="3048"/>
                </a:lnTo>
                <a:lnTo>
                  <a:pt x="560832" y="0"/>
                </a:lnTo>
                <a:lnTo>
                  <a:pt x="586930" y="27813"/>
                </a:lnTo>
                <a:lnTo>
                  <a:pt x="588264" y="42672"/>
                </a:lnTo>
                <a:lnTo>
                  <a:pt x="587954" y="50387"/>
                </a:lnTo>
                <a:lnTo>
                  <a:pt x="567380" y="83605"/>
                </a:lnTo>
                <a:lnTo>
                  <a:pt x="560832" y="85344"/>
                </a:lnTo>
                <a:close/>
              </a:path>
              <a:path w="588644" h="85725">
                <a:moveTo>
                  <a:pt x="27432" y="85344"/>
                </a:moveTo>
                <a:lnTo>
                  <a:pt x="1333" y="57531"/>
                </a:lnTo>
                <a:lnTo>
                  <a:pt x="0" y="42672"/>
                </a:lnTo>
                <a:lnTo>
                  <a:pt x="309" y="34956"/>
                </a:lnTo>
                <a:lnTo>
                  <a:pt x="20883" y="1952"/>
                </a:lnTo>
                <a:lnTo>
                  <a:pt x="27432" y="0"/>
                </a:lnTo>
                <a:lnTo>
                  <a:pt x="28956" y="3048"/>
                </a:lnTo>
                <a:lnTo>
                  <a:pt x="21336" y="6096"/>
                </a:lnTo>
                <a:lnTo>
                  <a:pt x="15240" y="10668"/>
                </a:lnTo>
                <a:lnTo>
                  <a:pt x="7619" y="42672"/>
                </a:lnTo>
                <a:lnTo>
                  <a:pt x="7905" y="50149"/>
                </a:lnTo>
                <a:lnTo>
                  <a:pt x="27432" y="82296"/>
                </a:lnTo>
                <a:lnTo>
                  <a:pt x="27432" y="85344"/>
                </a:lnTo>
                <a:close/>
              </a:path>
            </a:pathLst>
          </a:custGeom>
          <a:solidFill>
            <a:srgbClr val="000000"/>
          </a:solidFill>
        </p:spPr>
        <p:txBody>
          <a:bodyPr wrap="square" lIns="0" tIns="0" rIns="0" bIns="0" rtlCol="0"/>
          <a:lstStyle/>
          <a:p/>
        </p:txBody>
      </p:sp>
      <p:sp>
        <p:nvSpPr>
          <p:cNvPr id="112" name="object 112"/>
          <p:cNvSpPr/>
          <p:nvPr/>
        </p:nvSpPr>
        <p:spPr>
          <a:xfrm>
            <a:off x="2855976" y="6896100"/>
            <a:ext cx="600710" cy="85725"/>
          </a:xfrm>
          <a:custGeom>
            <a:avLst/>
            <a:gdLst/>
            <a:ahLst/>
            <a:cxnLst/>
            <a:rect l="l" t="t" r="r" b="b"/>
            <a:pathLst>
              <a:path w="600710" h="85725">
                <a:moveTo>
                  <a:pt x="573024" y="85344"/>
                </a:moveTo>
                <a:lnTo>
                  <a:pt x="573024" y="82296"/>
                </a:lnTo>
                <a:lnTo>
                  <a:pt x="579120" y="80772"/>
                </a:lnTo>
                <a:lnTo>
                  <a:pt x="585216" y="74676"/>
                </a:lnTo>
                <a:lnTo>
                  <a:pt x="592836" y="42672"/>
                </a:lnTo>
                <a:lnTo>
                  <a:pt x="592550" y="35194"/>
                </a:lnTo>
                <a:lnTo>
                  <a:pt x="571500" y="3048"/>
                </a:lnTo>
                <a:lnTo>
                  <a:pt x="573024" y="0"/>
                </a:lnTo>
                <a:lnTo>
                  <a:pt x="599122" y="27813"/>
                </a:lnTo>
                <a:lnTo>
                  <a:pt x="600456" y="42672"/>
                </a:lnTo>
                <a:lnTo>
                  <a:pt x="600146" y="50387"/>
                </a:lnTo>
                <a:lnTo>
                  <a:pt x="579572" y="83605"/>
                </a:lnTo>
                <a:lnTo>
                  <a:pt x="573024" y="85344"/>
                </a:lnTo>
                <a:close/>
              </a:path>
              <a:path w="600710" h="85725">
                <a:moveTo>
                  <a:pt x="27432" y="85344"/>
                </a:moveTo>
                <a:lnTo>
                  <a:pt x="1333" y="57531"/>
                </a:lnTo>
                <a:lnTo>
                  <a:pt x="0" y="42672"/>
                </a:lnTo>
                <a:lnTo>
                  <a:pt x="309" y="34956"/>
                </a:lnTo>
                <a:lnTo>
                  <a:pt x="20883" y="1952"/>
                </a:lnTo>
                <a:lnTo>
                  <a:pt x="27432" y="0"/>
                </a:lnTo>
                <a:lnTo>
                  <a:pt x="28956" y="3048"/>
                </a:lnTo>
                <a:lnTo>
                  <a:pt x="21336" y="6096"/>
                </a:lnTo>
                <a:lnTo>
                  <a:pt x="15239" y="10668"/>
                </a:lnTo>
                <a:lnTo>
                  <a:pt x="7619" y="42672"/>
                </a:lnTo>
                <a:lnTo>
                  <a:pt x="7905" y="50149"/>
                </a:lnTo>
                <a:lnTo>
                  <a:pt x="27432" y="82296"/>
                </a:lnTo>
                <a:lnTo>
                  <a:pt x="27432" y="85344"/>
                </a:lnTo>
                <a:close/>
              </a:path>
            </a:pathLst>
          </a:custGeom>
          <a:solidFill>
            <a:srgbClr val="000000"/>
          </a:solidFill>
        </p:spPr>
        <p:txBody>
          <a:bodyPr wrap="square" lIns="0" tIns="0" rIns="0" bIns="0" rtlCol="0"/>
          <a:lstStyle/>
          <a:p/>
        </p:txBody>
      </p:sp>
      <p:sp>
        <p:nvSpPr>
          <p:cNvPr id="113" name="object 113"/>
          <p:cNvSpPr txBox="1"/>
          <p:nvPr/>
        </p:nvSpPr>
        <p:spPr>
          <a:xfrm>
            <a:off x="1580898" y="6859061"/>
            <a:ext cx="1880235" cy="137160"/>
          </a:xfrm>
          <a:prstGeom prst="rect">
            <a:avLst/>
          </a:prstGeom>
        </p:spPr>
        <p:txBody>
          <a:bodyPr wrap="square" lIns="0" tIns="16510" rIns="0" bIns="0" rtlCol="0" vert="horz">
            <a:spAutoFit/>
          </a:bodyPr>
          <a:lstStyle/>
          <a:p>
            <a:pPr marL="25400">
              <a:lnSpc>
                <a:spcPct val="100000"/>
              </a:lnSpc>
              <a:spcBef>
                <a:spcPts val="130"/>
              </a:spcBef>
              <a:tabLst>
                <a:tab pos="608965" algn="l"/>
              </a:tabLst>
            </a:pPr>
            <a:r>
              <a:rPr dirty="0" sz="700" spc="60">
                <a:latin typeface="Cambria"/>
                <a:cs typeface="Cambria"/>
              </a:rPr>
              <a:t>8E</a:t>
            </a:r>
            <a:r>
              <a:rPr dirty="0" baseline="-13888" sz="900" spc="89">
                <a:latin typeface="Cambria"/>
                <a:cs typeface="Cambria"/>
              </a:rPr>
              <a:t>ci</a:t>
            </a:r>
            <a:r>
              <a:rPr dirty="0" sz="700" spc="60">
                <a:latin typeface="Cambria"/>
                <a:cs typeface="Cambria"/>
              </a:rPr>
              <a:t>l</a:t>
            </a:r>
            <a:r>
              <a:rPr dirty="0" baseline="-13888" sz="900" spc="89">
                <a:latin typeface="Cambria"/>
                <a:cs typeface="Cambria"/>
              </a:rPr>
              <a:t>x	</a:t>
            </a:r>
            <a:r>
              <a:rPr dirty="0" sz="700" spc="35">
                <a:latin typeface="Cambria"/>
                <a:cs typeface="Cambria"/>
              </a:rPr>
              <a:t>8 558o.731ksi</a:t>
            </a:r>
            <a:r>
              <a:rPr dirty="0" sz="700" spc="140">
                <a:latin typeface="Cambria"/>
                <a:cs typeface="Cambria"/>
              </a:rPr>
              <a:t> </a:t>
            </a:r>
            <a:r>
              <a:rPr dirty="0" sz="700" spc="40">
                <a:latin typeface="Cambria"/>
                <a:cs typeface="Cambria"/>
              </a:rPr>
              <a:t>734356.oin</a:t>
            </a:r>
            <a:r>
              <a:rPr dirty="0" baseline="18518" sz="900" spc="60">
                <a:latin typeface="Cambria"/>
                <a:cs typeface="Cambria"/>
              </a:rPr>
              <a:t>4</a:t>
            </a:r>
            <a:endParaRPr baseline="18518" sz="900">
              <a:latin typeface="Cambria"/>
              <a:cs typeface="Cambria"/>
            </a:endParaRPr>
          </a:p>
        </p:txBody>
      </p:sp>
      <p:sp>
        <p:nvSpPr>
          <p:cNvPr id="114" name="object 114"/>
          <p:cNvSpPr/>
          <p:nvPr/>
        </p:nvSpPr>
        <p:spPr>
          <a:xfrm>
            <a:off x="2039112" y="6864858"/>
            <a:ext cx="1572895" cy="0"/>
          </a:xfrm>
          <a:custGeom>
            <a:avLst/>
            <a:gdLst/>
            <a:ahLst/>
            <a:cxnLst/>
            <a:rect l="l" t="t" r="r" b="b"/>
            <a:pathLst>
              <a:path w="1572895" h="0">
                <a:moveTo>
                  <a:pt x="0" y="0"/>
                </a:moveTo>
                <a:lnTo>
                  <a:pt x="1572768" y="0"/>
                </a:lnTo>
              </a:path>
            </a:pathLst>
          </a:custGeom>
          <a:ln w="7619">
            <a:solidFill>
              <a:srgbClr val="000000"/>
            </a:solidFill>
          </a:ln>
        </p:spPr>
        <p:txBody>
          <a:bodyPr wrap="square" lIns="0" tIns="0" rIns="0" bIns="0" rtlCol="0"/>
          <a:lstStyle/>
          <a:p/>
        </p:txBody>
      </p:sp>
      <p:sp>
        <p:nvSpPr>
          <p:cNvPr id="115" name="object 115"/>
          <p:cNvSpPr/>
          <p:nvPr/>
        </p:nvSpPr>
        <p:spPr>
          <a:xfrm>
            <a:off x="3643883" y="6760464"/>
            <a:ext cx="411480" cy="208915"/>
          </a:xfrm>
          <a:custGeom>
            <a:avLst/>
            <a:gdLst/>
            <a:ahLst/>
            <a:cxnLst/>
            <a:rect l="l" t="t" r="r" b="b"/>
            <a:pathLst>
              <a:path w="411479" h="208915">
                <a:moveTo>
                  <a:pt x="365760" y="208788"/>
                </a:moveTo>
                <a:lnTo>
                  <a:pt x="364236" y="202692"/>
                </a:lnTo>
                <a:lnTo>
                  <a:pt x="371927" y="196977"/>
                </a:lnTo>
                <a:lnTo>
                  <a:pt x="378904" y="188976"/>
                </a:lnTo>
                <a:lnTo>
                  <a:pt x="394144" y="152709"/>
                </a:lnTo>
                <a:lnTo>
                  <a:pt x="399288" y="103632"/>
                </a:lnTo>
                <a:lnTo>
                  <a:pt x="398716" y="85939"/>
                </a:lnTo>
                <a:lnTo>
                  <a:pt x="390144" y="41148"/>
                </a:lnTo>
                <a:lnTo>
                  <a:pt x="364236" y="4572"/>
                </a:lnTo>
                <a:lnTo>
                  <a:pt x="365760" y="0"/>
                </a:lnTo>
                <a:lnTo>
                  <a:pt x="399288" y="38100"/>
                </a:lnTo>
                <a:lnTo>
                  <a:pt x="410646" y="85677"/>
                </a:lnTo>
                <a:lnTo>
                  <a:pt x="411480" y="103632"/>
                </a:lnTo>
                <a:lnTo>
                  <a:pt x="410646" y="121586"/>
                </a:lnTo>
                <a:lnTo>
                  <a:pt x="399288" y="169164"/>
                </a:lnTo>
                <a:lnTo>
                  <a:pt x="375713" y="202168"/>
                </a:lnTo>
                <a:lnTo>
                  <a:pt x="365760" y="208788"/>
                </a:lnTo>
                <a:close/>
              </a:path>
              <a:path w="411479" h="208915">
                <a:moveTo>
                  <a:pt x="45720" y="208788"/>
                </a:moveTo>
                <a:lnTo>
                  <a:pt x="12192" y="169164"/>
                </a:lnTo>
                <a:lnTo>
                  <a:pt x="833" y="121586"/>
                </a:lnTo>
                <a:lnTo>
                  <a:pt x="0" y="103632"/>
                </a:lnTo>
                <a:lnTo>
                  <a:pt x="833" y="85677"/>
                </a:lnTo>
                <a:lnTo>
                  <a:pt x="12192" y="38100"/>
                </a:lnTo>
                <a:lnTo>
                  <a:pt x="35980" y="5953"/>
                </a:lnTo>
                <a:lnTo>
                  <a:pt x="45720" y="0"/>
                </a:lnTo>
                <a:lnTo>
                  <a:pt x="47244" y="4572"/>
                </a:lnTo>
                <a:lnTo>
                  <a:pt x="39766" y="11144"/>
                </a:lnTo>
                <a:lnTo>
                  <a:pt x="33147" y="19431"/>
                </a:lnTo>
                <a:lnTo>
                  <a:pt x="17335" y="54554"/>
                </a:lnTo>
                <a:lnTo>
                  <a:pt x="12192" y="103632"/>
                </a:lnTo>
                <a:lnTo>
                  <a:pt x="12763" y="121324"/>
                </a:lnTo>
                <a:lnTo>
                  <a:pt x="21336" y="166116"/>
                </a:lnTo>
                <a:lnTo>
                  <a:pt x="47244" y="202692"/>
                </a:lnTo>
                <a:lnTo>
                  <a:pt x="45720" y="208788"/>
                </a:lnTo>
                <a:close/>
              </a:path>
            </a:pathLst>
          </a:custGeom>
          <a:solidFill>
            <a:srgbClr val="000000"/>
          </a:solidFill>
        </p:spPr>
        <p:txBody>
          <a:bodyPr wrap="square" lIns="0" tIns="0" rIns="0" bIns="0" rtlCol="0"/>
          <a:lstStyle/>
          <a:p/>
        </p:txBody>
      </p:sp>
      <p:sp>
        <p:nvSpPr>
          <p:cNvPr id="116" name="object 116"/>
          <p:cNvSpPr txBox="1"/>
          <p:nvPr/>
        </p:nvSpPr>
        <p:spPr>
          <a:xfrm>
            <a:off x="3954771" y="6703455"/>
            <a:ext cx="58419" cy="116839"/>
          </a:xfrm>
          <a:prstGeom prst="rect">
            <a:avLst/>
          </a:prstGeom>
        </p:spPr>
        <p:txBody>
          <a:bodyPr wrap="square" lIns="0" tIns="12700" rIns="0" bIns="0" rtlCol="0" vert="horz">
            <a:spAutoFit/>
          </a:bodyPr>
          <a:lstStyle/>
          <a:p>
            <a:pPr>
              <a:lnSpc>
                <a:spcPct val="100000"/>
              </a:lnSpc>
              <a:spcBef>
                <a:spcPts val="100"/>
              </a:spcBef>
            </a:pPr>
            <a:r>
              <a:rPr dirty="0" sz="600" spc="20">
                <a:latin typeface="Cambria"/>
                <a:cs typeface="Cambria"/>
              </a:rPr>
              <a:t>2</a:t>
            </a:r>
            <a:endParaRPr sz="600">
              <a:latin typeface="Cambria"/>
              <a:cs typeface="Cambria"/>
            </a:endParaRPr>
          </a:p>
        </p:txBody>
      </p:sp>
      <p:sp>
        <p:nvSpPr>
          <p:cNvPr id="117" name="object 117"/>
          <p:cNvSpPr/>
          <p:nvPr/>
        </p:nvSpPr>
        <p:spPr>
          <a:xfrm>
            <a:off x="3695700" y="6864858"/>
            <a:ext cx="306705" cy="0"/>
          </a:xfrm>
          <a:custGeom>
            <a:avLst/>
            <a:gdLst/>
            <a:ahLst/>
            <a:cxnLst/>
            <a:rect l="l" t="t" r="r" b="b"/>
            <a:pathLst>
              <a:path w="306704" h="0">
                <a:moveTo>
                  <a:pt x="0" y="0"/>
                </a:moveTo>
                <a:lnTo>
                  <a:pt x="306324" y="0"/>
                </a:lnTo>
              </a:path>
            </a:pathLst>
          </a:custGeom>
          <a:ln w="7619">
            <a:solidFill>
              <a:srgbClr val="000000"/>
            </a:solidFill>
          </a:ln>
        </p:spPr>
        <p:txBody>
          <a:bodyPr wrap="square" lIns="0" tIns="0" rIns="0" bIns="0" rtlCol="0"/>
          <a:lstStyle/>
          <a:p/>
        </p:txBody>
      </p:sp>
      <p:sp>
        <p:nvSpPr>
          <p:cNvPr id="118" name="object 118"/>
          <p:cNvSpPr txBox="1"/>
          <p:nvPr/>
        </p:nvSpPr>
        <p:spPr>
          <a:xfrm>
            <a:off x="3671806" y="6720378"/>
            <a:ext cx="1017269" cy="218440"/>
          </a:xfrm>
          <a:prstGeom prst="rect">
            <a:avLst/>
          </a:prstGeom>
        </p:spPr>
        <p:txBody>
          <a:bodyPr wrap="square" lIns="0" tIns="16510" rIns="0" bIns="0" rtlCol="0" vert="horz">
            <a:spAutoFit/>
          </a:bodyPr>
          <a:lstStyle/>
          <a:p>
            <a:pPr marL="25400">
              <a:lnSpc>
                <a:spcPts val="565"/>
              </a:lnSpc>
              <a:spcBef>
                <a:spcPts val="130"/>
              </a:spcBef>
            </a:pPr>
            <a:r>
              <a:rPr dirty="0" sz="700" spc="35">
                <a:latin typeface="Cambria"/>
                <a:cs typeface="Cambria"/>
              </a:rPr>
              <a:t>144i</a:t>
            </a:r>
            <a:endParaRPr sz="700">
              <a:latin typeface="Cambria"/>
              <a:cs typeface="Cambria"/>
            </a:endParaRPr>
          </a:p>
          <a:p>
            <a:pPr marL="73660">
              <a:lnSpc>
                <a:spcPts val="925"/>
              </a:lnSpc>
              <a:tabLst>
                <a:tab pos="428625" algn="l"/>
              </a:tabLst>
            </a:pPr>
            <a:r>
              <a:rPr dirty="0" baseline="-39682" sz="1050" spc="157">
                <a:latin typeface="Cambria"/>
                <a:cs typeface="Cambria"/>
              </a:rPr>
              <a:t>1ft</a:t>
            </a:r>
            <a:r>
              <a:rPr dirty="0" baseline="-27777" sz="900" spc="157">
                <a:latin typeface="Cambria"/>
                <a:cs typeface="Cambria"/>
              </a:rPr>
              <a:t>2	</a:t>
            </a:r>
            <a:r>
              <a:rPr dirty="0" sz="1000" spc="190">
                <a:latin typeface="Cambria"/>
                <a:cs typeface="Cambria"/>
              </a:rPr>
              <a:t>=</a:t>
            </a:r>
            <a:r>
              <a:rPr dirty="0" sz="1000" spc="20">
                <a:latin typeface="Cambria"/>
                <a:cs typeface="Cambria"/>
              </a:rPr>
              <a:t> </a:t>
            </a:r>
            <a:r>
              <a:rPr dirty="0" sz="1000" spc="-5">
                <a:latin typeface="Cambria"/>
                <a:cs typeface="Cambria"/>
              </a:rPr>
              <a:t>6.308𝑖𝑛</a:t>
            </a:r>
            <a:endParaRPr sz="1000">
              <a:latin typeface="Cambria"/>
              <a:cs typeface="Cambria"/>
            </a:endParaRPr>
          </a:p>
        </p:txBody>
      </p:sp>
      <p:sp>
        <p:nvSpPr>
          <p:cNvPr id="119" name="object 119"/>
          <p:cNvSpPr/>
          <p:nvPr/>
        </p:nvSpPr>
        <p:spPr>
          <a:xfrm>
            <a:off x="1557527" y="7266432"/>
            <a:ext cx="210820" cy="208915"/>
          </a:xfrm>
          <a:custGeom>
            <a:avLst/>
            <a:gdLst/>
            <a:ahLst/>
            <a:cxnLst/>
            <a:rect l="l" t="t" r="r" b="b"/>
            <a:pathLst>
              <a:path w="210819" h="208915">
                <a:moveTo>
                  <a:pt x="164592" y="208788"/>
                </a:moveTo>
                <a:lnTo>
                  <a:pt x="163068" y="202692"/>
                </a:lnTo>
                <a:lnTo>
                  <a:pt x="170759" y="196977"/>
                </a:lnTo>
                <a:lnTo>
                  <a:pt x="177736" y="188976"/>
                </a:lnTo>
                <a:lnTo>
                  <a:pt x="192976" y="152709"/>
                </a:lnTo>
                <a:lnTo>
                  <a:pt x="198120" y="103632"/>
                </a:lnTo>
                <a:lnTo>
                  <a:pt x="197548" y="85939"/>
                </a:lnTo>
                <a:lnTo>
                  <a:pt x="188976" y="41148"/>
                </a:lnTo>
                <a:lnTo>
                  <a:pt x="163068" y="4572"/>
                </a:lnTo>
                <a:lnTo>
                  <a:pt x="164592" y="0"/>
                </a:lnTo>
                <a:lnTo>
                  <a:pt x="198120" y="38100"/>
                </a:lnTo>
                <a:lnTo>
                  <a:pt x="209478" y="85677"/>
                </a:lnTo>
                <a:lnTo>
                  <a:pt x="210312" y="103632"/>
                </a:lnTo>
                <a:lnTo>
                  <a:pt x="209478" y="121586"/>
                </a:lnTo>
                <a:lnTo>
                  <a:pt x="198120" y="169164"/>
                </a:lnTo>
                <a:lnTo>
                  <a:pt x="174545" y="202168"/>
                </a:lnTo>
                <a:lnTo>
                  <a:pt x="164592" y="208788"/>
                </a:lnTo>
                <a:close/>
              </a:path>
              <a:path w="210819" h="208915">
                <a:moveTo>
                  <a:pt x="45720" y="208788"/>
                </a:moveTo>
                <a:lnTo>
                  <a:pt x="12192" y="169164"/>
                </a:lnTo>
                <a:lnTo>
                  <a:pt x="833" y="121586"/>
                </a:lnTo>
                <a:lnTo>
                  <a:pt x="0" y="103632"/>
                </a:lnTo>
                <a:lnTo>
                  <a:pt x="833" y="85677"/>
                </a:lnTo>
                <a:lnTo>
                  <a:pt x="12192" y="38100"/>
                </a:lnTo>
                <a:lnTo>
                  <a:pt x="35980" y="5953"/>
                </a:lnTo>
                <a:lnTo>
                  <a:pt x="45720" y="0"/>
                </a:lnTo>
                <a:lnTo>
                  <a:pt x="47244" y="4572"/>
                </a:lnTo>
                <a:lnTo>
                  <a:pt x="39766" y="11144"/>
                </a:lnTo>
                <a:lnTo>
                  <a:pt x="33147" y="19431"/>
                </a:lnTo>
                <a:lnTo>
                  <a:pt x="17335" y="54554"/>
                </a:lnTo>
                <a:lnTo>
                  <a:pt x="12192" y="103632"/>
                </a:lnTo>
                <a:lnTo>
                  <a:pt x="12763" y="121324"/>
                </a:lnTo>
                <a:lnTo>
                  <a:pt x="21336" y="166116"/>
                </a:lnTo>
                <a:lnTo>
                  <a:pt x="47244" y="202692"/>
                </a:lnTo>
                <a:lnTo>
                  <a:pt x="45720" y="208788"/>
                </a:lnTo>
                <a:close/>
              </a:path>
            </a:pathLst>
          </a:custGeom>
          <a:solidFill>
            <a:srgbClr val="000000"/>
          </a:solidFill>
        </p:spPr>
        <p:txBody>
          <a:bodyPr wrap="square" lIns="0" tIns="0" rIns="0" bIns="0" rtlCol="0"/>
          <a:lstStyle/>
          <a:p/>
        </p:txBody>
      </p:sp>
      <p:sp>
        <p:nvSpPr>
          <p:cNvPr id="120" name="object 120"/>
          <p:cNvSpPr txBox="1"/>
          <p:nvPr/>
        </p:nvSpPr>
        <p:spPr>
          <a:xfrm>
            <a:off x="1016505" y="7057125"/>
            <a:ext cx="1272540" cy="306705"/>
          </a:xfrm>
          <a:prstGeom prst="rect">
            <a:avLst/>
          </a:prstGeom>
        </p:spPr>
        <p:txBody>
          <a:bodyPr wrap="square" lIns="0" tIns="11430" rIns="0" bIns="0" rtlCol="0" vert="horz">
            <a:spAutoFit/>
          </a:bodyPr>
          <a:lstStyle/>
          <a:p>
            <a:pPr marL="244475" indent="-245110">
              <a:lnSpc>
                <a:spcPts val="1375"/>
              </a:lnSpc>
              <a:spcBef>
                <a:spcPts val="90"/>
              </a:spcBef>
              <a:buChar char="•"/>
              <a:tabLst>
                <a:tab pos="244475" algn="l"/>
                <a:tab pos="245110" algn="l"/>
              </a:tabLst>
            </a:pPr>
            <a:r>
              <a:rPr dirty="0" sz="1150" spc="-10">
                <a:latin typeface="Arial"/>
                <a:cs typeface="Arial"/>
              </a:rPr>
              <a:t>Harped</a:t>
            </a:r>
            <a:r>
              <a:rPr dirty="0" sz="1150" spc="-60">
                <a:latin typeface="Arial"/>
                <a:cs typeface="Arial"/>
              </a:rPr>
              <a:t> </a:t>
            </a:r>
            <a:r>
              <a:rPr dirty="0" sz="1150" spc="-10">
                <a:latin typeface="Arial"/>
                <a:cs typeface="Arial"/>
              </a:rPr>
              <a:t>Strands</a:t>
            </a:r>
            <a:endParaRPr sz="1150">
              <a:latin typeface="Arial"/>
              <a:cs typeface="Arial"/>
            </a:endParaRPr>
          </a:p>
          <a:p>
            <a:pPr algn="ctr" marL="22860">
              <a:lnSpc>
                <a:spcPts val="835"/>
              </a:lnSpc>
            </a:pPr>
            <a:r>
              <a:rPr dirty="0" sz="700" spc="30">
                <a:latin typeface="Cambria"/>
                <a:cs typeface="Cambria"/>
              </a:rPr>
              <a:t>17</a:t>
            </a:r>
            <a:endParaRPr sz="700">
              <a:latin typeface="Cambria"/>
              <a:cs typeface="Cambria"/>
            </a:endParaRPr>
          </a:p>
        </p:txBody>
      </p:sp>
      <p:sp>
        <p:nvSpPr>
          <p:cNvPr id="121" name="object 121"/>
          <p:cNvSpPr txBox="1"/>
          <p:nvPr/>
        </p:nvSpPr>
        <p:spPr>
          <a:xfrm>
            <a:off x="1610837" y="7365048"/>
            <a:ext cx="120014" cy="137160"/>
          </a:xfrm>
          <a:prstGeom prst="rect">
            <a:avLst/>
          </a:prstGeom>
        </p:spPr>
        <p:txBody>
          <a:bodyPr wrap="square" lIns="0" tIns="16510" rIns="0" bIns="0" rtlCol="0" vert="horz">
            <a:spAutoFit/>
          </a:bodyPr>
          <a:lstStyle/>
          <a:p>
            <a:pPr>
              <a:lnSpc>
                <a:spcPct val="100000"/>
              </a:lnSpc>
              <a:spcBef>
                <a:spcPts val="130"/>
              </a:spcBef>
            </a:pPr>
            <a:r>
              <a:rPr dirty="0" sz="700" spc="25">
                <a:latin typeface="Cambria"/>
                <a:cs typeface="Cambria"/>
              </a:rPr>
              <a:t>6</a:t>
            </a:r>
            <a:r>
              <a:rPr dirty="0" sz="700" spc="35">
                <a:latin typeface="Cambria"/>
                <a:cs typeface="Cambria"/>
              </a:rPr>
              <a:t>1</a:t>
            </a:r>
            <a:endParaRPr sz="700">
              <a:latin typeface="Cambria"/>
              <a:cs typeface="Cambria"/>
            </a:endParaRPr>
          </a:p>
        </p:txBody>
      </p:sp>
      <p:sp>
        <p:nvSpPr>
          <p:cNvPr id="122" name="object 122"/>
          <p:cNvSpPr/>
          <p:nvPr/>
        </p:nvSpPr>
        <p:spPr>
          <a:xfrm>
            <a:off x="1609344" y="7370826"/>
            <a:ext cx="106680" cy="0"/>
          </a:xfrm>
          <a:custGeom>
            <a:avLst/>
            <a:gdLst/>
            <a:ahLst/>
            <a:cxnLst/>
            <a:rect l="l" t="t" r="r" b="b"/>
            <a:pathLst>
              <a:path w="106680" h="0">
                <a:moveTo>
                  <a:pt x="0" y="0"/>
                </a:moveTo>
                <a:lnTo>
                  <a:pt x="106679" y="0"/>
                </a:lnTo>
              </a:path>
            </a:pathLst>
          </a:custGeom>
          <a:ln w="7619">
            <a:solidFill>
              <a:srgbClr val="000000"/>
            </a:solidFill>
          </a:ln>
        </p:spPr>
        <p:txBody>
          <a:bodyPr wrap="square" lIns="0" tIns="0" rIns="0" bIns="0" rtlCol="0"/>
          <a:lstStyle/>
          <a:p/>
        </p:txBody>
      </p:sp>
      <p:sp>
        <p:nvSpPr>
          <p:cNvPr id="123" name="object 123"/>
          <p:cNvSpPr/>
          <p:nvPr/>
        </p:nvSpPr>
        <p:spPr>
          <a:xfrm>
            <a:off x="1812035" y="7312152"/>
            <a:ext cx="708660" cy="117475"/>
          </a:xfrm>
          <a:custGeom>
            <a:avLst/>
            <a:gdLst/>
            <a:ahLst/>
            <a:cxnLst/>
            <a:rect l="l" t="t" r="r" b="b"/>
            <a:pathLst>
              <a:path w="708660" h="117475">
                <a:moveTo>
                  <a:pt x="672084" y="117348"/>
                </a:moveTo>
                <a:lnTo>
                  <a:pt x="670560" y="112776"/>
                </a:lnTo>
                <a:lnTo>
                  <a:pt x="677108" y="109918"/>
                </a:lnTo>
                <a:lnTo>
                  <a:pt x="682942" y="105918"/>
                </a:lnTo>
                <a:lnTo>
                  <a:pt x="697682" y="68770"/>
                </a:lnTo>
                <a:lnTo>
                  <a:pt x="697992" y="57912"/>
                </a:lnTo>
                <a:lnTo>
                  <a:pt x="697682" y="48172"/>
                </a:lnTo>
                <a:lnTo>
                  <a:pt x="682942" y="12763"/>
                </a:lnTo>
                <a:lnTo>
                  <a:pt x="670560" y="4572"/>
                </a:lnTo>
                <a:lnTo>
                  <a:pt x="672084" y="0"/>
                </a:lnTo>
                <a:lnTo>
                  <a:pt x="703516" y="29646"/>
                </a:lnTo>
                <a:lnTo>
                  <a:pt x="708660" y="59436"/>
                </a:lnTo>
                <a:lnTo>
                  <a:pt x="708088" y="70318"/>
                </a:lnTo>
                <a:lnTo>
                  <a:pt x="688086" y="110299"/>
                </a:lnTo>
                <a:lnTo>
                  <a:pt x="680656" y="114466"/>
                </a:lnTo>
                <a:lnTo>
                  <a:pt x="672084" y="117348"/>
                </a:lnTo>
                <a:close/>
              </a:path>
              <a:path w="708660" h="117475">
                <a:moveTo>
                  <a:pt x="36575" y="117348"/>
                </a:moveTo>
                <a:lnTo>
                  <a:pt x="5143" y="89225"/>
                </a:lnTo>
                <a:lnTo>
                  <a:pt x="0" y="59436"/>
                </a:lnTo>
                <a:lnTo>
                  <a:pt x="571" y="48553"/>
                </a:lnTo>
                <a:lnTo>
                  <a:pt x="20573" y="7810"/>
                </a:lnTo>
                <a:lnTo>
                  <a:pt x="36575" y="0"/>
                </a:lnTo>
                <a:lnTo>
                  <a:pt x="38100" y="4572"/>
                </a:lnTo>
                <a:lnTo>
                  <a:pt x="31551" y="8310"/>
                </a:lnTo>
                <a:lnTo>
                  <a:pt x="25717" y="12763"/>
                </a:lnTo>
                <a:lnTo>
                  <a:pt x="10977" y="48172"/>
                </a:lnTo>
                <a:lnTo>
                  <a:pt x="10667" y="57912"/>
                </a:lnTo>
                <a:lnTo>
                  <a:pt x="10977" y="68770"/>
                </a:lnTo>
                <a:lnTo>
                  <a:pt x="25717" y="105918"/>
                </a:lnTo>
                <a:lnTo>
                  <a:pt x="38100" y="112776"/>
                </a:lnTo>
                <a:lnTo>
                  <a:pt x="36575" y="117348"/>
                </a:lnTo>
                <a:close/>
              </a:path>
            </a:pathLst>
          </a:custGeom>
          <a:solidFill>
            <a:srgbClr val="000000"/>
          </a:solidFill>
        </p:spPr>
        <p:txBody>
          <a:bodyPr wrap="square" lIns="0" tIns="0" rIns="0" bIns="0" rtlCol="0"/>
          <a:lstStyle/>
          <a:p/>
        </p:txBody>
      </p:sp>
      <p:sp>
        <p:nvSpPr>
          <p:cNvPr id="124" name="object 124"/>
          <p:cNvSpPr txBox="1"/>
          <p:nvPr/>
        </p:nvSpPr>
        <p:spPr>
          <a:xfrm>
            <a:off x="1073366" y="7267559"/>
            <a:ext cx="3238500" cy="898525"/>
          </a:xfrm>
          <a:prstGeom prst="rect">
            <a:avLst/>
          </a:prstGeom>
        </p:spPr>
        <p:txBody>
          <a:bodyPr wrap="square" lIns="0" tIns="12065" rIns="0" bIns="0" rtlCol="0" vert="horz">
            <a:spAutoFit/>
          </a:bodyPr>
          <a:lstStyle/>
          <a:p>
            <a:pPr marL="25400">
              <a:lnSpc>
                <a:spcPct val="100000"/>
              </a:lnSpc>
              <a:spcBef>
                <a:spcPts val="95"/>
              </a:spcBef>
              <a:tabLst>
                <a:tab pos="227965" algn="l"/>
                <a:tab pos="779145" algn="l"/>
              </a:tabLst>
            </a:pPr>
            <a:r>
              <a:rPr dirty="0" sz="1000" spc="-5">
                <a:latin typeface="Arial"/>
                <a:cs typeface="Arial"/>
              </a:rPr>
              <a:t>–	</a:t>
            </a:r>
            <a:r>
              <a:rPr dirty="0" sz="1000" spc="-5">
                <a:latin typeface="Cambria"/>
                <a:cs typeface="Cambria"/>
              </a:rPr>
              <a:t>𝑃</a:t>
            </a:r>
            <a:r>
              <a:rPr dirty="0" sz="1000" spc="85">
                <a:latin typeface="Cambria"/>
                <a:cs typeface="Cambria"/>
              </a:rPr>
              <a:t> </a:t>
            </a:r>
            <a:r>
              <a:rPr dirty="0" sz="1000" spc="190">
                <a:latin typeface="Cambria"/>
                <a:cs typeface="Cambria"/>
              </a:rPr>
              <a:t>=	</a:t>
            </a:r>
            <a:r>
              <a:rPr dirty="0" sz="1000" spc="-5">
                <a:latin typeface="Cambria"/>
                <a:cs typeface="Cambria"/>
              </a:rPr>
              <a:t>2384.47𝑘𝑖𝑝 </a:t>
            </a:r>
            <a:r>
              <a:rPr dirty="0" sz="1000" spc="190">
                <a:latin typeface="Cambria"/>
                <a:cs typeface="Cambria"/>
              </a:rPr>
              <a:t>= </a:t>
            </a:r>
            <a:r>
              <a:rPr dirty="0" sz="1000" spc="-5">
                <a:latin typeface="Cambria"/>
                <a:cs typeface="Cambria"/>
              </a:rPr>
              <a:t>664.52</a:t>
            </a:r>
            <a:r>
              <a:rPr dirty="0" sz="1000" spc="-75">
                <a:latin typeface="Cambria"/>
                <a:cs typeface="Cambria"/>
              </a:rPr>
              <a:t> </a:t>
            </a:r>
            <a:r>
              <a:rPr dirty="0" sz="1000" spc="-5">
                <a:latin typeface="Cambria"/>
                <a:cs typeface="Cambria"/>
              </a:rPr>
              <a:t>𝑘𝑖𝑝</a:t>
            </a:r>
            <a:endParaRPr sz="1000">
              <a:latin typeface="Cambria"/>
              <a:cs typeface="Cambria"/>
            </a:endParaRPr>
          </a:p>
          <a:p>
            <a:pPr marL="25400">
              <a:lnSpc>
                <a:spcPct val="100000"/>
              </a:lnSpc>
              <a:spcBef>
                <a:spcPts val="720"/>
              </a:spcBef>
              <a:tabLst>
                <a:tab pos="227965" algn="l"/>
              </a:tabLst>
            </a:pPr>
            <a:r>
              <a:rPr dirty="0" sz="1000" spc="-5">
                <a:latin typeface="Arial"/>
                <a:cs typeface="Arial"/>
              </a:rPr>
              <a:t>–	</a:t>
            </a:r>
            <a:r>
              <a:rPr dirty="0" sz="1000" spc="85">
                <a:latin typeface="Cambria"/>
                <a:cs typeface="Cambria"/>
              </a:rPr>
              <a:t>𝑒</a:t>
            </a:r>
            <a:r>
              <a:rPr dirty="0" baseline="27777" sz="1050" spc="127">
                <a:latin typeface="Cambria"/>
                <a:cs typeface="Cambria"/>
              </a:rPr>
              <a:t>,</a:t>
            </a:r>
            <a:r>
              <a:rPr dirty="0" baseline="27777" sz="1050" spc="232">
                <a:latin typeface="Cambria"/>
                <a:cs typeface="Cambria"/>
              </a:rPr>
              <a:t> </a:t>
            </a:r>
            <a:r>
              <a:rPr dirty="0" sz="1000" spc="190">
                <a:latin typeface="Cambria"/>
                <a:cs typeface="Cambria"/>
              </a:rPr>
              <a:t>=</a:t>
            </a:r>
            <a:r>
              <a:rPr dirty="0" sz="1000" spc="70">
                <a:latin typeface="Cambria"/>
                <a:cs typeface="Cambria"/>
              </a:rPr>
              <a:t> </a:t>
            </a:r>
            <a:r>
              <a:rPr dirty="0" sz="1000" spc="30">
                <a:latin typeface="Cambria"/>
                <a:cs typeface="Cambria"/>
              </a:rPr>
              <a:t>𝑒</a:t>
            </a:r>
            <a:r>
              <a:rPr dirty="0" baseline="-15873" sz="1050" spc="44">
                <a:latin typeface="Cambria"/>
                <a:cs typeface="Cambria"/>
              </a:rPr>
              <a:t>hp</a:t>
            </a:r>
            <a:r>
              <a:rPr dirty="0" baseline="-15873" sz="1050" spc="179">
                <a:latin typeface="Cambria"/>
                <a:cs typeface="Cambria"/>
              </a:rPr>
              <a:t> </a:t>
            </a:r>
            <a:r>
              <a:rPr dirty="0" sz="1000" spc="190">
                <a:latin typeface="Cambria"/>
                <a:cs typeface="Cambria"/>
              </a:rPr>
              <a:t>−</a:t>
            </a:r>
            <a:r>
              <a:rPr dirty="0" sz="1000" spc="10">
                <a:latin typeface="Cambria"/>
                <a:cs typeface="Cambria"/>
              </a:rPr>
              <a:t> </a:t>
            </a:r>
            <a:r>
              <a:rPr dirty="0" sz="1000" spc="5">
                <a:latin typeface="Cambria"/>
                <a:cs typeface="Cambria"/>
              </a:rPr>
              <a:t>𝑒</a:t>
            </a:r>
            <a:r>
              <a:rPr dirty="0" baseline="-15873" sz="1050" spc="7">
                <a:latin typeface="Cambria"/>
                <a:cs typeface="Cambria"/>
              </a:rPr>
              <a:t>e</a:t>
            </a:r>
            <a:r>
              <a:rPr dirty="0" baseline="-15873" sz="1050" spc="30">
                <a:latin typeface="Cambria"/>
                <a:cs typeface="Cambria"/>
              </a:rPr>
              <a:t> </a:t>
            </a:r>
            <a:r>
              <a:rPr dirty="0" sz="1000" spc="190">
                <a:latin typeface="Cambria"/>
                <a:cs typeface="Cambria"/>
              </a:rPr>
              <a:t>=</a:t>
            </a:r>
            <a:r>
              <a:rPr dirty="0" sz="1000" spc="50">
                <a:latin typeface="Cambria"/>
                <a:cs typeface="Cambria"/>
              </a:rPr>
              <a:t> </a:t>
            </a:r>
            <a:r>
              <a:rPr dirty="0" sz="1000" spc="-5">
                <a:latin typeface="Cambria"/>
                <a:cs typeface="Cambria"/>
              </a:rPr>
              <a:t>30.775𝑖𝑛</a:t>
            </a:r>
            <a:r>
              <a:rPr dirty="0" sz="1000" spc="5">
                <a:latin typeface="Cambria"/>
                <a:cs typeface="Cambria"/>
              </a:rPr>
              <a:t> </a:t>
            </a:r>
            <a:r>
              <a:rPr dirty="0" sz="1000" spc="190">
                <a:latin typeface="Cambria"/>
                <a:cs typeface="Cambria"/>
              </a:rPr>
              <a:t>−</a:t>
            </a:r>
            <a:r>
              <a:rPr dirty="0" sz="1000" spc="10">
                <a:latin typeface="Cambria"/>
                <a:cs typeface="Cambria"/>
              </a:rPr>
              <a:t> </a:t>
            </a:r>
            <a:r>
              <a:rPr dirty="0" sz="1000" spc="20">
                <a:latin typeface="Cambria"/>
                <a:cs typeface="Cambria"/>
              </a:rPr>
              <a:t>(−26.813𝑖𝑛))</a:t>
            </a:r>
            <a:r>
              <a:rPr dirty="0" sz="1000" spc="60">
                <a:latin typeface="Cambria"/>
                <a:cs typeface="Cambria"/>
              </a:rPr>
              <a:t> </a:t>
            </a:r>
            <a:r>
              <a:rPr dirty="0" sz="1000" spc="190">
                <a:latin typeface="Cambria"/>
                <a:cs typeface="Cambria"/>
              </a:rPr>
              <a:t>=</a:t>
            </a:r>
            <a:r>
              <a:rPr dirty="0" sz="1000" spc="50">
                <a:latin typeface="Cambria"/>
                <a:cs typeface="Cambria"/>
              </a:rPr>
              <a:t> </a:t>
            </a:r>
            <a:r>
              <a:rPr dirty="0" sz="1000" spc="-5">
                <a:latin typeface="Cambria"/>
                <a:cs typeface="Cambria"/>
              </a:rPr>
              <a:t>57.588</a:t>
            </a:r>
            <a:r>
              <a:rPr dirty="0" sz="1000" spc="5">
                <a:latin typeface="Cambria"/>
                <a:cs typeface="Cambria"/>
              </a:rPr>
              <a:t> </a:t>
            </a:r>
            <a:r>
              <a:rPr dirty="0" sz="1000" spc="-5">
                <a:latin typeface="Cambria"/>
                <a:cs typeface="Cambria"/>
              </a:rPr>
              <a:t>𝑖𝑛</a:t>
            </a:r>
            <a:endParaRPr sz="1000">
              <a:latin typeface="Cambria"/>
              <a:cs typeface="Cambria"/>
            </a:endParaRPr>
          </a:p>
          <a:p>
            <a:pPr marL="25400">
              <a:lnSpc>
                <a:spcPct val="100000"/>
              </a:lnSpc>
              <a:spcBef>
                <a:spcPts val="525"/>
              </a:spcBef>
              <a:tabLst>
                <a:tab pos="227965" algn="l"/>
              </a:tabLst>
            </a:pPr>
            <a:r>
              <a:rPr dirty="0" sz="1000" spc="-5">
                <a:latin typeface="Arial"/>
                <a:cs typeface="Arial"/>
              </a:rPr>
              <a:t>–	</a:t>
            </a:r>
            <a:r>
              <a:rPr dirty="0" sz="1000" spc="-5">
                <a:latin typeface="Cambria"/>
                <a:cs typeface="Cambria"/>
              </a:rPr>
              <a:t>𝑏 </a:t>
            </a:r>
            <a:r>
              <a:rPr dirty="0" sz="1000" spc="190">
                <a:latin typeface="Cambria"/>
                <a:cs typeface="Cambria"/>
              </a:rPr>
              <a:t>=</a:t>
            </a:r>
            <a:r>
              <a:rPr dirty="0" sz="1000" spc="-80">
                <a:latin typeface="Cambria"/>
                <a:cs typeface="Cambria"/>
              </a:rPr>
              <a:t> </a:t>
            </a:r>
            <a:r>
              <a:rPr dirty="0" sz="1000" spc="-5">
                <a:latin typeface="Cambria"/>
                <a:cs typeface="Cambria"/>
              </a:rPr>
              <a:t>0.4</a:t>
            </a:r>
            <a:endParaRPr sz="1000">
              <a:latin typeface="Cambria"/>
              <a:cs typeface="Cambria"/>
            </a:endParaRPr>
          </a:p>
          <a:p>
            <a:pPr marL="608965">
              <a:lnSpc>
                <a:spcPts val="585"/>
              </a:lnSpc>
              <a:spcBef>
                <a:spcPts val="375"/>
              </a:spcBef>
            </a:pPr>
            <a:r>
              <a:rPr dirty="0" sz="600" spc="90">
                <a:latin typeface="Cambria"/>
                <a:cs typeface="Cambria"/>
              </a:rPr>
              <a:t>l</a:t>
            </a:r>
            <a:endParaRPr sz="600">
              <a:latin typeface="Cambria"/>
              <a:cs typeface="Cambria"/>
            </a:endParaRPr>
          </a:p>
          <a:p>
            <a:pPr marL="25400">
              <a:lnSpc>
                <a:spcPts val="1065"/>
              </a:lnSpc>
            </a:pPr>
            <a:r>
              <a:rPr dirty="0" sz="1000" spc="-5">
                <a:latin typeface="Arial"/>
                <a:cs typeface="Arial"/>
              </a:rPr>
              <a:t>–</a:t>
            </a:r>
            <a:endParaRPr sz="1000">
              <a:latin typeface="Arial"/>
              <a:cs typeface="Arial"/>
            </a:endParaRPr>
          </a:p>
        </p:txBody>
      </p:sp>
      <p:sp>
        <p:nvSpPr>
          <p:cNvPr id="125" name="object 125"/>
          <p:cNvSpPr/>
          <p:nvPr/>
        </p:nvSpPr>
        <p:spPr>
          <a:xfrm>
            <a:off x="1562100" y="8091678"/>
            <a:ext cx="154305" cy="0"/>
          </a:xfrm>
          <a:custGeom>
            <a:avLst/>
            <a:gdLst/>
            <a:ahLst/>
            <a:cxnLst/>
            <a:rect l="l" t="t" r="r" b="b"/>
            <a:pathLst>
              <a:path w="154305" h="0">
                <a:moveTo>
                  <a:pt x="0" y="0"/>
                </a:moveTo>
                <a:lnTo>
                  <a:pt x="153924" y="0"/>
                </a:lnTo>
              </a:path>
            </a:pathLst>
          </a:custGeom>
          <a:ln w="7619">
            <a:solidFill>
              <a:srgbClr val="000000"/>
            </a:solidFill>
          </a:ln>
        </p:spPr>
        <p:txBody>
          <a:bodyPr wrap="square" lIns="0" tIns="0" rIns="0" bIns="0" rtlCol="0"/>
          <a:lstStyle/>
          <a:p/>
        </p:txBody>
      </p:sp>
      <p:sp>
        <p:nvSpPr>
          <p:cNvPr id="126" name="object 126"/>
          <p:cNvSpPr/>
          <p:nvPr/>
        </p:nvSpPr>
        <p:spPr>
          <a:xfrm>
            <a:off x="1891283" y="7984235"/>
            <a:ext cx="494030" cy="85725"/>
          </a:xfrm>
          <a:custGeom>
            <a:avLst/>
            <a:gdLst/>
            <a:ahLst/>
            <a:cxnLst/>
            <a:rect l="l" t="t" r="r" b="b"/>
            <a:pathLst>
              <a:path w="494030" h="85725">
                <a:moveTo>
                  <a:pt x="466344" y="85344"/>
                </a:moveTo>
                <a:lnTo>
                  <a:pt x="466344" y="82296"/>
                </a:lnTo>
                <a:lnTo>
                  <a:pt x="472440" y="80772"/>
                </a:lnTo>
                <a:lnTo>
                  <a:pt x="478536" y="76200"/>
                </a:lnTo>
                <a:lnTo>
                  <a:pt x="486156" y="42672"/>
                </a:lnTo>
                <a:lnTo>
                  <a:pt x="485870" y="35194"/>
                </a:lnTo>
                <a:lnTo>
                  <a:pt x="464820" y="3048"/>
                </a:lnTo>
                <a:lnTo>
                  <a:pt x="466344" y="0"/>
                </a:lnTo>
                <a:lnTo>
                  <a:pt x="492442" y="27813"/>
                </a:lnTo>
                <a:lnTo>
                  <a:pt x="493776" y="42672"/>
                </a:lnTo>
                <a:lnTo>
                  <a:pt x="493466" y="50387"/>
                </a:lnTo>
                <a:lnTo>
                  <a:pt x="472892" y="83605"/>
                </a:lnTo>
                <a:lnTo>
                  <a:pt x="466344" y="85344"/>
                </a:lnTo>
                <a:close/>
              </a:path>
              <a:path w="494030" h="85725">
                <a:moveTo>
                  <a:pt x="27431" y="85344"/>
                </a:moveTo>
                <a:lnTo>
                  <a:pt x="1333" y="57531"/>
                </a:lnTo>
                <a:lnTo>
                  <a:pt x="0" y="42672"/>
                </a:lnTo>
                <a:lnTo>
                  <a:pt x="309" y="34956"/>
                </a:lnTo>
                <a:lnTo>
                  <a:pt x="20883" y="1952"/>
                </a:lnTo>
                <a:lnTo>
                  <a:pt x="27431" y="0"/>
                </a:lnTo>
                <a:lnTo>
                  <a:pt x="28956" y="3048"/>
                </a:lnTo>
                <a:lnTo>
                  <a:pt x="21335" y="6096"/>
                </a:lnTo>
                <a:lnTo>
                  <a:pt x="15239" y="10668"/>
                </a:lnTo>
                <a:lnTo>
                  <a:pt x="7619" y="42672"/>
                </a:lnTo>
                <a:lnTo>
                  <a:pt x="7908" y="50387"/>
                </a:lnTo>
                <a:lnTo>
                  <a:pt x="27431" y="82296"/>
                </a:lnTo>
                <a:lnTo>
                  <a:pt x="27431" y="85344"/>
                </a:lnTo>
                <a:close/>
              </a:path>
            </a:pathLst>
          </a:custGeom>
          <a:solidFill>
            <a:srgbClr val="000000"/>
          </a:solidFill>
        </p:spPr>
        <p:txBody>
          <a:bodyPr wrap="square" lIns="0" tIns="0" rIns="0" bIns="0" rtlCol="0"/>
          <a:lstStyle/>
          <a:p/>
        </p:txBody>
      </p:sp>
      <p:sp>
        <p:nvSpPr>
          <p:cNvPr id="127" name="object 127"/>
          <p:cNvSpPr/>
          <p:nvPr/>
        </p:nvSpPr>
        <p:spPr>
          <a:xfrm>
            <a:off x="2401823" y="7984235"/>
            <a:ext cx="440690" cy="85725"/>
          </a:xfrm>
          <a:custGeom>
            <a:avLst/>
            <a:gdLst/>
            <a:ahLst/>
            <a:cxnLst/>
            <a:rect l="l" t="t" r="r" b="b"/>
            <a:pathLst>
              <a:path w="440689" h="85725">
                <a:moveTo>
                  <a:pt x="413004" y="85344"/>
                </a:moveTo>
                <a:lnTo>
                  <a:pt x="413004" y="82296"/>
                </a:lnTo>
                <a:lnTo>
                  <a:pt x="419100" y="80772"/>
                </a:lnTo>
                <a:lnTo>
                  <a:pt x="425196" y="76200"/>
                </a:lnTo>
                <a:lnTo>
                  <a:pt x="432816" y="42672"/>
                </a:lnTo>
                <a:lnTo>
                  <a:pt x="432530" y="35194"/>
                </a:lnTo>
                <a:lnTo>
                  <a:pt x="411480" y="3048"/>
                </a:lnTo>
                <a:lnTo>
                  <a:pt x="413004" y="0"/>
                </a:lnTo>
                <a:lnTo>
                  <a:pt x="439102" y="27813"/>
                </a:lnTo>
                <a:lnTo>
                  <a:pt x="440436" y="42672"/>
                </a:lnTo>
                <a:lnTo>
                  <a:pt x="440126" y="50387"/>
                </a:lnTo>
                <a:lnTo>
                  <a:pt x="419552" y="83605"/>
                </a:lnTo>
                <a:lnTo>
                  <a:pt x="413004" y="85344"/>
                </a:lnTo>
                <a:close/>
              </a:path>
              <a:path w="440689" h="85725">
                <a:moveTo>
                  <a:pt x="27432" y="85344"/>
                </a:moveTo>
                <a:lnTo>
                  <a:pt x="1333" y="57531"/>
                </a:lnTo>
                <a:lnTo>
                  <a:pt x="0" y="42672"/>
                </a:lnTo>
                <a:lnTo>
                  <a:pt x="309" y="34956"/>
                </a:lnTo>
                <a:lnTo>
                  <a:pt x="20883" y="1952"/>
                </a:lnTo>
                <a:lnTo>
                  <a:pt x="27432" y="0"/>
                </a:lnTo>
                <a:lnTo>
                  <a:pt x="28956" y="3048"/>
                </a:lnTo>
                <a:lnTo>
                  <a:pt x="21336" y="6096"/>
                </a:lnTo>
                <a:lnTo>
                  <a:pt x="15240" y="10668"/>
                </a:lnTo>
                <a:lnTo>
                  <a:pt x="7620" y="42672"/>
                </a:lnTo>
                <a:lnTo>
                  <a:pt x="7908" y="50387"/>
                </a:lnTo>
                <a:lnTo>
                  <a:pt x="27432" y="82296"/>
                </a:lnTo>
                <a:lnTo>
                  <a:pt x="27432" y="85344"/>
                </a:lnTo>
                <a:close/>
              </a:path>
            </a:pathLst>
          </a:custGeom>
          <a:solidFill>
            <a:srgbClr val="000000"/>
          </a:solidFill>
        </p:spPr>
        <p:txBody>
          <a:bodyPr wrap="square" lIns="0" tIns="0" rIns="0" bIns="0" rtlCol="0"/>
          <a:lstStyle/>
          <a:p/>
        </p:txBody>
      </p:sp>
      <p:sp>
        <p:nvSpPr>
          <p:cNvPr id="128" name="object 128"/>
          <p:cNvSpPr txBox="1"/>
          <p:nvPr/>
        </p:nvSpPr>
        <p:spPr>
          <a:xfrm>
            <a:off x="1276073" y="7913658"/>
            <a:ext cx="1574165" cy="177800"/>
          </a:xfrm>
          <a:prstGeom prst="rect">
            <a:avLst/>
          </a:prstGeom>
        </p:spPr>
        <p:txBody>
          <a:bodyPr wrap="square" lIns="0" tIns="12065" rIns="0" bIns="0" rtlCol="0" vert="horz">
            <a:spAutoFit/>
          </a:bodyPr>
          <a:lstStyle/>
          <a:p>
            <a:pPr marL="25400">
              <a:lnSpc>
                <a:spcPct val="100000"/>
              </a:lnSpc>
              <a:spcBef>
                <a:spcPts val="95"/>
              </a:spcBef>
            </a:pPr>
            <a:r>
              <a:rPr dirty="0" baseline="-33333" sz="1500" spc="-7">
                <a:latin typeface="Cambria"/>
                <a:cs typeface="Cambria"/>
              </a:rPr>
              <a:t>𝑁 </a:t>
            </a:r>
            <a:r>
              <a:rPr dirty="0" baseline="-33333" sz="1500" spc="284">
                <a:latin typeface="Cambria"/>
                <a:cs typeface="Cambria"/>
              </a:rPr>
              <a:t>= </a:t>
            </a:r>
            <a:r>
              <a:rPr dirty="0" sz="700" spc="70">
                <a:latin typeface="Cambria"/>
                <a:cs typeface="Cambria"/>
              </a:rPr>
              <a:t>Pe </a:t>
            </a:r>
            <a:r>
              <a:rPr dirty="0" baseline="-33333" sz="1500" spc="284">
                <a:latin typeface="Cambria"/>
                <a:cs typeface="Cambria"/>
              </a:rPr>
              <a:t>= </a:t>
            </a:r>
            <a:r>
              <a:rPr dirty="0" sz="700" spc="40">
                <a:latin typeface="Cambria"/>
                <a:cs typeface="Cambria"/>
              </a:rPr>
              <a:t>664.52kip</a:t>
            </a:r>
            <a:r>
              <a:rPr dirty="0" sz="700" spc="55">
                <a:latin typeface="Cambria"/>
                <a:cs typeface="Cambria"/>
              </a:rPr>
              <a:t> </a:t>
            </a:r>
            <a:r>
              <a:rPr dirty="0" sz="700" spc="35">
                <a:latin typeface="Cambria"/>
                <a:cs typeface="Cambria"/>
              </a:rPr>
              <a:t>57.588in</a:t>
            </a:r>
            <a:endParaRPr sz="700">
              <a:latin typeface="Cambria"/>
              <a:cs typeface="Cambria"/>
            </a:endParaRPr>
          </a:p>
        </p:txBody>
      </p:sp>
      <p:sp>
        <p:nvSpPr>
          <p:cNvPr id="129" name="object 129"/>
          <p:cNvSpPr txBox="1"/>
          <p:nvPr/>
        </p:nvSpPr>
        <p:spPr>
          <a:xfrm>
            <a:off x="1586462" y="8085871"/>
            <a:ext cx="1148715" cy="137160"/>
          </a:xfrm>
          <a:prstGeom prst="rect">
            <a:avLst/>
          </a:prstGeom>
        </p:spPr>
        <p:txBody>
          <a:bodyPr wrap="square" lIns="0" tIns="16510" rIns="0" bIns="0" rtlCol="0" vert="horz">
            <a:spAutoFit/>
          </a:bodyPr>
          <a:lstStyle/>
          <a:p>
            <a:pPr>
              <a:lnSpc>
                <a:spcPct val="100000"/>
              </a:lnSpc>
              <a:spcBef>
                <a:spcPts val="130"/>
              </a:spcBef>
              <a:tabLst>
                <a:tab pos="423545" algn="l"/>
              </a:tabLst>
            </a:pPr>
            <a:r>
              <a:rPr dirty="0" sz="700" spc="40">
                <a:latin typeface="Cambria"/>
                <a:cs typeface="Cambria"/>
              </a:rPr>
              <a:t>bL	(o.4)(162.995ft)</a:t>
            </a:r>
            <a:endParaRPr sz="700">
              <a:latin typeface="Cambria"/>
              <a:cs typeface="Cambria"/>
            </a:endParaRPr>
          </a:p>
        </p:txBody>
      </p:sp>
      <p:sp>
        <p:nvSpPr>
          <p:cNvPr id="130" name="object 130"/>
          <p:cNvSpPr/>
          <p:nvPr/>
        </p:nvSpPr>
        <p:spPr>
          <a:xfrm>
            <a:off x="1882140" y="8091678"/>
            <a:ext cx="966469" cy="0"/>
          </a:xfrm>
          <a:custGeom>
            <a:avLst/>
            <a:gdLst/>
            <a:ahLst/>
            <a:cxnLst/>
            <a:rect l="l" t="t" r="r" b="b"/>
            <a:pathLst>
              <a:path w="966469" h="0">
                <a:moveTo>
                  <a:pt x="0" y="0"/>
                </a:moveTo>
                <a:lnTo>
                  <a:pt x="966216" y="0"/>
                </a:lnTo>
              </a:path>
            </a:pathLst>
          </a:custGeom>
          <a:ln w="7619">
            <a:solidFill>
              <a:srgbClr val="000000"/>
            </a:solidFill>
          </a:ln>
        </p:spPr>
        <p:txBody>
          <a:bodyPr wrap="square" lIns="0" tIns="0" rIns="0" bIns="0" rtlCol="0"/>
          <a:lstStyle/>
          <a:p/>
        </p:txBody>
      </p:sp>
      <p:sp>
        <p:nvSpPr>
          <p:cNvPr id="131" name="object 131"/>
          <p:cNvSpPr/>
          <p:nvPr/>
        </p:nvSpPr>
        <p:spPr>
          <a:xfrm>
            <a:off x="2880360" y="7987283"/>
            <a:ext cx="304800" cy="208915"/>
          </a:xfrm>
          <a:custGeom>
            <a:avLst/>
            <a:gdLst/>
            <a:ahLst/>
            <a:cxnLst/>
            <a:rect l="l" t="t" r="r" b="b"/>
            <a:pathLst>
              <a:path w="304800" h="208915">
                <a:moveTo>
                  <a:pt x="259080" y="208788"/>
                </a:moveTo>
                <a:lnTo>
                  <a:pt x="257556" y="202692"/>
                </a:lnTo>
                <a:lnTo>
                  <a:pt x="265247" y="196977"/>
                </a:lnTo>
                <a:lnTo>
                  <a:pt x="272224" y="188976"/>
                </a:lnTo>
                <a:lnTo>
                  <a:pt x="287464" y="152709"/>
                </a:lnTo>
                <a:lnTo>
                  <a:pt x="292608" y="103632"/>
                </a:lnTo>
                <a:lnTo>
                  <a:pt x="292036" y="85939"/>
                </a:lnTo>
                <a:lnTo>
                  <a:pt x="283464" y="41148"/>
                </a:lnTo>
                <a:lnTo>
                  <a:pt x="257556" y="4572"/>
                </a:lnTo>
                <a:lnTo>
                  <a:pt x="259080" y="0"/>
                </a:lnTo>
                <a:lnTo>
                  <a:pt x="292608" y="38100"/>
                </a:lnTo>
                <a:lnTo>
                  <a:pt x="303966" y="85677"/>
                </a:lnTo>
                <a:lnTo>
                  <a:pt x="304800" y="103632"/>
                </a:lnTo>
                <a:lnTo>
                  <a:pt x="303966" y="121586"/>
                </a:lnTo>
                <a:lnTo>
                  <a:pt x="292608" y="169164"/>
                </a:lnTo>
                <a:lnTo>
                  <a:pt x="269033" y="202168"/>
                </a:lnTo>
                <a:lnTo>
                  <a:pt x="259080" y="208788"/>
                </a:lnTo>
                <a:close/>
              </a:path>
              <a:path w="304800" h="208915">
                <a:moveTo>
                  <a:pt x="45720" y="208788"/>
                </a:moveTo>
                <a:lnTo>
                  <a:pt x="12192" y="169164"/>
                </a:lnTo>
                <a:lnTo>
                  <a:pt x="833" y="121586"/>
                </a:lnTo>
                <a:lnTo>
                  <a:pt x="0" y="103632"/>
                </a:lnTo>
                <a:lnTo>
                  <a:pt x="833" y="85677"/>
                </a:lnTo>
                <a:lnTo>
                  <a:pt x="12192" y="38100"/>
                </a:lnTo>
                <a:lnTo>
                  <a:pt x="35980" y="5953"/>
                </a:lnTo>
                <a:lnTo>
                  <a:pt x="45720" y="0"/>
                </a:lnTo>
                <a:lnTo>
                  <a:pt x="47244" y="4572"/>
                </a:lnTo>
                <a:lnTo>
                  <a:pt x="39766" y="11144"/>
                </a:lnTo>
                <a:lnTo>
                  <a:pt x="33147" y="19431"/>
                </a:lnTo>
                <a:lnTo>
                  <a:pt x="17335" y="54554"/>
                </a:lnTo>
                <a:lnTo>
                  <a:pt x="12192" y="103632"/>
                </a:lnTo>
                <a:lnTo>
                  <a:pt x="12763" y="121324"/>
                </a:lnTo>
                <a:lnTo>
                  <a:pt x="21336" y="166116"/>
                </a:lnTo>
                <a:lnTo>
                  <a:pt x="47244" y="202692"/>
                </a:lnTo>
                <a:lnTo>
                  <a:pt x="45720" y="208788"/>
                </a:lnTo>
                <a:close/>
              </a:path>
            </a:pathLst>
          </a:custGeom>
          <a:solidFill>
            <a:srgbClr val="000000"/>
          </a:solidFill>
        </p:spPr>
        <p:txBody>
          <a:bodyPr wrap="square" lIns="0" tIns="0" rIns="0" bIns="0" rtlCol="0"/>
          <a:lstStyle/>
          <a:p/>
        </p:txBody>
      </p:sp>
      <p:sp>
        <p:nvSpPr>
          <p:cNvPr id="132" name="object 132"/>
          <p:cNvSpPr/>
          <p:nvPr/>
        </p:nvSpPr>
        <p:spPr>
          <a:xfrm>
            <a:off x="2932176" y="8091678"/>
            <a:ext cx="201295" cy="0"/>
          </a:xfrm>
          <a:custGeom>
            <a:avLst/>
            <a:gdLst/>
            <a:ahLst/>
            <a:cxnLst/>
            <a:rect l="l" t="t" r="r" b="b"/>
            <a:pathLst>
              <a:path w="201294" h="0">
                <a:moveTo>
                  <a:pt x="0" y="0"/>
                </a:moveTo>
                <a:lnTo>
                  <a:pt x="201167" y="0"/>
                </a:lnTo>
              </a:path>
            </a:pathLst>
          </a:custGeom>
          <a:ln w="7619">
            <a:solidFill>
              <a:srgbClr val="000000"/>
            </a:solidFill>
          </a:ln>
        </p:spPr>
        <p:txBody>
          <a:bodyPr wrap="square" lIns="0" tIns="0" rIns="0" bIns="0" rtlCol="0"/>
          <a:lstStyle/>
          <a:p/>
        </p:txBody>
      </p:sp>
      <p:sp>
        <p:nvSpPr>
          <p:cNvPr id="133" name="object 133"/>
          <p:cNvSpPr txBox="1"/>
          <p:nvPr/>
        </p:nvSpPr>
        <p:spPr>
          <a:xfrm>
            <a:off x="2908306" y="7988389"/>
            <a:ext cx="979169" cy="234950"/>
          </a:xfrm>
          <a:prstGeom prst="rect">
            <a:avLst/>
          </a:prstGeom>
        </p:spPr>
        <p:txBody>
          <a:bodyPr wrap="square" lIns="0" tIns="12065" rIns="0" bIns="0" rtlCol="0" vert="horz">
            <a:spAutoFit/>
          </a:bodyPr>
          <a:lstStyle/>
          <a:p>
            <a:pPr marL="49530">
              <a:lnSpc>
                <a:spcPts val="1000"/>
              </a:lnSpc>
              <a:spcBef>
                <a:spcPts val="95"/>
              </a:spcBef>
            </a:pPr>
            <a:r>
              <a:rPr dirty="0" baseline="47619" sz="1050" spc="165">
                <a:latin typeface="Cambria"/>
                <a:cs typeface="Cambria"/>
              </a:rPr>
              <a:t>1ft </a:t>
            </a:r>
            <a:r>
              <a:rPr dirty="0" sz="1000" spc="190">
                <a:latin typeface="Cambria"/>
                <a:cs typeface="Cambria"/>
              </a:rPr>
              <a:t>=</a:t>
            </a:r>
            <a:r>
              <a:rPr dirty="0" sz="1000" spc="-90">
                <a:latin typeface="Cambria"/>
                <a:cs typeface="Cambria"/>
              </a:rPr>
              <a:t> </a:t>
            </a:r>
            <a:r>
              <a:rPr dirty="0" sz="1000" spc="-5">
                <a:latin typeface="Cambria"/>
                <a:cs typeface="Cambria"/>
              </a:rPr>
              <a:t>48.91𝑘𝑖𝑝</a:t>
            </a:r>
            <a:endParaRPr sz="1000">
              <a:latin typeface="Cambria"/>
              <a:cs typeface="Cambria"/>
            </a:endParaRPr>
          </a:p>
          <a:p>
            <a:pPr marL="25400">
              <a:lnSpc>
                <a:spcPts val="640"/>
              </a:lnSpc>
            </a:pPr>
            <a:r>
              <a:rPr dirty="0" sz="700" spc="45">
                <a:latin typeface="Cambria"/>
                <a:cs typeface="Cambria"/>
              </a:rPr>
              <a:t>12in</a:t>
            </a:r>
            <a:endParaRPr sz="700">
              <a:latin typeface="Cambria"/>
              <a:cs typeface="Cambria"/>
            </a:endParaRPr>
          </a:p>
        </p:txBody>
      </p:sp>
      <p:sp>
        <p:nvSpPr>
          <p:cNvPr id="134" name="object 134"/>
          <p:cNvSpPr txBox="1"/>
          <p:nvPr/>
        </p:nvSpPr>
        <p:spPr>
          <a:xfrm>
            <a:off x="1098766" y="8305373"/>
            <a:ext cx="290830" cy="177800"/>
          </a:xfrm>
          <a:prstGeom prst="rect">
            <a:avLst/>
          </a:prstGeom>
        </p:spPr>
        <p:txBody>
          <a:bodyPr wrap="square" lIns="0" tIns="12065" rIns="0" bIns="0" rtlCol="0" vert="horz">
            <a:spAutoFit/>
          </a:bodyPr>
          <a:lstStyle/>
          <a:p>
            <a:pPr>
              <a:lnSpc>
                <a:spcPct val="100000"/>
              </a:lnSpc>
              <a:spcBef>
                <a:spcPts val="95"/>
              </a:spcBef>
              <a:tabLst>
                <a:tab pos="202565" algn="l"/>
              </a:tabLst>
            </a:pPr>
            <a:r>
              <a:rPr dirty="0" sz="1000" spc="-5">
                <a:latin typeface="Arial"/>
                <a:cs typeface="Arial"/>
              </a:rPr>
              <a:t>–</a:t>
            </a:r>
            <a:r>
              <a:rPr dirty="0" sz="1000" spc="-5">
                <a:latin typeface="Arial"/>
                <a:cs typeface="Arial"/>
              </a:rPr>
              <a:t>	</a:t>
            </a:r>
            <a:r>
              <a:rPr dirty="0" sz="1000" spc="-5">
                <a:latin typeface="Cambria"/>
                <a:cs typeface="Cambria"/>
              </a:rPr>
              <a:t>∆</a:t>
            </a:r>
            <a:endParaRPr sz="1000">
              <a:latin typeface="Cambria"/>
              <a:cs typeface="Cambria"/>
            </a:endParaRPr>
          </a:p>
        </p:txBody>
      </p:sp>
      <p:sp>
        <p:nvSpPr>
          <p:cNvPr id="135" name="object 135"/>
          <p:cNvSpPr txBox="1"/>
          <p:nvPr/>
        </p:nvSpPr>
        <p:spPr>
          <a:xfrm>
            <a:off x="1377702" y="8364797"/>
            <a:ext cx="115570" cy="137160"/>
          </a:xfrm>
          <a:prstGeom prst="rect">
            <a:avLst/>
          </a:prstGeom>
        </p:spPr>
        <p:txBody>
          <a:bodyPr wrap="square" lIns="0" tIns="16510" rIns="0" bIns="0" rtlCol="0" vert="horz">
            <a:spAutoFit/>
          </a:bodyPr>
          <a:lstStyle/>
          <a:p>
            <a:pPr>
              <a:lnSpc>
                <a:spcPct val="100000"/>
              </a:lnSpc>
              <a:spcBef>
                <a:spcPts val="130"/>
              </a:spcBef>
            </a:pPr>
            <a:r>
              <a:rPr dirty="0" sz="700" spc="60">
                <a:latin typeface="Cambria"/>
                <a:cs typeface="Cambria"/>
              </a:rPr>
              <a:t>h</a:t>
            </a:r>
            <a:r>
              <a:rPr dirty="0" sz="700" spc="50">
                <a:latin typeface="Cambria"/>
                <a:cs typeface="Cambria"/>
              </a:rPr>
              <a:t>s</a:t>
            </a:r>
            <a:endParaRPr sz="700">
              <a:latin typeface="Cambria"/>
              <a:cs typeface="Cambria"/>
            </a:endParaRPr>
          </a:p>
        </p:txBody>
      </p:sp>
      <p:sp>
        <p:nvSpPr>
          <p:cNvPr id="136" name="object 136"/>
          <p:cNvSpPr/>
          <p:nvPr/>
        </p:nvSpPr>
        <p:spPr>
          <a:xfrm>
            <a:off x="1684020" y="8287511"/>
            <a:ext cx="347980" cy="111760"/>
          </a:xfrm>
          <a:custGeom>
            <a:avLst/>
            <a:gdLst/>
            <a:ahLst/>
            <a:cxnLst/>
            <a:rect l="l" t="t" r="r" b="b"/>
            <a:pathLst>
              <a:path w="347980" h="111759">
                <a:moveTo>
                  <a:pt x="318515" y="111252"/>
                </a:moveTo>
                <a:lnTo>
                  <a:pt x="316991" y="108204"/>
                </a:lnTo>
                <a:lnTo>
                  <a:pt x="324612" y="105156"/>
                </a:lnTo>
                <a:lnTo>
                  <a:pt x="330708" y="99060"/>
                </a:lnTo>
                <a:lnTo>
                  <a:pt x="333756" y="89916"/>
                </a:lnTo>
                <a:lnTo>
                  <a:pt x="336637" y="82748"/>
                </a:lnTo>
                <a:lnTo>
                  <a:pt x="338518" y="74866"/>
                </a:lnTo>
                <a:lnTo>
                  <a:pt x="339542" y="66127"/>
                </a:lnTo>
                <a:lnTo>
                  <a:pt x="339852" y="56388"/>
                </a:lnTo>
                <a:lnTo>
                  <a:pt x="339542" y="46410"/>
                </a:lnTo>
                <a:lnTo>
                  <a:pt x="338518" y="37147"/>
                </a:lnTo>
                <a:lnTo>
                  <a:pt x="336637" y="28741"/>
                </a:lnTo>
                <a:lnTo>
                  <a:pt x="333756" y="21336"/>
                </a:lnTo>
                <a:lnTo>
                  <a:pt x="330708" y="12192"/>
                </a:lnTo>
                <a:lnTo>
                  <a:pt x="324612" y="6096"/>
                </a:lnTo>
                <a:lnTo>
                  <a:pt x="316991" y="3048"/>
                </a:lnTo>
                <a:lnTo>
                  <a:pt x="318515" y="0"/>
                </a:lnTo>
                <a:lnTo>
                  <a:pt x="345948" y="35433"/>
                </a:lnTo>
                <a:lnTo>
                  <a:pt x="347472" y="54864"/>
                </a:lnTo>
                <a:lnTo>
                  <a:pt x="347138" y="65746"/>
                </a:lnTo>
                <a:lnTo>
                  <a:pt x="330898" y="104965"/>
                </a:lnTo>
                <a:lnTo>
                  <a:pt x="325064" y="109037"/>
                </a:lnTo>
                <a:lnTo>
                  <a:pt x="318515" y="111252"/>
                </a:lnTo>
                <a:close/>
              </a:path>
              <a:path w="347980" h="111759">
                <a:moveTo>
                  <a:pt x="28955" y="111252"/>
                </a:moveTo>
                <a:lnTo>
                  <a:pt x="1524" y="75628"/>
                </a:lnTo>
                <a:lnTo>
                  <a:pt x="0" y="54864"/>
                </a:lnTo>
                <a:lnTo>
                  <a:pt x="333" y="44862"/>
                </a:lnTo>
                <a:lnTo>
                  <a:pt x="16573" y="5715"/>
                </a:lnTo>
                <a:lnTo>
                  <a:pt x="28955" y="0"/>
                </a:lnTo>
                <a:lnTo>
                  <a:pt x="30479" y="3048"/>
                </a:lnTo>
                <a:lnTo>
                  <a:pt x="22859" y="6096"/>
                </a:lnTo>
                <a:lnTo>
                  <a:pt x="16763" y="12192"/>
                </a:lnTo>
                <a:lnTo>
                  <a:pt x="13715" y="21336"/>
                </a:lnTo>
                <a:lnTo>
                  <a:pt x="10834" y="28741"/>
                </a:lnTo>
                <a:lnTo>
                  <a:pt x="8953" y="37147"/>
                </a:lnTo>
                <a:lnTo>
                  <a:pt x="7929" y="46410"/>
                </a:lnTo>
                <a:lnTo>
                  <a:pt x="7620" y="56388"/>
                </a:lnTo>
                <a:lnTo>
                  <a:pt x="7929" y="66127"/>
                </a:lnTo>
                <a:lnTo>
                  <a:pt x="8953" y="74866"/>
                </a:lnTo>
                <a:lnTo>
                  <a:pt x="10834" y="82748"/>
                </a:lnTo>
                <a:lnTo>
                  <a:pt x="13715" y="89916"/>
                </a:lnTo>
                <a:lnTo>
                  <a:pt x="16763" y="99060"/>
                </a:lnTo>
                <a:lnTo>
                  <a:pt x="22859" y="105156"/>
                </a:lnTo>
                <a:lnTo>
                  <a:pt x="30479" y="108204"/>
                </a:lnTo>
                <a:lnTo>
                  <a:pt x="28955" y="111252"/>
                </a:lnTo>
                <a:close/>
              </a:path>
            </a:pathLst>
          </a:custGeom>
          <a:solidFill>
            <a:srgbClr val="000000"/>
          </a:solidFill>
        </p:spPr>
        <p:txBody>
          <a:bodyPr wrap="square" lIns="0" tIns="0" rIns="0" bIns="0" rtlCol="0"/>
          <a:lstStyle/>
          <a:p/>
        </p:txBody>
      </p:sp>
      <p:sp>
        <p:nvSpPr>
          <p:cNvPr id="137" name="object 137"/>
          <p:cNvSpPr/>
          <p:nvPr/>
        </p:nvSpPr>
        <p:spPr>
          <a:xfrm>
            <a:off x="1616963" y="8408670"/>
            <a:ext cx="589915" cy="0"/>
          </a:xfrm>
          <a:custGeom>
            <a:avLst/>
            <a:gdLst/>
            <a:ahLst/>
            <a:cxnLst/>
            <a:rect l="l" t="t" r="r" b="b"/>
            <a:pathLst>
              <a:path w="589914" h="0">
                <a:moveTo>
                  <a:pt x="0" y="0"/>
                </a:moveTo>
                <a:lnTo>
                  <a:pt x="589787" y="0"/>
                </a:lnTo>
              </a:path>
            </a:pathLst>
          </a:custGeom>
          <a:ln w="7619">
            <a:solidFill>
              <a:srgbClr val="000000"/>
            </a:solidFill>
          </a:ln>
        </p:spPr>
        <p:txBody>
          <a:bodyPr wrap="square" lIns="0" tIns="0" rIns="0" bIns="0" rtlCol="0"/>
          <a:lstStyle/>
          <a:p/>
        </p:txBody>
      </p:sp>
      <p:sp>
        <p:nvSpPr>
          <p:cNvPr id="138" name="object 138"/>
          <p:cNvSpPr/>
          <p:nvPr/>
        </p:nvSpPr>
        <p:spPr>
          <a:xfrm>
            <a:off x="2357628" y="8408670"/>
            <a:ext cx="268605" cy="0"/>
          </a:xfrm>
          <a:custGeom>
            <a:avLst/>
            <a:gdLst/>
            <a:ahLst/>
            <a:cxnLst/>
            <a:rect l="l" t="t" r="r" b="b"/>
            <a:pathLst>
              <a:path w="268605" h="0">
                <a:moveTo>
                  <a:pt x="0" y="0"/>
                </a:moveTo>
                <a:lnTo>
                  <a:pt x="268223" y="0"/>
                </a:lnTo>
              </a:path>
            </a:pathLst>
          </a:custGeom>
          <a:ln w="7619">
            <a:solidFill>
              <a:srgbClr val="000000"/>
            </a:solidFill>
          </a:ln>
        </p:spPr>
        <p:txBody>
          <a:bodyPr wrap="square" lIns="0" tIns="0" rIns="0" bIns="0" rtlCol="0"/>
          <a:lstStyle/>
          <a:p/>
        </p:txBody>
      </p:sp>
      <p:sp>
        <p:nvSpPr>
          <p:cNvPr id="139" name="object 139"/>
          <p:cNvSpPr txBox="1"/>
          <p:nvPr/>
        </p:nvSpPr>
        <p:spPr>
          <a:xfrm>
            <a:off x="1449341" y="8230659"/>
            <a:ext cx="2954020" cy="177800"/>
          </a:xfrm>
          <a:prstGeom prst="rect">
            <a:avLst/>
          </a:prstGeom>
        </p:spPr>
        <p:txBody>
          <a:bodyPr wrap="square" lIns="0" tIns="29209" rIns="0" bIns="0" rtlCol="0" vert="horz">
            <a:spAutoFit/>
          </a:bodyPr>
          <a:lstStyle/>
          <a:p>
            <a:pPr marL="501015">
              <a:lnSpc>
                <a:spcPts val="295"/>
              </a:lnSpc>
              <a:spcBef>
                <a:spcPts val="229"/>
              </a:spcBef>
              <a:tabLst>
                <a:tab pos="709930" algn="l"/>
                <a:tab pos="1122680" algn="l"/>
                <a:tab pos="1887855" algn="l"/>
              </a:tabLst>
            </a:pPr>
            <a:r>
              <a:rPr dirty="0" sz="600" spc="20">
                <a:latin typeface="Cambria"/>
                <a:cs typeface="Cambria"/>
              </a:rPr>
              <a:t>2	3	2	2</a:t>
            </a:r>
            <a:endParaRPr sz="600">
              <a:latin typeface="Cambria"/>
              <a:cs typeface="Cambria"/>
            </a:endParaRPr>
          </a:p>
          <a:p>
            <a:pPr marL="38100">
              <a:lnSpc>
                <a:spcPts val="775"/>
              </a:lnSpc>
              <a:tabLst>
                <a:tab pos="2017395" algn="l"/>
              </a:tabLst>
            </a:pPr>
            <a:r>
              <a:rPr dirty="0" baseline="-33333" sz="1500" spc="284">
                <a:latin typeface="Cambria"/>
                <a:cs typeface="Cambria"/>
              </a:rPr>
              <a:t>= </a:t>
            </a:r>
            <a:r>
              <a:rPr dirty="0" sz="700" spc="55">
                <a:latin typeface="Cambria"/>
                <a:cs typeface="Cambria"/>
              </a:rPr>
              <a:t>b </a:t>
            </a:r>
            <a:r>
              <a:rPr dirty="0" sz="700" spc="100">
                <a:latin typeface="Cambria"/>
                <a:cs typeface="Cambria"/>
              </a:rPr>
              <a:t>3-4b   </a:t>
            </a:r>
            <a:r>
              <a:rPr dirty="0" sz="700" spc="55">
                <a:latin typeface="Cambria"/>
                <a:cs typeface="Cambria"/>
              </a:rPr>
              <a:t>NL  </a:t>
            </a:r>
            <a:r>
              <a:rPr dirty="0" baseline="-33333" sz="1500" spc="284">
                <a:latin typeface="Cambria"/>
                <a:cs typeface="Cambria"/>
              </a:rPr>
              <a:t>+ </a:t>
            </a:r>
            <a:r>
              <a:rPr dirty="0" sz="700" spc="55">
                <a:latin typeface="Cambria"/>
                <a:cs typeface="Cambria"/>
              </a:rPr>
              <a:t>Pe</a:t>
            </a:r>
            <a:r>
              <a:rPr dirty="0" baseline="-13888" sz="900" spc="82">
                <a:latin typeface="Cambria"/>
                <a:cs typeface="Cambria"/>
              </a:rPr>
              <a:t>e</a:t>
            </a:r>
            <a:r>
              <a:rPr dirty="0" sz="700" spc="55">
                <a:latin typeface="Cambria"/>
                <a:cs typeface="Cambria"/>
              </a:rPr>
              <a:t>L   </a:t>
            </a:r>
            <a:r>
              <a:rPr dirty="0" baseline="-33333" sz="1500" spc="284">
                <a:latin typeface="Cambria"/>
                <a:cs typeface="Cambria"/>
              </a:rPr>
              <a:t>= </a:t>
            </a:r>
            <a:r>
              <a:rPr dirty="0" sz="700" spc="30">
                <a:latin typeface="Cambria"/>
                <a:cs typeface="Cambria"/>
              </a:rPr>
              <a:t>o.4</a:t>
            </a:r>
            <a:r>
              <a:rPr dirty="0" sz="700" spc="120">
                <a:latin typeface="Cambria"/>
                <a:cs typeface="Cambria"/>
              </a:rPr>
              <a:t> </a:t>
            </a:r>
            <a:r>
              <a:rPr dirty="0" sz="700" spc="114">
                <a:latin typeface="Cambria"/>
                <a:cs typeface="Cambria"/>
              </a:rPr>
              <a:t>3-4</a:t>
            </a:r>
            <a:r>
              <a:rPr dirty="0" sz="700" spc="150">
                <a:latin typeface="Cambria"/>
                <a:cs typeface="Cambria"/>
              </a:rPr>
              <a:t> </a:t>
            </a:r>
            <a:r>
              <a:rPr dirty="0" sz="700" spc="30">
                <a:latin typeface="Cambria"/>
                <a:cs typeface="Cambria"/>
              </a:rPr>
              <a:t>o.4	</a:t>
            </a:r>
            <a:r>
              <a:rPr dirty="0" sz="700" spc="35">
                <a:latin typeface="Cambria"/>
                <a:cs typeface="Cambria"/>
              </a:rPr>
              <a:t>48.91kip</a:t>
            </a:r>
            <a:r>
              <a:rPr dirty="0" sz="700" spc="220">
                <a:latin typeface="Cambria"/>
                <a:cs typeface="Cambria"/>
              </a:rPr>
              <a:t> </a:t>
            </a:r>
            <a:r>
              <a:rPr dirty="0" sz="700" spc="50">
                <a:latin typeface="Cambria"/>
                <a:cs typeface="Cambria"/>
              </a:rPr>
              <a:t>162.995ft</a:t>
            </a:r>
            <a:endParaRPr sz="700">
              <a:latin typeface="Cambria"/>
              <a:cs typeface="Cambria"/>
            </a:endParaRPr>
          </a:p>
        </p:txBody>
      </p:sp>
      <p:sp>
        <p:nvSpPr>
          <p:cNvPr id="140" name="object 140"/>
          <p:cNvSpPr txBox="1"/>
          <p:nvPr/>
        </p:nvSpPr>
        <p:spPr>
          <a:xfrm>
            <a:off x="4392162" y="8245722"/>
            <a:ext cx="58419" cy="116839"/>
          </a:xfrm>
          <a:prstGeom prst="rect">
            <a:avLst/>
          </a:prstGeom>
        </p:spPr>
        <p:txBody>
          <a:bodyPr wrap="square" lIns="0" tIns="12700" rIns="0" bIns="0" rtlCol="0" vert="horz">
            <a:spAutoFit/>
          </a:bodyPr>
          <a:lstStyle/>
          <a:p>
            <a:pPr>
              <a:lnSpc>
                <a:spcPct val="100000"/>
              </a:lnSpc>
              <a:spcBef>
                <a:spcPts val="100"/>
              </a:spcBef>
            </a:pPr>
            <a:r>
              <a:rPr dirty="0" sz="600" spc="20">
                <a:latin typeface="Cambria"/>
                <a:cs typeface="Cambria"/>
              </a:rPr>
              <a:t>3</a:t>
            </a:r>
            <a:endParaRPr sz="600">
              <a:latin typeface="Cambria"/>
              <a:cs typeface="Cambria"/>
            </a:endParaRPr>
          </a:p>
        </p:txBody>
      </p:sp>
      <p:sp>
        <p:nvSpPr>
          <p:cNvPr id="141" name="object 141"/>
          <p:cNvSpPr txBox="1"/>
          <p:nvPr/>
        </p:nvSpPr>
        <p:spPr>
          <a:xfrm>
            <a:off x="1727198" y="8402873"/>
            <a:ext cx="2550795" cy="137160"/>
          </a:xfrm>
          <a:prstGeom prst="rect">
            <a:avLst/>
          </a:prstGeom>
        </p:spPr>
        <p:txBody>
          <a:bodyPr wrap="square" lIns="0" tIns="16510" rIns="0" bIns="0" rtlCol="0" vert="horz">
            <a:spAutoFit/>
          </a:bodyPr>
          <a:lstStyle/>
          <a:p>
            <a:pPr marL="25400">
              <a:lnSpc>
                <a:spcPct val="100000"/>
              </a:lnSpc>
              <a:spcBef>
                <a:spcPts val="130"/>
              </a:spcBef>
              <a:tabLst>
                <a:tab pos="631825" algn="l"/>
                <a:tab pos="1224280" algn="l"/>
              </a:tabLst>
            </a:pPr>
            <a:r>
              <a:rPr dirty="0" sz="700" spc="30">
                <a:latin typeface="Cambria"/>
                <a:cs typeface="Cambria"/>
              </a:rPr>
              <a:t>24 </a:t>
            </a:r>
            <a:r>
              <a:rPr dirty="0" sz="700" spc="130">
                <a:latin typeface="Cambria"/>
                <a:cs typeface="Cambria"/>
              </a:rPr>
              <a:t> </a:t>
            </a:r>
            <a:r>
              <a:rPr dirty="0" baseline="-13888" sz="900" spc="104">
                <a:latin typeface="Cambria"/>
                <a:cs typeface="Cambria"/>
              </a:rPr>
              <a:t>ci</a:t>
            </a:r>
            <a:r>
              <a:rPr dirty="0" sz="700" spc="70">
                <a:latin typeface="Cambria"/>
                <a:cs typeface="Cambria"/>
              </a:rPr>
              <a:t>l</a:t>
            </a:r>
            <a:r>
              <a:rPr dirty="0" baseline="-13888" sz="900" spc="104">
                <a:latin typeface="Cambria"/>
                <a:cs typeface="Cambria"/>
              </a:rPr>
              <a:t>x	</a:t>
            </a:r>
            <a:r>
              <a:rPr dirty="0" sz="700" spc="60">
                <a:latin typeface="Cambria"/>
                <a:cs typeface="Cambria"/>
              </a:rPr>
              <a:t>8E</a:t>
            </a:r>
            <a:r>
              <a:rPr dirty="0" baseline="-13888" sz="900" spc="89">
                <a:latin typeface="Cambria"/>
                <a:cs typeface="Cambria"/>
              </a:rPr>
              <a:t>ci</a:t>
            </a:r>
            <a:r>
              <a:rPr dirty="0" sz="700" spc="60">
                <a:latin typeface="Cambria"/>
                <a:cs typeface="Cambria"/>
              </a:rPr>
              <a:t>l</a:t>
            </a:r>
            <a:r>
              <a:rPr dirty="0" baseline="-13888" sz="900" spc="89">
                <a:latin typeface="Cambria"/>
                <a:cs typeface="Cambria"/>
              </a:rPr>
              <a:t>x	</a:t>
            </a:r>
            <a:r>
              <a:rPr dirty="0" sz="700" spc="30">
                <a:latin typeface="Cambria"/>
                <a:cs typeface="Cambria"/>
              </a:rPr>
              <a:t>24 </a:t>
            </a:r>
            <a:r>
              <a:rPr dirty="0" sz="700" spc="35">
                <a:latin typeface="Cambria"/>
                <a:cs typeface="Cambria"/>
              </a:rPr>
              <a:t>558o.731ksi</a:t>
            </a:r>
            <a:r>
              <a:rPr dirty="0" sz="700" spc="165">
                <a:latin typeface="Cambria"/>
                <a:cs typeface="Cambria"/>
              </a:rPr>
              <a:t> </a:t>
            </a:r>
            <a:r>
              <a:rPr dirty="0" sz="700" spc="40">
                <a:latin typeface="Cambria"/>
                <a:cs typeface="Cambria"/>
              </a:rPr>
              <a:t>734356.oin</a:t>
            </a:r>
            <a:r>
              <a:rPr dirty="0" baseline="18518" sz="900" spc="60">
                <a:latin typeface="Cambria"/>
                <a:cs typeface="Cambria"/>
              </a:rPr>
              <a:t>4</a:t>
            </a:r>
            <a:endParaRPr baseline="18518" sz="900">
              <a:latin typeface="Cambria"/>
              <a:cs typeface="Cambria"/>
            </a:endParaRPr>
          </a:p>
        </p:txBody>
      </p:sp>
      <p:sp>
        <p:nvSpPr>
          <p:cNvPr id="142" name="object 142"/>
          <p:cNvSpPr/>
          <p:nvPr/>
        </p:nvSpPr>
        <p:spPr>
          <a:xfrm>
            <a:off x="4471416" y="8304276"/>
            <a:ext cx="463550" cy="208915"/>
          </a:xfrm>
          <a:custGeom>
            <a:avLst/>
            <a:gdLst/>
            <a:ahLst/>
            <a:cxnLst/>
            <a:rect l="l" t="t" r="r" b="b"/>
            <a:pathLst>
              <a:path w="463550" h="208915">
                <a:moveTo>
                  <a:pt x="417576" y="208788"/>
                </a:moveTo>
                <a:lnTo>
                  <a:pt x="416052" y="202692"/>
                </a:lnTo>
                <a:lnTo>
                  <a:pt x="423743" y="196977"/>
                </a:lnTo>
                <a:lnTo>
                  <a:pt x="430720" y="188976"/>
                </a:lnTo>
                <a:lnTo>
                  <a:pt x="445960" y="152709"/>
                </a:lnTo>
                <a:lnTo>
                  <a:pt x="451104" y="103632"/>
                </a:lnTo>
                <a:lnTo>
                  <a:pt x="450532" y="85939"/>
                </a:lnTo>
                <a:lnTo>
                  <a:pt x="441960" y="41148"/>
                </a:lnTo>
                <a:lnTo>
                  <a:pt x="416052" y="4572"/>
                </a:lnTo>
                <a:lnTo>
                  <a:pt x="417576" y="0"/>
                </a:lnTo>
                <a:lnTo>
                  <a:pt x="451104" y="38100"/>
                </a:lnTo>
                <a:lnTo>
                  <a:pt x="462462" y="85677"/>
                </a:lnTo>
                <a:lnTo>
                  <a:pt x="463296" y="103632"/>
                </a:lnTo>
                <a:lnTo>
                  <a:pt x="462462" y="122229"/>
                </a:lnTo>
                <a:lnTo>
                  <a:pt x="451104" y="169164"/>
                </a:lnTo>
                <a:lnTo>
                  <a:pt x="427529" y="202168"/>
                </a:lnTo>
                <a:lnTo>
                  <a:pt x="417576" y="208788"/>
                </a:lnTo>
                <a:close/>
              </a:path>
              <a:path w="463550" h="208915">
                <a:moveTo>
                  <a:pt x="45719" y="208788"/>
                </a:moveTo>
                <a:lnTo>
                  <a:pt x="12191" y="169164"/>
                </a:lnTo>
                <a:lnTo>
                  <a:pt x="833" y="122229"/>
                </a:lnTo>
                <a:lnTo>
                  <a:pt x="0" y="103632"/>
                </a:lnTo>
                <a:lnTo>
                  <a:pt x="833" y="85677"/>
                </a:lnTo>
                <a:lnTo>
                  <a:pt x="12191" y="38100"/>
                </a:lnTo>
                <a:lnTo>
                  <a:pt x="35980" y="5953"/>
                </a:lnTo>
                <a:lnTo>
                  <a:pt x="45719" y="0"/>
                </a:lnTo>
                <a:lnTo>
                  <a:pt x="47243" y="4572"/>
                </a:lnTo>
                <a:lnTo>
                  <a:pt x="39766" y="11144"/>
                </a:lnTo>
                <a:lnTo>
                  <a:pt x="33147" y="19431"/>
                </a:lnTo>
                <a:lnTo>
                  <a:pt x="17335" y="54554"/>
                </a:lnTo>
                <a:lnTo>
                  <a:pt x="12191" y="103632"/>
                </a:lnTo>
                <a:lnTo>
                  <a:pt x="12763" y="121324"/>
                </a:lnTo>
                <a:lnTo>
                  <a:pt x="21336" y="166116"/>
                </a:lnTo>
                <a:lnTo>
                  <a:pt x="47243" y="202692"/>
                </a:lnTo>
                <a:lnTo>
                  <a:pt x="45719" y="208788"/>
                </a:lnTo>
                <a:close/>
              </a:path>
            </a:pathLst>
          </a:custGeom>
          <a:solidFill>
            <a:srgbClr val="000000"/>
          </a:solidFill>
        </p:spPr>
        <p:txBody>
          <a:bodyPr wrap="square" lIns="0" tIns="0" rIns="0" bIns="0" rtlCol="0"/>
          <a:lstStyle/>
          <a:p/>
        </p:txBody>
      </p:sp>
      <p:sp>
        <p:nvSpPr>
          <p:cNvPr id="143" name="object 143"/>
          <p:cNvSpPr txBox="1"/>
          <p:nvPr/>
        </p:nvSpPr>
        <p:spPr>
          <a:xfrm>
            <a:off x="4835645" y="8247233"/>
            <a:ext cx="58419" cy="116839"/>
          </a:xfrm>
          <a:prstGeom prst="rect">
            <a:avLst/>
          </a:prstGeom>
        </p:spPr>
        <p:txBody>
          <a:bodyPr wrap="square" lIns="0" tIns="12700" rIns="0" bIns="0" rtlCol="0" vert="horz">
            <a:spAutoFit/>
          </a:bodyPr>
          <a:lstStyle/>
          <a:p>
            <a:pPr>
              <a:lnSpc>
                <a:spcPct val="100000"/>
              </a:lnSpc>
              <a:spcBef>
                <a:spcPts val="100"/>
              </a:spcBef>
            </a:pPr>
            <a:r>
              <a:rPr dirty="0" sz="600" spc="20">
                <a:latin typeface="Cambria"/>
                <a:cs typeface="Cambria"/>
              </a:rPr>
              <a:t>3</a:t>
            </a:r>
            <a:endParaRPr sz="600">
              <a:latin typeface="Cambria"/>
              <a:cs typeface="Cambria"/>
            </a:endParaRPr>
          </a:p>
        </p:txBody>
      </p:sp>
      <p:sp>
        <p:nvSpPr>
          <p:cNvPr id="144" name="object 144"/>
          <p:cNvSpPr/>
          <p:nvPr/>
        </p:nvSpPr>
        <p:spPr>
          <a:xfrm>
            <a:off x="1299972" y="8287511"/>
            <a:ext cx="3137916" cy="495299"/>
          </a:xfrm>
          <a:prstGeom prst="rect">
            <a:avLst/>
          </a:prstGeom>
          <a:blipFill>
            <a:blip r:embed="rId4" cstate="print"/>
            <a:stretch>
              <a:fillRect/>
            </a:stretch>
          </a:blipFill>
        </p:spPr>
        <p:txBody>
          <a:bodyPr wrap="square" lIns="0" tIns="0" rIns="0" bIns="0" rtlCol="0"/>
          <a:lstStyle/>
          <a:p/>
        </p:txBody>
      </p:sp>
      <p:sp>
        <p:nvSpPr>
          <p:cNvPr id="145" name="object 145"/>
          <p:cNvSpPr/>
          <p:nvPr/>
        </p:nvSpPr>
        <p:spPr>
          <a:xfrm>
            <a:off x="4523232" y="8408670"/>
            <a:ext cx="360045" cy="0"/>
          </a:xfrm>
          <a:custGeom>
            <a:avLst/>
            <a:gdLst/>
            <a:ahLst/>
            <a:cxnLst/>
            <a:rect l="l" t="t" r="r" b="b"/>
            <a:pathLst>
              <a:path w="360045" h="0">
                <a:moveTo>
                  <a:pt x="0" y="0"/>
                </a:moveTo>
                <a:lnTo>
                  <a:pt x="359664" y="0"/>
                </a:lnTo>
              </a:path>
            </a:pathLst>
          </a:custGeom>
          <a:ln w="7619">
            <a:solidFill>
              <a:srgbClr val="000000"/>
            </a:solidFill>
          </a:ln>
        </p:spPr>
        <p:txBody>
          <a:bodyPr wrap="square" lIns="0" tIns="0" rIns="0" bIns="0" rtlCol="0"/>
          <a:lstStyle/>
          <a:p/>
        </p:txBody>
      </p:sp>
      <p:sp>
        <p:nvSpPr>
          <p:cNvPr id="146" name="object 146"/>
          <p:cNvSpPr txBox="1"/>
          <p:nvPr/>
        </p:nvSpPr>
        <p:spPr>
          <a:xfrm>
            <a:off x="4499365" y="8264190"/>
            <a:ext cx="607695" cy="282575"/>
          </a:xfrm>
          <a:prstGeom prst="rect">
            <a:avLst/>
          </a:prstGeom>
        </p:spPr>
        <p:txBody>
          <a:bodyPr wrap="square" lIns="0" tIns="16510" rIns="0" bIns="0" rtlCol="0" vert="horz">
            <a:spAutoFit/>
          </a:bodyPr>
          <a:lstStyle/>
          <a:p>
            <a:pPr marL="25400">
              <a:lnSpc>
                <a:spcPts val="815"/>
              </a:lnSpc>
              <a:spcBef>
                <a:spcPts val="130"/>
              </a:spcBef>
            </a:pPr>
            <a:r>
              <a:rPr dirty="0" sz="700" spc="30">
                <a:latin typeface="Cambria"/>
                <a:cs typeface="Cambria"/>
              </a:rPr>
              <a:t>1728</a:t>
            </a:r>
            <a:endParaRPr sz="700">
              <a:latin typeface="Cambria"/>
              <a:cs typeface="Cambria"/>
            </a:endParaRPr>
          </a:p>
          <a:p>
            <a:pPr marL="100965">
              <a:lnSpc>
                <a:spcPts val="1175"/>
              </a:lnSpc>
              <a:tabLst>
                <a:tab pos="474345" algn="l"/>
              </a:tabLst>
            </a:pPr>
            <a:r>
              <a:rPr dirty="0" sz="700" spc="105">
                <a:latin typeface="Cambria"/>
                <a:cs typeface="Cambria"/>
              </a:rPr>
              <a:t>1ft</a:t>
            </a:r>
            <a:r>
              <a:rPr dirty="0" baseline="18518" sz="900" spc="157">
                <a:latin typeface="Cambria"/>
                <a:cs typeface="Cambria"/>
              </a:rPr>
              <a:t>3	</a:t>
            </a:r>
            <a:r>
              <a:rPr dirty="0" baseline="27777" sz="1500" spc="284">
                <a:latin typeface="Cambria"/>
                <a:cs typeface="Cambria"/>
              </a:rPr>
              <a:t>+</a:t>
            </a:r>
            <a:endParaRPr baseline="27777" sz="1500">
              <a:latin typeface="Cambria"/>
              <a:cs typeface="Cambria"/>
            </a:endParaRPr>
          </a:p>
        </p:txBody>
      </p:sp>
      <p:sp>
        <p:nvSpPr>
          <p:cNvPr id="147" name="object 147"/>
          <p:cNvSpPr txBox="1"/>
          <p:nvPr/>
        </p:nvSpPr>
        <p:spPr>
          <a:xfrm>
            <a:off x="1314173" y="8521780"/>
            <a:ext cx="2004695" cy="137160"/>
          </a:xfrm>
          <a:prstGeom prst="rect">
            <a:avLst/>
          </a:prstGeom>
        </p:spPr>
        <p:txBody>
          <a:bodyPr wrap="square" lIns="0" tIns="16510" rIns="0" bIns="0" rtlCol="0" vert="horz">
            <a:spAutoFit/>
          </a:bodyPr>
          <a:lstStyle/>
          <a:p>
            <a:pPr marL="25400">
              <a:lnSpc>
                <a:spcPct val="100000"/>
              </a:lnSpc>
              <a:spcBef>
                <a:spcPts val="130"/>
              </a:spcBef>
            </a:pPr>
            <a:r>
              <a:rPr dirty="0" sz="700" spc="40">
                <a:latin typeface="Cambria"/>
                <a:cs typeface="Cambria"/>
              </a:rPr>
              <a:t>664.52kip</a:t>
            </a:r>
            <a:r>
              <a:rPr dirty="0" sz="700" spc="229">
                <a:latin typeface="Cambria"/>
                <a:cs typeface="Cambria"/>
              </a:rPr>
              <a:t> </a:t>
            </a:r>
            <a:r>
              <a:rPr dirty="0" sz="700" spc="160">
                <a:latin typeface="Cambria"/>
                <a:cs typeface="Cambria"/>
              </a:rPr>
              <a:t>-2 </a:t>
            </a:r>
            <a:r>
              <a:rPr dirty="0" sz="700" spc="40">
                <a:latin typeface="Cambria"/>
                <a:cs typeface="Cambria"/>
              </a:rPr>
              <a:t>.813in  </a:t>
            </a:r>
            <a:r>
              <a:rPr dirty="0" sz="700" spc="50">
                <a:latin typeface="Cambria"/>
                <a:cs typeface="Cambria"/>
              </a:rPr>
              <a:t>162.995ft </a:t>
            </a:r>
            <a:r>
              <a:rPr dirty="0" baseline="23148" sz="900" spc="30">
                <a:latin typeface="Cambria"/>
                <a:cs typeface="Cambria"/>
              </a:rPr>
              <a:t>2</a:t>
            </a:r>
            <a:r>
              <a:rPr dirty="0" baseline="23148" sz="900" spc="150">
                <a:latin typeface="Cambria"/>
                <a:cs typeface="Cambria"/>
              </a:rPr>
              <a:t> </a:t>
            </a:r>
            <a:r>
              <a:rPr dirty="0" sz="700" spc="45">
                <a:latin typeface="Cambria"/>
                <a:cs typeface="Cambria"/>
              </a:rPr>
              <a:t>144in</a:t>
            </a:r>
            <a:r>
              <a:rPr dirty="0" baseline="23148" sz="900" spc="67">
                <a:latin typeface="Cambria"/>
                <a:cs typeface="Cambria"/>
              </a:rPr>
              <a:t>2</a:t>
            </a:r>
            <a:endParaRPr baseline="23148" sz="900">
              <a:latin typeface="Cambria"/>
              <a:cs typeface="Cambria"/>
            </a:endParaRPr>
          </a:p>
        </p:txBody>
      </p:sp>
      <p:sp>
        <p:nvSpPr>
          <p:cNvPr id="148" name="object 148"/>
          <p:cNvSpPr txBox="1"/>
          <p:nvPr/>
        </p:nvSpPr>
        <p:spPr>
          <a:xfrm>
            <a:off x="1458440" y="8603547"/>
            <a:ext cx="1823085" cy="423545"/>
          </a:xfrm>
          <a:prstGeom prst="rect">
            <a:avLst/>
          </a:prstGeom>
        </p:spPr>
        <p:txBody>
          <a:bodyPr wrap="square" lIns="0" tIns="73660" rIns="0" bIns="0" rtlCol="0" vert="horz">
            <a:spAutoFit/>
          </a:bodyPr>
          <a:lstStyle/>
          <a:p>
            <a:pPr marL="38100">
              <a:lnSpc>
                <a:spcPct val="100000"/>
              </a:lnSpc>
              <a:spcBef>
                <a:spcPts val="580"/>
              </a:spcBef>
              <a:tabLst>
                <a:tab pos="1567815" algn="l"/>
              </a:tabLst>
            </a:pPr>
            <a:r>
              <a:rPr dirty="0" sz="700" spc="35">
                <a:latin typeface="Cambria"/>
                <a:cs typeface="Cambria"/>
              </a:rPr>
              <a:t>8</a:t>
            </a:r>
            <a:r>
              <a:rPr dirty="0" sz="700" spc="150">
                <a:latin typeface="Cambria"/>
                <a:cs typeface="Cambria"/>
              </a:rPr>
              <a:t> </a:t>
            </a:r>
            <a:r>
              <a:rPr dirty="0" sz="700" spc="35">
                <a:latin typeface="Cambria"/>
                <a:cs typeface="Cambria"/>
              </a:rPr>
              <a:t>558o.731ksi  </a:t>
            </a:r>
            <a:r>
              <a:rPr dirty="0" sz="700" spc="114">
                <a:latin typeface="Cambria"/>
                <a:cs typeface="Cambria"/>
              </a:rPr>
              <a:t> </a:t>
            </a:r>
            <a:r>
              <a:rPr dirty="0" sz="700" spc="40">
                <a:latin typeface="Cambria"/>
                <a:cs typeface="Cambria"/>
              </a:rPr>
              <a:t>734356in</a:t>
            </a:r>
            <a:r>
              <a:rPr dirty="0" baseline="18518" sz="900" spc="60">
                <a:latin typeface="Cambria"/>
                <a:cs typeface="Cambria"/>
              </a:rPr>
              <a:t>4	</a:t>
            </a:r>
            <a:r>
              <a:rPr dirty="0" sz="700" spc="105">
                <a:latin typeface="Cambria"/>
                <a:cs typeface="Cambria"/>
              </a:rPr>
              <a:t>1ft</a:t>
            </a:r>
            <a:r>
              <a:rPr dirty="0" baseline="18518" sz="900" spc="157">
                <a:latin typeface="Cambria"/>
                <a:cs typeface="Cambria"/>
              </a:rPr>
              <a:t>2</a:t>
            </a:r>
            <a:endParaRPr baseline="18518" sz="900">
              <a:latin typeface="Cambria"/>
              <a:cs typeface="Cambria"/>
            </a:endParaRPr>
          </a:p>
          <a:p>
            <a:pPr marL="88265">
              <a:lnSpc>
                <a:spcPct val="100000"/>
              </a:lnSpc>
              <a:spcBef>
                <a:spcPts val="610"/>
              </a:spcBef>
            </a:pPr>
            <a:r>
              <a:rPr dirty="0" sz="1000" spc="-10">
                <a:solidFill>
                  <a:srgbClr val="FFFFFF"/>
                </a:solidFill>
                <a:latin typeface="Arial"/>
                <a:cs typeface="Arial"/>
              </a:rPr>
              <a:t>Participant</a:t>
            </a:r>
            <a:r>
              <a:rPr dirty="0" sz="1000" spc="5">
                <a:solidFill>
                  <a:srgbClr val="FFFFFF"/>
                </a:solidFill>
                <a:latin typeface="Arial"/>
                <a:cs typeface="Arial"/>
              </a:rPr>
              <a:t> </a:t>
            </a:r>
            <a:r>
              <a:rPr dirty="0" sz="1000" spc="-10">
                <a:solidFill>
                  <a:srgbClr val="FFFFFF"/>
                </a:solidFill>
                <a:latin typeface="Arial"/>
                <a:cs typeface="Arial"/>
              </a:rPr>
              <a:t>Materials</a:t>
            </a:r>
            <a:endParaRPr sz="1000">
              <a:latin typeface="Arial"/>
              <a:cs typeface="Arial"/>
            </a:endParaRPr>
          </a:p>
        </p:txBody>
      </p:sp>
      <p:sp>
        <p:nvSpPr>
          <p:cNvPr id="149" name="object 149"/>
          <p:cNvSpPr txBox="1"/>
          <p:nvPr/>
        </p:nvSpPr>
        <p:spPr>
          <a:xfrm>
            <a:off x="3380173" y="8562944"/>
            <a:ext cx="1722120" cy="177800"/>
          </a:xfrm>
          <a:prstGeom prst="rect">
            <a:avLst/>
          </a:prstGeom>
        </p:spPr>
        <p:txBody>
          <a:bodyPr wrap="square" lIns="0" tIns="12065" rIns="0" bIns="0" rtlCol="0" vert="horz">
            <a:spAutoFit/>
          </a:bodyPr>
          <a:lstStyle/>
          <a:p>
            <a:pPr>
              <a:lnSpc>
                <a:spcPct val="100000"/>
              </a:lnSpc>
              <a:spcBef>
                <a:spcPts val="95"/>
              </a:spcBef>
            </a:pPr>
            <a:r>
              <a:rPr dirty="0" sz="1000" spc="190">
                <a:latin typeface="Cambria"/>
                <a:cs typeface="Cambria"/>
              </a:rPr>
              <a:t>=</a:t>
            </a:r>
            <a:r>
              <a:rPr dirty="0" sz="1000" spc="50">
                <a:latin typeface="Cambria"/>
                <a:cs typeface="Cambria"/>
              </a:rPr>
              <a:t> </a:t>
            </a:r>
            <a:r>
              <a:rPr dirty="0" sz="1000" spc="-5">
                <a:latin typeface="Cambria"/>
                <a:cs typeface="Cambria"/>
              </a:rPr>
              <a:t>3.513𝑖𝑛</a:t>
            </a:r>
            <a:r>
              <a:rPr dirty="0" sz="1000" spc="10">
                <a:latin typeface="Cambria"/>
                <a:cs typeface="Cambria"/>
              </a:rPr>
              <a:t> </a:t>
            </a:r>
            <a:r>
              <a:rPr dirty="0" sz="1000" spc="190">
                <a:latin typeface="Cambria"/>
                <a:cs typeface="Cambria"/>
              </a:rPr>
              <a:t>−</a:t>
            </a:r>
            <a:r>
              <a:rPr dirty="0" sz="1000" spc="-5">
                <a:latin typeface="Cambria"/>
                <a:cs typeface="Cambria"/>
              </a:rPr>
              <a:t> 1.973𝑖𝑛</a:t>
            </a:r>
            <a:r>
              <a:rPr dirty="0" sz="1000" spc="50">
                <a:latin typeface="Cambria"/>
                <a:cs typeface="Cambria"/>
              </a:rPr>
              <a:t> </a:t>
            </a:r>
            <a:r>
              <a:rPr dirty="0" sz="1000" spc="190">
                <a:latin typeface="Cambria"/>
                <a:cs typeface="Cambria"/>
              </a:rPr>
              <a:t>=</a:t>
            </a:r>
            <a:r>
              <a:rPr dirty="0" sz="1000" spc="55">
                <a:latin typeface="Cambria"/>
                <a:cs typeface="Cambria"/>
              </a:rPr>
              <a:t> </a:t>
            </a:r>
            <a:r>
              <a:rPr dirty="0" sz="1000" spc="-5">
                <a:latin typeface="Cambria"/>
                <a:cs typeface="Cambria"/>
              </a:rPr>
              <a:t>1.540𝑖𝑛</a:t>
            </a:r>
            <a:endParaRPr sz="1000">
              <a:latin typeface="Cambria"/>
              <a:cs typeface="Cambria"/>
            </a:endParaRPr>
          </a:p>
        </p:txBody>
      </p:sp>
      <p:sp>
        <p:nvSpPr>
          <p:cNvPr id="150" name="object 150"/>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7</a:t>
            </a:r>
            <a:r>
              <a:rPr dirty="0" sz="850">
                <a:solidFill>
                  <a:srgbClr val="FFFFFF"/>
                </a:solidFill>
                <a:latin typeface="Arial"/>
                <a:cs typeface="Arial"/>
              </a:rPr>
              <a:t>2</a:t>
            </a:r>
            <a:endParaRPr sz="850">
              <a:latin typeface="Arial"/>
              <a:cs typeface="Arial"/>
            </a:endParaRPr>
          </a:p>
        </p:txBody>
      </p:sp>
      <p:sp>
        <p:nvSpPr>
          <p:cNvPr id="151" name="object 151"/>
          <p:cNvSpPr/>
          <p:nvPr/>
        </p:nvSpPr>
        <p:spPr>
          <a:xfrm>
            <a:off x="4622291" y="6582155"/>
            <a:ext cx="2143125" cy="0"/>
          </a:xfrm>
          <a:custGeom>
            <a:avLst/>
            <a:gdLst/>
            <a:ahLst/>
            <a:cxnLst/>
            <a:rect l="l" t="t" r="r" b="b"/>
            <a:pathLst>
              <a:path w="2143125" h="0">
                <a:moveTo>
                  <a:pt x="0" y="0"/>
                </a:moveTo>
                <a:lnTo>
                  <a:pt x="2142743" y="0"/>
                </a:lnTo>
              </a:path>
            </a:pathLst>
          </a:custGeom>
          <a:ln w="4572">
            <a:solidFill>
              <a:srgbClr val="000000"/>
            </a:solidFill>
          </a:ln>
        </p:spPr>
        <p:txBody>
          <a:bodyPr wrap="square" lIns="0" tIns="0" rIns="0" bIns="0" rtlCol="0"/>
          <a:lstStyle/>
          <a:p/>
        </p:txBody>
      </p:sp>
      <p:sp>
        <p:nvSpPr>
          <p:cNvPr id="152" name="object 152"/>
          <p:cNvSpPr/>
          <p:nvPr/>
        </p:nvSpPr>
        <p:spPr>
          <a:xfrm>
            <a:off x="4585716" y="6589776"/>
            <a:ext cx="70485" cy="38100"/>
          </a:xfrm>
          <a:custGeom>
            <a:avLst/>
            <a:gdLst/>
            <a:ahLst/>
            <a:cxnLst/>
            <a:rect l="l" t="t" r="r" b="b"/>
            <a:pathLst>
              <a:path w="70485" h="38100">
                <a:moveTo>
                  <a:pt x="70103" y="38100"/>
                </a:moveTo>
                <a:lnTo>
                  <a:pt x="0" y="38100"/>
                </a:lnTo>
                <a:lnTo>
                  <a:pt x="38100" y="0"/>
                </a:lnTo>
                <a:lnTo>
                  <a:pt x="70103" y="38100"/>
                </a:lnTo>
                <a:close/>
              </a:path>
            </a:pathLst>
          </a:custGeom>
          <a:solidFill>
            <a:srgbClr val="000000"/>
          </a:solidFill>
        </p:spPr>
        <p:txBody>
          <a:bodyPr wrap="square" lIns="0" tIns="0" rIns="0" bIns="0" rtlCol="0"/>
          <a:lstStyle/>
          <a:p/>
        </p:txBody>
      </p:sp>
      <p:sp>
        <p:nvSpPr>
          <p:cNvPr id="153" name="object 153"/>
          <p:cNvSpPr/>
          <p:nvPr/>
        </p:nvSpPr>
        <p:spPr>
          <a:xfrm>
            <a:off x="4585715" y="6589776"/>
            <a:ext cx="70485" cy="38100"/>
          </a:xfrm>
          <a:custGeom>
            <a:avLst/>
            <a:gdLst/>
            <a:ahLst/>
            <a:cxnLst/>
            <a:rect l="l" t="t" r="r" b="b"/>
            <a:pathLst>
              <a:path w="70485" h="38100">
                <a:moveTo>
                  <a:pt x="38100" y="0"/>
                </a:moveTo>
                <a:lnTo>
                  <a:pt x="0" y="38100"/>
                </a:lnTo>
                <a:lnTo>
                  <a:pt x="70103" y="38100"/>
                </a:lnTo>
                <a:lnTo>
                  <a:pt x="38100" y="0"/>
                </a:lnTo>
                <a:close/>
              </a:path>
            </a:pathLst>
          </a:custGeom>
          <a:ln w="4571">
            <a:solidFill>
              <a:srgbClr val="000000"/>
            </a:solidFill>
          </a:ln>
        </p:spPr>
        <p:txBody>
          <a:bodyPr wrap="square" lIns="0" tIns="0" rIns="0" bIns="0" rtlCol="0"/>
          <a:lstStyle/>
          <a:p/>
        </p:txBody>
      </p:sp>
      <p:sp>
        <p:nvSpPr>
          <p:cNvPr id="154" name="object 154"/>
          <p:cNvSpPr/>
          <p:nvPr/>
        </p:nvSpPr>
        <p:spPr>
          <a:xfrm>
            <a:off x="6736080" y="6582156"/>
            <a:ext cx="70485" cy="38100"/>
          </a:xfrm>
          <a:custGeom>
            <a:avLst/>
            <a:gdLst/>
            <a:ahLst/>
            <a:cxnLst/>
            <a:rect l="l" t="t" r="r" b="b"/>
            <a:pathLst>
              <a:path w="70484" h="38100">
                <a:moveTo>
                  <a:pt x="70103" y="38100"/>
                </a:moveTo>
                <a:lnTo>
                  <a:pt x="0" y="38100"/>
                </a:lnTo>
                <a:lnTo>
                  <a:pt x="38100" y="0"/>
                </a:lnTo>
                <a:lnTo>
                  <a:pt x="70103" y="38100"/>
                </a:lnTo>
                <a:close/>
              </a:path>
            </a:pathLst>
          </a:custGeom>
          <a:solidFill>
            <a:srgbClr val="000000"/>
          </a:solidFill>
        </p:spPr>
        <p:txBody>
          <a:bodyPr wrap="square" lIns="0" tIns="0" rIns="0" bIns="0" rtlCol="0"/>
          <a:lstStyle/>
          <a:p/>
        </p:txBody>
      </p:sp>
      <p:sp>
        <p:nvSpPr>
          <p:cNvPr id="155" name="object 155"/>
          <p:cNvSpPr/>
          <p:nvPr/>
        </p:nvSpPr>
        <p:spPr>
          <a:xfrm>
            <a:off x="6736080" y="6582155"/>
            <a:ext cx="70485" cy="38100"/>
          </a:xfrm>
          <a:custGeom>
            <a:avLst/>
            <a:gdLst/>
            <a:ahLst/>
            <a:cxnLst/>
            <a:rect l="l" t="t" r="r" b="b"/>
            <a:pathLst>
              <a:path w="70484" h="38100">
                <a:moveTo>
                  <a:pt x="38100" y="0"/>
                </a:moveTo>
                <a:lnTo>
                  <a:pt x="0" y="38100"/>
                </a:lnTo>
                <a:lnTo>
                  <a:pt x="70103" y="38100"/>
                </a:lnTo>
                <a:lnTo>
                  <a:pt x="38100" y="0"/>
                </a:lnTo>
                <a:close/>
              </a:path>
            </a:pathLst>
          </a:custGeom>
          <a:ln w="4572">
            <a:solidFill>
              <a:srgbClr val="000000"/>
            </a:solidFill>
          </a:ln>
        </p:spPr>
        <p:txBody>
          <a:bodyPr wrap="square" lIns="0" tIns="0" rIns="0" bIns="0" rtlCol="0"/>
          <a:lstStyle/>
          <a:p/>
        </p:txBody>
      </p:sp>
      <p:sp>
        <p:nvSpPr>
          <p:cNvPr id="156" name="object 156"/>
          <p:cNvSpPr/>
          <p:nvPr/>
        </p:nvSpPr>
        <p:spPr>
          <a:xfrm>
            <a:off x="4622291" y="6341364"/>
            <a:ext cx="1071880" cy="241300"/>
          </a:xfrm>
          <a:custGeom>
            <a:avLst/>
            <a:gdLst/>
            <a:ahLst/>
            <a:cxnLst/>
            <a:rect l="l" t="t" r="r" b="b"/>
            <a:pathLst>
              <a:path w="1071879" h="241300">
                <a:moveTo>
                  <a:pt x="1071372" y="0"/>
                </a:moveTo>
                <a:lnTo>
                  <a:pt x="1010900" y="1520"/>
                </a:lnTo>
                <a:lnTo>
                  <a:pt x="937191" y="6270"/>
                </a:lnTo>
                <a:lnTo>
                  <a:pt x="895981" y="9943"/>
                </a:lnTo>
                <a:lnTo>
                  <a:pt x="852194" y="14530"/>
                </a:lnTo>
                <a:lnTo>
                  <a:pt x="806072" y="20064"/>
                </a:lnTo>
                <a:lnTo>
                  <a:pt x="757860" y="26582"/>
                </a:lnTo>
                <a:lnTo>
                  <a:pt x="707802" y="34118"/>
                </a:lnTo>
                <a:lnTo>
                  <a:pt x="656142" y="42708"/>
                </a:lnTo>
                <a:lnTo>
                  <a:pt x="603123" y="52387"/>
                </a:lnTo>
                <a:lnTo>
                  <a:pt x="548989" y="63190"/>
                </a:lnTo>
                <a:lnTo>
                  <a:pt x="493984" y="75152"/>
                </a:lnTo>
                <a:lnTo>
                  <a:pt x="438353" y="88309"/>
                </a:lnTo>
                <a:lnTo>
                  <a:pt x="382338" y="102696"/>
                </a:lnTo>
                <a:lnTo>
                  <a:pt x="326185" y="118347"/>
                </a:lnTo>
                <a:lnTo>
                  <a:pt x="270136" y="135299"/>
                </a:lnTo>
                <a:lnTo>
                  <a:pt x="214436" y="153586"/>
                </a:lnTo>
                <a:lnTo>
                  <a:pt x="159328" y="173243"/>
                </a:lnTo>
                <a:lnTo>
                  <a:pt x="105057" y="194307"/>
                </a:lnTo>
                <a:lnTo>
                  <a:pt x="51866" y="216811"/>
                </a:lnTo>
                <a:lnTo>
                  <a:pt x="0" y="240792"/>
                </a:lnTo>
              </a:path>
            </a:pathLst>
          </a:custGeom>
          <a:ln w="13716">
            <a:solidFill>
              <a:srgbClr val="000000"/>
            </a:solidFill>
          </a:ln>
        </p:spPr>
        <p:txBody>
          <a:bodyPr wrap="square" lIns="0" tIns="0" rIns="0" bIns="0" rtlCol="0"/>
          <a:lstStyle/>
          <a:p/>
        </p:txBody>
      </p:sp>
      <p:sp>
        <p:nvSpPr>
          <p:cNvPr id="157" name="object 157"/>
          <p:cNvSpPr/>
          <p:nvPr/>
        </p:nvSpPr>
        <p:spPr>
          <a:xfrm>
            <a:off x="5693664" y="6339840"/>
            <a:ext cx="1071880" cy="242570"/>
          </a:xfrm>
          <a:custGeom>
            <a:avLst/>
            <a:gdLst/>
            <a:ahLst/>
            <a:cxnLst/>
            <a:rect l="l" t="t" r="r" b="b"/>
            <a:pathLst>
              <a:path w="1071879" h="242570">
                <a:moveTo>
                  <a:pt x="0" y="0"/>
                </a:moveTo>
                <a:lnTo>
                  <a:pt x="60127" y="1556"/>
                </a:lnTo>
                <a:lnTo>
                  <a:pt x="133624" y="6402"/>
                </a:lnTo>
                <a:lnTo>
                  <a:pt x="174769" y="10144"/>
                </a:lnTo>
                <a:lnTo>
                  <a:pt x="218518" y="14808"/>
                </a:lnTo>
                <a:lnTo>
                  <a:pt x="264623" y="20429"/>
                </a:lnTo>
                <a:lnTo>
                  <a:pt x="312837" y="27040"/>
                </a:lnTo>
                <a:lnTo>
                  <a:pt x="362916" y="34675"/>
                </a:lnTo>
                <a:lnTo>
                  <a:pt x="414611" y="43367"/>
                </a:lnTo>
                <a:lnTo>
                  <a:pt x="467677" y="53149"/>
                </a:lnTo>
                <a:lnTo>
                  <a:pt x="521867" y="64056"/>
                </a:lnTo>
                <a:lnTo>
                  <a:pt x="576935" y="76120"/>
                </a:lnTo>
                <a:lnTo>
                  <a:pt x="632634" y="89375"/>
                </a:lnTo>
                <a:lnTo>
                  <a:pt x="688717" y="103855"/>
                </a:lnTo>
                <a:lnTo>
                  <a:pt x="744939" y="119593"/>
                </a:lnTo>
                <a:lnTo>
                  <a:pt x="801053" y="136622"/>
                </a:lnTo>
                <a:lnTo>
                  <a:pt x="856812" y="154977"/>
                </a:lnTo>
                <a:lnTo>
                  <a:pt x="911969" y="174690"/>
                </a:lnTo>
                <a:lnTo>
                  <a:pt x="966280" y="195795"/>
                </a:lnTo>
                <a:lnTo>
                  <a:pt x="1019496" y="218326"/>
                </a:lnTo>
                <a:lnTo>
                  <a:pt x="1071372" y="242316"/>
                </a:lnTo>
              </a:path>
            </a:pathLst>
          </a:custGeom>
          <a:ln w="13716">
            <a:solidFill>
              <a:srgbClr val="000000"/>
            </a:solidFill>
          </a:ln>
        </p:spPr>
        <p:txBody>
          <a:bodyPr wrap="square" lIns="0" tIns="0" rIns="0" bIns="0" rtlCol="0"/>
          <a:lstStyle/>
          <a:p/>
        </p:txBody>
      </p:sp>
      <p:sp>
        <p:nvSpPr>
          <p:cNvPr id="158" name="object 158"/>
          <p:cNvSpPr/>
          <p:nvPr/>
        </p:nvSpPr>
        <p:spPr>
          <a:xfrm>
            <a:off x="4442459" y="6582155"/>
            <a:ext cx="143510" cy="0"/>
          </a:xfrm>
          <a:custGeom>
            <a:avLst/>
            <a:gdLst/>
            <a:ahLst/>
            <a:cxnLst/>
            <a:rect l="l" t="t" r="r" b="b"/>
            <a:pathLst>
              <a:path w="143510" h="0">
                <a:moveTo>
                  <a:pt x="0" y="0"/>
                </a:moveTo>
                <a:lnTo>
                  <a:pt x="143256" y="0"/>
                </a:lnTo>
                <a:lnTo>
                  <a:pt x="0" y="0"/>
                </a:lnTo>
                <a:close/>
              </a:path>
            </a:pathLst>
          </a:custGeom>
          <a:ln w="4762">
            <a:solidFill>
              <a:srgbClr val="000000"/>
            </a:solidFill>
          </a:ln>
        </p:spPr>
        <p:txBody>
          <a:bodyPr wrap="square" lIns="0" tIns="0" rIns="0" bIns="0" rtlCol="0"/>
          <a:lstStyle/>
          <a:p/>
        </p:txBody>
      </p:sp>
      <p:sp>
        <p:nvSpPr>
          <p:cNvPr id="159" name="object 159"/>
          <p:cNvSpPr/>
          <p:nvPr/>
        </p:nvSpPr>
        <p:spPr>
          <a:xfrm>
            <a:off x="4442459" y="6339839"/>
            <a:ext cx="1214755" cy="0"/>
          </a:xfrm>
          <a:custGeom>
            <a:avLst/>
            <a:gdLst/>
            <a:ahLst/>
            <a:cxnLst/>
            <a:rect l="l" t="t" r="r" b="b"/>
            <a:pathLst>
              <a:path w="1214754" h="0">
                <a:moveTo>
                  <a:pt x="0" y="0"/>
                </a:moveTo>
                <a:lnTo>
                  <a:pt x="1214627" y="0"/>
                </a:lnTo>
                <a:lnTo>
                  <a:pt x="0" y="0"/>
                </a:lnTo>
                <a:close/>
              </a:path>
            </a:pathLst>
          </a:custGeom>
          <a:ln w="4762">
            <a:solidFill>
              <a:srgbClr val="000000"/>
            </a:solidFill>
          </a:ln>
        </p:spPr>
        <p:txBody>
          <a:bodyPr wrap="square" lIns="0" tIns="0" rIns="0" bIns="0" rtlCol="0"/>
          <a:lstStyle/>
          <a:p/>
        </p:txBody>
      </p:sp>
      <p:sp>
        <p:nvSpPr>
          <p:cNvPr id="160" name="object 160"/>
          <p:cNvSpPr/>
          <p:nvPr/>
        </p:nvSpPr>
        <p:spPr>
          <a:xfrm>
            <a:off x="4501896" y="6216396"/>
            <a:ext cx="146303" cy="365759"/>
          </a:xfrm>
          <a:prstGeom prst="rect">
            <a:avLst/>
          </a:prstGeom>
          <a:blipFill>
            <a:blip r:embed="rId5" cstate="print"/>
            <a:stretch>
              <a:fillRect/>
            </a:stretch>
          </a:blipFill>
        </p:spPr>
        <p:txBody>
          <a:bodyPr wrap="square" lIns="0" tIns="0" rIns="0" bIns="0" rtlCol="0"/>
          <a:lstStyle/>
          <a:p/>
        </p:txBody>
      </p:sp>
      <p:sp>
        <p:nvSpPr>
          <p:cNvPr id="161" name="object 161"/>
          <p:cNvSpPr txBox="1"/>
          <p:nvPr/>
        </p:nvSpPr>
        <p:spPr>
          <a:xfrm>
            <a:off x="991066" y="5528576"/>
            <a:ext cx="5461000" cy="793115"/>
          </a:xfrm>
          <a:prstGeom prst="rect">
            <a:avLst/>
          </a:prstGeom>
        </p:spPr>
        <p:txBody>
          <a:bodyPr wrap="square" lIns="0" tIns="14604" rIns="0" bIns="0" rtlCol="0" vert="horz">
            <a:spAutoFit/>
          </a:bodyPr>
          <a:lstStyle/>
          <a:p>
            <a:pPr marL="25400">
              <a:lnSpc>
                <a:spcPct val="100000"/>
              </a:lnSpc>
              <a:spcBef>
                <a:spcPts val="114"/>
              </a:spcBef>
            </a:pPr>
            <a:r>
              <a:rPr dirty="0" sz="2550" spc="10">
                <a:solidFill>
                  <a:srgbClr val="1C7C5B"/>
                </a:solidFill>
                <a:latin typeface="Arial Black"/>
                <a:cs typeface="Arial Black"/>
              </a:rPr>
              <a:t>Camber </a:t>
            </a:r>
            <a:r>
              <a:rPr dirty="0" sz="2550" spc="5">
                <a:solidFill>
                  <a:srgbClr val="1C7C5B"/>
                </a:solidFill>
                <a:latin typeface="Arial Black"/>
                <a:cs typeface="Arial Black"/>
              </a:rPr>
              <a:t>– </a:t>
            </a:r>
            <a:r>
              <a:rPr dirty="0" sz="2550" spc="15">
                <a:solidFill>
                  <a:srgbClr val="1C7C5B"/>
                </a:solidFill>
                <a:latin typeface="Arial Black"/>
                <a:cs typeface="Arial Black"/>
              </a:rPr>
              <a:t>Prestress</a:t>
            </a:r>
            <a:r>
              <a:rPr dirty="0" sz="2550" spc="-40">
                <a:solidFill>
                  <a:srgbClr val="1C7C5B"/>
                </a:solidFill>
                <a:latin typeface="Arial Black"/>
                <a:cs typeface="Arial Black"/>
              </a:rPr>
              <a:t> </a:t>
            </a:r>
            <a:r>
              <a:rPr dirty="0" sz="2550" spc="5">
                <a:solidFill>
                  <a:srgbClr val="1C7C5B"/>
                </a:solidFill>
                <a:latin typeface="Arial Black"/>
                <a:cs typeface="Arial Black"/>
              </a:rPr>
              <a:t>Deflection</a:t>
            </a:r>
            <a:endParaRPr sz="2550">
              <a:latin typeface="Arial Black"/>
              <a:cs typeface="Arial Black"/>
            </a:endParaRPr>
          </a:p>
          <a:p>
            <a:pPr marL="3574415">
              <a:lnSpc>
                <a:spcPct val="100000"/>
              </a:lnSpc>
              <a:spcBef>
                <a:spcPts val="2300"/>
              </a:spcBef>
            </a:pPr>
            <a:r>
              <a:rPr dirty="0" baseline="10101" sz="825" spc="-44" i="1">
                <a:latin typeface="Georgia"/>
                <a:cs typeface="Georgia"/>
              </a:rPr>
              <a:t>D</a:t>
            </a:r>
            <a:r>
              <a:rPr dirty="0" sz="350" spc="-30">
                <a:latin typeface="Calibri"/>
                <a:cs typeface="Calibri"/>
              </a:rPr>
              <a:t>ps</a:t>
            </a:r>
            <a:endParaRPr sz="350">
              <a:latin typeface="Calibri"/>
              <a:cs typeface="Calibri"/>
            </a:endParaRPr>
          </a:p>
        </p:txBody>
      </p:sp>
      <p:sp>
        <p:nvSpPr>
          <p:cNvPr id="162" name="object 162"/>
          <p:cNvSpPr txBox="1"/>
          <p:nvPr/>
        </p:nvSpPr>
        <p:spPr>
          <a:xfrm>
            <a:off x="5097737" y="6574101"/>
            <a:ext cx="1146175" cy="177800"/>
          </a:xfrm>
          <a:prstGeom prst="rect">
            <a:avLst/>
          </a:prstGeom>
        </p:spPr>
        <p:txBody>
          <a:bodyPr wrap="square" lIns="0" tIns="12065" rIns="0" bIns="0" rtlCol="0" vert="horz">
            <a:spAutoFit/>
          </a:bodyPr>
          <a:lstStyle/>
          <a:p>
            <a:pPr>
              <a:lnSpc>
                <a:spcPct val="100000"/>
              </a:lnSpc>
              <a:spcBef>
                <a:spcPts val="95"/>
              </a:spcBef>
            </a:pPr>
            <a:r>
              <a:rPr dirty="0" sz="1000" spc="-5">
                <a:latin typeface="Arial"/>
                <a:cs typeface="Arial"/>
              </a:rPr>
              <a:t>Prestress</a:t>
            </a:r>
            <a:r>
              <a:rPr dirty="0" sz="1000" spc="-50">
                <a:latin typeface="Arial"/>
                <a:cs typeface="Arial"/>
              </a:rPr>
              <a:t> </a:t>
            </a:r>
            <a:r>
              <a:rPr dirty="0" sz="1000" spc="-5">
                <a:latin typeface="Arial"/>
                <a:cs typeface="Arial"/>
              </a:rPr>
              <a:t>Deflection</a:t>
            </a:r>
            <a:endParaRPr sz="1000">
              <a:latin typeface="Arial"/>
              <a:cs typeface="Arial"/>
            </a:endParaRPr>
          </a:p>
        </p:txBody>
      </p:sp>
      <p:sp>
        <p:nvSpPr>
          <p:cNvPr id="163" name="object 163"/>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164" name="object 164"/>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71</a:t>
            </a:r>
            <a:endParaRPr sz="1050">
              <a:latin typeface="Calibri"/>
              <a:cs typeface="Calibri"/>
            </a:endParaRPr>
          </a:p>
        </p:txBody>
      </p:sp>
      <p:sp>
        <p:nvSpPr>
          <p:cNvPr id="166" name="object 166"/>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165" name="object 165"/>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72</a:t>
            </a:r>
            <a:endParaRPr sz="105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3103880" cy="417195"/>
          </a:xfrm>
          <a:prstGeom prst="rect"/>
        </p:spPr>
        <p:txBody>
          <a:bodyPr wrap="square" lIns="0" tIns="14604" rIns="0" bIns="0" rtlCol="0" vert="horz">
            <a:spAutoFit/>
          </a:bodyPr>
          <a:lstStyle/>
          <a:p>
            <a:pPr>
              <a:lnSpc>
                <a:spcPct val="100000"/>
              </a:lnSpc>
              <a:spcBef>
                <a:spcPts val="114"/>
              </a:spcBef>
            </a:pPr>
            <a:r>
              <a:rPr dirty="0" sz="2550" spc="10" b="0">
                <a:solidFill>
                  <a:srgbClr val="1C7C5B"/>
                </a:solidFill>
                <a:latin typeface="Arial Black"/>
                <a:cs typeface="Arial Black"/>
              </a:rPr>
              <a:t>Camber </a:t>
            </a:r>
            <a:r>
              <a:rPr dirty="0" sz="2550" spc="-15" b="0">
                <a:solidFill>
                  <a:srgbClr val="1C7C5B"/>
                </a:solidFill>
                <a:latin typeface="Arial Black"/>
                <a:cs typeface="Arial Black"/>
              </a:rPr>
              <a:t>at</a:t>
            </a:r>
            <a:r>
              <a:rPr dirty="0" sz="2550" spc="-90" b="0">
                <a:solidFill>
                  <a:srgbClr val="1C7C5B"/>
                </a:solidFill>
                <a:latin typeface="Arial Black"/>
                <a:cs typeface="Arial Black"/>
              </a:rPr>
              <a:t> </a:t>
            </a:r>
            <a:r>
              <a:rPr dirty="0" sz="2550" spc="5" b="0">
                <a:solidFill>
                  <a:srgbClr val="1C7C5B"/>
                </a:solidFill>
                <a:latin typeface="Arial Black"/>
                <a:cs typeface="Arial Black"/>
              </a:rPr>
              <a:t>Lifting</a:t>
            </a:r>
            <a:endParaRPr sz="2550">
              <a:latin typeface="Arial Black"/>
              <a:cs typeface="Arial Black"/>
            </a:endParaRPr>
          </a:p>
        </p:txBody>
      </p:sp>
      <p:sp>
        <p:nvSpPr>
          <p:cNvPr id="6" name="object 6"/>
          <p:cNvSpPr txBox="1"/>
          <p:nvPr/>
        </p:nvSpPr>
        <p:spPr>
          <a:xfrm>
            <a:off x="991105" y="1854246"/>
            <a:ext cx="5327650" cy="681355"/>
          </a:xfrm>
          <a:prstGeom prst="rect">
            <a:avLst/>
          </a:prstGeom>
        </p:spPr>
        <p:txBody>
          <a:bodyPr wrap="square" lIns="0" tIns="35560" rIns="0" bIns="0" rtlCol="0" vert="horz">
            <a:spAutoFit/>
          </a:bodyPr>
          <a:lstStyle/>
          <a:p>
            <a:pPr marL="269875" indent="-245110">
              <a:lnSpc>
                <a:spcPct val="100000"/>
              </a:lnSpc>
              <a:spcBef>
                <a:spcPts val="280"/>
              </a:spcBef>
              <a:buChar char="•"/>
              <a:tabLst>
                <a:tab pos="269875" algn="l"/>
                <a:tab pos="270510" algn="l"/>
              </a:tabLst>
            </a:pPr>
            <a:r>
              <a:rPr dirty="0" sz="1150" spc="-5">
                <a:latin typeface="Arial"/>
                <a:cs typeface="Arial"/>
              </a:rPr>
              <a:t>For </a:t>
            </a:r>
            <a:r>
              <a:rPr dirty="0" sz="1150" spc="-10">
                <a:latin typeface="Arial"/>
                <a:cs typeface="Arial"/>
              </a:rPr>
              <a:t>stability analysis, camber </a:t>
            </a:r>
            <a:r>
              <a:rPr dirty="0" sz="1150" spc="-5">
                <a:latin typeface="Arial"/>
                <a:cs typeface="Arial"/>
              </a:rPr>
              <a:t>is </a:t>
            </a:r>
            <a:r>
              <a:rPr dirty="0" sz="1150" spc="-10">
                <a:latin typeface="Arial"/>
                <a:cs typeface="Arial"/>
              </a:rPr>
              <a:t>measured relative to the ends </a:t>
            </a:r>
            <a:r>
              <a:rPr dirty="0" sz="1150" spc="-5">
                <a:latin typeface="Arial"/>
                <a:cs typeface="Arial"/>
              </a:rPr>
              <a:t>of the</a:t>
            </a:r>
            <a:r>
              <a:rPr dirty="0" sz="1150" spc="125">
                <a:latin typeface="Arial"/>
                <a:cs typeface="Arial"/>
              </a:rPr>
              <a:t> </a:t>
            </a:r>
            <a:r>
              <a:rPr dirty="0" sz="1150" spc="-10">
                <a:latin typeface="Arial"/>
                <a:cs typeface="Arial"/>
              </a:rPr>
              <a:t>girder</a:t>
            </a:r>
            <a:endParaRPr sz="1150">
              <a:latin typeface="Arial"/>
              <a:cs typeface="Arial"/>
            </a:endParaRPr>
          </a:p>
          <a:p>
            <a:pPr marL="270510" indent="-245745">
              <a:lnSpc>
                <a:spcPct val="100000"/>
              </a:lnSpc>
              <a:spcBef>
                <a:spcPts val="250"/>
              </a:spcBef>
              <a:buSzPct val="92000"/>
              <a:buFont typeface="Arial"/>
              <a:buChar char="•"/>
              <a:tabLst>
                <a:tab pos="270510" algn="l"/>
                <a:tab pos="271145" algn="l"/>
              </a:tabLst>
            </a:pPr>
            <a:r>
              <a:rPr dirty="0" sz="1250" spc="125">
                <a:latin typeface="Cambria"/>
                <a:cs typeface="Cambria"/>
              </a:rPr>
              <a:t>∆</a:t>
            </a:r>
            <a:r>
              <a:rPr dirty="0" baseline="-15432" sz="1350" spc="187">
                <a:latin typeface="Cambria"/>
                <a:cs typeface="Cambria"/>
              </a:rPr>
              <a:t>ps</a:t>
            </a:r>
            <a:r>
              <a:rPr dirty="0" sz="1250" spc="125">
                <a:latin typeface="Cambria"/>
                <a:cs typeface="Cambria"/>
              </a:rPr>
              <a:t>=</a:t>
            </a:r>
            <a:r>
              <a:rPr dirty="0" sz="1250" spc="80">
                <a:latin typeface="Cambria"/>
                <a:cs typeface="Cambria"/>
              </a:rPr>
              <a:t> </a:t>
            </a:r>
            <a:r>
              <a:rPr dirty="0" sz="1250" spc="50">
                <a:latin typeface="Cambria"/>
                <a:cs typeface="Cambria"/>
              </a:rPr>
              <a:t>𝛥</a:t>
            </a:r>
            <a:r>
              <a:rPr dirty="0" baseline="-15432" sz="1350" spc="75">
                <a:latin typeface="Cambria"/>
                <a:cs typeface="Cambria"/>
              </a:rPr>
              <a:t>ss</a:t>
            </a:r>
            <a:r>
              <a:rPr dirty="0" baseline="-15432" sz="1350" spc="150">
                <a:latin typeface="Cambria"/>
                <a:cs typeface="Cambria"/>
              </a:rPr>
              <a:t> </a:t>
            </a:r>
            <a:r>
              <a:rPr dirty="0" sz="1250" spc="265">
                <a:latin typeface="Cambria"/>
                <a:cs typeface="Cambria"/>
              </a:rPr>
              <a:t>+</a:t>
            </a:r>
            <a:r>
              <a:rPr dirty="0" sz="1250" spc="10">
                <a:latin typeface="Cambria"/>
                <a:cs typeface="Cambria"/>
              </a:rPr>
              <a:t> </a:t>
            </a:r>
            <a:r>
              <a:rPr dirty="0" sz="1250" spc="55">
                <a:latin typeface="Cambria"/>
                <a:cs typeface="Cambria"/>
              </a:rPr>
              <a:t>𝛥</a:t>
            </a:r>
            <a:r>
              <a:rPr dirty="0" baseline="-15432" sz="1350" spc="82">
                <a:latin typeface="Cambria"/>
                <a:cs typeface="Cambria"/>
              </a:rPr>
              <a:t>hs</a:t>
            </a:r>
            <a:r>
              <a:rPr dirty="0" baseline="-15432" sz="1350" spc="270">
                <a:latin typeface="Cambria"/>
                <a:cs typeface="Cambria"/>
              </a:rPr>
              <a:t> </a:t>
            </a:r>
            <a:r>
              <a:rPr dirty="0" sz="1250" spc="265">
                <a:latin typeface="Cambria"/>
                <a:cs typeface="Cambria"/>
              </a:rPr>
              <a:t>=</a:t>
            </a:r>
            <a:r>
              <a:rPr dirty="0" sz="1250" spc="85">
                <a:latin typeface="Cambria"/>
                <a:cs typeface="Cambria"/>
              </a:rPr>
              <a:t> </a:t>
            </a:r>
            <a:r>
              <a:rPr dirty="0" sz="1250" spc="15">
                <a:latin typeface="Cambria"/>
                <a:cs typeface="Cambria"/>
              </a:rPr>
              <a:t>6.308𝑖𝑛</a:t>
            </a:r>
            <a:r>
              <a:rPr dirty="0" sz="1250" spc="40">
                <a:latin typeface="Cambria"/>
                <a:cs typeface="Cambria"/>
              </a:rPr>
              <a:t> </a:t>
            </a:r>
            <a:r>
              <a:rPr dirty="0" sz="1250" spc="265">
                <a:latin typeface="Cambria"/>
                <a:cs typeface="Cambria"/>
              </a:rPr>
              <a:t>+</a:t>
            </a:r>
            <a:r>
              <a:rPr dirty="0" sz="1250" spc="10">
                <a:latin typeface="Cambria"/>
                <a:cs typeface="Cambria"/>
              </a:rPr>
              <a:t> </a:t>
            </a:r>
            <a:r>
              <a:rPr dirty="0" sz="1250" spc="15">
                <a:latin typeface="Cambria"/>
                <a:cs typeface="Cambria"/>
              </a:rPr>
              <a:t>1.540𝑖𝑛</a:t>
            </a:r>
            <a:r>
              <a:rPr dirty="0" sz="1250" spc="114">
                <a:latin typeface="Cambria"/>
                <a:cs typeface="Cambria"/>
              </a:rPr>
              <a:t> </a:t>
            </a:r>
            <a:r>
              <a:rPr dirty="0" sz="1250" spc="265">
                <a:latin typeface="Cambria"/>
                <a:cs typeface="Cambria"/>
              </a:rPr>
              <a:t>=</a:t>
            </a:r>
            <a:r>
              <a:rPr dirty="0" sz="1250" spc="80">
                <a:latin typeface="Cambria"/>
                <a:cs typeface="Cambria"/>
              </a:rPr>
              <a:t> </a:t>
            </a:r>
            <a:r>
              <a:rPr dirty="0" sz="1250" spc="10">
                <a:latin typeface="Cambria"/>
                <a:cs typeface="Cambria"/>
              </a:rPr>
              <a:t>7.848𝑖𝑛</a:t>
            </a:r>
            <a:endParaRPr sz="1250">
              <a:latin typeface="Cambria"/>
              <a:cs typeface="Cambria"/>
            </a:endParaRPr>
          </a:p>
          <a:p>
            <a:pPr marL="270510" indent="-245745">
              <a:lnSpc>
                <a:spcPct val="100000"/>
              </a:lnSpc>
              <a:spcBef>
                <a:spcPts val="345"/>
              </a:spcBef>
              <a:buSzPct val="92000"/>
              <a:buFont typeface="Arial"/>
              <a:buChar char="•"/>
              <a:tabLst>
                <a:tab pos="270510" algn="l"/>
                <a:tab pos="271145" algn="l"/>
              </a:tabLst>
            </a:pPr>
            <a:r>
              <a:rPr dirty="0" sz="1250" spc="114">
                <a:latin typeface="Cambria"/>
                <a:cs typeface="Cambria"/>
              </a:rPr>
              <a:t>∆</a:t>
            </a:r>
            <a:r>
              <a:rPr dirty="0" baseline="-15432" sz="1350" spc="172">
                <a:latin typeface="Cambria"/>
                <a:cs typeface="Cambria"/>
              </a:rPr>
              <a:t>eamber</a:t>
            </a:r>
            <a:r>
              <a:rPr dirty="0" sz="1250" spc="114">
                <a:latin typeface="Cambria"/>
                <a:cs typeface="Cambria"/>
              </a:rPr>
              <a:t>=</a:t>
            </a:r>
            <a:r>
              <a:rPr dirty="0" sz="1250" spc="85">
                <a:latin typeface="Cambria"/>
                <a:cs typeface="Cambria"/>
              </a:rPr>
              <a:t> </a:t>
            </a:r>
            <a:r>
              <a:rPr dirty="0" sz="1250" spc="110">
                <a:latin typeface="Cambria"/>
                <a:cs typeface="Cambria"/>
              </a:rPr>
              <a:t>−∆</a:t>
            </a:r>
            <a:r>
              <a:rPr dirty="0" baseline="-15432" sz="1350" spc="165">
                <a:latin typeface="Cambria"/>
                <a:cs typeface="Cambria"/>
              </a:rPr>
              <a:t>g1</a:t>
            </a:r>
            <a:r>
              <a:rPr dirty="0" baseline="-15432" sz="1350" spc="127">
                <a:latin typeface="Cambria"/>
                <a:cs typeface="Cambria"/>
              </a:rPr>
              <a:t> </a:t>
            </a:r>
            <a:r>
              <a:rPr dirty="0" sz="1250" spc="265">
                <a:latin typeface="Cambria"/>
                <a:cs typeface="Cambria"/>
              </a:rPr>
              <a:t>+</a:t>
            </a:r>
            <a:r>
              <a:rPr dirty="0" sz="1250" spc="10">
                <a:latin typeface="Cambria"/>
                <a:cs typeface="Cambria"/>
              </a:rPr>
              <a:t> </a:t>
            </a:r>
            <a:r>
              <a:rPr dirty="0" sz="1250" spc="65">
                <a:latin typeface="Cambria"/>
                <a:cs typeface="Cambria"/>
              </a:rPr>
              <a:t>𝛥</a:t>
            </a:r>
            <a:r>
              <a:rPr dirty="0" baseline="-15432" sz="1350" spc="97">
                <a:latin typeface="Cambria"/>
                <a:cs typeface="Cambria"/>
              </a:rPr>
              <a:t>g2</a:t>
            </a:r>
            <a:r>
              <a:rPr dirty="0" baseline="-15432" sz="1350" spc="127">
                <a:latin typeface="Cambria"/>
                <a:cs typeface="Cambria"/>
              </a:rPr>
              <a:t> </a:t>
            </a:r>
            <a:r>
              <a:rPr dirty="0" sz="1250" spc="265">
                <a:latin typeface="Cambria"/>
                <a:cs typeface="Cambria"/>
              </a:rPr>
              <a:t>+</a:t>
            </a:r>
            <a:r>
              <a:rPr dirty="0" sz="1250" spc="10">
                <a:latin typeface="Cambria"/>
                <a:cs typeface="Cambria"/>
              </a:rPr>
              <a:t> </a:t>
            </a:r>
            <a:r>
              <a:rPr dirty="0" sz="1250" spc="125">
                <a:latin typeface="Cambria"/>
                <a:cs typeface="Cambria"/>
              </a:rPr>
              <a:t>∆</a:t>
            </a:r>
            <a:r>
              <a:rPr dirty="0" baseline="-15432" sz="1350" spc="187">
                <a:latin typeface="Cambria"/>
                <a:cs typeface="Cambria"/>
              </a:rPr>
              <a:t>ps</a:t>
            </a:r>
            <a:r>
              <a:rPr dirty="0" sz="1250" spc="125">
                <a:latin typeface="Cambria"/>
                <a:cs typeface="Cambria"/>
              </a:rPr>
              <a:t>=</a:t>
            </a:r>
            <a:r>
              <a:rPr dirty="0" sz="1250" spc="85">
                <a:latin typeface="Cambria"/>
                <a:cs typeface="Cambria"/>
              </a:rPr>
              <a:t> </a:t>
            </a:r>
            <a:r>
              <a:rPr dirty="0" sz="1250" spc="45">
                <a:latin typeface="Cambria"/>
                <a:cs typeface="Cambria"/>
              </a:rPr>
              <a:t>−0.551𝑖𝑛</a:t>
            </a:r>
            <a:r>
              <a:rPr dirty="0" sz="1250" spc="50">
                <a:latin typeface="Cambria"/>
                <a:cs typeface="Cambria"/>
              </a:rPr>
              <a:t> </a:t>
            </a:r>
            <a:r>
              <a:rPr dirty="0" sz="1250" spc="265">
                <a:latin typeface="Cambria"/>
                <a:cs typeface="Cambria"/>
              </a:rPr>
              <a:t>−</a:t>
            </a:r>
            <a:r>
              <a:rPr dirty="0" sz="1250" spc="15">
                <a:latin typeface="Cambria"/>
                <a:cs typeface="Cambria"/>
              </a:rPr>
              <a:t> </a:t>
            </a:r>
            <a:r>
              <a:rPr dirty="0" sz="1250" spc="10">
                <a:latin typeface="Cambria"/>
                <a:cs typeface="Cambria"/>
              </a:rPr>
              <a:t>2.229𝑖𝑛</a:t>
            </a:r>
            <a:r>
              <a:rPr dirty="0" sz="1250" spc="50">
                <a:latin typeface="Cambria"/>
                <a:cs typeface="Cambria"/>
              </a:rPr>
              <a:t> </a:t>
            </a:r>
            <a:r>
              <a:rPr dirty="0" sz="1250" spc="265">
                <a:latin typeface="Cambria"/>
                <a:cs typeface="Cambria"/>
              </a:rPr>
              <a:t>+</a:t>
            </a:r>
            <a:r>
              <a:rPr dirty="0" sz="1250" spc="10">
                <a:latin typeface="Cambria"/>
                <a:cs typeface="Cambria"/>
              </a:rPr>
              <a:t> </a:t>
            </a:r>
            <a:r>
              <a:rPr dirty="0" sz="1250" spc="15">
                <a:latin typeface="Cambria"/>
                <a:cs typeface="Cambria"/>
              </a:rPr>
              <a:t>7.848𝑖𝑛</a:t>
            </a:r>
            <a:r>
              <a:rPr dirty="0" sz="1250" spc="114">
                <a:latin typeface="Cambria"/>
                <a:cs typeface="Cambria"/>
              </a:rPr>
              <a:t> </a:t>
            </a:r>
            <a:r>
              <a:rPr dirty="0" sz="1250" spc="265">
                <a:latin typeface="Cambria"/>
                <a:cs typeface="Cambria"/>
              </a:rPr>
              <a:t>=</a:t>
            </a:r>
            <a:r>
              <a:rPr dirty="0" sz="1250" spc="90">
                <a:latin typeface="Cambria"/>
                <a:cs typeface="Cambria"/>
              </a:rPr>
              <a:t> </a:t>
            </a:r>
            <a:r>
              <a:rPr dirty="0" sz="1250" spc="10">
                <a:latin typeface="Cambria"/>
                <a:cs typeface="Cambria"/>
              </a:rPr>
              <a:t>5.068𝑖𝑛</a:t>
            </a:r>
            <a:endParaRPr sz="1250">
              <a:latin typeface="Cambria"/>
              <a:cs typeface="Cambria"/>
            </a:endParaRPr>
          </a:p>
        </p:txBody>
      </p:sp>
      <p:sp>
        <p:nvSpPr>
          <p:cNvPr id="7" name="object 7"/>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7</a:t>
            </a:r>
            <a:r>
              <a:rPr dirty="0" sz="850">
                <a:solidFill>
                  <a:srgbClr val="FFFFFF"/>
                </a:solidFill>
                <a:latin typeface="Arial"/>
                <a:cs typeface="Arial"/>
              </a:rPr>
              <a:t>3</a:t>
            </a:r>
            <a:endParaRPr sz="850">
              <a:latin typeface="Arial"/>
              <a:cs typeface="Arial"/>
            </a:endParaRPr>
          </a:p>
        </p:txBody>
      </p:sp>
      <p:sp>
        <p:nvSpPr>
          <p:cNvPr id="8" name="object 8"/>
          <p:cNvSpPr/>
          <p:nvPr/>
        </p:nvSpPr>
        <p:spPr>
          <a:xfrm>
            <a:off x="2414016" y="3322320"/>
            <a:ext cx="3267710" cy="0"/>
          </a:xfrm>
          <a:custGeom>
            <a:avLst/>
            <a:gdLst/>
            <a:ahLst/>
            <a:cxnLst/>
            <a:rect l="l" t="t" r="r" b="b"/>
            <a:pathLst>
              <a:path w="3267710" h="0">
                <a:moveTo>
                  <a:pt x="0" y="0"/>
                </a:moveTo>
                <a:lnTo>
                  <a:pt x="3267455" y="0"/>
                </a:lnTo>
              </a:path>
            </a:pathLst>
          </a:custGeom>
          <a:ln w="6096">
            <a:solidFill>
              <a:srgbClr val="000000"/>
            </a:solidFill>
          </a:ln>
        </p:spPr>
        <p:txBody>
          <a:bodyPr wrap="square" lIns="0" tIns="0" rIns="0" bIns="0" rtlCol="0"/>
          <a:lstStyle/>
          <a:p/>
        </p:txBody>
      </p:sp>
      <p:sp>
        <p:nvSpPr>
          <p:cNvPr id="9" name="object 9"/>
          <p:cNvSpPr/>
          <p:nvPr/>
        </p:nvSpPr>
        <p:spPr>
          <a:xfrm>
            <a:off x="2848355" y="3319271"/>
            <a:ext cx="112776" cy="64008"/>
          </a:xfrm>
          <a:prstGeom prst="rect">
            <a:avLst/>
          </a:prstGeom>
          <a:blipFill>
            <a:blip r:embed="rId3" cstate="print"/>
            <a:stretch>
              <a:fillRect/>
            </a:stretch>
          </a:blipFill>
        </p:spPr>
        <p:txBody>
          <a:bodyPr wrap="square" lIns="0" tIns="0" rIns="0" bIns="0" rtlCol="0"/>
          <a:lstStyle/>
          <a:p/>
        </p:txBody>
      </p:sp>
      <p:sp>
        <p:nvSpPr>
          <p:cNvPr id="10" name="object 10"/>
          <p:cNvSpPr/>
          <p:nvPr/>
        </p:nvSpPr>
        <p:spPr>
          <a:xfrm>
            <a:off x="5145023" y="3319271"/>
            <a:ext cx="112776" cy="64008"/>
          </a:xfrm>
          <a:prstGeom prst="rect">
            <a:avLst/>
          </a:prstGeom>
          <a:blipFill>
            <a:blip r:embed="rId3" cstate="print"/>
            <a:stretch>
              <a:fillRect/>
            </a:stretch>
          </a:blipFill>
        </p:spPr>
        <p:txBody>
          <a:bodyPr wrap="square" lIns="0" tIns="0" rIns="0" bIns="0" rtlCol="0"/>
          <a:lstStyle/>
          <a:p/>
        </p:txBody>
      </p:sp>
      <p:sp>
        <p:nvSpPr>
          <p:cNvPr id="11" name="object 11"/>
          <p:cNvSpPr/>
          <p:nvPr/>
        </p:nvSpPr>
        <p:spPr>
          <a:xfrm>
            <a:off x="2414015" y="3137916"/>
            <a:ext cx="1633855" cy="368935"/>
          </a:xfrm>
          <a:custGeom>
            <a:avLst/>
            <a:gdLst/>
            <a:ahLst/>
            <a:cxnLst/>
            <a:rect l="l" t="t" r="r" b="b"/>
            <a:pathLst>
              <a:path w="1633854" h="368935">
                <a:moveTo>
                  <a:pt x="1633728" y="0"/>
                </a:moveTo>
                <a:lnTo>
                  <a:pt x="1576815" y="983"/>
                </a:lnTo>
                <a:lnTo>
                  <a:pt x="1510965" y="4006"/>
                </a:lnTo>
                <a:lnTo>
                  <a:pt x="1436985" y="9179"/>
                </a:lnTo>
                <a:lnTo>
                  <a:pt x="1397199" y="12606"/>
                </a:lnTo>
                <a:lnTo>
                  <a:pt x="1355684" y="16611"/>
                </a:lnTo>
                <a:lnTo>
                  <a:pt x="1312540" y="21209"/>
                </a:lnTo>
                <a:lnTo>
                  <a:pt x="1267868" y="26413"/>
                </a:lnTo>
                <a:lnTo>
                  <a:pt x="1221770" y="32236"/>
                </a:lnTo>
                <a:lnTo>
                  <a:pt x="1174346" y="38694"/>
                </a:lnTo>
                <a:lnTo>
                  <a:pt x="1125698" y="45798"/>
                </a:lnTo>
                <a:lnTo>
                  <a:pt x="1075926" y="53563"/>
                </a:lnTo>
                <a:lnTo>
                  <a:pt x="1025131" y="62003"/>
                </a:lnTo>
                <a:lnTo>
                  <a:pt x="973414" y="71131"/>
                </a:lnTo>
                <a:lnTo>
                  <a:pt x="920877" y="80962"/>
                </a:lnTo>
                <a:lnTo>
                  <a:pt x="867619" y="91508"/>
                </a:lnTo>
                <a:lnTo>
                  <a:pt x="813743" y="102784"/>
                </a:lnTo>
                <a:lnTo>
                  <a:pt x="759349" y="114804"/>
                </a:lnTo>
                <a:lnTo>
                  <a:pt x="704538" y="127580"/>
                </a:lnTo>
                <a:lnTo>
                  <a:pt x="649412" y="141127"/>
                </a:lnTo>
                <a:lnTo>
                  <a:pt x="594070" y="155458"/>
                </a:lnTo>
                <a:lnTo>
                  <a:pt x="538614" y="170588"/>
                </a:lnTo>
                <a:lnTo>
                  <a:pt x="483145" y="186530"/>
                </a:lnTo>
                <a:lnTo>
                  <a:pt x="427764" y="203297"/>
                </a:lnTo>
                <a:lnTo>
                  <a:pt x="372572" y="220904"/>
                </a:lnTo>
                <a:lnTo>
                  <a:pt x="317670" y="239364"/>
                </a:lnTo>
                <a:lnTo>
                  <a:pt x="263159" y="258691"/>
                </a:lnTo>
                <a:lnTo>
                  <a:pt x="209140" y="278898"/>
                </a:lnTo>
                <a:lnTo>
                  <a:pt x="155713" y="300000"/>
                </a:lnTo>
                <a:lnTo>
                  <a:pt x="102980" y="322009"/>
                </a:lnTo>
                <a:lnTo>
                  <a:pt x="51042" y="344941"/>
                </a:lnTo>
                <a:lnTo>
                  <a:pt x="0" y="368808"/>
                </a:lnTo>
              </a:path>
            </a:pathLst>
          </a:custGeom>
          <a:ln w="19812">
            <a:solidFill>
              <a:srgbClr val="000000"/>
            </a:solidFill>
          </a:ln>
        </p:spPr>
        <p:txBody>
          <a:bodyPr wrap="square" lIns="0" tIns="0" rIns="0" bIns="0" rtlCol="0"/>
          <a:lstStyle/>
          <a:p/>
        </p:txBody>
      </p:sp>
      <p:sp>
        <p:nvSpPr>
          <p:cNvPr id="12" name="object 12"/>
          <p:cNvSpPr/>
          <p:nvPr/>
        </p:nvSpPr>
        <p:spPr>
          <a:xfrm>
            <a:off x="4047744" y="3137916"/>
            <a:ext cx="1633855" cy="368935"/>
          </a:xfrm>
          <a:custGeom>
            <a:avLst/>
            <a:gdLst/>
            <a:ahLst/>
            <a:cxnLst/>
            <a:rect l="l" t="t" r="r" b="b"/>
            <a:pathLst>
              <a:path w="1633854" h="368935">
                <a:moveTo>
                  <a:pt x="0" y="0"/>
                </a:moveTo>
                <a:lnTo>
                  <a:pt x="57165" y="968"/>
                </a:lnTo>
                <a:lnTo>
                  <a:pt x="123237" y="3950"/>
                </a:lnTo>
                <a:lnTo>
                  <a:pt x="197406" y="9062"/>
                </a:lnTo>
                <a:lnTo>
                  <a:pt x="237275" y="12452"/>
                </a:lnTo>
                <a:lnTo>
                  <a:pt x="278866" y="16418"/>
                </a:lnTo>
                <a:lnTo>
                  <a:pt x="322077" y="20973"/>
                </a:lnTo>
                <a:lnTo>
                  <a:pt x="366808" y="26134"/>
                </a:lnTo>
                <a:lnTo>
                  <a:pt x="412958" y="31913"/>
                </a:lnTo>
                <a:lnTo>
                  <a:pt x="460425" y="38325"/>
                </a:lnTo>
                <a:lnTo>
                  <a:pt x="509109" y="45385"/>
                </a:lnTo>
                <a:lnTo>
                  <a:pt x="558909" y="53107"/>
                </a:lnTo>
                <a:lnTo>
                  <a:pt x="609724" y="61506"/>
                </a:lnTo>
                <a:lnTo>
                  <a:pt x="661452" y="70595"/>
                </a:lnTo>
                <a:lnTo>
                  <a:pt x="713993" y="80391"/>
                </a:lnTo>
                <a:lnTo>
                  <a:pt x="767247" y="90905"/>
                </a:lnTo>
                <a:lnTo>
                  <a:pt x="821111" y="102154"/>
                </a:lnTo>
                <a:lnTo>
                  <a:pt x="875485" y="114152"/>
                </a:lnTo>
                <a:lnTo>
                  <a:pt x="930268" y="126913"/>
                </a:lnTo>
                <a:lnTo>
                  <a:pt x="985360" y="140451"/>
                </a:lnTo>
                <a:lnTo>
                  <a:pt x="1040658" y="154782"/>
                </a:lnTo>
                <a:lnTo>
                  <a:pt x="1096062" y="169918"/>
                </a:lnTo>
                <a:lnTo>
                  <a:pt x="1151472" y="185876"/>
                </a:lnTo>
                <a:lnTo>
                  <a:pt x="1206785" y="202668"/>
                </a:lnTo>
                <a:lnTo>
                  <a:pt x="1261902" y="220310"/>
                </a:lnTo>
                <a:lnTo>
                  <a:pt x="1316721" y="238817"/>
                </a:lnTo>
                <a:lnTo>
                  <a:pt x="1371142" y="258202"/>
                </a:lnTo>
                <a:lnTo>
                  <a:pt x="1425062" y="278479"/>
                </a:lnTo>
                <a:lnTo>
                  <a:pt x="1478382" y="299664"/>
                </a:lnTo>
                <a:lnTo>
                  <a:pt x="1531000" y="321771"/>
                </a:lnTo>
                <a:lnTo>
                  <a:pt x="1582816" y="344814"/>
                </a:lnTo>
                <a:lnTo>
                  <a:pt x="1633728" y="368808"/>
                </a:lnTo>
              </a:path>
            </a:pathLst>
          </a:custGeom>
          <a:ln w="19812">
            <a:solidFill>
              <a:srgbClr val="000000"/>
            </a:solidFill>
          </a:ln>
        </p:spPr>
        <p:txBody>
          <a:bodyPr wrap="square" lIns="0" tIns="0" rIns="0" bIns="0" rtlCol="0"/>
          <a:lstStyle/>
          <a:p/>
        </p:txBody>
      </p:sp>
      <p:sp>
        <p:nvSpPr>
          <p:cNvPr id="13" name="object 13"/>
          <p:cNvSpPr/>
          <p:nvPr/>
        </p:nvSpPr>
        <p:spPr>
          <a:xfrm>
            <a:off x="2142744" y="3506723"/>
            <a:ext cx="218440" cy="0"/>
          </a:xfrm>
          <a:custGeom>
            <a:avLst/>
            <a:gdLst/>
            <a:ahLst/>
            <a:cxnLst/>
            <a:rect l="l" t="t" r="r" b="b"/>
            <a:pathLst>
              <a:path w="218439" h="0">
                <a:moveTo>
                  <a:pt x="0" y="0"/>
                </a:moveTo>
                <a:lnTo>
                  <a:pt x="217931" y="0"/>
                </a:lnTo>
                <a:lnTo>
                  <a:pt x="0" y="0"/>
                </a:lnTo>
                <a:close/>
              </a:path>
            </a:pathLst>
          </a:custGeom>
          <a:ln w="4762">
            <a:solidFill>
              <a:srgbClr val="000000"/>
            </a:solidFill>
          </a:ln>
        </p:spPr>
        <p:txBody>
          <a:bodyPr wrap="square" lIns="0" tIns="0" rIns="0" bIns="0" rtlCol="0"/>
          <a:lstStyle/>
          <a:p/>
        </p:txBody>
      </p:sp>
      <p:sp>
        <p:nvSpPr>
          <p:cNvPr id="14" name="object 14"/>
          <p:cNvSpPr/>
          <p:nvPr/>
        </p:nvSpPr>
        <p:spPr>
          <a:xfrm>
            <a:off x="2142744" y="3137916"/>
            <a:ext cx="1851660" cy="0"/>
          </a:xfrm>
          <a:custGeom>
            <a:avLst/>
            <a:gdLst/>
            <a:ahLst/>
            <a:cxnLst/>
            <a:rect l="l" t="t" r="r" b="b"/>
            <a:pathLst>
              <a:path w="1851660" h="0">
                <a:moveTo>
                  <a:pt x="0" y="0"/>
                </a:moveTo>
                <a:lnTo>
                  <a:pt x="1851659" y="0"/>
                </a:lnTo>
                <a:lnTo>
                  <a:pt x="0" y="0"/>
                </a:lnTo>
                <a:close/>
              </a:path>
            </a:pathLst>
          </a:custGeom>
          <a:ln w="4762">
            <a:solidFill>
              <a:srgbClr val="000000"/>
            </a:solidFill>
          </a:ln>
        </p:spPr>
        <p:txBody>
          <a:bodyPr wrap="square" lIns="0" tIns="0" rIns="0" bIns="0" rtlCol="0"/>
          <a:lstStyle/>
          <a:p/>
        </p:txBody>
      </p:sp>
      <p:sp>
        <p:nvSpPr>
          <p:cNvPr id="15" name="object 15"/>
          <p:cNvSpPr/>
          <p:nvPr/>
        </p:nvSpPr>
        <p:spPr>
          <a:xfrm>
            <a:off x="2232660" y="3012090"/>
            <a:ext cx="159353" cy="494633"/>
          </a:xfrm>
          <a:prstGeom prst="rect">
            <a:avLst/>
          </a:prstGeom>
          <a:blipFill>
            <a:blip r:embed="rId4" cstate="print"/>
            <a:stretch>
              <a:fillRect/>
            </a:stretch>
          </a:blipFill>
        </p:spPr>
        <p:txBody>
          <a:bodyPr wrap="square" lIns="0" tIns="0" rIns="0" bIns="0" rtlCol="0"/>
          <a:lstStyle/>
          <a:p/>
        </p:txBody>
      </p:sp>
      <p:sp>
        <p:nvSpPr>
          <p:cNvPr id="16" name="object 16"/>
          <p:cNvSpPr txBox="1"/>
          <p:nvPr/>
        </p:nvSpPr>
        <p:spPr>
          <a:xfrm>
            <a:off x="1923288" y="2947416"/>
            <a:ext cx="932815" cy="139065"/>
          </a:xfrm>
          <a:prstGeom prst="rect">
            <a:avLst/>
          </a:prstGeom>
          <a:solidFill>
            <a:srgbClr val="FFFFFF"/>
          </a:solidFill>
        </p:spPr>
        <p:txBody>
          <a:bodyPr wrap="square" lIns="0" tIns="10795" rIns="0" bIns="0" rtlCol="0" vert="horz">
            <a:spAutoFit/>
          </a:bodyPr>
          <a:lstStyle/>
          <a:p>
            <a:pPr marL="4445">
              <a:lnSpc>
                <a:spcPts val="1005"/>
              </a:lnSpc>
              <a:spcBef>
                <a:spcPts val="85"/>
              </a:spcBef>
            </a:pPr>
            <a:r>
              <a:rPr dirty="0" baseline="6535" sz="1275" spc="-30" i="1">
                <a:latin typeface="Georgia"/>
                <a:cs typeface="Georgia"/>
              </a:rPr>
              <a:t>D</a:t>
            </a:r>
            <a:r>
              <a:rPr dirty="0" sz="550" spc="-20">
                <a:latin typeface="Calibri"/>
                <a:cs typeface="Calibri"/>
              </a:rPr>
              <a:t>camber </a:t>
            </a:r>
            <a:r>
              <a:rPr dirty="0" baseline="6535" sz="1275">
                <a:latin typeface="Calibri"/>
                <a:cs typeface="Calibri"/>
              </a:rPr>
              <a:t>=</a:t>
            </a:r>
            <a:r>
              <a:rPr dirty="0" baseline="6535" sz="1275" spc="-37">
                <a:latin typeface="Calibri"/>
                <a:cs typeface="Calibri"/>
              </a:rPr>
              <a:t> </a:t>
            </a:r>
            <a:r>
              <a:rPr dirty="0" baseline="6535" sz="1275" spc="-52">
                <a:latin typeface="Calibri"/>
                <a:cs typeface="Calibri"/>
              </a:rPr>
              <a:t>-</a:t>
            </a:r>
            <a:r>
              <a:rPr dirty="0" baseline="6535" sz="1275" spc="-52" i="1">
                <a:latin typeface="Georgia"/>
                <a:cs typeface="Georgia"/>
              </a:rPr>
              <a:t>D</a:t>
            </a:r>
            <a:r>
              <a:rPr dirty="0" sz="550" spc="-35">
                <a:latin typeface="Calibri"/>
                <a:cs typeface="Calibri"/>
              </a:rPr>
              <a:t>g1</a:t>
            </a:r>
            <a:r>
              <a:rPr dirty="0" baseline="6535" sz="1275" spc="-52">
                <a:latin typeface="Calibri"/>
                <a:cs typeface="Calibri"/>
              </a:rPr>
              <a:t>+</a:t>
            </a:r>
            <a:r>
              <a:rPr dirty="0" baseline="6535" sz="1275" spc="-52" i="1">
                <a:latin typeface="Georgia"/>
                <a:cs typeface="Georgia"/>
              </a:rPr>
              <a:t>D</a:t>
            </a:r>
            <a:r>
              <a:rPr dirty="0" sz="550" spc="-35">
                <a:latin typeface="Calibri"/>
                <a:cs typeface="Calibri"/>
              </a:rPr>
              <a:t>g2</a:t>
            </a:r>
            <a:r>
              <a:rPr dirty="0" baseline="6535" sz="1275" spc="-52">
                <a:latin typeface="Calibri"/>
                <a:cs typeface="Calibri"/>
              </a:rPr>
              <a:t>+</a:t>
            </a:r>
            <a:r>
              <a:rPr dirty="0" baseline="6535" sz="1275" spc="-52" i="1">
                <a:latin typeface="Georgia"/>
                <a:cs typeface="Georgia"/>
              </a:rPr>
              <a:t>D</a:t>
            </a:r>
            <a:r>
              <a:rPr dirty="0" sz="550" spc="-35">
                <a:latin typeface="Calibri"/>
                <a:cs typeface="Calibri"/>
              </a:rPr>
              <a:t>ps</a:t>
            </a:r>
            <a:endParaRPr sz="550">
              <a:latin typeface="Calibri"/>
              <a:cs typeface="Calibri"/>
            </a:endParaRPr>
          </a:p>
        </p:txBody>
      </p:sp>
      <p:sp>
        <p:nvSpPr>
          <p:cNvPr id="17" name="object 17"/>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18" name="object 18"/>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9" name="object 19"/>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20" name="object 20"/>
          <p:cNvSpPr txBox="1"/>
          <p:nvPr/>
        </p:nvSpPr>
        <p:spPr>
          <a:xfrm>
            <a:off x="1016565" y="5530073"/>
            <a:ext cx="5245735" cy="373380"/>
          </a:xfrm>
          <a:prstGeom prst="rect">
            <a:avLst/>
          </a:prstGeom>
        </p:spPr>
        <p:txBody>
          <a:bodyPr wrap="square" lIns="0" tIns="16510" rIns="0" bIns="0" rtlCol="0" vert="horz">
            <a:spAutoFit/>
          </a:bodyPr>
          <a:lstStyle/>
          <a:p>
            <a:pPr>
              <a:lnSpc>
                <a:spcPct val="100000"/>
              </a:lnSpc>
              <a:spcBef>
                <a:spcPts val="130"/>
              </a:spcBef>
            </a:pPr>
            <a:r>
              <a:rPr dirty="0" sz="2250" spc="10">
                <a:solidFill>
                  <a:srgbClr val="1C7C5B"/>
                </a:solidFill>
                <a:latin typeface="Arial Black"/>
                <a:cs typeface="Arial Black"/>
              </a:rPr>
              <a:t>Vertical Location Center </a:t>
            </a:r>
            <a:r>
              <a:rPr dirty="0" sz="2250" spc="15">
                <a:solidFill>
                  <a:srgbClr val="1C7C5B"/>
                </a:solidFill>
                <a:latin typeface="Arial Black"/>
                <a:cs typeface="Arial Black"/>
              </a:rPr>
              <a:t>of</a:t>
            </a:r>
            <a:r>
              <a:rPr dirty="0" sz="2250" spc="195">
                <a:solidFill>
                  <a:srgbClr val="1C7C5B"/>
                </a:solidFill>
                <a:latin typeface="Arial Black"/>
                <a:cs typeface="Arial Black"/>
              </a:rPr>
              <a:t> </a:t>
            </a:r>
            <a:r>
              <a:rPr dirty="0" sz="2250" spc="15">
                <a:solidFill>
                  <a:srgbClr val="1C7C5B"/>
                </a:solidFill>
                <a:latin typeface="Arial Black"/>
                <a:cs typeface="Arial Black"/>
              </a:rPr>
              <a:t>Mass</a:t>
            </a:r>
            <a:endParaRPr sz="2250">
              <a:latin typeface="Arial Black"/>
              <a:cs typeface="Arial Black"/>
            </a:endParaRPr>
          </a:p>
        </p:txBody>
      </p:sp>
      <p:sp>
        <p:nvSpPr>
          <p:cNvPr id="21" name="object 21"/>
          <p:cNvSpPr/>
          <p:nvPr/>
        </p:nvSpPr>
        <p:spPr>
          <a:xfrm>
            <a:off x="4349496" y="6722364"/>
            <a:ext cx="447040" cy="134620"/>
          </a:xfrm>
          <a:custGeom>
            <a:avLst/>
            <a:gdLst/>
            <a:ahLst/>
            <a:cxnLst/>
            <a:rect l="l" t="t" r="r" b="b"/>
            <a:pathLst>
              <a:path w="447039" h="134620">
                <a:moveTo>
                  <a:pt x="403860" y="134112"/>
                </a:moveTo>
                <a:lnTo>
                  <a:pt x="402336" y="128016"/>
                </a:lnTo>
                <a:lnTo>
                  <a:pt x="410003" y="124896"/>
                </a:lnTo>
                <a:lnTo>
                  <a:pt x="416814" y="120205"/>
                </a:lnTo>
                <a:lnTo>
                  <a:pt x="434006" y="77533"/>
                </a:lnTo>
                <a:lnTo>
                  <a:pt x="434340" y="65532"/>
                </a:lnTo>
                <a:lnTo>
                  <a:pt x="434006" y="54411"/>
                </a:lnTo>
                <a:lnTo>
                  <a:pt x="416814" y="12954"/>
                </a:lnTo>
                <a:lnTo>
                  <a:pt x="402336" y="4572"/>
                </a:lnTo>
                <a:lnTo>
                  <a:pt x="403860" y="0"/>
                </a:lnTo>
                <a:lnTo>
                  <a:pt x="435864" y="22860"/>
                </a:lnTo>
                <a:lnTo>
                  <a:pt x="446532" y="67056"/>
                </a:lnTo>
                <a:lnTo>
                  <a:pt x="445936" y="79295"/>
                </a:lnTo>
                <a:lnTo>
                  <a:pt x="429577" y="118038"/>
                </a:lnTo>
                <a:lnTo>
                  <a:pt x="413575" y="130087"/>
                </a:lnTo>
                <a:lnTo>
                  <a:pt x="403860" y="134112"/>
                </a:lnTo>
                <a:close/>
              </a:path>
              <a:path w="447039" h="134620">
                <a:moveTo>
                  <a:pt x="42672" y="134112"/>
                </a:moveTo>
                <a:lnTo>
                  <a:pt x="10668" y="109728"/>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22" name="object 22"/>
          <p:cNvSpPr/>
          <p:nvPr/>
        </p:nvSpPr>
        <p:spPr>
          <a:xfrm>
            <a:off x="4821936" y="6722364"/>
            <a:ext cx="577850" cy="134620"/>
          </a:xfrm>
          <a:custGeom>
            <a:avLst/>
            <a:gdLst/>
            <a:ahLst/>
            <a:cxnLst/>
            <a:rect l="l" t="t" r="r" b="b"/>
            <a:pathLst>
              <a:path w="577850" h="134620">
                <a:moveTo>
                  <a:pt x="534924" y="134112"/>
                </a:moveTo>
                <a:lnTo>
                  <a:pt x="533400" y="128016"/>
                </a:lnTo>
                <a:lnTo>
                  <a:pt x="541067" y="124896"/>
                </a:lnTo>
                <a:lnTo>
                  <a:pt x="547878" y="120205"/>
                </a:lnTo>
                <a:lnTo>
                  <a:pt x="565070" y="77533"/>
                </a:lnTo>
                <a:lnTo>
                  <a:pt x="565404" y="65532"/>
                </a:lnTo>
                <a:lnTo>
                  <a:pt x="565070" y="54411"/>
                </a:lnTo>
                <a:lnTo>
                  <a:pt x="547878" y="12954"/>
                </a:lnTo>
                <a:lnTo>
                  <a:pt x="533400" y="4572"/>
                </a:lnTo>
                <a:lnTo>
                  <a:pt x="534924" y="0"/>
                </a:lnTo>
                <a:lnTo>
                  <a:pt x="566928" y="22860"/>
                </a:lnTo>
                <a:lnTo>
                  <a:pt x="577596" y="67056"/>
                </a:lnTo>
                <a:lnTo>
                  <a:pt x="577000" y="79295"/>
                </a:lnTo>
                <a:lnTo>
                  <a:pt x="560641" y="118038"/>
                </a:lnTo>
                <a:lnTo>
                  <a:pt x="544639" y="130087"/>
                </a:lnTo>
                <a:lnTo>
                  <a:pt x="534924" y="134112"/>
                </a:lnTo>
                <a:close/>
              </a:path>
              <a:path w="577850" h="134620">
                <a:moveTo>
                  <a:pt x="42672" y="134112"/>
                </a:moveTo>
                <a:lnTo>
                  <a:pt x="10667" y="109728"/>
                </a:lnTo>
                <a:lnTo>
                  <a:pt x="0" y="67056"/>
                </a:lnTo>
                <a:lnTo>
                  <a:pt x="595" y="54792"/>
                </a:lnTo>
                <a:lnTo>
                  <a:pt x="16954" y="14573"/>
                </a:lnTo>
                <a:lnTo>
                  <a:pt x="42672" y="0"/>
                </a:lnTo>
                <a:lnTo>
                  <a:pt x="44196" y="4572"/>
                </a:lnTo>
                <a:lnTo>
                  <a:pt x="36528" y="8334"/>
                </a:lnTo>
                <a:lnTo>
                  <a:pt x="29718" y="12954"/>
                </a:lnTo>
                <a:lnTo>
                  <a:pt x="12525" y="54411"/>
                </a:lnTo>
                <a:lnTo>
                  <a:pt x="12191"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23" name="object 23"/>
          <p:cNvSpPr txBox="1"/>
          <p:nvPr/>
        </p:nvSpPr>
        <p:spPr>
          <a:xfrm>
            <a:off x="991105" y="6218889"/>
            <a:ext cx="5160645" cy="653415"/>
          </a:xfrm>
          <a:prstGeom prst="rect">
            <a:avLst/>
          </a:prstGeom>
        </p:spPr>
        <p:txBody>
          <a:bodyPr wrap="square" lIns="0" tIns="46355" rIns="0" bIns="0" rtlCol="0" vert="horz">
            <a:spAutoFit/>
          </a:bodyPr>
          <a:lstStyle/>
          <a:p>
            <a:pPr marL="269875" indent="-245110">
              <a:lnSpc>
                <a:spcPct val="100000"/>
              </a:lnSpc>
              <a:spcBef>
                <a:spcPts val="365"/>
              </a:spcBef>
              <a:buChar char="•"/>
              <a:tabLst>
                <a:tab pos="269875" algn="l"/>
                <a:tab pos="270510" algn="l"/>
              </a:tabLst>
            </a:pPr>
            <a:r>
              <a:rPr dirty="0" sz="1150" spc="-5">
                <a:latin typeface="Arial"/>
                <a:cs typeface="Arial"/>
              </a:rPr>
              <a:t>Distance from </a:t>
            </a:r>
            <a:r>
              <a:rPr dirty="0" sz="1150" spc="-10">
                <a:latin typeface="Arial"/>
                <a:cs typeface="Arial"/>
              </a:rPr>
              <a:t>Center </a:t>
            </a:r>
            <a:r>
              <a:rPr dirty="0" sz="1150" spc="-5">
                <a:latin typeface="Arial"/>
                <a:cs typeface="Arial"/>
              </a:rPr>
              <a:t>of </a:t>
            </a:r>
            <a:r>
              <a:rPr dirty="0" sz="1150" spc="-10">
                <a:latin typeface="Arial"/>
                <a:cs typeface="Arial"/>
              </a:rPr>
              <a:t>Gravity to Roll</a:t>
            </a:r>
            <a:r>
              <a:rPr dirty="0" sz="1150" spc="-30">
                <a:latin typeface="Arial"/>
                <a:cs typeface="Arial"/>
              </a:rPr>
              <a:t> </a:t>
            </a:r>
            <a:r>
              <a:rPr dirty="0" sz="1150" spc="-10">
                <a:latin typeface="Arial"/>
                <a:cs typeface="Arial"/>
              </a:rPr>
              <a:t>Axis</a:t>
            </a:r>
            <a:endParaRPr sz="1150">
              <a:latin typeface="Arial"/>
              <a:cs typeface="Arial"/>
            </a:endParaRPr>
          </a:p>
          <a:p>
            <a:pPr marL="269875" indent="-245110">
              <a:lnSpc>
                <a:spcPct val="100000"/>
              </a:lnSpc>
              <a:spcBef>
                <a:spcPts val="265"/>
              </a:spcBef>
              <a:buChar char="•"/>
              <a:tabLst>
                <a:tab pos="269875" algn="l"/>
                <a:tab pos="270510" algn="l"/>
              </a:tabLst>
            </a:pPr>
            <a:r>
              <a:rPr dirty="0" sz="1150" spc="-10">
                <a:latin typeface="Arial"/>
                <a:cs typeface="Arial"/>
              </a:rPr>
              <a:t>Assume camber is a parabolic arc (elevation</a:t>
            </a:r>
            <a:r>
              <a:rPr dirty="0" sz="1150" spc="15">
                <a:latin typeface="Arial"/>
                <a:cs typeface="Arial"/>
              </a:rPr>
              <a:t> </a:t>
            </a:r>
            <a:r>
              <a:rPr dirty="0" sz="1150" spc="-15">
                <a:latin typeface="Arial"/>
                <a:cs typeface="Arial"/>
              </a:rPr>
              <a:t>view)</a:t>
            </a:r>
            <a:endParaRPr sz="1150">
              <a:latin typeface="Arial"/>
              <a:cs typeface="Arial"/>
            </a:endParaRPr>
          </a:p>
          <a:p>
            <a:pPr marL="270510" indent="-245745">
              <a:lnSpc>
                <a:spcPct val="100000"/>
              </a:lnSpc>
              <a:spcBef>
                <a:spcPts val="275"/>
              </a:spcBef>
              <a:buFont typeface="Arial"/>
              <a:buChar char="•"/>
              <a:tabLst>
                <a:tab pos="270510" algn="l"/>
                <a:tab pos="271145" algn="l"/>
              </a:tabLst>
            </a:pPr>
            <a:r>
              <a:rPr dirty="0" sz="1150">
                <a:latin typeface="Cambria"/>
                <a:cs typeface="Cambria"/>
              </a:rPr>
              <a:t>𝑦</a:t>
            </a:r>
            <a:r>
              <a:rPr dirty="0" baseline="-17361" sz="1200">
                <a:latin typeface="Cambria"/>
                <a:cs typeface="Cambria"/>
              </a:rPr>
              <a:t>r </a:t>
            </a:r>
            <a:r>
              <a:rPr dirty="0" sz="1150" spc="210">
                <a:latin typeface="Cambria"/>
                <a:cs typeface="Cambria"/>
              </a:rPr>
              <a:t>= </a:t>
            </a:r>
            <a:r>
              <a:rPr dirty="0" sz="1150" spc="5">
                <a:latin typeface="Cambria"/>
                <a:cs typeface="Cambria"/>
              </a:rPr>
              <a:t>𝑌</a:t>
            </a:r>
            <a:r>
              <a:rPr dirty="0" baseline="-17361" sz="1200" spc="7">
                <a:latin typeface="Cambria"/>
                <a:cs typeface="Cambria"/>
              </a:rPr>
              <a:t>top </a:t>
            </a:r>
            <a:r>
              <a:rPr dirty="0" sz="1150" spc="210">
                <a:latin typeface="Cambria"/>
                <a:cs typeface="Cambria"/>
              </a:rPr>
              <a:t>+ </a:t>
            </a:r>
            <a:r>
              <a:rPr dirty="0" sz="1150" spc="85">
                <a:latin typeface="Cambria"/>
                <a:cs typeface="Cambria"/>
              </a:rPr>
              <a:t>𝑦</a:t>
            </a:r>
            <a:r>
              <a:rPr dirty="0" baseline="-17361" sz="1200" spc="127">
                <a:latin typeface="Cambria"/>
                <a:cs typeface="Cambria"/>
              </a:rPr>
              <a:t>lift </a:t>
            </a:r>
            <a:r>
              <a:rPr dirty="0" sz="1150" spc="210">
                <a:latin typeface="Cambria"/>
                <a:cs typeface="Cambria"/>
              </a:rPr>
              <a:t>− </a:t>
            </a:r>
            <a:r>
              <a:rPr dirty="0" sz="1150" spc="65">
                <a:latin typeface="Cambria"/>
                <a:cs typeface="Cambria"/>
              </a:rPr>
              <a:t>𝐹</a:t>
            </a:r>
            <a:r>
              <a:rPr dirty="0" baseline="-17361" sz="1200" spc="97">
                <a:latin typeface="Cambria"/>
                <a:cs typeface="Cambria"/>
              </a:rPr>
              <a:t>o</a:t>
            </a:r>
            <a:r>
              <a:rPr dirty="0" sz="1150" spc="65">
                <a:latin typeface="Cambria"/>
                <a:cs typeface="Cambria"/>
              </a:rPr>
              <a:t>∆</a:t>
            </a:r>
            <a:r>
              <a:rPr dirty="0" baseline="-17361" sz="1200" spc="97">
                <a:latin typeface="Cambria"/>
                <a:cs typeface="Cambria"/>
              </a:rPr>
              <a:t>eamber</a:t>
            </a:r>
            <a:r>
              <a:rPr dirty="0" sz="1150" spc="65">
                <a:latin typeface="Cambria"/>
                <a:cs typeface="Cambria"/>
              </a:rPr>
              <a:t>= </a:t>
            </a:r>
            <a:r>
              <a:rPr dirty="0" sz="1150" spc="-5">
                <a:latin typeface="Cambria"/>
                <a:cs typeface="Cambria"/>
              </a:rPr>
              <a:t>38.343𝑖𝑛 </a:t>
            </a:r>
            <a:r>
              <a:rPr dirty="0" sz="1150" spc="210">
                <a:latin typeface="Cambria"/>
                <a:cs typeface="Cambria"/>
              </a:rPr>
              <a:t>+ </a:t>
            </a:r>
            <a:r>
              <a:rPr dirty="0" sz="1150" spc="-10">
                <a:latin typeface="Cambria"/>
                <a:cs typeface="Cambria"/>
              </a:rPr>
              <a:t>0𝑖𝑛 </a:t>
            </a:r>
            <a:r>
              <a:rPr dirty="0" sz="1150" spc="210">
                <a:latin typeface="Cambria"/>
                <a:cs typeface="Cambria"/>
              </a:rPr>
              <a:t>− </a:t>
            </a:r>
            <a:r>
              <a:rPr dirty="0" sz="1150" spc="-5">
                <a:latin typeface="Cambria"/>
                <a:cs typeface="Cambria"/>
              </a:rPr>
              <a:t>0.415 5.068𝑖𝑛 </a:t>
            </a:r>
            <a:r>
              <a:rPr dirty="0" sz="1150" spc="210">
                <a:latin typeface="Cambria"/>
                <a:cs typeface="Cambria"/>
              </a:rPr>
              <a:t>= </a:t>
            </a:r>
            <a:r>
              <a:rPr dirty="0" sz="1150" spc="-5">
                <a:latin typeface="Cambria"/>
                <a:cs typeface="Cambria"/>
              </a:rPr>
              <a:t>36.24</a:t>
            </a:r>
            <a:r>
              <a:rPr dirty="0" sz="1150" spc="-125">
                <a:latin typeface="Cambria"/>
                <a:cs typeface="Cambria"/>
              </a:rPr>
              <a:t> </a:t>
            </a:r>
            <a:r>
              <a:rPr dirty="0" sz="1150" spc="-10">
                <a:latin typeface="Cambria"/>
                <a:cs typeface="Cambria"/>
              </a:rPr>
              <a:t>𝑖𝑛</a:t>
            </a:r>
            <a:endParaRPr sz="1150">
              <a:latin typeface="Cambria"/>
              <a:cs typeface="Cambria"/>
            </a:endParaRPr>
          </a:p>
        </p:txBody>
      </p:sp>
      <p:sp>
        <p:nvSpPr>
          <p:cNvPr id="24" name="object 24"/>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7</a:t>
            </a:r>
            <a:r>
              <a:rPr dirty="0" sz="850">
                <a:solidFill>
                  <a:srgbClr val="FFFFFF"/>
                </a:solidFill>
                <a:latin typeface="Arial"/>
                <a:cs typeface="Arial"/>
              </a:rPr>
              <a:t>4</a:t>
            </a:r>
            <a:endParaRPr sz="850">
              <a:latin typeface="Arial"/>
              <a:cs typeface="Arial"/>
            </a:endParaRPr>
          </a:p>
        </p:txBody>
      </p:sp>
      <p:sp>
        <p:nvSpPr>
          <p:cNvPr id="25" name="object 25"/>
          <p:cNvSpPr/>
          <p:nvPr/>
        </p:nvSpPr>
        <p:spPr>
          <a:xfrm>
            <a:off x="6195060" y="7284719"/>
            <a:ext cx="0" cy="66040"/>
          </a:xfrm>
          <a:custGeom>
            <a:avLst/>
            <a:gdLst/>
            <a:ahLst/>
            <a:cxnLst/>
            <a:rect l="l" t="t" r="r" b="b"/>
            <a:pathLst>
              <a:path w="0" h="66040">
                <a:moveTo>
                  <a:pt x="0" y="65532"/>
                </a:moveTo>
                <a:lnTo>
                  <a:pt x="0" y="0"/>
                </a:lnTo>
              </a:path>
            </a:pathLst>
          </a:custGeom>
          <a:ln w="44195">
            <a:solidFill>
              <a:srgbClr val="000000"/>
            </a:solidFill>
          </a:ln>
        </p:spPr>
        <p:txBody>
          <a:bodyPr wrap="square" lIns="0" tIns="0" rIns="0" bIns="0" rtlCol="0"/>
          <a:lstStyle/>
          <a:p/>
        </p:txBody>
      </p:sp>
      <p:sp>
        <p:nvSpPr>
          <p:cNvPr id="26" name="object 26"/>
          <p:cNvSpPr/>
          <p:nvPr/>
        </p:nvSpPr>
        <p:spPr>
          <a:xfrm>
            <a:off x="5727191" y="7350252"/>
            <a:ext cx="866140" cy="1059180"/>
          </a:xfrm>
          <a:custGeom>
            <a:avLst/>
            <a:gdLst/>
            <a:ahLst/>
            <a:cxnLst/>
            <a:rect l="l" t="t" r="r" b="b"/>
            <a:pathLst>
              <a:path w="866140" h="1059179">
                <a:moveTo>
                  <a:pt x="691895" y="1059180"/>
                </a:moveTo>
                <a:lnTo>
                  <a:pt x="173735" y="1059180"/>
                </a:lnTo>
                <a:lnTo>
                  <a:pt x="173735" y="986028"/>
                </a:lnTo>
                <a:lnTo>
                  <a:pt x="400811" y="949452"/>
                </a:lnTo>
                <a:lnTo>
                  <a:pt x="400811" y="146304"/>
                </a:lnTo>
                <a:lnTo>
                  <a:pt x="345947" y="100584"/>
                </a:lnTo>
                <a:lnTo>
                  <a:pt x="0" y="73152"/>
                </a:lnTo>
                <a:lnTo>
                  <a:pt x="0" y="0"/>
                </a:lnTo>
                <a:lnTo>
                  <a:pt x="865631" y="0"/>
                </a:lnTo>
                <a:lnTo>
                  <a:pt x="865631" y="73152"/>
                </a:lnTo>
                <a:lnTo>
                  <a:pt x="519683" y="100584"/>
                </a:lnTo>
                <a:lnTo>
                  <a:pt x="464819" y="146304"/>
                </a:lnTo>
                <a:lnTo>
                  <a:pt x="464819" y="949452"/>
                </a:lnTo>
                <a:lnTo>
                  <a:pt x="691895" y="986028"/>
                </a:lnTo>
                <a:lnTo>
                  <a:pt x="691895" y="1059180"/>
                </a:lnTo>
                <a:close/>
              </a:path>
            </a:pathLst>
          </a:custGeom>
          <a:solidFill>
            <a:srgbClr val="D8D8D8"/>
          </a:solidFill>
        </p:spPr>
        <p:txBody>
          <a:bodyPr wrap="square" lIns="0" tIns="0" rIns="0" bIns="0" rtlCol="0"/>
          <a:lstStyle/>
          <a:p/>
        </p:txBody>
      </p:sp>
      <p:sp>
        <p:nvSpPr>
          <p:cNvPr id="27" name="object 27"/>
          <p:cNvSpPr/>
          <p:nvPr/>
        </p:nvSpPr>
        <p:spPr>
          <a:xfrm>
            <a:off x="5727191" y="7350252"/>
            <a:ext cx="866140" cy="1059180"/>
          </a:xfrm>
          <a:custGeom>
            <a:avLst/>
            <a:gdLst/>
            <a:ahLst/>
            <a:cxnLst/>
            <a:rect l="l" t="t" r="r" b="b"/>
            <a:pathLst>
              <a:path w="866140" h="1059179">
                <a:moveTo>
                  <a:pt x="865631" y="0"/>
                </a:moveTo>
                <a:lnTo>
                  <a:pt x="0" y="0"/>
                </a:lnTo>
                <a:lnTo>
                  <a:pt x="0" y="73152"/>
                </a:lnTo>
                <a:lnTo>
                  <a:pt x="345947" y="100584"/>
                </a:lnTo>
                <a:lnTo>
                  <a:pt x="400811" y="146304"/>
                </a:lnTo>
                <a:lnTo>
                  <a:pt x="400811" y="949452"/>
                </a:lnTo>
                <a:lnTo>
                  <a:pt x="173735" y="986027"/>
                </a:lnTo>
                <a:lnTo>
                  <a:pt x="173735" y="1059179"/>
                </a:lnTo>
                <a:lnTo>
                  <a:pt x="691895" y="1059179"/>
                </a:lnTo>
                <a:lnTo>
                  <a:pt x="691895" y="986027"/>
                </a:lnTo>
                <a:lnTo>
                  <a:pt x="464819" y="949452"/>
                </a:lnTo>
                <a:lnTo>
                  <a:pt x="464819" y="146304"/>
                </a:lnTo>
                <a:lnTo>
                  <a:pt x="519683" y="100584"/>
                </a:lnTo>
                <a:lnTo>
                  <a:pt x="865631" y="73152"/>
                </a:lnTo>
                <a:lnTo>
                  <a:pt x="865631" y="0"/>
                </a:lnTo>
                <a:close/>
              </a:path>
            </a:pathLst>
          </a:custGeom>
          <a:ln w="6096">
            <a:solidFill>
              <a:srgbClr val="BFBFBF"/>
            </a:solidFill>
          </a:ln>
        </p:spPr>
        <p:txBody>
          <a:bodyPr wrap="square" lIns="0" tIns="0" rIns="0" bIns="0" rtlCol="0"/>
          <a:lstStyle/>
          <a:p/>
        </p:txBody>
      </p:sp>
      <p:sp>
        <p:nvSpPr>
          <p:cNvPr id="28" name="object 28"/>
          <p:cNvSpPr/>
          <p:nvPr/>
        </p:nvSpPr>
        <p:spPr>
          <a:xfrm>
            <a:off x="6156960" y="7147560"/>
            <a:ext cx="6350" cy="1336675"/>
          </a:xfrm>
          <a:custGeom>
            <a:avLst/>
            <a:gdLst/>
            <a:ahLst/>
            <a:cxnLst/>
            <a:rect l="l" t="t" r="r" b="b"/>
            <a:pathLst>
              <a:path w="6350" h="1336675">
                <a:moveTo>
                  <a:pt x="6095" y="44195"/>
                </a:moveTo>
                <a:lnTo>
                  <a:pt x="0" y="44195"/>
                </a:lnTo>
                <a:lnTo>
                  <a:pt x="0" y="1523"/>
                </a:lnTo>
                <a:lnTo>
                  <a:pt x="1523" y="0"/>
                </a:lnTo>
                <a:lnTo>
                  <a:pt x="4571" y="0"/>
                </a:lnTo>
                <a:lnTo>
                  <a:pt x="6095" y="1523"/>
                </a:lnTo>
                <a:lnTo>
                  <a:pt x="6095" y="44195"/>
                </a:lnTo>
                <a:close/>
              </a:path>
              <a:path w="6350" h="1336675">
                <a:moveTo>
                  <a:pt x="4571" y="73151"/>
                </a:moveTo>
                <a:lnTo>
                  <a:pt x="1523" y="73151"/>
                </a:lnTo>
                <a:lnTo>
                  <a:pt x="0" y="71627"/>
                </a:lnTo>
                <a:lnTo>
                  <a:pt x="0" y="68579"/>
                </a:lnTo>
                <a:lnTo>
                  <a:pt x="1523" y="67055"/>
                </a:lnTo>
                <a:lnTo>
                  <a:pt x="4571" y="67055"/>
                </a:lnTo>
                <a:lnTo>
                  <a:pt x="6095" y="68579"/>
                </a:lnTo>
                <a:lnTo>
                  <a:pt x="6095" y="71627"/>
                </a:lnTo>
                <a:lnTo>
                  <a:pt x="4571" y="73151"/>
                </a:lnTo>
                <a:close/>
              </a:path>
              <a:path w="6350" h="1336675">
                <a:moveTo>
                  <a:pt x="6095" y="138683"/>
                </a:moveTo>
                <a:lnTo>
                  <a:pt x="0" y="138683"/>
                </a:lnTo>
                <a:lnTo>
                  <a:pt x="0" y="96011"/>
                </a:lnTo>
                <a:lnTo>
                  <a:pt x="1523" y="94487"/>
                </a:lnTo>
                <a:lnTo>
                  <a:pt x="4571" y="94487"/>
                </a:lnTo>
                <a:lnTo>
                  <a:pt x="6095" y="96011"/>
                </a:lnTo>
                <a:lnTo>
                  <a:pt x="6095" y="138683"/>
                </a:lnTo>
                <a:close/>
              </a:path>
              <a:path w="6350" h="1336675">
                <a:moveTo>
                  <a:pt x="4571" y="167639"/>
                </a:moveTo>
                <a:lnTo>
                  <a:pt x="1523" y="167639"/>
                </a:lnTo>
                <a:lnTo>
                  <a:pt x="0" y="166116"/>
                </a:lnTo>
                <a:lnTo>
                  <a:pt x="0" y="163067"/>
                </a:lnTo>
                <a:lnTo>
                  <a:pt x="1523" y="161543"/>
                </a:lnTo>
                <a:lnTo>
                  <a:pt x="4571" y="161543"/>
                </a:lnTo>
                <a:lnTo>
                  <a:pt x="6095" y="163067"/>
                </a:lnTo>
                <a:lnTo>
                  <a:pt x="6095" y="166116"/>
                </a:lnTo>
                <a:lnTo>
                  <a:pt x="4571" y="167639"/>
                </a:lnTo>
                <a:close/>
              </a:path>
              <a:path w="6350" h="1336675">
                <a:moveTo>
                  <a:pt x="4571" y="233171"/>
                </a:moveTo>
                <a:lnTo>
                  <a:pt x="1523" y="233171"/>
                </a:lnTo>
                <a:lnTo>
                  <a:pt x="0" y="231647"/>
                </a:lnTo>
                <a:lnTo>
                  <a:pt x="0" y="190500"/>
                </a:lnTo>
                <a:lnTo>
                  <a:pt x="1523" y="188975"/>
                </a:lnTo>
                <a:lnTo>
                  <a:pt x="4571" y="188975"/>
                </a:lnTo>
                <a:lnTo>
                  <a:pt x="6095" y="190500"/>
                </a:lnTo>
                <a:lnTo>
                  <a:pt x="6095" y="231647"/>
                </a:lnTo>
                <a:lnTo>
                  <a:pt x="4571" y="233171"/>
                </a:lnTo>
                <a:close/>
              </a:path>
              <a:path w="6350" h="1336675">
                <a:moveTo>
                  <a:pt x="6095" y="260603"/>
                </a:moveTo>
                <a:lnTo>
                  <a:pt x="0" y="260603"/>
                </a:lnTo>
                <a:lnTo>
                  <a:pt x="0" y="257555"/>
                </a:lnTo>
                <a:lnTo>
                  <a:pt x="1523" y="256032"/>
                </a:lnTo>
                <a:lnTo>
                  <a:pt x="4571" y="256032"/>
                </a:lnTo>
                <a:lnTo>
                  <a:pt x="6095" y="257555"/>
                </a:lnTo>
                <a:lnTo>
                  <a:pt x="6095" y="260603"/>
                </a:lnTo>
                <a:close/>
              </a:path>
              <a:path w="6350" h="1336675">
                <a:moveTo>
                  <a:pt x="4571" y="327659"/>
                </a:moveTo>
                <a:lnTo>
                  <a:pt x="1523" y="327659"/>
                </a:lnTo>
                <a:lnTo>
                  <a:pt x="0" y="326135"/>
                </a:lnTo>
                <a:lnTo>
                  <a:pt x="0" y="284987"/>
                </a:lnTo>
                <a:lnTo>
                  <a:pt x="1523" y="283463"/>
                </a:lnTo>
                <a:lnTo>
                  <a:pt x="4571" y="283463"/>
                </a:lnTo>
                <a:lnTo>
                  <a:pt x="6095" y="284987"/>
                </a:lnTo>
                <a:lnTo>
                  <a:pt x="6095" y="326135"/>
                </a:lnTo>
                <a:lnTo>
                  <a:pt x="4571" y="327659"/>
                </a:lnTo>
                <a:close/>
              </a:path>
              <a:path w="6350" h="1336675">
                <a:moveTo>
                  <a:pt x="4571" y="355091"/>
                </a:moveTo>
                <a:lnTo>
                  <a:pt x="1523" y="355091"/>
                </a:lnTo>
                <a:lnTo>
                  <a:pt x="0" y="353567"/>
                </a:lnTo>
                <a:lnTo>
                  <a:pt x="0" y="350519"/>
                </a:lnTo>
                <a:lnTo>
                  <a:pt x="6095" y="350519"/>
                </a:lnTo>
                <a:lnTo>
                  <a:pt x="6095" y="353567"/>
                </a:lnTo>
                <a:lnTo>
                  <a:pt x="4571" y="355091"/>
                </a:lnTo>
                <a:close/>
              </a:path>
              <a:path w="6350" h="1336675">
                <a:moveTo>
                  <a:pt x="4571" y="422147"/>
                </a:moveTo>
                <a:lnTo>
                  <a:pt x="1523" y="422147"/>
                </a:lnTo>
                <a:lnTo>
                  <a:pt x="0" y="420623"/>
                </a:lnTo>
                <a:lnTo>
                  <a:pt x="0" y="379475"/>
                </a:lnTo>
                <a:lnTo>
                  <a:pt x="1523" y="377951"/>
                </a:lnTo>
                <a:lnTo>
                  <a:pt x="4571" y="377951"/>
                </a:lnTo>
                <a:lnTo>
                  <a:pt x="6095" y="379475"/>
                </a:lnTo>
                <a:lnTo>
                  <a:pt x="6095" y="420623"/>
                </a:lnTo>
                <a:lnTo>
                  <a:pt x="4571" y="422147"/>
                </a:lnTo>
                <a:close/>
              </a:path>
              <a:path w="6350" h="1336675">
                <a:moveTo>
                  <a:pt x="4571" y="449579"/>
                </a:moveTo>
                <a:lnTo>
                  <a:pt x="1523" y="449579"/>
                </a:lnTo>
                <a:lnTo>
                  <a:pt x="0" y="448055"/>
                </a:lnTo>
                <a:lnTo>
                  <a:pt x="0" y="445007"/>
                </a:lnTo>
                <a:lnTo>
                  <a:pt x="6095" y="445007"/>
                </a:lnTo>
                <a:lnTo>
                  <a:pt x="6095" y="448055"/>
                </a:lnTo>
                <a:lnTo>
                  <a:pt x="4571" y="449579"/>
                </a:lnTo>
                <a:close/>
              </a:path>
              <a:path w="6350" h="1336675">
                <a:moveTo>
                  <a:pt x="4571" y="516635"/>
                </a:moveTo>
                <a:lnTo>
                  <a:pt x="1523" y="516635"/>
                </a:lnTo>
                <a:lnTo>
                  <a:pt x="0" y="515111"/>
                </a:lnTo>
                <a:lnTo>
                  <a:pt x="0" y="473963"/>
                </a:lnTo>
                <a:lnTo>
                  <a:pt x="1523" y="472439"/>
                </a:lnTo>
                <a:lnTo>
                  <a:pt x="4571" y="472439"/>
                </a:lnTo>
                <a:lnTo>
                  <a:pt x="6095" y="473963"/>
                </a:lnTo>
                <a:lnTo>
                  <a:pt x="6095" y="515111"/>
                </a:lnTo>
                <a:lnTo>
                  <a:pt x="4571" y="516635"/>
                </a:lnTo>
                <a:close/>
              </a:path>
              <a:path w="6350" h="1336675">
                <a:moveTo>
                  <a:pt x="4571" y="544067"/>
                </a:moveTo>
                <a:lnTo>
                  <a:pt x="1523" y="544067"/>
                </a:lnTo>
                <a:lnTo>
                  <a:pt x="0" y="542543"/>
                </a:lnTo>
                <a:lnTo>
                  <a:pt x="0" y="539495"/>
                </a:lnTo>
                <a:lnTo>
                  <a:pt x="1523" y="537971"/>
                </a:lnTo>
                <a:lnTo>
                  <a:pt x="4571" y="537971"/>
                </a:lnTo>
                <a:lnTo>
                  <a:pt x="6095" y="539495"/>
                </a:lnTo>
                <a:lnTo>
                  <a:pt x="6095" y="542543"/>
                </a:lnTo>
                <a:lnTo>
                  <a:pt x="4571" y="544067"/>
                </a:lnTo>
                <a:close/>
              </a:path>
              <a:path w="6350" h="1336675">
                <a:moveTo>
                  <a:pt x="4571" y="611123"/>
                </a:moveTo>
                <a:lnTo>
                  <a:pt x="1523" y="611123"/>
                </a:lnTo>
                <a:lnTo>
                  <a:pt x="0" y="609600"/>
                </a:lnTo>
                <a:lnTo>
                  <a:pt x="0" y="566927"/>
                </a:lnTo>
                <a:lnTo>
                  <a:pt x="6095" y="566927"/>
                </a:lnTo>
                <a:lnTo>
                  <a:pt x="6095" y="609600"/>
                </a:lnTo>
                <a:lnTo>
                  <a:pt x="4571" y="611123"/>
                </a:lnTo>
                <a:close/>
              </a:path>
              <a:path w="6350" h="1336675">
                <a:moveTo>
                  <a:pt x="4571" y="638555"/>
                </a:moveTo>
                <a:lnTo>
                  <a:pt x="1523" y="638555"/>
                </a:lnTo>
                <a:lnTo>
                  <a:pt x="0" y="637032"/>
                </a:lnTo>
                <a:lnTo>
                  <a:pt x="0" y="633983"/>
                </a:lnTo>
                <a:lnTo>
                  <a:pt x="1523" y="632459"/>
                </a:lnTo>
                <a:lnTo>
                  <a:pt x="4571" y="632459"/>
                </a:lnTo>
                <a:lnTo>
                  <a:pt x="6095" y="633983"/>
                </a:lnTo>
                <a:lnTo>
                  <a:pt x="6095" y="637032"/>
                </a:lnTo>
                <a:lnTo>
                  <a:pt x="4571" y="638555"/>
                </a:lnTo>
                <a:close/>
              </a:path>
              <a:path w="6350" h="1336675">
                <a:moveTo>
                  <a:pt x="4571" y="705611"/>
                </a:moveTo>
                <a:lnTo>
                  <a:pt x="1523" y="705611"/>
                </a:lnTo>
                <a:lnTo>
                  <a:pt x="0" y="704087"/>
                </a:lnTo>
                <a:lnTo>
                  <a:pt x="0" y="661416"/>
                </a:lnTo>
                <a:lnTo>
                  <a:pt x="1523" y="659891"/>
                </a:lnTo>
                <a:lnTo>
                  <a:pt x="4571" y="659891"/>
                </a:lnTo>
                <a:lnTo>
                  <a:pt x="6095" y="661416"/>
                </a:lnTo>
                <a:lnTo>
                  <a:pt x="6095" y="704087"/>
                </a:lnTo>
                <a:lnTo>
                  <a:pt x="4571" y="705611"/>
                </a:lnTo>
                <a:close/>
              </a:path>
              <a:path w="6350" h="1336675">
                <a:moveTo>
                  <a:pt x="4571" y="733043"/>
                </a:moveTo>
                <a:lnTo>
                  <a:pt x="1523" y="733043"/>
                </a:lnTo>
                <a:lnTo>
                  <a:pt x="0" y="731519"/>
                </a:lnTo>
                <a:lnTo>
                  <a:pt x="0" y="728471"/>
                </a:lnTo>
                <a:lnTo>
                  <a:pt x="1523" y="726947"/>
                </a:lnTo>
                <a:lnTo>
                  <a:pt x="4571" y="726947"/>
                </a:lnTo>
                <a:lnTo>
                  <a:pt x="6095" y="728471"/>
                </a:lnTo>
                <a:lnTo>
                  <a:pt x="6095" y="731519"/>
                </a:lnTo>
                <a:lnTo>
                  <a:pt x="4571" y="733043"/>
                </a:lnTo>
                <a:close/>
              </a:path>
              <a:path w="6350" h="1336675">
                <a:moveTo>
                  <a:pt x="6095" y="798575"/>
                </a:moveTo>
                <a:lnTo>
                  <a:pt x="0" y="798575"/>
                </a:lnTo>
                <a:lnTo>
                  <a:pt x="0" y="755903"/>
                </a:lnTo>
                <a:lnTo>
                  <a:pt x="1523" y="754379"/>
                </a:lnTo>
                <a:lnTo>
                  <a:pt x="4571" y="754379"/>
                </a:lnTo>
                <a:lnTo>
                  <a:pt x="6095" y="755903"/>
                </a:lnTo>
                <a:lnTo>
                  <a:pt x="6095" y="798575"/>
                </a:lnTo>
                <a:close/>
              </a:path>
              <a:path w="6350" h="1336675">
                <a:moveTo>
                  <a:pt x="4571" y="827532"/>
                </a:moveTo>
                <a:lnTo>
                  <a:pt x="1523" y="827532"/>
                </a:lnTo>
                <a:lnTo>
                  <a:pt x="0" y="826007"/>
                </a:lnTo>
                <a:lnTo>
                  <a:pt x="0" y="822959"/>
                </a:lnTo>
                <a:lnTo>
                  <a:pt x="1523" y="821435"/>
                </a:lnTo>
                <a:lnTo>
                  <a:pt x="4571" y="821435"/>
                </a:lnTo>
                <a:lnTo>
                  <a:pt x="6095" y="822959"/>
                </a:lnTo>
                <a:lnTo>
                  <a:pt x="6095" y="826007"/>
                </a:lnTo>
                <a:lnTo>
                  <a:pt x="4571" y="827532"/>
                </a:lnTo>
                <a:close/>
              </a:path>
              <a:path w="6350" h="1336675">
                <a:moveTo>
                  <a:pt x="4571" y="893063"/>
                </a:moveTo>
                <a:lnTo>
                  <a:pt x="1523" y="893063"/>
                </a:lnTo>
                <a:lnTo>
                  <a:pt x="0" y="891539"/>
                </a:lnTo>
                <a:lnTo>
                  <a:pt x="0" y="850391"/>
                </a:lnTo>
                <a:lnTo>
                  <a:pt x="1523" y="848867"/>
                </a:lnTo>
                <a:lnTo>
                  <a:pt x="4571" y="848867"/>
                </a:lnTo>
                <a:lnTo>
                  <a:pt x="6095" y="850391"/>
                </a:lnTo>
                <a:lnTo>
                  <a:pt x="6095" y="891539"/>
                </a:lnTo>
                <a:lnTo>
                  <a:pt x="4571" y="893063"/>
                </a:lnTo>
                <a:close/>
              </a:path>
              <a:path w="6350" h="1336675">
                <a:moveTo>
                  <a:pt x="4571" y="922019"/>
                </a:moveTo>
                <a:lnTo>
                  <a:pt x="1523" y="922019"/>
                </a:lnTo>
                <a:lnTo>
                  <a:pt x="0" y="920495"/>
                </a:lnTo>
                <a:lnTo>
                  <a:pt x="0" y="917447"/>
                </a:lnTo>
                <a:lnTo>
                  <a:pt x="1523" y="915923"/>
                </a:lnTo>
                <a:lnTo>
                  <a:pt x="4571" y="915923"/>
                </a:lnTo>
                <a:lnTo>
                  <a:pt x="6095" y="917447"/>
                </a:lnTo>
                <a:lnTo>
                  <a:pt x="6095" y="920495"/>
                </a:lnTo>
                <a:lnTo>
                  <a:pt x="4571" y="922019"/>
                </a:lnTo>
                <a:close/>
              </a:path>
              <a:path w="6350" h="1336675">
                <a:moveTo>
                  <a:pt x="4571" y="987551"/>
                </a:moveTo>
                <a:lnTo>
                  <a:pt x="1523" y="987551"/>
                </a:lnTo>
                <a:lnTo>
                  <a:pt x="0" y="986027"/>
                </a:lnTo>
                <a:lnTo>
                  <a:pt x="0" y="944879"/>
                </a:lnTo>
                <a:lnTo>
                  <a:pt x="1523" y="943355"/>
                </a:lnTo>
                <a:lnTo>
                  <a:pt x="4571" y="943355"/>
                </a:lnTo>
                <a:lnTo>
                  <a:pt x="6095" y="944879"/>
                </a:lnTo>
                <a:lnTo>
                  <a:pt x="6095" y="986027"/>
                </a:lnTo>
                <a:lnTo>
                  <a:pt x="4571" y="987551"/>
                </a:lnTo>
                <a:close/>
              </a:path>
              <a:path w="6350" h="1336675">
                <a:moveTo>
                  <a:pt x="6095" y="1014984"/>
                </a:moveTo>
                <a:lnTo>
                  <a:pt x="0" y="1014984"/>
                </a:lnTo>
                <a:lnTo>
                  <a:pt x="0" y="1011935"/>
                </a:lnTo>
                <a:lnTo>
                  <a:pt x="1523" y="1010411"/>
                </a:lnTo>
                <a:lnTo>
                  <a:pt x="4571" y="1010411"/>
                </a:lnTo>
                <a:lnTo>
                  <a:pt x="6095" y="1011935"/>
                </a:lnTo>
                <a:lnTo>
                  <a:pt x="6095" y="1014984"/>
                </a:lnTo>
                <a:close/>
              </a:path>
              <a:path w="6350" h="1336675">
                <a:moveTo>
                  <a:pt x="4571" y="1082039"/>
                </a:moveTo>
                <a:lnTo>
                  <a:pt x="1523" y="1082039"/>
                </a:lnTo>
                <a:lnTo>
                  <a:pt x="0" y="1080516"/>
                </a:lnTo>
                <a:lnTo>
                  <a:pt x="0" y="1039367"/>
                </a:lnTo>
                <a:lnTo>
                  <a:pt x="1523" y="1037843"/>
                </a:lnTo>
                <a:lnTo>
                  <a:pt x="4571" y="1037843"/>
                </a:lnTo>
                <a:lnTo>
                  <a:pt x="6095" y="1039367"/>
                </a:lnTo>
                <a:lnTo>
                  <a:pt x="6095" y="1080516"/>
                </a:lnTo>
                <a:lnTo>
                  <a:pt x="4571" y="1082039"/>
                </a:lnTo>
                <a:close/>
              </a:path>
              <a:path w="6350" h="1336675">
                <a:moveTo>
                  <a:pt x="4571" y="1109471"/>
                </a:moveTo>
                <a:lnTo>
                  <a:pt x="1523" y="1109471"/>
                </a:lnTo>
                <a:lnTo>
                  <a:pt x="0" y="1107947"/>
                </a:lnTo>
                <a:lnTo>
                  <a:pt x="0" y="1104900"/>
                </a:lnTo>
                <a:lnTo>
                  <a:pt x="6095" y="1104900"/>
                </a:lnTo>
                <a:lnTo>
                  <a:pt x="6095" y="1107947"/>
                </a:lnTo>
                <a:lnTo>
                  <a:pt x="4571" y="1109471"/>
                </a:lnTo>
                <a:close/>
              </a:path>
              <a:path w="6350" h="1336675">
                <a:moveTo>
                  <a:pt x="4571" y="1176527"/>
                </a:moveTo>
                <a:lnTo>
                  <a:pt x="1523" y="1176527"/>
                </a:lnTo>
                <a:lnTo>
                  <a:pt x="0" y="1175003"/>
                </a:lnTo>
                <a:lnTo>
                  <a:pt x="0" y="1133855"/>
                </a:lnTo>
                <a:lnTo>
                  <a:pt x="1523" y="1132332"/>
                </a:lnTo>
                <a:lnTo>
                  <a:pt x="4571" y="1132332"/>
                </a:lnTo>
                <a:lnTo>
                  <a:pt x="6095" y="1133855"/>
                </a:lnTo>
                <a:lnTo>
                  <a:pt x="6095" y="1175003"/>
                </a:lnTo>
                <a:lnTo>
                  <a:pt x="4571" y="1176527"/>
                </a:lnTo>
                <a:close/>
              </a:path>
              <a:path w="6350" h="1336675">
                <a:moveTo>
                  <a:pt x="4571" y="1203959"/>
                </a:moveTo>
                <a:lnTo>
                  <a:pt x="1523" y="1203959"/>
                </a:lnTo>
                <a:lnTo>
                  <a:pt x="0" y="1202435"/>
                </a:lnTo>
                <a:lnTo>
                  <a:pt x="0" y="1199387"/>
                </a:lnTo>
                <a:lnTo>
                  <a:pt x="1523" y="1197863"/>
                </a:lnTo>
                <a:lnTo>
                  <a:pt x="4571" y="1197863"/>
                </a:lnTo>
                <a:lnTo>
                  <a:pt x="6095" y="1199387"/>
                </a:lnTo>
                <a:lnTo>
                  <a:pt x="6095" y="1202435"/>
                </a:lnTo>
                <a:lnTo>
                  <a:pt x="4571" y="1203959"/>
                </a:lnTo>
                <a:close/>
              </a:path>
              <a:path w="6350" h="1336675">
                <a:moveTo>
                  <a:pt x="4571" y="1271016"/>
                </a:moveTo>
                <a:lnTo>
                  <a:pt x="1523" y="1271016"/>
                </a:lnTo>
                <a:lnTo>
                  <a:pt x="0" y="1269491"/>
                </a:lnTo>
                <a:lnTo>
                  <a:pt x="0" y="1226819"/>
                </a:lnTo>
                <a:lnTo>
                  <a:pt x="6095" y="1226819"/>
                </a:lnTo>
                <a:lnTo>
                  <a:pt x="6095" y="1269491"/>
                </a:lnTo>
                <a:lnTo>
                  <a:pt x="4571" y="1271016"/>
                </a:lnTo>
                <a:close/>
              </a:path>
              <a:path w="6350" h="1336675">
                <a:moveTo>
                  <a:pt x="4571" y="1298447"/>
                </a:moveTo>
                <a:lnTo>
                  <a:pt x="1523" y="1298447"/>
                </a:lnTo>
                <a:lnTo>
                  <a:pt x="0" y="1296923"/>
                </a:lnTo>
                <a:lnTo>
                  <a:pt x="0" y="1293875"/>
                </a:lnTo>
                <a:lnTo>
                  <a:pt x="1523" y="1292351"/>
                </a:lnTo>
                <a:lnTo>
                  <a:pt x="4571" y="1292351"/>
                </a:lnTo>
                <a:lnTo>
                  <a:pt x="6095" y="1293875"/>
                </a:lnTo>
                <a:lnTo>
                  <a:pt x="6095" y="1296923"/>
                </a:lnTo>
                <a:lnTo>
                  <a:pt x="4571" y="1298447"/>
                </a:lnTo>
                <a:close/>
              </a:path>
              <a:path w="6350" h="1336675">
                <a:moveTo>
                  <a:pt x="6095" y="1336547"/>
                </a:moveTo>
                <a:lnTo>
                  <a:pt x="0" y="1336547"/>
                </a:lnTo>
                <a:lnTo>
                  <a:pt x="0" y="1321307"/>
                </a:lnTo>
                <a:lnTo>
                  <a:pt x="6095" y="1321307"/>
                </a:lnTo>
                <a:lnTo>
                  <a:pt x="6095" y="1336547"/>
                </a:lnTo>
                <a:close/>
              </a:path>
            </a:pathLst>
          </a:custGeom>
          <a:solidFill>
            <a:srgbClr val="000000"/>
          </a:solidFill>
        </p:spPr>
        <p:txBody>
          <a:bodyPr wrap="square" lIns="0" tIns="0" rIns="0" bIns="0" rtlCol="0"/>
          <a:lstStyle/>
          <a:p/>
        </p:txBody>
      </p:sp>
      <p:sp>
        <p:nvSpPr>
          <p:cNvPr id="29" name="object 29"/>
          <p:cNvSpPr/>
          <p:nvPr/>
        </p:nvSpPr>
        <p:spPr>
          <a:xfrm>
            <a:off x="6193535" y="7181088"/>
            <a:ext cx="0" cy="104139"/>
          </a:xfrm>
          <a:custGeom>
            <a:avLst/>
            <a:gdLst/>
            <a:ahLst/>
            <a:cxnLst/>
            <a:rect l="l" t="t" r="r" b="b"/>
            <a:pathLst>
              <a:path w="0" h="104140">
                <a:moveTo>
                  <a:pt x="0" y="103632"/>
                </a:moveTo>
                <a:lnTo>
                  <a:pt x="0" y="0"/>
                </a:lnTo>
              </a:path>
            </a:pathLst>
          </a:custGeom>
          <a:ln w="16764">
            <a:solidFill>
              <a:srgbClr val="000000"/>
            </a:solidFill>
          </a:ln>
        </p:spPr>
        <p:txBody>
          <a:bodyPr wrap="square" lIns="0" tIns="0" rIns="0" bIns="0" rtlCol="0"/>
          <a:lstStyle/>
          <a:p/>
        </p:txBody>
      </p:sp>
      <p:sp>
        <p:nvSpPr>
          <p:cNvPr id="30" name="object 30"/>
          <p:cNvSpPr/>
          <p:nvPr/>
        </p:nvSpPr>
        <p:spPr>
          <a:xfrm>
            <a:off x="6158484" y="7085076"/>
            <a:ext cx="70485" cy="105410"/>
          </a:xfrm>
          <a:custGeom>
            <a:avLst/>
            <a:gdLst/>
            <a:ahLst/>
            <a:cxnLst/>
            <a:rect l="l" t="t" r="r" b="b"/>
            <a:pathLst>
              <a:path w="70485" h="105409">
                <a:moveTo>
                  <a:pt x="70103" y="105155"/>
                </a:moveTo>
                <a:lnTo>
                  <a:pt x="0" y="105155"/>
                </a:lnTo>
                <a:lnTo>
                  <a:pt x="35051" y="0"/>
                </a:lnTo>
                <a:lnTo>
                  <a:pt x="70103" y="105155"/>
                </a:lnTo>
                <a:close/>
              </a:path>
            </a:pathLst>
          </a:custGeom>
          <a:solidFill>
            <a:srgbClr val="000000"/>
          </a:solidFill>
        </p:spPr>
        <p:txBody>
          <a:bodyPr wrap="square" lIns="0" tIns="0" rIns="0" bIns="0" rtlCol="0"/>
          <a:lstStyle/>
          <a:p/>
        </p:txBody>
      </p:sp>
      <p:sp>
        <p:nvSpPr>
          <p:cNvPr id="31" name="object 31"/>
          <p:cNvSpPr/>
          <p:nvPr/>
        </p:nvSpPr>
        <p:spPr>
          <a:xfrm>
            <a:off x="6192011" y="7085076"/>
            <a:ext cx="321945" cy="200025"/>
          </a:xfrm>
          <a:custGeom>
            <a:avLst/>
            <a:gdLst/>
            <a:ahLst/>
            <a:cxnLst/>
            <a:rect l="l" t="t" r="r" b="b"/>
            <a:pathLst>
              <a:path w="321945" h="200025">
                <a:moveTo>
                  <a:pt x="0" y="199643"/>
                </a:moveTo>
                <a:lnTo>
                  <a:pt x="187451" y="0"/>
                </a:lnTo>
                <a:lnTo>
                  <a:pt x="321564" y="0"/>
                </a:lnTo>
              </a:path>
            </a:pathLst>
          </a:custGeom>
          <a:ln w="4762">
            <a:solidFill>
              <a:srgbClr val="000000"/>
            </a:solidFill>
          </a:ln>
        </p:spPr>
        <p:txBody>
          <a:bodyPr wrap="square" lIns="0" tIns="0" rIns="0" bIns="0" rtlCol="0"/>
          <a:lstStyle/>
          <a:p/>
        </p:txBody>
      </p:sp>
      <p:sp>
        <p:nvSpPr>
          <p:cNvPr id="32" name="object 32"/>
          <p:cNvSpPr txBox="1"/>
          <p:nvPr/>
        </p:nvSpPr>
        <p:spPr>
          <a:xfrm>
            <a:off x="6538741" y="7006038"/>
            <a:ext cx="375285" cy="138430"/>
          </a:xfrm>
          <a:prstGeom prst="rect">
            <a:avLst/>
          </a:prstGeom>
        </p:spPr>
        <p:txBody>
          <a:bodyPr wrap="square" lIns="0" tIns="17145" rIns="0" bIns="0" rtlCol="0" vert="horz">
            <a:spAutoFit/>
          </a:bodyPr>
          <a:lstStyle/>
          <a:p>
            <a:pPr>
              <a:lnSpc>
                <a:spcPct val="100000"/>
              </a:lnSpc>
              <a:spcBef>
                <a:spcPts val="135"/>
              </a:spcBef>
            </a:pPr>
            <a:r>
              <a:rPr dirty="0" sz="700" spc="-190">
                <a:latin typeface="Cambria"/>
                <a:cs typeface="Cambria"/>
              </a:rPr>
              <a:t>RollAxis</a:t>
            </a:r>
            <a:endParaRPr sz="700">
              <a:latin typeface="Cambria"/>
              <a:cs typeface="Cambria"/>
            </a:endParaRPr>
          </a:p>
        </p:txBody>
      </p:sp>
      <p:sp>
        <p:nvSpPr>
          <p:cNvPr id="33" name="object 33"/>
          <p:cNvSpPr/>
          <p:nvPr/>
        </p:nvSpPr>
        <p:spPr>
          <a:xfrm>
            <a:off x="6161532" y="7251191"/>
            <a:ext cx="64008" cy="65532"/>
          </a:xfrm>
          <a:prstGeom prst="rect">
            <a:avLst/>
          </a:prstGeom>
          <a:blipFill>
            <a:blip r:embed="rId5" cstate="print"/>
            <a:stretch>
              <a:fillRect/>
            </a:stretch>
          </a:blipFill>
        </p:spPr>
        <p:txBody>
          <a:bodyPr wrap="square" lIns="0" tIns="0" rIns="0" bIns="0" rtlCol="0"/>
          <a:lstStyle/>
          <a:p/>
        </p:txBody>
      </p:sp>
      <p:sp>
        <p:nvSpPr>
          <p:cNvPr id="34" name="object 34"/>
          <p:cNvSpPr/>
          <p:nvPr/>
        </p:nvSpPr>
        <p:spPr>
          <a:xfrm>
            <a:off x="5974080" y="7746492"/>
            <a:ext cx="327660" cy="6350"/>
          </a:xfrm>
          <a:custGeom>
            <a:avLst/>
            <a:gdLst/>
            <a:ahLst/>
            <a:cxnLst/>
            <a:rect l="l" t="t" r="r" b="b"/>
            <a:pathLst>
              <a:path w="327660" h="6350">
                <a:moveTo>
                  <a:pt x="42672" y="6096"/>
                </a:moveTo>
                <a:lnTo>
                  <a:pt x="1524" y="6096"/>
                </a:lnTo>
                <a:lnTo>
                  <a:pt x="0" y="4572"/>
                </a:lnTo>
                <a:lnTo>
                  <a:pt x="0" y="1524"/>
                </a:lnTo>
                <a:lnTo>
                  <a:pt x="1524" y="0"/>
                </a:lnTo>
                <a:lnTo>
                  <a:pt x="42672" y="0"/>
                </a:lnTo>
                <a:lnTo>
                  <a:pt x="44196" y="1524"/>
                </a:lnTo>
                <a:lnTo>
                  <a:pt x="44196" y="4572"/>
                </a:lnTo>
                <a:lnTo>
                  <a:pt x="42672" y="6096"/>
                </a:lnTo>
                <a:close/>
              </a:path>
              <a:path w="327660" h="6350">
                <a:moveTo>
                  <a:pt x="70104" y="6096"/>
                </a:moveTo>
                <a:lnTo>
                  <a:pt x="67056" y="6096"/>
                </a:lnTo>
                <a:lnTo>
                  <a:pt x="67056" y="0"/>
                </a:lnTo>
                <a:lnTo>
                  <a:pt x="70104" y="0"/>
                </a:lnTo>
                <a:lnTo>
                  <a:pt x="71628" y="1524"/>
                </a:lnTo>
                <a:lnTo>
                  <a:pt x="71628" y="4572"/>
                </a:lnTo>
                <a:lnTo>
                  <a:pt x="70104" y="6096"/>
                </a:lnTo>
                <a:close/>
              </a:path>
              <a:path w="327660" h="6350">
                <a:moveTo>
                  <a:pt x="137160" y="6096"/>
                </a:moveTo>
                <a:lnTo>
                  <a:pt x="96012" y="6096"/>
                </a:lnTo>
                <a:lnTo>
                  <a:pt x="94488" y="4572"/>
                </a:lnTo>
                <a:lnTo>
                  <a:pt x="94488" y="1524"/>
                </a:lnTo>
                <a:lnTo>
                  <a:pt x="96012" y="0"/>
                </a:lnTo>
                <a:lnTo>
                  <a:pt x="137160" y="0"/>
                </a:lnTo>
                <a:lnTo>
                  <a:pt x="138684" y="1524"/>
                </a:lnTo>
                <a:lnTo>
                  <a:pt x="138684" y="4572"/>
                </a:lnTo>
                <a:lnTo>
                  <a:pt x="137160" y="6096"/>
                </a:lnTo>
                <a:close/>
              </a:path>
              <a:path w="327660" h="6350">
                <a:moveTo>
                  <a:pt x="164591" y="6096"/>
                </a:moveTo>
                <a:lnTo>
                  <a:pt x="161543" y="6096"/>
                </a:lnTo>
                <a:lnTo>
                  <a:pt x="161543" y="0"/>
                </a:lnTo>
                <a:lnTo>
                  <a:pt x="164591" y="0"/>
                </a:lnTo>
                <a:lnTo>
                  <a:pt x="166116" y="1524"/>
                </a:lnTo>
                <a:lnTo>
                  <a:pt x="166116" y="4572"/>
                </a:lnTo>
                <a:lnTo>
                  <a:pt x="164591" y="6096"/>
                </a:lnTo>
                <a:close/>
              </a:path>
              <a:path w="327660" h="6350">
                <a:moveTo>
                  <a:pt x="231648" y="6096"/>
                </a:moveTo>
                <a:lnTo>
                  <a:pt x="190500" y="6096"/>
                </a:lnTo>
                <a:lnTo>
                  <a:pt x="188976" y="4572"/>
                </a:lnTo>
                <a:lnTo>
                  <a:pt x="188976" y="1524"/>
                </a:lnTo>
                <a:lnTo>
                  <a:pt x="190500" y="0"/>
                </a:lnTo>
                <a:lnTo>
                  <a:pt x="231648" y="0"/>
                </a:lnTo>
                <a:lnTo>
                  <a:pt x="233172" y="1524"/>
                </a:lnTo>
                <a:lnTo>
                  <a:pt x="233172" y="4572"/>
                </a:lnTo>
                <a:lnTo>
                  <a:pt x="231648" y="6096"/>
                </a:lnTo>
                <a:close/>
              </a:path>
              <a:path w="327660" h="6350">
                <a:moveTo>
                  <a:pt x="259079" y="6096"/>
                </a:moveTo>
                <a:lnTo>
                  <a:pt x="256031" y="6096"/>
                </a:lnTo>
                <a:lnTo>
                  <a:pt x="256031" y="0"/>
                </a:lnTo>
                <a:lnTo>
                  <a:pt x="259079" y="0"/>
                </a:lnTo>
                <a:lnTo>
                  <a:pt x="260604" y="1524"/>
                </a:lnTo>
                <a:lnTo>
                  <a:pt x="260604" y="4572"/>
                </a:lnTo>
                <a:lnTo>
                  <a:pt x="259079" y="6096"/>
                </a:lnTo>
                <a:close/>
              </a:path>
              <a:path w="327660" h="6350">
                <a:moveTo>
                  <a:pt x="326135" y="6096"/>
                </a:moveTo>
                <a:lnTo>
                  <a:pt x="284988" y="6096"/>
                </a:lnTo>
                <a:lnTo>
                  <a:pt x="283464" y="4572"/>
                </a:lnTo>
                <a:lnTo>
                  <a:pt x="283464" y="1524"/>
                </a:lnTo>
                <a:lnTo>
                  <a:pt x="284988" y="0"/>
                </a:lnTo>
                <a:lnTo>
                  <a:pt x="326135" y="0"/>
                </a:lnTo>
                <a:lnTo>
                  <a:pt x="327660" y="1524"/>
                </a:lnTo>
                <a:lnTo>
                  <a:pt x="327660" y="4572"/>
                </a:lnTo>
                <a:lnTo>
                  <a:pt x="326135" y="6096"/>
                </a:lnTo>
                <a:close/>
              </a:path>
            </a:pathLst>
          </a:custGeom>
          <a:solidFill>
            <a:srgbClr val="000000"/>
          </a:solidFill>
        </p:spPr>
        <p:txBody>
          <a:bodyPr wrap="square" lIns="0" tIns="0" rIns="0" bIns="0" rtlCol="0"/>
          <a:lstStyle/>
          <a:p/>
        </p:txBody>
      </p:sp>
      <p:sp>
        <p:nvSpPr>
          <p:cNvPr id="35" name="object 35"/>
          <p:cNvSpPr/>
          <p:nvPr/>
        </p:nvSpPr>
        <p:spPr>
          <a:xfrm>
            <a:off x="6370320" y="7749540"/>
            <a:ext cx="478790" cy="0"/>
          </a:xfrm>
          <a:custGeom>
            <a:avLst/>
            <a:gdLst/>
            <a:ahLst/>
            <a:cxnLst/>
            <a:rect l="l" t="t" r="r" b="b"/>
            <a:pathLst>
              <a:path w="478790" h="0">
                <a:moveTo>
                  <a:pt x="478535" y="0"/>
                </a:moveTo>
                <a:lnTo>
                  <a:pt x="0" y="0"/>
                </a:lnTo>
                <a:lnTo>
                  <a:pt x="478535" y="0"/>
                </a:lnTo>
                <a:close/>
              </a:path>
            </a:pathLst>
          </a:custGeom>
          <a:ln w="4762">
            <a:solidFill>
              <a:srgbClr val="000000"/>
            </a:solidFill>
          </a:ln>
        </p:spPr>
        <p:txBody>
          <a:bodyPr wrap="square" lIns="0" tIns="0" rIns="0" bIns="0" rtlCol="0"/>
          <a:lstStyle/>
          <a:p/>
        </p:txBody>
      </p:sp>
      <p:sp>
        <p:nvSpPr>
          <p:cNvPr id="36" name="object 36"/>
          <p:cNvSpPr/>
          <p:nvPr/>
        </p:nvSpPr>
        <p:spPr>
          <a:xfrm>
            <a:off x="6637019" y="7350252"/>
            <a:ext cx="198120" cy="0"/>
          </a:xfrm>
          <a:custGeom>
            <a:avLst/>
            <a:gdLst/>
            <a:ahLst/>
            <a:cxnLst/>
            <a:rect l="l" t="t" r="r" b="b"/>
            <a:pathLst>
              <a:path w="198120" h="0">
                <a:moveTo>
                  <a:pt x="0" y="0"/>
                </a:moveTo>
                <a:lnTo>
                  <a:pt x="198120" y="0"/>
                </a:lnTo>
              </a:path>
            </a:pathLst>
          </a:custGeom>
          <a:ln w="4762">
            <a:solidFill>
              <a:srgbClr val="000000"/>
            </a:solidFill>
          </a:ln>
        </p:spPr>
        <p:txBody>
          <a:bodyPr wrap="square" lIns="0" tIns="0" rIns="0" bIns="0" rtlCol="0"/>
          <a:lstStyle/>
          <a:p/>
        </p:txBody>
      </p:sp>
      <p:sp>
        <p:nvSpPr>
          <p:cNvPr id="37" name="object 37"/>
          <p:cNvSpPr/>
          <p:nvPr/>
        </p:nvSpPr>
        <p:spPr>
          <a:xfrm>
            <a:off x="6758940" y="7609332"/>
            <a:ext cx="0" cy="99060"/>
          </a:xfrm>
          <a:custGeom>
            <a:avLst/>
            <a:gdLst/>
            <a:ahLst/>
            <a:cxnLst/>
            <a:rect l="l" t="t" r="r" b="b"/>
            <a:pathLst>
              <a:path w="0" h="99059">
                <a:moveTo>
                  <a:pt x="0" y="0"/>
                </a:moveTo>
                <a:lnTo>
                  <a:pt x="0" y="99060"/>
                </a:lnTo>
              </a:path>
            </a:pathLst>
          </a:custGeom>
          <a:ln w="4762">
            <a:solidFill>
              <a:srgbClr val="000000"/>
            </a:solidFill>
          </a:ln>
        </p:spPr>
        <p:txBody>
          <a:bodyPr wrap="square" lIns="0" tIns="0" rIns="0" bIns="0" rtlCol="0"/>
          <a:lstStyle/>
          <a:p/>
        </p:txBody>
      </p:sp>
      <p:sp>
        <p:nvSpPr>
          <p:cNvPr id="38" name="object 38"/>
          <p:cNvSpPr/>
          <p:nvPr/>
        </p:nvSpPr>
        <p:spPr>
          <a:xfrm>
            <a:off x="6758940" y="7391400"/>
            <a:ext cx="0" cy="105410"/>
          </a:xfrm>
          <a:custGeom>
            <a:avLst/>
            <a:gdLst/>
            <a:ahLst/>
            <a:cxnLst/>
            <a:rect l="l" t="t" r="r" b="b"/>
            <a:pathLst>
              <a:path w="0" h="105409">
                <a:moveTo>
                  <a:pt x="0" y="0"/>
                </a:moveTo>
                <a:lnTo>
                  <a:pt x="0" y="105156"/>
                </a:lnTo>
              </a:path>
            </a:pathLst>
          </a:custGeom>
          <a:ln w="4762">
            <a:solidFill>
              <a:srgbClr val="000000"/>
            </a:solidFill>
          </a:ln>
        </p:spPr>
        <p:txBody>
          <a:bodyPr wrap="square" lIns="0" tIns="0" rIns="0" bIns="0" rtlCol="0"/>
          <a:lstStyle/>
          <a:p/>
        </p:txBody>
      </p:sp>
      <p:sp>
        <p:nvSpPr>
          <p:cNvPr id="39" name="object 39"/>
          <p:cNvSpPr/>
          <p:nvPr/>
        </p:nvSpPr>
        <p:spPr>
          <a:xfrm>
            <a:off x="6743700" y="7705344"/>
            <a:ext cx="30480" cy="44450"/>
          </a:xfrm>
          <a:custGeom>
            <a:avLst/>
            <a:gdLst/>
            <a:ahLst/>
            <a:cxnLst/>
            <a:rect l="l" t="t" r="r" b="b"/>
            <a:pathLst>
              <a:path w="30479" h="44450">
                <a:moveTo>
                  <a:pt x="15239" y="44195"/>
                </a:moveTo>
                <a:lnTo>
                  <a:pt x="0" y="0"/>
                </a:lnTo>
                <a:lnTo>
                  <a:pt x="30480" y="0"/>
                </a:lnTo>
                <a:lnTo>
                  <a:pt x="15239" y="44195"/>
                </a:lnTo>
                <a:close/>
              </a:path>
            </a:pathLst>
          </a:custGeom>
          <a:solidFill>
            <a:srgbClr val="000000"/>
          </a:solidFill>
        </p:spPr>
        <p:txBody>
          <a:bodyPr wrap="square" lIns="0" tIns="0" rIns="0" bIns="0" rtlCol="0"/>
          <a:lstStyle/>
          <a:p/>
        </p:txBody>
      </p:sp>
      <p:sp>
        <p:nvSpPr>
          <p:cNvPr id="40" name="object 40"/>
          <p:cNvSpPr/>
          <p:nvPr/>
        </p:nvSpPr>
        <p:spPr>
          <a:xfrm>
            <a:off x="6743700" y="7350252"/>
            <a:ext cx="30480" cy="45720"/>
          </a:xfrm>
          <a:custGeom>
            <a:avLst/>
            <a:gdLst/>
            <a:ahLst/>
            <a:cxnLst/>
            <a:rect l="l" t="t" r="r" b="b"/>
            <a:pathLst>
              <a:path w="30479" h="45720">
                <a:moveTo>
                  <a:pt x="30480" y="45719"/>
                </a:moveTo>
                <a:lnTo>
                  <a:pt x="0" y="45719"/>
                </a:lnTo>
                <a:lnTo>
                  <a:pt x="15239" y="0"/>
                </a:lnTo>
                <a:lnTo>
                  <a:pt x="30480" y="45719"/>
                </a:lnTo>
                <a:close/>
              </a:path>
            </a:pathLst>
          </a:custGeom>
          <a:solidFill>
            <a:srgbClr val="000000"/>
          </a:solidFill>
        </p:spPr>
        <p:txBody>
          <a:bodyPr wrap="square" lIns="0" tIns="0" rIns="0" bIns="0" rtlCol="0"/>
          <a:lstStyle/>
          <a:p/>
        </p:txBody>
      </p:sp>
      <p:sp>
        <p:nvSpPr>
          <p:cNvPr id="41" name="object 41"/>
          <p:cNvSpPr/>
          <p:nvPr/>
        </p:nvSpPr>
        <p:spPr>
          <a:xfrm>
            <a:off x="6691884" y="7496556"/>
            <a:ext cx="135890" cy="113030"/>
          </a:xfrm>
          <a:custGeom>
            <a:avLst/>
            <a:gdLst/>
            <a:ahLst/>
            <a:cxnLst/>
            <a:rect l="l" t="t" r="r" b="b"/>
            <a:pathLst>
              <a:path w="135890" h="113029">
                <a:moveTo>
                  <a:pt x="0" y="112776"/>
                </a:moveTo>
                <a:lnTo>
                  <a:pt x="135635" y="112776"/>
                </a:lnTo>
                <a:lnTo>
                  <a:pt x="135635" y="0"/>
                </a:lnTo>
                <a:lnTo>
                  <a:pt x="0" y="0"/>
                </a:lnTo>
                <a:lnTo>
                  <a:pt x="0" y="112776"/>
                </a:lnTo>
                <a:close/>
              </a:path>
            </a:pathLst>
          </a:custGeom>
          <a:solidFill>
            <a:srgbClr val="FFFFFF"/>
          </a:solidFill>
        </p:spPr>
        <p:txBody>
          <a:bodyPr wrap="square" lIns="0" tIns="0" rIns="0" bIns="0" rtlCol="0"/>
          <a:lstStyle/>
          <a:p/>
        </p:txBody>
      </p:sp>
      <p:sp>
        <p:nvSpPr>
          <p:cNvPr id="42" name="object 42"/>
          <p:cNvSpPr txBox="1"/>
          <p:nvPr/>
        </p:nvSpPr>
        <p:spPr>
          <a:xfrm>
            <a:off x="6662696" y="7484542"/>
            <a:ext cx="220979" cy="138430"/>
          </a:xfrm>
          <a:prstGeom prst="rect">
            <a:avLst/>
          </a:prstGeom>
        </p:spPr>
        <p:txBody>
          <a:bodyPr wrap="square" lIns="0" tIns="17145" rIns="0" bIns="0" rtlCol="0" vert="horz">
            <a:spAutoFit/>
          </a:bodyPr>
          <a:lstStyle/>
          <a:p>
            <a:pPr marL="25400">
              <a:lnSpc>
                <a:spcPct val="100000"/>
              </a:lnSpc>
              <a:spcBef>
                <a:spcPts val="135"/>
              </a:spcBef>
            </a:pPr>
            <a:r>
              <a:rPr dirty="0" baseline="7936" sz="1050" spc="-232">
                <a:latin typeface="Cambria"/>
                <a:cs typeface="Cambria"/>
              </a:rPr>
              <a:t>Y</a:t>
            </a:r>
            <a:r>
              <a:rPr dirty="0" sz="500" spc="-155">
                <a:latin typeface="Cambria"/>
                <a:cs typeface="Cambria"/>
              </a:rPr>
              <a:t>top</a:t>
            </a:r>
            <a:endParaRPr sz="500">
              <a:latin typeface="Cambria"/>
              <a:cs typeface="Cambria"/>
            </a:endParaRPr>
          </a:p>
        </p:txBody>
      </p:sp>
      <p:sp>
        <p:nvSpPr>
          <p:cNvPr id="43" name="object 43"/>
          <p:cNvSpPr/>
          <p:nvPr/>
        </p:nvSpPr>
        <p:spPr>
          <a:xfrm>
            <a:off x="6637019" y="7350252"/>
            <a:ext cx="198120" cy="0"/>
          </a:xfrm>
          <a:custGeom>
            <a:avLst/>
            <a:gdLst/>
            <a:ahLst/>
            <a:cxnLst/>
            <a:rect l="l" t="t" r="r" b="b"/>
            <a:pathLst>
              <a:path w="198120" h="0">
                <a:moveTo>
                  <a:pt x="0" y="0"/>
                </a:moveTo>
                <a:lnTo>
                  <a:pt x="198120" y="0"/>
                </a:lnTo>
              </a:path>
            </a:pathLst>
          </a:custGeom>
          <a:ln w="4762">
            <a:solidFill>
              <a:srgbClr val="000000"/>
            </a:solidFill>
          </a:ln>
        </p:spPr>
        <p:txBody>
          <a:bodyPr wrap="square" lIns="0" tIns="0" rIns="0" bIns="0" rtlCol="0"/>
          <a:lstStyle/>
          <a:p/>
        </p:txBody>
      </p:sp>
      <p:sp>
        <p:nvSpPr>
          <p:cNvPr id="44" name="object 44"/>
          <p:cNvSpPr/>
          <p:nvPr/>
        </p:nvSpPr>
        <p:spPr>
          <a:xfrm>
            <a:off x="6239255" y="7284719"/>
            <a:ext cx="596265" cy="0"/>
          </a:xfrm>
          <a:custGeom>
            <a:avLst/>
            <a:gdLst/>
            <a:ahLst/>
            <a:cxnLst/>
            <a:rect l="l" t="t" r="r" b="b"/>
            <a:pathLst>
              <a:path w="596265" h="0">
                <a:moveTo>
                  <a:pt x="0" y="0"/>
                </a:moveTo>
                <a:lnTo>
                  <a:pt x="595884" y="0"/>
                </a:lnTo>
              </a:path>
            </a:pathLst>
          </a:custGeom>
          <a:ln w="4762">
            <a:solidFill>
              <a:srgbClr val="000000"/>
            </a:solidFill>
          </a:ln>
        </p:spPr>
        <p:txBody>
          <a:bodyPr wrap="square" lIns="0" tIns="0" rIns="0" bIns="0" rtlCol="0"/>
          <a:lstStyle/>
          <a:p/>
        </p:txBody>
      </p:sp>
      <p:sp>
        <p:nvSpPr>
          <p:cNvPr id="45" name="object 45"/>
          <p:cNvSpPr/>
          <p:nvPr/>
        </p:nvSpPr>
        <p:spPr>
          <a:xfrm>
            <a:off x="6758940" y="7391400"/>
            <a:ext cx="0" cy="47625"/>
          </a:xfrm>
          <a:custGeom>
            <a:avLst/>
            <a:gdLst/>
            <a:ahLst/>
            <a:cxnLst/>
            <a:rect l="l" t="t" r="r" b="b"/>
            <a:pathLst>
              <a:path w="0" h="47625">
                <a:moveTo>
                  <a:pt x="0" y="47244"/>
                </a:moveTo>
                <a:lnTo>
                  <a:pt x="0" y="0"/>
                </a:lnTo>
              </a:path>
            </a:pathLst>
          </a:custGeom>
          <a:ln w="4762">
            <a:solidFill>
              <a:srgbClr val="000000"/>
            </a:solidFill>
          </a:ln>
        </p:spPr>
        <p:txBody>
          <a:bodyPr wrap="square" lIns="0" tIns="0" rIns="0" bIns="0" rtlCol="0"/>
          <a:lstStyle/>
          <a:p/>
        </p:txBody>
      </p:sp>
      <p:sp>
        <p:nvSpPr>
          <p:cNvPr id="46" name="object 46"/>
          <p:cNvSpPr/>
          <p:nvPr/>
        </p:nvSpPr>
        <p:spPr>
          <a:xfrm>
            <a:off x="6758940" y="7194803"/>
            <a:ext cx="0" cy="47625"/>
          </a:xfrm>
          <a:custGeom>
            <a:avLst/>
            <a:gdLst/>
            <a:ahLst/>
            <a:cxnLst/>
            <a:rect l="l" t="t" r="r" b="b"/>
            <a:pathLst>
              <a:path w="0" h="47625">
                <a:moveTo>
                  <a:pt x="0" y="0"/>
                </a:moveTo>
                <a:lnTo>
                  <a:pt x="0" y="47244"/>
                </a:lnTo>
              </a:path>
            </a:pathLst>
          </a:custGeom>
          <a:ln w="4762">
            <a:solidFill>
              <a:srgbClr val="000000"/>
            </a:solidFill>
          </a:ln>
        </p:spPr>
        <p:txBody>
          <a:bodyPr wrap="square" lIns="0" tIns="0" rIns="0" bIns="0" rtlCol="0"/>
          <a:lstStyle/>
          <a:p/>
        </p:txBody>
      </p:sp>
      <p:sp>
        <p:nvSpPr>
          <p:cNvPr id="47" name="object 47"/>
          <p:cNvSpPr/>
          <p:nvPr/>
        </p:nvSpPr>
        <p:spPr>
          <a:xfrm>
            <a:off x="6743700" y="7350252"/>
            <a:ext cx="30480" cy="45720"/>
          </a:xfrm>
          <a:custGeom>
            <a:avLst/>
            <a:gdLst/>
            <a:ahLst/>
            <a:cxnLst/>
            <a:rect l="l" t="t" r="r" b="b"/>
            <a:pathLst>
              <a:path w="30479" h="45720">
                <a:moveTo>
                  <a:pt x="30480" y="45719"/>
                </a:moveTo>
                <a:lnTo>
                  <a:pt x="0" y="45719"/>
                </a:lnTo>
                <a:lnTo>
                  <a:pt x="15239" y="0"/>
                </a:lnTo>
                <a:lnTo>
                  <a:pt x="30480" y="45719"/>
                </a:lnTo>
                <a:close/>
              </a:path>
            </a:pathLst>
          </a:custGeom>
          <a:solidFill>
            <a:srgbClr val="000000"/>
          </a:solidFill>
        </p:spPr>
        <p:txBody>
          <a:bodyPr wrap="square" lIns="0" tIns="0" rIns="0" bIns="0" rtlCol="0"/>
          <a:lstStyle/>
          <a:p/>
        </p:txBody>
      </p:sp>
      <p:sp>
        <p:nvSpPr>
          <p:cNvPr id="48" name="object 48"/>
          <p:cNvSpPr/>
          <p:nvPr/>
        </p:nvSpPr>
        <p:spPr>
          <a:xfrm>
            <a:off x="6743700" y="7239000"/>
            <a:ext cx="30480" cy="45720"/>
          </a:xfrm>
          <a:custGeom>
            <a:avLst/>
            <a:gdLst/>
            <a:ahLst/>
            <a:cxnLst/>
            <a:rect l="l" t="t" r="r" b="b"/>
            <a:pathLst>
              <a:path w="30479" h="45720">
                <a:moveTo>
                  <a:pt x="15239" y="45719"/>
                </a:moveTo>
                <a:lnTo>
                  <a:pt x="0" y="0"/>
                </a:lnTo>
                <a:lnTo>
                  <a:pt x="30480" y="0"/>
                </a:lnTo>
                <a:lnTo>
                  <a:pt x="15239" y="45719"/>
                </a:lnTo>
                <a:close/>
              </a:path>
            </a:pathLst>
          </a:custGeom>
          <a:solidFill>
            <a:srgbClr val="000000"/>
          </a:solidFill>
        </p:spPr>
        <p:txBody>
          <a:bodyPr wrap="square" lIns="0" tIns="0" rIns="0" bIns="0" rtlCol="0"/>
          <a:lstStyle/>
          <a:p/>
        </p:txBody>
      </p:sp>
      <p:sp>
        <p:nvSpPr>
          <p:cNvPr id="49" name="object 49"/>
          <p:cNvSpPr/>
          <p:nvPr/>
        </p:nvSpPr>
        <p:spPr>
          <a:xfrm>
            <a:off x="6835140" y="7263384"/>
            <a:ext cx="116205" cy="113030"/>
          </a:xfrm>
          <a:custGeom>
            <a:avLst/>
            <a:gdLst/>
            <a:ahLst/>
            <a:cxnLst/>
            <a:rect l="l" t="t" r="r" b="b"/>
            <a:pathLst>
              <a:path w="116204" h="113029">
                <a:moveTo>
                  <a:pt x="0" y="112776"/>
                </a:moveTo>
                <a:lnTo>
                  <a:pt x="115824" y="112776"/>
                </a:lnTo>
                <a:lnTo>
                  <a:pt x="115824" y="0"/>
                </a:lnTo>
                <a:lnTo>
                  <a:pt x="0" y="0"/>
                </a:lnTo>
                <a:lnTo>
                  <a:pt x="0" y="112776"/>
                </a:lnTo>
                <a:close/>
              </a:path>
            </a:pathLst>
          </a:custGeom>
          <a:solidFill>
            <a:srgbClr val="FFFFFF"/>
          </a:solidFill>
        </p:spPr>
        <p:txBody>
          <a:bodyPr wrap="square" lIns="0" tIns="0" rIns="0" bIns="0" rtlCol="0"/>
          <a:lstStyle/>
          <a:p/>
        </p:txBody>
      </p:sp>
      <p:sp>
        <p:nvSpPr>
          <p:cNvPr id="50" name="object 50"/>
          <p:cNvSpPr txBox="1"/>
          <p:nvPr/>
        </p:nvSpPr>
        <p:spPr>
          <a:xfrm>
            <a:off x="6804441" y="7252904"/>
            <a:ext cx="203200" cy="138430"/>
          </a:xfrm>
          <a:prstGeom prst="rect">
            <a:avLst/>
          </a:prstGeom>
        </p:spPr>
        <p:txBody>
          <a:bodyPr wrap="square" lIns="0" tIns="17145" rIns="0" bIns="0" rtlCol="0" vert="horz">
            <a:spAutoFit/>
          </a:bodyPr>
          <a:lstStyle/>
          <a:p>
            <a:pPr marL="25400">
              <a:lnSpc>
                <a:spcPct val="100000"/>
              </a:lnSpc>
              <a:spcBef>
                <a:spcPts val="135"/>
              </a:spcBef>
            </a:pPr>
            <a:r>
              <a:rPr dirty="0" baseline="7936" sz="1050" spc="-202">
                <a:latin typeface="Cambria"/>
                <a:cs typeface="Cambria"/>
              </a:rPr>
              <a:t>y</a:t>
            </a:r>
            <a:r>
              <a:rPr dirty="0" sz="500" spc="-135">
                <a:latin typeface="Cambria"/>
                <a:cs typeface="Cambria"/>
              </a:rPr>
              <a:t>lift</a:t>
            </a:r>
            <a:endParaRPr sz="500">
              <a:latin typeface="Cambria"/>
              <a:cs typeface="Cambria"/>
            </a:endParaRPr>
          </a:p>
        </p:txBody>
      </p:sp>
      <p:sp>
        <p:nvSpPr>
          <p:cNvPr id="51" name="object 51"/>
          <p:cNvSpPr/>
          <p:nvPr/>
        </p:nvSpPr>
        <p:spPr>
          <a:xfrm>
            <a:off x="5372100" y="7650480"/>
            <a:ext cx="744220" cy="0"/>
          </a:xfrm>
          <a:custGeom>
            <a:avLst/>
            <a:gdLst/>
            <a:ahLst/>
            <a:cxnLst/>
            <a:rect l="l" t="t" r="r" b="b"/>
            <a:pathLst>
              <a:path w="744220" h="0">
                <a:moveTo>
                  <a:pt x="0" y="0"/>
                </a:moveTo>
                <a:lnTo>
                  <a:pt x="743712" y="0"/>
                </a:lnTo>
                <a:lnTo>
                  <a:pt x="0" y="0"/>
                </a:lnTo>
                <a:close/>
              </a:path>
            </a:pathLst>
          </a:custGeom>
          <a:ln w="4762">
            <a:solidFill>
              <a:srgbClr val="000000"/>
            </a:solidFill>
          </a:ln>
        </p:spPr>
        <p:txBody>
          <a:bodyPr wrap="square" lIns="0" tIns="0" rIns="0" bIns="0" rtlCol="0"/>
          <a:lstStyle/>
          <a:p/>
        </p:txBody>
      </p:sp>
      <p:sp>
        <p:nvSpPr>
          <p:cNvPr id="52" name="object 52"/>
          <p:cNvSpPr/>
          <p:nvPr/>
        </p:nvSpPr>
        <p:spPr>
          <a:xfrm>
            <a:off x="5372100" y="7284719"/>
            <a:ext cx="775970" cy="0"/>
          </a:xfrm>
          <a:custGeom>
            <a:avLst/>
            <a:gdLst/>
            <a:ahLst/>
            <a:cxnLst/>
            <a:rect l="l" t="t" r="r" b="b"/>
            <a:pathLst>
              <a:path w="775970" h="0">
                <a:moveTo>
                  <a:pt x="0" y="0"/>
                </a:moveTo>
                <a:lnTo>
                  <a:pt x="775716" y="0"/>
                </a:lnTo>
                <a:lnTo>
                  <a:pt x="0" y="0"/>
                </a:lnTo>
                <a:close/>
              </a:path>
            </a:pathLst>
          </a:custGeom>
          <a:ln w="4762">
            <a:solidFill>
              <a:srgbClr val="000000"/>
            </a:solidFill>
          </a:ln>
        </p:spPr>
        <p:txBody>
          <a:bodyPr wrap="square" lIns="0" tIns="0" rIns="0" bIns="0" rtlCol="0"/>
          <a:lstStyle/>
          <a:p/>
        </p:txBody>
      </p:sp>
      <p:sp>
        <p:nvSpPr>
          <p:cNvPr id="53" name="object 53"/>
          <p:cNvSpPr/>
          <p:nvPr/>
        </p:nvSpPr>
        <p:spPr>
          <a:xfrm>
            <a:off x="5425439" y="7284720"/>
            <a:ext cx="70104" cy="365760"/>
          </a:xfrm>
          <a:prstGeom prst="rect">
            <a:avLst/>
          </a:prstGeom>
          <a:blipFill>
            <a:blip r:embed="rId6" cstate="print"/>
            <a:stretch>
              <a:fillRect/>
            </a:stretch>
          </a:blipFill>
        </p:spPr>
        <p:txBody>
          <a:bodyPr wrap="square" lIns="0" tIns="0" rIns="0" bIns="0" rtlCol="0"/>
          <a:lstStyle/>
          <a:p/>
        </p:txBody>
      </p:sp>
      <p:sp>
        <p:nvSpPr>
          <p:cNvPr id="54" name="object 54"/>
          <p:cNvSpPr txBox="1"/>
          <p:nvPr/>
        </p:nvSpPr>
        <p:spPr>
          <a:xfrm>
            <a:off x="5397802" y="7402248"/>
            <a:ext cx="156210" cy="138430"/>
          </a:xfrm>
          <a:prstGeom prst="rect">
            <a:avLst/>
          </a:prstGeom>
        </p:spPr>
        <p:txBody>
          <a:bodyPr wrap="square" lIns="0" tIns="17145" rIns="0" bIns="0" rtlCol="0" vert="horz">
            <a:spAutoFit/>
          </a:bodyPr>
          <a:lstStyle/>
          <a:p>
            <a:pPr marL="25400">
              <a:lnSpc>
                <a:spcPct val="100000"/>
              </a:lnSpc>
              <a:spcBef>
                <a:spcPts val="135"/>
              </a:spcBef>
            </a:pPr>
            <a:r>
              <a:rPr dirty="0" baseline="7936" sz="1050" spc="-179">
                <a:latin typeface="Cambria"/>
                <a:cs typeface="Cambria"/>
              </a:rPr>
              <a:t>y</a:t>
            </a:r>
            <a:r>
              <a:rPr dirty="0" sz="500" spc="-120">
                <a:latin typeface="Cambria"/>
                <a:cs typeface="Cambria"/>
              </a:rPr>
              <a:t>r</a:t>
            </a:r>
            <a:endParaRPr sz="500">
              <a:latin typeface="Cambria"/>
              <a:cs typeface="Cambria"/>
            </a:endParaRPr>
          </a:p>
        </p:txBody>
      </p:sp>
      <p:sp>
        <p:nvSpPr>
          <p:cNvPr id="55" name="object 55"/>
          <p:cNvSpPr/>
          <p:nvPr/>
        </p:nvSpPr>
        <p:spPr>
          <a:xfrm>
            <a:off x="5960364" y="7583423"/>
            <a:ext cx="132587" cy="132588"/>
          </a:xfrm>
          <a:prstGeom prst="rect">
            <a:avLst/>
          </a:prstGeom>
          <a:blipFill>
            <a:blip r:embed="rId7" cstate="print"/>
            <a:stretch>
              <a:fillRect/>
            </a:stretch>
          </a:blipFill>
        </p:spPr>
        <p:txBody>
          <a:bodyPr wrap="square" lIns="0" tIns="0" rIns="0" bIns="0" rtlCol="0"/>
          <a:lstStyle/>
          <a:p/>
        </p:txBody>
      </p:sp>
      <p:sp>
        <p:nvSpPr>
          <p:cNvPr id="56" name="object 56"/>
          <p:cNvSpPr/>
          <p:nvPr/>
        </p:nvSpPr>
        <p:spPr>
          <a:xfrm>
            <a:off x="5670803" y="7749540"/>
            <a:ext cx="445134" cy="0"/>
          </a:xfrm>
          <a:custGeom>
            <a:avLst/>
            <a:gdLst/>
            <a:ahLst/>
            <a:cxnLst/>
            <a:rect l="l" t="t" r="r" b="b"/>
            <a:pathLst>
              <a:path w="445135" h="0">
                <a:moveTo>
                  <a:pt x="0" y="0"/>
                </a:moveTo>
                <a:lnTo>
                  <a:pt x="445008" y="0"/>
                </a:lnTo>
                <a:lnTo>
                  <a:pt x="0" y="0"/>
                </a:lnTo>
                <a:close/>
              </a:path>
            </a:pathLst>
          </a:custGeom>
          <a:ln w="4762">
            <a:solidFill>
              <a:srgbClr val="000000"/>
            </a:solidFill>
          </a:ln>
        </p:spPr>
        <p:txBody>
          <a:bodyPr wrap="square" lIns="0" tIns="0" rIns="0" bIns="0" rtlCol="0"/>
          <a:lstStyle/>
          <a:p/>
        </p:txBody>
      </p:sp>
      <p:sp>
        <p:nvSpPr>
          <p:cNvPr id="57" name="object 57"/>
          <p:cNvSpPr/>
          <p:nvPr/>
        </p:nvSpPr>
        <p:spPr>
          <a:xfrm>
            <a:off x="5670803" y="7650480"/>
            <a:ext cx="281940" cy="0"/>
          </a:xfrm>
          <a:custGeom>
            <a:avLst/>
            <a:gdLst/>
            <a:ahLst/>
            <a:cxnLst/>
            <a:rect l="l" t="t" r="r" b="b"/>
            <a:pathLst>
              <a:path w="281939" h="0">
                <a:moveTo>
                  <a:pt x="0" y="0"/>
                </a:moveTo>
                <a:lnTo>
                  <a:pt x="281940" y="0"/>
                </a:lnTo>
                <a:lnTo>
                  <a:pt x="0" y="0"/>
                </a:lnTo>
                <a:close/>
              </a:path>
            </a:pathLst>
          </a:custGeom>
          <a:ln w="4762">
            <a:solidFill>
              <a:srgbClr val="000000"/>
            </a:solidFill>
          </a:ln>
        </p:spPr>
        <p:txBody>
          <a:bodyPr wrap="square" lIns="0" tIns="0" rIns="0" bIns="0" rtlCol="0"/>
          <a:lstStyle/>
          <a:p/>
        </p:txBody>
      </p:sp>
      <p:sp>
        <p:nvSpPr>
          <p:cNvPr id="58" name="object 58"/>
          <p:cNvSpPr/>
          <p:nvPr/>
        </p:nvSpPr>
        <p:spPr>
          <a:xfrm>
            <a:off x="5760720" y="7699247"/>
            <a:ext cx="0" cy="9525"/>
          </a:xfrm>
          <a:custGeom>
            <a:avLst/>
            <a:gdLst/>
            <a:ahLst/>
            <a:cxnLst/>
            <a:rect l="l" t="t" r="r" b="b"/>
            <a:pathLst>
              <a:path w="0" h="9525">
                <a:moveTo>
                  <a:pt x="-2381" y="4572"/>
                </a:moveTo>
                <a:lnTo>
                  <a:pt x="2381" y="4572"/>
                </a:lnTo>
              </a:path>
            </a:pathLst>
          </a:custGeom>
          <a:ln w="9144">
            <a:solidFill>
              <a:srgbClr val="000000"/>
            </a:solidFill>
          </a:ln>
        </p:spPr>
        <p:txBody>
          <a:bodyPr wrap="square" lIns="0" tIns="0" rIns="0" bIns="0" rtlCol="0"/>
          <a:lstStyle/>
          <a:p/>
        </p:txBody>
      </p:sp>
      <p:sp>
        <p:nvSpPr>
          <p:cNvPr id="59" name="object 59"/>
          <p:cNvSpPr/>
          <p:nvPr/>
        </p:nvSpPr>
        <p:spPr>
          <a:xfrm>
            <a:off x="5760720" y="7691628"/>
            <a:ext cx="0" cy="7620"/>
          </a:xfrm>
          <a:custGeom>
            <a:avLst/>
            <a:gdLst/>
            <a:ahLst/>
            <a:cxnLst/>
            <a:rect l="l" t="t" r="r" b="b"/>
            <a:pathLst>
              <a:path w="0" h="7620">
                <a:moveTo>
                  <a:pt x="-2381" y="3809"/>
                </a:moveTo>
                <a:lnTo>
                  <a:pt x="2381" y="3809"/>
                </a:lnTo>
              </a:path>
            </a:pathLst>
          </a:custGeom>
          <a:ln w="7619">
            <a:solidFill>
              <a:srgbClr val="000000"/>
            </a:solidFill>
          </a:ln>
        </p:spPr>
        <p:txBody>
          <a:bodyPr wrap="square" lIns="0" tIns="0" rIns="0" bIns="0" rtlCol="0"/>
          <a:lstStyle/>
          <a:p/>
        </p:txBody>
      </p:sp>
      <p:sp>
        <p:nvSpPr>
          <p:cNvPr id="60" name="object 60"/>
          <p:cNvSpPr/>
          <p:nvPr/>
        </p:nvSpPr>
        <p:spPr>
          <a:xfrm>
            <a:off x="5760720" y="7566659"/>
            <a:ext cx="33655" cy="83820"/>
          </a:xfrm>
          <a:custGeom>
            <a:avLst/>
            <a:gdLst/>
            <a:ahLst/>
            <a:cxnLst/>
            <a:rect l="l" t="t" r="r" b="b"/>
            <a:pathLst>
              <a:path w="33654" h="83820">
                <a:moveTo>
                  <a:pt x="33528" y="0"/>
                </a:moveTo>
                <a:lnTo>
                  <a:pt x="0" y="0"/>
                </a:lnTo>
                <a:lnTo>
                  <a:pt x="0" y="83819"/>
                </a:lnTo>
                <a:lnTo>
                  <a:pt x="0" y="0"/>
                </a:lnTo>
                <a:lnTo>
                  <a:pt x="33528" y="0"/>
                </a:lnTo>
              </a:path>
            </a:pathLst>
          </a:custGeom>
          <a:ln w="4762">
            <a:solidFill>
              <a:srgbClr val="000000"/>
            </a:solidFill>
          </a:ln>
        </p:spPr>
        <p:txBody>
          <a:bodyPr wrap="square" lIns="0" tIns="0" rIns="0" bIns="0" rtlCol="0"/>
          <a:lstStyle/>
          <a:p/>
        </p:txBody>
      </p:sp>
      <p:sp>
        <p:nvSpPr>
          <p:cNvPr id="61" name="object 61"/>
          <p:cNvSpPr/>
          <p:nvPr/>
        </p:nvSpPr>
        <p:spPr>
          <a:xfrm>
            <a:off x="5745480" y="7705344"/>
            <a:ext cx="30480" cy="44450"/>
          </a:xfrm>
          <a:custGeom>
            <a:avLst/>
            <a:gdLst/>
            <a:ahLst/>
            <a:cxnLst/>
            <a:rect l="l" t="t" r="r" b="b"/>
            <a:pathLst>
              <a:path w="30479" h="44450">
                <a:moveTo>
                  <a:pt x="15239" y="44195"/>
                </a:moveTo>
                <a:lnTo>
                  <a:pt x="0" y="0"/>
                </a:lnTo>
                <a:lnTo>
                  <a:pt x="30480" y="0"/>
                </a:lnTo>
                <a:lnTo>
                  <a:pt x="15239" y="44195"/>
                </a:lnTo>
                <a:close/>
              </a:path>
            </a:pathLst>
          </a:custGeom>
          <a:solidFill>
            <a:srgbClr val="000000"/>
          </a:solidFill>
        </p:spPr>
        <p:txBody>
          <a:bodyPr wrap="square" lIns="0" tIns="0" rIns="0" bIns="0" rtlCol="0"/>
          <a:lstStyle/>
          <a:p/>
        </p:txBody>
      </p:sp>
      <p:sp>
        <p:nvSpPr>
          <p:cNvPr id="62" name="object 62"/>
          <p:cNvSpPr/>
          <p:nvPr/>
        </p:nvSpPr>
        <p:spPr>
          <a:xfrm>
            <a:off x="5745480" y="7650480"/>
            <a:ext cx="30480" cy="44450"/>
          </a:xfrm>
          <a:custGeom>
            <a:avLst/>
            <a:gdLst/>
            <a:ahLst/>
            <a:cxnLst/>
            <a:rect l="l" t="t" r="r" b="b"/>
            <a:pathLst>
              <a:path w="30479" h="44450">
                <a:moveTo>
                  <a:pt x="30480" y="44196"/>
                </a:moveTo>
                <a:lnTo>
                  <a:pt x="0" y="44196"/>
                </a:lnTo>
                <a:lnTo>
                  <a:pt x="15239" y="0"/>
                </a:lnTo>
                <a:lnTo>
                  <a:pt x="30480" y="44196"/>
                </a:lnTo>
                <a:close/>
              </a:path>
            </a:pathLst>
          </a:custGeom>
          <a:solidFill>
            <a:srgbClr val="000000"/>
          </a:solidFill>
        </p:spPr>
        <p:txBody>
          <a:bodyPr wrap="square" lIns="0" tIns="0" rIns="0" bIns="0" rtlCol="0"/>
          <a:lstStyle/>
          <a:p/>
        </p:txBody>
      </p:sp>
      <p:sp>
        <p:nvSpPr>
          <p:cNvPr id="63" name="object 63"/>
          <p:cNvSpPr/>
          <p:nvPr/>
        </p:nvSpPr>
        <p:spPr>
          <a:xfrm>
            <a:off x="5631180" y="7511796"/>
            <a:ext cx="325120" cy="113030"/>
          </a:xfrm>
          <a:custGeom>
            <a:avLst/>
            <a:gdLst/>
            <a:ahLst/>
            <a:cxnLst/>
            <a:rect l="l" t="t" r="r" b="b"/>
            <a:pathLst>
              <a:path w="325120" h="113029">
                <a:moveTo>
                  <a:pt x="0" y="112775"/>
                </a:moveTo>
                <a:lnTo>
                  <a:pt x="324612" y="112775"/>
                </a:lnTo>
                <a:lnTo>
                  <a:pt x="324612" y="0"/>
                </a:lnTo>
                <a:lnTo>
                  <a:pt x="0" y="0"/>
                </a:lnTo>
                <a:lnTo>
                  <a:pt x="0" y="112775"/>
                </a:lnTo>
                <a:close/>
              </a:path>
            </a:pathLst>
          </a:custGeom>
          <a:solidFill>
            <a:srgbClr val="FFFFFF"/>
          </a:solidFill>
        </p:spPr>
        <p:txBody>
          <a:bodyPr wrap="square" lIns="0" tIns="0" rIns="0" bIns="0" rtlCol="0"/>
          <a:lstStyle/>
          <a:p/>
        </p:txBody>
      </p:sp>
      <p:sp>
        <p:nvSpPr>
          <p:cNvPr id="64" name="object 64"/>
          <p:cNvSpPr txBox="1"/>
          <p:nvPr/>
        </p:nvSpPr>
        <p:spPr>
          <a:xfrm>
            <a:off x="5603539" y="7502818"/>
            <a:ext cx="410845" cy="138430"/>
          </a:xfrm>
          <a:prstGeom prst="rect">
            <a:avLst/>
          </a:prstGeom>
        </p:spPr>
        <p:txBody>
          <a:bodyPr wrap="square" lIns="0" tIns="17145" rIns="0" bIns="0" rtlCol="0" vert="horz">
            <a:spAutoFit/>
          </a:bodyPr>
          <a:lstStyle/>
          <a:p>
            <a:pPr marL="25400">
              <a:lnSpc>
                <a:spcPct val="100000"/>
              </a:lnSpc>
              <a:spcBef>
                <a:spcPts val="135"/>
              </a:spcBef>
            </a:pPr>
            <a:r>
              <a:rPr dirty="0" baseline="7936" sz="1050" spc="-292">
                <a:latin typeface="Cambria"/>
                <a:cs typeface="Cambria"/>
              </a:rPr>
              <a:t>F</a:t>
            </a:r>
            <a:r>
              <a:rPr dirty="0" sz="500" spc="-195">
                <a:latin typeface="Cambria"/>
                <a:cs typeface="Cambria"/>
              </a:rPr>
              <a:t>o</a:t>
            </a:r>
            <a:r>
              <a:rPr dirty="0" baseline="7936" sz="1050" spc="-292" i="1">
                <a:latin typeface="Georgia"/>
                <a:cs typeface="Georgia"/>
              </a:rPr>
              <a:t>D</a:t>
            </a:r>
            <a:r>
              <a:rPr dirty="0" sz="500" spc="-195">
                <a:latin typeface="Cambria"/>
                <a:cs typeface="Cambria"/>
              </a:rPr>
              <a:t>camber</a:t>
            </a:r>
            <a:endParaRPr sz="500">
              <a:latin typeface="Cambria"/>
              <a:cs typeface="Cambria"/>
            </a:endParaRPr>
          </a:p>
        </p:txBody>
      </p:sp>
      <p:sp>
        <p:nvSpPr>
          <p:cNvPr id="65" name="object 65"/>
          <p:cNvSpPr/>
          <p:nvPr/>
        </p:nvSpPr>
        <p:spPr>
          <a:xfrm>
            <a:off x="824483" y="7548779"/>
            <a:ext cx="4281170" cy="385445"/>
          </a:xfrm>
          <a:custGeom>
            <a:avLst/>
            <a:gdLst/>
            <a:ahLst/>
            <a:cxnLst/>
            <a:rect l="l" t="t" r="r" b="b"/>
            <a:pathLst>
              <a:path w="4281170" h="385445">
                <a:moveTo>
                  <a:pt x="0" y="385164"/>
                </a:moveTo>
                <a:lnTo>
                  <a:pt x="0" y="193140"/>
                </a:lnTo>
                <a:lnTo>
                  <a:pt x="99292" y="175387"/>
                </a:lnTo>
                <a:lnTo>
                  <a:pt x="298489" y="142448"/>
                </a:lnTo>
                <a:lnTo>
                  <a:pt x="498435" y="112932"/>
                </a:lnTo>
                <a:lnTo>
                  <a:pt x="699046" y="86838"/>
                </a:lnTo>
                <a:lnTo>
                  <a:pt x="900241" y="64166"/>
                </a:lnTo>
                <a:lnTo>
                  <a:pt x="1101937" y="44916"/>
                </a:lnTo>
                <a:lnTo>
                  <a:pt x="1304054" y="29088"/>
                </a:lnTo>
                <a:lnTo>
                  <a:pt x="1506509" y="16683"/>
                </a:lnTo>
                <a:lnTo>
                  <a:pt x="1709220" y="7699"/>
                </a:lnTo>
                <a:lnTo>
                  <a:pt x="1912106" y="2138"/>
                </a:lnTo>
                <a:lnTo>
                  <a:pt x="2115083" y="0"/>
                </a:lnTo>
                <a:lnTo>
                  <a:pt x="2165832" y="0"/>
                </a:lnTo>
                <a:lnTo>
                  <a:pt x="2368809" y="2138"/>
                </a:lnTo>
                <a:lnTo>
                  <a:pt x="2571695" y="7699"/>
                </a:lnTo>
                <a:lnTo>
                  <a:pt x="2774406" y="16683"/>
                </a:lnTo>
                <a:lnTo>
                  <a:pt x="2976861" y="29088"/>
                </a:lnTo>
                <a:lnTo>
                  <a:pt x="3178978" y="44916"/>
                </a:lnTo>
                <a:lnTo>
                  <a:pt x="3380674" y="64166"/>
                </a:lnTo>
                <a:lnTo>
                  <a:pt x="3581869" y="86838"/>
                </a:lnTo>
                <a:lnTo>
                  <a:pt x="3782480" y="112932"/>
                </a:lnTo>
                <a:lnTo>
                  <a:pt x="3982426" y="142448"/>
                </a:lnTo>
                <a:lnTo>
                  <a:pt x="4181623" y="175387"/>
                </a:lnTo>
                <a:lnTo>
                  <a:pt x="4280916" y="193140"/>
                </a:lnTo>
                <a:lnTo>
                  <a:pt x="2115083" y="193166"/>
                </a:lnTo>
                <a:lnTo>
                  <a:pt x="1912106" y="195293"/>
                </a:lnTo>
                <a:lnTo>
                  <a:pt x="1709220" y="200821"/>
                </a:lnTo>
                <a:lnTo>
                  <a:pt x="1506509" y="209751"/>
                </a:lnTo>
                <a:lnTo>
                  <a:pt x="1304054" y="222083"/>
                </a:lnTo>
                <a:lnTo>
                  <a:pt x="1101937" y="237817"/>
                </a:lnTo>
                <a:lnTo>
                  <a:pt x="900241" y="256953"/>
                </a:lnTo>
                <a:lnTo>
                  <a:pt x="699046" y="279491"/>
                </a:lnTo>
                <a:lnTo>
                  <a:pt x="498435" y="305431"/>
                </a:lnTo>
                <a:lnTo>
                  <a:pt x="298489" y="334772"/>
                </a:lnTo>
                <a:lnTo>
                  <a:pt x="99292" y="367516"/>
                </a:lnTo>
                <a:lnTo>
                  <a:pt x="0" y="385164"/>
                </a:lnTo>
                <a:close/>
              </a:path>
              <a:path w="4281170" h="385445">
                <a:moveTo>
                  <a:pt x="4280916" y="385164"/>
                </a:moveTo>
                <a:lnTo>
                  <a:pt x="4181623" y="367516"/>
                </a:lnTo>
                <a:lnTo>
                  <a:pt x="3982426" y="334772"/>
                </a:lnTo>
                <a:lnTo>
                  <a:pt x="3782480" y="305431"/>
                </a:lnTo>
                <a:lnTo>
                  <a:pt x="3581869" y="279491"/>
                </a:lnTo>
                <a:lnTo>
                  <a:pt x="3380674" y="256953"/>
                </a:lnTo>
                <a:lnTo>
                  <a:pt x="3178978" y="237817"/>
                </a:lnTo>
                <a:lnTo>
                  <a:pt x="2976861" y="222083"/>
                </a:lnTo>
                <a:lnTo>
                  <a:pt x="2774406" y="209751"/>
                </a:lnTo>
                <a:lnTo>
                  <a:pt x="2571695" y="200821"/>
                </a:lnTo>
                <a:lnTo>
                  <a:pt x="2368809" y="195293"/>
                </a:lnTo>
                <a:lnTo>
                  <a:pt x="2165832" y="193166"/>
                </a:lnTo>
                <a:lnTo>
                  <a:pt x="4280916" y="193166"/>
                </a:lnTo>
                <a:lnTo>
                  <a:pt x="4280916" y="385164"/>
                </a:lnTo>
                <a:close/>
              </a:path>
            </a:pathLst>
          </a:custGeom>
          <a:solidFill>
            <a:srgbClr val="D8D8D8"/>
          </a:solidFill>
        </p:spPr>
        <p:txBody>
          <a:bodyPr wrap="square" lIns="0" tIns="0" rIns="0" bIns="0" rtlCol="0"/>
          <a:lstStyle/>
          <a:p/>
        </p:txBody>
      </p:sp>
      <p:sp>
        <p:nvSpPr>
          <p:cNvPr id="66" name="object 66"/>
          <p:cNvSpPr/>
          <p:nvPr/>
        </p:nvSpPr>
        <p:spPr>
          <a:xfrm>
            <a:off x="824483" y="7548780"/>
            <a:ext cx="4281170" cy="385445"/>
          </a:xfrm>
          <a:custGeom>
            <a:avLst/>
            <a:gdLst/>
            <a:ahLst/>
            <a:cxnLst/>
            <a:rect l="l" t="t" r="r" b="b"/>
            <a:pathLst>
              <a:path w="4281170" h="385445">
                <a:moveTo>
                  <a:pt x="4280916" y="385164"/>
                </a:moveTo>
                <a:lnTo>
                  <a:pt x="4231296" y="376234"/>
                </a:lnTo>
                <a:lnTo>
                  <a:pt x="4181623" y="367516"/>
                </a:lnTo>
                <a:lnTo>
                  <a:pt x="4131898" y="359011"/>
                </a:lnTo>
                <a:lnTo>
                  <a:pt x="4082123" y="350719"/>
                </a:lnTo>
                <a:lnTo>
                  <a:pt x="4032298" y="342639"/>
                </a:lnTo>
                <a:lnTo>
                  <a:pt x="3982426" y="334772"/>
                </a:lnTo>
                <a:lnTo>
                  <a:pt x="3932506" y="327118"/>
                </a:lnTo>
                <a:lnTo>
                  <a:pt x="3882541" y="319676"/>
                </a:lnTo>
                <a:lnTo>
                  <a:pt x="3832532" y="312447"/>
                </a:lnTo>
                <a:lnTo>
                  <a:pt x="3782480" y="305431"/>
                </a:lnTo>
                <a:lnTo>
                  <a:pt x="3732387" y="298627"/>
                </a:lnTo>
                <a:lnTo>
                  <a:pt x="3682253" y="292035"/>
                </a:lnTo>
                <a:lnTo>
                  <a:pt x="3632080" y="285657"/>
                </a:lnTo>
                <a:lnTo>
                  <a:pt x="3581869" y="279491"/>
                </a:lnTo>
                <a:lnTo>
                  <a:pt x="3531622" y="273537"/>
                </a:lnTo>
                <a:lnTo>
                  <a:pt x="3481340" y="267797"/>
                </a:lnTo>
                <a:lnTo>
                  <a:pt x="3431023" y="262268"/>
                </a:lnTo>
                <a:lnTo>
                  <a:pt x="3380674" y="256953"/>
                </a:lnTo>
                <a:lnTo>
                  <a:pt x="3330294" y="251850"/>
                </a:lnTo>
                <a:lnTo>
                  <a:pt x="3279884" y="246960"/>
                </a:lnTo>
                <a:lnTo>
                  <a:pt x="3229444" y="242282"/>
                </a:lnTo>
                <a:lnTo>
                  <a:pt x="3178977" y="237817"/>
                </a:lnTo>
                <a:lnTo>
                  <a:pt x="3128484" y="233564"/>
                </a:lnTo>
                <a:lnTo>
                  <a:pt x="3077966" y="229525"/>
                </a:lnTo>
                <a:lnTo>
                  <a:pt x="3027425" y="225697"/>
                </a:lnTo>
                <a:lnTo>
                  <a:pt x="2976861" y="222083"/>
                </a:lnTo>
                <a:lnTo>
                  <a:pt x="2926275" y="218681"/>
                </a:lnTo>
                <a:lnTo>
                  <a:pt x="2875670" y="215492"/>
                </a:lnTo>
                <a:lnTo>
                  <a:pt x="2825047" y="212515"/>
                </a:lnTo>
                <a:lnTo>
                  <a:pt x="2774406" y="209751"/>
                </a:lnTo>
                <a:lnTo>
                  <a:pt x="2723749" y="207199"/>
                </a:lnTo>
                <a:lnTo>
                  <a:pt x="2673077" y="204861"/>
                </a:lnTo>
                <a:lnTo>
                  <a:pt x="2622392" y="202734"/>
                </a:lnTo>
                <a:lnTo>
                  <a:pt x="2571695" y="200821"/>
                </a:lnTo>
                <a:lnTo>
                  <a:pt x="2520986" y="199120"/>
                </a:lnTo>
                <a:lnTo>
                  <a:pt x="2470269" y="197631"/>
                </a:lnTo>
                <a:lnTo>
                  <a:pt x="2419543" y="196356"/>
                </a:lnTo>
                <a:lnTo>
                  <a:pt x="2368809" y="195293"/>
                </a:lnTo>
                <a:lnTo>
                  <a:pt x="2318071" y="194442"/>
                </a:lnTo>
                <a:lnTo>
                  <a:pt x="2267327" y="193804"/>
                </a:lnTo>
                <a:lnTo>
                  <a:pt x="2216581" y="193379"/>
                </a:lnTo>
                <a:lnTo>
                  <a:pt x="2165832" y="193166"/>
                </a:lnTo>
                <a:lnTo>
                  <a:pt x="2115083" y="193166"/>
                </a:lnTo>
                <a:lnTo>
                  <a:pt x="2064334" y="193379"/>
                </a:lnTo>
                <a:lnTo>
                  <a:pt x="2013588" y="193804"/>
                </a:lnTo>
                <a:lnTo>
                  <a:pt x="1962844" y="194442"/>
                </a:lnTo>
                <a:lnTo>
                  <a:pt x="1912105" y="195293"/>
                </a:lnTo>
                <a:lnTo>
                  <a:pt x="1861372" y="196356"/>
                </a:lnTo>
                <a:lnTo>
                  <a:pt x="1810646" y="197631"/>
                </a:lnTo>
                <a:lnTo>
                  <a:pt x="1759928" y="199120"/>
                </a:lnTo>
                <a:lnTo>
                  <a:pt x="1709220" y="200821"/>
                </a:lnTo>
                <a:lnTo>
                  <a:pt x="1658523" y="202734"/>
                </a:lnTo>
                <a:lnTo>
                  <a:pt x="1607838" y="204861"/>
                </a:lnTo>
                <a:lnTo>
                  <a:pt x="1557166" y="207199"/>
                </a:lnTo>
                <a:lnTo>
                  <a:pt x="1506509" y="209751"/>
                </a:lnTo>
                <a:lnTo>
                  <a:pt x="1455868" y="212515"/>
                </a:lnTo>
                <a:lnTo>
                  <a:pt x="1405245" y="215492"/>
                </a:lnTo>
                <a:lnTo>
                  <a:pt x="1354640" y="218681"/>
                </a:lnTo>
                <a:lnTo>
                  <a:pt x="1304054" y="222083"/>
                </a:lnTo>
                <a:lnTo>
                  <a:pt x="1253490" y="225697"/>
                </a:lnTo>
                <a:lnTo>
                  <a:pt x="1202949" y="229525"/>
                </a:lnTo>
                <a:lnTo>
                  <a:pt x="1152431" y="233564"/>
                </a:lnTo>
                <a:lnTo>
                  <a:pt x="1101937" y="237817"/>
                </a:lnTo>
                <a:lnTo>
                  <a:pt x="1051471" y="242282"/>
                </a:lnTo>
                <a:lnTo>
                  <a:pt x="1001031" y="246960"/>
                </a:lnTo>
                <a:lnTo>
                  <a:pt x="950621" y="251850"/>
                </a:lnTo>
                <a:lnTo>
                  <a:pt x="900241" y="256953"/>
                </a:lnTo>
                <a:lnTo>
                  <a:pt x="849892" y="262268"/>
                </a:lnTo>
                <a:lnTo>
                  <a:pt x="799575" y="267797"/>
                </a:lnTo>
                <a:lnTo>
                  <a:pt x="749293" y="273537"/>
                </a:lnTo>
                <a:lnTo>
                  <a:pt x="699046" y="279491"/>
                </a:lnTo>
                <a:lnTo>
                  <a:pt x="648835" y="285657"/>
                </a:lnTo>
                <a:lnTo>
                  <a:pt x="598662" y="292035"/>
                </a:lnTo>
                <a:lnTo>
                  <a:pt x="548528" y="298627"/>
                </a:lnTo>
                <a:lnTo>
                  <a:pt x="498435" y="305431"/>
                </a:lnTo>
                <a:lnTo>
                  <a:pt x="448383" y="312447"/>
                </a:lnTo>
                <a:lnTo>
                  <a:pt x="398374" y="319676"/>
                </a:lnTo>
                <a:lnTo>
                  <a:pt x="348409" y="327118"/>
                </a:lnTo>
                <a:lnTo>
                  <a:pt x="298489" y="334772"/>
                </a:lnTo>
                <a:lnTo>
                  <a:pt x="248617" y="342639"/>
                </a:lnTo>
                <a:lnTo>
                  <a:pt x="198792" y="350719"/>
                </a:lnTo>
                <a:lnTo>
                  <a:pt x="149017" y="359011"/>
                </a:lnTo>
                <a:lnTo>
                  <a:pt x="99292" y="367516"/>
                </a:lnTo>
                <a:lnTo>
                  <a:pt x="49619" y="376234"/>
                </a:lnTo>
                <a:lnTo>
                  <a:pt x="0" y="385164"/>
                </a:lnTo>
                <a:lnTo>
                  <a:pt x="0" y="193140"/>
                </a:lnTo>
                <a:lnTo>
                  <a:pt x="49619" y="184157"/>
                </a:lnTo>
                <a:lnTo>
                  <a:pt x="99292" y="175387"/>
                </a:lnTo>
                <a:lnTo>
                  <a:pt x="149017" y="166832"/>
                </a:lnTo>
                <a:lnTo>
                  <a:pt x="198792" y="158490"/>
                </a:lnTo>
                <a:lnTo>
                  <a:pt x="248617" y="150362"/>
                </a:lnTo>
                <a:lnTo>
                  <a:pt x="298489" y="142448"/>
                </a:lnTo>
                <a:lnTo>
                  <a:pt x="348409" y="134749"/>
                </a:lnTo>
                <a:lnTo>
                  <a:pt x="398374" y="127262"/>
                </a:lnTo>
                <a:lnTo>
                  <a:pt x="448383" y="119990"/>
                </a:lnTo>
                <a:lnTo>
                  <a:pt x="498435" y="112932"/>
                </a:lnTo>
                <a:lnTo>
                  <a:pt x="548528" y="106088"/>
                </a:lnTo>
                <a:lnTo>
                  <a:pt x="598662" y="99457"/>
                </a:lnTo>
                <a:lnTo>
                  <a:pt x="648835" y="93040"/>
                </a:lnTo>
                <a:lnTo>
                  <a:pt x="699046" y="86838"/>
                </a:lnTo>
                <a:lnTo>
                  <a:pt x="749293" y="80849"/>
                </a:lnTo>
                <a:lnTo>
                  <a:pt x="799575" y="75074"/>
                </a:lnTo>
                <a:lnTo>
                  <a:pt x="849892" y="69513"/>
                </a:lnTo>
                <a:lnTo>
                  <a:pt x="900241" y="64166"/>
                </a:lnTo>
                <a:lnTo>
                  <a:pt x="950621" y="59032"/>
                </a:lnTo>
                <a:lnTo>
                  <a:pt x="1001031" y="54113"/>
                </a:lnTo>
                <a:lnTo>
                  <a:pt x="1051471" y="49407"/>
                </a:lnTo>
                <a:lnTo>
                  <a:pt x="1101937" y="44916"/>
                </a:lnTo>
                <a:lnTo>
                  <a:pt x="1152431" y="40638"/>
                </a:lnTo>
                <a:lnTo>
                  <a:pt x="1202949" y="36574"/>
                </a:lnTo>
                <a:lnTo>
                  <a:pt x="1253490" y="32724"/>
                </a:lnTo>
                <a:lnTo>
                  <a:pt x="1304054" y="29088"/>
                </a:lnTo>
                <a:lnTo>
                  <a:pt x="1354640" y="25666"/>
                </a:lnTo>
                <a:lnTo>
                  <a:pt x="1405245" y="22458"/>
                </a:lnTo>
                <a:lnTo>
                  <a:pt x="1455868" y="19463"/>
                </a:lnTo>
                <a:lnTo>
                  <a:pt x="1506509" y="16683"/>
                </a:lnTo>
                <a:lnTo>
                  <a:pt x="1557166" y="14116"/>
                </a:lnTo>
                <a:lnTo>
                  <a:pt x="1607838" y="11763"/>
                </a:lnTo>
                <a:lnTo>
                  <a:pt x="1658523" y="9624"/>
                </a:lnTo>
                <a:lnTo>
                  <a:pt x="1709220" y="7699"/>
                </a:lnTo>
                <a:lnTo>
                  <a:pt x="1759928" y="5988"/>
                </a:lnTo>
                <a:lnTo>
                  <a:pt x="1810646" y="4491"/>
                </a:lnTo>
                <a:lnTo>
                  <a:pt x="1861372" y="3208"/>
                </a:lnTo>
                <a:lnTo>
                  <a:pt x="1912105" y="2138"/>
                </a:lnTo>
                <a:lnTo>
                  <a:pt x="1962844" y="1283"/>
                </a:lnTo>
                <a:lnTo>
                  <a:pt x="2013588" y="641"/>
                </a:lnTo>
                <a:lnTo>
                  <a:pt x="2064334" y="213"/>
                </a:lnTo>
                <a:lnTo>
                  <a:pt x="2115083" y="0"/>
                </a:lnTo>
                <a:lnTo>
                  <a:pt x="2165832" y="0"/>
                </a:lnTo>
                <a:lnTo>
                  <a:pt x="2216581" y="213"/>
                </a:lnTo>
                <a:lnTo>
                  <a:pt x="2267327" y="641"/>
                </a:lnTo>
                <a:lnTo>
                  <a:pt x="2318071" y="1283"/>
                </a:lnTo>
                <a:lnTo>
                  <a:pt x="2368809" y="2138"/>
                </a:lnTo>
                <a:lnTo>
                  <a:pt x="2419543" y="3208"/>
                </a:lnTo>
                <a:lnTo>
                  <a:pt x="2470269" y="4491"/>
                </a:lnTo>
                <a:lnTo>
                  <a:pt x="2520986" y="5988"/>
                </a:lnTo>
                <a:lnTo>
                  <a:pt x="2571695" y="7699"/>
                </a:lnTo>
                <a:lnTo>
                  <a:pt x="2622392" y="9624"/>
                </a:lnTo>
                <a:lnTo>
                  <a:pt x="2673077" y="11763"/>
                </a:lnTo>
                <a:lnTo>
                  <a:pt x="2723749" y="14116"/>
                </a:lnTo>
                <a:lnTo>
                  <a:pt x="2774406" y="16683"/>
                </a:lnTo>
                <a:lnTo>
                  <a:pt x="2825047" y="19463"/>
                </a:lnTo>
                <a:lnTo>
                  <a:pt x="2875670" y="22458"/>
                </a:lnTo>
                <a:lnTo>
                  <a:pt x="2926275" y="25666"/>
                </a:lnTo>
                <a:lnTo>
                  <a:pt x="2976861" y="29088"/>
                </a:lnTo>
                <a:lnTo>
                  <a:pt x="3027425" y="32724"/>
                </a:lnTo>
                <a:lnTo>
                  <a:pt x="3077966" y="36574"/>
                </a:lnTo>
                <a:lnTo>
                  <a:pt x="3128484" y="40638"/>
                </a:lnTo>
                <a:lnTo>
                  <a:pt x="3178977" y="44916"/>
                </a:lnTo>
                <a:lnTo>
                  <a:pt x="3229444" y="49407"/>
                </a:lnTo>
                <a:lnTo>
                  <a:pt x="3279884" y="54113"/>
                </a:lnTo>
                <a:lnTo>
                  <a:pt x="3330294" y="59032"/>
                </a:lnTo>
                <a:lnTo>
                  <a:pt x="3380674" y="64166"/>
                </a:lnTo>
                <a:lnTo>
                  <a:pt x="3431023" y="69513"/>
                </a:lnTo>
                <a:lnTo>
                  <a:pt x="3481340" y="75074"/>
                </a:lnTo>
                <a:lnTo>
                  <a:pt x="3531622" y="80849"/>
                </a:lnTo>
                <a:lnTo>
                  <a:pt x="3581869" y="86838"/>
                </a:lnTo>
                <a:lnTo>
                  <a:pt x="3632080" y="93040"/>
                </a:lnTo>
                <a:lnTo>
                  <a:pt x="3682253" y="99457"/>
                </a:lnTo>
                <a:lnTo>
                  <a:pt x="3732387" y="106088"/>
                </a:lnTo>
                <a:lnTo>
                  <a:pt x="3782480" y="112932"/>
                </a:lnTo>
                <a:lnTo>
                  <a:pt x="3832532" y="119990"/>
                </a:lnTo>
                <a:lnTo>
                  <a:pt x="3882541" y="127262"/>
                </a:lnTo>
                <a:lnTo>
                  <a:pt x="3932506" y="134749"/>
                </a:lnTo>
                <a:lnTo>
                  <a:pt x="3982426" y="142448"/>
                </a:lnTo>
                <a:lnTo>
                  <a:pt x="4032298" y="150362"/>
                </a:lnTo>
                <a:lnTo>
                  <a:pt x="4082123" y="158490"/>
                </a:lnTo>
                <a:lnTo>
                  <a:pt x="4131898" y="166832"/>
                </a:lnTo>
                <a:lnTo>
                  <a:pt x="4181623" y="175387"/>
                </a:lnTo>
                <a:lnTo>
                  <a:pt x="4231296" y="184157"/>
                </a:lnTo>
                <a:lnTo>
                  <a:pt x="4280916" y="193140"/>
                </a:lnTo>
                <a:lnTo>
                  <a:pt x="4280916" y="385164"/>
                </a:lnTo>
                <a:close/>
              </a:path>
            </a:pathLst>
          </a:custGeom>
          <a:ln w="7620">
            <a:solidFill>
              <a:srgbClr val="BFBFBF"/>
            </a:solidFill>
          </a:ln>
        </p:spPr>
        <p:txBody>
          <a:bodyPr wrap="square" lIns="0" tIns="0" rIns="0" bIns="0" rtlCol="0"/>
          <a:lstStyle/>
          <a:p/>
        </p:txBody>
      </p:sp>
      <p:sp>
        <p:nvSpPr>
          <p:cNvPr id="67" name="object 67"/>
          <p:cNvSpPr/>
          <p:nvPr/>
        </p:nvSpPr>
        <p:spPr>
          <a:xfrm>
            <a:off x="880872" y="7804403"/>
            <a:ext cx="2496820" cy="0"/>
          </a:xfrm>
          <a:custGeom>
            <a:avLst/>
            <a:gdLst/>
            <a:ahLst/>
            <a:cxnLst/>
            <a:rect l="l" t="t" r="r" b="b"/>
            <a:pathLst>
              <a:path w="2496820" h="0">
                <a:moveTo>
                  <a:pt x="2496311" y="0"/>
                </a:moveTo>
                <a:lnTo>
                  <a:pt x="0" y="0"/>
                </a:lnTo>
                <a:lnTo>
                  <a:pt x="2496311" y="0"/>
                </a:lnTo>
                <a:close/>
              </a:path>
            </a:pathLst>
          </a:custGeom>
          <a:ln w="4762">
            <a:solidFill>
              <a:srgbClr val="000000"/>
            </a:solidFill>
          </a:ln>
        </p:spPr>
        <p:txBody>
          <a:bodyPr wrap="square" lIns="0" tIns="0" rIns="0" bIns="0" rtlCol="0"/>
          <a:lstStyle/>
          <a:p/>
        </p:txBody>
      </p:sp>
      <p:sp>
        <p:nvSpPr>
          <p:cNvPr id="68" name="object 68"/>
          <p:cNvSpPr/>
          <p:nvPr/>
        </p:nvSpPr>
        <p:spPr>
          <a:xfrm>
            <a:off x="2979419" y="7612380"/>
            <a:ext cx="398145" cy="0"/>
          </a:xfrm>
          <a:custGeom>
            <a:avLst/>
            <a:gdLst/>
            <a:ahLst/>
            <a:cxnLst/>
            <a:rect l="l" t="t" r="r" b="b"/>
            <a:pathLst>
              <a:path w="398145" h="0">
                <a:moveTo>
                  <a:pt x="397764" y="0"/>
                </a:moveTo>
                <a:lnTo>
                  <a:pt x="0" y="0"/>
                </a:lnTo>
                <a:lnTo>
                  <a:pt x="397764" y="0"/>
                </a:lnTo>
                <a:close/>
              </a:path>
            </a:pathLst>
          </a:custGeom>
          <a:ln w="4762">
            <a:solidFill>
              <a:srgbClr val="000000"/>
            </a:solidFill>
          </a:ln>
        </p:spPr>
        <p:txBody>
          <a:bodyPr wrap="square" lIns="0" tIns="0" rIns="0" bIns="0" rtlCol="0"/>
          <a:lstStyle/>
          <a:p/>
        </p:txBody>
      </p:sp>
      <p:sp>
        <p:nvSpPr>
          <p:cNvPr id="69" name="object 69"/>
          <p:cNvSpPr/>
          <p:nvPr/>
        </p:nvSpPr>
        <p:spPr>
          <a:xfrm>
            <a:off x="3262884" y="7857744"/>
            <a:ext cx="0" cy="50800"/>
          </a:xfrm>
          <a:custGeom>
            <a:avLst/>
            <a:gdLst/>
            <a:ahLst/>
            <a:cxnLst/>
            <a:rect l="l" t="t" r="r" b="b"/>
            <a:pathLst>
              <a:path w="0" h="50800">
                <a:moveTo>
                  <a:pt x="0" y="0"/>
                </a:moveTo>
                <a:lnTo>
                  <a:pt x="0" y="50291"/>
                </a:lnTo>
              </a:path>
            </a:pathLst>
          </a:custGeom>
          <a:ln w="4762">
            <a:solidFill>
              <a:srgbClr val="000000"/>
            </a:solidFill>
          </a:ln>
        </p:spPr>
        <p:txBody>
          <a:bodyPr wrap="square" lIns="0" tIns="0" rIns="0" bIns="0" rtlCol="0"/>
          <a:lstStyle/>
          <a:p/>
        </p:txBody>
      </p:sp>
      <p:sp>
        <p:nvSpPr>
          <p:cNvPr id="70" name="object 70"/>
          <p:cNvSpPr/>
          <p:nvPr/>
        </p:nvSpPr>
        <p:spPr>
          <a:xfrm>
            <a:off x="3262884" y="7498080"/>
            <a:ext cx="0" cy="60960"/>
          </a:xfrm>
          <a:custGeom>
            <a:avLst/>
            <a:gdLst/>
            <a:ahLst/>
            <a:cxnLst/>
            <a:rect l="l" t="t" r="r" b="b"/>
            <a:pathLst>
              <a:path w="0" h="60959">
                <a:moveTo>
                  <a:pt x="0" y="0"/>
                </a:moveTo>
                <a:lnTo>
                  <a:pt x="0" y="60959"/>
                </a:lnTo>
              </a:path>
            </a:pathLst>
          </a:custGeom>
          <a:ln w="4762">
            <a:solidFill>
              <a:srgbClr val="000000"/>
            </a:solidFill>
          </a:ln>
        </p:spPr>
        <p:txBody>
          <a:bodyPr wrap="square" lIns="0" tIns="0" rIns="0" bIns="0" rtlCol="0"/>
          <a:lstStyle/>
          <a:p/>
        </p:txBody>
      </p:sp>
      <p:sp>
        <p:nvSpPr>
          <p:cNvPr id="71" name="object 71"/>
          <p:cNvSpPr/>
          <p:nvPr/>
        </p:nvSpPr>
        <p:spPr>
          <a:xfrm>
            <a:off x="3220211" y="7804403"/>
            <a:ext cx="43180" cy="170815"/>
          </a:xfrm>
          <a:custGeom>
            <a:avLst/>
            <a:gdLst/>
            <a:ahLst/>
            <a:cxnLst/>
            <a:rect l="l" t="t" r="r" b="b"/>
            <a:pathLst>
              <a:path w="43179" h="170815">
                <a:moveTo>
                  <a:pt x="0" y="170688"/>
                </a:moveTo>
                <a:lnTo>
                  <a:pt x="42672" y="170688"/>
                </a:lnTo>
                <a:lnTo>
                  <a:pt x="42672" y="0"/>
                </a:lnTo>
                <a:lnTo>
                  <a:pt x="42672" y="170688"/>
                </a:lnTo>
                <a:lnTo>
                  <a:pt x="0" y="170688"/>
                </a:lnTo>
              </a:path>
            </a:pathLst>
          </a:custGeom>
          <a:ln w="4762">
            <a:solidFill>
              <a:srgbClr val="000000"/>
            </a:solidFill>
          </a:ln>
        </p:spPr>
        <p:txBody>
          <a:bodyPr wrap="square" lIns="0" tIns="0" rIns="0" bIns="0" rtlCol="0"/>
          <a:lstStyle/>
          <a:p/>
        </p:txBody>
      </p:sp>
      <p:sp>
        <p:nvSpPr>
          <p:cNvPr id="72" name="object 72"/>
          <p:cNvSpPr/>
          <p:nvPr/>
        </p:nvSpPr>
        <p:spPr>
          <a:xfrm>
            <a:off x="3243072" y="7804404"/>
            <a:ext cx="40005" cy="58419"/>
          </a:xfrm>
          <a:custGeom>
            <a:avLst/>
            <a:gdLst/>
            <a:ahLst/>
            <a:cxnLst/>
            <a:rect l="l" t="t" r="r" b="b"/>
            <a:pathLst>
              <a:path w="40004" h="58420">
                <a:moveTo>
                  <a:pt x="39624" y="57912"/>
                </a:moveTo>
                <a:lnTo>
                  <a:pt x="0" y="57912"/>
                </a:lnTo>
                <a:lnTo>
                  <a:pt x="19811" y="0"/>
                </a:lnTo>
                <a:lnTo>
                  <a:pt x="39624" y="57912"/>
                </a:lnTo>
                <a:close/>
              </a:path>
            </a:pathLst>
          </a:custGeom>
          <a:solidFill>
            <a:srgbClr val="000000"/>
          </a:solidFill>
        </p:spPr>
        <p:txBody>
          <a:bodyPr wrap="square" lIns="0" tIns="0" rIns="0" bIns="0" rtlCol="0"/>
          <a:lstStyle/>
          <a:p/>
        </p:txBody>
      </p:sp>
      <p:sp>
        <p:nvSpPr>
          <p:cNvPr id="73" name="object 73"/>
          <p:cNvSpPr/>
          <p:nvPr/>
        </p:nvSpPr>
        <p:spPr>
          <a:xfrm>
            <a:off x="3243072" y="7552944"/>
            <a:ext cx="40005" cy="59690"/>
          </a:xfrm>
          <a:custGeom>
            <a:avLst/>
            <a:gdLst/>
            <a:ahLst/>
            <a:cxnLst/>
            <a:rect l="l" t="t" r="r" b="b"/>
            <a:pathLst>
              <a:path w="40004" h="59690">
                <a:moveTo>
                  <a:pt x="19811" y="59435"/>
                </a:moveTo>
                <a:lnTo>
                  <a:pt x="0" y="0"/>
                </a:lnTo>
                <a:lnTo>
                  <a:pt x="39624" y="0"/>
                </a:lnTo>
                <a:lnTo>
                  <a:pt x="19811" y="59435"/>
                </a:lnTo>
                <a:close/>
              </a:path>
            </a:pathLst>
          </a:custGeom>
          <a:solidFill>
            <a:srgbClr val="000000"/>
          </a:solidFill>
        </p:spPr>
        <p:txBody>
          <a:bodyPr wrap="square" lIns="0" tIns="0" rIns="0" bIns="0" rtlCol="0"/>
          <a:lstStyle/>
          <a:p/>
        </p:txBody>
      </p:sp>
      <p:sp>
        <p:nvSpPr>
          <p:cNvPr id="74" name="object 74"/>
          <p:cNvSpPr/>
          <p:nvPr/>
        </p:nvSpPr>
        <p:spPr>
          <a:xfrm>
            <a:off x="3063240" y="7908035"/>
            <a:ext cx="314325" cy="142240"/>
          </a:xfrm>
          <a:custGeom>
            <a:avLst/>
            <a:gdLst/>
            <a:ahLst/>
            <a:cxnLst/>
            <a:rect l="l" t="t" r="r" b="b"/>
            <a:pathLst>
              <a:path w="314325" h="142240">
                <a:moveTo>
                  <a:pt x="0" y="141732"/>
                </a:moveTo>
                <a:lnTo>
                  <a:pt x="313943" y="141732"/>
                </a:lnTo>
                <a:lnTo>
                  <a:pt x="313943" y="0"/>
                </a:lnTo>
                <a:lnTo>
                  <a:pt x="0" y="0"/>
                </a:lnTo>
                <a:lnTo>
                  <a:pt x="0" y="141732"/>
                </a:lnTo>
                <a:close/>
              </a:path>
            </a:pathLst>
          </a:custGeom>
          <a:solidFill>
            <a:srgbClr val="FFFFFF"/>
          </a:solidFill>
        </p:spPr>
        <p:txBody>
          <a:bodyPr wrap="square" lIns="0" tIns="0" rIns="0" bIns="0" rtlCol="0"/>
          <a:lstStyle/>
          <a:p/>
        </p:txBody>
      </p:sp>
      <p:sp>
        <p:nvSpPr>
          <p:cNvPr id="75" name="object 75"/>
          <p:cNvSpPr/>
          <p:nvPr/>
        </p:nvSpPr>
        <p:spPr>
          <a:xfrm>
            <a:off x="2836164" y="7586471"/>
            <a:ext cx="170687" cy="170688"/>
          </a:xfrm>
          <a:prstGeom prst="rect">
            <a:avLst/>
          </a:prstGeom>
          <a:blipFill>
            <a:blip r:embed="rId8" cstate="print"/>
            <a:stretch>
              <a:fillRect/>
            </a:stretch>
          </a:blipFill>
        </p:spPr>
        <p:txBody>
          <a:bodyPr wrap="square" lIns="0" tIns="0" rIns="0" bIns="0" rtlCol="0"/>
          <a:lstStyle/>
          <a:p/>
        </p:txBody>
      </p:sp>
      <p:sp>
        <p:nvSpPr>
          <p:cNvPr id="76" name="object 76"/>
          <p:cNvSpPr/>
          <p:nvPr/>
        </p:nvSpPr>
        <p:spPr>
          <a:xfrm>
            <a:off x="819912" y="7607807"/>
            <a:ext cx="4277995" cy="200025"/>
          </a:xfrm>
          <a:custGeom>
            <a:avLst/>
            <a:gdLst/>
            <a:ahLst/>
            <a:cxnLst/>
            <a:rect l="l" t="t" r="r" b="b"/>
            <a:pathLst>
              <a:path w="4277995" h="200025">
                <a:moveTo>
                  <a:pt x="4571" y="199644"/>
                </a:moveTo>
                <a:lnTo>
                  <a:pt x="3048" y="199644"/>
                </a:lnTo>
                <a:lnTo>
                  <a:pt x="0" y="196596"/>
                </a:lnTo>
                <a:lnTo>
                  <a:pt x="0" y="195072"/>
                </a:lnTo>
                <a:lnTo>
                  <a:pt x="3048" y="192024"/>
                </a:lnTo>
                <a:lnTo>
                  <a:pt x="10667" y="192024"/>
                </a:lnTo>
                <a:lnTo>
                  <a:pt x="12191" y="190500"/>
                </a:lnTo>
                <a:lnTo>
                  <a:pt x="15239" y="193548"/>
                </a:lnTo>
                <a:lnTo>
                  <a:pt x="15239" y="196596"/>
                </a:lnTo>
                <a:lnTo>
                  <a:pt x="13715" y="198120"/>
                </a:lnTo>
                <a:lnTo>
                  <a:pt x="12191" y="198120"/>
                </a:lnTo>
                <a:lnTo>
                  <a:pt x="4571" y="199644"/>
                </a:lnTo>
                <a:close/>
              </a:path>
              <a:path w="4277995" h="200025">
                <a:moveTo>
                  <a:pt x="25908" y="196596"/>
                </a:moveTo>
                <a:lnTo>
                  <a:pt x="24383" y="196596"/>
                </a:lnTo>
                <a:lnTo>
                  <a:pt x="21335" y="195072"/>
                </a:lnTo>
                <a:lnTo>
                  <a:pt x="21335" y="190500"/>
                </a:lnTo>
                <a:lnTo>
                  <a:pt x="22860" y="188976"/>
                </a:lnTo>
                <a:lnTo>
                  <a:pt x="24383" y="188976"/>
                </a:lnTo>
                <a:lnTo>
                  <a:pt x="32004" y="187452"/>
                </a:lnTo>
                <a:lnTo>
                  <a:pt x="33527" y="187452"/>
                </a:lnTo>
                <a:lnTo>
                  <a:pt x="35052" y="188976"/>
                </a:lnTo>
                <a:lnTo>
                  <a:pt x="35052" y="190500"/>
                </a:lnTo>
                <a:lnTo>
                  <a:pt x="36575" y="192024"/>
                </a:lnTo>
                <a:lnTo>
                  <a:pt x="35052" y="195072"/>
                </a:lnTo>
                <a:lnTo>
                  <a:pt x="32004" y="195072"/>
                </a:lnTo>
                <a:lnTo>
                  <a:pt x="25908" y="196596"/>
                </a:lnTo>
                <a:close/>
              </a:path>
              <a:path w="4277995" h="200025">
                <a:moveTo>
                  <a:pt x="47243" y="192024"/>
                </a:moveTo>
                <a:lnTo>
                  <a:pt x="42671" y="192024"/>
                </a:lnTo>
                <a:lnTo>
                  <a:pt x="42671" y="187452"/>
                </a:lnTo>
                <a:lnTo>
                  <a:pt x="44195" y="185928"/>
                </a:lnTo>
                <a:lnTo>
                  <a:pt x="45719" y="185928"/>
                </a:lnTo>
                <a:lnTo>
                  <a:pt x="51815" y="184404"/>
                </a:lnTo>
                <a:lnTo>
                  <a:pt x="56387" y="184404"/>
                </a:lnTo>
                <a:lnTo>
                  <a:pt x="56387" y="188976"/>
                </a:lnTo>
                <a:lnTo>
                  <a:pt x="54863" y="190500"/>
                </a:lnTo>
                <a:lnTo>
                  <a:pt x="53339" y="190500"/>
                </a:lnTo>
                <a:lnTo>
                  <a:pt x="47243" y="192024"/>
                </a:lnTo>
                <a:close/>
              </a:path>
              <a:path w="4277995" h="200025">
                <a:moveTo>
                  <a:pt x="67056" y="188976"/>
                </a:moveTo>
                <a:lnTo>
                  <a:pt x="65531" y="188976"/>
                </a:lnTo>
                <a:lnTo>
                  <a:pt x="64008" y="187452"/>
                </a:lnTo>
                <a:lnTo>
                  <a:pt x="64008" y="181356"/>
                </a:lnTo>
                <a:lnTo>
                  <a:pt x="67056" y="181356"/>
                </a:lnTo>
                <a:lnTo>
                  <a:pt x="73152" y="179832"/>
                </a:lnTo>
                <a:lnTo>
                  <a:pt x="76200" y="179832"/>
                </a:lnTo>
                <a:lnTo>
                  <a:pt x="77723" y="181356"/>
                </a:lnTo>
                <a:lnTo>
                  <a:pt x="77723" y="185928"/>
                </a:lnTo>
                <a:lnTo>
                  <a:pt x="76200" y="187452"/>
                </a:lnTo>
                <a:lnTo>
                  <a:pt x="74675" y="187452"/>
                </a:lnTo>
                <a:lnTo>
                  <a:pt x="67056" y="188976"/>
                </a:lnTo>
                <a:close/>
              </a:path>
              <a:path w="4277995" h="200025">
                <a:moveTo>
                  <a:pt x="88391" y="185928"/>
                </a:moveTo>
                <a:lnTo>
                  <a:pt x="86867" y="185928"/>
                </a:lnTo>
                <a:lnTo>
                  <a:pt x="85343" y="184404"/>
                </a:lnTo>
                <a:lnTo>
                  <a:pt x="85343" y="182880"/>
                </a:lnTo>
                <a:lnTo>
                  <a:pt x="83819" y="179832"/>
                </a:lnTo>
                <a:lnTo>
                  <a:pt x="85343" y="178308"/>
                </a:lnTo>
                <a:lnTo>
                  <a:pt x="86867" y="178308"/>
                </a:lnTo>
                <a:lnTo>
                  <a:pt x="94487" y="176784"/>
                </a:lnTo>
                <a:lnTo>
                  <a:pt x="96012" y="176784"/>
                </a:lnTo>
                <a:lnTo>
                  <a:pt x="99060" y="178308"/>
                </a:lnTo>
                <a:lnTo>
                  <a:pt x="99060" y="181356"/>
                </a:lnTo>
                <a:lnTo>
                  <a:pt x="97535" y="184404"/>
                </a:lnTo>
                <a:lnTo>
                  <a:pt x="96012" y="184404"/>
                </a:lnTo>
                <a:lnTo>
                  <a:pt x="88391" y="185928"/>
                </a:lnTo>
                <a:close/>
              </a:path>
              <a:path w="4277995" h="200025">
                <a:moveTo>
                  <a:pt x="109727" y="181356"/>
                </a:moveTo>
                <a:lnTo>
                  <a:pt x="106679" y="181356"/>
                </a:lnTo>
                <a:lnTo>
                  <a:pt x="105156" y="178308"/>
                </a:lnTo>
                <a:lnTo>
                  <a:pt x="105156" y="176784"/>
                </a:lnTo>
                <a:lnTo>
                  <a:pt x="106679" y="175260"/>
                </a:lnTo>
                <a:lnTo>
                  <a:pt x="108204" y="175260"/>
                </a:lnTo>
                <a:lnTo>
                  <a:pt x="115823" y="173736"/>
                </a:lnTo>
                <a:lnTo>
                  <a:pt x="118871" y="173736"/>
                </a:lnTo>
                <a:lnTo>
                  <a:pt x="120395" y="176784"/>
                </a:lnTo>
                <a:lnTo>
                  <a:pt x="120395" y="178308"/>
                </a:lnTo>
                <a:lnTo>
                  <a:pt x="118871" y="179832"/>
                </a:lnTo>
                <a:lnTo>
                  <a:pt x="117348" y="179832"/>
                </a:lnTo>
                <a:lnTo>
                  <a:pt x="109727" y="181356"/>
                </a:lnTo>
                <a:close/>
              </a:path>
              <a:path w="4277995" h="200025">
                <a:moveTo>
                  <a:pt x="131063" y="178308"/>
                </a:moveTo>
                <a:lnTo>
                  <a:pt x="129539" y="178308"/>
                </a:lnTo>
                <a:lnTo>
                  <a:pt x="126491" y="176784"/>
                </a:lnTo>
                <a:lnTo>
                  <a:pt x="126491" y="173736"/>
                </a:lnTo>
                <a:lnTo>
                  <a:pt x="128015" y="170688"/>
                </a:lnTo>
                <a:lnTo>
                  <a:pt x="129539" y="170688"/>
                </a:lnTo>
                <a:lnTo>
                  <a:pt x="137160" y="169164"/>
                </a:lnTo>
                <a:lnTo>
                  <a:pt x="138683" y="169164"/>
                </a:lnTo>
                <a:lnTo>
                  <a:pt x="140208" y="170688"/>
                </a:lnTo>
                <a:lnTo>
                  <a:pt x="140208" y="172212"/>
                </a:lnTo>
                <a:lnTo>
                  <a:pt x="141731" y="175260"/>
                </a:lnTo>
                <a:lnTo>
                  <a:pt x="140208" y="176784"/>
                </a:lnTo>
                <a:lnTo>
                  <a:pt x="137160" y="176784"/>
                </a:lnTo>
                <a:lnTo>
                  <a:pt x="131063" y="178308"/>
                </a:lnTo>
                <a:close/>
              </a:path>
              <a:path w="4277995" h="200025">
                <a:moveTo>
                  <a:pt x="152400" y="175260"/>
                </a:moveTo>
                <a:lnTo>
                  <a:pt x="149352" y="175260"/>
                </a:lnTo>
                <a:lnTo>
                  <a:pt x="147827" y="173736"/>
                </a:lnTo>
                <a:lnTo>
                  <a:pt x="147827" y="169164"/>
                </a:lnTo>
                <a:lnTo>
                  <a:pt x="149352" y="167640"/>
                </a:lnTo>
                <a:lnTo>
                  <a:pt x="150875" y="167640"/>
                </a:lnTo>
                <a:lnTo>
                  <a:pt x="156971" y="166116"/>
                </a:lnTo>
                <a:lnTo>
                  <a:pt x="160019" y="166116"/>
                </a:lnTo>
                <a:lnTo>
                  <a:pt x="161543" y="167640"/>
                </a:lnTo>
                <a:lnTo>
                  <a:pt x="161543" y="170688"/>
                </a:lnTo>
                <a:lnTo>
                  <a:pt x="160019" y="173736"/>
                </a:lnTo>
                <a:lnTo>
                  <a:pt x="158495" y="173736"/>
                </a:lnTo>
                <a:lnTo>
                  <a:pt x="152400" y="175260"/>
                </a:lnTo>
                <a:close/>
              </a:path>
              <a:path w="4277995" h="200025">
                <a:moveTo>
                  <a:pt x="172212" y="170688"/>
                </a:moveTo>
                <a:lnTo>
                  <a:pt x="169163" y="170688"/>
                </a:lnTo>
                <a:lnTo>
                  <a:pt x="169163" y="167640"/>
                </a:lnTo>
                <a:lnTo>
                  <a:pt x="167639" y="166116"/>
                </a:lnTo>
                <a:lnTo>
                  <a:pt x="169163" y="164592"/>
                </a:lnTo>
                <a:lnTo>
                  <a:pt x="172212" y="164592"/>
                </a:lnTo>
                <a:lnTo>
                  <a:pt x="178308" y="163068"/>
                </a:lnTo>
                <a:lnTo>
                  <a:pt x="182879" y="163068"/>
                </a:lnTo>
                <a:lnTo>
                  <a:pt x="182879" y="167640"/>
                </a:lnTo>
                <a:lnTo>
                  <a:pt x="181356" y="169164"/>
                </a:lnTo>
                <a:lnTo>
                  <a:pt x="179831" y="169164"/>
                </a:lnTo>
                <a:lnTo>
                  <a:pt x="172212" y="170688"/>
                </a:lnTo>
                <a:close/>
              </a:path>
              <a:path w="4277995" h="200025">
                <a:moveTo>
                  <a:pt x="193548" y="167640"/>
                </a:moveTo>
                <a:lnTo>
                  <a:pt x="192023" y="167640"/>
                </a:lnTo>
                <a:lnTo>
                  <a:pt x="188975" y="164592"/>
                </a:lnTo>
                <a:lnTo>
                  <a:pt x="188975" y="163068"/>
                </a:lnTo>
                <a:lnTo>
                  <a:pt x="190500" y="160020"/>
                </a:lnTo>
                <a:lnTo>
                  <a:pt x="192023" y="160020"/>
                </a:lnTo>
                <a:lnTo>
                  <a:pt x="199643" y="158496"/>
                </a:lnTo>
                <a:lnTo>
                  <a:pt x="201167" y="158496"/>
                </a:lnTo>
                <a:lnTo>
                  <a:pt x="204215" y="161544"/>
                </a:lnTo>
                <a:lnTo>
                  <a:pt x="204215" y="164592"/>
                </a:lnTo>
                <a:lnTo>
                  <a:pt x="202691" y="166116"/>
                </a:lnTo>
                <a:lnTo>
                  <a:pt x="201167" y="166116"/>
                </a:lnTo>
                <a:lnTo>
                  <a:pt x="193548" y="167640"/>
                </a:lnTo>
                <a:close/>
              </a:path>
              <a:path w="4277995" h="200025">
                <a:moveTo>
                  <a:pt x="214883" y="164592"/>
                </a:moveTo>
                <a:lnTo>
                  <a:pt x="213360" y="164592"/>
                </a:lnTo>
                <a:lnTo>
                  <a:pt x="210312" y="163068"/>
                </a:lnTo>
                <a:lnTo>
                  <a:pt x="210312" y="158496"/>
                </a:lnTo>
                <a:lnTo>
                  <a:pt x="211835" y="156972"/>
                </a:lnTo>
                <a:lnTo>
                  <a:pt x="213360" y="156972"/>
                </a:lnTo>
                <a:lnTo>
                  <a:pt x="220979" y="155448"/>
                </a:lnTo>
                <a:lnTo>
                  <a:pt x="222504" y="155448"/>
                </a:lnTo>
                <a:lnTo>
                  <a:pt x="224027" y="156972"/>
                </a:lnTo>
                <a:lnTo>
                  <a:pt x="224027" y="158496"/>
                </a:lnTo>
                <a:lnTo>
                  <a:pt x="225552" y="160020"/>
                </a:lnTo>
                <a:lnTo>
                  <a:pt x="224027" y="163068"/>
                </a:lnTo>
                <a:lnTo>
                  <a:pt x="222504" y="163068"/>
                </a:lnTo>
                <a:lnTo>
                  <a:pt x="214883" y="164592"/>
                </a:lnTo>
                <a:close/>
              </a:path>
              <a:path w="4277995" h="200025">
                <a:moveTo>
                  <a:pt x="236219" y="160020"/>
                </a:moveTo>
                <a:lnTo>
                  <a:pt x="231648" y="160020"/>
                </a:lnTo>
                <a:lnTo>
                  <a:pt x="231648" y="155448"/>
                </a:lnTo>
                <a:lnTo>
                  <a:pt x="233171" y="153924"/>
                </a:lnTo>
                <a:lnTo>
                  <a:pt x="234695" y="153924"/>
                </a:lnTo>
                <a:lnTo>
                  <a:pt x="242315" y="152400"/>
                </a:lnTo>
                <a:lnTo>
                  <a:pt x="245363" y="152400"/>
                </a:lnTo>
                <a:lnTo>
                  <a:pt x="245363" y="158496"/>
                </a:lnTo>
                <a:lnTo>
                  <a:pt x="242315" y="158496"/>
                </a:lnTo>
                <a:lnTo>
                  <a:pt x="236219" y="160020"/>
                </a:lnTo>
                <a:close/>
              </a:path>
              <a:path w="4277995" h="200025">
                <a:moveTo>
                  <a:pt x="257556" y="156972"/>
                </a:moveTo>
                <a:lnTo>
                  <a:pt x="254508" y="156972"/>
                </a:lnTo>
                <a:lnTo>
                  <a:pt x="252983" y="155448"/>
                </a:lnTo>
                <a:lnTo>
                  <a:pt x="252983" y="152400"/>
                </a:lnTo>
                <a:lnTo>
                  <a:pt x="254508" y="149352"/>
                </a:lnTo>
                <a:lnTo>
                  <a:pt x="256031" y="149352"/>
                </a:lnTo>
                <a:lnTo>
                  <a:pt x="262127" y="147828"/>
                </a:lnTo>
                <a:lnTo>
                  <a:pt x="265175" y="147828"/>
                </a:lnTo>
                <a:lnTo>
                  <a:pt x="266700" y="149352"/>
                </a:lnTo>
                <a:lnTo>
                  <a:pt x="266700" y="153924"/>
                </a:lnTo>
                <a:lnTo>
                  <a:pt x="265175" y="155448"/>
                </a:lnTo>
                <a:lnTo>
                  <a:pt x="263652" y="155448"/>
                </a:lnTo>
                <a:lnTo>
                  <a:pt x="257556" y="156972"/>
                </a:lnTo>
                <a:close/>
              </a:path>
              <a:path w="4277995" h="200025">
                <a:moveTo>
                  <a:pt x="277367" y="153924"/>
                </a:moveTo>
                <a:lnTo>
                  <a:pt x="275843" y="153924"/>
                </a:lnTo>
                <a:lnTo>
                  <a:pt x="274319" y="152400"/>
                </a:lnTo>
                <a:lnTo>
                  <a:pt x="274319" y="150876"/>
                </a:lnTo>
                <a:lnTo>
                  <a:pt x="272795" y="147828"/>
                </a:lnTo>
                <a:lnTo>
                  <a:pt x="274319" y="146304"/>
                </a:lnTo>
                <a:lnTo>
                  <a:pt x="277367" y="146304"/>
                </a:lnTo>
                <a:lnTo>
                  <a:pt x="283463" y="144780"/>
                </a:lnTo>
                <a:lnTo>
                  <a:pt x="286512" y="144780"/>
                </a:lnTo>
                <a:lnTo>
                  <a:pt x="288035" y="146304"/>
                </a:lnTo>
                <a:lnTo>
                  <a:pt x="288035" y="150876"/>
                </a:lnTo>
                <a:lnTo>
                  <a:pt x="286512" y="152400"/>
                </a:lnTo>
                <a:lnTo>
                  <a:pt x="284987" y="152400"/>
                </a:lnTo>
                <a:lnTo>
                  <a:pt x="277367" y="153924"/>
                </a:lnTo>
                <a:close/>
              </a:path>
              <a:path w="4277995" h="200025">
                <a:moveTo>
                  <a:pt x="298704" y="150876"/>
                </a:moveTo>
                <a:lnTo>
                  <a:pt x="297179" y="150876"/>
                </a:lnTo>
                <a:lnTo>
                  <a:pt x="295656" y="149352"/>
                </a:lnTo>
                <a:lnTo>
                  <a:pt x="295656" y="147828"/>
                </a:lnTo>
                <a:lnTo>
                  <a:pt x="294131" y="144780"/>
                </a:lnTo>
                <a:lnTo>
                  <a:pt x="295656" y="143256"/>
                </a:lnTo>
                <a:lnTo>
                  <a:pt x="297179" y="143256"/>
                </a:lnTo>
                <a:lnTo>
                  <a:pt x="304800" y="141732"/>
                </a:lnTo>
                <a:lnTo>
                  <a:pt x="306323" y="141732"/>
                </a:lnTo>
                <a:lnTo>
                  <a:pt x="309371" y="143256"/>
                </a:lnTo>
                <a:lnTo>
                  <a:pt x="309371" y="147828"/>
                </a:lnTo>
                <a:lnTo>
                  <a:pt x="307848" y="149352"/>
                </a:lnTo>
                <a:lnTo>
                  <a:pt x="306323" y="149352"/>
                </a:lnTo>
                <a:lnTo>
                  <a:pt x="298704" y="150876"/>
                </a:lnTo>
                <a:close/>
              </a:path>
              <a:path w="4277995" h="200025">
                <a:moveTo>
                  <a:pt x="320039" y="147828"/>
                </a:moveTo>
                <a:lnTo>
                  <a:pt x="318515" y="147828"/>
                </a:lnTo>
                <a:lnTo>
                  <a:pt x="315467" y="144780"/>
                </a:lnTo>
                <a:lnTo>
                  <a:pt x="315467" y="141732"/>
                </a:lnTo>
                <a:lnTo>
                  <a:pt x="316991" y="140208"/>
                </a:lnTo>
                <a:lnTo>
                  <a:pt x="318515" y="140208"/>
                </a:lnTo>
                <a:lnTo>
                  <a:pt x="326135" y="138684"/>
                </a:lnTo>
                <a:lnTo>
                  <a:pt x="327660" y="138684"/>
                </a:lnTo>
                <a:lnTo>
                  <a:pt x="330708" y="141732"/>
                </a:lnTo>
                <a:lnTo>
                  <a:pt x="330708" y="144780"/>
                </a:lnTo>
                <a:lnTo>
                  <a:pt x="329183" y="146304"/>
                </a:lnTo>
                <a:lnTo>
                  <a:pt x="327660" y="146304"/>
                </a:lnTo>
                <a:lnTo>
                  <a:pt x="320039" y="147828"/>
                </a:lnTo>
                <a:close/>
              </a:path>
              <a:path w="4277995" h="200025">
                <a:moveTo>
                  <a:pt x="341375" y="144780"/>
                </a:moveTo>
                <a:lnTo>
                  <a:pt x="339852" y="144780"/>
                </a:lnTo>
                <a:lnTo>
                  <a:pt x="336804" y="143256"/>
                </a:lnTo>
                <a:lnTo>
                  <a:pt x="336804" y="138684"/>
                </a:lnTo>
                <a:lnTo>
                  <a:pt x="338327" y="137160"/>
                </a:lnTo>
                <a:lnTo>
                  <a:pt x="339852" y="137160"/>
                </a:lnTo>
                <a:lnTo>
                  <a:pt x="347471" y="135636"/>
                </a:lnTo>
                <a:lnTo>
                  <a:pt x="348996" y="135636"/>
                </a:lnTo>
                <a:lnTo>
                  <a:pt x="350519" y="137160"/>
                </a:lnTo>
                <a:lnTo>
                  <a:pt x="350519" y="138684"/>
                </a:lnTo>
                <a:lnTo>
                  <a:pt x="352044" y="140208"/>
                </a:lnTo>
                <a:lnTo>
                  <a:pt x="350519" y="143256"/>
                </a:lnTo>
                <a:lnTo>
                  <a:pt x="347471" y="143256"/>
                </a:lnTo>
                <a:lnTo>
                  <a:pt x="341375" y="144780"/>
                </a:lnTo>
                <a:close/>
              </a:path>
              <a:path w="4277995" h="200025">
                <a:moveTo>
                  <a:pt x="362712" y="141732"/>
                </a:moveTo>
                <a:lnTo>
                  <a:pt x="359663" y="141732"/>
                </a:lnTo>
                <a:lnTo>
                  <a:pt x="358139" y="140208"/>
                </a:lnTo>
                <a:lnTo>
                  <a:pt x="358139" y="135636"/>
                </a:lnTo>
                <a:lnTo>
                  <a:pt x="359663" y="134112"/>
                </a:lnTo>
                <a:lnTo>
                  <a:pt x="361187" y="134112"/>
                </a:lnTo>
                <a:lnTo>
                  <a:pt x="368808" y="132588"/>
                </a:lnTo>
                <a:lnTo>
                  <a:pt x="370331" y="132588"/>
                </a:lnTo>
                <a:lnTo>
                  <a:pt x="371856" y="134112"/>
                </a:lnTo>
                <a:lnTo>
                  <a:pt x="371856" y="140208"/>
                </a:lnTo>
                <a:lnTo>
                  <a:pt x="368808" y="140208"/>
                </a:lnTo>
                <a:lnTo>
                  <a:pt x="362712" y="141732"/>
                </a:lnTo>
                <a:close/>
              </a:path>
              <a:path w="4277995" h="200025">
                <a:moveTo>
                  <a:pt x="381000" y="138684"/>
                </a:moveTo>
                <a:lnTo>
                  <a:pt x="379475" y="137160"/>
                </a:lnTo>
                <a:lnTo>
                  <a:pt x="379475" y="132588"/>
                </a:lnTo>
                <a:lnTo>
                  <a:pt x="381000" y="131064"/>
                </a:lnTo>
                <a:lnTo>
                  <a:pt x="382523" y="131064"/>
                </a:lnTo>
                <a:lnTo>
                  <a:pt x="388619" y="129540"/>
                </a:lnTo>
                <a:lnTo>
                  <a:pt x="391667" y="129540"/>
                </a:lnTo>
                <a:lnTo>
                  <a:pt x="393192" y="131064"/>
                </a:lnTo>
                <a:lnTo>
                  <a:pt x="393192" y="134112"/>
                </a:lnTo>
                <a:lnTo>
                  <a:pt x="391667" y="137160"/>
                </a:lnTo>
                <a:lnTo>
                  <a:pt x="384048" y="137160"/>
                </a:lnTo>
                <a:lnTo>
                  <a:pt x="381000" y="138684"/>
                </a:lnTo>
                <a:close/>
              </a:path>
              <a:path w="4277995" h="200025">
                <a:moveTo>
                  <a:pt x="402336" y="135636"/>
                </a:moveTo>
                <a:lnTo>
                  <a:pt x="400812" y="134112"/>
                </a:lnTo>
                <a:lnTo>
                  <a:pt x="400812" y="128016"/>
                </a:lnTo>
                <a:lnTo>
                  <a:pt x="403859" y="128016"/>
                </a:lnTo>
                <a:lnTo>
                  <a:pt x="409955" y="126492"/>
                </a:lnTo>
                <a:lnTo>
                  <a:pt x="413004" y="126492"/>
                </a:lnTo>
                <a:lnTo>
                  <a:pt x="414528" y="128016"/>
                </a:lnTo>
                <a:lnTo>
                  <a:pt x="414528" y="131064"/>
                </a:lnTo>
                <a:lnTo>
                  <a:pt x="413004" y="134112"/>
                </a:lnTo>
                <a:lnTo>
                  <a:pt x="403859" y="134112"/>
                </a:lnTo>
                <a:lnTo>
                  <a:pt x="402336" y="135636"/>
                </a:lnTo>
                <a:close/>
              </a:path>
              <a:path w="4277995" h="200025">
                <a:moveTo>
                  <a:pt x="423671" y="132588"/>
                </a:moveTo>
                <a:lnTo>
                  <a:pt x="422147" y="131064"/>
                </a:lnTo>
                <a:lnTo>
                  <a:pt x="422147" y="128016"/>
                </a:lnTo>
                <a:lnTo>
                  <a:pt x="420624" y="126492"/>
                </a:lnTo>
                <a:lnTo>
                  <a:pt x="422147" y="124968"/>
                </a:lnTo>
                <a:lnTo>
                  <a:pt x="425196" y="124968"/>
                </a:lnTo>
                <a:lnTo>
                  <a:pt x="431292" y="123444"/>
                </a:lnTo>
                <a:lnTo>
                  <a:pt x="432816" y="123444"/>
                </a:lnTo>
                <a:lnTo>
                  <a:pt x="435863" y="124968"/>
                </a:lnTo>
                <a:lnTo>
                  <a:pt x="435863" y="128016"/>
                </a:lnTo>
                <a:lnTo>
                  <a:pt x="434339" y="131064"/>
                </a:lnTo>
                <a:lnTo>
                  <a:pt x="425196" y="131064"/>
                </a:lnTo>
                <a:lnTo>
                  <a:pt x="423671" y="132588"/>
                </a:lnTo>
                <a:close/>
              </a:path>
              <a:path w="4277995" h="200025">
                <a:moveTo>
                  <a:pt x="445008" y="129540"/>
                </a:moveTo>
                <a:lnTo>
                  <a:pt x="443483" y="128016"/>
                </a:lnTo>
                <a:lnTo>
                  <a:pt x="441959" y="124968"/>
                </a:lnTo>
                <a:lnTo>
                  <a:pt x="441959" y="123444"/>
                </a:lnTo>
                <a:lnTo>
                  <a:pt x="443483" y="121920"/>
                </a:lnTo>
                <a:lnTo>
                  <a:pt x="445008" y="121920"/>
                </a:lnTo>
                <a:lnTo>
                  <a:pt x="452628" y="120396"/>
                </a:lnTo>
                <a:lnTo>
                  <a:pt x="454151" y="120396"/>
                </a:lnTo>
                <a:lnTo>
                  <a:pt x="457200" y="123444"/>
                </a:lnTo>
                <a:lnTo>
                  <a:pt x="457200" y="124968"/>
                </a:lnTo>
                <a:lnTo>
                  <a:pt x="455675" y="128016"/>
                </a:lnTo>
                <a:lnTo>
                  <a:pt x="446532" y="128016"/>
                </a:lnTo>
                <a:lnTo>
                  <a:pt x="445008" y="129540"/>
                </a:lnTo>
                <a:close/>
              </a:path>
              <a:path w="4277995" h="200025">
                <a:moveTo>
                  <a:pt x="466343" y="126492"/>
                </a:moveTo>
                <a:lnTo>
                  <a:pt x="463296" y="124968"/>
                </a:lnTo>
                <a:lnTo>
                  <a:pt x="463296" y="120396"/>
                </a:lnTo>
                <a:lnTo>
                  <a:pt x="464820" y="118872"/>
                </a:lnTo>
                <a:lnTo>
                  <a:pt x="466343" y="118872"/>
                </a:lnTo>
                <a:lnTo>
                  <a:pt x="473963" y="117348"/>
                </a:lnTo>
                <a:lnTo>
                  <a:pt x="475487" y="117348"/>
                </a:lnTo>
                <a:lnTo>
                  <a:pt x="477012" y="118872"/>
                </a:lnTo>
                <a:lnTo>
                  <a:pt x="477012" y="120396"/>
                </a:lnTo>
                <a:lnTo>
                  <a:pt x="478536" y="121920"/>
                </a:lnTo>
                <a:lnTo>
                  <a:pt x="477012" y="124968"/>
                </a:lnTo>
                <a:lnTo>
                  <a:pt x="467867" y="124968"/>
                </a:lnTo>
                <a:lnTo>
                  <a:pt x="466343" y="126492"/>
                </a:lnTo>
                <a:close/>
              </a:path>
              <a:path w="4277995" h="200025">
                <a:moveTo>
                  <a:pt x="486155" y="123444"/>
                </a:moveTo>
                <a:lnTo>
                  <a:pt x="484632" y="121920"/>
                </a:lnTo>
                <a:lnTo>
                  <a:pt x="484632" y="117348"/>
                </a:lnTo>
                <a:lnTo>
                  <a:pt x="486155" y="115824"/>
                </a:lnTo>
                <a:lnTo>
                  <a:pt x="487679" y="115824"/>
                </a:lnTo>
                <a:lnTo>
                  <a:pt x="495300" y="114300"/>
                </a:lnTo>
                <a:lnTo>
                  <a:pt x="496824" y="114300"/>
                </a:lnTo>
                <a:lnTo>
                  <a:pt x="498347" y="115824"/>
                </a:lnTo>
                <a:lnTo>
                  <a:pt x="498347" y="117348"/>
                </a:lnTo>
                <a:lnTo>
                  <a:pt x="499871" y="118872"/>
                </a:lnTo>
                <a:lnTo>
                  <a:pt x="498347" y="120396"/>
                </a:lnTo>
                <a:lnTo>
                  <a:pt x="495300" y="121920"/>
                </a:lnTo>
                <a:lnTo>
                  <a:pt x="489204" y="121920"/>
                </a:lnTo>
                <a:lnTo>
                  <a:pt x="486155" y="123444"/>
                </a:lnTo>
                <a:close/>
              </a:path>
              <a:path w="4277995" h="200025">
                <a:moveTo>
                  <a:pt x="507492" y="120396"/>
                </a:moveTo>
                <a:lnTo>
                  <a:pt x="505967" y="118872"/>
                </a:lnTo>
                <a:lnTo>
                  <a:pt x="505967" y="114300"/>
                </a:lnTo>
                <a:lnTo>
                  <a:pt x="507492" y="112776"/>
                </a:lnTo>
                <a:lnTo>
                  <a:pt x="509016" y="112776"/>
                </a:lnTo>
                <a:lnTo>
                  <a:pt x="516636" y="111252"/>
                </a:lnTo>
                <a:lnTo>
                  <a:pt x="518159" y="111252"/>
                </a:lnTo>
                <a:lnTo>
                  <a:pt x="519683" y="112776"/>
                </a:lnTo>
                <a:lnTo>
                  <a:pt x="519683" y="115824"/>
                </a:lnTo>
                <a:lnTo>
                  <a:pt x="516636" y="118872"/>
                </a:lnTo>
                <a:lnTo>
                  <a:pt x="510539" y="118872"/>
                </a:lnTo>
                <a:lnTo>
                  <a:pt x="507492" y="120396"/>
                </a:lnTo>
                <a:close/>
              </a:path>
              <a:path w="4277995" h="200025">
                <a:moveTo>
                  <a:pt x="537971" y="115824"/>
                </a:moveTo>
                <a:lnTo>
                  <a:pt x="527304" y="115824"/>
                </a:lnTo>
                <a:lnTo>
                  <a:pt x="527304" y="109728"/>
                </a:lnTo>
                <a:lnTo>
                  <a:pt x="530351" y="109728"/>
                </a:lnTo>
                <a:lnTo>
                  <a:pt x="536447" y="108204"/>
                </a:lnTo>
                <a:lnTo>
                  <a:pt x="539496" y="108204"/>
                </a:lnTo>
                <a:lnTo>
                  <a:pt x="541020" y="109728"/>
                </a:lnTo>
                <a:lnTo>
                  <a:pt x="541020" y="112776"/>
                </a:lnTo>
                <a:lnTo>
                  <a:pt x="537971" y="115824"/>
                </a:lnTo>
                <a:close/>
              </a:path>
              <a:path w="4277995" h="200025">
                <a:moveTo>
                  <a:pt x="550163" y="114300"/>
                </a:moveTo>
                <a:lnTo>
                  <a:pt x="548639" y="112776"/>
                </a:lnTo>
                <a:lnTo>
                  <a:pt x="548639" y="109728"/>
                </a:lnTo>
                <a:lnTo>
                  <a:pt x="547116" y="108204"/>
                </a:lnTo>
                <a:lnTo>
                  <a:pt x="548639" y="106680"/>
                </a:lnTo>
                <a:lnTo>
                  <a:pt x="551687" y="106680"/>
                </a:lnTo>
                <a:lnTo>
                  <a:pt x="557783" y="105156"/>
                </a:lnTo>
                <a:lnTo>
                  <a:pt x="560832" y="105156"/>
                </a:lnTo>
                <a:lnTo>
                  <a:pt x="562355" y="106680"/>
                </a:lnTo>
                <a:lnTo>
                  <a:pt x="562355" y="111252"/>
                </a:lnTo>
                <a:lnTo>
                  <a:pt x="560832" y="112776"/>
                </a:lnTo>
                <a:lnTo>
                  <a:pt x="551687" y="112776"/>
                </a:lnTo>
                <a:lnTo>
                  <a:pt x="550163" y="114300"/>
                </a:lnTo>
                <a:close/>
              </a:path>
              <a:path w="4277995" h="200025">
                <a:moveTo>
                  <a:pt x="573024" y="111252"/>
                </a:moveTo>
                <a:lnTo>
                  <a:pt x="571500" y="111252"/>
                </a:lnTo>
                <a:lnTo>
                  <a:pt x="569975" y="109728"/>
                </a:lnTo>
                <a:lnTo>
                  <a:pt x="569975" y="108204"/>
                </a:lnTo>
                <a:lnTo>
                  <a:pt x="568451" y="105156"/>
                </a:lnTo>
                <a:lnTo>
                  <a:pt x="569975" y="103632"/>
                </a:lnTo>
                <a:lnTo>
                  <a:pt x="579120" y="103632"/>
                </a:lnTo>
                <a:lnTo>
                  <a:pt x="580643" y="102108"/>
                </a:lnTo>
                <a:lnTo>
                  <a:pt x="583692" y="103632"/>
                </a:lnTo>
                <a:lnTo>
                  <a:pt x="583692" y="108204"/>
                </a:lnTo>
                <a:lnTo>
                  <a:pt x="582167" y="109728"/>
                </a:lnTo>
                <a:lnTo>
                  <a:pt x="580643" y="109728"/>
                </a:lnTo>
                <a:lnTo>
                  <a:pt x="573024" y="111252"/>
                </a:lnTo>
                <a:close/>
              </a:path>
              <a:path w="4277995" h="200025">
                <a:moveTo>
                  <a:pt x="594359" y="108204"/>
                </a:moveTo>
                <a:lnTo>
                  <a:pt x="592836" y="108204"/>
                </a:lnTo>
                <a:lnTo>
                  <a:pt x="589787" y="105156"/>
                </a:lnTo>
                <a:lnTo>
                  <a:pt x="589787" y="103632"/>
                </a:lnTo>
                <a:lnTo>
                  <a:pt x="592836" y="100584"/>
                </a:lnTo>
                <a:lnTo>
                  <a:pt x="601979" y="100584"/>
                </a:lnTo>
                <a:lnTo>
                  <a:pt x="605028" y="103632"/>
                </a:lnTo>
                <a:lnTo>
                  <a:pt x="605028" y="105156"/>
                </a:lnTo>
                <a:lnTo>
                  <a:pt x="603504" y="106680"/>
                </a:lnTo>
                <a:lnTo>
                  <a:pt x="601979" y="106680"/>
                </a:lnTo>
                <a:lnTo>
                  <a:pt x="594359" y="108204"/>
                </a:lnTo>
                <a:close/>
              </a:path>
              <a:path w="4277995" h="200025">
                <a:moveTo>
                  <a:pt x="624839" y="105156"/>
                </a:moveTo>
                <a:lnTo>
                  <a:pt x="611124" y="105156"/>
                </a:lnTo>
                <a:lnTo>
                  <a:pt x="611124" y="100584"/>
                </a:lnTo>
                <a:lnTo>
                  <a:pt x="612647" y="99060"/>
                </a:lnTo>
                <a:lnTo>
                  <a:pt x="614171" y="99060"/>
                </a:lnTo>
                <a:lnTo>
                  <a:pt x="621792" y="97536"/>
                </a:lnTo>
                <a:lnTo>
                  <a:pt x="623316" y="97536"/>
                </a:lnTo>
                <a:lnTo>
                  <a:pt x="626363" y="100584"/>
                </a:lnTo>
                <a:lnTo>
                  <a:pt x="626363" y="102108"/>
                </a:lnTo>
                <a:lnTo>
                  <a:pt x="624839" y="105156"/>
                </a:lnTo>
                <a:close/>
              </a:path>
              <a:path w="4277995" h="200025">
                <a:moveTo>
                  <a:pt x="637032" y="103632"/>
                </a:moveTo>
                <a:lnTo>
                  <a:pt x="633983" y="103632"/>
                </a:lnTo>
                <a:lnTo>
                  <a:pt x="632459" y="102108"/>
                </a:lnTo>
                <a:lnTo>
                  <a:pt x="632459" y="97536"/>
                </a:lnTo>
                <a:lnTo>
                  <a:pt x="633983" y="96012"/>
                </a:lnTo>
                <a:lnTo>
                  <a:pt x="635508" y="96012"/>
                </a:lnTo>
                <a:lnTo>
                  <a:pt x="643128" y="94488"/>
                </a:lnTo>
                <a:lnTo>
                  <a:pt x="644651" y="94488"/>
                </a:lnTo>
                <a:lnTo>
                  <a:pt x="646175" y="96012"/>
                </a:lnTo>
                <a:lnTo>
                  <a:pt x="646175" y="97536"/>
                </a:lnTo>
                <a:lnTo>
                  <a:pt x="647700" y="100584"/>
                </a:lnTo>
                <a:lnTo>
                  <a:pt x="646175" y="102108"/>
                </a:lnTo>
                <a:lnTo>
                  <a:pt x="643128" y="102108"/>
                </a:lnTo>
                <a:lnTo>
                  <a:pt x="637032" y="103632"/>
                </a:lnTo>
                <a:close/>
              </a:path>
              <a:path w="4277995" h="200025">
                <a:moveTo>
                  <a:pt x="658367" y="100584"/>
                </a:moveTo>
                <a:lnTo>
                  <a:pt x="655320" y="100584"/>
                </a:lnTo>
                <a:lnTo>
                  <a:pt x="653796" y="99060"/>
                </a:lnTo>
                <a:lnTo>
                  <a:pt x="653796" y="96012"/>
                </a:lnTo>
                <a:lnTo>
                  <a:pt x="655320" y="92964"/>
                </a:lnTo>
                <a:lnTo>
                  <a:pt x="667512" y="92964"/>
                </a:lnTo>
                <a:lnTo>
                  <a:pt x="667512" y="99060"/>
                </a:lnTo>
                <a:lnTo>
                  <a:pt x="664463" y="99060"/>
                </a:lnTo>
                <a:lnTo>
                  <a:pt x="658367" y="100584"/>
                </a:lnTo>
                <a:close/>
              </a:path>
              <a:path w="4277995" h="200025">
                <a:moveTo>
                  <a:pt x="685800" y="97536"/>
                </a:moveTo>
                <a:lnTo>
                  <a:pt x="676655" y="97536"/>
                </a:lnTo>
                <a:lnTo>
                  <a:pt x="675132" y="96012"/>
                </a:lnTo>
                <a:lnTo>
                  <a:pt x="675132" y="92964"/>
                </a:lnTo>
                <a:lnTo>
                  <a:pt x="676655" y="91440"/>
                </a:lnTo>
                <a:lnTo>
                  <a:pt x="678179" y="91440"/>
                </a:lnTo>
                <a:lnTo>
                  <a:pt x="685800" y="89916"/>
                </a:lnTo>
                <a:lnTo>
                  <a:pt x="687324" y="89916"/>
                </a:lnTo>
                <a:lnTo>
                  <a:pt x="688847" y="91440"/>
                </a:lnTo>
                <a:lnTo>
                  <a:pt x="688847" y="94488"/>
                </a:lnTo>
                <a:lnTo>
                  <a:pt x="685800" y="97536"/>
                </a:lnTo>
                <a:close/>
              </a:path>
              <a:path w="4277995" h="200025">
                <a:moveTo>
                  <a:pt x="697992" y="96012"/>
                </a:moveTo>
                <a:lnTo>
                  <a:pt x="696467" y="94488"/>
                </a:lnTo>
                <a:lnTo>
                  <a:pt x="696467" y="89916"/>
                </a:lnTo>
                <a:lnTo>
                  <a:pt x="697992" y="88392"/>
                </a:lnTo>
                <a:lnTo>
                  <a:pt x="699516" y="88392"/>
                </a:lnTo>
                <a:lnTo>
                  <a:pt x="705612" y="86868"/>
                </a:lnTo>
                <a:lnTo>
                  <a:pt x="708659" y="86868"/>
                </a:lnTo>
                <a:lnTo>
                  <a:pt x="710183" y="88392"/>
                </a:lnTo>
                <a:lnTo>
                  <a:pt x="710183" y="92964"/>
                </a:lnTo>
                <a:lnTo>
                  <a:pt x="708659" y="94488"/>
                </a:lnTo>
                <a:lnTo>
                  <a:pt x="699516" y="94488"/>
                </a:lnTo>
                <a:lnTo>
                  <a:pt x="697992" y="96012"/>
                </a:lnTo>
                <a:close/>
              </a:path>
              <a:path w="4277995" h="200025">
                <a:moveTo>
                  <a:pt x="720851" y="92964"/>
                </a:moveTo>
                <a:lnTo>
                  <a:pt x="719328" y="92964"/>
                </a:lnTo>
                <a:lnTo>
                  <a:pt x="717804" y="91440"/>
                </a:lnTo>
                <a:lnTo>
                  <a:pt x="717804" y="85344"/>
                </a:lnTo>
                <a:lnTo>
                  <a:pt x="726947" y="85344"/>
                </a:lnTo>
                <a:lnTo>
                  <a:pt x="729996" y="83820"/>
                </a:lnTo>
                <a:lnTo>
                  <a:pt x="731520" y="85344"/>
                </a:lnTo>
                <a:lnTo>
                  <a:pt x="731520" y="89916"/>
                </a:lnTo>
                <a:lnTo>
                  <a:pt x="729996" y="91440"/>
                </a:lnTo>
                <a:lnTo>
                  <a:pt x="728471" y="91440"/>
                </a:lnTo>
                <a:lnTo>
                  <a:pt x="720851" y="92964"/>
                </a:lnTo>
                <a:close/>
              </a:path>
              <a:path w="4277995" h="200025">
                <a:moveTo>
                  <a:pt x="742188" y="89916"/>
                </a:moveTo>
                <a:lnTo>
                  <a:pt x="740663" y="89916"/>
                </a:lnTo>
                <a:lnTo>
                  <a:pt x="739139" y="88392"/>
                </a:lnTo>
                <a:lnTo>
                  <a:pt x="739139" y="86868"/>
                </a:lnTo>
                <a:lnTo>
                  <a:pt x="737616" y="85344"/>
                </a:lnTo>
                <a:lnTo>
                  <a:pt x="739139" y="83820"/>
                </a:lnTo>
                <a:lnTo>
                  <a:pt x="742188" y="82296"/>
                </a:lnTo>
                <a:lnTo>
                  <a:pt x="751332" y="82296"/>
                </a:lnTo>
                <a:lnTo>
                  <a:pt x="752855" y="83820"/>
                </a:lnTo>
                <a:lnTo>
                  <a:pt x="752855" y="86868"/>
                </a:lnTo>
                <a:lnTo>
                  <a:pt x="751332" y="88392"/>
                </a:lnTo>
                <a:lnTo>
                  <a:pt x="749808" y="88392"/>
                </a:lnTo>
                <a:lnTo>
                  <a:pt x="742188" y="89916"/>
                </a:lnTo>
                <a:close/>
              </a:path>
              <a:path w="4277995" h="200025">
                <a:moveTo>
                  <a:pt x="772667" y="86868"/>
                </a:moveTo>
                <a:lnTo>
                  <a:pt x="760475" y="86868"/>
                </a:lnTo>
                <a:lnTo>
                  <a:pt x="758951" y="83820"/>
                </a:lnTo>
                <a:lnTo>
                  <a:pt x="758951" y="82296"/>
                </a:lnTo>
                <a:lnTo>
                  <a:pt x="760475" y="80772"/>
                </a:lnTo>
                <a:lnTo>
                  <a:pt x="762000" y="80772"/>
                </a:lnTo>
                <a:lnTo>
                  <a:pt x="769620" y="79248"/>
                </a:lnTo>
                <a:lnTo>
                  <a:pt x="771143" y="79248"/>
                </a:lnTo>
                <a:lnTo>
                  <a:pt x="774192" y="80772"/>
                </a:lnTo>
                <a:lnTo>
                  <a:pt x="774192" y="83820"/>
                </a:lnTo>
                <a:lnTo>
                  <a:pt x="772667" y="86868"/>
                </a:lnTo>
                <a:close/>
              </a:path>
              <a:path w="4277995" h="200025">
                <a:moveTo>
                  <a:pt x="784859" y="85344"/>
                </a:moveTo>
                <a:lnTo>
                  <a:pt x="783336" y="85344"/>
                </a:lnTo>
                <a:lnTo>
                  <a:pt x="780288" y="82296"/>
                </a:lnTo>
                <a:lnTo>
                  <a:pt x="780288" y="79248"/>
                </a:lnTo>
                <a:lnTo>
                  <a:pt x="781812" y="77724"/>
                </a:lnTo>
                <a:lnTo>
                  <a:pt x="783336" y="77724"/>
                </a:lnTo>
                <a:lnTo>
                  <a:pt x="790955" y="76200"/>
                </a:lnTo>
                <a:lnTo>
                  <a:pt x="792479" y="76200"/>
                </a:lnTo>
                <a:lnTo>
                  <a:pt x="795528" y="79248"/>
                </a:lnTo>
                <a:lnTo>
                  <a:pt x="795528" y="82296"/>
                </a:lnTo>
                <a:lnTo>
                  <a:pt x="794004" y="83820"/>
                </a:lnTo>
                <a:lnTo>
                  <a:pt x="792479" y="83820"/>
                </a:lnTo>
                <a:lnTo>
                  <a:pt x="784859" y="85344"/>
                </a:lnTo>
                <a:close/>
              </a:path>
              <a:path w="4277995" h="200025">
                <a:moveTo>
                  <a:pt x="806196" y="82296"/>
                </a:moveTo>
                <a:lnTo>
                  <a:pt x="804671" y="82296"/>
                </a:lnTo>
                <a:lnTo>
                  <a:pt x="801624" y="80772"/>
                </a:lnTo>
                <a:lnTo>
                  <a:pt x="801624" y="77724"/>
                </a:lnTo>
                <a:lnTo>
                  <a:pt x="803147" y="74676"/>
                </a:lnTo>
                <a:lnTo>
                  <a:pt x="813816" y="74676"/>
                </a:lnTo>
                <a:lnTo>
                  <a:pt x="816863" y="77724"/>
                </a:lnTo>
                <a:lnTo>
                  <a:pt x="816863" y="79248"/>
                </a:lnTo>
                <a:lnTo>
                  <a:pt x="815339" y="80772"/>
                </a:lnTo>
                <a:lnTo>
                  <a:pt x="812292" y="80772"/>
                </a:lnTo>
                <a:lnTo>
                  <a:pt x="806196" y="82296"/>
                </a:lnTo>
                <a:close/>
              </a:path>
              <a:path w="4277995" h="200025">
                <a:moveTo>
                  <a:pt x="827532" y="80772"/>
                </a:moveTo>
                <a:lnTo>
                  <a:pt x="824483" y="80772"/>
                </a:lnTo>
                <a:lnTo>
                  <a:pt x="822959" y="79248"/>
                </a:lnTo>
                <a:lnTo>
                  <a:pt x="822959" y="74676"/>
                </a:lnTo>
                <a:lnTo>
                  <a:pt x="824483" y="73152"/>
                </a:lnTo>
                <a:lnTo>
                  <a:pt x="826008" y="73152"/>
                </a:lnTo>
                <a:lnTo>
                  <a:pt x="833628" y="71628"/>
                </a:lnTo>
                <a:lnTo>
                  <a:pt x="835151" y="71628"/>
                </a:lnTo>
                <a:lnTo>
                  <a:pt x="836675" y="73152"/>
                </a:lnTo>
                <a:lnTo>
                  <a:pt x="836675" y="74676"/>
                </a:lnTo>
                <a:lnTo>
                  <a:pt x="838200" y="77724"/>
                </a:lnTo>
                <a:lnTo>
                  <a:pt x="836675" y="79248"/>
                </a:lnTo>
                <a:lnTo>
                  <a:pt x="833628" y="79248"/>
                </a:lnTo>
                <a:lnTo>
                  <a:pt x="827532" y="80772"/>
                </a:lnTo>
                <a:close/>
              </a:path>
              <a:path w="4277995" h="200025">
                <a:moveTo>
                  <a:pt x="858012" y="77724"/>
                </a:moveTo>
                <a:lnTo>
                  <a:pt x="845820" y="77724"/>
                </a:lnTo>
                <a:lnTo>
                  <a:pt x="844296" y="76200"/>
                </a:lnTo>
                <a:lnTo>
                  <a:pt x="844296" y="73152"/>
                </a:lnTo>
                <a:lnTo>
                  <a:pt x="847343" y="70104"/>
                </a:lnTo>
                <a:lnTo>
                  <a:pt x="856488" y="70104"/>
                </a:lnTo>
                <a:lnTo>
                  <a:pt x="858012" y="71628"/>
                </a:lnTo>
                <a:lnTo>
                  <a:pt x="858012" y="77724"/>
                </a:lnTo>
                <a:close/>
              </a:path>
              <a:path w="4277995" h="200025">
                <a:moveTo>
                  <a:pt x="870204" y="76200"/>
                </a:moveTo>
                <a:lnTo>
                  <a:pt x="867155" y="76200"/>
                </a:lnTo>
                <a:lnTo>
                  <a:pt x="865632" y="74676"/>
                </a:lnTo>
                <a:lnTo>
                  <a:pt x="865632" y="70104"/>
                </a:lnTo>
                <a:lnTo>
                  <a:pt x="867155" y="68580"/>
                </a:lnTo>
                <a:lnTo>
                  <a:pt x="876300" y="68580"/>
                </a:lnTo>
                <a:lnTo>
                  <a:pt x="877824" y="67056"/>
                </a:lnTo>
                <a:lnTo>
                  <a:pt x="879347" y="68580"/>
                </a:lnTo>
                <a:lnTo>
                  <a:pt x="879347" y="73152"/>
                </a:lnTo>
                <a:lnTo>
                  <a:pt x="877824" y="74676"/>
                </a:lnTo>
                <a:lnTo>
                  <a:pt x="876300" y="74676"/>
                </a:lnTo>
                <a:lnTo>
                  <a:pt x="870204" y="76200"/>
                </a:lnTo>
                <a:close/>
              </a:path>
              <a:path w="4277995" h="200025">
                <a:moveTo>
                  <a:pt x="899159" y="73152"/>
                </a:moveTo>
                <a:lnTo>
                  <a:pt x="888492" y="73152"/>
                </a:lnTo>
                <a:lnTo>
                  <a:pt x="886967" y="71628"/>
                </a:lnTo>
                <a:lnTo>
                  <a:pt x="886967" y="68580"/>
                </a:lnTo>
                <a:lnTo>
                  <a:pt x="888492" y="67056"/>
                </a:lnTo>
                <a:lnTo>
                  <a:pt x="890016" y="67056"/>
                </a:lnTo>
                <a:lnTo>
                  <a:pt x="897636" y="65532"/>
                </a:lnTo>
                <a:lnTo>
                  <a:pt x="899159" y="65532"/>
                </a:lnTo>
                <a:lnTo>
                  <a:pt x="900683" y="67056"/>
                </a:lnTo>
                <a:lnTo>
                  <a:pt x="900683" y="71628"/>
                </a:lnTo>
                <a:lnTo>
                  <a:pt x="899159" y="73152"/>
                </a:lnTo>
                <a:close/>
              </a:path>
              <a:path w="4277995" h="200025">
                <a:moveTo>
                  <a:pt x="911351" y="71628"/>
                </a:moveTo>
                <a:lnTo>
                  <a:pt x="909828" y="71628"/>
                </a:lnTo>
                <a:lnTo>
                  <a:pt x="908304" y="70104"/>
                </a:lnTo>
                <a:lnTo>
                  <a:pt x="908304" y="67056"/>
                </a:lnTo>
                <a:lnTo>
                  <a:pt x="909828" y="64008"/>
                </a:lnTo>
                <a:lnTo>
                  <a:pt x="920496" y="64008"/>
                </a:lnTo>
                <a:lnTo>
                  <a:pt x="922020" y="65532"/>
                </a:lnTo>
                <a:lnTo>
                  <a:pt x="922020" y="68580"/>
                </a:lnTo>
                <a:lnTo>
                  <a:pt x="920496" y="70104"/>
                </a:lnTo>
                <a:lnTo>
                  <a:pt x="918971" y="70104"/>
                </a:lnTo>
                <a:lnTo>
                  <a:pt x="911351" y="71628"/>
                </a:lnTo>
                <a:close/>
              </a:path>
              <a:path w="4277995" h="200025">
                <a:moveTo>
                  <a:pt x="931163" y="70104"/>
                </a:moveTo>
                <a:lnTo>
                  <a:pt x="929639" y="68580"/>
                </a:lnTo>
                <a:lnTo>
                  <a:pt x="929639" y="64008"/>
                </a:lnTo>
                <a:lnTo>
                  <a:pt x="931163" y="62484"/>
                </a:lnTo>
                <a:lnTo>
                  <a:pt x="932688" y="62484"/>
                </a:lnTo>
                <a:lnTo>
                  <a:pt x="938783" y="60960"/>
                </a:lnTo>
                <a:lnTo>
                  <a:pt x="941832" y="60960"/>
                </a:lnTo>
                <a:lnTo>
                  <a:pt x="943355" y="62484"/>
                </a:lnTo>
                <a:lnTo>
                  <a:pt x="943355" y="67056"/>
                </a:lnTo>
                <a:lnTo>
                  <a:pt x="941832" y="68580"/>
                </a:lnTo>
                <a:lnTo>
                  <a:pt x="932688" y="68580"/>
                </a:lnTo>
                <a:lnTo>
                  <a:pt x="931163" y="70104"/>
                </a:lnTo>
                <a:close/>
              </a:path>
              <a:path w="4277995" h="200025">
                <a:moveTo>
                  <a:pt x="961643" y="67056"/>
                </a:moveTo>
                <a:lnTo>
                  <a:pt x="952500" y="67056"/>
                </a:lnTo>
                <a:lnTo>
                  <a:pt x="950975" y="65532"/>
                </a:lnTo>
                <a:lnTo>
                  <a:pt x="950975" y="60960"/>
                </a:lnTo>
                <a:lnTo>
                  <a:pt x="954024" y="59436"/>
                </a:lnTo>
                <a:lnTo>
                  <a:pt x="963167" y="59436"/>
                </a:lnTo>
                <a:lnTo>
                  <a:pt x="964692" y="60960"/>
                </a:lnTo>
                <a:lnTo>
                  <a:pt x="964692" y="64008"/>
                </a:lnTo>
                <a:lnTo>
                  <a:pt x="961643" y="67056"/>
                </a:lnTo>
                <a:close/>
              </a:path>
              <a:path w="4277995" h="200025">
                <a:moveTo>
                  <a:pt x="975359" y="65532"/>
                </a:moveTo>
                <a:lnTo>
                  <a:pt x="973836" y="65532"/>
                </a:lnTo>
                <a:lnTo>
                  <a:pt x="972312" y="64008"/>
                </a:lnTo>
                <a:lnTo>
                  <a:pt x="972312" y="62484"/>
                </a:lnTo>
                <a:lnTo>
                  <a:pt x="970788" y="59436"/>
                </a:lnTo>
                <a:lnTo>
                  <a:pt x="972312" y="57912"/>
                </a:lnTo>
                <a:lnTo>
                  <a:pt x="981455" y="57912"/>
                </a:lnTo>
                <a:lnTo>
                  <a:pt x="984504" y="56388"/>
                </a:lnTo>
                <a:lnTo>
                  <a:pt x="986028" y="57912"/>
                </a:lnTo>
                <a:lnTo>
                  <a:pt x="986028" y="62484"/>
                </a:lnTo>
                <a:lnTo>
                  <a:pt x="984504" y="64008"/>
                </a:lnTo>
                <a:lnTo>
                  <a:pt x="982980" y="64008"/>
                </a:lnTo>
                <a:lnTo>
                  <a:pt x="975359" y="65532"/>
                </a:lnTo>
                <a:close/>
              </a:path>
              <a:path w="4277995" h="200025">
                <a:moveTo>
                  <a:pt x="1005839" y="62484"/>
                </a:moveTo>
                <a:lnTo>
                  <a:pt x="995171" y="62484"/>
                </a:lnTo>
                <a:lnTo>
                  <a:pt x="992124" y="59436"/>
                </a:lnTo>
                <a:lnTo>
                  <a:pt x="992124" y="57912"/>
                </a:lnTo>
                <a:lnTo>
                  <a:pt x="993647" y="56388"/>
                </a:lnTo>
                <a:lnTo>
                  <a:pt x="996696" y="56388"/>
                </a:lnTo>
                <a:lnTo>
                  <a:pt x="1002792" y="54864"/>
                </a:lnTo>
                <a:lnTo>
                  <a:pt x="1004316" y="54864"/>
                </a:lnTo>
                <a:lnTo>
                  <a:pt x="1007363" y="56388"/>
                </a:lnTo>
                <a:lnTo>
                  <a:pt x="1007363" y="60960"/>
                </a:lnTo>
                <a:lnTo>
                  <a:pt x="1005839" y="62484"/>
                </a:lnTo>
                <a:close/>
              </a:path>
              <a:path w="4277995" h="200025">
                <a:moveTo>
                  <a:pt x="1018032" y="60960"/>
                </a:moveTo>
                <a:lnTo>
                  <a:pt x="1016508" y="60960"/>
                </a:lnTo>
                <a:lnTo>
                  <a:pt x="1013459" y="57912"/>
                </a:lnTo>
                <a:lnTo>
                  <a:pt x="1013459" y="54864"/>
                </a:lnTo>
                <a:lnTo>
                  <a:pt x="1014984" y="53340"/>
                </a:lnTo>
                <a:lnTo>
                  <a:pt x="1025651" y="53340"/>
                </a:lnTo>
                <a:lnTo>
                  <a:pt x="1028700" y="54864"/>
                </a:lnTo>
                <a:lnTo>
                  <a:pt x="1028700" y="57912"/>
                </a:lnTo>
                <a:lnTo>
                  <a:pt x="1027175" y="59436"/>
                </a:lnTo>
                <a:lnTo>
                  <a:pt x="1025651" y="59436"/>
                </a:lnTo>
                <a:lnTo>
                  <a:pt x="1018032" y="60960"/>
                </a:lnTo>
                <a:close/>
              </a:path>
              <a:path w="4277995" h="200025">
                <a:moveTo>
                  <a:pt x="1037843" y="59436"/>
                </a:moveTo>
                <a:lnTo>
                  <a:pt x="1034796" y="57912"/>
                </a:lnTo>
                <a:lnTo>
                  <a:pt x="1034796" y="53340"/>
                </a:lnTo>
                <a:lnTo>
                  <a:pt x="1036320" y="51816"/>
                </a:lnTo>
                <a:lnTo>
                  <a:pt x="1037843" y="51816"/>
                </a:lnTo>
                <a:lnTo>
                  <a:pt x="1045463" y="50292"/>
                </a:lnTo>
                <a:lnTo>
                  <a:pt x="1046988" y="50292"/>
                </a:lnTo>
                <a:lnTo>
                  <a:pt x="1050036" y="53340"/>
                </a:lnTo>
                <a:lnTo>
                  <a:pt x="1050036" y="56388"/>
                </a:lnTo>
                <a:lnTo>
                  <a:pt x="1048512" y="57912"/>
                </a:lnTo>
                <a:lnTo>
                  <a:pt x="1039367" y="57912"/>
                </a:lnTo>
                <a:lnTo>
                  <a:pt x="1037843" y="59436"/>
                </a:lnTo>
                <a:close/>
              </a:path>
              <a:path w="4277995" h="200025">
                <a:moveTo>
                  <a:pt x="1066800" y="56388"/>
                </a:moveTo>
                <a:lnTo>
                  <a:pt x="1059180" y="56388"/>
                </a:lnTo>
                <a:lnTo>
                  <a:pt x="1056132" y="54864"/>
                </a:lnTo>
                <a:lnTo>
                  <a:pt x="1056132" y="51816"/>
                </a:lnTo>
                <a:lnTo>
                  <a:pt x="1059180" y="48768"/>
                </a:lnTo>
                <a:lnTo>
                  <a:pt x="1068324" y="48768"/>
                </a:lnTo>
                <a:lnTo>
                  <a:pt x="1071371" y="51816"/>
                </a:lnTo>
                <a:lnTo>
                  <a:pt x="1071371" y="53340"/>
                </a:lnTo>
                <a:lnTo>
                  <a:pt x="1069847" y="54864"/>
                </a:lnTo>
                <a:lnTo>
                  <a:pt x="1066800" y="56388"/>
                </a:lnTo>
                <a:close/>
              </a:path>
              <a:path w="4277995" h="200025">
                <a:moveTo>
                  <a:pt x="1082039" y="54864"/>
                </a:moveTo>
                <a:lnTo>
                  <a:pt x="1078992" y="54864"/>
                </a:lnTo>
                <a:lnTo>
                  <a:pt x="1077467" y="53340"/>
                </a:lnTo>
                <a:lnTo>
                  <a:pt x="1077467" y="48768"/>
                </a:lnTo>
                <a:lnTo>
                  <a:pt x="1078992" y="47244"/>
                </a:lnTo>
                <a:lnTo>
                  <a:pt x="1089659" y="47244"/>
                </a:lnTo>
                <a:lnTo>
                  <a:pt x="1091184" y="48768"/>
                </a:lnTo>
                <a:lnTo>
                  <a:pt x="1091184" y="50292"/>
                </a:lnTo>
                <a:lnTo>
                  <a:pt x="1092708" y="51816"/>
                </a:lnTo>
                <a:lnTo>
                  <a:pt x="1091184" y="53340"/>
                </a:lnTo>
                <a:lnTo>
                  <a:pt x="1088136" y="53340"/>
                </a:lnTo>
                <a:lnTo>
                  <a:pt x="1082039" y="54864"/>
                </a:lnTo>
                <a:close/>
              </a:path>
              <a:path w="4277995" h="200025">
                <a:moveTo>
                  <a:pt x="1103375" y="53340"/>
                </a:moveTo>
                <a:lnTo>
                  <a:pt x="1100328" y="53340"/>
                </a:lnTo>
                <a:lnTo>
                  <a:pt x="1098804" y="51816"/>
                </a:lnTo>
                <a:lnTo>
                  <a:pt x="1098804" y="47244"/>
                </a:lnTo>
                <a:lnTo>
                  <a:pt x="1100328" y="45720"/>
                </a:lnTo>
                <a:lnTo>
                  <a:pt x="1110996" y="45720"/>
                </a:lnTo>
                <a:lnTo>
                  <a:pt x="1112520" y="47244"/>
                </a:lnTo>
                <a:lnTo>
                  <a:pt x="1112520" y="48768"/>
                </a:lnTo>
                <a:lnTo>
                  <a:pt x="1114043" y="50292"/>
                </a:lnTo>
                <a:lnTo>
                  <a:pt x="1112520" y="51816"/>
                </a:lnTo>
                <a:lnTo>
                  <a:pt x="1109471" y="51816"/>
                </a:lnTo>
                <a:lnTo>
                  <a:pt x="1103375" y="53340"/>
                </a:lnTo>
                <a:close/>
              </a:path>
              <a:path w="4277995" h="200025">
                <a:moveTo>
                  <a:pt x="1124712" y="51816"/>
                </a:moveTo>
                <a:lnTo>
                  <a:pt x="1121663" y="51816"/>
                </a:lnTo>
                <a:lnTo>
                  <a:pt x="1120139" y="50292"/>
                </a:lnTo>
                <a:lnTo>
                  <a:pt x="1120139" y="45720"/>
                </a:lnTo>
                <a:lnTo>
                  <a:pt x="1121663" y="44196"/>
                </a:lnTo>
                <a:lnTo>
                  <a:pt x="1130808" y="44196"/>
                </a:lnTo>
                <a:lnTo>
                  <a:pt x="1132332" y="42672"/>
                </a:lnTo>
                <a:lnTo>
                  <a:pt x="1133855" y="44196"/>
                </a:lnTo>
                <a:lnTo>
                  <a:pt x="1133855" y="50292"/>
                </a:lnTo>
                <a:lnTo>
                  <a:pt x="1130808" y="50292"/>
                </a:lnTo>
                <a:lnTo>
                  <a:pt x="1124712" y="51816"/>
                </a:lnTo>
                <a:close/>
              </a:path>
              <a:path w="4277995" h="200025">
                <a:moveTo>
                  <a:pt x="1143000" y="50292"/>
                </a:moveTo>
                <a:lnTo>
                  <a:pt x="1141475" y="48768"/>
                </a:lnTo>
                <a:lnTo>
                  <a:pt x="1141475" y="44196"/>
                </a:lnTo>
                <a:lnTo>
                  <a:pt x="1143000" y="42672"/>
                </a:lnTo>
                <a:lnTo>
                  <a:pt x="1144524" y="42672"/>
                </a:lnTo>
                <a:lnTo>
                  <a:pt x="1152143" y="41148"/>
                </a:lnTo>
                <a:lnTo>
                  <a:pt x="1153667" y="41148"/>
                </a:lnTo>
                <a:lnTo>
                  <a:pt x="1155192" y="42672"/>
                </a:lnTo>
                <a:lnTo>
                  <a:pt x="1155192" y="47244"/>
                </a:lnTo>
                <a:lnTo>
                  <a:pt x="1153667" y="48768"/>
                </a:lnTo>
                <a:lnTo>
                  <a:pt x="1146047" y="48768"/>
                </a:lnTo>
                <a:lnTo>
                  <a:pt x="1143000" y="50292"/>
                </a:lnTo>
                <a:close/>
              </a:path>
              <a:path w="4277995" h="200025">
                <a:moveTo>
                  <a:pt x="1175004" y="47244"/>
                </a:moveTo>
                <a:lnTo>
                  <a:pt x="1162812" y="47244"/>
                </a:lnTo>
                <a:lnTo>
                  <a:pt x="1162812" y="42672"/>
                </a:lnTo>
                <a:lnTo>
                  <a:pt x="1164336" y="41148"/>
                </a:lnTo>
                <a:lnTo>
                  <a:pt x="1165859" y="41148"/>
                </a:lnTo>
                <a:lnTo>
                  <a:pt x="1173480" y="39624"/>
                </a:lnTo>
                <a:lnTo>
                  <a:pt x="1175004" y="39624"/>
                </a:lnTo>
                <a:lnTo>
                  <a:pt x="1176528" y="41148"/>
                </a:lnTo>
                <a:lnTo>
                  <a:pt x="1176528" y="45720"/>
                </a:lnTo>
                <a:lnTo>
                  <a:pt x="1175004" y="47244"/>
                </a:lnTo>
                <a:close/>
              </a:path>
              <a:path w="4277995" h="200025">
                <a:moveTo>
                  <a:pt x="1196339" y="45720"/>
                </a:moveTo>
                <a:lnTo>
                  <a:pt x="1185671" y="45720"/>
                </a:lnTo>
                <a:lnTo>
                  <a:pt x="1184147" y="44196"/>
                </a:lnTo>
                <a:lnTo>
                  <a:pt x="1184147" y="41148"/>
                </a:lnTo>
                <a:lnTo>
                  <a:pt x="1185671" y="39624"/>
                </a:lnTo>
                <a:lnTo>
                  <a:pt x="1187196" y="39624"/>
                </a:lnTo>
                <a:lnTo>
                  <a:pt x="1194816" y="38100"/>
                </a:lnTo>
                <a:lnTo>
                  <a:pt x="1196339" y="38100"/>
                </a:lnTo>
                <a:lnTo>
                  <a:pt x="1197863" y="39624"/>
                </a:lnTo>
                <a:lnTo>
                  <a:pt x="1197863" y="44196"/>
                </a:lnTo>
                <a:lnTo>
                  <a:pt x="1196339" y="45720"/>
                </a:lnTo>
                <a:close/>
              </a:path>
              <a:path w="4277995" h="200025">
                <a:moveTo>
                  <a:pt x="1217675" y="44196"/>
                </a:moveTo>
                <a:lnTo>
                  <a:pt x="1207008" y="44196"/>
                </a:lnTo>
                <a:lnTo>
                  <a:pt x="1205484" y="42672"/>
                </a:lnTo>
                <a:lnTo>
                  <a:pt x="1205484" y="39624"/>
                </a:lnTo>
                <a:lnTo>
                  <a:pt x="1207008" y="38100"/>
                </a:lnTo>
                <a:lnTo>
                  <a:pt x="1208532" y="38100"/>
                </a:lnTo>
                <a:lnTo>
                  <a:pt x="1216151" y="36576"/>
                </a:lnTo>
                <a:lnTo>
                  <a:pt x="1217675" y="36576"/>
                </a:lnTo>
                <a:lnTo>
                  <a:pt x="1219200" y="38100"/>
                </a:lnTo>
                <a:lnTo>
                  <a:pt x="1219200" y="42672"/>
                </a:lnTo>
                <a:lnTo>
                  <a:pt x="1217675" y="44196"/>
                </a:lnTo>
                <a:close/>
              </a:path>
              <a:path w="4277995" h="200025">
                <a:moveTo>
                  <a:pt x="1239012" y="42672"/>
                </a:moveTo>
                <a:lnTo>
                  <a:pt x="1228343" y="42672"/>
                </a:lnTo>
                <a:lnTo>
                  <a:pt x="1226820" y="41148"/>
                </a:lnTo>
                <a:lnTo>
                  <a:pt x="1226820" y="38100"/>
                </a:lnTo>
                <a:lnTo>
                  <a:pt x="1229867" y="35052"/>
                </a:lnTo>
                <a:lnTo>
                  <a:pt x="1239012" y="35052"/>
                </a:lnTo>
                <a:lnTo>
                  <a:pt x="1240536" y="36576"/>
                </a:lnTo>
                <a:lnTo>
                  <a:pt x="1240536" y="41148"/>
                </a:lnTo>
                <a:lnTo>
                  <a:pt x="1239012" y="42672"/>
                </a:lnTo>
                <a:close/>
              </a:path>
              <a:path w="4277995" h="200025">
                <a:moveTo>
                  <a:pt x="1260347" y="41148"/>
                </a:moveTo>
                <a:lnTo>
                  <a:pt x="1249680" y="41148"/>
                </a:lnTo>
                <a:lnTo>
                  <a:pt x="1248155" y="39624"/>
                </a:lnTo>
                <a:lnTo>
                  <a:pt x="1248155" y="36576"/>
                </a:lnTo>
                <a:lnTo>
                  <a:pt x="1249680" y="33528"/>
                </a:lnTo>
                <a:lnTo>
                  <a:pt x="1260347" y="33528"/>
                </a:lnTo>
                <a:lnTo>
                  <a:pt x="1261871" y="35052"/>
                </a:lnTo>
                <a:lnTo>
                  <a:pt x="1261871" y="38100"/>
                </a:lnTo>
                <a:lnTo>
                  <a:pt x="1260347" y="41148"/>
                </a:lnTo>
                <a:close/>
              </a:path>
              <a:path w="4277995" h="200025">
                <a:moveTo>
                  <a:pt x="1280159" y="39624"/>
                </a:moveTo>
                <a:lnTo>
                  <a:pt x="1271016" y="39624"/>
                </a:lnTo>
                <a:lnTo>
                  <a:pt x="1269492" y="38100"/>
                </a:lnTo>
                <a:lnTo>
                  <a:pt x="1269492" y="33528"/>
                </a:lnTo>
                <a:lnTo>
                  <a:pt x="1271016" y="32004"/>
                </a:lnTo>
                <a:lnTo>
                  <a:pt x="1281684" y="32004"/>
                </a:lnTo>
                <a:lnTo>
                  <a:pt x="1283208" y="33528"/>
                </a:lnTo>
                <a:lnTo>
                  <a:pt x="1283208" y="36576"/>
                </a:lnTo>
                <a:lnTo>
                  <a:pt x="1280159" y="39624"/>
                </a:lnTo>
                <a:close/>
              </a:path>
              <a:path w="4277995" h="200025">
                <a:moveTo>
                  <a:pt x="1293876" y="38100"/>
                </a:moveTo>
                <a:lnTo>
                  <a:pt x="1292351" y="38100"/>
                </a:lnTo>
                <a:lnTo>
                  <a:pt x="1290828" y="36576"/>
                </a:lnTo>
                <a:lnTo>
                  <a:pt x="1290828" y="30480"/>
                </a:lnTo>
                <a:lnTo>
                  <a:pt x="1303020" y="30480"/>
                </a:lnTo>
                <a:lnTo>
                  <a:pt x="1304543" y="32004"/>
                </a:lnTo>
                <a:lnTo>
                  <a:pt x="1304543" y="35052"/>
                </a:lnTo>
                <a:lnTo>
                  <a:pt x="1303020" y="36576"/>
                </a:lnTo>
                <a:lnTo>
                  <a:pt x="1301496" y="36576"/>
                </a:lnTo>
                <a:lnTo>
                  <a:pt x="1293876" y="38100"/>
                </a:lnTo>
                <a:close/>
              </a:path>
              <a:path w="4277995" h="200025">
                <a:moveTo>
                  <a:pt x="1315212" y="36576"/>
                </a:moveTo>
                <a:lnTo>
                  <a:pt x="1313688" y="36576"/>
                </a:lnTo>
                <a:lnTo>
                  <a:pt x="1312163" y="35052"/>
                </a:lnTo>
                <a:lnTo>
                  <a:pt x="1312163" y="33528"/>
                </a:lnTo>
                <a:lnTo>
                  <a:pt x="1310639" y="30480"/>
                </a:lnTo>
                <a:lnTo>
                  <a:pt x="1312163" y="28956"/>
                </a:lnTo>
                <a:lnTo>
                  <a:pt x="1324355" y="28956"/>
                </a:lnTo>
                <a:lnTo>
                  <a:pt x="1325880" y="30480"/>
                </a:lnTo>
                <a:lnTo>
                  <a:pt x="1325880" y="33528"/>
                </a:lnTo>
                <a:lnTo>
                  <a:pt x="1324355" y="35052"/>
                </a:lnTo>
                <a:lnTo>
                  <a:pt x="1322832" y="35052"/>
                </a:lnTo>
                <a:lnTo>
                  <a:pt x="1315212" y="36576"/>
                </a:lnTo>
                <a:close/>
              </a:path>
              <a:path w="4277995" h="200025">
                <a:moveTo>
                  <a:pt x="1336547" y="35052"/>
                </a:moveTo>
                <a:lnTo>
                  <a:pt x="1335024" y="35052"/>
                </a:lnTo>
                <a:lnTo>
                  <a:pt x="1333500" y="33528"/>
                </a:lnTo>
                <a:lnTo>
                  <a:pt x="1333500" y="30480"/>
                </a:lnTo>
                <a:lnTo>
                  <a:pt x="1331976" y="28956"/>
                </a:lnTo>
                <a:lnTo>
                  <a:pt x="1333500" y="27432"/>
                </a:lnTo>
                <a:lnTo>
                  <a:pt x="1345692" y="27432"/>
                </a:lnTo>
                <a:lnTo>
                  <a:pt x="1347216" y="28956"/>
                </a:lnTo>
                <a:lnTo>
                  <a:pt x="1347216" y="32004"/>
                </a:lnTo>
                <a:lnTo>
                  <a:pt x="1345692" y="33528"/>
                </a:lnTo>
                <a:lnTo>
                  <a:pt x="1339596" y="33528"/>
                </a:lnTo>
                <a:lnTo>
                  <a:pt x="1336547" y="35052"/>
                </a:lnTo>
                <a:close/>
              </a:path>
              <a:path w="4277995" h="200025">
                <a:moveTo>
                  <a:pt x="1365504" y="33528"/>
                </a:moveTo>
                <a:lnTo>
                  <a:pt x="1356359" y="33528"/>
                </a:lnTo>
                <a:lnTo>
                  <a:pt x="1353312" y="30480"/>
                </a:lnTo>
                <a:lnTo>
                  <a:pt x="1353312" y="27432"/>
                </a:lnTo>
                <a:lnTo>
                  <a:pt x="1354836" y="25908"/>
                </a:lnTo>
                <a:lnTo>
                  <a:pt x="1367028" y="25908"/>
                </a:lnTo>
                <a:lnTo>
                  <a:pt x="1368551" y="27432"/>
                </a:lnTo>
                <a:lnTo>
                  <a:pt x="1368551" y="30480"/>
                </a:lnTo>
                <a:lnTo>
                  <a:pt x="1365504" y="33528"/>
                </a:lnTo>
                <a:close/>
              </a:path>
              <a:path w="4277995" h="200025">
                <a:moveTo>
                  <a:pt x="1388363" y="32004"/>
                </a:moveTo>
                <a:lnTo>
                  <a:pt x="1377696" y="32004"/>
                </a:lnTo>
                <a:lnTo>
                  <a:pt x="1374647" y="28956"/>
                </a:lnTo>
                <a:lnTo>
                  <a:pt x="1374647" y="27432"/>
                </a:lnTo>
                <a:lnTo>
                  <a:pt x="1376172" y="24384"/>
                </a:lnTo>
                <a:lnTo>
                  <a:pt x="1388363" y="24384"/>
                </a:lnTo>
                <a:lnTo>
                  <a:pt x="1389888" y="25908"/>
                </a:lnTo>
                <a:lnTo>
                  <a:pt x="1389888" y="30480"/>
                </a:lnTo>
                <a:lnTo>
                  <a:pt x="1388363" y="32004"/>
                </a:lnTo>
                <a:close/>
              </a:path>
              <a:path w="4277995" h="200025">
                <a:moveTo>
                  <a:pt x="1409700" y="30480"/>
                </a:moveTo>
                <a:lnTo>
                  <a:pt x="1399032" y="30480"/>
                </a:lnTo>
                <a:lnTo>
                  <a:pt x="1395984" y="28956"/>
                </a:lnTo>
                <a:lnTo>
                  <a:pt x="1395984" y="25908"/>
                </a:lnTo>
                <a:lnTo>
                  <a:pt x="1397508" y="24384"/>
                </a:lnTo>
                <a:lnTo>
                  <a:pt x="1400555" y="24384"/>
                </a:lnTo>
                <a:lnTo>
                  <a:pt x="1406651" y="22860"/>
                </a:lnTo>
                <a:lnTo>
                  <a:pt x="1409700" y="22860"/>
                </a:lnTo>
                <a:lnTo>
                  <a:pt x="1411224" y="24384"/>
                </a:lnTo>
                <a:lnTo>
                  <a:pt x="1411224" y="28956"/>
                </a:lnTo>
                <a:lnTo>
                  <a:pt x="1409700" y="30480"/>
                </a:lnTo>
                <a:close/>
              </a:path>
              <a:path w="4277995" h="200025">
                <a:moveTo>
                  <a:pt x="1420367" y="30480"/>
                </a:moveTo>
                <a:lnTo>
                  <a:pt x="1417320" y="28956"/>
                </a:lnTo>
                <a:lnTo>
                  <a:pt x="1417320" y="24384"/>
                </a:lnTo>
                <a:lnTo>
                  <a:pt x="1418843" y="22860"/>
                </a:lnTo>
                <a:lnTo>
                  <a:pt x="1427988" y="22860"/>
                </a:lnTo>
                <a:lnTo>
                  <a:pt x="1431036" y="21336"/>
                </a:lnTo>
                <a:lnTo>
                  <a:pt x="1432559" y="22860"/>
                </a:lnTo>
                <a:lnTo>
                  <a:pt x="1432559" y="27432"/>
                </a:lnTo>
                <a:lnTo>
                  <a:pt x="1431036" y="28956"/>
                </a:lnTo>
                <a:lnTo>
                  <a:pt x="1421892" y="28956"/>
                </a:lnTo>
                <a:lnTo>
                  <a:pt x="1420367" y="30480"/>
                </a:lnTo>
                <a:close/>
              </a:path>
              <a:path w="4277995" h="200025">
                <a:moveTo>
                  <a:pt x="1443228" y="28956"/>
                </a:moveTo>
                <a:lnTo>
                  <a:pt x="1441704" y="28956"/>
                </a:lnTo>
                <a:lnTo>
                  <a:pt x="1438655" y="27432"/>
                </a:lnTo>
                <a:lnTo>
                  <a:pt x="1438655" y="22860"/>
                </a:lnTo>
                <a:lnTo>
                  <a:pt x="1440180" y="21336"/>
                </a:lnTo>
                <a:lnTo>
                  <a:pt x="1450847" y="21336"/>
                </a:lnTo>
                <a:lnTo>
                  <a:pt x="1453896" y="22860"/>
                </a:lnTo>
                <a:lnTo>
                  <a:pt x="1453896" y="25908"/>
                </a:lnTo>
                <a:lnTo>
                  <a:pt x="1452372" y="27432"/>
                </a:lnTo>
                <a:lnTo>
                  <a:pt x="1449324" y="27432"/>
                </a:lnTo>
                <a:lnTo>
                  <a:pt x="1443228" y="28956"/>
                </a:lnTo>
                <a:close/>
              </a:path>
              <a:path w="4277995" h="200025">
                <a:moveTo>
                  <a:pt x="1473708" y="27432"/>
                </a:moveTo>
                <a:lnTo>
                  <a:pt x="1461516" y="27432"/>
                </a:lnTo>
                <a:lnTo>
                  <a:pt x="1459992" y="25908"/>
                </a:lnTo>
                <a:lnTo>
                  <a:pt x="1459992" y="21336"/>
                </a:lnTo>
                <a:lnTo>
                  <a:pt x="1461516" y="19812"/>
                </a:lnTo>
                <a:lnTo>
                  <a:pt x="1472184" y="19812"/>
                </a:lnTo>
                <a:lnTo>
                  <a:pt x="1475232" y="21336"/>
                </a:lnTo>
                <a:lnTo>
                  <a:pt x="1475232" y="24384"/>
                </a:lnTo>
                <a:lnTo>
                  <a:pt x="1473708" y="27432"/>
                </a:lnTo>
                <a:close/>
              </a:path>
              <a:path w="4277995" h="200025">
                <a:moveTo>
                  <a:pt x="1495043" y="25908"/>
                </a:moveTo>
                <a:lnTo>
                  <a:pt x="1482851" y="25908"/>
                </a:lnTo>
                <a:lnTo>
                  <a:pt x="1481328" y="24384"/>
                </a:lnTo>
                <a:lnTo>
                  <a:pt x="1481328" y="21336"/>
                </a:lnTo>
                <a:lnTo>
                  <a:pt x="1484376" y="18288"/>
                </a:lnTo>
                <a:lnTo>
                  <a:pt x="1493520" y="18288"/>
                </a:lnTo>
                <a:lnTo>
                  <a:pt x="1496567" y="19812"/>
                </a:lnTo>
                <a:lnTo>
                  <a:pt x="1496567" y="24384"/>
                </a:lnTo>
                <a:lnTo>
                  <a:pt x="1495043" y="25908"/>
                </a:lnTo>
                <a:close/>
              </a:path>
              <a:path w="4277995" h="200025">
                <a:moveTo>
                  <a:pt x="1516380" y="24384"/>
                </a:moveTo>
                <a:lnTo>
                  <a:pt x="1504188" y="24384"/>
                </a:lnTo>
                <a:lnTo>
                  <a:pt x="1502663" y="22860"/>
                </a:lnTo>
                <a:lnTo>
                  <a:pt x="1502663" y="19812"/>
                </a:lnTo>
                <a:lnTo>
                  <a:pt x="1504188" y="18288"/>
                </a:lnTo>
                <a:lnTo>
                  <a:pt x="1505712" y="18288"/>
                </a:lnTo>
                <a:lnTo>
                  <a:pt x="1513332" y="16764"/>
                </a:lnTo>
                <a:lnTo>
                  <a:pt x="1514855" y="16764"/>
                </a:lnTo>
                <a:lnTo>
                  <a:pt x="1516380" y="18288"/>
                </a:lnTo>
                <a:lnTo>
                  <a:pt x="1517904" y="21336"/>
                </a:lnTo>
                <a:lnTo>
                  <a:pt x="1517904" y="22860"/>
                </a:lnTo>
                <a:lnTo>
                  <a:pt x="1516380" y="24384"/>
                </a:lnTo>
                <a:close/>
              </a:path>
              <a:path w="4277995" h="200025">
                <a:moveTo>
                  <a:pt x="1528572" y="24384"/>
                </a:moveTo>
                <a:lnTo>
                  <a:pt x="1525524" y="24384"/>
                </a:lnTo>
                <a:lnTo>
                  <a:pt x="1524000" y="22860"/>
                </a:lnTo>
                <a:lnTo>
                  <a:pt x="1524000" y="18288"/>
                </a:lnTo>
                <a:lnTo>
                  <a:pt x="1525524" y="16764"/>
                </a:lnTo>
                <a:lnTo>
                  <a:pt x="1536192" y="16764"/>
                </a:lnTo>
                <a:lnTo>
                  <a:pt x="1539239" y="19812"/>
                </a:lnTo>
                <a:lnTo>
                  <a:pt x="1539239" y="21336"/>
                </a:lnTo>
                <a:lnTo>
                  <a:pt x="1537716" y="22860"/>
                </a:lnTo>
                <a:lnTo>
                  <a:pt x="1534667" y="22860"/>
                </a:lnTo>
                <a:lnTo>
                  <a:pt x="1528572" y="24384"/>
                </a:lnTo>
                <a:close/>
              </a:path>
              <a:path w="4277995" h="200025">
                <a:moveTo>
                  <a:pt x="1556004" y="22860"/>
                </a:moveTo>
                <a:lnTo>
                  <a:pt x="1546859" y="22860"/>
                </a:lnTo>
                <a:lnTo>
                  <a:pt x="1545336" y="21336"/>
                </a:lnTo>
                <a:lnTo>
                  <a:pt x="1545336" y="16764"/>
                </a:lnTo>
                <a:lnTo>
                  <a:pt x="1546859" y="15240"/>
                </a:lnTo>
                <a:lnTo>
                  <a:pt x="1557528" y="15240"/>
                </a:lnTo>
                <a:lnTo>
                  <a:pt x="1559051" y="16764"/>
                </a:lnTo>
                <a:lnTo>
                  <a:pt x="1559051" y="18288"/>
                </a:lnTo>
                <a:lnTo>
                  <a:pt x="1560576" y="19812"/>
                </a:lnTo>
                <a:lnTo>
                  <a:pt x="1559051" y="21336"/>
                </a:lnTo>
                <a:lnTo>
                  <a:pt x="1556004" y="22860"/>
                </a:lnTo>
                <a:close/>
              </a:path>
              <a:path w="4277995" h="200025">
                <a:moveTo>
                  <a:pt x="1580388" y="21336"/>
                </a:moveTo>
                <a:lnTo>
                  <a:pt x="1568196" y="21336"/>
                </a:lnTo>
                <a:lnTo>
                  <a:pt x="1566672" y="19812"/>
                </a:lnTo>
                <a:lnTo>
                  <a:pt x="1566672" y="15240"/>
                </a:lnTo>
                <a:lnTo>
                  <a:pt x="1568196" y="13716"/>
                </a:lnTo>
                <a:lnTo>
                  <a:pt x="1578863" y="13716"/>
                </a:lnTo>
                <a:lnTo>
                  <a:pt x="1580388" y="15240"/>
                </a:lnTo>
                <a:lnTo>
                  <a:pt x="1580388" y="16764"/>
                </a:lnTo>
                <a:lnTo>
                  <a:pt x="1581912" y="19812"/>
                </a:lnTo>
                <a:lnTo>
                  <a:pt x="1580388" y="21336"/>
                </a:lnTo>
                <a:close/>
              </a:path>
              <a:path w="4277995" h="200025">
                <a:moveTo>
                  <a:pt x="1601724" y="19812"/>
                </a:moveTo>
                <a:lnTo>
                  <a:pt x="1589532" y="19812"/>
                </a:lnTo>
                <a:lnTo>
                  <a:pt x="1588008" y="18288"/>
                </a:lnTo>
                <a:lnTo>
                  <a:pt x="1588008" y="15240"/>
                </a:lnTo>
                <a:lnTo>
                  <a:pt x="1589532" y="13716"/>
                </a:lnTo>
                <a:lnTo>
                  <a:pt x="1591055" y="13716"/>
                </a:lnTo>
                <a:lnTo>
                  <a:pt x="1598676" y="12192"/>
                </a:lnTo>
                <a:lnTo>
                  <a:pt x="1600200" y="12192"/>
                </a:lnTo>
                <a:lnTo>
                  <a:pt x="1601724" y="13716"/>
                </a:lnTo>
                <a:lnTo>
                  <a:pt x="1601724" y="19812"/>
                </a:lnTo>
                <a:close/>
              </a:path>
              <a:path w="4277995" h="200025">
                <a:moveTo>
                  <a:pt x="1610868" y="19812"/>
                </a:moveTo>
                <a:lnTo>
                  <a:pt x="1609343" y="18288"/>
                </a:lnTo>
                <a:lnTo>
                  <a:pt x="1609343" y="13716"/>
                </a:lnTo>
                <a:lnTo>
                  <a:pt x="1610868" y="12192"/>
                </a:lnTo>
                <a:lnTo>
                  <a:pt x="1621536" y="12192"/>
                </a:lnTo>
                <a:lnTo>
                  <a:pt x="1623060" y="13716"/>
                </a:lnTo>
                <a:lnTo>
                  <a:pt x="1623060" y="16764"/>
                </a:lnTo>
                <a:lnTo>
                  <a:pt x="1621536" y="18288"/>
                </a:lnTo>
                <a:lnTo>
                  <a:pt x="1612392" y="18288"/>
                </a:lnTo>
                <a:lnTo>
                  <a:pt x="1610868" y="19812"/>
                </a:lnTo>
                <a:close/>
              </a:path>
              <a:path w="4277995" h="200025">
                <a:moveTo>
                  <a:pt x="1642872" y="18288"/>
                </a:moveTo>
                <a:lnTo>
                  <a:pt x="1632204" y="18288"/>
                </a:lnTo>
                <a:lnTo>
                  <a:pt x="1630680" y="16764"/>
                </a:lnTo>
                <a:lnTo>
                  <a:pt x="1630680" y="12192"/>
                </a:lnTo>
                <a:lnTo>
                  <a:pt x="1632204" y="10668"/>
                </a:lnTo>
                <a:lnTo>
                  <a:pt x="1642872" y="10668"/>
                </a:lnTo>
                <a:lnTo>
                  <a:pt x="1644396" y="12192"/>
                </a:lnTo>
                <a:lnTo>
                  <a:pt x="1644396" y="16764"/>
                </a:lnTo>
                <a:lnTo>
                  <a:pt x="1642872" y="18288"/>
                </a:lnTo>
                <a:close/>
              </a:path>
              <a:path w="4277995" h="200025">
                <a:moveTo>
                  <a:pt x="1655063" y="18288"/>
                </a:moveTo>
                <a:lnTo>
                  <a:pt x="1653539" y="18288"/>
                </a:lnTo>
                <a:lnTo>
                  <a:pt x="1652015" y="16764"/>
                </a:lnTo>
                <a:lnTo>
                  <a:pt x="1652015" y="12192"/>
                </a:lnTo>
                <a:lnTo>
                  <a:pt x="1653539" y="10668"/>
                </a:lnTo>
                <a:lnTo>
                  <a:pt x="1664207" y="10668"/>
                </a:lnTo>
                <a:lnTo>
                  <a:pt x="1665731" y="12192"/>
                </a:lnTo>
                <a:lnTo>
                  <a:pt x="1665731" y="15240"/>
                </a:lnTo>
                <a:lnTo>
                  <a:pt x="1664207" y="16764"/>
                </a:lnTo>
                <a:lnTo>
                  <a:pt x="1662684" y="16764"/>
                </a:lnTo>
                <a:lnTo>
                  <a:pt x="1655063" y="18288"/>
                </a:lnTo>
                <a:close/>
              </a:path>
              <a:path w="4277995" h="200025">
                <a:moveTo>
                  <a:pt x="1685544" y="16764"/>
                </a:moveTo>
                <a:lnTo>
                  <a:pt x="1674876" y="16764"/>
                </a:lnTo>
                <a:lnTo>
                  <a:pt x="1673352" y="15240"/>
                </a:lnTo>
                <a:lnTo>
                  <a:pt x="1673352" y="12192"/>
                </a:lnTo>
                <a:lnTo>
                  <a:pt x="1674876" y="9144"/>
                </a:lnTo>
                <a:lnTo>
                  <a:pt x="1685544" y="9144"/>
                </a:lnTo>
                <a:lnTo>
                  <a:pt x="1687068" y="10668"/>
                </a:lnTo>
                <a:lnTo>
                  <a:pt x="1687068" y="15240"/>
                </a:lnTo>
                <a:lnTo>
                  <a:pt x="1685544" y="16764"/>
                </a:lnTo>
                <a:close/>
              </a:path>
              <a:path w="4277995" h="200025">
                <a:moveTo>
                  <a:pt x="1697736" y="16764"/>
                </a:moveTo>
                <a:lnTo>
                  <a:pt x="1696212" y="16764"/>
                </a:lnTo>
                <a:lnTo>
                  <a:pt x="1694688" y="15240"/>
                </a:lnTo>
                <a:lnTo>
                  <a:pt x="1694688" y="10668"/>
                </a:lnTo>
                <a:lnTo>
                  <a:pt x="1696212" y="9144"/>
                </a:lnTo>
                <a:lnTo>
                  <a:pt x="1706880" y="9144"/>
                </a:lnTo>
                <a:lnTo>
                  <a:pt x="1708404" y="10668"/>
                </a:lnTo>
                <a:lnTo>
                  <a:pt x="1708404" y="13716"/>
                </a:lnTo>
                <a:lnTo>
                  <a:pt x="1706880" y="15240"/>
                </a:lnTo>
                <a:lnTo>
                  <a:pt x="1705355" y="15240"/>
                </a:lnTo>
                <a:lnTo>
                  <a:pt x="1697736" y="16764"/>
                </a:lnTo>
                <a:close/>
              </a:path>
              <a:path w="4277995" h="200025">
                <a:moveTo>
                  <a:pt x="1728215" y="15240"/>
                </a:moveTo>
                <a:lnTo>
                  <a:pt x="1717547" y="15240"/>
                </a:lnTo>
                <a:lnTo>
                  <a:pt x="1716023" y="13716"/>
                </a:lnTo>
                <a:lnTo>
                  <a:pt x="1716023" y="10668"/>
                </a:lnTo>
                <a:lnTo>
                  <a:pt x="1719072" y="7620"/>
                </a:lnTo>
                <a:lnTo>
                  <a:pt x="1728215" y="7620"/>
                </a:lnTo>
                <a:lnTo>
                  <a:pt x="1729739" y="9144"/>
                </a:lnTo>
                <a:lnTo>
                  <a:pt x="1729739" y="13716"/>
                </a:lnTo>
                <a:lnTo>
                  <a:pt x="1728215" y="15240"/>
                </a:lnTo>
                <a:close/>
              </a:path>
              <a:path w="4277995" h="200025">
                <a:moveTo>
                  <a:pt x="1749552" y="15240"/>
                </a:moveTo>
                <a:lnTo>
                  <a:pt x="1738884" y="15240"/>
                </a:lnTo>
                <a:lnTo>
                  <a:pt x="1737360" y="13716"/>
                </a:lnTo>
                <a:lnTo>
                  <a:pt x="1737360" y="9144"/>
                </a:lnTo>
                <a:lnTo>
                  <a:pt x="1738884" y="7620"/>
                </a:lnTo>
                <a:lnTo>
                  <a:pt x="1749552" y="7620"/>
                </a:lnTo>
                <a:lnTo>
                  <a:pt x="1751076" y="9144"/>
                </a:lnTo>
                <a:lnTo>
                  <a:pt x="1751076" y="12192"/>
                </a:lnTo>
                <a:lnTo>
                  <a:pt x="1749552" y="15240"/>
                </a:lnTo>
                <a:close/>
              </a:path>
              <a:path w="4277995" h="200025">
                <a:moveTo>
                  <a:pt x="1770888" y="13716"/>
                </a:moveTo>
                <a:lnTo>
                  <a:pt x="1760220" y="13716"/>
                </a:lnTo>
                <a:lnTo>
                  <a:pt x="1758696" y="12192"/>
                </a:lnTo>
                <a:lnTo>
                  <a:pt x="1758696" y="9144"/>
                </a:lnTo>
                <a:lnTo>
                  <a:pt x="1760220" y="7620"/>
                </a:lnTo>
                <a:lnTo>
                  <a:pt x="1761744" y="7620"/>
                </a:lnTo>
                <a:lnTo>
                  <a:pt x="1769363" y="6096"/>
                </a:lnTo>
                <a:lnTo>
                  <a:pt x="1770888" y="6096"/>
                </a:lnTo>
                <a:lnTo>
                  <a:pt x="1772412" y="7620"/>
                </a:lnTo>
                <a:lnTo>
                  <a:pt x="1772412" y="12192"/>
                </a:lnTo>
                <a:lnTo>
                  <a:pt x="1770888" y="13716"/>
                </a:lnTo>
                <a:close/>
              </a:path>
              <a:path w="4277995" h="200025">
                <a:moveTo>
                  <a:pt x="1792223" y="13716"/>
                </a:moveTo>
                <a:lnTo>
                  <a:pt x="1781555" y="13716"/>
                </a:lnTo>
                <a:lnTo>
                  <a:pt x="1780031" y="12192"/>
                </a:lnTo>
                <a:lnTo>
                  <a:pt x="1780031" y="7620"/>
                </a:lnTo>
                <a:lnTo>
                  <a:pt x="1781555" y="6096"/>
                </a:lnTo>
                <a:lnTo>
                  <a:pt x="1792223" y="6096"/>
                </a:lnTo>
                <a:lnTo>
                  <a:pt x="1793747" y="7620"/>
                </a:lnTo>
                <a:lnTo>
                  <a:pt x="1793747" y="10668"/>
                </a:lnTo>
                <a:lnTo>
                  <a:pt x="1792223" y="13716"/>
                </a:lnTo>
                <a:close/>
              </a:path>
              <a:path w="4277995" h="200025">
                <a:moveTo>
                  <a:pt x="1813560" y="12192"/>
                </a:moveTo>
                <a:lnTo>
                  <a:pt x="1802891" y="12192"/>
                </a:lnTo>
                <a:lnTo>
                  <a:pt x="1801368" y="10668"/>
                </a:lnTo>
                <a:lnTo>
                  <a:pt x="1801368" y="7620"/>
                </a:lnTo>
                <a:lnTo>
                  <a:pt x="1802891" y="6096"/>
                </a:lnTo>
                <a:lnTo>
                  <a:pt x="1804415" y="6096"/>
                </a:lnTo>
                <a:lnTo>
                  <a:pt x="1812036" y="4572"/>
                </a:lnTo>
                <a:lnTo>
                  <a:pt x="1813560" y="4572"/>
                </a:lnTo>
                <a:lnTo>
                  <a:pt x="1815084" y="6096"/>
                </a:lnTo>
                <a:lnTo>
                  <a:pt x="1815084" y="10668"/>
                </a:lnTo>
                <a:lnTo>
                  <a:pt x="1813560" y="12192"/>
                </a:lnTo>
                <a:close/>
              </a:path>
              <a:path w="4277995" h="200025">
                <a:moveTo>
                  <a:pt x="1834896" y="12192"/>
                </a:moveTo>
                <a:lnTo>
                  <a:pt x="1824228" y="12192"/>
                </a:lnTo>
                <a:lnTo>
                  <a:pt x="1822704" y="10668"/>
                </a:lnTo>
                <a:lnTo>
                  <a:pt x="1822704" y="6096"/>
                </a:lnTo>
                <a:lnTo>
                  <a:pt x="1824228" y="4572"/>
                </a:lnTo>
                <a:lnTo>
                  <a:pt x="1834896" y="4572"/>
                </a:lnTo>
                <a:lnTo>
                  <a:pt x="1836420" y="6096"/>
                </a:lnTo>
                <a:lnTo>
                  <a:pt x="1836420" y="10668"/>
                </a:lnTo>
                <a:lnTo>
                  <a:pt x="1834896" y="12192"/>
                </a:lnTo>
                <a:close/>
              </a:path>
              <a:path w="4277995" h="200025">
                <a:moveTo>
                  <a:pt x="1856231" y="10668"/>
                </a:moveTo>
                <a:lnTo>
                  <a:pt x="1845563" y="10668"/>
                </a:lnTo>
                <a:lnTo>
                  <a:pt x="1844039" y="9144"/>
                </a:lnTo>
                <a:lnTo>
                  <a:pt x="1844039" y="6096"/>
                </a:lnTo>
                <a:lnTo>
                  <a:pt x="1845563" y="4572"/>
                </a:lnTo>
                <a:lnTo>
                  <a:pt x="1854707" y="4572"/>
                </a:lnTo>
                <a:lnTo>
                  <a:pt x="1856231" y="3048"/>
                </a:lnTo>
                <a:lnTo>
                  <a:pt x="1857755" y="6096"/>
                </a:lnTo>
                <a:lnTo>
                  <a:pt x="1857755" y="9144"/>
                </a:lnTo>
                <a:lnTo>
                  <a:pt x="1856231" y="10668"/>
                </a:lnTo>
                <a:close/>
              </a:path>
              <a:path w="4277995" h="200025">
                <a:moveTo>
                  <a:pt x="1877568" y="10668"/>
                </a:moveTo>
                <a:lnTo>
                  <a:pt x="1866899" y="10668"/>
                </a:lnTo>
                <a:lnTo>
                  <a:pt x="1865376" y="9144"/>
                </a:lnTo>
                <a:lnTo>
                  <a:pt x="1865376" y="4572"/>
                </a:lnTo>
                <a:lnTo>
                  <a:pt x="1866899" y="3048"/>
                </a:lnTo>
                <a:lnTo>
                  <a:pt x="1877568" y="3048"/>
                </a:lnTo>
                <a:lnTo>
                  <a:pt x="1879091" y="4572"/>
                </a:lnTo>
                <a:lnTo>
                  <a:pt x="1879091" y="9144"/>
                </a:lnTo>
                <a:lnTo>
                  <a:pt x="1877568" y="10668"/>
                </a:lnTo>
                <a:close/>
              </a:path>
              <a:path w="4277995" h="200025">
                <a:moveTo>
                  <a:pt x="1898904" y="10668"/>
                </a:moveTo>
                <a:lnTo>
                  <a:pt x="1888236" y="10668"/>
                </a:lnTo>
                <a:lnTo>
                  <a:pt x="1886712" y="9144"/>
                </a:lnTo>
                <a:lnTo>
                  <a:pt x="1886712" y="4572"/>
                </a:lnTo>
                <a:lnTo>
                  <a:pt x="1888236" y="3048"/>
                </a:lnTo>
                <a:lnTo>
                  <a:pt x="1898904" y="3048"/>
                </a:lnTo>
                <a:lnTo>
                  <a:pt x="1900428" y="4572"/>
                </a:lnTo>
                <a:lnTo>
                  <a:pt x="1900428" y="9144"/>
                </a:lnTo>
                <a:lnTo>
                  <a:pt x="1898904" y="10668"/>
                </a:lnTo>
                <a:close/>
              </a:path>
              <a:path w="4277995" h="200025">
                <a:moveTo>
                  <a:pt x="1920239" y="9144"/>
                </a:moveTo>
                <a:lnTo>
                  <a:pt x="1909572" y="9144"/>
                </a:lnTo>
                <a:lnTo>
                  <a:pt x="1908047" y="7620"/>
                </a:lnTo>
                <a:lnTo>
                  <a:pt x="1908047" y="4572"/>
                </a:lnTo>
                <a:lnTo>
                  <a:pt x="1909572" y="3048"/>
                </a:lnTo>
                <a:lnTo>
                  <a:pt x="1920239" y="3048"/>
                </a:lnTo>
                <a:lnTo>
                  <a:pt x="1921764" y="4572"/>
                </a:lnTo>
                <a:lnTo>
                  <a:pt x="1921764" y="7620"/>
                </a:lnTo>
                <a:lnTo>
                  <a:pt x="1920239" y="9144"/>
                </a:lnTo>
                <a:close/>
              </a:path>
              <a:path w="4277995" h="200025">
                <a:moveTo>
                  <a:pt x="1941576" y="9144"/>
                </a:moveTo>
                <a:lnTo>
                  <a:pt x="1930907" y="9144"/>
                </a:lnTo>
                <a:lnTo>
                  <a:pt x="1929384" y="7620"/>
                </a:lnTo>
                <a:lnTo>
                  <a:pt x="1929384" y="4572"/>
                </a:lnTo>
                <a:lnTo>
                  <a:pt x="1930907" y="3048"/>
                </a:lnTo>
                <a:lnTo>
                  <a:pt x="1941576" y="3048"/>
                </a:lnTo>
                <a:lnTo>
                  <a:pt x="1943099" y="4572"/>
                </a:lnTo>
                <a:lnTo>
                  <a:pt x="1943099" y="7620"/>
                </a:lnTo>
                <a:lnTo>
                  <a:pt x="1941576" y="9144"/>
                </a:lnTo>
                <a:close/>
              </a:path>
              <a:path w="4277995" h="200025">
                <a:moveTo>
                  <a:pt x="1962912" y="9144"/>
                </a:moveTo>
                <a:lnTo>
                  <a:pt x="1952244" y="9144"/>
                </a:lnTo>
                <a:lnTo>
                  <a:pt x="1950720" y="7620"/>
                </a:lnTo>
                <a:lnTo>
                  <a:pt x="1950720" y="4572"/>
                </a:lnTo>
                <a:lnTo>
                  <a:pt x="1953768" y="1524"/>
                </a:lnTo>
                <a:lnTo>
                  <a:pt x="1962912" y="1524"/>
                </a:lnTo>
                <a:lnTo>
                  <a:pt x="1964436" y="3048"/>
                </a:lnTo>
                <a:lnTo>
                  <a:pt x="1964436" y="7620"/>
                </a:lnTo>
                <a:lnTo>
                  <a:pt x="1962912" y="9144"/>
                </a:lnTo>
                <a:close/>
              </a:path>
              <a:path w="4277995" h="200025">
                <a:moveTo>
                  <a:pt x="1984247" y="9144"/>
                </a:moveTo>
                <a:lnTo>
                  <a:pt x="1973580" y="9144"/>
                </a:lnTo>
                <a:lnTo>
                  <a:pt x="1972055" y="7620"/>
                </a:lnTo>
                <a:lnTo>
                  <a:pt x="1972055" y="3048"/>
                </a:lnTo>
                <a:lnTo>
                  <a:pt x="1973580" y="1524"/>
                </a:lnTo>
                <a:lnTo>
                  <a:pt x="1984247" y="1524"/>
                </a:lnTo>
                <a:lnTo>
                  <a:pt x="1985772" y="3048"/>
                </a:lnTo>
                <a:lnTo>
                  <a:pt x="1985772" y="7620"/>
                </a:lnTo>
                <a:lnTo>
                  <a:pt x="1984247" y="9144"/>
                </a:lnTo>
                <a:close/>
              </a:path>
              <a:path w="4277995" h="200025">
                <a:moveTo>
                  <a:pt x="2005584" y="9144"/>
                </a:moveTo>
                <a:lnTo>
                  <a:pt x="1994915" y="9144"/>
                </a:lnTo>
                <a:lnTo>
                  <a:pt x="1993391" y="7620"/>
                </a:lnTo>
                <a:lnTo>
                  <a:pt x="1993391" y="3048"/>
                </a:lnTo>
                <a:lnTo>
                  <a:pt x="1994915" y="1524"/>
                </a:lnTo>
                <a:lnTo>
                  <a:pt x="2005584" y="1524"/>
                </a:lnTo>
                <a:lnTo>
                  <a:pt x="2007107" y="3048"/>
                </a:lnTo>
                <a:lnTo>
                  <a:pt x="2007107" y="7620"/>
                </a:lnTo>
                <a:lnTo>
                  <a:pt x="2005584" y="9144"/>
                </a:lnTo>
                <a:close/>
              </a:path>
              <a:path w="4277995" h="200025">
                <a:moveTo>
                  <a:pt x="2026920" y="9144"/>
                </a:moveTo>
                <a:lnTo>
                  <a:pt x="2016252" y="9144"/>
                </a:lnTo>
                <a:lnTo>
                  <a:pt x="2014728" y="7620"/>
                </a:lnTo>
                <a:lnTo>
                  <a:pt x="2014728" y="3048"/>
                </a:lnTo>
                <a:lnTo>
                  <a:pt x="2016252" y="1524"/>
                </a:lnTo>
                <a:lnTo>
                  <a:pt x="2026920" y="1524"/>
                </a:lnTo>
                <a:lnTo>
                  <a:pt x="2028444" y="3048"/>
                </a:lnTo>
                <a:lnTo>
                  <a:pt x="2028444" y="7620"/>
                </a:lnTo>
                <a:lnTo>
                  <a:pt x="2026920" y="9144"/>
                </a:lnTo>
                <a:close/>
              </a:path>
              <a:path w="4277995" h="200025">
                <a:moveTo>
                  <a:pt x="2039112" y="9144"/>
                </a:moveTo>
                <a:lnTo>
                  <a:pt x="2037588" y="9144"/>
                </a:lnTo>
                <a:lnTo>
                  <a:pt x="2036064" y="7620"/>
                </a:lnTo>
                <a:lnTo>
                  <a:pt x="2036064" y="3048"/>
                </a:lnTo>
                <a:lnTo>
                  <a:pt x="2037588" y="1524"/>
                </a:lnTo>
                <a:lnTo>
                  <a:pt x="2048255" y="1524"/>
                </a:lnTo>
                <a:lnTo>
                  <a:pt x="2049780" y="3048"/>
                </a:lnTo>
                <a:lnTo>
                  <a:pt x="2049780" y="6096"/>
                </a:lnTo>
                <a:lnTo>
                  <a:pt x="2048255" y="7620"/>
                </a:lnTo>
                <a:lnTo>
                  <a:pt x="2046731" y="7620"/>
                </a:lnTo>
                <a:lnTo>
                  <a:pt x="2039112" y="9144"/>
                </a:lnTo>
                <a:close/>
              </a:path>
              <a:path w="4277995" h="200025">
                <a:moveTo>
                  <a:pt x="2069591" y="7620"/>
                </a:moveTo>
                <a:lnTo>
                  <a:pt x="2058923" y="7620"/>
                </a:lnTo>
                <a:lnTo>
                  <a:pt x="2057399" y="6096"/>
                </a:lnTo>
                <a:lnTo>
                  <a:pt x="2057399" y="3048"/>
                </a:lnTo>
                <a:lnTo>
                  <a:pt x="2058923" y="1524"/>
                </a:lnTo>
                <a:lnTo>
                  <a:pt x="2069591" y="1524"/>
                </a:lnTo>
                <a:lnTo>
                  <a:pt x="2071115" y="3048"/>
                </a:lnTo>
                <a:lnTo>
                  <a:pt x="2071115" y="6096"/>
                </a:lnTo>
                <a:lnTo>
                  <a:pt x="2069591" y="7620"/>
                </a:lnTo>
                <a:close/>
              </a:path>
              <a:path w="4277995" h="200025">
                <a:moveTo>
                  <a:pt x="2090928" y="7620"/>
                </a:moveTo>
                <a:lnTo>
                  <a:pt x="2080260" y="7620"/>
                </a:lnTo>
                <a:lnTo>
                  <a:pt x="2078736" y="6096"/>
                </a:lnTo>
                <a:lnTo>
                  <a:pt x="2078736" y="3048"/>
                </a:lnTo>
                <a:lnTo>
                  <a:pt x="2080260" y="1524"/>
                </a:lnTo>
                <a:lnTo>
                  <a:pt x="2081784" y="1524"/>
                </a:lnTo>
                <a:lnTo>
                  <a:pt x="2089404" y="0"/>
                </a:lnTo>
                <a:lnTo>
                  <a:pt x="2090928" y="0"/>
                </a:lnTo>
                <a:lnTo>
                  <a:pt x="2092452" y="3048"/>
                </a:lnTo>
                <a:lnTo>
                  <a:pt x="2092452" y="6096"/>
                </a:lnTo>
                <a:lnTo>
                  <a:pt x="2090928" y="7620"/>
                </a:lnTo>
                <a:close/>
              </a:path>
              <a:path w="4277995" h="200025">
                <a:moveTo>
                  <a:pt x="2112264" y="7620"/>
                </a:moveTo>
                <a:lnTo>
                  <a:pt x="2101596" y="7620"/>
                </a:lnTo>
                <a:lnTo>
                  <a:pt x="2100072" y="6096"/>
                </a:lnTo>
                <a:lnTo>
                  <a:pt x="2100072" y="1524"/>
                </a:lnTo>
                <a:lnTo>
                  <a:pt x="2101596" y="0"/>
                </a:lnTo>
                <a:lnTo>
                  <a:pt x="2112264" y="0"/>
                </a:lnTo>
                <a:lnTo>
                  <a:pt x="2113788" y="1524"/>
                </a:lnTo>
                <a:lnTo>
                  <a:pt x="2113788" y="6096"/>
                </a:lnTo>
                <a:lnTo>
                  <a:pt x="2112264" y="7620"/>
                </a:lnTo>
                <a:close/>
              </a:path>
              <a:path w="4277995" h="200025">
                <a:moveTo>
                  <a:pt x="2133599" y="7620"/>
                </a:moveTo>
                <a:lnTo>
                  <a:pt x="2122931" y="7620"/>
                </a:lnTo>
                <a:lnTo>
                  <a:pt x="2121407" y="6096"/>
                </a:lnTo>
                <a:lnTo>
                  <a:pt x="2121407" y="1524"/>
                </a:lnTo>
                <a:lnTo>
                  <a:pt x="2122931" y="0"/>
                </a:lnTo>
                <a:lnTo>
                  <a:pt x="2133599" y="0"/>
                </a:lnTo>
                <a:lnTo>
                  <a:pt x="2135123" y="1524"/>
                </a:lnTo>
                <a:lnTo>
                  <a:pt x="2135123" y="6096"/>
                </a:lnTo>
                <a:lnTo>
                  <a:pt x="2133599" y="7620"/>
                </a:lnTo>
                <a:close/>
              </a:path>
              <a:path w="4277995" h="200025">
                <a:moveTo>
                  <a:pt x="2154936" y="7620"/>
                </a:moveTo>
                <a:lnTo>
                  <a:pt x="2144268" y="7620"/>
                </a:lnTo>
                <a:lnTo>
                  <a:pt x="2142744" y="6096"/>
                </a:lnTo>
                <a:lnTo>
                  <a:pt x="2142744" y="1524"/>
                </a:lnTo>
                <a:lnTo>
                  <a:pt x="2144268" y="0"/>
                </a:lnTo>
                <a:lnTo>
                  <a:pt x="2154936" y="0"/>
                </a:lnTo>
                <a:lnTo>
                  <a:pt x="2156460" y="1524"/>
                </a:lnTo>
                <a:lnTo>
                  <a:pt x="2156460" y="6096"/>
                </a:lnTo>
                <a:lnTo>
                  <a:pt x="2154936" y="7620"/>
                </a:lnTo>
                <a:close/>
              </a:path>
              <a:path w="4277995" h="200025">
                <a:moveTo>
                  <a:pt x="2176272" y="7620"/>
                </a:moveTo>
                <a:lnTo>
                  <a:pt x="2165604" y="7620"/>
                </a:lnTo>
                <a:lnTo>
                  <a:pt x="2164080" y="6096"/>
                </a:lnTo>
                <a:lnTo>
                  <a:pt x="2164080" y="1524"/>
                </a:lnTo>
                <a:lnTo>
                  <a:pt x="2165604" y="0"/>
                </a:lnTo>
                <a:lnTo>
                  <a:pt x="2176272" y="0"/>
                </a:lnTo>
                <a:lnTo>
                  <a:pt x="2177796" y="1524"/>
                </a:lnTo>
                <a:lnTo>
                  <a:pt x="2177796" y="6096"/>
                </a:lnTo>
                <a:lnTo>
                  <a:pt x="2176272" y="7620"/>
                </a:lnTo>
                <a:close/>
              </a:path>
              <a:path w="4277995" h="200025">
                <a:moveTo>
                  <a:pt x="2197607" y="7620"/>
                </a:moveTo>
                <a:lnTo>
                  <a:pt x="2186939" y="7620"/>
                </a:lnTo>
                <a:lnTo>
                  <a:pt x="2185415" y="6096"/>
                </a:lnTo>
                <a:lnTo>
                  <a:pt x="2185415" y="1524"/>
                </a:lnTo>
                <a:lnTo>
                  <a:pt x="2186939" y="0"/>
                </a:lnTo>
                <a:lnTo>
                  <a:pt x="2197607" y="0"/>
                </a:lnTo>
                <a:lnTo>
                  <a:pt x="2199131" y="3048"/>
                </a:lnTo>
                <a:lnTo>
                  <a:pt x="2199131" y="6096"/>
                </a:lnTo>
                <a:lnTo>
                  <a:pt x="2197607" y="7620"/>
                </a:lnTo>
                <a:close/>
              </a:path>
              <a:path w="4277995" h="200025">
                <a:moveTo>
                  <a:pt x="2218944" y="7620"/>
                </a:moveTo>
                <a:lnTo>
                  <a:pt x="2208276" y="7620"/>
                </a:lnTo>
                <a:lnTo>
                  <a:pt x="2206752" y="6096"/>
                </a:lnTo>
                <a:lnTo>
                  <a:pt x="2206752" y="3048"/>
                </a:lnTo>
                <a:lnTo>
                  <a:pt x="2208276" y="1524"/>
                </a:lnTo>
                <a:lnTo>
                  <a:pt x="2218944" y="1524"/>
                </a:lnTo>
                <a:lnTo>
                  <a:pt x="2220468" y="3048"/>
                </a:lnTo>
                <a:lnTo>
                  <a:pt x="2220468" y="6096"/>
                </a:lnTo>
                <a:lnTo>
                  <a:pt x="2218944" y="7620"/>
                </a:lnTo>
                <a:close/>
              </a:path>
              <a:path w="4277995" h="200025">
                <a:moveTo>
                  <a:pt x="2240280" y="7620"/>
                </a:moveTo>
                <a:lnTo>
                  <a:pt x="2229612" y="7620"/>
                </a:lnTo>
                <a:lnTo>
                  <a:pt x="2228088" y="6096"/>
                </a:lnTo>
                <a:lnTo>
                  <a:pt x="2228088" y="3048"/>
                </a:lnTo>
                <a:lnTo>
                  <a:pt x="2229612" y="1524"/>
                </a:lnTo>
                <a:lnTo>
                  <a:pt x="2240280" y="1524"/>
                </a:lnTo>
                <a:lnTo>
                  <a:pt x="2241804" y="3048"/>
                </a:lnTo>
                <a:lnTo>
                  <a:pt x="2241804" y="6096"/>
                </a:lnTo>
                <a:lnTo>
                  <a:pt x="2240280" y="7620"/>
                </a:lnTo>
                <a:close/>
              </a:path>
              <a:path w="4277995" h="200025">
                <a:moveTo>
                  <a:pt x="2261615" y="9144"/>
                </a:moveTo>
                <a:lnTo>
                  <a:pt x="2250947" y="9144"/>
                </a:lnTo>
                <a:lnTo>
                  <a:pt x="2249423" y="6096"/>
                </a:lnTo>
                <a:lnTo>
                  <a:pt x="2249423" y="3048"/>
                </a:lnTo>
                <a:lnTo>
                  <a:pt x="2250947" y="1524"/>
                </a:lnTo>
                <a:lnTo>
                  <a:pt x="2261615" y="1524"/>
                </a:lnTo>
                <a:lnTo>
                  <a:pt x="2263139" y="3048"/>
                </a:lnTo>
                <a:lnTo>
                  <a:pt x="2263139" y="7620"/>
                </a:lnTo>
                <a:lnTo>
                  <a:pt x="2261615" y="9144"/>
                </a:lnTo>
                <a:close/>
              </a:path>
              <a:path w="4277995" h="200025">
                <a:moveTo>
                  <a:pt x="2282952" y="9144"/>
                </a:moveTo>
                <a:lnTo>
                  <a:pt x="2272284" y="9144"/>
                </a:lnTo>
                <a:lnTo>
                  <a:pt x="2270760" y="7620"/>
                </a:lnTo>
                <a:lnTo>
                  <a:pt x="2270760" y="3048"/>
                </a:lnTo>
                <a:lnTo>
                  <a:pt x="2272284" y="1524"/>
                </a:lnTo>
                <a:lnTo>
                  <a:pt x="2282952" y="1524"/>
                </a:lnTo>
                <a:lnTo>
                  <a:pt x="2284476" y="3048"/>
                </a:lnTo>
                <a:lnTo>
                  <a:pt x="2284476" y="7620"/>
                </a:lnTo>
                <a:lnTo>
                  <a:pt x="2282952" y="9144"/>
                </a:lnTo>
                <a:close/>
              </a:path>
              <a:path w="4277995" h="200025">
                <a:moveTo>
                  <a:pt x="2304288" y="9144"/>
                </a:moveTo>
                <a:lnTo>
                  <a:pt x="2293620" y="9144"/>
                </a:lnTo>
                <a:lnTo>
                  <a:pt x="2292096" y="7620"/>
                </a:lnTo>
                <a:lnTo>
                  <a:pt x="2292096" y="3048"/>
                </a:lnTo>
                <a:lnTo>
                  <a:pt x="2293620" y="1524"/>
                </a:lnTo>
                <a:lnTo>
                  <a:pt x="2304288" y="1524"/>
                </a:lnTo>
                <a:lnTo>
                  <a:pt x="2305812" y="3048"/>
                </a:lnTo>
                <a:lnTo>
                  <a:pt x="2305812" y="7620"/>
                </a:lnTo>
                <a:lnTo>
                  <a:pt x="2304288" y="9144"/>
                </a:lnTo>
                <a:close/>
              </a:path>
              <a:path w="4277995" h="200025">
                <a:moveTo>
                  <a:pt x="2325623" y="9144"/>
                </a:moveTo>
                <a:lnTo>
                  <a:pt x="2314956" y="9144"/>
                </a:lnTo>
                <a:lnTo>
                  <a:pt x="2313431" y="7620"/>
                </a:lnTo>
                <a:lnTo>
                  <a:pt x="2313431" y="3048"/>
                </a:lnTo>
                <a:lnTo>
                  <a:pt x="2314956" y="1524"/>
                </a:lnTo>
                <a:lnTo>
                  <a:pt x="2325623" y="1524"/>
                </a:lnTo>
                <a:lnTo>
                  <a:pt x="2327147" y="3048"/>
                </a:lnTo>
                <a:lnTo>
                  <a:pt x="2327147" y="7620"/>
                </a:lnTo>
                <a:lnTo>
                  <a:pt x="2325623" y="9144"/>
                </a:lnTo>
                <a:close/>
              </a:path>
              <a:path w="4277995" h="200025">
                <a:moveTo>
                  <a:pt x="2346960" y="9144"/>
                </a:moveTo>
                <a:lnTo>
                  <a:pt x="2336291" y="9144"/>
                </a:lnTo>
                <a:lnTo>
                  <a:pt x="2334768" y="7620"/>
                </a:lnTo>
                <a:lnTo>
                  <a:pt x="2334768" y="4572"/>
                </a:lnTo>
                <a:lnTo>
                  <a:pt x="2336291" y="1524"/>
                </a:lnTo>
                <a:lnTo>
                  <a:pt x="2337815" y="3048"/>
                </a:lnTo>
                <a:lnTo>
                  <a:pt x="2346960" y="3048"/>
                </a:lnTo>
                <a:lnTo>
                  <a:pt x="2348484" y="4572"/>
                </a:lnTo>
                <a:lnTo>
                  <a:pt x="2348484" y="7620"/>
                </a:lnTo>
                <a:lnTo>
                  <a:pt x="2346960" y="9144"/>
                </a:lnTo>
                <a:close/>
              </a:path>
              <a:path w="4277995" h="200025">
                <a:moveTo>
                  <a:pt x="2368296" y="9144"/>
                </a:moveTo>
                <a:lnTo>
                  <a:pt x="2357628" y="9144"/>
                </a:lnTo>
                <a:lnTo>
                  <a:pt x="2356104" y="7620"/>
                </a:lnTo>
                <a:lnTo>
                  <a:pt x="2356104" y="4572"/>
                </a:lnTo>
                <a:lnTo>
                  <a:pt x="2357628" y="3048"/>
                </a:lnTo>
                <a:lnTo>
                  <a:pt x="2368296" y="3048"/>
                </a:lnTo>
                <a:lnTo>
                  <a:pt x="2369820" y="4572"/>
                </a:lnTo>
                <a:lnTo>
                  <a:pt x="2369820" y="7620"/>
                </a:lnTo>
                <a:lnTo>
                  <a:pt x="2368296" y="9144"/>
                </a:lnTo>
                <a:close/>
              </a:path>
              <a:path w="4277995" h="200025">
                <a:moveTo>
                  <a:pt x="2389631" y="10668"/>
                </a:moveTo>
                <a:lnTo>
                  <a:pt x="2388107" y="10668"/>
                </a:lnTo>
                <a:lnTo>
                  <a:pt x="2380488" y="9144"/>
                </a:lnTo>
                <a:lnTo>
                  <a:pt x="2378964" y="9144"/>
                </a:lnTo>
                <a:lnTo>
                  <a:pt x="2377439" y="7620"/>
                </a:lnTo>
                <a:lnTo>
                  <a:pt x="2377439" y="4572"/>
                </a:lnTo>
                <a:lnTo>
                  <a:pt x="2378964" y="3048"/>
                </a:lnTo>
                <a:lnTo>
                  <a:pt x="2389631" y="3048"/>
                </a:lnTo>
                <a:lnTo>
                  <a:pt x="2391156" y="4572"/>
                </a:lnTo>
                <a:lnTo>
                  <a:pt x="2391156" y="9144"/>
                </a:lnTo>
                <a:lnTo>
                  <a:pt x="2389631" y="10668"/>
                </a:lnTo>
                <a:close/>
              </a:path>
              <a:path w="4277995" h="200025">
                <a:moveTo>
                  <a:pt x="2410968" y="10668"/>
                </a:moveTo>
                <a:lnTo>
                  <a:pt x="2400299" y="10668"/>
                </a:lnTo>
                <a:lnTo>
                  <a:pt x="2398776" y="9144"/>
                </a:lnTo>
                <a:lnTo>
                  <a:pt x="2398776" y="4572"/>
                </a:lnTo>
                <a:lnTo>
                  <a:pt x="2400299" y="3048"/>
                </a:lnTo>
                <a:lnTo>
                  <a:pt x="2410968" y="3048"/>
                </a:lnTo>
                <a:lnTo>
                  <a:pt x="2412491" y="4572"/>
                </a:lnTo>
                <a:lnTo>
                  <a:pt x="2412491" y="9144"/>
                </a:lnTo>
                <a:lnTo>
                  <a:pt x="2410968" y="10668"/>
                </a:lnTo>
                <a:close/>
              </a:path>
              <a:path w="4277995" h="200025">
                <a:moveTo>
                  <a:pt x="2432304" y="10668"/>
                </a:moveTo>
                <a:lnTo>
                  <a:pt x="2420112" y="10668"/>
                </a:lnTo>
                <a:lnTo>
                  <a:pt x="2418588" y="9144"/>
                </a:lnTo>
                <a:lnTo>
                  <a:pt x="2420112" y="7620"/>
                </a:lnTo>
                <a:lnTo>
                  <a:pt x="2420112" y="4572"/>
                </a:lnTo>
                <a:lnTo>
                  <a:pt x="2421636" y="3048"/>
                </a:lnTo>
                <a:lnTo>
                  <a:pt x="2432304" y="3048"/>
                </a:lnTo>
                <a:lnTo>
                  <a:pt x="2433828" y="6096"/>
                </a:lnTo>
                <a:lnTo>
                  <a:pt x="2433828" y="9144"/>
                </a:lnTo>
                <a:lnTo>
                  <a:pt x="2432304" y="10668"/>
                </a:lnTo>
                <a:close/>
              </a:path>
              <a:path w="4277995" h="200025">
                <a:moveTo>
                  <a:pt x="2453639" y="12192"/>
                </a:moveTo>
                <a:lnTo>
                  <a:pt x="2450591" y="12192"/>
                </a:lnTo>
                <a:lnTo>
                  <a:pt x="2444496" y="10668"/>
                </a:lnTo>
                <a:lnTo>
                  <a:pt x="2441447" y="10668"/>
                </a:lnTo>
                <a:lnTo>
                  <a:pt x="2439923" y="9144"/>
                </a:lnTo>
                <a:lnTo>
                  <a:pt x="2441447" y="7620"/>
                </a:lnTo>
                <a:lnTo>
                  <a:pt x="2441447" y="6096"/>
                </a:lnTo>
                <a:lnTo>
                  <a:pt x="2442972" y="4572"/>
                </a:lnTo>
                <a:lnTo>
                  <a:pt x="2453639" y="4572"/>
                </a:lnTo>
                <a:lnTo>
                  <a:pt x="2455164" y="6096"/>
                </a:lnTo>
                <a:lnTo>
                  <a:pt x="2455164" y="10668"/>
                </a:lnTo>
                <a:lnTo>
                  <a:pt x="2453639" y="12192"/>
                </a:lnTo>
                <a:close/>
              </a:path>
              <a:path w="4277995" h="200025">
                <a:moveTo>
                  <a:pt x="2474976" y="12192"/>
                </a:moveTo>
                <a:lnTo>
                  <a:pt x="2462784" y="12192"/>
                </a:lnTo>
                <a:lnTo>
                  <a:pt x="2461260" y="10668"/>
                </a:lnTo>
                <a:lnTo>
                  <a:pt x="2461260" y="7620"/>
                </a:lnTo>
                <a:lnTo>
                  <a:pt x="2464307" y="4572"/>
                </a:lnTo>
                <a:lnTo>
                  <a:pt x="2474976" y="4572"/>
                </a:lnTo>
                <a:lnTo>
                  <a:pt x="2476499" y="6096"/>
                </a:lnTo>
                <a:lnTo>
                  <a:pt x="2476499" y="10668"/>
                </a:lnTo>
                <a:lnTo>
                  <a:pt x="2474976" y="12192"/>
                </a:lnTo>
                <a:close/>
              </a:path>
              <a:path w="4277995" h="200025">
                <a:moveTo>
                  <a:pt x="2496312" y="13716"/>
                </a:moveTo>
                <a:lnTo>
                  <a:pt x="2493264" y="13716"/>
                </a:lnTo>
                <a:lnTo>
                  <a:pt x="2487168" y="12192"/>
                </a:lnTo>
                <a:lnTo>
                  <a:pt x="2484120" y="12192"/>
                </a:lnTo>
                <a:lnTo>
                  <a:pt x="2482596" y="10668"/>
                </a:lnTo>
                <a:lnTo>
                  <a:pt x="2482596" y="9144"/>
                </a:lnTo>
                <a:lnTo>
                  <a:pt x="2485644" y="6096"/>
                </a:lnTo>
                <a:lnTo>
                  <a:pt x="2496312" y="6096"/>
                </a:lnTo>
                <a:lnTo>
                  <a:pt x="2497836" y="7620"/>
                </a:lnTo>
                <a:lnTo>
                  <a:pt x="2497836" y="12192"/>
                </a:lnTo>
                <a:lnTo>
                  <a:pt x="2496312" y="13716"/>
                </a:lnTo>
                <a:close/>
              </a:path>
              <a:path w="4277995" h="200025">
                <a:moveTo>
                  <a:pt x="2517647" y="13716"/>
                </a:moveTo>
                <a:lnTo>
                  <a:pt x="2505456" y="13716"/>
                </a:lnTo>
                <a:lnTo>
                  <a:pt x="2503931" y="12192"/>
                </a:lnTo>
                <a:lnTo>
                  <a:pt x="2503931" y="7620"/>
                </a:lnTo>
                <a:lnTo>
                  <a:pt x="2506980" y="6096"/>
                </a:lnTo>
                <a:lnTo>
                  <a:pt x="2517647" y="6096"/>
                </a:lnTo>
                <a:lnTo>
                  <a:pt x="2519172" y="7620"/>
                </a:lnTo>
                <a:lnTo>
                  <a:pt x="2519172" y="12192"/>
                </a:lnTo>
                <a:lnTo>
                  <a:pt x="2517647" y="13716"/>
                </a:lnTo>
                <a:close/>
              </a:path>
              <a:path w="4277995" h="200025">
                <a:moveTo>
                  <a:pt x="2538984" y="13716"/>
                </a:moveTo>
                <a:lnTo>
                  <a:pt x="2526791" y="13716"/>
                </a:lnTo>
                <a:lnTo>
                  <a:pt x="2525268" y="12192"/>
                </a:lnTo>
                <a:lnTo>
                  <a:pt x="2525268" y="9144"/>
                </a:lnTo>
                <a:lnTo>
                  <a:pt x="2528315" y="7620"/>
                </a:lnTo>
                <a:lnTo>
                  <a:pt x="2538984" y="7620"/>
                </a:lnTo>
                <a:lnTo>
                  <a:pt x="2540507" y="9144"/>
                </a:lnTo>
                <a:lnTo>
                  <a:pt x="2540507" y="12192"/>
                </a:lnTo>
                <a:lnTo>
                  <a:pt x="2538984" y="13716"/>
                </a:lnTo>
                <a:close/>
              </a:path>
              <a:path w="4277995" h="200025">
                <a:moveTo>
                  <a:pt x="2560320" y="15240"/>
                </a:moveTo>
                <a:lnTo>
                  <a:pt x="2548128" y="15240"/>
                </a:lnTo>
                <a:lnTo>
                  <a:pt x="2546604" y="13716"/>
                </a:lnTo>
                <a:lnTo>
                  <a:pt x="2546604" y="9144"/>
                </a:lnTo>
                <a:lnTo>
                  <a:pt x="2549652" y="7620"/>
                </a:lnTo>
                <a:lnTo>
                  <a:pt x="2560320" y="7620"/>
                </a:lnTo>
                <a:lnTo>
                  <a:pt x="2561844" y="9144"/>
                </a:lnTo>
                <a:lnTo>
                  <a:pt x="2561844" y="13716"/>
                </a:lnTo>
                <a:lnTo>
                  <a:pt x="2560320" y="15240"/>
                </a:lnTo>
                <a:close/>
              </a:path>
              <a:path w="4277995" h="200025">
                <a:moveTo>
                  <a:pt x="2581656" y="15240"/>
                </a:moveTo>
                <a:lnTo>
                  <a:pt x="2569464" y="15240"/>
                </a:lnTo>
                <a:lnTo>
                  <a:pt x="2567939" y="13716"/>
                </a:lnTo>
                <a:lnTo>
                  <a:pt x="2567939" y="10668"/>
                </a:lnTo>
                <a:lnTo>
                  <a:pt x="2570988" y="7620"/>
                </a:lnTo>
                <a:lnTo>
                  <a:pt x="2572512" y="9144"/>
                </a:lnTo>
                <a:lnTo>
                  <a:pt x="2581656" y="9144"/>
                </a:lnTo>
                <a:lnTo>
                  <a:pt x="2583180" y="10668"/>
                </a:lnTo>
                <a:lnTo>
                  <a:pt x="2583180" y="13716"/>
                </a:lnTo>
                <a:lnTo>
                  <a:pt x="2581656" y="15240"/>
                </a:lnTo>
                <a:close/>
              </a:path>
              <a:path w="4277995" h="200025">
                <a:moveTo>
                  <a:pt x="2602991" y="16764"/>
                </a:moveTo>
                <a:lnTo>
                  <a:pt x="2590799" y="16764"/>
                </a:lnTo>
                <a:lnTo>
                  <a:pt x="2589276" y="15240"/>
                </a:lnTo>
                <a:lnTo>
                  <a:pt x="2589276" y="10668"/>
                </a:lnTo>
                <a:lnTo>
                  <a:pt x="2590799" y="9144"/>
                </a:lnTo>
                <a:lnTo>
                  <a:pt x="2602991" y="9144"/>
                </a:lnTo>
                <a:lnTo>
                  <a:pt x="2604515" y="10668"/>
                </a:lnTo>
                <a:lnTo>
                  <a:pt x="2604515" y="15240"/>
                </a:lnTo>
                <a:lnTo>
                  <a:pt x="2602991" y="16764"/>
                </a:lnTo>
                <a:close/>
              </a:path>
              <a:path w="4277995" h="200025">
                <a:moveTo>
                  <a:pt x="2624328" y="16764"/>
                </a:moveTo>
                <a:lnTo>
                  <a:pt x="2612136" y="16764"/>
                </a:lnTo>
                <a:lnTo>
                  <a:pt x="2610612" y="15240"/>
                </a:lnTo>
                <a:lnTo>
                  <a:pt x="2610612" y="10668"/>
                </a:lnTo>
                <a:lnTo>
                  <a:pt x="2612136" y="9144"/>
                </a:lnTo>
                <a:lnTo>
                  <a:pt x="2615184" y="9144"/>
                </a:lnTo>
                <a:lnTo>
                  <a:pt x="2621280" y="10668"/>
                </a:lnTo>
                <a:lnTo>
                  <a:pt x="2624328" y="10668"/>
                </a:lnTo>
                <a:lnTo>
                  <a:pt x="2625852" y="12192"/>
                </a:lnTo>
                <a:lnTo>
                  <a:pt x="2625852" y="15240"/>
                </a:lnTo>
                <a:lnTo>
                  <a:pt x="2624328" y="16764"/>
                </a:lnTo>
                <a:close/>
              </a:path>
              <a:path w="4277995" h="200025">
                <a:moveTo>
                  <a:pt x="2645664" y="18288"/>
                </a:moveTo>
                <a:lnTo>
                  <a:pt x="2633472" y="18288"/>
                </a:lnTo>
                <a:lnTo>
                  <a:pt x="2631948" y="15240"/>
                </a:lnTo>
                <a:lnTo>
                  <a:pt x="2631948" y="12192"/>
                </a:lnTo>
                <a:lnTo>
                  <a:pt x="2633472" y="10668"/>
                </a:lnTo>
                <a:lnTo>
                  <a:pt x="2645664" y="10668"/>
                </a:lnTo>
                <a:lnTo>
                  <a:pt x="2647188" y="12192"/>
                </a:lnTo>
                <a:lnTo>
                  <a:pt x="2647188" y="16764"/>
                </a:lnTo>
                <a:lnTo>
                  <a:pt x="2645664" y="18288"/>
                </a:lnTo>
                <a:close/>
              </a:path>
              <a:path w="4277995" h="200025">
                <a:moveTo>
                  <a:pt x="2666999" y="18288"/>
                </a:moveTo>
                <a:lnTo>
                  <a:pt x="2654807" y="18288"/>
                </a:lnTo>
                <a:lnTo>
                  <a:pt x="2653284" y="16764"/>
                </a:lnTo>
                <a:lnTo>
                  <a:pt x="2653284" y="12192"/>
                </a:lnTo>
                <a:lnTo>
                  <a:pt x="2654807" y="10668"/>
                </a:lnTo>
                <a:lnTo>
                  <a:pt x="2657856" y="10668"/>
                </a:lnTo>
                <a:lnTo>
                  <a:pt x="2663952" y="12192"/>
                </a:lnTo>
                <a:lnTo>
                  <a:pt x="2666999" y="12192"/>
                </a:lnTo>
                <a:lnTo>
                  <a:pt x="2668523" y="13716"/>
                </a:lnTo>
                <a:lnTo>
                  <a:pt x="2668523" y="16764"/>
                </a:lnTo>
                <a:lnTo>
                  <a:pt x="2666999" y="18288"/>
                </a:lnTo>
                <a:close/>
              </a:path>
              <a:path w="4277995" h="200025">
                <a:moveTo>
                  <a:pt x="2686812" y="19812"/>
                </a:moveTo>
                <a:lnTo>
                  <a:pt x="2676144" y="19812"/>
                </a:lnTo>
                <a:lnTo>
                  <a:pt x="2674620" y="16764"/>
                </a:lnTo>
                <a:lnTo>
                  <a:pt x="2674620" y="13716"/>
                </a:lnTo>
                <a:lnTo>
                  <a:pt x="2676144" y="12192"/>
                </a:lnTo>
                <a:lnTo>
                  <a:pt x="2688336" y="12192"/>
                </a:lnTo>
                <a:lnTo>
                  <a:pt x="2689860" y="13716"/>
                </a:lnTo>
                <a:lnTo>
                  <a:pt x="2689860" y="18288"/>
                </a:lnTo>
                <a:lnTo>
                  <a:pt x="2686812" y="19812"/>
                </a:lnTo>
                <a:close/>
              </a:path>
              <a:path w="4277995" h="200025">
                <a:moveTo>
                  <a:pt x="2708148" y="21336"/>
                </a:moveTo>
                <a:lnTo>
                  <a:pt x="2706623" y="21336"/>
                </a:lnTo>
                <a:lnTo>
                  <a:pt x="2699004" y="19812"/>
                </a:lnTo>
                <a:lnTo>
                  <a:pt x="2697480" y="19812"/>
                </a:lnTo>
                <a:lnTo>
                  <a:pt x="2695956" y="18288"/>
                </a:lnTo>
                <a:lnTo>
                  <a:pt x="2695956" y="15240"/>
                </a:lnTo>
                <a:lnTo>
                  <a:pt x="2697480" y="13716"/>
                </a:lnTo>
                <a:lnTo>
                  <a:pt x="2709672" y="13716"/>
                </a:lnTo>
                <a:lnTo>
                  <a:pt x="2711196" y="15240"/>
                </a:lnTo>
                <a:lnTo>
                  <a:pt x="2711196" y="19812"/>
                </a:lnTo>
                <a:lnTo>
                  <a:pt x="2708148" y="21336"/>
                </a:lnTo>
                <a:close/>
              </a:path>
              <a:path w="4277995" h="200025">
                <a:moveTo>
                  <a:pt x="2729484" y="21336"/>
                </a:moveTo>
                <a:lnTo>
                  <a:pt x="2718815" y="21336"/>
                </a:lnTo>
                <a:lnTo>
                  <a:pt x="2717291" y="19812"/>
                </a:lnTo>
                <a:lnTo>
                  <a:pt x="2717291" y="15240"/>
                </a:lnTo>
                <a:lnTo>
                  <a:pt x="2718815" y="13716"/>
                </a:lnTo>
                <a:lnTo>
                  <a:pt x="2721864" y="13716"/>
                </a:lnTo>
                <a:lnTo>
                  <a:pt x="2727960" y="15240"/>
                </a:lnTo>
                <a:lnTo>
                  <a:pt x="2731007" y="15240"/>
                </a:lnTo>
                <a:lnTo>
                  <a:pt x="2732531" y="16764"/>
                </a:lnTo>
                <a:lnTo>
                  <a:pt x="2732531" y="18288"/>
                </a:lnTo>
                <a:lnTo>
                  <a:pt x="2729484" y="21336"/>
                </a:lnTo>
                <a:close/>
              </a:path>
              <a:path w="4277995" h="200025">
                <a:moveTo>
                  <a:pt x="2750820" y="22860"/>
                </a:moveTo>
                <a:lnTo>
                  <a:pt x="2740152" y="22860"/>
                </a:lnTo>
                <a:lnTo>
                  <a:pt x="2738628" y="21336"/>
                </a:lnTo>
                <a:lnTo>
                  <a:pt x="2738628" y="16764"/>
                </a:lnTo>
                <a:lnTo>
                  <a:pt x="2740152" y="15240"/>
                </a:lnTo>
                <a:lnTo>
                  <a:pt x="2749296" y="15240"/>
                </a:lnTo>
                <a:lnTo>
                  <a:pt x="2752344" y="16764"/>
                </a:lnTo>
                <a:lnTo>
                  <a:pt x="2753868" y="18288"/>
                </a:lnTo>
                <a:lnTo>
                  <a:pt x="2753868" y="19812"/>
                </a:lnTo>
                <a:lnTo>
                  <a:pt x="2750820" y="22860"/>
                </a:lnTo>
                <a:close/>
              </a:path>
              <a:path w="4277995" h="200025">
                <a:moveTo>
                  <a:pt x="2772156" y="24384"/>
                </a:moveTo>
                <a:lnTo>
                  <a:pt x="2761488" y="24384"/>
                </a:lnTo>
                <a:lnTo>
                  <a:pt x="2759964" y="21336"/>
                </a:lnTo>
                <a:lnTo>
                  <a:pt x="2759964" y="18288"/>
                </a:lnTo>
                <a:lnTo>
                  <a:pt x="2761488" y="16764"/>
                </a:lnTo>
                <a:lnTo>
                  <a:pt x="2773680" y="16764"/>
                </a:lnTo>
                <a:lnTo>
                  <a:pt x="2775204" y="18288"/>
                </a:lnTo>
                <a:lnTo>
                  <a:pt x="2773680" y="21336"/>
                </a:lnTo>
                <a:lnTo>
                  <a:pt x="2773680" y="22860"/>
                </a:lnTo>
                <a:lnTo>
                  <a:pt x="2772156" y="24384"/>
                </a:lnTo>
                <a:close/>
              </a:path>
              <a:path w="4277995" h="200025">
                <a:moveTo>
                  <a:pt x="2793491" y="25908"/>
                </a:moveTo>
                <a:lnTo>
                  <a:pt x="2791968" y="25908"/>
                </a:lnTo>
                <a:lnTo>
                  <a:pt x="2784348" y="24384"/>
                </a:lnTo>
                <a:lnTo>
                  <a:pt x="2782823" y="24384"/>
                </a:lnTo>
                <a:lnTo>
                  <a:pt x="2781299" y="22860"/>
                </a:lnTo>
                <a:lnTo>
                  <a:pt x="2781299" y="19812"/>
                </a:lnTo>
                <a:lnTo>
                  <a:pt x="2782823" y="18288"/>
                </a:lnTo>
                <a:lnTo>
                  <a:pt x="2795015" y="18288"/>
                </a:lnTo>
                <a:lnTo>
                  <a:pt x="2796539" y="19812"/>
                </a:lnTo>
                <a:lnTo>
                  <a:pt x="2795015" y="21336"/>
                </a:lnTo>
                <a:lnTo>
                  <a:pt x="2795015" y="24384"/>
                </a:lnTo>
                <a:lnTo>
                  <a:pt x="2793491" y="25908"/>
                </a:lnTo>
                <a:close/>
              </a:path>
              <a:path w="4277995" h="200025">
                <a:moveTo>
                  <a:pt x="2814828" y="27432"/>
                </a:moveTo>
                <a:lnTo>
                  <a:pt x="2813304" y="25908"/>
                </a:lnTo>
                <a:lnTo>
                  <a:pt x="2804160" y="25908"/>
                </a:lnTo>
                <a:lnTo>
                  <a:pt x="2802636" y="24384"/>
                </a:lnTo>
                <a:lnTo>
                  <a:pt x="2802636" y="19812"/>
                </a:lnTo>
                <a:lnTo>
                  <a:pt x="2804160" y="18288"/>
                </a:lnTo>
                <a:lnTo>
                  <a:pt x="2807207" y="19812"/>
                </a:lnTo>
                <a:lnTo>
                  <a:pt x="2814828" y="19812"/>
                </a:lnTo>
                <a:lnTo>
                  <a:pt x="2816352" y="21336"/>
                </a:lnTo>
                <a:lnTo>
                  <a:pt x="2816352" y="25908"/>
                </a:lnTo>
                <a:lnTo>
                  <a:pt x="2814828" y="27432"/>
                </a:lnTo>
                <a:close/>
              </a:path>
              <a:path w="4277995" h="200025">
                <a:moveTo>
                  <a:pt x="2836164" y="27432"/>
                </a:moveTo>
                <a:lnTo>
                  <a:pt x="2825496" y="27432"/>
                </a:lnTo>
                <a:lnTo>
                  <a:pt x="2823972" y="25908"/>
                </a:lnTo>
                <a:lnTo>
                  <a:pt x="2823972" y="21336"/>
                </a:lnTo>
                <a:lnTo>
                  <a:pt x="2825496" y="19812"/>
                </a:lnTo>
                <a:lnTo>
                  <a:pt x="2828544" y="19812"/>
                </a:lnTo>
                <a:lnTo>
                  <a:pt x="2834639" y="21336"/>
                </a:lnTo>
                <a:lnTo>
                  <a:pt x="2836164" y="21336"/>
                </a:lnTo>
                <a:lnTo>
                  <a:pt x="2837688" y="22860"/>
                </a:lnTo>
                <a:lnTo>
                  <a:pt x="2837688" y="25908"/>
                </a:lnTo>
                <a:lnTo>
                  <a:pt x="2836164" y="27432"/>
                </a:lnTo>
                <a:close/>
              </a:path>
              <a:path w="4277995" h="200025">
                <a:moveTo>
                  <a:pt x="2857499" y="28956"/>
                </a:moveTo>
                <a:lnTo>
                  <a:pt x="2846831" y="28956"/>
                </a:lnTo>
                <a:lnTo>
                  <a:pt x="2845307" y="27432"/>
                </a:lnTo>
                <a:lnTo>
                  <a:pt x="2845307" y="22860"/>
                </a:lnTo>
                <a:lnTo>
                  <a:pt x="2846831" y="21336"/>
                </a:lnTo>
                <a:lnTo>
                  <a:pt x="2857499" y="21336"/>
                </a:lnTo>
                <a:lnTo>
                  <a:pt x="2859023" y="24384"/>
                </a:lnTo>
                <a:lnTo>
                  <a:pt x="2859023" y="27432"/>
                </a:lnTo>
                <a:lnTo>
                  <a:pt x="2857499" y="28956"/>
                </a:lnTo>
                <a:close/>
              </a:path>
              <a:path w="4277995" h="200025">
                <a:moveTo>
                  <a:pt x="2878836" y="30480"/>
                </a:moveTo>
                <a:lnTo>
                  <a:pt x="2869691" y="30480"/>
                </a:lnTo>
                <a:lnTo>
                  <a:pt x="2866644" y="27432"/>
                </a:lnTo>
                <a:lnTo>
                  <a:pt x="2866644" y="24384"/>
                </a:lnTo>
                <a:lnTo>
                  <a:pt x="2868168" y="22860"/>
                </a:lnTo>
                <a:lnTo>
                  <a:pt x="2878836" y="22860"/>
                </a:lnTo>
                <a:lnTo>
                  <a:pt x="2880360" y="24384"/>
                </a:lnTo>
                <a:lnTo>
                  <a:pt x="2880360" y="28956"/>
                </a:lnTo>
                <a:lnTo>
                  <a:pt x="2878836" y="30480"/>
                </a:lnTo>
                <a:close/>
              </a:path>
              <a:path w="4277995" h="200025">
                <a:moveTo>
                  <a:pt x="2900172" y="32004"/>
                </a:moveTo>
                <a:lnTo>
                  <a:pt x="2898648" y="32004"/>
                </a:lnTo>
                <a:lnTo>
                  <a:pt x="2891028" y="30480"/>
                </a:lnTo>
                <a:lnTo>
                  <a:pt x="2889504" y="30480"/>
                </a:lnTo>
                <a:lnTo>
                  <a:pt x="2887980" y="28956"/>
                </a:lnTo>
                <a:lnTo>
                  <a:pt x="2887980" y="25908"/>
                </a:lnTo>
                <a:lnTo>
                  <a:pt x="2889504" y="24384"/>
                </a:lnTo>
                <a:lnTo>
                  <a:pt x="2900172" y="24384"/>
                </a:lnTo>
                <a:lnTo>
                  <a:pt x="2901696" y="25908"/>
                </a:lnTo>
                <a:lnTo>
                  <a:pt x="2901696" y="30480"/>
                </a:lnTo>
                <a:lnTo>
                  <a:pt x="2900172" y="32004"/>
                </a:lnTo>
                <a:close/>
              </a:path>
              <a:path w="4277995" h="200025">
                <a:moveTo>
                  <a:pt x="2921507" y="32004"/>
                </a:moveTo>
                <a:lnTo>
                  <a:pt x="2910840" y="32004"/>
                </a:lnTo>
                <a:lnTo>
                  <a:pt x="2909315" y="30480"/>
                </a:lnTo>
                <a:lnTo>
                  <a:pt x="2909315" y="25908"/>
                </a:lnTo>
                <a:lnTo>
                  <a:pt x="2910840" y="24384"/>
                </a:lnTo>
                <a:lnTo>
                  <a:pt x="2912364" y="24384"/>
                </a:lnTo>
                <a:lnTo>
                  <a:pt x="2919984" y="25908"/>
                </a:lnTo>
                <a:lnTo>
                  <a:pt x="2921507" y="25908"/>
                </a:lnTo>
                <a:lnTo>
                  <a:pt x="2923031" y="27432"/>
                </a:lnTo>
                <a:lnTo>
                  <a:pt x="2923031" y="30480"/>
                </a:lnTo>
                <a:lnTo>
                  <a:pt x="2921507" y="32004"/>
                </a:lnTo>
                <a:close/>
              </a:path>
              <a:path w="4277995" h="200025">
                <a:moveTo>
                  <a:pt x="2942844" y="33528"/>
                </a:moveTo>
                <a:lnTo>
                  <a:pt x="2932176" y="33528"/>
                </a:lnTo>
                <a:lnTo>
                  <a:pt x="2930652" y="32004"/>
                </a:lnTo>
                <a:lnTo>
                  <a:pt x="2930652" y="27432"/>
                </a:lnTo>
                <a:lnTo>
                  <a:pt x="2932176" y="25908"/>
                </a:lnTo>
                <a:lnTo>
                  <a:pt x="2941320" y="25908"/>
                </a:lnTo>
                <a:lnTo>
                  <a:pt x="2944368" y="28956"/>
                </a:lnTo>
                <a:lnTo>
                  <a:pt x="2944368" y="32004"/>
                </a:lnTo>
                <a:lnTo>
                  <a:pt x="2942844" y="33528"/>
                </a:lnTo>
                <a:close/>
              </a:path>
              <a:path w="4277995" h="200025">
                <a:moveTo>
                  <a:pt x="2964180" y="35052"/>
                </a:moveTo>
                <a:lnTo>
                  <a:pt x="2953512" y="35052"/>
                </a:lnTo>
                <a:lnTo>
                  <a:pt x="2951988" y="33528"/>
                </a:lnTo>
                <a:lnTo>
                  <a:pt x="2951988" y="28956"/>
                </a:lnTo>
                <a:lnTo>
                  <a:pt x="2953512" y="27432"/>
                </a:lnTo>
                <a:lnTo>
                  <a:pt x="2962656" y="27432"/>
                </a:lnTo>
                <a:lnTo>
                  <a:pt x="2965704" y="30480"/>
                </a:lnTo>
                <a:lnTo>
                  <a:pt x="2965704" y="33528"/>
                </a:lnTo>
                <a:lnTo>
                  <a:pt x="2964180" y="35052"/>
                </a:lnTo>
                <a:close/>
              </a:path>
              <a:path w="4277995" h="200025">
                <a:moveTo>
                  <a:pt x="2985515" y="36576"/>
                </a:moveTo>
                <a:lnTo>
                  <a:pt x="2974848" y="36576"/>
                </a:lnTo>
                <a:lnTo>
                  <a:pt x="2973323" y="35052"/>
                </a:lnTo>
                <a:lnTo>
                  <a:pt x="2973323" y="30480"/>
                </a:lnTo>
                <a:lnTo>
                  <a:pt x="2974848" y="28956"/>
                </a:lnTo>
                <a:lnTo>
                  <a:pt x="2976372" y="28956"/>
                </a:lnTo>
                <a:lnTo>
                  <a:pt x="2983991" y="30480"/>
                </a:lnTo>
                <a:lnTo>
                  <a:pt x="2985515" y="30480"/>
                </a:lnTo>
                <a:lnTo>
                  <a:pt x="2987040" y="32004"/>
                </a:lnTo>
                <a:lnTo>
                  <a:pt x="2987040" y="35052"/>
                </a:lnTo>
                <a:lnTo>
                  <a:pt x="2985515" y="36576"/>
                </a:lnTo>
                <a:close/>
              </a:path>
              <a:path w="4277995" h="200025">
                <a:moveTo>
                  <a:pt x="3006852" y="38100"/>
                </a:moveTo>
                <a:lnTo>
                  <a:pt x="2996184" y="38100"/>
                </a:lnTo>
                <a:lnTo>
                  <a:pt x="2994660" y="36576"/>
                </a:lnTo>
                <a:lnTo>
                  <a:pt x="2994660" y="32004"/>
                </a:lnTo>
                <a:lnTo>
                  <a:pt x="2996184" y="30480"/>
                </a:lnTo>
                <a:lnTo>
                  <a:pt x="2997707" y="30480"/>
                </a:lnTo>
                <a:lnTo>
                  <a:pt x="3005328" y="32004"/>
                </a:lnTo>
                <a:lnTo>
                  <a:pt x="3006852" y="32004"/>
                </a:lnTo>
                <a:lnTo>
                  <a:pt x="3008376" y="33528"/>
                </a:lnTo>
                <a:lnTo>
                  <a:pt x="3008376" y="36576"/>
                </a:lnTo>
                <a:lnTo>
                  <a:pt x="3006852" y="38100"/>
                </a:lnTo>
                <a:close/>
              </a:path>
              <a:path w="4277995" h="200025">
                <a:moveTo>
                  <a:pt x="3029712" y="39624"/>
                </a:moveTo>
                <a:lnTo>
                  <a:pt x="3017520" y="39624"/>
                </a:lnTo>
                <a:lnTo>
                  <a:pt x="3015996" y="38100"/>
                </a:lnTo>
                <a:lnTo>
                  <a:pt x="3015996" y="33528"/>
                </a:lnTo>
                <a:lnTo>
                  <a:pt x="3017520" y="32004"/>
                </a:lnTo>
                <a:lnTo>
                  <a:pt x="3019044" y="32004"/>
                </a:lnTo>
                <a:lnTo>
                  <a:pt x="3026664" y="33528"/>
                </a:lnTo>
                <a:lnTo>
                  <a:pt x="3028188" y="33528"/>
                </a:lnTo>
                <a:lnTo>
                  <a:pt x="3029712" y="35052"/>
                </a:lnTo>
                <a:lnTo>
                  <a:pt x="3029712" y="39624"/>
                </a:lnTo>
                <a:close/>
              </a:path>
              <a:path w="4277995" h="200025">
                <a:moveTo>
                  <a:pt x="3049523" y="42672"/>
                </a:moveTo>
                <a:lnTo>
                  <a:pt x="3046476" y="41148"/>
                </a:lnTo>
                <a:lnTo>
                  <a:pt x="3038856" y="41148"/>
                </a:lnTo>
                <a:lnTo>
                  <a:pt x="3037331" y="39624"/>
                </a:lnTo>
                <a:lnTo>
                  <a:pt x="3037331" y="35052"/>
                </a:lnTo>
                <a:lnTo>
                  <a:pt x="3038856" y="33528"/>
                </a:lnTo>
                <a:lnTo>
                  <a:pt x="3040380" y="33528"/>
                </a:lnTo>
                <a:lnTo>
                  <a:pt x="3047999" y="35052"/>
                </a:lnTo>
                <a:lnTo>
                  <a:pt x="3049523" y="35052"/>
                </a:lnTo>
                <a:lnTo>
                  <a:pt x="3051048" y="36576"/>
                </a:lnTo>
                <a:lnTo>
                  <a:pt x="3051048" y="41148"/>
                </a:lnTo>
                <a:lnTo>
                  <a:pt x="3049523" y="42672"/>
                </a:lnTo>
                <a:close/>
              </a:path>
              <a:path w="4277995" h="200025">
                <a:moveTo>
                  <a:pt x="3070860" y="44196"/>
                </a:moveTo>
                <a:lnTo>
                  <a:pt x="3067812" y="44196"/>
                </a:lnTo>
                <a:lnTo>
                  <a:pt x="3061715" y="42672"/>
                </a:lnTo>
                <a:lnTo>
                  <a:pt x="3058668" y="42672"/>
                </a:lnTo>
                <a:lnTo>
                  <a:pt x="3057144" y="41148"/>
                </a:lnTo>
                <a:lnTo>
                  <a:pt x="3058668" y="39624"/>
                </a:lnTo>
                <a:lnTo>
                  <a:pt x="3058668" y="36576"/>
                </a:lnTo>
                <a:lnTo>
                  <a:pt x="3060191" y="35052"/>
                </a:lnTo>
                <a:lnTo>
                  <a:pt x="3061715" y="36576"/>
                </a:lnTo>
                <a:lnTo>
                  <a:pt x="3070860" y="36576"/>
                </a:lnTo>
                <a:lnTo>
                  <a:pt x="3072384" y="38100"/>
                </a:lnTo>
                <a:lnTo>
                  <a:pt x="3072384" y="42672"/>
                </a:lnTo>
                <a:lnTo>
                  <a:pt x="3070860" y="44196"/>
                </a:lnTo>
                <a:close/>
              </a:path>
              <a:path w="4277995" h="200025">
                <a:moveTo>
                  <a:pt x="3092196" y="45720"/>
                </a:moveTo>
                <a:lnTo>
                  <a:pt x="3089148" y="45720"/>
                </a:lnTo>
                <a:lnTo>
                  <a:pt x="3083052" y="44196"/>
                </a:lnTo>
                <a:lnTo>
                  <a:pt x="3080004" y="44196"/>
                </a:lnTo>
                <a:lnTo>
                  <a:pt x="3078480" y="42672"/>
                </a:lnTo>
                <a:lnTo>
                  <a:pt x="3080004" y="41148"/>
                </a:lnTo>
                <a:lnTo>
                  <a:pt x="3080004" y="39624"/>
                </a:lnTo>
                <a:lnTo>
                  <a:pt x="3081528" y="38100"/>
                </a:lnTo>
                <a:lnTo>
                  <a:pt x="3092196" y="38100"/>
                </a:lnTo>
                <a:lnTo>
                  <a:pt x="3093720" y="39624"/>
                </a:lnTo>
                <a:lnTo>
                  <a:pt x="3093720" y="44196"/>
                </a:lnTo>
                <a:lnTo>
                  <a:pt x="3092196" y="45720"/>
                </a:lnTo>
                <a:close/>
              </a:path>
              <a:path w="4277995" h="200025">
                <a:moveTo>
                  <a:pt x="3113531" y="47244"/>
                </a:moveTo>
                <a:lnTo>
                  <a:pt x="3110484" y="47244"/>
                </a:lnTo>
                <a:lnTo>
                  <a:pt x="3104388" y="45720"/>
                </a:lnTo>
                <a:lnTo>
                  <a:pt x="3101340" y="45720"/>
                </a:lnTo>
                <a:lnTo>
                  <a:pt x="3099815" y="44196"/>
                </a:lnTo>
                <a:lnTo>
                  <a:pt x="3099815" y="42672"/>
                </a:lnTo>
                <a:lnTo>
                  <a:pt x="3102864" y="39624"/>
                </a:lnTo>
                <a:lnTo>
                  <a:pt x="3113531" y="39624"/>
                </a:lnTo>
                <a:lnTo>
                  <a:pt x="3115056" y="41148"/>
                </a:lnTo>
                <a:lnTo>
                  <a:pt x="3115056" y="45720"/>
                </a:lnTo>
                <a:lnTo>
                  <a:pt x="3113531" y="47244"/>
                </a:lnTo>
                <a:close/>
              </a:path>
              <a:path w="4277995" h="200025">
                <a:moveTo>
                  <a:pt x="3134868" y="48768"/>
                </a:moveTo>
                <a:lnTo>
                  <a:pt x="3125723" y="48768"/>
                </a:lnTo>
                <a:lnTo>
                  <a:pt x="3122676" y="47244"/>
                </a:lnTo>
                <a:lnTo>
                  <a:pt x="3121152" y="45720"/>
                </a:lnTo>
                <a:lnTo>
                  <a:pt x="3121152" y="44196"/>
                </a:lnTo>
                <a:lnTo>
                  <a:pt x="3124199" y="41148"/>
                </a:lnTo>
                <a:lnTo>
                  <a:pt x="3134868" y="41148"/>
                </a:lnTo>
                <a:lnTo>
                  <a:pt x="3136391" y="42672"/>
                </a:lnTo>
                <a:lnTo>
                  <a:pt x="3136391" y="47244"/>
                </a:lnTo>
                <a:lnTo>
                  <a:pt x="3134868" y="48768"/>
                </a:lnTo>
                <a:close/>
              </a:path>
              <a:path w="4277995" h="200025">
                <a:moveTo>
                  <a:pt x="3154680" y="50292"/>
                </a:moveTo>
                <a:lnTo>
                  <a:pt x="3144012" y="50292"/>
                </a:lnTo>
                <a:lnTo>
                  <a:pt x="3142488" y="47244"/>
                </a:lnTo>
                <a:lnTo>
                  <a:pt x="3142488" y="44196"/>
                </a:lnTo>
                <a:lnTo>
                  <a:pt x="3145536" y="42672"/>
                </a:lnTo>
                <a:lnTo>
                  <a:pt x="3156204" y="42672"/>
                </a:lnTo>
                <a:lnTo>
                  <a:pt x="3157728" y="45720"/>
                </a:lnTo>
                <a:lnTo>
                  <a:pt x="3157728" y="48768"/>
                </a:lnTo>
                <a:lnTo>
                  <a:pt x="3154680" y="50292"/>
                </a:lnTo>
                <a:close/>
              </a:path>
              <a:path w="4277995" h="200025">
                <a:moveTo>
                  <a:pt x="3176015" y="51816"/>
                </a:moveTo>
                <a:lnTo>
                  <a:pt x="3165348" y="51816"/>
                </a:lnTo>
                <a:lnTo>
                  <a:pt x="3163823" y="48768"/>
                </a:lnTo>
                <a:lnTo>
                  <a:pt x="3163823" y="45720"/>
                </a:lnTo>
                <a:lnTo>
                  <a:pt x="3166872" y="44196"/>
                </a:lnTo>
                <a:lnTo>
                  <a:pt x="3174491" y="44196"/>
                </a:lnTo>
                <a:lnTo>
                  <a:pt x="3177540" y="45720"/>
                </a:lnTo>
                <a:lnTo>
                  <a:pt x="3179064" y="47244"/>
                </a:lnTo>
                <a:lnTo>
                  <a:pt x="3179064" y="50292"/>
                </a:lnTo>
                <a:lnTo>
                  <a:pt x="3176015" y="51816"/>
                </a:lnTo>
                <a:close/>
              </a:path>
              <a:path w="4277995" h="200025">
                <a:moveTo>
                  <a:pt x="3197352" y="53340"/>
                </a:moveTo>
                <a:lnTo>
                  <a:pt x="3186684" y="53340"/>
                </a:lnTo>
                <a:lnTo>
                  <a:pt x="3185160" y="51816"/>
                </a:lnTo>
                <a:lnTo>
                  <a:pt x="3185160" y="47244"/>
                </a:lnTo>
                <a:lnTo>
                  <a:pt x="3186684" y="45720"/>
                </a:lnTo>
                <a:lnTo>
                  <a:pt x="3195828" y="45720"/>
                </a:lnTo>
                <a:lnTo>
                  <a:pt x="3198876" y="47244"/>
                </a:lnTo>
                <a:lnTo>
                  <a:pt x="3200399" y="48768"/>
                </a:lnTo>
                <a:lnTo>
                  <a:pt x="3200399" y="50292"/>
                </a:lnTo>
                <a:lnTo>
                  <a:pt x="3197352" y="53340"/>
                </a:lnTo>
                <a:close/>
              </a:path>
              <a:path w="4277995" h="200025">
                <a:moveTo>
                  <a:pt x="3218688" y="54864"/>
                </a:moveTo>
                <a:lnTo>
                  <a:pt x="3208020" y="54864"/>
                </a:lnTo>
                <a:lnTo>
                  <a:pt x="3206496" y="53340"/>
                </a:lnTo>
                <a:lnTo>
                  <a:pt x="3206496" y="48768"/>
                </a:lnTo>
                <a:lnTo>
                  <a:pt x="3208020" y="47244"/>
                </a:lnTo>
                <a:lnTo>
                  <a:pt x="3211068" y="47244"/>
                </a:lnTo>
                <a:lnTo>
                  <a:pt x="3217164" y="48768"/>
                </a:lnTo>
                <a:lnTo>
                  <a:pt x="3220212" y="48768"/>
                </a:lnTo>
                <a:lnTo>
                  <a:pt x="3221736" y="50292"/>
                </a:lnTo>
                <a:lnTo>
                  <a:pt x="3221736" y="51816"/>
                </a:lnTo>
                <a:lnTo>
                  <a:pt x="3218688" y="54864"/>
                </a:lnTo>
                <a:close/>
              </a:path>
              <a:path w="4277995" h="200025">
                <a:moveTo>
                  <a:pt x="3240023" y="57912"/>
                </a:moveTo>
                <a:lnTo>
                  <a:pt x="3238499" y="57912"/>
                </a:lnTo>
                <a:lnTo>
                  <a:pt x="3230880" y="56388"/>
                </a:lnTo>
                <a:lnTo>
                  <a:pt x="3229356" y="56388"/>
                </a:lnTo>
                <a:lnTo>
                  <a:pt x="3227831" y="54864"/>
                </a:lnTo>
                <a:lnTo>
                  <a:pt x="3227831" y="50292"/>
                </a:lnTo>
                <a:lnTo>
                  <a:pt x="3229356" y="48768"/>
                </a:lnTo>
                <a:lnTo>
                  <a:pt x="3232404" y="50292"/>
                </a:lnTo>
                <a:lnTo>
                  <a:pt x="3241548" y="50292"/>
                </a:lnTo>
                <a:lnTo>
                  <a:pt x="3243072" y="51816"/>
                </a:lnTo>
                <a:lnTo>
                  <a:pt x="3241548" y="54864"/>
                </a:lnTo>
                <a:lnTo>
                  <a:pt x="3241548" y="56388"/>
                </a:lnTo>
                <a:lnTo>
                  <a:pt x="3240023" y="57912"/>
                </a:lnTo>
                <a:close/>
              </a:path>
              <a:path w="4277995" h="200025">
                <a:moveTo>
                  <a:pt x="3261360" y="59436"/>
                </a:moveTo>
                <a:lnTo>
                  <a:pt x="3252215" y="59436"/>
                </a:lnTo>
                <a:lnTo>
                  <a:pt x="3249168" y="56388"/>
                </a:lnTo>
                <a:lnTo>
                  <a:pt x="3249168" y="53340"/>
                </a:lnTo>
                <a:lnTo>
                  <a:pt x="3250691" y="51816"/>
                </a:lnTo>
                <a:lnTo>
                  <a:pt x="3259836" y="51816"/>
                </a:lnTo>
                <a:lnTo>
                  <a:pt x="3262884" y="53340"/>
                </a:lnTo>
                <a:lnTo>
                  <a:pt x="3262884" y="57912"/>
                </a:lnTo>
                <a:lnTo>
                  <a:pt x="3261360" y="59436"/>
                </a:lnTo>
                <a:close/>
              </a:path>
              <a:path w="4277995" h="200025">
                <a:moveTo>
                  <a:pt x="3282696" y="62484"/>
                </a:moveTo>
                <a:lnTo>
                  <a:pt x="3281172" y="60960"/>
                </a:lnTo>
                <a:lnTo>
                  <a:pt x="3272028" y="60960"/>
                </a:lnTo>
                <a:lnTo>
                  <a:pt x="3270504" y="59436"/>
                </a:lnTo>
                <a:lnTo>
                  <a:pt x="3270504" y="54864"/>
                </a:lnTo>
                <a:lnTo>
                  <a:pt x="3272028" y="53340"/>
                </a:lnTo>
                <a:lnTo>
                  <a:pt x="3275076" y="53340"/>
                </a:lnTo>
                <a:lnTo>
                  <a:pt x="3281172" y="54864"/>
                </a:lnTo>
                <a:lnTo>
                  <a:pt x="3282696" y="54864"/>
                </a:lnTo>
                <a:lnTo>
                  <a:pt x="3284220" y="56388"/>
                </a:lnTo>
                <a:lnTo>
                  <a:pt x="3284220" y="60960"/>
                </a:lnTo>
                <a:lnTo>
                  <a:pt x="3282696" y="62484"/>
                </a:lnTo>
                <a:close/>
              </a:path>
              <a:path w="4277995" h="200025">
                <a:moveTo>
                  <a:pt x="3304031" y="64008"/>
                </a:moveTo>
                <a:lnTo>
                  <a:pt x="3302507" y="64008"/>
                </a:lnTo>
                <a:lnTo>
                  <a:pt x="3294888" y="62484"/>
                </a:lnTo>
                <a:lnTo>
                  <a:pt x="3293364" y="62484"/>
                </a:lnTo>
                <a:lnTo>
                  <a:pt x="3291840" y="60960"/>
                </a:lnTo>
                <a:lnTo>
                  <a:pt x="3291840" y="57912"/>
                </a:lnTo>
                <a:lnTo>
                  <a:pt x="3293364" y="56388"/>
                </a:lnTo>
                <a:lnTo>
                  <a:pt x="3304031" y="56388"/>
                </a:lnTo>
                <a:lnTo>
                  <a:pt x="3305556" y="57912"/>
                </a:lnTo>
                <a:lnTo>
                  <a:pt x="3305556" y="62484"/>
                </a:lnTo>
                <a:lnTo>
                  <a:pt x="3304031" y="64008"/>
                </a:lnTo>
                <a:close/>
              </a:path>
              <a:path w="4277995" h="200025">
                <a:moveTo>
                  <a:pt x="3325368" y="65532"/>
                </a:moveTo>
                <a:lnTo>
                  <a:pt x="3314699" y="65532"/>
                </a:lnTo>
                <a:lnTo>
                  <a:pt x="3313176" y="64008"/>
                </a:lnTo>
                <a:lnTo>
                  <a:pt x="3313176" y="59436"/>
                </a:lnTo>
                <a:lnTo>
                  <a:pt x="3314699" y="57912"/>
                </a:lnTo>
                <a:lnTo>
                  <a:pt x="3316223" y="57912"/>
                </a:lnTo>
                <a:lnTo>
                  <a:pt x="3323844" y="59436"/>
                </a:lnTo>
                <a:lnTo>
                  <a:pt x="3325368" y="59436"/>
                </a:lnTo>
                <a:lnTo>
                  <a:pt x="3326891" y="60960"/>
                </a:lnTo>
                <a:lnTo>
                  <a:pt x="3326891" y="64008"/>
                </a:lnTo>
                <a:lnTo>
                  <a:pt x="3325368" y="65532"/>
                </a:lnTo>
                <a:close/>
              </a:path>
              <a:path w="4277995" h="200025">
                <a:moveTo>
                  <a:pt x="3346704" y="68580"/>
                </a:moveTo>
                <a:lnTo>
                  <a:pt x="3343656" y="68580"/>
                </a:lnTo>
                <a:lnTo>
                  <a:pt x="3337560" y="67056"/>
                </a:lnTo>
                <a:lnTo>
                  <a:pt x="3336036" y="67056"/>
                </a:lnTo>
                <a:lnTo>
                  <a:pt x="3334512" y="65532"/>
                </a:lnTo>
                <a:lnTo>
                  <a:pt x="3334512" y="60960"/>
                </a:lnTo>
                <a:lnTo>
                  <a:pt x="3336036" y="59436"/>
                </a:lnTo>
                <a:lnTo>
                  <a:pt x="3337560" y="60960"/>
                </a:lnTo>
                <a:lnTo>
                  <a:pt x="3346704" y="60960"/>
                </a:lnTo>
                <a:lnTo>
                  <a:pt x="3348228" y="62484"/>
                </a:lnTo>
                <a:lnTo>
                  <a:pt x="3348228" y="67056"/>
                </a:lnTo>
                <a:lnTo>
                  <a:pt x="3346704" y="68580"/>
                </a:lnTo>
                <a:close/>
              </a:path>
              <a:path w="4277995" h="200025">
                <a:moveTo>
                  <a:pt x="3368040" y="70104"/>
                </a:moveTo>
                <a:lnTo>
                  <a:pt x="3358896" y="70104"/>
                </a:lnTo>
                <a:lnTo>
                  <a:pt x="3355848" y="68580"/>
                </a:lnTo>
                <a:lnTo>
                  <a:pt x="3355848" y="64008"/>
                </a:lnTo>
                <a:lnTo>
                  <a:pt x="3357372" y="62484"/>
                </a:lnTo>
                <a:lnTo>
                  <a:pt x="3366515" y="62484"/>
                </a:lnTo>
                <a:lnTo>
                  <a:pt x="3369564" y="65532"/>
                </a:lnTo>
                <a:lnTo>
                  <a:pt x="3369564" y="68580"/>
                </a:lnTo>
                <a:lnTo>
                  <a:pt x="3368040" y="70104"/>
                </a:lnTo>
                <a:close/>
              </a:path>
              <a:path w="4277995" h="200025">
                <a:moveTo>
                  <a:pt x="3389376" y="73152"/>
                </a:moveTo>
                <a:lnTo>
                  <a:pt x="3386328" y="71628"/>
                </a:lnTo>
                <a:lnTo>
                  <a:pt x="3377184" y="71628"/>
                </a:lnTo>
                <a:lnTo>
                  <a:pt x="3375660" y="70104"/>
                </a:lnTo>
                <a:lnTo>
                  <a:pt x="3377184" y="67056"/>
                </a:lnTo>
                <a:lnTo>
                  <a:pt x="3377184" y="65532"/>
                </a:lnTo>
                <a:lnTo>
                  <a:pt x="3378707" y="64008"/>
                </a:lnTo>
                <a:lnTo>
                  <a:pt x="3380231" y="64008"/>
                </a:lnTo>
                <a:lnTo>
                  <a:pt x="3387852" y="65532"/>
                </a:lnTo>
                <a:lnTo>
                  <a:pt x="3389376" y="65532"/>
                </a:lnTo>
                <a:lnTo>
                  <a:pt x="3390899" y="67056"/>
                </a:lnTo>
                <a:lnTo>
                  <a:pt x="3390899" y="71628"/>
                </a:lnTo>
                <a:lnTo>
                  <a:pt x="3389376" y="73152"/>
                </a:lnTo>
                <a:close/>
              </a:path>
              <a:path w="4277995" h="200025">
                <a:moveTo>
                  <a:pt x="3409188" y="74676"/>
                </a:moveTo>
                <a:lnTo>
                  <a:pt x="3407664" y="74676"/>
                </a:lnTo>
                <a:lnTo>
                  <a:pt x="3401568" y="73152"/>
                </a:lnTo>
                <a:lnTo>
                  <a:pt x="3398520" y="73152"/>
                </a:lnTo>
                <a:lnTo>
                  <a:pt x="3396996" y="71628"/>
                </a:lnTo>
                <a:lnTo>
                  <a:pt x="3396996" y="70104"/>
                </a:lnTo>
                <a:lnTo>
                  <a:pt x="3400044" y="67056"/>
                </a:lnTo>
                <a:lnTo>
                  <a:pt x="3410712" y="67056"/>
                </a:lnTo>
                <a:lnTo>
                  <a:pt x="3412236" y="70104"/>
                </a:lnTo>
                <a:lnTo>
                  <a:pt x="3412236" y="73152"/>
                </a:lnTo>
                <a:lnTo>
                  <a:pt x="3409188" y="74676"/>
                </a:lnTo>
                <a:close/>
              </a:path>
              <a:path w="4277995" h="200025">
                <a:moveTo>
                  <a:pt x="3430523" y="76200"/>
                </a:moveTo>
                <a:lnTo>
                  <a:pt x="3419856" y="76200"/>
                </a:lnTo>
                <a:lnTo>
                  <a:pt x="3418331" y="74676"/>
                </a:lnTo>
                <a:lnTo>
                  <a:pt x="3418331" y="71628"/>
                </a:lnTo>
                <a:lnTo>
                  <a:pt x="3421380" y="68580"/>
                </a:lnTo>
                <a:lnTo>
                  <a:pt x="3422904" y="68580"/>
                </a:lnTo>
                <a:lnTo>
                  <a:pt x="3430523" y="70104"/>
                </a:lnTo>
                <a:lnTo>
                  <a:pt x="3432048" y="70104"/>
                </a:lnTo>
                <a:lnTo>
                  <a:pt x="3433572" y="71628"/>
                </a:lnTo>
                <a:lnTo>
                  <a:pt x="3433572" y="74676"/>
                </a:lnTo>
                <a:lnTo>
                  <a:pt x="3430523" y="76200"/>
                </a:lnTo>
                <a:close/>
              </a:path>
              <a:path w="4277995" h="200025">
                <a:moveTo>
                  <a:pt x="3451860" y="79248"/>
                </a:moveTo>
                <a:lnTo>
                  <a:pt x="3450336" y="79248"/>
                </a:lnTo>
                <a:lnTo>
                  <a:pt x="3442715" y="77724"/>
                </a:lnTo>
                <a:lnTo>
                  <a:pt x="3441191" y="77724"/>
                </a:lnTo>
                <a:lnTo>
                  <a:pt x="3439668" y="76200"/>
                </a:lnTo>
                <a:lnTo>
                  <a:pt x="3439668" y="71628"/>
                </a:lnTo>
                <a:lnTo>
                  <a:pt x="3442715" y="70104"/>
                </a:lnTo>
                <a:lnTo>
                  <a:pt x="3444240" y="71628"/>
                </a:lnTo>
                <a:lnTo>
                  <a:pt x="3453384" y="71628"/>
                </a:lnTo>
                <a:lnTo>
                  <a:pt x="3454907" y="73152"/>
                </a:lnTo>
                <a:lnTo>
                  <a:pt x="3454907" y="76200"/>
                </a:lnTo>
                <a:lnTo>
                  <a:pt x="3451860" y="79248"/>
                </a:lnTo>
                <a:close/>
              </a:path>
              <a:path w="4277995" h="200025">
                <a:moveTo>
                  <a:pt x="3473196" y="80772"/>
                </a:moveTo>
                <a:lnTo>
                  <a:pt x="3462528" y="80772"/>
                </a:lnTo>
                <a:lnTo>
                  <a:pt x="3461004" y="77724"/>
                </a:lnTo>
                <a:lnTo>
                  <a:pt x="3461004" y="74676"/>
                </a:lnTo>
                <a:lnTo>
                  <a:pt x="3464052" y="73152"/>
                </a:lnTo>
                <a:lnTo>
                  <a:pt x="3471672" y="73152"/>
                </a:lnTo>
                <a:lnTo>
                  <a:pt x="3474720" y="74676"/>
                </a:lnTo>
                <a:lnTo>
                  <a:pt x="3476244" y="76200"/>
                </a:lnTo>
                <a:lnTo>
                  <a:pt x="3476244" y="77724"/>
                </a:lnTo>
                <a:lnTo>
                  <a:pt x="3473196" y="80772"/>
                </a:lnTo>
                <a:close/>
              </a:path>
              <a:path w="4277995" h="200025">
                <a:moveTo>
                  <a:pt x="3494531" y="83820"/>
                </a:moveTo>
                <a:lnTo>
                  <a:pt x="3493007" y="83820"/>
                </a:lnTo>
                <a:lnTo>
                  <a:pt x="3485388" y="82296"/>
                </a:lnTo>
                <a:lnTo>
                  <a:pt x="3483864" y="82296"/>
                </a:lnTo>
                <a:lnTo>
                  <a:pt x="3482340" y="80772"/>
                </a:lnTo>
                <a:lnTo>
                  <a:pt x="3482340" y="76200"/>
                </a:lnTo>
                <a:lnTo>
                  <a:pt x="3483864" y="74676"/>
                </a:lnTo>
                <a:lnTo>
                  <a:pt x="3486912" y="74676"/>
                </a:lnTo>
                <a:lnTo>
                  <a:pt x="3493007" y="76200"/>
                </a:lnTo>
                <a:lnTo>
                  <a:pt x="3496056" y="76200"/>
                </a:lnTo>
                <a:lnTo>
                  <a:pt x="3497580" y="77724"/>
                </a:lnTo>
                <a:lnTo>
                  <a:pt x="3496056" y="80772"/>
                </a:lnTo>
                <a:lnTo>
                  <a:pt x="3496056" y="82296"/>
                </a:lnTo>
                <a:lnTo>
                  <a:pt x="3494531" y="83820"/>
                </a:lnTo>
                <a:close/>
              </a:path>
              <a:path w="4277995" h="200025">
                <a:moveTo>
                  <a:pt x="3515868" y="86868"/>
                </a:moveTo>
                <a:lnTo>
                  <a:pt x="3514344" y="85344"/>
                </a:lnTo>
                <a:lnTo>
                  <a:pt x="3505199" y="85344"/>
                </a:lnTo>
                <a:lnTo>
                  <a:pt x="3503676" y="82296"/>
                </a:lnTo>
                <a:lnTo>
                  <a:pt x="3503676" y="79248"/>
                </a:lnTo>
                <a:lnTo>
                  <a:pt x="3505199" y="77724"/>
                </a:lnTo>
                <a:lnTo>
                  <a:pt x="3508248" y="77724"/>
                </a:lnTo>
                <a:lnTo>
                  <a:pt x="3514344" y="79248"/>
                </a:lnTo>
                <a:lnTo>
                  <a:pt x="3517391" y="79248"/>
                </a:lnTo>
                <a:lnTo>
                  <a:pt x="3517391" y="85344"/>
                </a:lnTo>
                <a:lnTo>
                  <a:pt x="3515868" y="86868"/>
                </a:lnTo>
                <a:close/>
              </a:path>
              <a:path w="4277995" h="200025">
                <a:moveTo>
                  <a:pt x="3537204" y="88392"/>
                </a:moveTo>
                <a:lnTo>
                  <a:pt x="3535680" y="88392"/>
                </a:lnTo>
                <a:lnTo>
                  <a:pt x="3528060" y="86868"/>
                </a:lnTo>
                <a:lnTo>
                  <a:pt x="3526536" y="86868"/>
                </a:lnTo>
                <a:lnTo>
                  <a:pt x="3525012" y="85344"/>
                </a:lnTo>
                <a:lnTo>
                  <a:pt x="3525012" y="82296"/>
                </a:lnTo>
                <a:lnTo>
                  <a:pt x="3526536" y="80772"/>
                </a:lnTo>
                <a:lnTo>
                  <a:pt x="3535680" y="80772"/>
                </a:lnTo>
                <a:lnTo>
                  <a:pt x="3538728" y="83820"/>
                </a:lnTo>
                <a:lnTo>
                  <a:pt x="3538728" y="86868"/>
                </a:lnTo>
                <a:lnTo>
                  <a:pt x="3537204" y="88392"/>
                </a:lnTo>
                <a:close/>
              </a:path>
              <a:path w="4277995" h="200025">
                <a:moveTo>
                  <a:pt x="3558540" y="91440"/>
                </a:moveTo>
                <a:lnTo>
                  <a:pt x="3555491" y="91440"/>
                </a:lnTo>
                <a:lnTo>
                  <a:pt x="3549396" y="89916"/>
                </a:lnTo>
                <a:lnTo>
                  <a:pt x="3547872" y="89916"/>
                </a:lnTo>
                <a:lnTo>
                  <a:pt x="3546348" y="88392"/>
                </a:lnTo>
                <a:lnTo>
                  <a:pt x="3546348" y="83820"/>
                </a:lnTo>
                <a:lnTo>
                  <a:pt x="3547872" y="82296"/>
                </a:lnTo>
                <a:lnTo>
                  <a:pt x="3549396" y="83820"/>
                </a:lnTo>
                <a:lnTo>
                  <a:pt x="3558540" y="83820"/>
                </a:lnTo>
                <a:lnTo>
                  <a:pt x="3560064" y="85344"/>
                </a:lnTo>
                <a:lnTo>
                  <a:pt x="3560064" y="89916"/>
                </a:lnTo>
                <a:lnTo>
                  <a:pt x="3558540" y="91440"/>
                </a:lnTo>
                <a:close/>
              </a:path>
              <a:path w="4277995" h="200025">
                <a:moveTo>
                  <a:pt x="3579876" y="94488"/>
                </a:moveTo>
                <a:lnTo>
                  <a:pt x="3576828" y="92964"/>
                </a:lnTo>
                <a:lnTo>
                  <a:pt x="3567684" y="92964"/>
                </a:lnTo>
                <a:lnTo>
                  <a:pt x="3567684" y="86868"/>
                </a:lnTo>
                <a:lnTo>
                  <a:pt x="3569207" y="85344"/>
                </a:lnTo>
                <a:lnTo>
                  <a:pt x="3570732" y="85344"/>
                </a:lnTo>
                <a:lnTo>
                  <a:pt x="3578352" y="86868"/>
                </a:lnTo>
                <a:lnTo>
                  <a:pt x="3579876" y="86868"/>
                </a:lnTo>
                <a:lnTo>
                  <a:pt x="3581399" y="88392"/>
                </a:lnTo>
                <a:lnTo>
                  <a:pt x="3581399" y="92964"/>
                </a:lnTo>
                <a:lnTo>
                  <a:pt x="3579876" y="94488"/>
                </a:lnTo>
                <a:close/>
              </a:path>
              <a:path w="4277995" h="200025">
                <a:moveTo>
                  <a:pt x="3601212" y="96012"/>
                </a:moveTo>
                <a:lnTo>
                  <a:pt x="3592068" y="96012"/>
                </a:lnTo>
                <a:lnTo>
                  <a:pt x="3589020" y="94488"/>
                </a:lnTo>
                <a:lnTo>
                  <a:pt x="3587496" y="92964"/>
                </a:lnTo>
                <a:lnTo>
                  <a:pt x="3589020" y="91440"/>
                </a:lnTo>
                <a:lnTo>
                  <a:pt x="3589020" y="89916"/>
                </a:lnTo>
                <a:lnTo>
                  <a:pt x="3590544" y="88392"/>
                </a:lnTo>
                <a:lnTo>
                  <a:pt x="3592068" y="88392"/>
                </a:lnTo>
                <a:lnTo>
                  <a:pt x="3599688" y="89916"/>
                </a:lnTo>
                <a:lnTo>
                  <a:pt x="3601212" y="89916"/>
                </a:lnTo>
                <a:lnTo>
                  <a:pt x="3602736" y="91440"/>
                </a:lnTo>
                <a:lnTo>
                  <a:pt x="3602736" y="94488"/>
                </a:lnTo>
                <a:lnTo>
                  <a:pt x="3601212" y="96012"/>
                </a:lnTo>
                <a:close/>
              </a:path>
              <a:path w="4277995" h="200025">
                <a:moveTo>
                  <a:pt x="3621023" y="99060"/>
                </a:moveTo>
                <a:lnTo>
                  <a:pt x="3619499" y="99060"/>
                </a:lnTo>
                <a:lnTo>
                  <a:pt x="3611880" y="97536"/>
                </a:lnTo>
                <a:lnTo>
                  <a:pt x="3610356" y="97536"/>
                </a:lnTo>
                <a:lnTo>
                  <a:pt x="3608832" y="96012"/>
                </a:lnTo>
                <a:lnTo>
                  <a:pt x="3608832" y="94488"/>
                </a:lnTo>
                <a:lnTo>
                  <a:pt x="3610356" y="91440"/>
                </a:lnTo>
                <a:lnTo>
                  <a:pt x="3622548" y="91440"/>
                </a:lnTo>
                <a:lnTo>
                  <a:pt x="3624072" y="94488"/>
                </a:lnTo>
                <a:lnTo>
                  <a:pt x="3624072" y="97536"/>
                </a:lnTo>
                <a:lnTo>
                  <a:pt x="3621023" y="99060"/>
                </a:lnTo>
                <a:close/>
              </a:path>
              <a:path w="4277995" h="200025">
                <a:moveTo>
                  <a:pt x="3642360" y="102108"/>
                </a:moveTo>
                <a:lnTo>
                  <a:pt x="3640836" y="102108"/>
                </a:lnTo>
                <a:lnTo>
                  <a:pt x="3633215" y="100584"/>
                </a:lnTo>
                <a:lnTo>
                  <a:pt x="3631691" y="100584"/>
                </a:lnTo>
                <a:lnTo>
                  <a:pt x="3630168" y="99060"/>
                </a:lnTo>
                <a:lnTo>
                  <a:pt x="3630168" y="96012"/>
                </a:lnTo>
                <a:lnTo>
                  <a:pt x="3633215" y="92964"/>
                </a:lnTo>
                <a:lnTo>
                  <a:pt x="3634740" y="92964"/>
                </a:lnTo>
                <a:lnTo>
                  <a:pt x="3642360" y="94488"/>
                </a:lnTo>
                <a:lnTo>
                  <a:pt x="3643884" y="94488"/>
                </a:lnTo>
                <a:lnTo>
                  <a:pt x="3645407" y="96012"/>
                </a:lnTo>
                <a:lnTo>
                  <a:pt x="3645407" y="99060"/>
                </a:lnTo>
                <a:lnTo>
                  <a:pt x="3642360" y="102108"/>
                </a:lnTo>
                <a:close/>
              </a:path>
              <a:path w="4277995" h="200025">
                <a:moveTo>
                  <a:pt x="3663696" y="105156"/>
                </a:moveTo>
                <a:lnTo>
                  <a:pt x="3662172" y="103632"/>
                </a:lnTo>
                <a:lnTo>
                  <a:pt x="3653028" y="103632"/>
                </a:lnTo>
                <a:lnTo>
                  <a:pt x="3651504" y="100584"/>
                </a:lnTo>
                <a:lnTo>
                  <a:pt x="3651504" y="97536"/>
                </a:lnTo>
                <a:lnTo>
                  <a:pt x="3654552" y="96012"/>
                </a:lnTo>
                <a:lnTo>
                  <a:pt x="3656076" y="96012"/>
                </a:lnTo>
                <a:lnTo>
                  <a:pt x="3662172" y="97536"/>
                </a:lnTo>
                <a:lnTo>
                  <a:pt x="3665220" y="97536"/>
                </a:lnTo>
                <a:lnTo>
                  <a:pt x="3666744" y="99060"/>
                </a:lnTo>
                <a:lnTo>
                  <a:pt x="3665220" y="100584"/>
                </a:lnTo>
                <a:lnTo>
                  <a:pt x="3665220" y="103632"/>
                </a:lnTo>
                <a:lnTo>
                  <a:pt x="3663696" y="105156"/>
                </a:lnTo>
                <a:close/>
              </a:path>
              <a:path w="4277995" h="200025">
                <a:moveTo>
                  <a:pt x="3685032" y="106680"/>
                </a:moveTo>
                <a:lnTo>
                  <a:pt x="3675888" y="106680"/>
                </a:lnTo>
                <a:lnTo>
                  <a:pt x="3672840" y="103632"/>
                </a:lnTo>
                <a:lnTo>
                  <a:pt x="3672840" y="100584"/>
                </a:lnTo>
                <a:lnTo>
                  <a:pt x="3674364" y="99060"/>
                </a:lnTo>
                <a:lnTo>
                  <a:pt x="3683507" y="99060"/>
                </a:lnTo>
                <a:lnTo>
                  <a:pt x="3686556" y="100584"/>
                </a:lnTo>
                <a:lnTo>
                  <a:pt x="3688080" y="102108"/>
                </a:lnTo>
                <a:lnTo>
                  <a:pt x="3686556" y="103632"/>
                </a:lnTo>
                <a:lnTo>
                  <a:pt x="3686556" y="105156"/>
                </a:lnTo>
                <a:lnTo>
                  <a:pt x="3685032" y="106680"/>
                </a:lnTo>
                <a:close/>
              </a:path>
              <a:path w="4277995" h="200025">
                <a:moveTo>
                  <a:pt x="3706368" y="109728"/>
                </a:moveTo>
                <a:lnTo>
                  <a:pt x="3704844" y="109728"/>
                </a:lnTo>
                <a:lnTo>
                  <a:pt x="3697223" y="108204"/>
                </a:lnTo>
                <a:lnTo>
                  <a:pt x="3695699" y="108204"/>
                </a:lnTo>
                <a:lnTo>
                  <a:pt x="3694176" y="106680"/>
                </a:lnTo>
                <a:lnTo>
                  <a:pt x="3694176" y="102108"/>
                </a:lnTo>
                <a:lnTo>
                  <a:pt x="3695699" y="100584"/>
                </a:lnTo>
                <a:lnTo>
                  <a:pt x="3698748" y="102108"/>
                </a:lnTo>
                <a:lnTo>
                  <a:pt x="3707891" y="102108"/>
                </a:lnTo>
                <a:lnTo>
                  <a:pt x="3707891" y="108204"/>
                </a:lnTo>
                <a:lnTo>
                  <a:pt x="3706368" y="109728"/>
                </a:lnTo>
                <a:close/>
              </a:path>
              <a:path w="4277995" h="200025">
                <a:moveTo>
                  <a:pt x="3727704" y="112776"/>
                </a:moveTo>
                <a:lnTo>
                  <a:pt x="3726180" y="112776"/>
                </a:lnTo>
                <a:lnTo>
                  <a:pt x="3718560" y="111252"/>
                </a:lnTo>
                <a:lnTo>
                  <a:pt x="3717036" y="111252"/>
                </a:lnTo>
                <a:lnTo>
                  <a:pt x="3715512" y="109728"/>
                </a:lnTo>
                <a:lnTo>
                  <a:pt x="3715512" y="105156"/>
                </a:lnTo>
                <a:lnTo>
                  <a:pt x="3717036" y="103632"/>
                </a:lnTo>
                <a:lnTo>
                  <a:pt x="3718560" y="103632"/>
                </a:lnTo>
                <a:lnTo>
                  <a:pt x="3726180" y="105156"/>
                </a:lnTo>
                <a:lnTo>
                  <a:pt x="3727704" y="105156"/>
                </a:lnTo>
                <a:lnTo>
                  <a:pt x="3729228" y="106680"/>
                </a:lnTo>
                <a:lnTo>
                  <a:pt x="3729228" y="111252"/>
                </a:lnTo>
                <a:lnTo>
                  <a:pt x="3727704" y="112776"/>
                </a:lnTo>
                <a:close/>
              </a:path>
              <a:path w="4277995" h="200025">
                <a:moveTo>
                  <a:pt x="3749040" y="114300"/>
                </a:moveTo>
                <a:lnTo>
                  <a:pt x="3738372" y="114300"/>
                </a:lnTo>
                <a:lnTo>
                  <a:pt x="3736848" y="111252"/>
                </a:lnTo>
                <a:lnTo>
                  <a:pt x="3736848" y="108204"/>
                </a:lnTo>
                <a:lnTo>
                  <a:pt x="3738372" y="106680"/>
                </a:lnTo>
                <a:lnTo>
                  <a:pt x="3739896" y="106680"/>
                </a:lnTo>
                <a:lnTo>
                  <a:pt x="3747515" y="108204"/>
                </a:lnTo>
                <a:lnTo>
                  <a:pt x="3749040" y="108204"/>
                </a:lnTo>
                <a:lnTo>
                  <a:pt x="3750564" y="109728"/>
                </a:lnTo>
                <a:lnTo>
                  <a:pt x="3750564" y="112776"/>
                </a:lnTo>
                <a:lnTo>
                  <a:pt x="3749040" y="114300"/>
                </a:lnTo>
                <a:close/>
              </a:path>
              <a:path w="4277995" h="200025">
                <a:moveTo>
                  <a:pt x="3768852" y="117348"/>
                </a:moveTo>
                <a:lnTo>
                  <a:pt x="3767328" y="117348"/>
                </a:lnTo>
                <a:lnTo>
                  <a:pt x="3761232" y="115824"/>
                </a:lnTo>
                <a:lnTo>
                  <a:pt x="3758184" y="115824"/>
                </a:lnTo>
                <a:lnTo>
                  <a:pt x="3756660" y="114300"/>
                </a:lnTo>
                <a:lnTo>
                  <a:pt x="3758184" y="112776"/>
                </a:lnTo>
                <a:lnTo>
                  <a:pt x="3758184" y="111252"/>
                </a:lnTo>
                <a:lnTo>
                  <a:pt x="3759707" y="109728"/>
                </a:lnTo>
                <a:lnTo>
                  <a:pt x="3761232" y="109728"/>
                </a:lnTo>
                <a:lnTo>
                  <a:pt x="3768852" y="111252"/>
                </a:lnTo>
                <a:lnTo>
                  <a:pt x="3770376" y="111252"/>
                </a:lnTo>
                <a:lnTo>
                  <a:pt x="3771899" y="112776"/>
                </a:lnTo>
                <a:lnTo>
                  <a:pt x="3771899" y="115824"/>
                </a:lnTo>
                <a:lnTo>
                  <a:pt x="3768852" y="117348"/>
                </a:lnTo>
                <a:close/>
              </a:path>
              <a:path w="4277995" h="200025">
                <a:moveTo>
                  <a:pt x="3790188" y="120396"/>
                </a:moveTo>
                <a:lnTo>
                  <a:pt x="3781044" y="120396"/>
                </a:lnTo>
                <a:lnTo>
                  <a:pt x="3777996" y="117348"/>
                </a:lnTo>
                <a:lnTo>
                  <a:pt x="3777996" y="115824"/>
                </a:lnTo>
                <a:lnTo>
                  <a:pt x="3781044" y="112776"/>
                </a:lnTo>
                <a:lnTo>
                  <a:pt x="3782568" y="112776"/>
                </a:lnTo>
                <a:lnTo>
                  <a:pt x="3790188" y="114300"/>
                </a:lnTo>
                <a:lnTo>
                  <a:pt x="3791712" y="114300"/>
                </a:lnTo>
                <a:lnTo>
                  <a:pt x="3793236" y="115824"/>
                </a:lnTo>
                <a:lnTo>
                  <a:pt x="3793236" y="118872"/>
                </a:lnTo>
                <a:lnTo>
                  <a:pt x="3790188" y="120396"/>
                </a:lnTo>
                <a:close/>
              </a:path>
              <a:path w="4277995" h="200025">
                <a:moveTo>
                  <a:pt x="3813048" y="123444"/>
                </a:moveTo>
                <a:lnTo>
                  <a:pt x="3802380" y="123444"/>
                </a:lnTo>
                <a:lnTo>
                  <a:pt x="3799332" y="120396"/>
                </a:lnTo>
                <a:lnTo>
                  <a:pt x="3799332" y="118872"/>
                </a:lnTo>
                <a:lnTo>
                  <a:pt x="3802380" y="115824"/>
                </a:lnTo>
                <a:lnTo>
                  <a:pt x="3803904" y="115824"/>
                </a:lnTo>
                <a:lnTo>
                  <a:pt x="3811523" y="117348"/>
                </a:lnTo>
                <a:lnTo>
                  <a:pt x="3813048" y="117348"/>
                </a:lnTo>
                <a:lnTo>
                  <a:pt x="3814572" y="118872"/>
                </a:lnTo>
                <a:lnTo>
                  <a:pt x="3814572" y="120396"/>
                </a:lnTo>
                <a:lnTo>
                  <a:pt x="3813048" y="123444"/>
                </a:lnTo>
                <a:close/>
              </a:path>
              <a:path w="4277995" h="200025">
                <a:moveTo>
                  <a:pt x="3834384" y="126492"/>
                </a:moveTo>
                <a:lnTo>
                  <a:pt x="3823715" y="126492"/>
                </a:lnTo>
                <a:lnTo>
                  <a:pt x="3820668" y="123444"/>
                </a:lnTo>
                <a:lnTo>
                  <a:pt x="3820668" y="120396"/>
                </a:lnTo>
                <a:lnTo>
                  <a:pt x="3823715" y="118872"/>
                </a:lnTo>
                <a:lnTo>
                  <a:pt x="3825240" y="118872"/>
                </a:lnTo>
                <a:lnTo>
                  <a:pt x="3831336" y="120396"/>
                </a:lnTo>
                <a:lnTo>
                  <a:pt x="3834384" y="120396"/>
                </a:lnTo>
                <a:lnTo>
                  <a:pt x="3835907" y="121920"/>
                </a:lnTo>
                <a:lnTo>
                  <a:pt x="3834384" y="123444"/>
                </a:lnTo>
                <a:lnTo>
                  <a:pt x="3834384" y="126492"/>
                </a:lnTo>
                <a:close/>
              </a:path>
              <a:path w="4277995" h="200025">
                <a:moveTo>
                  <a:pt x="3855720" y="129540"/>
                </a:moveTo>
                <a:lnTo>
                  <a:pt x="3845052" y="129540"/>
                </a:lnTo>
                <a:lnTo>
                  <a:pt x="3842004" y="126492"/>
                </a:lnTo>
                <a:lnTo>
                  <a:pt x="3842004" y="123444"/>
                </a:lnTo>
                <a:lnTo>
                  <a:pt x="3843528" y="121920"/>
                </a:lnTo>
                <a:lnTo>
                  <a:pt x="3846576" y="121920"/>
                </a:lnTo>
                <a:lnTo>
                  <a:pt x="3852672" y="123444"/>
                </a:lnTo>
                <a:lnTo>
                  <a:pt x="3855720" y="123444"/>
                </a:lnTo>
                <a:lnTo>
                  <a:pt x="3855720" y="129540"/>
                </a:lnTo>
                <a:close/>
              </a:path>
              <a:path w="4277995" h="200025">
                <a:moveTo>
                  <a:pt x="3877056" y="132588"/>
                </a:moveTo>
                <a:lnTo>
                  <a:pt x="3866388" y="132588"/>
                </a:lnTo>
                <a:lnTo>
                  <a:pt x="3863340" y="129540"/>
                </a:lnTo>
                <a:lnTo>
                  <a:pt x="3863340" y="126492"/>
                </a:lnTo>
                <a:lnTo>
                  <a:pt x="3864864" y="124968"/>
                </a:lnTo>
                <a:lnTo>
                  <a:pt x="3866388" y="124968"/>
                </a:lnTo>
                <a:lnTo>
                  <a:pt x="3874007" y="126492"/>
                </a:lnTo>
                <a:lnTo>
                  <a:pt x="3875532" y="126492"/>
                </a:lnTo>
                <a:lnTo>
                  <a:pt x="3877056" y="128016"/>
                </a:lnTo>
                <a:lnTo>
                  <a:pt x="3877056" y="132588"/>
                </a:lnTo>
                <a:close/>
              </a:path>
              <a:path w="4277995" h="200025">
                <a:moveTo>
                  <a:pt x="3896868" y="137160"/>
                </a:moveTo>
                <a:lnTo>
                  <a:pt x="3893820" y="135636"/>
                </a:lnTo>
                <a:lnTo>
                  <a:pt x="3887724" y="135636"/>
                </a:lnTo>
                <a:lnTo>
                  <a:pt x="3884676" y="134112"/>
                </a:lnTo>
                <a:lnTo>
                  <a:pt x="3884676" y="129540"/>
                </a:lnTo>
                <a:lnTo>
                  <a:pt x="3886199" y="128016"/>
                </a:lnTo>
                <a:lnTo>
                  <a:pt x="3887724" y="128016"/>
                </a:lnTo>
                <a:lnTo>
                  <a:pt x="3895344" y="129540"/>
                </a:lnTo>
                <a:lnTo>
                  <a:pt x="3896868" y="129540"/>
                </a:lnTo>
                <a:lnTo>
                  <a:pt x="3898391" y="131064"/>
                </a:lnTo>
                <a:lnTo>
                  <a:pt x="3898391" y="135636"/>
                </a:lnTo>
                <a:lnTo>
                  <a:pt x="3896868" y="137160"/>
                </a:lnTo>
                <a:close/>
              </a:path>
              <a:path w="4277995" h="200025">
                <a:moveTo>
                  <a:pt x="3916680" y="140208"/>
                </a:moveTo>
                <a:lnTo>
                  <a:pt x="3915156" y="138684"/>
                </a:lnTo>
                <a:lnTo>
                  <a:pt x="3906012" y="138684"/>
                </a:lnTo>
                <a:lnTo>
                  <a:pt x="3904488" y="135636"/>
                </a:lnTo>
                <a:lnTo>
                  <a:pt x="3906012" y="134112"/>
                </a:lnTo>
                <a:lnTo>
                  <a:pt x="3906012" y="132588"/>
                </a:lnTo>
                <a:lnTo>
                  <a:pt x="3907536" y="131064"/>
                </a:lnTo>
                <a:lnTo>
                  <a:pt x="3909060" y="131064"/>
                </a:lnTo>
                <a:lnTo>
                  <a:pt x="3916680" y="132588"/>
                </a:lnTo>
                <a:lnTo>
                  <a:pt x="3918204" y="132588"/>
                </a:lnTo>
                <a:lnTo>
                  <a:pt x="3919728" y="134112"/>
                </a:lnTo>
                <a:lnTo>
                  <a:pt x="3919728" y="138684"/>
                </a:lnTo>
                <a:lnTo>
                  <a:pt x="3916680" y="140208"/>
                </a:lnTo>
                <a:close/>
              </a:path>
              <a:path w="4277995" h="200025">
                <a:moveTo>
                  <a:pt x="3938015" y="143256"/>
                </a:moveTo>
                <a:lnTo>
                  <a:pt x="3936491" y="141732"/>
                </a:lnTo>
                <a:lnTo>
                  <a:pt x="3927348" y="141732"/>
                </a:lnTo>
                <a:lnTo>
                  <a:pt x="3925824" y="138684"/>
                </a:lnTo>
                <a:lnTo>
                  <a:pt x="3925824" y="137160"/>
                </a:lnTo>
                <a:lnTo>
                  <a:pt x="3928872" y="134112"/>
                </a:lnTo>
                <a:lnTo>
                  <a:pt x="3930396" y="134112"/>
                </a:lnTo>
                <a:lnTo>
                  <a:pt x="3938015" y="135636"/>
                </a:lnTo>
                <a:lnTo>
                  <a:pt x="3939540" y="135636"/>
                </a:lnTo>
                <a:lnTo>
                  <a:pt x="3941064" y="137160"/>
                </a:lnTo>
                <a:lnTo>
                  <a:pt x="3941064" y="138684"/>
                </a:lnTo>
                <a:lnTo>
                  <a:pt x="3939540" y="141732"/>
                </a:lnTo>
                <a:lnTo>
                  <a:pt x="3938015" y="143256"/>
                </a:lnTo>
                <a:close/>
              </a:path>
              <a:path w="4277995" h="200025">
                <a:moveTo>
                  <a:pt x="3959352" y="146304"/>
                </a:moveTo>
                <a:lnTo>
                  <a:pt x="3957828" y="144780"/>
                </a:lnTo>
                <a:lnTo>
                  <a:pt x="3948684" y="144780"/>
                </a:lnTo>
                <a:lnTo>
                  <a:pt x="3947160" y="141732"/>
                </a:lnTo>
                <a:lnTo>
                  <a:pt x="3947160" y="138684"/>
                </a:lnTo>
                <a:lnTo>
                  <a:pt x="3950207" y="137160"/>
                </a:lnTo>
                <a:lnTo>
                  <a:pt x="3951732" y="137160"/>
                </a:lnTo>
                <a:lnTo>
                  <a:pt x="3957828" y="138684"/>
                </a:lnTo>
                <a:lnTo>
                  <a:pt x="3960876" y="138684"/>
                </a:lnTo>
                <a:lnTo>
                  <a:pt x="3962399" y="140208"/>
                </a:lnTo>
                <a:lnTo>
                  <a:pt x="3960876" y="141732"/>
                </a:lnTo>
                <a:lnTo>
                  <a:pt x="3960876" y="144780"/>
                </a:lnTo>
                <a:lnTo>
                  <a:pt x="3959352" y="146304"/>
                </a:lnTo>
                <a:close/>
              </a:path>
              <a:path w="4277995" h="200025">
                <a:moveTo>
                  <a:pt x="3980688" y="149352"/>
                </a:moveTo>
                <a:lnTo>
                  <a:pt x="3979164" y="147828"/>
                </a:lnTo>
                <a:lnTo>
                  <a:pt x="3970020" y="147828"/>
                </a:lnTo>
                <a:lnTo>
                  <a:pt x="3968496" y="144780"/>
                </a:lnTo>
                <a:lnTo>
                  <a:pt x="3968496" y="141732"/>
                </a:lnTo>
                <a:lnTo>
                  <a:pt x="3970020" y="140208"/>
                </a:lnTo>
                <a:lnTo>
                  <a:pt x="3973068" y="140208"/>
                </a:lnTo>
                <a:lnTo>
                  <a:pt x="3979164" y="141732"/>
                </a:lnTo>
                <a:lnTo>
                  <a:pt x="3982212" y="141732"/>
                </a:lnTo>
                <a:lnTo>
                  <a:pt x="3982212" y="147828"/>
                </a:lnTo>
                <a:lnTo>
                  <a:pt x="3980688" y="149352"/>
                </a:lnTo>
                <a:close/>
              </a:path>
              <a:path w="4277995" h="200025">
                <a:moveTo>
                  <a:pt x="4002024" y="152400"/>
                </a:moveTo>
                <a:lnTo>
                  <a:pt x="3998976" y="150876"/>
                </a:lnTo>
                <a:lnTo>
                  <a:pt x="3991356" y="150876"/>
                </a:lnTo>
                <a:lnTo>
                  <a:pt x="3989832" y="147828"/>
                </a:lnTo>
                <a:lnTo>
                  <a:pt x="3989832" y="144780"/>
                </a:lnTo>
                <a:lnTo>
                  <a:pt x="3991356" y="143256"/>
                </a:lnTo>
                <a:lnTo>
                  <a:pt x="3994404" y="143256"/>
                </a:lnTo>
                <a:lnTo>
                  <a:pt x="4000499" y="144780"/>
                </a:lnTo>
                <a:lnTo>
                  <a:pt x="4002024" y="144780"/>
                </a:lnTo>
                <a:lnTo>
                  <a:pt x="4003548" y="146304"/>
                </a:lnTo>
                <a:lnTo>
                  <a:pt x="4003548" y="150876"/>
                </a:lnTo>
                <a:lnTo>
                  <a:pt x="4002024" y="152400"/>
                </a:lnTo>
                <a:close/>
              </a:path>
              <a:path w="4277995" h="200025">
                <a:moveTo>
                  <a:pt x="4023360" y="155448"/>
                </a:moveTo>
                <a:lnTo>
                  <a:pt x="4020312" y="155448"/>
                </a:lnTo>
                <a:lnTo>
                  <a:pt x="4018788" y="153924"/>
                </a:lnTo>
                <a:lnTo>
                  <a:pt x="4011168" y="153924"/>
                </a:lnTo>
                <a:lnTo>
                  <a:pt x="4011168" y="147828"/>
                </a:lnTo>
                <a:lnTo>
                  <a:pt x="4012691" y="146304"/>
                </a:lnTo>
                <a:lnTo>
                  <a:pt x="4014215" y="146304"/>
                </a:lnTo>
                <a:lnTo>
                  <a:pt x="4020312" y="147828"/>
                </a:lnTo>
                <a:lnTo>
                  <a:pt x="4023360" y="147828"/>
                </a:lnTo>
                <a:lnTo>
                  <a:pt x="4024884" y="149352"/>
                </a:lnTo>
                <a:lnTo>
                  <a:pt x="4024884" y="153924"/>
                </a:lnTo>
                <a:lnTo>
                  <a:pt x="4023360" y="155448"/>
                </a:lnTo>
                <a:close/>
              </a:path>
              <a:path w="4277995" h="200025">
                <a:moveTo>
                  <a:pt x="4043172" y="158496"/>
                </a:moveTo>
                <a:lnTo>
                  <a:pt x="4041648" y="158496"/>
                </a:lnTo>
                <a:lnTo>
                  <a:pt x="4034028" y="156972"/>
                </a:lnTo>
                <a:lnTo>
                  <a:pt x="4032504" y="156972"/>
                </a:lnTo>
                <a:lnTo>
                  <a:pt x="4030980" y="155448"/>
                </a:lnTo>
                <a:lnTo>
                  <a:pt x="4032504" y="152400"/>
                </a:lnTo>
                <a:lnTo>
                  <a:pt x="4032504" y="150876"/>
                </a:lnTo>
                <a:lnTo>
                  <a:pt x="4034028" y="149352"/>
                </a:lnTo>
                <a:lnTo>
                  <a:pt x="4035552" y="149352"/>
                </a:lnTo>
                <a:lnTo>
                  <a:pt x="4043172" y="150876"/>
                </a:lnTo>
                <a:lnTo>
                  <a:pt x="4044696" y="150876"/>
                </a:lnTo>
                <a:lnTo>
                  <a:pt x="4046220" y="153924"/>
                </a:lnTo>
                <a:lnTo>
                  <a:pt x="4046220" y="156972"/>
                </a:lnTo>
                <a:lnTo>
                  <a:pt x="4043172" y="158496"/>
                </a:lnTo>
                <a:close/>
              </a:path>
              <a:path w="4277995" h="200025">
                <a:moveTo>
                  <a:pt x="4066032" y="161544"/>
                </a:moveTo>
                <a:lnTo>
                  <a:pt x="4062984" y="161544"/>
                </a:lnTo>
                <a:lnTo>
                  <a:pt x="4055364" y="160020"/>
                </a:lnTo>
                <a:lnTo>
                  <a:pt x="4053840" y="160020"/>
                </a:lnTo>
                <a:lnTo>
                  <a:pt x="4052315" y="158496"/>
                </a:lnTo>
                <a:lnTo>
                  <a:pt x="4052315" y="156972"/>
                </a:lnTo>
                <a:lnTo>
                  <a:pt x="4053840" y="153924"/>
                </a:lnTo>
                <a:lnTo>
                  <a:pt x="4056888" y="153924"/>
                </a:lnTo>
                <a:lnTo>
                  <a:pt x="4064507" y="155448"/>
                </a:lnTo>
                <a:lnTo>
                  <a:pt x="4066032" y="155448"/>
                </a:lnTo>
                <a:lnTo>
                  <a:pt x="4067556" y="156972"/>
                </a:lnTo>
                <a:lnTo>
                  <a:pt x="4067556" y="158496"/>
                </a:lnTo>
                <a:lnTo>
                  <a:pt x="4066032" y="161544"/>
                </a:lnTo>
                <a:close/>
              </a:path>
              <a:path w="4277995" h="200025">
                <a:moveTo>
                  <a:pt x="4085843" y="166116"/>
                </a:moveTo>
                <a:lnTo>
                  <a:pt x="4084320" y="166116"/>
                </a:lnTo>
                <a:lnTo>
                  <a:pt x="4076700" y="164592"/>
                </a:lnTo>
                <a:lnTo>
                  <a:pt x="4075175" y="164592"/>
                </a:lnTo>
                <a:lnTo>
                  <a:pt x="4073652" y="161544"/>
                </a:lnTo>
                <a:lnTo>
                  <a:pt x="4073652" y="158496"/>
                </a:lnTo>
                <a:lnTo>
                  <a:pt x="4076700" y="156972"/>
                </a:lnTo>
                <a:lnTo>
                  <a:pt x="4078224" y="156972"/>
                </a:lnTo>
                <a:lnTo>
                  <a:pt x="4084320" y="158496"/>
                </a:lnTo>
                <a:lnTo>
                  <a:pt x="4087368" y="158496"/>
                </a:lnTo>
                <a:lnTo>
                  <a:pt x="4088891" y="160020"/>
                </a:lnTo>
                <a:lnTo>
                  <a:pt x="4087368" y="163068"/>
                </a:lnTo>
                <a:lnTo>
                  <a:pt x="4087368" y="164592"/>
                </a:lnTo>
                <a:lnTo>
                  <a:pt x="4085843" y="166116"/>
                </a:lnTo>
                <a:close/>
              </a:path>
              <a:path w="4277995" h="200025">
                <a:moveTo>
                  <a:pt x="4107180" y="169164"/>
                </a:moveTo>
                <a:lnTo>
                  <a:pt x="4104132" y="169164"/>
                </a:lnTo>
                <a:lnTo>
                  <a:pt x="4098036" y="167640"/>
                </a:lnTo>
                <a:lnTo>
                  <a:pt x="4096511" y="167640"/>
                </a:lnTo>
                <a:lnTo>
                  <a:pt x="4094988" y="166116"/>
                </a:lnTo>
                <a:lnTo>
                  <a:pt x="4094988" y="161544"/>
                </a:lnTo>
                <a:lnTo>
                  <a:pt x="4096511" y="160020"/>
                </a:lnTo>
                <a:lnTo>
                  <a:pt x="4099559" y="160020"/>
                </a:lnTo>
                <a:lnTo>
                  <a:pt x="4105656" y="161544"/>
                </a:lnTo>
                <a:lnTo>
                  <a:pt x="4107180" y="161544"/>
                </a:lnTo>
                <a:lnTo>
                  <a:pt x="4108704" y="164592"/>
                </a:lnTo>
                <a:lnTo>
                  <a:pt x="4108704" y="167640"/>
                </a:lnTo>
                <a:lnTo>
                  <a:pt x="4107180" y="169164"/>
                </a:lnTo>
                <a:close/>
              </a:path>
              <a:path w="4277995" h="200025">
                <a:moveTo>
                  <a:pt x="4130040" y="172212"/>
                </a:moveTo>
                <a:lnTo>
                  <a:pt x="4125468" y="172212"/>
                </a:lnTo>
                <a:lnTo>
                  <a:pt x="4119372" y="170688"/>
                </a:lnTo>
                <a:lnTo>
                  <a:pt x="4116324" y="170688"/>
                </a:lnTo>
                <a:lnTo>
                  <a:pt x="4116324" y="164592"/>
                </a:lnTo>
                <a:lnTo>
                  <a:pt x="4119372" y="164592"/>
                </a:lnTo>
                <a:lnTo>
                  <a:pt x="4126991" y="166116"/>
                </a:lnTo>
                <a:lnTo>
                  <a:pt x="4128516" y="166116"/>
                </a:lnTo>
                <a:lnTo>
                  <a:pt x="4130040" y="167640"/>
                </a:lnTo>
                <a:lnTo>
                  <a:pt x="4130040" y="172212"/>
                </a:lnTo>
                <a:close/>
              </a:path>
              <a:path w="4277995" h="200025">
                <a:moveTo>
                  <a:pt x="4148327" y="176784"/>
                </a:moveTo>
                <a:lnTo>
                  <a:pt x="4146804" y="176784"/>
                </a:lnTo>
                <a:lnTo>
                  <a:pt x="4139184" y="175260"/>
                </a:lnTo>
                <a:lnTo>
                  <a:pt x="4137659" y="175260"/>
                </a:lnTo>
                <a:lnTo>
                  <a:pt x="4136136" y="172212"/>
                </a:lnTo>
                <a:lnTo>
                  <a:pt x="4137659" y="170688"/>
                </a:lnTo>
                <a:lnTo>
                  <a:pt x="4137659" y="169164"/>
                </a:lnTo>
                <a:lnTo>
                  <a:pt x="4139184" y="167640"/>
                </a:lnTo>
                <a:lnTo>
                  <a:pt x="4140707" y="167640"/>
                </a:lnTo>
                <a:lnTo>
                  <a:pt x="4148327" y="169164"/>
                </a:lnTo>
                <a:lnTo>
                  <a:pt x="4149852" y="169164"/>
                </a:lnTo>
                <a:lnTo>
                  <a:pt x="4151375" y="170688"/>
                </a:lnTo>
                <a:lnTo>
                  <a:pt x="4151375" y="173736"/>
                </a:lnTo>
                <a:lnTo>
                  <a:pt x="4148327" y="176784"/>
                </a:lnTo>
                <a:close/>
              </a:path>
              <a:path w="4277995" h="200025">
                <a:moveTo>
                  <a:pt x="4169664" y="179832"/>
                </a:moveTo>
                <a:lnTo>
                  <a:pt x="4168140" y="179832"/>
                </a:lnTo>
                <a:lnTo>
                  <a:pt x="4160520" y="178308"/>
                </a:lnTo>
                <a:lnTo>
                  <a:pt x="4158995" y="178308"/>
                </a:lnTo>
                <a:lnTo>
                  <a:pt x="4157472" y="176784"/>
                </a:lnTo>
                <a:lnTo>
                  <a:pt x="4157472" y="173736"/>
                </a:lnTo>
                <a:lnTo>
                  <a:pt x="4160520" y="170688"/>
                </a:lnTo>
                <a:lnTo>
                  <a:pt x="4162043" y="170688"/>
                </a:lnTo>
                <a:lnTo>
                  <a:pt x="4169664" y="172212"/>
                </a:lnTo>
                <a:lnTo>
                  <a:pt x="4171188" y="172212"/>
                </a:lnTo>
                <a:lnTo>
                  <a:pt x="4172711" y="175260"/>
                </a:lnTo>
                <a:lnTo>
                  <a:pt x="4172711" y="176784"/>
                </a:lnTo>
                <a:lnTo>
                  <a:pt x="4169664" y="179832"/>
                </a:lnTo>
                <a:close/>
              </a:path>
              <a:path w="4277995" h="200025">
                <a:moveTo>
                  <a:pt x="4192524" y="182880"/>
                </a:moveTo>
                <a:lnTo>
                  <a:pt x="4189475" y="182880"/>
                </a:lnTo>
                <a:lnTo>
                  <a:pt x="4181856" y="181356"/>
                </a:lnTo>
                <a:lnTo>
                  <a:pt x="4180332" y="181356"/>
                </a:lnTo>
                <a:lnTo>
                  <a:pt x="4178807" y="179832"/>
                </a:lnTo>
                <a:lnTo>
                  <a:pt x="4178807" y="175260"/>
                </a:lnTo>
                <a:lnTo>
                  <a:pt x="4183380" y="175260"/>
                </a:lnTo>
                <a:lnTo>
                  <a:pt x="4189475" y="176784"/>
                </a:lnTo>
                <a:lnTo>
                  <a:pt x="4192524" y="176784"/>
                </a:lnTo>
                <a:lnTo>
                  <a:pt x="4194048" y="178308"/>
                </a:lnTo>
                <a:lnTo>
                  <a:pt x="4192524" y="179832"/>
                </a:lnTo>
                <a:lnTo>
                  <a:pt x="4192524" y="182880"/>
                </a:lnTo>
                <a:close/>
              </a:path>
              <a:path w="4277995" h="200025">
                <a:moveTo>
                  <a:pt x="4212336" y="187452"/>
                </a:moveTo>
                <a:lnTo>
                  <a:pt x="4209288" y="187452"/>
                </a:lnTo>
                <a:lnTo>
                  <a:pt x="4203191" y="185928"/>
                </a:lnTo>
                <a:lnTo>
                  <a:pt x="4201668" y="185928"/>
                </a:lnTo>
                <a:lnTo>
                  <a:pt x="4200143" y="182880"/>
                </a:lnTo>
                <a:lnTo>
                  <a:pt x="4200143" y="179832"/>
                </a:lnTo>
                <a:lnTo>
                  <a:pt x="4201668" y="178308"/>
                </a:lnTo>
                <a:lnTo>
                  <a:pt x="4204716" y="178308"/>
                </a:lnTo>
                <a:lnTo>
                  <a:pt x="4210811" y="179832"/>
                </a:lnTo>
                <a:lnTo>
                  <a:pt x="4212336" y="179832"/>
                </a:lnTo>
                <a:lnTo>
                  <a:pt x="4213859" y="181356"/>
                </a:lnTo>
                <a:lnTo>
                  <a:pt x="4213859" y="185928"/>
                </a:lnTo>
                <a:lnTo>
                  <a:pt x="4212336" y="187452"/>
                </a:lnTo>
                <a:close/>
              </a:path>
              <a:path w="4277995" h="200025">
                <a:moveTo>
                  <a:pt x="4232148" y="190500"/>
                </a:moveTo>
                <a:lnTo>
                  <a:pt x="4230624" y="190500"/>
                </a:lnTo>
                <a:lnTo>
                  <a:pt x="4224527" y="188976"/>
                </a:lnTo>
                <a:lnTo>
                  <a:pt x="4221480" y="188976"/>
                </a:lnTo>
                <a:lnTo>
                  <a:pt x="4219956" y="187452"/>
                </a:lnTo>
                <a:lnTo>
                  <a:pt x="4221480" y="184404"/>
                </a:lnTo>
                <a:lnTo>
                  <a:pt x="4221480" y="182880"/>
                </a:lnTo>
                <a:lnTo>
                  <a:pt x="4223004" y="181356"/>
                </a:lnTo>
                <a:lnTo>
                  <a:pt x="4224527" y="182880"/>
                </a:lnTo>
                <a:lnTo>
                  <a:pt x="4232148" y="182880"/>
                </a:lnTo>
                <a:lnTo>
                  <a:pt x="4235195" y="185928"/>
                </a:lnTo>
                <a:lnTo>
                  <a:pt x="4235195" y="188976"/>
                </a:lnTo>
                <a:lnTo>
                  <a:pt x="4232148" y="190500"/>
                </a:lnTo>
                <a:close/>
              </a:path>
              <a:path w="4277995" h="200025">
                <a:moveTo>
                  <a:pt x="4255007" y="193548"/>
                </a:moveTo>
                <a:lnTo>
                  <a:pt x="4251959" y="193548"/>
                </a:lnTo>
                <a:lnTo>
                  <a:pt x="4244340" y="192024"/>
                </a:lnTo>
                <a:lnTo>
                  <a:pt x="4242816" y="192024"/>
                </a:lnTo>
                <a:lnTo>
                  <a:pt x="4241291" y="190500"/>
                </a:lnTo>
                <a:lnTo>
                  <a:pt x="4241291" y="188976"/>
                </a:lnTo>
                <a:lnTo>
                  <a:pt x="4242816" y="185928"/>
                </a:lnTo>
                <a:lnTo>
                  <a:pt x="4245864" y="185928"/>
                </a:lnTo>
                <a:lnTo>
                  <a:pt x="4253484" y="187452"/>
                </a:lnTo>
                <a:lnTo>
                  <a:pt x="4255007" y="187452"/>
                </a:lnTo>
                <a:lnTo>
                  <a:pt x="4256532" y="188976"/>
                </a:lnTo>
                <a:lnTo>
                  <a:pt x="4256532" y="190500"/>
                </a:lnTo>
                <a:lnTo>
                  <a:pt x="4255007" y="193548"/>
                </a:lnTo>
                <a:close/>
              </a:path>
              <a:path w="4277995" h="200025">
                <a:moveTo>
                  <a:pt x="4274820" y="198120"/>
                </a:moveTo>
                <a:lnTo>
                  <a:pt x="4273295" y="198120"/>
                </a:lnTo>
                <a:lnTo>
                  <a:pt x="4265675" y="196596"/>
                </a:lnTo>
                <a:lnTo>
                  <a:pt x="4264152" y="196596"/>
                </a:lnTo>
                <a:lnTo>
                  <a:pt x="4262627" y="193548"/>
                </a:lnTo>
                <a:lnTo>
                  <a:pt x="4262627" y="190500"/>
                </a:lnTo>
                <a:lnTo>
                  <a:pt x="4265675" y="188976"/>
                </a:lnTo>
                <a:lnTo>
                  <a:pt x="4267200" y="188976"/>
                </a:lnTo>
                <a:lnTo>
                  <a:pt x="4274820" y="190500"/>
                </a:lnTo>
                <a:lnTo>
                  <a:pt x="4276343" y="190500"/>
                </a:lnTo>
                <a:lnTo>
                  <a:pt x="4277868" y="192024"/>
                </a:lnTo>
                <a:lnTo>
                  <a:pt x="4276343" y="195072"/>
                </a:lnTo>
                <a:lnTo>
                  <a:pt x="4276343" y="196596"/>
                </a:lnTo>
                <a:lnTo>
                  <a:pt x="4274820" y="198120"/>
                </a:lnTo>
                <a:close/>
              </a:path>
            </a:pathLst>
          </a:custGeom>
          <a:solidFill>
            <a:srgbClr val="000000"/>
          </a:solidFill>
        </p:spPr>
        <p:txBody>
          <a:bodyPr wrap="square" lIns="0" tIns="0" rIns="0" bIns="0" rtlCol="0"/>
          <a:lstStyle/>
          <a:p/>
        </p:txBody>
      </p:sp>
      <p:sp>
        <p:nvSpPr>
          <p:cNvPr id="77" name="object 77"/>
          <p:cNvSpPr/>
          <p:nvPr/>
        </p:nvSpPr>
        <p:spPr>
          <a:xfrm>
            <a:off x="746760" y="7569707"/>
            <a:ext cx="4434840" cy="0"/>
          </a:xfrm>
          <a:custGeom>
            <a:avLst/>
            <a:gdLst/>
            <a:ahLst/>
            <a:cxnLst/>
            <a:rect l="l" t="t" r="r" b="b"/>
            <a:pathLst>
              <a:path w="4434840" h="0">
                <a:moveTo>
                  <a:pt x="0" y="0"/>
                </a:moveTo>
                <a:lnTo>
                  <a:pt x="4434839" y="0"/>
                </a:lnTo>
              </a:path>
            </a:pathLst>
          </a:custGeom>
          <a:ln w="3175">
            <a:solidFill>
              <a:srgbClr val="000000"/>
            </a:solidFill>
          </a:ln>
        </p:spPr>
        <p:txBody>
          <a:bodyPr wrap="square" lIns="0" tIns="0" rIns="0" bIns="0" rtlCol="0"/>
          <a:lstStyle/>
          <a:p/>
        </p:txBody>
      </p:sp>
      <p:sp>
        <p:nvSpPr>
          <p:cNvPr id="78" name="object 78"/>
          <p:cNvSpPr/>
          <p:nvPr/>
        </p:nvSpPr>
        <p:spPr>
          <a:xfrm>
            <a:off x="824483" y="7798307"/>
            <a:ext cx="0" cy="527685"/>
          </a:xfrm>
          <a:custGeom>
            <a:avLst/>
            <a:gdLst/>
            <a:ahLst/>
            <a:cxnLst/>
            <a:rect l="l" t="t" r="r" b="b"/>
            <a:pathLst>
              <a:path w="0" h="527684">
                <a:moveTo>
                  <a:pt x="0" y="527304"/>
                </a:moveTo>
                <a:lnTo>
                  <a:pt x="0" y="0"/>
                </a:lnTo>
                <a:lnTo>
                  <a:pt x="0" y="527304"/>
                </a:lnTo>
                <a:close/>
              </a:path>
            </a:pathLst>
          </a:custGeom>
          <a:ln w="4762">
            <a:solidFill>
              <a:srgbClr val="000000"/>
            </a:solidFill>
          </a:ln>
        </p:spPr>
        <p:txBody>
          <a:bodyPr wrap="square" lIns="0" tIns="0" rIns="0" bIns="0" rtlCol="0"/>
          <a:lstStyle/>
          <a:p/>
        </p:txBody>
      </p:sp>
      <p:sp>
        <p:nvSpPr>
          <p:cNvPr id="79" name="object 79"/>
          <p:cNvSpPr/>
          <p:nvPr/>
        </p:nvSpPr>
        <p:spPr>
          <a:xfrm>
            <a:off x="1088136" y="7819644"/>
            <a:ext cx="0" cy="506095"/>
          </a:xfrm>
          <a:custGeom>
            <a:avLst/>
            <a:gdLst/>
            <a:ahLst/>
            <a:cxnLst/>
            <a:rect l="l" t="t" r="r" b="b"/>
            <a:pathLst>
              <a:path w="0" h="506095">
                <a:moveTo>
                  <a:pt x="0" y="505967"/>
                </a:moveTo>
                <a:lnTo>
                  <a:pt x="0" y="0"/>
                </a:lnTo>
                <a:lnTo>
                  <a:pt x="0" y="505967"/>
                </a:lnTo>
                <a:close/>
              </a:path>
            </a:pathLst>
          </a:custGeom>
          <a:ln w="4762">
            <a:solidFill>
              <a:srgbClr val="000000"/>
            </a:solidFill>
          </a:ln>
        </p:spPr>
        <p:txBody>
          <a:bodyPr wrap="square" lIns="0" tIns="0" rIns="0" bIns="0" rtlCol="0"/>
          <a:lstStyle/>
          <a:p/>
        </p:txBody>
      </p:sp>
      <p:sp>
        <p:nvSpPr>
          <p:cNvPr id="80" name="object 80"/>
          <p:cNvSpPr/>
          <p:nvPr/>
        </p:nvSpPr>
        <p:spPr>
          <a:xfrm>
            <a:off x="824483" y="8142732"/>
            <a:ext cx="263652" cy="137160"/>
          </a:xfrm>
          <a:prstGeom prst="rect">
            <a:avLst/>
          </a:prstGeom>
          <a:blipFill>
            <a:blip r:embed="rId9" cstate="print"/>
            <a:stretch>
              <a:fillRect/>
            </a:stretch>
          </a:blipFill>
        </p:spPr>
        <p:txBody>
          <a:bodyPr wrap="square" lIns="0" tIns="0" rIns="0" bIns="0" rtlCol="0"/>
          <a:lstStyle/>
          <a:p/>
        </p:txBody>
      </p:sp>
      <p:sp>
        <p:nvSpPr>
          <p:cNvPr id="81" name="object 81"/>
          <p:cNvSpPr/>
          <p:nvPr/>
        </p:nvSpPr>
        <p:spPr>
          <a:xfrm>
            <a:off x="4882896" y="7819644"/>
            <a:ext cx="0" cy="506095"/>
          </a:xfrm>
          <a:custGeom>
            <a:avLst/>
            <a:gdLst/>
            <a:ahLst/>
            <a:cxnLst/>
            <a:rect l="l" t="t" r="r" b="b"/>
            <a:pathLst>
              <a:path w="0" h="506095">
                <a:moveTo>
                  <a:pt x="0" y="505967"/>
                </a:moveTo>
                <a:lnTo>
                  <a:pt x="0" y="0"/>
                </a:lnTo>
                <a:lnTo>
                  <a:pt x="0" y="505967"/>
                </a:lnTo>
                <a:close/>
              </a:path>
            </a:pathLst>
          </a:custGeom>
          <a:ln w="4762">
            <a:solidFill>
              <a:srgbClr val="000000"/>
            </a:solidFill>
          </a:ln>
        </p:spPr>
        <p:txBody>
          <a:bodyPr wrap="square" lIns="0" tIns="0" rIns="0" bIns="0" rtlCol="0"/>
          <a:lstStyle/>
          <a:p/>
        </p:txBody>
      </p:sp>
      <p:sp>
        <p:nvSpPr>
          <p:cNvPr id="82" name="object 82"/>
          <p:cNvSpPr/>
          <p:nvPr/>
        </p:nvSpPr>
        <p:spPr>
          <a:xfrm>
            <a:off x="5105400" y="7819644"/>
            <a:ext cx="0" cy="506095"/>
          </a:xfrm>
          <a:custGeom>
            <a:avLst/>
            <a:gdLst/>
            <a:ahLst/>
            <a:cxnLst/>
            <a:rect l="l" t="t" r="r" b="b"/>
            <a:pathLst>
              <a:path w="0" h="506095">
                <a:moveTo>
                  <a:pt x="0" y="505967"/>
                </a:moveTo>
                <a:lnTo>
                  <a:pt x="0" y="0"/>
                </a:lnTo>
                <a:lnTo>
                  <a:pt x="0" y="505967"/>
                </a:lnTo>
                <a:close/>
              </a:path>
            </a:pathLst>
          </a:custGeom>
          <a:ln w="4762">
            <a:solidFill>
              <a:srgbClr val="000000"/>
            </a:solidFill>
          </a:ln>
        </p:spPr>
        <p:txBody>
          <a:bodyPr wrap="square" lIns="0" tIns="0" rIns="0" bIns="0" rtlCol="0"/>
          <a:lstStyle/>
          <a:p/>
        </p:txBody>
      </p:sp>
      <p:sp>
        <p:nvSpPr>
          <p:cNvPr id="83" name="object 83"/>
          <p:cNvSpPr/>
          <p:nvPr/>
        </p:nvSpPr>
        <p:spPr>
          <a:xfrm>
            <a:off x="4882896" y="8142732"/>
            <a:ext cx="222503" cy="137160"/>
          </a:xfrm>
          <a:prstGeom prst="rect">
            <a:avLst/>
          </a:prstGeom>
          <a:blipFill>
            <a:blip r:embed="rId10" cstate="print"/>
            <a:stretch>
              <a:fillRect/>
            </a:stretch>
          </a:blipFill>
        </p:spPr>
        <p:txBody>
          <a:bodyPr wrap="square" lIns="0" tIns="0" rIns="0" bIns="0" rtlCol="0"/>
          <a:lstStyle/>
          <a:p/>
        </p:txBody>
      </p:sp>
      <p:sp>
        <p:nvSpPr>
          <p:cNvPr id="84" name="object 84"/>
          <p:cNvSpPr txBox="1"/>
          <p:nvPr/>
        </p:nvSpPr>
        <p:spPr>
          <a:xfrm>
            <a:off x="4961078" y="8114869"/>
            <a:ext cx="107314" cy="170180"/>
          </a:xfrm>
          <a:prstGeom prst="rect">
            <a:avLst/>
          </a:prstGeom>
        </p:spPr>
        <p:txBody>
          <a:bodyPr wrap="square" lIns="0" tIns="12065" rIns="0" bIns="0" rtlCol="0" vert="horz">
            <a:spAutoFit/>
          </a:bodyPr>
          <a:lstStyle/>
          <a:p>
            <a:pPr>
              <a:lnSpc>
                <a:spcPct val="100000"/>
              </a:lnSpc>
              <a:spcBef>
                <a:spcPts val="95"/>
              </a:spcBef>
            </a:pPr>
            <a:r>
              <a:rPr dirty="0" sz="950" spc="-30">
                <a:latin typeface="Cambria"/>
                <a:cs typeface="Cambria"/>
              </a:rPr>
              <a:t>a</a:t>
            </a:r>
            <a:endParaRPr sz="950">
              <a:latin typeface="Cambria"/>
              <a:cs typeface="Cambria"/>
            </a:endParaRPr>
          </a:p>
        </p:txBody>
      </p:sp>
      <p:sp>
        <p:nvSpPr>
          <p:cNvPr id="85" name="object 85"/>
          <p:cNvSpPr/>
          <p:nvPr/>
        </p:nvSpPr>
        <p:spPr>
          <a:xfrm>
            <a:off x="1088136" y="7857744"/>
            <a:ext cx="0" cy="467995"/>
          </a:xfrm>
          <a:custGeom>
            <a:avLst/>
            <a:gdLst/>
            <a:ahLst/>
            <a:cxnLst/>
            <a:rect l="l" t="t" r="r" b="b"/>
            <a:pathLst>
              <a:path w="0" h="467995">
                <a:moveTo>
                  <a:pt x="0" y="467867"/>
                </a:moveTo>
                <a:lnTo>
                  <a:pt x="0" y="0"/>
                </a:lnTo>
                <a:lnTo>
                  <a:pt x="0" y="467867"/>
                </a:lnTo>
                <a:close/>
              </a:path>
            </a:pathLst>
          </a:custGeom>
          <a:ln w="4762">
            <a:solidFill>
              <a:srgbClr val="000000"/>
            </a:solidFill>
          </a:ln>
        </p:spPr>
        <p:txBody>
          <a:bodyPr wrap="square" lIns="0" tIns="0" rIns="0" bIns="0" rtlCol="0"/>
          <a:lstStyle/>
          <a:p/>
        </p:txBody>
      </p:sp>
      <p:sp>
        <p:nvSpPr>
          <p:cNvPr id="86" name="object 86"/>
          <p:cNvSpPr/>
          <p:nvPr/>
        </p:nvSpPr>
        <p:spPr>
          <a:xfrm>
            <a:off x="4882896" y="7857744"/>
            <a:ext cx="0" cy="467995"/>
          </a:xfrm>
          <a:custGeom>
            <a:avLst/>
            <a:gdLst/>
            <a:ahLst/>
            <a:cxnLst/>
            <a:rect l="l" t="t" r="r" b="b"/>
            <a:pathLst>
              <a:path w="0" h="467995">
                <a:moveTo>
                  <a:pt x="0" y="467867"/>
                </a:moveTo>
                <a:lnTo>
                  <a:pt x="0" y="0"/>
                </a:lnTo>
                <a:lnTo>
                  <a:pt x="0" y="467867"/>
                </a:lnTo>
                <a:close/>
              </a:path>
            </a:pathLst>
          </a:custGeom>
          <a:ln w="4762">
            <a:solidFill>
              <a:srgbClr val="000000"/>
            </a:solidFill>
          </a:ln>
        </p:spPr>
        <p:txBody>
          <a:bodyPr wrap="square" lIns="0" tIns="0" rIns="0" bIns="0" rtlCol="0"/>
          <a:lstStyle/>
          <a:p/>
        </p:txBody>
      </p:sp>
      <p:sp>
        <p:nvSpPr>
          <p:cNvPr id="87" name="object 87"/>
          <p:cNvSpPr/>
          <p:nvPr/>
        </p:nvSpPr>
        <p:spPr>
          <a:xfrm>
            <a:off x="1141475" y="8211311"/>
            <a:ext cx="1798320" cy="0"/>
          </a:xfrm>
          <a:custGeom>
            <a:avLst/>
            <a:gdLst/>
            <a:ahLst/>
            <a:cxnLst/>
            <a:rect l="l" t="t" r="r" b="b"/>
            <a:pathLst>
              <a:path w="1798320" h="0">
                <a:moveTo>
                  <a:pt x="0" y="0"/>
                </a:moveTo>
                <a:lnTo>
                  <a:pt x="1798320" y="0"/>
                </a:lnTo>
              </a:path>
            </a:pathLst>
          </a:custGeom>
          <a:ln w="4762">
            <a:solidFill>
              <a:srgbClr val="000000"/>
            </a:solidFill>
          </a:ln>
        </p:spPr>
        <p:txBody>
          <a:bodyPr wrap="square" lIns="0" tIns="0" rIns="0" bIns="0" rtlCol="0"/>
          <a:lstStyle/>
          <a:p/>
        </p:txBody>
      </p:sp>
      <p:sp>
        <p:nvSpPr>
          <p:cNvPr id="88" name="object 88"/>
          <p:cNvSpPr/>
          <p:nvPr/>
        </p:nvSpPr>
        <p:spPr>
          <a:xfrm>
            <a:off x="3032760" y="8211311"/>
            <a:ext cx="1797050" cy="0"/>
          </a:xfrm>
          <a:custGeom>
            <a:avLst/>
            <a:gdLst/>
            <a:ahLst/>
            <a:cxnLst/>
            <a:rect l="l" t="t" r="r" b="b"/>
            <a:pathLst>
              <a:path w="1797050" h="0">
                <a:moveTo>
                  <a:pt x="0" y="0"/>
                </a:moveTo>
                <a:lnTo>
                  <a:pt x="1796796" y="0"/>
                </a:lnTo>
              </a:path>
            </a:pathLst>
          </a:custGeom>
          <a:ln w="4762">
            <a:solidFill>
              <a:srgbClr val="000000"/>
            </a:solidFill>
          </a:ln>
        </p:spPr>
        <p:txBody>
          <a:bodyPr wrap="square" lIns="0" tIns="0" rIns="0" bIns="0" rtlCol="0"/>
          <a:lstStyle/>
          <a:p/>
        </p:txBody>
      </p:sp>
      <p:sp>
        <p:nvSpPr>
          <p:cNvPr id="89" name="object 89"/>
          <p:cNvSpPr/>
          <p:nvPr/>
        </p:nvSpPr>
        <p:spPr>
          <a:xfrm>
            <a:off x="1088136" y="8191500"/>
            <a:ext cx="58419" cy="38100"/>
          </a:xfrm>
          <a:custGeom>
            <a:avLst/>
            <a:gdLst/>
            <a:ahLst/>
            <a:cxnLst/>
            <a:rect l="l" t="t" r="r" b="b"/>
            <a:pathLst>
              <a:path w="58419" h="38100">
                <a:moveTo>
                  <a:pt x="57912" y="38100"/>
                </a:moveTo>
                <a:lnTo>
                  <a:pt x="0" y="19812"/>
                </a:lnTo>
                <a:lnTo>
                  <a:pt x="57912" y="0"/>
                </a:lnTo>
                <a:lnTo>
                  <a:pt x="57912" y="38100"/>
                </a:lnTo>
                <a:close/>
              </a:path>
            </a:pathLst>
          </a:custGeom>
          <a:solidFill>
            <a:srgbClr val="000000"/>
          </a:solidFill>
        </p:spPr>
        <p:txBody>
          <a:bodyPr wrap="square" lIns="0" tIns="0" rIns="0" bIns="0" rtlCol="0"/>
          <a:lstStyle/>
          <a:p/>
        </p:txBody>
      </p:sp>
      <p:sp>
        <p:nvSpPr>
          <p:cNvPr id="90" name="object 90"/>
          <p:cNvSpPr/>
          <p:nvPr/>
        </p:nvSpPr>
        <p:spPr>
          <a:xfrm>
            <a:off x="4824984" y="8191500"/>
            <a:ext cx="58419" cy="38100"/>
          </a:xfrm>
          <a:custGeom>
            <a:avLst/>
            <a:gdLst/>
            <a:ahLst/>
            <a:cxnLst/>
            <a:rect l="l" t="t" r="r" b="b"/>
            <a:pathLst>
              <a:path w="58420" h="38100">
                <a:moveTo>
                  <a:pt x="0" y="38100"/>
                </a:moveTo>
                <a:lnTo>
                  <a:pt x="0" y="0"/>
                </a:lnTo>
                <a:lnTo>
                  <a:pt x="57912" y="19812"/>
                </a:lnTo>
                <a:lnTo>
                  <a:pt x="0" y="38100"/>
                </a:lnTo>
                <a:close/>
              </a:path>
            </a:pathLst>
          </a:custGeom>
          <a:solidFill>
            <a:srgbClr val="000000"/>
          </a:solidFill>
        </p:spPr>
        <p:txBody>
          <a:bodyPr wrap="square" lIns="0" tIns="0" rIns="0" bIns="0" rtlCol="0"/>
          <a:lstStyle/>
          <a:p/>
        </p:txBody>
      </p:sp>
      <p:sp>
        <p:nvSpPr>
          <p:cNvPr id="91" name="object 91"/>
          <p:cNvSpPr/>
          <p:nvPr/>
        </p:nvSpPr>
        <p:spPr>
          <a:xfrm>
            <a:off x="2939796" y="8142732"/>
            <a:ext cx="93345" cy="144780"/>
          </a:xfrm>
          <a:custGeom>
            <a:avLst/>
            <a:gdLst/>
            <a:ahLst/>
            <a:cxnLst/>
            <a:rect l="l" t="t" r="r" b="b"/>
            <a:pathLst>
              <a:path w="93344" h="144779">
                <a:moveTo>
                  <a:pt x="0" y="0"/>
                </a:moveTo>
                <a:lnTo>
                  <a:pt x="92963" y="0"/>
                </a:lnTo>
                <a:lnTo>
                  <a:pt x="92963" y="144780"/>
                </a:lnTo>
                <a:lnTo>
                  <a:pt x="0" y="144780"/>
                </a:lnTo>
                <a:lnTo>
                  <a:pt x="0" y="0"/>
                </a:lnTo>
                <a:close/>
              </a:path>
            </a:pathLst>
          </a:custGeom>
          <a:solidFill>
            <a:srgbClr val="FFFFFF"/>
          </a:solidFill>
        </p:spPr>
        <p:txBody>
          <a:bodyPr wrap="square" lIns="0" tIns="0" rIns="0" bIns="0" rtlCol="0"/>
          <a:lstStyle/>
          <a:p/>
        </p:txBody>
      </p:sp>
      <p:sp>
        <p:nvSpPr>
          <p:cNvPr id="92" name="object 92"/>
          <p:cNvSpPr/>
          <p:nvPr/>
        </p:nvSpPr>
        <p:spPr>
          <a:xfrm>
            <a:off x="804672" y="7761732"/>
            <a:ext cx="227329" cy="0"/>
          </a:xfrm>
          <a:custGeom>
            <a:avLst/>
            <a:gdLst/>
            <a:ahLst/>
            <a:cxnLst/>
            <a:rect l="l" t="t" r="r" b="b"/>
            <a:pathLst>
              <a:path w="227330" h="0">
                <a:moveTo>
                  <a:pt x="0" y="0"/>
                </a:moveTo>
                <a:lnTo>
                  <a:pt x="227075" y="0"/>
                </a:lnTo>
                <a:lnTo>
                  <a:pt x="0" y="0"/>
                </a:lnTo>
                <a:close/>
              </a:path>
            </a:pathLst>
          </a:custGeom>
          <a:ln w="4762">
            <a:solidFill>
              <a:srgbClr val="000000"/>
            </a:solidFill>
          </a:ln>
        </p:spPr>
        <p:txBody>
          <a:bodyPr wrap="square" lIns="0" tIns="0" rIns="0" bIns="0" rtlCol="0"/>
          <a:lstStyle/>
          <a:p/>
        </p:txBody>
      </p:sp>
      <p:sp>
        <p:nvSpPr>
          <p:cNvPr id="93" name="object 93"/>
          <p:cNvSpPr/>
          <p:nvPr/>
        </p:nvSpPr>
        <p:spPr>
          <a:xfrm>
            <a:off x="804672" y="7699247"/>
            <a:ext cx="227329" cy="0"/>
          </a:xfrm>
          <a:custGeom>
            <a:avLst/>
            <a:gdLst/>
            <a:ahLst/>
            <a:cxnLst/>
            <a:rect l="l" t="t" r="r" b="b"/>
            <a:pathLst>
              <a:path w="227330" h="0">
                <a:moveTo>
                  <a:pt x="0" y="0"/>
                </a:moveTo>
                <a:lnTo>
                  <a:pt x="227075" y="0"/>
                </a:lnTo>
                <a:lnTo>
                  <a:pt x="0" y="0"/>
                </a:lnTo>
                <a:close/>
              </a:path>
            </a:pathLst>
          </a:custGeom>
          <a:ln w="4762">
            <a:solidFill>
              <a:srgbClr val="000000"/>
            </a:solidFill>
          </a:ln>
        </p:spPr>
        <p:txBody>
          <a:bodyPr wrap="square" lIns="0" tIns="0" rIns="0" bIns="0" rtlCol="0"/>
          <a:lstStyle/>
          <a:p/>
        </p:txBody>
      </p:sp>
      <p:sp>
        <p:nvSpPr>
          <p:cNvPr id="94" name="object 94"/>
          <p:cNvSpPr/>
          <p:nvPr/>
        </p:nvSpPr>
        <p:spPr>
          <a:xfrm>
            <a:off x="917447" y="7815071"/>
            <a:ext cx="0" cy="60960"/>
          </a:xfrm>
          <a:custGeom>
            <a:avLst/>
            <a:gdLst/>
            <a:ahLst/>
            <a:cxnLst/>
            <a:rect l="l" t="t" r="r" b="b"/>
            <a:pathLst>
              <a:path w="0" h="60959">
                <a:moveTo>
                  <a:pt x="0" y="60960"/>
                </a:moveTo>
                <a:lnTo>
                  <a:pt x="0" y="0"/>
                </a:lnTo>
              </a:path>
            </a:pathLst>
          </a:custGeom>
          <a:ln w="4762">
            <a:solidFill>
              <a:srgbClr val="000000"/>
            </a:solidFill>
          </a:ln>
        </p:spPr>
        <p:txBody>
          <a:bodyPr wrap="square" lIns="0" tIns="0" rIns="0" bIns="0" rtlCol="0"/>
          <a:lstStyle/>
          <a:p/>
        </p:txBody>
      </p:sp>
      <p:sp>
        <p:nvSpPr>
          <p:cNvPr id="95" name="object 95"/>
          <p:cNvSpPr/>
          <p:nvPr/>
        </p:nvSpPr>
        <p:spPr>
          <a:xfrm>
            <a:off x="917447" y="7584947"/>
            <a:ext cx="0" cy="60960"/>
          </a:xfrm>
          <a:custGeom>
            <a:avLst/>
            <a:gdLst/>
            <a:ahLst/>
            <a:cxnLst/>
            <a:rect l="l" t="t" r="r" b="b"/>
            <a:pathLst>
              <a:path w="0" h="60959">
                <a:moveTo>
                  <a:pt x="0" y="0"/>
                </a:moveTo>
                <a:lnTo>
                  <a:pt x="0" y="60959"/>
                </a:lnTo>
              </a:path>
            </a:pathLst>
          </a:custGeom>
          <a:ln w="4762">
            <a:solidFill>
              <a:srgbClr val="000000"/>
            </a:solidFill>
          </a:ln>
        </p:spPr>
        <p:txBody>
          <a:bodyPr wrap="square" lIns="0" tIns="0" rIns="0" bIns="0" rtlCol="0"/>
          <a:lstStyle/>
          <a:p/>
        </p:txBody>
      </p:sp>
      <p:sp>
        <p:nvSpPr>
          <p:cNvPr id="96" name="object 96"/>
          <p:cNvSpPr/>
          <p:nvPr/>
        </p:nvSpPr>
        <p:spPr>
          <a:xfrm>
            <a:off x="917447" y="7761732"/>
            <a:ext cx="0" cy="210820"/>
          </a:xfrm>
          <a:custGeom>
            <a:avLst/>
            <a:gdLst/>
            <a:ahLst/>
            <a:cxnLst/>
            <a:rect l="l" t="t" r="r" b="b"/>
            <a:pathLst>
              <a:path w="0" h="210820">
                <a:moveTo>
                  <a:pt x="0" y="0"/>
                </a:moveTo>
                <a:lnTo>
                  <a:pt x="0" y="210312"/>
                </a:lnTo>
              </a:path>
            </a:pathLst>
          </a:custGeom>
          <a:ln w="4762">
            <a:solidFill>
              <a:srgbClr val="000000"/>
            </a:solidFill>
          </a:ln>
        </p:spPr>
        <p:txBody>
          <a:bodyPr wrap="square" lIns="0" tIns="0" rIns="0" bIns="0" rtlCol="0"/>
          <a:lstStyle/>
          <a:p/>
        </p:txBody>
      </p:sp>
      <p:sp>
        <p:nvSpPr>
          <p:cNvPr id="97" name="object 97"/>
          <p:cNvSpPr/>
          <p:nvPr/>
        </p:nvSpPr>
        <p:spPr>
          <a:xfrm>
            <a:off x="899160" y="7761732"/>
            <a:ext cx="38100" cy="58419"/>
          </a:xfrm>
          <a:custGeom>
            <a:avLst/>
            <a:gdLst/>
            <a:ahLst/>
            <a:cxnLst/>
            <a:rect l="l" t="t" r="r" b="b"/>
            <a:pathLst>
              <a:path w="38100" h="58420">
                <a:moveTo>
                  <a:pt x="38100" y="57912"/>
                </a:moveTo>
                <a:lnTo>
                  <a:pt x="0" y="57912"/>
                </a:lnTo>
                <a:lnTo>
                  <a:pt x="18287" y="0"/>
                </a:lnTo>
                <a:lnTo>
                  <a:pt x="38100" y="57912"/>
                </a:lnTo>
                <a:close/>
              </a:path>
            </a:pathLst>
          </a:custGeom>
          <a:solidFill>
            <a:srgbClr val="000000"/>
          </a:solidFill>
        </p:spPr>
        <p:txBody>
          <a:bodyPr wrap="square" lIns="0" tIns="0" rIns="0" bIns="0" rtlCol="0"/>
          <a:lstStyle/>
          <a:p/>
        </p:txBody>
      </p:sp>
      <p:sp>
        <p:nvSpPr>
          <p:cNvPr id="98" name="object 98"/>
          <p:cNvSpPr/>
          <p:nvPr/>
        </p:nvSpPr>
        <p:spPr>
          <a:xfrm>
            <a:off x="899160" y="7641335"/>
            <a:ext cx="38100" cy="58419"/>
          </a:xfrm>
          <a:custGeom>
            <a:avLst/>
            <a:gdLst/>
            <a:ahLst/>
            <a:cxnLst/>
            <a:rect l="l" t="t" r="r" b="b"/>
            <a:pathLst>
              <a:path w="38100" h="58420">
                <a:moveTo>
                  <a:pt x="18287" y="57912"/>
                </a:moveTo>
                <a:lnTo>
                  <a:pt x="0" y="0"/>
                </a:lnTo>
                <a:lnTo>
                  <a:pt x="38100" y="0"/>
                </a:lnTo>
                <a:lnTo>
                  <a:pt x="18287" y="57912"/>
                </a:lnTo>
                <a:close/>
              </a:path>
            </a:pathLst>
          </a:custGeom>
          <a:solidFill>
            <a:srgbClr val="000000"/>
          </a:solidFill>
        </p:spPr>
        <p:txBody>
          <a:bodyPr wrap="square" lIns="0" tIns="0" rIns="0" bIns="0" rtlCol="0"/>
          <a:lstStyle/>
          <a:p/>
        </p:txBody>
      </p:sp>
      <p:sp>
        <p:nvSpPr>
          <p:cNvPr id="99" name="object 99"/>
          <p:cNvSpPr/>
          <p:nvPr/>
        </p:nvSpPr>
        <p:spPr>
          <a:xfrm>
            <a:off x="832104" y="7972044"/>
            <a:ext cx="172720" cy="143510"/>
          </a:xfrm>
          <a:custGeom>
            <a:avLst/>
            <a:gdLst/>
            <a:ahLst/>
            <a:cxnLst/>
            <a:rect l="l" t="t" r="r" b="b"/>
            <a:pathLst>
              <a:path w="172719" h="143509">
                <a:moveTo>
                  <a:pt x="0" y="143255"/>
                </a:moveTo>
                <a:lnTo>
                  <a:pt x="172212" y="143255"/>
                </a:lnTo>
                <a:lnTo>
                  <a:pt x="172212" y="0"/>
                </a:lnTo>
                <a:lnTo>
                  <a:pt x="0" y="0"/>
                </a:lnTo>
                <a:lnTo>
                  <a:pt x="0" y="143255"/>
                </a:lnTo>
                <a:close/>
              </a:path>
            </a:pathLst>
          </a:custGeom>
          <a:solidFill>
            <a:srgbClr val="FFFFFF"/>
          </a:solidFill>
        </p:spPr>
        <p:txBody>
          <a:bodyPr wrap="square" lIns="0" tIns="0" rIns="0" bIns="0" rtlCol="0"/>
          <a:lstStyle/>
          <a:p/>
        </p:txBody>
      </p:sp>
      <p:sp>
        <p:nvSpPr>
          <p:cNvPr id="100" name="object 100"/>
          <p:cNvSpPr txBox="1"/>
          <p:nvPr/>
        </p:nvSpPr>
        <p:spPr>
          <a:xfrm>
            <a:off x="801102" y="7951089"/>
            <a:ext cx="264795" cy="334010"/>
          </a:xfrm>
          <a:prstGeom prst="rect">
            <a:avLst/>
          </a:prstGeom>
        </p:spPr>
        <p:txBody>
          <a:bodyPr wrap="square" lIns="0" tIns="12700" rIns="0" bIns="0" rtlCol="0" vert="horz">
            <a:spAutoFit/>
          </a:bodyPr>
          <a:lstStyle/>
          <a:p>
            <a:pPr marL="122555" marR="30480" indent="-97790">
              <a:lnSpc>
                <a:spcPct val="106400"/>
              </a:lnSpc>
              <a:spcBef>
                <a:spcPts val="100"/>
              </a:spcBef>
            </a:pPr>
            <a:r>
              <a:rPr dirty="0" baseline="8771" sz="1425" spc="-315">
                <a:latin typeface="Cambria"/>
                <a:cs typeface="Cambria"/>
              </a:rPr>
              <a:t>Y</a:t>
            </a:r>
            <a:r>
              <a:rPr dirty="0" sz="650" spc="-210">
                <a:latin typeface="Cambria"/>
                <a:cs typeface="Cambria"/>
              </a:rPr>
              <a:t>top </a:t>
            </a:r>
            <a:r>
              <a:rPr dirty="0" sz="650" spc="-135">
                <a:latin typeface="Cambria"/>
                <a:cs typeface="Cambria"/>
              </a:rPr>
              <a:t> </a:t>
            </a:r>
            <a:r>
              <a:rPr dirty="0" sz="950" spc="-30">
                <a:latin typeface="Cambria"/>
                <a:cs typeface="Cambria"/>
              </a:rPr>
              <a:t>a</a:t>
            </a:r>
            <a:endParaRPr sz="950">
              <a:latin typeface="Cambria"/>
              <a:cs typeface="Cambria"/>
            </a:endParaRPr>
          </a:p>
        </p:txBody>
      </p:sp>
      <p:sp>
        <p:nvSpPr>
          <p:cNvPr id="101" name="object 101"/>
          <p:cNvSpPr/>
          <p:nvPr/>
        </p:nvSpPr>
        <p:spPr>
          <a:xfrm>
            <a:off x="3646932" y="7313676"/>
            <a:ext cx="410209" cy="256540"/>
          </a:xfrm>
          <a:custGeom>
            <a:avLst/>
            <a:gdLst/>
            <a:ahLst/>
            <a:cxnLst/>
            <a:rect l="l" t="t" r="r" b="b"/>
            <a:pathLst>
              <a:path w="410210" h="256540">
                <a:moveTo>
                  <a:pt x="0" y="256031"/>
                </a:moveTo>
                <a:lnTo>
                  <a:pt x="239267" y="0"/>
                </a:lnTo>
                <a:lnTo>
                  <a:pt x="409956" y="0"/>
                </a:lnTo>
              </a:path>
            </a:pathLst>
          </a:custGeom>
          <a:ln w="4762">
            <a:solidFill>
              <a:srgbClr val="000000"/>
            </a:solidFill>
          </a:ln>
        </p:spPr>
        <p:txBody>
          <a:bodyPr wrap="square" lIns="0" tIns="0" rIns="0" bIns="0" rtlCol="0"/>
          <a:lstStyle/>
          <a:p/>
        </p:txBody>
      </p:sp>
      <p:sp>
        <p:nvSpPr>
          <p:cNvPr id="102" name="object 102"/>
          <p:cNvSpPr txBox="1"/>
          <p:nvPr/>
        </p:nvSpPr>
        <p:spPr>
          <a:xfrm>
            <a:off x="4089347" y="7218751"/>
            <a:ext cx="476884" cy="170180"/>
          </a:xfrm>
          <a:prstGeom prst="rect">
            <a:avLst/>
          </a:prstGeom>
        </p:spPr>
        <p:txBody>
          <a:bodyPr wrap="square" lIns="0" tIns="12065" rIns="0" bIns="0" rtlCol="0" vert="horz">
            <a:spAutoFit/>
          </a:bodyPr>
          <a:lstStyle/>
          <a:p>
            <a:pPr>
              <a:lnSpc>
                <a:spcPct val="100000"/>
              </a:lnSpc>
              <a:spcBef>
                <a:spcPts val="95"/>
              </a:spcBef>
            </a:pPr>
            <a:r>
              <a:rPr dirty="0" sz="950" spc="-265">
                <a:latin typeface="Cambria"/>
                <a:cs typeface="Cambria"/>
              </a:rPr>
              <a:t>RollAxis</a:t>
            </a:r>
            <a:endParaRPr sz="950">
              <a:latin typeface="Cambria"/>
              <a:cs typeface="Cambria"/>
            </a:endParaRPr>
          </a:p>
        </p:txBody>
      </p:sp>
      <p:sp>
        <p:nvSpPr>
          <p:cNvPr id="103" name="object 103"/>
          <p:cNvSpPr/>
          <p:nvPr/>
        </p:nvSpPr>
        <p:spPr>
          <a:xfrm>
            <a:off x="1088136" y="7437119"/>
            <a:ext cx="0" cy="132715"/>
          </a:xfrm>
          <a:custGeom>
            <a:avLst/>
            <a:gdLst/>
            <a:ahLst/>
            <a:cxnLst/>
            <a:rect l="l" t="t" r="r" b="b"/>
            <a:pathLst>
              <a:path w="0" h="132715">
                <a:moveTo>
                  <a:pt x="0" y="132587"/>
                </a:moveTo>
                <a:lnTo>
                  <a:pt x="0" y="0"/>
                </a:lnTo>
              </a:path>
            </a:pathLst>
          </a:custGeom>
          <a:ln w="21336">
            <a:solidFill>
              <a:srgbClr val="000000"/>
            </a:solidFill>
          </a:ln>
        </p:spPr>
        <p:txBody>
          <a:bodyPr wrap="square" lIns="0" tIns="0" rIns="0" bIns="0" rtlCol="0"/>
          <a:lstStyle/>
          <a:p/>
        </p:txBody>
      </p:sp>
      <p:sp>
        <p:nvSpPr>
          <p:cNvPr id="104" name="object 104"/>
          <p:cNvSpPr/>
          <p:nvPr/>
        </p:nvSpPr>
        <p:spPr>
          <a:xfrm>
            <a:off x="1043940" y="7313676"/>
            <a:ext cx="90170" cy="135890"/>
          </a:xfrm>
          <a:custGeom>
            <a:avLst/>
            <a:gdLst/>
            <a:ahLst/>
            <a:cxnLst/>
            <a:rect l="l" t="t" r="r" b="b"/>
            <a:pathLst>
              <a:path w="90169" h="135890">
                <a:moveTo>
                  <a:pt x="89916" y="135635"/>
                </a:moveTo>
                <a:lnTo>
                  <a:pt x="0" y="135635"/>
                </a:lnTo>
                <a:lnTo>
                  <a:pt x="44196" y="0"/>
                </a:lnTo>
                <a:lnTo>
                  <a:pt x="89916" y="135635"/>
                </a:lnTo>
                <a:close/>
              </a:path>
            </a:pathLst>
          </a:custGeom>
          <a:solidFill>
            <a:srgbClr val="000000"/>
          </a:solidFill>
        </p:spPr>
        <p:txBody>
          <a:bodyPr wrap="square" lIns="0" tIns="0" rIns="0" bIns="0" rtlCol="0"/>
          <a:lstStyle/>
          <a:p/>
        </p:txBody>
      </p:sp>
      <p:sp>
        <p:nvSpPr>
          <p:cNvPr id="105" name="object 105"/>
          <p:cNvSpPr/>
          <p:nvPr/>
        </p:nvSpPr>
        <p:spPr>
          <a:xfrm>
            <a:off x="4882896" y="7437119"/>
            <a:ext cx="0" cy="132715"/>
          </a:xfrm>
          <a:custGeom>
            <a:avLst/>
            <a:gdLst/>
            <a:ahLst/>
            <a:cxnLst/>
            <a:rect l="l" t="t" r="r" b="b"/>
            <a:pathLst>
              <a:path w="0" h="132715">
                <a:moveTo>
                  <a:pt x="0" y="132587"/>
                </a:moveTo>
                <a:lnTo>
                  <a:pt x="0" y="0"/>
                </a:lnTo>
              </a:path>
            </a:pathLst>
          </a:custGeom>
          <a:ln w="21336">
            <a:solidFill>
              <a:srgbClr val="000000"/>
            </a:solidFill>
          </a:ln>
        </p:spPr>
        <p:txBody>
          <a:bodyPr wrap="square" lIns="0" tIns="0" rIns="0" bIns="0" rtlCol="0"/>
          <a:lstStyle/>
          <a:p/>
        </p:txBody>
      </p:sp>
      <p:sp>
        <p:nvSpPr>
          <p:cNvPr id="106" name="object 106"/>
          <p:cNvSpPr/>
          <p:nvPr/>
        </p:nvSpPr>
        <p:spPr>
          <a:xfrm>
            <a:off x="4838700" y="7313676"/>
            <a:ext cx="90170" cy="135890"/>
          </a:xfrm>
          <a:custGeom>
            <a:avLst/>
            <a:gdLst/>
            <a:ahLst/>
            <a:cxnLst/>
            <a:rect l="l" t="t" r="r" b="b"/>
            <a:pathLst>
              <a:path w="90170" h="135890">
                <a:moveTo>
                  <a:pt x="89916" y="135635"/>
                </a:moveTo>
                <a:lnTo>
                  <a:pt x="0" y="135635"/>
                </a:lnTo>
                <a:lnTo>
                  <a:pt x="44196" y="0"/>
                </a:lnTo>
                <a:lnTo>
                  <a:pt x="89916" y="135635"/>
                </a:lnTo>
                <a:close/>
              </a:path>
            </a:pathLst>
          </a:custGeom>
          <a:solidFill>
            <a:srgbClr val="000000"/>
          </a:solidFill>
        </p:spPr>
        <p:txBody>
          <a:bodyPr wrap="square" lIns="0" tIns="0" rIns="0" bIns="0" rtlCol="0"/>
          <a:lstStyle/>
          <a:p/>
        </p:txBody>
      </p:sp>
      <p:sp>
        <p:nvSpPr>
          <p:cNvPr id="107" name="object 107"/>
          <p:cNvSpPr/>
          <p:nvPr/>
        </p:nvSpPr>
        <p:spPr>
          <a:xfrm>
            <a:off x="1146047" y="7696200"/>
            <a:ext cx="269875" cy="0"/>
          </a:xfrm>
          <a:custGeom>
            <a:avLst/>
            <a:gdLst/>
            <a:ahLst/>
            <a:cxnLst/>
            <a:rect l="l" t="t" r="r" b="b"/>
            <a:pathLst>
              <a:path w="269875" h="0">
                <a:moveTo>
                  <a:pt x="269747" y="0"/>
                </a:moveTo>
                <a:lnTo>
                  <a:pt x="0" y="0"/>
                </a:lnTo>
                <a:lnTo>
                  <a:pt x="269747" y="0"/>
                </a:lnTo>
                <a:close/>
              </a:path>
            </a:pathLst>
          </a:custGeom>
          <a:ln w="4762">
            <a:solidFill>
              <a:srgbClr val="000000"/>
            </a:solidFill>
          </a:ln>
        </p:spPr>
        <p:txBody>
          <a:bodyPr wrap="square" lIns="0" tIns="0" rIns="0" bIns="0" rtlCol="0"/>
          <a:lstStyle/>
          <a:p/>
        </p:txBody>
      </p:sp>
      <p:sp>
        <p:nvSpPr>
          <p:cNvPr id="108" name="object 108"/>
          <p:cNvSpPr/>
          <p:nvPr/>
        </p:nvSpPr>
        <p:spPr>
          <a:xfrm>
            <a:off x="1146047" y="7569707"/>
            <a:ext cx="269875" cy="0"/>
          </a:xfrm>
          <a:custGeom>
            <a:avLst/>
            <a:gdLst/>
            <a:ahLst/>
            <a:cxnLst/>
            <a:rect l="l" t="t" r="r" b="b"/>
            <a:pathLst>
              <a:path w="269875" h="0">
                <a:moveTo>
                  <a:pt x="269747" y="0"/>
                </a:moveTo>
                <a:lnTo>
                  <a:pt x="0" y="0"/>
                </a:lnTo>
                <a:lnTo>
                  <a:pt x="269747" y="0"/>
                </a:lnTo>
                <a:close/>
              </a:path>
            </a:pathLst>
          </a:custGeom>
          <a:ln w="4762">
            <a:solidFill>
              <a:srgbClr val="000000"/>
            </a:solidFill>
          </a:ln>
        </p:spPr>
        <p:txBody>
          <a:bodyPr wrap="square" lIns="0" tIns="0" rIns="0" bIns="0" rtlCol="0"/>
          <a:lstStyle/>
          <a:p/>
        </p:txBody>
      </p:sp>
      <p:sp>
        <p:nvSpPr>
          <p:cNvPr id="109" name="object 109"/>
          <p:cNvSpPr/>
          <p:nvPr/>
        </p:nvSpPr>
        <p:spPr>
          <a:xfrm>
            <a:off x="1301495" y="7749540"/>
            <a:ext cx="0" cy="60960"/>
          </a:xfrm>
          <a:custGeom>
            <a:avLst/>
            <a:gdLst/>
            <a:ahLst/>
            <a:cxnLst/>
            <a:rect l="l" t="t" r="r" b="b"/>
            <a:pathLst>
              <a:path w="0" h="60959">
                <a:moveTo>
                  <a:pt x="0" y="60960"/>
                </a:moveTo>
                <a:lnTo>
                  <a:pt x="0" y="0"/>
                </a:lnTo>
              </a:path>
            </a:pathLst>
          </a:custGeom>
          <a:ln w="4762">
            <a:solidFill>
              <a:srgbClr val="000000"/>
            </a:solidFill>
          </a:ln>
        </p:spPr>
        <p:txBody>
          <a:bodyPr wrap="square" lIns="0" tIns="0" rIns="0" bIns="0" rtlCol="0"/>
          <a:lstStyle/>
          <a:p/>
        </p:txBody>
      </p:sp>
      <p:sp>
        <p:nvSpPr>
          <p:cNvPr id="110" name="object 110"/>
          <p:cNvSpPr/>
          <p:nvPr/>
        </p:nvSpPr>
        <p:spPr>
          <a:xfrm>
            <a:off x="1301495" y="7455407"/>
            <a:ext cx="0" cy="60960"/>
          </a:xfrm>
          <a:custGeom>
            <a:avLst/>
            <a:gdLst/>
            <a:ahLst/>
            <a:cxnLst/>
            <a:rect l="l" t="t" r="r" b="b"/>
            <a:pathLst>
              <a:path w="0" h="60959">
                <a:moveTo>
                  <a:pt x="0" y="0"/>
                </a:moveTo>
                <a:lnTo>
                  <a:pt x="0" y="60960"/>
                </a:lnTo>
              </a:path>
            </a:pathLst>
          </a:custGeom>
          <a:ln w="4762">
            <a:solidFill>
              <a:srgbClr val="000000"/>
            </a:solidFill>
          </a:ln>
        </p:spPr>
        <p:txBody>
          <a:bodyPr wrap="square" lIns="0" tIns="0" rIns="0" bIns="0" rtlCol="0"/>
          <a:lstStyle/>
          <a:p/>
        </p:txBody>
      </p:sp>
      <p:sp>
        <p:nvSpPr>
          <p:cNvPr id="111" name="object 111"/>
          <p:cNvSpPr/>
          <p:nvPr/>
        </p:nvSpPr>
        <p:spPr>
          <a:xfrm>
            <a:off x="1258824" y="7377683"/>
            <a:ext cx="43180" cy="192405"/>
          </a:xfrm>
          <a:custGeom>
            <a:avLst/>
            <a:gdLst/>
            <a:ahLst/>
            <a:cxnLst/>
            <a:rect l="l" t="t" r="r" b="b"/>
            <a:pathLst>
              <a:path w="43180" h="192404">
                <a:moveTo>
                  <a:pt x="0" y="0"/>
                </a:moveTo>
                <a:lnTo>
                  <a:pt x="42671" y="0"/>
                </a:lnTo>
                <a:lnTo>
                  <a:pt x="42671" y="192023"/>
                </a:lnTo>
                <a:lnTo>
                  <a:pt x="42671" y="0"/>
                </a:lnTo>
                <a:lnTo>
                  <a:pt x="0" y="0"/>
                </a:lnTo>
              </a:path>
            </a:pathLst>
          </a:custGeom>
          <a:ln w="4762">
            <a:solidFill>
              <a:srgbClr val="000000"/>
            </a:solidFill>
          </a:ln>
        </p:spPr>
        <p:txBody>
          <a:bodyPr wrap="square" lIns="0" tIns="0" rIns="0" bIns="0" rtlCol="0"/>
          <a:lstStyle/>
          <a:p/>
        </p:txBody>
      </p:sp>
      <p:sp>
        <p:nvSpPr>
          <p:cNvPr id="112" name="object 112"/>
          <p:cNvSpPr/>
          <p:nvPr/>
        </p:nvSpPr>
        <p:spPr>
          <a:xfrm>
            <a:off x="1281683" y="7696200"/>
            <a:ext cx="40005" cy="58419"/>
          </a:xfrm>
          <a:custGeom>
            <a:avLst/>
            <a:gdLst/>
            <a:ahLst/>
            <a:cxnLst/>
            <a:rect l="l" t="t" r="r" b="b"/>
            <a:pathLst>
              <a:path w="40005" h="58420">
                <a:moveTo>
                  <a:pt x="39624" y="57912"/>
                </a:moveTo>
                <a:lnTo>
                  <a:pt x="0" y="57912"/>
                </a:lnTo>
                <a:lnTo>
                  <a:pt x="19812" y="0"/>
                </a:lnTo>
                <a:lnTo>
                  <a:pt x="39624" y="57912"/>
                </a:lnTo>
                <a:close/>
              </a:path>
            </a:pathLst>
          </a:custGeom>
          <a:solidFill>
            <a:srgbClr val="000000"/>
          </a:solidFill>
        </p:spPr>
        <p:txBody>
          <a:bodyPr wrap="square" lIns="0" tIns="0" rIns="0" bIns="0" rtlCol="0"/>
          <a:lstStyle/>
          <a:p/>
        </p:txBody>
      </p:sp>
      <p:sp>
        <p:nvSpPr>
          <p:cNvPr id="113" name="object 113"/>
          <p:cNvSpPr/>
          <p:nvPr/>
        </p:nvSpPr>
        <p:spPr>
          <a:xfrm>
            <a:off x="1281683" y="7511796"/>
            <a:ext cx="40005" cy="58419"/>
          </a:xfrm>
          <a:custGeom>
            <a:avLst/>
            <a:gdLst/>
            <a:ahLst/>
            <a:cxnLst/>
            <a:rect l="l" t="t" r="r" b="b"/>
            <a:pathLst>
              <a:path w="40005" h="58420">
                <a:moveTo>
                  <a:pt x="19812" y="57911"/>
                </a:moveTo>
                <a:lnTo>
                  <a:pt x="0" y="0"/>
                </a:lnTo>
                <a:lnTo>
                  <a:pt x="39624" y="0"/>
                </a:lnTo>
                <a:lnTo>
                  <a:pt x="19812" y="57911"/>
                </a:lnTo>
                <a:close/>
              </a:path>
            </a:pathLst>
          </a:custGeom>
          <a:solidFill>
            <a:srgbClr val="000000"/>
          </a:solidFill>
        </p:spPr>
        <p:txBody>
          <a:bodyPr wrap="square" lIns="0" tIns="0" rIns="0" bIns="0" rtlCol="0"/>
          <a:lstStyle/>
          <a:p/>
        </p:txBody>
      </p:sp>
      <p:sp>
        <p:nvSpPr>
          <p:cNvPr id="114" name="object 114"/>
          <p:cNvSpPr/>
          <p:nvPr/>
        </p:nvSpPr>
        <p:spPr>
          <a:xfrm>
            <a:off x="1185672" y="7309104"/>
            <a:ext cx="147955" cy="144780"/>
          </a:xfrm>
          <a:custGeom>
            <a:avLst/>
            <a:gdLst/>
            <a:ahLst/>
            <a:cxnLst/>
            <a:rect l="l" t="t" r="r" b="b"/>
            <a:pathLst>
              <a:path w="147955" h="144779">
                <a:moveTo>
                  <a:pt x="0" y="144780"/>
                </a:moveTo>
                <a:lnTo>
                  <a:pt x="147827" y="144780"/>
                </a:lnTo>
                <a:lnTo>
                  <a:pt x="147827" y="0"/>
                </a:lnTo>
                <a:lnTo>
                  <a:pt x="0" y="0"/>
                </a:lnTo>
                <a:lnTo>
                  <a:pt x="0" y="144780"/>
                </a:lnTo>
                <a:close/>
              </a:path>
            </a:pathLst>
          </a:custGeom>
          <a:solidFill>
            <a:srgbClr val="FFFFFF"/>
          </a:solidFill>
        </p:spPr>
        <p:txBody>
          <a:bodyPr wrap="square" lIns="0" tIns="0" rIns="0" bIns="0" rtlCol="0"/>
          <a:lstStyle/>
          <a:p/>
        </p:txBody>
      </p:sp>
      <p:sp>
        <p:nvSpPr>
          <p:cNvPr id="115" name="object 115"/>
          <p:cNvSpPr txBox="1"/>
          <p:nvPr/>
        </p:nvSpPr>
        <p:spPr>
          <a:xfrm>
            <a:off x="1154665" y="7297826"/>
            <a:ext cx="241935" cy="170180"/>
          </a:xfrm>
          <a:prstGeom prst="rect">
            <a:avLst/>
          </a:prstGeom>
        </p:spPr>
        <p:txBody>
          <a:bodyPr wrap="square" lIns="0" tIns="12065" rIns="0" bIns="0" rtlCol="0" vert="horz">
            <a:spAutoFit/>
          </a:bodyPr>
          <a:lstStyle/>
          <a:p>
            <a:pPr marL="25400">
              <a:lnSpc>
                <a:spcPct val="100000"/>
              </a:lnSpc>
              <a:spcBef>
                <a:spcPts val="95"/>
              </a:spcBef>
            </a:pPr>
            <a:r>
              <a:rPr dirty="0" baseline="5847" sz="1425" spc="-195">
                <a:latin typeface="Cambria"/>
                <a:cs typeface="Cambria"/>
              </a:rPr>
              <a:t>y</a:t>
            </a:r>
            <a:r>
              <a:rPr dirty="0" sz="650" spc="-130">
                <a:latin typeface="Cambria"/>
                <a:cs typeface="Cambria"/>
              </a:rPr>
              <a:t>itfl</a:t>
            </a:r>
            <a:endParaRPr sz="650">
              <a:latin typeface="Cambria"/>
              <a:cs typeface="Cambria"/>
            </a:endParaRPr>
          </a:p>
        </p:txBody>
      </p:sp>
      <p:sp>
        <p:nvSpPr>
          <p:cNvPr id="116" name="object 116"/>
          <p:cNvSpPr/>
          <p:nvPr/>
        </p:nvSpPr>
        <p:spPr>
          <a:xfrm>
            <a:off x="1088136" y="7569707"/>
            <a:ext cx="0" cy="127000"/>
          </a:xfrm>
          <a:custGeom>
            <a:avLst/>
            <a:gdLst/>
            <a:ahLst/>
            <a:cxnLst/>
            <a:rect l="l" t="t" r="r" b="b"/>
            <a:pathLst>
              <a:path w="0" h="127000">
                <a:moveTo>
                  <a:pt x="0" y="126492"/>
                </a:moveTo>
                <a:lnTo>
                  <a:pt x="0" y="0"/>
                </a:lnTo>
              </a:path>
            </a:pathLst>
          </a:custGeom>
          <a:ln w="7620">
            <a:solidFill>
              <a:srgbClr val="000000"/>
            </a:solidFill>
          </a:ln>
        </p:spPr>
        <p:txBody>
          <a:bodyPr wrap="square" lIns="0" tIns="0" rIns="0" bIns="0" rtlCol="0"/>
          <a:lstStyle/>
          <a:p/>
        </p:txBody>
      </p:sp>
      <p:sp>
        <p:nvSpPr>
          <p:cNvPr id="117" name="object 117"/>
          <p:cNvSpPr/>
          <p:nvPr/>
        </p:nvSpPr>
        <p:spPr>
          <a:xfrm>
            <a:off x="4882896" y="7581900"/>
            <a:ext cx="0" cy="127000"/>
          </a:xfrm>
          <a:custGeom>
            <a:avLst/>
            <a:gdLst/>
            <a:ahLst/>
            <a:cxnLst/>
            <a:rect l="l" t="t" r="r" b="b"/>
            <a:pathLst>
              <a:path w="0" h="127000">
                <a:moveTo>
                  <a:pt x="0" y="126492"/>
                </a:moveTo>
                <a:lnTo>
                  <a:pt x="0" y="0"/>
                </a:lnTo>
              </a:path>
            </a:pathLst>
          </a:custGeom>
          <a:ln w="7620">
            <a:solidFill>
              <a:srgbClr val="000000"/>
            </a:solidFill>
          </a:ln>
        </p:spPr>
        <p:txBody>
          <a:bodyPr wrap="square" lIns="0" tIns="0" rIns="0" bIns="0" rtlCol="0"/>
          <a:lstStyle/>
          <a:p/>
        </p:txBody>
      </p:sp>
      <p:sp>
        <p:nvSpPr>
          <p:cNvPr id="118" name="object 118"/>
          <p:cNvSpPr/>
          <p:nvPr/>
        </p:nvSpPr>
        <p:spPr>
          <a:xfrm>
            <a:off x="2636519" y="7671816"/>
            <a:ext cx="227329" cy="0"/>
          </a:xfrm>
          <a:custGeom>
            <a:avLst/>
            <a:gdLst/>
            <a:ahLst/>
            <a:cxnLst/>
            <a:rect l="l" t="t" r="r" b="b"/>
            <a:pathLst>
              <a:path w="227330" h="0">
                <a:moveTo>
                  <a:pt x="0" y="0"/>
                </a:moveTo>
                <a:lnTo>
                  <a:pt x="227076" y="0"/>
                </a:lnTo>
                <a:lnTo>
                  <a:pt x="0" y="0"/>
                </a:lnTo>
                <a:close/>
              </a:path>
            </a:pathLst>
          </a:custGeom>
          <a:ln w="4762">
            <a:solidFill>
              <a:srgbClr val="000000"/>
            </a:solidFill>
          </a:ln>
        </p:spPr>
        <p:txBody>
          <a:bodyPr wrap="square" lIns="0" tIns="0" rIns="0" bIns="0" rtlCol="0"/>
          <a:lstStyle/>
          <a:p/>
        </p:txBody>
      </p:sp>
      <p:sp>
        <p:nvSpPr>
          <p:cNvPr id="119" name="object 119"/>
          <p:cNvSpPr/>
          <p:nvPr/>
        </p:nvSpPr>
        <p:spPr>
          <a:xfrm>
            <a:off x="2636519" y="7569707"/>
            <a:ext cx="228600" cy="0"/>
          </a:xfrm>
          <a:custGeom>
            <a:avLst/>
            <a:gdLst/>
            <a:ahLst/>
            <a:cxnLst/>
            <a:rect l="l" t="t" r="r" b="b"/>
            <a:pathLst>
              <a:path w="228600" h="0">
                <a:moveTo>
                  <a:pt x="0" y="0"/>
                </a:moveTo>
                <a:lnTo>
                  <a:pt x="228600" y="0"/>
                </a:lnTo>
                <a:lnTo>
                  <a:pt x="0" y="0"/>
                </a:lnTo>
                <a:close/>
              </a:path>
            </a:pathLst>
          </a:custGeom>
          <a:ln w="4762">
            <a:solidFill>
              <a:srgbClr val="000000"/>
            </a:solidFill>
          </a:ln>
        </p:spPr>
        <p:txBody>
          <a:bodyPr wrap="square" lIns="0" tIns="0" rIns="0" bIns="0" rtlCol="0"/>
          <a:lstStyle/>
          <a:p/>
        </p:txBody>
      </p:sp>
      <p:sp>
        <p:nvSpPr>
          <p:cNvPr id="120" name="object 120"/>
          <p:cNvSpPr/>
          <p:nvPr/>
        </p:nvSpPr>
        <p:spPr>
          <a:xfrm>
            <a:off x="2750819" y="7725155"/>
            <a:ext cx="0" cy="59690"/>
          </a:xfrm>
          <a:custGeom>
            <a:avLst/>
            <a:gdLst/>
            <a:ahLst/>
            <a:cxnLst/>
            <a:rect l="l" t="t" r="r" b="b"/>
            <a:pathLst>
              <a:path w="0" h="59690">
                <a:moveTo>
                  <a:pt x="0" y="59436"/>
                </a:moveTo>
                <a:lnTo>
                  <a:pt x="0" y="0"/>
                </a:lnTo>
              </a:path>
            </a:pathLst>
          </a:custGeom>
          <a:ln w="4762">
            <a:solidFill>
              <a:srgbClr val="000000"/>
            </a:solidFill>
          </a:ln>
        </p:spPr>
        <p:txBody>
          <a:bodyPr wrap="square" lIns="0" tIns="0" rIns="0" bIns="0" rtlCol="0"/>
          <a:lstStyle/>
          <a:p/>
        </p:txBody>
      </p:sp>
      <p:sp>
        <p:nvSpPr>
          <p:cNvPr id="121" name="object 121"/>
          <p:cNvSpPr/>
          <p:nvPr/>
        </p:nvSpPr>
        <p:spPr>
          <a:xfrm>
            <a:off x="2750819" y="7455407"/>
            <a:ext cx="0" cy="60960"/>
          </a:xfrm>
          <a:custGeom>
            <a:avLst/>
            <a:gdLst/>
            <a:ahLst/>
            <a:cxnLst/>
            <a:rect l="l" t="t" r="r" b="b"/>
            <a:pathLst>
              <a:path w="0" h="60959">
                <a:moveTo>
                  <a:pt x="0" y="0"/>
                </a:moveTo>
                <a:lnTo>
                  <a:pt x="0" y="60960"/>
                </a:lnTo>
              </a:path>
            </a:pathLst>
          </a:custGeom>
          <a:ln w="4762">
            <a:solidFill>
              <a:srgbClr val="000000"/>
            </a:solidFill>
          </a:ln>
        </p:spPr>
        <p:txBody>
          <a:bodyPr wrap="square" lIns="0" tIns="0" rIns="0" bIns="0" rtlCol="0"/>
          <a:lstStyle/>
          <a:p/>
        </p:txBody>
      </p:sp>
      <p:sp>
        <p:nvSpPr>
          <p:cNvPr id="122" name="object 122"/>
          <p:cNvSpPr/>
          <p:nvPr/>
        </p:nvSpPr>
        <p:spPr>
          <a:xfrm>
            <a:off x="2750819" y="7335011"/>
            <a:ext cx="10795" cy="234950"/>
          </a:xfrm>
          <a:custGeom>
            <a:avLst/>
            <a:gdLst/>
            <a:ahLst/>
            <a:cxnLst/>
            <a:rect l="l" t="t" r="r" b="b"/>
            <a:pathLst>
              <a:path w="10794" h="234950">
                <a:moveTo>
                  <a:pt x="10668" y="0"/>
                </a:moveTo>
                <a:lnTo>
                  <a:pt x="0" y="0"/>
                </a:lnTo>
                <a:lnTo>
                  <a:pt x="0" y="234695"/>
                </a:lnTo>
                <a:lnTo>
                  <a:pt x="0" y="0"/>
                </a:lnTo>
                <a:lnTo>
                  <a:pt x="10668" y="0"/>
                </a:lnTo>
              </a:path>
            </a:pathLst>
          </a:custGeom>
          <a:ln w="4762">
            <a:solidFill>
              <a:srgbClr val="000000"/>
            </a:solidFill>
          </a:ln>
        </p:spPr>
        <p:txBody>
          <a:bodyPr wrap="square" lIns="0" tIns="0" rIns="0" bIns="0" rtlCol="0"/>
          <a:lstStyle/>
          <a:p/>
        </p:txBody>
      </p:sp>
      <p:sp>
        <p:nvSpPr>
          <p:cNvPr id="123" name="object 123"/>
          <p:cNvSpPr/>
          <p:nvPr/>
        </p:nvSpPr>
        <p:spPr>
          <a:xfrm>
            <a:off x="2731008" y="7671816"/>
            <a:ext cx="40005" cy="58419"/>
          </a:xfrm>
          <a:custGeom>
            <a:avLst/>
            <a:gdLst/>
            <a:ahLst/>
            <a:cxnLst/>
            <a:rect l="l" t="t" r="r" b="b"/>
            <a:pathLst>
              <a:path w="40005" h="58420">
                <a:moveTo>
                  <a:pt x="39624" y="57912"/>
                </a:moveTo>
                <a:lnTo>
                  <a:pt x="0" y="57912"/>
                </a:lnTo>
                <a:lnTo>
                  <a:pt x="19811" y="0"/>
                </a:lnTo>
                <a:lnTo>
                  <a:pt x="39624" y="57912"/>
                </a:lnTo>
                <a:close/>
              </a:path>
            </a:pathLst>
          </a:custGeom>
          <a:solidFill>
            <a:srgbClr val="000000"/>
          </a:solidFill>
        </p:spPr>
        <p:txBody>
          <a:bodyPr wrap="square" lIns="0" tIns="0" rIns="0" bIns="0" rtlCol="0"/>
          <a:lstStyle/>
          <a:p/>
        </p:txBody>
      </p:sp>
      <p:sp>
        <p:nvSpPr>
          <p:cNvPr id="124" name="object 124"/>
          <p:cNvSpPr/>
          <p:nvPr/>
        </p:nvSpPr>
        <p:spPr>
          <a:xfrm>
            <a:off x="2731008" y="7511796"/>
            <a:ext cx="40005" cy="58419"/>
          </a:xfrm>
          <a:custGeom>
            <a:avLst/>
            <a:gdLst/>
            <a:ahLst/>
            <a:cxnLst/>
            <a:rect l="l" t="t" r="r" b="b"/>
            <a:pathLst>
              <a:path w="40005" h="58420">
                <a:moveTo>
                  <a:pt x="19811" y="57911"/>
                </a:moveTo>
                <a:lnTo>
                  <a:pt x="0" y="0"/>
                </a:lnTo>
                <a:lnTo>
                  <a:pt x="39624" y="0"/>
                </a:lnTo>
                <a:lnTo>
                  <a:pt x="19811" y="57911"/>
                </a:lnTo>
                <a:close/>
              </a:path>
            </a:pathLst>
          </a:custGeom>
          <a:solidFill>
            <a:srgbClr val="000000"/>
          </a:solidFill>
        </p:spPr>
        <p:txBody>
          <a:bodyPr wrap="square" lIns="0" tIns="0" rIns="0" bIns="0" rtlCol="0"/>
          <a:lstStyle/>
          <a:p/>
        </p:txBody>
      </p:sp>
      <p:sp>
        <p:nvSpPr>
          <p:cNvPr id="125" name="object 125"/>
          <p:cNvSpPr/>
          <p:nvPr/>
        </p:nvSpPr>
        <p:spPr>
          <a:xfrm>
            <a:off x="2717292" y="7266432"/>
            <a:ext cx="88900" cy="144780"/>
          </a:xfrm>
          <a:custGeom>
            <a:avLst/>
            <a:gdLst/>
            <a:ahLst/>
            <a:cxnLst/>
            <a:rect l="l" t="t" r="r" b="b"/>
            <a:pathLst>
              <a:path w="88900" h="144779">
                <a:moveTo>
                  <a:pt x="0" y="144780"/>
                </a:moveTo>
                <a:lnTo>
                  <a:pt x="88391" y="144780"/>
                </a:lnTo>
                <a:lnTo>
                  <a:pt x="88391" y="0"/>
                </a:lnTo>
                <a:lnTo>
                  <a:pt x="0" y="0"/>
                </a:lnTo>
                <a:lnTo>
                  <a:pt x="0" y="144780"/>
                </a:lnTo>
                <a:close/>
              </a:path>
            </a:pathLst>
          </a:custGeom>
          <a:solidFill>
            <a:srgbClr val="FFFFFF"/>
          </a:solidFill>
        </p:spPr>
        <p:txBody>
          <a:bodyPr wrap="square" lIns="0" tIns="0" rIns="0" bIns="0" rtlCol="0"/>
          <a:lstStyle/>
          <a:p/>
        </p:txBody>
      </p:sp>
      <p:sp>
        <p:nvSpPr>
          <p:cNvPr id="126" name="object 126"/>
          <p:cNvSpPr txBox="1"/>
          <p:nvPr/>
        </p:nvSpPr>
        <p:spPr>
          <a:xfrm>
            <a:off x="2687774" y="7240090"/>
            <a:ext cx="182245" cy="170180"/>
          </a:xfrm>
          <a:prstGeom prst="rect">
            <a:avLst/>
          </a:prstGeom>
        </p:spPr>
        <p:txBody>
          <a:bodyPr wrap="square" lIns="0" tIns="12065" rIns="0" bIns="0" rtlCol="0" vert="horz">
            <a:spAutoFit/>
          </a:bodyPr>
          <a:lstStyle/>
          <a:p>
            <a:pPr marL="25400">
              <a:lnSpc>
                <a:spcPct val="100000"/>
              </a:lnSpc>
              <a:spcBef>
                <a:spcPts val="95"/>
              </a:spcBef>
            </a:pPr>
            <a:r>
              <a:rPr dirty="0" sz="950" spc="-170">
                <a:latin typeface="Cambria"/>
                <a:cs typeface="Cambria"/>
              </a:rPr>
              <a:t>y</a:t>
            </a:r>
            <a:r>
              <a:rPr dirty="0" baseline="-8547" sz="975" spc="-254">
                <a:latin typeface="Cambria"/>
                <a:cs typeface="Cambria"/>
              </a:rPr>
              <a:t>r</a:t>
            </a:r>
            <a:endParaRPr baseline="-8547" sz="975">
              <a:latin typeface="Cambria"/>
              <a:cs typeface="Cambria"/>
            </a:endParaRPr>
          </a:p>
        </p:txBody>
      </p:sp>
      <p:sp>
        <p:nvSpPr>
          <p:cNvPr id="127" name="object 127"/>
          <p:cNvSpPr/>
          <p:nvPr/>
        </p:nvSpPr>
        <p:spPr>
          <a:xfrm>
            <a:off x="2467356" y="7761732"/>
            <a:ext cx="396240" cy="0"/>
          </a:xfrm>
          <a:custGeom>
            <a:avLst/>
            <a:gdLst/>
            <a:ahLst/>
            <a:cxnLst/>
            <a:rect l="l" t="t" r="r" b="b"/>
            <a:pathLst>
              <a:path w="396239" h="0">
                <a:moveTo>
                  <a:pt x="0" y="0"/>
                </a:moveTo>
                <a:lnTo>
                  <a:pt x="396240" y="0"/>
                </a:lnTo>
                <a:lnTo>
                  <a:pt x="0" y="0"/>
                </a:lnTo>
                <a:close/>
              </a:path>
            </a:pathLst>
          </a:custGeom>
          <a:ln w="4762">
            <a:solidFill>
              <a:srgbClr val="000000"/>
            </a:solidFill>
          </a:ln>
        </p:spPr>
        <p:txBody>
          <a:bodyPr wrap="square" lIns="0" tIns="0" rIns="0" bIns="0" rtlCol="0"/>
          <a:lstStyle/>
          <a:p/>
        </p:txBody>
      </p:sp>
      <p:sp>
        <p:nvSpPr>
          <p:cNvPr id="128" name="object 128"/>
          <p:cNvSpPr/>
          <p:nvPr/>
        </p:nvSpPr>
        <p:spPr>
          <a:xfrm>
            <a:off x="2467356" y="7671816"/>
            <a:ext cx="396240" cy="0"/>
          </a:xfrm>
          <a:custGeom>
            <a:avLst/>
            <a:gdLst/>
            <a:ahLst/>
            <a:cxnLst/>
            <a:rect l="l" t="t" r="r" b="b"/>
            <a:pathLst>
              <a:path w="396239" h="0">
                <a:moveTo>
                  <a:pt x="0" y="0"/>
                </a:moveTo>
                <a:lnTo>
                  <a:pt x="396240" y="0"/>
                </a:lnTo>
                <a:lnTo>
                  <a:pt x="0" y="0"/>
                </a:lnTo>
                <a:close/>
              </a:path>
            </a:pathLst>
          </a:custGeom>
          <a:ln w="4762">
            <a:solidFill>
              <a:srgbClr val="000000"/>
            </a:solidFill>
          </a:ln>
        </p:spPr>
        <p:txBody>
          <a:bodyPr wrap="square" lIns="0" tIns="0" rIns="0" bIns="0" rtlCol="0"/>
          <a:lstStyle/>
          <a:p/>
        </p:txBody>
      </p:sp>
      <p:sp>
        <p:nvSpPr>
          <p:cNvPr id="129" name="object 129"/>
          <p:cNvSpPr/>
          <p:nvPr/>
        </p:nvSpPr>
        <p:spPr>
          <a:xfrm>
            <a:off x="2580132" y="7815071"/>
            <a:ext cx="0" cy="48895"/>
          </a:xfrm>
          <a:custGeom>
            <a:avLst/>
            <a:gdLst/>
            <a:ahLst/>
            <a:cxnLst/>
            <a:rect l="l" t="t" r="r" b="b"/>
            <a:pathLst>
              <a:path w="0" h="48895">
                <a:moveTo>
                  <a:pt x="0" y="0"/>
                </a:moveTo>
                <a:lnTo>
                  <a:pt x="0" y="48768"/>
                </a:lnTo>
              </a:path>
            </a:pathLst>
          </a:custGeom>
          <a:ln w="4762">
            <a:solidFill>
              <a:srgbClr val="000000"/>
            </a:solidFill>
          </a:ln>
        </p:spPr>
        <p:txBody>
          <a:bodyPr wrap="square" lIns="0" tIns="0" rIns="0" bIns="0" rtlCol="0"/>
          <a:lstStyle/>
          <a:p/>
        </p:txBody>
      </p:sp>
      <p:sp>
        <p:nvSpPr>
          <p:cNvPr id="130" name="object 130"/>
          <p:cNvSpPr/>
          <p:nvPr/>
        </p:nvSpPr>
        <p:spPr>
          <a:xfrm>
            <a:off x="2580132" y="7557516"/>
            <a:ext cx="0" cy="60960"/>
          </a:xfrm>
          <a:custGeom>
            <a:avLst/>
            <a:gdLst/>
            <a:ahLst/>
            <a:cxnLst/>
            <a:rect l="l" t="t" r="r" b="b"/>
            <a:pathLst>
              <a:path w="0" h="60959">
                <a:moveTo>
                  <a:pt x="0" y="0"/>
                </a:moveTo>
                <a:lnTo>
                  <a:pt x="0" y="60960"/>
                </a:lnTo>
              </a:path>
            </a:pathLst>
          </a:custGeom>
          <a:ln w="4762">
            <a:solidFill>
              <a:srgbClr val="000000"/>
            </a:solidFill>
          </a:ln>
        </p:spPr>
        <p:txBody>
          <a:bodyPr wrap="square" lIns="0" tIns="0" rIns="0" bIns="0" rtlCol="0"/>
          <a:lstStyle/>
          <a:p/>
        </p:txBody>
      </p:sp>
      <p:sp>
        <p:nvSpPr>
          <p:cNvPr id="131" name="object 131"/>
          <p:cNvSpPr/>
          <p:nvPr/>
        </p:nvSpPr>
        <p:spPr>
          <a:xfrm>
            <a:off x="2538983" y="7761732"/>
            <a:ext cx="41275" cy="172720"/>
          </a:xfrm>
          <a:custGeom>
            <a:avLst/>
            <a:gdLst/>
            <a:ahLst/>
            <a:cxnLst/>
            <a:rect l="l" t="t" r="r" b="b"/>
            <a:pathLst>
              <a:path w="41275" h="172720">
                <a:moveTo>
                  <a:pt x="0" y="172212"/>
                </a:moveTo>
                <a:lnTo>
                  <a:pt x="41148" y="172212"/>
                </a:lnTo>
                <a:lnTo>
                  <a:pt x="41148" y="0"/>
                </a:lnTo>
                <a:lnTo>
                  <a:pt x="41148" y="172212"/>
                </a:lnTo>
                <a:lnTo>
                  <a:pt x="0" y="172212"/>
                </a:lnTo>
              </a:path>
            </a:pathLst>
          </a:custGeom>
          <a:ln w="4762">
            <a:solidFill>
              <a:srgbClr val="000000"/>
            </a:solidFill>
          </a:ln>
        </p:spPr>
        <p:txBody>
          <a:bodyPr wrap="square" lIns="0" tIns="0" rIns="0" bIns="0" rtlCol="0"/>
          <a:lstStyle/>
          <a:p/>
        </p:txBody>
      </p:sp>
      <p:sp>
        <p:nvSpPr>
          <p:cNvPr id="132" name="object 132"/>
          <p:cNvSpPr/>
          <p:nvPr/>
        </p:nvSpPr>
        <p:spPr>
          <a:xfrm>
            <a:off x="2561844" y="7761732"/>
            <a:ext cx="38100" cy="58419"/>
          </a:xfrm>
          <a:custGeom>
            <a:avLst/>
            <a:gdLst/>
            <a:ahLst/>
            <a:cxnLst/>
            <a:rect l="l" t="t" r="r" b="b"/>
            <a:pathLst>
              <a:path w="38100" h="58420">
                <a:moveTo>
                  <a:pt x="38100" y="57912"/>
                </a:moveTo>
                <a:lnTo>
                  <a:pt x="0" y="57912"/>
                </a:lnTo>
                <a:lnTo>
                  <a:pt x="18288" y="0"/>
                </a:lnTo>
                <a:lnTo>
                  <a:pt x="38100" y="57912"/>
                </a:lnTo>
                <a:close/>
              </a:path>
            </a:pathLst>
          </a:custGeom>
          <a:solidFill>
            <a:srgbClr val="000000"/>
          </a:solidFill>
        </p:spPr>
        <p:txBody>
          <a:bodyPr wrap="square" lIns="0" tIns="0" rIns="0" bIns="0" rtlCol="0"/>
          <a:lstStyle/>
          <a:p/>
        </p:txBody>
      </p:sp>
      <p:sp>
        <p:nvSpPr>
          <p:cNvPr id="133" name="object 133"/>
          <p:cNvSpPr/>
          <p:nvPr/>
        </p:nvSpPr>
        <p:spPr>
          <a:xfrm>
            <a:off x="2561844" y="7613904"/>
            <a:ext cx="38100" cy="58419"/>
          </a:xfrm>
          <a:custGeom>
            <a:avLst/>
            <a:gdLst/>
            <a:ahLst/>
            <a:cxnLst/>
            <a:rect l="l" t="t" r="r" b="b"/>
            <a:pathLst>
              <a:path w="38100" h="58420">
                <a:moveTo>
                  <a:pt x="18288" y="57912"/>
                </a:moveTo>
                <a:lnTo>
                  <a:pt x="0" y="0"/>
                </a:lnTo>
                <a:lnTo>
                  <a:pt x="38100" y="0"/>
                </a:lnTo>
                <a:lnTo>
                  <a:pt x="18288" y="57912"/>
                </a:lnTo>
                <a:close/>
              </a:path>
            </a:pathLst>
          </a:custGeom>
          <a:solidFill>
            <a:srgbClr val="000000"/>
          </a:solidFill>
        </p:spPr>
        <p:txBody>
          <a:bodyPr wrap="square" lIns="0" tIns="0" rIns="0" bIns="0" rtlCol="0"/>
          <a:lstStyle/>
          <a:p/>
        </p:txBody>
      </p:sp>
      <p:sp>
        <p:nvSpPr>
          <p:cNvPr id="134" name="object 134"/>
          <p:cNvSpPr/>
          <p:nvPr/>
        </p:nvSpPr>
        <p:spPr>
          <a:xfrm>
            <a:off x="2331720" y="7863840"/>
            <a:ext cx="413384" cy="144780"/>
          </a:xfrm>
          <a:custGeom>
            <a:avLst/>
            <a:gdLst/>
            <a:ahLst/>
            <a:cxnLst/>
            <a:rect l="l" t="t" r="r" b="b"/>
            <a:pathLst>
              <a:path w="413385" h="144779">
                <a:moveTo>
                  <a:pt x="0" y="144780"/>
                </a:moveTo>
                <a:lnTo>
                  <a:pt x="413004" y="144780"/>
                </a:lnTo>
                <a:lnTo>
                  <a:pt x="413004" y="0"/>
                </a:lnTo>
                <a:lnTo>
                  <a:pt x="0" y="0"/>
                </a:lnTo>
                <a:lnTo>
                  <a:pt x="0" y="144780"/>
                </a:lnTo>
                <a:close/>
              </a:path>
            </a:pathLst>
          </a:custGeom>
          <a:solidFill>
            <a:srgbClr val="FFFFFF"/>
          </a:solidFill>
        </p:spPr>
        <p:txBody>
          <a:bodyPr wrap="square" lIns="0" tIns="0" rIns="0" bIns="0" rtlCol="0"/>
          <a:lstStyle/>
          <a:p/>
        </p:txBody>
      </p:sp>
      <p:sp>
        <p:nvSpPr>
          <p:cNvPr id="135" name="object 135"/>
          <p:cNvSpPr txBox="1"/>
          <p:nvPr/>
        </p:nvSpPr>
        <p:spPr>
          <a:xfrm>
            <a:off x="2300736" y="7854114"/>
            <a:ext cx="509905" cy="170180"/>
          </a:xfrm>
          <a:prstGeom prst="rect">
            <a:avLst/>
          </a:prstGeom>
        </p:spPr>
        <p:txBody>
          <a:bodyPr wrap="square" lIns="0" tIns="12065" rIns="0" bIns="0" rtlCol="0" vert="horz">
            <a:spAutoFit/>
          </a:bodyPr>
          <a:lstStyle/>
          <a:p>
            <a:pPr marL="25400">
              <a:lnSpc>
                <a:spcPct val="100000"/>
              </a:lnSpc>
              <a:spcBef>
                <a:spcPts val="95"/>
              </a:spcBef>
            </a:pPr>
            <a:r>
              <a:rPr dirty="0" baseline="5847" sz="1425" spc="-390">
                <a:latin typeface="Cambria"/>
                <a:cs typeface="Cambria"/>
              </a:rPr>
              <a:t>F</a:t>
            </a:r>
            <a:r>
              <a:rPr dirty="0" sz="650" spc="-260">
                <a:latin typeface="Cambria"/>
                <a:cs typeface="Cambria"/>
              </a:rPr>
              <a:t>o</a:t>
            </a:r>
            <a:r>
              <a:rPr dirty="0" baseline="5847" sz="1425" spc="-390" i="1">
                <a:latin typeface="Georgia"/>
                <a:cs typeface="Georgia"/>
              </a:rPr>
              <a:t>D</a:t>
            </a:r>
            <a:r>
              <a:rPr dirty="0" sz="650" spc="-260">
                <a:latin typeface="Cambria"/>
                <a:cs typeface="Cambria"/>
              </a:rPr>
              <a:t>camber</a:t>
            </a:r>
            <a:endParaRPr sz="650">
              <a:latin typeface="Cambria"/>
              <a:cs typeface="Cambria"/>
            </a:endParaRPr>
          </a:p>
        </p:txBody>
      </p:sp>
      <p:sp>
        <p:nvSpPr>
          <p:cNvPr id="136" name="object 136"/>
          <p:cNvSpPr/>
          <p:nvPr/>
        </p:nvSpPr>
        <p:spPr>
          <a:xfrm>
            <a:off x="800100" y="7758684"/>
            <a:ext cx="4427220" cy="7620"/>
          </a:xfrm>
          <a:custGeom>
            <a:avLst/>
            <a:gdLst/>
            <a:ahLst/>
            <a:cxnLst/>
            <a:rect l="l" t="t" r="r" b="b"/>
            <a:pathLst>
              <a:path w="4427220" h="7620">
                <a:moveTo>
                  <a:pt x="13716" y="7619"/>
                </a:moveTo>
                <a:lnTo>
                  <a:pt x="1524" y="7619"/>
                </a:lnTo>
                <a:lnTo>
                  <a:pt x="0" y="4571"/>
                </a:lnTo>
                <a:lnTo>
                  <a:pt x="0" y="1523"/>
                </a:lnTo>
                <a:lnTo>
                  <a:pt x="1524" y="0"/>
                </a:lnTo>
                <a:lnTo>
                  <a:pt x="13716" y="0"/>
                </a:lnTo>
                <a:lnTo>
                  <a:pt x="15239" y="1523"/>
                </a:lnTo>
                <a:lnTo>
                  <a:pt x="15239" y="4571"/>
                </a:lnTo>
                <a:lnTo>
                  <a:pt x="13716" y="7619"/>
                </a:lnTo>
                <a:close/>
              </a:path>
              <a:path w="4427220" h="7620">
                <a:moveTo>
                  <a:pt x="35052" y="7619"/>
                </a:moveTo>
                <a:lnTo>
                  <a:pt x="22860" y="7619"/>
                </a:lnTo>
                <a:lnTo>
                  <a:pt x="21335" y="4571"/>
                </a:lnTo>
                <a:lnTo>
                  <a:pt x="21335" y="1523"/>
                </a:lnTo>
                <a:lnTo>
                  <a:pt x="22860" y="0"/>
                </a:lnTo>
                <a:lnTo>
                  <a:pt x="35052" y="0"/>
                </a:lnTo>
                <a:lnTo>
                  <a:pt x="36575" y="1523"/>
                </a:lnTo>
                <a:lnTo>
                  <a:pt x="36575" y="4571"/>
                </a:lnTo>
                <a:lnTo>
                  <a:pt x="35052" y="7619"/>
                </a:lnTo>
                <a:close/>
              </a:path>
              <a:path w="4427220" h="7620">
                <a:moveTo>
                  <a:pt x="56387" y="7619"/>
                </a:moveTo>
                <a:lnTo>
                  <a:pt x="44195" y="7619"/>
                </a:lnTo>
                <a:lnTo>
                  <a:pt x="42672" y="4571"/>
                </a:lnTo>
                <a:lnTo>
                  <a:pt x="42672" y="1523"/>
                </a:lnTo>
                <a:lnTo>
                  <a:pt x="44195" y="0"/>
                </a:lnTo>
                <a:lnTo>
                  <a:pt x="56387" y="0"/>
                </a:lnTo>
                <a:lnTo>
                  <a:pt x="57912" y="1523"/>
                </a:lnTo>
                <a:lnTo>
                  <a:pt x="57912" y="4571"/>
                </a:lnTo>
                <a:lnTo>
                  <a:pt x="56387" y="7619"/>
                </a:lnTo>
                <a:close/>
              </a:path>
              <a:path w="4427220" h="7620">
                <a:moveTo>
                  <a:pt x="77724" y="7619"/>
                </a:moveTo>
                <a:lnTo>
                  <a:pt x="65531" y="7619"/>
                </a:lnTo>
                <a:lnTo>
                  <a:pt x="64008" y="4571"/>
                </a:lnTo>
                <a:lnTo>
                  <a:pt x="64008" y="1523"/>
                </a:lnTo>
                <a:lnTo>
                  <a:pt x="65531" y="0"/>
                </a:lnTo>
                <a:lnTo>
                  <a:pt x="77724" y="0"/>
                </a:lnTo>
                <a:lnTo>
                  <a:pt x="79248" y="1523"/>
                </a:lnTo>
                <a:lnTo>
                  <a:pt x="79248" y="4571"/>
                </a:lnTo>
                <a:lnTo>
                  <a:pt x="77724" y="7619"/>
                </a:lnTo>
                <a:close/>
              </a:path>
              <a:path w="4427220" h="7620">
                <a:moveTo>
                  <a:pt x="99060" y="7619"/>
                </a:moveTo>
                <a:lnTo>
                  <a:pt x="86868" y="7619"/>
                </a:lnTo>
                <a:lnTo>
                  <a:pt x="85343" y="4571"/>
                </a:lnTo>
                <a:lnTo>
                  <a:pt x="85343" y="1523"/>
                </a:lnTo>
                <a:lnTo>
                  <a:pt x="86868" y="0"/>
                </a:lnTo>
                <a:lnTo>
                  <a:pt x="99060" y="0"/>
                </a:lnTo>
                <a:lnTo>
                  <a:pt x="100583" y="1523"/>
                </a:lnTo>
                <a:lnTo>
                  <a:pt x="100583" y="4571"/>
                </a:lnTo>
                <a:lnTo>
                  <a:pt x="99060" y="7619"/>
                </a:lnTo>
                <a:close/>
              </a:path>
              <a:path w="4427220" h="7620">
                <a:moveTo>
                  <a:pt x="120395" y="7619"/>
                </a:moveTo>
                <a:lnTo>
                  <a:pt x="108204" y="7619"/>
                </a:lnTo>
                <a:lnTo>
                  <a:pt x="106679" y="4571"/>
                </a:lnTo>
                <a:lnTo>
                  <a:pt x="106679" y="1523"/>
                </a:lnTo>
                <a:lnTo>
                  <a:pt x="108204" y="0"/>
                </a:lnTo>
                <a:lnTo>
                  <a:pt x="120395" y="0"/>
                </a:lnTo>
                <a:lnTo>
                  <a:pt x="121920" y="1523"/>
                </a:lnTo>
                <a:lnTo>
                  <a:pt x="121920" y="4571"/>
                </a:lnTo>
                <a:lnTo>
                  <a:pt x="120395" y="7619"/>
                </a:lnTo>
                <a:close/>
              </a:path>
              <a:path w="4427220" h="7620">
                <a:moveTo>
                  <a:pt x="141731" y="7619"/>
                </a:moveTo>
                <a:lnTo>
                  <a:pt x="129539" y="7619"/>
                </a:lnTo>
                <a:lnTo>
                  <a:pt x="128016" y="4571"/>
                </a:lnTo>
                <a:lnTo>
                  <a:pt x="128016" y="1523"/>
                </a:lnTo>
                <a:lnTo>
                  <a:pt x="129539" y="0"/>
                </a:lnTo>
                <a:lnTo>
                  <a:pt x="141731" y="0"/>
                </a:lnTo>
                <a:lnTo>
                  <a:pt x="143256" y="1523"/>
                </a:lnTo>
                <a:lnTo>
                  <a:pt x="143256" y="4571"/>
                </a:lnTo>
                <a:lnTo>
                  <a:pt x="141731" y="7619"/>
                </a:lnTo>
                <a:close/>
              </a:path>
              <a:path w="4427220" h="7620">
                <a:moveTo>
                  <a:pt x="163068" y="7619"/>
                </a:moveTo>
                <a:lnTo>
                  <a:pt x="150875" y="7619"/>
                </a:lnTo>
                <a:lnTo>
                  <a:pt x="149352" y="4571"/>
                </a:lnTo>
                <a:lnTo>
                  <a:pt x="149352" y="1523"/>
                </a:lnTo>
                <a:lnTo>
                  <a:pt x="150875" y="0"/>
                </a:lnTo>
                <a:lnTo>
                  <a:pt x="163068" y="0"/>
                </a:lnTo>
                <a:lnTo>
                  <a:pt x="164591" y="1523"/>
                </a:lnTo>
                <a:lnTo>
                  <a:pt x="164591" y="4571"/>
                </a:lnTo>
                <a:lnTo>
                  <a:pt x="163068" y="7619"/>
                </a:lnTo>
                <a:close/>
              </a:path>
              <a:path w="4427220" h="7620">
                <a:moveTo>
                  <a:pt x="184404" y="7619"/>
                </a:moveTo>
                <a:lnTo>
                  <a:pt x="172212" y="7619"/>
                </a:lnTo>
                <a:lnTo>
                  <a:pt x="170687" y="4571"/>
                </a:lnTo>
                <a:lnTo>
                  <a:pt x="170687" y="1523"/>
                </a:lnTo>
                <a:lnTo>
                  <a:pt x="172212" y="0"/>
                </a:lnTo>
                <a:lnTo>
                  <a:pt x="184404" y="0"/>
                </a:lnTo>
                <a:lnTo>
                  <a:pt x="185927" y="1523"/>
                </a:lnTo>
                <a:lnTo>
                  <a:pt x="185927" y="4571"/>
                </a:lnTo>
                <a:lnTo>
                  <a:pt x="184404" y="7619"/>
                </a:lnTo>
                <a:close/>
              </a:path>
              <a:path w="4427220" h="7620">
                <a:moveTo>
                  <a:pt x="205739" y="7619"/>
                </a:moveTo>
                <a:lnTo>
                  <a:pt x="193548" y="7619"/>
                </a:lnTo>
                <a:lnTo>
                  <a:pt x="192024" y="4571"/>
                </a:lnTo>
                <a:lnTo>
                  <a:pt x="192024" y="1523"/>
                </a:lnTo>
                <a:lnTo>
                  <a:pt x="193548" y="0"/>
                </a:lnTo>
                <a:lnTo>
                  <a:pt x="205739" y="0"/>
                </a:lnTo>
                <a:lnTo>
                  <a:pt x="207264" y="1523"/>
                </a:lnTo>
                <a:lnTo>
                  <a:pt x="207264" y="4571"/>
                </a:lnTo>
                <a:lnTo>
                  <a:pt x="205739" y="7619"/>
                </a:lnTo>
                <a:close/>
              </a:path>
              <a:path w="4427220" h="7620">
                <a:moveTo>
                  <a:pt x="227075" y="7619"/>
                </a:moveTo>
                <a:lnTo>
                  <a:pt x="214883" y="7619"/>
                </a:lnTo>
                <a:lnTo>
                  <a:pt x="213360" y="4571"/>
                </a:lnTo>
                <a:lnTo>
                  <a:pt x="213360" y="1523"/>
                </a:lnTo>
                <a:lnTo>
                  <a:pt x="214883" y="0"/>
                </a:lnTo>
                <a:lnTo>
                  <a:pt x="227075" y="0"/>
                </a:lnTo>
                <a:lnTo>
                  <a:pt x="228600" y="1523"/>
                </a:lnTo>
                <a:lnTo>
                  <a:pt x="228600" y="4571"/>
                </a:lnTo>
                <a:lnTo>
                  <a:pt x="227075" y="7619"/>
                </a:lnTo>
                <a:close/>
              </a:path>
              <a:path w="4427220" h="7620">
                <a:moveTo>
                  <a:pt x="248412" y="7619"/>
                </a:moveTo>
                <a:lnTo>
                  <a:pt x="236220" y="7619"/>
                </a:lnTo>
                <a:lnTo>
                  <a:pt x="234695" y="4571"/>
                </a:lnTo>
                <a:lnTo>
                  <a:pt x="234695" y="1523"/>
                </a:lnTo>
                <a:lnTo>
                  <a:pt x="236220" y="0"/>
                </a:lnTo>
                <a:lnTo>
                  <a:pt x="248412" y="0"/>
                </a:lnTo>
                <a:lnTo>
                  <a:pt x="249935" y="1523"/>
                </a:lnTo>
                <a:lnTo>
                  <a:pt x="249935" y="4571"/>
                </a:lnTo>
                <a:lnTo>
                  <a:pt x="248412" y="7619"/>
                </a:lnTo>
                <a:close/>
              </a:path>
              <a:path w="4427220" h="7620">
                <a:moveTo>
                  <a:pt x="269748" y="7619"/>
                </a:moveTo>
                <a:lnTo>
                  <a:pt x="257556" y="7619"/>
                </a:lnTo>
                <a:lnTo>
                  <a:pt x="256031" y="4571"/>
                </a:lnTo>
                <a:lnTo>
                  <a:pt x="256031" y="1523"/>
                </a:lnTo>
                <a:lnTo>
                  <a:pt x="257556" y="0"/>
                </a:lnTo>
                <a:lnTo>
                  <a:pt x="269748" y="0"/>
                </a:lnTo>
                <a:lnTo>
                  <a:pt x="271272" y="1523"/>
                </a:lnTo>
                <a:lnTo>
                  <a:pt x="271272" y="4571"/>
                </a:lnTo>
                <a:lnTo>
                  <a:pt x="269748" y="7619"/>
                </a:lnTo>
                <a:close/>
              </a:path>
              <a:path w="4427220" h="7620">
                <a:moveTo>
                  <a:pt x="291083" y="7619"/>
                </a:moveTo>
                <a:lnTo>
                  <a:pt x="278891" y="7619"/>
                </a:lnTo>
                <a:lnTo>
                  <a:pt x="277368" y="4571"/>
                </a:lnTo>
                <a:lnTo>
                  <a:pt x="277368" y="1523"/>
                </a:lnTo>
                <a:lnTo>
                  <a:pt x="278891" y="0"/>
                </a:lnTo>
                <a:lnTo>
                  <a:pt x="291083" y="0"/>
                </a:lnTo>
                <a:lnTo>
                  <a:pt x="292608" y="1523"/>
                </a:lnTo>
                <a:lnTo>
                  <a:pt x="292608" y="4571"/>
                </a:lnTo>
                <a:lnTo>
                  <a:pt x="291083" y="7619"/>
                </a:lnTo>
                <a:close/>
              </a:path>
              <a:path w="4427220" h="7620">
                <a:moveTo>
                  <a:pt x="312420" y="7619"/>
                </a:moveTo>
                <a:lnTo>
                  <a:pt x="300227" y="7619"/>
                </a:lnTo>
                <a:lnTo>
                  <a:pt x="298704" y="4571"/>
                </a:lnTo>
                <a:lnTo>
                  <a:pt x="298704" y="1523"/>
                </a:lnTo>
                <a:lnTo>
                  <a:pt x="300227" y="0"/>
                </a:lnTo>
                <a:lnTo>
                  <a:pt x="312420" y="0"/>
                </a:lnTo>
                <a:lnTo>
                  <a:pt x="313943" y="1523"/>
                </a:lnTo>
                <a:lnTo>
                  <a:pt x="313943" y="4571"/>
                </a:lnTo>
                <a:lnTo>
                  <a:pt x="312420" y="7619"/>
                </a:lnTo>
                <a:close/>
              </a:path>
              <a:path w="4427220" h="7620">
                <a:moveTo>
                  <a:pt x="333756" y="7619"/>
                </a:moveTo>
                <a:lnTo>
                  <a:pt x="321564" y="7619"/>
                </a:lnTo>
                <a:lnTo>
                  <a:pt x="320039" y="4571"/>
                </a:lnTo>
                <a:lnTo>
                  <a:pt x="320039" y="1523"/>
                </a:lnTo>
                <a:lnTo>
                  <a:pt x="321564" y="0"/>
                </a:lnTo>
                <a:lnTo>
                  <a:pt x="333756" y="0"/>
                </a:lnTo>
                <a:lnTo>
                  <a:pt x="335279" y="1523"/>
                </a:lnTo>
                <a:lnTo>
                  <a:pt x="335279" y="4571"/>
                </a:lnTo>
                <a:lnTo>
                  <a:pt x="333756" y="7619"/>
                </a:lnTo>
                <a:close/>
              </a:path>
              <a:path w="4427220" h="7620">
                <a:moveTo>
                  <a:pt x="355092" y="7619"/>
                </a:moveTo>
                <a:lnTo>
                  <a:pt x="342900" y="7619"/>
                </a:lnTo>
                <a:lnTo>
                  <a:pt x="341375" y="4571"/>
                </a:lnTo>
                <a:lnTo>
                  <a:pt x="341375" y="1523"/>
                </a:lnTo>
                <a:lnTo>
                  <a:pt x="342900" y="0"/>
                </a:lnTo>
                <a:lnTo>
                  <a:pt x="355092" y="0"/>
                </a:lnTo>
                <a:lnTo>
                  <a:pt x="356616" y="1523"/>
                </a:lnTo>
                <a:lnTo>
                  <a:pt x="356616" y="4571"/>
                </a:lnTo>
                <a:lnTo>
                  <a:pt x="355092" y="7619"/>
                </a:lnTo>
                <a:close/>
              </a:path>
              <a:path w="4427220" h="7620">
                <a:moveTo>
                  <a:pt x="376427" y="7619"/>
                </a:moveTo>
                <a:lnTo>
                  <a:pt x="364235" y="7619"/>
                </a:lnTo>
                <a:lnTo>
                  <a:pt x="362712" y="4571"/>
                </a:lnTo>
                <a:lnTo>
                  <a:pt x="362712" y="1523"/>
                </a:lnTo>
                <a:lnTo>
                  <a:pt x="364235" y="0"/>
                </a:lnTo>
                <a:lnTo>
                  <a:pt x="376427" y="0"/>
                </a:lnTo>
                <a:lnTo>
                  <a:pt x="377952" y="1523"/>
                </a:lnTo>
                <a:lnTo>
                  <a:pt x="377952" y="4571"/>
                </a:lnTo>
                <a:lnTo>
                  <a:pt x="376427" y="7619"/>
                </a:lnTo>
                <a:close/>
              </a:path>
              <a:path w="4427220" h="7620">
                <a:moveTo>
                  <a:pt x="397764" y="7619"/>
                </a:moveTo>
                <a:lnTo>
                  <a:pt x="385572" y="7619"/>
                </a:lnTo>
                <a:lnTo>
                  <a:pt x="384048" y="4571"/>
                </a:lnTo>
                <a:lnTo>
                  <a:pt x="384048" y="1523"/>
                </a:lnTo>
                <a:lnTo>
                  <a:pt x="385572" y="0"/>
                </a:lnTo>
                <a:lnTo>
                  <a:pt x="397764" y="0"/>
                </a:lnTo>
                <a:lnTo>
                  <a:pt x="399287" y="1523"/>
                </a:lnTo>
                <a:lnTo>
                  <a:pt x="399287" y="4571"/>
                </a:lnTo>
                <a:lnTo>
                  <a:pt x="397764" y="7619"/>
                </a:lnTo>
                <a:close/>
              </a:path>
              <a:path w="4427220" h="7620">
                <a:moveTo>
                  <a:pt x="419100" y="7619"/>
                </a:moveTo>
                <a:lnTo>
                  <a:pt x="406908" y="7619"/>
                </a:lnTo>
                <a:lnTo>
                  <a:pt x="405383" y="4571"/>
                </a:lnTo>
                <a:lnTo>
                  <a:pt x="405383" y="1523"/>
                </a:lnTo>
                <a:lnTo>
                  <a:pt x="406908" y="0"/>
                </a:lnTo>
                <a:lnTo>
                  <a:pt x="419100" y="0"/>
                </a:lnTo>
                <a:lnTo>
                  <a:pt x="420624" y="1523"/>
                </a:lnTo>
                <a:lnTo>
                  <a:pt x="420624" y="4571"/>
                </a:lnTo>
                <a:lnTo>
                  <a:pt x="419100" y="7619"/>
                </a:lnTo>
                <a:close/>
              </a:path>
              <a:path w="4427220" h="7620">
                <a:moveTo>
                  <a:pt x="438912" y="7619"/>
                </a:moveTo>
                <a:lnTo>
                  <a:pt x="428244" y="7619"/>
                </a:lnTo>
                <a:lnTo>
                  <a:pt x="426720" y="4571"/>
                </a:lnTo>
                <a:lnTo>
                  <a:pt x="426720" y="1523"/>
                </a:lnTo>
                <a:lnTo>
                  <a:pt x="428244" y="0"/>
                </a:lnTo>
                <a:lnTo>
                  <a:pt x="438912" y="0"/>
                </a:lnTo>
                <a:lnTo>
                  <a:pt x="441959" y="1523"/>
                </a:lnTo>
                <a:lnTo>
                  <a:pt x="441959" y="4571"/>
                </a:lnTo>
                <a:lnTo>
                  <a:pt x="438912" y="7619"/>
                </a:lnTo>
                <a:close/>
              </a:path>
              <a:path w="4427220" h="7620">
                <a:moveTo>
                  <a:pt x="460248" y="7619"/>
                </a:moveTo>
                <a:lnTo>
                  <a:pt x="449579" y="7619"/>
                </a:lnTo>
                <a:lnTo>
                  <a:pt x="448055" y="4571"/>
                </a:lnTo>
                <a:lnTo>
                  <a:pt x="448055" y="1523"/>
                </a:lnTo>
                <a:lnTo>
                  <a:pt x="449579" y="0"/>
                </a:lnTo>
                <a:lnTo>
                  <a:pt x="460248" y="0"/>
                </a:lnTo>
                <a:lnTo>
                  <a:pt x="463296" y="1523"/>
                </a:lnTo>
                <a:lnTo>
                  <a:pt x="463296" y="4571"/>
                </a:lnTo>
                <a:lnTo>
                  <a:pt x="460248" y="7619"/>
                </a:lnTo>
                <a:close/>
              </a:path>
              <a:path w="4427220" h="7620">
                <a:moveTo>
                  <a:pt x="481583" y="7619"/>
                </a:moveTo>
                <a:lnTo>
                  <a:pt x="470916" y="7619"/>
                </a:lnTo>
                <a:lnTo>
                  <a:pt x="469392" y="4571"/>
                </a:lnTo>
                <a:lnTo>
                  <a:pt x="469392" y="1523"/>
                </a:lnTo>
                <a:lnTo>
                  <a:pt x="470916" y="0"/>
                </a:lnTo>
                <a:lnTo>
                  <a:pt x="481583" y="0"/>
                </a:lnTo>
                <a:lnTo>
                  <a:pt x="484632" y="1523"/>
                </a:lnTo>
                <a:lnTo>
                  <a:pt x="484632" y="4571"/>
                </a:lnTo>
                <a:lnTo>
                  <a:pt x="481583" y="7619"/>
                </a:lnTo>
                <a:close/>
              </a:path>
              <a:path w="4427220" h="7620">
                <a:moveTo>
                  <a:pt x="502920" y="7619"/>
                </a:moveTo>
                <a:lnTo>
                  <a:pt x="492251" y="7619"/>
                </a:lnTo>
                <a:lnTo>
                  <a:pt x="490728" y="4571"/>
                </a:lnTo>
                <a:lnTo>
                  <a:pt x="490728" y="1523"/>
                </a:lnTo>
                <a:lnTo>
                  <a:pt x="492251" y="0"/>
                </a:lnTo>
                <a:lnTo>
                  <a:pt x="502920" y="0"/>
                </a:lnTo>
                <a:lnTo>
                  <a:pt x="505967" y="1523"/>
                </a:lnTo>
                <a:lnTo>
                  <a:pt x="505967" y="4571"/>
                </a:lnTo>
                <a:lnTo>
                  <a:pt x="502920" y="7619"/>
                </a:lnTo>
                <a:close/>
              </a:path>
              <a:path w="4427220" h="7620">
                <a:moveTo>
                  <a:pt x="524255" y="7619"/>
                </a:moveTo>
                <a:lnTo>
                  <a:pt x="513587" y="7619"/>
                </a:lnTo>
                <a:lnTo>
                  <a:pt x="512063" y="4571"/>
                </a:lnTo>
                <a:lnTo>
                  <a:pt x="512063" y="1523"/>
                </a:lnTo>
                <a:lnTo>
                  <a:pt x="513587" y="0"/>
                </a:lnTo>
                <a:lnTo>
                  <a:pt x="524255" y="0"/>
                </a:lnTo>
                <a:lnTo>
                  <a:pt x="525779" y="1523"/>
                </a:lnTo>
                <a:lnTo>
                  <a:pt x="525779" y="4571"/>
                </a:lnTo>
                <a:lnTo>
                  <a:pt x="524255" y="7619"/>
                </a:lnTo>
                <a:close/>
              </a:path>
              <a:path w="4427220" h="7620">
                <a:moveTo>
                  <a:pt x="545592" y="7619"/>
                </a:moveTo>
                <a:lnTo>
                  <a:pt x="534924" y="7619"/>
                </a:lnTo>
                <a:lnTo>
                  <a:pt x="533400" y="4571"/>
                </a:lnTo>
                <a:lnTo>
                  <a:pt x="533400" y="1523"/>
                </a:lnTo>
                <a:lnTo>
                  <a:pt x="534924" y="0"/>
                </a:lnTo>
                <a:lnTo>
                  <a:pt x="545592" y="0"/>
                </a:lnTo>
                <a:lnTo>
                  <a:pt x="547116" y="1523"/>
                </a:lnTo>
                <a:lnTo>
                  <a:pt x="547116" y="4571"/>
                </a:lnTo>
                <a:lnTo>
                  <a:pt x="545592" y="7619"/>
                </a:lnTo>
                <a:close/>
              </a:path>
              <a:path w="4427220" h="7620">
                <a:moveTo>
                  <a:pt x="566928" y="7619"/>
                </a:moveTo>
                <a:lnTo>
                  <a:pt x="556259" y="7619"/>
                </a:lnTo>
                <a:lnTo>
                  <a:pt x="554736" y="4571"/>
                </a:lnTo>
                <a:lnTo>
                  <a:pt x="554736" y="1523"/>
                </a:lnTo>
                <a:lnTo>
                  <a:pt x="556259" y="0"/>
                </a:lnTo>
                <a:lnTo>
                  <a:pt x="566928" y="0"/>
                </a:lnTo>
                <a:lnTo>
                  <a:pt x="568451" y="1523"/>
                </a:lnTo>
                <a:lnTo>
                  <a:pt x="568451" y="4571"/>
                </a:lnTo>
                <a:lnTo>
                  <a:pt x="566928" y="7619"/>
                </a:lnTo>
                <a:close/>
              </a:path>
              <a:path w="4427220" h="7620">
                <a:moveTo>
                  <a:pt x="588263" y="7619"/>
                </a:moveTo>
                <a:lnTo>
                  <a:pt x="577596" y="7619"/>
                </a:lnTo>
                <a:lnTo>
                  <a:pt x="576071" y="4571"/>
                </a:lnTo>
                <a:lnTo>
                  <a:pt x="576071" y="1523"/>
                </a:lnTo>
                <a:lnTo>
                  <a:pt x="577596" y="0"/>
                </a:lnTo>
                <a:lnTo>
                  <a:pt x="588263" y="0"/>
                </a:lnTo>
                <a:lnTo>
                  <a:pt x="589787" y="1523"/>
                </a:lnTo>
                <a:lnTo>
                  <a:pt x="589787" y="4571"/>
                </a:lnTo>
                <a:lnTo>
                  <a:pt x="588263" y="7619"/>
                </a:lnTo>
                <a:close/>
              </a:path>
              <a:path w="4427220" h="7620">
                <a:moveTo>
                  <a:pt x="609600" y="7619"/>
                </a:moveTo>
                <a:lnTo>
                  <a:pt x="598932" y="7619"/>
                </a:lnTo>
                <a:lnTo>
                  <a:pt x="597408" y="4571"/>
                </a:lnTo>
                <a:lnTo>
                  <a:pt x="597408" y="1523"/>
                </a:lnTo>
                <a:lnTo>
                  <a:pt x="598932" y="0"/>
                </a:lnTo>
                <a:lnTo>
                  <a:pt x="609600" y="0"/>
                </a:lnTo>
                <a:lnTo>
                  <a:pt x="611124" y="1523"/>
                </a:lnTo>
                <a:lnTo>
                  <a:pt x="611124" y="4571"/>
                </a:lnTo>
                <a:lnTo>
                  <a:pt x="609600" y="7619"/>
                </a:lnTo>
                <a:close/>
              </a:path>
              <a:path w="4427220" h="7620">
                <a:moveTo>
                  <a:pt x="630936" y="7619"/>
                </a:moveTo>
                <a:lnTo>
                  <a:pt x="620267" y="7619"/>
                </a:lnTo>
                <a:lnTo>
                  <a:pt x="618744" y="4571"/>
                </a:lnTo>
                <a:lnTo>
                  <a:pt x="618744" y="1523"/>
                </a:lnTo>
                <a:lnTo>
                  <a:pt x="620267" y="0"/>
                </a:lnTo>
                <a:lnTo>
                  <a:pt x="630936" y="0"/>
                </a:lnTo>
                <a:lnTo>
                  <a:pt x="632459" y="1523"/>
                </a:lnTo>
                <a:lnTo>
                  <a:pt x="632459" y="4571"/>
                </a:lnTo>
                <a:lnTo>
                  <a:pt x="630936" y="7619"/>
                </a:lnTo>
                <a:close/>
              </a:path>
              <a:path w="4427220" h="7620">
                <a:moveTo>
                  <a:pt x="652271" y="7619"/>
                </a:moveTo>
                <a:lnTo>
                  <a:pt x="641604" y="7619"/>
                </a:lnTo>
                <a:lnTo>
                  <a:pt x="640079" y="4571"/>
                </a:lnTo>
                <a:lnTo>
                  <a:pt x="640079" y="1523"/>
                </a:lnTo>
                <a:lnTo>
                  <a:pt x="641604" y="0"/>
                </a:lnTo>
                <a:lnTo>
                  <a:pt x="652271" y="0"/>
                </a:lnTo>
                <a:lnTo>
                  <a:pt x="653796" y="1523"/>
                </a:lnTo>
                <a:lnTo>
                  <a:pt x="653796" y="4571"/>
                </a:lnTo>
                <a:lnTo>
                  <a:pt x="652271" y="7619"/>
                </a:lnTo>
                <a:close/>
              </a:path>
              <a:path w="4427220" h="7620">
                <a:moveTo>
                  <a:pt x="673608" y="7619"/>
                </a:moveTo>
                <a:lnTo>
                  <a:pt x="662940" y="7619"/>
                </a:lnTo>
                <a:lnTo>
                  <a:pt x="661416" y="4571"/>
                </a:lnTo>
                <a:lnTo>
                  <a:pt x="661416" y="1523"/>
                </a:lnTo>
                <a:lnTo>
                  <a:pt x="662940" y="0"/>
                </a:lnTo>
                <a:lnTo>
                  <a:pt x="673608" y="0"/>
                </a:lnTo>
                <a:lnTo>
                  <a:pt x="675132" y="1523"/>
                </a:lnTo>
                <a:lnTo>
                  <a:pt x="675132" y="4571"/>
                </a:lnTo>
                <a:lnTo>
                  <a:pt x="673608" y="7619"/>
                </a:lnTo>
                <a:close/>
              </a:path>
              <a:path w="4427220" h="7620">
                <a:moveTo>
                  <a:pt x="694944" y="7619"/>
                </a:moveTo>
                <a:lnTo>
                  <a:pt x="684275" y="7619"/>
                </a:lnTo>
                <a:lnTo>
                  <a:pt x="682751" y="4571"/>
                </a:lnTo>
                <a:lnTo>
                  <a:pt x="682751" y="1523"/>
                </a:lnTo>
                <a:lnTo>
                  <a:pt x="684275" y="0"/>
                </a:lnTo>
                <a:lnTo>
                  <a:pt x="694944" y="0"/>
                </a:lnTo>
                <a:lnTo>
                  <a:pt x="696467" y="1523"/>
                </a:lnTo>
                <a:lnTo>
                  <a:pt x="696467" y="4571"/>
                </a:lnTo>
                <a:lnTo>
                  <a:pt x="694944" y="7619"/>
                </a:lnTo>
                <a:close/>
              </a:path>
              <a:path w="4427220" h="7620">
                <a:moveTo>
                  <a:pt x="716279" y="7619"/>
                </a:moveTo>
                <a:lnTo>
                  <a:pt x="705612" y="7619"/>
                </a:lnTo>
                <a:lnTo>
                  <a:pt x="704088" y="4571"/>
                </a:lnTo>
                <a:lnTo>
                  <a:pt x="704088" y="1523"/>
                </a:lnTo>
                <a:lnTo>
                  <a:pt x="705612" y="0"/>
                </a:lnTo>
                <a:lnTo>
                  <a:pt x="716279" y="0"/>
                </a:lnTo>
                <a:lnTo>
                  <a:pt x="717804" y="1523"/>
                </a:lnTo>
                <a:lnTo>
                  <a:pt x="717804" y="4571"/>
                </a:lnTo>
                <a:lnTo>
                  <a:pt x="716279" y="7619"/>
                </a:lnTo>
                <a:close/>
              </a:path>
              <a:path w="4427220" h="7620">
                <a:moveTo>
                  <a:pt x="737616" y="7619"/>
                </a:moveTo>
                <a:lnTo>
                  <a:pt x="726948" y="7619"/>
                </a:lnTo>
                <a:lnTo>
                  <a:pt x="725424" y="4571"/>
                </a:lnTo>
                <a:lnTo>
                  <a:pt x="725424" y="1523"/>
                </a:lnTo>
                <a:lnTo>
                  <a:pt x="726948" y="0"/>
                </a:lnTo>
                <a:lnTo>
                  <a:pt x="737616" y="0"/>
                </a:lnTo>
                <a:lnTo>
                  <a:pt x="739140" y="1523"/>
                </a:lnTo>
                <a:lnTo>
                  <a:pt x="739140" y="4571"/>
                </a:lnTo>
                <a:lnTo>
                  <a:pt x="737616" y="7619"/>
                </a:lnTo>
                <a:close/>
              </a:path>
              <a:path w="4427220" h="7620">
                <a:moveTo>
                  <a:pt x="758951" y="7619"/>
                </a:moveTo>
                <a:lnTo>
                  <a:pt x="748284" y="7619"/>
                </a:lnTo>
                <a:lnTo>
                  <a:pt x="746759" y="4571"/>
                </a:lnTo>
                <a:lnTo>
                  <a:pt x="746759" y="1523"/>
                </a:lnTo>
                <a:lnTo>
                  <a:pt x="748284" y="0"/>
                </a:lnTo>
                <a:lnTo>
                  <a:pt x="758951" y="0"/>
                </a:lnTo>
                <a:lnTo>
                  <a:pt x="760475" y="1523"/>
                </a:lnTo>
                <a:lnTo>
                  <a:pt x="760475" y="4571"/>
                </a:lnTo>
                <a:lnTo>
                  <a:pt x="758951" y="7619"/>
                </a:lnTo>
                <a:close/>
              </a:path>
              <a:path w="4427220" h="7620">
                <a:moveTo>
                  <a:pt x="780288" y="7619"/>
                </a:moveTo>
                <a:lnTo>
                  <a:pt x="769620" y="7619"/>
                </a:lnTo>
                <a:lnTo>
                  <a:pt x="768096" y="4571"/>
                </a:lnTo>
                <a:lnTo>
                  <a:pt x="768096" y="1523"/>
                </a:lnTo>
                <a:lnTo>
                  <a:pt x="769620" y="0"/>
                </a:lnTo>
                <a:lnTo>
                  <a:pt x="780288" y="0"/>
                </a:lnTo>
                <a:lnTo>
                  <a:pt x="781812" y="1523"/>
                </a:lnTo>
                <a:lnTo>
                  <a:pt x="781812" y="4571"/>
                </a:lnTo>
                <a:lnTo>
                  <a:pt x="780288" y="7619"/>
                </a:lnTo>
                <a:close/>
              </a:path>
              <a:path w="4427220" h="7620">
                <a:moveTo>
                  <a:pt x="801624" y="7619"/>
                </a:moveTo>
                <a:lnTo>
                  <a:pt x="790955" y="7619"/>
                </a:lnTo>
                <a:lnTo>
                  <a:pt x="789432" y="4571"/>
                </a:lnTo>
                <a:lnTo>
                  <a:pt x="789432" y="1523"/>
                </a:lnTo>
                <a:lnTo>
                  <a:pt x="790955" y="0"/>
                </a:lnTo>
                <a:lnTo>
                  <a:pt x="801624" y="0"/>
                </a:lnTo>
                <a:lnTo>
                  <a:pt x="803148" y="1523"/>
                </a:lnTo>
                <a:lnTo>
                  <a:pt x="803148" y="4571"/>
                </a:lnTo>
                <a:lnTo>
                  <a:pt x="801624" y="7619"/>
                </a:lnTo>
                <a:close/>
              </a:path>
              <a:path w="4427220" h="7620">
                <a:moveTo>
                  <a:pt x="822959" y="7619"/>
                </a:moveTo>
                <a:lnTo>
                  <a:pt x="812292" y="7619"/>
                </a:lnTo>
                <a:lnTo>
                  <a:pt x="810767" y="4571"/>
                </a:lnTo>
                <a:lnTo>
                  <a:pt x="810767" y="1523"/>
                </a:lnTo>
                <a:lnTo>
                  <a:pt x="812292" y="0"/>
                </a:lnTo>
                <a:lnTo>
                  <a:pt x="822959" y="0"/>
                </a:lnTo>
                <a:lnTo>
                  <a:pt x="824484" y="1523"/>
                </a:lnTo>
                <a:lnTo>
                  <a:pt x="824484" y="4571"/>
                </a:lnTo>
                <a:lnTo>
                  <a:pt x="822959" y="7619"/>
                </a:lnTo>
                <a:close/>
              </a:path>
              <a:path w="4427220" h="7620">
                <a:moveTo>
                  <a:pt x="844296" y="7619"/>
                </a:moveTo>
                <a:lnTo>
                  <a:pt x="833628" y="7619"/>
                </a:lnTo>
                <a:lnTo>
                  <a:pt x="832104" y="4571"/>
                </a:lnTo>
                <a:lnTo>
                  <a:pt x="832104" y="1523"/>
                </a:lnTo>
                <a:lnTo>
                  <a:pt x="833628" y="0"/>
                </a:lnTo>
                <a:lnTo>
                  <a:pt x="844296" y="0"/>
                </a:lnTo>
                <a:lnTo>
                  <a:pt x="845820" y="1523"/>
                </a:lnTo>
                <a:lnTo>
                  <a:pt x="845820" y="4571"/>
                </a:lnTo>
                <a:lnTo>
                  <a:pt x="844296" y="7619"/>
                </a:lnTo>
                <a:close/>
              </a:path>
              <a:path w="4427220" h="7620">
                <a:moveTo>
                  <a:pt x="865632" y="7619"/>
                </a:moveTo>
                <a:lnTo>
                  <a:pt x="854963" y="7619"/>
                </a:lnTo>
                <a:lnTo>
                  <a:pt x="853440" y="4571"/>
                </a:lnTo>
                <a:lnTo>
                  <a:pt x="853440" y="1523"/>
                </a:lnTo>
                <a:lnTo>
                  <a:pt x="854963" y="0"/>
                </a:lnTo>
                <a:lnTo>
                  <a:pt x="865632" y="0"/>
                </a:lnTo>
                <a:lnTo>
                  <a:pt x="867155" y="1523"/>
                </a:lnTo>
                <a:lnTo>
                  <a:pt x="867155" y="4571"/>
                </a:lnTo>
                <a:lnTo>
                  <a:pt x="865632" y="7619"/>
                </a:lnTo>
                <a:close/>
              </a:path>
              <a:path w="4427220" h="7620">
                <a:moveTo>
                  <a:pt x="886967" y="7619"/>
                </a:moveTo>
                <a:lnTo>
                  <a:pt x="876300" y="7619"/>
                </a:lnTo>
                <a:lnTo>
                  <a:pt x="874775" y="4571"/>
                </a:lnTo>
                <a:lnTo>
                  <a:pt x="874775" y="1523"/>
                </a:lnTo>
                <a:lnTo>
                  <a:pt x="876300" y="0"/>
                </a:lnTo>
                <a:lnTo>
                  <a:pt x="886967" y="0"/>
                </a:lnTo>
                <a:lnTo>
                  <a:pt x="888492" y="1523"/>
                </a:lnTo>
                <a:lnTo>
                  <a:pt x="888492" y="4571"/>
                </a:lnTo>
                <a:lnTo>
                  <a:pt x="886967" y="7619"/>
                </a:lnTo>
                <a:close/>
              </a:path>
              <a:path w="4427220" h="7620">
                <a:moveTo>
                  <a:pt x="908304" y="7619"/>
                </a:moveTo>
                <a:lnTo>
                  <a:pt x="897636" y="7619"/>
                </a:lnTo>
                <a:lnTo>
                  <a:pt x="896112" y="4571"/>
                </a:lnTo>
                <a:lnTo>
                  <a:pt x="896112" y="1523"/>
                </a:lnTo>
                <a:lnTo>
                  <a:pt x="897636" y="0"/>
                </a:lnTo>
                <a:lnTo>
                  <a:pt x="908304" y="0"/>
                </a:lnTo>
                <a:lnTo>
                  <a:pt x="909828" y="1523"/>
                </a:lnTo>
                <a:lnTo>
                  <a:pt x="909828" y="4571"/>
                </a:lnTo>
                <a:lnTo>
                  <a:pt x="908304" y="7619"/>
                </a:lnTo>
                <a:close/>
              </a:path>
              <a:path w="4427220" h="7620">
                <a:moveTo>
                  <a:pt x="929640" y="7619"/>
                </a:moveTo>
                <a:lnTo>
                  <a:pt x="918971" y="7619"/>
                </a:lnTo>
                <a:lnTo>
                  <a:pt x="917448" y="4571"/>
                </a:lnTo>
                <a:lnTo>
                  <a:pt x="917448" y="1523"/>
                </a:lnTo>
                <a:lnTo>
                  <a:pt x="918971" y="0"/>
                </a:lnTo>
                <a:lnTo>
                  <a:pt x="929640" y="0"/>
                </a:lnTo>
                <a:lnTo>
                  <a:pt x="931163" y="1523"/>
                </a:lnTo>
                <a:lnTo>
                  <a:pt x="931163" y="4571"/>
                </a:lnTo>
                <a:lnTo>
                  <a:pt x="929640" y="7619"/>
                </a:lnTo>
                <a:close/>
              </a:path>
              <a:path w="4427220" h="7620">
                <a:moveTo>
                  <a:pt x="950975" y="7619"/>
                </a:moveTo>
                <a:lnTo>
                  <a:pt x="940308" y="7619"/>
                </a:lnTo>
                <a:lnTo>
                  <a:pt x="938784" y="4571"/>
                </a:lnTo>
                <a:lnTo>
                  <a:pt x="938784" y="1523"/>
                </a:lnTo>
                <a:lnTo>
                  <a:pt x="940308" y="0"/>
                </a:lnTo>
                <a:lnTo>
                  <a:pt x="950975" y="0"/>
                </a:lnTo>
                <a:lnTo>
                  <a:pt x="952500" y="1523"/>
                </a:lnTo>
                <a:lnTo>
                  <a:pt x="952500" y="4571"/>
                </a:lnTo>
                <a:lnTo>
                  <a:pt x="950975" y="7619"/>
                </a:lnTo>
                <a:close/>
              </a:path>
              <a:path w="4427220" h="7620">
                <a:moveTo>
                  <a:pt x="972312" y="7619"/>
                </a:moveTo>
                <a:lnTo>
                  <a:pt x="961644" y="7619"/>
                </a:lnTo>
                <a:lnTo>
                  <a:pt x="960120" y="4571"/>
                </a:lnTo>
                <a:lnTo>
                  <a:pt x="960120" y="1523"/>
                </a:lnTo>
                <a:lnTo>
                  <a:pt x="961644" y="0"/>
                </a:lnTo>
                <a:lnTo>
                  <a:pt x="972312" y="0"/>
                </a:lnTo>
                <a:lnTo>
                  <a:pt x="973836" y="1523"/>
                </a:lnTo>
                <a:lnTo>
                  <a:pt x="973836" y="4571"/>
                </a:lnTo>
                <a:lnTo>
                  <a:pt x="972312" y="7619"/>
                </a:lnTo>
                <a:close/>
              </a:path>
              <a:path w="4427220" h="7620">
                <a:moveTo>
                  <a:pt x="993648" y="7619"/>
                </a:moveTo>
                <a:lnTo>
                  <a:pt x="982980" y="7619"/>
                </a:lnTo>
                <a:lnTo>
                  <a:pt x="981455" y="4571"/>
                </a:lnTo>
                <a:lnTo>
                  <a:pt x="981455" y="1523"/>
                </a:lnTo>
                <a:lnTo>
                  <a:pt x="982980" y="0"/>
                </a:lnTo>
                <a:lnTo>
                  <a:pt x="993648" y="0"/>
                </a:lnTo>
                <a:lnTo>
                  <a:pt x="995171" y="1523"/>
                </a:lnTo>
                <a:lnTo>
                  <a:pt x="995171" y="4571"/>
                </a:lnTo>
                <a:lnTo>
                  <a:pt x="993648" y="7619"/>
                </a:lnTo>
                <a:close/>
              </a:path>
              <a:path w="4427220" h="7620">
                <a:moveTo>
                  <a:pt x="1014984" y="7619"/>
                </a:moveTo>
                <a:lnTo>
                  <a:pt x="1004316" y="7619"/>
                </a:lnTo>
                <a:lnTo>
                  <a:pt x="1002792" y="4571"/>
                </a:lnTo>
                <a:lnTo>
                  <a:pt x="1002792" y="1523"/>
                </a:lnTo>
                <a:lnTo>
                  <a:pt x="1004316" y="0"/>
                </a:lnTo>
                <a:lnTo>
                  <a:pt x="1014984" y="0"/>
                </a:lnTo>
                <a:lnTo>
                  <a:pt x="1016508" y="1523"/>
                </a:lnTo>
                <a:lnTo>
                  <a:pt x="1016508" y="4571"/>
                </a:lnTo>
                <a:lnTo>
                  <a:pt x="1014984" y="7619"/>
                </a:lnTo>
                <a:close/>
              </a:path>
              <a:path w="4427220" h="7620">
                <a:moveTo>
                  <a:pt x="1036320" y="7619"/>
                </a:moveTo>
                <a:lnTo>
                  <a:pt x="1025651" y="7619"/>
                </a:lnTo>
                <a:lnTo>
                  <a:pt x="1024128" y="4571"/>
                </a:lnTo>
                <a:lnTo>
                  <a:pt x="1024128" y="1523"/>
                </a:lnTo>
                <a:lnTo>
                  <a:pt x="1025651" y="0"/>
                </a:lnTo>
                <a:lnTo>
                  <a:pt x="1036320" y="0"/>
                </a:lnTo>
                <a:lnTo>
                  <a:pt x="1037844" y="1523"/>
                </a:lnTo>
                <a:lnTo>
                  <a:pt x="1037844" y="4571"/>
                </a:lnTo>
                <a:lnTo>
                  <a:pt x="1036320" y="7619"/>
                </a:lnTo>
                <a:close/>
              </a:path>
              <a:path w="4427220" h="7620">
                <a:moveTo>
                  <a:pt x="1057655" y="7619"/>
                </a:moveTo>
                <a:lnTo>
                  <a:pt x="1046988" y="7619"/>
                </a:lnTo>
                <a:lnTo>
                  <a:pt x="1045463" y="4571"/>
                </a:lnTo>
                <a:lnTo>
                  <a:pt x="1045463" y="1523"/>
                </a:lnTo>
                <a:lnTo>
                  <a:pt x="1046988" y="0"/>
                </a:lnTo>
                <a:lnTo>
                  <a:pt x="1057655" y="0"/>
                </a:lnTo>
                <a:lnTo>
                  <a:pt x="1059180" y="1523"/>
                </a:lnTo>
                <a:lnTo>
                  <a:pt x="1059180" y="4571"/>
                </a:lnTo>
                <a:lnTo>
                  <a:pt x="1057655" y="7619"/>
                </a:lnTo>
                <a:close/>
              </a:path>
              <a:path w="4427220" h="7620">
                <a:moveTo>
                  <a:pt x="1078992" y="7619"/>
                </a:moveTo>
                <a:lnTo>
                  <a:pt x="1068324" y="7619"/>
                </a:lnTo>
                <a:lnTo>
                  <a:pt x="1066800" y="4571"/>
                </a:lnTo>
                <a:lnTo>
                  <a:pt x="1066800" y="1523"/>
                </a:lnTo>
                <a:lnTo>
                  <a:pt x="1068324" y="0"/>
                </a:lnTo>
                <a:lnTo>
                  <a:pt x="1078992" y="0"/>
                </a:lnTo>
                <a:lnTo>
                  <a:pt x="1080516" y="1523"/>
                </a:lnTo>
                <a:lnTo>
                  <a:pt x="1080516" y="4571"/>
                </a:lnTo>
                <a:lnTo>
                  <a:pt x="1078992" y="7619"/>
                </a:lnTo>
                <a:close/>
              </a:path>
              <a:path w="4427220" h="7620">
                <a:moveTo>
                  <a:pt x="1100328" y="7619"/>
                </a:moveTo>
                <a:lnTo>
                  <a:pt x="1089659" y="7619"/>
                </a:lnTo>
                <a:lnTo>
                  <a:pt x="1088136" y="4571"/>
                </a:lnTo>
                <a:lnTo>
                  <a:pt x="1088136" y="1523"/>
                </a:lnTo>
                <a:lnTo>
                  <a:pt x="1089659" y="0"/>
                </a:lnTo>
                <a:lnTo>
                  <a:pt x="1100328" y="0"/>
                </a:lnTo>
                <a:lnTo>
                  <a:pt x="1101851" y="1523"/>
                </a:lnTo>
                <a:lnTo>
                  <a:pt x="1101851" y="4571"/>
                </a:lnTo>
                <a:lnTo>
                  <a:pt x="1100328" y="7619"/>
                </a:lnTo>
                <a:close/>
              </a:path>
              <a:path w="4427220" h="7620">
                <a:moveTo>
                  <a:pt x="1121663" y="7619"/>
                </a:moveTo>
                <a:lnTo>
                  <a:pt x="1110996" y="7619"/>
                </a:lnTo>
                <a:lnTo>
                  <a:pt x="1109471" y="4571"/>
                </a:lnTo>
                <a:lnTo>
                  <a:pt x="1109471" y="1523"/>
                </a:lnTo>
                <a:lnTo>
                  <a:pt x="1110996" y="0"/>
                </a:lnTo>
                <a:lnTo>
                  <a:pt x="1121663" y="0"/>
                </a:lnTo>
                <a:lnTo>
                  <a:pt x="1123188" y="1523"/>
                </a:lnTo>
                <a:lnTo>
                  <a:pt x="1123188" y="4571"/>
                </a:lnTo>
                <a:lnTo>
                  <a:pt x="1121663" y="7619"/>
                </a:lnTo>
                <a:close/>
              </a:path>
              <a:path w="4427220" h="7620">
                <a:moveTo>
                  <a:pt x="1143000" y="7619"/>
                </a:moveTo>
                <a:lnTo>
                  <a:pt x="1132332" y="7619"/>
                </a:lnTo>
                <a:lnTo>
                  <a:pt x="1130808" y="4571"/>
                </a:lnTo>
                <a:lnTo>
                  <a:pt x="1130808" y="1523"/>
                </a:lnTo>
                <a:lnTo>
                  <a:pt x="1132332" y="0"/>
                </a:lnTo>
                <a:lnTo>
                  <a:pt x="1143000" y="0"/>
                </a:lnTo>
                <a:lnTo>
                  <a:pt x="1144524" y="1523"/>
                </a:lnTo>
                <a:lnTo>
                  <a:pt x="1144524" y="4571"/>
                </a:lnTo>
                <a:lnTo>
                  <a:pt x="1143000" y="7619"/>
                </a:lnTo>
                <a:close/>
              </a:path>
              <a:path w="4427220" h="7620">
                <a:moveTo>
                  <a:pt x="1164336" y="7619"/>
                </a:moveTo>
                <a:lnTo>
                  <a:pt x="1153667" y="7619"/>
                </a:lnTo>
                <a:lnTo>
                  <a:pt x="1152144" y="4571"/>
                </a:lnTo>
                <a:lnTo>
                  <a:pt x="1152144" y="1523"/>
                </a:lnTo>
                <a:lnTo>
                  <a:pt x="1153667" y="0"/>
                </a:lnTo>
                <a:lnTo>
                  <a:pt x="1164336" y="0"/>
                </a:lnTo>
                <a:lnTo>
                  <a:pt x="1165859" y="1523"/>
                </a:lnTo>
                <a:lnTo>
                  <a:pt x="1165859" y="4571"/>
                </a:lnTo>
                <a:lnTo>
                  <a:pt x="1164336" y="7619"/>
                </a:lnTo>
                <a:close/>
              </a:path>
              <a:path w="4427220" h="7620">
                <a:moveTo>
                  <a:pt x="1185671" y="7619"/>
                </a:moveTo>
                <a:lnTo>
                  <a:pt x="1175004" y="7619"/>
                </a:lnTo>
                <a:lnTo>
                  <a:pt x="1173480" y="4571"/>
                </a:lnTo>
                <a:lnTo>
                  <a:pt x="1173480" y="1523"/>
                </a:lnTo>
                <a:lnTo>
                  <a:pt x="1175004" y="0"/>
                </a:lnTo>
                <a:lnTo>
                  <a:pt x="1185671" y="0"/>
                </a:lnTo>
                <a:lnTo>
                  <a:pt x="1187196" y="1523"/>
                </a:lnTo>
                <a:lnTo>
                  <a:pt x="1187196" y="4571"/>
                </a:lnTo>
                <a:lnTo>
                  <a:pt x="1185671" y="7619"/>
                </a:lnTo>
                <a:close/>
              </a:path>
              <a:path w="4427220" h="7620">
                <a:moveTo>
                  <a:pt x="1207008" y="7619"/>
                </a:moveTo>
                <a:lnTo>
                  <a:pt x="1196340" y="7619"/>
                </a:lnTo>
                <a:lnTo>
                  <a:pt x="1194816" y="4571"/>
                </a:lnTo>
                <a:lnTo>
                  <a:pt x="1194816" y="1523"/>
                </a:lnTo>
                <a:lnTo>
                  <a:pt x="1196340" y="0"/>
                </a:lnTo>
                <a:lnTo>
                  <a:pt x="1207008" y="0"/>
                </a:lnTo>
                <a:lnTo>
                  <a:pt x="1208532" y="1523"/>
                </a:lnTo>
                <a:lnTo>
                  <a:pt x="1208532" y="4571"/>
                </a:lnTo>
                <a:lnTo>
                  <a:pt x="1207008" y="7619"/>
                </a:lnTo>
                <a:close/>
              </a:path>
              <a:path w="4427220" h="7620">
                <a:moveTo>
                  <a:pt x="1228344" y="7619"/>
                </a:moveTo>
                <a:lnTo>
                  <a:pt x="1217675" y="7619"/>
                </a:lnTo>
                <a:lnTo>
                  <a:pt x="1216151" y="4571"/>
                </a:lnTo>
                <a:lnTo>
                  <a:pt x="1216151" y="1523"/>
                </a:lnTo>
                <a:lnTo>
                  <a:pt x="1217675" y="0"/>
                </a:lnTo>
                <a:lnTo>
                  <a:pt x="1228344" y="0"/>
                </a:lnTo>
                <a:lnTo>
                  <a:pt x="1229867" y="1523"/>
                </a:lnTo>
                <a:lnTo>
                  <a:pt x="1229867" y="4571"/>
                </a:lnTo>
                <a:lnTo>
                  <a:pt x="1228344" y="7619"/>
                </a:lnTo>
                <a:close/>
              </a:path>
              <a:path w="4427220" h="7620">
                <a:moveTo>
                  <a:pt x="1249680" y="7619"/>
                </a:moveTo>
                <a:lnTo>
                  <a:pt x="1239012" y="7619"/>
                </a:lnTo>
                <a:lnTo>
                  <a:pt x="1237488" y="4571"/>
                </a:lnTo>
                <a:lnTo>
                  <a:pt x="1237488" y="1523"/>
                </a:lnTo>
                <a:lnTo>
                  <a:pt x="1239012" y="0"/>
                </a:lnTo>
                <a:lnTo>
                  <a:pt x="1249680" y="0"/>
                </a:lnTo>
                <a:lnTo>
                  <a:pt x="1251204" y="1523"/>
                </a:lnTo>
                <a:lnTo>
                  <a:pt x="1251204" y="4571"/>
                </a:lnTo>
                <a:lnTo>
                  <a:pt x="1249680" y="7619"/>
                </a:lnTo>
                <a:close/>
              </a:path>
              <a:path w="4427220" h="7620">
                <a:moveTo>
                  <a:pt x="1271016" y="7619"/>
                </a:moveTo>
                <a:lnTo>
                  <a:pt x="1260348" y="7619"/>
                </a:lnTo>
                <a:lnTo>
                  <a:pt x="1258824" y="4571"/>
                </a:lnTo>
                <a:lnTo>
                  <a:pt x="1258824" y="1523"/>
                </a:lnTo>
                <a:lnTo>
                  <a:pt x="1260348" y="0"/>
                </a:lnTo>
                <a:lnTo>
                  <a:pt x="1271016" y="0"/>
                </a:lnTo>
                <a:lnTo>
                  <a:pt x="1272540" y="1523"/>
                </a:lnTo>
                <a:lnTo>
                  <a:pt x="1272540" y="4571"/>
                </a:lnTo>
                <a:lnTo>
                  <a:pt x="1271016" y="7619"/>
                </a:lnTo>
                <a:close/>
              </a:path>
              <a:path w="4427220" h="7620">
                <a:moveTo>
                  <a:pt x="1292351" y="7619"/>
                </a:moveTo>
                <a:lnTo>
                  <a:pt x="1281684" y="7619"/>
                </a:lnTo>
                <a:lnTo>
                  <a:pt x="1280159" y="4571"/>
                </a:lnTo>
                <a:lnTo>
                  <a:pt x="1280159" y="1523"/>
                </a:lnTo>
                <a:lnTo>
                  <a:pt x="1281684" y="0"/>
                </a:lnTo>
                <a:lnTo>
                  <a:pt x="1292351" y="0"/>
                </a:lnTo>
                <a:lnTo>
                  <a:pt x="1293876" y="1523"/>
                </a:lnTo>
                <a:lnTo>
                  <a:pt x="1293876" y="4571"/>
                </a:lnTo>
                <a:lnTo>
                  <a:pt x="1292351" y="7619"/>
                </a:lnTo>
                <a:close/>
              </a:path>
              <a:path w="4427220" h="7620">
                <a:moveTo>
                  <a:pt x="1313688" y="7619"/>
                </a:moveTo>
                <a:lnTo>
                  <a:pt x="1303020" y="7619"/>
                </a:lnTo>
                <a:lnTo>
                  <a:pt x="1301496" y="4571"/>
                </a:lnTo>
                <a:lnTo>
                  <a:pt x="1301496" y="1523"/>
                </a:lnTo>
                <a:lnTo>
                  <a:pt x="1303020" y="0"/>
                </a:lnTo>
                <a:lnTo>
                  <a:pt x="1313688" y="0"/>
                </a:lnTo>
                <a:lnTo>
                  <a:pt x="1315212" y="1523"/>
                </a:lnTo>
                <a:lnTo>
                  <a:pt x="1315212" y="4571"/>
                </a:lnTo>
                <a:lnTo>
                  <a:pt x="1313688" y="7619"/>
                </a:lnTo>
                <a:close/>
              </a:path>
              <a:path w="4427220" h="7620">
                <a:moveTo>
                  <a:pt x="1335024" y="7619"/>
                </a:moveTo>
                <a:lnTo>
                  <a:pt x="1324355" y="7619"/>
                </a:lnTo>
                <a:lnTo>
                  <a:pt x="1322832" y="4571"/>
                </a:lnTo>
                <a:lnTo>
                  <a:pt x="1322832" y="1523"/>
                </a:lnTo>
                <a:lnTo>
                  <a:pt x="1324355" y="0"/>
                </a:lnTo>
                <a:lnTo>
                  <a:pt x="1335024" y="0"/>
                </a:lnTo>
                <a:lnTo>
                  <a:pt x="1336548" y="1523"/>
                </a:lnTo>
                <a:lnTo>
                  <a:pt x="1336548" y="4571"/>
                </a:lnTo>
                <a:lnTo>
                  <a:pt x="1335024" y="7619"/>
                </a:lnTo>
                <a:close/>
              </a:path>
              <a:path w="4427220" h="7620">
                <a:moveTo>
                  <a:pt x="1356359" y="7619"/>
                </a:moveTo>
                <a:lnTo>
                  <a:pt x="1345692" y="7619"/>
                </a:lnTo>
                <a:lnTo>
                  <a:pt x="1344167" y="4571"/>
                </a:lnTo>
                <a:lnTo>
                  <a:pt x="1344167" y="1523"/>
                </a:lnTo>
                <a:lnTo>
                  <a:pt x="1345692" y="0"/>
                </a:lnTo>
                <a:lnTo>
                  <a:pt x="1356359" y="0"/>
                </a:lnTo>
                <a:lnTo>
                  <a:pt x="1357884" y="1523"/>
                </a:lnTo>
                <a:lnTo>
                  <a:pt x="1357884" y="4571"/>
                </a:lnTo>
                <a:lnTo>
                  <a:pt x="1356359" y="7619"/>
                </a:lnTo>
                <a:close/>
              </a:path>
              <a:path w="4427220" h="7620">
                <a:moveTo>
                  <a:pt x="1377696" y="7619"/>
                </a:moveTo>
                <a:lnTo>
                  <a:pt x="1367028" y="7619"/>
                </a:lnTo>
                <a:lnTo>
                  <a:pt x="1365504" y="4571"/>
                </a:lnTo>
                <a:lnTo>
                  <a:pt x="1365504" y="1523"/>
                </a:lnTo>
                <a:lnTo>
                  <a:pt x="1367028" y="0"/>
                </a:lnTo>
                <a:lnTo>
                  <a:pt x="1377696" y="0"/>
                </a:lnTo>
                <a:lnTo>
                  <a:pt x="1379220" y="1523"/>
                </a:lnTo>
                <a:lnTo>
                  <a:pt x="1379220" y="4571"/>
                </a:lnTo>
                <a:lnTo>
                  <a:pt x="1377696" y="7619"/>
                </a:lnTo>
                <a:close/>
              </a:path>
              <a:path w="4427220" h="7620">
                <a:moveTo>
                  <a:pt x="1399032" y="7619"/>
                </a:moveTo>
                <a:lnTo>
                  <a:pt x="1388363" y="7619"/>
                </a:lnTo>
                <a:lnTo>
                  <a:pt x="1386840" y="4571"/>
                </a:lnTo>
                <a:lnTo>
                  <a:pt x="1386840" y="1523"/>
                </a:lnTo>
                <a:lnTo>
                  <a:pt x="1388363" y="0"/>
                </a:lnTo>
                <a:lnTo>
                  <a:pt x="1399032" y="0"/>
                </a:lnTo>
                <a:lnTo>
                  <a:pt x="1400555" y="1523"/>
                </a:lnTo>
                <a:lnTo>
                  <a:pt x="1400555" y="4571"/>
                </a:lnTo>
                <a:lnTo>
                  <a:pt x="1399032" y="7619"/>
                </a:lnTo>
                <a:close/>
              </a:path>
              <a:path w="4427220" h="7620">
                <a:moveTo>
                  <a:pt x="1420367" y="7619"/>
                </a:moveTo>
                <a:lnTo>
                  <a:pt x="1409700" y="7619"/>
                </a:lnTo>
                <a:lnTo>
                  <a:pt x="1408176" y="4571"/>
                </a:lnTo>
                <a:lnTo>
                  <a:pt x="1408176" y="1523"/>
                </a:lnTo>
                <a:lnTo>
                  <a:pt x="1409700" y="0"/>
                </a:lnTo>
                <a:lnTo>
                  <a:pt x="1420367" y="0"/>
                </a:lnTo>
                <a:lnTo>
                  <a:pt x="1421892" y="1523"/>
                </a:lnTo>
                <a:lnTo>
                  <a:pt x="1421892" y="4571"/>
                </a:lnTo>
                <a:lnTo>
                  <a:pt x="1420367" y="7619"/>
                </a:lnTo>
                <a:close/>
              </a:path>
              <a:path w="4427220" h="7620">
                <a:moveTo>
                  <a:pt x="1441704" y="7619"/>
                </a:moveTo>
                <a:lnTo>
                  <a:pt x="1431036" y="7619"/>
                </a:lnTo>
                <a:lnTo>
                  <a:pt x="1429512" y="4571"/>
                </a:lnTo>
                <a:lnTo>
                  <a:pt x="1429512" y="1523"/>
                </a:lnTo>
                <a:lnTo>
                  <a:pt x="1431036" y="0"/>
                </a:lnTo>
                <a:lnTo>
                  <a:pt x="1441704" y="0"/>
                </a:lnTo>
                <a:lnTo>
                  <a:pt x="1443228" y="1523"/>
                </a:lnTo>
                <a:lnTo>
                  <a:pt x="1443228" y="4571"/>
                </a:lnTo>
                <a:lnTo>
                  <a:pt x="1441704" y="7619"/>
                </a:lnTo>
                <a:close/>
              </a:path>
              <a:path w="4427220" h="7620">
                <a:moveTo>
                  <a:pt x="1463040" y="7619"/>
                </a:moveTo>
                <a:lnTo>
                  <a:pt x="1452372" y="7619"/>
                </a:lnTo>
                <a:lnTo>
                  <a:pt x="1450848" y="4571"/>
                </a:lnTo>
                <a:lnTo>
                  <a:pt x="1450848" y="1523"/>
                </a:lnTo>
                <a:lnTo>
                  <a:pt x="1452372" y="0"/>
                </a:lnTo>
                <a:lnTo>
                  <a:pt x="1463040" y="0"/>
                </a:lnTo>
                <a:lnTo>
                  <a:pt x="1464563" y="1523"/>
                </a:lnTo>
                <a:lnTo>
                  <a:pt x="1464563" y="4571"/>
                </a:lnTo>
                <a:lnTo>
                  <a:pt x="1463040" y="7619"/>
                </a:lnTo>
                <a:close/>
              </a:path>
              <a:path w="4427220" h="7620">
                <a:moveTo>
                  <a:pt x="1484376" y="7619"/>
                </a:moveTo>
                <a:lnTo>
                  <a:pt x="1473708" y="7619"/>
                </a:lnTo>
                <a:lnTo>
                  <a:pt x="1472184" y="4571"/>
                </a:lnTo>
                <a:lnTo>
                  <a:pt x="1472184" y="1523"/>
                </a:lnTo>
                <a:lnTo>
                  <a:pt x="1473708" y="0"/>
                </a:lnTo>
                <a:lnTo>
                  <a:pt x="1484376" y="0"/>
                </a:lnTo>
                <a:lnTo>
                  <a:pt x="1485900" y="1523"/>
                </a:lnTo>
                <a:lnTo>
                  <a:pt x="1485900" y="4571"/>
                </a:lnTo>
                <a:lnTo>
                  <a:pt x="1484376" y="7619"/>
                </a:lnTo>
                <a:close/>
              </a:path>
              <a:path w="4427220" h="7620">
                <a:moveTo>
                  <a:pt x="1505712" y="7619"/>
                </a:moveTo>
                <a:lnTo>
                  <a:pt x="1495044" y="7619"/>
                </a:lnTo>
                <a:lnTo>
                  <a:pt x="1493520" y="4571"/>
                </a:lnTo>
                <a:lnTo>
                  <a:pt x="1493520" y="1523"/>
                </a:lnTo>
                <a:lnTo>
                  <a:pt x="1495044" y="0"/>
                </a:lnTo>
                <a:lnTo>
                  <a:pt x="1505712" y="0"/>
                </a:lnTo>
                <a:lnTo>
                  <a:pt x="1507236" y="1523"/>
                </a:lnTo>
                <a:lnTo>
                  <a:pt x="1507236" y="4571"/>
                </a:lnTo>
                <a:lnTo>
                  <a:pt x="1505712" y="7619"/>
                </a:lnTo>
                <a:close/>
              </a:path>
              <a:path w="4427220" h="7620">
                <a:moveTo>
                  <a:pt x="1527048" y="7619"/>
                </a:moveTo>
                <a:lnTo>
                  <a:pt x="1516380" y="7619"/>
                </a:lnTo>
                <a:lnTo>
                  <a:pt x="1514855" y="4571"/>
                </a:lnTo>
                <a:lnTo>
                  <a:pt x="1514855" y="1523"/>
                </a:lnTo>
                <a:lnTo>
                  <a:pt x="1516380" y="0"/>
                </a:lnTo>
                <a:lnTo>
                  <a:pt x="1527048" y="0"/>
                </a:lnTo>
                <a:lnTo>
                  <a:pt x="1528572" y="1523"/>
                </a:lnTo>
                <a:lnTo>
                  <a:pt x="1528572" y="4571"/>
                </a:lnTo>
                <a:lnTo>
                  <a:pt x="1527048" y="7619"/>
                </a:lnTo>
                <a:close/>
              </a:path>
              <a:path w="4427220" h="7620">
                <a:moveTo>
                  <a:pt x="1548384" y="7619"/>
                </a:moveTo>
                <a:lnTo>
                  <a:pt x="1537716" y="7619"/>
                </a:lnTo>
                <a:lnTo>
                  <a:pt x="1536192" y="4571"/>
                </a:lnTo>
                <a:lnTo>
                  <a:pt x="1536192" y="1523"/>
                </a:lnTo>
                <a:lnTo>
                  <a:pt x="1537716" y="0"/>
                </a:lnTo>
                <a:lnTo>
                  <a:pt x="1548384" y="0"/>
                </a:lnTo>
                <a:lnTo>
                  <a:pt x="1549908" y="1523"/>
                </a:lnTo>
                <a:lnTo>
                  <a:pt x="1549908" y="4571"/>
                </a:lnTo>
                <a:lnTo>
                  <a:pt x="1548384" y="7619"/>
                </a:lnTo>
                <a:close/>
              </a:path>
              <a:path w="4427220" h="7620">
                <a:moveTo>
                  <a:pt x="1569720" y="7619"/>
                </a:moveTo>
                <a:lnTo>
                  <a:pt x="1559051" y="7619"/>
                </a:lnTo>
                <a:lnTo>
                  <a:pt x="1557528" y="4571"/>
                </a:lnTo>
                <a:lnTo>
                  <a:pt x="1557528" y="1523"/>
                </a:lnTo>
                <a:lnTo>
                  <a:pt x="1559051" y="0"/>
                </a:lnTo>
                <a:lnTo>
                  <a:pt x="1569720" y="0"/>
                </a:lnTo>
                <a:lnTo>
                  <a:pt x="1571244" y="1523"/>
                </a:lnTo>
                <a:lnTo>
                  <a:pt x="1571244" y="4571"/>
                </a:lnTo>
                <a:lnTo>
                  <a:pt x="1569720" y="7619"/>
                </a:lnTo>
                <a:close/>
              </a:path>
              <a:path w="4427220" h="7620">
                <a:moveTo>
                  <a:pt x="1591055" y="7619"/>
                </a:moveTo>
                <a:lnTo>
                  <a:pt x="1580388" y="7619"/>
                </a:lnTo>
                <a:lnTo>
                  <a:pt x="1578863" y="4571"/>
                </a:lnTo>
                <a:lnTo>
                  <a:pt x="1578863" y="1523"/>
                </a:lnTo>
                <a:lnTo>
                  <a:pt x="1580388" y="0"/>
                </a:lnTo>
                <a:lnTo>
                  <a:pt x="1591055" y="0"/>
                </a:lnTo>
                <a:lnTo>
                  <a:pt x="1592580" y="1523"/>
                </a:lnTo>
                <a:lnTo>
                  <a:pt x="1592580" y="4571"/>
                </a:lnTo>
                <a:lnTo>
                  <a:pt x="1591055" y="7619"/>
                </a:lnTo>
                <a:close/>
              </a:path>
              <a:path w="4427220" h="7620">
                <a:moveTo>
                  <a:pt x="1612392" y="7619"/>
                </a:moveTo>
                <a:lnTo>
                  <a:pt x="1601724" y="7619"/>
                </a:lnTo>
                <a:lnTo>
                  <a:pt x="1600200" y="4571"/>
                </a:lnTo>
                <a:lnTo>
                  <a:pt x="1600200" y="1523"/>
                </a:lnTo>
                <a:lnTo>
                  <a:pt x="1601724" y="0"/>
                </a:lnTo>
                <a:lnTo>
                  <a:pt x="1612392" y="0"/>
                </a:lnTo>
                <a:lnTo>
                  <a:pt x="1613916" y="1523"/>
                </a:lnTo>
                <a:lnTo>
                  <a:pt x="1613916" y="4571"/>
                </a:lnTo>
                <a:lnTo>
                  <a:pt x="1612392" y="7619"/>
                </a:lnTo>
                <a:close/>
              </a:path>
              <a:path w="4427220" h="7620">
                <a:moveTo>
                  <a:pt x="1633728" y="7619"/>
                </a:moveTo>
                <a:lnTo>
                  <a:pt x="1623059" y="7619"/>
                </a:lnTo>
                <a:lnTo>
                  <a:pt x="1621536" y="4571"/>
                </a:lnTo>
                <a:lnTo>
                  <a:pt x="1621536" y="1523"/>
                </a:lnTo>
                <a:lnTo>
                  <a:pt x="1623059" y="0"/>
                </a:lnTo>
                <a:lnTo>
                  <a:pt x="1633728" y="0"/>
                </a:lnTo>
                <a:lnTo>
                  <a:pt x="1635251" y="1523"/>
                </a:lnTo>
                <a:lnTo>
                  <a:pt x="1635251" y="4571"/>
                </a:lnTo>
                <a:lnTo>
                  <a:pt x="1633728" y="7619"/>
                </a:lnTo>
                <a:close/>
              </a:path>
              <a:path w="4427220" h="7620">
                <a:moveTo>
                  <a:pt x="1655064" y="7619"/>
                </a:moveTo>
                <a:lnTo>
                  <a:pt x="1644396" y="7619"/>
                </a:lnTo>
                <a:lnTo>
                  <a:pt x="1642872" y="4571"/>
                </a:lnTo>
                <a:lnTo>
                  <a:pt x="1642872" y="1523"/>
                </a:lnTo>
                <a:lnTo>
                  <a:pt x="1644396" y="0"/>
                </a:lnTo>
                <a:lnTo>
                  <a:pt x="1655064" y="0"/>
                </a:lnTo>
                <a:lnTo>
                  <a:pt x="1656588" y="1523"/>
                </a:lnTo>
                <a:lnTo>
                  <a:pt x="1656588" y="4571"/>
                </a:lnTo>
                <a:lnTo>
                  <a:pt x="1655064" y="7619"/>
                </a:lnTo>
                <a:close/>
              </a:path>
              <a:path w="4427220" h="7620">
                <a:moveTo>
                  <a:pt x="1676400" y="7619"/>
                </a:moveTo>
                <a:lnTo>
                  <a:pt x="1665732" y="7619"/>
                </a:lnTo>
                <a:lnTo>
                  <a:pt x="1664208" y="4571"/>
                </a:lnTo>
                <a:lnTo>
                  <a:pt x="1664208" y="1523"/>
                </a:lnTo>
                <a:lnTo>
                  <a:pt x="1665732" y="0"/>
                </a:lnTo>
                <a:lnTo>
                  <a:pt x="1676400" y="0"/>
                </a:lnTo>
                <a:lnTo>
                  <a:pt x="1677924" y="1523"/>
                </a:lnTo>
                <a:lnTo>
                  <a:pt x="1677924" y="4571"/>
                </a:lnTo>
                <a:lnTo>
                  <a:pt x="1676400" y="7619"/>
                </a:lnTo>
                <a:close/>
              </a:path>
              <a:path w="4427220" h="7620">
                <a:moveTo>
                  <a:pt x="1697735" y="7619"/>
                </a:moveTo>
                <a:lnTo>
                  <a:pt x="1687068" y="7619"/>
                </a:lnTo>
                <a:lnTo>
                  <a:pt x="1685543" y="4571"/>
                </a:lnTo>
                <a:lnTo>
                  <a:pt x="1685543" y="1523"/>
                </a:lnTo>
                <a:lnTo>
                  <a:pt x="1687068" y="0"/>
                </a:lnTo>
                <a:lnTo>
                  <a:pt x="1697735" y="0"/>
                </a:lnTo>
                <a:lnTo>
                  <a:pt x="1699259" y="1523"/>
                </a:lnTo>
                <a:lnTo>
                  <a:pt x="1699259" y="4571"/>
                </a:lnTo>
                <a:lnTo>
                  <a:pt x="1697735" y="7619"/>
                </a:lnTo>
                <a:close/>
              </a:path>
              <a:path w="4427220" h="7620">
                <a:moveTo>
                  <a:pt x="1719072" y="7619"/>
                </a:moveTo>
                <a:lnTo>
                  <a:pt x="1708403" y="7619"/>
                </a:lnTo>
                <a:lnTo>
                  <a:pt x="1706880" y="4571"/>
                </a:lnTo>
                <a:lnTo>
                  <a:pt x="1706880" y="1523"/>
                </a:lnTo>
                <a:lnTo>
                  <a:pt x="1708403" y="0"/>
                </a:lnTo>
                <a:lnTo>
                  <a:pt x="1719072" y="0"/>
                </a:lnTo>
                <a:lnTo>
                  <a:pt x="1720596" y="1523"/>
                </a:lnTo>
                <a:lnTo>
                  <a:pt x="1720596" y="4571"/>
                </a:lnTo>
                <a:lnTo>
                  <a:pt x="1719072" y="7619"/>
                </a:lnTo>
                <a:close/>
              </a:path>
              <a:path w="4427220" h="7620">
                <a:moveTo>
                  <a:pt x="1740408" y="7619"/>
                </a:moveTo>
                <a:lnTo>
                  <a:pt x="1729740" y="7619"/>
                </a:lnTo>
                <a:lnTo>
                  <a:pt x="1728216" y="4571"/>
                </a:lnTo>
                <a:lnTo>
                  <a:pt x="1728216" y="1523"/>
                </a:lnTo>
                <a:lnTo>
                  <a:pt x="1729740" y="0"/>
                </a:lnTo>
                <a:lnTo>
                  <a:pt x="1740408" y="0"/>
                </a:lnTo>
                <a:lnTo>
                  <a:pt x="1741932" y="1523"/>
                </a:lnTo>
                <a:lnTo>
                  <a:pt x="1741932" y="4571"/>
                </a:lnTo>
                <a:lnTo>
                  <a:pt x="1740408" y="7619"/>
                </a:lnTo>
                <a:close/>
              </a:path>
              <a:path w="4427220" h="7620">
                <a:moveTo>
                  <a:pt x="1761743" y="7619"/>
                </a:moveTo>
                <a:lnTo>
                  <a:pt x="1751076" y="7619"/>
                </a:lnTo>
                <a:lnTo>
                  <a:pt x="1748027" y="4571"/>
                </a:lnTo>
                <a:lnTo>
                  <a:pt x="1748027" y="1523"/>
                </a:lnTo>
                <a:lnTo>
                  <a:pt x="1751076" y="0"/>
                </a:lnTo>
                <a:lnTo>
                  <a:pt x="1761743" y="0"/>
                </a:lnTo>
                <a:lnTo>
                  <a:pt x="1763268" y="1523"/>
                </a:lnTo>
                <a:lnTo>
                  <a:pt x="1763268" y="4571"/>
                </a:lnTo>
                <a:lnTo>
                  <a:pt x="1761743" y="7619"/>
                </a:lnTo>
                <a:close/>
              </a:path>
              <a:path w="4427220" h="7620">
                <a:moveTo>
                  <a:pt x="1783080" y="7619"/>
                </a:moveTo>
                <a:lnTo>
                  <a:pt x="1772411" y="7619"/>
                </a:lnTo>
                <a:lnTo>
                  <a:pt x="1769364" y="4571"/>
                </a:lnTo>
                <a:lnTo>
                  <a:pt x="1769364" y="1523"/>
                </a:lnTo>
                <a:lnTo>
                  <a:pt x="1772411" y="0"/>
                </a:lnTo>
                <a:lnTo>
                  <a:pt x="1783080" y="0"/>
                </a:lnTo>
                <a:lnTo>
                  <a:pt x="1784603" y="1523"/>
                </a:lnTo>
                <a:lnTo>
                  <a:pt x="1784603" y="4571"/>
                </a:lnTo>
                <a:lnTo>
                  <a:pt x="1783080" y="7619"/>
                </a:lnTo>
                <a:close/>
              </a:path>
              <a:path w="4427220" h="7620">
                <a:moveTo>
                  <a:pt x="1804416" y="7619"/>
                </a:moveTo>
                <a:lnTo>
                  <a:pt x="1793748" y="7619"/>
                </a:lnTo>
                <a:lnTo>
                  <a:pt x="1790700" y="4571"/>
                </a:lnTo>
                <a:lnTo>
                  <a:pt x="1790700" y="1523"/>
                </a:lnTo>
                <a:lnTo>
                  <a:pt x="1793748" y="0"/>
                </a:lnTo>
                <a:lnTo>
                  <a:pt x="1804416" y="0"/>
                </a:lnTo>
                <a:lnTo>
                  <a:pt x="1805940" y="1523"/>
                </a:lnTo>
                <a:lnTo>
                  <a:pt x="1805940" y="4571"/>
                </a:lnTo>
                <a:lnTo>
                  <a:pt x="1804416" y="7619"/>
                </a:lnTo>
                <a:close/>
              </a:path>
              <a:path w="4427220" h="7620">
                <a:moveTo>
                  <a:pt x="1825751" y="7619"/>
                </a:moveTo>
                <a:lnTo>
                  <a:pt x="1815084" y="7619"/>
                </a:lnTo>
                <a:lnTo>
                  <a:pt x="1812035" y="4571"/>
                </a:lnTo>
                <a:lnTo>
                  <a:pt x="1812035" y="1523"/>
                </a:lnTo>
                <a:lnTo>
                  <a:pt x="1815084" y="0"/>
                </a:lnTo>
                <a:lnTo>
                  <a:pt x="1825751" y="0"/>
                </a:lnTo>
                <a:lnTo>
                  <a:pt x="1827276" y="1523"/>
                </a:lnTo>
                <a:lnTo>
                  <a:pt x="1827276" y="4571"/>
                </a:lnTo>
                <a:lnTo>
                  <a:pt x="1825751" y="7619"/>
                </a:lnTo>
                <a:close/>
              </a:path>
              <a:path w="4427220" h="7620">
                <a:moveTo>
                  <a:pt x="1847088" y="7619"/>
                </a:moveTo>
                <a:lnTo>
                  <a:pt x="1834896" y="7619"/>
                </a:lnTo>
                <a:lnTo>
                  <a:pt x="1833372" y="4571"/>
                </a:lnTo>
                <a:lnTo>
                  <a:pt x="1833372" y="1523"/>
                </a:lnTo>
                <a:lnTo>
                  <a:pt x="1834896" y="0"/>
                </a:lnTo>
                <a:lnTo>
                  <a:pt x="1847088" y="0"/>
                </a:lnTo>
                <a:lnTo>
                  <a:pt x="1848611" y="1523"/>
                </a:lnTo>
                <a:lnTo>
                  <a:pt x="1848611" y="4571"/>
                </a:lnTo>
                <a:lnTo>
                  <a:pt x="1847088" y="7619"/>
                </a:lnTo>
                <a:close/>
              </a:path>
              <a:path w="4427220" h="7620">
                <a:moveTo>
                  <a:pt x="1868424" y="7619"/>
                </a:moveTo>
                <a:lnTo>
                  <a:pt x="1856232" y="7619"/>
                </a:lnTo>
                <a:lnTo>
                  <a:pt x="1854708" y="4571"/>
                </a:lnTo>
                <a:lnTo>
                  <a:pt x="1854708" y="1523"/>
                </a:lnTo>
                <a:lnTo>
                  <a:pt x="1856232" y="0"/>
                </a:lnTo>
                <a:lnTo>
                  <a:pt x="1868424" y="0"/>
                </a:lnTo>
                <a:lnTo>
                  <a:pt x="1869948" y="1523"/>
                </a:lnTo>
                <a:lnTo>
                  <a:pt x="1869948" y="4571"/>
                </a:lnTo>
                <a:lnTo>
                  <a:pt x="1868424" y="7619"/>
                </a:lnTo>
                <a:close/>
              </a:path>
              <a:path w="4427220" h="7620">
                <a:moveTo>
                  <a:pt x="1889759" y="7619"/>
                </a:moveTo>
                <a:lnTo>
                  <a:pt x="1877568" y="7619"/>
                </a:lnTo>
                <a:lnTo>
                  <a:pt x="1876043" y="4571"/>
                </a:lnTo>
                <a:lnTo>
                  <a:pt x="1876043" y="1523"/>
                </a:lnTo>
                <a:lnTo>
                  <a:pt x="1877568" y="0"/>
                </a:lnTo>
                <a:lnTo>
                  <a:pt x="1889759" y="0"/>
                </a:lnTo>
                <a:lnTo>
                  <a:pt x="1891284" y="1523"/>
                </a:lnTo>
                <a:lnTo>
                  <a:pt x="1891284" y="4571"/>
                </a:lnTo>
                <a:lnTo>
                  <a:pt x="1889759" y="7619"/>
                </a:lnTo>
                <a:close/>
              </a:path>
              <a:path w="4427220" h="7620">
                <a:moveTo>
                  <a:pt x="1911096" y="7619"/>
                </a:moveTo>
                <a:lnTo>
                  <a:pt x="1898903" y="7619"/>
                </a:lnTo>
                <a:lnTo>
                  <a:pt x="1897380" y="4571"/>
                </a:lnTo>
                <a:lnTo>
                  <a:pt x="1897380" y="1523"/>
                </a:lnTo>
                <a:lnTo>
                  <a:pt x="1898903" y="0"/>
                </a:lnTo>
                <a:lnTo>
                  <a:pt x="1911096" y="0"/>
                </a:lnTo>
                <a:lnTo>
                  <a:pt x="1912619" y="1523"/>
                </a:lnTo>
                <a:lnTo>
                  <a:pt x="1912619" y="4571"/>
                </a:lnTo>
                <a:lnTo>
                  <a:pt x="1911096" y="7619"/>
                </a:lnTo>
                <a:close/>
              </a:path>
              <a:path w="4427220" h="7620">
                <a:moveTo>
                  <a:pt x="1932432" y="7619"/>
                </a:moveTo>
                <a:lnTo>
                  <a:pt x="1920240" y="7619"/>
                </a:lnTo>
                <a:lnTo>
                  <a:pt x="1918716" y="4571"/>
                </a:lnTo>
                <a:lnTo>
                  <a:pt x="1918716" y="1523"/>
                </a:lnTo>
                <a:lnTo>
                  <a:pt x="1920240" y="0"/>
                </a:lnTo>
                <a:lnTo>
                  <a:pt x="1932432" y="0"/>
                </a:lnTo>
                <a:lnTo>
                  <a:pt x="1933956" y="1523"/>
                </a:lnTo>
                <a:lnTo>
                  <a:pt x="1933956" y="4571"/>
                </a:lnTo>
                <a:lnTo>
                  <a:pt x="1932432" y="7619"/>
                </a:lnTo>
                <a:close/>
              </a:path>
              <a:path w="4427220" h="7620">
                <a:moveTo>
                  <a:pt x="1953768" y="7619"/>
                </a:moveTo>
                <a:lnTo>
                  <a:pt x="1941576" y="7619"/>
                </a:lnTo>
                <a:lnTo>
                  <a:pt x="1940051" y="4571"/>
                </a:lnTo>
                <a:lnTo>
                  <a:pt x="1940051" y="1523"/>
                </a:lnTo>
                <a:lnTo>
                  <a:pt x="1941576" y="0"/>
                </a:lnTo>
                <a:lnTo>
                  <a:pt x="1953768" y="0"/>
                </a:lnTo>
                <a:lnTo>
                  <a:pt x="1955292" y="1523"/>
                </a:lnTo>
                <a:lnTo>
                  <a:pt x="1955292" y="4571"/>
                </a:lnTo>
                <a:lnTo>
                  <a:pt x="1953768" y="7619"/>
                </a:lnTo>
                <a:close/>
              </a:path>
              <a:path w="4427220" h="7620">
                <a:moveTo>
                  <a:pt x="1975103" y="7619"/>
                </a:moveTo>
                <a:lnTo>
                  <a:pt x="1962911" y="7619"/>
                </a:lnTo>
                <a:lnTo>
                  <a:pt x="1961388" y="4571"/>
                </a:lnTo>
                <a:lnTo>
                  <a:pt x="1961388" y="1523"/>
                </a:lnTo>
                <a:lnTo>
                  <a:pt x="1962911" y="0"/>
                </a:lnTo>
                <a:lnTo>
                  <a:pt x="1975103" y="0"/>
                </a:lnTo>
                <a:lnTo>
                  <a:pt x="1976627" y="1523"/>
                </a:lnTo>
                <a:lnTo>
                  <a:pt x="1976627" y="4571"/>
                </a:lnTo>
                <a:lnTo>
                  <a:pt x="1975103" y="7619"/>
                </a:lnTo>
                <a:close/>
              </a:path>
              <a:path w="4427220" h="7620">
                <a:moveTo>
                  <a:pt x="1996440" y="7619"/>
                </a:moveTo>
                <a:lnTo>
                  <a:pt x="1984248" y="7619"/>
                </a:lnTo>
                <a:lnTo>
                  <a:pt x="1982724" y="4571"/>
                </a:lnTo>
                <a:lnTo>
                  <a:pt x="1982724" y="1523"/>
                </a:lnTo>
                <a:lnTo>
                  <a:pt x="1984248" y="0"/>
                </a:lnTo>
                <a:lnTo>
                  <a:pt x="1996440" y="0"/>
                </a:lnTo>
                <a:lnTo>
                  <a:pt x="1997964" y="1523"/>
                </a:lnTo>
                <a:lnTo>
                  <a:pt x="1997964" y="4571"/>
                </a:lnTo>
                <a:lnTo>
                  <a:pt x="1996440" y="7619"/>
                </a:lnTo>
                <a:close/>
              </a:path>
              <a:path w="4427220" h="7620">
                <a:moveTo>
                  <a:pt x="2017776" y="7619"/>
                </a:moveTo>
                <a:lnTo>
                  <a:pt x="2005584" y="7619"/>
                </a:lnTo>
                <a:lnTo>
                  <a:pt x="2004060" y="4571"/>
                </a:lnTo>
                <a:lnTo>
                  <a:pt x="2004060" y="1523"/>
                </a:lnTo>
                <a:lnTo>
                  <a:pt x="2005584" y="0"/>
                </a:lnTo>
                <a:lnTo>
                  <a:pt x="2017776" y="0"/>
                </a:lnTo>
                <a:lnTo>
                  <a:pt x="2019300" y="1523"/>
                </a:lnTo>
                <a:lnTo>
                  <a:pt x="2019300" y="4571"/>
                </a:lnTo>
                <a:lnTo>
                  <a:pt x="2017776" y="7619"/>
                </a:lnTo>
                <a:close/>
              </a:path>
              <a:path w="4427220" h="7620">
                <a:moveTo>
                  <a:pt x="2039111" y="7619"/>
                </a:moveTo>
                <a:lnTo>
                  <a:pt x="2026919" y="7619"/>
                </a:lnTo>
                <a:lnTo>
                  <a:pt x="2025396" y="4571"/>
                </a:lnTo>
                <a:lnTo>
                  <a:pt x="2025396" y="1523"/>
                </a:lnTo>
                <a:lnTo>
                  <a:pt x="2026919" y="0"/>
                </a:lnTo>
                <a:lnTo>
                  <a:pt x="2039111" y="0"/>
                </a:lnTo>
                <a:lnTo>
                  <a:pt x="2040635" y="1523"/>
                </a:lnTo>
                <a:lnTo>
                  <a:pt x="2040635" y="4571"/>
                </a:lnTo>
                <a:lnTo>
                  <a:pt x="2039111" y="7619"/>
                </a:lnTo>
                <a:close/>
              </a:path>
              <a:path w="4427220" h="7620">
                <a:moveTo>
                  <a:pt x="2060448" y="7619"/>
                </a:moveTo>
                <a:lnTo>
                  <a:pt x="2048256" y="7619"/>
                </a:lnTo>
                <a:lnTo>
                  <a:pt x="2046732" y="4571"/>
                </a:lnTo>
                <a:lnTo>
                  <a:pt x="2046732" y="1523"/>
                </a:lnTo>
                <a:lnTo>
                  <a:pt x="2048256" y="0"/>
                </a:lnTo>
                <a:lnTo>
                  <a:pt x="2060448" y="0"/>
                </a:lnTo>
                <a:lnTo>
                  <a:pt x="2061972" y="1523"/>
                </a:lnTo>
                <a:lnTo>
                  <a:pt x="2061972" y="4571"/>
                </a:lnTo>
                <a:lnTo>
                  <a:pt x="2060448" y="7619"/>
                </a:lnTo>
                <a:close/>
              </a:path>
              <a:path w="4427220" h="7620">
                <a:moveTo>
                  <a:pt x="2081784" y="7619"/>
                </a:moveTo>
                <a:lnTo>
                  <a:pt x="2069592" y="7619"/>
                </a:lnTo>
                <a:lnTo>
                  <a:pt x="2068068" y="4571"/>
                </a:lnTo>
                <a:lnTo>
                  <a:pt x="2068068" y="1523"/>
                </a:lnTo>
                <a:lnTo>
                  <a:pt x="2069592" y="0"/>
                </a:lnTo>
                <a:lnTo>
                  <a:pt x="2081784" y="0"/>
                </a:lnTo>
                <a:lnTo>
                  <a:pt x="2083308" y="1523"/>
                </a:lnTo>
                <a:lnTo>
                  <a:pt x="2083308" y="4571"/>
                </a:lnTo>
                <a:lnTo>
                  <a:pt x="2081784" y="7619"/>
                </a:lnTo>
                <a:close/>
              </a:path>
              <a:path w="4427220" h="7620">
                <a:moveTo>
                  <a:pt x="2103119" y="7619"/>
                </a:moveTo>
                <a:lnTo>
                  <a:pt x="2090927" y="7619"/>
                </a:lnTo>
                <a:lnTo>
                  <a:pt x="2089403" y="4571"/>
                </a:lnTo>
                <a:lnTo>
                  <a:pt x="2089403" y="1523"/>
                </a:lnTo>
                <a:lnTo>
                  <a:pt x="2090927" y="0"/>
                </a:lnTo>
                <a:lnTo>
                  <a:pt x="2103119" y="0"/>
                </a:lnTo>
                <a:lnTo>
                  <a:pt x="2104643" y="1523"/>
                </a:lnTo>
                <a:lnTo>
                  <a:pt x="2104643" y="4571"/>
                </a:lnTo>
                <a:lnTo>
                  <a:pt x="2103119" y="7619"/>
                </a:lnTo>
                <a:close/>
              </a:path>
              <a:path w="4427220" h="7620">
                <a:moveTo>
                  <a:pt x="2124456" y="7619"/>
                </a:moveTo>
                <a:lnTo>
                  <a:pt x="2112264" y="7619"/>
                </a:lnTo>
                <a:lnTo>
                  <a:pt x="2110740" y="4571"/>
                </a:lnTo>
                <a:lnTo>
                  <a:pt x="2110740" y="1523"/>
                </a:lnTo>
                <a:lnTo>
                  <a:pt x="2112264" y="0"/>
                </a:lnTo>
                <a:lnTo>
                  <a:pt x="2124456" y="0"/>
                </a:lnTo>
                <a:lnTo>
                  <a:pt x="2125980" y="1523"/>
                </a:lnTo>
                <a:lnTo>
                  <a:pt x="2125980" y="4571"/>
                </a:lnTo>
                <a:lnTo>
                  <a:pt x="2124456" y="7619"/>
                </a:lnTo>
                <a:close/>
              </a:path>
              <a:path w="4427220" h="7620">
                <a:moveTo>
                  <a:pt x="2145792" y="7619"/>
                </a:moveTo>
                <a:lnTo>
                  <a:pt x="2133600" y="7619"/>
                </a:lnTo>
                <a:lnTo>
                  <a:pt x="2132076" y="4571"/>
                </a:lnTo>
                <a:lnTo>
                  <a:pt x="2132076" y="1523"/>
                </a:lnTo>
                <a:lnTo>
                  <a:pt x="2133600" y="0"/>
                </a:lnTo>
                <a:lnTo>
                  <a:pt x="2145792" y="0"/>
                </a:lnTo>
                <a:lnTo>
                  <a:pt x="2147316" y="1523"/>
                </a:lnTo>
                <a:lnTo>
                  <a:pt x="2147316" y="4571"/>
                </a:lnTo>
                <a:lnTo>
                  <a:pt x="2145792" y="7619"/>
                </a:lnTo>
                <a:close/>
              </a:path>
              <a:path w="4427220" h="7620">
                <a:moveTo>
                  <a:pt x="2167127" y="7619"/>
                </a:moveTo>
                <a:lnTo>
                  <a:pt x="2154935" y="7619"/>
                </a:lnTo>
                <a:lnTo>
                  <a:pt x="2153411" y="4571"/>
                </a:lnTo>
                <a:lnTo>
                  <a:pt x="2153411" y="1523"/>
                </a:lnTo>
                <a:lnTo>
                  <a:pt x="2154935" y="0"/>
                </a:lnTo>
                <a:lnTo>
                  <a:pt x="2167127" y="0"/>
                </a:lnTo>
                <a:lnTo>
                  <a:pt x="2168651" y="1523"/>
                </a:lnTo>
                <a:lnTo>
                  <a:pt x="2168651" y="4571"/>
                </a:lnTo>
                <a:lnTo>
                  <a:pt x="2167127" y="7619"/>
                </a:lnTo>
                <a:close/>
              </a:path>
              <a:path w="4427220" h="7620">
                <a:moveTo>
                  <a:pt x="2188464" y="7619"/>
                </a:moveTo>
                <a:lnTo>
                  <a:pt x="2176272" y="7619"/>
                </a:lnTo>
                <a:lnTo>
                  <a:pt x="2174748" y="4571"/>
                </a:lnTo>
                <a:lnTo>
                  <a:pt x="2174748" y="1523"/>
                </a:lnTo>
                <a:lnTo>
                  <a:pt x="2176272" y="0"/>
                </a:lnTo>
                <a:lnTo>
                  <a:pt x="2188464" y="0"/>
                </a:lnTo>
                <a:lnTo>
                  <a:pt x="2189988" y="1523"/>
                </a:lnTo>
                <a:lnTo>
                  <a:pt x="2189988" y="4571"/>
                </a:lnTo>
                <a:lnTo>
                  <a:pt x="2188464" y="7619"/>
                </a:lnTo>
                <a:close/>
              </a:path>
              <a:path w="4427220" h="7620">
                <a:moveTo>
                  <a:pt x="2209800" y="7619"/>
                </a:moveTo>
                <a:lnTo>
                  <a:pt x="2197608" y="7619"/>
                </a:lnTo>
                <a:lnTo>
                  <a:pt x="2196084" y="4571"/>
                </a:lnTo>
                <a:lnTo>
                  <a:pt x="2196084" y="1523"/>
                </a:lnTo>
                <a:lnTo>
                  <a:pt x="2197608" y="0"/>
                </a:lnTo>
                <a:lnTo>
                  <a:pt x="2209800" y="0"/>
                </a:lnTo>
                <a:lnTo>
                  <a:pt x="2211324" y="1523"/>
                </a:lnTo>
                <a:lnTo>
                  <a:pt x="2211324" y="4571"/>
                </a:lnTo>
                <a:lnTo>
                  <a:pt x="2209800" y="7619"/>
                </a:lnTo>
                <a:close/>
              </a:path>
              <a:path w="4427220" h="7620">
                <a:moveTo>
                  <a:pt x="2231135" y="7619"/>
                </a:moveTo>
                <a:lnTo>
                  <a:pt x="2218943" y="7619"/>
                </a:lnTo>
                <a:lnTo>
                  <a:pt x="2217419" y="4571"/>
                </a:lnTo>
                <a:lnTo>
                  <a:pt x="2217419" y="1523"/>
                </a:lnTo>
                <a:lnTo>
                  <a:pt x="2218943" y="0"/>
                </a:lnTo>
                <a:lnTo>
                  <a:pt x="2231135" y="0"/>
                </a:lnTo>
                <a:lnTo>
                  <a:pt x="2232660" y="1523"/>
                </a:lnTo>
                <a:lnTo>
                  <a:pt x="2232660" y="4571"/>
                </a:lnTo>
                <a:lnTo>
                  <a:pt x="2231135" y="7619"/>
                </a:lnTo>
                <a:close/>
              </a:path>
              <a:path w="4427220" h="7620">
                <a:moveTo>
                  <a:pt x="2252472" y="7619"/>
                </a:moveTo>
                <a:lnTo>
                  <a:pt x="2240280" y="7619"/>
                </a:lnTo>
                <a:lnTo>
                  <a:pt x="2238756" y="4571"/>
                </a:lnTo>
                <a:lnTo>
                  <a:pt x="2238756" y="1523"/>
                </a:lnTo>
                <a:lnTo>
                  <a:pt x="2240280" y="0"/>
                </a:lnTo>
                <a:lnTo>
                  <a:pt x="2252472" y="0"/>
                </a:lnTo>
                <a:lnTo>
                  <a:pt x="2253996" y="1523"/>
                </a:lnTo>
                <a:lnTo>
                  <a:pt x="2253996" y="4571"/>
                </a:lnTo>
                <a:lnTo>
                  <a:pt x="2252472" y="7619"/>
                </a:lnTo>
                <a:close/>
              </a:path>
              <a:path w="4427220" h="7620">
                <a:moveTo>
                  <a:pt x="2273808" y="7619"/>
                </a:moveTo>
                <a:lnTo>
                  <a:pt x="2261616" y="7619"/>
                </a:lnTo>
                <a:lnTo>
                  <a:pt x="2260092" y="4571"/>
                </a:lnTo>
                <a:lnTo>
                  <a:pt x="2260092" y="1523"/>
                </a:lnTo>
                <a:lnTo>
                  <a:pt x="2261616" y="0"/>
                </a:lnTo>
                <a:lnTo>
                  <a:pt x="2273808" y="0"/>
                </a:lnTo>
                <a:lnTo>
                  <a:pt x="2275332" y="1523"/>
                </a:lnTo>
                <a:lnTo>
                  <a:pt x="2275332" y="4571"/>
                </a:lnTo>
                <a:lnTo>
                  <a:pt x="2273808" y="7619"/>
                </a:lnTo>
                <a:close/>
              </a:path>
              <a:path w="4427220" h="7620">
                <a:moveTo>
                  <a:pt x="2293619" y="7619"/>
                </a:moveTo>
                <a:lnTo>
                  <a:pt x="2282952" y="7619"/>
                </a:lnTo>
                <a:lnTo>
                  <a:pt x="2281427" y="4571"/>
                </a:lnTo>
                <a:lnTo>
                  <a:pt x="2281427" y="1523"/>
                </a:lnTo>
                <a:lnTo>
                  <a:pt x="2282952" y="0"/>
                </a:lnTo>
                <a:lnTo>
                  <a:pt x="2293619" y="0"/>
                </a:lnTo>
                <a:lnTo>
                  <a:pt x="2296668" y="1523"/>
                </a:lnTo>
                <a:lnTo>
                  <a:pt x="2296668" y="4571"/>
                </a:lnTo>
                <a:lnTo>
                  <a:pt x="2293619" y="7619"/>
                </a:lnTo>
                <a:close/>
              </a:path>
              <a:path w="4427220" h="7620">
                <a:moveTo>
                  <a:pt x="2314956" y="7619"/>
                </a:moveTo>
                <a:lnTo>
                  <a:pt x="2304288" y="7619"/>
                </a:lnTo>
                <a:lnTo>
                  <a:pt x="2302764" y="4571"/>
                </a:lnTo>
                <a:lnTo>
                  <a:pt x="2302764" y="1523"/>
                </a:lnTo>
                <a:lnTo>
                  <a:pt x="2304288" y="0"/>
                </a:lnTo>
                <a:lnTo>
                  <a:pt x="2314956" y="0"/>
                </a:lnTo>
                <a:lnTo>
                  <a:pt x="2318003" y="1523"/>
                </a:lnTo>
                <a:lnTo>
                  <a:pt x="2318003" y="4571"/>
                </a:lnTo>
                <a:lnTo>
                  <a:pt x="2314956" y="7619"/>
                </a:lnTo>
                <a:close/>
              </a:path>
              <a:path w="4427220" h="7620">
                <a:moveTo>
                  <a:pt x="2336292" y="7619"/>
                </a:moveTo>
                <a:lnTo>
                  <a:pt x="2325624" y="7619"/>
                </a:lnTo>
                <a:lnTo>
                  <a:pt x="2324100" y="4571"/>
                </a:lnTo>
                <a:lnTo>
                  <a:pt x="2324100" y="1523"/>
                </a:lnTo>
                <a:lnTo>
                  <a:pt x="2325624" y="0"/>
                </a:lnTo>
                <a:lnTo>
                  <a:pt x="2336292" y="0"/>
                </a:lnTo>
                <a:lnTo>
                  <a:pt x="2339340" y="1523"/>
                </a:lnTo>
                <a:lnTo>
                  <a:pt x="2339340" y="4571"/>
                </a:lnTo>
                <a:lnTo>
                  <a:pt x="2336292" y="7619"/>
                </a:lnTo>
                <a:close/>
              </a:path>
              <a:path w="4427220" h="7620">
                <a:moveTo>
                  <a:pt x="2357627" y="7619"/>
                </a:moveTo>
                <a:lnTo>
                  <a:pt x="2346960" y="7619"/>
                </a:lnTo>
                <a:lnTo>
                  <a:pt x="2345435" y="4571"/>
                </a:lnTo>
                <a:lnTo>
                  <a:pt x="2345435" y="1523"/>
                </a:lnTo>
                <a:lnTo>
                  <a:pt x="2346960" y="0"/>
                </a:lnTo>
                <a:lnTo>
                  <a:pt x="2357627" y="0"/>
                </a:lnTo>
                <a:lnTo>
                  <a:pt x="2360676" y="1523"/>
                </a:lnTo>
                <a:lnTo>
                  <a:pt x="2360676" y="4571"/>
                </a:lnTo>
                <a:lnTo>
                  <a:pt x="2357627" y="7619"/>
                </a:lnTo>
                <a:close/>
              </a:path>
              <a:path w="4427220" h="7620">
                <a:moveTo>
                  <a:pt x="2378964" y="7619"/>
                </a:moveTo>
                <a:lnTo>
                  <a:pt x="2368296" y="7619"/>
                </a:lnTo>
                <a:lnTo>
                  <a:pt x="2366772" y="4571"/>
                </a:lnTo>
                <a:lnTo>
                  <a:pt x="2366772" y="1523"/>
                </a:lnTo>
                <a:lnTo>
                  <a:pt x="2368296" y="0"/>
                </a:lnTo>
                <a:lnTo>
                  <a:pt x="2378964" y="0"/>
                </a:lnTo>
                <a:lnTo>
                  <a:pt x="2380488" y="1523"/>
                </a:lnTo>
                <a:lnTo>
                  <a:pt x="2380488" y="4571"/>
                </a:lnTo>
                <a:lnTo>
                  <a:pt x="2378964" y="7619"/>
                </a:lnTo>
                <a:close/>
              </a:path>
              <a:path w="4427220" h="7620">
                <a:moveTo>
                  <a:pt x="2400300" y="7619"/>
                </a:moveTo>
                <a:lnTo>
                  <a:pt x="2389632" y="7619"/>
                </a:lnTo>
                <a:lnTo>
                  <a:pt x="2388108" y="4571"/>
                </a:lnTo>
                <a:lnTo>
                  <a:pt x="2388108" y="1523"/>
                </a:lnTo>
                <a:lnTo>
                  <a:pt x="2389632" y="0"/>
                </a:lnTo>
                <a:lnTo>
                  <a:pt x="2400300" y="0"/>
                </a:lnTo>
                <a:lnTo>
                  <a:pt x="2401824" y="1523"/>
                </a:lnTo>
                <a:lnTo>
                  <a:pt x="2401824" y="4571"/>
                </a:lnTo>
                <a:lnTo>
                  <a:pt x="2400300" y="7619"/>
                </a:lnTo>
                <a:close/>
              </a:path>
              <a:path w="4427220" h="7620">
                <a:moveTo>
                  <a:pt x="2421635" y="7619"/>
                </a:moveTo>
                <a:lnTo>
                  <a:pt x="2410968" y="7619"/>
                </a:lnTo>
                <a:lnTo>
                  <a:pt x="2409443" y="4571"/>
                </a:lnTo>
                <a:lnTo>
                  <a:pt x="2409443" y="1523"/>
                </a:lnTo>
                <a:lnTo>
                  <a:pt x="2410968" y="0"/>
                </a:lnTo>
                <a:lnTo>
                  <a:pt x="2421635" y="0"/>
                </a:lnTo>
                <a:lnTo>
                  <a:pt x="2423160" y="1523"/>
                </a:lnTo>
                <a:lnTo>
                  <a:pt x="2423160" y="4571"/>
                </a:lnTo>
                <a:lnTo>
                  <a:pt x="2421635" y="7619"/>
                </a:lnTo>
                <a:close/>
              </a:path>
              <a:path w="4427220" h="7620">
                <a:moveTo>
                  <a:pt x="2442972" y="7619"/>
                </a:moveTo>
                <a:lnTo>
                  <a:pt x="2432303" y="7619"/>
                </a:lnTo>
                <a:lnTo>
                  <a:pt x="2430780" y="4571"/>
                </a:lnTo>
                <a:lnTo>
                  <a:pt x="2430780" y="1523"/>
                </a:lnTo>
                <a:lnTo>
                  <a:pt x="2432303" y="0"/>
                </a:lnTo>
                <a:lnTo>
                  <a:pt x="2442972" y="0"/>
                </a:lnTo>
                <a:lnTo>
                  <a:pt x="2444496" y="1523"/>
                </a:lnTo>
                <a:lnTo>
                  <a:pt x="2444496" y="4571"/>
                </a:lnTo>
                <a:lnTo>
                  <a:pt x="2442972" y="7619"/>
                </a:lnTo>
                <a:close/>
              </a:path>
              <a:path w="4427220" h="7620">
                <a:moveTo>
                  <a:pt x="2464308" y="7619"/>
                </a:moveTo>
                <a:lnTo>
                  <a:pt x="2453640" y="7619"/>
                </a:lnTo>
                <a:lnTo>
                  <a:pt x="2452116" y="4571"/>
                </a:lnTo>
                <a:lnTo>
                  <a:pt x="2452116" y="1523"/>
                </a:lnTo>
                <a:lnTo>
                  <a:pt x="2453640" y="0"/>
                </a:lnTo>
                <a:lnTo>
                  <a:pt x="2464308" y="0"/>
                </a:lnTo>
                <a:lnTo>
                  <a:pt x="2465832" y="1523"/>
                </a:lnTo>
                <a:lnTo>
                  <a:pt x="2465832" y="4571"/>
                </a:lnTo>
                <a:lnTo>
                  <a:pt x="2464308" y="7619"/>
                </a:lnTo>
                <a:close/>
              </a:path>
              <a:path w="4427220" h="7620">
                <a:moveTo>
                  <a:pt x="2485643" y="7619"/>
                </a:moveTo>
                <a:lnTo>
                  <a:pt x="2474976" y="7619"/>
                </a:lnTo>
                <a:lnTo>
                  <a:pt x="2473452" y="4571"/>
                </a:lnTo>
                <a:lnTo>
                  <a:pt x="2473452" y="1523"/>
                </a:lnTo>
                <a:lnTo>
                  <a:pt x="2474976" y="0"/>
                </a:lnTo>
                <a:lnTo>
                  <a:pt x="2485643" y="0"/>
                </a:lnTo>
                <a:lnTo>
                  <a:pt x="2487168" y="1523"/>
                </a:lnTo>
                <a:lnTo>
                  <a:pt x="2487168" y="4571"/>
                </a:lnTo>
                <a:lnTo>
                  <a:pt x="2485643" y="7619"/>
                </a:lnTo>
                <a:close/>
              </a:path>
              <a:path w="4427220" h="7620">
                <a:moveTo>
                  <a:pt x="2506980" y="7619"/>
                </a:moveTo>
                <a:lnTo>
                  <a:pt x="2496311" y="7619"/>
                </a:lnTo>
                <a:lnTo>
                  <a:pt x="2494788" y="4571"/>
                </a:lnTo>
                <a:lnTo>
                  <a:pt x="2494788" y="1523"/>
                </a:lnTo>
                <a:lnTo>
                  <a:pt x="2496311" y="0"/>
                </a:lnTo>
                <a:lnTo>
                  <a:pt x="2506980" y="0"/>
                </a:lnTo>
                <a:lnTo>
                  <a:pt x="2508503" y="1523"/>
                </a:lnTo>
                <a:lnTo>
                  <a:pt x="2508503" y="4571"/>
                </a:lnTo>
                <a:lnTo>
                  <a:pt x="2506980" y="7619"/>
                </a:lnTo>
                <a:close/>
              </a:path>
              <a:path w="4427220" h="7620">
                <a:moveTo>
                  <a:pt x="2528316" y="7619"/>
                </a:moveTo>
                <a:lnTo>
                  <a:pt x="2517648" y="7619"/>
                </a:lnTo>
                <a:lnTo>
                  <a:pt x="2516124" y="4571"/>
                </a:lnTo>
                <a:lnTo>
                  <a:pt x="2516124" y="1523"/>
                </a:lnTo>
                <a:lnTo>
                  <a:pt x="2517648" y="0"/>
                </a:lnTo>
                <a:lnTo>
                  <a:pt x="2528316" y="0"/>
                </a:lnTo>
                <a:lnTo>
                  <a:pt x="2529840" y="1523"/>
                </a:lnTo>
                <a:lnTo>
                  <a:pt x="2529840" y="4571"/>
                </a:lnTo>
                <a:lnTo>
                  <a:pt x="2528316" y="7619"/>
                </a:lnTo>
                <a:close/>
              </a:path>
              <a:path w="4427220" h="7620">
                <a:moveTo>
                  <a:pt x="2549652" y="7619"/>
                </a:moveTo>
                <a:lnTo>
                  <a:pt x="2538984" y="7619"/>
                </a:lnTo>
                <a:lnTo>
                  <a:pt x="2537460" y="4571"/>
                </a:lnTo>
                <a:lnTo>
                  <a:pt x="2537460" y="1523"/>
                </a:lnTo>
                <a:lnTo>
                  <a:pt x="2538984" y="0"/>
                </a:lnTo>
                <a:lnTo>
                  <a:pt x="2549652" y="0"/>
                </a:lnTo>
                <a:lnTo>
                  <a:pt x="2551176" y="1523"/>
                </a:lnTo>
                <a:lnTo>
                  <a:pt x="2551176" y="4571"/>
                </a:lnTo>
                <a:lnTo>
                  <a:pt x="2549652" y="7619"/>
                </a:lnTo>
                <a:close/>
              </a:path>
              <a:path w="4427220" h="7620">
                <a:moveTo>
                  <a:pt x="2570988" y="7619"/>
                </a:moveTo>
                <a:lnTo>
                  <a:pt x="2560319" y="7619"/>
                </a:lnTo>
                <a:lnTo>
                  <a:pt x="2558796" y="4571"/>
                </a:lnTo>
                <a:lnTo>
                  <a:pt x="2558796" y="1523"/>
                </a:lnTo>
                <a:lnTo>
                  <a:pt x="2560319" y="0"/>
                </a:lnTo>
                <a:lnTo>
                  <a:pt x="2570988" y="0"/>
                </a:lnTo>
                <a:lnTo>
                  <a:pt x="2572511" y="1523"/>
                </a:lnTo>
                <a:lnTo>
                  <a:pt x="2572511" y="4571"/>
                </a:lnTo>
                <a:lnTo>
                  <a:pt x="2570988" y="7619"/>
                </a:lnTo>
                <a:close/>
              </a:path>
              <a:path w="4427220" h="7620">
                <a:moveTo>
                  <a:pt x="2592324" y="7619"/>
                </a:moveTo>
                <a:lnTo>
                  <a:pt x="2581656" y="7619"/>
                </a:lnTo>
                <a:lnTo>
                  <a:pt x="2580132" y="4571"/>
                </a:lnTo>
                <a:lnTo>
                  <a:pt x="2580132" y="1523"/>
                </a:lnTo>
                <a:lnTo>
                  <a:pt x="2581656" y="0"/>
                </a:lnTo>
                <a:lnTo>
                  <a:pt x="2592324" y="0"/>
                </a:lnTo>
                <a:lnTo>
                  <a:pt x="2593848" y="1523"/>
                </a:lnTo>
                <a:lnTo>
                  <a:pt x="2593848" y="4571"/>
                </a:lnTo>
                <a:lnTo>
                  <a:pt x="2592324" y="7619"/>
                </a:lnTo>
                <a:close/>
              </a:path>
              <a:path w="4427220" h="7620">
                <a:moveTo>
                  <a:pt x="2613660" y="7619"/>
                </a:moveTo>
                <a:lnTo>
                  <a:pt x="2602992" y="7619"/>
                </a:lnTo>
                <a:lnTo>
                  <a:pt x="2601468" y="4571"/>
                </a:lnTo>
                <a:lnTo>
                  <a:pt x="2601468" y="1523"/>
                </a:lnTo>
                <a:lnTo>
                  <a:pt x="2602992" y="0"/>
                </a:lnTo>
                <a:lnTo>
                  <a:pt x="2613660" y="0"/>
                </a:lnTo>
                <a:lnTo>
                  <a:pt x="2615184" y="1523"/>
                </a:lnTo>
                <a:lnTo>
                  <a:pt x="2615184" y="4571"/>
                </a:lnTo>
                <a:lnTo>
                  <a:pt x="2613660" y="7619"/>
                </a:lnTo>
                <a:close/>
              </a:path>
              <a:path w="4427220" h="7620">
                <a:moveTo>
                  <a:pt x="2634996" y="7619"/>
                </a:moveTo>
                <a:lnTo>
                  <a:pt x="2624327" y="7619"/>
                </a:lnTo>
                <a:lnTo>
                  <a:pt x="2622803" y="4571"/>
                </a:lnTo>
                <a:lnTo>
                  <a:pt x="2622803" y="1523"/>
                </a:lnTo>
                <a:lnTo>
                  <a:pt x="2624327" y="0"/>
                </a:lnTo>
                <a:lnTo>
                  <a:pt x="2634996" y="0"/>
                </a:lnTo>
                <a:lnTo>
                  <a:pt x="2636519" y="1523"/>
                </a:lnTo>
                <a:lnTo>
                  <a:pt x="2636519" y="4571"/>
                </a:lnTo>
                <a:lnTo>
                  <a:pt x="2634996" y="7619"/>
                </a:lnTo>
                <a:close/>
              </a:path>
              <a:path w="4427220" h="7620">
                <a:moveTo>
                  <a:pt x="2656332" y="7619"/>
                </a:moveTo>
                <a:lnTo>
                  <a:pt x="2645664" y="7619"/>
                </a:lnTo>
                <a:lnTo>
                  <a:pt x="2644140" y="4571"/>
                </a:lnTo>
                <a:lnTo>
                  <a:pt x="2644140" y="1523"/>
                </a:lnTo>
                <a:lnTo>
                  <a:pt x="2645664" y="0"/>
                </a:lnTo>
                <a:lnTo>
                  <a:pt x="2656332" y="0"/>
                </a:lnTo>
                <a:lnTo>
                  <a:pt x="2657856" y="1523"/>
                </a:lnTo>
                <a:lnTo>
                  <a:pt x="2657856" y="4571"/>
                </a:lnTo>
                <a:lnTo>
                  <a:pt x="2656332" y="7619"/>
                </a:lnTo>
                <a:close/>
              </a:path>
              <a:path w="4427220" h="7620">
                <a:moveTo>
                  <a:pt x="2677668" y="7619"/>
                </a:moveTo>
                <a:lnTo>
                  <a:pt x="2667000" y="7619"/>
                </a:lnTo>
                <a:lnTo>
                  <a:pt x="2665476" y="4571"/>
                </a:lnTo>
                <a:lnTo>
                  <a:pt x="2665476" y="1523"/>
                </a:lnTo>
                <a:lnTo>
                  <a:pt x="2667000" y="0"/>
                </a:lnTo>
                <a:lnTo>
                  <a:pt x="2677668" y="0"/>
                </a:lnTo>
                <a:lnTo>
                  <a:pt x="2679192" y="1523"/>
                </a:lnTo>
                <a:lnTo>
                  <a:pt x="2679192" y="4571"/>
                </a:lnTo>
                <a:lnTo>
                  <a:pt x="2677668" y="7619"/>
                </a:lnTo>
                <a:close/>
              </a:path>
              <a:path w="4427220" h="7620">
                <a:moveTo>
                  <a:pt x="2699003" y="7619"/>
                </a:moveTo>
                <a:lnTo>
                  <a:pt x="2688335" y="7619"/>
                </a:lnTo>
                <a:lnTo>
                  <a:pt x="2686811" y="4571"/>
                </a:lnTo>
                <a:lnTo>
                  <a:pt x="2686811" y="1523"/>
                </a:lnTo>
                <a:lnTo>
                  <a:pt x="2688335" y="0"/>
                </a:lnTo>
                <a:lnTo>
                  <a:pt x="2699003" y="0"/>
                </a:lnTo>
                <a:lnTo>
                  <a:pt x="2700527" y="1523"/>
                </a:lnTo>
                <a:lnTo>
                  <a:pt x="2700527" y="4571"/>
                </a:lnTo>
                <a:lnTo>
                  <a:pt x="2699003" y="7619"/>
                </a:lnTo>
                <a:close/>
              </a:path>
              <a:path w="4427220" h="7620">
                <a:moveTo>
                  <a:pt x="2720340" y="7619"/>
                </a:moveTo>
                <a:lnTo>
                  <a:pt x="2709672" y="7619"/>
                </a:lnTo>
                <a:lnTo>
                  <a:pt x="2708148" y="4571"/>
                </a:lnTo>
                <a:lnTo>
                  <a:pt x="2708148" y="1523"/>
                </a:lnTo>
                <a:lnTo>
                  <a:pt x="2709672" y="0"/>
                </a:lnTo>
                <a:lnTo>
                  <a:pt x="2720340" y="0"/>
                </a:lnTo>
                <a:lnTo>
                  <a:pt x="2721864" y="1523"/>
                </a:lnTo>
                <a:lnTo>
                  <a:pt x="2721864" y="4571"/>
                </a:lnTo>
                <a:lnTo>
                  <a:pt x="2720340" y="7619"/>
                </a:lnTo>
                <a:close/>
              </a:path>
              <a:path w="4427220" h="7620">
                <a:moveTo>
                  <a:pt x="2741676" y="7619"/>
                </a:moveTo>
                <a:lnTo>
                  <a:pt x="2731008" y="7619"/>
                </a:lnTo>
                <a:lnTo>
                  <a:pt x="2729484" y="4571"/>
                </a:lnTo>
                <a:lnTo>
                  <a:pt x="2729484" y="1523"/>
                </a:lnTo>
                <a:lnTo>
                  <a:pt x="2731008" y="0"/>
                </a:lnTo>
                <a:lnTo>
                  <a:pt x="2741676" y="0"/>
                </a:lnTo>
                <a:lnTo>
                  <a:pt x="2743200" y="1523"/>
                </a:lnTo>
                <a:lnTo>
                  <a:pt x="2743200" y="4571"/>
                </a:lnTo>
                <a:lnTo>
                  <a:pt x="2741676" y="7619"/>
                </a:lnTo>
                <a:close/>
              </a:path>
              <a:path w="4427220" h="7620">
                <a:moveTo>
                  <a:pt x="2763011" y="7619"/>
                </a:moveTo>
                <a:lnTo>
                  <a:pt x="2752343" y="7619"/>
                </a:lnTo>
                <a:lnTo>
                  <a:pt x="2750819" y="4571"/>
                </a:lnTo>
                <a:lnTo>
                  <a:pt x="2750819" y="1523"/>
                </a:lnTo>
                <a:lnTo>
                  <a:pt x="2752343" y="0"/>
                </a:lnTo>
                <a:lnTo>
                  <a:pt x="2763011" y="0"/>
                </a:lnTo>
                <a:lnTo>
                  <a:pt x="2764535" y="1523"/>
                </a:lnTo>
                <a:lnTo>
                  <a:pt x="2764535" y="4571"/>
                </a:lnTo>
                <a:lnTo>
                  <a:pt x="2763011" y="7619"/>
                </a:lnTo>
                <a:close/>
              </a:path>
              <a:path w="4427220" h="7620">
                <a:moveTo>
                  <a:pt x="2784348" y="7619"/>
                </a:moveTo>
                <a:lnTo>
                  <a:pt x="2773680" y="7619"/>
                </a:lnTo>
                <a:lnTo>
                  <a:pt x="2772156" y="4571"/>
                </a:lnTo>
                <a:lnTo>
                  <a:pt x="2772156" y="1523"/>
                </a:lnTo>
                <a:lnTo>
                  <a:pt x="2773680" y="0"/>
                </a:lnTo>
                <a:lnTo>
                  <a:pt x="2784348" y="0"/>
                </a:lnTo>
                <a:lnTo>
                  <a:pt x="2785872" y="1523"/>
                </a:lnTo>
                <a:lnTo>
                  <a:pt x="2785872" y="4571"/>
                </a:lnTo>
                <a:lnTo>
                  <a:pt x="2784348" y="7619"/>
                </a:lnTo>
                <a:close/>
              </a:path>
              <a:path w="4427220" h="7620">
                <a:moveTo>
                  <a:pt x="2805684" y="7619"/>
                </a:moveTo>
                <a:lnTo>
                  <a:pt x="2795016" y="7619"/>
                </a:lnTo>
                <a:lnTo>
                  <a:pt x="2793492" y="4571"/>
                </a:lnTo>
                <a:lnTo>
                  <a:pt x="2793492" y="1523"/>
                </a:lnTo>
                <a:lnTo>
                  <a:pt x="2795016" y="0"/>
                </a:lnTo>
                <a:lnTo>
                  <a:pt x="2805684" y="0"/>
                </a:lnTo>
                <a:lnTo>
                  <a:pt x="2807208" y="1523"/>
                </a:lnTo>
                <a:lnTo>
                  <a:pt x="2807208" y="4571"/>
                </a:lnTo>
                <a:lnTo>
                  <a:pt x="2805684" y="7619"/>
                </a:lnTo>
                <a:close/>
              </a:path>
              <a:path w="4427220" h="7620">
                <a:moveTo>
                  <a:pt x="2827019" y="7619"/>
                </a:moveTo>
                <a:lnTo>
                  <a:pt x="2816352" y="7619"/>
                </a:lnTo>
                <a:lnTo>
                  <a:pt x="2814827" y="4571"/>
                </a:lnTo>
                <a:lnTo>
                  <a:pt x="2814827" y="1523"/>
                </a:lnTo>
                <a:lnTo>
                  <a:pt x="2816352" y="0"/>
                </a:lnTo>
                <a:lnTo>
                  <a:pt x="2827019" y="0"/>
                </a:lnTo>
                <a:lnTo>
                  <a:pt x="2828543" y="1523"/>
                </a:lnTo>
                <a:lnTo>
                  <a:pt x="2828543" y="4571"/>
                </a:lnTo>
                <a:lnTo>
                  <a:pt x="2827019" y="7619"/>
                </a:lnTo>
                <a:close/>
              </a:path>
              <a:path w="4427220" h="7620">
                <a:moveTo>
                  <a:pt x="2848356" y="7619"/>
                </a:moveTo>
                <a:lnTo>
                  <a:pt x="2837688" y="7619"/>
                </a:lnTo>
                <a:lnTo>
                  <a:pt x="2836164" y="4571"/>
                </a:lnTo>
                <a:lnTo>
                  <a:pt x="2836164" y="1523"/>
                </a:lnTo>
                <a:lnTo>
                  <a:pt x="2837688" y="0"/>
                </a:lnTo>
                <a:lnTo>
                  <a:pt x="2848356" y="0"/>
                </a:lnTo>
                <a:lnTo>
                  <a:pt x="2849880" y="1523"/>
                </a:lnTo>
                <a:lnTo>
                  <a:pt x="2849880" y="4571"/>
                </a:lnTo>
                <a:lnTo>
                  <a:pt x="2848356" y="7619"/>
                </a:lnTo>
                <a:close/>
              </a:path>
              <a:path w="4427220" h="7620">
                <a:moveTo>
                  <a:pt x="2869692" y="7619"/>
                </a:moveTo>
                <a:lnTo>
                  <a:pt x="2859024" y="7619"/>
                </a:lnTo>
                <a:lnTo>
                  <a:pt x="2857500" y="4571"/>
                </a:lnTo>
                <a:lnTo>
                  <a:pt x="2857500" y="1523"/>
                </a:lnTo>
                <a:lnTo>
                  <a:pt x="2859024" y="0"/>
                </a:lnTo>
                <a:lnTo>
                  <a:pt x="2869692" y="0"/>
                </a:lnTo>
                <a:lnTo>
                  <a:pt x="2871216" y="1523"/>
                </a:lnTo>
                <a:lnTo>
                  <a:pt x="2871216" y="4571"/>
                </a:lnTo>
                <a:lnTo>
                  <a:pt x="2869692" y="7619"/>
                </a:lnTo>
                <a:close/>
              </a:path>
              <a:path w="4427220" h="7620">
                <a:moveTo>
                  <a:pt x="2891027" y="7619"/>
                </a:moveTo>
                <a:lnTo>
                  <a:pt x="2880360" y="7619"/>
                </a:lnTo>
                <a:lnTo>
                  <a:pt x="2878835" y="4571"/>
                </a:lnTo>
                <a:lnTo>
                  <a:pt x="2878835" y="1523"/>
                </a:lnTo>
                <a:lnTo>
                  <a:pt x="2880360" y="0"/>
                </a:lnTo>
                <a:lnTo>
                  <a:pt x="2891027" y="0"/>
                </a:lnTo>
                <a:lnTo>
                  <a:pt x="2892552" y="1523"/>
                </a:lnTo>
                <a:lnTo>
                  <a:pt x="2892552" y="4571"/>
                </a:lnTo>
                <a:lnTo>
                  <a:pt x="2891027" y="7619"/>
                </a:lnTo>
                <a:close/>
              </a:path>
              <a:path w="4427220" h="7620">
                <a:moveTo>
                  <a:pt x="2912364" y="7619"/>
                </a:moveTo>
                <a:lnTo>
                  <a:pt x="2901696" y="7619"/>
                </a:lnTo>
                <a:lnTo>
                  <a:pt x="2900172" y="4571"/>
                </a:lnTo>
                <a:lnTo>
                  <a:pt x="2900172" y="1523"/>
                </a:lnTo>
                <a:lnTo>
                  <a:pt x="2901696" y="0"/>
                </a:lnTo>
                <a:lnTo>
                  <a:pt x="2912364" y="0"/>
                </a:lnTo>
                <a:lnTo>
                  <a:pt x="2913888" y="1523"/>
                </a:lnTo>
                <a:lnTo>
                  <a:pt x="2913888" y="4571"/>
                </a:lnTo>
                <a:lnTo>
                  <a:pt x="2912364" y="7619"/>
                </a:lnTo>
                <a:close/>
              </a:path>
              <a:path w="4427220" h="7620">
                <a:moveTo>
                  <a:pt x="2933700" y="7619"/>
                </a:moveTo>
                <a:lnTo>
                  <a:pt x="2923032" y="7619"/>
                </a:lnTo>
                <a:lnTo>
                  <a:pt x="2921508" y="4571"/>
                </a:lnTo>
                <a:lnTo>
                  <a:pt x="2921508" y="1523"/>
                </a:lnTo>
                <a:lnTo>
                  <a:pt x="2923032" y="0"/>
                </a:lnTo>
                <a:lnTo>
                  <a:pt x="2933700" y="0"/>
                </a:lnTo>
                <a:lnTo>
                  <a:pt x="2935224" y="1523"/>
                </a:lnTo>
                <a:lnTo>
                  <a:pt x="2935224" y="4571"/>
                </a:lnTo>
                <a:lnTo>
                  <a:pt x="2933700" y="7619"/>
                </a:lnTo>
                <a:close/>
              </a:path>
              <a:path w="4427220" h="7620">
                <a:moveTo>
                  <a:pt x="2955035" y="7619"/>
                </a:moveTo>
                <a:lnTo>
                  <a:pt x="2944368" y="7619"/>
                </a:lnTo>
                <a:lnTo>
                  <a:pt x="2942844" y="4571"/>
                </a:lnTo>
                <a:lnTo>
                  <a:pt x="2942844" y="1523"/>
                </a:lnTo>
                <a:lnTo>
                  <a:pt x="2944368" y="0"/>
                </a:lnTo>
                <a:lnTo>
                  <a:pt x="2955035" y="0"/>
                </a:lnTo>
                <a:lnTo>
                  <a:pt x="2956560" y="1523"/>
                </a:lnTo>
                <a:lnTo>
                  <a:pt x="2956560" y="4571"/>
                </a:lnTo>
                <a:lnTo>
                  <a:pt x="2955035" y="7619"/>
                </a:lnTo>
                <a:close/>
              </a:path>
              <a:path w="4427220" h="7620">
                <a:moveTo>
                  <a:pt x="2976372" y="7619"/>
                </a:moveTo>
                <a:lnTo>
                  <a:pt x="2965703" y="7619"/>
                </a:lnTo>
                <a:lnTo>
                  <a:pt x="2964180" y="4571"/>
                </a:lnTo>
                <a:lnTo>
                  <a:pt x="2964180" y="1523"/>
                </a:lnTo>
                <a:lnTo>
                  <a:pt x="2965703" y="0"/>
                </a:lnTo>
                <a:lnTo>
                  <a:pt x="2976372" y="0"/>
                </a:lnTo>
                <a:lnTo>
                  <a:pt x="2977896" y="1523"/>
                </a:lnTo>
                <a:lnTo>
                  <a:pt x="2977896" y="4571"/>
                </a:lnTo>
                <a:lnTo>
                  <a:pt x="2976372" y="7619"/>
                </a:lnTo>
                <a:close/>
              </a:path>
              <a:path w="4427220" h="7620">
                <a:moveTo>
                  <a:pt x="2997708" y="7619"/>
                </a:moveTo>
                <a:lnTo>
                  <a:pt x="2987040" y="7619"/>
                </a:lnTo>
                <a:lnTo>
                  <a:pt x="2985516" y="4571"/>
                </a:lnTo>
                <a:lnTo>
                  <a:pt x="2985516" y="1523"/>
                </a:lnTo>
                <a:lnTo>
                  <a:pt x="2987040" y="0"/>
                </a:lnTo>
                <a:lnTo>
                  <a:pt x="2997708" y="0"/>
                </a:lnTo>
                <a:lnTo>
                  <a:pt x="2999232" y="1523"/>
                </a:lnTo>
                <a:lnTo>
                  <a:pt x="2999232" y="4571"/>
                </a:lnTo>
                <a:lnTo>
                  <a:pt x="2997708" y="7619"/>
                </a:lnTo>
                <a:close/>
              </a:path>
              <a:path w="4427220" h="7620">
                <a:moveTo>
                  <a:pt x="3019044" y="7619"/>
                </a:moveTo>
                <a:lnTo>
                  <a:pt x="3008376" y="7619"/>
                </a:lnTo>
                <a:lnTo>
                  <a:pt x="3006852" y="4571"/>
                </a:lnTo>
                <a:lnTo>
                  <a:pt x="3006852" y="1523"/>
                </a:lnTo>
                <a:lnTo>
                  <a:pt x="3008376" y="0"/>
                </a:lnTo>
                <a:lnTo>
                  <a:pt x="3019044" y="0"/>
                </a:lnTo>
                <a:lnTo>
                  <a:pt x="3020568" y="1523"/>
                </a:lnTo>
                <a:lnTo>
                  <a:pt x="3020568" y="4571"/>
                </a:lnTo>
                <a:lnTo>
                  <a:pt x="3019044" y="7619"/>
                </a:lnTo>
                <a:close/>
              </a:path>
              <a:path w="4427220" h="7620">
                <a:moveTo>
                  <a:pt x="3040380" y="7619"/>
                </a:moveTo>
                <a:lnTo>
                  <a:pt x="3029711" y="7619"/>
                </a:lnTo>
                <a:lnTo>
                  <a:pt x="3028188" y="4571"/>
                </a:lnTo>
                <a:lnTo>
                  <a:pt x="3028188" y="1523"/>
                </a:lnTo>
                <a:lnTo>
                  <a:pt x="3029711" y="0"/>
                </a:lnTo>
                <a:lnTo>
                  <a:pt x="3040380" y="0"/>
                </a:lnTo>
                <a:lnTo>
                  <a:pt x="3041903" y="1523"/>
                </a:lnTo>
                <a:lnTo>
                  <a:pt x="3041903" y="4571"/>
                </a:lnTo>
                <a:lnTo>
                  <a:pt x="3040380" y="7619"/>
                </a:lnTo>
                <a:close/>
              </a:path>
              <a:path w="4427220" h="7620">
                <a:moveTo>
                  <a:pt x="3061716" y="7619"/>
                </a:moveTo>
                <a:lnTo>
                  <a:pt x="3051048" y="7619"/>
                </a:lnTo>
                <a:lnTo>
                  <a:pt x="3049524" y="4571"/>
                </a:lnTo>
                <a:lnTo>
                  <a:pt x="3049524" y="1523"/>
                </a:lnTo>
                <a:lnTo>
                  <a:pt x="3051048" y="0"/>
                </a:lnTo>
                <a:lnTo>
                  <a:pt x="3061716" y="0"/>
                </a:lnTo>
                <a:lnTo>
                  <a:pt x="3063240" y="1523"/>
                </a:lnTo>
                <a:lnTo>
                  <a:pt x="3063240" y="4571"/>
                </a:lnTo>
                <a:lnTo>
                  <a:pt x="3061716" y="7619"/>
                </a:lnTo>
                <a:close/>
              </a:path>
              <a:path w="4427220" h="7620">
                <a:moveTo>
                  <a:pt x="3083052" y="7619"/>
                </a:moveTo>
                <a:lnTo>
                  <a:pt x="3072384" y="7619"/>
                </a:lnTo>
                <a:lnTo>
                  <a:pt x="3070860" y="4571"/>
                </a:lnTo>
                <a:lnTo>
                  <a:pt x="3070860" y="1523"/>
                </a:lnTo>
                <a:lnTo>
                  <a:pt x="3072384" y="0"/>
                </a:lnTo>
                <a:lnTo>
                  <a:pt x="3083052" y="0"/>
                </a:lnTo>
                <a:lnTo>
                  <a:pt x="3084576" y="1523"/>
                </a:lnTo>
                <a:lnTo>
                  <a:pt x="3084576" y="4571"/>
                </a:lnTo>
                <a:lnTo>
                  <a:pt x="3083052" y="7619"/>
                </a:lnTo>
                <a:close/>
              </a:path>
              <a:path w="4427220" h="7620">
                <a:moveTo>
                  <a:pt x="3104388" y="7619"/>
                </a:moveTo>
                <a:lnTo>
                  <a:pt x="3093719" y="7619"/>
                </a:lnTo>
                <a:lnTo>
                  <a:pt x="3092196" y="4571"/>
                </a:lnTo>
                <a:lnTo>
                  <a:pt x="3092196" y="1523"/>
                </a:lnTo>
                <a:lnTo>
                  <a:pt x="3093719" y="0"/>
                </a:lnTo>
                <a:lnTo>
                  <a:pt x="3104388" y="0"/>
                </a:lnTo>
                <a:lnTo>
                  <a:pt x="3105911" y="1523"/>
                </a:lnTo>
                <a:lnTo>
                  <a:pt x="3105911" y="4571"/>
                </a:lnTo>
                <a:lnTo>
                  <a:pt x="3104388" y="7619"/>
                </a:lnTo>
                <a:close/>
              </a:path>
              <a:path w="4427220" h="7620">
                <a:moveTo>
                  <a:pt x="3125724" y="7619"/>
                </a:moveTo>
                <a:lnTo>
                  <a:pt x="3115056" y="7619"/>
                </a:lnTo>
                <a:lnTo>
                  <a:pt x="3113532" y="4571"/>
                </a:lnTo>
                <a:lnTo>
                  <a:pt x="3113532" y="1523"/>
                </a:lnTo>
                <a:lnTo>
                  <a:pt x="3115056" y="0"/>
                </a:lnTo>
                <a:lnTo>
                  <a:pt x="3125724" y="0"/>
                </a:lnTo>
                <a:lnTo>
                  <a:pt x="3127248" y="1523"/>
                </a:lnTo>
                <a:lnTo>
                  <a:pt x="3127248" y="4571"/>
                </a:lnTo>
                <a:lnTo>
                  <a:pt x="3125724" y="7619"/>
                </a:lnTo>
                <a:close/>
              </a:path>
              <a:path w="4427220" h="7620">
                <a:moveTo>
                  <a:pt x="3147060" y="7619"/>
                </a:moveTo>
                <a:lnTo>
                  <a:pt x="3136392" y="7619"/>
                </a:lnTo>
                <a:lnTo>
                  <a:pt x="3134868" y="4571"/>
                </a:lnTo>
                <a:lnTo>
                  <a:pt x="3134868" y="1523"/>
                </a:lnTo>
                <a:lnTo>
                  <a:pt x="3136392" y="0"/>
                </a:lnTo>
                <a:lnTo>
                  <a:pt x="3147060" y="0"/>
                </a:lnTo>
                <a:lnTo>
                  <a:pt x="3148584" y="1523"/>
                </a:lnTo>
                <a:lnTo>
                  <a:pt x="3148584" y="4571"/>
                </a:lnTo>
                <a:lnTo>
                  <a:pt x="3147060" y="7619"/>
                </a:lnTo>
                <a:close/>
              </a:path>
              <a:path w="4427220" h="7620">
                <a:moveTo>
                  <a:pt x="3168396" y="7619"/>
                </a:moveTo>
                <a:lnTo>
                  <a:pt x="3157727" y="7619"/>
                </a:lnTo>
                <a:lnTo>
                  <a:pt x="3156203" y="4571"/>
                </a:lnTo>
                <a:lnTo>
                  <a:pt x="3156203" y="1523"/>
                </a:lnTo>
                <a:lnTo>
                  <a:pt x="3157727" y="0"/>
                </a:lnTo>
                <a:lnTo>
                  <a:pt x="3168396" y="0"/>
                </a:lnTo>
                <a:lnTo>
                  <a:pt x="3169919" y="1523"/>
                </a:lnTo>
                <a:lnTo>
                  <a:pt x="3169919" y="4571"/>
                </a:lnTo>
                <a:lnTo>
                  <a:pt x="3168396" y="7619"/>
                </a:lnTo>
                <a:close/>
              </a:path>
              <a:path w="4427220" h="7620">
                <a:moveTo>
                  <a:pt x="3189732" y="7619"/>
                </a:moveTo>
                <a:lnTo>
                  <a:pt x="3179064" y="7619"/>
                </a:lnTo>
                <a:lnTo>
                  <a:pt x="3177540" y="4571"/>
                </a:lnTo>
                <a:lnTo>
                  <a:pt x="3177540" y="1523"/>
                </a:lnTo>
                <a:lnTo>
                  <a:pt x="3179064" y="0"/>
                </a:lnTo>
                <a:lnTo>
                  <a:pt x="3189732" y="0"/>
                </a:lnTo>
                <a:lnTo>
                  <a:pt x="3191256" y="1523"/>
                </a:lnTo>
                <a:lnTo>
                  <a:pt x="3191256" y="4571"/>
                </a:lnTo>
                <a:lnTo>
                  <a:pt x="3189732" y="7619"/>
                </a:lnTo>
                <a:close/>
              </a:path>
              <a:path w="4427220" h="7620">
                <a:moveTo>
                  <a:pt x="3211068" y="7619"/>
                </a:moveTo>
                <a:lnTo>
                  <a:pt x="3200400" y="7619"/>
                </a:lnTo>
                <a:lnTo>
                  <a:pt x="3198876" y="4571"/>
                </a:lnTo>
                <a:lnTo>
                  <a:pt x="3198876" y="1523"/>
                </a:lnTo>
                <a:lnTo>
                  <a:pt x="3200400" y="0"/>
                </a:lnTo>
                <a:lnTo>
                  <a:pt x="3211068" y="0"/>
                </a:lnTo>
                <a:lnTo>
                  <a:pt x="3212592" y="1523"/>
                </a:lnTo>
                <a:lnTo>
                  <a:pt x="3212592" y="4571"/>
                </a:lnTo>
                <a:lnTo>
                  <a:pt x="3211068" y="7619"/>
                </a:lnTo>
                <a:close/>
              </a:path>
              <a:path w="4427220" h="7620">
                <a:moveTo>
                  <a:pt x="3232403" y="7619"/>
                </a:moveTo>
                <a:lnTo>
                  <a:pt x="3221736" y="7619"/>
                </a:lnTo>
                <a:lnTo>
                  <a:pt x="3220211" y="4571"/>
                </a:lnTo>
                <a:lnTo>
                  <a:pt x="3220211" y="1523"/>
                </a:lnTo>
                <a:lnTo>
                  <a:pt x="3221736" y="0"/>
                </a:lnTo>
                <a:lnTo>
                  <a:pt x="3232403" y="0"/>
                </a:lnTo>
                <a:lnTo>
                  <a:pt x="3233927" y="1523"/>
                </a:lnTo>
                <a:lnTo>
                  <a:pt x="3233927" y="4571"/>
                </a:lnTo>
                <a:lnTo>
                  <a:pt x="3232403" y="7619"/>
                </a:lnTo>
                <a:close/>
              </a:path>
              <a:path w="4427220" h="7620">
                <a:moveTo>
                  <a:pt x="3253740" y="7619"/>
                </a:moveTo>
                <a:lnTo>
                  <a:pt x="3243072" y="7619"/>
                </a:lnTo>
                <a:lnTo>
                  <a:pt x="3241548" y="4571"/>
                </a:lnTo>
                <a:lnTo>
                  <a:pt x="3241548" y="1523"/>
                </a:lnTo>
                <a:lnTo>
                  <a:pt x="3243072" y="0"/>
                </a:lnTo>
                <a:lnTo>
                  <a:pt x="3253740" y="0"/>
                </a:lnTo>
                <a:lnTo>
                  <a:pt x="3255264" y="1523"/>
                </a:lnTo>
                <a:lnTo>
                  <a:pt x="3255264" y="4571"/>
                </a:lnTo>
                <a:lnTo>
                  <a:pt x="3253740" y="7619"/>
                </a:lnTo>
                <a:close/>
              </a:path>
              <a:path w="4427220" h="7620">
                <a:moveTo>
                  <a:pt x="3275076" y="7619"/>
                </a:moveTo>
                <a:lnTo>
                  <a:pt x="3264408" y="7619"/>
                </a:lnTo>
                <a:lnTo>
                  <a:pt x="3262884" y="4571"/>
                </a:lnTo>
                <a:lnTo>
                  <a:pt x="3262884" y="1523"/>
                </a:lnTo>
                <a:lnTo>
                  <a:pt x="3264408" y="0"/>
                </a:lnTo>
                <a:lnTo>
                  <a:pt x="3275076" y="0"/>
                </a:lnTo>
                <a:lnTo>
                  <a:pt x="3276600" y="1523"/>
                </a:lnTo>
                <a:lnTo>
                  <a:pt x="3276600" y="4571"/>
                </a:lnTo>
                <a:lnTo>
                  <a:pt x="3275076" y="7619"/>
                </a:lnTo>
                <a:close/>
              </a:path>
              <a:path w="4427220" h="7620">
                <a:moveTo>
                  <a:pt x="3296411" y="7619"/>
                </a:moveTo>
                <a:lnTo>
                  <a:pt x="3285744" y="7619"/>
                </a:lnTo>
                <a:lnTo>
                  <a:pt x="3284219" y="4571"/>
                </a:lnTo>
                <a:lnTo>
                  <a:pt x="3284219" y="1523"/>
                </a:lnTo>
                <a:lnTo>
                  <a:pt x="3285744" y="0"/>
                </a:lnTo>
                <a:lnTo>
                  <a:pt x="3296411" y="0"/>
                </a:lnTo>
                <a:lnTo>
                  <a:pt x="3297936" y="1523"/>
                </a:lnTo>
                <a:lnTo>
                  <a:pt x="3297936" y="4571"/>
                </a:lnTo>
                <a:lnTo>
                  <a:pt x="3296411" y="7619"/>
                </a:lnTo>
                <a:close/>
              </a:path>
              <a:path w="4427220" h="7620">
                <a:moveTo>
                  <a:pt x="3317748" y="7619"/>
                </a:moveTo>
                <a:lnTo>
                  <a:pt x="3307080" y="7619"/>
                </a:lnTo>
                <a:lnTo>
                  <a:pt x="3305556" y="4571"/>
                </a:lnTo>
                <a:lnTo>
                  <a:pt x="3305556" y="1523"/>
                </a:lnTo>
                <a:lnTo>
                  <a:pt x="3307080" y="0"/>
                </a:lnTo>
                <a:lnTo>
                  <a:pt x="3317748" y="0"/>
                </a:lnTo>
                <a:lnTo>
                  <a:pt x="3319272" y="1523"/>
                </a:lnTo>
                <a:lnTo>
                  <a:pt x="3319272" y="4571"/>
                </a:lnTo>
                <a:lnTo>
                  <a:pt x="3317748" y="7619"/>
                </a:lnTo>
                <a:close/>
              </a:path>
              <a:path w="4427220" h="7620">
                <a:moveTo>
                  <a:pt x="3339084" y="7619"/>
                </a:moveTo>
                <a:lnTo>
                  <a:pt x="3328416" y="7619"/>
                </a:lnTo>
                <a:lnTo>
                  <a:pt x="3326892" y="4571"/>
                </a:lnTo>
                <a:lnTo>
                  <a:pt x="3326892" y="1523"/>
                </a:lnTo>
                <a:lnTo>
                  <a:pt x="3328416" y="0"/>
                </a:lnTo>
                <a:lnTo>
                  <a:pt x="3339084" y="0"/>
                </a:lnTo>
                <a:lnTo>
                  <a:pt x="3340608" y="1523"/>
                </a:lnTo>
                <a:lnTo>
                  <a:pt x="3340608" y="4571"/>
                </a:lnTo>
                <a:lnTo>
                  <a:pt x="3339084" y="7619"/>
                </a:lnTo>
                <a:close/>
              </a:path>
              <a:path w="4427220" h="7620">
                <a:moveTo>
                  <a:pt x="3360419" y="7619"/>
                </a:moveTo>
                <a:lnTo>
                  <a:pt x="3349752" y="7619"/>
                </a:lnTo>
                <a:lnTo>
                  <a:pt x="3348227" y="4571"/>
                </a:lnTo>
                <a:lnTo>
                  <a:pt x="3348227" y="1523"/>
                </a:lnTo>
                <a:lnTo>
                  <a:pt x="3349752" y="0"/>
                </a:lnTo>
                <a:lnTo>
                  <a:pt x="3360419" y="0"/>
                </a:lnTo>
                <a:lnTo>
                  <a:pt x="3361944" y="1523"/>
                </a:lnTo>
                <a:lnTo>
                  <a:pt x="3361944" y="4571"/>
                </a:lnTo>
                <a:lnTo>
                  <a:pt x="3360419" y="7619"/>
                </a:lnTo>
                <a:close/>
              </a:path>
              <a:path w="4427220" h="7620">
                <a:moveTo>
                  <a:pt x="3381756" y="7619"/>
                </a:moveTo>
                <a:lnTo>
                  <a:pt x="3371088" y="7619"/>
                </a:lnTo>
                <a:lnTo>
                  <a:pt x="3369564" y="4571"/>
                </a:lnTo>
                <a:lnTo>
                  <a:pt x="3369564" y="1523"/>
                </a:lnTo>
                <a:lnTo>
                  <a:pt x="3371088" y="0"/>
                </a:lnTo>
                <a:lnTo>
                  <a:pt x="3381756" y="0"/>
                </a:lnTo>
                <a:lnTo>
                  <a:pt x="3383280" y="1523"/>
                </a:lnTo>
                <a:lnTo>
                  <a:pt x="3383280" y="4571"/>
                </a:lnTo>
                <a:lnTo>
                  <a:pt x="3381756" y="7619"/>
                </a:lnTo>
                <a:close/>
              </a:path>
              <a:path w="4427220" h="7620">
                <a:moveTo>
                  <a:pt x="3403092" y="7619"/>
                </a:moveTo>
                <a:lnTo>
                  <a:pt x="3392424" y="7619"/>
                </a:lnTo>
                <a:lnTo>
                  <a:pt x="3390900" y="4571"/>
                </a:lnTo>
                <a:lnTo>
                  <a:pt x="3390900" y="1523"/>
                </a:lnTo>
                <a:lnTo>
                  <a:pt x="3392424" y="0"/>
                </a:lnTo>
                <a:lnTo>
                  <a:pt x="3403092" y="0"/>
                </a:lnTo>
                <a:lnTo>
                  <a:pt x="3404616" y="1523"/>
                </a:lnTo>
                <a:lnTo>
                  <a:pt x="3404616" y="4571"/>
                </a:lnTo>
                <a:lnTo>
                  <a:pt x="3403092" y="7619"/>
                </a:lnTo>
                <a:close/>
              </a:path>
              <a:path w="4427220" h="7620">
                <a:moveTo>
                  <a:pt x="3424427" y="7619"/>
                </a:moveTo>
                <a:lnTo>
                  <a:pt x="3413760" y="7619"/>
                </a:lnTo>
                <a:lnTo>
                  <a:pt x="3412236" y="4571"/>
                </a:lnTo>
                <a:lnTo>
                  <a:pt x="3412236" y="1523"/>
                </a:lnTo>
                <a:lnTo>
                  <a:pt x="3413760" y="0"/>
                </a:lnTo>
                <a:lnTo>
                  <a:pt x="3424427" y="0"/>
                </a:lnTo>
                <a:lnTo>
                  <a:pt x="3425952" y="1523"/>
                </a:lnTo>
                <a:lnTo>
                  <a:pt x="3425952" y="4571"/>
                </a:lnTo>
                <a:lnTo>
                  <a:pt x="3424427" y="7619"/>
                </a:lnTo>
                <a:close/>
              </a:path>
              <a:path w="4427220" h="7620">
                <a:moveTo>
                  <a:pt x="3445764" y="7619"/>
                </a:moveTo>
                <a:lnTo>
                  <a:pt x="3435096" y="7619"/>
                </a:lnTo>
                <a:lnTo>
                  <a:pt x="3433572" y="4571"/>
                </a:lnTo>
                <a:lnTo>
                  <a:pt x="3433572" y="1523"/>
                </a:lnTo>
                <a:lnTo>
                  <a:pt x="3435096" y="0"/>
                </a:lnTo>
                <a:lnTo>
                  <a:pt x="3445764" y="0"/>
                </a:lnTo>
                <a:lnTo>
                  <a:pt x="3447288" y="1523"/>
                </a:lnTo>
                <a:lnTo>
                  <a:pt x="3447288" y="4571"/>
                </a:lnTo>
                <a:lnTo>
                  <a:pt x="3445764" y="7619"/>
                </a:lnTo>
                <a:close/>
              </a:path>
              <a:path w="4427220" h="7620">
                <a:moveTo>
                  <a:pt x="3467100" y="7619"/>
                </a:moveTo>
                <a:lnTo>
                  <a:pt x="3456432" y="7619"/>
                </a:lnTo>
                <a:lnTo>
                  <a:pt x="3454908" y="4571"/>
                </a:lnTo>
                <a:lnTo>
                  <a:pt x="3454908" y="1523"/>
                </a:lnTo>
                <a:lnTo>
                  <a:pt x="3456432" y="0"/>
                </a:lnTo>
                <a:lnTo>
                  <a:pt x="3467100" y="0"/>
                </a:lnTo>
                <a:lnTo>
                  <a:pt x="3468624" y="1523"/>
                </a:lnTo>
                <a:lnTo>
                  <a:pt x="3468624" y="4571"/>
                </a:lnTo>
                <a:lnTo>
                  <a:pt x="3467100" y="7619"/>
                </a:lnTo>
                <a:close/>
              </a:path>
              <a:path w="4427220" h="7620">
                <a:moveTo>
                  <a:pt x="3488436" y="7619"/>
                </a:moveTo>
                <a:lnTo>
                  <a:pt x="3477768" y="7619"/>
                </a:lnTo>
                <a:lnTo>
                  <a:pt x="3476244" y="4571"/>
                </a:lnTo>
                <a:lnTo>
                  <a:pt x="3476244" y="1523"/>
                </a:lnTo>
                <a:lnTo>
                  <a:pt x="3477768" y="0"/>
                </a:lnTo>
                <a:lnTo>
                  <a:pt x="3488436" y="0"/>
                </a:lnTo>
                <a:lnTo>
                  <a:pt x="3489960" y="1523"/>
                </a:lnTo>
                <a:lnTo>
                  <a:pt x="3489960" y="4571"/>
                </a:lnTo>
                <a:lnTo>
                  <a:pt x="3488436" y="7619"/>
                </a:lnTo>
                <a:close/>
              </a:path>
              <a:path w="4427220" h="7620">
                <a:moveTo>
                  <a:pt x="3509772" y="7619"/>
                </a:moveTo>
                <a:lnTo>
                  <a:pt x="3499103" y="7619"/>
                </a:lnTo>
                <a:lnTo>
                  <a:pt x="3497580" y="4571"/>
                </a:lnTo>
                <a:lnTo>
                  <a:pt x="3497580" y="1523"/>
                </a:lnTo>
                <a:lnTo>
                  <a:pt x="3499103" y="0"/>
                </a:lnTo>
                <a:lnTo>
                  <a:pt x="3509772" y="0"/>
                </a:lnTo>
                <a:lnTo>
                  <a:pt x="3511296" y="1523"/>
                </a:lnTo>
                <a:lnTo>
                  <a:pt x="3511296" y="4571"/>
                </a:lnTo>
                <a:lnTo>
                  <a:pt x="3509772" y="7619"/>
                </a:lnTo>
                <a:close/>
              </a:path>
              <a:path w="4427220" h="7620">
                <a:moveTo>
                  <a:pt x="3531108" y="7619"/>
                </a:moveTo>
                <a:lnTo>
                  <a:pt x="3520440" y="7619"/>
                </a:lnTo>
                <a:lnTo>
                  <a:pt x="3518916" y="4571"/>
                </a:lnTo>
                <a:lnTo>
                  <a:pt x="3518916" y="1523"/>
                </a:lnTo>
                <a:lnTo>
                  <a:pt x="3520440" y="0"/>
                </a:lnTo>
                <a:lnTo>
                  <a:pt x="3531108" y="0"/>
                </a:lnTo>
                <a:lnTo>
                  <a:pt x="3532632" y="1523"/>
                </a:lnTo>
                <a:lnTo>
                  <a:pt x="3532632" y="4571"/>
                </a:lnTo>
                <a:lnTo>
                  <a:pt x="3531108" y="7619"/>
                </a:lnTo>
                <a:close/>
              </a:path>
              <a:path w="4427220" h="7620">
                <a:moveTo>
                  <a:pt x="3552444" y="7619"/>
                </a:moveTo>
                <a:lnTo>
                  <a:pt x="3541776" y="7619"/>
                </a:lnTo>
                <a:lnTo>
                  <a:pt x="3540252" y="4571"/>
                </a:lnTo>
                <a:lnTo>
                  <a:pt x="3540252" y="1523"/>
                </a:lnTo>
                <a:lnTo>
                  <a:pt x="3541776" y="0"/>
                </a:lnTo>
                <a:lnTo>
                  <a:pt x="3552444" y="0"/>
                </a:lnTo>
                <a:lnTo>
                  <a:pt x="3553968" y="1523"/>
                </a:lnTo>
                <a:lnTo>
                  <a:pt x="3553968" y="4571"/>
                </a:lnTo>
                <a:lnTo>
                  <a:pt x="3552444" y="7619"/>
                </a:lnTo>
                <a:close/>
              </a:path>
              <a:path w="4427220" h="7620">
                <a:moveTo>
                  <a:pt x="3573780" y="7619"/>
                </a:moveTo>
                <a:lnTo>
                  <a:pt x="3563111" y="7619"/>
                </a:lnTo>
                <a:lnTo>
                  <a:pt x="3561588" y="4571"/>
                </a:lnTo>
                <a:lnTo>
                  <a:pt x="3561588" y="1523"/>
                </a:lnTo>
                <a:lnTo>
                  <a:pt x="3563111" y="0"/>
                </a:lnTo>
                <a:lnTo>
                  <a:pt x="3573780" y="0"/>
                </a:lnTo>
                <a:lnTo>
                  <a:pt x="3575303" y="1523"/>
                </a:lnTo>
                <a:lnTo>
                  <a:pt x="3575303" y="4571"/>
                </a:lnTo>
                <a:lnTo>
                  <a:pt x="3573780" y="7619"/>
                </a:lnTo>
                <a:close/>
              </a:path>
              <a:path w="4427220" h="7620">
                <a:moveTo>
                  <a:pt x="3595116" y="7619"/>
                </a:moveTo>
                <a:lnTo>
                  <a:pt x="3584448" y="7619"/>
                </a:lnTo>
                <a:lnTo>
                  <a:pt x="3582924" y="4571"/>
                </a:lnTo>
                <a:lnTo>
                  <a:pt x="3582924" y="1523"/>
                </a:lnTo>
                <a:lnTo>
                  <a:pt x="3584448" y="0"/>
                </a:lnTo>
                <a:lnTo>
                  <a:pt x="3595116" y="0"/>
                </a:lnTo>
                <a:lnTo>
                  <a:pt x="3596640" y="1523"/>
                </a:lnTo>
                <a:lnTo>
                  <a:pt x="3596640" y="4571"/>
                </a:lnTo>
                <a:lnTo>
                  <a:pt x="3595116" y="7619"/>
                </a:lnTo>
                <a:close/>
              </a:path>
              <a:path w="4427220" h="7620">
                <a:moveTo>
                  <a:pt x="3616452" y="7619"/>
                </a:moveTo>
                <a:lnTo>
                  <a:pt x="3605784" y="7619"/>
                </a:lnTo>
                <a:lnTo>
                  <a:pt x="3602736" y="4571"/>
                </a:lnTo>
                <a:lnTo>
                  <a:pt x="3602736" y="1523"/>
                </a:lnTo>
                <a:lnTo>
                  <a:pt x="3605784" y="0"/>
                </a:lnTo>
                <a:lnTo>
                  <a:pt x="3616452" y="0"/>
                </a:lnTo>
                <a:lnTo>
                  <a:pt x="3617976" y="1523"/>
                </a:lnTo>
                <a:lnTo>
                  <a:pt x="3617976" y="4571"/>
                </a:lnTo>
                <a:lnTo>
                  <a:pt x="3616452" y="7619"/>
                </a:lnTo>
                <a:close/>
              </a:path>
              <a:path w="4427220" h="7620">
                <a:moveTo>
                  <a:pt x="3637788" y="7619"/>
                </a:moveTo>
                <a:lnTo>
                  <a:pt x="3627119" y="7619"/>
                </a:lnTo>
                <a:lnTo>
                  <a:pt x="3624072" y="4571"/>
                </a:lnTo>
                <a:lnTo>
                  <a:pt x="3624072" y="1523"/>
                </a:lnTo>
                <a:lnTo>
                  <a:pt x="3627119" y="0"/>
                </a:lnTo>
                <a:lnTo>
                  <a:pt x="3637788" y="0"/>
                </a:lnTo>
                <a:lnTo>
                  <a:pt x="3639311" y="1523"/>
                </a:lnTo>
                <a:lnTo>
                  <a:pt x="3639311" y="4571"/>
                </a:lnTo>
                <a:lnTo>
                  <a:pt x="3637788" y="7619"/>
                </a:lnTo>
                <a:close/>
              </a:path>
              <a:path w="4427220" h="7620">
                <a:moveTo>
                  <a:pt x="3659124" y="7619"/>
                </a:moveTo>
                <a:lnTo>
                  <a:pt x="3648456" y="7619"/>
                </a:lnTo>
                <a:lnTo>
                  <a:pt x="3645408" y="4571"/>
                </a:lnTo>
                <a:lnTo>
                  <a:pt x="3645408" y="1523"/>
                </a:lnTo>
                <a:lnTo>
                  <a:pt x="3648456" y="0"/>
                </a:lnTo>
                <a:lnTo>
                  <a:pt x="3659124" y="0"/>
                </a:lnTo>
                <a:lnTo>
                  <a:pt x="3660648" y="1523"/>
                </a:lnTo>
                <a:lnTo>
                  <a:pt x="3660648" y="4571"/>
                </a:lnTo>
                <a:lnTo>
                  <a:pt x="3659124" y="7619"/>
                </a:lnTo>
                <a:close/>
              </a:path>
              <a:path w="4427220" h="7620">
                <a:moveTo>
                  <a:pt x="3680460" y="7619"/>
                </a:moveTo>
                <a:lnTo>
                  <a:pt x="3669792" y="7619"/>
                </a:lnTo>
                <a:lnTo>
                  <a:pt x="3666744" y="4571"/>
                </a:lnTo>
                <a:lnTo>
                  <a:pt x="3666744" y="1523"/>
                </a:lnTo>
                <a:lnTo>
                  <a:pt x="3669792" y="0"/>
                </a:lnTo>
                <a:lnTo>
                  <a:pt x="3680460" y="0"/>
                </a:lnTo>
                <a:lnTo>
                  <a:pt x="3681984" y="1523"/>
                </a:lnTo>
                <a:lnTo>
                  <a:pt x="3681984" y="4571"/>
                </a:lnTo>
                <a:lnTo>
                  <a:pt x="3680460" y="7619"/>
                </a:lnTo>
                <a:close/>
              </a:path>
              <a:path w="4427220" h="7620">
                <a:moveTo>
                  <a:pt x="3701796" y="7619"/>
                </a:moveTo>
                <a:lnTo>
                  <a:pt x="3689603" y="7619"/>
                </a:lnTo>
                <a:lnTo>
                  <a:pt x="3688080" y="4571"/>
                </a:lnTo>
                <a:lnTo>
                  <a:pt x="3688080" y="1523"/>
                </a:lnTo>
                <a:lnTo>
                  <a:pt x="3689603" y="0"/>
                </a:lnTo>
                <a:lnTo>
                  <a:pt x="3701796" y="0"/>
                </a:lnTo>
                <a:lnTo>
                  <a:pt x="3703319" y="1523"/>
                </a:lnTo>
                <a:lnTo>
                  <a:pt x="3703319" y="4571"/>
                </a:lnTo>
                <a:lnTo>
                  <a:pt x="3701796" y="7619"/>
                </a:lnTo>
                <a:close/>
              </a:path>
              <a:path w="4427220" h="7620">
                <a:moveTo>
                  <a:pt x="3723132" y="7619"/>
                </a:moveTo>
                <a:lnTo>
                  <a:pt x="3710940" y="7619"/>
                </a:lnTo>
                <a:lnTo>
                  <a:pt x="3709416" y="4571"/>
                </a:lnTo>
                <a:lnTo>
                  <a:pt x="3709416" y="1523"/>
                </a:lnTo>
                <a:lnTo>
                  <a:pt x="3710940" y="0"/>
                </a:lnTo>
                <a:lnTo>
                  <a:pt x="3723132" y="0"/>
                </a:lnTo>
                <a:lnTo>
                  <a:pt x="3724656" y="1523"/>
                </a:lnTo>
                <a:lnTo>
                  <a:pt x="3724656" y="4571"/>
                </a:lnTo>
                <a:lnTo>
                  <a:pt x="3723132" y="7619"/>
                </a:lnTo>
                <a:close/>
              </a:path>
              <a:path w="4427220" h="7620">
                <a:moveTo>
                  <a:pt x="3744468" y="7619"/>
                </a:moveTo>
                <a:lnTo>
                  <a:pt x="3732276" y="7619"/>
                </a:lnTo>
                <a:lnTo>
                  <a:pt x="3730752" y="4571"/>
                </a:lnTo>
                <a:lnTo>
                  <a:pt x="3730752" y="1523"/>
                </a:lnTo>
                <a:lnTo>
                  <a:pt x="3732276" y="0"/>
                </a:lnTo>
                <a:lnTo>
                  <a:pt x="3744468" y="0"/>
                </a:lnTo>
                <a:lnTo>
                  <a:pt x="3745992" y="1523"/>
                </a:lnTo>
                <a:lnTo>
                  <a:pt x="3745992" y="4571"/>
                </a:lnTo>
                <a:lnTo>
                  <a:pt x="3744468" y="7619"/>
                </a:lnTo>
                <a:close/>
              </a:path>
              <a:path w="4427220" h="7620">
                <a:moveTo>
                  <a:pt x="3765803" y="7619"/>
                </a:moveTo>
                <a:lnTo>
                  <a:pt x="3753611" y="7619"/>
                </a:lnTo>
                <a:lnTo>
                  <a:pt x="3752088" y="4571"/>
                </a:lnTo>
                <a:lnTo>
                  <a:pt x="3752088" y="1523"/>
                </a:lnTo>
                <a:lnTo>
                  <a:pt x="3753611" y="0"/>
                </a:lnTo>
                <a:lnTo>
                  <a:pt x="3765803" y="0"/>
                </a:lnTo>
                <a:lnTo>
                  <a:pt x="3767328" y="1523"/>
                </a:lnTo>
                <a:lnTo>
                  <a:pt x="3767328" y="4571"/>
                </a:lnTo>
                <a:lnTo>
                  <a:pt x="3765803" y="7619"/>
                </a:lnTo>
                <a:close/>
              </a:path>
              <a:path w="4427220" h="7620">
                <a:moveTo>
                  <a:pt x="3787140" y="7619"/>
                </a:moveTo>
                <a:lnTo>
                  <a:pt x="3774948" y="7619"/>
                </a:lnTo>
                <a:lnTo>
                  <a:pt x="3773424" y="4571"/>
                </a:lnTo>
                <a:lnTo>
                  <a:pt x="3773424" y="1523"/>
                </a:lnTo>
                <a:lnTo>
                  <a:pt x="3774948" y="0"/>
                </a:lnTo>
                <a:lnTo>
                  <a:pt x="3787140" y="0"/>
                </a:lnTo>
                <a:lnTo>
                  <a:pt x="3788664" y="1523"/>
                </a:lnTo>
                <a:lnTo>
                  <a:pt x="3788664" y="4571"/>
                </a:lnTo>
                <a:lnTo>
                  <a:pt x="3787140" y="7619"/>
                </a:lnTo>
                <a:close/>
              </a:path>
              <a:path w="4427220" h="7620">
                <a:moveTo>
                  <a:pt x="3808476" y="7619"/>
                </a:moveTo>
                <a:lnTo>
                  <a:pt x="3796284" y="7619"/>
                </a:lnTo>
                <a:lnTo>
                  <a:pt x="3794760" y="4571"/>
                </a:lnTo>
                <a:lnTo>
                  <a:pt x="3794760" y="1523"/>
                </a:lnTo>
                <a:lnTo>
                  <a:pt x="3796284" y="0"/>
                </a:lnTo>
                <a:lnTo>
                  <a:pt x="3808476" y="0"/>
                </a:lnTo>
                <a:lnTo>
                  <a:pt x="3810000" y="1523"/>
                </a:lnTo>
                <a:lnTo>
                  <a:pt x="3810000" y="4571"/>
                </a:lnTo>
                <a:lnTo>
                  <a:pt x="3808476" y="7619"/>
                </a:lnTo>
                <a:close/>
              </a:path>
              <a:path w="4427220" h="7620">
                <a:moveTo>
                  <a:pt x="3829811" y="7619"/>
                </a:moveTo>
                <a:lnTo>
                  <a:pt x="3817619" y="7619"/>
                </a:lnTo>
                <a:lnTo>
                  <a:pt x="3816096" y="4571"/>
                </a:lnTo>
                <a:lnTo>
                  <a:pt x="3816096" y="1523"/>
                </a:lnTo>
                <a:lnTo>
                  <a:pt x="3817619" y="0"/>
                </a:lnTo>
                <a:lnTo>
                  <a:pt x="3829811" y="0"/>
                </a:lnTo>
                <a:lnTo>
                  <a:pt x="3831336" y="1523"/>
                </a:lnTo>
                <a:lnTo>
                  <a:pt x="3831336" y="4571"/>
                </a:lnTo>
                <a:lnTo>
                  <a:pt x="3829811" y="7619"/>
                </a:lnTo>
                <a:close/>
              </a:path>
              <a:path w="4427220" h="7620">
                <a:moveTo>
                  <a:pt x="3851148" y="7619"/>
                </a:moveTo>
                <a:lnTo>
                  <a:pt x="3838956" y="7619"/>
                </a:lnTo>
                <a:lnTo>
                  <a:pt x="3837432" y="4571"/>
                </a:lnTo>
                <a:lnTo>
                  <a:pt x="3837432" y="1523"/>
                </a:lnTo>
                <a:lnTo>
                  <a:pt x="3838956" y="0"/>
                </a:lnTo>
                <a:lnTo>
                  <a:pt x="3851148" y="0"/>
                </a:lnTo>
                <a:lnTo>
                  <a:pt x="3852672" y="1523"/>
                </a:lnTo>
                <a:lnTo>
                  <a:pt x="3852672" y="4571"/>
                </a:lnTo>
                <a:lnTo>
                  <a:pt x="3851148" y="7619"/>
                </a:lnTo>
                <a:close/>
              </a:path>
              <a:path w="4427220" h="7620">
                <a:moveTo>
                  <a:pt x="3872484" y="7619"/>
                </a:moveTo>
                <a:lnTo>
                  <a:pt x="3860292" y="7619"/>
                </a:lnTo>
                <a:lnTo>
                  <a:pt x="3858768" y="4571"/>
                </a:lnTo>
                <a:lnTo>
                  <a:pt x="3858768" y="1523"/>
                </a:lnTo>
                <a:lnTo>
                  <a:pt x="3860292" y="0"/>
                </a:lnTo>
                <a:lnTo>
                  <a:pt x="3872484" y="0"/>
                </a:lnTo>
                <a:lnTo>
                  <a:pt x="3874008" y="1523"/>
                </a:lnTo>
                <a:lnTo>
                  <a:pt x="3874008" y="4571"/>
                </a:lnTo>
                <a:lnTo>
                  <a:pt x="3872484" y="7619"/>
                </a:lnTo>
                <a:close/>
              </a:path>
              <a:path w="4427220" h="7620">
                <a:moveTo>
                  <a:pt x="3893820" y="7619"/>
                </a:moveTo>
                <a:lnTo>
                  <a:pt x="3881628" y="7619"/>
                </a:lnTo>
                <a:lnTo>
                  <a:pt x="3880103" y="4571"/>
                </a:lnTo>
                <a:lnTo>
                  <a:pt x="3880103" y="1523"/>
                </a:lnTo>
                <a:lnTo>
                  <a:pt x="3881628" y="0"/>
                </a:lnTo>
                <a:lnTo>
                  <a:pt x="3893820" y="0"/>
                </a:lnTo>
                <a:lnTo>
                  <a:pt x="3895344" y="1523"/>
                </a:lnTo>
                <a:lnTo>
                  <a:pt x="3895344" y="4571"/>
                </a:lnTo>
                <a:lnTo>
                  <a:pt x="3893820" y="7619"/>
                </a:lnTo>
                <a:close/>
              </a:path>
              <a:path w="4427220" h="7620">
                <a:moveTo>
                  <a:pt x="3915156" y="7619"/>
                </a:moveTo>
                <a:lnTo>
                  <a:pt x="3902964" y="7619"/>
                </a:lnTo>
                <a:lnTo>
                  <a:pt x="3901440" y="4571"/>
                </a:lnTo>
                <a:lnTo>
                  <a:pt x="3901440" y="1523"/>
                </a:lnTo>
                <a:lnTo>
                  <a:pt x="3902964" y="0"/>
                </a:lnTo>
                <a:lnTo>
                  <a:pt x="3915156" y="0"/>
                </a:lnTo>
                <a:lnTo>
                  <a:pt x="3916680" y="1523"/>
                </a:lnTo>
                <a:lnTo>
                  <a:pt x="3916680" y="4571"/>
                </a:lnTo>
                <a:lnTo>
                  <a:pt x="3915156" y="7619"/>
                </a:lnTo>
                <a:close/>
              </a:path>
              <a:path w="4427220" h="7620">
                <a:moveTo>
                  <a:pt x="3936492" y="7619"/>
                </a:moveTo>
                <a:lnTo>
                  <a:pt x="3924300" y="7619"/>
                </a:lnTo>
                <a:lnTo>
                  <a:pt x="3922776" y="4571"/>
                </a:lnTo>
                <a:lnTo>
                  <a:pt x="3922776" y="1523"/>
                </a:lnTo>
                <a:lnTo>
                  <a:pt x="3924300" y="0"/>
                </a:lnTo>
                <a:lnTo>
                  <a:pt x="3936492" y="0"/>
                </a:lnTo>
                <a:lnTo>
                  <a:pt x="3938016" y="1523"/>
                </a:lnTo>
                <a:lnTo>
                  <a:pt x="3938016" y="4571"/>
                </a:lnTo>
                <a:lnTo>
                  <a:pt x="3936492" y="7619"/>
                </a:lnTo>
                <a:close/>
              </a:path>
              <a:path w="4427220" h="7620">
                <a:moveTo>
                  <a:pt x="3957828" y="7619"/>
                </a:moveTo>
                <a:lnTo>
                  <a:pt x="3945636" y="7619"/>
                </a:lnTo>
                <a:lnTo>
                  <a:pt x="3944111" y="4571"/>
                </a:lnTo>
                <a:lnTo>
                  <a:pt x="3944111" y="1523"/>
                </a:lnTo>
                <a:lnTo>
                  <a:pt x="3945636" y="0"/>
                </a:lnTo>
                <a:lnTo>
                  <a:pt x="3957828" y="0"/>
                </a:lnTo>
                <a:lnTo>
                  <a:pt x="3959352" y="1523"/>
                </a:lnTo>
                <a:lnTo>
                  <a:pt x="3959352" y="4571"/>
                </a:lnTo>
                <a:lnTo>
                  <a:pt x="3957828" y="7619"/>
                </a:lnTo>
                <a:close/>
              </a:path>
              <a:path w="4427220" h="7620">
                <a:moveTo>
                  <a:pt x="3979164" y="7619"/>
                </a:moveTo>
                <a:lnTo>
                  <a:pt x="3966972" y="7619"/>
                </a:lnTo>
                <a:lnTo>
                  <a:pt x="3965448" y="4571"/>
                </a:lnTo>
                <a:lnTo>
                  <a:pt x="3965448" y="1523"/>
                </a:lnTo>
                <a:lnTo>
                  <a:pt x="3966972" y="0"/>
                </a:lnTo>
                <a:lnTo>
                  <a:pt x="3979164" y="0"/>
                </a:lnTo>
                <a:lnTo>
                  <a:pt x="3980688" y="1523"/>
                </a:lnTo>
                <a:lnTo>
                  <a:pt x="3980688" y="4571"/>
                </a:lnTo>
                <a:lnTo>
                  <a:pt x="3979164" y="7619"/>
                </a:lnTo>
                <a:close/>
              </a:path>
              <a:path w="4427220" h="7620">
                <a:moveTo>
                  <a:pt x="4000500" y="7619"/>
                </a:moveTo>
                <a:lnTo>
                  <a:pt x="3988308" y="7619"/>
                </a:lnTo>
                <a:lnTo>
                  <a:pt x="3986784" y="4571"/>
                </a:lnTo>
                <a:lnTo>
                  <a:pt x="3986784" y="1523"/>
                </a:lnTo>
                <a:lnTo>
                  <a:pt x="3988308" y="0"/>
                </a:lnTo>
                <a:lnTo>
                  <a:pt x="4000500" y="0"/>
                </a:lnTo>
                <a:lnTo>
                  <a:pt x="4002024" y="1523"/>
                </a:lnTo>
                <a:lnTo>
                  <a:pt x="4002024" y="4571"/>
                </a:lnTo>
                <a:lnTo>
                  <a:pt x="4000500" y="7619"/>
                </a:lnTo>
                <a:close/>
              </a:path>
              <a:path w="4427220" h="7620">
                <a:moveTo>
                  <a:pt x="4021836" y="7619"/>
                </a:moveTo>
                <a:lnTo>
                  <a:pt x="4009644" y="7619"/>
                </a:lnTo>
                <a:lnTo>
                  <a:pt x="4008120" y="4571"/>
                </a:lnTo>
                <a:lnTo>
                  <a:pt x="4008120" y="1523"/>
                </a:lnTo>
                <a:lnTo>
                  <a:pt x="4009644" y="0"/>
                </a:lnTo>
                <a:lnTo>
                  <a:pt x="4021836" y="0"/>
                </a:lnTo>
                <a:lnTo>
                  <a:pt x="4023360" y="1523"/>
                </a:lnTo>
                <a:lnTo>
                  <a:pt x="4023360" y="4571"/>
                </a:lnTo>
                <a:lnTo>
                  <a:pt x="4021836" y="7619"/>
                </a:lnTo>
                <a:close/>
              </a:path>
              <a:path w="4427220" h="7620">
                <a:moveTo>
                  <a:pt x="4043172" y="7619"/>
                </a:moveTo>
                <a:lnTo>
                  <a:pt x="4030980" y="7619"/>
                </a:lnTo>
                <a:lnTo>
                  <a:pt x="4029456" y="4571"/>
                </a:lnTo>
                <a:lnTo>
                  <a:pt x="4029456" y="1523"/>
                </a:lnTo>
                <a:lnTo>
                  <a:pt x="4030980" y="0"/>
                </a:lnTo>
                <a:lnTo>
                  <a:pt x="4043172" y="0"/>
                </a:lnTo>
                <a:lnTo>
                  <a:pt x="4044696" y="1523"/>
                </a:lnTo>
                <a:lnTo>
                  <a:pt x="4044696" y="4571"/>
                </a:lnTo>
                <a:lnTo>
                  <a:pt x="4043172" y="7619"/>
                </a:lnTo>
                <a:close/>
              </a:path>
              <a:path w="4427220" h="7620">
                <a:moveTo>
                  <a:pt x="4064508" y="7619"/>
                </a:moveTo>
                <a:lnTo>
                  <a:pt x="4052316" y="7619"/>
                </a:lnTo>
                <a:lnTo>
                  <a:pt x="4050792" y="4571"/>
                </a:lnTo>
                <a:lnTo>
                  <a:pt x="4050792" y="1523"/>
                </a:lnTo>
                <a:lnTo>
                  <a:pt x="4052316" y="0"/>
                </a:lnTo>
                <a:lnTo>
                  <a:pt x="4064508" y="0"/>
                </a:lnTo>
                <a:lnTo>
                  <a:pt x="4066032" y="1523"/>
                </a:lnTo>
                <a:lnTo>
                  <a:pt x="4066032" y="4571"/>
                </a:lnTo>
                <a:lnTo>
                  <a:pt x="4064508" y="7619"/>
                </a:lnTo>
                <a:close/>
              </a:path>
              <a:path w="4427220" h="7620">
                <a:moveTo>
                  <a:pt x="4085844" y="7619"/>
                </a:moveTo>
                <a:lnTo>
                  <a:pt x="4073652" y="7619"/>
                </a:lnTo>
                <a:lnTo>
                  <a:pt x="4072128" y="4571"/>
                </a:lnTo>
                <a:lnTo>
                  <a:pt x="4072128" y="1523"/>
                </a:lnTo>
                <a:lnTo>
                  <a:pt x="4073652" y="0"/>
                </a:lnTo>
                <a:lnTo>
                  <a:pt x="4085844" y="0"/>
                </a:lnTo>
                <a:lnTo>
                  <a:pt x="4087368" y="1523"/>
                </a:lnTo>
                <a:lnTo>
                  <a:pt x="4087368" y="4571"/>
                </a:lnTo>
                <a:lnTo>
                  <a:pt x="4085844" y="7619"/>
                </a:lnTo>
                <a:close/>
              </a:path>
              <a:path w="4427220" h="7620">
                <a:moveTo>
                  <a:pt x="4107180" y="7619"/>
                </a:moveTo>
                <a:lnTo>
                  <a:pt x="4094987" y="7619"/>
                </a:lnTo>
                <a:lnTo>
                  <a:pt x="4093464" y="4571"/>
                </a:lnTo>
                <a:lnTo>
                  <a:pt x="4093464" y="1523"/>
                </a:lnTo>
                <a:lnTo>
                  <a:pt x="4094987" y="0"/>
                </a:lnTo>
                <a:lnTo>
                  <a:pt x="4107180" y="0"/>
                </a:lnTo>
                <a:lnTo>
                  <a:pt x="4108703" y="1523"/>
                </a:lnTo>
                <a:lnTo>
                  <a:pt x="4108703" y="4571"/>
                </a:lnTo>
                <a:lnTo>
                  <a:pt x="4107180" y="7619"/>
                </a:lnTo>
                <a:close/>
              </a:path>
              <a:path w="4427220" h="7620">
                <a:moveTo>
                  <a:pt x="4128516" y="7619"/>
                </a:moveTo>
                <a:lnTo>
                  <a:pt x="4116323" y="7619"/>
                </a:lnTo>
                <a:lnTo>
                  <a:pt x="4114800" y="4571"/>
                </a:lnTo>
                <a:lnTo>
                  <a:pt x="4114800" y="1523"/>
                </a:lnTo>
                <a:lnTo>
                  <a:pt x="4116323" y="0"/>
                </a:lnTo>
                <a:lnTo>
                  <a:pt x="4128516" y="0"/>
                </a:lnTo>
                <a:lnTo>
                  <a:pt x="4130039" y="1523"/>
                </a:lnTo>
                <a:lnTo>
                  <a:pt x="4130039" y="4571"/>
                </a:lnTo>
                <a:lnTo>
                  <a:pt x="4128516" y="7619"/>
                </a:lnTo>
                <a:close/>
              </a:path>
              <a:path w="4427220" h="7620">
                <a:moveTo>
                  <a:pt x="4148328" y="7619"/>
                </a:moveTo>
                <a:lnTo>
                  <a:pt x="4137660" y="7619"/>
                </a:lnTo>
                <a:lnTo>
                  <a:pt x="4136136" y="4571"/>
                </a:lnTo>
                <a:lnTo>
                  <a:pt x="4136136" y="1523"/>
                </a:lnTo>
                <a:lnTo>
                  <a:pt x="4137660" y="0"/>
                </a:lnTo>
                <a:lnTo>
                  <a:pt x="4148328" y="0"/>
                </a:lnTo>
                <a:lnTo>
                  <a:pt x="4151376" y="1523"/>
                </a:lnTo>
                <a:lnTo>
                  <a:pt x="4151376" y="4571"/>
                </a:lnTo>
                <a:lnTo>
                  <a:pt x="4148328" y="7619"/>
                </a:lnTo>
                <a:close/>
              </a:path>
              <a:path w="4427220" h="7620">
                <a:moveTo>
                  <a:pt x="4169664" y="7619"/>
                </a:moveTo>
                <a:lnTo>
                  <a:pt x="4158996" y="7619"/>
                </a:lnTo>
                <a:lnTo>
                  <a:pt x="4157471" y="4571"/>
                </a:lnTo>
                <a:lnTo>
                  <a:pt x="4157471" y="1523"/>
                </a:lnTo>
                <a:lnTo>
                  <a:pt x="4158996" y="0"/>
                </a:lnTo>
                <a:lnTo>
                  <a:pt x="4169664" y="0"/>
                </a:lnTo>
                <a:lnTo>
                  <a:pt x="4172712" y="1523"/>
                </a:lnTo>
                <a:lnTo>
                  <a:pt x="4172712" y="4571"/>
                </a:lnTo>
                <a:lnTo>
                  <a:pt x="4169664" y="7619"/>
                </a:lnTo>
                <a:close/>
              </a:path>
              <a:path w="4427220" h="7620">
                <a:moveTo>
                  <a:pt x="4191000" y="7619"/>
                </a:moveTo>
                <a:lnTo>
                  <a:pt x="4180332" y="7619"/>
                </a:lnTo>
                <a:lnTo>
                  <a:pt x="4178807" y="4571"/>
                </a:lnTo>
                <a:lnTo>
                  <a:pt x="4178807" y="1523"/>
                </a:lnTo>
                <a:lnTo>
                  <a:pt x="4180332" y="0"/>
                </a:lnTo>
                <a:lnTo>
                  <a:pt x="4191000" y="0"/>
                </a:lnTo>
                <a:lnTo>
                  <a:pt x="4194048" y="1523"/>
                </a:lnTo>
                <a:lnTo>
                  <a:pt x="4194048" y="4571"/>
                </a:lnTo>
                <a:lnTo>
                  <a:pt x="4191000" y="7619"/>
                </a:lnTo>
                <a:close/>
              </a:path>
              <a:path w="4427220" h="7620">
                <a:moveTo>
                  <a:pt x="4212336" y="7619"/>
                </a:moveTo>
                <a:lnTo>
                  <a:pt x="4201668" y="7619"/>
                </a:lnTo>
                <a:lnTo>
                  <a:pt x="4200144" y="4571"/>
                </a:lnTo>
                <a:lnTo>
                  <a:pt x="4200144" y="1523"/>
                </a:lnTo>
                <a:lnTo>
                  <a:pt x="4201668" y="0"/>
                </a:lnTo>
                <a:lnTo>
                  <a:pt x="4212336" y="0"/>
                </a:lnTo>
                <a:lnTo>
                  <a:pt x="4215384" y="1523"/>
                </a:lnTo>
                <a:lnTo>
                  <a:pt x="4215384" y="4571"/>
                </a:lnTo>
                <a:lnTo>
                  <a:pt x="4212336" y="7619"/>
                </a:lnTo>
                <a:close/>
              </a:path>
              <a:path w="4427220" h="7620">
                <a:moveTo>
                  <a:pt x="4233671" y="7619"/>
                </a:moveTo>
                <a:lnTo>
                  <a:pt x="4223003" y="7619"/>
                </a:lnTo>
                <a:lnTo>
                  <a:pt x="4221480" y="4571"/>
                </a:lnTo>
                <a:lnTo>
                  <a:pt x="4221480" y="1523"/>
                </a:lnTo>
                <a:lnTo>
                  <a:pt x="4223003" y="0"/>
                </a:lnTo>
                <a:lnTo>
                  <a:pt x="4233671" y="0"/>
                </a:lnTo>
                <a:lnTo>
                  <a:pt x="4235196" y="1523"/>
                </a:lnTo>
                <a:lnTo>
                  <a:pt x="4235196" y="4571"/>
                </a:lnTo>
                <a:lnTo>
                  <a:pt x="4233671" y="7619"/>
                </a:lnTo>
                <a:close/>
              </a:path>
              <a:path w="4427220" h="7620">
                <a:moveTo>
                  <a:pt x="4255007" y="7619"/>
                </a:moveTo>
                <a:lnTo>
                  <a:pt x="4244339" y="7619"/>
                </a:lnTo>
                <a:lnTo>
                  <a:pt x="4242816" y="4571"/>
                </a:lnTo>
                <a:lnTo>
                  <a:pt x="4242816" y="1523"/>
                </a:lnTo>
                <a:lnTo>
                  <a:pt x="4244339" y="0"/>
                </a:lnTo>
                <a:lnTo>
                  <a:pt x="4255007" y="0"/>
                </a:lnTo>
                <a:lnTo>
                  <a:pt x="4256532" y="1523"/>
                </a:lnTo>
                <a:lnTo>
                  <a:pt x="4256532" y="4571"/>
                </a:lnTo>
                <a:lnTo>
                  <a:pt x="4255007" y="7619"/>
                </a:lnTo>
                <a:close/>
              </a:path>
              <a:path w="4427220" h="7620">
                <a:moveTo>
                  <a:pt x="4276344" y="7619"/>
                </a:moveTo>
                <a:lnTo>
                  <a:pt x="4265676" y="7619"/>
                </a:lnTo>
                <a:lnTo>
                  <a:pt x="4264152" y="4571"/>
                </a:lnTo>
                <a:lnTo>
                  <a:pt x="4264152" y="1523"/>
                </a:lnTo>
                <a:lnTo>
                  <a:pt x="4265676" y="0"/>
                </a:lnTo>
                <a:lnTo>
                  <a:pt x="4276344" y="0"/>
                </a:lnTo>
                <a:lnTo>
                  <a:pt x="4277868" y="1523"/>
                </a:lnTo>
                <a:lnTo>
                  <a:pt x="4277868" y="4571"/>
                </a:lnTo>
                <a:lnTo>
                  <a:pt x="4276344" y="7619"/>
                </a:lnTo>
                <a:close/>
              </a:path>
              <a:path w="4427220" h="7620">
                <a:moveTo>
                  <a:pt x="4297680" y="7619"/>
                </a:moveTo>
                <a:lnTo>
                  <a:pt x="4287012" y="7619"/>
                </a:lnTo>
                <a:lnTo>
                  <a:pt x="4285487" y="4571"/>
                </a:lnTo>
                <a:lnTo>
                  <a:pt x="4285487" y="1523"/>
                </a:lnTo>
                <a:lnTo>
                  <a:pt x="4287012" y="0"/>
                </a:lnTo>
                <a:lnTo>
                  <a:pt x="4297680" y="0"/>
                </a:lnTo>
                <a:lnTo>
                  <a:pt x="4299203" y="1523"/>
                </a:lnTo>
                <a:lnTo>
                  <a:pt x="4299203" y="4571"/>
                </a:lnTo>
                <a:lnTo>
                  <a:pt x="4297680" y="7619"/>
                </a:lnTo>
                <a:close/>
              </a:path>
              <a:path w="4427220" h="7620">
                <a:moveTo>
                  <a:pt x="4319016" y="7619"/>
                </a:moveTo>
                <a:lnTo>
                  <a:pt x="4308348" y="7619"/>
                </a:lnTo>
                <a:lnTo>
                  <a:pt x="4306823" y="4571"/>
                </a:lnTo>
                <a:lnTo>
                  <a:pt x="4306823" y="1523"/>
                </a:lnTo>
                <a:lnTo>
                  <a:pt x="4308348" y="0"/>
                </a:lnTo>
                <a:lnTo>
                  <a:pt x="4319016" y="0"/>
                </a:lnTo>
                <a:lnTo>
                  <a:pt x="4320539" y="1523"/>
                </a:lnTo>
                <a:lnTo>
                  <a:pt x="4320539" y="4571"/>
                </a:lnTo>
                <a:lnTo>
                  <a:pt x="4319016" y="7619"/>
                </a:lnTo>
                <a:close/>
              </a:path>
              <a:path w="4427220" h="7620">
                <a:moveTo>
                  <a:pt x="4340352" y="7619"/>
                </a:moveTo>
                <a:lnTo>
                  <a:pt x="4329684" y="7619"/>
                </a:lnTo>
                <a:lnTo>
                  <a:pt x="4328160" y="4571"/>
                </a:lnTo>
                <a:lnTo>
                  <a:pt x="4328160" y="1523"/>
                </a:lnTo>
                <a:lnTo>
                  <a:pt x="4329684" y="0"/>
                </a:lnTo>
                <a:lnTo>
                  <a:pt x="4340352" y="0"/>
                </a:lnTo>
                <a:lnTo>
                  <a:pt x="4341876" y="1523"/>
                </a:lnTo>
                <a:lnTo>
                  <a:pt x="4341876" y="4571"/>
                </a:lnTo>
                <a:lnTo>
                  <a:pt x="4340352" y="7619"/>
                </a:lnTo>
                <a:close/>
              </a:path>
              <a:path w="4427220" h="7620">
                <a:moveTo>
                  <a:pt x="4361687" y="7619"/>
                </a:moveTo>
                <a:lnTo>
                  <a:pt x="4351020" y="7619"/>
                </a:lnTo>
                <a:lnTo>
                  <a:pt x="4349496" y="4571"/>
                </a:lnTo>
                <a:lnTo>
                  <a:pt x="4349496" y="1523"/>
                </a:lnTo>
                <a:lnTo>
                  <a:pt x="4351020" y="0"/>
                </a:lnTo>
                <a:lnTo>
                  <a:pt x="4361687" y="0"/>
                </a:lnTo>
                <a:lnTo>
                  <a:pt x="4363212" y="1523"/>
                </a:lnTo>
                <a:lnTo>
                  <a:pt x="4363212" y="4571"/>
                </a:lnTo>
                <a:lnTo>
                  <a:pt x="4361687" y="7619"/>
                </a:lnTo>
                <a:close/>
              </a:path>
              <a:path w="4427220" h="7620">
                <a:moveTo>
                  <a:pt x="4383023" y="7619"/>
                </a:moveTo>
                <a:lnTo>
                  <a:pt x="4372355" y="7619"/>
                </a:lnTo>
                <a:lnTo>
                  <a:pt x="4370832" y="4571"/>
                </a:lnTo>
                <a:lnTo>
                  <a:pt x="4370832" y="1523"/>
                </a:lnTo>
                <a:lnTo>
                  <a:pt x="4372355" y="0"/>
                </a:lnTo>
                <a:lnTo>
                  <a:pt x="4383023" y="0"/>
                </a:lnTo>
                <a:lnTo>
                  <a:pt x="4384548" y="1523"/>
                </a:lnTo>
                <a:lnTo>
                  <a:pt x="4384548" y="4571"/>
                </a:lnTo>
                <a:lnTo>
                  <a:pt x="4383023" y="7619"/>
                </a:lnTo>
                <a:close/>
              </a:path>
              <a:path w="4427220" h="7620">
                <a:moveTo>
                  <a:pt x="4404360" y="7619"/>
                </a:moveTo>
                <a:lnTo>
                  <a:pt x="4393692" y="7619"/>
                </a:lnTo>
                <a:lnTo>
                  <a:pt x="4392168" y="4571"/>
                </a:lnTo>
                <a:lnTo>
                  <a:pt x="4392168" y="1523"/>
                </a:lnTo>
                <a:lnTo>
                  <a:pt x="4393692" y="0"/>
                </a:lnTo>
                <a:lnTo>
                  <a:pt x="4404360" y="0"/>
                </a:lnTo>
                <a:lnTo>
                  <a:pt x="4405884" y="1523"/>
                </a:lnTo>
                <a:lnTo>
                  <a:pt x="4405884" y="4571"/>
                </a:lnTo>
                <a:lnTo>
                  <a:pt x="4404360" y="7619"/>
                </a:lnTo>
                <a:close/>
              </a:path>
              <a:path w="4427220" h="7620">
                <a:moveTo>
                  <a:pt x="4425696" y="7619"/>
                </a:moveTo>
                <a:lnTo>
                  <a:pt x="4415028" y="7619"/>
                </a:lnTo>
                <a:lnTo>
                  <a:pt x="4413503" y="4571"/>
                </a:lnTo>
                <a:lnTo>
                  <a:pt x="4413503" y="1523"/>
                </a:lnTo>
                <a:lnTo>
                  <a:pt x="4415028" y="0"/>
                </a:lnTo>
                <a:lnTo>
                  <a:pt x="4425696" y="0"/>
                </a:lnTo>
                <a:lnTo>
                  <a:pt x="4427220" y="1523"/>
                </a:lnTo>
                <a:lnTo>
                  <a:pt x="4427220" y="4571"/>
                </a:lnTo>
                <a:lnTo>
                  <a:pt x="4425696" y="7619"/>
                </a:lnTo>
                <a:close/>
              </a:path>
            </a:pathLst>
          </a:custGeom>
          <a:solidFill>
            <a:srgbClr val="FF0000"/>
          </a:solidFill>
        </p:spPr>
        <p:txBody>
          <a:bodyPr wrap="square" lIns="0" tIns="0" rIns="0" bIns="0" rtlCol="0"/>
          <a:lstStyle/>
          <a:p/>
        </p:txBody>
      </p:sp>
      <p:sp>
        <p:nvSpPr>
          <p:cNvPr id="137" name="object 137"/>
          <p:cNvSpPr/>
          <p:nvPr/>
        </p:nvSpPr>
        <p:spPr>
          <a:xfrm>
            <a:off x="2042160" y="7360919"/>
            <a:ext cx="411480" cy="256540"/>
          </a:xfrm>
          <a:custGeom>
            <a:avLst/>
            <a:gdLst/>
            <a:ahLst/>
            <a:cxnLst/>
            <a:rect l="l" t="t" r="r" b="b"/>
            <a:pathLst>
              <a:path w="411480" h="256540">
                <a:moveTo>
                  <a:pt x="411480" y="256032"/>
                </a:moveTo>
                <a:lnTo>
                  <a:pt x="170688" y="0"/>
                </a:lnTo>
                <a:lnTo>
                  <a:pt x="0" y="0"/>
                </a:lnTo>
              </a:path>
            </a:pathLst>
          </a:custGeom>
          <a:ln w="4762">
            <a:solidFill>
              <a:srgbClr val="000000"/>
            </a:solidFill>
          </a:ln>
        </p:spPr>
        <p:txBody>
          <a:bodyPr wrap="square" lIns="0" tIns="0" rIns="0" bIns="0" rtlCol="0"/>
          <a:lstStyle/>
          <a:p/>
        </p:txBody>
      </p:sp>
      <p:sp>
        <p:nvSpPr>
          <p:cNvPr id="138" name="object 138"/>
          <p:cNvSpPr txBox="1"/>
          <p:nvPr/>
        </p:nvSpPr>
        <p:spPr>
          <a:xfrm>
            <a:off x="1567680" y="7265947"/>
            <a:ext cx="486409" cy="170180"/>
          </a:xfrm>
          <a:prstGeom prst="rect">
            <a:avLst/>
          </a:prstGeom>
        </p:spPr>
        <p:txBody>
          <a:bodyPr wrap="square" lIns="0" tIns="12065" rIns="0" bIns="0" rtlCol="0" vert="horz">
            <a:spAutoFit/>
          </a:bodyPr>
          <a:lstStyle/>
          <a:p>
            <a:pPr>
              <a:lnSpc>
                <a:spcPct val="100000"/>
              </a:lnSpc>
              <a:spcBef>
                <a:spcPts val="95"/>
              </a:spcBef>
            </a:pPr>
            <a:r>
              <a:rPr dirty="0" sz="950" spc="-280">
                <a:latin typeface="Cambria"/>
                <a:cs typeface="Cambria"/>
              </a:rPr>
              <a:t>Centroid</a:t>
            </a:r>
            <a:endParaRPr sz="950">
              <a:latin typeface="Cambria"/>
              <a:cs typeface="Cambria"/>
            </a:endParaRPr>
          </a:p>
        </p:txBody>
      </p:sp>
      <p:sp>
        <p:nvSpPr>
          <p:cNvPr id="139" name="object 139"/>
          <p:cNvSpPr txBox="1"/>
          <p:nvPr/>
        </p:nvSpPr>
        <p:spPr>
          <a:xfrm>
            <a:off x="5465067" y="8413489"/>
            <a:ext cx="1419860" cy="221615"/>
          </a:xfrm>
          <a:prstGeom prst="rect">
            <a:avLst/>
          </a:prstGeom>
        </p:spPr>
        <p:txBody>
          <a:bodyPr wrap="square" lIns="0" tIns="17145" rIns="0" bIns="0" rtlCol="0" vert="horz">
            <a:spAutoFit/>
          </a:bodyPr>
          <a:lstStyle/>
          <a:p>
            <a:pPr>
              <a:lnSpc>
                <a:spcPct val="100000"/>
              </a:lnSpc>
              <a:spcBef>
                <a:spcPts val="135"/>
              </a:spcBef>
            </a:pPr>
            <a:r>
              <a:rPr dirty="0" sz="1250" spc="15">
                <a:latin typeface="Arial"/>
                <a:cs typeface="Arial"/>
              </a:rPr>
              <a:t>Section </a:t>
            </a:r>
            <a:r>
              <a:rPr dirty="0" sz="1250" spc="10">
                <a:latin typeface="Arial"/>
                <a:cs typeface="Arial"/>
              </a:rPr>
              <a:t>at Lift</a:t>
            </a:r>
            <a:r>
              <a:rPr dirty="0" sz="1250" spc="-95">
                <a:latin typeface="Arial"/>
                <a:cs typeface="Arial"/>
              </a:rPr>
              <a:t> </a:t>
            </a:r>
            <a:r>
              <a:rPr dirty="0" sz="1250" spc="15">
                <a:latin typeface="Arial"/>
                <a:cs typeface="Arial"/>
              </a:rPr>
              <a:t>Point</a:t>
            </a:r>
            <a:endParaRPr sz="1250">
              <a:latin typeface="Arial"/>
              <a:cs typeface="Arial"/>
            </a:endParaRPr>
          </a:p>
        </p:txBody>
      </p:sp>
      <p:sp>
        <p:nvSpPr>
          <p:cNvPr id="140" name="object 140"/>
          <p:cNvSpPr txBox="1"/>
          <p:nvPr/>
        </p:nvSpPr>
        <p:spPr>
          <a:xfrm>
            <a:off x="2412971" y="7823066"/>
            <a:ext cx="1130935" cy="679450"/>
          </a:xfrm>
          <a:prstGeom prst="rect">
            <a:avLst/>
          </a:prstGeom>
        </p:spPr>
        <p:txBody>
          <a:bodyPr wrap="square" lIns="0" tIns="85725" rIns="0" bIns="0" rtlCol="0" vert="horz">
            <a:spAutoFit/>
          </a:bodyPr>
          <a:lstStyle/>
          <a:p>
            <a:pPr marL="645795">
              <a:lnSpc>
                <a:spcPct val="100000"/>
              </a:lnSpc>
              <a:spcBef>
                <a:spcPts val="675"/>
              </a:spcBef>
            </a:pPr>
            <a:r>
              <a:rPr dirty="0" baseline="8771" sz="1425" spc="-375" i="1">
                <a:latin typeface="Georgia"/>
                <a:cs typeface="Georgia"/>
              </a:rPr>
              <a:t>D</a:t>
            </a:r>
            <a:r>
              <a:rPr dirty="0" sz="650" spc="-250">
                <a:latin typeface="Cambria"/>
                <a:cs typeface="Cambria"/>
              </a:rPr>
              <a:t>camber</a:t>
            </a:r>
            <a:endParaRPr sz="650">
              <a:latin typeface="Cambria"/>
              <a:cs typeface="Cambria"/>
            </a:endParaRPr>
          </a:p>
          <a:p>
            <a:pPr algn="ctr" marL="35560">
              <a:lnSpc>
                <a:spcPct val="100000"/>
              </a:lnSpc>
              <a:spcBef>
                <a:spcPts val="580"/>
              </a:spcBef>
            </a:pPr>
            <a:r>
              <a:rPr dirty="0" sz="950" spc="-170">
                <a:latin typeface="Cambria"/>
                <a:cs typeface="Cambria"/>
              </a:rPr>
              <a:t>L</a:t>
            </a:r>
            <a:r>
              <a:rPr dirty="0" baseline="-12820" sz="975" spc="-254">
                <a:latin typeface="Cambria"/>
                <a:cs typeface="Cambria"/>
              </a:rPr>
              <a:t>s</a:t>
            </a:r>
            <a:endParaRPr baseline="-12820" sz="975">
              <a:latin typeface="Cambria"/>
              <a:cs typeface="Cambria"/>
            </a:endParaRPr>
          </a:p>
          <a:p>
            <a:pPr algn="ctr" marR="5080">
              <a:lnSpc>
                <a:spcPct val="100000"/>
              </a:lnSpc>
              <a:spcBef>
                <a:spcPts val="204"/>
              </a:spcBef>
            </a:pPr>
            <a:r>
              <a:rPr dirty="0" sz="1250" spc="15">
                <a:latin typeface="Arial"/>
                <a:cs typeface="Arial"/>
              </a:rPr>
              <a:t>Elevation</a:t>
            </a:r>
            <a:r>
              <a:rPr dirty="0" sz="1250" spc="-70">
                <a:latin typeface="Arial"/>
                <a:cs typeface="Arial"/>
              </a:rPr>
              <a:t> </a:t>
            </a:r>
            <a:r>
              <a:rPr dirty="0" sz="1250" spc="10">
                <a:latin typeface="Arial"/>
                <a:cs typeface="Arial"/>
              </a:rPr>
              <a:t>View</a:t>
            </a:r>
            <a:endParaRPr sz="1250">
              <a:latin typeface="Arial"/>
              <a:cs typeface="Arial"/>
            </a:endParaRPr>
          </a:p>
        </p:txBody>
      </p:sp>
      <p:sp>
        <p:nvSpPr>
          <p:cNvPr id="141" name="object 141"/>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142" name="object 142"/>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73</a:t>
            </a:r>
            <a:endParaRPr sz="1050">
              <a:latin typeface="Calibri"/>
              <a:cs typeface="Calibri"/>
            </a:endParaRPr>
          </a:p>
        </p:txBody>
      </p:sp>
      <p:sp>
        <p:nvSpPr>
          <p:cNvPr id="144" name="object 144"/>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143" name="object 143"/>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74</a:t>
            </a:r>
            <a:endParaRPr sz="105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a:spLocks noGrp="1"/>
          </p:cNvSpPr>
          <p:nvPr>
            <p:ph type="title"/>
          </p:nvPr>
        </p:nvSpPr>
        <p:spPr>
          <a:xfrm>
            <a:off x="1016466" y="1153205"/>
            <a:ext cx="4325620" cy="417195"/>
          </a:xfrm>
          <a:prstGeom prst="rect"/>
        </p:spPr>
        <p:txBody>
          <a:bodyPr wrap="square" lIns="0" tIns="14604" rIns="0" bIns="0" rtlCol="0" vert="horz">
            <a:spAutoFit/>
          </a:bodyPr>
          <a:lstStyle/>
          <a:p>
            <a:pPr>
              <a:lnSpc>
                <a:spcPct val="100000"/>
              </a:lnSpc>
              <a:spcBef>
                <a:spcPts val="114"/>
              </a:spcBef>
            </a:pPr>
            <a:r>
              <a:rPr dirty="0" sz="2550" spc="10" b="0">
                <a:solidFill>
                  <a:srgbClr val="1C7C5B"/>
                </a:solidFill>
                <a:latin typeface="Arial Black"/>
                <a:cs typeface="Arial Black"/>
              </a:rPr>
              <a:t>Lateral </a:t>
            </a:r>
            <a:r>
              <a:rPr dirty="0" sz="2550" spc="5" b="0">
                <a:solidFill>
                  <a:srgbClr val="1C7C5B"/>
                </a:solidFill>
                <a:latin typeface="Arial Black"/>
                <a:cs typeface="Arial Black"/>
              </a:rPr>
              <a:t>Deflection </a:t>
            </a:r>
            <a:r>
              <a:rPr dirty="0" sz="2550" spc="10" b="0">
                <a:solidFill>
                  <a:srgbClr val="1C7C5B"/>
                </a:solidFill>
                <a:latin typeface="Arial Black"/>
                <a:cs typeface="Arial Black"/>
              </a:rPr>
              <a:t>of</a:t>
            </a:r>
            <a:r>
              <a:rPr dirty="0" sz="2550" spc="50" b="0">
                <a:solidFill>
                  <a:srgbClr val="1C7C5B"/>
                </a:solidFill>
                <a:latin typeface="Arial Black"/>
                <a:cs typeface="Arial Black"/>
              </a:rPr>
              <a:t> </a:t>
            </a:r>
            <a:r>
              <a:rPr dirty="0" sz="2550" spc="15" b="0">
                <a:solidFill>
                  <a:srgbClr val="1C7C5B"/>
                </a:solidFill>
                <a:latin typeface="Arial Black"/>
                <a:cs typeface="Arial Black"/>
              </a:rPr>
              <a:t>CG</a:t>
            </a:r>
            <a:endParaRPr sz="2550">
              <a:latin typeface="Arial Black"/>
              <a:cs typeface="Arial Black"/>
            </a:endParaRPr>
          </a:p>
        </p:txBody>
      </p:sp>
      <p:sp>
        <p:nvSpPr>
          <p:cNvPr id="5" name="object 5"/>
          <p:cNvSpPr txBox="1"/>
          <p:nvPr/>
        </p:nvSpPr>
        <p:spPr>
          <a:xfrm>
            <a:off x="1328913" y="2459198"/>
            <a:ext cx="74930" cy="151765"/>
          </a:xfrm>
          <a:prstGeom prst="rect">
            <a:avLst/>
          </a:prstGeom>
        </p:spPr>
        <p:txBody>
          <a:bodyPr wrap="square" lIns="0" tIns="15875" rIns="0" bIns="0" rtlCol="0" vert="horz">
            <a:spAutoFit/>
          </a:bodyPr>
          <a:lstStyle/>
          <a:p>
            <a:pPr>
              <a:lnSpc>
                <a:spcPct val="100000"/>
              </a:lnSpc>
              <a:spcBef>
                <a:spcPts val="125"/>
              </a:spcBef>
            </a:pPr>
            <a:r>
              <a:rPr dirty="0" sz="800" spc="60">
                <a:latin typeface="Cambria"/>
                <a:cs typeface="Cambria"/>
              </a:rPr>
              <a:t>o</a:t>
            </a:r>
            <a:endParaRPr sz="800">
              <a:latin typeface="Cambria"/>
              <a:cs typeface="Cambria"/>
            </a:endParaRPr>
          </a:p>
        </p:txBody>
      </p:sp>
      <p:sp>
        <p:nvSpPr>
          <p:cNvPr id="6" name="object 6"/>
          <p:cNvSpPr/>
          <p:nvPr/>
        </p:nvSpPr>
        <p:spPr>
          <a:xfrm>
            <a:off x="1598676" y="2363724"/>
            <a:ext cx="675640" cy="287020"/>
          </a:xfrm>
          <a:custGeom>
            <a:avLst/>
            <a:gdLst/>
            <a:ahLst/>
            <a:cxnLst/>
            <a:rect l="l" t="t" r="r" b="b"/>
            <a:pathLst>
              <a:path w="675639" h="287019">
                <a:moveTo>
                  <a:pt x="624839" y="286512"/>
                </a:moveTo>
                <a:lnTo>
                  <a:pt x="620267" y="280416"/>
                </a:lnTo>
                <a:lnTo>
                  <a:pt x="629102" y="271272"/>
                </a:lnTo>
                <a:lnTo>
                  <a:pt x="637222" y="259842"/>
                </a:lnTo>
                <a:lnTo>
                  <a:pt x="655629" y="210978"/>
                </a:lnTo>
                <a:lnTo>
                  <a:pt x="660820" y="167544"/>
                </a:lnTo>
                <a:lnTo>
                  <a:pt x="661416" y="143256"/>
                </a:lnTo>
                <a:lnTo>
                  <a:pt x="660820" y="118110"/>
                </a:lnTo>
                <a:lnTo>
                  <a:pt x="655629" y="74676"/>
                </a:lnTo>
                <a:lnTo>
                  <a:pt x="637222" y="25336"/>
                </a:lnTo>
                <a:lnTo>
                  <a:pt x="620267" y="4572"/>
                </a:lnTo>
                <a:lnTo>
                  <a:pt x="624839" y="0"/>
                </a:lnTo>
                <a:lnTo>
                  <a:pt x="652486" y="34932"/>
                </a:lnTo>
                <a:lnTo>
                  <a:pt x="666773" y="71247"/>
                </a:lnTo>
                <a:lnTo>
                  <a:pt x="674250" y="116967"/>
                </a:lnTo>
                <a:lnTo>
                  <a:pt x="675132" y="143256"/>
                </a:lnTo>
                <a:lnTo>
                  <a:pt x="674250" y="169306"/>
                </a:lnTo>
                <a:lnTo>
                  <a:pt x="666773" y="213979"/>
                </a:lnTo>
                <a:lnTo>
                  <a:pt x="652486" y="250293"/>
                </a:lnTo>
                <a:lnTo>
                  <a:pt x="634817" y="277106"/>
                </a:lnTo>
                <a:lnTo>
                  <a:pt x="624839" y="286512"/>
                </a:lnTo>
                <a:close/>
              </a:path>
              <a:path w="675639" h="287019">
                <a:moveTo>
                  <a:pt x="51815" y="286512"/>
                </a:moveTo>
                <a:lnTo>
                  <a:pt x="23526" y="250293"/>
                </a:lnTo>
                <a:lnTo>
                  <a:pt x="9001" y="213979"/>
                </a:lnTo>
                <a:lnTo>
                  <a:pt x="1095" y="169306"/>
                </a:lnTo>
                <a:lnTo>
                  <a:pt x="0" y="143256"/>
                </a:lnTo>
                <a:lnTo>
                  <a:pt x="1095" y="116967"/>
                </a:lnTo>
                <a:lnTo>
                  <a:pt x="9001" y="71247"/>
                </a:lnTo>
                <a:lnTo>
                  <a:pt x="23526" y="34932"/>
                </a:lnTo>
                <a:lnTo>
                  <a:pt x="51815" y="0"/>
                </a:lnTo>
                <a:lnTo>
                  <a:pt x="54863" y="4572"/>
                </a:lnTo>
                <a:lnTo>
                  <a:pt x="46267" y="13739"/>
                </a:lnTo>
                <a:lnTo>
                  <a:pt x="38671" y="25336"/>
                </a:lnTo>
                <a:lnTo>
                  <a:pt x="20788" y="74676"/>
                </a:lnTo>
                <a:lnTo>
                  <a:pt x="14549" y="118110"/>
                </a:lnTo>
                <a:lnTo>
                  <a:pt x="13715" y="143256"/>
                </a:lnTo>
                <a:lnTo>
                  <a:pt x="14549" y="167544"/>
                </a:lnTo>
                <a:lnTo>
                  <a:pt x="20788" y="210978"/>
                </a:lnTo>
                <a:lnTo>
                  <a:pt x="38671" y="259842"/>
                </a:lnTo>
                <a:lnTo>
                  <a:pt x="54863" y="280416"/>
                </a:lnTo>
                <a:lnTo>
                  <a:pt x="51815" y="286512"/>
                </a:lnTo>
                <a:close/>
              </a:path>
            </a:pathLst>
          </a:custGeom>
          <a:solidFill>
            <a:srgbClr val="000000"/>
          </a:solidFill>
        </p:spPr>
        <p:txBody>
          <a:bodyPr wrap="square" lIns="0" tIns="0" rIns="0" bIns="0" rtlCol="0"/>
          <a:lstStyle/>
          <a:p/>
        </p:txBody>
      </p:sp>
      <p:sp>
        <p:nvSpPr>
          <p:cNvPr id="7" name="object 7"/>
          <p:cNvSpPr txBox="1"/>
          <p:nvPr/>
        </p:nvSpPr>
        <p:spPr>
          <a:xfrm>
            <a:off x="2151889" y="2546142"/>
            <a:ext cx="73025" cy="130175"/>
          </a:xfrm>
          <a:prstGeom prst="rect">
            <a:avLst/>
          </a:prstGeom>
        </p:spPr>
        <p:txBody>
          <a:bodyPr wrap="square" lIns="0" tIns="17145" rIns="0" bIns="0" rtlCol="0" vert="horz">
            <a:spAutoFit/>
          </a:bodyPr>
          <a:lstStyle/>
          <a:p>
            <a:pPr>
              <a:lnSpc>
                <a:spcPct val="100000"/>
              </a:lnSpc>
              <a:spcBef>
                <a:spcPts val="135"/>
              </a:spcBef>
            </a:pPr>
            <a:r>
              <a:rPr dirty="0" sz="650" spc="150">
                <a:latin typeface="Cambria"/>
                <a:cs typeface="Cambria"/>
              </a:rPr>
              <a:t>g</a:t>
            </a:r>
            <a:endParaRPr sz="650">
              <a:latin typeface="Cambria"/>
              <a:cs typeface="Cambria"/>
            </a:endParaRPr>
          </a:p>
        </p:txBody>
      </p:sp>
      <p:sp>
        <p:nvSpPr>
          <p:cNvPr id="8" name="object 8"/>
          <p:cNvSpPr/>
          <p:nvPr/>
        </p:nvSpPr>
        <p:spPr>
          <a:xfrm>
            <a:off x="1658112" y="2506980"/>
            <a:ext cx="556260" cy="0"/>
          </a:xfrm>
          <a:custGeom>
            <a:avLst/>
            <a:gdLst/>
            <a:ahLst/>
            <a:cxnLst/>
            <a:rect l="l" t="t" r="r" b="b"/>
            <a:pathLst>
              <a:path w="556260" h="0">
                <a:moveTo>
                  <a:pt x="0" y="0"/>
                </a:moveTo>
                <a:lnTo>
                  <a:pt x="556259" y="0"/>
                </a:lnTo>
              </a:path>
            </a:pathLst>
          </a:custGeom>
          <a:ln w="9143">
            <a:solidFill>
              <a:srgbClr val="000000"/>
            </a:solidFill>
          </a:ln>
        </p:spPr>
        <p:txBody>
          <a:bodyPr wrap="square" lIns="0" tIns="0" rIns="0" bIns="0" rtlCol="0"/>
          <a:lstStyle/>
          <a:p/>
        </p:txBody>
      </p:sp>
      <p:sp>
        <p:nvSpPr>
          <p:cNvPr id="9" name="object 9"/>
          <p:cNvSpPr/>
          <p:nvPr/>
        </p:nvSpPr>
        <p:spPr>
          <a:xfrm>
            <a:off x="2324100" y="2388107"/>
            <a:ext cx="1598930" cy="239395"/>
          </a:xfrm>
          <a:custGeom>
            <a:avLst/>
            <a:gdLst/>
            <a:ahLst/>
            <a:cxnLst/>
            <a:rect l="l" t="t" r="r" b="b"/>
            <a:pathLst>
              <a:path w="1598929" h="239394">
                <a:moveTo>
                  <a:pt x="1546859" y="239268"/>
                </a:moveTo>
                <a:lnTo>
                  <a:pt x="1543811" y="233172"/>
                </a:lnTo>
                <a:lnTo>
                  <a:pt x="1553289" y="226314"/>
                </a:lnTo>
                <a:lnTo>
                  <a:pt x="1561337" y="217170"/>
                </a:lnTo>
                <a:lnTo>
                  <a:pt x="1579173" y="175688"/>
                </a:lnTo>
                <a:lnTo>
                  <a:pt x="1584959" y="120396"/>
                </a:lnTo>
                <a:lnTo>
                  <a:pt x="1584364" y="99774"/>
                </a:lnTo>
                <a:lnTo>
                  <a:pt x="1574291" y="48768"/>
                </a:lnTo>
                <a:lnTo>
                  <a:pt x="1553289" y="13192"/>
                </a:lnTo>
                <a:lnTo>
                  <a:pt x="1543811" y="6096"/>
                </a:lnTo>
                <a:lnTo>
                  <a:pt x="1546859" y="0"/>
                </a:lnTo>
                <a:lnTo>
                  <a:pt x="1576649" y="29575"/>
                </a:lnTo>
                <a:lnTo>
                  <a:pt x="1595246" y="79438"/>
                </a:lnTo>
                <a:lnTo>
                  <a:pt x="1598675" y="120396"/>
                </a:lnTo>
                <a:lnTo>
                  <a:pt x="1597818" y="140636"/>
                </a:lnTo>
                <a:lnTo>
                  <a:pt x="1590960" y="178260"/>
                </a:lnTo>
                <a:lnTo>
                  <a:pt x="1567624" y="222313"/>
                </a:lnTo>
                <a:lnTo>
                  <a:pt x="1557742" y="232148"/>
                </a:lnTo>
                <a:lnTo>
                  <a:pt x="1546859" y="239268"/>
                </a:lnTo>
                <a:close/>
              </a:path>
              <a:path w="1598929" h="239394">
                <a:moveTo>
                  <a:pt x="50291" y="239268"/>
                </a:moveTo>
                <a:lnTo>
                  <a:pt x="21145" y="209907"/>
                </a:lnTo>
                <a:lnTo>
                  <a:pt x="3428" y="160020"/>
                </a:lnTo>
                <a:lnTo>
                  <a:pt x="0" y="120396"/>
                </a:lnTo>
                <a:lnTo>
                  <a:pt x="857" y="99274"/>
                </a:lnTo>
                <a:lnTo>
                  <a:pt x="7715" y="61031"/>
                </a:lnTo>
                <a:lnTo>
                  <a:pt x="29717" y="17526"/>
                </a:lnTo>
                <a:lnTo>
                  <a:pt x="50291" y="0"/>
                </a:lnTo>
                <a:lnTo>
                  <a:pt x="53339" y="6096"/>
                </a:lnTo>
                <a:lnTo>
                  <a:pt x="44505" y="13192"/>
                </a:lnTo>
                <a:lnTo>
                  <a:pt x="36385" y="22860"/>
                </a:lnTo>
                <a:lnTo>
                  <a:pt x="18621" y="64246"/>
                </a:lnTo>
                <a:lnTo>
                  <a:pt x="12191" y="120396"/>
                </a:lnTo>
                <a:lnTo>
                  <a:pt x="13001" y="140160"/>
                </a:lnTo>
                <a:lnTo>
                  <a:pt x="22859" y="192024"/>
                </a:lnTo>
                <a:lnTo>
                  <a:pt x="44505" y="226314"/>
                </a:lnTo>
                <a:lnTo>
                  <a:pt x="53339" y="233172"/>
                </a:lnTo>
                <a:lnTo>
                  <a:pt x="50291" y="239268"/>
                </a:lnTo>
                <a:close/>
              </a:path>
            </a:pathLst>
          </a:custGeom>
          <a:solidFill>
            <a:srgbClr val="000000"/>
          </a:solidFill>
        </p:spPr>
        <p:txBody>
          <a:bodyPr wrap="square" lIns="0" tIns="0" rIns="0" bIns="0" rtlCol="0"/>
          <a:lstStyle/>
          <a:p/>
        </p:txBody>
      </p:sp>
      <p:sp>
        <p:nvSpPr>
          <p:cNvPr id="10" name="object 10"/>
          <p:cNvSpPr txBox="1"/>
          <p:nvPr/>
        </p:nvSpPr>
        <p:spPr>
          <a:xfrm>
            <a:off x="2447528" y="2386095"/>
            <a:ext cx="55880" cy="130175"/>
          </a:xfrm>
          <a:prstGeom prst="rect">
            <a:avLst/>
          </a:prstGeom>
        </p:spPr>
        <p:txBody>
          <a:bodyPr wrap="square" lIns="0" tIns="17145" rIns="0" bIns="0" rtlCol="0" vert="horz">
            <a:spAutoFit/>
          </a:bodyPr>
          <a:lstStyle/>
          <a:p>
            <a:pPr>
              <a:lnSpc>
                <a:spcPct val="100000"/>
              </a:lnSpc>
              <a:spcBef>
                <a:spcPts val="135"/>
              </a:spcBef>
            </a:pPr>
            <a:r>
              <a:rPr dirty="0" sz="650" spc="55">
                <a:latin typeface="Cambria"/>
                <a:cs typeface="Cambria"/>
              </a:rPr>
              <a:t>s</a:t>
            </a:r>
            <a:endParaRPr sz="650">
              <a:latin typeface="Cambria"/>
              <a:cs typeface="Cambria"/>
            </a:endParaRPr>
          </a:p>
        </p:txBody>
      </p:sp>
      <p:sp>
        <p:nvSpPr>
          <p:cNvPr id="11" name="object 11"/>
          <p:cNvSpPr txBox="1"/>
          <p:nvPr/>
        </p:nvSpPr>
        <p:spPr>
          <a:xfrm>
            <a:off x="1016505" y="1843558"/>
            <a:ext cx="2516505" cy="608330"/>
          </a:xfrm>
          <a:prstGeom prst="rect">
            <a:avLst/>
          </a:prstGeom>
        </p:spPr>
        <p:txBody>
          <a:bodyPr wrap="square" lIns="0" tIns="46355" rIns="0" bIns="0" rtlCol="0" vert="horz">
            <a:spAutoFit/>
          </a:bodyPr>
          <a:lstStyle/>
          <a:p>
            <a:pPr marL="244475" indent="-245110">
              <a:lnSpc>
                <a:spcPct val="100000"/>
              </a:lnSpc>
              <a:spcBef>
                <a:spcPts val="365"/>
              </a:spcBef>
              <a:buChar char="•"/>
              <a:tabLst>
                <a:tab pos="244475" algn="l"/>
                <a:tab pos="245110" algn="l"/>
              </a:tabLst>
            </a:pPr>
            <a:r>
              <a:rPr dirty="0" sz="1150" spc="-10">
                <a:latin typeface="Arial"/>
                <a:cs typeface="Arial"/>
              </a:rPr>
              <a:t>Lateral deflection </a:t>
            </a:r>
            <a:r>
              <a:rPr dirty="0" sz="1150" spc="-5">
                <a:latin typeface="Arial"/>
                <a:cs typeface="Arial"/>
              </a:rPr>
              <a:t>of </a:t>
            </a:r>
            <a:r>
              <a:rPr dirty="0" sz="1150" spc="-10">
                <a:latin typeface="Arial"/>
                <a:cs typeface="Arial"/>
              </a:rPr>
              <a:t>center </a:t>
            </a:r>
            <a:r>
              <a:rPr dirty="0" sz="1150" spc="-5">
                <a:latin typeface="Arial"/>
                <a:cs typeface="Arial"/>
              </a:rPr>
              <a:t>of</a:t>
            </a:r>
            <a:r>
              <a:rPr dirty="0" sz="1150" spc="20">
                <a:latin typeface="Arial"/>
                <a:cs typeface="Arial"/>
              </a:rPr>
              <a:t> </a:t>
            </a:r>
            <a:r>
              <a:rPr dirty="0" sz="1150" spc="-10">
                <a:latin typeface="Arial"/>
                <a:cs typeface="Arial"/>
              </a:rPr>
              <a:t>mass</a:t>
            </a:r>
            <a:endParaRPr sz="1150">
              <a:latin typeface="Arial"/>
              <a:cs typeface="Arial"/>
            </a:endParaRPr>
          </a:p>
          <a:p>
            <a:pPr marL="325755">
              <a:lnSpc>
                <a:spcPct val="100000"/>
              </a:lnSpc>
              <a:spcBef>
                <a:spcPts val="265"/>
              </a:spcBef>
            </a:pPr>
            <a:r>
              <a:rPr dirty="0" sz="1150" spc="-10">
                <a:latin typeface="Arial"/>
                <a:cs typeface="Arial"/>
              </a:rPr>
              <a:t>– Not deflection </a:t>
            </a:r>
            <a:r>
              <a:rPr dirty="0" sz="1150" spc="-5">
                <a:latin typeface="Arial"/>
                <a:cs typeface="Arial"/>
              </a:rPr>
              <a:t>of</a:t>
            </a:r>
            <a:r>
              <a:rPr dirty="0" sz="1150" spc="30">
                <a:latin typeface="Arial"/>
                <a:cs typeface="Arial"/>
              </a:rPr>
              <a:t> </a:t>
            </a:r>
            <a:r>
              <a:rPr dirty="0" sz="1150" spc="-10">
                <a:latin typeface="Arial"/>
                <a:cs typeface="Arial"/>
              </a:rPr>
              <a:t>beam</a:t>
            </a:r>
            <a:endParaRPr sz="1150">
              <a:latin typeface="Arial"/>
              <a:cs typeface="Arial"/>
            </a:endParaRPr>
          </a:p>
          <a:p>
            <a:pPr algn="ctr" marL="388620">
              <a:lnSpc>
                <a:spcPct val="100000"/>
              </a:lnSpc>
              <a:spcBef>
                <a:spcPts val="509"/>
              </a:spcBef>
            </a:pPr>
            <a:r>
              <a:rPr dirty="0" sz="650" spc="80">
                <a:latin typeface="Cambria"/>
                <a:cs typeface="Cambria"/>
              </a:rPr>
              <a:t>S</a:t>
            </a:r>
            <a:endParaRPr sz="650">
              <a:latin typeface="Cambria"/>
              <a:cs typeface="Cambria"/>
            </a:endParaRPr>
          </a:p>
        </p:txBody>
      </p:sp>
      <p:sp>
        <p:nvSpPr>
          <p:cNvPr id="12" name="object 12"/>
          <p:cNvSpPr txBox="1"/>
          <p:nvPr/>
        </p:nvSpPr>
        <p:spPr>
          <a:xfrm>
            <a:off x="1608827" y="2337106"/>
            <a:ext cx="934719" cy="318135"/>
          </a:xfrm>
          <a:prstGeom prst="rect">
            <a:avLst/>
          </a:prstGeom>
        </p:spPr>
        <p:txBody>
          <a:bodyPr wrap="square" lIns="0" tIns="36195" rIns="0" bIns="0" rtlCol="0" vert="horz">
            <a:spAutoFit/>
          </a:bodyPr>
          <a:lstStyle/>
          <a:p>
            <a:pPr marL="251460">
              <a:lnSpc>
                <a:spcPct val="100000"/>
              </a:lnSpc>
              <a:spcBef>
                <a:spcPts val="285"/>
              </a:spcBef>
              <a:tabLst>
                <a:tab pos="780415" algn="l"/>
              </a:tabLst>
            </a:pPr>
            <a:r>
              <a:rPr dirty="0" baseline="10416" sz="1200" spc="67">
                <a:latin typeface="Cambria"/>
                <a:cs typeface="Cambria"/>
              </a:rPr>
              <a:t>W</a:t>
            </a:r>
            <a:r>
              <a:rPr dirty="0" sz="650" spc="45">
                <a:latin typeface="Cambria"/>
                <a:cs typeface="Cambria"/>
              </a:rPr>
              <a:t>g	</a:t>
            </a:r>
            <a:r>
              <a:rPr dirty="0" baseline="6944" sz="1200" spc="30">
                <a:latin typeface="Cambria"/>
                <a:cs typeface="Cambria"/>
              </a:rPr>
              <a:t>L</a:t>
            </a:r>
            <a:endParaRPr baseline="6944" sz="1200">
              <a:latin typeface="Cambria"/>
              <a:cs typeface="Cambria"/>
            </a:endParaRPr>
          </a:p>
          <a:p>
            <a:pPr marL="50800">
              <a:lnSpc>
                <a:spcPct val="100000"/>
              </a:lnSpc>
              <a:spcBef>
                <a:spcPts val="190"/>
              </a:spcBef>
              <a:tabLst>
                <a:tab pos="774065" algn="l"/>
              </a:tabLst>
            </a:pPr>
            <a:r>
              <a:rPr dirty="0" sz="800" spc="75">
                <a:latin typeface="Cambria"/>
                <a:cs typeface="Cambria"/>
              </a:rPr>
              <a:t>12E</a:t>
            </a:r>
            <a:r>
              <a:rPr dirty="0" baseline="-17094" sz="975" spc="112">
                <a:latin typeface="Cambria"/>
                <a:cs typeface="Cambria"/>
              </a:rPr>
              <a:t>ci</a:t>
            </a:r>
            <a:r>
              <a:rPr dirty="0" sz="800" spc="75">
                <a:latin typeface="Cambria"/>
                <a:cs typeface="Cambria"/>
              </a:rPr>
              <a:t>l</a:t>
            </a:r>
            <a:r>
              <a:rPr dirty="0" baseline="-12820" sz="975" spc="112">
                <a:latin typeface="Cambria"/>
                <a:cs typeface="Cambria"/>
              </a:rPr>
              <a:t>yy</a:t>
            </a:r>
            <a:r>
              <a:rPr dirty="0" sz="800" spc="75">
                <a:latin typeface="Cambria"/>
                <a:cs typeface="Cambria"/>
              </a:rPr>
              <a:t>L</a:t>
            </a:r>
            <a:r>
              <a:rPr dirty="0" baseline="25641" sz="975" spc="112">
                <a:latin typeface="Cambria"/>
                <a:cs typeface="Cambria"/>
              </a:rPr>
              <a:t>2	</a:t>
            </a:r>
            <a:r>
              <a:rPr dirty="0" sz="800" spc="45">
                <a:latin typeface="Cambria"/>
                <a:cs typeface="Cambria"/>
              </a:rPr>
              <a:t>1o</a:t>
            </a:r>
            <a:endParaRPr sz="800">
              <a:latin typeface="Cambria"/>
              <a:cs typeface="Cambria"/>
            </a:endParaRPr>
          </a:p>
        </p:txBody>
      </p:sp>
      <p:sp>
        <p:nvSpPr>
          <p:cNvPr id="13" name="object 13"/>
          <p:cNvSpPr/>
          <p:nvPr/>
        </p:nvSpPr>
        <p:spPr>
          <a:xfrm>
            <a:off x="2382012" y="2506980"/>
            <a:ext cx="121920" cy="0"/>
          </a:xfrm>
          <a:custGeom>
            <a:avLst/>
            <a:gdLst/>
            <a:ahLst/>
            <a:cxnLst/>
            <a:rect l="l" t="t" r="r" b="b"/>
            <a:pathLst>
              <a:path w="121919" h="0">
                <a:moveTo>
                  <a:pt x="0" y="0"/>
                </a:moveTo>
                <a:lnTo>
                  <a:pt x="121920" y="0"/>
                </a:lnTo>
              </a:path>
            </a:pathLst>
          </a:custGeom>
          <a:ln w="9143">
            <a:solidFill>
              <a:srgbClr val="000000"/>
            </a:solidFill>
          </a:ln>
        </p:spPr>
        <p:txBody>
          <a:bodyPr wrap="square" lIns="0" tIns="0" rIns="0" bIns="0" rtlCol="0"/>
          <a:lstStyle/>
          <a:p/>
        </p:txBody>
      </p:sp>
      <p:sp>
        <p:nvSpPr>
          <p:cNvPr id="14" name="object 14"/>
          <p:cNvSpPr txBox="1"/>
          <p:nvPr/>
        </p:nvSpPr>
        <p:spPr>
          <a:xfrm>
            <a:off x="2907774" y="2459198"/>
            <a:ext cx="64135" cy="151765"/>
          </a:xfrm>
          <a:prstGeom prst="rect">
            <a:avLst/>
          </a:prstGeom>
        </p:spPr>
        <p:txBody>
          <a:bodyPr wrap="square" lIns="0" tIns="15875" rIns="0" bIns="0" rtlCol="0" vert="horz">
            <a:spAutoFit/>
          </a:bodyPr>
          <a:lstStyle/>
          <a:p>
            <a:pPr>
              <a:lnSpc>
                <a:spcPct val="100000"/>
              </a:lnSpc>
              <a:spcBef>
                <a:spcPts val="125"/>
              </a:spcBef>
            </a:pPr>
            <a:r>
              <a:rPr dirty="0" sz="800" spc="55">
                <a:latin typeface="Cambria"/>
                <a:cs typeface="Cambria"/>
              </a:rPr>
              <a:t>s</a:t>
            </a:r>
            <a:endParaRPr sz="800">
              <a:latin typeface="Cambria"/>
              <a:cs typeface="Cambria"/>
            </a:endParaRPr>
          </a:p>
        </p:txBody>
      </p:sp>
      <p:sp>
        <p:nvSpPr>
          <p:cNvPr id="15" name="object 15"/>
          <p:cNvSpPr txBox="1"/>
          <p:nvPr/>
        </p:nvSpPr>
        <p:spPr>
          <a:xfrm>
            <a:off x="2761441" y="2376888"/>
            <a:ext cx="614680" cy="151765"/>
          </a:xfrm>
          <a:prstGeom prst="rect">
            <a:avLst/>
          </a:prstGeom>
        </p:spPr>
        <p:txBody>
          <a:bodyPr wrap="square" lIns="0" tIns="15875" rIns="0" bIns="0" rtlCol="0" vert="horz">
            <a:spAutoFit/>
          </a:bodyPr>
          <a:lstStyle/>
          <a:p>
            <a:pPr>
              <a:lnSpc>
                <a:spcPct val="100000"/>
              </a:lnSpc>
              <a:spcBef>
                <a:spcPts val="125"/>
              </a:spcBef>
              <a:tabLst>
                <a:tab pos="540385" algn="l"/>
              </a:tabLst>
            </a:pPr>
            <a:r>
              <a:rPr dirty="0" sz="800" spc="35">
                <a:latin typeface="Cambria"/>
                <a:cs typeface="Cambria"/>
              </a:rPr>
              <a:t>2</a:t>
            </a:r>
            <a:r>
              <a:rPr dirty="0" sz="800" spc="35">
                <a:latin typeface="Cambria"/>
                <a:cs typeface="Cambria"/>
              </a:rPr>
              <a:t>  </a:t>
            </a:r>
            <a:r>
              <a:rPr dirty="0" sz="800" spc="80">
                <a:latin typeface="Cambria"/>
                <a:cs typeface="Cambria"/>
              </a:rPr>
              <a:t> </a:t>
            </a:r>
            <a:r>
              <a:rPr dirty="0" sz="800" spc="35">
                <a:latin typeface="Cambria"/>
                <a:cs typeface="Cambria"/>
              </a:rPr>
              <a:t>3</a:t>
            </a:r>
            <a:r>
              <a:rPr dirty="0" sz="800">
                <a:latin typeface="Cambria"/>
                <a:cs typeface="Cambria"/>
              </a:rPr>
              <a:t>	</a:t>
            </a:r>
            <a:r>
              <a:rPr dirty="0" sz="800" spc="35">
                <a:latin typeface="Cambria"/>
                <a:cs typeface="Cambria"/>
              </a:rPr>
              <a:t>4</a:t>
            </a:r>
            <a:endParaRPr sz="800">
              <a:latin typeface="Cambria"/>
              <a:cs typeface="Cambria"/>
            </a:endParaRPr>
          </a:p>
        </p:txBody>
      </p:sp>
      <p:sp>
        <p:nvSpPr>
          <p:cNvPr id="16" name="object 16"/>
          <p:cNvSpPr txBox="1"/>
          <p:nvPr/>
        </p:nvSpPr>
        <p:spPr>
          <a:xfrm>
            <a:off x="3447245" y="2459198"/>
            <a:ext cx="64135" cy="151765"/>
          </a:xfrm>
          <a:prstGeom prst="rect">
            <a:avLst/>
          </a:prstGeom>
        </p:spPr>
        <p:txBody>
          <a:bodyPr wrap="square" lIns="0" tIns="15875" rIns="0" bIns="0" rtlCol="0" vert="horz">
            <a:spAutoFit/>
          </a:bodyPr>
          <a:lstStyle/>
          <a:p>
            <a:pPr>
              <a:lnSpc>
                <a:spcPct val="100000"/>
              </a:lnSpc>
              <a:spcBef>
                <a:spcPts val="125"/>
              </a:spcBef>
            </a:pPr>
            <a:r>
              <a:rPr dirty="0" sz="800" spc="55">
                <a:latin typeface="Cambria"/>
                <a:cs typeface="Cambria"/>
              </a:rPr>
              <a:t>s</a:t>
            </a:r>
            <a:endParaRPr sz="800">
              <a:latin typeface="Cambria"/>
              <a:cs typeface="Cambria"/>
            </a:endParaRPr>
          </a:p>
        </p:txBody>
      </p:sp>
      <p:sp>
        <p:nvSpPr>
          <p:cNvPr id="17" name="object 17"/>
          <p:cNvSpPr txBox="1"/>
          <p:nvPr/>
        </p:nvSpPr>
        <p:spPr>
          <a:xfrm>
            <a:off x="3741355" y="2503409"/>
            <a:ext cx="73660" cy="151765"/>
          </a:xfrm>
          <a:prstGeom prst="rect">
            <a:avLst/>
          </a:prstGeom>
        </p:spPr>
        <p:txBody>
          <a:bodyPr wrap="square" lIns="0" tIns="15875" rIns="0" bIns="0" rtlCol="0" vert="horz">
            <a:spAutoFit/>
          </a:bodyPr>
          <a:lstStyle/>
          <a:p>
            <a:pPr>
              <a:lnSpc>
                <a:spcPct val="100000"/>
              </a:lnSpc>
              <a:spcBef>
                <a:spcPts val="125"/>
              </a:spcBef>
            </a:pPr>
            <a:r>
              <a:rPr dirty="0" sz="800" spc="35">
                <a:latin typeface="Cambria"/>
                <a:cs typeface="Cambria"/>
              </a:rPr>
              <a:t>5</a:t>
            </a:r>
            <a:endParaRPr sz="800">
              <a:latin typeface="Cambria"/>
              <a:cs typeface="Cambria"/>
            </a:endParaRPr>
          </a:p>
        </p:txBody>
      </p:sp>
      <p:sp>
        <p:nvSpPr>
          <p:cNvPr id="18" name="object 18"/>
          <p:cNvSpPr/>
          <p:nvPr/>
        </p:nvSpPr>
        <p:spPr>
          <a:xfrm>
            <a:off x="3677411" y="2506980"/>
            <a:ext cx="186055" cy="0"/>
          </a:xfrm>
          <a:custGeom>
            <a:avLst/>
            <a:gdLst/>
            <a:ahLst/>
            <a:cxnLst/>
            <a:rect l="l" t="t" r="r" b="b"/>
            <a:pathLst>
              <a:path w="186054" h="0">
                <a:moveTo>
                  <a:pt x="0" y="0"/>
                </a:moveTo>
                <a:lnTo>
                  <a:pt x="185928" y="0"/>
                </a:lnTo>
              </a:path>
            </a:pathLst>
          </a:custGeom>
          <a:ln w="9143">
            <a:solidFill>
              <a:srgbClr val="000000"/>
            </a:solidFill>
          </a:ln>
        </p:spPr>
        <p:txBody>
          <a:bodyPr wrap="square" lIns="0" tIns="0" rIns="0" bIns="0" rtlCol="0"/>
          <a:lstStyle/>
          <a:p/>
        </p:txBody>
      </p:sp>
      <p:sp>
        <p:nvSpPr>
          <p:cNvPr id="19" name="object 19"/>
          <p:cNvSpPr txBox="1"/>
          <p:nvPr/>
        </p:nvSpPr>
        <p:spPr>
          <a:xfrm>
            <a:off x="2512082" y="2325139"/>
            <a:ext cx="2197100" cy="264795"/>
          </a:xfrm>
          <a:prstGeom prst="rect">
            <a:avLst/>
          </a:prstGeom>
        </p:spPr>
        <p:txBody>
          <a:bodyPr wrap="square" lIns="0" tIns="17145" rIns="0" bIns="0" rtlCol="0" vert="horz">
            <a:spAutoFit/>
          </a:bodyPr>
          <a:lstStyle/>
          <a:p>
            <a:pPr algn="ctr" marL="447040">
              <a:lnSpc>
                <a:spcPts val="625"/>
              </a:lnSpc>
              <a:spcBef>
                <a:spcPts val="135"/>
              </a:spcBef>
            </a:pPr>
            <a:r>
              <a:rPr dirty="0" sz="650" spc="80">
                <a:latin typeface="Cambria"/>
                <a:cs typeface="Cambria"/>
              </a:rPr>
              <a:t>S</a:t>
            </a:r>
            <a:endParaRPr sz="650">
              <a:latin typeface="Cambria"/>
              <a:cs typeface="Cambria"/>
            </a:endParaRPr>
          </a:p>
          <a:p>
            <a:pPr marL="25400">
              <a:lnSpc>
                <a:spcPts val="1225"/>
              </a:lnSpc>
              <a:tabLst>
                <a:tab pos="1424305" algn="l"/>
              </a:tabLst>
            </a:pPr>
            <a:r>
              <a:rPr dirty="0" sz="1150" spc="210">
                <a:latin typeface="Cambria"/>
                <a:cs typeface="Cambria"/>
              </a:rPr>
              <a:t>− </a:t>
            </a:r>
            <a:r>
              <a:rPr dirty="0" sz="1150" spc="-10">
                <a:latin typeface="Cambria"/>
                <a:cs typeface="Cambria"/>
              </a:rPr>
              <a:t>𝑎</a:t>
            </a:r>
            <a:r>
              <a:rPr dirty="0" sz="1150" spc="229">
                <a:latin typeface="Cambria"/>
                <a:cs typeface="Cambria"/>
              </a:rPr>
              <a:t> </a:t>
            </a:r>
            <a:r>
              <a:rPr dirty="0" sz="1150" spc="-10">
                <a:latin typeface="Cambria"/>
                <a:cs typeface="Cambria"/>
              </a:rPr>
              <a:t>𝐿   </a:t>
            </a:r>
            <a:r>
              <a:rPr dirty="0" sz="1150" spc="210">
                <a:latin typeface="Cambria"/>
                <a:cs typeface="Cambria"/>
              </a:rPr>
              <a:t>+ </a:t>
            </a:r>
            <a:r>
              <a:rPr dirty="0" sz="1150" spc="-5">
                <a:latin typeface="Cambria"/>
                <a:cs typeface="Cambria"/>
              </a:rPr>
              <a:t>3𝑎  </a:t>
            </a:r>
            <a:r>
              <a:rPr dirty="0" sz="1150" spc="-10">
                <a:latin typeface="Cambria"/>
                <a:cs typeface="Cambria"/>
              </a:rPr>
              <a:t>𝐿</a:t>
            </a:r>
            <a:r>
              <a:rPr dirty="0" sz="1150" spc="185">
                <a:latin typeface="Cambria"/>
                <a:cs typeface="Cambria"/>
              </a:rPr>
              <a:t> </a:t>
            </a:r>
            <a:r>
              <a:rPr dirty="0" sz="1150" spc="210">
                <a:latin typeface="Cambria"/>
                <a:cs typeface="Cambria"/>
              </a:rPr>
              <a:t>+</a:t>
            </a:r>
            <a:r>
              <a:rPr dirty="0" sz="1150" spc="-5">
                <a:latin typeface="Cambria"/>
                <a:cs typeface="Cambria"/>
              </a:rPr>
              <a:t> </a:t>
            </a:r>
            <a:r>
              <a:rPr dirty="0" baseline="45138" sz="1200" spc="120">
                <a:latin typeface="Cambria"/>
                <a:cs typeface="Cambria"/>
              </a:rPr>
              <a:t>6a	</a:t>
            </a:r>
            <a:r>
              <a:rPr dirty="0" sz="1150" spc="210">
                <a:latin typeface="Cambria"/>
                <a:cs typeface="Cambria"/>
              </a:rPr>
              <a:t>=</a:t>
            </a:r>
            <a:r>
              <a:rPr dirty="0" sz="1150" spc="-50">
                <a:latin typeface="Cambria"/>
                <a:cs typeface="Cambria"/>
              </a:rPr>
              <a:t> </a:t>
            </a:r>
            <a:r>
              <a:rPr dirty="0" sz="1150" spc="-5">
                <a:latin typeface="Cambria"/>
                <a:cs typeface="Cambria"/>
              </a:rPr>
              <a:t>12.187 𝑖𝑛</a:t>
            </a:r>
            <a:endParaRPr sz="1150">
              <a:latin typeface="Cambria"/>
              <a:cs typeface="Cambria"/>
            </a:endParaRPr>
          </a:p>
        </p:txBody>
      </p:sp>
      <p:sp>
        <p:nvSpPr>
          <p:cNvPr id="20" name="object 20"/>
          <p:cNvSpPr txBox="1"/>
          <p:nvPr/>
        </p:nvSpPr>
        <p:spPr>
          <a:xfrm>
            <a:off x="991105" y="2390638"/>
            <a:ext cx="802640" cy="492125"/>
          </a:xfrm>
          <a:prstGeom prst="rect">
            <a:avLst/>
          </a:prstGeom>
        </p:spPr>
        <p:txBody>
          <a:bodyPr wrap="square" lIns="0" tIns="11430" rIns="0" bIns="0" rtlCol="0" vert="horz">
            <a:spAutoFit/>
          </a:bodyPr>
          <a:lstStyle/>
          <a:p>
            <a:pPr marL="270510" indent="-245745">
              <a:lnSpc>
                <a:spcPct val="100000"/>
              </a:lnSpc>
              <a:spcBef>
                <a:spcPts val="90"/>
              </a:spcBef>
              <a:buFont typeface="Arial"/>
              <a:buChar char="•"/>
              <a:tabLst>
                <a:tab pos="270510" algn="l"/>
                <a:tab pos="271145" algn="l"/>
              </a:tabLst>
            </a:pPr>
            <a:r>
              <a:rPr dirty="0" sz="1150" spc="-5">
                <a:latin typeface="Cambria"/>
                <a:cs typeface="Cambria"/>
              </a:rPr>
              <a:t>𝑧</a:t>
            </a:r>
            <a:r>
              <a:rPr dirty="0" sz="1150" spc="60">
                <a:latin typeface="Cambria"/>
                <a:cs typeface="Cambria"/>
              </a:rPr>
              <a:t> </a:t>
            </a:r>
            <a:r>
              <a:rPr dirty="0" sz="1150" spc="210">
                <a:latin typeface="Cambria"/>
                <a:cs typeface="Cambria"/>
              </a:rPr>
              <a:t>=</a:t>
            </a:r>
            <a:endParaRPr sz="1150">
              <a:latin typeface="Cambria"/>
              <a:cs typeface="Cambria"/>
            </a:endParaRPr>
          </a:p>
          <a:p>
            <a:pPr marL="270510" indent="-245745">
              <a:lnSpc>
                <a:spcPct val="100000"/>
              </a:lnSpc>
              <a:spcBef>
                <a:spcPts val="925"/>
              </a:spcBef>
              <a:buFont typeface="Arial"/>
              <a:buChar char="•"/>
              <a:tabLst>
                <a:tab pos="270510" algn="l"/>
                <a:tab pos="271145" algn="l"/>
              </a:tabLst>
            </a:pPr>
            <a:r>
              <a:rPr dirty="0" sz="1150" spc="-5">
                <a:latin typeface="Cambria"/>
                <a:cs typeface="Cambria"/>
              </a:rPr>
              <a:t>𝑧 </a:t>
            </a:r>
            <a:r>
              <a:rPr dirty="0" sz="1150" spc="210">
                <a:latin typeface="Cambria"/>
                <a:cs typeface="Cambria"/>
              </a:rPr>
              <a:t>=</a:t>
            </a:r>
            <a:r>
              <a:rPr dirty="0" sz="1150" spc="90">
                <a:latin typeface="Cambria"/>
                <a:cs typeface="Cambria"/>
              </a:rPr>
              <a:t> </a:t>
            </a:r>
            <a:r>
              <a:rPr dirty="0" sz="1150" spc="30">
                <a:latin typeface="Cambria"/>
                <a:cs typeface="Cambria"/>
              </a:rPr>
              <a:t>𝑧</a:t>
            </a:r>
            <a:r>
              <a:rPr dirty="0" baseline="-17361" sz="1200" spc="44">
                <a:latin typeface="Cambria"/>
                <a:cs typeface="Cambria"/>
              </a:rPr>
              <a:t>o</a:t>
            </a:r>
            <a:r>
              <a:rPr dirty="0" sz="1150" spc="30">
                <a:latin typeface="Cambria"/>
                <a:cs typeface="Cambria"/>
              </a:rPr>
              <a:t>𝜃</a:t>
            </a:r>
            <a:endParaRPr sz="1150">
              <a:latin typeface="Cambria"/>
              <a:cs typeface="Cambria"/>
            </a:endParaRPr>
          </a:p>
        </p:txBody>
      </p:sp>
      <p:sp>
        <p:nvSpPr>
          <p:cNvPr id="21" name="object 21"/>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7</a:t>
            </a:r>
            <a:r>
              <a:rPr dirty="0" sz="850">
                <a:solidFill>
                  <a:srgbClr val="FFFFFF"/>
                </a:solidFill>
                <a:latin typeface="Arial"/>
                <a:cs typeface="Arial"/>
              </a:rPr>
              <a:t>5</a:t>
            </a:r>
            <a:endParaRPr sz="850">
              <a:latin typeface="Arial"/>
              <a:cs typeface="Arial"/>
            </a:endParaRPr>
          </a:p>
        </p:txBody>
      </p:sp>
      <p:sp>
        <p:nvSpPr>
          <p:cNvPr id="22" name="object 22"/>
          <p:cNvSpPr/>
          <p:nvPr/>
        </p:nvSpPr>
        <p:spPr>
          <a:xfrm>
            <a:off x="5448299" y="1165860"/>
            <a:ext cx="972311" cy="1905000"/>
          </a:xfrm>
          <a:prstGeom prst="rect">
            <a:avLst/>
          </a:prstGeom>
          <a:blipFill>
            <a:blip r:embed="rId3" cstate="print"/>
            <a:stretch>
              <a:fillRect/>
            </a:stretch>
          </a:blipFill>
        </p:spPr>
        <p:txBody>
          <a:bodyPr wrap="square" lIns="0" tIns="0" rIns="0" bIns="0" rtlCol="0"/>
          <a:lstStyle/>
          <a:p/>
        </p:txBody>
      </p:sp>
      <p:sp>
        <p:nvSpPr>
          <p:cNvPr id="23" name="object 23"/>
          <p:cNvSpPr txBox="1"/>
          <p:nvPr/>
        </p:nvSpPr>
        <p:spPr>
          <a:xfrm>
            <a:off x="5904029" y="1112255"/>
            <a:ext cx="64769" cy="144145"/>
          </a:xfrm>
          <a:prstGeom prst="rect">
            <a:avLst/>
          </a:prstGeom>
        </p:spPr>
        <p:txBody>
          <a:bodyPr wrap="square" lIns="0" tIns="15875" rIns="0" bIns="0" rtlCol="0" vert="horz">
            <a:spAutoFit/>
          </a:bodyPr>
          <a:lstStyle/>
          <a:p>
            <a:pPr>
              <a:lnSpc>
                <a:spcPct val="100000"/>
              </a:lnSpc>
              <a:spcBef>
                <a:spcPts val="125"/>
              </a:spcBef>
            </a:pPr>
            <a:r>
              <a:rPr dirty="0" sz="750" spc="-10" i="1">
                <a:latin typeface="Georgia"/>
                <a:cs typeface="Georgia"/>
              </a:rPr>
              <a:t>q</a:t>
            </a:r>
            <a:endParaRPr sz="750">
              <a:latin typeface="Georgia"/>
              <a:cs typeface="Georgia"/>
            </a:endParaRPr>
          </a:p>
        </p:txBody>
      </p:sp>
      <p:sp>
        <p:nvSpPr>
          <p:cNvPr id="24" name="object 24"/>
          <p:cNvSpPr/>
          <p:nvPr/>
        </p:nvSpPr>
        <p:spPr>
          <a:xfrm>
            <a:off x="1941575" y="3508988"/>
            <a:ext cx="609600" cy="67945"/>
          </a:xfrm>
          <a:custGeom>
            <a:avLst/>
            <a:gdLst/>
            <a:ahLst/>
            <a:cxnLst/>
            <a:rect l="l" t="t" r="r" b="b"/>
            <a:pathLst>
              <a:path w="609600" h="67945">
                <a:moveTo>
                  <a:pt x="609600" y="67839"/>
                </a:moveTo>
                <a:lnTo>
                  <a:pt x="561399" y="54792"/>
                </a:lnTo>
                <a:lnTo>
                  <a:pt x="512162" y="43095"/>
                </a:lnTo>
                <a:lnTo>
                  <a:pt x="462057" y="32763"/>
                </a:lnTo>
                <a:lnTo>
                  <a:pt x="411254" y="23812"/>
                </a:lnTo>
                <a:lnTo>
                  <a:pt x="359921" y="16258"/>
                </a:lnTo>
                <a:lnTo>
                  <a:pt x="308229" y="10117"/>
                </a:lnTo>
                <a:lnTo>
                  <a:pt x="256346" y="5405"/>
                </a:lnTo>
                <a:lnTo>
                  <a:pt x="204441" y="2137"/>
                </a:lnTo>
                <a:lnTo>
                  <a:pt x="152685" y="330"/>
                </a:lnTo>
                <a:lnTo>
                  <a:pt x="101247" y="0"/>
                </a:lnTo>
                <a:lnTo>
                  <a:pt x="50295" y="1161"/>
                </a:lnTo>
                <a:lnTo>
                  <a:pt x="0" y="3831"/>
                </a:lnTo>
              </a:path>
            </a:pathLst>
          </a:custGeom>
          <a:ln w="6096">
            <a:solidFill>
              <a:srgbClr val="000000"/>
            </a:solidFill>
          </a:ln>
        </p:spPr>
        <p:txBody>
          <a:bodyPr wrap="square" lIns="0" tIns="0" rIns="0" bIns="0" rtlCol="0"/>
          <a:lstStyle/>
          <a:p/>
        </p:txBody>
      </p:sp>
      <p:sp>
        <p:nvSpPr>
          <p:cNvPr id="25" name="object 25"/>
          <p:cNvSpPr/>
          <p:nvPr/>
        </p:nvSpPr>
        <p:spPr>
          <a:xfrm>
            <a:off x="2468879" y="3579876"/>
            <a:ext cx="163068" cy="74675"/>
          </a:xfrm>
          <a:prstGeom prst="rect">
            <a:avLst/>
          </a:prstGeom>
          <a:blipFill>
            <a:blip r:embed="rId4" cstate="print"/>
            <a:stretch>
              <a:fillRect/>
            </a:stretch>
          </a:blipFill>
        </p:spPr>
        <p:txBody>
          <a:bodyPr wrap="square" lIns="0" tIns="0" rIns="0" bIns="0" rtlCol="0"/>
          <a:lstStyle/>
          <a:p/>
        </p:txBody>
      </p:sp>
      <p:sp>
        <p:nvSpPr>
          <p:cNvPr id="26" name="object 26"/>
          <p:cNvSpPr/>
          <p:nvPr/>
        </p:nvSpPr>
        <p:spPr>
          <a:xfrm>
            <a:off x="4305300" y="3573779"/>
            <a:ext cx="163067" cy="73152"/>
          </a:xfrm>
          <a:prstGeom prst="rect">
            <a:avLst/>
          </a:prstGeom>
          <a:blipFill>
            <a:blip r:embed="rId5" cstate="print"/>
            <a:stretch>
              <a:fillRect/>
            </a:stretch>
          </a:blipFill>
        </p:spPr>
        <p:txBody>
          <a:bodyPr wrap="square" lIns="0" tIns="0" rIns="0" bIns="0" rtlCol="0"/>
          <a:lstStyle/>
          <a:p/>
        </p:txBody>
      </p:sp>
      <p:sp>
        <p:nvSpPr>
          <p:cNvPr id="27" name="object 27"/>
          <p:cNvSpPr/>
          <p:nvPr/>
        </p:nvSpPr>
        <p:spPr>
          <a:xfrm>
            <a:off x="1941575" y="3383279"/>
            <a:ext cx="3054350" cy="0"/>
          </a:xfrm>
          <a:custGeom>
            <a:avLst/>
            <a:gdLst/>
            <a:ahLst/>
            <a:cxnLst/>
            <a:rect l="l" t="t" r="r" b="b"/>
            <a:pathLst>
              <a:path w="3054350" h="0">
                <a:moveTo>
                  <a:pt x="0" y="0"/>
                </a:moveTo>
                <a:lnTo>
                  <a:pt x="3054095" y="0"/>
                </a:lnTo>
              </a:path>
            </a:pathLst>
          </a:custGeom>
          <a:ln w="6096">
            <a:solidFill>
              <a:srgbClr val="000000"/>
            </a:solidFill>
          </a:ln>
        </p:spPr>
        <p:txBody>
          <a:bodyPr wrap="square" lIns="0" tIns="0" rIns="0" bIns="0" rtlCol="0"/>
          <a:lstStyle/>
          <a:p/>
        </p:txBody>
      </p:sp>
      <p:sp>
        <p:nvSpPr>
          <p:cNvPr id="28" name="object 28"/>
          <p:cNvSpPr/>
          <p:nvPr/>
        </p:nvSpPr>
        <p:spPr>
          <a:xfrm>
            <a:off x="1941575" y="3383279"/>
            <a:ext cx="0" cy="66040"/>
          </a:xfrm>
          <a:custGeom>
            <a:avLst/>
            <a:gdLst/>
            <a:ahLst/>
            <a:cxnLst/>
            <a:rect l="l" t="t" r="r" b="b"/>
            <a:pathLst>
              <a:path w="0" h="66039">
                <a:moveTo>
                  <a:pt x="0" y="0"/>
                </a:moveTo>
                <a:lnTo>
                  <a:pt x="0" y="65531"/>
                </a:lnTo>
              </a:path>
            </a:pathLst>
          </a:custGeom>
          <a:ln w="6096">
            <a:solidFill>
              <a:srgbClr val="000000"/>
            </a:solidFill>
          </a:ln>
        </p:spPr>
        <p:txBody>
          <a:bodyPr wrap="square" lIns="0" tIns="0" rIns="0" bIns="0" rtlCol="0"/>
          <a:lstStyle/>
          <a:p/>
        </p:txBody>
      </p:sp>
      <p:sp>
        <p:nvSpPr>
          <p:cNvPr id="29" name="object 29"/>
          <p:cNvSpPr/>
          <p:nvPr/>
        </p:nvSpPr>
        <p:spPr>
          <a:xfrm>
            <a:off x="1912620" y="3424427"/>
            <a:ext cx="56515" cy="24765"/>
          </a:xfrm>
          <a:custGeom>
            <a:avLst/>
            <a:gdLst/>
            <a:ahLst/>
            <a:cxnLst/>
            <a:rect l="l" t="t" r="r" b="b"/>
            <a:pathLst>
              <a:path w="56514" h="24764">
                <a:moveTo>
                  <a:pt x="0" y="0"/>
                </a:moveTo>
                <a:lnTo>
                  <a:pt x="28955" y="24383"/>
                </a:lnTo>
                <a:lnTo>
                  <a:pt x="56387" y="0"/>
                </a:lnTo>
              </a:path>
            </a:pathLst>
          </a:custGeom>
          <a:ln w="6095">
            <a:solidFill>
              <a:srgbClr val="000000"/>
            </a:solidFill>
          </a:ln>
        </p:spPr>
        <p:txBody>
          <a:bodyPr wrap="square" lIns="0" tIns="0" rIns="0" bIns="0" rtlCol="0"/>
          <a:lstStyle/>
          <a:p/>
        </p:txBody>
      </p:sp>
      <p:sp>
        <p:nvSpPr>
          <p:cNvPr id="30" name="object 30"/>
          <p:cNvSpPr/>
          <p:nvPr/>
        </p:nvSpPr>
        <p:spPr>
          <a:xfrm>
            <a:off x="2093975" y="3383279"/>
            <a:ext cx="0" cy="66040"/>
          </a:xfrm>
          <a:custGeom>
            <a:avLst/>
            <a:gdLst/>
            <a:ahLst/>
            <a:cxnLst/>
            <a:rect l="l" t="t" r="r" b="b"/>
            <a:pathLst>
              <a:path w="0" h="66039">
                <a:moveTo>
                  <a:pt x="0" y="0"/>
                </a:moveTo>
                <a:lnTo>
                  <a:pt x="0" y="65531"/>
                </a:lnTo>
              </a:path>
            </a:pathLst>
          </a:custGeom>
          <a:ln w="6096">
            <a:solidFill>
              <a:srgbClr val="000000"/>
            </a:solidFill>
          </a:ln>
        </p:spPr>
        <p:txBody>
          <a:bodyPr wrap="square" lIns="0" tIns="0" rIns="0" bIns="0" rtlCol="0"/>
          <a:lstStyle/>
          <a:p/>
        </p:txBody>
      </p:sp>
      <p:sp>
        <p:nvSpPr>
          <p:cNvPr id="31" name="object 31"/>
          <p:cNvSpPr/>
          <p:nvPr/>
        </p:nvSpPr>
        <p:spPr>
          <a:xfrm>
            <a:off x="2066544" y="3424427"/>
            <a:ext cx="55244" cy="24765"/>
          </a:xfrm>
          <a:custGeom>
            <a:avLst/>
            <a:gdLst/>
            <a:ahLst/>
            <a:cxnLst/>
            <a:rect l="l" t="t" r="r" b="b"/>
            <a:pathLst>
              <a:path w="55244" h="24764">
                <a:moveTo>
                  <a:pt x="0" y="0"/>
                </a:moveTo>
                <a:lnTo>
                  <a:pt x="27431" y="24383"/>
                </a:lnTo>
                <a:lnTo>
                  <a:pt x="54863" y="0"/>
                </a:lnTo>
              </a:path>
            </a:pathLst>
          </a:custGeom>
          <a:ln w="6096">
            <a:solidFill>
              <a:srgbClr val="000000"/>
            </a:solidFill>
          </a:ln>
        </p:spPr>
        <p:txBody>
          <a:bodyPr wrap="square" lIns="0" tIns="0" rIns="0" bIns="0" rtlCol="0"/>
          <a:lstStyle/>
          <a:p/>
        </p:txBody>
      </p:sp>
      <p:sp>
        <p:nvSpPr>
          <p:cNvPr id="32" name="object 32"/>
          <p:cNvSpPr/>
          <p:nvPr/>
        </p:nvSpPr>
        <p:spPr>
          <a:xfrm>
            <a:off x="2246375" y="3383279"/>
            <a:ext cx="0" cy="66040"/>
          </a:xfrm>
          <a:custGeom>
            <a:avLst/>
            <a:gdLst/>
            <a:ahLst/>
            <a:cxnLst/>
            <a:rect l="l" t="t" r="r" b="b"/>
            <a:pathLst>
              <a:path w="0" h="66039">
                <a:moveTo>
                  <a:pt x="0" y="0"/>
                </a:moveTo>
                <a:lnTo>
                  <a:pt x="0" y="65531"/>
                </a:lnTo>
              </a:path>
            </a:pathLst>
          </a:custGeom>
          <a:ln w="6096">
            <a:solidFill>
              <a:srgbClr val="000000"/>
            </a:solidFill>
          </a:ln>
        </p:spPr>
        <p:txBody>
          <a:bodyPr wrap="square" lIns="0" tIns="0" rIns="0" bIns="0" rtlCol="0"/>
          <a:lstStyle/>
          <a:p/>
        </p:txBody>
      </p:sp>
      <p:sp>
        <p:nvSpPr>
          <p:cNvPr id="33" name="object 33"/>
          <p:cNvSpPr/>
          <p:nvPr/>
        </p:nvSpPr>
        <p:spPr>
          <a:xfrm>
            <a:off x="2218944" y="3424427"/>
            <a:ext cx="55244" cy="24765"/>
          </a:xfrm>
          <a:custGeom>
            <a:avLst/>
            <a:gdLst/>
            <a:ahLst/>
            <a:cxnLst/>
            <a:rect l="l" t="t" r="r" b="b"/>
            <a:pathLst>
              <a:path w="55244" h="24764">
                <a:moveTo>
                  <a:pt x="0" y="0"/>
                </a:moveTo>
                <a:lnTo>
                  <a:pt x="27431" y="24383"/>
                </a:lnTo>
                <a:lnTo>
                  <a:pt x="54863" y="0"/>
                </a:lnTo>
              </a:path>
            </a:pathLst>
          </a:custGeom>
          <a:ln w="6096">
            <a:solidFill>
              <a:srgbClr val="000000"/>
            </a:solidFill>
          </a:ln>
        </p:spPr>
        <p:txBody>
          <a:bodyPr wrap="square" lIns="0" tIns="0" rIns="0" bIns="0" rtlCol="0"/>
          <a:lstStyle/>
          <a:p/>
        </p:txBody>
      </p:sp>
      <p:sp>
        <p:nvSpPr>
          <p:cNvPr id="34" name="object 34"/>
          <p:cNvSpPr/>
          <p:nvPr/>
        </p:nvSpPr>
        <p:spPr>
          <a:xfrm>
            <a:off x="2398775" y="3383279"/>
            <a:ext cx="0" cy="66040"/>
          </a:xfrm>
          <a:custGeom>
            <a:avLst/>
            <a:gdLst/>
            <a:ahLst/>
            <a:cxnLst/>
            <a:rect l="l" t="t" r="r" b="b"/>
            <a:pathLst>
              <a:path w="0" h="66039">
                <a:moveTo>
                  <a:pt x="0" y="0"/>
                </a:moveTo>
                <a:lnTo>
                  <a:pt x="0" y="65531"/>
                </a:lnTo>
              </a:path>
            </a:pathLst>
          </a:custGeom>
          <a:ln w="6096">
            <a:solidFill>
              <a:srgbClr val="000000"/>
            </a:solidFill>
          </a:ln>
        </p:spPr>
        <p:txBody>
          <a:bodyPr wrap="square" lIns="0" tIns="0" rIns="0" bIns="0" rtlCol="0"/>
          <a:lstStyle/>
          <a:p/>
        </p:txBody>
      </p:sp>
      <p:sp>
        <p:nvSpPr>
          <p:cNvPr id="35" name="object 35"/>
          <p:cNvSpPr/>
          <p:nvPr/>
        </p:nvSpPr>
        <p:spPr>
          <a:xfrm>
            <a:off x="2371344" y="3424427"/>
            <a:ext cx="55244" cy="24765"/>
          </a:xfrm>
          <a:custGeom>
            <a:avLst/>
            <a:gdLst/>
            <a:ahLst/>
            <a:cxnLst/>
            <a:rect l="l" t="t" r="r" b="b"/>
            <a:pathLst>
              <a:path w="55244" h="24764">
                <a:moveTo>
                  <a:pt x="0" y="0"/>
                </a:moveTo>
                <a:lnTo>
                  <a:pt x="27431" y="24383"/>
                </a:lnTo>
                <a:lnTo>
                  <a:pt x="54863" y="0"/>
                </a:lnTo>
              </a:path>
            </a:pathLst>
          </a:custGeom>
          <a:ln w="6096">
            <a:solidFill>
              <a:srgbClr val="000000"/>
            </a:solidFill>
          </a:ln>
        </p:spPr>
        <p:txBody>
          <a:bodyPr wrap="square" lIns="0" tIns="0" rIns="0" bIns="0" rtlCol="0"/>
          <a:lstStyle/>
          <a:p/>
        </p:txBody>
      </p:sp>
      <p:sp>
        <p:nvSpPr>
          <p:cNvPr id="36" name="object 36"/>
          <p:cNvSpPr/>
          <p:nvPr/>
        </p:nvSpPr>
        <p:spPr>
          <a:xfrm>
            <a:off x="2551175" y="3383279"/>
            <a:ext cx="0" cy="66040"/>
          </a:xfrm>
          <a:custGeom>
            <a:avLst/>
            <a:gdLst/>
            <a:ahLst/>
            <a:cxnLst/>
            <a:rect l="l" t="t" r="r" b="b"/>
            <a:pathLst>
              <a:path w="0" h="66039">
                <a:moveTo>
                  <a:pt x="0" y="0"/>
                </a:moveTo>
                <a:lnTo>
                  <a:pt x="0" y="65531"/>
                </a:lnTo>
              </a:path>
            </a:pathLst>
          </a:custGeom>
          <a:ln w="6096">
            <a:solidFill>
              <a:srgbClr val="000000"/>
            </a:solidFill>
          </a:ln>
        </p:spPr>
        <p:txBody>
          <a:bodyPr wrap="square" lIns="0" tIns="0" rIns="0" bIns="0" rtlCol="0"/>
          <a:lstStyle/>
          <a:p/>
        </p:txBody>
      </p:sp>
      <p:sp>
        <p:nvSpPr>
          <p:cNvPr id="37" name="object 37"/>
          <p:cNvSpPr/>
          <p:nvPr/>
        </p:nvSpPr>
        <p:spPr>
          <a:xfrm>
            <a:off x="2523743" y="3424427"/>
            <a:ext cx="56515" cy="24765"/>
          </a:xfrm>
          <a:custGeom>
            <a:avLst/>
            <a:gdLst/>
            <a:ahLst/>
            <a:cxnLst/>
            <a:rect l="l" t="t" r="r" b="b"/>
            <a:pathLst>
              <a:path w="56514" h="24764">
                <a:moveTo>
                  <a:pt x="0" y="0"/>
                </a:moveTo>
                <a:lnTo>
                  <a:pt x="27432" y="24383"/>
                </a:lnTo>
                <a:lnTo>
                  <a:pt x="56388" y="0"/>
                </a:lnTo>
              </a:path>
            </a:pathLst>
          </a:custGeom>
          <a:ln w="6096">
            <a:solidFill>
              <a:srgbClr val="000000"/>
            </a:solidFill>
          </a:ln>
        </p:spPr>
        <p:txBody>
          <a:bodyPr wrap="square" lIns="0" tIns="0" rIns="0" bIns="0" rtlCol="0"/>
          <a:lstStyle/>
          <a:p/>
        </p:txBody>
      </p:sp>
      <p:sp>
        <p:nvSpPr>
          <p:cNvPr id="38" name="object 38"/>
          <p:cNvSpPr/>
          <p:nvPr/>
        </p:nvSpPr>
        <p:spPr>
          <a:xfrm>
            <a:off x="2705100" y="3383279"/>
            <a:ext cx="0" cy="66040"/>
          </a:xfrm>
          <a:custGeom>
            <a:avLst/>
            <a:gdLst/>
            <a:ahLst/>
            <a:cxnLst/>
            <a:rect l="l" t="t" r="r" b="b"/>
            <a:pathLst>
              <a:path w="0" h="66039">
                <a:moveTo>
                  <a:pt x="0" y="0"/>
                </a:moveTo>
                <a:lnTo>
                  <a:pt x="0" y="65531"/>
                </a:lnTo>
              </a:path>
            </a:pathLst>
          </a:custGeom>
          <a:ln w="6096">
            <a:solidFill>
              <a:srgbClr val="000000"/>
            </a:solidFill>
          </a:ln>
        </p:spPr>
        <p:txBody>
          <a:bodyPr wrap="square" lIns="0" tIns="0" rIns="0" bIns="0" rtlCol="0"/>
          <a:lstStyle/>
          <a:p/>
        </p:txBody>
      </p:sp>
      <p:sp>
        <p:nvSpPr>
          <p:cNvPr id="39" name="object 39"/>
          <p:cNvSpPr/>
          <p:nvPr/>
        </p:nvSpPr>
        <p:spPr>
          <a:xfrm>
            <a:off x="2676143" y="3424427"/>
            <a:ext cx="56515" cy="24765"/>
          </a:xfrm>
          <a:custGeom>
            <a:avLst/>
            <a:gdLst/>
            <a:ahLst/>
            <a:cxnLst/>
            <a:rect l="l" t="t" r="r" b="b"/>
            <a:pathLst>
              <a:path w="56514" h="24764">
                <a:moveTo>
                  <a:pt x="0" y="0"/>
                </a:moveTo>
                <a:lnTo>
                  <a:pt x="28956" y="24383"/>
                </a:lnTo>
                <a:lnTo>
                  <a:pt x="56388" y="0"/>
                </a:lnTo>
              </a:path>
            </a:pathLst>
          </a:custGeom>
          <a:ln w="6096">
            <a:solidFill>
              <a:srgbClr val="000000"/>
            </a:solidFill>
          </a:ln>
        </p:spPr>
        <p:txBody>
          <a:bodyPr wrap="square" lIns="0" tIns="0" rIns="0" bIns="0" rtlCol="0"/>
          <a:lstStyle/>
          <a:p/>
        </p:txBody>
      </p:sp>
      <p:sp>
        <p:nvSpPr>
          <p:cNvPr id="40" name="object 40"/>
          <p:cNvSpPr/>
          <p:nvPr/>
        </p:nvSpPr>
        <p:spPr>
          <a:xfrm>
            <a:off x="2857500" y="3383279"/>
            <a:ext cx="0" cy="66040"/>
          </a:xfrm>
          <a:custGeom>
            <a:avLst/>
            <a:gdLst/>
            <a:ahLst/>
            <a:cxnLst/>
            <a:rect l="l" t="t" r="r" b="b"/>
            <a:pathLst>
              <a:path w="0" h="66039">
                <a:moveTo>
                  <a:pt x="0" y="0"/>
                </a:moveTo>
                <a:lnTo>
                  <a:pt x="0" y="65531"/>
                </a:lnTo>
              </a:path>
            </a:pathLst>
          </a:custGeom>
          <a:ln w="6096">
            <a:solidFill>
              <a:srgbClr val="000000"/>
            </a:solidFill>
          </a:ln>
        </p:spPr>
        <p:txBody>
          <a:bodyPr wrap="square" lIns="0" tIns="0" rIns="0" bIns="0" rtlCol="0"/>
          <a:lstStyle/>
          <a:p/>
        </p:txBody>
      </p:sp>
      <p:sp>
        <p:nvSpPr>
          <p:cNvPr id="41" name="object 41"/>
          <p:cNvSpPr/>
          <p:nvPr/>
        </p:nvSpPr>
        <p:spPr>
          <a:xfrm>
            <a:off x="2830067" y="3424427"/>
            <a:ext cx="55244" cy="24765"/>
          </a:xfrm>
          <a:custGeom>
            <a:avLst/>
            <a:gdLst/>
            <a:ahLst/>
            <a:cxnLst/>
            <a:rect l="l" t="t" r="r" b="b"/>
            <a:pathLst>
              <a:path w="55244" h="24764">
                <a:moveTo>
                  <a:pt x="0" y="0"/>
                </a:moveTo>
                <a:lnTo>
                  <a:pt x="27432" y="24383"/>
                </a:lnTo>
                <a:lnTo>
                  <a:pt x="54864" y="0"/>
                </a:lnTo>
              </a:path>
            </a:pathLst>
          </a:custGeom>
          <a:ln w="6095">
            <a:solidFill>
              <a:srgbClr val="000000"/>
            </a:solidFill>
          </a:ln>
        </p:spPr>
        <p:txBody>
          <a:bodyPr wrap="square" lIns="0" tIns="0" rIns="0" bIns="0" rtlCol="0"/>
          <a:lstStyle/>
          <a:p/>
        </p:txBody>
      </p:sp>
      <p:sp>
        <p:nvSpPr>
          <p:cNvPr id="42" name="object 42"/>
          <p:cNvSpPr/>
          <p:nvPr/>
        </p:nvSpPr>
        <p:spPr>
          <a:xfrm>
            <a:off x="3009900" y="3383279"/>
            <a:ext cx="0" cy="66040"/>
          </a:xfrm>
          <a:custGeom>
            <a:avLst/>
            <a:gdLst/>
            <a:ahLst/>
            <a:cxnLst/>
            <a:rect l="l" t="t" r="r" b="b"/>
            <a:pathLst>
              <a:path w="0" h="66039">
                <a:moveTo>
                  <a:pt x="0" y="0"/>
                </a:moveTo>
                <a:lnTo>
                  <a:pt x="0" y="65531"/>
                </a:lnTo>
              </a:path>
            </a:pathLst>
          </a:custGeom>
          <a:ln w="6096">
            <a:solidFill>
              <a:srgbClr val="000000"/>
            </a:solidFill>
          </a:ln>
        </p:spPr>
        <p:txBody>
          <a:bodyPr wrap="square" lIns="0" tIns="0" rIns="0" bIns="0" rtlCol="0"/>
          <a:lstStyle/>
          <a:p/>
        </p:txBody>
      </p:sp>
      <p:sp>
        <p:nvSpPr>
          <p:cNvPr id="43" name="object 43"/>
          <p:cNvSpPr/>
          <p:nvPr/>
        </p:nvSpPr>
        <p:spPr>
          <a:xfrm>
            <a:off x="2982467" y="3424427"/>
            <a:ext cx="55244" cy="24765"/>
          </a:xfrm>
          <a:custGeom>
            <a:avLst/>
            <a:gdLst/>
            <a:ahLst/>
            <a:cxnLst/>
            <a:rect l="l" t="t" r="r" b="b"/>
            <a:pathLst>
              <a:path w="55244" h="24764">
                <a:moveTo>
                  <a:pt x="0" y="0"/>
                </a:moveTo>
                <a:lnTo>
                  <a:pt x="27432" y="24383"/>
                </a:lnTo>
                <a:lnTo>
                  <a:pt x="54864" y="0"/>
                </a:lnTo>
              </a:path>
            </a:pathLst>
          </a:custGeom>
          <a:ln w="6095">
            <a:solidFill>
              <a:srgbClr val="000000"/>
            </a:solidFill>
          </a:ln>
        </p:spPr>
        <p:txBody>
          <a:bodyPr wrap="square" lIns="0" tIns="0" rIns="0" bIns="0" rtlCol="0"/>
          <a:lstStyle/>
          <a:p/>
        </p:txBody>
      </p:sp>
      <p:sp>
        <p:nvSpPr>
          <p:cNvPr id="44" name="object 44"/>
          <p:cNvSpPr/>
          <p:nvPr/>
        </p:nvSpPr>
        <p:spPr>
          <a:xfrm>
            <a:off x="3162300" y="3383279"/>
            <a:ext cx="0" cy="66040"/>
          </a:xfrm>
          <a:custGeom>
            <a:avLst/>
            <a:gdLst/>
            <a:ahLst/>
            <a:cxnLst/>
            <a:rect l="l" t="t" r="r" b="b"/>
            <a:pathLst>
              <a:path w="0" h="66039">
                <a:moveTo>
                  <a:pt x="0" y="0"/>
                </a:moveTo>
                <a:lnTo>
                  <a:pt x="0" y="65531"/>
                </a:lnTo>
              </a:path>
            </a:pathLst>
          </a:custGeom>
          <a:ln w="6096">
            <a:solidFill>
              <a:srgbClr val="000000"/>
            </a:solidFill>
          </a:ln>
        </p:spPr>
        <p:txBody>
          <a:bodyPr wrap="square" lIns="0" tIns="0" rIns="0" bIns="0" rtlCol="0"/>
          <a:lstStyle/>
          <a:p/>
        </p:txBody>
      </p:sp>
      <p:sp>
        <p:nvSpPr>
          <p:cNvPr id="45" name="object 45"/>
          <p:cNvSpPr/>
          <p:nvPr/>
        </p:nvSpPr>
        <p:spPr>
          <a:xfrm>
            <a:off x="3134867" y="3424427"/>
            <a:ext cx="56515" cy="24765"/>
          </a:xfrm>
          <a:custGeom>
            <a:avLst/>
            <a:gdLst/>
            <a:ahLst/>
            <a:cxnLst/>
            <a:rect l="l" t="t" r="r" b="b"/>
            <a:pathLst>
              <a:path w="56514" h="24764">
                <a:moveTo>
                  <a:pt x="0" y="0"/>
                </a:moveTo>
                <a:lnTo>
                  <a:pt x="27432" y="24383"/>
                </a:lnTo>
                <a:lnTo>
                  <a:pt x="56388" y="0"/>
                </a:lnTo>
              </a:path>
            </a:pathLst>
          </a:custGeom>
          <a:ln w="6096">
            <a:solidFill>
              <a:srgbClr val="000000"/>
            </a:solidFill>
          </a:ln>
        </p:spPr>
        <p:txBody>
          <a:bodyPr wrap="square" lIns="0" tIns="0" rIns="0" bIns="0" rtlCol="0"/>
          <a:lstStyle/>
          <a:p/>
        </p:txBody>
      </p:sp>
      <p:sp>
        <p:nvSpPr>
          <p:cNvPr id="46" name="object 46"/>
          <p:cNvSpPr/>
          <p:nvPr/>
        </p:nvSpPr>
        <p:spPr>
          <a:xfrm>
            <a:off x="3316223" y="3383279"/>
            <a:ext cx="0" cy="66040"/>
          </a:xfrm>
          <a:custGeom>
            <a:avLst/>
            <a:gdLst/>
            <a:ahLst/>
            <a:cxnLst/>
            <a:rect l="l" t="t" r="r" b="b"/>
            <a:pathLst>
              <a:path w="0" h="66039">
                <a:moveTo>
                  <a:pt x="0" y="0"/>
                </a:moveTo>
                <a:lnTo>
                  <a:pt x="0" y="65531"/>
                </a:lnTo>
              </a:path>
            </a:pathLst>
          </a:custGeom>
          <a:ln w="6096">
            <a:solidFill>
              <a:srgbClr val="000000"/>
            </a:solidFill>
          </a:ln>
        </p:spPr>
        <p:txBody>
          <a:bodyPr wrap="square" lIns="0" tIns="0" rIns="0" bIns="0" rtlCol="0"/>
          <a:lstStyle/>
          <a:p/>
        </p:txBody>
      </p:sp>
      <p:sp>
        <p:nvSpPr>
          <p:cNvPr id="47" name="object 47"/>
          <p:cNvSpPr/>
          <p:nvPr/>
        </p:nvSpPr>
        <p:spPr>
          <a:xfrm>
            <a:off x="3287267" y="3424427"/>
            <a:ext cx="56515" cy="24765"/>
          </a:xfrm>
          <a:custGeom>
            <a:avLst/>
            <a:gdLst/>
            <a:ahLst/>
            <a:cxnLst/>
            <a:rect l="l" t="t" r="r" b="b"/>
            <a:pathLst>
              <a:path w="56514" h="24764">
                <a:moveTo>
                  <a:pt x="0" y="0"/>
                </a:moveTo>
                <a:lnTo>
                  <a:pt x="28956" y="24383"/>
                </a:lnTo>
                <a:lnTo>
                  <a:pt x="56388" y="0"/>
                </a:lnTo>
              </a:path>
            </a:pathLst>
          </a:custGeom>
          <a:ln w="6096">
            <a:solidFill>
              <a:srgbClr val="000000"/>
            </a:solidFill>
          </a:ln>
        </p:spPr>
        <p:txBody>
          <a:bodyPr wrap="square" lIns="0" tIns="0" rIns="0" bIns="0" rtlCol="0"/>
          <a:lstStyle/>
          <a:p/>
        </p:txBody>
      </p:sp>
      <p:sp>
        <p:nvSpPr>
          <p:cNvPr id="48" name="object 48"/>
          <p:cNvSpPr/>
          <p:nvPr/>
        </p:nvSpPr>
        <p:spPr>
          <a:xfrm>
            <a:off x="3468623" y="3383279"/>
            <a:ext cx="0" cy="66040"/>
          </a:xfrm>
          <a:custGeom>
            <a:avLst/>
            <a:gdLst/>
            <a:ahLst/>
            <a:cxnLst/>
            <a:rect l="l" t="t" r="r" b="b"/>
            <a:pathLst>
              <a:path w="0" h="66039">
                <a:moveTo>
                  <a:pt x="0" y="0"/>
                </a:moveTo>
                <a:lnTo>
                  <a:pt x="0" y="65531"/>
                </a:lnTo>
              </a:path>
            </a:pathLst>
          </a:custGeom>
          <a:ln w="6096">
            <a:solidFill>
              <a:srgbClr val="000000"/>
            </a:solidFill>
          </a:ln>
        </p:spPr>
        <p:txBody>
          <a:bodyPr wrap="square" lIns="0" tIns="0" rIns="0" bIns="0" rtlCol="0"/>
          <a:lstStyle/>
          <a:p/>
        </p:txBody>
      </p:sp>
      <p:sp>
        <p:nvSpPr>
          <p:cNvPr id="49" name="object 49"/>
          <p:cNvSpPr/>
          <p:nvPr/>
        </p:nvSpPr>
        <p:spPr>
          <a:xfrm>
            <a:off x="3441191" y="3424427"/>
            <a:ext cx="55244" cy="24765"/>
          </a:xfrm>
          <a:custGeom>
            <a:avLst/>
            <a:gdLst/>
            <a:ahLst/>
            <a:cxnLst/>
            <a:rect l="l" t="t" r="r" b="b"/>
            <a:pathLst>
              <a:path w="55245" h="24764">
                <a:moveTo>
                  <a:pt x="0" y="0"/>
                </a:moveTo>
                <a:lnTo>
                  <a:pt x="27432" y="24383"/>
                </a:lnTo>
                <a:lnTo>
                  <a:pt x="54864" y="0"/>
                </a:lnTo>
              </a:path>
            </a:pathLst>
          </a:custGeom>
          <a:ln w="6095">
            <a:solidFill>
              <a:srgbClr val="000000"/>
            </a:solidFill>
          </a:ln>
        </p:spPr>
        <p:txBody>
          <a:bodyPr wrap="square" lIns="0" tIns="0" rIns="0" bIns="0" rtlCol="0"/>
          <a:lstStyle/>
          <a:p/>
        </p:txBody>
      </p:sp>
      <p:sp>
        <p:nvSpPr>
          <p:cNvPr id="50" name="object 50"/>
          <p:cNvSpPr/>
          <p:nvPr/>
        </p:nvSpPr>
        <p:spPr>
          <a:xfrm>
            <a:off x="3621023" y="3383279"/>
            <a:ext cx="0" cy="66040"/>
          </a:xfrm>
          <a:custGeom>
            <a:avLst/>
            <a:gdLst/>
            <a:ahLst/>
            <a:cxnLst/>
            <a:rect l="l" t="t" r="r" b="b"/>
            <a:pathLst>
              <a:path w="0" h="66039">
                <a:moveTo>
                  <a:pt x="0" y="0"/>
                </a:moveTo>
                <a:lnTo>
                  <a:pt x="0" y="65531"/>
                </a:lnTo>
              </a:path>
            </a:pathLst>
          </a:custGeom>
          <a:ln w="6096">
            <a:solidFill>
              <a:srgbClr val="000000"/>
            </a:solidFill>
          </a:ln>
        </p:spPr>
        <p:txBody>
          <a:bodyPr wrap="square" lIns="0" tIns="0" rIns="0" bIns="0" rtlCol="0"/>
          <a:lstStyle/>
          <a:p/>
        </p:txBody>
      </p:sp>
      <p:sp>
        <p:nvSpPr>
          <p:cNvPr id="51" name="object 51"/>
          <p:cNvSpPr/>
          <p:nvPr/>
        </p:nvSpPr>
        <p:spPr>
          <a:xfrm>
            <a:off x="3593591" y="3424427"/>
            <a:ext cx="55244" cy="24765"/>
          </a:xfrm>
          <a:custGeom>
            <a:avLst/>
            <a:gdLst/>
            <a:ahLst/>
            <a:cxnLst/>
            <a:rect l="l" t="t" r="r" b="b"/>
            <a:pathLst>
              <a:path w="55245" h="24764">
                <a:moveTo>
                  <a:pt x="0" y="0"/>
                </a:moveTo>
                <a:lnTo>
                  <a:pt x="27432" y="24383"/>
                </a:lnTo>
                <a:lnTo>
                  <a:pt x="54864" y="0"/>
                </a:lnTo>
              </a:path>
            </a:pathLst>
          </a:custGeom>
          <a:ln w="6095">
            <a:solidFill>
              <a:srgbClr val="000000"/>
            </a:solidFill>
          </a:ln>
        </p:spPr>
        <p:txBody>
          <a:bodyPr wrap="square" lIns="0" tIns="0" rIns="0" bIns="0" rtlCol="0"/>
          <a:lstStyle/>
          <a:p/>
        </p:txBody>
      </p:sp>
      <p:sp>
        <p:nvSpPr>
          <p:cNvPr id="52" name="object 52"/>
          <p:cNvSpPr/>
          <p:nvPr/>
        </p:nvSpPr>
        <p:spPr>
          <a:xfrm>
            <a:off x="3773423" y="3383279"/>
            <a:ext cx="0" cy="66040"/>
          </a:xfrm>
          <a:custGeom>
            <a:avLst/>
            <a:gdLst/>
            <a:ahLst/>
            <a:cxnLst/>
            <a:rect l="l" t="t" r="r" b="b"/>
            <a:pathLst>
              <a:path w="0" h="66039">
                <a:moveTo>
                  <a:pt x="0" y="0"/>
                </a:moveTo>
                <a:lnTo>
                  <a:pt x="0" y="65531"/>
                </a:lnTo>
              </a:path>
            </a:pathLst>
          </a:custGeom>
          <a:ln w="6096">
            <a:solidFill>
              <a:srgbClr val="000000"/>
            </a:solidFill>
          </a:ln>
        </p:spPr>
        <p:txBody>
          <a:bodyPr wrap="square" lIns="0" tIns="0" rIns="0" bIns="0" rtlCol="0"/>
          <a:lstStyle/>
          <a:p/>
        </p:txBody>
      </p:sp>
      <p:sp>
        <p:nvSpPr>
          <p:cNvPr id="53" name="object 53"/>
          <p:cNvSpPr/>
          <p:nvPr/>
        </p:nvSpPr>
        <p:spPr>
          <a:xfrm>
            <a:off x="3745991" y="3424427"/>
            <a:ext cx="55244" cy="24765"/>
          </a:xfrm>
          <a:custGeom>
            <a:avLst/>
            <a:gdLst/>
            <a:ahLst/>
            <a:cxnLst/>
            <a:rect l="l" t="t" r="r" b="b"/>
            <a:pathLst>
              <a:path w="55245" h="24764">
                <a:moveTo>
                  <a:pt x="0" y="0"/>
                </a:moveTo>
                <a:lnTo>
                  <a:pt x="27432" y="24383"/>
                </a:lnTo>
                <a:lnTo>
                  <a:pt x="54864" y="0"/>
                </a:lnTo>
              </a:path>
            </a:pathLst>
          </a:custGeom>
          <a:ln w="6095">
            <a:solidFill>
              <a:srgbClr val="000000"/>
            </a:solidFill>
          </a:ln>
        </p:spPr>
        <p:txBody>
          <a:bodyPr wrap="square" lIns="0" tIns="0" rIns="0" bIns="0" rtlCol="0"/>
          <a:lstStyle/>
          <a:p/>
        </p:txBody>
      </p:sp>
      <p:sp>
        <p:nvSpPr>
          <p:cNvPr id="54" name="object 54"/>
          <p:cNvSpPr/>
          <p:nvPr/>
        </p:nvSpPr>
        <p:spPr>
          <a:xfrm>
            <a:off x="3925823" y="3383279"/>
            <a:ext cx="0" cy="66040"/>
          </a:xfrm>
          <a:custGeom>
            <a:avLst/>
            <a:gdLst/>
            <a:ahLst/>
            <a:cxnLst/>
            <a:rect l="l" t="t" r="r" b="b"/>
            <a:pathLst>
              <a:path w="0" h="66039">
                <a:moveTo>
                  <a:pt x="0" y="0"/>
                </a:moveTo>
                <a:lnTo>
                  <a:pt x="0" y="65531"/>
                </a:lnTo>
              </a:path>
            </a:pathLst>
          </a:custGeom>
          <a:ln w="6096">
            <a:solidFill>
              <a:srgbClr val="000000"/>
            </a:solidFill>
          </a:ln>
        </p:spPr>
        <p:txBody>
          <a:bodyPr wrap="square" lIns="0" tIns="0" rIns="0" bIns="0" rtlCol="0"/>
          <a:lstStyle/>
          <a:p/>
        </p:txBody>
      </p:sp>
      <p:sp>
        <p:nvSpPr>
          <p:cNvPr id="55" name="object 55"/>
          <p:cNvSpPr/>
          <p:nvPr/>
        </p:nvSpPr>
        <p:spPr>
          <a:xfrm>
            <a:off x="3898391" y="3424427"/>
            <a:ext cx="56515" cy="24765"/>
          </a:xfrm>
          <a:custGeom>
            <a:avLst/>
            <a:gdLst/>
            <a:ahLst/>
            <a:cxnLst/>
            <a:rect l="l" t="t" r="r" b="b"/>
            <a:pathLst>
              <a:path w="56514" h="24764">
                <a:moveTo>
                  <a:pt x="0" y="0"/>
                </a:moveTo>
                <a:lnTo>
                  <a:pt x="27432" y="24383"/>
                </a:lnTo>
                <a:lnTo>
                  <a:pt x="56388" y="0"/>
                </a:lnTo>
              </a:path>
            </a:pathLst>
          </a:custGeom>
          <a:ln w="6096">
            <a:solidFill>
              <a:srgbClr val="000000"/>
            </a:solidFill>
          </a:ln>
        </p:spPr>
        <p:txBody>
          <a:bodyPr wrap="square" lIns="0" tIns="0" rIns="0" bIns="0" rtlCol="0"/>
          <a:lstStyle/>
          <a:p/>
        </p:txBody>
      </p:sp>
      <p:sp>
        <p:nvSpPr>
          <p:cNvPr id="56" name="object 56"/>
          <p:cNvSpPr/>
          <p:nvPr/>
        </p:nvSpPr>
        <p:spPr>
          <a:xfrm>
            <a:off x="4079747" y="3383279"/>
            <a:ext cx="0" cy="66040"/>
          </a:xfrm>
          <a:custGeom>
            <a:avLst/>
            <a:gdLst/>
            <a:ahLst/>
            <a:cxnLst/>
            <a:rect l="l" t="t" r="r" b="b"/>
            <a:pathLst>
              <a:path w="0" h="66039">
                <a:moveTo>
                  <a:pt x="0" y="0"/>
                </a:moveTo>
                <a:lnTo>
                  <a:pt x="0" y="65531"/>
                </a:lnTo>
              </a:path>
            </a:pathLst>
          </a:custGeom>
          <a:ln w="6096">
            <a:solidFill>
              <a:srgbClr val="000000"/>
            </a:solidFill>
          </a:ln>
        </p:spPr>
        <p:txBody>
          <a:bodyPr wrap="square" lIns="0" tIns="0" rIns="0" bIns="0" rtlCol="0"/>
          <a:lstStyle/>
          <a:p/>
        </p:txBody>
      </p:sp>
      <p:sp>
        <p:nvSpPr>
          <p:cNvPr id="57" name="object 57"/>
          <p:cNvSpPr/>
          <p:nvPr/>
        </p:nvSpPr>
        <p:spPr>
          <a:xfrm>
            <a:off x="4050791" y="3424427"/>
            <a:ext cx="56515" cy="24765"/>
          </a:xfrm>
          <a:custGeom>
            <a:avLst/>
            <a:gdLst/>
            <a:ahLst/>
            <a:cxnLst/>
            <a:rect l="l" t="t" r="r" b="b"/>
            <a:pathLst>
              <a:path w="56514" h="24764">
                <a:moveTo>
                  <a:pt x="0" y="0"/>
                </a:moveTo>
                <a:lnTo>
                  <a:pt x="28956" y="24383"/>
                </a:lnTo>
                <a:lnTo>
                  <a:pt x="56388" y="0"/>
                </a:lnTo>
              </a:path>
            </a:pathLst>
          </a:custGeom>
          <a:ln w="6096">
            <a:solidFill>
              <a:srgbClr val="000000"/>
            </a:solidFill>
          </a:ln>
        </p:spPr>
        <p:txBody>
          <a:bodyPr wrap="square" lIns="0" tIns="0" rIns="0" bIns="0" rtlCol="0"/>
          <a:lstStyle/>
          <a:p/>
        </p:txBody>
      </p:sp>
      <p:sp>
        <p:nvSpPr>
          <p:cNvPr id="58" name="object 58"/>
          <p:cNvSpPr/>
          <p:nvPr/>
        </p:nvSpPr>
        <p:spPr>
          <a:xfrm>
            <a:off x="4232147" y="3383279"/>
            <a:ext cx="0" cy="66040"/>
          </a:xfrm>
          <a:custGeom>
            <a:avLst/>
            <a:gdLst/>
            <a:ahLst/>
            <a:cxnLst/>
            <a:rect l="l" t="t" r="r" b="b"/>
            <a:pathLst>
              <a:path w="0" h="66039">
                <a:moveTo>
                  <a:pt x="0" y="0"/>
                </a:moveTo>
                <a:lnTo>
                  <a:pt x="0" y="65531"/>
                </a:lnTo>
              </a:path>
            </a:pathLst>
          </a:custGeom>
          <a:ln w="6096">
            <a:solidFill>
              <a:srgbClr val="000000"/>
            </a:solidFill>
          </a:ln>
        </p:spPr>
        <p:txBody>
          <a:bodyPr wrap="square" lIns="0" tIns="0" rIns="0" bIns="0" rtlCol="0"/>
          <a:lstStyle/>
          <a:p/>
        </p:txBody>
      </p:sp>
      <p:sp>
        <p:nvSpPr>
          <p:cNvPr id="59" name="object 59"/>
          <p:cNvSpPr/>
          <p:nvPr/>
        </p:nvSpPr>
        <p:spPr>
          <a:xfrm>
            <a:off x="4204715" y="3424427"/>
            <a:ext cx="55244" cy="24765"/>
          </a:xfrm>
          <a:custGeom>
            <a:avLst/>
            <a:gdLst/>
            <a:ahLst/>
            <a:cxnLst/>
            <a:rect l="l" t="t" r="r" b="b"/>
            <a:pathLst>
              <a:path w="55245" h="24764">
                <a:moveTo>
                  <a:pt x="0" y="0"/>
                </a:moveTo>
                <a:lnTo>
                  <a:pt x="27432" y="24383"/>
                </a:lnTo>
                <a:lnTo>
                  <a:pt x="54864" y="0"/>
                </a:lnTo>
              </a:path>
            </a:pathLst>
          </a:custGeom>
          <a:ln w="6096">
            <a:solidFill>
              <a:srgbClr val="000000"/>
            </a:solidFill>
          </a:ln>
        </p:spPr>
        <p:txBody>
          <a:bodyPr wrap="square" lIns="0" tIns="0" rIns="0" bIns="0" rtlCol="0"/>
          <a:lstStyle/>
          <a:p/>
        </p:txBody>
      </p:sp>
      <p:sp>
        <p:nvSpPr>
          <p:cNvPr id="60" name="object 60"/>
          <p:cNvSpPr/>
          <p:nvPr/>
        </p:nvSpPr>
        <p:spPr>
          <a:xfrm>
            <a:off x="4384547" y="3383279"/>
            <a:ext cx="0" cy="66040"/>
          </a:xfrm>
          <a:custGeom>
            <a:avLst/>
            <a:gdLst/>
            <a:ahLst/>
            <a:cxnLst/>
            <a:rect l="l" t="t" r="r" b="b"/>
            <a:pathLst>
              <a:path w="0" h="66039">
                <a:moveTo>
                  <a:pt x="0" y="0"/>
                </a:moveTo>
                <a:lnTo>
                  <a:pt x="0" y="65531"/>
                </a:lnTo>
              </a:path>
            </a:pathLst>
          </a:custGeom>
          <a:ln w="6096">
            <a:solidFill>
              <a:srgbClr val="000000"/>
            </a:solidFill>
          </a:ln>
        </p:spPr>
        <p:txBody>
          <a:bodyPr wrap="square" lIns="0" tIns="0" rIns="0" bIns="0" rtlCol="0"/>
          <a:lstStyle/>
          <a:p/>
        </p:txBody>
      </p:sp>
      <p:sp>
        <p:nvSpPr>
          <p:cNvPr id="61" name="object 61"/>
          <p:cNvSpPr/>
          <p:nvPr/>
        </p:nvSpPr>
        <p:spPr>
          <a:xfrm>
            <a:off x="4357115" y="3424427"/>
            <a:ext cx="55244" cy="24765"/>
          </a:xfrm>
          <a:custGeom>
            <a:avLst/>
            <a:gdLst/>
            <a:ahLst/>
            <a:cxnLst/>
            <a:rect l="l" t="t" r="r" b="b"/>
            <a:pathLst>
              <a:path w="55245" h="24764">
                <a:moveTo>
                  <a:pt x="0" y="0"/>
                </a:moveTo>
                <a:lnTo>
                  <a:pt x="27432" y="24383"/>
                </a:lnTo>
                <a:lnTo>
                  <a:pt x="54864" y="0"/>
                </a:lnTo>
              </a:path>
            </a:pathLst>
          </a:custGeom>
          <a:ln w="6096">
            <a:solidFill>
              <a:srgbClr val="000000"/>
            </a:solidFill>
          </a:ln>
        </p:spPr>
        <p:txBody>
          <a:bodyPr wrap="square" lIns="0" tIns="0" rIns="0" bIns="0" rtlCol="0"/>
          <a:lstStyle/>
          <a:p/>
        </p:txBody>
      </p:sp>
      <p:sp>
        <p:nvSpPr>
          <p:cNvPr id="62" name="object 62"/>
          <p:cNvSpPr/>
          <p:nvPr/>
        </p:nvSpPr>
        <p:spPr>
          <a:xfrm>
            <a:off x="4536947" y="3383279"/>
            <a:ext cx="0" cy="66040"/>
          </a:xfrm>
          <a:custGeom>
            <a:avLst/>
            <a:gdLst/>
            <a:ahLst/>
            <a:cxnLst/>
            <a:rect l="l" t="t" r="r" b="b"/>
            <a:pathLst>
              <a:path w="0" h="66039">
                <a:moveTo>
                  <a:pt x="0" y="0"/>
                </a:moveTo>
                <a:lnTo>
                  <a:pt x="0" y="65531"/>
                </a:lnTo>
              </a:path>
            </a:pathLst>
          </a:custGeom>
          <a:ln w="6096">
            <a:solidFill>
              <a:srgbClr val="000000"/>
            </a:solidFill>
          </a:ln>
        </p:spPr>
        <p:txBody>
          <a:bodyPr wrap="square" lIns="0" tIns="0" rIns="0" bIns="0" rtlCol="0"/>
          <a:lstStyle/>
          <a:p/>
        </p:txBody>
      </p:sp>
      <p:sp>
        <p:nvSpPr>
          <p:cNvPr id="63" name="object 63"/>
          <p:cNvSpPr/>
          <p:nvPr/>
        </p:nvSpPr>
        <p:spPr>
          <a:xfrm>
            <a:off x="4509515" y="3424427"/>
            <a:ext cx="56515" cy="24765"/>
          </a:xfrm>
          <a:custGeom>
            <a:avLst/>
            <a:gdLst/>
            <a:ahLst/>
            <a:cxnLst/>
            <a:rect l="l" t="t" r="r" b="b"/>
            <a:pathLst>
              <a:path w="56514" h="24764">
                <a:moveTo>
                  <a:pt x="0" y="0"/>
                </a:moveTo>
                <a:lnTo>
                  <a:pt x="27432" y="24383"/>
                </a:lnTo>
                <a:lnTo>
                  <a:pt x="56387" y="0"/>
                </a:lnTo>
              </a:path>
            </a:pathLst>
          </a:custGeom>
          <a:ln w="6096">
            <a:solidFill>
              <a:srgbClr val="000000"/>
            </a:solidFill>
          </a:ln>
        </p:spPr>
        <p:txBody>
          <a:bodyPr wrap="square" lIns="0" tIns="0" rIns="0" bIns="0" rtlCol="0"/>
          <a:lstStyle/>
          <a:p/>
        </p:txBody>
      </p:sp>
      <p:sp>
        <p:nvSpPr>
          <p:cNvPr id="64" name="object 64"/>
          <p:cNvSpPr/>
          <p:nvPr/>
        </p:nvSpPr>
        <p:spPr>
          <a:xfrm>
            <a:off x="4690872" y="3383279"/>
            <a:ext cx="0" cy="66040"/>
          </a:xfrm>
          <a:custGeom>
            <a:avLst/>
            <a:gdLst/>
            <a:ahLst/>
            <a:cxnLst/>
            <a:rect l="l" t="t" r="r" b="b"/>
            <a:pathLst>
              <a:path w="0" h="66039">
                <a:moveTo>
                  <a:pt x="0" y="0"/>
                </a:moveTo>
                <a:lnTo>
                  <a:pt x="0" y="65531"/>
                </a:lnTo>
              </a:path>
            </a:pathLst>
          </a:custGeom>
          <a:ln w="6096">
            <a:solidFill>
              <a:srgbClr val="000000"/>
            </a:solidFill>
          </a:ln>
        </p:spPr>
        <p:txBody>
          <a:bodyPr wrap="square" lIns="0" tIns="0" rIns="0" bIns="0" rtlCol="0"/>
          <a:lstStyle/>
          <a:p/>
        </p:txBody>
      </p:sp>
      <p:sp>
        <p:nvSpPr>
          <p:cNvPr id="65" name="object 65"/>
          <p:cNvSpPr/>
          <p:nvPr/>
        </p:nvSpPr>
        <p:spPr>
          <a:xfrm>
            <a:off x="4661915" y="3424427"/>
            <a:ext cx="56515" cy="24765"/>
          </a:xfrm>
          <a:custGeom>
            <a:avLst/>
            <a:gdLst/>
            <a:ahLst/>
            <a:cxnLst/>
            <a:rect l="l" t="t" r="r" b="b"/>
            <a:pathLst>
              <a:path w="56514" h="24764">
                <a:moveTo>
                  <a:pt x="0" y="0"/>
                </a:moveTo>
                <a:lnTo>
                  <a:pt x="28956" y="24383"/>
                </a:lnTo>
                <a:lnTo>
                  <a:pt x="56387" y="0"/>
                </a:lnTo>
              </a:path>
            </a:pathLst>
          </a:custGeom>
          <a:ln w="6096">
            <a:solidFill>
              <a:srgbClr val="000000"/>
            </a:solidFill>
          </a:ln>
        </p:spPr>
        <p:txBody>
          <a:bodyPr wrap="square" lIns="0" tIns="0" rIns="0" bIns="0" rtlCol="0"/>
          <a:lstStyle/>
          <a:p/>
        </p:txBody>
      </p:sp>
      <p:sp>
        <p:nvSpPr>
          <p:cNvPr id="66" name="object 66"/>
          <p:cNvSpPr/>
          <p:nvPr/>
        </p:nvSpPr>
        <p:spPr>
          <a:xfrm>
            <a:off x="4843272" y="3383279"/>
            <a:ext cx="0" cy="66040"/>
          </a:xfrm>
          <a:custGeom>
            <a:avLst/>
            <a:gdLst/>
            <a:ahLst/>
            <a:cxnLst/>
            <a:rect l="l" t="t" r="r" b="b"/>
            <a:pathLst>
              <a:path w="0" h="66039">
                <a:moveTo>
                  <a:pt x="0" y="0"/>
                </a:moveTo>
                <a:lnTo>
                  <a:pt x="0" y="65531"/>
                </a:lnTo>
              </a:path>
            </a:pathLst>
          </a:custGeom>
          <a:ln w="6096">
            <a:solidFill>
              <a:srgbClr val="000000"/>
            </a:solidFill>
          </a:ln>
        </p:spPr>
        <p:txBody>
          <a:bodyPr wrap="square" lIns="0" tIns="0" rIns="0" bIns="0" rtlCol="0"/>
          <a:lstStyle/>
          <a:p/>
        </p:txBody>
      </p:sp>
      <p:sp>
        <p:nvSpPr>
          <p:cNvPr id="67" name="object 67"/>
          <p:cNvSpPr/>
          <p:nvPr/>
        </p:nvSpPr>
        <p:spPr>
          <a:xfrm>
            <a:off x="4815840" y="3424427"/>
            <a:ext cx="55244" cy="24765"/>
          </a:xfrm>
          <a:custGeom>
            <a:avLst/>
            <a:gdLst/>
            <a:ahLst/>
            <a:cxnLst/>
            <a:rect l="l" t="t" r="r" b="b"/>
            <a:pathLst>
              <a:path w="55245" h="24764">
                <a:moveTo>
                  <a:pt x="0" y="0"/>
                </a:moveTo>
                <a:lnTo>
                  <a:pt x="27432" y="24383"/>
                </a:lnTo>
                <a:lnTo>
                  <a:pt x="54863" y="0"/>
                </a:lnTo>
              </a:path>
            </a:pathLst>
          </a:custGeom>
          <a:ln w="6095">
            <a:solidFill>
              <a:srgbClr val="000000"/>
            </a:solidFill>
          </a:ln>
        </p:spPr>
        <p:txBody>
          <a:bodyPr wrap="square" lIns="0" tIns="0" rIns="0" bIns="0" rtlCol="0"/>
          <a:lstStyle/>
          <a:p/>
        </p:txBody>
      </p:sp>
      <p:sp>
        <p:nvSpPr>
          <p:cNvPr id="68" name="object 68"/>
          <p:cNvSpPr/>
          <p:nvPr/>
        </p:nvSpPr>
        <p:spPr>
          <a:xfrm>
            <a:off x="4995671" y="3383279"/>
            <a:ext cx="0" cy="66040"/>
          </a:xfrm>
          <a:custGeom>
            <a:avLst/>
            <a:gdLst/>
            <a:ahLst/>
            <a:cxnLst/>
            <a:rect l="l" t="t" r="r" b="b"/>
            <a:pathLst>
              <a:path w="0" h="66039">
                <a:moveTo>
                  <a:pt x="0" y="0"/>
                </a:moveTo>
                <a:lnTo>
                  <a:pt x="0" y="65531"/>
                </a:lnTo>
              </a:path>
            </a:pathLst>
          </a:custGeom>
          <a:ln w="6096">
            <a:solidFill>
              <a:srgbClr val="000000"/>
            </a:solidFill>
          </a:ln>
        </p:spPr>
        <p:txBody>
          <a:bodyPr wrap="square" lIns="0" tIns="0" rIns="0" bIns="0" rtlCol="0"/>
          <a:lstStyle/>
          <a:p/>
        </p:txBody>
      </p:sp>
      <p:sp>
        <p:nvSpPr>
          <p:cNvPr id="69" name="object 69"/>
          <p:cNvSpPr/>
          <p:nvPr/>
        </p:nvSpPr>
        <p:spPr>
          <a:xfrm>
            <a:off x="4968239" y="3424427"/>
            <a:ext cx="55244" cy="24765"/>
          </a:xfrm>
          <a:custGeom>
            <a:avLst/>
            <a:gdLst/>
            <a:ahLst/>
            <a:cxnLst/>
            <a:rect l="l" t="t" r="r" b="b"/>
            <a:pathLst>
              <a:path w="55245" h="24764">
                <a:moveTo>
                  <a:pt x="0" y="0"/>
                </a:moveTo>
                <a:lnTo>
                  <a:pt x="27432" y="24383"/>
                </a:lnTo>
                <a:lnTo>
                  <a:pt x="54864" y="0"/>
                </a:lnTo>
              </a:path>
            </a:pathLst>
          </a:custGeom>
          <a:ln w="6096">
            <a:solidFill>
              <a:srgbClr val="000000"/>
            </a:solidFill>
          </a:ln>
        </p:spPr>
        <p:txBody>
          <a:bodyPr wrap="square" lIns="0" tIns="0" rIns="0" bIns="0" rtlCol="0"/>
          <a:lstStyle/>
          <a:p/>
        </p:txBody>
      </p:sp>
      <p:sp>
        <p:nvSpPr>
          <p:cNvPr id="70" name="object 70"/>
          <p:cNvSpPr/>
          <p:nvPr/>
        </p:nvSpPr>
        <p:spPr>
          <a:xfrm>
            <a:off x="3518915" y="3674364"/>
            <a:ext cx="204470" cy="0"/>
          </a:xfrm>
          <a:custGeom>
            <a:avLst/>
            <a:gdLst/>
            <a:ahLst/>
            <a:cxnLst/>
            <a:rect l="l" t="t" r="r" b="b"/>
            <a:pathLst>
              <a:path w="204470" h="0">
                <a:moveTo>
                  <a:pt x="204216" y="0"/>
                </a:moveTo>
                <a:lnTo>
                  <a:pt x="0" y="0"/>
                </a:lnTo>
                <a:lnTo>
                  <a:pt x="204216" y="0"/>
                </a:lnTo>
                <a:close/>
              </a:path>
            </a:pathLst>
          </a:custGeom>
          <a:ln w="4762">
            <a:solidFill>
              <a:srgbClr val="000000"/>
            </a:solidFill>
          </a:ln>
        </p:spPr>
        <p:txBody>
          <a:bodyPr wrap="square" lIns="0" tIns="0" rIns="0" bIns="0" rtlCol="0"/>
          <a:lstStyle/>
          <a:p/>
        </p:txBody>
      </p:sp>
      <p:sp>
        <p:nvSpPr>
          <p:cNvPr id="71" name="object 71"/>
          <p:cNvSpPr/>
          <p:nvPr/>
        </p:nvSpPr>
        <p:spPr>
          <a:xfrm>
            <a:off x="3518915" y="3576827"/>
            <a:ext cx="204470" cy="0"/>
          </a:xfrm>
          <a:custGeom>
            <a:avLst/>
            <a:gdLst/>
            <a:ahLst/>
            <a:cxnLst/>
            <a:rect l="l" t="t" r="r" b="b"/>
            <a:pathLst>
              <a:path w="204470" h="0">
                <a:moveTo>
                  <a:pt x="204216" y="0"/>
                </a:moveTo>
                <a:lnTo>
                  <a:pt x="0" y="0"/>
                </a:lnTo>
                <a:lnTo>
                  <a:pt x="204216" y="0"/>
                </a:lnTo>
                <a:close/>
              </a:path>
            </a:pathLst>
          </a:custGeom>
          <a:ln w="4762">
            <a:solidFill>
              <a:srgbClr val="000000"/>
            </a:solidFill>
          </a:ln>
        </p:spPr>
        <p:txBody>
          <a:bodyPr wrap="square" lIns="0" tIns="0" rIns="0" bIns="0" rtlCol="0"/>
          <a:lstStyle/>
          <a:p/>
        </p:txBody>
      </p:sp>
      <p:sp>
        <p:nvSpPr>
          <p:cNvPr id="72" name="object 72"/>
          <p:cNvSpPr/>
          <p:nvPr/>
        </p:nvSpPr>
        <p:spPr>
          <a:xfrm>
            <a:off x="3621023" y="3713988"/>
            <a:ext cx="0" cy="45720"/>
          </a:xfrm>
          <a:custGeom>
            <a:avLst/>
            <a:gdLst/>
            <a:ahLst/>
            <a:cxnLst/>
            <a:rect l="l" t="t" r="r" b="b"/>
            <a:pathLst>
              <a:path w="0" h="45720">
                <a:moveTo>
                  <a:pt x="0" y="45719"/>
                </a:moveTo>
                <a:lnTo>
                  <a:pt x="0" y="0"/>
                </a:lnTo>
              </a:path>
            </a:pathLst>
          </a:custGeom>
          <a:ln w="4762">
            <a:solidFill>
              <a:srgbClr val="000000"/>
            </a:solidFill>
          </a:ln>
        </p:spPr>
        <p:txBody>
          <a:bodyPr wrap="square" lIns="0" tIns="0" rIns="0" bIns="0" rtlCol="0"/>
          <a:lstStyle/>
          <a:p/>
        </p:txBody>
      </p:sp>
      <p:sp>
        <p:nvSpPr>
          <p:cNvPr id="73" name="object 73"/>
          <p:cNvSpPr/>
          <p:nvPr/>
        </p:nvSpPr>
        <p:spPr>
          <a:xfrm>
            <a:off x="3621023" y="3491484"/>
            <a:ext cx="0" cy="45720"/>
          </a:xfrm>
          <a:custGeom>
            <a:avLst/>
            <a:gdLst/>
            <a:ahLst/>
            <a:cxnLst/>
            <a:rect l="l" t="t" r="r" b="b"/>
            <a:pathLst>
              <a:path w="0" h="45720">
                <a:moveTo>
                  <a:pt x="0" y="0"/>
                </a:moveTo>
                <a:lnTo>
                  <a:pt x="0" y="45719"/>
                </a:lnTo>
              </a:path>
            </a:pathLst>
          </a:custGeom>
          <a:ln w="4762">
            <a:solidFill>
              <a:srgbClr val="000000"/>
            </a:solidFill>
          </a:ln>
        </p:spPr>
        <p:txBody>
          <a:bodyPr wrap="square" lIns="0" tIns="0" rIns="0" bIns="0" rtlCol="0"/>
          <a:lstStyle/>
          <a:p/>
        </p:txBody>
      </p:sp>
      <p:sp>
        <p:nvSpPr>
          <p:cNvPr id="74" name="object 74"/>
          <p:cNvSpPr/>
          <p:nvPr/>
        </p:nvSpPr>
        <p:spPr>
          <a:xfrm>
            <a:off x="3618642" y="3624834"/>
            <a:ext cx="180975" cy="0"/>
          </a:xfrm>
          <a:custGeom>
            <a:avLst/>
            <a:gdLst/>
            <a:ahLst/>
            <a:cxnLst/>
            <a:rect l="l" t="t" r="r" b="b"/>
            <a:pathLst>
              <a:path w="180975" h="0">
                <a:moveTo>
                  <a:pt x="0" y="0"/>
                </a:moveTo>
                <a:lnTo>
                  <a:pt x="180689" y="0"/>
                </a:lnTo>
              </a:path>
            </a:pathLst>
          </a:custGeom>
          <a:ln w="6286">
            <a:solidFill>
              <a:srgbClr val="000000"/>
            </a:solidFill>
          </a:ln>
        </p:spPr>
        <p:txBody>
          <a:bodyPr wrap="square" lIns="0" tIns="0" rIns="0" bIns="0" rtlCol="0"/>
          <a:lstStyle/>
          <a:p/>
        </p:txBody>
      </p:sp>
      <p:sp>
        <p:nvSpPr>
          <p:cNvPr id="75" name="object 75"/>
          <p:cNvSpPr/>
          <p:nvPr/>
        </p:nvSpPr>
        <p:spPr>
          <a:xfrm>
            <a:off x="3604260" y="3674364"/>
            <a:ext cx="33655" cy="43180"/>
          </a:xfrm>
          <a:custGeom>
            <a:avLst/>
            <a:gdLst/>
            <a:ahLst/>
            <a:cxnLst/>
            <a:rect l="l" t="t" r="r" b="b"/>
            <a:pathLst>
              <a:path w="33654" h="43179">
                <a:moveTo>
                  <a:pt x="33528" y="42671"/>
                </a:moveTo>
                <a:lnTo>
                  <a:pt x="0" y="42671"/>
                </a:lnTo>
                <a:lnTo>
                  <a:pt x="16764" y="0"/>
                </a:lnTo>
                <a:lnTo>
                  <a:pt x="33528" y="42671"/>
                </a:lnTo>
                <a:close/>
              </a:path>
            </a:pathLst>
          </a:custGeom>
          <a:solidFill>
            <a:srgbClr val="000000"/>
          </a:solidFill>
        </p:spPr>
        <p:txBody>
          <a:bodyPr wrap="square" lIns="0" tIns="0" rIns="0" bIns="0" rtlCol="0"/>
          <a:lstStyle/>
          <a:p/>
        </p:txBody>
      </p:sp>
      <p:sp>
        <p:nvSpPr>
          <p:cNvPr id="76" name="object 76"/>
          <p:cNvSpPr/>
          <p:nvPr/>
        </p:nvSpPr>
        <p:spPr>
          <a:xfrm>
            <a:off x="3604260" y="3532632"/>
            <a:ext cx="33655" cy="44450"/>
          </a:xfrm>
          <a:custGeom>
            <a:avLst/>
            <a:gdLst/>
            <a:ahLst/>
            <a:cxnLst/>
            <a:rect l="l" t="t" r="r" b="b"/>
            <a:pathLst>
              <a:path w="33654" h="44450">
                <a:moveTo>
                  <a:pt x="16764" y="44195"/>
                </a:moveTo>
                <a:lnTo>
                  <a:pt x="0" y="0"/>
                </a:lnTo>
                <a:lnTo>
                  <a:pt x="33528" y="0"/>
                </a:lnTo>
                <a:lnTo>
                  <a:pt x="16764" y="44195"/>
                </a:lnTo>
                <a:close/>
              </a:path>
            </a:pathLst>
          </a:custGeom>
          <a:solidFill>
            <a:srgbClr val="000000"/>
          </a:solidFill>
        </p:spPr>
        <p:txBody>
          <a:bodyPr wrap="square" lIns="0" tIns="0" rIns="0" bIns="0" rtlCol="0"/>
          <a:lstStyle/>
          <a:p/>
        </p:txBody>
      </p:sp>
      <p:sp>
        <p:nvSpPr>
          <p:cNvPr id="77" name="object 77"/>
          <p:cNvSpPr/>
          <p:nvPr/>
        </p:nvSpPr>
        <p:spPr>
          <a:xfrm>
            <a:off x="3830574" y="3573780"/>
            <a:ext cx="0" cy="102235"/>
          </a:xfrm>
          <a:custGeom>
            <a:avLst/>
            <a:gdLst/>
            <a:ahLst/>
            <a:cxnLst/>
            <a:rect l="l" t="t" r="r" b="b"/>
            <a:pathLst>
              <a:path w="0" h="102235">
                <a:moveTo>
                  <a:pt x="0" y="0"/>
                </a:moveTo>
                <a:lnTo>
                  <a:pt x="0" y="102108"/>
                </a:lnTo>
              </a:path>
            </a:pathLst>
          </a:custGeom>
          <a:ln w="62483">
            <a:solidFill>
              <a:srgbClr val="FFFFFF"/>
            </a:solidFill>
          </a:ln>
        </p:spPr>
        <p:txBody>
          <a:bodyPr wrap="square" lIns="0" tIns="0" rIns="0" bIns="0" rtlCol="0"/>
          <a:lstStyle/>
          <a:p/>
        </p:txBody>
      </p:sp>
      <p:sp>
        <p:nvSpPr>
          <p:cNvPr id="78" name="object 78"/>
          <p:cNvSpPr txBox="1"/>
          <p:nvPr/>
        </p:nvSpPr>
        <p:spPr>
          <a:xfrm>
            <a:off x="3796212" y="3547833"/>
            <a:ext cx="118110" cy="136525"/>
          </a:xfrm>
          <a:prstGeom prst="rect">
            <a:avLst/>
          </a:prstGeom>
        </p:spPr>
        <p:txBody>
          <a:bodyPr wrap="square" lIns="0" tIns="15875" rIns="0" bIns="0" rtlCol="0" vert="horz">
            <a:spAutoFit/>
          </a:bodyPr>
          <a:lstStyle/>
          <a:p>
            <a:pPr>
              <a:lnSpc>
                <a:spcPct val="100000"/>
              </a:lnSpc>
              <a:spcBef>
                <a:spcPts val="125"/>
              </a:spcBef>
            </a:pPr>
            <a:r>
              <a:rPr dirty="0" sz="700" spc="-35" i="1">
                <a:latin typeface="Georgia"/>
                <a:cs typeface="Georgia"/>
              </a:rPr>
              <a:t>D</a:t>
            </a:r>
            <a:endParaRPr sz="700">
              <a:latin typeface="Georgia"/>
              <a:cs typeface="Georgia"/>
            </a:endParaRPr>
          </a:p>
        </p:txBody>
      </p:sp>
      <p:sp>
        <p:nvSpPr>
          <p:cNvPr id="79" name="object 79"/>
          <p:cNvSpPr/>
          <p:nvPr/>
        </p:nvSpPr>
        <p:spPr>
          <a:xfrm>
            <a:off x="3435095" y="3595116"/>
            <a:ext cx="67310" cy="56515"/>
          </a:xfrm>
          <a:custGeom>
            <a:avLst/>
            <a:gdLst/>
            <a:ahLst/>
            <a:cxnLst/>
            <a:rect l="l" t="t" r="r" b="b"/>
            <a:pathLst>
              <a:path w="67310" h="56514">
                <a:moveTo>
                  <a:pt x="33528" y="56388"/>
                </a:moveTo>
                <a:lnTo>
                  <a:pt x="20574" y="54244"/>
                </a:lnTo>
                <a:lnTo>
                  <a:pt x="9906" y="48387"/>
                </a:lnTo>
                <a:lnTo>
                  <a:pt x="2667" y="39671"/>
                </a:lnTo>
                <a:lnTo>
                  <a:pt x="0" y="28956"/>
                </a:lnTo>
                <a:lnTo>
                  <a:pt x="2667" y="18002"/>
                </a:lnTo>
                <a:lnTo>
                  <a:pt x="9906" y="8763"/>
                </a:lnTo>
                <a:lnTo>
                  <a:pt x="20574" y="2381"/>
                </a:lnTo>
                <a:lnTo>
                  <a:pt x="33528" y="0"/>
                </a:lnTo>
                <a:lnTo>
                  <a:pt x="46482" y="2381"/>
                </a:lnTo>
                <a:lnTo>
                  <a:pt x="57150" y="8763"/>
                </a:lnTo>
                <a:lnTo>
                  <a:pt x="64389" y="18002"/>
                </a:lnTo>
                <a:lnTo>
                  <a:pt x="67056" y="28956"/>
                </a:lnTo>
                <a:lnTo>
                  <a:pt x="64389" y="39671"/>
                </a:lnTo>
                <a:lnTo>
                  <a:pt x="57150" y="48387"/>
                </a:lnTo>
                <a:lnTo>
                  <a:pt x="46482" y="54244"/>
                </a:lnTo>
                <a:lnTo>
                  <a:pt x="33528" y="56388"/>
                </a:lnTo>
                <a:close/>
              </a:path>
            </a:pathLst>
          </a:custGeom>
          <a:solidFill>
            <a:srgbClr val="000000"/>
          </a:solidFill>
        </p:spPr>
        <p:txBody>
          <a:bodyPr wrap="square" lIns="0" tIns="0" rIns="0" bIns="0" rtlCol="0"/>
          <a:lstStyle/>
          <a:p/>
        </p:txBody>
      </p:sp>
      <p:sp>
        <p:nvSpPr>
          <p:cNvPr id="80" name="object 80"/>
          <p:cNvSpPr/>
          <p:nvPr/>
        </p:nvSpPr>
        <p:spPr>
          <a:xfrm>
            <a:off x="3435095" y="3595116"/>
            <a:ext cx="67310" cy="56515"/>
          </a:xfrm>
          <a:custGeom>
            <a:avLst/>
            <a:gdLst/>
            <a:ahLst/>
            <a:cxnLst/>
            <a:rect l="l" t="t" r="r" b="b"/>
            <a:pathLst>
              <a:path w="67310" h="56514">
                <a:moveTo>
                  <a:pt x="67055" y="28955"/>
                </a:moveTo>
                <a:lnTo>
                  <a:pt x="64388" y="18002"/>
                </a:lnTo>
                <a:lnTo>
                  <a:pt x="57149" y="8762"/>
                </a:lnTo>
                <a:lnTo>
                  <a:pt x="46481" y="2381"/>
                </a:lnTo>
                <a:lnTo>
                  <a:pt x="33527" y="0"/>
                </a:lnTo>
                <a:lnTo>
                  <a:pt x="20573" y="2381"/>
                </a:lnTo>
                <a:lnTo>
                  <a:pt x="9905" y="8762"/>
                </a:lnTo>
                <a:lnTo>
                  <a:pt x="2666" y="18002"/>
                </a:lnTo>
                <a:lnTo>
                  <a:pt x="0" y="28955"/>
                </a:lnTo>
                <a:lnTo>
                  <a:pt x="2666" y="39671"/>
                </a:lnTo>
                <a:lnTo>
                  <a:pt x="9905" y="48386"/>
                </a:lnTo>
                <a:lnTo>
                  <a:pt x="20573" y="54244"/>
                </a:lnTo>
                <a:lnTo>
                  <a:pt x="33527" y="56387"/>
                </a:lnTo>
                <a:lnTo>
                  <a:pt x="46481" y="54244"/>
                </a:lnTo>
                <a:lnTo>
                  <a:pt x="57149" y="48386"/>
                </a:lnTo>
                <a:lnTo>
                  <a:pt x="64388" y="39671"/>
                </a:lnTo>
                <a:lnTo>
                  <a:pt x="67055" y="28955"/>
                </a:lnTo>
              </a:path>
            </a:pathLst>
          </a:custGeom>
          <a:ln w="6096">
            <a:solidFill>
              <a:srgbClr val="000000"/>
            </a:solidFill>
          </a:ln>
        </p:spPr>
        <p:txBody>
          <a:bodyPr wrap="square" lIns="0" tIns="0" rIns="0" bIns="0" rtlCol="0"/>
          <a:lstStyle/>
          <a:p/>
        </p:txBody>
      </p:sp>
      <p:sp>
        <p:nvSpPr>
          <p:cNvPr id="81" name="object 81"/>
          <p:cNvSpPr/>
          <p:nvPr/>
        </p:nvSpPr>
        <p:spPr>
          <a:xfrm>
            <a:off x="3468623" y="3560064"/>
            <a:ext cx="0" cy="128270"/>
          </a:xfrm>
          <a:custGeom>
            <a:avLst/>
            <a:gdLst/>
            <a:ahLst/>
            <a:cxnLst/>
            <a:rect l="l" t="t" r="r" b="b"/>
            <a:pathLst>
              <a:path w="0" h="128270">
                <a:moveTo>
                  <a:pt x="0" y="128016"/>
                </a:moveTo>
                <a:lnTo>
                  <a:pt x="0" y="0"/>
                </a:lnTo>
              </a:path>
            </a:pathLst>
          </a:custGeom>
          <a:ln w="6096">
            <a:solidFill>
              <a:srgbClr val="000000"/>
            </a:solidFill>
          </a:ln>
        </p:spPr>
        <p:txBody>
          <a:bodyPr wrap="square" lIns="0" tIns="0" rIns="0" bIns="0" rtlCol="0"/>
          <a:lstStyle/>
          <a:p/>
        </p:txBody>
      </p:sp>
      <p:sp>
        <p:nvSpPr>
          <p:cNvPr id="82" name="object 82"/>
          <p:cNvSpPr/>
          <p:nvPr/>
        </p:nvSpPr>
        <p:spPr>
          <a:xfrm>
            <a:off x="3392423" y="3624072"/>
            <a:ext cx="152400" cy="0"/>
          </a:xfrm>
          <a:custGeom>
            <a:avLst/>
            <a:gdLst/>
            <a:ahLst/>
            <a:cxnLst/>
            <a:rect l="l" t="t" r="r" b="b"/>
            <a:pathLst>
              <a:path w="152400" h="0">
                <a:moveTo>
                  <a:pt x="0" y="0"/>
                </a:moveTo>
                <a:lnTo>
                  <a:pt x="152400" y="0"/>
                </a:lnTo>
              </a:path>
            </a:pathLst>
          </a:custGeom>
          <a:ln w="6096">
            <a:solidFill>
              <a:srgbClr val="000000"/>
            </a:solidFill>
          </a:ln>
        </p:spPr>
        <p:txBody>
          <a:bodyPr wrap="square" lIns="0" tIns="0" rIns="0" bIns="0" rtlCol="0"/>
          <a:lstStyle/>
          <a:p/>
        </p:txBody>
      </p:sp>
      <p:sp>
        <p:nvSpPr>
          <p:cNvPr id="83" name="object 83"/>
          <p:cNvSpPr txBox="1"/>
          <p:nvPr/>
        </p:nvSpPr>
        <p:spPr>
          <a:xfrm>
            <a:off x="3171790" y="3151561"/>
            <a:ext cx="541020" cy="136525"/>
          </a:xfrm>
          <a:prstGeom prst="rect">
            <a:avLst/>
          </a:prstGeom>
        </p:spPr>
        <p:txBody>
          <a:bodyPr wrap="square" lIns="0" tIns="15875" rIns="0" bIns="0" rtlCol="0" vert="horz">
            <a:spAutoFit/>
          </a:bodyPr>
          <a:lstStyle/>
          <a:p>
            <a:pPr marL="25400">
              <a:lnSpc>
                <a:spcPct val="100000"/>
              </a:lnSpc>
              <a:spcBef>
                <a:spcPts val="125"/>
              </a:spcBef>
            </a:pPr>
            <a:r>
              <a:rPr dirty="0" baseline="7936" sz="1050" spc="-135">
                <a:latin typeface="Cambria"/>
                <a:cs typeface="Cambria"/>
              </a:rPr>
              <a:t>W</a:t>
            </a:r>
            <a:r>
              <a:rPr dirty="0" sz="500" spc="-90">
                <a:latin typeface="Cambria"/>
                <a:cs typeface="Cambria"/>
              </a:rPr>
              <a:t>g</a:t>
            </a:r>
            <a:r>
              <a:rPr dirty="0" baseline="7936" sz="1050" spc="-135">
                <a:latin typeface="Cambria"/>
                <a:cs typeface="Cambria"/>
              </a:rPr>
              <a:t>=w</a:t>
            </a:r>
            <a:r>
              <a:rPr dirty="0" sz="500" spc="-90">
                <a:latin typeface="Cambria"/>
                <a:cs typeface="Cambria"/>
              </a:rPr>
              <a:t>g</a:t>
            </a:r>
            <a:r>
              <a:rPr dirty="0" baseline="7936" sz="1050" spc="-135">
                <a:latin typeface="Cambria"/>
                <a:cs typeface="Cambria"/>
              </a:rPr>
              <a:t>L</a:t>
            </a:r>
            <a:r>
              <a:rPr dirty="0" sz="500" spc="-90">
                <a:latin typeface="Cambria"/>
                <a:cs typeface="Cambria"/>
              </a:rPr>
              <a:t>g</a:t>
            </a:r>
            <a:endParaRPr sz="500">
              <a:latin typeface="Cambria"/>
              <a:cs typeface="Cambria"/>
            </a:endParaRPr>
          </a:p>
        </p:txBody>
      </p:sp>
      <p:sp>
        <p:nvSpPr>
          <p:cNvPr id="84" name="object 84"/>
          <p:cNvSpPr/>
          <p:nvPr/>
        </p:nvSpPr>
        <p:spPr>
          <a:xfrm>
            <a:off x="1941575" y="3625596"/>
            <a:ext cx="0" cy="518159"/>
          </a:xfrm>
          <a:custGeom>
            <a:avLst/>
            <a:gdLst/>
            <a:ahLst/>
            <a:cxnLst/>
            <a:rect l="l" t="t" r="r" b="b"/>
            <a:pathLst>
              <a:path w="0" h="518160">
                <a:moveTo>
                  <a:pt x="0" y="518159"/>
                </a:moveTo>
                <a:lnTo>
                  <a:pt x="0" y="0"/>
                </a:lnTo>
                <a:lnTo>
                  <a:pt x="0" y="518159"/>
                </a:lnTo>
                <a:close/>
              </a:path>
            </a:pathLst>
          </a:custGeom>
          <a:ln w="4762">
            <a:solidFill>
              <a:srgbClr val="000000"/>
            </a:solidFill>
          </a:ln>
        </p:spPr>
        <p:txBody>
          <a:bodyPr wrap="square" lIns="0" tIns="0" rIns="0" bIns="0" rtlCol="0"/>
          <a:lstStyle/>
          <a:p/>
        </p:txBody>
      </p:sp>
      <p:sp>
        <p:nvSpPr>
          <p:cNvPr id="85" name="object 85"/>
          <p:cNvSpPr/>
          <p:nvPr/>
        </p:nvSpPr>
        <p:spPr>
          <a:xfrm>
            <a:off x="4995671" y="3619500"/>
            <a:ext cx="0" cy="524510"/>
          </a:xfrm>
          <a:custGeom>
            <a:avLst/>
            <a:gdLst/>
            <a:ahLst/>
            <a:cxnLst/>
            <a:rect l="l" t="t" r="r" b="b"/>
            <a:pathLst>
              <a:path w="0" h="524510">
                <a:moveTo>
                  <a:pt x="0" y="524256"/>
                </a:moveTo>
                <a:lnTo>
                  <a:pt x="0" y="0"/>
                </a:lnTo>
                <a:lnTo>
                  <a:pt x="0" y="524256"/>
                </a:lnTo>
                <a:close/>
              </a:path>
            </a:pathLst>
          </a:custGeom>
          <a:ln w="4762">
            <a:solidFill>
              <a:srgbClr val="000000"/>
            </a:solidFill>
          </a:ln>
        </p:spPr>
        <p:txBody>
          <a:bodyPr wrap="square" lIns="0" tIns="0" rIns="0" bIns="0" rtlCol="0"/>
          <a:lstStyle/>
          <a:p/>
        </p:txBody>
      </p:sp>
      <p:sp>
        <p:nvSpPr>
          <p:cNvPr id="86" name="object 86"/>
          <p:cNvSpPr/>
          <p:nvPr/>
        </p:nvSpPr>
        <p:spPr>
          <a:xfrm>
            <a:off x="1988820" y="4058411"/>
            <a:ext cx="1435735" cy="0"/>
          </a:xfrm>
          <a:custGeom>
            <a:avLst/>
            <a:gdLst/>
            <a:ahLst/>
            <a:cxnLst/>
            <a:rect l="l" t="t" r="r" b="b"/>
            <a:pathLst>
              <a:path w="1435735" h="0">
                <a:moveTo>
                  <a:pt x="0" y="0"/>
                </a:moveTo>
                <a:lnTo>
                  <a:pt x="1435607" y="0"/>
                </a:lnTo>
              </a:path>
            </a:pathLst>
          </a:custGeom>
          <a:ln w="4762">
            <a:solidFill>
              <a:srgbClr val="000000"/>
            </a:solidFill>
          </a:ln>
        </p:spPr>
        <p:txBody>
          <a:bodyPr wrap="square" lIns="0" tIns="0" rIns="0" bIns="0" rtlCol="0"/>
          <a:lstStyle/>
          <a:p/>
        </p:txBody>
      </p:sp>
      <p:sp>
        <p:nvSpPr>
          <p:cNvPr id="87" name="object 87"/>
          <p:cNvSpPr/>
          <p:nvPr/>
        </p:nvSpPr>
        <p:spPr>
          <a:xfrm>
            <a:off x="3512820" y="4058411"/>
            <a:ext cx="1435735" cy="0"/>
          </a:xfrm>
          <a:custGeom>
            <a:avLst/>
            <a:gdLst/>
            <a:ahLst/>
            <a:cxnLst/>
            <a:rect l="l" t="t" r="r" b="b"/>
            <a:pathLst>
              <a:path w="1435735" h="0">
                <a:moveTo>
                  <a:pt x="0" y="0"/>
                </a:moveTo>
                <a:lnTo>
                  <a:pt x="1435608" y="0"/>
                </a:lnTo>
              </a:path>
            </a:pathLst>
          </a:custGeom>
          <a:ln w="4762">
            <a:solidFill>
              <a:srgbClr val="000000"/>
            </a:solidFill>
          </a:ln>
        </p:spPr>
        <p:txBody>
          <a:bodyPr wrap="square" lIns="0" tIns="0" rIns="0" bIns="0" rtlCol="0"/>
          <a:lstStyle/>
          <a:p/>
        </p:txBody>
      </p:sp>
      <p:sp>
        <p:nvSpPr>
          <p:cNvPr id="88" name="object 88"/>
          <p:cNvSpPr/>
          <p:nvPr/>
        </p:nvSpPr>
        <p:spPr>
          <a:xfrm>
            <a:off x="1941576" y="4043172"/>
            <a:ext cx="52069" cy="30480"/>
          </a:xfrm>
          <a:custGeom>
            <a:avLst/>
            <a:gdLst/>
            <a:ahLst/>
            <a:cxnLst/>
            <a:rect l="l" t="t" r="r" b="b"/>
            <a:pathLst>
              <a:path w="52069" h="30479">
                <a:moveTo>
                  <a:pt x="51816" y="30479"/>
                </a:moveTo>
                <a:lnTo>
                  <a:pt x="0" y="15239"/>
                </a:lnTo>
                <a:lnTo>
                  <a:pt x="51816" y="0"/>
                </a:lnTo>
                <a:lnTo>
                  <a:pt x="51816" y="30479"/>
                </a:lnTo>
                <a:close/>
              </a:path>
            </a:pathLst>
          </a:custGeom>
          <a:solidFill>
            <a:srgbClr val="000000"/>
          </a:solidFill>
        </p:spPr>
        <p:txBody>
          <a:bodyPr wrap="square" lIns="0" tIns="0" rIns="0" bIns="0" rtlCol="0"/>
          <a:lstStyle/>
          <a:p/>
        </p:txBody>
      </p:sp>
      <p:sp>
        <p:nvSpPr>
          <p:cNvPr id="89" name="object 89"/>
          <p:cNvSpPr/>
          <p:nvPr/>
        </p:nvSpPr>
        <p:spPr>
          <a:xfrm>
            <a:off x="4943855" y="4043172"/>
            <a:ext cx="52069" cy="30480"/>
          </a:xfrm>
          <a:custGeom>
            <a:avLst/>
            <a:gdLst/>
            <a:ahLst/>
            <a:cxnLst/>
            <a:rect l="l" t="t" r="r" b="b"/>
            <a:pathLst>
              <a:path w="52070" h="30479">
                <a:moveTo>
                  <a:pt x="0" y="30479"/>
                </a:moveTo>
                <a:lnTo>
                  <a:pt x="0" y="0"/>
                </a:lnTo>
                <a:lnTo>
                  <a:pt x="51816" y="15239"/>
                </a:lnTo>
                <a:lnTo>
                  <a:pt x="0" y="30479"/>
                </a:lnTo>
                <a:close/>
              </a:path>
            </a:pathLst>
          </a:custGeom>
          <a:solidFill>
            <a:srgbClr val="000000"/>
          </a:solidFill>
        </p:spPr>
        <p:txBody>
          <a:bodyPr wrap="square" lIns="0" tIns="0" rIns="0" bIns="0" rtlCol="0"/>
          <a:lstStyle/>
          <a:p/>
        </p:txBody>
      </p:sp>
      <p:sp>
        <p:nvSpPr>
          <p:cNvPr id="90" name="object 90"/>
          <p:cNvSpPr txBox="1"/>
          <p:nvPr/>
        </p:nvSpPr>
        <p:spPr>
          <a:xfrm>
            <a:off x="3424428" y="4006596"/>
            <a:ext cx="127000" cy="108585"/>
          </a:xfrm>
          <a:prstGeom prst="rect">
            <a:avLst/>
          </a:prstGeom>
          <a:solidFill>
            <a:srgbClr val="FFFFFF"/>
          </a:solidFill>
        </p:spPr>
        <p:txBody>
          <a:bodyPr wrap="square" lIns="0" tIns="3810" rIns="0" bIns="0" rtlCol="0" vert="horz">
            <a:spAutoFit/>
          </a:bodyPr>
          <a:lstStyle/>
          <a:p>
            <a:pPr>
              <a:lnSpc>
                <a:spcPts val="819"/>
              </a:lnSpc>
              <a:spcBef>
                <a:spcPts val="30"/>
              </a:spcBef>
            </a:pPr>
            <a:r>
              <a:rPr dirty="0" baseline="7936" sz="1050" spc="-135">
                <a:latin typeface="Cambria"/>
                <a:cs typeface="Cambria"/>
              </a:rPr>
              <a:t>L</a:t>
            </a:r>
            <a:r>
              <a:rPr dirty="0" sz="500" spc="-90">
                <a:latin typeface="Cambria"/>
                <a:cs typeface="Cambria"/>
              </a:rPr>
              <a:t>g</a:t>
            </a:r>
            <a:endParaRPr sz="500">
              <a:latin typeface="Cambria"/>
              <a:cs typeface="Cambria"/>
            </a:endParaRPr>
          </a:p>
        </p:txBody>
      </p:sp>
      <p:sp>
        <p:nvSpPr>
          <p:cNvPr id="91" name="object 91"/>
          <p:cNvSpPr/>
          <p:nvPr/>
        </p:nvSpPr>
        <p:spPr>
          <a:xfrm>
            <a:off x="1941575" y="3625596"/>
            <a:ext cx="0" cy="373380"/>
          </a:xfrm>
          <a:custGeom>
            <a:avLst/>
            <a:gdLst/>
            <a:ahLst/>
            <a:cxnLst/>
            <a:rect l="l" t="t" r="r" b="b"/>
            <a:pathLst>
              <a:path w="0" h="373379">
                <a:moveTo>
                  <a:pt x="0" y="373379"/>
                </a:moveTo>
                <a:lnTo>
                  <a:pt x="0" y="0"/>
                </a:lnTo>
                <a:lnTo>
                  <a:pt x="0" y="373379"/>
                </a:lnTo>
                <a:close/>
              </a:path>
            </a:pathLst>
          </a:custGeom>
          <a:ln w="4762">
            <a:solidFill>
              <a:srgbClr val="000000"/>
            </a:solidFill>
          </a:ln>
        </p:spPr>
        <p:txBody>
          <a:bodyPr wrap="square" lIns="0" tIns="0" rIns="0" bIns="0" rtlCol="0"/>
          <a:lstStyle/>
          <a:p/>
        </p:txBody>
      </p:sp>
      <p:sp>
        <p:nvSpPr>
          <p:cNvPr id="92" name="object 92"/>
          <p:cNvSpPr/>
          <p:nvPr/>
        </p:nvSpPr>
        <p:spPr>
          <a:xfrm>
            <a:off x="2551175" y="3625596"/>
            <a:ext cx="0" cy="373380"/>
          </a:xfrm>
          <a:custGeom>
            <a:avLst/>
            <a:gdLst/>
            <a:ahLst/>
            <a:cxnLst/>
            <a:rect l="l" t="t" r="r" b="b"/>
            <a:pathLst>
              <a:path w="0" h="373379">
                <a:moveTo>
                  <a:pt x="0" y="373379"/>
                </a:moveTo>
                <a:lnTo>
                  <a:pt x="0" y="0"/>
                </a:lnTo>
                <a:lnTo>
                  <a:pt x="0" y="373379"/>
                </a:lnTo>
                <a:close/>
              </a:path>
            </a:pathLst>
          </a:custGeom>
          <a:ln w="4762">
            <a:solidFill>
              <a:srgbClr val="000000"/>
            </a:solidFill>
          </a:ln>
        </p:spPr>
        <p:txBody>
          <a:bodyPr wrap="square" lIns="0" tIns="0" rIns="0" bIns="0" rtlCol="0"/>
          <a:lstStyle/>
          <a:p/>
        </p:txBody>
      </p:sp>
      <p:sp>
        <p:nvSpPr>
          <p:cNvPr id="93" name="object 93"/>
          <p:cNvSpPr/>
          <p:nvPr/>
        </p:nvSpPr>
        <p:spPr>
          <a:xfrm>
            <a:off x="1988820" y="3913632"/>
            <a:ext cx="233679" cy="0"/>
          </a:xfrm>
          <a:custGeom>
            <a:avLst/>
            <a:gdLst/>
            <a:ahLst/>
            <a:cxnLst/>
            <a:rect l="l" t="t" r="r" b="b"/>
            <a:pathLst>
              <a:path w="233680" h="0">
                <a:moveTo>
                  <a:pt x="0" y="0"/>
                </a:moveTo>
                <a:lnTo>
                  <a:pt x="233172" y="0"/>
                </a:lnTo>
              </a:path>
            </a:pathLst>
          </a:custGeom>
          <a:ln w="4762">
            <a:solidFill>
              <a:srgbClr val="000000"/>
            </a:solidFill>
          </a:ln>
        </p:spPr>
        <p:txBody>
          <a:bodyPr wrap="square" lIns="0" tIns="0" rIns="0" bIns="0" rtlCol="0"/>
          <a:lstStyle/>
          <a:p/>
        </p:txBody>
      </p:sp>
      <p:sp>
        <p:nvSpPr>
          <p:cNvPr id="94" name="object 94"/>
          <p:cNvSpPr/>
          <p:nvPr/>
        </p:nvSpPr>
        <p:spPr>
          <a:xfrm>
            <a:off x="2270760" y="3913632"/>
            <a:ext cx="233679" cy="0"/>
          </a:xfrm>
          <a:custGeom>
            <a:avLst/>
            <a:gdLst/>
            <a:ahLst/>
            <a:cxnLst/>
            <a:rect l="l" t="t" r="r" b="b"/>
            <a:pathLst>
              <a:path w="233680" h="0">
                <a:moveTo>
                  <a:pt x="0" y="0"/>
                </a:moveTo>
                <a:lnTo>
                  <a:pt x="233172" y="0"/>
                </a:lnTo>
              </a:path>
            </a:pathLst>
          </a:custGeom>
          <a:ln w="4762">
            <a:solidFill>
              <a:srgbClr val="000000"/>
            </a:solidFill>
          </a:ln>
        </p:spPr>
        <p:txBody>
          <a:bodyPr wrap="square" lIns="0" tIns="0" rIns="0" bIns="0" rtlCol="0"/>
          <a:lstStyle/>
          <a:p/>
        </p:txBody>
      </p:sp>
      <p:sp>
        <p:nvSpPr>
          <p:cNvPr id="95" name="object 95"/>
          <p:cNvSpPr/>
          <p:nvPr/>
        </p:nvSpPr>
        <p:spPr>
          <a:xfrm>
            <a:off x="1941576" y="3899916"/>
            <a:ext cx="52069" cy="29209"/>
          </a:xfrm>
          <a:custGeom>
            <a:avLst/>
            <a:gdLst/>
            <a:ahLst/>
            <a:cxnLst/>
            <a:rect l="l" t="t" r="r" b="b"/>
            <a:pathLst>
              <a:path w="52069" h="29210">
                <a:moveTo>
                  <a:pt x="51816" y="28956"/>
                </a:moveTo>
                <a:lnTo>
                  <a:pt x="0" y="13716"/>
                </a:lnTo>
                <a:lnTo>
                  <a:pt x="51816" y="0"/>
                </a:lnTo>
                <a:lnTo>
                  <a:pt x="51816" y="28956"/>
                </a:lnTo>
                <a:close/>
              </a:path>
            </a:pathLst>
          </a:custGeom>
          <a:solidFill>
            <a:srgbClr val="000000"/>
          </a:solidFill>
        </p:spPr>
        <p:txBody>
          <a:bodyPr wrap="square" lIns="0" tIns="0" rIns="0" bIns="0" rtlCol="0"/>
          <a:lstStyle/>
          <a:p/>
        </p:txBody>
      </p:sp>
      <p:sp>
        <p:nvSpPr>
          <p:cNvPr id="96" name="object 96"/>
          <p:cNvSpPr/>
          <p:nvPr/>
        </p:nvSpPr>
        <p:spPr>
          <a:xfrm>
            <a:off x="2499360" y="3899916"/>
            <a:ext cx="52069" cy="29209"/>
          </a:xfrm>
          <a:custGeom>
            <a:avLst/>
            <a:gdLst/>
            <a:ahLst/>
            <a:cxnLst/>
            <a:rect l="l" t="t" r="r" b="b"/>
            <a:pathLst>
              <a:path w="52069" h="29210">
                <a:moveTo>
                  <a:pt x="0" y="28956"/>
                </a:moveTo>
                <a:lnTo>
                  <a:pt x="0" y="0"/>
                </a:lnTo>
                <a:lnTo>
                  <a:pt x="51816" y="13716"/>
                </a:lnTo>
                <a:lnTo>
                  <a:pt x="0" y="28956"/>
                </a:lnTo>
                <a:close/>
              </a:path>
            </a:pathLst>
          </a:custGeom>
          <a:solidFill>
            <a:srgbClr val="000000"/>
          </a:solidFill>
        </p:spPr>
        <p:txBody>
          <a:bodyPr wrap="square" lIns="0" tIns="0" rIns="0" bIns="0" rtlCol="0"/>
          <a:lstStyle/>
          <a:p/>
        </p:txBody>
      </p:sp>
      <p:sp>
        <p:nvSpPr>
          <p:cNvPr id="97" name="object 97"/>
          <p:cNvSpPr/>
          <p:nvPr/>
        </p:nvSpPr>
        <p:spPr>
          <a:xfrm>
            <a:off x="2246376" y="3861816"/>
            <a:ext cx="0" cy="104139"/>
          </a:xfrm>
          <a:custGeom>
            <a:avLst/>
            <a:gdLst/>
            <a:ahLst/>
            <a:cxnLst/>
            <a:rect l="l" t="t" r="r" b="b"/>
            <a:pathLst>
              <a:path w="0" h="104139">
                <a:moveTo>
                  <a:pt x="0" y="0"/>
                </a:moveTo>
                <a:lnTo>
                  <a:pt x="0" y="103632"/>
                </a:lnTo>
              </a:path>
            </a:pathLst>
          </a:custGeom>
          <a:ln w="48767">
            <a:solidFill>
              <a:srgbClr val="FFFFFF"/>
            </a:solidFill>
          </a:ln>
        </p:spPr>
        <p:txBody>
          <a:bodyPr wrap="square" lIns="0" tIns="0" rIns="0" bIns="0" rtlCol="0"/>
          <a:lstStyle/>
          <a:p/>
        </p:txBody>
      </p:sp>
      <p:sp>
        <p:nvSpPr>
          <p:cNvPr id="98" name="object 98"/>
          <p:cNvSpPr/>
          <p:nvPr/>
        </p:nvSpPr>
        <p:spPr>
          <a:xfrm>
            <a:off x="2551175" y="3625596"/>
            <a:ext cx="0" cy="373380"/>
          </a:xfrm>
          <a:custGeom>
            <a:avLst/>
            <a:gdLst/>
            <a:ahLst/>
            <a:cxnLst/>
            <a:rect l="l" t="t" r="r" b="b"/>
            <a:pathLst>
              <a:path w="0" h="373379">
                <a:moveTo>
                  <a:pt x="0" y="373379"/>
                </a:moveTo>
                <a:lnTo>
                  <a:pt x="0" y="0"/>
                </a:lnTo>
                <a:lnTo>
                  <a:pt x="0" y="373379"/>
                </a:lnTo>
                <a:close/>
              </a:path>
            </a:pathLst>
          </a:custGeom>
          <a:ln w="4762">
            <a:solidFill>
              <a:srgbClr val="000000"/>
            </a:solidFill>
          </a:ln>
        </p:spPr>
        <p:txBody>
          <a:bodyPr wrap="square" lIns="0" tIns="0" rIns="0" bIns="0" rtlCol="0"/>
          <a:lstStyle/>
          <a:p/>
        </p:txBody>
      </p:sp>
      <p:sp>
        <p:nvSpPr>
          <p:cNvPr id="99" name="object 99"/>
          <p:cNvSpPr/>
          <p:nvPr/>
        </p:nvSpPr>
        <p:spPr>
          <a:xfrm>
            <a:off x="4384547" y="3587496"/>
            <a:ext cx="0" cy="411480"/>
          </a:xfrm>
          <a:custGeom>
            <a:avLst/>
            <a:gdLst/>
            <a:ahLst/>
            <a:cxnLst/>
            <a:rect l="l" t="t" r="r" b="b"/>
            <a:pathLst>
              <a:path w="0" h="411479">
                <a:moveTo>
                  <a:pt x="0" y="411479"/>
                </a:moveTo>
                <a:lnTo>
                  <a:pt x="0" y="0"/>
                </a:lnTo>
                <a:lnTo>
                  <a:pt x="0" y="411479"/>
                </a:lnTo>
                <a:close/>
              </a:path>
            </a:pathLst>
          </a:custGeom>
          <a:ln w="4762">
            <a:solidFill>
              <a:srgbClr val="000000"/>
            </a:solidFill>
          </a:ln>
        </p:spPr>
        <p:txBody>
          <a:bodyPr wrap="square" lIns="0" tIns="0" rIns="0" bIns="0" rtlCol="0"/>
          <a:lstStyle/>
          <a:p/>
        </p:txBody>
      </p:sp>
      <p:sp>
        <p:nvSpPr>
          <p:cNvPr id="100" name="object 100"/>
          <p:cNvSpPr/>
          <p:nvPr/>
        </p:nvSpPr>
        <p:spPr>
          <a:xfrm>
            <a:off x="2599943" y="3913632"/>
            <a:ext cx="826135" cy="0"/>
          </a:xfrm>
          <a:custGeom>
            <a:avLst/>
            <a:gdLst/>
            <a:ahLst/>
            <a:cxnLst/>
            <a:rect l="l" t="t" r="r" b="b"/>
            <a:pathLst>
              <a:path w="826135" h="0">
                <a:moveTo>
                  <a:pt x="0" y="0"/>
                </a:moveTo>
                <a:lnTo>
                  <a:pt x="826008" y="0"/>
                </a:lnTo>
              </a:path>
            </a:pathLst>
          </a:custGeom>
          <a:ln w="4762">
            <a:solidFill>
              <a:srgbClr val="000000"/>
            </a:solidFill>
          </a:ln>
        </p:spPr>
        <p:txBody>
          <a:bodyPr wrap="square" lIns="0" tIns="0" rIns="0" bIns="0" rtlCol="0"/>
          <a:lstStyle/>
          <a:p/>
        </p:txBody>
      </p:sp>
      <p:sp>
        <p:nvSpPr>
          <p:cNvPr id="101" name="object 101"/>
          <p:cNvSpPr/>
          <p:nvPr/>
        </p:nvSpPr>
        <p:spPr>
          <a:xfrm>
            <a:off x="3509772" y="3913632"/>
            <a:ext cx="828040" cy="0"/>
          </a:xfrm>
          <a:custGeom>
            <a:avLst/>
            <a:gdLst/>
            <a:ahLst/>
            <a:cxnLst/>
            <a:rect l="l" t="t" r="r" b="b"/>
            <a:pathLst>
              <a:path w="828039" h="0">
                <a:moveTo>
                  <a:pt x="0" y="0"/>
                </a:moveTo>
                <a:lnTo>
                  <a:pt x="827531" y="0"/>
                </a:lnTo>
              </a:path>
            </a:pathLst>
          </a:custGeom>
          <a:ln w="4762">
            <a:solidFill>
              <a:srgbClr val="000000"/>
            </a:solidFill>
          </a:ln>
        </p:spPr>
        <p:txBody>
          <a:bodyPr wrap="square" lIns="0" tIns="0" rIns="0" bIns="0" rtlCol="0"/>
          <a:lstStyle/>
          <a:p/>
        </p:txBody>
      </p:sp>
      <p:sp>
        <p:nvSpPr>
          <p:cNvPr id="102" name="object 102"/>
          <p:cNvSpPr/>
          <p:nvPr/>
        </p:nvSpPr>
        <p:spPr>
          <a:xfrm>
            <a:off x="2551176" y="3899916"/>
            <a:ext cx="53340" cy="29209"/>
          </a:xfrm>
          <a:custGeom>
            <a:avLst/>
            <a:gdLst/>
            <a:ahLst/>
            <a:cxnLst/>
            <a:rect l="l" t="t" r="r" b="b"/>
            <a:pathLst>
              <a:path w="53339" h="29210">
                <a:moveTo>
                  <a:pt x="53340" y="28956"/>
                </a:moveTo>
                <a:lnTo>
                  <a:pt x="0" y="13716"/>
                </a:lnTo>
                <a:lnTo>
                  <a:pt x="53340" y="0"/>
                </a:lnTo>
                <a:lnTo>
                  <a:pt x="53340" y="28956"/>
                </a:lnTo>
                <a:close/>
              </a:path>
            </a:pathLst>
          </a:custGeom>
          <a:solidFill>
            <a:srgbClr val="000000"/>
          </a:solidFill>
        </p:spPr>
        <p:txBody>
          <a:bodyPr wrap="square" lIns="0" tIns="0" rIns="0" bIns="0" rtlCol="0"/>
          <a:lstStyle/>
          <a:p/>
        </p:txBody>
      </p:sp>
      <p:sp>
        <p:nvSpPr>
          <p:cNvPr id="103" name="object 103"/>
          <p:cNvSpPr/>
          <p:nvPr/>
        </p:nvSpPr>
        <p:spPr>
          <a:xfrm>
            <a:off x="4332732" y="3899916"/>
            <a:ext cx="52069" cy="29209"/>
          </a:xfrm>
          <a:custGeom>
            <a:avLst/>
            <a:gdLst/>
            <a:ahLst/>
            <a:cxnLst/>
            <a:rect l="l" t="t" r="r" b="b"/>
            <a:pathLst>
              <a:path w="52070" h="29210">
                <a:moveTo>
                  <a:pt x="0" y="28956"/>
                </a:moveTo>
                <a:lnTo>
                  <a:pt x="0" y="0"/>
                </a:lnTo>
                <a:lnTo>
                  <a:pt x="51816" y="13716"/>
                </a:lnTo>
                <a:lnTo>
                  <a:pt x="0" y="28956"/>
                </a:lnTo>
                <a:close/>
              </a:path>
            </a:pathLst>
          </a:custGeom>
          <a:solidFill>
            <a:srgbClr val="000000"/>
          </a:solidFill>
        </p:spPr>
        <p:txBody>
          <a:bodyPr wrap="square" lIns="0" tIns="0" rIns="0" bIns="0" rtlCol="0"/>
          <a:lstStyle/>
          <a:p/>
        </p:txBody>
      </p:sp>
      <p:sp>
        <p:nvSpPr>
          <p:cNvPr id="104" name="object 104"/>
          <p:cNvSpPr/>
          <p:nvPr/>
        </p:nvSpPr>
        <p:spPr>
          <a:xfrm>
            <a:off x="3467861" y="3861816"/>
            <a:ext cx="0" cy="109855"/>
          </a:xfrm>
          <a:custGeom>
            <a:avLst/>
            <a:gdLst/>
            <a:ahLst/>
            <a:cxnLst/>
            <a:rect l="l" t="t" r="r" b="b"/>
            <a:pathLst>
              <a:path w="0" h="109854">
                <a:moveTo>
                  <a:pt x="0" y="0"/>
                </a:moveTo>
                <a:lnTo>
                  <a:pt x="0" y="109727"/>
                </a:lnTo>
              </a:path>
            </a:pathLst>
          </a:custGeom>
          <a:ln w="83820">
            <a:solidFill>
              <a:srgbClr val="FFFFFF"/>
            </a:solidFill>
          </a:ln>
        </p:spPr>
        <p:txBody>
          <a:bodyPr wrap="square" lIns="0" tIns="0" rIns="0" bIns="0" rtlCol="0"/>
          <a:lstStyle/>
          <a:p/>
        </p:txBody>
      </p:sp>
      <p:sp>
        <p:nvSpPr>
          <p:cNvPr id="105" name="object 105"/>
          <p:cNvSpPr txBox="1"/>
          <p:nvPr/>
        </p:nvSpPr>
        <p:spPr>
          <a:xfrm>
            <a:off x="3397328" y="3849547"/>
            <a:ext cx="173355" cy="136525"/>
          </a:xfrm>
          <a:prstGeom prst="rect">
            <a:avLst/>
          </a:prstGeom>
        </p:spPr>
        <p:txBody>
          <a:bodyPr wrap="square" lIns="0" tIns="15875" rIns="0" bIns="0" rtlCol="0" vert="horz">
            <a:spAutoFit/>
          </a:bodyPr>
          <a:lstStyle/>
          <a:p>
            <a:pPr marL="25400">
              <a:lnSpc>
                <a:spcPct val="100000"/>
              </a:lnSpc>
              <a:spcBef>
                <a:spcPts val="125"/>
              </a:spcBef>
            </a:pPr>
            <a:r>
              <a:rPr dirty="0" baseline="7936" sz="1050" spc="-150">
                <a:latin typeface="Cambria"/>
                <a:cs typeface="Cambria"/>
              </a:rPr>
              <a:t>L</a:t>
            </a:r>
            <a:r>
              <a:rPr dirty="0" sz="500" spc="-100">
                <a:latin typeface="Cambria"/>
                <a:cs typeface="Cambria"/>
              </a:rPr>
              <a:t>s</a:t>
            </a:r>
            <a:endParaRPr sz="500">
              <a:latin typeface="Cambria"/>
              <a:cs typeface="Cambria"/>
            </a:endParaRPr>
          </a:p>
        </p:txBody>
      </p:sp>
      <p:sp>
        <p:nvSpPr>
          <p:cNvPr id="106" name="object 106"/>
          <p:cNvSpPr/>
          <p:nvPr/>
        </p:nvSpPr>
        <p:spPr>
          <a:xfrm>
            <a:off x="4384547" y="3619500"/>
            <a:ext cx="0" cy="379730"/>
          </a:xfrm>
          <a:custGeom>
            <a:avLst/>
            <a:gdLst/>
            <a:ahLst/>
            <a:cxnLst/>
            <a:rect l="l" t="t" r="r" b="b"/>
            <a:pathLst>
              <a:path w="0" h="379729">
                <a:moveTo>
                  <a:pt x="0" y="379475"/>
                </a:moveTo>
                <a:lnTo>
                  <a:pt x="0" y="0"/>
                </a:lnTo>
                <a:lnTo>
                  <a:pt x="0" y="379475"/>
                </a:lnTo>
                <a:close/>
              </a:path>
            </a:pathLst>
          </a:custGeom>
          <a:ln w="4762">
            <a:solidFill>
              <a:srgbClr val="000000"/>
            </a:solidFill>
          </a:ln>
        </p:spPr>
        <p:txBody>
          <a:bodyPr wrap="square" lIns="0" tIns="0" rIns="0" bIns="0" rtlCol="0"/>
          <a:lstStyle/>
          <a:p/>
        </p:txBody>
      </p:sp>
      <p:sp>
        <p:nvSpPr>
          <p:cNvPr id="107" name="object 107"/>
          <p:cNvSpPr/>
          <p:nvPr/>
        </p:nvSpPr>
        <p:spPr>
          <a:xfrm>
            <a:off x="4995671" y="3619500"/>
            <a:ext cx="0" cy="379730"/>
          </a:xfrm>
          <a:custGeom>
            <a:avLst/>
            <a:gdLst/>
            <a:ahLst/>
            <a:cxnLst/>
            <a:rect l="l" t="t" r="r" b="b"/>
            <a:pathLst>
              <a:path w="0" h="379729">
                <a:moveTo>
                  <a:pt x="0" y="379475"/>
                </a:moveTo>
                <a:lnTo>
                  <a:pt x="0" y="0"/>
                </a:lnTo>
                <a:lnTo>
                  <a:pt x="0" y="379475"/>
                </a:lnTo>
                <a:close/>
              </a:path>
            </a:pathLst>
          </a:custGeom>
          <a:ln w="4762">
            <a:solidFill>
              <a:srgbClr val="000000"/>
            </a:solidFill>
          </a:ln>
        </p:spPr>
        <p:txBody>
          <a:bodyPr wrap="square" lIns="0" tIns="0" rIns="0" bIns="0" rtlCol="0"/>
          <a:lstStyle/>
          <a:p/>
        </p:txBody>
      </p:sp>
      <p:sp>
        <p:nvSpPr>
          <p:cNvPr id="108" name="object 108"/>
          <p:cNvSpPr/>
          <p:nvPr/>
        </p:nvSpPr>
        <p:spPr>
          <a:xfrm>
            <a:off x="4431791" y="3913632"/>
            <a:ext cx="233679" cy="0"/>
          </a:xfrm>
          <a:custGeom>
            <a:avLst/>
            <a:gdLst/>
            <a:ahLst/>
            <a:cxnLst/>
            <a:rect l="l" t="t" r="r" b="b"/>
            <a:pathLst>
              <a:path w="233679" h="0">
                <a:moveTo>
                  <a:pt x="0" y="0"/>
                </a:moveTo>
                <a:lnTo>
                  <a:pt x="233172" y="0"/>
                </a:lnTo>
              </a:path>
            </a:pathLst>
          </a:custGeom>
          <a:ln w="4762">
            <a:solidFill>
              <a:srgbClr val="000000"/>
            </a:solidFill>
          </a:ln>
        </p:spPr>
        <p:txBody>
          <a:bodyPr wrap="square" lIns="0" tIns="0" rIns="0" bIns="0" rtlCol="0"/>
          <a:lstStyle/>
          <a:p/>
        </p:txBody>
      </p:sp>
      <p:sp>
        <p:nvSpPr>
          <p:cNvPr id="109" name="object 109"/>
          <p:cNvSpPr/>
          <p:nvPr/>
        </p:nvSpPr>
        <p:spPr>
          <a:xfrm>
            <a:off x="4715256" y="3913632"/>
            <a:ext cx="233679" cy="0"/>
          </a:xfrm>
          <a:custGeom>
            <a:avLst/>
            <a:gdLst/>
            <a:ahLst/>
            <a:cxnLst/>
            <a:rect l="l" t="t" r="r" b="b"/>
            <a:pathLst>
              <a:path w="233679" h="0">
                <a:moveTo>
                  <a:pt x="0" y="0"/>
                </a:moveTo>
                <a:lnTo>
                  <a:pt x="233171" y="0"/>
                </a:lnTo>
              </a:path>
            </a:pathLst>
          </a:custGeom>
          <a:ln w="4762">
            <a:solidFill>
              <a:srgbClr val="000000"/>
            </a:solidFill>
          </a:ln>
        </p:spPr>
        <p:txBody>
          <a:bodyPr wrap="square" lIns="0" tIns="0" rIns="0" bIns="0" rtlCol="0"/>
          <a:lstStyle/>
          <a:p/>
        </p:txBody>
      </p:sp>
      <p:sp>
        <p:nvSpPr>
          <p:cNvPr id="110" name="object 110"/>
          <p:cNvSpPr/>
          <p:nvPr/>
        </p:nvSpPr>
        <p:spPr>
          <a:xfrm>
            <a:off x="4384548" y="3899916"/>
            <a:ext cx="52069" cy="29209"/>
          </a:xfrm>
          <a:custGeom>
            <a:avLst/>
            <a:gdLst/>
            <a:ahLst/>
            <a:cxnLst/>
            <a:rect l="l" t="t" r="r" b="b"/>
            <a:pathLst>
              <a:path w="52070" h="29210">
                <a:moveTo>
                  <a:pt x="51816" y="28956"/>
                </a:moveTo>
                <a:lnTo>
                  <a:pt x="0" y="13716"/>
                </a:lnTo>
                <a:lnTo>
                  <a:pt x="51816" y="0"/>
                </a:lnTo>
                <a:lnTo>
                  <a:pt x="51816" y="28956"/>
                </a:lnTo>
                <a:close/>
              </a:path>
            </a:pathLst>
          </a:custGeom>
          <a:solidFill>
            <a:srgbClr val="000000"/>
          </a:solidFill>
        </p:spPr>
        <p:txBody>
          <a:bodyPr wrap="square" lIns="0" tIns="0" rIns="0" bIns="0" rtlCol="0"/>
          <a:lstStyle/>
          <a:p/>
        </p:txBody>
      </p:sp>
      <p:sp>
        <p:nvSpPr>
          <p:cNvPr id="111" name="object 111"/>
          <p:cNvSpPr/>
          <p:nvPr/>
        </p:nvSpPr>
        <p:spPr>
          <a:xfrm>
            <a:off x="4943855" y="3899916"/>
            <a:ext cx="52069" cy="29209"/>
          </a:xfrm>
          <a:custGeom>
            <a:avLst/>
            <a:gdLst/>
            <a:ahLst/>
            <a:cxnLst/>
            <a:rect l="l" t="t" r="r" b="b"/>
            <a:pathLst>
              <a:path w="52070" h="29210">
                <a:moveTo>
                  <a:pt x="0" y="28956"/>
                </a:moveTo>
                <a:lnTo>
                  <a:pt x="0" y="0"/>
                </a:lnTo>
                <a:lnTo>
                  <a:pt x="51816" y="13716"/>
                </a:lnTo>
                <a:lnTo>
                  <a:pt x="0" y="28956"/>
                </a:lnTo>
                <a:close/>
              </a:path>
            </a:pathLst>
          </a:custGeom>
          <a:solidFill>
            <a:srgbClr val="000000"/>
          </a:solidFill>
        </p:spPr>
        <p:txBody>
          <a:bodyPr wrap="square" lIns="0" tIns="0" rIns="0" bIns="0" rtlCol="0"/>
          <a:lstStyle/>
          <a:p/>
        </p:txBody>
      </p:sp>
      <p:sp>
        <p:nvSpPr>
          <p:cNvPr id="112" name="object 112"/>
          <p:cNvSpPr/>
          <p:nvPr/>
        </p:nvSpPr>
        <p:spPr>
          <a:xfrm>
            <a:off x="4690110" y="3861816"/>
            <a:ext cx="0" cy="104139"/>
          </a:xfrm>
          <a:custGeom>
            <a:avLst/>
            <a:gdLst/>
            <a:ahLst/>
            <a:cxnLst/>
            <a:rect l="l" t="t" r="r" b="b"/>
            <a:pathLst>
              <a:path w="0" h="104139">
                <a:moveTo>
                  <a:pt x="0" y="0"/>
                </a:moveTo>
                <a:lnTo>
                  <a:pt x="0" y="103632"/>
                </a:lnTo>
              </a:path>
            </a:pathLst>
          </a:custGeom>
          <a:ln w="50291">
            <a:solidFill>
              <a:srgbClr val="FFFFFF"/>
            </a:solidFill>
          </a:ln>
        </p:spPr>
        <p:txBody>
          <a:bodyPr wrap="square" lIns="0" tIns="0" rIns="0" bIns="0" rtlCol="0"/>
          <a:lstStyle/>
          <a:p/>
        </p:txBody>
      </p:sp>
      <p:sp>
        <p:nvSpPr>
          <p:cNvPr id="113" name="object 113"/>
          <p:cNvSpPr txBox="1"/>
          <p:nvPr/>
        </p:nvSpPr>
        <p:spPr>
          <a:xfrm>
            <a:off x="2217251" y="3837409"/>
            <a:ext cx="2541905" cy="136525"/>
          </a:xfrm>
          <a:prstGeom prst="rect">
            <a:avLst/>
          </a:prstGeom>
        </p:spPr>
        <p:txBody>
          <a:bodyPr wrap="square" lIns="0" tIns="15875" rIns="0" bIns="0" rtlCol="0" vert="horz">
            <a:spAutoFit/>
          </a:bodyPr>
          <a:lstStyle/>
          <a:p>
            <a:pPr>
              <a:lnSpc>
                <a:spcPct val="100000"/>
              </a:lnSpc>
              <a:spcBef>
                <a:spcPts val="125"/>
              </a:spcBef>
              <a:tabLst>
                <a:tab pos="2444115" algn="l"/>
              </a:tabLst>
            </a:pPr>
            <a:r>
              <a:rPr dirty="0" sz="700" spc="45">
                <a:latin typeface="Cambria"/>
                <a:cs typeface="Cambria"/>
              </a:rPr>
              <a:t>a	a</a:t>
            </a:r>
            <a:endParaRPr sz="700">
              <a:latin typeface="Cambria"/>
              <a:cs typeface="Cambria"/>
            </a:endParaRPr>
          </a:p>
        </p:txBody>
      </p:sp>
      <p:sp>
        <p:nvSpPr>
          <p:cNvPr id="114" name="object 114"/>
          <p:cNvSpPr/>
          <p:nvPr/>
        </p:nvSpPr>
        <p:spPr>
          <a:xfrm>
            <a:off x="4384547" y="3508988"/>
            <a:ext cx="611505" cy="67945"/>
          </a:xfrm>
          <a:custGeom>
            <a:avLst/>
            <a:gdLst/>
            <a:ahLst/>
            <a:cxnLst/>
            <a:rect l="l" t="t" r="r" b="b"/>
            <a:pathLst>
              <a:path w="611504" h="67945">
                <a:moveTo>
                  <a:pt x="0" y="67839"/>
                </a:moveTo>
                <a:lnTo>
                  <a:pt x="48200" y="54792"/>
                </a:lnTo>
                <a:lnTo>
                  <a:pt x="97444" y="43095"/>
                </a:lnTo>
                <a:lnTo>
                  <a:pt x="147566" y="32763"/>
                </a:lnTo>
                <a:lnTo>
                  <a:pt x="198402" y="23812"/>
                </a:lnTo>
                <a:lnTo>
                  <a:pt x="249788" y="16258"/>
                </a:lnTo>
                <a:lnTo>
                  <a:pt x="301561" y="10117"/>
                </a:lnTo>
                <a:lnTo>
                  <a:pt x="353556" y="5405"/>
                </a:lnTo>
                <a:lnTo>
                  <a:pt x="405609" y="2137"/>
                </a:lnTo>
                <a:lnTo>
                  <a:pt x="457556" y="330"/>
                </a:lnTo>
                <a:lnTo>
                  <a:pt x="509234" y="0"/>
                </a:lnTo>
                <a:lnTo>
                  <a:pt x="560478" y="1161"/>
                </a:lnTo>
                <a:lnTo>
                  <a:pt x="611123" y="3831"/>
                </a:lnTo>
              </a:path>
            </a:pathLst>
          </a:custGeom>
          <a:ln w="6096">
            <a:solidFill>
              <a:srgbClr val="000000"/>
            </a:solidFill>
          </a:ln>
        </p:spPr>
        <p:txBody>
          <a:bodyPr wrap="square" lIns="0" tIns="0" rIns="0" bIns="0" rtlCol="0"/>
          <a:lstStyle/>
          <a:p/>
        </p:txBody>
      </p:sp>
      <p:sp>
        <p:nvSpPr>
          <p:cNvPr id="115" name="object 115"/>
          <p:cNvSpPr/>
          <p:nvPr/>
        </p:nvSpPr>
        <p:spPr>
          <a:xfrm>
            <a:off x="1938528" y="3573780"/>
            <a:ext cx="3048000" cy="6350"/>
          </a:xfrm>
          <a:custGeom>
            <a:avLst/>
            <a:gdLst/>
            <a:ahLst/>
            <a:cxnLst/>
            <a:rect l="l" t="t" r="r" b="b"/>
            <a:pathLst>
              <a:path w="3048000" h="6350">
                <a:moveTo>
                  <a:pt x="10667" y="6095"/>
                </a:moveTo>
                <a:lnTo>
                  <a:pt x="0" y="6095"/>
                </a:lnTo>
                <a:lnTo>
                  <a:pt x="0" y="0"/>
                </a:lnTo>
                <a:lnTo>
                  <a:pt x="10667" y="0"/>
                </a:lnTo>
                <a:lnTo>
                  <a:pt x="12191" y="1523"/>
                </a:lnTo>
                <a:lnTo>
                  <a:pt x="12191" y="4571"/>
                </a:lnTo>
                <a:lnTo>
                  <a:pt x="10667" y="6095"/>
                </a:lnTo>
                <a:close/>
              </a:path>
              <a:path w="3048000" h="6350">
                <a:moveTo>
                  <a:pt x="28955" y="6095"/>
                </a:moveTo>
                <a:lnTo>
                  <a:pt x="19812" y="6095"/>
                </a:lnTo>
                <a:lnTo>
                  <a:pt x="18287" y="4571"/>
                </a:lnTo>
                <a:lnTo>
                  <a:pt x="18287" y="1523"/>
                </a:lnTo>
                <a:lnTo>
                  <a:pt x="19812" y="0"/>
                </a:lnTo>
                <a:lnTo>
                  <a:pt x="28955" y="0"/>
                </a:lnTo>
                <a:lnTo>
                  <a:pt x="30479" y="1523"/>
                </a:lnTo>
                <a:lnTo>
                  <a:pt x="30479" y="4571"/>
                </a:lnTo>
                <a:lnTo>
                  <a:pt x="28955" y="6095"/>
                </a:lnTo>
                <a:close/>
              </a:path>
              <a:path w="3048000" h="6350">
                <a:moveTo>
                  <a:pt x="48767" y="6095"/>
                </a:moveTo>
                <a:lnTo>
                  <a:pt x="38100" y="6095"/>
                </a:lnTo>
                <a:lnTo>
                  <a:pt x="38100" y="0"/>
                </a:lnTo>
                <a:lnTo>
                  <a:pt x="48767" y="0"/>
                </a:lnTo>
                <a:lnTo>
                  <a:pt x="50291" y="1523"/>
                </a:lnTo>
                <a:lnTo>
                  <a:pt x="50291" y="4571"/>
                </a:lnTo>
                <a:lnTo>
                  <a:pt x="48767" y="6095"/>
                </a:lnTo>
                <a:close/>
              </a:path>
              <a:path w="3048000" h="6350">
                <a:moveTo>
                  <a:pt x="68579" y="6095"/>
                </a:moveTo>
                <a:lnTo>
                  <a:pt x="57912" y="6095"/>
                </a:lnTo>
                <a:lnTo>
                  <a:pt x="56387" y="4571"/>
                </a:lnTo>
                <a:lnTo>
                  <a:pt x="56387" y="1523"/>
                </a:lnTo>
                <a:lnTo>
                  <a:pt x="57912" y="0"/>
                </a:lnTo>
                <a:lnTo>
                  <a:pt x="68579" y="0"/>
                </a:lnTo>
                <a:lnTo>
                  <a:pt x="68579" y="6095"/>
                </a:lnTo>
                <a:close/>
              </a:path>
              <a:path w="3048000" h="6350">
                <a:moveTo>
                  <a:pt x="86867" y="6095"/>
                </a:moveTo>
                <a:lnTo>
                  <a:pt x="77723" y="6095"/>
                </a:lnTo>
                <a:lnTo>
                  <a:pt x="76200" y="4571"/>
                </a:lnTo>
                <a:lnTo>
                  <a:pt x="76200" y="1523"/>
                </a:lnTo>
                <a:lnTo>
                  <a:pt x="77723" y="0"/>
                </a:lnTo>
                <a:lnTo>
                  <a:pt x="86867" y="0"/>
                </a:lnTo>
                <a:lnTo>
                  <a:pt x="88391" y="1523"/>
                </a:lnTo>
                <a:lnTo>
                  <a:pt x="88391" y="4571"/>
                </a:lnTo>
                <a:lnTo>
                  <a:pt x="86867" y="6095"/>
                </a:lnTo>
                <a:close/>
              </a:path>
              <a:path w="3048000" h="6350">
                <a:moveTo>
                  <a:pt x="106679" y="6095"/>
                </a:moveTo>
                <a:lnTo>
                  <a:pt x="96012" y="6095"/>
                </a:lnTo>
                <a:lnTo>
                  <a:pt x="94487" y="4571"/>
                </a:lnTo>
                <a:lnTo>
                  <a:pt x="94487" y="1523"/>
                </a:lnTo>
                <a:lnTo>
                  <a:pt x="96012" y="0"/>
                </a:lnTo>
                <a:lnTo>
                  <a:pt x="106679" y="0"/>
                </a:lnTo>
                <a:lnTo>
                  <a:pt x="106679" y="6095"/>
                </a:lnTo>
                <a:close/>
              </a:path>
              <a:path w="3048000" h="6350">
                <a:moveTo>
                  <a:pt x="124967" y="6095"/>
                </a:moveTo>
                <a:lnTo>
                  <a:pt x="115823" y="6095"/>
                </a:lnTo>
                <a:lnTo>
                  <a:pt x="114300" y="4571"/>
                </a:lnTo>
                <a:lnTo>
                  <a:pt x="114300" y="1523"/>
                </a:lnTo>
                <a:lnTo>
                  <a:pt x="115823" y="0"/>
                </a:lnTo>
                <a:lnTo>
                  <a:pt x="124967" y="0"/>
                </a:lnTo>
                <a:lnTo>
                  <a:pt x="126491" y="1523"/>
                </a:lnTo>
                <a:lnTo>
                  <a:pt x="126491" y="4571"/>
                </a:lnTo>
                <a:lnTo>
                  <a:pt x="124967" y="6095"/>
                </a:lnTo>
                <a:close/>
              </a:path>
              <a:path w="3048000" h="6350">
                <a:moveTo>
                  <a:pt x="144779" y="6095"/>
                </a:moveTo>
                <a:lnTo>
                  <a:pt x="134112" y="6095"/>
                </a:lnTo>
                <a:lnTo>
                  <a:pt x="132587" y="4571"/>
                </a:lnTo>
                <a:lnTo>
                  <a:pt x="132587" y="1523"/>
                </a:lnTo>
                <a:lnTo>
                  <a:pt x="134112" y="0"/>
                </a:lnTo>
                <a:lnTo>
                  <a:pt x="144779" y="0"/>
                </a:lnTo>
                <a:lnTo>
                  <a:pt x="146304" y="1523"/>
                </a:lnTo>
                <a:lnTo>
                  <a:pt x="146304" y="4571"/>
                </a:lnTo>
                <a:lnTo>
                  <a:pt x="144779" y="6095"/>
                </a:lnTo>
                <a:close/>
              </a:path>
              <a:path w="3048000" h="6350">
                <a:moveTo>
                  <a:pt x="163067" y="6095"/>
                </a:moveTo>
                <a:lnTo>
                  <a:pt x="153923" y="6095"/>
                </a:lnTo>
                <a:lnTo>
                  <a:pt x="152400" y="4571"/>
                </a:lnTo>
                <a:lnTo>
                  <a:pt x="152400" y="1523"/>
                </a:lnTo>
                <a:lnTo>
                  <a:pt x="153923" y="0"/>
                </a:lnTo>
                <a:lnTo>
                  <a:pt x="163067" y="0"/>
                </a:lnTo>
                <a:lnTo>
                  <a:pt x="164591" y="1523"/>
                </a:lnTo>
                <a:lnTo>
                  <a:pt x="164591" y="4571"/>
                </a:lnTo>
                <a:lnTo>
                  <a:pt x="163067" y="6095"/>
                </a:lnTo>
                <a:close/>
              </a:path>
              <a:path w="3048000" h="6350">
                <a:moveTo>
                  <a:pt x="182879" y="6095"/>
                </a:moveTo>
                <a:lnTo>
                  <a:pt x="172212" y="6095"/>
                </a:lnTo>
                <a:lnTo>
                  <a:pt x="170687" y="4571"/>
                </a:lnTo>
                <a:lnTo>
                  <a:pt x="170687" y="1523"/>
                </a:lnTo>
                <a:lnTo>
                  <a:pt x="172212" y="0"/>
                </a:lnTo>
                <a:lnTo>
                  <a:pt x="182879" y="0"/>
                </a:lnTo>
                <a:lnTo>
                  <a:pt x="184404" y="1523"/>
                </a:lnTo>
                <a:lnTo>
                  <a:pt x="184404" y="4571"/>
                </a:lnTo>
                <a:lnTo>
                  <a:pt x="182879" y="6095"/>
                </a:lnTo>
                <a:close/>
              </a:path>
              <a:path w="3048000" h="6350">
                <a:moveTo>
                  <a:pt x="201167" y="6095"/>
                </a:moveTo>
                <a:lnTo>
                  <a:pt x="192023" y="6095"/>
                </a:lnTo>
                <a:lnTo>
                  <a:pt x="190500" y="4571"/>
                </a:lnTo>
                <a:lnTo>
                  <a:pt x="190500" y="1523"/>
                </a:lnTo>
                <a:lnTo>
                  <a:pt x="192023" y="0"/>
                </a:lnTo>
                <a:lnTo>
                  <a:pt x="201167" y="0"/>
                </a:lnTo>
                <a:lnTo>
                  <a:pt x="202691" y="1523"/>
                </a:lnTo>
                <a:lnTo>
                  <a:pt x="202691" y="4571"/>
                </a:lnTo>
                <a:lnTo>
                  <a:pt x="201167" y="6095"/>
                </a:lnTo>
                <a:close/>
              </a:path>
              <a:path w="3048000" h="6350">
                <a:moveTo>
                  <a:pt x="220979" y="6095"/>
                </a:moveTo>
                <a:lnTo>
                  <a:pt x="210312" y="6095"/>
                </a:lnTo>
                <a:lnTo>
                  <a:pt x="208787" y="4571"/>
                </a:lnTo>
                <a:lnTo>
                  <a:pt x="208787" y="1523"/>
                </a:lnTo>
                <a:lnTo>
                  <a:pt x="210312" y="0"/>
                </a:lnTo>
                <a:lnTo>
                  <a:pt x="220979" y="0"/>
                </a:lnTo>
                <a:lnTo>
                  <a:pt x="222504" y="1523"/>
                </a:lnTo>
                <a:lnTo>
                  <a:pt x="222504" y="4571"/>
                </a:lnTo>
                <a:lnTo>
                  <a:pt x="220979" y="6095"/>
                </a:lnTo>
                <a:close/>
              </a:path>
              <a:path w="3048000" h="6350">
                <a:moveTo>
                  <a:pt x="239267" y="6095"/>
                </a:moveTo>
                <a:lnTo>
                  <a:pt x="230123" y="6095"/>
                </a:lnTo>
                <a:lnTo>
                  <a:pt x="228600" y="4571"/>
                </a:lnTo>
                <a:lnTo>
                  <a:pt x="228600" y="1523"/>
                </a:lnTo>
                <a:lnTo>
                  <a:pt x="230123" y="0"/>
                </a:lnTo>
                <a:lnTo>
                  <a:pt x="239267" y="0"/>
                </a:lnTo>
                <a:lnTo>
                  <a:pt x="240791" y="1523"/>
                </a:lnTo>
                <a:lnTo>
                  <a:pt x="240791" y="4571"/>
                </a:lnTo>
                <a:lnTo>
                  <a:pt x="239267" y="6095"/>
                </a:lnTo>
                <a:close/>
              </a:path>
              <a:path w="3048000" h="6350">
                <a:moveTo>
                  <a:pt x="259079" y="6095"/>
                </a:moveTo>
                <a:lnTo>
                  <a:pt x="248412" y="6095"/>
                </a:lnTo>
                <a:lnTo>
                  <a:pt x="246887" y="4571"/>
                </a:lnTo>
                <a:lnTo>
                  <a:pt x="246887" y="1523"/>
                </a:lnTo>
                <a:lnTo>
                  <a:pt x="248412" y="0"/>
                </a:lnTo>
                <a:lnTo>
                  <a:pt x="259079" y="0"/>
                </a:lnTo>
                <a:lnTo>
                  <a:pt x="260604" y="1523"/>
                </a:lnTo>
                <a:lnTo>
                  <a:pt x="260604" y="4571"/>
                </a:lnTo>
                <a:lnTo>
                  <a:pt x="259079" y="6095"/>
                </a:lnTo>
                <a:close/>
              </a:path>
              <a:path w="3048000" h="6350">
                <a:moveTo>
                  <a:pt x="277367" y="6095"/>
                </a:moveTo>
                <a:lnTo>
                  <a:pt x="268223" y="6095"/>
                </a:lnTo>
                <a:lnTo>
                  <a:pt x="266700" y="4571"/>
                </a:lnTo>
                <a:lnTo>
                  <a:pt x="266700" y="1523"/>
                </a:lnTo>
                <a:lnTo>
                  <a:pt x="268223" y="0"/>
                </a:lnTo>
                <a:lnTo>
                  <a:pt x="277367" y="0"/>
                </a:lnTo>
                <a:lnTo>
                  <a:pt x="278891" y="1523"/>
                </a:lnTo>
                <a:lnTo>
                  <a:pt x="278891" y="4571"/>
                </a:lnTo>
                <a:lnTo>
                  <a:pt x="277367" y="6095"/>
                </a:lnTo>
                <a:close/>
              </a:path>
              <a:path w="3048000" h="6350">
                <a:moveTo>
                  <a:pt x="297179" y="6095"/>
                </a:moveTo>
                <a:lnTo>
                  <a:pt x="286512" y="6095"/>
                </a:lnTo>
                <a:lnTo>
                  <a:pt x="284987" y="4571"/>
                </a:lnTo>
                <a:lnTo>
                  <a:pt x="284987" y="1523"/>
                </a:lnTo>
                <a:lnTo>
                  <a:pt x="286512" y="0"/>
                </a:lnTo>
                <a:lnTo>
                  <a:pt x="297179" y="0"/>
                </a:lnTo>
                <a:lnTo>
                  <a:pt x="298704" y="1523"/>
                </a:lnTo>
                <a:lnTo>
                  <a:pt x="298704" y="4571"/>
                </a:lnTo>
                <a:lnTo>
                  <a:pt x="297179" y="6095"/>
                </a:lnTo>
                <a:close/>
              </a:path>
              <a:path w="3048000" h="6350">
                <a:moveTo>
                  <a:pt x="315467" y="6095"/>
                </a:moveTo>
                <a:lnTo>
                  <a:pt x="306323" y="6095"/>
                </a:lnTo>
                <a:lnTo>
                  <a:pt x="304800" y="4571"/>
                </a:lnTo>
                <a:lnTo>
                  <a:pt x="304800" y="1523"/>
                </a:lnTo>
                <a:lnTo>
                  <a:pt x="306323" y="0"/>
                </a:lnTo>
                <a:lnTo>
                  <a:pt x="315467" y="0"/>
                </a:lnTo>
                <a:lnTo>
                  <a:pt x="316991" y="1523"/>
                </a:lnTo>
                <a:lnTo>
                  <a:pt x="316991" y="4571"/>
                </a:lnTo>
                <a:lnTo>
                  <a:pt x="315467" y="6095"/>
                </a:lnTo>
                <a:close/>
              </a:path>
              <a:path w="3048000" h="6350">
                <a:moveTo>
                  <a:pt x="335279" y="6095"/>
                </a:moveTo>
                <a:lnTo>
                  <a:pt x="324612" y="6095"/>
                </a:lnTo>
                <a:lnTo>
                  <a:pt x="323087" y="4571"/>
                </a:lnTo>
                <a:lnTo>
                  <a:pt x="323087" y="1523"/>
                </a:lnTo>
                <a:lnTo>
                  <a:pt x="324612" y="0"/>
                </a:lnTo>
                <a:lnTo>
                  <a:pt x="335279" y="0"/>
                </a:lnTo>
                <a:lnTo>
                  <a:pt x="336804" y="1523"/>
                </a:lnTo>
                <a:lnTo>
                  <a:pt x="336804" y="4571"/>
                </a:lnTo>
                <a:lnTo>
                  <a:pt x="335279" y="6095"/>
                </a:lnTo>
                <a:close/>
              </a:path>
              <a:path w="3048000" h="6350">
                <a:moveTo>
                  <a:pt x="353567" y="6095"/>
                </a:moveTo>
                <a:lnTo>
                  <a:pt x="344423" y="6095"/>
                </a:lnTo>
                <a:lnTo>
                  <a:pt x="342900" y="4571"/>
                </a:lnTo>
                <a:lnTo>
                  <a:pt x="342900" y="1523"/>
                </a:lnTo>
                <a:lnTo>
                  <a:pt x="344423" y="0"/>
                </a:lnTo>
                <a:lnTo>
                  <a:pt x="353567" y="0"/>
                </a:lnTo>
                <a:lnTo>
                  <a:pt x="355092" y="1523"/>
                </a:lnTo>
                <a:lnTo>
                  <a:pt x="355092" y="4571"/>
                </a:lnTo>
                <a:lnTo>
                  <a:pt x="353567" y="6095"/>
                </a:lnTo>
                <a:close/>
              </a:path>
              <a:path w="3048000" h="6350">
                <a:moveTo>
                  <a:pt x="373379" y="6095"/>
                </a:moveTo>
                <a:lnTo>
                  <a:pt x="362712" y="6095"/>
                </a:lnTo>
                <a:lnTo>
                  <a:pt x="362712" y="0"/>
                </a:lnTo>
                <a:lnTo>
                  <a:pt x="373379" y="0"/>
                </a:lnTo>
                <a:lnTo>
                  <a:pt x="374904" y="1523"/>
                </a:lnTo>
                <a:lnTo>
                  <a:pt x="374904" y="4571"/>
                </a:lnTo>
                <a:lnTo>
                  <a:pt x="373379" y="6095"/>
                </a:lnTo>
                <a:close/>
              </a:path>
              <a:path w="3048000" h="6350">
                <a:moveTo>
                  <a:pt x="391667" y="6095"/>
                </a:moveTo>
                <a:lnTo>
                  <a:pt x="382523" y="6095"/>
                </a:lnTo>
                <a:lnTo>
                  <a:pt x="381000" y="4571"/>
                </a:lnTo>
                <a:lnTo>
                  <a:pt x="381000" y="1523"/>
                </a:lnTo>
                <a:lnTo>
                  <a:pt x="382523" y="0"/>
                </a:lnTo>
                <a:lnTo>
                  <a:pt x="391667" y="0"/>
                </a:lnTo>
                <a:lnTo>
                  <a:pt x="393192" y="1523"/>
                </a:lnTo>
                <a:lnTo>
                  <a:pt x="393192" y="4571"/>
                </a:lnTo>
                <a:lnTo>
                  <a:pt x="391667" y="6095"/>
                </a:lnTo>
                <a:close/>
              </a:path>
              <a:path w="3048000" h="6350">
                <a:moveTo>
                  <a:pt x="411479" y="6095"/>
                </a:moveTo>
                <a:lnTo>
                  <a:pt x="402335" y="6095"/>
                </a:lnTo>
                <a:lnTo>
                  <a:pt x="400812" y="4571"/>
                </a:lnTo>
                <a:lnTo>
                  <a:pt x="400812" y="1523"/>
                </a:lnTo>
                <a:lnTo>
                  <a:pt x="402335" y="0"/>
                </a:lnTo>
                <a:lnTo>
                  <a:pt x="411479" y="0"/>
                </a:lnTo>
                <a:lnTo>
                  <a:pt x="413004" y="1523"/>
                </a:lnTo>
                <a:lnTo>
                  <a:pt x="413004" y="4571"/>
                </a:lnTo>
                <a:lnTo>
                  <a:pt x="411479" y="6095"/>
                </a:lnTo>
                <a:close/>
              </a:path>
              <a:path w="3048000" h="6350">
                <a:moveTo>
                  <a:pt x="431292" y="6095"/>
                </a:moveTo>
                <a:lnTo>
                  <a:pt x="420623" y="6095"/>
                </a:lnTo>
                <a:lnTo>
                  <a:pt x="419100" y="4571"/>
                </a:lnTo>
                <a:lnTo>
                  <a:pt x="419100" y="1523"/>
                </a:lnTo>
                <a:lnTo>
                  <a:pt x="420623" y="0"/>
                </a:lnTo>
                <a:lnTo>
                  <a:pt x="431292" y="0"/>
                </a:lnTo>
                <a:lnTo>
                  <a:pt x="431292" y="6095"/>
                </a:lnTo>
                <a:close/>
              </a:path>
              <a:path w="3048000" h="6350">
                <a:moveTo>
                  <a:pt x="449579" y="6095"/>
                </a:moveTo>
                <a:lnTo>
                  <a:pt x="440435" y="6095"/>
                </a:lnTo>
                <a:lnTo>
                  <a:pt x="438912" y="4571"/>
                </a:lnTo>
                <a:lnTo>
                  <a:pt x="438912" y="1523"/>
                </a:lnTo>
                <a:lnTo>
                  <a:pt x="440435" y="0"/>
                </a:lnTo>
                <a:lnTo>
                  <a:pt x="449579" y="0"/>
                </a:lnTo>
                <a:lnTo>
                  <a:pt x="451104" y="1523"/>
                </a:lnTo>
                <a:lnTo>
                  <a:pt x="451104" y="4571"/>
                </a:lnTo>
                <a:lnTo>
                  <a:pt x="449579" y="6095"/>
                </a:lnTo>
                <a:close/>
              </a:path>
              <a:path w="3048000" h="6350">
                <a:moveTo>
                  <a:pt x="469392" y="6095"/>
                </a:moveTo>
                <a:lnTo>
                  <a:pt x="458723" y="6095"/>
                </a:lnTo>
                <a:lnTo>
                  <a:pt x="457200" y="4571"/>
                </a:lnTo>
                <a:lnTo>
                  <a:pt x="457200" y="1523"/>
                </a:lnTo>
                <a:lnTo>
                  <a:pt x="458723" y="0"/>
                </a:lnTo>
                <a:lnTo>
                  <a:pt x="469392" y="0"/>
                </a:lnTo>
                <a:lnTo>
                  <a:pt x="470916" y="1523"/>
                </a:lnTo>
                <a:lnTo>
                  <a:pt x="470916" y="4571"/>
                </a:lnTo>
                <a:lnTo>
                  <a:pt x="469392" y="6095"/>
                </a:lnTo>
                <a:close/>
              </a:path>
              <a:path w="3048000" h="6350">
                <a:moveTo>
                  <a:pt x="487679" y="6095"/>
                </a:moveTo>
                <a:lnTo>
                  <a:pt x="478535" y="6095"/>
                </a:lnTo>
                <a:lnTo>
                  <a:pt x="477012" y="4571"/>
                </a:lnTo>
                <a:lnTo>
                  <a:pt x="477012" y="1523"/>
                </a:lnTo>
                <a:lnTo>
                  <a:pt x="478535" y="0"/>
                </a:lnTo>
                <a:lnTo>
                  <a:pt x="487679" y="0"/>
                </a:lnTo>
                <a:lnTo>
                  <a:pt x="489204" y="1523"/>
                </a:lnTo>
                <a:lnTo>
                  <a:pt x="489204" y="4571"/>
                </a:lnTo>
                <a:lnTo>
                  <a:pt x="487679" y="6095"/>
                </a:lnTo>
                <a:close/>
              </a:path>
              <a:path w="3048000" h="6350">
                <a:moveTo>
                  <a:pt x="507491" y="6095"/>
                </a:moveTo>
                <a:lnTo>
                  <a:pt x="496823" y="6095"/>
                </a:lnTo>
                <a:lnTo>
                  <a:pt x="495300" y="4571"/>
                </a:lnTo>
                <a:lnTo>
                  <a:pt x="495300" y="1523"/>
                </a:lnTo>
                <a:lnTo>
                  <a:pt x="496823" y="0"/>
                </a:lnTo>
                <a:lnTo>
                  <a:pt x="507491" y="0"/>
                </a:lnTo>
                <a:lnTo>
                  <a:pt x="509015" y="1523"/>
                </a:lnTo>
                <a:lnTo>
                  <a:pt x="509015" y="4571"/>
                </a:lnTo>
                <a:lnTo>
                  <a:pt x="507491" y="6095"/>
                </a:lnTo>
                <a:close/>
              </a:path>
              <a:path w="3048000" h="6350">
                <a:moveTo>
                  <a:pt x="525779" y="6095"/>
                </a:moveTo>
                <a:lnTo>
                  <a:pt x="516636" y="6095"/>
                </a:lnTo>
                <a:lnTo>
                  <a:pt x="515112" y="4571"/>
                </a:lnTo>
                <a:lnTo>
                  <a:pt x="515112" y="1523"/>
                </a:lnTo>
                <a:lnTo>
                  <a:pt x="516636" y="0"/>
                </a:lnTo>
                <a:lnTo>
                  <a:pt x="525779" y="0"/>
                </a:lnTo>
                <a:lnTo>
                  <a:pt x="527304" y="1523"/>
                </a:lnTo>
                <a:lnTo>
                  <a:pt x="527304" y="4571"/>
                </a:lnTo>
                <a:lnTo>
                  <a:pt x="525779" y="6095"/>
                </a:lnTo>
                <a:close/>
              </a:path>
              <a:path w="3048000" h="6350">
                <a:moveTo>
                  <a:pt x="545591" y="6095"/>
                </a:moveTo>
                <a:lnTo>
                  <a:pt x="534923" y="6095"/>
                </a:lnTo>
                <a:lnTo>
                  <a:pt x="533399" y="4571"/>
                </a:lnTo>
                <a:lnTo>
                  <a:pt x="533399" y="1523"/>
                </a:lnTo>
                <a:lnTo>
                  <a:pt x="534923" y="0"/>
                </a:lnTo>
                <a:lnTo>
                  <a:pt x="545591" y="0"/>
                </a:lnTo>
                <a:lnTo>
                  <a:pt x="547115" y="1523"/>
                </a:lnTo>
                <a:lnTo>
                  <a:pt x="547115" y="4571"/>
                </a:lnTo>
                <a:lnTo>
                  <a:pt x="545591" y="6095"/>
                </a:lnTo>
                <a:close/>
              </a:path>
              <a:path w="3048000" h="6350">
                <a:moveTo>
                  <a:pt x="563879" y="6095"/>
                </a:moveTo>
                <a:lnTo>
                  <a:pt x="554736" y="6095"/>
                </a:lnTo>
                <a:lnTo>
                  <a:pt x="553212" y="4571"/>
                </a:lnTo>
                <a:lnTo>
                  <a:pt x="553212" y="1523"/>
                </a:lnTo>
                <a:lnTo>
                  <a:pt x="554736" y="0"/>
                </a:lnTo>
                <a:lnTo>
                  <a:pt x="563879" y="0"/>
                </a:lnTo>
                <a:lnTo>
                  <a:pt x="565404" y="1523"/>
                </a:lnTo>
                <a:lnTo>
                  <a:pt x="565404" y="4571"/>
                </a:lnTo>
                <a:lnTo>
                  <a:pt x="563879" y="6095"/>
                </a:lnTo>
                <a:close/>
              </a:path>
              <a:path w="3048000" h="6350">
                <a:moveTo>
                  <a:pt x="583691" y="6095"/>
                </a:moveTo>
                <a:lnTo>
                  <a:pt x="573023" y="6095"/>
                </a:lnTo>
                <a:lnTo>
                  <a:pt x="571499" y="4571"/>
                </a:lnTo>
                <a:lnTo>
                  <a:pt x="571499" y="1523"/>
                </a:lnTo>
                <a:lnTo>
                  <a:pt x="573023" y="0"/>
                </a:lnTo>
                <a:lnTo>
                  <a:pt x="583691" y="0"/>
                </a:lnTo>
                <a:lnTo>
                  <a:pt x="585215" y="1523"/>
                </a:lnTo>
                <a:lnTo>
                  <a:pt x="585215" y="4571"/>
                </a:lnTo>
                <a:lnTo>
                  <a:pt x="583691" y="6095"/>
                </a:lnTo>
                <a:close/>
              </a:path>
              <a:path w="3048000" h="6350">
                <a:moveTo>
                  <a:pt x="601979" y="6095"/>
                </a:moveTo>
                <a:lnTo>
                  <a:pt x="592836" y="6095"/>
                </a:lnTo>
                <a:lnTo>
                  <a:pt x="591312" y="4571"/>
                </a:lnTo>
                <a:lnTo>
                  <a:pt x="591312" y="1523"/>
                </a:lnTo>
                <a:lnTo>
                  <a:pt x="592836" y="0"/>
                </a:lnTo>
                <a:lnTo>
                  <a:pt x="601979" y="0"/>
                </a:lnTo>
                <a:lnTo>
                  <a:pt x="603504" y="1523"/>
                </a:lnTo>
                <a:lnTo>
                  <a:pt x="603504" y="4571"/>
                </a:lnTo>
                <a:lnTo>
                  <a:pt x="601979" y="6095"/>
                </a:lnTo>
                <a:close/>
              </a:path>
              <a:path w="3048000" h="6350">
                <a:moveTo>
                  <a:pt x="621791" y="6095"/>
                </a:moveTo>
                <a:lnTo>
                  <a:pt x="611123" y="6095"/>
                </a:lnTo>
                <a:lnTo>
                  <a:pt x="609599" y="4571"/>
                </a:lnTo>
                <a:lnTo>
                  <a:pt x="609599" y="1523"/>
                </a:lnTo>
                <a:lnTo>
                  <a:pt x="611123" y="0"/>
                </a:lnTo>
                <a:lnTo>
                  <a:pt x="621791" y="0"/>
                </a:lnTo>
                <a:lnTo>
                  <a:pt x="623315" y="1523"/>
                </a:lnTo>
                <a:lnTo>
                  <a:pt x="623315" y="4571"/>
                </a:lnTo>
                <a:lnTo>
                  <a:pt x="621791" y="6095"/>
                </a:lnTo>
                <a:close/>
              </a:path>
              <a:path w="3048000" h="6350">
                <a:moveTo>
                  <a:pt x="640079" y="6095"/>
                </a:moveTo>
                <a:lnTo>
                  <a:pt x="630936" y="6095"/>
                </a:lnTo>
                <a:lnTo>
                  <a:pt x="629412" y="4571"/>
                </a:lnTo>
                <a:lnTo>
                  <a:pt x="629412" y="1523"/>
                </a:lnTo>
                <a:lnTo>
                  <a:pt x="630936" y="0"/>
                </a:lnTo>
                <a:lnTo>
                  <a:pt x="640079" y="0"/>
                </a:lnTo>
                <a:lnTo>
                  <a:pt x="641604" y="1523"/>
                </a:lnTo>
                <a:lnTo>
                  <a:pt x="641604" y="4571"/>
                </a:lnTo>
                <a:lnTo>
                  <a:pt x="640079" y="6095"/>
                </a:lnTo>
                <a:close/>
              </a:path>
              <a:path w="3048000" h="6350">
                <a:moveTo>
                  <a:pt x="659891" y="6095"/>
                </a:moveTo>
                <a:lnTo>
                  <a:pt x="649223" y="6095"/>
                </a:lnTo>
                <a:lnTo>
                  <a:pt x="647699" y="4571"/>
                </a:lnTo>
                <a:lnTo>
                  <a:pt x="647699" y="1523"/>
                </a:lnTo>
                <a:lnTo>
                  <a:pt x="649223" y="0"/>
                </a:lnTo>
                <a:lnTo>
                  <a:pt x="659891" y="0"/>
                </a:lnTo>
                <a:lnTo>
                  <a:pt x="661415" y="1523"/>
                </a:lnTo>
                <a:lnTo>
                  <a:pt x="661415" y="4571"/>
                </a:lnTo>
                <a:lnTo>
                  <a:pt x="659891" y="6095"/>
                </a:lnTo>
                <a:close/>
              </a:path>
              <a:path w="3048000" h="6350">
                <a:moveTo>
                  <a:pt x="678179" y="6095"/>
                </a:moveTo>
                <a:lnTo>
                  <a:pt x="669036" y="6095"/>
                </a:lnTo>
                <a:lnTo>
                  <a:pt x="667512" y="4571"/>
                </a:lnTo>
                <a:lnTo>
                  <a:pt x="667512" y="1523"/>
                </a:lnTo>
                <a:lnTo>
                  <a:pt x="669036" y="0"/>
                </a:lnTo>
                <a:lnTo>
                  <a:pt x="678179" y="0"/>
                </a:lnTo>
                <a:lnTo>
                  <a:pt x="679704" y="1523"/>
                </a:lnTo>
                <a:lnTo>
                  <a:pt x="679704" y="4571"/>
                </a:lnTo>
                <a:lnTo>
                  <a:pt x="678179" y="6095"/>
                </a:lnTo>
                <a:close/>
              </a:path>
              <a:path w="3048000" h="6350">
                <a:moveTo>
                  <a:pt x="697991" y="6095"/>
                </a:moveTo>
                <a:lnTo>
                  <a:pt x="687323" y="6095"/>
                </a:lnTo>
                <a:lnTo>
                  <a:pt x="687323" y="0"/>
                </a:lnTo>
                <a:lnTo>
                  <a:pt x="697991" y="0"/>
                </a:lnTo>
                <a:lnTo>
                  <a:pt x="699515" y="1523"/>
                </a:lnTo>
                <a:lnTo>
                  <a:pt x="699515" y="4571"/>
                </a:lnTo>
                <a:lnTo>
                  <a:pt x="697991" y="6095"/>
                </a:lnTo>
                <a:close/>
              </a:path>
              <a:path w="3048000" h="6350">
                <a:moveTo>
                  <a:pt x="716279" y="6095"/>
                </a:moveTo>
                <a:lnTo>
                  <a:pt x="707136" y="6095"/>
                </a:lnTo>
                <a:lnTo>
                  <a:pt x="705612" y="4571"/>
                </a:lnTo>
                <a:lnTo>
                  <a:pt x="705612" y="1523"/>
                </a:lnTo>
                <a:lnTo>
                  <a:pt x="707136" y="0"/>
                </a:lnTo>
                <a:lnTo>
                  <a:pt x="716279" y="0"/>
                </a:lnTo>
                <a:lnTo>
                  <a:pt x="717804" y="1523"/>
                </a:lnTo>
                <a:lnTo>
                  <a:pt x="717804" y="4571"/>
                </a:lnTo>
                <a:lnTo>
                  <a:pt x="716279" y="6095"/>
                </a:lnTo>
                <a:close/>
              </a:path>
              <a:path w="3048000" h="6350">
                <a:moveTo>
                  <a:pt x="736091" y="6095"/>
                </a:moveTo>
                <a:lnTo>
                  <a:pt x="725423" y="6095"/>
                </a:lnTo>
                <a:lnTo>
                  <a:pt x="725423" y="0"/>
                </a:lnTo>
                <a:lnTo>
                  <a:pt x="736091" y="0"/>
                </a:lnTo>
                <a:lnTo>
                  <a:pt x="737615" y="1523"/>
                </a:lnTo>
                <a:lnTo>
                  <a:pt x="737615" y="4571"/>
                </a:lnTo>
                <a:lnTo>
                  <a:pt x="736091" y="6095"/>
                </a:lnTo>
                <a:close/>
              </a:path>
              <a:path w="3048000" h="6350">
                <a:moveTo>
                  <a:pt x="755904" y="6095"/>
                </a:moveTo>
                <a:lnTo>
                  <a:pt x="745236" y="6095"/>
                </a:lnTo>
                <a:lnTo>
                  <a:pt x="743712" y="4571"/>
                </a:lnTo>
                <a:lnTo>
                  <a:pt x="743712" y="1523"/>
                </a:lnTo>
                <a:lnTo>
                  <a:pt x="745236" y="0"/>
                </a:lnTo>
                <a:lnTo>
                  <a:pt x="755904" y="0"/>
                </a:lnTo>
                <a:lnTo>
                  <a:pt x="755904" y="6095"/>
                </a:lnTo>
                <a:close/>
              </a:path>
              <a:path w="3048000" h="6350">
                <a:moveTo>
                  <a:pt x="774191" y="6095"/>
                </a:moveTo>
                <a:lnTo>
                  <a:pt x="765047" y="6095"/>
                </a:lnTo>
                <a:lnTo>
                  <a:pt x="763523" y="4571"/>
                </a:lnTo>
                <a:lnTo>
                  <a:pt x="763523" y="1523"/>
                </a:lnTo>
                <a:lnTo>
                  <a:pt x="765047" y="0"/>
                </a:lnTo>
                <a:lnTo>
                  <a:pt x="774191" y="0"/>
                </a:lnTo>
                <a:lnTo>
                  <a:pt x="775715" y="1523"/>
                </a:lnTo>
                <a:lnTo>
                  <a:pt x="775715" y="4571"/>
                </a:lnTo>
                <a:lnTo>
                  <a:pt x="774191" y="6095"/>
                </a:lnTo>
                <a:close/>
              </a:path>
              <a:path w="3048000" h="6350">
                <a:moveTo>
                  <a:pt x="794004" y="6095"/>
                </a:moveTo>
                <a:lnTo>
                  <a:pt x="783336" y="6095"/>
                </a:lnTo>
                <a:lnTo>
                  <a:pt x="781812" y="4571"/>
                </a:lnTo>
                <a:lnTo>
                  <a:pt x="781812" y="1523"/>
                </a:lnTo>
                <a:lnTo>
                  <a:pt x="783336" y="0"/>
                </a:lnTo>
                <a:lnTo>
                  <a:pt x="794004" y="0"/>
                </a:lnTo>
                <a:lnTo>
                  <a:pt x="794004" y="6095"/>
                </a:lnTo>
                <a:close/>
              </a:path>
              <a:path w="3048000" h="6350">
                <a:moveTo>
                  <a:pt x="812291" y="6095"/>
                </a:moveTo>
                <a:lnTo>
                  <a:pt x="803147" y="6095"/>
                </a:lnTo>
                <a:lnTo>
                  <a:pt x="801623" y="4571"/>
                </a:lnTo>
                <a:lnTo>
                  <a:pt x="801623" y="1523"/>
                </a:lnTo>
                <a:lnTo>
                  <a:pt x="803147" y="0"/>
                </a:lnTo>
                <a:lnTo>
                  <a:pt x="812291" y="0"/>
                </a:lnTo>
                <a:lnTo>
                  <a:pt x="813815" y="1523"/>
                </a:lnTo>
                <a:lnTo>
                  <a:pt x="813815" y="4571"/>
                </a:lnTo>
                <a:lnTo>
                  <a:pt x="812291" y="6095"/>
                </a:lnTo>
                <a:close/>
              </a:path>
              <a:path w="3048000" h="6350">
                <a:moveTo>
                  <a:pt x="832104" y="6095"/>
                </a:moveTo>
                <a:lnTo>
                  <a:pt x="821436" y="6095"/>
                </a:lnTo>
                <a:lnTo>
                  <a:pt x="819912" y="4571"/>
                </a:lnTo>
                <a:lnTo>
                  <a:pt x="819912" y="1523"/>
                </a:lnTo>
                <a:lnTo>
                  <a:pt x="821436" y="0"/>
                </a:lnTo>
                <a:lnTo>
                  <a:pt x="832104" y="0"/>
                </a:lnTo>
                <a:lnTo>
                  <a:pt x="833628" y="1523"/>
                </a:lnTo>
                <a:lnTo>
                  <a:pt x="833628" y="4571"/>
                </a:lnTo>
                <a:lnTo>
                  <a:pt x="832104" y="6095"/>
                </a:lnTo>
                <a:close/>
              </a:path>
              <a:path w="3048000" h="6350">
                <a:moveTo>
                  <a:pt x="850391" y="6095"/>
                </a:moveTo>
                <a:lnTo>
                  <a:pt x="841247" y="6095"/>
                </a:lnTo>
                <a:lnTo>
                  <a:pt x="839723" y="4571"/>
                </a:lnTo>
                <a:lnTo>
                  <a:pt x="839723" y="1523"/>
                </a:lnTo>
                <a:lnTo>
                  <a:pt x="841247" y="0"/>
                </a:lnTo>
                <a:lnTo>
                  <a:pt x="850391" y="0"/>
                </a:lnTo>
                <a:lnTo>
                  <a:pt x="851915" y="1523"/>
                </a:lnTo>
                <a:lnTo>
                  <a:pt x="851915" y="4571"/>
                </a:lnTo>
                <a:lnTo>
                  <a:pt x="850391" y="6095"/>
                </a:lnTo>
                <a:close/>
              </a:path>
              <a:path w="3048000" h="6350">
                <a:moveTo>
                  <a:pt x="870204" y="6095"/>
                </a:moveTo>
                <a:lnTo>
                  <a:pt x="859536" y="6095"/>
                </a:lnTo>
                <a:lnTo>
                  <a:pt x="858012" y="4571"/>
                </a:lnTo>
                <a:lnTo>
                  <a:pt x="858012" y="1523"/>
                </a:lnTo>
                <a:lnTo>
                  <a:pt x="859536" y="0"/>
                </a:lnTo>
                <a:lnTo>
                  <a:pt x="870204" y="0"/>
                </a:lnTo>
                <a:lnTo>
                  <a:pt x="871728" y="1523"/>
                </a:lnTo>
                <a:lnTo>
                  <a:pt x="871728" y="4571"/>
                </a:lnTo>
                <a:lnTo>
                  <a:pt x="870204" y="6095"/>
                </a:lnTo>
                <a:close/>
              </a:path>
              <a:path w="3048000" h="6350">
                <a:moveTo>
                  <a:pt x="888491" y="6095"/>
                </a:moveTo>
                <a:lnTo>
                  <a:pt x="879347" y="6095"/>
                </a:lnTo>
                <a:lnTo>
                  <a:pt x="877823" y="4571"/>
                </a:lnTo>
                <a:lnTo>
                  <a:pt x="877823" y="1523"/>
                </a:lnTo>
                <a:lnTo>
                  <a:pt x="879347" y="0"/>
                </a:lnTo>
                <a:lnTo>
                  <a:pt x="888491" y="0"/>
                </a:lnTo>
                <a:lnTo>
                  <a:pt x="890015" y="1523"/>
                </a:lnTo>
                <a:lnTo>
                  <a:pt x="890015" y="4571"/>
                </a:lnTo>
                <a:lnTo>
                  <a:pt x="888491" y="6095"/>
                </a:lnTo>
                <a:close/>
              </a:path>
              <a:path w="3048000" h="6350">
                <a:moveTo>
                  <a:pt x="908304" y="6095"/>
                </a:moveTo>
                <a:lnTo>
                  <a:pt x="897636" y="6095"/>
                </a:lnTo>
                <a:lnTo>
                  <a:pt x="896112" y="4571"/>
                </a:lnTo>
                <a:lnTo>
                  <a:pt x="896112" y="1523"/>
                </a:lnTo>
                <a:lnTo>
                  <a:pt x="897636" y="0"/>
                </a:lnTo>
                <a:lnTo>
                  <a:pt x="908304" y="0"/>
                </a:lnTo>
                <a:lnTo>
                  <a:pt x="909828" y="1523"/>
                </a:lnTo>
                <a:lnTo>
                  <a:pt x="909828" y="4571"/>
                </a:lnTo>
                <a:lnTo>
                  <a:pt x="908304" y="6095"/>
                </a:lnTo>
                <a:close/>
              </a:path>
              <a:path w="3048000" h="6350">
                <a:moveTo>
                  <a:pt x="926591" y="6095"/>
                </a:moveTo>
                <a:lnTo>
                  <a:pt x="917447" y="6095"/>
                </a:lnTo>
                <a:lnTo>
                  <a:pt x="915923" y="4571"/>
                </a:lnTo>
                <a:lnTo>
                  <a:pt x="915923" y="1523"/>
                </a:lnTo>
                <a:lnTo>
                  <a:pt x="917447" y="0"/>
                </a:lnTo>
                <a:lnTo>
                  <a:pt x="926591" y="0"/>
                </a:lnTo>
                <a:lnTo>
                  <a:pt x="928115" y="1523"/>
                </a:lnTo>
                <a:lnTo>
                  <a:pt x="928115" y="4571"/>
                </a:lnTo>
                <a:lnTo>
                  <a:pt x="926591" y="6095"/>
                </a:lnTo>
                <a:close/>
              </a:path>
              <a:path w="3048000" h="6350">
                <a:moveTo>
                  <a:pt x="946404" y="6095"/>
                </a:moveTo>
                <a:lnTo>
                  <a:pt x="935736" y="6095"/>
                </a:lnTo>
                <a:lnTo>
                  <a:pt x="934212" y="4571"/>
                </a:lnTo>
                <a:lnTo>
                  <a:pt x="934212" y="1523"/>
                </a:lnTo>
                <a:lnTo>
                  <a:pt x="935736" y="0"/>
                </a:lnTo>
                <a:lnTo>
                  <a:pt x="946404" y="0"/>
                </a:lnTo>
                <a:lnTo>
                  <a:pt x="947928" y="1523"/>
                </a:lnTo>
                <a:lnTo>
                  <a:pt x="947928" y="4571"/>
                </a:lnTo>
                <a:lnTo>
                  <a:pt x="946404" y="6095"/>
                </a:lnTo>
                <a:close/>
              </a:path>
              <a:path w="3048000" h="6350">
                <a:moveTo>
                  <a:pt x="964691" y="6095"/>
                </a:moveTo>
                <a:lnTo>
                  <a:pt x="955547" y="6095"/>
                </a:lnTo>
                <a:lnTo>
                  <a:pt x="954023" y="4571"/>
                </a:lnTo>
                <a:lnTo>
                  <a:pt x="954023" y="1523"/>
                </a:lnTo>
                <a:lnTo>
                  <a:pt x="955547" y="0"/>
                </a:lnTo>
                <a:lnTo>
                  <a:pt x="964691" y="0"/>
                </a:lnTo>
                <a:lnTo>
                  <a:pt x="966215" y="1523"/>
                </a:lnTo>
                <a:lnTo>
                  <a:pt x="966215" y="4571"/>
                </a:lnTo>
                <a:lnTo>
                  <a:pt x="964691" y="6095"/>
                </a:lnTo>
                <a:close/>
              </a:path>
              <a:path w="3048000" h="6350">
                <a:moveTo>
                  <a:pt x="984504" y="6095"/>
                </a:moveTo>
                <a:lnTo>
                  <a:pt x="973836" y="6095"/>
                </a:lnTo>
                <a:lnTo>
                  <a:pt x="972312" y="4571"/>
                </a:lnTo>
                <a:lnTo>
                  <a:pt x="972312" y="1523"/>
                </a:lnTo>
                <a:lnTo>
                  <a:pt x="973836" y="0"/>
                </a:lnTo>
                <a:lnTo>
                  <a:pt x="984504" y="0"/>
                </a:lnTo>
                <a:lnTo>
                  <a:pt x="986028" y="1523"/>
                </a:lnTo>
                <a:lnTo>
                  <a:pt x="986028" y="4571"/>
                </a:lnTo>
                <a:lnTo>
                  <a:pt x="984504" y="6095"/>
                </a:lnTo>
                <a:close/>
              </a:path>
              <a:path w="3048000" h="6350">
                <a:moveTo>
                  <a:pt x="1002791" y="6095"/>
                </a:moveTo>
                <a:lnTo>
                  <a:pt x="993647" y="6095"/>
                </a:lnTo>
                <a:lnTo>
                  <a:pt x="992123" y="4571"/>
                </a:lnTo>
                <a:lnTo>
                  <a:pt x="992123" y="1523"/>
                </a:lnTo>
                <a:lnTo>
                  <a:pt x="993647" y="0"/>
                </a:lnTo>
                <a:lnTo>
                  <a:pt x="1002791" y="0"/>
                </a:lnTo>
                <a:lnTo>
                  <a:pt x="1004315" y="1523"/>
                </a:lnTo>
                <a:lnTo>
                  <a:pt x="1004315" y="4571"/>
                </a:lnTo>
                <a:lnTo>
                  <a:pt x="1002791" y="6095"/>
                </a:lnTo>
                <a:close/>
              </a:path>
              <a:path w="3048000" h="6350">
                <a:moveTo>
                  <a:pt x="1022604" y="6095"/>
                </a:moveTo>
                <a:lnTo>
                  <a:pt x="1011936" y="6095"/>
                </a:lnTo>
                <a:lnTo>
                  <a:pt x="1010412" y="4571"/>
                </a:lnTo>
                <a:lnTo>
                  <a:pt x="1010412" y="1523"/>
                </a:lnTo>
                <a:lnTo>
                  <a:pt x="1011936" y="0"/>
                </a:lnTo>
                <a:lnTo>
                  <a:pt x="1022604" y="0"/>
                </a:lnTo>
                <a:lnTo>
                  <a:pt x="1024128" y="1523"/>
                </a:lnTo>
                <a:lnTo>
                  <a:pt x="1024128" y="4571"/>
                </a:lnTo>
                <a:lnTo>
                  <a:pt x="1022604" y="6095"/>
                </a:lnTo>
                <a:close/>
              </a:path>
              <a:path w="3048000" h="6350">
                <a:moveTo>
                  <a:pt x="1040891" y="6095"/>
                </a:moveTo>
                <a:lnTo>
                  <a:pt x="1031747" y="6095"/>
                </a:lnTo>
                <a:lnTo>
                  <a:pt x="1030223" y="4571"/>
                </a:lnTo>
                <a:lnTo>
                  <a:pt x="1030223" y="1523"/>
                </a:lnTo>
                <a:lnTo>
                  <a:pt x="1031747" y="0"/>
                </a:lnTo>
                <a:lnTo>
                  <a:pt x="1040891" y="0"/>
                </a:lnTo>
                <a:lnTo>
                  <a:pt x="1042415" y="1523"/>
                </a:lnTo>
                <a:lnTo>
                  <a:pt x="1042415" y="4571"/>
                </a:lnTo>
                <a:lnTo>
                  <a:pt x="1040891" y="6095"/>
                </a:lnTo>
                <a:close/>
              </a:path>
              <a:path w="3048000" h="6350">
                <a:moveTo>
                  <a:pt x="1060704" y="6095"/>
                </a:moveTo>
                <a:lnTo>
                  <a:pt x="1050036" y="6095"/>
                </a:lnTo>
                <a:lnTo>
                  <a:pt x="1050036" y="0"/>
                </a:lnTo>
                <a:lnTo>
                  <a:pt x="1060704" y="0"/>
                </a:lnTo>
                <a:lnTo>
                  <a:pt x="1062228" y="1523"/>
                </a:lnTo>
                <a:lnTo>
                  <a:pt x="1062228" y="4571"/>
                </a:lnTo>
                <a:lnTo>
                  <a:pt x="1060704" y="6095"/>
                </a:lnTo>
                <a:close/>
              </a:path>
              <a:path w="3048000" h="6350">
                <a:moveTo>
                  <a:pt x="1078991" y="6095"/>
                </a:moveTo>
                <a:lnTo>
                  <a:pt x="1069847" y="6095"/>
                </a:lnTo>
                <a:lnTo>
                  <a:pt x="1068323" y="4571"/>
                </a:lnTo>
                <a:lnTo>
                  <a:pt x="1068323" y="1523"/>
                </a:lnTo>
                <a:lnTo>
                  <a:pt x="1069847" y="0"/>
                </a:lnTo>
                <a:lnTo>
                  <a:pt x="1078991" y="0"/>
                </a:lnTo>
                <a:lnTo>
                  <a:pt x="1080515" y="1523"/>
                </a:lnTo>
                <a:lnTo>
                  <a:pt x="1080515" y="4571"/>
                </a:lnTo>
                <a:lnTo>
                  <a:pt x="1078991" y="6095"/>
                </a:lnTo>
                <a:close/>
              </a:path>
              <a:path w="3048000" h="6350">
                <a:moveTo>
                  <a:pt x="1098804" y="6095"/>
                </a:moveTo>
                <a:lnTo>
                  <a:pt x="1089660" y="6095"/>
                </a:lnTo>
                <a:lnTo>
                  <a:pt x="1088136" y="4571"/>
                </a:lnTo>
                <a:lnTo>
                  <a:pt x="1088136" y="1523"/>
                </a:lnTo>
                <a:lnTo>
                  <a:pt x="1089660" y="0"/>
                </a:lnTo>
                <a:lnTo>
                  <a:pt x="1098804" y="0"/>
                </a:lnTo>
                <a:lnTo>
                  <a:pt x="1100328" y="1523"/>
                </a:lnTo>
                <a:lnTo>
                  <a:pt x="1100328" y="4571"/>
                </a:lnTo>
                <a:lnTo>
                  <a:pt x="1098804" y="6095"/>
                </a:lnTo>
                <a:close/>
              </a:path>
              <a:path w="3048000" h="6350">
                <a:moveTo>
                  <a:pt x="1118615" y="6095"/>
                </a:moveTo>
                <a:lnTo>
                  <a:pt x="1107947" y="6095"/>
                </a:lnTo>
                <a:lnTo>
                  <a:pt x="1106423" y="4571"/>
                </a:lnTo>
                <a:lnTo>
                  <a:pt x="1106423" y="1523"/>
                </a:lnTo>
                <a:lnTo>
                  <a:pt x="1107947" y="0"/>
                </a:lnTo>
                <a:lnTo>
                  <a:pt x="1118615" y="0"/>
                </a:lnTo>
                <a:lnTo>
                  <a:pt x="1118615" y="6095"/>
                </a:lnTo>
                <a:close/>
              </a:path>
              <a:path w="3048000" h="6350">
                <a:moveTo>
                  <a:pt x="1136904" y="6095"/>
                </a:moveTo>
                <a:lnTo>
                  <a:pt x="1127760" y="6095"/>
                </a:lnTo>
                <a:lnTo>
                  <a:pt x="1126236" y="4571"/>
                </a:lnTo>
                <a:lnTo>
                  <a:pt x="1126236" y="1523"/>
                </a:lnTo>
                <a:lnTo>
                  <a:pt x="1127760" y="0"/>
                </a:lnTo>
                <a:lnTo>
                  <a:pt x="1136904" y="0"/>
                </a:lnTo>
                <a:lnTo>
                  <a:pt x="1138428" y="1523"/>
                </a:lnTo>
                <a:lnTo>
                  <a:pt x="1138428" y="4571"/>
                </a:lnTo>
                <a:lnTo>
                  <a:pt x="1136904" y="6095"/>
                </a:lnTo>
                <a:close/>
              </a:path>
              <a:path w="3048000" h="6350">
                <a:moveTo>
                  <a:pt x="1156715" y="6095"/>
                </a:moveTo>
                <a:lnTo>
                  <a:pt x="1146047" y="6095"/>
                </a:lnTo>
                <a:lnTo>
                  <a:pt x="1144523" y="4571"/>
                </a:lnTo>
                <a:lnTo>
                  <a:pt x="1144523" y="1523"/>
                </a:lnTo>
                <a:lnTo>
                  <a:pt x="1146047" y="0"/>
                </a:lnTo>
                <a:lnTo>
                  <a:pt x="1156715" y="0"/>
                </a:lnTo>
                <a:lnTo>
                  <a:pt x="1158239" y="1523"/>
                </a:lnTo>
                <a:lnTo>
                  <a:pt x="1158239" y="4571"/>
                </a:lnTo>
                <a:lnTo>
                  <a:pt x="1156715" y="6095"/>
                </a:lnTo>
                <a:close/>
              </a:path>
              <a:path w="3048000" h="6350">
                <a:moveTo>
                  <a:pt x="1175004" y="6095"/>
                </a:moveTo>
                <a:lnTo>
                  <a:pt x="1165860" y="6095"/>
                </a:lnTo>
                <a:lnTo>
                  <a:pt x="1164336" y="4571"/>
                </a:lnTo>
                <a:lnTo>
                  <a:pt x="1164336" y="1523"/>
                </a:lnTo>
                <a:lnTo>
                  <a:pt x="1165860" y="0"/>
                </a:lnTo>
                <a:lnTo>
                  <a:pt x="1175004" y="0"/>
                </a:lnTo>
                <a:lnTo>
                  <a:pt x="1176528" y="1523"/>
                </a:lnTo>
                <a:lnTo>
                  <a:pt x="1176528" y="4571"/>
                </a:lnTo>
                <a:lnTo>
                  <a:pt x="1175004" y="6095"/>
                </a:lnTo>
                <a:close/>
              </a:path>
              <a:path w="3048000" h="6350">
                <a:moveTo>
                  <a:pt x="1194815" y="6095"/>
                </a:moveTo>
                <a:lnTo>
                  <a:pt x="1184147" y="6095"/>
                </a:lnTo>
                <a:lnTo>
                  <a:pt x="1182623" y="4571"/>
                </a:lnTo>
                <a:lnTo>
                  <a:pt x="1182623" y="1523"/>
                </a:lnTo>
                <a:lnTo>
                  <a:pt x="1184147" y="0"/>
                </a:lnTo>
                <a:lnTo>
                  <a:pt x="1194815" y="0"/>
                </a:lnTo>
                <a:lnTo>
                  <a:pt x="1196339" y="1523"/>
                </a:lnTo>
                <a:lnTo>
                  <a:pt x="1196339" y="4571"/>
                </a:lnTo>
                <a:lnTo>
                  <a:pt x="1194815" y="6095"/>
                </a:lnTo>
                <a:close/>
              </a:path>
              <a:path w="3048000" h="6350">
                <a:moveTo>
                  <a:pt x="1213104" y="6095"/>
                </a:moveTo>
                <a:lnTo>
                  <a:pt x="1203960" y="6095"/>
                </a:lnTo>
                <a:lnTo>
                  <a:pt x="1202436" y="4571"/>
                </a:lnTo>
                <a:lnTo>
                  <a:pt x="1202436" y="1523"/>
                </a:lnTo>
                <a:lnTo>
                  <a:pt x="1203960" y="0"/>
                </a:lnTo>
                <a:lnTo>
                  <a:pt x="1213104" y="0"/>
                </a:lnTo>
                <a:lnTo>
                  <a:pt x="1214628" y="1523"/>
                </a:lnTo>
                <a:lnTo>
                  <a:pt x="1214628" y="4571"/>
                </a:lnTo>
                <a:lnTo>
                  <a:pt x="1213104" y="6095"/>
                </a:lnTo>
                <a:close/>
              </a:path>
              <a:path w="3048000" h="6350">
                <a:moveTo>
                  <a:pt x="1232915" y="6095"/>
                </a:moveTo>
                <a:lnTo>
                  <a:pt x="1222247" y="6095"/>
                </a:lnTo>
                <a:lnTo>
                  <a:pt x="1220723" y="4571"/>
                </a:lnTo>
                <a:lnTo>
                  <a:pt x="1220723" y="1523"/>
                </a:lnTo>
                <a:lnTo>
                  <a:pt x="1222247" y="0"/>
                </a:lnTo>
                <a:lnTo>
                  <a:pt x="1232915" y="0"/>
                </a:lnTo>
                <a:lnTo>
                  <a:pt x="1234439" y="1523"/>
                </a:lnTo>
                <a:lnTo>
                  <a:pt x="1234439" y="4571"/>
                </a:lnTo>
                <a:lnTo>
                  <a:pt x="1232915" y="6095"/>
                </a:lnTo>
                <a:close/>
              </a:path>
              <a:path w="3048000" h="6350">
                <a:moveTo>
                  <a:pt x="1251204" y="6095"/>
                </a:moveTo>
                <a:lnTo>
                  <a:pt x="1242060" y="6095"/>
                </a:lnTo>
                <a:lnTo>
                  <a:pt x="1240536" y="4571"/>
                </a:lnTo>
                <a:lnTo>
                  <a:pt x="1240536" y="1523"/>
                </a:lnTo>
                <a:lnTo>
                  <a:pt x="1242060" y="0"/>
                </a:lnTo>
                <a:lnTo>
                  <a:pt x="1251204" y="0"/>
                </a:lnTo>
                <a:lnTo>
                  <a:pt x="1252728" y="1523"/>
                </a:lnTo>
                <a:lnTo>
                  <a:pt x="1252728" y="4571"/>
                </a:lnTo>
                <a:lnTo>
                  <a:pt x="1251204" y="6095"/>
                </a:lnTo>
                <a:close/>
              </a:path>
              <a:path w="3048000" h="6350">
                <a:moveTo>
                  <a:pt x="1271015" y="6095"/>
                </a:moveTo>
                <a:lnTo>
                  <a:pt x="1260347" y="6095"/>
                </a:lnTo>
                <a:lnTo>
                  <a:pt x="1258823" y="4571"/>
                </a:lnTo>
                <a:lnTo>
                  <a:pt x="1258823" y="1523"/>
                </a:lnTo>
                <a:lnTo>
                  <a:pt x="1260347" y="0"/>
                </a:lnTo>
                <a:lnTo>
                  <a:pt x="1271015" y="0"/>
                </a:lnTo>
                <a:lnTo>
                  <a:pt x="1272539" y="1523"/>
                </a:lnTo>
                <a:lnTo>
                  <a:pt x="1272539" y="4571"/>
                </a:lnTo>
                <a:lnTo>
                  <a:pt x="1271015" y="6095"/>
                </a:lnTo>
                <a:close/>
              </a:path>
              <a:path w="3048000" h="6350">
                <a:moveTo>
                  <a:pt x="1289304" y="6095"/>
                </a:moveTo>
                <a:lnTo>
                  <a:pt x="1280160" y="6095"/>
                </a:lnTo>
                <a:lnTo>
                  <a:pt x="1278636" y="4571"/>
                </a:lnTo>
                <a:lnTo>
                  <a:pt x="1278636" y="1523"/>
                </a:lnTo>
                <a:lnTo>
                  <a:pt x="1280160" y="0"/>
                </a:lnTo>
                <a:lnTo>
                  <a:pt x="1289304" y="0"/>
                </a:lnTo>
                <a:lnTo>
                  <a:pt x="1290828" y="1523"/>
                </a:lnTo>
                <a:lnTo>
                  <a:pt x="1290828" y="4571"/>
                </a:lnTo>
                <a:lnTo>
                  <a:pt x="1289304" y="6095"/>
                </a:lnTo>
                <a:close/>
              </a:path>
              <a:path w="3048000" h="6350">
                <a:moveTo>
                  <a:pt x="1309115" y="6095"/>
                </a:moveTo>
                <a:lnTo>
                  <a:pt x="1298447" y="6095"/>
                </a:lnTo>
                <a:lnTo>
                  <a:pt x="1296923" y="4571"/>
                </a:lnTo>
                <a:lnTo>
                  <a:pt x="1296923" y="1523"/>
                </a:lnTo>
                <a:lnTo>
                  <a:pt x="1298447" y="0"/>
                </a:lnTo>
                <a:lnTo>
                  <a:pt x="1309115" y="0"/>
                </a:lnTo>
                <a:lnTo>
                  <a:pt x="1310639" y="1523"/>
                </a:lnTo>
                <a:lnTo>
                  <a:pt x="1310639" y="4571"/>
                </a:lnTo>
                <a:lnTo>
                  <a:pt x="1309115" y="6095"/>
                </a:lnTo>
                <a:close/>
              </a:path>
              <a:path w="3048000" h="6350">
                <a:moveTo>
                  <a:pt x="1327404" y="6095"/>
                </a:moveTo>
                <a:lnTo>
                  <a:pt x="1318260" y="6095"/>
                </a:lnTo>
                <a:lnTo>
                  <a:pt x="1316736" y="4571"/>
                </a:lnTo>
                <a:lnTo>
                  <a:pt x="1316736" y="1523"/>
                </a:lnTo>
                <a:lnTo>
                  <a:pt x="1318260" y="0"/>
                </a:lnTo>
                <a:lnTo>
                  <a:pt x="1327404" y="0"/>
                </a:lnTo>
                <a:lnTo>
                  <a:pt x="1328928" y="1523"/>
                </a:lnTo>
                <a:lnTo>
                  <a:pt x="1328928" y="4571"/>
                </a:lnTo>
                <a:lnTo>
                  <a:pt x="1327404" y="6095"/>
                </a:lnTo>
                <a:close/>
              </a:path>
              <a:path w="3048000" h="6350">
                <a:moveTo>
                  <a:pt x="1347215" y="6095"/>
                </a:moveTo>
                <a:lnTo>
                  <a:pt x="1336547" y="6095"/>
                </a:lnTo>
                <a:lnTo>
                  <a:pt x="1335023" y="4571"/>
                </a:lnTo>
                <a:lnTo>
                  <a:pt x="1335023" y="1523"/>
                </a:lnTo>
                <a:lnTo>
                  <a:pt x="1336547" y="0"/>
                </a:lnTo>
                <a:lnTo>
                  <a:pt x="1347215" y="0"/>
                </a:lnTo>
                <a:lnTo>
                  <a:pt x="1348739" y="1523"/>
                </a:lnTo>
                <a:lnTo>
                  <a:pt x="1348739" y="4571"/>
                </a:lnTo>
                <a:lnTo>
                  <a:pt x="1347215" y="6095"/>
                </a:lnTo>
                <a:close/>
              </a:path>
              <a:path w="3048000" h="6350">
                <a:moveTo>
                  <a:pt x="1365504" y="6095"/>
                </a:moveTo>
                <a:lnTo>
                  <a:pt x="1356360" y="6095"/>
                </a:lnTo>
                <a:lnTo>
                  <a:pt x="1354836" y="4571"/>
                </a:lnTo>
                <a:lnTo>
                  <a:pt x="1354836" y="1523"/>
                </a:lnTo>
                <a:lnTo>
                  <a:pt x="1356360" y="0"/>
                </a:lnTo>
                <a:lnTo>
                  <a:pt x="1365504" y="0"/>
                </a:lnTo>
                <a:lnTo>
                  <a:pt x="1367028" y="1523"/>
                </a:lnTo>
                <a:lnTo>
                  <a:pt x="1367028" y="4571"/>
                </a:lnTo>
                <a:lnTo>
                  <a:pt x="1365504" y="6095"/>
                </a:lnTo>
                <a:close/>
              </a:path>
              <a:path w="3048000" h="6350">
                <a:moveTo>
                  <a:pt x="1385315" y="6095"/>
                </a:moveTo>
                <a:lnTo>
                  <a:pt x="1374647" y="6095"/>
                </a:lnTo>
                <a:lnTo>
                  <a:pt x="1374647" y="0"/>
                </a:lnTo>
                <a:lnTo>
                  <a:pt x="1385315" y="0"/>
                </a:lnTo>
                <a:lnTo>
                  <a:pt x="1386839" y="1523"/>
                </a:lnTo>
                <a:lnTo>
                  <a:pt x="1386839" y="4571"/>
                </a:lnTo>
                <a:lnTo>
                  <a:pt x="1385315" y="6095"/>
                </a:lnTo>
                <a:close/>
              </a:path>
              <a:path w="3048000" h="6350">
                <a:moveTo>
                  <a:pt x="1403604" y="6095"/>
                </a:moveTo>
                <a:lnTo>
                  <a:pt x="1394460" y="6095"/>
                </a:lnTo>
                <a:lnTo>
                  <a:pt x="1392936" y="4571"/>
                </a:lnTo>
                <a:lnTo>
                  <a:pt x="1392936" y="1523"/>
                </a:lnTo>
                <a:lnTo>
                  <a:pt x="1394460" y="0"/>
                </a:lnTo>
                <a:lnTo>
                  <a:pt x="1403604" y="0"/>
                </a:lnTo>
                <a:lnTo>
                  <a:pt x="1405128" y="1523"/>
                </a:lnTo>
                <a:lnTo>
                  <a:pt x="1405128" y="4571"/>
                </a:lnTo>
                <a:lnTo>
                  <a:pt x="1403604" y="6095"/>
                </a:lnTo>
                <a:close/>
              </a:path>
              <a:path w="3048000" h="6350">
                <a:moveTo>
                  <a:pt x="1423415" y="6095"/>
                </a:moveTo>
                <a:lnTo>
                  <a:pt x="1412747" y="6095"/>
                </a:lnTo>
                <a:lnTo>
                  <a:pt x="1412747" y="0"/>
                </a:lnTo>
                <a:lnTo>
                  <a:pt x="1423415" y="0"/>
                </a:lnTo>
                <a:lnTo>
                  <a:pt x="1424939" y="1523"/>
                </a:lnTo>
                <a:lnTo>
                  <a:pt x="1424939" y="4571"/>
                </a:lnTo>
                <a:lnTo>
                  <a:pt x="1423415" y="6095"/>
                </a:lnTo>
                <a:close/>
              </a:path>
              <a:path w="3048000" h="6350">
                <a:moveTo>
                  <a:pt x="1443228" y="6095"/>
                </a:moveTo>
                <a:lnTo>
                  <a:pt x="1432560" y="6095"/>
                </a:lnTo>
                <a:lnTo>
                  <a:pt x="1431036" y="4571"/>
                </a:lnTo>
                <a:lnTo>
                  <a:pt x="1431036" y="1523"/>
                </a:lnTo>
                <a:lnTo>
                  <a:pt x="1432560" y="0"/>
                </a:lnTo>
                <a:lnTo>
                  <a:pt x="1443228" y="0"/>
                </a:lnTo>
                <a:lnTo>
                  <a:pt x="1443228" y="6095"/>
                </a:lnTo>
                <a:close/>
              </a:path>
              <a:path w="3048000" h="6350">
                <a:moveTo>
                  <a:pt x="1461515" y="6095"/>
                </a:moveTo>
                <a:lnTo>
                  <a:pt x="1452372" y="6095"/>
                </a:lnTo>
                <a:lnTo>
                  <a:pt x="1450847" y="4571"/>
                </a:lnTo>
                <a:lnTo>
                  <a:pt x="1450847" y="1523"/>
                </a:lnTo>
                <a:lnTo>
                  <a:pt x="1452372" y="0"/>
                </a:lnTo>
                <a:lnTo>
                  <a:pt x="1461515" y="0"/>
                </a:lnTo>
                <a:lnTo>
                  <a:pt x="1463039" y="1523"/>
                </a:lnTo>
                <a:lnTo>
                  <a:pt x="1463039" y="4571"/>
                </a:lnTo>
                <a:lnTo>
                  <a:pt x="1461515" y="6095"/>
                </a:lnTo>
                <a:close/>
              </a:path>
              <a:path w="3048000" h="6350">
                <a:moveTo>
                  <a:pt x="1481328" y="6095"/>
                </a:moveTo>
                <a:lnTo>
                  <a:pt x="1470660" y="6095"/>
                </a:lnTo>
                <a:lnTo>
                  <a:pt x="1469136" y="4571"/>
                </a:lnTo>
                <a:lnTo>
                  <a:pt x="1469136" y="1523"/>
                </a:lnTo>
                <a:lnTo>
                  <a:pt x="1470660" y="0"/>
                </a:lnTo>
                <a:lnTo>
                  <a:pt x="1481328" y="0"/>
                </a:lnTo>
                <a:lnTo>
                  <a:pt x="1481328" y="6095"/>
                </a:lnTo>
                <a:close/>
              </a:path>
              <a:path w="3048000" h="6350">
                <a:moveTo>
                  <a:pt x="1499615" y="6095"/>
                </a:moveTo>
                <a:lnTo>
                  <a:pt x="1490472" y="6095"/>
                </a:lnTo>
                <a:lnTo>
                  <a:pt x="1488947" y="4571"/>
                </a:lnTo>
                <a:lnTo>
                  <a:pt x="1488947" y="1523"/>
                </a:lnTo>
                <a:lnTo>
                  <a:pt x="1490472" y="0"/>
                </a:lnTo>
                <a:lnTo>
                  <a:pt x="1499615" y="0"/>
                </a:lnTo>
                <a:lnTo>
                  <a:pt x="1501139" y="1523"/>
                </a:lnTo>
                <a:lnTo>
                  <a:pt x="1501139" y="4571"/>
                </a:lnTo>
                <a:lnTo>
                  <a:pt x="1499615" y="6095"/>
                </a:lnTo>
                <a:close/>
              </a:path>
              <a:path w="3048000" h="6350">
                <a:moveTo>
                  <a:pt x="1519428" y="6095"/>
                </a:moveTo>
                <a:lnTo>
                  <a:pt x="1508760" y="6095"/>
                </a:lnTo>
                <a:lnTo>
                  <a:pt x="1507236" y="4571"/>
                </a:lnTo>
                <a:lnTo>
                  <a:pt x="1507236" y="1523"/>
                </a:lnTo>
                <a:lnTo>
                  <a:pt x="1508760" y="0"/>
                </a:lnTo>
                <a:lnTo>
                  <a:pt x="1519428" y="0"/>
                </a:lnTo>
                <a:lnTo>
                  <a:pt x="1520952" y="1523"/>
                </a:lnTo>
                <a:lnTo>
                  <a:pt x="1520952" y="4571"/>
                </a:lnTo>
                <a:lnTo>
                  <a:pt x="1519428" y="6095"/>
                </a:lnTo>
                <a:close/>
              </a:path>
              <a:path w="3048000" h="6350">
                <a:moveTo>
                  <a:pt x="1537715" y="6095"/>
                </a:moveTo>
                <a:lnTo>
                  <a:pt x="1528572" y="6095"/>
                </a:lnTo>
                <a:lnTo>
                  <a:pt x="1527047" y="4571"/>
                </a:lnTo>
                <a:lnTo>
                  <a:pt x="1527047" y="1523"/>
                </a:lnTo>
                <a:lnTo>
                  <a:pt x="1528572" y="0"/>
                </a:lnTo>
                <a:lnTo>
                  <a:pt x="1537715" y="0"/>
                </a:lnTo>
                <a:lnTo>
                  <a:pt x="1539239" y="1523"/>
                </a:lnTo>
                <a:lnTo>
                  <a:pt x="1539239" y="4571"/>
                </a:lnTo>
                <a:lnTo>
                  <a:pt x="1537715" y="6095"/>
                </a:lnTo>
                <a:close/>
              </a:path>
              <a:path w="3048000" h="6350">
                <a:moveTo>
                  <a:pt x="1557528" y="6095"/>
                </a:moveTo>
                <a:lnTo>
                  <a:pt x="1546860" y="6095"/>
                </a:lnTo>
                <a:lnTo>
                  <a:pt x="1545336" y="4571"/>
                </a:lnTo>
                <a:lnTo>
                  <a:pt x="1545336" y="1523"/>
                </a:lnTo>
                <a:lnTo>
                  <a:pt x="1546860" y="0"/>
                </a:lnTo>
                <a:lnTo>
                  <a:pt x="1557528" y="0"/>
                </a:lnTo>
                <a:lnTo>
                  <a:pt x="1559052" y="1523"/>
                </a:lnTo>
                <a:lnTo>
                  <a:pt x="1559052" y="4571"/>
                </a:lnTo>
                <a:lnTo>
                  <a:pt x="1557528" y="6095"/>
                </a:lnTo>
                <a:close/>
              </a:path>
              <a:path w="3048000" h="6350">
                <a:moveTo>
                  <a:pt x="1575815" y="6095"/>
                </a:moveTo>
                <a:lnTo>
                  <a:pt x="1566672" y="6095"/>
                </a:lnTo>
                <a:lnTo>
                  <a:pt x="1565147" y="4571"/>
                </a:lnTo>
                <a:lnTo>
                  <a:pt x="1565147" y="1523"/>
                </a:lnTo>
                <a:lnTo>
                  <a:pt x="1566672" y="0"/>
                </a:lnTo>
                <a:lnTo>
                  <a:pt x="1575815" y="0"/>
                </a:lnTo>
                <a:lnTo>
                  <a:pt x="1577339" y="1523"/>
                </a:lnTo>
                <a:lnTo>
                  <a:pt x="1577339" y="4571"/>
                </a:lnTo>
                <a:lnTo>
                  <a:pt x="1575815" y="6095"/>
                </a:lnTo>
                <a:close/>
              </a:path>
              <a:path w="3048000" h="6350">
                <a:moveTo>
                  <a:pt x="1595628" y="6095"/>
                </a:moveTo>
                <a:lnTo>
                  <a:pt x="1584960" y="6095"/>
                </a:lnTo>
                <a:lnTo>
                  <a:pt x="1583436" y="4571"/>
                </a:lnTo>
                <a:lnTo>
                  <a:pt x="1583436" y="1523"/>
                </a:lnTo>
                <a:lnTo>
                  <a:pt x="1584960" y="0"/>
                </a:lnTo>
                <a:lnTo>
                  <a:pt x="1595628" y="0"/>
                </a:lnTo>
                <a:lnTo>
                  <a:pt x="1597152" y="1523"/>
                </a:lnTo>
                <a:lnTo>
                  <a:pt x="1597152" y="4571"/>
                </a:lnTo>
                <a:lnTo>
                  <a:pt x="1595628" y="6095"/>
                </a:lnTo>
                <a:close/>
              </a:path>
              <a:path w="3048000" h="6350">
                <a:moveTo>
                  <a:pt x="1613915" y="6095"/>
                </a:moveTo>
                <a:lnTo>
                  <a:pt x="1604772" y="6095"/>
                </a:lnTo>
                <a:lnTo>
                  <a:pt x="1603247" y="4571"/>
                </a:lnTo>
                <a:lnTo>
                  <a:pt x="1603247" y="1523"/>
                </a:lnTo>
                <a:lnTo>
                  <a:pt x="1604772" y="0"/>
                </a:lnTo>
                <a:lnTo>
                  <a:pt x="1613915" y="0"/>
                </a:lnTo>
                <a:lnTo>
                  <a:pt x="1615439" y="1523"/>
                </a:lnTo>
                <a:lnTo>
                  <a:pt x="1615439" y="4571"/>
                </a:lnTo>
                <a:lnTo>
                  <a:pt x="1613915" y="6095"/>
                </a:lnTo>
                <a:close/>
              </a:path>
              <a:path w="3048000" h="6350">
                <a:moveTo>
                  <a:pt x="1633728" y="6095"/>
                </a:moveTo>
                <a:lnTo>
                  <a:pt x="1623060" y="6095"/>
                </a:lnTo>
                <a:lnTo>
                  <a:pt x="1621536" y="4571"/>
                </a:lnTo>
                <a:lnTo>
                  <a:pt x="1621536" y="1523"/>
                </a:lnTo>
                <a:lnTo>
                  <a:pt x="1623060" y="0"/>
                </a:lnTo>
                <a:lnTo>
                  <a:pt x="1633728" y="0"/>
                </a:lnTo>
                <a:lnTo>
                  <a:pt x="1635252" y="1523"/>
                </a:lnTo>
                <a:lnTo>
                  <a:pt x="1635252" y="4571"/>
                </a:lnTo>
                <a:lnTo>
                  <a:pt x="1633728" y="6095"/>
                </a:lnTo>
                <a:close/>
              </a:path>
              <a:path w="3048000" h="6350">
                <a:moveTo>
                  <a:pt x="1652015" y="6095"/>
                </a:moveTo>
                <a:lnTo>
                  <a:pt x="1642872" y="6095"/>
                </a:lnTo>
                <a:lnTo>
                  <a:pt x="1641347" y="4571"/>
                </a:lnTo>
                <a:lnTo>
                  <a:pt x="1641347" y="1523"/>
                </a:lnTo>
                <a:lnTo>
                  <a:pt x="1642872" y="0"/>
                </a:lnTo>
                <a:lnTo>
                  <a:pt x="1652015" y="0"/>
                </a:lnTo>
                <a:lnTo>
                  <a:pt x="1653539" y="1523"/>
                </a:lnTo>
                <a:lnTo>
                  <a:pt x="1653539" y="4571"/>
                </a:lnTo>
                <a:lnTo>
                  <a:pt x="1652015" y="6095"/>
                </a:lnTo>
                <a:close/>
              </a:path>
              <a:path w="3048000" h="6350">
                <a:moveTo>
                  <a:pt x="1671828" y="6095"/>
                </a:moveTo>
                <a:lnTo>
                  <a:pt x="1661160" y="6095"/>
                </a:lnTo>
                <a:lnTo>
                  <a:pt x="1659636" y="4571"/>
                </a:lnTo>
                <a:lnTo>
                  <a:pt x="1659636" y="1523"/>
                </a:lnTo>
                <a:lnTo>
                  <a:pt x="1661160" y="0"/>
                </a:lnTo>
                <a:lnTo>
                  <a:pt x="1671828" y="0"/>
                </a:lnTo>
                <a:lnTo>
                  <a:pt x="1673352" y="1523"/>
                </a:lnTo>
                <a:lnTo>
                  <a:pt x="1673352" y="4571"/>
                </a:lnTo>
                <a:lnTo>
                  <a:pt x="1671828" y="6095"/>
                </a:lnTo>
                <a:close/>
              </a:path>
              <a:path w="3048000" h="6350">
                <a:moveTo>
                  <a:pt x="1690115" y="6095"/>
                </a:moveTo>
                <a:lnTo>
                  <a:pt x="1680972" y="6095"/>
                </a:lnTo>
                <a:lnTo>
                  <a:pt x="1679447" y="4571"/>
                </a:lnTo>
                <a:lnTo>
                  <a:pt x="1679447" y="1523"/>
                </a:lnTo>
                <a:lnTo>
                  <a:pt x="1680972" y="0"/>
                </a:lnTo>
                <a:lnTo>
                  <a:pt x="1690115" y="0"/>
                </a:lnTo>
                <a:lnTo>
                  <a:pt x="1691639" y="1523"/>
                </a:lnTo>
                <a:lnTo>
                  <a:pt x="1691639" y="4571"/>
                </a:lnTo>
                <a:lnTo>
                  <a:pt x="1690115" y="6095"/>
                </a:lnTo>
                <a:close/>
              </a:path>
              <a:path w="3048000" h="6350">
                <a:moveTo>
                  <a:pt x="1709928" y="6095"/>
                </a:moveTo>
                <a:lnTo>
                  <a:pt x="1699260" y="6095"/>
                </a:lnTo>
                <a:lnTo>
                  <a:pt x="1697736" y="4571"/>
                </a:lnTo>
                <a:lnTo>
                  <a:pt x="1697736" y="1523"/>
                </a:lnTo>
                <a:lnTo>
                  <a:pt x="1699260" y="0"/>
                </a:lnTo>
                <a:lnTo>
                  <a:pt x="1709928" y="0"/>
                </a:lnTo>
                <a:lnTo>
                  <a:pt x="1711452" y="1523"/>
                </a:lnTo>
                <a:lnTo>
                  <a:pt x="1711452" y="4571"/>
                </a:lnTo>
                <a:lnTo>
                  <a:pt x="1709928" y="6095"/>
                </a:lnTo>
                <a:close/>
              </a:path>
              <a:path w="3048000" h="6350">
                <a:moveTo>
                  <a:pt x="1728215" y="6095"/>
                </a:moveTo>
                <a:lnTo>
                  <a:pt x="1719072" y="6095"/>
                </a:lnTo>
                <a:lnTo>
                  <a:pt x="1717547" y="4571"/>
                </a:lnTo>
                <a:lnTo>
                  <a:pt x="1717547" y="1523"/>
                </a:lnTo>
                <a:lnTo>
                  <a:pt x="1719072" y="0"/>
                </a:lnTo>
                <a:lnTo>
                  <a:pt x="1728215" y="0"/>
                </a:lnTo>
                <a:lnTo>
                  <a:pt x="1729739" y="1523"/>
                </a:lnTo>
                <a:lnTo>
                  <a:pt x="1729739" y="4571"/>
                </a:lnTo>
                <a:lnTo>
                  <a:pt x="1728215" y="6095"/>
                </a:lnTo>
                <a:close/>
              </a:path>
              <a:path w="3048000" h="6350">
                <a:moveTo>
                  <a:pt x="1748028" y="6095"/>
                </a:moveTo>
                <a:lnTo>
                  <a:pt x="1737360" y="6095"/>
                </a:lnTo>
                <a:lnTo>
                  <a:pt x="1737360" y="0"/>
                </a:lnTo>
                <a:lnTo>
                  <a:pt x="1748028" y="0"/>
                </a:lnTo>
                <a:lnTo>
                  <a:pt x="1749552" y="1523"/>
                </a:lnTo>
                <a:lnTo>
                  <a:pt x="1749552" y="4571"/>
                </a:lnTo>
                <a:lnTo>
                  <a:pt x="1748028" y="6095"/>
                </a:lnTo>
                <a:close/>
              </a:path>
              <a:path w="3048000" h="6350">
                <a:moveTo>
                  <a:pt x="1766315" y="6095"/>
                </a:moveTo>
                <a:lnTo>
                  <a:pt x="1757172" y="6095"/>
                </a:lnTo>
                <a:lnTo>
                  <a:pt x="1755647" y="4571"/>
                </a:lnTo>
                <a:lnTo>
                  <a:pt x="1755647" y="1523"/>
                </a:lnTo>
                <a:lnTo>
                  <a:pt x="1757172" y="0"/>
                </a:lnTo>
                <a:lnTo>
                  <a:pt x="1766315" y="0"/>
                </a:lnTo>
                <a:lnTo>
                  <a:pt x="1767839" y="1523"/>
                </a:lnTo>
                <a:lnTo>
                  <a:pt x="1767839" y="4571"/>
                </a:lnTo>
                <a:lnTo>
                  <a:pt x="1766315" y="6095"/>
                </a:lnTo>
                <a:close/>
              </a:path>
              <a:path w="3048000" h="6350">
                <a:moveTo>
                  <a:pt x="1786128" y="6095"/>
                </a:moveTo>
                <a:lnTo>
                  <a:pt x="1776983" y="6095"/>
                </a:lnTo>
                <a:lnTo>
                  <a:pt x="1775460" y="4571"/>
                </a:lnTo>
                <a:lnTo>
                  <a:pt x="1775460" y="1523"/>
                </a:lnTo>
                <a:lnTo>
                  <a:pt x="1776983" y="0"/>
                </a:lnTo>
                <a:lnTo>
                  <a:pt x="1786128" y="0"/>
                </a:lnTo>
                <a:lnTo>
                  <a:pt x="1787652" y="1523"/>
                </a:lnTo>
                <a:lnTo>
                  <a:pt x="1787652" y="4571"/>
                </a:lnTo>
                <a:lnTo>
                  <a:pt x="1786128" y="6095"/>
                </a:lnTo>
                <a:close/>
              </a:path>
              <a:path w="3048000" h="6350">
                <a:moveTo>
                  <a:pt x="1805939" y="6095"/>
                </a:moveTo>
                <a:lnTo>
                  <a:pt x="1795272" y="6095"/>
                </a:lnTo>
                <a:lnTo>
                  <a:pt x="1793747" y="4571"/>
                </a:lnTo>
                <a:lnTo>
                  <a:pt x="1793747" y="1523"/>
                </a:lnTo>
                <a:lnTo>
                  <a:pt x="1795272" y="0"/>
                </a:lnTo>
                <a:lnTo>
                  <a:pt x="1805939" y="0"/>
                </a:lnTo>
                <a:lnTo>
                  <a:pt x="1805939" y="6095"/>
                </a:lnTo>
                <a:close/>
              </a:path>
              <a:path w="3048000" h="6350">
                <a:moveTo>
                  <a:pt x="1824228" y="6095"/>
                </a:moveTo>
                <a:lnTo>
                  <a:pt x="1815083" y="6095"/>
                </a:lnTo>
                <a:lnTo>
                  <a:pt x="1813560" y="4571"/>
                </a:lnTo>
                <a:lnTo>
                  <a:pt x="1813560" y="1523"/>
                </a:lnTo>
                <a:lnTo>
                  <a:pt x="1815083" y="0"/>
                </a:lnTo>
                <a:lnTo>
                  <a:pt x="1824228" y="0"/>
                </a:lnTo>
                <a:lnTo>
                  <a:pt x="1825752" y="1523"/>
                </a:lnTo>
                <a:lnTo>
                  <a:pt x="1825752" y="4571"/>
                </a:lnTo>
                <a:lnTo>
                  <a:pt x="1824228" y="6095"/>
                </a:lnTo>
                <a:close/>
              </a:path>
              <a:path w="3048000" h="6350">
                <a:moveTo>
                  <a:pt x="1844039" y="6095"/>
                </a:moveTo>
                <a:lnTo>
                  <a:pt x="1833372" y="6095"/>
                </a:lnTo>
                <a:lnTo>
                  <a:pt x="1831847" y="4571"/>
                </a:lnTo>
                <a:lnTo>
                  <a:pt x="1831847" y="1523"/>
                </a:lnTo>
                <a:lnTo>
                  <a:pt x="1833372" y="0"/>
                </a:lnTo>
                <a:lnTo>
                  <a:pt x="1844039" y="0"/>
                </a:lnTo>
                <a:lnTo>
                  <a:pt x="1845564" y="1523"/>
                </a:lnTo>
                <a:lnTo>
                  <a:pt x="1845564" y="4571"/>
                </a:lnTo>
                <a:lnTo>
                  <a:pt x="1844039" y="6095"/>
                </a:lnTo>
                <a:close/>
              </a:path>
              <a:path w="3048000" h="6350">
                <a:moveTo>
                  <a:pt x="1862328" y="6095"/>
                </a:moveTo>
                <a:lnTo>
                  <a:pt x="1853183" y="6095"/>
                </a:lnTo>
                <a:lnTo>
                  <a:pt x="1851660" y="4571"/>
                </a:lnTo>
                <a:lnTo>
                  <a:pt x="1851660" y="1523"/>
                </a:lnTo>
                <a:lnTo>
                  <a:pt x="1853183" y="0"/>
                </a:lnTo>
                <a:lnTo>
                  <a:pt x="1862328" y="0"/>
                </a:lnTo>
                <a:lnTo>
                  <a:pt x="1863852" y="1523"/>
                </a:lnTo>
                <a:lnTo>
                  <a:pt x="1863852" y="4571"/>
                </a:lnTo>
                <a:lnTo>
                  <a:pt x="1862328" y="6095"/>
                </a:lnTo>
                <a:close/>
              </a:path>
              <a:path w="3048000" h="6350">
                <a:moveTo>
                  <a:pt x="1882139" y="6095"/>
                </a:moveTo>
                <a:lnTo>
                  <a:pt x="1871472" y="6095"/>
                </a:lnTo>
                <a:lnTo>
                  <a:pt x="1869947" y="4571"/>
                </a:lnTo>
                <a:lnTo>
                  <a:pt x="1869947" y="1523"/>
                </a:lnTo>
                <a:lnTo>
                  <a:pt x="1871472" y="0"/>
                </a:lnTo>
                <a:lnTo>
                  <a:pt x="1882139" y="0"/>
                </a:lnTo>
                <a:lnTo>
                  <a:pt x="1883664" y="1523"/>
                </a:lnTo>
                <a:lnTo>
                  <a:pt x="1883664" y="4571"/>
                </a:lnTo>
                <a:lnTo>
                  <a:pt x="1882139" y="6095"/>
                </a:lnTo>
                <a:close/>
              </a:path>
              <a:path w="3048000" h="6350">
                <a:moveTo>
                  <a:pt x="1900428" y="6095"/>
                </a:moveTo>
                <a:lnTo>
                  <a:pt x="1891283" y="6095"/>
                </a:lnTo>
                <a:lnTo>
                  <a:pt x="1889760" y="4571"/>
                </a:lnTo>
                <a:lnTo>
                  <a:pt x="1889760" y="1523"/>
                </a:lnTo>
                <a:lnTo>
                  <a:pt x="1891283" y="0"/>
                </a:lnTo>
                <a:lnTo>
                  <a:pt x="1900428" y="0"/>
                </a:lnTo>
                <a:lnTo>
                  <a:pt x="1901952" y="1523"/>
                </a:lnTo>
                <a:lnTo>
                  <a:pt x="1901952" y="4571"/>
                </a:lnTo>
                <a:lnTo>
                  <a:pt x="1900428" y="6095"/>
                </a:lnTo>
                <a:close/>
              </a:path>
              <a:path w="3048000" h="6350">
                <a:moveTo>
                  <a:pt x="1920239" y="6095"/>
                </a:moveTo>
                <a:lnTo>
                  <a:pt x="1909572" y="6095"/>
                </a:lnTo>
                <a:lnTo>
                  <a:pt x="1908047" y="4571"/>
                </a:lnTo>
                <a:lnTo>
                  <a:pt x="1908047" y="1523"/>
                </a:lnTo>
                <a:lnTo>
                  <a:pt x="1909572" y="0"/>
                </a:lnTo>
                <a:lnTo>
                  <a:pt x="1920239" y="0"/>
                </a:lnTo>
                <a:lnTo>
                  <a:pt x="1921764" y="1523"/>
                </a:lnTo>
                <a:lnTo>
                  <a:pt x="1921764" y="4571"/>
                </a:lnTo>
                <a:lnTo>
                  <a:pt x="1920239" y="6095"/>
                </a:lnTo>
                <a:close/>
              </a:path>
              <a:path w="3048000" h="6350">
                <a:moveTo>
                  <a:pt x="1938528" y="6095"/>
                </a:moveTo>
                <a:lnTo>
                  <a:pt x="1929383" y="6095"/>
                </a:lnTo>
                <a:lnTo>
                  <a:pt x="1927860" y="4571"/>
                </a:lnTo>
                <a:lnTo>
                  <a:pt x="1927860" y="1523"/>
                </a:lnTo>
                <a:lnTo>
                  <a:pt x="1929383" y="0"/>
                </a:lnTo>
                <a:lnTo>
                  <a:pt x="1938528" y="0"/>
                </a:lnTo>
                <a:lnTo>
                  <a:pt x="1940052" y="1523"/>
                </a:lnTo>
                <a:lnTo>
                  <a:pt x="1940052" y="4571"/>
                </a:lnTo>
                <a:lnTo>
                  <a:pt x="1938528" y="6095"/>
                </a:lnTo>
                <a:close/>
              </a:path>
              <a:path w="3048000" h="6350">
                <a:moveTo>
                  <a:pt x="1958339" y="6095"/>
                </a:moveTo>
                <a:lnTo>
                  <a:pt x="1947672" y="6095"/>
                </a:lnTo>
                <a:lnTo>
                  <a:pt x="1946147" y="4571"/>
                </a:lnTo>
                <a:lnTo>
                  <a:pt x="1946147" y="1523"/>
                </a:lnTo>
                <a:lnTo>
                  <a:pt x="1947672" y="0"/>
                </a:lnTo>
                <a:lnTo>
                  <a:pt x="1958339" y="0"/>
                </a:lnTo>
                <a:lnTo>
                  <a:pt x="1959864" y="1523"/>
                </a:lnTo>
                <a:lnTo>
                  <a:pt x="1959864" y="4571"/>
                </a:lnTo>
                <a:lnTo>
                  <a:pt x="1958339" y="6095"/>
                </a:lnTo>
                <a:close/>
              </a:path>
              <a:path w="3048000" h="6350">
                <a:moveTo>
                  <a:pt x="1976628" y="6095"/>
                </a:moveTo>
                <a:lnTo>
                  <a:pt x="1967483" y="6095"/>
                </a:lnTo>
                <a:lnTo>
                  <a:pt x="1965960" y="4571"/>
                </a:lnTo>
                <a:lnTo>
                  <a:pt x="1965960" y="1523"/>
                </a:lnTo>
                <a:lnTo>
                  <a:pt x="1967483" y="0"/>
                </a:lnTo>
                <a:lnTo>
                  <a:pt x="1976628" y="0"/>
                </a:lnTo>
                <a:lnTo>
                  <a:pt x="1978152" y="1523"/>
                </a:lnTo>
                <a:lnTo>
                  <a:pt x="1978152" y="4571"/>
                </a:lnTo>
                <a:lnTo>
                  <a:pt x="1976628" y="6095"/>
                </a:lnTo>
                <a:close/>
              </a:path>
              <a:path w="3048000" h="6350">
                <a:moveTo>
                  <a:pt x="1996439" y="6095"/>
                </a:moveTo>
                <a:lnTo>
                  <a:pt x="1985772" y="6095"/>
                </a:lnTo>
                <a:lnTo>
                  <a:pt x="1984247" y="4571"/>
                </a:lnTo>
                <a:lnTo>
                  <a:pt x="1984247" y="1523"/>
                </a:lnTo>
                <a:lnTo>
                  <a:pt x="1985772" y="0"/>
                </a:lnTo>
                <a:lnTo>
                  <a:pt x="1996439" y="0"/>
                </a:lnTo>
                <a:lnTo>
                  <a:pt x="1997964" y="1523"/>
                </a:lnTo>
                <a:lnTo>
                  <a:pt x="1997964" y="4571"/>
                </a:lnTo>
                <a:lnTo>
                  <a:pt x="1996439" y="6095"/>
                </a:lnTo>
                <a:close/>
              </a:path>
              <a:path w="3048000" h="6350">
                <a:moveTo>
                  <a:pt x="2014728" y="6095"/>
                </a:moveTo>
                <a:lnTo>
                  <a:pt x="2005583" y="6095"/>
                </a:lnTo>
                <a:lnTo>
                  <a:pt x="2004060" y="4571"/>
                </a:lnTo>
                <a:lnTo>
                  <a:pt x="2004060" y="1523"/>
                </a:lnTo>
                <a:lnTo>
                  <a:pt x="2005583" y="0"/>
                </a:lnTo>
                <a:lnTo>
                  <a:pt x="2014728" y="0"/>
                </a:lnTo>
                <a:lnTo>
                  <a:pt x="2016252" y="1523"/>
                </a:lnTo>
                <a:lnTo>
                  <a:pt x="2016252" y="4571"/>
                </a:lnTo>
                <a:lnTo>
                  <a:pt x="2014728" y="6095"/>
                </a:lnTo>
                <a:close/>
              </a:path>
              <a:path w="3048000" h="6350">
                <a:moveTo>
                  <a:pt x="2034539" y="6095"/>
                </a:moveTo>
                <a:lnTo>
                  <a:pt x="2023872" y="6095"/>
                </a:lnTo>
                <a:lnTo>
                  <a:pt x="2022347" y="4571"/>
                </a:lnTo>
                <a:lnTo>
                  <a:pt x="2022347" y="1523"/>
                </a:lnTo>
                <a:lnTo>
                  <a:pt x="2023872" y="0"/>
                </a:lnTo>
                <a:lnTo>
                  <a:pt x="2034539" y="0"/>
                </a:lnTo>
                <a:lnTo>
                  <a:pt x="2036064" y="1523"/>
                </a:lnTo>
                <a:lnTo>
                  <a:pt x="2036064" y="4571"/>
                </a:lnTo>
                <a:lnTo>
                  <a:pt x="2034539" y="6095"/>
                </a:lnTo>
                <a:close/>
              </a:path>
              <a:path w="3048000" h="6350">
                <a:moveTo>
                  <a:pt x="2052828" y="6095"/>
                </a:moveTo>
                <a:lnTo>
                  <a:pt x="2043683" y="6095"/>
                </a:lnTo>
                <a:lnTo>
                  <a:pt x="2042160" y="4571"/>
                </a:lnTo>
                <a:lnTo>
                  <a:pt x="2042160" y="1523"/>
                </a:lnTo>
                <a:lnTo>
                  <a:pt x="2043683" y="0"/>
                </a:lnTo>
                <a:lnTo>
                  <a:pt x="2052828" y="0"/>
                </a:lnTo>
                <a:lnTo>
                  <a:pt x="2054352" y="1523"/>
                </a:lnTo>
                <a:lnTo>
                  <a:pt x="2054352" y="4571"/>
                </a:lnTo>
                <a:lnTo>
                  <a:pt x="2052828" y="6095"/>
                </a:lnTo>
                <a:close/>
              </a:path>
              <a:path w="3048000" h="6350">
                <a:moveTo>
                  <a:pt x="2072639" y="6095"/>
                </a:moveTo>
                <a:lnTo>
                  <a:pt x="2061972" y="6095"/>
                </a:lnTo>
                <a:lnTo>
                  <a:pt x="2061972" y="0"/>
                </a:lnTo>
                <a:lnTo>
                  <a:pt x="2072639" y="0"/>
                </a:lnTo>
                <a:lnTo>
                  <a:pt x="2074164" y="1523"/>
                </a:lnTo>
                <a:lnTo>
                  <a:pt x="2074164" y="4571"/>
                </a:lnTo>
                <a:lnTo>
                  <a:pt x="2072639" y="6095"/>
                </a:lnTo>
                <a:close/>
              </a:path>
              <a:path w="3048000" h="6350">
                <a:moveTo>
                  <a:pt x="2090928" y="6095"/>
                </a:moveTo>
                <a:lnTo>
                  <a:pt x="2081783" y="6095"/>
                </a:lnTo>
                <a:lnTo>
                  <a:pt x="2080260" y="4571"/>
                </a:lnTo>
                <a:lnTo>
                  <a:pt x="2080260" y="1523"/>
                </a:lnTo>
                <a:lnTo>
                  <a:pt x="2081783" y="0"/>
                </a:lnTo>
                <a:lnTo>
                  <a:pt x="2090928" y="0"/>
                </a:lnTo>
                <a:lnTo>
                  <a:pt x="2092452" y="1523"/>
                </a:lnTo>
                <a:lnTo>
                  <a:pt x="2092452" y="4571"/>
                </a:lnTo>
                <a:lnTo>
                  <a:pt x="2090928" y="6095"/>
                </a:lnTo>
                <a:close/>
              </a:path>
              <a:path w="3048000" h="6350">
                <a:moveTo>
                  <a:pt x="2110739" y="6095"/>
                </a:moveTo>
                <a:lnTo>
                  <a:pt x="2100072" y="6095"/>
                </a:lnTo>
                <a:lnTo>
                  <a:pt x="2100072" y="0"/>
                </a:lnTo>
                <a:lnTo>
                  <a:pt x="2110739" y="0"/>
                </a:lnTo>
                <a:lnTo>
                  <a:pt x="2112264" y="1523"/>
                </a:lnTo>
                <a:lnTo>
                  <a:pt x="2112264" y="4571"/>
                </a:lnTo>
                <a:lnTo>
                  <a:pt x="2110739" y="6095"/>
                </a:lnTo>
                <a:close/>
              </a:path>
              <a:path w="3048000" h="6350">
                <a:moveTo>
                  <a:pt x="2130552" y="6095"/>
                </a:moveTo>
                <a:lnTo>
                  <a:pt x="2119883" y="6095"/>
                </a:lnTo>
                <a:lnTo>
                  <a:pt x="2118360" y="4571"/>
                </a:lnTo>
                <a:lnTo>
                  <a:pt x="2118360" y="1523"/>
                </a:lnTo>
                <a:lnTo>
                  <a:pt x="2119883" y="0"/>
                </a:lnTo>
                <a:lnTo>
                  <a:pt x="2130552" y="0"/>
                </a:lnTo>
                <a:lnTo>
                  <a:pt x="2130552" y="6095"/>
                </a:lnTo>
                <a:close/>
              </a:path>
              <a:path w="3048000" h="6350">
                <a:moveTo>
                  <a:pt x="2148839" y="6095"/>
                </a:moveTo>
                <a:lnTo>
                  <a:pt x="2139696" y="6095"/>
                </a:lnTo>
                <a:lnTo>
                  <a:pt x="2138172" y="4571"/>
                </a:lnTo>
                <a:lnTo>
                  <a:pt x="2138172" y="1523"/>
                </a:lnTo>
                <a:lnTo>
                  <a:pt x="2139696" y="0"/>
                </a:lnTo>
                <a:lnTo>
                  <a:pt x="2148839" y="0"/>
                </a:lnTo>
                <a:lnTo>
                  <a:pt x="2150364" y="1523"/>
                </a:lnTo>
                <a:lnTo>
                  <a:pt x="2150364" y="4571"/>
                </a:lnTo>
                <a:lnTo>
                  <a:pt x="2148839" y="6095"/>
                </a:lnTo>
                <a:close/>
              </a:path>
              <a:path w="3048000" h="6350">
                <a:moveTo>
                  <a:pt x="2168652" y="6095"/>
                </a:moveTo>
                <a:lnTo>
                  <a:pt x="2157983" y="6095"/>
                </a:lnTo>
                <a:lnTo>
                  <a:pt x="2156460" y="4571"/>
                </a:lnTo>
                <a:lnTo>
                  <a:pt x="2156460" y="1523"/>
                </a:lnTo>
                <a:lnTo>
                  <a:pt x="2157983" y="0"/>
                </a:lnTo>
                <a:lnTo>
                  <a:pt x="2168652" y="0"/>
                </a:lnTo>
                <a:lnTo>
                  <a:pt x="2168652" y="6095"/>
                </a:lnTo>
                <a:close/>
              </a:path>
              <a:path w="3048000" h="6350">
                <a:moveTo>
                  <a:pt x="2186939" y="6095"/>
                </a:moveTo>
                <a:lnTo>
                  <a:pt x="2177796" y="6095"/>
                </a:lnTo>
                <a:lnTo>
                  <a:pt x="2176272" y="4571"/>
                </a:lnTo>
                <a:lnTo>
                  <a:pt x="2176272" y="1523"/>
                </a:lnTo>
                <a:lnTo>
                  <a:pt x="2177796" y="0"/>
                </a:lnTo>
                <a:lnTo>
                  <a:pt x="2186939" y="0"/>
                </a:lnTo>
                <a:lnTo>
                  <a:pt x="2188464" y="1523"/>
                </a:lnTo>
                <a:lnTo>
                  <a:pt x="2188464" y="4571"/>
                </a:lnTo>
                <a:lnTo>
                  <a:pt x="2186939" y="6095"/>
                </a:lnTo>
                <a:close/>
              </a:path>
              <a:path w="3048000" h="6350">
                <a:moveTo>
                  <a:pt x="2206752" y="6095"/>
                </a:moveTo>
                <a:lnTo>
                  <a:pt x="2196083" y="6095"/>
                </a:lnTo>
                <a:lnTo>
                  <a:pt x="2194560" y="4571"/>
                </a:lnTo>
                <a:lnTo>
                  <a:pt x="2194560" y="1523"/>
                </a:lnTo>
                <a:lnTo>
                  <a:pt x="2196083" y="0"/>
                </a:lnTo>
                <a:lnTo>
                  <a:pt x="2206752" y="0"/>
                </a:lnTo>
                <a:lnTo>
                  <a:pt x="2208275" y="1523"/>
                </a:lnTo>
                <a:lnTo>
                  <a:pt x="2208275" y="4571"/>
                </a:lnTo>
                <a:lnTo>
                  <a:pt x="2206752" y="6095"/>
                </a:lnTo>
                <a:close/>
              </a:path>
              <a:path w="3048000" h="6350">
                <a:moveTo>
                  <a:pt x="2225039" y="6095"/>
                </a:moveTo>
                <a:lnTo>
                  <a:pt x="2215896" y="6095"/>
                </a:lnTo>
                <a:lnTo>
                  <a:pt x="2214372" y="4571"/>
                </a:lnTo>
                <a:lnTo>
                  <a:pt x="2214372" y="1523"/>
                </a:lnTo>
                <a:lnTo>
                  <a:pt x="2215896" y="0"/>
                </a:lnTo>
                <a:lnTo>
                  <a:pt x="2225039" y="0"/>
                </a:lnTo>
                <a:lnTo>
                  <a:pt x="2226564" y="1523"/>
                </a:lnTo>
                <a:lnTo>
                  <a:pt x="2226564" y="4571"/>
                </a:lnTo>
                <a:lnTo>
                  <a:pt x="2225039" y="6095"/>
                </a:lnTo>
                <a:close/>
              </a:path>
              <a:path w="3048000" h="6350">
                <a:moveTo>
                  <a:pt x="2244852" y="6095"/>
                </a:moveTo>
                <a:lnTo>
                  <a:pt x="2234183" y="6095"/>
                </a:lnTo>
                <a:lnTo>
                  <a:pt x="2232660" y="4571"/>
                </a:lnTo>
                <a:lnTo>
                  <a:pt x="2232660" y="1523"/>
                </a:lnTo>
                <a:lnTo>
                  <a:pt x="2234183" y="0"/>
                </a:lnTo>
                <a:lnTo>
                  <a:pt x="2244852" y="0"/>
                </a:lnTo>
                <a:lnTo>
                  <a:pt x="2246375" y="1523"/>
                </a:lnTo>
                <a:lnTo>
                  <a:pt x="2246375" y="4571"/>
                </a:lnTo>
                <a:lnTo>
                  <a:pt x="2244852" y="6095"/>
                </a:lnTo>
                <a:close/>
              </a:path>
              <a:path w="3048000" h="6350">
                <a:moveTo>
                  <a:pt x="2263139" y="6095"/>
                </a:moveTo>
                <a:lnTo>
                  <a:pt x="2253996" y="6095"/>
                </a:lnTo>
                <a:lnTo>
                  <a:pt x="2252472" y="4571"/>
                </a:lnTo>
                <a:lnTo>
                  <a:pt x="2252472" y="1523"/>
                </a:lnTo>
                <a:lnTo>
                  <a:pt x="2253996" y="0"/>
                </a:lnTo>
                <a:lnTo>
                  <a:pt x="2263139" y="0"/>
                </a:lnTo>
                <a:lnTo>
                  <a:pt x="2264664" y="1523"/>
                </a:lnTo>
                <a:lnTo>
                  <a:pt x="2264664" y="4571"/>
                </a:lnTo>
                <a:lnTo>
                  <a:pt x="2263139" y="6095"/>
                </a:lnTo>
                <a:close/>
              </a:path>
              <a:path w="3048000" h="6350">
                <a:moveTo>
                  <a:pt x="2282952" y="6095"/>
                </a:moveTo>
                <a:lnTo>
                  <a:pt x="2272283" y="6095"/>
                </a:lnTo>
                <a:lnTo>
                  <a:pt x="2270760" y="4571"/>
                </a:lnTo>
                <a:lnTo>
                  <a:pt x="2270760" y="1523"/>
                </a:lnTo>
                <a:lnTo>
                  <a:pt x="2272283" y="0"/>
                </a:lnTo>
                <a:lnTo>
                  <a:pt x="2282952" y="0"/>
                </a:lnTo>
                <a:lnTo>
                  <a:pt x="2284475" y="1523"/>
                </a:lnTo>
                <a:lnTo>
                  <a:pt x="2284475" y="4571"/>
                </a:lnTo>
                <a:lnTo>
                  <a:pt x="2282952" y="6095"/>
                </a:lnTo>
                <a:close/>
              </a:path>
              <a:path w="3048000" h="6350">
                <a:moveTo>
                  <a:pt x="2301239" y="6095"/>
                </a:moveTo>
                <a:lnTo>
                  <a:pt x="2292096" y="6095"/>
                </a:lnTo>
                <a:lnTo>
                  <a:pt x="2290572" y="4571"/>
                </a:lnTo>
                <a:lnTo>
                  <a:pt x="2290572" y="1523"/>
                </a:lnTo>
                <a:lnTo>
                  <a:pt x="2292096" y="0"/>
                </a:lnTo>
                <a:lnTo>
                  <a:pt x="2301239" y="0"/>
                </a:lnTo>
                <a:lnTo>
                  <a:pt x="2302764" y="1523"/>
                </a:lnTo>
                <a:lnTo>
                  <a:pt x="2302764" y="4571"/>
                </a:lnTo>
                <a:lnTo>
                  <a:pt x="2301239" y="6095"/>
                </a:lnTo>
                <a:close/>
              </a:path>
              <a:path w="3048000" h="6350">
                <a:moveTo>
                  <a:pt x="2321052" y="6095"/>
                </a:moveTo>
                <a:lnTo>
                  <a:pt x="2310383" y="6095"/>
                </a:lnTo>
                <a:lnTo>
                  <a:pt x="2308860" y="4571"/>
                </a:lnTo>
                <a:lnTo>
                  <a:pt x="2308860" y="1523"/>
                </a:lnTo>
                <a:lnTo>
                  <a:pt x="2310383" y="0"/>
                </a:lnTo>
                <a:lnTo>
                  <a:pt x="2321052" y="0"/>
                </a:lnTo>
                <a:lnTo>
                  <a:pt x="2322575" y="1523"/>
                </a:lnTo>
                <a:lnTo>
                  <a:pt x="2322575" y="4571"/>
                </a:lnTo>
                <a:lnTo>
                  <a:pt x="2321052" y="6095"/>
                </a:lnTo>
                <a:close/>
              </a:path>
              <a:path w="3048000" h="6350">
                <a:moveTo>
                  <a:pt x="2339339" y="6095"/>
                </a:moveTo>
                <a:lnTo>
                  <a:pt x="2330196" y="6095"/>
                </a:lnTo>
                <a:lnTo>
                  <a:pt x="2328672" y="4571"/>
                </a:lnTo>
                <a:lnTo>
                  <a:pt x="2328672" y="1523"/>
                </a:lnTo>
                <a:lnTo>
                  <a:pt x="2330196" y="0"/>
                </a:lnTo>
                <a:lnTo>
                  <a:pt x="2339339" y="0"/>
                </a:lnTo>
                <a:lnTo>
                  <a:pt x="2340864" y="1523"/>
                </a:lnTo>
                <a:lnTo>
                  <a:pt x="2340864" y="4571"/>
                </a:lnTo>
                <a:lnTo>
                  <a:pt x="2339339" y="6095"/>
                </a:lnTo>
                <a:close/>
              </a:path>
              <a:path w="3048000" h="6350">
                <a:moveTo>
                  <a:pt x="2359152" y="6095"/>
                </a:moveTo>
                <a:lnTo>
                  <a:pt x="2348483" y="6095"/>
                </a:lnTo>
                <a:lnTo>
                  <a:pt x="2346960" y="4571"/>
                </a:lnTo>
                <a:lnTo>
                  <a:pt x="2346960" y="1523"/>
                </a:lnTo>
                <a:lnTo>
                  <a:pt x="2348483" y="0"/>
                </a:lnTo>
                <a:lnTo>
                  <a:pt x="2359152" y="0"/>
                </a:lnTo>
                <a:lnTo>
                  <a:pt x="2360675" y="1523"/>
                </a:lnTo>
                <a:lnTo>
                  <a:pt x="2360675" y="4571"/>
                </a:lnTo>
                <a:lnTo>
                  <a:pt x="2359152" y="6095"/>
                </a:lnTo>
                <a:close/>
              </a:path>
              <a:path w="3048000" h="6350">
                <a:moveTo>
                  <a:pt x="2377439" y="6095"/>
                </a:moveTo>
                <a:lnTo>
                  <a:pt x="2368296" y="6095"/>
                </a:lnTo>
                <a:lnTo>
                  <a:pt x="2366772" y="4571"/>
                </a:lnTo>
                <a:lnTo>
                  <a:pt x="2366772" y="1523"/>
                </a:lnTo>
                <a:lnTo>
                  <a:pt x="2368296" y="0"/>
                </a:lnTo>
                <a:lnTo>
                  <a:pt x="2377439" y="0"/>
                </a:lnTo>
                <a:lnTo>
                  <a:pt x="2378964" y="1523"/>
                </a:lnTo>
                <a:lnTo>
                  <a:pt x="2378964" y="4571"/>
                </a:lnTo>
                <a:lnTo>
                  <a:pt x="2377439" y="6095"/>
                </a:lnTo>
                <a:close/>
              </a:path>
              <a:path w="3048000" h="6350">
                <a:moveTo>
                  <a:pt x="2397252" y="6095"/>
                </a:moveTo>
                <a:lnTo>
                  <a:pt x="2386583" y="6095"/>
                </a:lnTo>
                <a:lnTo>
                  <a:pt x="2385060" y="4571"/>
                </a:lnTo>
                <a:lnTo>
                  <a:pt x="2385060" y="1523"/>
                </a:lnTo>
                <a:lnTo>
                  <a:pt x="2386583" y="0"/>
                </a:lnTo>
                <a:lnTo>
                  <a:pt x="2397252" y="0"/>
                </a:lnTo>
                <a:lnTo>
                  <a:pt x="2398775" y="1523"/>
                </a:lnTo>
                <a:lnTo>
                  <a:pt x="2398775" y="4571"/>
                </a:lnTo>
                <a:lnTo>
                  <a:pt x="2397252" y="6095"/>
                </a:lnTo>
                <a:close/>
              </a:path>
              <a:path w="3048000" h="6350">
                <a:moveTo>
                  <a:pt x="2415539" y="6095"/>
                </a:moveTo>
                <a:lnTo>
                  <a:pt x="2406396" y="6095"/>
                </a:lnTo>
                <a:lnTo>
                  <a:pt x="2404872" y="4571"/>
                </a:lnTo>
                <a:lnTo>
                  <a:pt x="2404872" y="1523"/>
                </a:lnTo>
                <a:lnTo>
                  <a:pt x="2406396" y="0"/>
                </a:lnTo>
                <a:lnTo>
                  <a:pt x="2415539" y="0"/>
                </a:lnTo>
                <a:lnTo>
                  <a:pt x="2417064" y="1523"/>
                </a:lnTo>
                <a:lnTo>
                  <a:pt x="2417064" y="4571"/>
                </a:lnTo>
                <a:lnTo>
                  <a:pt x="2415539" y="6095"/>
                </a:lnTo>
                <a:close/>
              </a:path>
              <a:path w="3048000" h="6350">
                <a:moveTo>
                  <a:pt x="2435352" y="6095"/>
                </a:moveTo>
                <a:lnTo>
                  <a:pt x="2424683" y="6095"/>
                </a:lnTo>
                <a:lnTo>
                  <a:pt x="2424683" y="0"/>
                </a:lnTo>
                <a:lnTo>
                  <a:pt x="2435352" y="0"/>
                </a:lnTo>
                <a:lnTo>
                  <a:pt x="2436875" y="1523"/>
                </a:lnTo>
                <a:lnTo>
                  <a:pt x="2436875" y="4571"/>
                </a:lnTo>
                <a:lnTo>
                  <a:pt x="2435352" y="6095"/>
                </a:lnTo>
                <a:close/>
              </a:path>
              <a:path w="3048000" h="6350">
                <a:moveTo>
                  <a:pt x="2453639" y="6095"/>
                </a:moveTo>
                <a:lnTo>
                  <a:pt x="2444496" y="6095"/>
                </a:lnTo>
                <a:lnTo>
                  <a:pt x="2442972" y="4571"/>
                </a:lnTo>
                <a:lnTo>
                  <a:pt x="2442972" y="1523"/>
                </a:lnTo>
                <a:lnTo>
                  <a:pt x="2444496" y="0"/>
                </a:lnTo>
                <a:lnTo>
                  <a:pt x="2453639" y="0"/>
                </a:lnTo>
                <a:lnTo>
                  <a:pt x="2455164" y="1523"/>
                </a:lnTo>
                <a:lnTo>
                  <a:pt x="2455164" y="4571"/>
                </a:lnTo>
                <a:lnTo>
                  <a:pt x="2453639" y="6095"/>
                </a:lnTo>
                <a:close/>
              </a:path>
              <a:path w="3048000" h="6350">
                <a:moveTo>
                  <a:pt x="2473452" y="6095"/>
                </a:moveTo>
                <a:lnTo>
                  <a:pt x="2464307" y="6095"/>
                </a:lnTo>
                <a:lnTo>
                  <a:pt x="2462783" y="4571"/>
                </a:lnTo>
                <a:lnTo>
                  <a:pt x="2462783" y="1523"/>
                </a:lnTo>
                <a:lnTo>
                  <a:pt x="2464307" y="0"/>
                </a:lnTo>
                <a:lnTo>
                  <a:pt x="2473452" y="0"/>
                </a:lnTo>
                <a:lnTo>
                  <a:pt x="2474975" y="1523"/>
                </a:lnTo>
                <a:lnTo>
                  <a:pt x="2474975" y="4571"/>
                </a:lnTo>
                <a:lnTo>
                  <a:pt x="2473452" y="6095"/>
                </a:lnTo>
                <a:close/>
              </a:path>
              <a:path w="3048000" h="6350">
                <a:moveTo>
                  <a:pt x="2493264" y="6095"/>
                </a:moveTo>
                <a:lnTo>
                  <a:pt x="2482596" y="6095"/>
                </a:lnTo>
                <a:lnTo>
                  <a:pt x="2481072" y="4571"/>
                </a:lnTo>
                <a:lnTo>
                  <a:pt x="2481072" y="1523"/>
                </a:lnTo>
                <a:lnTo>
                  <a:pt x="2482596" y="0"/>
                </a:lnTo>
                <a:lnTo>
                  <a:pt x="2493264" y="0"/>
                </a:lnTo>
                <a:lnTo>
                  <a:pt x="2493264" y="6095"/>
                </a:lnTo>
                <a:close/>
              </a:path>
              <a:path w="3048000" h="6350">
                <a:moveTo>
                  <a:pt x="2511552" y="6095"/>
                </a:moveTo>
                <a:lnTo>
                  <a:pt x="2502407" y="6095"/>
                </a:lnTo>
                <a:lnTo>
                  <a:pt x="2500883" y="4571"/>
                </a:lnTo>
                <a:lnTo>
                  <a:pt x="2500883" y="1523"/>
                </a:lnTo>
                <a:lnTo>
                  <a:pt x="2502407" y="0"/>
                </a:lnTo>
                <a:lnTo>
                  <a:pt x="2511552" y="0"/>
                </a:lnTo>
                <a:lnTo>
                  <a:pt x="2513075" y="1523"/>
                </a:lnTo>
                <a:lnTo>
                  <a:pt x="2513075" y="4571"/>
                </a:lnTo>
                <a:lnTo>
                  <a:pt x="2511552" y="6095"/>
                </a:lnTo>
                <a:close/>
              </a:path>
              <a:path w="3048000" h="6350">
                <a:moveTo>
                  <a:pt x="2531364" y="6095"/>
                </a:moveTo>
                <a:lnTo>
                  <a:pt x="2520696" y="6095"/>
                </a:lnTo>
                <a:lnTo>
                  <a:pt x="2519172" y="4571"/>
                </a:lnTo>
                <a:lnTo>
                  <a:pt x="2519172" y="1523"/>
                </a:lnTo>
                <a:lnTo>
                  <a:pt x="2520696" y="0"/>
                </a:lnTo>
                <a:lnTo>
                  <a:pt x="2531364" y="0"/>
                </a:lnTo>
                <a:lnTo>
                  <a:pt x="2532888" y="1523"/>
                </a:lnTo>
                <a:lnTo>
                  <a:pt x="2532888" y="4571"/>
                </a:lnTo>
                <a:lnTo>
                  <a:pt x="2531364" y="6095"/>
                </a:lnTo>
                <a:close/>
              </a:path>
              <a:path w="3048000" h="6350">
                <a:moveTo>
                  <a:pt x="2549652" y="6095"/>
                </a:moveTo>
                <a:lnTo>
                  <a:pt x="2540507" y="6095"/>
                </a:lnTo>
                <a:lnTo>
                  <a:pt x="2538983" y="4571"/>
                </a:lnTo>
                <a:lnTo>
                  <a:pt x="2538983" y="1523"/>
                </a:lnTo>
                <a:lnTo>
                  <a:pt x="2540507" y="0"/>
                </a:lnTo>
                <a:lnTo>
                  <a:pt x="2549652" y="0"/>
                </a:lnTo>
                <a:lnTo>
                  <a:pt x="2551175" y="1523"/>
                </a:lnTo>
                <a:lnTo>
                  <a:pt x="2551175" y="4571"/>
                </a:lnTo>
                <a:lnTo>
                  <a:pt x="2549652" y="6095"/>
                </a:lnTo>
                <a:close/>
              </a:path>
              <a:path w="3048000" h="6350">
                <a:moveTo>
                  <a:pt x="2569464" y="6095"/>
                </a:moveTo>
                <a:lnTo>
                  <a:pt x="2558796" y="6095"/>
                </a:lnTo>
                <a:lnTo>
                  <a:pt x="2557272" y="4571"/>
                </a:lnTo>
                <a:lnTo>
                  <a:pt x="2557272" y="1523"/>
                </a:lnTo>
                <a:lnTo>
                  <a:pt x="2558796" y="0"/>
                </a:lnTo>
                <a:lnTo>
                  <a:pt x="2569464" y="0"/>
                </a:lnTo>
                <a:lnTo>
                  <a:pt x="2570988" y="1523"/>
                </a:lnTo>
                <a:lnTo>
                  <a:pt x="2570988" y="4571"/>
                </a:lnTo>
                <a:lnTo>
                  <a:pt x="2569464" y="6095"/>
                </a:lnTo>
                <a:close/>
              </a:path>
              <a:path w="3048000" h="6350">
                <a:moveTo>
                  <a:pt x="2587752" y="6095"/>
                </a:moveTo>
                <a:lnTo>
                  <a:pt x="2578607" y="6095"/>
                </a:lnTo>
                <a:lnTo>
                  <a:pt x="2577083" y="4571"/>
                </a:lnTo>
                <a:lnTo>
                  <a:pt x="2577083" y="1523"/>
                </a:lnTo>
                <a:lnTo>
                  <a:pt x="2578607" y="0"/>
                </a:lnTo>
                <a:lnTo>
                  <a:pt x="2587752" y="0"/>
                </a:lnTo>
                <a:lnTo>
                  <a:pt x="2589275" y="1523"/>
                </a:lnTo>
                <a:lnTo>
                  <a:pt x="2589275" y="4571"/>
                </a:lnTo>
                <a:lnTo>
                  <a:pt x="2587752" y="6095"/>
                </a:lnTo>
                <a:close/>
              </a:path>
              <a:path w="3048000" h="6350">
                <a:moveTo>
                  <a:pt x="2607564" y="6095"/>
                </a:moveTo>
                <a:lnTo>
                  <a:pt x="2596896" y="6095"/>
                </a:lnTo>
                <a:lnTo>
                  <a:pt x="2595372" y="4571"/>
                </a:lnTo>
                <a:lnTo>
                  <a:pt x="2595372" y="1523"/>
                </a:lnTo>
                <a:lnTo>
                  <a:pt x="2596896" y="0"/>
                </a:lnTo>
                <a:lnTo>
                  <a:pt x="2607564" y="0"/>
                </a:lnTo>
                <a:lnTo>
                  <a:pt x="2609088" y="1523"/>
                </a:lnTo>
                <a:lnTo>
                  <a:pt x="2609088" y="4571"/>
                </a:lnTo>
                <a:lnTo>
                  <a:pt x="2607564" y="6095"/>
                </a:lnTo>
                <a:close/>
              </a:path>
              <a:path w="3048000" h="6350">
                <a:moveTo>
                  <a:pt x="2625852" y="6095"/>
                </a:moveTo>
                <a:lnTo>
                  <a:pt x="2616707" y="6095"/>
                </a:lnTo>
                <a:lnTo>
                  <a:pt x="2615183" y="4571"/>
                </a:lnTo>
                <a:lnTo>
                  <a:pt x="2615183" y="1523"/>
                </a:lnTo>
                <a:lnTo>
                  <a:pt x="2616707" y="0"/>
                </a:lnTo>
                <a:lnTo>
                  <a:pt x="2625852" y="0"/>
                </a:lnTo>
                <a:lnTo>
                  <a:pt x="2627375" y="1523"/>
                </a:lnTo>
                <a:lnTo>
                  <a:pt x="2627375" y="4571"/>
                </a:lnTo>
                <a:lnTo>
                  <a:pt x="2625852" y="6095"/>
                </a:lnTo>
                <a:close/>
              </a:path>
              <a:path w="3048000" h="6350">
                <a:moveTo>
                  <a:pt x="2645664" y="6095"/>
                </a:moveTo>
                <a:lnTo>
                  <a:pt x="2634996" y="6095"/>
                </a:lnTo>
                <a:lnTo>
                  <a:pt x="2633472" y="4571"/>
                </a:lnTo>
                <a:lnTo>
                  <a:pt x="2633472" y="1523"/>
                </a:lnTo>
                <a:lnTo>
                  <a:pt x="2634996" y="0"/>
                </a:lnTo>
                <a:lnTo>
                  <a:pt x="2645664" y="0"/>
                </a:lnTo>
                <a:lnTo>
                  <a:pt x="2647188" y="1523"/>
                </a:lnTo>
                <a:lnTo>
                  <a:pt x="2647188" y="4571"/>
                </a:lnTo>
                <a:lnTo>
                  <a:pt x="2645664" y="6095"/>
                </a:lnTo>
                <a:close/>
              </a:path>
              <a:path w="3048000" h="6350">
                <a:moveTo>
                  <a:pt x="2663952" y="6095"/>
                </a:moveTo>
                <a:lnTo>
                  <a:pt x="2654807" y="6095"/>
                </a:lnTo>
                <a:lnTo>
                  <a:pt x="2653283" y="4571"/>
                </a:lnTo>
                <a:lnTo>
                  <a:pt x="2653283" y="1523"/>
                </a:lnTo>
                <a:lnTo>
                  <a:pt x="2654807" y="0"/>
                </a:lnTo>
                <a:lnTo>
                  <a:pt x="2663952" y="0"/>
                </a:lnTo>
                <a:lnTo>
                  <a:pt x="2665475" y="1523"/>
                </a:lnTo>
                <a:lnTo>
                  <a:pt x="2665475" y="4571"/>
                </a:lnTo>
                <a:lnTo>
                  <a:pt x="2663952" y="6095"/>
                </a:lnTo>
                <a:close/>
              </a:path>
              <a:path w="3048000" h="6350">
                <a:moveTo>
                  <a:pt x="2683764" y="6095"/>
                </a:moveTo>
                <a:lnTo>
                  <a:pt x="2673096" y="6095"/>
                </a:lnTo>
                <a:lnTo>
                  <a:pt x="2671572" y="4571"/>
                </a:lnTo>
                <a:lnTo>
                  <a:pt x="2671572" y="1523"/>
                </a:lnTo>
                <a:lnTo>
                  <a:pt x="2673096" y="0"/>
                </a:lnTo>
                <a:lnTo>
                  <a:pt x="2683764" y="0"/>
                </a:lnTo>
                <a:lnTo>
                  <a:pt x="2685288" y="1523"/>
                </a:lnTo>
                <a:lnTo>
                  <a:pt x="2685288" y="4571"/>
                </a:lnTo>
                <a:lnTo>
                  <a:pt x="2683764" y="6095"/>
                </a:lnTo>
                <a:close/>
              </a:path>
              <a:path w="3048000" h="6350">
                <a:moveTo>
                  <a:pt x="2702052" y="6095"/>
                </a:moveTo>
                <a:lnTo>
                  <a:pt x="2692907" y="6095"/>
                </a:lnTo>
                <a:lnTo>
                  <a:pt x="2691383" y="4571"/>
                </a:lnTo>
                <a:lnTo>
                  <a:pt x="2691383" y="1523"/>
                </a:lnTo>
                <a:lnTo>
                  <a:pt x="2692907" y="0"/>
                </a:lnTo>
                <a:lnTo>
                  <a:pt x="2702052" y="0"/>
                </a:lnTo>
                <a:lnTo>
                  <a:pt x="2703575" y="1523"/>
                </a:lnTo>
                <a:lnTo>
                  <a:pt x="2703575" y="4571"/>
                </a:lnTo>
                <a:lnTo>
                  <a:pt x="2702052" y="6095"/>
                </a:lnTo>
                <a:close/>
              </a:path>
              <a:path w="3048000" h="6350">
                <a:moveTo>
                  <a:pt x="2721864" y="6095"/>
                </a:moveTo>
                <a:lnTo>
                  <a:pt x="2711196" y="6095"/>
                </a:lnTo>
                <a:lnTo>
                  <a:pt x="2709672" y="4571"/>
                </a:lnTo>
                <a:lnTo>
                  <a:pt x="2709672" y="1523"/>
                </a:lnTo>
                <a:lnTo>
                  <a:pt x="2711196" y="0"/>
                </a:lnTo>
                <a:lnTo>
                  <a:pt x="2721864" y="0"/>
                </a:lnTo>
                <a:lnTo>
                  <a:pt x="2723388" y="1523"/>
                </a:lnTo>
                <a:lnTo>
                  <a:pt x="2723388" y="4571"/>
                </a:lnTo>
                <a:lnTo>
                  <a:pt x="2721864" y="6095"/>
                </a:lnTo>
                <a:close/>
              </a:path>
              <a:path w="3048000" h="6350">
                <a:moveTo>
                  <a:pt x="2740152" y="6095"/>
                </a:moveTo>
                <a:lnTo>
                  <a:pt x="2731007" y="6095"/>
                </a:lnTo>
                <a:lnTo>
                  <a:pt x="2729483" y="4571"/>
                </a:lnTo>
                <a:lnTo>
                  <a:pt x="2729483" y="1523"/>
                </a:lnTo>
                <a:lnTo>
                  <a:pt x="2731007" y="0"/>
                </a:lnTo>
                <a:lnTo>
                  <a:pt x="2740152" y="0"/>
                </a:lnTo>
                <a:lnTo>
                  <a:pt x="2741675" y="1523"/>
                </a:lnTo>
                <a:lnTo>
                  <a:pt x="2741675" y="4571"/>
                </a:lnTo>
                <a:lnTo>
                  <a:pt x="2740152" y="6095"/>
                </a:lnTo>
                <a:close/>
              </a:path>
              <a:path w="3048000" h="6350">
                <a:moveTo>
                  <a:pt x="2759964" y="6095"/>
                </a:moveTo>
                <a:lnTo>
                  <a:pt x="2749296" y="6095"/>
                </a:lnTo>
                <a:lnTo>
                  <a:pt x="2749296" y="0"/>
                </a:lnTo>
                <a:lnTo>
                  <a:pt x="2759964" y="0"/>
                </a:lnTo>
                <a:lnTo>
                  <a:pt x="2761488" y="1523"/>
                </a:lnTo>
                <a:lnTo>
                  <a:pt x="2761488" y="4571"/>
                </a:lnTo>
                <a:lnTo>
                  <a:pt x="2759964" y="6095"/>
                </a:lnTo>
                <a:close/>
              </a:path>
              <a:path w="3048000" h="6350">
                <a:moveTo>
                  <a:pt x="2778252" y="6095"/>
                </a:moveTo>
                <a:lnTo>
                  <a:pt x="2769107" y="6095"/>
                </a:lnTo>
                <a:lnTo>
                  <a:pt x="2767583" y="4571"/>
                </a:lnTo>
                <a:lnTo>
                  <a:pt x="2767583" y="1523"/>
                </a:lnTo>
                <a:lnTo>
                  <a:pt x="2769107" y="0"/>
                </a:lnTo>
                <a:lnTo>
                  <a:pt x="2778252" y="0"/>
                </a:lnTo>
                <a:lnTo>
                  <a:pt x="2779775" y="1523"/>
                </a:lnTo>
                <a:lnTo>
                  <a:pt x="2779775" y="4571"/>
                </a:lnTo>
                <a:lnTo>
                  <a:pt x="2778252" y="6095"/>
                </a:lnTo>
                <a:close/>
              </a:path>
              <a:path w="3048000" h="6350">
                <a:moveTo>
                  <a:pt x="2798064" y="6095"/>
                </a:moveTo>
                <a:lnTo>
                  <a:pt x="2787396" y="6095"/>
                </a:lnTo>
                <a:lnTo>
                  <a:pt x="2787396" y="0"/>
                </a:lnTo>
                <a:lnTo>
                  <a:pt x="2798064" y="0"/>
                </a:lnTo>
                <a:lnTo>
                  <a:pt x="2799588" y="1523"/>
                </a:lnTo>
                <a:lnTo>
                  <a:pt x="2799588" y="4571"/>
                </a:lnTo>
                <a:lnTo>
                  <a:pt x="2798064" y="6095"/>
                </a:lnTo>
                <a:close/>
              </a:path>
              <a:path w="3048000" h="6350">
                <a:moveTo>
                  <a:pt x="2817875" y="6095"/>
                </a:moveTo>
                <a:lnTo>
                  <a:pt x="2807207" y="6095"/>
                </a:lnTo>
                <a:lnTo>
                  <a:pt x="2805683" y="4571"/>
                </a:lnTo>
                <a:lnTo>
                  <a:pt x="2805683" y="1523"/>
                </a:lnTo>
                <a:lnTo>
                  <a:pt x="2807207" y="0"/>
                </a:lnTo>
                <a:lnTo>
                  <a:pt x="2817875" y="0"/>
                </a:lnTo>
                <a:lnTo>
                  <a:pt x="2817875" y="6095"/>
                </a:lnTo>
                <a:close/>
              </a:path>
              <a:path w="3048000" h="6350">
                <a:moveTo>
                  <a:pt x="2836164" y="6095"/>
                </a:moveTo>
                <a:lnTo>
                  <a:pt x="2827020" y="6095"/>
                </a:lnTo>
                <a:lnTo>
                  <a:pt x="2825496" y="4571"/>
                </a:lnTo>
                <a:lnTo>
                  <a:pt x="2825496" y="1523"/>
                </a:lnTo>
                <a:lnTo>
                  <a:pt x="2827020" y="0"/>
                </a:lnTo>
                <a:lnTo>
                  <a:pt x="2836164" y="0"/>
                </a:lnTo>
                <a:lnTo>
                  <a:pt x="2837688" y="1523"/>
                </a:lnTo>
                <a:lnTo>
                  <a:pt x="2837688" y="4571"/>
                </a:lnTo>
                <a:lnTo>
                  <a:pt x="2836164" y="6095"/>
                </a:lnTo>
                <a:close/>
              </a:path>
              <a:path w="3048000" h="6350">
                <a:moveTo>
                  <a:pt x="2855975" y="6095"/>
                </a:moveTo>
                <a:lnTo>
                  <a:pt x="2845307" y="6095"/>
                </a:lnTo>
                <a:lnTo>
                  <a:pt x="2843783" y="4571"/>
                </a:lnTo>
                <a:lnTo>
                  <a:pt x="2843783" y="1523"/>
                </a:lnTo>
                <a:lnTo>
                  <a:pt x="2845307" y="0"/>
                </a:lnTo>
                <a:lnTo>
                  <a:pt x="2855975" y="0"/>
                </a:lnTo>
                <a:lnTo>
                  <a:pt x="2855975" y="6095"/>
                </a:lnTo>
                <a:close/>
              </a:path>
              <a:path w="3048000" h="6350">
                <a:moveTo>
                  <a:pt x="2874264" y="6095"/>
                </a:moveTo>
                <a:lnTo>
                  <a:pt x="2865120" y="6095"/>
                </a:lnTo>
                <a:lnTo>
                  <a:pt x="2863596" y="4571"/>
                </a:lnTo>
                <a:lnTo>
                  <a:pt x="2863596" y="1523"/>
                </a:lnTo>
                <a:lnTo>
                  <a:pt x="2865120" y="0"/>
                </a:lnTo>
                <a:lnTo>
                  <a:pt x="2874264" y="0"/>
                </a:lnTo>
                <a:lnTo>
                  <a:pt x="2875788" y="1523"/>
                </a:lnTo>
                <a:lnTo>
                  <a:pt x="2875788" y="4571"/>
                </a:lnTo>
                <a:lnTo>
                  <a:pt x="2874264" y="6095"/>
                </a:lnTo>
                <a:close/>
              </a:path>
              <a:path w="3048000" h="6350">
                <a:moveTo>
                  <a:pt x="2894075" y="6095"/>
                </a:moveTo>
                <a:lnTo>
                  <a:pt x="2883407" y="6095"/>
                </a:lnTo>
                <a:lnTo>
                  <a:pt x="2881883" y="4571"/>
                </a:lnTo>
                <a:lnTo>
                  <a:pt x="2881883" y="1523"/>
                </a:lnTo>
                <a:lnTo>
                  <a:pt x="2883407" y="0"/>
                </a:lnTo>
                <a:lnTo>
                  <a:pt x="2894075" y="0"/>
                </a:lnTo>
                <a:lnTo>
                  <a:pt x="2895599" y="1523"/>
                </a:lnTo>
                <a:lnTo>
                  <a:pt x="2895599" y="4571"/>
                </a:lnTo>
                <a:lnTo>
                  <a:pt x="2894075" y="6095"/>
                </a:lnTo>
                <a:close/>
              </a:path>
              <a:path w="3048000" h="6350">
                <a:moveTo>
                  <a:pt x="2912364" y="6095"/>
                </a:moveTo>
                <a:lnTo>
                  <a:pt x="2903220" y="6095"/>
                </a:lnTo>
                <a:lnTo>
                  <a:pt x="2901696" y="4571"/>
                </a:lnTo>
                <a:lnTo>
                  <a:pt x="2901696" y="1523"/>
                </a:lnTo>
                <a:lnTo>
                  <a:pt x="2903220" y="0"/>
                </a:lnTo>
                <a:lnTo>
                  <a:pt x="2912364" y="0"/>
                </a:lnTo>
                <a:lnTo>
                  <a:pt x="2913888" y="1523"/>
                </a:lnTo>
                <a:lnTo>
                  <a:pt x="2913888" y="4571"/>
                </a:lnTo>
                <a:lnTo>
                  <a:pt x="2912364" y="6095"/>
                </a:lnTo>
                <a:close/>
              </a:path>
              <a:path w="3048000" h="6350">
                <a:moveTo>
                  <a:pt x="2932175" y="6095"/>
                </a:moveTo>
                <a:lnTo>
                  <a:pt x="2921507" y="6095"/>
                </a:lnTo>
                <a:lnTo>
                  <a:pt x="2919983" y="4571"/>
                </a:lnTo>
                <a:lnTo>
                  <a:pt x="2919983" y="1523"/>
                </a:lnTo>
                <a:lnTo>
                  <a:pt x="2921507" y="0"/>
                </a:lnTo>
                <a:lnTo>
                  <a:pt x="2932175" y="0"/>
                </a:lnTo>
                <a:lnTo>
                  <a:pt x="2933699" y="1523"/>
                </a:lnTo>
                <a:lnTo>
                  <a:pt x="2933699" y="4571"/>
                </a:lnTo>
                <a:lnTo>
                  <a:pt x="2932175" y="6095"/>
                </a:lnTo>
                <a:close/>
              </a:path>
              <a:path w="3048000" h="6350">
                <a:moveTo>
                  <a:pt x="2950464" y="6095"/>
                </a:moveTo>
                <a:lnTo>
                  <a:pt x="2941320" y="6095"/>
                </a:lnTo>
                <a:lnTo>
                  <a:pt x="2939795" y="4571"/>
                </a:lnTo>
                <a:lnTo>
                  <a:pt x="2939795" y="1523"/>
                </a:lnTo>
                <a:lnTo>
                  <a:pt x="2941320" y="0"/>
                </a:lnTo>
                <a:lnTo>
                  <a:pt x="2950464" y="0"/>
                </a:lnTo>
                <a:lnTo>
                  <a:pt x="2951988" y="1523"/>
                </a:lnTo>
                <a:lnTo>
                  <a:pt x="2951988" y="4571"/>
                </a:lnTo>
                <a:lnTo>
                  <a:pt x="2950464" y="6095"/>
                </a:lnTo>
                <a:close/>
              </a:path>
              <a:path w="3048000" h="6350">
                <a:moveTo>
                  <a:pt x="2970275" y="6095"/>
                </a:moveTo>
                <a:lnTo>
                  <a:pt x="2959607" y="6095"/>
                </a:lnTo>
                <a:lnTo>
                  <a:pt x="2958084" y="4571"/>
                </a:lnTo>
                <a:lnTo>
                  <a:pt x="2958084" y="1523"/>
                </a:lnTo>
                <a:lnTo>
                  <a:pt x="2959607" y="0"/>
                </a:lnTo>
                <a:lnTo>
                  <a:pt x="2970275" y="0"/>
                </a:lnTo>
                <a:lnTo>
                  <a:pt x="2971800" y="1523"/>
                </a:lnTo>
                <a:lnTo>
                  <a:pt x="2971800" y="4571"/>
                </a:lnTo>
                <a:lnTo>
                  <a:pt x="2970275" y="6095"/>
                </a:lnTo>
                <a:close/>
              </a:path>
              <a:path w="3048000" h="6350">
                <a:moveTo>
                  <a:pt x="2988564" y="6095"/>
                </a:moveTo>
                <a:lnTo>
                  <a:pt x="2979420" y="6095"/>
                </a:lnTo>
                <a:lnTo>
                  <a:pt x="2977895" y="4571"/>
                </a:lnTo>
                <a:lnTo>
                  <a:pt x="2977895" y="1523"/>
                </a:lnTo>
                <a:lnTo>
                  <a:pt x="2979420" y="0"/>
                </a:lnTo>
                <a:lnTo>
                  <a:pt x="2988564" y="0"/>
                </a:lnTo>
                <a:lnTo>
                  <a:pt x="2990088" y="1523"/>
                </a:lnTo>
                <a:lnTo>
                  <a:pt x="2990088" y="4571"/>
                </a:lnTo>
                <a:lnTo>
                  <a:pt x="2988564" y="6095"/>
                </a:lnTo>
                <a:close/>
              </a:path>
              <a:path w="3048000" h="6350">
                <a:moveTo>
                  <a:pt x="3008375" y="6095"/>
                </a:moveTo>
                <a:lnTo>
                  <a:pt x="2997707" y="6095"/>
                </a:lnTo>
                <a:lnTo>
                  <a:pt x="2996184" y="4571"/>
                </a:lnTo>
                <a:lnTo>
                  <a:pt x="2996184" y="1523"/>
                </a:lnTo>
                <a:lnTo>
                  <a:pt x="2997707" y="0"/>
                </a:lnTo>
                <a:lnTo>
                  <a:pt x="3008375" y="0"/>
                </a:lnTo>
                <a:lnTo>
                  <a:pt x="3009900" y="1523"/>
                </a:lnTo>
                <a:lnTo>
                  <a:pt x="3009900" y="4571"/>
                </a:lnTo>
                <a:lnTo>
                  <a:pt x="3008375" y="6095"/>
                </a:lnTo>
                <a:close/>
              </a:path>
              <a:path w="3048000" h="6350">
                <a:moveTo>
                  <a:pt x="3026664" y="6095"/>
                </a:moveTo>
                <a:lnTo>
                  <a:pt x="3017520" y="6095"/>
                </a:lnTo>
                <a:lnTo>
                  <a:pt x="3015995" y="4571"/>
                </a:lnTo>
                <a:lnTo>
                  <a:pt x="3015995" y="1523"/>
                </a:lnTo>
                <a:lnTo>
                  <a:pt x="3017520" y="0"/>
                </a:lnTo>
                <a:lnTo>
                  <a:pt x="3026664" y="0"/>
                </a:lnTo>
                <a:lnTo>
                  <a:pt x="3028188" y="1523"/>
                </a:lnTo>
                <a:lnTo>
                  <a:pt x="3028188" y="4571"/>
                </a:lnTo>
                <a:lnTo>
                  <a:pt x="3026664" y="6095"/>
                </a:lnTo>
                <a:close/>
              </a:path>
              <a:path w="3048000" h="6350">
                <a:moveTo>
                  <a:pt x="3046475" y="6095"/>
                </a:moveTo>
                <a:lnTo>
                  <a:pt x="3035807" y="6095"/>
                </a:lnTo>
                <a:lnTo>
                  <a:pt x="3034284" y="4571"/>
                </a:lnTo>
                <a:lnTo>
                  <a:pt x="3034284" y="1523"/>
                </a:lnTo>
                <a:lnTo>
                  <a:pt x="3035807" y="0"/>
                </a:lnTo>
                <a:lnTo>
                  <a:pt x="3046475" y="0"/>
                </a:lnTo>
                <a:lnTo>
                  <a:pt x="3048000" y="1523"/>
                </a:lnTo>
                <a:lnTo>
                  <a:pt x="3048000" y="4571"/>
                </a:lnTo>
                <a:lnTo>
                  <a:pt x="3046475" y="6095"/>
                </a:lnTo>
                <a:close/>
              </a:path>
            </a:pathLst>
          </a:custGeom>
          <a:solidFill>
            <a:srgbClr val="000000"/>
          </a:solidFill>
        </p:spPr>
        <p:txBody>
          <a:bodyPr wrap="square" lIns="0" tIns="0" rIns="0" bIns="0" rtlCol="0"/>
          <a:lstStyle/>
          <a:p/>
        </p:txBody>
      </p:sp>
      <p:sp>
        <p:nvSpPr>
          <p:cNvPr id="116" name="object 116"/>
          <p:cNvSpPr/>
          <p:nvPr/>
        </p:nvSpPr>
        <p:spPr>
          <a:xfrm>
            <a:off x="3180588" y="3624072"/>
            <a:ext cx="203200" cy="0"/>
          </a:xfrm>
          <a:custGeom>
            <a:avLst/>
            <a:gdLst/>
            <a:ahLst/>
            <a:cxnLst/>
            <a:rect l="l" t="t" r="r" b="b"/>
            <a:pathLst>
              <a:path w="203200" h="0">
                <a:moveTo>
                  <a:pt x="0" y="0"/>
                </a:moveTo>
                <a:lnTo>
                  <a:pt x="202691" y="0"/>
                </a:lnTo>
                <a:lnTo>
                  <a:pt x="0" y="0"/>
                </a:lnTo>
                <a:close/>
              </a:path>
            </a:pathLst>
          </a:custGeom>
          <a:ln w="4762">
            <a:solidFill>
              <a:srgbClr val="000000"/>
            </a:solidFill>
          </a:ln>
        </p:spPr>
        <p:txBody>
          <a:bodyPr wrap="square" lIns="0" tIns="0" rIns="0" bIns="0" rtlCol="0"/>
          <a:lstStyle/>
          <a:p/>
        </p:txBody>
      </p:sp>
      <p:sp>
        <p:nvSpPr>
          <p:cNvPr id="117" name="object 117"/>
          <p:cNvSpPr/>
          <p:nvPr/>
        </p:nvSpPr>
        <p:spPr>
          <a:xfrm>
            <a:off x="3180588" y="3576827"/>
            <a:ext cx="236220" cy="0"/>
          </a:xfrm>
          <a:custGeom>
            <a:avLst/>
            <a:gdLst/>
            <a:ahLst/>
            <a:cxnLst/>
            <a:rect l="l" t="t" r="r" b="b"/>
            <a:pathLst>
              <a:path w="236220" h="0">
                <a:moveTo>
                  <a:pt x="0" y="0"/>
                </a:moveTo>
                <a:lnTo>
                  <a:pt x="236219" y="0"/>
                </a:lnTo>
                <a:lnTo>
                  <a:pt x="0" y="0"/>
                </a:lnTo>
                <a:close/>
              </a:path>
            </a:pathLst>
          </a:custGeom>
          <a:ln w="4762">
            <a:solidFill>
              <a:srgbClr val="000000"/>
            </a:solidFill>
          </a:ln>
        </p:spPr>
        <p:txBody>
          <a:bodyPr wrap="square" lIns="0" tIns="0" rIns="0" bIns="0" rtlCol="0"/>
          <a:lstStyle/>
          <a:p/>
        </p:txBody>
      </p:sp>
      <p:sp>
        <p:nvSpPr>
          <p:cNvPr id="118" name="object 118"/>
          <p:cNvSpPr/>
          <p:nvPr/>
        </p:nvSpPr>
        <p:spPr>
          <a:xfrm>
            <a:off x="3282696" y="3663696"/>
            <a:ext cx="0" cy="45720"/>
          </a:xfrm>
          <a:custGeom>
            <a:avLst/>
            <a:gdLst/>
            <a:ahLst/>
            <a:cxnLst/>
            <a:rect l="l" t="t" r="r" b="b"/>
            <a:pathLst>
              <a:path w="0" h="45720">
                <a:moveTo>
                  <a:pt x="0" y="45719"/>
                </a:moveTo>
                <a:lnTo>
                  <a:pt x="0" y="0"/>
                </a:lnTo>
              </a:path>
            </a:pathLst>
          </a:custGeom>
          <a:ln w="4762">
            <a:solidFill>
              <a:srgbClr val="000000"/>
            </a:solidFill>
          </a:ln>
        </p:spPr>
        <p:txBody>
          <a:bodyPr wrap="square" lIns="0" tIns="0" rIns="0" bIns="0" rtlCol="0"/>
          <a:lstStyle/>
          <a:p/>
        </p:txBody>
      </p:sp>
      <p:sp>
        <p:nvSpPr>
          <p:cNvPr id="119" name="object 119"/>
          <p:cNvSpPr/>
          <p:nvPr/>
        </p:nvSpPr>
        <p:spPr>
          <a:xfrm>
            <a:off x="3282696" y="3491484"/>
            <a:ext cx="0" cy="45720"/>
          </a:xfrm>
          <a:custGeom>
            <a:avLst/>
            <a:gdLst/>
            <a:ahLst/>
            <a:cxnLst/>
            <a:rect l="l" t="t" r="r" b="b"/>
            <a:pathLst>
              <a:path w="0" h="45720">
                <a:moveTo>
                  <a:pt x="0" y="0"/>
                </a:moveTo>
                <a:lnTo>
                  <a:pt x="0" y="45719"/>
                </a:lnTo>
              </a:path>
            </a:pathLst>
          </a:custGeom>
          <a:ln w="4762">
            <a:solidFill>
              <a:srgbClr val="000000"/>
            </a:solidFill>
          </a:ln>
        </p:spPr>
        <p:txBody>
          <a:bodyPr wrap="square" lIns="0" tIns="0" rIns="0" bIns="0" rtlCol="0"/>
          <a:lstStyle/>
          <a:p/>
        </p:txBody>
      </p:sp>
      <p:sp>
        <p:nvSpPr>
          <p:cNvPr id="120" name="object 120"/>
          <p:cNvSpPr/>
          <p:nvPr/>
        </p:nvSpPr>
        <p:spPr>
          <a:xfrm>
            <a:off x="3048000" y="3576827"/>
            <a:ext cx="234950" cy="22860"/>
          </a:xfrm>
          <a:custGeom>
            <a:avLst/>
            <a:gdLst/>
            <a:ahLst/>
            <a:cxnLst/>
            <a:rect l="l" t="t" r="r" b="b"/>
            <a:pathLst>
              <a:path w="234950" h="22860">
                <a:moveTo>
                  <a:pt x="0" y="0"/>
                </a:moveTo>
                <a:lnTo>
                  <a:pt x="0" y="22860"/>
                </a:lnTo>
                <a:lnTo>
                  <a:pt x="234696" y="22860"/>
                </a:lnTo>
                <a:lnTo>
                  <a:pt x="0" y="22860"/>
                </a:lnTo>
                <a:lnTo>
                  <a:pt x="0" y="0"/>
                </a:lnTo>
              </a:path>
            </a:pathLst>
          </a:custGeom>
          <a:ln w="4762">
            <a:solidFill>
              <a:srgbClr val="000000"/>
            </a:solidFill>
          </a:ln>
        </p:spPr>
        <p:txBody>
          <a:bodyPr wrap="square" lIns="0" tIns="0" rIns="0" bIns="0" rtlCol="0"/>
          <a:lstStyle/>
          <a:p/>
        </p:txBody>
      </p:sp>
      <p:sp>
        <p:nvSpPr>
          <p:cNvPr id="121" name="object 121"/>
          <p:cNvSpPr/>
          <p:nvPr/>
        </p:nvSpPr>
        <p:spPr>
          <a:xfrm>
            <a:off x="3264408" y="3624072"/>
            <a:ext cx="35560" cy="44450"/>
          </a:xfrm>
          <a:custGeom>
            <a:avLst/>
            <a:gdLst/>
            <a:ahLst/>
            <a:cxnLst/>
            <a:rect l="l" t="t" r="r" b="b"/>
            <a:pathLst>
              <a:path w="35560" h="44450">
                <a:moveTo>
                  <a:pt x="35051" y="44195"/>
                </a:moveTo>
                <a:lnTo>
                  <a:pt x="0" y="44195"/>
                </a:lnTo>
                <a:lnTo>
                  <a:pt x="18288" y="0"/>
                </a:lnTo>
                <a:lnTo>
                  <a:pt x="35051" y="44195"/>
                </a:lnTo>
                <a:close/>
              </a:path>
            </a:pathLst>
          </a:custGeom>
          <a:solidFill>
            <a:srgbClr val="000000"/>
          </a:solidFill>
        </p:spPr>
        <p:txBody>
          <a:bodyPr wrap="square" lIns="0" tIns="0" rIns="0" bIns="0" rtlCol="0"/>
          <a:lstStyle/>
          <a:p/>
        </p:txBody>
      </p:sp>
      <p:sp>
        <p:nvSpPr>
          <p:cNvPr id="122" name="object 122"/>
          <p:cNvSpPr/>
          <p:nvPr/>
        </p:nvSpPr>
        <p:spPr>
          <a:xfrm>
            <a:off x="3264408" y="3532632"/>
            <a:ext cx="35560" cy="44450"/>
          </a:xfrm>
          <a:custGeom>
            <a:avLst/>
            <a:gdLst/>
            <a:ahLst/>
            <a:cxnLst/>
            <a:rect l="l" t="t" r="r" b="b"/>
            <a:pathLst>
              <a:path w="35560" h="44450">
                <a:moveTo>
                  <a:pt x="18288" y="44195"/>
                </a:moveTo>
                <a:lnTo>
                  <a:pt x="0" y="0"/>
                </a:lnTo>
                <a:lnTo>
                  <a:pt x="35051" y="0"/>
                </a:lnTo>
                <a:lnTo>
                  <a:pt x="18288" y="44195"/>
                </a:lnTo>
                <a:close/>
              </a:path>
            </a:pathLst>
          </a:custGeom>
          <a:solidFill>
            <a:srgbClr val="000000"/>
          </a:solidFill>
        </p:spPr>
        <p:txBody>
          <a:bodyPr wrap="square" lIns="0" tIns="0" rIns="0" bIns="0" rtlCol="0"/>
          <a:lstStyle/>
          <a:p/>
        </p:txBody>
      </p:sp>
      <p:sp>
        <p:nvSpPr>
          <p:cNvPr id="123" name="object 123"/>
          <p:cNvSpPr/>
          <p:nvPr/>
        </p:nvSpPr>
        <p:spPr>
          <a:xfrm>
            <a:off x="3048000" y="3525011"/>
            <a:ext cx="0" cy="108585"/>
          </a:xfrm>
          <a:custGeom>
            <a:avLst/>
            <a:gdLst/>
            <a:ahLst/>
            <a:cxnLst/>
            <a:rect l="l" t="t" r="r" b="b"/>
            <a:pathLst>
              <a:path w="0" h="108585">
                <a:moveTo>
                  <a:pt x="0" y="0"/>
                </a:moveTo>
                <a:lnTo>
                  <a:pt x="0" y="108204"/>
                </a:lnTo>
              </a:path>
            </a:pathLst>
          </a:custGeom>
          <a:ln w="82296">
            <a:solidFill>
              <a:srgbClr val="FFFFFF"/>
            </a:solidFill>
          </a:ln>
        </p:spPr>
        <p:txBody>
          <a:bodyPr wrap="square" lIns="0" tIns="0" rIns="0" bIns="0" rtlCol="0"/>
          <a:lstStyle/>
          <a:p/>
        </p:txBody>
      </p:sp>
      <p:sp>
        <p:nvSpPr>
          <p:cNvPr id="124" name="object 124"/>
          <p:cNvSpPr txBox="1"/>
          <p:nvPr/>
        </p:nvSpPr>
        <p:spPr>
          <a:xfrm>
            <a:off x="2510705" y="3511211"/>
            <a:ext cx="640715" cy="136525"/>
          </a:xfrm>
          <a:prstGeom prst="rect">
            <a:avLst/>
          </a:prstGeom>
        </p:spPr>
        <p:txBody>
          <a:bodyPr wrap="square" lIns="0" tIns="15875" rIns="0" bIns="0" rtlCol="0" vert="horz">
            <a:spAutoFit/>
          </a:bodyPr>
          <a:lstStyle/>
          <a:p>
            <a:pPr marL="25400">
              <a:lnSpc>
                <a:spcPct val="100000"/>
              </a:lnSpc>
              <a:spcBef>
                <a:spcPts val="125"/>
              </a:spcBef>
              <a:tabLst>
                <a:tab pos="278130" algn="l"/>
                <a:tab pos="490220" algn="l"/>
              </a:tabLst>
            </a:pPr>
            <a:r>
              <a:rPr dirty="0" u="heavy" baseline="7936" sz="1050" spc="37" i="1">
                <a:uFill>
                  <a:solidFill>
                    <a:srgbClr val="000000"/>
                  </a:solidFill>
                </a:uFill>
                <a:latin typeface="Times New Roman"/>
                <a:cs typeface="Times New Roman"/>
              </a:rPr>
              <a:t> </a:t>
            </a:r>
            <a:r>
              <a:rPr dirty="0" u="heavy" baseline="7936" sz="1050" spc="37" i="1">
                <a:uFill>
                  <a:solidFill>
                    <a:srgbClr val="000000"/>
                  </a:solidFill>
                </a:uFill>
                <a:latin typeface="Times New Roman"/>
                <a:cs typeface="Times New Roman"/>
              </a:rPr>
              <a:t>  </a:t>
            </a:r>
            <a:r>
              <a:rPr dirty="0" u="heavy" baseline="7936" sz="1050" spc="67" i="1">
                <a:uFill>
                  <a:solidFill>
                    <a:srgbClr val="000000"/>
                  </a:solidFill>
                </a:uFill>
                <a:latin typeface="Times New Roman"/>
                <a:cs typeface="Times New Roman"/>
              </a:rPr>
              <a:t> </a:t>
            </a:r>
            <a:r>
              <a:rPr dirty="0" u="heavy" baseline="7936" sz="1050" spc="37" i="1">
                <a:uFill>
                  <a:solidFill>
                    <a:srgbClr val="000000"/>
                  </a:solidFill>
                </a:uFill>
                <a:latin typeface="Times New Roman"/>
                <a:cs typeface="Times New Roman"/>
              </a:rPr>
              <a:t> </a:t>
            </a:r>
            <a:r>
              <a:rPr dirty="0" u="heavy" baseline="7936" sz="1050" i="1">
                <a:uFill>
                  <a:solidFill>
                    <a:srgbClr val="000000"/>
                  </a:solidFill>
                </a:uFill>
                <a:latin typeface="Times New Roman"/>
                <a:cs typeface="Times New Roman"/>
              </a:rPr>
              <a:t>	</a:t>
            </a:r>
            <a:r>
              <a:rPr dirty="0" u="heavy" baseline="7936" sz="1050" spc="37" i="1">
                <a:uFill>
                  <a:solidFill>
                    <a:srgbClr val="000000"/>
                  </a:solidFill>
                </a:uFill>
                <a:latin typeface="Times New Roman"/>
                <a:cs typeface="Times New Roman"/>
              </a:rPr>
              <a:t> </a:t>
            </a:r>
            <a:r>
              <a:rPr dirty="0" u="heavy" baseline="7936" sz="1050" i="1">
                <a:uFill>
                  <a:solidFill>
                    <a:srgbClr val="000000"/>
                  </a:solidFill>
                </a:uFill>
                <a:latin typeface="Times New Roman"/>
                <a:cs typeface="Times New Roman"/>
              </a:rPr>
              <a:t>	</a:t>
            </a:r>
            <a:r>
              <a:rPr dirty="0" baseline="7936" sz="1050" spc="-135">
                <a:latin typeface="Cambria"/>
                <a:cs typeface="Cambria"/>
              </a:rPr>
              <a:t>z</a:t>
            </a:r>
            <a:r>
              <a:rPr dirty="0" sz="500" spc="-90">
                <a:latin typeface="Cambria"/>
                <a:cs typeface="Cambria"/>
              </a:rPr>
              <a:t>o</a:t>
            </a:r>
            <a:endParaRPr sz="500">
              <a:latin typeface="Cambria"/>
              <a:cs typeface="Cambria"/>
            </a:endParaRPr>
          </a:p>
        </p:txBody>
      </p:sp>
      <p:sp>
        <p:nvSpPr>
          <p:cNvPr id="125" name="object 125"/>
          <p:cNvSpPr txBox="1"/>
          <p:nvPr/>
        </p:nvSpPr>
        <p:spPr>
          <a:xfrm>
            <a:off x="1521458" y="3928576"/>
            <a:ext cx="4940300" cy="722630"/>
          </a:xfrm>
          <a:prstGeom prst="rect">
            <a:avLst/>
          </a:prstGeom>
        </p:spPr>
        <p:txBody>
          <a:bodyPr wrap="square" lIns="0" tIns="20955" rIns="0" bIns="0" rtlCol="0" vert="horz">
            <a:spAutoFit/>
          </a:bodyPr>
          <a:lstStyle/>
          <a:p>
            <a:pPr marL="4431030" marR="30480" indent="-186055">
              <a:lnSpc>
                <a:spcPts val="919"/>
              </a:lnSpc>
              <a:spcBef>
                <a:spcPts val="165"/>
              </a:spcBef>
            </a:pPr>
            <a:r>
              <a:rPr dirty="0" sz="800" spc="-240">
                <a:latin typeface="Cambria"/>
                <a:cs typeface="Cambria"/>
              </a:rPr>
              <a:t>W</a:t>
            </a:r>
            <a:r>
              <a:rPr dirty="0" baseline="-10101" sz="825" spc="-359">
                <a:latin typeface="Cambria"/>
                <a:cs typeface="Cambria"/>
              </a:rPr>
              <a:t>g</a:t>
            </a:r>
            <a:r>
              <a:rPr dirty="0" sz="800" spc="-240">
                <a:latin typeface="Cambria"/>
                <a:cs typeface="Cambria"/>
              </a:rPr>
              <a:t>sin(</a:t>
            </a:r>
            <a:r>
              <a:rPr dirty="0" sz="800" spc="-240" i="1">
                <a:latin typeface="Georgia"/>
                <a:cs typeface="Georgia"/>
              </a:rPr>
              <a:t>q</a:t>
            </a:r>
            <a:r>
              <a:rPr dirty="0" sz="800" spc="-240">
                <a:latin typeface="Cambria"/>
                <a:cs typeface="Cambria"/>
              </a:rPr>
              <a:t>)=W</a:t>
            </a:r>
            <a:r>
              <a:rPr dirty="0" baseline="-10101" sz="825" spc="-359">
                <a:latin typeface="Cambria"/>
                <a:cs typeface="Cambria"/>
              </a:rPr>
              <a:t>g</a:t>
            </a:r>
            <a:r>
              <a:rPr dirty="0" sz="800" spc="-240" i="1">
                <a:latin typeface="Georgia"/>
                <a:cs typeface="Georgia"/>
              </a:rPr>
              <a:t>q</a:t>
            </a:r>
            <a:r>
              <a:rPr dirty="0" sz="800" spc="-25" i="1">
                <a:latin typeface="Georgia"/>
                <a:cs typeface="Georgia"/>
              </a:rPr>
              <a:t> </a:t>
            </a:r>
            <a:r>
              <a:rPr dirty="0" sz="800" spc="-204">
                <a:latin typeface="Cambria"/>
                <a:cs typeface="Cambria"/>
              </a:rPr>
              <a:t>z</a:t>
            </a:r>
            <a:r>
              <a:rPr dirty="0" baseline="-10101" sz="825" spc="-307">
                <a:latin typeface="Cambria"/>
                <a:cs typeface="Cambria"/>
              </a:rPr>
              <a:t>o</a:t>
            </a:r>
            <a:r>
              <a:rPr dirty="0" sz="800" spc="-204" i="1">
                <a:latin typeface="Georgia"/>
                <a:cs typeface="Georgia"/>
              </a:rPr>
              <a:t>q</a:t>
            </a:r>
            <a:r>
              <a:rPr dirty="0" sz="800" spc="-204">
                <a:latin typeface="Cambria"/>
                <a:cs typeface="Cambria"/>
              </a:rPr>
              <a:t>=z</a:t>
            </a:r>
            <a:endParaRPr sz="800">
              <a:latin typeface="Cambria"/>
              <a:cs typeface="Cambria"/>
            </a:endParaRPr>
          </a:p>
          <a:p>
            <a:pPr marL="1596390">
              <a:lnSpc>
                <a:spcPts val="1260"/>
              </a:lnSpc>
            </a:pPr>
            <a:r>
              <a:rPr dirty="0" sz="1250" spc="15">
                <a:latin typeface="Arial"/>
                <a:cs typeface="Arial"/>
              </a:rPr>
              <a:t>Plan</a:t>
            </a:r>
            <a:r>
              <a:rPr dirty="0" sz="1250" spc="-5">
                <a:latin typeface="Arial"/>
                <a:cs typeface="Arial"/>
              </a:rPr>
              <a:t> </a:t>
            </a:r>
            <a:r>
              <a:rPr dirty="0" sz="1250" spc="10">
                <a:latin typeface="Arial"/>
                <a:cs typeface="Arial"/>
              </a:rPr>
              <a:t>View</a:t>
            </a:r>
            <a:endParaRPr sz="1250">
              <a:latin typeface="Arial"/>
              <a:cs typeface="Arial"/>
            </a:endParaRPr>
          </a:p>
          <a:p>
            <a:pPr marL="25400">
              <a:lnSpc>
                <a:spcPct val="100000"/>
              </a:lnSpc>
              <a:spcBef>
                <a:spcPts val="1125"/>
              </a:spcBef>
              <a:tabLst>
                <a:tab pos="13468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26" name="object 126"/>
          <p:cNvSpPr/>
          <p:nvPr/>
        </p:nvSpPr>
        <p:spPr>
          <a:xfrm>
            <a:off x="5865018" y="3130296"/>
            <a:ext cx="207454" cy="203549"/>
          </a:xfrm>
          <a:prstGeom prst="rect">
            <a:avLst/>
          </a:prstGeom>
          <a:blipFill>
            <a:blip r:embed="rId6" cstate="print"/>
            <a:stretch>
              <a:fillRect/>
            </a:stretch>
          </a:blipFill>
        </p:spPr>
        <p:txBody>
          <a:bodyPr wrap="square" lIns="0" tIns="0" rIns="0" bIns="0" rtlCol="0"/>
          <a:lstStyle/>
          <a:p/>
        </p:txBody>
      </p:sp>
      <p:sp>
        <p:nvSpPr>
          <p:cNvPr id="127" name="object 127"/>
          <p:cNvSpPr txBox="1"/>
          <p:nvPr/>
        </p:nvSpPr>
        <p:spPr>
          <a:xfrm>
            <a:off x="6094484" y="3152258"/>
            <a:ext cx="63500" cy="141605"/>
          </a:xfrm>
          <a:prstGeom prst="rect">
            <a:avLst/>
          </a:prstGeom>
        </p:spPr>
        <p:txBody>
          <a:bodyPr wrap="square" lIns="0" tIns="13335" rIns="0" bIns="0" rtlCol="0" vert="horz">
            <a:spAutoFit/>
          </a:bodyPr>
          <a:lstStyle/>
          <a:p>
            <a:pPr>
              <a:lnSpc>
                <a:spcPct val="100000"/>
              </a:lnSpc>
              <a:spcBef>
                <a:spcPts val="105"/>
              </a:spcBef>
            </a:pPr>
            <a:r>
              <a:rPr dirty="0" sz="750" spc="-25" i="1">
                <a:latin typeface="Georgia"/>
                <a:cs typeface="Georgia"/>
              </a:rPr>
              <a:t>q</a:t>
            </a:r>
            <a:endParaRPr sz="750">
              <a:latin typeface="Georgia"/>
              <a:cs typeface="Georgia"/>
            </a:endParaRPr>
          </a:p>
        </p:txBody>
      </p:sp>
      <p:sp>
        <p:nvSpPr>
          <p:cNvPr id="128" name="object 128"/>
          <p:cNvSpPr/>
          <p:nvPr/>
        </p:nvSpPr>
        <p:spPr>
          <a:xfrm>
            <a:off x="5974079" y="3374135"/>
            <a:ext cx="12700" cy="506095"/>
          </a:xfrm>
          <a:custGeom>
            <a:avLst/>
            <a:gdLst/>
            <a:ahLst/>
            <a:cxnLst/>
            <a:rect l="l" t="t" r="r" b="b"/>
            <a:pathLst>
              <a:path w="12700" h="506095">
                <a:moveTo>
                  <a:pt x="0" y="0"/>
                </a:moveTo>
                <a:lnTo>
                  <a:pt x="12191" y="505967"/>
                </a:lnTo>
              </a:path>
            </a:pathLst>
          </a:custGeom>
          <a:ln w="6096">
            <a:solidFill>
              <a:srgbClr val="000000"/>
            </a:solidFill>
          </a:ln>
        </p:spPr>
        <p:txBody>
          <a:bodyPr wrap="square" lIns="0" tIns="0" rIns="0" bIns="0" rtlCol="0"/>
          <a:lstStyle/>
          <a:p/>
        </p:txBody>
      </p:sp>
      <p:sp>
        <p:nvSpPr>
          <p:cNvPr id="129" name="object 129"/>
          <p:cNvSpPr/>
          <p:nvPr/>
        </p:nvSpPr>
        <p:spPr>
          <a:xfrm>
            <a:off x="5960364" y="3872484"/>
            <a:ext cx="52069" cy="79375"/>
          </a:xfrm>
          <a:custGeom>
            <a:avLst/>
            <a:gdLst/>
            <a:ahLst/>
            <a:cxnLst/>
            <a:rect l="l" t="t" r="r" b="b"/>
            <a:pathLst>
              <a:path w="52070" h="79375">
                <a:moveTo>
                  <a:pt x="27432" y="79248"/>
                </a:moveTo>
                <a:lnTo>
                  <a:pt x="0" y="1524"/>
                </a:lnTo>
                <a:lnTo>
                  <a:pt x="51816" y="0"/>
                </a:lnTo>
                <a:lnTo>
                  <a:pt x="27432" y="79248"/>
                </a:lnTo>
                <a:close/>
              </a:path>
            </a:pathLst>
          </a:custGeom>
          <a:solidFill>
            <a:srgbClr val="000000"/>
          </a:solidFill>
        </p:spPr>
        <p:txBody>
          <a:bodyPr wrap="square" lIns="0" tIns="0" rIns="0" bIns="0" rtlCol="0"/>
          <a:lstStyle/>
          <a:p/>
        </p:txBody>
      </p:sp>
      <p:sp>
        <p:nvSpPr>
          <p:cNvPr id="130" name="object 130"/>
          <p:cNvSpPr/>
          <p:nvPr/>
        </p:nvSpPr>
        <p:spPr>
          <a:xfrm>
            <a:off x="5974079" y="3375659"/>
            <a:ext cx="99060" cy="486409"/>
          </a:xfrm>
          <a:custGeom>
            <a:avLst/>
            <a:gdLst/>
            <a:ahLst/>
            <a:cxnLst/>
            <a:rect l="l" t="t" r="r" b="b"/>
            <a:pathLst>
              <a:path w="99060" h="486410">
                <a:moveTo>
                  <a:pt x="0" y="0"/>
                </a:moveTo>
                <a:lnTo>
                  <a:pt x="99059" y="486156"/>
                </a:lnTo>
              </a:path>
            </a:pathLst>
          </a:custGeom>
          <a:ln w="6096">
            <a:solidFill>
              <a:srgbClr val="000000"/>
            </a:solidFill>
          </a:ln>
        </p:spPr>
        <p:txBody>
          <a:bodyPr wrap="square" lIns="0" tIns="0" rIns="0" bIns="0" rtlCol="0"/>
          <a:lstStyle/>
          <a:p/>
        </p:txBody>
      </p:sp>
      <p:sp>
        <p:nvSpPr>
          <p:cNvPr id="131" name="object 131"/>
          <p:cNvSpPr/>
          <p:nvPr/>
        </p:nvSpPr>
        <p:spPr>
          <a:xfrm>
            <a:off x="5987796" y="3851148"/>
            <a:ext cx="109727" cy="111251"/>
          </a:xfrm>
          <a:prstGeom prst="rect">
            <a:avLst/>
          </a:prstGeom>
          <a:blipFill>
            <a:blip r:embed="rId7" cstate="print"/>
            <a:stretch>
              <a:fillRect/>
            </a:stretch>
          </a:blipFill>
        </p:spPr>
        <p:txBody>
          <a:bodyPr wrap="square" lIns="0" tIns="0" rIns="0" bIns="0" rtlCol="0"/>
          <a:lstStyle/>
          <a:p/>
        </p:txBody>
      </p:sp>
      <p:sp>
        <p:nvSpPr>
          <p:cNvPr id="132" name="object 132"/>
          <p:cNvSpPr txBox="1"/>
          <p:nvPr/>
        </p:nvSpPr>
        <p:spPr>
          <a:xfrm>
            <a:off x="5808743" y="3544534"/>
            <a:ext cx="211454" cy="147955"/>
          </a:xfrm>
          <a:prstGeom prst="rect">
            <a:avLst/>
          </a:prstGeom>
        </p:spPr>
        <p:txBody>
          <a:bodyPr wrap="square" lIns="0" tIns="12700" rIns="0" bIns="0" rtlCol="0" vert="horz">
            <a:spAutoFit/>
          </a:bodyPr>
          <a:lstStyle/>
          <a:p>
            <a:pPr marL="25400">
              <a:lnSpc>
                <a:spcPct val="100000"/>
              </a:lnSpc>
              <a:spcBef>
                <a:spcPts val="100"/>
              </a:spcBef>
            </a:pPr>
            <a:r>
              <a:rPr dirty="0" sz="800" spc="-145">
                <a:latin typeface="Cambria"/>
                <a:cs typeface="Cambria"/>
              </a:rPr>
              <a:t>W</a:t>
            </a:r>
            <a:r>
              <a:rPr dirty="0" baseline="-10101" sz="825" spc="-217">
                <a:latin typeface="Cambria"/>
                <a:cs typeface="Cambria"/>
              </a:rPr>
              <a:t>g</a:t>
            </a:r>
            <a:endParaRPr baseline="-10101" sz="825">
              <a:latin typeface="Cambria"/>
              <a:cs typeface="Cambria"/>
            </a:endParaRPr>
          </a:p>
        </p:txBody>
      </p:sp>
      <p:sp>
        <p:nvSpPr>
          <p:cNvPr id="133" name="object 133"/>
          <p:cNvSpPr txBox="1"/>
          <p:nvPr/>
        </p:nvSpPr>
        <p:spPr>
          <a:xfrm>
            <a:off x="6067877" y="3556737"/>
            <a:ext cx="668655" cy="147955"/>
          </a:xfrm>
          <a:prstGeom prst="rect">
            <a:avLst/>
          </a:prstGeom>
        </p:spPr>
        <p:txBody>
          <a:bodyPr wrap="square" lIns="0" tIns="12700" rIns="0" bIns="0" rtlCol="0" vert="horz">
            <a:spAutoFit/>
          </a:bodyPr>
          <a:lstStyle/>
          <a:p>
            <a:pPr marL="25400">
              <a:lnSpc>
                <a:spcPct val="100000"/>
              </a:lnSpc>
              <a:spcBef>
                <a:spcPts val="100"/>
              </a:spcBef>
            </a:pPr>
            <a:r>
              <a:rPr dirty="0" sz="800" spc="-245">
                <a:latin typeface="Cambria"/>
                <a:cs typeface="Cambria"/>
              </a:rPr>
              <a:t>W</a:t>
            </a:r>
            <a:r>
              <a:rPr dirty="0" baseline="-10101" sz="825" spc="-367">
                <a:latin typeface="Cambria"/>
                <a:cs typeface="Cambria"/>
              </a:rPr>
              <a:t>g</a:t>
            </a:r>
            <a:r>
              <a:rPr dirty="0" sz="800" spc="-245">
                <a:latin typeface="Cambria"/>
                <a:cs typeface="Cambria"/>
              </a:rPr>
              <a:t>cos(</a:t>
            </a:r>
            <a:r>
              <a:rPr dirty="0" sz="800" spc="-245" i="1">
                <a:latin typeface="Georgia"/>
                <a:cs typeface="Georgia"/>
              </a:rPr>
              <a:t>q</a:t>
            </a:r>
            <a:r>
              <a:rPr dirty="0" sz="800" spc="-245">
                <a:latin typeface="Cambria"/>
                <a:cs typeface="Cambria"/>
              </a:rPr>
              <a:t>)=W</a:t>
            </a:r>
            <a:r>
              <a:rPr dirty="0" baseline="-10101" sz="825" spc="-367">
                <a:latin typeface="Cambria"/>
                <a:cs typeface="Cambria"/>
              </a:rPr>
              <a:t>g</a:t>
            </a:r>
            <a:endParaRPr baseline="-10101" sz="825">
              <a:latin typeface="Cambria"/>
              <a:cs typeface="Cambria"/>
            </a:endParaRPr>
          </a:p>
        </p:txBody>
      </p:sp>
      <p:sp>
        <p:nvSpPr>
          <p:cNvPr id="134" name="object 134"/>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135" name="object 135"/>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36" name="object 136"/>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37" name="object 137"/>
          <p:cNvSpPr txBox="1"/>
          <p:nvPr/>
        </p:nvSpPr>
        <p:spPr>
          <a:xfrm>
            <a:off x="1016466" y="5528576"/>
            <a:ext cx="4823460" cy="417195"/>
          </a:xfrm>
          <a:prstGeom prst="rect">
            <a:avLst/>
          </a:prstGeom>
        </p:spPr>
        <p:txBody>
          <a:bodyPr wrap="square" lIns="0" tIns="14604" rIns="0" bIns="0" rtlCol="0" vert="horz">
            <a:spAutoFit/>
          </a:bodyPr>
          <a:lstStyle/>
          <a:p>
            <a:pPr>
              <a:lnSpc>
                <a:spcPct val="100000"/>
              </a:lnSpc>
              <a:spcBef>
                <a:spcPts val="114"/>
              </a:spcBef>
            </a:pPr>
            <a:r>
              <a:rPr dirty="0" sz="2550" spc="10">
                <a:solidFill>
                  <a:srgbClr val="1C7C5B"/>
                </a:solidFill>
                <a:latin typeface="Arial Black"/>
                <a:cs typeface="Arial Black"/>
              </a:rPr>
              <a:t>Hanging </a:t>
            </a:r>
            <a:r>
              <a:rPr dirty="0" sz="2550" spc="15">
                <a:solidFill>
                  <a:srgbClr val="1C7C5B"/>
                </a:solidFill>
                <a:latin typeface="Arial Black"/>
                <a:cs typeface="Arial Black"/>
              </a:rPr>
              <a:t>Girder</a:t>
            </a:r>
            <a:r>
              <a:rPr dirty="0" sz="2550" spc="-50">
                <a:solidFill>
                  <a:srgbClr val="1C7C5B"/>
                </a:solidFill>
                <a:latin typeface="Arial Black"/>
                <a:cs typeface="Arial Black"/>
              </a:rPr>
              <a:t> </a:t>
            </a:r>
            <a:r>
              <a:rPr dirty="0" sz="2550" spc="5">
                <a:solidFill>
                  <a:srgbClr val="1C7C5B"/>
                </a:solidFill>
                <a:latin typeface="Arial Black"/>
                <a:cs typeface="Arial Black"/>
              </a:rPr>
              <a:t>Equilibrium</a:t>
            </a:r>
            <a:endParaRPr sz="2550">
              <a:latin typeface="Arial Black"/>
              <a:cs typeface="Arial Black"/>
            </a:endParaRPr>
          </a:p>
        </p:txBody>
      </p:sp>
      <p:sp>
        <p:nvSpPr>
          <p:cNvPr id="138" name="object 138"/>
          <p:cNvSpPr/>
          <p:nvPr/>
        </p:nvSpPr>
        <p:spPr>
          <a:xfrm>
            <a:off x="2319528" y="6736080"/>
            <a:ext cx="178308" cy="134112"/>
          </a:xfrm>
          <a:prstGeom prst="rect">
            <a:avLst/>
          </a:prstGeom>
          <a:blipFill>
            <a:blip r:embed="rId8" cstate="print"/>
            <a:stretch>
              <a:fillRect/>
            </a:stretch>
          </a:blipFill>
        </p:spPr>
        <p:txBody>
          <a:bodyPr wrap="square" lIns="0" tIns="0" rIns="0" bIns="0" rtlCol="0"/>
          <a:lstStyle/>
          <a:p/>
        </p:txBody>
      </p:sp>
      <p:sp>
        <p:nvSpPr>
          <p:cNvPr id="139" name="object 139"/>
          <p:cNvSpPr/>
          <p:nvPr/>
        </p:nvSpPr>
        <p:spPr>
          <a:xfrm>
            <a:off x="2525268" y="6736080"/>
            <a:ext cx="455930" cy="134620"/>
          </a:xfrm>
          <a:custGeom>
            <a:avLst/>
            <a:gdLst/>
            <a:ahLst/>
            <a:cxnLst/>
            <a:rect l="l" t="t" r="r" b="b"/>
            <a:pathLst>
              <a:path w="455930" h="134620">
                <a:moveTo>
                  <a:pt x="413004" y="134112"/>
                </a:moveTo>
                <a:lnTo>
                  <a:pt x="411480" y="128016"/>
                </a:lnTo>
                <a:lnTo>
                  <a:pt x="419147" y="124896"/>
                </a:lnTo>
                <a:lnTo>
                  <a:pt x="425958" y="120205"/>
                </a:lnTo>
                <a:lnTo>
                  <a:pt x="443150" y="77533"/>
                </a:lnTo>
                <a:lnTo>
                  <a:pt x="443484" y="65532"/>
                </a:lnTo>
                <a:lnTo>
                  <a:pt x="443150" y="54411"/>
                </a:lnTo>
                <a:lnTo>
                  <a:pt x="425958" y="12954"/>
                </a:lnTo>
                <a:lnTo>
                  <a:pt x="411480" y="4572"/>
                </a:lnTo>
                <a:lnTo>
                  <a:pt x="413004" y="0"/>
                </a:lnTo>
                <a:lnTo>
                  <a:pt x="445008" y="22860"/>
                </a:lnTo>
                <a:lnTo>
                  <a:pt x="455676" y="67056"/>
                </a:lnTo>
                <a:lnTo>
                  <a:pt x="455080" y="79295"/>
                </a:lnTo>
                <a:lnTo>
                  <a:pt x="438721" y="118038"/>
                </a:lnTo>
                <a:lnTo>
                  <a:pt x="422719" y="130087"/>
                </a:lnTo>
                <a:lnTo>
                  <a:pt x="413004" y="134112"/>
                </a:lnTo>
                <a:close/>
              </a:path>
              <a:path w="455930" h="134620">
                <a:moveTo>
                  <a:pt x="42672" y="134112"/>
                </a:moveTo>
                <a:lnTo>
                  <a:pt x="10667" y="109728"/>
                </a:lnTo>
                <a:lnTo>
                  <a:pt x="0" y="67056"/>
                </a:lnTo>
                <a:lnTo>
                  <a:pt x="595" y="54792"/>
                </a:lnTo>
                <a:lnTo>
                  <a:pt x="16954" y="14573"/>
                </a:lnTo>
                <a:lnTo>
                  <a:pt x="42672" y="0"/>
                </a:lnTo>
                <a:lnTo>
                  <a:pt x="44196" y="4572"/>
                </a:lnTo>
                <a:lnTo>
                  <a:pt x="36528" y="8334"/>
                </a:lnTo>
                <a:lnTo>
                  <a:pt x="29718" y="12954"/>
                </a:lnTo>
                <a:lnTo>
                  <a:pt x="12525" y="54411"/>
                </a:lnTo>
                <a:lnTo>
                  <a:pt x="12191"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140" name="object 140"/>
          <p:cNvSpPr/>
          <p:nvPr/>
        </p:nvSpPr>
        <p:spPr>
          <a:xfrm>
            <a:off x="3589020" y="6736080"/>
            <a:ext cx="178308" cy="134112"/>
          </a:xfrm>
          <a:prstGeom prst="rect">
            <a:avLst/>
          </a:prstGeom>
          <a:blipFill>
            <a:blip r:embed="rId8" cstate="print"/>
            <a:stretch>
              <a:fillRect/>
            </a:stretch>
          </a:blipFill>
        </p:spPr>
        <p:txBody>
          <a:bodyPr wrap="square" lIns="0" tIns="0" rIns="0" bIns="0" rtlCol="0"/>
          <a:lstStyle/>
          <a:p/>
        </p:txBody>
      </p:sp>
      <p:sp>
        <p:nvSpPr>
          <p:cNvPr id="141" name="object 141"/>
          <p:cNvSpPr/>
          <p:nvPr/>
        </p:nvSpPr>
        <p:spPr>
          <a:xfrm>
            <a:off x="3794760" y="6736080"/>
            <a:ext cx="940435" cy="134620"/>
          </a:xfrm>
          <a:custGeom>
            <a:avLst/>
            <a:gdLst/>
            <a:ahLst/>
            <a:cxnLst/>
            <a:rect l="l" t="t" r="r" b="b"/>
            <a:pathLst>
              <a:path w="940435" h="134620">
                <a:moveTo>
                  <a:pt x="897636" y="134112"/>
                </a:moveTo>
                <a:lnTo>
                  <a:pt x="896112" y="128016"/>
                </a:lnTo>
                <a:lnTo>
                  <a:pt x="903779" y="124896"/>
                </a:lnTo>
                <a:lnTo>
                  <a:pt x="910590" y="120205"/>
                </a:lnTo>
                <a:lnTo>
                  <a:pt x="927782" y="77533"/>
                </a:lnTo>
                <a:lnTo>
                  <a:pt x="928116" y="65532"/>
                </a:lnTo>
                <a:lnTo>
                  <a:pt x="927782" y="54411"/>
                </a:lnTo>
                <a:lnTo>
                  <a:pt x="910590" y="12954"/>
                </a:lnTo>
                <a:lnTo>
                  <a:pt x="896112" y="4572"/>
                </a:lnTo>
                <a:lnTo>
                  <a:pt x="897636" y="0"/>
                </a:lnTo>
                <a:lnTo>
                  <a:pt x="929640" y="22860"/>
                </a:lnTo>
                <a:lnTo>
                  <a:pt x="940308" y="67056"/>
                </a:lnTo>
                <a:lnTo>
                  <a:pt x="939712" y="79295"/>
                </a:lnTo>
                <a:lnTo>
                  <a:pt x="923353" y="118038"/>
                </a:lnTo>
                <a:lnTo>
                  <a:pt x="907351" y="130087"/>
                </a:lnTo>
                <a:lnTo>
                  <a:pt x="897636" y="134112"/>
                </a:lnTo>
                <a:close/>
              </a:path>
              <a:path w="940435" h="134620">
                <a:moveTo>
                  <a:pt x="42671" y="134112"/>
                </a:moveTo>
                <a:lnTo>
                  <a:pt x="10667" y="109728"/>
                </a:lnTo>
                <a:lnTo>
                  <a:pt x="0" y="67056"/>
                </a:lnTo>
                <a:lnTo>
                  <a:pt x="595" y="54792"/>
                </a:lnTo>
                <a:lnTo>
                  <a:pt x="16954" y="14573"/>
                </a:lnTo>
                <a:lnTo>
                  <a:pt x="42671" y="0"/>
                </a:lnTo>
                <a:lnTo>
                  <a:pt x="44196" y="4572"/>
                </a:lnTo>
                <a:lnTo>
                  <a:pt x="36528" y="8334"/>
                </a:lnTo>
                <a:lnTo>
                  <a:pt x="29717" y="12954"/>
                </a:lnTo>
                <a:lnTo>
                  <a:pt x="12525" y="54411"/>
                </a:lnTo>
                <a:lnTo>
                  <a:pt x="12191" y="65532"/>
                </a:lnTo>
                <a:lnTo>
                  <a:pt x="12525" y="77533"/>
                </a:lnTo>
                <a:lnTo>
                  <a:pt x="24050" y="114085"/>
                </a:lnTo>
                <a:lnTo>
                  <a:pt x="44196" y="128016"/>
                </a:lnTo>
                <a:lnTo>
                  <a:pt x="42671" y="134112"/>
                </a:lnTo>
                <a:close/>
              </a:path>
            </a:pathLst>
          </a:custGeom>
          <a:solidFill>
            <a:srgbClr val="000000"/>
          </a:solidFill>
        </p:spPr>
        <p:txBody>
          <a:bodyPr wrap="square" lIns="0" tIns="0" rIns="0" bIns="0" rtlCol="0"/>
          <a:lstStyle/>
          <a:p/>
        </p:txBody>
      </p:sp>
      <p:sp>
        <p:nvSpPr>
          <p:cNvPr id="142" name="object 142"/>
          <p:cNvSpPr txBox="1"/>
          <p:nvPr/>
        </p:nvSpPr>
        <p:spPr>
          <a:xfrm>
            <a:off x="3818150" y="6686761"/>
            <a:ext cx="878205" cy="199390"/>
          </a:xfrm>
          <a:prstGeom prst="rect">
            <a:avLst/>
          </a:prstGeom>
        </p:spPr>
        <p:txBody>
          <a:bodyPr wrap="square" lIns="0" tIns="11430" rIns="0" bIns="0" rtlCol="0" vert="horz">
            <a:spAutoFit/>
          </a:bodyPr>
          <a:lstStyle/>
          <a:p>
            <a:pPr marL="25400">
              <a:lnSpc>
                <a:spcPct val="100000"/>
              </a:lnSpc>
              <a:spcBef>
                <a:spcPts val="90"/>
              </a:spcBef>
            </a:pPr>
            <a:r>
              <a:rPr dirty="0" sz="1150" spc="10">
                <a:latin typeface="Cambria"/>
                <a:cs typeface="Cambria"/>
              </a:rPr>
              <a:t>𝑒</a:t>
            </a:r>
            <a:r>
              <a:rPr dirty="0" baseline="-17361" sz="1200" spc="15">
                <a:latin typeface="Cambria"/>
                <a:cs typeface="Cambria"/>
              </a:rPr>
              <a:t>i </a:t>
            </a:r>
            <a:r>
              <a:rPr dirty="0" sz="1150" spc="210">
                <a:latin typeface="Cambria"/>
                <a:cs typeface="Cambria"/>
              </a:rPr>
              <a:t>+</a:t>
            </a:r>
            <a:r>
              <a:rPr dirty="0" sz="1150" spc="-85">
                <a:latin typeface="Cambria"/>
                <a:cs typeface="Cambria"/>
              </a:rPr>
              <a:t> </a:t>
            </a:r>
            <a:r>
              <a:rPr dirty="0" sz="1150" spc="20">
                <a:latin typeface="Cambria"/>
                <a:cs typeface="Cambria"/>
              </a:rPr>
              <a:t>𝑧</a:t>
            </a:r>
            <a:r>
              <a:rPr dirty="0" baseline="-17361" sz="1200" spc="30">
                <a:latin typeface="Cambria"/>
                <a:cs typeface="Cambria"/>
              </a:rPr>
              <a:t>o</a:t>
            </a:r>
            <a:r>
              <a:rPr dirty="0" sz="1150" spc="20">
                <a:latin typeface="Cambria"/>
                <a:cs typeface="Cambria"/>
              </a:rPr>
              <a:t>sin(𝜃)</a:t>
            </a:r>
            <a:endParaRPr sz="1150">
              <a:latin typeface="Cambria"/>
              <a:cs typeface="Cambria"/>
            </a:endParaRPr>
          </a:p>
        </p:txBody>
      </p:sp>
      <p:sp>
        <p:nvSpPr>
          <p:cNvPr id="143" name="object 143"/>
          <p:cNvSpPr/>
          <p:nvPr/>
        </p:nvSpPr>
        <p:spPr>
          <a:xfrm>
            <a:off x="5128259" y="6736080"/>
            <a:ext cx="605155" cy="134620"/>
          </a:xfrm>
          <a:custGeom>
            <a:avLst/>
            <a:gdLst/>
            <a:ahLst/>
            <a:cxnLst/>
            <a:rect l="l" t="t" r="r" b="b"/>
            <a:pathLst>
              <a:path w="605154" h="134620">
                <a:moveTo>
                  <a:pt x="562356" y="134112"/>
                </a:moveTo>
                <a:lnTo>
                  <a:pt x="560832" y="128016"/>
                </a:lnTo>
                <a:lnTo>
                  <a:pt x="568499" y="124896"/>
                </a:lnTo>
                <a:lnTo>
                  <a:pt x="575310" y="120205"/>
                </a:lnTo>
                <a:lnTo>
                  <a:pt x="592502" y="77533"/>
                </a:lnTo>
                <a:lnTo>
                  <a:pt x="592836" y="65532"/>
                </a:lnTo>
                <a:lnTo>
                  <a:pt x="592502" y="54411"/>
                </a:lnTo>
                <a:lnTo>
                  <a:pt x="575310" y="12954"/>
                </a:lnTo>
                <a:lnTo>
                  <a:pt x="560832" y="4572"/>
                </a:lnTo>
                <a:lnTo>
                  <a:pt x="562356" y="0"/>
                </a:lnTo>
                <a:lnTo>
                  <a:pt x="594360" y="22860"/>
                </a:lnTo>
                <a:lnTo>
                  <a:pt x="605028" y="67056"/>
                </a:lnTo>
                <a:lnTo>
                  <a:pt x="604432" y="79295"/>
                </a:lnTo>
                <a:lnTo>
                  <a:pt x="588073" y="118038"/>
                </a:lnTo>
                <a:lnTo>
                  <a:pt x="572071" y="130087"/>
                </a:lnTo>
                <a:lnTo>
                  <a:pt x="562356" y="134112"/>
                </a:lnTo>
                <a:close/>
              </a:path>
              <a:path w="605154" h="134620">
                <a:moveTo>
                  <a:pt x="42672" y="134112"/>
                </a:moveTo>
                <a:lnTo>
                  <a:pt x="10668" y="109728"/>
                </a:lnTo>
                <a:lnTo>
                  <a:pt x="0" y="67056"/>
                </a:lnTo>
                <a:lnTo>
                  <a:pt x="595" y="54792"/>
                </a:lnTo>
                <a:lnTo>
                  <a:pt x="16954" y="14573"/>
                </a:lnTo>
                <a:lnTo>
                  <a:pt x="42672" y="0"/>
                </a:lnTo>
                <a:lnTo>
                  <a:pt x="44195" y="4572"/>
                </a:lnTo>
                <a:lnTo>
                  <a:pt x="36528" y="8334"/>
                </a:lnTo>
                <a:lnTo>
                  <a:pt x="29718" y="12954"/>
                </a:lnTo>
                <a:lnTo>
                  <a:pt x="12525" y="54411"/>
                </a:lnTo>
                <a:lnTo>
                  <a:pt x="12192" y="65532"/>
                </a:lnTo>
                <a:lnTo>
                  <a:pt x="12525" y="77533"/>
                </a:lnTo>
                <a:lnTo>
                  <a:pt x="24050" y="114085"/>
                </a:lnTo>
                <a:lnTo>
                  <a:pt x="44195" y="128016"/>
                </a:lnTo>
                <a:lnTo>
                  <a:pt x="42672" y="134112"/>
                </a:lnTo>
                <a:close/>
              </a:path>
            </a:pathLst>
          </a:custGeom>
          <a:solidFill>
            <a:srgbClr val="000000"/>
          </a:solidFill>
        </p:spPr>
        <p:txBody>
          <a:bodyPr wrap="square" lIns="0" tIns="0" rIns="0" bIns="0" rtlCol="0"/>
          <a:lstStyle/>
          <a:p/>
        </p:txBody>
      </p:sp>
      <p:sp>
        <p:nvSpPr>
          <p:cNvPr id="144" name="object 144"/>
          <p:cNvSpPr txBox="1"/>
          <p:nvPr/>
        </p:nvSpPr>
        <p:spPr>
          <a:xfrm>
            <a:off x="4765073" y="6686761"/>
            <a:ext cx="956944" cy="199390"/>
          </a:xfrm>
          <a:prstGeom prst="rect">
            <a:avLst/>
          </a:prstGeom>
        </p:spPr>
        <p:txBody>
          <a:bodyPr wrap="square" lIns="0" tIns="11430" rIns="0" bIns="0" rtlCol="0" vert="horz">
            <a:spAutoFit/>
          </a:bodyPr>
          <a:lstStyle/>
          <a:p>
            <a:pPr marL="25400">
              <a:lnSpc>
                <a:spcPct val="100000"/>
              </a:lnSpc>
              <a:spcBef>
                <a:spcPts val="90"/>
              </a:spcBef>
            </a:pPr>
            <a:r>
              <a:rPr dirty="0" sz="1150" spc="200">
                <a:latin typeface="Cambria"/>
                <a:cs typeface="Cambria"/>
              </a:rPr>
              <a:t>≈ </a:t>
            </a:r>
            <a:r>
              <a:rPr dirty="0" sz="1150" spc="-80">
                <a:latin typeface="Cambria"/>
                <a:cs typeface="Cambria"/>
              </a:rPr>
              <a:t>𝑊</a:t>
            </a:r>
            <a:r>
              <a:rPr dirty="0" baseline="-17361" sz="1200" spc="-120">
                <a:latin typeface="Cambria"/>
                <a:cs typeface="Cambria"/>
              </a:rPr>
              <a:t>g </a:t>
            </a:r>
            <a:r>
              <a:rPr dirty="0" sz="1150" spc="10">
                <a:latin typeface="Cambria"/>
                <a:cs typeface="Cambria"/>
              </a:rPr>
              <a:t>𝑒</a:t>
            </a:r>
            <a:r>
              <a:rPr dirty="0" baseline="-17361" sz="1200" spc="15">
                <a:latin typeface="Cambria"/>
                <a:cs typeface="Cambria"/>
              </a:rPr>
              <a:t>i </a:t>
            </a:r>
            <a:r>
              <a:rPr dirty="0" sz="1150" spc="210">
                <a:latin typeface="Cambria"/>
                <a:cs typeface="Cambria"/>
              </a:rPr>
              <a:t>+</a:t>
            </a:r>
            <a:r>
              <a:rPr dirty="0" sz="1150" spc="-175">
                <a:latin typeface="Cambria"/>
                <a:cs typeface="Cambria"/>
              </a:rPr>
              <a:t> </a:t>
            </a:r>
            <a:r>
              <a:rPr dirty="0" sz="1150" spc="30">
                <a:latin typeface="Cambria"/>
                <a:cs typeface="Cambria"/>
              </a:rPr>
              <a:t>𝑧</a:t>
            </a:r>
            <a:r>
              <a:rPr dirty="0" baseline="-17361" sz="1200" spc="44">
                <a:latin typeface="Cambria"/>
                <a:cs typeface="Cambria"/>
              </a:rPr>
              <a:t>o</a:t>
            </a:r>
            <a:r>
              <a:rPr dirty="0" sz="1150" spc="30">
                <a:latin typeface="Cambria"/>
                <a:cs typeface="Cambria"/>
              </a:rPr>
              <a:t>𝜃</a:t>
            </a:r>
            <a:endParaRPr sz="1150">
              <a:latin typeface="Cambria"/>
              <a:cs typeface="Cambria"/>
            </a:endParaRPr>
          </a:p>
        </p:txBody>
      </p:sp>
      <p:sp>
        <p:nvSpPr>
          <p:cNvPr id="145" name="object 145"/>
          <p:cNvSpPr/>
          <p:nvPr/>
        </p:nvSpPr>
        <p:spPr>
          <a:xfrm>
            <a:off x="2438399" y="6961632"/>
            <a:ext cx="178308" cy="134112"/>
          </a:xfrm>
          <a:prstGeom prst="rect">
            <a:avLst/>
          </a:prstGeom>
          <a:blipFill>
            <a:blip r:embed="rId9" cstate="print"/>
            <a:stretch>
              <a:fillRect/>
            </a:stretch>
          </a:blipFill>
        </p:spPr>
        <p:txBody>
          <a:bodyPr wrap="square" lIns="0" tIns="0" rIns="0" bIns="0" rtlCol="0"/>
          <a:lstStyle/>
          <a:p/>
        </p:txBody>
      </p:sp>
      <p:sp>
        <p:nvSpPr>
          <p:cNvPr id="146" name="object 146"/>
          <p:cNvSpPr/>
          <p:nvPr/>
        </p:nvSpPr>
        <p:spPr>
          <a:xfrm>
            <a:off x="1452372" y="7187183"/>
            <a:ext cx="637540" cy="134620"/>
          </a:xfrm>
          <a:custGeom>
            <a:avLst/>
            <a:gdLst/>
            <a:ahLst/>
            <a:cxnLst/>
            <a:rect l="l" t="t" r="r" b="b"/>
            <a:pathLst>
              <a:path w="637539" h="134620">
                <a:moveTo>
                  <a:pt x="594360" y="134112"/>
                </a:moveTo>
                <a:lnTo>
                  <a:pt x="592836" y="128016"/>
                </a:lnTo>
                <a:lnTo>
                  <a:pt x="600503" y="124896"/>
                </a:lnTo>
                <a:lnTo>
                  <a:pt x="607314" y="120205"/>
                </a:lnTo>
                <a:lnTo>
                  <a:pt x="624506" y="77533"/>
                </a:lnTo>
                <a:lnTo>
                  <a:pt x="624840" y="65532"/>
                </a:lnTo>
                <a:lnTo>
                  <a:pt x="624506" y="54411"/>
                </a:lnTo>
                <a:lnTo>
                  <a:pt x="607314" y="12954"/>
                </a:lnTo>
                <a:lnTo>
                  <a:pt x="592836" y="4572"/>
                </a:lnTo>
                <a:lnTo>
                  <a:pt x="594360" y="0"/>
                </a:lnTo>
                <a:lnTo>
                  <a:pt x="626364" y="22860"/>
                </a:lnTo>
                <a:lnTo>
                  <a:pt x="637032" y="67056"/>
                </a:lnTo>
                <a:lnTo>
                  <a:pt x="636436" y="79295"/>
                </a:lnTo>
                <a:lnTo>
                  <a:pt x="620077" y="118038"/>
                </a:lnTo>
                <a:lnTo>
                  <a:pt x="604075" y="130087"/>
                </a:lnTo>
                <a:lnTo>
                  <a:pt x="594360" y="134112"/>
                </a:lnTo>
                <a:close/>
              </a:path>
              <a:path w="637539" h="134620">
                <a:moveTo>
                  <a:pt x="42672" y="134112"/>
                </a:moveTo>
                <a:lnTo>
                  <a:pt x="10668" y="109728"/>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147" name="object 147"/>
          <p:cNvSpPr txBox="1"/>
          <p:nvPr/>
        </p:nvSpPr>
        <p:spPr>
          <a:xfrm>
            <a:off x="965705" y="6258511"/>
            <a:ext cx="3336925" cy="1546860"/>
          </a:xfrm>
          <a:prstGeom prst="rect">
            <a:avLst/>
          </a:prstGeom>
        </p:spPr>
        <p:txBody>
          <a:bodyPr wrap="square" lIns="0" tIns="34290" rIns="0" bIns="0" rtlCol="0" vert="horz">
            <a:spAutoFit/>
          </a:bodyPr>
          <a:lstStyle/>
          <a:p>
            <a:pPr marL="295910" indent="-245745">
              <a:lnSpc>
                <a:spcPct val="100000"/>
              </a:lnSpc>
              <a:spcBef>
                <a:spcPts val="270"/>
              </a:spcBef>
              <a:buFont typeface="Arial"/>
              <a:buChar char="•"/>
              <a:tabLst>
                <a:tab pos="295910" algn="l"/>
                <a:tab pos="296545" algn="l"/>
              </a:tabLst>
            </a:pPr>
            <a:r>
              <a:rPr dirty="0" baseline="14492" sz="1725" spc="-15">
                <a:latin typeface="Cambria"/>
                <a:cs typeface="Cambria"/>
              </a:rPr>
              <a:t>∑ </a:t>
            </a:r>
            <a:r>
              <a:rPr dirty="0" baseline="12077" sz="1725" spc="-15">
                <a:latin typeface="Cambria"/>
                <a:cs typeface="Cambria"/>
              </a:rPr>
              <a:t>𝑀 </a:t>
            </a:r>
            <a:r>
              <a:rPr dirty="0" baseline="12077" sz="1725" spc="315">
                <a:latin typeface="Cambria"/>
                <a:cs typeface="Cambria"/>
              </a:rPr>
              <a:t>= </a:t>
            </a:r>
            <a:r>
              <a:rPr dirty="0" baseline="12077" sz="1725" spc="-7">
                <a:latin typeface="Cambria"/>
                <a:cs typeface="Cambria"/>
              </a:rPr>
              <a:t>0, </a:t>
            </a:r>
            <a:r>
              <a:rPr dirty="0" baseline="12077" sz="1725" spc="97">
                <a:latin typeface="Cambria"/>
                <a:cs typeface="Cambria"/>
              </a:rPr>
              <a:t>𝑀</a:t>
            </a:r>
            <a:r>
              <a:rPr dirty="0" sz="800" spc="65">
                <a:latin typeface="Cambria"/>
                <a:cs typeface="Cambria"/>
              </a:rPr>
              <a:t>aeting </a:t>
            </a:r>
            <a:r>
              <a:rPr dirty="0" baseline="12077" sz="1725" spc="315">
                <a:latin typeface="Cambria"/>
                <a:cs typeface="Cambria"/>
              </a:rPr>
              <a:t>=</a:t>
            </a:r>
            <a:r>
              <a:rPr dirty="0" baseline="12077" sz="1725" spc="44">
                <a:latin typeface="Cambria"/>
                <a:cs typeface="Cambria"/>
              </a:rPr>
              <a:t> </a:t>
            </a:r>
            <a:r>
              <a:rPr dirty="0" baseline="12077" sz="1725" spc="97">
                <a:latin typeface="Cambria"/>
                <a:cs typeface="Cambria"/>
              </a:rPr>
              <a:t>𝑀</a:t>
            </a:r>
            <a:r>
              <a:rPr dirty="0" sz="800" spc="65">
                <a:latin typeface="Cambria"/>
                <a:cs typeface="Cambria"/>
              </a:rPr>
              <a:t>resisting</a:t>
            </a:r>
            <a:endParaRPr sz="800">
              <a:latin typeface="Cambria"/>
              <a:cs typeface="Cambria"/>
            </a:endParaRPr>
          </a:p>
          <a:p>
            <a:pPr marL="295275" indent="-245110">
              <a:lnSpc>
                <a:spcPct val="100000"/>
              </a:lnSpc>
              <a:spcBef>
                <a:spcPts val="165"/>
              </a:spcBef>
              <a:buChar char="•"/>
              <a:tabLst>
                <a:tab pos="295275" algn="l"/>
                <a:tab pos="295910" algn="l"/>
              </a:tabLst>
            </a:pPr>
            <a:r>
              <a:rPr dirty="0" sz="1150" spc="-10">
                <a:latin typeface="Arial"/>
                <a:cs typeface="Arial"/>
              </a:rPr>
              <a:t>Small angle </a:t>
            </a:r>
            <a:r>
              <a:rPr dirty="0" sz="1150" spc="-25">
                <a:latin typeface="Arial"/>
                <a:cs typeface="Arial"/>
              </a:rPr>
              <a:t>theory, </a:t>
            </a:r>
            <a:r>
              <a:rPr dirty="0" sz="1150" spc="-5">
                <a:latin typeface="Cambria"/>
                <a:cs typeface="Cambria"/>
              </a:rPr>
              <a:t>𝑠𝑖𝑛𝜃 </a:t>
            </a:r>
            <a:r>
              <a:rPr dirty="0" sz="1150" spc="200">
                <a:latin typeface="Cambria"/>
                <a:cs typeface="Cambria"/>
              </a:rPr>
              <a:t>≈ </a:t>
            </a:r>
            <a:r>
              <a:rPr dirty="0" sz="1150" spc="-10">
                <a:latin typeface="Cambria"/>
                <a:cs typeface="Cambria"/>
              </a:rPr>
              <a:t>𝑡𝑎𝑛𝜃 </a:t>
            </a:r>
            <a:r>
              <a:rPr dirty="0" sz="1150" spc="200">
                <a:latin typeface="Cambria"/>
                <a:cs typeface="Cambria"/>
              </a:rPr>
              <a:t>≈ </a:t>
            </a:r>
            <a:r>
              <a:rPr dirty="0" sz="1150" spc="15">
                <a:latin typeface="Cambria"/>
                <a:cs typeface="Cambria"/>
              </a:rPr>
              <a:t>𝜃</a:t>
            </a:r>
            <a:r>
              <a:rPr dirty="0" sz="1150" spc="15">
                <a:latin typeface="Arial"/>
                <a:cs typeface="Arial"/>
              </a:rPr>
              <a:t>, </a:t>
            </a:r>
            <a:r>
              <a:rPr dirty="0" sz="1150" spc="-5">
                <a:latin typeface="Cambria"/>
                <a:cs typeface="Cambria"/>
              </a:rPr>
              <a:t>𝑐𝑜𝑠𝜃 </a:t>
            </a:r>
            <a:r>
              <a:rPr dirty="0" sz="1150" spc="200">
                <a:latin typeface="Cambria"/>
                <a:cs typeface="Cambria"/>
              </a:rPr>
              <a:t>≈</a:t>
            </a:r>
            <a:r>
              <a:rPr dirty="0" sz="1150" spc="95">
                <a:latin typeface="Cambria"/>
                <a:cs typeface="Cambria"/>
              </a:rPr>
              <a:t> </a:t>
            </a:r>
            <a:r>
              <a:rPr dirty="0" sz="1150" spc="-10">
                <a:latin typeface="Cambria"/>
                <a:cs typeface="Cambria"/>
              </a:rPr>
              <a:t>1</a:t>
            </a:r>
            <a:endParaRPr sz="1150">
              <a:latin typeface="Cambria"/>
              <a:cs typeface="Cambria"/>
            </a:endParaRPr>
          </a:p>
          <a:p>
            <a:pPr marL="295910" indent="-245745">
              <a:lnSpc>
                <a:spcPct val="100000"/>
              </a:lnSpc>
              <a:spcBef>
                <a:spcPts val="265"/>
              </a:spcBef>
              <a:buFont typeface="Arial"/>
              <a:buChar char="•"/>
              <a:tabLst>
                <a:tab pos="295910" algn="l"/>
                <a:tab pos="296545" algn="l"/>
              </a:tabLst>
            </a:pPr>
            <a:r>
              <a:rPr dirty="0" sz="1150" spc="65">
                <a:latin typeface="Cambria"/>
                <a:cs typeface="Cambria"/>
              </a:rPr>
              <a:t>𝑀</a:t>
            </a:r>
            <a:r>
              <a:rPr dirty="0" baseline="-17361" sz="1200" spc="97">
                <a:latin typeface="Cambria"/>
                <a:cs typeface="Cambria"/>
              </a:rPr>
              <a:t>aeting </a:t>
            </a:r>
            <a:r>
              <a:rPr dirty="0" sz="1150" spc="210">
                <a:latin typeface="Cambria"/>
                <a:cs typeface="Cambria"/>
              </a:rPr>
              <a:t>= </a:t>
            </a:r>
            <a:r>
              <a:rPr dirty="0" sz="1150" spc="-20">
                <a:latin typeface="Cambria"/>
                <a:cs typeface="Cambria"/>
              </a:rPr>
              <a:t>𝑊</a:t>
            </a:r>
            <a:r>
              <a:rPr dirty="0" baseline="-17361" sz="1200" spc="-30">
                <a:latin typeface="Cambria"/>
                <a:cs typeface="Cambria"/>
              </a:rPr>
              <a:t>g</a:t>
            </a:r>
            <a:r>
              <a:rPr dirty="0" sz="1150" spc="-20">
                <a:latin typeface="Cambria"/>
                <a:cs typeface="Cambria"/>
              </a:rPr>
              <a:t>𝑐𝑜𝑠 </a:t>
            </a:r>
            <a:r>
              <a:rPr dirty="0" sz="1150" spc="-10">
                <a:latin typeface="Cambria"/>
                <a:cs typeface="Cambria"/>
              </a:rPr>
              <a:t>𝜃 </a:t>
            </a:r>
            <a:r>
              <a:rPr dirty="0" sz="1150" spc="10">
                <a:latin typeface="Cambria"/>
                <a:cs typeface="Cambria"/>
              </a:rPr>
              <a:t>𝑒</a:t>
            </a:r>
            <a:r>
              <a:rPr dirty="0" baseline="-17361" sz="1200" spc="15">
                <a:latin typeface="Cambria"/>
                <a:cs typeface="Cambria"/>
              </a:rPr>
              <a:t>i </a:t>
            </a:r>
            <a:r>
              <a:rPr dirty="0" sz="1150" spc="210">
                <a:latin typeface="Cambria"/>
                <a:cs typeface="Cambria"/>
              </a:rPr>
              <a:t>+ </a:t>
            </a:r>
            <a:r>
              <a:rPr dirty="0" sz="1150" spc="-5">
                <a:latin typeface="Cambria"/>
                <a:cs typeface="Cambria"/>
              </a:rPr>
              <a:t>𝑧 </a:t>
            </a:r>
            <a:r>
              <a:rPr dirty="0" sz="1150" spc="210">
                <a:latin typeface="Cambria"/>
                <a:cs typeface="Cambria"/>
              </a:rPr>
              <a:t>= </a:t>
            </a:r>
            <a:r>
              <a:rPr dirty="0" sz="1150" spc="-20">
                <a:latin typeface="Cambria"/>
                <a:cs typeface="Cambria"/>
              </a:rPr>
              <a:t>𝑊</a:t>
            </a:r>
            <a:r>
              <a:rPr dirty="0" baseline="-17361" sz="1200" spc="-30">
                <a:latin typeface="Cambria"/>
                <a:cs typeface="Cambria"/>
              </a:rPr>
              <a:t>g</a:t>
            </a:r>
            <a:r>
              <a:rPr dirty="0" sz="1150" spc="-20">
                <a:latin typeface="Cambria"/>
                <a:cs typeface="Cambria"/>
              </a:rPr>
              <a:t>𝑐𝑜𝑠</a:t>
            </a:r>
            <a:r>
              <a:rPr dirty="0" sz="1150" spc="-85">
                <a:latin typeface="Cambria"/>
                <a:cs typeface="Cambria"/>
              </a:rPr>
              <a:t> </a:t>
            </a:r>
            <a:r>
              <a:rPr dirty="0" sz="1150" spc="-10">
                <a:latin typeface="Cambria"/>
                <a:cs typeface="Cambria"/>
              </a:rPr>
              <a:t>𝜃</a:t>
            </a:r>
            <a:endParaRPr sz="1150">
              <a:latin typeface="Cambria"/>
              <a:cs typeface="Cambria"/>
            </a:endParaRPr>
          </a:p>
          <a:p>
            <a:pPr marL="295910" indent="-245745">
              <a:lnSpc>
                <a:spcPct val="100000"/>
              </a:lnSpc>
              <a:spcBef>
                <a:spcPts val="395"/>
              </a:spcBef>
              <a:buFont typeface="Arial"/>
              <a:buChar char="•"/>
              <a:tabLst>
                <a:tab pos="295910" algn="l"/>
                <a:tab pos="296545" algn="l"/>
              </a:tabLst>
            </a:pPr>
            <a:r>
              <a:rPr dirty="0" sz="1150" spc="65">
                <a:latin typeface="Cambria"/>
                <a:cs typeface="Cambria"/>
              </a:rPr>
              <a:t>𝑀</a:t>
            </a:r>
            <a:r>
              <a:rPr dirty="0" baseline="-17361" sz="1200" spc="97">
                <a:latin typeface="Cambria"/>
                <a:cs typeface="Cambria"/>
              </a:rPr>
              <a:t>resisting </a:t>
            </a:r>
            <a:r>
              <a:rPr dirty="0" sz="1150" spc="210">
                <a:latin typeface="Cambria"/>
                <a:cs typeface="Cambria"/>
              </a:rPr>
              <a:t>= </a:t>
            </a:r>
            <a:r>
              <a:rPr dirty="0" sz="1150" spc="-20">
                <a:latin typeface="Cambria"/>
                <a:cs typeface="Cambria"/>
              </a:rPr>
              <a:t>𝑊</a:t>
            </a:r>
            <a:r>
              <a:rPr dirty="0" baseline="-17361" sz="1200" spc="-30">
                <a:latin typeface="Cambria"/>
                <a:cs typeface="Cambria"/>
              </a:rPr>
              <a:t>g</a:t>
            </a:r>
            <a:r>
              <a:rPr dirty="0" sz="1150" spc="-20">
                <a:latin typeface="Cambria"/>
                <a:cs typeface="Cambria"/>
              </a:rPr>
              <a:t>𝑠𝑖𝑛 </a:t>
            </a:r>
            <a:r>
              <a:rPr dirty="0" sz="1150" spc="-10">
                <a:latin typeface="Cambria"/>
                <a:cs typeface="Cambria"/>
              </a:rPr>
              <a:t>𝜃 </a:t>
            </a:r>
            <a:r>
              <a:rPr dirty="0" sz="1150">
                <a:latin typeface="Cambria"/>
                <a:cs typeface="Cambria"/>
              </a:rPr>
              <a:t>𝑦</a:t>
            </a:r>
            <a:r>
              <a:rPr dirty="0" baseline="-17361" sz="1200">
                <a:latin typeface="Cambria"/>
                <a:cs typeface="Cambria"/>
              </a:rPr>
              <a:t>r </a:t>
            </a:r>
            <a:r>
              <a:rPr dirty="0" sz="1150" spc="200">
                <a:latin typeface="Cambria"/>
                <a:cs typeface="Cambria"/>
              </a:rPr>
              <a:t>≈</a:t>
            </a:r>
            <a:r>
              <a:rPr dirty="0" sz="1150" spc="-114">
                <a:latin typeface="Cambria"/>
                <a:cs typeface="Cambria"/>
              </a:rPr>
              <a:t> </a:t>
            </a:r>
            <a:r>
              <a:rPr dirty="0" sz="1150" spc="-20">
                <a:latin typeface="Cambria"/>
                <a:cs typeface="Cambria"/>
              </a:rPr>
              <a:t>𝑊</a:t>
            </a:r>
            <a:r>
              <a:rPr dirty="0" baseline="-17361" sz="1200" spc="-30">
                <a:latin typeface="Cambria"/>
                <a:cs typeface="Cambria"/>
              </a:rPr>
              <a:t>g</a:t>
            </a:r>
            <a:r>
              <a:rPr dirty="0" sz="1150" spc="-20">
                <a:latin typeface="Cambria"/>
                <a:cs typeface="Cambria"/>
              </a:rPr>
              <a:t>𝜃𝑦</a:t>
            </a:r>
            <a:r>
              <a:rPr dirty="0" baseline="-17361" sz="1200" spc="-30">
                <a:latin typeface="Cambria"/>
                <a:cs typeface="Cambria"/>
              </a:rPr>
              <a:t>r</a:t>
            </a:r>
            <a:endParaRPr baseline="-17361" sz="1200">
              <a:latin typeface="Cambria"/>
              <a:cs typeface="Cambria"/>
            </a:endParaRPr>
          </a:p>
          <a:p>
            <a:pPr marL="295910" indent="-245745">
              <a:lnSpc>
                <a:spcPct val="100000"/>
              </a:lnSpc>
              <a:spcBef>
                <a:spcPts val="395"/>
              </a:spcBef>
              <a:buFont typeface="Arial"/>
              <a:buChar char="•"/>
              <a:tabLst>
                <a:tab pos="295910" algn="l"/>
                <a:tab pos="296545" algn="l"/>
              </a:tabLst>
            </a:pPr>
            <a:r>
              <a:rPr dirty="0" sz="1150" spc="-80">
                <a:latin typeface="Cambria"/>
                <a:cs typeface="Cambria"/>
              </a:rPr>
              <a:t>𝑊</a:t>
            </a:r>
            <a:r>
              <a:rPr dirty="0" baseline="-17361" sz="1200" spc="-120">
                <a:latin typeface="Cambria"/>
                <a:cs typeface="Cambria"/>
              </a:rPr>
              <a:t>g</a:t>
            </a:r>
            <a:r>
              <a:rPr dirty="0" baseline="-17361" sz="1200" spc="22">
                <a:latin typeface="Cambria"/>
                <a:cs typeface="Cambria"/>
              </a:rPr>
              <a:t> </a:t>
            </a:r>
            <a:r>
              <a:rPr dirty="0" sz="1150" spc="10">
                <a:latin typeface="Cambria"/>
                <a:cs typeface="Cambria"/>
              </a:rPr>
              <a:t>𝑒</a:t>
            </a:r>
            <a:r>
              <a:rPr dirty="0" baseline="-17361" sz="1200" spc="15">
                <a:latin typeface="Cambria"/>
                <a:cs typeface="Cambria"/>
              </a:rPr>
              <a:t>i </a:t>
            </a:r>
            <a:r>
              <a:rPr dirty="0" sz="1150" spc="210">
                <a:latin typeface="Cambria"/>
                <a:cs typeface="Cambria"/>
              </a:rPr>
              <a:t>+ </a:t>
            </a:r>
            <a:r>
              <a:rPr dirty="0" sz="1150" spc="30">
                <a:latin typeface="Cambria"/>
                <a:cs typeface="Cambria"/>
              </a:rPr>
              <a:t>𝑧</a:t>
            </a:r>
            <a:r>
              <a:rPr dirty="0" baseline="-17361" sz="1200" spc="44">
                <a:latin typeface="Cambria"/>
                <a:cs typeface="Cambria"/>
              </a:rPr>
              <a:t>o</a:t>
            </a:r>
            <a:r>
              <a:rPr dirty="0" sz="1150" spc="30">
                <a:latin typeface="Cambria"/>
                <a:cs typeface="Cambria"/>
              </a:rPr>
              <a:t>𝜃</a:t>
            </a:r>
            <a:r>
              <a:rPr dirty="0" sz="1150" spc="210">
                <a:latin typeface="Cambria"/>
                <a:cs typeface="Cambria"/>
              </a:rPr>
              <a:t> </a:t>
            </a:r>
            <a:r>
              <a:rPr dirty="0" sz="1150" spc="-20">
                <a:latin typeface="Arial"/>
                <a:cs typeface="Arial"/>
              </a:rPr>
              <a:t>=</a:t>
            </a:r>
            <a:r>
              <a:rPr dirty="0" sz="1150" spc="-20">
                <a:latin typeface="Cambria"/>
                <a:cs typeface="Cambria"/>
              </a:rPr>
              <a:t>𝑊</a:t>
            </a:r>
            <a:r>
              <a:rPr dirty="0" baseline="-17361" sz="1200" spc="-30">
                <a:latin typeface="Cambria"/>
                <a:cs typeface="Cambria"/>
              </a:rPr>
              <a:t>g</a:t>
            </a:r>
            <a:r>
              <a:rPr dirty="0" sz="1150" spc="-20">
                <a:latin typeface="Cambria"/>
                <a:cs typeface="Cambria"/>
              </a:rPr>
              <a:t>𝜃𝑦</a:t>
            </a:r>
            <a:r>
              <a:rPr dirty="0" baseline="-17361" sz="1200" spc="-30">
                <a:latin typeface="Cambria"/>
                <a:cs typeface="Cambria"/>
              </a:rPr>
              <a:t>r</a:t>
            </a:r>
            <a:endParaRPr baseline="-17361" sz="1200">
              <a:latin typeface="Cambria"/>
              <a:cs typeface="Cambria"/>
            </a:endParaRPr>
          </a:p>
          <a:p>
            <a:pPr marL="295275" indent="-245110">
              <a:lnSpc>
                <a:spcPct val="100000"/>
              </a:lnSpc>
              <a:spcBef>
                <a:spcPts val="400"/>
              </a:spcBef>
              <a:buChar char="•"/>
              <a:tabLst>
                <a:tab pos="295275" algn="l"/>
                <a:tab pos="295910" algn="l"/>
              </a:tabLst>
            </a:pPr>
            <a:r>
              <a:rPr dirty="0" sz="1150" spc="-10">
                <a:latin typeface="Arial"/>
                <a:cs typeface="Arial"/>
              </a:rPr>
              <a:t>Solve </a:t>
            </a:r>
            <a:r>
              <a:rPr dirty="0" sz="1150" spc="-5">
                <a:latin typeface="Arial"/>
                <a:cs typeface="Arial"/>
              </a:rPr>
              <a:t>for </a:t>
            </a:r>
            <a:r>
              <a:rPr dirty="0" sz="1150" spc="-10">
                <a:latin typeface="Cambria"/>
                <a:cs typeface="Cambria"/>
              </a:rPr>
              <a:t>𝜃</a:t>
            </a:r>
            <a:endParaRPr sz="1150">
              <a:latin typeface="Cambria"/>
              <a:cs typeface="Cambria"/>
            </a:endParaRPr>
          </a:p>
          <a:p>
            <a:pPr marL="295910" indent="-245745">
              <a:lnSpc>
                <a:spcPct val="100000"/>
              </a:lnSpc>
              <a:spcBef>
                <a:spcPts val="525"/>
              </a:spcBef>
              <a:buFont typeface="Arial"/>
              <a:buChar char="•"/>
              <a:tabLst>
                <a:tab pos="295910" algn="l"/>
                <a:tab pos="296545" algn="l"/>
              </a:tabLst>
            </a:pPr>
            <a:r>
              <a:rPr dirty="0" sz="1150" spc="-10">
                <a:latin typeface="Cambria"/>
                <a:cs typeface="Cambria"/>
              </a:rPr>
              <a:t>𝜃 </a:t>
            </a:r>
            <a:r>
              <a:rPr dirty="0" sz="1150" spc="210">
                <a:latin typeface="Cambria"/>
                <a:cs typeface="Cambria"/>
              </a:rPr>
              <a:t>=</a:t>
            </a:r>
            <a:r>
              <a:rPr dirty="0" sz="1150" spc="-90">
                <a:latin typeface="Cambria"/>
                <a:cs typeface="Cambria"/>
              </a:rPr>
              <a:t> </a:t>
            </a:r>
            <a:r>
              <a:rPr dirty="0" sz="1150" spc="-10">
                <a:latin typeface="Cambria"/>
                <a:cs typeface="Cambria"/>
              </a:rPr>
              <a:t>𝜃</a:t>
            </a:r>
            <a:endParaRPr sz="1150">
              <a:latin typeface="Cambria"/>
              <a:cs typeface="Cambria"/>
            </a:endParaRPr>
          </a:p>
        </p:txBody>
      </p:sp>
      <p:sp>
        <p:nvSpPr>
          <p:cNvPr id="148" name="object 148"/>
          <p:cNvSpPr txBox="1"/>
          <p:nvPr/>
        </p:nvSpPr>
        <p:spPr>
          <a:xfrm>
            <a:off x="1607820" y="7674314"/>
            <a:ext cx="133985" cy="151765"/>
          </a:xfrm>
          <a:prstGeom prst="rect">
            <a:avLst/>
          </a:prstGeom>
        </p:spPr>
        <p:txBody>
          <a:bodyPr wrap="square" lIns="0" tIns="15875" rIns="0" bIns="0" rtlCol="0" vert="horz">
            <a:spAutoFit/>
          </a:bodyPr>
          <a:lstStyle/>
          <a:p>
            <a:pPr>
              <a:lnSpc>
                <a:spcPct val="100000"/>
              </a:lnSpc>
              <a:spcBef>
                <a:spcPts val="125"/>
              </a:spcBef>
            </a:pPr>
            <a:r>
              <a:rPr dirty="0" sz="800" spc="60">
                <a:latin typeface="Cambria"/>
                <a:cs typeface="Cambria"/>
              </a:rPr>
              <a:t>e</a:t>
            </a:r>
            <a:r>
              <a:rPr dirty="0" sz="800" spc="55">
                <a:latin typeface="Cambria"/>
                <a:cs typeface="Cambria"/>
              </a:rPr>
              <a:t>q</a:t>
            </a:r>
            <a:endParaRPr sz="800">
              <a:latin typeface="Cambria"/>
              <a:cs typeface="Cambria"/>
            </a:endParaRPr>
          </a:p>
        </p:txBody>
      </p:sp>
      <p:sp>
        <p:nvSpPr>
          <p:cNvPr id="149" name="object 149"/>
          <p:cNvSpPr txBox="1"/>
          <p:nvPr/>
        </p:nvSpPr>
        <p:spPr>
          <a:xfrm>
            <a:off x="1754669" y="7520406"/>
            <a:ext cx="516255" cy="199390"/>
          </a:xfrm>
          <a:prstGeom prst="rect">
            <a:avLst/>
          </a:prstGeom>
        </p:spPr>
        <p:txBody>
          <a:bodyPr wrap="square" lIns="0" tIns="11430" rIns="0" bIns="0" rtlCol="0" vert="horz">
            <a:spAutoFit/>
          </a:bodyPr>
          <a:lstStyle/>
          <a:p>
            <a:pPr marL="25400">
              <a:lnSpc>
                <a:spcPct val="100000"/>
              </a:lnSpc>
              <a:spcBef>
                <a:spcPts val="90"/>
              </a:spcBef>
            </a:pPr>
            <a:r>
              <a:rPr dirty="0" baseline="-31400" sz="1725" spc="315">
                <a:latin typeface="Cambria"/>
                <a:cs typeface="Cambria"/>
              </a:rPr>
              <a:t>=</a:t>
            </a:r>
            <a:r>
              <a:rPr dirty="0" u="sng" sz="1150" spc="380">
                <a:uFill>
                  <a:solidFill>
                    <a:srgbClr val="000000"/>
                  </a:solidFill>
                </a:uFill>
                <a:latin typeface="Cambria"/>
                <a:cs typeface="Cambria"/>
              </a:rPr>
              <a:t> </a:t>
            </a:r>
            <a:r>
              <a:rPr dirty="0" u="sng" sz="800" spc="65">
                <a:uFill>
                  <a:solidFill>
                    <a:srgbClr val="000000"/>
                  </a:solidFill>
                </a:uFill>
                <a:latin typeface="Cambria"/>
                <a:cs typeface="Cambria"/>
              </a:rPr>
              <a:t>e</a:t>
            </a:r>
            <a:r>
              <a:rPr dirty="0" u="sng" baseline="-17094" sz="975" spc="97">
                <a:uFill>
                  <a:solidFill>
                    <a:srgbClr val="000000"/>
                  </a:solidFill>
                </a:uFill>
                <a:latin typeface="Cambria"/>
                <a:cs typeface="Cambria"/>
              </a:rPr>
              <a:t>i </a:t>
            </a:r>
            <a:endParaRPr baseline="-17094" sz="975">
              <a:latin typeface="Cambria"/>
              <a:cs typeface="Cambria"/>
            </a:endParaRPr>
          </a:p>
        </p:txBody>
      </p:sp>
      <p:sp>
        <p:nvSpPr>
          <p:cNvPr id="150" name="object 150"/>
          <p:cNvSpPr txBox="1"/>
          <p:nvPr/>
        </p:nvSpPr>
        <p:spPr>
          <a:xfrm>
            <a:off x="1903942" y="7718473"/>
            <a:ext cx="363855" cy="151765"/>
          </a:xfrm>
          <a:prstGeom prst="rect">
            <a:avLst/>
          </a:prstGeom>
        </p:spPr>
        <p:txBody>
          <a:bodyPr wrap="square" lIns="0" tIns="15875" rIns="0" bIns="0" rtlCol="0" vert="horz">
            <a:spAutoFit/>
          </a:bodyPr>
          <a:lstStyle/>
          <a:p>
            <a:pPr marL="25400">
              <a:lnSpc>
                <a:spcPct val="100000"/>
              </a:lnSpc>
              <a:spcBef>
                <a:spcPts val="125"/>
              </a:spcBef>
            </a:pPr>
            <a:r>
              <a:rPr dirty="0" sz="800" spc="140">
                <a:latin typeface="Cambria"/>
                <a:cs typeface="Cambria"/>
              </a:rPr>
              <a:t>y</a:t>
            </a:r>
            <a:r>
              <a:rPr dirty="0" baseline="-12820" sz="975" spc="209">
                <a:latin typeface="Cambria"/>
                <a:cs typeface="Cambria"/>
              </a:rPr>
              <a:t>r</a:t>
            </a:r>
            <a:r>
              <a:rPr dirty="0" sz="800" spc="140">
                <a:latin typeface="Cambria"/>
                <a:cs typeface="Cambria"/>
              </a:rPr>
              <a:t>-z</a:t>
            </a:r>
            <a:r>
              <a:rPr dirty="0" baseline="-12820" sz="975" spc="209">
                <a:latin typeface="Cambria"/>
                <a:cs typeface="Cambria"/>
              </a:rPr>
              <a:t>o</a:t>
            </a:r>
            <a:endParaRPr baseline="-12820" sz="975">
              <a:latin typeface="Cambria"/>
              <a:cs typeface="Cambria"/>
            </a:endParaRPr>
          </a:p>
        </p:txBody>
      </p:sp>
      <p:sp>
        <p:nvSpPr>
          <p:cNvPr id="151" name="object 151"/>
          <p:cNvSpPr txBox="1"/>
          <p:nvPr/>
        </p:nvSpPr>
        <p:spPr>
          <a:xfrm>
            <a:off x="1016505" y="7931865"/>
            <a:ext cx="339725" cy="199390"/>
          </a:xfrm>
          <a:prstGeom prst="rect">
            <a:avLst/>
          </a:prstGeom>
        </p:spPr>
        <p:txBody>
          <a:bodyPr wrap="square" lIns="0" tIns="11430" rIns="0" bIns="0" rtlCol="0" vert="horz">
            <a:spAutoFit/>
          </a:bodyPr>
          <a:lstStyle/>
          <a:p>
            <a:pPr marL="245110" indent="-245745">
              <a:lnSpc>
                <a:spcPct val="100000"/>
              </a:lnSpc>
              <a:spcBef>
                <a:spcPts val="90"/>
              </a:spcBef>
              <a:buFont typeface="Arial"/>
              <a:buChar char="•"/>
              <a:tabLst>
                <a:tab pos="245110" algn="l"/>
                <a:tab pos="245745" algn="l"/>
              </a:tabLst>
            </a:pPr>
            <a:r>
              <a:rPr dirty="0" sz="1150" spc="-10">
                <a:latin typeface="Cambria"/>
                <a:cs typeface="Cambria"/>
              </a:rPr>
              <a:t>𝜃</a:t>
            </a:r>
            <a:endParaRPr sz="1150">
              <a:latin typeface="Cambria"/>
              <a:cs typeface="Cambria"/>
            </a:endParaRPr>
          </a:p>
        </p:txBody>
      </p:sp>
      <p:sp>
        <p:nvSpPr>
          <p:cNvPr id="152" name="object 152"/>
          <p:cNvSpPr txBox="1"/>
          <p:nvPr/>
        </p:nvSpPr>
        <p:spPr>
          <a:xfrm>
            <a:off x="1333483" y="8000439"/>
            <a:ext cx="132715" cy="151765"/>
          </a:xfrm>
          <a:prstGeom prst="rect">
            <a:avLst/>
          </a:prstGeom>
        </p:spPr>
        <p:txBody>
          <a:bodyPr wrap="square" lIns="0" tIns="15875" rIns="0" bIns="0" rtlCol="0" vert="horz">
            <a:spAutoFit/>
          </a:bodyPr>
          <a:lstStyle/>
          <a:p>
            <a:pPr>
              <a:lnSpc>
                <a:spcPct val="100000"/>
              </a:lnSpc>
              <a:spcBef>
                <a:spcPts val="125"/>
              </a:spcBef>
            </a:pPr>
            <a:r>
              <a:rPr dirty="0" sz="800" spc="50">
                <a:latin typeface="Cambria"/>
                <a:cs typeface="Cambria"/>
              </a:rPr>
              <a:t>e</a:t>
            </a:r>
            <a:r>
              <a:rPr dirty="0" sz="800" spc="55">
                <a:latin typeface="Cambria"/>
                <a:cs typeface="Cambria"/>
              </a:rPr>
              <a:t>q</a:t>
            </a:r>
            <a:endParaRPr sz="800">
              <a:latin typeface="Cambria"/>
              <a:cs typeface="Cambria"/>
            </a:endParaRPr>
          </a:p>
        </p:txBody>
      </p:sp>
      <p:sp>
        <p:nvSpPr>
          <p:cNvPr id="153" name="object 153"/>
          <p:cNvSpPr txBox="1"/>
          <p:nvPr/>
        </p:nvSpPr>
        <p:spPr>
          <a:xfrm>
            <a:off x="1478822" y="7846499"/>
            <a:ext cx="665480" cy="199390"/>
          </a:xfrm>
          <a:prstGeom prst="rect">
            <a:avLst/>
          </a:prstGeom>
        </p:spPr>
        <p:txBody>
          <a:bodyPr wrap="square" lIns="0" tIns="11430" rIns="0" bIns="0" rtlCol="0" vert="horz">
            <a:spAutoFit/>
          </a:bodyPr>
          <a:lstStyle/>
          <a:p>
            <a:pPr marL="25400">
              <a:lnSpc>
                <a:spcPct val="100000"/>
              </a:lnSpc>
              <a:spcBef>
                <a:spcPts val="90"/>
              </a:spcBef>
            </a:pPr>
            <a:r>
              <a:rPr dirty="0" baseline="-31400" sz="1725" spc="315">
                <a:latin typeface="Cambria"/>
                <a:cs typeface="Cambria"/>
              </a:rPr>
              <a:t>=</a:t>
            </a:r>
            <a:r>
              <a:rPr dirty="0" u="sng" sz="1150" spc="210">
                <a:uFill>
                  <a:solidFill>
                    <a:srgbClr val="000000"/>
                  </a:solidFill>
                </a:uFill>
                <a:latin typeface="Cambria"/>
                <a:cs typeface="Cambria"/>
              </a:rPr>
              <a:t> </a:t>
            </a:r>
            <a:r>
              <a:rPr dirty="0" u="sng" sz="800" spc="60">
                <a:uFill>
                  <a:solidFill>
                    <a:srgbClr val="000000"/>
                  </a:solidFill>
                </a:uFill>
                <a:latin typeface="Cambria"/>
                <a:cs typeface="Cambria"/>
              </a:rPr>
              <a:t>e</a:t>
            </a:r>
            <a:r>
              <a:rPr dirty="0" u="sng" baseline="-17094" sz="975" spc="89">
                <a:uFill>
                  <a:solidFill>
                    <a:srgbClr val="000000"/>
                  </a:solidFill>
                </a:uFill>
                <a:latin typeface="Cambria"/>
                <a:cs typeface="Cambria"/>
              </a:rPr>
              <a:t>i</a:t>
            </a:r>
            <a:r>
              <a:rPr dirty="0" baseline="-17094" sz="975" spc="157">
                <a:latin typeface="Cambria"/>
                <a:cs typeface="Cambria"/>
              </a:rPr>
              <a:t> </a:t>
            </a:r>
            <a:r>
              <a:rPr dirty="0" baseline="-31400" sz="1725" spc="315">
                <a:latin typeface="Cambria"/>
                <a:cs typeface="Cambria"/>
              </a:rPr>
              <a:t>=</a:t>
            </a:r>
            <a:endParaRPr baseline="-31400" sz="1725">
              <a:latin typeface="Cambria"/>
              <a:cs typeface="Cambria"/>
            </a:endParaRPr>
          </a:p>
        </p:txBody>
      </p:sp>
      <p:sp>
        <p:nvSpPr>
          <p:cNvPr id="154" name="object 154"/>
          <p:cNvSpPr txBox="1"/>
          <p:nvPr/>
        </p:nvSpPr>
        <p:spPr>
          <a:xfrm>
            <a:off x="2349961" y="7886125"/>
            <a:ext cx="276225" cy="151765"/>
          </a:xfrm>
          <a:prstGeom prst="rect">
            <a:avLst/>
          </a:prstGeom>
        </p:spPr>
        <p:txBody>
          <a:bodyPr wrap="square" lIns="0" tIns="15875" rIns="0" bIns="0" rtlCol="0" vert="horz">
            <a:spAutoFit/>
          </a:bodyPr>
          <a:lstStyle/>
          <a:p>
            <a:pPr>
              <a:lnSpc>
                <a:spcPct val="100000"/>
              </a:lnSpc>
              <a:spcBef>
                <a:spcPts val="125"/>
              </a:spcBef>
            </a:pPr>
            <a:r>
              <a:rPr dirty="0" sz="800" spc="45">
                <a:latin typeface="Cambria"/>
                <a:cs typeface="Cambria"/>
              </a:rPr>
              <a:t>1</a:t>
            </a:r>
            <a:r>
              <a:rPr dirty="0" sz="800">
                <a:latin typeface="Cambria"/>
                <a:cs typeface="Cambria"/>
              </a:rPr>
              <a:t>.</a:t>
            </a:r>
            <a:r>
              <a:rPr dirty="0" sz="800" spc="50">
                <a:latin typeface="Cambria"/>
                <a:cs typeface="Cambria"/>
              </a:rPr>
              <a:t>o</a:t>
            </a:r>
            <a:r>
              <a:rPr dirty="0" sz="800" spc="5">
                <a:latin typeface="Cambria"/>
                <a:cs typeface="Cambria"/>
              </a:rPr>
              <a:t>9</a:t>
            </a:r>
            <a:r>
              <a:rPr dirty="0" sz="800" spc="35">
                <a:latin typeface="Cambria"/>
                <a:cs typeface="Cambria"/>
              </a:rPr>
              <a:t>5</a:t>
            </a:r>
            <a:endParaRPr sz="800">
              <a:latin typeface="Cambria"/>
              <a:cs typeface="Cambria"/>
            </a:endParaRPr>
          </a:p>
        </p:txBody>
      </p:sp>
      <p:sp>
        <p:nvSpPr>
          <p:cNvPr id="155" name="object 155"/>
          <p:cNvSpPr txBox="1"/>
          <p:nvPr/>
        </p:nvSpPr>
        <p:spPr>
          <a:xfrm>
            <a:off x="1628117" y="8044630"/>
            <a:ext cx="1228090" cy="151765"/>
          </a:xfrm>
          <a:prstGeom prst="rect">
            <a:avLst/>
          </a:prstGeom>
        </p:spPr>
        <p:txBody>
          <a:bodyPr wrap="square" lIns="0" tIns="15875" rIns="0" bIns="0" rtlCol="0" vert="horz">
            <a:spAutoFit/>
          </a:bodyPr>
          <a:lstStyle/>
          <a:p>
            <a:pPr marL="25400">
              <a:lnSpc>
                <a:spcPct val="100000"/>
              </a:lnSpc>
              <a:spcBef>
                <a:spcPts val="125"/>
              </a:spcBef>
              <a:tabLst>
                <a:tab pos="518795" algn="l"/>
              </a:tabLst>
            </a:pPr>
            <a:r>
              <a:rPr dirty="0" sz="800" spc="140">
                <a:latin typeface="Cambria"/>
                <a:cs typeface="Cambria"/>
              </a:rPr>
              <a:t>y</a:t>
            </a:r>
            <a:r>
              <a:rPr dirty="0" baseline="-12820" sz="975" spc="209">
                <a:latin typeface="Cambria"/>
                <a:cs typeface="Cambria"/>
              </a:rPr>
              <a:t>r</a:t>
            </a:r>
            <a:r>
              <a:rPr dirty="0" sz="800" spc="140">
                <a:latin typeface="Cambria"/>
                <a:cs typeface="Cambria"/>
              </a:rPr>
              <a:t>-z</a:t>
            </a:r>
            <a:r>
              <a:rPr dirty="0" baseline="-12820" sz="975" spc="209">
                <a:latin typeface="Cambria"/>
                <a:cs typeface="Cambria"/>
              </a:rPr>
              <a:t>o	</a:t>
            </a:r>
            <a:r>
              <a:rPr dirty="0" sz="800" spc="70">
                <a:latin typeface="Cambria"/>
                <a:cs typeface="Cambria"/>
              </a:rPr>
              <a:t>36.24-1</a:t>
            </a:r>
            <a:r>
              <a:rPr dirty="0" sz="800" spc="280">
                <a:latin typeface="Cambria"/>
                <a:cs typeface="Cambria"/>
              </a:rPr>
              <a:t> </a:t>
            </a:r>
            <a:r>
              <a:rPr dirty="0" sz="800" spc="25">
                <a:latin typeface="Cambria"/>
                <a:cs typeface="Cambria"/>
              </a:rPr>
              <a:t>.187</a:t>
            </a:r>
            <a:endParaRPr sz="800">
              <a:latin typeface="Cambria"/>
              <a:cs typeface="Cambria"/>
            </a:endParaRPr>
          </a:p>
        </p:txBody>
      </p:sp>
      <p:sp>
        <p:nvSpPr>
          <p:cNvPr id="156" name="object 156"/>
          <p:cNvSpPr/>
          <p:nvPr/>
        </p:nvSpPr>
        <p:spPr>
          <a:xfrm>
            <a:off x="2145792" y="8048244"/>
            <a:ext cx="670560" cy="0"/>
          </a:xfrm>
          <a:custGeom>
            <a:avLst/>
            <a:gdLst/>
            <a:ahLst/>
            <a:cxnLst/>
            <a:rect l="l" t="t" r="r" b="b"/>
            <a:pathLst>
              <a:path w="670560" h="0">
                <a:moveTo>
                  <a:pt x="0" y="0"/>
                </a:moveTo>
                <a:lnTo>
                  <a:pt x="670559" y="0"/>
                </a:lnTo>
              </a:path>
            </a:pathLst>
          </a:custGeom>
          <a:ln w="9144">
            <a:solidFill>
              <a:srgbClr val="000000"/>
            </a:solidFill>
          </a:ln>
        </p:spPr>
        <p:txBody>
          <a:bodyPr wrap="square" lIns="0" tIns="0" rIns="0" bIns="0" rtlCol="0"/>
          <a:lstStyle/>
          <a:p/>
        </p:txBody>
      </p:sp>
      <p:sp>
        <p:nvSpPr>
          <p:cNvPr id="157" name="object 157"/>
          <p:cNvSpPr txBox="1"/>
          <p:nvPr/>
        </p:nvSpPr>
        <p:spPr>
          <a:xfrm>
            <a:off x="2859068" y="7931865"/>
            <a:ext cx="1376045" cy="199390"/>
          </a:xfrm>
          <a:prstGeom prst="rect">
            <a:avLst/>
          </a:prstGeom>
        </p:spPr>
        <p:txBody>
          <a:bodyPr wrap="square" lIns="0" tIns="11430" rIns="0" bIns="0" rtlCol="0" vert="horz">
            <a:spAutoFit/>
          </a:bodyPr>
          <a:lstStyle/>
          <a:p>
            <a:pPr>
              <a:lnSpc>
                <a:spcPct val="100000"/>
              </a:lnSpc>
              <a:spcBef>
                <a:spcPts val="90"/>
              </a:spcBef>
            </a:pPr>
            <a:r>
              <a:rPr dirty="0" sz="1150" spc="210">
                <a:latin typeface="Cambria"/>
                <a:cs typeface="Cambria"/>
              </a:rPr>
              <a:t>= </a:t>
            </a:r>
            <a:r>
              <a:rPr dirty="0" sz="1150" spc="-5">
                <a:latin typeface="Cambria"/>
                <a:cs typeface="Cambria"/>
              </a:rPr>
              <a:t>0.04552 </a:t>
            </a:r>
            <a:r>
              <a:rPr dirty="0" sz="1150" spc="-10">
                <a:latin typeface="Cambria"/>
                <a:cs typeface="Cambria"/>
              </a:rPr>
              <a:t>𝑟𝑎𝑑 </a:t>
            </a:r>
            <a:r>
              <a:rPr dirty="0" sz="1150" spc="210">
                <a:latin typeface="Cambria"/>
                <a:cs typeface="Cambria"/>
              </a:rPr>
              <a:t>=</a:t>
            </a:r>
            <a:r>
              <a:rPr dirty="0" sz="1150" spc="-50">
                <a:latin typeface="Cambria"/>
                <a:cs typeface="Cambria"/>
              </a:rPr>
              <a:t> </a:t>
            </a:r>
            <a:r>
              <a:rPr dirty="0" sz="1150" spc="-10">
                <a:latin typeface="Cambria"/>
                <a:cs typeface="Cambria"/>
              </a:rPr>
              <a:t>2.6°</a:t>
            </a:r>
            <a:endParaRPr sz="1150">
              <a:latin typeface="Cambria"/>
              <a:cs typeface="Cambria"/>
            </a:endParaRPr>
          </a:p>
        </p:txBody>
      </p:sp>
      <p:sp>
        <p:nvSpPr>
          <p:cNvPr id="158" name="object 158"/>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7</a:t>
            </a:r>
            <a:r>
              <a:rPr dirty="0" sz="850">
                <a:solidFill>
                  <a:srgbClr val="FFFFFF"/>
                </a:solidFill>
                <a:latin typeface="Arial"/>
                <a:cs typeface="Arial"/>
              </a:rPr>
              <a:t>6</a:t>
            </a:r>
            <a:endParaRPr sz="850">
              <a:latin typeface="Arial"/>
              <a:cs typeface="Arial"/>
            </a:endParaRPr>
          </a:p>
        </p:txBody>
      </p:sp>
      <p:sp>
        <p:nvSpPr>
          <p:cNvPr id="159" name="object 159"/>
          <p:cNvSpPr/>
          <p:nvPr/>
        </p:nvSpPr>
        <p:spPr>
          <a:xfrm>
            <a:off x="5721095" y="6608064"/>
            <a:ext cx="946403" cy="1853184"/>
          </a:xfrm>
          <a:prstGeom prst="rect">
            <a:avLst/>
          </a:prstGeom>
          <a:blipFill>
            <a:blip r:embed="rId10" cstate="print"/>
            <a:stretch>
              <a:fillRect/>
            </a:stretch>
          </a:blipFill>
        </p:spPr>
        <p:txBody>
          <a:bodyPr wrap="square" lIns="0" tIns="0" rIns="0" bIns="0" rtlCol="0"/>
          <a:lstStyle/>
          <a:p/>
        </p:txBody>
      </p:sp>
      <p:sp>
        <p:nvSpPr>
          <p:cNvPr id="160" name="object 160"/>
          <p:cNvSpPr txBox="1"/>
          <p:nvPr/>
        </p:nvSpPr>
        <p:spPr>
          <a:xfrm>
            <a:off x="6164567" y="6554097"/>
            <a:ext cx="63500" cy="140970"/>
          </a:xfrm>
          <a:prstGeom prst="rect">
            <a:avLst/>
          </a:prstGeom>
        </p:spPr>
        <p:txBody>
          <a:bodyPr wrap="square" lIns="0" tIns="13335" rIns="0" bIns="0" rtlCol="0" vert="horz">
            <a:spAutoFit/>
          </a:bodyPr>
          <a:lstStyle/>
          <a:p>
            <a:pPr>
              <a:lnSpc>
                <a:spcPct val="100000"/>
              </a:lnSpc>
              <a:spcBef>
                <a:spcPts val="105"/>
              </a:spcBef>
            </a:pPr>
            <a:r>
              <a:rPr dirty="0" sz="750" spc="-25" i="1">
                <a:latin typeface="Georgia"/>
                <a:cs typeface="Georgia"/>
              </a:rPr>
              <a:t>q</a:t>
            </a:r>
            <a:endParaRPr sz="750">
              <a:latin typeface="Georgia"/>
              <a:cs typeface="Georgia"/>
            </a:endParaRPr>
          </a:p>
        </p:txBody>
      </p:sp>
      <p:sp>
        <p:nvSpPr>
          <p:cNvPr id="161" name="object 161"/>
          <p:cNvSpPr/>
          <p:nvPr/>
        </p:nvSpPr>
        <p:spPr>
          <a:xfrm>
            <a:off x="6374892" y="7687055"/>
            <a:ext cx="7619" cy="33528"/>
          </a:xfrm>
          <a:prstGeom prst="rect">
            <a:avLst/>
          </a:prstGeom>
          <a:blipFill>
            <a:blip r:embed="rId11" cstate="print"/>
            <a:stretch>
              <a:fillRect/>
            </a:stretch>
          </a:blipFill>
        </p:spPr>
        <p:txBody>
          <a:bodyPr wrap="square" lIns="0" tIns="0" rIns="0" bIns="0" rtlCol="0"/>
          <a:lstStyle/>
          <a:p/>
        </p:txBody>
      </p:sp>
      <p:sp>
        <p:nvSpPr>
          <p:cNvPr id="162" name="object 162"/>
          <p:cNvSpPr/>
          <p:nvPr/>
        </p:nvSpPr>
        <p:spPr>
          <a:xfrm>
            <a:off x="6318503" y="7670292"/>
            <a:ext cx="455676" cy="152400"/>
          </a:xfrm>
          <a:prstGeom prst="rect">
            <a:avLst/>
          </a:prstGeom>
          <a:blipFill>
            <a:blip r:embed="rId12" cstate="print"/>
            <a:stretch>
              <a:fillRect/>
            </a:stretch>
          </a:blipFill>
        </p:spPr>
        <p:txBody>
          <a:bodyPr wrap="square" lIns="0" tIns="0" rIns="0" bIns="0" rtlCol="0"/>
          <a:lstStyle/>
          <a:p/>
        </p:txBody>
      </p:sp>
      <p:sp>
        <p:nvSpPr>
          <p:cNvPr id="163" name="object 163"/>
          <p:cNvSpPr/>
          <p:nvPr/>
        </p:nvSpPr>
        <p:spPr>
          <a:xfrm>
            <a:off x="6374892" y="7685532"/>
            <a:ext cx="635" cy="1905"/>
          </a:xfrm>
          <a:custGeom>
            <a:avLst/>
            <a:gdLst/>
            <a:ahLst/>
            <a:cxnLst/>
            <a:rect l="l" t="t" r="r" b="b"/>
            <a:pathLst>
              <a:path w="635" h="1904">
                <a:moveTo>
                  <a:pt x="0" y="0"/>
                </a:moveTo>
                <a:lnTo>
                  <a:pt x="317" y="1523"/>
                </a:lnTo>
              </a:path>
            </a:pathLst>
          </a:custGeom>
          <a:ln w="6096">
            <a:solidFill>
              <a:srgbClr val="BD4B48"/>
            </a:solidFill>
          </a:ln>
        </p:spPr>
        <p:txBody>
          <a:bodyPr wrap="square" lIns="0" tIns="0" rIns="0" bIns="0" rtlCol="0"/>
          <a:lstStyle/>
          <a:p/>
        </p:txBody>
      </p:sp>
      <p:sp>
        <p:nvSpPr>
          <p:cNvPr id="164" name="object 164"/>
          <p:cNvSpPr/>
          <p:nvPr/>
        </p:nvSpPr>
        <p:spPr>
          <a:xfrm>
            <a:off x="6318503" y="7771476"/>
            <a:ext cx="85725" cy="55880"/>
          </a:xfrm>
          <a:custGeom>
            <a:avLst/>
            <a:gdLst/>
            <a:ahLst/>
            <a:cxnLst/>
            <a:rect l="l" t="t" r="r" b="b"/>
            <a:pathLst>
              <a:path w="85725" h="55879">
                <a:moveTo>
                  <a:pt x="85344" y="55788"/>
                </a:moveTo>
                <a:lnTo>
                  <a:pt x="0" y="924"/>
                </a:lnTo>
                <a:lnTo>
                  <a:pt x="599" y="0"/>
                </a:lnTo>
              </a:path>
            </a:pathLst>
          </a:custGeom>
          <a:ln w="6096">
            <a:solidFill>
              <a:srgbClr val="BD4B48"/>
            </a:solidFill>
          </a:ln>
        </p:spPr>
        <p:txBody>
          <a:bodyPr wrap="square" lIns="0" tIns="0" rIns="0" bIns="0" rtlCol="0"/>
          <a:lstStyle/>
          <a:p/>
        </p:txBody>
      </p:sp>
      <p:sp>
        <p:nvSpPr>
          <p:cNvPr id="165" name="object 165"/>
          <p:cNvSpPr/>
          <p:nvPr/>
        </p:nvSpPr>
        <p:spPr>
          <a:xfrm>
            <a:off x="6373903" y="7685532"/>
            <a:ext cx="1270" cy="1905"/>
          </a:xfrm>
          <a:custGeom>
            <a:avLst/>
            <a:gdLst/>
            <a:ahLst/>
            <a:cxnLst/>
            <a:rect l="l" t="t" r="r" b="b"/>
            <a:pathLst>
              <a:path w="1270" h="1904">
                <a:moveTo>
                  <a:pt x="0" y="1523"/>
                </a:moveTo>
                <a:lnTo>
                  <a:pt x="989" y="0"/>
                </a:lnTo>
              </a:path>
            </a:pathLst>
          </a:custGeom>
          <a:ln w="6096">
            <a:solidFill>
              <a:srgbClr val="BD4B48"/>
            </a:solidFill>
          </a:ln>
        </p:spPr>
        <p:txBody>
          <a:bodyPr wrap="square" lIns="0" tIns="0" rIns="0" bIns="0" rtlCol="0"/>
          <a:lstStyle/>
          <a:p/>
        </p:txBody>
      </p:sp>
      <p:sp>
        <p:nvSpPr>
          <p:cNvPr id="166" name="object 166"/>
          <p:cNvSpPr/>
          <p:nvPr/>
        </p:nvSpPr>
        <p:spPr>
          <a:xfrm>
            <a:off x="6760464" y="7648501"/>
            <a:ext cx="635" cy="635"/>
          </a:xfrm>
          <a:custGeom>
            <a:avLst/>
            <a:gdLst/>
            <a:ahLst/>
            <a:cxnLst/>
            <a:rect l="l" t="t" r="r" b="b"/>
            <a:pathLst>
              <a:path w="634" h="634">
                <a:moveTo>
                  <a:pt x="0" y="0"/>
                </a:moveTo>
                <a:lnTo>
                  <a:pt x="96" y="454"/>
                </a:lnTo>
              </a:path>
            </a:pathLst>
          </a:custGeom>
          <a:ln w="6096">
            <a:solidFill>
              <a:srgbClr val="BD4B48"/>
            </a:solidFill>
          </a:ln>
        </p:spPr>
        <p:txBody>
          <a:bodyPr wrap="square" lIns="0" tIns="0" rIns="0" bIns="0" rtlCol="0"/>
          <a:lstStyle/>
          <a:p/>
        </p:txBody>
      </p:sp>
      <p:sp>
        <p:nvSpPr>
          <p:cNvPr id="167" name="object 167"/>
          <p:cNvSpPr/>
          <p:nvPr/>
        </p:nvSpPr>
        <p:spPr>
          <a:xfrm>
            <a:off x="6761988" y="7655662"/>
            <a:ext cx="635" cy="1270"/>
          </a:xfrm>
          <a:custGeom>
            <a:avLst/>
            <a:gdLst/>
            <a:ahLst/>
            <a:cxnLst/>
            <a:rect l="l" t="t" r="r" b="b"/>
            <a:pathLst>
              <a:path w="634" h="1270">
                <a:moveTo>
                  <a:pt x="0" y="0"/>
                </a:moveTo>
                <a:lnTo>
                  <a:pt x="194" y="913"/>
                </a:lnTo>
              </a:path>
            </a:pathLst>
          </a:custGeom>
          <a:ln w="6096">
            <a:solidFill>
              <a:srgbClr val="BD4B48"/>
            </a:solidFill>
          </a:ln>
        </p:spPr>
        <p:txBody>
          <a:bodyPr wrap="square" lIns="0" tIns="0" rIns="0" bIns="0" rtlCol="0"/>
          <a:lstStyle/>
          <a:p/>
        </p:txBody>
      </p:sp>
      <p:sp>
        <p:nvSpPr>
          <p:cNvPr id="168" name="object 168"/>
          <p:cNvSpPr/>
          <p:nvPr/>
        </p:nvSpPr>
        <p:spPr>
          <a:xfrm>
            <a:off x="6763512" y="7662826"/>
            <a:ext cx="635" cy="1905"/>
          </a:xfrm>
          <a:custGeom>
            <a:avLst/>
            <a:gdLst/>
            <a:ahLst/>
            <a:cxnLst/>
            <a:rect l="l" t="t" r="r" b="b"/>
            <a:pathLst>
              <a:path w="634" h="1904">
                <a:moveTo>
                  <a:pt x="0" y="0"/>
                </a:moveTo>
                <a:lnTo>
                  <a:pt x="291" y="1369"/>
                </a:lnTo>
              </a:path>
            </a:pathLst>
          </a:custGeom>
          <a:ln w="6096">
            <a:solidFill>
              <a:srgbClr val="BD4B48"/>
            </a:solidFill>
          </a:ln>
        </p:spPr>
        <p:txBody>
          <a:bodyPr wrap="square" lIns="0" tIns="0" rIns="0" bIns="0" rtlCol="0"/>
          <a:lstStyle/>
          <a:p/>
        </p:txBody>
      </p:sp>
      <p:sp>
        <p:nvSpPr>
          <p:cNvPr id="169" name="object 169"/>
          <p:cNvSpPr/>
          <p:nvPr/>
        </p:nvSpPr>
        <p:spPr>
          <a:xfrm>
            <a:off x="6765035" y="7669988"/>
            <a:ext cx="635" cy="1905"/>
          </a:xfrm>
          <a:custGeom>
            <a:avLst/>
            <a:gdLst/>
            <a:ahLst/>
            <a:cxnLst/>
            <a:rect l="l" t="t" r="r" b="b"/>
            <a:pathLst>
              <a:path w="634" h="1904">
                <a:moveTo>
                  <a:pt x="0" y="0"/>
                </a:moveTo>
                <a:lnTo>
                  <a:pt x="388" y="1827"/>
                </a:lnTo>
              </a:path>
            </a:pathLst>
          </a:custGeom>
          <a:ln w="6096">
            <a:solidFill>
              <a:srgbClr val="BD4B48"/>
            </a:solidFill>
          </a:ln>
        </p:spPr>
        <p:txBody>
          <a:bodyPr wrap="square" lIns="0" tIns="0" rIns="0" bIns="0" rtlCol="0"/>
          <a:lstStyle/>
          <a:p/>
        </p:txBody>
      </p:sp>
      <p:sp>
        <p:nvSpPr>
          <p:cNvPr id="170" name="object 170"/>
          <p:cNvSpPr/>
          <p:nvPr/>
        </p:nvSpPr>
        <p:spPr>
          <a:xfrm>
            <a:off x="6766560" y="7677152"/>
            <a:ext cx="635" cy="1270"/>
          </a:xfrm>
          <a:custGeom>
            <a:avLst/>
            <a:gdLst/>
            <a:ahLst/>
            <a:cxnLst/>
            <a:rect l="l" t="t" r="r" b="b"/>
            <a:pathLst>
              <a:path w="634" h="1270">
                <a:moveTo>
                  <a:pt x="0" y="0"/>
                </a:moveTo>
                <a:lnTo>
                  <a:pt x="161" y="759"/>
                </a:lnTo>
              </a:path>
            </a:pathLst>
          </a:custGeom>
          <a:ln w="6096">
            <a:solidFill>
              <a:srgbClr val="BD4B48"/>
            </a:solidFill>
          </a:ln>
        </p:spPr>
        <p:txBody>
          <a:bodyPr wrap="square" lIns="0" tIns="0" rIns="0" bIns="0" rtlCol="0"/>
          <a:lstStyle/>
          <a:p/>
        </p:txBody>
      </p:sp>
      <p:sp>
        <p:nvSpPr>
          <p:cNvPr id="171" name="object 171"/>
          <p:cNvSpPr/>
          <p:nvPr/>
        </p:nvSpPr>
        <p:spPr>
          <a:xfrm>
            <a:off x="6768084" y="7684313"/>
            <a:ext cx="635" cy="1270"/>
          </a:xfrm>
          <a:custGeom>
            <a:avLst/>
            <a:gdLst/>
            <a:ahLst/>
            <a:cxnLst/>
            <a:rect l="l" t="t" r="r" b="b"/>
            <a:pathLst>
              <a:path w="634" h="1270">
                <a:moveTo>
                  <a:pt x="0" y="0"/>
                </a:moveTo>
                <a:lnTo>
                  <a:pt x="259" y="1218"/>
                </a:lnTo>
              </a:path>
            </a:pathLst>
          </a:custGeom>
          <a:ln w="6096">
            <a:solidFill>
              <a:srgbClr val="BD4B48"/>
            </a:solidFill>
          </a:ln>
        </p:spPr>
        <p:txBody>
          <a:bodyPr wrap="square" lIns="0" tIns="0" rIns="0" bIns="0" rtlCol="0"/>
          <a:lstStyle/>
          <a:p/>
        </p:txBody>
      </p:sp>
      <p:sp>
        <p:nvSpPr>
          <p:cNvPr id="172" name="object 172"/>
          <p:cNvSpPr/>
          <p:nvPr/>
        </p:nvSpPr>
        <p:spPr>
          <a:xfrm>
            <a:off x="6769607" y="7691475"/>
            <a:ext cx="635" cy="1905"/>
          </a:xfrm>
          <a:custGeom>
            <a:avLst/>
            <a:gdLst/>
            <a:ahLst/>
            <a:cxnLst/>
            <a:rect l="l" t="t" r="r" b="b"/>
            <a:pathLst>
              <a:path w="634" h="1904">
                <a:moveTo>
                  <a:pt x="0" y="0"/>
                </a:moveTo>
                <a:lnTo>
                  <a:pt x="356" y="1676"/>
                </a:lnTo>
              </a:path>
            </a:pathLst>
          </a:custGeom>
          <a:ln w="6096">
            <a:solidFill>
              <a:srgbClr val="BD4B48"/>
            </a:solidFill>
          </a:ln>
        </p:spPr>
        <p:txBody>
          <a:bodyPr wrap="square" lIns="0" tIns="0" rIns="0" bIns="0" rtlCol="0"/>
          <a:lstStyle/>
          <a:p/>
        </p:txBody>
      </p:sp>
      <p:sp>
        <p:nvSpPr>
          <p:cNvPr id="173" name="object 173"/>
          <p:cNvSpPr/>
          <p:nvPr/>
        </p:nvSpPr>
        <p:spPr>
          <a:xfrm>
            <a:off x="6771132" y="7698639"/>
            <a:ext cx="635" cy="2540"/>
          </a:xfrm>
          <a:custGeom>
            <a:avLst/>
            <a:gdLst/>
            <a:ahLst/>
            <a:cxnLst/>
            <a:rect l="l" t="t" r="r" b="b"/>
            <a:pathLst>
              <a:path w="634" h="2540">
                <a:moveTo>
                  <a:pt x="0" y="0"/>
                </a:moveTo>
                <a:lnTo>
                  <a:pt x="453" y="2132"/>
                </a:lnTo>
              </a:path>
            </a:pathLst>
          </a:custGeom>
          <a:ln w="6096">
            <a:solidFill>
              <a:srgbClr val="BD4B48"/>
            </a:solidFill>
          </a:ln>
        </p:spPr>
        <p:txBody>
          <a:bodyPr wrap="square" lIns="0" tIns="0" rIns="0" bIns="0" rtlCol="0"/>
          <a:lstStyle/>
          <a:p/>
        </p:txBody>
      </p:sp>
      <p:sp>
        <p:nvSpPr>
          <p:cNvPr id="174" name="object 174"/>
          <p:cNvSpPr/>
          <p:nvPr/>
        </p:nvSpPr>
        <p:spPr>
          <a:xfrm>
            <a:off x="6772656" y="7705800"/>
            <a:ext cx="635" cy="1270"/>
          </a:xfrm>
          <a:custGeom>
            <a:avLst/>
            <a:gdLst/>
            <a:ahLst/>
            <a:cxnLst/>
            <a:rect l="l" t="t" r="r" b="b"/>
            <a:pathLst>
              <a:path w="634" h="1270">
                <a:moveTo>
                  <a:pt x="0" y="0"/>
                </a:moveTo>
                <a:lnTo>
                  <a:pt x="227" y="1067"/>
                </a:lnTo>
              </a:path>
            </a:pathLst>
          </a:custGeom>
          <a:ln w="6096">
            <a:solidFill>
              <a:srgbClr val="BD4B48"/>
            </a:solidFill>
          </a:ln>
        </p:spPr>
        <p:txBody>
          <a:bodyPr wrap="square" lIns="0" tIns="0" rIns="0" bIns="0" rtlCol="0"/>
          <a:lstStyle/>
          <a:p/>
        </p:txBody>
      </p:sp>
      <p:sp>
        <p:nvSpPr>
          <p:cNvPr id="175" name="object 175"/>
          <p:cNvSpPr/>
          <p:nvPr/>
        </p:nvSpPr>
        <p:spPr>
          <a:xfrm>
            <a:off x="6400333" y="7712964"/>
            <a:ext cx="374015" cy="78740"/>
          </a:xfrm>
          <a:custGeom>
            <a:avLst/>
            <a:gdLst/>
            <a:ahLst/>
            <a:cxnLst/>
            <a:rect l="l" t="t" r="r" b="b"/>
            <a:pathLst>
              <a:path w="374015" h="78740">
                <a:moveTo>
                  <a:pt x="373846" y="0"/>
                </a:moveTo>
                <a:lnTo>
                  <a:pt x="373846" y="0"/>
                </a:lnTo>
                <a:lnTo>
                  <a:pt x="0" y="78387"/>
                </a:lnTo>
              </a:path>
            </a:pathLst>
          </a:custGeom>
          <a:ln w="6096">
            <a:solidFill>
              <a:srgbClr val="BD4B48"/>
            </a:solidFill>
          </a:ln>
        </p:spPr>
        <p:txBody>
          <a:bodyPr wrap="square" lIns="0" tIns="0" rIns="0" bIns="0" rtlCol="0"/>
          <a:lstStyle/>
          <a:p/>
        </p:txBody>
      </p:sp>
      <p:sp>
        <p:nvSpPr>
          <p:cNvPr id="176" name="object 176"/>
          <p:cNvSpPr/>
          <p:nvPr/>
        </p:nvSpPr>
        <p:spPr>
          <a:xfrm>
            <a:off x="6397752" y="7799222"/>
            <a:ext cx="635" cy="635"/>
          </a:xfrm>
          <a:custGeom>
            <a:avLst/>
            <a:gdLst/>
            <a:ahLst/>
            <a:cxnLst/>
            <a:rect l="l" t="t" r="r" b="b"/>
            <a:pathLst>
              <a:path w="635" h="634">
                <a:moveTo>
                  <a:pt x="0" y="0"/>
                </a:moveTo>
                <a:lnTo>
                  <a:pt x="132" y="609"/>
                </a:lnTo>
              </a:path>
            </a:pathLst>
          </a:custGeom>
          <a:ln w="6096">
            <a:solidFill>
              <a:srgbClr val="BD4B48"/>
            </a:solidFill>
          </a:ln>
        </p:spPr>
        <p:txBody>
          <a:bodyPr wrap="square" lIns="0" tIns="0" rIns="0" bIns="0" rtlCol="0"/>
          <a:lstStyle/>
          <a:p/>
        </p:txBody>
      </p:sp>
      <p:sp>
        <p:nvSpPr>
          <p:cNvPr id="177" name="object 177"/>
          <p:cNvSpPr/>
          <p:nvPr/>
        </p:nvSpPr>
        <p:spPr>
          <a:xfrm>
            <a:off x="6399276" y="7806234"/>
            <a:ext cx="635" cy="1270"/>
          </a:xfrm>
          <a:custGeom>
            <a:avLst/>
            <a:gdLst/>
            <a:ahLst/>
            <a:cxnLst/>
            <a:rect l="l" t="t" r="r" b="b"/>
            <a:pathLst>
              <a:path w="635" h="1270">
                <a:moveTo>
                  <a:pt x="0" y="0"/>
                </a:moveTo>
                <a:lnTo>
                  <a:pt x="264" y="1217"/>
                </a:lnTo>
              </a:path>
            </a:pathLst>
          </a:custGeom>
          <a:ln w="6096">
            <a:solidFill>
              <a:srgbClr val="BD4B48"/>
            </a:solidFill>
          </a:ln>
        </p:spPr>
        <p:txBody>
          <a:bodyPr wrap="square" lIns="0" tIns="0" rIns="0" bIns="0" rtlCol="0"/>
          <a:lstStyle/>
          <a:p/>
        </p:txBody>
      </p:sp>
      <p:sp>
        <p:nvSpPr>
          <p:cNvPr id="178" name="object 178"/>
          <p:cNvSpPr/>
          <p:nvPr/>
        </p:nvSpPr>
        <p:spPr>
          <a:xfrm>
            <a:off x="6400800" y="7813244"/>
            <a:ext cx="635" cy="1905"/>
          </a:xfrm>
          <a:custGeom>
            <a:avLst/>
            <a:gdLst/>
            <a:ahLst/>
            <a:cxnLst/>
            <a:rect l="l" t="t" r="r" b="b"/>
            <a:pathLst>
              <a:path w="635" h="1904">
                <a:moveTo>
                  <a:pt x="0" y="0"/>
                </a:moveTo>
                <a:lnTo>
                  <a:pt x="397" y="1828"/>
                </a:lnTo>
              </a:path>
            </a:pathLst>
          </a:custGeom>
          <a:ln w="6096">
            <a:solidFill>
              <a:srgbClr val="BD4B48"/>
            </a:solidFill>
          </a:ln>
        </p:spPr>
        <p:txBody>
          <a:bodyPr wrap="square" lIns="0" tIns="0" rIns="0" bIns="0" rtlCol="0"/>
          <a:lstStyle/>
          <a:p/>
        </p:txBody>
      </p:sp>
      <p:sp>
        <p:nvSpPr>
          <p:cNvPr id="179" name="object 179"/>
          <p:cNvSpPr/>
          <p:nvPr/>
        </p:nvSpPr>
        <p:spPr>
          <a:xfrm>
            <a:off x="6402323" y="7820252"/>
            <a:ext cx="635" cy="2540"/>
          </a:xfrm>
          <a:custGeom>
            <a:avLst/>
            <a:gdLst/>
            <a:ahLst/>
            <a:cxnLst/>
            <a:rect l="l" t="t" r="r" b="b"/>
            <a:pathLst>
              <a:path w="635" h="2540">
                <a:moveTo>
                  <a:pt x="0" y="0"/>
                </a:moveTo>
                <a:lnTo>
                  <a:pt x="530" y="2439"/>
                </a:lnTo>
              </a:path>
            </a:pathLst>
          </a:custGeom>
          <a:ln w="6095">
            <a:solidFill>
              <a:srgbClr val="BD4B48"/>
            </a:solidFill>
          </a:ln>
        </p:spPr>
        <p:txBody>
          <a:bodyPr wrap="square" lIns="0" tIns="0" rIns="0" bIns="0" rtlCol="0"/>
          <a:lstStyle/>
          <a:p/>
        </p:txBody>
      </p:sp>
      <p:sp>
        <p:nvSpPr>
          <p:cNvPr id="180" name="object 180"/>
          <p:cNvSpPr/>
          <p:nvPr/>
        </p:nvSpPr>
        <p:spPr>
          <a:xfrm>
            <a:off x="6375209" y="7687055"/>
            <a:ext cx="1270" cy="5080"/>
          </a:xfrm>
          <a:custGeom>
            <a:avLst/>
            <a:gdLst/>
            <a:ahLst/>
            <a:cxnLst/>
            <a:rect l="l" t="t" r="r" b="b"/>
            <a:pathLst>
              <a:path w="1270" h="5079">
                <a:moveTo>
                  <a:pt x="0" y="0"/>
                </a:moveTo>
                <a:lnTo>
                  <a:pt x="952" y="4572"/>
                </a:lnTo>
              </a:path>
            </a:pathLst>
          </a:custGeom>
          <a:ln w="6096">
            <a:solidFill>
              <a:srgbClr val="BD4B48"/>
            </a:solidFill>
          </a:ln>
        </p:spPr>
        <p:txBody>
          <a:bodyPr wrap="square" lIns="0" tIns="0" rIns="0" bIns="0" rtlCol="0"/>
          <a:lstStyle/>
          <a:p/>
        </p:txBody>
      </p:sp>
      <p:sp>
        <p:nvSpPr>
          <p:cNvPr id="181" name="object 181"/>
          <p:cNvSpPr/>
          <p:nvPr/>
        </p:nvSpPr>
        <p:spPr>
          <a:xfrm>
            <a:off x="6376416" y="7692846"/>
            <a:ext cx="1905" cy="6985"/>
          </a:xfrm>
          <a:custGeom>
            <a:avLst/>
            <a:gdLst/>
            <a:ahLst/>
            <a:cxnLst/>
            <a:rect l="l" t="t" r="r" b="b"/>
            <a:pathLst>
              <a:path w="1904" h="6984">
                <a:moveTo>
                  <a:pt x="0" y="0"/>
                </a:moveTo>
                <a:lnTo>
                  <a:pt x="1333" y="6401"/>
                </a:lnTo>
              </a:path>
            </a:pathLst>
          </a:custGeom>
          <a:ln w="6095">
            <a:solidFill>
              <a:srgbClr val="BD4B48"/>
            </a:solidFill>
          </a:ln>
        </p:spPr>
        <p:txBody>
          <a:bodyPr wrap="square" lIns="0" tIns="0" rIns="0" bIns="0" rtlCol="0"/>
          <a:lstStyle/>
          <a:p/>
        </p:txBody>
      </p:sp>
      <p:sp>
        <p:nvSpPr>
          <p:cNvPr id="182" name="object 182"/>
          <p:cNvSpPr/>
          <p:nvPr/>
        </p:nvSpPr>
        <p:spPr>
          <a:xfrm>
            <a:off x="6377940" y="7700160"/>
            <a:ext cx="1905" cy="6985"/>
          </a:xfrm>
          <a:custGeom>
            <a:avLst/>
            <a:gdLst/>
            <a:ahLst/>
            <a:cxnLst/>
            <a:rect l="l" t="t" r="r" b="b"/>
            <a:pathLst>
              <a:path w="1904" h="6984">
                <a:moveTo>
                  <a:pt x="0" y="0"/>
                </a:moveTo>
                <a:lnTo>
                  <a:pt x="1397" y="6706"/>
                </a:lnTo>
              </a:path>
            </a:pathLst>
          </a:custGeom>
          <a:ln w="6095">
            <a:solidFill>
              <a:srgbClr val="BD4B48"/>
            </a:solidFill>
          </a:ln>
        </p:spPr>
        <p:txBody>
          <a:bodyPr wrap="square" lIns="0" tIns="0" rIns="0" bIns="0" rtlCol="0"/>
          <a:lstStyle/>
          <a:p/>
        </p:txBody>
      </p:sp>
      <p:sp>
        <p:nvSpPr>
          <p:cNvPr id="183" name="object 183"/>
          <p:cNvSpPr/>
          <p:nvPr/>
        </p:nvSpPr>
        <p:spPr>
          <a:xfrm>
            <a:off x="6379464" y="7707477"/>
            <a:ext cx="1270" cy="5715"/>
          </a:xfrm>
          <a:custGeom>
            <a:avLst/>
            <a:gdLst/>
            <a:ahLst/>
            <a:cxnLst/>
            <a:rect l="l" t="t" r="r" b="b"/>
            <a:pathLst>
              <a:path w="1270" h="5715">
                <a:moveTo>
                  <a:pt x="0" y="0"/>
                </a:moveTo>
                <a:lnTo>
                  <a:pt x="1142" y="5486"/>
                </a:lnTo>
              </a:path>
            </a:pathLst>
          </a:custGeom>
          <a:ln w="6096">
            <a:solidFill>
              <a:srgbClr val="BD4B48"/>
            </a:solidFill>
          </a:ln>
        </p:spPr>
        <p:txBody>
          <a:bodyPr wrap="square" lIns="0" tIns="0" rIns="0" bIns="0" rtlCol="0"/>
          <a:lstStyle/>
          <a:p/>
        </p:txBody>
      </p:sp>
      <p:sp>
        <p:nvSpPr>
          <p:cNvPr id="184" name="object 184"/>
          <p:cNvSpPr/>
          <p:nvPr/>
        </p:nvSpPr>
        <p:spPr>
          <a:xfrm>
            <a:off x="6380988" y="7714791"/>
            <a:ext cx="1270" cy="5715"/>
          </a:xfrm>
          <a:custGeom>
            <a:avLst/>
            <a:gdLst/>
            <a:ahLst/>
            <a:cxnLst/>
            <a:rect l="l" t="t" r="r" b="b"/>
            <a:pathLst>
              <a:path w="1270" h="5715">
                <a:moveTo>
                  <a:pt x="0" y="0"/>
                </a:moveTo>
                <a:lnTo>
                  <a:pt x="1166" y="5597"/>
                </a:lnTo>
              </a:path>
            </a:pathLst>
          </a:custGeom>
          <a:ln w="6096">
            <a:solidFill>
              <a:srgbClr val="BD4B48"/>
            </a:solidFill>
          </a:ln>
        </p:spPr>
        <p:txBody>
          <a:bodyPr wrap="square" lIns="0" tIns="0" rIns="0" bIns="0" rtlCol="0"/>
          <a:lstStyle/>
          <a:p/>
        </p:txBody>
      </p:sp>
      <p:sp>
        <p:nvSpPr>
          <p:cNvPr id="185" name="object 185"/>
          <p:cNvSpPr/>
          <p:nvPr/>
        </p:nvSpPr>
        <p:spPr>
          <a:xfrm>
            <a:off x="6677120" y="7725461"/>
            <a:ext cx="34925" cy="16510"/>
          </a:xfrm>
          <a:custGeom>
            <a:avLst/>
            <a:gdLst/>
            <a:ahLst/>
            <a:cxnLst/>
            <a:rect l="l" t="t" r="r" b="b"/>
            <a:pathLst>
              <a:path w="34925" h="16509">
                <a:moveTo>
                  <a:pt x="30003" y="10363"/>
                </a:moveTo>
                <a:lnTo>
                  <a:pt x="17811" y="10363"/>
                </a:lnTo>
                <a:lnTo>
                  <a:pt x="23907" y="7315"/>
                </a:lnTo>
                <a:lnTo>
                  <a:pt x="26955" y="4267"/>
                </a:lnTo>
                <a:lnTo>
                  <a:pt x="26955" y="2743"/>
                </a:lnTo>
                <a:lnTo>
                  <a:pt x="27633" y="1388"/>
                </a:lnTo>
                <a:lnTo>
                  <a:pt x="34575" y="0"/>
                </a:lnTo>
                <a:lnTo>
                  <a:pt x="34575" y="2743"/>
                </a:lnTo>
                <a:lnTo>
                  <a:pt x="31527" y="8839"/>
                </a:lnTo>
                <a:lnTo>
                  <a:pt x="30003" y="10363"/>
                </a:lnTo>
                <a:close/>
              </a:path>
              <a:path w="34925" h="16509">
                <a:moveTo>
                  <a:pt x="14763" y="16459"/>
                </a:moveTo>
                <a:lnTo>
                  <a:pt x="10191" y="16459"/>
                </a:lnTo>
                <a:lnTo>
                  <a:pt x="7143" y="14935"/>
                </a:lnTo>
                <a:lnTo>
                  <a:pt x="2571" y="13411"/>
                </a:lnTo>
                <a:lnTo>
                  <a:pt x="1047" y="10363"/>
                </a:lnTo>
                <a:lnTo>
                  <a:pt x="0" y="7220"/>
                </a:lnTo>
                <a:lnTo>
                  <a:pt x="7143" y="5791"/>
                </a:lnTo>
                <a:lnTo>
                  <a:pt x="8571" y="7220"/>
                </a:lnTo>
                <a:lnTo>
                  <a:pt x="8667" y="8839"/>
                </a:lnTo>
                <a:lnTo>
                  <a:pt x="10191" y="8839"/>
                </a:lnTo>
                <a:lnTo>
                  <a:pt x="13239" y="10363"/>
                </a:lnTo>
                <a:lnTo>
                  <a:pt x="30003" y="10363"/>
                </a:lnTo>
                <a:lnTo>
                  <a:pt x="26955" y="13411"/>
                </a:lnTo>
                <a:lnTo>
                  <a:pt x="23907" y="14935"/>
                </a:lnTo>
                <a:lnTo>
                  <a:pt x="19335" y="14935"/>
                </a:lnTo>
                <a:lnTo>
                  <a:pt x="14763" y="16459"/>
                </a:lnTo>
                <a:close/>
              </a:path>
            </a:pathLst>
          </a:custGeom>
          <a:solidFill>
            <a:srgbClr val="FFFFFF"/>
          </a:solidFill>
        </p:spPr>
        <p:txBody>
          <a:bodyPr wrap="square" lIns="0" tIns="0" rIns="0" bIns="0" rtlCol="0"/>
          <a:lstStyle/>
          <a:p/>
        </p:txBody>
      </p:sp>
      <p:sp>
        <p:nvSpPr>
          <p:cNvPr id="186" name="object 186"/>
          <p:cNvSpPr/>
          <p:nvPr/>
        </p:nvSpPr>
        <p:spPr>
          <a:xfrm>
            <a:off x="6318503" y="7642859"/>
            <a:ext cx="455676" cy="184403"/>
          </a:xfrm>
          <a:prstGeom prst="rect">
            <a:avLst/>
          </a:prstGeom>
          <a:blipFill>
            <a:blip r:embed="rId13" cstate="print"/>
            <a:stretch>
              <a:fillRect/>
            </a:stretch>
          </a:blipFill>
        </p:spPr>
        <p:txBody>
          <a:bodyPr wrap="square" lIns="0" tIns="0" rIns="0" bIns="0" rtlCol="0"/>
          <a:lstStyle/>
          <a:p/>
        </p:txBody>
      </p:sp>
      <p:sp>
        <p:nvSpPr>
          <p:cNvPr id="187" name="object 187"/>
          <p:cNvSpPr/>
          <p:nvPr/>
        </p:nvSpPr>
        <p:spPr>
          <a:xfrm>
            <a:off x="6318503" y="7641335"/>
            <a:ext cx="455930" cy="186055"/>
          </a:xfrm>
          <a:custGeom>
            <a:avLst/>
            <a:gdLst/>
            <a:ahLst/>
            <a:cxnLst/>
            <a:rect l="l" t="t" r="r" b="b"/>
            <a:pathLst>
              <a:path w="455929" h="186054">
                <a:moveTo>
                  <a:pt x="56388" y="44196"/>
                </a:moveTo>
                <a:lnTo>
                  <a:pt x="64008" y="80771"/>
                </a:lnTo>
                <a:lnTo>
                  <a:pt x="440435" y="0"/>
                </a:lnTo>
                <a:lnTo>
                  <a:pt x="455676" y="71628"/>
                </a:lnTo>
                <a:lnTo>
                  <a:pt x="77724" y="150876"/>
                </a:lnTo>
                <a:lnTo>
                  <a:pt x="85344" y="185928"/>
                </a:lnTo>
                <a:lnTo>
                  <a:pt x="0" y="131064"/>
                </a:lnTo>
                <a:lnTo>
                  <a:pt x="56388" y="44196"/>
                </a:lnTo>
                <a:close/>
              </a:path>
            </a:pathLst>
          </a:custGeom>
          <a:ln w="6095">
            <a:solidFill>
              <a:srgbClr val="BD4B48"/>
            </a:solidFill>
          </a:ln>
        </p:spPr>
        <p:txBody>
          <a:bodyPr wrap="square" lIns="0" tIns="0" rIns="0" bIns="0" rtlCol="0"/>
          <a:lstStyle/>
          <a:p/>
        </p:txBody>
      </p:sp>
      <p:sp>
        <p:nvSpPr>
          <p:cNvPr id="188" name="object 188"/>
          <p:cNvSpPr/>
          <p:nvPr/>
        </p:nvSpPr>
        <p:spPr>
          <a:xfrm>
            <a:off x="6412992" y="7677912"/>
            <a:ext cx="299085" cy="104139"/>
          </a:xfrm>
          <a:custGeom>
            <a:avLst/>
            <a:gdLst/>
            <a:ahLst/>
            <a:cxnLst/>
            <a:rect l="l" t="t" r="r" b="b"/>
            <a:pathLst>
              <a:path w="299084" h="104140">
                <a:moveTo>
                  <a:pt x="19811" y="57911"/>
                </a:moveTo>
                <a:lnTo>
                  <a:pt x="15239" y="57911"/>
                </a:lnTo>
                <a:lnTo>
                  <a:pt x="16763" y="56387"/>
                </a:lnTo>
                <a:lnTo>
                  <a:pt x="19811" y="57911"/>
                </a:lnTo>
                <a:close/>
              </a:path>
              <a:path w="299084" h="104140">
                <a:moveTo>
                  <a:pt x="12191" y="67055"/>
                </a:moveTo>
                <a:lnTo>
                  <a:pt x="7619" y="67055"/>
                </a:lnTo>
                <a:lnTo>
                  <a:pt x="7619" y="64007"/>
                </a:lnTo>
                <a:lnTo>
                  <a:pt x="9143" y="60959"/>
                </a:lnTo>
                <a:lnTo>
                  <a:pt x="12191" y="57911"/>
                </a:lnTo>
                <a:lnTo>
                  <a:pt x="22859" y="57911"/>
                </a:lnTo>
                <a:lnTo>
                  <a:pt x="21640" y="64007"/>
                </a:lnTo>
                <a:lnTo>
                  <a:pt x="18287" y="64007"/>
                </a:lnTo>
                <a:lnTo>
                  <a:pt x="15239" y="65532"/>
                </a:lnTo>
                <a:lnTo>
                  <a:pt x="13715" y="65532"/>
                </a:lnTo>
                <a:lnTo>
                  <a:pt x="12191" y="67055"/>
                </a:lnTo>
                <a:close/>
              </a:path>
              <a:path w="299084" h="104140">
                <a:moveTo>
                  <a:pt x="7619" y="103632"/>
                </a:moveTo>
                <a:lnTo>
                  <a:pt x="0" y="60959"/>
                </a:lnTo>
                <a:lnTo>
                  <a:pt x="6095" y="60959"/>
                </a:lnTo>
                <a:lnTo>
                  <a:pt x="7619" y="67055"/>
                </a:lnTo>
                <a:lnTo>
                  <a:pt x="12191" y="67055"/>
                </a:lnTo>
                <a:lnTo>
                  <a:pt x="10667" y="68580"/>
                </a:lnTo>
                <a:lnTo>
                  <a:pt x="10667" y="71627"/>
                </a:lnTo>
                <a:lnTo>
                  <a:pt x="9143" y="74675"/>
                </a:lnTo>
                <a:lnTo>
                  <a:pt x="10667" y="77723"/>
                </a:lnTo>
                <a:lnTo>
                  <a:pt x="10667" y="80771"/>
                </a:lnTo>
                <a:lnTo>
                  <a:pt x="15239" y="102107"/>
                </a:lnTo>
                <a:lnTo>
                  <a:pt x="7619" y="103632"/>
                </a:lnTo>
                <a:close/>
              </a:path>
              <a:path w="299084" h="104140">
                <a:moveTo>
                  <a:pt x="21335" y="65532"/>
                </a:moveTo>
                <a:lnTo>
                  <a:pt x="19811" y="64007"/>
                </a:lnTo>
                <a:lnTo>
                  <a:pt x="21640" y="64007"/>
                </a:lnTo>
                <a:lnTo>
                  <a:pt x="21335" y="65532"/>
                </a:lnTo>
                <a:close/>
              </a:path>
              <a:path w="299084" h="104140">
                <a:moveTo>
                  <a:pt x="47243" y="96011"/>
                </a:moveTo>
                <a:lnTo>
                  <a:pt x="41147" y="96011"/>
                </a:lnTo>
                <a:lnTo>
                  <a:pt x="36575" y="92964"/>
                </a:lnTo>
                <a:lnTo>
                  <a:pt x="33527" y="89916"/>
                </a:lnTo>
                <a:lnTo>
                  <a:pt x="30479" y="83819"/>
                </a:lnTo>
                <a:lnTo>
                  <a:pt x="28955" y="77723"/>
                </a:lnTo>
                <a:lnTo>
                  <a:pt x="27431" y="70103"/>
                </a:lnTo>
                <a:lnTo>
                  <a:pt x="27431" y="65532"/>
                </a:lnTo>
                <a:lnTo>
                  <a:pt x="30479" y="59435"/>
                </a:lnTo>
                <a:lnTo>
                  <a:pt x="33527" y="54864"/>
                </a:lnTo>
                <a:lnTo>
                  <a:pt x="42671" y="51816"/>
                </a:lnTo>
                <a:lnTo>
                  <a:pt x="48767" y="50291"/>
                </a:lnTo>
                <a:lnTo>
                  <a:pt x="53339" y="51816"/>
                </a:lnTo>
                <a:lnTo>
                  <a:pt x="60198" y="56387"/>
                </a:lnTo>
                <a:lnTo>
                  <a:pt x="48767" y="56387"/>
                </a:lnTo>
                <a:lnTo>
                  <a:pt x="44195" y="57911"/>
                </a:lnTo>
                <a:lnTo>
                  <a:pt x="41147" y="57911"/>
                </a:lnTo>
                <a:lnTo>
                  <a:pt x="36575" y="62483"/>
                </a:lnTo>
                <a:lnTo>
                  <a:pt x="35051" y="65532"/>
                </a:lnTo>
                <a:lnTo>
                  <a:pt x="35051" y="71627"/>
                </a:lnTo>
                <a:lnTo>
                  <a:pt x="67055" y="71627"/>
                </a:lnTo>
                <a:lnTo>
                  <a:pt x="36575" y="77723"/>
                </a:lnTo>
                <a:lnTo>
                  <a:pt x="36575" y="82295"/>
                </a:lnTo>
                <a:lnTo>
                  <a:pt x="39623" y="85343"/>
                </a:lnTo>
                <a:lnTo>
                  <a:pt x="42671" y="86867"/>
                </a:lnTo>
                <a:lnTo>
                  <a:pt x="45719" y="89916"/>
                </a:lnTo>
                <a:lnTo>
                  <a:pt x="62483" y="89916"/>
                </a:lnTo>
                <a:lnTo>
                  <a:pt x="57911" y="94487"/>
                </a:lnTo>
                <a:lnTo>
                  <a:pt x="53339" y="94487"/>
                </a:lnTo>
                <a:lnTo>
                  <a:pt x="47243" y="96011"/>
                </a:lnTo>
                <a:close/>
              </a:path>
              <a:path w="299084" h="104140">
                <a:moveTo>
                  <a:pt x="67055" y="71627"/>
                </a:moveTo>
                <a:lnTo>
                  <a:pt x="35051" y="71627"/>
                </a:lnTo>
                <a:lnTo>
                  <a:pt x="57911" y="67055"/>
                </a:lnTo>
                <a:lnTo>
                  <a:pt x="57911" y="64007"/>
                </a:lnTo>
                <a:lnTo>
                  <a:pt x="56387" y="60959"/>
                </a:lnTo>
                <a:lnTo>
                  <a:pt x="54863" y="59435"/>
                </a:lnTo>
                <a:lnTo>
                  <a:pt x="48767" y="56387"/>
                </a:lnTo>
                <a:lnTo>
                  <a:pt x="60198" y="56387"/>
                </a:lnTo>
                <a:lnTo>
                  <a:pt x="62483" y="57911"/>
                </a:lnTo>
                <a:lnTo>
                  <a:pt x="65531" y="62483"/>
                </a:lnTo>
                <a:lnTo>
                  <a:pt x="67055" y="68580"/>
                </a:lnTo>
                <a:lnTo>
                  <a:pt x="67055" y="71627"/>
                </a:lnTo>
                <a:close/>
              </a:path>
              <a:path w="299084" h="104140">
                <a:moveTo>
                  <a:pt x="62483" y="89916"/>
                </a:moveTo>
                <a:lnTo>
                  <a:pt x="48767" y="89916"/>
                </a:lnTo>
                <a:lnTo>
                  <a:pt x="51815" y="88391"/>
                </a:lnTo>
                <a:lnTo>
                  <a:pt x="54863" y="88391"/>
                </a:lnTo>
                <a:lnTo>
                  <a:pt x="59435" y="83819"/>
                </a:lnTo>
                <a:lnTo>
                  <a:pt x="60959" y="80771"/>
                </a:lnTo>
                <a:lnTo>
                  <a:pt x="60959" y="77723"/>
                </a:lnTo>
                <a:lnTo>
                  <a:pt x="68579" y="77723"/>
                </a:lnTo>
                <a:lnTo>
                  <a:pt x="68579" y="82295"/>
                </a:lnTo>
                <a:lnTo>
                  <a:pt x="67055" y="85343"/>
                </a:lnTo>
                <a:lnTo>
                  <a:pt x="62483" y="89916"/>
                </a:lnTo>
                <a:close/>
              </a:path>
              <a:path w="299084" h="104140">
                <a:moveTo>
                  <a:pt x="92963" y="42671"/>
                </a:moveTo>
                <a:lnTo>
                  <a:pt x="88391" y="42671"/>
                </a:lnTo>
                <a:lnTo>
                  <a:pt x="91439" y="41148"/>
                </a:lnTo>
                <a:lnTo>
                  <a:pt x="92963" y="42671"/>
                </a:lnTo>
                <a:close/>
              </a:path>
              <a:path w="299084" h="104140">
                <a:moveTo>
                  <a:pt x="97535" y="53339"/>
                </a:moveTo>
                <a:lnTo>
                  <a:pt x="91439" y="47243"/>
                </a:lnTo>
                <a:lnTo>
                  <a:pt x="76200" y="47243"/>
                </a:lnTo>
                <a:lnTo>
                  <a:pt x="76200" y="45719"/>
                </a:lnTo>
                <a:lnTo>
                  <a:pt x="79247" y="44195"/>
                </a:lnTo>
                <a:lnTo>
                  <a:pt x="80771" y="44195"/>
                </a:lnTo>
                <a:lnTo>
                  <a:pt x="82295" y="42671"/>
                </a:lnTo>
                <a:lnTo>
                  <a:pt x="96011" y="42671"/>
                </a:lnTo>
                <a:lnTo>
                  <a:pt x="99059" y="44195"/>
                </a:lnTo>
                <a:lnTo>
                  <a:pt x="100583" y="45719"/>
                </a:lnTo>
                <a:lnTo>
                  <a:pt x="102107" y="45719"/>
                </a:lnTo>
                <a:lnTo>
                  <a:pt x="102107" y="48767"/>
                </a:lnTo>
                <a:lnTo>
                  <a:pt x="103631" y="50291"/>
                </a:lnTo>
                <a:lnTo>
                  <a:pt x="97535" y="53339"/>
                </a:lnTo>
                <a:close/>
              </a:path>
              <a:path w="299084" h="104140">
                <a:moveTo>
                  <a:pt x="106679" y="80771"/>
                </a:moveTo>
                <a:lnTo>
                  <a:pt x="94487" y="80771"/>
                </a:lnTo>
                <a:lnTo>
                  <a:pt x="97535" y="79248"/>
                </a:lnTo>
                <a:lnTo>
                  <a:pt x="102107" y="74675"/>
                </a:lnTo>
                <a:lnTo>
                  <a:pt x="102107" y="70103"/>
                </a:lnTo>
                <a:lnTo>
                  <a:pt x="100583" y="68580"/>
                </a:lnTo>
                <a:lnTo>
                  <a:pt x="97535" y="68580"/>
                </a:lnTo>
                <a:lnTo>
                  <a:pt x="96011" y="67055"/>
                </a:lnTo>
                <a:lnTo>
                  <a:pt x="82295" y="67055"/>
                </a:lnTo>
                <a:lnTo>
                  <a:pt x="79247" y="65532"/>
                </a:lnTo>
                <a:lnTo>
                  <a:pt x="77723" y="65532"/>
                </a:lnTo>
                <a:lnTo>
                  <a:pt x="76200" y="64007"/>
                </a:lnTo>
                <a:lnTo>
                  <a:pt x="74675" y="64007"/>
                </a:lnTo>
                <a:lnTo>
                  <a:pt x="73151" y="62483"/>
                </a:lnTo>
                <a:lnTo>
                  <a:pt x="71627" y="59435"/>
                </a:lnTo>
                <a:lnTo>
                  <a:pt x="71627" y="51816"/>
                </a:lnTo>
                <a:lnTo>
                  <a:pt x="73151" y="50291"/>
                </a:lnTo>
                <a:lnTo>
                  <a:pt x="73151" y="48767"/>
                </a:lnTo>
                <a:lnTo>
                  <a:pt x="74675" y="47243"/>
                </a:lnTo>
                <a:lnTo>
                  <a:pt x="88391" y="47243"/>
                </a:lnTo>
                <a:lnTo>
                  <a:pt x="86867" y="48767"/>
                </a:lnTo>
                <a:lnTo>
                  <a:pt x="83819" y="48767"/>
                </a:lnTo>
                <a:lnTo>
                  <a:pt x="80771" y="50291"/>
                </a:lnTo>
                <a:lnTo>
                  <a:pt x="79247" y="51816"/>
                </a:lnTo>
                <a:lnTo>
                  <a:pt x="79247" y="53339"/>
                </a:lnTo>
                <a:lnTo>
                  <a:pt x="77723" y="54864"/>
                </a:lnTo>
                <a:lnTo>
                  <a:pt x="77723" y="56387"/>
                </a:lnTo>
                <a:lnTo>
                  <a:pt x="79247" y="56387"/>
                </a:lnTo>
                <a:lnTo>
                  <a:pt x="79247" y="57911"/>
                </a:lnTo>
                <a:lnTo>
                  <a:pt x="80771" y="57911"/>
                </a:lnTo>
                <a:lnTo>
                  <a:pt x="82295" y="59435"/>
                </a:lnTo>
                <a:lnTo>
                  <a:pt x="94487" y="59435"/>
                </a:lnTo>
                <a:lnTo>
                  <a:pt x="99059" y="60959"/>
                </a:lnTo>
                <a:lnTo>
                  <a:pt x="103631" y="60959"/>
                </a:lnTo>
                <a:lnTo>
                  <a:pt x="108203" y="65532"/>
                </a:lnTo>
                <a:lnTo>
                  <a:pt x="108203" y="67055"/>
                </a:lnTo>
                <a:lnTo>
                  <a:pt x="109727" y="68580"/>
                </a:lnTo>
                <a:lnTo>
                  <a:pt x="109727" y="74675"/>
                </a:lnTo>
                <a:lnTo>
                  <a:pt x="108203" y="76200"/>
                </a:lnTo>
                <a:lnTo>
                  <a:pt x="108203" y="79248"/>
                </a:lnTo>
                <a:lnTo>
                  <a:pt x="106679" y="80771"/>
                </a:lnTo>
                <a:close/>
              </a:path>
              <a:path w="299084" h="104140">
                <a:moveTo>
                  <a:pt x="89915" y="86867"/>
                </a:moveTo>
                <a:lnTo>
                  <a:pt x="85343" y="86867"/>
                </a:lnTo>
                <a:lnTo>
                  <a:pt x="79247" y="83819"/>
                </a:lnTo>
                <a:lnTo>
                  <a:pt x="76200" y="80771"/>
                </a:lnTo>
                <a:lnTo>
                  <a:pt x="74675" y="76200"/>
                </a:lnTo>
                <a:lnTo>
                  <a:pt x="80771" y="73151"/>
                </a:lnTo>
                <a:lnTo>
                  <a:pt x="83819" y="79248"/>
                </a:lnTo>
                <a:lnTo>
                  <a:pt x="85343" y="79248"/>
                </a:lnTo>
                <a:lnTo>
                  <a:pt x="88391" y="80771"/>
                </a:lnTo>
                <a:lnTo>
                  <a:pt x="106679" y="80771"/>
                </a:lnTo>
                <a:lnTo>
                  <a:pt x="100583" y="83819"/>
                </a:lnTo>
                <a:lnTo>
                  <a:pt x="99059" y="85343"/>
                </a:lnTo>
                <a:lnTo>
                  <a:pt x="94487" y="85343"/>
                </a:lnTo>
                <a:lnTo>
                  <a:pt x="89915" y="86867"/>
                </a:lnTo>
                <a:close/>
              </a:path>
              <a:path w="299084" h="104140">
                <a:moveTo>
                  <a:pt x="109727" y="30480"/>
                </a:moveTo>
                <a:lnTo>
                  <a:pt x="108203" y="22859"/>
                </a:lnTo>
                <a:lnTo>
                  <a:pt x="115823" y="21335"/>
                </a:lnTo>
                <a:lnTo>
                  <a:pt x="117347" y="28955"/>
                </a:lnTo>
                <a:lnTo>
                  <a:pt x="109727" y="30480"/>
                </a:lnTo>
                <a:close/>
              </a:path>
              <a:path w="299084" h="104140">
                <a:moveTo>
                  <a:pt x="120395" y="79248"/>
                </a:moveTo>
                <a:lnTo>
                  <a:pt x="111251" y="38100"/>
                </a:lnTo>
                <a:lnTo>
                  <a:pt x="118871" y="36575"/>
                </a:lnTo>
                <a:lnTo>
                  <a:pt x="128015" y="77723"/>
                </a:lnTo>
                <a:lnTo>
                  <a:pt x="120395" y="79248"/>
                </a:lnTo>
                <a:close/>
              </a:path>
              <a:path w="299084" h="104140">
                <a:moveTo>
                  <a:pt x="192023" y="13716"/>
                </a:moveTo>
                <a:lnTo>
                  <a:pt x="190500" y="4571"/>
                </a:lnTo>
                <a:lnTo>
                  <a:pt x="196595" y="3048"/>
                </a:lnTo>
                <a:lnTo>
                  <a:pt x="199643" y="12191"/>
                </a:lnTo>
                <a:lnTo>
                  <a:pt x="192023" y="13716"/>
                </a:lnTo>
                <a:close/>
              </a:path>
              <a:path w="299084" h="104140">
                <a:moveTo>
                  <a:pt x="167639" y="32003"/>
                </a:moveTo>
                <a:lnTo>
                  <a:pt x="167639" y="25907"/>
                </a:lnTo>
                <a:lnTo>
                  <a:pt x="172211" y="25907"/>
                </a:lnTo>
                <a:lnTo>
                  <a:pt x="170687" y="15239"/>
                </a:lnTo>
                <a:lnTo>
                  <a:pt x="176783" y="9143"/>
                </a:lnTo>
                <a:lnTo>
                  <a:pt x="179831" y="24383"/>
                </a:lnTo>
                <a:lnTo>
                  <a:pt x="186435" y="24383"/>
                </a:lnTo>
                <a:lnTo>
                  <a:pt x="187451" y="27432"/>
                </a:lnTo>
                <a:lnTo>
                  <a:pt x="179831" y="28955"/>
                </a:lnTo>
                <a:lnTo>
                  <a:pt x="180212" y="30480"/>
                </a:lnTo>
                <a:lnTo>
                  <a:pt x="173735" y="30480"/>
                </a:lnTo>
                <a:lnTo>
                  <a:pt x="167639" y="32003"/>
                </a:lnTo>
                <a:close/>
              </a:path>
              <a:path w="299084" h="104140">
                <a:moveTo>
                  <a:pt x="202691" y="62483"/>
                </a:moveTo>
                <a:lnTo>
                  <a:pt x="193547" y="21335"/>
                </a:lnTo>
                <a:lnTo>
                  <a:pt x="201167" y="19811"/>
                </a:lnTo>
                <a:lnTo>
                  <a:pt x="208787" y="60959"/>
                </a:lnTo>
                <a:lnTo>
                  <a:pt x="202691" y="62483"/>
                </a:lnTo>
                <a:close/>
              </a:path>
              <a:path w="299084" h="104140">
                <a:moveTo>
                  <a:pt x="186435" y="24383"/>
                </a:moveTo>
                <a:lnTo>
                  <a:pt x="179831" y="24383"/>
                </a:lnTo>
                <a:lnTo>
                  <a:pt x="185927" y="22859"/>
                </a:lnTo>
                <a:lnTo>
                  <a:pt x="186435" y="24383"/>
                </a:lnTo>
                <a:close/>
              </a:path>
              <a:path w="299084" h="104140">
                <a:moveTo>
                  <a:pt x="153923" y="30480"/>
                </a:moveTo>
                <a:lnTo>
                  <a:pt x="144779" y="30480"/>
                </a:lnTo>
                <a:lnTo>
                  <a:pt x="147827" y="28955"/>
                </a:lnTo>
                <a:lnTo>
                  <a:pt x="150875" y="28955"/>
                </a:lnTo>
                <a:lnTo>
                  <a:pt x="153923" y="30480"/>
                </a:lnTo>
                <a:close/>
              </a:path>
              <a:path w="299084" h="104140">
                <a:moveTo>
                  <a:pt x="166115" y="68580"/>
                </a:moveTo>
                <a:lnTo>
                  <a:pt x="150875" y="68580"/>
                </a:lnTo>
                <a:lnTo>
                  <a:pt x="153923" y="67055"/>
                </a:lnTo>
                <a:lnTo>
                  <a:pt x="156971" y="67055"/>
                </a:lnTo>
                <a:lnTo>
                  <a:pt x="161543" y="62483"/>
                </a:lnTo>
                <a:lnTo>
                  <a:pt x="161543" y="57911"/>
                </a:lnTo>
                <a:lnTo>
                  <a:pt x="160019" y="56387"/>
                </a:lnTo>
                <a:lnTo>
                  <a:pt x="158495" y="56387"/>
                </a:lnTo>
                <a:lnTo>
                  <a:pt x="156971" y="54864"/>
                </a:lnTo>
                <a:lnTo>
                  <a:pt x="141731" y="54864"/>
                </a:lnTo>
                <a:lnTo>
                  <a:pt x="140207" y="53339"/>
                </a:lnTo>
                <a:lnTo>
                  <a:pt x="137159" y="53339"/>
                </a:lnTo>
                <a:lnTo>
                  <a:pt x="132587" y="48767"/>
                </a:lnTo>
                <a:lnTo>
                  <a:pt x="132587" y="47243"/>
                </a:lnTo>
                <a:lnTo>
                  <a:pt x="131063" y="45719"/>
                </a:lnTo>
                <a:lnTo>
                  <a:pt x="131063" y="39623"/>
                </a:lnTo>
                <a:lnTo>
                  <a:pt x="132587" y="38100"/>
                </a:lnTo>
                <a:lnTo>
                  <a:pt x="132587" y="36575"/>
                </a:lnTo>
                <a:lnTo>
                  <a:pt x="135635" y="33527"/>
                </a:lnTo>
                <a:lnTo>
                  <a:pt x="137159" y="33527"/>
                </a:lnTo>
                <a:lnTo>
                  <a:pt x="138683" y="32003"/>
                </a:lnTo>
                <a:lnTo>
                  <a:pt x="140207" y="32003"/>
                </a:lnTo>
                <a:lnTo>
                  <a:pt x="141731" y="30480"/>
                </a:lnTo>
                <a:lnTo>
                  <a:pt x="158495" y="30480"/>
                </a:lnTo>
                <a:lnTo>
                  <a:pt x="161543" y="33527"/>
                </a:lnTo>
                <a:lnTo>
                  <a:pt x="161543" y="35051"/>
                </a:lnTo>
                <a:lnTo>
                  <a:pt x="149351" y="35051"/>
                </a:lnTo>
                <a:lnTo>
                  <a:pt x="146303" y="36575"/>
                </a:lnTo>
                <a:lnTo>
                  <a:pt x="143255" y="36575"/>
                </a:lnTo>
                <a:lnTo>
                  <a:pt x="140207" y="38100"/>
                </a:lnTo>
                <a:lnTo>
                  <a:pt x="137159" y="41148"/>
                </a:lnTo>
                <a:lnTo>
                  <a:pt x="138683" y="42671"/>
                </a:lnTo>
                <a:lnTo>
                  <a:pt x="138683" y="44195"/>
                </a:lnTo>
                <a:lnTo>
                  <a:pt x="141731" y="47243"/>
                </a:lnTo>
                <a:lnTo>
                  <a:pt x="158495" y="47243"/>
                </a:lnTo>
                <a:lnTo>
                  <a:pt x="160019" y="48767"/>
                </a:lnTo>
                <a:lnTo>
                  <a:pt x="163067" y="48767"/>
                </a:lnTo>
                <a:lnTo>
                  <a:pt x="166115" y="51816"/>
                </a:lnTo>
                <a:lnTo>
                  <a:pt x="167639" y="51816"/>
                </a:lnTo>
                <a:lnTo>
                  <a:pt x="167639" y="54864"/>
                </a:lnTo>
                <a:lnTo>
                  <a:pt x="169163" y="56387"/>
                </a:lnTo>
                <a:lnTo>
                  <a:pt x="169163" y="60959"/>
                </a:lnTo>
                <a:lnTo>
                  <a:pt x="167639" y="64007"/>
                </a:lnTo>
                <a:lnTo>
                  <a:pt x="167639" y="65532"/>
                </a:lnTo>
                <a:lnTo>
                  <a:pt x="166115" y="68580"/>
                </a:lnTo>
                <a:close/>
              </a:path>
              <a:path w="299084" h="104140">
                <a:moveTo>
                  <a:pt x="192023" y="65532"/>
                </a:moveTo>
                <a:lnTo>
                  <a:pt x="182879" y="65532"/>
                </a:lnTo>
                <a:lnTo>
                  <a:pt x="181355" y="64007"/>
                </a:lnTo>
                <a:lnTo>
                  <a:pt x="181355" y="62483"/>
                </a:lnTo>
                <a:lnTo>
                  <a:pt x="179831" y="62483"/>
                </a:lnTo>
                <a:lnTo>
                  <a:pt x="179831" y="59435"/>
                </a:lnTo>
                <a:lnTo>
                  <a:pt x="178307" y="54864"/>
                </a:lnTo>
                <a:lnTo>
                  <a:pt x="173735" y="30480"/>
                </a:lnTo>
                <a:lnTo>
                  <a:pt x="180212" y="30480"/>
                </a:lnTo>
                <a:lnTo>
                  <a:pt x="185927" y="53339"/>
                </a:lnTo>
                <a:lnTo>
                  <a:pt x="185927" y="56387"/>
                </a:lnTo>
                <a:lnTo>
                  <a:pt x="187451" y="57911"/>
                </a:lnTo>
                <a:lnTo>
                  <a:pt x="188975" y="57911"/>
                </a:lnTo>
                <a:lnTo>
                  <a:pt x="188975" y="59435"/>
                </a:lnTo>
                <a:lnTo>
                  <a:pt x="194309" y="59435"/>
                </a:lnTo>
                <a:lnTo>
                  <a:pt x="196595" y="64007"/>
                </a:lnTo>
                <a:lnTo>
                  <a:pt x="195071" y="64007"/>
                </a:lnTo>
                <a:lnTo>
                  <a:pt x="192023" y="65532"/>
                </a:lnTo>
                <a:close/>
              </a:path>
              <a:path w="299084" h="104140">
                <a:moveTo>
                  <a:pt x="156971" y="41148"/>
                </a:moveTo>
                <a:lnTo>
                  <a:pt x="155447" y="38100"/>
                </a:lnTo>
                <a:lnTo>
                  <a:pt x="153923" y="36575"/>
                </a:lnTo>
                <a:lnTo>
                  <a:pt x="152400" y="36575"/>
                </a:lnTo>
                <a:lnTo>
                  <a:pt x="150875" y="35051"/>
                </a:lnTo>
                <a:lnTo>
                  <a:pt x="161543" y="35051"/>
                </a:lnTo>
                <a:lnTo>
                  <a:pt x="163067" y="38100"/>
                </a:lnTo>
                <a:lnTo>
                  <a:pt x="156971" y="41148"/>
                </a:lnTo>
                <a:close/>
              </a:path>
              <a:path w="299084" h="104140">
                <a:moveTo>
                  <a:pt x="194309" y="59435"/>
                </a:moveTo>
                <a:lnTo>
                  <a:pt x="190500" y="59435"/>
                </a:lnTo>
                <a:lnTo>
                  <a:pt x="190500" y="57911"/>
                </a:lnTo>
                <a:lnTo>
                  <a:pt x="193547" y="57911"/>
                </a:lnTo>
                <a:lnTo>
                  <a:pt x="194309" y="59435"/>
                </a:lnTo>
                <a:close/>
              </a:path>
              <a:path w="299084" h="104140">
                <a:moveTo>
                  <a:pt x="149351" y="74675"/>
                </a:moveTo>
                <a:lnTo>
                  <a:pt x="144779" y="74675"/>
                </a:lnTo>
                <a:lnTo>
                  <a:pt x="138683" y="71627"/>
                </a:lnTo>
                <a:lnTo>
                  <a:pt x="135635" y="68580"/>
                </a:lnTo>
                <a:lnTo>
                  <a:pt x="134111" y="64007"/>
                </a:lnTo>
                <a:lnTo>
                  <a:pt x="140207" y="60959"/>
                </a:lnTo>
                <a:lnTo>
                  <a:pt x="141731" y="64007"/>
                </a:lnTo>
                <a:lnTo>
                  <a:pt x="144779" y="67055"/>
                </a:lnTo>
                <a:lnTo>
                  <a:pt x="147827" y="68580"/>
                </a:lnTo>
                <a:lnTo>
                  <a:pt x="166115" y="68580"/>
                </a:lnTo>
                <a:lnTo>
                  <a:pt x="163067" y="70103"/>
                </a:lnTo>
                <a:lnTo>
                  <a:pt x="161543" y="71627"/>
                </a:lnTo>
                <a:lnTo>
                  <a:pt x="158495" y="73151"/>
                </a:lnTo>
                <a:lnTo>
                  <a:pt x="155447" y="73151"/>
                </a:lnTo>
                <a:lnTo>
                  <a:pt x="149351" y="74675"/>
                </a:lnTo>
                <a:close/>
              </a:path>
              <a:path w="299084" h="104140">
                <a:moveTo>
                  <a:pt x="291147" y="7619"/>
                </a:moveTo>
                <a:lnTo>
                  <a:pt x="284987" y="7619"/>
                </a:lnTo>
                <a:lnTo>
                  <a:pt x="283463" y="1523"/>
                </a:lnTo>
                <a:lnTo>
                  <a:pt x="289559" y="0"/>
                </a:lnTo>
                <a:lnTo>
                  <a:pt x="291147" y="7619"/>
                </a:lnTo>
                <a:close/>
              </a:path>
              <a:path w="299084" h="104140">
                <a:moveTo>
                  <a:pt x="274319" y="47243"/>
                </a:moveTo>
                <a:lnTo>
                  <a:pt x="257555" y="28955"/>
                </a:lnTo>
                <a:lnTo>
                  <a:pt x="257555" y="24383"/>
                </a:lnTo>
                <a:lnTo>
                  <a:pt x="256031" y="21335"/>
                </a:lnTo>
                <a:lnTo>
                  <a:pt x="257555" y="16764"/>
                </a:lnTo>
                <a:lnTo>
                  <a:pt x="257555" y="13716"/>
                </a:lnTo>
                <a:lnTo>
                  <a:pt x="259079" y="10667"/>
                </a:lnTo>
                <a:lnTo>
                  <a:pt x="262127" y="7619"/>
                </a:lnTo>
                <a:lnTo>
                  <a:pt x="271271" y="3048"/>
                </a:lnTo>
                <a:lnTo>
                  <a:pt x="280415" y="3048"/>
                </a:lnTo>
                <a:lnTo>
                  <a:pt x="284987" y="7619"/>
                </a:lnTo>
                <a:lnTo>
                  <a:pt x="291147" y="7619"/>
                </a:lnTo>
                <a:lnTo>
                  <a:pt x="291464" y="9143"/>
                </a:lnTo>
                <a:lnTo>
                  <a:pt x="269747" y="9143"/>
                </a:lnTo>
                <a:lnTo>
                  <a:pt x="266700" y="12191"/>
                </a:lnTo>
                <a:lnTo>
                  <a:pt x="263651" y="18287"/>
                </a:lnTo>
                <a:lnTo>
                  <a:pt x="263651" y="21335"/>
                </a:lnTo>
                <a:lnTo>
                  <a:pt x="265175" y="27432"/>
                </a:lnTo>
                <a:lnTo>
                  <a:pt x="268223" y="36575"/>
                </a:lnTo>
                <a:lnTo>
                  <a:pt x="271271" y="38100"/>
                </a:lnTo>
                <a:lnTo>
                  <a:pt x="272795" y="39623"/>
                </a:lnTo>
                <a:lnTo>
                  <a:pt x="275843" y="41148"/>
                </a:lnTo>
                <a:lnTo>
                  <a:pt x="289051" y="41148"/>
                </a:lnTo>
                <a:lnTo>
                  <a:pt x="288035" y="42671"/>
                </a:lnTo>
                <a:lnTo>
                  <a:pt x="284987" y="45719"/>
                </a:lnTo>
                <a:lnTo>
                  <a:pt x="280415" y="45719"/>
                </a:lnTo>
                <a:lnTo>
                  <a:pt x="274319" y="47243"/>
                </a:lnTo>
                <a:close/>
              </a:path>
              <a:path w="299084" h="104140">
                <a:moveTo>
                  <a:pt x="289051" y="41148"/>
                </a:moveTo>
                <a:lnTo>
                  <a:pt x="275843" y="41148"/>
                </a:lnTo>
                <a:lnTo>
                  <a:pt x="278891" y="39623"/>
                </a:lnTo>
                <a:lnTo>
                  <a:pt x="283463" y="39623"/>
                </a:lnTo>
                <a:lnTo>
                  <a:pt x="284987" y="38100"/>
                </a:lnTo>
                <a:lnTo>
                  <a:pt x="288035" y="32003"/>
                </a:lnTo>
                <a:lnTo>
                  <a:pt x="289559" y="27432"/>
                </a:lnTo>
                <a:lnTo>
                  <a:pt x="288035" y="22859"/>
                </a:lnTo>
                <a:lnTo>
                  <a:pt x="286511" y="16764"/>
                </a:lnTo>
                <a:lnTo>
                  <a:pt x="284987" y="13716"/>
                </a:lnTo>
                <a:lnTo>
                  <a:pt x="281939" y="10667"/>
                </a:lnTo>
                <a:lnTo>
                  <a:pt x="278891" y="9143"/>
                </a:lnTo>
                <a:lnTo>
                  <a:pt x="291464" y="9143"/>
                </a:lnTo>
                <a:lnTo>
                  <a:pt x="297179" y="36575"/>
                </a:lnTo>
                <a:lnTo>
                  <a:pt x="297560" y="38100"/>
                </a:lnTo>
                <a:lnTo>
                  <a:pt x="291083" y="38100"/>
                </a:lnTo>
                <a:lnTo>
                  <a:pt x="289051" y="41148"/>
                </a:lnTo>
                <a:close/>
              </a:path>
              <a:path w="299084" h="104140">
                <a:moveTo>
                  <a:pt x="239267" y="12191"/>
                </a:moveTo>
                <a:lnTo>
                  <a:pt x="231647" y="12191"/>
                </a:lnTo>
                <a:lnTo>
                  <a:pt x="234695" y="10667"/>
                </a:lnTo>
                <a:lnTo>
                  <a:pt x="237743" y="10667"/>
                </a:lnTo>
                <a:lnTo>
                  <a:pt x="239267" y="12191"/>
                </a:lnTo>
                <a:close/>
              </a:path>
              <a:path w="299084" h="104140">
                <a:moveTo>
                  <a:pt x="226313" y="21335"/>
                </a:moveTo>
                <a:lnTo>
                  <a:pt x="220979" y="21335"/>
                </a:lnTo>
                <a:lnTo>
                  <a:pt x="222503" y="16764"/>
                </a:lnTo>
                <a:lnTo>
                  <a:pt x="227075" y="12191"/>
                </a:lnTo>
                <a:lnTo>
                  <a:pt x="243839" y="12191"/>
                </a:lnTo>
                <a:lnTo>
                  <a:pt x="246887" y="15239"/>
                </a:lnTo>
                <a:lnTo>
                  <a:pt x="246887" y="16764"/>
                </a:lnTo>
                <a:lnTo>
                  <a:pt x="248411" y="18287"/>
                </a:lnTo>
                <a:lnTo>
                  <a:pt x="228600" y="18287"/>
                </a:lnTo>
                <a:lnTo>
                  <a:pt x="227075" y="19811"/>
                </a:lnTo>
                <a:lnTo>
                  <a:pt x="226313" y="21335"/>
                </a:lnTo>
                <a:close/>
              </a:path>
              <a:path w="299084" h="104140">
                <a:moveTo>
                  <a:pt x="220979" y="57911"/>
                </a:moveTo>
                <a:lnTo>
                  <a:pt x="213359" y="16764"/>
                </a:lnTo>
                <a:lnTo>
                  <a:pt x="219455" y="15239"/>
                </a:lnTo>
                <a:lnTo>
                  <a:pt x="220979" y="21335"/>
                </a:lnTo>
                <a:lnTo>
                  <a:pt x="226313" y="21335"/>
                </a:lnTo>
                <a:lnTo>
                  <a:pt x="225551" y="22859"/>
                </a:lnTo>
                <a:lnTo>
                  <a:pt x="222503" y="24383"/>
                </a:lnTo>
                <a:lnTo>
                  <a:pt x="222503" y="28955"/>
                </a:lnTo>
                <a:lnTo>
                  <a:pt x="224027" y="33527"/>
                </a:lnTo>
                <a:lnTo>
                  <a:pt x="228600" y="56387"/>
                </a:lnTo>
                <a:lnTo>
                  <a:pt x="220979" y="57911"/>
                </a:lnTo>
                <a:close/>
              </a:path>
              <a:path w="299084" h="104140">
                <a:moveTo>
                  <a:pt x="248411" y="53339"/>
                </a:moveTo>
                <a:lnTo>
                  <a:pt x="243839" y="27432"/>
                </a:lnTo>
                <a:lnTo>
                  <a:pt x="242315" y="24383"/>
                </a:lnTo>
                <a:lnTo>
                  <a:pt x="242315" y="22859"/>
                </a:lnTo>
                <a:lnTo>
                  <a:pt x="240791" y="21335"/>
                </a:lnTo>
                <a:lnTo>
                  <a:pt x="240791" y="19811"/>
                </a:lnTo>
                <a:lnTo>
                  <a:pt x="239267" y="18287"/>
                </a:lnTo>
                <a:lnTo>
                  <a:pt x="248411" y="18287"/>
                </a:lnTo>
                <a:lnTo>
                  <a:pt x="248411" y="19811"/>
                </a:lnTo>
                <a:lnTo>
                  <a:pt x="249935" y="22859"/>
                </a:lnTo>
                <a:lnTo>
                  <a:pt x="249935" y="25907"/>
                </a:lnTo>
                <a:lnTo>
                  <a:pt x="256031" y="51816"/>
                </a:lnTo>
                <a:lnTo>
                  <a:pt x="248411" y="53339"/>
                </a:lnTo>
                <a:close/>
              </a:path>
              <a:path w="299084" h="104140">
                <a:moveTo>
                  <a:pt x="294132" y="57911"/>
                </a:moveTo>
                <a:lnTo>
                  <a:pt x="281939" y="57911"/>
                </a:lnTo>
                <a:lnTo>
                  <a:pt x="288035" y="54864"/>
                </a:lnTo>
                <a:lnTo>
                  <a:pt x="291083" y="51816"/>
                </a:lnTo>
                <a:lnTo>
                  <a:pt x="291083" y="50291"/>
                </a:lnTo>
                <a:lnTo>
                  <a:pt x="292607" y="47243"/>
                </a:lnTo>
                <a:lnTo>
                  <a:pt x="292607" y="45719"/>
                </a:lnTo>
                <a:lnTo>
                  <a:pt x="291083" y="42671"/>
                </a:lnTo>
                <a:lnTo>
                  <a:pt x="291083" y="38100"/>
                </a:lnTo>
                <a:lnTo>
                  <a:pt x="297560" y="38100"/>
                </a:lnTo>
                <a:lnTo>
                  <a:pt x="298703" y="42671"/>
                </a:lnTo>
                <a:lnTo>
                  <a:pt x="298703" y="50291"/>
                </a:lnTo>
                <a:lnTo>
                  <a:pt x="295655" y="56387"/>
                </a:lnTo>
                <a:lnTo>
                  <a:pt x="294132" y="57911"/>
                </a:lnTo>
                <a:close/>
              </a:path>
              <a:path w="299084" h="104140">
                <a:moveTo>
                  <a:pt x="278891" y="64007"/>
                </a:moveTo>
                <a:lnTo>
                  <a:pt x="274319" y="64007"/>
                </a:lnTo>
                <a:lnTo>
                  <a:pt x="271271" y="62483"/>
                </a:lnTo>
                <a:lnTo>
                  <a:pt x="266700" y="60959"/>
                </a:lnTo>
                <a:lnTo>
                  <a:pt x="265175" y="57911"/>
                </a:lnTo>
                <a:lnTo>
                  <a:pt x="263651" y="53339"/>
                </a:lnTo>
                <a:lnTo>
                  <a:pt x="271271" y="53339"/>
                </a:lnTo>
                <a:lnTo>
                  <a:pt x="272795" y="54864"/>
                </a:lnTo>
                <a:lnTo>
                  <a:pt x="272795" y="56387"/>
                </a:lnTo>
                <a:lnTo>
                  <a:pt x="274319" y="56387"/>
                </a:lnTo>
                <a:lnTo>
                  <a:pt x="277367" y="57911"/>
                </a:lnTo>
                <a:lnTo>
                  <a:pt x="294132" y="57911"/>
                </a:lnTo>
                <a:lnTo>
                  <a:pt x="291083" y="60959"/>
                </a:lnTo>
                <a:lnTo>
                  <a:pt x="288035" y="62483"/>
                </a:lnTo>
                <a:lnTo>
                  <a:pt x="283463" y="62483"/>
                </a:lnTo>
                <a:lnTo>
                  <a:pt x="278891" y="64007"/>
                </a:lnTo>
                <a:close/>
              </a:path>
            </a:pathLst>
          </a:custGeom>
          <a:solidFill>
            <a:srgbClr val="FFFFFF"/>
          </a:solidFill>
        </p:spPr>
        <p:txBody>
          <a:bodyPr wrap="square" lIns="0" tIns="0" rIns="0" bIns="0" rtlCol="0"/>
          <a:lstStyle/>
          <a:p/>
        </p:txBody>
      </p:sp>
      <p:sp>
        <p:nvSpPr>
          <p:cNvPr id="189" name="object 189"/>
          <p:cNvSpPr/>
          <p:nvPr/>
        </p:nvSpPr>
        <p:spPr>
          <a:xfrm>
            <a:off x="6094476" y="7210044"/>
            <a:ext cx="140207" cy="390143"/>
          </a:xfrm>
          <a:prstGeom prst="rect">
            <a:avLst/>
          </a:prstGeom>
          <a:blipFill>
            <a:blip r:embed="rId14" cstate="print"/>
            <a:stretch>
              <a:fillRect/>
            </a:stretch>
          </a:blipFill>
        </p:spPr>
        <p:txBody>
          <a:bodyPr wrap="square" lIns="0" tIns="0" rIns="0" bIns="0" rtlCol="0"/>
          <a:lstStyle/>
          <a:p/>
        </p:txBody>
      </p:sp>
      <p:sp>
        <p:nvSpPr>
          <p:cNvPr id="190" name="object 190"/>
          <p:cNvSpPr/>
          <p:nvPr/>
        </p:nvSpPr>
        <p:spPr>
          <a:xfrm>
            <a:off x="6094476" y="7544180"/>
            <a:ext cx="35560" cy="8890"/>
          </a:xfrm>
          <a:custGeom>
            <a:avLst/>
            <a:gdLst/>
            <a:ahLst/>
            <a:cxnLst/>
            <a:rect l="l" t="t" r="r" b="b"/>
            <a:pathLst>
              <a:path w="35560" h="8890">
                <a:moveTo>
                  <a:pt x="0" y="8763"/>
                </a:moveTo>
                <a:lnTo>
                  <a:pt x="35052" y="0"/>
                </a:lnTo>
              </a:path>
            </a:pathLst>
          </a:custGeom>
          <a:ln w="6096">
            <a:solidFill>
              <a:srgbClr val="BD4B48"/>
            </a:solidFill>
          </a:ln>
        </p:spPr>
        <p:txBody>
          <a:bodyPr wrap="square" lIns="0" tIns="0" rIns="0" bIns="0" rtlCol="0"/>
          <a:lstStyle/>
          <a:p/>
        </p:txBody>
      </p:sp>
      <p:sp>
        <p:nvSpPr>
          <p:cNvPr id="191" name="object 191"/>
          <p:cNvSpPr/>
          <p:nvPr/>
        </p:nvSpPr>
        <p:spPr>
          <a:xfrm>
            <a:off x="6118859" y="7490459"/>
            <a:ext cx="0" cy="0"/>
          </a:xfrm>
          <a:custGeom>
            <a:avLst/>
            <a:gdLst/>
            <a:ahLst/>
            <a:cxnLst/>
            <a:rect l="l" t="t" r="r" b="b"/>
            <a:pathLst>
              <a:path w="0" h="0">
                <a:moveTo>
                  <a:pt x="0" y="1"/>
                </a:moveTo>
                <a:lnTo>
                  <a:pt x="0" y="0"/>
                </a:lnTo>
              </a:path>
            </a:pathLst>
          </a:custGeom>
          <a:ln w="6096">
            <a:solidFill>
              <a:srgbClr val="BD4B48"/>
            </a:solidFill>
          </a:ln>
        </p:spPr>
        <p:txBody>
          <a:bodyPr wrap="square" lIns="0" tIns="0" rIns="0" bIns="0" rtlCol="0"/>
          <a:lstStyle/>
          <a:p/>
        </p:txBody>
      </p:sp>
      <p:sp>
        <p:nvSpPr>
          <p:cNvPr id="192" name="object 192"/>
          <p:cNvSpPr/>
          <p:nvPr/>
        </p:nvSpPr>
        <p:spPr>
          <a:xfrm>
            <a:off x="6057900" y="7223759"/>
            <a:ext cx="0" cy="0"/>
          </a:xfrm>
          <a:custGeom>
            <a:avLst/>
            <a:gdLst/>
            <a:ahLst/>
            <a:cxnLst/>
            <a:rect l="l" t="t" r="r" b="b"/>
            <a:pathLst>
              <a:path w="0" h="0">
                <a:moveTo>
                  <a:pt x="0" y="0"/>
                </a:moveTo>
                <a:lnTo>
                  <a:pt x="0" y="0"/>
                </a:lnTo>
                <a:lnTo>
                  <a:pt x="0" y="0"/>
                </a:lnTo>
              </a:path>
            </a:pathLst>
          </a:custGeom>
          <a:ln w="6096">
            <a:solidFill>
              <a:srgbClr val="BD4B48"/>
            </a:solidFill>
          </a:ln>
        </p:spPr>
        <p:txBody>
          <a:bodyPr wrap="square" lIns="0" tIns="0" rIns="0" bIns="0" rtlCol="0"/>
          <a:lstStyle/>
          <a:p/>
        </p:txBody>
      </p:sp>
      <p:sp>
        <p:nvSpPr>
          <p:cNvPr id="193" name="object 193"/>
          <p:cNvSpPr/>
          <p:nvPr/>
        </p:nvSpPr>
        <p:spPr>
          <a:xfrm>
            <a:off x="6057900" y="7208519"/>
            <a:ext cx="71120" cy="15240"/>
          </a:xfrm>
          <a:custGeom>
            <a:avLst/>
            <a:gdLst/>
            <a:ahLst/>
            <a:cxnLst/>
            <a:rect l="l" t="t" r="r" b="b"/>
            <a:pathLst>
              <a:path w="71120" h="15240">
                <a:moveTo>
                  <a:pt x="0" y="15240"/>
                </a:moveTo>
                <a:lnTo>
                  <a:pt x="70103" y="0"/>
                </a:lnTo>
                <a:lnTo>
                  <a:pt x="70684" y="2540"/>
                </a:lnTo>
              </a:path>
            </a:pathLst>
          </a:custGeom>
          <a:ln w="6096">
            <a:solidFill>
              <a:srgbClr val="BD4B48"/>
            </a:solidFill>
          </a:ln>
        </p:spPr>
        <p:txBody>
          <a:bodyPr wrap="square" lIns="0" tIns="0" rIns="0" bIns="0" rtlCol="0"/>
          <a:lstStyle/>
          <a:p/>
        </p:txBody>
      </p:sp>
      <p:sp>
        <p:nvSpPr>
          <p:cNvPr id="194" name="object 194"/>
          <p:cNvSpPr/>
          <p:nvPr/>
        </p:nvSpPr>
        <p:spPr>
          <a:xfrm>
            <a:off x="6158179" y="7592059"/>
            <a:ext cx="635" cy="635"/>
          </a:xfrm>
          <a:custGeom>
            <a:avLst/>
            <a:gdLst/>
            <a:ahLst/>
            <a:cxnLst/>
            <a:rect l="l" t="t" r="r" b="b"/>
            <a:pathLst>
              <a:path w="635" h="634">
                <a:moveTo>
                  <a:pt x="328" y="201"/>
                </a:moveTo>
                <a:lnTo>
                  <a:pt x="0" y="0"/>
                </a:lnTo>
              </a:path>
            </a:pathLst>
          </a:custGeom>
          <a:ln w="6096">
            <a:solidFill>
              <a:srgbClr val="BD4B48"/>
            </a:solidFill>
          </a:ln>
        </p:spPr>
        <p:txBody>
          <a:bodyPr wrap="square" lIns="0" tIns="0" rIns="0" bIns="0" rtlCol="0"/>
          <a:lstStyle/>
          <a:p/>
        </p:txBody>
      </p:sp>
      <p:sp>
        <p:nvSpPr>
          <p:cNvPr id="195" name="object 195"/>
          <p:cNvSpPr/>
          <p:nvPr/>
        </p:nvSpPr>
        <p:spPr>
          <a:xfrm>
            <a:off x="6137496" y="7579359"/>
            <a:ext cx="1270" cy="1270"/>
          </a:xfrm>
          <a:custGeom>
            <a:avLst/>
            <a:gdLst/>
            <a:ahLst/>
            <a:cxnLst/>
            <a:rect l="l" t="t" r="r" b="b"/>
            <a:pathLst>
              <a:path w="1270" h="1270">
                <a:moveTo>
                  <a:pt x="1268" y="779"/>
                </a:moveTo>
                <a:lnTo>
                  <a:pt x="0" y="0"/>
                </a:lnTo>
              </a:path>
            </a:pathLst>
          </a:custGeom>
          <a:ln w="6096">
            <a:solidFill>
              <a:srgbClr val="BD4B48"/>
            </a:solidFill>
          </a:ln>
        </p:spPr>
        <p:txBody>
          <a:bodyPr wrap="square" lIns="0" tIns="0" rIns="0" bIns="0" rtlCol="0"/>
          <a:lstStyle/>
          <a:p/>
        </p:txBody>
      </p:sp>
      <p:sp>
        <p:nvSpPr>
          <p:cNvPr id="196" name="object 196"/>
          <p:cNvSpPr/>
          <p:nvPr/>
        </p:nvSpPr>
        <p:spPr>
          <a:xfrm>
            <a:off x="6094476" y="7552944"/>
            <a:ext cx="1905" cy="1270"/>
          </a:xfrm>
          <a:custGeom>
            <a:avLst/>
            <a:gdLst/>
            <a:ahLst/>
            <a:cxnLst/>
            <a:rect l="l" t="t" r="r" b="b"/>
            <a:pathLst>
              <a:path w="1904" h="1270">
                <a:moveTo>
                  <a:pt x="1654" y="1015"/>
                </a:moveTo>
                <a:lnTo>
                  <a:pt x="0" y="0"/>
                </a:lnTo>
              </a:path>
            </a:pathLst>
          </a:custGeom>
          <a:ln w="6096">
            <a:solidFill>
              <a:srgbClr val="BD4B48"/>
            </a:solidFill>
          </a:ln>
        </p:spPr>
        <p:txBody>
          <a:bodyPr wrap="square" lIns="0" tIns="0" rIns="0" bIns="0" rtlCol="0"/>
          <a:lstStyle/>
          <a:p/>
        </p:txBody>
      </p:sp>
      <p:sp>
        <p:nvSpPr>
          <p:cNvPr id="197" name="object 197"/>
          <p:cNvSpPr/>
          <p:nvPr/>
        </p:nvSpPr>
        <p:spPr>
          <a:xfrm>
            <a:off x="6128584" y="7211059"/>
            <a:ext cx="12065" cy="50800"/>
          </a:xfrm>
          <a:custGeom>
            <a:avLst/>
            <a:gdLst/>
            <a:ahLst/>
            <a:cxnLst/>
            <a:rect l="l" t="t" r="r" b="b"/>
            <a:pathLst>
              <a:path w="12064" h="50800">
                <a:moveTo>
                  <a:pt x="0" y="0"/>
                </a:moveTo>
                <a:lnTo>
                  <a:pt x="11611" y="50800"/>
                </a:lnTo>
              </a:path>
            </a:pathLst>
          </a:custGeom>
          <a:ln w="6096">
            <a:solidFill>
              <a:srgbClr val="BD4B48"/>
            </a:solidFill>
          </a:ln>
        </p:spPr>
        <p:txBody>
          <a:bodyPr wrap="square" lIns="0" tIns="0" rIns="0" bIns="0" rtlCol="0"/>
          <a:lstStyle/>
          <a:p/>
        </p:txBody>
      </p:sp>
      <p:sp>
        <p:nvSpPr>
          <p:cNvPr id="198" name="object 198"/>
          <p:cNvSpPr/>
          <p:nvPr/>
        </p:nvSpPr>
        <p:spPr>
          <a:xfrm>
            <a:off x="6140196" y="7261862"/>
            <a:ext cx="3175" cy="12700"/>
          </a:xfrm>
          <a:custGeom>
            <a:avLst/>
            <a:gdLst/>
            <a:ahLst/>
            <a:cxnLst/>
            <a:rect l="l" t="t" r="r" b="b"/>
            <a:pathLst>
              <a:path w="3175" h="12700">
                <a:moveTo>
                  <a:pt x="0" y="0"/>
                </a:moveTo>
                <a:lnTo>
                  <a:pt x="2902" y="12698"/>
                </a:lnTo>
              </a:path>
            </a:pathLst>
          </a:custGeom>
          <a:ln w="6096">
            <a:solidFill>
              <a:srgbClr val="BD4B48"/>
            </a:solidFill>
          </a:ln>
        </p:spPr>
        <p:txBody>
          <a:bodyPr wrap="square" lIns="0" tIns="0" rIns="0" bIns="0" rtlCol="0"/>
          <a:lstStyle/>
          <a:p/>
        </p:txBody>
      </p:sp>
      <p:sp>
        <p:nvSpPr>
          <p:cNvPr id="199" name="object 199"/>
          <p:cNvSpPr/>
          <p:nvPr/>
        </p:nvSpPr>
        <p:spPr>
          <a:xfrm>
            <a:off x="6143244" y="7275197"/>
            <a:ext cx="3175" cy="12065"/>
          </a:xfrm>
          <a:custGeom>
            <a:avLst/>
            <a:gdLst/>
            <a:ahLst/>
            <a:cxnLst/>
            <a:rect l="l" t="t" r="r" b="b"/>
            <a:pathLst>
              <a:path w="3175" h="12065">
                <a:moveTo>
                  <a:pt x="0" y="0"/>
                </a:moveTo>
                <a:lnTo>
                  <a:pt x="2757" y="12062"/>
                </a:lnTo>
              </a:path>
            </a:pathLst>
          </a:custGeom>
          <a:ln w="6096">
            <a:solidFill>
              <a:srgbClr val="BD4B48"/>
            </a:solidFill>
          </a:ln>
        </p:spPr>
        <p:txBody>
          <a:bodyPr wrap="square" lIns="0" tIns="0" rIns="0" bIns="0" rtlCol="0"/>
          <a:lstStyle/>
          <a:p/>
        </p:txBody>
      </p:sp>
      <p:sp>
        <p:nvSpPr>
          <p:cNvPr id="200" name="object 200"/>
          <p:cNvSpPr/>
          <p:nvPr/>
        </p:nvSpPr>
        <p:spPr>
          <a:xfrm>
            <a:off x="6146292" y="7288532"/>
            <a:ext cx="3175" cy="11430"/>
          </a:xfrm>
          <a:custGeom>
            <a:avLst/>
            <a:gdLst/>
            <a:ahLst/>
            <a:cxnLst/>
            <a:rect l="l" t="t" r="r" b="b"/>
            <a:pathLst>
              <a:path w="3175" h="11429">
                <a:moveTo>
                  <a:pt x="0" y="0"/>
                </a:moveTo>
                <a:lnTo>
                  <a:pt x="2611" y="11427"/>
                </a:lnTo>
              </a:path>
            </a:pathLst>
          </a:custGeom>
          <a:ln w="6096">
            <a:solidFill>
              <a:srgbClr val="BD4B48"/>
            </a:solidFill>
          </a:ln>
        </p:spPr>
        <p:txBody>
          <a:bodyPr wrap="square" lIns="0" tIns="0" rIns="0" bIns="0" rtlCol="0"/>
          <a:lstStyle/>
          <a:p/>
        </p:txBody>
      </p:sp>
      <p:sp>
        <p:nvSpPr>
          <p:cNvPr id="201" name="object 201"/>
          <p:cNvSpPr/>
          <p:nvPr/>
        </p:nvSpPr>
        <p:spPr>
          <a:xfrm>
            <a:off x="6149339" y="7301865"/>
            <a:ext cx="2540" cy="10795"/>
          </a:xfrm>
          <a:custGeom>
            <a:avLst/>
            <a:gdLst/>
            <a:ahLst/>
            <a:cxnLst/>
            <a:rect l="l" t="t" r="r" b="b"/>
            <a:pathLst>
              <a:path w="2539" h="10795">
                <a:moveTo>
                  <a:pt x="0" y="0"/>
                </a:moveTo>
                <a:lnTo>
                  <a:pt x="2467" y="10794"/>
                </a:lnTo>
              </a:path>
            </a:pathLst>
          </a:custGeom>
          <a:ln w="6096">
            <a:solidFill>
              <a:srgbClr val="BD4B48"/>
            </a:solidFill>
          </a:ln>
        </p:spPr>
        <p:txBody>
          <a:bodyPr wrap="square" lIns="0" tIns="0" rIns="0" bIns="0" rtlCol="0"/>
          <a:lstStyle/>
          <a:p/>
        </p:txBody>
      </p:sp>
      <p:sp>
        <p:nvSpPr>
          <p:cNvPr id="202" name="object 202"/>
          <p:cNvSpPr/>
          <p:nvPr/>
        </p:nvSpPr>
        <p:spPr>
          <a:xfrm>
            <a:off x="6152388" y="7315200"/>
            <a:ext cx="2540" cy="10160"/>
          </a:xfrm>
          <a:custGeom>
            <a:avLst/>
            <a:gdLst/>
            <a:ahLst/>
            <a:cxnLst/>
            <a:rect l="l" t="t" r="r" b="b"/>
            <a:pathLst>
              <a:path w="2539" h="10159">
                <a:moveTo>
                  <a:pt x="0" y="0"/>
                </a:moveTo>
                <a:lnTo>
                  <a:pt x="2322" y="10159"/>
                </a:lnTo>
              </a:path>
            </a:pathLst>
          </a:custGeom>
          <a:ln w="6096">
            <a:solidFill>
              <a:srgbClr val="BD4B48"/>
            </a:solidFill>
          </a:ln>
        </p:spPr>
        <p:txBody>
          <a:bodyPr wrap="square" lIns="0" tIns="0" rIns="0" bIns="0" rtlCol="0"/>
          <a:lstStyle/>
          <a:p/>
        </p:txBody>
      </p:sp>
      <p:sp>
        <p:nvSpPr>
          <p:cNvPr id="203" name="object 203"/>
          <p:cNvSpPr/>
          <p:nvPr/>
        </p:nvSpPr>
        <p:spPr>
          <a:xfrm>
            <a:off x="6155435" y="7328536"/>
            <a:ext cx="2540" cy="9525"/>
          </a:xfrm>
          <a:custGeom>
            <a:avLst/>
            <a:gdLst/>
            <a:ahLst/>
            <a:cxnLst/>
            <a:rect l="l" t="t" r="r" b="b"/>
            <a:pathLst>
              <a:path w="2539" h="9525">
                <a:moveTo>
                  <a:pt x="0" y="0"/>
                </a:moveTo>
                <a:lnTo>
                  <a:pt x="2176" y="9524"/>
                </a:lnTo>
              </a:path>
            </a:pathLst>
          </a:custGeom>
          <a:ln w="6095">
            <a:solidFill>
              <a:srgbClr val="BD4B48"/>
            </a:solidFill>
          </a:ln>
        </p:spPr>
        <p:txBody>
          <a:bodyPr wrap="square" lIns="0" tIns="0" rIns="0" bIns="0" rtlCol="0"/>
          <a:lstStyle/>
          <a:p/>
        </p:txBody>
      </p:sp>
      <p:sp>
        <p:nvSpPr>
          <p:cNvPr id="204" name="object 204"/>
          <p:cNvSpPr/>
          <p:nvPr/>
        </p:nvSpPr>
        <p:spPr>
          <a:xfrm>
            <a:off x="6158484" y="7341871"/>
            <a:ext cx="13970" cy="59690"/>
          </a:xfrm>
          <a:custGeom>
            <a:avLst/>
            <a:gdLst/>
            <a:ahLst/>
            <a:cxnLst/>
            <a:rect l="l" t="t" r="r" b="b"/>
            <a:pathLst>
              <a:path w="13970" h="59690">
                <a:moveTo>
                  <a:pt x="0" y="0"/>
                </a:moveTo>
                <a:lnTo>
                  <a:pt x="13643" y="59688"/>
                </a:lnTo>
              </a:path>
            </a:pathLst>
          </a:custGeom>
          <a:ln w="6096">
            <a:solidFill>
              <a:srgbClr val="BD4B48"/>
            </a:solidFill>
          </a:ln>
        </p:spPr>
        <p:txBody>
          <a:bodyPr wrap="square" lIns="0" tIns="0" rIns="0" bIns="0" rtlCol="0"/>
          <a:lstStyle/>
          <a:p/>
        </p:txBody>
      </p:sp>
      <p:sp>
        <p:nvSpPr>
          <p:cNvPr id="205" name="object 205"/>
          <p:cNvSpPr/>
          <p:nvPr/>
        </p:nvSpPr>
        <p:spPr>
          <a:xfrm>
            <a:off x="6172200" y="7401879"/>
            <a:ext cx="3175" cy="12700"/>
          </a:xfrm>
          <a:custGeom>
            <a:avLst/>
            <a:gdLst/>
            <a:ahLst/>
            <a:cxnLst/>
            <a:rect l="l" t="t" r="r" b="b"/>
            <a:pathLst>
              <a:path w="3175" h="12700">
                <a:moveTo>
                  <a:pt x="0" y="0"/>
                </a:moveTo>
                <a:lnTo>
                  <a:pt x="2829" y="12380"/>
                </a:lnTo>
              </a:path>
            </a:pathLst>
          </a:custGeom>
          <a:ln w="6096">
            <a:solidFill>
              <a:srgbClr val="BD4B48"/>
            </a:solidFill>
          </a:ln>
        </p:spPr>
        <p:txBody>
          <a:bodyPr wrap="square" lIns="0" tIns="0" rIns="0" bIns="0" rtlCol="0"/>
          <a:lstStyle/>
          <a:p/>
        </p:txBody>
      </p:sp>
      <p:sp>
        <p:nvSpPr>
          <p:cNvPr id="206" name="object 206"/>
          <p:cNvSpPr/>
          <p:nvPr/>
        </p:nvSpPr>
        <p:spPr>
          <a:xfrm>
            <a:off x="6175248" y="7415214"/>
            <a:ext cx="3175" cy="12065"/>
          </a:xfrm>
          <a:custGeom>
            <a:avLst/>
            <a:gdLst/>
            <a:ahLst/>
            <a:cxnLst/>
            <a:rect l="l" t="t" r="r" b="b"/>
            <a:pathLst>
              <a:path w="3175" h="12065">
                <a:moveTo>
                  <a:pt x="0" y="0"/>
                </a:moveTo>
                <a:lnTo>
                  <a:pt x="2684" y="11745"/>
                </a:lnTo>
              </a:path>
            </a:pathLst>
          </a:custGeom>
          <a:ln w="6096">
            <a:solidFill>
              <a:srgbClr val="BD4B48"/>
            </a:solidFill>
          </a:ln>
        </p:spPr>
        <p:txBody>
          <a:bodyPr wrap="square" lIns="0" tIns="0" rIns="0" bIns="0" rtlCol="0"/>
          <a:lstStyle/>
          <a:p/>
        </p:txBody>
      </p:sp>
      <p:sp>
        <p:nvSpPr>
          <p:cNvPr id="207" name="object 207"/>
          <p:cNvSpPr/>
          <p:nvPr/>
        </p:nvSpPr>
        <p:spPr>
          <a:xfrm>
            <a:off x="6178296" y="7428549"/>
            <a:ext cx="2540" cy="11430"/>
          </a:xfrm>
          <a:custGeom>
            <a:avLst/>
            <a:gdLst/>
            <a:ahLst/>
            <a:cxnLst/>
            <a:rect l="l" t="t" r="r" b="b"/>
            <a:pathLst>
              <a:path w="2539" h="11429">
                <a:moveTo>
                  <a:pt x="0" y="0"/>
                </a:moveTo>
                <a:lnTo>
                  <a:pt x="2539" y="11110"/>
                </a:lnTo>
              </a:path>
            </a:pathLst>
          </a:custGeom>
          <a:ln w="6096">
            <a:solidFill>
              <a:srgbClr val="BD4B48"/>
            </a:solidFill>
          </a:ln>
        </p:spPr>
        <p:txBody>
          <a:bodyPr wrap="square" lIns="0" tIns="0" rIns="0" bIns="0" rtlCol="0"/>
          <a:lstStyle/>
          <a:p/>
        </p:txBody>
      </p:sp>
      <p:sp>
        <p:nvSpPr>
          <p:cNvPr id="208" name="object 208"/>
          <p:cNvSpPr/>
          <p:nvPr/>
        </p:nvSpPr>
        <p:spPr>
          <a:xfrm>
            <a:off x="6181344" y="7441885"/>
            <a:ext cx="2540" cy="10795"/>
          </a:xfrm>
          <a:custGeom>
            <a:avLst/>
            <a:gdLst/>
            <a:ahLst/>
            <a:cxnLst/>
            <a:rect l="l" t="t" r="r" b="b"/>
            <a:pathLst>
              <a:path w="2539" h="10795">
                <a:moveTo>
                  <a:pt x="0" y="0"/>
                </a:moveTo>
                <a:lnTo>
                  <a:pt x="2394" y="10474"/>
                </a:lnTo>
              </a:path>
            </a:pathLst>
          </a:custGeom>
          <a:ln w="6096">
            <a:solidFill>
              <a:srgbClr val="BD4B48"/>
            </a:solidFill>
          </a:ln>
        </p:spPr>
        <p:txBody>
          <a:bodyPr wrap="square" lIns="0" tIns="0" rIns="0" bIns="0" rtlCol="0"/>
          <a:lstStyle/>
          <a:p/>
        </p:txBody>
      </p:sp>
      <p:sp>
        <p:nvSpPr>
          <p:cNvPr id="209" name="object 209"/>
          <p:cNvSpPr/>
          <p:nvPr/>
        </p:nvSpPr>
        <p:spPr>
          <a:xfrm>
            <a:off x="6184392" y="7455220"/>
            <a:ext cx="2540" cy="10160"/>
          </a:xfrm>
          <a:custGeom>
            <a:avLst/>
            <a:gdLst/>
            <a:ahLst/>
            <a:cxnLst/>
            <a:rect l="l" t="t" r="r" b="b"/>
            <a:pathLst>
              <a:path w="2539" h="10159">
                <a:moveTo>
                  <a:pt x="0" y="0"/>
                </a:moveTo>
                <a:lnTo>
                  <a:pt x="2249" y="9839"/>
                </a:lnTo>
              </a:path>
            </a:pathLst>
          </a:custGeom>
          <a:ln w="6096">
            <a:solidFill>
              <a:srgbClr val="BD4B48"/>
            </a:solidFill>
          </a:ln>
        </p:spPr>
        <p:txBody>
          <a:bodyPr wrap="square" lIns="0" tIns="0" rIns="0" bIns="0" rtlCol="0"/>
          <a:lstStyle/>
          <a:p/>
        </p:txBody>
      </p:sp>
      <p:sp>
        <p:nvSpPr>
          <p:cNvPr id="210" name="object 210"/>
          <p:cNvSpPr/>
          <p:nvPr/>
        </p:nvSpPr>
        <p:spPr>
          <a:xfrm>
            <a:off x="6187439" y="7468553"/>
            <a:ext cx="5080" cy="22225"/>
          </a:xfrm>
          <a:custGeom>
            <a:avLst/>
            <a:gdLst/>
            <a:ahLst/>
            <a:cxnLst/>
            <a:rect l="l" t="t" r="r" b="b"/>
            <a:pathLst>
              <a:path w="5079" h="22225">
                <a:moveTo>
                  <a:pt x="0" y="0"/>
                </a:moveTo>
                <a:lnTo>
                  <a:pt x="5007" y="21906"/>
                </a:lnTo>
              </a:path>
            </a:pathLst>
          </a:custGeom>
          <a:ln w="6095">
            <a:solidFill>
              <a:srgbClr val="BD4B48"/>
            </a:solidFill>
          </a:ln>
        </p:spPr>
        <p:txBody>
          <a:bodyPr wrap="square" lIns="0" tIns="0" rIns="0" bIns="0" rtlCol="0"/>
          <a:lstStyle/>
          <a:p/>
        </p:txBody>
      </p:sp>
      <p:sp>
        <p:nvSpPr>
          <p:cNvPr id="211" name="object 211"/>
          <p:cNvSpPr/>
          <p:nvPr/>
        </p:nvSpPr>
        <p:spPr>
          <a:xfrm>
            <a:off x="6193535" y="7495223"/>
            <a:ext cx="7620" cy="33655"/>
          </a:xfrm>
          <a:custGeom>
            <a:avLst/>
            <a:gdLst/>
            <a:ahLst/>
            <a:cxnLst/>
            <a:rect l="l" t="t" r="r" b="b"/>
            <a:pathLst>
              <a:path w="7620" h="33654">
                <a:moveTo>
                  <a:pt x="0" y="0"/>
                </a:moveTo>
                <a:lnTo>
                  <a:pt x="7619" y="33336"/>
                </a:lnTo>
              </a:path>
            </a:pathLst>
          </a:custGeom>
          <a:ln w="6096">
            <a:solidFill>
              <a:srgbClr val="BD4B48"/>
            </a:solidFill>
          </a:ln>
        </p:spPr>
        <p:txBody>
          <a:bodyPr wrap="square" lIns="0" tIns="0" rIns="0" bIns="0" rtlCol="0"/>
          <a:lstStyle/>
          <a:p/>
        </p:txBody>
      </p:sp>
      <p:sp>
        <p:nvSpPr>
          <p:cNvPr id="212" name="object 212"/>
          <p:cNvSpPr/>
          <p:nvPr/>
        </p:nvSpPr>
        <p:spPr>
          <a:xfrm>
            <a:off x="6201155" y="7519416"/>
            <a:ext cx="35560" cy="10160"/>
          </a:xfrm>
          <a:custGeom>
            <a:avLst/>
            <a:gdLst/>
            <a:ahLst/>
            <a:cxnLst/>
            <a:rect l="l" t="t" r="r" b="b"/>
            <a:pathLst>
              <a:path w="35560" h="10159">
                <a:moveTo>
                  <a:pt x="0" y="9144"/>
                </a:moveTo>
                <a:lnTo>
                  <a:pt x="35051" y="0"/>
                </a:lnTo>
                <a:lnTo>
                  <a:pt x="28760" y="9961"/>
                </a:lnTo>
              </a:path>
            </a:pathLst>
          </a:custGeom>
          <a:ln w="6096">
            <a:solidFill>
              <a:srgbClr val="BD4B48"/>
            </a:solidFill>
          </a:ln>
        </p:spPr>
        <p:txBody>
          <a:bodyPr wrap="square" lIns="0" tIns="0" rIns="0" bIns="0" rtlCol="0"/>
          <a:lstStyle/>
          <a:p/>
        </p:txBody>
      </p:sp>
      <p:sp>
        <p:nvSpPr>
          <p:cNvPr id="213" name="object 213"/>
          <p:cNvSpPr/>
          <p:nvPr/>
        </p:nvSpPr>
        <p:spPr>
          <a:xfrm>
            <a:off x="6105144" y="7468616"/>
            <a:ext cx="13970" cy="34290"/>
          </a:xfrm>
          <a:custGeom>
            <a:avLst/>
            <a:gdLst/>
            <a:ahLst/>
            <a:cxnLst/>
            <a:rect l="l" t="t" r="r" b="b"/>
            <a:pathLst>
              <a:path w="13970" h="34290">
                <a:moveTo>
                  <a:pt x="13716" y="34036"/>
                </a:moveTo>
                <a:lnTo>
                  <a:pt x="7619" y="30988"/>
                </a:lnTo>
                <a:lnTo>
                  <a:pt x="6095" y="27940"/>
                </a:lnTo>
                <a:lnTo>
                  <a:pt x="3048" y="26416"/>
                </a:lnTo>
                <a:lnTo>
                  <a:pt x="1523" y="23368"/>
                </a:lnTo>
                <a:lnTo>
                  <a:pt x="0" y="18796"/>
                </a:lnTo>
                <a:lnTo>
                  <a:pt x="0" y="9652"/>
                </a:lnTo>
                <a:lnTo>
                  <a:pt x="1523" y="5080"/>
                </a:lnTo>
                <a:lnTo>
                  <a:pt x="3048" y="2032"/>
                </a:lnTo>
                <a:lnTo>
                  <a:pt x="6095" y="508"/>
                </a:lnTo>
                <a:lnTo>
                  <a:pt x="7620" y="0"/>
                </a:lnTo>
                <a:lnTo>
                  <a:pt x="7619" y="8128"/>
                </a:lnTo>
                <a:lnTo>
                  <a:pt x="6095" y="9652"/>
                </a:lnTo>
                <a:lnTo>
                  <a:pt x="6095" y="17272"/>
                </a:lnTo>
                <a:lnTo>
                  <a:pt x="7619" y="20320"/>
                </a:lnTo>
                <a:lnTo>
                  <a:pt x="7619" y="23368"/>
                </a:lnTo>
                <a:lnTo>
                  <a:pt x="10667" y="24892"/>
                </a:lnTo>
                <a:lnTo>
                  <a:pt x="12191" y="26416"/>
                </a:lnTo>
                <a:lnTo>
                  <a:pt x="13716" y="26416"/>
                </a:lnTo>
                <a:lnTo>
                  <a:pt x="13716" y="34036"/>
                </a:lnTo>
                <a:close/>
              </a:path>
            </a:pathLst>
          </a:custGeom>
          <a:solidFill>
            <a:srgbClr val="FFFFFF"/>
          </a:solidFill>
        </p:spPr>
        <p:txBody>
          <a:bodyPr wrap="square" lIns="0" tIns="0" rIns="0" bIns="0" rtlCol="0"/>
          <a:lstStyle/>
          <a:p/>
        </p:txBody>
      </p:sp>
      <p:sp>
        <p:nvSpPr>
          <p:cNvPr id="214" name="object 214"/>
          <p:cNvSpPr/>
          <p:nvPr/>
        </p:nvSpPr>
        <p:spPr>
          <a:xfrm>
            <a:off x="6057900" y="7211314"/>
            <a:ext cx="178307" cy="394969"/>
          </a:xfrm>
          <a:prstGeom prst="rect">
            <a:avLst/>
          </a:prstGeom>
          <a:blipFill>
            <a:blip r:embed="rId15" cstate="print"/>
            <a:stretch>
              <a:fillRect/>
            </a:stretch>
          </a:blipFill>
        </p:spPr>
        <p:txBody>
          <a:bodyPr wrap="square" lIns="0" tIns="0" rIns="0" bIns="0" rtlCol="0"/>
          <a:lstStyle/>
          <a:p/>
        </p:txBody>
      </p:sp>
      <p:sp>
        <p:nvSpPr>
          <p:cNvPr id="215" name="object 215"/>
          <p:cNvSpPr/>
          <p:nvPr/>
        </p:nvSpPr>
        <p:spPr>
          <a:xfrm>
            <a:off x="6057900" y="7208519"/>
            <a:ext cx="178435" cy="398145"/>
          </a:xfrm>
          <a:custGeom>
            <a:avLst/>
            <a:gdLst/>
            <a:ahLst/>
            <a:cxnLst/>
            <a:rect l="l" t="t" r="r" b="b"/>
            <a:pathLst>
              <a:path w="178435" h="398145">
                <a:moveTo>
                  <a:pt x="36576" y="344424"/>
                </a:moveTo>
                <a:lnTo>
                  <a:pt x="73151" y="335280"/>
                </a:lnTo>
                <a:lnTo>
                  <a:pt x="0" y="15240"/>
                </a:lnTo>
                <a:lnTo>
                  <a:pt x="70103" y="0"/>
                </a:lnTo>
                <a:lnTo>
                  <a:pt x="143255" y="320040"/>
                </a:lnTo>
                <a:lnTo>
                  <a:pt x="178307" y="310896"/>
                </a:lnTo>
                <a:lnTo>
                  <a:pt x="123444" y="397764"/>
                </a:lnTo>
                <a:lnTo>
                  <a:pt x="36576" y="344424"/>
                </a:lnTo>
                <a:close/>
              </a:path>
            </a:pathLst>
          </a:custGeom>
          <a:ln w="6096">
            <a:solidFill>
              <a:srgbClr val="BD4B48"/>
            </a:solidFill>
          </a:ln>
        </p:spPr>
        <p:txBody>
          <a:bodyPr wrap="square" lIns="0" tIns="0" rIns="0" bIns="0" rtlCol="0"/>
          <a:lstStyle/>
          <a:p/>
        </p:txBody>
      </p:sp>
      <p:sp>
        <p:nvSpPr>
          <p:cNvPr id="216" name="object 216"/>
          <p:cNvSpPr/>
          <p:nvPr/>
        </p:nvSpPr>
        <p:spPr>
          <a:xfrm>
            <a:off x="6080760" y="7290816"/>
            <a:ext cx="88391" cy="211835"/>
          </a:xfrm>
          <a:prstGeom prst="rect">
            <a:avLst/>
          </a:prstGeom>
          <a:blipFill>
            <a:blip r:embed="rId16" cstate="print"/>
            <a:stretch>
              <a:fillRect/>
            </a:stretch>
          </a:blipFill>
        </p:spPr>
        <p:txBody>
          <a:bodyPr wrap="square" lIns="0" tIns="0" rIns="0" bIns="0" rtlCol="0"/>
          <a:lstStyle/>
          <a:p/>
        </p:txBody>
      </p:sp>
      <p:sp>
        <p:nvSpPr>
          <p:cNvPr id="217" name="object 217"/>
          <p:cNvSpPr txBox="1"/>
          <p:nvPr/>
        </p:nvSpPr>
        <p:spPr>
          <a:xfrm>
            <a:off x="4489014" y="8034211"/>
            <a:ext cx="720090" cy="265430"/>
          </a:xfrm>
          <a:prstGeom prst="rect">
            <a:avLst/>
          </a:prstGeom>
        </p:spPr>
        <p:txBody>
          <a:bodyPr wrap="square" lIns="0" tIns="20955" rIns="0" bIns="0" rtlCol="0" vert="horz">
            <a:spAutoFit/>
          </a:bodyPr>
          <a:lstStyle/>
          <a:p>
            <a:pPr marL="210820" marR="30480" indent="-186055">
              <a:lnSpc>
                <a:spcPts val="919"/>
              </a:lnSpc>
              <a:spcBef>
                <a:spcPts val="165"/>
              </a:spcBef>
            </a:pPr>
            <a:r>
              <a:rPr dirty="0" sz="800" spc="-240">
                <a:latin typeface="Cambria"/>
                <a:cs typeface="Cambria"/>
              </a:rPr>
              <a:t>W</a:t>
            </a:r>
            <a:r>
              <a:rPr dirty="0" baseline="-10101" sz="825" spc="-359">
                <a:latin typeface="Cambria"/>
                <a:cs typeface="Cambria"/>
              </a:rPr>
              <a:t>g</a:t>
            </a:r>
            <a:r>
              <a:rPr dirty="0" sz="800" spc="-240">
                <a:latin typeface="Cambria"/>
                <a:cs typeface="Cambria"/>
              </a:rPr>
              <a:t>sin(</a:t>
            </a:r>
            <a:r>
              <a:rPr dirty="0" sz="800" spc="-240" i="1">
                <a:latin typeface="Georgia"/>
                <a:cs typeface="Georgia"/>
              </a:rPr>
              <a:t>q</a:t>
            </a:r>
            <a:r>
              <a:rPr dirty="0" sz="800" spc="-240">
                <a:latin typeface="Cambria"/>
                <a:cs typeface="Cambria"/>
              </a:rPr>
              <a:t>)=W</a:t>
            </a:r>
            <a:r>
              <a:rPr dirty="0" baseline="-10101" sz="825" spc="-359">
                <a:latin typeface="Cambria"/>
                <a:cs typeface="Cambria"/>
              </a:rPr>
              <a:t>g</a:t>
            </a:r>
            <a:r>
              <a:rPr dirty="0" sz="800" spc="-240" i="1">
                <a:latin typeface="Georgia"/>
                <a:cs typeface="Georgia"/>
              </a:rPr>
              <a:t>q</a:t>
            </a:r>
            <a:r>
              <a:rPr dirty="0" sz="800" spc="-25" i="1">
                <a:latin typeface="Georgia"/>
                <a:cs typeface="Georgia"/>
              </a:rPr>
              <a:t> </a:t>
            </a:r>
            <a:r>
              <a:rPr dirty="0" sz="800" spc="-204">
                <a:latin typeface="Cambria"/>
                <a:cs typeface="Cambria"/>
              </a:rPr>
              <a:t>z</a:t>
            </a:r>
            <a:r>
              <a:rPr dirty="0" baseline="-10101" sz="825" spc="-307">
                <a:latin typeface="Cambria"/>
                <a:cs typeface="Cambria"/>
              </a:rPr>
              <a:t>o</a:t>
            </a:r>
            <a:r>
              <a:rPr dirty="0" sz="800" spc="-204" i="1">
                <a:latin typeface="Georgia"/>
                <a:cs typeface="Georgia"/>
              </a:rPr>
              <a:t>q</a:t>
            </a:r>
            <a:r>
              <a:rPr dirty="0" sz="800" spc="-204">
                <a:latin typeface="Cambria"/>
                <a:cs typeface="Cambria"/>
              </a:rPr>
              <a:t>=z</a:t>
            </a:r>
            <a:endParaRPr sz="800">
              <a:latin typeface="Cambria"/>
              <a:cs typeface="Cambria"/>
            </a:endParaRPr>
          </a:p>
        </p:txBody>
      </p:sp>
      <p:sp>
        <p:nvSpPr>
          <p:cNvPr id="218" name="object 218"/>
          <p:cNvSpPr/>
          <p:nvPr/>
        </p:nvSpPr>
        <p:spPr>
          <a:xfrm>
            <a:off x="4612290" y="7235952"/>
            <a:ext cx="205930" cy="202025"/>
          </a:xfrm>
          <a:prstGeom prst="rect">
            <a:avLst/>
          </a:prstGeom>
          <a:blipFill>
            <a:blip r:embed="rId17" cstate="print"/>
            <a:stretch>
              <a:fillRect/>
            </a:stretch>
          </a:blipFill>
        </p:spPr>
        <p:txBody>
          <a:bodyPr wrap="square" lIns="0" tIns="0" rIns="0" bIns="0" rtlCol="0"/>
          <a:lstStyle/>
          <a:p/>
        </p:txBody>
      </p:sp>
      <p:sp>
        <p:nvSpPr>
          <p:cNvPr id="219" name="object 219"/>
          <p:cNvSpPr txBox="1"/>
          <p:nvPr/>
        </p:nvSpPr>
        <p:spPr>
          <a:xfrm>
            <a:off x="4841784" y="7257922"/>
            <a:ext cx="63500" cy="141605"/>
          </a:xfrm>
          <a:prstGeom prst="rect">
            <a:avLst/>
          </a:prstGeom>
        </p:spPr>
        <p:txBody>
          <a:bodyPr wrap="square" lIns="0" tIns="13335" rIns="0" bIns="0" rtlCol="0" vert="horz">
            <a:spAutoFit/>
          </a:bodyPr>
          <a:lstStyle/>
          <a:p>
            <a:pPr>
              <a:lnSpc>
                <a:spcPct val="100000"/>
              </a:lnSpc>
              <a:spcBef>
                <a:spcPts val="105"/>
              </a:spcBef>
            </a:pPr>
            <a:r>
              <a:rPr dirty="0" sz="750" spc="-25" i="1">
                <a:latin typeface="Georgia"/>
                <a:cs typeface="Georgia"/>
              </a:rPr>
              <a:t>q</a:t>
            </a:r>
            <a:endParaRPr sz="750">
              <a:latin typeface="Georgia"/>
              <a:cs typeface="Georgia"/>
            </a:endParaRPr>
          </a:p>
        </p:txBody>
      </p:sp>
      <p:sp>
        <p:nvSpPr>
          <p:cNvPr id="220" name="object 220"/>
          <p:cNvSpPr/>
          <p:nvPr/>
        </p:nvSpPr>
        <p:spPr>
          <a:xfrm>
            <a:off x="4721352" y="7479792"/>
            <a:ext cx="12700" cy="506095"/>
          </a:xfrm>
          <a:custGeom>
            <a:avLst/>
            <a:gdLst/>
            <a:ahLst/>
            <a:cxnLst/>
            <a:rect l="l" t="t" r="r" b="b"/>
            <a:pathLst>
              <a:path w="12700" h="506095">
                <a:moveTo>
                  <a:pt x="0" y="0"/>
                </a:moveTo>
                <a:lnTo>
                  <a:pt x="12191" y="505967"/>
                </a:lnTo>
              </a:path>
            </a:pathLst>
          </a:custGeom>
          <a:ln w="6096">
            <a:solidFill>
              <a:srgbClr val="000000"/>
            </a:solidFill>
          </a:ln>
        </p:spPr>
        <p:txBody>
          <a:bodyPr wrap="square" lIns="0" tIns="0" rIns="0" bIns="0" rtlCol="0"/>
          <a:lstStyle/>
          <a:p/>
        </p:txBody>
      </p:sp>
      <p:sp>
        <p:nvSpPr>
          <p:cNvPr id="221" name="object 221"/>
          <p:cNvSpPr/>
          <p:nvPr/>
        </p:nvSpPr>
        <p:spPr>
          <a:xfrm>
            <a:off x="4707635" y="7978140"/>
            <a:ext cx="52069" cy="79375"/>
          </a:xfrm>
          <a:custGeom>
            <a:avLst/>
            <a:gdLst/>
            <a:ahLst/>
            <a:cxnLst/>
            <a:rect l="l" t="t" r="r" b="b"/>
            <a:pathLst>
              <a:path w="52070" h="79375">
                <a:moveTo>
                  <a:pt x="27432" y="79248"/>
                </a:moveTo>
                <a:lnTo>
                  <a:pt x="0" y="1524"/>
                </a:lnTo>
                <a:lnTo>
                  <a:pt x="51816" y="0"/>
                </a:lnTo>
                <a:lnTo>
                  <a:pt x="27432" y="79248"/>
                </a:lnTo>
                <a:close/>
              </a:path>
            </a:pathLst>
          </a:custGeom>
          <a:solidFill>
            <a:srgbClr val="000000"/>
          </a:solidFill>
        </p:spPr>
        <p:txBody>
          <a:bodyPr wrap="square" lIns="0" tIns="0" rIns="0" bIns="0" rtlCol="0"/>
          <a:lstStyle/>
          <a:p/>
        </p:txBody>
      </p:sp>
      <p:sp>
        <p:nvSpPr>
          <p:cNvPr id="222" name="object 222"/>
          <p:cNvSpPr/>
          <p:nvPr/>
        </p:nvSpPr>
        <p:spPr>
          <a:xfrm>
            <a:off x="4721352" y="7479792"/>
            <a:ext cx="99060" cy="487680"/>
          </a:xfrm>
          <a:custGeom>
            <a:avLst/>
            <a:gdLst/>
            <a:ahLst/>
            <a:cxnLst/>
            <a:rect l="l" t="t" r="r" b="b"/>
            <a:pathLst>
              <a:path w="99060" h="487679">
                <a:moveTo>
                  <a:pt x="0" y="0"/>
                </a:moveTo>
                <a:lnTo>
                  <a:pt x="99059" y="487679"/>
                </a:lnTo>
              </a:path>
            </a:pathLst>
          </a:custGeom>
          <a:ln w="6096">
            <a:solidFill>
              <a:srgbClr val="000000"/>
            </a:solidFill>
          </a:ln>
        </p:spPr>
        <p:txBody>
          <a:bodyPr wrap="square" lIns="0" tIns="0" rIns="0" bIns="0" rtlCol="0"/>
          <a:lstStyle/>
          <a:p/>
        </p:txBody>
      </p:sp>
      <p:sp>
        <p:nvSpPr>
          <p:cNvPr id="223" name="object 223"/>
          <p:cNvSpPr/>
          <p:nvPr/>
        </p:nvSpPr>
        <p:spPr>
          <a:xfrm>
            <a:off x="4735067" y="7955280"/>
            <a:ext cx="109728" cy="112775"/>
          </a:xfrm>
          <a:prstGeom prst="rect">
            <a:avLst/>
          </a:prstGeom>
          <a:blipFill>
            <a:blip r:embed="rId18" cstate="print"/>
            <a:stretch>
              <a:fillRect/>
            </a:stretch>
          </a:blipFill>
        </p:spPr>
        <p:txBody>
          <a:bodyPr wrap="square" lIns="0" tIns="0" rIns="0" bIns="0" rtlCol="0"/>
          <a:lstStyle/>
          <a:p/>
        </p:txBody>
      </p:sp>
      <p:sp>
        <p:nvSpPr>
          <p:cNvPr id="224" name="object 224"/>
          <p:cNvSpPr txBox="1"/>
          <p:nvPr/>
        </p:nvSpPr>
        <p:spPr>
          <a:xfrm>
            <a:off x="4556043" y="7662373"/>
            <a:ext cx="927735" cy="147955"/>
          </a:xfrm>
          <a:prstGeom prst="rect">
            <a:avLst/>
          </a:prstGeom>
        </p:spPr>
        <p:txBody>
          <a:bodyPr wrap="square" lIns="0" tIns="12700" rIns="0" bIns="0" rtlCol="0" vert="horz">
            <a:spAutoFit/>
          </a:bodyPr>
          <a:lstStyle/>
          <a:p>
            <a:pPr marL="25400">
              <a:lnSpc>
                <a:spcPct val="100000"/>
              </a:lnSpc>
              <a:spcBef>
                <a:spcPts val="100"/>
              </a:spcBef>
            </a:pPr>
            <a:r>
              <a:rPr dirty="0" baseline="6944" sz="1200" spc="-217">
                <a:latin typeface="Cambria"/>
                <a:cs typeface="Cambria"/>
              </a:rPr>
              <a:t>W</a:t>
            </a:r>
            <a:r>
              <a:rPr dirty="0" sz="550" spc="-145">
                <a:latin typeface="Cambria"/>
                <a:cs typeface="Cambria"/>
              </a:rPr>
              <a:t>g</a:t>
            </a:r>
            <a:r>
              <a:rPr dirty="0" sz="550" spc="740">
                <a:latin typeface="Cambria"/>
                <a:cs typeface="Cambria"/>
              </a:rPr>
              <a:t> </a:t>
            </a:r>
            <a:r>
              <a:rPr dirty="0" sz="800" spc="-245">
                <a:latin typeface="Cambria"/>
                <a:cs typeface="Cambria"/>
              </a:rPr>
              <a:t>W</a:t>
            </a:r>
            <a:r>
              <a:rPr dirty="0" baseline="-10101" sz="825" spc="-367">
                <a:latin typeface="Cambria"/>
                <a:cs typeface="Cambria"/>
              </a:rPr>
              <a:t>g</a:t>
            </a:r>
            <a:r>
              <a:rPr dirty="0" sz="800" spc="-245">
                <a:latin typeface="Cambria"/>
                <a:cs typeface="Cambria"/>
              </a:rPr>
              <a:t>cos(</a:t>
            </a:r>
            <a:r>
              <a:rPr dirty="0" sz="800" spc="-245" i="1">
                <a:latin typeface="Georgia"/>
                <a:cs typeface="Georgia"/>
              </a:rPr>
              <a:t>q</a:t>
            </a:r>
            <a:r>
              <a:rPr dirty="0" sz="800" spc="-245">
                <a:latin typeface="Cambria"/>
                <a:cs typeface="Cambria"/>
              </a:rPr>
              <a:t>)=W</a:t>
            </a:r>
            <a:r>
              <a:rPr dirty="0" baseline="-10101" sz="825" spc="-367">
                <a:latin typeface="Cambria"/>
                <a:cs typeface="Cambria"/>
              </a:rPr>
              <a:t>g</a:t>
            </a:r>
            <a:endParaRPr baseline="-10101" sz="825">
              <a:latin typeface="Cambria"/>
              <a:cs typeface="Cambria"/>
            </a:endParaRPr>
          </a:p>
        </p:txBody>
      </p:sp>
      <p:sp>
        <p:nvSpPr>
          <p:cNvPr id="225" name="object 225"/>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226" name="object 226"/>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75</a:t>
            </a:r>
            <a:endParaRPr sz="1050">
              <a:latin typeface="Calibri"/>
              <a:cs typeface="Calibri"/>
            </a:endParaRPr>
          </a:p>
        </p:txBody>
      </p:sp>
      <p:sp>
        <p:nvSpPr>
          <p:cNvPr id="228" name="object 228"/>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227" name="object 227"/>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76</a:t>
            </a:r>
            <a:endParaRPr sz="105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34158" y="4473999"/>
            <a:ext cx="4835525" cy="177800"/>
          </a:xfrm>
          <a:prstGeom prst="rect">
            <a:avLst/>
          </a:prstGeom>
        </p:spPr>
        <p:txBody>
          <a:bodyPr wrap="square" lIns="0" tIns="12065" rIns="0" bIns="0" rtlCol="0" vert="horz">
            <a:spAutoFit/>
          </a:bodyPr>
          <a:lstStyle/>
          <a:p>
            <a:pPr marL="12700">
              <a:lnSpc>
                <a:spcPct val="100000"/>
              </a:lnSpc>
              <a:spcBef>
                <a:spcPts val="95"/>
              </a:spcBef>
              <a:tabLst>
                <a:tab pos="13341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p:nvPr/>
        </p:nvSpPr>
        <p:spPr>
          <a:xfrm>
            <a:off x="1003805" y="1878581"/>
            <a:ext cx="2363470" cy="199390"/>
          </a:xfrm>
          <a:prstGeom prst="rect">
            <a:avLst/>
          </a:prstGeom>
        </p:spPr>
        <p:txBody>
          <a:bodyPr wrap="square" lIns="0" tIns="11430" rIns="0" bIns="0" rtlCol="0" vert="horz">
            <a:spAutoFit/>
          </a:bodyPr>
          <a:lstStyle/>
          <a:p>
            <a:pPr marL="257175" indent="-245110">
              <a:lnSpc>
                <a:spcPct val="100000"/>
              </a:lnSpc>
              <a:spcBef>
                <a:spcPts val="90"/>
              </a:spcBef>
              <a:buChar char="•"/>
              <a:tabLst>
                <a:tab pos="257175" algn="l"/>
                <a:tab pos="257810" algn="l"/>
              </a:tabLst>
            </a:pPr>
            <a:r>
              <a:rPr dirty="0" sz="1150" spc="-10">
                <a:latin typeface="Arial"/>
                <a:cs typeface="Arial"/>
              </a:rPr>
              <a:t>Stress due to PS and </a:t>
            </a:r>
            <a:r>
              <a:rPr dirty="0" sz="1150" spc="-5">
                <a:latin typeface="Arial"/>
                <a:cs typeface="Arial"/>
              </a:rPr>
              <a:t>self</a:t>
            </a:r>
            <a:r>
              <a:rPr dirty="0" sz="1150" spc="-25">
                <a:latin typeface="Arial"/>
                <a:cs typeface="Arial"/>
              </a:rPr>
              <a:t> </a:t>
            </a:r>
            <a:r>
              <a:rPr dirty="0" sz="1150" spc="-10">
                <a:latin typeface="Arial"/>
                <a:cs typeface="Arial"/>
              </a:rPr>
              <a:t>weight</a:t>
            </a:r>
            <a:endParaRPr sz="1150">
              <a:latin typeface="Arial"/>
              <a:cs typeface="Arial"/>
            </a:endParaRPr>
          </a:p>
        </p:txBody>
      </p:sp>
      <p:sp>
        <p:nvSpPr>
          <p:cNvPr id="6" name="object 6"/>
          <p:cNvSpPr txBox="1"/>
          <p:nvPr/>
        </p:nvSpPr>
        <p:spPr>
          <a:xfrm>
            <a:off x="1329987" y="2134575"/>
            <a:ext cx="106045" cy="199390"/>
          </a:xfrm>
          <a:prstGeom prst="rect">
            <a:avLst/>
          </a:prstGeom>
        </p:spPr>
        <p:txBody>
          <a:bodyPr wrap="square" lIns="0" tIns="11430" rIns="0" bIns="0" rtlCol="0" vert="horz">
            <a:spAutoFit/>
          </a:bodyPr>
          <a:lstStyle/>
          <a:p>
            <a:pPr marL="12700">
              <a:lnSpc>
                <a:spcPct val="100000"/>
              </a:lnSpc>
              <a:spcBef>
                <a:spcPts val="90"/>
              </a:spcBef>
            </a:pPr>
            <a:r>
              <a:rPr dirty="0" sz="1150" spc="-10">
                <a:latin typeface="Arial"/>
                <a:cs typeface="Arial"/>
              </a:rPr>
              <a:t>–</a:t>
            </a:r>
            <a:endParaRPr sz="1150">
              <a:latin typeface="Arial"/>
              <a:cs typeface="Arial"/>
            </a:endParaRPr>
          </a:p>
        </p:txBody>
      </p:sp>
      <p:sp>
        <p:nvSpPr>
          <p:cNvPr id="7" name="object 7"/>
          <p:cNvSpPr/>
          <p:nvPr/>
        </p:nvSpPr>
        <p:spPr>
          <a:xfrm>
            <a:off x="1818132" y="2246376"/>
            <a:ext cx="71755" cy="9525"/>
          </a:xfrm>
          <a:custGeom>
            <a:avLst/>
            <a:gdLst/>
            <a:ahLst/>
            <a:cxnLst/>
            <a:rect l="l" t="t" r="r" b="b"/>
            <a:pathLst>
              <a:path w="71755" h="9525">
                <a:moveTo>
                  <a:pt x="0" y="0"/>
                </a:moveTo>
                <a:lnTo>
                  <a:pt x="71627" y="0"/>
                </a:lnTo>
                <a:lnTo>
                  <a:pt x="71627" y="9144"/>
                </a:lnTo>
                <a:lnTo>
                  <a:pt x="0" y="9144"/>
                </a:lnTo>
                <a:lnTo>
                  <a:pt x="0" y="0"/>
                </a:lnTo>
                <a:close/>
              </a:path>
            </a:pathLst>
          </a:custGeom>
          <a:solidFill>
            <a:srgbClr val="000000"/>
          </a:solidFill>
        </p:spPr>
        <p:txBody>
          <a:bodyPr wrap="square" lIns="0" tIns="0" rIns="0" bIns="0" rtlCol="0"/>
          <a:lstStyle/>
          <a:p/>
        </p:txBody>
      </p:sp>
      <p:sp>
        <p:nvSpPr>
          <p:cNvPr id="8" name="object 8"/>
          <p:cNvSpPr/>
          <p:nvPr/>
        </p:nvSpPr>
        <p:spPr>
          <a:xfrm>
            <a:off x="2061972" y="2250948"/>
            <a:ext cx="129539" cy="0"/>
          </a:xfrm>
          <a:custGeom>
            <a:avLst/>
            <a:gdLst/>
            <a:ahLst/>
            <a:cxnLst/>
            <a:rect l="l" t="t" r="r" b="b"/>
            <a:pathLst>
              <a:path w="129539" h="0">
                <a:moveTo>
                  <a:pt x="0" y="0"/>
                </a:moveTo>
                <a:lnTo>
                  <a:pt x="129540" y="0"/>
                </a:lnTo>
              </a:path>
            </a:pathLst>
          </a:custGeom>
          <a:ln w="9144">
            <a:solidFill>
              <a:srgbClr val="000000"/>
            </a:solidFill>
          </a:ln>
        </p:spPr>
        <p:txBody>
          <a:bodyPr wrap="square" lIns="0" tIns="0" rIns="0" bIns="0" rtlCol="0"/>
          <a:lstStyle/>
          <a:p/>
        </p:txBody>
      </p:sp>
      <p:sp>
        <p:nvSpPr>
          <p:cNvPr id="9" name="object 9"/>
          <p:cNvSpPr txBox="1"/>
          <p:nvPr/>
        </p:nvSpPr>
        <p:spPr>
          <a:xfrm>
            <a:off x="1508750" y="2049250"/>
            <a:ext cx="987425" cy="199390"/>
          </a:xfrm>
          <a:prstGeom prst="rect">
            <a:avLst/>
          </a:prstGeom>
        </p:spPr>
        <p:txBody>
          <a:bodyPr wrap="square" lIns="0" tIns="11430" rIns="0" bIns="0" rtlCol="0" vert="horz">
            <a:spAutoFit/>
          </a:bodyPr>
          <a:lstStyle/>
          <a:p>
            <a:pPr marL="38100">
              <a:lnSpc>
                <a:spcPct val="100000"/>
              </a:lnSpc>
              <a:spcBef>
                <a:spcPts val="90"/>
              </a:spcBef>
            </a:pPr>
            <a:r>
              <a:rPr dirty="0" baseline="-31400" sz="1725" spc="-15">
                <a:latin typeface="Cambria"/>
                <a:cs typeface="Cambria"/>
              </a:rPr>
              <a:t>𝑓</a:t>
            </a:r>
            <a:r>
              <a:rPr dirty="0" baseline="-31400" sz="1725" spc="104">
                <a:latin typeface="Cambria"/>
                <a:cs typeface="Cambria"/>
              </a:rPr>
              <a:t> </a:t>
            </a:r>
            <a:r>
              <a:rPr dirty="0" baseline="-31400" sz="1725" spc="315">
                <a:latin typeface="Cambria"/>
                <a:cs typeface="Cambria"/>
              </a:rPr>
              <a:t>=</a:t>
            </a:r>
            <a:r>
              <a:rPr dirty="0" baseline="-31400" sz="1725" spc="82">
                <a:latin typeface="Cambria"/>
                <a:cs typeface="Cambria"/>
              </a:rPr>
              <a:t> </a:t>
            </a:r>
            <a:r>
              <a:rPr dirty="0" sz="800" spc="80">
                <a:latin typeface="Cambria"/>
                <a:cs typeface="Cambria"/>
              </a:rPr>
              <a:t>P</a:t>
            </a:r>
            <a:r>
              <a:rPr dirty="0" sz="800" spc="95">
                <a:latin typeface="Cambria"/>
                <a:cs typeface="Cambria"/>
              </a:rPr>
              <a:t> </a:t>
            </a:r>
            <a:r>
              <a:rPr dirty="0" baseline="-31400" sz="1725" spc="315">
                <a:latin typeface="Cambria"/>
                <a:cs typeface="Cambria"/>
              </a:rPr>
              <a:t>+</a:t>
            </a:r>
            <a:r>
              <a:rPr dirty="0" baseline="-31400" sz="1725" spc="-22">
                <a:latin typeface="Cambria"/>
                <a:cs typeface="Cambria"/>
              </a:rPr>
              <a:t> </a:t>
            </a:r>
            <a:r>
              <a:rPr dirty="0" sz="800" spc="70">
                <a:latin typeface="Cambria"/>
                <a:cs typeface="Cambria"/>
              </a:rPr>
              <a:t>Pe</a:t>
            </a:r>
            <a:r>
              <a:rPr dirty="0" sz="800" spc="95">
                <a:latin typeface="Cambria"/>
                <a:cs typeface="Cambria"/>
              </a:rPr>
              <a:t> </a:t>
            </a:r>
            <a:r>
              <a:rPr dirty="0" baseline="-31400" sz="1725" spc="315">
                <a:latin typeface="Cambria"/>
                <a:cs typeface="Cambria"/>
              </a:rPr>
              <a:t>+</a:t>
            </a:r>
            <a:r>
              <a:rPr dirty="0" baseline="-31400" sz="1725" spc="-22">
                <a:latin typeface="Cambria"/>
                <a:cs typeface="Cambria"/>
              </a:rPr>
              <a:t> </a:t>
            </a:r>
            <a:r>
              <a:rPr dirty="0" sz="800" spc="75">
                <a:latin typeface="Cambria"/>
                <a:cs typeface="Cambria"/>
              </a:rPr>
              <a:t>M</a:t>
            </a:r>
            <a:endParaRPr sz="800">
              <a:latin typeface="Cambria"/>
              <a:cs typeface="Cambria"/>
            </a:endParaRPr>
          </a:p>
        </p:txBody>
      </p:sp>
      <p:sp>
        <p:nvSpPr>
          <p:cNvPr id="10" name="object 10"/>
          <p:cNvSpPr txBox="1"/>
          <p:nvPr/>
        </p:nvSpPr>
        <p:spPr>
          <a:xfrm>
            <a:off x="1806918" y="2247387"/>
            <a:ext cx="646430" cy="151765"/>
          </a:xfrm>
          <a:prstGeom prst="rect">
            <a:avLst/>
          </a:prstGeom>
        </p:spPr>
        <p:txBody>
          <a:bodyPr wrap="square" lIns="0" tIns="15875" rIns="0" bIns="0" rtlCol="0" vert="horz">
            <a:spAutoFit/>
          </a:bodyPr>
          <a:lstStyle/>
          <a:p>
            <a:pPr marL="12700">
              <a:lnSpc>
                <a:spcPct val="100000"/>
              </a:lnSpc>
              <a:spcBef>
                <a:spcPts val="125"/>
              </a:spcBef>
              <a:tabLst>
                <a:tab pos="289560" algn="l"/>
                <a:tab pos="574675" algn="l"/>
              </a:tabLst>
            </a:pPr>
            <a:r>
              <a:rPr dirty="0" sz="800" spc="45">
                <a:latin typeface="Cambria"/>
                <a:cs typeface="Cambria"/>
              </a:rPr>
              <a:t>A</a:t>
            </a:r>
            <a:r>
              <a:rPr dirty="0" sz="800" spc="45">
                <a:latin typeface="Cambria"/>
                <a:cs typeface="Cambria"/>
              </a:rPr>
              <a:t>	</a:t>
            </a:r>
            <a:r>
              <a:rPr dirty="0" sz="800" spc="110">
                <a:latin typeface="Cambria"/>
                <a:cs typeface="Cambria"/>
              </a:rPr>
              <a:t>s</a:t>
            </a:r>
            <a:r>
              <a:rPr dirty="0" sz="800" spc="110">
                <a:latin typeface="Cambria"/>
                <a:cs typeface="Cambria"/>
              </a:rPr>
              <a:t>	</a:t>
            </a:r>
            <a:r>
              <a:rPr dirty="0" sz="800" spc="110">
                <a:latin typeface="Cambria"/>
                <a:cs typeface="Cambria"/>
              </a:rPr>
              <a:t>s</a:t>
            </a:r>
            <a:endParaRPr sz="800">
              <a:latin typeface="Cambria"/>
              <a:cs typeface="Cambria"/>
            </a:endParaRPr>
          </a:p>
        </p:txBody>
      </p:sp>
      <p:sp>
        <p:nvSpPr>
          <p:cNvPr id="11" name="object 11"/>
          <p:cNvSpPr/>
          <p:nvPr/>
        </p:nvSpPr>
        <p:spPr>
          <a:xfrm>
            <a:off x="2363724" y="2250948"/>
            <a:ext cx="96520" cy="0"/>
          </a:xfrm>
          <a:custGeom>
            <a:avLst/>
            <a:gdLst/>
            <a:ahLst/>
            <a:cxnLst/>
            <a:rect l="l" t="t" r="r" b="b"/>
            <a:pathLst>
              <a:path w="96519" h="0">
                <a:moveTo>
                  <a:pt x="0" y="0"/>
                </a:moveTo>
                <a:lnTo>
                  <a:pt x="96011" y="0"/>
                </a:lnTo>
              </a:path>
            </a:pathLst>
          </a:custGeom>
          <a:ln w="9144">
            <a:solidFill>
              <a:srgbClr val="000000"/>
            </a:solidFill>
          </a:ln>
        </p:spPr>
        <p:txBody>
          <a:bodyPr wrap="square" lIns="0" tIns="0" rIns="0" bIns="0" rtlCol="0"/>
          <a:lstStyle/>
          <a:p/>
        </p:txBody>
      </p:sp>
      <p:sp>
        <p:nvSpPr>
          <p:cNvPr id="12" name="object 12"/>
          <p:cNvSpPr txBox="1"/>
          <p:nvPr/>
        </p:nvSpPr>
        <p:spPr>
          <a:xfrm>
            <a:off x="1003805" y="2384559"/>
            <a:ext cx="2367915" cy="199390"/>
          </a:xfrm>
          <a:prstGeom prst="rect">
            <a:avLst/>
          </a:prstGeom>
        </p:spPr>
        <p:txBody>
          <a:bodyPr wrap="square" lIns="0" tIns="11430" rIns="0" bIns="0" rtlCol="0" vert="horz">
            <a:spAutoFit/>
          </a:bodyPr>
          <a:lstStyle/>
          <a:p>
            <a:pPr marL="257175" indent="-245110">
              <a:lnSpc>
                <a:spcPct val="100000"/>
              </a:lnSpc>
              <a:spcBef>
                <a:spcPts val="90"/>
              </a:spcBef>
              <a:buChar char="•"/>
              <a:tabLst>
                <a:tab pos="257175" algn="l"/>
                <a:tab pos="257810" algn="l"/>
              </a:tabLst>
            </a:pPr>
            <a:r>
              <a:rPr dirty="0" sz="1150" spc="-10">
                <a:latin typeface="Arial"/>
                <a:cs typeface="Arial"/>
              </a:rPr>
              <a:t>Stress due to </a:t>
            </a:r>
            <a:r>
              <a:rPr dirty="0" sz="1150" spc="-5">
                <a:latin typeface="Arial"/>
                <a:cs typeface="Arial"/>
              </a:rPr>
              <a:t>self </a:t>
            </a:r>
            <a:r>
              <a:rPr dirty="0" sz="1150" spc="-15">
                <a:latin typeface="Arial"/>
                <a:cs typeface="Arial"/>
              </a:rPr>
              <a:t>weight </a:t>
            </a:r>
            <a:r>
              <a:rPr dirty="0" sz="1150" spc="-5">
                <a:latin typeface="Arial"/>
                <a:cs typeface="Arial"/>
              </a:rPr>
              <a:t>from</a:t>
            </a:r>
            <a:r>
              <a:rPr dirty="0" sz="1150" spc="25">
                <a:latin typeface="Arial"/>
                <a:cs typeface="Arial"/>
              </a:rPr>
              <a:t> </a:t>
            </a:r>
            <a:r>
              <a:rPr dirty="0" sz="1150" spc="-5">
                <a:latin typeface="Arial"/>
                <a:cs typeface="Arial"/>
              </a:rPr>
              <a:t>tilt</a:t>
            </a:r>
            <a:endParaRPr sz="1150">
              <a:latin typeface="Arial"/>
              <a:cs typeface="Arial"/>
            </a:endParaRPr>
          </a:p>
        </p:txBody>
      </p:sp>
      <p:sp>
        <p:nvSpPr>
          <p:cNvPr id="13" name="object 13"/>
          <p:cNvSpPr txBox="1"/>
          <p:nvPr/>
        </p:nvSpPr>
        <p:spPr>
          <a:xfrm>
            <a:off x="1304587" y="2661902"/>
            <a:ext cx="579120" cy="199390"/>
          </a:xfrm>
          <a:prstGeom prst="rect">
            <a:avLst/>
          </a:prstGeom>
        </p:spPr>
        <p:txBody>
          <a:bodyPr wrap="square" lIns="0" tIns="11430" rIns="0" bIns="0" rtlCol="0" vert="horz">
            <a:spAutoFit/>
          </a:bodyPr>
          <a:lstStyle/>
          <a:p>
            <a:pPr marL="38100">
              <a:lnSpc>
                <a:spcPct val="100000"/>
              </a:lnSpc>
              <a:spcBef>
                <a:spcPts val="90"/>
              </a:spcBef>
            </a:pPr>
            <a:r>
              <a:rPr dirty="0" sz="1150" spc="-10">
                <a:latin typeface="Arial"/>
                <a:cs typeface="Arial"/>
              </a:rPr>
              <a:t>– </a:t>
            </a:r>
            <a:r>
              <a:rPr dirty="0" sz="1150" spc="-15">
                <a:latin typeface="Cambria"/>
                <a:cs typeface="Cambria"/>
              </a:rPr>
              <a:t>𝑓</a:t>
            </a:r>
            <a:r>
              <a:rPr dirty="0" baseline="-17361" sz="1200" spc="-22">
                <a:latin typeface="Cambria"/>
                <a:cs typeface="Cambria"/>
              </a:rPr>
              <a:t>tl</a:t>
            </a:r>
            <a:r>
              <a:rPr dirty="0" baseline="-17361" sz="1200" spc="75">
                <a:latin typeface="Cambria"/>
                <a:cs typeface="Cambria"/>
              </a:rPr>
              <a:t> </a:t>
            </a:r>
            <a:r>
              <a:rPr dirty="0" sz="1150" spc="210">
                <a:latin typeface="Cambria"/>
                <a:cs typeface="Cambria"/>
              </a:rPr>
              <a:t>=</a:t>
            </a:r>
            <a:endParaRPr sz="1150">
              <a:latin typeface="Cambria"/>
              <a:cs typeface="Cambria"/>
            </a:endParaRPr>
          </a:p>
        </p:txBody>
      </p:sp>
      <p:sp>
        <p:nvSpPr>
          <p:cNvPr id="14" name="object 14"/>
          <p:cNvSpPr txBox="1"/>
          <p:nvPr/>
        </p:nvSpPr>
        <p:spPr>
          <a:xfrm>
            <a:off x="1914142" y="2774681"/>
            <a:ext cx="292735" cy="151765"/>
          </a:xfrm>
          <a:prstGeom prst="rect">
            <a:avLst/>
          </a:prstGeom>
        </p:spPr>
        <p:txBody>
          <a:bodyPr wrap="square" lIns="0" tIns="15875" rIns="0" bIns="0" rtlCol="0" vert="horz">
            <a:spAutoFit/>
          </a:bodyPr>
          <a:lstStyle/>
          <a:p>
            <a:pPr marL="38100">
              <a:lnSpc>
                <a:spcPct val="100000"/>
              </a:lnSpc>
              <a:spcBef>
                <a:spcPts val="125"/>
              </a:spcBef>
            </a:pPr>
            <a:r>
              <a:rPr dirty="0" sz="800" spc="90">
                <a:latin typeface="Cambria"/>
                <a:cs typeface="Cambria"/>
              </a:rPr>
              <a:t>2l</a:t>
            </a:r>
            <a:r>
              <a:rPr dirty="0" baseline="-12820" sz="975" spc="135">
                <a:latin typeface="Cambria"/>
                <a:cs typeface="Cambria"/>
              </a:rPr>
              <a:t>yy</a:t>
            </a:r>
            <a:endParaRPr baseline="-12820" sz="975">
              <a:latin typeface="Cambria"/>
              <a:cs typeface="Cambria"/>
            </a:endParaRPr>
          </a:p>
        </p:txBody>
      </p:sp>
      <p:sp>
        <p:nvSpPr>
          <p:cNvPr id="15" name="object 15"/>
          <p:cNvSpPr/>
          <p:nvPr/>
        </p:nvSpPr>
        <p:spPr>
          <a:xfrm>
            <a:off x="1883664" y="2778252"/>
            <a:ext cx="356870" cy="0"/>
          </a:xfrm>
          <a:custGeom>
            <a:avLst/>
            <a:gdLst/>
            <a:ahLst/>
            <a:cxnLst/>
            <a:rect l="l" t="t" r="r" b="b"/>
            <a:pathLst>
              <a:path w="356869" h="0">
                <a:moveTo>
                  <a:pt x="0" y="0"/>
                </a:moveTo>
                <a:lnTo>
                  <a:pt x="356616" y="0"/>
                </a:lnTo>
              </a:path>
            </a:pathLst>
          </a:custGeom>
          <a:ln w="9143">
            <a:solidFill>
              <a:srgbClr val="000000"/>
            </a:solidFill>
          </a:ln>
        </p:spPr>
        <p:txBody>
          <a:bodyPr wrap="square" lIns="0" tIns="0" rIns="0" bIns="0" rtlCol="0"/>
          <a:lstStyle/>
          <a:p/>
        </p:txBody>
      </p:sp>
      <p:sp>
        <p:nvSpPr>
          <p:cNvPr id="16" name="object 16"/>
          <p:cNvSpPr txBox="1"/>
          <p:nvPr/>
        </p:nvSpPr>
        <p:spPr>
          <a:xfrm>
            <a:off x="2228130" y="2661902"/>
            <a:ext cx="815340" cy="199390"/>
          </a:xfrm>
          <a:prstGeom prst="rect">
            <a:avLst/>
          </a:prstGeom>
        </p:spPr>
        <p:txBody>
          <a:bodyPr wrap="square" lIns="0" tIns="11430" rIns="0" bIns="0" rtlCol="0" vert="horz">
            <a:spAutoFit/>
          </a:bodyPr>
          <a:lstStyle/>
          <a:p>
            <a:pPr marL="38100">
              <a:lnSpc>
                <a:spcPct val="100000"/>
              </a:lnSpc>
              <a:spcBef>
                <a:spcPts val="90"/>
              </a:spcBef>
            </a:pPr>
            <a:r>
              <a:rPr dirty="0" sz="1150" spc="30">
                <a:latin typeface="Cambria"/>
                <a:cs typeface="Cambria"/>
              </a:rPr>
              <a:t>𝜃</a:t>
            </a:r>
            <a:r>
              <a:rPr dirty="0" baseline="-17361" sz="1200" spc="44">
                <a:latin typeface="Cambria"/>
                <a:cs typeface="Cambria"/>
              </a:rPr>
              <a:t>eq</a:t>
            </a:r>
            <a:r>
              <a:rPr dirty="0" sz="1150" spc="30">
                <a:latin typeface="Cambria"/>
                <a:cs typeface="Cambria"/>
              </a:rPr>
              <a:t>, </a:t>
            </a:r>
            <a:r>
              <a:rPr dirty="0" sz="1150" spc="-15">
                <a:latin typeface="Cambria"/>
                <a:cs typeface="Cambria"/>
              </a:rPr>
              <a:t>𝑓</a:t>
            </a:r>
            <a:r>
              <a:rPr dirty="0" baseline="-17361" sz="1200" spc="-22">
                <a:latin typeface="Cambria"/>
                <a:cs typeface="Cambria"/>
              </a:rPr>
              <a:t>br </a:t>
            </a:r>
            <a:r>
              <a:rPr dirty="0" sz="1150" spc="210">
                <a:latin typeface="Cambria"/>
                <a:cs typeface="Cambria"/>
              </a:rPr>
              <a:t>=</a:t>
            </a:r>
            <a:r>
              <a:rPr dirty="0" sz="1150" spc="-25">
                <a:latin typeface="Cambria"/>
                <a:cs typeface="Cambria"/>
              </a:rPr>
              <a:t> </a:t>
            </a:r>
            <a:r>
              <a:rPr dirty="0" sz="1150" spc="210">
                <a:latin typeface="Cambria"/>
                <a:cs typeface="Cambria"/>
              </a:rPr>
              <a:t>−</a:t>
            </a:r>
            <a:endParaRPr sz="1150">
              <a:latin typeface="Cambria"/>
              <a:cs typeface="Cambria"/>
            </a:endParaRPr>
          </a:p>
        </p:txBody>
      </p:sp>
      <p:sp>
        <p:nvSpPr>
          <p:cNvPr id="17" name="object 17"/>
          <p:cNvSpPr txBox="1"/>
          <p:nvPr/>
        </p:nvSpPr>
        <p:spPr>
          <a:xfrm>
            <a:off x="1872486" y="2605489"/>
            <a:ext cx="1425575" cy="151765"/>
          </a:xfrm>
          <a:prstGeom prst="rect">
            <a:avLst/>
          </a:prstGeom>
        </p:spPr>
        <p:txBody>
          <a:bodyPr wrap="square" lIns="0" tIns="15875" rIns="0" bIns="0" rtlCol="0" vert="horz">
            <a:spAutoFit/>
          </a:bodyPr>
          <a:lstStyle/>
          <a:p>
            <a:pPr marL="12700">
              <a:lnSpc>
                <a:spcPct val="100000"/>
              </a:lnSpc>
              <a:spcBef>
                <a:spcPts val="125"/>
              </a:spcBef>
              <a:tabLst>
                <a:tab pos="1156970" algn="l"/>
              </a:tabLst>
            </a:pPr>
            <a:r>
              <a:rPr dirty="0" sz="800" spc="75">
                <a:latin typeface="Cambria"/>
                <a:cs typeface="Cambria"/>
              </a:rPr>
              <a:t>M</a:t>
            </a:r>
            <a:r>
              <a:rPr dirty="0" sz="800" spc="295">
                <a:latin typeface="Cambria"/>
                <a:cs typeface="Cambria"/>
              </a:rPr>
              <a:t> </a:t>
            </a:r>
            <a:r>
              <a:rPr dirty="0" sz="800" spc="70">
                <a:latin typeface="Cambria"/>
                <a:cs typeface="Cambria"/>
              </a:rPr>
              <a:t>W	</a:t>
            </a:r>
            <a:r>
              <a:rPr dirty="0" sz="800" spc="75">
                <a:latin typeface="Cambria"/>
                <a:cs typeface="Cambria"/>
              </a:rPr>
              <a:t>M</a:t>
            </a:r>
            <a:r>
              <a:rPr dirty="0" sz="800" spc="215">
                <a:latin typeface="Cambria"/>
                <a:cs typeface="Cambria"/>
              </a:rPr>
              <a:t> </a:t>
            </a:r>
            <a:r>
              <a:rPr dirty="0" sz="800" spc="70">
                <a:latin typeface="Cambria"/>
                <a:cs typeface="Cambria"/>
              </a:rPr>
              <a:t>W</a:t>
            </a:r>
            <a:endParaRPr sz="800">
              <a:latin typeface="Cambria"/>
              <a:cs typeface="Cambria"/>
            </a:endParaRPr>
          </a:p>
        </p:txBody>
      </p:sp>
      <p:sp>
        <p:nvSpPr>
          <p:cNvPr id="18" name="object 18"/>
          <p:cNvSpPr txBox="1"/>
          <p:nvPr/>
        </p:nvSpPr>
        <p:spPr>
          <a:xfrm>
            <a:off x="1959345" y="2646712"/>
            <a:ext cx="1450975" cy="130175"/>
          </a:xfrm>
          <a:prstGeom prst="rect">
            <a:avLst/>
          </a:prstGeom>
        </p:spPr>
        <p:txBody>
          <a:bodyPr wrap="square" lIns="0" tIns="17145" rIns="0" bIns="0" rtlCol="0" vert="horz">
            <a:spAutoFit/>
          </a:bodyPr>
          <a:lstStyle/>
          <a:p>
            <a:pPr marL="12700">
              <a:lnSpc>
                <a:spcPct val="100000"/>
              </a:lnSpc>
              <a:spcBef>
                <a:spcPts val="135"/>
              </a:spcBef>
              <a:tabLst>
                <a:tab pos="1156970" algn="l"/>
              </a:tabLst>
            </a:pPr>
            <a:r>
              <a:rPr dirty="0" sz="650" spc="150">
                <a:latin typeface="Cambria"/>
                <a:cs typeface="Cambria"/>
              </a:rPr>
              <a:t>g </a:t>
            </a:r>
            <a:r>
              <a:rPr dirty="0" sz="650" spc="420">
                <a:latin typeface="Cambria"/>
                <a:cs typeface="Cambria"/>
              </a:rPr>
              <a:t> </a:t>
            </a:r>
            <a:r>
              <a:rPr dirty="0" sz="650" spc="165">
                <a:latin typeface="Cambria"/>
                <a:cs typeface="Cambria"/>
              </a:rPr>
              <a:t>tf	</a:t>
            </a:r>
            <a:r>
              <a:rPr dirty="0" sz="650" spc="150">
                <a:latin typeface="Cambria"/>
                <a:cs typeface="Cambria"/>
              </a:rPr>
              <a:t>g</a:t>
            </a:r>
            <a:r>
              <a:rPr dirty="0" sz="650" spc="340">
                <a:latin typeface="Cambria"/>
                <a:cs typeface="Cambria"/>
              </a:rPr>
              <a:t> </a:t>
            </a:r>
            <a:r>
              <a:rPr dirty="0" sz="650" spc="160">
                <a:latin typeface="Cambria"/>
                <a:cs typeface="Cambria"/>
              </a:rPr>
              <a:t>bf</a:t>
            </a:r>
            <a:endParaRPr sz="650">
              <a:latin typeface="Cambria"/>
              <a:cs typeface="Cambria"/>
            </a:endParaRPr>
          </a:p>
        </p:txBody>
      </p:sp>
      <p:sp>
        <p:nvSpPr>
          <p:cNvPr id="19" name="object 19"/>
          <p:cNvSpPr txBox="1"/>
          <p:nvPr/>
        </p:nvSpPr>
        <p:spPr>
          <a:xfrm>
            <a:off x="3066275" y="2774681"/>
            <a:ext cx="292735" cy="151765"/>
          </a:xfrm>
          <a:prstGeom prst="rect">
            <a:avLst/>
          </a:prstGeom>
        </p:spPr>
        <p:txBody>
          <a:bodyPr wrap="square" lIns="0" tIns="15875" rIns="0" bIns="0" rtlCol="0" vert="horz">
            <a:spAutoFit/>
          </a:bodyPr>
          <a:lstStyle/>
          <a:p>
            <a:pPr marL="38100">
              <a:lnSpc>
                <a:spcPct val="100000"/>
              </a:lnSpc>
              <a:spcBef>
                <a:spcPts val="125"/>
              </a:spcBef>
            </a:pPr>
            <a:r>
              <a:rPr dirty="0" sz="800" spc="90">
                <a:latin typeface="Cambria"/>
                <a:cs typeface="Cambria"/>
              </a:rPr>
              <a:t>2l</a:t>
            </a:r>
            <a:r>
              <a:rPr dirty="0" baseline="-12820" sz="975" spc="135">
                <a:latin typeface="Cambria"/>
                <a:cs typeface="Cambria"/>
              </a:rPr>
              <a:t>yy</a:t>
            </a:r>
            <a:endParaRPr baseline="-12820" sz="975">
              <a:latin typeface="Cambria"/>
              <a:cs typeface="Cambria"/>
            </a:endParaRPr>
          </a:p>
        </p:txBody>
      </p:sp>
      <p:sp>
        <p:nvSpPr>
          <p:cNvPr id="20" name="object 20"/>
          <p:cNvSpPr/>
          <p:nvPr/>
        </p:nvSpPr>
        <p:spPr>
          <a:xfrm>
            <a:off x="3028188" y="2778252"/>
            <a:ext cx="372110" cy="0"/>
          </a:xfrm>
          <a:custGeom>
            <a:avLst/>
            <a:gdLst/>
            <a:ahLst/>
            <a:cxnLst/>
            <a:rect l="l" t="t" r="r" b="b"/>
            <a:pathLst>
              <a:path w="372110" h="0">
                <a:moveTo>
                  <a:pt x="0" y="0"/>
                </a:moveTo>
                <a:lnTo>
                  <a:pt x="371855" y="0"/>
                </a:lnTo>
              </a:path>
            </a:pathLst>
          </a:custGeom>
          <a:ln w="9143">
            <a:solidFill>
              <a:srgbClr val="000000"/>
            </a:solidFill>
          </a:ln>
        </p:spPr>
        <p:txBody>
          <a:bodyPr wrap="square" lIns="0" tIns="0" rIns="0" bIns="0" rtlCol="0"/>
          <a:lstStyle/>
          <a:p/>
        </p:txBody>
      </p:sp>
      <p:sp>
        <p:nvSpPr>
          <p:cNvPr id="21" name="object 21"/>
          <p:cNvSpPr txBox="1"/>
          <p:nvPr/>
        </p:nvSpPr>
        <p:spPr>
          <a:xfrm>
            <a:off x="3387862" y="2690845"/>
            <a:ext cx="268605" cy="199390"/>
          </a:xfrm>
          <a:prstGeom prst="rect">
            <a:avLst/>
          </a:prstGeom>
        </p:spPr>
        <p:txBody>
          <a:bodyPr wrap="square" lIns="0" tIns="11430" rIns="0" bIns="0" rtlCol="0" vert="horz">
            <a:spAutoFit/>
          </a:bodyPr>
          <a:lstStyle/>
          <a:p>
            <a:pPr marL="38100">
              <a:lnSpc>
                <a:spcPct val="100000"/>
              </a:lnSpc>
              <a:spcBef>
                <a:spcPts val="90"/>
              </a:spcBef>
            </a:pPr>
            <a:r>
              <a:rPr dirty="0" baseline="12077" sz="1725" spc="15">
                <a:latin typeface="Cambria"/>
                <a:cs typeface="Cambria"/>
              </a:rPr>
              <a:t>𝜃</a:t>
            </a:r>
            <a:r>
              <a:rPr dirty="0" sz="800" spc="10">
                <a:latin typeface="Cambria"/>
                <a:cs typeface="Cambria"/>
              </a:rPr>
              <a:t>eq</a:t>
            </a:r>
            <a:endParaRPr sz="800">
              <a:latin typeface="Cambria"/>
              <a:cs typeface="Cambria"/>
            </a:endParaRPr>
          </a:p>
        </p:txBody>
      </p:sp>
      <p:sp>
        <p:nvSpPr>
          <p:cNvPr id="22" name="object 22"/>
          <p:cNvSpPr txBox="1"/>
          <p:nvPr/>
        </p:nvSpPr>
        <p:spPr>
          <a:xfrm>
            <a:off x="6950462" y="4498371"/>
            <a:ext cx="145415" cy="155575"/>
          </a:xfrm>
          <a:prstGeom prst="rect">
            <a:avLst/>
          </a:prstGeom>
        </p:spPr>
        <p:txBody>
          <a:bodyPr wrap="square" lIns="0" tIns="12700" rIns="0" bIns="0" rtlCol="0" vert="horz">
            <a:spAutoFit/>
          </a:bodyPr>
          <a:lstStyle/>
          <a:p>
            <a:pPr marL="12700">
              <a:lnSpc>
                <a:spcPct val="100000"/>
              </a:lnSpc>
              <a:spcBef>
                <a:spcPts val="100"/>
              </a:spcBef>
            </a:pPr>
            <a:r>
              <a:rPr dirty="0" sz="850" spc="-10">
                <a:solidFill>
                  <a:srgbClr val="FFFFFF"/>
                </a:solidFill>
                <a:latin typeface="Arial"/>
                <a:cs typeface="Arial"/>
              </a:rPr>
              <a:t>7</a:t>
            </a:r>
            <a:r>
              <a:rPr dirty="0" sz="850">
                <a:solidFill>
                  <a:srgbClr val="FFFFFF"/>
                </a:solidFill>
                <a:latin typeface="Arial"/>
                <a:cs typeface="Arial"/>
              </a:rPr>
              <a:t>7</a:t>
            </a:r>
            <a:endParaRPr sz="850">
              <a:latin typeface="Arial"/>
              <a:cs typeface="Arial"/>
            </a:endParaRPr>
          </a:p>
        </p:txBody>
      </p:sp>
      <p:sp>
        <p:nvSpPr>
          <p:cNvPr id="23" name="object 23"/>
          <p:cNvSpPr/>
          <p:nvPr/>
        </p:nvSpPr>
        <p:spPr>
          <a:xfrm>
            <a:off x="4568951" y="1700783"/>
            <a:ext cx="429895" cy="859790"/>
          </a:xfrm>
          <a:custGeom>
            <a:avLst/>
            <a:gdLst/>
            <a:ahLst/>
            <a:cxnLst/>
            <a:rect l="l" t="t" r="r" b="b"/>
            <a:pathLst>
              <a:path w="429895" h="859789">
                <a:moveTo>
                  <a:pt x="214883" y="0"/>
                </a:moveTo>
                <a:lnTo>
                  <a:pt x="42671" y="0"/>
                </a:lnTo>
                <a:lnTo>
                  <a:pt x="42671" y="179831"/>
                </a:lnTo>
                <a:lnTo>
                  <a:pt x="143255" y="236219"/>
                </a:lnTo>
                <a:lnTo>
                  <a:pt x="143255" y="601980"/>
                </a:lnTo>
                <a:lnTo>
                  <a:pt x="0" y="737616"/>
                </a:lnTo>
                <a:lnTo>
                  <a:pt x="0" y="859535"/>
                </a:lnTo>
                <a:lnTo>
                  <a:pt x="429767" y="859535"/>
                </a:lnTo>
                <a:lnTo>
                  <a:pt x="429767" y="737616"/>
                </a:lnTo>
                <a:lnTo>
                  <a:pt x="286511" y="601980"/>
                </a:lnTo>
                <a:lnTo>
                  <a:pt x="286511" y="236219"/>
                </a:lnTo>
                <a:lnTo>
                  <a:pt x="387095" y="179831"/>
                </a:lnTo>
                <a:lnTo>
                  <a:pt x="387095" y="0"/>
                </a:lnTo>
                <a:lnTo>
                  <a:pt x="214883" y="0"/>
                </a:lnTo>
                <a:close/>
              </a:path>
            </a:pathLst>
          </a:custGeom>
          <a:ln w="4572">
            <a:solidFill>
              <a:srgbClr val="000000"/>
            </a:solidFill>
          </a:ln>
        </p:spPr>
        <p:txBody>
          <a:bodyPr wrap="square" lIns="0" tIns="0" rIns="0" bIns="0" rtlCol="0"/>
          <a:lstStyle/>
          <a:p/>
        </p:txBody>
      </p:sp>
      <p:sp>
        <p:nvSpPr>
          <p:cNvPr id="24" name="object 24"/>
          <p:cNvSpPr/>
          <p:nvPr/>
        </p:nvSpPr>
        <p:spPr>
          <a:xfrm>
            <a:off x="4779264" y="1712976"/>
            <a:ext cx="6350" cy="848994"/>
          </a:xfrm>
          <a:custGeom>
            <a:avLst/>
            <a:gdLst/>
            <a:ahLst/>
            <a:cxnLst/>
            <a:rect l="l" t="t" r="r" b="b"/>
            <a:pathLst>
              <a:path w="6350" h="848994">
                <a:moveTo>
                  <a:pt x="6095" y="848867"/>
                </a:moveTo>
                <a:lnTo>
                  <a:pt x="0" y="848867"/>
                </a:lnTo>
                <a:lnTo>
                  <a:pt x="0" y="812292"/>
                </a:lnTo>
                <a:lnTo>
                  <a:pt x="1524" y="810767"/>
                </a:lnTo>
                <a:lnTo>
                  <a:pt x="4571" y="810767"/>
                </a:lnTo>
                <a:lnTo>
                  <a:pt x="6095" y="812292"/>
                </a:lnTo>
                <a:lnTo>
                  <a:pt x="6095" y="848867"/>
                </a:lnTo>
                <a:close/>
              </a:path>
              <a:path w="6350" h="848994">
                <a:moveTo>
                  <a:pt x="4571" y="792480"/>
                </a:moveTo>
                <a:lnTo>
                  <a:pt x="1524" y="792480"/>
                </a:lnTo>
                <a:lnTo>
                  <a:pt x="0" y="790956"/>
                </a:lnTo>
                <a:lnTo>
                  <a:pt x="0" y="787908"/>
                </a:lnTo>
                <a:lnTo>
                  <a:pt x="6095" y="787908"/>
                </a:lnTo>
                <a:lnTo>
                  <a:pt x="6095" y="790956"/>
                </a:lnTo>
                <a:lnTo>
                  <a:pt x="4571" y="792480"/>
                </a:lnTo>
                <a:close/>
              </a:path>
              <a:path w="6350" h="848994">
                <a:moveTo>
                  <a:pt x="4571" y="768096"/>
                </a:moveTo>
                <a:lnTo>
                  <a:pt x="1524" y="768096"/>
                </a:lnTo>
                <a:lnTo>
                  <a:pt x="1524" y="729996"/>
                </a:lnTo>
                <a:lnTo>
                  <a:pt x="4571" y="729996"/>
                </a:lnTo>
                <a:lnTo>
                  <a:pt x="6095" y="731520"/>
                </a:lnTo>
                <a:lnTo>
                  <a:pt x="6095" y="766572"/>
                </a:lnTo>
                <a:lnTo>
                  <a:pt x="4571" y="768096"/>
                </a:lnTo>
                <a:close/>
              </a:path>
              <a:path w="6350" h="848994">
                <a:moveTo>
                  <a:pt x="4571" y="711708"/>
                </a:moveTo>
                <a:lnTo>
                  <a:pt x="1524" y="711708"/>
                </a:lnTo>
                <a:lnTo>
                  <a:pt x="1524" y="705612"/>
                </a:lnTo>
                <a:lnTo>
                  <a:pt x="4571" y="705612"/>
                </a:lnTo>
                <a:lnTo>
                  <a:pt x="6095" y="707136"/>
                </a:lnTo>
                <a:lnTo>
                  <a:pt x="6095" y="710184"/>
                </a:lnTo>
                <a:lnTo>
                  <a:pt x="4571" y="711708"/>
                </a:lnTo>
                <a:close/>
              </a:path>
              <a:path w="6350" h="848994">
                <a:moveTo>
                  <a:pt x="4571" y="687324"/>
                </a:moveTo>
                <a:lnTo>
                  <a:pt x="1524" y="687324"/>
                </a:lnTo>
                <a:lnTo>
                  <a:pt x="1524" y="649224"/>
                </a:lnTo>
                <a:lnTo>
                  <a:pt x="4571" y="649224"/>
                </a:lnTo>
                <a:lnTo>
                  <a:pt x="6095" y="650748"/>
                </a:lnTo>
                <a:lnTo>
                  <a:pt x="6095" y="685800"/>
                </a:lnTo>
                <a:lnTo>
                  <a:pt x="4571" y="687324"/>
                </a:lnTo>
                <a:close/>
              </a:path>
              <a:path w="6350" h="848994">
                <a:moveTo>
                  <a:pt x="6095" y="629412"/>
                </a:moveTo>
                <a:lnTo>
                  <a:pt x="1524" y="629412"/>
                </a:lnTo>
                <a:lnTo>
                  <a:pt x="1524" y="624840"/>
                </a:lnTo>
                <a:lnTo>
                  <a:pt x="4571" y="624840"/>
                </a:lnTo>
                <a:lnTo>
                  <a:pt x="6095" y="626364"/>
                </a:lnTo>
                <a:lnTo>
                  <a:pt x="6095" y="629412"/>
                </a:lnTo>
                <a:close/>
              </a:path>
              <a:path w="6350" h="848994">
                <a:moveTo>
                  <a:pt x="4571" y="606552"/>
                </a:moveTo>
                <a:lnTo>
                  <a:pt x="1524" y="606552"/>
                </a:lnTo>
                <a:lnTo>
                  <a:pt x="1524" y="568452"/>
                </a:lnTo>
                <a:lnTo>
                  <a:pt x="6095" y="568452"/>
                </a:lnTo>
                <a:lnTo>
                  <a:pt x="6095" y="605028"/>
                </a:lnTo>
                <a:lnTo>
                  <a:pt x="4571" y="606552"/>
                </a:lnTo>
                <a:close/>
              </a:path>
              <a:path w="6350" h="848994">
                <a:moveTo>
                  <a:pt x="4571" y="548640"/>
                </a:moveTo>
                <a:lnTo>
                  <a:pt x="1524" y="548640"/>
                </a:lnTo>
                <a:lnTo>
                  <a:pt x="1524" y="544068"/>
                </a:lnTo>
                <a:lnTo>
                  <a:pt x="4571" y="544068"/>
                </a:lnTo>
                <a:lnTo>
                  <a:pt x="6095" y="545592"/>
                </a:lnTo>
                <a:lnTo>
                  <a:pt x="6095" y="547116"/>
                </a:lnTo>
                <a:lnTo>
                  <a:pt x="4571" y="548640"/>
                </a:lnTo>
                <a:close/>
              </a:path>
              <a:path w="6350" h="848994">
                <a:moveTo>
                  <a:pt x="6095" y="524256"/>
                </a:moveTo>
                <a:lnTo>
                  <a:pt x="1524" y="524256"/>
                </a:lnTo>
                <a:lnTo>
                  <a:pt x="1524" y="486156"/>
                </a:lnTo>
                <a:lnTo>
                  <a:pt x="4571" y="486156"/>
                </a:lnTo>
                <a:lnTo>
                  <a:pt x="6095" y="487679"/>
                </a:lnTo>
                <a:lnTo>
                  <a:pt x="6095" y="524256"/>
                </a:lnTo>
                <a:close/>
              </a:path>
              <a:path w="6350" h="848994">
                <a:moveTo>
                  <a:pt x="4571" y="467868"/>
                </a:moveTo>
                <a:lnTo>
                  <a:pt x="1524" y="467868"/>
                </a:lnTo>
                <a:lnTo>
                  <a:pt x="1524" y="463296"/>
                </a:lnTo>
                <a:lnTo>
                  <a:pt x="6095" y="463296"/>
                </a:lnTo>
                <a:lnTo>
                  <a:pt x="6095" y="466344"/>
                </a:lnTo>
                <a:lnTo>
                  <a:pt x="4571" y="467868"/>
                </a:lnTo>
                <a:close/>
              </a:path>
              <a:path w="6350" h="848994">
                <a:moveTo>
                  <a:pt x="6095" y="443483"/>
                </a:moveTo>
                <a:lnTo>
                  <a:pt x="1524" y="443483"/>
                </a:lnTo>
                <a:lnTo>
                  <a:pt x="1524" y="406908"/>
                </a:lnTo>
                <a:lnTo>
                  <a:pt x="3047" y="405383"/>
                </a:lnTo>
                <a:lnTo>
                  <a:pt x="4571" y="405383"/>
                </a:lnTo>
                <a:lnTo>
                  <a:pt x="6095" y="406908"/>
                </a:lnTo>
                <a:lnTo>
                  <a:pt x="6095" y="443483"/>
                </a:lnTo>
                <a:close/>
              </a:path>
              <a:path w="6350" h="848994">
                <a:moveTo>
                  <a:pt x="4571" y="387096"/>
                </a:moveTo>
                <a:lnTo>
                  <a:pt x="3047" y="387096"/>
                </a:lnTo>
                <a:lnTo>
                  <a:pt x="1524" y="385572"/>
                </a:lnTo>
                <a:lnTo>
                  <a:pt x="1524" y="382524"/>
                </a:lnTo>
                <a:lnTo>
                  <a:pt x="6095" y="382524"/>
                </a:lnTo>
                <a:lnTo>
                  <a:pt x="6095" y="385572"/>
                </a:lnTo>
                <a:lnTo>
                  <a:pt x="4571" y="387096"/>
                </a:lnTo>
                <a:close/>
              </a:path>
              <a:path w="6350" h="848994">
                <a:moveTo>
                  <a:pt x="4571" y="362712"/>
                </a:moveTo>
                <a:lnTo>
                  <a:pt x="3047" y="362712"/>
                </a:lnTo>
                <a:lnTo>
                  <a:pt x="1524" y="361188"/>
                </a:lnTo>
                <a:lnTo>
                  <a:pt x="1524" y="326136"/>
                </a:lnTo>
                <a:lnTo>
                  <a:pt x="3047" y="324612"/>
                </a:lnTo>
                <a:lnTo>
                  <a:pt x="4571" y="324612"/>
                </a:lnTo>
                <a:lnTo>
                  <a:pt x="6095" y="326136"/>
                </a:lnTo>
                <a:lnTo>
                  <a:pt x="6095" y="361188"/>
                </a:lnTo>
                <a:lnTo>
                  <a:pt x="4571" y="362712"/>
                </a:lnTo>
                <a:close/>
              </a:path>
              <a:path w="6350" h="848994">
                <a:moveTo>
                  <a:pt x="6095" y="304800"/>
                </a:moveTo>
                <a:lnTo>
                  <a:pt x="1524" y="304800"/>
                </a:lnTo>
                <a:lnTo>
                  <a:pt x="1524" y="301752"/>
                </a:lnTo>
                <a:lnTo>
                  <a:pt x="3047" y="300228"/>
                </a:lnTo>
                <a:lnTo>
                  <a:pt x="4571" y="300228"/>
                </a:lnTo>
                <a:lnTo>
                  <a:pt x="6095" y="301752"/>
                </a:lnTo>
                <a:lnTo>
                  <a:pt x="6095" y="304800"/>
                </a:lnTo>
                <a:close/>
              </a:path>
              <a:path w="6350" h="848994">
                <a:moveTo>
                  <a:pt x="4571" y="281940"/>
                </a:moveTo>
                <a:lnTo>
                  <a:pt x="3047" y="281940"/>
                </a:lnTo>
                <a:lnTo>
                  <a:pt x="1524" y="280416"/>
                </a:lnTo>
                <a:lnTo>
                  <a:pt x="1524" y="243840"/>
                </a:lnTo>
                <a:lnTo>
                  <a:pt x="6095" y="243840"/>
                </a:lnTo>
                <a:lnTo>
                  <a:pt x="6095" y="280416"/>
                </a:lnTo>
                <a:lnTo>
                  <a:pt x="4571" y="281940"/>
                </a:lnTo>
                <a:close/>
              </a:path>
              <a:path w="6350" h="848994">
                <a:moveTo>
                  <a:pt x="6095" y="224028"/>
                </a:moveTo>
                <a:lnTo>
                  <a:pt x="1524" y="224028"/>
                </a:lnTo>
                <a:lnTo>
                  <a:pt x="1524" y="220979"/>
                </a:lnTo>
                <a:lnTo>
                  <a:pt x="3047" y="219456"/>
                </a:lnTo>
                <a:lnTo>
                  <a:pt x="4571" y="219456"/>
                </a:lnTo>
                <a:lnTo>
                  <a:pt x="6095" y="220979"/>
                </a:lnTo>
                <a:lnTo>
                  <a:pt x="6095" y="224028"/>
                </a:lnTo>
                <a:close/>
              </a:path>
              <a:path w="6350" h="848994">
                <a:moveTo>
                  <a:pt x="4571" y="201168"/>
                </a:moveTo>
                <a:lnTo>
                  <a:pt x="3047" y="201168"/>
                </a:lnTo>
                <a:lnTo>
                  <a:pt x="1524" y="199644"/>
                </a:lnTo>
                <a:lnTo>
                  <a:pt x="1524" y="163068"/>
                </a:lnTo>
                <a:lnTo>
                  <a:pt x="6095" y="163068"/>
                </a:lnTo>
                <a:lnTo>
                  <a:pt x="6095" y="199644"/>
                </a:lnTo>
                <a:lnTo>
                  <a:pt x="4571" y="201168"/>
                </a:lnTo>
                <a:close/>
              </a:path>
              <a:path w="6350" h="848994">
                <a:moveTo>
                  <a:pt x="6095" y="143256"/>
                </a:moveTo>
                <a:lnTo>
                  <a:pt x="3047" y="143256"/>
                </a:lnTo>
                <a:lnTo>
                  <a:pt x="1524" y="141732"/>
                </a:lnTo>
                <a:lnTo>
                  <a:pt x="1524" y="140208"/>
                </a:lnTo>
                <a:lnTo>
                  <a:pt x="3047" y="138683"/>
                </a:lnTo>
                <a:lnTo>
                  <a:pt x="6095" y="138683"/>
                </a:lnTo>
                <a:lnTo>
                  <a:pt x="6095" y="143256"/>
                </a:lnTo>
                <a:close/>
              </a:path>
              <a:path w="6350" h="848994">
                <a:moveTo>
                  <a:pt x="6095" y="118872"/>
                </a:moveTo>
                <a:lnTo>
                  <a:pt x="1524" y="118872"/>
                </a:lnTo>
                <a:lnTo>
                  <a:pt x="1524" y="82296"/>
                </a:lnTo>
                <a:lnTo>
                  <a:pt x="3047" y="80772"/>
                </a:lnTo>
                <a:lnTo>
                  <a:pt x="6095" y="80772"/>
                </a:lnTo>
                <a:lnTo>
                  <a:pt x="6095" y="118872"/>
                </a:lnTo>
                <a:close/>
              </a:path>
              <a:path w="6350" h="848994">
                <a:moveTo>
                  <a:pt x="6095" y="62483"/>
                </a:moveTo>
                <a:lnTo>
                  <a:pt x="3047" y="62483"/>
                </a:lnTo>
                <a:lnTo>
                  <a:pt x="1524" y="60960"/>
                </a:lnTo>
                <a:lnTo>
                  <a:pt x="1524" y="57912"/>
                </a:lnTo>
                <a:lnTo>
                  <a:pt x="6095" y="57912"/>
                </a:lnTo>
                <a:lnTo>
                  <a:pt x="6095" y="62483"/>
                </a:lnTo>
                <a:close/>
              </a:path>
              <a:path w="6350" h="848994">
                <a:moveTo>
                  <a:pt x="6095" y="38100"/>
                </a:moveTo>
                <a:lnTo>
                  <a:pt x="3047" y="38100"/>
                </a:lnTo>
                <a:lnTo>
                  <a:pt x="1524" y="36575"/>
                </a:lnTo>
                <a:lnTo>
                  <a:pt x="1524" y="1524"/>
                </a:lnTo>
                <a:lnTo>
                  <a:pt x="3047" y="0"/>
                </a:lnTo>
                <a:lnTo>
                  <a:pt x="6095" y="0"/>
                </a:lnTo>
                <a:lnTo>
                  <a:pt x="6095" y="38100"/>
                </a:lnTo>
                <a:close/>
              </a:path>
            </a:pathLst>
          </a:custGeom>
          <a:solidFill>
            <a:srgbClr val="000000"/>
          </a:solidFill>
        </p:spPr>
        <p:txBody>
          <a:bodyPr wrap="square" lIns="0" tIns="0" rIns="0" bIns="0" rtlCol="0"/>
          <a:lstStyle/>
          <a:p/>
        </p:txBody>
      </p:sp>
      <p:sp>
        <p:nvSpPr>
          <p:cNvPr id="25" name="object 25"/>
          <p:cNvSpPr/>
          <p:nvPr/>
        </p:nvSpPr>
        <p:spPr>
          <a:xfrm>
            <a:off x="4543044" y="1731263"/>
            <a:ext cx="605155" cy="0"/>
          </a:xfrm>
          <a:custGeom>
            <a:avLst/>
            <a:gdLst/>
            <a:ahLst/>
            <a:cxnLst/>
            <a:rect l="l" t="t" r="r" b="b"/>
            <a:pathLst>
              <a:path w="605154" h="0">
                <a:moveTo>
                  <a:pt x="605027" y="0"/>
                </a:moveTo>
                <a:lnTo>
                  <a:pt x="0" y="0"/>
                </a:lnTo>
              </a:path>
            </a:pathLst>
          </a:custGeom>
          <a:ln w="4572">
            <a:solidFill>
              <a:srgbClr val="000000"/>
            </a:solidFill>
          </a:ln>
        </p:spPr>
        <p:txBody>
          <a:bodyPr wrap="square" lIns="0" tIns="0" rIns="0" bIns="0" rtlCol="0"/>
          <a:lstStyle/>
          <a:p/>
        </p:txBody>
      </p:sp>
      <p:sp>
        <p:nvSpPr>
          <p:cNvPr id="26" name="object 26"/>
          <p:cNvSpPr/>
          <p:nvPr/>
        </p:nvSpPr>
        <p:spPr>
          <a:xfrm>
            <a:off x="5041392" y="1699260"/>
            <a:ext cx="0" cy="858519"/>
          </a:xfrm>
          <a:custGeom>
            <a:avLst/>
            <a:gdLst/>
            <a:ahLst/>
            <a:cxnLst/>
            <a:rect l="l" t="t" r="r" b="b"/>
            <a:pathLst>
              <a:path w="0" h="858519">
                <a:moveTo>
                  <a:pt x="0" y="0"/>
                </a:moveTo>
                <a:lnTo>
                  <a:pt x="0" y="858012"/>
                </a:lnTo>
              </a:path>
            </a:pathLst>
          </a:custGeom>
          <a:ln w="4572">
            <a:solidFill>
              <a:srgbClr val="000000"/>
            </a:solidFill>
          </a:ln>
        </p:spPr>
        <p:txBody>
          <a:bodyPr wrap="square" lIns="0" tIns="0" rIns="0" bIns="0" rtlCol="0"/>
          <a:lstStyle/>
          <a:p/>
        </p:txBody>
      </p:sp>
      <p:sp>
        <p:nvSpPr>
          <p:cNvPr id="27" name="object 27"/>
          <p:cNvSpPr/>
          <p:nvPr/>
        </p:nvSpPr>
        <p:spPr>
          <a:xfrm>
            <a:off x="5041392" y="2557272"/>
            <a:ext cx="137160" cy="1905"/>
          </a:xfrm>
          <a:custGeom>
            <a:avLst/>
            <a:gdLst/>
            <a:ahLst/>
            <a:cxnLst/>
            <a:rect l="l" t="t" r="r" b="b"/>
            <a:pathLst>
              <a:path w="137160" h="1905">
                <a:moveTo>
                  <a:pt x="137159" y="1524"/>
                </a:moveTo>
                <a:lnTo>
                  <a:pt x="0" y="0"/>
                </a:lnTo>
              </a:path>
            </a:pathLst>
          </a:custGeom>
          <a:ln w="4572">
            <a:solidFill>
              <a:srgbClr val="000000"/>
            </a:solidFill>
          </a:ln>
        </p:spPr>
        <p:txBody>
          <a:bodyPr wrap="square" lIns="0" tIns="0" rIns="0" bIns="0" rtlCol="0"/>
          <a:lstStyle/>
          <a:p/>
        </p:txBody>
      </p:sp>
      <p:sp>
        <p:nvSpPr>
          <p:cNvPr id="28" name="object 28"/>
          <p:cNvSpPr/>
          <p:nvPr/>
        </p:nvSpPr>
        <p:spPr>
          <a:xfrm>
            <a:off x="5033771" y="1699260"/>
            <a:ext cx="144780" cy="859790"/>
          </a:xfrm>
          <a:custGeom>
            <a:avLst/>
            <a:gdLst/>
            <a:ahLst/>
            <a:cxnLst/>
            <a:rect l="l" t="t" r="r" b="b"/>
            <a:pathLst>
              <a:path w="144779" h="859789">
                <a:moveTo>
                  <a:pt x="0" y="0"/>
                </a:moveTo>
                <a:lnTo>
                  <a:pt x="144780" y="859536"/>
                </a:lnTo>
              </a:path>
            </a:pathLst>
          </a:custGeom>
          <a:ln w="4572">
            <a:solidFill>
              <a:srgbClr val="000000"/>
            </a:solidFill>
          </a:ln>
        </p:spPr>
        <p:txBody>
          <a:bodyPr wrap="square" lIns="0" tIns="0" rIns="0" bIns="0" rtlCol="0"/>
          <a:lstStyle/>
          <a:p/>
        </p:txBody>
      </p:sp>
      <p:sp>
        <p:nvSpPr>
          <p:cNvPr id="29" name="object 29"/>
          <p:cNvSpPr/>
          <p:nvPr/>
        </p:nvSpPr>
        <p:spPr>
          <a:xfrm>
            <a:off x="5041392" y="2499360"/>
            <a:ext cx="128270" cy="0"/>
          </a:xfrm>
          <a:custGeom>
            <a:avLst/>
            <a:gdLst/>
            <a:ahLst/>
            <a:cxnLst/>
            <a:rect l="l" t="t" r="r" b="b"/>
            <a:pathLst>
              <a:path w="128270" h="0">
                <a:moveTo>
                  <a:pt x="128015" y="0"/>
                </a:moveTo>
                <a:lnTo>
                  <a:pt x="0" y="0"/>
                </a:lnTo>
              </a:path>
            </a:pathLst>
          </a:custGeom>
          <a:ln w="4572">
            <a:solidFill>
              <a:srgbClr val="000000"/>
            </a:solidFill>
          </a:ln>
        </p:spPr>
        <p:txBody>
          <a:bodyPr wrap="square" lIns="0" tIns="0" rIns="0" bIns="0" rtlCol="0"/>
          <a:lstStyle/>
          <a:p/>
        </p:txBody>
      </p:sp>
      <p:sp>
        <p:nvSpPr>
          <p:cNvPr id="30" name="object 30"/>
          <p:cNvSpPr/>
          <p:nvPr/>
        </p:nvSpPr>
        <p:spPr>
          <a:xfrm>
            <a:off x="5041392" y="2442972"/>
            <a:ext cx="117475" cy="0"/>
          </a:xfrm>
          <a:custGeom>
            <a:avLst/>
            <a:gdLst/>
            <a:ahLst/>
            <a:cxnLst/>
            <a:rect l="l" t="t" r="r" b="b"/>
            <a:pathLst>
              <a:path w="117475" h="0">
                <a:moveTo>
                  <a:pt x="0" y="0"/>
                </a:moveTo>
                <a:lnTo>
                  <a:pt x="117347" y="0"/>
                </a:lnTo>
              </a:path>
            </a:pathLst>
          </a:custGeom>
          <a:ln w="4572">
            <a:solidFill>
              <a:srgbClr val="000000"/>
            </a:solidFill>
          </a:ln>
        </p:spPr>
        <p:txBody>
          <a:bodyPr wrap="square" lIns="0" tIns="0" rIns="0" bIns="0" rtlCol="0"/>
          <a:lstStyle/>
          <a:p/>
        </p:txBody>
      </p:sp>
      <p:sp>
        <p:nvSpPr>
          <p:cNvPr id="31" name="object 31"/>
          <p:cNvSpPr/>
          <p:nvPr/>
        </p:nvSpPr>
        <p:spPr>
          <a:xfrm>
            <a:off x="5041392" y="2385060"/>
            <a:ext cx="108585" cy="0"/>
          </a:xfrm>
          <a:custGeom>
            <a:avLst/>
            <a:gdLst/>
            <a:ahLst/>
            <a:cxnLst/>
            <a:rect l="l" t="t" r="r" b="b"/>
            <a:pathLst>
              <a:path w="108585" h="0">
                <a:moveTo>
                  <a:pt x="0" y="0"/>
                </a:moveTo>
                <a:lnTo>
                  <a:pt x="108203" y="0"/>
                </a:lnTo>
              </a:path>
            </a:pathLst>
          </a:custGeom>
          <a:ln w="4572">
            <a:solidFill>
              <a:srgbClr val="000000"/>
            </a:solidFill>
          </a:ln>
        </p:spPr>
        <p:txBody>
          <a:bodyPr wrap="square" lIns="0" tIns="0" rIns="0" bIns="0" rtlCol="0"/>
          <a:lstStyle/>
          <a:p/>
        </p:txBody>
      </p:sp>
      <p:sp>
        <p:nvSpPr>
          <p:cNvPr id="32" name="object 32"/>
          <p:cNvSpPr/>
          <p:nvPr/>
        </p:nvSpPr>
        <p:spPr>
          <a:xfrm>
            <a:off x="5041392" y="2328672"/>
            <a:ext cx="99060" cy="0"/>
          </a:xfrm>
          <a:custGeom>
            <a:avLst/>
            <a:gdLst/>
            <a:ahLst/>
            <a:cxnLst/>
            <a:rect l="l" t="t" r="r" b="b"/>
            <a:pathLst>
              <a:path w="99060" h="0">
                <a:moveTo>
                  <a:pt x="0" y="0"/>
                </a:moveTo>
                <a:lnTo>
                  <a:pt x="99059" y="0"/>
                </a:lnTo>
              </a:path>
            </a:pathLst>
          </a:custGeom>
          <a:ln w="4572">
            <a:solidFill>
              <a:srgbClr val="000000"/>
            </a:solidFill>
          </a:ln>
        </p:spPr>
        <p:txBody>
          <a:bodyPr wrap="square" lIns="0" tIns="0" rIns="0" bIns="0" rtlCol="0"/>
          <a:lstStyle/>
          <a:p/>
        </p:txBody>
      </p:sp>
      <p:sp>
        <p:nvSpPr>
          <p:cNvPr id="33" name="object 33"/>
          <p:cNvSpPr/>
          <p:nvPr/>
        </p:nvSpPr>
        <p:spPr>
          <a:xfrm>
            <a:off x="5041392" y="2270760"/>
            <a:ext cx="88900" cy="0"/>
          </a:xfrm>
          <a:custGeom>
            <a:avLst/>
            <a:gdLst/>
            <a:ahLst/>
            <a:cxnLst/>
            <a:rect l="l" t="t" r="r" b="b"/>
            <a:pathLst>
              <a:path w="88900" h="0">
                <a:moveTo>
                  <a:pt x="0" y="0"/>
                </a:moveTo>
                <a:lnTo>
                  <a:pt x="88391" y="0"/>
                </a:lnTo>
              </a:path>
            </a:pathLst>
          </a:custGeom>
          <a:ln w="4572">
            <a:solidFill>
              <a:srgbClr val="000000"/>
            </a:solidFill>
          </a:ln>
        </p:spPr>
        <p:txBody>
          <a:bodyPr wrap="square" lIns="0" tIns="0" rIns="0" bIns="0" rtlCol="0"/>
          <a:lstStyle/>
          <a:p/>
        </p:txBody>
      </p:sp>
      <p:sp>
        <p:nvSpPr>
          <p:cNvPr id="34" name="object 34"/>
          <p:cNvSpPr/>
          <p:nvPr/>
        </p:nvSpPr>
        <p:spPr>
          <a:xfrm>
            <a:off x="5041392" y="2214372"/>
            <a:ext cx="79375" cy="0"/>
          </a:xfrm>
          <a:custGeom>
            <a:avLst/>
            <a:gdLst/>
            <a:ahLst/>
            <a:cxnLst/>
            <a:rect l="l" t="t" r="r" b="b"/>
            <a:pathLst>
              <a:path w="79375" h="0">
                <a:moveTo>
                  <a:pt x="0" y="0"/>
                </a:moveTo>
                <a:lnTo>
                  <a:pt x="79247" y="0"/>
                </a:lnTo>
              </a:path>
            </a:pathLst>
          </a:custGeom>
          <a:ln w="4572">
            <a:solidFill>
              <a:srgbClr val="000000"/>
            </a:solidFill>
          </a:ln>
        </p:spPr>
        <p:txBody>
          <a:bodyPr wrap="square" lIns="0" tIns="0" rIns="0" bIns="0" rtlCol="0"/>
          <a:lstStyle/>
          <a:p/>
        </p:txBody>
      </p:sp>
      <p:sp>
        <p:nvSpPr>
          <p:cNvPr id="35" name="object 35"/>
          <p:cNvSpPr/>
          <p:nvPr/>
        </p:nvSpPr>
        <p:spPr>
          <a:xfrm>
            <a:off x="5041392" y="2156460"/>
            <a:ext cx="70485" cy="0"/>
          </a:xfrm>
          <a:custGeom>
            <a:avLst/>
            <a:gdLst/>
            <a:ahLst/>
            <a:cxnLst/>
            <a:rect l="l" t="t" r="r" b="b"/>
            <a:pathLst>
              <a:path w="70485" h="0">
                <a:moveTo>
                  <a:pt x="0" y="0"/>
                </a:moveTo>
                <a:lnTo>
                  <a:pt x="70103" y="0"/>
                </a:lnTo>
              </a:path>
            </a:pathLst>
          </a:custGeom>
          <a:ln w="4572">
            <a:solidFill>
              <a:srgbClr val="000000"/>
            </a:solidFill>
          </a:ln>
        </p:spPr>
        <p:txBody>
          <a:bodyPr wrap="square" lIns="0" tIns="0" rIns="0" bIns="0" rtlCol="0"/>
          <a:lstStyle/>
          <a:p/>
        </p:txBody>
      </p:sp>
      <p:sp>
        <p:nvSpPr>
          <p:cNvPr id="36" name="object 36"/>
          <p:cNvSpPr/>
          <p:nvPr/>
        </p:nvSpPr>
        <p:spPr>
          <a:xfrm>
            <a:off x="5041392" y="2098548"/>
            <a:ext cx="59690" cy="0"/>
          </a:xfrm>
          <a:custGeom>
            <a:avLst/>
            <a:gdLst/>
            <a:ahLst/>
            <a:cxnLst/>
            <a:rect l="l" t="t" r="r" b="b"/>
            <a:pathLst>
              <a:path w="59689" h="0">
                <a:moveTo>
                  <a:pt x="0" y="0"/>
                </a:moveTo>
                <a:lnTo>
                  <a:pt x="59435" y="0"/>
                </a:lnTo>
              </a:path>
            </a:pathLst>
          </a:custGeom>
          <a:ln w="4572">
            <a:solidFill>
              <a:srgbClr val="000000"/>
            </a:solidFill>
          </a:ln>
        </p:spPr>
        <p:txBody>
          <a:bodyPr wrap="square" lIns="0" tIns="0" rIns="0" bIns="0" rtlCol="0"/>
          <a:lstStyle/>
          <a:p/>
        </p:txBody>
      </p:sp>
      <p:sp>
        <p:nvSpPr>
          <p:cNvPr id="37" name="object 37"/>
          <p:cNvSpPr/>
          <p:nvPr/>
        </p:nvSpPr>
        <p:spPr>
          <a:xfrm>
            <a:off x="5041392" y="2042160"/>
            <a:ext cx="50800" cy="0"/>
          </a:xfrm>
          <a:custGeom>
            <a:avLst/>
            <a:gdLst/>
            <a:ahLst/>
            <a:cxnLst/>
            <a:rect l="l" t="t" r="r" b="b"/>
            <a:pathLst>
              <a:path w="50800" h="0">
                <a:moveTo>
                  <a:pt x="0" y="0"/>
                </a:moveTo>
                <a:lnTo>
                  <a:pt x="50291" y="0"/>
                </a:lnTo>
              </a:path>
            </a:pathLst>
          </a:custGeom>
          <a:ln w="4572">
            <a:solidFill>
              <a:srgbClr val="000000"/>
            </a:solidFill>
          </a:ln>
        </p:spPr>
        <p:txBody>
          <a:bodyPr wrap="square" lIns="0" tIns="0" rIns="0" bIns="0" rtlCol="0"/>
          <a:lstStyle/>
          <a:p/>
        </p:txBody>
      </p:sp>
      <p:sp>
        <p:nvSpPr>
          <p:cNvPr id="38" name="object 38"/>
          <p:cNvSpPr/>
          <p:nvPr/>
        </p:nvSpPr>
        <p:spPr>
          <a:xfrm>
            <a:off x="5041392" y="1984248"/>
            <a:ext cx="41275" cy="0"/>
          </a:xfrm>
          <a:custGeom>
            <a:avLst/>
            <a:gdLst/>
            <a:ahLst/>
            <a:cxnLst/>
            <a:rect l="l" t="t" r="r" b="b"/>
            <a:pathLst>
              <a:path w="41275" h="0">
                <a:moveTo>
                  <a:pt x="0" y="0"/>
                </a:moveTo>
                <a:lnTo>
                  <a:pt x="41147" y="0"/>
                </a:lnTo>
              </a:path>
            </a:pathLst>
          </a:custGeom>
          <a:ln w="4572">
            <a:solidFill>
              <a:srgbClr val="000000"/>
            </a:solidFill>
          </a:ln>
        </p:spPr>
        <p:txBody>
          <a:bodyPr wrap="square" lIns="0" tIns="0" rIns="0" bIns="0" rtlCol="0"/>
          <a:lstStyle/>
          <a:p/>
        </p:txBody>
      </p:sp>
      <p:sp>
        <p:nvSpPr>
          <p:cNvPr id="39" name="object 39"/>
          <p:cNvSpPr/>
          <p:nvPr/>
        </p:nvSpPr>
        <p:spPr>
          <a:xfrm>
            <a:off x="5041392" y="1927860"/>
            <a:ext cx="30480" cy="0"/>
          </a:xfrm>
          <a:custGeom>
            <a:avLst/>
            <a:gdLst/>
            <a:ahLst/>
            <a:cxnLst/>
            <a:rect l="l" t="t" r="r" b="b"/>
            <a:pathLst>
              <a:path w="30479" h="0">
                <a:moveTo>
                  <a:pt x="0" y="0"/>
                </a:moveTo>
                <a:lnTo>
                  <a:pt x="30479" y="0"/>
                </a:lnTo>
              </a:path>
            </a:pathLst>
          </a:custGeom>
          <a:ln w="4572">
            <a:solidFill>
              <a:srgbClr val="000000"/>
            </a:solidFill>
          </a:ln>
        </p:spPr>
        <p:txBody>
          <a:bodyPr wrap="square" lIns="0" tIns="0" rIns="0" bIns="0" rtlCol="0"/>
          <a:lstStyle/>
          <a:p/>
        </p:txBody>
      </p:sp>
      <p:sp>
        <p:nvSpPr>
          <p:cNvPr id="40" name="object 40"/>
          <p:cNvSpPr/>
          <p:nvPr/>
        </p:nvSpPr>
        <p:spPr>
          <a:xfrm>
            <a:off x="5041392" y="1869948"/>
            <a:ext cx="21590" cy="0"/>
          </a:xfrm>
          <a:custGeom>
            <a:avLst/>
            <a:gdLst/>
            <a:ahLst/>
            <a:cxnLst/>
            <a:rect l="l" t="t" r="r" b="b"/>
            <a:pathLst>
              <a:path w="21589" h="0">
                <a:moveTo>
                  <a:pt x="0" y="0"/>
                </a:moveTo>
                <a:lnTo>
                  <a:pt x="21335" y="0"/>
                </a:lnTo>
              </a:path>
            </a:pathLst>
          </a:custGeom>
          <a:ln w="4572">
            <a:solidFill>
              <a:srgbClr val="000000"/>
            </a:solidFill>
          </a:ln>
        </p:spPr>
        <p:txBody>
          <a:bodyPr wrap="square" lIns="0" tIns="0" rIns="0" bIns="0" rtlCol="0"/>
          <a:lstStyle/>
          <a:p/>
        </p:txBody>
      </p:sp>
      <p:sp>
        <p:nvSpPr>
          <p:cNvPr id="41" name="object 41"/>
          <p:cNvSpPr txBox="1"/>
          <p:nvPr/>
        </p:nvSpPr>
        <p:spPr>
          <a:xfrm>
            <a:off x="4567350" y="2720692"/>
            <a:ext cx="424180" cy="116205"/>
          </a:xfrm>
          <a:prstGeom prst="rect">
            <a:avLst/>
          </a:prstGeom>
        </p:spPr>
        <p:txBody>
          <a:bodyPr wrap="square" lIns="0" tIns="11430" rIns="0" bIns="0" rtlCol="0" vert="horz">
            <a:spAutoFit/>
          </a:bodyPr>
          <a:lstStyle/>
          <a:p>
            <a:pPr marL="38100">
              <a:lnSpc>
                <a:spcPct val="100000"/>
              </a:lnSpc>
              <a:spcBef>
                <a:spcPts val="90"/>
              </a:spcBef>
            </a:pPr>
            <a:r>
              <a:rPr dirty="0" sz="600">
                <a:latin typeface="Cambria"/>
                <a:cs typeface="Cambria"/>
              </a:rPr>
              <a:t>𝑓 </a:t>
            </a:r>
            <a:r>
              <a:rPr dirty="0" sz="600" spc="114">
                <a:latin typeface="Cambria"/>
                <a:cs typeface="Cambria"/>
              </a:rPr>
              <a:t>≤</a:t>
            </a:r>
            <a:r>
              <a:rPr dirty="0" sz="600" spc="35">
                <a:latin typeface="Cambria"/>
                <a:cs typeface="Cambria"/>
              </a:rPr>
              <a:t> </a:t>
            </a:r>
            <a:r>
              <a:rPr dirty="0" sz="600" spc="5">
                <a:latin typeface="Cambria"/>
                <a:cs typeface="Cambria"/>
              </a:rPr>
              <a:t>0.65𝑓</a:t>
            </a:r>
            <a:r>
              <a:rPr dirty="0" baseline="34722" sz="600" spc="7">
                <a:latin typeface="Cambria"/>
                <a:cs typeface="Cambria"/>
              </a:rPr>
              <a:t>′</a:t>
            </a:r>
            <a:endParaRPr baseline="34722" sz="600">
              <a:latin typeface="Cambria"/>
              <a:cs typeface="Cambria"/>
            </a:endParaRPr>
          </a:p>
        </p:txBody>
      </p:sp>
      <p:sp>
        <p:nvSpPr>
          <p:cNvPr id="42" name="object 42"/>
          <p:cNvSpPr txBox="1"/>
          <p:nvPr/>
        </p:nvSpPr>
        <p:spPr>
          <a:xfrm>
            <a:off x="5873403" y="2691765"/>
            <a:ext cx="436880" cy="116205"/>
          </a:xfrm>
          <a:prstGeom prst="rect">
            <a:avLst/>
          </a:prstGeom>
        </p:spPr>
        <p:txBody>
          <a:bodyPr wrap="square" lIns="0" tIns="11430" rIns="0" bIns="0" rtlCol="0" vert="horz">
            <a:spAutoFit/>
          </a:bodyPr>
          <a:lstStyle/>
          <a:p>
            <a:pPr marL="38100">
              <a:lnSpc>
                <a:spcPct val="100000"/>
              </a:lnSpc>
              <a:spcBef>
                <a:spcPts val="90"/>
              </a:spcBef>
            </a:pPr>
            <a:r>
              <a:rPr dirty="0" sz="600">
                <a:latin typeface="Cambria"/>
                <a:cs typeface="Cambria"/>
              </a:rPr>
              <a:t>𝑓 </a:t>
            </a:r>
            <a:r>
              <a:rPr dirty="0" sz="600" spc="114">
                <a:latin typeface="Cambria"/>
                <a:cs typeface="Cambria"/>
              </a:rPr>
              <a:t>≤</a:t>
            </a:r>
            <a:r>
              <a:rPr dirty="0" sz="600" spc="50">
                <a:latin typeface="Cambria"/>
                <a:cs typeface="Cambria"/>
              </a:rPr>
              <a:t> </a:t>
            </a:r>
            <a:r>
              <a:rPr dirty="0" sz="600" spc="-15">
                <a:latin typeface="Cambria"/>
                <a:cs typeface="Cambria"/>
              </a:rPr>
              <a:t>0.70𝑓</a:t>
            </a:r>
            <a:r>
              <a:rPr dirty="0" baseline="-20833" sz="600" spc="-22">
                <a:latin typeface="Cambria"/>
                <a:cs typeface="Cambria"/>
              </a:rPr>
              <a:t>𝑐𝑖</a:t>
            </a:r>
            <a:endParaRPr baseline="-20833" sz="600">
              <a:latin typeface="Cambria"/>
              <a:cs typeface="Cambria"/>
            </a:endParaRPr>
          </a:p>
        </p:txBody>
      </p:sp>
      <p:sp>
        <p:nvSpPr>
          <p:cNvPr id="43" name="object 43"/>
          <p:cNvSpPr txBox="1"/>
          <p:nvPr/>
        </p:nvSpPr>
        <p:spPr>
          <a:xfrm>
            <a:off x="6232516" y="2683169"/>
            <a:ext cx="40005" cy="90170"/>
          </a:xfrm>
          <a:prstGeom prst="rect">
            <a:avLst/>
          </a:prstGeom>
        </p:spPr>
        <p:txBody>
          <a:bodyPr wrap="square" lIns="0" tIns="15240" rIns="0" bIns="0" rtlCol="0" vert="horz">
            <a:spAutoFit/>
          </a:bodyPr>
          <a:lstStyle/>
          <a:p>
            <a:pPr marL="12700">
              <a:lnSpc>
                <a:spcPct val="100000"/>
              </a:lnSpc>
              <a:spcBef>
                <a:spcPts val="120"/>
              </a:spcBef>
            </a:pPr>
            <a:r>
              <a:rPr dirty="0" sz="400" spc="5">
                <a:latin typeface="Cambria"/>
                <a:cs typeface="Cambria"/>
              </a:rPr>
              <a:t>′</a:t>
            </a:r>
            <a:endParaRPr sz="400">
              <a:latin typeface="Cambria"/>
              <a:cs typeface="Cambria"/>
            </a:endParaRPr>
          </a:p>
        </p:txBody>
      </p:sp>
      <p:sp>
        <p:nvSpPr>
          <p:cNvPr id="44" name="object 44"/>
          <p:cNvSpPr/>
          <p:nvPr/>
        </p:nvSpPr>
        <p:spPr>
          <a:xfrm>
            <a:off x="5426201" y="1566672"/>
            <a:ext cx="1043939" cy="1039368"/>
          </a:xfrm>
          <a:prstGeom prst="rect">
            <a:avLst/>
          </a:prstGeom>
          <a:blipFill>
            <a:blip r:embed="rId3" cstate="print"/>
            <a:stretch>
              <a:fillRect/>
            </a:stretch>
          </a:blipFill>
        </p:spPr>
        <p:txBody>
          <a:bodyPr wrap="square" lIns="0" tIns="0" rIns="0" bIns="0" rtlCol="0"/>
          <a:lstStyle/>
          <a:p/>
        </p:txBody>
      </p:sp>
      <p:sp>
        <p:nvSpPr>
          <p:cNvPr id="45" name="object 45"/>
          <p:cNvSpPr txBox="1"/>
          <p:nvPr/>
        </p:nvSpPr>
        <p:spPr>
          <a:xfrm>
            <a:off x="4690367" y="2745031"/>
            <a:ext cx="464820" cy="219710"/>
          </a:xfrm>
          <a:prstGeom prst="rect">
            <a:avLst/>
          </a:prstGeom>
        </p:spPr>
        <p:txBody>
          <a:bodyPr wrap="square" lIns="0" tIns="31115" rIns="0" bIns="0" rtlCol="0" vert="horz">
            <a:spAutoFit/>
          </a:bodyPr>
          <a:lstStyle/>
          <a:p>
            <a:pPr algn="ctr" marL="41275">
              <a:lnSpc>
                <a:spcPct val="100000"/>
              </a:lnSpc>
              <a:spcBef>
                <a:spcPts val="245"/>
              </a:spcBef>
            </a:pPr>
            <a:r>
              <a:rPr dirty="0" sz="400" spc="5">
                <a:latin typeface="Cambria"/>
                <a:cs typeface="Cambria"/>
              </a:rPr>
              <a:t>𝑐𝑖</a:t>
            </a:r>
            <a:endParaRPr sz="400">
              <a:latin typeface="Cambria"/>
              <a:cs typeface="Cambria"/>
            </a:endParaRPr>
          </a:p>
          <a:p>
            <a:pPr algn="ctr">
              <a:lnSpc>
                <a:spcPct val="100000"/>
              </a:lnSpc>
              <a:spcBef>
                <a:spcPts val="185"/>
              </a:spcBef>
            </a:pPr>
            <a:r>
              <a:rPr dirty="0" sz="600" b="1">
                <a:latin typeface="Times New Roman"/>
                <a:cs typeface="Times New Roman"/>
              </a:rPr>
              <a:t>General</a:t>
            </a:r>
            <a:r>
              <a:rPr dirty="0" sz="600" spc="-65" b="1">
                <a:latin typeface="Times New Roman"/>
                <a:cs typeface="Times New Roman"/>
              </a:rPr>
              <a:t> </a:t>
            </a:r>
            <a:r>
              <a:rPr dirty="0" sz="600" spc="-5" b="1">
                <a:latin typeface="Times New Roman"/>
                <a:cs typeface="Times New Roman"/>
              </a:rPr>
              <a:t>Case</a:t>
            </a:r>
            <a:endParaRPr sz="600">
              <a:latin typeface="Times New Roman"/>
              <a:cs typeface="Times New Roman"/>
            </a:endParaRPr>
          </a:p>
        </p:txBody>
      </p:sp>
      <p:sp>
        <p:nvSpPr>
          <p:cNvPr id="46" name="object 46"/>
          <p:cNvSpPr txBox="1"/>
          <p:nvPr/>
        </p:nvSpPr>
        <p:spPr>
          <a:xfrm>
            <a:off x="5535933" y="2847706"/>
            <a:ext cx="1015365" cy="117475"/>
          </a:xfrm>
          <a:prstGeom prst="rect">
            <a:avLst/>
          </a:prstGeom>
        </p:spPr>
        <p:txBody>
          <a:bodyPr wrap="square" lIns="0" tIns="12700" rIns="0" bIns="0" rtlCol="0" vert="horz">
            <a:spAutoFit/>
          </a:bodyPr>
          <a:lstStyle/>
          <a:p>
            <a:pPr marL="12700">
              <a:lnSpc>
                <a:spcPct val="100000"/>
              </a:lnSpc>
              <a:spcBef>
                <a:spcPts val="100"/>
              </a:spcBef>
            </a:pPr>
            <a:r>
              <a:rPr dirty="0" sz="600" b="1">
                <a:latin typeface="Times New Roman"/>
                <a:cs typeface="Times New Roman"/>
              </a:rPr>
              <a:t>Peak </a:t>
            </a:r>
            <a:r>
              <a:rPr dirty="0" sz="600" spc="-5" b="1">
                <a:latin typeface="Times New Roman"/>
                <a:cs typeface="Times New Roman"/>
              </a:rPr>
              <a:t>Compressive </a:t>
            </a:r>
            <a:r>
              <a:rPr dirty="0" sz="600" spc="-10" b="1">
                <a:latin typeface="Times New Roman"/>
                <a:cs typeface="Times New Roman"/>
              </a:rPr>
              <a:t>Stress</a:t>
            </a:r>
            <a:r>
              <a:rPr dirty="0" sz="600" spc="25" b="1">
                <a:latin typeface="Times New Roman"/>
                <a:cs typeface="Times New Roman"/>
              </a:rPr>
              <a:t> </a:t>
            </a:r>
            <a:r>
              <a:rPr dirty="0" sz="600" spc="-15" b="1">
                <a:latin typeface="Times New Roman"/>
                <a:cs typeface="Times New Roman"/>
              </a:rPr>
              <a:t>Case</a:t>
            </a:r>
            <a:endParaRPr sz="600">
              <a:latin typeface="Times New Roman"/>
              <a:cs typeface="Times New Roman"/>
            </a:endParaRPr>
          </a:p>
        </p:txBody>
      </p:sp>
      <p:sp>
        <p:nvSpPr>
          <p:cNvPr id="47" name="object 47"/>
          <p:cNvSpPr/>
          <p:nvPr/>
        </p:nvSpPr>
        <p:spPr>
          <a:xfrm>
            <a:off x="5106923" y="1731264"/>
            <a:ext cx="98393" cy="202025"/>
          </a:xfrm>
          <a:prstGeom prst="rect">
            <a:avLst/>
          </a:prstGeom>
          <a:blipFill>
            <a:blip r:embed="rId4" cstate="print"/>
            <a:stretch>
              <a:fillRect/>
            </a:stretch>
          </a:blipFill>
        </p:spPr>
        <p:txBody>
          <a:bodyPr wrap="square" lIns="0" tIns="0" rIns="0" bIns="0" rtlCol="0"/>
          <a:lstStyle/>
          <a:p/>
        </p:txBody>
      </p:sp>
      <p:sp>
        <p:nvSpPr>
          <p:cNvPr id="48" name="object 48"/>
          <p:cNvSpPr txBox="1"/>
          <p:nvPr/>
        </p:nvSpPr>
        <p:spPr>
          <a:xfrm>
            <a:off x="5217599" y="1880773"/>
            <a:ext cx="319405" cy="94615"/>
          </a:xfrm>
          <a:prstGeom prst="rect">
            <a:avLst/>
          </a:prstGeom>
        </p:spPr>
        <p:txBody>
          <a:bodyPr wrap="square" lIns="0" tIns="12700" rIns="0" bIns="0" rtlCol="0" vert="horz">
            <a:spAutoFit/>
          </a:bodyPr>
          <a:lstStyle/>
          <a:p>
            <a:pPr marL="12700">
              <a:lnSpc>
                <a:spcPct val="100000"/>
              </a:lnSpc>
              <a:spcBef>
                <a:spcPts val="100"/>
              </a:spcBef>
            </a:pPr>
            <a:r>
              <a:rPr dirty="0" sz="450" spc="-5">
                <a:latin typeface="Times New Roman"/>
                <a:cs typeface="Times New Roman"/>
              </a:rPr>
              <a:t>Neutral</a:t>
            </a:r>
            <a:r>
              <a:rPr dirty="0" sz="450" spc="-45">
                <a:latin typeface="Times New Roman"/>
                <a:cs typeface="Times New Roman"/>
              </a:rPr>
              <a:t> </a:t>
            </a:r>
            <a:r>
              <a:rPr dirty="0" sz="450" spc="-5">
                <a:latin typeface="Times New Roman"/>
                <a:cs typeface="Times New Roman"/>
              </a:rPr>
              <a:t>Axis</a:t>
            </a:r>
            <a:endParaRPr sz="450">
              <a:latin typeface="Times New Roman"/>
              <a:cs typeface="Times New Roman"/>
            </a:endParaRPr>
          </a:p>
        </p:txBody>
      </p:sp>
      <p:sp>
        <p:nvSpPr>
          <p:cNvPr id="49" name="object 49"/>
          <p:cNvSpPr txBox="1">
            <a:spLocks noGrp="1"/>
          </p:cNvSpPr>
          <p:nvPr>
            <p:ph type="title"/>
          </p:nvPr>
        </p:nvSpPr>
        <p:spPr>
          <a:xfrm>
            <a:off x="1003766" y="1153205"/>
            <a:ext cx="4131945" cy="545465"/>
          </a:xfrm>
          <a:prstGeom prst="rect"/>
        </p:spPr>
        <p:txBody>
          <a:bodyPr wrap="square" lIns="0" tIns="14604" rIns="0" bIns="0" rtlCol="0" vert="horz">
            <a:spAutoFit/>
          </a:bodyPr>
          <a:lstStyle/>
          <a:p>
            <a:pPr marL="12700">
              <a:lnSpc>
                <a:spcPct val="100000"/>
              </a:lnSpc>
              <a:spcBef>
                <a:spcPts val="114"/>
              </a:spcBef>
            </a:pPr>
            <a:r>
              <a:rPr dirty="0" sz="2550" spc="15" b="0">
                <a:solidFill>
                  <a:srgbClr val="1C7C5B"/>
                </a:solidFill>
                <a:latin typeface="Arial Black"/>
                <a:cs typeface="Arial Black"/>
              </a:rPr>
              <a:t>Concrete Stress</a:t>
            </a:r>
            <a:r>
              <a:rPr dirty="0" sz="2550" spc="-100" b="0">
                <a:solidFill>
                  <a:srgbClr val="1C7C5B"/>
                </a:solidFill>
                <a:latin typeface="Arial Black"/>
                <a:cs typeface="Arial Black"/>
              </a:rPr>
              <a:t> </a:t>
            </a:r>
            <a:r>
              <a:rPr dirty="0" sz="2550" spc="10" b="0">
                <a:solidFill>
                  <a:srgbClr val="1C7C5B"/>
                </a:solidFill>
                <a:latin typeface="Arial Black"/>
                <a:cs typeface="Arial Black"/>
              </a:rPr>
              <a:t>Limits</a:t>
            </a:r>
            <a:endParaRPr sz="2550">
              <a:latin typeface="Arial Black"/>
              <a:cs typeface="Arial Black"/>
            </a:endParaRPr>
          </a:p>
          <a:p>
            <a:pPr algn="r" marR="227329">
              <a:lnSpc>
                <a:spcPct val="100000"/>
              </a:lnSpc>
              <a:spcBef>
                <a:spcPts val="470"/>
              </a:spcBef>
            </a:pPr>
            <a:r>
              <a:rPr dirty="0" sz="450" spc="15" b="0">
                <a:latin typeface="Times New Roman"/>
                <a:cs typeface="Times New Roman"/>
              </a:rPr>
              <a:t>T</a:t>
            </a:r>
            <a:r>
              <a:rPr dirty="0" sz="450" spc="25" b="0">
                <a:latin typeface="Times New Roman"/>
                <a:cs typeface="Times New Roman"/>
              </a:rPr>
              <a:t>e</a:t>
            </a:r>
            <a:r>
              <a:rPr dirty="0" sz="450" spc="30" b="0">
                <a:latin typeface="Times New Roman"/>
                <a:cs typeface="Times New Roman"/>
              </a:rPr>
              <a:t>n</a:t>
            </a:r>
            <a:r>
              <a:rPr dirty="0" sz="450" spc="15" b="0">
                <a:latin typeface="Times New Roman"/>
                <a:cs typeface="Times New Roman"/>
              </a:rPr>
              <a:t>s</a:t>
            </a:r>
            <a:r>
              <a:rPr dirty="0" sz="450" spc="20" b="0">
                <a:latin typeface="Times New Roman"/>
                <a:cs typeface="Times New Roman"/>
              </a:rPr>
              <a:t>i</a:t>
            </a:r>
            <a:r>
              <a:rPr dirty="0" sz="450" spc="-5" b="0">
                <a:latin typeface="Times New Roman"/>
                <a:cs typeface="Times New Roman"/>
              </a:rPr>
              <a:t>o</a:t>
            </a:r>
            <a:r>
              <a:rPr dirty="0" sz="450" spc="15" b="0">
                <a:latin typeface="Times New Roman"/>
                <a:cs typeface="Times New Roman"/>
              </a:rPr>
              <a:t>n</a:t>
            </a:r>
            <a:endParaRPr sz="450">
              <a:latin typeface="Times New Roman"/>
              <a:cs typeface="Times New Roman"/>
            </a:endParaRPr>
          </a:p>
        </p:txBody>
      </p:sp>
      <p:sp>
        <p:nvSpPr>
          <p:cNvPr id="50" name="object 50"/>
          <p:cNvSpPr txBox="1"/>
          <p:nvPr/>
        </p:nvSpPr>
        <p:spPr>
          <a:xfrm>
            <a:off x="4597350" y="2577058"/>
            <a:ext cx="361950" cy="100330"/>
          </a:xfrm>
          <a:prstGeom prst="rect">
            <a:avLst/>
          </a:prstGeom>
        </p:spPr>
        <p:txBody>
          <a:bodyPr wrap="square" lIns="0" tIns="17145" rIns="0" bIns="0" rtlCol="0" vert="horz">
            <a:spAutoFit/>
          </a:bodyPr>
          <a:lstStyle/>
          <a:p>
            <a:pPr marL="12700">
              <a:lnSpc>
                <a:spcPct val="100000"/>
              </a:lnSpc>
              <a:spcBef>
                <a:spcPts val="135"/>
              </a:spcBef>
            </a:pPr>
            <a:r>
              <a:rPr dirty="0" sz="450" spc="20">
                <a:latin typeface="Times New Roman"/>
                <a:cs typeface="Times New Roman"/>
              </a:rPr>
              <a:t>Compression</a:t>
            </a:r>
            <a:endParaRPr sz="450">
              <a:latin typeface="Times New Roman"/>
              <a:cs typeface="Times New Roman"/>
            </a:endParaRPr>
          </a:p>
        </p:txBody>
      </p:sp>
      <p:sp>
        <p:nvSpPr>
          <p:cNvPr id="51" name="object 51"/>
          <p:cNvSpPr/>
          <p:nvPr/>
        </p:nvSpPr>
        <p:spPr>
          <a:xfrm>
            <a:off x="4767071" y="2545079"/>
            <a:ext cx="29209" cy="29209"/>
          </a:xfrm>
          <a:custGeom>
            <a:avLst/>
            <a:gdLst/>
            <a:ahLst/>
            <a:cxnLst/>
            <a:rect l="l" t="t" r="r" b="b"/>
            <a:pathLst>
              <a:path w="29210" h="29210">
                <a:moveTo>
                  <a:pt x="22860" y="28956"/>
                </a:moveTo>
                <a:lnTo>
                  <a:pt x="6096" y="28956"/>
                </a:lnTo>
                <a:lnTo>
                  <a:pt x="0" y="22860"/>
                </a:lnTo>
                <a:lnTo>
                  <a:pt x="0" y="7620"/>
                </a:lnTo>
                <a:lnTo>
                  <a:pt x="6096" y="0"/>
                </a:lnTo>
                <a:lnTo>
                  <a:pt x="22860" y="0"/>
                </a:lnTo>
                <a:lnTo>
                  <a:pt x="28956" y="7620"/>
                </a:lnTo>
                <a:lnTo>
                  <a:pt x="28956" y="22860"/>
                </a:lnTo>
                <a:lnTo>
                  <a:pt x="22860" y="28956"/>
                </a:lnTo>
                <a:close/>
              </a:path>
            </a:pathLst>
          </a:custGeom>
          <a:solidFill>
            <a:srgbClr val="000000"/>
          </a:solidFill>
        </p:spPr>
        <p:txBody>
          <a:bodyPr wrap="square" lIns="0" tIns="0" rIns="0" bIns="0" rtlCol="0"/>
          <a:lstStyle/>
          <a:p/>
        </p:txBody>
      </p:sp>
      <p:sp>
        <p:nvSpPr>
          <p:cNvPr id="52" name="object 52"/>
          <p:cNvSpPr/>
          <p:nvPr/>
        </p:nvSpPr>
        <p:spPr>
          <a:xfrm>
            <a:off x="4767071" y="2545079"/>
            <a:ext cx="29209" cy="29209"/>
          </a:xfrm>
          <a:custGeom>
            <a:avLst/>
            <a:gdLst/>
            <a:ahLst/>
            <a:cxnLst/>
            <a:rect l="l" t="t" r="r" b="b"/>
            <a:pathLst>
              <a:path w="29210" h="29210">
                <a:moveTo>
                  <a:pt x="28955" y="15240"/>
                </a:moveTo>
                <a:lnTo>
                  <a:pt x="28955" y="7620"/>
                </a:lnTo>
                <a:lnTo>
                  <a:pt x="22859" y="0"/>
                </a:lnTo>
                <a:lnTo>
                  <a:pt x="15239" y="0"/>
                </a:lnTo>
                <a:lnTo>
                  <a:pt x="6095" y="0"/>
                </a:lnTo>
                <a:lnTo>
                  <a:pt x="0" y="7620"/>
                </a:lnTo>
                <a:lnTo>
                  <a:pt x="0" y="15240"/>
                </a:lnTo>
                <a:lnTo>
                  <a:pt x="0" y="22860"/>
                </a:lnTo>
                <a:lnTo>
                  <a:pt x="6095" y="28956"/>
                </a:lnTo>
                <a:lnTo>
                  <a:pt x="15239" y="28956"/>
                </a:lnTo>
                <a:lnTo>
                  <a:pt x="22859" y="28956"/>
                </a:lnTo>
                <a:lnTo>
                  <a:pt x="28955" y="22860"/>
                </a:lnTo>
                <a:lnTo>
                  <a:pt x="28955" y="15240"/>
                </a:lnTo>
              </a:path>
            </a:pathLst>
          </a:custGeom>
          <a:ln w="4572">
            <a:solidFill>
              <a:srgbClr val="000000"/>
            </a:solidFill>
          </a:ln>
        </p:spPr>
        <p:txBody>
          <a:bodyPr wrap="square" lIns="0" tIns="0" rIns="0" bIns="0" rtlCol="0"/>
          <a:lstStyle/>
          <a:p/>
        </p:txBody>
      </p:sp>
      <p:sp>
        <p:nvSpPr>
          <p:cNvPr id="53" name="object 53"/>
          <p:cNvSpPr/>
          <p:nvPr/>
        </p:nvSpPr>
        <p:spPr>
          <a:xfrm>
            <a:off x="5163311" y="2545079"/>
            <a:ext cx="29209" cy="29209"/>
          </a:xfrm>
          <a:custGeom>
            <a:avLst/>
            <a:gdLst/>
            <a:ahLst/>
            <a:cxnLst/>
            <a:rect l="l" t="t" r="r" b="b"/>
            <a:pathLst>
              <a:path w="29210" h="29210">
                <a:moveTo>
                  <a:pt x="22860" y="28956"/>
                </a:moveTo>
                <a:lnTo>
                  <a:pt x="6096" y="28956"/>
                </a:lnTo>
                <a:lnTo>
                  <a:pt x="0" y="22860"/>
                </a:lnTo>
                <a:lnTo>
                  <a:pt x="0" y="7620"/>
                </a:lnTo>
                <a:lnTo>
                  <a:pt x="6096" y="0"/>
                </a:lnTo>
                <a:lnTo>
                  <a:pt x="22860" y="0"/>
                </a:lnTo>
                <a:lnTo>
                  <a:pt x="28956" y="7620"/>
                </a:lnTo>
                <a:lnTo>
                  <a:pt x="28956" y="22860"/>
                </a:lnTo>
                <a:lnTo>
                  <a:pt x="22860" y="28956"/>
                </a:lnTo>
                <a:close/>
              </a:path>
            </a:pathLst>
          </a:custGeom>
          <a:solidFill>
            <a:srgbClr val="000000"/>
          </a:solidFill>
        </p:spPr>
        <p:txBody>
          <a:bodyPr wrap="square" lIns="0" tIns="0" rIns="0" bIns="0" rtlCol="0"/>
          <a:lstStyle/>
          <a:p/>
        </p:txBody>
      </p:sp>
      <p:sp>
        <p:nvSpPr>
          <p:cNvPr id="54" name="object 54"/>
          <p:cNvSpPr/>
          <p:nvPr/>
        </p:nvSpPr>
        <p:spPr>
          <a:xfrm>
            <a:off x="5163311" y="2545079"/>
            <a:ext cx="29209" cy="29209"/>
          </a:xfrm>
          <a:custGeom>
            <a:avLst/>
            <a:gdLst/>
            <a:ahLst/>
            <a:cxnLst/>
            <a:rect l="l" t="t" r="r" b="b"/>
            <a:pathLst>
              <a:path w="29210" h="29210">
                <a:moveTo>
                  <a:pt x="28955" y="15240"/>
                </a:moveTo>
                <a:lnTo>
                  <a:pt x="28955" y="7620"/>
                </a:lnTo>
                <a:lnTo>
                  <a:pt x="22859" y="0"/>
                </a:lnTo>
                <a:lnTo>
                  <a:pt x="15239" y="0"/>
                </a:lnTo>
                <a:lnTo>
                  <a:pt x="6095" y="0"/>
                </a:lnTo>
                <a:lnTo>
                  <a:pt x="0" y="7620"/>
                </a:lnTo>
                <a:lnTo>
                  <a:pt x="0" y="15240"/>
                </a:lnTo>
                <a:lnTo>
                  <a:pt x="0" y="22860"/>
                </a:lnTo>
                <a:lnTo>
                  <a:pt x="6095" y="28956"/>
                </a:lnTo>
                <a:lnTo>
                  <a:pt x="15239" y="28956"/>
                </a:lnTo>
                <a:lnTo>
                  <a:pt x="22859" y="28956"/>
                </a:lnTo>
                <a:lnTo>
                  <a:pt x="28955" y="22860"/>
                </a:lnTo>
                <a:lnTo>
                  <a:pt x="28955" y="15240"/>
                </a:lnTo>
              </a:path>
            </a:pathLst>
          </a:custGeom>
          <a:ln w="4572">
            <a:solidFill>
              <a:srgbClr val="000000"/>
            </a:solidFill>
          </a:ln>
        </p:spPr>
        <p:txBody>
          <a:bodyPr wrap="square" lIns="0" tIns="0" rIns="0" bIns="0" rtlCol="0"/>
          <a:lstStyle/>
          <a:p/>
        </p:txBody>
      </p:sp>
      <p:sp>
        <p:nvSpPr>
          <p:cNvPr id="55" name="object 55"/>
          <p:cNvSpPr/>
          <p:nvPr/>
        </p:nvSpPr>
        <p:spPr>
          <a:xfrm>
            <a:off x="5190744" y="2569464"/>
            <a:ext cx="158750" cy="90170"/>
          </a:xfrm>
          <a:custGeom>
            <a:avLst/>
            <a:gdLst/>
            <a:ahLst/>
            <a:cxnLst/>
            <a:rect l="l" t="t" r="r" b="b"/>
            <a:pathLst>
              <a:path w="158750" h="90169">
                <a:moveTo>
                  <a:pt x="0" y="0"/>
                </a:moveTo>
                <a:lnTo>
                  <a:pt x="44195" y="89916"/>
                </a:lnTo>
                <a:lnTo>
                  <a:pt x="158495" y="89916"/>
                </a:lnTo>
              </a:path>
            </a:pathLst>
          </a:custGeom>
          <a:ln w="4762">
            <a:solidFill>
              <a:srgbClr val="000000"/>
            </a:solidFill>
          </a:ln>
        </p:spPr>
        <p:txBody>
          <a:bodyPr wrap="square" lIns="0" tIns="0" rIns="0" bIns="0" rtlCol="0"/>
          <a:lstStyle/>
          <a:p/>
        </p:txBody>
      </p:sp>
      <p:sp>
        <p:nvSpPr>
          <p:cNvPr id="56" name="object 56"/>
          <p:cNvSpPr/>
          <p:nvPr/>
        </p:nvSpPr>
        <p:spPr>
          <a:xfrm>
            <a:off x="5178552" y="2545080"/>
            <a:ext cx="32384" cy="40005"/>
          </a:xfrm>
          <a:custGeom>
            <a:avLst/>
            <a:gdLst/>
            <a:ahLst/>
            <a:cxnLst/>
            <a:rect l="l" t="t" r="r" b="b"/>
            <a:pathLst>
              <a:path w="32385" h="40005">
                <a:moveTo>
                  <a:pt x="0" y="39623"/>
                </a:moveTo>
                <a:lnTo>
                  <a:pt x="1524" y="0"/>
                </a:lnTo>
                <a:lnTo>
                  <a:pt x="32003" y="24383"/>
                </a:lnTo>
                <a:lnTo>
                  <a:pt x="22931" y="25479"/>
                </a:lnTo>
                <a:lnTo>
                  <a:pt x="14287" y="28574"/>
                </a:lnTo>
                <a:lnTo>
                  <a:pt x="6500" y="33384"/>
                </a:lnTo>
                <a:lnTo>
                  <a:pt x="0" y="39623"/>
                </a:lnTo>
                <a:close/>
              </a:path>
            </a:pathLst>
          </a:custGeom>
          <a:solidFill>
            <a:srgbClr val="000000"/>
          </a:solidFill>
        </p:spPr>
        <p:txBody>
          <a:bodyPr wrap="square" lIns="0" tIns="0" rIns="0" bIns="0" rtlCol="0"/>
          <a:lstStyle/>
          <a:p/>
        </p:txBody>
      </p:sp>
      <p:sp>
        <p:nvSpPr>
          <p:cNvPr id="57" name="object 57"/>
          <p:cNvSpPr/>
          <p:nvPr/>
        </p:nvSpPr>
        <p:spPr>
          <a:xfrm>
            <a:off x="5375148" y="2628900"/>
            <a:ext cx="15240" cy="62865"/>
          </a:xfrm>
          <a:custGeom>
            <a:avLst/>
            <a:gdLst/>
            <a:ahLst/>
            <a:cxnLst/>
            <a:rect l="l" t="t" r="r" b="b"/>
            <a:pathLst>
              <a:path w="15239" h="62864">
                <a:moveTo>
                  <a:pt x="0" y="62483"/>
                </a:moveTo>
                <a:lnTo>
                  <a:pt x="15239" y="62483"/>
                </a:lnTo>
                <a:lnTo>
                  <a:pt x="15239" y="0"/>
                </a:lnTo>
                <a:lnTo>
                  <a:pt x="0" y="0"/>
                </a:lnTo>
                <a:lnTo>
                  <a:pt x="0" y="62483"/>
                </a:lnTo>
                <a:close/>
              </a:path>
            </a:pathLst>
          </a:custGeom>
          <a:solidFill>
            <a:srgbClr val="FFFFFF"/>
          </a:solidFill>
        </p:spPr>
        <p:txBody>
          <a:bodyPr wrap="square" lIns="0" tIns="0" rIns="0" bIns="0" rtlCol="0"/>
          <a:lstStyle/>
          <a:p/>
        </p:txBody>
      </p:sp>
      <p:sp>
        <p:nvSpPr>
          <p:cNvPr id="58" name="object 58"/>
          <p:cNvSpPr txBox="1"/>
          <p:nvPr/>
        </p:nvSpPr>
        <p:spPr>
          <a:xfrm>
            <a:off x="5363861" y="2612525"/>
            <a:ext cx="40005" cy="88900"/>
          </a:xfrm>
          <a:prstGeom prst="rect">
            <a:avLst/>
          </a:prstGeom>
        </p:spPr>
        <p:txBody>
          <a:bodyPr wrap="square" lIns="0" tIns="13970" rIns="0" bIns="0" rtlCol="0" vert="horz">
            <a:spAutoFit/>
          </a:bodyPr>
          <a:lstStyle/>
          <a:p>
            <a:pPr marL="12700">
              <a:lnSpc>
                <a:spcPct val="100000"/>
              </a:lnSpc>
              <a:spcBef>
                <a:spcPts val="110"/>
              </a:spcBef>
            </a:pPr>
            <a:r>
              <a:rPr dirty="0" sz="400" i="1">
                <a:latin typeface="Times New Roman"/>
                <a:cs typeface="Times New Roman"/>
              </a:rPr>
              <a:t>f</a:t>
            </a:r>
            <a:endParaRPr sz="400">
              <a:latin typeface="Times New Roman"/>
              <a:cs typeface="Times New Roman"/>
            </a:endParaRPr>
          </a:p>
        </p:txBody>
      </p:sp>
      <p:sp>
        <p:nvSpPr>
          <p:cNvPr id="59" name="object 59"/>
          <p:cNvSpPr txBox="1"/>
          <p:nvPr/>
        </p:nvSpPr>
        <p:spPr>
          <a:xfrm>
            <a:off x="6359021" y="2478420"/>
            <a:ext cx="40005" cy="88900"/>
          </a:xfrm>
          <a:prstGeom prst="rect">
            <a:avLst/>
          </a:prstGeom>
        </p:spPr>
        <p:txBody>
          <a:bodyPr wrap="square" lIns="0" tIns="13970" rIns="0" bIns="0" rtlCol="0" vert="horz">
            <a:spAutoFit/>
          </a:bodyPr>
          <a:lstStyle/>
          <a:p>
            <a:pPr marL="12700">
              <a:lnSpc>
                <a:spcPct val="100000"/>
              </a:lnSpc>
              <a:spcBef>
                <a:spcPts val="110"/>
              </a:spcBef>
            </a:pPr>
            <a:r>
              <a:rPr dirty="0" sz="400" i="1">
                <a:latin typeface="Times New Roman"/>
                <a:cs typeface="Times New Roman"/>
              </a:rPr>
              <a:t>f</a:t>
            </a:r>
            <a:endParaRPr sz="400">
              <a:latin typeface="Times New Roman"/>
              <a:cs typeface="Times New Roman"/>
            </a:endParaRPr>
          </a:p>
        </p:txBody>
      </p:sp>
      <p:sp>
        <p:nvSpPr>
          <p:cNvPr id="60" name="object 60"/>
          <p:cNvSpPr/>
          <p:nvPr/>
        </p:nvSpPr>
        <p:spPr>
          <a:xfrm>
            <a:off x="4808220" y="2566416"/>
            <a:ext cx="426720" cy="93345"/>
          </a:xfrm>
          <a:custGeom>
            <a:avLst/>
            <a:gdLst/>
            <a:ahLst/>
            <a:cxnLst/>
            <a:rect l="l" t="t" r="r" b="b"/>
            <a:pathLst>
              <a:path w="426720" h="93344">
                <a:moveTo>
                  <a:pt x="426719" y="92964"/>
                </a:moveTo>
                <a:lnTo>
                  <a:pt x="0" y="0"/>
                </a:lnTo>
              </a:path>
            </a:pathLst>
          </a:custGeom>
          <a:ln w="4762">
            <a:solidFill>
              <a:srgbClr val="000000"/>
            </a:solidFill>
          </a:ln>
        </p:spPr>
        <p:txBody>
          <a:bodyPr wrap="square" lIns="0" tIns="0" rIns="0" bIns="0" rtlCol="0"/>
          <a:lstStyle/>
          <a:p/>
        </p:txBody>
      </p:sp>
      <p:sp>
        <p:nvSpPr>
          <p:cNvPr id="61" name="object 61"/>
          <p:cNvSpPr/>
          <p:nvPr/>
        </p:nvSpPr>
        <p:spPr>
          <a:xfrm>
            <a:off x="4782311" y="2549651"/>
            <a:ext cx="38100" cy="35560"/>
          </a:xfrm>
          <a:custGeom>
            <a:avLst/>
            <a:gdLst/>
            <a:ahLst/>
            <a:cxnLst/>
            <a:rect l="l" t="t" r="r" b="b"/>
            <a:pathLst>
              <a:path w="38100" h="35560">
                <a:moveTo>
                  <a:pt x="30480" y="35051"/>
                </a:moveTo>
                <a:lnTo>
                  <a:pt x="0" y="10667"/>
                </a:lnTo>
                <a:lnTo>
                  <a:pt x="38100" y="0"/>
                </a:lnTo>
                <a:lnTo>
                  <a:pt x="33266" y="8262"/>
                </a:lnTo>
                <a:lnTo>
                  <a:pt x="30289" y="16954"/>
                </a:lnTo>
                <a:lnTo>
                  <a:pt x="29313" y="25931"/>
                </a:lnTo>
                <a:lnTo>
                  <a:pt x="30480" y="35051"/>
                </a:lnTo>
                <a:close/>
              </a:path>
            </a:pathLst>
          </a:custGeom>
          <a:solidFill>
            <a:srgbClr val="000000"/>
          </a:solidFill>
        </p:spPr>
        <p:txBody>
          <a:bodyPr wrap="square" lIns="0" tIns="0" rIns="0" bIns="0" rtlCol="0"/>
          <a:lstStyle/>
          <a:p/>
        </p:txBody>
      </p:sp>
      <p:graphicFrame>
        <p:nvGraphicFramePr>
          <p:cNvPr id="62" name="object 62"/>
          <p:cNvGraphicFramePr>
            <a:graphicFrameLocks noGrp="1"/>
          </p:cNvGraphicFramePr>
          <p:nvPr/>
        </p:nvGraphicFramePr>
        <p:xfrm>
          <a:off x="1024127" y="3008376"/>
          <a:ext cx="5390515" cy="551815"/>
        </p:xfrm>
        <a:graphic>
          <a:graphicData uri="http://schemas.openxmlformats.org/drawingml/2006/table">
            <a:tbl>
              <a:tblPr firstRow="1" bandRow="1">
                <a:tableStyleId>{2D5ABB26-0587-4C30-8999-92F81FD0307C}</a:tableStyleId>
              </a:tblPr>
              <a:tblGrid>
                <a:gridCol w="525780"/>
                <a:gridCol w="385445"/>
                <a:gridCol w="446404"/>
                <a:gridCol w="446405"/>
                <a:gridCol w="446405"/>
                <a:gridCol w="446405"/>
                <a:gridCol w="446405"/>
                <a:gridCol w="446404"/>
                <a:gridCol w="446404"/>
                <a:gridCol w="446404"/>
                <a:gridCol w="446404"/>
                <a:gridCol w="446404"/>
              </a:tblGrid>
              <a:tr h="135635">
                <a:tc>
                  <a:txBody>
                    <a:bodyPr/>
                    <a:lstStyle/>
                    <a:p>
                      <a:pPr>
                        <a:lnSpc>
                          <a:spcPct val="100000"/>
                        </a:lnSpc>
                      </a:pPr>
                      <a:endParaRPr sz="700">
                        <a:latin typeface="Times New Roman"/>
                        <a:cs typeface="Times New Roman"/>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gridSpan="2">
                  <a:txBody>
                    <a:bodyPr/>
                    <a:lstStyle/>
                    <a:p>
                      <a:pPr algn="ctr">
                        <a:lnSpc>
                          <a:spcPts val="830"/>
                        </a:lnSpc>
                        <a:spcBef>
                          <a:spcPts val="135"/>
                        </a:spcBef>
                      </a:pPr>
                      <a:r>
                        <a:rPr dirty="0" sz="750" spc="15" b="1">
                          <a:solidFill>
                            <a:srgbClr val="FFFFFF"/>
                          </a:solidFill>
                          <a:latin typeface="Arial"/>
                          <a:cs typeface="Arial"/>
                        </a:rPr>
                        <a:t>PS</a:t>
                      </a:r>
                      <a:endParaRPr sz="750">
                        <a:latin typeface="Arial"/>
                        <a:cs typeface="Arial"/>
                      </a:endParaRPr>
                    </a:p>
                  </a:txBody>
                  <a:tcPr marL="0" marR="0" marB="0" marT="17145">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hMerge="1">
                  <a:txBody>
                    <a:bodyPr/>
                    <a:lstStyle/>
                    <a:p>
                      <a:pPr/>
                    </a:p>
                  </a:txBody>
                  <a:tcPr marL="0" marR="0" marB="0" marT="0"/>
                </a:tc>
                <a:tc gridSpan="3">
                  <a:txBody>
                    <a:bodyPr/>
                    <a:lstStyle/>
                    <a:p>
                      <a:pPr algn="ctr" marL="635">
                        <a:lnSpc>
                          <a:spcPts val="830"/>
                        </a:lnSpc>
                        <a:spcBef>
                          <a:spcPts val="135"/>
                        </a:spcBef>
                      </a:pPr>
                      <a:r>
                        <a:rPr dirty="0" sz="750" spc="10" b="1">
                          <a:solidFill>
                            <a:srgbClr val="FFFFFF"/>
                          </a:solidFill>
                          <a:latin typeface="Arial"/>
                          <a:cs typeface="Arial"/>
                        </a:rPr>
                        <a:t>Girder</a:t>
                      </a:r>
                      <a:endParaRPr sz="750">
                        <a:latin typeface="Arial"/>
                        <a:cs typeface="Arial"/>
                      </a:endParaRPr>
                    </a:p>
                  </a:txBody>
                  <a:tcPr marL="0" marR="0" marB="0" marT="17145">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hMerge="1">
                  <a:txBody>
                    <a:bodyPr/>
                    <a:lstStyle/>
                    <a:p>
                      <a:pPr/>
                    </a:p>
                  </a:txBody>
                  <a:tcPr marL="0" marR="0" marB="0" marT="0"/>
                </a:tc>
                <a:tc hMerge="1">
                  <a:txBody>
                    <a:bodyPr/>
                    <a:lstStyle/>
                    <a:p>
                      <a:pPr/>
                    </a:p>
                  </a:txBody>
                  <a:tcPr marL="0" marR="0" marB="0" marT="0"/>
                </a:tc>
                <a:tc gridSpan="2">
                  <a:txBody>
                    <a:bodyPr/>
                    <a:lstStyle/>
                    <a:p>
                      <a:pPr marL="128905">
                        <a:lnSpc>
                          <a:spcPts val="830"/>
                        </a:lnSpc>
                        <a:spcBef>
                          <a:spcPts val="135"/>
                        </a:spcBef>
                      </a:pPr>
                      <a:r>
                        <a:rPr dirty="0" sz="750" spc="10" b="1">
                          <a:solidFill>
                            <a:srgbClr val="FFFFFF"/>
                          </a:solidFill>
                          <a:latin typeface="Arial"/>
                          <a:cs typeface="Arial"/>
                        </a:rPr>
                        <a:t>General</a:t>
                      </a:r>
                      <a:r>
                        <a:rPr dirty="0" sz="750" b="1">
                          <a:solidFill>
                            <a:srgbClr val="FFFFFF"/>
                          </a:solidFill>
                          <a:latin typeface="Arial"/>
                          <a:cs typeface="Arial"/>
                        </a:rPr>
                        <a:t> </a:t>
                      </a:r>
                      <a:r>
                        <a:rPr dirty="0" sz="750" spc="15" b="1">
                          <a:solidFill>
                            <a:srgbClr val="FFFFFF"/>
                          </a:solidFill>
                          <a:latin typeface="Arial"/>
                          <a:cs typeface="Arial"/>
                        </a:rPr>
                        <a:t>Case</a:t>
                      </a:r>
                      <a:endParaRPr sz="750">
                        <a:latin typeface="Arial"/>
                        <a:cs typeface="Arial"/>
                      </a:endParaRPr>
                    </a:p>
                  </a:txBody>
                  <a:tcPr marL="0" marR="0" marB="0" marT="17145">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hMerge="1">
                  <a:txBody>
                    <a:bodyPr/>
                    <a:lstStyle/>
                    <a:p>
                      <a:pPr/>
                    </a:p>
                  </a:txBody>
                  <a:tcPr marL="0" marR="0" marB="0" marT="0"/>
                </a:tc>
                <a:tc gridSpan="2">
                  <a:txBody>
                    <a:bodyPr/>
                    <a:lstStyle/>
                    <a:p>
                      <a:pPr algn="ctr">
                        <a:lnSpc>
                          <a:spcPts val="830"/>
                        </a:lnSpc>
                        <a:spcBef>
                          <a:spcPts val="135"/>
                        </a:spcBef>
                      </a:pPr>
                      <a:r>
                        <a:rPr dirty="0" sz="750" spc="10" b="1">
                          <a:solidFill>
                            <a:srgbClr val="FFFFFF"/>
                          </a:solidFill>
                          <a:latin typeface="Arial"/>
                          <a:cs typeface="Arial"/>
                        </a:rPr>
                        <a:t>Tilt</a:t>
                      </a:r>
                      <a:endParaRPr sz="750">
                        <a:latin typeface="Arial"/>
                        <a:cs typeface="Arial"/>
                      </a:endParaRPr>
                    </a:p>
                  </a:txBody>
                  <a:tcPr marL="0" marR="0" marB="0" marT="17145">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hMerge="1">
                  <a:txBody>
                    <a:bodyPr/>
                    <a:lstStyle/>
                    <a:p>
                      <a:pPr/>
                    </a:p>
                  </a:txBody>
                  <a:tcPr marL="0" marR="0" marB="0" marT="0"/>
                </a:tc>
                <a:tc gridSpan="2">
                  <a:txBody>
                    <a:bodyPr/>
                    <a:lstStyle/>
                    <a:p>
                      <a:pPr marL="197485">
                        <a:lnSpc>
                          <a:spcPts val="830"/>
                        </a:lnSpc>
                        <a:spcBef>
                          <a:spcPts val="135"/>
                        </a:spcBef>
                      </a:pPr>
                      <a:r>
                        <a:rPr dirty="0" sz="750" spc="10" b="1">
                          <a:solidFill>
                            <a:srgbClr val="FFFFFF"/>
                          </a:solidFill>
                          <a:latin typeface="Arial"/>
                          <a:cs typeface="Arial"/>
                        </a:rPr>
                        <a:t>Peak </a:t>
                      </a:r>
                      <a:r>
                        <a:rPr dirty="0" sz="750" spc="15" b="1">
                          <a:solidFill>
                            <a:srgbClr val="FFFFFF"/>
                          </a:solidFill>
                          <a:latin typeface="Arial"/>
                          <a:cs typeface="Arial"/>
                        </a:rPr>
                        <a:t>Case</a:t>
                      </a:r>
                      <a:endParaRPr sz="750">
                        <a:latin typeface="Arial"/>
                        <a:cs typeface="Arial"/>
                      </a:endParaRPr>
                    </a:p>
                  </a:txBody>
                  <a:tcPr marL="0" marR="0" marB="0" marT="17145">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hMerge="1">
                  <a:txBody>
                    <a:bodyPr/>
                    <a:lstStyle/>
                    <a:p>
                      <a:pPr/>
                    </a:p>
                  </a:txBody>
                  <a:tcPr marL="0" marR="0" marB="0" marT="0"/>
                </a:tc>
              </a:tr>
              <a:tr h="135635">
                <a:tc>
                  <a:txBody>
                    <a:bodyPr/>
                    <a:lstStyle/>
                    <a:p>
                      <a:pPr marL="6985">
                        <a:lnSpc>
                          <a:spcPts val="830"/>
                        </a:lnSpc>
                        <a:spcBef>
                          <a:spcPts val="135"/>
                        </a:spcBef>
                      </a:pPr>
                      <a:r>
                        <a:rPr dirty="0" sz="750" spc="10" b="1">
                          <a:solidFill>
                            <a:srgbClr val="FFFFFF"/>
                          </a:solidFill>
                          <a:latin typeface="Arial"/>
                          <a:cs typeface="Arial"/>
                        </a:rPr>
                        <a:t>Point</a:t>
                      </a:r>
                      <a:endParaRPr sz="750">
                        <a:latin typeface="Arial"/>
                        <a:cs typeface="Arial"/>
                      </a:endParaRPr>
                    </a:p>
                  </a:txBody>
                  <a:tcPr marL="0" marR="0" marB="0" marT="17145">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4F80BC"/>
                    </a:solidFill>
                  </a:tcPr>
                </a:tc>
                <a:tc>
                  <a:txBody>
                    <a:bodyPr/>
                    <a:lstStyle/>
                    <a:p>
                      <a:pPr algn="r">
                        <a:lnSpc>
                          <a:spcPts val="869"/>
                        </a:lnSpc>
                        <a:spcBef>
                          <a:spcPts val="100"/>
                        </a:spcBef>
                      </a:pPr>
                      <a:r>
                        <a:rPr dirty="0" sz="800" spc="-245" b="1" i="1">
                          <a:solidFill>
                            <a:srgbClr val="FFFFFF"/>
                          </a:solidFill>
                          <a:latin typeface="Times New Roman"/>
                          <a:cs typeface="Times New Roman"/>
                        </a:rPr>
                        <a:t>f</a:t>
                      </a:r>
                      <a:r>
                        <a:rPr dirty="0" baseline="-20202" sz="825" spc="-254" b="1" i="1">
                          <a:solidFill>
                            <a:srgbClr val="FFFFFF"/>
                          </a:solidFill>
                          <a:latin typeface="Times New Roman"/>
                          <a:cs typeface="Times New Roman"/>
                        </a:rPr>
                        <a:t>t</a:t>
                      </a:r>
                      <a:r>
                        <a:rPr dirty="0" baseline="-20202" sz="825" spc="-277" b="1" i="1">
                          <a:solidFill>
                            <a:srgbClr val="FFFFFF"/>
                          </a:solidFill>
                          <a:latin typeface="Times New Roman"/>
                          <a:cs typeface="Times New Roman"/>
                        </a:rPr>
                        <a:t>o</a:t>
                      </a:r>
                      <a:r>
                        <a:rPr dirty="0" baseline="-20202" sz="825" spc="-120" b="1" i="1">
                          <a:solidFill>
                            <a:srgbClr val="FFFFFF"/>
                          </a:solidFill>
                          <a:latin typeface="Times New Roman"/>
                          <a:cs typeface="Times New Roman"/>
                        </a:rPr>
                        <a:t>p</a:t>
                      </a:r>
                      <a:r>
                        <a:rPr dirty="0" sz="800" spc="-260" b="1" i="1">
                          <a:solidFill>
                            <a:srgbClr val="FFFFFF"/>
                          </a:solidFill>
                          <a:latin typeface="Times New Roman"/>
                          <a:cs typeface="Times New Roman"/>
                        </a:rPr>
                        <a:t>(</a:t>
                      </a:r>
                      <a:r>
                        <a:rPr dirty="0" sz="800" spc="-254" b="1" i="1">
                          <a:solidFill>
                            <a:srgbClr val="FFFFFF"/>
                          </a:solidFill>
                          <a:latin typeface="Times New Roman"/>
                          <a:cs typeface="Times New Roman"/>
                        </a:rPr>
                        <a:t>k</a:t>
                      </a:r>
                      <a:r>
                        <a:rPr dirty="0" sz="800" spc="-270" b="1" i="1">
                          <a:solidFill>
                            <a:srgbClr val="FFFFFF"/>
                          </a:solidFill>
                          <a:latin typeface="Times New Roman"/>
                          <a:cs typeface="Times New Roman"/>
                        </a:rPr>
                        <a:t>s</a:t>
                      </a:r>
                      <a:r>
                        <a:rPr dirty="0" sz="800" spc="-270" b="1" i="1">
                          <a:solidFill>
                            <a:srgbClr val="FFFFFF"/>
                          </a:solidFill>
                          <a:latin typeface="Times New Roman"/>
                          <a:cs typeface="Times New Roman"/>
                        </a:rPr>
                        <a:t>i</a:t>
                      </a:r>
                      <a:r>
                        <a:rPr dirty="0" sz="800" b="1" i="1">
                          <a:solidFill>
                            <a:srgbClr val="FFFFFF"/>
                          </a:solidFill>
                          <a:latin typeface="Times New Roman"/>
                          <a:cs typeface="Times New Roman"/>
                        </a:rPr>
                        <a:t>)</a:t>
                      </a:r>
                      <a:endParaRPr sz="800">
                        <a:latin typeface="Times New Roman"/>
                        <a:cs typeface="Times New Roman"/>
                      </a:endParaRPr>
                    </a:p>
                  </a:txBody>
                  <a:tcPr marL="0" marR="0" marB="0" marT="1270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4F80BC"/>
                    </a:solidFill>
                  </a:tcPr>
                </a:tc>
                <a:tc>
                  <a:txBody>
                    <a:bodyPr/>
                    <a:lstStyle/>
                    <a:p>
                      <a:pPr>
                        <a:lnSpc>
                          <a:spcPts val="869"/>
                        </a:lnSpc>
                        <a:spcBef>
                          <a:spcPts val="100"/>
                        </a:spcBef>
                      </a:pPr>
                      <a:r>
                        <a:rPr dirty="0" sz="800" spc="-170" b="1" i="1">
                          <a:solidFill>
                            <a:srgbClr val="FFFFFF"/>
                          </a:solidFill>
                          <a:latin typeface="Times New Roman"/>
                          <a:cs typeface="Times New Roman"/>
                        </a:rPr>
                        <a:t>f</a:t>
                      </a:r>
                      <a:r>
                        <a:rPr dirty="0" baseline="-20202" sz="825" spc="-254" b="1" i="1">
                          <a:solidFill>
                            <a:srgbClr val="FFFFFF"/>
                          </a:solidFill>
                          <a:latin typeface="Times New Roman"/>
                          <a:cs typeface="Times New Roman"/>
                        </a:rPr>
                        <a:t>bot</a:t>
                      </a:r>
                      <a:r>
                        <a:rPr dirty="0" sz="800" spc="-170" b="1" i="1">
                          <a:solidFill>
                            <a:srgbClr val="FFFFFF"/>
                          </a:solidFill>
                          <a:latin typeface="Times New Roman"/>
                          <a:cs typeface="Times New Roman"/>
                        </a:rPr>
                        <a:t>(ksi)</a:t>
                      </a:r>
                      <a:endParaRPr sz="800">
                        <a:latin typeface="Times New Roman"/>
                        <a:cs typeface="Times New Roman"/>
                      </a:endParaRPr>
                    </a:p>
                  </a:txBody>
                  <a:tcPr marL="0" marR="0" marB="0" marT="1270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4F80BC"/>
                    </a:solidFill>
                  </a:tcPr>
                </a:tc>
                <a:tc>
                  <a:txBody>
                    <a:bodyPr/>
                    <a:lstStyle/>
                    <a:p>
                      <a:pPr>
                        <a:lnSpc>
                          <a:spcPts val="869"/>
                        </a:lnSpc>
                        <a:spcBef>
                          <a:spcPts val="100"/>
                        </a:spcBef>
                      </a:pPr>
                      <a:r>
                        <a:rPr dirty="0" sz="800" spc="-155" b="1" i="1">
                          <a:solidFill>
                            <a:srgbClr val="FFFFFF"/>
                          </a:solidFill>
                          <a:latin typeface="Times New Roman"/>
                          <a:cs typeface="Times New Roman"/>
                        </a:rPr>
                        <a:t>M(kft)</a:t>
                      </a:r>
                      <a:endParaRPr sz="800">
                        <a:latin typeface="Times New Roman"/>
                        <a:cs typeface="Times New Roman"/>
                      </a:endParaRPr>
                    </a:p>
                  </a:txBody>
                  <a:tcPr marL="0" marR="0" marB="0" marT="1270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4F80BC"/>
                    </a:solidFill>
                  </a:tcPr>
                </a:tc>
                <a:tc>
                  <a:txBody>
                    <a:bodyPr/>
                    <a:lstStyle/>
                    <a:p>
                      <a:pPr>
                        <a:lnSpc>
                          <a:spcPts val="869"/>
                        </a:lnSpc>
                        <a:spcBef>
                          <a:spcPts val="100"/>
                        </a:spcBef>
                      </a:pPr>
                      <a:r>
                        <a:rPr dirty="0" sz="800" spc="-170" b="1" i="1">
                          <a:solidFill>
                            <a:srgbClr val="FFFFFF"/>
                          </a:solidFill>
                          <a:latin typeface="Times New Roman"/>
                          <a:cs typeface="Times New Roman"/>
                        </a:rPr>
                        <a:t>f</a:t>
                      </a:r>
                      <a:r>
                        <a:rPr dirty="0" baseline="-20202" sz="825" spc="-254" b="1" i="1">
                          <a:solidFill>
                            <a:srgbClr val="FFFFFF"/>
                          </a:solidFill>
                          <a:latin typeface="Times New Roman"/>
                          <a:cs typeface="Times New Roman"/>
                        </a:rPr>
                        <a:t>top</a:t>
                      </a:r>
                      <a:r>
                        <a:rPr dirty="0" sz="800" spc="-170" b="1" i="1">
                          <a:solidFill>
                            <a:srgbClr val="FFFFFF"/>
                          </a:solidFill>
                          <a:latin typeface="Times New Roman"/>
                          <a:cs typeface="Times New Roman"/>
                        </a:rPr>
                        <a:t>(ksi)</a:t>
                      </a:r>
                      <a:endParaRPr sz="800">
                        <a:latin typeface="Times New Roman"/>
                        <a:cs typeface="Times New Roman"/>
                      </a:endParaRPr>
                    </a:p>
                  </a:txBody>
                  <a:tcPr marL="0" marR="0" marB="0" marT="1270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4F80BC"/>
                    </a:solidFill>
                  </a:tcPr>
                </a:tc>
                <a:tc>
                  <a:txBody>
                    <a:bodyPr/>
                    <a:lstStyle/>
                    <a:p>
                      <a:pPr>
                        <a:lnSpc>
                          <a:spcPts val="869"/>
                        </a:lnSpc>
                        <a:spcBef>
                          <a:spcPts val="100"/>
                        </a:spcBef>
                      </a:pPr>
                      <a:r>
                        <a:rPr dirty="0" sz="800" spc="-170" b="1" i="1">
                          <a:solidFill>
                            <a:srgbClr val="FFFFFF"/>
                          </a:solidFill>
                          <a:latin typeface="Times New Roman"/>
                          <a:cs typeface="Times New Roman"/>
                        </a:rPr>
                        <a:t>f</a:t>
                      </a:r>
                      <a:r>
                        <a:rPr dirty="0" baseline="-20202" sz="825" spc="-254" b="1" i="1">
                          <a:solidFill>
                            <a:srgbClr val="FFFFFF"/>
                          </a:solidFill>
                          <a:latin typeface="Times New Roman"/>
                          <a:cs typeface="Times New Roman"/>
                        </a:rPr>
                        <a:t>bot</a:t>
                      </a:r>
                      <a:r>
                        <a:rPr dirty="0" sz="800" spc="-170" b="1" i="1">
                          <a:solidFill>
                            <a:srgbClr val="FFFFFF"/>
                          </a:solidFill>
                          <a:latin typeface="Times New Roman"/>
                          <a:cs typeface="Times New Roman"/>
                        </a:rPr>
                        <a:t>(ksi)</a:t>
                      </a:r>
                      <a:endParaRPr sz="800">
                        <a:latin typeface="Times New Roman"/>
                        <a:cs typeface="Times New Roman"/>
                      </a:endParaRPr>
                    </a:p>
                  </a:txBody>
                  <a:tcPr marL="0" marR="0" marB="0" marT="1270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4F80BC"/>
                    </a:solidFill>
                  </a:tcPr>
                </a:tc>
                <a:tc>
                  <a:txBody>
                    <a:bodyPr/>
                    <a:lstStyle/>
                    <a:p>
                      <a:pPr>
                        <a:lnSpc>
                          <a:spcPts val="869"/>
                        </a:lnSpc>
                        <a:spcBef>
                          <a:spcPts val="100"/>
                        </a:spcBef>
                      </a:pPr>
                      <a:r>
                        <a:rPr dirty="0" sz="800" spc="-170" b="1" i="1">
                          <a:solidFill>
                            <a:srgbClr val="FFFFFF"/>
                          </a:solidFill>
                          <a:latin typeface="Times New Roman"/>
                          <a:cs typeface="Times New Roman"/>
                        </a:rPr>
                        <a:t>f</a:t>
                      </a:r>
                      <a:r>
                        <a:rPr dirty="0" baseline="-20202" sz="825" spc="-254" b="1" i="1">
                          <a:solidFill>
                            <a:srgbClr val="FFFFFF"/>
                          </a:solidFill>
                          <a:latin typeface="Times New Roman"/>
                          <a:cs typeface="Times New Roman"/>
                        </a:rPr>
                        <a:t>top</a:t>
                      </a:r>
                      <a:r>
                        <a:rPr dirty="0" sz="800" spc="-170" b="1" i="1">
                          <a:solidFill>
                            <a:srgbClr val="FFFFFF"/>
                          </a:solidFill>
                          <a:latin typeface="Times New Roman"/>
                          <a:cs typeface="Times New Roman"/>
                        </a:rPr>
                        <a:t>(ksi)</a:t>
                      </a:r>
                      <a:endParaRPr sz="800">
                        <a:latin typeface="Times New Roman"/>
                        <a:cs typeface="Times New Roman"/>
                      </a:endParaRPr>
                    </a:p>
                  </a:txBody>
                  <a:tcPr marL="0" marR="0" marB="0" marT="1270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4F80BC"/>
                    </a:solidFill>
                  </a:tcPr>
                </a:tc>
                <a:tc>
                  <a:txBody>
                    <a:bodyPr/>
                    <a:lstStyle/>
                    <a:p>
                      <a:pPr>
                        <a:lnSpc>
                          <a:spcPts val="869"/>
                        </a:lnSpc>
                        <a:spcBef>
                          <a:spcPts val="100"/>
                        </a:spcBef>
                      </a:pPr>
                      <a:r>
                        <a:rPr dirty="0" sz="800" spc="-170" b="1" i="1">
                          <a:solidFill>
                            <a:srgbClr val="FFFFFF"/>
                          </a:solidFill>
                          <a:latin typeface="Times New Roman"/>
                          <a:cs typeface="Times New Roman"/>
                        </a:rPr>
                        <a:t>f</a:t>
                      </a:r>
                      <a:r>
                        <a:rPr dirty="0" baseline="-20202" sz="825" spc="-254" b="1" i="1">
                          <a:solidFill>
                            <a:srgbClr val="FFFFFF"/>
                          </a:solidFill>
                          <a:latin typeface="Times New Roman"/>
                          <a:cs typeface="Times New Roman"/>
                        </a:rPr>
                        <a:t>bot</a:t>
                      </a:r>
                      <a:r>
                        <a:rPr dirty="0" sz="800" spc="-170" b="1" i="1">
                          <a:solidFill>
                            <a:srgbClr val="FFFFFF"/>
                          </a:solidFill>
                          <a:latin typeface="Times New Roman"/>
                          <a:cs typeface="Times New Roman"/>
                        </a:rPr>
                        <a:t>(ksi)</a:t>
                      </a:r>
                      <a:endParaRPr sz="800">
                        <a:latin typeface="Times New Roman"/>
                        <a:cs typeface="Times New Roman"/>
                      </a:endParaRPr>
                    </a:p>
                  </a:txBody>
                  <a:tcPr marL="0" marR="0" marB="0" marT="1270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4F80BC"/>
                    </a:solidFill>
                  </a:tcPr>
                </a:tc>
                <a:tc>
                  <a:txBody>
                    <a:bodyPr/>
                    <a:lstStyle/>
                    <a:p>
                      <a:pPr>
                        <a:lnSpc>
                          <a:spcPts val="869"/>
                        </a:lnSpc>
                        <a:spcBef>
                          <a:spcPts val="100"/>
                        </a:spcBef>
                      </a:pPr>
                      <a:r>
                        <a:rPr dirty="0" sz="800" spc="-170" b="1" i="1">
                          <a:solidFill>
                            <a:srgbClr val="FFFFFF"/>
                          </a:solidFill>
                          <a:latin typeface="Times New Roman"/>
                          <a:cs typeface="Times New Roman"/>
                        </a:rPr>
                        <a:t>f</a:t>
                      </a:r>
                      <a:r>
                        <a:rPr dirty="0" baseline="-20202" sz="825" spc="-254" b="1" i="1">
                          <a:solidFill>
                            <a:srgbClr val="FFFFFF"/>
                          </a:solidFill>
                          <a:latin typeface="Times New Roman"/>
                          <a:cs typeface="Times New Roman"/>
                        </a:rPr>
                        <a:t>tl</a:t>
                      </a:r>
                      <a:r>
                        <a:rPr dirty="0" sz="800" spc="-170" b="1" i="1">
                          <a:solidFill>
                            <a:srgbClr val="FFFFFF"/>
                          </a:solidFill>
                          <a:latin typeface="Times New Roman"/>
                          <a:cs typeface="Times New Roman"/>
                        </a:rPr>
                        <a:t>(ksi)</a:t>
                      </a:r>
                      <a:endParaRPr sz="800">
                        <a:latin typeface="Times New Roman"/>
                        <a:cs typeface="Times New Roman"/>
                      </a:endParaRPr>
                    </a:p>
                  </a:txBody>
                  <a:tcPr marL="0" marR="0" marB="0" marT="1270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4F80BC"/>
                    </a:solidFill>
                  </a:tcPr>
                </a:tc>
                <a:tc>
                  <a:txBody>
                    <a:bodyPr/>
                    <a:lstStyle/>
                    <a:p>
                      <a:pPr>
                        <a:lnSpc>
                          <a:spcPts val="869"/>
                        </a:lnSpc>
                        <a:spcBef>
                          <a:spcPts val="100"/>
                        </a:spcBef>
                      </a:pPr>
                      <a:r>
                        <a:rPr dirty="0" sz="800" spc="-170" b="1" i="1">
                          <a:solidFill>
                            <a:srgbClr val="FFFFFF"/>
                          </a:solidFill>
                          <a:latin typeface="Times New Roman"/>
                          <a:cs typeface="Times New Roman"/>
                        </a:rPr>
                        <a:t>f</a:t>
                      </a:r>
                      <a:r>
                        <a:rPr dirty="0" baseline="-20202" sz="825" spc="-254" b="1" i="1">
                          <a:solidFill>
                            <a:srgbClr val="FFFFFF"/>
                          </a:solidFill>
                          <a:latin typeface="Times New Roman"/>
                          <a:cs typeface="Times New Roman"/>
                        </a:rPr>
                        <a:t>br</a:t>
                      </a:r>
                      <a:r>
                        <a:rPr dirty="0" sz="800" spc="-170" b="1" i="1">
                          <a:solidFill>
                            <a:srgbClr val="FFFFFF"/>
                          </a:solidFill>
                          <a:latin typeface="Times New Roman"/>
                          <a:cs typeface="Times New Roman"/>
                        </a:rPr>
                        <a:t>(ksi)</a:t>
                      </a:r>
                      <a:endParaRPr sz="800">
                        <a:latin typeface="Times New Roman"/>
                        <a:cs typeface="Times New Roman"/>
                      </a:endParaRPr>
                    </a:p>
                  </a:txBody>
                  <a:tcPr marL="0" marR="0" marB="0" marT="1270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4F80BC"/>
                    </a:solidFill>
                  </a:tcPr>
                </a:tc>
                <a:tc>
                  <a:txBody>
                    <a:bodyPr/>
                    <a:lstStyle/>
                    <a:p>
                      <a:pPr>
                        <a:lnSpc>
                          <a:spcPts val="869"/>
                        </a:lnSpc>
                        <a:spcBef>
                          <a:spcPts val="100"/>
                        </a:spcBef>
                      </a:pPr>
                      <a:r>
                        <a:rPr dirty="0" sz="800" spc="-170" b="1" i="1">
                          <a:solidFill>
                            <a:srgbClr val="FFFFFF"/>
                          </a:solidFill>
                          <a:latin typeface="Times New Roman"/>
                          <a:cs typeface="Times New Roman"/>
                        </a:rPr>
                        <a:t>f</a:t>
                      </a:r>
                      <a:r>
                        <a:rPr dirty="0" baseline="-20202" sz="825" spc="-254" b="1" i="1">
                          <a:solidFill>
                            <a:srgbClr val="FFFFFF"/>
                          </a:solidFill>
                          <a:latin typeface="Times New Roman"/>
                          <a:cs typeface="Times New Roman"/>
                        </a:rPr>
                        <a:t>tl</a:t>
                      </a:r>
                      <a:r>
                        <a:rPr dirty="0" sz="800" spc="-170" b="1" i="1">
                          <a:solidFill>
                            <a:srgbClr val="FFFFFF"/>
                          </a:solidFill>
                          <a:latin typeface="Times New Roman"/>
                          <a:cs typeface="Times New Roman"/>
                        </a:rPr>
                        <a:t>(ksi)</a:t>
                      </a:r>
                      <a:endParaRPr sz="800">
                        <a:latin typeface="Times New Roman"/>
                        <a:cs typeface="Times New Roman"/>
                      </a:endParaRPr>
                    </a:p>
                  </a:txBody>
                  <a:tcPr marL="0" marR="0" marB="0" marT="1270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4F80BC"/>
                    </a:solidFill>
                  </a:tcPr>
                </a:tc>
                <a:tc>
                  <a:txBody>
                    <a:bodyPr/>
                    <a:lstStyle/>
                    <a:p>
                      <a:pPr>
                        <a:lnSpc>
                          <a:spcPts val="869"/>
                        </a:lnSpc>
                        <a:spcBef>
                          <a:spcPts val="100"/>
                        </a:spcBef>
                      </a:pPr>
                      <a:r>
                        <a:rPr dirty="0" sz="800" spc="-170" b="1" i="1">
                          <a:solidFill>
                            <a:srgbClr val="FFFFFF"/>
                          </a:solidFill>
                          <a:latin typeface="Times New Roman"/>
                          <a:cs typeface="Times New Roman"/>
                        </a:rPr>
                        <a:t>f</a:t>
                      </a:r>
                      <a:r>
                        <a:rPr dirty="0" baseline="-20202" sz="825" spc="-254" b="1" i="1">
                          <a:solidFill>
                            <a:srgbClr val="FFFFFF"/>
                          </a:solidFill>
                          <a:latin typeface="Times New Roman"/>
                          <a:cs typeface="Times New Roman"/>
                        </a:rPr>
                        <a:t>br</a:t>
                      </a:r>
                      <a:r>
                        <a:rPr dirty="0" sz="800" spc="-170" b="1" i="1">
                          <a:solidFill>
                            <a:srgbClr val="FFFFFF"/>
                          </a:solidFill>
                          <a:latin typeface="Times New Roman"/>
                          <a:cs typeface="Times New Roman"/>
                        </a:rPr>
                        <a:t>(ksi)</a:t>
                      </a:r>
                      <a:endParaRPr sz="800">
                        <a:latin typeface="Times New Roman"/>
                        <a:cs typeface="Times New Roman"/>
                      </a:endParaRPr>
                    </a:p>
                  </a:txBody>
                  <a:tcPr marL="0" marR="0" marB="0" marT="1270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4F80BC"/>
                    </a:solidFill>
                  </a:tcPr>
                </a:tc>
              </a:tr>
              <a:tr h="135636">
                <a:tc>
                  <a:txBody>
                    <a:bodyPr/>
                    <a:lstStyle/>
                    <a:p>
                      <a:pPr marL="6985">
                        <a:lnSpc>
                          <a:spcPts val="830"/>
                        </a:lnSpc>
                        <a:spcBef>
                          <a:spcPts val="135"/>
                        </a:spcBef>
                      </a:pPr>
                      <a:r>
                        <a:rPr dirty="0" sz="750" spc="10" b="1">
                          <a:solidFill>
                            <a:srgbClr val="FFFFFF"/>
                          </a:solidFill>
                          <a:latin typeface="Arial"/>
                          <a:cs typeface="Arial"/>
                        </a:rPr>
                        <a:t>Lift,</a:t>
                      </a:r>
                      <a:r>
                        <a:rPr dirty="0" sz="750" spc="-20" b="1">
                          <a:solidFill>
                            <a:srgbClr val="FFFFFF"/>
                          </a:solidFill>
                          <a:latin typeface="Arial"/>
                          <a:cs typeface="Arial"/>
                        </a:rPr>
                        <a:t> </a:t>
                      </a:r>
                      <a:r>
                        <a:rPr dirty="0" sz="750" spc="10" b="1">
                          <a:solidFill>
                            <a:srgbClr val="FFFFFF"/>
                          </a:solidFill>
                          <a:latin typeface="Arial"/>
                          <a:cs typeface="Arial"/>
                        </a:rPr>
                        <a:t>11ft</a:t>
                      </a:r>
                      <a:endParaRPr sz="750">
                        <a:latin typeface="Arial"/>
                        <a:cs typeface="Arial"/>
                      </a:endParaRPr>
                    </a:p>
                  </a:txBody>
                  <a:tcPr marL="0" marR="0" marB="0" marT="1714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r" marR="16510">
                        <a:lnSpc>
                          <a:spcPts val="819"/>
                        </a:lnSpc>
                        <a:spcBef>
                          <a:spcPts val="150"/>
                        </a:spcBef>
                      </a:pPr>
                      <a:r>
                        <a:rPr dirty="0" sz="750" spc="5">
                          <a:latin typeface="Cambria"/>
                          <a:cs typeface="Cambria"/>
                        </a:rPr>
                        <a:t>-</a:t>
                      </a:r>
                      <a:r>
                        <a:rPr dirty="0" sz="750" spc="-5">
                          <a:latin typeface="Cambria"/>
                          <a:cs typeface="Cambria"/>
                        </a:rPr>
                        <a:t>0.</a:t>
                      </a:r>
                      <a:r>
                        <a:rPr dirty="0" sz="750">
                          <a:latin typeface="Cambria"/>
                          <a:cs typeface="Cambria"/>
                        </a:rPr>
                        <a:t>3</a:t>
                      </a:r>
                      <a:r>
                        <a:rPr dirty="0" sz="750" spc="-5">
                          <a:latin typeface="Cambria"/>
                          <a:cs typeface="Cambria"/>
                        </a:rPr>
                        <a:t>2</a:t>
                      </a:r>
                      <a:r>
                        <a:rPr dirty="0" sz="750">
                          <a:latin typeface="Cambria"/>
                          <a:cs typeface="Cambria"/>
                        </a:rPr>
                        <a:t>9</a:t>
                      </a:r>
                      <a:endParaRPr sz="750">
                        <a:latin typeface="Cambria"/>
                        <a:cs typeface="Cambria"/>
                      </a:endParaRPr>
                    </a:p>
                  </a:txBody>
                  <a:tcPr marL="0" marR="0" marB="0" marT="1905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r">
                        <a:lnSpc>
                          <a:spcPts val="819"/>
                        </a:lnSpc>
                        <a:spcBef>
                          <a:spcPts val="150"/>
                        </a:spcBef>
                      </a:pPr>
                      <a:r>
                        <a:rPr dirty="0" sz="750" spc="5">
                          <a:latin typeface="Cambria"/>
                          <a:cs typeface="Cambria"/>
                        </a:rPr>
                        <a:t>-</a:t>
                      </a:r>
                      <a:r>
                        <a:rPr dirty="0" sz="750" spc="-5">
                          <a:latin typeface="Cambria"/>
                          <a:cs typeface="Cambria"/>
                        </a:rPr>
                        <a:t>4.7</a:t>
                      </a:r>
                      <a:r>
                        <a:rPr dirty="0" sz="750">
                          <a:latin typeface="Cambria"/>
                          <a:cs typeface="Cambria"/>
                        </a:rPr>
                        <a:t>54</a:t>
                      </a:r>
                      <a:endParaRPr sz="750">
                        <a:latin typeface="Cambria"/>
                        <a:cs typeface="Cambria"/>
                      </a:endParaRPr>
                    </a:p>
                  </a:txBody>
                  <a:tcPr marL="0" marR="0" marB="0" marT="1905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r">
                        <a:lnSpc>
                          <a:spcPts val="819"/>
                        </a:lnSpc>
                        <a:spcBef>
                          <a:spcPts val="150"/>
                        </a:spcBef>
                      </a:pPr>
                      <a:r>
                        <a:rPr dirty="0" sz="750" spc="-5">
                          <a:latin typeface="Cambria"/>
                          <a:cs typeface="Cambria"/>
                        </a:rPr>
                        <a:t>-</a:t>
                      </a:r>
                      <a:r>
                        <a:rPr dirty="0" sz="750">
                          <a:latin typeface="Cambria"/>
                          <a:cs typeface="Cambria"/>
                        </a:rPr>
                        <a:t>6</a:t>
                      </a:r>
                      <a:r>
                        <a:rPr dirty="0" sz="750" spc="-5">
                          <a:latin typeface="Cambria"/>
                          <a:cs typeface="Cambria"/>
                        </a:rPr>
                        <a:t>4.</a:t>
                      </a:r>
                      <a:r>
                        <a:rPr dirty="0" sz="750">
                          <a:latin typeface="Cambria"/>
                          <a:cs typeface="Cambria"/>
                        </a:rPr>
                        <a:t>02</a:t>
                      </a:r>
                      <a:endParaRPr sz="750">
                        <a:latin typeface="Cambria"/>
                        <a:cs typeface="Cambria"/>
                      </a:endParaRPr>
                    </a:p>
                  </a:txBody>
                  <a:tcPr marL="0" marR="0" marB="0" marT="1905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r">
                        <a:lnSpc>
                          <a:spcPts val="819"/>
                        </a:lnSpc>
                        <a:spcBef>
                          <a:spcPts val="150"/>
                        </a:spcBef>
                      </a:pPr>
                      <a:r>
                        <a:rPr dirty="0" sz="750" spc="-5">
                          <a:latin typeface="Cambria"/>
                          <a:cs typeface="Cambria"/>
                        </a:rPr>
                        <a:t>0.0</a:t>
                      </a:r>
                      <a:r>
                        <a:rPr dirty="0" sz="750">
                          <a:latin typeface="Cambria"/>
                          <a:cs typeface="Cambria"/>
                        </a:rPr>
                        <a:t>4</a:t>
                      </a:r>
                      <a:endParaRPr sz="750">
                        <a:latin typeface="Cambria"/>
                        <a:cs typeface="Cambria"/>
                      </a:endParaRPr>
                    </a:p>
                  </a:txBody>
                  <a:tcPr marL="0" marR="0" marB="0" marT="1905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r">
                        <a:lnSpc>
                          <a:spcPts val="819"/>
                        </a:lnSpc>
                        <a:spcBef>
                          <a:spcPts val="150"/>
                        </a:spcBef>
                      </a:pPr>
                      <a:r>
                        <a:rPr dirty="0" sz="750" spc="5">
                          <a:latin typeface="Cambria"/>
                          <a:cs typeface="Cambria"/>
                        </a:rPr>
                        <a:t>-</a:t>
                      </a:r>
                      <a:r>
                        <a:rPr dirty="0" sz="750" spc="-5">
                          <a:latin typeface="Cambria"/>
                          <a:cs typeface="Cambria"/>
                        </a:rPr>
                        <a:t>0.</a:t>
                      </a:r>
                      <a:r>
                        <a:rPr dirty="0" sz="750">
                          <a:latin typeface="Cambria"/>
                          <a:cs typeface="Cambria"/>
                        </a:rPr>
                        <a:t>0</a:t>
                      </a:r>
                      <a:r>
                        <a:rPr dirty="0" sz="750" spc="-5">
                          <a:latin typeface="Cambria"/>
                          <a:cs typeface="Cambria"/>
                        </a:rPr>
                        <a:t>3</a:t>
                      </a:r>
                      <a:r>
                        <a:rPr dirty="0" sz="750">
                          <a:latin typeface="Cambria"/>
                          <a:cs typeface="Cambria"/>
                        </a:rPr>
                        <a:t>7</a:t>
                      </a:r>
                      <a:endParaRPr sz="750">
                        <a:latin typeface="Cambria"/>
                        <a:cs typeface="Cambria"/>
                      </a:endParaRPr>
                    </a:p>
                  </a:txBody>
                  <a:tcPr marL="0" marR="0" marB="0" marT="1905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r">
                        <a:lnSpc>
                          <a:spcPts val="819"/>
                        </a:lnSpc>
                        <a:spcBef>
                          <a:spcPts val="150"/>
                        </a:spcBef>
                      </a:pPr>
                      <a:r>
                        <a:rPr dirty="0" sz="750" spc="5">
                          <a:latin typeface="Cambria"/>
                          <a:cs typeface="Cambria"/>
                        </a:rPr>
                        <a:t>-</a:t>
                      </a:r>
                      <a:r>
                        <a:rPr dirty="0" sz="750" spc="-5">
                          <a:latin typeface="Cambria"/>
                          <a:cs typeface="Cambria"/>
                        </a:rPr>
                        <a:t>0.2</a:t>
                      </a:r>
                      <a:r>
                        <a:rPr dirty="0" sz="750">
                          <a:latin typeface="Cambria"/>
                          <a:cs typeface="Cambria"/>
                        </a:rPr>
                        <a:t>89</a:t>
                      </a:r>
                      <a:endParaRPr sz="750">
                        <a:latin typeface="Cambria"/>
                        <a:cs typeface="Cambria"/>
                      </a:endParaRPr>
                    </a:p>
                  </a:txBody>
                  <a:tcPr marL="0" marR="0" marB="0" marT="1905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r">
                        <a:lnSpc>
                          <a:spcPts val="819"/>
                        </a:lnSpc>
                        <a:spcBef>
                          <a:spcPts val="150"/>
                        </a:spcBef>
                      </a:pPr>
                      <a:r>
                        <a:rPr dirty="0" sz="750" spc="-5">
                          <a:latin typeface="Cambria"/>
                          <a:cs typeface="Cambria"/>
                        </a:rPr>
                        <a:t>-</a:t>
                      </a:r>
                      <a:r>
                        <a:rPr dirty="0" sz="750">
                          <a:latin typeface="Cambria"/>
                          <a:cs typeface="Cambria"/>
                        </a:rPr>
                        <a:t>4</a:t>
                      </a:r>
                      <a:r>
                        <a:rPr dirty="0" sz="750" spc="-5">
                          <a:latin typeface="Cambria"/>
                          <a:cs typeface="Cambria"/>
                        </a:rPr>
                        <a:t>.7</a:t>
                      </a:r>
                      <a:r>
                        <a:rPr dirty="0" sz="750">
                          <a:latin typeface="Cambria"/>
                          <a:cs typeface="Cambria"/>
                        </a:rPr>
                        <a:t>92</a:t>
                      </a:r>
                      <a:endParaRPr sz="750">
                        <a:latin typeface="Cambria"/>
                        <a:cs typeface="Cambria"/>
                      </a:endParaRPr>
                    </a:p>
                  </a:txBody>
                  <a:tcPr marL="0" marR="0" marB="0" marT="1905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r">
                        <a:lnSpc>
                          <a:spcPts val="819"/>
                        </a:lnSpc>
                        <a:spcBef>
                          <a:spcPts val="150"/>
                        </a:spcBef>
                      </a:pPr>
                      <a:r>
                        <a:rPr dirty="0" sz="750" spc="5">
                          <a:latin typeface="Cambria"/>
                          <a:cs typeface="Cambria"/>
                        </a:rPr>
                        <a:t>-</a:t>
                      </a:r>
                      <a:r>
                        <a:rPr dirty="0" sz="750">
                          <a:latin typeface="Cambria"/>
                          <a:cs typeface="Cambria"/>
                        </a:rPr>
                        <a:t>0</a:t>
                      </a:r>
                      <a:r>
                        <a:rPr dirty="0" sz="750" spc="-5">
                          <a:latin typeface="Cambria"/>
                          <a:cs typeface="Cambria"/>
                        </a:rPr>
                        <a:t>.01</a:t>
                      </a:r>
                      <a:r>
                        <a:rPr dirty="0" sz="750">
                          <a:latin typeface="Cambria"/>
                          <a:cs typeface="Cambria"/>
                        </a:rPr>
                        <a:t>2</a:t>
                      </a:r>
                      <a:endParaRPr sz="750">
                        <a:latin typeface="Cambria"/>
                        <a:cs typeface="Cambria"/>
                      </a:endParaRPr>
                    </a:p>
                  </a:txBody>
                  <a:tcPr marL="0" marR="0" marB="0" marT="1905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r">
                        <a:lnSpc>
                          <a:spcPts val="819"/>
                        </a:lnSpc>
                        <a:spcBef>
                          <a:spcPts val="150"/>
                        </a:spcBef>
                      </a:pPr>
                      <a:r>
                        <a:rPr dirty="0" sz="750" spc="-5">
                          <a:latin typeface="Cambria"/>
                          <a:cs typeface="Cambria"/>
                        </a:rPr>
                        <a:t>0.</a:t>
                      </a:r>
                      <a:r>
                        <a:rPr dirty="0" sz="750">
                          <a:latin typeface="Cambria"/>
                          <a:cs typeface="Cambria"/>
                        </a:rPr>
                        <a:t>0</a:t>
                      </a:r>
                      <a:r>
                        <a:rPr dirty="0" sz="750" spc="-5">
                          <a:latin typeface="Cambria"/>
                          <a:cs typeface="Cambria"/>
                        </a:rPr>
                        <a:t>0</a:t>
                      </a:r>
                      <a:r>
                        <a:rPr dirty="0" sz="750">
                          <a:latin typeface="Cambria"/>
                          <a:cs typeface="Cambria"/>
                        </a:rPr>
                        <a:t>9</a:t>
                      </a:r>
                      <a:endParaRPr sz="750">
                        <a:latin typeface="Cambria"/>
                        <a:cs typeface="Cambria"/>
                      </a:endParaRPr>
                    </a:p>
                  </a:txBody>
                  <a:tcPr marL="0" marR="0" marB="0" marT="1905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r">
                        <a:lnSpc>
                          <a:spcPts val="819"/>
                        </a:lnSpc>
                        <a:spcBef>
                          <a:spcPts val="150"/>
                        </a:spcBef>
                      </a:pPr>
                      <a:r>
                        <a:rPr dirty="0" sz="750" spc="5">
                          <a:latin typeface="Cambria"/>
                          <a:cs typeface="Cambria"/>
                        </a:rPr>
                        <a:t>-</a:t>
                      </a:r>
                      <a:r>
                        <a:rPr dirty="0" sz="750" spc="-5">
                          <a:latin typeface="Cambria"/>
                          <a:cs typeface="Cambria"/>
                        </a:rPr>
                        <a:t>0.</a:t>
                      </a:r>
                      <a:r>
                        <a:rPr dirty="0" sz="750">
                          <a:latin typeface="Cambria"/>
                          <a:cs typeface="Cambria"/>
                        </a:rPr>
                        <a:t>5</a:t>
                      </a:r>
                      <a:r>
                        <a:rPr dirty="0" sz="750" spc="-5">
                          <a:latin typeface="Cambria"/>
                          <a:cs typeface="Cambria"/>
                        </a:rPr>
                        <a:t>7</a:t>
                      </a:r>
                      <a:r>
                        <a:rPr dirty="0" sz="750">
                          <a:latin typeface="Cambria"/>
                          <a:cs typeface="Cambria"/>
                        </a:rPr>
                        <a:t>6</a:t>
                      </a:r>
                      <a:endParaRPr sz="750">
                        <a:latin typeface="Cambria"/>
                        <a:cs typeface="Cambria"/>
                      </a:endParaRPr>
                    </a:p>
                  </a:txBody>
                  <a:tcPr marL="0" marR="0" marB="0" marT="1905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r">
                        <a:lnSpc>
                          <a:spcPts val="819"/>
                        </a:lnSpc>
                        <a:spcBef>
                          <a:spcPts val="150"/>
                        </a:spcBef>
                      </a:pPr>
                      <a:r>
                        <a:rPr dirty="0" sz="750" spc="5">
                          <a:latin typeface="Cambria"/>
                          <a:cs typeface="Cambria"/>
                        </a:rPr>
                        <a:t>-</a:t>
                      </a:r>
                      <a:r>
                        <a:rPr dirty="0" sz="750" spc="-5">
                          <a:latin typeface="Cambria"/>
                          <a:cs typeface="Cambria"/>
                        </a:rPr>
                        <a:t>4.5</a:t>
                      </a:r>
                      <a:r>
                        <a:rPr dirty="0" sz="750">
                          <a:latin typeface="Cambria"/>
                          <a:cs typeface="Cambria"/>
                        </a:rPr>
                        <a:t>28</a:t>
                      </a:r>
                      <a:endParaRPr sz="750">
                        <a:latin typeface="Cambria"/>
                        <a:cs typeface="Cambria"/>
                      </a:endParaRPr>
                    </a:p>
                  </a:txBody>
                  <a:tcPr marL="0" marR="0" marB="0" marT="1905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r h="135635">
                <a:tc>
                  <a:txBody>
                    <a:bodyPr/>
                    <a:lstStyle/>
                    <a:p>
                      <a:pPr marL="6985">
                        <a:lnSpc>
                          <a:spcPts val="830"/>
                        </a:lnSpc>
                        <a:spcBef>
                          <a:spcPts val="135"/>
                        </a:spcBef>
                      </a:pPr>
                      <a:r>
                        <a:rPr dirty="0" sz="750" spc="10" b="1">
                          <a:solidFill>
                            <a:srgbClr val="FFFFFF"/>
                          </a:solidFill>
                          <a:latin typeface="Arial"/>
                          <a:cs typeface="Arial"/>
                        </a:rPr>
                        <a:t>Harp,</a:t>
                      </a:r>
                      <a:r>
                        <a:rPr dirty="0" sz="750" spc="-15" b="1">
                          <a:solidFill>
                            <a:srgbClr val="FFFFFF"/>
                          </a:solidFill>
                          <a:latin typeface="Arial"/>
                          <a:cs typeface="Arial"/>
                        </a:rPr>
                        <a:t> </a:t>
                      </a:r>
                      <a:r>
                        <a:rPr dirty="0" sz="750" spc="10" b="1">
                          <a:solidFill>
                            <a:srgbClr val="FFFFFF"/>
                          </a:solidFill>
                          <a:latin typeface="Arial"/>
                          <a:cs typeface="Arial"/>
                        </a:rPr>
                        <a:t>0.4L</a:t>
                      </a:r>
                      <a:endParaRPr sz="750">
                        <a:latin typeface="Arial"/>
                        <a:cs typeface="Arial"/>
                      </a:endParaRPr>
                    </a:p>
                  </a:txBody>
                  <a:tcPr marL="0" marR="0" marB="0" marT="1714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r" marR="16510">
                        <a:lnSpc>
                          <a:spcPts val="819"/>
                        </a:lnSpc>
                        <a:spcBef>
                          <a:spcPts val="150"/>
                        </a:spcBef>
                      </a:pPr>
                      <a:r>
                        <a:rPr dirty="0" sz="750" spc="-5">
                          <a:latin typeface="Cambria"/>
                          <a:cs typeface="Cambria"/>
                        </a:rPr>
                        <a:t>1.</a:t>
                      </a:r>
                      <a:r>
                        <a:rPr dirty="0" sz="750">
                          <a:latin typeface="Cambria"/>
                          <a:cs typeface="Cambria"/>
                        </a:rPr>
                        <a:t>3</a:t>
                      </a:r>
                      <a:r>
                        <a:rPr dirty="0" sz="750" spc="-5">
                          <a:latin typeface="Cambria"/>
                          <a:cs typeface="Cambria"/>
                        </a:rPr>
                        <a:t>3</a:t>
                      </a:r>
                      <a:r>
                        <a:rPr dirty="0" sz="750">
                          <a:latin typeface="Cambria"/>
                          <a:cs typeface="Cambria"/>
                        </a:rPr>
                        <a:t>5</a:t>
                      </a:r>
                      <a:endParaRPr sz="750">
                        <a:latin typeface="Cambria"/>
                        <a:cs typeface="Cambria"/>
                      </a:endParaRPr>
                    </a:p>
                  </a:txBody>
                  <a:tcPr marL="0" marR="0" marB="0" marT="1905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r">
                        <a:lnSpc>
                          <a:spcPts val="819"/>
                        </a:lnSpc>
                        <a:spcBef>
                          <a:spcPts val="150"/>
                        </a:spcBef>
                      </a:pPr>
                      <a:r>
                        <a:rPr dirty="0" sz="750" spc="5">
                          <a:latin typeface="Cambria"/>
                          <a:cs typeface="Cambria"/>
                        </a:rPr>
                        <a:t>-</a:t>
                      </a:r>
                      <a:r>
                        <a:rPr dirty="0" sz="750" spc="-5">
                          <a:latin typeface="Cambria"/>
                          <a:cs typeface="Cambria"/>
                        </a:rPr>
                        <a:t>6.</a:t>
                      </a:r>
                      <a:r>
                        <a:rPr dirty="0" sz="750">
                          <a:latin typeface="Cambria"/>
                          <a:cs typeface="Cambria"/>
                        </a:rPr>
                        <a:t>2</a:t>
                      </a:r>
                      <a:r>
                        <a:rPr dirty="0" sz="750" spc="-5">
                          <a:latin typeface="Cambria"/>
                          <a:cs typeface="Cambria"/>
                        </a:rPr>
                        <a:t>1</a:t>
                      </a:r>
                      <a:r>
                        <a:rPr dirty="0" sz="750">
                          <a:latin typeface="Cambria"/>
                          <a:cs typeface="Cambria"/>
                        </a:rPr>
                        <a:t>5</a:t>
                      </a:r>
                      <a:endParaRPr sz="750">
                        <a:latin typeface="Cambria"/>
                        <a:cs typeface="Cambria"/>
                      </a:endParaRPr>
                    </a:p>
                  </a:txBody>
                  <a:tcPr marL="0" marR="0" marB="0" marT="1905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r">
                        <a:lnSpc>
                          <a:spcPts val="819"/>
                        </a:lnSpc>
                        <a:spcBef>
                          <a:spcPts val="150"/>
                        </a:spcBef>
                      </a:pPr>
                      <a:r>
                        <a:rPr dirty="0" sz="750" spc="-5">
                          <a:latin typeface="Cambria"/>
                          <a:cs typeface="Cambria"/>
                        </a:rPr>
                        <a:t>24</a:t>
                      </a:r>
                      <a:r>
                        <a:rPr dirty="0" sz="750">
                          <a:latin typeface="Cambria"/>
                          <a:cs typeface="Cambria"/>
                        </a:rPr>
                        <a:t>25</a:t>
                      </a:r>
                      <a:endParaRPr sz="750">
                        <a:latin typeface="Cambria"/>
                        <a:cs typeface="Cambria"/>
                      </a:endParaRPr>
                    </a:p>
                  </a:txBody>
                  <a:tcPr marL="0" marR="0" marB="0" marT="1905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r">
                        <a:lnSpc>
                          <a:spcPts val="819"/>
                        </a:lnSpc>
                        <a:spcBef>
                          <a:spcPts val="150"/>
                        </a:spcBef>
                      </a:pPr>
                      <a:r>
                        <a:rPr dirty="0" sz="750" spc="-5">
                          <a:latin typeface="Cambria"/>
                          <a:cs typeface="Cambria"/>
                        </a:rPr>
                        <a:t>-</a:t>
                      </a:r>
                      <a:r>
                        <a:rPr dirty="0" sz="750">
                          <a:latin typeface="Cambria"/>
                          <a:cs typeface="Cambria"/>
                        </a:rPr>
                        <a:t>1</a:t>
                      </a:r>
                      <a:r>
                        <a:rPr dirty="0" sz="750" spc="-5">
                          <a:latin typeface="Cambria"/>
                          <a:cs typeface="Cambria"/>
                        </a:rPr>
                        <a:t>.51</a:t>
                      </a:r>
                      <a:r>
                        <a:rPr dirty="0" sz="750">
                          <a:latin typeface="Cambria"/>
                          <a:cs typeface="Cambria"/>
                        </a:rPr>
                        <a:t>9</a:t>
                      </a:r>
                      <a:endParaRPr sz="750">
                        <a:latin typeface="Cambria"/>
                        <a:cs typeface="Cambria"/>
                      </a:endParaRPr>
                    </a:p>
                  </a:txBody>
                  <a:tcPr marL="0" marR="0" marB="0" marT="1905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r">
                        <a:lnSpc>
                          <a:spcPts val="819"/>
                        </a:lnSpc>
                        <a:spcBef>
                          <a:spcPts val="150"/>
                        </a:spcBef>
                      </a:pPr>
                      <a:r>
                        <a:rPr dirty="0" sz="750" spc="-5">
                          <a:latin typeface="Cambria"/>
                          <a:cs typeface="Cambria"/>
                        </a:rPr>
                        <a:t>1.</a:t>
                      </a:r>
                      <a:r>
                        <a:rPr dirty="0" sz="750">
                          <a:latin typeface="Cambria"/>
                          <a:cs typeface="Cambria"/>
                        </a:rPr>
                        <a:t>4</a:t>
                      </a:r>
                      <a:r>
                        <a:rPr dirty="0" sz="750" spc="-5">
                          <a:latin typeface="Cambria"/>
                          <a:cs typeface="Cambria"/>
                        </a:rPr>
                        <a:t>1</a:t>
                      </a:r>
                      <a:r>
                        <a:rPr dirty="0" sz="750">
                          <a:latin typeface="Cambria"/>
                          <a:cs typeface="Cambria"/>
                        </a:rPr>
                        <a:t>3</a:t>
                      </a:r>
                      <a:endParaRPr sz="750">
                        <a:latin typeface="Cambria"/>
                        <a:cs typeface="Cambria"/>
                      </a:endParaRPr>
                    </a:p>
                  </a:txBody>
                  <a:tcPr marL="0" marR="0" marB="0" marT="1905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r">
                        <a:lnSpc>
                          <a:spcPts val="819"/>
                        </a:lnSpc>
                        <a:spcBef>
                          <a:spcPts val="150"/>
                        </a:spcBef>
                      </a:pPr>
                      <a:r>
                        <a:rPr dirty="0" sz="750" spc="5">
                          <a:latin typeface="Cambria"/>
                          <a:cs typeface="Cambria"/>
                        </a:rPr>
                        <a:t>-</a:t>
                      </a:r>
                      <a:r>
                        <a:rPr dirty="0" sz="750" spc="-5">
                          <a:latin typeface="Cambria"/>
                          <a:cs typeface="Cambria"/>
                        </a:rPr>
                        <a:t>0.</a:t>
                      </a:r>
                      <a:r>
                        <a:rPr dirty="0" sz="750">
                          <a:latin typeface="Cambria"/>
                          <a:cs typeface="Cambria"/>
                        </a:rPr>
                        <a:t>1</a:t>
                      </a:r>
                      <a:r>
                        <a:rPr dirty="0" sz="750" spc="-5">
                          <a:latin typeface="Cambria"/>
                          <a:cs typeface="Cambria"/>
                        </a:rPr>
                        <a:t>8</a:t>
                      </a:r>
                      <a:r>
                        <a:rPr dirty="0" sz="750">
                          <a:latin typeface="Cambria"/>
                          <a:cs typeface="Cambria"/>
                        </a:rPr>
                        <a:t>4</a:t>
                      </a:r>
                      <a:endParaRPr sz="750">
                        <a:latin typeface="Cambria"/>
                        <a:cs typeface="Cambria"/>
                      </a:endParaRPr>
                    </a:p>
                  </a:txBody>
                  <a:tcPr marL="0" marR="0" marB="0" marT="1905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r">
                        <a:lnSpc>
                          <a:spcPts val="819"/>
                        </a:lnSpc>
                        <a:spcBef>
                          <a:spcPts val="150"/>
                        </a:spcBef>
                      </a:pPr>
                      <a:r>
                        <a:rPr dirty="0" sz="750" spc="5">
                          <a:solidFill>
                            <a:srgbClr val="FF0000"/>
                          </a:solidFill>
                          <a:latin typeface="Cambria"/>
                          <a:cs typeface="Cambria"/>
                        </a:rPr>
                        <a:t>-</a:t>
                      </a:r>
                      <a:r>
                        <a:rPr dirty="0" sz="750" spc="-5">
                          <a:solidFill>
                            <a:srgbClr val="FF0000"/>
                          </a:solidFill>
                          <a:latin typeface="Cambria"/>
                          <a:cs typeface="Cambria"/>
                        </a:rPr>
                        <a:t>4.</a:t>
                      </a:r>
                      <a:r>
                        <a:rPr dirty="0" sz="750">
                          <a:solidFill>
                            <a:srgbClr val="FF0000"/>
                          </a:solidFill>
                          <a:latin typeface="Cambria"/>
                          <a:cs typeface="Cambria"/>
                        </a:rPr>
                        <a:t>8</a:t>
                      </a:r>
                      <a:r>
                        <a:rPr dirty="0" sz="750" spc="-5">
                          <a:solidFill>
                            <a:srgbClr val="FF0000"/>
                          </a:solidFill>
                          <a:latin typeface="Cambria"/>
                          <a:cs typeface="Cambria"/>
                        </a:rPr>
                        <a:t>0</a:t>
                      </a:r>
                      <a:r>
                        <a:rPr dirty="0" sz="750">
                          <a:solidFill>
                            <a:srgbClr val="FF0000"/>
                          </a:solidFill>
                          <a:latin typeface="Cambria"/>
                          <a:cs typeface="Cambria"/>
                        </a:rPr>
                        <a:t>2</a:t>
                      </a:r>
                      <a:endParaRPr sz="750">
                        <a:latin typeface="Cambria"/>
                        <a:cs typeface="Cambria"/>
                      </a:endParaRPr>
                    </a:p>
                  </a:txBody>
                  <a:tcPr marL="0" marR="0" marB="0" marT="1905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r">
                        <a:lnSpc>
                          <a:spcPts val="819"/>
                        </a:lnSpc>
                        <a:spcBef>
                          <a:spcPts val="150"/>
                        </a:spcBef>
                      </a:pPr>
                      <a:r>
                        <a:rPr dirty="0" sz="750" spc="-5">
                          <a:latin typeface="Cambria"/>
                          <a:cs typeface="Cambria"/>
                        </a:rPr>
                        <a:t>0.</a:t>
                      </a:r>
                      <a:r>
                        <a:rPr dirty="0" sz="750">
                          <a:latin typeface="Cambria"/>
                          <a:cs typeface="Cambria"/>
                        </a:rPr>
                        <a:t>4</a:t>
                      </a:r>
                      <a:r>
                        <a:rPr dirty="0" sz="750" spc="-5">
                          <a:latin typeface="Cambria"/>
                          <a:cs typeface="Cambria"/>
                        </a:rPr>
                        <a:t>5</a:t>
                      </a:r>
                      <a:r>
                        <a:rPr dirty="0" sz="750">
                          <a:latin typeface="Cambria"/>
                          <a:cs typeface="Cambria"/>
                        </a:rPr>
                        <a:t>1</a:t>
                      </a:r>
                      <a:endParaRPr sz="750">
                        <a:latin typeface="Cambria"/>
                        <a:cs typeface="Cambria"/>
                      </a:endParaRPr>
                    </a:p>
                  </a:txBody>
                  <a:tcPr marL="0" marR="0" marB="0" marT="1905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r">
                        <a:lnSpc>
                          <a:spcPts val="819"/>
                        </a:lnSpc>
                        <a:spcBef>
                          <a:spcPts val="150"/>
                        </a:spcBef>
                      </a:pPr>
                      <a:r>
                        <a:rPr dirty="0" sz="750" spc="5">
                          <a:latin typeface="Cambria"/>
                          <a:cs typeface="Cambria"/>
                        </a:rPr>
                        <a:t>-</a:t>
                      </a:r>
                      <a:r>
                        <a:rPr dirty="0" sz="750" spc="-5">
                          <a:latin typeface="Cambria"/>
                          <a:cs typeface="Cambria"/>
                        </a:rPr>
                        <a:t>0.</a:t>
                      </a:r>
                      <a:r>
                        <a:rPr dirty="0" sz="750">
                          <a:latin typeface="Cambria"/>
                          <a:cs typeface="Cambria"/>
                        </a:rPr>
                        <a:t>3</a:t>
                      </a:r>
                      <a:r>
                        <a:rPr dirty="0" sz="750" spc="-5">
                          <a:latin typeface="Cambria"/>
                          <a:cs typeface="Cambria"/>
                        </a:rPr>
                        <a:t>5</a:t>
                      </a:r>
                      <a:r>
                        <a:rPr dirty="0" sz="750">
                          <a:latin typeface="Cambria"/>
                          <a:cs typeface="Cambria"/>
                        </a:rPr>
                        <a:t>3</a:t>
                      </a:r>
                      <a:endParaRPr sz="750">
                        <a:latin typeface="Cambria"/>
                        <a:cs typeface="Cambria"/>
                      </a:endParaRPr>
                    </a:p>
                  </a:txBody>
                  <a:tcPr marL="0" marR="0" marB="0" marT="1905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r">
                        <a:lnSpc>
                          <a:spcPts val="819"/>
                        </a:lnSpc>
                        <a:spcBef>
                          <a:spcPts val="150"/>
                        </a:spcBef>
                      </a:pPr>
                      <a:r>
                        <a:rPr dirty="0" sz="750" spc="-5">
                          <a:solidFill>
                            <a:srgbClr val="00AF50"/>
                          </a:solidFill>
                          <a:latin typeface="Cambria"/>
                          <a:cs typeface="Cambria"/>
                        </a:rPr>
                        <a:t>0.</a:t>
                      </a:r>
                      <a:r>
                        <a:rPr dirty="0" sz="750">
                          <a:solidFill>
                            <a:srgbClr val="00AF50"/>
                          </a:solidFill>
                          <a:latin typeface="Cambria"/>
                          <a:cs typeface="Cambria"/>
                        </a:rPr>
                        <a:t>2</a:t>
                      </a:r>
                      <a:r>
                        <a:rPr dirty="0" sz="750" spc="-5">
                          <a:solidFill>
                            <a:srgbClr val="00AF50"/>
                          </a:solidFill>
                          <a:latin typeface="Cambria"/>
                          <a:cs typeface="Cambria"/>
                        </a:rPr>
                        <a:t>6</a:t>
                      </a:r>
                      <a:r>
                        <a:rPr dirty="0" sz="750">
                          <a:solidFill>
                            <a:srgbClr val="00AF50"/>
                          </a:solidFill>
                          <a:latin typeface="Cambria"/>
                          <a:cs typeface="Cambria"/>
                        </a:rPr>
                        <a:t>6</a:t>
                      </a:r>
                      <a:endParaRPr sz="750">
                        <a:latin typeface="Cambria"/>
                        <a:cs typeface="Cambria"/>
                      </a:endParaRPr>
                    </a:p>
                  </a:txBody>
                  <a:tcPr marL="0" marR="0" marB="0" marT="1905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r">
                        <a:lnSpc>
                          <a:spcPts val="819"/>
                        </a:lnSpc>
                        <a:spcBef>
                          <a:spcPts val="150"/>
                        </a:spcBef>
                      </a:pPr>
                      <a:r>
                        <a:rPr dirty="0" sz="750" spc="5">
                          <a:solidFill>
                            <a:srgbClr val="FF0000"/>
                          </a:solidFill>
                          <a:latin typeface="Cambria"/>
                          <a:cs typeface="Cambria"/>
                        </a:rPr>
                        <a:t>-</a:t>
                      </a:r>
                      <a:r>
                        <a:rPr dirty="0" sz="750" spc="-5">
                          <a:solidFill>
                            <a:srgbClr val="FF0000"/>
                          </a:solidFill>
                          <a:latin typeface="Cambria"/>
                          <a:cs typeface="Cambria"/>
                        </a:rPr>
                        <a:t>5.</a:t>
                      </a:r>
                      <a:r>
                        <a:rPr dirty="0" sz="750">
                          <a:solidFill>
                            <a:srgbClr val="FF0000"/>
                          </a:solidFill>
                          <a:latin typeface="Cambria"/>
                          <a:cs typeface="Cambria"/>
                        </a:rPr>
                        <a:t>1</a:t>
                      </a:r>
                      <a:r>
                        <a:rPr dirty="0" sz="750" spc="-5">
                          <a:solidFill>
                            <a:srgbClr val="FF0000"/>
                          </a:solidFill>
                          <a:latin typeface="Cambria"/>
                          <a:cs typeface="Cambria"/>
                        </a:rPr>
                        <a:t>5</a:t>
                      </a:r>
                      <a:r>
                        <a:rPr dirty="0" sz="750">
                          <a:solidFill>
                            <a:srgbClr val="FF0000"/>
                          </a:solidFill>
                          <a:latin typeface="Cambria"/>
                          <a:cs typeface="Cambria"/>
                        </a:rPr>
                        <a:t>5</a:t>
                      </a:r>
                      <a:endParaRPr sz="750">
                        <a:latin typeface="Cambria"/>
                        <a:cs typeface="Cambria"/>
                      </a:endParaRPr>
                    </a:p>
                  </a:txBody>
                  <a:tcPr marL="0" marR="0" marB="0" marT="1905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r>
            </a:tbl>
          </a:graphicData>
        </a:graphic>
      </p:graphicFrame>
      <p:sp>
        <p:nvSpPr>
          <p:cNvPr id="63" name="object 63"/>
          <p:cNvSpPr/>
          <p:nvPr/>
        </p:nvSpPr>
        <p:spPr>
          <a:xfrm>
            <a:off x="3387852" y="4163567"/>
            <a:ext cx="262255" cy="180340"/>
          </a:xfrm>
          <a:custGeom>
            <a:avLst/>
            <a:gdLst/>
            <a:ahLst/>
            <a:cxnLst/>
            <a:rect l="l" t="t" r="r" b="b"/>
            <a:pathLst>
              <a:path w="262254" h="180339">
                <a:moveTo>
                  <a:pt x="55234" y="161543"/>
                </a:moveTo>
                <a:lnTo>
                  <a:pt x="47244" y="161543"/>
                </a:lnTo>
                <a:lnTo>
                  <a:pt x="89916" y="0"/>
                </a:lnTo>
                <a:lnTo>
                  <a:pt x="262128" y="0"/>
                </a:lnTo>
                <a:lnTo>
                  <a:pt x="262128" y="9144"/>
                </a:lnTo>
                <a:lnTo>
                  <a:pt x="109728" y="9144"/>
                </a:lnTo>
                <a:lnTo>
                  <a:pt x="109728" y="10668"/>
                </a:lnTo>
                <a:lnTo>
                  <a:pt x="96012" y="10668"/>
                </a:lnTo>
                <a:lnTo>
                  <a:pt x="55234" y="161543"/>
                </a:lnTo>
                <a:close/>
              </a:path>
              <a:path w="262254" h="180339">
                <a:moveTo>
                  <a:pt x="50292" y="179831"/>
                </a:moveTo>
                <a:lnTo>
                  <a:pt x="42672" y="179831"/>
                </a:lnTo>
                <a:lnTo>
                  <a:pt x="13716" y="117348"/>
                </a:lnTo>
                <a:lnTo>
                  <a:pt x="0" y="117348"/>
                </a:lnTo>
                <a:lnTo>
                  <a:pt x="22860" y="106680"/>
                </a:lnTo>
                <a:lnTo>
                  <a:pt x="27601" y="117348"/>
                </a:lnTo>
                <a:lnTo>
                  <a:pt x="13716" y="117348"/>
                </a:lnTo>
                <a:lnTo>
                  <a:pt x="1524" y="121920"/>
                </a:lnTo>
                <a:lnTo>
                  <a:pt x="29633" y="121920"/>
                </a:lnTo>
                <a:lnTo>
                  <a:pt x="47244" y="161543"/>
                </a:lnTo>
                <a:lnTo>
                  <a:pt x="55234" y="161543"/>
                </a:lnTo>
                <a:lnTo>
                  <a:pt x="50292" y="179831"/>
                </a:lnTo>
                <a:close/>
              </a:path>
            </a:pathLst>
          </a:custGeom>
          <a:solidFill>
            <a:srgbClr val="000000"/>
          </a:solidFill>
        </p:spPr>
        <p:txBody>
          <a:bodyPr wrap="square" lIns="0" tIns="0" rIns="0" bIns="0" rtlCol="0"/>
          <a:lstStyle/>
          <a:p/>
        </p:txBody>
      </p:sp>
      <p:sp>
        <p:nvSpPr>
          <p:cNvPr id="64" name="object 64"/>
          <p:cNvSpPr txBox="1"/>
          <p:nvPr/>
        </p:nvSpPr>
        <p:spPr>
          <a:xfrm>
            <a:off x="3538165" y="4217878"/>
            <a:ext cx="116205" cy="151765"/>
          </a:xfrm>
          <a:prstGeom prst="rect">
            <a:avLst/>
          </a:prstGeom>
        </p:spPr>
        <p:txBody>
          <a:bodyPr wrap="square" lIns="0" tIns="15875" rIns="0" bIns="0" rtlCol="0" vert="horz">
            <a:spAutoFit/>
          </a:bodyPr>
          <a:lstStyle/>
          <a:p>
            <a:pPr marL="12700">
              <a:lnSpc>
                <a:spcPct val="100000"/>
              </a:lnSpc>
              <a:spcBef>
                <a:spcPts val="125"/>
              </a:spcBef>
            </a:pPr>
            <a:r>
              <a:rPr dirty="0" sz="800" spc="25">
                <a:latin typeface="Cambria"/>
                <a:cs typeface="Cambria"/>
              </a:rPr>
              <a:t>e</a:t>
            </a:r>
            <a:r>
              <a:rPr dirty="0" sz="800" spc="65">
                <a:latin typeface="Cambria"/>
                <a:cs typeface="Cambria"/>
              </a:rPr>
              <a:t>i</a:t>
            </a:r>
            <a:endParaRPr sz="800">
              <a:latin typeface="Cambria"/>
              <a:cs typeface="Cambria"/>
            </a:endParaRPr>
          </a:p>
        </p:txBody>
      </p:sp>
      <p:sp>
        <p:nvSpPr>
          <p:cNvPr id="65" name="object 65"/>
          <p:cNvSpPr txBox="1"/>
          <p:nvPr/>
        </p:nvSpPr>
        <p:spPr>
          <a:xfrm>
            <a:off x="953005" y="3687572"/>
            <a:ext cx="5370830" cy="650240"/>
          </a:xfrm>
          <a:prstGeom prst="rect">
            <a:avLst/>
          </a:prstGeom>
        </p:spPr>
        <p:txBody>
          <a:bodyPr wrap="square" lIns="0" tIns="11430" rIns="0" bIns="0" rtlCol="0" vert="horz">
            <a:spAutoFit/>
          </a:bodyPr>
          <a:lstStyle/>
          <a:p>
            <a:pPr marL="307975" indent="-245110">
              <a:lnSpc>
                <a:spcPts val="1005"/>
              </a:lnSpc>
              <a:spcBef>
                <a:spcPts val="90"/>
              </a:spcBef>
              <a:buChar char="•"/>
              <a:tabLst>
                <a:tab pos="307975" algn="l"/>
                <a:tab pos="308610" algn="l"/>
              </a:tabLst>
            </a:pPr>
            <a:r>
              <a:rPr dirty="0" sz="1150" spc="-10">
                <a:latin typeface="Arial"/>
                <a:cs typeface="Arial"/>
              </a:rPr>
              <a:t>General </a:t>
            </a:r>
            <a:r>
              <a:rPr dirty="0" sz="1150" spc="-5">
                <a:latin typeface="Arial"/>
                <a:cs typeface="Arial"/>
              </a:rPr>
              <a:t>case, </a:t>
            </a:r>
            <a:r>
              <a:rPr dirty="0" sz="1150" spc="-10">
                <a:latin typeface="Arial"/>
                <a:cs typeface="Arial"/>
              </a:rPr>
              <a:t>harp point, </a:t>
            </a:r>
            <a:r>
              <a:rPr dirty="0" sz="1150" spc="50">
                <a:latin typeface="Cambria"/>
                <a:cs typeface="Cambria"/>
              </a:rPr>
              <a:t>−0.65𝑓</a:t>
            </a:r>
            <a:r>
              <a:rPr dirty="0" baseline="31250" sz="1200" spc="75">
                <a:latin typeface="Cambria"/>
                <a:cs typeface="Cambria"/>
              </a:rPr>
              <a:t>, </a:t>
            </a:r>
            <a:r>
              <a:rPr dirty="0" sz="1150" spc="210">
                <a:latin typeface="Cambria"/>
                <a:cs typeface="Cambria"/>
              </a:rPr>
              <a:t>= </a:t>
            </a:r>
            <a:r>
              <a:rPr dirty="0" sz="1150" spc="30">
                <a:latin typeface="Cambria"/>
                <a:cs typeface="Cambria"/>
              </a:rPr>
              <a:t>−4.802 </a:t>
            </a:r>
            <a:r>
              <a:rPr dirty="0" sz="1150" spc="-10">
                <a:latin typeface="Cambria"/>
                <a:cs typeface="Cambria"/>
              </a:rPr>
              <a:t>𝑘𝑠𝑖 </a:t>
            </a:r>
            <a:r>
              <a:rPr dirty="0" sz="1150" spc="95">
                <a:latin typeface="Cambria"/>
                <a:cs typeface="Cambria"/>
              </a:rPr>
              <a:t>𝑓</a:t>
            </a:r>
            <a:r>
              <a:rPr dirty="0" baseline="31250" sz="1200" spc="142">
                <a:latin typeface="Cambria"/>
                <a:cs typeface="Cambria"/>
              </a:rPr>
              <a:t>, </a:t>
            </a:r>
            <a:r>
              <a:rPr dirty="0" sz="1150" spc="210">
                <a:latin typeface="Cambria"/>
                <a:cs typeface="Cambria"/>
              </a:rPr>
              <a:t>= </a:t>
            </a:r>
            <a:r>
              <a:rPr dirty="0" sz="1150" spc="-5">
                <a:latin typeface="Cambria"/>
                <a:cs typeface="Cambria"/>
              </a:rPr>
              <a:t>7.39</a:t>
            </a:r>
            <a:r>
              <a:rPr dirty="0" sz="1150" spc="20">
                <a:latin typeface="Cambria"/>
                <a:cs typeface="Cambria"/>
              </a:rPr>
              <a:t> </a:t>
            </a:r>
            <a:r>
              <a:rPr dirty="0" sz="1150" spc="-10">
                <a:latin typeface="Cambria"/>
                <a:cs typeface="Cambria"/>
              </a:rPr>
              <a:t>𝑘𝑠𝑖</a:t>
            </a:r>
            <a:endParaRPr sz="1150">
              <a:latin typeface="Cambria"/>
              <a:cs typeface="Cambria"/>
            </a:endParaRPr>
          </a:p>
          <a:p>
            <a:pPr marL="2413000">
              <a:lnSpc>
                <a:spcPts val="585"/>
              </a:lnSpc>
              <a:tabLst>
                <a:tab pos="3531870" algn="l"/>
              </a:tabLst>
            </a:pPr>
            <a:r>
              <a:rPr dirty="0" sz="800" spc="45">
                <a:latin typeface="Cambria"/>
                <a:cs typeface="Cambria"/>
              </a:rPr>
              <a:t>ei	ei</a:t>
            </a:r>
            <a:endParaRPr sz="800">
              <a:latin typeface="Cambria"/>
              <a:cs typeface="Cambria"/>
            </a:endParaRPr>
          </a:p>
          <a:p>
            <a:pPr marL="307975" indent="-245110">
              <a:lnSpc>
                <a:spcPts val="1005"/>
              </a:lnSpc>
              <a:spcBef>
                <a:spcPts val="55"/>
              </a:spcBef>
              <a:buChar char="•"/>
              <a:tabLst>
                <a:tab pos="307975" algn="l"/>
                <a:tab pos="308610" algn="l"/>
              </a:tabLst>
            </a:pPr>
            <a:r>
              <a:rPr dirty="0" sz="1150" spc="-10">
                <a:latin typeface="Arial"/>
                <a:cs typeface="Arial"/>
              </a:rPr>
              <a:t>Peak </a:t>
            </a:r>
            <a:r>
              <a:rPr dirty="0" sz="1150" spc="-5">
                <a:latin typeface="Arial"/>
                <a:cs typeface="Arial"/>
              </a:rPr>
              <a:t>case, </a:t>
            </a:r>
            <a:r>
              <a:rPr dirty="0" sz="1150" spc="-10">
                <a:latin typeface="Arial"/>
                <a:cs typeface="Arial"/>
              </a:rPr>
              <a:t>bottom </a:t>
            </a:r>
            <a:r>
              <a:rPr dirty="0" sz="1150" spc="-5">
                <a:latin typeface="Arial"/>
                <a:cs typeface="Arial"/>
              </a:rPr>
              <a:t>left </a:t>
            </a:r>
            <a:r>
              <a:rPr dirty="0" sz="1150" spc="-10">
                <a:latin typeface="Arial"/>
                <a:cs typeface="Arial"/>
              </a:rPr>
              <a:t>flange, harp point, </a:t>
            </a:r>
            <a:r>
              <a:rPr dirty="0" sz="1150" spc="55">
                <a:latin typeface="Cambria"/>
                <a:cs typeface="Cambria"/>
              </a:rPr>
              <a:t>−0.70𝑓</a:t>
            </a:r>
            <a:r>
              <a:rPr dirty="0" baseline="31250" sz="1200" spc="82">
                <a:latin typeface="Cambria"/>
                <a:cs typeface="Cambria"/>
              </a:rPr>
              <a:t>, </a:t>
            </a:r>
            <a:r>
              <a:rPr dirty="0" sz="1150" spc="210">
                <a:latin typeface="Cambria"/>
                <a:cs typeface="Cambria"/>
              </a:rPr>
              <a:t>= </a:t>
            </a:r>
            <a:r>
              <a:rPr dirty="0" sz="1150" spc="15">
                <a:latin typeface="Cambria"/>
                <a:cs typeface="Cambria"/>
              </a:rPr>
              <a:t>−5.155𝑘𝑠𝑖 </a:t>
            </a:r>
            <a:r>
              <a:rPr dirty="0" sz="1150" spc="95">
                <a:latin typeface="Cambria"/>
                <a:cs typeface="Cambria"/>
              </a:rPr>
              <a:t>𝑓</a:t>
            </a:r>
            <a:r>
              <a:rPr dirty="0" baseline="31250" sz="1200" spc="142">
                <a:latin typeface="Cambria"/>
                <a:cs typeface="Cambria"/>
              </a:rPr>
              <a:t>, </a:t>
            </a:r>
            <a:r>
              <a:rPr dirty="0" sz="1150" spc="210">
                <a:latin typeface="Cambria"/>
                <a:cs typeface="Cambria"/>
              </a:rPr>
              <a:t>= </a:t>
            </a:r>
            <a:r>
              <a:rPr dirty="0" sz="1150" spc="-5">
                <a:latin typeface="Cambria"/>
                <a:cs typeface="Cambria"/>
              </a:rPr>
              <a:t>7.36</a:t>
            </a:r>
            <a:r>
              <a:rPr dirty="0" sz="1150" spc="45">
                <a:latin typeface="Cambria"/>
                <a:cs typeface="Cambria"/>
              </a:rPr>
              <a:t> </a:t>
            </a:r>
            <a:r>
              <a:rPr dirty="0" sz="1150" spc="-10">
                <a:latin typeface="Cambria"/>
                <a:cs typeface="Cambria"/>
              </a:rPr>
              <a:t>𝑘𝑠𝑖</a:t>
            </a:r>
            <a:endParaRPr sz="1150">
              <a:latin typeface="Cambria"/>
              <a:cs typeface="Cambria"/>
            </a:endParaRPr>
          </a:p>
          <a:p>
            <a:pPr marL="3422015">
              <a:lnSpc>
                <a:spcPts val="585"/>
              </a:lnSpc>
              <a:tabLst>
                <a:tab pos="4508500" algn="l"/>
              </a:tabLst>
            </a:pPr>
            <a:r>
              <a:rPr dirty="0" sz="800" spc="45">
                <a:latin typeface="Cambria"/>
                <a:cs typeface="Cambria"/>
              </a:rPr>
              <a:t>ei	ei</a:t>
            </a:r>
            <a:endParaRPr sz="800">
              <a:latin typeface="Cambria"/>
              <a:cs typeface="Cambria"/>
            </a:endParaRPr>
          </a:p>
          <a:p>
            <a:pPr marL="307975" indent="-245110">
              <a:lnSpc>
                <a:spcPct val="100000"/>
              </a:lnSpc>
              <a:spcBef>
                <a:spcPts val="325"/>
              </a:spcBef>
              <a:buChar char="•"/>
              <a:tabLst>
                <a:tab pos="307975" algn="l"/>
                <a:tab pos="308610" algn="l"/>
              </a:tabLst>
            </a:pPr>
            <a:r>
              <a:rPr dirty="0" sz="1150" spc="-25">
                <a:latin typeface="Arial"/>
                <a:cs typeface="Arial"/>
              </a:rPr>
              <a:t>Tension </a:t>
            </a:r>
            <a:r>
              <a:rPr dirty="0" sz="1150" spc="-5">
                <a:latin typeface="Arial"/>
                <a:cs typeface="Arial"/>
              </a:rPr>
              <a:t>stress: </a:t>
            </a:r>
            <a:r>
              <a:rPr dirty="0" sz="1150" spc="-10">
                <a:latin typeface="Cambria"/>
                <a:cs typeface="Cambria"/>
              </a:rPr>
              <a:t>0.266 𝑘𝑠𝑖 </a:t>
            </a:r>
            <a:r>
              <a:rPr dirty="0" sz="1150" spc="215">
                <a:latin typeface="Cambria"/>
                <a:cs typeface="Cambria"/>
              </a:rPr>
              <a:t>&lt; </a:t>
            </a:r>
            <a:r>
              <a:rPr dirty="0" sz="1150" spc="-10">
                <a:latin typeface="Cambria"/>
                <a:cs typeface="Cambria"/>
              </a:rPr>
              <a:t>0.24𝜆 </a:t>
            </a:r>
            <a:r>
              <a:rPr dirty="0" sz="1150" spc="95">
                <a:latin typeface="Cambria"/>
                <a:cs typeface="Cambria"/>
              </a:rPr>
              <a:t>𝑓</a:t>
            </a:r>
            <a:r>
              <a:rPr dirty="0" baseline="31250" sz="1200" spc="142">
                <a:latin typeface="Cambria"/>
                <a:cs typeface="Cambria"/>
              </a:rPr>
              <a:t>, </a:t>
            </a:r>
            <a:r>
              <a:rPr dirty="0" sz="1150" spc="210">
                <a:latin typeface="Cambria"/>
                <a:cs typeface="Cambria"/>
              </a:rPr>
              <a:t>= </a:t>
            </a:r>
            <a:r>
              <a:rPr dirty="0" sz="1150" spc="-5">
                <a:latin typeface="Cambria"/>
                <a:cs typeface="Cambria"/>
              </a:rPr>
              <a:t>0.653 </a:t>
            </a:r>
            <a:r>
              <a:rPr dirty="0" sz="1150" spc="-10">
                <a:latin typeface="Cambria"/>
                <a:cs typeface="Cambria"/>
              </a:rPr>
              <a:t>𝑘𝑠𝑖</a:t>
            </a:r>
            <a:r>
              <a:rPr dirty="0" sz="1150" spc="155">
                <a:latin typeface="Cambria"/>
                <a:cs typeface="Cambria"/>
              </a:rPr>
              <a:t> </a:t>
            </a:r>
            <a:r>
              <a:rPr dirty="0" sz="1150" spc="-10" b="1">
                <a:latin typeface="Arial"/>
                <a:cs typeface="Arial"/>
              </a:rPr>
              <a:t>OK</a:t>
            </a:r>
            <a:endParaRPr sz="1150">
              <a:latin typeface="Arial"/>
              <a:cs typeface="Arial"/>
            </a:endParaRPr>
          </a:p>
        </p:txBody>
      </p:sp>
      <p:sp>
        <p:nvSpPr>
          <p:cNvPr id="66" name="object 66"/>
          <p:cNvSpPr/>
          <p:nvPr/>
        </p:nvSpPr>
        <p:spPr>
          <a:xfrm>
            <a:off x="5314188" y="3796284"/>
            <a:ext cx="129540" cy="129539"/>
          </a:xfrm>
          <a:prstGeom prst="rect">
            <a:avLst/>
          </a:prstGeom>
          <a:blipFill>
            <a:blip r:embed="rId5" cstate="print"/>
            <a:stretch>
              <a:fillRect/>
            </a:stretch>
          </a:blipFill>
        </p:spPr>
        <p:txBody>
          <a:bodyPr wrap="square" lIns="0" tIns="0" rIns="0" bIns="0" rtlCol="0"/>
          <a:lstStyle/>
          <a:p/>
        </p:txBody>
      </p:sp>
      <p:sp>
        <p:nvSpPr>
          <p:cNvPr id="67" name="object 67"/>
          <p:cNvSpPr/>
          <p:nvPr/>
        </p:nvSpPr>
        <p:spPr>
          <a:xfrm>
            <a:off x="5314188" y="3738784"/>
            <a:ext cx="57785" cy="57785"/>
          </a:xfrm>
          <a:custGeom>
            <a:avLst/>
            <a:gdLst/>
            <a:ahLst/>
            <a:cxnLst/>
            <a:rect l="l" t="t" r="r" b="b"/>
            <a:pathLst>
              <a:path w="57785" h="57785">
                <a:moveTo>
                  <a:pt x="0" y="57498"/>
                </a:moveTo>
                <a:lnTo>
                  <a:pt x="57499" y="0"/>
                </a:lnTo>
              </a:path>
            </a:pathLst>
          </a:custGeom>
          <a:ln w="6096">
            <a:solidFill>
              <a:srgbClr val="497EBA"/>
            </a:solidFill>
          </a:ln>
        </p:spPr>
        <p:txBody>
          <a:bodyPr wrap="square" lIns="0" tIns="0" rIns="0" bIns="0" rtlCol="0"/>
          <a:lstStyle/>
          <a:p/>
        </p:txBody>
      </p:sp>
      <p:sp>
        <p:nvSpPr>
          <p:cNvPr id="68" name="object 68"/>
          <p:cNvSpPr/>
          <p:nvPr/>
        </p:nvSpPr>
        <p:spPr>
          <a:xfrm>
            <a:off x="5314188" y="3796284"/>
            <a:ext cx="129539" cy="129539"/>
          </a:xfrm>
          <a:custGeom>
            <a:avLst/>
            <a:gdLst/>
            <a:ahLst/>
            <a:cxnLst/>
            <a:rect l="l" t="t" r="r" b="b"/>
            <a:pathLst>
              <a:path w="129539" h="129539">
                <a:moveTo>
                  <a:pt x="129540" y="128015"/>
                </a:moveTo>
                <a:lnTo>
                  <a:pt x="129540" y="129540"/>
                </a:lnTo>
                <a:lnTo>
                  <a:pt x="0" y="0"/>
                </a:lnTo>
              </a:path>
            </a:pathLst>
          </a:custGeom>
          <a:ln w="6096">
            <a:solidFill>
              <a:srgbClr val="497EBA"/>
            </a:solidFill>
          </a:ln>
        </p:spPr>
        <p:txBody>
          <a:bodyPr wrap="square" lIns="0" tIns="0" rIns="0" bIns="0" rtlCol="0"/>
          <a:lstStyle/>
          <a:p/>
        </p:txBody>
      </p:sp>
      <p:sp>
        <p:nvSpPr>
          <p:cNvPr id="69" name="object 69"/>
          <p:cNvSpPr/>
          <p:nvPr/>
        </p:nvSpPr>
        <p:spPr>
          <a:xfrm>
            <a:off x="5314188" y="3668267"/>
            <a:ext cx="1135380" cy="257556"/>
          </a:xfrm>
          <a:prstGeom prst="rect">
            <a:avLst/>
          </a:prstGeom>
          <a:blipFill>
            <a:blip r:embed="rId6" cstate="print"/>
            <a:stretch>
              <a:fillRect/>
            </a:stretch>
          </a:blipFill>
        </p:spPr>
        <p:txBody>
          <a:bodyPr wrap="square" lIns="0" tIns="0" rIns="0" bIns="0" rtlCol="0"/>
          <a:lstStyle/>
          <a:p/>
        </p:txBody>
      </p:sp>
      <p:sp>
        <p:nvSpPr>
          <p:cNvPr id="70" name="object 70"/>
          <p:cNvSpPr/>
          <p:nvPr/>
        </p:nvSpPr>
        <p:spPr>
          <a:xfrm>
            <a:off x="5314188" y="3666744"/>
            <a:ext cx="1135380" cy="259079"/>
          </a:xfrm>
          <a:custGeom>
            <a:avLst/>
            <a:gdLst/>
            <a:ahLst/>
            <a:cxnLst/>
            <a:rect l="l" t="t" r="r" b="b"/>
            <a:pathLst>
              <a:path w="1135379" h="259079">
                <a:moveTo>
                  <a:pt x="0" y="129540"/>
                </a:moveTo>
                <a:lnTo>
                  <a:pt x="129540" y="0"/>
                </a:lnTo>
                <a:lnTo>
                  <a:pt x="129540" y="65532"/>
                </a:lnTo>
                <a:lnTo>
                  <a:pt x="1135380" y="65532"/>
                </a:lnTo>
                <a:lnTo>
                  <a:pt x="1135380" y="195072"/>
                </a:lnTo>
                <a:lnTo>
                  <a:pt x="129540" y="195072"/>
                </a:lnTo>
                <a:lnTo>
                  <a:pt x="129540" y="259080"/>
                </a:lnTo>
                <a:lnTo>
                  <a:pt x="0" y="129540"/>
                </a:lnTo>
                <a:close/>
              </a:path>
            </a:pathLst>
          </a:custGeom>
          <a:ln w="6096">
            <a:solidFill>
              <a:srgbClr val="497EBA"/>
            </a:solidFill>
          </a:ln>
        </p:spPr>
        <p:txBody>
          <a:bodyPr wrap="square" lIns="0" tIns="0" rIns="0" bIns="0" rtlCol="0"/>
          <a:lstStyle/>
          <a:p/>
        </p:txBody>
      </p:sp>
      <p:sp>
        <p:nvSpPr>
          <p:cNvPr id="71" name="object 71"/>
          <p:cNvSpPr txBox="1"/>
          <p:nvPr/>
        </p:nvSpPr>
        <p:spPr>
          <a:xfrm>
            <a:off x="5431028" y="3681457"/>
            <a:ext cx="1031240" cy="221615"/>
          </a:xfrm>
          <a:prstGeom prst="rect">
            <a:avLst/>
          </a:prstGeom>
        </p:spPr>
        <p:txBody>
          <a:bodyPr wrap="square" lIns="0" tIns="17145" rIns="0" bIns="0" rtlCol="0" vert="horz">
            <a:spAutoFit/>
          </a:bodyPr>
          <a:lstStyle/>
          <a:p>
            <a:pPr marL="12700">
              <a:lnSpc>
                <a:spcPct val="100000"/>
              </a:lnSpc>
              <a:spcBef>
                <a:spcPts val="135"/>
              </a:spcBef>
              <a:tabLst>
                <a:tab pos="1017905" algn="l"/>
              </a:tabLst>
            </a:pPr>
            <a:r>
              <a:rPr dirty="0" u="sng" sz="1250" spc="5">
                <a:solidFill>
                  <a:srgbClr val="FFFFFF"/>
                </a:solidFill>
                <a:uFill>
                  <a:solidFill>
                    <a:srgbClr val="497EBA"/>
                  </a:solidFill>
                </a:uFill>
                <a:latin typeface="Times New Roman"/>
                <a:cs typeface="Times New Roman"/>
              </a:rPr>
              <a:t> </a:t>
            </a:r>
            <a:r>
              <a:rPr dirty="0" u="sng" sz="1250" spc="5">
                <a:solidFill>
                  <a:srgbClr val="FFFFFF"/>
                </a:solidFill>
                <a:uFill>
                  <a:solidFill>
                    <a:srgbClr val="497EBA"/>
                  </a:solidFill>
                </a:uFill>
                <a:latin typeface="Times New Roman"/>
                <a:cs typeface="Times New Roman"/>
              </a:rPr>
              <a:t>  </a:t>
            </a:r>
            <a:r>
              <a:rPr dirty="0" u="sng" sz="1250" spc="45">
                <a:solidFill>
                  <a:srgbClr val="FFFFFF"/>
                </a:solidFill>
                <a:uFill>
                  <a:solidFill>
                    <a:srgbClr val="497EBA"/>
                  </a:solidFill>
                </a:uFill>
                <a:latin typeface="Times New Roman"/>
                <a:cs typeface="Times New Roman"/>
              </a:rPr>
              <a:t> </a:t>
            </a:r>
            <a:r>
              <a:rPr dirty="0" u="sng" sz="1250" spc="15">
                <a:solidFill>
                  <a:srgbClr val="FFFFFF"/>
                </a:solidFill>
                <a:uFill>
                  <a:solidFill>
                    <a:srgbClr val="497EBA"/>
                  </a:solidFill>
                </a:uFill>
                <a:latin typeface="Arial"/>
                <a:cs typeface="Arial"/>
              </a:rPr>
              <a:t>Controls	</a:t>
            </a:r>
            <a:endParaRPr sz="1250">
              <a:latin typeface="Arial"/>
              <a:cs typeface="Arial"/>
            </a:endParaRPr>
          </a:p>
        </p:txBody>
      </p:sp>
      <p:sp>
        <p:nvSpPr>
          <p:cNvPr id="72" name="object 72"/>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73" name="object 73"/>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74" name="object 74"/>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75" name="object 75"/>
          <p:cNvSpPr txBox="1"/>
          <p:nvPr/>
        </p:nvSpPr>
        <p:spPr>
          <a:xfrm>
            <a:off x="1016466" y="5528576"/>
            <a:ext cx="4119245" cy="417195"/>
          </a:xfrm>
          <a:prstGeom prst="rect">
            <a:avLst/>
          </a:prstGeom>
        </p:spPr>
        <p:txBody>
          <a:bodyPr wrap="square" lIns="0" tIns="14604" rIns="0" bIns="0" rtlCol="0" vert="horz">
            <a:spAutoFit/>
          </a:bodyPr>
          <a:lstStyle/>
          <a:p>
            <a:pPr>
              <a:lnSpc>
                <a:spcPct val="100000"/>
              </a:lnSpc>
              <a:spcBef>
                <a:spcPts val="114"/>
              </a:spcBef>
            </a:pPr>
            <a:r>
              <a:rPr dirty="0" sz="2550" spc="15">
                <a:solidFill>
                  <a:srgbClr val="1C7C5B"/>
                </a:solidFill>
                <a:latin typeface="Arial Black"/>
                <a:cs typeface="Arial Black"/>
              </a:rPr>
              <a:t>Concrete Stress</a:t>
            </a:r>
            <a:r>
              <a:rPr dirty="0" sz="2550" spc="-100">
                <a:solidFill>
                  <a:srgbClr val="1C7C5B"/>
                </a:solidFill>
                <a:latin typeface="Arial Black"/>
                <a:cs typeface="Arial Black"/>
              </a:rPr>
              <a:t> </a:t>
            </a:r>
            <a:r>
              <a:rPr dirty="0" sz="2550" spc="10">
                <a:solidFill>
                  <a:srgbClr val="1C7C5B"/>
                </a:solidFill>
                <a:latin typeface="Arial Black"/>
                <a:cs typeface="Arial Black"/>
              </a:rPr>
              <a:t>Limits</a:t>
            </a:r>
            <a:endParaRPr sz="2550">
              <a:latin typeface="Arial Black"/>
              <a:cs typeface="Arial Black"/>
            </a:endParaRPr>
          </a:p>
        </p:txBody>
      </p:sp>
      <p:sp>
        <p:nvSpPr>
          <p:cNvPr id="76" name="object 76"/>
          <p:cNvSpPr txBox="1"/>
          <p:nvPr/>
        </p:nvSpPr>
        <p:spPr>
          <a:xfrm>
            <a:off x="1589489" y="6327099"/>
            <a:ext cx="103505" cy="151765"/>
          </a:xfrm>
          <a:prstGeom prst="rect">
            <a:avLst/>
          </a:prstGeom>
        </p:spPr>
        <p:txBody>
          <a:bodyPr wrap="square" lIns="0" tIns="15875" rIns="0" bIns="0" rtlCol="0" vert="horz">
            <a:spAutoFit/>
          </a:bodyPr>
          <a:lstStyle/>
          <a:p>
            <a:pPr>
              <a:lnSpc>
                <a:spcPct val="100000"/>
              </a:lnSpc>
              <a:spcBef>
                <a:spcPts val="125"/>
              </a:spcBef>
            </a:pPr>
            <a:r>
              <a:rPr dirty="0" sz="800" spc="25">
                <a:latin typeface="Cambria"/>
                <a:cs typeface="Cambria"/>
              </a:rPr>
              <a:t>e</a:t>
            </a:r>
            <a:r>
              <a:rPr dirty="0" sz="800" spc="65">
                <a:latin typeface="Cambria"/>
                <a:cs typeface="Cambria"/>
              </a:rPr>
              <a:t>i</a:t>
            </a:r>
            <a:endParaRPr sz="800">
              <a:latin typeface="Cambria"/>
              <a:cs typeface="Cambria"/>
            </a:endParaRPr>
          </a:p>
        </p:txBody>
      </p:sp>
      <p:sp>
        <p:nvSpPr>
          <p:cNvPr id="77" name="object 77"/>
          <p:cNvSpPr txBox="1"/>
          <p:nvPr/>
        </p:nvSpPr>
        <p:spPr>
          <a:xfrm>
            <a:off x="1589489" y="6535894"/>
            <a:ext cx="103505" cy="151765"/>
          </a:xfrm>
          <a:prstGeom prst="rect">
            <a:avLst/>
          </a:prstGeom>
        </p:spPr>
        <p:txBody>
          <a:bodyPr wrap="square" lIns="0" tIns="15875" rIns="0" bIns="0" rtlCol="0" vert="horz">
            <a:spAutoFit/>
          </a:bodyPr>
          <a:lstStyle/>
          <a:p>
            <a:pPr>
              <a:lnSpc>
                <a:spcPct val="100000"/>
              </a:lnSpc>
              <a:spcBef>
                <a:spcPts val="125"/>
              </a:spcBef>
            </a:pPr>
            <a:r>
              <a:rPr dirty="0" sz="800" spc="25">
                <a:latin typeface="Cambria"/>
                <a:cs typeface="Cambria"/>
              </a:rPr>
              <a:t>e</a:t>
            </a:r>
            <a:r>
              <a:rPr dirty="0" sz="800" spc="65">
                <a:latin typeface="Cambria"/>
                <a:cs typeface="Cambria"/>
              </a:rPr>
              <a:t>i</a:t>
            </a:r>
            <a:endParaRPr sz="800">
              <a:latin typeface="Cambria"/>
              <a:cs typeface="Cambria"/>
            </a:endParaRPr>
          </a:p>
        </p:txBody>
      </p:sp>
      <p:sp>
        <p:nvSpPr>
          <p:cNvPr id="78" name="object 78"/>
          <p:cNvSpPr txBox="1"/>
          <p:nvPr/>
        </p:nvSpPr>
        <p:spPr>
          <a:xfrm>
            <a:off x="978405" y="6217430"/>
            <a:ext cx="2369820" cy="443230"/>
          </a:xfrm>
          <a:prstGeom prst="rect">
            <a:avLst/>
          </a:prstGeom>
        </p:spPr>
        <p:txBody>
          <a:bodyPr wrap="square" lIns="0" tIns="46355" rIns="0" bIns="0" rtlCol="0" vert="horz">
            <a:spAutoFit/>
          </a:bodyPr>
          <a:lstStyle/>
          <a:p>
            <a:pPr marL="283210" indent="-245745">
              <a:lnSpc>
                <a:spcPct val="100000"/>
              </a:lnSpc>
              <a:spcBef>
                <a:spcPts val="365"/>
              </a:spcBef>
              <a:buFont typeface="Arial"/>
              <a:buChar char="•"/>
              <a:tabLst>
                <a:tab pos="283210" algn="l"/>
                <a:tab pos="283845" algn="l"/>
              </a:tabLst>
            </a:pPr>
            <a:r>
              <a:rPr dirty="0" sz="1150" spc="25">
                <a:latin typeface="Cambria"/>
                <a:cs typeface="Cambria"/>
              </a:rPr>
              <a:t>0.65𝑓</a:t>
            </a:r>
            <a:r>
              <a:rPr dirty="0" baseline="31250" sz="1200" spc="37">
                <a:latin typeface="Cambria"/>
                <a:cs typeface="Cambria"/>
              </a:rPr>
              <a:t>,   </a:t>
            </a:r>
            <a:r>
              <a:rPr dirty="0" sz="1150" spc="-10">
                <a:latin typeface="Arial"/>
                <a:cs typeface="Arial"/>
              </a:rPr>
              <a:t>general </a:t>
            </a:r>
            <a:r>
              <a:rPr dirty="0" sz="1150" spc="-5">
                <a:latin typeface="Arial"/>
                <a:cs typeface="Arial"/>
              </a:rPr>
              <a:t>case stress</a:t>
            </a:r>
            <a:r>
              <a:rPr dirty="0" sz="1150" spc="-95">
                <a:latin typeface="Arial"/>
                <a:cs typeface="Arial"/>
              </a:rPr>
              <a:t> </a:t>
            </a:r>
            <a:r>
              <a:rPr dirty="0" sz="1150" spc="-10">
                <a:latin typeface="Arial"/>
                <a:cs typeface="Arial"/>
              </a:rPr>
              <a:t>limit</a:t>
            </a:r>
            <a:endParaRPr sz="1150">
              <a:latin typeface="Arial"/>
              <a:cs typeface="Arial"/>
            </a:endParaRPr>
          </a:p>
          <a:p>
            <a:pPr marL="283210" indent="-245745">
              <a:lnSpc>
                <a:spcPct val="100000"/>
              </a:lnSpc>
              <a:spcBef>
                <a:spcPts val="265"/>
              </a:spcBef>
              <a:buFont typeface="Arial"/>
              <a:buChar char="•"/>
              <a:tabLst>
                <a:tab pos="283210" algn="l"/>
                <a:tab pos="283845" algn="l"/>
              </a:tabLst>
            </a:pPr>
            <a:r>
              <a:rPr dirty="0" sz="1150" spc="25">
                <a:latin typeface="Cambria"/>
                <a:cs typeface="Cambria"/>
              </a:rPr>
              <a:t>0.70𝑓</a:t>
            </a:r>
            <a:r>
              <a:rPr dirty="0" baseline="31250" sz="1200" spc="37">
                <a:latin typeface="Cambria"/>
                <a:cs typeface="Cambria"/>
              </a:rPr>
              <a:t>,   </a:t>
            </a:r>
            <a:r>
              <a:rPr dirty="0" sz="1150" spc="-10">
                <a:latin typeface="Arial"/>
                <a:cs typeface="Arial"/>
              </a:rPr>
              <a:t>peak </a:t>
            </a:r>
            <a:r>
              <a:rPr dirty="0" sz="1150" spc="-5">
                <a:latin typeface="Arial"/>
                <a:cs typeface="Arial"/>
              </a:rPr>
              <a:t>case stress</a:t>
            </a:r>
            <a:r>
              <a:rPr dirty="0" sz="1150" spc="-95">
                <a:latin typeface="Arial"/>
                <a:cs typeface="Arial"/>
              </a:rPr>
              <a:t> </a:t>
            </a:r>
            <a:r>
              <a:rPr dirty="0" sz="1150" spc="-10">
                <a:latin typeface="Arial"/>
                <a:cs typeface="Arial"/>
              </a:rPr>
              <a:t>limit</a:t>
            </a:r>
            <a:endParaRPr sz="1150">
              <a:latin typeface="Arial"/>
              <a:cs typeface="Arial"/>
            </a:endParaRPr>
          </a:p>
        </p:txBody>
      </p:sp>
      <p:sp>
        <p:nvSpPr>
          <p:cNvPr id="79" name="object 79"/>
          <p:cNvSpPr txBox="1"/>
          <p:nvPr/>
        </p:nvSpPr>
        <p:spPr>
          <a:xfrm>
            <a:off x="978405" y="6881885"/>
            <a:ext cx="4188460" cy="1173480"/>
          </a:xfrm>
          <a:prstGeom prst="rect">
            <a:avLst/>
          </a:prstGeom>
        </p:spPr>
        <p:txBody>
          <a:bodyPr wrap="square" lIns="0" tIns="18415" rIns="0" bIns="0" rtlCol="0" vert="horz">
            <a:spAutoFit/>
          </a:bodyPr>
          <a:lstStyle/>
          <a:p>
            <a:pPr marL="283210" marR="17780" indent="-245745">
              <a:lnSpc>
                <a:spcPts val="1370"/>
              </a:lnSpc>
              <a:spcBef>
                <a:spcPts val="145"/>
              </a:spcBef>
              <a:buFont typeface="Arial"/>
              <a:buChar char="•"/>
              <a:tabLst>
                <a:tab pos="283210" algn="l"/>
                <a:tab pos="283845" algn="l"/>
              </a:tabLst>
            </a:pPr>
            <a:r>
              <a:rPr dirty="0" sz="1150" spc="-10" i="1">
                <a:latin typeface="Arial"/>
                <a:cs typeface="Arial"/>
              </a:rPr>
              <a:t>Lateral stability and concrete strength requirements for  </a:t>
            </a:r>
            <a:r>
              <a:rPr dirty="0" sz="1150" spc="-10" i="1">
                <a:latin typeface="Arial"/>
                <a:cs typeface="Arial"/>
              </a:rPr>
              <a:t>precast, </a:t>
            </a:r>
            <a:r>
              <a:rPr dirty="0" sz="1150" spc="-5" i="1">
                <a:latin typeface="Arial"/>
                <a:cs typeface="Arial"/>
              </a:rPr>
              <a:t>prestressed </a:t>
            </a:r>
            <a:r>
              <a:rPr dirty="0" sz="1150" spc="-10" i="1">
                <a:latin typeface="Arial"/>
                <a:cs typeface="Arial"/>
              </a:rPr>
              <a:t>concrete components</a:t>
            </a:r>
            <a:r>
              <a:rPr dirty="0" sz="1150" spc="-10">
                <a:latin typeface="Arial"/>
                <a:cs typeface="Arial"/>
              </a:rPr>
              <a:t>, Seguirant, et. al.  PCI Journal March-April</a:t>
            </a:r>
            <a:r>
              <a:rPr dirty="0" sz="1150" spc="-5">
                <a:latin typeface="Arial"/>
                <a:cs typeface="Arial"/>
              </a:rPr>
              <a:t> </a:t>
            </a:r>
            <a:r>
              <a:rPr dirty="0" sz="1150" spc="-10">
                <a:latin typeface="Arial"/>
                <a:cs typeface="Arial"/>
              </a:rPr>
              <a:t>2020</a:t>
            </a:r>
            <a:endParaRPr sz="1150">
              <a:latin typeface="Arial"/>
              <a:cs typeface="Arial"/>
            </a:endParaRPr>
          </a:p>
          <a:p>
            <a:pPr>
              <a:lnSpc>
                <a:spcPct val="100000"/>
              </a:lnSpc>
              <a:spcBef>
                <a:spcPts val="15"/>
              </a:spcBef>
              <a:buFont typeface="Arial"/>
              <a:buChar char="•"/>
            </a:pPr>
            <a:endParaRPr sz="1600">
              <a:latin typeface="Arial"/>
              <a:cs typeface="Arial"/>
            </a:endParaRPr>
          </a:p>
          <a:p>
            <a:pPr marL="282575" indent="-245110">
              <a:lnSpc>
                <a:spcPct val="100000"/>
              </a:lnSpc>
              <a:buChar char="•"/>
              <a:tabLst>
                <a:tab pos="282575" algn="l"/>
                <a:tab pos="283210" algn="l"/>
              </a:tabLst>
            </a:pPr>
            <a:r>
              <a:rPr dirty="0" sz="1150" spc="-10">
                <a:latin typeface="Arial"/>
                <a:cs typeface="Arial"/>
              </a:rPr>
              <a:t>Currently </a:t>
            </a:r>
            <a:r>
              <a:rPr dirty="0" sz="1150">
                <a:latin typeface="Arial"/>
                <a:cs typeface="Arial"/>
              </a:rPr>
              <a:t>WSDOT</a:t>
            </a:r>
            <a:r>
              <a:rPr dirty="0" sz="1150" spc="-70">
                <a:latin typeface="Arial"/>
                <a:cs typeface="Arial"/>
              </a:rPr>
              <a:t> </a:t>
            </a:r>
            <a:r>
              <a:rPr dirty="0" sz="1150" spc="-5">
                <a:latin typeface="Arial"/>
                <a:cs typeface="Arial"/>
              </a:rPr>
              <a:t>policy</a:t>
            </a:r>
            <a:endParaRPr sz="1150">
              <a:latin typeface="Arial"/>
              <a:cs typeface="Arial"/>
            </a:endParaRPr>
          </a:p>
          <a:p>
            <a:pPr marL="282575" indent="-245110">
              <a:lnSpc>
                <a:spcPct val="100000"/>
              </a:lnSpc>
              <a:spcBef>
                <a:spcPts val="265"/>
              </a:spcBef>
              <a:buChar char="•"/>
              <a:tabLst>
                <a:tab pos="282575" algn="l"/>
                <a:tab pos="283210" algn="l"/>
              </a:tabLst>
            </a:pPr>
            <a:r>
              <a:rPr dirty="0" sz="1150" spc="-10">
                <a:latin typeface="Arial"/>
                <a:cs typeface="Arial"/>
              </a:rPr>
              <a:t>Adopted by </a:t>
            </a:r>
            <a:r>
              <a:rPr dirty="0" sz="1150" spc="-15">
                <a:latin typeface="Arial"/>
                <a:cs typeface="Arial"/>
              </a:rPr>
              <a:t>AASHTO </a:t>
            </a:r>
            <a:r>
              <a:rPr dirty="0" sz="1150" spc="-5">
                <a:latin typeface="Arial"/>
                <a:cs typeface="Arial"/>
              </a:rPr>
              <a:t>for </a:t>
            </a:r>
            <a:r>
              <a:rPr dirty="0" sz="1150" spc="-10">
                <a:latin typeface="Arial"/>
                <a:cs typeface="Arial"/>
              </a:rPr>
              <a:t>LRFD </a:t>
            </a:r>
            <a:r>
              <a:rPr dirty="0" sz="1150">
                <a:latin typeface="Arial"/>
                <a:cs typeface="Arial"/>
              </a:rPr>
              <a:t>10</a:t>
            </a:r>
            <a:r>
              <a:rPr dirty="0" baseline="25925" sz="1125">
                <a:latin typeface="Arial"/>
                <a:cs typeface="Arial"/>
              </a:rPr>
              <a:t>th</a:t>
            </a:r>
            <a:r>
              <a:rPr dirty="0" baseline="25925" sz="1125" spc="60">
                <a:latin typeface="Arial"/>
                <a:cs typeface="Arial"/>
              </a:rPr>
              <a:t> </a:t>
            </a:r>
            <a:r>
              <a:rPr dirty="0" sz="1150" spc="-10">
                <a:latin typeface="Arial"/>
                <a:cs typeface="Arial"/>
              </a:rPr>
              <a:t>Edition</a:t>
            </a:r>
            <a:endParaRPr sz="1150">
              <a:latin typeface="Arial"/>
              <a:cs typeface="Arial"/>
            </a:endParaRPr>
          </a:p>
        </p:txBody>
      </p:sp>
      <p:sp>
        <p:nvSpPr>
          <p:cNvPr id="80" name="object 80"/>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7</a:t>
            </a:r>
            <a:r>
              <a:rPr dirty="0" sz="850">
                <a:solidFill>
                  <a:srgbClr val="FFFFFF"/>
                </a:solidFill>
                <a:latin typeface="Arial"/>
                <a:cs typeface="Arial"/>
              </a:rPr>
              <a:t>8</a:t>
            </a:r>
            <a:endParaRPr sz="850">
              <a:latin typeface="Arial"/>
              <a:cs typeface="Arial"/>
            </a:endParaRPr>
          </a:p>
        </p:txBody>
      </p:sp>
      <p:sp>
        <p:nvSpPr>
          <p:cNvPr id="81" name="object 81"/>
          <p:cNvSpPr/>
          <p:nvPr/>
        </p:nvSpPr>
        <p:spPr>
          <a:xfrm>
            <a:off x="5199888" y="6188964"/>
            <a:ext cx="1484375" cy="1981200"/>
          </a:xfrm>
          <a:prstGeom prst="rect">
            <a:avLst/>
          </a:prstGeom>
          <a:blipFill>
            <a:blip r:embed="rId7" cstate="print"/>
            <a:stretch>
              <a:fillRect/>
            </a:stretch>
          </a:blipFill>
        </p:spPr>
        <p:txBody>
          <a:bodyPr wrap="square" lIns="0" tIns="0" rIns="0" bIns="0" rtlCol="0"/>
          <a:lstStyle/>
          <a:p/>
        </p:txBody>
      </p:sp>
      <p:sp>
        <p:nvSpPr>
          <p:cNvPr id="82" name="object 82"/>
          <p:cNvSpPr/>
          <p:nvPr/>
        </p:nvSpPr>
        <p:spPr>
          <a:xfrm>
            <a:off x="5565647" y="6620255"/>
            <a:ext cx="1487423" cy="1972055"/>
          </a:xfrm>
          <a:prstGeom prst="rect">
            <a:avLst/>
          </a:prstGeom>
          <a:blipFill>
            <a:blip r:embed="rId8" cstate="print"/>
            <a:stretch>
              <a:fillRect/>
            </a:stretch>
          </a:blipFill>
        </p:spPr>
        <p:txBody>
          <a:bodyPr wrap="square" lIns="0" tIns="0" rIns="0" bIns="0" rtlCol="0"/>
          <a:lstStyle/>
          <a:p/>
        </p:txBody>
      </p:sp>
      <p:sp>
        <p:nvSpPr>
          <p:cNvPr id="83" name="object 83"/>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84" name="object 84"/>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77</a:t>
            </a:r>
            <a:endParaRPr sz="1050">
              <a:latin typeface="Calibri"/>
              <a:cs typeface="Calibri"/>
            </a:endParaRPr>
          </a:p>
        </p:txBody>
      </p:sp>
      <p:sp>
        <p:nvSpPr>
          <p:cNvPr id="86" name="object 86"/>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85" name="object 85"/>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78</a:t>
            </a:r>
            <a:endParaRPr sz="105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a:spLocks noGrp="1"/>
          </p:cNvSpPr>
          <p:nvPr>
            <p:ph type="title"/>
          </p:nvPr>
        </p:nvSpPr>
        <p:spPr>
          <a:xfrm>
            <a:off x="1016466" y="1153205"/>
            <a:ext cx="3351529" cy="417195"/>
          </a:xfrm>
          <a:prstGeom prst="rect"/>
        </p:spPr>
        <p:txBody>
          <a:bodyPr wrap="square" lIns="0" tIns="14604" rIns="0" bIns="0" rtlCol="0" vert="horz">
            <a:spAutoFit/>
          </a:bodyPr>
          <a:lstStyle/>
          <a:p>
            <a:pPr>
              <a:lnSpc>
                <a:spcPct val="100000"/>
              </a:lnSpc>
              <a:spcBef>
                <a:spcPts val="114"/>
              </a:spcBef>
            </a:pPr>
            <a:r>
              <a:rPr dirty="0" sz="2550" spc="15" b="0">
                <a:solidFill>
                  <a:srgbClr val="1C7C5B"/>
                </a:solidFill>
                <a:latin typeface="Arial Black"/>
                <a:cs typeface="Arial Black"/>
              </a:rPr>
              <a:t>Stress</a:t>
            </a:r>
            <a:r>
              <a:rPr dirty="0" sz="2550" spc="-55" b="0">
                <a:solidFill>
                  <a:srgbClr val="1C7C5B"/>
                </a:solidFill>
                <a:latin typeface="Arial Black"/>
                <a:cs typeface="Arial Black"/>
              </a:rPr>
              <a:t> </a:t>
            </a:r>
            <a:r>
              <a:rPr dirty="0" sz="2550" spc="5" b="0">
                <a:solidFill>
                  <a:srgbClr val="1C7C5B"/>
                </a:solidFill>
                <a:latin typeface="Arial Black"/>
                <a:cs typeface="Arial Black"/>
              </a:rPr>
              <a:t>Distribution</a:t>
            </a:r>
            <a:endParaRPr sz="2550">
              <a:latin typeface="Arial Black"/>
              <a:cs typeface="Arial Black"/>
            </a:endParaRPr>
          </a:p>
        </p:txBody>
      </p:sp>
      <p:sp>
        <p:nvSpPr>
          <p:cNvPr id="5" name="object 5"/>
          <p:cNvSpPr txBox="1"/>
          <p:nvPr/>
        </p:nvSpPr>
        <p:spPr>
          <a:xfrm>
            <a:off x="7022600" y="4498371"/>
            <a:ext cx="73025" cy="155575"/>
          </a:xfrm>
          <a:prstGeom prst="rect">
            <a:avLst/>
          </a:prstGeom>
        </p:spPr>
        <p:txBody>
          <a:bodyPr wrap="square" lIns="0" tIns="12700" rIns="0" bIns="0" rtlCol="0" vert="horz">
            <a:spAutoFit/>
          </a:bodyPr>
          <a:lstStyle/>
          <a:p>
            <a:pPr>
              <a:lnSpc>
                <a:spcPct val="100000"/>
              </a:lnSpc>
              <a:spcBef>
                <a:spcPts val="100"/>
              </a:spcBef>
            </a:pPr>
            <a:r>
              <a:rPr dirty="0" sz="850">
                <a:solidFill>
                  <a:srgbClr val="FFFFFF"/>
                </a:solidFill>
                <a:latin typeface="Arial"/>
                <a:cs typeface="Arial"/>
              </a:rPr>
              <a:t>7</a:t>
            </a:r>
            <a:endParaRPr sz="850">
              <a:latin typeface="Arial"/>
              <a:cs typeface="Arial"/>
            </a:endParaRPr>
          </a:p>
        </p:txBody>
      </p:sp>
      <p:sp>
        <p:nvSpPr>
          <p:cNvPr id="6" name="object 6"/>
          <p:cNvSpPr/>
          <p:nvPr/>
        </p:nvSpPr>
        <p:spPr>
          <a:xfrm>
            <a:off x="2069592" y="1763267"/>
            <a:ext cx="3655060" cy="281940"/>
          </a:xfrm>
          <a:custGeom>
            <a:avLst/>
            <a:gdLst/>
            <a:ahLst/>
            <a:cxnLst/>
            <a:rect l="l" t="t" r="r" b="b"/>
            <a:pathLst>
              <a:path w="3655060" h="281939">
                <a:moveTo>
                  <a:pt x="0" y="0"/>
                </a:moveTo>
                <a:lnTo>
                  <a:pt x="3654552" y="0"/>
                </a:lnTo>
                <a:lnTo>
                  <a:pt x="3654552" y="281940"/>
                </a:lnTo>
                <a:lnTo>
                  <a:pt x="0" y="281940"/>
                </a:lnTo>
                <a:lnTo>
                  <a:pt x="0" y="0"/>
                </a:lnTo>
                <a:close/>
              </a:path>
            </a:pathLst>
          </a:custGeom>
          <a:solidFill>
            <a:srgbClr val="A5A5A5"/>
          </a:solidFill>
        </p:spPr>
        <p:txBody>
          <a:bodyPr wrap="square" lIns="0" tIns="0" rIns="0" bIns="0" rtlCol="0"/>
          <a:lstStyle/>
          <a:p/>
        </p:txBody>
      </p:sp>
      <p:sp>
        <p:nvSpPr>
          <p:cNvPr id="7" name="object 7"/>
          <p:cNvSpPr/>
          <p:nvPr/>
        </p:nvSpPr>
        <p:spPr>
          <a:xfrm>
            <a:off x="2069592" y="1763267"/>
            <a:ext cx="3655060" cy="281940"/>
          </a:xfrm>
          <a:custGeom>
            <a:avLst/>
            <a:gdLst/>
            <a:ahLst/>
            <a:cxnLst/>
            <a:rect l="l" t="t" r="r" b="b"/>
            <a:pathLst>
              <a:path w="3655060" h="281939">
                <a:moveTo>
                  <a:pt x="0" y="281940"/>
                </a:moveTo>
                <a:lnTo>
                  <a:pt x="3654552" y="281940"/>
                </a:lnTo>
                <a:lnTo>
                  <a:pt x="3654552" y="0"/>
                </a:lnTo>
                <a:lnTo>
                  <a:pt x="0" y="0"/>
                </a:lnTo>
                <a:lnTo>
                  <a:pt x="0" y="281940"/>
                </a:lnTo>
                <a:close/>
              </a:path>
            </a:pathLst>
          </a:custGeom>
          <a:ln w="6096">
            <a:solidFill>
              <a:srgbClr val="000000"/>
            </a:solidFill>
          </a:ln>
        </p:spPr>
        <p:txBody>
          <a:bodyPr wrap="square" lIns="0" tIns="0" rIns="0" bIns="0" rtlCol="0"/>
          <a:lstStyle/>
          <a:p/>
        </p:txBody>
      </p:sp>
      <p:sp>
        <p:nvSpPr>
          <p:cNvPr id="8" name="object 8"/>
          <p:cNvSpPr/>
          <p:nvPr/>
        </p:nvSpPr>
        <p:spPr>
          <a:xfrm>
            <a:off x="2069592" y="1623059"/>
            <a:ext cx="3654552" cy="140208"/>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2069592" y="1623059"/>
            <a:ext cx="3655060" cy="140335"/>
          </a:xfrm>
          <a:custGeom>
            <a:avLst/>
            <a:gdLst/>
            <a:ahLst/>
            <a:cxnLst/>
            <a:rect l="l" t="t" r="r" b="b"/>
            <a:pathLst>
              <a:path w="3655060" h="140335">
                <a:moveTo>
                  <a:pt x="0" y="140208"/>
                </a:moveTo>
                <a:lnTo>
                  <a:pt x="3654552" y="140208"/>
                </a:lnTo>
                <a:lnTo>
                  <a:pt x="3654552" y="0"/>
                </a:lnTo>
                <a:lnTo>
                  <a:pt x="0" y="0"/>
                </a:lnTo>
                <a:lnTo>
                  <a:pt x="0" y="140208"/>
                </a:lnTo>
                <a:close/>
              </a:path>
            </a:pathLst>
          </a:custGeom>
          <a:ln w="6096">
            <a:solidFill>
              <a:srgbClr val="000000"/>
            </a:solidFill>
          </a:ln>
        </p:spPr>
        <p:txBody>
          <a:bodyPr wrap="square" lIns="0" tIns="0" rIns="0" bIns="0" rtlCol="0"/>
          <a:lstStyle/>
          <a:p/>
        </p:txBody>
      </p:sp>
      <p:sp>
        <p:nvSpPr>
          <p:cNvPr id="10" name="object 10"/>
          <p:cNvSpPr/>
          <p:nvPr/>
        </p:nvSpPr>
        <p:spPr>
          <a:xfrm>
            <a:off x="2069592" y="1967483"/>
            <a:ext cx="3655060" cy="18415"/>
          </a:xfrm>
          <a:custGeom>
            <a:avLst/>
            <a:gdLst/>
            <a:ahLst/>
            <a:cxnLst/>
            <a:rect l="l" t="t" r="r" b="b"/>
            <a:pathLst>
              <a:path w="3655060" h="18414">
                <a:moveTo>
                  <a:pt x="0" y="0"/>
                </a:moveTo>
                <a:lnTo>
                  <a:pt x="3654552" y="0"/>
                </a:lnTo>
                <a:lnTo>
                  <a:pt x="3654552" y="18288"/>
                </a:lnTo>
                <a:lnTo>
                  <a:pt x="0" y="18288"/>
                </a:lnTo>
                <a:lnTo>
                  <a:pt x="0" y="0"/>
                </a:lnTo>
                <a:close/>
              </a:path>
            </a:pathLst>
          </a:custGeom>
          <a:solidFill>
            <a:srgbClr val="000000"/>
          </a:solidFill>
        </p:spPr>
        <p:txBody>
          <a:bodyPr wrap="square" lIns="0" tIns="0" rIns="0" bIns="0" rtlCol="0"/>
          <a:lstStyle/>
          <a:p/>
        </p:txBody>
      </p:sp>
      <p:sp>
        <p:nvSpPr>
          <p:cNvPr id="11" name="object 11"/>
          <p:cNvSpPr/>
          <p:nvPr/>
        </p:nvSpPr>
        <p:spPr>
          <a:xfrm>
            <a:off x="5583935" y="2045208"/>
            <a:ext cx="281940" cy="140335"/>
          </a:xfrm>
          <a:custGeom>
            <a:avLst/>
            <a:gdLst/>
            <a:ahLst/>
            <a:cxnLst/>
            <a:rect l="l" t="t" r="r" b="b"/>
            <a:pathLst>
              <a:path w="281939" h="140335">
                <a:moveTo>
                  <a:pt x="281940" y="140208"/>
                </a:moveTo>
                <a:lnTo>
                  <a:pt x="0" y="140208"/>
                </a:lnTo>
                <a:lnTo>
                  <a:pt x="140208" y="0"/>
                </a:lnTo>
                <a:lnTo>
                  <a:pt x="281940" y="140208"/>
                </a:lnTo>
                <a:close/>
              </a:path>
            </a:pathLst>
          </a:custGeom>
          <a:solidFill>
            <a:srgbClr val="000000"/>
          </a:solidFill>
        </p:spPr>
        <p:txBody>
          <a:bodyPr wrap="square" lIns="0" tIns="0" rIns="0" bIns="0" rtlCol="0"/>
          <a:lstStyle/>
          <a:p/>
        </p:txBody>
      </p:sp>
      <p:sp>
        <p:nvSpPr>
          <p:cNvPr id="12" name="object 12"/>
          <p:cNvSpPr/>
          <p:nvPr/>
        </p:nvSpPr>
        <p:spPr>
          <a:xfrm>
            <a:off x="5583935" y="2045207"/>
            <a:ext cx="281940" cy="140335"/>
          </a:xfrm>
          <a:custGeom>
            <a:avLst/>
            <a:gdLst/>
            <a:ahLst/>
            <a:cxnLst/>
            <a:rect l="l" t="t" r="r" b="b"/>
            <a:pathLst>
              <a:path w="281939" h="140335">
                <a:moveTo>
                  <a:pt x="140208" y="0"/>
                </a:moveTo>
                <a:lnTo>
                  <a:pt x="0" y="140208"/>
                </a:lnTo>
                <a:lnTo>
                  <a:pt x="281940" y="140208"/>
                </a:lnTo>
                <a:lnTo>
                  <a:pt x="140208" y="0"/>
                </a:lnTo>
                <a:close/>
              </a:path>
            </a:pathLst>
          </a:custGeom>
          <a:ln w="6096">
            <a:solidFill>
              <a:srgbClr val="000000"/>
            </a:solidFill>
          </a:ln>
        </p:spPr>
        <p:txBody>
          <a:bodyPr wrap="square" lIns="0" tIns="0" rIns="0" bIns="0" rtlCol="0"/>
          <a:lstStyle/>
          <a:p/>
        </p:txBody>
      </p:sp>
      <p:sp>
        <p:nvSpPr>
          <p:cNvPr id="13" name="object 13"/>
          <p:cNvSpPr/>
          <p:nvPr/>
        </p:nvSpPr>
        <p:spPr>
          <a:xfrm>
            <a:off x="1927860" y="2045208"/>
            <a:ext cx="281940" cy="140335"/>
          </a:xfrm>
          <a:custGeom>
            <a:avLst/>
            <a:gdLst/>
            <a:ahLst/>
            <a:cxnLst/>
            <a:rect l="l" t="t" r="r" b="b"/>
            <a:pathLst>
              <a:path w="281939" h="140335">
                <a:moveTo>
                  <a:pt x="281940" y="140208"/>
                </a:moveTo>
                <a:lnTo>
                  <a:pt x="0" y="140208"/>
                </a:lnTo>
                <a:lnTo>
                  <a:pt x="141732" y="0"/>
                </a:lnTo>
                <a:lnTo>
                  <a:pt x="281940" y="140208"/>
                </a:lnTo>
                <a:close/>
              </a:path>
            </a:pathLst>
          </a:custGeom>
          <a:solidFill>
            <a:srgbClr val="000000"/>
          </a:solidFill>
        </p:spPr>
        <p:txBody>
          <a:bodyPr wrap="square" lIns="0" tIns="0" rIns="0" bIns="0" rtlCol="0"/>
          <a:lstStyle/>
          <a:p/>
        </p:txBody>
      </p:sp>
      <p:sp>
        <p:nvSpPr>
          <p:cNvPr id="14" name="object 14"/>
          <p:cNvSpPr/>
          <p:nvPr/>
        </p:nvSpPr>
        <p:spPr>
          <a:xfrm>
            <a:off x="1927860" y="2045207"/>
            <a:ext cx="281940" cy="140335"/>
          </a:xfrm>
          <a:custGeom>
            <a:avLst/>
            <a:gdLst/>
            <a:ahLst/>
            <a:cxnLst/>
            <a:rect l="l" t="t" r="r" b="b"/>
            <a:pathLst>
              <a:path w="281939" h="140335">
                <a:moveTo>
                  <a:pt x="141732" y="0"/>
                </a:moveTo>
                <a:lnTo>
                  <a:pt x="0" y="140208"/>
                </a:lnTo>
                <a:lnTo>
                  <a:pt x="281940" y="140208"/>
                </a:lnTo>
                <a:lnTo>
                  <a:pt x="141732" y="0"/>
                </a:lnTo>
                <a:close/>
              </a:path>
            </a:pathLst>
          </a:custGeom>
          <a:ln w="6096">
            <a:solidFill>
              <a:srgbClr val="000000"/>
            </a:solidFill>
          </a:ln>
        </p:spPr>
        <p:txBody>
          <a:bodyPr wrap="square" lIns="0" tIns="0" rIns="0" bIns="0" rtlCol="0"/>
          <a:lstStyle/>
          <a:p/>
        </p:txBody>
      </p:sp>
      <p:sp>
        <p:nvSpPr>
          <p:cNvPr id="15" name="object 15"/>
          <p:cNvSpPr/>
          <p:nvPr/>
        </p:nvSpPr>
        <p:spPr>
          <a:xfrm>
            <a:off x="2069592" y="2607564"/>
            <a:ext cx="1827530" cy="281940"/>
          </a:xfrm>
          <a:custGeom>
            <a:avLst/>
            <a:gdLst/>
            <a:ahLst/>
            <a:cxnLst/>
            <a:rect l="l" t="t" r="r" b="b"/>
            <a:pathLst>
              <a:path w="1827529" h="281939">
                <a:moveTo>
                  <a:pt x="0" y="0"/>
                </a:moveTo>
                <a:lnTo>
                  <a:pt x="1827276" y="0"/>
                </a:lnTo>
                <a:lnTo>
                  <a:pt x="1827276" y="281939"/>
                </a:lnTo>
                <a:lnTo>
                  <a:pt x="0" y="281939"/>
                </a:lnTo>
                <a:lnTo>
                  <a:pt x="0" y="0"/>
                </a:lnTo>
                <a:close/>
              </a:path>
            </a:pathLst>
          </a:custGeom>
          <a:solidFill>
            <a:srgbClr val="A5A5A5"/>
          </a:solidFill>
        </p:spPr>
        <p:txBody>
          <a:bodyPr wrap="square" lIns="0" tIns="0" rIns="0" bIns="0" rtlCol="0"/>
          <a:lstStyle/>
          <a:p/>
        </p:txBody>
      </p:sp>
      <p:sp>
        <p:nvSpPr>
          <p:cNvPr id="16" name="object 16"/>
          <p:cNvSpPr/>
          <p:nvPr/>
        </p:nvSpPr>
        <p:spPr>
          <a:xfrm>
            <a:off x="2069592" y="2607564"/>
            <a:ext cx="1827530" cy="281940"/>
          </a:xfrm>
          <a:custGeom>
            <a:avLst/>
            <a:gdLst/>
            <a:ahLst/>
            <a:cxnLst/>
            <a:rect l="l" t="t" r="r" b="b"/>
            <a:pathLst>
              <a:path w="1827529" h="281939">
                <a:moveTo>
                  <a:pt x="0" y="281939"/>
                </a:moveTo>
                <a:lnTo>
                  <a:pt x="1827275" y="281939"/>
                </a:lnTo>
                <a:lnTo>
                  <a:pt x="1827275" y="0"/>
                </a:lnTo>
                <a:lnTo>
                  <a:pt x="0" y="0"/>
                </a:lnTo>
                <a:lnTo>
                  <a:pt x="0" y="281939"/>
                </a:lnTo>
                <a:close/>
              </a:path>
            </a:pathLst>
          </a:custGeom>
          <a:ln w="6096">
            <a:solidFill>
              <a:srgbClr val="000000"/>
            </a:solidFill>
          </a:ln>
        </p:spPr>
        <p:txBody>
          <a:bodyPr wrap="square" lIns="0" tIns="0" rIns="0" bIns="0" rtlCol="0"/>
          <a:lstStyle/>
          <a:p/>
        </p:txBody>
      </p:sp>
      <p:sp>
        <p:nvSpPr>
          <p:cNvPr id="17" name="object 17"/>
          <p:cNvSpPr/>
          <p:nvPr/>
        </p:nvSpPr>
        <p:spPr>
          <a:xfrm>
            <a:off x="2069592" y="2467356"/>
            <a:ext cx="1827275" cy="140208"/>
          </a:xfrm>
          <a:prstGeom prst="rect">
            <a:avLst/>
          </a:prstGeom>
          <a:blipFill>
            <a:blip r:embed="rId4" cstate="print"/>
            <a:stretch>
              <a:fillRect/>
            </a:stretch>
          </a:blipFill>
        </p:spPr>
        <p:txBody>
          <a:bodyPr wrap="square" lIns="0" tIns="0" rIns="0" bIns="0" rtlCol="0"/>
          <a:lstStyle/>
          <a:p/>
        </p:txBody>
      </p:sp>
      <p:sp>
        <p:nvSpPr>
          <p:cNvPr id="18" name="object 18"/>
          <p:cNvSpPr/>
          <p:nvPr/>
        </p:nvSpPr>
        <p:spPr>
          <a:xfrm>
            <a:off x="2069592" y="2467356"/>
            <a:ext cx="1827530" cy="140335"/>
          </a:xfrm>
          <a:custGeom>
            <a:avLst/>
            <a:gdLst/>
            <a:ahLst/>
            <a:cxnLst/>
            <a:rect l="l" t="t" r="r" b="b"/>
            <a:pathLst>
              <a:path w="1827529" h="140335">
                <a:moveTo>
                  <a:pt x="0" y="140208"/>
                </a:moveTo>
                <a:lnTo>
                  <a:pt x="1827275" y="140208"/>
                </a:lnTo>
                <a:lnTo>
                  <a:pt x="1827275" y="0"/>
                </a:lnTo>
                <a:lnTo>
                  <a:pt x="0" y="0"/>
                </a:lnTo>
                <a:lnTo>
                  <a:pt x="0" y="140208"/>
                </a:lnTo>
                <a:close/>
              </a:path>
            </a:pathLst>
          </a:custGeom>
          <a:ln w="6096">
            <a:solidFill>
              <a:srgbClr val="000000"/>
            </a:solidFill>
          </a:ln>
        </p:spPr>
        <p:txBody>
          <a:bodyPr wrap="square" lIns="0" tIns="0" rIns="0" bIns="0" rtlCol="0"/>
          <a:lstStyle/>
          <a:p/>
        </p:txBody>
      </p:sp>
      <p:sp>
        <p:nvSpPr>
          <p:cNvPr id="19" name="object 19"/>
          <p:cNvSpPr/>
          <p:nvPr/>
        </p:nvSpPr>
        <p:spPr>
          <a:xfrm>
            <a:off x="2069592" y="2811780"/>
            <a:ext cx="1827530" cy="18415"/>
          </a:xfrm>
          <a:custGeom>
            <a:avLst/>
            <a:gdLst/>
            <a:ahLst/>
            <a:cxnLst/>
            <a:rect l="l" t="t" r="r" b="b"/>
            <a:pathLst>
              <a:path w="1827529" h="18414">
                <a:moveTo>
                  <a:pt x="0" y="0"/>
                </a:moveTo>
                <a:lnTo>
                  <a:pt x="1827275" y="0"/>
                </a:lnTo>
                <a:lnTo>
                  <a:pt x="1827275" y="18288"/>
                </a:lnTo>
                <a:lnTo>
                  <a:pt x="0" y="18288"/>
                </a:lnTo>
                <a:lnTo>
                  <a:pt x="0" y="0"/>
                </a:lnTo>
                <a:close/>
              </a:path>
            </a:pathLst>
          </a:custGeom>
          <a:solidFill>
            <a:srgbClr val="000000"/>
          </a:solidFill>
        </p:spPr>
        <p:txBody>
          <a:bodyPr wrap="square" lIns="0" tIns="0" rIns="0" bIns="0" rtlCol="0"/>
          <a:lstStyle/>
          <a:p/>
        </p:txBody>
      </p:sp>
      <p:sp>
        <p:nvSpPr>
          <p:cNvPr id="20" name="object 20"/>
          <p:cNvSpPr/>
          <p:nvPr/>
        </p:nvSpPr>
        <p:spPr>
          <a:xfrm>
            <a:off x="1927860" y="2889503"/>
            <a:ext cx="281940" cy="140335"/>
          </a:xfrm>
          <a:custGeom>
            <a:avLst/>
            <a:gdLst/>
            <a:ahLst/>
            <a:cxnLst/>
            <a:rect l="l" t="t" r="r" b="b"/>
            <a:pathLst>
              <a:path w="281939" h="140335">
                <a:moveTo>
                  <a:pt x="281940" y="140208"/>
                </a:moveTo>
                <a:lnTo>
                  <a:pt x="0" y="140208"/>
                </a:lnTo>
                <a:lnTo>
                  <a:pt x="141732" y="0"/>
                </a:lnTo>
                <a:lnTo>
                  <a:pt x="281940" y="140208"/>
                </a:lnTo>
                <a:close/>
              </a:path>
            </a:pathLst>
          </a:custGeom>
          <a:solidFill>
            <a:srgbClr val="000000"/>
          </a:solidFill>
        </p:spPr>
        <p:txBody>
          <a:bodyPr wrap="square" lIns="0" tIns="0" rIns="0" bIns="0" rtlCol="0"/>
          <a:lstStyle/>
          <a:p/>
        </p:txBody>
      </p:sp>
      <p:sp>
        <p:nvSpPr>
          <p:cNvPr id="21" name="object 21"/>
          <p:cNvSpPr/>
          <p:nvPr/>
        </p:nvSpPr>
        <p:spPr>
          <a:xfrm>
            <a:off x="1927860" y="2889503"/>
            <a:ext cx="281940" cy="140335"/>
          </a:xfrm>
          <a:custGeom>
            <a:avLst/>
            <a:gdLst/>
            <a:ahLst/>
            <a:cxnLst/>
            <a:rect l="l" t="t" r="r" b="b"/>
            <a:pathLst>
              <a:path w="281939" h="140335">
                <a:moveTo>
                  <a:pt x="141732" y="0"/>
                </a:moveTo>
                <a:lnTo>
                  <a:pt x="0" y="140208"/>
                </a:lnTo>
                <a:lnTo>
                  <a:pt x="281940" y="140208"/>
                </a:lnTo>
                <a:lnTo>
                  <a:pt x="141732" y="0"/>
                </a:lnTo>
                <a:close/>
              </a:path>
            </a:pathLst>
          </a:custGeom>
          <a:ln w="6096">
            <a:solidFill>
              <a:srgbClr val="000000"/>
            </a:solidFill>
          </a:ln>
        </p:spPr>
        <p:txBody>
          <a:bodyPr wrap="square" lIns="0" tIns="0" rIns="0" bIns="0" rtlCol="0"/>
          <a:lstStyle/>
          <a:p/>
        </p:txBody>
      </p:sp>
      <p:sp>
        <p:nvSpPr>
          <p:cNvPr id="22" name="object 22"/>
          <p:cNvSpPr/>
          <p:nvPr/>
        </p:nvSpPr>
        <p:spPr>
          <a:xfrm>
            <a:off x="3965447" y="2630424"/>
            <a:ext cx="140335" cy="259079"/>
          </a:xfrm>
          <a:custGeom>
            <a:avLst/>
            <a:gdLst/>
            <a:ahLst/>
            <a:cxnLst/>
            <a:rect l="l" t="t" r="r" b="b"/>
            <a:pathLst>
              <a:path w="140335" h="259080">
                <a:moveTo>
                  <a:pt x="0" y="259079"/>
                </a:moveTo>
                <a:lnTo>
                  <a:pt x="44427" y="251959"/>
                </a:lnTo>
                <a:lnTo>
                  <a:pt x="82930" y="232111"/>
                </a:lnTo>
                <a:lnTo>
                  <a:pt x="113239" y="201801"/>
                </a:lnTo>
                <a:lnTo>
                  <a:pt x="133087" y="163299"/>
                </a:lnTo>
                <a:lnTo>
                  <a:pt x="140208" y="118872"/>
                </a:lnTo>
                <a:lnTo>
                  <a:pt x="135755" y="83367"/>
                </a:lnTo>
                <a:lnTo>
                  <a:pt x="122872" y="50863"/>
                </a:lnTo>
                <a:lnTo>
                  <a:pt x="102274" y="22645"/>
                </a:lnTo>
                <a:lnTo>
                  <a:pt x="74675" y="0"/>
                </a:lnTo>
              </a:path>
            </a:pathLst>
          </a:custGeom>
          <a:ln w="19812">
            <a:solidFill>
              <a:srgbClr val="000000"/>
            </a:solidFill>
          </a:ln>
        </p:spPr>
        <p:txBody>
          <a:bodyPr wrap="square" lIns="0" tIns="0" rIns="0" bIns="0" rtlCol="0"/>
          <a:lstStyle/>
          <a:p/>
        </p:txBody>
      </p:sp>
      <p:sp>
        <p:nvSpPr>
          <p:cNvPr id="23" name="object 23"/>
          <p:cNvSpPr/>
          <p:nvPr/>
        </p:nvSpPr>
        <p:spPr>
          <a:xfrm>
            <a:off x="3965448" y="2589276"/>
            <a:ext cx="99060" cy="86995"/>
          </a:xfrm>
          <a:custGeom>
            <a:avLst/>
            <a:gdLst/>
            <a:ahLst/>
            <a:cxnLst/>
            <a:rect l="l" t="t" r="r" b="b"/>
            <a:pathLst>
              <a:path w="99060" h="86994">
                <a:moveTo>
                  <a:pt x="73151" y="86867"/>
                </a:moveTo>
                <a:lnTo>
                  <a:pt x="0" y="18288"/>
                </a:lnTo>
                <a:lnTo>
                  <a:pt x="99059" y="0"/>
                </a:lnTo>
                <a:lnTo>
                  <a:pt x="73151" y="86867"/>
                </a:lnTo>
                <a:close/>
              </a:path>
            </a:pathLst>
          </a:custGeom>
          <a:solidFill>
            <a:srgbClr val="000000"/>
          </a:solidFill>
        </p:spPr>
        <p:txBody>
          <a:bodyPr wrap="square" lIns="0" tIns="0" rIns="0" bIns="0" rtlCol="0"/>
          <a:lstStyle/>
          <a:p/>
        </p:txBody>
      </p:sp>
      <p:sp>
        <p:nvSpPr>
          <p:cNvPr id="24" name="object 24"/>
          <p:cNvSpPr/>
          <p:nvPr/>
        </p:nvSpPr>
        <p:spPr>
          <a:xfrm>
            <a:off x="3976115" y="2820924"/>
            <a:ext cx="342900" cy="0"/>
          </a:xfrm>
          <a:custGeom>
            <a:avLst/>
            <a:gdLst/>
            <a:ahLst/>
            <a:cxnLst/>
            <a:rect l="l" t="t" r="r" b="b"/>
            <a:pathLst>
              <a:path w="342900" h="0">
                <a:moveTo>
                  <a:pt x="0" y="0"/>
                </a:moveTo>
                <a:lnTo>
                  <a:pt x="342900" y="0"/>
                </a:lnTo>
              </a:path>
            </a:pathLst>
          </a:custGeom>
          <a:ln w="19812">
            <a:solidFill>
              <a:srgbClr val="000000"/>
            </a:solidFill>
          </a:ln>
        </p:spPr>
        <p:txBody>
          <a:bodyPr wrap="square" lIns="0" tIns="0" rIns="0" bIns="0" rtlCol="0"/>
          <a:lstStyle/>
          <a:p/>
        </p:txBody>
      </p:sp>
      <p:sp>
        <p:nvSpPr>
          <p:cNvPr id="25" name="object 25"/>
          <p:cNvSpPr/>
          <p:nvPr/>
        </p:nvSpPr>
        <p:spPr>
          <a:xfrm>
            <a:off x="3896867" y="2776727"/>
            <a:ext cx="90170" cy="90170"/>
          </a:xfrm>
          <a:custGeom>
            <a:avLst/>
            <a:gdLst/>
            <a:ahLst/>
            <a:cxnLst/>
            <a:rect l="l" t="t" r="r" b="b"/>
            <a:pathLst>
              <a:path w="90170" h="90169">
                <a:moveTo>
                  <a:pt x="89916" y="89916"/>
                </a:moveTo>
                <a:lnTo>
                  <a:pt x="0" y="44196"/>
                </a:lnTo>
                <a:lnTo>
                  <a:pt x="89916" y="0"/>
                </a:lnTo>
                <a:lnTo>
                  <a:pt x="89916" y="89916"/>
                </a:lnTo>
                <a:close/>
              </a:path>
            </a:pathLst>
          </a:custGeom>
          <a:solidFill>
            <a:srgbClr val="000000"/>
          </a:solidFill>
        </p:spPr>
        <p:txBody>
          <a:bodyPr wrap="square" lIns="0" tIns="0" rIns="0" bIns="0" rtlCol="0"/>
          <a:lstStyle/>
          <a:p/>
        </p:txBody>
      </p:sp>
      <p:sp>
        <p:nvSpPr>
          <p:cNvPr id="26" name="object 26"/>
          <p:cNvSpPr/>
          <p:nvPr/>
        </p:nvSpPr>
        <p:spPr>
          <a:xfrm>
            <a:off x="1926336" y="2689860"/>
            <a:ext cx="2506980" cy="6350"/>
          </a:xfrm>
          <a:custGeom>
            <a:avLst/>
            <a:gdLst/>
            <a:ahLst/>
            <a:cxnLst/>
            <a:rect l="l" t="t" r="r" b="b"/>
            <a:pathLst>
              <a:path w="2506979" h="6350">
                <a:moveTo>
                  <a:pt x="44196" y="6096"/>
                </a:moveTo>
                <a:lnTo>
                  <a:pt x="0" y="6096"/>
                </a:lnTo>
                <a:lnTo>
                  <a:pt x="0" y="0"/>
                </a:lnTo>
                <a:lnTo>
                  <a:pt x="44196" y="0"/>
                </a:lnTo>
                <a:lnTo>
                  <a:pt x="45719" y="1524"/>
                </a:lnTo>
                <a:lnTo>
                  <a:pt x="45719" y="4572"/>
                </a:lnTo>
                <a:lnTo>
                  <a:pt x="44196" y="6096"/>
                </a:lnTo>
                <a:close/>
              </a:path>
              <a:path w="2506979" h="6350">
                <a:moveTo>
                  <a:pt x="115823" y="6096"/>
                </a:moveTo>
                <a:lnTo>
                  <a:pt x="71627" y="6096"/>
                </a:lnTo>
                <a:lnTo>
                  <a:pt x="70104" y="4572"/>
                </a:lnTo>
                <a:lnTo>
                  <a:pt x="70104" y="1524"/>
                </a:lnTo>
                <a:lnTo>
                  <a:pt x="71627" y="0"/>
                </a:lnTo>
                <a:lnTo>
                  <a:pt x="115823" y="0"/>
                </a:lnTo>
                <a:lnTo>
                  <a:pt x="115823" y="6096"/>
                </a:lnTo>
                <a:close/>
              </a:path>
              <a:path w="2506979" h="6350">
                <a:moveTo>
                  <a:pt x="185927" y="6096"/>
                </a:moveTo>
                <a:lnTo>
                  <a:pt x="141731" y="6096"/>
                </a:lnTo>
                <a:lnTo>
                  <a:pt x="140208" y="4572"/>
                </a:lnTo>
                <a:lnTo>
                  <a:pt x="140208" y="1524"/>
                </a:lnTo>
                <a:lnTo>
                  <a:pt x="141731" y="0"/>
                </a:lnTo>
                <a:lnTo>
                  <a:pt x="185927" y="0"/>
                </a:lnTo>
                <a:lnTo>
                  <a:pt x="187451" y="1524"/>
                </a:lnTo>
                <a:lnTo>
                  <a:pt x="187451" y="4572"/>
                </a:lnTo>
                <a:lnTo>
                  <a:pt x="185927" y="6096"/>
                </a:lnTo>
                <a:close/>
              </a:path>
              <a:path w="2506979" h="6350">
                <a:moveTo>
                  <a:pt x="256031" y="6096"/>
                </a:moveTo>
                <a:lnTo>
                  <a:pt x="211835" y="6096"/>
                </a:lnTo>
                <a:lnTo>
                  <a:pt x="210312" y="4572"/>
                </a:lnTo>
                <a:lnTo>
                  <a:pt x="210312" y="1524"/>
                </a:lnTo>
                <a:lnTo>
                  <a:pt x="211835" y="0"/>
                </a:lnTo>
                <a:lnTo>
                  <a:pt x="256031" y="0"/>
                </a:lnTo>
                <a:lnTo>
                  <a:pt x="257555" y="1524"/>
                </a:lnTo>
                <a:lnTo>
                  <a:pt x="257555" y="4572"/>
                </a:lnTo>
                <a:lnTo>
                  <a:pt x="256031" y="6096"/>
                </a:lnTo>
                <a:close/>
              </a:path>
              <a:path w="2506979" h="6350">
                <a:moveTo>
                  <a:pt x="326135" y="6096"/>
                </a:moveTo>
                <a:lnTo>
                  <a:pt x="281939" y="6096"/>
                </a:lnTo>
                <a:lnTo>
                  <a:pt x="280415" y="4572"/>
                </a:lnTo>
                <a:lnTo>
                  <a:pt x="280415" y="1524"/>
                </a:lnTo>
                <a:lnTo>
                  <a:pt x="281939" y="0"/>
                </a:lnTo>
                <a:lnTo>
                  <a:pt x="326135" y="0"/>
                </a:lnTo>
                <a:lnTo>
                  <a:pt x="327659" y="1524"/>
                </a:lnTo>
                <a:lnTo>
                  <a:pt x="327659" y="4572"/>
                </a:lnTo>
                <a:lnTo>
                  <a:pt x="326135" y="6096"/>
                </a:lnTo>
                <a:close/>
              </a:path>
              <a:path w="2506979" h="6350">
                <a:moveTo>
                  <a:pt x="396239" y="6096"/>
                </a:moveTo>
                <a:lnTo>
                  <a:pt x="352043" y="6096"/>
                </a:lnTo>
                <a:lnTo>
                  <a:pt x="350519" y="4572"/>
                </a:lnTo>
                <a:lnTo>
                  <a:pt x="350519" y="1524"/>
                </a:lnTo>
                <a:lnTo>
                  <a:pt x="352043" y="0"/>
                </a:lnTo>
                <a:lnTo>
                  <a:pt x="396239" y="0"/>
                </a:lnTo>
                <a:lnTo>
                  <a:pt x="397763" y="1524"/>
                </a:lnTo>
                <a:lnTo>
                  <a:pt x="397763" y="4572"/>
                </a:lnTo>
                <a:lnTo>
                  <a:pt x="396239" y="6096"/>
                </a:lnTo>
                <a:close/>
              </a:path>
              <a:path w="2506979" h="6350">
                <a:moveTo>
                  <a:pt x="466343" y="6096"/>
                </a:moveTo>
                <a:lnTo>
                  <a:pt x="422147" y="6096"/>
                </a:lnTo>
                <a:lnTo>
                  <a:pt x="420623" y="4572"/>
                </a:lnTo>
                <a:lnTo>
                  <a:pt x="420623" y="1524"/>
                </a:lnTo>
                <a:lnTo>
                  <a:pt x="422147" y="0"/>
                </a:lnTo>
                <a:lnTo>
                  <a:pt x="466343" y="0"/>
                </a:lnTo>
                <a:lnTo>
                  <a:pt x="467867" y="1524"/>
                </a:lnTo>
                <a:lnTo>
                  <a:pt x="467867" y="4572"/>
                </a:lnTo>
                <a:lnTo>
                  <a:pt x="466343" y="6096"/>
                </a:lnTo>
                <a:close/>
              </a:path>
              <a:path w="2506979" h="6350">
                <a:moveTo>
                  <a:pt x="536447" y="6096"/>
                </a:moveTo>
                <a:lnTo>
                  <a:pt x="492251" y="6096"/>
                </a:lnTo>
                <a:lnTo>
                  <a:pt x="490727" y="4572"/>
                </a:lnTo>
                <a:lnTo>
                  <a:pt x="490727" y="1524"/>
                </a:lnTo>
                <a:lnTo>
                  <a:pt x="492251" y="0"/>
                </a:lnTo>
                <a:lnTo>
                  <a:pt x="536447" y="0"/>
                </a:lnTo>
                <a:lnTo>
                  <a:pt x="537971" y="1524"/>
                </a:lnTo>
                <a:lnTo>
                  <a:pt x="537971" y="4572"/>
                </a:lnTo>
                <a:lnTo>
                  <a:pt x="536447" y="6096"/>
                </a:lnTo>
                <a:close/>
              </a:path>
              <a:path w="2506979" h="6350">
                <a:moveTo>
                  <a:pt x="606552" y="6096"/>
                </a:moveTo>
                <a:lnTo>
                  <a:pt x="562355" y="6096"/>
                </a:lnTo>
                <a:lnTo>
                  <a:pt x="562355" y="0"/>
                </a:lnTo>
                <a:lnTo>
                  <a:pt x="606552" y="0"/>
                </a:lnTo>
                <a:lnTo>
                  <a:pt x="608075" y="1524"/>
                </a:lnTo>
                <a:lnTo>
                  <a:pt x="608075" y="4572"/>
                </a:lnTo>
                <a:lnTo>
                  <a:pt x="606552" y="6096"/>
                </a:lnTo>
                <a:close/>
              </a:path>
              <a:path w="2506979" h="6350">
                <a:moveTo>
                  <a:pt x="678179" y="6096"/>
                </a:moveTo>
                <a:lnTo>
                  <a:pt x="633983" y="6096"/>
                </a:lnTo>
                <a:lnTo>
                  <a:pt x="632460" y="4572"/>
                </a:lnTo>
                <a:lnTo>
                  <a:pt x="632460" y="1524"/>
                </a:lnTo>
                <a:lnTo>
                  <a:pt x="633983" y="0"/>
                </a:lnTo>
                <a:lnTo>
                  <a:pt x="678179" y="0"/>
                </a:lnTo>
                <a:lnTo>
                  <a:pt x="678179" y="6096"/>
                </a:lnTo>
                <a:close/>
              </a:path>
              <a:path w="2506979" h="6350">
                <a:moveTo>
                  <a:pt x="748283" y="6096"/>
                </a:moveTo>
                <a:lnTo>
                  <a:pt x="704088" y="6096"/>
                </a:lnTo>
                <a:lnTo>
                  <a:pt x="702563" y="4572"/>
                </a:lnTo>
                <a:lnTo>
                  <a:pt x="702563" y="1524"/>
                </a:lnTo>
                <a:lnTo>
                  <a:pt x="704088" y="0"/>
                </a:lnTo>
                <a:lnTo>
                  <a:pt x="748283" y="0"/>
                </a:lnTo>
                <a:lnTo>
                  <a:pt x="749807" y="1524"/>
                </a:lnTo>
                <a:lnTo>
                  <a:pt x="749807" y="4572"/>
                </a:lnTo>
                <a:lnTo>
                  <a:pt x="748283" y="6096"/>
                </a:lnTo>
                <a:close/>
              </a:path>
              <a:path w="2506979" h="6350">
                <a:moveTo>
                  <a:pt x="818388" y="6096"/>
                </a:moveTo>
                <a:lnTo>
                  <a:pt x="774191" y="6096"/>
                </a:lnTo>
                <a:lnTo>
                  <a:pt x="772667" y="4572"/>
                </a:lnTo>
                <a:lnTo>
                  <a:pt x="772667" y="1524"/>
                </a:lnTo>
                <a:lnTo>
                  <a:pt x="774191" y="0"/>
                </a:lnTo>
                <a:lnTo>
                  <a:pt x="818388" y="0"/>
                </a:lnTo>
                <a:lnTo>
                  <a:pt x="819912" y="1524"/>
                </a:lnTo>
                <a:lnTo>
                  <a:pt x="819912" y="4572"/>
                </a:lnTo>
                <a:lnTo>
                  <a:pt x="818388" y="6096"/>
                </a:lnTo>
                <a:close/>
              </a:path>
              <a:path w="2506979" h="6350">
                <a:moveTo>
                  <a:pt x="888491" y="6096"/>
                </a:moveTo>
                <a:lnTo>
                  <a:pt x="844296" y="6096"/>
                </a:lnTo>
                <a:lnTo>
                  <a:pt x="842771" y="4572"/>
                </a:lnTo>
                <a:lnTo>
                  <a:pt x="842771" y="1524"/>
                </a:lnTo>
                <a:lnTo>
                  <a:pt x="844296" y="0"/>
                </a:lnTo>
                <a:lnTo>
                  <a:pt x="888491" y="0"/>
                </a:lnTo>
                <a:lnTo>
                  <a:pt x="890015" y="1524"/>
                </a:lnTo>
                <a:lnTo>
                  <a:pt x="890015" y="4572"/>
                </a:lnTo>
                <a:lnTo>
                  <a:pt x="888491" y="6096"/>
                </a:lnTo>
                <a:close/>
              </a:path>
              <a:path w="2506979" h="6350">
                <a:moveTo>
                  <a:pt x="958596" y="6096"/>
                </a:moveTo>
                <a:lnTo>
                  <a:pt x="914399" y="6096"/>
                </a:lnTo>
                <a:lnTo>
                  <a:pt x="912875" y="4572"/>
                </a:lnTo>
                <a:lnTo>
                  <a:pt x="912875" y="1524"/>
                </a:lnTo>
                <a:lnTo>
                  <a:pt x="914399" y="0"/>
                </a:lnTo>
                <a:lnTo>
                  <a:pt x="958596" y="0"/>
                </a:lnTo>
                <a:lnTo>
                  <a:pt x="960120" y="1524"/>
                </a:lnTo>
                <a:lnTo>
                  <a:pt x="960120" y="4572"/>
                </a:lnTo>
                <a:lnTo>
                  <a:pt x="958596" y="6096"/>
                </a:lnTo>
                <a:close/>
              </a:path>
              <a:path w="2506979" h="6350">
                <a:moveTo>
                  <a:pt x="1028699" y="6096"/>
                </a:moveTo>
                <a:lnTo>
                  <a:pt x="984504" y="6096"/>
                </a:lnTo>
                <a:lnTo>
                  <a:pt x="982980" y="4572"/>
                </a:lnTo>
                <a:lnTo>
                  <a:pt x="982980" y="1524"/>
                </a:lnTo>
                <a:lnTo>
                  <a:pt x="984504" y="0"/>
                </a:lnTo>
                <a:lnTo>
                  <a:pt x="1028699" y="0"/>
                </a:lnTo>
                <a:lnTo>
                  <a:pt x="1030223" y="1524"/>
                </a:lnTo>
                <a:lnTo>
                  <a:pt x="1030223" y="4572"/>
                </a:lnTo>
                <a:lnTo>
                  <a:pt x="1028699" y="6096"/>
                </a:lnTo>
                <a:close/>
              </a:path>
              <a:path w="2506979" h="6350">
                <a:moveTo>
                  <a:pt x="1098804" y="6096"/>
                </a:moveTo>
                <a:lnTo>
                  <a:pt x="1054607" y="6096"/>
                </a:lnTo>
                <a:lnTo>
                  <a:pt x="1053083" y="4572"/>
                </a:lnTo>
                <a:lnTo>
                  <a:pt x="1053083" y="1524"/>
                </a:lnTo>
                <a:lnTo>
                  <a:pt x="1054607" y="0"/>
                </a:lnTo>
                <a:lnTo>
                  <a:pt x="1098804" y="0"/>
                </a:lnTo>
                <a:lnTo>
                  <a:pt x="1100328" y="1524"/>
                </a:lnTo>
                <a:lnTo>
                  <a:pt x="1100328" y="4572"/>
                </a:lnTo>
                <a:lnTo>
                  <a:pt x="1098804" y="6096"/>
                </a:lnTo>
                <a:close/>
              </a:path>
              <a:path w="2506979" h="6350">
                <a:moveTo>
                  <a:pt x="1170431" y="6096"/>
                </a:moveTo>
                <a:lnTo>
                  <a:pt x="1124712" y="6096"/>
                </a:lnTo>
                <a:lnTo>
                  <a:pt x="1124712" y="0"/>
                </a:lnTo>
                <a:lnTo>
                  <a:pt x="1170431" y="0"/>
                </a:lnTo>
                <a:lnTo>
                  <a:pt x="1170431" y="6096"/>
                </a:lnTo>
                <a:close/>
              </a:path>
              <a:path w="2506979" h="6350">
                <a:moveTo>
                  <a:pt x="1240536" y="6096"/>
                </a:moveTo>
                <a:lnTo>
                  <a:pt x="1196339" y="6096"/>
                </a:lnTo>
                <a:lnTo>
                  <a:pt x="1194815" y="4572"/>
                </a:lnTo>
                <a:lnTo>
                  <a:pt x="1194815" y="1524"/>
                </a:lnTo>
                <a:lnTo>
                  <a:pt x="1196339" y="0"/>
                </a:lnTo>
                <a:lnTo>
                  <a:pt x="1240536" y="0"/>
                </a:lnTo>
                <a:lnTo>
                  <a:pt x="1242060" y="1524"/>
                </a:lnTo>
                <a:lnTo>
                  <a:pt x="1242060" y="4572"/>
                </a:lnTo>
                <a:lnTo>
                  <a:pt x="1240536" y="6096"/>
                </a:lnTo>
                <a:close/>
              </a:path>
              <a:path w="2506979" h="6350">
                <a:moveTo>
                  <a:pt x="1310639" y="6096"/>
                </a:moveTo>
                <a:lnTo>
                  <a:pt x="1266444" y="6096"/>
                </a:lnTo>
                <a:lnTo>
                  <a:pt x="1264920" y="4572"/>
                </a:lnTo>
                <a:lnTo>
                  <a:pt x="1264920" y="1524"/>
                </a:lnTo>
                <a:lnTo>
                  <a:pt x="1266444" y="0"/>
                </a:lnTo>
                <a:lnTo>
                  <a:pt x="1310639" y="0"/>
                </a:lnTo>
                <a:lnTo>
                  <a:pt x="1312163" y="1524"/>
                </a:lnTo>
                <a:lnTo>
                  <a:pt x="1312163" y="4572"/>
                </a:lnTo>
                <a:lnTo>
                  <a:pt x="1310639" y="6096"/>
                </a:lnTo>
                <a:close/>
              </a:path>
              <a:path w="2506979" h="6350">
                <a:moveTo>
                  <a:pt x="1380744" y="6096"/>
                </a:moveTo>
                <a:lnTo>
                  <a:pt x="1336547" y="6096"/>
                </a:lnTo>
                <a:lnTo>
                  <a:pt x="1335023" y="4572"/>
                </a:lnTo>
                <a:lnTo>
                  <a:pt x="1335023" y="1524"/>
                </a:lnTo>
                <a:lnTo>
                  <a:pt x="1336547" y="0"/>
                </a:lnTo>
                <a:lnTo>
                  <a:pt x="1380744" y="0"/>
                </a:lnTo>
                <a:lnTo>
                  <a:pt x="1382267" y="1524"/>
                </a:lnTo>
                <a:lnTo>
                  <a:pt x="1382267" y="4572"/>
                </a:lnTo>
                <a:lnTo>
                  <a:pt x="1380744" y="6096"/>
                </a:lnTo>
                <a:close/>
              </a:path>
              <a:path w="2506979" h="6350">
                <a:moveTo>
                  <a:pt x="1450847" y="6096"/>
                </a:moveTo>
                <a:lnTo>
                  <a:pt x="1406652" y="6096"/>
                </a:lnTo>
                <a:lnTo>
                  <a:pt x="1405128" y="4572"/>
                </a:lnTo>
                <a:lnTo>
                  <a:pt x="1405128" y="1524"/>
                </a:lnTo>
                <a:lnTo>
                  <a:pt x="1406652" y="0"/>
                </a:lnTo>
                <a:lnTo>
                  <a:pt x="1450847" y="0"/>
                </a:lnTo>
                <a:lnTo>
                  <a:pt x="1452372" y="1524"/>
                </a:lnTo>
                <a:lnTo>
                  <a:pt x="1452372" y="4572"/>
                </a:lnTo>
                <a:lnTo>
                  <a:pt x="1450847" y="6096"/>
                </a:lnTo>
                <a:close/>
              </a:path>
              <a:path w="2506979" h="6350">
                <a:moveTo>
                  <a:pt x="1520952" y="6096"/>
                </a:moveTo>
                <a:lnTo>
                  <a:pt x="1476755" y="6096"/>
                </a:lnTo>
                <a:lnTo>
                  <a:pt x="1475231" y="4572"/>
                </a:lnTo>
                <a:lnTo>
                  <a:pt x="1475231" y="1524"/>
                </a:lnTo>
                <a:lnTo>
                  <a:pt x="1476755" y="0"/>
                </a:lnTo>
                <a:lnTo>
                  <a:pt x="1520952" y="0"/>
                </a:lnTo>
                <a:lnTo>
                  <a:pt x="1522475" y="1524"/>
                </a:lnTo>
                <a:lnTo>
                  <a:pt x="1522475" y="4572"/>
                </a:lnTo>
                <a:lnTo>
                  <a:pt x="1520952" y="6096"/>
                </a:lnTo>
                <a:close/>
              </a:path>
              <a:path w="2506979" h="6350">
                <a:moveTo>
                  <a:pt x="1591055" y="6096"/>
                </a:moveTo>
                <a:lnTo>
                  <a:pt x="1546860" y="6096"/>
                </a:lnTo>
                <a:lnTo>
                  <a:pt x="1545336" y="4572"/>
                </a:lnTo>
                <a:lnTo>
                  <a:pt x="1545336" y="1524"/>
                </a:lnTo>
                <a:lnTo>
                  <a:pt x="1546860" y="0"/>
                </a:lnTo>
                <a:lnTo>
                  <a:pt x="1591055" y="0"/>
                </a:lnTo>
                <a:lnTo>
                  <a:pt x="1592580" y="1524"/>
                </a:lnTo>
                <a:lnTo>
                  <a:pt x="1592580" y="4572"/>
                </a:lnTo>
                <a:lnTo>
                  <a:pt x="1591055" y="6096"/>
                </a:lnTo>
                <a:close/>
              </a:path>
              <a:path w="2506979" h="6350">
                <a:moveTo>
                  <a:pt x="1661160" y="6096"/>
                </a:moveTo>
                <a:lnTo>
                  <a:pt x="1616964" y="6096"/>
                </a:lnTo>
                <a:lnTo>
                  <a:pt x="1616964" y="0"/>
                </a:lnTo>
                <a:lnTo>
                  <a:pt x="1661160" y="0"/>
                </a:lnTo>
                <a:lnTo>
                  <a:pt x="1662683" y="1524"/>
                </a:lnTo>
                <a:lnTo>
                  <a:pt x="1662683" y="4572"/>
                </a:lnTo>
                <a:lnTo>
                  <a:pt x="1661160" y="6096"/>
                </a:lnTo>
                <a:close/>
              </a:path>
              <a:path w="2506979" h="6350">
                <a:moveTo>
                  <a:pt x="1732788" y="6096"/>
                </a:moveTo>
                <a:lnTo>
                  <a:pt x="1688591" y="6096"/>
                </a:lnTo>
                <a:lnTo>
                  <a:pt x="1687067" y="4572"/>
                </a:lnTo>
                <a:lnTo>
                  <a:pt x="1687067" y="1524"/>
                </a:lnTo>
                <a:lnTo>
                  <a:pt x="1688591" y="0"/>
                </a:lnTo>
                <a:lnTo>
                  <a:pt x="1732788" y="0"/>
                </a:lnTo>
                <a:lnTo>
                  <a:pt x="1732788" y="6096"/>
                </a:lnTo>
                <a:close/>
              </a:path>
              <a:path w="2506979" h="6350">
                <a:moveTo>
                  <a:pt x="1802891" y="6096"/>
                </a:moveTo>
                <a:lnTo>
                  <a:pt x="1758696" y="6096"/>
                </a:lnTo>
                <a:lnTo>
                  <a:pt x="1757172" y="4572"/>
                </a:lnTo>
                <a:lnTo>
                  <a:pt x="1757172" y="1524"/>
                </a:lnTo>
                <a:lnTo>
                  <a:pt x="1758696" y="0"/>
                </a:lnTo>
                <a:lnTo>
                  <a:pt x="1802891" y="0"/>
                </a:lnTo>
                <a:lnTo>
                  <a:pt x="1804415" y="1524"/>
                </a:lnTo>
                <a:lnTo>
                  <a:pt x="1804415" y="4572"/>
                </a:lnTo>
                <a:lnTo>
                  <a:pt x="1802891" y="6096"/>
                </a:lnTo>
                <a:close/>
              </a:path>
              <a:path w="2506979" h="6350">
                <a:moveTo>
                  <a:pt x="1872996" y="6096"/>
                </a:moveTo>
                <a:lnTo>
                  <a:pt x="1828799" y="6096"/>
                </a:lnTo>
                <a:lnTo>
                  <a:pt x="1827275" y="4572"/>
                </a:lnTo>
                <a:lnTo>
                  <a:pt x="1827275" y="1524"/>
                </a:lnTo>
                <a:lnTo>
                  <a:pt x="1828799" y="0"/>
                </a:lnTo>
                <a:lnTo>
                  <a:pt x="1872996" y="0"/>
                </a:lnTo>
                <a:lnTo>
                  <a:pt x="1874520" y="1524"/>
                </a:lnTo>
                <a:lnTo>
                  <a:pt x="1874520" y="4572"/>
                </a:lnTo>
                <a:lnTo>
                  <a:pt x="1872996" y="6096"/>
                </a:lnTo>
                <a:close/>
              </a:path>
              <a:path w="2506979" h="6350">
                <a:moveTo>
                  <a:pt x="1943099" y="6096"/>
                </a:moveTo>
                <a:lnTo>
                  <a:pt x="1898904" y="6096"/>
                </a:lnTo>
                <a:lnTo>
                  <a:pt x="1897380" y="4572"/>
                </a:lnTo>
                <a:lnTo>
                  <a:pt x="1897380" y="1524"/>
                </a:lnTo>
                <a:lnTo>
                  <a:pt x="1898904" y="0"/>
                </a:lnTo>
                <a:lnTo>
                  <a:pt x="1943099" y="0"/>
                </a:lnTo>
                <a:lnTo>
                  <a:pt x="1944623" y="1524"/>
                </a:lnTo>
                <a:lnTo>
                  <a:pt x="1944623" y="4572"/>
                </a:lnTo>
                <a:lnTo>
                  <a:pt x="1943099" y="6096"/>
                </a:lnTo>
                <a:close/>
              </a:path>
              <a:path w="2506979" h="6350">
                <a:moveTo>
                  <a:pt x="2013204" y="6096"/>
                </a:moveTo>
                <a:lnTo>
                  <a:pt x="1969007" y="6096"/>
                </a:lnTo>
                <a:lnTo>
                  <a:pt x="1967483" y="4572"/>
                </a:lnTo>
                <a:lnTo>
                  <a:pt x="1967483" y="1524"/>
                </a:lnTo>
                <a:lnTo>
                  <a:pt x="1969007" y="0"/>
                </a:lnTo>
                <a:lnTo>
                  <a:pt x="2013204" y="0"/>
                </a:lnTo>
                <a:lnTo>
                  <a:pt x="2014728" y="1524"/>
                </a:lnTo>
                <a:lnTo>
                  <a:pt x="2014728" y="4572"/>
                </a:lnTo>
                <a:lnTo>
                  <a:pt x="2013204" y="6096"/>
                </a:lnTo>
                <a:close/>
              </a:path>
              <a:path w="2506979" h="6350">
                <a:moveTo>
                  <a:pt x="2083307" y="6096"/>
                </a:moveTo>
                <a:lnTo>
                  <a:pt x="2039112" y="6096"/>
                </a:lnTo>
                <a:lnTo>
                  <a:pt x="2037588" y="4572"/>
                </a:lnTo>
                <a:lnTo>
                  <a:pt x="2037588" y="1524"/>
                </a:lnTo>
                <a:lnTo>
                  <a:pt x="2039112" y="0"/>
                </a:lnTo>
                <a:lnTo>
                  <a:pt x="2083307" y="0"/>
                </a:lnTo>
                <a:lnTo>
                  <a:pt x="2084831" y="1524"/>
                </a:lnTo>
                <a:lnTo>
                  <a:pt x="2084831" y="4572"/>
                </a:lnTo>
                <a:lnTo>
                  <a:pt x="2083307" y="6096"/>
                </a:lnTo>
                <a:close/>
              </a:path>
              <a:path w="2506979" h="6350">
                <a:moveTo>
                  <a:pt x="2153412" y="6096"/>
                </a:moveTo>
                <a:lnTo>
                  <a:pt x="2109215" y="6096"/>
                </a:lnTo>
                <a:lnTo>
                  <a:pt x="2107691" y="4572"/>
                </a:lnTo>
                <a:lnTo>
                  <a:pt x="2107691" y="1524"/>
                </a:lnTo>
                <a:lnTo>
                  <a:pt x="2109215" y="0"/>
                </a:lnTo>
                <a:lnTo>
                  <a:pt x="2153412" y="0"/>
                </a:lnTo>
                <a:lnTo>
                  <a:pt x="2154936" y="1524"/>
                </a:lnTo>
                <a:lnTo>
                  <a:pt x="2154936" y="4572"/>
                </a:lnTo>
                <a:lnTo>
                  <a:pt x="2153412" y="6096"/>
                </a:lnTo>
                <a:close/>
              </a:path>
              <a:path w="2506979" h="6350">
                <a:moveTo>
                  <a:pt x="2223515" y="6096"/>
                </a:moveTo>
                <a:lnTo>
                  <a:pt x="2179320" y="6096"/>
                </a:lnTo>
                <a:lnTo>
                  <a:pt x="2179320" y="0"/>
                </a:lnTo>
                <a:lnTo>
                  <a:pt x="2223515" y="0"/>
                </a:lnTo>
                <a:lnTo>
                  <a:pt x="2225039" y="1524"/>
                </a:lnTo>
                <a:lnTo>
                  <a:pt x="2225039" y="4572"/>
                </a:lnTo>
                <a:lnTo>
                  <a:pt x="2223515" y="6096"/>
                </a:lnTo>
                <a:close/>
              </a:path>
              <a:path w="2506979" h="6350">
                <a:moveTo>
                  <a:pt x="2295144" y="6096"/>
                </a:moveTo>
                <a:lnTo>
                  <a:pt x="2250948" y="6096"/>
                </a:lnTo>
                <a:lnTo>
                  <a:pt x="2249423" y="4572"/>
                </a:lnTo>
                <a:lnTo>
                  <a:pt x="2249423" y="1524"/>
                </a:lnTo>
                <a:lnTo>
                  <a:pt x="2250948" y="0"/>
                </a:lnTo>
                <a:lnTo>
                  <a:pt x="2295144" y="0"/>
                </a:lnTo>
                <a:lnTo>
                  <a:pt x="2295144" y="6096"/>
                </a:lnTo>
                <a:close/>
              </a:path>
              <a:path w="2506979" h="6350">
                <a:moveTo>
                  <a:pt x="2365248" y="6096"/>
                </a:moveTo>
                <a:lnTo>
                  <a:pt x="2321052" y="6096"/>
                </a:lnTo>
                <a:lnTo>
                  <a:pt x="2319528" y="4572"/>
                </a:lnTo>
                <a:lnTo>
                  <a:pt x="2319528" y="1524"/>
                </a:lnTo>
                <a:lnTo>
                  <a:pt x="2321052" y="0"/>
                </a:lnTo>
                <a:lnTo>
                  <a:pt x="2365248" y="0"/>
                </a:lnTo>
                <a:lnTo>
                  <a:pt x="2366772" y="1524"/>
                </a:lnTo>
                <a:lnTo>
                  <a:pt x="2366772" y="4572"/>
                </a:lnTo>
                <a:lnTo>
                  <a:pt x="2365248" y="6096"/>
                </a:lnTo>
                <a:close/>
              </a:path>
              <a:path w="2506979" h="6350">
                <a:moveTo>
                  <a:pt x="2435352" y="6096"/>
                </a:moveTo>
                <a:lnTo>
                  <a:pt x="2391156" y="6096"/>
                </a:lnTo>
                <a:lnTo>
                  <a:pt x="2389631" y="4572"/>
                </a:lnTo>
                <a:lnTo>
                  <a:pt x="2389631" y="1524"/>
                </a:lnTo>
                <a:lnTo>
                  <a:pt x="2391156" y="0"/>
                </a:lnTo>
                <a:lnTo>
                  <a:pt x="2435352" y="0"/>
                </a:lnTo>
                <a:lnTo>
                  <a:pt x="2436875" y="1524"/>
                </a:lnTo>
                <a:lnTo>
                  <a:pt x="2436875" y="4572"/>
                </a:lnTo>
                <a:lnTo>
                  <a:pt x="2435352" y="6096"/>
                </a:lnTo>
                <a:close/>
              </a:path>
              <a:path w="2506979" h="6350">
                <a:moveTo>
                  <a:pt x="2505456" y="6096"/>
                </a:moveTo>
                <a:lnTo>
                  <a:pt x="2461260" y="6096"/>
                </a:lnTo>
                <a:lnTo>
                  <a:pt x="2459736" y="4572"/>
                </a:lnTo>
                <a:lnTo>
                  <a:pt x="2459736" y="1524"/>
                </a:lnTo>
                <a:lnTo>
                  <a:pt x="2461260" y="0"/>
                </a:lnTo>
                <a:lnTo>
                  <a:pt x="2505456" y="0"/>
                </a:lnTo>
                <a:lnTo>
                  <a:pt x="2506980" y="1524"/>
                </a:lnTo>
                <a:lnTo>
                  <a:pt x="2506980" y="4572"/>
                </a:lnTo>
                <a:lnTo>
                  <a:pt x="2505456" y="6096"/>
                </a:lnTo>
                <a:close/>
              </a:path>
            </a:pathLst>
          </a:custGeom>
          <a:solidFill>
            <a:srgbClr val="000000"/>
          </a:solidFill>
        </p:spPr>
        <p:txBody>
          <a:bodyPr wrap="square" lIns="0" tIns="0" rIns="0" bIns="0" rtlCol="0"/>
          <a:lstStyle/>
          <a:p/>
        </p:txBody>
      </p:sp>
      <p:sp>
        <p:nvSpPr>
          <p:cNvPr id="27" name="object 27"/>
          <p:cNvSpPr/>
          <p:nvPr/>
        </p:nvSpPr>
        <p:spPr>
          <a:xfrm>
            <a:off x="4366259" y="2820924"/>
            <a:ext cx="274320" cy="0"/>
          </a:xfrm>
          <a:custGeom>
            <a:avLst/>
            <a:gdLst/>
            <a:ahLst/>
            <a:cxnLst/>
            <a:rect l="l" t="t" r="r" b="b"/>
            <a:pathLst>
              <a:path w="274320" h="0">
                <a:moveTo>
                  <a:pt x="274320" y="0"/>
                </a:moveTo>
                <a:lnTo>
                  <a:pt x="0" y="0"/>
                </a:lnTo>
                <a:lnTo>
                  <a:pt x="274320" y="0"/>
                </a:lnTo>
                <a:close/>
              </a:path>
            </a:pathLst>
          </a:custGeom>
          <a:ln w="4762">
            <a:solidFill>
              <a:srgbClr val="000000"/>
            </a:solidFill>
          </a:ln>
        </p:spPr>
        <p:txBody>
          <a:bodyPr wrap="square" lIns="0" tIns="0" rIns="0" bIns="0" rtlCol="0"/>
          <a:lstStyle/>
          <a:p/>
        </p:txBody>
      </p:sp>
      <p:sp>
        <p:nvSpPr>
          <p:cNvPr id="28" name="object 28"/>
          <p:cNvSpPr/>
          <p:nvPr/>
        </p:nvSpPr>
        <p:spPr>
          <a:xfrm>
            <a:off x="4369308" y="2692907"/>
            <a:ext cx="271780" cy="0"/>
          </a:xfrm>
          <a:custGeom>
            <a:avLst/>
            <a:gdLst/>
            <a:ahLst/>
            <a:cxnLst/>
            <a:rect l="l" t="t" r="r" b="b"/>
            <a:pathLst>
              <a:path w="271779" h="0">
                <a:moveTo>
                  <a:pt x="271272" y="0"/>
                </a:moveTo>
                <a:lnTo>
                  <a:pt x="0" y="0"/>
                </a:lnTo>
                <a:lnTo>
                  <a:pt x="271272" y="0"/>
                </a:lnTo>
                <a:close/>
              </a:path>
            </a:pathLst>
          </a:custGeom>
          <a:ln w="4762">
            <a:solidFill>
              <a:srgbClr val="000000"/>
            </a:solidFill>
          </a:ln>
        </p:spPr>
        <p:txBody>
          <a:bodyPr wrap="square" lIns="0" tIns="0" rIns="0" bIns="0" rtlCol="0"/>
          <a:lstStyle/>
          <a:p/>
        </p:txBody>
      </p:sp>
      <p:sp>
        <p:nvSpPr>
          <p:cNvPr id="29" name="object 29"/>
          <p:cNvSpPr/>
          <p:nvPr/>
        </p:nvSpPr>
        <p:spPr>
          <a:xfrm>
            <a:off x="4547615" y="2865119"/>
            <a:ext cx="0" cy="27940"/>
          </a:xfrm>
          <a:custGeom>
            <a:avLst/>
            <a:gdLst/>
            <a:ahLst/>
            <a:cxnLst/>
            <a:rect l="l" t="t" r="r" b="b"/>
            <a:pathLst>
              <a:path w="0" h="27939">
                <a:moveTo>
                  <a:pt x="0" y="0"/>
                </a:moveTo>
                <a:lnTo>
                  <a:pt x="0" y="27432"/>
                </a:lnTo>
              </a:path>
            </a:pathLst>
          </a:custGeom>
          <a:ln w="4762">
            <a:solidFill>
              <a:srgbClr val="000000"/>
            </a:solidFill>
          </a:ln>
        </p:spPr>
        <p:txBody>
          <a:bodyPr wrap="square" lIns="0" tIns="0" rIns="0" bIns="0" rtlCol="0"/>
          <a:lstStyle/>
          <a:p/>
        </p:txBody>
      </p:sp>
      <p:sp>
        <p:nvSpPr>
          <p:cNvPr id="30" name="object 30"/>
          <p:cNvSpPr/>
          <p:nvPr/>
        </p:nvSpPr>
        <p:spPr>
          <a:xfrm>
            <a:off x="4547615" y="2598419"/>
            <a:ext cx="0" cy="50800"/>
          </a:xfrm>
          <a:custGeom>
            <a:avLst/>
            <a:gdLst/>
            <a:ahLst/>
            <a:cxnLst/>
            <a:rect l="l" t="t" r="r" b="b"/>
            <a:pathLst>
              <a:path w="0" h="50800">
                <a:moveTo>
                  <a:pt x="0" y="0"/>
                </a:moveTo>
                <a:lnTo>
                  <a:pt x="0" y="50291"/>
                </a:lnTo>
              </a:path>
            </a:pathLst>
          </a:custGeom>
          <a:ln w="4762">
            <a:solidFill>
              <a:srgbClr val="000000"/>
            </a:solidFill>
          </a:ln>
        </p:spPr>
        <p:txBody>
          <a:bodyPr wrap="square" lIns="0" tIns="0" rIns="0" bIns="0" rtlCol="0"/>
          <a:lstStyle/>
          <a:p/>
        </p:txBody>
      </p:sp>
      <p:sp>
        <p:nvSpPr>
          <p:cNvPr id="31" name="object 31"/>
          <p:cNvSpPr/>
          <p:nvPr/>
        </p:nvSpPr>
        <p:spPr>
          <a:xfrm>
            <a:off x="4547615" y="2820924"/>
            <a:ext cx="0" cy="71755"/>
          </a:xfrm>
          <a:custGeom>
            <a:avLst/>
            <a:gdLst/>
            <a:ahLst/>
            <a:cxnLst/>
            <a:rect l="l" t="t" r="r" b="b"/>
            <a:pathLst>
              <a:path w="0" h="71755">
                <a:moveTo>
                  <a:pt x="0" y="0"/>
                </a:moveTo>
                <a:lnTo>
                  <a:pt x="0" y="71627"/>
                </a:lnTo>
              </a:path>
            </a:pathLst>
          </a:custGeom>
          <a:ln w="4762">
            <a:solidFill>
              <a:srgbClr val="000000"/>
            </a:solidFill>
          </a:ln>
        </p:spPr>
        <p:txBody>
          <a:bodyPr wrap="square" lIns="0" tIns="0" rIns="0" bIns="0" rtlCol="0"/>
          <a:lstStyle/>
          <a:p/>
        </p:txBody>
      </p:sp>
      <p:sp>
        <p:nvSpPr>
          <p:cNvPr id="32" name="object 32"/>
          <p:cNvSpPr/>
          <p:nvPr/>
        </p:nvSpPr>
        <p:spPr>
          <a:xfrm>
            <a:off x="4530852" y="2820924"/>
            <a:ext cx="32384" cy="47625"/>
          </a:xfrm>
          <a:custGeom>
            <a:avLst/>
            <a:gdLst/>
            <a:ahLst/>
            <a:cxnLst/>
            <a:rect l="l" t="t" r="r" b="b"/>
            <a:pathLst>
              <a:path w="32385" h="47625">
                <a:moveTo>
                  <a:pt x="32004" y="47243"/>
                </a:moveTo>
                <a:lnTo>
                  <a:pt x="0" y="47243"/>
                </a:lnTo>
                <a:lnTo>
                  <a:pt x="16764" y="0"/>
                </a:lnTo>
                <a:lnTo>
                  <a:pt x="32004" y="47243"/>
                </a:lnTo>
                <a:close/>
              </a:path>
            </a:pathLst>
          </a:custGeom>
          <a:solidFill>
            <a:srgbClr val="000000"/>
          </a:solidFill>
        </p:spPr>
        <p:txBody>
          <a:bodyPr wrap="square" lIns="0" tIns="0" rIns="0" bIns="0" rtlCol="0"/>
          <a:lstStyle/>
          <a:p/>
        </p:txBody>
      </p:sp>
      <p:sp>
        <p:nvSpPr>
          <p:cNvPr id="33" name="object 33"/>
          <p:cNvSpPr/>
          <p:nvPr/>
        </p:nvSpPr>
        <p:spPr>
          <a:xfrm>
            <a:off x="4530852" y="2644140"/>
            <a:ext cx="32384" cy="48895"/>
          </a:xfrm>
          <a:custGeom>
            <a:avLst/>
            <a:gdLst/>
            <a:ahLst/>
            <a:cxnLst/>
            <a:rect l="l" t="t" r="r" b="b"/>
            <a:pathLst>
              <a:path w="32385" h="48894">
                <a:moveTo>
                  <a:pt x="16764" y="48767"/>
                </a:moveTo>
                <a:lnTo>
                  <a:pt x="0" y="0"/>
                </a:lnTo>
                <a:lnTo>
                  <a:pt x="32004" y="0"/>
                </a:lnTo>
                <a:lnTo>
                  <a:pt x="16764" y="48767"/>
                </a:lnTo>
                <a:close/>
              </a:path>
            </a:pathLst>
          </a:custGeom>
          <a:solidFill>
            <a:srgbClr val="000000"/>
          </a:solidFill>
        </p:spPr>
        <p:txBody>
          <a:bodyPr wrap="square" lIns="0" tIns="0" rIns="0" bIns="0" rtlCol="0"/>
          <a:lstStyle/>
          <a:p/>
        </p:txBody>
      </p:sp>
      <p:sp>
        <p:nvSpPr>
          <p:cNvPr id="34" name="object 34"/>
          <p:cNvSpPr/>
          <p:nvPr/>
        </p:nvSpPr>
        <p:spPr>
          <a:xfrm>
            <a:off x="4547616" y="2892551"/>
            <a:ext cx="0" cy="113030"/>
          </a:xfrm>
          <a:custGeom>
            <a:avLst/>
            <a:gdLst/>
            <a:ahLst/>
            <a:cxnLst/>
            <a:rect l="l" t="t" r="r" b="b"/>
            <a:pathLst>
              <a:path w="0" h="113030">
                <a:moveTo>
                  <a:pt x="0" y="0"/>
                </a:moveTo>
                <a:lnTo>
                  <a:pt x="0" y="112775"/>
                </a:lnTo>
              </a:path>
            </a:pathLst>
          </a:custGeom>
          <a:ln w="45719">
            <a:solidFill>
              <a:srgbClr val="FFFFFF"/>
            </a:solidFill>
          </a:ln>
        </p:spPr>
        <p:txBody>
          <a:bodyPr wrap="square" lIns="0" tIns="0" rIns="0" bIns="0" rtlCol="0"/>
          <a:lstStyle/>
          <a:p/>
        </p:txBody>
      </p:sp>
      <p:sp>
        <p:nvSpPr>
          <p:cNvPr id="35" name="object 35"/>
          <p:cNvSpPr txBox="1"/>
          <p:nvPr/>
        </p:nvSpPr>
        <p:spPr>
          <a:xfrm>
            <a:off x="4527879" y="2872842"/>
            <a:ext cx="59690" cy="138430"/>
          </a:xfrm>
          <a:prstGeom prst="rect">
            <a:avLst/>
          </a:prstGeom>
        </p:spPr>
        <p:txBody>
          <a:bodyPr wrap="square" lIns="0" tIns="17145" rIns="0" bIns="0" rtlCol="0" vert="horz">
            <a:spAutoFit/>
          </a:bodyPr>
          <a:lstStyle/>
          <a:p>
            <a:pPr>
              <a:lnSpc>
                <a:spcPct val="100000"/>
              </a:lnSpc>
              <a:spcBef>
                <a:spcPts val="135"/>
              </a:spcBef>
            </a:pPr>
            <a:r>
              <a:rPr dirty="0" sz="700" spc="15">
                <a:latin typeface="Calibri"/>
                <a:cs typeface="Calibri"/>
              </a:rPr>
              <a:t>e</a:t>
            </a:r>
            <a:endParaRPr sz="700">
              <a:latin typeface="Calibri"/>
              <a:cs typeface="Calibri"/>
            </a:endParaRPr>
          </a:p>
        </p:txBody>
      </p:sp>
      <p:sp>
        <p:nvSpPr>
          <p:cNvPr id="36" name="object 36"/>
          <p:cNvSpPr/>
          <p:nvPr/>
        </p:nvSpPr>
        <p:spPr>
          <a:xfrm>
            <a:off x="2069592" y="3451859"/>
            <a:ext cx="0" cy="562610"/>
          </a:xfrm>
          <a:custGeom>
            <a:avLst/>
            <a:gdLst/>
            <a:ahLst/>
            <a:cxnLst/>
            <a:rect l="l" t="t" r="r" b="b"/>
            <a:pathLst>
              <a:path w="0" h="562610">
                <a:moveTo>
                  <a:pt x="0" y="0"/>
                </a:moveTo>
                <a:lnTo>
                  <a:pt x="0" y="562356"/>
                </a:lnTo>
              </a:path>
            </a:pathLst>
          </a:custGeom>
          <a:ln w="6096">
            <a:solidFill>
              <a:srgbClr val="000000"/>
            </a:solidFill>
          </a:ln>
        </p:spPr>
        <p:txBody>
          <a:bodyPr wrap="square" lIns="0" tIns="0" rIns="0" bIns="0" rtlCol="0"/>
          <a:lstStyle/>
          <a:p/>
        </p:txBody>
      </p:sp>
      <p:sp>
        <p:nvSpPr>
          <p:cNvPr id="37" name="object 37"/>
          <p:cNvSpPr/>
          <p:nvPr/>
        </p:nvSpPr>
        <p:spPr>
          <a:xfrm>
            <a:off x="1927860" y="3521964"/>
            <a:ext cx="141732" cy="457200"/>
          </a:xfrm>
          <a:prstGeom prst="rect">
            <a:avLst/>
          </a:prstGeom>
          <a:blipFill>
            <a:blip r:embed="rId5" cstate="print"/>
            <a:stretch>
              <a:fillRect/>
            </a:stretch>
          </a:blipFill>
        </p:spPr>
        <p:txBody>
          <a:bodyPr wrap="square" lIns="0" tIns="0" rIns="0" bIns="0" rtlCol="0"/>
          <a:lstStyle/>
          <a:p/>
        </p:txBody>
      </p:sp>
      <p:sp>
        <p:nvSpPr>
          <p:cNvPr id="38" name="object 38"/>
          <p:cNvSpPr/>
          <p:nvPr/>
        </p:nvSpPr>
        <p:spPr>
          <a:xfrm>
            <a:off x="1927860" y="3521964"/>
            <a:ext cx="142240" cy="457200"/>
          </a:xfrm>
          <a:custGeom>
            <a:avLst/>
            <a:gdLst/>
            <a:ahLst/>
            <a:cxnLst/>
            <a:rect l="l" t="t" r="r" b="b"/>
            <a:pathLst>
              <a:path w="142239" h="457200">
                <a:moveTo>
                  <a:pt x="0" y="457200"/>
                </a:moveTo>
                <a:lnTo>
                  <a:pt x="141732" y="457200"/>
                </a:lnTo>
                <a:lnTo>
                  <a:pt x="141732" y="0"/>
                </a:lnTo>
                <a:lnTo>
                  <a:pt x="0" y="0"/>
                </a:lnTo>
                <a:lnTo>
                  <a:pt x="0" y="457200"/>
                </a:lnTo>
                <a:close/>
              </a:path>
            </a:pathLst>
          </a:custGeom>
          <a:ln w="6096">
            <a:solidFill>
              <a:srgbClr val="000000"/>
            </a:solidFill>
          </a:ln>
        </p:spPr>
        <p:txBody>
          <a:bodyPr wrap="square" lIns="0" tIns="0" rIns="0" bIns="0" rtlCol="0"/>
          <a:lstStyle/>
          <a:p/>
        </p:txBody>
      </p:sp>
      <p:sp>
        <p:nvSpPr>
          <p:cNvPr id="39" name="object 39"/>
          <p:cNvSpPr/>
          <p:nvPr/>
        </p:nvSpPr>
        <p:spPr>
          <a:xfrm>
            <a:off x="1927860" y="3709415"/>
            <a:ext cx="0" cy="189230"/>
          </a:xfrm>
          <a:custGeom>
            <a:avLst/>
            <a:gdLst/>
            <a:ahLst/>
            <a:cxnLst/>
            <a:rect l="l" t="t" r="r" b="b"/>
            <a:pathLst>
              <a:path w="0" h="189229">
                <a:moveTo>
                  <a:pt x="0" y="0"/>
                </a:moveTo>
                <a:lnTo>
                  <a:pt x="0" y="188975"/>
                </a:lnTo>
                <a:lnTo>
                  <a:pt x="0" y="0"/>
                </a:lnTo>
                <a:close/>
              </a:path>
            </a:pathLst>
          </a:custGeom>
          <a:ln w="4762">
            <a:solidFill>
              <a:srgbClr val="000000"/>
            </a:solidFill>
          </a:ln>
        </p:spPr>
        <p:txBody>
          <a:bodyPr wrap="square" lIns="0" tIns="0" rIns="0" bIns="0" rtlCol="0"/>
          <a:lstStyle/>
          <a:p/>
        </p:txBody>
      </p:sp>
      <p:sp>
        <p:nvSpPr>
          <p:cNvPr id="40" name="object 40"/>
          <p:cNvSpPr/>
          <p:nvPr/>
        </p:nvSpPr>
        <p:spPr>
          <a:xfrm>
            <a:off x="2069592" y="3709415"/>
            <a:ext cx="0" cy="189230"/>
          </a:xfrm>
          <a:custGeom>
            <a:avLst/>
            <a:gdLst/>
            <a:ahLst/>
            <a:cxnLst/>
            <a:rect l="l" t="t" r="r" b="b"/>
            <a:pathLst>
              <a:path w="0" h="189229">
                <a:moveTo>
                  <a:pt x="0" y="0"/>
                </a:moveTo>
                <a:lnTo>
                  <a:pt x="0" y="188975"/>
                </a:lnTo>
                <a:lnTo>
                  <a:pt x="0" y="0"/>
                </a:lnTo>
                <a:close/>
              </a:path>
            </a:pathLst>
          </a:custGeom>
          <a:ln w="4762">
            <a:solidFill>
              <a:srgbClr val="000000"/>
            </a:solidFill>
          </a:ln>
        </p:spPr>
        <p:txBody>
          <a:bodyPr wrap="square" lIns="0" tIns="0" rIns="0" bIns="0" rtlCol="0"/>
          <a:lstStyle/>
          <a:p/>
        </p:txBody>
      </p:sp>
      <p:sp>
        <p:nvSpPr>
          <p:cNvPr id="41" name="object 41"/>
          <p:cNvSpPr/>
          <p:nvPr/>
        </p:nvSpPr>
        <p:spPr>
          <a:xfrm>
            <a:off x="1834895" y="3803903"/>
            <a:ext cx="50800" cy="0"/>
          </a:xfrm>
          <a:custGeom>
            <a:avLst/>
            <a:gdLst/>
            <a:ahLst/>
            <a:cxnLst/>
            <a:rect l="l" t="t" r="r" b="b"/>
            <a:pathLst>
              <a:path w="50800" h="0">
                <a:moveTo>
                  <a:pt x="0" y="0"/>
                </a:moveTo>
                <a:lnTo>
                  <a:pt x="50291" y="0"/>
                </a:lnTo>
              </a:path>
            </a:pathLst>
          </a:custGeom>
          <a:ln w="4762">
            <a:solidFill>
              <a:srgbClr val="000000"/>
            </a:solidFill>
          </a:ln>
        </p:spPr>
        <p:txBody>
          <a:bodyPr wrap="square" lIns="0" tIns="0" rIns="0" bIns="0" rtlCol="0"/>
          <a:lstStyle/>
          <a:p/>
        </p:txBody>
      </p:sp>
      <p:sp>
        <p:nvSpPr>
          <p:cNvPr id="42" name="object 42"/>
          <p:cNvSpPr/>
          <p:nvPr/>
        </p:nvSpPr>
        <p:spPr>
          <a:xfrm>
            <a:off x="2112263" y="3803903"/>
            <a:ext cx="50800" cy="0"/>
          </a:xfrm>
          <a:custGeom>
            <a:avLst/>
            <a:gdLst/>
            <a:ahLst/>
            <a:cxnLst/>
            <a:rect l="l" t="t" r="r" b="b"/>
            <a:pathLst>
              <a:path w="50800" h="0">
                <a:moveTo>
                  <a:pt x="50291" y="0"/>
                </a:moveTo>
                <a:lnTo>
                  <a:pt x="0" y="0"/>
                </a:lnTo>
              </a:path>
            </a:pathLst>
          </a:custGeom>
          <a:ln w="4762">
            <a:solidFill>
              <a:srgbClr val="000000"/>
            </a:solidFill>
          </a:ln>
        </p:spPr>
        <p:txBody>
          <a:bodyPr wrap="square" lIns="0" tIns="0" rIns="0" bIns="0" rtlCol="0"/>
          <a:lstStyle/>
          <a:p/>
        </p:txBody>
      </p:sp>
      <p:sp>
        <p:nvSpPr>
          <p:cNvPr id="43" name="object 43"/>
          <p:cNvSpPr/>
          <p:nvPr/>
        </p:nvSpPr>
        <p:spPr>
          <a:xfrm>
            <a:off x="1824228" y="3803903"/>
            <a:ext cx="104139" cy="0"/>
          </a:xfrm>
          <a:custGeom>
            <a:avLst/>
            <a:gdLst/>
            <a:ahLst/>
            <a:cxnLst/>
            <a:rect l="l" t="t" r="r" b="b"/>
            <a:pathLst>
              <a:path w="104139" h="0">
                <a:moveTo>
                  <a:pt x="0" y="0"/>
                </a:moveTo>
                <a:lnTo>
                  <a:pt x="103631" y="0"/>
                </a:lnTo>
              </a:path>
            </a:pathLst>
          </a:custGeom>
          <a:ln w="4762">
            <a:solidFill>
              <a:srgbClr val="000000"/>
            </a:solidFill>
          </a:ln>
        </p:spPr>
        <p:txBody>
          <a:bodyPr wrap="square" lIns="0" tIns="0" rIns="0" bIns="0" rtlCol="0"/>
          <a:lstStyle/>
          <a:p/>
        </p:txBody>
      </p:sp>
      <p:sp>
        <p:nvSpPr>
          <p:cNvPr id="44" name="object 44"/>
          <p:cNvSpPr/>
          <p:nvPr/>
        </p:nvSpPr>
        <p:spPr>
          <a:xfrm>
            <a:off x="1880616" y="3788664"/>
            <a:ext cx="47625" cy="30480"/>
          </a:xfrm>
          <a:custGeom>
            <a:avLst/>
            <a:gdLst/>
            <a:ahLst/>
            <a:cxnLst/>
            <a:rect l="l" t="t" r="r" b="b"/>
            <a:pathLst>
              <a:path w="47625" h="30479">
                <a:moveTo>
                  <a:pt x="0" y="30479"/>
                </a:moveTo>
                <a:lnTo>
                  <a:pt x="0" y="0"/>
                </a:lnTo>
                <a:lnTo>
                  <a:pt x="47243" y="15239"/>
                </a:lnTo>
                <a:lnTo>
                  <a:pt x="0" y="30479"/>
                </a:lnTo>
                <a:close/>
              </a:path>
            </a:pathLst>
          </a:custGeom>
          <a:solidFill>
            <a:srgbClr val="000000"/>
          </a:solidFill>
        </p:spPr>
        <p:txBody>
          <a:bodyPr wrap="square" lIns="0" tIns="0" rIns="0" bIns="0" rtlCol="0"/>
          <a:lstStyle/>
          <a:p/>
        </p:txBody>
      </p:sp>
      <p:sp>
        <p:nvSpPr>
          <p:cNvPr id="45" name="object 45"/>
          <p:cNvSpPr/>
          <p:nvPr/>
        </p:nvSpPr>
        <p:spPr>
          <a:xfrm>
            <a:off x="2069592" y="3788664"/>
            <a:ext cx="47625" cy="30480"/>
          </a:xfrm>
          <a:custGeom>
            <a:avLst/>
            <a:gdLst/>
            <a:ahLst/>
            <a:cxnLst/>
            <a:rect l="l" t="t" r="r" b="b"/>
            <a:pathLst>
              <a:path w="47625" h="30479">
                <a:moveTo>
                  <a:pt x="47244" y="30479"/>
                </a:moveTo>
                <a:lnTo>
                  <a:pt x="0" y="15239"/>
                </a:lnTo>
                <a:lnTo>
                  <a:pt x="47244" y="0"/>
                </a:lnTo>
                <a:lnTo>
                  <a:pt x="47244" y="30479"/>
                </a:lnTo>
                <a:close/>
              </a:path>
            </a:pathLst>
          </a:custGeom>
          <a:solidFill>
            <a:srgbClr val="000000"/>
          </a:solidFill>
        </p:spPr>
        <p:txBody>
          <a:bodyPr wrap="square" lIns="0" tIns="0" rIns="0" bIns="0" rtlCol="0"/>
          <a:lstStyle/>
          <a:p/>
        </p:txBody>
      </p:sp>
      <p:sp>
        <p:nvSpPr>
          <p:cNvPr id="46" name="object 46"/>
          <p:cNvSpPr txBox="1"/>
          <p:nvPr/>
        </p:nvSpPr>
        <p:spPr>
          <a:xfrm>
            <a:off x="1685544" y="3747516"/>
            <a:ext cx="139065" cy="113030"/>
          </a:xfrm>
          <a:prstGeom prst="rect">
            <a:avLst/>
          </a:prstGeom>
          <a:solidFill>
            <a:srgbClr val="FFFFFF"/>
          </a:solidFill>
        </p:spPr>
        <p:txBody>
          <a:bodyPr wrap="square" lIns="0" tIns="0" rIns="0" bIns="0" rtlCol="0" vert="horz">
            <a:spAutoFit/>
          </a:bodyPr>
          <a:lstStyle/>
          <a:p>
            <a:pPr marL="2540">
              <a:lnSpc>
                <a:spcPts val="825"/>
              </a:lnSpc>
            </a:pPr>
            <a:r>
              <a:rPr dirty="0" sz="700" spc="-5">
                <a:latin typeface="Calibri"/>
                <a:cs typeface="Calibri"/>
              </a:rPr>
              <a:t>P</a:t>
            </a:r>
            <a:r>
              <a:rPr dirty="0" sz="700" spc="-5">
                <a:latin typeface="Calibri"/>
                <a:cs typeface="Calibri"/>
              </a:rPr>
              <a:t>/</a:t>
            </a:r>
            <a:r>
              <a:rPr dirty="0" sz="700" spc="20">
                <a:latin typeface="Calibri"/>
                <a:cs typeface="Calibri"/>
              </a:rPr>
              <a:t>A</a:t>
            </a:r>
            <a:endParaRPr sz="700">
              <a:latin typeface="Calibri"/>
              <a:cs typeface="Calibri"/>
            </a:endParaRPr>
          </a:p>
        </p:txBody>
      </p:sp>
      <p:sp>
        <p:nvSpPr>
          <p:cNvPr id="47" name="object 47"/>
          <p:cNvSpPr/>
          <p:nvPr/>
        </p:nvSpPr>
        <p:spPr>
          <a:xfrm>
            <a:off x="3194303" y="3451859"/>
            <a:ext cx="0" cy="562610"/>
          </a:xfrm>
          <a:custGeom>
            <a:avLst/>
            <a:gdLst/>
            <a:ahLst/>
            <a:cxnLst/>
            <a:rect l="l" t="t" r="r" b="b"/>
            <a:pathLst>
              <a:path w="0" h="562610">
                <a:moveTo>
                  <a:pt x="0" y="0"/>
                </a:moveTo>
                <a:lnTo>
                  <a:pt x="0" y="562356"/>
                </a:lnTo>
              </a:path>
            </a:pathLst>
          </a:custGeom>
          <a:ln w="6096">
            <a:solidFill>
              <a:srgbClr val="000000"/>
            </a:solidFill>
          </a:ln>
        </p:spPr>
        <p:txBody>
          <a:bodyPr wrap="square" lIns="0" tIns="0" rIns="0" bIns="0" rtlCol="0"/>
          <a:lstStyle/>
          <a:p/>
        </p:txBody>
      </p:sp>
      <p:sp>
        <p:nvSpPr>
          <p:cNvPr id="48" name="object 48"/>
          <p:cNvSpPr/>
          <p:nvPr/>
        </p:nvSpPr>
        <p:spPr>
          <a:xfrm>
            <a:off x="3043427" y="3803903"/>
            <a:ext cx="50800" cy="0"/>
          </a:xfrm>
          <a:custGeom>
            <a:avLst/>
            <a:gdLst/>
            <a:ahLst/>
            <a:cxnLst/>
            <a:rect l="l" t="t" r="r" b="b"/>
            <a:pathLst>
              <a:path w="50800" h="0">
                <a:moveTo>
                  <a:pt x="0" y="0"/>
                </a:moveTo>
                <a:lnTo>
                  <a:pt x="50291" y="0"/>
                </a:lnTo>
              </a:path>
            </a:pathLst>
          </a:custGeom>
          <a:ln w="4762">
            <a:solidFill>
              <a:srgbClr val="000000"/>
            </a:solidFill>
          </a:ln>
        </p:spPr>
        <p:txBody>
          <a:bodyPr wrap="square" lIns="0" tIns="0" rIns="0" bIns="0" rtlCol="0"/>
          <a:lstStyle/>
          <a:p/>
        </p:txBody>
      </p:sp>
      <p:sp>
        <p:nvSpPr>
          <p:cNvPr id="49" name="object 49"/>
          <p:cNvSpPr/>
          <p:nvPr/>
        </p:nvSpPr>
        <p:spPr>
          <a:xfrm>
            <a:off x="3238500" y="3803903"/>
            <a:ext cx="48895" cy="0"/>
          </a:xfrm>
          <a:custGeom>
            <a:avLst/>
            <a:gdLst/>
            <a:ahLst/>
            <a:cxnLst/>
            <a:rect l="l" t="t" r="r" b="b"/>
            <a:pathLst>
              <a:path w="48895" h="0">
                <a:moveTo>
                  <a:pt x="48767" y="0"/>
                </a:moveTo>
                <a:lnTo>
                  <a:pt x="0" y="0"/>
                </a:lnTo>
              </a:path>
            </a:pathLst>
          </a:custGeom>
          <a:ln w="4762">
            <a:solidFill>
              <a:srgbClr val="000000"/>
            </a:solidFill>
          </a:ln>
        </p:spPr>
        <p:txBody>
          <a:bodyPr wrap="square" lIns="0" tIns="0" rIns="0" bIns="0" rtlCol="0"/>
          <a:lstStyle/>
          <a:p/>
        </p:txBody>
      </p:sp>
      <p:sp>
        <p:nvSpPr>
          <p:cNvPr id="50" name="object 50"/>
          <p:cNvSpPr/>
          <p:nvPr/>
        </p:nvSpPr>
        <p:spPr>
          <a:xfrm>
            <a:off x="3032760" y="3803903"/>
            <a:ext cx="104139" cy="0"/>
          </a:xfrm>
          <a:custGeom>
            <a:avLst/>
            <a:gdLst/>
            <a:ahLst/>
            <a:cxnLst/>
            <a:rect l="l" t="t" r="r" b="b"/>
            <a:pathLst>
              <a:path w="104139" h="0">
                <a:moveTo>
                  <a:pt x="0" y="0"/>
                </a:moveTo>
                <a:lnTo>
                  <a:pt x="103631" y="0"/>
                </a:lnTo>
              </a:path>
            </a:pathLst>
          </a:custGeom>
          <a:ln w="4762">
            <a:solidFill>
              <a:srgbClr val="000000"/>
            </a:solidFill>
          </a:ln>
        </p:spPr>
        <p:txBody>
          <a:bodyPr wrap="square" lIns="0" tIns="0" rIns="0" bIns="0" rtlCol="0"/>
          <a:lstStyle/>
          <a:p/>
        </p:txBody>
      </p:sp>
      <p:sp>
        <p:nvSpPr>
          <p:cNvPr id="51" name="object 51"/>
          <p:cNvSpPr/>
          <p:nvPr/>
        </p:nvSpPr>
        <p:spPr>
          <a:xfrm>
            <a:off x="3089148" y="3788664"/>
            <a:ext cx="47625" cy="30480"/>
          </a:xfrm>
          <a:custGeom>
            <a:avLst/>
            <a:gdLst/>
            <a:ahLst/>
            <a:cxnLst/>
            <a:rect l="l" t="t" r="r" b="b"/>
            <a:pathLst>
              <a:path w="47625" h="30479">
                <a:moveTo>
                  <a:pt x="0" y="30479"/>
                </a:moveTo>
                <a:lnTo>
                  <a:pt x="0" y="0"/>
                </a:lnTo>
                <a:lnTo>
                  <a:pt x="47243" y="15239"/>
                </a:lnTo>
                <a:lnTo>
                  <a:pt x="0" y="30479"/>
                </a:lnTo>
                <a:close/>
              </a:path>
            </a:pathLst>
          </a:custGeom>
          <a:solidFill>
            <a:srgbClr val="000000"/>
          </a:solidFill>
        </p:spPr>
        <p:txBody>
          <a:bodyPr wrap="square" lIns="0" tIns="0" rIns="0" bIns="0" rtlCol="0"/>
          <a:lstStyle/>
          <a:p/>
        </p:txBody>
      </p:sp>
      <p:sp>
        <p:nvSpPr>
          <p:cNvPr id="52" name="object 52"/>
          <p:cNvSpPr/>
          <p:nvPr/>
        </p:nvSpPr>
        <p:spPr>
          <a:xfrm>
            <a:off x="3194303" y="3788664"/>
            <a:ext cx="47625" cy="30480"/>
          </a:xfrm>
          <a:custGeom>
            <a:avLst/>
            <a:gdLst/>
            <a:ahLst/>
            <a:cxnLst/>
            <a:rect l="l" t="t" r="r" b="b"/>
            <a:pathLst>
              <a:path w="47625" h="30479">
                <a:moveTo>
                  <a:pt x="47244" y="30479"/>
                </a:moveTo>
                <a:lnTo>
                  <a:pt x="0" y="15239"/>
                </a:lnTo>
                <a:lnTo>
                  <a:pt x="47244" y="0"/>
                </a:lnTo>
                <a:lnTo>
                  <a:pt x="47244" y="30479"/>
                </a:lnTo>
                <a:close/>
              </a:path>
            </a:pathLst>
          </a:custGeom>
          <a:solidFill>
            <a:srgbClr val="000000"/>
          </a:solidFill>
        </p:spPr>
        <p:txBody>
          <a:bodyPr wrap="square" lIns="0" tIns="0" rIns="0" bIns="0" rtlCol="0"/>
          <a:lstStyle/>
          <a:p/>
        </p:txBody>
      </p:sp>
      <p:sp>
        <p:nvSpPr>
          <p:cNvPr id="53" name="object 53"/>
          <p:cNvSpPr txBox="1"/>
          <p:nvPr/>
        </p:nvSpPr>
        <p:spPr>
          <a:xfrm>
            <a:off x="2834640" y="3747516"/>
            <a:ext cx="198120" cy="113030"/>
          </a:xfrm>
          <a:prstGeom prst="rect">
            <a:avLst/>
          </a:prstGeom>
          <a:solidFill>
            <a:srgbClr val="FFFFFF"/>
          </a:solidFill>
        </p:spPr>
        <p:txBody>
          <a:bodyPr wrap="square" lIns="0" tIns="0" rIns="0" bIns="0" rtlCol="0" vert="horz">
            <a:spAutoFit/>
          </a:bodyPr>
          <a:lstStyle/>
          <a:p>
            <a:pPr marL="2540">
              <a:lnSpc>
                <a:spcPts val="825"/>
              </a:lnSpc>
            </a:pPr>
            <a:r>
              <a:rPr dirty="0" sz="700" spc="10">
                <a:latin typeface="Calibri"/>
                <a:cs typeface="Calibri"/>
              </a:rPr>
              <a:t>Pey/</a:t>
            </a:r>
            <a:endParaRPr sz="700">
              <a:latin typeface="Calibri"/>
              <a:cs typeface="Calibri"/>
            </a:endParaRPr>
          </a:p>
        </p:txBody>
      </p:sp>
      <p:sp>
        <p:nvSpPr>
          <p:cNvPr id="54" name="object 54"/>
          <p:cNvSpPr txBox="1"/>
          <p:nvPr/>
        </p:nvSpPr>
        <p:spPr>
          <a:xfrm>
            <a:off x="3014938" y="3727798"/>
            <a:ext cx="36830" cy="138430"/>
          </a:xfrm>
          <a:prstGeom prst="rect">
            <a:avLst/>
          </a:prstGeom>
        </p:spPr>
        <p:txBody>
          <a:bodyPr wrap="square" lIns="0" tIns="17145" rIns="0" bIns="0" rtlCol="0" vert="horz">
            <a:spAutoFit/>
          </a:bodyPr>
          <a:lstStyle/>
          <a:p>
            <a:pPr>
              <a:lnSpc>
                <a:spcPct val="100000"/>
              </a:lnSpc>
              <a:spcBef>
                <a:spcPts val="135"/>
              </a:spcBef>
            </a:pPr>
            <a:r>
              <a:rPr dirty="0" sz="700" spc="5">
                <a:latin typeface="Calibri"/>
                <a:cs typeface="Calibri"/>
              </a:rPr>
              <a:t>I</a:t>
            </a:r>
            <a:endParaRPr sz="700">
              <a:latin typeface="Calibri"/>
              <a:cs typeface="Calibri"/>
            </a:endParaRPr>
          </a:p>
        </p:txBody>
      </p:sp>
      <p:sp>
        <p:nvSpPr>
          <p:cNvPr id="55" name="object 55"/>
          <p:cNvSpPr/>
          <p:nvPr/>
        </p:nvSpPr>
        <p:spPr>
          <a:xfrm>
            <a:off x="3194303" y="3521964"/>
            <a:ext cx="76200" cy="161543"/>
          </a:xfrm>
          <a:prstGeom prst="rect">
            <a:avLst/>
          </a:prstGeom>
          <a:blipFill>
            <a:blip r:embed="rId6" cstate="print"/>
            <a:stretch>
              <a:fillRect/>
            </a:stretch>
          </a:blipFill>
        </p:spPr>
        <p:txBody>
          <a:bodyPr wrap="square" lIns="0" tIns="0" rIns="0" bIns="0" rtlCol="0"/>
          <a:lstStyle/>
          <a:p/>
        </p:txBody>
      </p:sp>
      <p:sp>
        <p:nvSpPr>
          <p:cNvPr id="56" name="object 56"/>
          <p:cNvSpPr/>
          <p:nvPr/>
        </p:nvSpPr>
        <p:spPr>
          <a:xfrm>
            <a:off x="3055619" y="3686555"/>
            <a:ext cx="138683" cy="292608"/>
          </a:xfrm>
          <a:prstGeom prst="rect">
            <a:avLst/>
          </a:prstGeom>
          <a:blipFill>
            <a:blip r:embed="rId7" cstate="print"/>
            <a:stretch>
              <a:fillRect/>
            </a:stretch>
          </a:blipFill>
        </p:spPr>
        <p:txBody>
          <a:bodyPr wrap="square" lIns="0" tIns="0" rIns="0" bIns="0" rtlCol="0"/>
          <a:lstStyle/>
          <a:p/>
        </p:txBody>
      </p:sp>
      <p:sp>
        <p:nvSpPr>
          <p:cNvPr id="57" name="object 57"/>
          <p:cNvSpPr/>
          <p:nvPr/>
        </p:nvSpPr>
        <p:spPr>
          <a:xfrm>
            <a:off x="3054096" y="3521964"/>
            <a:ext cx="216535" cy="457200"/>
          </a:xfrm>
          <a:custGeom>
            <a:avLst/>
            <a:gdLst/>
            <a:ahLst/>
            <a:cxnLst/>
            <a:rect l="l" t="t" r="r" b="b"/>
            <a:pathLst>
              <a:path w="216535" h="457200">
                <a:moveTo>
                  <a:pt x="140207" y="0"/>
                </a:moveTo>
                <a:lnTo>
                  <a:pt x="216407" y="0"/>
                </a:lnTo>
                <a:lnTo>
                  <a:pt x="0" y="457200"/>
                </a:lnTo>
                <a:lnTo>
                  <a:pt x="140207" y="457200"/>
                </a:lnTo>
                <a:lnTo>
                  <a:pt x="140207" y="0"/>
                </a:lnTo>
                <a:close/>
              </a:path>
            </a:pathLst>
          </a:custGeom>
          <a:ln w="6095">
            <a:solidFill>
              <a:srgbClr val="000000"/>
            </a:solidFill>
          </a:ln>
        </p:spPr>
        <p:txBody>
          <a:bodyPr wrap="square" lIns="0" tIns="0" rIns="0" bIns="0" rtlCol="0"/>
          <a:lstStyle/>
          <a:p/>
        </p:txBody>
      </p:sp>
      <p:sp>
        <p:nvSpPr>
          <p:cNvPr id="58" name="object 58"/>
          <p:cNvSpPr/>
          <p:nvPr/>
        </p:nvSpPr>
        <p:spPr>
          <a:xfrm>
            <a:off x="4332732" y="3451859"/>
            <a:ext cx="0" cy="562610"/>
          </a:xfrm>
          <a:custGeom>
            <a:avLst/>
            <a:gdLst/>
            <a:ahLst/>
            <a:cxnLst/>
            <a:rect l="l" t="t" r="r" b="b"/>
            <a:pathLst>
              <a:path w="0" h="562610">
                <a:moveTo>
                  <a:pt x="0" y="0"/>
                </a:moveTo>
                <a:lnTo>
                  <a:pt x="0" y="562356"/>
                </a:lnTo>
              </a:path>
            </a:pathLst>
          </a:custGeom>
          <a:ln w="6096">
            <a:solidFill>
              <a:srgbClr val="000000"/>
            </a:solidFill>
          </a:ln>
        </p:spPr>
        <p:txBody>
          <a:bodyPr wrap="square" lIns="0" tIns="0" rIns="0" bIns="0" rtlCol="0"/>
          <a:lstStyle/>
          <a:p/>
        </p:txBody>
      </p:sp>
      <p:sp>
        <p:nvSpPr>
          <p:cNvPr id="59" name="object 59"/>
          <p:cNvSpPr/>
          <p:nvPr/>
        </p:nvSpPr>
        <p:spPr>
          <a:xfrm>
            <a:off x="4239767" y="3803903"/>
            <a:ext cx="48895" cy="0"/>
          </a:xfrm>
          <a:custGeom>
            <a:avLst/>
            <a:gdLst/>
            <a:ahLst/>
            <a:cxnLst/>
            <a:rect l="l" t="t" r="r" b="b"/>
            <a:pathLst>
              <a:path w="48895" h="0">
                <a:moveTo>
                  <a:pt x="0" y="0"/>
                </a:moveTo>
                <a:lnTo>
                  <a:pt x="48767" y="0"/>
                </a:lnTo>
              </a:path>
            </a:pathLst>
          </a:custGeom>
          <a:ln w="4762">
            <a:solidFill>
              <a:srgbClr val="000000"/>
            </a:solidFill>
          </a:ln>
        </p:spPr>
        <p:txBody>
          <a:bodyPr wrap="square" lIns="0" tIns="0" rIns="0" bIns="0" rtlCol="0"/>
          <a:lstStyle/>
          <a:p/>
        </p:txBody>
      </p:sp>
      <p:sp>
        <p:nvSpPr>
          <p:cNvPr id="60" name="object 60"/>
          <p:cNvSpPr/>
          <p:nvPr/>
        </p:nvSpPr>
        <p:spPr>
          <a:xfrm>
            <a:off x="4416552" y="3803903"/>
            <a:ext cx="50800" cy="0"/>
          </a:xfrm>
          <a:custGeom>
            <a:avLst/>
            <a:gdLst/>
            <a:ahLst/>
            <a:cxnLst/>
            <a:rect l="l" t="t" r="r" b="b"/>
            <a:pathLst>
              <a:path w="50800" h="0">
                <a:moveTo>
                  <a:pt x="50291" y="0"/>
                </a:moveTo>
                <a:lnTo>
                  <a:pt x="0" y="0"/>
                </a:lnTo>
              </a:path>
            </a:pathLst>
          </a:custGeom>
          <a:ln w="4762">
            <a:solidFill>
              <a:srgbClr val="000000"/>
            </a:solidFill>
          </a:ln>
        </p:spPr>
        <p:txBody>
          <a:bodyPr wrap="square" lIns="0" tIns="0" rIns="0" bIns="0" rtlCol="0"/>
          <a:lstStyle/>
          <a:p/>
        </p:txBody>
      </p:sp>
      <p:sp>
        <p:nvSpPr>
          <p:cNvPr id="61" name="object 61"/>
          <p:cNvSpPr/>
          <p:nvPr/>
        </p:nvSpPr>
        <p:spPr>
          <a:xfrm>
            <a:off x="4229100" y="3803903"/>
            <a:ext cx="104139" cy="0"/>
          </a:xfrm>
          <a:custGeom>
            <a:avLst/>
            <a:gdLst/>
            <a:ahLst/>
            <a:cxnLst/>
            <a:rect l="l" t="t" r="r" b="b"/>
            <a:pathLst>
              <a:path w="104139" h="0">
                <a:moveTo>
                  <a:pt x="0" y="0"/>
                </a:moveTo>
                <a:lnTo>
                  <a:pt x="103631" y="0"/>
                </a:lnTo>
              </a:path>
            </a:pathLst>
          </a:custGeom>
          <a:ln w="4762">
            <a:solidFill>
              <a:srgbClr val="000000"/>
            </a:solidFill>
          </a:ln>
        </p:spPr>
        <p:txBody>
          <a:bodyPr wrap="square" lIns="0" tIns="0" rIns="0" bIns="0" rtlCol="0"/>
          <a:lstStyle/>
          <a:p/>
        </p:txBody>
      </p:sp>
      <p:sp>
        <p:nvSpPr>
          <p:cNvPr id="62" name="object 62"/>
          <p:cNvSpPr/>
          <p:nvPr/>
        </p:nvSpPr>
        <p:spPr>
          <a:xfrm>
            <a:off x="4285488" y="3788664"/>
            <a:ext cx="47625" cy="30480"/>
          </a:xfrm>
          <a:custGeom>
            <a:avLst/>
            <a:gdLst/>
            <a:ahLst/>
            <a:cxnLst/>
            <a:rect l="l" t="t" r="r" b="b"/>
            <a:pathLst>
              <a:path w="47625" h="30479">
                <a:moveTo>
                  <a:pt x="0" y="30479"/>
                </a:moveTo>
                <a:lnTo>
                  <a:pt x="0" y="0"/>
                </a:lnTo>
                <a:lnTo>
                  <a:pt x="47243" y="15239"/>
                </a:lnTo>
                <a:lnTo>
                  <a:pt x="0" y="30479"/>
                </a:lnTo>
                <a:close/>
              </a:path>
            </a:pathLst>
          </a:custGeom>
          <a:solidFill>
            <a:srgbClr val="000000"/>
          </a:solidFill>
        </p:spPr>
        <p:txBody>
          <a:bodyPr wrap="square" lIns="0" tIns="0" rIns="0" bIns="0" rtlCol="0"/>
          <a:lstStyle/>
          <a:p/>
        </p:txBody>
      </p:sp>
      <p:sp>
        <p:nvSpPr>
          <p:cNvPr id="63" name="object 63"/>
          <p:cNvSpPr/>
          <p:nvPr/>
        </p:nvSpPr>
        <p:spPr>
          <a:xfrm>
            <a:off x="4373880" y="3788664"/>
            <a:ext cx="47625" cy="30480"/>
          </a:xfrm>
          <a:custGeom>
            <a:avLst/>
            <a:gdLst/>
            <a:ahLst/>
            <a:cxnLst/>
            <a:rect l="l" t="t" r="r" b="b"/>
            <a:pathLst>
              <a:path w="47625" h="30479">
                <a:moveTo>
                  <a:pt x="47243" y="30479"/>
                </a:moveTo>
                <a:lnTo>
                  <a:pt x="0" y="15239"/>
                </a:lnTo>
                <a:lnTo>
                  <a:pt x="47243" y="0"/>
                </a:lnTo>
                <a:lnTo>
                  <a:pt x="47243" y="30479"/>
                </a:lnTo>
                <a:close/>
              </a:path>
            </a:pathLst>
          </a:custGeom>
          <a:solidFill>
            <a:srgbClr val="000000"/>
          </a:solidFill>
        </p:spPr>
        <p:txBody>
          <a:bodyPr wrap="square" lIns="0" tIns="0" rIns="0" bIns="0" rtlCol="0"/>
          <a:lstStyle/>
          <a:p/>
        </p:txBody>
      </p:sp>
      <p:sp>
        <p:nvSpPr>
          <p:cNvPr id="64" name="object 64"/>
          <p:cNvSpPr txBox="1"/>
          <p:nvPr/>
        </p:nvSpPr>
        <p:spPr>
          <a:xfrm>
            <a:off x="4046220" y="3747516"/>
            <a:ext cx="195580" cy="113030"/>
          </a:xfrm>
          <a:prstGeom prst="rect">
            <a:avLst/>
          </a:prstGeom>
          <a:solidFill>
            <a:srgbClr val="FFFFFF"/>
          </a:solidFill>
        </p:spPr>
        <p:txBody>
          <a:bodyPr wrap="square" lIns="0" tIns="0" rIns="0" bIns="0" rtlCol="0" vert="horz">
            <a:spAutoFit/>
          </a:bodyPr>
          <a:lstStyle/>
          <a:p>
            <a:pPr marL="2540">
              <a:lnSpc>
                <a:spcPts val="825"/>
              </a:lnSpc>
            </a:pPr>
            <a:r>
              <a:rPr dirty="0" sz="700" spc="45">
                <a:latin typeface="Calibri"/>
                <a:cs typeface="Calibri"/>
              </a:rPr>
              <a:t>M</a:t>
            </a:r>
            <a:r>
              <a:rPr dirty="0" sz="700" spc="5">
                <a:latin typeface="Calibri"/>
                <a:cs typeface="Calibri"/>
              </a:rPr>
              <a:t>y</a:t>
            </a:r>
            <a:r>
              <a:rPr dirty="0" sz="700" spc="-5">
                <a:latin typeface="Calibri"/>
                <a:cs typeface="Calibri"/>
              </a:rPr>
              <a:t>/</a:t>
            </a:r>
            <a:r>
              <a:rPr dirty="0" sz="700" spc="5">
                <a:latin typeface="Calibri"/>
                <a:cs typeface="Calibri"/>
              </a:rPr>
              <a:t>I</a:t>
            </a:r>
            <a:endParaRPr sz="700">
              <a:latin typeface="Calibri"/>
              <a:cs typeface="Calibri"/>
            </a:endParaRPr>
          </a:p>
        </p:txBody>
      </p:sp>
      <p:sp>
        <p:nvSpPr>
          <p:cNvPr id="65" name="object 65"/>
          <p:cNvSpPr/>
          <p:nvPr/>
        </p:nvSpPr>
        <p:spPr>
          <a:xfrm>
            <a:off x="4273296" y="3521964"/>
            <a:ext cx="59435" cy="156971"/>
          </a:xfrm>
          <a:prstGeom prst="rect">
            <a:avLst/>
          </a:prstGeom>
          <a:blipFill>
            <a:blip r:embed="rId8" cstate="print"/>
            <a:stretch>
              <a:fillRect/>
            </a:stretch>
          </a:blipFill>
        </p:spPr>
        <p:txBody>
          <a:bodyPr wrap="square" lIns="0" tIns="0" rIns="0" bIns="0" rtlCol="0"/>
          <a:lstStyle/>
          <a:p/>
        </p:txBody>
      </p:sp>
      <p:sp>
        <p:nvSpPr>
          <p:cNvPr id="66" name="object 66"/>
          <p:cNvSpPr/>
          <p:nvPr/>
        </p:nvSpPr>
        <p:spPr>
          <a:xfrm>
            <a:off x="4332732" y="3683508"/>
            <a:ext cx="109727" cy="295656"/>
          </a:xfrm>
          <a:prstGeom prst="rect">
            <a:avLst/>
          </a:prstGeom>
          <a:blipFill>
            <a:blip r:embed="rId9" cstate="print"/>
            <a:stretch>
              <a:fillRect/>
            </a:stretch>
          </a:blipFill>
        </p:spPr>
        <p:txBody>
          <a:bodyPr wrap="square" lIns="0" tIns="0" rIns="0" bIns="0" rtlCol="0"/>
          <a:lstStyle/>
          <a:p/>
        </p:txBody>
      </p:sp>
      <p:sp>
        <p:nvSpPr>
          <p:cNvPr id="67" name="object 67"/>
          <p:cNvSpPr/>
          <p:nvPr/>
        </p:nvSpPr>
        <p:spPr>
          <a:xfrm>
            <a:off x="4273296" y="3521964"/>
            <a:ext cx="169545" cy="457200"/>
          </a:xfrm>
          <a:custGeom>
            <a:avLst/>
            <a:gdLst/>
            <a:ahLst/>
            <a:cxnLst/>
            <a:rect l="l" t="t" r="r" b="b"/>
            <a:pathLst>
              <a:path w="169545" h="457200">
                <a:moveTo>
                  <a:pt x="59435" y="0"/>
                </a:moveTo>
                <a:lnTo>
                  <a:pt x="0" y="0"/>
                </a:lnTo>
                <a:lnTo>
                  <a:pt x="169163" y="457200"/>
                </a:lnTo>
                <a:lnTo>
                  <a:pt x="59435" y="457200"/>
                </a:lnTo>
                <a:lnTo>
                  <a:pt x="59435" y="0"/>
                </a:lnTo>
                <a:close/>
              </a:path>
            </a:pathLst>
          </a:custGeom>
          <a:ln w="6096">
            <a:solidFill>
              <a:srgbClr val="000000"/>
            </a:solidFill>
          </a:ln>
        </p:spPr>
        <p:txBody>
          <a:bodyPr wrap="square" lIns="0" tIns="0" rIns="0" bIns="0" rtlCol="0"/>
          <a:lstStyle/>
          <a:p/>
        </p:txBody>
      </p:sp>
      <p:sp>
        <p:nvSpPr>
          <p:cNvPr id="68" name="object 68"/>
          <p:cNvSpPr/>
          <p:nvPr/>
        </p:nvSpPr>
        <p:spPr>
          <a:xfrm>
            <a:off x="5724144" y="3451859"/>
            <a:ext cx="0" cy="562610"/>
          </a:xfrm>
          <a:custGeom>
            <a:avLst/>
            <a:gdLst/>
            <a:ahLst/>
            <a:cxnLst/>
            <a:rect l="l" t="t" r="r" b="b"/>
            <a:pathLst>
              <a:path w="0" h="562610">
                <a:moveTo>
                  <a:pt x="0" y="0"/>
                </a:moveTo>
                <a:lnTo>
                  <a:pt x="0" y="562356"/>
                </a:lnTo>
              </a:path>
            </a:pathLst>
          </a:custGeom>
          <a:ln w="6096">
            <a:solidFill>
              <a:srgbClr val="000000"/>
            </a:solidFill>
          </a:ln>
        </p:spPr>
        <p:txBody>
          <a:bodyPr wrap="square" lIns="0" tIns="0" rIns="0" bIns="0" rtlCol="0"/>
          <a:lstStyle/>
          <a:p/>
        </p:txBody>
      </p:sp>
      <p:sp>
        <p:nvSpPr>
          <p:cNvPr id="69" name="object 69"/>
          <p:cNvSpPr/>
          <p:nvPr/>
        </p:nvSpPr>
        <p:spPr>
          <a:xfrm>
            <a:off x="5583935" y="3709415"/>
            <a:ext cx="0" cy="189230"/>
          </a:xfrm>
          <a:custGeom>
            <a:avLst/>
            <a:gdLst/>
            <a:ahLst/>
            <a:cxnLst/>
            <a:rect l="l" t="t" r="r" b="b"/>
            <a:pathLst>
              <a:path w="0" h="189229">
                <a:moveTo>
                  <a:pt x="0" y="0"/>
                </a:moveTo>
                <a:lnTo>
                  <a:pt x="0" y="188975"/>
                </a:lnTo>
                <a:lnTo>
                  <a:pt x="0" y="0"/>
                </a:lnTo>
                <a:close/>
              </a:path>
            </a:pathLst>
          </a:custGeom>
          <a:ln w="4762">
            <a:solidFill>
              <a:srgbClr val="000000"/>
            </a:solidFill>
          </a:ln>
        </p:spPr>
        <p:txBody>
          <a:bodyPr wrap="square" lIns="0" tIns="0" rIns="0" bIns="0" rtlCol="0"/>
          <a:lstStyle/>
          <a:p/>
        </p:txBody>
      </p:sp>
      <p:sp>
        <p:nvSpPr>
          <p:cNvPr id="70" name="object 70"/>
          <p:cNvSpPr/>
          <p:nvPr/>
        </p:nvSpPr>
        <p:spPr>
          <a:xfrm>
            <a:off x="5724144" y="3709415"/>
            <a:ext cx="0" cy="189230"/>
          </a:xfrm>
          <a:custGeom>
            <a:avLst/>
            <a:gdLst/>
            <a:ahLst/>
            <a:cxnLst/>
            <a:rect l="l" t="t" r="r" b="b"/>
            <a:pathLst>
              <a:path w="0" h="189229">
                <a:moveTo>
                  <a:pt x="0" y="0"/>
                </a:moveTo>
                <a:lnTo>
                  <a:pt x="0" y="188975"/>
                </a:lnTo>
                <a:lnTo>
                  <a:pt x="0" y="0"/>
                </a:lnTo>
                <a:close/>
              </a:path>
            </a:pathLst>
          </a:custGeom>
          <a:ln w="4762">
            <a:solidFill>
              <a:srgbClr val="000000"/>
            </a:solidFill>
          </a:ln>
        </p:spPr>
        <p:txBody>
          <a:bodyPr wrap="square" lIns="0" tIns="0" rIns="0" bIns="0" rtlCol="0"/>
          <a:lstStyle/>
          <a:p/>
        </p:txBody>
      </p:sp>
      <p:sp>
        <p:nvSpPr>
          <p:cNvPr id="71" name="object 71"/>
          <p:cNvSpPr/>
          <p:nvPr/>
        </p:nvSpPr>
        <p:spPr>
          <a:xfrm>
            <a:off x="5490971" y="3803903"/>
            <a:ext cx="48895" cy="0"/>
          </a:xfrm>
          <a:custGeom>
            <a:avLst/>
            <a:gdLst/>
            <a:ahLst/>
            <a:cxnLst/>
            <a:rect l="l" t="t" r="r" b="b"/>
            <a:pathLst>
              <a:path w="48895" h="0">
                <a:moveTo>
                  <a:pt x="0" y="0"/>
                </a:moveTo>
                <a:lnTo>
                  <a:pt x="48767" y="0"/>
                </a:lnTo>
              </a:path>
            </a:pathLst>
          </a:custGeom>
          <a:ln w="4762">
            <a:solidFill>
              <a:srgbClr val="000000"/>
            </a:solidFill>
          </a:ln>
        </p:spPr>
        <p:txBody>
          <a:bodyPr wrap="square" lIns="0" tIns="0" rIns="0" bIns="0" rtlCol="0"/>
          <a:lstStyle/>
          <a:p/>
        </p:txBody>
      </p:sp>
      <p:sp>
        <p:nvSpPr>
          <p:cNvPr id="72" name="object 72"/>
          <p:cNvSpPr/>
          <p:nvPr/>
        </p:nvSpPr>
        <p:spPr>
          <a:xfrm>
            <a:off x="5768339" y="3803903"/>
            <a:ext cx="50800" cy="0"/>
          </a:xfrm>
          <a:custGeom>
            <a:avLst/>
            <a:gdLst/>
            <a:ahLst/>
            <a:cxnLst/>
            <a:rect l="l" t="t" r="r" b="b"/>
            <a:pathLst>
              <a:path w="50800" h="0">
                <a:moveTo>
                  <a:pt x="50292" y="0"/>
                </a:moveTo>
                <a:lnTo>
                  <a:pt x="0" y="0"/>
                </a:lnTo>
              </a:path>
            </a:pathLst>
          </a:custGeom>
          <a:ln w="4762">
            <a:solidFill>
              <a:srgbClr val="000000"/>
            </a:solidFill>
          </a:ln>
        </p:spPr>
        <p:txBody>
          <a:bodyPr wrap="square" lIns="0" tIns="0" rIns="0" bIns="0" rtlCol="0"/>
          <a:lstStyle/>
          <a:p/>
        </p:txBody>
      </p:sp>
      <p:sp>
        <p:nvSpPr>
          <p:cNvPr id="73" name="object 73"/>
          <p:cNvSpPr/>
          <p:nvPr/>
        </p:nvSpPr>
        <p:spPr>
          <a:xfrm>
            <a:off x="5480303" y="3803903"/>
            <a:ext cx="104139" cy="0"/>
          </a:xfrm>
          <a:custGeom>
            <a:avLst/>
            <a:gdLst/>
            <a:ahLst/>
            <a:cxnLst/>
            <a:rect l="l" t="t" r="r" b="b"/>
            <a:pathLst>
              <a:path w="104139" h="0">
                <a:moveTo>
                  <a:pt x="0" y="0"/>
                </a:moveTo>
                <a:lnTo>
                  <a:pt x="103631" y="0"/>
                </a:lnTo>
              </a:path>
            </a:pathLst>
          </a:custGeom>
          <a:ln w="4762">
            <a:solidFill>
              <a:srgbClr val="000000"/>
            </a:solidFill>
          </a:ln>
        </p:spPr>
        <p:txBody>
          <a:bodyPr wrap="square" lIns="0" tIns="0" rIns="0" bIns="0" rtlCol="0"/>
          <a:lstStyle/>
          <a:p/>
        </p:txBody>
      </p:sp>
      <p:sp>
        <p:nvSpPr>
          <p:cNvPr id="74" name="object 74"/>
          <p:cNvSpPr/>
          <p:nvPr/>
        </p:nvSpPr>
        <p:spPr>
          <a:xfrm>
            <a:off x="5536692" y="3788664"/>
            <a:ext cx="47625" cy="30480"/>
          </a:xfrm>
          <a:custGeom>
            <a:avLst/>
            <a:gdLst/>
            <a:ahLst/>
            <a:cxnLst/>
            <a:rect l="l" t="t" r="r" b="b"/>
            <a:pathLst>
              <a:path w="47625" h="30479">
                <a:moveTo>
                  <a:pt x="0" y="30479"/>
                </a:moveTo>
                <a:lnTo>
                  <a:pt x="0" y="0"/>
                </a:lnTo>
                <a:lnTo>
                  <a:pt x="47243" y="15239"/>
                </a:lnTo>
                <a:lnTo>
                  <a:pt x="0" y="30479"/>
                </a:lnTo>
                <a:close/>
              </a:path>
            </a:pathLst>
          </a:custGeom>
          <a:solidFill>
            <a:srgbClr val="000000"/>
          </a:solidFill>
        </p:spPr>
        <p:txBody>
          <a:bodyPr wrap="square" lIns="0" tIns="0" rIns="0" bIns="0" rtlCol="0"/>
          <a:lstStyle/>
          <a:p/>
        </p:txBody>
      </p:sp>
      <p:sp>
        <p:nvSpPr>
          <p:cNvPr id="75" name="object 75"/>
          <p:cNvSpPr/>
          <p:nvPr/>
        </p:nvSpPr>
        <p:spPr>
          <a:xfrm>
            <a:off x="5724144" y="3788664"/>
            <a:ext cx="48895" cy="30480"/>
          </a:xfrm>
          <a:custGeom>
            <a:avLst/>
            <a:gdLst/>
            <a:ahLst/>
            <a:cxnLst/>
            <a:rect l="l" t="t" r="r" b="b"/>
            <a:pathLst>
              <a:path w="48895" h="30479">
                <a:moveTo>
                  <a:pt x="48767" y="30479"/>
                </a:moveTo>
                <a:lnTo>
                  <a:pt x="0" y="15239"/>
                </a:lnTo>
                <a:lnTo>
                  <a:pt x="48767" y="0"/>
                </a:lnTo>
                <a:lnTo>
                  <a:pt x="48767" y="30479"/>
                </a:lnTo>
                <a:close/>
              </a:path>
            </a:pathLst>
          </a:custGeom>
          <a:solidFill>
            <a:srgbClr val="000000"/>
          </a:solidFill>
        </p:spPr>
        <p:txBody>
          <a:bodyPr wrap="square" lIns="0" tIns="0" rIns="0" bIns="0" rtlCol="0"/>
          <a:lstStyle/>
          <a:p/>
        </p:txBody>
      </p:sp>
      <p:sp>
        <p:nvSpPr>
          <p:cNvPr id="76" name="object 76"/>
          <p:cNvSpPr txBox="1"/>
          <p:nvPr/>
        </p:nvSpPr>
        <p:spPr>
          <a:xfrm>
            <a:off x="4783835" y="3747516"/>
            <a:ext cx="709295" cy="113030"/>
          </a:xfrm>
          <a:prstGeom prst="rect">
            <a:avLst/>
          </a:prstGeom>
          <a:solidFill>
            <a:srgbClr val="FFFFFF"/>
          </a:solidFill>
        </p:spPr>
        <p:txBody>
          <a:bodyPr wrap="square" lIns="0" tIns="0" rIns="0" bIns="0" rtlCol="0" vert="horz">
            <a:spAutoFit/>
          </a:bodyPr>
          <a:lstStyle/>
          <a:p>
            <a:pPr marL="2540">
              <a:lnSpc>
                <a:spcPts val="825"/>
              </a:lnSpc>
            </a:pPr>
            <a:r>
              <a:rPr dirty="0" sz="700" spc="10">
                <a:latin typeface="Calibri"/>
                <a:cs typeface="Calibri"/>
              </a:rPr>
              <a:t>P/A </a:t>
            </a:r>
            <a:r>
              <a:rPr dirty="0" sz="700" spc="15">
                <a:latin typeface="Calibri"/>
                <a:cs typeface="Calibri"/>
              </a:rPr>
              <a:t>+ Pey/I +</a:t>
            </a:r>
            <a:r>
              <a:rPr dirty="0" sz="700" spc="-70">
                <a:latin typeface="Calibri"/>
                <a:cs typeface="Calibri"/>
              </a:rPr>
              <a:t> </a:t>
            </a:r>
            <a:r>
              <a:rPr dirty="0" sz="700" spc="15">
                <a:latin typeface="Calibri"/>
                <a:cs typeface="Calibri"/>
              </a:rPr>
              <a:t>My/I</a:t>
            </a:r>
            <a:endParaRPr sz="700">
              <a:latin typeface="Calibri"/>
              <a:cs typeface="Calibri"/>
            </a:endParaRPr>
          </a:p>
        </p:txBody>
      </p:sp>
      <p:sp>
        <p:nvSpPr>
          <p:cNvPr id="77" name="object 77"/>
          <p:cNvSpPr/>
          <p:nvPr/>
        </p:nvSpPr>
        <p:spPr>
          <a:xfrm>
            <a:off x="5550407" y="3521964"/>
            <a:ext cx="173736" cy="457200"/>
          </a:xfrm>
          <a:prstGeom prst="rect">
            <a:avLst/>
          </a:prstGeom>
          <a:blipFill>
            <a:blip r:embed="rId10" cstate="print"/>
            <a:stretch>
              <a:fillRect/>
            </a:stretch>
          </a:blipFill>
        </p:spPr>
        <p:txBody>
          <a:bodyPr wrap="square" lIns="0" tIns="0" rIns="0" bIns="0" rtlCol="0"/>
          <a:lstStyle/>
          <a:p/>
        </p:txBody>
      </p:sp>
      <p:sp>
        <p:nvSpPr>
          <p:cNvPr id="78" name="object 78"/>
          <p:cNvSpPr/>
          <p:nvPr/>
        </p:nvSpPr>
        <p:spPr>
          <a:xfrm>
            <a:off x="5548884" y="3521964"/>
            <a:ext cx="175260" cy="457200"/>
          </a:xfrm>
          <a:custGeom>
            <a:avLst/>
            <a:gdLst/>
            <a:ahLst/>
            <a:cxnLst/>
            <a:rect l="l" t="t" r="r" b="b"/>
            <a:pathLst>
              <a:path w="175260" h="457200">
                <a:moveTo>
                  <a:pt x="175260" y="0"/>
                </a:moveTo>
                <a:lnTo>
                  <a:pt x="70103" y="0"/>
                </a:lnTo>
                <a:lnTo>
                  <a:pt x="0" y="457200"/>
                </a:lnTo>
                <a:lnTo>
                  <a:pt x="175260" y="457200"/>
                </a:lnTo>
                <a:lnTo>
                  <a:pt x="175260" y="0"/>
                </a:lnTo>
                <a:close/>
              </a:path>
            </a:pathLst>
          </a:custGeom>
          <a:ln w="6096">
            <a:solidFill>
              <a:srgbClr val="000000"/>
            </a:solidFill>
          </a:ln>
        </p:spPr>
        <p:txBody>
          <a:bodyPr wrap="square" lIns="0" tIns="0" rIns="0" bIns="0" rtlCol="0"/>
          <a:lstStyle/>
          <a:p/>
        </p:txBody>
      </p:sp>
      <p:sp>
        <p:nvSpPr>
          <p:cNvPr id="79" name="object 79"/>
          <p:cNvSpPr txBox="1"/>
          <p:nvPr/>
        </p:nvSpPr>
        <p:spPr>
          <a:xfrm>
            <a:off x="1546858" y="3903669"/>
            <a:ext cx="4822825" cy="748030"/>
          </a:xfrm>
          <a:prstGeom prst="rect">
            <a:avLst/>
          </a:prstGeom>
        </p:spPr>
        <p:txBody>
          <a:bodyPr wrap="square" lIns="0" tIns="86360" rIns="0" bIns="0" rtlCol="0" vert="horz">
            <a:spAutoFit/>
          </a:bodyPr>
          <a:lstStyle/>
          <a:p>
            <a:pPr marL="938530">
              <a:lnSpc>
                <a:spcPct val="100000"/>
              </a:lnSpc>
              <a:spcBef>
                <a:spcPts val="680"/>
              </a:spcBef>
              <a:tabLst>
                <a:tab pos="2229485" algn="l"/>
                <a:tab pos="3380104" algn="l"/>
              </a:tabLst>
            </a:pPr>
            <a:r>
              <a:rPr dirty="0" sz="1100" b="1">
                <a:solidFill>
                  <a:srgbClr val="0070BF"/>
                </a:solidFill>
                <a:latin typeface="Calibri"/>
                <a:cs typeface="Calibri"/>
              </a:rPr>
              <a:t>+	+	=</a:t>
            </a:r>
            <a:endParaRPr sz="1100">
              <a:latin typeface="Calibri"/>
              <a:cs typeface="Calibri"/>
            </a:endParaRPr>
          </a:p>
          <a:p>
            <a:pPr marL="146050">
              <a:lnSpc>
                <a:spcPct val="100000"/>
              </a:lnSpc>
              <a:spcBef>
                <a:spcPts val="425"/>
              </a:spcBef>
              <a:tabLst>
                <a:tab pos="1159510" algn="l"/>
                <a:tab pos="2515870" algn="l"/>
                <a:tab pos="3557904" algn="l"/>
              </a:tabLst>
            </a:pPr>
            <a:r>
              <a:rPr dirty="0" u="sng" sz="700" spc="-160">
                <a:uFill>
                  <a:solidFill>
                    <a:srgbClr val="000000"/>
                  </a:solidFill>
                </a:uFill>
                <a:latin typeface="Times New Roman"/>
                <a:cs typeface="Times New Roman"/>
              </a:rPr>
              <a:t> </a:t>
            </a:r>
            <a:r>
              <a:rPr dirty="0" u="sng" sz="700" spc="5" b="1">
                <a:uFill>
                  <a:solidFill>
                    <a:srgbClr val="000000"/>
                  </a:solidFill>
                </a:uFill>
                <a:latin typeface="Calibri"/>
                <a:cs typeface="Calibri"/>
              </a:rPr>
              <a:t>Direct</a:t>
            </a:r>
            <a:r>
              <a:rPr dirty="0" u="sng" sz="700" spc="65" b="1">
                <a:uFill>
                  <a:solidFill>
                    <a:srgbClr val="000000"/>
                  </a:solidFill>
                </a:uFill>
                <a:latin typeface="Calibri"/>
                <a:cs typeface="Calibri"/>
              </a:rPr>
              <a:t> </a:t>
            </a:r>
            <a:r>
              <a:rPr dirty="0" u="sng" sz="700" spc="10" b="1">
                <a:uFill>
                  <a:solidFill>
                    <a:srgbClr val="000000"/>
                  </a:solidFill>
                </a:uFill>
                <a:latin typeface="Calibri"/>
                <a:cs typeface="Calibri"/>
              </a:rPr>
              <a:t>prestress</a:t>
            </a:r>
            <a:r>
              <a:rPr dirty="0" sz="700" spc="10" b="1">
                <a:latin typeface="Calibri"/>
                <a:cs typeface="Calibri"/>
              </a:rPr>
              <a:t>	</a:t>
            </a:r>
            <a:r>
              <a:rPr dirty="0" u="sng" sz="700" spc="10" b="1">
                <a:uFill>
                  <a:solidFill>
                    <a:srgbClr val="000000"/>
                  </a:solidFill>
                </a:uFill>
                <a:latin typeface="Calibri"/>
                <a:cs typeface="Calibri"/>
              </a:rPr>
              <a:t> Eccentric</a:t>
            </a:r>
            <a:r>
              <a:rPr dirty="0" u="sng" sz="700" spc="-10" b="1">
                <a:uFill>
                  <a:solidFill>
                    <a:srgbClr val="000000"/>
                  </a:solidFill>
                </a:uFill>
                <a:latin typeface="Calibri"/>
                <a:cs typeface="Calibri"/>
              </a:rPr>
              <a:t> </a:t>
            </a:r>
            <a:r>
              <a:rPr dirty="0" u="sng" sz="700" spc="15" b="1">
                <a:uFill>
                  <a:solidFill>
                    <a:srgbClr val="000000"/>
                  </a:solidFill>
                </a:uFill>
                <a:latin typeface="Calibri"/>
                <a:cs typeface="Calibri"/>
              </a:rPr>
              <a:t>prestress</a:t>
            </a:r>
            <a:r>
              <a:rPr dirty="0" sz="700" spc="15" b="1">
                <a:latin typeface="Calibri"/>
                <a:cs typeface="Calibri"/>
              </a:rPr>
              <a:t>	</a:t>
            </a:r>
            <a:r>
              <a:rPr dirty="0" u="sng" sz="700" spc="15" b="1">
                <a:uFill>
                  <a:solidFill>
                    <a:srgbClr val="000000"/>
                  </a:solidFill>
                </a:uFill>
                <a:latin typeface="Calibri"/>
                <a:cs typeface="Calibri"/>
              </a:rPr>
              <a:t> External</a:t>
            </a:r>
            <a:r>
              <a:rPr dirty="0" u="sng" sz="700" spc="-20" b="1">
                <a:uFill>
                  <a:solidFill>
                    <a:srgbClr val="000000"/>
                  </a:solidFill>
                </a:uFill>
                <a:latin typeface="Calibri"/>
                <a:cs typeface="Calibri"/>
              </a:rPr>
              <a:t> </a:t>
            </a:r>
            <a:r>
              <a:rPr dirty="0" u="sng" sz="700" spc="15" b="1">
                <a:uFill>
                  <a:solidFill>
                    <a:srgbClr val="000000"/>
                  </a:solidFill>
                </a:uFill>
                <a:latin typeface="Calibri"/>
                <a:cs typeface="Calibri"/>
              </a:rPr>
              <a:t>load</a:t>
            </a:r>
            <a:r>
              <a:rPr dirty="0" sz="700" spc="15" b="1">
                <a:latin typeface="Calibri"/>
                <a:cs typeface="Calibri"/>
              </a:rPr>
              <a:t>	</a:t>
            </a:r>
            <a:r>
              <a:rPr dirty="0" u="sng" sz="700" spc="15" b="1">
                <a:uFill>
                  <a:solidFill>
                    <a:srgbClr val="000000"/>
                  </a:solidFill>
                </a:uFill>
                <a:latin typeface="Calibri"/>
                <a:cs typeface="Calibri"/>
              </a:rPr>
              <a:t> </a:t>
            </a:r>
            <a:r>
              <a:rPr dirty="0" u="sng" sz="700" spc="10" b="1">
                <a:uFill>
                  <a:solidFill>
                    <a:srgbClr val="000000"/>
                  </a:solidFill>
                </a:uFill>
                <a:latin typeface="Calibri"/>
                <a:cs typeface="Calibri"/>
              </a:rPr>
              <a:t>Resultant stress</a:t>
            </a:r>
            <a:r>
              <a:rPr dirty="0" u="sng" sz="700" spc="-5" b="1">
                <a:uFill>
                  <a:solidFill>
                    <a:srgbClr val="000000"/>
                  </a:solidFill>
                </a:uFill>
                <a:latin typeface="Calibri"/>
                <a:cs typeface="Calibri"/>
              </a:rPr>
              <a:t> </a:t>
            </a:r>
            <a:r>
              <a:rPr dirty="0" u="sng" sz="700" spc="10" b="1">
                <a:uFill>
                  <a:solidFill>
                    <a:srgbClr val="000000"/>
                  </a:solidFill>
                </a:uFill>
                <a:latin typeface="Calibri"/>
                <a:cs typeface="Calibri"/>
              </a:rPr>
              <a:t>profile</a:t>
            </a:r>
            <a:endParaRPr sz="700">
              <a:latin typeface="Calibri"/>
              <a:cs typeface="Calibri"/>
            </a:endParaRPr>
          </a:p>
          <a:p>
            <a:pPr>
              <a:lnSpc>
                <a:spcPct val="100000"/>
              </a:lnSpc>
              <a:spcBef>
                <a:spcPts val="40"/>
              </a:spcBef>
            </a:pPr>
            <a:endParaRPr sz="1050">
              <a:latin typeface="Calibri"/>
              <a:cs typeface="Calibri"/>
            </a:endParaRPr>
          </a:p>
          <a:p>
            <a:pPr>
              <a:lnSpc>
                <a:spcPct val="100000"/>
              </a:lnSpc>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80" name="object 80"/>
          <p:cNvSpPr txBox="1"/>
          <p:nvPr/>
        </p:nvSpPr>
        <p:spPr>
          <a:xfrm>
            <a:off x="4053904" y="2461384"/>
            <a:ext cx="93345" cy="138430"/>
          </a:xfrm>
          <a:prstGeom prst="rect">
            <a:avLst/>
          </a:prstGeom>
        </p:spPr>
        <p:txBody>
          <a:bodyPr wrap="square" lIns="0" tIns="17145" rIns="0" bIns="0" rtlCol="0" vert="horz">
            <a:spAutoFit/>
          </a:bodyPr>
          <a:lstStyle/>
          <a:p>
            <a:pPr>
              <a:lnSpc>
                <a:spcPct val="100000"/>
              </a:lnSpc>
              <a:spcBef>
                <a:spcPts val="135"/>
              </a:spcBef>
            </a:pPr>
            <a:r>
              <a:rPr dirty="0" sz="700" spc="30">
                <a:latin typeface="Calibri"/>
                <a:cs typeface="Calibri"/>
              </a:rPr>
              <a:t>M</a:t>
            </a:r>
            <a:endParaRPr sz="700">
              <a:latin typeface="Calibri"/>
              <a:cs typeface="Calibri"/>
            </a:endParaRPr>
          </a:p>
        </p:txBody>
      </p:sp>
      <p:sp>
        <p:nvSpPr>
          <p:cNvPr id="81" name="object 81"/>
          <p:cNvSpPr txBox="1"/>
          <p:nvPr/>
        </p:nvSpPr>
        <p:spPr>
          <a:xfrm>
            <a:off x="4209387" y="2821052"/>
            <a:ext cx="61594" cy="138430"/>
          </a:xfrm>
          <a:prstGeom prst="rect">
            <a:avLst/>
          </a:prstGeom>
        </p:spPr>
        <p:txBody>
          <a:bodyPr wrap="square" lIns="0" tIns="17145" rIns="0" bIns="0" rtlCol="0" vert="horz">
            <a:spAutoFit/>
          </a:bodyPr>
          <a:lstStyle/>
          <a:p>
            <a:pPr>
              <a:lnSpc>
                <a:spcPct val="100000"/>
              </a:lnSpc>
              <a:spcBef>
                <a:spcPts val="135"/>
              </a:spcBef>
            </a:pPr>
            <a:r>
              <a:rPr dirty="0" sz="700" spc="15">
                <a:latin typeface="Calibri"/>
                <a:cs typeface="Calibri"/>
              </a:rPr>
              <a:t>P</a:t>
            </a:r>
            <a:endParaRPr sz="700">
              <a:latin typeface="Calibri"/>
              <a:cs typeface="Calibri"/>
            </a:endParaRPr>
          </a:p>
        </p:txBody>
      </p:sp>
      <p:sp>
        <p:nvSpPr>
          <p:cNvPr id="82" name="object 82"/>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83" name="object 83"/>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84" name="object 84"/>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85" name="object 85"/>
          <p:cNvSpPr txBox="1"/>
          <p:nvPr/>
        </p:nvSpPr>
        <p:spPr>
          <a:xfrm>
            <a:off x="1016466" y="5528576"/>
            <a:ext cx="4997450" cy="808990"/>
          </a:xfrm>
          <a:prstGeom prst="rect">
            <a:avLst/>
          </a:prstGeom>
        </p:spPr>
        <p:txBody>
          <a:bodyPr wrap="square" lIns="0" tIns="11430" rIns="0" bIns="0" rtlCol="0" vert="horz">
            <a:spAutoFit/>
          </a:bodyPr>
          <a:lstStyle/>
          <a:p>
            <a:pPr marR="5080">
              <a:lnSpc>
                <a:spcPct val="100800"/>
              </a:lnSpc>
              <a:spcBef>
                <a:spcPts val="90"/>
              </a:spcBef>
            </a:pPr>
            <a:r>
              <a:rPr dirty="0" sz="2550" spc="5">
                <a:solidFill>
                  <a:srgbClr val="1C7C5B"/>
                </a:solidFill>
                <a:latin typeface="Arial Black"/>
                <a:cs typeface="Arial Black"/>
              </a:rPr>
              <a:t>Load </a:t>
            </a:r>
            <a:r>
              <a:rPr dirty="0" sz="2550" spc="15">
                <a:solidFill>
                  <a:srgbClr val="1C7C5B"/>
                </a:solidFill>
                <a:latin typeface="Arial Black"/>
                <a:cs typeface="Arial Black"/>
              </a:rPr>
              <a:t>and </a:t>
            </a:r>
            <a:r>
              <a:rPr dirty="0" sz="2550" spc="5">
                <a:solidFill>
                  <a:srgbClr val="1C7C5B"/>
                </a:solidFill>
                <a:latin typeface="Arial Black"/>
                <a:cs typeface="Arial Black"/>
              </a:rPr>
              <a:t>Resistance</a:t>
            </a:r>
            <a:r>
              <a:rPr dirty="0" sz="2550" spc="-125">
                <a:solidFill>
                  <a:srgbClr val="1C7C5B"/>
                </a:solidFill>
                <a:latin typeface="Arial Black"/>
                <a:cs typeface="Arial Black"/>
              </a:rPr>
              <a:t> </a:t>
            </a:r>
            <a:r>
              <a:rPr dirty="0" sz="2550" spc="-5">
                <a:solidFill>
                  <a:srgbClr val="1C7C5B"/>
                </a:solidFill>
                <a:latin typeface="Arial Black"/>
                <a:cs typeface="Arial Black"/>
              </a:rPr>
              <a:t>Factor  </a:t>
            </a:r>
            <a:r>
              <a:rPr dirty="0" sz="2550" spc="10">
                <a:solidFill>
                  <a:srgbClr val="1C7C5B"/>
                </a:solidFill>
                <a:latin typeface="Arial Black"/>
                <a:cs typeface="Arial Black"/>
              </a:rPr>
              <a:t>Design</a:t>
            </a:r>
            <a:r>
              <a:rPr dirty="0" sz="2550" spc="-5">
                <a:solidFill>
                  <a:srgbClr val="1C7C5B"/>
                </a:solidFill>
                <a:latin typeface="Arial Black"/>
                <a:cs typeface="Arial Black"/>
              </a:rPr>
              <a:t> </a:t>
            </a:r>
            <a:r>
              <a:rPr dirty="0" sz="2550" spc="5">
                <a:solidFill>
                  <a:srgbClr val="1C7C5B"/>
                </a:solidFill>
                <a:latin typeface="Arial Black"/>
                <a:cs typeface="Arial Black"/>
              </a:rPr>
              <a:t>(LRFD)</a:t>
            </a:r>
            <a:endParaRPr sz="2550">
              <a:latin typeface="Arial Black"/>
              <a:cs typeface="Arial Black"/>
            </a:endParaRPr>
          </a:p>
        </p:txBody>
      </p:sp>
      <p:sp>
        <p:nvSpPr>
          <p:cNvPr id="86" name="object 86"/>
          <p:cNvSpPr txBox="1"/>
          <p:nvPr/>
        </p:nvSpPr>
        <p:spPr>
          <a:xfrm>
            <a:off x="7022600" y="8873744"/>
            <a:ext cx="73025" cy="155575"/>
          </a:xfrm>
          <a:prstGeom prst="rect">
            <a:avLst/>
          </a:prstGeom>
        </p:spPr>
        <p:txBody>
          <a:bodyPr wrap="square" lIns="0" tIns="12700" rIns="0" bIns="0" rtlCol="0" vert="horz">
            <a:spAutoFit/>
          </a:bodyPr>
          <a:lstStyle/>
          <a:p>
            <a:pPr>
              <a:lnSpc>
                <a:spcPct val="100000"/>
              </a:lnSpc>
              <a:spcBef>
                <a:spcPts val="100"/>
              </a:spcBef>
            </a:pPr>
            <a:r>
              <a:rPr dirty="0" sz="850">
                <a:solidFill>
                  <a:srgbClr val="FFFFFF"/>
                </a:solidFill>
                <a:latin typeface="Arial"/>
                <a:cs typeface="Arial"/>
              </a:rPr>
              <a:t>8</a:t>
            </a:r>
            <a:endParaRPr sz="850">
              <a:latin typeface="Arial"/>
              <a:cs typeface="Arial"/>
            </a:endParaRPr>
          </a:p>
        </p:txBody>
      </p:sp>
      <p:sp>
        <p:nvSpPr>
          <p:cNvPr id="87" name="object 87"/>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88" name="object 88"/>
          <p:cNvSpPr txBox="1"/>
          <p:nvPr/>
        </p:nvSpPr>
        <p:spPr>
          <a:xfrm>
            <a:off x="610612" y="4704026"/>
            <a:ext cx="92710"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7</a:t>
            </a:r>
            <a:endParaRPr sz="1050">
              <a:latin typeface="Calibri"/>
              <a:cs typeface="Calibri"/>
            </a:endParaRPr>
          </a:p>
        </p:txBody>
      </p:sp>
      <p:sp>
        <p:nvSpPr>
          <p:cNvPr id="90" name="object 90"/>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89" name="object 89"/>
          <p:cNvSpPr txBox="1"/>
          <p:nvPr/>
        </p:nvSpPr>
        <p:spPr>
          <a:xfrm>
            <a:off x="610612" y="9080951"/>
            <a:ext cx="92710"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8</a:t>
            </a:r>
            <a:endParaRPr sz="105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4585970" cy="417195"/>
          </a:xfrm>
          <a:prstGeom prst="rect"/>
        </p:spPr>
        <p:txBody>
          <a:bodyPr wrap="square" lIns="0" tIns="14604" rIns="0" bIns="0" rtlCol="0" vert="horz">
            <a:spAutoFit/>
          </a:bodyPr>
          <a:lstStyle/>
          <a:p>
            <a:pPr>
              <a:lnSpc>
                <a:spcPct val="100000"/>
              </a:lnSpc>
              <a:spcBef>
                <a:spcPts val="114"/>
              </a:spcBef>
            </a:pPr>
            <a:r>
              <a:rPr dirty="0" sz="2550" spc="5" b="0">
                <a:solidFill>
                  <a:srgbClr val="1C7C5B"/>
                </a:solidFill>
                <a:latin typeface="Arial Black"/>
                <a:cs typeface="Arial Black"/>
              </a:rPr>
              <a:t>Cracking </a:t>
            </a:r>
            <a:r>
              <a:rPr dirty="0" sz="2550" spc="-5" b="0">
                <a:solidFill>
                  <a:srgbClr val="1C7C5B"/>
                </a:solidFill>
                <a:latin typeface="Arial Black"/>
                <a:cs typeface="Arial Black"/>
              </a:rPr>
              <a:t>Factor </a:t>
            </a:r>
            <a:r>
              <a:rPr dirty="0" sz="2550" spc="10" b="0">
                <a:solidFill>
                  <a:srgbClr val="1C7C5B"/>
                </a:solidFill>
                <a:latin typeface="Arial Black"/>
                <a:cs typeface="Arial Black"/>
              </a:rPr>
              <a:t>of</a:t>
            </a:r>
            <a:r>
              <a:rPr dirty="0" sz="2550" spc="100" b="0">
                <a:solidFill>
                  <a:srgbClr val="1C7C5B"/>
                </a:solidFill>
                <a:latin typeface="Arial Black"/>
                <a:cs typeface="Arial Black"/>
              </a:rPr>
              <a:t> </a:t>
            </a:r>
            <a:r>
              <a:rPr dirty="0" sz="2550" spc="5" b="0">
                <a:solidFill>
                  <a:srgbClr val="1C7C5B"/>
                </a:solidFill>
                <a:latin typeface="Arial Black"/>
                <a:cs typeface="Arial Black"/>
              </a:rPr>
              <a:t>Safety</a:t>
            </a:r>
            <a:endParaRPr sz="2550">
              <a:latin typeface="Arial Black"/>
              <a:cs typeface="Arial Black"/>
            </a:endParaRPr>
          </a:p>
        </p:txBody>
      </p:sp>
      <p:sp>
        <p:nvSpPr>
          <p:cNvPr id="6" name="object 6"/>
          <p:cNvSpPr txBox="1"/>
          <p:nvPr/>
        </p:nvSpPr>
        <p:spPr>
          <a:xfrm>
            <a:off x="1016505" y="1843558"/>
            <a:ext cx="3394710" cy="652145"/>
          </a:xfrm>
          <a:prstGeom prst="rect">
            <a:avLst/>
          </a:prstGeom>
        </p:spPr>
        <p:txBody>
          <a:bodyPr wrap="square" lIns="0" tIns="46355" rIns="0" bIns="0" rtlCol="0" vert="horz">
            <a:spAutoFit/>
          </a:bodyPr>
          <a:lstStyle/>
          <a:p>
            <a:pPr marL="244475" indent="-245110">
              <a:lnSpc>
                <a:spcPct val="100000"/>
              </a:lnSpc>
              <a:spcBef>
                <a:spcPts val="365"/>
              </a:spcBef>
              <a:buChar char="•"/>
              <a:tabLst>
                <a:tab pos="244475" algn="l"/>
                <a:tab pos="245110" algn="l"/>
              </a:tabLst>
            </a:pPr>
            <a:r>
              <a:rPr dirty="0" sz="1150" spc="-5">
                <a:latin typeface="Arial"/>
                <a:cs typeface="Arial"/>
              </a:rPr>
              <a:t>Cracking, </a:t>
            </a:r>
            <a:r>
              <a:rPr dirty="0" sz="1150" spc="-10">
                <a:latin typeface="Cambria"/>
                <a:cs typeface="Cambria"/>
              </a:rPr>
              <a:t>𝐹𝑆 </a:t>
            </a:r>
            <a:r>
              <a:rPr dirty="0" sz="1150" spc="215">
                <a:latin typeface="Cambria"/>
                <a:cs typeface="Cambria"/>
              </a:rPr>
              <a:t>≥</a:t>
            </a:r>
            <a:r>
              <a:rPr dirty="0" sz="1150" spc="-120">
                <a:latin typeface="Cambria"/>
                <a:cs typeface="Cambria"/>
              </a:rPr>
              <a:t> </a:t>
            </a:r>
            <a:r>
              <a:rPr dirty="0" sz="1150" spc="-10">
                <a:latin typeface="Cambria"/>
                <a:cs typeface="Cambria"/>
              </a:rPr>
              <a:t>1.0</a:t>
            </a:r>
            <a:endParaRPr sz="1150">
              <a:latin typeface="Cambria"/>
              <a:cs typeface="Cambria"/>
            </a:endParaRPr>
          </a:p>
          <a:p>
            <a:pPr marL="244475" indent="-245110">
              <a:lnSpc>
                <a:spcPct val="100000"/>
              </a:lnSpc>
              <a:spcBef>
                <a:spcPts val="265"/>
              </a:spcBef>
              <a:buChar char="•"/>
              <a:tabLst>
                <a:tab pos="244475" algn="l"/>
                <a:tab pos="245110" algn="l"/>
              </a:tabLst>
            </a:pPr>
            <a:r>
              <a:rPr dirty="0" sz="1150" spc="-5">
                <a:latin typeface="Arial"/>
                <a:cs typeface="Arial"/>
              </a:rPr>
              <a:t>Harp </a:t>
            </a:r>
            <a:r>
              <a:rPr dirty="0" sz="1150" spc="-10">
                <a:latin typeface="Arial"/>
                <a:cs typeface="Arial"/>
              </a:rPr>
              <a:t>Point, </a:t>
            </a:r>
            <a:r>
              <a:rPr dirty="0" sz="1150" spc="-50">
                <a:latin typeface="Arial"/>
                <a:cs typeface="Arial"/>
              </a:rPr>
              <a:t>Top </a:t>
            </a:r>
            <a:r>
              <a:rPr dirty="0" sz="1150" spc="-5">
                <a:latin typeface="Arial"/>
                <a:cs typeface="Arial"/>
              </a:rPr>
              <a:t>Left </a:t>
            </a:r>
            <a:r>
              <a:rPr dirty="0" sz="1150" spc="-10">
                <a:latin typeface="Arial"/>
                <a:cs typeface="Arial"/>
              </a:rPr>
              <a:t>Flange</a:t>
            </a:r>
            <a:r>
              <a:rPr dirty="0" sz="1150" spc="-15">
                <a:latin typeface="Arial"/>
                <a:cs typeface="Arial"/>
              </a:rPr>
              <a:t> </a:t>
            </a:r>
            <a:r>
              <a:rPr dirty="0" sz="1150" spc="-20">
                <a:latin typeface="Arial"/>
                <a:cs typeface="Arial"/>
              </a:rPr>
              <a:t>Tip</a:t>
            </a:r>
            <a:endParaRPr sz="1150">
              <a:latin typeface="Arial"/>
              <a:cs typeface="Arial"/>
            </a:endParaRPr>
          </a:p>
          <a:p>
            <a:pPr marL="244475" indent="-245110">
              <a:lnSpc>
                <a:spcPct val="100000"/>
              </a:lnSpc>
              <a:spcBef>
                <a:spcPts val="260"/>
              </a:spcBef>
              <a:buChar char="•"/>
              <a:tabLst>
                <a:tab pos="244475" algn="l"/>
                <a:tab pos="245110" algn="l"/>
              </a:tabLst>
            </a:pPr>
            <a:r>
              <a:rPr dirty="0" sz="1150" spc="-10">
                <a:latin typeface="Arial"/>
                <a:cs typeface="Arial"/>
              </a:rPr>
              <a:t>Calculate lateral moment that will </a:t>
            </a:r>
            <a:r>
              <a:rPr dirty="0" sz="1150" spc="-5">
                <a:latin typeface="Arial"/>
                <a:cs typeface="Arial"/>
              </a:rPr>
              <a:t>cause</a:t>
            </a:r>
            <a:r>
              <a:rPr dirty="0" sz="1150" spc="35">
                <a:latin typeface="Arial"/>
                <a:cs typeface="Arial"/>
              </a:rPr>
              <a:t> </a:t>
            </a:r>
            <a:r>
              <a:rPr dirty="0" sz="1150" spc="-5">
                <a:latin typeface="Arial"/>
                <a:cs typeface="Arial"/>
              </a:rPr>
              <a:t>cracking</a:t>
            </a:r>
            <a:endParaRPr sz="1150">
              <a:latin typeface="Arial"/>
              <a:cs typeface="Arial"/>
            </a:endParaRPr>
          </a:p>
        </p:txBody>
      </p:sp>
      <p:sp>
        <p:nvSpPr>
          <p:cNvPr id="7" name="object 7"/>
          <p:cNvSpPr txBox="1"/>
          <p:nvPr/>
        </p:nvSpPr>
        <p:spPr>
          <a:xfrm>
            <a:off x="1647424" y="2632988"/>
            <a:ext cx="109855" cy="137160"/>
          </a:xfrm>
          <a:prstGeom prst="rect">
            <a:avLst/>
          </a:prstGeom>
        </p:spPr>
        <p:txBody>
          <a:bodyPr wrap="square" lIns="0" tIns="16510" rIns="0" bIns="0" rtlCol="0" vert="horz">
            <a:spAutoFit/>
          </a:bodyPr>
          <a:lstStyle/>
          <a:p>
            <a:pPr>
              <a:lnSpc>
                <a:spcPct val="100000"/>
              </a:lnSpc>
              <a:spcBef>
                <a:spcPts val="130"/>
              </a:spcBef>
            </a:pPr>
            <a:r>
              <a:rPr dirty="0" sz="700" spc="25">
                <a:latin typeface="Cambria"/>
                <a:cs typeface="Cambria"/>
              </a:rPr>
              <a:t>e</a:t>
            </a:r>
            <a:r>
              <a:rPr dirty="0" sz="700" spc="95">
                <a:latin typeface="Cambria"/>
                <a:cs typeface="Cambria"/>
              </a:rPr>
              <a:t>r</a:t>
            </a:r>
            <a:endParaRPr sz="700">
              <a:latin typeface="Cambria"/>
              <a:cs typeface="Cambria"/>
            </a:endParaRPr>
          </a:p>
        </p:txBody>
      </p:sp>
      <p:sp>
        <p:nvSpPr>
          <p:cNvPr id="8" name="object 8"/>
          <p:cNvSpPr txBox="1"/>
          <p:nvPr/>
        </p:nvSpPr>
        <p:spPr>
          <a:xfrm>
            <a:off x="1342607" y="2573576"/>
            <a:ext cx="549275" cy="177800"/>
          </a:xfrm>
          <a:prstGeom prst="rect">
            <a:avLst/>
          </a:prstGeom>
        </p:spPr>
        <p:txBody>
          <a:bodyPr wrap="square" lIns="0" tIns="12065" rIns="0" bIns="0" rtlCol="0" vert="horz">
            <a:spAutoFit/>
          </a:bodyPr>
          <a:lstStyle/>
          <a:p>
            <a:pPr>
              <a:lnSpc>
                <a:spcPct val="100000"/>
              </a:lnSpc>
              <a:spcBef>
                <a:spcPts val="95"/>
              </a:spcBef>
              <a:tabLst>
                <a:tab pos="203835" algn="l"/>
                <a:tab pos="441325" algn="l"/>
              </a:tabLst>
            </a:pPr>
            <a:r>
              <a:rPr dirty="0" sz="1000" spc="-5">
                <a:latin typeface="Arial"/>
                <a:cs typeface="Arial"/>
              </a:rPr>
              <a:t>–</a:t>
            </a:r>
            <a:r>
              <a:rPr dirty="0" sz="1000" spc="-5">
                <a:latin typeface="Arial"/>
                <a:cs typeface="Arial"/>
              </a:rPr>
              <a:t>	</a:t>
            </a:r>
            <a:r>
              <a:rPr dirty="0" sz="1000" spc="-5">
                <a:latin typeface="Cambria"/>
                <a:cs typeface="Cambria"/>
              </a:rPr>
              <a:t>𝑀</a:t>
            </a:r>
            <a:r>
              <a:rPr dirty="0" sz="1000" spc="-5">
                <a:latin typeface="Cambria"/>
                <a:cs typeface="Cambria"/>
              </a:rPr>
              <a:t>	</a:t>
            </a:r>
            <a:r>
              <a:rPr dirty="0" sz="1000" spc="190">
                <a:latin typeface="Cambria"/>
                <a:cs typeface="Cambria"/>
              </a:rPr>
              <a:t>=</a:t>
            </a:r>
            <a:endParaRPr sz="1000">
              <a:latin typeface="Cambria"/>
              <a:cs typeface="Cambria"/>
            </a:endParaRPr>
          </a:p>
        </p:txBody>
      </p:sp>
      <p:sp>
        <p:nvSpPr>
          <p:cNvPr id="9" name="object 9"/>
          <p:cNvSpPr/>
          <p:nvPr/>
        </p:nvSpPr>
        <p:spPr>
          <a:xfrm>
            <a:off x="1923288" y="2561843"/>
            <a:ext cx="518159" cy="85725"/>
          </a:xfrm>
          <a:custGeom>
            <a:avLst/>
            <a:gdLst/>
            <a:ahLst/>
            <a:cxnLst/>
            <a:rect l="l" t="t" r="r" b="b"/>
            <a:pathLst>
              <a:path w="518160" h="85725">
                <a:moveTo>
                  <a:pt x="490728" y="85344"/>
                </a:moveTo>
                <a:lnTo>
                  <a:pt x="490728" y="82296"/>
                </a:lnTo>
                <a:lnTo>
                  <a:pt x="496824" y="80772"/>
                </a:lnTo>
                <a:lnTo>
                  <a:pt x="502920" y="74676"/>
                </a:lnTo>
                <a:lnTo>
                  <a:pt x="510540" y="42672"/>
                </a:lnTo>
                <a:lnTo>
                  <a:pt x="510254" y="35194"/>
                </a:lnTo>
                <a:lnTo>
                  <a:pt x="489204" y="3048"/>
                </a:lnTo>
                <a:lnTo>
                  <a:pt x="490728" y="0"/>
                </a:lnTo>
                <a:lnTo>
                  <a:pt x="516826" y="27813"/>
                </a:lnTo>
                <a:lnTo>
                  <a:pt x="518160" y="42672"/>
                </a:lnTo>
                <a:lnTo>
                  <a:pt x="517850" y="50387"/>
                </a:lnTo>
                <a:lnTo>
                  <a:pt x="497276" y="83605"/>
                </a:lnTo>
                <a:lnTo>
                  <a:pt x="490728" y="85344"/>
                </a:lnTo>
                <a:close/>
              </a:path>
              <a:path w="518160" h="85725">
                <a:moveTo>
                  <a:pt x="27432" y="85344"/>
                </a:moveTo>
                <a:lnTo>
                  <a:pt x="1333" y="57531"/>
                </a:lnTo>
                <a:lnTo>
                  <a:pt x="0" y="42672"/>
                </a:lnTo>
                <a:lnTo>
                  <a:pt x="309" y="34956"/>
                </a:lnTo>
                <a:lnTo>
                  <a:pt x="20883" y="1952"/>
                </a:lnTo>
                <a:lnTo>
                  <a:pt x="27432" y="0"/>
                </a:lnTo>
                <a:lnTo>
                  <a:pt x="28956" y="3048"/>
                </a:lnTo>
                <a:lnTo>
                  <a:pt x="21336" y="6096"/>
                </a:lnTo>
                <a:lnTo>
                  <a:pt x="15240" y="10668"/>
                </a:lnTo>
                <a:lnTo>
                  <a:pt x="7619" y="42672"/>
                </a:lnTo>
                <a:lnTo>
                  <a:pt x="7905" y="50149"/>
                </a:lnTo>
                <a:lnTo>
                  <a:pt x="27432" y="82296"/>
                </a:lnTo>
                <a:lnTo>
                  <a:pt x="27432" y="85344"/>
                </a:lnTo>
                <a:close/>
              </a:path>
            </a:pathLst>
          </a:custGeom>
          <a:solidFill>
            <a:srgbClr val="000000"/>
          </a:solidFill>
        </p:spPr>
        <p:txBody>
          <a:bodyPr wrap="square" lIns="0" tIns="0" rIns="0" bIns="0" rtlCol="0"/>
          <a:lstStyle/>
          <a:p/>
        </p:txBody>
      </p:sp>
      <p:sp>
        <p:nvSpPr>
          <p:cNvPr id="10" name="object 10"/>
          <p:cNvSpPr txBox="1"/>
          <p:nvPr/>
        </p:nvSpPr>
        <p:spPr>
          <a:xfrm>
            <a:off x="1914144" y="2524765"/>
            <a:ext cx="638810" cy="137160"/>
          </a:xfrm>
          <a:prstGeom prst="rect">
            <a:avLst/>
          </a:prstGeom>
        </p:spPr>
        <p:txBody>
          <a:bodyPr wrap="square" lIns="0" tIns="16510" rIns="0" bIns="0" rtlCol="0" vert="horz">
            <a:spAutoFit/>
          </a:bodyPr>
          <a:lstStyle/>
          <a:p>
            <a:pPr>
              <a:lnSpc>
                <a:spcPct val="100000"/>
              </a:lnSpc>
              <a:spcBef>
                <a:spcPts val="130"/>
              </a:spcBef>
              <a:tabLst>
                <a:tab pos="535940" algn="l"/>
              </a:tabLst>
            </a:pPr>
            <a:r>
              <a:rPr dirty="0" u="sng" sz="700" spc="5">
                <a:uFill>
                  <a:solidFill>
                    <a:srgbClr val="000000"/>
                  </a:solidFill>
                </a:uFill>
                <a:latin typeface="Times New Roman"/>
                <a:cs typeface="Times New Roman"/>
              </a:rPr>
              <a:t> </a:t>
            </a:r>
            <a:r>
              <a:rPr dirty="0" u="sng" sz="700" spc="-50">
                <a:uFill>
                  <a:solidFill>
                    <a:srgbClr val="000000"/>
                  </a:solidFill>
                </a:uFill>
                <a:latin typeface="Times New Roman"/>
                <a:cs typeface="Times New Roman"/>
              </a:rPr>
              <a:t> </a:t>
            </a:r>
            <a:r>
              <a:rPr dirty="0" u="sng" sz="700" spc="225">
                <a:uFill>
                  <a:solidFill>
                    <a:srgbClr val="000000"/>
                  </a:solidFill>
                </a:uFill>
                <a:latin typeface="Cambria"/>
                <a:cs typeface="Cambria"/>
              </a:rPr>
              <a:t>f</a:t>
            </a:r>
            <a:r>
              <a:rPr dirty="0" sz="700">
                <a:latin typeface="Cambria"/>
                <a:cs typeface="Cambria"/>
              </a:rPr>
              <a:t> </a:t>
            </a:r>
            <a:r>
              <a:rPr dirty="0" sz="700" spc="60">
                <a:latin typeface="Cambria"/>
                <a:cs typeface="Cambria"/>
              </a:rPr>
              <a:t> </a:t>
            </a:r>
            <a:r>
              <a:rPr dirty="0" u="sng" sz="700" spc="290">
                <a:uFill>
                  <a:solidFill>
                    <a:srgbClr val="000000"/>
                  </a:solidFill>
                </a:uFill>
                <a:latin typeface="Cambria"/>
                <a:cs typeface="Cambria"/>
              </a:rPr>
              <a:t>-</a:t>
            </a:r>
            <a:r>
              <a:rPr dirty="0" u="sng" sz="700" spc="225">
                <a:uFill>
                  <a:solidFill>
                    <a:srgbClr val="000000"/>
                  </a:solidFill>
                </a:uFill>
                <a:latin typeface="Cambria"/>
                <a:cs typeface="Cambria"/>
              </a:rPr>
              <a:t>f</a:t>
            </a:r>
            <a:r>
              <a:rPr dirty="0" sz="700">
                <a:latin typeface="Cambria"/>
                <a:cs typeface="Cambria"/>
              </a:rPr>
              <a:t>	</a:t>
            </a:r>
            <a:r>
              <a:rPr dirty="0" u="sng" sz="700" spc="25">
                <a:uFill>
                  <a:solidFill>
                    <a:srgbClr val="000000"/>
                  </a:solidFill>
                </a:uFill>
                <a:latin typeface="Cambria"/>
                <a:cs typeface="Cambria"/>
              </a:rPr>
              <a:t>2</a:t>
            </a:r>
            <a:r>
              <a:rPr dirty="0" u="sng" sz="700" spc="95">
                <a:uFill>
                  <a:solidFill>
                    <a:srgbClr val="000000"/>
                  </a:solidFill>
                </a:uFill>
                <a:latin typeface="Cambria"/>
                <a:cs typeface="Cambria"/>
              </a:rPr>
              <a:t>l</a:t>
            </a:r>
            <a:endParaRPr sz="700">
              <a:latin typeface="Cambria"/>
              <a:cs typeface="Cambria"/>
            </a:endParaRPr>
          </a:p>
        </p:txBody>
      </p:sp>
      <p:sp>
        <p:nvSpPr>
          <p:cNvPr id="11" name="object 11"/>
          <p:cNvSpPr txBox="1"/>
          <p:nvPr/>
        </p:nvSpPr>
        <p:spPr>
          <a:xfrm>
            <a:off x="1967998" y="2531354"/>
            <a:ext cx="709930" cy="295275"/>
          </a:xfrm>
          <a:prstGeom prst="rect">
            <a:avLst/>
          </a:prstGeom>
        </p:spPr>
        <p:txBody>
          <a:bodyPr wrap="square" lIns="0" tIns="42545" rIns="0" bIns="0" rtlCol="0" vert="horz">
            <a:spAutoFit/>
          </a:bodyPr>
          <a:lstStyle/>
          <a:p>
            <a:pPr marL="25400">
              <a:lnSpc>
                <a:spcPct val="100000"/>
              </a:lnSpc>
              <a:spcBef>
                <a:spcPts val="335"/>
              </a:spcBef>
            </a:pPr>
            <a:r>
              <a:rPr dirty="0" u="sng" sz="600" spc="90">
                <a:uFill>
                  <a:solidFill>
                    <a:srgbClr val="000000"/>
                  </a:solidFill>
                </a:uFill>
                <a:latin typeface="Cambria"/>
                <a:cs typeface="Cambria"/>
              </a:rPr>
              <a:t>r</a:t>
            </a:r>
            <a:r>
              <a:rPr dirty="0" sz="600" spc="90">
                <a:latin typeface="Cambria"/>
                <a:cs typeface="Cambria"/>
              </a:rPr>
              <a:t> </a:t>
            </a:r>
            <a:r>
              <a:rPr dirty="0" u="sng" sz="600" spc="65">
                <a:uFill>
                  <a:solidFill>
                    <a:srgbClr val="000000"/>
                  </a:solidFill>
                </a:uFill>
                <a:latin typeface="Cambria"/>
                <a:cs typeface="Cambria"/>
              </a:rPr>
              <a:t>direct</a:t>
            </a:r>
            <a:r>
              <a:rPr dirty="0" sz="600" spc="75">
                <a:latin typeface="Cambria"/>
                <a:cs typeface="Cambria"/>
              </a:rPr>
              <a:t> </a:t>
            </a:r>
            <a:r>
              <a:rPr dirty="0" u="sng" sz="600" spc="110">
                <a:uFill>
                  <a:solidFill>
                    <a:srgbClr val="000000"/>
                  </a:solidFill>
                </a:uFill>
                <a:latin typeface="Cambria"/>
                <a:cs typeface="Cambria"/>
              </a:rPr>
              <a:t>yy</a:t>
            </a:r>
            <a:endParaRPr sz="600">
              <a:latin typeface="Cambria"/>
              <a:cs typeface="Cambria"/>
            </a:endParaRPr>
          </a:p>
          <a:p>
            <a:pPr marL="201930">
              <a:lnSpc>
                <a:spcPct val="100000"/>
              </a:lnSpc>
              <a:spcBef>
                <a:spcPts val="320"/>
              </a:spcBef>
            </a:pPr>
            <a:r>
              <a:rPr dirty="0" baseline="11904" sz="1050" spc="60">
                <a:latin typeface="Cambria"/>
                <a:cs typeface="Cambria"/>
              </a:rPr>
              <a:t>W</a:t>
            </a:r>
            <a:r>
              <a:rPr dirty="0" sz="600" spc="40">
                <a:latin typeface="Cambria"/>
                <a:cs typeface="Cambria"/>
              </a:rPr>
              <a:t>top</a:t>
            </a:r>
            <a:endParaRPr sz="600">
              <a:latin typeface="Cambria"/>
              <a:cs typeface="Cambria"/>
            </a:endParaRPr>
          </a:p>
        </p:txBody>
      </p:sp>
      <p:sp>
        <p:nvSpPr>
          <p:cNvPr id="12" name="object 12"/>
          <p:cNvSpPr/>
          <p:nvPr/>
        </p:nvSpPr>
        <p:spPr>
          <a:xfrm>
            <a:off x="3285744" y="2596896"/>
            <a:ext cx="230124" cy="156972"/>
          </a:xfrm>
          <a:prstGeom prst="rect">
            <a:avLst/>
          </a:prstGeom>
          <a:blipFill>
            <a:blip r:embed="rId3" cstate="print"/>
            <a:stretch>
              <a:fillRect/>
            </a:stretch>
          </a:blipFill>
        </p:spPr>
        <p:txBody>
          <a:bodyPr wrap="square" lIns="0" tIns="0" rIns="0" bIns="0" rtlCol="0"/>
          <a:lstStyle/>
          <a:p/>
        </p:txBody>
      </p:sp>
      <p:sp>
        <p:nvSpPr>
          <p:cNvPr id="13" name="object 13"/>
          <p:cNvSpPr txBox="1"/>
          <p:nvPr/>
        </p:nvSpPr>
        <p:spPr>
          <a:xfrm>
            <a:off x="2756903" y="2642112"/>
            <a:ext cx="765175" cy="137160"/>
          </a:xfrm>
          <a:prstGeom prst="rect">
            <a:avLst/>
          </a:prstGeom>
        </p:spPr>
        <p:txBody>
          <a:bodyPr wrap="square" lIns="0" tIns="16510" rIns="0" bIns="0" rtlCol="0" vert="horz">
            <a:spAutoFit/>
          </a:bodyPr>
          <a:lstStyle/>
          <a:p>
            <a:pPr>
              <a:lnSpc>
                <a:spcPct val="100000"/>
              </a:lnSpc>
              <a:spcBef>
                <a:spcPts val="130"/>
              </a:spcBef>
              <a:tabLst>
                <a:tab pos="671830" algn="l"/>
              </a:tabLst>
            </a:pPr>
            <a:r>
              <a:rPr dirty="0" baseline="3968" sz="1050" spc="142">
                <a:latin typeface="Cambria"/>
                <a:cs typeface="Cambria"/>
              </a:rPr>
              <a:t>r</a:t>
            </a:r>
            <a:r>
              <a:rPr dirty="0" baseline="3968" sz="1050" spc="142">
                <a:latin typeface="Cambria"/>
                <a:cs typeface="Cambria"/>
              </a:rPr>
              <a:t>	</a:t>
            </a:r>
            <a:r>
              <a:rPr dirty="0" sz="700" spc="25">
                <a:latin typeface="Cambria"/>
                <a:cs typeface="Cambria"/>
              </a:rPr>
              <a:t>e</a:t>
            </a:r>
            <a:r>
              <a:rPr dirty="0" sz="700" spc="60">
                <a:latin typeface="Cambria"/>
                <a:cs typeface="Cambria"/>
              </a:rPr>
              <a:t>i</a:t>
            </a:r>
            <a:endParaRPr sz="700">
              <a:latin typeface="Cambria"/>
              <a:cs typeface="Cambria"/>
            </a:endParaRPr>
          </a:p>
        </p:txBody>
      </p:sp>
      <p:sp>
        <p:nvSpPr>
          <p:cNvPr id="14" name="object 14"/>
          <p:cNvSpPr txBox="1"/>
          <p:nvPr/>
        </p:nvSpPr>
        <p:spPr>
          <a:xfrm>
            <a:off x="2615653" y="2573576"/>
            <a:ext cx="1751964" cy="177800"/>
          </a:xfrm>
          <a:prstGeom prst="rect">
            <a:avLst/>
          </a:prstGeom>
        </p:spPr>
        <p:txBody>
          <a:bodyPr wrap="square" lIns="0" tIns="12065" rIns="0" bIns="0" rtlCol="0" vert="horz">
            <a:spAutoFit/>
          </a:bodyPr>
          <a:lstStyle/>
          <a:p>
            <a:pPr marL="25400">
              <a:lnSpc>
                <a:spcPct val="100000"/>
              </a:lnSpc>
              <a:spcBef>
                <a:spcPts val="95"/>
              </a:spcBef>
            </a:pPr>
            <a:r>
              <a:rPr dirty="0" sz="1000" spc="-5">
                <a:latin typeface="Arial"/>
                <a:cs typeface="Arial"/>
              </a:rPr>
              <a:t>, </a:t>
            </a:r>
            <a:r>
              <a:rPr dirty="0" sz="1000" spc="-5">
                <a:latin typeface="Cambria"/>
                <a:cs typeface="Cambria"/>
              </a:rPr>
              <a:t>𝑓 </a:t>
            </a:r>
            <a:r>
              <a:rPr dirty="0" sz="1000" spc="190">
                <a:latin typeface="Cambria"/>
                <a:cs typeface="Cambria"/>
              </a:rPr>
              <a:t>= </a:t>
            </a:r>
            <a:r>
              <a:rPr dirty="0" sz="1000" spc="-5">
                <a:latin typeface="Cambria"/>
                <a:cs typeface="Cambria"/>
              </a:rPr>
              <a:t>0.24𝜆 </a:t>
            </a:r>
            <a:r>
              <a:rPr dirty="0" sz="1000" spc="85">
                <a:latin typeface="Cambria"/>
                <a:cs typeface="Cambria"/>
              </a:rPr>
              <a:t>𝑓</a:t>
            </a:r>
            <a:r>
              <a:rPr dirty="0" baseline="27777" sz="1050" spc="127">
                <a:latin typeface="Cambria"/>
                <a:cs typeface="Cambria"/>
              </a:rPr>
              <a:t>, </a:t>
            </a:r>
            <a:r>
              <a:rPr dirty="0" sz="1000" spc="190">
                <a:latin typeface="Cambria"/>
                <a:cs typeface="Cambria"/>
              </a:rPr>
              <a:t>= </a:t>
            </a:r>
            <a:r>
              <a:rPr dirty="0" sz="1000" spc="-5">
                <a:latin typeface="Cambria"/>
                <a:cs typeface="Cambria"/>
              </a:rPr>
              <a:t>0.653 </a:t>
            </a:r>
            <a:r>
              <a:rPr dirty="0" sz="1000">
                <a:latin typeface="Cambria"/>
                <a:cs typeface="Cambria"/>
              </a:rPr>
              <a:t>𝑘𝑠𝑖</a:t>
            </a:r>
            <a:r>
              <a:rPr dirty="0" sz="1000">
                <a:latin typeface="Arial"/>
                <a:cs typeface="Arial"/>
              </a:rPr>
              <a:t>,</a:t>
            </a:r>
            <a:r>
              <a:rPr dirty="0" sz="1000" spc="-70">
                <a:latin typeface="Arial"/>
                <a:cs typeface="Arial"/>
              </a:rPr>
              <a:t> </a:t>
            </a:r>
            <a:r>
              <a:rPr dirty="0" sz="1000" spc="-5">
                <a:latin typeface="Cambria"/>
                <a:cs typeface="Cambria"/>
              </a:rPr>
              <a:t>𝑓</a:t>
            </a:r>
            <a:endParaRPr sz="1000">
              <a:latin typeface="Cambria"/>
              <a:cs typeface="Cambria"/>
            </a:endParaRPr>
          </a:p>
        </p:txBody>
      </p:sp>
      <p:sp>
        <p:nvSpPr>
          <p:cNvPr id="15" name="object 15"/>
          <p:cNvSpPr txBox="1"/>
          <p:nvPr/>
        </p:nvSpPr>
        <p:spPr>
          <a:xfrm>
            <a:off x="4631386" y="2573576"/>
            <a:ext cx="520700" cy="177800"/>
          </a:xfrm>
          <a:prstGeom prst="rect">
            <a:avLst/>
          </a:prstGeom>
        </p:spPr>
        <p:txBody>
          <a:bodyPr wrap="square" lIns="0" tIns="12065" rIns="0" bIns="0" rtlCol="0" vert="horz">
            <a:spAutoFit/>
          </a:bodyPr>
          <a:lstStyle/>
          <a:p>
            <a:pPr>
              <a:lnSpc>
                <a:spcPct val="100000"/>
              </a:lnSpc>
              <a:spcBef>
                <a:spcPts val="95"/>
              </a:spcBef>
            </a:pPr>
            <a:r>
              <a:rPr dirty="0" sz="1000" spc="190">
                <a:latin typeface="Cambria"/>
                <a:cs typeface="Cambria"/>
              </a:rPr>
              <a:t>= </a:t>
            </a:r>
            <a:r>
              <a:rPr dirty="0" sz="1000" spc="-5">
                <a:latin typeface="Cambria"/>
                <a:cs typeface="Cambria"/>
              </a:rPr>
              <a:t>𝑓</a:t>
            </a:r>
            <a:r>
              <a:rPr dirty="0" sz="1000" spc="60">
                <a:latin typeface="Cambria"/>
                <a:cs typeface="Cambria"/>
              </a:rPr>
              <a:t> </a:t>
            </a:r>
            <a:r>
              <a:rPr dirty="0" sz="1000" spc="190">
                <a:latin typeface="Cambria"/>
                <a:cs typeface="Cambria"/>
              </a:rPr>
              <a:t>+ </a:t>
            </a:r>
            <a:r>
              <a:rPr dirty="0" sz="1000" spc="-5">
                <a:latin typeface="Cambria"/>
                <a:cs typeface="Cambria"/>
              </a:rPr>
              <a:t>𝑓</a:t>
            </a:r>
            <a:endParaRPr sz="1000">
              <a:latin typeface="Cambria"/>
              <a:cs typeface="Cambria"/>
            </a:endParaRPr>
          </a:p>
        </p:txBody>
      </p:sp>
      <p:sp>
        <p:nvSpPr>
          <p:cNvPr id="16" name="object 16"/>
          <p:cNvSpPr txBox="1"/>
          <p:nvPr/>
        </p:nvSpPr>
        <p:spPr>
          <a:xfrm>
            <a:off x="4309860" y="2632988"/>
            <a:ext cx="1117600" cy="137160"/>
          </a:xfrm>
          <a:prstGeom prst="rect">
            <a:avLst/>
          </a:prstGeom>
        </p:spPr>
        <p:txBody>
          <a:bodyPr wrap="square" lIns="0" tIns="16510" rIns="0" bIns="0" rtlCol="0" vert="horz">
            <a:spAutoFit/>
          </a:bodyPr>
          <a:lstStyle/>
          <a:p>
            <a:pPr>
              <a:lnSpc>
                <a:spcPct val="100000"/>
              </a:lnSpc>
              <a:spcBef>
                <a:spcPts val="130"/>
              </a:spcBef>
              <a:tabLst>
                <a:tab pos="496570" algn="l"/>
                <a:tab pos="804545" algn="l"/>
              </a:tabLst>
            </a:pPr>
            <a:r>
              <a:rPr dirty="0" sz="700" spc="75">
                <a:latin typeface="Cambria"/>
                <a:cs typeface="Cambria"/>
              </a:rPr>
              <a:t>d</a:t>
            </a:r>
            <a:r>
              <a:rPr dirty="0" sz="700" spc="50">
                <a:latin typeface="Cambria"/>
                <a:cs typeface="Cambria"/>
              </a:rPr>
              <a:t>i</a:t>
            </a:r>
            <a:r>
              <a:rPr dirty="0" sz="700" spc="95">
                <a:latin typeface="Cambria"/>
                <a:cs typeface="Cambria"/>
              </a:rPr>
              <a:t>r</a:t>
            </a:r>
            <a:r>
              <a:rPr dirty="0" sz="700" spc="50">
                <a:latin typeface="Cambria"/>
                <a:cs typeface="Cambria"/>
              </a:rPr>
              <a:t>e</a:t>
            </a:r>
            <a:r>
              <a:rPr dirty="0" sz="700" spc="25">
                <a:latin typeface="Cambria"/>
                <a:cs typeface="Cambria"/>
              </a:rPr>
              <a:t>e</a:t>
            </a:r>
            <a:r>
              <a:rPr dirty="0" sz="700" spc="85">
                <a:latin typeface="Cambria"/>
                <a:cs typeface="Cambria"/>
              </a:rPr>
              <a:t>t</a:t>
            </a:r>
            <a:r>
              <a:rPr dirty="0" sz="700">
                <a:latin typeface="Cambria"/>
                <a:cs typeface="Cambria"/>
              </a:rPr>
              <a:t>	</a:t>
            </a:r>
            <a:r>
              <a:rPr dirty="0" sz="700" spc="60">
                <a:latin typeface="Cambria"/>
                <a:cs typeface="Cambria"/>
              </a:rPr>
              <a:t>p</a:t>
            </a:r>
            <a:r>
              <a:rPr dirty="0" sz="700" spc="50">
                <a:latin typeface="Cambria"/>
                <a:cs typeface="Cambria"/>
              </a:rPr>
              <a:t>s</a:t>
            </a:r>
            <a:r>
              <a:rPr dirty="0" sz="700">
                <a:latin typeface="Cambria"/>
                <a:cs typeface="Cambria"/>
              </a:rPr>
              <a:t>	</a:t>
            </a:r>
            <a:r>
              <a:rPr dirty="0" sz="700" spc="130">
                <a:latin typeface="Cambria"/>
                <a:cs typeface="Cambria"/>
              </a:rPr>
              <a:t>g</a:t>
            </a:r>
            <a:r>
              <a:rPr dirty="0" sz="700" spc="50">
                <a:latin typeface="Cambria"/>
                <a:cs typeface="Cambria"/>
              </a:rPr>
              <a:t>i</a:t>
            </a:r>
            <a:r>
              <a:rPr dirty="0" sz="700" spc="85">
                <a:latin typeface="Cambria"/>
                <a:cs typeface="Cambria"/>
              </a:rPr>
              <a:t>r</a:t>
            </a:r>
            <a:r>
              <a:rPr dirty="0" sz="700" spc="75">
                <a:latin typeface="Cambria"/>
                <a:cs typeface="Cambria"/>
              </a:rPr>
              <a:t>d</a:t>
            </a:r>
            <a:r>
              <a:rPr dirty="0" sz="700" spc="50">
                <a:latin typeface="Cambria"/>
                <a:cs typeface="Cambria"/>
              </a:rPr>
              <a:t>e</a:t>
            </a:r>
            <a:r>
              <a:rPr dirty="0" sz="700" spc="95">
                <a:latin typeface="Cambria"/>
                <a:cs typeface="Cambria"/>
              </a:rPr>
              <a:t>r</a:t>
            </a:r>
            <a:endParaRPr sz="700">
              <a:latin typeface="Cambria"/>
              <a:cs typeface="Cambria"/>
            </a:endParaRPr>
          </a:p>
        </p:txBody>
      </p:sp>
      <p:sp>
        <p:nvSpPr>
          <p:cNvPr id="17" name="object 17"/>
          <p:cNvSpPr txBox="1"/>
          <p:nvPr/>
        </p:nvSpPr>
        <p:spPr>
          <a:xfrm>
            <a:off x="5457391" y="2573576"/>
            <a:ext cx="713105" cy="177800"/>
          </a:xfrm>
          <a:prstGeom prst="rect">
            <a:avLst/>
          </a:prstGeom>
        </p:spPr>
        <p:txBody>
          <a:bodyPr wrap="square" lIns="0" tIns="12065" rIns="0" bIns="0" rtlCol="0" vert="horz">
            <a:spAutoFit/>
          </a:bodyPr>
          <a:lstStyle/>
          <a:p>
            <a:pPr>
              <a:lnSpc>
                <a:spcPct val="100000"/>
              </a:lnSpc>
              <a:spcBef>
                <a:spcPts val="95"/>
              </a:spcBef>
            </a:pPr>
            <a:r>
              <a:rPr dirty="0" sz="1000" spc="190">
                <a:latin typeface="Cambria"/>
                <a:cs typeface="Cambria"/>
              </a:rPr>
              <a:t>=</a:t>
            </a:r>
            <a:r>
              <a:rPr dirty="0" sz="1000" spc="10">
                <a:latin typeface="Cambria"/>
                <a:cs typeface="Cambria"/>
              </a:rPr>
              <a:t> </a:t>
            </a:r>
            <a:r>
              <a:rPr dirty="0" sz="1000" spc="15">
                <a:latin typeface="Cambria"/>
                <a:cs typeface="Cambria"/>
              </a:rPr>
              <a:t>−0.184𝑘𝑠𝑖</a:t>
            </a:r>
            <a:endParaRPr sz="1000">
              <a:latin typeface="Cambria"/>
              <a:cs typeface="Cambria"/>
            </a:endParaRPr>
          </a:p>
        </p:txBody>
      </p:sp>
      <p:sp>
        <p:nvSpPr>
          <p:cNvPr id="18" name="object 18"/>
          <p:cNvSpPr txBox="1"/>
          <p:nvPr/>
        </p:nvSpPr>
        <p:spPr>
          <a:xfrm>
            <a:off x="1342607" y="2890568"/>
            <a:ext cx="325120" cy="177800"/>
          </a:xfrm>
          <a:prstGeom prst="rect">
            <a:avLst/>
          </a:prstGeom>
        </p:spPr>
        <p:txBody>
          <a:bodyPr wrap="square" lIns="0" tIns="12065" rIns="0" bIns="0" rtlCol="0" vert="horz">
            <a:spAutoFit/>
          </a:bodyPr>
          <a:lstStyle/>
          <a:p>
            <a:pPr>
              <a:lnSpc>
                <a:spcPct val="100000"/>
              </a:lnSpc>
              <a:spcBef>
                <a:spcPts val="95"/>
              </a:spcBef>
              <a:tabLst>
                <a:tab pos="203835" algn="l"/>
              </a:tabLst>
            </a:pPr>
            <a:r>
              <a:rPr dirty="0" sz="1000" spc="-5">
                <a:latin typeface="Arial"/>
                <a:cs typeface="Arial"/>
              </a:rPr>
              <a:t>–</a:t>
            </a:r>
            <a:r>
              <a:rPr dirty="0" sz="1000" spc="-5">
                <a:latin typeface="Arial"/>
                <a:cs typeface="Arial"/>
              </a:rPr>
              <a:t>	</a:t>
            </a:r>
            <a:r>
              <a:rPr dirty="0" sz="1000" spc="-5">
                <a:latin typeface="Cambria"/>
                <a:cs typeface="Cambria"/>
              </a:rPr>
              <a:t>𝑀</a:t>
            </a:r>
            <a:endParaRPr sz="1000">
              <a:latin typeface="Cambria"/>
              <a:cs typeface="Cambria"/>
            </a:endParaRPr>
          </a:p>
        </p:txBody>
      </p:sp>
      <p:sp>
        <p:nvSpPr>
          <p:cNvPr id="19" name="object 19"/>
          <p:cNvSpPr txBox="1"/>
          <p:nvPr/>
        </p:nvSpPr>
        <p:spPr>
          <a:xfrm>
            <a:off x="1647424" y="2949979"/>
            <a:ext cx="109855" cy="137160"/>
          </a:xfrm>
          <a:prstGeom prst="rect">
            <a:avLst/>
          </a:prstGeom>
        </p:spPr>
        <p:txBody>
          <a:bodyPr wrap="square" lIns="0" tIns="16510" rIns="0" bIns="0" rtlCol="0" vert="horz">
            <a:spAutoFit/>
          </a:bodyPr>
          <a:lstStyle/>
          <a:p>
            <a:pPr>
              <a:lnSpc>
                <a:spcPct val="100000"/>
              </a:lnSpc>
              <a:spcBef>
                <a:spcPts val="130"/>
              </a:spcBef>
            </a:pPr>
            <a:r>
              <a:rPr dirty="0" sz="700" spc="25">
                <a:latin typeface="Cambria"/>
                <a:cs typeface="Cambria"/>
              </a:rPr>
              <a:t>e</a:t>
            </a:r>
            <a:r>
              <a:rPr dirty="0" sz="700" spc="95">
                <a:latin typeface="Cambria"/>
                <a:cs typeface="Cambria"/>
              </a:rPr>
              <a:t>r</a:t>
            </a:r>
            <a:endParaRPr sz="700">
              <a:latin typeface="Cambria"/>
              <a:cs typeface="Cambria"/>
            </a:endParaRPr>
          </a:p>
        </p:txBody>
      </p:sp>
      <p:sp>
        <p:nvSpPr>
          <p:cNvPr id="20" name="object 20"/>
          <p:cNvSpPr/>
          <p:nvPr/>
        </p:nvSpPr>
        <p:spPr>
          <a:xfrm>
            <a:off x="2397251" y="2886456"/>
            <a:ext cx="497205" cy="85725"/>
          </a:xfrm>
          <a:custGeom>
            <a:avLst/>
            <a:gdLst/>
            <a:ahLst/>
            <a:cxnLst/>
            <a:rect l="l" t="t" r="r" b="b"/>
            <a:pathLst>
              <a:path w="497205" h="85725">
                <a:moveTo>
                  <a:pt x="469392" y="85344"/>
                </a:moveTo>
                <a:lnTo>
                  <a:pt x="469392" y="82296"/>
                </a:lnTo>
                <a:lnTo>
                  <a:pt x="475488" y="80772"/>
                </a:lnTo>
                <a:lnTo>
                  <a:pt x="481584" y="76200"/>
                </a:lnTo>
                <a:lnTo>
                  <a:pt x="489204" y="42672"/>
                </a:lnTo>
                <a:lnTo>
                  <a:pt x="488918" y="35194"/>
                </a:lnTo>
                <a:lnTo>
                  <a:pt x="467868" y="3048"/>
                </a:lnTo>
                <a:lnTo>
                  <a:pt x="469392" y="0"/>
                </a:lnTo>
                <a:lnTo>
                  <a:pt x="495490" y="27813"/>
                </a:lnTo>
                <a:lnTo>
                  <a:pt x="496824" y="42672"/>
                </a:lnTo>
                <a:lnTo>
                  <a:pt x="496514" y="50387"/>
                </a:lnTo>
                <a:lnTo>
                  <a:pt x="475940" y="83605"/>
                </a:lnTo>
                <a:lnTo>
                  <a:pt x="469392" y="85344"/>
                </a:lnTo>
                <a:close/>
              </a:path>
              <a:path w="497205" h="85725">
                <a:moveTo>
                  <a:pt x="27431" y="85344"/>
                </a:moveTo>
                <a:lnTo>
                  <a:pt x="1333" y="57531"/>
                </a:lnTo>
                <a:lnTo>
                  <a:pt x="0" y="42672"/>
                </a:lnTo>
                <a:lnTo>
                  <a:pt x="309" y="34956"/>
                </a:lnTo>
                <a:lnTo>
                  <a:pt x="20883" y="1952"/>
                </a:lnTo>
                <a:lnTo>
                  <a:pt x="27431" y="0"/>
                </a:lnTo>
                <a:lnTo>
                  <a:pt x="28955" y="3048"/>
                </a:lnTo>
                <a:lnTo>
                  <a:pt x="21335" y="6096"/>
                </a:lnTo>
                <a:lnTo>
                  <a:pt x="15239" y="10668"/>
                </a:lnTo>
                <a:lnTo>
                  <a:pt x="7619" y="42672"/>
                </a:lnTo>
                <a:lnTo>
                  <a:pt x="7905" y="50149"/>
                </a:lnTo>
                <a:lnTo>
                  <a:pt x="27431" y="82296"/>
                </a:lnTo>
                <a:lnTo>
                  <a:pt x="27431" y="85344"/>
                </a:lnTo>
                <a:close/>
              </a:path>
            </a:pathLst>
          </a:custGeom>
          <a:solidFill>
            <a:srgbClr val="000000"/>
          </a:solidFill>
        </p:spPr>
        <p:txBody>
          <a:bodyPr wrap="square" lIns="0" tIns="0" rIns="0" bIns="0" rtlCol="0"/>
          <a:lstStyle/>
          <a:p/>
        </p:txBody>
      </p:sp>
      <p:sp>
        <p:nvSpPr>
          <p:cNvPr id="21" name="object 21"/>
          <p:cNvSpPr txBox="1"/>
          <p:nvPr/>
        </p:nvSpPr>
        <p:spPr>
          <a:xfrm>
            <a:off x="1759184" y="2815869"/>
            <a:ext cx="1760220" cy="177800"/>
          </a:xfrm>
          <a:prstGeom prst="rect">
            <a:avLst/>
          </a:prstGeom>
        </p:spPr>
        <p:txBody>
          <a:bodyPr wrap="square" lIns="0" tIns="12065" rIns="0" bIns="0" rtlCol="0" vert="horz">
            <a:spAutoFit/>
          </a:bodyPr>
          <a:lstStyle/>
          <a:p>
            <a:pPr marL="25400">
              <a:lnSpc>
                <a:spcPct val="100000"/>
              </a:lnSpc>
              <a:spcBef>
                <a:spcPts val="95"/>
              </a:spcBef>
            </a:pPr>
            <a:r>
              <a:rPr dirty="0" baseline="-33333" sz="1500" spc="284">
                <a:latin typeface="Cambria"/>
                <a:cs typeface="Cambria"/>
              </a:rPr>
              <a:t>= </a:t>
            </a:r>
            <a:r>
              <a:rPr dirty="0" sz="700" spc="65">
                <a:latin typeface="Cambria"/>
                <a:cs typeface="Cambria"/>
              </a:rPr>
              <a:t>(o.653ksi- -o.184ksi</a:t>
            </a:r>
            <a:r>
              <a:rPr dirty="0" sz="700" spc="110">
                <a:latin typeface="Cambria"/>
                <a:cs typeface="Cambria"/>
              </a:rPr>
              <a:t> </a:t>
            </a:r>
            <a:r>
              <a:rPr dirty="0" sz="700" spc="30">
                <a:latin typeface="Cambria"/>
                <a:cs typeface="Cambria"/>
              </a:rPr>
              <a:t>)(2)(72o18.4i</a:t>
            </a:r>
            <a:endParaRPr sz="700">
              <a:latin typeface="Cambria"/>
              <a:cs typeface="Cambria"/>
            </a:endParaRPr>
          </a:p>
        </p:txBody>
      </p:sp>
      <p:sp>
        <p:nvSpPr>
          <p:cNvPr id="22" name="object 22"/>
          <p:cNvSpPr txBox="1"/>
          <p:nvPr/>
        </p:nvSpPr>
        <p:spPr>
          <a:xfrm>
            <a:off x="3546332" y="2832566"/>
            <a:ext cx="58419" cy="116839"/>
          </a:xfrm>
          <a:prstGeom prst="rect">
            <a:avLst/>
          </a:prstGeom>
        </p:spPr>
        <p:txBody>
          <a:bodyPr wrap="square" lIns="0" tIns="12700" rIns="0" bIns="0" rtlCol="0" vert="horz">
            <a:spAutoFit/>
          </a:bodyPr>
          <a:lstStyle/>
          <a:p>
            <a:pPr>
              <a:lnSpc>
                <a:spcPct val="100000"/>
              </a:lnSpc>
              <a:spcBef>
                <a:spcPts val="100"/>
              </a:spcBef>
            </a:pPr>
            <a:r>
              <a:rPr dirty="0" sz="600" spc="20">
                <a:latin typeface="Cambria"/>
                <a:cs typeface="Cambria"/>
              </a:rPr>
              <a:t>4</a:t>
            </a:r>
            <a:endParaRPr sz="600">
              <a:latin typeface="Cambria"/>
              <a:cs typeface="Cambria"/>
            </a:endParaRPr>
          </a:p>
        </p:txBody>
      </p:sp>
      <p:sp>
        <p:nvSpPr>
          <p:cNvPr id="23" name="object 23"/>
          <p:cNvSpPr txBox="1"/>
          <p:nvPr/>
        </p:nvSpPr>
        <p:spPr>
          <a:xfrm>
            <a:off x="2674607" y="2988082"/>
            <a:ext cx="210820" cy="137160"/>
          </a:xfrm>
          <a:prstGeom prst="rect">
            <a:avLst/>
          </a:prstGeom>
        </p:spPr>
        <p:txBody>
          <a:bodyPr wrap="square" lIns="0" tIns="16510" rIns="0" bIns="0" rtlCol="0" vert="horz">
            <a:spAutoFit/>
          </a:bodyPr>
          <a:lstStyle/>
          <a:p>
            <a:pPr>
              <a:lnSpc>
                <a:spcPct val="100000"/>
              </a:lnSpc>
              <a:spcBef>
                <a:spcPts val="130"/>
              </a:spcBef>
            </a:pPr>
            <a:r>
              <a:rPr dirty="0" sz="700" spc="25">
                <a:latin typeface="Cambria"/>
                <a:cs typeface="Cambria"/>
              </a:rPr>
              <a:t>4</a:t>
            </a:r>
            <a:r>
              <a:rPr dirty="0" sz="700" spc="20">
                <a:latin typeface="Cambria"/>
                <a:cs typeface="Cambria"/>
              </a:rPr>
              <a:t>9</a:t>
            </a:r>
            <a:r>
              <a:rPr dirty="0" sz="700" spc="55">
                <a:latin typeface="Cambria"/>
                <a:cs typeface="Cambria"/>
              </a:rPr>
              <a:t>i</a:t>
            </a:r>
            <a:r>
              <a:rPr dirty="0" sz="700" spc="80">
                <a:latin typeface="Cambria"/>
                <a:cs typeface="Cambria"/>
              </a:rPr>
              <a:t>n</a:t>
            </a:r>
            <a:endParaRPr sz="700">
              <a:latin typeface="Cambria"/>
              <a:cs typeface="Cambria"/>
            </a:endParaRPr>
          </a:p>
        </p:txBody>
      </p:sp>
      <p:sp>
        <p:nvSpPr>
          <p:cNvPr id="24" name="object 24"/>
          <p:cNvSpPr/>
          <p:nvPr/>
        </p:nvSpPr>
        <p:spPr>
          <a:xfrm>
            <a:off x="1914144" y="2993898"/>
            <a:ext cx="1717675" cy="0"/>
          </a:xfrm>
          <a:custGeom>
            <a:avLst/>
            <a:gdLst/>
            <a:ahLst/>
            <a:cxnLst/>
            <a:rect l="l" t="t" r="r" b="b"/>
            <a:pathLst>
              <a:path w="1717675" h="0">
                <a:moveTo>
                  <a:pt x="0" y="0"/>
                </a:moveTo>
                <a:lnTo>
                  <a:pt x="1717547" y="0"/>
                </a:lnTo>
              </a:path>
            </a:pathLst>
          </a:custGeom>
          <a:ln w="7619">
            <a:solidFill>
              <a:srgbClr val="000000"/>
            </a:solidFill>
          </a:ln>
        </p:spPr>
        <p:txBody>
          <a:bodyPr wrap="square" lIns="0" tIns="0" rIns="0" bIns="0" rtlCol="0"/>
          <a:lstStyle/>
          <a:p/>
        </p:txBody>
      </p:sp>
      <p:sp>
        <p:nvSpPr>
          <p:cNvPr id="25" name="object 25"/>
          <p:cNvSpPr txBox="1"/>
          <p:nvPr/>
        </p:nvSpPr>
        <p:spPr>
          <a:xfrm>
            <a:off x="3654537" y="2988082"/>
            <a:ext cx="212090" cy="137160"/>
          </a:xfrm>
          <a:prstGeom prst="rect">
            <a:avLst/>
          </a:prstGeom>
        </p:spPr>
        <p:txBody>
          <a:bodyPr wrap="square" lIns="0" tIns="16510" rIns="0" bIns="0" rtlCol="0" vert="horz">
            <a:spAutoFit/>
          </a:bodyPr>
          <a:lstStyle/>
          <a:p>
            <a:pPr>
              <a:lnSpc>
                <a:spcPct val="100000"/>
              </a:lnSpc>
              <a:spcBef>
                <a:spcPts val="130"/>
              </a:spcBef>
            </a:pPr>
            <a:r>
              <a:rPr dirty="0" sz="700" spc="25">
                <a:latin typeface="Cambria"/>
                <a:cs typeface="Cambria"/>
              </a:rPr>
              <a:t>1</a:t>
            </a:r>
            <a:r>
              <a:rPr dirty="0" sz="700" spc="35">
                <a:latin typeface="Cambria"/>
                <a:cs typeface="Cambria"/>
              </a:rPr>
              <a:t>2</a:t>
            </a:r>
            <a:r>
              <a:rPr dirty="0" sz="700" spc="50">
                <a:latin typeface="Cambria"/>
                <a:cs typeface="Cambria"/>
              </a:rPr>
              <a:t>i</a:t>
            </a:r>
            <a:r>
              <a:rPr dirty="0" sz="700" spc="80">
                <a:latin typeface="Cambria"/>
                <a:cs typeface="Cambria"/>
              </a:rPr>
              <a:t>n</a:t>
            </a:r>
            <a:endParaRPr sz="700">
              <a:latin typeface="Cambria"/>
              <a:cs typeface="Cambria"/>
            </a:endParaRPr>
          </a:p>
        </p:txBody>
      </p:sp>
      <p:sp>
        <p:nvSpPr>
          <p:cNvPr id="26" name="object 26"/>
          <p:cNvSpPr/>
          <p:nvPr/>
        </p:nvSpPr>
        <p:spPr>
          <a:xfrm>
            <a:off x="3653028" y="2993898"/>
            <a:ext cx="201295" cy="0"/>
          </a:xfrm>
          <a:custGeom>
            <a:avLst/>
            <a:gdLst/>
            <a:ahLst/>
            <a:cxnLst/>
            <a:rect l="l" t="t" r="r" b="b"/>
            <a:pathLst>
              <a:path w="201295" h="0">
                <a:moveTo>
                  <a:pt x="0" y="0"/>
                </a:moveTo>
                <a:lnTo>
                  <a:pt x="201168" y="0"/>
                </a:lnTo>
              </a:path>
            </a:pathLst>
          </a:custGeom>
          <a:ln w="7619">
            <a:solidFill>
              <a:srgbClr val="000000"/>
            </a:solidFill>
          </a:ln>
        </p:spPr>
        <p:txBody>
          <a:bodyPr wrap="square" lIns="0" tIns="0" rIns="0" bIns="0" rtlCol="0"/>
          <a:lstStyle/>
          <a:p/>
        </p:txBody>
      </p:sp>
      <p:sp>
        <p:nvSpPr>
          <p:cNvPr id="27" name="object 27"/>
          <p:cNvSpPr txBox="1"/>
          <p:nvPr/>
        </p:nvSpPr>
        <p:spPr>
          <a:xfrm>
            <a:off x="3571205" y="2890568"/>
            <a:ext cx="1179830" cy="177800"/>
          </a:xfrm>
          <a:prstGeom prst="rect">
            <a:avLst/>
          </a:prstGeom>
        </p:spPr>
        <p:txBody>
          <a:bodyPr wrap="square" lIns="0" tIns="12065" rIns="0" bIns="0" rtlCol="0" vert="horz">
            <a:spAutoFit/>
          </a:bodyPr>
          <a:lstStyle/>
          <a:p>
            <a:pPr marL="25400">
              <a:lnSpc>
                <a:spcPct val="100000"/>
              </a:lnSpc>
              <a:spcBef>
                <a:spcPts val="95"/>
              </a:spcBef>
            </a:pPr>
            <a:r>
              <a:rPr dirty="0" baseline="47619" sz="1050" spc="52">
                <a:latin typeface="Cambria"/>
                <a:cs typeface="Cambria"/>
              </a:rPr>
              <a:t>) </a:t>
            </a:r>
            <a:r>
              <a:rPr dirty="0" baseline="47619" sz="1050" spc="165">
                <a:latin typeface="Cambria"/>
                <a:cs typeface="Cambria"/>
              </a:rPr>
              <a:t>1ft </a:t>
            </a:r>
            <a:r>
              <a:rPr dirty="0" sz="1000" spc="190">
                <a:latin typeface="Cambria"/>
                <a:cs typeface="Cambria"/>
              </a:rPr>
              <a:t>= </a:t>
            </a:r>
            <a:r>
              <a:rPr dirty="0" sz="1000" spc="-5">
                <a:latin typeface="Cambria"/>
                <a:cs typeface="Cambria"/>
              </a:rPr>
              <a:t>205.19 𝑘 ·</a:t>
            </a:r>
            <a:r>
              <a:rPr dirty="0" sz="1000" spc="20">
                <a:latin typeface="Cambria"/>
                <a:cs typeface="Cambria"/>
              </a:rPr>
              <a:t> </a:t>
            </a:r>
            <a:r>
              <a:rPr dirty="0" sz="1000" spc="-5">
                <a:latin typeface="Cambria"/>
                <a:cs typeface="Cambria"/>
              </a:rPr>
              <a:t>𝑓𝑡</a:t>
            </a:r>
            <a:endParaRPr sz="1000">
              <a:latin typeface="Cambria"/>
              <a:cs typeface="Cambria"/>
            </a:endParaRPr>
          </a:p>
        </p:txBody>
      </p:sp>
      <p:sp>
        <p:nvSpPr>
          <p:cNvPr id="28" name="object 28"/>
          <p:cNvSpPr txBox="1"/>
          <p:nvPr/>
        </p:nvSpPr>
        <p:spPr>
          <a:xfrm>
            <a:off x="991097" y="3110028"/>
            <a:ext cx="2326005" cy="177800"/>
          </a:xfrm>
          <a:prstGeom prst="rect">
            <a:avLst/>
          </a:prstGeom>
        </p:spPr>
        <p:txBody>
          <a:bodyPr wrap="square" lIns="0" tIns="12065" rIns="0" bIns="0" rtlCol="0" vert="horz">
            <a:spAutoFit/>
          </a:bodyPr>
          <a:lstStyle/>
          <a:p>
            <a:pPr marL="270510" indent="-245745">
              <a:lnSpc>
                <a:spcPct val="100000"/>
              </a:lnSpc>
              <a:spcBef>
                <a:spcPts val="95"/>
              </a:spcBef>
              <a:buChar char="•"/>
              <a:tabLst>
                <a:tab pos="270510" algn="l"/>
                <a:tab pos="271145" algn="l"/>
              </a:tabLst>
            </a:pPr>
            <a:r>
              <a:rPr dirty="0" sz="1000" spc="-10">
                <a:latin typeface="Arial"/>
                <a:cs typeface="Arial"/>
              </a:rPr>
              <a:t>Calculate rotation </a:t>
            </a:r>
            <a:r>
              <a:rPr dirty="0" sz="1000" spc="-5">
                <a:latin typeface="Arial"/>
                <a:cs typeface="Arial"/>
              </a:rPr>
              <a:t>that </a:t>
            </a:r>
            <a:r>
              <a:rPr dirty="0" sz="1000" spc="-10">
                <a:latin typeface="Arial"/>
                <a:cs typeface="Arial"/>
              </a:rPr>
              <a:t>produces</a:t>
            </a:r>
            <a:r>
              <a:rPr dirty="0" sz="1000" spc="30">
                <a:latin typeface="Arial"/>
                <a:cs typeface="Arial"/>
              </a:rPr>
              <a:t> </a:t>
            </a:r>
            <a:r>
              <a:rPr dirty="0" sz="1000" spc="20">
                <a:latin typeface="Cambria"/>
                <a:cs typeface="Cambria"/>
              </a:rPr>
              <a:t>𝑀</a:t>
            </a:r>
            <a:r>
              <a:rPr dirty="0" baseline="-15873" sz="1050" spc="30">
                <a:latin typeface="Cambria"/>
                <a:cs typeface="Cambria"/>
              </a:rPr>
              <a:t>er</a:t>
            </a:r>
            <a:endParaRPr baseline="-15873" sz="1050">
              <a:latin typeface="Cambria"/>
              <a:cs typeface="Cambria"/>
            </a:endParaRPr>
          </a:p>
        </p:txBody>
      </p:sp>
      <p:sp>
        <p:nvSpPr>
          <p:cNvPr id="29" name="object 29"/>
          <p:cNvSpPr txBox="1"/>
          <p:nvPr/>
        </p:nvSpPr>
        <p:spPr>
          <a:xfrm>
            <a:off x="1610837" y="3402627"/>
            <a:ext cx="109855" cy="137160"/>
          </a:xfrm>
          <a:prstGeom prst="rect">
            <a:avLst/>
          </a:prstGeom>
        </p:spPr>
        <p:txBody>
          <a:bodyPr wrap="square" lIns="0" tIns="16510" rIns="0" bIns="0" rtlCol="0" vert="horz">
            <a:spAutoFit/>
          </a:bodyPr>
          <a:lstStyle/>
          <a:p>
            <a:pPr>
              <a:lnSpc>
                <a:spcPct val="100000"/>
              </a:lnSpc>
              <a:spcBef>
                <a:spcPts val="130"/>
              </a:spcBef>
            </a:pPr>
            <a:r>
              <a:rPr dirty="0" sz="700" spc="25">
                <a:latin typeface="Cambria"/>
                <a:cs typeface="Cambria"/>
              </a:rPr>
              <a:t>e</a:t>
            </a:r>
            <a:r>
              <a:rPr dirty="0" sz="700" spc="95">
                <a:latin typeface="Cambria"/>
                <a:cs typeface="Cambria"/>
              </a:rPr>
              <a:t>r</a:t>
            </a:r>
            <a:endParaRPr sz="700">
              <a:latin typeface="Cambria"/>
              <a:cs typeface="Cambria"/>
            </a:endParaRPr>
          </a:p>
        </p:txBody>
      </p:sp>
      <p:sp>
        <p:nvSpPr>
          <p:cNvPr id="30" name="object 30"/>
          <p:cNvSpPr txBox="1"/>
          <p:nvPr/>
        </p:nvSpPr>
        <p:spPr>
          <a:xfrm>
            <a:off x="1857756" y="3440702"/>
            <a:ext cx="1244600" cy="137160"/>
          </a:xfrm>
          <a:prstGeom prst="rect">
            <a:avLst/>
          </a:prstGeom>
        </p:spPr>
        <p:txBody>
          <a:bodyPr wrap="square" lIns="0" tIns="16510" rIns="0" bIns="0" rtlCol="0" vert="horz">
            <a:spAutoFit/>
          </a:bodyPr>
          <a:lstStyle/>
          <a:p>
            <a:pPr marL="38100">
              <a:lnSpc>
                <a:spcPct val="100000"/>
              </a:lnSpc>
              <a:spcBef>
                <a:spcPts val="130"/>
              </a:spcBef>
              <a:tabLst>
                <a:tab pos="918844" algn="l"/>
              </a:tabLst>
            </a:pPr>
            <a:r>
              <a:rPr dirty="0" sz="700" spc="75">
                <a:latin typeface="Cambria"/>
                <a:cs typeface="Cambria"/>
              </a:rPr>
              <a:t>M</a:t>
            </a:r>
            <a:r>
              <a:rPr dirty="0" baseline="-13888" sz="900" spc="112">
                <a:latin typeface="Cambria"/>
                <a:cs typeface="Cambria"/>
              </a:rPr>
              <a:t>g	</a:t>
            </a:r>
            <a:r>
              <a:rPr dirty="0" sz="700" spc="30">
                <a:latin typeface="Cambria"/>
                <a:cs typeface="Cambria"/>
              </a:rPr>
              <a:t>2425.o</a:t>
            </a:r>
            <a:endParaRPr sz="700">
              <a:latin typeface="Cambria"/>
              <a:cs typeface="Cambria"/>
            </a:endParaRPr>
          </a:p>
        </p:txBody>
      </p:sp>
      <p:sp>
        <p:nvSpPr>
          <p:cNvPr id="31" name="object 31"/>
          <p:cNvSpPr/>
          <p:nvPr/>
        </p:nvSpPr>
        <p:spPr>
          <a:xfrm>
            <a:off x="2775203" y="3446526"/>
            <a:ext cx="285115" cy="0"/>
          </a:xfrm>
          <a:custGeom>
            <a:avLst/>
            <a:gdLst/>
            <a:ahLst/>
            <a:cxnLst/>
            <a:rect l="l" t="t" r="r" b="b"/>
            <a:pathLst>
              <a:path w="285114" h="0">
                <a:moveTo>
                  <a:pt x="0" y="0"/>
                </a:moveTo>
                <a:lnTo>
                  <a:pt x="284988" y="0"/>
                </a:lnTo>
              </a:path>
            </a:pathLst>
          </a:custGeom>
          <a:ln w="7619">
            <a:solidFill>
              <a:srgbClr val="000000"/>
            </a:solidFill>
          </a:ln>
        </p:spPr>
        <p:txBody>
          <a:bodyPr wrap="square" lIns="0" tIns="0" rIns="0" bIns="0" rtlCol="0"/>
          <a:lstStyle/>
          <a:p/>
        </p:txBody>
      </p:sp>
      <p:sp>
        <p:nvSpPr>
          <p:cNvPr id="32" name="object 32"/>
          <p:cNvSpPr txBox="1"/>
          <p:nvPr/>
        </p:nvSpPr>
        <p:spPr>
          <a:xfrm>
            <a:off x="1317207" y="3343201"/>
            <a:ext cx="3013075" cy="177800"/>
          </a:xfrm>
          <a:prstGeom prst="rect">
            <a:avLst/>
          </a:prstGeom>
        </p:spPr>
        <p:txBody>
          <a:bodyPr wrap="square" lIns="0" tIns="12065" rIns="0" bIns="0" rtlCol="0" vert="horz">
            <a:spAutoFit/>
          </a:bodyPr>
          <a:lstStyle/>
          <a:p>
            <a:pPr marL="25400">
              <a:lnSpc>
                <a:spcPct val="100000"/>
              </a:lnSpc>
              <a:spcBef>
                <a:spcPts val="95"/>
              </a:spcBef>
              <a:tabLst>
                <a:tab pos="229235" algn="l"/>
                <a:tab pos="431800" algn="l"/>
              </a:tabLst>
            </a:pPr>
            <a:r>
              <a:rPr dirty="0" sz="1000" spc="-5">
                <a:latin typeface="Arial"/>
                <a:cs typeface="Arial"/>
              </a:rPr>
              <a:t>–	</a:t>
            </a:r>
            <a:r>
              <a:rPr dirty="0" sz="1000" spc="-5">
                <a:latin typeface="Cambria"/>
                <a:cs typeface="Cambria"/>
              </a:rPr>
              <a:t>𝜃	</a:t>
            </a:r>
            <a:r>
              <a:rPr dirty="0" sz="1000" spc="190">
                <a:latin typeface="Cambria"/>
                <a:cs typeface="Cambria"/>
              </a:rPr>
              <a:t>=</a:t>
            </a:r>
            <a:r>
              <a:rPr dirty="0" u="sng" baseline="33333" sz="1500" spc="284">
                <a:uFill>
                  <a:solidFill>
                    <a:srgbClr val="000000"/>
                  </a:solidFill>
                </a:uFill>
                <a:latin typeface="Cambria"/>
                <a:cs typeface="Cambria"/>
              </a:rPr>
              <a:t> </a:t>
            </a:r>
            <a:r>
              <a:rPr dirty="0" u="sng" baseline="47619" sz="1050" spc="89">
                <a:uFill>
                  <a:solidFill>
                    <a:srgbClr val="000000"/>
                  </a:solidFill>
                </a:uFill>
                <a:latin typeface="Cambria"/>
                <a:cs typeface="Cambria"/>
              </a:rPr>
              <a:t>M</a:t>
            </a:r>
            <a:r>
              <a:rPr dirty="0" u="sng" baseline="41666" sz="900" spc="89">
                <a:uFill>
                  <a:solidFill>
                    <a:srgbClr val="000000"/>
                  </a:solidFill>
                </a:uFill>
                <a:latin typeface="Cambria"/>
                <a:cs typeface="Cambria"/>
              </a:rPr>
              <a:t>cr</a:t>
            </a:r>
            <a:r>
              <a:rPr dirty="0" baseline="41666" sz="900" spc="89">
                <a:latin typeface="Cambria"/>
                <a:cs typeface="Cambria"/>
              </a:rPr>
              <a:t> </a:t>
            </a:r>
            <a:r>
              <a:rPr dirty="0" sz="1000" spc="190">
                <a:latin typeface="Cambria"/>
                <a:cs typeface="Cambria"/>
              </a:rPr>
              <a:t>≤ </a:t>
            </a:r>
            <a:r>
              <a:rPr dirty="0" sz="1000" spc="-5">
                <a:latin typeface="Cambria"/>
                <a:cs typeface="Cambria"/>
              </a:rPr>
              <a:t>0.4 </a:t>
            </a:r>
            <a:r>
              <a:rPr dirty="0" sz="1000" spc="-10">
                <a:latin typeface="Cambria"/>
                <a:cs typeface="Cambria"/>
              </a:rPr>
              <a:t>𝑟𝑎𝑑 </a:t>
            </a:r>
            <a:r>
              <a:rPr dirty="0" sz="1000" spc="190">
                <a:latin typeface="Cambria"/>
                <a:cs typeface="Cambria"/>
              </a:rPr>
              <a:t>= </a:t>
            </a:r>
            <a:r>
              <a:rPr dirty="0" baseline="47619" sz="1050" spc="44">
                <a:latin typeface="Cambria"/>
                <a:cs typeface="Cambria"/>
              </a:rPr>
              <a:t>2o5.91 </a:t>
            </a:r>
            <a:r>
              <a:rPr dirty="0" sz="1000" spc="190">
                <a:latin typeface="Cambria"/>
                <a:cs typeface="Cambria"/>
              </a:rPr>
              <a:t>= </a:t>
            </a:r>
            <a:r>
              <a:rPr dirty="0" sz="1000" spc="-5">
                <a:latin typeface="Cambria"/>
                <a:cs typeface="Cambria"/>
              </a:rPr>
              <a:t>0.08461 </a:t>
            </a:r>
            <a:r>
              <a:rPr dirty="0" sz="1000" spc="-10">
                <a:latin typeface="Cambria"/>
                <a:cs typeface="Cambria"/>
              </a:rPr>
              <a:t>𝑟𝑎𝑑 </a:t>
            </a:r>
            <a:r>
              <a:rPr dirty="0" sz="1000" spc="190">
                <a:latin typeface="Cambria"/>
                <a:cs typeface="Cambria"/>
              </a:rPr>
              <a:t>=</a:t>
            </a:r>
            <a:r>
              <a:rPr dirty="0" sz="1000" spc="-135">
                <a:latin typeface="Cambria"/>
                <a:cs typeface="Cambria"/>
              </a:rPr>
              <a:t> </a:t>
            </a:r>
            <a:r>
              <a:rPr dirty="0" sz="1000">
                <a:latin typeface="Cambria"/>
                <a:cs typeface="Cambria"/>
              </a:rPr>
              <a:t>4.8°</a:t>
            </a:r>
            <a:endParaRPr sz="1000">
              <a:latin typeface="Cambria"/>
              <a:cs typeface="Cambria"/>
            </a:endParaRPr>
          </a:p>
        </p:txBody>
      </p:sp>
      <p:sp>
        <p:nvSpPr>
          <p:cNvPr id="33" name="object 33"/>
          <p:cNvSpPr txBox="1"/>
          <p:nvPr/>
        </p:nvSpPr>
        <p:spPr>
          <a:xfrm>
            <a:off x="1016497" y="3596140"/>
            <a:ext cx="1652270" cy="177800"/>
          </a:xfrm>
          <a:prstGeom prst="rect">
            <a:avLst/>
          </a:prstGeom>
        </p:spPr>
        <p:txBody>
          <a:bodyPr wrap="square" lIns="0" tIns="12065" rIns="0" bIns="0" rtlCol="0" vert="horz">
            <a:spAutoFit/>
          </a:bodyPr>
          <a:lstStyle/>
          <a:p>
            <a:pPr marL="245110" indent="-245745">
              <a:lnSpc>
                <a:spcPct val="100000"/>
              </a:lnSpc>
              <a:spcBef>
                <a:spcPts val="95"/>
              </a:spcBef>
              <a:buChar char="•"/>
              <a:tabLst>
                <a:tab pos="245110" algn="l"/>
                <a:tab pos="245745" algn="l"/>
              </a:tabLst>
            </a:pPr>
            <a:r>
              <a:rPr dirty="0" sz="1000" spc="-10">
                <a:latin typeface="Arial"/>
                <a:cs typeface="Arial"/>
              </a:rPr>
              <a:t>Calculate </a:t>
            </a:r>
            <a:r>
              <a:rPr dirty="0" sz="1000" spc="-5">
                <a:latin typeface="Arial"/>
                <a:cs typeface="Arial"/>
              </a:rPr>
              <a:t>factor </a:t>
            </a:r>
            <a:r>
              <a:rPr dirty="0" sz="1000" spc="-10">
                <a:latin typeface="Arial"/>
                <a:cs typeface="Arial"/>
              </a:rPr>
              <a:t>of</a:t>
            </a:r>
            <a:r>
              <a:rPr dirty="0" sz="1000" spc="-5">
                <a:latin typeface="Arial"/>
                <a:cs typeface="Arial"/>
              </a:rPr>
              <a:t> safety</a:t>
            </a:r>
            <a:endParaRPr sz="1000">
              <a:latin typeface="Arial"/>
              <a:cs typeface="Arial"/>
            </a:endParaRPr>
          </a:p>
        </p:txBody>
      </p:sp>
      <p:sp>
        <p:nvSpPr>
          <p:cNvPr id="34" name="object 34"/>
          <p:cNvSpPr txBox="1"/>
          <p:nvPr/>
        </p:nvSpPr>
        <p:spPr>
          <a:xfrm>
            <a:off x="1342607" y="3838447"/>
            <a:ext cx="366395" cy="177800"/>
          </a:xfrm>
          <a:prstGeom prst="rect">
            <a:avLst/>
          </a:prstGeom>
        </p:spPr>
        <p:txBody>
          <a:bodyPr wrap="square" lIns="0" tIns="12065" rIns="0" bIns="0" rtlCol="0" vert="horz">
            <a:spAutoFit/>
          </a:bodyPr>
          <a:lstStyle/>
          <a:p>
            <a:pPr>
              <a:lnSpc>
                <a:spcPct val="100000"/>
              </a:lnSpc>
              <a:spcBef>
                <a:spcPts val="95"/>
              </a:spcBef>
              <a:tabLst>
                <a:tab pos="203835" algn="l"/>
              </a:tabLst>
            </a:pPr>
            <a:r>
              <a:rPr dirty="0" sz="1000" spc="-5">
                <a:latin typeface="Arial"/>
                <a:cs typeface="Arial"/>
              </a:rPr>
              <a:t>–</a:t>
            </a:r>
            <a:r>
              <a:rPr dirty="0" sz="1000" spc="-5">
                <a:latin typeface="Arial"/>
                <a:cs typeface="Arial"/>
              </a:rPr>
              <a:t>	</a:t>
            </a:r>
            <a:r>
              <a:rPr dirty="0" sz="1000" spc="30">
                <a:latin typeface="Cambria"/>
                <a:cs typeface="Cambria"/>
              </a:rPr>
              <a:t>𝐹</a:t>
            </a:r>
            <a:r>
              <a:rPr dirty="0" sz="1000" spc="-5">
                <a:latin typeface="Cambria"/>
                <a:cs typeface="Cambria"/>
              </a:rPr>
              <a:t>𝑆</a:t>
            </a:r>
            <a:endParaRPr sz="1000">
              <a:latin typeface="Cambria"/>
              <a:cs typeface="Cambria"/>
            </a:endParaRPr>
          </a:p>
        </p:txBody>
      </p:sp>
      <p:sp>
        <p:nvSpPr>
          <p:cNvPr id="35" name="object 35"/>
          <p:cNvSpPr txBox="1"/>
          <p:nvPr/>
        </p:nvSpPr>
        <p:spPr>
          <a:xfrm>
            <a:off x="1690092" y="3897919"/>
            <a:ext cx="109855" cy="137160"/>
          </a:xfrm>
          <a:prstGeom prst="rect">
            <a:avLst/>
          </a:prstGeom>
        </p:spPr>
        <p:txBody>
          <a:bodyPr wrap="square" lIns="0" tIns="16510" rIns="0" bIns="0" rtlCol="0" vert="horz">
            <a:spAutoFit/>
          </a:bodyPr>
          <a:lstStyle/>
          <a:p>
            <a:pPr>
              <a:lnSpc>
                <a:spcPct val="100000"/>
              </a:lnSpc>
              <a:spcBef>
                <a:spcPts val="130"/>
              </a:spcBef>
            </a:pPr>
            <a:r>
              <a:rPr dirty="0" sz="700" spc="25">
                <a:latin typeface="Cambria"/>
                <a:cs typeface="Cambria"/>
              </a:rPr>
              <a:t>e</a:t>
            </a:r>
            <a:r>
              <a:rPr dirty="0" sz="700" spc="95">
                <a:latin typeface="Cambria"/>
                <a:cs typeface="Cambria"/>
              </a:rPr>
              <a:t>r</a:t>
            </a:r>
            <a:endParaRPr sz="700">
              <a:latin typeface="Cambria"/>
              <a:cs typeface="Cambria"/>
            </a:endParaRPr>
          </a:p>
        </p:txBody>
      </p:sp>
      <p:sp>
        <p:nvSpPr>
          <p:cNvPr id="36" name="object 36"/>
          <p:cNvSpPr txBox="1"/>
          <p:nvPr/>
        </p:nvSpPr>
        <p:spPr>
          <a:xfrm>
            <a:off x="1981713" y="3955749"/>
            <a:ext cx="408940" cy="137160"/>
          </a:xfrm>
          <a:prstGeom prst="rect">
            <a:avLst/>
          </a:prstGeom>
        </p:spPr>
        <p:txBody>
          <a:bodyPr wrap="square" lIns="0" tIns="16510" rIns="0" bIns="0" rtlCol="0" vert="horz">
            <a:spAutoFit/>
          </a:bodyPr>
          <a:lstStyle/>
          <a:p>
            <a:pPr marL="25400">
              <a:lnSpc>
                <a:spcPct val="100000"/>
              </a:lnSpc>
              <a:spcBef>
                <a:spcPts val="130"/>
              </a:spcBef>
            </a:pPr>
            <a:r>
              <a:rPr dirty="0" baseline="11904" sz="1050" spc="120">
                <a:latin typeface="Cambria"/>
                <a:cs typeface="Cambria"/>
              </a:rPr>
              <a:t>M</a:t>
            </a:r>
            <a:r>
              <a:rPr dirty="0" sz="600" spc="80">
                <a:latin typeface="Cambria"/>
                <a:cs typeface="Cambria"/>
              </a:rPr>
              <a:t>acting</a:t>
            </a:r>
            <a:endParaRPr sz="600">
              <a:latin typeface="Cambria"/>
              <a:cs typeface="Cambria"/>
            </a:endParaRPr>
          </a:p>
        </p:txBody>
      </p:sp>
      <p:sp>
        <p:nvSpPr>
          <p:cNvPr id="37" name="object 37"/>
          <p:cNvSpPr txBox="1"/>
          <p:nvPr/>
        </p:nvSpPr>
        <p:spPr>
          <a:xfrm>
            <a:off x="1803406" y="3763809"/>
            <a:ext cx="1322705" cy="189230"/>
          </a:xfrm>
          <a:prstGeom prst="rect">
            <a:avLst/>
          </a:prstGeom>
        </p:spPr>
        <p:txBody>
          <a:bodyPr wrap="square" lIns="0" tIns="68580" rIns="0" bIns="0" rtlCol="0" vert="horz">
            <a:spAutoFit/>
          </a:bodyPr>
          <a:lstStyle/>
          <a:p>
            <a:pPr algn="ctr" marR="7620">
              <a:lnSpc>
                <a:spcPts val="200"/>
              </a:lnSpc>
              <a:spcBef>
                <a:spcPts val="540"/>
              </a:spcBef>
              <a:tabLst>
                <a:tab pos="740410" algn="l"/>
              </a:tabLst>
            </a:pPr>
            <a:r>
              <a:rPr dirty="0" u="sng" baseline="15873" sz="1050" spc="-254">
                <a:uFill>
                  <a:solidFill>
                    <a:srgbClr val="000000"/>
                  </a:solidFill>
                </a:uFill>
                <a:latin typeface="Times New Roman"/>
                <a:cs typeface="Times New Roman"/>
              </a:rPr>
              <a:t> </a:t>
            </a:r>
            <a:r>
              <a:rPr dirty="0" u="sng" baseline="15873" sz="1050" spc="97">
                <a:uFill>
                  <a:solidFill>
                    <a:srgbClr val="000000"/>
                  </a:solidFill>
                </a:uFill>
                <a:latin typeface="Cambria"/>
                <a:cs typeface="Cambria"/>
              </a:rPr>
              <a:t>M</a:t>
            </a:r>
            <a:r>
              <a:rPr dirty="0" u="sng" baseline="4629" sz="900" spc="97">
                <a:uFill>
                  <a:solidFill>
                    <a:srgbClr val="000000"/>
                  </a:solidFill>
                </a:uFill>
                <a:latin typeface="Cambria"/>
                <a:cs typeface="Cambria"/>
              </a:rPr>
              <a:t>resisting</a:t>
            </a:r>
            <a:r>
              <a:rPr dirty="0" baseline="4629" sz="900" spc="97">
                <a:latin typeface="Cambria"/>
                <a:cs typeface="Cambria"/>
              </a:rPr>
              <a:t>	</a:t>
            </a:r>
            <a:r>
              <a:rPr dirty="0" u="sng" sz="600" spc="90">
                <a:uFill>
                  <a:solidFill>
                    <a:srgbClr val="000000"/>
                  </a:solidFill>
                </a:uFill>
                <a:latin typeface="Cambria"/>
                <a:cs typeface="Cambria"/>
              </a:rPr>
              <a:t>r</a:t>
            </a:r>
            <a:r>
              <a:rPr dirty="0" sz="600" spc="275">
                <a:latin typeface="Cambria"/>
                <a:cs typeface="Cambria"/>
              </a:rPr>
              <a:t> </a:t>
            </a:r>
            <a:r>
              <a:rPr dirty="0" u="sng" sz="600" spc="70">
                <a:uFill>
                  <a:solidFill>
                    <a:srgbClr val="000000"/>
                  </a:solidFill>
                </a:uFill>
                <a:latin typeface="Cambria"/>
                <a:cs typeface="Cambria"/>
              </a:rPr>
              <a:t>cr</a:t>
            </a:r>
            <a:r>
              <a:rPr dirty="0" u="sng" sz="600" spc="50">
                <a:uFill>
                  <a:solidFill>
                    <a:srgbClr val="000000"/>
                  </a:solidFill>
                </a:uFill>
                <a:latin typeface="Cambria"/>
                <a:cs typeface="Cambria"/>
              </a:rPr>
              <a:t> </a:t>
            </a:r>
            <a:endParaRPr sz="600">
              <a:latin typeface="Cambria"/>
              <a:cs typeface="Cambria"/>
            </a:endParaRPr>
          </a:p>
          <a:p>
            <a:pPr algn="ctr" marR="5080">
              <a:lnSpc>
                <a:spcPts val="560"/>
              </a:lnSpc>
              <a:tabLst>
                <a:tab pos="610870" algn="l"/>
                <a:tab pos="1163955" algn="l"/>
              </a:tabLst>
            </a:pPr>
            <a:r>
              <a:rPr dirty="0" baseline="-33333" sz="1500" spc="284">
                <a:latin typeface="Cambria"/>
                <a:cs typeface="Cambria"/>
              </a:rPr>
              <a:t>=	=</a:t>
            </a:r>
            <a:r>
              <a:rPr dirty="0" u="sng" sz="1000" spc="190">
                <a:uFill>
                  <a:solidFill>
                    <a:srgbClr val="000000"/>
                  </a:solidFill>
                </a:uFill>
                <a:latin typeface="Cambria"/>
                <a:cs typeface="Cambria"/>
              </a:rPr>
              <a:t> </a:t>
            </a:r>
            <a:r>
              <a:rPr dirty="0" u="sng" sz="1000" spc="210">
                <a:uFill>
                  <a:solidFill>
                    <a:srgbClr val="000000"/>
                  </a:solidFill>
                </a:uFill>
                <a:latin typeface="Cambria"/>
                <a:cs typeface="Cambria"/>
              </a:rPr>
              <a:t> </a:t>
            </a:r>
            <a:r>
              <a:rPr dirty="0" u="sng" sz="700" spc="110">
                <a:uFill>
                  <a:solidFill>
                    <a:srgbClr val="000000"/>
                  </a:solidFill>
                </a:uFill>
                <a:latin typeface="Cambria"/>
                <a:cs typeface="Cambria"/>
              </a:rPr>
              <a:t>y</a:t>
            </a:r>
            <a:r>
              <a:rPr dirty="0" sz="700" spc="185">
                <a:latin typeface="Cambria"/>
                <a:cs typeface="Cambria"/>
              </a:rPr>
              <a:t> </a:t>
            </a:r>
            <a:r>
              <a:rPr dirty="0" u="sng" sz="700" spc="75">
                <a:uFill>
                  <a:solidFill>
                    <a:srgbClr val="000000"/>
                  </a:solidFill>
                </a:uFill>
                <a:latin typeface="Cambria"/>
                <a:cs typeface="Cambria"/>
              </a:rPr>
              <a:t>0</a:t>
            </a:r>
            <a:r>
              <a:rPr dirty="0" sz="700" spc="75">
                <a:latin typeface="Cambria"/>
                <a:cs typeface="Cambria"/>
              </a:rPr>
              <a:t>	</a:t>
            </a:r>
            <a:r>
              <a:rPr dirty="0" baseline="-33333" sz="1500" spc="284">
                <a:latin typeface="Cambria"/>
                <a:cs typeface="Cambria"/>
              </a:rPr>
              <a:t>=</a:t>
            </a:r>
            <a:endParaRPr baseline="-33333" sz="1500">
              <a:latin typeface="Cambria"/>
              <a:cs typeface="Cambria"/>
            </a:endParaRPr>
          </a:p>
        </p:txBody>
      </p:sp>
      <p:sp>
        <p:nvSpPr>
          <p:cNvPr id="38" name="object 38"/>
          <p:cNvSpPr/>
          <p:nvPr/>
        </p:nvSpPr>
        <p:spPr>
          <a:xfrm>
            <a:off x="3354324" y="3834384"/>
            <a:ext cx="387350" cy="85725"/>
          </a:xfrm>
          <a:custGeom>
            <a:avLst/>
            <a:gdLst/>
            <a:ahLst/>
            <a:cxnLst/>
            <a:rect l="l" t="t" r="r" b="b"/>
            <a:pathLst>
              <a:path w="387350" h="85725">
                <a:moveTo>
                  <a:pt x="359663" y="85344"/>
                </a:moveTo>
                <a:lnTo>
                  <a:pt x="359663" y="82296"/>
                </a:lnTo>
                <a:lnTo>
                  <a:pt x="365759" y="80772"/>
                </a:lnTo>
                <a:lnTo>
                  <a:pt x="371855" y="76200"/>
                </a:lnTo>
                <a:lnTo>
                  <a:pt x="379475" y="42672"/>
                </a:lnTo>
                <a:lnTo>
                  <a:pt x="379190" y="35194"/>
                </a:lnTo>
                <a:lnTo>
                  <a:pt x="358139" y="3048"/>
                </a:lnTo>
                <a:lnTo>
                  <a:pt x="359663" y="0"/>
                </a:lnTo>
                <a:lnTo>
                  <a:pt x="385762" y="27813"/>
                </a:lnTo>
                <a:lnTo>
                  <a:pt x="387095" y="42672"/>
                </a:lnTo>
                <a:lnTo>
                  <a:pt x="386786" y="50411"/>
                </a:lnTo>
                <a:lnTo>
                  <a:pt x="368807" y="83820"/>
                </a:lnTo>
                <a:lnTo>
                  <a:pt x="359663" y="85344"/>
                </a:lnTo>
                <a:close/>
              </a:path>
              <a:path w="387350" h="85725">
                <a:moveTo>
                  <a:pt x="27431" y="85344"/>
                </a:moveTo>
                <a:lnTo>
                  <a:pt x="307" y="50363"/>
                </a:lnTo>
                <a:lnTo>
                  <a:pt x="0" y="42672"/>
                </a:lnTo>
                <a:lnTo>
                  <a:pt x="309" y="34956"/>
                </a:lnTo>
                <a:lnTo>
                  <a:pt x="20883" y="1952"/>
                </a:lnTo>
                <a:lnTo>
                  <a:pt x="27431" y="0"/>
                </a:lnTo>
                <a:lnTo>
                  <a:pt x="28955" y="3048"/>
                </a:lnTo>
                <a:lnTo>
                  <a:pt x="21335" y="6096"/>
                </a:lnTo>
                <a:lnTo>
                  <a:pt x="15239" y="10668"/>
                </a:lnTo>
                <a:lnTo>
                  <a:pt x="7619" y="42672"/>
                </a:lnTo>
                <a:lnTo>
                  <a:pt x="7911" y="50411"/>
                </a:lnTo>
                <a:lnTo>
                  <a:pt x="27431" y="82296"/>
                </a:lnTo>
                <a:lnTo>
                  <a:pt x="27431" y="85344"/>
                </a:lnTo>
                <a:close/>
              </a:path>
            </a:pathLst>
          </a:custGeom>
          <a:solidFill>
            <a:srgbClr val="000000"/>
          </a:solidFill>
        </p:spPr>
        <p:txBody>
          <a:bodyPr wrap="square" lIns="0" tIns="0" rIns="0" bIns="0" rtlCol="0"/>
          <a:lstStyle/>
          <a:p/>
        </p:txBody>
      </p:sp>
      <p:sp>
        <p:nvSpPr>
          <p:cNvPr id="39" name="object 39"/>
          <p:cNvSpPr/>
          <p:nvPr/>
        </p:nvSpPr>
        <p:spPr>
          <a:xfrm>
            <a:off x="3758184" y="3834384"/>
            <a:ext cx="399415" cy="85725"/>
          </a:xfrm>
          <a:custGeom>
            <a:avLst/>
            <a:gdLst/>
            <a:ahLst/>
            <a:cxnLst/>
            <a:rect l="l" t="t" r="r" b="b"/>
            <a:pathLst>
              <a:path w="399414" h="85725">
                <a:moveTo>
                  <a:pt x="371856" y="85344"/>
                </a:moveTo>
                <a:lnTo>
                  <a:pt x="371856" y="82296"/>
                </a:lnTo>
                <a:lnTo>
                  <a:pt x="377952" y="80772"/>
                </a:lnTo>
                <a:lnTo>
                  <a:pt x="384048" y="76200"/>
                </a:lnTo>
                <a:lnTo>
                  <a:pt x="391668" y="42672"/>
                </a:lnTo>
                <a:lnTo>
                  <a:pt x="391382" y="35194"/>
                </a:lnTo>
                <a:lnTo>
                  <a:pt x="370332" y="3048"/>
                </a:lnTo>
                <a:lnTo>
                  <a:pt x="371856" y="0"/>
                </a:lnTo>
                <a:lnTo>
                  <a:pt x="397954" y="27813"/>
                </a:lnTo>
                <a:lnTo>
                  <a:pt x="399288" y="42672"/>
                </a:lnTo>
                <a:lnTo>
                  <a:pt x="398978" y="50411"/>
                </a:lnTo>
                <a:lnTo>
                  <a:pt x="381000" y="83820"/>
                </a:lnTo>
                <a:lnTo>
                  <a:pt x="371856" y="85344"/>
                </a:lnTo>
                <a:close/>
              </a:path>
              <a:path w="399414" h="85725">
                <a:moveTo>
                  <a:pt x="27432" y="85344"/>
                </a:moveTo>
                <a:lnTo>
                  <a:pt x="307" y="50363"/>
                </a:lnTo>
                <a:lnTo>
                  <a:pt x="0" y="42672"/>
                </a:lnTo>
                <a:lnTo>
                  <a:pt x="309" y="34956"/>
                </a:lnTo>
                <a:lnTo>
                  <a:pt x="20883" y="1952"/>
                </a:lnTo>
                <a:lnTo>
                  <a:pt x="27432" y="0"/>
                </a:lnTo>
                <a:lnTo>
                  <a:pt x="28956" y="3048"/>
                </a:lnTo>
                <a:lnTo>
                  <a:pt x="21336" y="6096"/>
                </a:lnTo>
                <a:lnTo>
                  <a:pt x="15240" y="10668"/>
                </a:lnTo>
                <a:lnTo>
                  <a:pt x="7619" y="42672"/>
                </a:lnTo>
                <a:lnTo>
                  <a:pt x="7911" y="50411"/>
                </a:lnTo>
                <a:lnTo>
                  <a:pt x="27432" y="82296"/>
                </a:lnTo>
                <a:lnTo>
                  <a:pt x="27432" y="85344"/>
                </a:lnTo>
                <a:close/>
              </a:path>
            </a:pathLst>
          </a:custGeom>
          <a:solidFill>
            <a:srgbClr val="000000"/>
          </a:solidFill>
        </p:spPr>
        <p:txBody>
          <a:bodyPr wrap="square" lIns="0" tIns="0" rIns="0" bIns="0" rtlCol="0"/>
          <a:lstStyle/>
          <a:p/>
        </p:txBody>
      </p:sp>
      <p:sp>
        <p:nvSpPr>
          <p:cNvPr id="40" name="object 40"/>
          <p:cNvSpPr txBox="1"/>
          <p:nvPr/>
        </p:nvSpPr>
        <p:spPr>
          <a:xfrm>
            <a:off x="3384765" y="3797340"/>
            <a:ext cx="756920" cy="137160"/>
          </a:xfrm>
          <a:prstGeom prst="rect">
            <a:avLst/>
          </a:prstGeom>
        </p:spPr>
        <p:txBody>
          <a:bodyPr wrap="square" lIns="0" tIns="16510" rIns="0" bIns="0" rtlCol="0" vert="horz">
            <a:spAutoFit/>
          </a:bodyPr>
          <a:lstStyle/>
          <a:p>
            <a:pPr>
              <a:lnSpc>
                <a:spcPct val="100000"/>
              </a:lnSpc>
              <a:spcBef>
                <a:spcPts val="130"/>
              </a:spcBef>
            </a:pPr>
            <a:r>
              <a:rPr dirty="0" sz="700" spc="35">
                <a:latin typeface="Cambria"/>
                <a:cs typeface="Cambria"/>
              </a:rPr>
              <a:t>36.24in</a:t>
            </a:r>
            <a:r>
              <a:rPr dirty="0" sz="700" spc="220">
                <a:latin typeface="Cambria"/>
                <a:cs typeface="Cambria"/>
              </a:rPr>
              <a:t> </a:t>
            </a:r>
            <a:r>
              <a:rPr dirty="0" sz="700" spc="30">
                <a:latin typeface="Cambria"/>
                <a:cs typeface="Cambria"/>
              </a:rPr>
              <a:t>o.o8461</a:t>
            </a:r>
            <a:endParaRPr sz="700">
              <a:latin typeface="Cambria"/>
              <a:cs typeface="Cambria"/>
            </a:endParaRPr>
          </a:p>
        </p:txBody>
      </p:sp>
      <p:sp>
        <p:nvSpPr>
          <p:cNvPr id="41" name="object 41"/>
          <p:cNvSpPr/>
          <p:nvPr/>
        </p:nvSpPr>
        <p:spPr>
          <a:xfrm>
            <a:off x="3979163" y="3973067"/>
            <a:ext cx="399415" cy="85725"/>
          </a:xfrm>
          <a:custGeom>
            <a:avLst/>
            <a:gdLst/>
            <a:ahLst/>
            <a:cxnLst/>
            <a:rect l="l" t="t" r="r" b="b"/>
            <a:pathLst>
              <a:path w="399414" h="85725">
                <a:moveTo>
                  <a:pt x="371856" y="85344"/>
                </a:moveTo>
                <a:lnTo>
                  <a:pt x="371856" y="82296"/>
                </a:lnTo>
                <a:lnTo>
                  <a:pt x="377952" y="80772"/>
                </a:lnTo>
                <a:lnTo>
                  <a:pt x="384048" y="76200"/>
                </a:lnTo>
                <a:lnTo>
                  <a:pt x="391668" y="42672"/>
                </a:lnTo>
                <a:lnTo>
                  <a:pt x="391382" y="35194"/>
                </a:lnTo>
                <a:lnTo>
                  <a:pt x="370332" y="3048"/>
                </a:lnTo>
                <a:lnTo>
                  <a:pt x="371856" y="0"/>
                </a:lnTo>
                <a:lnTo>
                  <a:pt x="397954" y="27813"/>
                </a:lnTo>
                <a:lnTo>
                  <a:pt x="399288" y="42672"/>
                </a:lnTo>
                <a:lnTo>
                  <a:pt x="398978" y="50411"/>
                </a:lnTo>
                <a:lnTo>
                  <a:pt x="381000" y="83820"/>
                </a:lnTo>
                <a:lnTo>
                  <a:pt x="371856" y="85344"/>
                </a:lnTo>
                <a:close/>
              </a:path>
              <a:path w="399414" h="85725">
                <a:moveTo>
                  <a:pt x="27432" y="85344"/>
                </a:moveTo>
                <a:lnTo>
                  <a:pt x="307" y="50363"/>
                </a:lnTo>
                <a:lnTo>
                  <a:pt x="0" y="42672"/>
                </a:lnTo>
                <a:lnTo>
                  <a:pt x="309" y="34956"/>
                </a:lnTo>
                <a:lnTo>
                  <a:pt x="20883" y="1952"/>
                </a:lnTo>
                <a:lnTo>
                  <a:pt x="27432" y="0"/>
                </a:lnTo>
                <a:lnTo>
                  <a:pt x="28956" y="3048"/>
                </a:lnTo>
                <a:lnTo>
                  <a:pt x="21336" y="6096"/>
                </a:lnTo>
                <a:lnTo>
                  <a:pt x="15240" y="10668"/>
                </a:lnTo>
                <a:lnTo>
                  <a:pt x="7619" y="42672"/>
                </a:lnTo>
                <a:lnTo>
                  <a:pt x="7911" y="50411"/>
                </a:lnTo>
                <a:lnTo>
                  <a:pt x="27432" y="82296"/>
                </a:lnTo>
                <a:lnTo>
                  <a:pt x="27432" y="85344"/>
                </a:lnTo>
                <a:close/>
              </a:path>
            </a:pathLst>
          </a:custGeom>
          <a:solidFill>
            <a:srgbClr val="000000"/>
          </a:solidFill>
        </p:spPr>
        <p:txBody>
          <a:bodyPr wrap="square" lIns="0" tIns="0" rIns="0" bIns="0" rtlCol="0"/>
          <a:lstStyle/>
          <a:p/>
        </p:txBody>
      </p:sp>
      <p:sp>
        <p:nvSpPr>
          <p:cNvPr id="42" name="object 42"/>
          <p:cNvSpPr txBox="1"/>
          <p:nvPr/>
        </p:nvSpPr>
        <p:spPr>
          <a:xfrm>
            <a:off x="2544033" y="3936023"/>
            <a:ext cx="1844039" cy="137160"/>
          </a:xfrm>
          <a:prstGeom prst="rect">
            <a:avLst/>
          </a:prstGeom>
        </p:spPr>
        <p:txBody>
          <a:bodyPr wrap="square" lIns="0" tIns="16510" rIns="0" bIns="0" rtlCol="0" vert="horz">
            <a:spAutoFit/>
          </a:bodyPr>
          <a:lstStyle/>
          <a:p>
            <a:pPr marL="25400">
              <a:lnSpc>
                <a:spcPct val="100000"/>
              </a:lnSpc>
              <a:spcBef>
                <a:spcPts val="130"/>
              </a:spcBef>
              <a:tabLst>
                <a:tab pos="579755" algn="l"/>
              </a:tabLst>
            </a:pPr>
            <a:r>
              <a:rPr dirty="0" sz="700" spc="70">
                <a:latin typeface="Cambria"/>
                <a:cs typeface="Cambria"/>
              </a:rPr>
              <a:t>e</a:t>
            </a:r>
            <a:r>
              <a:rPr dirty="0" baseline="-13888" sz="900" spc="104">
                <a:latin typeface="Cambria"/>
                <a:cs typeface="Cambria"/>
              </a:rPr>
              <a:t>i</a:t>
            </a:r>
            <a:r>
              <a:rPr dirty="0" sz="700" spc="70">
                <a:latin typeface="Cambria"/>
                <a:cs typeface="Cambria"/>
              </a:rPr>
              <a:t>+z</a:t>
            </a:r>
            <a:r>
              <a:rPr dirty="0" baseline="-13888" sz="900" spc="104">
                <a:latin typeface="Cambria"/>
                <a:cs typeface="Cambria"/>
              </a:rPr>
              <a:t>o</a:t>
            </a:r>
            <a:r>
              <a:rPr dirty="0" sz="700" spc="70">
                <a:latin typeface="Cambria"/>
                <a:cs typeface="Cambria"/>
              </a:rPr>
              <a:t>0</a:t>
            </a:r>
            <a:r>
              <a:rPr dirty="0" baseline="-13888" sz="900" spc="104">
                <a:latin typeface="Cambria"/>
                <a:cs typeface="Cambria"/>
              </a:rPr>
              <a:t>cr	</a:t>
            </a:r>
            <a:r>
              <a:rPr dirty="0" sz="700" spc="35">
                <a:latin typeface="Cambria"/>
                <a:cs typeface="Cambria"/>
              </a:rPr>
              <a:t>1.o95in (12.187in)</a:t>
            </a:r>
            <a:r>
              <a:rPr dirty="0" sz="700" spc="75">
                <a:latin typeface="Cambria"/>
                <a:cs typeface="Cambria"/>
              </a:rPr>
              <a:t> </a:t>
            </a:r>
            <a:r>
              <a:rPr dirty="0" sz="700" spc="30">
                <a:latin typeface="Cambria"/>
                <a:cs typeface="Cambria"/>
              </a:rPr>
              <a:t>o.o8461</a:t>
            </a:r>
            <a:endParaRPr sz="700">
              <a:latin typeface="Cambria"/>
              <a:cs typeface="Cambria"/>
            </a:endParaRPr>
          </a:p>
        </p:txBody>
      </p:sp>
      <p:sp>
        <p:nvSpPr>
          <p:cNvPr id="43" name="object 43"/>
          <p:cNvSpPr/>
          <p:nvPr/>
        </p:nvSpPr>
        <p:spPr>
          <a:xfrm>
            <a:off x="3122676" y="3941826"/>
            <a:ext cx="1263650" cy="0"/>
          </a:xfrm>
          <a:custGeom>
            <a:avLst/>
            <a:gdLst/>
            <a:ahLst/>
            <a:cxnLst/>
            <a:rect l="l" t="t" r="r" b="b"/>
            <a:pathLst>
              <a:path w="1263650" h="0">
                <a:moveTo>
                  <a:pt x="0" y="0"/>
                </a:moveTo>
                <a:lnTo>
                  <a:pt x="1263396" y="0"/>
                </a:lnTo>
              </a:path>
            </a:pathLst>
          </a:custGeom>
          <a:ln w="7619">
            <a:solidFill>
              <a:srgbClr val="000000"/>
            </a:solidFill>
          </a:ln>
        </p:spPr>
        <p:txBody>
          <a:bodyPr wrap="square" lIns="0" tIns="0" rIns="0" bIns="0" rtlCol="0"/>
          <a:lstStyle/>
          <a:p/>
        </p:txBody>
      </p:sp>
      <p:sp>
        <p:nvSpPr>
          <p:cNvPr id="44" name="object 44"/>
          <p:cNvSpPr txBox="1"/>
          <p:nvPr/>
        </p:nvSpPr>
        <p:spPr>
          <a:xfrm>
            <a:off x="4422627" y="3838447"/>
            <a:ext cx="867410" cy="177800"/>
          </a:xfrm>
          <a:prstGeom prst="rect">
            <a:avLst/>
          </a:prstGeom>
        </p:spPr>
        <p:txBody>
          <a:bodyPr wrap="square" lIns="0" tIns="12065" rIns="0" bIns="0" rtlCol="0" vert="horz">
            <a:spAutoFit/>
          </a:bodyPr>
          <a:lstStyle/>
          <a:p>
            <a:pPr>
              <a:lnSpc>
                <a:spcPct val="100000"/>
              </a:lnSpc>
              <a:spcBef>
                <a:spcPts val="95"/>
              </a:spcBef>
            </a:pPr>
            <a:r>
              <a:rPr dirty="0" sz="1000" spc="190">
                <a:latin typeface="Cambria"/>
                <a:cs typeface="Cambria"/>
              </a:rPr>
              <a:t>= </a:t>
            </a:r>
            <a:r>
              <a:rPr dirty="0" sz="1000" spc="-5">
                <a:latin typeface="Cambria"/>
                <a:cs typeface="Cambria"/>
              </a:rPr>
              <a:t>1.4 </a:t>
            </a:r>
            <a:r>
              <a:rPr dirty="0" sz="1000" spc="190">
                <a:latin typeface="Cambria"/>
                <a:cs typeface="Cambria"/>
              </a:rPr>
              <a:t>&gt;</a:t>
            </a:r>
            <a:r>
              <a:rPr dirty="0" sz="1000" spc="-25">
                <a:latin typeface="Cambria"/>
                <a:cs typeface="Cambria"/>
              </a:rPr>
              <a:t> </a:t>
            </a:r>
            <a:r>
              <a:rPr dirty="0" sz="1000" spc="-5">
                <a:latin typeface="Cambria"/>
                <a:cs typeface="Cambria"/>
              </a:rPr>
              <a:t>1.0 </a:t>
            </a:r>
            <a:r>
              <a:rPr dirty="0" sz="1000" spc="-5" b="1">
                <a:latin typeface="Arial"/>
                <a:cs typeface="Arial"/>
              </a:rPr>
              <a:t>OK</a:t>
            </a:r>
            <a:endParaRPr sz="1000">
              <a:latin typeface="Arial"/>
              <a:cs typeface="Arial"/>
            </a:endParaRPr>
          </a:p>
        </p:txBody>
      </p:sp>
      <p:sp>
        <p:nvSpPr>
          <p:cNvPr id="45" name="object 45"/>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7</a:t>
            </a:r>
            <a:r>
              <a:rPr dirty="0" sz="850">
                <a:solidFill>
                  <a:srgbClr val="FFFFFF"/>
                </a:solidFill>
                <a:latin typeface="Arial"/>
                <a:cs typeface="Arial"/>
              </a:rPr>
              <a:t>9</a:t>
            </a:r>
            <a:endParaRPr sz="850">
              <a:latin typeface="Arial"/>
              <a:cs typeface="Arial"/>
            </a:endParaRPr>
          </a:p>
        </p:txBody>
      </p:sp>
      <p:sp>
        <p:nvSpPr>
          <p:cNvPr id="46" name="object 46"/>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47" name="object 47"/>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48" name="object 48"/>
          <p:cNvSpPr txBox="1"/>
          <p:nvPr/>
        </p:nvSpPr>
        <p:spPr>
          <a:xfrm>
            <a:off x="1534158" y="8849469"/>
            <a:ext cx="1169035" cy="177800"/>
          </a:xfrm>
          <a:prstGeom prst="rect">
            <a:avLst/>
          </a:prstGeom>
        </p:spPr>
        <p:txBody>
          <a:bodyPr wrap="square" lIns="0" tIns="12065" rIns="0" bIns="0" rtlCol="0" vert="horz">
            <a:spAutoFit/>
          </a:bodyPr>
          <a:lstStyle/>
          <a:p>
            <a:pPr marL="12700">
              <a:lnSpc>
                <a:spcPct val="100000"/>
              </a:lnSpc>
              <a:spcBef>
                <a:spcPts val="95"/>
              </a:spcBef>
            </a:pPr>
            <a:r>
              <a:rPr dirty="0" sz="1000" spc="-10">
                <a:solidFill>
                  <a:srgbClr val="FFFFFF"/>
                </a:solidFill>
                <a:latin typeface="Arial"/>
                <a:cs typeface="Arial"/>
              </a:rPr>
              <a:t>Participant</a:t>
            </a:r>
            <a:r>
              <a:rPr dirty="0" sz="1000" spc="-5">
                <a:solidFill>
                  <a:srgbClr val="FFFFFF"/>
                </a:solidFill>
                <a:latin typeface="Arial"/>
                <a:cs typeface="Arial"/>
              </a:rPr>
              <a:t> </a:t>
            </a:r>
            <a:r>
              <a:rPr dirty="0" sz="1000" spc="-10">
                <a:solidFill>
                  <a:srgbClr val="FFFFFF"/>
                </a:solidFill>
                <a:latin typeface="Arial"/>
                <a:cs typeface="Arial"/>
              </a:rPr>
              <a:t>Materials</a:t>
            </a:r>
            <a:endParaRPr sz="1000">
              <a:latin typeface="Arial"/>
              <a:cs typeface="Arial"/>
            </a:endParaRPr>
          </a:p>
        </p:txBody>
      </p:sp>
      <p:sp>
        <p:nvSpPr>
          <p:cNvPr id="49" name="object 49"/>
          <p:cNvSpPr txBox="1"/>
          <p:nvPr/>
        </p:nvSpPr>
        <p:spPr>
          <a:xfrm>
            <a:off x="2855988" y="8849469"/>
            <a:ext cx="3514090" cy="177800"/>
          </a:xfrm>
          <a:prstGeom prst="rect">
            <a:avLst/>
          </a:prstGeom>
        </p:spPr>
        <p:txBody>
          <a:bodyPr wrap="square" lIns="0" tIns="12065" rIns="0" bIns="0" rtlCol="0" vert="horz">
            <a:spAutoFit/>
          </a:bodyPr>
          <a:lstStyle/>
          <a:p>
            <a:pPr marL="12700">
              <a:lnSpc>
                <a:spcPct val="100000"/>
              </a:lnSpc>
              <a:spcBef>
                <a:spcPts val="95"/>
              </a:spcBef>
            </a:pPr>
            <a:r>
              <a:rPr dirty="0" sz="1000" spc="-5">
                <a:solidFill>
                  <a:srgbClr val="FFFFFF"/>
                </a:solidFill>
                <a:latin typeface="Arial"/>
                <a:cs typeface="Arial"/>
              </a:rPr>
              <a:t>https://ftp.wsdot.wa.gov/incoming/PSCBridgeDesignWorkshop</a:t>
            </a:r>
            <a:endParaRPr sz="1000">
              <a:latin typeface="Arial"/>
              <a:cs typeface="Arial"/>
            </a:endParaRPr>
          </a:p>
        </p:txBody>
      </p:sp>
      <p:sp>
        <p:nvSpPr>
          <p:cNvPr id="50" name="object 50"/>
          <p:cNvSpPr txBox="1"/>
          <p:nvPr/>
        </p:nvSpPr>
        <p:spPr>
          <a:xfrm>
            <a:off x="1003766" y="5528576"/>
            <a:ext cx="4232910" cy="417195"/>
          </a:xfrm>
          <a:prstGeom prst="rect">
            <a:avLst/>
          </a:prstGeom>
        </p:spPr>
        <p:txBody>
          <a:bodyPr wrap="square" lIns="0" tIns="14604" rIns="0" bIns="0" rtlCol="0" vert="horz">
            <a:spAutoFit/>
          </a:bodyPr>
          <a:lstStyle/>
          <a:p>
            <a:pPr marL="12700">
              <a:lnSpc>
                <a:spcPct val="100000"/>
              </a:lnSpc>
              <a:spcBef>
                <a:spcPts val="114"/>
              </a:spcBef>
            </a:pPr>
            <a:r>
              <a:rPr dirty="0" sz="2550">
                <a:solidFill>
                  <a:srgbClr val="1C7C5B"/>
                </a:solidFill>
                <a:latin typeface="Arial Black"/>
                <a:cs typeface="Arial Black"/>
              </a:rPr>
              <a:t>Failure </a:t>
            </a:r>
            <a:r>
              <a:rPr dirty="0" sz="2550" spc="-5">
                <a:solidFill>
                  <a:srgbClr val="1C7C5B"/>
                </a:solidFill>
                <a:latin typeface="Arial Black"/>
                <a:cs typeface="Arial Black"/>
              </a:rPr>
              <a:t>Factor </a:t>
            </a:r>
            <a:r>
              <a:rPr dirty="0" sz="2550" spc="10">
                <a:solidFill>
                  <a:srgbClr val="1C7C5B"/>
                </a:solidFill>
                <a:latin typeface="Arial Black"/>
                <a:cs typeface="Arial Black"/>
              </a:rPr>
              <a:t>of</a:t>
            </a:r>
            <a:r>
              <a:rPr dirty="0" sz="2550" spc="105">
                <a:solidFill>
                  <a:srgbClr val="1C7C5B"/>
                </a:solidFill>
                <a:latin typeface="Arial Black"/>
                <a:cs typeface="Arial Black"/>
              </a:rPr>
              <a:t> </a:t>
            </a:r>
            <a:r>
              <a:rPr dirty="0" sz="2550" spc="5">
                <a:solidFill>
                  <a:srgbClr val="1C7C5B"/>
                </a:solidFill>
                <a:latin typeface="Arial Black"/>
                <a:cs typeface="Arial Black"/>
              </a:rPr>
              <a:t>Safety</a:t>
            </a:r>
            <a:endParaRPr sz="2550">
              <a:latin typeface="Arial Black"/>
              <a:cs typeface="Arial Black"/>
            </a:endParaRPr>
          </a:p>
        </p:txBody>
      </p:sp>
      <p:sp>
        <p:nvSpPr>
          <p:cNvPr id="51" name="object 51"/>
          <p:cNvSpPr txBox="1"/>
          <p:nvPr/>
        </p:nvSpPr>
        <p:spPr>
          <a:xfrm>
            <a:off x="1003805" y="6218889"/>
            <a:ext cx="3585845" cy="861060"/>
          </a:xfrm>
          <a:prstGeom prst="rect">
            <a:avLst/>
          </a:prstGeom>
        </p:spPr>
        <p:txBody>
          <a:bodyPr wrap="square" lIns="0" tIns="46355" rIns="0" bIns="0" rtlCol="0" vert="horz">
            <a:spAutoFit/>
          </a:bodyPr>
          <a:lstStyle/>
          <a:p>
            <a:pPr marL="257175" indent="-245110">
              <a:lnSpc>
                <a:spcPct val="100000"/>
              </a:lnSpc>
              <a:spcBef>
                <a:spcPts val="365"/>
              </a:spcBef>
              <a:buChar char="•"/>
              <a:tabLst>
                <a:tab pos="257175" algn="l"/>
                <a:tab pos="257810" algn="l"/>
              </a:tabLst>
            </a:pPr>
            <a:r>
              <a:rPr dirty="0" sz="1150" spc="-5">
                <a:latin typeface="Arial"/>
                <a:cs typeface="Arial"/>
              </a:rPr>
              <a:t>Failure, </a:t>
            </a:r>
            <a:r>
              <a:rPr dirty="0" sz="1150" spc="-10">
                <a:latin typeface="Cambria"/>
                <a:cs typeface="Cambria"/>
              </a:rPr>
              <a:t>𝐹𝑆 </a:t>
            </a:r>
            <a:r>
              <a:rPr dirty="0" sz="1150" spc="215">
                <a:latin typeface="Cambria"/>
                <a:cs typeface="Cambria"/>
              </a:rPr>
              <a:t>≥</a:t>
            </a:r>
            <a:r>
              <a:rPr dirty="0" sz="1150" spc="-110">
                <a:latin typeface="Cambria"/>
                <a:cs typeface="Cambria"/>
              </a:rPr>
              <a:t> </a:t>
            </a:r>
            <a:r>
              <a:rPr dirty="0" sz="1150" spc="-10">
                <a:latin typeface="Cambria"/>
                <a:cs typeface="Cambria"/>
              </a:rPr>
              <a:t>1.5</a:t>
            </a:r>
            <a:endParaRPr sz="1150">
              <a:latin typeface="Cambria"/>
              <a:cs typeface="Cambria"/>
            </a:endParaRPr>
          </a:p>
          <a:p>
            <a:pPr marL="257175" indent="-245110">
              <a:lnSpc>
                <a:spcPct val="100000"/>
              </a:lnSpc>
              <a:spcBef>
                <a:spcPts val="265"/>
              </a:spcBef>
              <a:buChar char="•"/>
              <a:tabLst>
                <a:tab pos="257175" algn="l"/>
                <a:tab pos="257810" algn="l"/>
              </a:tabLst>
            </a:pPr>
            <a:r>
              <a:rPr dirty="0" sz="1150" spc="-5">
                <a:latin typeface="Arial"/>
                <a:cs typeface="Arial"/>
              </a:rPr>
              <a:t>Need </a:t>
            </a:r>
            <a:r>
              <a:rPr dirty="0" sz="1150" spc="-10">
                <a:latin typeface="Arial"/>
                <a:cs typeface="Arial"/>
              </a:rPr>
              <a:t>adequate reserve capacity </a:t>
            </a:r>
            <a:r>
              <a:rPr dirty="0" sz="1150" spc="-5">
                <a:latin typeface="Arial"/>
                <a:cs typeface="Arial"/>
              </a:rPr>
              <a:t>if </a:t>
            </a:r>
            <a:r>
              <a:rPr dirty="0" sz="1150" spc="-10">
                <a:latin typeface="Arial"/>
                <a:cs typeface="Arial"/>
              </a:rPr>
              <a:t>the girder</a:t>
            </a:r>
            <a:r>
              <a:rPr dirty="0" sz="1150" spc="30">
                <a:latin typeface="Arial"/>
                <a:cs typeface="Arial"/>
              </a:rPr>
              <a:t> </a:t>
            </a:r>
            <a:r>
              <a:rPr dirty="0" sz="1150" spc="-5">
                <a:latin typeface="Arial"/>
                <a:cs typeface="Arial"/>
              </a:rPr>
              <a:t>cracks</a:t>
            </a:r>
            <a:endParaRPr sz="1150">
              <a:latin typeface="Arial"/>
              <a:cs typeface="Arial"/>
            </a:endParaRPr>
          </a:p>
          <a:p>
            <a:pPr marL="257175" indent="-245110">
              <a:lnSpc>
                <a:spcPct val="100000"/>
              </a:lnSpc>
              <a:spcBef>
                <a:spcPts val="265"/>
              </a:spcBef>
              <a:buChar char="•"/>
              <a:tabLst>
                <a:tab pos="257175" algn="l"/>
                <a:tab pos="257810" algn="l"/>
              </a:tabLst>
            </a:pPr>
            <a:r>
              <a:rPr dirty="0" sz="1150" spc="-10">
                <a:latin typeface="Arial"/>
                <a:cs typeface="Arial"/>
              </a:rPr>
              <a:t>Lateral stiffness reduces </a:t>
            </a:r>
            <a:r>
              <a:rPr dirty="0" sz="1150" spc="-5">
                <a:latin typeface="Arial"/>
                <a:cs typeface="Arial"/>
              </a:rPr>
              <a:t>for cracked</a:t>
            </a:r>
            <a:r>
              <a:rPr dirty="0" sz="1150" spc="-35">
                <a:latin typeface="Arial"/>
                <a:cs typeface="Arial"/>
              </a:rPr>
              <a:t> </a:t>
            </a:r>
            <a:r>
              <a:rPr dirty="0" sz="1150" spc="-10">
                <a:latin typeface="Arial"/>
                <a:cs typeface="Arial"/>
              </a:rPr>
              <a:t>girder</a:t>
            </a:r>
            <a:endParaRPr sz="1150">
              <a:latin typeface="Arial"/>
              <a:cs typeface="Arial"/>
            </a:endParaRPr>
          </a:p>
          <a:p>
            <a:pPr marL="257175" indent="-245110">
              <a:lnSpc>
                <a:spcPct val="100000"/>
              </a:lnSpc>
              <a:spcBef>
                <a:spcPts val="260"/>
              </a:spcBef>
              <a:buChar char="•"/>
              <a:tabLst>
                <a:tab pos="257175" algn="l"/>
                <a:tab pos="257810" algn="l"/>
              </a:tabLst>
            </a:pPr>
            <a:r>
              <a:rPr dirty="0" sz="1150" spc="-10">
                <a:latin typeface="Arial"/>
                <a:cs typeface="Arial"/>
              </a:rPr>
              <a:t>Calculate </a:t>
            </a:r>
            <a:r>
              <a:rPr dirty="0" sz="1150" spc="-5">
                <a:latin typeface="Arial"/>
                <a:cs typeface="Arial"/>
              </a:rPr>
              <a:t>critical</a:t>
            </a:r>
            <a:r>
              <a:rPr dirty="0" sz="1150" spc="-30">
                <a:latin typeface="Arial"/>
                <a:cs typeface="Arial"/>
              </a:rPr>
              <a:t> </a:t>
            </a:r>
            <a:r>
              <a:rPr dirty="0" sz="1150" spc="-10">
                <a:latin typeface="Arial"/>
                <a:cs typeface="Arial"/>
              </a:rPr>
              <a:t>angle</a:t>
            </a:r>
            <a:endParaRPr sz="1150">
              <a:latin typeface="Arial"/>
              <a:cs typeface="Arial"/>
            </a:endParaRPr>
          </a:p>
        </p:txBody>
      </p:sp>
      <p:sp>
        <p:nvSpPr>
          <p:cNvPr id="52" name="object 52"/>
          <p:cNvSpPr txBox="1"/>
          <p:nvPr/>
        </p:nvSpPr>
        <p:spPr>
          <a:xfrm>
            <a:off x="1304587" y="7220169"/>
            <a:ext cx="737870" cy="199390"/>
          </a:xfrm>
          <a:prstGeom prst="rect">
            <a:avLst/>
          </a:prstGeom>
        </p:spPr>
        <p:txBody>
          <a:bodyPr wrap="square" lIns="0" tIns="11430" rIns="0" bIns="0" rtlCol="0" vert="horz">
            <a:spAutoFit/>
          </a:bodyPr>
          <a:lstStyle/>
          <a:p>
            <a:pPr marL="38100">
              <a:lnSpc>
                <a:spcPct val="100000"/>
              </a:lnSpc>
              <a:spcBef>
                <a:spcPts val="90"/>
              </a:spcBef>
            </a:pPr>
            <a:r>
              <a:rPr dirty="0" sz="1150" spc="-10">
                <a:latin typeface="Arial"/>
                <a:cs typeface="Arial"/>
              </a:rPr>
              <a:t>– </a:t>
            </a:r>
            <a:r>
              <a:rPr dirty="0" sz="1150" spc="60">
                <a:latin typeface="Cambria"/>
                <a:cs typeface="Cambria"/>
              </a:rPr>
              <a:t>𝜃</a:t>
            </a:r>
            <a:r>
              <a:rPr dirty="0" baseline="-17361" sz="1200" spc="89">
                <a:latin typeface="Cambria"/>
                <a:cs typeface="Cambria"/>
              </a:rPr>
              <a:t>max</a:t>
            </a:r>
            <a:r>
              <a:rPr dirty="0" baseline="-17361" sz="1200" spc="292">
                <a:latin typeface="Cambria"/>
                <a:cs typeface="Cambria"/>
              </a:rPr>
              <a:t> </a:t>
            </a:r>
            <a:r>
              <a:rPr dirty="0" sz="1150" spc="210">
                <a:latin typeface="Cambria"/>
                <a:cs typeface="Cambria"/>
              </a:rPr>
              <a:t>=</a:t>
            </a:r>
            <a:endParaRPr sz="1150">
              <a:latin typeface="Cambria"/>
              <a:cs typeface="Cambria"/>
            </a:endParaRPr>
          </a:p>
        </p:txBody>
      </p:sp>
      <p:sp>
        <p:nvSpPr>
          <p:cNvPr id="53" name="object 53"/>
          <p:cNvSpPr/>
          <p:nvPr/>
        </p:nvSpPr>
        <p:spPr>
          <a:xfrm>
            <a:off x="2045208" y="7187183"/>
            <a:ext cx="361315" cy="323215"/>
          </a:xfrm>
          <a:custGeom>
            <a:avLst/>
            <a:gdLst/>
            <a:ahLst/>
            <a:cxnLst/>
            <a:rect l="l" t="t" r="r" b="b"/>
            <a:pathLst>
              <a:path w="361314" h="323215">
                <a:moveTo>
                  <a:pt x="68173" y="297180"/>
                </a:moveTo>
                <a:lnTo>
                  <a:pt x="59436" y="297180"/>
                </a:lnTo>
                <a:lnTo>
                  <a:pt x="89916" y="0"/>
                </a:lnTo>
                <a:lnTo>
                  <a:pt x="361188" y="0"/>
                </a:lnTo>
                <a:lnTo>
                  <a:pt x="361188" y="9144"/>
                </a:lnTo>
                <a:lnTo>
                  <a:pt x="97536" y="9144"/>
                </a:lnTo>
                <a:lnTo>
                  <a:pt x="68173" y="297180"/>
                </a:lnTo>
                <a:close/>
              </a:path>
              <a:path w="361314" h="323215">
                <a:moveTo>
                  <a:pt x="3048" y="249936"/>
                </a:moveTo>
                <a:lnTo>
                  <a:pt x="0" y="243840"/>
                </a:lnTo>
                <a:lnTo>
                  <a:pt x="24384" y="231648"/>
                </a:lnTo>
                <a:lnTo>
                  <a:pt x="30090" y="242316"/>
                </a:lnTo>
                <a:lnTo>
                  <a:pt x="15240" y="242316"/>
                </a:lnTo>
                <a:lnTo>
                  <a:pt x="3048" y="249936"/>
                </a:lnTo>
                <a:close/>
              </a:path>
              <a:path w="361314" h="323215">
                <a:moveTo>
                  <a:pt x="65532" y="323087"/>
                </a:moveTo>
                <a:lnTo>
                  <a:pt x="59436" y="323087"/>
                </a:lnTo>
                <a:lnTo>
                  <a:pt x="15240" y="242316"/>
                </a:lnTo>
                <a:lnTo>
                  <a:pt x="30090" y="242316"/>
                </a:lnTo>
                <a:lnTo>
                  <a:pt x="59436" y="297180"/>
                </a:lnTo>
                <a:lnTo>
                  <a:pt x="68173" y="297180"/>
                </a:lnTo>
                <a:lnTo>
                  <a:pt x="65532" y="323087"/>
                </a:lnTo>
                <a:close/>
              </a:path>
            </a:pathLst>
          </a:custGeom>
          <a:solidFill>
            <a:srgbClr val="000000"/>
          </a:solidFill>
        </p:spPr>
        <p:txBody>
          <a:bodyPr wrap="square" lIns="0" tIns="0" rIns="0" bIns="0" rtlCol="0"/>
          <a:lstStyle/>
          <a:p/>
        </p:txBody>
      </p:sp>
      <p:sp>
        <p:nvSpPr>
          <p:cNvPr id="54" name="object 54"/>
          <p:cNvSpPr/>
          <p:nvPr/>
        </p:nvSpPr>
        <p:spPr>
          <a:xfrm>
            <a:off x="2151888" y="7336535"/>
            <a:ext cx="256540" cy="0"/>
          </a:xfrm>
          <a:custGeom>
            <a:avLst/>
            <a:gdLst/>
            <a:ahLst/>
            <a:cxnLst/>
            <a:rect l="l" t="t" r="r" b="b"/>
            <a:pathLst>
              <a:path w="256539" h="0">
                <a:moveTo>
                  <a:pt x="0" y="0"/>
                </a:moveTo>
                <a:lnTo>
                  <a:pt x="256032" y="0"/>
                </a:lnTo>
              </a:path>
            </a:pathLst>
          </a:custGeom>
          <a:ln w="9143">
            <a:solidFill>
              <a:srgbClr val="000000"/>
            </a:solidFill>
          </a:ln>
        </p:spPr>
        <p:txBody>
          <a:bodyPr wrap="square" lIns="0" tIns="0" rIns="0" bIns="0" rtlCol="0"/>
          <a:lstStyle/>
          <a:p/>
        </p:txBody>
      </p:sp>
      <p:sp>
        <p:nvSpPr>
          <p:cNvPr id="55" name="object 55"/>
          <p:cNvSpPr/>
          <p:nvPr/>
        </p:nvSpPr>
        <p:spPr>
          <a:xfrm>
            <a:off x="3247644" y="7176516"/>
            <a:ext cx="664845" cy="323215"/>
          </a:xfrm>
          <a:custGeom>
            <a:avLst/>
            <a:gdLst/>
            <a:ahLst/>
            <a:cxnLst/>
            <a:rect l="l" t="t" r="r" b="b"/>
            <a:pathLst>
              <a:path w="664845" h="323215">
                <a:moveTo>
                  <a:pt x="68173" y="297180"/>
                </a:moveTo>
                <a:lnTo>
                  <a:pt x="59436" y="297180"/>
                </a:lnTo>
                <a:lnTo>
                  <a:pt x="89916" y="0"/>
                </a:lnTo>
                <a:lnTo>
                  <a:pt x="664464" y="0"/>
                </a:lnTo>
                <a:lnTo>
                  <a:pt x="664464" y="9144"/>
                </a:lnTo>
                <a:lnTo>
                  <a:pt x="97536" y="9144"/>
                </a:lnTo>
                <a:lnTo>
                  <a:pt x="68173" y="297180"/>
                </a:lnTo>
                <a:close/>
              </a:path>
              <a:path w="664845" h="323215">
                <a:moveTo>
                  <a:pt x="3048" y="249936"/>
                </a:moveTo>
                <a:lnTo>
                  <a:pt x="0" y="243840"/>
                </a:lnTo>
                <a:lnTo>
                  <a:pt x="24384" y="231648"/>
                </a:lnTo>
                <a:lnTo>
                  <a:pt x="30090" y="242316"/>
                </a:lnTo>
                <a:lnTo>
                  <a:pt x="15240" y="242316"/>
                </a:lnTo>
                <a:lnTo>
                  <a:pt x="3048" y="249936"/>
                </a:lnTo>
                <a:close/>
              </a:path>
              <a:path w="664845" h="323215">
                <a:moveTo>
                  <a:pt x="65532" y="323087"/>
                </a:moveTo>
                <a:lnTo>
                  <a:pt x="59436" y="323087"/>
                </a:lnTo>
                <a:lnTo>
                  <a:pt x="15240" y="242316"/>
                </a:lnTo>
                <a:lnTo>
                  <a:pt x="30090" y="242316"/>
                </a:lnTo>
                <a:lnTo>
                  <a:pt x="59436" y="297180"/>
                </a:lnTo>
                <a:lnTo>
                  <a:pt x="68173" y="297180"/>
                </a:lnTo>
                <a:lnTo>
                  <a:pt x="65532" y="323087"/>
                </a:lnTo>
                <a:close/>
              </a:path>
            </a:pathLst>
          </a:custGeom>
          <a:solidFill>
            <a:srgbClr val="000000"/>
          </a:solidFill>
        </p:spPr>
        <p:txBody>
          <a:bodyPr wrap="square" lIns="0" tIns="0" rIns="0" bIns="0" rtlCol="0"/>
          <a:lstStyle/>
          <a:p/>
        </p:txBody>
      </p:sp>
      <p:sp>
        <p:nvSpPr>
          <p:cNvPr id="56" name="object 56"/>
          <p:cNvSpPr txBox="1"/>
          <p:nvPr/>
        </p:nvSpPr>
        <p:spPr>
          <a:xfrm>
            <a:off x="2183378" y="7174440"/>
            <a:ext cx="1620520" cy="151765"/>
          </a:xfrm>
          <a:prstGeom prst="rect">
            <a:avLst/>
          </a:prstGeom>
        </p:spPr>
        <p:txBody>
          <a:bodyPr wrap="square" lIns="0" tIns="15875" rIns="0" bIns="0" rtlCol="0" vert="horz">
            <a:spAutoFit/>
          </a:bodyPr>
          <a:lstStyle/>
          <a:p>
            <a:pPr marL="50800">
              <a:lnSpc>
                <a:spcPct val="100000"/>
              </a:lnSpc>
              <a:spcBef>
                <a:spcPts val="125"/>
              </a:spcBef>
              <a:tabLst>
                <a:tab pos="1320165" algn="l"/>
              </a:tabLst>
            </a:pPr>
            <a:r>
              <a:rPr dirty="0" sz="800" spc="65">
                <a:latin typeface="Cambria"/>
                <a:cs typeface="Cambria"/>
              </a:rPr>
              <a:t>e</a:t>
            </a:r>
            <a:r>
              <a:rPr dirty="0" baseline="-17094" sz="975" spc="97">
                <a:latin typeface="Cambria"/>
                <a:cs typeface="Cambria"/>
              </a:rPr>
              <a:t>i	</a:t>
            </a:r>
            <a:r>
              <a:rPr dirty="0" sz="800" spc="25">
                <a:latin typeface="Cambria"/>
                <a:cs typeface="Cambria"/>
              </a:rPr>
              <a:t>1.o95</a:t>
            </a:r>
            <a:endParaRPr sz="800">
              <a:latin typeface="Cambria"/>
              <a:cs typeface="Cambria"/>
            </a:endParaRPr>
          </a:p>
        </p:txBody>
      </p:sp>
      <p:sp>
        <p:nvSpPr>
          <p:cNvPr id="57" name="object 57"/>
          <p:cNvSpPr/>
          <p:nvPr/>
        </p:nvSpPr>
        <p:spPr>
          <a:xfrm>
            <a:off x="3506723" y="7373111"/>
            <a:ext cx="396240" cy="97790"/>
          </a:xfrm>
          <a:custGeom>
            <a:avLst/>
            <a:gdLst/>
            <a:ahLst/>
            <a:cxnLst/>
            <a:rect l="l" t="t" r="r" b="b"/>
            <a:pathLst>
              <a:path w="396239" h="97790">
                <a:moveTo>
                  <a:pt x="365760" y="97536"/>
                </a:moveTo>
                <a:lnTo>
                  <a:pt x="364236" y="94488"/>
                </a:lnTo>
                <a:lnTo>
                  <a:pt x="371856" y="91440"/>
                </a:lnTo>
                <a:lnTo>
                  <a:pt x="377952" y="85344"/>
                </a:lnTo>
                <a:lnTo>
                  <a:pt x="381000" y="77724"/>
                </a:lnTo>
                <a:lnTo>
                  <a:pt x="383881" y="71699"/>
                </a:lnTo>
                <a:lnTo>
                  <a:pt x="385762" y="64960"/>
                </a:lnTo>
                <a:lnTo>
                  <a:pt x="386786" y="57364"/>
                </a:lnTo>
                <a:lnTo>
                  <a:pt x="387096" y="48768"/>
                </a:lnTo>
                <a:lnTo>
                  <a:pt x="386786" y="40171"/>
                </a:lnTo>
                <a:lnTo>
                  <a:pt x="385762" y="32575"/>
                </a:lnTo>
                <a:lnTo>
                  <a:pt x="383881" y="25836"/>
                </a:lnTo>
                <a:lnTo>
                  <a:pt x="381000" y="19812"/>
                </a:lnTo>
                <a:lnTo>
                  <a:pt x="377952" y="12192"/>
                </a:lnTo>
                <a:lnTo>
                  <a:pt x="371856" y="7620"/>
                </a:lnTo>
                <a:lnTo>
                  <a:pt x="364236" y="4572"/>
                </a:lnTo>
                <a:lnTo>
                  <a:pt x="365760" y="0"/>
                </a:lnTo>
                <a:lnTo>
                  <a:pt x="394144" y="31623"/>
                </a:lnTo>
                <a:lnTo>
                  <a:pt x="396240" y="48768"/>
                </a:lnTo>
                <a:lnTo>
                  <a:pt x="395692" y="57626"/>
                </a:lnTo>
                <a:lnTo>
                  <a:pt x="372332" y="94916"/>
                </a:lnTo>
                <a:lnTo>
                  <a:pt x="365760" y="97536"/>
                </a:lnTo>
                <a:close/>
              </a:path>
              <a:path w="396239" h="97790">
                <a:moveTo>
                  <a:pt x="32004" y="97536"/>
                </a:moveTo>
                <a:lnTo>
                  <a:pt x="2286" y="65913"/>
                </a:lnTo>
                <a:lnTo>
                  <a:pt x="0" y="48768"/>
                </a:lnTo>
                <a:lnTo>
                  <a:pt x="571" y="39909"/>
                </a:lnTo>
                <a:lnTo>
                  <a:pt x="24574" y="2833"/>
                </a:lnTo>
                <a:lnTo>
                  <a:pt x="32004" y="0"/>
                </a:lnTo>
                <a:lnTo>
                  <a:pt x="33528" y="4572"/>
                </a:lnTo>
                <a:lnTo>
                  <a:pt x="24384" y="7620"/>
                </a:lnTo>
                <a:lnTo>
                  <a:pt x="19812" y="12192"/>
                </a:lnTo>
                <a:lnTo>
                  <a:pt x="9144" y="48768"/>
                </a:lnTo>
                <a:lnTo>
                  <a:pt x="9667" y="57364"/>
                </a:lnTo>
                <a:lnTo>
                  <a:pt x="33528" y="94488"/>
                </a:lnTo>
                <a:lnTo>
                  <a:pt x="32004" y="97536"/>
                </a:lnTo>
                <a:close/>
              </a:path>
            </a:pathLst>
          </a:custGeom>
          <a:solidFill>
            <a:srgbClr val="000000"/>
          </a:solidFill>
        </p:spPr>
        <p:txBody>
          <a:bodyPr wrap="square" lIns="0" tIns="0" rIns="0" bIns="0" rtlCol="0"/>
          <a:lstStyle/>
          <a:p/>
        </p:txBody>
      </p:sp>
      <p:sp>
        <p:nvSpPr>
          <p:cNvPr id="58" name="object 58"/>
          <p:cNvSpPr txBox="1"/>
          <p:nvPr/>
        </p:nvSpPr>
        <p:spPr>
          <a:xfrm>
            <a:off x="2102561" y="7332913"/>
            <a:ext cx="1805305" cy="151765"/>
          </a:xfrm>
          <a:prstGeom prst="rect">
            <a:avLst/>
          </a:prstGeom>
        </p:spPr>
        <p:txBody>
          <a:bodyPr wrap="square" lIns="0" tIns="15875" rIns="0" bIns="0" rtlCol="0" vert="horz">
            <a:spAutoFit/>
          </a:bodyPr>
          <a:lstStyle/>
          <a:p>
            <a:pPr marL="50800">
              <a:lnSpc>
                <a:spcPct val="100000"/>
              </a:lnSpc>
              <a:spcBef>
                <a:spcPts val="125"/>
              </a:spcBef>
              <a:tabLst>
                <a:tab pos="1252855" algn="l"/>
              </a:tabLst>
            </a:pPr>
            <a:r>
              <a:rPr dirty="0" sz="800" spc="40">
                <a:latin typeface="Cambria"/>
                <a:cs typeface="Cambria"/>
              </a:rPr>
              <a:t>2.5z</a:t>
            </a:r>
            <a:r>
              <a:rPr dirty="0" baseline="-12820" sz="975" spc="60">
                <a:latin typeface="Cambria"/>
                <a:cs typeface="Cambria"/>
              </a:rPr>
              <a:t>o	</a:t>
            </a:r>
            <a:r>
              <a:rPr dirty="0" sz="800" spc="20">
                <a:latin typeface="Cambria"/>
                <a:cs typeface="Cambria"/>
              </a:rPr>
              <a:t>2.5</a:t>
            </a:r>
            <a:r>
              <a:rPr dirty="0" sz="800" spc="125">
                <a:latin typeface="Cambria"/>
                <a:cs typeface="Cambria"/>
              </a:rPr>
              <a:t> </a:t>
            </a:r>
            <a:r>
              <a:rPr dirty="0" sz="800" spc="30">
                <a:latin typeface="Cambria"/>
                <a:cs typeface="Cambria"/>
              </a:rPr>
              <a:t>12.187</a:t>
            </a:r>
            <a:endParaRPr sz="800">
              <a:latin typeface="Cambria"/>
              <a:cs typeface="Cambria"/>
            </a:endParaRPr>
          </a:p>
        </p:txBody>
      </p:sp>
      <p:sp>
        <p:nvSpPr>
          <p:cNvPr id="59" name="object 59"/>
          <p:cNvSpPr/>
          <p:nvPr/>
        </p:nvSpPr>
        <p:spPr>
          <a:xfrm>
            <a:off x="3354324" y="7336535"/>
            <a:ext cx="559435" cy="0"/>
          </a:xfrm>
          <a:custGeom>
            <a:avLst/>
            <a:gdLst/>
            <a:ahLst/>
            <a:cxnLst/>
            <a:rect l="l" t="t" r="r" b="b"/>
            <a:pathLst>
              <a:path w="559435" h="0">
                <a:moveTo>
                  <a:pt x="0" y="0"/>
                </a:moveTo>
                <a:lnTo>
                  <a:pt x="559308" y="0"/>
                </a:lnTo>
              </a:path>
            </a:pathLst>
          </a:custGeom>
          <a:ln w="9143">
            <a:solidFill>
              <a:srgbClr val="000000"/>
            </a:solidFill>
          </a:ln>
        </p:spPr>
        <p:txBody>
          <a:bodyPr wrap="square" lIns="0" tIns="0" rIns="0" bIns="0" rtlCol="0"/>
          <a:lstStyle/>
          <a:p/>
        </p:txBody>
      </p:sp>
      <p:sp>
        <p:nvSpPr>
          <p:cNvPr id="60" name="object 60"/>
          <p:cNvSpPr txBox="1"/>
          <p:nvPr/>
        </p:nvSpPr>
        <p:spPr>
          <a:xfrm>
            <a:off x="2436415" y="7220169"/>
            <a:ext cx="2896235" cy="199390"/>
          </a:xfrm>
          <a:prstGeom prst="rect">
            <a:avLst/>
          </a:prstGeom>
        </p:spPr>
        <p:txBody>
          <a:bodyPr wrap="square" lIns="0" tIns="11430" rIns="0" bIns="0" rtlCol="0" vert="horz">
            <a:spAutoFit/>
          </a:bodyPr>
          <a:lstStyle/>
          <a:p>
            <a:pPr marL="12700">
              <a:lnSpc>
                <a:spcPct val="100000"/>
              </a:lnSpc>
              <a:spcBef>
                <a:spcPts val="90"/>
              </a:spcBef>
              <a:tabLst>
                <a:tab pos="1518285" algn="l"/>
              </a:tabLst>
            </a:pPr>
            <a:r>
              <a:rPr dirty="0" sz="1150" spc="215">
                <a:latin typeface="Cambria"/>
                <a:cs typeface="Cambria"/>
              </a:rPr>
              <a:t>≤ </a:t>
            </a:r>
            <a:r>
              <a:rPr dirty="0" sz="1150" spc="-10">
                <a:latin typeface="Cambria"/>
                <a:cs typeface="Cambria"/>
              </a:rPr>
              <a:t>0.4</a:t>
            </a:r>
            <a:r>
              <a:rPr dirty="0" sz="1150" spc="-145">
                <a:latin typeface="Cambria"/>
                <a:cs typeface="Cambria"/>
              </a:rPr>
              <a:t> </a:t>
            </a:r>
            <a:r>
              <a:rPr dirty="0" sz="1150" spc="-10">
                <a:latin typeface="Cambria"/>
                <a:cs typeface="Cambria"/>
              </a:rPr>
              <a:t>𝑟𝑎𝑑</a:t>
            </a:r>
            <a:r>
              <a:rPr dirty="0" sz="1150" spc="90">
                <a:latin typeface="Cambria"/>
                <a:cs typeface="Cambria"/>
              </a:rPr>
              <a:t> </a:t>
            </a:r>
            <a:r>
              <a:rPr dirty="0" sz="1150" spc="210">
                <a:latin typeface="Cambria"/>
                <a:cs typeface="Cambria"/>
              </a:rPr>
              <a:t>=	= </a:t>
            </a:r>
            <a:r>
              <a:rPr dirty="0" sz="1150" spc="-5">
                <a:latin typeface="Cambria"/>
                <a:cs typeface="Cambria"/>
              </a:rPr>
              <a:t>0.1896 </a:t>
            </a:r>
            <a:r>
              <a:rPr dirty="0" sz="1150" spc="-10">
                <a:latin typeface="Cambria"/>
                <a:cs typeface="Cambria"/>
              </a:rPr>
              <a:t>𝑟𝑎𝑑 </a:t>
            </a:r>
            <a:r>
              <a:rPr dirty="0" sz="1150" spc="210">
                <a:latin typeface="Cambria"/>
                <a:cs typeface="Cambria"/>
              </a:rPr>
              <a:t>=</a:t>
            </a:r>
            <a:r>
              <a:rPr dirty="0" sz="1150" spc="-30">
                <a:latin typeface="Cambria"/>
                <a:cs typeface="Cambria"/>
              </a:rPr>
              <a:t> </a:t>
            </a:r>
            <a:r>
              <a:rPr dirty="0" sz="1150" spc="-10">
                <a:latin typeface="Cambria"/>
                <a:cs typeface="Cambria"/>
              </a:rPr>
              <a:t>10.8°</a:t>
            </a:r>
            <a:endParaRPr sz="1150">
              <a:latin typeface="Cambria"/>
              <a:cs typeface="Cambria"/>
            </a:endParaRPr>
          </a:p>
        </p:txBody>
      </p:sp>
      <p:sp>
        <p:nvSpPr>
          <p:cNvPr id="61" name="object 61"/>
          <p:cNvSpPr txBox="1"/>
          <p:nvPr/>
        </p:nvSpPr>
        <p:spPr>
          <a:xfrm>
            <a:off x="1003805" y="7526463"/>
            <a:ext cx="1868805" cy="199390"/>
          </a:xfrm>
          <a:prstGeom prst="rect">
            <a:avLst/>
          </a:prstGeom>
        </p:spPr>
        <p:txBody>
          <a:bodyPr wrap="square" lIns="0" tIns="11430" rIns="0" bIns="0" rtlCol="0" vert="horz">
            <a:spAutoFit/>
          </a:bodyPr>
          <a:lstStyle/>
          <a:p>
            <a:pPr marL="257175" indent="-245110">
              <a:lnSpc>
                <a:spcPct val="100000"/>
              </a:lnSpc>
              <a:spcBef>
                <a:spcPts val="90"/>
              </a:spcBef>
              <a:buChar char="•"/>
              <a:tabLst>
                <a:tab pos="257175" algn="l"/>
                <a:tab pos="257810" algn="l"/>
              </a:tabLst>
            </a:pPr>
            <a:r>
              <a:rPr dirty="0" sz="1150" spc="-10">
                <a:latin typeface="Arial"/>
                <a:cs typeface="Arial"/>
              </a:rPr>
              <a:t>Calculate </a:t>
            </a:r>
            <a:r>
              <a:rPr dirty="0" sz="1150" spc="-5">
                <a:latin typeface="Arial"/>
                <a:cs typeface="Arial"/>
              </a:rPr>
              <a:t>factor </a:t>
            </a:r>
            <a:r>
              <a:rPr dirty="0" sz="1150" spc="-10">
                <a:latin typeface="Arial"/>
                <a:cs typeface="Arial"/>
              </a:rPr>
              <a:t>of</a:t>
            </a:r>
            <a:r>
              <a:rPr dirty="0" sz="1150" spc="-40">
                <a:latin typeface="Arial"/>
                <a:cs typeface="Arial"/>
              </a:rPr>
              <a:t> </a:t>
            </a:r>
            <a:r>
              <a:rPr dirty="0" sz="1150" spc="-5">
                <a:latin typeface="Arial"/>
                <a:cs typeface="Arial"/>
              </a:rPr>
              <a:t>safety</a:t>
            </a:r>
            <a:endParaRPr sz="1150">
              <a:latin typeface="Arial"/>
              <a:cs typeface="Arial"/>
            </a:endParaRPr>
          </a:p>
        </p:txBody>
      </p:sp>
      <p:sp>
        <p:nvSpPr>
          <p:cNvPr id="62" name="object 62"/>
          <p:cNvSpPr txBox="1"/>
          <p:nvPr/>
        </p:nvSpPr>
        <p:spPr>
          <a:xfrm>
            <a:off x="1329987" y="7805363"/>
            <a:ext cx="399415" cy="199390"/>
          </a:xfrm>
          <a:prstGeom prst="rect">
            <a:avLst/>
          </a:prstGeom>
        </p:spPr>
        <p:txBody>
          <a:bodyPr wrap="square" lIns="0" tIns="11430" rIns="0" bIns="0" rtlCol="0" vert="horz">
            <a:spAutoFit/>
          </a:bodyPr>
          <a:lstStyle/>
          <a:p>
            <a:pPr marL="12700">
              <a:lnSpc>
                <a:spcPct val="100000"/>
              </a:lnSpc>
              <a:spcBef>
                <a:spcPts val="90"/>
              </a:spcBef>
            </a:pPr>
            <a:r>
              <a:rPr dirty="0" sz="1150" spc="-10">
                <a:latin typeface="Arial"/>
                <a:cs typeface="Arial"/>
              </a:rPr>
              <a:t>–</a:t>
            </a:r>
            <a:r>
              <a:rPr dirty="0" sz="1150" spc="265">
                <a:latin typeface="Arial"/>
                <a:cs typeface="Arial"/>
              </a:rPr>
              <a:t> </a:t>
            </a:r>
            <a:r>
              <a:rPr dirty="0" sz="1150" spc="5">
                <a:latin typeface="Cambria"/>
                <a:cs typeface="Cambria"/>
              </a:rPr>
              <a:t>𝐹𝑆</a:t>
            </a:r>
            <a:endParaRPr sz="1150">
              <a:latin typeface="Cambria"/>
              <a:cs typeface="Cambria"/>
            </a:endParaRPr>
          </a:p>
        </p:txBody>
      </p:sp>
      <p:sp>
        <p:nvSpPr>
          <p:cNvPr id="63" name="object 63"/>
          <p:cNvSpPr txBox="1"/>
          <p:nvPr/>
        </p:nvSpPr>
        <p:spPr>
          <a:xfrm>
            <a:off x="1688054" y="7873962"/>
            <a:ext cx="88900" cy="151765"/>
          </a:xfrm>
          <a:prstGeom prst="rect">
            <a:avLst/>
          </a:prstGeom>
        </p:spPr>
        <p:txBody>
          <a:bodyPr wrap="square" lIns="0" tIns="15875" rIns="0" bIns="0" rtlCol="0" vert="horz">
            <a:spAutoFit/>
          </a:bodyPr>
          <a:lstStyle/>
          <a:p>
            <a:pPr marL="12700">
              <a:lnSpc>
                <a:spcPct val="100000"/>
              </a:lnSpc>
              <a:spcBef>
                <a:spcPts val="125"/>
              </a:spcBef>
            </a:pPr>
            <a:r>
              <a:rPr dirty="0" sz="800" spc="250">
                <a:latin typeface="Cambria"/>
                <a:cs typeface="Cambria"/>
              </a:rPr>
              <a:t>f</a:t>
            </a:r>
            <a:endParaRPr sz="800">
              <a:latin typeface="Cambria"/>
              <a:cs typeface="Cambria"/>
            </a:endParaRPr>
          </a:p>
        </p:txBody>
      </p:sp>
      <p:sp>
        <p:nvSpPr>
          <p:cNvPr id="64" name="object 64"/>
          <p:cNvSpPr/>
          <p:nvPr/>
        </p:nvSpPr>
        <p:spPr>
          <a:xfrm>
            <a:off x="2843783" y="7958328"/>
            <a:ext cx="619125" cy="97790"/>
          </a:xfrm>
          <a:custGeom>
            <a:avLst/>
            <a:gdLst/>
            <a:ahLst/>
            <a:cxnLst/>
            <a:rect l="l" t="t" r="r" b="b"/>
            <a:pathLst>
              <a:path w="619125" h="97790">
                <a:moveTo>
                  <a:pt x="588263" y="97536"/>
                </a:moveTo>
                <a:lnTo>
                  <a:pt x="586739" y="94488"/>
                </a:lnTo>
                <a:lnTo>
                  <a:pt x="594359" y="91440"/>
                </a:lnTo>
                <a:lnTo>
                  <a:pt x="600455" y="85344"/>
                </a:lnTo>
                <a:lnTo>
                  <a:pt x="603503" y="77724"/>
                </a:lnTo>
                <a:lnTo>
                  <a:pt x="606385" y="71699"/>
                </a:lnTo>
                <a:lnTo>
                  <a:pt x="608266" y="64960"/>
                </a:lnTo>
                <a:lnTo>
                  <a:pt x="609290" y="57364"/>
                </a:lnTo>
                <a:lnTo>
                  <a:pt x="609599" y="48768"/>
                </a:lnTo>
                <a:lnTo>
                  <a:pt x="609290" y="40171"/>
                </a:lnTo>
                <a:lnTo>
                  <a:pt x="608266" y="32575"/>
                </a:lnTo>
                <a:lnTo>
                  <a:pt x="606385" y="25836"/>
                </a:lnTo>
                <a:lnTo>
                  <a:pt x="603503" y="19812"/>
                </a:lnTo>
                <a:lnTo>
                  <a:pt x="600455" y="12192"/>
                </a:lnTo>
                <a:lnTo>
                  <a:pt x="594359" y="7620"/>
                </a:lnTo>
                <a:lnTo>
                  <a:pt x="586739" y="4572"/>
                </a:lnTo>
                <a:lnTo>
                  <a:pt x="588263" y="0"/>
                </a:lnTo>
                <a:lnTo>
                  <a:pt x="616648" y="31623"/>
                </a:lnTo>
                <a:lnTo>
                  <a:pt x="618743" y="48768"/>
                </a:lnTo>
                <a:lnTo>
                  <a:pt x="618196" y="57626"/>
                </a:lnTo>
                <a:lnTo>
                  <a:pt x="594836" y="94916"/>
                </a:lnTo>
                <a:lnTo>
                  <a:pt x="588263" y="97536"/>
                </a:lnTo>
                <a:close/>
              </a:path>
              <a:path w="619125" h="97790">
                <a:moveTo>
                  <a:pt x="32003" y="97536"/>
                </a:moveTo>
                <a:lnTo>
                  <a:pt x="2285" y="65913"/>
                </a:lnTo>
                <a:lnTo>
                  <a:pt x="0" y="48768"/>
                </a:lnTo>
                <a:lnTo>
                  <a:pt x="571" y="39909"/>
                </a:lnTo>
                <a:lnTo>
                  <a:pt x="24574" y="2833"/>
                </a:lnTo>
                <a:lnTo>
                  <a:pt x="32003" y="0"/>
                </a:lnTo>
                <a:lnTo>
                  <a:pt x="33527" y="4572"/>
                </a:lnTo>
                <a:lnTo>
                  <a:pt x="24383" y="7620"/>
                </a:lnTo>
                <a:lnTo>
                  <a:pt x="19811" y="12192"/>
                </a:lnTo>
                <a:lnTo>
                  <a:pt x="9143" y="48768"/>
                </a:lnTo>
                <a:lnTo>
                  <a:pt x="9667" y="57364"/>
                </a:lnTo>
                <a:lnTo>
                  <a:pt x="33527" y="94488"/>
                </a:lnTo>
                <a:lnTo>
                  <a:pt x="32003" y="97536"/>
                </a:lnTo>
                <a:close/>
              </a:path>
            </a:pathLst>
          </a:custGeom>
          <a:solidFill>
            <a:srgbClr val="000000"/>
          </a:solidFill>
        </p:spPr>
        <p:txBody>
          <a:bodyPr wrap="square" lIns="0" tIns="0" rIns="0" bIns="0" rtlCol="0"/>
          <a:lstStyle/>
          <a:p/>
        </p:txBody>
      </p:sp>
      <p:sp>
        <p:nvSpPr>
          <p:cNvPr id="65" name="object 65"/>
          <p:cNvSpPr txBox="1"/>
          <p:nvPr/>
        </p:nvSpPr>
        <p:spPr>
          <a:xfrm>
            <a:off x="2625837" y="7918122"/>
            <a:ext cx="835660" cy="151765"/>
          </a:xfrm>
          <a:prstGeom prst="rect">
            <a:avLst/>
          </a:prstGeom>
        </p:spPr>
        <p:txBody>
          <a:bodyPr wrap="square" lIns="0" tIns="15875" rIns="0" bIns="0" rtlCol="0" vert="horz">
            <a:spAutoFit/>
          </a:bodyPr>
          <a:lstStyle/>
          <a:p>
            <a:pPr marL="38100">
              <a:lnSpc>
                <a:spcPct val="100000"/>
              </a:lnSpc>
              <a:spcBef>
                <a:spcPts val="125"/>
              </a:spcBef>
            </a:pPr>
            <a:r>
              <a:rPr dirty="0" sz="800" spc="105">
                <a:latin typeface="Cambria"/>
                <a:cs typeface="Cambria"/>
              </a:rPr>
              <a:t>e</a:t>
            </a:r>
            <a:r>
              <a:rPr dirty="0" baseline="-17094" sz="975" spc="157">
                <a:latin typeface="Cambria"/>
                <a:cs typeface="Cambria"/>
              </a:rPr>
              <a:t>i</a:t>
            </a:r>
            <a:r>
              <a:rPr dirty="0" sz="800" spc="105">
                <a:latin typeface="Cambria"/>
                <a:cs typeface="Cambria"/>
              </a:rPr>
              <a:t>+</a:t>
            </a:r>
            <a:r>
              <a:rPr dirty="0" sz="800" spc="150">
                <a:latin typeface="Cambria"/>
                <a:cs typeface="Cambria"/>
              </a:rPr>
              <a:t> </a:t>
            </a:r>
            <a:r>
              <a:rPr dirty="0" sz="800" spc="75">
                <a:latin typeface="Cambria"/>
                <a:cs typeface="Cambria"/>
              </a:rPr>
              <a:t>1+2.50</a:t>
            </a:r>
            <a:r>
              <a:rPr dirty="0" baseline="-12820" sz="975" spc="112">
                <a:latin typeface="Cambria"/>
                <a:cs typeface="Cambria"/>
              </a:rPr>
              <a:t>max</a:t>
            </a:r>
            <a:endParaRPr baseline="-12820" sz="975">
              <a:latin typeface="Cambria"/>
              <a:cs typeface="Cambria"/>
            </a:endParaRPr>
          </a:p>
        </p:txBody>
      </p:sp>
      <p:sp>
        <p:nvSpPr>
          <p:cNvPr id="66" name="object 66"/>
          <p:cNvSpPr/>
          <p:nvPr/>
        </p:nvSpPr>
        <p:spPr>
          <a:xfrm>
            <a:off x="3480815" y="7958328"/>
            <a:ext cx="448309" cy="97790"/>
          </a:xfrm>
          <a:custGeom>
            <a:avLst/>
            <a:gdLst/>
            <a:ahLst/>
            <a:cxnLst/>
            <a:rect l="l" t="t" r="r" b="b"/>
            <a:pathLst>
              <a:path w="448310" h="97790">
                <a:moveTo>
                  <a:pt x="417576" y="97536"/>
                </a:moveTo>
                <a:lnTo>
                  <a:pt x="416052" y="94488"/>
                </a:lnTo>
                <a:lnTo>
                  <a:pt x="423672" y="91440"/>
                </a:lnTo>
                <a:lnTo>
                  <a:pt x="429768" y="85344"/>
                </a:lnTo>
                <a:lnTo>
                  <a:pt x="432816" y="77724"/>
                </a:lnTo>
                <a:lnTo>
                  <a:pt x="435697" y="71699"/>
                </a:lnTo>
                <a:lnTo>
                  <a:pt x="437578" y="64960"/>
                </a:lnTo>
                <a:lnTo>
                  <a:pt x="438602" y="57364"/>
                </a:lnTo>
                <a:lnTo>
                  <a:pt x="438912" y="48768"/>
                </a:lnTo>
                <a:lnTo>
                  <a:pt x="438602" y="40171"/>
                </a:lnTo>
                <a:lnTo>
                  <a:pt x="437578" y="32575"/>
                </a:lnTo>
                <a:lnTo>
                  <a:pt x="435697" y="25836"/>
                </a:lnTo>
                <a:lnTo>
                  <a:pt x="432816" y="19812"/>
                </a:lnTo>
                <a:lnTo>
                  <a:pt x="429768" y="12192"/>
                </a:lnTo>
                <a:lnTo>
                  <a:pt x="423672" y="7620"/>
                </a:lnTo>
                <a:lnTo>
                  <a:pt x="416052" y="4572"/>
                </a:lnTo>
                <a:lnTo>
                  <a:pt x="417576" y="0"/>
                </a:lnTo>
                <a:lnTo>
                  <a:pt x="445960" y="31623"/>
                </a:lnTo>
                <a:lnTo>
                  <a:pt x="448056" y="48768"/>
                </a:lnTo>
                <a:lnTo>
                  <a:pt x="447508" y="57626"/>
                </a:lnTo>
                <a:lnTo>
                  <a:pt x="424148" y="94916"/>
                </a:lnTo>
                <a:lnTo>
                  <a:pt x="417576" y="97536"/>
                </a:lnTo>
                <a:close/>
              </a:path>
              <a:path w="448310" h="97790">
                <a:moveTo>
                  <a:pt x="32004" y="97536"/>
                </a:moveTo>
                <a:lnTo>
                  <a:pt x="2285" y="65913"/>
                </a:lnTo>
                <a:lnTo>
                  <a:pt x="0" y="48768"/>
                </a:lnTo>
                <a:lnTo>
                  <a:pt x="571" y="39909"/>
                </a:lnTo>
                <a:lnTo>
                  <a:pt x="24574" y="2833"/>
                </a:lnTo>
                <a:lnTo>
                  <a:pt x="32004" y="0"/>
                </a:lnTo>
                <a:lnTo>
                  <a:pt x="33528" y="4572"/>
                </a:lnTo>
                <a:lnTo>
                  <a:pt x="24384" y="7620"/>
                </a:lnTo>
                <a:lnTo>
                  <a:pt x="19812" y="12192"/>
                </a:lnTo>
                <a:lnTo>
                  <a:pt x="9143" y="48768"/>
                </a:lnTo>
                <a:lnTo>
                  <a:pt x="9667" y="57364"/>
                </a:lnTo>
                <a:lnTo>
                  <a:pt x="33528" y="94488"/>
                </a:lnTo>
                <a:lnTo>
                  <a:pt x="32004" y="97536"/>
                </a:lnTo>
                <a:close/>
              </a:path>
            </a:pathLst>
          </a:custGeom>
          <a:solidFill>
            <a:srgbClr val="000000"/>
          </a:solidFill>
        </p:spPr>
        <p:txBody>
          <a:bodyPr wrap="square" lIns="0" tIns="0" rIns="0" bIns="0" rtlCol="0"/>
          <a:lstStyle/>
          <a:p/>
        </p:txBody>
      </p:sp>
      <p:sp>
        <p:nvSpPr>
          <p:cNvPr id="67" name="object 67"/>
          <p:cNvSpPr txBox="1"/>
          <p:nvPr/>
        </p:nvSpPr>
        <p:spPr>
          <a:xfrm>
            <a:off x="1969988" y="7941195"/>
            <a:ext cx="1972310" cy="151765"/>
          </a:xfrm>
          <a:prstGeom prst="rect">
            <a:avLst/>
          </a:prstGeom>
        </p:spPr>
        <p:txBody>
          <a:bodyPr wrap="square" lIns="0" tIns="15875" rIns="0" bIns="0" rtlCol="0" vert="horz">
            <a:spAutoFit/>
          </a:bodyPr>
          <a:lstStyle/>
          <a:p>
            <a:pPr marL="50800">
              <a:lnSpc>
                <a:spcPct val="100000"/>
              </a:lnSpc>
              <a:spcBef>
                <a:spcPts val="125"/>
              </a:spcBef>
              <a:tabLst>
                <a:tab pos="1546860" algn="l"/>
              </a:tabLst>
            </a:pPr>
            <a:r>
              <a:rPr dirty="0" baseline="13888" sz="1200" spc="150">
                <a:latin typeface="Cambria"/>
                <a:cs typeface="Cambria"/>
              </a:rPr>
              <a:t>M</a:t>
            </a:r>
            <a:r>
              <a:rPr dirty="0" sz="650" spc="100">
                <a:latin typeface="Cambria"/>
                <a:cs typeface="Cambria"/>
              </a:rPr>
              <a:t>acting	</a:t>
            </a:r>
            <a:r>
              <a:rPr dirty="0" baseline="13888" sz="1200" spc="150">
                <a:latin typeface="Cambria"/>
                <a:cs typeface="Cambria"/>
              </a:rPr>
              <a:t>z</a:t>
            </a:r>
            <a:r>
              <a:rPr dirty="0" sz="650" spc="100">
                <a:latin typeface="Cambria"/>
                <a:cs typeface="Cambria"/>
              </a:rPr>
              <a:t>o</a:t>
            </a:r>
            <a:r>
              <a:rPr dirty="0" baseline="13888" sz="1200" spc="150">
                <a:latin typeface="Cambria"/>
                <a:cs typeface="Cambria"/>
              </a:rPr>
              <a:t>0</a:t>
            </a:r>
            <a:r>
              <a:rPr dirty="0" sz="650" spc="100">
                <a:latin typeface="Cambria"/>
                <a:cs typeface="Cambria"/>
              </a:rPr>
              <a:t>max</a:t>
            </a:r>
            <a:endParaRPr sz="650">
              <a:latin typeface="Cambria"/>
              <a:cs typeface="Cambria"/>
            </a:endParaRPr>
          </a:p>
        </p:txBody>
      </p:sp>
      <p:sp>
        <p:nvSpPr>
          <p:cNvPr id="68" name="object 68"/>
          <p:cNvSpPr txBox="1"/>
          <p:nvPr/>
        </p:nvSpPr>
        <p:spPr>
          <a:xfrm>
            <a:off x="1776963" y="7741516"/>
            <a:ext cx="2348865" cy="199390"/>
          </a:xfrm>
          <a:prstGeom prst="rect">
            <a:avLst/>
          </a:prstGeom>
        </p:spPr>
        <p:txBody>
          <a:bodyPr wrap="square" lIns="0" tIns="46355" rIns="0" bIns="0" rtlCol="0" vert="horz">
            <a:spAutoFit/>
          </a:bodyPr>
          <a:lstStyle/>
          <a:p>
            <a:pPr marL="185420">
              <a:lnSpc>
                <a:spcPts val="340"/>
              </a:lnSpc>
              <a:spcBef>
                <a:spcPts val="365"/>
              </a:spcBef>
            </a:pPr>
            <a:r>
              <a:rPr dirty="0" u="sng" baseline="13888" sz="1200" spc="-292">
                <a:uFill>
                  <a:solidFill>
                    <a:srgbClr val="000000"/>
                  </a:solidFill>
                </a:uFill>
                <a:latin typeface="Times New Roman"/>
                <a:cs typeface="Times New Roman"/>
              </a:rPr>
              <a:t> </a:t>
            </a:r>
            <a:r>
              <a:rPr dirty="0" u="sng" baseline="13888" sz="1200" spc="135">
                <a:uFill>
                  <a:solidFill>
                    <a:srgbClr val="000000"/>
                  </a:solidFill>
                </a:uFill>
                <a:latin typeface="Cambria"/>
                <a:cs typeface="Cambria"/>
              </a:rPr>
              <a:t>M</a:t>
            </a:r>
            <a:r>
              <a:rPr dirty="0" u="sng" sz="650" spc="90">
                <a:uFill>
                  <a:solidFill>
                    <a:srgbClr val="000000"/>
                  </a:solidFill>
                </a:uFill>
                <a:latin typeface="Cambria"/>
                <a:cs typeface="Cambria"/>
              </a:rPr>
              <a:t>resisting</a:t>
            </a:r>
            <a:endParaRPr sz="650">
              <a:latin typeface="Cambria"/>
              <a:cs typeface="Cambria"/>
            </a:endParaRPr>
          </a:p>
          <a:p>
            <a:pPr marL="38100">
              <a:lnSpc>
                <a:spcPts val="760"/>
              </a:lnSpc>
              <a:tabLst>
                <a:tab pos="737235" algn="l"/>
                <a:tab pos="1332865" algn="l"/>
                <a:tab pos="2160905" algn="l"/>
              </a:tabLst>
            </a:pPr>
            <a:r>
              <a:rPr dirty="0" baseline="-24154" sz="1725" spc="315">
                <a:latin typeface="Cambria"/>
                <a:cs typeface="Cambria"/>
              </a:rPr>
              <a:t>=	=</a:t>
            </a:r>
            <a:r>
              <a:rPr dirty="0" u="sng" baseline="7246" sz="1725" spc="315">
                <a:uFill>
                  <a:solidFill>
                    <a:srgbClr val="000000"/>
                  </a:solidFill>
                </a:uFill>
                <a:latin typeface="Cambria"/>
                <a:cs typeface="Cambria"/>
              </a:rPr>
              <a:t> 	</a:t>
            </a:r>
            <a:r>
              <a:rPr dirty="0" u="sng" baseline="10416" sz="1200" spc="165">
                <a:uFill>
                  <a:solidFill>
                    <a:srgbClr val="000000"/>
                  </a:solidFill>
                </a:uFill>
                <a:latin typeface="Cambria"/>
                <a:cs typeface="Cambria"/>
              </a:rPr>
              <a:t>y</a:t>
            </a:r>
            <a:r>
              <a:rPr dirty="0" u="sng" sz="650" spc="110">
                <a:uFill>
                  <a:solidFill>
                    <a:srgbClr val="000000"/>
                  </a:solidFill>
                </a:uFill>
                <a:latin typeface="Cambria"/>
                <a:cs typeface="Cambria"/>
              </a:rPr>
              <a:t>r</a:t>
            </a:r>
            <a:r>
              <a:rPr dirty="0" u="sng" baseline="10416" sz="1200" spc="165">
                <a:uFill>
                  <a:solidFill>
                    <a:srgbClr val="000000"/>
                  </a:solidFill>
                </a:uFill>
                <a:latin typeface="Cambria"/>
                <a:cs typeface="Cambria"/>
              </a:rPr>
              <a:t>0</a:t>
            </a:r>
            <a:r>
              <a:rPr dirty="0" u="sng" sz="650" spc="110">
                <a:uFill>
                  <a:solidFill>
                    <a:srgbClr val="000000"/>
                  </a:solidFill>
                </a:uFill>
                <a:latin typeface="Cambria"/>
                <a:cs typeface="Cambria"/>
              </a:rPr>
              <a:t>max	</a:t>
            </a:r>
            <a:r>
              <a:rPr dirty="0" baseline="-24154" sz="1725" spc="315">
                <a:latin typeface="Cambria"/>
                <a:cs typeface="Cambria"/>
              </a:rPr>
              <a:t>=</a:t>
            </a:r>
            <a:endParaRPr baseline="-24154" sz="1725">
              <a:latin typeface="Cambria"/>
              <a:cs typeface="Cambria"/>
            </a:endParaRPr>
          </a:p>
        </p:txBody>
      </p:sp>
      <p:sp>
        <p:nvSpPr>
          <p:cNvPr id="69" name="object 69"/>
          <p:cNvSpPr/>
          <p:nvPr/>
        </p:nvSpPr>
        <p:spPr>
          <a:xfrm>
            <a:off x="4786884" y="7799832"/>
            <a:ext cx="441959" cy="97790"/>
          </a:xfrm>
          <a:custGeom>
            <a:avLst/>
            <a:gdLst/>
            <a:ahLst/>
            <a:cxnLst/>
            <a:rect l="l" t="t" r="r" b="b"/>
            <a:pathLst>
              <a:path w="441960" h="97790">
                <a:moveTo>
                  <a:pt x="411480" y="97536"/>
                </a:moveTo>
                <a:lnTo>
                  <a:pt x="409956" y="94488"/>
                </a:lnTo>
                <a:lnTo>
                  <a:pt x="417576" y="91440"/>
                </a:lnTo>
                <a:lnTo>
                  <a:pt x="423672" y="85344"/>
                </a:lnTo>
                <a:lnTo>
                  <a:pt x="426720" y="77724"/>
                </a:lnTo>
                <a:lnTo>
                  <a:pt x="429601" y="71699"/>
                </a:lnTo>
                <a:lnTo>
                  <a:pt x="431482" y="64960"/>
                </a:lnTo>
                <a:lnTo>
                  <a:pt x="432506" y="57364"/>
                </a:lnTo>
                <a:lnTo>
                  <a:pt x="432816" y="48768"/>
                </a:lnTo>
                <a:lnTo>
                  <a:pt x="432506" y="40171"/>
                </a:lnTo>
                <a:lnTo>
                  <a:pt x="431482" y="32575"/>
                </a:lnTo>
                <a:lnTo>
                  <a:pt x="429601" y="25836"/>
                </a:lnTo>
                <a:lnTo>
                  <a:pt x="426720" y="19812"/>
                </a:lnTo>
                <a:lnTo>
                  <a:pt x="423672" y="12192"/>
                </a:lnTo>
                <a:lnTo>
                  <a:pt x="417576" y="7620"/>
                </a:lnTo>
                <a:lnTo>
                  <a:pt x="409956" y="4572"/>
                </a:lnTo>
                <a:lnTo>
                  <a:pt x="411480" y="0"/>
                </a:lnTo>
                <a:lnTo>
                  <a:pt x="439864" y="31623"/>
                </a:lnTo>
                <a:lnTo>
                  <a:pt x="441960" y="48768"/>
                </a:lnTo>
                <a:lnTo>
                  <a:pt x="441412" y="57626"/>
                </a:lnTo>
                <a:lnTo>
                  <a:pt x="418052" y="94916"/>
                </a:lnTo>
                <a:lnTo>
                  <a:pt x="411480" y="97536"/>
                </a:lnTo>
                <a:close/>
              </a:path>
              <a:path w="441960" h="97790">
                <a:moveTo>
                  <a:pt x="32004" y="97536"/>
                </a:moveTo>
                <a:lnTo>
                  <a:pt x="2285" y="65913"/>
                </a:lnTo>
                <a:lnTo>
                  <a:pt x="0" y="48768"/>
                </a:lnTo>
                <a:lnTo>
                  <a:pt x="571" y="39909"/>
                </a:lnTo>
                <a:lnTo>
                  <a:pt x="24574" y="2833"/>
                </a:lnTo>
                <a:lnTo>
                  <a:pt x="32004" y="0"/>
                </a:lnTo>
                <a:lnTo>
                  <a:pt x="33528" y="4572"/>
                </a:lnTo>
                <a:lnTo>
                  <a:pt x="24384" y="7620"/>
                </a:lnTo>
                <a:lnTo>
                  <a:pt x="19812" y="12192"/>
                </a:lnTo>
                <a:lnTo>
                  <a:pt x="9143" y="48768"/>
                </a:lnTo>
                <a:lnTo>
                  <a:pt x="9667" y="57364"/>
                </a:lnTo>
                <a:lnTo>
                  <a:pt x="33528" y="94488"/>
                </a:lnTo>
                <a:lnTo>
                  <a:pt x="32004" y="97536"/>
                </a:lnTo>
                <a:close/>
              </a:path>
            </a:pathLst>
          </a:custGeom>
          <a:solidFill>
            <a:srgbClr val="000000"/>
          </a:solidFill>
        </p:spPr>
        <p:txBody>
          <a:bodyPr wrap="square" lIns="0" tIns="0" rIns="0" bIns="0" rtlCol="0"/>
          <a:lstStyle/>
          <a:p/>
        </p:txBody>
      </p:sp>
      <p:sp>
        <p:nvSpPr>
          <p:cNvPr id="70" name="object 70"/>
          <p:cNvSpPr/>
          <p:nvPr/>
        </p:nvSpPr>
        <p:spPr>
          <a:xfrm>
            <a:off x="5248655" y="7799832"/>
            <a:ext cx="393700" cy="97790"/>
          </a:xfrm>
          <a:custGeom>
            <a:avLst/>
            <a:gdLst/>
            <a:ahLst/>
            <a:cxnLst/>
            <a:rect l="l" t="t" r="r" b="b"/>
            <a:pathLst>
              <a:path w="393700" h="97790">
                <a:moveTo>
                  <a:pt x="362712" y="97536"/>
                </a:moveTo>
                <a:lnTo>
                  <a:pt x="361188" y="94488"/>
                </a:lnTo>
                <a:lnTo>
                  <a:pt x="368808" y="91440"/>
                </a:lnTo>
                <a:lnTo>
                  <a:pt x="374904" y="85344"/>
                </a:lnTo>
                <a:lnTo>
                  <a:pt x="377952" y="77724"/>
                </a:lnTo>
                <a:lnTo>
                  <a:pt x="380833" y="71699"/>
                </a:lnTo>
                <a:lnTo>
                  <a:pt x="382714" y="64960"/>
                </a:lnTo>
                <a:lnTo>
                  <a:pt x="383738" y="57364"/>
                </a:lnTo>
                <a:lnTo>
                  <a:pt x="384048" y="48768"/>
                </a:lnTo>
                <a:lnTo>
                  <a:pt x="383738" y="40171"/>
                </a:lnTo>
                <a:lnTo>
                  <a:pt x="382714" y="32575"/>
                </a:lnTo>
                <a:lnTo>
                  <a:pt x="380833" y="25836"/>
                </a:lnTo>
                <a:lnTo>
                  <a:pt x="377952" y="19812"/>
                </a:lnTo>
                <a:lnTo>
                  <a:pt x="374904" y="12192"/>
                </a:lnTo>
                <a:lnTo>
                  <a:pt x="368808" y="7620"/>
                </a:lnTo>
                <a:lnTo>
                  <a:pt x="361188" y="4572"/>
                </a:lnTo>
                <a:lnTo>
                  <a:pt x="362712" y="0"/>
                </a:lnTo>
                <a:lnTo>
                  <a:pt x="391096" y="31623"/>
                </a:lnTo>
                <a:lnTo>
                  <a:pt x="393192" y="48768"/>
                </a:lnTo>
                <a:lnTo>
                  <a:pt x="392644" y="57626"/>
                </a:lnTo>
                <a:lnTo>
                  <a:pt x="369284" y="94916"/>
                </a:lnTo>
                <a:lnTo>
                  <a:pt x="362712" y="97536"/>
                </a:lnTo>
                <a:close/>
              </a:path>
              <a:path w="393700" h="97790">
                <a:moveTo>
                  <a:pt x="32004" y="97536"/>
                </a:moveTo>
                <a:lnTo>
                  <a:pt x="2286" y="65913"/>
                </a:lnTo>
                <a:lnTo>
                  <a:pt x="0" y="48768"/>
                </a:lnTo>
                <a:lnTo>
                  <a:pt x="571" y="39909"/>
                </a:lnTo>
                <a:lnTo>
                  <a:pt x="24574" y="2833"/>
                </a:lnTo>
                <a:lnTo>
                  <a:pt x="32004" y="0"/>
                </a:lnTo>
                <a:lnTo>
                  <a:pt x="33528" y="4572"/>
                </a:lnTo>
                <a:lnTo>
                  <a:pt x="24384" y="7620"/>
                </a:lnTo>
                <a:lnTo>
                  <a:pt x="19812" y="12192"/>
                </a:lnTo>
                <a:lnTo>
                  <a:pt x="9144" y="48768"/>
                </a:lnTo>
                <a:lnTo>
                  <a:pt x="9667" y="57364"/>
                </a:lnTo>
                <a:lnTo>
                  <a:pt x="33528" y="94488"/>
                </a:lnTo>
                <a:lnTo>
                  <a:pt x="32004" y="97536"/>
                </a:lnTo>
                <a:close/>
              </a:path>
            </a:pathLst>
          </a:custGeom>
          <a:solidFill>
            <a:srgbClr val="000000"/>
          </a:solidFill>
        </p:spPr>
        <p:txBody>
          <a:bodyPr wrap="square" lIns="0" tIns="0" rIns="0" bIns="0" rtlCol="0"/>
          <a:lstStyle/>
          <a:p/>
        </p:txBody>
      </p:sp>
      <p:sp>
        <p:nvSpPr>
          <p:cNvPr id="71" name="object 71"/>
          <p:cNvSpPr txBox="1"/>
          <p:nvPr/>
        </p:nvSpPr>
        <p:spPr>
          <a:xfrm>
            <a:off x="4810721" y="7759648"/>
            <a:ext cx="810260" cy="151765"/>
          </a:xfrm>
          <a:prstGeom prst="rect">
            <a:avLst/>
          </a:prstGeom>
        </p:spPr>
        <p:txBody>
          <a:bodyPr wrap="square" lIns="0" tIns="15875" rIns="0" bIns="0" rtlCol="0" vert="horz">
            <a:spAutoFit/>
          </a:bodyPr>
          <a:lstStyle/>
          <a:p>
            <a:pPr marL="12700">
              <a:lnSpc>
                <a:spcPct val="100000"/>
              </a:lnSpc>
              <a:spcBef>
                <a:spcPts val="125"/>
              </a:spcBef>
            </a:pPr>
            <a:r>
              <a:rPr dirty="0" sz="800" spc="40">
                <a:latin typeface="Cambria"/>
                <a:cs typeface="Cambria"/>
              </a:rPr>
              <a:t>36.24in</a:t>
            </a:r>
            <a:r>
              <a:rPr dirty="0" sz="800" spc="60">
                <a:latin typeface="Cambria"/>
                <a:cs typeface="Cambria"/>
              </a:rPr>
              <a:t> </a:t>
            </a:r>
            <a:r>
              <a:rPr dirty="0" sz="800" spc="25">
                <a:latin typeface="Cambria"/>
                <a:cs typeface="Cambria"/>
              </a:rPr>
              <a:t>o.1896</a:t>
            </a:r>
            <a:endParaRPr sz="800">
              <a:latin typeface="Cambria"/>
              <a:cs typeface="Cambria"/>
            </a:endParaRPr>
          </a:p>
        </p:txBody>
      </p:sp>
      <p:sp>
        <p:nvSpPr>
          <p:cNvPr id="72" name="object 72"/>
          <p:cNvSpPr/>
          <p:nvPr/>
        </p:nvSpPr>
        <p:spPr>
          <a:xfrm>
            <a:off x="4585715" y="7944611"/>
            <a:ext cx="771525" cy="127000"/>
          </a:xfrm>
          <a:custGeom>
            <a:avLst/>
            <a:gdLst/>
            <a:ahLst/>
            <a:cxnLst/>
            <a:rect l="l" t="t" r="r" b="b"/>
            <a:pathLst>
              <a:path w="771525" h="127000">
                <a:moveTo>
                  <a:pt x="737616" y="126492"/>
                </a:moveTo>
                <a:lnTo>
                  <a:pt x="737616" y="121920"/>
                </a:lnTo>
                <a:lnTo>
                  <a:pt x="743045" y="119038"/>
                </a:lnTo>
                <a:lnTo>
                  <a:pt x="747903" y="114871"/>
                </a:lnTo>
                <a:lnTo>
                  <a:pt x="761690" y="73604"/>
                </a:lnTo>
                <a:lnTo>
                  <a:pt x="762000" y="62484"/>
                </a:lnTo>
                <a:lnTo>
                  <a:pt x="761690" y="51601"/>
                </a:lnTo>
                <a:lnTo>
                  <a:pt x="747903" y="10858"/>
                </a:lnTo>
                <a:lnTo>
                  <a:pt x="737616" y="3048"/>
                </a:lnTo>
                <a:lnTo>
                  <a:pt x="737616" y="0"/>
                </a:lnTo>
                <a:lnTo>
                  <a:pt x="766643" y="30765"/>
                </a:lnTo>
                <a:lnTo>
                  <a:pt x="771144" y="62484"/>
                </a:lnTo>
                <a:lnTo>
                  <a:pt x="770596" y="74509"/>
                </a:lnTo>
                <a:lnTo>
                  <a:pt x="758404" y="112561"/>
                </a:lnTo>
                <a:lnTo>
                  <a:pt x="745307" y="123372"/>
                </a:lnTo>
                <a:lnTo>
                  <a:pt x="737616" y="126492"/>
                </a:lnTo>
                <a:close/>
              </a:path>
              <a:path w="771525" h="127000">
                <a:moveTo>
                  <a:pt x="33528" y="126492"/>
                </a:moveTo>
                <a:lnTo>
                  <a:pt x="5143" y="95702"/>
                </a:lnTo>
                <a:lnTo>
                  <a:pt x="0" y="62484"/>
                </a:lnTo>
                <a:lnTo>
                  <a:pt x="571" y="51339"/>
                </a:lnTo>
                <a:lnTo>
                  <a:pt x="14025" y="13073"/>
                </a:lnTo>
                <a:lnTo>
                  <a:pt x="33528" y="0"/>
                </a:lnTo>
                <a:lnTo>
                  <a:pt x="35052" y="3048"/>
                </a:lnTo>
                <a:lnTo>
                  <a:pt x="29622" y="6167"/>
                </a:lnTo>
                <a:lnTo>
                  <a:pt x="24765" y="10858"/>
                </a:lnTo>
                <a:lnTo>
                  <a:pt x="10977" y="51601"/>
                </a:lnTo>
                <a:lnTo>
                  <a:pt x="10668" y="62484"/>
                </a:lnTo>
                <a:lnTo>
                  <a:pt x="10977" y="73604"/>
                </a:lnTo>
                <a:lnTo>
                  <a:pt x="24765" y="114871"/>
                </a:lnTo>
                <a:lnTo>
                  <a:pt x="35052" y="121920"/>
                </a:lnTo>
                <a:lnTo>
                  <a:pt x="33528" y="126492"/>
                </a:lnTo>
                <a:close/>
              </a:path>
            </a:pathLst>
          </a:custGeom>
          <a:solidFill>
            <a:srgbClr val="000000"/>
          </a:solidFill>
        </p:spPr>
        <p:txBody>
          <a:bodyPr wrap="square" lIns="0" tIns="0" rIns="0" bIns="0" rtlCol="0"/>
          <a:lstStyle/>
          <a:p/>
        </p:txBody>
      </p:sp>
      <p:sp>
        <p:nvSpPr>
          <p:cNvPr id="73" name="object 73"/>
          <p:cNvSpPr/>
          <p:nvPr/>
        </p:nvSpPr>
        <p:spPr>
          <a:xfrm>
            <a:off x="4914900" y="7958328"/>
            <a:ext cx="393700" cy="97790"/>
          </a:xfrm>
          <a:custGeom>
            <a:avLst/>
            <a:gdLst/>
            <a:ahLst/>
            <a:cxnLst/>
            <a:rect l="l" t="t" r="r" b="b"/>
            <a:pathLst>
              <a:path w="393700" h="97790">
                <a:moveTo>
                  <a:pt x="362712" y="97536"/>
                </a:moveTo>
                <a:lnTo>
                  <a:pt x="361188" y="94488"/>
                </a:lnTo>
                <a:lnTo>
                  <a:pt x="368808" y="91440"/>
                </a:lnTo>
                <a:lnTo>
                  <a:pt x="374904" y="85344"/>
                </a:lnTo>
                <a:lnTo>
                  <a:pt x="377952" y="77724"/>
                </a:lnTo>
                <a:lnTo>
                  <a:pt x="380833" y="71699"/>
                </a:lnTo>
                <a:lnTo>
                  <a:pt x="382714" y="64960"/>
                </a:lnTo>
                <a:lnTo>
                  <a:pt x="383738" y="57364"/>
                </a:lnTo>
                <a:lnTo>
                  <a:pt x="384048" y="48768"/>
                </a:lnTo>
                <a:lnTo>
                  <a:pt x="383738" y="40171"/>
                </a:lnTo>
                <a:lnTo>
                  <a:pt x="382714" y="32575"/>
                </a:lnTo>
                <a:lnTo>
                  <a:pt x="380833" y="25836"/>
                </a:lnTo>
                <a:lnTo>
                  <a:pt x="377952" y="19812"/>
                </a:lnTo>
                <a:lnTo>
                  <a:pt x="374904" y="12192"/>
                </a:lnTo>
                <a:lnTo>
                  <a:pt x="368808" y="7620"/>
                </a:lnTo>
                <a:lnTo>
                  <a:pt x="361188" y="4572"/>
                </a:lnTo>
                <a:lnTo>
                  <a:pt x="362712" y="0"/>
                </a:lnTo>
                <a:lnTo>
                  <a:pt x="391096" y="31623"/>
                </a:lnTo>
                <a:lnTo>
                  <a:pt x="393192" y="48768"/>
                </a:lnTo>
                <a:lnTo>
                  <a:pt x="392644" y="57626"/>
                </a:lnTo>
                <a:lnTo>
                  <a:pt x="369284" y="94916"/>
                </a:lnTo>
                <a:lnTo>
                  <a:pt x="362712" y="97536"/>
                </a:lnTo>
                <a:close/>
              </a:path>
              <a:path w="393700" h="97790">
                <a:moveTo>
                  <a:pt x="32004" y="97536"/>
                </a:moveTo>
                <a:lnTo>
                  <a:pt x="2286" y="65913"/>
                </a:lnTo>
                <a:lnTo>
                  <a:pt x="0" y="48768"/>
                </a:lnTo>
                <a:lnTo>
                  <a:pt x="571" y="39909"/>
                </a:lnTo>
                <a:lnTo>
                  <a:pt x="24574" y="2833"/>
                </a:lnTo>
                <a:lnTo>
                  <a:pt x="32004" y="0"/>
                </a:lnTo>
                <a:lnTo>
                  <a:pt x="33528" y="4572"/>
                </a:lnTo>
                <a:lnTo>
                  <a:pt x="24384" y="7620"/>
                </a:lnTo>
                <a:lnTo>
                  <a:pt x="19812" y="12192"/>
                </a:lnTo>
                <a:lnTo>
                  <a:pt x="9144" y="48768"/>
                </a:lnTo>
                <a:lnTo>
                  <a:pt x="9667" y="57364"/>
                </a:lnTo>
                <a:lnTo>
                  <a:pt x="33528" y="94488"/>
                </a:lnTo>
                <a:lnTo>
                  <a:pt x="32004" y="97536"/>
                </a:lnTo>
                <a:close/>
              </a:path>
            </a:pathLst>
          </a:custGeom>
          <a:solidFill>
            <a:srgbClr val="000000"/>
          </a:solidFill>
        </p:spPr>
        <p:txBody>
          <a:bodyPr wrap="square" lIns="0" tIns="0" rIns="0" bIns="0" rtlCol="0"/>
          <a:lstStyle/>
          <a:p/>
        </p:txBody>
      </p:sp>
      <p:sp>
        <p:nvSpPr>
          <p:cNvPr id="74" name="object 74"/>
          <p:cNvSpPr/>
          <p:nvPr/>
        </p:nvSpPr>
        <p:spPr>
          <a:xfrm>
            <a:off x="5375148" y="7958328"/>
            <a:ext cx="504825" cy="97790"/>
          </a:xfrm>
          <a:custGeom>
            <a:avLst/>
            <a:gdLst/>
            <a:ahLst/>
            <a:cxnLst/>
            <a:rect l="l" t="t" r="r" b="b"/>
            <a:pathLst>
              <a:path w="504825" h="97790">
                <a:moveTo>
                  <a:pt x="473963" y="97536"/>
                </a:moveTo>
                <a:lnTo>
                  <a:pt x="472439" y="94488"/>
                </a:lnTo>
                <a:lnTo>
                  <a:pt x="480059" y="91440"/>
                </a:lnTo>
                <a:lnTo>
                  <a:pt x="486155" y="85344"/>
                </a:lnTo>
                <a:lnTo>
                  <a:pt x="489203" y="77724"/>
                </a:lnTo>
                <a:lnTo>
                  <a:pt x="492085" y="71699"/>
                </a:lnTo>
                <a:lnTo>
                  <a:pt x="493966" y="64960"/>
                </a:lnTo>
                <a:lnTo>
                  <a:pt x="494990" y="57364"/>
                </a:lnTo>
                <a:lnTo>
                  <a:pt x="495299" y="48768"/>
                </a:lnTo>
                <a:lnTo>
                  <a:pt x="494990" y="40171"/>
                </a:lnTo>
                <a:lnTo>
                  <a:pt x="493966" y="32575"/>
                </a:lnTo>
                <a:lnTo>
                  <a:pt x="492085" y="25836"/>
                </a:lnTo>
                <a:lnTo>
                  <a:pt x="489203" y="19812"/>
                </a:lnTo>
                <a:lnTo>
                  <a:pt x="486155" y="12192"/>
                </a:lnTo>
                <a:lnTo>
                  <a:pt x="480059" y="7620"/>
                </a:lnTo>
                <a:lnTo>
                  <a:pt x="472439" y="4572"/>
                </a:lnTo>
                <a:lnTo>
                  <a:pt x="473963" y="0"/>
                </a:lnTo>
                <a:lnTo>
                  <a:pt x="502348" y="31623"/>
                </a:lnTo>
                <a:lnTo>
                  <a:pt x="504443" y="48768"/>
                </a:lnTo>
                <a:lnTo>
                  <a:pt x="503896" y="57626"/>
                </a:lnTo>
                <a:lnTo>
                  <a:pt x="480536" y="94916"/>
                </a:lnTo>
                <a:lnTo>
                  <a:pt x="473963" y="97536"/>
                </a:lnTo>
                <a:close/>
              </a:path>
              <a:path w="504825" h="97790">
                <a:moveTo>
                  <a:pt x="32003" y="97536"/>
                </a:moveTo>
                <a:lnTo>
                  <a:pt x="2285" y="65913"/>
                </a:lnTo>
                <a:lnTo>
                  <a:pt x="0" y="48768"/>
                </a:lnTo>
                <a:lnTo>
                  <a:pt x="571" y="39909"/>
                </a:lnTo>
                <a:lnTo>
                  <a:pt x="24574" y="2833"/>
                </a:lnTo>
                <a:lnTo>
                  <a:pt x="32003" y="0"/>
                </a:lnTo>
                <a:lnTo>
                  <a:pt x="33527" y="4572"/>
                </a:lnTo>
                <a:lnTo>
                  <a:pt x="24383" y="7620"/>
                </a:lnTo>
                <a:lnTo>
                  <a:pt x="19811" y="12192"/>
                </a:lnTo>
                <a:lnTo>
                  <a:pt x="9143" y="48768"/>
                </a:lnTo>
                <a:lnTo>
                  <a:pt x="9667" y="57364"/>
                </a:lnTo>
                <a:lnTo>
                  <a:pt x="33527" y="94488"/>
                </a:lnTo>
                <a:lnTo>
                  <a:pt x="32003" y="97536"/>
                </a:lnTo>
                <a:close/>
              </a:path>
            </a:pathLst>
          </a:custGeom>
          <a:solidFill>
            <a:srgbClr val="000000"/>
          </a:solidFill>
        </p:spPr>
        <p:txBody>
          <a:bodyPr wrap="square" lIns="0" tIns="0" rIns="0" bIns="0" rtlCol="0"/>
          <a:lstStyle/>
          <a:p/>
        </p:txBody>
      </p:sp>
      <p:sp>
        <p:nvSpPr>
          <p:cNvPr id="75" name="object 75"/>
          <p:cNvSpPr txBox="1"/>
          <p:nvPr/>
        </p:nvSpPr>
        <p:spPr>
          <a:xfrm>
            <a:off x="4115765" y="7918122"/>
            <a:ext cx="1740535" cy="151765"/>
          </a:xfrm>
          <a:prstGeom prst="rect">
            <a:avLst/>
          </a:prstGeom>
        </p:spPr>
        <p:txBody>
          <a:bodyPr wrap="square" lIns="0" tIns="15875" rIns="0" bIns="0" rtlCol="0" vert="horz">
            <a:spAutoFit/>
          </a:bodyPr>
          <a:lstStyle/>
          <a:p>
            <a:pPr marL="12700">
              <a:lnSpc>
                <a:spcPct val="100000"/>
              </a:lnSpc>
              <a:spcBef>
                <a:spcPts val="125"/>
              </a:spcBef>
              <a:tabLst>
                <a:tab pos="1295400" algn="l"/>
              </a:tabLst>
            </a:pPr>
            <a:r>
              <a:rPr dirty="0" sz="800" spc="35">
                <a:latin typeface="Cambria"/>
                <a:cs typeface="Cambria"/>
              </a:rPr>
              <a:t>1</a:t>
            </a:r>
            <a:r>
              <a:rPr dirty="0" sz="800">
                <a:latin typeface="Cambria"/>
                <a:cs typeface="Cambria"/>
              </a:rPr>
              <a:t>.</a:t>
            </a:r>
            <a:r>
              <a:rPr dirty="0" sz="800" spc="50">
                <a:latin typeface="Cambria"/>
                <a:cs typeface="Cambria"/>
              </a:rPr>
              <a:t>o</a:t>
            </a:r>
            <a:r>
              <a:rPr dirty="0" sz="800" spc="5">
                <a:latin typeface="Cambria"/>
                <a:cs typeface="Cambria"/>
              </a:rPr>
              <a:t>9</a:t>
            </a:r>
            <a:r>
              <a:rPr dirty="0" sz="800" spc="35">
                <a:latin typeface="Cambria"/>
                <a:cs typeface="Cambria"/>
              </a:rPr>
              <a:t>5</a:t>
            </a:r>
            <a:r>
              <a:rPr dirty="0" sz="800" spc="70">
                <a:latin typeface="Cambria"/>
                <a:cs typeface="Cambria"/>
              </a:rPr>
              <a:t>i</a:t>
            </a:r>
            <a:r>
              <a:rPr dirty="0" sz="800" spc="114">
                <a:latin typeface="Cambria"/>
                <a:cs typeface="Cambria"/>
              </a:rPr>
              <a:t>n</a:t>
            </a:r>
            <a:r>
              <a:rPr dirty="0" sz="800" spc="155">
                <a:latin typeface="Cambria"/>
                <a:cs typeface="Cambria"/>
              </a:rPr>
              <a:t>+</a:t>
            </a:r>
            <a:r>
              <a:rPr dirty="0" sz="800">
                <a:latin typeface="Cambria"/>
                <a:cs typeface="Cambria"/>
              </a:rPr>
              <a:t> </a:t>
            </a:r>
            <a:r>
              <a:rPr dirty="0" sz="800" spc="30">
                <a:latin typeface="Cambria"/>
                <a:cs typeface="Cambria"/>
              </a:rPr>
              <a:t> </a:t>
            </a:r>
            <a:r>
              <a:rPr dirty="0" sz="800" spc="35">
                <a:latin typeface="Cambria"/>
                <a:cs typeface="Cambria"/>
              </a:rPr>
              <a:t>1</a:t>
            </a:r>
            <a:r>
              <a:rPr dirty="0" sz="800" spc="165">
                <a:latin typeface="Cambria"/>
                <a:cs typeface="Cambria"/>
              </a:rPr>
              <a:t>+</a:t>
            </a:r>
            <a:r>
              <a:rPr dirty="0" sz="800" spc="35">
                <a:latin typeface="Cambria"/>
                <a:cs typeface="Cambria"/>
              </a:rPr>
              <a:t>2</a:t>
            </a:r>
            <a:r>
              <a:rPr dirty="0" sz="800">
                <a:latin typeface="Cambria"/>
                <a:cs typeface="Cambria"/>
              </a:rPr>
              <a:t>.</a:t>
            </a:r>
            <a:r>
              <a:rPr dirty="0" sz="800" spc="35">
                <a:latin typeface="Cambria"/>
                <a:cs typeface="Cambria"/>
              </a:rPr>
              <a:t>5</a:t>
            </a:r>
            <a:r>
              <a:rPr dirty="0" sz="800">
                <a:latin typeface="Cambria"/>
                <a:cs typeface="Cambria"/>
              </a:rPr>
              <a:t> </a:t>
            </a:r>
            <a:r>
              <a:rPr dirty="0" sz="800" spc="-5">
                <a:latin typeface="Cambria"/>
                <a:cs typeface="Cambria"/>
              </a:rPr>
              <a:t> </a:t>
            </a:r>
            <a:r>
              <a:rPr dirty="0" sz="800" spc="50">
                <a:latin typeface="Cambria"/>
                <a:cs typeface="Cambria"/>
              </a:rPr>
              <a:t>o</a:t>
            </a:r>
            <a:r>
              <a:rPr dirty="0" sz="800">
                <a:latin typeface="Cambria"/>
                <a:cs typeface="Cambria"/>
              </a:rPr>
              <a:t>.</a:t>
            </a:r>
            <a:r>
              <a:rPr dirty="0" sz="800" spc="35">
                <a:latin typeface="Cambria"/>
                <a:cs typeface="Cambria"/>
              </a:rPr>
              <a:t>18</a:t>
            </a:r>
            <a:r>
              <a:rPr dirty="0" sz="800" spc="5">
                <a:latin typeface="Cambria"/>
                <a:cs typeface="Cambria"/>
              </a:rPr>
              <a:t>9</a:t>
            </a:r>
            <a:r>
              <a:rPr dirty="0" sz="800" spc="35">
                <a:latin typeface="Cambria"/>
                <a:cs typeface="Cambria"/>
              </a:rPr>
              <a:t>6</a:t>
            </a:r>
            <a:r>
              <a:rPr dirty="0" sz="800">
                <a:latin typeface="Cambria"/>
                <a:cs typeface="Cambria"/>
              </a:rPr>
              <a:t>	</a:t>
            </a:r>
            <a:r>
              <a:rPr dirty="0" sz="800" spc="35">
                <a:latin typeface="Cambria"/>
                <a:cs typeface="Cambria"/>
              </a:rPr>
              <a:t>12</a:t>
            </a:r>
            <a:r>
              <a:rPr dirty="0" sz="800">
                <a:latin typeface="Cambria"/>
                <a:cs typeface="Cambria"/>
              </a:rPr>
              <a:t>.</a:t>
            </a:r>
            <a:r>
              <a:rPr dirty="0" sz="800" spc="35">
                <a:latin typeface="Cambria"/>
                <a:cs typeface="Cambria"/>
              </a:rPr>
              <a:t>187</a:t>
            </a:r>
            <a:r>
              <a:rPr dirty="0" sz="800" spc="60">
                <a:latin typeface="Cambria"/>
                <a:cs typeface="Cambria"/>
              </a:rPr>
              <a:t>i</a:t>
            </a:r>
            <a:r>
              <a:rPr dirty="0" sz="800" spc="90">
                <a:latin typeface="Cambria"/>
                <a:cs typeface="Cambria"/>
              </a:rPr>
              <a:t>n</a:t>
            </a:r>
            <a:endParaRPr sz="800">
              <a:latin typeface="Cambria"/>
              <a:cs typeface="Cambria"/>
            </a:endParaRPr>
          </a:p>
        </p:txBody>
      </p:sp>
      <p:sp>
        <p:nvSpPr>
          <p:cNvPr id="76" name="object 76"/>
          <p:cNvSpPr/>
          <p:nvPr/>
        </p:nvSpPr>
        <p:spPr>
          <a:xfrm>
            <a:off x="5899403" y="7958328"/>
            <a:ext cx="393700" cy="97790"/>
          </a:xfrm>
          <a:custGeom>
            <a:avLst/>
            <a:gdLst/>
            <a:ahLst/>
            <a:cxnLst/>
            <a:rect l="l" t="t" r="r" b="b"/>
            <a:pathLst>
              <a:path w="393700" h="97790">
                <a:moveTo>
                  <a:pt x="362712" y="97536"/>
                </a:moveTo>
                <a:lnTo>
                  <a:pt x="361188" y="94488"/>
                </a:lnTo>
                <a:lnTo>
                  <a:pt x="368808" y="91440"/>
                </a:lnTo>
                <a:lnTo>
                  <a:pt x="374904" y="85344"/>
                </a:lnTo>
                <a:lnTo>
                  <a:pt x="377952" y="77724"/>
                </a:lnTo>
                <a:lnTo>
                  <a:pt x="380833" y="71699"/>
                </a:lnTo>
                <a:lnTo>
                  <a:pt x="382714" y="64960"/>
                </a:lnTo>
                <a:lnTo>
                  <a:pt x="383738" y="57364"/>
                </a:lnTo>
                <a:lnTo>
                  <a:pt x="384048" y="48768"/>
                </a:lnTo>
                <a:lnTo>
                  <a:pt x="383738" y="40171"/>
                </a:lnTo>
                <a:lnTo>
                  <a:pt x="382714" y="32575"/>
                </a:lnTo>
                <a:lnTo>
                  <a:pt x="380833" y="25836"/>
                </a:lnTo>
                <a:lnTo>
                  <a:pt x="377952" y="19812"/>
                </a:lnTo>
                <a:lnTo>
                  <a:pt x="374904" y="12192"/>
                </a:lnTo>
                <a:lnTo>
                  <a:pt x="368808" y="7620"/>
                </a:lnTo>
                <a:lnTo>
                  <a:pt x="361188" y="4572"/>
                </a:lnTo>
                <a:lnTo>
                  <a:pt x="362712" y="0"/>
                </a:lnTo>
                <a:lnTo>
                  <a:pt x="391096" y="31623"/>
                </a:lnTo>
                <a:lnTo>
                  <a:pt x="393192" y="48768"/>
                </a:lnTo>
                <a:lnTo>
                  <a:pt x="392644" y="57626"/>
                </a:lnTo>
                <a:lnTo>
                  <a:pt x="369284" y="94916"/>
                </a:lnTo>
                <a:lnTo>
                  <a:pt x="362712" y="97536"/>
                </a:lnTo>
                <a:close/>
              </a:path>
              <a:path w="393700" h="97790">
                <a:moveTo>
                  <a:pt x="32004" y="97536"/>
                </a:moveTo>
                <a:lnTo>
                  <a:pt x="2286" y="65913"/>
                </a:lnTo>
                <a:lnTo>
                  <a:pt x="0" y="48768"/>
                </a:lnTo>
                <a:lnTo>
                  <a:pt x="571" y="39909"/>
                </a:lnTo>
                <a:lnTo>
                  <a:pt x="24574" y="2833"/>
                </a:lnTo>
                <a:lnTo>
                  <a:pt x="32004" y="0"/>
                </a:lnTo>
                <a:lnTo>
                  <a:pt x="33528" y="4572"/>
                </a:lnTo>
                <a:lnTo>
                  <a:pt x="24384" y="7620"/>
                </a:lnTo>
                <a:lnTo>
                  <a:pt x="19812" y="12192"/>
                </a:lnTo>
                <a:lnTo>
                  <a:pt x="9144" y="48768"/>
                </a:lnTo>
                <a:lnTo>
                  <a:pt x="9667" y="57364"/>
                </a:lnTo>
                <a:lnTo>
                  <a:pt x="33528" y="94488"/>
                </a:lnTo>
                <a:lnTo>
                  <a:pt x="32004" y="97536"/>
                </a:lnTo>
                <a:close/>
              </a:path>
            </a:pathLst>
          </a:custGeom>
          <a:solidFill>
            <a:srgbClr val="000000"/>
          </a:solidFill>
        </p:spPr>
        <p:txBody>
          <a:bodyPr wrap="square" lIns="0" tIns="0" rIns="0" bIns="0" rtlCol="0"/>
          <a:lstStyle/>
          <a:p/>
        </p:txBody>
      </p:sp>
      <p:sp>
        <p:nvSpPr>
          <p:cNvPr id="77" name="object 77"/>
          <p:cNvSpPr txBox="1"/>
          <p:nvPr/>
        </p:nvSpPr>
        <p:spPr>
          <a:xfrm>
            <a:off x="5923208" y="7918122"/>
            <a:ext cx="348615" cy="151765"/>
          </a:xfrm>
          <a:prstGeom prst="rect">
            <a:avLst/>
          </a:prstGeom>
        </p:spPr>
        <p:txBody>
          <a:bodyPr wrap="square" lIns="0" tIns="15875" rIns="0" bIns="0" rtlCol="0" vert="horz">
            <a:spAutoFit/>
          </a:bodyPr>
          <a:lstStyle/>
          <a:p>
            <a:pPr marL="12700">
              <a:lnSpc>
                <a:spcPct val="100000"/>
              </a:lnSpc>
              <a:spcBef>
                <a:spcPts val="125"/>
              </a:spcBef>
            </a:pPr>
            <a:r>
              <a:rPr dirty="0" sz="800" spc="50">
                <a:latin typeface="Cambria"/>
                <a:cs typeface="Cambria"/>
              </a:rPr>
              <a:t>o</a:t>
            </a:r>
            <a:r>
              <a:rPr dirty="0" sz="800">
                <a:latin typeface="Cambria"/>
                <a:cs typeface="Cambria"/>
              </a:rPr>
              <a:t>.</a:t>
            </a:r>
            <a:r>
              <a:rPr dirty="0" sz="800" spc="35">
                <a:latin typeface="Cambria"/>
                <a:cs typeface="Cambria"/>
              </a:rPr>
              <a:t>18</a:t>
            </a:r>
            <a:r>
              <a:rPr dirty="0" sz="800" spc="5">
                <a:latin typeface="Cambria"/>
                <a:cs typeface="Cambria"/>
              </a:rPr>
              <a:t>9</a:t>
            </a:r>
            <a:r>
              <a:rPr dirty="0" sz="800" spc="35">
                <a:latin typeface="Cambria"/>
                <a:cs typeface="Cambria"/>
              </a:rPr>
              <a:t>6</a:t>
            </a:r>
            <a:endParaRPr sz="800">
              <a:latin typeface="Cambria"/>
              <a:cs typeface="Cambria"/>
            </a:endParaRPr>
          </a:p>
        </p:txBody>
      </p:sp>
      <p:sp>
        <p:nvSpPr>
          <p:cNvPr id="78" name="object 78"/>
          <p:cNvSpPr/>
          <p:nvPr/>
        </p:nvSpPr>
        <p:spPr>
          <a:xfrm>
            <a:off x="4126992" y="7921752"/>
            <a:ext cx="2174875" cy="0"/>
          </a:xfrm>
          <a:custGeom>
            <a:avLst/>
            <a:gdLst/>
            <a:ahLst/>
            <a:cxnLst/>
            <a:rect l="l" t="t" r="r" b="b"/>
            <a:pathLst>
              <a:path w="2174875" h="0">
                <a:moveTo>
                  <a:pt x="0" y="0"/>
                </a:moveTo>
                <a:lnTo>
                  <a:pt x="2174747" y="0"/>
                </a:lnTo>
              </a:path>
            </a:pathLst>
          </a:custGeom>
          <a:ln w="9143">
            <a:solidFill>
              <a:srgbClr val="000000"/>
            </a:solidFill>
          </a:ln>
        </p:spPr>
        <p:txBody>
          <a:bodyPr wrap="square" lIns="0" tIns="0" rIns="0" bIns="0" rtlCol="0"/>
          <a:lstStyle/>
          <a:p/>
        </p:txBody>
      </p:sp>
      <p:sp>
        <p:nvSpPr>
          <p:cNvPr id="79" name="object 79"/>
          <p:cNvSpPr txBox="1"/>
          <p:nvPr/>
        </p:nvSpPr>
        <p:spPr>
          <a:xfrm>
            <a:off x="6331802" y="7805363"/>
            <a:ext cx="133985" cy="199390"/>
          </a:xfrm>
          <a:prstGeom prst="rect">
            <a:avLst/>
          </a:prstGeom>
        </p:spPr>
        <p:txBody>
          <a:bodyPr wrap="square" lIns="0" tIns="11430" rIns="0" bIns="0" rtlCol="0" vert="horz">
            <a:spAutoFit/>
          </a:bodyPr>
          <a:lstStyle/>
          <a:p>
            <a:pPr marL="12700">
              <a:lnSpc>
                <a:spcPct val="100000"/>
              </a:lnSpc>
              <a:spcBef>
                <a:spcPts val="90"/>
              </a:spcBef>
            </a:pPr>
            <a:r>
              <a:rPr dirty="0" sz="1150" spc="210">
                <a:latin typeface="Cambria"/>
                <a:cs typeface="Cambria"/>
              </a:rPr>
              <a:t>=</a:t>
            </a:r>
            <a:endParaRPr sz="1150">
              <a:latin typeface="Cambria"/>
              <a:cs typeface="Cambria"/>
            </a:endParaRPr>
          </a:p>
        </p:txBody>
      </p:sp>
      <p:sp>
        <p:nvSpPr>
          <p:cNvPr id="80" name="object 80"/>
          <p:cNvSpPr txBox="1"/>
          <p:nvPr/>
        </p:nvSpPr>
        <p:spPr>
          <a:xfrm>
            <a:off x="1534150" y="8059871"/>
            <a:ext cx="1014094" cy="199390"/>
          </a:xfrm>
          <a:prstGeom prst="rect">
            <a:avLst/>
          </a:prstGeom>
        </p:spPr>
        <p:txBody>
          <a:bodyPr wrap="square" lIns="0" tIns="11430" rIns="0" bIns="0" rtlCol="0" vert="horz">
            <a:spAutoFit/>
          </a:bodyPr>
          <a:lstStyle/>
          <a:p>
            <a:pPr marL="12700">
              <a:lnSpc>
                <a:spcPct val="100000"/>
              </a:lnSpc>
              <a:spcBef>
                <a:spcPts val="90"/>
              </a:spcBef>
            </a:pPr>
            <a:r>
              <a:rPr dirty="0" sz="1150" spc="-10">
                <a:latin typeface="Cambria"/>
                <a:cs typeface="Cambria"/>
              </a:rPr>
              <a:t>1.527 </a:t>
            </a:r>
            <a:r>
              <a:rPr dirty="0" sz="1150" spc="215">
                <a:latin typeface="Cambria"/>
                <a:cs typeface="Cambria"/>
              </a:rPr>
              <a:t>&gt; </a:t>
            </a:r>
            <a:r>
              <a:rPr dirty="0" sz="1150" spc="-10">
                <a:latin typeface="Cambria"/>
                <a:cs typeface="Cambria"/>
              </a:rPr>
              <a:t>1.5</a:t>
            </a:r>
            <a:r>
              <a:rPr dirty="0" sz="1150" spc="-65">
                <a:latin typeface="Cambria"/>
                <a:cs typeface="Cambria"/>
              </a:rPr>
              <a:t> </a:t>
            </a:r>
            <a:r>
              <a:rPr dirty="0" sz="1150" spc="-10" b="1">
                <a:latin typeface="Arial"/>
                <a:cs typeface="Arial"/>
              </a:rPr>
              <a:t>OK</a:t>
            </a:r>
            <a:endParaRPr sz="1150">
              <a:latin typeface="Arial"/>
              <a:cs typeface="Arial"/>
            </a:endParaRPr>
          </a:p>
        </p:txBody>
      </p:sp>
      <p:sp>
        <p:nvSpPr>
          <p:cNvPr id="81" name="object 81"/>
          <p:cNvSpPr txBox="1"/>
          <p:nvPr/>
        </p:nvSpPr>
        <p:spPr>
          <a:xfrm>
            <a:off x="6950462" y="8873744"/>
            <a:ext cx="145415" cy="155575"/>
          </a:xfrm>
          <a:prstGeom prst="rect">
            <a:avLst/>
          </a:prstGeom>
        </p:spPr>
        <p:txBody>
          <a:bodyPr wrap="square" lIns="0" tIns="12700" rIns="0" bIns="0" rtlCol="0" vert="horz">
            <a:spAutoFit/>
          </a:bodyPr>
          <a:lstStyle/>
          <a:p>
            <a:pPr marL="12700">
              <a:lnSpc>
                <a:spcPct val="100000"/>
              </a:lnSpc>
              <a:spcBef>
                <a:spcPts val="100"/>
              </a:spcBef>
            </a:pPr>
            <a:r>
              <a:rPr dirty="0" sz="850" spc="-10">
                <a:solidFill>
                  <a:srgbClr val="FFFFFF"/>
                </a:solidFill>
                <a:latin typeface="Arial"/>
                <a:cs typeface="Arial"/>
              </a:rPr>
              <a:t>8</a:t>
            </a:r>
            <a:r>
              <a:rPr dirty="0" sz="850">
                <a:solidFill>
                  <a:srgbClr val="FFFFFF"/>
                </a:solidFill>
                <a:latin typeface="Arial"/>
                <a:cs typeface="Arial"/>
              </a:rPr>
              <a:t>0</a:t>
            </a:r>
            <a:endParaRPr sz="850">
              <a:latin typeface="Arial"/>
              <a:cs typeface="Arial"/>
            </a:endParaRPr>
          </a:p>
        </p:txBody>
      </p:sp>
      <p:graphicFrame>
        <p:nvGraphicFramePr>
          <p:cNvPr id="82" name="object 82"/>
          <p:cNvGraphicFramePr>
            <a:graphicFrameLocks noGrp="1"/>
          </p:cNvGraphicFramePr>
          <p:nvPr/>
        </p:nvGraphicFramePr>
        <p:xfrm>
          <a:off x="3476244" y="8191500"/>
          <a:ext cx="3355975" cy="661670"/>
        </p:xfrm>
        <a:graphic>
          <a:graphicData uri="http://schemas.openxmlformats.org/drawingml/2006/table">
            <a:tbl>
              <a:tblPr firstRow="1" bandRow="1">
                <a:tableStyleId>{2D5ABB26-0587-4C30-8999-92F81FD0307C}</a:tableStyleId>
              </a:tblPr>
              <a:tblGrid>
                <a:gridCol w="704215"/>
                <a:gridCol w="966470"/>
                <a:gridCol w="835660"/>
                <a:gridCol w="836929"/>
              </a:tblGrid>
              <a:tr h="217932">
                <a:tc>
                  <a:txBody>
                    <a:bodyPr/>
                    <a:lstStyle/>
                    <a:p>
                      <a:pPr>
                        <a:lnSpc>
                          <a:spcPct val="100000"/>
                        </a:lnSpc>
                      </a:pPr>
                      <a:endParaRPr sz="1000">
                        <a:latin typeface="Times New Roman"/>
                        <a:cs typeface="Times New Roman"/>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algn="ctr">
                        <a:lnSpc>
                          <a:spcPct val="100000"/>
                        </a:lnSpc>
                        <a:spcBef>
                          <a:spcPts val="235"/>
                        </a:spcBef>
                      </a:pPr>
                      <a:r>
                        <a:rPr dirty="0" sz="1000" spc="-5" b="1">
                          <a:solidFill>
                            <a:srgbClr val="FFFFFF"/>
                          </a:solidFill>
                          <a:latin typeface="Arial"/>
                          <a:cs typeface="Arial"/>
                        </a:rPr>
                        <a:t>Equilibrium</a:t>
                      </a:r>
                      <a:endParaRPr sz="1000">
                        <a:latin typeface="Arial"/>
                        <a:cs typeface="Arial"/>
                      </a:endParaRPr>
                    </a:p>
                  </a:txBody>
                  <a:tcPr marL="0" marR="0" marB="0" marT="29845">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algn="ctr" marL="635">
                        <a:lnSpc>
                          <a:spcPct val="100000"/>
                        </a:lnSpc>
                        <a:spcBef>
                          <a:spcPts val="235"/>
                        </a:spcBef>
                      </a:pPr>
                      <a:r>
                        <a:rPr dirty="0" sz="1000" spc="-5" b="1">
                          <a:solidFill>
                            <a:srgbClr val="FFFFFF"/>
                          </a:solidFill>
                          <a:latin typeface="Arial"/>
                          <a:cs typeface="Arial"/>
                        </a:rPr>
                        <a:t>Cracking</a:t>
                      </a:r>
                      <a:endParaRPr sz="1000">
                        <a:latin typeface="Arial"/>
                        <a:cs typeface="Arial"/>
                      </a:endParaRPr>
                    </a:p>
                  </a:txBody>
                  <a:tcPr marL="0" marR="0" marB="0" marT="29845">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algn="ctr" marL="1270">
                        <a:lnSpc>
                          <a:spcPct val="100000"/>
                        </a:lnSpc>
                        <a:spcBef>
                          <a:spcPts val="235"/>
                        </a:spcBef>
                      </a:pPr>
                      <a:r>
                        <a:rPr dirty="0" sz="1000" spc="-5" b="1">
                          <a:solidFill>
                            <a:srgbClr val="FFFFFF"/>
                          </a:solidFill>
                          <a:latin typeface="Arial"/>
                          <a:cs typeface="Arial"/>
                        </a:rPr>
                        <a:t>Failure</a:t>
                      </a:r>
                      <a:endParaRPr sz="1000">
                        <a:latin typeface="Arial"/>
                        <a:cs typeface="Arial"/>
                      </a:endParaRPr>
                    </a:p>
                  </a:txBody>
                  <a:tcPr marL="0" marR="0" marB="0" marT="29845">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r>
              <a:tr h="216408">
                <a:tc>
                  <a:txBody>
                    <a:bodyPr/>
                    <a:lstStyle/>
                    <a:p>
                      <a:pPr algn="ctr">
                        <a:lnSpc>
                          <a:spcPct val="100000"/>
                        </a:lnSpc>
                        <a:spcBef>
                          <a:spcPts val="225"/>
                        </a:spcBef>
                      </a:pPr>
                      <a:r>
                        <a:rPr dirty="0" sz="1000" spc="-10" b="1">
                          <a:solidFill>
                            <a:srgbClr val="FFFFFF"/>
                          </a:solidFill>
                          <a:latin typeface="Arial"/>
                          <a:cs typeface="Arial"/>
                        </a:rPr>
                        <a:t>Tilt</a:t>
                      </a:r>
                      <a:r>
                        <a:rPr dirty="0" sz="1000" spc="-80" b="1">
                          <a:solidFill>
                            <a:srgbClr val="FFFFFF"/>
                          </a:solidFill>
                          <a:latin typeface="Arial"/>
                          <a:cs typeface="Arial"/>
                        </a:rPr>
                        <a:t> </a:t>
                      </a:r>
                      <a:r>
                        <a:rPr dirty="0" sz="1000" spc="-10" b="1">
                          <a:solidFill>
                            <a:srgbClr val="FFFFFF"/>
                          </a:solidFill>
                          <a:latin typeface="Arial"/>
                          <a:cs typeface="Arial"/>
                        </a:rPr>
                        <a:t>Angle</a:t>
                      </a:r>
                      <a:endParaRPr sz="1000">
                        <a:latin typeface="Arial"/>
                        <a:cs typeface="Arial"/>
                      </a:endParaRPr>
                    </a:p>
                  </a:txBody>
                  <a:tcPr marL="0" marR="0" marB="0" marT="28575">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4F80BC"/>
                    </a:solidFill>
                  </a:tcPr>
                </a:tc>
                <a:tc>
                  <a:txBody>
                    <a:bodyPr/>
                    <a:lstStyle/>
                    <a:p>
                      <a:pPr algn="ctr">
                        <a:lnSpc>
                          <a:spcPct val="100000"/>
                        </a:lnSpc>
                        <a:spcBef>
                          <a:spcPts val="225"/>
                        </a:spcBef>
                      </a:pPr>
                      <a:r>
                        <a:rPr dirty="0" sz="1000" spc="-5">
                          <a:latin typeface="Cambria"/>
                          <a:cs typeface="Cambria"/>
                        </a:rPr>
                        <a:t>2.6°</a:t>
                      </a:r>
                      <a:endParaRPr sz="1000">
                        <a:latin typeface="Cambria"/>
                        <a:cs typeface="Cambria"/>
                      </a:endParaRPr>
                    </a:p>
                  </a:txBody>
                  <a:tcPr marL="0" marR="0" marB="0" marT="28575">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algn="ctr">
                        <a:lnSpc>
                          <a:spcPct val="100000"/>
                        </a:lnSpc>
                        <a:spcBef>
                          <a:spcPts val="225"/>
                        </a:spcBef>
                      </a:pPr>
                      <a:r>
                        <a:rPr dirty="0" sz="1000" spc="-5">
                          <a:latin typeface="Cambria"/>
                          <a:cs typeface="Cambria"/>
                        </a:rPr>
                        <a:t>4.8°</a:t>
                      </a:r>
                      <a:endParaRPr sz="1000">
                        <a:latin typeface="Cambria"/>
                        <a:cs typeface="Cambria"/>
                      </a:endParaRPr>
                    </a:p>
                  </a:txBody>
                  <a:tcPr marL="0" marR="0" marB="0" marT="28575">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algn="ctr" marL="1905">
                        <a:lnSpc>
                          <a:spcPct val="100000"/>
                        </a:lnSpc>
                        <a:spcBef>
                          <a:spcPts val="225"/>
                        </a:spcBef>
                      </a:pPr>
                      <a:r>
                        <a:rPr dirty="0" sz="1000" spc="-5">
                          <a:latin typeface="Cambria"/>
                          <a:cs typeface="Cambria"/>
                        </a:rPr>
                        <a:t>10.8°</a:t>
                      </a:r>
                      <a:endParaRPr sz="1000">
                        <a:latin typeface="Cambria"/>
                        <a:cs typeface="Cambria"/>
                      </a:endParaRPr>
                    </a:p>
                  </a:txBody>
                  <a:tcPr marL="0" marR="0" marB="0" marT="28575">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r>
              <a:tr h="217932">
                <a:tc>
                  <a:txBody>
                    <a:bodyPr/>
                    <a:lstStyle/>
                    <a:p>
                      <a:pPr algn="ctr">
                        <a:lnSpc>
                          <a:spcPct val="100000"/>
                        </a:lnSpc>
                        <a:spcBef>
                          <a:spcPts val="235"/>
                        </a:spcBef>
                      </a:pPr>
                      <a:r>
                        <a:rPr dirty="0" sz="1000" spc="-5">
                          <a:solidFill>
                            <a:srgbClr val="FFFFFF"/>
                          </a:solidFill>
                          <a:latin typeface="Cambria"/>
                          <a:cs typeface="Cambria"/>
                        </a:rPr>
                        <a:t>FS</a:t>
                      </a:r>
                      <a:endParaRPr sz="1000">
                        <a:latin typeface="Cambria"/>
                        <a:cs typeface="Cambria"/>
                      </a:endParaRPr>
                    </a:p>
                  </a:txBody>
                  <a:tcPr marL="0" marR="0" marB="0" marT="2984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ctr" marL="1270">
                        <a:lnSpc>
                          <a:spcPct val="100000"/>
                        </a:lnSpc>
                        <a:spcBef>
                          <a:spcPts val="235"/>
                        </a:spcBef>
                      </a:pPr>
                      <a:r>
                        <a:rPr dirty="0" sz="1000" spc="-5">
                          <a:latin typeface="Cambria"/>
                          <a:cs typeface="Cambria"/>
                        </a:rPr>
                        <a:t>1.0</a:t>
                      </a:r>
                      <a:endParaRPr sz="1000">
                        <a:latin typeface="Cambria"/>
                        <a:cs typeface="Cambria"/>
                      </a:endParaRPr>
                    </a:p>
                  </a:txBody>
                  <a:tcPr marL="0" marR="0" marB="0" marT="2984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ctr" marL="1270">
                        <a:lnSpc>
                          <a:spcPct val="100000"/>
                        </a:lnSpc>
                        <a:spcBef>
                          <a:spcPts val="235"/>
                        </a:spcBef>
                      </a:pPr>
                      <a:r>
                        <a:rPr dirty="0" sz="1000" spc="-5">
                          <a:latin typeface="Cambria"/>
                          <a:cs typeface="Cambria"/>
                        </a:rPr>
                        <a:t>1.4</a:t>
                      </a:r>
                      <a:endParaRPr sz="1000">
                        <a:latin typeface="Cambria"/>
                        <a:cs typeface="Cambria"/>
                      </a:endParaRPr>
                    </a:p>
                  </a:txBody>
                  <a:tcPr marL="0" marR="0" marB="0" marT="2984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ctr">
                        <a:lnSpc>
                          <a:spcPct val="100000"/>
                        </a:lnSpc>
                        <a:spcBef>
                          <a:spcPts val="235"/>
                        </a:spcBef>
                      </a:pPr>
                      <a:r>
                        <a:rPr dirty="0" sz="1000" spc="-5">
                          <a:latin typeface="Cambria"/>
                          <a:cs typeface="Cambria"/>
                        </a:rPr>
                        <a:t>1.5</a:t>
                      </a:r>
                      <a:endParaRPr sz="1000">
                        <a:latin typeface="Cambria"/>
                        <a:cs typeface="Cambria"/>
                      </a:endParaRPr>
                    </a:p>
                  </a:txBody>
                  <a:tcPr marL="0" marR="0" marB="0" marT="2984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bl>
          </a:graphicData>
        </a:graphic>
      </p:graphicFrame>
      <p:sp>
        <p:nvSpPr>
          <p:cNvPr id="83" name="object 83"/>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84" name="object 84"/>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79</a:t>
            </a:r>
            <a:endParaRPr sz="1050">
              <a:latin typeface="Calibri"/>
              <a:cs typeface="Calibri"/>
            </a:endParaRPr>
          </a:p>
        </p:txBody>
      </p:sp>
      <p:sp>
        <p:nvSpPr>
          <p:cNvPr id="86" name="object 86"/>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85" name="object 85"/>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80</a:t>
            </a:r>
            <a:endParaRPr sz="1050">
              <a:latin typeface="Calibri"/>
              <a:cs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4992370" cy="417195"/>
          </a:xfrm>
          <a:prstGeom prst="rect"/>
        </p:spPr>
        <p:txBody>
          <a:bodyPr wrap="square" lIns="0" tIns="14604" rIns="0" bIns="0" rtlCol="0" vert="horz">
            <a:spAutoFit/>
          </a:bodyPr>
          <a:lstStyle/>
          <a:p>
            <a:pPr>
              <a:lnSpc>
                <a:spcPct val="100000"/>
              </a:lnSpc>
              <a:spcBef>
                <a:spcPts val="114"/>
              </a:spcBef>
            </a:pPr>
            <a:r>
              <a:rPr dirty="0" sz="2550" spc="10" b="0">
                <a:solidFill>
                  <a:srgbClr val="1C7C5B"/>
                </a:solidFill>
                <a:latin typeface="Arial Black"/>
                <a:cs typeface="Arial Black"/>
              </a:rPr>
              <a:t>Step 3 </a:t>
            </a:r>
            <a:r>
              <a:rPr dirty="0" sz="2550" spc="5" b="0">
                <a:solidFill>
                  <a:srgbClr val="1C7C5B"/>
                </a:solidFill>
                <a:latin typeface="Arial Black"/>
                <a:cs typeface="Arial Black"/>
              </a:rPr>
              <a:t>– Design </a:t>
            </a:r>
            <a:r>
              <a:rPr dirty="0" sz="2550" spc="-10" b="0">
                <a:solidFill>
                  <a:srgbClr val="1C7C5B"/>
                </a:solidFill>
                <a:latin typeface="Arial Black"/>
                <a:cs typeface="Arial Black"/>
              </a:rPr>
              <a:t>for</a:t>
            </a:r>
            <a:r>
              <a:rPr dirty="0" sz="2550" spc="-50" b="0">
                <a:solidFill>
                  <a:srgbClr val="1C7C5B"/>
                </a:solidFill>
                <a:latin typeface="Arial Black"/>
                <a:cs typeface="Arial Black"/>
              </a:rPr>
              <a:t> </a:t>
            </a:r>
            <a:r>
              <a:rPr dirty="0" sz="2550" spc="5" b="0">
                <a:solidFill>
                  <a:srgbClr val="1C7C5B"/>
                </a:solidFill>
                <a:latin typeface="Arial Black"/>
                <a:cs typeface="Arial Black"/>
              </a:rPr>
              <a:t>Shipping</a:t>
            </a:r>
            <a:endParaRPr sz="2550">
              <a:latin typeface="Arial Black"/>
              <a:cs typeface="Arial Black"/>
            </a:endParaRPr>
          </a:p>
        </p:txBody>
      </p:sp>
      <p:sp>
        <p:nvSpPr>
          <p:cNvPr id="6" name="object 6"/>
          <p:cNvSpPr txBox="1"/>
          <p:nvPr/>
        </p:nvSpPr>
        <p:spPr>
          <a:xfrm>
            <a:off x="1016505" y="1878581"/>
            <a:ext cx="3031490" cy="199390"/>
          </a:xfrm>
          <a:prstGeom prst="rect">
            <a:avLst/>
          </a:prstGeom>
        </p:spPr>
        <p:txBody>
          <a:bodyPr wrap="square" lIns="0" tIns="11430" rIns="0" bIns="0" rtlCol="0" vert="horz">
            <a:spAutoFit/>
          </a:bodyPr>
          <a:lstStyle/>
          <a:p>
            <a:pPr marL="244475" indent="-245110">
              <a:lnSpc>
                <a:spcPct val="100000"/>
              </a:lnSpc>
              <a:spcBef>
                <a:spcPts val="90"/>
              </a:spcBef>
              <a:buChar char="•"/>
              <a:tabLst>
                <a:tab pos="244475" algn="l"/>
                <a:tab pos="245110" algn="l"/>
              </a:tabLst>
            </a:pPr>
            <a:r>
              <a:rPr dirty="0" sz="1150" spc="-5">
                <a:latin typeface="Arial"/>
                <a:cs typeface="Arial"/>
              </a:rPr>
              <a:t>This step </a:t>
            </a:r>
            <a:r>
              <a:rPr dirty="0" sz="1150" spc="-10">
                <a:latin typeface="Arial"/>
                <a:cs typeface="Arial"/>
              </a:rPr>
              <a:t>is based on assumed</a:t>
            </a:r>
            <a:r>
              <a:rPr dirty="0" sz="1150" spc="-5">
                <a:latin typeface="Arial"/>
                <a:cs typeface="Arial"/>
              </a:rPr>
              <a:t> </a:t>
            </a:r>
            <a:r>
              <a:rPr dirty="0" sz="1150" spc="-10">
                <a:latin typeface="Arial"/>
                <a:cs typeface="Arial"/>
              </a:rPr>
              <a:t>parameters</a:t>
            </a:r>
            <a:endParaRPr sz="1150">
              <a:latin typeface="Arial"/>
              <a:cs typeface="Arial"/>
            </a:endParaRPr>
          </a:p>
        </p:txBody>
      </p:sp>
      <p:sp>
        <p:nvSpPr>
          <p:cNvPr id="7" name="object 7"/>
          <p:cNvSpPr txBox="1"/>
          <p:nvPr/>
        </p:nvSpPr>
        <p:spPr>
          <a:xfrm>
            <a:off x="2827009" y="2160506"/>
            <a:ext cx="103505" cy="151765"/>
          </a:xfrm>
          <a:prstGeom prst="rect">
            <a:avLst/>
          </a:prstGeom>
        </p:spPr>
        <p:txBody>
          <a:bodyPr wrap="square" lIns="0" tIns="15875" rIns="0" bIns="0" rtlCol="0" vert="horz">
            <a:spAutoFit/>
          </a:bodyPr>
          <a:lstStyle/>
          <a:p>
            <a:pPr>
              <a:lnSpc>
                <a:spcPct val="100000"/>
              </a:lnSpc>
              <a:spcBef>
                <a:spcPts val="125"/>
              </a:spcBef>
            </a:pPr>
            <a:r>
              <a:rPr dirty="0" sz="800" spc="25">
                <a:latin typeface="Cambria"/>
                <a:cs typeface="Cambria"/>
              </a:rPr>
              <a:t>e</a:t>
            </a:r>
            <a:r>
              <a:rPr dirty="0" sz="800" spc="65">
                <a:latin typeface="Cambria"/>
                <a:cs typeface="Cambria"/>
              </a:rPr>
              <a:t>i</a:t>
            </a:r>
            <a:endParaRPr sz="800">
              <a:latin typeface="Cambria"/>
              <a:cs typeface="Cambria"/>
            </a:endParaRPr>
          </a:p>
        </p:txBody>
      </p:sp>
      <p:sp>
        <p:nvSpPr>
          <p:cNvPr id="8" name="object 8"/>
          <p:cNvSpPr txBox="1"/>
          <p:nvPr/>
        </p:nvSpPr>
        <p:spPr>
          <a:xfrm>
            <a:off x="1317287" y="2085865"/>
            <a:ext cx="4413885" cy="199390"/>
          </a:xfrm>
          <a:prstGeom prst="rect">
            <a:avLst/>
          </a:prstGeom>
        </p:spPr>
        <p:txBody>
          <a:bodyPr wrap="square" lIns="0" tIns="11430" rIns="0" bIns="0" rtlCol="0" vert="horz">
            <a:spAutoFit/>
          </a:bodyPr>
          <a:lstStyle/>
          <a:p>
            <a:pPr marL="25400">
              <a:lnSpc>
                <a:spcPct val="100000"/>
              </a:lnSpc>
              <a:spcBef>
                <a:spcPts val="90"/>
              </a:spcBef>
            </a:pPr>
            <a:r>
              <a:rPr dirty="0" sz="1150" spc="-10">
                <a:latin typeface="Arial"/>
                <a:cs typeface="Arial"/>
              </a:rPr>
              <a:t>– Losses depend on </a:t>
            </a:r>
            <a:r>
              <a:rPr dirty="0" sz="1150" spc="95">
                <a:latin typeface="Cambria"/>
                <a:cs typeface="Cambria"/>
              </a:rPr>
              <a:t>𝑓</a:t>
            </a:r>
            <a:r>
              <a:rPr dirty="0" baseline="31250" sz="1200" spc="142">
                <a:latin typeface="Cambria"/>
                <a:cs typeface="Cambria"/>
              </a:rPr>
              <a:t>, </a:t>
            </a:r>
            <a:r>
              <a:rPr dirty="0" sz="1150" spc="-10">
                <a:latin typeface="Arial"/>
                <a:cs typeface="Arial"/>
              </a:rPr>
              <a:t>and </a:t>
            </a:r>
            <a:r>
              <a:rPr dirty="0" sz="1150" spc="-5">
                <a:latin typeface="Arial"/>
                <a:cs typeface="Arial"/>
              </a:rPr>
              <a:t>prestress </a:t>
            </a:r>
            <a:r>
              <a:rPr dirty="0" sz="1150" spc="-10">
                <a:latin typeface="Arial"/>
                <a:cs typeface="Arial"/>
              </a:rPr>
              <a:t>(including temporary</a:t>
            </a:r>
            <a:r>
              <a:rPr dirty="0" sz="1150" spc="95">
                <a:latin typeface="Arial"/>
                <a:cs typeface="Arial"/>
              </a:rPr>
              <a:t> </a:t>
            </a:r>
            <a:r>
              <a:rPr dirty="0" sz="1150" spc="-10">
                <a:latin typeface="Arial"/>
                <a:cs typeface="Arial"/>
              </a:rPr>
              <a:t>strand)</a:t>
            </a:r>
            <a:endParaRPr sz="1150">
              <a:latin typeface="Arial"/>
              <a:cs typeface="Arial"/>
            </a:endParaRPr>
          </a:p>
        </p:txBody>
      </p:sp>
      <p:sp>
        <p:nvSpPr>
          <p:cNvPr id="9" name="object 9"/>
          <p:cNvSpPr txBox="1"/>
          <p:nvPr/>
        </p:nvSpPr>
        <p:spPr>
          <a:xfrm>
            <a:off x="6007535" y="2369288"/>
            <a:ext cx="103505" cy="151765"/>
          </a:xfrm>
          <a:prstGeom prst="rect">
            <a:avLst/>
          </a:prstGeom>
        </p:spPr>
        <p:txBody>
          <a:bodyPr wrap="square" lIns="0" tIns="15875" rIns="0" bIns="0" rtlCol="0" vert="horz">
            <a:spAutoFit/>
          </a:bodyPr>
          <a:lstStyle/>
          <a:p>
            <a:pPr>
              <a:lnSpc>
                <a:spcPct val="100000"/>
              </a:lnSpc>
              <a:spcBef>
                <a:spcPts val="125"/>
              </a:spcBef>
            </a:pPr>
            <a:r>
              <a:rPr dirty="0" sz="800" spc="25">
                <a:latin typeface="Cambria"/>
                <a:cs typeface="Cambria"/>
              </a:rPr>
              <a:t>e</a:t>
            </a:r>
            <a:r>
              <a:rPr dirty="0" sz="800" spc="65">
                <a:latin typeface="Cambria"/>
                <a:cs typeface="Cambria"/>
              </a:rPr>
              <a:t>i</a:t>
            </a:r>
            <a:endParaRPr sz="800">
              <a:latin typeface="Cambria"/>
              <a:cs typeface="Cambria"/>
            </a:endParaRPr>
          </a:p>
        </p:txBody>
      </p:sp>
      <p:sp>
        <p:nvSpPr>
          <p:cNvPr id="10" name="object 10"/>
          <p:cNvSpPr txBox="1"/>
          <p:nvPr/>
        </p:nvSpPr>
        <p:spPr>
          <a:xfrm>
            <a:off x="1317287" y="2294633"/>
            <a:ext cx="5324475" cy="199390"/>
          </a:xfrm>
          <a:prstGeom prst="rect">
            <a:avLst/>
          </a:prstGeom>
        </p:spPr>
        <p:txBody>
          <a:bodyPr wrap="square" lIns="0" tIns="11430" rIns="0" bIns="0" rtlCol="0" vert="horz">
            <a:spAutoFit/>
          </a:bodyPr>
          <a:lstStyle/>
          <a:p>
            <a:pPr marL="25400">
              <a:lnSpc>
                <a:spcPct val="100000"/>
              </a:lnSpc>
              <a:spcBef>
                <a:spcPts val="90"/>
              </a:spcBef>
            </a:pPr>
            <a:r>
              <a:rPr dirty="0" sz="1150" spc="-10">
                <a:latin typeface="Arial"/>
                <a:cs typeface="Arial"/>
              </a:rPr>
              <a:t>– </a:t>
            </a:r>
            <a:r>
              <a:rPr dirty="0" sz="1150" spc="-5">
                <a:latin typeface="Arial"/>
                <a:cs typeface="Arial"/>
              </a:rPr>
              <a:t>This step </a:t>
            </a:r>
            <a:r>
              <a:rPr dirty="0" sz="1150" spc="-10">
                <a:latin typeface="Arial"/>
                <a:cs typeface="Arial"/>
              </a:rPr>
              <a:t>estimates temporary top strand requirement, but based on </a:t>
            </a:r>
            <a:r>
              <a:rPr dirty="0" sz="1150" spc="95">
                <a:latin typeface="Cambria"/>
                <a:cs typeface="Cambria"/>
              </a:rPr>
              <a:t>𝑓</a:t>
            </a:r>
            <a:r>
              <a:rPr dirty="0" baseline="31250" sz="1200" spc="142">
                <a:latin typeface="Cambria"/>
                <a:cs typeface="Cambria"/>
              </a:rPr>
              <a:t>,</a:t>
            </a:r>
            <a:r>
              <a:rPr dirty="0" baseline="31250" sz="1200" spc="465">
                <a:latin typeface="Cambria"/>
                <a:cs typeface="Cambria"/>
              </a:rPr>
              <a:t> </a:t>
            </a:r>
            <a:r>
              <a:rPr dirty="0" sz="1150" spc="-15">
                <a:latin typeface="Arial"/>
                <a:cs typeface="Arial"/>
              </a:rPr>
              <a:t>without</a:t>
            </a:r>
            <a:endParaRPr sz="1150">
              <a:latin typeface="Arial"/>
              <a:cs typeface="Arial"/>
            </a:endParaRPr>
          </a:p>
        </p:txBody>
      </p:sp>
      <p:sp>
        <p:nvSpPr>
          <p:cNvPr id="11" name="object 11"/>
          <p:cNvSpPr txBox="1"/>
          <p:nvPr/>
        </p:nvSpPr>
        <p:spPr>
          <a:xfrm>
            <a:off x="1546850" y="2471374"/>
            <a:ext cx="288925" cy="199390"/>
          </a:xfrm>
          <a:prstGeom prst="rect">
            <a:avLst/>
          </a:prstGeom>
        </p:spPr>
        <p:txBody>
          <a:bodyPr wrap="square" lIns="0" tIns="11430" rIns="0" bIns="0" rtlCol="0" vert="horz">
            <a:spAutoFit/>
          </a:bodyPr>
          <a:lstStyle/>
          <a:p>
            <a:pPr>
              <a:lnSpc>
                <a:spcPct val="100000"/>
              </a:lnSpc>
              <a:spcBef>
                <a:spcPts val="90"/>
              </a:spcBef>
            </a:pPr>
            <a:r>
              <a:rPr dirty="0" sz="1150">
                <a:latin typeface="Arial"/>
                <a:cs typeface="Arial"/>
              </a:rPr>
              <a:t>TT</a:t>
            </a:r>
            <a:r>
              <a:rPr dirty="0" sz="1150" spc="-10">
                <a:latin typeface="Arial"/>
                <a:cs typeface="Arial"/>
              </a:rPr>
              <a:t>S</a:t>
            </a:r>
            <a:endParaRPr sz="1150">
              <a:latin typeface="Arial"/>
              <a:cs typeface="Arial"/>
            </a:endParaRPr>
          </a:p>
        </p:txBody>
      </p:sp>
      <p:sp>
        <p:nvSpPr>
          <p:cNvPr id="12" name="object 12"/>
          <p:cNvSpPr txBox="1"/>
          <p:nvPr/>
        </p:nvSpPr>
        <p:spPr>
          <a:xfrm>
            <a:off x="4864529" y="2751832"/>
            <a:ext cx="103505" cy="151765"/>
          </a:xfrm>
          <a:prstGeom prst="rect">
            <a:avLst/>
          </a:prstGeom>
        </p:spPr>
        <p:txBody>
          <a:bodyPr wrap="square" lIns="0" tIns="15875" rIns="0" bIns="0" rtlCol="0" vert="horz">
            <a:spAutoFit/>
          </a:bodyPr>
          <a:lstStyle/>
          <a:p>
            <a:pPr>
              <a:lnSpc>
                <a:spcPct val="100000"/>
              </a:lnSpc>
              <a:spcBef>
                <a:spcPts val="125"/>
              </a:spcBef>
            </a:pPr>
            <a:r>
              <a:rPr dirty="0" sz="800" spc="25">
                <a:latin typeface="Cambria"/>
                <a:cs typeface="Cambria"/>
              </a:rPr>
              <a:t>e</a:t>
            </a:r>
            <a:r>
              <a:rPr dirty="0" sz="800" spc="65">
                <a:latin typeface="Cambria"/>
                <a:cs typeface="Cambria"/>
              </a:rPr>
              <a:t>i</a:t>
            </a:r>
            <a:endParaRPr sz="800">
              <a:latin typeface="Cambria"/>
              <a:cs typeface="Cambria"/>
            </a:endParaRPr>
          </a:p>
        </p:txBody>
      </p:sp>
      <p:sp>
        <p:nvSpPr>
          <p:cNvPr id="13" name="object 13"/>
          <p:cNvSpPr txBox="1"/>
          <p:nvPr/>
        </p:nvSpPr>
        <p:spPr>
          <a:xfrm>
            <a:off x="978405" y="2639109"/>
            <a:ext cx="5220970" cy="866775"/>
          </a:xfrm>
          <a:prstGeom prst="rect">
            <a:avLst/>
          </a:prstGeom>
        </p:spPr>
        <p:txBody>
          <a:bodyPr wrap="square" lIns="0" tIns="49530" rIns="0" bIns="0" rtlCol="0" vert="horz">
            <a:spAutoFit/>
          </a:bodyPr>
          <a:lstStyle/>
          <a:p>
            <a:pPr marL="282575" indent="-245110">
              <a:lnSpc>
                <a:spcPct val="100000"/>
              </a:lnSpc>
              <a:spcBef>
                <a:spcPts val="390"/>
              </a:spcBef>
              <a:buChar char="•"/>
              <a:tabLst>
                <a:tab pos="282575" algn="l"/>
                <a:tab pos="283210" algn="l"/>
              </a:tabLst>
            </a:pPr>
            <a:r>
              <a:rPr dirty="0" sz="1150" spc="-10">
                <a:latin typeface="Arial"/>
                <a:cs typeface="Arial"/>
              </a:rPr>
              <a:t>Numerous iterations are performed using the assumed </a:t>
            </a:r>
            <a:r>
              <a:rPr dirty="0" sz="1150" spc="95">
                <a:latin typeface="Cambria"/>
                <a:cs typeface="Cambria"/>
              </a:rPr>
              <a:t>𝑓</a:t>
            </a:r>
            <a:r>
              <a:rPr dirty="0" baseline="31250" sz="1200" spc="142">
                <a:latin typeface="Cambria"/>
                <a:cs typeface="Cambria"/>
              </a:rPr>
              <a:t>, </a:t>
            </a:r>
            <a:r>
              <a:rPr dirty="0" sz="1150" spc="-5">
                <a:latin typeface="Arial"/>
                <a:cs typeface="Arial"/>
              </a:rPr>
              <a:t>for </a:t>
            </a:r>
            <a:r>
              <a:rPr dirty="0" sz="1150" spc="-10">
                <a:latin typeface="Arial"/>
                <a:cs typeface="Arial"/>
              </a:rPr>
              <a:t>lifting </a:t>
            </a:r>
            <a:r>
              <a:rPr dirty="0" sz="1150" spc="-15">
                <a:latin typeface="Arial"/>
                <a:cs typeface="Arial"/>
              </a:rPr>
              <a:t>w/o</a:t>
            </a:r>
            <a:r>
              <a:rPr dirty="0" sz="1150" spc="145">
                <a:latin typeface="Arial"/>
                <a:cs typeface="Arial"/>
              </a:rPr>
              <a:t> </a:t>
            </a:r>
            <a:r>
              <a:rPr dirty="0" sz="1150">
                <a:latin typeface="Arial"/>
                <a:cs typeface="Arial"/>
              </a:rPr>
              <a:t>TTS</a:t>
            </a:r>
            <a:endParaRPr sz="1150">
              <a:latin typeface="Arial"/>
              <a:cs typeface="Arial"/>
            </a:endParaRPr>
          </a:p>
          <a:p>
            <a:pPr marL="282575" indent="-245110">
              <a:lnSpc>
                <a:spcPct val="100000"/>
              </a:lnSpc>
              <a:spcBef>
                <a:spcPts val="285"/>
              </a:spcBef>
              <a:buChar char="•"/>
              <a:tabLst>
                <a:tab pos="282575" algn="l"/>
                <a:tab pos="283210" algn="l"/>
              </a:tabLst>
            </a:pPr>
            <a:r>
              <a:rPr dirty="0" sz="1150" spc="-10">
                <a:latin typeface="Arial"/>
                <a:cs typeface="Arial"/>
              </a:rPr>
              <a:t>Number of </a:t>
            </a:r>
            <a:r>
              <a:rPr dirty="0" sz="1150">
                <a:latin typeface="Arial"/>
                <a:cs typeface="Arial"/>
              </a:rPr>
              <a:t>TTS </a:t>
            </a:r>
            <a:r>
              <a:rPr dirty="0" sz="1150" spc="-10">
                <a:latin typeface="Arial"/>
                <a:cs typeface="Arial"/>
              </a:rPr>
              <a:t>=</a:t>
            </a:r>
            <a:r>
              <a:rPr dirty="0" sz="1150" spc="-30">
                <a:latin typeface="Arial"/>
                <a:cs typeface="Arial"/>
              </a:rPr>
              <a:t> </a:t>
            </a:r>
            <a:r>
              <a:rPr dirty="0" sz="1150" spc="-10">
                <a:latin typeface="Arial"/>
                <a:cs typeface="Arial"/>
              </a:rPr>
              <a:t>4</a:t>
            </a:r>
            <a:endParaRPr sz="1150">
              <a:latin typeface="Arial"/>
              <a:cs typeface="Arial"/>
            </a:endParaRPr>
          </a:p>
          <a:p>
            <a:pPr marL="282575" indent="-245110">
              <a:lnSpc>
                <a:spcPct val="100000"/>
              </a:lnSpc>
              <a:spcBef>
                <a:spcPts val="265"/>
              </a:spcBef>
              <a:buChar char="•"/>
              <a:tabLst>
                <a:tab pos="282575" algn="l"/>
                <a:tab pos="283210" algn="l"/>
              </a:tabLst>
            </a:pPr>
            <a:r>
              <a:rPr dirty="0" sz="1150" spc="-10">
                <a:latin typeface="Arial"/>
                <a:cs typeface="Arial"/>
              </a:rPr>
              <a:t>Bunk points </a:t>
            </a:r>
            <a:r>
              <a:rPr dirty="0" sz="1150" spc="-5">
                <a:latin typeface="Arial"/>
                <a:cs typeface="Arial"/>
              </a:rPr>
              <a:t>at</a:t>
            </a:r>
            <a:r>
              <a:rPr dirty="0" sz="1150" spc="5">
                <a:latin typeface="Arial"/>
                <a:cs typeface="Arial"/>
              </a:rPr>
              <a:t> </a:t>
            </a:r>
            <a:r>
              <a:rPr dirty="0" sz="1150" spc="-10">
                <a:latin typeface="Arial"/>
                <a:cs typeface="Arial"/>
              </a:rPr>
              <a:t>13’-8”</a:t>
            </a:r>
            <a:endParaRPr sz="1150">
              <a:latin typeface="Arial"/>
              <a:cs typeface="Arial"/>
            </a:endParaRPr>
          </a:p>
          <a:p>
            <a:pPr marL="282575" indent="-245110">
              <a:lnSpc>
                <a:spcPct val="100000"/>
              </a:lnSpc>
              <a:spcBef>
                <a:spcPts val="265"/>
              </a:spcBef>
              <a:buChar char="•"/>
              <a:tabLst>
                <a:tab pos="282575" algn="l"/>
                <a:tab pos="283210" algn="l"/>
              </a:tabLst>
            </a:pPr>
            <a:r>
              <a:rPr dirty="0" sz="1150" spc="-5">
                <a:latin typeface="Arial"/>
                <a:cs typeface="Arial"/>
              </a:rPr>
              <a:t>These </a:t>
            </a:r>
            <a:r>
              <a:rPr dirty="0" sz="1150" spc="-10">
                <a:latin typeface="Arial"/>
                <a:cs typeface="Arial"/>
              </a:rPr>
              <a:t>calculations will </a:t>
            </a:r>
            <a:r>
              <a:rPr dirty="0" sz="1150" spc="-15">
                <a:latin typeface="Arial"/>
                <a:cs typeface="Arial"/>
              </a:rPr>
              <a:t>be </a:t>
            </a:r>
            <a:r>
              <a:rPr dirty="0" sz="1150" spc="-10">
                <a:latin typeface="Arial"/>
                <a:cs typeface="Arial"/>
              </a:rPr>
              <a:t>updated in Step 5 using </a:t>
            </a:r>
            <a:r>
              <a:rPr dirty="0" sz="1150" spc="-5">
                <a:latin typeface="Arial"/>
                <a:cs typeface="Arial"/>
              </a:rPr>
              <a:t>the </a:t>
            </a:r>
            <a:r>
              <a:rPr dirty="0" sz="1150" spc="-10">
                <a:latin typeface="Arial"/>
                <a:cs typeface="Arial"/>
              </a:rPr>
              <a:t>results </a:t>
            </a:r>
            <a:r>
              <a:rPr dirty="0" sz="1150" spc="-5">
                <a:latin typeface="Arial"/>
                <a:cs typeface="Arial"/>
              </a:rPr>
              <a:t>from </a:t>
            </a:r>
            <a:r>
              <a:rPr dirty="0" sz="1150" spc="-10">
                <a:latin typeface="Arial"/>
                <a:cs typeface="Arial"/>
              </a:rPr>
              <a:t>Step</a:t>
            </a:r>
            <a:r>
              <a:rPr dirty="0" sz="1150" spc="85">
                <a:latin typeface="Arial"/>
                <a:cs typeface="Arial"/>
              </a:rPr>
              <a:t> </a:t>
            </a:r>
            <a:r>
              <a:rPr dirty="0" sz="1150" spc="-10">
                <a:latin typeface="Arial"/>
                <a:cs typeface="Arial"/>
              </a:rPr>
              <a:t>4</a:t>
            </a:r>
            <a:endParaRPr sz="1150">
              <a:latin typeface="Arial"/>
              <a:cs typeface="Arial"/>
            </a:endParaRPr>
          </a:p>
        </p:txBody>
      </p:sp>
      <p:sp>
        <p:nvSpPr>
          <p:cNvPr id="14" name="object 14"/>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8</a:t>
            </a:r>
            <a:r>
              <a:rPr dirty="0" sz="850">
                <a:solidFill>
                  <a:srgbClr val="FFFFFF"/>
                </a:solidFill>
                <a:latin typeface="Arial"/>
                <a:cs typeface="Arial"/>
              </a:rPr>
              <a:t>1</a:t>
            </a:r>
            <a:endParaRPr sz="850">
              <a:latin typeface="Arial"/>
              <a:cs typeface="Arial"/>
            </a:endParaRPr>
          </a:p>
        </p:txBody>
      </p:sp>
      <p:sp>
        <p:nvSpPr>
          <p:cNvPr id="15" name="object 15"/>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16" name="object 16"/>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7" name="object 17"/>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8" name="object 18"/>
          <p:cNvSpPr txBox="1"/>
          <p:nvPr/>
        </p:nvSpPr>
        <p:spPr>
          <a:xfrm>
            <a:off x="1016466" y="5528576"/>
            <a:ext cx="4380865" cy="417195"/>
          </a:xfrm>
          <a:prstGeom prst="rect">
            <a:avLst/>
          </a:prstGeom>
        </p:spPr>
        <p:txBody>
          <a:bodyPr wrap="square" lIns="0" tIns="14604" rIns="0" bIns="0" rtlCol="0" vert="horz">
            <a:spAutoFit/>
          </a:bodyPr>
          <a:lstStyle/>
          <a:p>
            <a:pPr>
              <a:lnSpc>
                <a:spcPct val="100000"/>
              </a:lnSpc>
              <a:spcBef>
                <a:spcPts val="114"/>
              </a:spcBef>
            </a:pPr>
            <a:r>
              <a:rPr dirty="0" sz="2550" spc="10">
                <a:solidFill>
                  <a:srgbClr val="1C7C5B"/>
                </a:solidFill>
                <a:latin typeface="Arial Black"/>
                <a:cs typeface="Arial Black"/>
              </a:rPr>
              <a:t>Step 4 </a:t>
            </a:r>
            <a:r>
              <a:rPr dirty="0" sz="2550" spc="5">
                <a:solidFill>
                  <a:srgbClr val="1C7C5B"/>
                </a:solidFill>
                <a:latin typeface="Arial Black"/>
                <a:cs typeface="Arial Black"/>
              </a:rPr>
              <a:t>– Lifting with</a:t>
            </a:r>
            <a:r>
              <a:rPr dirty="0" sz="2550" spc="-85">
                <a:solidFill>
                  <a:srgbClr val="1C7C5B"/>
                </a:solidFill>
                <a:latin typeface="Arial Black"/>
                <a:cs typeface="Arial Black"/>
              </a:rPr>
              <a:t> </a:t>
            </a:r>
            <a:r>
              <a:rPr dirty="0" sz="2550" spc="15">
                <a:solidFill>
                  <a:srgbClr val="1C7C5B"/>
                </a:solidFill>
                <a:latin typeface="Arial Black"/>
                <a:cs typeface="Arial Black"/>
              </a:rPr>
              <a:t>TTS</a:t>
            </a:r>
            <a:endParaRPr sz="2550">
              <a:latin typeface="Arial Black"/>
              <a:cs typeface="Arial Black"/>
            </a:endParaRPr>
          </a:p>
        </p:txBody>
      </p:sp>
      <p:sp>
        <p:nvSpPr>
          <p:cNvPr id="19" name="object 19"/>
          <p:cNvSpPr txBox="1"/>
          <p:nvPr/>
        </p:nvSpPr>
        <p:spPr>
          <a:xfrm>
            <a:off x="1016497" y="6224425"/>
            <a:ext cx="4065904" cy="391795"/>
          </a:xfrm>
          <a:prstGeom prst="rect">
            <a:avLst/>
          </a:prstGeom>
        </p:spPr>
        <p:txBody>
          <a:bodyPr wrap="square" lIns="0" tIns="43180" rIns="0" bIns="0" rtlCol="0" vert="horz">
            <a:spAutoFit/>
          </a:bodyPr>
          <a:lstStyle/>
          <a:p>
            <a:pPr marL="245110" indent="-245745">
              <a:lnSpc>
                <a:spcPct val="100000"/>
              </a:lnSpc>
              <a:spcBef>
                <a:spcPts val="340"/>
              </a:spcBef>
              <a:buChar char="•"/>
              <a:tabLst>
                <a:tab pos="245110" algn="l"/>
                <a:tab pos="245745" algn="l"/>
              </a:tabLst>
            </a:pPr>
            <a:r>
              <a:rPr dirty="0" sz="1000" spc="-5">
                <a:latin typeface="Arial"/>
                <a:cs typeface="Arial"/>
              </a:rPr>
              <a:t>Same procedure as </a:t>
            </a:r>
            <a:r>
              <a:rPr dirty="0" sz="1000" spc="-10">
                <a:latin typeface="Arial"/>
                <a:cs typeface="Arial"/>
              </a:rPr>
              <a:t>Step 2, </a:t>
            </a:r>
            <a:r>
              <a:rPr dirty="0" sz="1000" spc="-5">
                <a:latin typeface="Arial"/>
                <a:cs typeface="Arial"/>
              </a:rPr>
              <a:t>except girder </a:t>
            </a:r>
            <a:r>
              <a:rPr dirty="0" sz="1000" spc="-10">
                <a:latin typeface="Arial"/>
                <a:cs typeface="Arial"/>
              </a:rPr>
              <a:t>has </a:t>
            </a:r>
            <a:r>
              <a:rPr dirty="0" sz="1000" spc="-5">
                <a:latin typeface="Arial"/>
                <a:cs typeface="Arial"/>
              </a:rPr>
              <a:t>temporary </a:t>
            </a:r>
            <a:r>
              <a:rPr dirty="0" sz="1000" spc="-10">
                <a:latin typeface="Arial"/>
                <a:cs typeface="Arial"/>
              </a:rPr>
              <a:t>top </a:t>
            </a:r>
            <a:r>
              <a:rPr dirty="0" sz="1000" spc="-5">
                <a:latin typeface="Arial"/>
                <a:cs typeface="Arial"/>
              </a:rPr>
              <a:t>strands</a:t>
            </a:r>
            <a:endParaRPr sz="1000">
              <a:latin typeface="Arial"/>
              <a:cs typeface="Arial"/>
            </a:endParaRPr>
          </a:p>
          <a:p>
            <a:pPr marL="245110" indent="-245745">
              <a:lnSpc>
                <a:spcPct val="100000"/>
              </a:lnSpc>
              <a:spcBef>
                <a:spcPts val="240"/>
              </a:spcBef>
              <a:buChar char="•"/>
              <a:tabLst>
                <a:tab pos="245110" algn="l"/>
                <a:tab pos="245745" algn="l"/>
              </a:tabLst>
            </a:pPr>
            <a:r>
              <a:rPr dirty="0" sz="1000" spc="-5">
                <a:latin typeface="Arial"/>
                <a:cs typeface="Arial"/>
              </a:rPr>
              <a:t>Prestress losses</a:t>
            </a:r>
            <a:endParaRPr sz="1000">
              <a:latin typeface="Arial"/>
              <a:cs typeface="Arial"/>
            </a:endParaRPr>
          </a:p>
        </p:txBody>
      </p:sp>
      <p:sp>
        <p:nvSpPr>
          <p:cNvPr id="20" name="object 20"/>
          <p:cNvSpPr txBox="1"/>
          <p:nvPr/>
        </p:nvSpPr>
        <p:spPr>
          <a:xfrm>
            <a:off x="1317207" y="6591827"/>
            <a:ext cx="4037965" cy="965835"/>
          </a:xfrm>
          <a:prstGeom prst="rect">
            <a:avLst/>
          </a:prstGeom>
        </p:spPr>
        <p:txBody>
          <a:bodyPr wrap="square" lIns="0" tIns="41275" rIns="0" bIns="0" rtlCol="0" vert="horz">
            <a:spAutoFit/>
          </a:bodyPr>
          <a:lstStyle/>
          <a:p>
            <a:pPr marL="228600" indent="-203835">
              <a:lnSpc>
                <a:spcPct val="100000"/>
              </a:lnSpc>
              <a:spcBef>
                <a:spcPts val="325"/>
              </a:spcBef>
              <a:buChar char="–"/>
              <a:tabLst>
                <a:tab pos="228600" algn="l"/>
                <a:tab pos="229235" algn="l"/>
              </a:tabLst>
            </a:pPr>
            <a:r>
              <a:rPr dirty="0" sz="1000" spc="-5">
                <a:latin typeface="Arial"/>
                <a:cs typeface="Arial"/>
              </a:rPr>
              <a:t>Elastic shortening in </a:t>
            </a:r>
            <a:r>
              <a:rPr dirty="0" sz="1000">
                <a:latin typeface="Arial"/>
                <a:cs typeface="Arial"/>
              </a:rPr>
              <a:t>TTS </a:t>
            </a:r>
            <a:r>
              <a:rPr dirty="0" sz="1000" spc="-10">
                <a:latin typeface="Arial"/>
                <a:cs typeface="Arial"/>
              </a:rPr>
              <a:t>and </a:t>
            </a:r>
            <a:r>
              <a:rPr dirty="0" sz="1000" spc="-5">
                <a:latin typeface="Arial"/>
                <a:cs typeface="Arial"/>
              </a:rPr>
              <a:t>Permanent </a:t>
            </a:r>
            <a:r>
              <a:rPr dirty="0" sz="1000" spc="-10">
                <a:latin typeface="Arial"/>
                <a:cs typeface="Arial"/>
              </a:rPr>
              <a:t>Strands </a:t>
            </a:r>
            <a:r>
              <a:rPr dirty="0" sz="1000" spc="-5">
                <a:latin typeface="Arial"/>
                <a:cs typeface="Arial"/>
              </a:rPr>
              <a:t>are very</a:t>
            </a:r>
            <a:r>
              <a:rPr dirty="0" sz="1000" spc="-55">
                <a:latin typeface="Arial"/>
                <a:cs typeface="Arial"/>
              </a:rPr>
              <a:t> </a:t>
            </a:r>
            <a:r>
              <a:rPr dirty="0" sz="1000" spc="-5">
                <a:latin typeface="Arial"/>
                <a:cs typeface="Arial"/>
              </a:rPr>
              <a:t>different</a:t>
            </a:r>
            <a:endParaRPr sz="1000">
              <a:latin typeface="Arial"/>
              <a:cs typeface="Arial"/>
            </a:endParaRPr>
          </a:p>
          <a:p>
            <a:pPr marL="228600" indent="-203835">
              <a:lnSpc>
                <a:spcPct val="100000"/>
              </a:lnSpc>
              <a:spcBef>
                <a:spcPts val="229"/>
              </a:spcBef>
              <a:buChar char="–"/>
              <a:tabLst>
                <a:tab pos="228600" algn="l"/>
                <a:tab pos="229235" algn="l"/>
              </a:tabLst>
            </a:pPr>
            <a:r>
              <a:rPr dirty="0" sz="1000" spc="-5">
                <a:latin typeface="Arial"/>
                <a:cs typeface="Arial"/>
              </a:rPr>
              <a:t>Estimate total prestress force after</a:t>
            </a:r>
            <a:r>
              <a:rPr dirty="0" sz="1000" spc="-60">
                <a:latin typeface="Arial"/>
                <a:cs typeface="Arial"/>
              </a:rPr>
              <a:t> </a:t>
            </a:r>
            <a:r>
              <a:rPr dirty="0" sz="1000" spc="-10">
                <a:latin typeface="Arial"/>
                <a:cs typeface="Arial"/>
              </a:rPr>
              <a:t>ES</a:t>
            </a:r>
            <a:endParaRPr sz="1000">
              <a:latin typeface="Arial"/>
              <a:cs typeface="Arial"/>
            </a:endParaRPr>
          </a:p>
          <a:p>
            <a:pPr marL="228600" indent="-203835">
              <a:lnSpc>
                <a:spcPct val="100000"/>
              </a:lnSpc>
              <a:spcBef>
                <a:spcPts val="250"/>
              </a:spcBef>
              <a:buChar char="–"/>
              <a:tabLst>
                <a:tab pos="228600" algn="l"/>
                <a:tab pos="229235" algn="l"/>
              </a:tabLst>
            </a:pPr>
            <a:r>
              <a:rPr dirty="0" sz="1000" spc="-5">
                <a:latin typeface="Arial"/>
                <a:cs typeface="Arial"/>
              </a:rPr>
              <a:t>Compute </a:t>
            </a:r>
            <a:r>
              <a:rPr dirty="0" sz="1000" spc="5">
                <a:latin typeface="Cambria"/>
                <a:cs typeface="Cambria"/>
              </a:rPr>
              <a:t>𝑓</a:t>
            </a:r>
            <a:r>
              <a:rPr dirty="0" baseline="-15873" sz="1050" spc="7">
                <a:latin typeface="Cambria"/>
                <a:cs typeface="Cambria"/>
              </a:rPr>
              <a:t>egp </a:t>
            </a:r>
            <a:r>
              <a:rPr dirty="0" sz="1000" spc="-5">
                <a:latin typeface="Arial"/>
                <a:cs typeface="Arial"/>
              </a:rPr>
              <a:t>for temporary </a:t>
            </a:r>
            <a:r>
              <a:rPr dirty="0" sz="1000" spc="-10">
                <a:latin typeface="Arial"/>
                <a:cs typeface="Arial"/>
              </a:rPr>
              <a:t>and </a:t>
            </a:r>
            <a:r>
              <a:rPr dirty="0" sz="1000" spc="-5">
                <a:latin typeface="Arial"/>
                <a:cs typeface="Arial"/>
              </a:rPr>
              <a:t>permanent</a:t>
            </a:r>
            <a:r>
              <a:rPr dirty="0" sz="1000" spc="-70">
                <a:latin typeface="Arial"/>
                <a:cs typeface="Arial"/>
              </a:rPr>
              <a:t> </a:t>
            </a:r>
            <a:r>
              <a:rPr dirty="0" sz="1000" spc="-5">
                <a:latin typeface="Arial"/>
                <a:cs typeface="Arial"/>
              </a:rPr>
              <a:t>strands</a:t>
            </a:r>
            <a:endParaRPr sz="1000">
              <a:latin typeface="Arial"/>
              <a:cs typeface="Arial"/>
            </a:endParaRPr>
          </a:p>
          <a:p>
            <a:pPr marL="228600" indent="-203835">
              <a:lnSpc>
                <a:spcPct val="100000"/>
              </a:lnSpc>
              <a:spcBef>
                <a:spcPts val="350"/>
              </a:spcBef>
              <a:buChar char="–"/>
              <a:tabLst>
                <a:tab pos="228600" algn="l"/>
                <a:tab pos="229235" algn="l"/>
              </a:tabLst>
            </a:pPr>
            <a:r>
              <a:rPr dirty="0" sz="1000" spc="-5">
                <a:latin typeface="Arial"/>
                <a:cs typeface="Arial"/>
              </a:rPr>
              <a:t>Compute </a:t>
            </a:r>
            <a:r>
              <a:rPr dirty="0" sz="1000" spc="15">
                <a:latin typeface="Cambria"/>
                <a:cs typeface="Cambria"/>
              </a:rPr>
              <a:t>∆𝑓</a:t>
            </a:r>
            <a:r>
              <a:rPr dirty="0" baseline="-15873" sz="1050" spc="22">
                <a:latin typeface="Cambria"/>
                <a:cs typeface="Cambria"/>
              </a:rPr>
              <a:t>pEs </a:t>
            </a:r>
            <a:r>
              <a:rPr dirty="0" sz="1000" spc="-5">
                <a:latin typeface="Arial"/>
                <a:cs typeface="Arial"/>
              </a:rPr>
              <a:t>for temporary </a:t>
            </a:r>
            <a:r>
              <a:rPr dirty="0" sz="1000" spc="-10">
                <a:latin typeface="Arial"/>
                <a:cs typeface="Arial"/>
              </a:rPr>
              <a:t>and </a:t>
            </a:r>
            <a:r>
              <a:rPr dirty="0" sz="1000" spc="-5">
                <a:latin typeface="Arial"/>
                <a:cs typeface="Arial"/>
              </a:rPr>
              <a:t>permanent</a:t>
            </a:r>
            <a:r>
              <a:rPr dirty="0" sz="1000" spc="-85">
                <a:latin typeface="Arial"/>
                <a:cs typeface="Arial"/>
              </a:rPr>
              <a:t> </a:t>
            </a:r>
            <a:r>
              <a:rPr dirty="0" sz="1000" spc="-5">
                <a:latin typeface="Arial"/>
                <a:cs typeface="Arial"/>
              </a:rPr>
              <a:t>strands</a:t>
            </a:r>
            <a:endParaRPr sz="1000">
              <a:latin typeface="Arial"/>
              <a:cs typeface="Arial"/>
            </a:endParaRPr>
          </a:p>
          <a:p>
            <a:pPr marL="228600" indent="-203835">
              <a:lnSpc>
                <a:spcPct val="100000"/>
              </a:lnSpc>
              <a:spcBef>
                <a:spcPts val="350"/>
              </a:spcBef>
              <a:buChar char="–"/>
              <a:tabLst>
                <a:tab pos="228600" algn="l"/>
                <a:tab pos="229235" algn="l"/>
              </a:tabLst>
            </a:pPr>
            <a:r>
              <a:rPr dirty="0" sz="1000" spc="-5">
                <a:latin typeface="Arial"/>
                <a:cs typeface="Arial"/>
              </a:rPr>
              <a:t>Update estimate </a:t>
            </a:r>
            <a:r>
              <a:rPr dirty="0" sz="1000" spc="-10">
                <a:latin typeface="Arial"/>
                <a:cs typeface="Arial"/>
              </a:rPr>
              <a:t>of total </a:t>
            </a:r>
            <a:r>
              <a:rPr dirty="0" sz="1000" spc="-5">
                <a:latin typeface="Arial"/>
                <a:cs typeface="Arial"/>
              </a:rPr>
              <a:t>prestress</a:t>
            </a:r>
            <a:r>
              <a:rPr dirty="0" sz="1000" spc="-15">
                <a:latin typeface="Arial"/>
                <a:cs typeface="Arial"/>
              </a:rPr>
              <a:t> </a:t>
            </a:r>
            <a:r>
              <a:rPr dirty="0" sz="1000">
                <a:latin typeface="Arial"/>
                <a:cs typeface="Arial"/>
              </a:rPr>
              <a:t>force</a:t>
            </a:r>
            <a:endParaRPr sz="1000">
              <a:latin typeface="Arial"/>
              <a:cs typeface="Arial"/>
            </a:endParaRPr>
          </a:p>
        </p:txBody>
      </p:sp>
      <p:sp>
        <p:nvSpPr>
          <p:cNvPr id="21" name="object 21"/>
          <p:cNvSpPr/>
          <p:nvPr/>
        </p:nvSpPr>
        <p:spPr>
          <a:xfrm>
            <a:off x="2235708" y="7601711"/>
            <a:ext cx="271780" cy="152400"/>
          </a:xfrm>
          <a:custGeom>
            <a:avLst/>
            <a:gdLst/>
            <a:ahLst/>
            <a:cxnLst/>
            <a:rect l="l" t="t" r="r" b="b"/>
            <a:pathLst>
              <a:path w="271780" h="152400">
                <a:moveTo>
                  <a:pt x="231648" y="152400"/>
                </a:moveTo>
                <a:lnTo>
                  <a:pt x="230124" y="147828"/>
                </a:lnTo>
                <a:lnTo>
                  <a:pt x="237339" y="144446"/>
                </a:lnTo>
                <a:lnTo>
                  <a:pt x="243268" y="139065"/>
                </a:lnTo>
                <a:lnTo>
                  <a:pt x="258508" y="102108"/>
                </a:lnTo>
                <a:lnTo>
                  <a:pt x="260604" y="76200"/>
                </a:lnTo>
                <a:lnTo>
                  <a:pt x="260056" y="63031"/>
                </a:lnTo>
                <a:lnTo>
                  <a:pt x="248340" y="20645"/>
                </a:lnTo>
                <a:lnTo>
                  <a:pt x="230124" y="4572"/>
                </a:lnTo>
                <a:lnTo>
                  <a:pt x="231648" y="0"/>
                </a:lnTo>
                <a:lnTo>
                  <a:pt x="260604" y="25908"/>
                </a:lnTo>
                <a:lnTo>
                  <a:pt x="270676" y="62769"/>
                </a:lnTo>
                <a:lnTo>
                  <a:pt x="271272" y="76200"/>
                </a:lnTo>
                <a:lnTo>
                  <a:pt x="270676" y="90487"/>
                </a:lnTo>
                <a:lnTo>
                  <a:pt x="255222" y="135897"/>
                </a:lnTo>
                <a:lnTo>
                  <a:pt x="240458" y="148994"/>
                </a:lnTo>
                <a:lnTo>
                  <a:pt x="231648" y="152400"/>
                </a:lnTo>
                <a:close/>
              </a:path>
              <a:path w="271780" h="152400">
                <a:moveTo>
                  <a:pt x="39624" y="152400"/>
                </a:moveTo>
                <a:lnTo>
                  <a:pt x="9143" y="126492"/>
                </a:lnTo>
                <a:lnTo>
                  <a:pt x="0" y="76200"/>
                </a:lnTo>
                <a:lnTo>
                  <a:pt x="571" y="62769"/>
                </a:lnTo>
                <a:lnTo>
                  <a:pt x="15406" y="16502"/>
                </a:lnTo>
                <a:lnTo>
                  <a:pt x="39624" y="0"/>
                </a:lnTo>
                <a:lnTo>
                  <a:pt x="41148" y="4572"/>
                </a:lnTo>
                <a:lnTo>
                  <a:pt x="33932" y="8596"/>
                </a:lnTo>
                <a:lnTo>
                  <a:pt x="28003" y="13906"/>
                </a:lnTo>
                <a:lnTo>
                  <a:pt x="12763" y="50863"/>
                </a:lnTo>
                <a:lnTo>
                  <a:pt x="10667" y="76200"/>
                </a:lnTo>
                <a:lnTo>
                  <a:pt x="11215" y="89582"/>
                </a:lnTo>
                <a:lnTo>
                  <a:pt x="22931" y="131968"/>
                </a:lnTo>
                <a:lnTo>
                  <a:pt x="41148" y="147828"/>
                </a:lnTo>
                <a:lnTo>
                  <a:pt x="39624" y="152400"/>
                </a:lnTo>
                <a:close/>
              </a:path>
            </a:pathLst>
          </a:custGeom>
          <a:solidFill>
            <a:srgbClr val="000000"/>
          </a:solidFill>
        </p:spPr>
        <p:txBody>
          <a:bodyPr wrap="square" lIns="0" tIns="0" rIns="0" bIns="0" rtlCol="0"/>
          <a:lstStyle/>
          <a:p/>
        </p:txBody>
      </p:sp>
      <p:sp>
        <p:nvSpPr>
          <p:cNvPr id="22" name="object 22"/>
          <p:cNvSpPr/>
          <p:nvPr/>
        </p:nvSpPr>
        <p:spPr>
          <a:xfrm>
            <a:off x="2529839" y="7601711"/>
            <a:ext cx="1469390" cy="152400"/>
          </a:xfrm>
          <a:custGeom>
            <a:avLst/>
            <a:gdLst/>
            <a:ahLst/>
            <a:cxnLst/>
            <a:rect l="l" t="t" r="r" b="b"/>
            <a:pathLst>
              <a:path w="1469389" h="152400">
                <a:moveTo>
                  <a:pt x="1429512" y="152400"/>
                </a:moveTo>
                <a:lnTo>
                  <a:pt x="1427988" y="147828"/>
                </a:lnTo>
                <a:lnTo>
                  <a:pt x="1435203" y="144446"/>
                </a:lnTo>
                <a:lnTo>
                  <a:pt x="1441132" y="139065"/>
                </a:lnTo>
                <a:lnTo>
                  <a:pt x="1456372" y="102108"/>
                </a:lnTo>
                <a:lnTo>
                  <a:pt x="1458468" y="76200"/>
                </a:lnTo>
                <a:lnTo>
                  <a:pt x="1457920" y="63031"/>
                </a:lnTo>
                <a:lnTo>
                  <a:pt x="1446204" y="20645"/>
                </a:lnTo>
                <a:lnTo>
                  <a:pt x="1427988" y="4572"/>
                </a:lnTo>
                <a:lnTo>
                  <a:pt x="1429512" y="0"/>
                </a:lnTo>
                <a:lnTo>
                  <a:pt x="1458468" y="25908"/>
                </a:lnTo>
                <a:lnTo>
                  <a:pt x="1468540" y="62769"/>
                </a:lnTo>
                <a:lnTo>
                  <a:pt x="1469136" y="76200"/>
                </a:lnTo>
                <a:lnTo>
                  <a:pt x="1468540" y="90487"/>
                </a:lnTo>
                <a:lnTo>
                  <a:pt x="1453086" y="135897"/>
                </a:lnTo>
                <a:lnTo>
                  <a:pt x="1438322" y="148994"/>
                </a:lnTo>
                <a:lnTo>
                  <a:pt x="1429512" y="152400"/>
                </a:lnTo>
                <a:close/>
              </a:path>
              <a:path w="1469389" h="152400">
                <a:moveTo>
                  <a:pt x="39624" y="152400"/>
                </a:moveTo>
                <a:lnTo>
                  <a:pt x="9144" y="126492"/>
                </a:lnTo>
                <a:lnTo>
                  <a:pt x="0" y="76200"/>
                </a:lnTo>
                <a:lnTo>
                  <a:pt x="571" y="62769"/>
                </a:lnTo>
                <a:lnTo>
                  <a:pt x="15406" y="16502"/>
                </a:lnTo>
                <a:lnTo>
                  <a:pt x="39624" y="0"/>
                </a:lnTo>
                <a:lnTo>
                  <a:pt x="41148" y="4572"/>
                </a:lnTo>
                <a:lnTo>
                  <a:pt x="33932" y="8596"/>
                </a:lnTo>
                <a:lnTo>
                  <a:pt x="28003" y="13906"/>
                </a:lnTo>
                <a:lnTo>
                  <a:pt x="12763" y="50863"/>
                </a:lnTo>
                <a:lnTo>
                  <a:pt x="10667" y="76200"/>
                </a:lnTo>
                <a:lnTo>
                  <a:pt x="11215" y="89582"/>
                </a:lnTo>
                <a:lnTo>
                  <a:pt x="22931" y="131968"/>
                </a:lnTo>
                <a:lnTo>
                  <a:pt x="41148" y="147828"/>
                </a:lnTo>
                <a:lnTo>
                  <a:pt x="39624" y="152400"/>
                </a:lnTo>
                <a:close/>
              </a:path>
            </a:pathLst>
          </a:custGeom>
          <a:solidFill>
            <a:srgbClr val="000000"/>
          </a:solidFill>
        </p:spPr>
        <p:txBody>
          <a:bodyPr wrap="square" lIns="0" tIns="0" rIns="0" bIns="0" rtlCol="0"/>
          <a:lstStyle/>
          <a:p/>
        </p:txBody>
      </p:sp>
      <p:sp>
        <p:nvSpPr>
          <p:cNvPr id="23" name="object 23"/>
          <p:cNvSpPr txBox="1"/>
          <p:nvPr/>
        </p:nvSpPr>
        <p:spPr>
          <a:xfrm>
            <a:off x="2551667" y="7601252"/>
            <a:ext cx="1435735" cy="177800"/>
          </a:xfrm>
          <a:prstGeom prst="rect">
            <a:avLst/>
          </a:prstGeom>
        </p:spPr>
        <p:txBody>
          <a:bodyPr wrap="square" lIns="0" tIns="12065" rIns="0" bIns="0" rtlCol="0" vert="horz">
            <a:spAutoFit/>
          </a:bodyPr>
          <a:lstStyle/>
          <a:p>
            <a:pPr marL="25400">
              <a:lnSpc>
                <a:spcPct val="100000"/>
              </a:lnSpc>
              <a:spcBef>
                <a:spcPts val="95"/>
              </a:spcBef>
            </a:pPr>
            <a:r>
              <a:rPr dirty="0" baseline="11111" sz="1500" spc="30">
                <a:latin typeface="Cambria"/>
                <a:cs typeface="Cambria"/>
              </a:rPr>
              <a:t>𝑓</a:t>
            </a:r>
            <a:r>
              <a:rPr dirty="0" sz="700" spc="20">
                <a:latin typeface="Cambria"/>
                <a:cs typeface="Cambria"/>
              </a:rPr>
              <a:t>pj </a:t>
            </a:r>
            <a:r>
              <a:rPr dirty="0" baseline="11111" sz="1500" spc="284">
                <a:latin typeface="Cambria"/>
                <a:cs typeface="Cambria"/>
              </a:rPr>
              <a:t>− </a:t>
            </a:r>
            <a:r>
              <a:rPr dirty="0" baseline="11111" sz="1500">
                <a:latin typeface="Cambria"/>
                <a:cs typeface="Cambria"/>
              </a:rPr>
              <a:t>∆𝑓</a:t>
            </a:r>
            <a:r>
              <a:rPr dirty="0" sz="700">
                <a:latin typeface="Cambria"/>
                <a:cs typeface="Cambria"/>
              </a:rPr>
              <a:t>pRo </a:t>
            </a:r>
            <a:r>
              <a:rPr dirty="0" baseline="11111" sz="1500" spc="284">
                <a:latin typeface="Cambria"/>
                <a:cs typeface="Cambria"/>
              </a:rPr>
              <a:t>−</a:t>
            </a:r>
            <a:r>
              <a:rPr dirty="0" baseline="11111" sz="1500" spc="-44">
                <a:latin typeface="Cambria"/>
                <a:cs typeface="Cambria"/>
              </a:rPr>
              <a:t> </a:t>
            </a:r>
            <a:r>
              <a:rPr dirty="0" baseline="11111" sz="1500" spc="97">
                <a:latin typeface="Cambria"/>
                <a:cs typeface="Cambria"/>
              </a:rPr>
              <a:t>∆𝑓</a:t>
            </a:r>
            <a:r>
              <a:rPr dirty="0" sz="700" spc="65">
                <a:latin typeface="Cambria"/>
                <a:cs typeface="Cambria"/>
              </a:rPr>
              <a:t>pEs-perm</a:t>
            </a:r>
            <a:endParaRPr sz="700">
              <a:latin typeface="Cambria"/>
              <a:cs typeface="Cambria"/>
            </a:endParaRPr>
          </a:p>
        </p:txBody>
      </p:sp>
      <p:sp>
        <p:nvSpPr>
          <p:cNvPr id="24" name="object 24"/>
          <p:cNvSpPr txBox="1"/>
          <p:nvPr/>
        </p:nvSpPr>
        <p:spPr>
          <a:xfrm>
            <a:off x="1630678" y="7575394"/>
            <a:ext cx="2542540" cy="177800"/>
          </a:xfrm>
          <a:prstGeom prst="rect">
            <a:avLst/>
          </a:prstGeom>
        </p:spPr>
        <p:txBody>
          <a:bodyPr wrap="square" lIns="0" tIns="12065" rIns="0" bIns="0" rtlCol="0" vert="horz">
            <a:spAutoFit/>
          </a:bodyPr>
          <a:lstStyle/>
          <a:p>
            <a:pPr marL="200660" indent="-163195">
              <a:lnSpc>
                <a:spcPct val="100000"/>
              </a:lnSpc>
              <a:spcBef>
                <a:spcPts val="95"/>
              </a:spcBef>
              <a:buFont typeface="Arial"/>
              <a:buChar char="•"/>
              <a:tabLst>
                <a:tab pos="201295" algn="l"/>
                <a:tab pos="2409190" algn="l"/>
              </a:tabLst>
            </a:pPr>
            <a:r>
              <a:rPr dirty="0" sz="1000" spc="-5">
                <a:latin typeface="Cambria"/>
                <a:cs typeface="Cambria"/>
              </a:rPr>
              <a:t>𝑃  </a:t>
            </a:r>
            <a:r>
              <a:rPr dirty="0" sz="1000" spc="190">
                <a:latin typeface="Cambria"/>
                <a:cs typeface="Cambria"/>
              </a:rPr>
              <a:t>=</a:t>
            </a:r>
            <a:r>
              <a:rPr dirty="0" sz="1000" spc="-55">
                <a:latin typeface="Cambria"/>
                <a:cs typeface="Cambria"/>
              </a:rPr>
              <a:t> </a:t>
            </a:r>
            <a:r>
              <a:rPr dirty="0" sz="1000" spc="-10">
                <a:latin typeface="Cambria"/>
                <a:cs typeface="Cambria"/>
              </a:rPr>
              <a:t>𝑁</a:t>
            </a:r>
            <a:r>
              <a:rPr dirty="0" baseline="-15873" sz="1050" spc="-15">
                <a:latin typeface="Cambria"/>
                <a:cs typeface="Cambria"/>
              </a:rPr>
              <a:t>p  </a:t>
            </a:r>
            <a:r>
              <a:rPr dirty="0" baseline="-15873" sz="1050" spc="75">
                <a:latin typeface="Cambria"/>
                <a:cs typeface="Cambria"/>
              </a:rPr>
              <a:t> </a:t>
            </a:r>
            <a:r>
              <a:rPr dirty="0" sz="1000" spc="35">
                <a:latin typeface="Cambria"/>
                <a:cs typeface="Cambria"/>
              </a:rPr>
              <a:t>𝑎</a:t>
            </a:r>
            <a:r>
              <a:rPr dirty="0" baseline="-15873" sz="1050" spc="52">
                <a:latin typeface="Cambria"/>
                <a:cs typeface="Cambria"/>
              </a:rPr>
              <a:t>ps	</a:t>
            </a:r>
            <a:r>
              <a:rPr dirty="0" sz="1000" spc="190">
                <a:latin typeface="Cambria"/>
                <a:cs typeface="Cambria"/>
              </a:rPr>
              <a:t>+</a:t>
            </a:r>
            <a:endParaRPr sz="1000">
              <a:latin typeface="Cambria"/>
              <a:cs typeface="Cambria"/>
            </a:endParaRPr>
          </a:p>
        </p:txBody>
      </p:sp>
      <p:sp>
        <p:nvSpPr>
          <p:cNvPr id="25" name="object 25"/>
          <p:cNvSpPr txBox="1"/>
          <p:nvPr/>
        </p:nvSpPr>
        <p:spPr>
          <a:xfrm>
            <a:off x="1317207" y="7745448"/>
            <a:ext cx="2760345" cy="370205"/>
          </a:xfrm>
          <a:prstGeom prst="rect">
            <a:avLst/>
          </a:prstGeom>
        </p:spPr>
        <p:txBody>
          <a:bodyPr wrap="square" lIns="0" tIns="32384" rIns="0" bIns="0" rtlCol="0" vert="horz">
            <a:spAutoFit/>
          </a:bodyPr>
          <a:lstStyle/>
          <a:p>
            <a:pPr marL="831215">
              <a:lnSpc>
                <a:spcPct val="100000"/>
              </a:lnSpc>
              <a:spcBef>
                <a:spcPts val="254"/>
              </a:spcBef>
            </a:pPr>
            <a:r>
              <a:rPr dirty="0" baseline="11111" sz="1500" spc="44">
                <a:latin typeface="Cambria"/>
                <a:cs typeface="Cambria"/>
              </a:rPr>
              <a:t>𝑁</a:t>
            </a:r>
            <a:r>
              <a:rPr dirty="0" sz="700" spc="30">
                <a:latin typeface="Cambria"/>
                <a:cs typeface="Cambria"/>
              </a:rPr>
              <a:t>t</a:t>
            </a:r>
            <a:r>
              <a:rPr dirty="0" baseline="11111" sz="1500" spc="44">
                <a:latin typeface="Cambria"/>
                <a:cs typeface="Cambria"/>
              </a:rPr>
              <a:t>(𝑎</a:t>
            </a:r>
            <a:r>
              <a:rPr dirty="0" sz="700" spc="30">
                <a:latin typeface="Cambria"/>
                <a:cs typeface="Cambria"/>
              </a:rPr>
              <a:t>ps</a:t>
            </a:r>
            <a:r>
              <a:rPr dirty="0" baseline="11111" sz="1500" spc="44">
                <a:latin typeface="Cambria"/>
                <a:cs typeface="Cambria"/>
              </a:rPr>
              <a:t>)(𝑓</a:t>
            </a:r>
            <a:r>
              <a:rPr dirty="0" sz="700" spc="30">
                <a:latin typeface="Cambria"/>
                <a:cs typeface="Cambria"/>
              </a:rPr>
              <a:t>pj </a:t>
            </a:r>
            <a:r>
              <a:rPr dirty="0" baseline="11111" sz="1500" spc="284">
                <a:latin typeface="Cambria"/>
                <a:cs typeface="Cambria"/>
              </a:rPr>
              <a:t>− </a:t>
            </a:r>
            <a:r>
              <a:rPr dirty="0" baseline="11111" sz="1500">
                <a:latin typeface="Cambria"/>
                <a:cs typeface="Cambria"/>
              </a:rPr>
              <a:t>∆𝑓</a:t>
            </a:r>
            <a:r>
              <a:rPr dirty="0" sz="700">
                <a:latin typeface="Cambria"/>
                <a:cs typeface="Cambria"/>
              </a:rPr>
              <a:t>pRo </a:t>
            </a:r>
            <a:r>
              <a:rPr dirty="0" baseline="11111" sz="1500" spc="284">
                <a:latin typeface="Cambria"/>
                <a:cs typeface="Cambria"/>
              </a:rPr>
              <a:t>−</a:t>
            </a:r>
            <a:r>
              <a:rPr dirty="0" baseline="11111" sz="1500" spc="-7">
                <a:latin typeface="Cambria"/>
                <a:cs typeface="Cambria"/>
              </a:rPr>
              <a:t> </a:t>
            </a:r>
            <a:r>
              <a:rPr dirty="0" baseline="11111" sz="1500" spc="97">
                <a:latin typeface="Cambria"/>
                <a:cs typeface="Cambria"/>
              </a:rPr>
              <a:t>∆𝑓</a:t>
            </a:r>
            <a:r>
              <a:rPr dirty="0" sz="700" spc="65">
                <a:latin typeface="Cambria"/>
                <a:cs typeface="Cambria"/>
              </a:rPr>
              <a:t>pEs-temp</a:t>
            </a:r>
            <a:r>
              <a:rPr dirty="0" baseline="11111" sz="1500" spc="97">
                <a:latin typeface="Cambria"/>
                <a:cs typeface="Cambria"/>
              </a:rPr>
              <a:t>)</a:t>
            </a:r>
            <a:endParaRPr baseline="11111" sz="1500">
              <a:latin typeface="Cambria"/>
              <a:cs typeface="Cambria"/>
            </a:endParaRPr>
          </a:p>
          <a:p>
            <a:pPr marL="25400">
              <a:lnSpc>
                <a:spcPct val="100000"/>
              </a:lnSpc>
              <a:spcBef>
                <a:spcPts val="155"/>
              </a:spcBef>
              <a:tabLst>
                <a:tab pos="228600" algn="l"/>
              </a:tabLst>
            </a:pPr>
            <a:r>
              <a:rPr dirty="0" sz="1000" spc="-5">
                <a:latin typeface="Arial"/>
                <a:cs typeface="Arial"/>
              </a:rPr>
              <a:t>–	Iterate until</a:t>
            </a:r>
            <a:r>
              <a:rPr dirty="0" sz="1000" spc="-15">
                <a:latin typeface="Arial"/>
                <a:cs typeface="Arial"/>
              </a:rPr>
              <a:t> </a:t>
            </a:r>
            <a:r>
              <a:rPr dirty="0" sz="1000" spc="-5">
                <a:latin typeface="Arial"/>
                <a:cs typeface="Arial"/>
              </a:rPr>
              <a:t>converged</a:t>
            </a:r>
            <a:endParaRPr sz="1000">
              <a:latin typeface="Arial"/>
              <a:cs typeface="Arial"/>
            </a:endParaRPr>
          </a:p>
        </p:txBody>
      </p:sp>
      <p:sp>
        <p:nvSpPr>
          <p:cNvPr id="26" name="object 26"/>
          <p:cNvSpPr txBox="1"/>
          <p:nvPr/>
        </p:nvSpPr>
        <p:spPr>
          <a:xfrm>
            <a:off x="1312156" y="8366329"/>
            <a:ext cx="92710" cy="137160"/>
          </a:xfrm>
          <a:prstGeom prst="rect">
            <a:avLst/>
          </a:prstGeom>
        </p:spPr>
        <p:txBody>
          <a:bodyPr wrap="square" lIns="0" tIns="16510" rIns="0" bIns="0" rtlCol="0" vert="horz">
            <a:spAutoFit/>
          </a:bodyPr>
          <a:lstStyle/>
          <a:p>
            <a:pPr>
              <a:lnSpc>
                <a:spcPct val="100000"/>
              </a:lnSpc>
              <a:spcBef>
                <a:spcPts val="130"/>
              </a:spcBef>
            </a:pPr>
            <a:r>
              <a:rPr dirty="0" sz="700" spc="25">
                <a:latin typeface="Cambria"/>
                <a:cs typeface="Cambria"/>
              </a:rPr>
              <a:t>e</a:t>
            </a:r>
            <a:r>
              <a:rPr dirty="0" sz="700" spc="60">
                <a:latin typeface="Cambria"/>
                <a:cs typeface="Cambria"/>
              </a:rPr>
              <a:t>i</a:t>
            </a:r>
            <a:endParaRPr sz="700">
              <a:latin typeface="Cambria"/>
              <a:cs typeface="Cambria"/>
            </a:endParaRPr>
          </a:p>
        </p:txBody>
      </p:sp>
      <p:sp>
        <p:nvSpPr>
          <p:cNvPr id="27" name="object 27"/>
          <p:cNvSpPr txBox="1"/>
          <p:nvPr/>
        </p:nvSpPr>
        <p:spPr>
          <a:xfrm>
            <a:off x="991097" y="8092976"/>
            <a:ext cx="2444115" cy="385445"/>
          </a:xfrm>
          <a:prstGeom prst="rect">
            <a:avLst/>
          </a:prstGeom>
        </p:spPr>
        <p:txBody>
          <a:bodyPr wrap="square" lIns="0" tIns="40005" rIns="0" bIns="0" rtlCol="0" vert="horz">
            <a:spAutoFit/>
          </a:bodyPr>
          <a:lstStyle/>
          <a:p>
            <a:pPr marL="270510" indent="-245745">
              <a:lnSpc>
                <a:spcPct val="100000"/>
              </a:lnSpc>
              <a:spcBef>
                <a:spcPts val="315"/>
              </a:spcBef>
              <a:buChar char="•"/>
              <a:tabLst>
                <a:tab pos="270510" algn="l"/>
                <a:tab pos="271145" algn="l"/>
              </a:tabLst>
            </a:pPr>
            <a:r>
              <a:rPr dirty="0" sz="1000" spc="-5">
                <a:latin typeface="Arial"/>
                <a:cs typeface="Arial"/>
              </a:rPr>
              <a:t>Lift </a:t>
            </a:r>
            <a:r>
              <a:rPr dirty="0" sz="1000" spc="-10">
                <a:latin typeface="Arial"/>
                <a:cs typeface="Arial"/>
              </a:rPr>
              <a:t>point: Reduces </a:t>
            </a:r>
            <a:r>
              <a:rPr dirty="0" sz="1000" spc="-5">
                <a:latin typeface="Arial"/>
                <a:cs typeface="Arial"/>
              </a:rPr>
              <a:t>from </a:t>
            </a:r>
            <a:r>
              <a:rPr dirty="0" sz="1000" spc="-45">
                <a:latin typeface="Arial"/>
                <a:cs typeface="Arial"/>
              </a:rPr>
              <a:t>11 </a:t>
            </a:r>
            <a:r>
              <a:rPr dirty="0" sz="1000">
                <a:latin typeface="Arial"/>
                <a:cs typeface="Arial"/>
              </a:rPr>
              <a:t>ft </a:t>
            </a:r>
            <a:r>
              <a:rPr dirty="0" sz="1000" spc="-10">
                <a:latin typeface="Arial"/>
                <a:cs typeface="Arial"/>
              </a:rPr>
              <a:t>to </a:t>
            </a:r>
            <a:r>
              <a:rPr dirty="0" sz="1000" spc="-5">
                <a:latin typeface="Arial"/>
                <a:cs typeface="Arial"/>
              </a:rPr>
              <a:t>8.25</a:t>
            </a:r>
            <a:r>
              <a:rPr dirty="0" sz="1000" spc="35">
                <a:latin typeface="Arial"/>
                <a:cs typeface="Arial"/>
              </a:rPr>
              <a:t> </a:t>
            </a:r>
            <a:r>
              <a:rPr dirty="0" sz="1000">
                <a:latin typeface="Arial"/>
                <a:cs typeface="Arial"/>
              </a:rPr>
              <a:t>ft</a:t>
            </a:r>
            <a:endParaRPr sz="1000">
              <a:latin typeface="Arial"/>
              <a:cs typeface="Arial"/>
            </a:endParaRPr>
          </a:p>
          <a:p>
            <a:pPr marL="270510" indent="-245745">
              <a:lnSpc>
                <a:spcPct val="100000"/>
              </a:lnSpc>
              <a:spcBef>
                <a:spcPts val="215"/>
              </a:spcBef>
              <a:buFont typeface="Arial"/>
              <a:buChar char="•"/>
              <a:tabLst>
                <a:tab pos="270510" algn="l"/>
                <a:tab pos="271145" algn="l"/>
              </a:tabLst>
            </a:pPr>
            <a:r>
              <a:rPr dirty="0" sz="1000" spc="85">
                <a:latin typeface="Cambria"/>
                <a:cs typeface="Cambria"/>
              </a:rPr>
              <a:t>𝑓</a:t>
            </a:r>
            <a:r>
              <a:rPr dirty="0" baseline="31746" sz="1050" spc="127">
                <a:latin typeface="Cambria"/>
                <a:cs typeface="Cambria"/>
              </a:rPr>
              <a:t>, </a:t>
            </a:r>
            <a:r>
              <a:rPr dirty="0" sz="1000" spc="-5">
                <a:latin typeface="Arial"/>
                <a:cs typeface="Arial"/>
              </a:rPr>
              <a:t>: Reduces from 7.4 to </a:t>
            </a:r>
            <a:r>
              <a:rPr dirty="0" sz="1000" spc="-10">
                <a:latin typeface="Arial"/>
                <a:cs typeface="Arial"/>
              </a:rPr>
              <a:t>7.2</a:t>
            </a:r>
            <a:r>
              <a:rPr dirty="0" sz="1000" spc="-95">
                <a:latin typeface="Arial"/>
                <a:cs typeface="Arial"/>
              </a:rPr>
              <a:t> </a:t>
            </a:r>
            <a:r>
              <a:rPr dirty="0" sz="1000" spc="5">
                <a:latin typeface="Arial"/>
                <a:cs typeface="Arial"/>
              </a:rPr>
              <a:t>ksi</a:t>
            </a:r>
            <a:endParaRPr sz="1000">
              <a:latin typeface="Arial"/>
              <a:cs typeface="Arial"/>
            </a:endParaRPr>
          </a:p>
        </p:txBody>
      </p:sp>
      <p:sp>
        <p:nvSpPr>
          <p:cNvPr id="28" name="object 28"/>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8</a:t>
            </a:r>
            <a:r>
              <a:rPr dirty="0" sz="850">
                <a:solidFill>
                  <a:srgbClr val="FFFFFF"/>
                </a:solidFill>
                <a:latin typeface="Arial"/>
                <a:cs typeface="Arial"/>
              </a:rPr>
              <a:t>2</a:t>
            </a:r>
            <a:endParaRPr sz="850">
              <a:latin typeface="Arial"/>
              <a:cs typeface="Arial"/>
            </a:endParaRPr>
          </a:p>
        </p:txBody>
      </p:sp>
      <p:sp>
        <p:nvSpPr>
          <p:cNvPr id="29" name="object 29"/>
          <p:cNvSpPr/>
          <p:nvPr/>
        </p:nvSpPr>
        <p:spPr>
          <a:xfrm>
            <a:off x="5446776" y="6566916"/>
            <a:ext cx="596265" cy="902335"/>
          </a:xfrm>
          <a:custGeom>
            <a:avLst/>
            <a:gdLst/>
            <a:ahLst/>
            <a:cxnLst/>
            <a:rect l="l" t="t" r="r" b="b"/>
            <a:pathLst>
              <a:path w="596264" h="902334">
                <a:moveTo>
                  <a:pt x="260604" y="109727"/>
                </a:moveTo>
                <a:lnTo>
                  <a:pt x="224028" y="73151"/>
                </a:lnTo>
                <a:lnTo>
                  <a:pt x="0" y="36575"/>
                </a:lnTo>
                <a:lnTo>
                  <a:pt x="0" y="0"/>
                </a:lnTo>
                <a:lnTo>
                  <a:pt x="595884" y="0"/>
                </a:lnTo>
                <a:lnTo>
                  <a:pt x="595884" y="36575"/>
                </a:lnTo>
                <a:lnTo>
                  <a:pt x="370332" y="73151"/>
                </a:lnTo>
                <a:lnTo>
                  <a:pt x="335280" y="109727"/>
                </a:lnTo>
                <a:lnTo>
                  <a:pt x="335280" y="748284"/>
                </a:lnTo>
                <a:lnTo>
                  <a:pt x="371856" y="784859"/>
                </a:lnTo>
                <a:lnTo>
                  <a:pt x="530352" y="839723"/>
                </a:lnTo>
                <a:lnTo>
                  <a:pt x="530352" y="890015"/>
                </a:lnTo>
                <a:lnTo>
                  <a:pt x="518160" y="902207"/>
                </a:lnTo>
                <a:lnTo>
                  <a:pt x="76200" y="902207"/>
                </a:lnTo>
                <a:lnTo>
                  <a:pt x="64008" y="890015"/>
                </a:lnTo>
                <a:lnTo>
                  <a:pt x="64008" y="839723"/>
                </a:lnTo>
                <a:lnTo>
                  <a:pt x="224028" y="784859"/>
                </a:lnTo>
                <a:lnTo>
                  <a:pt x="260604" y="748284"/>
                </a:lnTo>
                <a:lnTo>
                  <a:pt x="260604" y="109727"/>
                </a:lnTo>
                <a:close/>
              </a:path>
            </a:pathLst>
          </a:custGeom>
          <a:ln w="4762">
            <a:solidFill>
              <a:srgbClr val="000000"/>
            </a:solidFill>
          </a:ln>
        </p:spPr>
        <p:txBody>
          <a:bodyPr wrap="square" lIns="0" tIns="0" rIns="0" bIns="0" rtlCol="0"/>
          <a:lstStyle/>
          <a:p/>
        </p:txBody>
      </p:sp>
      <p:sp>
        <p:nvSpPr>
          <p:cNvPr id="30" name="object 30"/>
          <p:cNvSpPr/>
          <p:nvPr/>
        </p:nvSpPr>
        <p:spPr>
          <a:xfrm>
            <a:off x="5733288" y="6589776"/>
            <a:ext cx="22860" cy="22860"/>
          </a:xfrm>
          <a:custGeom>
            <a:avLst/>
            <a:gdLst/>
            <a:ahLst/>
            <a:cxnLst/>
            <a:rect l="l" t="t" r="r" b="b"/>
            <a:pathLst>
              <a:path w="22860" h="22859">
                <a:moveTo>
                  <a:pt x="18288" y="22860"/>
                </a:moveTo>
                <a:lnTo>
                  <a:pt x="4572" y="22860"/>
                </a:lnTo>
                <a:lnTo>
                  <a:pt x="0" y="18288"/>
                </a:lnTo>
                <a:lnTo>
                  <a:pt x="0" y="4572"/>
                </a:lnTo>
                <a:lnTo>
                  <a:pt x="4572" y="0"/>
                </a:lnTo>
                <a:lnTo>
                  <a:pt x="18288" y="0"/>
                </a:lnTo>
                <a:lnTo>
                  <a:pt x="22860" y="4572"/>
                </a:lnTo>
                <a:lnTo>
                  <a:pt x="22860" y="18288"/>
                </a:lnTo>
                <a:lnTo>
                  <a:pt x="18288" y="22860"/>
                </a:lnTo>
                <a:close/>
              </a:path>
            </a:pathLst>
          </a:custGeom>
          <a:solidFill>
            <a:srgbClr val="A5A5A5"/>
          </a:solidFill>
        </p:spPr>
        <p:txBody>
          <a:bodyPr wrap="square" lIns="0" tIns="0" rIns="0" bIns="0" rtlCol="0"/>
          <a:lstStyle/>
          <a:p/>
        </p:txBody>
      </p:sp>
      <p:sp>
        <p:nvSpPr>
          <p:cNvPr id="31" name="object 31"/>
          <p:cNvSpPr/>
          <p:nvPr/>
        </p:nvSpPr>
        <p:spPr>
          <a:xfrm>
            <a:off x="5733288" y="6589776"/>
            <a:ext cx="22860" cy="22860"/>
          </a:xfrm>
          <a:custGeom>
            <a:avLst/>
            <a:gdLst/>
            <a:ahLst/>
            <a:cxnLst/>
            <a:rect l="l" t="t" r="r" b="b"/>
            <a:pathLst>
              <a:path w="22860" h="22859">
                <a:moveTo>
                  <a:pt x="22860" y="10667"/>
                </a:moveTo>
                <a:lnTo>
                  <a:pt x="22860" y="4571"/>
                </a:lnTo>
                <a:lnTo>
                  <a:pt x="18288" y="0"/>
                </a:lnTo>
                <a:lnTo>
                  <a:pt x="10668" y="0"/>
                </a:lnTo>
                <a:lnTo>
                  <a:pt x="4572" y="0"/>
                </a:lnTo>
                <a:lnTo>
                  <a:pt x="0" y="4571"/>
                </a:lnTo>
                <a:lnTo>
                  <a:pt x="0" y="10667"/>
                </a:lnTo>
                <a:lnTo>
                  <a:pt x="0" y="18287"/>
                </a:lnTo>
                <a:lnTo>
                  <a:pt x="4572" y="22859"/>
                </a:lnTo>
                <a:lnTo>
                  <a:pt x="10668" y="22859"/>
                </a:lnTo>
                <a:lnTo>
                  <a:pt x="18288" y="22859"/>
                </a:lnTo>
                <a:lnTo>
                  <a:pt x="22860" y="18287"/>
                </a:lnTo>
                <a:lnTo>
                  <a:pt x="22860" y="10667"/>
                </a:lnTo>
              </a:path>
            </a:pathLst>
          </a:custGeom>
          <a:ln w="6096">
            <a:solidFill>
              <a:srgbClr val="A5A5A5"/>
            </a:solidFill>
          </a:ln>
        </p:spPr>
        <p:txBody>
          <a:bodyPr wrap="square" lIns="0" tIns="0" rIns="0" bIns="0" rtlCol="0"/>
          <a:lstStyle/>
          <a:p/>
        </p:txBody>
      </p:sp>
      <p:sp>
        <p:nvSpPr>
          <p:cNvPr id="32" name="object 32"/>
          <p:cNvSpPr/>
          <p:nvPr/>
        </p:nvSpPr>
        <p:spPr>
          <a:xfrm>
            <a:off x="5733288" y="7405115"/>
            <a:ext cx="22860" cy="22860"/>
          </a:xfrm>
          <a:custGeom>
            <a:avLst/>
            <a:gdLst/>
            <a:ahLst/>
            <a:cxnLst/>
            <a:rect l="l" t="t" r="r" b="b"/>
            <a:pathLst>
              <a:path w="22860" h="22859">
                <a:moveTo>
                  <a:pt x="18288" y="22860"/>
                </a:moveTo>
                <a:lnTo>
                  <a:pt x="4572" y="22860"/>
                </a:lnTo>
                <a:lnTo>
                  <a:pt x="0" y="18288"/>
                </a:lnTo>
                <a:lnTo>
                  <a:pt x="0" y="6096"/>
                </a:lnTo>
                <a:lnTo>
                  <a:pt x="4572" y="0"/>
                </a:lnTo>
                <a:lnTo>
                  <a:pt x="18288" y="0"/>
                </a:lnTo>
                <a:lnTo>
                  <a:pt x="22860" y="6096"/>
                </a:lnTo>
                <a:lnTo>
                  <a:pt x="22860" y="18288"/>
                </a:lnTo>
                <a:lnTo>
                  <a:pt x="18288" y="22860"/>
                </a:lnTo>
                <a:close/>
              </a:path>
            </a:pathLst>
          </a:custGeom>
          <a:solidFill>
            <a:srgbClr val="A5A5A5"/>
          </a:solidFill>
        </p:spPr>
        <p:txBody>
          <a:bodyPr wrap="square" lIns="0" tIns="0" rIns="0" bIns="0" rtlCol="0"/>
          <a:lstStyle/>
          <a:p/>
        </p:txBody>
      </p:sp>
      <p:sp>
        <p:nvSpPr>
          <p:cNvPr id="33" name="object 33"/>
          <p:cNvSpPr/>
          <p:nvPr/>
        </p:nvSpPr>
        <p:spPr>
          <a:xfrm>
            <a:off x="5733288" y="7405115"/>
            <a:ext cx="22860" cy="22860"/>
          </a:xfrm>
          <a:custGeom>
            <a:avLst/>
            <a:gdLst/>
            <a:ahLst/>
            <a:cxnLst/>
            <a:rect l="l" t="t" r="r" b="b"/>
            <a:pathLst>
              <a:path w="22860" h="22859">
                <a:moveTo>
                  <a:pt x="22860" y="12192"/>
                </a:moveTo>
                <a:lnTo>
                  <a:pt x="22860" y="6096"/>
                </a:lnTo>
                <a:lnTo>
                  <a:pt x="18288" y="0"/>
                </a:lnTo>
                <a:lnTo>
                  <a:pt x="10668" y="0"/>
                </a:lnTo>
                <a:lnTo>
                  <a:pt x="4572" y="0"/>
                </a:lnTo>
                <a:lnTo>
                  <a:pt x="0" y="6096"/>
                </a:lnTo>
                <a:lnTo>
                  <a:pt x="0" y="12192"/>
                </a:lnTo>
                <a:lnTo>
                  <a:pt x="0" y="18288"/>
                </a:lnTo>
                <a:lnTo>
                  <a:pt x="4572" y="22860"/>
                </a:lnTo>
                <a:lnTo>
                  <a:pt x="10668" y="22860"/>
                </a:lnTo>
                <a:lnTo>
                  <a:pt x="18288" y="22860"/>
                </a:lnTo>
                <a:lnTo>
                  <a:pt x="22860" y="18288"/>
                </a:lnTo>
                <a:lnTo>
                  <a:pt x="22860" y="12192"/>
                </a:lnTo>
              </a:path>
            </a:pathLst>
          </a:custGeom>
          <a:ln w="6096">
            <a:solidFill>
              <a:srgbClr val="A5A5A5"/>
            </a:solidFill>
          </a:ln>
        </p:spPr>
        <p:txBody>
          <a:bodyPr wrap="square" lIns="0" tIns="0" rIns="0" bIns="0" rtlCol="0"/>
          <a:lstStyle/>
          <a:p/>
        </p:txBody>
      </p:sp>
      <p:sp>
        <p:nvSpPr>
          <p:cNvPr id="34" name="object 34"/>
          <p:cNvSpPr/>
          <p:nvPr/>
        </p:nvSpPr>
        <p:spPr>
          <a:xfrm>
            <a:off x="6144767" y="6566916"/>
            <a:ext cx="0" cy="905510"/>
          </a:xfrm>
          <a:custGeom>
            <a:avLst/>
            <a:gdLst/>
            <a:ahLst/>
            <a:cxnLst/>
            <a:rect l="l" t="t" r="r" b="b"/>
            <a:pathLst>
              <a:path w="0" h="905509">
                <a:moveTo>
                  <a:pt x="0" y="0"/>
                </a:moveTo>
                <a:lnTo>
                  <a:pt x="0" y="905255"/>
                </a:lnTo>
              </a:path>
            </a:pathLst>
          </a:custGeom>
          <a:ln w="6096">
            <a:solidFill>
              <a:srgbClr val="000000"/>
            </a:solidFill>
          </a:ln>
        </p:spPr>
        <p:txBody>
          <a:bodyPr wrap="square" lIns="0" tIns="0" rIns="0" bIns="0" rtlCol="0"/>
          <a:lstStyle/>
          <a:p/>
        </p:txBody>
      </p:sp>
      <p:sp>
        <p:nvSpPr>
          <p:cNvPr id="35" name="object 35"/>
          <p:cNvSpPr/>
          <p:nvPr/>
        </p:nvSpPr>
        <p:spPr>
          <a:xfrm>
            <a:off x="6144767" y="6566916"/>
            <a:ext cx="146685" cy="0"/>
          </a:xfrm>
          <a:custGeom>
            <a:avLst/>
            <a:gdLst/>
            <a:ahLst/>
            <a:cxnLst/>
            <a:rect l="l" t="t" r="r" b="b"/>
            <a:pathLst>
              <a:path w="146685" h="0">
                <a:moveTo>
                  <a:pt x="0" y="0"/>
                </a:moveTo>
                <a:lnTo>
                  <a:pt x="146303" y="0"/>
                </a:lnTo>
              </a:path>
            </a:pathLst>
          </a:custGeom>
          <a:ln w="6096">
            <a:solidFill>
              <a:srgbClr val="000000"/>
            </a:solidFill>
          </a:ln>
        </p:spPr>
        <p:txBody>
          <a:bodyPr wrap="square" lIns="0" tIns="0" rIns="0" bIns="0" rtlCol="0"/>
          <a:lstStyle/>
          <a:p/>
        </p:txBody>
      </p:sp>
      <p:sp>
        <p:nvSpPr>
          <p:cNvPr id="36" name="object 36"/>
          <p:cNvSpPr/>
          <p:nvPr/>
        </p:nvSpPr>
        <p:spPr>
          <a:xfrm>
            <a:off x="6144767" y="7472171"/>
            <a:ext cx="364490" cy="0"/>
          </a:xfrm>
          <a:custGeom>
            <a:avLst/>
            <a:gdLst/>
            <a:ahLst/>
            <a:cxnLst/>
            <a:rect l="l" t="t" r="r" b="b"/>
            <a:pathLst>
              <a:path w="364490" h="0">
                <a:moveTo>
                  <a:pt x="0" y="0"/>
                </a:moveTo>
                <a:lnTo>
                  <a:pt x="364235" y="0"/>
                </a:lnTo>
              </a:path>
            </a:pathLst>
          </a:custGeom>
          <a:ln w="6096">
            <a:solidFill>
              <a:srgbClr val="000000"/>
            </a:solidFill>
          </a:ln>
        </p:spPr>
        <p:txBody>
          <a:bodyPr wrap="square" lIns="0" tIns="0" rIns="0" bIns="0" rtlCol="0"/>
          <a:lstStyle/>
          <a:p/>
        </p:txBody>
      </p:sp>
      <p:sp>
        <p:nvSpPr>
          <p:cNvPr id="37" name="object 37"/>
          <p:cNvSpPr/>
          <p:nvPr/>
        </p:nvSpPr>
        <p:spPr>
          <a:xfrm>
            <a:off x="6291071" y="6566916"/>
            <a:ext cx="218440" cy="905510"/>
          </a:xfrm>
          <a:custGeom>
            <a:avLst/>
            <a:gdLst/>
            <a:ahLst/>
            <a:cxnLst/>
            <a:rect l="l" t="t" r="r" b="b"/>
            <a:pathLst>
              <a:path w="218440" h="905509">
                <a:moveTo>
                  <a:pt x="0" y="0"/>
                </a:moveTo>
                <a:lnTo>
                  <a:pt x="217932" y="905255"/>
                </a:lnTo>
              </a:path>
            </a:pathLst>
          </a:custGeom>
          <a:ln w="6096">
            <a:solidFill>
              <a:srgbClr val="000000"/>
            </a:solidFill>
          </a:ln>
        </p:spPr>
        <p:txBody>
          <a:bodyPr wrap="square" lIns="0" tIns="0" rIns="0" bIns="0" rtlCol="0"/>
          <a:lstStyle/>
          <a:p/>
        </p:txBody>
      </p:sp>
      <p:sp>
        <p:nvSpPr>
          <p:cNvPr id="38" name="object 38"/>
          <p:cNvSpPr/>
          <p:nvPr/>
        </p:nvSpPr>
        <p:spPr>
          <a:xfrm>
            <a:off x="5756147" y="6600444"/>
            <a:ext cx="608330" cy="0"/>
          </a:xfrm>
          <a:custGeom>
            <a:avLst/>
            <a:gdLst/>
            <a:ahLst/>
            <a:cxnLst/>
            <a:rect l="l" t="t" r="r" b="b"/>
            <a:pathLst>
              <a:path w="608329" h="0">
                <a:moveTo>
                  <a:pt x="0" y="0"/>
                </a:moveTo>
                <a:lnTo>
                  <a:pt x="608075" y="0"/>
                </a:lnTo>
              </a:path>
            </a:pathLst>
          </a:custGeom>
          <a:ln w="4762">
            <a:solidFill>
              <a:srgbClr val="000000"/>
            </a:solidFill>
          </a:ln>
        </p:spPr>
        <p:txBody>
          <a:bodyPr wrap="square" lIns="0" tIns="0" rIns="0" bIns="0" rtlCol="0"/>
          <a:lstStyle/>
          <a:p/>
        </p:txBody>
      </p:sp>
      <p:sp>
        <p:nvSpPr>
          <p:cNvPr id="39" name="object 39"/>
          <p:cNvSpPr/>
          <p:nvPr/>
        </p:nvSpPr>
        <p:spPr>
          <a:xfrm>
            <a:off x="5756147" y="7415783"/>
            <a:ext cx="805180" cy="0"/>
          </a:xfrm>
          <a:custGeom>
            <a:avLst/>
            <a:gdLst/>
            <a:ahLst/>
            <a:cxnLst/>
            <a:rect l="l" t="t" r="r" b="b"/>
            <a:pathLst>
              <a:path w="805179" h="0">
                <a:moveTo>
                  <a:pt x="0" y="0"/>
                </a:moveTo>
                <a:lnTo>
                  <a:pt x="804671" y="0"/>
                </a:lnTo>
              </a:path>
            </a:pathLst>
          </a:custGeom>
          <a:ln w="4762">
            <a:solidFill>
              <a:srgbClr val="000000"/>
            </a:solidFill>
          </a:ln>
        </p:spPr>
        <p:txBody>
          <a:bodyPr wrap="square" lIns="0" tIns="0" rIns="0" bIns="0" rtlCol="0"/>
          <a:lstStyle/>
          <a:p/>
        </p:txBody>
      </p:sp>
      <p:sp>
        <p:nvSpPr>
          <p:cNvPr id="40" name="object 40"/>
          <p:cNvSpPr txBox="1"/>
          <p:nvPr/>
        </p:nvSpPr>
        <p:spPr>
          <a:xfrm>
            <a:off x="6386029" y="6537707"/>
            <a:ext cx="336550" cy="142240"/>
          </a:xfrm>
          <a:prstGeom prst="rect">
            <a:avLst/>
          </a:prstGeom>
        </p:spPr>
        <p:txBody>
          <a:bodyPr wrap="square" lIns="0" tIns="14604" rIns="0" bIns="0" rtlCol="0" vert="horz">
            <a:spAutoFit/>
          </a:bodyPr>
          <a:lstStyle/>
          <a:p>
            <a:pPr marL="25400">
              <a:lnSpc>
                <a:spcPct val="100000"/>
              </a:lnSpc>
              <a:spcBef>
                <a:spcPts val="114"/>
              </a:spcBef>
            </a:pPr>
            <a:r>
              <a:rPr dirty="0" baseline="7407" sz="1125" spc="22">
                <a:latin typeface="Calibri"/>
                <a:cs typeface="Calibri"/>
              </a:rPr>
              <a:t>f</a:t>
            </a:r>
            <a:r>
              <a:rPr dirty="0" sz="450" spc="15">
                <a:latin typeface="Calibri"/>
                <a:cs typeface="Calibri"/>
              </a:rPr>
              <a:t>cgp-temp</a:t>
            </a:r>
            <a:endParaRPr sz="450">
              <a:latin typeface="Calibri"/>
              <a:cs typeface="Calibri"/>
            </a:endParaRPr>
          </a:p>
        </p:txBody>
      </p:sp>
      <p:sp>
        <p:nvSpPr>
          <p:cNvPr id="41" name="object 41"/>
          <p:cNvSpPr txBox="1"/>
          <p:nvPr/>
        </p:nvSpPr>
        <p:spPr>
          <a:xfrm>
            <a:off x="6573525" y="7342381"/>
            <a:ext cx="334645" cy="142240"/>
          </a:xfrm>
          <a:prstGeom prst="rect">
            <a:avLst/>
          </a:prstGeom>
        </p:spPr>
        <p:txBody>
          <a:bodyPr wrap="square" lIns="0" tIns="14604" rIns="0" bIns="0" rtlCol="0" vert="horz">
            <a:spAutoFit/>
          </a:bodyPr>
          <a:lstStyle/>
          <a:p>
            <a:pPr marL="25400">
              <a:lnSpc>
                <a:spcPct val="100000"/>
              </a:lnSpc>
              <a:spcBef>
                <a:spcPts val="114"/>
              </a:spcBef>
            </a:pPr>
            <a:r>
              <a:rPr dirty="0" baseline="7407" sz="1125" spc="15">
                <a:latin typeface="Calibri"/>
                <a:cs typeface="Calibri"/>
              </a:rPr>
              <a:t>f</a:t>
            </a:r>
            <a:r>
              <a:rPr dirty="0" sz="450" spc="10">
                <a:latin typeface="Calibri"/>
                <a:cs typeface="Calibri"/>
              </a:rPr>
              <a:t>cgp-perm</a:t>
            </a:r>
            <a:endParaRPr sz="450">
              <a:latin typeface="Calibri"/>
              <a:cs typeface="Calibri"/>
            </a:endParaRPr>
          </a:p>
        </p:txBody>
      </p:sp>
      <p:sp>
        <p:nvSpPr>
          <p:cNvPr id="42" name="object 42"/>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43" name="object 43"/>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81</a:t>
            </a:r>
            <a:endParaRPr sz="1050">
              <a:latin typeface="Calibri"/>
              <a:cs typeface="Calibri"/>
            </a:endParaRPr>
          </a:p>
        </p:txBody>
      </p:sp>
      <p:sp>
        <p:nvSpPr>
          <p:cNvPr id="45" name="object 45"/>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44" name="object 44"/>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82</a:t>
            </a:r>
            <a:endParaRPr sz="1050">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34158" y="4473999"/>
            <a:ext cx="1169035" cy="177800"/>
          </a:xfrm>
          <a:prstGeom prst="rect">
            <a:avLst/>
          </a:prstGeom>
        </p:spPr>
        <p:txBody>
          <a:bodyPr wrap="square" lIns="0" tIns="12065" rIns="0" bIns="0" rtlCol="0" vert="horz">
            <a:spAutoFit/>
          </a:bodyPr>
          <a:lstStyle/>
          <a:p>
            <a:pPr marL="12700">
              <a:lnSpc>
                <a:spcPct val="100000"/>
              </a:lnSpc>
              <a:spcBef>
                <a:spcPts val="95"/>
              </a:spcBef>
            </a:pPr>
            <a:r>
              <a:rPr dirty="0" sz="1000" spc="-10">
                <a:solidFill>
                  <a:srgbClr val="FFFFFF"/>
                </a:solidFill>
                <a:latin typeface="Arial"/>
                <a:cs typeface="Arial"/>
              </a:rPr>
              <a:t>Participant</a:t>
            </a:r>
            <a:r>
              <a:rPr dirty="0" sz="1000" spc="-5">
                <a:solidFill>
                  <a:srgbClr val="FFFFFF"/>
                </a:solidFill>
                <a:latin typeface="Arial"/>
                <a:cs typeface="Arial"/>
              </a:rPr>
              <a:t> </a:t>
            </a:r>
            <a:r>
              <a:rPr dirty="0" sz="1000" spc="-10">
                <a:solidFill>
                  <a:srgbClr val="FFFFFF"/>
                </a:solidFill>
                <a:latin typeface="Arial"/>
                <a:cs typeface="Arial"/>
              </a:rPr>
              <a:t>Materials</a:t>
            </a:r>
            <a:endParaRPr sz="1000">
              <a:latin typeface="Arial"/>
              <a:cs typeface="Arial"/>
            </a:endParaRPr>
          </a:p>
        </p:txBody>
      </p:sp>
      <p:sp>
        <p:nvSpPr>
          <p:cNvPr id="5" name="object 5"/>
          <p:cNvSpPr txBox="1"/>
          <p:nvPr/>
        </p:nvSpPr>
        <p:spPr>
          <a:xfrm>
            <a:off x="2855988" y="4473999"/>
            <a:ext cx="3514090" cy="177800"/>
          </a:xfrm>
          <a:prstGeom prst="rect">
            <a:avLst/>
          </a:prstGeom>
        </p:spPr>
        <p:txBody>
          <a:bodyPr wrap="square" lIns="0" tIns="12065" rIns="0" bIns="0" rtlCol="0" vert="horz">
            <a:spAutoFit/>
          </a:bodyPr>
          <a:lstStyle/>
          <a:p>
            <a:pPr marL="12700">
              <a:lnSpc>
                <a:spcPct val="100000"/>
              </a:lnSpc>
              <a:spcBef>
                <a:spcPts val="95"/>
              </a:spcBef>
            </a:pPr>
            <a:r>
              <a:rPr dirty="0" sz="1000" spc="-5">
                <a:solidFill>
                  <a:srgbClr val="FFFFFF"/>
                </a:solidFill>
                <a:latin typeface="Arial"/>
                <a:cs typeface="Arial"/>
              </a:rPr>
              <a:t>https://ftp.wsdot.wa.gov/incoming/PSCBridgeDesignWorkshop</a:t>
            </a:r>
            <a:endParaRPr sz="1000">
              <a:latin typeface="Arial"/>
              <a:cs typeface="Arial"/>
            </a:endParaRPr>
          </a:p>
        </p:txBody>
      </p:sp>
      <p:sp>
        <p:nvSpPr>
          <p:cNvPr id="6" name="object 6"/>
          <p:cNvSpPr txBox="1">
            <a:spLocks noGrp="1"/>
          </p:cNvSpPr>
          <p:nvPr>
            <p:ph type="title"/>
          </p:nvPr>
        </p:nvSpPr>
        <p:spPr>
          <a:xfrm>
            <a:off x="1003766" y="1153205"/>
            <a:ext cx="5699760" cy="417195"/>
          </a:xfrm>
          <a:prstGeom prst="rect"/>
        </p:spPr>
        <p:txBody>
          <a:bodyPr wrap="square" lIns="0" tIns="14604" rIns="0" bIns="0" rtlCol="0" vert="horz">
            <a:spAutoFit/>
          </a:bodyPr>
          <a:lstStyle/>
          <a:p>
            <a:pPr marL="12700">
              <a:lnSpc>
                <a:spcPct val="100000"/>
              </a:lnSpc>
              <a:spcBef>
                <a:spcPts val="114"/>
              </a:spcBef>
            </a:pPr>
            <a:r>
              <a:rPr dirty="0" sz="2550" spc="10" b="0">
                <a:solidFill>
                  <a:srgbClr val="1C7C5B"/>
                </a:solidFill>
                <a:latin typeface="Arial Black"/>
                <a:cs typeface="Arial Black"/>
              </a:rPr>
              <a:t>Step 5 </a:t>
            </a:r>
            <a:r>
              <a:rPr dirty="0" sz="2550" spc="5" b="0">
                <a:solidFill>
                  <a:srgbClr val="1C7C5B"/>
                </a:solidFill>
                <a:latin typeface="Arial Black"/>
                <a:cs typeface="Arial Black"/>
              </a:rPr>
              <a:t>– </a:t>
            </a:r>
            <a:r>
              <a:rPr dirty="0" sz="2550" spc="-15" b="0">
                <a:solidFill>
                  <a:srgbClr val="1C7C5B"/>
                </a:solidFill>
                <a:latin typeface="Arial Black"/>
                <a:cs typeface="Arial Black"/>
              </a:rPr>
              <a:t>Revise </a:t>
            </a:r>
            <a:r>
              <a:rPr dirty="0" sz="2550" spc="5" b="0">
                <a:solidFill>
                  <a:srgbClr val="1C7C5B"/>
                </a:solidFill>
                <a:latin typeface="Arial Black"/>
                <a:cs typeface="Arial Black"/>
              </a:rPr>
              <a:t>Shipping</a:t>
            </a:r>
            <a:r>
              <a:rPr dirty="0" sz="2550" spc="-65" b="0">
                <a:solidFill>
                  <a:srgbClr val="1C7C5B"/>
                </a:solidFill>
                <a:latin typeface="Arial Black"/>
                <a:cs typeface="Arial Black"/>
              </a:rPr>
              <a:t> </a:t>
            </a:r>
            <a:r>
              <a:rPr dirty="0" sz="2550" spc="10" b="0">
                <a:solidFill>
                  <a:srgbClr val="1C7C5B"/>
                </a:solidFill>
                <a:latin typeface="Arial Black"/>
                <a:cs typeface="Arial Black"/>
              </a:rPr>
              <a:t>Design</a:t>
            </a:r>
            <a:endParaRPr sz="2550">
              <a:latin typeface="Arial Black"/>
              <a:cs typeface="Arial Black"/>
            </a:endParaRPr>
          </a:p>
        </p:txBody>
      </p:sp>
      <p:sp>
        <p:nvSpPr>
          <p:cNvPr id="7" name="object 7"/>
          <p:cNvSpPr txBox="1"/>
          <p:nvPr/>
        </p:nvSpPr>
        <p:spPr>
          <a:xfrm>
            <a:off x="927605" y="1877026"/>
            <a:ext cx="5615305" cy="2108835"/>
          </a:xfrm>
          <a:prstGeom prst="rect">
            <a:avLst/>
          </a:prstGeom>
        </p:spPr>
        <p:txBody>
          <a:bodyPr wrap="square" lIns="0" tIns="11430" rIns="0" bIns="0" rtlCol="0" vert="horz">
            <a:spAutoFit/>
          </a:bodyPr>
          <a:lstStyle/>
          <a:p>
            <a:pPr marL="333375" indent="-245110">
              <a:lnSpc>
                <a:spcPts val="1005"/>
              </a:lnSpc>
              <a:spcBef>
                <a:spcPts val="90"/>
              </a:spcBef>
              <a:buChar char="•"/>
              <a:tabLst>
                <a:tab pos="333375" algn="l"/>
                <a:tab pos="334010" algn="l"/>
              </a:tabLst>
            </a:pPr>
            <a:r>
              <a:rPr dirty="0" sz="1150">
                <a:latin typeface="Arial"/>
                <a:cs typeface="Arial"/>
              </a:rPr>
              <a:t>We </a:t>
            </a:r>
            <a:r>
              <a:rPr dirty="0" sz="1150" spc="-10">
                <a:latin typeface="Arial"/>
                <a:cs typeface="Arial"/>
              </a:rPr>
              <a:t>now have number </a:t>
            </a:r>
            <a:r>
              <a:rPr dirty="0" sz="1150" spc="-5">
                <a:latin typeface="Arial"/>
                <a:cs typeface="Arial"/>
              </a:rPr>
              <a:t>of </a:t>
            </a:r>
            <a:r>
              <a:rPr dirty="0" sz="1150">
                <a:latin typeface="Arial"/>
                <a:cs typeface="Arial"/>
              </a:rPr>
              <a:t>TTS </a:t>
            </a:r>
            <a:r>
              <a:rPr dirty="0" sz="1150" spc="-10">
                <a:latin typeface="Arial"/>
                <a:cs typeface="Arial"/>
              </a:rPr>
              <a:t>(Step </a:t>
            </a:r>
            <a:r>
              <a:rPr dirty="0" sz="1150" spc="-5">
                <a:latin typeface="Arial"/>
                <a:cs typeface="Arial"/>
              </a:rPr>
              <a:t>3) </a:t>
            </a:r>
            <a:r>
              <a:rPr dirty="0" sz="1150" spc="-10">
                <a:latin typeface="Arial"/>
                <a:cs typeface="Arial"/>
              </a:rPr>
              <a:t>and corresponding </a:t>
            </a:r>
            <a:r>
              <a:rPr dirty="0" sz="1150" spc="95">
                <a:latin typeface="Cambria"/>
                <a:cs typeface="Cambria"/>
              </a:rPr>
              <a:t>𝑓</a:t>
            </a:r>
            <a:r>
              <a:rPr dirty="0" baseline="31250" sz="1200" spc="142">
                <a:latin typeface="Cambria"/>
                <a:cs typeface="Cambria"/>
              </a:rPr>
              <a:t>, </a:t>
            </a:r>
            <a:r>
              <a:rPr dirty="0" sz="1150" spc="-10">
                <a:latin typeface="Arial"/>
                <a:cs typeface="Arial"/>
              </a:rPr>
              <a:t>(Step</a:t>
            </a:r>
            <a:r>
              <a:rPr dirty="0" sz="1150" spc="-30">
                <a:latin typeface="Arial"/>
                <a:cs typeface="Arial"/>
              </a:rPr>
              <a:t> </a:t>
            </a:r>
            <a:r>
              <a:rPr dirty="0" sz="1150" spc="-5">
                <a:latin typeface="Arial"/>
                <a:cs typeface="Arial"/>
              </a:rPr>
              <a:t>4)</a:t>
            </a:r>
            <a:endParaRPr sz="1150">
              <a:latin typeface="Arial"/>
              <a:cs typeface="Arial"/>
            </a:endParaRPr>
          </a:p>
          <a:p>
            <a:pPr algn="r" marR="1407160">
              <a:lnSpc>
                <a:spcPts val="585"/>
              </a:lnSpc>
            </a:pPr>
            <a:r>
              <a:rPr dirty="0" sz="800" spc="25">
                <a:latin typeface="Cambria"/>
                <a:cs typeface="Cambria"/>
              </a:rPr>
              <a:t>e</a:t>
            </a:r>
            <a:r>
              <a:rPr dirty="0" sz="800" spc="65">
                <a:latin typeface="Cambria"/>
                <a:cs typeface="Cambria"/>
              </a:rPr>
              <a:t>i</a:t>
            </a:r>
            <a:endParaRPr sz="800">
              <a:latin typeface="Cambria"/>
              <a:cs typeface="Cambria"/>
            </a:endParaRPr>
          </a:p>
          <a:p>
            <a:pPr marL="333375" indent="-245110">
              <a:lnSpc>
                <a:spcPct val="100000"/>
              </a:lnSpc>
              <a:spcBef>
                <a:spcPts val="80"/>
              </a:spcBef>
              <a:buChar char="•"/>
              <a:tabLst>
                <a:tab pos="333375" algn="l"/>
                <a:tab pos="334010" algn="l"/>
              </a:tabLst>
            </a:pPr>
            <a:r>
              <a:rPr dirty="0" sz="1150" spc="-5">
                <a:latin typeface="Arial"/>
                <a:cs typeface="Arial"/>
              </a:rPr>
              <a:t>Need </a:t>
            </a:r>
            <a:r>
              <a:rPr dirty="0" sz="1150" spc="-10">
                <a:latin typeface="Arial"/>
                <a:cs typeface="Arial"/>
              </a:rPr>
              <a:t>to compute </a:t>
            </a:r>
            <a:r>
              <a:rPr dirty="0" sz="1150" spc="-5">
                <a:latin typeface="Arial"/>
                <a:cs typeface="Arial"/>
              </a:rPr>
              <a:t>prestress losses </a:t>
            </a:r>
            <a:r>
              <a:rPr dirty="0" sz="1150" spc="-10">
                <a:latin typeface="Arial"/>
                <a:cs typeface="Arial"/>
              </a:rPr>
              <a:t>and camber </a:t>
            </a:r>
            <a:r>
              <a:rPr dirty="0" sz="1150" spc="-5">
                <a:latin typeface="Arial"/>
                <a:cs typeface="Arial"/>
              </a:rPr>
              <a:t>at </a:t>
            </a:r>
            <a:r>
              <a:rPr dirty="0" sz="1150" spc="-10">
                <a:latin typeface="Arial"/>
                <a:cs typeface="Arial"/>
              </a:rPr>
              <a:t>time </a:t>
            </a:r>
            <a:r>
              <a:rPr dirty="0" sz="1150" spc="-5">
                <a:latin typeface="Arial"/>
                <a:cs typeface="Arial"/>
              </a:rPr>
              <a:t>of</a:t>
            </a:r>
            <a:r>
              <a:rPr dirty="0" sz="1150" spc="10">
                <a:latin typeface="Arial"/>
                <a:cs typeface="Arial"/>
              </a:rPr>
              <a:t> </a:t>
            </a:r>
            <a:r>
              <a:rPr dirty="0" sz="1150" spc="-10">
                <a:latin typeface="Arial"/>
                <a:cs typeface="Arial"/>
              </a:rPr>
              <a:t>hauling</a:t>
            </a:r>
            <a:endParaRPr sz="1150">
              <a:latin typeface="Arial"/>
              <a:cs typeface="Arial"/>
            </a:endParaRPr>
          </a:p>
          <a:p>
            <a:pPr lvl="1" marL="619125" indent="-205104">
              <a:lnSpc>
                <a:spcPct val="100000"/>
              </a:lnSpc>
              <a:spcBef>
                <a:spcPts val="265"/>
              </a:spcBef>
              <a:buChar char="–"/>
              <a:tabLst>
                <a:tab pos="619760" algn="l"/>
              </a:tabLst>
            </a:pPr>
            <a:r>
              <a:rPr dirty="0" sz="1150" spc="-10">
                <a:latin typeface="Arial"/>
                <a:cs typeface="Arial"/>
              </a:rPr>
              <a:t>Effective </a:t>
            </a:r>
            <a:r>
              <a:rPr dirty="0" sz="1150" spc="-5">
                <a:latin typeface="Arial"/>
                <a:cs typeface="Arial"/>
              </a:rPr>
              <a:t>prestress </a:t>
            </a:r>
            <a:r>
              <a:rPr dirty="0" sz="1150" spc="-10">
                <a:latin typeface="Arial"/>
                <a:cs typeface="Arial"/>
              </a:rPr>
              <a:t>is greater </a:t>
            </a:r>
            <a:r>
              <a:rPr dirty="0" sz="1150" spc="-5">
                <a:latin typeface="Arial"/>
                <a:cs typeface="Arial"/>
              </a:rPr>
              <a:t>at </a:t>
            </a:r>
            <a:r>
              <a:rPr dirty="0" sz="1150" spc="-10">
                <a:latin typeface="Arial"/>
                <a:cs typeface="Arial"/>
              </a:rPr>
              <a:t>an </a:t>
            </a:r>
            <a:r>
              <a:rPr dirty="0" sz="1150" spc="-5">
                <a:latin typeface="Arial"/>
                <a:cs typeface="Arial"/>
              </a:rPr>
              <a:t>earlier </a:t>
            </a:r>
            <a:r>
              <a:rPr dirty="0" sz="1150" spc="-10">
                <a:latin typeface="Arial"/>
                <a:cs typeface="Arial"/>
              </a:rPr>
              <a:t>age </a:t>
            </a:r>
            <a:r>
              <a:rPr dirty="0" sz="1150" spc="-25">
                <a:latin typeface="Arial"/>
                <a:cs typeface="Arial"/>
              </a:rPr>
              <a:t>(WSDOT: </a:t>
            </a:r>
            <a:r>
              <a:rPr dirty="0" sz="1150" spc="-10">
                <a:latin typeface="Arial"/>
                <a:cs typeface="Arial"/>
              </a:rPr>
              <a:t>min. haul is 10</a:t>
            </a:r>
            <a:r>
              <a:rPr dirty="0" sz="1150" spc="80">
                <a:latin typeface="Arial"/>
                <a:cs typeface="Arial"/>
              </a:rPr>
              <a:t> </a:t>
            </a:r>
            <a:r>
              <a:rPr dirty="0" sz="1150" spc="-15">
                <a:latin typeface="Arial"/>
                <a:cs typeface="Arial"/>
              </a:rPr>
              <a:t>days)</a:t>
            </a:r>
            <a:endParaRPr sz="1150">
              <a:latin typeface="Arial"/>
              <a:cs typeface="Arial"/>
            </a:endParaRPr>
          </a:p>
          <a:p>
            <a:pPr lvl="1" marL="619125" indent="-205104">
              <a:lnSpc>
                <a:spcPct val="100000"/>
              </a:lnSpc>
              <a:spcBef>
                <a:spcPts val="250"/>
              </a:spcBef>
              <a:buChar char="–"/>
              <a:tabLst>
                <a:tab pos="619760" algn="l"/>
              </a:tabLst>
            </a:pPr>
            <a:r>
              <a:rPr dirty="0" sz="1150" spc="-10">
                <a:latin typeface="Arial"/>
                <a:cs typeface="Arial"/>
              </a:rPr>
              <a:t>Camber is greater at a later age </a:t>
            </a:r>
            <a:r>
              <a:rPr dirty="0" sz="1150" spc="-25">
                <a:latin typeface="Arial"/>
                <a:cs typeface="Arial"/>
              </a:rPr>
              <a:t>(WSDOT: </a:t>
            </a:r>
            <a:r>
              <a:rPr dirty="0" sz="1150" spc="-15">
                <a:latin typeface="Arial"/>
                <a:cs typeface="Arial"/>
              </a:rPr>
              <a:t>max. </a:t>
            </a:r>
            <a:r>
              <a:rPr dirty="0" sz="1150" spc="-10">
                <a:latin typeface="Arial"/>
                <a:cs typeface="Arial"/>
              </a:rPr>
              <a:t>haul is 90</a:t>
            </a:r>
            <a:r>
              <a:rPr dirty="0" sz="1150" spc="110">
                <a:latin typeface="Arial"/>
                <a:cs typeface="Arial"/>
              </a:rPr>
              <a:t> </a:t>
            </a:r>
            <a:r>
              <a:rPr dirty="0" sz="1150" spc="-15">
                <a:latin typeface="Arial"/>
                <a:cs typeface="Arial"/>
              </a:rPr>
              <a:t>days)</a:t>
            </a:r>
            <a:endParaRPr sz="1150">
              <a:latin typeface="Arial"/>
              <a:cs typeface="Arial"/>
            </a:endParaRPr>
          </a:p>
          <a:p>
            <a:pPr lvl="1" marL="619125" indent="-205104">
              <a:lnSpc>
                <a:spcPct val="100000"/>
              </a:lnSpc>
              <a:spcBef>
                <a:spcPts val="265"/>
              </a:spcBef>
              <a:buChar char="–"/>
              <a:tabLst>
                <a:tab pos="619760" algn="l"/>
              </a:tabLst>
            </a:pPr>
            <a:r>
              <a:rPr dirty="0" sz="1150" spc="-10">
                <a:latin typeface="Arial"/>
                <a:cs typeface="Arial"/>
              </a:rPr>
              <a:t>What’s the </a:t>
            </a:r>
            <a:r>
              <a:rPr dirty="0" sz="1150" spc="-5">
                <a:latin typeface="Arial"/>
                <a:cs typeface="Arial"/>
              </a:rPr>
              <a:t>critical </a:t>
            </a:r>
            <a:r>
              <a:rPr dirty="0" sz="1150" spc="-10">
                <a:latin typeface="Arial"/>
                <a:cs typeface="Arial"/>
              </a:rPr>
              <a:t>combination </a:t>
            </a:r>
            <a:r>
              <a:rPr dirty="0" sz="1150" spc="-5">
                <a:latin typeface="Arial"/>
                <a:cs typeface="Arial"/>
              </a:rPr>
              <a:t>of </a:t>
            </a:r>
            <a:r>
              <a:rPr dirty="0" sz="1150" spc="-10">
                <a:latin typeface="Arial"/>
                <a:cs typeface="Arial"/>
              </a:rPr>
              <a:t>loss and</a:t>
            </a:r>
            <a:r>
              <a:rPr dirty="0" sz="1150" spc="5">
                <a:latin typeface="Arial"/>
                <a:cs typeface="Arial"/>
              </a:rPr>
              <a:t> </a:t>
            </a:r>
            <a:r>
              <a:rPr dirty="0" sz="1150" spc="-10">
                <a:latin typeface="Arial"/>
                <a:cs typeface="Arial"/>
              </a:rPr>
              <a:t>camber?</a:t>
            </a:r>
            <a:endParaRPr sz="1150">
              <a:latin typeface="Arial"/>
              <a:cs typeface="Arial"/>
            </a:endParaRPr>
          </a:p>
          <a:p>
            <a:pPr lvl="1" marL="619125" indent="-205104">
              <a:lnSpc>
                <a:spcPct val="100000"/>
              </a:lnSpc>
              <a:spcBef>
                <a:spcPts val="265"/>
              </a:spcBef>
              <a:buChar char="–"/>
              <a:tabLst>
                <a:tab pos="619760" algn="l"/>
              </a:tabLst>
            </a:pPr>
            <a:r>
              <a:rPr dirty="0" sz="1150" spc="-10">
                <a:latin typeface="Arial"/>
                <a:cs typeface="Arial"/>
              </a:rPr>
              <a:t>Conservative to </a:t>
            </a:r>
            <a:r>
              <a:rPr dirty="0" sz="1150" spc="-5">
                <a:latin typeface="Arial"/>
                <a:cs typeface="Arial"/>
              </a:rPr>
              <a:t>take losses </a:t>
            </a:r>
            <a:r>
              <a:rPr dirty="0" sz="1150" spc="-10">
                <a:latin typeface="Arial"/>
                <a:cs typeface="Arial"/>
              </a:rPr>
              <a:t>at day </a:t>
            </a:r>
            <a:r>
              <a:rPr dirty="0" sz="1150" spc="-15">
                <a:latin typeface="Arial"/>
                <a:cs typeface="Arial"/>
              </a:rPr>
              <a:t>10 </a:t>
            </a:r>
            <a:r>
              <a:rPr dirty="0" sz="1150" spc="-10">
                <a:latin typeface="Arial"/>
                <a:cs typeface="Arial"/>
              </a:rPr>
              <a:t>and camber </a:t>
            </a:r>
            <a:r>
              <a:rPr dirty="0" sz="1150" spc="-5">
                <a:latin typeface="Arial"/>
                <a:cs typeface="Arial"/>
              </a:rPr>
              <a:t>at </a:t>
            </a:r>
            <a:r>
              <a:rPr dirty="0" sz="1150" spc="-10">
                <a:latin typeface="Arial"/>
                <a:cs typeface="Arial"/>
              </a:rPr>
              <a:t>day</a:t>
            </a:r>
            <a:r>
              <a:rPr dirty="0" sz="1150" spc="50">
                <a:latin typeface="Arial"/>
                <a:cs typeface="Arial"/>
              </a:rPr>
              <a:t> </a:t>
            </a:r>
            <a:r>
              <a:rPr dirty="0" sz="1150" spc="-10">
                <a:latin typeface="Arial"/>
                <a:cs typeface="Arial"/>
              </a:rPr>
              <a:t>90.</a:t>
            </a:r>
            <a:endParaRPr sz="1150">
              <a:latin typeface="Arial"/>
              <a:cs typeface="Arial"/>
            </a:endParaRPr>
          </a:p>
          <a:p>
            <a:pPr marL="333375" indent="-245110">
              <a:lnSpc>
                <a:spcPct val="100000"/>
              </a:lnSpc>
              <a:spcBef>
                <a:spcPts val="265"/>
              </a:spcBef>
              <a:buChar char="•"/>
              <a:tabLst>
                <a:tab pos="333375" algn="l"/>
                <a:tab pos="334010" algn="l"/>
              </a:tabLst>
            </a:pPr>
            <a:r>
              <a:rPr dirty="0" sz="1150" spc="-5">
                <a:latin typeface="Arial"/>
                <a:cs typeface="Arial"/>
              </a:rPr>
              <a:t>Losses at </a:t>
            </a:r>
            <a:r>
              <a:rPr dirty="0" sz="1150" spc="-10">
                <a:latin typeface="Arial"/>
                <a:cs typeface="Arial"/>
              </a:rPr>
              <a:t>time </a:t>
            </a:r>
            <a:r>
              <a:rPr dirty="0" sz="1150" spc="-5">
                <a:latin typeface="Arial"/>
                <a:cs typeface="Arial"/>
              </a:rPr>
              <a:t>of</a:t>
            </a:r>
            <a:r>
              <a:rPr dirty="0" sz="1150" spc="5">
                <a:latin typeface="Arial"/>
                <a:cs typeface="Arial"/>
              </a:rPr>
              <a:t> </a:t>
            </a:r>
            <a:r>
              <a:rPr dirty="0" sz="1150" spc="-10">
                <a:latin typeface="Arial"/>
                <a:cs typeface="Arial"/>
              </a:rPr>
              <a:t>hauling</a:t>
            </a:r>
            <a:endParaRPr sz="1150">
              <a:latin typeface="Arial"/>
              <a:cs typeface="Arial"/>
            </a:endParaRPr>
          </a:p>
          <a:p>
            <a:pPr lvl="1" marL="619125" indent="-205104">
              <a:lnSpc>
                <a:spcPct val="100000"/>
              </a:lnSpc>
              <a:spcBef>
                <a:spcPts val="265"/>
              </a:spcBef>
              <a:buChar char="–"/>
              <a:tabLst>
                <a:tab pos="619760" algn="l"/>
              </a:tabLst>
            </a:pPr>
            <a:r>
              <a:rPr dirty="0" sz="1150" spc="-10">
                <a:latin typeface="Arial"/>
                <a:cs typeface="Arial"/>
              </a:rPr>
              <a:t>Initial relaxation and elastic shortening – </a:t>
            </a:r>
            <a:r>
              <a:rPr dirty="0" sz="1150" spc="-5">
                <a:latin typeface="Arial"/>
                <a:cs typeface="Arial"/>
              </a:rPr>
              <a:t>same </a:t>
            </a:r>
            <a:r>
              <a:rPr dirty="0" sz="1150" spc="-10">
                <a:latin typeface="Arial"/>
                <a:cs typeface="Arial"/>
              </a:rPr>
              <a:t>as</a:t>
            </a:r>
            <a:r>
              <a:rPr dirty="0" sz="1150" spc="15">
                <a:latin typeface="Arial"/>
                <a:cs typeface="Arial"/>
              </a:rPr>
              <a:t> </a:t>
            </a:r>
            <a:r>
              <a:rPr dirty="0" sz="1150" spc="-10">
                <a:latin typeface="Arial"/>
                <a:cs typeface="Arial"/>
              </a:rPr>
              <a:t>before</a:t>
            </a:r>
            <a:endParaRPr sz="1150">
              <a:latin typeface="Arial"/>
              <a:cs typeface="Arial"/>
            </a:endParaRPr>
          </a:p>
          <a:p>
            <a:pPr lvl="1" marL="619125" indent="-205104">
              <a:lnSpc>
                <a:spcPct val="100000"/>
              </a:lnSpc>
              <a:spcBef>
                <a:spcPts val="260"/>
              </a:spcBef>
              <a:buChar char="–"/>
              <a:tabLst>
                <a:tab pos="619760" algn="l"/>
              </a:tabLst>
            </a:pPr>
            <a:r>
              <a:rPr dirty="0" sz="1150" spc="-10">
                <a:latin typeface="Arial"/>
                <a:cs typeface="Arial"/>
              </a:rPr>
              <a:t>Shrinkage, </a:t>
            </a:r>
            <a:r>
              <a:rPr dirty="0" sz="1150" spc="-5">
                <a:latin typeface="Arial"/>
                <a:cs typeface="Arial"/>
              </a:rPr>
              <a:t>Creep, </a:t>
            </a:r>
            <a:r>
              <a:rPr dirty="0" sz="1150" spc="-10">
                <a:latin typeface="Arial"/>
                <a:cs typeface="Arial"/>
              </a:rPr>
              <a:t>Relaxation that </a:t>
            </a:r>
            <a:r>
              <a:rPr dirty="0" sz="1150" spc="-5">
                <a:latin typeface="Arial"/>
                <a:cs typeface="Arial"/>
              </a:rPr>
              <a:t>occur </a:t>
            </a:r>
            <a:r>
              <a:rPr dirty="0" sz="1150" spc="-10">
                <a:latin typeface="Arial"/>
                <a:cs typeface="Arial"/>
              </a:rPr>
              <a:t>during</a:t>
            </a:r>
            <a:r>
              <a:rPr dirty="0" sz="1150" spc="-25">
                <a:latin typeface="Arial"/>
                <a:cs typeface="Arial"/>
              </a:rPr>
              <a:t> </a:t>
            </a:r>
            <a:r>
              <a:rPr dirty="0" sz="1150" spc="-10">
                <a:latin typeface="Arial"/>
                <a:cs typeface="Arial"/>
              </a:rPr>
              <a:t>storage</a:t>
            </a:r>
            <a:endParaRPr sz="1150">
              <a:latin typeface="Arial"/>
              <a:cs typeface="Arial"/>
            </a:endParaRPr>
          </a:p>
          <a:p>
            <a:pPr marL="414655">
              <a:lnSpc>
                <a:spcPct val="100000"/>
              </a:lnSpc>
              <a:spcBef>
                <a:spcPts val="495"/>
              </a:spcBef>
            </a:pPr>
            <a:r>
              <a:rPr dirty="0" baseline="12077" sz="1725" spc="-15">
                <a:latin typeface="Arial"/>
                <a:cs typeface="Arial"/>
              </a:rPr>
              <a:t>– </a:t>
            </a:r>
            <a:r>
              <a:rPr dirty="0" baseline="12077" sz="1725" spc="-7">
                <a:latin typeface="Cambria"/>
                <a:cs typeface="Cambria"/>
              </a:rPr>
              <a:t>∆𝑓</a:t>
            </a:r>
            <a:r>
              <a:rPr dirty="0" sz="800" spc="-5">
                <a:latin typeface="Cambria"/>
                <a:cs typeface="Cambria"/>
              </a:rPr>
              <a:t>pLTH </a:t>
            </a:r>
            <a:r>
              <a:rPr dirty="0" baseline="12077" sz="1725" spc="315">
                <a:latin typeface="Cambria"/>
                <a:cs typeface="Cambria"/>
              </a:rPr>
              <a:t>= </a:t>
            </a:r>
            <a:r>
              <a:rPr dirty="0" baseline="12077" sz="1725" spc="22">
                <a:latin typeface="Cambria"/>
                <a:cs typeface="Cambria"/>
              </a:rPr>
              <a:t>∆𝑓</a:t>
            </a:r>
            <a:r>
              <a:rPr dirty="0" sz="800" spc="15">
                <a:latin typeface="Cambria"/>
                <a:cs typeface="Cambria"/>
              </a:rPr>
              <a:t>psRH </a:t>
            </a:r>
            <a:r>
              <a:rPr dirty="0" baseline="12077" sz="1725" spc="315">
                <a:latin typeface="Cambria"/>
                <a:cs typeface="Cambria"/>
              </a:rPr>
              <a:t>+ </a:t>
            </a:r>
            <a:r>
              <a:rPr dirty="0" baseline="12077" sz="1725">
                <a:latin typeface="Cambria"/>
                <a:cs typeface="Cambria"/>
              </a:rPr>
              <a:t>∆𝑓</a:t>
            </a:r>
            <a:r>
              <a:rPr dirty="0" sz="800">
                <a:latin typeface="Cambria"/>
                <a:cs typeface="Cambria"/>
              </a:rPr>
              <a:t>pCRH </a:t>
            </a:r>
            <a:r>
              <a:rPr dirty="0" baseline="12077" sz="1725" spc="315">
                <a:latin typeface="Cambria"/>
                <a:cs typeface="Cambria"/>
              </a:rPr>
              <a:t>+</a:t>
            </a:r>
            <a:r>
              <a:rPr dirty="0" baseline="12077" sz="1725" spc="-187">
                <a:latin typeface="Cambria"/>
                <a:cs typeface="Cambria"/>
              </a:rPr>
              <a:t> </a:t>
            </a:r>
            <a:r>
              <a:rPr dirty="0" baseline="12077" sz="1725">
                <a:latin typeface="Cambria"/>
                <a:cs typeface="Cambria"/>
              </a:rPr>
              <a:t>∆𝑓</a:t>
            </a:r>
            <a:r>
              <a:rPr dirty="0" sz="800">
                <a:latin typeface="Cambria"/>
                <a:cs typeface="Cambria"/>
              </a:rPr>
              <a:t>pR1H</a:t>
            </a:r>
            <a:endParaRPr sz="800">
              <a:latin typeface="Cambria"/>
              <a:cs typeface="Cambria"/>
            </a:endParaRPr>
          </a:p>
        </p:txBody>
      </p:sp>
      <p:sp>
        <p:nvSpPr>
          <p:cNvPr id="8" name="object 8"/>
          <p:cNvSpPr txBox="1"/>
          <p:nvPr/>
        </p:nvSpPr>
        <p:spPr>
          <a:xfrm>
            <a:off x="6950462" y="4498371"/>
            <a:ext cx="145415" cy="155575"/>
          </a:xfrm>
          <a:prstGeom prst="rect">
            <a:avLst/>
          </a:prstGeom>
        </p:spPr>
        <p:txBody>
          <a:bodyPr wrap="square" lIns="0" tIns="12700" rIns="0" bIns="0" rtlCol="0" vert="horz">
            <a:spAutoFit/>
          </a:bodyPr>
          <a:lstStyle/>
          <a:p>
            <a:pPr marL="12700">
              <a:lnSpc>
                <a:spcPct val="100000"/>
              </a:lnSpc>
              <a:spcBef>
                <a:spcPts val="100"/>
              </a:spcBef>
            </a:pPr>
            <a:r>
              <a:rPr dirty="0" sz="850" spc="-10">
                <a:solidFill>
                  <a:srgbClr val="FFFFFF"/>
                </a:solidFill>
                <a:latin typeface="Arial"/>
                <a:cs typeface="Arial"/>
              </a:rPr>
              <a:t>8</a:t>
            </a:r>
            <a:r>
              <a:rPr dirty="0" sz="850">
                <a:solidFill>
                  <a:srgbClr val="FFFFFF"/>
                </a:solidFill>
                <a:latin typeface="Arial"/>
                <a:cs typeface="Arial"/>
              </a:rPr>
              <a:t>3</a:t>
            </a:r>
            <a:endParaRPr sz="850">
              <a:latin typeface="Arial"/>
              <a:cs typeface="Arial"/>
            </a:endParaRPr>
          </a:p>
        </p:txBody>
      </p:sp>
      <p:sp>
        <p:nvSpPr>
          <p:cNvPr id="9" name="object 9"/>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10" name="object 10"/>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1" name="object 11"/>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2" name="object 12"/>
          <p:cNvSpPr txBox="1"/>
          <p:nvPr/>
        </p:nvSpPr>
        <p:spPr>
          <a:xfrm>
            <a:off x="1016466" y="5528576"/>
            <a:ext cx="5249545" cy="417195"/>
          </a:xfrm>
          <a:prstGeom prst="rect">
            <a:avLst/>
          </a:prstGeom>
        </p:spPr>
        <p:txBody>
          <a:bodyPr wrap="square" lIns="0" tIns="14604" rIns="0" bIns="0" rtlCol="0" vert="horz">
            <a:spAutoFit/>
          </a:bodyPr>
          <a:lstStyle/>
          <a:p>
            <a:pPr>
              <a:lnSpc>
                <a:spcPct val="100000"/>
              </a:lnSpc>
              <a:spcBef>
                <a:spcPts val="114"/>
              </a:spcBef>
            </a:pPr>
            <a:r>
              <a:rPr dirty="0" sz="2550" spc="15">
                <a:solidFill>
                  <a:srgbClr val="1C7C5B"/>
                </a:solidFill>
                <a:latin typeface="Arial Black"/>
                <a:cs typeface="Arial Black"/>
              </a:rPr>
              <a:t>Shrinkage </a:t>
            </a:r>
            <a:r>
              <a:rPr dirty="0" sz="2550" spc="10">
                <a:solidFill>
                  <a:srgbClr val="1C7C5B"/>
                </a:solidFill>
                <a:latin typeface="Arial Black"/>
                <a:cs typeface="Arial Black"/>
              </a:rPr>
              <a:t>of </a:t>
            </a:r>
            <a:r>
              <a:rPr dirty="0" sz="2550" spc="15">
                <a:solidFill>
                  <a:srgbClr val="1C7C5B"/>
                </a:solidFill>
                <a:latin typeface="Arial Black"/>
                <a:cs typeface="Arial Black"/>
              </a:rPr>
              <a:t>Girder</a:t>
            </a:r>
            <a:r>
              <a:rPr dirty="0" sz="2550" spc="25">
                <a:solidFill>
                  <a:srgbClr val="1C7C5B"/>
                </a:solidFill>
                <a:latin typeface="Arial Black"/>
                <a:cs typeface="Arial Black"/>
              </a:rPr>
              <a:t> </a:t>
            </a:r>
            <a:r>
              <a:rPr dirty="0" sz="2550" spc="15">
                <a:solidFill>
                  <a:srgbClr val="1C7C5B"/>
                </a:solidFill>
                <a:latin typeface="Arial Black"/>
                <a:cs typeface="Arial Black"/>
              </a:rPr>
              <a:t>Concrete</a:t>
            </a:r>
            <a:endParaRPr sz="2550">
              <a:latin typeface="Arial Black"/>
              <a:cs typeface="Arial Black"/>
            </a:endParaRPr>
          </a:p>
        </p:txBody>
      </p:sp>
      <p:sp>
        <p:nvSpPr>
          <p:cNvPr id="13" name="object 13"/>
          <p:cNvSpPr txBox="1"/>
          <p:nvPr/>
        </p:nvSpPr>
        <p:spPr>
          <a:xfrm>
            <a:off x="1350273" y="7287213"/>
            <a:ext cx="116839" cy="151765"/>
          </a:xfrm>
          <a:prstGeom prst="rect">
            <a:avLst/>
          </a:prstGeom>
        </p:spPr>
        <p:txBody>
          <a:bodyPr wrap="square" lIns="0" tIns="15875" rIns="0" bIns="0" rtlCol="0" vert="horz">
            <a:spAutoFit/>
          </a:bodyPr>
          <a:lstStyle/>
          <a:p>
            <a:pPr>
              <a:lnSpc>
                <a:spcPct val="100000"/>
              </a:lnSpc>
              <a:spcBef>
                <a:spcPts val="125"/>
              </a:spcBef>
            </a:pPr>
            <a:r>
              <a:rPr dirty="0" sz="800" spc="60">
                <a:latin typeface="Cambria"/>
                <a:cs typeface="Cambria"/>
              </a:rPr>
              <a:t>i</a:t>
            </a:r>
            <a:r>
              <a:rPr dirty="0" sz="800" spc="85">
                <a:latin typeface="Cambria"/>
                <a:cs typeface="Cambria"/>
              </a:rPr>
              <a:t>d</a:t>
            </a:r>
            <a:endParaRPr sz="800">
              <a:latin typeface="Cambria"/>
              <a:cs typeface="Cambria"/>
            </a:endParaRPr>
          </a:p>
        </p:txBody>
      </p:sp>
      <p:sp>
        <p:nvSpPr>
          <p:cNvPr id="14" name="object 14"/>
          <p:cNvSpPr txBox="1"/>
          <p:nvPr/>
        </p:nvSpPr>
        <p:spPr>
          <a:xfrm>
            <a:off x="1261884" y="7218667"/>
            <a:ext cx="365125" cy="199390"/>
          </a:xfrm>
          <a:prstGeom prst="rect">
            <a:avLst/>
          </a:prstGeom>
        </p:spPr>
        <p:txBody>
          <a:bodyPr wrap="square" lIns="0" tIns="11430" rIns="0" bIns="0" rtlCol="0" vert="horz">
            <a:spAutoFit/>
          </a:bodyPr>
          <a:lstStyle/>
          <a:p>
            <a:pPr>
              <a:lnSpc>
                <a:spcPct val="100000"/>
              </a:lnSpc>
              <a:spcBef>
                <a:spcPts val="90"/>
              </a:spcBef>
              <a:tabLst>
                <a:tab pos="243204" algn="l"/>
              </a:tabLst>
            </a:pPr>
            <a:r>
              <a:rPr dirty="0" sz="1150" spc="-10">
                <a:latin typeface="Cambria"/>
                <a:cs typeface="Cambria"/>
              </a:rPr>
              <a:t>𝐾</a:t>
            </a:r>
            <a:r>
              <a:rPr dirty="0" sz="1150" spc="-10">
                <a:latin typeface="Cambria"/>
                <a:cs typeface="Cambria"/>
              </a:rPr>
              <a:t>	</a:t>
            </a:r>
            <a:r>
              <a:rPr dirty="0" sz="1150" spc="210">
                <a:latin typeface="Cambria"/>
                <a:cs typeface="Cambria"/>
              </a:rPr>
              <a:t>=</a:t>
            </a:r>
            <a:endParaRPr sz="1150">
              <a:latin typeface="Cambria"/>
              <a:cs typeface="Cambria"/>
            </a:endParaRPr>
          </a:p>
        </p:txBody>
      </p:sp>
      <p:sp>
        <p:nvSpPr>
          <p:cNvPr id="15" name="object 15"/>
          <p:cNvSpPr txBox="1"/>
          <p:nvPr/>
        </p:nvSpPr>
        <p:spPr>
          <a:xfrm>
            <a:off x="991105" y="6188366"/>
            <a:ext cx="2231390" cy="1144270"/>
          </a:xfrm>
          <a:prstGeom prst="rect">
            <a:avLst/>
          </a:prstGeom>
        </p:spPr>
        <p:txBody>
          <a:bodyPr wrap="square" lIns="0" tIns="76835" rIns="0" bIns="0" rtlCol="0" vert="horz">
            <a:spAutoFit/>
          </a:bodyPr>
          <a:lstStyle/>
          <a:p>
            <a:pPr marL="269875" indent="-245110">
              <a:lnSpc>
                <a:spcPct val="100000"/>
              </a:lnSpc>
              <a:spcBef>
                <a:spcPts val="605"/>
              </a:spcBef>
              <a:buChar char="•"/>
              <a:tabLst>
                <a:tab pos="269875" algn="l"/>
                <a:tab pos="270510" algn="l"/>
              </a:tabLst>
            </a:pPr>
            <a:r>
              <a:rPr dirty="0" sz="1150" spc="-10">
                <a:latin typeface="Arial"/>
                <a:cs typeface="Arial"/>
              </a:rPr>
              <a:t>LRFD</a:t>
            </a:r>
            <a:r>
              <a:rPr dirty="0" sz="1150" spc="-20">
                <a:latin typeface="Arial"/>
                <a:cs typeface="Arial"/>
              </a:rPr>
              <a:t> </a:t>
            </a:r>
            <a:r>
              <a:rPr dirty="0" sz="1150" spc="-10">
                <a:latin typeface="Arial"/>
                <a:cs typeface="Arial"/>
              </a:rPr>
              <a:t>5.9.3.4.2a</a:t>
            </a:r>
            <a:endParaRPr sz="1150">
              <a:latin typeface="Arial"/>
              <a:cs typeface="Arial"/>
            </a:endParaRPr>
          </a:p>
          <a:p>
            <a:pPr marL="270510" indent="-245745">
              <a:lnSpc>
                <a:spcPct val="100000"/>
              </a:lnSpc>
              <a:spcBef>
                <a:spcPts val="505"/>
              </a:spcBef>
              <a:buFont typeface="Arial"/>
              <a:buChar char="•"/>
              <a:tabLst>
                <a:tab pos="270510" algn="l"/>
                <a:tab pos="271145" algn="l"/>
              </a:tabLst>
            </a:pPr>
            <a:r>
              <a:rPr dirty="0" baseline="12077" sz="1725" spc="22">
                <a:latin typeface="Cambria"/>
                <a:cs typeface="Cambria"/>
              </a:rPr>
              <a:t>Δ𝑓</a:t>
            </a:r>
            <a:r>
              <a:rPr dirty="0" sz="800" spc="15">
                <a:latin typeface="Cambria"/>
                <a:cs typeface="Cambria"/>
              </a:rPr>
              <a:t>psRH </a:t>
            </a:r>
            <a:r>
              <a:rPr dirty="0" baseline="12077" sz="1725" spc="315">
                <a:latin typeface="Cambria"/>
                <a:cs typeface="Cambria"/>
              </a:rPr>
              <a:t>=</a:t>
            </a:r>
            <a:r>
              <a:rPr dirty="0" baseline="12077" sz="1725" spc="97">
                <a:latin typeface="Cambria"/>
                <a:cs typeface="Cambria"/>
              </a:rPr>
              <a:t> </a:t>
            </a:r>
            <a:r>
              <a:rPr dirty="0" baseline="12077" sz="1725" spc="52">
                <a:latin typeface="Cambria"/>
                <a:cs typeface="Cambria"/>
              </a:rPr>
              <a:t>𝜀</a:t>
            </a:r>
            <a:r>
              <a:rPr dirty="0" sz="800" spc="35">
                <a:latin typeface="Cambria"/>
                <a:cs typeface="Cambria"/>
              </a:rPr>
              <a:t>bih</a:t>
            </a:r>
            <a:r>
              <a:rPr dirty="0" baseline="12077" sz="1725" spc="52">
                <a:latin typeface="Cambria"/>
                <a:cs typeface="Cambria"/>
              </a:rPr>
              <a:t>𝐸</a:t>
            </a:r>
            <a:r>
              <a:rPr dirty="0" sz="800" spc="35">
                <a:latin typeface="Cambria"/>
                <a:cs typeface="Cambria"/>
              </a:rPr>
              <a:t>p</a:t>
            </a:r>
            <a:r>
              <a:rPr dirty="0" baseline="12077" sz="1725" spc="52">
                <a:latin typeface="Cambria"/>
                <a:cs typeface="Cambria"/>
              </a:rPr>
              <a:t>𝐾</a:t>
            </a:r>
            <a:r>
              <a:rPr dirty="0" sz="800" spc="35">
                <a:latin typeface="Cambria"/>
                <a:cs typeface="Cambria"/>
              </a:rPr>
              <a:t>id</a:t>
            </a:r>
            <a:endParaRPr sz="800">
              <a:latin typeface="Cambria"/>
              <a:cs typeface="Cambria"/>
            </a:endParaRPr>
          </a:p>
          <a:p>
            <a:pPr marL="270510" indent="-245745">
              <a:lnSpc>
                <a:spcPct val="100000"/>
              </a:lnSpc>
              <a:spcBef>
                <a:spcPts val="155"/>
              </a:spcBef>
              <a:buFont typeface="Arial"/>
              <a:buChar char="•"/>
              <a:tabLst>
                <a:tab pos="270510" algn="l"/>
                <a:tab pos="271145" algn="l"/>
              </a:tabLst>
            </a:pPr>
            <a:r>
              <a:rPr dirty="0" sz="1150" spc="-35">
                <a:latin typeface="Cambria"/>
                <a:cs typeface="Cambria"/>
              </a:rPr>
              <a:t>Δ𝑓</a:t>
            </a:r>
            <a:r>
              <a:rPr dirty="0" baseline="-17361" sz="1200" spc="-52">
                <a:latin typeface="Cambria"/>
                <a:cs typeface="Cambria"/>
              </a:rPr>
              <a:t>ps </a:t>
            </a:r>
            <a:r>
              <a:rPr dirty="0" sz="1150" spc="210">
                <a:latin typeface="Cambria"/>
                <a:cs typeface="Cambria"/>
              </a:rPr>
              <a:t>= </a:t>
            </a:r>
            <a:r>
              <a:rPr dirty="0" sz="1150" spc="25">
                <a:latin typeface="Cambria"/>
                <a:cs typeface="Cambria"/>
              </a:rPr>
              <a:t>Δ𝜀</a:t>
            </a:r>
            <a:r>
              <a:rPr dirty="0" baseline="-17361" sz="1200" spc="37">
                <a:latin typeface="Cambria"/>
                <a:cs typeface="Cambria"/>
              </a:rPr>
              <a:t>ps</a:t>
            </a:r>
            <a:r>
              <a:rPr dirty="0" sz="1150" spc="25">
                <a:latin typeface="Cambria"/>
                <a:cs typeface="Cambria"/>
              </a:rPr>
              <a:t>𝐸</a:t>
            </a:r>
            <a:r>
              <a:rPr dirty="0" baseline="-17361" sz="1200" spc="37">
                <a:latin typeface="Cambria"/>
                <a:cs typeface="Cambria"/>
              </a:rPr>
              <a:t>p </a:t>
            </a:r>
            <a:r>
              <a:rPr dirty="0" sz="1150" spc="-15">
                <a:latin typeface="Arial"/>
                <a:cs typeface="Arial"/>
              </a:rPr>
              <a:t>Hooke’s</a:t>
            </a:r>
            <a:r>
              <a:rPr dirty="0" sz="1150" spc="-100">
                <a:latin typeface="Arial"/>
                <a:cs typeface="Arial"/>
              </a:rPr>
              <a:t> </a:t>
            </a:r>
            <a:r>
              <a:rPr dirty="0" sz="1150" spc="-10">
                <a:latin typeface="Arial"/>
                <a:cs typeface="Arial"/>
              </a:rPr>
              <a:t>law</a:t>
            </a:r>
            <a:endParaRPr sz="1150">
              <a:latin typeface="Arial"/>
              <a:cs typeface="Arial"/>
            </a:endParaRPr>
          </a:p>
          <a:p>
            <a:pPr marL="270510" indent="-245745">
              <a:lnSpc>
                <a:spcPct val="100000"/>
              </a:lnSpc>
              <a:spcBef>
                <a:spcPts val="395"/>
              </a:spcBef>
              <a:buFont typeface="Arial"/>
              <a:buChar char="•"/>
              <a:tabLst>
                <a:tab pos="270510" algn="l"/>
                <a:tab pos="271145" algn="l"/>
              </a:tabLst>
            </a:pPr>
            <a:r>
              <a:rPr dirty="0" sz="1150" spc="20">
                <a:latin typeface="Cambria"/>
                <a:cs typeface="Cambria"/>
              </a:rPr>
              <a:t>Δ𝜀</a:t>
            </a:r>
            <a:r>
              <a:rPr dirty="0" baseline="-17361" sz="1200" spc="30">
                <a:latin typeface="Cambria"/>
                <a:cs typeface="Cambria"/>
              </a:rPr>
              <a:t>ps </a:t>
            </a:r>
            <a:r>
              <a:rPr dirty="0" sz="1150" spc="210">
                <a:latin typeface="Cambria"/>
                <a:cs typeface="Cambria"/>
              </a:rPr>
              <a:t>= </a:t>
            </a:r>
            <a:r>
              <a:rPr dirty="0" sz="1150" spc="-5">
                <a:latin typeface="Cambria"/>
                <a:cs typeface="Cambria"/>
              </a:rPr>
              <a:t>Δ𝜀</a:t>
            </a:r>
            <a:r>
              <a:rPr dirty="0" baseline="-17361" sz="1200" spc="-7">
                <a:latin typeface="Cambria"/>
                <a:cs typeface="Cambria"/>
              </a:rPr>
              <a:t>e </a:t>
            </a:r>
            <a:r>
              <a:rPr dirty="0" sz="1150" spc="-10">
                <a:latin typeface="Arial"/>
                <a:cs typeface="Arial"/>
              </a:rPr>
              <a:t>strain</a:t>
            </a:r>
            <a:r>
              <a:rPr dirty="0" sz="1150" spc="-114">
                <a:latin typeface="Arial"/>
                <a:cs typeface="Arial"/>
              </a:rPr>
              <a:t> </a:t>
            </a:r>
            <a:r>
              <a:rPr dirty="0" sz="1150" spc="-10">
                <a:latin typeface="Arial"/>
                <a:cs typeface="Arial"/>
              </a:rPr>
              <a:t>compatibility</a:t>
            </a:r>
            <a:endParaRPr sz="1150">
              <a:latin typeface="Arial"/>
              <a:cs typeface="Arial"/>
            </a:endParaRPr>
          </a:p>
          <a:p>
            <a:pPr marL="1541145" indent="-1516380">
              <a:lnSpc>
                <a:spcPct val="100000"/>
              </a:lnSpc>
              <a:spcBef>
                <a:spcPts val="700"/>
              </a:spcBef>
              <a:buSzPct val="143750"/>
              <a:buFont typeface="Arial"/>
              <a:buChar char="•"/>
              <a:tabLst>
                <a:tab pos="1541145" algn="l"/>
                <a:tab pos="1541780" algn="l"/>
              </a:tabLst>
            </a:pPr>
            <a:r>
              <a:rPr dirty="0" sz="800" spc="35">
                <a:latin typeface="Cambria"/>
                <a:cs typeface="Cambria"/>
              </a:rPr>
              <a:t>1</a:t>
            </a:r>
            <a:endParaRPr sz="800">
              <a:latin typeface="Cambria"/>
              <a:cs typeface="Cambria"/>
            </a:endParaRPr>
          </a:p>
        </p:txBody>
      </p:sp>
      <p:sp>
        <p:nvSpPr>
          <p:cNvPr id="16" name="object 16"/>
          <p:cNvSpPr txBox="1"/>
          <p:nvPr/>
        </p:nvSpPr>
        <p:spPr>
          <a:xfrm>
            <a:off x="1653517" y="7399955"/>
            <a:ext cx="151765" cy="151765"/>
          </a:xfrm>
          <a:prstGeom prst="rect">
            <a:avLst/>
          </a:prstGeom>
        </p:spPr>
        <p:txBody>
          <a:bodyPr wrap="square" lIns="0" tIns="15875" rIns="0" bIns="0" rtlCol="0" vert="horz">
            <a:spAutoFit/>
          </a:bodyPr>
          <a:lstStyle/>
          <a:p>
            <a:pPr>
              <a:lnSpc>
                <a:spcPct val="100000"/>
              </a:lnSpc>
              <a:spcBef>
                <a:spcPts val="125"/>
              </a:spcBef>
            </a:pPr>
            <a:r>
              <a:rPr dirty="0" sz="800" spc="40">
                <a:latin typeface="Cambria"/>
                <a:cs typeface="Cambria"/>
              </a:rPr>
              <a:t>1</a:t>
            </a:r>
            <a:r>
              <a:rPr dirty="0" sz="800" spc="155">
                <a:latin typeface="Cambria"/>
                <a:cs typeface="Cambria"/>
              </a:rPr>
              <a:t>+</a:t>
            </a:r>
            <a:endParaRPr sz="800">
              <a:latin typeface="Cambria"/>
              <a:cs typeface="Cambria"/>
            </a:endParaRPr>
          </a:p>
        </p:txBody>
      </p:sp>
      <p:sp>
        <p:nvSpPr>
          <p:cNvPr id="17" name="object 17"/>
          <p:cNvSpPr/>
          <p:nvPr/>
        </p:nvSpPr>
        <p:spPr>
          <a:xfrm>
            <a:off x="1790700" y="7488935"/>
            <a:ext cx="144780" cy="0"/>
          </a:xfrm>
          <a:custGeom>
            <a:avLst/>
            <a:gdLst/>
            <a:ahLst/>
            <a:cxnLst/>
            <a:rect l="l" t="t" r="r" b="b"/>
            <a:pathLst>
              <a:path w="144780" h="0">
                <a:moveTo>
                  <a:pt x="0" y="0"/>
                </a:moveTo>
                <a:lnTo>
                  <a:pt x="144779" y="0"/>
                </a:lnTo>
              </a:path>
            </a:pathLst>
          </a:custGeom>
          <a:ln w="6096">
            <a:solidFill>
              <a:srgbClr val="000000"/>
            </a:solidFill>
          </a:ln>
        </p:spPr>
        <p:txBody>
          <a:bodyPr wrap="square" lIns="0" tIns="0" rIns="0" bIns="0" rtlCol="0"/>
          <a:lstStyle/>
          <a:p/>
        </p:txBody>
      </p:sp>
      <p:sp>
        <p:nvSpPr>
          <p:cNvPr id="18" name="object 18"/>
          <p:cNvSpPr txBox="1"/>
          <p:nvPr/>
        </p:nvSpPr>
        <p:spPr>
          <a:xfrm>
            <a:off x="1766801" y="7326117"/>
            <a:ext cx="374650" cy="306070"/>
          </a:xfrm>
          <a:prstGeom prst="rect">
            <a:avLst/>
          </a:prstGeom>
        </p:spPr>
        <p:txBody>
          <a:bodyPr wrap="square" lIns="0" tIns="11430" rIns="0" bIns="0" rtlCol="0" vert="horz">
            <a:spAutoFit/>
          </a:bodyPr>
          <a:lstStyle/>
          <a:p>
            <a:pPr marL="25400" marR="30480" indent="10160">
              <a:lnSpc>
                <a:spcPct val="141500"/>
              </a:lnSpc>
              <a:spcBef>
                <a:spcPts val="90"/>
              </a:spcBef>
            </a:pPr>
            <a:r>
              <a:rPr dirty="0" baseline="12820" sz="975" spc="150">
                <a:latin typeface="Cambria"/>
                <a:cs typeface="Cambria"/>
              </a:rPr>
              <a:t>E</a:t>
            </a:r>
            <a:r>
              <a:rPr dirty="0" sz="650" spc="105">
                <a:latin typeface="Cambria"/>
                <a:cs typeface="Cambria"/>
              </a:rPr>
              <a:t>p</a:t>
            </a:r>
            <a:r>
              <a:rPr dirty="0" sz="650" spc="-35">
                <a:latin typeface="Cambria"/>
                <a:cs typeface="Cambria"/>
              </a:rPr>
              <a:t> </a:t>
            </a:r>
            <a:r>
              <a:rPr dirty="0" baseline="12820" sz="975" spc="142">
                <a:latin typeface="Cambria"/>
                <a:cs typeface="Cambria"/>
              </a:rPr>
              <a:t>A</a:t>
            </a:r>
            <a:r>
              <a:rPr dirty="0" sz="650" spc="100">
                <a:latin typeface="Cambria"/>
                <a:cs typeface="Cambria"/>
              </a:rPr>
              <a:t>p</a:t>
            </a:r>
            <a:r>
              <a:rPr dirty="0" sz="650" spc="40">
                <a:latin typeface="Cambria"/>
                <a:cs typeface="Cambria"/>
              </a:rPr>
              <a:t>s  </a:t>
            </a:r>
            <a:r>
              <a:rPr dirty="0" baseline="21367" sz="975" spc="127">
                <a:latin typeface="Cambria"/>
                <a:cs typeface="Cambria"/>
              </a:rPr>
              <a:t>E</a:t>
            </a:r>
            <a:r>
              <a:rPr dirty="0" sz="650" spc="85">
                <a:latin typeface="Cambria"/>
                <a:cs typeface="Cambria"/>
              </a:rPr>
              <a:t>ci</a:t>
            </a:r>
            <a:r>
              <a:rPr dirty="0" sz="650" spc="10">
                <a:latin typeface="Cambria"/>
                <a:cs typeface="Cambria"/>
              </a:rPr>
              <a:t> </a:t>
            </a:r>
            <a:r>
              <a:rPr dirty="0" baseline="21367" sz="975" spc="179">
                <a:latin typeface="Cambria"/>
                <a:cs typeface="Cambria"/>
              </a:rPr>
              <a:t>A</a:t>
            </a:r>
            <a:r>
              <a:rPr dirty="0" baseline="8547" sz="975" spc="179">
                <a:latin typeface="Cambria"/>
                <a:cs typeface="Cambria"/>
              </a:rPr>
              <a:t>g</a:t>
            </a:r>
            <a:endParaRPr baseline="8547" sz="975">
              <a:latin typeface="Cambria"/>
              <a:cs typeface="Cambria"/>
            </a:endParaRPr>
          </a:p>
        </p:txBody>
      </p:sp>
      <p:sp>
        <p:nvSpPr>
          <p:cNvPr id="19" name="object 19"/>
          <p:cNvSpPr/>
          <p:nvPr/>
        </p:nvSpPr>
        <p:spPr>
          <a:xfrm>
            <a:off x="1935480" y="7488935"/>
            <a:ext cx="170815" cy="0"/>
          </a:xfrm>
          <a:custGeom>
            <a:avLst/>
            <a:gdLst/>
            <a:ahLst/>
            <a:cxnLst/>
            <a:rect l="l" t="t" r="r" b="b"/>
            <a:pathLst>
              <a:path w="170814" h="0">
                <a:moveTo>
                  <a:pt x="0" y="0"/>
                </a:moveTo>
                <a:lnTo>
                  <a:pt x="170687" y="0"/>
                </a:lnTo>
              </a:path>
            </a:pathLst>
          </a:custGeom>
          <a:ln w="6096">
            <a:solidFill>
              <a:srgbClr val="000000"/>
            </a:solidFill>
          </a:ln>
        </p:spPr>
        <p:txBody>
          <a:bodyPr wrap="square" lIns="0" tIns="0" rIns="0" bIns="0" rtlCol="0"/>
          <a:lstStyle/>
          <a:p/>
        </p:txBody>
      </p:sp>
      <p:sp>
        <p:nvSpPr>
          <p:cNvPr id="20" name="object 20"/>
          <p:cNvSpPr/>
          <p:nvPr/>
        </p:nvSpPr>
        <p:spPr>
          <a:xfrm>
            <a:off x="2115311" y="7354823"/>
            <a:ext cx="541020" cy="268605"/>
          </a:xfrm>
          <a:custGeom>
            <a:avLst/>
            <a:gdLst/>
            <a:ahLst/>
            <a:cxnLst/>
            <a:rect l="l" t="t" r="r" b="b"/>
            <a:pathLst>
              <a:path w="541019" h="268604">
                <a:moveTo>
                  <a:pt x="495300" y="268224"/>
                </a:moveTo>
                <a:lnTo>
                  <a:pt x="493776" y="265176"/>
                </a:lnTo>
                <a:lnTo>
                  <a:pt x="502348" y="254889"/>
                </a:lnTo>
                <a:lnTo>
                  <a:pt x="509778" y="242316"/>
                </a:lnTo>
                <a:lnTo>
                  <a:pt x="525208" y="192619"/>
                </a:lnTo>
                <a:lnTo>
                  <a:pt x="529780" y="154376"/>
                </a:lnTo>
                <a:lnTo>
                  <a:pt x="530352" y="134112"/>
                </a:lnTo>
                <a:lnTo>
                  <a:pt x="529780" y="113180"/>
                </a:lnTo>
                <a:lnTo>
                  <a:pt x="525208" y="74747"/>
                </a:lnTo>
                <a:lnTo>
                  <a:pt x="509206" y="26479"/>
                </a:lnTo>
                <a:lnTo>
                  <a:pt x="493776" y="4572"/>
                </a:lnTo>
                <a:lnTo>
                  <a:pt x="495300" y="0"/>
                </a:lnTo>
                <a:lnTo>
                  <a:pt x="522303" y="37719"/>
                </a:lnTo>
                <a:lnTo>
                  <a:pt x="538353" y="92202"/>
                </a:lnTo>
                <a:lnTo>
                  <a:pt x="541020" y="134112"/>
                </a:lnTo>
                <a:lnTo>
                  <a:pt x="540400" y="155495"/>
                </a:lnTo>
                <a:lnTo>
                  <a:pt x="534590" y="195405"/>
                </a:lnTo>
                <a:lnTo>
                  <a:pt x="514350" y="245364"/>
                </a:lnTo>
                <a:lnTo>
                  <a:pt x="505253" y="257937"/>
                </a:lnTo>
                <a:lnTo>
                  <a:pt x="495300" y="268224"/>
                </a:lnTo>
                <a:close/>
              </a:path>
              <a:path w="541019" h="268604">
                <a:moveTo>
                  <a:pt x="45719" y="268224"/>
                </a:moveTo>
                <a:lnTo>
                  <a:pt x="19359" y="230505"/>
                </a:lnTo>
                <a:lnTo>
                  <a:pt x="3238" y="176022"/>
                </a:lnTo>
                <a:lnTo>
                  <a:pt x="0" y="134112"/>
                </a:lnTo>
                <a:lnTo>
                  <a:pt x="833" y="112728"/>
                </a:lnTo>
                <a:lnTo>
                  <a:pt x="7072" y="72818"/>
                </a:lnTo>
                <a:lnTo>
                  <a:pt x="27241" y="22860"/>
                </a:lnTo>
                <a:lnTo>
                  <a:pt x="45719" y="0"/>
                </a:lnTo>
                <a:lnTo>
                  <a:pt x="48767" y="4572"/>
                </a:lnTo>
                <a:lnTo>
                  <a:pt x="40171" y="14597"/>
                </a:lnTo>
                <a:lnTo>
                  <a:pt x="32575" y="26479"/>
                </a:lnTo>
                <a:lnTo>
                  <a:pt x="15811" y="74747"/>
                </a:lnTo>
                <a:lnTo>
                  <a:pt x="11239" y="113180"/>
                </a:lnTo>
                <a:lnTo>
                  <a:pt x="10667" y="134112"/>
                </a:lnTo>
                <a:lnTo>
                  <a:pt x="11239" y="154376"/>
                </a:lnTo>
                <a:lnTo>
                  <a:pt x="15811" y="192619"/>
                </a:lnTo>
                <a:lnTo>
                  <a:pt x="32575" y="242316"/>
                </a:lnTo>
                <a:lnTo>
                  <a:pt x="48767" y="265176"/>
                </a:lnTo>
                <a:lnTo>
                  <a:pt x="45719" y="268224"/>
                </a:lnTo>
                <a:close/>
              </a:path>
            </a:pathLst>
          </a:custGeom>
          <a:solidFill>
            <a:srgbClr val="000000"/>
          </a:solidFill>
        </p:spPr>
        <p:txBody>
          <a:bodyPr wrap="square" lIns="0" tIns="0" rIns="0" bIns="0" rtlCol="0"/>
          <a:lstStyle/>
          <a:p/>
        </p:txBody>
      </p:sp>
      <p:sp>
        <p:nvSpPr>
          <p:cNvPr id="21" name="object 21"/>
          <p:cNvSpPr txBox="1"/>
          <p:nvPr/>
        </p:nvSpPr>
        <p:spPr>
          <a:xfrm>
            <a:off x="2168610" y="7399955"/>
            <a:ext cx="150495" cy="151765"/>
          </a:xfrm>
          <a:prstGeom prst="rect">
            <a:avLst/>
          </a:prstGeom>
        </p:spPr>
        <p:txBody>
          <a:bodyPr wrap="square" lIns="0" tIns="15875" rIns="0" bIns="0" rtlCol="0" vert="horz">
            <a:spAutoFit/>
          </a:bodyPr>
          <a:lstStyle/>
          <a:p>
            <a:pPr>
              <a:lnSpc>
                <a:spcPct val="100000"/>
              </a:lnSpc>
              <a:spcBef>
                <a:spcPts val="125"/>
              </a:spcBef>
            </a:pPr>
            <a:r>
              <a:rPr dirty="0" sz="800" spc="35">
                <a:latin typeface="Cambria"/>
                <a:cs typeface="Cambria"/>
              </a:rPr>
              <a:t>1</a:t>
            </a:r>
            <a:r>
              <a:rPr dirty="0" sz="800" spc="155">
                <a:latin typeface="Cambria"/>
                <a:cs typeface="Cambria"/>
              </a:rPr>
              <a:t>+</a:t>
            </a:r>
            <a:endParaRPr sz="800">
              <a:latin typeface="Cambria"/>
              <a:cs typeface="Cambria"/>
            </a:endParaRPr>
          </a:p>
        </p:txBody>
      </p:sp>
      <p:sp>
        <p:nvSpPr>
          <p:cNvPr id="22" name="object 22"/>
          <p:cNvSpPr txBox="1"/>
          <p:nvPr/>
        </p:nvSpPr>
        <p:spPr>
          <a:xfrm>
            <a:off x="2280416" y="7336134"/>
            <a:ext cx="361315" cy="130175"/>
          </a:xfrm>
          <a:prstGeom prst="rect">
            <a:avLst/>
          </a:prstGeom>
        </p:spPr>
        <p:txBody>
          <a:bodyPr wrap="square" lIns="0" tIns="17145" rIns="0" bIns="0" rtlCol="0" vert="horz">
            <a:spAutoFit/>
          </a:bodyPr>
          <a:lstStyle/>
          <a:p>
            <a:pPr marL="25400">
              <a:lnSpc>
                <a:spcPct val="100000"/>
              </a:lnSpc>
              <a:spcBef>
                <a:spcPts val="135"/>
              </a:spcBef>
            </a:pPr>
            <a:r>
              <a:rPr dirty="0" sz="650" spc="120">
                <a:latin typeface="Cambria"/>
                <a:cs typeface="Cambria"/>
              </a:rPr>
              <a:t>A</a:t>
            </a:r>
            <a:r>
              <a:rPr dirty="0" baseline="-12820" sz="975" spc="179">
                <a:latin typeface="Cambria"/>
                <a:cs typeface="Cambria"/>
              </a:rPr>
              <a:t>g</a:t>
            </a:r>
            <a:r>
              <a:rPr dirty="0" sz="650" spc="120">
                <a:latin typeface="Cambria"/>
                <a:cs typeface="Cambria"/>
              </a:rPr>
              <a:t>e</a:t>
            </a:r>
            <a:r>
              <a:rPr dirty="0" baseline="21367" sz="975" spc="179">
                <a:latin typeface="Cambria"/>
                <a:cs typeface="Cambria"/>
              </a:rPr>
              <a:t>2</a:t>
            </a:r>
            <a:r>
              <a:rPr dirty="0" baseline="-17094" sz="975" spc="179">
                <a:latin typeface="Cambria"/>
                <a:cs typeface="Cambria"/>
              </a:rPr>
              <a:t>g</a:t>
            </a:r>
            <a:endParaRPr baseline="-17094" sz="975">
              <a:latin typeface="Cambria"/>
              <a:cs typeface="Cambria"/>
            </a:endParaRPr>
          </a:p>
        </p:txBody>
      </p:sp>
      <p:sp>
        <p:nvSpPr>
          <p:cNvPr id="23" name="object 23"/>
          <p:cNvSpPr txBox="1"/>
          <p:nvPr/>
        </p:nvSpPr>
        <p:spPr>
          <a:xfrm>
            <a:off x="2379458" y="7353503"/>
            <a:ext cx="202565" cy="248285"/>
          </a:xfrm>
          <a:prstGeom prst="rect">
            <a:avLst/>
          </a:prstGeom>
        </p:spPr>
        <p:txBody>
          <a:bodyPr wrap="square" lIns="0" tIns="11430" rIns="0" bIns="0" rtlCol="0" vert="horz">
            <a:spAutoFit/>
          </a:bodyPr>
          <a:lstStyle/>
          <a:p>
            <a:pPr marL="25400" marR="30480" indent="78740">
              <a:lnSpc>
                <a:spcPct val="112300"/>
              </a:lnSpc>
              <a:spcBef>
                <a:spcPts val="90"/>
              </a:spcBef>
            </a:pPr>
            <a:r>
              <a:rPr dirty="0" sz="650" spc="60">
                <a:latin typeface="Cambria"/>
                <a:cs typeface="Cambria"/>
              </a:rPr>
              <a:t>p  </a:t>
            </a:r>
            <a:r>
              <a:rPr dirty="0" sz="650" spc="135">
                <a:latin typeface="Cambria"/>
                <a:cs typeface="Cambria"/>
              </a:rPr>
              <a:t>l</a:t>
            </a:r>
            <a:r>
              <a:rPr dirty="0" baseline="-12820" sz="975" spc="202">
                <a:latin typeface="Cambria"/>
                <a:cs typeface="Cambria"/>
              </a:rPr>
              <a:t>g</a:t>
            </a:r>
            <a:endParaRPr baseline="-12820" sz="975">
              <a:latin typeface="Cambria"/>
              <a:cs typeface="Cambria"/>
            </a:endParaRPr>
          </a:p>
        </p:txBody>
      </p:sp>
      <p:sp>
        <p:nvSpPr>
          <p:cNvPr id="24" name="object 24"/>
          <p:cNvSpPr/>
          <p:nvPr/>
        </p:nvSpPr>
        <p:spPr>
          <a:xfrm>
            <a:off x="2304288" y="7488935"/>
            <a:ext cx="300355" cy="0"/>
          </a:xfrm>
          <a:custGeom>
            <a:avLst/>
            <a:gdLst/>
            <a:ahLst/>
            <a:cxnLst/>
            <a:rect l="l" t="t" r="r" b="b"/>
            <a:pathLst>
              <a:path w="300355" h="0">
                <a:moveTo>
                  <a:pt x="0" y="0"/>
                </a:moveTo>
                <a:lnTo>
                  <a:pt x="300228" y="0"/>
                </a:lnTo>
              </a:path>
            </a:pathLst>
          </a:custGeom>
          <a:ln w="6096">
            <a:solidFill>
              <a:srgbClr val="000000"/>
            </a:solidFill>
          </a:ln>
        </p:spPr>
        <p:txBody>
          <a:bodyPr wrap="square" lIns="0" tIns="0" rIns="0" bIns="0" rtlCol="0"/>
          <a:lstStyle/>
          <a:p/>
        </p:txBody>
      </p:sp>
      <p:sp>
        <p:nvSpPr>
          <p:cNvPr id="25" name="object 25"/>
          <p:cNvSpPr/>
          <p:nvPr/>
        </p:nvSpPr>
        <p:spPr>
          <a:xfrm>
            <a:off x="3438144" y="7424928"/>
            <a:ext cx="22860" cy="5080"/>
          </a:xfrm>
          <a:custGeom>
            <a:avLst/>
            <a:gdLst/>
            <a:ahLst/>
            <a:cxnLst/>
            <a:rect l="l" t="t" r="r" b="b"/>
            <a:pathLst>
              <a:path w="22860" h="5079">
                <a:moveTo>
                  <a:pt x="0" y="0"/>
                </a:moveTo>
                <a:lnTo>
                  <a:pt x="22860" y="0"/>
                </a:lnTo>
                <a:lnTo>
                  <a:pt x="22860" y="5080"/>
                </a:lnTo>
                <a:lnTo>
                  <a:pt x="0" y="5080"/>
                </a:lnTo>
                <a:lnTo>
                  <a:pt x="0" y="0"/>
                </a:lnTo>
                <a:close/>
              </a:path>
            </a:pathLst>
          </a:custGeom>
          <a:solidFill>
            <a:srgbClr val="000000"/>
          </a:solidFill>
        </p:spPr>
        <p:txBody>
          <a:bodyPr wrap="square" lIns="0" tIns="0" rIns="0" bIns="0" rtlCol="0"/>
          <a:lstStyle/>
          <a:p/>
        </p:txBody>
      </p:sp>
      <p:sp>
        <p:nvSpPr>
          <p:cNvPr id="26" name="object 26"/>
          <p:cNvSpPr/>
          <p:nvPr/>
        </p:nvSpPr>
        <p:spPr>
          <a:xfrm>
            <a:off x="3456432" y="7430008"/>
            <a:ext cx="0" cy="118110"/>
          </a:xfrm>
          <a:custGeom>
            <a:avLst/>
            <a:gdLst/>
            <a:ahLst/>
            <a:cxnLst/>
            <a:rect l="l" t="t" r="r" b="b"/>
            <a:pathLst>
              <a:path w="0" h="118109">
                <a:moveTo>
                  <a:pt x="0" y="0"/>
                </a:moveTo>
                <a:lnTo>
                  <a:pt x="0" y="118110"/>
                </a:lnTo>
              </a:path>
            </a:pathLst>
          </a:custGeom>
          <a:ln w="9144">
            <a:solidFill>
              <a:srgbClr val="000000"/>
            </a:solidFill>
          </a:ln>
        </p:spPr>
        <p:txBody>
          <a:bodyPr wrap="square" lIns="0" tIns="0" rIns="0" bIns="0" rtlCol="0"/>
          <a:lstStyle/>
          <a:p/>
        </p:txBody>
      </p:sp>
      <p:sp>
        <p:nvSpPr>
          <p:cNvPr id="27" name="object 27"/>
          <p:cNvSpPr/>
          <p:nvPr/>
        </p:nvSpPr>
        <p:spPr>
          <a:xfrm>
            <a:off x="3438144" y="7548118"/>
            <a:ext cx="22860" cy="5080"/>
          </a:xfrm>
          <a:custGeom>
            <a:avLst/>
            <a:gdLst/>
            <a:ahLst/>
            <a:cxnLst/>
            <a:rect l="l" t="t" r="r" b="b"/>
            <a:pathLst>
              <a:path w="22860" h="5079">
                <a:moveTo>
                  <a:pt x="0" y="0"/>
                </a:moveTo>
                <a:lnTo>
                  <a:pt x="22860" y="0"/>
                </a:lnTo>
                <a:lnTo>
                  <a:pt x="22860" y="5080"/>
                </a:lnTo>
                <a:lnTo>
                  <a:pt x="0" y="5080"/>
                </a:lnTo>
                <a:lnTo>
                  <a:pt x="0" y="0"/>
                </a:lnTo>
                <a:close/>
              </a:path>
            </a:pathLst>
          </a:custGeom>
          <a:solidFill>
            <a:srgbClr val="000000"/>
          </a:solidFill>
        </p:spPr>
        <p:txBody>
          <a:bodyPr wrap="square" lIns="0" tIns="0" rIns="0" bIns="0" rtlCol="0"/>
          <a:lstStyle/>
          <a:p/>
        </p:txBody>
      </p:sp>
      <p:sp>
        <p:nvSpPr>
          <p:cNvPr id="28" name="object 28"/>
          <p:cNvSpPr/>
          <p:nvPr/>
        </p:nvSpPr>
        <p:spPr>
          <a:xfrm>
            <a:off x="2677667" y="7424928"/>
            <a:ext cx="22860" cy="5080"/>
          </a:xfrm>
          <a:custGeom>
            <a:avLst/>
            <a:gdLst/>
            <a:ahLst/>
            <a:cxnLst/>
            <a:rect l="l" t="t" r="r" b="b"/>
            <a:pathLst>
              <a:path w="22860" h="5079">
                <a:moveTo>
                  <a:pt x="0" y="0"/>
                </a:moveTo>
                <a:lnTo>
                  <a:pt x="22859" y="0"/>
                </a:lnTo>
                <a:lnTo>
                  <a:pt x="22859" y="5080"/>
                </a:lnTo>
                <a:lnTo>
                  <a:pt x="0" y="5080"/>
                </a:lnTo>
                <a:lnTo>
                  <a:pt x="0" y="0"/>
                </a:lnTo>
                <a:close/>
              </a:path>
            </a:pathLst>
          </a:custGeom>
          <a:solidFill>
            <a:srgbClr val="000000"/>
          </a:solidFill>
        </p:spPr>
        <p:txBody>
          <a:bodyPr wrap="square" lIns="0" tIns="0" rIns="0" bIns="0" rtlCol="0"/>
          <a:lstStyle/>
          <a:p/>
        </p:txBody>
      </p:sp>
      <p:sp>
        <p:nvSpPr>
          <p:cNvPr id="29" name="object 29"/>
          <p:cNvSpPr/>
          <p:nvPr/>
        </p:nvSpPr>
        <p:spPr>
          <a:xfrm>
            <a:off x="2682239" y="7430008"/>
            <a:ext cx="0" cy="118110"/>
          </a:xfrm>
          <a:custGeom>
            <a:avLst/>
            <a:gdLst/>
            <a:ahLst/>
            <a:cxnLst/>
            <a:rect l="l" t="t" r="r" b="b"/>
            <a:pathLst>
              <a:path w="0" h="118109">
                <a:moveTo>
                  <a:pt x="0" y="0"/>
                </a:moveTo>
                <a:lnTo>
                  <a:pt x="0" y="118110"/>
                </a:lnTo>
              </a:path>
            </a:pathLst>
          </a:custGeom>
          <a:ln w="9143">
            <a:solidFill>
              <a:srgbClr val="000000"/>
            </a:solidFill>
          </a:ln>
        </p:spPr>
        <p:txBody>
          <a:bodyPr wrap="square" lIns="0" tIns="0" rIns="0" bIns="0" rtlCol="0"/>
          <a:lstStyle/>
          <a:p/>
        </p:txBody>
      </p:sp>
      <p:sp>
        <p:nvSpPr>
          <p:cNvPr id="30" name="object 30"/>
          <p:cNvSpPr/>
          <p:nvPr/>
        </p:nvSpPr>
        <p:spPr>
          <a:xfrm>
            <a:off x="2677667" y="7548118"/>
            <a:ext cx="22860" cy="5080"/>
          </a:xfrm>
          <a:custGeom>
            <a:avLst/>
            <a:gdLst/>
            <a:ahLst/>
            <a:cxnLst/>
            <a:rect l="l" t="t" r="r" b="b"/>
            <a:pathLst>
              <a:path w="22860" h="5079">
                <a:moveTo>
                  <a:pt x="0" y="0"/>
                </a:moveTo>
                <a:lnTo>
                  <a:pt x="22859" y="0"/>
                </a:lnTo>
                <a:lnTo>
                  <a:pt x="22859" y="5080"/>
                </a:lnTo>
                <a:lnTo>
                  <a:pt x="0" y="5080"/>
                </a:lnTo>
                <a:lnTo>
                  <a:pt x="0" y="0"/>
                </a:lnTo>
                <a:close/>
              </a:path>
            </a:pathLst>
          </a:custGeom>
          <a:solidFill>
            <a:srgbClr val="000000"/>
          </a:solidFill>
        </p:spPr>
        <p:txBody>
          <a:bodyPr wrap="square" lIns="0" tIns="0" rIns="0" bIns="0" rtlCol="0"/>
          <a:lstStyle/>
          <a:p/>
        </p:txBody>
      </p:sp>
      <p:sp>
        <p:nvSpPr>
          <p:cNvPr id="31" name="object 31"/>
          <p:cNvSpPr/>
          <p:nvPr/>
        </p:nvSpPr>
        <p:spPr>
          <a:xfrm>
            <a:off x="3139439" y="7424928"/>
            <a:ext cx="287020" cy="128270"/>
          </a:xfrm>
          <a:custGeom>
            <a:avLst/>
            <a:gdLst/>
            <a:ahLst/>
            <a:cxnLst/>
            <a:rect l="l" t="t" r="r" b="b"/>
            <a:pathLst>
              <a:path w="287020" h="128270">
                <a:moveTo>
                  <a:pt x="252983" y="128016"/>
                </a:moveTo>
                <a:lnTo>
                  <a:pt x="252983" y="123444"/>
                </a:lnTo>
                <a:lnTo>
                  <a:pt x="258413" y="120562"/>
                </a:lnTo>
                <a:lnTo>
                  <a:pt x="263270" y="116395"/>
                </a:lnTo>
                <a:lnTo>
                  <a:pt x="277058" y="75128"/>
                </a:lnTo>
                <a:lnTo>
                  <a:pt x="277367" y="64008"/>
                </a:lnTo>
                <a:lnTo>
                  <a:pt x="277058" y="53125"/>
                </a:lnTo>
                <a:lnTo>
                  <a:pt x="263270" y="12382"/>
                </a:lnTo>
                <a:lnTo>
                  <a:pt x="252983" y="4572"/>
                </a:lnTo>
                <a:lnTo>
                  <a:pt x="252983" y="0"/>
                </a:lnTo>
                <a:lnTo>
                  <a:pt x="282011" y="32289"/>
                </a:lnTo>
                <a:lnTo>
                  <a:pt x="286511" y="64008"/>
                </a:lnTo>
                <a:lnTo>
                  <a:pt x="285964" y="76033"/>
                </a:lnTo>
                <a:lnTo>
                  <a:pt x="273772" y="114085"/>
                </a:lnTo>
                <a:lnTo>
                  <a:pt x="260675" y="124896"/>
                </a:lnTo>
                <a:lnTo>
                  <a:pt x="252983" y="128016"/>
                </a:lnTo>
                <a:close/>
              </a:path>
              <a:path w="287020" h="128270">
                <a:moveTo>
                  <a:pt x="33527" y="128016"/>
                </a:moveTo>
                <a:lnTo>
                  <a:pt x="5143" y="97226"/>
                </a:lnTo>
                <a:lnTo>
                  <a:pt x="0" y="64008"/>
                </a:lnTo>
                <a:lnTo>
                  <a:pt x="571" y="52863"/>
                </a:lnTo>
                <a:lnTo>
                  <a:pt x="14025" y="14573"/>
                </a:lnTo>
                <a:lnTo>
                  <a:pt x="33527" y="0"/>
                </a:lnTo>
                <a:lnTo>
                  <a:pt x="35052" y="4572"/>
                </a:lnTo>
                <a:lnTo>
                  <a:pt x="29622" y="7691"/>
                </a:lnTo>
                <a:lnTo>
                  <a:pt x="24764" y="12382"/>
                </a:lnTo>
                <a:lnTo>
                  <a:pt x="10977" y="53125"/>
                </a:lnTo>
                <a:lnTo>
                  <a:pt x="10667" y="64008"/>
                </a:lnTo>
                <a:lnTo>
                  <a:pt x="10977" y="75128"/>
                </a:lnTo>
                <a:lnTo>
                  <a:pt x="24764" y="116395"/>
                </a:lnTo>
                <a:lnTo>
                  <a:pt x="35052" y="123444"/>
                </a:lnTo>
                <a:lnTo>
                  <a:pt x="33527" y="128016"/>
                </a:lnTo>
                <a:close/>
              </a:path>
            </a:pathLst>
          </a:custGeom>
          <a:solidFill>
            <a:srgbClr val="000000"/>
          </a:solidFill>
        </p:spPr>
        <p:txBody>
          <a:bodyPr wrap="square" lIns="0" tIns="0" rIns="0" bIns="0" rtlCol="0"/>
          <a:lstStyle/>
          <a:p/>
        </p:txBody>
      </p:sp>
      <p:sp>
        <p:nvSpPr>
          <p:cNvPr id="32" name="object 32"/>
          <p:cNvSpPr txBox="1"/>
          <p:nvPr/>
        </p:nvSpPr>
        <p:spPr>
          <a:xfrm>
            <a:off x="2679664" y="7399955"/>
            <a:ext cx="742950" cy="151765"/>
          </a:xfrm>
          <a:prstGeom prst="rect">
            <a:avLst/>
          </a:prstGeom>
        </p:spPr>
        <p:txBody>
          <a:bodyPr wrap="square" lIns="0" tIns="15875" rIns="0" bIns="0" rtlCol="0" vert="horz">
            <a:spAutoFit/>
          </a:bodyPr>
          <a:lstStyle/>
          <a:p>
            <a:pPr marL="25400">
              <a:lnSpc>
                <a:spcPct val="100000"/>
              </a:lnSpc>
              <a:spcBef>
                <a:spcPts val="125"/>
              </a:spcBef>
            </a:pPr>
            <a:r>
              <a:rPr dirty="0" sz="800" spc="20">
                <a:latin typeface="Cambria"/>
                <a:cs typeface="Cambria"/>
              </a:rPr>
              <a:t>1+o.71/</a:t>
            </a:r>
            <a:r>
              <a:rPr dirty="0" baseline="-12820" sz="975" spc="30">
                <a:latin typeface="Cambria"/>
                <a:cs typeface="Cambria"/>
              </a:rPr>
              <a:t>b</a:t>
            </a:r>
            <a:r>
              <a:rPr dirty="0" baseline="-12820" sz="975" spc="112">
                <a:latin typeface="Cambria"/>
                <a:cs typeface="Cambria"/>
              </a:rPr>
              <a:t> </a:t>
            </a:r>
            <a:r>
              <a:rPr dirty="0" sz="800" spc="100">
                <a:latin typeface="Cambria"/>
                <a:cs typeface="Cambria"/>
              </a:rPr>
              <a:t>t</a:t>
            </a:r>
            <a:r>
              <a:rPr dirty="0" baseline="-17094" sz="975" spc="150">
                <a:latin typeface="Cambria"/>
                <a:cs typeface="Cambria"/>
              </a:rPr>
              <a:t>f</a:t>
            </a:r>
            <a:r>
              <a:rPr dirty="0" sz="800" spc="100">
                <a:latin typeface="Cambria"/>
                <a:cs typeface="Cambria"/>
              </a:rPr>
              <a:t>,t</a:t>
            </a:r>
            <a:r>
              <a:rPr dirty="0" baseline="-17094" sz="975" spc="150">
                <a:latin typeface="Cambria"/>
                <a:cs typeface="Cambria"/>
              </a:rPr>
              <a:t>i</a:t>
            </a:r>
            <a:endParaRPr baseline="-17094" sz="975">
              <a:latin typeface="Cambria"/>
              <a:cs typeface="Cambria"/>
            </a:endParaRPr>
          </a:p>
        </p:txBody>
      </p:sp>
      <p:sp>
        <p:nvSpPr>
          <p:cNvPr id="33" name="object 33"/>
          <p:cNvSpPr/>
          <p:nvPr/>
        </p:nvSpPr>
        <p:spPr>
          <a:xfrm>
            <a:off x="1652016" y="7335011"/>
            <a:ext cx="1819910" cy="0"/>
          </a:xfrm>
          <a:custGeom>
            <a:avLst/>
            <a:gdLst/>
            <a:ahLst/>
            <a:cxnLst/>
            <a:rect l="l" t="t" r="r" b="b"/>
            <a:pathLst>
              <a:path w="1819910" h="0">
                <a:moveTo>
                  <a:pt x="0" y="0"/>
                </a:moveTo>
                <a:lnTo>
                  <a:pt x="1819656" y="0"/>
                </a:lnTo>
              </a:path>
            </a:pathLst>
          </a:custGeom>
          <a:ln w="9144">
            <a:solidFill>
              <a:srgbClr val="000000"/>
            </a:solidFill>
          </a:ln>
        </p:spPr>
        <p:txBody>
          <a:bodyPr wrap="square" lIns="0" tIns="0" rIns="0" bIns="0" rtlCol="0"/>
          <a:lstStyle/>
          <a:p/>
        </p:txBody>
      </p:sp>
      <p:sp>
        <p:nvSpPr>
          <p:cNvPr id="34" name="object 34"/>
          <p:cNvSpPr txBox="1"/>
          <p:nvPr/>
        </p:nvSpPr>
        <p:spPr>
          <a:xfrm>
            <a:off x="991105" y="7640815"/>
            <a:ext cx="5672455" cy="790575"/>
          </a:xfrm>
          <a:prstGeom prst="rect">
            <a:avLst/>
          </a:prstGeom>
        </p:spPr>
        <p:txBody>
          <a:bodyPr wrap="square" lIns="0" tIns="18415" rIns="0" bIns="0" rtlCol="0" vert="horz">
            <a:spAutoFit/>
          </a:bodyPr>
          <a:lstStyle/>
          <a:p>
            <a:pPr marL="555625" marR="30480" indent="-204470">
              <a:lnSpc>
                <a:spcPts val="1370"/>
              </a:lnSpc>
              <a:spcBef>
                <a:spcPts val="145"/>
              </a:spcBef>
            </a:pPr>
            <a:r>
              <a:rPr dirty="0" sz="1150" spc="-10">
                <a:latin typeface="Arial"/>
                <a:cs typeface="Arial"/>
              </a:rPr>
              <a:t>– transformed section coefficient that </a:t>
            </a:r>
            <a:r>
              <a:rPr dirty="0" sz="1150" spc="-5">
                <a:latin typeface="Arial"/>
                <a:cs typeface="Arial"/>
              </a:rPr>
              <a:t>accounts for </a:t>
            </a:r>
            <a:r>
              <a:rPr dirty="0" sz="1150" spc="-10">
                <a:latin typeface="Arial"/>
                <a:cs typeface="Arial"/>
              </a:rPr>
              <a:t>the time-dependent interaction  </a:t>
            </a:r>
            <a:r>
              <a:rPr dirty="0" sz="1150" spc="-15">
                <a:latin typeface="Arial"/>
                <a:cs typeface="Arial"/>
              </a:rPr>
              <a:t>between </a:t>
            </a:r>
            <a:r>
              <a:rPr dirty="0" sz="1150" spc="-5">
                <a:latin typeface="Arial"/>
                <a:cs typeface="Arial"/>
              </a:rPr>
              <a:t>concrete </a:t>
            </a:r>
            <a:r>
              <a:rPr dirty="0" sz="1150" spc="-10">
                <a:latin typeface="Arial"/>
                <a:cs typeface="Arial"/>
              </a:rPr>
              <a:t>and bonded</a:t>
            </a:r>
            <a:r>
              <a:rPr dirty="0" sz="1150" spc="10">
                <a:latin typeface="Arial"/>
                <a:cs typeface="Arial"/>
              </a:rPr>
              <a:t> </a:t>
            </a:r>
            <a:r>
              <a:rPr dirty="0" sz="1150" spc="-10">
                <a:latin typeface="Arial"/>
                <a:cs typeface="Arial"/>
              </a:rPr>
              <a:t>steel</a:t>
            </a:r>
            <a:endParaRPr sz="1150">
              <a:latin typeface="Arial"/>
              <a:cs typeface="Arial"/>
            </a:endParaRPr>
          </a:p>
          <a:p>
            <a:pPr marL="270510" indent="-245745">
              <a:lnSpc>
                <a:spcPct val="100000"/>
              </a:lnSpc>
              <a:spcBef>
                <a:spcPts val="215"/>
              </a:spcBef>
              <a:buFont typeface="Arial"/>
              <a:buChar char="•"/>
              <a:tabLst>
                <a:tab pos="270510" algn="l"/>
                <a:tab pos="271145" algn="l"/>
              </a:tabLst>
            </a:pPr>
            <a:r>
              <a:rPr dirty="0" sz="1150" spc="35">
                <a:latin typeface="Cambria"/>
                <a:cs typeface="Cambria"/>
              </a:rPr>
              <a:t>𝜀</a:t>
            </a:r>
            <a:r>
              <a:rPr dirty="0" baseline="-17361" sz="1200" spc="52">
                <a:latin typeface="Cambria"/>
                <a:cs typeface="Cambria"/>
              </a:rPr>
              <a:t>bih </a:t>
            </a:r>
            <a:r>
              <a:rPr dirty="0" sz="1150" spc="-10">
                <a:latin typeface="Arial"/>
                <a:cs typeface="Arial"/>
              </a:rPr>
              <a:t>Unrestrained </a:t>
            </a:r>
            <a:r>
              <a:rPr dirty="0" sz="1150" spc="-5">
                <a:latin typeface="Arial"/>
                <a:cs typeface="Arial"/>
              </a:rPr>
              <a:t>(free) shrinkage </a:t>
            </a:r>
            <a:r>
              <a:rPr dirty="0" sz="1150" spc="-10">
                <a:latin typeface="Arial"/>
                <a:cs typeface="Arial"/>
              </a:rPr>
              <a:t>strain </a:t>
            </a:r>
            <a:r>
              <a:rPr dirty="0" sz="1150" spc="-5">
                <a:latin typeface="Arial"/>
                <a:cs typeface="Arial"/>
              </a:rPr>
              <a:t>of </a:t>
            </a:r>
            <a:r>
              <a:rPr dirty="0" sz="1150" spc="-10">
                <a:latin typeface="Arial"/>
                <a:cs typeface="Arial"/>
              </a:rPr>
              <a:t>girder concrete from initial to</a:t>
            </a:r>
            <a:r>
              <a:rPr dirty="0" sz="1150" spc="65">
                <a:latin typeface="Arial"/>
                <a:cs typeface="Arial"/>
              </a:rPr>
              <a:t> </a:t>
            </a:r>
            <a:r>
              <a:rPr dirty="0" sz="1150" spc="-10">
                <a:latin typeface="Arial"/>
                <a:cs typeface="Arial"/>
              </a:rPr>
              <a:t>hauling</a:t>
            </a:r>
            <a:endParaRPr sz="1150">
              <a:latin typeface="Arial"/>
              <a:cs typeface="Arial"/>
            </a:endParaRPr>
          </a:p>
          <a:p>
            <a:pPr marL="269875" indent="-245110">
              <a:lnSpc>
                <a:spcPct val="100000"/>
              </a:lnSpc>
              <a:spcBef>
                <a:spcPts val="265"/>
              </a:spcBef>
              <a:buChar char="•"/>
              <a:tabLst>
                <a:tab pos="269875" algn="l"/>
                <a:tab pos="270510" algn="l"/>
              </a:tabLst>
            </a:pPr>
            <a:r>
              <a:rPr dirty="0" sz="1150" spc="-10">
                <a:latin typeface="Arial"/>
                <a:cs typeface="Arial"/>
              </a:rPr>
              <a:t>See NCHRP Report 496 </a:t>
            </a:r>
            <a:r>
              <a:rPr dirty="0" sz="1150" spc="-5">
                <a:latin typeface="Arial"/>
                <a:cs typeface="Arial"/>
              </a:rPr>
              <a:t>for</a:t>
            </a:r>
            <a:r>
              <a:rPr dirty="0" sz="1150" spc="-45">
                <a:latin typeface="Arial"/>
                <a:cs typeface="Arial"/>
              </a:rPr>
              <a:t> </a:t>
            </a:r>
            <a:r>
              <a:rPr dirty="0" sz="1150" spc="-10">
                <a:latin typeface="Arial"/>
                <a:cs typeface="Arial"/>
              </a:rPr>
              <a:t>derivation</a:t>
            </a:r>
            <a:endParaRPr sz="1150">
              <a:latin typeface="Arial"/>
              <a:cs typeface="Arial"/>
            </a:endParaRPr>
          </a:p>
        </p:txBody>
      </p:sp>
      <p:sp>
        <p:nvSpPr>
          <p:cNvPr id="35" name="object 35"/>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8</a:t>
            </a:r>
            <a:r>
              <a:rPr dirty="0" sz="850">
                <a:solidFill>
                  <a:srgbClr val="FFFFFF"/>
                </a:solidFill>
                <a:latin typeface="Arial"/>
                <a:cs typeface="Arial"/>
              </a:rPr>
              <a:t>4</a:t>
            </a:r>
            <a:endParaRPr sz="850">
              <a:latin typeface="Arial"/>
              <a:cs typeface="Arial"/>
            </a:endParaRPr>
          </a:p>
        </p:txBody>
      </p:sp>
      <p:sp>
        <p:nvSpPr>
          <p:cNvPr id="36" name="object 36"/>
          <p:cNvSpPr/>
          <p:nvPr/>
        </p:nvSpPr>
        <p:spPr>
          <a:xfrm>
            <a:off x="4378452" y="6192012"/>
            <a:ext cx="1408176" cy="568451"/>
          </a:xfrm>
          <a:prstGeom prst="rect">
            <a:avLst/>
          </a:prstGeom>
          <a:blipFill>
            <a:blip r:embed="rId3" cstate="print"/>
            <a:stretch>
              <a:fillRect/>
            </a:stretch>
          </a:blipFill>
        </p:spPr>
        <p:txBody>
          <a:bodyPr wrap="square" lIns="0" tIns="0" rIns="0" bIns="0" rtlCol="0"/>
          <a:lstStyle/>
          <a:p/>
        </p:txBody>
      </p:sp>
      <p:sp>
        <p:nvSpPr>
          <p:cNvPr id="37" name="object 37"/>
          <p:cNvSpPr/>
          <p:nvPr/>
        </p:nvSpPr>
        <p:spPr>
          <a:xfrm>
            <a:off x="4942332" y="5960364"/>
            <a:ext cx="0" cy="187960"/>
          </a:xfrm>
          <a:custGeom>
            <a:avLst/>
            <a:gdLst/>
            <a:ahLst/>
            <a:cxnLst/>
            <a:rect l="l" t="t" r="r" b="b"/>
            <a:pathLst>
              <a:path w="0" h="187960">
                <a:moveTo>
                  <a:pt x="0" y="0"/>
                </a:moveTo>
                <a:lnTo>
                  <a:pt x="0" y="187451"/>
                </a:lnTo>
                <a:lnTo>
                  <a:pt x="0" y="0"/>
                </a:lnTo>
                <a:close/>
              </a:path>
            </a:pathLst>
          </a:custGeom>
          <a:ln w="4762">
            <a:solidFill>
              <a:srgbClr val="000000"/>
            </a:solidFill>
          </a:ln>
        </p:spPr>
        <p:txBody>
          <a:bodyPr wrap="square" lIns="0" tIns="0" rIns="0" bIns="0" rtlCol="0"/>
          <a:lstStyle/>
          <a:p/>
        </p:txBody>
      </p:sp>
      <p:sp>
        <p:nvSpPr>
          <p:cNvPr id="38" name="object 38"/>
          <p:cNvSpPr/>
          <p:nvPr/>
        </p:nvSpPr>
        <p:spPr>
          <a:xfrm>
            <a:off x="5713476" y="5960364"/>
            <a:ext cx="0" cy="187960"/>
          </a:xfrm>
          <a:custGeom>
            <a:avLst/>
            <a:gdLst/>
            <a:ahLst/>
            <a:cxnLst/>
            <a:rect l="l" t="t" r="r" b="b"/>
            <a:pathLst>
              <a:path w="0" h="187960">
                <a:moveTo>
                  <a:pt x="0" y="0"/>
                </a:moveTo>
                <a:lnTo>
                  <a:pt x="0" y="187451"/>
                </a:lnTo>
                <a:lnTo>
                  <a:pt x="0" y="0"/>
                </a:lnTo>
                <a:close/>
              </a:path>
            </a:pathLst>
          </a:custGeom>
          <a:ln w="4762">
            <a:solidFill>
              <a:srgbClr val="000000"/>
            </a:solidFill>
          </a:ln>
        </p:spPr>
        <p:txBody>
          <a:bodyPr wrap="square" lIns="0" tIns="0" rIns="0" bIns="0" rtlCol="0"/>
          <a:lstStyle/>
          <a:p/>
        </p:txBody>
      </p:sp>
      <p:sp>
        <p:nvSpPr>
          <p:cNvPr id="39" name="object 39"/>
          <p:cNvSpPr/>
          <p:nvPr/>
        </p:nvSpPr>
        <p:spPr>
          <a:xfrm>
            <a:off x="4986528" y="6053328"/>
            <a:ext cx="281940" cy="0"/>
          </a:xfrm>
          <a:custGeom>
            <a:avLst/>
            <a:gdLst/>
            <a:ahLst/>
            <a:cxnLst/>
            <a:rect l="l" t="t" r="r" b="b"/>
            <a:pathLst>
              <a:path w="281939" h="0">
                <a:moveTo>
                  <a:pt x="0" y="0"/>
                </a:moveTo>
                <a:lnTo>
                  <a:pt x="281939" y="0"/>
                </a:lnTo>
              </a:path>
            </a:pathLst>
          </a:custGeom>
          <a:ln w="4762">
            <a:solidFill>
              <a:srgbClr val="000000"/>
            </a:solidFill>
          </a:ln>
        </p:spPr>
        <p:txBody>
          <a:bodyPr wrap="square" lIns="0" tIns="0" rIns="0" bIns="0" rtlCol="0"/>
          <a:lstStyle/>
          <a:p/>
        </p:txBody>
      </p:sp>
      <p:sp>
        <p:nvSpPr>
          <p:cNvPr id="40" name="object 40"/>
          <p:cNvSpPr/>
          <p:nvPr/>
        </p:nvSpPr>
        <p:spPr>
          <a:xfrm>
            <a:off x="5387339" y="6053328"/>
            <a:ext cx="283845" cy="0"/>
          </a:xfrm>
          <a:custGeom>
            <a:avLst/>
            <a:gdLst/>
            <a:ahLst/>
            <a:cxnLst/>
            <a:rect l="l" t="t" r="r" b="b"/>
            <a:pathLst>
              <a:path w="283845" h="0">
                <a:moveTo>
                  <a:pt x="0" y="0"/>
                </a:moveTo>
                <a:lnTo>
                  <a:pt x="283463" y="0"/>
                </a:lnTo>
              </a:path>
            </a:pathLst>
          </a:custGeom>
          <a:ln w="4762">
            <a:solidFill>
              <a:srgbClr val="000000"/>
            </a:solidFill>
          </a:ln>
        </p:spPr>
        <p:txBody>
          <a:bodyPr wrap="square" lIns="0" tIns="0" rIns="0" bIns="0" rtlCol="0"/>
          <a:lstStyle/>
          <a:p/>
        </p:txBody>
      </p:sp>
      <p:sp>
        <p:nvSpPr>
          <p:cNvPr id="41" name="object 41"/>
          <p:cNvSpPr/>
          <p:nvPr/>
        </p:nvSpPr>
        <p:spPr>
          <a:xfrm>
            <a:off x="4942332" y="6038088"/>
            <a:ext cx="48895" cy="32384"/>
          </a:xfrm>
          <a:custGeom>
            <a:avLst/>
            <a:gdLst/>
            <a:ahLst/>
            <a:cxnLst/>
            <a:rect l="l" t="t" r="r" b="b"/>
            <a:pathLst>
              <a:path w="48895" h="32385">
                <a:moveTo>
                  <a:pt x="48767" y="32004"/>
                </a:moveTo>
                <a:lnTo>
                  <a:pt x="0" y="15240"/>
                </a:lnTo>
                <a:lnTo>
                  <a:pt x="48767" y="0"/>
                </a:lnTo>
                <a:lnTo>
                  <a:pt x="48767" y="32004"/>
                </a:lnTo>
                <a:close/>
              </a:path>
            </a:pathLst>
          </a:custGeom>
          <a:solidFill>
            <a:srgbClr val="000000"/>
          </a:solidFill>
        </p:spPr>
        <p:txBody>
          <a:bodyPr wrap="square" lIns="0" tIns="0" rIns="0" bIns="0" rtlCol="0"/>
          <a:lstStyle/>
          <a:p/>
        </p:txBody>
      </p:sp>
      <p:sp>
        <p:nvSpPr>
          <p:cNvPr id="42" name="object 42"/>
          <p:cNvSpPr/>
          <p:nvPr/>
        </p:nvSpPr>
        <p:spPr>
          <a:xfrm>
            <a:off x="5666232" y="6038088"/>
            <a:ext cx="47625" cy="32384"/>
          </a:xfrm>
          <a:custGeom>
            <a:avLst/>
            <a:gdLst/>
            <a:ahLst/>
            <a:cxnLst/>
            <a:rect l="l" t="t" r="r" b="b"/>
            <a:pathLst>
              <a:path w="47625" h="32385">
                <a:moveTo>
                  <a:pt x="0" y="32004"/>
                </a:moveTo>
                <a:lnTo>
                  <a:pt x="0" y="0"/>
                </a:lnTo>
                <a:lnTo>
                  <a:pt x="47244" y="15240"/>
                </a:lnTo>
                <a:lnTo>
                  <a:pt x="0" y="32004"/>
                </a:lnTo>
                <a:close/>
              </a:path>
            </a:pathLst>
          </a:custGeom>
          <a:solidFill>
            <a:srgbClr val="000000"/>
          </a:solidFill>
        </p:spPr>
        <p:txBody>
          <a:bodyPr wrap="square" lIns="0" tIns="0" rIns="0" bIns="0" rtlCol="0"/>
          <a:lstStyle/>
          <a:p/>
        </p:txBody>
      </p:sp>
      <p:sp>
        <p:nvSpPr>
          <p:cNvPr id="43" name="object 43"/>
          <p:cNvSpPr txBox="1"/>
          <p:nvPr/>
        </p:nvSpPr>
        <p:spPr>
          <a:xfrm>
            <a:off x="5268467" y="5998464"/>
            <a:ext cx="132080" cy="111760"/>
          </a:xfrm>
          <a:prstGeom prst="rect">
            <a:avLst/>
          </a:prstGeom>
          <a:solidFill>
            <a:srgbClr val="FFFFFF"/>
          </a:solidFill>
        </p:spPr>
        <p:txBody>
          <a:bodyPr wrap="square" lIns="0" tIns="0" rIns="0" bIns="0" rtlCol="0" vert="horz">
            <a:spAutoFit/>
          </a:bodyPr>
          <a:lstStyle/>
          <a:p>
            <a:pPr marL="2540">
              <a:lnSpc>
                <a:spcPts val="825"/>
              </a:lnSpc>
            </a:pPr>
            <a:r>
              <a:rPr dirty="0" sz="700" spc="15">
                <a:latin typeface="Calibri"/>
                <a:cs typeface="Calibri"/>
              </a:rPr>
              <a:t>1</a:t>
            </a:r>
            <a:r>
              <a:rPr dirty="0" sz="700" spc="-5">
                <a:latin typeface="Calibri"/>
                <a:cs typeface="Calibri"/>
              </a:rPr>
              <a:t>.</a:t>
            </a:r>
            <a:r>
              <a:rPr dirty="0" sz="700" spc="15">
                <a:latin typeface="Calibri"/>
                <a:cs typeface="Calibri"/>
              </a:rPr>
              <a:t>0</a:t>
            </a:r>
            <a:endParaRPr sz="700">
              <a:latin typeface="Calibri"/>
              <a:cs typeface="Calibri"/>
            </a:endParaRPr>
          </a:p>
        </p:txBody>
      </p:sp>
      <p:sp>
        <p:nvSpPr>
          <p:cNvPr id="44" name="object 44"/>
          <p:cNvSpPr/>
          <p:nvPr/>
        </p:nvSpPr>
        <p:spPr>
          <a:xfrm>
            <a:off x="5152644" y="6803135"/>
            <a:ext cx="0" cy="399415"/>
          </a:xfrm>
          <a:custGeom>
            <a:avLst/>
            <a:gdLst/>
            <a:ahLst/>
            <a:cxnLst/>
            <a:rect l="l" t="t" r="r" b="b"/>
            <a:pathLst>
              <a:path w="0" h="399415">
                <a:moveTo>
                  <a:pt x="0" y="399287"/>
                </a:moveTo>
                <a:lnTo>
                  <a:pt x="0" y="0"/>
                </a:lnTo>
                <a:lnTo>
                  <a:pt x="0" y="399287"/>
                </a:lnTo>
                <a:close/>
              </a:path>
            </a:pathLst>
          </a:custGeom>
          <a:ln w="4762">
            <a:solidFill>
              <a:srgbClr val="000000"/>
            </a:solidFill>
          </a:ln>
        </p:spPr>
        <p:txBody>
          <a:bodyPr wrap="square" lIns="0" tIns="0" rIns="0" bIns="0" rtlCol="0"/>
          <a:lstStyle/>
          <a:p/>
        </p:txBody>
      </p:sp>
      <p:sp>
        <p:nvSpPr>
          <p:cNvPr id="45" name="object 45"/>
          <p:cNvSpPr/>
          <p:nvPr/>
        </p:nvSpPr>
        <p:spPr>
          <a:xfrm>
            <a:off x="5713476" y="6803135"/>
            <a:ext cx="0" cy="108585"/>
          </a:xfrm>
          <a:custGeom>
            <a:avLst/>
            <a:gdLst/>
            <a:ahLst/>
            <a:cxnLst/>
            <a:rect l="l" t="t" r="r" b="b"/>
            <a:pathLst>
              <a:path w="0" h="108584">
                <a:moveTo>
                  <a:pt x="0" y="0"/>
                </a:moveTo>
                <a:lnTo>
                  <a:pt x="0" y="108204"/>
                </a:lnTo>
              </a:path>
            </a:pathLst>
          </a:custGeom>
          <a:ln w="4762">
            <a:solidFill>
              <a:srgbClr val="000000"/>
            </a:solidFill>
          </a:ln>
        </p:spPr>
        <p:txBody>
          <a:bodyPr wrap="square" lIns="0" tIns="0" rIns="0" bIns="0" rtlCol="0"/>
          <a:lstStyle/>
          <a:p/>
        </p:txBody>
      </p:sp>
      <p:sp>
        <p:nvSpPr>
          <p:cNvPr id="46" name="object 46"/>
          <p:cNvSpPr/>
          <p:nvPr/>
        </p:nvSpPr>
        <p:spPr>
          <a:xfrm>
            <a:off x="5713476" y="7030212"/>
            <a:ext cx="0" cy="172720"/>
          </a:xfrm>
          <a:custGeom>
            <a:avLst/>
            <a:gdLst/>
            <a:ahLst/>
            <a:cxnLst/>
            <a:rect l="l" t="t" r="r" b="b"/>
            <a:pathLst>
              <a:path w="0" h="172720">
                <a:moveTo>
                  <a:pt x="0" y="0"/>
                </a:moveTo>
                <a:lnTo>
                  <a:pt x="0" y="172211"/>
                </a:lnTo>
              </a:path>
            </a:pathLst>
          </a:custGeom>
          <a:ln w="4762">
            <a:solidFill>
              <a:srgbClr val="000000"/>
            </a:solidFill>
          </a:ln>
        </p:spPr>
        <p:txBody>
          <a:bodyPr wrap="square" lIns="0" tIns="0" rIns="0" bIns="0" rtlCol="0"/>
          <a:lstStyle/>
          <a:p/>
        </p:txBody>
      </p:sp>
      <p:sp>
        <p:nvSpPr>
          <p:cNvPr id="47" name="object 47"/>
          <p:cNvSpPr/>
          <p:nvPr/>
        </p:nvSpPr>
        <p:spPr>
          <a:xfrm>
            <a:off x="5152644" y="7092696"/>
            <a:ext cx="48895" cy="32384"/>
          </a:xfrm>
          <a:custGeom>
            <a:avLst/>
            <a:gdLst/>
            <a:ahLst/>
            <a:cxnLst/>
            <a:rect l="l" t="t" r="r" b="b"/>
            <a:pathLst>
              <a:path w="48895" h="32384">
                <a:moveTo>
                  <a:pt x="48767" y="32003"/>
                </a:moveTo>
                <a:lnTo>
                  <a:pt x="0" y="15239"/>
                </a:lnTo>
                <a:lnTo>
                  <a:pt x="48767" y="0"/>
                </a:lnTo>
                <a:lnTo>
                  <a:pt x="48767" y="32003"/>
                </a:lnTo>
                <a:close/>
              </a:path>
            </a:pathLst>
          </a:custGeom>
          <a:solidFill>
            <a:srgbClr val="000000"/>
          </a:solidFill>
        </p:spPr>
        <p:txBody>
          <a:bodyPr wrap="square" lIns="0" tIns="0" rIns="0" bIns="0" rtlCol="0"/>
          <a:lstStyle/>
          <a:p/>
        </p:txBody>
      </p:sp>
      <p:sp>
        <p:nvSpPr>
          <p:cNvPr id="48" name="object 48"/>
          <p:cNvSpPr/>
          <p:nvPr/>
        </p:nvSpPr>
        <p:spPr>
          <a:xfrm>
            <a:off x="5666232" y="7092696"/>
            <a:ext cx="47625" cy="32384"/>
          </a:xfrm>
          <a:custGeom>
            <a:avLst/>
            <a:gdLst/>
            <a:ahLst/>
            <a:cxnLst/>
            <a:rect l="l" t="t" r="r" b="b"/>
            <a:pathLst>
              <a:path w="47625" h="32384">
                <a:moveTo>
                  <a:pt x="0" y="32003"/>
                </a:moveTo>
                <a:lnTo>
                  <a:pt x="0" y="0"/>
                </a:lnTo>
                <a:lnTo>
                  <a:pt x="47244" y="15239"/>
                </a:lnTo>
                <a:lnTo>
                  <a:pt x="0" y="32003"/>
                </a:lnTo>
                <a:close/>
              </a:path>
            </a:pathLst>
          </a:custGeom>
          <a:solidFill>
            <a:srgbClr val="000000"/>
          </a:solidFill>
        </p:spPr>
        <p:txBody>
          <a:bodyPr wrap="square" lIns="0" tIns="0" rIns="0" bIns="0" rtlCol="0"/>
          <a:lstStyle/>
          <a:p/>
        </p:txBody>
      </p:sp>
      <p:sp>
        <p:nvSpPr>
          <p:cNvPr id="49" name="object 49"/>
          <p:cNvSpPr/>
          <p:nvPr/>
        </p:nvSpPr>
        <p:spPr>
          <a:xfrm>
            <a:off x="5719571" y="7051548"/>
            <a:ext cx="970915" cy="119380"/>
          </a:xfrm>
          <a:custGeom>
            <a:avLst/>
            <a:gdLst/>
            <a:ahLst/>
            <a:cxnLst/>
            <a:rect l="l" t="t" r="r" b="b"/>
            <a:pathLst>
              <a:path w="970915" h="119379">
                <a:moveTo>
                  <a:pt x="0" y="0"/>
                </a:moveTo>
                <a:lnTo>
                  <a:pt x="970788" y="0"/>
                </a:lnTo>
                <a:lnTo>
                  <a:pt x="970788" y="118871"/>
                </a:lnTo>
                <a:lnTo>
                  <a:pt x="0" y="118871"/>
                </a:lnTo>
                <a:lnTo>
                  <a:pt x="0" y="0"/>
                </a:lnTo>
                <a:close/>
              </a:path>
            </a:pathLst>
          </a:custGeom>
          <a:solidFill>
            <a:srgbClr val="FFFFFF"/>
          </a:solidFill>
        </p:spPr>
        <p:txBody>
          <a:bodyPr wrap="square" lIns="0" tIns="0" rIns="0" bIns="0" rtlCol="0"/>
          <a:lstStyle/>
          <a:p/>
        </p:txBody>
      </p:sp>
      <p:sp>
        <p:nvSpPr>
          <p:cNvPr id="50" name="object 50"/>
          <p:cNvSpPr/>
          <p:nvPr/>
        </p:nvSpPr>
        <p:spPr>
          <a:xfrm>
            <a:off x="5152644" y="6803135"/>
            <a:ext cx="0" cy="257810"/>
          </a:xfrm>
          <a:custGeom>
            <a:avLst/>
            <a:gdLst/>
            <a:ahLst/>
            <a:cxnLst/>
            <a:rect l="l" t="t" r="r" b="b"/>
            <a:pathLst>
              <a:path w="0" h="257809">
                <a:moveTo>
                  <a:pt x="0" y="257556"/>
                </a:moveTo>
                <a:lnTo>
                  <a:pt x="0" y="0"/>
                </a:lnTo>
                <a:lnTo>
                  <a:pt x="0" y="257556"/>
                </a:lnTo>
                <a:close/>
              </a:path>
            </a:pathLst>
          </a:custGeom>
          <a:ln w="4762">
            <a:solidFill>
              <a:srgbClr val="000000"/>
            </a:solidFill>
          </a:ln>
        </p:spPr>
        <p:txBody>
          <a:bodyPr wrap="square" lIns="0" tIns="0" rIns="0" bIns="0" rtlCol="0"/>
          <a:lstStyle/>
          <a:p/>
        </p:txBody>
      </p:sp>
      <p:sp>
        <p:nvSpPr>
          <p:cNvPr id="51" name="object 51"/>
          <p:cNvSpPr/>
          <p:nvPr/>
        </p:nvSpPr>
        <p:spPr>
          <a:xfrm>
            <a:off x="5433060" y="6803135"/>
            <a:ext cx="0" cy="257810"/>
          </a:xfrm>
          <a:custGeom>
            <a:avLst/>
            <a:gdLst/>
            <a:ahLst/>
            <a:cxnLst/>
            <a:rect l="l" t="t" r="r" b="b"/>
            <a:pathLst>
              <a:path w="0" h="257809">
                <a:moveTo>
                  <a:pt x="0" y="257556"/>
                </a:moveTo>
                <a:lnTo>
                  <a:pt x="0" y="0"/>
                </a:lnTo>
                <a:lnTo>
                  <a:pt x="0" y="257556"/>
                </a:lnTo>
                <a:close/>
              </a:path>
            </a:pathLst>
          </a:custGeom>
          <a:ln w="4762">
            <a:solidFill>
              <a:srgbClr val="000000"/>
            </a:solidFill>
          </a:ln>
        </p:spPr>
        <p:txBody>
          <a:bodyPr wrap="square" lIns="0" tIns="0" rIns="0" bIns="0" rtlCol="0"/>
          <a:lstStyle/>
          <a:p/>
        </p:txBody>
      </p:sp>
      <p:sp>
        <p:nvSpPr>
          <p:cNvPr id="52" name="object 52"/>
          <p:cNvSpPr/>
          <p:nvPr/>
        </p:nvSpPr>
        <p:spPr>
          <a:xfrm>
            <a:off x="5196839" y="6967728"/>
            <a:ext cx="96520" cy="0"/>
          </a:xfrm>
          <a:custGeom>
            <a:avLst/>
            <a:gdLst/>
            <a:ahLst/>
            <a:cxnLst/>
            <a:rect l="l" t="t" r="r" b="b"/>
            <a:pathLst>
              <a:path w="96520" h="0">
                <a:moveTo>
                  <a:pt x="96012" y="0"/>
                </a:moveTo>
                <a:lnTo>
                  <a:pt x="0" y="0"/>
                </a:lnTo>
              </a:path>
            </a:pathLst>
          </a:custGeom>
          <a:ln w="4762">
            <a:solidFill>
              <a:srgbClr val="000000"/>
            </a:solidFill>
          </a:ln>
        </p:spPr>
        <p:txBody>
          <a:bodyPr wrap="square" lIns="0" tIns="0" rIns="0" bIns="0" rtlCol="0"/>
          <a:lstStyle/>
          <a:p/>
        </p:txBody>
      </p:sp>
      <p:sp>
        <p:nvSpPr>
          <p:cNvPr id="53" name="object 53"/>
          <p:cNvSpPr/>
          <p:nvPr/>
        </p:nvSpPr>
        <p:spPr>
          <a:xfrm>
            <a:off x="5292852" y="6967728"/>
            <a:ext cx="97790" cy="0"/>
          </a:xfrm>
          <a:custGeom>
            <a:avLst/>
            <a:gdLst/>
            <a:ahLst/>
            <a:cxnLst/>
            <a:rect l="l" t="t" r="r" b="b"/>
            <a:pathLst>
              <a:path w="97789" h="0">
                <a:moveTo>
                  <a:pt x="0" y="0"/>
                </a:moveTo>
                <a:lnTo>
                  <a:pt x="97535" y="0"/>
                </a:lnTo>
              </a:path>
            </a:pathLst>
          </a:custGeom>
          <a:ln w="4762">
            <a:solidFill>
              <a:srgbClr val="000000"/>
            </a:solidFill>
          </a:ln>
        </p:spPr>
        <p:txBody>
          <a:bodyPr wrap="square" lIns="0" tIns="0" rIns="0" bIns="0" rtlCol="0"/>
          <a:lstStyle/>
          <a:p/>
        </p:txBody>
      </p:sp>
      <p:sp>
        <p:nvSpPr>
          <p:cNvPr id="54" name="object 54"/>
          <p:cNvSpPr/>
          <p:nvPr/>
        </p:nvSpPr>
        <p:spPr>
          <a:xfrm>
            <a:off x="5049012" y="6967728"/>
            <a:ext cx="104139" cy="0"/>
          </a:xfrm>
          <a:custGeom>
            <a:avLst/>
            <a:gdLst/>
            <a:ahLst/>
            <a:cxnLst/>
            <a:rect l="l" t="t" r="r" b="b"/>
            <a:pathLst>
              <a:path w="104139" h="0">
                <a:moveTo>
                  <a:pt x="0" y="0"/>
                </a:moveTo>
                <a:lnTo>
                  <a:pt x="103631" y="0"/>
                </a:lnTo>
              </a:path>
            </a:pathLst>
          </a:custGeom>
          <a:ln w="4762">
            <a:solidFill>
              <a:srgbClr val="000000"/>
            </a:solidFill>
          </a:ln>
        </p:spPr>
        <p:txBody>
          <a:bodyPr wrap="square" lIns="0" tIns="0" rIns="0" bIns="0" rtlCol="0"/>
          <a:lstStyle/>
          <a:p/>
        </p:txBody>
      </p:sp>
      <p:sp>
        <p:nvSpPr>
          <p:cNvPr id="55" name="object 55"/>
          <p:cNvSpPr/>
          <p:nvPr/>
        </p:nvSpPr>
        <p:spPr>
          <a:xfrm>
            <a:off x="5152644" y="6952488"/>
            <a:ext cx="48895" cy="30480"/>
          </a:xfrm>
          <a:custGeom>
            <a:avLst/>
            <a:gdLst/>
            <a:ahLst/>
            <a:cxnLst/>
            <a:rect l="l" t="t" r="r" b="b"/>
            <a:pathLst>
              <a:path w="48895" h="30479">
                <a:moveTo>
                  <a:pt x="48767" y="30480"/>
                </a:moveTo>
                <a:lnTo>
                  <a:pt x="0" y="15240"/>
                </a:lnTo>
                <a:lnTo>
                  <a:pt x="48767" y="0"/>
                </a:lnTo>
                <a:lnTo>
                  <a:pt x="48767" y="30480"/>
                </a:lnTo>
                <a:close/>
              </a:path>
            </a:pathLst>
          </a:custGeom>
          <a:solidFill>
            <a:srgbClr val="000000"/>
          </a:solidFill>
        </p:spPr>
        <p:txBody>
          <a:bodyPr wrap="square" lIns="0" tIns="0" rIns="0" bIns="0" rtlCol="0"/>
          <a:lstStyle/>
          <a:p/>
        </p:txBody>
      </p:sp>
      <p:sp>
        <p:nvSpPr>
          <p:cNvPr id="56" name="object 56"/>
          <p:cNvSpPr/>
          <p:nvPr/>
        </p:nvSpPr>
        <p:spPr>
          <a:xfrm>
            <a:off x="5385816" y="6952488"/>
            <a:ext cx="47625" cy="30480"/>
          </a:xfrm>
          <a:custGeom>
            <a:avLst/>
            <a:gdLst/>
            <a:ahLst/>
            <a:cxnLst/>
            <a:rect l="l" t="t" r="r" b="b"/>
            <a:pathLst>
              <a:path w="47625" h="30479">
                <a:moveTo>
                  <a:pt x="0" y="30480"/>
                </a:moveTo>
                <a:lnTo>
                  <a:pt x="0" y="0"/>
                </a:lnTo>
                <a:lnTo>
                  <a:pt x="47244" y="15240"/>
                </a:lnTo>
                <a:lnTo>
                  <a:pt x="0" y="30480"/>
                </a:lnTo>
                <a:close/>
              </a:path>
            </a:pathLst>
          </a:custGeom>
          <a:solidFill>
            <a:srgbClr val="000000"/>
          </a:solidFill>
        </p:spPr>
        <p:txBody>
          <a:bodyPr wrap="square" lIns="0" tIns="0" rIns="0" bIns="0" rtlCol="0"/>
          <a:lstStyle/>
          <a:p/>
        </p:txBody>
      </p:sp>
      <p:sp>
        <p:nvSpPr>
          <p:cNvPr id="57" name="object 57"/>
          <p:cNvSpPr txBox="1"/>
          <p:nvPr/>
        </p:nvSpPr>
        <p:spPr>
          <a:xfrm>
            <a:off x="3557016" y="6911340"/>
            <a:ext cx="1504950" cy="113030"/>
          </a:xfrm>
          <a:prstGeom prst="rect">
            <a:avLst/>
          </a:prstGeom>
          <a:solidFill>
            <a:srgbClr val="FFFFFF"/>
          </a:solidFill>
        </p:spPr>
        <p:txBody>
          <a:bodyPr wrap="square" lIns="0" tIns="0" rIns="0" bIns="0" rtlCol="0" vert="horz">
            <a:spAutoFit/>
          </a:bodyPr>
          <a:lstStyle/>
          <a:p>
            <a:pPr marL="1270">
              <a:lnSpc>
                <a:spcPts val="835"/>
              </a:lnSpc>
            </a:pPr>
            <a:r>
              <a:rPr dirty="0" sz="700" spc="15">
                <a:latin typeface="Calibri"/>
                <a:cs typeface="Calibri"/>
              </a:rPr>
              <a:t>Strain </a:t>
            </a:r>
            <a:r>
              <a:rPr dirty="0" sz="700" spc="5">
                <a:latin typeface="Calibri"/>
                <a:cs typeface="Calibri"/>
              </a:rPr>
              <a:t>due to </a:t>
            </a:r>
            <a:r>
              <a:rPr dirty="0" sz="700" spc="15">
                <a:latin typeface="Calibri"/>
                <a:cs typeface="Calibri"/>
              </a:rPr>
              <a:t>internal </a:t>
            </a:r>
            <a:r>
              <a:rPr dirty="0" sz="700" spc="10">
                <a:latin typeface="Calibri"/>
                <a:cs typeface="Calibri"/>
              </a:rPr>
              <a:t>restraining</a:t>
            </a:r>
            <a:r>
              <a:rPr dirty="0" sz="700" spc="-55">
                <a:latin typeface="Calibri"/>
                <a:cs typeface="Calibri"/>
              </a:rPr>
              <a:t> </a:t>
            </a:r>
            <a:r>
              <a:rPr dirty="0" sz="700" spc="15">
                <a:latin typeface="Calibri"/>
                <a:cs typeface="Calibri"/>
              </a:rPr>
              <a:t>forces</a:t>
            </a:r>
            <a:endParaRPr sz="700">
              <a:latin typeface="Calibri"/>
              <a:cs typeface="Calibri"/>
            </a:endParaRPr>
          </a:p>
        </p:txBody>
      </p:sp>
      <p:sp>
        <p:nvSpPr>
          <p:cNvPr id="58" name="object 58"/>
          <p:cNvSpPr/>
          <p:nvPr/>
        </p:nvSpPr>
        <p:spPr>
          <a:xfrm>
            <a:off x="5433060" y="6835140"/>
            <a:ext cx="0" cy="226060"/>
          </a:xfrm>
          <a:custGeom>
            <a:avLst/>
            <a:gdLst/>
            <a:ahLst/>
            <a:cxnLst/>
            <a:rect l="l" t="t" r="r" b="b"/>
            <a:pathLst>
              <a:path w="0" h="226059">
                <a:moveTo>
                  <a:pt x="0" y="225552"/>
                </a:moveTo>
                <a:lnTo>
                  <a:pt x="0" y="0"/>
                </a:lnTo>
                <a:lnTo>
                  <a:pt x="0" y="225552"/>
                </a:lnTo>
                <a:close/>
              </a:path>
            </a:pathLst>
          </a:custGeom>
          <a:ln w="4762">
            <a:solidFill>
              <a:srgbClr val="000000"/>
            </a:solidFill>
          </a:ln>
        </p:spPr>
        <p:txBody>
          <a:bodyPr wrap="square" lIns="0" tIns="0" rIns="0" bIns="0" rtlCol="0"/>
          <a:lstStyle/>
          <a:p/>
        </p:txBody>
      </p:sp>
      <p:sp>
        <p:nvSpPr>
          <p:cNvPr id="59" name="object 59"/>
          <p:cNvSpPr/>
          <p:nvPr/>
        </p:nvSpPr>
        <p:spPr>
          <a:xfrm>
            <a:off x="5713476" y="6835140"/>
            <a:ext cx="0" cy="76200"/>
          </a:xfrm>
          <a:custGeom>
            <a:avLst/>
            <a:gdLst/>
            <a:ahLst/>
            <a:cxnLst/>
            <a:rect l="l" t="t" r="r" b="b"/>
            <a:pathLst>
              <a:path w="0" h="76200">
                <a:moveTo>
                  <a:pt x="0" y="0"/>
                </a:moveTo>
                <a:lnTo>
                  <a:pt x="0" y="76200"/>
                </a:lnTo>
              </a:path>
            </a:pathLst>
          </a:custGeom>
          <a:ln w="4762">
            <a:solidFill>
              <a:srgbClr val="000000"/>
            </a:solidFill>
          </a:ln>
        </p:spPr>
        <p:txBody>
          <a:bodyPr wrap="square" lIns="0" tIns="0" rIns="0" bIns="0" rtlCol="0"/>
          <a:lstStyle/>
          <a:p/>
        </p:txBody>
      </p:sp>
      <p:sp>
        <p:nvSpPr>
          <p:cNvPr id="60" name="object 60"/>
          <p:cNvSpPr/>
          <p:nvPr/>
        </p:nvSpPr>
        <p:spPr>
          <a:xfrm>
            <a:off x="5713476" y="7030212"/>
            <a:ext cx="0" cy="30480"/>
          </a:xfrm>
          <a:custGeom>
            <a:avLst/>
            <a:gdLst/>
            <a:ahLst/>
            <a:cxnLst/>
            <a:rect l="l" t="t" r="r" b="b"/>
            <a:pathLst>
              <a:path w="0" h="30479">
                <a:moveTo>
                  <a:pt x="0" y="0"/>
                </a:moveTo>
                <a:lnTo>
                  <a:pt x="0" y="30479"/>
                </a:lnTo>
              </a:path>
            </a:pathLst>
          </a:custGeom>
          <a:ln w="4762">
            <a:solidFill>
              <a:srgbClr val="000000"/>
            </a:solidFill>
          </a:ln>
        </p:spPr>
        <p:txBody>
          <a:bodyPr wrap="square" lIns="0" tIns="0" rIns="0" bIns="0" rtlCol="0"/>
          <a:lstStyle/>
          <a:p/>
        </p:txBody>
      </p:sp>
      <p:sp>
        <p:nvSpPr>
          <p:cNvPr id="61" name="object 61"/>
          <p:cNvSpPr/>
          <p:nvPr/>
        </p:nvSpPr>
        <p:spPr>
          <a:xfrm>
            <a:off x="5477255" y="6967728"/>
            <a:ext cx="96520" cy="0"/>
          </a:xfrm>
          <a:custGeom>
            <a:avLst/>
            <a:gdLst/>
            <a:ahLst/>
            <a:cxnLst/>
            <a:rect l="l" t="t" r="r" b="b"/>
            <a:pathLst>
              <a:path w="96520" h="0">
                <a:moveTo>
                  <a:pt x="96012" y="0"/>
                </a:moveTo>
                <a:lnTo>
                  <a:pt x="0" y="0"/>
                </a:lnTo>
              </a:path>
            </a:pathLst>
          </a:custGeom>
          <a:ln w="4762">
            <a:solidFill>
              <a:srgbClr val="000000"/>
            </a:solidFill>
          </a:ln>
        </p:spPr>
        <p:txBody>
          <a:bodyPr wrap="square" lIns="0" tIns="0" rIns="0" bIns="0" rtlCol="0"/>
          <a:lstStyle/>
          <a:p/>
        </p:txBody>
      </p:sp>
      <p:sp>
        <p:nvSpPr>
          <p:cNvPr id="62" name="object 62"/>
          <p:cNvSpPr/>
          <p:nvPr/>
        </p:nvSpPr>
        <p:spPr>
          <a:xfrm>
            <a:off x="5573267" y="6967728"/>
            <a:ext cx="97790" cy="0"/>
          </a:xfrm>
          <a:custGeom>
            <a:avLst/>
            <a:gdLst/>
            <a:ahLst/>
            <a:cxnLst/>
            <a:rect l="l" t="t" r="r" b="b"/>
            <a:pathLst>
              <a:path w="97789" h="0">
                <a:moveTo>
                  <a:pt x="0" y="0"/>
                </a:moveTo>
                <a:lnTo>
                  <a:pt x="97535" y="0"/>
                </a:lnTo>
              </a:path>
            </a:pathLst>
          </a:custGeom>
          <a:ln w="4762">
            <a:solidFill>
              <a:srgbClr val="000000"/>
            </a:solidFill>
          </a:ln>
        </p:spPr>
        <p:txBody>
          <a:bodyPr wrap="square" lIns="0" tIns="0" rIns="0" bIns="0" rtlCol="0"/>
          <a:lstStyle/>
          <a:p/>
        </p:txBody>
      </p:sp>
      <p:sp>
        <p:nvSpPr>
          <p:cNvPr id="63" name="object 63"/>
          <p:cNvSpPr/>
          <p:nvPr/>
        </p:nvSpPr>
        <p:spPr>
          <a:xfrm>
            <a:off x="5433060" y="6952488"/>
            <a:ext cx="48895" cy="30480"/>
          </a:xfrm>
          <a:custGeom>
            <a:avLst/>
            <a:gdLst/>
            <a:ahLst/>
            <a:cxnLst/>
            <a:rect l="l" t="t" r="r" b="b"/>
            <a:pathLst>
              <a:path w="48895" h="30479">
                <a:moveTo>
                  <a:pt x="48767" y="30480"/>
                </a:moveTo>
                <a:lnTo>
                  <a:pt x="0" y="15240"/>
                </a:lnTo>
                <a:lnTo>
                  <a:pt x="48767" y="0"/>
                </a:lnTo>
                <a:lnTo>
                  <a:pt x="48767" y="30480"/>
                </a:lnTo>
                <a:close/>
              </a:path>
            </a:pathLst>
          </a:custGeom>
          <a:solidFill>
            <a:srgbClr val="000000"/>
          </a:solidFill>
        </p:spPr>
        <p:txBody>
          <a:bodyPr wrap="square" lIns="0" tIns="0" rIns="0" bIns="0" rtlCol="0"/>
          <a:lstStyle/>
          <a:p/>
        </p:txBody>
      </p:sp>
      <p:sp>
        <p:nvSpPr>
          <p:cNvPr id="64" name="object 64"/>
          <p:cNvSpPr/>
          <p:nvPr/>
        </p:nvSpPr>
        <p:spPr>
          <a:xfrm>
            <a:off x="5666232" y="6952488"/>
            <a:ext cx="47625" cy="30480"/>
          </a:xfrm>
          <a:custGeom>
            <a:avLst/>
            <a:gdLst/>
            <a:ahLst/>
            <a:cxnLst/>
            <a:rect l="l" t="t" r="r" b="b"/>
            <a:pathLst>
              <a:path w="47625" h="30479">
                <a:moveTo>
                  <a:pt x="0" y="30480"/>
                </a:moveTo>
                <a:lnTo>
                  <a:pt x="0" y="0"/>
                </a:lnTo>
                <a:lnTo>
                  <a:pt x="47244" y="15240"/>
                </a:lnTo>
                <a:lnTo>
                  <a:pt x="0" y="30480"/>
                </a:lnTo>
                <a:close/>
              </a:path>
            </a:pathLst>
          </a:custGeom>
          <a:solidFill>
            <a:srgbClr val="000000"/>
          </a:solidFill>
        </p:spPr>
        <p:txBody>
          <a:bodyPr wrap="square" lIns="0" tIns="0" rIns="0" bIns="0" rtlCol="0"/>
          <a:lstStyle/>
          <a:p/>
        </p:txBody>
      </p:sp>
      <p:sp>
        <p:nvSpPr>
          <p:cNvPr id="65" name="object 65"/>
          <p:cNvSpPr/>
          <p:nvPr/>
        </p:nvSpPr>
        <p:spPr>
          <a:xfrm>
            <a:off x="5704332" y="6911340"/>
            <a:ext cx="1141730" cy="119380"/>
          </a:xfrm>
          <a:custGeom>
            <a:avLst/>
            <a:gdLst/>
            <a:ahLst/>
            <a:cxnLst/>
            <a:rect l="l" t="t" r="r" b="b"/>
            <a:pathLst>
              <a:path w="1141729" h="119379">
                <a:moveTo>
                  <a:pt x="0" y="0"/>
                </a:moveTo>
                <a:lnTo>
                  <a:pt x="1141475" y="0"/>
                </a:lnTo>
                <a:lnTo>
                  <a:pt x="1141475" y="118872"/>
                </a:lnTo>
                <a:lnTo>
                  <a:pt x="0" y="118872"/>
                </a:lnTo>
                <a:lnTo>
                  <a:pt x="0" y="0"/>
                </a:lnTo>
                <a:close/>
              </a:path>
            </a:pathLst>
          </a:custGeom>
          <a:solidFill>
            <a:srgbClr val="FFFFFF"/>
          </a:solidFill>
        </p:spPr>
        <p:txBody>
          <a:bodyPr wrap="square" lIns="0" tIns="0" rIns="0" bIns="0" rtlCol="0"/>
          <a:lstStyle/>
          <a:p/>
        </p:txBody>
      </p:sp>
      <p:sp>
        <p:nvSpPr>
          <p:cNvPr id="66" name="object 66"/>
          <p:cNvSpPr txBox="1"/>
          <p:nvPr/>
        </p:nvSpPr>
        <p:spPr>
          <a:xfrm>
            <a:off x="5171439" y="6865522"/>
            <a:ext cx="1713230" cy="306070"/>
          </a:xfrm>
          <a:prstGeom prst="rect">
            <a:avLst/>
          </a:prstGeom>
        </p:spPr>
        <p:txBody>
          <a:bodyPr wrap="square" lIns="0" tIns="45085" rIns="0" bIns="0" rtlCol="0" vert="horz">
            <a:spAutoFit/>
          </a:bodyPr>
          <a:lstStyle/>
          <a:p>
            <a:pPr marL="25400">
              <a:lnSpc>
                <a:spcPct val="100000"/>
              </a:lnSpc>
              <a:spcBef>
                <a:spcPts val="355"/>
              </a:spcBef>
              <a:tabLst>
                <a:tab pos="522605" algn="l"/>
              </a:tabLst>
            </a:pPr>
            <a:r>
              <a:rPr dirty="0" u="sng" sz="700" spc="5">
                <a:uFill>
                  <a:solidFill>
                    <a:srgbClr val="000000"/>
                  </a:solidFill>
                </a:uFill>
                <a:latin typeface="Times New Roman"/>
                <a:cs typeface="Times New Roman"/>
              </a:rPr>
              <a:t> </a:t>
            </a:r>
            <a:r>
              <a:rPr dirty="0" u="sng" sz="700" spc="5">
                <a:uFill>
                  <a:solidFill>
                    <a:srgbClr val="000000"/>
                  </a:solidFill>
                </a:uFill>
                <a:latin typeface="Times New Roman"/>
                <a:cs typeface="Times New Roman"/>
              </a:rPr>
              <a:t>	</a:t>
            </a:r>
            <a:r>
              <a:rPr dirty="0" sz="700" spc="-85">
                <a:latin typeface="Times New Roman"/>
                <a:cs typeface="Times New Roman"/>
              </a:rPr>
              <a:t> </a:t>
            </a:r>
            <a:r>
              <a:rPr dirty="0" sz="700" spc="10">
                <a:latin typeface="Calibri"/>
                <a:cs typeface="Calibri"/>
              </a:rPr>
              <a:t>Time-Dependent Strain,</a:t>
            </a:r>
            <a:r>
              <a:rPr dirty="0" sz="700" spc="5">
                <a:latin typeface="Calibri"/>
                <a:cs typeface="Calibri"/>
              </a:rPr>
              <a:t> </a:t>
            </a:r>
            <a:r>
              <a:rPr dirty="0" sz="700" spc="5" i="1">
                <a:latin typeface="Georgia"/>
                <a:cs typeface="Georgia"/>
              </a:rPr>
              <a:t>e</a:t>
            </a:r>
            <a:r>
              <a:rPr dirty="0" baseline="-12345" sz="675" spc="7">
                <a:latin typeface="Calibri"/>
                <a:cs typeface="Calibri"/>
              </a:rPr>
              <a:t>bih</a:t>
            </a:r>
            <a:r>
              <a:rPr dirty="0" sz="700" spc="5">
                <a:latin typeface="Calibri"/>
                <a:cs typeface="Calibri"/>
              </a:rPr>
              <a:t>K</a:t>
            </a:r>
            <a:r>
              <a:rPr dirty="0" baseline="-12345" sz="675" spc="7">
                <a:latin typeface="Calibri"/>
                <a:cs typeface="Calibri"/>
              </a:rPr>
              <a:t>id</a:t>
            </a:r>
            <a:endParaRPr baseline="-12345" sz="675">
              <a:latin typeface="Calibri"/>
              <a:cs typeface="Calibri"/>
            </a:endParaRPr>
          </a:p>
          <a:p>
            <a:pPr marL="550545">
              <a:lnSpc>
                <a:spcPct val="100000"/>
              </a:lnSpc>
              <a:spcBef>
                <a:spcPts val="265"/>
              </a:spcBef>
            </a:pPr>
            <a:r>
              <a:rPr dirty="0" sz="700" spc="10">
                <a:latin typeface="Calibri"/>
                <a:cs typeface="Calibri"/>
              </a:rPr>
              <a:t>Free Shrinkage Strain,</a:t>
            </a:r>
            <a:r>
              <a:rPr dirty="0" sz="700" spc="-10">
                <a:latin typeface="Calibri"/>
                <a:cs typeface="Calibri"/>
              </a:rPr>
              <a:t> </a:t>
            </a:r>
            <a:r>
              <a:rPr dirty="0" sz="700" spc="5" i="1">
                <a:latin typeface="Georgia"/>
                <a:cs typeface="Georgia"/>
              </a:rPr>
              <a:t>e</a:t>
            </a:r>
            <a:r>
              <a:rPr dirty="0" baseline="-12345" sz="675" spc="7">
                <a:latin typeface="Calibri"/>
                <a:cs typeface="Calibri"/>
              </a:rPr>
              <a:t>bih</a:t>
            </a:r>
            <a:endParaRPr baseline="-12345" sz="675">
              <a:latin typeface="Calibri"/>
              <a:cs typeface="Calibri"/>
            </a:endParaRPr>
          </a:p>
        </p:txBody>
      </p:sp>
      <p:sp>
        <p:nvSpPr>
          <p:cNvPr id="67" name="object 67"/>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68" name="object 68"/>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83</a:t>
            </a:r>
            <a:endParaRPr sz="1050">
              <a:latin typeface="Calibri"/>
              <a:cs typeface="Calibri"/>
            </a:endParaRPr>
          </a:p>
        </p:txBody>
      </p:sp>
      <p:sp>
        <p:nvSpPr>
          <p:cNvPr id="70" name="object 70"/>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69" name="object 69"/>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84</a:t>
            </a:r>
            <a:endParaRPr sz="1050">
              <a:latin typeface="Calibri"/>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4509135" cy="417195"/>
          </a:xfrm>
          <a:prstGeom prst="rect"/>
        </p:spPr>
        <p:txBody>
          <a:bodyPr wrap="square" lIns="0" tIns="14604" rIns="0" bIns="0" rtlCol="0" vert="horz">
            <a:spAutoFit/>
          </a:bodyPr>
          <a:lstStyle/>
          <a:p>
            <a:pPr>
              <a:lnSpc>
                <a:spcPct val="100000"/>
              </a:lnSpc>
              <a:spcBef>
                <a:spcPts val="114"/>
              </a:spcBef>
            </a:pPr>
            <a:r>
              <a:rPr dirty="0" sz="2550" spc="15" b="0">
                <a:solidFill>
                  <a:srgbClr val="1C7C5B"/>
                </a:solidFill>
                <a:latin typeface="Arial Black"/>
                <a:cs typeface="Arial Black"/>
              </a:rPr>
              <a:t>Creep </a:t>
            </a:r>
            <a:r>
              <a:rPr dirty="0" sz="2550" spc="10" b="0">
                <a:solidFill>
                  <a:srgbClr val="1C7C5B"/>
                </a:solidFill>
                <a:latin typeface="Arial Black"/>
                <a:cs typeface="Arial Black"/>
              </a:rPr>
              <a:t>of </a:t>
            </a:r>
            <a:r>
              <a:rPr dirty="0" sz="2550" spc="15" b="0">
                <a:solidFill>
                  <a:srgbClr val="1C7C5B"/>
                </a:solidFill>
                <a:latin typeface="Arial Black"/>
                <a:cs typeface="Arial Black"/>
              </a:rPr>
              <a:t>Girder</a:t>
            </a:r>
            <a:r>
              <a:rPr dirty="0" sz="2550" spc="110" b="0">
                <a:solidFill>
                  <a:srgbClr val="1C7C5B"/>
                </a:solidFill>
                <a:latin typeface="Arial Black"/>
                <a:cs typeface="Arial Black"/>
              </a:rPr>
              <a:t> </a:t>
            </a:r>
            <a:r>
              <a:rPr dirty="0" sz="2550" spc="10" b="0">
                <a:solidFill>
                  <a:srgbClr val="1C7C5B"/>
                </a:solidFill>
                <a:latin typeface="Arial Black"/>
                <a:cs typeface="Arial Black"/>
              </a:rPr>
              <a:t>Concrete</a:t>
            </a:r>
            <a:endParaRPr sz="2550">
              <a:latin typeface="Arial Black"/>
              <a:cs typeface="Arial Black"/>
            </a:endParaRPr>
          </a:p>
        </p:txBody>
      </p:sp>
      <p:sp>
        <p:nvSpPr>
          <p:cNvPr id="6" name="object 6"/>
          <p:cNvSpPr/>
          <p:nvPr/>
        </p:nvSpPr>
        <p:spPr>
          <a:xfrm>
            <a:off x="2426207" y="2200655"/>
            <a:ext cx="379730" cy="134620"/>
          </a:xfrm>
          <a:custGeom>
            <a:avLst/>
            <a:gdLst/>
            <a:ahLst/>
            <a:cxnLst/>
            <a:rect l="l" t="t" r="r" b="b"/>
            <a:pathLst>
              <a:path w="379730" h="134619">
                <a:moveTo>
                  <a:pt x="336804" y="134112"/>
                </a:moveTo>
                <a:lnTo>
                  <a:pt x="335280" y="128016"/>
                </a:lnTo>
                <a:lnTo>
                  <a:pt x="342947" y="124896"/>
                </a:lnTo>
                <a:lnTo>
                  <a:pt x="349758" y="120205"/>
                </a:lnTo>
                <a:lnTo>
                  <a:pt x="366950" y="77533"/>
                </a:lnTo>
                <a:lnTo>
                  <a:pt x="367284" y="65532"/>
                </a:lnTo>
                <a:lnTo>
                  <a:pt x="366950" y="54411"/>
                </a:lnTo>
                <a:lnTo>
                  <a:pt x="349758" y="12954"/>
                </a:lnTo>
                <a:lnTo>
                  <a:pt x="335280" y="4572"/>
                </a:lnTo>
                <a:lnTo>
                  <a:pt x="336804" y="0"/>
                </a:lnTo>
                <a:lnTo>
                  <a:pt x="368808" y="22860"/>
                </a:lnTo>
                <a:lnTo>
                  <a:pt x="379476" y="67056"/>
                </a:lnTo>
                <a:lnTo>
                  <a:pt x="378880" y="79295"/>
                </a:lnTo>
                <a:lnTo>
                  <a:pt x="362521" y="118038"/>
                </a:lnTo>
                <a:lnTo>
                  <a:pt x="346519" y="130087"/>
                </a:lnTo>
                <a:lnTo>
                  <a:pt x="336804" y="134112"/>
                </a:lnTo>
                <a:close/>
              </a:path>
              <a:path w="379730" h="134619">
                <a:moveTo>
                  <a:pt x="42672" y="134112"/>
                </a:moveTo>
                <a:lnTo>
                  <a:pt x="10667" y="109728"/>
                </a:lnTo>
                <a:lnTo>
                  <a:pt x="0" y="67056"/>
                </a:lnTo>
                <a:lnTo>
                  <a:pt x="595" y="54792"/>
                </a:lnTo>
                <a:lnTo>
                  <a:pt x="16954" y="14573"/>
                </a:lnTo>
                <a:lnTo>
                  <a:pt x="42672" y="0"/>
                </a:lnTo>
                <a:lnTo>
                  <a:pt x="44196" y="4572"/>
                </a:lnTo>
                <a:lnTo>
                  <a:pt x="36528" y="8334"/>
                </a:lnTo>
                <a:lnTo>
                  <a:pt x="29718" y="12954"/>
                </a:lnTo>
                <a:lnTo>
                  <a:pt x="12525" y="54411"/>
                </a:lnTo>
                <a:lnTo>
                  <a:pt x="12191"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7" name="object 7"/>
          <p:cNvSpPr txBox="1"/>
          <p:nvPr/>
        </p:nvSpPr>
        <p:spPr>
          <a:xfrm>
            <a:off x="1379709" y="2219916"/>
            <a:ext cx="1670685" cy="151765"/>
          </a:xfrm>
          <a:prstGeom prst="rect">
            <a:avLst/>
          </a:prstGeom>
        </p:spPr>
        <p:txBody>
          <a:bodyPr wrap="square" lIns="0" tIns="15875" rIns="0" bIns="0" rtlCol="0" vert="horz">
            <a:spAutoFit/>
          </a:bodyPr>
          <a:lstStyle/>
          <a:p>
            <a:pPr marL="25400">
              <a:lnSpc>
                <a:spcPct val="100000"/>
              </a:lnSpc>
              <a:spcBef>
                <a:spcPts val="125"/>
              </a:spcBef>
              <a:tabLst>
                <a:tab pos="434975" algn="l"/>
                <a:tab pos="1527810" algn="l"/>
              </a:tabLst>
            </a:pPr>
            <a:r>
              <a:rPr dirty="0" sz="800" spc="50">
                <a:latin typeface="Cambria"/>
                <a:cs typeface="Cambria"/>
              </a:rPr>
              <a:t>CRH	</a:t>
            </a:r>
            <a:r>
              <a:rPr dirty="0" baseline="-24305" sz="1200" spc="104">
                <a:latin typeface="Cambria"/>
                <a:cs typeface="Cambria"/>
              </a:rPr>
              <a:t>E</a:t>
            </a:r>
            <a:r>
              <a:rPr dirty="0" baseline="-47008" sz="975" spc="104">
                <a:latin typeface="Cambria"/>
                <a:cs typeface="Cambria"/>
              </a:rPr>
              <a:t>ci   </a:t>
            </a:r>
            <a:r>
              <a:rPr dirty="0" sz="800" spc="80">
                <a:latin typeface="Cambria"/>
                <a:cs typeface="Cambria"/>
              </a:rPr>
              <a:t>egp    </a:t>
            </a:r>
            <a:r>
              <a:rPr dirty="0" sz="800" spc="55">
                <a:latin typeface="Cambria"/>
                <a:cs typeface="Cambria"/>
              </a:rPr>
              <a:t>b  </a:t>
            </a:r>
            <a:r>
              <a:rPr dirty="0" sz="800" spc="180">
                <a:latin typeface="Cambria"/>
                <a:cs typeface="Cambria"/>
              </a:rPr>
              <a:t> </a:t>
            </a:r>
            <a:r>
              <a:rPr dirty="0" sz="800" spc="70">
                <a:latin typeface="Cambria"/>
                <a:cs typeface="Cambria"/>
              </a:rPr>
              <a:t>h  </a:t>
            </a:r>
            <a:r>
              <a:rPr dirty="0" sz="800" spc="260">
                <a:latin typeface="Cambria"/>
                <a:cs typeface="Cambria"/>
              </a:rPr>
              <a:t> </a:t>
            </a:r>
            <a:r>
              <a:rPr dirty="0" sz="800" spc="65">
                <a:latin typeface="Cambria"/>
                <a:cs typeface="Cambria"/>
              </a:rPr>
              <a:t>i	</a:t>
            </a:r>
            <a:r>
              <a:rPr dirty="0" sz="800" spc="70">
                <a:latin typeface="Cambria"/>
                <a:cs typeface="Cambria"/>
              </a:rPr>
              <a:t>id</a:t>
            </a:r>
            <a:endParaRPr sz="800">
              <a:latin typeface="Cambria"/>
              <a:cs typeface="Cambria"/>
            </a:endParaRPr>
          </a:p>
        </p:txBody>
      </p:sp>
      <p:sp>
        <p:nvSpPr>
          <p:cNvPr id="8" name="object 8"/>
          <p:cNvSpPr txBox="1"/>
          <p:nvPr/>
        </p:nvSpPr>
        <p:spPr>
          <a:xfrm>
            <a:off x="1268444" y="2855500"/>
            <a:ext cx="210185" cy="151765"/>
          </a:xfrm>
          <a:prstGeom prst="rect">
            <a:avLst/>
          </a:prstGeom>
        </p:spPr>
        <p:txBody>
          <a:bodyPr wrap="square" lIns="0" tIns="15875" rIns="0" bIns="0" rtlCol="0" vert="horz">
            <a:spAutoFit/>
          </a:bodyPr>
          <a:lstStyle/>
          <a:p>
            <a:pPr marL="25400">
              <a:lnSpc>
                <a:spcPct val="100000"/>
              </a:lnSpc>
              <a:spcBef>
                <a:spcPts val="125"/>
              </a:spcBef>
            </a:pPr>
            <a:r>
              <a:rPr dirty="0" baseline="13888" sz="1200" spc="104">
                <a:latin typeface="Cambria"/>
                <a:cs typeface="Cambria"/>
              </a:rPr>
              <a:t>E</a:t>
            </a:r>
            <a:r>
              <a:rPr dirty="0" sz="650" spc="70">
                <a:latin typeface="Cambria"/>
                <a:cs typeface="Cambria"/>
              </a:rPr>
              <a:t>ci</a:t>
            </a:r>
            <a:endParaRPr sz="650">
              <a:latin typeface="Cambria"/>
              <a:cs typeface="Cambria"/>
            </a:endParaRPr>
          </a:p>
        </p:txBody>
      </p:sp>
      <p:sp>
        <p:nvSpPr>
          <p:cNvPr id="9" name="object 9"/>
          <p:cNvSpPr txBox="1"/>
          <p:nvPr/>
        </p:nvSpPr>
        <p:spPr>
          <a:xfrm>
            <a:off x="965705" y="1779577"/>
            <a:ext cx="5270500" cy="1139825"/>
          </a:xfrm>
          <a:prstGeom prst="rect">
            <a:avLst/>
          </a:prstGeom>
        </p:spPr>
        <p:txBody>
          <a:bodyPr wrap="square" lIns="0" tIns="110490" rIns="0" bIns="0" rtlCol="0" vert="horz">
            <a:spAutoFit/>
          </a:bodyPr>
          <a:lstStyle/>
          <a:p>
            <a:pPr marL="295275" indent="-245110">
              <a:lnSpc>
                <a:spcPct val="100000"/>
              </a:lnSpc>
              <a:spcBef>
                <a:spcPts val="870"/>
              </a:spcBef>
              <a:buChar char="•"/>
              <a:tabLst>
                <a:tab pos="295275" algn="l"/>
                <a:tab pos="295910" algn="l"/>
              </a:tabLst>
            </a:pPr>
            <a:r>
              <a:rPr dirty="0" sz="1150" spc="-10">
                <a:latin typeface="Arial"/>
                <a:cs typeface="Arial"/>
              </a:rPr>
              <a:t>LRFD</a:t>
            </a:r>
            <a:r>
              <a:rPr dirty="0" sz="1150" spc="-20">
                <a:latin typeface="Arial"/>
                <a:cs typeface="Arial"/>
              </a:rPr>
              <a:t> </a:t>
            </a:r>
            <a:r>
              <a:rPr dirty="0" sz="1150" spc="-10">
                <a:latin typeface="Arial"/>
                <a:cs typeface="Arial"/>
              </a:rPr>
              <a:t>5.9.3.4.2b</a:t>
            </a:r>
            <a:endParaRPr sz="1150">
              <a:latin typeface="Arial"/>
              <a:cs typeface="Arial"/>
            </a:endParaRPr>
          </a:p>
          <a:p>
            <a:pPr marL="295910" indent="-245745">
              <a:lnSpc>
                <a:spcPct val="100000"/>
              </a:lnSpc>
              <a:spcBef>
                <a:spcPts val="765"/>
              </a:spcBef>
              <a:buFont typeface="Arial"/>
              <a:buChar char="•"/>
              <a:tabLst>
                <a:tab pos="295910" algn="l"/>
                <a:tab pos="296545" algn="l"/>
                <a:tab pos="699770" algn="l"/>
                <a:tab pos="1272540" algn="l"/>
                <a:tab pos="1507490" algn="l"/>
              </a:tabLst>
            </a:pPr>
            <a:r>
              <a:rPr dirty="0" sz="1150" spc="-10">
                <a:latin typeface="Cambria"/>
                <a:cs typeface="Cambria"/>
              </a:rPr>
              <a:t>Δ𝑓	</a:t>
            </a:r>
            <a:r>
              <a:rPr dirty="0" sz="1150" spc="210">
                <a:latin typeface="Cambria"/>
                <a:cs typeface="Cambria"/>
              </a:rPr>
              <a:t>=</a:t>
            </a:r>
            <a:r>
              <a:rPr dirty="0" u="sng" baseline="36231" sz="1725" spc="247">
                <a:uFill>
                  <a:solidFill>
                    <a:srgbClr val="000000"/>
                  </a:solidFill>
                </a:uFill>
                <a:latin typeface="Cambria"/>
                <a:cs typeface="Cambria"/>
              </a:rPr>
              <a:t> </a:t>
            </a:r>
            <a:r>
              <a:rPr dirty="0" u="sng" baseline="52083" sz="1200" spc="89">
                <a:uFill>
                  <a:solidFill>
                    <a:srgbClr val="000000"/>
                  </a:solidFill>
                </a:uFill>
                <a:latin typeface="Cambria"/>
                <a:cs typeface="Cambria"/>
              </a:rPr>
              <a:t>E</a:t>
            </a:r>
            <a:r>
              <a:rPr dirty="0" u="sng" baseline="51282" sz="975" spc="89">
                <a:uFill>
                  <a:solidFill>
                    <a:srgbClr val="000000"/>
                  </a:solidFill>
                </a:uFill>
                <a:latin typeface="Cambria"/>
                <a:cs typeface="Cambria"/>
              </a:rPr>
              <a:t>p</a:t>
            </a:r>
            <a:r>
              <a:rPr dirty="0" baseline="51282" sz="975" spc="292">
                <a:latin typeface="Cambria"/>
                <a:cs typeface="Cambria"/>
              </a:rPr>
              <a:t> </a:t>
            </a:r>
            <a:r>
              <a:rPr dirty="0" sz="1150" spc="-10">
                <a:latin typeface="Cambria"/>
                <a:cs typeface="Cambria"/>
              </a:rPr>
              <a:t>𝑓	𝜓	</a:t>
            </a:r>
            <a:r>
              <a:rPr dirty="0" sz="1150" spc="-5">
                <a:latin typeface="Cambria"/>
                <a:cs typeface="Cambria"/>
              </a:rPr>
              <a:t>𝑡 , 𝑡</a:t>
            </a:r>
            <a:r>
              <a:rPr dirty="0" sz="1150" spc="80">
                <a:latin typeface="Cambria"/>
                <a:cs typeface="Cambria"/>
              </a:rPr>
              <a:t> </a:t>
            </a:r>
            <a:r>
              <a:rPr dirty="0" sz="1150" spc="-10">
                <a:latin typeface="Cambria"/>
                <a:cs typeface="Cambria"/>
              </a:rPr>
              <a:t>𝐾</a:t>
            </a:r>
            <a:endParaRPr sz="1150">
              <a:latin typeface="Cambria"/>
              <a:cs typeface="Cambria"/>
            </a:endParaRPr>
          </a:p>
          <a:p>
            <a:pPr marL="295910" indent="-245745">
              <a:lnSpc>
                <a:spcPct val="100000"/>
              </a:lnSpc>
              <a:spcBef>
                <a:spcPts val="770"/>
              </a:spcBef>
              <a:buFont typeface="Arial"/>
              <a:buChar char="•"/>
              <a:tabLst>
                <a:tab pos="295910" algn="l"/>
                <a:tab pos="296545" algn="l"/>
              </a:tabLst>
            </a:pPr>
            <a:r>
              <a:rPr dirty="0" sz="1150">
                <a:latin typeface="Cambria"/>
                <a:cs typeface="Cambria"/>
              </a:rPr>
              <a:t>𝑓</a:t>
            </a:r>
            <a:r>
              <a:rPr dirty="0" baseline="-17361" sz="1200">
                <a:latin typeface="Cambria"/>
                <a:cs typeface="Cambria"/>
              </a:rPr>
              <a:t>egp </a:t>
            </a:r>
            <a:r>
              <a:rPr dirty="0" sz="1150" spc="-10">
                <a:latin typeface="Arial"/>
                <a:cs typeface="Arial"/>
              </a:rPr>
              <a:t>is the </a:t>
            </a:r>
            <a:r>
              <a:rPr dirty="0" sz="1150" spc="-5">
                <a:latin typeface="Arial"/>
                <a:cs typeface="Arial"/>
              </a:rPr>
              <a:t>stress </a:t>
            </a:r>
            <a:r>
              <a:rPr dirty="0" sz="1150" spc="-10">
                <a:latin typeface="Arial"/>
                <a:cs typeface="Arial"/>
              </a:rPr>
              <a:t>in </a:t>
            </a:r>
            <a:r>
              <a:rPr dirty="0" sz="1150" spc="-5">
                <a:latin typeface="Arial"/>
                <a:cs typeface="Arial"/>
              </a:rPr>
              <a:t>the </a:t>
            </a:r>
            <a:r>
              <a:rPr dirty="0" sz="1150" spc="-10">
                <a:latin typeface="Arial"/>
                <a:cs typeface="Arial"/>
              </a:rPr>
              <a:t>concrete </a:t>
            </a:r>
            <a:r>
              <a:rPr dirty="0" sz="1150" spc="-5">
                <a:latin typeface="Arial"/>
                <a:cs typeface="Arial"/>
              </a:rPr>
              <a:t>at </a:t>
            </a:r>
            <a:r>
              <a:rPr dirty="0" sz="1150" spc="-10">
                <a:latin typeface="Arial"/>
                <a:cs typeface="Arial"/>
              </a:rPr>
              <a:t>the level </a:t>
            </a:r>
            <a:r>
              <a:rPr dirty="0" sz="1150" spc="-5">
                <a:latin typeface="Arial"/>
                <a:cs typeface="Arial"/>
              </a:rPr>
              <a:t>of </a:t>
            </a:r>
            <a:r>
              <a:rPr dirty="0" sz="1150" spc="-10">
                <a:latin typeface="Arial"/>
                <a:cs typeface="Arial"/>
              </a:rPr>
              <a:t>the strand due to applied</a:t>
            </a:r>
            <a:r>
              <a:rPr dirty="0" sz="1150" spc="180">
                <a:latin typeface="Arial"/>
                <a:cs typeface="Arial"/>
              </a:rPr>
              <a:t> </a:t>
            </a:r>
            <a:r>
              <a:rPr dirty="0" sz="1150" spc="-10">
                <a:latin typeface="Arial"/>
                <a:cs typeface="Arial"/>
              </a:rPr>
              <a:t>load</a:t>
            </a:r>
            <a:endParaRPr sz="1150">
              <a:latin typeface="Arial"/>
              <a:cs typeface="Arial"/>
            </a:endParaRPr>
          </a:p>
          <a:p>
            <a:pPr marL="294640" indent="-243840">
              <a:lnSpc>
                <a:spcPct val="100000"/>
              </a:lnSpc>
              <a:spcBef>
                <a:spcPts val="944"/>
              </a:spcBef>
              <a:buSzPct val="143750"/>
              <a:buFont typeface="Arial"/>
              <a:buChar char="•"/>
              <a:tabLst>
                <a:tab pos="294005" algn="l"/>
                <a:tab pos="294640" algn="l"/>
              </a:tabLst>
            </a:pPr>
            <a:r>
              <a:rPr dirty="0" u="sng" baseline="52083" sz="1200" spc="-292">
                <a:uFill>
                  <a:solidFill>
                    <a:srgbClr val="000000"/>
                  </a:solidFill>
                </a:uFill>
                <a:latin typeface="Times New Roman"/>
                <a:cs typeface="Times New Roman"/>
              </a:rPr>
              <a:t> </a:t>
            </a:r>
            <a:r>
              <a:rPr dirty="0" u="sng" baseline="52083" sz="1200" spc="157">
                <a:uFill>
                  <a:solidFill>
                    <a:srgbClr val="000000"/>
                  </a:solidFill>
                </a:uFill>
                <a:latin typeface="Cambria"/>
                <a:cs typeface="Cambria"/>
              </a:rPr>
              <a:t>f</a:t>
            </a:r>
            <a:r>
              <a:rPr dirty="0" u="sng" baseline="51282" sz="975" spc="157">
                <a:uFill>
                  <a:solidFill>
                    <a:srgbClr val="000000"/>
                  </a:solidFill>
                </a:uFill>
                <a:latin typeface="Cambria"/>
                <a:cs typeface="Cambria"/>
              </a:rPr>
              <a:t>cgp</a:t>
            </a:r>
            <a:r>
              <a:rPr dirty="0" baseline="51282" sz="975" spc="157">
                <a:latin typeface="Cambria"/>
                <a:cs typeface="Cambria"/>
              </a:rPr>
              <a:t> </a:t>
            </a:r>
            <a:r>
              <a:rPr dirty="0" sz="1150" spc="-10">
                <a:latin typeface="Arial"/>
                <a:cs typeface="Arial"/>
              </a:rPr>
              <a:t>is the initial </a:t>
            </a:r>
            <a:r>
              <a:rPr dirty="0" sz="1150" spc="-5">
                <a:latin typeface="Arial"/>
                <a:cs typeface="Arial"/>
              </a:rPr>
              <a:t>strain </a:t>
            </a:r>
            <a:r>
              <a:rPr dirty="0" sz="1150" spc="-10">
                <a:latin typeface="Arial"/>
                <a:cs typeface="Arial"/>
              </a:rPr>
              <a:t>in the</a:t>
            </a:r>
            <a:r>
              <a:rPr dirty="0" sz="1150" spc="-150">
                <a:latin typeface="Arial"/>
                <a:cs typeface="Arial"/>
              </a:rPr>
              <a:t> </a:t>
            </a:r>
            <a:r>
              <a:rPr dirty="0" sz="1150" spc="-5">
                <a:latin typeface="Arial"/>
                <a:cs typeface="Arial"/>
              </a:rPr>
              <a:t>concrete</a:t>
            </a:r>
            <a:endParaRPr sz="1150">
              <a:latin typeface="Arial"/>
              <a:cs typeface="Arial"/>
            </a:endParaRPr>
          </a:p>
        </p:txBody>
      </p:sp>
      <p:sp>
        <p:nvSpPr>
          <p:cNvPr id="10" name="object 10"/>
          <p:cNvSpPr txBox="1"/>
          <p:nvPr/>
        </p:nvSpPr>
        <p:spPr>
          <a:xfrm>
            <a:off x="1260348" y="3007853"/>
            <a:ext cx="64769" cy="151765"/>
          </a:xfrm>
          <a:prstGeom prst="rect">
            <a:avLst/>
          </a:prstGeom>
        </p:spPr>
        <p:txBody>
          <a:bodyPr wrap="square" lIns="0" tIns="15875" rIns="0" bIns="0" rtlCol="0" vert="horz">
            <a:spAutoFit/>
          </a:bodyPr>
          <a:lstStyle/>
          <a:p>
            <a:pPr>
              <a:lnSpc>
                <a:spcPct val="100000"/>
              </a:lnSpc>
              <a:spcBef>
                <a:spcPts val="125"/>
              </a:spcBef>
            </a:pPr>
            <a:r>
              <a:rPr dirty="0" u="sng" sz="800" spc="-195">
                <a:uFill>
                  <a:solidFill>
                    <a:srgbClr val="000000"/>
                  </a:solidFill>
                </a:uFill>
                <a:latin typeface="Times New Roman"/>
                <a:cs typeface="Times New Roman"/>
              </a:rPr>
              <a:t> </a:t>
            </a:r>
            <a:r>
              <a:rPr dirty="0" u="sng" sz="800" spc="100">
                <a:uFill>
                  <a:solidFill>
                    <a:srgbClr val="000000"/>
                  </a:solidFill>
                </a:uFill>
                <a:latin typeface="Cambria"/>
                <a:cs typeface="Cambria"/>
              </a:rPr>
              <a:t>f</a:t>
            </a:r>
            <a:endParaRPr sz="800">
              <a:latin typeface="Cambria"/>
              <a:cs typeface="Cambria"/>
            </a:endParaRPr>
          </a:p>
        </p:txBody>
      </p:sp>
      <p:sp>
        <p:nvSpPr>
          <p:cNvPr id="11" name="object 11"/>
          <p:cNvSpPr txBox="1"/>
          <p:nvPr/>
        </p:nvSpPr>
        <p:spPr>
          <a:xfrm>
            <a:off x="1306072" y="3047545"/>
            <a:ext cx="182245" cy="130175"/>
          </a:xfrm>
          <a:prstGeom prst="rect">
            <a:avLst/>
          </a:prstGeom>
        </p:spPr>
        <p:txBody>
          <a:bodyPr wrap="square" lIns="0" tIns="17145" rIns="0" bIns="0" rtlCol="0" vert="horz">
            <a:spAutoFit/>
          </a:bodyPr>
          <a:lstStyle/>
          <a:p>
            <a:pPr>
              <a:lnSpc>
                <a:spcPct val="100000"/>
              </a:lnSpc>
              <a:spcBef>
                <a:spcPts val="135"/>
              </a:spcBef>
            </a:pPr>
            <a:r>
              <a:rPr dirty="0" u="sng" sz="650" spc="80">
                <a:uFill>
                  <a:solidFill>
                    <a:srgbClr val="000000"/>
                  </a:solidFill>
                </a:uFill>
                <a:latin typeface="Cambria"/>
                <a:cs typeface="Cambria"/>
              </a:rPr>
              <a:t>c</a:t>
            </a:r>
            <a:r>
              <a:rPr dirty="0" u="sng" sz="650" spc="145">
                <a:uFill>
                  <a:solidFill>
                    <a:srgbClr val="000000"/>
                  </a:solidFill>
                </a:uFill>
                <a:latin typeface="Cambria"/>
                <a:cs typeface="Cambria"/>
              </a:rPr>
              <a:t>g</a:t>
            </a:r>
            <a:r>
              <a:rPr dirty="0" u="sng" sz="650" spc="125">
                <a:uFill>
                  <a:solidFill>
                    <a:srgbClr val="000000"/>
                  </a:solidFill>
                </a:uFill>
                <a:latin typeface="Cambria"/>
                <a:cs typeface="Cambria"/>
              </a:rPr>
              <a:t>p</a:t>
            </a:r>
            <a:endParaRPr sz="650">
              <a:latin typeface="Cambria"/>
              <a:cs typeface="Cambria"/>
            </a:endParaRPr>
          </a:p>
        </p:txBody>
      </p:sp>
      <p:sp>
        <p:nvSpPr>
          <p:cNvPr id="12" name="object 12"/>
          <p:cNvSpPr txBox="1"/>
          <p:nvPr/>
        </p:nvSpPr>
        <p:spPr>
          <a:xfrm>
            <a:off x="1268444" y="3198404"/>
            <a:ext cx="210185" cy="151765"/>
          </a:xfrm>
          <a:prstGeom prst="rect">
            <a:avLst/>
          </a:prstGeom>
        </p:spPr>
        <p:txBody>
          <a:bodyPr wrap="square" lIns="0" tIns="15875" rIns="0" bIns="0" rtlCol="0" vert="horz">
            <a:spAutoFit/>
          </a:bodyPr>
          <a:lstStyle/>
          <a:p>
            <a:pPr marL="25400">
              <a:lnSpc>
                <a:spcPct val="100000"/>
              </a:lnSpc>
              <a:spcBef>
                <a:spcPts val="125"/>
              </a:spcBef>
            </a:pPr>
            <a:r>
              <a:rPr dirty="0" baseline="13888" sz="1200" spc="104">
                <a:latin typeface="Cambria"/>
                <a:cs typeface="Cambria"/>
              </a:rPr>
              <a:t>E</a:t>
            </a:r>
            <a:r>
              <a:rPr dirty="0" sz="650" spc="70">
                <a:latin typeface="Cambria"/>
                <a:cs typeface="Cambria"/>
              </a:rPr>
              <a:t>ci</a:t>
            </a:r>
            <a:endParaRPr sz="650">
              <a:latin typeface="Cambria"/>
              <a:cs typeface="Cambria"/>
            </a:endParaRPr>
          </a:p>
        </p:txBody>
      </p:sp>
      <p:sp>
        <p:nvSpPr>
          <p:cNvPr id="13" name="object 13"/>
          <p:cNvSpPr txBox="1"/>
          <p:nvPr/>
        </p:nvSpPr>
        <p:spPr>
          <a:xfrm>
            <a:off x="1474227" y="3062683"/>
            <a:ext cx="3861435" cy="199390"/>
          </a:xfrm>
          <a:prstGeom prst="rect">
            <a:avLst/>
          </a:prstGeom>
        </p:spPr>
        <p:txBody>
          <a:bodyPr wrap="square" lIns="0" tIns="11430" rIns="0" bIns="0" rtlCol="0" vert="horz">
            <a:spAutoFit/>
          </a:bodyPr>
          <a:lstStyle/>
          <a:p>
            <a:pPr marL="25400">
              <a:lnSpc>
                <a:spcPct val="100000"/>
              </a:lnSpc>
              <a:spcBef>
                <a:spcPts val="90"/>
              </a:spcBef>
            </a:pPr>
            <a:r>
              <a:rPr dirty="0" sz="1150" spc="45">
                <a:latin typeface="Cambria"/>
                <a:cs typeface="Cambria"/>
              </a:rPr>
              <a:t>𝜓</a:t>
            </a:r>
            <a:r>
              <a:rPr dirty="0" baseline="-17361" sz="1200" spc="67">
                <a:latin typeface="Cambria"/>
                <a:cs typeface="Cambria"/>
              </a:rPr>
              <a:t>b</a:t>
            </a:r>
            <a:r>
              <a:rPr dirty="0" sz="1150" spc="45">
                <a:latin typeface="Cambria"/>
                <a:cs typeface="Cambria"/>
              </a:rPr>
              <a:t>(𝑡</a:t>
            </a:r>
            <a:r>
              <a:rPr dirty="0" baseline="-17361" sz="1200" spc="67">
                <a:latin typeface="Cambria"/>
                <a:cs typeface="Cambria"/>
              </a:rPr>
              <a:t>h</a:t>
            </a:r>
            <a:r>
              <a:rPr dirty="0" sz="1150" spc="45">
                <a:latin typeface="Cambria"/>
                <a:cs typeface="Cambria"/>
              </a:rPr>
              <a:t>, </a:t>
            </a:r>
            <a:r>
              <a:rPr dirty="0" sz="1150" spc="50">
                <a:latin typeface="Cambria"/>
                <a:cs typeface="Cambria"/>
              </a:rPr>
              <a:t>𝑡</a:t>
            </a:r>
            <a:r>
              <a:rPr dirty="0" baseline="-17361" sz="1200" spc="75">
                <a:latin typeface="Cambria"/>
                <a:cs typeface="Cambria"/>
              </a:rPr>
              <a:t>i</a:t>
            </a:r>
            <a:r>
              <a:rPr dirty="0" sz="1150" spc="50">
                <a:latin typeface="Cambria"/>
                <a:cs typeface="Cambria"/>
              </a:rPr>
              <a:t>) </a:t>
            </a:r>
            <a:r>
              <a:rPr dirty="0" sz="1150" spc="-10">
                <a:latin typeface="Arial"/>
                <a:cs typeface="Arial"/>
              </a:rPr>
              <a:t>is the unrestrained </a:t>
            </a:r>
            <a:r>
              <a:rPr dirty="0" sz="1150" spc="-5">
                <a:latin typeface="Arial"/>
                <a:cs typeface="Arial"/>
              </a:rPr>
              <a:t>(free) creep </a:t>
            </a:r>
            <a:r>
              <a:rPr dirty="0" sz="1150" spc="-10">
                <a:latin typeface="Arial"/>
                <a:cs typeface="Arial"/>
              </a:rPr>
              <a:t>strain from </a:t>
            </a:r>
            <a:r>
              <a:rPr dirty="0" sz="1150" spc="20">
                <a:latin typeface="Cambria"/>
                <a:cs typeface="Cambria"/>
              </a:rPr>
              <a:t>𝑡</a:t>
            </a:r>
            <a:r>
              <a:rPr dirty="0" baseline="-17361" sz="1200" spc="30">
                <a:latin typeface="Cambria"/>
                <a:cs typeface="Cambria"/>
              </a:rPr>
              <a:t>i </a:t>
            </a:r>
            <a:r>
              <a:rPr dirty="0" sz="1150" spc="-10">
                <a:latin typeface="Arial"/>
                <a:cs typeface="Arial"/>
              </a:rPr>
              <a:t>to</a:t>
            </a:r>
            <a:r>
              <a:rPr dirty="0" sz="1150" spc="-5">
                <a:latin typeface="Arial"/>
                <a:cs typeface="Arial"/>
              </a:rPr>
              <a:t> </a:t>
            </a:r>
            <a:r>
              <a:rPr dirty="0" sz="1150" spc="20">
                <a:latin typeface="Cambria"/>
                <a:cs typeface="Cambria"/>
              </a:rPr>
              <a:t>𝑡</a:t>
            </a:r>
            <a:r>
              <a:rPr dirty="0" baseline="-17361" sz="1200" spc="30">
                <a:latin typeface="Cambria"/>
                <a:cs typeface="Cambria"/>
              </a:rPr>
              <a:t>h</a:t>
            </a:r>
            <a:endParaRPr baseline="-17361" sz="1200">
              <a:latin typeface="Cambria"/>
              <a:cs typeface="Cambria"/>
            </a:endParaRPr>
          </a:p>
        </p:txBody>
      </p:sp>
      <p:sp>
        <p:nvSpPr>
          <p:cNvPr id="14" name="object 14"/>
          <p:cNvSpPr txBox="1"/>
          <p:nvPr/>
        </p:nvSpPr>
        <p:spPr>
          <a:xfrm>
            <a:off x="1411219" y="3404043"/>
            <a:ext cx="529590" cy="151765"/>
          </a:xfrm>
          <a:prstGeom prst="rect">
            <a:avLst/>
          </a:prstGeom>
        </p:spPr>
        <p:txBody>
          <a:bodyPr wrap="square" lIns="0" tIns="15875" rIns="0" bIns="0" rtlCol="0" vert="horz">
            <a:spAutoFit/>
          </a:bodyPr>
          <a:lstStyle/>
          <a:p>
            <a:pPr>
              <a:lnSpc>
                <a:spcPct val="100000"/>
              </a:lnSpc>
              <a:spcBef>
                <a:spcPts val="125"/>
              </a:spcBef>
              <a:tabLst>
                <a:tab pos="462915" algn="l"/>
              </a:tabLst>
            </a:pPr>
            <a:r>
              <a:rPr dirty="0" sz="800" spc="65">
                <a:latin typeface="Cambria"/>
                <a:cs typeface="Cambria"/>
              </a:rPr>
              <a:t>p</a:t>
            </a:r>
            <a:r>
              <a:rPr dirty="0" sz="800" spc="55">
                <a:latin typeface="Cambria"/>
                <a:cs typeface="Cambria"/>
              </a:rPr>
              <a:t>s</a:t>
            </a:r>
            <a:r>
              <a:rPr dirty="0" sz="800">
                <a:latin typeface="Cambria"/>
                <a:cs typeface="Cambria"/>
              </a:rPr>
              <a:t>	</a:t>
            </a:r>
            <a:r>
              <a:rPr dirty="0" sz="800" spc="25">
                <a:latin typeface="Cambria"/>
                <a:cs typeface="Cambria"/>
              </a:rPr>
              <a:t>e</a:t>
            </a:r>
            <a:endParaRPr sz="800">
              <a:latin typeface="Cambria"/>
              <a:cs typeface="Cambria"/>
            </a:endParaRPr>
          </a:p>
        </p:txBody>
      </p:sp>
      <p:sp>
        <p:nvSpPr>
          <p:cNvPr id="15" name="object 15"/>
          <p:cNvSpPr txBox="1"/>
          <p:nvPr/>
        </p:nvSpPr>
        <p:spPr>
          <a:xfrm>
            <a:off x="991105" y="2963608"/>
            <a:ext cx="2766060" cy="1229995"/>
          </a:xfrm>
          <a:prstGeom prst="rect">
            <a:avLst/>
          </a:prstGeom>
        </p:spPr>
        <p:txBody>
          <a:bodyPr wrap="square" lIns="0" tIns="110489" rIns="0" bIns="0" rtlCol="0" vert="horz">
            <a:spAutoFit/>
          </a:bodyPr>
          <a:lstStyle/>
          <a:p>
            <a:pPr marL="25400">
              <a:lnSpc>
                <a:spcPct val="100000"/>
              </a:lnSpc>
              <a:spcBef>
                <a:spcPts val="869"/>
              </a:spcBef>
            </a:pPr>
            <a:r>
              <a:rPr dirty="0" sz="1150" spc="-5">
                <a:latin typeface="Arial"/>
                <a:cs typeface="Arial"/>
              </a:rPr>
              <a:t>•</a:t>
            </a:r>
            <a:endParaRPr sz="1150">
              <a:latin typeface="Arial"/>
              <a:cs typeface="Arial"/>
            </a:endParaRPr>
          </a:p>
          <a:p>
            <a:pPr marL="270510" indent="-245745">
              <a:lnSpc>
                <a:spcPct val="100000"/>
              </a:lnSpc>
              <a:spcBef>
                <a:spcPts val="765"/>
              </a:spcBef>
              <a:buFont typeface="Arial"/>
              <a:buChar char="•"/>
              <a:tabLst>
                <a:tab pos="270510" algn="l"/>
                <a:tab pos="271145" algn="l"/>
                <a:tab pos="584200" algn="l"/>
              </a:tabLst>
            </a:pPr>
            <a:r>
              <a:rPr dirty="0" sz="1150" spc="-10">
                <a:latin typeface="Cambria"/>
                <a:cs typeface="Cambria"/>
              </a:rPr>
              <a:t>Δ𝜀	</a:t>
            </a:r>
            <a:r>
              <a:rPr dirty="0" sz="1150" spc="210">
                <a:latin typeface="Cambria"/>
                <a:cs typeface="Cambria"/>
              </a:rPr>
              <a:t>= </a:t>
            </a:r>
            <a:r>
              <a:rPr dirty="0" sz="1150" spc="-10">
                <a:latin typeface="Cambria"/>
                <a:cs typeface="Cambria"/>
              </a:rPr>
              <a:t>Δ𝜀 </a:t>
            </a:r>
            <a:r>
              <a:rPr dirty="0" sz="1150" spc="-10">
                <a:latin typeface="Arial"/>
                <a:cs typeface="Arial"/>
              </a:rPr>
              <a:t>strain</a:t>
            </a:r>
            <a:r>
              <a:rPr dirty="0" sz="1150" spc="-80">
                <a:latin typeface="Arial"/>
                <a:cs typeface="Arial"/>
              </a:rPr>
              <a:t> </a:t>
            </a:r>
            <a:r>
              <a:rPr dirty="0" sz="1150" spc="-10">
                <a:latin typeface="Arial"/>
                <a:cs typeface="Arial"/>
              </a:rPr>
              <a:t>compatibility</a:t>
            </a:r>
            <a:endParaRPr sz="1150">
              <a:latin typeface="Arial"/>
              <a:cs typeface="Arial"/>
            </a:endParaRPr>
          </a:p>
          <a:p>
            <a:pPr marL="270510" indent="-245745">
              <a:lnSpc>
                <a:spcPct val="100000"/>
              </a:lnSpc>
              <a:spcBef>
                <a:spcPts val="400"/>
              </a:spcBef>
              <a:buFont typeface="Arial"/>
              <a:buChar char="•"/>
              <a:tabLst>
                <a:tab pos="270510" algn="l"/>
                <a:tab pos="271145" algn="l"/>
              </a:tabLst>
            </a:pPr>
            <a:r>
              <a:rPr dirty="0" sz="1150" spc="-35">
                <a:latin typeface="Cambria"/>
                <a:cs typeface="Cambria"/>
              </a:rPr>
              <a:t>Δ𝑓</a:t>
            </a:r>
            <a:r>
              <a:rPr dirty="0" baseline="-17361" sz="1200" spc="-52">
                <a:latin typeface="Cambria"/>
                <a:cs typeface="Cambria"/>
              </a:rPr>
              <a:t>ps </a:t>
            </a:r>
            <a:r>
              <a:rPr dirty="0" sz="1150" spc="210">
                <a:latin typeface="Cambria"/>
                <a:cs typeface="Cambria"/>
              </a:rPr>
              <a:t>= </a:t>
            </a:r>
            <a:r>
              <a:rPr dirty="0" sz="1150" spc="25">
                <a:latin typeface="Cambria"/>
                <a:cs typeface="Cambria"/>
              </a:rPr>
              <a:t>Δ𝜀</a:t>
            </a:r>
            <a:r>
              <a:rPr dirty="0" baseline="-17361" sz="1200" spc="37">
                <a:latin typeface="Cambria"/>
                <a:cs typeface="Cambria"/>
              </a:rPr>
              <a:t>ps</a:t>
            </a:r>
            <a:r>
              <a:rPr dirty="0" sz="1150" spc="25">
                <a:latin typeface="Cambria"/>
                <a:cs typeface="Cambria"/>
              </a:rPr>
              <a:t>𝐸</a:t>
            </a:r>
            <a:r>
              <a:rPr dirty="0" baseline="-17361" sz="1200" spc="37">
                <a:latin typeface="Cambria"/>
                <a:cs typeface="Cambria"/>
              </a:rPr>
              <a:t>p </a:t>
            </a:r>
            <a:r>
              <a:rPr dirty="0" sz="1150" spc="-15">
                <a:latin typeface="Arial"/>
                <a:cs typeface="Arial"/>
              </a:rPr>
              <a:t>Hooke’s</a:t>
            </a:r>
            <a:r>
              <a:rPr dirty="0" sz="1150" spc="-95">
                <a:latin typeface="Arial"/>
                <a:cs typeface="Arial"/>
              </a:rPr>
              <a:t> </a:t>
            </a:r>
            <a:r>
              <a:rPr dirty="0" sz="1150" spc="-10">
                <a:latin typeface="Arial"/>
                <a:cs typeface="Arial"/>
              </a:rPr>
              <a:t>law</a:t>
            </a:r>
            <a:endParaRPr sz="1150">
              <a:latin typeface="Arial"/>
              <a:cs typeface="Arial"/>
            </a:endParaRPr>
          </a:p>
          <a:p>
            <a:pPr marL="270510" indent="-245745">
              <a:lnSpc>
                <a:spcPct val="100000"/>
              </a:lnSpc>
              <a:spcBef>
                <a:spcPts val="380"/>
              </a:spcBef>
              <a:buFont typeface="Arial"/>
              <a:buChar char="•"/>
              <a:tabLst>
                <a:tab pos="270510" algn="l"/>
                <a:tab pos="271145" algn="l"/>
              </a:tabLst>
            </a:pPr>
            <a:r>
              <a:rPr dirty="0" sz="1150" spc="10">
                <a:latin typeface="Cambria"/>
                <a:cs typeface="Cambria"/>
              </a:rPr>
              <a:t>𝐾</a:t>
            </a:r>
            <a:r>
              <a:rPr dirty="0" baseline="-17361" sz="1200" spc="15">
                <a:latin typeface="Cambria"/>
                <a:cs typeface="Cambria"/>
              </a:rPr>
              <a:t>id </a:t>
            </a:r>
            <a:r>
              <a:rPr dirty="0" sz="1150" spc="-10">
                <a:latin typeface="Arial"/>
                <a:cs typeface="Arial"/>
              </a:rPr>
              <a:t>transformed section</a:t>
            </a:r>
            <a:r>
              <a:rPr dirty="0" sz="1150" spc="15">
                <a:latin typeface="Arial"/>
                <a:cs typeface="Arial"/>
              </a:rPr>
              <a:t> </a:t>
            </a:r>
            <a:r>
              <a:rPr dirty="0" sz="1150" spc="-5">
                <a:latin typeface="Arial"/>
                <a:cs typeface="Arial"/>
              </a:rPr>
              <a:t>coefficient</a:t>
            </a:r>
            <a:endParaRPr sz="1150">
              <a:latin typeface="Arial"/>
              <a:cs typeface="Arial"/>
            </a:endParaRPr>
          </a:p>
          <a:p>
            <a:pPr marL="269875" indent="-245110">
              <a:lnSpc>
                <a:spcPct val="100000"/>
              </a:lnSpc>
              <a:spcBef>
                <a:spcPts val="265"/>
              </a:spcBef>
              <a:buChar char="•"/>
              <a:tabLst>
                <a:tab pos="269875" algn="l"/>
                <a:tab pos="270510" algn="l"/>
              </a:tabLst>
            </a:pPr>
            <a:r>
              <a:rPr dirty="0" sz="1150" spc="-10">
                <a:latin typeface="Arial"/>
                <a:cs typeface="Arial"/>
              </a:rPr>
              <a:t>See NCHRP Report 496 </a:t>
            </a:r>
            <a:r>
              <a:rPr dirty="0" sz="1150" spc="-5">
                <a:latin typeface="Arial"/>
                <a:cs typeface="Arial"/>
              </a:rPr>
              <a:t>for</a:t>
            </a:r>
            <a:r>
              <a:rPr dirty="0" sz="1150" spc="-50">
                <a:latin typeface="Arial"/>
                <a:cs typeface="Arial"/>
              </a:rPr>
              <a:t> </a:t>
            </a:r>
            <a:r>
              <a:rPr dirty="0" sz="1150" spc="-10">
                <a:latin typeface="Arial"/>
                <a:cs typeface="Arial"/>
              </a:rPr>
              <a:t>derivation</a:t>
            </a:r>
            <a:endParaRPr sz="1150">
              <a:latin typeface="Arial"/>
              <a:cs typeface="Arial"/>
            </a:endParaRPr>
          </a:p>
        </p:txBody>
      </p:sp>
      <p:sp>
        <p:nvSpPr>
          <p:cNvPr id="16" name="object 16"/>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8</a:t>
            </a:r>
            <a:r>
              <a:rPr dirty="0" sz="850">
                <a:solidFill>
                  <a:srgbClr val="FFFFFF"/>
                </a:solidFill>
                <a:latin typeface="Arial"/>
                <a:cs typeface="Arial"/>
              </a:rPr>
              <a:t>5</a:t>
            </a:r>
            <a:endParaRPr sz="850">
              <a:latin typeface="Arial"/>
              <a:cs typeface="Arial"/>
            </a:endParaRPr>
          </a:p>
        </p:txBody>
      </p:sp>
      <p:sp>
        <p:nvSpPr>
          <p:cNvPr id="17" name="object 17"/>
          <p:cNvSpPr/>
          <p:nvPr/>
        </p:nvSpPr>
        <p:spPr>
          <a:xfrm>
            <a:off x="5629655" y="2904743"/>
            <a:ext cx="0" cy="980440"/>
          </a:xfrm>
          <a:custGeom>
            <a:avLst/>
            <a:gdLst/>
            <a:ahLst/>
            <a:cxnLst/>
            <a:rect l="l" t="t" r="r" b="b"/>
            <a:pathLst>
              <a:path w="0" h="980439">
                <a:moveTo>
                  <a:pt x="0" y="0"/>
                </a:moveTo>
                <a:lnTo>
                  <a:pt x="0" y="979932"/>
                </a:lnTo>
              </a:path>
            </a:pathLst>
          </a:custGeom>
          <a:ln w="4572">
            <a:solidFill>
              <a:srgbClr val="000000"/>
            </a:solidFill>
          </a:ln>
        </p:spPr>
        <p:txBody>
          <a:bodyPr wrap="square" lIns="0" tIns="0" rIns="0" bIns="0" rtlCol="0"/>
          <a:lstStyle/>
          <a:p/>
        </p:txBody>
      </p:sp>
      <p:sp>
        <p:nvSpPr>
          <p:cNvPr id="18" name="object 18"/>
          <p:cNvSpPr/>
          <p:nvPr/>
        </p:nvSpPr>
        <p:spPr>
          <a:xfrm>
            <a:off x="5608320" y="2843783"/>
            <a:ext cx="44450" cy="67310"/>
          </a:xfrm>
          <a:custGeom>
            <a:avLst/>
            <a:gdLst/>
            <a:ahLst/>
            <a:cxnLst/>
            <a:rect l="l" t="t" r="r" b="b"/>
            <a:pathLst>
              <a:path w="44450" h="67310">
                <a:moveTo>
                  <a:pt x="44196" y="67056"/>
                </a:moveTo>
                <a:lnTo>
                  <a:pt x="0" y="67056"/>
                </a:lnTo>
                <a:lnTo>
                  <a:pt x="21335" y="0"/>
                </a:lnTo>
                <a:lnTo>
                  <a:pt x="44196" y="67056"/>
                </a:lnTo>
                <a:close/>
              </a:path>
            </a:pathLst>
          </a:custGeom>
          <a:solidFill>
            <a:srgbClr val="000000"/>
          </a:solidFill>
        </p:spPr>
        <p:txBody>
          <a:bodyPr wrap="square" lIns="0" tIns="0" rIns="0" bIns="0" rtlCol="0"/>
          <a:lstStyle/>
          <a:p/>
        </p:txBody>
      </p:sp>
      <p:sp>
        <p:nvSpPr>
          <p:cNvPr id="19" name="object 19"/>
          <p:cNvSpPr/>
          <p:nvPr/>
        </p:nvSpPr>
        <p:spPr>
          <a:xfrm>
            <a:off x="5568696" y="3823715"/>
            <a:ext cx="980440" cy="0"/>
          </a:xfrm>
          <a:custGeom>
            <a:avLst/>
            <a:gdLst/>
            <a:ahLst/>
            <a:cxnLst/>
            <a:rect l="l" t="t" r="r" b="b"/>
            <a:pathLst>
              <a:path w="980440" h="0">
                <a:moveTo>
                  <a:pt x="0" y="0"/>
                </a:moveTo>
                <a:lnTo>
                  <a:pt x="979932" y="0"/>
                </a:lnTo>
              </a:path>
            </a:pathLst>
          </a:custGeom>
          <a:ln w="4572">
            <a:solidFill>
              <a:srgbClr val="000000"/>
            </a:solidFill>
          </a:ln>
        </p:spPr>
        <p:txBody>
          <a:bodyPr wrap="square" lIns="0" tIns="0" rIns="0" bIns="0" rtlCol="0"/>
          <a:lstStyle/>
          <a:p/>
        </p:txBody>
      </p:sp>
      <p:sp>
        <p:nvSpPr>
          <p:cNvPr id="20" name="object 20"/>
          <p:cNvSpPr/>
          <p:nvPr/>
        </p:nvSpPr>
        <p:spPr>
          <a:xfrm>
            <a:off x="6544056" y="3800856"/>
            <a:ext cx="67310" cy="44450"/>
          </a:xfrm>
          <a:custGeom>
            <a:avLst/>
            <a:gdLst/>
            <a:ahLst/>
            <a:cxnLst/>
            <a:rect l="l" t="t" r="r" b="b"/>
            <a:pathLst>
              <a:path w="67309" h="44450">
                <a:moveTo>
                  <a:pt x="0" y="44195"/>
                </a:moveTo>
                <a:lnTo>
                  <a:pt x="0" y="0"/>
                </a:lnTo>
                <a:lnTo>
                  <a:pt x="67056" y="22859"/>
                </a:lnTo>
                <a:lnTo>
                  <a:pt x="0" y="44195"/>
                </a:lnTo>
                <a:close/>
              </a:path>
            </a:pathLst>
          </a:custGeom>
          <a:solidFill>
            <a:srgbClr val="000000"/>
          </a:solidFill>
        </p:spPr>
        <p:txBody>
          <a:bodyPr wrap="square" lIns="0" tIns="0" rIns="0" bIns="0" rtlCol="0"/>
          <a:lstStyle/>
          <a:p/>
        </p:txBody>
      </p:sp>
      <p:sp>
        <p:nvSpPr>
          <p:cNvPr id="21" name="object 21"/>
          <p:cNvSpPr/>
          <p:nvPr/>
        </p:nvSpPr>
        <p:spPr>
          <a:xfrm>
            <a:off x="5629655" y="3087624"/>
            <a:ext cx="245745" cy="736600"/>
          </a:xfrm>
          <a:custGeom>
            <a:avLst/>
            <a:gdLst/>
            <a:ahLst/>
            <a:cxnLst/>
            <a:rect l="l" t="t" r="r" b="b"/>
            <a:pathLst>
              <a:path w="245745" h="736600">
                <a:moveTo>
                  <a:pt x="0" y="736091"/>
                </a:moveTo>
                <a:lnTo>
                  <a:pt x="245364" y="0"/>
                </a:lnTo>
              </a:path>
            </a:pathLst>
          </a:custGeom>
          <a:ln w="4572">
            <a:solidFill>
              <a:srgbClr val="000000"/>
            </a:solidFill>
          </a:ln>
        </p:spPr>
        <p:txBody>
          <a:bodyPr wrap="square" lIns="0" tIns="0" rIns="0" bIns="0" rtlCol="0"/>
          <a:lstStyle/>
          <a:p/>
        </p:txBody>
      </p:sp>
      <p:sp>
        <p:nvSpPr>
          <p:cNvPr id="22" name="object 22"/>
          <p:cNvSpPr/>
          <p:nvPr/>
        </p:nvSpPr>
        <p:spPr>
          <a:xfrm>
            <a:off x="5629655" y="3087624"/>
            <a:ext cx="858519" cy="736600"/>
          </a:xfrm>
          <a:custGeom>
            <a:avLst/>
            <a:gdLst/>
            <a:ahLst/>
            <a:cxnLst/>
            <a:rect l="l" t="t" r="r" b="b"/>
            <a:pathLst>
              <a:path w="858520" h="736600">
                <a:moveTo>
                  <a:pt x="0" y="736091"/>
                </a:moveTo>
                <a:lnTo>
                  <a:pt x="858012" y="0"/>
                </a:lnTo>
              </a:path>
            </a:pathLst>
          </a:custGeom>
          <a:ln w="4572">
            <a:solidFill>
              <a:srgbClr val="000000"/>
            </a:solidFill>
          </a:ln>
        </p:spPr>
        <p:txBody>
          <a:bodyPr wrap="square" lIns="0" tIns="0" rIns="0" bIns="0" rtlCol="0"/>
          <a:lstStyle/>
          <a:p/>
        </p:txBody>
      </p:sp>
      <p:sp>
        <p:nvSpPr>
          <p:cNvPr id="23" name="object 23"/>
          <p:cNvSpPr/>
          <p:nvPr/>
        </p:nvSpPr>
        <p:spPr>
          <a:xfrm>
            <a:off x="5791200" y="3211067"/>
            <a:ext cx="83820" cy="182880"/>
          </a:xfrm>
          <a:custGeom>
            <a:avLst/>
            <a:gdLst/>
            <a:ahLst/>
            <a:cxnLst/>
            <a:rect l="l" t="t" r="r" b="b"/>
            <a:pathLst>
              <a:path w="83820" h="182879">
                <a:moveTo>
                  <a:pt x="83819" y="0"/>
                </a:moveTo>
                <a:lnTo>
                  <a:pt x="83819" y="182880"/>
                </a:lnTo>
                <a:lnTo>
                  <a:pt x="0" y="179832"/>
                </a:lnTo>
              </a:path>
            </a:pathLst>
          </a:custGeom>
          <a:ln w="4571">
            <a:solidFill>
              <a:srgbClr val="000000"/>
            </a:solidFill>
          </a:ln>
        </p:spPr>
        <p:txBody>
          <a:bodyPr wrap="square" lIns="0" tIns="0" rIns="0" bIns="0" rtlCol="0"/>
          <a:lstStyle/>
          <a:p/>
        </p:txBody>
      </p:sp>
      <p:sp>
        <p:nvSpPr>
          <p:cNvPr id="24" name="object 24"/>
          <p:cNvSpPr txBox="1"/>
          <p:nvPr/>
        </p:nvSpPr>
        <p:spPr>
          <a:xfrm>
            <a:off x="5908537" y="3235578"/>
            <a:ext cx="52705" cy="123825"/>
          </a:xfrm>
          <a:prstGeom prst="rect">
            <a:avLst/>
          </a:prstGeom>
        </p:spPr>
        <p:txBody>
          <a:bodyPr wrap="square" lIns="0" tIns="11430" rIns="0" bIns="0" rtlCol="0" vert="horz">
            <a:spAutoFit/>
          </a:bodyPr>
          <a:lstStyle/>
          <a:p>
            <a:pPr>
              <a:lnSpc>
                <a:spcPct val="100000"/>
              </a:lnSpc>
              <a:spcBef>
                <a:spcPts val="90"/>
              </a:spcBef>
            </a:pPr>
            <a:r>
              <a:rPr dirty="0" sz="650" spc="-5" i="1">
                <a:latin typeface="Calibri"/>
                <a:cs typeface="Calibri"/>
              </a:rPr>
              <a:t>E</a:t>
            </a:r>
            <a:endParaRPr sz="650">
              <a:latin typeface="Calibri"/>
              <a:cs typeface="Calibri"/>
            </a:endParaRPr>
          </a:p>
        </p:txBody>
      </p:sp>
      <p:sp>
        <p:nvSpPr>
          <p:cNvPr id="25" name="object 25"/>
          <p:cNvSpPr txBox="1"/>
          <p:nvPr/>
        </p:nvSpPr>
        <p:spPr>
          <a:xfrm>
            <a:off x="5948042" y="3276820"/>
            <a:ext cx="34290" cy="86995"/>
          </a:xfrm>
          <a:prstGeom prst="rect">
            <a:avLst/>
          </a:prstGeom>
        </p:spPr>
        <p:txBody>
          <a:bodyPr wrap="square" lIns="0" tIns="12700" rIns="0" bIns="0" rtlCol="0" vert="horz">
            <a:spAutoFit/>
          </a:bodyPr>
          <a:lstStyle/>
          <a:p>
            <a:pPr>
              <a:lnSpc>
                <a:spcPct val="100000"/>
              </a:lnSpc>
              <a:spcBef>
                <a:spcPts val="100"/>
              </a:spcBef>
            </a:pPr>
            <a:r>
              <a:rPr dirty="0" sz="400" i="1">
                <a:latin typeface="Calibri"/>
                <a:cs typeface="Calibri"/>
              </a:rPr>
              <a:t>c</a:t>
            </a:r>
            <a:endParaRPr sz="400">
              <a:latin typeface="Calibri"/>
              <a:cs typeface="Calibri"/>
            </a:endParaRPr>
          </a:p>
        </p:txBody>
      </p:sp>
      <p:sp>
        <p:nvSpPr>
          <p:cNvPr id="26" name="object 26"/>
          <p:cNvSpPr/>
          <p:nvPr/>
        </p:nvSpPr>
        <p:spPr>
          <a:xfrm>
            <a:off x="5750051" y="3453384"/>
            <a:ext cx="5080" cy="408940"/>
          </a:xfrm>
          <a:custGeom>
            <a:avLst/>
            <a:gdLst/>
            <a:ahLst/>
            <a:cxnLst/>
            <a:rect l="l" t="t" r="r" b="b"/>
            <a:pathLst>
              <a:path w="5079" h="408939">
                <a:moveTo>
                  <a:pt x="4572" y="41148"/>
                </a:moveTo>
                <a:lnTo>
                  <a:pt x="1524" y="41148"/>
                </a:lnTo>
                <a:lnTo>
                  <a:pt x="0" y="39624"/>
                </a:lnTo>
                <a:lnTo>
                  <a:pt x="0" y="1524"/>
                </a:lnTo>
                <a:lnTo>
                  <a:pt x="1524" y="0"/>
                </a:lnTo>
                <a:lnTo>
                  <a:pt x="4572" y="0"/>
                </a:lnTo>
                <a:lnTo>
                  <a:pt x="4572" y="41148"/>
                </a:lnTo>
                <a:close/>
              </a:path>
              <a:path w="5079" h="408939">
                <a:moveTo>
                  <a:pt x="4572" y="102108"/>
                </a:moveTo>
                <a:lnTo>
                  <a:pt x="1524" y="102108"/>
                </a:lnTo>
                <a:lnTo>
                  <a:pt x="0" y="100584"/>
                </a:lnTo>
                <a:lnTo>
                  <a:pt x="0" y="62484"/>
                </a:lnTo>
                <a:lnTo>
                  <a:pt x="1524" y="60960"/>
                </a:lnTo>
                <a:lnTo>
                  <a:pt x="4572" y="60960"/>
                </a:lnTo>
                <a:lnTo>
                  <a:pt x="4572" y="102108"/>
                </a:lnTo>
                <a:close/>
              </a:path>
              <a:path w="5079" h="408939">
                <a:moveTo>
                  <a:pt x="4572" y="163067"/>
                </a:moveTo>
                <a:lnTo>
                  <a:pt x="1524" y="163067"/>
                </a:lnTo>
                <a:lnTo>
                  <a:pt x="0" y="161543"/>
                </a:lnTo>
                <a:lnTo>
                  <a:pt x="0" y="123444"/>
                </a:lnTo>
                <a:lnTo>
                  <a:pt x="1524" y="121920"/>
                </a:lnTo>
                <a:lnTo>
                  <a:pt x="4572" y="121920"/>
                </a:lnTo>
                <a:lnTo>
                  <a:pt x="4572" y="163067"/>
                </a:lnTo>
                <a:close/>
              </a:path>
              <a:path w="5079" h="408939">
                <a:moveTo>
                  <a:pt x="4572" y="224028"/>
                </a:moveTo>
                <a:lnTo>
                  <a:pt x="0" y="224028"/>
                </a:lnTo>
                <a:lnTo>
                  <a:pt x="0" y="184404"/>
                </a:lnTo>
                <a:lnTo>
                  <a:pt x="4572" y="184404"/>
                </a:lnTo>
                <a:lnTo>
                  <a:pt x="4572" y="224028"/>
                </a:lnTo>
                <a:close/>
              </a:path>
              <a:path w="5079" h="408939">
                <a:moveTo>
                  <a:pt x="4572" y="286512"/>
                </a:moveTo>
                <a:lnTo>
                  <a:pt x="1524" y="286512"/>
                </a:lnTo>
                <a:lnTo>
                  <a:pt x="0" y="284988"/>
                </a:lnTo>
                <a:lnTo>
                  <a:pt x="0" y="245364"/>
                </a:lnTo>
                <a:lnTo>
                  <a:pt x="4572" y="245364"/>
                </a:lnTo>
                <a:lnTo>
                  <a:pt x="4572" y="286512"/>
                </a:lnTo>
                <a:close/>
              </a:path>
              <a:path w="5079" h="408939">
                <a:moveTo>
                  <a:pt x="4572" y="347472"/>
                </a:moveTo>
                <a:lnTo>
                  <a:pt x="1524" y="347472"/>
                </a:lnTo>
                <a:lnTo>
                  <a:pt x="0" y="345948"/>
                </a:lnTo>
                <a:lnTo>
                  <a:pt x="0" y="307848"/>
                </a:lnTo>
                <a:lnTo>
                  <a:pt x="1524" y="306324"/>
                </a:lnTo>
                <a:lnTo>
                  <a:pt x="4572" y="306324"/>
                </a:lnTo>
                <a:lnTo>
                  <a:pt x="4572" y="347472"/>
                </a:lnTo>
                <a:close/>
              </a:path>
              <a:path w="5079" h="408939">
                <a:moveTo>
                  <a:pt x="4572" y="408432"/>
                </a:moveTo>
                <a:lnTo>
                  <a:pt x="1524" y="408432"/>
                </a:lnTo>
                <a:lnTo>
                  <a:pt x="0" y="406908"/>
                </a:lnTo>
                <a:lnTo>
                  <a:pt x="0" y="368808"/>
                </a:lnTo>
                <a:lnTo>
                  <a:pt x="1524" y="367284"/>
                </a:lnTo>
                <a:lnTo>
                  <a:pt x="4572" y="367284"/>
                </a:lnTo>
                <a:lnTo>
                  <a:pt x="4572" y="408432"/>
                </a:lnTo>
                <a:close/>
              </a:path>
            </a:pathLst>
          </a:custGeom>
          <a:solidFill>
            <a:srgbClr val="000000"/>
          </a:solidFill>
        </p:spPr>
        <p:txBody>
          <a:bodyPr wrap="square" lIns="0" tIns="0" rIns="0" bIns="0" rtlCol="0"/>
          <a:lstStyle/>
          <a:p/>
        </p:txBody>
      </p:sp>
      <p:sp>
        <p:nvSpPr>
          <p:cNvPr id="27" name="object 27"/>
          <p:cNvSpPr/>
          <p:nvPr/>
        </p:nvSpPr>
        <p:spPr>
          <a:xfrm>
            <a:off x="5750052" y="3453384"/>
            <a:ext cx="287020" cy="5080"/>
          </a:xfrm>
          <a:custGeom>
            <a:avLst/>
            <a:gdLst/>
            <a:ahLst/>
            <a:cxnLst/>
            <a:rect l="l" t="t" r="r" b="b"/>
            <a:pathLst>
              <a:path w="287020" h="5079">
                <a:moveTo>
                  <a:pt x="41148" y="4572"/>
                </a:moveTo>
                <a:lnTo>
                  <a:pt x="0" y="4572"/>
                </a:lnTo>
                <a:lnTo>
                  <a:pt x="0" y="1524"/>
                </a:lnTo>
                <a:lnTo>
                  <a:pt x="1524" y="0"/>
                </a:lnTo>
                <a:lnTo>
                  <a:pt x="39624" y="0"/>
                </a:lnTo>
                <a:lnTo>
                  <a:pt x="41148" y="1524"/>
                </a:lnTo>
                <a:lnTo>
                  <a:pt x="41148" y="4572"/>
                </a:lnTo>
                <a:close/>
              </a:path>
              <a:path w="287020" h="5079">
                <a:moveTo>
                  <a:pt x="102108" y="4572"/>
                </a:moveTo>
                <a:lnTo>
                  <a:pt x="60960" y="4572"/>
                </a:lnTo>
                <a:lnTo>
                  <a:pt x="60960" y="1524"/>
                </a:lnTo>
                <a:lnTo>
                  <a:pt x="62484" y="0"/>
                </a:lnTo>
                <a:lnTo>
                  <a:pt x="100584" y="0"/>
                </a:lnTo>
                <a:lnTo>
                  <a:pt x="102108" y="1524"/>
                </a:lnTo>
                <a:lnTo>
                  <a:pt x="102108" y="4572"/>
                </a:lnTo>
                <a:close/>
              </a:path>
              <a:path w="287020" h="5079">
                <a:moveTo>
                  <a:pt x="163067" y="4572"/>
                </a:moveTo>
                <a:lnTo>
                  <a:pt x="123444" y="4572"/>
                </a:lnTo>
                <a:lnTo>
                  <a:pt x="123444" y="0"/>
                </a:lnTo>
                <a:lnTo>
                  <a:pt x="163067" y="0"/>
                </a:lnTo>
                <a:lnTo>
                  <a:pt x="163067" y="4572"/>
                </a:lnTo>
                <a:close/>
              </a:path>
              <a:path w="287020" h="5079">
                <a:moveTo>
                  <a:pt x="225552" y="4572"/>
                </a:moveTo>
                <a:lnTo>
                  <a:pt x="184404" y="4572"/>
                </a:lnTo>
                <a:lnTo>
                  <a:pt x="184404" y="0"/>
                </a:lnTo>
                <a:lnTo>
                  <a:pt x="224028" y="0"/>
                </a:lnTo>
                <a:lnTo>
                  <a:pt x="225552" y="1524"/>
                </a:lnTo>
                <a:lnTo>
                  <a:pt x="225552" y="4572"/>
                </a:lnTo>
                <a:close/>
              </a:path>
              <a:path w="287020" h="5079">
                <a:moveTo>
                  <a:pt x="286512" y="4572"/>
                </a:moveTo>
                <a:lnTo>
                  <a:pt x="245364" y="4572"/>
                </a:lnTo>
                <a:lnTo>
                  <a:pt x="245364" y="1524"/>
                </a:lnTo>
                <a:lnTo>
                  <a:pt x="246888" y="0"/>
                </a:lnTo>
                <a:lnTo>
                  <a:pt x="284988" y="0"/>
                </a:lnTo>
                <a:lnTo>
                  <a:pt x="286512" y="1524"/>
                </a:lnTo>
                <a:lnTo>
                  <a:pt x="286512" y="4572"/>
                </a:lnTo>
                <a:close/>
              </a:path>
            </a:pathLst>
          </a:custGeom>
          <a:solidFill>
            <a:srgbClr val="000000"/>
          </a:solidFill>
        </p:spPr>
        <p:txBody>
          <a:bodyPr wrap="square" lIns="0" tIns="0" rIns="0" bIns="0" rtlCol="0"/>
          <a:lstStyle/>
          <a:p/>
        </p:txBody>
      </p:sp>
      <p:sp>
        <p:nvSpPr>
          <p:cNvPr id="28" name="object 28"/>
          <p:cNvSpPr/>
          <p:nvPr/>
        </p:nvSpPr>
        <p:spPr>
          <a:xfrm>
            <a:off x="6056376" y="3453384"/>
            <a:ext cx="5080" cy="408940"/>
          </a:xfrm>
          <a:custGeom>
            <a:avLst/>
            <a:gdLst/>
            <a:ahLst/>
            <a:cxnLst/>
            <a:rect l="l" t="t" r="r" b="b"/>
            <a:pathLst>
              <a:path w="5079" h="408939">
                <a:moveTo>
                  <a:pt x="4572" y="41148"/>
                </a:moveTo>
                <a:lnTo>
                  <a:pt x="1524" y="41148"/>
                </a:lnTo>
                <a:lnTo>
                  <a:pt x="0" y="39624"/>
                </a:lnTo>
                <a:lnTo>
                  <a:pt x="0" y="1524"/>
                </a:lnTo>
                <a:lnTo>
                  <a:pt x="1524" y="0"/>
                </a:lnTo>
                <a:lnTo>
                  <a:pt x="4572" y="0"/>
                </a:lnTo>
                <a:lnTo>
                  <a:pt x="4572" y="41148"/>
                </a:lnTo>
                <a:close/>
              </a:path>
              <a:path w="5079" h="408939">
                <a:moveTo>
                  <a:pt x="4572" y="102108"/>
                </a:moveTo>
                <a:lnTo>
                  <a:pt x="1524" y="102108"/>
                </a:lnTo>
                <a:lnTo>
                  <a:pt x="0" y="100584"/>
                </a:lnTo>
                <a:lnTo>
                  <a:pt x="0" y="62484"/>
                </a:lnTo>
                <a:lnTo>
                  <a:pt x="1524" y="60960"/>
                </a:lnTo>
                <a:lnTo>
                  <a:pt x="4572" y="60960"/>
                </a:lnTo>
                <a:lnTo>
                  <a:pt x="4572" y="102108"/>
                </a:lnTo>
                <a:close/>
              </a:path>
              <a:path w="5079" h="408939">
                <a:moveTo>
                  <a:pt x="4572" y="163067"/>
                </a:moveTo>
                <a:lnTo>
                  <a:pt x="1524" y="163067"/>
                </a:lnTo>
                <a:lnTo>
                  <a:pt x="0" y="161543"/>
                </a:lnTo>
                <a:lnTo>
                  <a:pt x="0" y="123444"/>
                </a:lnTo>
                <a:lnTo>
                  <a:pt x="1524" y="121920"/>
                </a:lnTo>
                <a:lnTo>
                  <a:pt x="4572" y="121920"/>
                </a:lnTo>
                <a:lnTo>
                  <a:pt x="4572" y="163067"/>
                </a:lnTo>
                <a:close/>
              </a:path>
              <a:path w="5079" h="408939">
                <a:moveTo>
                  <a:pt x="4572" y="224028"/>
                </a:moveTo>
                <a:lnTo>
                  <a:pt x="0" y="224028"/>
                </a:lnTo>
                <a:lnTo>
                  <a:pt x="0" y="184404"/>
                </a:lnTo>
                <a:lnTo>
                  <a:pt x="4572" y="184404"/>
                </a:lnTo>
                <a:lnTo>
                  <a:pt x="4572" y="224028"/>
                </a:lnTo>
                <a:close/>
              </a:path>
              <a:path w="5079" h="408939">
                <a:moveTo>
                  <a:pt x="4572" y="286512"/>
                </a:moveTo>
                <a:lnTo>
                  <a:pt x="1524" y="286512"/>
                </a:lnTo>
                <a:lnTo>
                  <a:pt x="0" y="284988"/>
                </a:lnTo>
                <a:lnTo>
                  <a:pt x="0" y="245364"/>
                </a:lnTo>
                <a:lnTo>
                  <a:pt x="4572" y="245364"/>
                </a:lnTo>
                <a:lnTo>
                  <a:pt x="4572" y="286512"/>
                </a:lnTo>
                <a:close/>
              </a:path>
              <a:path w="5079" h="408939">
                <a:moveTo>
                  <a:pt x="4572" y="347472"/>
                </a:moveTo>
                <a:lnTo>
                  <a:pt x="1524" y="347472"/>
                </a:lnTo>
                <a:lnTo>
                  <a:pt x="0" y="345948"/>
                </a:lnTo>
                <a:lnTo>
                  <a:pt x="0" y="307848"/>
                </a:lnTo>
                <a:lnTo>
                  <a:pt x="1524" y="306324"/>
                </a:lnTo>
                <a:lnTo>
                  <a:pt x="4572" y="306324"/>
                </a:lnTo>
                <a:lnTo>
                  <a:pt x="4572" y="347472"/>
                </a:lnTo>
                <a:close/>
              </a:path>
              <a:path w="5079" h="408939">
                <a:moveTo>
                  <a:pt x="4572" y="408432"/>
                </a:moveTo>
                <a:lnTo>
                  <a:pt x="1524" y="408432"/>
                </a:lnTo>
                <a:lnTo>
                  <a:pt x="0" y="406908"/>
                </a:lnTo>
                <a:lnTo>
                  <a:pt x="0" y="368808"/>
                </a:lnTo>
                <a:lnTo>
                  <a:pt x="1524" y="367284"/>
                </a:lnTo>
                <a:lnTo>
                  <a:pt x="4572" y="367284"/>
                </a:lnTo>
                <a:lnTo>
                  <a:pt x="4572" y="408432"/>
                </a:lnTo>
                <a:close/>
              </a:path>
            </a:pathLst>
          </a:custGeom>
          <a:solidFill>
            <a:srgbClr val="000000"/>
          </a:solidFill>
        </p:spPr>
        <p:txBody>
          <a:bodyPr wrap="square" lIns="0" tIns="0" rIns="0" bIns="0" rtlCol="0"/>
          <a:lstStyle/>
          <a:p/>
        </p:txBody>
      </p:sp>
      <p:sp>
        <p:nvSpPr>
          <p:cNvPr id="29" name="object 29"/>
          <p:cNvSpPr txBox="1"/>
          <p:nvPr/>
        </p:nvSpPr>
        <p:spPr>
          <a:xfrm>
            <a:off x="5564141" y="2717413"/>
            <a:ext cx="213995" cy="123825"/>
          </a:xfrm>
          <a:prstGeom prst="rect">
            <a:avLst/>
          </a:prstGeom>
        </p:spPr>
        <p:txBody>
          <a:bodyPr wrap="square" lIns="0" tIns="11430" rIns="0" bIns="0" rtlCol="0" vert="horz">
            <a:spAutoFit/>
          </a:bodyPr>
          <a:lstStyle/>
          <a:p>
            <a:pPr>
              <a:lnSpc>
                <a:spcPct val="100000"/>
              </a:lnSpc>
              <a:spcBef>
                <a:spcPts val="90"/>
              </a:spcBef>
            </a:pPr>
            <a:r>
              <a:rPr dirty="0" sz="650" spc="-5">
                <a:latin typeface="Calibri"/>
                <a:cs typeface="Calibri"/>
              </a:rPr>
              <a:t>Stress</a:t>
            </a:r>
            <a:endParaRPr sz="650">
              <a:latin typeface="Calibri"/>
              <a:cs typeface="Calibri"/>
            </a:endParaRPr>
          </a:p>
        </p:txBody>
      </p:sp>
      <p:sp>
        <p:nvSpPr>
          <p:cNvPr id="30" name="object 30"/>
          <p:cNvSpPr txBox="1"/>
          <p:nvPr/>
        </p:nvSpPr>
        <p:spPr>
          <a:xfrm>
            <a:off x="6539520" y="3819193"/>
            <a:ext cx="309880" cy="129539"/>
          </a:xfrm>
          <a:prstGeom prst="rect">
            <a:avLst/>
          </a:prstGeom>
        </p:spPr>
        <p:txBody>
          <a:bodyPr wrap="square" lIns="0" tIns="16510" rIns="0" bIns="0" rtlCol="0" vert="horz">
            <a:spAutoFit/>
          </a:bodyPr>
          <a:lstStyle/>
          <a:p>
            <a:pPr>
              <a:lnSpc>
                <a:spcPct val="100000"/>
              </a:lnSpc>
              <a:spcBef>
                <a:spcPts val="130"/>
              </a:spcBef>
            </a:pPr>
            <a:r>
              <a:rPr dirty="0" sz="650" spc="-10">
                <a:latin typeface="Calibri"/>
                <a:cs typeface="Calibri"/>
              </a:rPr>
              <a:t>Strain,</a:t>
            </a:r>
            <a:r>
              <a:rPr dirty="0" sz="650" spc="-60">
                <a:latin typeface="Calibri"/>
                <a:cs typeface="Calibri"/>
              </a:rPr>
              <a:t> </a:t>
            </a:r>
            <a:r>
              <a:rPr dirty="0" sz="650" spc="-25" i="1">
                <a:latin typeface="Georgia"/>
                <a:cs typeface="Georgia"/>
              </a:rPr>
              <a:t>e</a:t>
            </a:r>
            <a:endParaRPr sz="650">
              <a:latin typeface="Georgia"/>
              <a:cs typeface="Georgia"/>
            </a:endParaRPr>
          </a:p>
        </p:txBody>
      </p:sp>
      <p:sp>
        <p:nvSpPr>
          <p:cNvPr id="31" name="object 31"/>
          <p:cNvSpPr/>
          <p:nvPr/>
        </p:nvSpPr>
        <p:spPr>
          <a:xfrm>
            <a:off x="5629655" y="3864864"/>
            <a:ext cx="0" cy="163195"/>
          </a:xfrm>
          <a:custGeom>
            <a:avLst/>
            <a:gdLst/>
            <a:ahLst/>
            <a:cxnLst/>
            <a:rect l="l" t="t" r="r" b="b"/>
            <a:pathLst>
              <a:path w="0" h="163195">
                <a:moveTo>
                  <a:pt x="0" y="163067"/>
                </a:moveTo>
                <a:lnTo>
                  <a:pt x="0" y="0"/>
                </a:lnTo>
                <a:lnTo>
                  <a:pt x="0" y="163067"/>
                </a:lnTo>
                <a:close/>
              </a:path>
            </a:pathLst>
          </a:custGeom>
          <a:ln w="4762">
            <a:solidFill>
              <a:srgbClr val="000000"/>
            </a:solidFill>
          </a:ln>
        </p:spPr>
        <p:txBody>
          <a:bodyPr wrap="square" lIns="0" tIns="0" rIns="0" bIns="0" rtlCol="0"/>
          <a:lstStyle/>
          <a:p/>
        </p:txBody>
      </p:sp>
      <p:sp>
        <p:nvSpPr>
          <p:cNvPr id="32" name="object 32"/>
          <p:cNvSpPr/>
          <p:nvPr/>
        </p:nvSpPr>
        <p:spPr>
          <a:xfrm>
            <a:off x="5753100" y="3864864"/>
            <a:ext cx="0" cy="163195"/>
          </a:xfrm>
          <a:custGeom>
            <a:avLst/>
            <a:gdLst/>
            <a:ahLst/>
            <a:cxnLst/>
            <a:rect l="l" t="t" r="r" b="b"/>
            <a:pathLst>
              <a:path w="0" h="163195">
                <a:moveTo>
                  <a:pt x="0" y="163067"/>
                </a:moveTo>
                <a:lnTo>
                  <a:pt x="0" y="0"/>
                </a:lnTo>
                <a:lnTo>
                  <a:pt x="0" y="163067"/>
                </a:lnTo>
                <a:close/>
              </a:path>
            </a:pathLst>
          </a:custGeom>
          <a:ln w="4762">
            <a:solidFill>
              <a:srgbClr val="000000"/>
            </a:solidFill>
          </a:ln>
        </p:spPr>
        <p:txBody>
          <a:bodyPr wrap="square" lIns="0" tIns="0" rIns="0" bIns="0" rtlCol="0"/>
          <a:lstStyle/>
          <a:p/>
        </p:txBody>
      </p:sp>
      <p:sp>
        <p:nvSpPr>
          <p:cNvPr id="33" name="object 33"/>
          <p:cNvSpPr/>
          <p:nvPr/>
        </p:nvSpPr>
        <p:spPr>
          <a:xfrm>
            <a:off x="5548884" y="3945635"/>
            <a:ext cx="43180" cy="0"/>
          </a:xfrm>
          <a:custGeom>
            <a:avLst/>
            <a:gdLst/>
            <a:ahLst/>
            <a:cxnLst/>
            <a:rect l="l" t="t" r="r" b="b"/>
            <a:pathLst>
              <a:path w="43179" h="0">
                <a:moveTo>
                  <a:pt x="0" y="0"/>
                </a:moveTo>
                <a:lnTo>
                  <a:pt x="42671" y="0"/>
                </a:lnTo>
              </a:path>
            </a:pathLst>
          </a:custGeom>
          <a:ln w="4762">
            <a:solidFill>
              <a:srgbClr val="000000"/>
            </a:solidFill>
          </a:ln>
        </p:spPr>
        <p:txBody>
          <a:bodyPr wrap="square" lIns="0" tIns="0" rIns="0" bIns="0" rtlCol="0"/>
          <a:lstStyle/>
          <a:p/>
        </p:txBody>
      </p:sp>
      <p:sp>
        <p:nvSpPr>
          <p:cNvPr id="34" name="object 34"/>
          <p:cNvSpPr/>
          <p:nvPr/>
        </p:nvSpPr>
        <p:spPr>
          <a:xfrm>
            <a:off x="5791200" y="3945635"/>
            <a:ext cx="43180" cy="0"/>
          </a:xfrm>
          <a:custGeom>
            <a:avLst/>
            <a:gdLst/>
            <a:ahLst/>
            <a:cxnLst/>
            <a:rect l="l" t="t" r="r" b="b"/>
            <a:pathLst>
              <a:path w="43179" h="0">
                <a:moveTo>
                  <a:pt x="42671" y="0"/>
                </a:moveTo>
                <a:lnTo>
                  <a:pt x="0" y="0"/>
                </a:lnTo>
              </a:path>
            </a:pathLst>
          </a:custGeom>
          <a:ln w="4762">
            <a:solidFill>
              <a:srgbClr val="000000"/>
            </a:solidFill>
          </a:ln>
        </p:spPr>
        <p:txBody>
          <a:bodyPr wrap="square" lIns="0" tIns="0" rIns="0" bIns="0" rtlCol="0"/>
          <a:lstStyle/>
          <a:p/>
        </p:txBody>
      </p:sp>
      <p:sp>
        <p:nvSpPr>
          <p:cNvPr id="35" name="object 35"/>
          <p:cNvSpPr/>
          <p:nvPr/>
        </p:nvSpPr>
        <p:spPr>
          <a:xfrm>
            <a:off x="5516880" y="3945635"/>
            <a:ext cx="113030" cy="0"/>
          </a:xfrm>
          <a:custGeom>
            <a:avLst/>
            <a:gdLst/>
            <a:ahLst/>
            <a:cxnLst/>
            <a:rect l="l" t="t" r="r" b="b"/>
            <a:pathLst>
              <a:path w="113029" h="0">
                <a:moveTo>
                  <a:pt x="0" y="0"/>
                </a:moveTo>
                <a:lnTo>
                  <a:pt x="112775" y="0"/>
                </a:lnTo>
              </a:path>
            </a:pathLst>
          </a:custGeom>
          <a:ln w="4762">
            <a:solidFill>
              <a:srgbClr val="000000"/>
            </a:solidFill>
          </a:ln>
        </p:spPr>
        <p:txBody>
          <a:bodyPr wrap="square" lIns="0" tIns="0" rIns="0" bIns="0" rtlCol="0"/>
          <a:lstStyle/>
          <a:p/>
        </p:txBody>
      </p:sp>
      <p:sp>
        <p:nvSpPr>
          <p:cNvPr id="36" name="object 36"/>
          <p:cNvSpPr/>
          <p:nvPr/>
        </p:nvSpPr>
        <p:spPr>
          <a:xfrm>
            <a:off x="5588507" y="3931920"/>
            <a:ext cx="41275" cy="27940"/>
          </a:xfrm>
          <a:custGeom>
            <a:avLst/>
            <a:gdLst/>
            <a:ahLst/>
            <a:cxnLst/>
            <a:rect l="l" t="t" r="r" b="b"/>
            <a:pathLst>
              <a:path w="41275" h="27939">
                <a:moveTo>
                  <a:pt x="0" y="27432"/>
                </a:moveTo>
                <a:lnTo>
                  <a:pt x="0" y="0"/>
                </a:lnTo>
                <a:lnTo>
                  <a:pt x="41148" y="13716"/>
                </a:lnTo>
                <a:lnTo>
                  <a:pt x="0" y="27432"/>
                </a:lnTo>
                <a:close/>
              </a:path>
            </a:pathLst>
          </a:custGeom>
          <a:solidFill>
            <a:srgbClr val="000000"/>
          </a:solidFill>
        </p:spPr>
        <p:txBody>
          <a:bodyPr wrap="square" lIns="0" tIns="0" rIns="0" bIns="0" rtlCol="0"/>
          <a:lstStyle/>
          <a:p/>
        </p:txBody>
      </p:sp>
      <p:sp>
        <p:nvSpPr>
          <p:cNvPr id="37" name="object 37"/>
          <p:cNvSpPr/>
          <p:nvPr/>
        </p:nvSpPr>
        <p:spPr>
          <a:xfrm>
            <a:off x="5753100" y="3931920"/>
            <a:ext cx="41275" cy="27940"/>
          </a:xfrm>
          <a:custGeom>
            <a:avLst/>
            <a:gdLst/>
            <a:ahLst/>
            <a:cxnLst/>
            <a:rect l="l" t="t" r="r" b="b"/>
            <a:pathLst>
              <a:path w="41275" h="27939">
                <a:moveTo>
                  <a:pt x="41148" y="27432"/>
                </a:moveTo>
                <a:lnTo>
                  <a:pt x="0" y="13716"/>
                </a:lnTo>
                <a:lnTo>
                  <a:pt x="41148" y="0"/>
                </a:lnTo>
                <a:lnTo>
                  <a:pt x="41148" y="27432"/>
                </a:lnTo>
                <a:close/>
              </a:path>
            </a:pathLst>
          </a:custGeom>
          <a:solidFill>
            <a:srgbClr val="000000"/>
          </a:solidFill>
        </p:spPr>
        <p:txBody>
          <a:bodyPr wrap="square" lIns="0" tIns="0" rIns="0" bIns="0" rtlCol="0"/>
          <a:lstStyle/>
          <a:p/>
        </p:txBody>
      </p:sp>
      <p:sp>
        <p:nvSpPr>
          <p:cNvPr id="38" name="object 38"/>
          <p:cNvSpPr/>
          <p:nvPr/>
        </p:nvSpPr>
        <p:spPr>
          <a:xfrm>
            <a:off x="4765548" y="3896867"/>
            <a:ext cx="751840" cy="99060"/>
          </a:xfrm>
          <a:custGeom>
            <a:avLst/>
            <a:gdLst/>
            <a:ahLst/>
            <a:cxnLst/>
            <a:rect l="l" t="t" r="r" b="b"/>
            <a:pathLst>
              <a:path w="751839" h="99060">
                <a:moveTo>
                  <a:pt x="0" y="0"/>
                </a:moveTo>
                <a:lnTo>
                  <a:pt x="751332" y="0"/>
                </a:lnTo>
                <a:lnTo>
                  <a:pt x="751332" y="99059"/>
                </a:lnTo>
                <a:lnTo>
                  <a:pt x="0" y="99059"/>
                </a:lnTo>
                <a:lnTo>
                  <a:pt x="0" y="0"/>
                </a:lnTo>
                <a:close/>
              </a:path>
            </a:pathLst>
          </a:custGeom>
          <a:solidFill>
            <a:srgbClr val="FFFFFF"/>
          </a:solidFill>
        </p:spPr>
        <p:txBody>
          <a:bodyPr wrap="square" lIns="0" tIns="0" rIns="0" bIns="0" rtlCol="0"/>
          <a:lstStyle/>
          <a:p/>
        </p:txBody>
      </p:sp>
      <p:sp>
        <p:nvSpPr>
          <p:cNvPr id="39" name="object 39"/>
          <p:cNvSpPr/>
          <p:nvPr/>
        </p:nvSpPr>
        <p:spPr>
          <a:xfrm>
            <a:off x="5753100" y="3849623"/>
            <a:ext cx="0" cy="300355"/>
          </a:xfrm>
          <a:custGeom>
            <a:avLst/>
            <a:gdLst/>
            <a:ahLst/>
            <a:cxnLst/>
            <a:rect l="l" t="t" r="r" b="b"/>
            <a:pathLst>
              <a:path w="0" h="300354">
                <a:moveTo>
                  <a:pt x="0" y="300227"/>
                </a:moveTo>
                <a:lnTo>
                  <a:pt x="0" y="0"/>
                </a:lnTo>
                <a:lnTo>
                  <a:pt x="0" y="300227"/>
                </a:lnTo>
                <a:close/>
              </a:path>
            </a:pathLst>
          </a:custGeom>
          <a:ln w="4762">
            <a:solidFill>
              <a:srgbClr val="000000"/>
            </a:solidFill>
          </a:ln>
        </p:spPr>
        <p:txBody>
          <a:bodyPr wrap="square" lIns="0" tIns="0" rIns="0" bIns="0" rtlCol="0"/>
          <a:lstStyle/>
          <a:p/>
        </p:txBody>
      </p:sp>
      <p:sp>
        <p:nvSpPr>
          <p:cNvPr id="40" name="object 40"/>
          <p:cNvSpPr/>
          <p:nvPr/>
        </p:nvSpPr>
        <p:spPr>
          <a:xfrm>
            <a:off x="6059423" y="3864864"/>
            <a:ext cx="0" cy="285115"/>
          </a:xfrm>
          <a:custGeom>
            <a:avLst/>
            <a:gdLst/>
            <a:ahLst/>
            <a:cxnLst/>
            <a:rect l="l" t="t" r="r" b="b"/>
            <a:pathLst>
              <a:path w="0" h="285114">
                <a:moveTo>
                  <a:pt x="0" y="284987"/>
                </a:moveTo>
                <a:lnTo>
                  <a:pt x="0" y="0"/>
                </a:lnTo>
                <a:lnTo>
                  <a:pt x="0" y="284987"/>
                </a:lnTo>
                <a:close/>
              </a:path>
            </a:pathLst>
          </a:custGeom>
          <a:ln w="4762">
            <a:solidFill>
              <a:srgbClr val="000000"/>
            </a:solidFill>
          </a:ln>
        </p:spPr>
        <p:txBody>
          <a:bodyPr wrap="square" lIns="0" tIns="0" rIns="0" bIns="0" rtlCol="0"/>
          <a:lstStyle/>
          <a:p/>
        </p:txBody>
      </p:sp>
      <p:sp>
        <p:nvSpPr>
          <p:cNvPr id="41" name="object 41"/>
          <p:cNvSpPr/>
          <p:nvPr/>
        </p:nvSpPr>
        <p:spPr>
          <a:xfrm>
            <a:off x="5791200" y="4069079"/>
            <a:ext cx="114300" cy="0"/>
          </a:xfrm>
          <a:custGeom>
            <a:avLst/>
            <a:gdLst/>
            <a:ahLst/>
            <a:cxnLst/>
            <a:rect l="l" t="t" r="r" b="b"/>
            <a:pathLst>
              <a:path w="114300" h="0">
                <a:moveTo>
                  <a:pt x="114300" y="0"/>
                </a:moveTo>
                <a:lnTo>
                  <a:pt x="0" y="0"/>
                </a:lnTo>
              </a:path>
            </a:pathLst>
          </a:custGeom>
          <a:ln w="4762">
            <a:solidFill>
              <a:srgbClr val="000000"/>
            </a:solidFill>
          </a:ln>
        </p:spPr>
        <p:txBody>
          <a:bodyPr wrap="square" lIns="0" tIns="0" rIns="0" bIns="0" rtlCol="0"/>
          <a:lstStyle/>
          <a:p/>
        </p:txBody>
      </p:sp>
      <p:sp>
        <p:nvSpPr>
          <p:cNvPr id="42" name="object 42"/>
          <p:cNvSpPr/>
          <p:nvPr/>
        </p:nvSpPr>
        <p:spPr>
          <a:xfrm>
            <a:off x="5905500" y="4069079"/>
            <a:ext cx="116205" cy="0"/>
          </a:xfrm>
          <a:custGeom>
            <a:avLst/>
            <a:gdLst/>
            <a:ahLst/>
            <a:cxnLst/>
            <a:rect l="l" t="t" r="r" b="b"/>
            <a:pathLst>
              <a:path w="116204" h="0">
                <a:moveTo>
                  <a:pt x="0" y="0"/>
                </a:moveTo>
                <a:lnTo>
                  <a:pt x="115823" y="0"/>
                </a:lnTo>
              </a:path>
            </a:pathLst>
          </a:custGeom>
          <a:ln w="4762">
            <a:solidFill>
              <a:srgbClr val="000000"/>
            </a:solidFill>
          </a:ln>
        </p:spPr>
        <p:txBody>
          <a:bodyPr wrap="square" lIns="0" tIns="0" rIns="0" bIns="0" rtlCol="0"/>
          <a:lstStyle/>
          <a:p/>
        </p:txBody>
      </p:sp>
      <p:sp>
        <p:nvSpPr>
          <p:cNvPr id="43" name="object 43"/>
          <p:cNvSpPr/>
          <p:nvPr/>
        </p:nvSpPr>
        <p:spPr>
          <a:xfrm>
            <a:off x="5556503" y="4069079"/>
            <a:ext cx="196850" cy="0"/>
          </a:xfrm>
          <a:custGeom>
            <a:avLst/>
            <a:gdLst/>
            <a:ahLst/>
            <a:cxnLst/>
            <a:rect l="l" t="t" r="r" b="b"/>
            <a:pathLst>
              <a:path w="196850" h="0">
                <a:moveTo>
                  <a:pt x="0" y="0"/>
                </a:moveTo>
                <a:lnTo>
                  <a:pt x="196595" y="0"/>
                </a:lnTo>
              </a:path>
            </a:pathLst>
          </a:custGeom>
          <a:ln w="4762">
            <a:solidFill>
              <a:srgbClr val="000000"/>
            </a:solidFill>
          </a:ln>
        </p:spPr>
        <p:txBody>
          <a:bodyPr wrap="square" lIns="0" tIns="0" rIns="0" bIns="0" rtlCol="0"/>
          <a:lstStyle/>
          <a:p/>
        </p:txBody>
      </p:sp>
      <p:sp>
        <p:nvSpPr>
          <p:cNvPr id="44" name="object 44"/>
          <p:cNvSpPr/>
          <p:nvPr/>
        </p:nvSpPr>
        <p:spPr>
          <a:xfrm>
            <a:off x="5753100" y="4053840"/>
            <a:ext cx="41275" cy="29209"/>
          </a:xfrm>
          <a:custGeom>
            <a:avLst/>
            <a:gdLst/>
            <a:ahLst/>
            <a:cxnLst/>
            <a:rect l="l" t="t" r="r" b="b"/>
            <a:pathLst>
              <a:path w="41275" h="29210">
                <a:moveTo>
                  <a:pt x="41148" y="28956"/>
                </a:moveTo>
                <a:lnTo>
                  <a:pt x="0" y="15240"/>
                </a:lnTo>
                <a:lnTo>
                  <a:pt x="41148" y="0"/>
                </a:lnTo>
                <a:lnTo>
                  <a:pt x="41148" y="28956"/>
                </a:lnTo>
                <a:close/>
              </a:path>
            </a:pathLst>
          </a:custGeom>
          <a:solidFill>
            <a:srgbClr val="000000"/>
          </a:solidFill>
        </p:spPr>
        <p:txBody>
          <a:bodyPr wrap="square" lIns="0" tIns="0" rIns="0" bIns="0" rtlCol="0"/>
          <a:lstStyle/>
          <a:p/>
        </p:txBody>
      </p:sp>
      <p:sp>
        <p:nvSpPr>
          <p:cNvPr id="45" name="object 45"/>
          <p:cNvSpPr/>
          <p:nvPr/>
        </p:nvSpPr>
        <p:spPr>
          <a:xfrm>
            <a:off x="6016752" y="4053840"/>
            <a:ext cx="43180" cy="29209"/>
          </a:xfrm>
          <a:custGeom>
            <a:avLst/>
            <a:gdLst/>
            <a:ahLst/>
            <a:cxnLst/>
            <a:rect l="l" t="t" r="r" b="b"/>
            <a:pathLst>
              <a:path w="43179" h="29210">
                <a:moveTo>
                  <a:pt x="0" y="28956"/>
                </a:moveTo>
                <a:lnTo>
                  <a:pt x="0" y="0"/>
                </a:lnTo>
                <a:lnTo>
                  <a:pt x="42671" y="15240"/>
                </a:lnTo>
                <a:lnTo>
                  <a:pt x="0" y="28956"/>
                </a:lnTo>
                <a:close/>
              </a:path>
            </a:pathLst>
          </a:custGeom>
          <a:solidFill>
            <a:srgbClr val="000000"/>
          </a:solidFill>
        </p:spPr>
        <p:txBody>
          <a:bodyPr wrap="square" lIns="0" tIns="0" rIns="0" bIns="0" rtlCol="0"/>
          <a:lstStyle/>
          <a:p/>
        </p:txBody>
      </p:sp>
      <p:sp>
        <p:nvSpPr>
          <p:cNvPr id="46" name="object 46"/>
          <p:cNvSpPr/>
          <p:nvPr/>
        </p:nvSpPr>
        <p:spPr>
          <a:xfrm>
            <a:off x="4971288" y="4018788"/>
            <a:ext cx="585470" cy="99060"/>
          </a:xfrm>
          <a:custGeom>
            <a:avLst/>
            <a:gdLst/>
            <a:ahLst/>
            <a:cxnLst/>
            <a:rect l="l" t="t" r="r" b="b"/>
            <a:pathLst>
              <a:path w="585470" h="99060">
                <a:moveTo>
                  <a:pt x="0" y="0"/>
                </a:moveTo>
                <a:lnTo>
                  <a:pt x="585216" y="0"/>
                </a:lnTo>
                <a:lnTo>
                  <a:pt x="585216" y="99059"/>
                </a:lnTo>
                <a:lnTo>
                  <a:pt x="0" y="99059"/>
                </a:lnTo>
                <a:lnTo>
                  <a:pt x="0" y="0"/>
                </a:lnTo>
                <a:close/>
              </a:path>
            </a:pathLst>
          </a:custGeom>
          <a:solidFill>
            <a:srgbClr val="FFFFFF"/>
          </a:solidFill>
        </p:spPr>
        <p:txBody>
          <a:bodyPr wrap="square" lIns="0" tIns="0" rIns="0" bIns="0" rtlCol="0"/>
          <a:lstStyle/>
          <a:p/>
        </p:txBody>
      </p:sp>
      <p:sp>
        <p:nvSpPr>
          <p:cNvPr id="47" name="object 47"/>
          <p:cNvSpPr txBox="1"/>
          <p:nvPr/>
        </p:nvSpPr>
        <p:spPr>
          <a:xfrm>
            <a:off x="4768609" y="3854188"/>
            <a:ext cx="832485" cy="272415"/>
          </a:xfrm>
          <a:prstGeom prst="rect">
            <a:avLst/>
          </a:prstGeom>
        </p:spPr>
        <p:txBody>
          <a:bodyPr wrap="square" lIns="0" tIns="36195" rIns="0" bIns="0" rtlCol="0" vert="horz">
            <a:spAutoFit/>
          </a:bodyPr>
          <a:lstStyle/>
          <a:p>
            <a:pPr algn="r" marR="45720">
              <a:lnSpc>
                <a:spcPct val="100000"/>
              </a:lnSpc>
              <a:spcBef>
                <a:spcPts val="285"/>
              </a:spcBef>
            </a:pPr>
            <a:r>
              <a:rPr dirty="0" sz="650" spc="-5">
                <a:latin typeface="Calibri"/>
                <a:cs typeface="Calibri"/>
              </a:rPr>
              <a:t>Initial </a:t>
            </a:r>
            <a:r>
              <a:rPr dirty="0" sz="650" spc="-10">
                <a:latin typeface="Calibri"/>
                <a:cs typeface="Calibri"/>
              </a:rPr>
              <a:t>(Elastic) Strain,</a:t>
            </a:r>
            <a:r>
              <a:rPr dirty="0" sz="650" spc="-75">
                <a:latin typeface="Calibri"/>
                <a:cs typeface="Calibri"/>
              </a:rPr>
              <a:t> </a:t>
            </a:r>
            <a:r>
              <a:rPr dirty="0" sz="650" spc="-25" i="1">
                <a:latin typeface="Georgia"/>
                <a:cs typeface="Georgia"/>
              </a:rPr>
              <a:t>e</a:t>
            </a:r>
            <a:endParaRPr sz="650">
              <a:latin typeface="Georgia"/>
              <a:cs typeface="Georgia"/>
            </a:endParaRPr>
          </a:p>
          <a:p>
            <a:pPr algn="r" marR="5080">
              <a:lnSpc>
                <a:spcPct val="100000"/>
              </a:lnSpc>
              <a:spcBef>
                <a:spcPts val="190"/>
              </a:spcBef>
            </a:pPr>
            <a:r>
              <a:rPr dirty="0" sz="650" spc="-5">
                <a:latin typeface="Calibri"/>
                <a:cs typeface="Calibri"/>
              </a:rPr>
              <a:t>Creep </a:t>
            </a:r>
            <a:r>
              <a:rPr dirty="0" sz="650" spc="-10">
                <a:latin typeface="Calibri"/>
                <a:cs typeface="Calibri"/>
              </a:rPr>
              <a:t>Strain,</a:t>
            </a:r>
            <a:r>
              <a:rPr dirty="0" sz="650" spc="-100">
                <a:latin typeface="Calibri"/>
                <a:cs typeface="Calibri"/>
              </a:rPr>
              <a:t> </a:t>
            </a:r>
            <a:r>
              <a:rPr dirty="0" sz="650" spc="-145" i="1">
                <a:latin typeface="Georgia"/>
                <a:cs typeface="Georgia"/>
              </a:rPr>
              <a:t>cye</a:t>
            </a:r>
            <a:endParaRPr sz="650">
              <a:latin typeface="Georgia"/>
              <a:cs typeface="Georgia"/>
            </a:endParaRPr>
          </a:p>
        </p:txBody>
      </p:sp>
      <p:sp>
        <p:nvSpPr>
          <p:cNvPr id="48" name="object 48"/>
          <p:cNvSpPr/>
          <p:nvPr/>
        </p:nvSpPr>
        <p:spPr>
          <a:xfrm>
            <a:off x="5629655" y="3864864"/>
            <a:ext cx="0" cy="469900"/>
          </a:xfrm>
          <a:custGeom>
            <a:avLst/>
            <a:gdLst/>
            <a:ahLst/>
            <a:cxnLst/>
            <a:rect l="l" t="t" r="r" b="b"/>
            <a:pathLst>
              <a:path w="0" h="469900">
                <a:moveTo>
                  <a:pt x="0" y="469391"/>
                </a:moveTo>
                <a:lnTo>
                  <a:pt x="0" y="0"/>
                </a:lnTo>
                <a:lnTo>
                  <a:pt x="0" y="469391"/>
                </a:lnTo>
                <a:close/>
              </a:path>
            </a:pathLst>
          </a:custGeom>
          <a:ln w="4762">
            <a:solidFill>
              <a:srgbClr val="000000"/>
            </a:solidFill>
          </a:ln>
        </p:spPr>
        <p:txBody>
          <a:bodyPr wrap="square" lIns="0" tIns="0" rIns="0" bIns="0" rtlCol="0"/>
          <a:lstStyle/>
          <a:p/>
        </p:txBody>
      </p:sp>
      <p:sp>
        <p:nvSpPr>
          <p:cNvPr id="49" name="object 49"/>
          <p:cNvSpPr/>
          <p:nvPr/>
        </p:nvSpPr>
        <p:spPr>
          <a:xfrm>
            <a:off x="6059423" y="4201667"/>
            <a:ext cx="0" cy="132715"/>
          </a:xfrm>
          <a:custGeom>
            <a:avLst/>
            <a:gdLst/>
            <a:ahLst/>
            <a:cxnLst/>
            <a:rect l="l" t="t" r="r" b="b"/>
            <a:pathLst>
              <a:path w="0" h="132714">
                <a:moveTo>
                  <a:pt x="0" y="132588"/>
                </a:moveTo>
                <a:lnTo>
                  <a:pt x="0" y="0"/>
                </a:lnTo>
                <a:lnTo>
                  <a:pt x="0" y="132588"/>
                </a:lnTo>
                <a:close/>
              </a:path>
            </a:pathLst>
          </a:custGeom>
          <a:ln w="4762">
            <a:solidFill>
              <a:srgbClr val="000000"/>
            </a:solidFill>
          </a:ln>
        </p:spPr>
        <p:txBody>
          <a:bodyPr wrap="square" lIns="0" tIns="0" rIns="0" bIns="0" rtlCol="0"/>
          <a:lstStyle/>
          <a:p/>
        </p:txBody>
      </p:sp>
      <p:sp>
        <p:nvSpPr>
          <p:cNvPr id="50" name="object 50"/>
          <p:cNvSpPr/>
          <p:nvPr/>
        </p:nvSpPr>
        <p:spPr>
          <a:xfrm>
            <a:off x="5667755" y="4251959"/>
            <a:ext cx="177165" cy="0"/>
          </a:xfrm>
          <a:custGeom>
            <a:avLst/>
            <a:gdLst/>
            <a:ahLst/>
            <a:cxnLst/>
            <a:rect l="l" t="t" r="r" b="b"/>
            <a:pathLst>
              <a:path w="177164" h="0">
                <a:moveTo>
                  <a:pt x="176783" y="0"/>
                </a:moveTo>
                <a:lnTo>
                  <a:pt x="0" y="0"/>
                </a:lnTo>
              </a:path>
            </a:pathLst>
          </a:custGeom>
          <a:ln w="4762">
            <a:solidFill>
              <a:srgbClr val="000000"/>
            </a:solidFill>
          </a:ln>
        </p:spPr>
        <p:txBody>
          <a:bodyPr wrap="square" lIns="0" tIns="0" rIns="0" bIns="0" rtlCol="0"/>
          <a:lstStyle/>
          <a:p/>
        </p:txBody>
      </p:sp>
      <p:sp>
        <p:nvSpPr>
          <p:cNvPr id="51" name="object 51"/>
          <p:cNvSpPr/>
          <p:nvPr/>
        </p:nvSpPr>
        <p:spPr>
          <a:xfrm>
            <a:off x="5844539" y="4251959"/>
            <a:ext cx="177165" cy="0"/>
          </a:xfrm>
          <a:custGeom>
            <a:avLst/>
            <a:gdLst/>
            <a:ahLst/>
            <a:cxnLst/>
            <a:rect l="l" t="t" r="r" b="b"/>
            <a:pathLst>
              <a:path w="177164" h="0">
                <a:moveTo>
                  <a:pt x="0" y="0"/>
                </a:moveTo>
                <a:lnTo>
                  <a:pt x="176783" y="0"/>
                </a:lnTo>
              </a:path>
            </a:pathLst>
          </a:custGeom>
          <a:ln w="4762">
            <a:solidFill>
              <a:srgbClr val="000000"/>
            </a:solidFill>
          </a:ln>
        </p:spPr>
        <p:txBody>
          <a:bodyPr wrap="square" lIns="0" tIns="0" rIns="0" bIns="0" rtlCol="0"/>
          <a:lstStyle/>
          <a:p/>
        </p:txBody>
      </p:sp>
      <p:sp>
        <p:nvSpPr>
          <p:cNvPr id="52" name="object 52"/>
          <p:cNvSpPr/>
          <p:nvPr/>
        </p:nvSpPr>
        <p:spPr>
          <a:xfrm>
            <a:off x="5539739" y="4251959"/>
            <a:ext cx="90170" cy="0"/>
          </a:xfrm>
          <a:custGeom>
            <a:avLst/>
            <a:gdLst/>
            <a:ahLst/>
            <a:cxnLst/>
            <a:rect l="l" t="t" r="r" b="b"/>
            <a:pathLst>
              <a:path w="90170" h="0">
                <a:moveTo>
                  <a:pt x="0" y="0"/>
                </a:moveTo>
                <a:lnTo>
                  <a:pt x="89915" y="0"/>
                </a:lnTo>
              </a:path>
            </a:pathLst>
          </a:custGeom>
          <a:ln w="4762">
            <a:solidFill>
              <a:srgbClr val="000000"/>
            </a:solidFill>
          </a:ln>
        </p:spPr>
        <p:txBody>
          <a:bodyPr wrap="square" lIns="0" tIns="0" rIns="0" bIns="0" rtlCol="0"/>
          <a:lstStyle/>
          <a:p/>
        </p:txBody>
      </p:sp>
      <p:sp>
        <p:nvSpPr>
          <p:cNvPr id="53" name="object 53"/>
          <p:cNvSpPr/>
          <p:nvPr/>
        </p:nvSpPr>
        <p:spPr>
          <a:xfrm>
            <a:off x="5629655" y="4238244"/>
            <a:ext cx="43180" cy="27940"/>
          </a:xfrm>
          <a:custGeom>
            <a:avLst/>
            <a:gdLst/>
            <a:ahLst/>
            <a:cxnLst/>
            <a:rect l="l" t="t" r="r" b="b"/>
            <a:pathLst>
              <a:path w="43179" h="27939">
                <a:moveTo>
                  <a:pt x="42672" y="27432"/>
                </a:moveTo>
                <a:lnTo>
                  <a:pt x="0" y="13716"/>
                </a:lnTo>
                <a:lnTo>
                  <a:pt x="42672" y="0"/>
                </a:lnTo>
                <a:lnTo>
                  <a:pt x="42672" y="27432"/>
                </a:lnTo>
                <a:close/>
              </a:path>
            </a:pathLst>
          </a:custGeom>
          <a:solidFill>
            <a:srgbClr val="000000"/>
          </a:solidFill>
        </p:spPr>
        <p:txBody>
          <a:bodyPr wrap="square" lIns="0" tIns="0" rIns="0" bIns="0" rtlCol="0"/>
          <a:lstStyle/>
          <a:p/>
        </p:txBody>
      </p:sp>
      <p:sp>
        <p:nvSpPr>
          <p:cNvPr id="54" name="object 54"/>
          <p:cNvSpPr/>
          <p:nvPr/>
        </p:nvSpPr>
        <p:spPr>
          <a:xfrm>
            <a:off x="6016752" y="4238244"/>
            <a:ext cx="43180" cy="27940"/>
          </a:xfrm>
          <a:custGeom>
            <a:avLst/>
            <a:gdLst/>
            <a:ahLst/>
            <a:cxnLst/>
            <a:rect l="l" t="t" r="r" b="b"/>
            <a:pathLst>
              <a:path w="43179" h="27939">
                <a:moveTo>
                  <a:pt x="0" y="27432"/>
                </a:moveTo>
                <a:lnTo>
                  <a:pt x="0" y="0"/>
                </a:lnTo>
                <a:lnTo>
                  <a:pt x="42671" y="13716"/>
                </a:lnTo>
                <a:lnTo>
                  <a:pt x="0" y="27432"/>
                </a:lnTo>
                <a:close/>
              </a:path>
            </a:pathLst>
          </a:custGeom>
          <a:solidFill>
            <a:srgbClr val="000000"/>
          </a:solidFill>
        </p:spPr>
        <p:txBody>
          <a:bodyPr wrap="square" lIns="0" tIns="0" rIns="0" bIns="0" rtlCol="0"/>
          <a:lstStyle/>
          <a:p/>
        </p:txBody>
      </p:sp>
      <p:sp>
        <p:nvSpPr>
          <p:cNvPr id="55" name="object 55"/>
          <p:cNvSpPr txBox="1"/>
          <p:nvPr/>
        </p:nvSpPr>
        <p:spPr>
          <a:xfrm>
            <a:off x="4597908" y="4203192"/>
            <a:ext cx="955040" cy="99060"/>
          </a:xfrm>
          <a:prstGeom prst="rect">
            <a:avLst/>
          </a:prstGeom>
          <a:solidFill>
            <a:srgbClr val="FFFFFF"/>
          </a:solidFill>
        </p:spPr>
        <p:txBody>
          <a:bodyPr wrap="square" lIns="0" tIns="0" rIns="0" bIns="0" rtlCol="0" vert="horz">
            <a:spAutoFit/>
          </a:bodyPr>
          <a:lstStyle/>
          <a:p>
            <a:pPr marL="2540">
              <a:lnSpc>
                <a:spcPts val="730"/>
              </a:lnSpc>
            </a:pPr>
            <a:r>
              <a:rPr dirty="0" sz="650" spc="-10">
                <a:latin typeface="Calibri"/>
                <a:cs typeface="Calibri"/>
              </a:rPr>
              <a:t>Total </a:t>
            </a:r>
            <a:r>
              <a:rPr dirty="0" sz="650" spc="-5">
                <a:latin typeface="Calibri"/>
                <a:cs typeface="Calibri"/>
              </a:rPr>
              <a:t>Strain,</a:t>
            </a:r>
            <a:r>
              <a:rPr dirty="0" sz="650" spc="-45">
                <a:latin typeface="Calibri"/>
                <a:cs typeface="Calibri"/>
              </a:rPr>
              <a:t> </a:t>
            </a:r>
            <a:r>
              <a:rPr dirty="0" sz="650" spc="-135" i="1">
                <a:latin typeface="Georgia"/>
                <a:cs typeface="Georgia"/>
              </a:rPr>
              <a:t>e</a:t>
            </a:r>
            <a:r>
              <a:rPr dirty="0" sz="650" spc="-135">
                <a:latin typeface="Calibri"/>
                <a:cs typeface="Calibri"/>
              </a:rPr>
              <a:t>+</a:t>
            </a:r>
            <a:r>
              <a:rPr dirty="0" sz="650" spc="-135" i="1">
                <a:latin typeface="Georgia"/>
                <a:cs typeface="Georgia"/>
              </a:rPr>
              <a:t>cye</a:t>
            </a:r>
            <a:r>
              <a:rPr dirty="0" sz="650" spc="-135" i="1">
                <a:latin typeface="Calibri"/>
                <a:cs typeface="Calibri"/>
              </a:rPr>
              <a:t>=</a:t>
            </a:r>
            <a:r>
              <a:rPr dirty="0" sz="650" spc="-135" i="1">
                <a:latin typeface="Georgia"/>
                <a:cs typeface="Georgia"/>
              </a:rPr>
              <a:t>e</a:t>
            </a:r>
            <a:r>
              <a:rPr dirty="0" sz="650" spc="-135" i="1">
                <a:latin typeface="Calibri"/>
                <a:cs typeface="Calibri"/>
              </a:rPr>
              <a:t>(1+</a:t>
            </a:r>
            <a:r>
              <a:rPr dirty="0" sz="650" spc="-135" i="1">
                <a:latin typeface="Georgia"/>
                <a:cs typeface="Georgia"/>
              </a:rPr>
              <a:t>cy</a:t>
            </a:r>
            <a:r>
              <a:rPr dirty="0" sz="650" spc="-135" i="1">
                <a:latin typeface="Calibri"/>
                <a:cs typeface="Calibri"/>
              </a:rPr>
              <a:t>)</a:t>
            </a:r>
            <a:endParaRPr sz="650">
              <a:latin typeface="Calibri"/>
              <a:cs typeface="Calibri"/>
            </a:endParaRPr>
          </a:p>
        </p:txBody>
      </p:sp>
      <p:sp>
        <p:nvSpPr>
          <p:cNvPr id="56" name="object 56"/>
          <p:cNvSpPr/>
          <p:nvPr/>
        </p:nvSpPr>
        <p:spPr>
          <a:xfrm>
            <a:off x="6115811" y="3287267"/>
            <a:ext cx="181610" cy="184785"/>
          </a:xfrm>
          <a:custGeom>
            <a:avLst/>
            <a:gdLst/>
            <a:ahLst/>
            <a:cxnLst/>
            <a:rect l="l" t="t" r="r" b="b"/>
            <a:pathLst>
              <a:path w="181610" h="184785">
                <a:moveTo>
                  <a:pt x="181355" y="0"/>
                </a:moveTo>
                <a:lnTo>
                  <a:pt x="181355" y="184404"/>
                </a:lnTo>
                <a:lnTo>
                  <a:pt x="0" y="181356"/>
                </a:lnTo>
              </a:path>
            </a:pathLst>
          </a:custGeom>
          <a:ln w="4571">
            <a:solidFill>
              <a:srgbClr val="000000"/>
            </a:solidFill>
          </a:ln>
        </p:spPr>
        <p:txBody>
          <a:bodyPr wrap="square" lIns="0" tIns="0" rIns="0" bIns="0" rtlCol="0"/>
          <a:lstStyle/>
          <a:p/>
        </p:txBody>
      </p:sp>
      <p:sp>
        <p:nvSpPr>
          <p:cNvPr id="57" name="object 57"/>
          <p:cNvSpPr txBox="1"/>
          <p:nvPr/>
        </p:nvSpPr>
        <p:spPr>
          <a:xfrm>
            <a:off x="6283967" y="3323896"/>
            <a:ext cx="165735" cy="123825"/>
          </a:xfrm>
          <a:prstGeom prst="rect">
            <a:avLst/>
          </a:prstGeom>
        </p:spPr>
        <p:txBody>
          <a:bodyPr wrap="square" lIns="0" tIns="11430" rIns="0" bIns="0" rtlCol="0" vert="horz">
            <a:spAutoFit/>
          </a:bodyPr>
          <a:lstStyle/>
          <a:p>
            <a:pPr marL="25400">
              <a:lnSpc>
                <a:spcPct val="100000"/>
              </a:lnSpc>
              <a:spcBef>
                <a:spcPts val="90"/>
              </a:spcBef>
            </a:pPr>
            <a:r>
              <a:rPr dirty="0" baseline="8547" sz="975" spc="-7" i="1">
                <a:latin typeface="Calibri"/>
                <a:cs typeface="Calibri"/>
              </a:rPr>
              <a:t>E’’</a:t>
            </a:r>
            <a:r>
              <a:rPr dirty="0" sz="400" spc="-5" i="1">
                <a:latin typeface="Calibri"/>
                <a:cs typeface="Calibri"/>
              </a:rPr>
              <a:t>c</a:t>
            </a:r>
            <a:endParaRPr sz="400">
              <a:latin typeface="Calibri"/>
              <a:cs typeface="Calibri"/>
            </a:endParaRPr>
          </a:p>
        </p:txBody>
      </p:sp>
      <p:sp>
        <p:nvSpPr>
          <p:cNvPr id="58" name="object 58"/>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59" name="object 59"/>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60" name="object 60"/>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61" name="object 61"/>
          <p:cNvSpPr txBox="1"/>
          <p:nvPr/>
        </p:nvSpPr>
        <p:spPr>
          <a:xfrm>
            <a:off x="1016466" y="5528576"/>
            <a:ext cx="3684270" cy="417195"/>
          </a:xfrm>
          <a:prstGeom prst="rect">
            <a:avLst/>
          </a:prstGeom>
        </p:spPr>
        <p:txBody>
          <a:bodyPr wrap="square" lIns="0" tIns="14604" rIns="0" bIns="0" rtlCol="0" vert="horz">
            <a:spAutoFit/>
          </a:bodyPr>
          <a:lstStyle/>
          <a:p>
            <a:pPr>
              <a:lnSpc>
                <a:spcPct val="100000"/>
              </a:lnSpc>
              <a:spcBef>
                <a:spcPts val="114"/>
              </a:spcBef>
            </a:pPr>
            <a:r>
              <a:rPr dirty="0" sz="2550" spc="-5">
                <a:solidFill>
                  <a:srgbClr val="1C7C5B"/>
                </a:solidFill>
                <a:latin typeface="Arial Black"/>
                <a:cs typeface="Arial Black"/>
              </a:rPr>
              <a:t>Relaxation </a:t>
            </a:r>
            <a:r>
              <a:rPr dirty="0" sz="2550" spc="10">
                <a:solidFill>
                  <a:srgbClr val="1C7C5B"/>
                </a:solidFill>
                <a:latin typeface="Arial Black"/>
                <a:cs typeface="Arial Black"/>
              </a:rPr>
              <a:t>of</a:t>
            </a:r>
            <a:r>
              <a:rPr dirty="0" sz="2550" spc="90">
                <a:solidFill>
                  <a:srgbClr val="1C7C5B"/>
                </a:solidFill>
                <a:latin typeface="Arial Black"/>
                <a:cs typeface="Arial Black"/>
              </a:rPr>
              <a:t> </a:t>
            </a:r>
            <a:r>
              <a:rPr dirty="0" sz="2550" spc="15">
                <a:solidFill>
                  <a:srgbClr val="1C7C5B"/>
                </a:solidFill>
                <a:latin typeface="Arial Black"/>
                <a:cs typeface="Arial Black"/>
              </a:rPr>
              <a:t>Strand</a:t>
            </a:r>
            <a:endParaRPr sz="2550">
              <a:latin typeface="Arial Black"/>
              <a:cs typeface="Arial Black"/>
            </a:endParaRPr>
          </a:p>
        </p:txBody>
      </p:sp>
      <p:sp>
        <p:nvSpPr>
          <p:cNvPr id="62" name="object 62"/>
          <p:cNvSpPr txBox="1"/>
          <p:nvPr/>
        </p:nvSpPr>
        <p:spPr>
          <a:xfrm>
            <a:off x="1016505" y="6253920"/>
            <a:ext cx="1310005" cy="502920"/>
          </a:xfrm>
          <a:prstGeom prst="rect">
            <a:avLst/>
          </a:prstGeom>
        </p:spPr>
        <p:txBody>
          <a:bodyPr wrap="square" lIns="0" tIns="11430" rIns="0" bIns="0" rtlCol="0" vert="horz">
            <a:spAutoFit/>
          </a:bodyPr>
          <a:lstStyle/>
          <a:p>
            <a:pPr marL="244475" indent="-245110">
              <a:lnSpc>
                <a:spcPct val="100000"/>
              </a:lnSpc>
              <a:spcBef>
                <a:spcPts val="90"/>
              </a:spcBef>
              <a:buChar char="•"/>
              <a:tabLst>
                <a:tab pos="244475" algn="l"/>
                <a:tab pos="245110" algn="l"/>
              </a:tabLst>
            </a:pPr>
            <a:r>
              <a:rPr dirty="0" sz="1150" spc="-10">
                <a:latin typeface="Arial"/>
                <a:cs typeface="Arial"/>
              </a:rPr>
              <a:t>LRFD</a:t>
            </a:r>
            <a:r>
              <a:rPr dirty="0" sz="1150" spc="-65">
                <a:latin typeface="Arial"/>
                <a:cs typeface="Arial"/>
              </a:rPr>
              <a:t> </a:t>
            </a:r>
            <a:r>
              <a:rPr dirty="0" sz="1150" spc="-10">
                <a:latin typeface="Arial"/>
                <a:cs typeface="Arial"/>
              </a:rPr>
              <a:t>5.9.3.4.2c</a:t>
            </a:r>
            <a:endParaRPr sz="1150">
              <a:latin typeface="Arial"/>
              <a:cs typeface="Arial"/>
            </a:endParaRPr>
          </a:p>
          <a:p>
            <a:pPr marL="245110" indent="-245745">
              <a:lnSpc>
                <a:spcPct val="100000"/>
              </a:lnSpc>
              <a:spcBef>
                <a:spcPts val="1005"/>
              </a:spcBef>
              <a:buFont typeface="Arial"/>
              <a:buChar char="•"/>
              <a:tabLst>
                <a:tab pos="245110" algn="l"/>
                <a:tab pos="245745" algn="l"/>
              </a:tabLst>
            </a:pPr>
            <a:r>
              <a:rPr dirty="0" sz="1150" spc="-10">
                <a:latin typeface="Cambria"/>
                <a:cs typeface="Cambria"/>
              </a:rPr>
              <a:t>Δ𝑓</a:t>
            </a:r>
            <a:endParaRPr sz="1150">
              <a:latin typeface="Cambria"/>
              <a:cs typeface="Cambria"/>
            </a:endParaRPr>
          </a:p>
        </p:txBody>
      </p:sp>
      <p:sp>
        <p:nvSpPr>
          <p:cNvPr id="63" name="object 63"/>
          <p:cNvSpPr txBox="1"/>
          <p:nvPr/>
        </p:nvSpPr>
        <p:spPr>
          <a:xfrm>
            <a:off x="1405109" y="6625785"/>
            <a:ext cx="286385" cy="151765"/>
          </a:xfrm>
          <a:prstGeom prst="rect">
            <a:avLst/>
          </a:prstGeom>
        </p:spPr>
        <p:txBody>
          <a:bodyPr wrap="square" lIns="0" tIns="15875" rIns="0" bIns="0" rtlCol="0" vert="horz">
            <a:spAutoFit/>
          </a:bodyPr>
          <a:lstStyle/>
          <a:p>
            <a:pPr>
              <a:lnSpc>
                <a:spcPct val="100000"/>
              </a:lnSpc>
              <a:spcBef>
                <a:spcPts val="125"/>
              </a:spcBef>
            </a:pPr>
            <a:r>
              <a:rPr dirty="0" sz="800" spc="65">
                <a:latin typeface="Cambria"/>
                <a:cs typeface="Cambria"/>
              </a:rPr>
              <a:t>p</a:t>
            </a:r>
            <a:r>
              <a:rPr dirty="0" sz="800" spc="45">
                <a:latin typeface="Cambria"/>
                <a:cs typeface="Cambria"/>
              </a:rPr>
              <a:t>R</a:t>
            </a:r>
            <a:r>
              <a:rPr dirty="0" sz="800" spc="25">
                <a:latin typeface="Cambria"/>
                <a:cs typeface="Cambria"/>
              </a:rPr>
              <a:t>1</a:t>
            </a:r>
            <a:r>
              <a:rPr dirty="0" sz="800" spc="70">
                <a:latin typeface="Cambria"/>
                <a:cs typeface="Cambria"/>
              </a:rPr>
              <a:t>H</a:t>
            </a:r>
            <a:endParaRPr sz="800">
              <a:latin typeface="Cambria"/>
              <a:cs typeface="Cambria"/>
            </a:endParaRPr>
          </a:p>
        </p:txBody>
      </p:sp>
      <p:sp>
        <p:nvSpPr>
          <p:cNvPr id="64" name="object 64"/>
          <p:cNvSpPr txBox="1"/>
          <p:nvPr/>
        </p:nvSpPr>
        <p:spPr>
          <a:xfrm>
            <a:off x="1889755" y="6670009"/>
            <a:ext cx="134620" cy="151765"/>
          </a:xfrm>
          <a:prstGeom prst="rect">
            <a:avLst/>
          </a:prstGeom>
        </p:spPr>
        <p:txBody>
          <a:bodyPr wrap="square" lIns="0" tIns="15875" rIns="0" bIns="0" rtlCol="0" vert="horz">
            <a:spAutoFit/>
          </a:bodyPr>
          <a:lstStyle/>
          <a:p>
            <a:pPr>
              <a:lnSpc>
                <a:spcPct val="100000"/>
              </a:lnSpc>
              <a:spcBef>
                <a:spcPts val="125"/>
              </a:spcBef>
            </a:pPr>
            <a:r>
              <a:rPr dirty="0" sz="800" spc="35">
                <a:latin typeface="Cambria"/>
                <a:cs typeface="Cambria"/>
              </a:rPr>
              <a:t>3</a:t>
            </a:r>
            <a:r>
              <a:rPr dirty="0" sz="800" spc="50">
                <a:latin typeface="Cambria"/>
                <a:cs typeface="Cambria"/>
              </a:rPr>
              <a:t>o</a:t>
            </a:r>
            <a:endParaRPr sz="800">
              <a:latin typeface="Cambria"/>
              <a:cs typeface="Cambria"/>
            </a:endParaRPr>
          </a:p>
        </p:txBody>
      </p:sp>
      <p:sp>
        <p:nvSpPr>
          <p:cNvPr id="65" name="object 65"/>
          <p:cNvSpPr/>
          <p:nvPr/>
        </p:nvSpPr>
        <p:spPr>
          <a:xfrm>
            <a:off x="2061972" y="6530340"/>
            <a:ext cx="730250" cy="287020"/>
          </a:xfrm>
          <a:custGeom>
            <a:avLst/>
            <a:gdLst/>
            <a:ahLst/>
            <a:cxnLst/>
            <a:rect l="l" t="t" r="r" b="b"/>
            <a:pathLst>
              <a:path w="730250" h="287020">
                <a:moveTo>
                  <a:pt x="679704" y="286512"/>
                </a:moveTo>
                <a:lnTo>
                  <a:pt x="675132" y="280416"/>
                </a:lnTo>
                <a:lnTo>
                  <a:pt x="683966" y="271272"/>
                </a:lnTo>
                <a:lnTo>
                  <a:pt x="692086" y="259842"/>
                </a:lnTo>
                <a:lnTo>
                  <a:pt x="710493" y="210978"/>
                </a:lnTo>
                <a:lnTo>
                  <a:pt x="715684" y="167544"/>
                </a:lnTo>
                <a:lnTo>
                  <a:pt x="716280" y="143256"/>
                </a:lnTo>
                <a:lnTo>
                  <a:pt x="715684" y="118110"/>
                </a:lnTo>
                <a:lnTo>
                  <a:pt x="710493" y="74676"/>
                </a:lnTo>
                <a:lnTo>
                  <a:pt x="692086" y="25336"/>
                </a:lnTo>
                <a:lnTo>
                  <a:pt x="675132" y="4572"/>
                </a:lnTo>
                <a:lnTo>
                  <a:pt x="679704" y="0"/>
                </a:lnTo>
                <a:lnTo>
                  <a:pt x="707350" y="34932"/>
                </a:lnTo>
                <a:lnTo>
                  <a:pt x="721637" y="71247"/>
                </a:lnTo>
                <a:lnTo>
                  <a:pt x="729114" y="116967"/>
                </a:lnTo>
                <a:lnTo>
                  <a:pt x="729996" y="143256"/>
                </a:lnTo>
                <a:lnTo>
                  <a:pt x="729114" y="169306"/>
                </a:lnTo>
                <a:lnTo>
                  <a:pt x="721637" y="213979"/>
                </a:lnTo>
                <a:lnTo>
                  <a:pt x="707350" y="250293"/>
                </a:lnTo>
                <a:lnTo>
                  <a:pt x="689681" y="277106"/>
                </a:lnTo>
                <a:lnTo>
                  <a:pt x="679704" y="286512"/>
                </a:lnTo>
                <a:close/>
              </a:path>
              <a:path w="730250" h="287020">
                <a:moveTo>
                  <a:pt x="51816" y="286512"/>
                </a:moveTo>
                <a:lnTo>
                  <a:pt x="23526" y="250293"/>
                </a:lnTo>
                <a:lnTo>
                  <a:pt x="9001" y="213979"/>
                </a:lnTo>
                <a:lnTo>
                  <a:pt x="1095" y="169306"/>
                </a:lnTo>
                <a:lnTo>
                  <a:pt x="0" y="143256"/>
                </a:lnTo>
                <a:lnTo>
                  <a:pt x="1095" y="116967"/>
                </a:lnTo>
                <a:lnTo>
                  <a:pt x="9001" y="71247"/>
                </a:lnTo>
                <a:lnTo>
                  <a:pt x="23526" y="34932"/>
                </a:lnTo>
                <a:lnTo>
                  <a:pt x="51816" y="0"/>
                </a:lnTo>
                <a:lnTo>
                  <a:pt x="54864" y="4572"/>
                </a:lnTo>
                <a:lnTo>
                  <a:pt x="46267" y="13739"/>
                </a:lnTo>
                <a:lnTo>
                  <a:pt x="38671" y="25336"/>
                </a:lnTo>
                <a:lnTo>
                  <a:pt x="20788" y="74676"/>
                </a:lnTo>
                <a:lnTo>
                  <a:pt x="14549" y="118110"/>
                </a:lnTo>
                <a:lnTo>
                  <a:pt x="13716" y="143256"/>
                </a:lnTo>
                <a:lnTo>
                  <a:pt x="14549" y="167544"/>
                </a:lnTo>
                <a:lnTo>
                  <a:pt x="20788" y="210978"/>
                </a:lnTo>
                <a:lnTo>
                  <a:pt x="38671" y="259842"/>
                </a:lnTo>
                <a:lnTo>
                  <a:pt x="54864" y="280416"/>
                </a:lnTo>
                <a:lnTo>
                  <a:pt x="51816" y="286512"/>
                </a:lnTo>
                <a:close/>
              </a:path>
            </a:pathLst>
          </a:custGeom>
          <a:solidFill>
            <a:srgbClr val="000000"/>
          </a:solidFill>
        </p:spPr>
        <p:txBody>
          <a:bodyPr wrap="square" lIns="0" tIns="0" rIns="0" bIns="0" rtlCol="0"/>
          <a:lstStyle/>
          <a:p/>
        </p:txBody>
      </p:sp>
      <p:sp>
        <p:nvSpPr>
          <p:cNvPr id="66" name="object 66"/>
          <p:cNvSpPr txBox="1"/>
          <p:nvPr/>
        </p:nvSpPr>
        <p:spPr>
          <a:xfrm>
            <a:off x="2097513" y="6691504"/>
            <a:ext cx="226695" cy="151765"/>
          </a:xfrm>
          <a:prstGeom prst="rect">
            <a:avLst/>
          </a:prstGeom>
        </p:spPr>
        <p:txBody>
          <a:bodyPr wrap="square" lIns="0" tIns="15875" rIns="0" bIns="0" rtlCol="0" vert="horz">
            <a:spAutoFit/>
          </a:bodyPr>
          <a:lstStyle/>
          <a:p>
            <a:pPr marL="25400">
              <a:lnSpc>
                <a:spcPct val="100000"/>
              </a:lnSpc>
              <a:spcBef>
                <a:spcPts val="125"/>
              </a:spcBef>
            </a:pPr>
            <a:r>
              <a:rPr dirty="0" baseline="10416" sz="1200" spc="172">
                <a:latin typeface="Cambria"/>
                <a:cs typeface="Cambria"/>
              </a:rPr>
              <a:t>f</a:t>
            </a:r>
            <a:r>
              <a:rPr dirty="0" sz="650" spc="114">
                <a:latin typeface="Cambria"/>
                <a:cs typeface="Cambria"/>
              </a:rPr>
              <a:t>py</a:t>
            </a:r>
            <a:endParaRPr sz="650">
              <a:latin typeface="Cambria"/>
              <a:cs typeface="Cambria"/>
            </a:endParaRPr>
          </a:p>
        </p:txBody>
      </p:sp>
      <p:sp>
        <p:nvSpPr>
          <p:cNvPr id="67" name="object 67"/>
          <p:cNvSpPr/>
          <p:nvPr/>
        </p:nvSpPr>
        <p:spPr>
          <a:xfrm>
            <a:off x="2121408" y="6673595"/>
            <a:ext cx="167640" cy="0"/>
          </a:xfrm>
          <a:custGeom>
            <a:avLst/>
            <a:gdLst/>
            <a:ahLst/>
            <a:cxnLst/>
            <a:rect l="l" t="t" r="r" b="b"/>
            <a:pathLst>
              <a:path w="167639" h="0">
                <a:moveTo>
                  <a:pt x="0" y="0"/>
                </a:moveTo>
                <a:lnTo>
                  <a:pt x="167640" y="0"/>
                </a:lnTo>
              </a:path>
            </a:pathLst>
          </a:custGeom>
          <a:ln w="9144">
            <a:solidFill>
              <a:srgbClr val="000000"/>
            </a:solidFill>
          </a:ln>
        </p:spPr>
        <p:txBody>
          <a:bodyPr wrap="square" lIns="0" tIns="0" rIns="0" bIns="0" rtlCol="0"/>
          <a:lstStyle/>
          <a:p/>
        </p:txBody>
      </p:sp>
      <p:sp>
        <p:nvSpPr>
          <p:cNvPr id="68" name="object 68"/>
          <p:cNvSpPr txBox="1"/>
          <p:nvPr/>
        </p:nvSpPr>
        <p:spPr>
          <a:xfrm>
            <a:off x="1691635" y="6523843"/>
            <a:ext cx="1092200" cy="233045"/>
          </a:xfrm>
          <a:prstGeom prst="rect">
            <a:avLst/>
          </a:prstGeom>
        </p:spPr>
        <p:txBody>
          <a:bodyPr wrap="square" lIns="0" tIns="15875" rIns="0" bIns="0" rtlCol="0" vert="horz">
            <a:spAutoFit/>
          </a:bodyPr>
          <a:lstStyle/>
          <a:p>
            <a:pPr marL="184150">
              <a:lnSpc>
                <a:spcPts val="590"/>
              </a:lnSpc>
              <a:spcBef>
                <a:spcPts val="125"/>
              </a:spcBef>
            </a:pPr>
            <a:r>
              <a:rPr dirty="0" u="sng" baseline="10416" sz="1200" spc="-292">
                <a:uFill>
                  <a:solidFill>
                    <a:srgbClr val="000000"/>
                  </a:solidFill>
                </a:uFill>
                <a:latin typeface="Times New Roman"/>
                <a:cs typeface="Times New Roman"/>
              </a:rPr>
              <a:t> </a:t>
            </a:r>
            <a:r>
              <a:rPr dirty="0" u="sng" baseline="10416" sz="1200" spc="150">
                <a:uFill>
                  <a:solidFill>
                    <a:srgbClr val="000000"/>
                  </a:solidFill>
                </a:uFill>
                <a:latin typeface="Cambria"/>
                <a:cs typeface="Cambria"/>
              </a:rPr>
              <a:t>f</a:t>
            </a:r>
            <a:r>
              <a:rPr dirty="0" u="sng" sz="650" spc="100">
                <a:uFill>
                  <a:solidFill>
                    <a:srgbClr val="000000"/>
                  </a:solidFill>
                </a:uFill>
                <a:latin typeface="Cambria"/>
                <a:cs typeface="Cambria"/>
              </a:rPr>
              <a:t>pt</a:t>
            </a:r>
            <a:r>
              <a:rPr dirty="0" sz="650" spc="204">
                <a:latin typeface="Cambria"/>
                <a:cs typeface="Cambria"/>
              </a:rPr>
              <a:t> </a:t>
            </a:r>
            <a:r>
              <a:rPr dirty="0" baseline="10416" sz="1200" spc="150">
                <a:latin typeface="Cambria"/>
                <a:cs typeface="Cambria"/>
              </a:rPr>
              <a:t>f</a:t>
            </a:r>
            <a:r>
              <a:rPr dirty="0" sz="650" spc="100">
                <a:latin typeface="Cambria"/>
                <a:cs typeface="Cambria"/>
              </a:rPr>
              <a:t>pt</a:t>
            </a:r>
            <a:endParaRPr sz="650">
              <a:latin typeface="Cambria"/>
              <a:cs typeface="Cambria"/>
            </a:endParaRPr>
          </a:p>
          <a:p>
            <a:pPr marL="38100">
              <a:lnSpc>
                <a:spcPts val="1010"/>
              </a:lnSpc>
              <a:tabLst>
                <a:tab pos="630555" algn="l"/>
              </a:tabLst>
            </a:pPr>
            <a:r>
              <a:rPr dirty="0" sz="1150" spc="210">
                <a:latin typeface="Cambria"/>
                <a:cs typeface="Cambria"/>
              </a:rPr>
              <a:t>=	−</a:t>
            </a:r>
            <a:r>
              <a:rPr dirty="0" sz="1150" spc="-35">
                <a:latin typeface="Cambria"/>
                <a:cs typeface="Cambria"/>
              </a:rPr>
              <a:t> </a:t>
            </a:r>
            <a:r>
              <a:rPr dirty="0" sz="1150" spc="-10">
                <a:latin typeface="Cambria"/>
                <a:cs typeface="Cambria"/>
              </a:rPr>
              <a:t>0.55</a:t>
            </a:r>
            <a:endParaRPr sz="1150">
              <a:latin typeface="Cambria"/>
              <a:cs typeface="Cambria"/>
            </a:endParaRPr>
          </a:p>
        </p:txBody>
      </p:sp>
      <p:sp>
        <p:nvSpPr>
          <p:cNvPr id="69" name="object 69"/>
          <p:cNvSpPr txBox="1"/>
          <p:nvPr/>
        </p:nvSpPr>
        <p:spPr>
          <a:xfrm>
            <a:off x="3493008" y="6502357"/>
            <a:ext cx="74295" cy="151765"/>
          </a:xfrm>
          <a:prstGeom prst="rect">
            <a:avLst/>
          </a:prstGeom>
        </p:spPr>
        <p:txBody>
          <a:bodyPr wrap="square" lIns="0" tIns="15875" rIns="0" bIns="0" rtlCol="0" vert="horz">
            <a:spAutoFit/>
          </a:bodyPr>
          <a:lstStyle/>
          <a:p>
            <a:pPr>
              <a:lnSpc>
                <a:spcPct val="100000"/>
              </a:lnSpc>
              <a:spcBef>
                <a:spcPts val="125"/>
              </a:spcBef>
            </a:pPr>
            <a:r>
              <a:rPr dirty="0" u="sng" sz="800" spc="-120">
                <a:uFill>
                  <a:solidFill>
                    <a:srgbClr val="000000"/>
                  </a:solidFill>
                </a:uFill>
                <a:latin typeface="Times New Roman"/>
                <a:cs typeface="Times New Roman"/>
              </a:rPr>
              <a:t> </a:t>
            </a:r>
            <a:r>
              <a:rPr dirty="0" u="sng" sz="800" spc="100">
                <a:uFill>
                  <a:solidFill>
                    <a:srgbClr val="000000"/>
                  </a:solidFill>
                </a:uFill>
                <a:latin typeface="Cambria"/>
                <a:cs typeface="Cambria"/>
              </a:rPr>
              <a:t>f</a:t>
            </a:r>
            <a:endParaRPr sz="800">
              <a:latin typeface="Cambria"/>
              <a:cs typeface="Cambria"/>
            </a:endParaRPr>
          </a:p>
        </p:txBody>
      </p:sp>
      <p:sp>
        <p:nvSpPr>
          <p:cNvPr id="70" name="object 70"/>
          <p:cNvSpPr txBox="1"/>
          <p:nvPr/>
        </p:nvSpPr>
        <p:spPr>
          <a:xfrm>
            <a:off x="3547883" y="6542130"/>
            <a:ext cx="125730" cy="130175"/>
          </a:xfrm>
          <a:prstGeom prst="rect">
            <a:avLst/>
          </a:prstGeom>
        </p:spPr>
        <p:txBody>
          <a:bodyPr wrap="square" lIns="0" tIns="17145" rIns="0" bIns="0" rtlCol="0" vert="horz">
            <a:spAutoFit/>
          </a:bodyPr>
          <a:lstStyle/>
          <a:p>
            <a:pPr>
              <a:lnSpc>
                <a:spcPct val="100000"/>
              </a:lnSpc>
              <a:spcBef>
                <a:spcPts val="135"/>
              </a:spcBef>
            </a:pPr>
            <a:r>
              <a:rPr dirty="0" u="sng" sz="650" spc="100">
                <a:uFill>
                  <a:solidFill>
                    <a:srgbClr val="000000"/>
                  </a:solidFill>
                </a:uFill>
                <a:latin typeface="Cambria"/>
                <a:cs typeface="Cambria"/>
              </a:rPr>
              <a:t>pt</a:t>
            </a:r>
            <a:r>
              <a:rPr dirty="0" u="sng" sz="650" spc="-45">
                <a:uFill>
                  <a:solidFill>
                    <a:srgbClr val="000000"/>
                  </a:solidFill>
                </a:uFill>
                <a:latin typeface="Cambria"/>
                <a:cs typeface="Cambria"/>
              </a:rPr>
              <a:t> </a:t>
            </a:r>
            <a:endParaRPr sz="650">
              <a:latin typeface="Cambria"/>
              <a:cs typeface="Cambria"/>
            </a:endParaRPr>
          </a:p>
        </p:txBody>
      </p:sp>
      <p:sp>
        <p:nvSpPr>
          <p:cNvPr id="71" name="object 71"/>
          <p:cNvSpPr txBox="1"/>
          <p:nvPr/>
        </p:nvSpPr>
        <p:spPr>
          <a:xfrm>
            <a:off x="3469082" y="6691504"/>
            <a:ext cx="226695" cy="151765"/>
          </a:xfrm>
          <a:prstGeom prst="rect">
            <a:avLst/>
          </a:prstGeom>
        </p:spPr>
        <p:txBody>
          <a:bodyPr wrap="square" lIns="0" tIns="15875" rIns="0" bIns="0" rtlCol="0" vert="horz">
            <a:spAutoFit/>
          </a:bodyPr>
          <a:lstStyle/>
          <a:p>
            <a:pPr marL="25400">
              <a:lnSpc>
                <a:spcPct val="100000"/>
              </a:lnSpc>
              <a:spcBef>
                <a:spcPts val="125"/>
              </a:spcBef>
            </a:pPr>
            <a:r>
              <a:rPr dirty="0" baseline="10416" sz="1200" spc="172">
                <a:latin typeface="Cambria"/>
                <a:cs typeface="Cambria"/>
              </a:rPr>
              <a:t>f</a:t>
            </a:r>
            <a:r>
              <a:rPr dirty="0" sz="650" spc="114">
                <a:latin typeface="Cambria"/>
                <a:cs typeface="Cambria"/>
              </a:rPr>
              <a:t>py</a:t>
            </a:r>
            <a:endParaRPr sz="650">
              <a:latin typeface="Cambria"/>
              <a:cs typeface="Cambria"/>
            </a:endParaRPr>
          </a:p>
        </p:txBody>
      </p:sp>
      <p:sp>
        <p:nvSpPr>
          <p:cNvPr id="72" name="object 72"/>
          <p:cNvSpPr txBox="1"/>
          <p:nvPr/>
        </p:nvSpPr>
        <p:spPr>
          <a:xfrm>
            <a:off x="4318955" y="6625785"/>
            <a:ext cx="208279" cy="151765"/>
          </a:xfrm>
          <a:prstGeom prst="rect">
            <a:avLst/>
          </a:prstGeom>
        </p:spPr>
        <p:txBody>
          <a:bodyPr wrap="square" lIns="0" tIns="15875" rIns="0" bIns="0" rtlCol="0" vert="horz">
            <a:spAutoFit/>
          </a:bodyPr>
          <a:lstStyle/>
          <a:p>
            <a:pPr>
              <a:lnSpc>
                <a:spcPct val="100000"/>
              </a:lnSpc>
              <a:spcBef>
                <a:spcPts val="125"/>
              </a:spcBef>
            </a:pPr>
            <a:r>
              <a:rPr dirty="0" sz="800" spc="65">
                <a:latin typeface="Cambria"/>
                <a:cs typeface="Cambria"/>
              </a:rPr>
              <a:t>p</a:t>
            </a:r>
            <a:r>
              <a:rPr dirty="0" sz="800" spc="45">
                <a:latin typeface="Cambria"/>
                <a:cs typeface="Cambria"/>
              </a:rPr>
              <a:t>R</a:t>
            </a:r>
            <a:r>
              <a:rPr dirty="0" sz="800" spc="35">
                <a:latin typeface="Cambria"/>
                <a:cs typeface="Cambria"/>
              </a:rPr>
              <a:t>1</a:t>
            </a:r>
            <a:endParaRPr sz="800">
              <a:latin typeface="Cambria"/>
              <a:cs typeface="Cambria"/>
            </a:endParaRPr>
          </a:p>
        </p:txBody>
      </p:sp>
      <p:sp>
        <p:nvSpPr>
          <p:cNvPr id="73" name="object 73"/>
          <p:cNvSpPr txBox="1"/>
          <p:nvPr/>
        </p:nvSpPr>
        <p:spPr>
          <a:xfrm>
            <a:off x="2845232" y="6557209"/>
            <a:ext cx="3636645" cy="199390"/>
          </a:xfrm>
          <a:prstGeom prst="rect">
            <a:avLst/>
          </a:prstGeom>
        </p:spPr>
        <p:txBody>
          <a:bodyPr wrap="square" lIns="0" tIns="11430" rIns="0" bIns="0" rtlCol="0" vert="horz">
            <a:spAutoFit/>
          </a:bodyPr>
          <a:lstStyle/>
          <a:p>
            <a:pPr>
              <a:lnSpc>
                <a:spcPct val="100000"/>
              </a:lnSpc>
              <a:spcBef>
                <a:spcPts val="90"/>
              </a:spcBef>
              <a:tabLst>
                <a:tab pos="855980" algn="l"/>
                <a:tab pos="1715770" algn="l"/>
              </a:tabLst>
            </a:pPr>
            <a:r>
              <a:rPr dirty="0" sz="1150" spc="200">
                <a:latin typeface="Cambria"/>
                <a:cs typeface="Cambria"/>
              </a:rPr>
              <a:t>≈</a:t>
            </a:r>
            <a:r>
              <a:rPr dirty="0" sz="1150" spc="75">
                <a:latin typeface="Cambria"/>
                <a:cs typeface="Cambria"/>
              </a:rPr>
              <a:t> </a:t>
            </a:r>
            <a:r>
              <a:rPr dirty="0" sz="1150" spc="-10">
                <a:latin typeface="Cambria"/>
                <a:cs typeface="Cambria"/>
              </a:rPr>
              <a:t>1.2</a:t>
            </a:r>
            <a:r>
              <a:rPr dirty="0" sz="1150" spc="5">
                <a:latin typeface="Cambria"/>
                <a:cs typeface="Cambria"/>
              </a:rPr>
              <a:t> </a:t>
            </a:r>
            <a:r>
              <a:rPr dirty="0" sz="1150">
                <a:latin typeface="Cambria"/>
                <a:cs typeface="Cambria"/>
              </a:rPr>
              <a:t>𝑘𝑠𝑖</a:t>
            </a:r>
            <a:r>
              <a:rPr dirty="0" sz="1150">
                <a:latin typeface="Arial"/>
                <a:cs typeface="Arial"/>
              </a:rPr>
              <a:t>,	</a:t>
            </a:r>
            <a:r>
              <a:rPr dirty="0" sz="1150" spc="215">
                <a:latin typeface="Cambria"/>
                <a:cs typeface="Cambria"/>
              </a:rPr>
              <a:t>&lt;</a:t>
            </a:r>
            <a:r>
              <a:rPr dirty="0" sz="1150" spc="70">
                <a:latin typeface="Cambria"/>
                <a:cs typeface="Cambria"/>
              </a:rPr>
              <a:t> </a:t>
            </a:r>
            <a:r>
              <a:rPr dirty="0" sz="1150" spc="-5">
                <a:latin typeface="Cambria"/>
                <a:cs typeface="Cambria"/>
              </a:rPr>
              <a:t>0.55,</a:t>
            </a:r>
            <a:r>
              <a:rPr dirty="0" sz="1150" spc="-75">
                <a:latin typeface="Cambria"/>
                <a:cs typeface="Cambria"/>
              </a:rPr>
              <a:t> </a:t>
            </a:r>
            <a:r>
              <a:rPr dirty="0" sz="1150" spc="-10">
                <a:latin typeface="Cambria"/>
                <a:cs typeface="Cambria"/>
              </a:rPr>
              <a:t>∆𝑓	</a:t>
            </a:r>
            <a:r>
              <a:rPr dirty="0" sz="1150" spc="210">
                <a:latin typeface="Cambria"/>
                <a:cs typeface="Cambria"/>
              </a:rPr>
              <a:t>= </a:t>
            </a:r>
            <a:r>
              <a:rPr dirty="0" sz="1150" spc="-10">
                <a:latin typeface="Cambria"/>
                <a:cs typeface="Cambria"/>
              </a:rPr>
              <a:t>0 </a:t>
            </a:r>
            <a:r>
              <a:rPr dirty="0" sz="1150" spc="-10">
                <a:latin typeface="Arial"/>
                <a:cs typeface="Arial"/>
              </a:rPr>
              <a:t>(doesn’t </a:t>
            </a:r>
            <a:r>
              <a:rPr dirty="0" sz="1150" spc="-5">
                <a:latin typeface="Arial"/>
                <a:cs typeface="Arial"/>
              </a:rPr>
              <a:t>account for</a:t>
            </a:r>
            <a:r>
              <a:rPr dirty="0" sz="1150" spc="-105">
                <a:latin typeface="Arial"/>
                <a:cs typeface="Arial"/>
              </a:rPr>
              <a:t> </a:t>
            </a:r>
            <a:r>
              <a:rPr dirty="0" sz="1150" spc="-10">
                <a:latin typeface="Arial"/>
                <a:cs typeface="Arial"/>
              </a:rPr>
              <a:t>time)</a:t>
            </a:r>
            <a:endParaRPr sz="1150">
              <a:latin typeface="Arial"/>
              <a:cs typeface="Arial"/>
            </a:endParaRPr>
          </a:p>
        </p:txBody>
      </p:sp>
      <p:sp>
        <p:nvSpPr>
          <p:cNvPr id="74" name="object 74"/>
          <p:cNvSpPr txBox="1"/>
          <p:nvPr/>
        </p:nvSpPr>
        <p:spPr>
          <a:xfrm>
            <a:off x="1405109" y="7014394"/>
            <a:ext cx="286385" cy="151765"/>
          </a:xfrm>
          <a:prstGeom prst="rect">
            <a:avLst/>
          </a:prstGeom>
        </p:spPr>
        <p:txBody>
          <a:bodyPr wrap="square" lIns="0" tIns="15875" rIns="0" bIns="0" rtlCol="0" vert="horz">
            <a:spAutoFit/>
          </a:bodyPr>
          <a:lstStyle/>
          <a:p>
            <a:pPr>
              <a:lnSpc>
                <a:spcPct val="100000"/>
              </a:lnSpc>
              <a:spcBef>
                <a:spcPts val="125"/>
              </a:spcBef>
            </a:pPr>
            <a:r>
              <a:rPr dirty="0" sz="800" spc="65">
                <a:latin typeface="Cambria"/>
                <a:cs typeface="Cambria"/>
              </a:rPr>
              <a:t>p</a:t>
            </a:r>
            <a:r>
              <a:rPr dirty="0" sz="800" spc="45">
                <a:latin typeface="Cambria"/>
                <a:cs typeface="Cambria"/>
              </a:rPr>
              <a:t>R</a:t>
            </a:r>
            <a:r>
              <a:rPr dirty="0" sz="800" spc="25">
                <a:latin typeface="Cambria"/>
                <a:cs typeface="Cambria"/>
              </a:rPr>
              <a:t>1</a:t>
            </a:r>
            <a:r>
              <a:rPr dirty="0" sz="800" spc="70">
                <a:latin typeface="Cambria"/>
                <a:cs typeface="Cambria"/>
              </a:rPr>
              <a:t>H</a:t>
            </a:r>
            <a:endParaRPr sz="800">
              <a:latin typeface="Cambria"/>
              <a:cs typeface="Cambria"/>
            </a:endParaRPr>
          </a:p>
        </p:txBody>
      </p:sp>
      <p:sp>
        <p:nvSpPr>
          <p:cNvPr id="75" name="object 75"/>
          <p:cNvSpPr/>
          <p:nvPr/>
        </p:nvSpPr>
        <p:spPr>
          <a:xfrm>
            <a:off x="3361944" y="6918959"/>
            <a:ext cx="36830" cy="7620"/>
          </a:xfrm>
          <a:custGeom>
            <a:avLst/>
            <a:gdLst/>
            <a:ahLst/>
            <a:cxnLst/>
            <a:rect l="l" t="t" r="r" b="b"/>
            <a:pathLst>
              <a:path w="36829" h="7620">
                <a:moveTo>
                  <a:pt x="0" y="0"/>
                </a:moveTo>
                <a:lnTo>
                  <a:pt x="36576" y="0"/>
                </a:lnTo>
                <a:lnTo>
                  <a:pt x="36576" y="7620"/>
                </a:lnTo>
                <a:lnTo>
                  <a:pt x="0" y="7620"/>
                </a:lnTo>
                <a:lnTo>
                  <a:pt x="0" y="0"/>
                </a:lnTo>
                <a:close/>
              </a:path>
            </a:pathLst>
          </a:custGeom>
          <a:solidFill>
            <a:srgbClr val="000000"/>
          </a:solidFill>
        </p:spPr>
        <p:txBody>
          <a:bodyPr wrap="square" lIns="0" tIns="0" rIns="0" bIns="0" rtlCol="0"/>
          <a:lstStyle/>
          <a:p/>
        </p:txBody>
      </p:sp>
      <p:sp>
        <p:nvSpPr>
          <p:cNvPr id="76" name="object 76"/>
          <p:cNvSpPr/>
          <p:nvPr/>
        </p:nvSpPr>
        <p:spPr>
          <a:xfrm>
            <a:off x="3391661" y="6926580"/>
            <a:ext cx="0" cy="274320"/>
          </a:xfrm>
          <a:custGeom>
            <a:avLst/>
            <a:gdLst/>
            <a:ahLst/>
            <a:cxnLst/>
            <a:rect l="l" t="t" r="r" b="b"/>
            <a:pathLst>
              <a:path w="0" h="274320">
                <a:moveTo>
                  <a:pt x="0" y="0"/>
                </a:moveTo>
                <a:lnTo>
                  <a:pt x="0" y="274319"/>
                </a:lnTo>
              </a:path>
            </a:pathLst>
          </a:custGeom>
          <a:ln w="13716">
            <a:solidFill>
              <a:srgbClr val="000000"/>
            </a:solidFill>
          </a:ln>
        </p:spPr>
        <p:txBody>
          <a:bodyPr wrap="square" lIns="0" tIns="0" rIns="0" bIns="0" rtlCol="0"/>
          <a:lstStyle/>
          <a:p/>
        </p:txBody>
      </p:sp>
      <p:sp>
        <p:nvSpPr>
          <p:cNvPr id="77" name="object 77"/>
          <p:cNvSpPr/>
          <p:nvPr/>
        </p:nvSpPr>
        <p:spPr>
          <a:xfrm>
            <a:off x="3361944" y="7200900"/>
            <a:ext cx="36830" cy="6350"/>
          </a:xfrm>
          <a:custGeom>
            <a:avLst/>
            <a:gdLst/>
            <a:ahLst/>
            <a:cxnLst/>
            <a:rect l="l" t="t" r="r" b="b"/>
            <a:pathLst>
              <a:path w="36829" h="6350">
                <a:moveTo>
                  <a:pt x="0" y="0"/>
                </a:moveTo>
                <a:lnTo>
                  <a:pt x="36576" y="0"/>
                </a:lnTo>
                <a:lnTo>
                  <a:pt x="36576" y="6350"/>
                </a:lnTo>
                <a:lnTo>
                  <a:pt x="0" y="6350"/>
                </a:lnTo>
                <a:lnTo>
                  <a:pt x="0" y="0"/>
                </a:lnTo>
                <a:close/>
              </a:path>
            </a:pathLst>
          </a:custGeom>
          <a:solidFill>
            <a:srgbClr val="000000"/>
          </a:solidFill>
        </p:spPr>
        <p:txBody>
          <a:bodyPr wrap="square" lIns="0" tIns="0" rIns="0" bIns="0" rtlCol="0"/>
          <a:lstStyle/>
          <a:p/>
        </p:txBody>
      </p:sp>
      <p:sp>
        <p:nvSpPr>
          <p:cNvPr id="78" name="object 78"/>
          <p:cNvSpPr/>
          <p:nvPr/>
        </p:nvSpPr>
        <p:spPr>
          <a:xfrm>
            <a:off x="1892807" y="6918959"/>
            <a:ext cx="35560" cy="7620"/>
          </a:xfrm>
          <a:custGeom>
            <a:avLst/>
            <a:gdLst/>
            <a:ahLst/>
            <a:cxnLst/>
            <a:rect l="l" t="t" r="r" b="b"/>
            <a:pathLst>
              <a:path w="35560" h="7620">
                <a:moveTo>
                  <a:pt x="0" y="0"/>
                </a:moveTo>
                <a:lnTo>
                  <a:pt x="35052" y="0"/>
                </a:lnTo>
                <a:lnTo>
                  <a:pt x="35052" y="7620"/>
                </a:lnTo>
                <a:lnTo>
                  <a:pt x="0" y="7620"/>
                </a:lnTo>
                <a:lnTo>
                  <a:pt x="0" y="0"/>
                </a:lnTo>
                <a:close/>
              </a:path>
            </a:pathLst>
          </a:custGeom>
          <a:solidFill>
            <a:srgbClr val="000000"/>
          </a:solidFill>
        </p:spPr>
        <p:txBody>
          <a:bodyPr wrap="square" lIns="0" tIns="0" rIns="0" bIns="0" rtlCol="0"/>
          <a:lstStyle/>
          <a:p/>
        </p:txBody>
      </p:sp>
      <p:sp>
        <p:nvSpPr>
          <p:cNvPr id="79" name="object 79"/>
          <p:cNvSpPr/>
          <p:nvPr/>
        </p:nvSpPr>
        <p:spPr>
          <a:xfrm>
            <a:off x="1899665" y="6926580"/>
            <a:ext cx="0" cy="274320"/>
          </a:xfrm>
          <a:custGeom>
            <a:avLst/>
            <a:gdLst/>
            <a:ahLst/>
            <a:cxnLst/>
            <a:rect l="l" t="t" r="r" b="b"/>
            <a:pathLst>
              <a:path w="0" h="274320">
                <a:moveTo>
                  <a:pt x="0" y="0"/>
                </a:moveTo>
                <a:lnTo>
                  <a:pt x="0" y="274319"/>
                </a:lnTo>
              </a:path>
            </a:pathLst>
          </a:custGeom>
          <a:ln w="13716">
            <a:solidFill>
              <a:srgbClr val="000000"/>
            </a:solidFill>
          </a:ln>
        </p:spPr>
        <p:txBody>
          <a:bodyPr wrap="square" lIns="0" tIns="0" rIns="0" bIns="0" rtlCol="0"/>
          <a:lstStyle/>
          <a:p/>
        </p:txBody>
      </p:sp>
      <p:sp>
        <p:nvSpPr>
          <p:cNvPr id="80" name="object 80"/>
          <p:cNvSpPr/>
          <p:nvPr/>
        </p:nvSpPr>
        <p:spPr>
          <a:xfrm>
            <a:off x="1892807" y="7200900"/>
            <a:ext cx="35560" cy="6350"/>
          </a:xfrm>
          <a:custGeom>
            <a:avLst/>
            <a:gdLst/>
            <a:ahLst/>
            <a:cxnLst/>
            <a:rect l="l" t="t" r="r" b="b"/>
            <a:pathLst>
              <a:path w="35560" h="6350">
                <a:moveTo>
                  <a:pt x="0" y="0"/>
                </a:moveTo>
                <a:lnTo>
                  <a:pt x="35052" y="0"/>
                </a:lnTo>
                <a:lnTo>
                  <a:pt x="35052" y="6350"/>
                </a:lnTo>
                <a:lnTo>
                  <a:pt x="0" y="6350"/>
                </a:lnTo>
                <a:lnTo>
                  <a:pt x="0" y="0"/>
                </a:lnTo>
                <a:close/>
              </a:path>
            </a:pathLst>
          </a:custGeom>
          <a:solidFill>
            <a:srgbClr val="000000"/>
          </a:solidFill>
        </p:spPr>
        <p:txBody>
          <a:bodyPr wrap="square" lIns="0" tIns="0" rIns="0" bIns="0" rtlCol="0"/>
          <a:lstStyle/>
          <a:p/>
        </p:txBody>
      </p:sp>
      <p:sp>
        <p:nvSpPr>
          <p:cNvPr id="81" name="object 81"/>
          <p:cNvSpPr/>
          <p:nvPr/>
        </p:nvSpPr>
        <p:spPr>
          <a:xfrm>
            <a:off x="1930908" y="7062216"/>
            <a:ext cx="147955" cy="0"/>
          </a:xfrm>
          <a:custGeom>
            <a:avLst/>
            <a:gdLst/>
            <a:ahLst/>
            <a:cxnLst/>
            <a:rect l="l" t="t" r="r" b="b"/>
            <a:pathLst>
              <a:path w="147955" h="0">
                <a:moveTo>
                  <a:pt x="0" y="0"/>
                </a:moveTo>
                <a:lnTo>
                  <a:pt x="147828" y="0"/>
                </a:lnTo>
              </a:path>
            </a:pathLst>
          </a:custGeom>
          <a:ln w="9143">
            <a:solidFill>
              <a:srgbClr val="000000"/>
            </a:solidFill>
          </a:ln>
        </p:spPr>
        <p:txBody>
          <a:bodyPr wrap="square" lIns="0" tIns="0" rIns="0" bIns="0" rtlCol="0"/>
          <a:lstStyle/>
          <a:p/>
        </p:txBody>
      </p:sp>
      <p:sp>
        <p:nvSpPr>
          <p:cNvPr id="82" name="object 82"/>
          <p:cNvSpPr/>
          <p:nvPr/>
        </p:nvSpPr>
        <p:spPr>
          <a:xfrm>
            <a:off x="2269235" y="6940296"/>
            <a:ext cx="302260" cy="97790"/>
          </a:xfrm>
          <a:custGeom>
            <a:avLst/>
            <a:gdLst/>
            <a:ahLst/>
            <a:cxnLst/>
            <a:rect l="l" t="t" r="r" b="b"/>
            <a:pathLst>
              <a:path w="302260" h="97790">
                <a:moveTo>
                  <a:pt x="271272" y="97536"/>
                </a:moveTo>
                <a:lnTo>
                  <a:pt x="269748" y="94488"/>
                </a:lnTo>
                <a:lnTo>
                  <a:pt x="277368" y="91440"/>
                </a:lnTo>
                <a:lnTo>
                  <a:pt x="283464" y="85344"/>
                </a:lnTo>
                <a:lnTo>
                  <a:pt x="286512" y="77724"/>
                </a:lnTo>
                <a:lnTo>
                  <a:pt x="289393" y="71699"/>
                </a:lnTo>
                <a:lnTo>
                  <a:pt x="291274" y="64960"/>
                </a:lnTo>
                <a:lnTo>
                  <a:pt x="292298" y="57364"/>
                </a:lnTo>
                <a:lnTo>
                  <a:pt x="292608" y="48768"/>
                </a:lnTo>
                <a:lnTo>
                  <a:pt x="292298" y="40171"/>
                </a:lnTo>
                <a:lnTo>
                  <a:pt x="291274" y="32575"/>
                </a:lnTo>
                <a:lnTo>
                  <a:pt x="289393" y="25836"/>
                </a:lnTo>
                <a:lnTo>
                  <a:pt x="286512" y="19812"/>
                </a:lnTo>
                <a:lnTo>
                  <a:pt x="283464" y="12192"/>
                </a:lnTo>
                <a:lnTo>
                  <a:pt x="277368" y="7620"/>
                </a:lnTo>
                <a:lnTo>
                  <a:pt x="269748" y="4572"/>
                </a:lnTo>
                <a:lnTo>
                  <a:pt x="271272" y="0"/>
                </a:lnTo>
                <a:lnTo>
                  <a:pt x="299656" y="31623"/>
                </a:lnTo>
                <a:lnTo>
                  <a:pt x="301752" y="48768"/>
                </a:lnTo>
                <a:lnTo>
                  <a:pt x="301204" y="57626"/>
                </a:lnTo>
                <a:lnTo>
                  <a:pt x="277844" y="94916"/>
                </a:lnTo>
                <a:lnTo>
                  <a:pt x="271272" y="97536"/>
                </a:lnTo>
                <a:close/>
              </a:path>
              <a:path w="302260" h="97790">
                <a:moveTo>
                  <a:pt x="32003" y="97536"/>
                </a:moveTo>
                <a:lnTo>
                  <a:pt x="2286" y="65913"/>
                </a:lnTo>
                <a:lnTo>
                  <a:pt x="0" y="48768"/>
                </a:lnTo>
                <a:lnTo>
                  <a:pt x="571" y="39909"/>
                </a:lnTo>
                <a:lnTo>
                  <a:pt x="24574" y="2833"/>
                </a:lnTo>
                <a:lnTo>
                  <a:pt x="32003" y="0"/>
                </a:lnTo>
                <a:lnTo>
                  <a:pt x="33528" y="4572"/>
                </a:lnTo>
                <a:lnTo>
                  <a:pt x="24384" y="7620"/>
                </a:lnTo>
                <a:lnTo>
                  <a:pt x="19812" y="12192"/>
                </a:lnTo>
                <a:lnTo>
                  <a:pt x="9144" y="48768"/>
                </a:lnTo>
                <a:lnTo>
                  <a:pt x="9667" y="57364"/>
                </a:lnTo>
                <a:lnTo>
                  <a:pt x="33528" y="94488"/>
                </a:lnTo>
                <a:lnTo>
                  <a:pt x="32003" y="97536"/>
                </a:lnTo>
                <a:close/>
              </a:path>
            </a:pathLst>
          </a:custGeom>
          <a:solidFill>
            <a:srgbClr val="000000"/>
          </a:solidFill>
        </p:spPr>
        <p:txBody>
          <a:bodyPr wrap="square" lIns="0" tIns="0" rIns="0" bIns="0" rtlCol="0"/>
          <a:lstStyle/>
          <a:p/>
        </p:txBody>
      </p:sp>
      <p:sp>
        <p:nvSpPr>
          <p:cNvPr id="83" name="object 83"/>
          <p:cNvSpPr/>
          <p:nvPr/>
        </p:nvSpPr>
        <p:spPr>
          <a:xfrm>
            <a:off x="2270760" y="7098792"/>
            <a:ext cx="276225" cy="97790"/>
          </a:xfrm>
          <a:custGeom>
            <a:avLst/>
            <a:gdLst/>
            <a:ahLst/>
            <a:cxnLst/>
            <a:rect l="l" t="t" r="r" b="b"/>
            <a:pathLst>
              <a:path w="276225" h="97790">
                <a:moveTo>
                  <a:pt x="245364" y="97536"/>
                </a:moveTo>
                <a:lnTo>
                  <a:pt x="243840" y="94488"/>
                </a:lnTo>
                <a:lnTo>
                  <a:pt x="251460" y="91440"/>
                </a:lnTo>
                <a:lnTo>
                  <a:pt x="257556" y="85344"/>
                </a:lnTo>
                <a:lnTo>
                  <a:pt x="260604" y="77724"/>
                </a:lnTo>
                <a:lnTo>
                  <a:pt x="263485" y="71699"/>
                </a:lnTo>
                <a:lnTo>
                  <a:pt x="265366" y="64960"/>
                </a:lnTo>
                <a:lnTo>
                  <a:pt x="266390" y="57364"/>
                </a:lnTo>
                <a:lnTo>
                  <a:pt x="266700" y="48768"/>
                </a:lnTo>
                <a:lnTo>
                  <a:pt x="266390" y="40171"/>
                </a:lnTo>
                <a:lnTo>
                  <a:pt x="265366" y="32575"/>
                </a:lnTo>
                <a:lnTo>
                  <a:pt x="263485" y="25836"/>
                </a:lnTo>
                <a:lnTo>
                  <a:pt x="260604" y="19812"/>
                </a:lnTo>
                <a:lnTo>
                  <a:pt x="257556" y="12192"/>
                </a:lnTo>
                <a:lnTo>
                  <a:pt x="251460" y="7620"/>
                </a:lnTo>
                <a:lnTo>
                  <a:pt x="243840" y="4572"/>
                </a:lnTo>
                <a:lnTo>
                  <a:pt x="245364" y="0"/>
                </a:lnTo>
                <a:lnTo>
                  <a:pt x="273748" y="31623"/>
                </a:lnTo>
                <a:lnTo>
                  <a:pt x="275844" y="48768"/>
                </a:lnTo>
                <a:lnTo>
                  <a:pt x="275296" y="57626"/>
                </a:lnTo>
                <a:lnTo>
                  <a:pt x="251936" y="94916"/>
                </a:lnTo>
                <a:lnTo>
                  <a:pt x="245364" y="97536"/>
                </a:lnTo>
                <a:close/>
              </a:path>
              <a:path w="276225" h="97790">
                <a:moveTo>
                  <a:pt x="32004" y="97536"/>
                </a:moveTo>
                <a:lnTo>
                  <a:pt x="2285" y="65913"/>
                </a:lnTo>
                <a:lnTo>
                  <a:pt x="0" y="48768"/>
                </a:lnTo>
                <a:lnTo>
                  <a:pt x="571" y="39909"/>
                </a:lnTo>
                <a:lnTo>
                  <a:pt x="24574" y="2833"/>
                </a:lnTo>
                <a:lnTo>
                  <a:pt x="32004" y="0"/>
                </a:lnTo>
                <a:lnTo>
                  <a:pt x="33528" y="4572"/>
                </a:lnTo>
                <a:lnTo>
                  <a:pt x="24383" y="7620"/>
                </a:lnTo>
                <a:lnTo>
                  <a:pt x="19812" y="12192"/>
                </a:lnTo>
                <a:lnTo>
                  <a:pt x="9144" y="48768"/>
                </a:lnTo>
                <a:lnTo>
                  <a:pt x="9667" y="57364"/>
                </a:lnTo>
                <a:lnTo>
                  <a:pt x="33528" y="94488"/>
                </a:lnTo>
                <a:lnTo>
                  <a:pt x="32004" y="97536"/>
                </a:lnTo>
                <a:close/>
              </a:path>
            </a:pathLst>
          </a:custGeom>
          <a:solidFill>
            <a:srgbClr val="000000"/>
          </a:solidFill>
        </p:spPr>
        <p:txBody>
          <a:bodyPr wrap="square" lIns="0" tIns="0" rIns="0" bIns="0" rtlCol="0"/>
          <a:lstStyle/>
          <a:p/>
        </p:txBody>
      </p:sp>
      <p:sp>
        <p:nvSpPr>
          <p:cNvPr id="84" name="object 84"/>
          <p:cNvSpPr txBox="1"/>
          <p:nvPr/>
        </p:nvSpPr>
        <p:spPr>
          <a:xfrm>
            <a:off x="1907023" y="6867736"/>
            <a:ext cx="662940" cy="342900"/>
          </a:xfrm>
          <a:prstGeom prst="rect">
            <a:avLst/>
          </a:prstGeom>
        </p:spPr>
        <p:txBody>
          <a:bodyPr wrap="square" lIns="0" tIns="12065" rIns="0" bIns="0" rtlCol="0" vert="horz">
            <a:spAutoFit/>
          </a:bodyPr>
          <a:lstStyle/>
          <a:p>
            <a:pPr marL="37465" marR="30480" indent="-12700">
              <a:lnSpc>
                <a:spcPct val="130000"/>
              </a:lnSpc>
              <a:spcBef>
                <a:spcPts val="95"/>
              </a:spcBef>
            </a:pPr>
            <a:r>
              <a:rPr dirty="0" baseline="3472" sz="1200" spc="150">
                <a:latin typeface="Cambria"/>
                <a:cs typeface="Cambria"/>
              </a:rPr>
              <a:t>f</a:t>
            </a:r>
            <a:r>
              <a:rPr dirty="0" baseline="-8547" sz="975" spc="150">
                <a:latin typeface="Cambria"/>
                <a:cs typeface="Cambria"/>
              </a:rPr>
              <a:t>pt </a:t>
            </a:r>
            <a:r>
              <a:rPr dirty="0" sz="800" spc="55">
                <a:latin typeface="Cambria"/>
                <a:cs typeface="Cambria"/>
              </a:rPr>
              <a:t>log </a:t>
            </a:r>
            <a:r>
              <a:rPr dirty="0" sz="800" spc="60">
                <a:latin typeface="Cambria"/>
                <a:cs typeface="Cambria"/>
              </a:rPr>
              <a:t>24t</a:t>
            </a:r>
            <a:r>
              <a:rPr dirty="0" baseline="-12820" sz="975" spc="89">
                <a:latin typeface="Cambria"/>
                <a:cs typeface="Cambria"/>
              </a:rPr>
              <a:t>h  </a:t>
            </a:r>
            <a:r>
              <a:rPr dirty="0" sz="800" spc="35">
                <a:latin typeface="Cambria"/>
                <a:cs typeface="Cambria"/>
              </a:rPr>
              <a:t>45 </a:t>
            </a:r>
            <a:r>
              <a:rPr dirty="0" sz="800" spc="55">
                <a:latin typeface="Cambria"/>
                <a:cs typeface="Cambria"/>
              </a:rPr>
              <a:t>log </a:t>
            </a:r>
            <a:r>
              <a:rPr dirty="0" sz="800" spc="35">
                <a:latin typeface="Cambria"/>
                <a:cs typeface="Cambria"/>
              </a:rPr>
              <a:t>24</a:t>
            </a:r>
            <a:r>
              <a:rPr dirty="0" sz="800" spc="114">
                <a:latin typeface="Cambria"/>
                <a:cs typeface="Cambria"/>
              </a:rPr>
              <a:t> </a:t>
            </a:r>
            <a:r>
              <a:rPr dirty="0" baseline="-17094" sz="975" spc="112">
                <a:latin typeface="Cambria"/>
                <a:cs typeface="Cambria"/>
              </a:rPr>
              <a:t>i</a:t>
            </a:r>
            <a:endParaRPr baseline="-17094" sz="975">
              <a:latin typeface="Cambria"/>
              <a:cs typeface="Cambria"/>
            </a:endParaRPr>
          </a:p>
        </p:txBody>
      </p:sp>
      <p:sp>
        <p:nvSpPr>
          <p:cNvPr id="85" name="object 85"/>
          <p:cNvSpPr/>
          <p:nvPr/>
        </p:nvSpPr>
        <p:spPr>
          <a:xfrm>
            <a:off x="2104644" y="7062216"/>
            <a:ext cx="475615" cy="0"/>
          </a:xfrm>
          <a:custGeom>
            <a:avLst/>
            <a:gdLst/>
            <a:ahLst/>
            <a:cxnLst/>
            <a:rect l="l" t="t" r="r" b="b"/>
            <a:pathLst>
              <a:path w="475614" h="0">
                <a:moveTo>
                  <a:pt x="0" y="0"/>
                </a:moveTo>
                <a:lnTo>
                  <a:pt x="475487" y="0"/>
                </a:lnTo>
              </a:path>
            </a:pathLst>
          </a:custGeom>
          <a:ln w="9143">
            <a:solidFill>
              <a:srgbClr val="000000"/>
            </a:solidFill>
          </a:ln>
        </p:spPr>
        <p:txBody>
          <a:bodyPr wrap="square" lIns="0" tIns="0" rIns="0" bIns="0" rtlCol="0"/>
          <a:lstStyle/>
          <a:p/>
        </p:txBody>
      </p:sp>
      <p:sp>
        <p:nvSpPr>
          <p:cNvPr id="86" name="object 86"/>
          <p:cNvSpPr/>
          <p:nvPr/>
        </p:nvSpPr>
        <p:spPr>
          <a:xfrm>
            <a:off x="2615183" y="6918959"/>
            <a:ext cx="731520" cy="287020"/>
          </a:xfrm>
          <a:custGeom>
            <a:avLst/>
            <a:gdLst/>
            <a:ahLst/>
            <a:cxnLst/>
            <a:rect l="l" t="t" r="r" b="b"/>
            <a:pathLst>
              <a:path w="731520" h="287020">
                <a:moveTo>
                  <a:pt x="681227" y="286512"/>
                </a:moveTo>
                <a:lnTo>
                  <a:pt x="676655" y="280416"/>
                </a:lnTo>
                <a:lnTo>
                  <a:pt x="685490" y="271272"/>
                </a:lnTo>
                <a:lnTo>
                  <a:pt x="693610" y="259842"/>
                </a:lnTo>
                <a:lnTo>
                  <a:pt x="712017" y="210978"/>
                </a:lnTo>
                <a:lnTo>
                  <a:pt x="717208" y="167544"/>
                </a:lnTo>
                <a:lnTo>
                  <a:pt x="717803" y="143256"/>
                </a:lnTo>
                <a:lnTo>
                  <a:pt x="717208" y="118110"/>
                </a:lnTo>
                <a:lnTo>
                  <a:pt x="712017" y="74676"/>
                </a:lnTo>
                <a:lnTo>
                  <a:pt x="693610" y="25336"/>
                </a:lnTo>
                <a:lnTo>
                  <a:pt x="676655" y="4572"/>
                </a:lnTo>
                <a:lnTo>
                  <a:pt x="681227" y="0"/>
                </a:lnTo>
                <a:lnTo>
                  <a:pt x="708874" y="34932"/>
                </a:lnTo>
                <a:lnTo>
                  <a:pt x="723161" y="71247"/>
                </a:lnTo>
                <a:lnTo>
                  <a:pt x="730638" y="116967"/>
                </a:lnTo>
                <a:lnTo>
                  <a:pt x="731519" y="143256"/>
                </a:lnTo>
                <a:lnTo>
                  <a:pt x="730638" y="169306"/>
                </a:lnTo>
                <a:lnTo>
                  <a:pt x="723161" y="213979"/>
                </a:lnTo>
                <a:lnTo>
                  <a:pt x="708874" y="250293"/>
                </a:lnTo>
                <a:lnTo>
                  <a:pt x="691205" y="277106"/>
                </a:lnTo>
                <a:lnTo>
                  <a:pt x="681227" y="286512"/>
                </a:lnTo>
                <a:close/>
              </a:path>
              <a:path w="731520" h="287020">
                <a:moveTo>
                  <a:pt x="51815" y="286512"/>
                </a:moveTo>
                <a:lnTo>
                  <a:pt x="23526" y="250293"/>
                </a:lnTo>
                <a:lnTo>
                  <a:pt x="9001" y="213979"/>
                </a:lnTo>
                <a:lnTo>
                  <a:pt x="1095" y="169306"/>
                </a:lnTo>
                <a:lnTo>
                  <a:pt x="0" y="143256"/>
                </a:lnTo>
                <a:lnTo>
                  <a:pt x="1095" y="116967"/>
                </a:lnTo>
                <a:lnTo>
                  <a:pt x="9001" y="71247"/>
                </a:lnTo>
                <a:lnTo>
                  <a:pt x="23526" y="34932"/>
                </a:lnTo>
                <a:lnTo>
                  <a:pt x="51815" y="0"/>
                </a:lnTo>
                <a:lnTo>
                  <a:pt x="54863" y="4572"/>
                </a:lnTo>
                <a:lnTo>
                  <a:pt x="46267" y="13739"/>
                </a:lnTo>
                <a:lnTo>
                  <a:pt x="38671" y="25336"/>
                </a:lnTo>
                <a:lnTo>
                  <a:pt x="20788" y="74676"/>
                </a:lnTo>
                <a:lnTo>
                  <a:pt x="14549" y="118110"/>
                </a:lnTo>
                <a:lnTo>
                  <a:pt x="13715" y="143256"/>
                </a:lnTo>
                <a:lnTo>
                  <a:pt x="14549" y="167544"/>
                </a:lnTo>
                <a:lnTo>
                  <a:pt x="20788" y="210978"/>
                </a:lnTo>
                <a:lnTo>
                  <a:pt x="38671" y="259842"/>
                </a:lnTo>
                <a:lnTo>
                  <a:pt x="54863" y="280416"/>
                </a:lnTo>
                <a:lnTo>
                  <a:pt x="51815" y="286512"/>
                </a:lnTo>
                <a:close/>
              </a:path>
            </a:pathLst>
          </a:custGeom>
          <a:solidFill>
            <a:srgbClr val="000000"/>
          </a:solidFill>
        </p:spPr>
        <p:txBody>
          <a:bodyPr wrap="square" lIns="0" tIns="0" rIns="0" bIns="0" rtlCol="0"/>
          <a:lstStyle/>
          <a:p/>
        </p:txBody>
      </p:sp>
      <p:sp>
        <p:nvSpPr>
          <p:cNvPr id="87" name="object 87"/>
          <p:cNvSpPr txBox="1"/>
          <p:nvPr/>
        </p:nvSpPr>
        <p:spPr>
          <a:xfrm>
            <a:off x="2650705" y="7080089"/>
            <a:ext cx="226695" cy="151765"/>
          </a:xfrm>
          <a:prstGeom prst="rect">
            <a:avLst/>
          </a:prstGeom>
        </p:spPr>
        <p:txBody>
          <a:bodyPr wrap="square" lIns="0" tIns="15875" rIns="0" bIns="0" rtlCol="0" vert="horz">
            <a:spAutoFit/>
          </a:bodyPr>
          <a:lstStyle/>
          <a:p>
            <a:pPr marL="25400">
              <a:lnSpc>
                <a:spcPct val="100000"/>
              </a:lnSpc>
              <a:spcBef>
                <a:spcPts val="125"/>
              </a:spcBef>
            </a:pPr>
            <a:r>
              <a:rPr dirty="0" baseline="10416" sz="1200" spc="172">
                <a:latin typeface="Cambria"/>
                <a:cs typeface="Cambria"/>
              </a:rPr>
              <a:t>f</a:t>
            </a:r>
            <a:r>
              <a:rPr dirty="0" sz="650" spc="114">
                <a:latin typeface="Cambria"/>
                <a:cs typeface="Cambria"/>
              </a:rPr>
              <a:t>py</a:t>
            </a:r>
            <a:endParaRPr sz="650">
              <a:latin typeface="Cambria"/>
              <a:cs typeface="Cambria"/>
            </a:endParaRPr>
          </a:p>
        </p:txBody>
      </p:sp>
      <p:sp>
        <p:nvSpPr>
          <p:cNvPr id="88" name="object 88"/>
          <p:cNvSpPr/>
          <p:nvPr/>
        </p:nvSpPr>
        <p:spPr>
          <a:xfrm>
            <a:off x="2674619" y="7062216"/>
            <a:ext cx="167640" cy="0"/>
          </a:xfrm>
          <a:custGeom>
            <a:avLst/>
            <a:gdLst/>
            <a:ahLst/>
            <a:cxnLst/>
            <a:rect l="l" t="t" r="r" b="b"/>
            <a:pathLst>
              <a:path w="167639" h="0">
                <a:moveTo>
                  <a:pt x="0" y="0"/>
                </a:moveTo>
                <a:lnTo>
                  <a:pt x="167640" y="0"/>
                </a:lnTo>
              </a:path>
            </a:pathLst>
          </a:custGeom>
          <a:ln w="9143">
            <a:solidFill>
              <a:srgbClr val="000000"/>
            </a:solidFill>
          </a:ln>
        </p:spPr>
        <p:txBody>
          <a:bodyPr wrap="square" lIns="0" tIns="0" rIns="0" bIns="0" rtlCol="0"/>
          <a:lstStyle/>
          <a:p/>
        </p:txBody>
      </p:sp>
      <p:sp>
        <p:nvSpPr>
          <p:cNvPr id="89" name="object 89"/>
          <p:cNvSpPr/>
          <p:nvPr/>
        </p:nvSpPr>
        <p:spPr>
          <a:xfrm>
            <a:off x="4747259" y="6918959"/>
            <a:ext cx="36830" cy="7620"/>
          </a:xfrm>
          <a:custGeom>
            <a:avLst/>
            <a:gdLst/>
            <a:ahLst/>
            <a:cxnLst/>
            <a:rect l="l" t="t" r="r" b="b"/>
            <a:pathLst>
              <a:path w="36829" h="7620">
                <a:moveTo>
                  <a:pt x="0" y="0"/>
                </a:moveTo>
                <a:lnTo>
                  <a:pt x="36576" y="0"/>
                </a:lnTo>
                <a:lnTo>
                  <a:pt x="36576" y="7620"/>
                </a:lnTo>
                <a:lnTo>
                  <a:pt x="0" y="7620"/>
                </a:lnTo>
                <a:lnTo>
                  <a:pt x="0" y="0"/>
                </a:lnTo>
                <a:close/>
              </a:path>
            </a:pathLst>
          </a:custGeom>
          <a:solidFill>
            <a:srgbClr val="000000"/>
          </a:solidFill>
        </p:spPr>
        <p:txBody>
          <a:bodyPr wrap="square" lIns="0" tIns="0" rIns="0" bIns="0" rtlCol="0"/>
          <a:lstStyle/>
          <a:p/>
        </p:txBody>
      </p:sp>
      <p:sp>
        <p:nvSpPr>
          <p:cNvPr id="90" name="object 90"/>
          <p:cNvSpPr/>
          <p:nvPr/>
        </p:nvSpPr>
        <p:spPr>
          <a:xfrm>
            <a:off x="4776977" y="6926580"/>
            <a:ext cx="0" cy="274320"/>
          </a:xfrm>
          <a:custGeom>
            <a:avLst/>
            <a:gdLst/>
            <a:ahLst/>
            <a:cxnLst/>
            <a:rect l="l" t="t" r="r" b="b"/>
            <a:pathLst>
              <a:path w="0" h="274320">
                <a:moveTo>
                  <a:pt x="0" y="0"/>
                </a:moveTo>
                <a:lnTo>
                  <a:pt x="0" y="274319"/>
                </a:lnTo>
              </a:path>
            </a:pathLst>
          </a:custGeom>
          <a:ln w="13716">
            <a:solidFill>
              <a:srgbClr val="000000"/>
            </a:solidFill>
          </a:ln>
        </p:spPr>
        <p:txBody>
          <a:bodyPr wrap="square" lIns="0" tIns="0" rIns="0" bIns="0" rtlCol="0"/>
          <a:lstStyle/>
          <a:p/>
        </p:txBody>
      </p:sp>
      <p:sp>
        <p:nvSpPr>
          <p:cNvPr id="91" name="object 91"/>
          <p:cNvSpPr/>
          <p:nvPr/>
        </p:nvSpPr>
        <p:spPr>
          <a:xfrm>
            <a:off x="4747259" y="7200900"/>
            <a:ext cx="36830" cy="6350"/>
          </a:xfrm>
          <a:custGeom>
            <a:avLst/>
            <a:gdLst/>
            <a:ahLst/>
            <a:cxnLst/>
            <a:rect l="l" t="t" r="r" b="b"/>
            <a:pathLst>
              <a:path w="36829" h="6350">
                <a:moveTo>
                  <a:pt x="0" y="0"/>
                </a:moveTo>
                <a:lnTo>
                  <a:pt x="36576" y="0"/>
                </a:lnTo>
                <a:lnTo>
                  <a:pt x="36576" y="6350"/>
                </a:lnTo>
                <a:lnTo>
                  <a:pt x="0" y="6350"/>
                </a:lnTo>
                <a:lnTo>
                  <a:pt x="0" y="0"/>
                </a:lnTo>
                <a:close/>
              </a:path>
            </a:pathLst>
          </a:custGeom>
          <a:solidFill>
            <a:srgbClr val="000000"/>
          </a:solidFill>
        </p:spPr>
        <p:txBody>
          <a:bodyPr wrap="square" lIns="0" tIns="0" rIns="0" bIns="0" rtlCol="0"/>
          <a:lstStyle/>
          <a:p/>
        </p:txBody>
      </p:sp>
      <p:sp>
        <p:nvSpPr>
          <p:cNvPr id="92" name="object 92"/>
          <p:cNvSpPr/>
          <p:nvPr/>
        </p:nvSpPr>
        <p:spPr>
          <a:xfrm>
            <a:off x="3453383" y="6918959"/>
            <a:ext cx="35560" cy="7620"/>
          </a:xfrm>
          <a:custGeom>
            <a:avLst/>
            <a:gdLst/>
            <a:ahLst/>
            <a:cxnLst/>
            <a:rect l="l" t="t" r="r" b="b"/>
            <a:pathLst>
              <a:path w="35560" h="7620">
                <a:moveTo>
                  <a:pt x="0" y="0"/>
                </a:moveTo>
                <a:lnTo>
                  <a:pt x="35051" y="0"/>
                </a:lnTo>
                <a:lnTo>
                  <a:pt x="35051" y="7620"/>
                </a:lnTo>
                <a:lnTo>
                  <a:pt x="0" y="7620"/>
                </a:lnTo>
                <a:lnTo>
                  <a:pt x="0" y="0"/>
                </a:lnTo>
                <a:close/>
              </a:path>
            </a:pathLst>
          </a:custGeom>
          <a:solidFill>
            <a:srgbClr val="000000"/>
          </a:solidFill>
        </p:spPr>
        <p:txBody>
          <a:bodyPr wrap="square" lIns="0" tIns="0" rIns="0" bIns="0" rtlCol="0"/>
          <a:lstStyle/>
          <a:p/>
        </p:txBody>
      </p:sp>
      <p:sp>
        <p:nvSpPr>
          <p:cNvPr id="93" name="object 93"/>
          <p:cNvSpPr/>
          <p:nvPr/>
        </p:nvSpPr>
        <p:spPr>
          <a:xfrm>
            <a:off x="3460241" y="6926580"/>
            <a:ext cx="0" cy="274320"/>
          </a:xfrm>
          <a:custGeom>
            <a:avLst/>
            <a:gdLst/>
            <a:ahLst/>
            <a:cxnLst/>
            <a:rect l="l" t="t" r="r" b="b"/>
            <a:pathLst>
              <a:path w="0" h="274320">
                <a:moveTo>
                  <a:pt x="0" y="0"/>
                </a:moveTo>
                <a:lnTo>
                  <a:pt x="0" y="274319"/>
                </a:lnTo>
              </a:path>
            </a:pathLst>
          </a:custGeom>
          <a:ln w="13716">
            <a:solidFill>
              <a:srgbClr val="000000"/>
            </a:solidFill>
          </a:ln>
        </p:spPr>
        <p:txBody>
          <a:bodyPr wrap="square" lIns="0" tIns="0" rIns="0" bIns="0" rtlCol="0"/>
          <a:lstStyle/>
          <a:p/>
        </p:txBody>
      </p:sp>
      <p:sp>
        <p:nvSpPr>
          <p:cNvPr id="94" name="object 94"/>
          <p:cNvSpPr/>
          <p:nvPr/>
        </p:nvSpPr>
        <p:spPr>
          <a:xfrm>
            <a:off x="3453383" y="7200900"/>
            <a:ext cx="35560" cy="6350"/>
          </a:xfrm>
          <a:custGeom>
            <a:avLst/>
            <a:gdLst/>
            <a:ahLst/>
            <a:cxnLst/>
            <a:rect l="l" t="t" r="r" b="b"/>
            <a:pathLst>
              <a:path w="35560" h="6350">
                <a:moveTo>
                  <a:pt x="0" y="0"/>
                </a:moveTo>
                <a:lnTo>
                  <a:pt x="35051" y="0"/>
                </a:lnTo>
                <a:lnTo>
                  <a:pt x="35051" y="6350"/>
                </a:lnTo>
                <a:lnTo>
                  <a:pt x="0" y="6350"/>
                </a:lnTo>
                <a:lnTo>
                  <a:pt x="0" y="0"/>
                </a:lnTo>
                <a:close/>
              </a:path>
            </a:pathLst>
          </a:custGeom>
          <a:solidFill>
            <a:srgbClr val="000000"/>
          </a:solidFill>
        </p:spPr>
        <p:txBody>
          <a:bodyPr wrap="square" lIns="0" tIns="0" rIns="0" bIns="0" rtlCol="0"/>
          <a:lstStyle/>
          <a:p/>
        </p:txBody>
      </p:sp>
      <p:sp>
        <p:nvSpPr>
          <p:cNvPr id="95" name="object 95"/>
          <p:cNvSpPr txBox="1"/>
          <p:nvPr/>
        </p:nvSpPr>
        <p:spPr>
          <a:xfrm>
            <a:off x="2648685" y="6945865"/>
            <a:ext cx="1103630" cy="199390"/>
          </a:xfrm>
          <a:prstGeom prst="rect">
            <a:avLst/>
          </a:prstGeom>
        </p:spPr>
        <p:txBody>
          <a:bodyPr wrap="square" lIns="0" tIns="11430" rIns="0" bIns="0" rtlCol="0" vert="horz">
            <a:spAutoFit/>
          </a:bodyPr>
          <a:lstStyle/>
          <a:p>
            <a:pPr marL="38100">
              <a:lnSpc>
                <a:spcPct val="100000"/>
              </a:lnSpc>
              <a:spcBef>
                <a:spcPts val="90"/>
              </a:spcBef>
              <a:tabLst>
                <a:tab pos="843915" algn="l"/>
              </a:tabLst>
            </a:pPr>
            <a:r>
              <a:rPr dirty="0" baseline="52083" sz="1200" spc="150">
                <a:latin typeface="Cambria"/>
                <a:cs typeface="Cambria"/>
              </a:rPr>
              <a:t>f</a:t>
            </a:r>
            <a:r>
              <a:rPr dirty="0" baseline="51282" sz="975" spc="150">
                <a:latin typeface="Cambria"/>
                <a:cs typeface="Cambria"/>
              </a:rPr>
              <a:t>pt</a:t>
            </a:r>
            <a:r>
              <a:rPr dirty="0" baseline="51282" sz="975" spc="315">
                <a:latin typeface="Cambria"/>
                <a:cs typeface="Cambria"/>
              </a:rPr>
              <a:t> </a:t>
            </a:r>
            <a:r>
              <a:rPr dirty="0" sz="1150" spc="210">
                <a:latin typeface="Cambria"/>
                <a:cs typeface="Cambria"/>
              </a:rPr>
              <a:t>−</a:t>
            </a:r>
            <a:r>
              <a:rPr dirty="0" sz="1150" spc="15">
                <a:latin typeface="Cambria"/>
                <a:cs typeface="Cambria"/>
              </a:rPr>
              <a:t> </a:t>
            </a:r>
            <a:r>
              <a:rPr dirty="0" sz="1150" spc="-10">
                <a:latin typeface="Cambria"/>
                <a:cs typeface="Cambria"/>
              </a:rPr>
              <a:t>0.55	1</a:t>
            </a:r>
            <a:r>
              <a:rPr dirty="0" sz="1150" spc="-40">
                <a:latin typeface="Cambria"/>
                <a:cs typeface="Cambria"/>
              </a:rPr>
              <a:t> </a:t>
            </a:r>
            <a:r>
              <a:rPr dirty="0" sz="1150" spc="210">
                <a:latin typeface="Cambria"/>
                <a:cs typeface="Cambria"/>
              </a:rPr>
              <a:t>−</a:t>
            </a:r>
            <a:endParaRPr sz="1150">
              <a:latin typeface="Cambria"/>
              <a:cs typeface="Cambria"/>
            </a:endParaRPr>
          </a:p>
        </p:txBody>
      </p:sp>
      <p:sp>
        <p:nvSpPr>
          <p:cNvPr id="96" name="object 96"/>
          <p:cNvSpPr/>
          <p:nvPr/>
        </p:nvSpPr>
        <p:spPr>
          <a:xfrm>
            <a:off x="3816096" y="6915911"/>
            <a:ext cx="919480" cy="128270"/>
          </a:xfrm>
          <a:custGeom>
            <a:avLst/>
            <a:gdLst/>
            <a:ahLst/>
            <a:cxnLst/>
            <a:rect l="l" t="t" r="r" b="b"/>
            <a:pathLst>
              <a:path w="919479" h="128270">
                <a:moveTo>
                  <a:pt x="885444" y="128016"/>
                </a:moveTo>
                <a:lnTo>
                  <a:pt x="885444" y="123444"/>
                </a:lnTo>
                <a:lnTo>
                  <a:pt x="890873" y="120562"/>
                </a:lnTo>
                <a:lnTo>
                  <a:pt x="895731" y="116395"/>
                </a:lnTo>
                <a:lnTo>
                  <a:pt x="909518" y="75128"/>
                </a:lnTo>
                <a:lnTo>
                  <a:pt x="909828" y="64008"/>
                </a:lnTo>
                <a:lnTo>
                  <a:pt x="909513" y="52863"/>
                </a:lnTo>
                <a:lnTo>
                  <a:pt x="895731" y="12382"/>
                </a:lnTo>
                <a:lnTo>
                  <a:pt x="885444" y="4572"/>
                </a:lnTo>
                <a:lnTo>
                  <a:pt x="885444" y="0"/>
                </a:lnTo>
                <a:lnTo>
                  <a:pt x="914471" y="32289"/>
                </a:lnTo>
                <a:lnTo>
                  <a:pt x="918972" y="64008"/>
                </a:lnTo>
                <a:lnTo>
                  <a:pt x="918424" y="76033"/>
                </a:lnTo>
                <a:lnTo>
                  <a:pt x="906232" y="114085"/>
                </a:lnTo>
                <a:lnTo>
                  <a:pt x="893135" y="124896"/>
                </a:lnTo>
                <a:lnTo>
                  <a:pt x="885444" y="128016"/>
                </a:lnTo>
                <a:close/>
              </a:path>
              <a:path w="919479" h="128270">
                <a:moveTo>
                  <a:pt x="33527" y="128016"/>
                </a:moveTo>
                <a:lnTo>
                  <a:pt x="5143" y="97226"/>
                </a:lnTo>
                <a:lnTo>
                  <a:pt x="0" y="64008"/>
                </a:lnTo>
                <a:lnTo>
                  <a:pt x="571" y="52863"/>
                </a:lnTo>
                <a:lnTo>
                  <a:pt x="14025" y="14573"/>
                </a:lnTo>
                <a:lnTo>
                  <a:pt x="33527" y="0"/>
                </a:lnTo>
                <a:lnTo>
                  <a:pt x="35052" y="4572"/>
                </a:lnTo>
                <a:lnTo>
                  <a:pt x="29622" y="7691"/>
                </a:lnTo>
                <a:lnTo>
                  <a:pt x="24764" y="12382"/>
                </a:lnTo>
                <a:lnTo>
                  <a:pt x="10977" y="52911"/>
                </a:lnTo>
                <a:lnTo>
                  <a:pt x="10668" y="64008"/>
                </a:lnTo>
                <a:lnTo>
                  <a:pt x="10977" y="75128"/>
                </a:lnTo>
                <a:lnTo>
                  <a:pt x="24764" y="116395"/>
                </a:lnTo>
                <a:lnTo>
                  <a:pt x="35052" y="123444"/>
                </a:lnTo>
                <a:lnTo>
                  <a:pt x="33527" y="128016"/>
                </a:lnTo>
                <a:close/>
              </a:path>
            </a:pathLst>
          </a:custGeom>
          <a:solidFill>
            <a:srgbClr val="000000"/>
          </a:solidFill>
        </p:spPr>
        <p:txBody>
          <a:bodyPr wrap="square" lIns="0" tIns="0" rIns="0" bIns="0" rtlCol="0"/>
          <a:lstStyle/>
          <a:p/>
        </p:txBody>
      </p:sp>
      <p:sp>
        <p:nvSpPr>
          <p:cNvPr id="97" name="object 97"/>
          <p:cNvSpPr txBox="1"/>
          <p:nvPr/>
        </p:nvSpPr>
        <p:spPr>
          <a:xfrm>
            <a:off x="3745992" y="6890966"/>
            <a:ext cx="706755" cy="151765"/>
          </a:xfrm>
          <a:prstGeom prst="rect">
            <a:avLst/>
          </a:prstGeom>
        </p:spPr>
        <p:txBody>
          <a:bodyPr wrap="square" lIns="0" tIns="15875" rIns="0" bIns="0" rtlCol="0" vert="horz">
            <a:spAutoFit/>
          </a:bodyPr>
          <a:lstStyle/>
          <a:p>
            <a:pPr>
              <a:lnSpc>
                <a:spcPct val="100000"/>
              </a:lnSpc>
              <a:spcBef>
                <a:spcPts val="125"/>
              </a:spcBef>
              <a:tabLst>
                <a:tab pos="490220" algn="l"/>
              </a:tabLst>
            </a:pPr>
            <a:r>
              <a:rPr dirty="0" u="sng" sz="800" spc="-195">
                <a:uFill>
                  <a:solidFill>
                    <a:srgbClr val="000000"/>
                  </a:solidFill>
                </a:uFill>
                <a:latin typeface="Times New Roman"/>
                <a:cs typeface="Times New Roman"/>
              </a:rPr>
              <a:t> </a:t>
            </a:r>
            <a:r>
              <a:rPr dirty="0" u="sng" sz="800" spc="35">
                <a:uFill>
                  <a:solidFill>
                    <a:srgbClr val="000000"/>
                  </a:solidFill>
                </a:uFill>
                <a:latin typeface="Cambria"/>
                <a:cs typeface="Cambria"/>
              </a:rPr>
              <a:t>3</a:t>
            </a:r>
            <a:r>
              <a:rPr dirty="0" u="sng" sz="800">
                <a:uFill>
                  <a:solidFill>
                    <a:srgbClr val="000000"/>
                  </a:solidFill>
                </a:uFill>
                <a:latin typeface="Cambria"/>
                <a:cs typeface="Cambria"/>
              </a:rPr>
              <a:t> </a:t>
            </a:r>
            <a:r>
              <a:rPr dirty="0" u="sng" sz="800" spc="20">
                <a:uFill>
                  <a:solidFill>
                    <a:srgbClr val="000000"/>
                  </a:solidFill>
                </a:uFill>
                <a:latin typeface="Cambria"/>
                <a:cs typeface="Cambria"/>
              </a:rPr>
              <a:t> </a:t>
            </a:r>
            <a:r>
              <a:rPr dirty="0" u="sng" sz="800" spc="25">
                <a:uFill>
                  <a:solidFill>
                    <a:srgbClr val="000000"/>
                  </a:solidFill>
                </a:uFill>
                <a:latin typeface="Cambria"/>
                <a:cs typeface="Cambria"/>
              </a:rPr>
              <a:t>∆</a:t>
            </a:r>
            <a:r>
              <a:rPr dirty="0" u="sng" sz="800" spc="250">
                <a:uFill>
                  <a:solidFill>
                    <a:srgbClr val="000000"/>
                  </a:solidFill>
                </a:uFill>
                <a:latin typeface="Cambria"/>
                <a:cs typeface="Cambria"/>
              </a:rPr>
              <a:t>f</a:t>
            </a:r>
            <a:r>
              <a:rPr dirty="0" sz="800">
                <a:latin typeface="Cambria"/>
                <a:cs typeface="Cambria"/>
              </a:rPr>
              <a:t>	</a:t>
            </a:r>
            <a:r>
              <a:rPr dirty="0" u="sng" sz="800" spc="150">
                <a:uFill>
                  <a:solidFill>
                    <a:srgbClr val="000000"/>
                  </a:solidFill>
                </a:uFill>
                <a:latin typeface="Cambria"/>
                <a:cs typeface="Cambria"/>
              </a:rPr>
              <a:t>+</a:t>
            </a:r>
            <a:r>
              <a:rPr dirty="0" u="sng" sz="800" spc="25">
                <a:uFill>
                  <a:solidFill>
                    <a:srgbClr val="000000"/>
                  </a:solidFill>
                </a:uFill>
                <a:latin typeface="Cambria"/>
                <a:cs typeface="Cambria"/>
              </a:rPr>
              <a:t>∆</a:t>
            </a:r>
            <a:r>
              <a:rPr dirty="0" u="sng" sz="800" spc="250">
                <a:uFill>
                  <a:solidFill>
                    <a:srgbClr val="000000"/>
                  </a:solidFill>
                </a:uFill>
                <a:latin typeface="Cambria"/>
                <a:cs typeface="Cambria"/>
              </a:rPr>
              <a:t>f</a:t>
            </a:r>
            <a:endParaRPr sz="800">
              <a:latin typeface="Cambria"/>
              <a:cs typeface="Cambria"/>
            </a:endParaRPr>
          </a:p>
        </p:txBody>
      </p:sp>
      <p:sp>
        <p:nvSpPr>
          <p:cNvPr id="98" name="object 98"/>
          <p:cNvSpPr txBox="1"/>
          <p:nvPr/>
        </p:nvSpPr>
        <p:spPr>
          <a:xfrm>
            <a:off x="3956823" y="6893484"/>
            <a:ext cx="824230" cy="338455"/>
          </a:xfrm>
          <a:prstGeom prst="rect">
            <a:avLst/>
          </a:prstGeom>
        </p:spPr>
        <p:txBody>
          <a:bodyPr wrap="square" lIns="0" tIns="53975" rIns="0" bIns="0" rtlCol="0" vert="horz">
            <a:spAutoFit/>
          </a:bodyPr>
          <a:lstStyle/>
          <a:p>
            <a:pPr marL="25400">
              <a:lnSpc>
                <a:spcPct val="100000"/>
              </a:lnSpc>
              <a:spcBef>
                <a:spcPts val="425"/>
              </a:spcBef>
              <a:tabLst>
                <a:tab pos="481965" algn="l"/>
              </a:tabLst>
            </a:pPr>
            <a:r>
              <a:rPr dirty="0" u="sng" sz="650" spc="100">
                <a:uFill>
                  <a:solidFill>
                    <a:srgbClr val="000000"/>
                  </a:solidFill>
                </a:uFill>
                <a:latin typeface="Cambria"/>
                <a:cs typeface="Cambria"/>
              </a:rPr>
              <a:t>pSRH</a:t>
            </a:r>
            <a:r>
              <a:rPr dirty="0" sz="650" spc="100">
                <a:latin typeface="Cambria"/>
                <a:cs typeface="Cambria"/>
              </a:rPr>
              <a:t>	</a:t>
            </a:r>
            <a:r>
              <a:rPr dirty="0" u="sng" sz="650" spc="100">
                <a:uFill>
                  <a:solidFill>
                    <a:srgbClr val="000000"/>
                  </a:solidFill>
                </a:uFill>
                <a:latin typeface="Cambria"/>
                <a:cs typeface="Cambria"/>
              </a:rPr>
              <a:t>pCRH</a:t>
            </a:r>
            <a:r>
              <a:rPr dirty="0" u="sng" sz="650" spc="-45">
                <a:uFill>
                  <a:solidFill>
                    <a:srgbClr val="000000"/>
                  </a:solidFill>
                </a:uFill>
                <a:latin typeface="Cambria"/>
                <a:cs typeface="Cambria"/>
              </a:rPr>
              <a:t> </a:t>
            </a:r>
            <a:endParaRPr sz="650">
              <a:latin typeface="Cambria"/>
              <a:cs typeface="Cambria"/>
            </a:endParaRPr>
          </a:p>
          <a:p>
            <a:pPr marL="213995">
              <a:lnSpc>
                <a:spcPct val="100000"/>
              </a:lnSpc>
              <a:spcBef>
                <a:spcPts val="390"/>
              </a:spcBef>
            </a:pPr>
            <a:r>
              <a:rPr dirty="0" baseline="10416" sz="1200" spc="150">
                <a:latin typeface="Cambria"/>
                <a:cs typeface="Cambria"/>
              </a:rPr>
              <a:t>f</a:t>
            </a:r>
            <a:r>
              <a:rPr dirty="0" sz="650" spc="100">
                <a:latin typeface="Cambria"/>
                <a:cs typeface="Cambria"/>
              </a:rPr>
              <a:t>pt</a:t>
            </a:r>
            <a:endParaRPr sz="650">
              <a:latin typeface="Cambria"/>
              <a:cs typeface="Cambria"/>
            </a:endParaRPr>
          </a:p>
        </p:txBody>
      </p:sp>
      <p:sp>
        <p:nvSpPr>
          <p:cNvPr id="99" name="object 99"/>
          <p:cNvSpPr txBox="1"/>
          <p:nvPr/>
        </p:nvSpPr>
        <p:spPr>
          <a:xfrm>
            <a:off x="4911767" y="7014394"/>
            <a:ext cx="114935" cy="151765"/>
          </a:xfrm>
          <a:prstGeom prst="rect">
            <a:avLst/>
          </a:prstGeom>
        </p:spPr>
        <p:txBody>
          <a:bodyPr wrap="square" lIns="0" tIns="15875" rIns="0" bIns="0" rtlCol="0" vert="horz">
            <a:spAutoFit/>
          </a:bodyPr>
          <a:lstStyle/>
          <a:p>
            <a:pPr>
              <a:lnSpc>
                <a:spcPct val="100000"/>
              </a:lnSpc>
              <a:spcBef>
                <a:spcPts val="125"/>
              </a:spcBef>
            </a:pPr>
            <a:r>
              <a:rPr dirty="0" sz="800" spc="60">
                <a:latin typeface="Cambria"/>
                <a:cs typeface="Cambria"/>
              </a:rPr>
              <a:t>i</a:t>
            </a:r>
            <a:r>
              <a:rPr dirty="0" sz="800" spc="70">
                <a:latin typeface="Cambria"/>
                <a:cs typeface="Cambria"/>
              </a:rPr>
              <a:t>h</a:t>
            </a:r>
            <a:endParaRPr sz="800">
              <a:latin typeface="Cambria"/>
              <a:cs typeface="Cambria"/>
            </a:endParaRPr>
          </a:p>
        </p:txBody>
      </p:sp>
      <p:sp>
        <p:nvSpPr>
          <p:cNvPr id="100" name="object 100"/>
          <p:cNvSpPr txBox="1"/>
          <p:nvPr/>
        </p:nvSpPr>
        <p:spPr>
          <a:xfrm>
            <a:off x="4823525" y="6945865"/>
            <a:ext cx="1501775" cy="199390"/>
          </a:xfrm>
          <a:prstGeom prst="rect">
            <a:avLst/>
          </a:prstGeom>
        </p:spPr>
        <p:txBody>
          <a:bodyPr wrap="square" lIns="0" tIns="11430" rIns="0" bIns="0" rtlCol="0" vert="horz">
            <a:spAutoFit/>
          </a:bodyPr>
          <a:lstStyle/>
          <a:p>
            <a:pPr>
              <a:lnSpc>
                <a:spcPct val="100000"/>
              </a:lnSpc>
              <a:spcBef>
                <a:spcPts val="90"/>
              </a:spcBef>
              <a:tabLst>
                <a:tab pos="233045" algn="l"/>
              </a:tabLst>
            </a:pPr>
            <a:r>
              <a:rPr dirty="0" sz="1150" spc="-10">
                <a:latin typeface="Cambria"/>
                <a:cs typeface="Cambria"/>
              </a:rPr>
              <a:t>𝐾	</a:t>
            </a:r>
            <a:r>
              <a:rPr dirty="0" sz="1150" spc="-10">
                <a:latin typeface="Arial"/>
                <a:cs typeface="Arial"/>
              </a:rPr>
              <a:t>(LRFD</a:t>
            </a:r>
            <a:r>
              <a:rPr dirty="0" sz="1150" spc="-45">
                <a:latin typeface="Arial"/>
                <a:cs typeface="Arial"/>
              </a:rPr>
              <a:t> </a:t>
            </a:r>
            <a:r>
              <a:rPr dirty="0" sz="1150" spc="-10">
                <a:latin typeface="Arial"/>
                <a:cs typeface="Arial"/>
              </a:rPr>
              <a:t>C5.9.3.4.2c)</a:t>
            </a:r>
            <a:endParaRPr sz="1150">
              <a:latin typeface="Arial"/>
              <a:cs typeface="Arial"/>
            </a:endParaRPr>
          </a:p>
        </p:txBody>
      </p:sp>
      <p:sp>
        <p:nvSpPr>
          <p:cNvPr id="101" name="object 101"/>
          <p:cNvSpPr txBox="1"/>
          <p:nvPr/>
        </p:nvSpPr>
        <p:spPr>
          <a:xfrm>
            <a:off x="991105" y="6945865"/>
            <a:ext cx="5237480" cy="713105"/>
          </a:xfrm>
          <a:prstGeom prst="rect">
            <a:avLst/>
          </a:prstGeom>
        </p:spPr>
        <p:txBody>
          <a:bodyPr wrap="square" lIns="0" tIns="11430" rIns="0" bIns="0" rtlCol="0" vert="horz">
            <a:spAutoFit/>
          </a:bodyPr>
          <a:lstStyle/>
          <a:p>
            <a:pPr marL="270510" indent="-245745">
              <a:lnSpc>
                <a:spcPct val="100000"/>
              </a:lnSpc>
              <a:spcBef>
                <a:spcPts val="90"/>
              </a:spcBef>
              <a:buFont typeface="Arial"/>
              <a:buChar char="•"/>
              <a:tabLst>
                <a:tab pos="270510" algn="l"/>
                <a:tab pos="271145" algn="l"/>
                <a:tab pos="738505" algn="l"/>
              </a:tabLst>
            </a:pPr>
            <a:r>
              <a:rPr dirty="0" sz="1150" spc="-10">
                <a:latin typeface="Cambria"/>
                <a:cs typeface="Cambria"/>
              </a:rPr>
              <a:t>∆𝑓	</a:t>
            </a:r>
            <a:r>
              <a:rPr dirty="0" sz="1150" spc="210">
                <a:latin typeface="Cambria"/>
                <a:cs typeface="Cambria"/>
              </a:rPr>
              <a:t>=</a:t>
            </a:r>
            <a:endParaRPr sz="1150">
              <a:latin typeface="Cambria"/>
              <a:cs typeface="Cambria"/>
            </a:endParaRPr>
          </a:p>
          <a:p>
            <a:pPr marL="270510" indent="-245745">
              <a:lnSpc>
                <a:spcPct val="100000"/>
              </a:lnSpc>
              <a:spcBef>
                <a:spcPts val="885"/>
              </a:spcBef>
              <a:buFont typeface="Arial"/>
              <a:buChar char="•"/>
              <a:tabLst>
                <a:tab pos="270510" algn="l"/>
                <a:tab pos="271145" algn="l"/>
              </a:tabLst>
            </a:pPr>
            <a:r>
              <a:rPr dirty="0" sz="1150" spc="-15">
                <a:latin typeface="Cambria"/>
                <a:cs typeface="Cambria"/>
              </a:rPr>
              <a:t>𝑓</a:t>
            </a:r>
            <a:r>
              <a:rPr dirty="0" baseline="-17361" sz="1200" spc="-22">
                <a:latin typeface="Cambria"/>
                <a:cs typeface="Cambria"/>
              </a:rPr>
              <a:t>pt </a:t>
            </a:r>
            <a:r>
              <a:rPr dirty="0" sz="1150" spc="-5">
                <a:latin typeface="Arial"/>
                <a:cs typeface="Arial"/>
              </a:rPr>
              <a:t>stress </a:t>
            </a:r>
            <a:r>
              <a:rPr dirty="0" sz="1150" spc="-10">
                <a:latin typeface="Arial"/>
                <a:cs typeface="Arial"/>
              </a:rPr>
              <a:t>in strand immediately </a:t>
            </a:r>
            <a:r>
              <a:rPr dirty="0" sz="1150" spc="-5">
                <a:latin typeface="Arial"/>
                <a:cs typeface="Arial"/>
              </a:rPr>
              <a:t>after </a:t>
            </a:r>
            <a:r>
              <a:rPr dirty="0" sz="1150" spc="-15">
                <a:latin typeface="Arial"/>
                <a:cs typeface="Arial"/>
              </a:rPr>
              <a:t>transfer, </a:t>
            </a:r>
            <a:r>
              <a:rPr dirty="0" sz="1150" spc="-15">
                <a:latin typeface="Cambria"/>
                <a:cs typeface="Cambria"/>
              </a:rPr>
              <a:t>𝑓</a:t>
            </a:r>
            <a:r>
              <a:rPr dirty="0" baseline="-17361" sz="1200" spc="-22">
                <a:latin typeface="Cambria"/>
                <a:cs typeface="Cambria"/>
              </a:rPr>
              <a:t>pt </a:t>
            </a:r>
            <a:r>
              <a:rPr dirty="0" sz="1150" spc="210">
                <a:latin typeface="Cambria"/>
                <a:cs typeface="Cambria"/>
              </a:rPr>
              <a:t>= </a:t>
            </a:r>
            <a:r>
              <a:rPr dirty="0" sz="1150" spc="15">
                <a:latin typeface="Cambria"/>
                <a:cs typeface="Cambria"/>
              </a:rPr>
              <a:t>𝑓</a:t>
            </a:r>
            <a:r>
              <a:rPr dirty="0" baseline="-17361" sz="1200" spc="22">
                <a:latin typeface="Cambria"/>
                <a:cs typeface="Cambria"/>
              </a:rPr>
              <a:t>pj </a:t>
            </a:r>
            <a:r>
              <a:rPr dirty="0" sz="1150" spc="210">
                <a:latin typeface="Cambria"/>
                <a:cs typeface="Cambria"/>
              </a:rPr>
              <a:t>− </a:t>
            </a:r>
            <a:r>
              <a:rPr dirty="0" sz="1150" spc="-10">
                <a:latin typeface="Cambria"/>
                <a:cs typeface="Cambria"/>
              </a:rPr>
              <a:t>∆𝑓</a:t>
            </a:r>
            <a:r>
              <a:rPr dirty="0" baseline="-17361" sz="1200" spc="-15">
                <a:latin typeface="Cambria"/>
                <a:cs typeface="Cambria"/>
              </a:rPr>
              <a:t>pRo </a:t>
            </a:r>
            <a:r>
              <a:rPr dirty="0" sz="1150" spc="210">
                <a:latin typeface="Cambria"/>
                <a:cs typeface="Cambria"/>
              </a:rPr>
              <a:t>−</a:t>
            </a:r>
            <a:r>
              <a:rPr dirty="0" sz="1150" spc="5">
                <a:latin typeface="Cambria"/>
                <a:cs typeface="Cambria"/>
              </a:rPr>
              <a:t> ∆𝑓</a:t>
            </a:r>
            <a:r>
              <a:rPr dirty="0" baseline="-17361" sz="1200" spc="7">
                <a:latin typeface="Cambria"/>
                <a:cs typeface="Cambria"/>
              </a:rPr>
              <a:t>pEs</a:t>
            </a:r>
            <a:endParaRPr baseline="-17361" sz="1200">
              <a:latin typeface="Cambria"/>
              <a:cs typeface="Cambria"/>
            </a:endParaRPr>
          </a:p>
          <a:p>
            <a:pPr marL="269875" indent="-245110">
              <a:lnSpc>
                <a:spcPct val="100000"/>
              </a:lnSpc>
              <a:spcBef>
                <a:spcPts val="400"/>
              </a:spcBef>
              <a:buChar char="•"/>
              <a:tabLst>
                <a:tab pos="269875" algn="l"/>
                <a:tab pos="270510" algn="l"/>
              </a:tabLst>
            </a:pPr>
            <a:r>
              <a:rPr dirty="0" sz="1150" spc="-5">
                <a:latin typeface="Arial"/>
                <a:cs typeface="Arial"/>
              </a:rPr>
              <a:t>This </a:t>
            </a:r>
            <a:r>
              <a:rPr dirty="0" sz="1150" spc="-10">
                <a:latin typeface="Arial"/>
                <a:cs typeface="Arial"/>
              </a:rPr>
              <a:t>is a </a:t>
            </a:r>
            <a:r>
              <a:rPr dirty="0" sz="1150" spc="-5">
                <a:latin typeface="Arial"/>
                <a:cs typeface="Arial"/>
              </a:rPr>
              <a:t>reduced </a:t>
            </a:r>
            <a:r>
              <a:rPr dirty="0" sz="1150" spc="-10">
                <a:latin typeface="Arial"/>
                <a:cs typeface="Arial"/>
              </a:rPr>
              <a:t>relaxation – the length of the strand is shortening over</a:t>
            </a:r>
            <a:r>
              <a:rPr dirty="0" sz="1150" spc="145">
                <a:latin typeface="Arial"/>
                <a:cs typeface="Arial"/>
              </a:rPr>
              <a:t> </a:t>
            </a:r>
            <a:r>
              <a:rPr dirty="0" sz="1150" spc="-10">
                <a:latin typeface="Arial"/>
                <a:cs typeface="Arial"/>
              </a:rPr>
              <a:t>time</a:t>
            </a:r>
            <a:endParaRPr sz="1150">
              <a:latin typeface="Arial"/>
              <a:cs typeface="Arial"/>
            </a:endParaRPr>
          </a:p>
        </p:txBody>
      </p:sp>
      <p:sp>
        <p:nvSpPr>
          <p:cNvPr id="102" name="object 102"/>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8</a:t>
            </a:r>
            <a:r>
              <a:rPr dirty="0" sz="850">
                <a:solidFill>
                  <a:srgbClr val="FFFFFF"/>
                </a:solidFill>
                <a:latin typeface="Arial"/>
                <a:cs typeface="Arial"/>
              </a:rPr>
              <a:t>6</a:t>
            </a:r>
            <a:endParaRPr sz="850">
              <a:latin typeface="Arial"/>
              <a:cs typeface="Arial"/>
            </a:endParaRPr>
          </a:p>
        </p:txBody>
      </p:sp>
      <p:sp>
        <p:nvSpPr>
          <p:cNvPr id="103" name="object 103"/>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104" name="object 104"/>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85</a:t>
            </a:r>
            <a:endParaRPr sz="1050">
              <a:latin typeface="Calibri"/>
              <a:cs typeface="Calibri"/>
            </a:endParaRPr>
          </a:p>
        </p:txBody>
      </p:sp>
      <p:sp>
        <p:nvSpPr>
          <p:cNvPr id="106" name="object 106"/>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105" name="object 105"/>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86</a:t>
            </a:r>
            <a:endParaRPr sz="1050">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34158" y="4473999"/>
            <a:ext cx="1169035" cy="177800"/>
          </a:xfrm>
          <a:prstGeom prst="rect">
            <a:avLst/>
          </a:prstGeom>
        </p:spPr>
        <p:txBody>
          <a:bodyPr wrap="square" lIns="0" tIns="12065" rIns="0" bIns="0" rtlCol="0" vert="horz">
            <a:spAutoFit/>
          </a:bodyPr>
          <a:lstStyle/>
          <a:p>
            <a:pPr marL="12700">
              <a:lnSpc>
                <a:spcPct val="100000"/>
              </a:lnSpc>
              <a:spcBef>
                <a:spcPts val="95"/>
              </a:spcBef>
            </a:pPr>
            <a:r>
              <a:rPr dirty="0" sz="1000" spc="-10">
                <a:solidFill>
                  <a:srgbClr val="FFFFFF"/>
                </a:solidFill>
                <a:latin typeface="Arial"/>
                <a:cs typeface="Arial"/>
              </a:rPr>
              <a:t>Participant</a:t>
            </a:r>
            <a:r>
              <a:rPr dirty="0" sz="1000" spc="-5">
                <a:solidFill>
                  <a:srgbClr val="FFFFFF"/>
                </a:solidFill>
                <a:latin typeface="Arial"/>
                <a:cs typeface="Arial"/>
              </a:rPr>
              <a:t> </a:t>
            </a:r>
            <a:r>
              <a:rPr dirty="0" sz="1000" spc="-10">
                <a:solidFill>
                  <a:srgbClr val="FFFFFF"/>
                </a:solidFill>
                <a:latin typeface="Arial"/>
                <a:cs typeface="Arial"/>
              </a:rPr>
              <a:t>Materials</a:t>
            </a:r>
            <a:endParaRPr sz="1000">
              <a:latin typeface="Arial"/>
              <a:cs typeface="Arial"/>
            </a:endParaRPr>
          </a:p>
        </p:txBody>
      </p:sp>
      <p:sp>
        <p:nvSpPr>
          <p:cNvPr id="5" name="object 5"/>
          <p:cNvSpPr txBox="1"/>
          <p:nvPr/>
        </p:nvSpPr>
        <p:spPr>
          <a:xfrm>
            <a:off x="2855988" y="4473999"/>
            <a:ext cx="3514090" cy="177800"/>
          </a:xfrm>
          <a:prstGeom prst="rect">
            <a:avLst/>
          </a:prstGeom>
        </p:spPr>
        <p:txBody>
          <a:bodyPr wrap="square" lIns="0" tIns="12065" rIns="0" bIns="0" rtlCol="0" vert="horz">
            <a:spAutoFit/>
          </a:bodyPr>
          <a:lstStyle/>
          <a:p>
            <a:pPr marL="12700">
              <a:lnSpc>
                <a:spcPct val="100000"/>
              </a:lnSpc>
              <a:spcBef>
                <a:spcPts val="95"/>
              </a:spcBef>
            </a:pPr>
            <a:r>
              <a:rPr dirty="0" sz="1000" spc="-5">
                <a:solidFill>
                  <a:srgbClr val="FFFFFF"/>
                </a:solidFill>
                <a:latin typeface="Arial"/>
                <a:cs typeface="Arial"/>
              </a:rPr>
              <a:t>https://ftp.wsdot.wa.gov/incoming/PSCBridgeDesignWorkshop</a:t>
            </a:r>
            <a:endParaRPr sz="1000">
              <a:latin typeface="Arial"/>
              <a:cs typeface="Arial"/>
            </a:endParaRPr>
          </a:p>
        </p:txBody>
      </p:sp>
      <p:sp>
        <p:nvSpPr>
          <p:cNvPr id="6" name="object 6"/>
          <p:cNvSpPr txBox="1">
            <a:spLocks noGrp="1"/>
          </p:cNvSpPr>
          <p:nvPr>
            <p:ph type="title"/>
          </p:nvPr>
        </p:nvSpPr>
        <p:spPr>
          <a:xfrm>
            <a:off x="1003766" y="1153205"/>
            <a:ext cx="3101340" cy="417195"/>
          </a:xfrm>
          <a:prstGeom prst="rect"/>
        </p:spPr>
        <p:txBody>
          <a:bodyPr wrap="square" lIns="0" tIns="14604" rIns="0" bIns="0" rtlCol="0" vert="horz">
            <a:spAutoFit/>
          </a:bodyPr>
          <a:lstStyle/>
          <a:p>
            <a:pPr marL="12700">
              <a:lnSpc>
                <a:spcPct val="100000"/>
              </a:lnSpc>
              <a:spcBef>
                <a:spcPts val="114"/>
              </a:spcBef>
            </a:pPr>
            <a:r>
              <a:rPr dirty="0" sz="2550" spc="15" b="0">
                <a:solidFill>
                  <a:srgbClr val="1C7C5B"/>
                </a:solidFill>
                <a:latin typeface="Arial Black"/>
                <a:cs typeface="Arial Black"/>
              </a:rPr>
              <a:t>Prestress</a:t>
            </a:r>
            <a:r>
              <a:rPr dirty="0" sz="2550" spc="-50" b="0">
                <a:solidFill>
                  <a:srgbClr val="1C7C5B"/>
                </a:solidFill>
                <a:latin typeface="Arial Black"/>
                <a:cs typeface="Arial Black"/>
              </a:rPr>
              <a:t> </a:t>
            </a:r>
            <a:r>
              <a:rPr dirty="0" sz="2550" spc="10" b="0">
                <a:solidFill>
                  <a:srgbClr val="1C7C5B"/>
                </a:solidFill>
                <a:latin typeface="Arial Black"/>
                <a:cs typeface="Arial Black"/>
              </a:rPr>
              <a:t>Losses</a:t>
            </a:r>
            <a:endParaRPr sz="2550">
              <a:latin typeface="Arial Black"/>
              <a:cs typeface="Arial Black"/>
            </a:endParaRPr>
          </a:p>
        </p:txBody>
      </p:sp>
      <p:graphicFrame>
        <p:nvGraphicFramePr>
          <p:cNvPr id="7" name="object 7"/>
          <p:cNvGraphicFramePr>
            <a:graphicFrameLocks noGrp="1"/>
          </p:cNvGraphicFramePr>
          <p:nvPr/>
        </p:nvGraphicFramePr>
        <p:xfrm>
          <a:off x="946403" y="1857755"/>
          <a:ext cx="5885815" cy="817244"/>
        </p:xfrm>
        <a:graphic>
          <a:graphicData uri="http://schemas.openxmlformats.org/drawingml/2006/table">
            <a:tbl>
              <a:tblPr firstRow="1" bandRow="1">
                <a:tableStyleId>{2D5ABB26-0587-4C30-8999-92F81FD0307C}</a:tableStyleId>
              </a:tblPr>
              <a:tblGrid>
                <a:gridCol w="941705"/>
                <a:gridCol w="801369"/>
                <a:gridCol w="772160"/>
                <a:gridCol w="837564"/>
                <a:gridCol w="838835"/>
                <a:gridCol w="902969"/>
                <a:gridCol w="773429"/>
              </a:tblGrid>
              <a:tr h="278891">
                <a:tc>
                  <a:txBody>
                    <a:bodyPr/>
                    <a:lstStyle/>
                    <a:p>
                      <a:pPr marL="65405">
                        <a:lnSpc>
                          <a:spcPct val="100000"/>
                        </a:lnSpc>
                        <a:spcBef>
                          <a:spcPts val="260"/>
                        </a:spcBef>
                      </a:pPr>
                      <a:r>
                        <a:rPr dirty="0" sz="1250" spc="15" b="1">
                          <a:solidFill>
                            <a:srgbClr val="FFFFFF"/>
                          </a:solidFill>
                          <a:latin typeface="Arial"/>
                          <a:cs typeface="Arial"/>
                        </a:rPr>
                        <a:t>Strand</a:t>
                      </a:r>
                      <a:endParaRPr sz="1250">
                        <a:latin typeface="Arial"/>
                        <a:cs typeface="Arial"/>
                      </a:endParaRPr>
                    </a:p>
                  </a:txBody>
                  <a:tcPr marL="0" marR="0" marB="0" marT="3302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algn="ctr">
                        <a:lnSpc>
                          <a:spcPct val="100000"/>
                        </a:lnSpc>
                        <a:spcBef>
                          <a:spcPts val="500"/>
                        </a:spcBef>
                      </a:pPr>
                      <a:r>
                        <a:rPr dirty="0" baseline="11111" sz="1875" spc="22">
                          <a:solidFill>
                            <a:srgbClr val="FFFFFF"/>
                          </a:solidFill>
                          <a:latin typeface="Cambria"/>
                          <a:cs typeface="Cambria"/>
                        </a:rPr>
                        <a:t>∆𝒇</a:t>
                      </a:r>
                      <a:r>
                        <a:rPr dirty="0" sz="900" spc="15">
                          <a:solidFill>
                            <a:srgbClr val="FFFFFF"/>
                          </a:solidFill>
                          <a:latin typeface="Cambria"/>
                          <a:cs typeface="Cambria"/>
                        </a:rPr>
                        <a:t>𝒑𝑹𝟎</a:t>
                      </a:r>
                      <a:endParaRPr sz="900">
                        <a:latin typeface="Cambria"/>
                        <a:cs typeface="Cambria"/>
                      </a:endParaRPr>
                    </a:p>
                  </a:txBody>
                  <a:tcPr marL="0" marR="0" marB="0" marT="6350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marL="177800">
                        <a:lnSpc>
                          <a:spcPct val="100000"/>
                        </a:lnSpc>
                        <a:spcBef>
                          <a:spcPts val="500"/>
                        </a:spcBef>
                      </a:pPr>
                      <a:r>
                        <a:rPr dirty="0" baseline="11111" sz="1875" spc="22">
                          <a:solidFill>
                            <a:srgbClr val="FFFFFF"/>
                          </a:solidFill>
                          <a:latin typeface="Cambria"/>
                          <a:cs typeface="Cambria"/>
                        </a:rPr>
                        <a:t>∆𝒇</a:t>
                      </a:r>
                      <a:r>
                        <a:rPr dirty="0" sz="900" spc="15">
                          <a:solidFill>
                            <a:srgbClr val="FFFFFF"/>
                          </a:solidFill>
                          <a:latin typeface="Cambria"/>
                          <a:cs typeface="Cambria"/>
                        </a:rPr>
                        <a:t>𝒑𝑬𝑺</a:t>
                      </a:r>
                      <a:endParaRPr sz="900">
                        <a:latin typeface="Cambria"/>
                        <a:cs typeface="Cambria"/>
                      </a:endParaRPr>
                    </a:p>
                  </a:txBody>
                  <a:tcPr marL="0" marR="0" marB="0" marT="6350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algn="r" marR="161925">
                        <a:lnSpc>
                          <a:spcPct val="100000"/>
                        </a:lnSpc>
                        <a:spcBef>
                          <a:spcPts val="500"/>
                        </a:spcBef>
                      </a:pPr>
                      <a:r>
                        <a:rPr dirty="0" baseline="11111" sz="1875" spc="7">
                          <a:solidFill>
                            <a:srgbClr val="FFFFFF"/>
                          </a:solidFill>
                          <a:latin typeface="Cambria"/>
                          <a:cs typeface="Cambria"/>
                        </a:rPr>
                        <a:t>∆</a:t>
                      </a:r>
                      <a:r>
                        <a:rPr dirty="0" baseline="11111" sz="1875" spc="-15">
                          <a:solidFill>
                            <a:srgbClr val="FFFFFF"/>
                          </a:solidFill>
                          <a:latin typeface="Cambria"/>
                          <a:cs typeface="Cambria"/>
                        </a:rPr>
                        <a:t>𝒇</a:t>
                      </a:r>
                      <a:r>
                        <a:rPr dirty="0" sz="900" spc="-5">
                          <a:solidFill>
                            <a:srgbClr val="FFFFFF"/>
                          </a:solidFill>
                          <a:latin typeface="Cambria"/>
                          <a:cs typeface="Cambria"/>
                        </a:rPr>
                        <a:t>𝒑</a:t>
                      </a:r>
                      <a:r>
                        <a:rPr dirty="0" sz="900" spc="-10">
                          <a:solidFill>
                            <a:srgbClr val="FFFFFF"/>
                          </a:solidFill>
                          <a:latin typeface="Cambria"/>
                          <a:cs typeface="Cambria"/>
                        </a:rPr>
                        <a:t>𝑺𝑹</a:t>
                      </a:r>
                      <a:r>
                        <a:rPr dirty="0" sz="900">
                          <a:solidFill>
                            <a:srgbClr val="FFFFFF"/>
                          </a:solidFill>
                          <a:latin typeface="Cambria"/>
                          <a:cs typeface="Cambria"/>
                        </a:rPr>
                        <a:t>𝑯</a:t>
                      </a:r>
                      <a:endParaRPr sz="900">
                        <a:latin typeface="Cambria"/>
                        <a:cs typeface="Cambria"/>
                      </a:endParaRPr>
                    </a:p>
                  </a:txBody>
                  <a:tcPr marL="0" marR="0" marB="0" marT="6350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algn="r" marR="158750">
                        <a:lnSpc>
                          <a:spcPct val="100000"/>
                        </a:lnSpc>
                        <a:spcBef>
                          <a:spcPts val="500"/>
                        </a:spcBef>
                      </a:pPr>
                      <a:r>
                        <a:rPr dirty="0" baseline="11111" sz="1875" spc="7">
                          <a:solidFill>
                            <a:srgbClr val="FFFFFF"/>
                          </a:solidFill>
                          <a:latin typeface="Cambria"/>
                          <a:cs typeface="Cambria"/>
                        </a:rPr>
                        <a:t>∆</a:t>
                      </a:r>
                      <a:r>
                        <a:rPr dirty="0" baseline="11111" sz="1875" spc="-15">
                          <a:solidFill>
                            <a:srgbClr val="FFFFFF"/>
                          </a:solidFill>
                          <a:latin typeface="Cambria"/>
                          <a:cs typeface="Cambria"/>
                        </a:rPr>
                        <a:t>𝒇</a:t>
                      </a:r>
                      <a:r>
                        <a:rPr dirty="0" sz="900" spc="-5">
                          <a:solidFill>
                            <a:srgbClr val="FFFFFF"/>
                          </a:solidFill>
                          <a:latin typeface="Cambria"/>
                          <a:cs typeface="Cambria"/>
                        </a:rPr>
                        <a:t>𝒑</a:t>
                      </a:r>
                      <a:r>
                        <a:rPr dirty="0" sz="900" spc="-10">
                          <a:solidFill>
                            <a:srgbClr val="FFFFFF"/>
                          </a:solidFill>
                          <a:latin typeface="Cambria"/>
                          <a:cs typeface="Cambria"/>
                        </a:rPr>
                        <a:t>𝑪</a:t>
                      </a:r>
                      <a:r>
                        <a:rPr dirty="0" sz="900">
                          <a:solidFill>
                            <a:srgbClr val="FFFFFF"/>
                          </a:solidFill>
                          <a:latin typeface="Cambria"/>
                          <a:cs typeface="Cambria"/>
                        </a:rPr>
                        <a:t>𝑹𝑯</a:t>
                      </a:r>
                      <a:endParaRPr sz="900">
                        <a:latin typeface="Cambria"/>
                        <a:cs typeface="Cambria"/>
                      </a:endParaRPr>
                    </a:p>
                  </a:txBody>
                  <a:tcPr marL="0" marR="0" marB="0" marT="6350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algn="r" marR="192405">
                        <a:lnSpc>
                          <a:spcPct val="100000"/>
                        </a:lnSpc>
                        <a:spcBef>
                          <a:spcPts val="500"/>
                        </a:spcBef>
                      </a:pPr>
                      <a:r>
                        <a:rPr dirty="0" baseline="11111" sz="1875" spc="7">
                          <a:solidFill>
                            <a:srgbClr val="FFFFFF"/>
                          </a:solidFill>
                          <a:latin typeface="Cambria"/>
                          <a:cs typeface="Cambria"/>
                        </a:rPr>
                        <a:t>∆</a:t>
                      </a:r>
                      <a:r>
                        <a:rPr dirty="0" baseline="11111" sz="1875" spc="-15">
                          <a:solidFill>
                            <a:srgbClr val="FFFFFF"/>
                          </a:solidFill>
                          <a:latin typeface="Cambria"/>
                          <a:cs typeface="Cambria"/>
                        </a:rPr>
                        <a:t>𝒇</a:t>
                      </a:r>
                      <a:r>
                        <a:rPr dirty="0" sz="900" spc="-5">
                          <a:solidFill>
                            <a:srgbClr val="FFFFFF"/>
                          </a:solidFill>
                          <a:latin typeface="Cambria"/>
                          <a:cs typeface="Cambria"/>
                        </a:rPr>
                        <a:t>𝒑</a:t>
                      </a:r>
                      <a:r>
                        <a:rPr dirty="0" sz="900" spc="-10">
                          <a:solidFill>
                            <a:srgbClr val="FFFFFF"/>
                          </a:solidFill>
                          <a:latin typeface="Cambria"/>
                          <a:cs typeface="Cambria"/>
                        </a:rPr>
                        <a:t>𝑹</a:t>
                      </a:r>
                      <a:r>
                        <a:rPr dirty="0" sz="900">
                          <a:solidFill>
                            <a:srgbClr val="FFFFFF"/>
                          </a:solidFill>
                          <a:latin typeface="Cambria"/>
                          <a:cs typeface="Cambria"/>
                        </a:rPr>
                        <a:t>𝟏𝑯</a:t>
                      </a:r>
                      <a:endParaRPr sz="900">
                        <a:latin typeface="Cambria"/>
                        <a:cs typeface="Cambria"/>
                      </a:endParaRPr>
                    </a:p>
                  </a:txBody>
                  <a:tcPr marL="0" marR="0" marB="0" marT="6350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algn="ctr">
                        <a:lnSpc>
                          <a:spcPct val="100000"/>
                        </a:lnSpc>
                        <a:spcBef>
                          <a:spcPts val="500"/>
                        </a:spcBef>
                      </a:pPr>
                      <a:r>
                        <a:rPr dirty="0" baseline="11111" sz="1875" spc="22">
                          <a:solidFill>
                            <a:srgbClr val="FFFFFF"/>
                          </a:solidFill>
                          <a:latin typeface="Cambria"/>
                          <a:cs typeface="Cambria"/>
                        </a:rPr>
                        <a:t>𝒇</a:t>
                      </a:r>
                      <a:r>
                        <a:rPr dirty="0" sz="900" spc="15">
                          <a:solidFill>
                            <a:srgbClr val="FFFFFF"/>
                          </a:solidFill>
                          <a:latin typeface="Cambria"/>
                          <a:cs typeface="Cambria"/>
                        </a:rPr>
                        <a:t>𝒑𝒆</a:t>
                      </a:r>
                      <a:endParaRPr sz="900">
                        <a:latin typeface="Cambria"/>
                        <a:cs typeface="Cambria"/>
                      </a:endParaRPr>
                    </a:p>
                  </a:txBody>
                  <a:tcPr marL="0" marR="0" marB="0" marT="6350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r>
              <a:tr h="265175">
                <a:tc>
                  <a:txBody>
                    <a:bodyPr/>
                    <a:lstStyle/>
                    <a:p>
                      <a:pPr marL="65405">
                        <a:lnSpc>
                          <a:spcPct val="100000"/>
                        </a:lnSpc>
                        <a:spcBef>
                          <a:spcPts val="260"/>
                        </a:spcBef>
                      </a:pPr>
                      <a:r>
                        <a:rPr dirty="0" sz="1250">
                          <a:latin typeface="Arial"/>
                          <a:cs typeface="Arial"/>
                        </a:rPr>
                        <a:t>Temporary</a:t>
                      </a:r>
                      <a:endParaRPr sz="1250">
                        <a:latin typeface="Arial"/>
                        <a:cs typeface="Arial"/>
                      </a:endParaRPr>
                    </a:p>
                  </a:txBody>
                  <a:tcPr marL="0" marR="0" marB="0" marT="3302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algn="ctr" marR="30480">
                        <a:lnSpc>
                          <a:spcPct val="100000"/>
                        </a:lnSpc>
                        <a:spcBef>
                          <a:spcPts val="260"/>
                        </a:spcBef>
                      </a:pPr>
                      <a:r>
                        <a:rPr dirty="0" sz="1250" spc="10">
                          <a:latin typeface="Cambria"/>
                          <a:cs typeface="Cambria"/>
                        </a:rPr>
                        <a:t>1.980</a:t>
                      </a:r>
                      <a:r>
                        <a:rPr dirty="0" sz="1250" spc="-5">
                          <a:latin typeface="Cambria"/>
                          <a:cs typeface="Cambria"/>
                        </a:rPr>
                        <a:t> </a:t>
                      </a:r>
                      <a:r>
                        <a:rPr dirty="0" sz="1250" spc="10">
                          <a:latin typeface="Cambria"/>
                          <a:cs typeface="Cambria"/>
                        </a:rPr>
                        <a:t>ksi</a:t>
                      </a:r>
                      <a:endParaRPr sz="1250">
                        <a:latin typeface="Cambria"/>
                        <a:cs typeface="Cambria"/>
                      </a:endParaRPr>
                    </a:p>
                  </a:txBody>
                  <a:tcPr marL="0" marR="0" marB="0" marT="3302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marL="66040">
                        <a:lnSpc>
                          <a:spcPct val="100000"/>
                        </a:lnSpc>
                        <a:spcBef>
                          <a:spcPts val="260"/>
                        </a:spcBef>
                      </a:pPr>
                      <a:r>
                        <a:rPr dirty="0" sz="1250" spc="5">
                          <a:latin typeface="Cambria"/>
                          <a:cs typeface="Cambria"/>
                        </a:rPr>
                        <a:t>7.2</a:t>
                      </a:r>
                      <a:r>
                        <a:rPr dirty="0" sz="1250" spc="10">
                          <a:latin typeface="Cambria"/>
                          <a:cs typeface="Cambria"/>
                        </a:rPr>
                        <a:t> </a:t>
                      </a:r>
                      <a:r>
                        <a:rPr dirty="0" sz="1250" spc="5">
                          <a:latin typeface="Cambria"/>
                          <a:cs typeface="Cambria"/>
                        </a:rPr>
                        <a:t>ksi</a:t>
                      </a:r>
                      <a:endParaRPr sz="1250">
                        <a:latin typeface="Cambria"/>
                        <a:cs typeface="Cambria"/>
                      </a:endParaRPr>
                    </a:p>
                  </a:txBody>
                  <a:tcPr marL="0" marR="0" marB="0" marT="3302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algn="r" marR="133350">
                        <a:lnSpc>
                          <a:spcPct val="100000"/>
                        </a:lnSpc>
                        <a:spcBef>
                          <a:spcPts val="260"/>
                        </a:spcBef>
                      </a:pPr>
                      <a:r>
                        <a:rPr dirty="0" sz="1250" spc="10">
                          <a:latin typeface="Cambria"/>
                          <a:cs typeface="Cambria"/>
                        </a:rPr>
                        <a:t>1.414</a:t>
                      </a:r>
                      <a:r>
                        <a:rPr dirty="0" sz="1250" spc="-40">
                          <a:latin typeface="Cambria"/>
                          <a:cs typeface="Cambria"/>
                        </a:rPr>
                        <a:t> </a:t>
                      </a:r>
                      <a:r>
                        <a:rPr dirty="0" sz="1250" spc="5">
                          <a:latin typeface="Cambria"/>
                          <a:cs typeface="Cambria"/>
                        </a:rPr>
                        <a:t>ksi</a:t>
                      </a:r>
                      <a:endParaRPr sz="1250">
                        <a:latin typeface="Cambria"/>
                        <a:cs typeface="Cambria"/>
                      </a:endParaRPr>
                    </a:p>
                  </a:txBody>
                  <a:tcPr marL="0" marR="0" marB="0" marT="3302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algn="r" marR="132715">
                        <a:lnSpc>
                          <a:spcPct val="100000"/>
                        </a:lnSpc>
                        <a:spcBef>
                          <a:spcPts val="260"/>
                        </a:spcBef>
                      </a:pPr>
                      <a:r>
                        <a:rPr dirty="0" sz="1250" spc="10">
                          <a:latin typeface="Cambria"/>
                          <a:cs typeface="Cambria"/>
                        </a:rPr>
                        <a:t>1.921</a:t>
                      </a:r>
                      <a:r>
                        <a:rPr dirty="0" sz="1250" spc="-35">
                          <a:latin typeface="Cambria"/>
                          <a:cs typeface="Cambria"/>
                        </a:rPr>
                        <a:t> </a:t>
                      </a:r>
                      <a:r>
                        <a:rPr dirty="0" sz="1250" spc="5">
                          <a:latin typeface="Cambria"/>
                          <a:cs typeface="Cambria"/>
                        </a:rPr>
                        <a:t>ksi</a:t>
                      </a:r>
                      <a:endParaRPr sz="1250">
                        <a:latin typeface="Cambria"/>
                        <a:cs typeface="Cambria"/>
                      </a:endParaRPr>
                    </a:p>
                  </a:txBody>
                  <a:tcPr marL="0" marR="0" marB="0" marT="3302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algn="r" marR="198755">
                        <a:lnSpc>
                          <a:spcPct val="100000"/>
                        </a:lnSpc>
                        <a:spcBef>
                          <a:spcPts val="260"/>
                        </a:spcBef>
                      </a:pPr>
                      <a:r>
                        <a:rPr dirty="0" sz="1250" spc="10">
                          <a:latin typeface="Cambria"/>
                          <a:cs typeface="Cambria"/>
                        </a:rPr>
                        <a:t>0.920</a:t>
                      </a:r>
                      <a:r>
                        <a:rPr dirty="0" sz="1250" spc="-40">
                          <a:latin typeface="Cambria"/>
                          <a:cs typeface="Cambria"/>
                        </a:rPr>
                        <a:t> </a:t>
                      </a:r>
                      <a:r>
                        <a:rPr dirty="0" sz="1250" spc="5">
                          <a:latin typeface="Cambria"/>
                          <a:cs typeface="Cambria"/>
                        </a:rPr>
                        <a:t>ksi</a:t>
                      </a:r>
                      <a:endParaRPr sz="1250">
                        <a:latin typeface="Cambria"/>
                        <a:cs typeface="Cambria"/>
                      </a:endParaRPr>
                    </a:p>
                  </a:txBody>
                  <a:tcPr marL="0" marR="0" marB="0" marT="3302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marL="67310">
                        <a:lnSpc>
                          <a:spcPct val="100000"/>
                        </a:lnSpc>
                        <a:spcBef>
                          <a:spcPts val="260"/>
                        </a:spcBef>
                      </a:pPr>
                      <a:r>
                        <a:rPr dirty="0" sz="1250" spc="10">
                          <a:latin typeface="Cambria"/>
                          <a:cs typeface="Cambria"/>
                        </a:rPr>
                        <a:t>189.0 </a:t>
                      </a:r>
                      <a:r>
                        <a:rPr dirty="0" sz="1250" spc="5">
                          <a:latin typeface="Cambria"/>
                          <a:cs typeface="Cambria"/>
                        </a:rPr>
                        <a:t>ksi</a:t>
                      </a:r>
                      <a:endParaRPr sz="1250">
                        <a:latin typeface="Cambria"/>
                        <a:cs typeface="Cambria"/>
                      </a:endParaRPr>
                    </a:p>
                  </a:txBody>
                  <a:tcPr marL="0" marR="0" marB="0" marT="3302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r>
              <a:tr h="263652">
                <a:tc>
                  <a:txBody>
                    <a:bodyPr/>
                    <a:lstStyle/>
                    <a:p>
                      <a:pPr marL="65405">
                        <a:lnSpc>
                          <a:spcPct val="100000"/>
                        </a:lnSpc>
                        <a:spcBef>
                          <a:spcPts val="250"/>
                        </a:spcBef>
                      </a:pPr>
                      <a:r>
                        <a:rPr dirty="0" sz="1250" spc="15">
                          <a:latin typeface="Arial"/>
                          <a:cs typeface="Arial"/>
                        </a:rPr>
                        <a:t>Permanent</a:t>
                      </a:r>
                      <a:endParaRPr sz="1250">
                        <a:latin typeface="Arial"/>
                        <a:cs typeface="Arial"/>
                      </a:endParaRPr>
                    </a:p>
                  </a:txBody>
                  <a:tcPr marL="0" marR="0" marB="0" marT="3175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ctr" marR="30480">
                        <a:lnSpc>
                          <a:spcPct val="100000"/>
                        </a:lnSpc>
                        <a:spcBef>
                          <a:spcPts val="250"/>
                        </a:spcBef>
                      </a:pPr>
                      <a:r>
                        <a:rPr dirty="0" sz="1250" spc="10">
                          <a:latin typeface="Cambria"/>
                          <a:cs typeface="Cambria"/>
                        </a:rPr>
                        <a:t>1.980</a:t>
                      </a:r>
                      <a:r>
                        <a:rPr dirty="0" sz="1250" spc="-5">
                          <a:latin typeface="Cambria"/>
                          <a:cs typeface="Cambria"/>
                        </a:rPr>
                        <a:t> </a:t>
                      </a:r>
                      <a:r>
                        <a:rPr dirty="0" sz="1250" spc="10">
                          <a:latin typeface="Cambria"/>
                          <a:cs typeface="Cambria"/>
                        </a:rPr>
                        <a:t>ksi</a:t>
                      </a:r>
                      <a:endParaRPr sz="1250">
                        <a:latin typeface="Cambria"/>
                        <a:cs typeface="Cambria"/>
                      </a:endParaRPr>
                    </a:p>
                  </a:txBody>
                  <a:tcPr marL="0" marR="0" marB="0" marT="3175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marL="66040">
                        <a:lnSpc>
                          <a:spcPct val="100000"/>
                        </a:lnSpc>
                        <a:spcBef>
                          <a:spcPts val="250"/>
                        </a:spcBef>
                      </a:pPr>
                      <a:r>
                        <a:rPr dirty="0" sz="1250" spc="10">
                          <a:latin typeface="Cambria"/>
                          <a:cs typeface="Cambria"/>
                        </a:rPr>
                        <a:t>20.53</a:t>
                      </a:r>
                      <a:r>
                        <a:rPr dirty="0" sz="1250" spc="-5">
                          <a:latin typeface="Cambria"/>
                          <a:cs typeface="Cambria"/>
                        </a:rPr>
                        <a:t> </a:t>
                      </a:r>
                      <a:r>
                        <a:rPr dirty="0" sz="1250" spc="5">
                          <a:latin typeface="Cambria"/>
                          <a:cs typeface="Cambria"/>
                        </a:rPr>
                        <a:t>ksi</a:t>
                      </a:r>
                      <a:endParaRPr sz="1250">
                        <a:latin typeface="Cambria"/>
                        <a:cs typeface="Cambria"/>
                      </a:endParaRPr>
                    </a:p>
                  </a:txBody>
                  <a:tcPr marL="0" marR="0" marB="0" marT="3175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r" marR="133350">
                        <a:lnSpc>
                          <a:spcPct val="100000"/>
                        </a:lnSpc>
                        <a:spcBef>
                          <a:spcPts val="250"/>
                        </a:spcBef>
                      </a:pPr>
                      <a:r>
                        <a:rPr dirty="0" sz="1250" spc="10">
                          <a:latin typeface="Cambria"/>
                          <a:cs typeface="Cambria"/>
                        </a:rPr>
                        <a:t>1.895</a:t>
                      </a:r>
                      <a:r>
                        <a:rPr dirty="0" sz="1250" spc="-40">
                          <a:latin typeface="Cambria"/>
                          <a:cs typeface="Cambria"/>
                        </a:rPr>
                        <a:t> </a:t>
                      </a:r>
                      <a:r>
                        <a:rPr dirty="0" sz="1250" spc="5">
                          <a:latin typeface="Cambria"/>
                          <a:cs typeface="Cambria"/>
                        </a:rPr>
                        <a:t>ksi</a:t>
                      </a:r>
                      <a:endParaRPr sz="1250">
                        <a:latin typeface="Cambria"/>
                        <a:cs typeface="Cambria"/>
                      </a:endParaRPr>
                    </a:p>
                  </a:txBody>
                  <a:tcPr marL="0" marR="0" marB="0" marT="3175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r" marR="132715">
                        <a:lnSpc>
                          <a:spcPct val="100000"/>
                        </a:lnSpc>
                        <a:spcBef>
                          <a:spcPts val="250"/>
                        </a:spcBef>
                      </a:pPr>
                      <a:r>
                        <a:rPr dirty="0" sz="1250" spc="10">
                          <a:latin typeface="Cambria"/>
                          <a:cs typeface="Cambria"/>
                        </a:rPr>
                        <a:t>4.033</a:t>
                      </a:r>
                      <a:r>
                        <a:rPr dirty="0" sz="1250" spc="-35">
                          <a:latin typeface="Cambria"/>
                          <a:cs typeface="Cambria"/>
                        </a:rPr>
                        <a:t> </a:t>
                      </a:r>
                      <a:r>
                        <a:rPr dirty="0" sz="1250" spc="5">
                          <a:latin typeface="Cambria"/>
                          <a:cs typeface="Cambria"/>
                        </a:rPr>
                        <a:t>ksi</a:t>
                      </a:r>
                      <a:endParaRPr sz="1250">
                        <a:latin typeface="Cambria"/>
                        <a:cs typeface="Cambria"/>
                      </a:endParaRPr>
                    </a:p>
                  </a:txBody>
                  <a:tcPr marL="0" marR="0" marB="0" marT="3175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r" marR="198755">
                        <a:lnSpc>
                          <a:spcPct val="100000"/>
                        </a:lnSpc>
                        <a:spcBef>
                          <a:spcPts val="250"/>
                        </a:spcBef>
                      </a:pPr>
                      <a:r>
                        <a:rPr dirty="0" sz="1250" spc="10">
                          <a:latin typeface="Cambria"/>
                          <a:cs typeface="Cambria"/>
                        </a:rPr>
                        <a:t>1.773</a:t>
                      </a:r>
                      <a:r>
                        <a:rPr dirty="0" sz="1250" spc="-40">
                          <a:latin typeface="Cambria"/>
                          <a:cs typeface="Cambria"/>
                        </a:rPr>
                        <a:t> </a:t>
                      </a:r>
                      <a:r>
                        <a:rPr dirty="0" sz="1250" spc="5">
                          <a:latin typeface="Cambria"/>
                          <a:cs typeface="Cambria"/>
                        </a:rPr>
                        <a:t>ksi</a:t>
                      </a:r>
                      <a:endParaRPr sz="1250">
                        <a:latin typeface="Cambria"/>
                        <a:cs typeface="Cambria"/>
                      </a:endParaRPr>
                    </a:p>
                  </a:txBody>
                  <a:tcPr marL="0" marR="0" marB="0" marT="3175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marL="67310">
                        <a:lnSpc>
                          <a:spcPct val="100000"/>
                        </a:lnSpc>
                        <a:spcBef>
                          <a:spcPts val="250"/>
                        </a:spcBef>
                      </a:pPr>
                      <a:r>
                        <a:rPr dirty="0" sz="1250" spc="10">
                          <a:latin typeface="Cambria"/>
                          <a:cs typeface="Cambria"/>
                        </a:rPr>
                        <a:t>172.5 </a:t>
                      </a:r>
                      <a:r>
                        <a:rPr dirty="0" sz="1250" spc="5">
                          <a:latin typeface="Cambria"/>
                          <a:cs typeface="Cambria"/>
                        </a:rPr>
                        <a:t>ksi</a:t>
                      </a:r>
                      <a:endParaRPr sz="1250">
                        <a:latin typeface="Cambria"/>
                        <a:cs typeface="Cambria"/>
                      </a:endParaRPr>
                    </a:p>
                  </a:txBody>
                  <a:tcPr marL="0" marR="0" marB="0" marT="3175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bl>
          </a:graphicData>
        </a:graphic>
      </p:graphicFrame>
      <p:sp>
        <p:nvSpPr>
          <p:cNvPr id="8" name="object 8"/>
          <p:cNvSpPr txBox="1"/>
          <p:nvPr/>
        </p:nvSpPr>
        <p:spPr>
          <a:xfrm>
            <a:off x="6950462" y="4498371"/>
            <a:ext cx="145415" cy="155575"/>
          </a:xfrm>
          <a:prstGeom prst="rect">
            <a:avLst/>
          </a:prstGeom>
        </p:spPr>
        <p:txBody>
          <a:bodyPr wrap="square" lIns="0" tIns="12700" rIns="0" bIns="0" rtlCol="0" vert="horz">
            <a:spAutoFit/>
          </a:bodyPr>
          <a:lstStyle/>
          <a:p>
            <a:pPr marL="12700">
              <a:lnSpc>
                <a:spcPct val="100000"/>
              </a:lnSpc>
              <a:spcBef>
                <a:spcPts val="100"/>
              </a:spcBef>
            </a:pPr>
            <a:r>
              <a:rPr dirty="0" sz="850" spc="-10">
                <a:solidFill>
                  <a:srgbClr val="FFFFFF"/>
                </a:solidFill>
                <a:latin typeface="Arial"/>
                <a:cs typeface="Arial"/>
              </a:rPr>
              <a:t>8</a:t>
            </a:r>
            <a:r>
              <a:rPr dirty="0" sz="850">
                <a:solidFill>
                  <a:srgbClr val="FFFFFF"/>
                </a:solidFill>
                <a:latin typeface="Arial"/>
                <a:cs typeface="Arial"/>
              </a:rPr>
              <a:t>7</a:t>
            </a:r>
            <a:endParaRPr sz="850">
              <a:latin typeface="Arial"/>
              <a:cs typeface="Arial"/>
            </a:endParaRPr>
          </a:p>
        </p:txBody>
      </p:sp>
      <p:sp>
        <p:nvSpPr>
          <p:cNvPr id="9" name="object 9"/>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10" name="object 10"/>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1" name="object 11"/>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2" name="object 12"/>
          <p:cNvSpPr txBox="1"/>
          <p:nvPr/>
        </p:nvSpPr>
        <p:spPr>
          <a:xfrm>
            <a:off x="1016466" y="5528576"/>
            <a:ext cx="3322320" cy="417195"/>
          </a:xfrm>
          <a:prstGeom prst="rect">
            <a:avLst/>
          </a:prstGeom>
        </p:spPr>
        <p:txBody>
          <a:bodyPr wrap="square" lIns="0" tIns="14604" rIns="0" bIns="0" rtlCol="0" vert="horz">
            <a:spAutoFit/>
          </a:bodyPr>
          <a:lstStyle/>
          <a:p>
            <a:pPr>
              <a:lnSpc>
                <a:spcPct val="100000"/>
              </a:lnSpc>
              <a:spcBef>
                <a:spcPts val="114"/>
              </a:spcBef>
            </a:pPr>
            <a:r>
              <a:rPr dirty="0" sz="2550" spc="10">
                <a:solidFill>
                  <a:srgbClr val="1C7C5B"/>
                </a:solidFill>
                <a:latin typeface="Arial Black"/>
                <a:cs typeface="Arial Black"/>
              </a:rPr>
              <a:t>Camber </a:t>
            </a:r>
            <a:r>
              <a:rPr dirty="0" sz="2550" spc="-15">
                <a:solidFill>
                  <a:srgbClr val="1C7C5B"/>
                </a:solidFill>
                <a:latin typeface="Arial Black"/>
                <a:cs typeface="Arial Black"/>
              </a:rPr>
              <a:t>at</a:t>
            </a:r>
            <a:r>
              <a:rPr dirty="0" sz="2550" spc="-70">
                <a:solidFill>
                  <a:srgbClr val="1C7C5B"/>
                </a:solidFill>
                <a:latin typeface="Arial Black"/>
                <a:cs typeface="Arial Black"/>
              </a:rPr>
              <a:t> </a:t>
            </a:r>
            <a:r>
              <a:rPr dirty="0" sz="2550" spc="5">
                <a:solidFill>
                  <a:srgbClr val="1C7C5B"/>
                </a:solidFill>
                <a:latin typeface="Arial Black"/>
                <a:cs typeface="Arial Black"/>
              </a:rPr>
              <a:t>Hauling</a:t>
            </a:r>
            <a:endParaRPr sz="2550">
              <a:latin typeface="Arial Black"/>
              <a:cs typeface="Arial Black"/>
            </a:endParaRPr>
          </a:p>
        </p:txBody>
      </p:sp>
      <p:sp>
        <p:nvSpPr>
          <p:cNvPr id="13" name="object 13"/>
          <p:cNvSpPr txBox="1"/>
          <p:nvPr/>
        </p:nvSpPr>
        <p:spPr>
          <a:xfrm>
            <a:off x="1016505" y="6218889"/>
            <a:ext cx="5321300" cy="827405"/>
          </a:xfrm>
          <a:prstGeom prst="rect">
            <a:avLst/>
          </a:prstGeom>
        </p:spPr>
        <p:txBody>
          <a:bodyPr wrap="square" lIns="0" tIns="46355" rIns="0" bIns="0" rtlCol="0" vert="horz">
            <a:spAutoFit/>
          </a:bodyPr>
          <a:lstStyle/>
          <a:p>
            <a:pPr marL="244475" indent="-245110">
              <a:lnSpc>
                <a:spcPct val="100000"/>
              </a:lnSpc>
              <a:spcBef>
                <a:spcPts val="365"/>
              </a:spcBef>
              <a:buChar char="•"/>
              <a:tabLst>
                <a:tab pos="244475" algn="l"/>
                <a:tab pos="245110" algn="l"/>
              </a:tabLst>
            </a:pPr>
            <a:r>
              <a:rPr dirty="0" sz="1150" spc="-10">
                <a:latin typeface="Arial"/>
                <a:cs typeface="Arial"/>
              </a:rPr>
              <a:t>Similar </a:t>
            </a:r>
            <a:r>
              <a:rPr dirty="0" sz="1150" spc="-5">
                <a:latin typeface="Arial"/>
                <a:cs typeface="Arial"/>
              </a:rPr>
              <a:t>to </a:t>
            </a:r>
            <a:r>
              <a:rPr dirty="0" sz="1150" spc="-10">
                <a:latin typeface="Arial"/>
                <a:cs typeface="Arial"/>
              </a:rPr>
              <a:t>camber </a:t>
            </a:r>
            <a:r>
              <a:rPr dirty="0" sz="1150" spc="-5">
                <a:latin typeface="Arial"/>
                <a:cs typeface="Arial"/>
              </a:rPr>
              <a:t>for </a:t>
            </a:r>
            <a:r>
              <a:rPr dirty="0" sz="1150" spc="-10">
                <a:latin typeface="Arial"/>
                <a:cs typeface="Arial"/>
              </a:rPr>
              <a:t>lifting</a:t>
            </a:r>
            <a:r>
              <a:rPr dirty="0" sz="1150" spc="10">
                <a:latin typeface="Arial"/>
                <a:cs typeface="Arial"/>
              </a:rPr>
              <a:t> </a:t>
            </a:r>
            <a:r>
              <a:rPr dirty="0" sz="1150" spc="-10">
                <a:latin typeface="Arial"/>
                <a:cs typeface="Arial"/>
              </a:rPr>
              <a:t>analysis</a:t>
            </a:r>
            <a:endParaRPr sz="1150">
              <a:latin typeface="Arial"/>
              <a:cs typeface="Arial"/>
            </a:endParaRPr>
          </a:p>
          <a:p>
            <a:pPr marL="244475" marR="5080" indent="-244475">
              <a:lnSpc>
                <a:spcPct val="100000"/>
              </a:lnSpc>
              <a:spcBef>
                <a:spcPts val="265"/>
              </a:spcBef>
              <a:buChar char="•"/>
              <a:tabLst>
                <a:tab pos="244475" algn="l"/>
                <a:tab pos="245110" algn="l"/>
              </a:tabLst>
            </a:pPr>
            <a:r>
              <a:rPr dirty="0" sz="1150" spc="-10">
                <a:latin typeface="Arial"/>
                <a:cs typeface="Arial"/>
              </a:rPr>
              <a:t>Camber is measured relative to the ends </a:t>
            </a:r>
            <a:r>
              <a:rPr dirty="0" sz="1150" spc="-5">
                <a:latin typeface="Arial"/>
                <a:cs typeface="Arial"/>
              </a:rPr>
              <a:t>of </a:t>
            </a:r>
            <a:r>
              <a:rPr dirty="0" sz="1150" spc="-10">
                <a:latin typeface="Arial"/>
                <a:cs typeface="Arial"/>
              </a:rPr>
              <a:t>the girder </a:t>
            </a:r>
            <a:r>
              <a:rPr dirty="0" sz="1150" spc="-15">
                <a:latin typeface="Arial"/>
                <a:cs typeface="Arial"/>
              </a:rPr>
              <a:t>with </a:t>
            </a:r>
            <a:r>
              <a:rPr dirty="0" sz="1150" spc="-10">
                <a:latin typeface="Arial"/>
                <a:cs typeface="Arial"/>
              </a:rPr>
              <a:t>dead load deflection  based on bunk</a:t>
            </a:r>
            <a:r>
              <a:rPr dirty="0" sz="1150" spc="-20">
                <a:latin typeface="Arial"/>
                <a:cs typeface="Arial"/>
              </a:rPr>
              <a:t> </a:t>
            </a:r>
            <a:r>
              <a:rPr dirty="0" sz="1150" spc="-10">
                <a:latin typeface="Arial"/>
                <a:cs typeface="Arial"/>
              </a:rPr>
              <a:t>locations</a:t>
            </a:r>
            <a:endParaRPr sz="1150">
              <a:latin typeface="Arial"/>
              <a:cs typeface="Arial"/>
            </a:endParaRPr>
          </a:p>
          <a:p>
            <a:pPr marL="244475" indent="-245110">
              <a:lnSpc>
                <a:spcPct val="100000"/>
              </a:lnSpc>
              <a:spcBef>
                <a:spcPts val="265"/>
              </a:spcBef>
              <a:buChar char="•"/>
              <a:tabLst>
                <a:tab pos="244475" algn="l"/>
                <a:tab pos="245110" algn="l"/>
              </a:tabLst>
            </a:pPr>
            <a:r>
              <a:rPr dirty="0" sz="1150" spc="-5">
                <a:latin typeface="Arial"/>
                <a:cs typeface="Arial"/>
              </a:rPr>
              <a:t>Increase </a:t>
            </a:r>
            <a:r>
              <a:rPr dirty="0" sz="1150" spc="-10">
                <a:latin typeface="Arial"/>
                <a:cs typeface="Arial"/>
              </a:rPr>
              <a:t>in camber due </a:t>
            </a:r>
            <a:r>
              <a:rPr dirty="0" sz="1150" spc="-5">
                <a:latin typeface="Arial"/>
                <a:cs typeface="Arial"/>
              </a:rPr>
              <a:t>to creep occurs </a:t>
            </a:r>
            <a:r>
              <a:rPr dirty="0" sz="1150" spc="-10">
                <a:latin typeface="Arial"/>
                <a:cs typeface="Arial"/>
              </a:rPr>
              <a:t>based on storage conditions</a:t>
            </a:r>
            <a:endParaRPr sz="1150">
              <a:latin typeface="Arial"/>
              <a:cs typeface="Arial"/>
            </a:endParaRPr>
          </a:p>
        </p:txBody>
      </p:sp>
      <p:sp>
        <p:nvSpPr>
          <p:cNvPr id="14" name="object 14"/>
          <p:cNvSpPr/>
          <p:nvPr/>
        </p:nvSpPr>
        <p:spPr>
          <a:xfrm>
            <a:off x="2092451" y="7098792"/>
            <a:ext cx="923925" cy="175260"/>
          </a:xfrm>
          <a:custGeom>
            <a:avLst/>
            <a:gdLst/>
            <a:ahLst/>
            <a:cxnLst/>
            <a:rect l="l" t="t" r="r" b="b"/>
            <a:pathLst>
              <a:path w="923925" h="175259">
                <a:moveTo>
                  <a:pt x="877824" y="175260"/>
                </a:moveTo>
                <a:lnTo>
                  <a:pt x="874776" y="169164"/>
                </a:lnTo>
                <a:lnTo>
                  <a:pt x="883324" y="165520"/>
                </a:lnTo>
                <a:lnTo>
                  <a:pt x="890587" y="159448"/>
                </a:lnTo>
                <a:lnTo>
                  <a:pt x="907542" y="117348"/>
                </a:lnTo>
                <a:lnTo>
                  <a:pt x="909828" y="88392"/>
                </a:lnTo>
                <a:lnTo>
                  <a:pt x="909256" y="72985"/>
                </a:lnTo>
                <a:lnTo>
                  <a:pt x="900684" y="35052"/>
                </a:lnTo>
                <a:lnTo>
                  <a:pt x="874776" y="6096"/>
                </a:lnTo>
                <a:lnTo>
                  <a:pt x="877824" y="0"/>
                </a:lnTo>
                <a:lnTo>
                  <a:pt x="911352" y="30480"/>
                </a:lnTo>
                <a:lnTo>
                  <a:pt x="922710" y="72056"/>
                </a:lnTo>
                <a:lnTo>
                  <a:pt x="923544" y="88392"/>
                </a:lnTo>
                <a:lnTo>
                  <a:pt x="922710" y="104060"/>
                </a:lnTo>
                <a:lnTo>
                  <a:pt x="911352" y="144780"/>
                </a:lnTo>
                <a:lnTo>
                  <a:pt x="887777" y="171569"/>
                </a:lnTo>
                <a:lnTo>
                  <a:pt x="877824" y="175260"/>
                </a:lnTo>
                <a:close/>
              </a:path>
              <a:path w="923925" h="175259">
                <a:moveTo>
                  <a:pt x="45720" y="175260"/>
                </a:moveTo>
                <a:lnTo>
                  <a:pt x="12192" y="144780"/>
                </a:lnTo>
                <a:lnTo>
                  <a:pt x="619" y="104060"/>
                </a:lnTo>
                <a:lnTo>
                  <a:pt x="0" y="88392"/>
                </a:lnTo>
                <a:lnTo>
                  <a:pt x="619" y="72056"/>
                </a:lnTo>
                <a:lnTo>
                  <a:pt x="12192" y="30480"/>
                </a:lnTo>
                <a:lnTo>
                  <a:pt x="45720" y="0"/>
                </a:lnTo>
                <a:lnTo>
                  <a:pt x="47244" y="6096"/>
                </a:lnTo>
                <a:lnTo>
                  <a:pt x="39552" y="10406"/>
                </a:lnTo>
                <a:lnTo>
                  <a:pt x="32575" y="16573"/>
                </a:lnTo>
                <a:lnTo>
                  <a:pt x="14478" y="58864"/>
                </a:lnTo>
                <a:lnTo>
                  <a:pt x="12192" y="88392"/>
                </a:lnTo>
                <a:lnTo>
                  <a:pt x="12763" y="103584"/>
                </a:lnTo>
                <a:lnTo>
                  <a:pt x="21336" y="141732"/>
                </a:lnTo>
                <a:lnTo>
                  <a:pt x="47244" y="169164"/>
                </a:lnTo>
                <a:lnTo>
                  <a:pt x="45720" y="175260"/>
                </a:lnTo>
                <a:close/>
              </a:path>
            </a:pathLst>
          </a:custGeom>
          <a:solidFill>
            <a:srgbClr val="000000"/>
          </a:solidFill>
        </p:spPr>
        <p:txBody>
          <a:bodyPr wrap="square" lIns="0" tIns="0" rIns="0" bIns="0" rtlCol="0"/>
          <a:lstStyle/>
          <a:p/>
        </p:txBody>
      </p:sp>
      <p:sp>
        <p:nvSpPr>
          <p:cNvPr id="15" name="object 15"/>
          <p:cNvSpPr txBox="1"/>
          <p:nvPr/>
        </p:nvSpPr>
        <p:spPr>
          <a:xfrm>
            <a:off x="1521450" y="7098196"/>
            <a:ext cx="1471930" cy="199390"/>
          </a:xfrm>
          <a:prstGeom prst="rect">
            <a:avLst/>
          </a:prstGeom>
        </p:spPr>
        <p:txBody>
          <a:bodyPr wrap="square" lIns="0" tIns="11430" rIns="0" bIns="0" rtlCol="0" vert="horz">
            <a:spAutoFit/>
          </a:bodyPr>
          <a:lstStyle/>
          <a:p>
            <a:pPr marL="25400">
              <a:lnSpc>
                <a:spcPct val="100000"/>
              </a:lnSpc>
              <a:spcBef>
                <a:spcPts val="90"/>
              </a:spcBef>
            </a:pPr>
            <a:r>
              <a:rPr dirty="0" baseline="12077" sz="1725" spc="120">
                <a:latin typeface="Cambria"/>
                <a:cs typeface="Cambria"/>
              </a:rPr>
              <a:t>∆</a:t>
            </a:r>
            <a:r>
              <a:rPr dirty="0" sz="800" spc="80">
                <a:latin typeface="Cambria"/>
                <a:cs typeface="Cambria"/>
              </a:rPr>
              <a:t>ereep</a:t>
            </a:r>
            <a:r>
              <a:rPr dirty="0" baseline="12077" sz="1725" spc="120">
                <a:latin typeface="Cambria"/>
                <a:cs typeface="Cambria"/>
              </a:rPr>
              <a:t>=</a:t>
            </a:r>
            <a:r>
              <a:rPr dirty="0" baseline="12077" sz="1725" spc="615">
                <a:latin typeface="Cambria"/>
                <a:cs typeface="Cambria"/>
              </a:rPr>
              <a:t> </a:t>
            </a:r>
            <a:r>
              <a:rPr dirty="0" baseline="12077" sz="1725" spc="104">
                <a:latin typeface="Cambria"/>
                <a:cs typeface="Cambria"/>
              </a:rPr>
              <a:t>∆</a:t>
            </a:r>
            <a:r>
              <a:rPr dirty="0" sz="800" spc="70">
                <a:latin typeface="Cambria"/>
                <a:cs typeface="Cambria"/>
              </a:rPr>
              <a:t>girder </a:t>
            </a:r>
            <a:r>
              <a:rPr dirty="0" baseline="12077" sz="1725" spc="315">
                <a:latin typeface="Cambria"/>
                <a:cs typeface="Cambria"/>
              </a:rPr>
              <a:t>+</a:t>
            </a:r>
            <a:r>
              <a:rPr dirty="0" baseline="12077" sz="1725" spc="-135">
                <a:latin typeface="Cambria"/>
                <a:cs typeface="Cambria"/>
              </a:rPr>
              <a:t> </a:t>
            </a:r>
            <a:r>
              <a:rPr dirty="0" baseline="12077" sz="1725" spc="52">
                <a:latin typeface="Cambria"/>
                <a:cs typeface="Cambria"/>
              </a:rPr>
              <a:t>∆</a:t>
            </a:r>
            <a:r>
              <a:rPr dirty="0" sz="800" spc="35">
                <a:latin typeface="Cambria"/>
                <a:cs typeface="Cambria"/>
              </a:rPr>
              <a:t>ps</a:t>
            </a:r>
            <a:endParaRPr sz="800">
              <a:latin typeface="Cambria"/>
              <a:cs typeface="Cambria"/>
            </a:endParaRPr>
          </a:p>
        </p:txBody>
      </p:sp>
      <p:sp>
        <p:nvSpPr>
          <p:cNvPr id="16" name="object 16"/>
          <p:cNvSpPr/>
          <p:nvPr/>
        </p:nvSpPr>
        <p:spPr>
          <a:xfrm>
            <a:off x="3041903" y="7098792"/>
            <a:ext cx="1304925" cy="175260"/>
          </a:xfrm>
          <a:custGeom>
            <a:avLst/>
            <a:gdLst/>
            <a:ahLst/>
            <a:cxnLst/>
            <a:rect l="l" t="t" r="r" b="b"/>
            <a:pathLst>
              <a:path w="1304925" h="175259">
                <a:moveTo>
                  <a:pt x="1258824" y="175260"/>
                </a:moveTo>
                <a:lnTo>
                  <a:pt x="1255776" y="169164"/>
                </a:lnTo>
                <a:lnTo>
                  <a:pt x="1264324" y="165520"/>
                </a:lnTo>
                <a:lnTo>
                  <a:pt x="1271587" y="159448"/>
                </a:lnTo>
                <a:lnTo>
                  <a:pt x="1288542" y="117348"/>
                </a:lnTo>
                <a:lnTo>
                  <a:pt x="1290828" y="88392"/>
                </a:lnTo>
                <a:lnTo>
                  <a:pt x="1290256" y="72985"/>
                </a:lnTo>
                <a:lnTo>
                  <a:pt x="1281684" y="35052"/>
                </a:lnTo>
                <a:lnTo>
                  <a:pt x="1255776" y="6096"/>
                </a:lnTo>
                <a:lnTo>
                  <a:pt x="1258824" y="0"/>
                </a:lnTo>
                <a:lnTo>
                  <a:pt x="1292352" y="30480"/>
                </a:lnTo>
                <a:lnTo>
                  <a:pt x="1303710" y="72056"/>
                </a:lnTo>
                <a:lnTo>
                  <a:pt x="1304544" y="88392"/>
                </a:lnTo>
                <a:lnTo>
                  <a:pt x="1303710" y="104060"/>
                </a:lnTo>
                <a:lnTo>
                  <a:pt x="1292352" y="144780"/>
                </a:lnTo>
                <a:lnTo>
                  <a:pt x="1268777" y="171569"/>
                </a:lnTo>
                <a:lnTo>
                  <a:pt x="1258824" y="175260"/>
                </a:lnTo>
                <a:close/>
              </a:path>
              <a:path w="1304925" h="175259">
                <a:moveTo>
                  <a:pt x="45720" y="175260"/>
                </a:moveTo>
                <a:lnTo>
                  <a:pt x="12191" y="144780"/>
                </a:lnTo>
                <a:lnTo>
                  <a:pt x="619" y="104060"/>
                </a:lnTo>
                <a:lnTo>
                  <a:pt x="0" y="88392"/>
                </a:lnTo>
                <a:lnTo>
                  <a:pt x="619" y="72056"/>
                </a:lnTo>
                <a:lnTo>
                  <a:pt x="12191" y="30480"/>
                </a:lnTo>
                <a:lnTo>
                  <a:pt x="45720" y="0"/>
                </a:lnTo>
                <a:lnTo>
                  <a:pt x="47244" y="6096"/>
                </a:lnTo>
                <a:lnTo>
                  <a:pt x="39552" y="10406"/>
                </a:lnTo>
                <a:lnTo>
                  <a:pt x="32575" y="16573"/>
                </a:lnTo>
                <a:lnTo>
                  <a:pt x="14478" y="58864"/>
                </a:lnTo>
                <a:lnTo>
                  <a:pt x="12191" y="88392"/>
                </a:lnTo>
                <a:lnTo>
                  <a:pt x="12763" y="103584"/>
                </a:lnTo>
                <a:lnTo>
                  <a:pt x="21336" y="141732"/>
                </a:lnTo>
                <a:lnTo>
                  <a:pt x="47244" y="169164"/>
                </a:lnTo>
                <a:lnTo>
                  <a:pt x="45720" y="175260"/>
                </a:lnTo>
                <a:close/>
              </a:path>
            </a:pathLst>
          </a:custGeom>
          <a:solidFill>
            <a:srgbClr val="000000"/>
          </a:solidFill>
        </p:spPr>
        <p:txBody>
          <a:bodyPr wrap="square" lIns="0" tIns="0" rIns="0" bIns="0" rtlCol="0"/>
          <a:lstStyle/>
          <a:p/>
        </p:txBody>
      </p:sp>
      <p:sp>
        <p:nvSpPr>
          <p:cNvPr id="17" name="object 17"/>
          <p:cNvSpPr/>
          <p:nvPr/>
        </p:nvSpPr>
        <p:spPr>
          <a:xfrm>
            <a:off x="3281171" y="7118603"/>
            <a:ext cx="1000125" cy="134620"/>
          </a:xfrm>
          <a:custGeom>
            <a:avLst/>
            <a:gdLst/>
            <a:ahLst/>
            <a:cxnLst/>
            <a:rect l="l" t="t" r="r" b="b"/>
            <a:pathLst>
              <a:path w="1000125" h="134620">
                <a:moveTo>
                  <a:pt x="957072" y="134112"/>
                </a:moveTo>
                <a:lnTo>
                  <a:pt x="955548" y="128016"/>
                </a:lnTo>
                <a:lnTo>
                  <a:pt x="963215" y="124896"/>
                </a:lnTo>
                <a:lnTo>
                  <a:pt x="970026" y="120205"/>
                </a:lnTo>
                <a:lnTo>
                  <a:pt x="987218" y="77533"/>
                </a:lnTo>
                <a:lnTo>
                  <a:pt x="987552" y="65532"/>
                </a:lnTo>
                <a:lnTo>
                  <a:pt x="987218" y="54411"/>
                </a:lnTo>
                <a:lnTo>
                  <a:pt x="970026" y="12954"/>
                </a:lnTo>
                <a:lnTo>
                  <a:pt x="955548" y="4572"/>
                </a:lnTo>
                <a:lnTo>
                  <a:pt x="957072" y="0"/>
                </a:lnTo>
                <a:lnTo>
                  <a:pt x="989076" y="22860"/>
                </a:lnTo>
                <a:lnTo>
                  <a:pt x="999744" y="67056"/>
                </a:lnTo>
                <a:lnTo>
                  <a:pt x="999148" y="79295"/>
                </a:lnTo>
                <a:lnTo>
                  <a:pt x="982789" y="118038"/>
                </a:lnTo>
                <a:lnTo>
                  <a:pt x="966787" y="130087"/>
                </a:lnTo>
                <a:lnTo>
                  <a:pt x="957072" y="134112"/>
                </a:lnTo>
                <a:close/>
              </a:path>
              <a:path w="1000125" h="134620">
                <a:moveTo>
                  <a:pt x="42672" y="134112"/>
                </a:moveTo>
                <a:lnTo>
                  <a:pt x="10668" y="109728"/>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18" name="object 18"/>
          <p:cNvSpPr txBox="1"/>
          <p:nvPr/>
        </p:nvSpPr>
        <p:spPr>
          <a:xfrm>
            <a:off x="1317287" y="7069276"/>
            <a:ext cx="2967990" cy="199390"/>
          </a:xfrm>
          <a:prstGeom prst="rect">
            <a:avLst/>
          </a:prstGeom>
        </p:spPr>
        <p:txBody>
          <a:bodyPr wrap="square" lIns="0" tIns="11430" rIns="0" bIns="0" rtlCol="0" vert="horz">
            <a:spAutoFit/>
          </a:bodyPr>
          <a:lstStyle/>
          <a:p>
            <a:pPr marL="25400">
              <a:lnSpc>
                <a:spcPct val="100000"/>
              </a:lnSpc>
              <a:spcBef>
                <a:spcPts val="90"/>
              </a:spcBef>
              <a:tabLst>
                <a:tab pos="1777364" algn="l"/>
              </a:tabLst>
            </a:pPr>
            <a:r>
              <a:rPr dirty="0" sz="1150" spc="-10">
                <a:latin typeface="Arial"/>
                <a:cs typeface="Arial"/>
              </a:rPr>
              <a:t>–	</a:t>
            </a:r>
            <a:r>
              <a:rPr dirty="0" sz="1150" spc="25">
                <a:latin typeface="Cambria"/>
                <a:cs typeface="Cambria"/>
              </a:rPr>
              <a:t>𝜓</a:t>
            </a:r>
            <a:r>
              <a:rPr dirty="0" baseline="-17361" sz="1200" spc="37">
                <a:latin typeface="Cambria"/>
                <a:cs typeface="Cambria"/>
              </a:rPr>
              <a:t>b </a:t>
            </a:r>
            <a:r>
              <a:rPr dirty="0" sz="1150" spc="20">
                <a:latin typeface="Cambria"/>
                <a:cs typeface="Cambria"/>
              </a:rPr>
              <a:t>𝑡</a:t>
            </a:r>
            <a:r>
              <a:rPr dirty="0" baseline="-17361" sz="1200" spc="30">
                <a:latin typeface="Cambria"/>
                <a:cs typeface="Cambria"/>
              </a:rPr>
              <a:t>h </a:t>
            </a:r>
            <a:r>
              <a:rPr dirty="0" sz="1150" spc="210">
                <a:latin typeface="Cambria"/>
                <a:cs typeface="Cambria"/>
              </a:rPr>
              <a:t>= </a:t>
            </a:r>
            <a:r>
              <a:rPr dirty="0" sz="1150" spc="-5">
                <a:latin typeface="Cambria"/>
                <a:cs typeface="Cambria"/>
              </a:rPr>
              <a:t>90, </a:t>
            </a:r>
            <a:r>
              <a:rPr dirty="0" sz="1150" spc="15">
                <a:latin typeface="Cambria"/>
                <a:cs typeface="Cambria"/>
              </a:rPr>
              <a:t>𝑡</a:t>
            </a:r>
            <a:r>
              <a:rPr dirty="0" baseline="-17361" sz="1200" spc="22">
                <a:latin typeface="Cambria"/>
                <a:cs typeface="Cambria"/>
              </a:rPr>
              <a:t>i </a:t>
            </a:r>
            <a:r>
              <a:rPr dirty="0" sz="1150" spc="210">
                <a:latin typeface="Cambria"/>
                <a:cs typeface="Cambria"/>
              </a:rPr>
              <a:t>=</a:t>
            </a:r>
            <a:r>
              <a:rPr dirty="0" sz="1150" spc="-45">
                <a:latin typeface="Cambria"/>
                <a:cs typeface="Cambria"/>
              </a:rPr>
              <a:t> </a:t>
            </a:r>
            <a:r>
              <a:rPr dirty="0" sz="1150" spc="-10">
                <a:latin typeface="Cambria"/>
                <a:cs typeface="Cambria"/>
              </a:rPr>
              <a:t>1</a:t>
            </a:r>
            <a:endParaRPr sz="1150">
              <a:latin typeface="Cambria"/>
              <a:cs typeface="Cambria"/>
            </a:endParaRPr>
          </a:p>
        </p:txBody>
      </p:sp>
      <p:sp>
        <p:nvSpPr>
          <p:cNvPr id="19" name="object 19"/>
          <p:cNvSpPr txBox="1"/>
          <p:nvPr/>
        </p:nvSpPr>
        <p:spPr>
          <a:xfrm>
            <a:off x="991105" y="7294798"/>
            <a:ext cx="1460500" cy="199390"/>
          </a:xfrm>
          <a:prstGeom prst="rect">
            <a:avLst/>
          </a:prstGeom>
        </p:spPr>
        <p:txBody>
          <a:bodyPr wrap="square" lIns="0" tIns="11430" rIns="0" bIns="0" rtlCol="0" vert="horz">
            <a:spAutoFit/>
          </a:bodyPr>
          <a:lstStyle/>
          <a:p>
            <a:pPr marL="270510" indent="-245745">
              <a:lnSpc>
                <a:spcPct val="100000"/>
              </a:lnSpc>
              <a:spcBef>
                <a:spcPts val="90"/>
              </a:spcBef>
              <a:buFont typeface="Arial"/>
              <a:buChar char="•"/>
              <a:tabLst>
                <a:tab pos="270510" algn="l"/>
                <a:tab pos="271145" algn="l"/>
              </a:tabLst>
            </a:pPr>
            <a:r>
              <a:rPr dirty="0" sz="1150" spc="90">
                <a:latin typeface="Cambria"/>
                <a:cs typeface="Cambria"/>
              </a:rPr>
              <a:t>∆</a:t>
            </a:r>
            <a:r>
              <a:rPr dirty="0" baseline="-17361" sz="1200" spc="135">
                <a:latin typeface="Cambria"/>
                <a:cs typeface="Cambria"/>
              </a:rPr>
              <a:t>eamber</a:t>
            </a:r>
            <a:r>
              <a:rPr dirty="0" sz="1150" spc="90">
                <a:latin typeface="Cambria"/>
                <a:cs typeface="Cambria"/>
              </a:rPr>
              <a:t>= </a:t>
            </a:r>
            <a:r>
              <a:rPr dirty="0" sz="1150" spc="-5">
                <a:latin typeface="Cambria"/>
                <a:cs typeface="Cambria"/>
              </a:rPr>
              <a:t>7.338</a:t>
            </a:r>
            <a:r>
              <a:rPr dirty="0" sz="1150" spc="-75">
                <a:latin typeface="Cambria"/>
                <a:cs typeface="Cambria"/>
              </a:rPr>
              <a:t> </a:t>
            </a:r>
            <a:r>
              <a:rPr dirty="0" sz="1150" spc="-5">
                <a:latin typeface="Cambria"/>
                <a:cs typeface="Cambria"/>
              </a:rPr>
              <a:t>𝑖𝑛</a:t>
            </a:r>
            <a:endParaRPr sz="1150">
              <a:latin typeface="Cambria"/>
              <a:cs typeface="Cambria"/>
            </a:endParaRPr>
          </a:p>
        </p:txBody>
      </p:sp>
      <p:sp>
        <p:nvSpPr>
          <p:cNvPr id="20" name="object 20"/>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8</a:t>
            </a:r>
            <a:r>
              <a:rPr dirty="0" sz="850">
                <a:solidFill>
                  <a:srgbClr val="FFFFFF"/>
                </a:solidFill>
                <a:latin typeface="Arial"/>
                <a:cs typeface="Arial"/>
              </a:rPr>
              <a:t>8</a:t>
            </a:r>
            <a:endParaRPr sz="850">
              <a:latin typeface="Arial"/>
              <a:cs typeface="Arial"/>
            </a:endParaRPr>
          </a:p>
        </p:txBody>
      </p:sp>
      <p:sp>
        <p:nvSpPr>
          <p:cNvPr id="21" name="object 21"/>
          <p:cNvSpPr/>
          <p:nvPr/>
        </p:nvSpPr>
        <p:spPr>
          <a:xfrm>
            <a:off x="2414016" y="8193023"/>
            <a:ext cx="3267710" cy="0"/>
          </a:xfrm>
          <a:custGeom>
            <a:avLst/>
            <a:gdLst/>
            <a:ahLst/>
            <a:cxnLst/>
            <a:rect l="l" t="t" r="r" b="b"/>
            <a:pathLst>
              <a:path w="3267710" h="0">
                <a:moveTo>
                  <a:pt x="0" y="0"/>
                </a:moveTo>
                <a:lnTo>
                  <a:pt x="3267455" y="0"/>
                </a:lnTo>
              </a:path>
            </a:pathLst>
          </a:custGeom>
          <a:ln w="6096">
            <a:solidFill>
              <a:srgbClr val="000000"/>
            </a:solidFill>
          </a:ln>
        </p:spPr>
        <p:txBody>
          <a:bodyPr wrap="square" lIns="0" tIns="0" rIns="0" bIns="0" rtlCol="0"/>
          <a:lstStyle/>
          <a:p/>
        </p:txBody>
      </p:sp>
      <p:sp>
        <p:nvSpPr>
          <p:cNvPr id="22" name="object 22"/>
          <p:cNvSpPr/>
          <p:nvPr/>
        </p:nvSpPr>
        <p:spPr>
          <a:xfrm>
            <a:off x="2851403" y="8193023"/>
            <a:ext cx="106680" cy="56515"/>
          </a:xfrm>
          <a:custGeom>
            <a:avLst/>
            <a:gdLst/>
            <a:ahLst/>
            <a:cxnLst/>
            <a:rect l="l" t="t" r="r" b="b"/>
            <a:pathLst>
              <a:path w="106680" h="56515">
                <a:moveTo>
                  <a:pt x="106680" y="56388"/>
                </a:moveTo>
                <a:lnTo>
                  <a:pt x="0" y="56388"/>
                </a:lnTo>
                <a:lnTo>
                  <a:pt x="56388" y="0"/>
                </a:lnTo>
                <a:lnTo>
                  <a:pt x="106680" y="56388"/>
                </a:lnTo>
                <a:close/>
              </a:path>
            </a:pathLst>
          </a:custGeom>
          <a:solidFill>
            <a:srgbClr val="000000"/>
          </a:solidFill>
        </p:spPr>
        <p:txBody>
          <a:bodyPr wrap="square" lIns="0" tIns="0" rIns="0" bIns="0" rtlCol="0"/>
          <a:lstStyle/>
          <a:p/>
        </p:txBody>
      </p:sp>
      <p:sp>
        <p:nvSpPr>
          <p:cNvPr id="23" name="object 23"/>
          <p:cNvSpPr/>
          <p:nvPr/>
        </p:nvSpPr>
        <p:spPr>
          <a:xfrm>
            <a:off x="2851403" y="8193023"/>
            <a:ext cx="106680" cy="56515"/>
          </a:xfrm>
          <a:custGeom>
            <a:avLst/>
            <a:gdLst/>
            <a:ahLst/>
            <a:cxnLst/>
            <a:rect l="l" t="t" r="r" b="b"/>
            <a:pathLst>
              <a:path w="106680" h="56515">
                <a:moveTo>
                  <a:pt x="56388" y="0"/>
                </a:moveTo>
                <a:lnTo>
                  <a:pt x="0" y="56388"/>
                </a:lnTo>
                <a:lnTo>
                  <a:pt x="106680" y="56388"/>
                </a:lnTo>
                <a:lnTo>
                  <a:pt x="56388" y="0"/>
                </a:lnTo>
                <a:close/>
              </a:path>
            </a:pathLst>
          </a:custGeom>
          <a:ln w="6095">
            <a:solidFill>
              <a:srgbClr val="000000"/>
            </a:solidFill>
          </a:ln>
        </p:spPr>
        <p:txBody>
          <a:bodyPr wrap="square" lIns="0" tIns="0" rIns="0" bIns="0" rtlCol="0"/>
          <a:lstStyle/>
          <a:p/>
        </p:txBody>
      </p:sp>
      <p:sp>
        <p:nvSpPr>
          <p:cNvPr id="24" name="object 24"/>
          <p:cNvSpPr/>
          <p:nvPr/>
        </p:nvSpPr>
        <p:spPr>
          <a:xfrm>
            <a:off x="5148071" y="8193023"/>
            <a:ext cx="106680" cy="56515"/>
          </a:xfrm>
          <a:custGeom>
            <a:avLst/>
            <a:gdLst/>
            <a:ahLst/>
            <a:cxnLst/>
            <a:rect l="l" t="t" r="r" b="b"/>
            <a:pathLst>
              <a:path w="106679" h="56515">
                <a:moveTo>
                  <a:pt x="106680" y="56388"/>
                </a:moveTo>
                <a:lnTo>
                  <a:pt x="0" y="56388"/>
                </a:lnTo>
                <a:lnTo>
                  <a:pt x="56388" y="0"/>
                </a:lnTo>
                <a:lnTo>
                  <a:pt x="106680" y="56388"/>
                </a:lnTo>
                <a:close/>
              </a:path>
            </a:pathLst>
          </a:custGeom>
          <a:solidFill>
            <a:srgbClr val="000000"/>
          </a:solidFill>
        </p:spPr>
        <p:txBody>
          <a:bodyPr wrap="square" lIns="0" tIns="0" rIns="0" bIns="0" rtlCol="0"/>
          <a:lstStyle/>
          <a:p/>
        </p:txBody>
      </p:sp>
      <p:sp>
        <p:nvSpPr>
          <p:cNvPr id="25" name="object 25"/>
          <p:cNvSpPr/>
          <p:nvPr/>
        </p:nvSpPr>
        <p:spPr>
          <a:xfrm>
            <a:off x="5148071" y="8193023"/>
            <a:ext cx="106680" cy="56515"/>
          </a:xfrm>
          <a:custGeom>
            <a:avLst/>
            <a:gdLst/>
            <a:ahLst/>
            <a:cxnLst/>
            <a:rect l="l" t="t" r="r" b="b"/>
            <a:pathLst>
              <a:path w="106679" h="56515">
                <a:moveTo>
                  <a:pt x="56388" y="0"/>
                </a:moveTo>
                <a:lnTo>
                  <a:pt x="0" y="56388"/>
                </a:lnTo>
                <a:lnTo>
                  <a:pt x="106680" y="56388"/>
                </a:lnTo>
                <a:lnTo>
                  <a:pt x="56388" y="0"/>
                </a:lnTo>
                <a:close/>
              </a:path>
            </a:pathLst>
          </a:custGeom>
          <a:ln w="6095">
            <a:solidFill>
              <a:srgbClr val="000000"/>
            </a:solidFill>
          </a:ln>
        </p:spPr>
        <p:txBody>
          <a:bodyPr wrap="square" lIns="0" tIns="0" rIns="0" bIns="0" rtlCol="0"/>
          <a:lstStyle/>
          <a:p/>
        </p:txBody>
      </p:sp>
      <p:sp>
        <p:nvSpPr>
          <p:cNvPr id="26" name="object 26"/>
          <p:cNvSpPr/>
          <p:nvPr/>
        </p:nvSpPr>
        <p:spPr>
          <a:xfrm>
            <a:off x="2414015" y="8008619"/>
            <a:ext cx="1633855" cy="368935"/>
          </a:xfrm>
          <a:custGeom>
            <a:avLst/>
            <a:gdLst/>
            <a:ahLst/>
            <a:cxnLst/>
            <a:rect l="l" t="t" r="r" b="b"/>
            <a:pathLst>
              <a:path w="1633854" h="368934">
                <a:moveTo>
                  <a:pt x="1633728" y="0"/>
                </a:moveTo>
                <a:lnTo>
                  <a:pt x="1576815" y="983"/>
                </a:lnTo>
                <a:lnTo>
                  <a:pt x="1510965" y="4006"/>
                </a:lnTo>
                <a:lnTo>
                  <a:pt x="1436985" y="9179"/>
                </a:lnTo>
                <a:lnTo>
                  <a:pt x="1397199" y="12606"/>
                </a:lnTo>
                <a:lnTo>
                  <a:pt x="1355684" y="16611"/>
                </a:lnTo>
                <a:lnTo>
                  <a:pt x="1312540" y="21209"/>
                </a:lnTo>
                <a:lnTo>
                  <a:pt x="1267868" y="26413"/>
                </a:lnTo>
                <a:lnTo>
                  <a:pt x="1221770" y="32236"/>
                </a:lnTo>
                <a:lnTo>
                  <a:pt x="1174346" y="38694"/>
                </a:lnTo>
                <a:lnTo>
                  <a:pt x="1125698" y="45798"/>
                </a:lnTo>
                <a:lnTo>
                  <a:pt x="1075926" y="53563"/>
                </a:lnTo>
                <a:lnTo>
                  <a:pt x="1025131" y="62003"/>
                </a:lnTo>
                <a:lnTo>
                  <a:pt x="973414" y="71131"/>
                </a:lnTo>
                <a:lnTo>
                  <a:pt x="920877" y="80962"/>
                </a:lnTo>
                <a:lnTo>
                  <a:pt x="867619" y="91508"/>
                </a:lnTo>
                <a:lnTo>
                  <a:pt x="813743" y="102784"/>
                </a:lnTo>
                <a:lnTo>
                  <a:pt x="759349" y="114804"/>
                </a:lnTo>
                <a:lnTo>
                  <a:pt x="704538" y="127580"/>
                </a:lnTo>
                <a:lnTo>
                  <a:pt x="649412" y="141127"/>
                </a:lnTo>
                <a:lnTo>
                  <a:pt x="594070" y="155458"/>
                </a:lnTo>
                <a:lnTo>
                  <a:pt x="538614" y="170588"/>
                </a:lnTo>
                <a:lnTo>
                  <a:pt x="483145" y="186530"/>
                </a:lnTo>
                <a:lnTo>
                  <a:pt x="427764" y="203297"/>
                </a:lnTo>
                <a:lnTo>
                  <a:pt x="372572" y="220904"/>
                </a:lnTo>
                <a:lnTo>
                  <a:pt x="317670" y="239364"/>
                </a:lnTo>
                <a:lnTo>
                  <a:pt x="263159" y="258691"/>
                </a:lnTo>
                <a:lnTo>
                  <a:pt x="209140" y="278898"/>
                </a:lnTo>
                <a:lnTo>
                  <a:pt x="155713" y="300000"/>
                </a:lnTo>
                <a:lnTo>
                  <a:pt x="102980" y="322009"/>
                </a:lnTo>
                <a:lnTo>
                  <a:pt x="51042" y="344941"/>
                </a:lnTo>
                <a:lnTo>
                  <a:pt x="0" y="368808"/>
                </a:lnTo>
              </a:path>
            </a:pathLst>
          </a:custGeom>
          <a:ln w="19812">
            <a:solidFill>
              <a:srgbClr val="000000"/>
            </a:solidFill>
          </a:ln>
        </p:spPr>
        <p:txBody>
          <a:bodyPr wrap="square" lIns="0" tIns="0" rIns="0" bIns="0" rtlCol="0"/>
          <a:lstStyle/>
          <a:p/>
        </p:txBody>
      </p:sp>
      <p:sp>
        <p:nvSpPr>
          <p:cNvPr id="27" name="object 27"/>
          <p:cNvSpPr/>
          <p:nvPr/>
        </p:nvSpPr>
        <p:spPr>
          <a:xfrm>
            <a:off x="4047744" y="8007095"/>
            <a:ext cx="1633855" cy="368935"/>
          </a:xfrm>
          <a:custGeom>
            <a:avLst/>
            <a:gdLst/>
            <a:ahLst/>
            <a:cxnLst/>
            <a:rect l="l" t="t" r="r" b="b"/>
            <a:pathLst>
              <a:path w="1633854" h="368934">
                <a:moveTo>
                  <a:pt x="0" y="0"/>
                </a:moveTo>
                <a:lnTo>
                  <a:pt x="57165" y="983"/>
                </a:lnTo>
                <a:lnTo>
                  <a:pt x="123237" y="4006"/>
                </a:lnTo>
                <a:lnTo>
                  <a:pt x="197406" y="9179"/>
                </a:lnTo>
                <a:lnTo>
                  <a:pt x="237275" y="12606"/>
                </a:lnTo>
                <a:lnTo>
                  <a:pt x="278866" y="16611"/>
                </a:lnTo>
                <a:lnTo>
                  <a:pt x="322077" y="21209"/>
                </a:lnTo>
                <a:lnTo>
                  <a:pt x="366808" y="26413"/>
                </a:lnTo>
                <a:lnTo>
                  <a:pt x="412958" y="32236"/>
                </a:lnTo>
                <a:lnTo>
                  <a:pt x="460425" y="38694"/>
                </a:lnTo>
                <a:lnTo>
                  <a:pt x="509109" y="45798"/>
                </a:lnTo>
                <a:lnTo>
                  <a:pt x="558909" y="53563"/>
                </a:lnTo>
                <a:lnTo>
                  <a:pt x="609724" y="62003"/>
                </a:lnTo>
                <a:lnTo>
                  <a:pt x="661452" y="71131"/>
                </a:lnTo>
                <a:lnTo>
                  <a:pt x="713993" y="80962"/>
                </a:lnTo>
                <a:lnTo>
                  <a:pt x="767247" y="91508"/>
                </a:lnTo>
                <a:lnTo>
                  <a:pt x="821111" y="102784"/>
                </a:lnTo>
                <a:lnTo>
                  <a:pt x="875485" y="114804"/>
                </a:lnTo>
                <a:lnTo>
                  <a:pt x="930268" y="127580"/>
                </a:lnTo>
                <a:lnTo>
                  <a:pt x="985360" y="141127"/>
                </a:lnTo>
                <a:lnTo>
                  <a:pt x="1040658" y="155458"/>
                </a:lnTo>
                <a:lnTo>
                  <a:pt x="1096062" y="170588"/>
                </a:lnTo>
                <a:lnTo>
                  <a:pt x="1151472" y="186530"/>
                </a:lnTo>
                <a:lnTo>
                  <a:pt x="1206785" y="203297"/>
                </a:lnTo>
                <a:lnTo>
                  <a:pt x="1261902" y="220904"/>
                </a:lnTo>
                <a:lnTo>
                  <a:pt x="1316721" y="239364"/>
                </a:lnTo>
                <a:lnTo>
                  <a:pt x="1371142" y="258691"/>
                </a:lnTo>
                <a:lnTo>
                  <a:pt x="1425062" y="278898"/>
                </a:lnTo>
                <a:lnTo>
                  <a:pt x="1478382" y="300000"/>
                </a:lnTo>
                <a:lnTo>
                  <a:pt x="1531000" y="322009"/>
                </a:lnTo>
                <a:lnTo>
                  <a:pt x="1582816" y="344941"/>
                </a:lnTo>
                <a:lnTo>
                  <a:pt x="1633728" y="368808"/>
                </a:lnTo>
              </a:path>
            </a:pathLst>
          </a:custGeom>
          <a:ln w="19812">
            <a:solidFill>
              <a:srgbClr val="000000"/>
            </a:solidFill>
          </a:ln>
        </p:spPr>
        <p:txBody>
          <a:bodyPr wrap="square" lIns="0" tIns="0" rIns="0" bIns="0" rtlCol="0"/>
          <a:lstStyle/>
          <a:p/>
        </p:txBody>
      </p:sp>
      <p:sp>
        <p:nvSpPr>
          <p:cNvPr id="28" name="object 28"/>
          <p:cNvSpPr/>
          <p:nvPr/>
        </p:nvSpPr>
        <p:spPr>
          <a:xfrm>
            <a:off x="2142744" y="8377428"/>
            <a:ext cx="218440" cy="0"/>
          </a:xfrm>
          <a:custGeom>
            <a:avLst/>
            <a:gdLst/>
            <a:ahLst/>
            <a:cxnLst/>
            <a:rect l="l" t="t" r="r" b="b"/>
            <a:pathLst>
              <a:path w="218439" h="0">
                <a:moveTo>
                  <a:pt x="0" y="0"/>
                </a:moveTo>
                <a:lnTo>
                  <a:pt x="217931" y="0"/>
                </a:lnTo>
                <a:lnTo>
                  <a:pt x="0" y="0"/>
                </a:lnTo>
                <a:close/>
              </a:path>
            </a:pathLst>
          </a:custGeom>
          <a:ln w="4762">
            <a:solidFill>
              <a:srgbClr val="000000"/>
            </a:solidFill>
          </a:ln>
        </p:spPr>
        <p:txBody>
          <a:bodyPr wrap="square" lIns="0" tIns="0" rIns="0" bIns="0" rtlCol="0"/>
          <a:lstStyle/>
          <a:p/>
        </p:txBody>
      </p:sp>
      <p:sp>
        <p:nvSpPr>
          <p:cNvPr id="29" name="object 29"/>
          <p:cNvSpPr/>
          <p:nvPr/>
        </p:nvSpPr>
        <p:spPr>
          <a:xfrm>
            <a:off x="2142744" y="8007096"/>
            <a:ext cx="1851660" cy="0"/>
          </a:xfrm>
          <a:custGeom>
            <a:avLst/>
            <a:gdLst/>
            <a:ahLst/>
            <a:cxnLst/>
            <a:rect l="l" t="t" r="r" b="b"/>
            <a:pathLst>
              <a:path w="1851660" h="0">
                <a:moveTo>
                  <a:pt x="0" y="0"/>
                </a:moveTo>
                <a:lnTo>
                  <a:pt x="1851659" y="0"/>
                </a:lnTo>
                <a:lnTo>
                  <a:pt x="0" y="0"/>
                </a:lnTo>
                <a:close/>
              </a:path>
            </a:pathLst>
          </a:custGeom>
          <a:ln w="4762">
            <a:solidFill>
              <a:srgbClr val="000000"/>
            </a:solidFill>
          </a:ln>
        </p:spPr>
        <p:txBody>
          <a:bodyPr wrap="square" lIns="0" tIns="0" rIns="0" bIns="0" rtlCol="0"/>
          <a:lstStyle/>
          <a:p/>
        </p:txBody>
      </p:sp>
      <p:sp>
        <p:nvSpPr>
          <p:cNvPr id="30" name="object 30"/>
          <p:cNvSpPr/>
          <p:nvPr/>
        </p:nvSpPr>
        <p:spPr>
          <a:xfrm>
            <a:off x="2232660" y="7881270"/>
            <a:ext cx="159353" cy="496157"/>
          </a:xfrm>
          <a:prstGeom prst="rect">
            <a:avLst/>
          </a:prstGeom>
          <a:blipFill>
            <a:blip r:embed="rId3" cstate="print"/>
            <a:stretch>
              <a:fillRect/>
            </a:stretch>
          </a:blipFill>
        </p:spPr>
        <p:txBody>
          <a:bodyPr wrap="square" lIns="0" tIns="0" rIns="0" bIns="0" rtlCol="0"/>
          <a:lstStyle/>
          <a:p/>
        </p:txBody>
      </p:sp>
      <p:sp>
        <p:nvSpPr>
          <p:cNvPr id="31" name="object 31"/>
          <p:cNvSpPr txBox="1"/>
          <p:nvPr/>
        </p:nvSpPr>
        <p:spPr>
          <a:xfrm>
            <a:off x="1923288" y="7818120"/>
            <a:ext cx="932815" cy="139065"/>
          </a:xfrm>
          <a:prstGeom prst="rect">
            <a:avLst/>
          </a:prstGeom>
          <a:solidFill>
            <a:srgbClr val="FFFFFF"/>
          </a:solidFill>
        </p:spPr>
        <p:txBody>
          <a:bodyPr wrap="square" lIns="0" tIns="9525" rIns="0" bIns="0" rtlCol="0" vert="horz">
            <a:spAutoFit/>
          </a:bodyPr>
          <a:lstStyle/>
          <a:p>
            <a:pPr marL="4445">
              <a:lnSpc>
                <a:spcPts val="1015"/>
              </a:lnSpc>
              <a:spcBef>
                <a:spcPts val="75"/>
              </a:spcBef>
            </a:pPr>
            <a:r>
              <a:rPr dirty="0" baseline="6535" sz="1275" i="1">
                <a:latin typeface="Georgia"/>
                <a:cs typeface="Georgia"/>
              </a:rPr>
              <a:t>D</a:t>
            </a:r>
            <a:r>
              <a:rPr dirty="0" sz="500">
                <a:latin typeface="Calibri"/>
                <a:cs typeface="Calibri"/>
              </a:rPr>
              <a:t>camber </a:t>
            </a:r>
            <a:r>
              <a:rPr dirty="0" baseline="6535" sz="1275">
                <a:latin typeface="Calibri"/>
                <a:cs typeface="Calibri"/>
              </a:rPr>
              <a:t>=</a:t>
            </a:r>
            <a:r>
              <a:rPr dirty="0" baseline="6535" sz="1275" spc="-89">
                <a:latin typeface="Calibri"/>
                <a:cs typeface="Calibri"/>
              </a:rPr>
              <a:t> </a:t>
            </a:r>
            <a:r>
              <a:rPr dirty="0" baseline="6535" sz="1275" spc="-30">
                <a:latin typeface="Calibri"/>
                <a:cs typeface="Calibri"/>
              </a:rPr>
              <a:t>-</a:t>
            </a:r>
            <a:r>
              <a:rPr dirty="0" baseline="6535" sz="1275" spc="-30" i="1">
                <a:latin typeface="Georgia"/>
                <a:cs typeface="Georgia"/>
              </a:rPr>
              <a:t>D</a:t>
            </a:r>
            <a:r>
              <a:rPr dirty="0" sz="500" spc="-20">
                <a:latin typeface="Calibri"/>
                <a:cs typeface="Calibri"/>
              </a:rPr>
              <a:t>g1</a:t>
            </a:r>
            <a:r>
              <a:rPr dirty="0" baseline="6535" sz="1275" spc="-30">
                <a:latin typeface="Calibri"/>
                <a:cs typeface="Calibri"/>
              </a:rPr>
              <a:t>+</a:t>
            </a:r>
            <a:r>
              <a:rPr dirty="0" baseline="6535" sz="1275" spc="-30" i="1">
                <a:latin typeface="Georgia"/>
                <a:cs typeface="Georgia"/>
              </a:rPr>
              <a:t>D</a:t>
            </a:r>
            <a:r>
              <a:rPr dirty="0" sz="500" spc="-20">
                <a:latin typeface="Calibri"/>
                <a:cs typeface="Calibri"/>
              </a:rPr>
              <a:t>g2</a:t>
            </a:r>
            <a:r>
              <a:rPr dirty="0" baseline="6535" sz="1275" spc="-30">
                <a:latin typeface="Calibri"/>
                <a:cs typeface="Calibri"/>
              </a:rPr>
              <a:t>+</a:t>
            </a:r>
            <a:r>
              <a:rPr dirty="0" baseline="6535" sz="1275" spc="-30" i="1">
                <a:latin typeface="Georgia"/>
                <a:cs typeface="Georgia"/>
              </a:rPr>
              <a:t>D</a:t>
            </a:r>
            <a:r>
              <a:rPr dirty="0" sz="500" spc="-20">
                <a:latin typeface="Calibri"/>
                <a:cs typeface="Calibri"/>
              </a:rPr>
              <a:t>ps</a:t>
            </a:r>
            <a:endParaRPr sz="500">
              <a:latin typeface="Calibri"/>
              <a:cs typeface="Calibri"/>
            </a:endParaRPr>
          </a:p>
        </p:txBody>
      </p:sp>
      <p:sp>
        <p:nvSpPr>
          <p:cNvPr id="32" name="object 32"/>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33" name="object 33"/>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87</a:t>
            </a:r>
            <a:endParaRPr sz="1050">
              <a:latin typeface="Calibri"/>
              <a:cs typeface="Calibri"/>
            </a:endParaRPr>
          </a:p>
        </p:txBody>
      </p:sp>
      <p:sp>
        <p:nvSpPr>
          <p:cNvPr id="35" name="object 35"/>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34" name="object 34"/>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88</a:t>
            </a:r>
            <a:endParaRPr sz="1050">
              <a:latin typeface="Calibri"/>
              <a:cs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2990850" cy="417195"/>
          </a:xfrm>
          <a:prstGeom prst="rect"/>
        </p:spPr>
        <p:txBody>
          <a:bodyPr wrap="square" lIns="0" tIns="14604" rIns="0" bIns="0" rtlCol="0" vert="horz">
            <a:spAutoFit/>
          </a:bodyPr>
          <a:lstStyle/>
          <a:p>
            <a:pPr>
              <a:lnSpc>
                <a:spcPct val="100000"/>
              </a:lnSpc>
              <a:spcBef>
                <a:spcPts val="114"/>
              </a:spcBef>
            </a:pPr>
            <a:r>
              <a:rPr dirty="0" sz="2550" spc="5" b="0">
                <a:solidFill>
                  <a:srgbClr val="1C7C5B"/>
                </a:solidFill>
                <a:latin typeface="Arial Black"/>
                <a:cs typeface="Arial Black"/>
              </a:rPr>
              <a:t>Hauling</a:t>
            </a:r>
            <a:r>
              <a:rPr dirty="0" sz="2550" spc="-35" b="0">
                <a:solidFill>
                  <a:srgbClr val="1C7C5B"/>
                </a:solidFill>
                <a:latin typeface="Arial Black"/>
                <a:cs typeface="Arial Black"/>
              </a:rPr>
              <a:t> </a:t>
            </a:r>
            <a:r>
              <a:rPr dirty="0" sz="2550" spc="10" b="0">
                <a:solidFill>
                  <a:srgbClr val="1C7C5B"/>
                </a:solidFill>
                <a:latin typeface="Arial Black"/>
                <a:cs typeface="Arial Black"/>
              </a:rPr>
              <a:t>Analysis</a:t>
            </a:r>
            <a:endParaRPr sz="2550">
              <a:latin typeface="Arial Black"/>
              <a:cs typeface="Arial Black"/>
            </a:endParaRPr>
          </a:p>
        </p:txBody>
      </p:sp>
      <p:sp>
        <p:nvSpPr>
          <p:cNvPr id="6" name="object 6"/>
          <p:cNvSpPr txBox="1"/>
          <p:nvPr/>
        </p:nvSpPr>
        <p:spPr>
          <a:xfrm>
            <a:off x="1016505" y="1843558"/>
            <a:ext cx="5650865" cy="1905000"/>
          </a:xfrm>
          <a:prstGeom prst="rect">
            <a:avLst/>
          </a:prstGeom>
        </p:spPr>
        <p:txBody>
          <a:bodyPr wrap="square" lIns="0" tIns="46355" rIns="0" bIns="0" rtlCol="0" vert="horz">
            <a:spAutoFit/>
          </a:bodyPr>
          <a:lstStyle/>
          <a:p>
            <a:pPr marL="244475" indent="-245110">
              <a:lnSpc>
                <a:spcPct val="100000"/>
              </a:lnSpc>
              <a:spcBef>
                <a:spcPts val="365"/>
              </a:spcBef>
              <a:buChar char="•"/>
              <a:tabLst>
                <a:tab pos="244475" algn="l"/>
                <a:tab pos="245110" algn="l"/>
              </a:tabLst>
            </a:pPr>
            <a:r>
              <a:rPr dirty="0" sz="1150" spc="-10">
                <a:latin typeface="Arial"/>
                <a:cs typeface="Arial"/>
              </a:rPr>
              <a:t>Assume bunk point location,</a:t>
            </a:r>
            <a:r>
              <a:rPr dirty="0" sz="1150" spc="-20">
                <a:latin typeface="Arial"/>
                <a:cs typeface="Arial"/>
              </a:rPr>
              <a:t> </a:t>
            </a:r>
            <a:r>
              <a:rPr dirty="0" sz="1150" spc="-5">
                <a:latin typeface="Arial"/>
                <a:cs typeface="Arial"/>
              </a:rPr>
              <a:t>13’-8”</a:t>
            </a:r>
            <a:endParaRPr sz="1150">
              <a:latin typeface="Arial"/>
              <a:cs typeface="Arial"/>
            </a:endParaRPr>
          </a:p>
          <a:p>
            <a:pPr marL="244475" indent="-245110">
              <a:lnSpc>
                <a:spcPct val="100000"/>
              </a:lnSpc>
              <a:spcBef>
                <a:spcPts val="265"/>
              </a:spcBef>
              <a:buChar char="•"/>
              <a:tabLst>
                <a:tab pos="244475" algn="l"/>
                <a:tab pos="245110" algn="l"/>
              </a:tabLst>
            </a:pPr>
            <a:r>
              <a:rPr dirty="0" sz="1150" spc="-10">
                <a:latin typeface="Arial"/>
                <a:cs typeface="Arial"/>
              </a:rPr>
              <a:t>Assume truck rotational </a:t>
            </a:r>
            <a:r>
              <a:rPr dirty="0" sz="1150" spc="-5">
                <a:latin typeface="Arial"/>
                <a:cs typeface="Arial"/>
              </a:rPr>
              <a:t>stiffness, </a:t>
            </a:r>
            <a:r>
              <a:rPr dirty="0" sz="1150" spc="-10">
                <a:latin typeface="Arial"/>
                <a:cs typeface="Arial"/>
              </a:rPr>
              <a:t>40,000 </a:t>
            </a:r>
            <a:r>
              <a:rPr dirty="0" sz="1150" spc="-5">
                <a:latin typeface="Arial"/>
                <a:cs typeface="Arial"/>
              </a:rPr>
              <a:t>kip-in/rad, </a:t>
            </a:r>
            <a:r>
              <a:rPr dirty="0" sz="1150" spc="-10">
                <a:latin typeface="Arial"/>
                <a:cs typeface="Arial"/>
              </a:rPr>
              <a:t>and other geometric</a:t>
            </a:r>
            <a:r>
              <a:rPr dirty="0" sz="1150" spc="90">
                <a:latin typeface="Arial"/>
                <a:cs typeface="Arial"/>
              </a:rPr>
              <a:t> </a:t>
            </a:r>
            <a:r>
              <a:rPr dirty="0" sz="1150" spc="-10">
                <a:latin typeface="Arial"/>
                <a:cs typeface="Arial"/>
              </a:rPr>
              <a:t>parameters</a:t>
            </a:r>
            <a:endParaRPr sz="1150">
              <a:latin typeface="Arial"/>
              <a:cs typeface="Arial"/>
            </a:endParaRPr>
          </a:p>
          <a:p>
            <a:pPr>
              <a:lnSpc>
                <a:spcPct val="100000"/>
              </a:lnSpc>
              <a:spcBef>
                <a:spcPts val="10"/>
              </a:spcBef>
              <a:buFont typeface="Arial"/>
              <a:buChar char="•"/>
            </a:pPr>
            <a:endParaRPr sz="1650">
              <a:latin typeface="Arial"/>
              <a:cs typeface="Arial"/>
            </a:endParaRPr>
          </a:p>
          <a:p>
            <a:pPr marL="244475" indent="-245110">
              <a:lnSpc>
                <a:spcPct val="100000"/>
              </a:lnSpc>
              <a:buChar char="•"/>
              <a:tabLst>
                <a:tab pos="244475" algn="l"/>
                <a:tab pos="245110" algn="l"/>
              </a:tabLst>
            </a:pPr>
            <a:r>
              <a:rPr dirty="0" sz="1150" spc="-10">
                <a:latin typeface="Arial"/>
                <a:cs typeface="Arial"/>
              </a:rPr>
              <a:t>Location </a:t>
            </a:r>
            <a:r>
              <a:rPr dirty="0" sz="1150" spc="-5">
                <a:latin typeface="Arial"/>
                <a:cs typeface="Arial"/>
              </a:rPr>
              <a:t>of center </a:t>
            </a:r>
            <a:r>
              <a:rPr dirty="0" sz="1150" spc="-10">
                <a:latin typeface="Arial"/>
                <a:cs typeface="Arial"/>
              </a:rPr>
              <a:t>of </a:t>
            </a:r>
            <a:r>
              <a:rPr dirty="0" sz="1150" spc="-5">
                <a:latin typeface="Arial"/>
                <a:cs typeface="Arial"/>
              </a:rPr>
              <a:t>mass</a:t>
            </a:r>
            <a:endParaRPr sz="1150">
              <a:latin typeface="Arial"/>
              <a:cs typeface="Arial"/>
            </a:endParaRPr>
          </a:p>
          <a:p>
            <a:pPr marL="244475" indent="-245110">
              <a:lnSpc>
                <a:spcPct val="100000"/>
              </a:lnSpc>
              <a:spcBef>
                <a:spcPts val="265"/>
              </a:spcBef>
              <a:buChar char="•"/>
              <a:tabLst>
                <a:tab pos="244475" algn="l"/>
                <a:tab pos="245110" algn="l"/>
              </a:tabLst>
            </a:pPr>
            <a:r>
              <a:rPr dirty="0" sz="1150" spc="-10">
                <a:latin typeface="Arial"/>
                <a:cs typeface="Arial"/>
              </a:rPr>
              <a:t>Compute equilibrium roll</a:t>
            </a:r>
            <a:r>
              <a:rPr dirty="0" sz="1150" spc="-5">
                <a:latin typeface="Arial"/>
                <a:cs typeface="Arial"/>
              </a:rPr>
              <a:t> </a:t>
            </a:r>
            <a:r>
              <a:rPr dirty="0" sz="1150" spc="-10">
                <a:latin typeface="Arial"/>
                <a:cs typeface="Arial"/>
              </a:rPr>
              <a:t>angle</a:t>
            </a:r>
            <a:endParaRPr sz="1150">
              <a:latin typeface="Arial"/>
              <a:cs typeface="Arial"/>
            </a:endParaRPr>
          </a:p>
          <a:p>
            <a:pPr marL="244475" indent="-245110">
              <a:lnSpc>
                <a:spcPct val="100000"/>
              </a:lnSpc>
              <a:spcBef>
                <a:spcPts val="260"/>
              </a:spcBef>
              <a:buChar char="•"/>
              <a:tabLst>
                <a:tab pos="244475" algn="l"/>
                <a:tab pos="245110" algn="l"/>
              </a:tabLst>
            </a:pPr>
            <a:r>
              <a:rPr dirty="0" sz="1150" spc="-10">
                <a:latin typeface="Arial"/>
                <a:cs typeface="Arial"/>
              </a:rPr>
              <a:t>Compute</a:t>
            </a:r>
            <a:r>
              <a:rPr dirty="0" sz="1150" spc="-15">
                <a:latin typeface="Arial"/>
                <a:cs typeface="Arial"/>
              </a:rPr>
              <a:t> </a:t>
            </a:r>
            <a:r>
              <a:rPr dirty="0" sz="1150" spc="-5">
                <a:latin typeface="Arial"/>
                <a:cs typeface="Arial"/>
              </a:rPr>
              <a:t>stresses</a:t>
            </a:r>
            <a:endParaRPr sz="1150">
              <a:latin typeface="Arial"/>
              <a:cs typeface="Arial"/>
            </a:endParaRPr>
          </a:p>
          <a:p>
            <a:pPr marL="244475" indent="-245110">
              <a:lnSpc>
                <a:spcPct val="100000"/>
              </a:lnSpc>
              <a:spcBef>
                <a:spcPts val="265"/>
              </a:spcBef>
              <a:buChar char="•"/>
              <a:tabLst>
                <a:tab pos="244475" algn="l"/>
                <a:tab pos="245110" algn="l"/>
              </a:tabLst>
            </a:pPr>
            <a:r>
              <a:rPr dirty="0" sz="1150" spc="-10">
                <a:latin typeface="Arial"/>
                <a:cs typeface="Arial"/>
              </a:rPr>
              <a:t>Compute </a:t>
            </a:r>
            <a:r>
              <a:rPr dirty="0" sz="1150" spc="-5">
                <a:latin typeface="Arial"/>
                <a:cs typeface="Arial"/>
              </a:rPr>
              <a:t>concrete </a:t>
            </a:r>
            <a:r>
              <a:rPr dirty="0" sz="1150" spc="-10">
                <a:latin typeface="Arial"/>
                <a:cs typeface="Arial"/>
              </a:rPr>
              <a:t>strength </a:t>
            </a:r>
            <a:r>
              <a:rPr dirty="0" sz="1150" spc="-5">
                <a:latin typeface="Arial"/>
                <a:cs typeface="Arial"/>
              </a:rPr>
              <a:t>to satisfy </a:t>
            </a:r>
            <a:r>
              <a:rPr dirty="0" sz="1150" spc="-10">
                <a:latin typeface="Arial"/>
                <a:cs typeface="Arial"/>
              </a:rPr>
              <a:t>compression </a:t>
            </a:r>
            <a:r>
              <a:rPr dirty="0" sz="1150" spc="-5">
                <a:latin typeface="Arial"/>
                <a:cs typeface="Arial"/>
              </a:rPr>
              <a:t>stress</a:t>
            </a:r>
            <a:r>
              <a:rPr dirty="0" sz="1150" spc="-15">
                <a:latin typeface="Arial"/>
                <a:cs typeface="Arial"/>
              </a:rPr>
              <a:t> </a:t>
            </a:r>
            <a:r>
              <a:rPr dirty="0" sz="1150" spc="-10">
                <a:latin typeface="Arial"/>
                <a:cs typeface="Arial"/>
              </a:rPr>
              <a:t>limit</a:t>
            </a:r>
            <a:endParaRPr sz="1150">
              <a:latin typeface="Arial"/>
              <a:cs typeface="Arial"/>
            </a:endParaRPr>
          </a:p>
          <a:p>
            <a:pPr marL="244475" indent="-245110">
              <a:lnSpc>
                <a:spcPct val="100000"/>
              </a:lnSpc>
              <a:spcBef>
                <a:spcPts val="265"/>
              </a:spcBef>
              <a:buChar char="•"/>
              <a:tabLst>
                <a:tab pos="244475" algn="l"/>
                <a:tab pos="245110" algn="l"/>
              </a:tabLst>
            </a:pPr>
            <a:r>
              <a:rPr dirty="0" sz="1150" spc="-5">
                <a:latin typeface="Arial"/>
                <a:cs typeface="Arial"/>
              </a:rPr>
              <a:t>Check </a:t>
            </a:r>
            <a:r>
              <a:rPr dirty="0" sz="1150" spc="-10">
                <a:latin typeface="Arial"/>
                <a:cs typeface="Arial"/>
              </a:rPr>
              <a:t>FS</a:t>
            </a:r>
            <a:r>
              <a:rPr dirty="0" sz="1150" spc="-15">
                <a:latin typeface="Arial"/>
                <a:cs typeface="Arial"/>
              </a:rPr>
              <a:t> </a:t>
            </a:r>
            <a:r>
              <a:rPr dirty="0" sz="1150" spc="-5">
                <a:latin typeface="Arial"/>
                <a:cs typeface="Arial"/>
              </a:rPr>
              <a:t>cracking</a:t>
            </a:r>
            <a:endParaRPr sz="1150">
              <a:latin typeface="Arial"/>
              <a:cs typeface="Arial"/>
            </a:endParaRPr>
          </a:p>
          <a:p>
            <a:pPr marL="244475" indent="-245110">
              <a:lnSpc>
                <a:spcPct val="100000"/>
              </a:lnSpc>
              <a:spcBef>
                <a:spcPts val="265"/>
              </a:spcBef>
              <a:buChar char="•"/>
              <a:tabLst>
                <a:tab pos="244475" algn="l"/>
                <a:tab pos="245110" algn="l"/>
              </a:tabLst>
            </a:pPr>
            <a:r>
              <a:rPr dirty="0" sz="1150" spc="-5">
                <a:latin typeface="Arial"/>
                <a:cs typeface="Arial"/>
              </a:rPr>
              <a:t>Check </a:t>
            </a:r>
            <a:r>
              <a:rPr dirty="0" sz="1150" spc="-10">
                <a:latin typeface="Arial"/>
                <a:cs typeface="Arial"/>
              </a:rPr>
              <a:t>FS</a:t>
            </a:r>
            <a:r>
              <a:rPr dirty="0" sz="1150" spc="-15">
                <a:latin typeface="Arial"/>
                <a:cs typeface="Arial"/>
              </a:rPr>
              <a:t> </a:t>
            </a:r>
            <a:r>
              <a:rPr dirty="0" sz="1150" spc="-10">
                <a:latin typeface="Arial"/>
                <a:cs typeface="Arial"/>
              </a:rPr>
              <a:t>rollover</a:t>
            </a:r>
            <a:endParaRPr sz="1150">
              <a:latin typeface="Arial"/>
              <a:cs typeface="Arial"/>
            </a:endParaRPr>
          </a:p>
        </p:txBody>
      </p:sp>
      <p:sp>
        <p:nvSpPr>
          <p:cNvPr id="7" name="object 7"/>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8</a:t>
            </a:r>
            <a:r>
              <a:rPr dirty="0" sz="850">
                <a:solidFill>
                  <a:srgbClr val="FFFFFF"/>
                </a:solidFill>
                <a:latin typeface="Arial"/>
                <a:cs typeface="Arial"/>
              </a:rPr>
              <a:t>9</a:t>
            </a:r>
            <a:endParaRPr sz="850">
              <a:latin typeface="Arial"/>
              <a:cs typeface="Arial"/>
            </a:endParaRPr>
          </a:p>
        </p:txBody>
      </p:sp>
      <p:sp>
        <p:nvSpPr>
          <p:cNvPr id="8" name="object 8"/>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9" name="object 9"/>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0" name="object 10"/>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1" name="object 11"/>
          <p:cNvSpPr txBox="1"/>
          <p:nvPr/>
        </p:nvSpPr>
        <p:spPr>
          <a:xfrm>
            <a:off x="1016466" y="5528576"/>
            <a:ext cx="5739130" cy="827405"/>
          </a:xfrm>
          <a:prstGeom prst="rect">
            <a:avLst/>
          </a:prstGeom>
        </p:spPr>
        <p:txBody>
          <a:bodyPr wrap="square" lIns="0" tIns="14604" rIns="0" bIns="0" rtlCol="0" vert="horz">
            <a:spAutoFit/>
          </a:bodyPr>
          <a:lstStyle/>
          <a:p>
            <a:pPr>
              <a:lnSpc>
                <a:spcPct val="100000"/>
              </a:lnSpc>
              <a:spcBef>
                <a:spcPts val="114"/>
              </a:spcBef>
            </a:pPr>
            <a:r>
              <a:rPr dirty="0" sz="2550" spc="5">
                <a:solidFill>
                  <a:srgbClr val="1C7C5B"/>
                </a:solidFill>
                <a:latin typeface="Arial Black"/>
                <a:cs typeface="Arial Black"/>
              </a:rPr>
              <a:t>Hauling Stability Design</a:t>
            </a:r>
            <a:r>
              <a:rPr dirty="0" sz="2550" spc="-5">
                <a:solidFill>
                  <a:srgbClr val="1C7C5B"/>
                </a:solidFill>
                <a:latin typeface="Arial Black"/>
                <a:cs typeface="Arial Black"/>
              </a:rPr>
              <a:t> </a:t>
            </a:r>
            <a:r>
              <a:rPr dirty="0" sz="2550" spc="5">
                <a:solidFill>
                  <a:srgbClr val="1C7C5B"/>
                </a:solidFill>
                <a:latin typeface="Arial Black"/>
                <a:cs typeface="Arial Black"/>
              </a:rPr>
              <a:t>Criteria</a:t>
            </a:r>
            <a:endParaRPr sz="2550">
              <a:latin typeface="Arial Black"/>
              <a:cs typeface="Arial Black"/>
            </a:endParaRPr>
          </a:p>
          <a:p>
            <a:pPr marL="244475" indent="-245110">
              <a:lnSpc>
                <a:spcPct val="100000"/>
              </a:lnSpc>
              <a:spcBef>
                <a:spcPts val="1855"/>
              </a:spcBef>
              <a:buChar char="•"/>
              <a:tabLst>
                <a:tab pos="244475" algn="l"/>
                <a:tab pos="245110" algn="l"/>
              </a:tabLst>
            </a:pPr>
            <a:r>
              <a:rPr dirty="0" sz="1150" spc="-10">
                <a:latin typeface="Arial"/>
                <a:cs typeface="Arial"/>
              </a:rPr>
              <a:t>Stress limits</a:t>
            </a:r>
            <a:endParaRPr sz="1150">
              <a:latin typeface="Arial"/>
              <a:cs typeface="Arial"/>
            </a:endParaRPr>
          </a:p>
        </p:txBody>
      </p:sp>
      <p:sp>
        <p:nvSpPr>
          <p:cNvPr id="12" name="object 12"/>
          <p:cNvSpPr/>
          <p:nvPr/>
        </p:nvSpPr>
        <p:spPr>
          <a:xfrm>
            <a:off x="2429255" y="6420611"/>
            <a:ext cx="236220" cy="179831"/>
          </a:xfrm>
          <a:prstGeom prst="rect">
            <a:avLst/>
          </a:prstGeom>
          <a:blipFill>
            <a:blip r:embed="rId3" cstate="print"/>
            <a:stretch>
              <a:fillRect/>
            </a:stretch>
          </a:blipFill>
        </p:spPr>
        <p:txBody>
          <a:bodyPr wrap="square" lIns="0" tIns="0" rIns="0" bIns="0" rtlCol="0"/>
          <a:lstStyle/>
          <a:p/>
        </p:txBody>
      </p:sp>
      <p:sp>
        <p:nvSpPr>
          <p:cNvPr id="13" name="object 13"/>
          <p:cNvSpPr txBox="1"/>
          <p:nvPr/>
        </p:nvSpPr>
        <p:spPr>
          <a:xfrm>
            <a:off x="2586200" y="6470361"/>
            <a:ext cx="66040" cy="151765"/>
          </a:xfrm>
          <a:prstGeom prst="rect">
            <a:avLst/>
          </a:prstGeom>
        </p:spPr>
        <p:txBody>
          <a:bodyPr wrap="square" lIns="0" tIns="15875" rIns="0" bIns="0" rtlCol="0" vert="horz">
            <a:spAutoFit/>
          </a:bodyPr>
          <a:lstStyle/>
          <a:p>
            <a:pPr>
              <a:lnSpc>
                <a:spcPct val="100000"/>
              </a:lnSpc>
              <a:spcBef>
                <a:spcPts val="125"/>
              </a:spcBef>
            </a:pPr>
            <a:r>
              <a:rPr dirty="0" sz="800" spc="25">
                <a:latin typeface="Cambria"/>
                <a:cs typeface="Cambria"/>
              </a:rPr>
              <a:t>e</a:t>
            </a:r>
            <a:endParaRPr sz="800">
              <a:latin typeface="Cambria"/>
              <a:cs typeface="Cambria"/>
            </a:endParaRPr>
          </a:p>
        </p:txBody>
      </p:sp>
      <p:sp>
        <p:nvSpPr>
          <p:cNvPr id="14" name="object 14"/>
          <p:cNvSpPr txBox="1"/>
          <p:nvPr/>
        </p:nvSpPr>
        <p:spPr>
          <a:xfrm>
            <a:off x="1317287" y="6400263"/>
            <a:ext cx="1428115" cy="199390"/>
          </a:xfrm>
          <a:prstGeom prst="rect">
            <a:avLst/>
          </a:prstGeom>
        </p:spPr>
        <p:txBody>
          <a:bodyPr wrap="square" lIns="0" tIns="11430" rIns="0" bIns="0" rtlCol="0" vert="horz">
            <a:spAutoFit/>
          </a:bodyPr>
          <a:lstStyle/>
          <a:p>
            <a:pPr marL="25400">
              <a:lnSpc>
                <a:spcPct val="100000"/>
              </a:lnSpc>
              <a:spcBef>
                <a:spcPts val="90"/>
              </a:spcBef>
            </a:pPr>
            <a:r>
              <a:rPr dirty="0" sz="1150" spc="-10">
                <a:latin typeface="Arial"/>
                <a:cs typeface="Arial"/>
              </a:rPr>
              <a:t>– </a:t>
            </a:r>
            <a:r>
              <a:rPr dirty="0" sz="1150" spc="-25">
                <a:latin typeface="Arial"/>
                <a:cs typeface="Arial"/>
              </a:rPr>
              <a:t>Tension </a:t>
            </a:r>
            <a:r>
              <a:rPr dirty="0" sz="1150" spc="-10">
                <a:latin typeface="Cambria"/>
                <a:cs typeface="Cambria"/>
              </a:rPr>
              <a:t>0.24𝜆</a:t>
            </a:r>
            <a:r>
              <a:rPr dirty="0" sz="1150" spc="70">
                <a:latin typeface="Cambria"/>
                <a:cs typeface="Cambria"/>
              </a:rPr>
              <a:t> </a:t>
            </a:r>
            <a:r>
              <a:rPr dirty="0" sz="1150" spc="75">
                <a:latin typeface="Cambria"/>
                <a:cs typeface="Cambria"/>
              </a:rPr>
              <a:t>𝑓</a:t>
            </a:r>
            <a:r>
              <a:rPr dirty="0" baseline="27777" sz="1200" spc="112">
                <a:latin typeface="Cambria"/>
                <a:cs typeface="Cambria"/>
              </a:rPr>
              <a:t>,</a:t>
            </a:r>
            <a:r>
              <a:rPr dirty="0" sz="1150" spc="75">
                <a:latin typeface="Arial"/>
                <a:cs typeface="Arial"/>
              </a:rPr>
              <a:t>,</a:t>
            </a:r>
            <a:endParaRPr sz="1150">
              <a:latin typeface="Arial"/>
              <a:cs typeface="Arial"/>
            </a:endParaRPr>
          </a:p>
        </p:txBody>
      </p:sp>
      <p:sp>
        <p:nvSpPr>
          <p:cNvPr id="15" name="object 15"/>
          <p:cNvSpPr txBox="1"/>
          <p:nvPr/>
        </p:nvSpPr>
        <p:spPr>
          <a:xfrm>
            <a:off x="2761441" y="6686729"/>
            <a:ext cx="776605" cy="151765"/>
          </a:xfrm>
          <a:prstGeom prst="rect">
            <a:avLst/>
          </a:prstGeom>
        </p:spPr>
        <p:txBody>
          <a:bodyPr wrap="square" lIns="0" tIns="15875" rIns="0" bIns="0" rtlCol="0" vert="horz">
            <a:spAutoFit/>
          </a:bodyPr>
          <a:lstStyle/>
          <a:p>
            <a:pPr>
              <a:lnSpc>
                <a:spcPct val="100000"/>
              </a:lnSpc>
              <a:spcBef>
                <a:spcPts val="125"/>
              </a:spcBef>
              <a:tabLst>
                <a:tab pos="709930" algn="l"/>
              </a:tabLst>
            </a:pPr>
            <a:r>
              <a:rPr dirty="0" sz="800" spc="25">
                <a:latin typeface="Cambria"/>
                <a:cs typeface="Cambria"/>
              </a:rPr>
              <a:t>e</a:t>
            </a:r>
            <a:r>
              <a:rPr dirty="0" sz="800" spc="25">
                <a:latin typeface="Cambria"/>
                <a:cs typeface="Cambria"/>
              </a:rPr>
              <a:t>	</a:t>
            </a:r>
            <a:r>
              <a:rPr dirty="0" sz="800" spc="25">
                <a:latin typeface="Cambria"/>
                <a:cs typeface="Cambria"/>
              </a:rPr>
              <a:t>e</a:t>
            </a:r>
            <a:endParaRPr sz="800">
              <a:latin typeface="Cambria"/>
              <a:cs typeface="Cambria"/>
            </a:endParaRPr>
          </a:p>
        </p:txBody>
      </p:sp>
      <p:sp>
        <p:nvSpPr>
          <p:cNvPr id="16" name="object 16"/>
          <p:cNvSpPr txBox="1"/>
          <p:nvPr/>
        </p:nvSpPr>
        <p:spPr>
          <a:xfrm>
            <a:off x="1317287" y="6618185"/>
            <a:ext cx="2830195" cy="199390"/>
          </a:xfrm>
          <a:prstGeom prst="rect">
            <a:avLst/>
          </a:prstGeom>
        </p:spPr>
        <p:txBody>
          <a:bodyPr wrap="square" lIns="0" tIns="11430" rIns="0" bIns="0" rtlCol="0" vert="horz">
            <a:spAutoFit/>
          </a:bodyPr>
          <a:lstStyle/>
          <a:p>
            <a:pPr marL="25400">
              <a:lnSpc>
                <a:spcPct val="100000"/>
              </a:lnSpc>
              <a:spcBef>
                <a:spcPts val="90"/>
              </a:spcBef>
            </a:pPr>
            <a:r>
              <a:rPr dirty="0" sz="1150" spc="-10">
                <a:latin typeface="Arial"/>
                <a:cs typeface="Arial"/>
              </a:rPr>
              <a:t>– Compression </a:t>
            </a:r>
            <a:r>
              <a:rPr dirty="0" sz="1150" spc="25">
                <a:latin typeface="Cambria"/>
                <a:cs typeface="Cambria"/>
              </a:rPr>
              <a:t>0.65𝑓</a:t>
            </a:r>
            <a:r>
              <a:rPr dirty="0" baseline="27777" sz="1200" spc="37">
                <a:latin typeface="Cambria"/>
                <a:cs typeface="Cambria"/>
              </a:rPr>
              <a:t>, </a:t>
            </a:r>
            <a:r>
              <a:rPr dirty="0" sz="1150" spc="-10">
                <a:latin typeface="Arial"/>
                <a:cs typeface="Arial"/>
              </a:rPr>
              <a:t>CL, </a:t>
            </a:r>
            <a:r>
              <a:rPr dirty="0" sz="1150" spc="25">
                <a:latin typeface="Cambria"/>
                <a:cs typeface="Cambria"/>
              </a:rPr>
              <a:t>0.70𝑓</a:t>
            </a:r>
            <a:r>
              <a:rPr dirty="0" baseline="27777" sz="1200" spc="37">
                <a:latin typeface="Cambria"/>
                <a:cs typeface="Cambria"/>
              </a:rPr>
              <a:t>,</a:t>
            </a:r>
            <a:r>
              <a:rPr dirty="0" baseline="27777" sz="1200" spc="284">
                <a:latin typeface="Cambria"/>
                <a:cs typeface="Cambria"/>
              </a:rPr>
              <a:t> </a:t>
            </a:r>
            <a:r>
              <a:rPr dirty="0" sz="1150" spc="-10">
                <a:latin typeface="Arial"/>
                <a:cs typeface="Arial"/>
              </a:rPr>
              <a:t>Corners</a:t>
            </a:r>
            <a:endParaRPr sz="1150">
              <a:latin typeface="Arial"/>
              <a:cs typeface="Arial"/>
            </a:endParaRPr>
          </a:p>
        </p:txBody>
      </p:sp>
      <p:sp>
        <p:nvSpPr>
          <p:cNvPr id="17" name="object 17"/>
          <p:cNvSpPr txBox="1"/>
          <p:nvPr/>
        </p:nvSpPr>
        <p:spPr>
          <a:xfrm>
            <a:off x="1016505" y="6791974"/>
            <a:ext cx="3175000" cy="652145"/>
          </a:xfrm>
          <a:prstGeom prst="rect">
            <a:avLst/>
          </a:prstGeom>
        </p:spPr>
        <p:txBody>
          <a:bodyPr wrap="square" lIns="0" tIns="46355" rIns="0" bIns="0" rtlCol="0" vert="horz">
            <a:spAutoFit/>
          </a:bodyPr>
          <a:lstStyle/>
          <a:p>
            <a:pPr marL="244475" indent="-245110">
              <a:lnSpc>
                <a:spcPct val="100000"/>
              </a:lnSpc>
              <a:spcBef>
                <a:spcPts val="365"/>
              </a:spcBef>
              <a:buChar char="•"/>
              <a:tabLst>
                <a:tab pos="244475" algn="l"/>
                <a:tab pos="245110" algn="l"/>
              </a:tabLst>
            </a:pPr>
            <a:r>
              <a:rPr dirty="0" sz="1150" spc="-5">
                <a:latin typeface="Arial"/>
                <a:cs typeface="Arial"/>
              </a:rPr>
              <a:t>Factor of </a:t>
            </a:r>
            <a:r>
              <a:rPr dirty="0" sz="1150" spc="-10">
                <a:latin typeface="Arial"/>
                <a:cs typeface="Arial"/>
              </a:rPr>
              <a:t>Safety 1.0 </a:t>
            </a:r>
            <a:r>
              <a:rPr dirty="0" sz="1150" spc="-5">
                <a:latin typeface="Arial"/>
                <a:cs typeface="Arial"/>
              </a:rPr>
              <a:t>Cracking </a:t>
            </a:r>
            <a:r>
              <a:rPr dirty="0" sz="1150" spc="-10">
                <a:latin typeface="Arial"/>
                <a:cs typeface="Arial"/>
              </a:rPr>
              <a:t>&amp; 1.5</a:t>
            </a:r>
            <a:r>
              <a:rPr dirty="0" sz="1150" spc="-5">
                <a:latin typeface="Arial"/>
                <a:cs typeface="Arial"/>
              </a:rPr>
              <a:t> </a:t>
            </a:r>
            <a:r>
              <a:rPr dirty="0" sz="1150" spc="-10">
                <a:latin typeface="Arial"/>
                <a:cs typeface="Arial"/>
              </a:rPr>
              <a:t>Rollover</a:t>
            </a:r>
            <a:endParaRPr sz="1150">
              <a:latin typeface="Arial"/>
              <a:cs typeface="Arial"/>
            </a:endParaRPr>
          </a:p>
          <a:p>
            <a:pPr marL="244475" indent="-245110">
              <a:lnSpc>
                <a:spcPct val="100000"/>
              </a:lnSpc>
              <a:spcBef>
                <a:spcPts val="265"/>
              </a:spcBef>
              <a:buChar char="•"/>
              <a:tabLst>
                <a:tab pos="244475" algn="l"/>
                <a:tab pos="245110" algn="l"/>
              </a:tabLst>
            </a:pPr>
            <a:r>
              <a:rPr dirty="0" sz="1150" spc="-15">
                <a:latin typeface="Arial"/>
                <a:cs typeface="Arial"/>
              </a:rPr>
              <a:t>Travel </a:t>
            </a:r>
            <a:r>
              <a:rPr dirty="0" sz="1150" spc="-10">
                <a:latin typeface="Arial"/>
                <a:cs typeface="Arial"/>
              </a:rPr>
              <a:t>at typical 2% </a:t>
            </a:r>
            <a:r>
              <a:rPr dirty="0" sz="1150" spc="-5">
                <a:latin typeface="Arial"/>
                <a:cs typeface="Arial"/>
              </a:rPr>
              <a:t>slope </a:t>
            </a:r>
            <a:r>
              <a:rPr dirty="0" sz="1150" spc="-15">
                <a:latin typeface="Arial"/>
                <a:cs typeface="Arial"/>
              </a:rPr>
              <a:t>with </a:t>
            </a:r>
            <a:r>
              <a:rPr dirty="0" sz="1150" spc="-10">
                <a:latin typeface="Arial"/>
                <a:cs typeface="Arial"/>
              </a:rPr>
              <a:t>+/-20%</a:t>
            </a:r>
            <a:r>
              <a:rPr dirty="0" sz="1150" spc="35">
                <a:latin typeface="Arial"/>
                <a:cs typeface="Arial"/>
              </a:rPr>
              <a:t> </a:t>
            </a:r>
            <a:r>
              <a:rPr dirty="0" sz="1150" spc="-5">
                <a:latin typeface="Arial"/>
                <a:cs typeface="Arial"/>
              </a:rPr>
              <a:t>impact</a:t>
            </a:r>
            <a:endParaRPr sz="1150">
              <a:latin typeface="Arial"/>
              <a:cs typeface="Arial"/>
            </a:endParaRPr>
          </a:p>
          <a:p>
            <a:pPr marL="244475" indent="-245110">
              <a:lnSpc>
                <a:spcPct val="100000"/>
              </a:lnSpc>
              <a:spcBef>
                <a:spcPts val="260"/>
              </a:spcBef>
              <a:buChar char="•"/>
              <a:tabLst>
                <a:tab pos="244475" algn="l"/>
                <a:tab pos="245110" algn="l"/>
              </a:tabLst>
            </a:pPr>
            <a:r>
              <a:rPr dirty="0" sz="1150" spc="-10">
                <a:latin typeface="Arial"/>
                <a:cs typeface="Arial"/>
              </a:rPr>
              <a:t>6%</a:t>
            </a:r>
            <a:r>
              <a:rPr dirty="0" sz="1150" spc="-5">
                <a:latin typeface="Arial"/>
                <a:cs typeface="Arial"/>
              </a:rPr>
              <a:t> </a:t>
            </a:r>
            <a:r>
              <a:rPr dirty="0" sz="1150" spc="-10">
                <a:latin typeface="Arial"/>
                <a:cs typeface="Arial"/>
              </a:rPr>
              <a:t>Superelevation</a:t>
            </a:r>
            <a:endParaRPr sz="1150">
              <a:latin typeface="Arial"/>
              <a:cs typeface="Arial"/>
            </a:endParaRPr>
          </a:p>
        </p:txBody>
      </p:sp>
      <p:sp>
        <p:nvSpPr>
          <p:cNvPr id="18" name="object 18"/>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9</a:t>
            </a:r>
            <a:r>
              <a:rPr dirty="0" sz="850">
                <a:solidFill>
                  <a:srgbClr val="FFFFFF"/>
                </a:solidFill>
                <a:latin typeface="Arial"/>
                <a:cs typeface="Arial"/>
              </a:rPr>
              <a:t>0</a:t>
            </a:r>
            <a:endParaRPr sz="850">
              <a:latin typeface="Arial"/>
              <a:cs typeface="Arial"/>
            </a:endParaRPr>
          </a:p>
        </p:txBody>
      </p:sp>
      <p:sp>
        <p:nvSpPr>
          <p:cNvPr id="19" name="object 19"/>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20" name="object 20"/>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89</a:t>
            </a:r>
            <a:endParaRPr sz="1050">
              <a:latin typeface="Calibri"/>
              <a:cs typeface="Calibri"/>
            </a:endParaRPr>
          </a:p>
        </p:txBody>
      </p:sp>
      <p:sp>
        <p:nvSpPr>
          <p:cNvPr id="22" name="object 22"/>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21" name="object 21"/>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90</a:t>
            </a:r>
            <a:endParaRPr sz="1050">
              <a:latin typeface="Calibri"/>
              <a:cs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4145279" cy="417195"/>
          </a:xfrm>
          <a:prstGeom prst="rect"/>
        </p:spPr>
        <p:txBody>
          <a:bodyPr wrap="square" lIns="0" tIns="14604" rIns="0" bIns="0" rtlCol="0" vert="horz">
            <a:spAutoFit/>
          </a:bodyPr>
          <a:lstStyle/>
          <a:p>
            <a:pPr>
              <a:lnSpc>
                <a:spcPct val="100000"/>
              </a:lnSpc>
              <a:spcBef>
                <a:spcPts val="114"/>
              </a:spcBef>
            </a:pPr>
            <a:r>
              <a:rPr dirty="0" sz="2550" spc="10" b="0">
                <a:solidFill>
                  <a:srgbClr val="1C7C5B"/>
                </a:solidFill>
                <a:latin typeface="Arial Black"/>
                <a:cs typeface="Arial Black"/>
              </a:rPr>
              <a:t>Haul </a:t>
            </a:r>
            <a:r>
              <a:rPr dirty="0" sz="2550" spc="-5" b="0">
                <a:solidFill>
                  <a:srgbClr val="1C7C5B"/>
                </a:solidFill>
                <a:latin typeface="Arial Black"/>
                <a:cs typeface="Arial Black"/>
              </a:rPr>
              <a:t>Truck</a:t>
            </a:r>
            <a:r>
              <a:rPr dirty="0" sz="2550" spc="-75" b="0">
                <a:solidFill>
                  <a:srgbClr val="1C7C5B"/>
                </a:solidFill>
                <a:latin typeface="Arial Black"/>
                <a:cs typeface="Arial Black"/>
              </a:rPr>
              <a:t> </a:t>
            </a:r>
            <a:r>
              <a:rPr dirty="0" sz="2550" spc="15" b="0">
                <a:solidFill>
                  <a:srgbClr val="1C7C5B"/>
                </a:solidFill>
                <a:latin typeface="Arial Black"/>
                <a:cs typeface="Arial Black"/>
              </a:rPr>
              <a:t>Parameters</a:t>
            </a:r>
            <a:endParaRPr sz="2550">
              <a:latin typeface="Arial Black"/>
              <a:cs typeface="Arial Black"/>
            </a:endParaRPr>
          </a:p>
        </p:txBody>
      </p:sp>
      <p:sp>
        <p:nvSpPr>
          <p:cNvPr id="6" name="object 6"/>
          <p:cNvSpPr txBox="1"/>
          <p:nvPr/>
        </p:nvSpPr>
        <p:spPr>
          <a:xfrm>
            <a:off x="978405" y="1842002"/>
            <a:ext cx="2263775" cy="879475"/>
          </a:xfrm>
          <a:prstGeom prst="rect">
            <a:avLst/>
          </a:prstGeom>
        </p:spPr>
        <p:txBody>
          <a:bodyPr wrap="square" lIns="0" tIns="47625" rIns="0" bIns="0" rtlCol="0" vert="horz">
            <a:spAutoFit/>
          </a:bodyPr>
          <a:lstStyle/>
          <a:p>
            <a:pPr marL="283210" indent="-245745">
              <a:lnSpc>
                <a:spcPct val="100000"/>
              </a:lnSpc>
              <a:spcBef>
                <a:spcPts val="375"/>
              </a:spcBef>
              <a:buFont typeface="Arial"/>
              <a:buChar char="•"/>
              <a:tabLst>
                <a:tab pos="283210" algn="l"/>
                <a:tab pos="283845" algn="l"/>
              </a:tabLst>
            </a:pPr>
            <a:r>
              <a:rPr dirty="0" sz="1150" spc="15">
                <a:latin typeface="Cambria"/>
                <a:cs typeface="Cambria"/>
              </a:rPr>
              <a:t>𝐻</a:t>
            </a:r>
            <a:r>
              <a:rPr dirty="0" baseline="-17361" sz="1200" spc="22">
                <a:latin typeface="Cambria"/>
                <a:cs typeface="Cambria"/>
              </a:rPr>
              <a:t>re </a:t>
            </a:r>
            <a:r>
              <a:rPr dirty="0" sz="1150" spc="210">
                <a:latin typeface="Cambria"/>
                <a:cs typeface="Cambria"/>
              </a:rPr>
              <a:t>= </a:t>
            </a:r>
            <a:r>
              <a:rPr dirty="0" sz="1150" spc="-5">
                <a:latin typeface="Cambria"/>
                <a:cs typeface="Cambria"/>
              </a:rPr>
              <a:t>24</a:t>
            </a:r>
            <a:r>
              <a:rPr dirty="0" sz="1150" spc="-35">
                <a:latin typeface="Cambria"/>
                <a:cs typeface="Cambria"/>
              </a:rPr>
              <a:t> </a:t>
            </a:r>
            <a:r>
              <a:rPr dirty="0" sz="1150" spc="-10">
                <a:latin typeface="Cambria"/>
                <a:cs typeface="Cambria"/>
              </a:rPr>
              <a:t>𝑖𝑛</a:t>
            </a:r>
            <a:endParaRPr sz="1150">
              <a:latin typeface="Cambria"/>
              <a:cs typeface="Cambria"/>
            </a:endParaRPr>
          </a:p>
          <a:p>
            <a:pPr marL="283210" indent="-245745">
              <a:lnSpc>
                <a:spcPct val="100000"/>
              </a:lnSpc>
              <a:spcBef>
                <a:spcPts val="280"/>
              </a:spcBef>
              <a:buFont typeface="Arial"/>
              <a:buChar char="•"/>
              <a:tabLst>
                <a:tab pos="283210" algn="l"/>
                <a:tab pos="283845" algn="l"/>
              </a:tabLst>
            </a:pPr>
            <a:r>
              <a:rPr dirty="0" sz="1150" spc="35">
                <a:latin typeface="Cambria"/>
                <a:cs typeface="Cambria"/>
              </a:rPr>
              <a:t>𝐻</a:t>
            </a:r>
            <a:r>
              <a:rPr dirty="0" baseline="-17361" sz="1200" spc="52">
                <a:latin typeface="Cambria"/>
                <a:cs typeface="Cambria"/>
              </a:rPr>
              <a:t>bg </a:t>
            </a:r>
            <a:r>
              <a:rPr dirty="0" sz="1150" spc="210">
                <a:latin typeface="Cambria"/>
                <a:cs typeface="Cambria"/>
              </a:rPr>
              <a:t>= </a:t>
            </a:r>
            <a:r>
              <a:rPr dirty="0" sz="1150" spc="-5">
                <a:latin typeface="Cambria"/>
                <a:cs typeface="Cambria"/>
              </a:rPr>
              <a:t>72</a:t>
            </a:r>
            <a:r>
              <a:rPr dirty="0" sz="1150" spc="-45">
                <a:latin typeface="Cambria"/>
                <a:cs typeface="Cambria"/>
              </a:rPr>
              <a:t> </a:t>
            </a:r>
            <a:r>
              <a:rPr dirty="0" sz="1150" spc="-10">
                <a:latin typeface="Cambria"/>
                <a:cs typeface="Cambria"/>
              </a:rPr>
              <a:t>𝑖𝑛</a:t>
            </a:r>
            <a:endParaRPr sz="1150">
              <a:latin typeface="Cambria"/>
              <a:cs typeface="Cambria"/>
            </a:endParaRPr>
          </a:p>
          <a:p>
            <a:pPr algn="r" marL="245110" marR="43180" indent="-245110">
              <a:lnSpc>
                <a:spcPct val="100000"/>
              </a:lnSpc>
              <a:spcBef>
                <a:spcPts val="395"/>
              </a:spcBef>
              <a:buFont typeface="Arial"/>
              <a:buChar char="•"/>
              <a:tabLst>
                <a:tab pos="245110" algn="l"/>
                <a:tab pos="283845" algn="l"/>
              </a:tabLst>
            </a:pPr>
            <a:r>
              <a:rPr dirty="0" sz="1150" spc="-35">
                <a:latin typeface="Cambria"/>
                <a:cs typeface="Cambria"/>
              </a:rPr>
              <a:t>𝑊</a:t>
            </a:r>
            <a:r>
              <a:rPr dirty="0" baseline="-17361" sz="1200" spc="-52">
                <a:latin typeface="Cambria"/>
                <a:cs typeface="Cambria"/>
              </a:rPr>
              <a:t>ee</a:t>
            </a:r>
            <a:r>
              <a:rPr dirty="0" sz="1150" spc="-35">
                <a:latin typeface="Cambria"/>
                <a:cs typeface="Cambria"/>
              </a:rPr>
              <a:t>, </a:t>
            </a:r>
            <a:r>
              <a:rPr dirty="0" sz="1150" spc="-20">
                <a:latin typeface="Cambria"/>
                <a:cs typeface="Cambria"/>
              </a:rPr>
              <a:t>𝐾</a:t>
            </a:r>
            <a:r>
              <a:rPr dirty="0" baseline="-17361" sz="1200" spc="-30">
                <a:latin typeface="Cambria"/>
                <a:cs typeface="Cambria"/>
              </a:rPr>
              <a:t>0 </a:t>
            </a:r>
            <a:r>
              <a:rPr dirty="0" sz="1150" spc="-5">
                <a:latin typeface="Arial"/>
                <a:cs typeface="Arial"/>
              </a:rPr>
              <a:t>per </a:t>
            </a:r>
            <a:r>
              <a:rPr dirty="0" sz="1150" spc="-10">
                <a:latin typeface="Arial"/>
                <a:cs typeface="Arial"/>
              </a:rPr>
              <a:t>BDM </a:t>
            </a:r>
            <a:r>
              <a:rPr dirty="0" sz="1150" spc="-35">
                <a:latin typeface="Arial"/>
                <a:cs typeface="Arial"/>
              </a:rPr>
              <a:t>Table</a:t>
            </a:r>
            <a:r>
              <a:rPr dirty="0" sz="1150" spc="-175">
                <a:latin typeface="Arial"/>
                <a:cs typeface="Arial"/>
              </a:rPr>
              <a:t> </a:t>
            </a:r>
            <a:r>
              <a:rPr dirty="0" sz="1150" spc="-10">
                <a:latin typeface="Arial"/>
                <a:cs typeface="Arial"/>
              </a:rPr>
              <a:t>5.6.3-1</a:t>
            </a:r>
            <a:endParaRPr sz="1150">
              <a:latin typeface="Arial"/>
              <a:cs typeface="Arial"/>
            </a:endParaRPr>
          </a:p>
          <a:p>
            <a:pPr algn="r" marR="78740">
              <a:lnSpc>
                <a:spcPct val="100000"/>
              </a:lnSpc>
              <a:spcBef>
                <a:spcPts val="250"/>
              </a:spcBef>
            </a:pPr>
            <a:r>
              <a:rPr dirty="0" sz="1150" spc="-10">
                <a:latin typeface="Arial"/>
                <a:cs typeface="Arial"/>
              </a:rPr>
              <a:t>– </a:t>
            </a:r>
            <a:r>
              <a:rPr dirty="0" sz="1150" spc="-5">
                <a:latin typeface="Arial"/>
                <a:cs typeface="Arial"/>
              </a:rPr>
              <a:t>Use </a:t>
            </a:r>
            <a:r>
              <a:rPr dirty="0" sz="1150" spc="-10">
                <a:latin typeface="Arial"/>
                <a:cs typeface="Arial"/>
              </a:rPr>
              <a:t>smallest </a:t>
            </a:r>
            <a:r>
              <a:rPr dirty="0" sz="1150" spc="-20">
                <a:latin typeface="Cambria"/>
                <a:cs typeface="Cambria"/>
              </a:rPr>
              <a:t>𝐾</a:t>
            </a:r>
            <a:r>
              <a:rPr dirty="0" baseline="-17361" sz="1200" spc="-30">
                <a:latin typeface="Cambria"/>
                <a:cs typeface="Cambria"/>
              </a:rPr>
              <a:t>0</a:t>
            </a:r>
            <a:r>
              <a:rPr dirty="0" baseline="-17361" sz="1200" spc="67">
                <a:latin typeface="Cambria"/>
                <a:cs typeface="Cambria"/>
              </a:rPr>
              <a:t> </a:t>
            </a:r>
            <a:r>
              <a:rPr dirty="0" sz="1150" spc="-5">
                <a:latin typeface="Arial"/>
                <a:cs typeface="Arial"/>
              </a:rPr>
              <a:t>possible</a:t>
            </a:r>
            <a:endParaRPr sz="1150">
              <a:latin typeface="Arial"/>
              <a:cs typeface="Arial"/>
            </a:endParaRPr>
          </a:p>
        </p:txBody>
      </p:sp>
      <p:sp>
        <p:nvSpPr>
          <p:cNvPr id="7" name="object 7"/>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9</a:t>
            </a:r>
            <a:r>
              <a:rPr dirty="0" sz="850">
                <a:solidFill>
                  <a:srgbClr val="FFFFFF"/>
                </a:solidFill>
                <a:latin typeface="Arial"/>
                <a:cs typeface="Arial"/>
              </a:rPr>
              <a:t>1</a:t>
            </a:r>
            <a:endParaRPr sz="850">
              <a:latin typeface="Arial"/>
              <a:cs typeface="Arial"/>
            </a:endParaRPr>
          </a:p>
        </p:txBody>
      </p:sp>
      <p:sp>
        <p:nvSpPr>
          <p:cNvPr id="8" name="object 8"/>
          <p:cNvSpPr/>
          <p:nvPr/>
        </p:nvSpPr>
        <p:spPr>
          <a:xfrm>
            <a:off x="873252" y="2871216"/>
            <a:ext cx="3785615" cy="1229867"/>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5385816" y="3404616"/>
            <a:ext cx="840105" cy="119380"/>
          </a:xfrm>
          <a:custGeom>
            <a:avLst/>
            <a:gdLst/>
            <a:ahLst/>
            <a:cxnLst/>
            <a:rect l="l" t="t" r="r" b="b"/>
            <a:pathLst>
              <a:path w="840104" h="119379">
                <a:moveTo>
                  <a:pt x="0" y="118872"/>
                </a:moveTo>
                <a:lnTo>
                  <a:pt x="839723" y="118872"/>
                </a:lnTo>
                <a:lnTo>
                  <a:pt x="839723" y="0"/>
                </a:lnTo>
                <a:lnTo>
                  <a:pt x="0" y="0"/>
                </a:lnTo>
                <a:lnTo>
                  <a:pt x="0" y="118872"/>
                </a:lnTo>
                <a:close/>
              </a:path>
            </a:pathLst>
          </a:custGeom>
          <a:solidFill>
            <a:srgbClr val="BFBFBF"/>
          </a:solidFill>
        </p:spPr>
        <p:txBody>
          <a:bodyPr wrap="square" lIns="0" tIns="0" rIns="0" bIns="0" rtlCol="0"/>
          <a:lstStyle/>
          <a:p/>
        </p:txBody>
      </p:sp>
      <p:sp>
        <p:nvSpPr>
          <p:cNvPr id="10" name="object 10"/>
          <p:cNvSpPr/>
          <p:nvPr/>
        </p:nvSpPr>
        <p:spPr>
          <a:xfrm>
            <a:off x="5385815" y="3404615"/>
            <a:ext cx="859790" cy="119380"/>
          </a:xfrm>
          <a:custGeom>
            <a:avLst/>
            <a:gdLst/>
            <a:ahLst/>
            <a:cxnLst/>
            <a:rect l="l" t="t" r="r" b="b"/>
            <a:pathLst>
              <a:path w="859789" h="119379">
                <a:moveTo>
                  <a:pt x="0" y="118872"/>
                </a:moveTo>
                <a:lnTo>
                  <a:pt x="859535" y="118872"/>
                </a:lnTo>
                <a:lnTo>
                  <a:pt x="859535" y="0"/>
                </a:lnTo>
                <a:lnTo>
                  <a:pt x="0" y="0"/>
                </a:lnTo>
                <a:lnTo>
                  <a:pt x="0" y="118872"/>
                </a:lnTo>
                <a:close/>
              </a:path>
            </a:pathLst>
          </a:custGeom>
          <a:ln w="4572">
            <a:solidFill>
              <a:srgbClr val="000000"/>
            </a:solidFill>
          </a:ln>
        </p:spPr>
        <p:txBody>
          <a:bodyPr wrap="square" lIns="0" tIns="0" rIns="0" bIns="0" rtlCol="0"/>
          <a:lstStyle/>
          <a:p/>
        </p:txBody>
      </p:sp>
      <p:sp>
        <p:nvSpPr>
          <p:cNvPr id="11" name="object 11"/>
          <p:cNvSpPr/>
          <p:nvPr/>
        </p:nvSpPr>
        <p:spPr>
          <a:xfrm>
            <a:off x="5154167" y="3227832"/>
            <a:ext cx="109855" cy="472440"/>
          </a:xfrm>
          <a:custGeom>
            <a:avLst/>
            <a:gdLst/>
            <a:ahLst/>
            <a:cxnLst/>
            <a:rect l="l" t="t" r="r" b="b"/>
            <a:pathLst>
              <a:path w="109854" h="472439">
                <a:moveTo>
                  <a:pt x="0" y="0"/>
                </a:moveTo>
                <a:lnTo>
                  <a:pt x="109728" y="0"/>
                </a:lnTo>
                <a:lnTo>
                  <a:pt x="109728" y="472440"/>
                </a:lnTo>
                <a:lnTo>
                  <a:pt x="0" y="472440"/>
                </a:lnTo>
                <a:lnTo>
                  <a:pt x="0" y="0"/>
                </a:lnTo>
                <a:close/>
              </a:path>
            </a:pathLst>
          </a:custGeom>
          <a:solidFill>
            <a:srgbClr val="000000"/>
          </a:solidFill>
        </p:spPr>
        <p:txBody>
          <a:bodyPr wrap="square" lIns="0" tIns="0" rIns="0" bIns="0" rtlCol="0"/>
          <a:lstStyle/>
          <a:p/>
        </p:txBody>
      </p:sp>
      <p:sp>
        <p:nvSpPr>
          <p:cNvPr id="12" name="object 12"/>
          <p:cNvSpPr/>
          <p:nvPr/>
        </p:nvSpPr>
        <p:spPr>
          <a:xfrm>
            <a:off x="5154167" y="3227832"/>
            <a:ext cx="109855" cy="472440"/>
          </a:xfrm>
          <a:custGeom>
            <a:avLst/>
            <a:gdLst/>
            <a:ahLst/>
            <a:cxnLst/>
            <a:rect l="l" t="t" r="r" b="b"/>
            <a:pathLst>
              <a:path w="109854" h="472439">
                <a:moveTo>
                  <a:pt x="0" y="472440"/>
                </a:moveTo>
                <a:lnTo>
                  <a:pt x="109728" y="472440"/>
                </a:lnTo>
                <a:lnTo>
                  <a:pt x="109728" y="0"/>
                </a:lnTo>
                <a:lnTo>
                  <a:pt x="0" y="0"/>
                </a:lnTo>
                <a:lnTo>
                  <a:pt x="0" y="472440"/>
                </a:lnTo>
                <a:close/>
              </a:path>
            </a:pathLst>
          </a:custGeom>
          <a:ln w="4572">
            <a:solidFill>
              <a:srgbClr val="000000"/>
            </a:solidFill>
          </a:ln>
        </p:spPr>
        <p:txBody>
          <a:bodyPr wrap="square" lIns="0" tIns="0" rIns="0" bIns="0" rtlCol="0"/>
          <a:lstStyle/>
          <a:p/>
        </p:txBody>
      </p:sp>
      <p:sp>
        <p:nvSpPr>
          <p:cNvPr id="13" name="object 13"/>
          <p:cNvSpPr/>
          <p:nvPr/>
        </p:nvSpPr>
        <p:spPr>
          <a:xfrm>
            <a:off x="5282184" y="3227832"/>
            <a:ext cx="108585" cy="472440"/>
          </a:xfrm>
          <a:custGeom>
            <a:avLst/>
            <a:gdLst/>
            <a:ahLst/>
            <a:cxnLst/>
            <a:rect l="l" t="t" r="r" b="b"/>
            <a:pathLst>
              <a:path w="108585" h="472439">
                <a:moveTo>
                  <a:pt x="0" y="0"/>
                </a:moveTo>
                <a:lnTo>
                  <a:pt x="108203" y="0"/>
                </a:lnTo>
                <a:lnTo>
                  <a:pt x="108203" y="472440"/>
                </a:lnTo>
                <a:lnTo>
                  <a:pt x="0" y="472440"/>
                </a:lnTo>
                <a:lnTo>
                  <a:pt x="0" y="0"/>
                </a:lnTo>
                <a:close/>
              </a:path>
            </a:pathLst>
          </a:custGeom>
          <a:solidFill>
            <a:srgbClr val="000000"/>
          </a:solidFill>
        </p:spPr>
        <p:txBody>
          <a:bodyPr wrap="square" lIns="0" tIns="0" rIns="0" bIns="0" rtlCol="0"/>
          <a:lstStyle/>
          <a:p/>
        </p:txBody>
      </p:sp>
      <p:sp>
        <p:nvSpPr>
          <p:cNvPr id="14" name="object 14"/>
          <p:cNvSpPr/>
          <p:nvPr/>
        </p:nvSpPr>
        <p:spPr>
          <a:xfrm>
            <a:off x="5282184" y="3227832"/>
            <a:ext cx="108585" cy="472440"/>
          </a:xfrm>
          <a:custGeom>
            <a:avLst/>
            <a:gdLst/>
            <a:ahLst/>
            <a:cxnLst/>
            <a:rect l="l" t="t" r="r" b="b"/>
            <a:pathLst>
              <a:path w="108585" h="472439">
                <a:moveTo>
                  <a:pt x="0" y="472440"/>
                </a:moveTo>
                <a:lnTo>
                  <a:pt x="108203" y="472440"/>
                </a:lnTo>
                <a:lnTo>
                  <a:pt x="108203" y="0"/>
                </a:lnTo>
                <a:lnTo>
                  <a:pt x="0" y="0"/>
                </a:lnTo>
                <a:lnTo>
                  <a:pt x="0" y="472440"/>
                </a:lnTo>
                <a:close/>
              </a:path>
            </a:pathLst>
          </a:custGeom>
          <a:ln w="4572">
            <a:solidFill>
              <a:srgbClr val="000000"/>
            </a:solidFill>
          </a:ln>
        </p:spPr>
        <p:txBody>
          <a:bodyPr wrap="square" lIns="0" tIns="0" rIns="0" bIns="0" rtlCol="0"/>
          <a:lstStyle/>
          <a:p/>
        </p:txBody>
      </p:sp>
      <p:sp>
        <p:nvSpPr>
          <p:cNvPr id="15" name="object 15"/>
          <p:cNvSpPr/>
          <p:nvPr/>
        </p:nvSpPr>
        <p:spPr>
          <a:xfrm>
            <a:off x="6225539" y="3227832"/>
            <a:ext cx="109855" cy="472440"/>
          </a:xfrm>
          <a:custGeom>
            <a:avLst/>
            <a:gdLst/>
            <a:ahLst/>
            <a:cxnLst/>
            <a:rect l="l" t="t" r="r" b="b"/>
            <a:pathLst>
              <a:path w="109854" h="472439">
                <a:moveTo>
                  <a:pt x="0" y="0"/>
                </a:moveTo>
                <a:lnTo>
                  <a:pt x="109728" y="0"/>
                </a:lnTo>
                <a:lnTo>
                  <a:pt x="109728" y="472440"/>
                </a:lnTo>
                <a:lnTo>
                  <a:pt x="0" y="472440"/>
                </a:lnTo>
                <a:lnTo>
                  <a:pt x="0" y="0"/>
                </a:lnTo>
                <a:close/>
              </a:path>
            </a:pathLst>
          </a:custGeom>
          <a:solidFill>
            <a:srgbClr val="000000"/>
          </a:solidFill>
        </p:spPr>
        <p:txBody>
          <a:bodyPr wrap="square" lIns="0" tIns="0" rIns="0" bIns="0" rtlCol="0"/>
          <a:lstStyle/>
          <a:p/>
        </p:txBody>
      </p:sp>
      <p:sp>
        <p:nvSpPr>
          <p:cNvPr id="16" name="object 16"/>
          <p:cNvSpPr/>
          <p:nvPr/>
        </p:nvSpPr>
        <p:spPr>
          <a:xfrm>
            <a:off x="6225539" y="3227832"/>
            <a:ext cx="109855" cy="472440"/>
          </a:xfrm>
          <a:custGeom>
            <a:avLst/>
            <a:gdLst/>
            <a:ahLst/>
            <a:cxnLst/>
            <a:rect l="l" t="t" r="r" b="b"/>
            <a:pathLst>
              <a:path w="109854" h="472439">
                <a:moveTo>
                  <a:pt x="0" y="472440"/>
                </a:moveTo>
                <a:lnTo>
                  <a:pt x="109728" y="472440"/>
                </a:lnTo>
                <a:lnTo>
                  <a:pt x="109728" y="0"/>
                </a:lnTo>
                <a:lnTo>
                  <a:pt x="0" y="0"/>
                </a:lnTo>
                <a:lnTo>
                  <a:pt x="0" y="472440"/>
                </a:lnTo>
                <a:close/>
              </a:path>
            </a:pathLst>
          </a:custGeom>
          <a:ln w="4571">
            <a:solidFill>
              <a:srgbClr val="000000"/>
            </a:solidFill>
          </a:ln>
        </p:spPr>
        <p:txBody>
          <a:bodyPr wrap="square" lIns="0" tIns="0" rIns="0" bIns="0" rtlCol="0"/>
          <a:lstStyle/>
          <a:p/>
        </p:txBody>
      </p:sp>
      <p:sp>
        <p:nvSpPr>
          <p:cNvPr id="17" name="object 17"/>
          <p:cNvSpPr/>
          <p:nvPr/>
        </p:nvSpPr>
        <p:spPr>
          <a:xfrm>
            <a:off x="6353555" y="3227832"/>
            <a:ext cx="109855" cy="472440"/>
          </a:xfrm>
          <a:custGeom>
            <a:avLst/>
            <a:gdLst/>
            <a:ahLst/>
            <a:cxnLst/>
            <a:rect l="l" t="t" r="r" b="b"/>
            <a:pathLst>
              <a:path w="109854" h="472439">
                <a:moveTo>
                  <a:pt x="0" y="0"/>
                </a:moveTo>
                <a:lnTo>
                  <a:pt x="109728" y="0"/>
                </a:lnTo>
                <a:lnTo>
                  <a:pt x="109728" y="472440"/>
                </a:lnTo>
                <a:lnTo>
                  <a:pt x="0" y="472440"/>
                </a:lnTo>
                <a:lnTo>
                  <a:pt x="0" y="0"/>
                </a:lnTo>
                <a:close/>
              </a:path>
            </a:pathLst>
          </a:custGeom>
          <a:solidFill>
            <a:srgbClr val="000000"/>
          </a:solidFill>
        </p:spPr>
        <p:txBody>
          <a:bodyPr wrap="square" lIns="0" tIns="0" rIns="0" bIns="0" rtlCol="0"/>
          <a:lstStyle/>
          <a:p/>
        </p:txBody>
      </p:sp>
      <p:sp>
        <p:nvSpPr>
          <p:cNvPr id="18" name="object 18"/>
          <p:cNvSpPr/>
          <p:nvPr/>
        </p:nvSpPr>
        <p:spPr>
          <a:xfrm>
            <a:off x="6353555" y="3227832"/>
            <a:ext cx="109855" cy="472440"/>
          </a:xfrm>
          <a:custGeom>
            <a:avLst/>
            <a:gdLst/>
            <a:ahLst/>
            <a:cxnLst/>
            <a:rect l="l" t="t" r="r" b="b"/>
            <a:pathLst>
              <a:path w="109854" h="472439">
                <a:moveTo>
                  <a:pt x="0" y="472440"/>
                </a:moveTo>
                <a:lnTo>
                  <a:pt x="109728" y="472440"/>
                </a:lnTo>
                <a:lnTo>
                  <a:pt x="109728" y="0"/>
                </a:lnTo>
                <a:lnTo>
                  <a:pt x="0" y="0"/>
                </a:lnTo>
                <a:lnTo>
                  <a:pt x="0" y="472440"/>
                </a:lnTo>
                <a:close/>
              </a:path>
            </a:pathLst>
          </a:custGeom>
          <a:ln w="4572">
            <a:solidFill>
              <a:srgbClr val="000000"/>
            </a:solidFill>
          </a:ln>
        </p:spPr>
        <p:txBody>
          <a:bodyPr wrap="square" lIns="0" tIns="0" rIns="0" bIns="0" rtlCol="0"/>
          <a:lstStyle/>
          <a:p/>
        </p:txBody>
      </p:sp>
      <p:sp>
        <p:nvSpPr>
          <p:cNvPr id="19" name="object 19"/>
          <p:cNvSpPr/>
          <p:nvPr/>
        </p:nvSpPr>
        <p:spPr>
          <a:xfrm>
            <a:off x="5044440" y="2991611"/>
            <a:ext cx="1527175" cy="161925"/>
          </a:xfrm>
          <a:custGeom>
            <a:avLst/>
            <a:gdLst/>
            <a:ahLst/>
            <a:cxnLst/>
            <a:rect l="l" t="t" r="r" b="b"/>
            <a:pathLst>
              <a:path w="1527175" h="161925">
                <a:moveTo>
                  <a:pt x="1527048" y="161543"/>
                </a:moveTo>
                <a:lnTo>
                  <a:pt x="0" y="161543"/>
                </a:lnTo>
                <a:lnTo>
                  <a:pt x="0" y="0"/>
                </a:lnTo>
                <a:lnTo>
                  <a:pt x="1527048" y="0"/>
                </a:lnTo>
                <a:lnTo>
                  <a:pt x="1527048" y="161543"/>
                </a:lnTo>
                <a:close/>
              </a:path>
            </a:pathLst>
          </a:custGeom>
          <a:solidFill>
            <a:srgbClr val="BFBFBF"/>
          </a:solidFill>
        </p:spPr>
        <p:txBody>
          <a:bodyPr wrap="square" lIns="0" tIns="0" rIns="0" bIns="0" rtlCol="0"/>
          <a:lstStyle/>
          <a:p/>
        </p:txBody>
      </p:sp>
      <p:sp>
        <p:nvSpPr>
          <p:cNvPr id="20" name="object 20"/>
          <p:cNvSpPr/>
          <p:nvPr/>
        </p:nvSpPr>
        <p:spPr>
          <a:xfrm>
            <a:off x="5481828" y="3153155"/>
            <a:ext cx="654050" cy="182880"/>
          </a:xfrm>
          <a:custGeom>
            <a:avLst/>
            <a:gdLst/>
            <a:ahLst/>
            <a:cxnLst/>
            <a:rect l="l" t="t" r="r" b="b"/>
            <a:pathLst>
              <a:path w="654050" h="182879">
                <a:moveTo>
                  <a:pt x="653796" y="182880"/>
                </a:moveTo>
                <a:lnTo>
                  <a:pt x="0" y="182880"/>
                </a:lnTo>
                <a:lnTo>
                  <a:pt x="0" y="0"/>
                </a:lnTo>
                <a:lnTo>
                  <a:pt x="653796" y="0"/>
                </a:lnTo>
                <a:lnTo>
                  <a:pt x="653796" y="182880"/>
                </a:lnTo>
                <a:close/>
              </a:path>
            </a:pathLst>
          </a:custGeom>
          <a:solidFill>
            <a:srgbClr val="BFBFBF"/>
          </a:solidFill>
        </p:spPr>
        <p:txBody>
          <a:bodyPr wrap="square" lIns="0" tIns="0" rIns="0" bIns="0" rtlCol="0"/>
          <a:lstStyle/>
          <a:p/>
        </p:txBody>
      </p:sp>
      <p:sp>
        <p:nvSpPr>
          <p:cNvPr id="21" name="object 21"/>
          <p:cNvSpPr/>
          <p:nvPr/>
        </p:nvSpPr>
        <p:spPr>
          <a:xfrm>
            <a:off x="5044440" y="2991611"/>
            <a:ext cx="1527175" cy="344805"/>
          </a:xfrm>
          <a:custGeom>
            <a:avLst/>
            <a:gdLst/>
            <a:ahLst/>
            <a:cxnLst/>
            <a:rect l="l" t="t" r="r" b="b"/>
            <a:pathLst>
              <a:path w="1527175" h="344804">
                <a:moveTo>
                  <a:pt x="763524" y="0"/>
                </a:moveTo>
                <a:lnTo>
                  <a:pt x="1527048" y="0"/>
                </a:lnTo>
                <a:lnTo>
                  <a:pt x="1527048" y="161543"/>
                </a:lnTo>
                <a:lnTo>
                  <a:pt x="1091184" y="161543"/>
                </a:lnTo>
                <a:lnTo>
                  <a:pt x="1091184" y="344423"/>
                </a:lnTo>
                <a:lnTo>
                  <a:pt x="437388" y="344423"/>
                </a:lnTo>
                <a:lnTo>
                  <a:pt x="437388" y="161543"/>
                </a:lnTo>
                <a:lnTo>
                  <a:pt x="0" y="161543"/>
                </a:lnTo>
                <a:lnTo>
                  <a:pt x="0" y="0"/>
                </a:lnTo>
                <a:lnTo>
                  <a:pt x="763524" y="0"/>
                </a:lnTo>
                <a:close/>
              </a:path>
            </a:pathLst>
          </a:custGeom>
          <a:ln w="4572">
            <a:solidFill>
              <a:srgbClr val="000000"/>
            </a:solidFill>
          </a:ln>
        </p:spPr>
        <p:txBody>
          <a:bodyPr wrap="square" lIns="0" tIns="0" rIns="0" bIns="0" rtlCol="0"/>
          <a:lstStyle/>
          <a:p/>
        </p:txBody>
      </p:sp>
      <p:sp>
        <p:nvSpPr>
          <p:cNvPr id="22" name="object 22"/>
          <p:cNvSpPr/>
          <p:nvPr/>
        </p:nvSpPr>
        <p:spPr>
          <a:xfrm>
            <a:off x="5782055" y="3340608"/>
            <a:ext cx="53340" cy="59690"/>
          </a:xfrm>
          <a:custGeom>
            <a:avLst/>
            <a:gdLst/>
            <a:ahLst/>
            <a:cxnLst/>
            <a:rect l="l" t="t" r="r" b="b"/>
            <a:pathLst>
              <a:path w="53339" h="59689">
                <a:moveTo>
                  <a:pt x="25908" y="59436"/>
                </a:moveTo>
                <a:lnTo>
                  <a:pt x="16073" y="57030"/>
                </a:lnTo>
                <a:lnTo>
                  <a:pt x="7810" y="50482"/>
                </a:lnTo>
                <a:lnTo>
                  <a:pt x="2119" y="40790"/>
                </a:lnTo>
                <a:lnTo>
                  <a:pt x="0" y="28956"/>
                </a:lnTo>
                <a:lnTo>
                  <a:pt x="2119" y="18002"/>
                </a:lnTo>
                <a:lnTo>
                  <a:pt x="7810" y="8763"/>
                </a:lnTo>
                <a:lnTo>
                  <a:pt x="16073" y="2381"/>
                </a:lnTo>
                <a:lnTo>
                  <a:pt x="25908" y="0"/>
                </a:lnTo>
                <a:lnTo>
                  <a:pt x="36623" y="2381"/>
                </a:lnTo>
                <a:lnTo>
                  <a:pt x="45339" y="8763"/>
                </a:lnTo>
                <a:lnTo>
                  <a:pt x="51196" y="18002"/>
                </a:lnTo>
                <a:lnTo>
                  <a:pt x="53340" y="28956"/>
                </a:lnTo>
                <a:lnTo>
                  <a:pt x="51196" y="40790"/>
                </a:lnTo>
                <a:lnTo>
                  <a:pt x="45339" y="50482"/>
                </a:lnTo>
                <a:lnTo>
                  <a:pt x="36623" y="57030"/>
                </a:lnTo>
                <a:lnTo>
                  <a:pt x="25908" y="59436"/>
                </a:lnTo>
                <a:close/>
              </a:path>
            </a:pathLst>
          </a:custGeom>
          <a:solidFill>
            <a:srgbClr val="FFFFFF"/>
          </a:solidFill>
        </p:spPr>
        <p:txBody>
          <a:bodyPr wrap="square" lIns="0" tIns="0" rIns="0" bIns="0" rtlCol="0"/>
          <a:lstStyle/>
          <a:p/>
        </p:txBody>
      </p:sp>
      <p:sp>
        <p:nvSpPr>
          <p:cNvPr id="23" name="object 23"/>
          <p:cNvSpPr/>
          <p:nvPr/>
        </p:nvSpPr>
        <p:spPr>
          <a:xfrm>
            <a:off x="5782055" y="3340608"/>
            <a:ext cx="53340" cy="59690"/>
          </a:xfrm>
          <a:custGeom>
            <a:avLst/>
            <a:gdLst/>
            <a:ahLst/>
            <a:cxnLst/>
            <a:rect l="l" t="t" r="r" b="b"/>
            <a:pathLst>
              <a:path w="53339" h="59689">
                <a:moveTo>
                  <a:pt x="53339" y="28955"/>
                </a:moveTo>
                <a:lnTo>
                  <a:pt x="51196" y="18002"/>
                </a:lnTo>
                <a:lnTo>
                  <a:pt x="45338" y="8762"/>
                </a:lnTo>
                <a:lnTo>
                  <a:pt x="36623" y="2381"/>
                </a:lnTo>
                <a:lnTo>
                  <a:pt x="25907" y="0"/>
                </a:lnTo>
                <a:lnTo>
                  <a:pt x="16073" y="2381"/>
                </a:lnTo>
                <a:lnTo>
                  <a:pt x="7810" y="8762"/>
                </a:lnTo>
                <a:lnTo>
                  <a:pt x="2119" y="18002"/>
                </a:lnTo>
                <a:lnTo>
                  <a:pt x="0" y="28955"/>
                </a:lnTo>
                <a:lnTo>
                  <a:pt x="2119" y="40790"/>
                </a:lnTo>
                <a:lnTo>
                  <a:pt x="7810" y="50482"/>
                </a:lnTo>
                <a:lnTo>
                  <a:pt x="16073" y="57030"/>
                </a:lnTo>
                <a:lnTo>
                  <a:pt x="25907" y="59435"/>
                </a:lnTo>
                <a:lnTo>
                  <a:pt x="36623" y="57030"/>
                </a:lnTo>
                <a:lnTo>
                  <a:pt x="45338" y="50482"/>
                </a:lnTo>
                <a:lnTo>
                  <a:pt x="51196" y="40790"/>
                </a:lnTo>
                <a:lnTo>
                  <a:pt x="53339" y="28955"/>
                </a:lnTo>
              </a:path>
            </a:pathLst>
          </a:custGeom>
          <a:ln w="4572">
            <a:solidFill>
              <a:srgbClr val="000000"/>
            </a:solidFill>
          </a:ln>
        </p:spPr>
        <p:txBody>
          <a:bodyPr wrap="square" lIns="0" tIns="0" rIns="0" bIns="0" rtlCol="0"/>
          <a:lstStyle/>
          <a:p/>
        </p:txBody>
      </p:sp>
      <p:sp>
        <p:nvSpPr>
          <p:cNvPr id="24" name="object 24"/>
          <p:cNvSpPr/>
          <p:nvPr/>
        </p:nvSpPr>
        <p:spPr>
          <a:xfrm>
            <a:off x="4991100" y="3700272"/>
            <a:ext cx="1635760" cy="0"/>
          </a:xfrm>
          <a:custGeom>
            <a:avLst/>
            <a:gdLst/>
            <a:ahLst/>
            <a:cxnLst/>
            <a:rect l="l" t="t" r="r" b="b"/>
            <a:pathLst>
              <a:path w="1635759" h="0">
                <a:moveTo>
                  <a:pt x="0" y="0"/>
                </a:moveTo>
                <a:lnTo>
                  <a:pt x="1635251" y="0"/>
                </a:lnTo>
              </a:path>
            </a:pathLst>
          </a:custGeom>
          <a:ln w="4572">
            <a:solidFill>
              <a:srgbClr val="000000"/>
            </a:solidFill>
          </a:ln>
        </p:spPr>
        <p:txBody>
          <a:bodyPr wrap="square" lIns="0" tIns="0" rIns="0" bIns="0" rtlCol="0"/>
          <a:lstStyle/>
          <a:p/>
        </p:txBody>
      </p:sp>
      <p:sp>
        <p:nvSpPr>
          <p:cNvPr id="25" name="object 25"/>
          <p:cNvSpPr/>
          <p:nvPr/>
        </p:nvSpPr>
        <p:spPr>
          <a:xfrm>
            <a:off x="5372100" y="2046732"/>
            <a:ext cx="708660" cy="939165"/>
          </a:xfrm>
          <a:custGeom>
            <a:avLst/>
            <a:gdLst/>
            <a:ahLst/>
            <a:cxnLst/>
            <a:rect l="l" t="t" r="r" b="b"/>
            <a:pathLst>
              <a:path w="708660" h="939164">
                <a:moveTo>
                  <a:pt x="566928" y="938784"/>
                </a:moveTo>
                <a:lnTo>
                  <a:pt x="141732" y="938784"/>
                </a:lnTo>
                <a:lnTo>
                  <a:pt x="141732" y="874775"/>
                </a:lnTo>
                <a:lnTo>
                  <a:pt x="327660" y="842772"/>
                </a:lnTo>
                <a:lnTo>
                  <a:pt x="327660" y="129540"/>
                </a:lnTo>
                <a:lnTo>
                  <a:pt x="283464" y="88392"/>
                </a:lnTo>
                <a:lnTo>
                  <a:pt x="0" y="64008"/>
                </a:lnTo>
                <a:lnTo>
                  <a:pt x="0" y="0"/>
                </a:lnTo>
                <a:lnTo>
                  <a:pt x="708660" y="0"/>
                </a:lnTo>
                <a:lnTo>
                  <a:pt x="708660" y="64008"/>
                </a:lnTo>
                <a:lnTo>
                  <a:pt x="425196" y="88392"/>
                </a:lnTo>
                <a:lnTo>
                  <a:pt x="381000" y="129540"/>
                </a:lnTo>
                <a:lnTo>
                  <a:pt x="381000" y="842772"/>
                </a:lnTo>
                <a:lnTo>
                  <a:pt x="566928" y="874775"/>
                </a:lnTo>
                <a:lnTo>
                  <a:pt x="566928" y="938784"/>
                </a:lnTo>
                <a:close/>
              </a:path>
            </a:pathLst>
          </a:custGeom>
          <a:solidFill>
            <a:srgbClr val="D8D8D8"/>
          </a:solidFill>
        </p:spPr>
        <p:txBody>
          <a:bodyPr wrap="square" lIns="0" tIns="0" rIns="0" bIns="0" rtlCol="0"/>
          <a:lstStyle/>
          <a:p/>
        </p:txBody>
      </p:sp>
      <p:sp>
        <p:nvSpPr>
          <p:cNvPr id="26" name="object 26"/>
          <p:cNvSpPr/>
          <p:nvPr/>
        </p:nvSpPr>
        <p:spPr>
          <a:xfrm>
            <a:off x="5372100" y="2046732"/>
            <a:ext cx="708660" cy="939165"/>
          </a:xfrm>
          <a:custGeom>
            <a:avLst/>
            <a:gdLst/>
            <a:ahLst/>
            <a:cxnLst/>
            <a:rect l="l" t="t" r="r" b="b"/>
            <a:pathLst>
              <a:path w="708660" h="939164">
                <a:moveTo>
                  <a:pt x="708660" y="0"/>
                </a:moveTo>
                <a:lnTo>
                  <a:pt x="0" y="0"/>
                </a:lnTo>
                <a:lnTo>
                  <a:pt x="0" y="64008"/>
                </a:lnTo>
                <a:lnTo>
                  <a:pt x="283464" y="88391"/>
                </a:lnTo>
                <a:lnTo>
                  <a:pt x="327660" y="129539"/>
                </a:lnTo>
                <a:lnTo>
                  <a:pt x="327660" y="842772"/>
                </a:lnTo>
                <a:lnTo>
                  <a:pt x="141732" y="874775"/>
                </a:lnTo>
                <a:lnTo>
                  <a:pt x="141732" y="938783"/>
                </a:lnTo>
                <a:lnTo>
                  <a:pt x="566928" y="938783"/>
                </a:lnTo>
                <a:lnTo>
                  <a:pt x="566928" y="874775"/>
                </a:lnTo>
                <a:lnTo>
                  <a:pt x="381000" y="842772"/>
                </a:lnTo>
                <a:lnTo>
                  <a:pt x="381000" y="129539"/>
                </a:lnTo>
                <a:lnTo>
                  <a:pt x="425196" y="88391"/>
                </a:lnTo>
                <a:lnTo>
                  <a:pt x="708660" y="64008"/>
                </a:lnTo>
                <a:lnTo>
                  <a:pt x="708660" y="0"/>
                </a:lnTo>
                <a:close/>
              </a:path>
            </a:pathLst>
          </a:custGeom>
          <a:ln w="4572">
            <a:solidFill>
              <a:srgbClr val="BFBFBF"/>
            </a:solidFill>
          </a:ln>
        </p:spPr>
        <p:txBody>
          <a:bodyPr wrap="square" lIns="0" tIns="0" rIns="0" bIns="0" rtlCol="0"/>
          <a:lstStyle/>
          <a:p/>
        </p:txBody>
      </p:sp>
      <p:sp>
        <p:nvSpPr>
          <p:cNvPr id="27" name="object 27"/>
          <p:cNvSpPr/>
          <p:nvPr/>
        </p:nvSpPr>
        <p:spPr>
          <a:xfrm>
            <a:off x="5728716" y="1866900"/>
            <a:ext cx="5080" cy="1234440"/>
          </a:xfrm>
          <a:custGeom>
            <a:avLst/>
            <a:gdLst/>
            <a:ahLst/>
            <a:cxnLst/>
            <a:rect l="l" t="t" r="r" b="b"/>
            <a:pathLst>
              <a:path w="5079" h="1234439">
                <a:moveTo>
                  <a:pt x="4571" y="39624"/>
                </a:moveTo>
                <a:lnTo>
                  <a:pt x="1523" y="39624"/>
                </a:lnTo>
                <a:lnTo>
                  <a:pt x="0" y="38100"/>
                </a:lnTo>
                <a:lnTo>
                  <a:pt x="0" y="1524"/>
                </a:lnTo>
                <a:lnTo>
                  <a:pt x="1523" y="0"/>
                </a:lnTo>
                <a:lnTo>
                  <a:pt x="4571" y="0"/>
                </a:lnTo>
                <a:lnTo>
                  <a:pt x="4571" y="39624"/>
                </a:lnTo>
                <a:close/>
              </a:path>
              <a:path w="5079" h="1234439">
                <a:moveTo>
                  <a:pt x="4571" y="64008"/>
                </a:moveTo>
                <a:lnTo>
                  <a:pt x="1523" y="64008"/>
                </a:lnTo>
                <a:lnTo>
                  <a:pt x="0" y="62483"/>
                </a:lnTo>
                <a:lnTo>
                  <a:pt x="0" y="59436"/>
                </a:lnTo>
                <a:lnTo>
                  <a:pt x="4571" y="59436"/>
                </a:lnTo>
                <a:lnTo>
                  <a:pt x="4571" y="64008"/>
                </a:lnTo>
                <a:close/>
              </a:path>
              <a:path w="5079" h="1234439">
                <a:moveTo>
                  <a:pt x="4571" y="123444"/>
                </a:moveTo>
                <a:lnTo>
                  <a:pt x="1523" y="123444"/>
                </a:lnTo>
                <a:lnTo>
                  <a:pt x="0" y="121920"/>
                </a:lnTo>
                <a:lnTo>
                  <a:pt x="0" y="85344"/>
                </a:lnTo>
                <a:lnTo>
                  <a:pt x="1523" y="83820"/>
                </a:lnTo>
                <a:lnTo>
                  <a:pt x="4571" y="83820"/>
                </a:lnTo>
                <a:lnTo>
                  <a:pt x="4571" y="123444"/>
                </a:lnTo>
                <a:close/>
              </a:path>
              <a:path w="5079" h="1234439">
                <a:moveTo>
                  <a:pt x="4571" y="147828"/>
                </a:moveTo>
                <a:lnTo>
                  <a:pt x="1523" y="147828"/>
                </a:lnTo>
                <a:lnTo>
                  <a:pt x="0" y="146304"/>
                </a:lnTo>
                <a:lnTo>
                  <a:pt x="0" y="143255"/>
                </a:lnTo>
                <a:lnTo>
                  <a:pt x="4571" y="143255"/>
                </a:lnTo>
                <a:lnTo>
                  <a:pt x="4571" y="147828"/>
                </a:lnTo>
                <a:close/>
              </a:path>
              <a:path w="5079" h="1234439">
                <a:moveTo>
                  <a:pt x="4571" y="207263"/>
                </a:moveTo>
                <a:lnTo>
                  <a:pt x="1523" y="207263"/>
                </a:lnTo>
                <a:lnTo>
                  <a:pt x="0" y="205740"/>
                </a:lnTo>
                <a:lnTo>
                  <a:pt x="0" y="167640"/>
                </a:lnTo>
                <a:lnTo>
                  <a:pt x="4571" y="167640"/>
                </a:lnTo>
                <a:lnTo>
                  <a:pt x="4571" y="207263"/>
                </a:lnTo>
                <a:close/>
              </a:path>
              <a:path w="5079" h="1234439">
                <a:moveTo>
                  <a:pt x="4571" y="231648"/>
                </a:moveTo>
                <a:lnTo>
                  <a:pt x="1523" y="231648"/>
                </a:lnTo>
                <a:lnTo>
                  <a:pt x="0" y="230124"/>
                </a:lnTo>
                <a:lnTo>
                  <a:pt x="0" y="227075"/>
                </a:lnTo>
                <a:lnTo>
                  <a:pt x="1523" y="225551"/>
                </a:lnTo>
                <a:lnTo>
                  <a:pt x="4571" y="225551"/>
                </a:lnTo>
                <a:lnTo>
                  <a:pt x="4571" y="231648"/>
                </a:lnTo>
                <a:close/>
              </a:path>
              <a:path w="5079" h="1234439">
                <a:moveTo>
                  <a:pt x="4571" y="289559"/>
                </a:moveTo>
                <a:lnTo>
                  <a:pt x="0" y="289559"/>
                </a:lnTo>
                <a:lnTo>
                  <a:pt x="0" y="251459"/>
                </a:lnTo>
                <a:lnTo>
                  <a:pt x="4571" y="251459"/>
                </a:lnTo>
                <a:lnTo>
                  <a:pt x="4571" y="289559"/>
                </a:lnTo>
                <a:close/>
              </a:path>
              <a:path w="5079" h="1234439">
                <a:moveTo>
                  <a:pt x="4571" y="315467"/>
                </a:moveTo>
                <a:lnTo>
                  <a:pt x="1523" y="315467"/>
                </a:lnTo>
                <a:lnTo>
                  <a:pt x="0" y="313944"/>
                </a:lnTo>
                <a:lnTo>
                  <a:pt x="0" y="310895"/>
                </a:lnTo>
                <a:lnTo>
                  <a:pt x="1523" y="309371"/>
                </a:lnTo>
                <a:lnTo>
                  <a:pt x="4571" y="309371"/>
                </a:lnTo>
                <a:lnTo>
                  <a:pt x="4571" y="315467"/>
                </a:lnTo>
                <a:close/>
              </a:path>
              <a:path w="5079" h="1234439">
                <a:moveTo>
                  <a:pt x="4571" y="373379"/>
                </a:moveTo>
                <a:lnTo>
                  <a:pt x="0" y="373379"/>
                </a:lnTo>
                <a:lnTo>
                  <a:pt x="0" y="335279"/>
                </a:lnTo>
                <a:lnTo>
                  <a:pt x="4571" y="335279"/>
                </a:lnTo>
                <a:lnTo>
                  <a:pt x="4571" y="373379"/>
                </a:lnTo>
                <a:close/>
              </a:path>
              <a:path w="5079" h="1234439">
                <a:moveTo>
                  <a:pt x="4571" y="399287"/>
                </a:moveTo>
                <a:lnTo>
                  <a:pt x="1523" y="399287"/>
                </a:lnTo>
                <a:lnTo>
                  <a:pt x="0" y="397763"/>
                </a:lnTo>
                <a:lnTo>
                  <a:pt x="0" y="394716"/>
                </a:lnTo>
                <a:lnTo>
                  <a:pt x="1523" y="393192"/>
                </a:lnTo>
                <a:lnTo>
                  <a:pt x="4571" y="393192"/>
                </a:lnTo>
                <a:lnTo>
                  <a:pt x="4571" y="399287"/>
                </a:lnTo>
                <a:close/>
              </a:path>
              <a:path w="5079" h="1234439">
                <a:moveTo>
                  <a:pt x="4571" y="457200"/>
                </a:moveTo>
                <a:lnTo>
                  <a:pt x="0" y="457200"/>
                </a:lnTo>
                <a:lnTo>
                  <a:pt x="0" y="419100"/>
                </a:lnTo>
                <a:lnTo>
                  <a:pt x="1523" y="417575"/>
                </a:lnTo>
                <a:lnTo>
                  <a:pt x="4571" y="417575"/>
                </a:lnTo>
                <a:lnTo>
                  <a:pt x="4571" y="457200"/>
                </a:lnTo>
                <a:close/>
              </a:path>
              <a:path w="5079" h="1234439">
                <a:moveTo>
                  <a:pt x="4571" y="481583"/>
                </a:moveTo>
                <a:lnTo>
                  <a:pt x="0" y="481583"/>
                </a:lnTo>
                <a:lnTo>
                  <a:pt x="0" y="478536"/>
                </a:lnTo>
                <a:lnTo>
                  <a:pt x="1523" y="477012"/>
                </a:lnTo>
                <a:lnTo>
                  <a:pt x="4571" y="477012"/>
                </a:lnTo>
                <a:lnTo>
                  <a:pt x="4571" y="481583"/>
                </a:lnTo>
                <a:close/>
              </a:path>
              <a:path w="5079" h="1234439">
                <a:moveTo>
                  <a:pt x="4571" y="541020"/>
                </a:moveTo>
                <a:lnTo>
                  <a:pt x="1523" y="541020"/>
                </a:lnTo>
                <a:lnTo>
                  <a:pt x="0" y="539496"/>
                </a:lnTo>
                <a:lnTo>
                  <a:pt x="0" y="502920"/>
                </a:lnTo>
                <a:lnTo>
                  <a:pt x="1523" y="501396"/>
                </a:lnTo>
                <a:lnTo>
                  <a:pt x="4571" y="501396"/>
                </a:lnTo>
                <a:lnTo>
                  <a:pt x="4571" y="541020"/>
                </a:lnTo>
                <a:close/>
              </a:path>
              <a:path w="5079" h="1234439">
                <a:moveTo>
                  <a:pt x="4571" y="565404"/>
                </a:moveTo>
                <a:lnTo>
                  <a:pt x="0" y="565404"/>
                </a:lnTo>
                <a:lnTo>
                  <a:pt x="0" y="562355"/>
                </a:lnTo>
                <a:lnTo>
                  <a:pt x="1523" y="560832"/>
                </a:lnTo>
                <a:lnTo>
                  <a:pt x="4571" y="560832"/>
                </a:lnTo>
                <a:lnTo>
                  <a:pt x="4571" y="565404"/>
                </a:lnTo>
                <a:close/>
              </a:path>
              <a:path w="5079" h="1234439">
                <a:moveTo>
                  <a:pt x="4571" y="624840"/>
                </a:moveTo>
                <a:lnTo>
                  <a:pt x="1523" y="624840"/>
                </a:lnTo>
                <a:lnTo>
                  <a:pt x="0" y="623316"/>
                </a:lnTo>
                <a:lnTo>
                  <a:pt x="0" y="586740"/>
                </a:lnTo>
                <a:lnTo>
                  <a:pt x="1523" y="585216"/>
                </a:lnTo>
                <a:lnTo>
                  <a:pt x="4571" y="585216"/>
                </a:lnTo>
                <a:lnTo>
                  <a:pt x="4571" y="624840"/>
                </a:lnTo>
                <a:close/>
              </a:path>
              <a:path w="5079" h="1234439">
                <a:moveTo>
                  <a:pt x="4571" y="649224"/>
                </a:moveTo>
                <a:lnTo>
                  <a:pt x="1523" y="649224"/>
                </a:lnTo>
                <a:lnTo>
                  <a:pt x="0" y="647700"/>
                </a:lnTo>
                <a:lnTo>
                  <a:pt x="0" y="646175"/>
                </a:lnTo>
                <a:lnTo>
                  <a:pt x="1523" y="644651"/>
                </a:lnTo>
                <a:lnTo>
                  <a:pt x="4571" y="644651"/>
                </a:lnTo>
                <a:lnTo>
                  <a:pt x="4571" y="649224"/>
                </a:lnTo>
                <a:close/>
              </a:path>
              <a:path w="5079" h="1234439">
                <a:moveTo>
                  <a:pt x="4571" y="708659"/>
                </a:moveTo>
                <a:lnTo>
                  <a:pt x="1523" y="708659"/>
                </a:lnTo>
                <a:lnTo>
                  <a:pt x="0" y="707135"/>
                </a:lnTo>
                <a:lnTo>
                  <a:pt x="0" y="670559"/>
                </a:lnTo>
                <a:lnTo>
                  <a:pt x="1523" y="669035"/>
                </a:lnTo>
                <a:lnTo>
                  <a:pt x="4571" y="669035"/>
                </a:lnTo>
                <a:lnTo>
                  <a:pt x="4571" y="708659"/>
                </a:lnTo>
                <a:close/>
              </a:path>
              <a:path w="5079" h="1234439">
                <a:moveTo>
                  <a:pt x="4571" y="733043"/>
                </a:moveTo>
                <a:lnTo>
                  <a:pt x="1523" y="733043"/>
                </a:lnTo>
                <a:lnTo>
                  <a:pt x="0" y="731519"/>
                </a:lnTo>
                <a:lnTo>
                  <a:pt x="0" y="729996"/>
                </a:lnTo>
                <a:lnTo>
                  <a:pt x="1523" y="728472"/>
                </a:lnTo>
                <a:lnTo>
                  <a:pt x="4571" y="728472"/>
                </a:lnTo>
                <a:lnTo>
                  <a:pt x="4571" y="733043"/>
                </a:lnTo>
                <a:close/>
              </a:path>
              <a:path w="5079" h="1234439">
                <a:moveTo>
                  <a:pt x="4571" y="792480"/>
                </a:moveTo>
                <a:lnTo>
                  <a:pt x="1523" y="792480"/>
                </a:lnTo>
                <a:lnTo>
                  <a:pt x="0" y="790956"/>
                </a:lnTo>
                <a:lnTo>
                  <a:pt x="0" y="754380"/>
                </a:lnTo>
                <a:lnTo>
                  <a:pt x="1523" y="752856"/>
                </a:lnTo>
                <a:lnTo>
                  <a:pt x="4571" y="752856"/>
                </a:lnTo>
                <a:lnTo>
                  <a:pt x="4571" y="792480"/>
                </a:lnTo>
                <a:close/>
              </a:path>
              <a:path w="5079" h="1234439">
                <a:moveTo>
                  <a:pt x="4571" y="816864"/>
                </a:moveTo>
                <a:lnTo>
                  <a:pt x="1523" y="816864"/>
                </a:lnTo>
                <a:lnTo>
                  <a:pt x="0" y="815340"/>
                </a:lnTo>
                <a:lnTo>
                  <a:pt x="0" y="812292"/>
                </a:lnTo>
                <a:lnTo>
                  <a:pt x="4571" y="812292"/>
                </a:lnTo>
                <a:lnTo>
                  <a:pt x="4571" y="816864"/>
                </a:lnTo>
                <a:close/>
              </a:path>
              <a:path w="5079" h="1234439">
                <a:moveTo>
                  <a:pt x="4571" y="876300"/>
                </a:moveTo>
                <a:lnTo>
                  <a:pt x="1523" y="876300"/>
                </a:lnTo>
                <a:lnTo>
                  <a:pt x="0" y="874775"/>
                </a:lnTo>
                <a:lnTo>
                  <a:pt x="0" y="838200"/>
                </a:lnTo>
                <a:lnTo>
                  <a:pt x="1523" y="836675"/>
                </a:lnTo>
                <a:lnTo>
                  <a:pt x="4571" y="836675"/>
                </a:lnTo>
                <a:lnTo>
                  <a:pt x="4571" y="876300"/>
                </a:lnTo>
                <a:close/>
              </a:path>
              <a:path w="5079" h="1234439">
                <a:moveTo>
                  <a:pt x="4571" y="900684"/>
                </a:moveTo>
                <a:lnTo>
                  <a:pt x="1523" y="900684"/>
                </a:lnTo>
                <a:lnTo>
                  <a:pt x="0" y="899159"/>
                </a:lnTo>
                <a:lnTo>
                  <a:pt x="0" y="896111"/>
                </a:lnTo>
                <a:lnTo>
                  <a:pt x="4571" y="896111"/>
                </a:lnTo>
                <a:lnTo>
                  <a:pt x="4571" y="900684"/>
                </a:lnTo>
                <a:close/>
              </a:path>
              <a:path w="5079" h="1234439">
                <a:moveTo>
                  <a:pt x="4571" y="960119"/>
                </a:moveTo>
                <a:lnTo>
                  <a:pt x="1523" y="960119"/>
                </a:lnTo>
                <a:lnTo>
                  <a:pt x="0" y="958596"/>
                </a:lnTo>
                <a:lnTo>
                  <a:pt x="0" y="922019"/>
                </a:lnTo>
                <a:lnTo>
                  <a:pt x="1523" y="920496"/>
                </a:lnTo>
                <a:lnTo>
                  <a:pt x="4571" y="920496"/>
                </a:lnTo>
                <a:lnTo>
                  <a:pt x="4571" y="960119"/>
                </a:lnTo>
                <a:close/>
              </a:path>
              <a:path w="5079" h="1234439">
                <a:moveTo>
                  <a:pt x="4571" y="984503"/>
                </a:moveTo>
                <a:lnTo>
                  <a:pt x="1523" y="984503"/>
                </a:lnTo>
                <a:lnTo>
                  <a:pt x="0" y="982980"/>
                </a:lnTo>
                <a:lnTo>
                  <a:pt x="0" y="979932"/>
                </a:lnTo>
                <a:lnTo>
                  <a:pt x="4571" y="979932"/>
                </a:lnTo>
                <a:lnTo>
                  <a:pt x="4571" y="984503"/>
                </a:lnTo>
                <a:close/>
              </a:path>
              <a:path w="5079" h="1234439">
                <a:moveTo>
                  <a:pt x="4571" y="1043940"/>
                </a:moveTo>
                <a:lnTo>
                  <a:pt x="1523" y="1043940"/>
                </a:lnTo>
                <a:lnTo>
                  <a:pt x="0" y="1042416"/>
                </a:lnTo>
                <a:lnTo>
                  <a:pt x="0" y="1004316"/>
                </a:lnTo>
                <a:lnTo>
                  <a:pt x="4571" y="1004316"/>
                </a:lnTo>
                <a:lnTo>
                  <a:pt x="4571" y="1043940"/>
                </a:lnTo>
                <a:close/>
              </a:path>
              <a:path w="5079" h="1234439">
                <a:moveTo>
                  <a:pt x="4571" y="1068324"/>
                </a:moveTo>
                <a:lnTo>
                  <a:pt x="1523" y="1068324"/>
                </a:lnTo>
                <a:lnTo>
                  <a:pt x="0" y="1066800"/>
                </a:lnTo>
                <a:lnTo>
                  <a:pt x="0" y="1063751"/>
                </a:lnTo>
                <a:lnTo>
                  <a:pt x="1523" y="1062227"/>
                </a:lnTo>
                <a:lnTo>
                  <a:pt x="4571" y="1062227"/>
                </a:lnTo>
                <a:lnTo>
                  <a:pt x="4571" y="1068324"/>
                </a:lnTo>
                <a:close/>
              </a:path>
              <a:path w="5079" h="1234439">
                <a:moveTo>
                  <a:pt x="4571" y="1126235"/>
                </a:moveTo>
                <a:lnTo>
                  <a:pt x="0" y="1126235"/>
                </a:lnTo>
                <a:lnTo>
                  <a:pt x="0" y="1088135"/>
                </a:lnTo>
                <a:lnTo>
                  <a:pt x="4571" y="1088135"/>
                </a:lnTo>
                <a:lnTo>
                  <a:pt x="4571" y="1126235"/>
                </a:lnTo>
                <a:close/>
              </a:path>
              <a:path w="5079" h="1234439">
                <a:moveTo>
                  <a:pt x="4571" y="1152143"/>
                </a:moveTo>
                <a:lnTo>
                  <a:pt x="1523" y="1152143"/>
                </a:lnTo>
                <a:lnTo>
                  <a:pt x="0" y="1150619"/>
                </a:lnTo>
                <a:lnTo>
                  <a:pt x="0" y="1147572"/>
                </a:lnTo>
                <a:lnTo>
                  <a:pt x="1523" y="1146048"/>
                </a:lnTo>
                <a:lnTo>
                  <a:pt x="4571" y="1146048"/>
                </a:lnTo>
                <a:lnTo>
                  <a:pt x="4571" y="1152143"/>
                </a:lnTo>
                <a:close/>
              </a:path>
              <a:path w="5079" h="1234439">
                <a:moveTo>
                  <a:pt x="4571" y="1210056"/>
                </a:moveTo>
                <a:lnTo>
                  <a:pt x="0" y="1210056"/>
                </a:lnTo>
                <a:lnTo>
                  <a:pt x="0" y="1171956"/>
                </a:lnTo>
                <a:lnTo>
                  <a:pt x="1523" y="1170432"/>
                </a:lnTo>
                <a:lnTo>
                  <a:pt x="4571" y="1170432"/>
                </a:lnTo>
                <a:lnTo>
                  <a:pt x="4571" y="1210056"/>
                </a:lnTo>
                <a:close/>
              </a:path>
              <a:path w="5079" h="1234439">
                <a:moveTo>
                  <a:pt x="4571" y="1234440"/>
                </a:moveTo>
                <a:lnTo>
                  <a:pt x="0" y="1234440"/>
                </a:lnTo>
                <a:lnTo>
                  <a:pt x="0" y="1231392"/>
                </a:lnTo>
                <a:lnTo>
                  <a:pt x="1523" y="1229867"/>
                </a:lnTo>
                <a:lnTo>
                  <a:pt x="4571" y="1229867"/>
                </a:lnTo>
                <a:lnTo>
                  <a:pt x="4571" y="1234440"/>
                </a:lnTo>
                <a:close/>
              </a:path>
            </a:pathLst>
          </a:custGeom>
          <a:solidFill>
            <a:srgbClr val="000000"/>
          </a:solidFill>
        </p:spPr>
        <p:txBody>
          <a:bodyPr wrap="square" lIns="0" tIns="0" rIns="0" bIns="0" rtlCol="0"/>
          <a:lstStyle/>
          <a:p/>
        </p:txBody>
      </p:sp>
      <p:sp>
        <p:nvSpPr>
          <p:cNvPr id="28" name="object 28"/>
          <p:cNvSpPr/>
          <p:nvPr/>
        </p:nvSpPr>
        <p:spPr>
          <a:xfrm>
            <a:off x="5807964" y="1751075"/>
            <a:ext cx="0" cy="1584960"/>
          </a:xfrm>
          <a:custGeom>
            <a:avLst/>
            <a:gdLst/>
            <a:ahLst/>
            <a:cxnLst/>
            <a:rect l="l" t="t" r="r" b="b"/>
            <a:pathLst>
              <a:path w="0" h="1584960">
                <a:moveTo>
                  <a:pt x="0" y="1584959"/>
                </a:moveTo>
                <a:lnTo>
                  <a:pt x="0" y="0"/>
                </a:lnTo>
              </a:path>
            </a:pathLst>
          </a:custGeom>
          <a:ln w="4572">
            <a:solidFill>
              <a:srgbClr val="000000"/>
            </a:solidFill>
          </a:ln>
        </p:spPr>
        <p:txBody>
          <a:bodyPr wrap="square" lIns="0" tIns="0" rIns="0" bIns="0" rtlCol="0"/>
          <a:lstStyle/>
          <a:p/>
        </p:txBody>
      </p:sp>
      <p:sp>
        <p:nvSpPr>
          <p:cNvPr id="29" name="object 29"/>
          <p:cNvSpPr/>
          <p:nvPr/>
        </p:nvSpPr>
        <p:spPr>
          <a:xfrm>
            <a:off x="5590032" y="1671827"/>
            <a:ext cx="0" cy="547370"/>
          </a:xfrm>
          <a:custGeom>
            <a:avLst/>
            <a:gdLst/>
            <a:ahLst/>
            <a:cxnLst/>
            <a:rect l="l" t="t" r="r" b="b"/>
            <a:pathLst>
              <a:path w="0" h="547369">
                <a:moveTo>
                  <a:pt x="0" y="0"/>
                </a:moveTo>
                <a:lnTo>
                  <a:pt x="0" y="547116"/>
                </a:lnTo>
                <a:lnTo>
                  <a:pt x="0" y="0"/>
                </a:lnTo>
                <a:close/>
              </a:path>
            </a:pathLst>
          </a:custGeom>
          <a:ln w="4762">
            <a:solidFill>
              <a:srgbClr val="000000"/>
            </a:solidFill>
          </a:ln>
        </p:spPr>
        <p:txBody>
          <a:bodyPr wrap="square" lIns="0" tIns="0" rIns="0" bIns="0" rtlCol="0"/>
          <a:lstStyle/>
          <a:p/>
        </p:txBody>
      </p:sp>
      <p:sp>
        <p:nvSpPr>
          <p:cNvPr id="30" name="object 30"/>
          <p:cNvSpPr/>
          <p:nvPr/>
        </p:nvSpPr>
        <p:spPr>
          <a:xfrm>
            <a:off x="5590032" y="1671827"/>
            <a:ext cx="220313" cy="216408"/>
          </a:xfrm>
          <a:prstGeom prst="rect">
            <a:avLst/>
          </a:prstGeom>
          <a:blipFill>
            <a:blip r:embed="rId4" cstate="print"/>
            <a:stretch>
              <a:fillRect/>
            </a:stretch>
          </a:blipFill>
        </p:spPr>
        <p:txBody>
          <a:bodyPr wrap="square" lIns="0" tIns="0" rIns="0" bIns="0" rtlCol="0"/>
          <a:lstStyle/>
          <a:p/>
        </p:txBody>
      </p:sp>
      <p:sp>
        <p:nvSpPr>
          <p:cNvPr id="31" name="object 31"/>
          <p:cNvSpPr txBox="1"/>
          <p:nvPr/>
        </p:nvSpPr>
        <p:spPr>
          <a:xfrm>
            <a:off x="5645917" y="1693915"/>
            <a:ext cx="133350" cy="124460"/>
          </a:xfrm>
          <a:prstGeom prst="rect">
            <a:avLst/>
          </a:prstGeom>
        </p:spPr>
        <p:txBody>
          <a:bodyPr wrap="square" lIns="0" tIns="12700" rIns="0" bIns="0" rtlCol="0" vert="horz">
            <a:spAutoFit/>
          </a:bodyPr>
          <a:lstStyle/>
          <a:p>
            <a:pPr marL="25400">
              <a:lnSpc>
                <a:spcPct val="100000"/>
              </a:lnSpc>
              <a:spcBef>
                <a:spcPts val="100"/>
              </a:spcBef>
            </a:pPr>
            <a:r>
              <a:rPr dirty="0" baseline="8547" sz="975" spc="-172">
                <a:latin typeface="Cambria"/>
                <a:cs typeface="Cambria"/>
              </a:rPr>
              <a:t>e</a:t>
            </a:r>
            <a:r>
              <a:rPr dirty="0" sz="450" spc="-114">
                <a:latin typeface="Cambria"/>
                <a:cs typeface="Cambria"/>
              </a:rPr>
              <a:t>i</a:t>
            </a:r>
            <a:endParaRPr sz="450">
              <a:latin typeface="Cambria"/>
              <a:cs typeface="Cambria"/>
            </a:endParaRPr>
          </a:p>
        </p:txBody>
      </p:sp>
      <p:sp>
        <p:nvSpPr>
          <p:cNvPr id="32" name="object 32"/>
          <p:cNvSpPr/>
          <p:nvPr/>
        </p:nvSpPr>
        <p:spPr>
          <a:xfrm>
            <a:off x="5263896" y="3739896"/>
            <a:ext cx="0" cy="274320"/>
          </a:xfrm>
          <a:custGeom>
            <a:avLst/>
            <a:gdLst/>
            <a:ahLst/>
            <a:cxnLst/>
            <a:rect l="l" t="t" r="r" b="b"/>
            <a:pathLst>
              <a:path w="0" h="274320">
                <a:moveTo>
                  <a:pt x="0" y="274319"/>
                </a:moveTo>
                <a:lnTo>
                  <a:pt x="0" y="0"/>
                </a:lnTo>
                <a:lnTo>
                  <a:pt x="0" y="274319"/>
                </a:lnTo>
                <a:close/>
              </a:path>
            </a:pathLst>
          </a:custGeom>
          <a:ln w="4762">
            <a:solidFill>
              <a:srgbClr val="000000"/>
            </a:solidFill>
          </a:ln>
        </p:spPr>
        <p:txBody>
          <a:bodyPr wrap="square" lIns="0" tIns="0" rIns="0" bIns="0" rtlCol="0"/>
          <a:lstStyle/>
          <a:p/>
        </p:txBody>
      </p:sp>
      <p:sp>
        <p:nvSpPr>
          <p:cNvPr id="33" name="object 33"/>
          <p:cNvSpPr/>
          <p:nvPr/>
        </p:nvSpPr>
        <p:spPr>
          <a:xfrm>
            <a:off x="6353555" y="3739896"/>
            <a:ext cx="0" cy="274320"/>
          </a:xfrm>
          <a:custGeom>
            <a:avLst/>
            <a:gdLst/>
            <a:ahLst/>
            <a:cxnLst/>
            <a:rect l="l" t="t" r="r" b="b"/>
            <a:pathLst>
              <a:path w="0" h="274320">
                <a:moveTo>
                  <a:pt x="0" y="274319"/>
                </a:moveTo>
                <a:lnTo>
                  <a:pt x="0" y="0"/>
                </a:lnTo>
                <a:lnTo>
                  <a:pt x="0" y="274319"/>
                </a:lnTo>
                <a:close/>
              </a:path>
            </a:pathLst>
          </a:custGeom>
          <a:ln w="4762">
            <a:solidFill>
              <a:srgbClr val="000000"/>
            </a:solidFill>
          </a:ln>
        </p:spPr>
        <p:txBody>
          <a:bodyPr wrap="square" lIns="0" tIns="0" rIns="0" bIns="0" rtlCol="0"/>
          <a:lstStyle/>
          <a:p/>
        </p:txBody>
      </p:sp>
      <p:sp>
        <p:nvSpPr>
          <p:cNvPr id="34" name="object 34"/>
          <p:cNvSpPr/>
          <p:nvPr/>
        </p:nvSpPr>
        <p:spPr>
          <a:xfrm>
            <a:off x="5297423" y="3936491"/>
            <a:ext cx="455930" cy="0"/>
          </a:xfrm>
          <a:custGeom>
            <a:avLst/>
            <a:gdLst/>
            <a:ahLst/>
            <a:cxnLst/>
            <a:rect l="l" t="t" r="r" b="b"/>
            <a:pathLst>
              <a:path w="455929" h="0">
                <a:moveTo>
                  <a:pt x="0" y="0"/>
                </a:moveTo>
                <a:lnTo>
                  <a:pt x="455676" y="0"/>
                </a:lnTo>
              </a:path>
            </a:pathLst>
          </a:custGeom>
          <a:ln w="4762">
            <a:solidFill>
              <a:srgbClr val="000000"/>
            </a:solidFill>
          </a:ln>
        </p:spPr>
        <p:txBody>
          <a:bodyPr wrap="square" lIns="0" tIns="0" rIns="0" bIns="0" rtlCol="0"/>
          <a:lstStyle/>
          <a:p/>
        </p:txBody>
      </p:sp>
      <p:sp>
        <p:nvSpPr>
          <p:cNvPr id="35" name="object 35"/>
          <p:cNvSpPr/>
          <p:nvPr/>
        </p:nvSpPr>
        <p:spPr>
          <a:xfrm>
            <a:off x="5862828" y="3936491"/>
            <a:ext cx="457200" cy="0"/>
          </a:xfrm>
          <a:custGeom>
            <a:avLst/>
            <a:gdLst/>
            <a:ahLst/>
            <a:cxnLst/>
            <a:rect l="l" t="t" r="r" b="b"/>
            <a:pathLst>
              <a:path w="457200" h="0">
                <a:moveTo>
                  <a:pt x="0" y="0"/>
                </a:moveTo>
                <a:lnTo>
                  <a:pt x="457199" y="0"/>
                </a:lnTo>
              </a:path>
            </a:pathLst>
          </a:custGeom>
          <a:ln w="4762">
            <a:solidFill>
              <a:srgbClr val="000000"/>
            </a:solidFill>
          </a:ln>
        </p:spPr>
        <p:txBody>
          <a:bodyPr wrap="square" lIns="0" tIns="0" rIns="0" bIns="0" rtlCol="0"/>
          <a:lstStyle/>
          <a:p/>
        </p:txBody>
      </p:sp>
      <p:sp>
        <p:nvSpPr>
          <p:cNvPr id="36" name="object 36"/>
          <p:cNvSpPr/>
          <p:nvPr/>
        </p:nvSpPr>
        <p:spPr>
          <a:xfrm>
            <a:off x="5263896" y="3922776"/>
            <a:ext cx="36830" cy="27940"/>
          </a:xfrm>
          <a:custGeom>
            <a:avLst/>
            <a:gdLst/>
            <a:ahLst/>
            <a:cxnLst/>
            <a:rect l="l" t="t" r="r" b="b"/>
            <a:pathLst>
              <a:path w="36829" h="27939">
                <a:moveTo>
                  <a:pt x="36575" y="27432"/>
                </a:moveTo>
                <a:lnTo>
                  <a:pt x="0" y="13716"/>
                </a:lnTo>
                <a:lnTo>
                  <a:pt x="36575" y="0"/>
                </a:lnTo>
                <a:lnTo>
                  <a:pt x="36575" y="27432"/>
                </a:lnTo>
                <a:close/>
              </a:path>
            </a:pathLst>
          </a:custGeom>
          <a:solidFill>
            <a:srgbClr val="000000"/>
          </a:solidFill>
        </p:spPr>
        <p:txBody>
          <a:bodyPr wrap="square" lIns="0" tIns="0" rIns="0" bIns="0" rtlCol="0"/>
          <a:lstStyle/>
          <a:p/>
        </p:txBody>
      </p:sp>
      <p:sp>
        <p:nvSpPr>
          <p:cNvPr id="37" name="object 37"/>
          <p:cNvSpPr/>
          <p:nvPr/>
        </p:nvSpPr>
        <p:spPr>
          <a:xfrm>
            <a:off x="6316980" y="3922776"/>
            <a:ext cx="36830" cy="27940"/>
          </a:xfrm>
          <a:custGeom>
            <a:avLst/>
            <a:gdLst/>
            <a:ahLst/>
            <a:cxnLst/>
            <a:rect l="l" t="t" r="r" b="b"/>
            <a:pathLst>
              <a:path w="36829" h="27939">
                <a:moveTo>
                  <a:pt x="0" y="27432"/>
                </a:moveTo>
                <a:lnTo>
                  <a:pt x="0" y="0"/>
                </a:lnTo>
                <a:lnTo>
                  <a:pt x="36575" y="13716"/>
                </a:lnTo>
                <a:lnTo>
                  <a:pt x="0" y="27432"/>
                </a:lnTo>
                <a:close/>
              </a:path>
            </a:pathLst>
          </a:custGeom>
          <a:solidFill>
            <a:srgbClr val="000000"/>
          </a:solidFill>
        </p:spPr>
        <p:txBody>
          <a:bodyPr wrap="square" lIns="0" tIns="0" rIns="0" bIns="0" rtlCol="0"/>
          <a:lstStyle/>
          <a:p/>
        </p:txBody>
      </p:sp>
      <p:sp>
        <p:nvSpPr>
          <p:cNvPr id="38" name="object 38"/>
          <p:cNvSpPr txBox="1"/>
          <p:nvPr/>
        </p:nvSpPr>
        <p:spPr>
          <a:xfrm>
            <a:off x="5753100" y="3889248"/>
            <a:ext cx="147955" cy="99060"/>
          </a:xfrm>
          <a:prstGeom prst="rect">
            <a:avLst/>
          </a:prstGeom>
          <a:solidFill>
            <a:srgbClr val="FFFFFF"/>
          </a:solidFill>
        </p:spPr>
        <p:txBody>
          <a:bodyPr wrap="square" lIns="0" tIns="1270" rIns="0" bIns="0" rtlCol="0" vert="horz">
            <a:spAutoFit/>
          </a:bodyPr>
          <a:lstStyle/>
          <a:p>
            <a:pPr>
              <a:lnSpc>
                <a:spcPts val="770"/>
              </a:lnSpc>
              <a:spcBef>
                <a:spcPts val="10"/>
              </a:spcBef>
            </a:pPr>
            <a:r>
              <a:rPr dirty="0" baseline="8547" sz="975" spc="-217">
                <a:latin typeface="Cambria"/>
                <a:cs typeface="Cambria"/>
              </a:rPr>
              <a:t>W</a:t>
            </a:r>
            <a:r>
              <a:rPr dirty="0" sz="450" spc="-145">
                <a:latin typeface="Cambria"/>
                <a:cs typeface="Cambria"/>
              </a:rPr>
              <a:t>cc</a:t>
            </a:r>
            <a:endParaRPr sz="450">
              <a:latin typeface="Cambria"/>
              <a:cs typeface="Cambria"/>
            </a:endParaRPr>
          </a:p>
        </p:txBody>
      </p:sp>
      <p:sp>
        <p:nvSpPr>
          <p:cNvPr id="39" name="object 39"/>
          <p:cNvSpPr/>
          <p:nvPr/>
        </p:nvSpPr>
        <p:spPr>
          <a:xfrm>
            <a:off x="4917947" y="3700272"/>
            <a:ext cx="144780" cy="0"/>
          </a:xfrm>
          <a:custGeom>
            <a:avLst/>
            <a:gdLst/>
            <a:ahLst/>
            <a:cxnLst/>
            <a:rect l="l" t="t" r="r" b="b"/>
            <a:pathLst>
              <a:path w="144779" h="0">
                <a:moveTo>
                  <a:pt x="0" y="0"/>
                </a:moveTo>
                <a:lnTo>
                  <a:pt x="144780" y="0"/>
                </a:lnTo>
                <a:lnTo>
                  <a:pt x="0" y="0"/>
                </a:lnTo>
                <a:close/>
              </a:path>
            </a:pathLst>
          </a:custGeom>
          <a:ln w="4762">
            <a:solidFill>
              <a:srgbClr val="000000"/>
            </a:solidFill>
          </a:ln>
        </p:spPr>
        <p:txBody>
          <a:bodyPr wrap="square" lIns="0" tIns="0" rIns="0" bIns="0" rtlCol="0"/>
          <a:lstStyle/>
          <a:p/>
        </p:txBody>
      </p:sp>
      <p:sp>
        <p:nvSpPr>
          <p:cNvPr id="40" name="object 40"/>
          <p:cNvSpPr/>
          <p:nvPr/>
        </p:nvSpPr>
        <p:spPr>
          <a:xfrm>
            <a:off x="4917947" y="3374135"/>
            <a:ext cx="828040" cy="0"/>
          </a:xfrm>
          <a:custGeom>
            <a:avLst/>
            <a:gdLst/>
            <a:ahLst/>
            <a:cxnLst/>
            <a:rect l="l" t="t" r="r" b="b"/>
            <a:pathLst>
              <a:path w="828039" h="0">
                <a:moveTo>
                  <a:pt x="0" y="0"/>
                </a:moveTo>
                <a:lnTo>
                  <a:pt x="827532" y="0"/>
                </a:lnTo>
                <a:lnTo>
                  <a:pt x="0" y="0"/>
                </a:lnTo>
                <a:close/>
              </a:path>
            </a:pathLst>
          </a:custGeom>
          <a:ln w="4762">
            <a:solidFill>
              <a:srgbClr val="000000"/>
            </a:solidFill>
          </a:ln>
        </p:spPr>
        <p:txBody>
          <a:bodyPr wrap="square" lIns="0" tIns="0" rIns="0" bIns="0" rtlCol="0"/>
          <a:lstStyle/>
          <a:p/>
        </p:txBody>
      </p:sp>
      <p:sp>
        <p:nvSpPr>
          <p:cNvPr id="41" name="object 41"/>
          <p:cNvSpPr/>
          <p:nvPr/>
        </p:nvSpPr>
        <p:spPr>
          <a:xfrm>
            <a:off x="4945380" y="3374135"/>
            <a:ext cx="91439" cy="326136"/>
          </a:xfrm>
          <a:prstGeom prst="rect">
            <a:avLst/>
          </a:prstGeom>
          <a:blipFill>
            <a:blip r:embed="rId5" cstate="print"/>
            <a:stretch>
              <a:fillRect/>
            </a:stretch>
          </a:blipFill>
        </p:spPr>
        <p:txBody>
          <a:bodyPr wrap="square" lIns="0" tIns="0" rIns="0" bIns="0" rtlCol="0"/>
          <a:lstStyle/>
          <a:p/>
        </p:txBody>
      </p:sp>
      <p:sp>
        <p:nvSpPr>
          <p:cNvPr id="42" name="object 42"/>
          <p:cNvSpPr/>
          <p:nvPr/>
        </p:nvSpPr>
        <p:spPr>
          <a:xfrm>
            <a:off x="4754879" y="3700272"/>
            <a:ext cx="151130" cy="0"/>
          </a:xfrm>
          <a:custGeom>
            <a:avLst/>
            <a:gdLst/>
            <a:ahLst/>
            <a:cxnLst/>
            <a:rect l="l" t="t" r="r" b="b"/>
            <a:pathLst>
              <a:path w="151129" h="0">
                <a:moveTo>
                  <a:pt x="0" y="0"/>
                </a:moveTo>
                <a:lnTo>
                  <a:pt x="150875" y="0"/>
                </a:lnTo>
                <a:lnTo>
                  <a:pt x="0" y="0"/>
                </a:lnTo>
                <a:close/>
              </a:path>
            </a:pathLst>
          </a:custGeom>
          <a:ln w="4762">
            <a:solidFill>
              <a:srgbClr val="000000"/>
            </a:solidFill>
          </a:ln>
        </p:spPr>
        <p:txBody>
          <a:bodyPr wrap="square" lIns="0" tIns="0" rIns="0" bIns="0" rtlCol="0"/>
          <a:lstStyle/>
          <a:p/>
        </p:txBody>
      </p:sp>
      <p:sp>
        <p:nvSpPr>
          <p:cNvPr id="43" name="object 43"/>
          <p:cNvSpPr/>
          <p:nvPr/>
        </p:nvSpPr>
        <p:spPr>
          <a:xfrm>
            <a:off x="4754879" y="2985516"/>
            <a:ext cx="935990" cy="0"/>
          </a:xfrm>
          <a:custGeom>
            <a:avLst/>
            <a:gdLst/>
            <a:ahLst/>
            <a:cxnLst/>
            <a:rect l="l" t="t" r="r" b="b"/>
            <a:pathLst>
              <a:path w="935989" h="0">
                <a:moveTo>
                  <a:pt x="0" y="0"/>
                </a:moveTo>
                <a:lnTo>
                  <a:pt x="935735" y="0"/>
                </a:lnTo>
                <a:lnTo>
                  <a:pt x="0" y="0"/>
                </a:lnTo>
                <a:close/>
              </a:path>
            </a:pathLst>
          </a:custGeom>
          <a:ln w="4762">
            <a:solidFill>
              <a:srgbClr val="000000"/>
            </a:solidFill>
          </a:ln>
        </p:spPr>
        <p:txBody>
          <a:bodyPr wrap="square" lIns="0" tIns="0" rIns="0" bIns="0" rtlCol="0"/>
          <a:lstStyle/>
          <a:p/>
        </p:txBody>
      </p:sp>
      <p:sp>
        <p:nvSpPr>
          <p:cNvPr id="44" name="object 44"/>
          <p:cNvSpPr/>
          <p:nvPr/>
        </p:nvSpPr>
        <p:spPr>
          <a:xfrm>
            <a:off x="4826508" y="3395472"/>
            <a:ext cx="0" cy="268605"/>
          </a:xfrm>
          <a:custGeom>
            <a:avLst/>
            <a:gdLst/>
            <a:ahLst/>
            <a:cxnLst/>
            <a:rect l="l" t="t" r="r" b="b"/>
            <a:pathLst>
              <a:path w="0" h="268604">
                <a:moveTo>
                  <a:pt x="0" y="0"/>
                </a:moveTo>
                <a:lnTo>
                  <a:pt x="0" y="268223"/>
                </a:lnTo>
              </a:path>
            </a:pathLst>
          </a:custGeom>
          <a:ln w="4762">
            <a:solidFill>
              <a:srgbClr val="000000"/>
            </a:solidFill>
          </a:ln>
        </p:spPr>
        <p:txBody>
          <a:bodyPr wrap="square" lIns="0" tIns="0" rIns="0" bIns="0" rtlCol="0"/>
          <a:lstStyle/>
          <a:p/>
        </p:txBody>
      </p:sp>
      <p:sp>
        <p:nvSpPr>
          <p:cNvPr id="45" name="object 45"/>
          <p:cNvSpPr/>
          <p:nvPr/>
        </p:nvSpPr>
        <p:spPr>
          <a:xfrm>
            <a:off x="4826508" y="3023616"/>
            <a:ext cx="0" cy="273050"/>
          </a:xfrm>
          <a:custGeom>
            <a:avLst/>
            <a:gdLst/>
            <a:ahLst/>
            <a:cxnLst/>
            <a:rect l="l" t="t" r="r" b="b"/>
            <a:pathLst>
              <a:path w="0" h="273050">
                <a:moveTo>
                  <a:pt x="0" y="0"/>
                </a:moveTo>
                <a:lnTo>
                  <a:pt x="0" y="272795"/>
                </a:lnTo>
              </a:path>
            </a:pathLst>
          </a:custGeom>
          <a:ln w="4762">
            <a:solidFill>
              <a:srgbClr val="000000"/>
            </a:solidFill>
          </a:ln>
        </p:spPr>
        <p:txBody>
          <a:bodyPr wrap="square" lIns="0" tIns="0" rIns="0" bIns="0" rtlCol="0"/>
          <a:lstStyle/>
          <a:p/>
        </p:txBody>
      </p:sp>
      <p:sp>
        <p:nvSpPr>
          <p:cNvPr id="46" name="object 46"/>
          <p:cNvSpPr/>
          <p:nvPr/>
        </p:nvSpPr>
        <p:spPr>
          <a:xfrm>
            <a:off x="4814316" y="3659124"/>
            <a:ext cx="24765" cy="41275"/>
          </a:xfrm>
          <a:custGeom>
            <a:avLst/>
            <a:gdLst/>
            <a:ahLst/>
            <a:cxnLst/>
            <a:rect l="l" t="t" r="r" b="b"/>
            <a:pathLst>
              <a:path w="24764" h="41275">
                <a:moveTo>
                  <a:pt x="12191" y="41148"/>
                </a:moveTo>
                <a:lnTo>
                  <a:pt x="0" y="0"/>
                </a:lnTo>
                <a:lnTo>
                  <a:pt x="24383" y="0"/>
                </a:lnTo>
                <a:lnTo>
                  <a:pt x="12191" y="41148"/>
                </a:lnTo>
                <a:close/>
              </a:path>
            </a:pathLst>
          </a:custGeom>
          <a:solidFill>
            <a:srgbClr val="000000"/>
          </a:solidFill>
        </p:spPr>
        <p:txBody>
          <a:bodyPr wrap="square" lIns="0" tIns="0" rIns="0" bIns="0" rtlCol="0"/>
          <a:lstStyle/>
          <a:p/>
        </p:txBody>
      </p:sp>
      <p:sp>
        <p:nvSpPr>
          <p:cNvPr id="47" name="object 47"/>
          <p:cNvSpPr/>
          <p:nvPr/>
        </p:nvSpPr>
        <p:spPr>
          <a:xfrm>
            <a:off x="4814316" y="2985516"/>
            <a:ext cx="24765" cy="41275"/>
          </a:xfrm>
          <a:custGeom>
            <a:avLst/>
            <a:gdLst/>
            <a:ahLst/>
            <a:cxnLst/>
            <a:rect l="l" t="t" r="r" b="b"/>
            <a:pathLst>
              <a:path w="24764" h="41275">
                <a:moveTo>
                  <a:pt x="24383" y="41148"/>
                </a:moveTo>
                <a:lnTo>
                  <a:pt x="0" y="41148"/>
                </a:lnTo>
                <a:lnTo>
                  <a:pt x="12191" y="0"/>
                </a:lnTo>
                <a:lnTo>
                  <a:pt x="24383" y="41148"/>
                </a:lnTo>
                <a:close/>
              </a:path>
            </a:pathLst>
          </a:custGeom>
          <a:solidFill>
            <a:srgbClr val="000000"/>
          </a:solidFill>
        </p:spPr>
        <p:txBody>
          <a:bodyPr wrap="square" lIns="0" tIns="0" rIns="0" bIns="0" rtlCol="0"/>
          <a:lstStyle/>
          <a:p/>
        </p:txBody>
      </p:sp>
      <p:sp>
        <p:nvSpPr>
          <p:cNvPr id="48" name="object 48"/>
          <p:cNvSpPr/>
          <p:nvPr/>
        </p:nvSpPr>
        <p:spPr>
          <a:xfrm>
            <a:off x="4776216" y="3296411"/>
            <a:ext cx="100965" cy="99060"/>
          </a:xfrm>
          <a:custGeom>
            <a:avLst/>
            <a:gdLst/>
            <a:ahLst/>
            <a:cxnLst/>
            <a:rect l="l" t="t" r="r" b="b"/>
            <a:pathLst>
              <a:path w="100964" h="99060">
                <a:moveTo>
                  <a:pt x="0" y="99060"/>
                </a:moveTo>
                <a:lnTo>
                  <a:pt x="100583" y="99060"/>
                </a:lnTo>
                <a:lnTo>
                  <a:pt x="100583" y="0"/>
                </a:lnTo>
                <a:lnTo>
                  <a:pt x="0" y="0"/>
                </a:lnTo>
                <a:lnTo>
                  <a:pt x="0" y="99060"/>
                </a:lnTo>
                <a:close/>
              </a:path>
            </a:pathLst>
          </a:custGeom>
          <a:solidFill>
            <a:srgbClr val="FFFFFF"/>
          </a:solidFill>
        </p:spPr>
        <p:txBody>
          <a:bodyPr wrap="square" lIns="0" tIns="0" rIns="0" bIns="0" rtlCol="0"/>
          <a:lstStyle/>
          <a:p/>
        </p:txBody>
      </p:sp>
      <p:sp>
        <p:nvSpPr>
          <p:cNvPr id="49" name="object 49"/>
          <p:cNvSpPr txBox="1"/>
          <p:nvPr/>
        </p:nvSpPr>
        <p:spPr>
          <a:xfrm>
            <a:off x="4735595" y="3284966"/>
            <a:ext cx="366395" cy="318135"/>
          </a:xfrm>
          <a:prstGeom prst="rect">
            <a:avLst/>
          </a:prstGeom>
        </p:spPr>
        <p:txBody>
          <a:bodyPr wrap="square" lIns="0" tIns="12700" rIns="0" bIns="0" rtlCol="0" vert="horz">
            <a:spAutoFit/>
          </a:bodyPr>
          <a:lstStyle/>
          <a:p>
            <a:pPr marL="38100">
              <a:lnSpc>
                <a:spcPct val="100000"/>
              </a:lnSpc>
              <a:spcBef>
                <a:spcPts val="100"/>
              </a:spcBef>
            </a:pPr>
            <a:r>
              <a:rPr dirty="0" baseline="8547" sz="975" spc="-217">
                <a:latin typeface="Cambria"/>
                <a:cs typeface="Cambria"/>
              </a:rPr>
              <a:t>H</a:t>
            </a:r>
            <a:r>
              <a:rPr dirty="0" sz="450" spc="-145">
                <a:latin typeface="Cambria"/>
                <a:cs typeface="Cambria"/>
              </a:rPr>
              <a:t>bg</a:t>
            </a:r>
            <a:endParaRPr sz="450">
              <a:latin typeface="Cambria"/>
              <a:cs typeface="Cambria"/>
            </a:endParaRPr>
          </a:p>
          <a:p>
            <a:pPr>
              <a:lnSpc>
                <a:spcPct val="100000"/>
              </a:lnSpc>
              <a:spcBef>
                <a:spcPts val="40"/>
              </a:spcBef>
            </a:pPr>
            <a:endParaRPr sz="600">
              <a:latin typeface="Cambria"/>
              <a:cs typeface="Cambria"/>
            </a:endParaRPr>
          </a:p>
          <a:p>
            <a:pPr marL="207010">
              <a:lnSpc>
                <a:spcPct val="100000"/>
              </a:lnSpc>
            </a:pPr>
            <a:r>
              <a:rPr dirty="0" baseline="8547" sz="975" spc="-165">
                <a:latin typeface="Cambria"/>
                <a:cs typeface="Cambria"/>
              </a:rPr>
              <a:t>H</a:t>
            </a:r>
            <a:r>
              <a:rPr dirty="0" sz="450" spc="-110">
                <a:latin typeface="Cambria"/>
                <a:cs typeface="Cambria"/>
              </a:rPr>
              <a:t>cr</a:t>
            </a:r>
            <a:endParaRPr sz="450">
              <a:latin typeface="Cambria"/>
              <a:cs typeface="Cambria"/>
            </a:endParaRPr>
          </a:p>
        </p:txBody>
      </p:sp>
      <p:sp>
        <p:nvSpPr>
          <p:cNvPr id="50" name="object 50"/>
          <p:cNvSpPr/>
          <p:nvPr/>
        </p:nvSpPr>
        <p:spPr>
          <a:xfrm>
            <a:off x="5835396" y="3369564"/>
            <a:ext cx="683260" cy="448309"/>
          </a:xfrm>
          <a:custGeom>
            <a:avLst/>
            <a:gdLst/>
            <a:ahLst/>
            <a:cxnLst/>
            <a:rect l="l" t="t" r="r" b="b"/>
            <a:pathLst>
              <a:path w="683259" h="448310">
                <a:moveTo>
                  <a:pt x="0" y="0"/>
                </a:moveTo>
                <a:lnTo>
                  <a:pt x="333755" y="448055"/>
                </a:lnTo>
                <a:lnTo>
                  <a:pt x="682751" y="448055"/>
                </a:lnTo>
              </a:path>
            </a:pathLst>
          </a:custGeom>
          <a:ln w="4762">
            <a:solidFill>
              <a:srgbClr val="000000"/>
            </a:solidFill>
          </a:ln>
        </p:spPr>
        <p:txBody>
          <a:bodyPr wrap="square" lIns="0" tIns="0" rIns="0" bIns="0" rtlCol="0"/>
          <a:lstStyle/>
          <a:p/>
        </p:txBody>
      </p:sp>
      <p:sp>
        <p:nvSpPr>
          <p:cNvPr id="51" name="object 51"/>
          <p:cNvSpPr/>
          <p:nvPr/>
        </p:nvSpPr>
        <p:spPr>
          <a:xfrm>
            <a:off x="4754879" y="2985516"/>
            <a:ext cx="935990" cy="0"/>
          </a:xfrm>
          <a:custGeom>
            <a:avLst/>
            <a:gdLst/>
            <a:ahLst/>
            <a:cxnLst/>
            <a:rect l="l" t="t" r="r" b="b"/>
            <a:pathLst>
              <a:path w="935989" h="0">
                <a:moveTo>
                  <a:pt x="0" y="0"/>
                </a:moveTo>
                <a:lnTo>
                  <a:pt x="935735" y="0"/>
                </a:lnTo>
                <a:lnTo>
                  <a:pt x="0" y="0"/>
                </a:lnTo>
                <a:close/>
              </a:path>
            </a:pathLst>
          </a:custGeom>
          <a:ln w="4762">
            <a:solidFill>
              <a:srgbClr val="000000"/>
            </a:solidFill>
          </a:ln>
        </p:spPr>
        <p:txBody>
          <a:bodyPr wrap="square" lIns="0" tIns="0" rIns="0" bIns="0" rtlCol="0"/>
          <a:lstStyle/>
          <a:p/>
        </p:txBody>
      </p:sp>
      <p:sp>
        <p:nvSpPr>
          <p:cNvPr id="52" name="object 52"/>
          <p:cNvSpPr/>
          <p:nvPr/>
        </p:nvSpPr>
        <p:spPr>
          <a:xfrm>
            <a:off x="4754879" y="2046732"/>
            <a:ext cx="935990" cy="0"/>
          </a:xfrm>
          <a:custGeom>
            <a:avLst/>
            <a:gdLst/>
            <a:ahLst/>
            <a:cxnLst/>
            <a:rect l="l" t="t" r="r" b="b"/>
            <a:pathLst>
              <a:path w="935989" h="0">
                <a:moveTo>
                  <a:pt x="0" y="0"/>
                </a:moveTo>
                <a:lnTo>
                  <a:pt x="935735" y="0"/>
                </a:lnTo>
                <a:lnTo>
                  <a:pt x="0" y="0"/>
                </a:lnTo>
                <a:close/>
              </a:path>
            </a:pathLst>
          </a:custGeom>
          <a:ln w="4762">
            <a:solidFill>
              <a:srgbClr val="000000"/>
            </a:solidFill>
          </a:ln>
        </p:spPr>
        <p:txBody>
          <a:bodyPr wrap="square" lIns="0" tIns="0" rIns="0" bIns="0" rtlCol="0"/>
          <a:lstStyle/>
          <a:p/>
        </p:txBody>
      </p:sp>
      <p:sp>
        <p:nvSpPr>
          <p:cNvPr id="53" name="object 53"/>
          <p:cNvSpPr/>
          <p:nvPr/>
        </p:nvSpPr>
        <p:spPr>
          <a:xfrm>
            <a:off x="4826508" y="2563367"/>
            <a:ext cx="0" cy="386080"/>
          </a:xfrm>
          <a:custGeom>
            <a:avLst/>
            <a:gdLst/>
            <a:ahLst/>
            <a:cxnLst/>
            <a:rect l="l" t="t" r="r" b="b"/>
            <a:pathLst>
              <a:path w="0" h="386080">
                <a:moveTo>
                  <a:pt x="0" y="0"/>
                </a:moveTo>
                <a:lnTo>
                  <a:pt x="0" y="385572"/>
                </a:lnTo>
              </a:path>
            </a:pathLst>
          </a:custGeom>
          <a:ln w="4762">
            <a:solidFill>
              <a:srgbClr val="000000"/>
            </a:solidFill>
          </a:ln>
        </p:spPr>
        <p:txBody>
          <a:bodyPr wrap="square" lIns="0" tIns="0" rIns="0" bIns="0" rtlCol="0"/>
          <a:lstStyle/>
          <a:p/>
        </p:txBody>
      </p:sp>
      <p:sp>
        <p:nvSpPr>
          <p:cNvPr id="54" name="object 54"/>
          <p:cNvSpPr/>
          <p:nvPr/>
        </p:nvSpPr>
        <p:spPr>
          <a:xfrm>
            <a:off x="4826508" y="2083307"/>
            <a:ext cx="0" cy="386080"/>
          </a:xfrm>
          <a:custGeom>
            <a:avLst/>
            <a:gdLst/>
            <a:ahLst/>
            <a:cxnLst/>
            <a:rect l="l" t="t" r="r" b="b"/>
            <a:pathLst>
              <a:path w="0" h="386080">
                <a:moveTo>
                  <a:pt x="0" y="0"/>
                </a:moveTo>
                <a:lnTo>
                  <a:pt x="0" y="385572"/>
                </a:lnTo>
              </a:path>
            </a:pathLst>
          </a:custGeom>
          <a:ln w="4762">
            <a:solidFill>
              <a:srgbClr val="000000"/>
            </a:solidFill>
          </a:ln>
        </p:spPr>
        <p:txBody>
          <a:bodyPr wrap="square" lIns="0" tIns="0" rIns="0" bIns="0" rtlCol="0"/>
          <a:lstStyle/>
          <a:p/>
        </p:txBody>
      </p:sp>
      <p:sp>
        <p:nvSpPr>
          <p:cNvPr id="55" name="object 55"/>
          <p:cNvSpPr/>
          <p:nvPr/>
        </p:nvSpPr>
        <p:spPr>
          <a:xfrm>
            <a:off x="4814316" y="2945892"/>
            <a:ext cx="24765" cy="40005"/>
          </a:xfrm>
          <a:custGeom>
            <a:avLst/>
            <a:gdLst/>
            <a:ahLst/>
            <a:cxnLst/>
            <a:rect l="l" t="t" r="r" b="b"/>
            <a:pathLst>
              <a:path w="24764" h="40005">
                <a:moveTo>
                  <a:pt x="12191" y="39624"/>
                </a:moveTo>
                <a:lnTo>
                  <a:pt x="0" y="0"/>
                </a:lnTo>
                <a:lnTo>
                  <a:pt x="24383" y="0"/>
                </a:lnTo>
                <a:lnTo>
                  <a:pt x="12191" y="39624"/>
                </a:lnTo>
                <a:close/>
              </a:path>
            </a:pathLst>
          </a:custGeom>
          <a:solidFill>
            <a:srgbClr val="000000"/>
          </a:solidFill>
        </p:spPr>
        <p:txBody>
          <a:bodyPr wrap="square" lIns="0" tIns="0" rIns="0" bIns="0" rtlCol="0"/>
          <a:lstStyle/>
          <a:p/>
        </p:txBody>
      </p:sp>
      <p:sp>
        <p:nvSpPr>
          <p:cNvPr id="56" name="object 56"/>
          <p:cNvSpPr/>
          <p:nvPr/>
        </p:nvSpPr>
        <p:spPr>
          <a:xfrm>
            <a:off x="4814316" y="2046732"/>
            <a:ext cx="24765" cy="40005"/>
          </a:xfrm>
          <a:custGeom>
            <a:avLst/>
            <a:gdLst/>
            <a:ahLst/>
            <a:cxnLst/>
            <a:rect l="l" t="t" r="r" b="b"/>
            <a:pathLst>
              <a:path w="24764" h="40005">
                <a:moveTo>
                  <a:pt x="24383" y="39623"/>
                </a:moveTo>
                <a:lnTo>
                  <a:pt x="0" y="39623"/>
                </a:lnTo>
                <a:lnTo>
                  <a:pt x="12191" y="0"/>
                </a:lnTo>
                <a:lnTo>
                  <a:pt x="24383" y="39623"/>
                </a:lnTo>
                <a:close/>
              </a:path>
            </a:pathLst>
          </a:custGeom>
          <a:solidFill>
            <a:srgbClr val="000000"/>
          </a:solidFill>
        </p:spPr>
        <p:txBody>
          <a:bodyPr wrap="square" lIns="0" tIns="0" rIns="0" bIns="0" rtlCol="0"/>
          <a:lstStyle/>
          <a:p/>
        </p:txBody>
      </p:sp>
      <p:sp>
        <p:nvSpPr>
          <p:cNvPr id="57" name="object 57"/>
          <p:cNvSpPr/>
          <p:nvPr/>
        </p:nvSpPr>
        <p:spPr>
          <a:xfrm>
            <a:off x="4826508" y="2468880"/>
            <a:ext cx="0" cy="94615"/>
          </a:xfrm>
          <a:custGeom>
            <a:avLst/>
            <a:gdLst/>
            <a:ahLst/>
            <a:cxnLst/>
            <a:rect l="l" t="t" r="r" b="b"/>
            <a:pathLst>
              <a:path w="0" h="94614">
                <a:moveTo>
                  <a:pt x="0" y="0"/>
                </a:moveTo>
                <a:lnTo>
                  <a:pt x="0" y="94487"/>
                </a:lnTo>
              </a:path>
            </a:pathLst>
          </a:custGeom>
          <a:ln w="85344">
            <a:solidFill>
              <a:srgbClr val="FFFFFF"/>
            </a:solidFill>
          </a:ln>
        </p:spPr>
        <p:txBody>
          <a:bodyPr wrap="square" lIns="0" tIns="0" rIns="0" bIns="0" rtlCol="0"/>
          <a:lstStyle/>
          <a:p/>
        </p:txBody>
      </p:sp>
      <p:sp>
        <p:nvSpPr>
          <p:cNvPr id="58" name="object 58"/>
          <p:cNvSpPr txBox="1"/>
          <p:nvPr/>
        </p:nvSpPr>
        <p:spPr>
          <a:xfrm>
            <a:off x="4781323" y="2446765"/>
            <a:ext cx="123825" cy="124460"/>
          </a:xfrm>
          <a:prstGeom prst="rect">
            <a:avLst/>
          </a:prstGeom>
        </p:spPr>
        <p:txBody>
          <a:bodyPr wrap="square" lIns="0" tIns="12700" rIns="0" bIns="0" rtlCol="0" vert="horz">
            <a:spAutoFit/>
          </a:bodyPr>
          <a:lstStyle/>
          <a:p>
            <a:pPr>
              <a:lnSpc>
                <a:spcPct val="100000"/>
              </a:lnSpc>
              <a:spcBef>
                <a:spcPts val="100"/>
              </a:spcBef>
            </a:pPr>
            <a:r>
              <a:rPr dirty="0" sz="650" spc="-145">
                <a:latin typeface="Cambria"/>
                <a:cs typeface="Cambria"/>
              </a:rPr>
              <a:t>Hg</a:t>
            </a:r>
            <a:endParaRPr sz="650">
              <a:latin typeface="Cambria"/>
              <a:cs typeface="Cambria"/>
            </a:endParaRPr>
          </a:p>
        </p:txBody>
      </p:sp>
      <p:sp>
        <p:nvSpPr>
          <p:cNvPr id="59" name="object 59"/>
          <p:cNvSpPr/>
          <p:nvPr/>
        </p:nvSpPr>
        <p:spPr>
          <a:xfrm>
            <a:off x="5567172" y="2290572"/>
            <a:ext cx="47625" cy="52069"/>
          </a:xfrm>
          <a:custGeom>
            <a:avLst/>
            <a:gdLst/>
            <a:ahLst/>
            <a:cxnLst/>
            <a:rect l="l" t="t" r="r" b="b"/>
            <a:pathLst>
              <a:path w="47625" h="52069">
                <a:moveTo>
                  <a:pt x="22860" y="51816"/>
                </a:moveTo>
                <a:lnTo>
                  <a:pt x="14144" y="49911"/>
                </a:lnTo>
                <a:lnTo>
                  <a:pt x="6858" y="44577"/>
                </a:lnTo>
                <a:lnTo>
                  <a:pt x="1857" y="36385"/>
                </a:lnTo>
                <a:lnTo>
                  <a:pt x="0" y="25908"/>
                </a:lnTo>
                <a:lnTo>
                  <a:pt x="1857" y="16073"/>
                </a:lnTo>
                <a:lnTo>
                  <a:pt x="6858" y="7810"/>
                </a:lnTo>
                <a:lnTo>
                  <a:pt x="14144" y="2119"/>
                </a:lnTo>
                <a:lnTo>
                  <a:pt x="22860" y="0"/>
                </a:lnTo>
                <a:lnTo>
                  <a:pt x="32456" y="2119"/>
                </a:lnTo>
                <a:lnTo>
                  <a:pt x="40195" y="7810"/>
                </a:lnTo>
                <a:lnTo>
                  <a:pt x="45362" y="16073"/>
                </a:lnTo>
                <a:lnTo>
                  <a:pt x="47244" y="25908"/>
                </a:lnTo>
                <a:lnTo>
                  <a:pt x="45362" y="36385"/>
                </a:lnTo>
                <a:lnTo>
                  <a:pt x="40195" y="44577"/>
                </a:lnTo>
                <a:lnTo>
                  <a:pt x="32456" y="49911"/>
                </a:lnTo>
                <a:lnTo>
                  <a:pt x="22860" y="51816"/>
                </a:lnTo>
                <a:close/>
              </a:path>
            </a:pathLst>
          </a:custGeom>
          <a:solidFill>
            <a:srgbClr val="000000"/>
          </a:solidFill>
        </p:spPr>
        <p:txBody>
          <a:bodyPr wrap="square" lIns="0" tIns="0" rIns="0" bIns="0" rtlCol="0"/>
          <a:lstStyle/>
          <a:p/>
        </p:txBody>
      </p:sp>
      <p:sp>
        <p:nvSpPr>
          <p:cNvPr id="60" name="object 60"/>
          <p:cNvSpPr/>
          <p:nvPr/>
        </p:nvSpPr>
        <p:spPr>
          <a:xfrm>
            <a:off x="5567172" y="2290572"/>
            <a:ext cx="47625" cy="52069"/>
          </a:xfrm>
          <a:custGeom>
            <a:avLst/>
            <a:gdLst/>
            <a:ahLst/>
            <a:cxnLst/>
            <a:rect l="l" t="t" r="r" b="b"/>
            <a:pathLst>
              <a:path w="47625" h="52069">
                <a:moveTo>
                  <a:pt x="47244" y="25907"/>
                </a:moveTo>
                <a:lnTo>
                  <a:pt x="45362" y="16073"/>
                </a:lnTo>
                <a:lnTo>
                  <a:pt x="40195" y="7810"/>
                </a:lnTo>
                <a:lnTo>
                  <a:pt x="32456" y="2119"/>
                </a:lnTo>
                <a:lnTo>
                  <a:pt x="22860" y="0"/>
                </a:lnTo>
                <a:lnTo>
                  <a:pt x="14144" y="2119"/>
                </a:lnTo>
                <a:lnTo>
                  <a:pt x="6858" y="7810"/>
                </a:lnTo>
                <a:lnTo>
                  <a:pt x="1857" y="16073"/>
                </a:lnTo>
                <a:lnTo>
                  <a:pt x="0" y="25907"/>
                </a:lnTo>
                <a:lnTo>
                  <a:pt x="1857" y="36385"/>
                </a:lnTo>
                <a:lnTo>
                  <a:pt x="6858" y="44576"/>
                </a:lnTo>
                <a:lnTo>
                  <a:pt x="14144" y="49910"/>
                </a:lnTo>
                <a:lnTo>
                  <a:pt x="22860" y="51815"/>
                </a:lnTo>
                <a:lnTo>
                  <a:pt x="32456" y="49910"/>
                </a:lnTo>
                <a:lnTo>
                  <a:pt x="40195" y="44576"/>
                </a:lnTo>
                <a:lnTo>
                  <a:pt x="45362" y="36385"/>
                </a:lnTo>
                <a:lnTo>
                  <a:pt x="47244" y="25907"/>
                </a:lnTo>
              </a:path>
            </a:pathLst>
          </a:custGeom>
          <a:ln w="4571">
            <a:solidFill>
              <a:srgbClr val="000000"/>
            </a:solidFill>
          </a:ln>
        </p:spPr>
        <p:txBody>
          <a:bodyPr wrap="square" lIns="0" tIns="0" rIns="0" bIns="0" rtlCol="0"/>
          <a:lstStyle/>
          <a:p/>
        </p:txBody>
      </p:sp>
      <p:sp>
        <p:nvSpPr>
          <p:cNvPr id="61" name="object 61"/>
          <p:cNvSpPr/>
          <p:nvPr/>
        </p:nvSpPr>
        <p:spPr>
          <a:xfrm>
            <a:off x="5590032" y="2258567"/>
            <a:ext cx="0" cy="117475"/>
          </a:xfrm>
          <a:custGeom>
            <a:avLst/>
            <a:gdLst/>
            <a:ahLst/>
            <a:cxnLst/>
            <a:rect l="l" t="t" r="r" b="b"/>
            <a:pathLst>
              <a:path w="0" h="117475">
                <a:moveTo>
                  <a:pt x="0" y="117348"/>
                </a:moveTo>
                <a:lnTo>
                  <a:pt x="0" y="0"/>
                </a:lnTo>
              </a:path>
            </a:pathLst>
          </a:custGeom>
          <a:ln w="4572">
            <a:solidFill>
              <a:srgbClr val="000000"/>
            </a:solidFill>
          </a:ln>
        </p:spPr>
        <p:txBody>
          <a:bodyPr wrap="square" lIns="0" tIns="0" rIns="0" bIns="0" rtlCol="0"/>
          <a:lstStyle/>
          <a:p/>
        </p:txBody>
      </p:sp>
      <p:sp>
        <p:nvSpPr>
          <p:cNvPr id="62" name="object 62"/>
          <p:cNvSpPr/>
          <p:nvPr/>
        </p:nvSpPr>
        <p:spPr>
          <a:xfrm>
            <a:off x="5535167" y="2398775"/>
            <a:ext cx="109855" cy="0"/>
          </a:xfrm>
          <a:custGeom>
            <a:avLst/>
            <a:gdLst/>
            <a:ahLst/>
            <a:cxnLst/>
            <a:rect l="l" t="t" r="r" b="b"/>
            <a:pathLst>
              <a:path w="109854" h="0">
                <a:moveTo>
                  <a:pt x="0" y="0"/>
                </a:moveTo>
                <a:lnTo>
                  <a:pt x="109728" y="0"/>
                </a:lnTo>
              </a:path>
            </a:pathLst>
          </a:custGeom>
          <a:ln w="4572">
            <a:solidFill>
              <a:srgbClr val="000000"/>
            </a:solidFill>
          </a:ln>
        </p:spPr>
        <p:txBody>
          <a:bodyPr wrap="square" lIns="0" tIns="0" rIns="0" bIns="0" rtlCol="0"/>
          <a:lstStyle/>
          <a:p/>
        </p:txBody>
      </p:sp>
      <p:sp>
        <p:nvSpPr>
          <p:cNvPr id="63" name="object 63"/>
          <p:cNvSpPr/>
          <p:nvPr/>
        </p:nvSpPr>
        <p:spPr>
          <a:xfrm>
            <a:off x="5896355" y="2400300"/>
            <a:ext cx="390525" cy="0"/>
          </a:xfrm>
          <a:custGeom>
            <a:avLst/>
            <a:gdLst/>
            <a:ahLst/>
            <a:cxnLst/>
            <a:rect l="l" t="t" r="r" b="b"/>
            <a:pathLst>
              <a:path w="390525" h="0">
                <a:moveTo>
                  <a:pt x="390144" y="0"/>
                </a:moveTo>
                <a:lnTo>
                  <a:pt x="0" y="0"/>
                </a:lnTo>
                <a:lnTo>
                  <a:pt x="390144" y="0"/>
                </a:lnTo>
                <a:close/>
              </a:path>
            </a:pathLst>
          </a:custGeom>
          <a:ln w="4762">
            <a:solidFill>
              <a:srgbClr val="000000"/>
            </a:solidFill>
          </a:ln>
        </p:spPr>
        <p:txBody>
          <a:bodyPr wrap="square" lIns="0" tIns="0" rIns="0" bIns="0" rtlCol="0"/>
          <a:lstStyle/>
          <a:p/>
        </p:txBody>
      </p:sp>
      <p:sp>
        <p:nvSpPr>
          <p:cNvPr id="64" name="object 64"/>
          <p:cNvSpPr/>
          <p:nvPr/>
        </p:nvSpPr>
        <p:spPr>
          <a:xfrm>
            <a:off x="6114288" y="2044350"/>
            <a:ext cx="172212" cy="355949"/>
          </a:xfrm>
          <a:prstGeom prst="rect">
            <a:avLst/>
          </a:prstGeom>
          <a:blipFill>
            <a:blip r:embed="rId6" cstate="print"/>
            <a:stretch>
              <a:fillRect/>
            </a:stretch>
          </a:blipFill>
        </p:spPr>
        <p:txBody>
          <a:bodyPr wrap="square" lIns="0" tIns="0" rIns="0" bIns="0" rtlCol="0"/>
          <a:lstStyle/>
          <a:p/>
        </p:txBody>
      </p:sp>
      <p:sp>
        <p:nvSpPr>
          <p:cNvPr id="65" name="object 65"/>
          <p:cNvSpPr txBox="1"/>
          <p:nvPr/>
        </p:nvSpPr>
        <p:spPr>
          <a:xfrm>
            <a:off x="6130531" y="2166343"/>
            <a:ext cx="193040" cy="124460"/>
          </a:xfrm>
          <a:prstGeom prst="rect">
            <a:avLst/>
          </a:prstGeom>
        </p:spPr>
        <p:txBody>
          <a:bodyPr wrap="square" lIns="0" tIns="12700" rIns="0" bIns="0" rtlCol="0" vert="horz">
            <a:spAutoFit/>
          </a:bodyPr>
          <a:lstStyle/>
          <a:p>
            <a:pPr marL="25400">
              <a:lnSpc>
                <a:spcPct val="100000"/>
              </a:lnSpc>
              <a:spcBef>
                <a:spcPts val="100"/>
              </a:spcBef>
            </a:pPr>
            <a:r>
              <a:rPr dirty="0" baseline="8547" sz="975" spc="-232">
                <a:latin typeface="Cambria"/>
                <a:cs typeface="Cambria"/>
              </a:rPr>
              <a:t>Y</a:t>
            </a:r>
            <a:r>
              <a:rPr dirty="0" sz="450" spc="-155">
                <a:latin typeface="Cambria"/>
                <a:cs typeface="Cambria"/>
              </a:rPr>
              <a:t>top</a:t>
            </a:r>
            <a:endParaRPr sz="450">
              <a:latin typeface="Cambria"/>
              <a:cs typeface="Cambria"/>
            </a:endParaRPr>
          </a:p>
        </p:txBody>
      </p:sp>
      <p:sp>
        <p:nvSpPr>
          <p:cNvPr id="66" name="object 66"/>
          <p:cNvSpPr/>
          <p:nvPr/>
        </p:nvSpPr>
        <p:spPr>
          <a:xfrm>
            <a:off x="5323332" y="2400300"/>
            <a:ext cx="364490" cy="0"/>
          </a:xfrm>
          <a:custGeom>
            <a:avLst/>
            <a:gdLst/>
            <a:ahLst/>
            <a:cxnLst/>
            <a:rect l="l" t="t" r="r" b="b"/>
            <a:pathLst>
              <a:path w="364489" h="0">
                <a:moveTo>
                  <a:pt x="0" y="0"/>
                </a:moveTo>
                <a:lnTo>
                  <a:pt x="364235" y="0"/>
                </a:lnTo>
                <a:lnTo>
                  <a:pt x="0" y="0"/>
                </a:lnTo>
                <a:close/>
              </a:path>
            </a:pathLst>
          </a:custGeom>
          <a:ln w="4762">
            <a:solidFill>
              <a:srgbClr val="000000"/>
            </a:solidFill>
          </a:ln>
        </p:spPr>
        <p:txBody>
          <a:bodyPr wrap="square" lIns="0" tIns="0" rIns="0" bIns="0" rtlCol="0"/>
          <a:lstStyle/>
          <a:p/>
        </p:txBody>
      </p:sp>
      <p:sp>
        <p:nvSpPr>
          <p:cNvPr id="67" name="object 67"/>
          <p:cNvSpPr/>
          <p:nvPr/>
        </p:nvSpPr>
        <p:spPr>
          <a:xfrm>
            <a:off x="5323332" y="2236374"/>
            <a:ext cx="230123" cy="163925"/>
          </a:xfrm>
          <a:prstGeom prst="rect">
            <a:avLst/>
          </a:prstGeom>
          <a:blipFill>
            <a:blip r:embed="rId7" cstate="print"/>
            <a:stretch>
              <a:fillRect/>
            </a:stretch>
          </a:blipFill>
        </p:spPr>
        <p:txBody>
          <a:bodyPr wrap="square" lIns="0" tIns="0" rIns="0" bIns="0" rtlCol="0"/>
          <a:lstStyle/>
          <a:p/>
        </p:txBody>
      </p:sp>
      <p:sp>
        <p:nvSpPr>
          <p:cNvPr id="68" name="object 68"/>
          <p:cNvSpPr txBox="1"/>
          <p:nvPr/>
        </p:nvSpPr>
        <p:spPr>
          <a:xfrm>
            <a:off x="5291328" y="2189988"/>
            <a:ext cx="290830" cy="100965"/>
          </a:xfrm>
          <a:prstGeom prst="rect">
            <a:avLst/>
          </a:prstGeom>
          <a:solidFill>
            <a:srgbClr val="FFFFFF"/>
          </a:solidFill>
        </p:spPr>
        <p:txBody>
          <a:bodyPr wrap="square" lIns="0" tIns="3810" rIns="0" bIns="0" rtlCol="0" vert="horz">
            <a:spAutoFit/>
          </a:bodyPr>
          <a:lstStyle/>
          <a:p>
            <a:pPr>
              <a:lnSpc>
                <a:spcPts val="760"/>
              </a:lnSpc>
              <a:spcBef>
                <a:spcPts val="30"/>
              </a:spcBef>
            </a:pPr>
            <a:r>
              <a:rPr dirty="0" baseline="8547" sz="975" spc="-284">
                <a:latin typeface="Cambria"/>
                <a:cs typeface="Cambria"/>
              </a:rPr>
              <a:t>F</a:t>
            </a:r>
            <a:r>
              <a:rPr dirty="0" sz="450" spc="-190">
                <a:latin typeface="Cambria"/>
                <a:cs typeface="Cambria"/>
              </a:rPr>
              <a:t>o</a:t>
            </a:r>
            <a:r>
              <a:rPr dirty="0" baseline="8547" sz="975" spc="-284" i="1">
                <a:latin typeface="Georgia"/>
                <a:cs typeface="Georgia"/>
              </a:rPr>
              <a:t>D</a:t>
            </a:r>
            <a:r>
              <a:rPr dirty="0" sz="450" spc="-190">
                <a:latin typeface="Cambria"/>
                <a:cs typeface="Cambria"/>
              </a:rPr>
              <a:t>camber</a:t>
            </a:r>
            <a:endParaRPr sz="450">
              <a:latin typeface="Cambria"/>
              <a:cs typeface="Cambria"/>
            </a:endParaRPr>
          </a:p>
        </p:txBody>
      </p:sp>
      <p:sp>
        <p:nvSpPr>
          <p:cNvPr id="69" name="object 69"/>
          <p:cNvSpPr/>
          <p:nvPr/>
        </p:nvSpPr>
        <p:spPr>
          <a:xfrm>
            <a:off x="5782055" y="3374135"/>
            <a:ext cx="1245235" cy="0"/>
          </a:xfrm>
          <a:custGeom>
            <a:avLst/>
            <a:gdLst/>
            <a:ahLst/>
            <a:cxnLst/>
            <a:rect l="l" t="t" r="r" b="b"/>
            <a:pathLst>
              <a:path w="1245234" h="0">
                <a:moveTo>
                  <a:pt x="1245108" y="0"/>
                </a:moveTo>
                <a:lnTo>
                  <a:pt x="0" y="0"/>
                </a:lnTo>
                <a:lnTo>
                  <a:pt x="1245108" y="0"/>
                </a:lnTo>
                <a:close/>
              </a:path>
            </a:pathLst>
          </a:custGeom>
          <a:ln w="4762">
            <a:solidFill>
              <a:srgbClr val="000000"/>
            </a:solidFill>
          </a:ln>
        </p:spPr>
        <p:txBody>
          <a:bodyPr wrap="square" lIns="0" tIns="0" rIns="0" bIns="0" rtlCol="0"/>
          <a:lstStyle/>
          <a:p/>
        </p:txBody>
      </p:sp>
      <p:sp>
        <p:nvSpPr>
          <p:cNvPr id="70" name="object 70"/>
          <p:cNvSpPr/>
          <p:nvPr/>
        </p:nvSpPr>
        <p:spPr>
          <a:xfrm>
            <a:off x="6117335" y="2046732"/>
            <a:ext cx="909955" cy="0"/>
          </a:xfrm>
          <a:custGeom>
            <a:avLst/>
            <a:gdLst/>
            <a:ahLst/>
            <a:cxnLst/>
            <a:rect l="l" t="t" r="r" b="b"/>
            <a:pathLst>
              <a:path w="909954" h="0">
                <a:moveTo>
                  <a:pt x="909828" y="0"/>
                </a:moveTo>
                <a:lnTo>
                  <a:pt x="0" y="0"/>
                </a:lnTo>
                <a:lnTo>
                  <a:pt x="909828" y="0"/>
                </a:lnTo>
                <a:close/>
              </a:path>
            </a:pathLst>
          </a:custGeom>
          <a:ln w="4762">
            <a:solidFill>
              <a:srgbClr val="000000"/>
            </a:solidFill>
          </a:ln>
        </p:spPr>
        <p:txBody>
          <a:bodyPr wrap="square" lIns="0" tIns="0" rIns="0" bIns="0" rtlCol="0"/>
          <a:lstStyle/>
          <a:p/>
        </p:txBody>
      </p:sp>
      <p:sp>
        <p:nvSpPr>
          <p:cNvPr id="71" name="object 71"/>
          <p:cNvSpPr/>
          <p:nvPr/>
        </p:nvSpPr>
        <p:spPr>
          <a:xfrm>
            <a:off x="6954011" y="2763011"/>
            <a:ext cx="0" cy="574675"/>
          </a:xfrm>
          <a:custGeom>
            <a:avLst/>
            <a:gdLst/>
            <a:ahLst/>
            <a:cxnLst/>
            <a:rect l="l" t="t" r="r" b="b"/>
            <a:pathLst>
              <a:path w="0" h="574675">
                <a:moveTo>
                  <a:pt x="0" y="0"/>
                </a:moveTo>
                <a:lnTo>
                  <a:pt x="0" y="574547"/>
                </a:lnTo>
              </a:path>
            </a:pathLst>
          </a:custGeom>
          <a:ln w="4762">
            <a:solidFill>
              <a:srgbClr val="000000"/>
            </a:solidFill>
          </a:ln>
        </p:spPr>
        <p:txBody>
          <a:bodyPr wrap="square" lIns="0" tIns="0" rIns="0" bIns="0" rtlCol="0"/>
          <a:lstStyle/>
          <a:p/>
        </p:txBody>
      </p:sp>
      <p:sp>
        <p:nvSpPr>
          <p:cNvPr id="72" name="object 72"/>
          <p:cNvSpPr/>
          <p:nvPr/>
        </p:nvSpPr>
        <p:spPr>
          <a:xfrm>
            <a:off x="6954011" y="2083307"/>
            <a:ext cx="0" cy="579120"/>
          </a:xfrm>
          <a:custGeom>
            <a:avLst/>
            <a:gdLst/>
            <a:ahLst/>
            <a:cxnLst/>
            <a:rect l="l" t="t" r="r" b="b"/>
            <a:pathLst>
              <a:path w="0" h="579119">
                <a:moveTo>
                  <a:pt x="0" y="0"/>
                </a:moveTo>
                <a:lnTo>
                  <a:pt x="0" y="579119"/>
                </a:lnTo>
              </a:path>
            </a:pathLst>
          </a:custGeom>
          <a:ln w="4762">
            <a:solidFill>
              <a:srgbClr val="000000"/>
            </a:solidFill>
          </a:ln>
        </p:spPr>
        <p:txBody>
          <a:bodyPr wrap="square" lIns="0" tIns="0" rIns="0" bIns="0" rtlCol="0"/>
          <a:lstStyle/>
          <a:p/>
        </p:txBody>
      </p:sp>
      <p:sp>
        <p:nvSpPr>
          <p:cNvPr id="73" name="object 73"/>
          <p:cNvSpPr/>
          <p:nvPr/>
        </p:nvSpPr>
        <p:spPr>
          <a:xfrm>
            <a:off x="6941820" y="3334511"/>
            <a:ext cx="24765" cy="40005"/>
          </a:xfrm>
          <a:custGeom>
            <a:avLst/>
            <a:gdLst/>
            <a:ahLst/>
            <a:cxnLst/>
            <a:rect l="l" t="t" r="r" b="b"/>
            <a:pathLst>
              <a:path w="24765" h="40004">
                <a:moveTo>
                  <a:pt x="12192" y="39624"/>
                </a:moveTo>
                <a:lnTo>
                  <a:pt x="0" y="0"/>
                </a:lnTo>
                <a:lnTo>
                  <a:pt x="24383" y="0"/>
                </a:lnTo>
                <a:lnTo>
                  <a:pt x="12192" y="39624"/>
                </a:lnTo>
                <a:close/>
              </a:path>
            </a:pathLst>
          </a:custGeom>
          <a:solidFill>
            <a:srgbClr val="000000"/>
          </a:solidFill>
        </p:spPr>
        <p:txBody>
          <a:bodyPr wrap="square" lIns="0" tIns="0" rIns="0" bIns="0" rtlCol="0"/>
          <a:lstStyle/>
          <a:p/>
        </p:txBody>
      </p:sp>
      <p:sp>
        <p:nvSpPr>
          <p:cNvPr id="74" name="object 74"/>
          <p:cNvSpPr/>
          <p:nvPr/>
        </p:nvSpPr>
        <p:spPr>
          <a:xfrm>
            <a:off x="6941820" y="2046732"/>
            <a:ext cx="24765" cy="40005"/>
          </a:xfrm>
          <a:custGeom>
            <a:avLst/>
            <a:gdLst/>
            <a:ahLst/>
            <a:cxnLst/>
            <a:rect l="l" t="t" r="r" b="b"/>
            <a:pathLst>
              <a:path w="24765" h="40005">
                <a:moveTo>
                  <a:pt x="24383" y="39623"/>
                </a:moveTo>
                <a:lnTo>
                  <a:pt x="0" y="39623"/>
                </a:lnTo>
                <a:lnTo>
                  <a:pt x="12192" y="0"/>
                </a:lnTo>
                <a:lnTo>
                  <a:pt x="24383" y="39623"/>
                </a:lnTo>
                <a:close/>
              </a:path>
            </a:pathLst>
          </a:custGeom>
          <a:solidFill>
            <a:srgbClr val="000000"/>
          </a:solidFill>
        </p:spPr>
        <p:txBody>
          <a:bodyPr wrap="square" lIns="0" tIns="0" rIns="0" bIns="0" rtlCol="0"/>
          <a:lstStyle/>
          <a:p/>
        </p:txBody>
      </p:sp>
      <p:sp>
        <p:nvSpPr>
          <p:cNvPr id="75" name="object 75"/>
          <p:cNvSpPr/>
          <p:nvPr/>
        </p:nvSpPr>
        <p:spPr>
          <a:xfrm>
            <a:off x="6953250" y="2662427"/>
            <a:ext cx="0" cy="100965"/>
          </a:xfrm>
          <a:custGeom>
            <a:avLst/>
            <a:gdLst/>
            <a:ahLst/>
            <a:cxnLst/>
            <a:rect l="l" t="t" r="r" b="b"/>
            <a:pathLst>
              <a:path w="0" h="100964">
                <a:moveTo>
                  <a:pt x="0" y="0"/>
                </a:moveTo>
                <a:lnTo>
                  <a:pt x="0" y="100583"/>
                </a:lnTo>
              </a:path>
            </a:pathLst>
          </a:custGeom>
          <a:ln w="77724">
            <a:solidFill>
              <a:srgbClr val="FFFFFF"/>
            </a:solidFill>
          </a:ln>
        </p:spPr>
        <p:txBody>
          <a:bodyPr wrap="square" lIns="0" tIns="0" rIns="0" bIns="0" rtlCol="0"/>
          <a:lstStyle/>
          <a:p/>
        </p:txBody>
      </p:sp>
      <p:sp>
        <p:nvSpPr>
          <p:cNvPr id="76" name="object 76"/>
          <p:cNvSpPr txBox="1"/>
          <p:nvPr/>
        </p:nvSpPr>
        <p:spPr>
          <a:xfrm>
            <a:off x="6884896" y="2652496"/>
            <a:ext cx="160020" cy="124460"/>
          </a:xfrm>
          <a:prstGeom prst="rect">
            <a:avLst/>
          </a:prstGeom>
        </p:spPr>
        <p:txBody>
          <a:bodyPr wrap="square" lIns="0" tIns="12700" rIns="0" bIns="0" rtlCol="0" vert="horz">
            <a:spAutoFit/>
          </a:bodyPr>
          <a:lstStyle/>
          <a:p>
            <a:pPr marL="25400">
              <a:lnSpc>
                <a:spcPct val="100000"/>
              </a:lnSpc>
              <a:spcBef>
                <a:spcPts val="100"/>
              </a:spcBef>
            </a:pPr>
            <a:r>
              <a:rPr dirty="0" baseline="8547" sz="975" spc="-217">
                <a:latin typeface="Cambria"/>
                <a:cs typeface="Cambria"/>
              </a:rPr>
              <a:t>y</a:t>
            </a:r>
            <a:r>
              <a:rPr dirty="0" sz="450" spc="-145">
                <a:latin typeface="Cambria"/>
                <a:cs typeface="Cambria"/>
              </a:rPr>
              <a:t>rc</a:t>
            </a:r>
            <a:endParaRPr sz="450">
              <a:latin typeface="Cambria"/>
              <a:cs typeface="Cambria"/>
            </a:endParaRPr>
          </a:p>
        </p:txBody>
      </p:sp>
      <p:sp>
        <p:nvSpPr>
          <p:cNvPr id="77" name="object 77"/>
          <p:cNvSpPr/>
          <p:nvPr/>
        </p:nvSpPr>
        <p:spPr>
          <a:xfrm>
            <a:off x="5818632" y="3374135"/>
            <a:ext cx="315595" cy="0"/>
          </a:xfrm>
          <a:custGeom>
            <a:avLst/>
            <a:gdLst/>
            <a:ahLst/>
            <a:cxnLst/>
            <a:rect l="l" t="t" r="r" b="b"/>
            <a:pathLst>
              <a:path w="315595" h="0">
                <a:moveTo>
                  <a:pt x="315467" y="0"/>
                </a:moveTo>
                <a:lnTo>
                  <a:pt x="0" y="0"/>
                </a:lnTo>
                <a:lnTo>
                  <a:pt x="315467" y="0"/>
                </a:lnTo>
                <a:close/>
              </a:path>
            </a:pathLst>
          </a:custGeom>
          <a:ln w="4762">
            <a:solidFill>
              <a:srgbClr val="000000"/>
            </a:solidFill>
          </a:ln>
        </p:spPr>
        <p:txBody>
          <a:bodyPr wrap="square" lIns="0" tIns="0" rIns="0" bIns="0" rtlCol="0"/>
          <a:lstStyle/>
          <a:p/>
        </p:txBody>
      </p:sp>
      <p:sp>
        <p:nvSpPr>
          <p:cNvPr id="78" name="object 78"/>
          <p:cNvSpPr/>
          <p:nvPr/>
        </p:nvSpPr>
        <p:spPr>
          <a:xfrm>
            <a:off x="5649467" y="2322575"/>
            <a:ext cx="485140" cy="0"/>
          </a:xfrm>
          <a:custGeom>
            <a:avLst/>
            <a:gdLst/>
            <a:ahLst/>
            <a:cxnLst/>
            <a:rect l="l" t="t" r="r" b="b"/>
            <a:pathLst>
              <a:path w="485139" h="0">
                <a:moveTo>
                  <a:pt x="484632" y="0"/>
                </a:moveTo>
                <a:lnTo>
                  <a:pt x="0" y="0"/>
                </a:lnTo>
                <a:lnTo>
                  <a:pt x="484632" y="0"/>
                </a:lnTo>
                <a:close/>
              </a:path>
            </a:pathLst>
          </a:custGeom>
          <a:ln w="4762">
            <a:solidFill>
              <a:srgbClr val="000000"/>
            </a:solidFill>
          </a:ln>
        </p:spPr>
        <p:txBody>
          <a:bodyPr wrap="square" lIns="0" tIns="0" rIns="0" bIns="0" rtlCol="0"/>
          <a:lstStyle/>
          <a:p/>
        </p:txBody>
      </p:sp>
      <p:sp>
        <p:nvSpPr>
          <p:cNvPr id="79" name="object 79"/>
          <p:cNvSpPr/>
          <p:nvPr/>
        </p:nvSpPr>
        <p:spPr>
          <a:xfrm>
            <a:off x="6060947" y="2900172"/>
            <a:ext cx="0" cy="437515"/>
          </a:xfrm>
          <a:custGeom>
            <a:avLst/>
            <a:gdLst/>
            <a:ahLst/>
            <a:cxnLst/>
            <a:rect l="l" t="t" r="r" b="b"/>
            <a:pathLst>
              <a:path w="0" h="437514">
                <a:moveTo>
                  <a:pt x="0" y="0"/>
                </a:moveTo>
                <a:lnTo>
                  <a:pt x="0" y="437387"/>
                </a:lnTo>
              </a:path>
            </a:pathLst>
          </a:custGeom>
          <a:ln w="4762">
            <a:solidFill>
              <a:srgbClr val="000000"/>
            </a:solidFill>
          </a:ln>
        </p:spPr>
        <p:txBody>
          <a:bodyPr wrap="square" lIns="0" tIns="0" rIns="0" bIns="0" rtlCol="0"/>
          <a:lstStyle/>
          <a:p/>
        </p:txBody>
      </p:sp>
      <p:sp>
        <p:nvSpPr>
          <p:cNvPr id="80" name="object 80"/>
          <p:cNvSpPr/>
          <p:nvPr/>
        </p:nvSpPr>
        <p:spPr>
          <a:xfrm>
            <a:off x="6060947" y="2359151"/>
            <a:ext cx="0" cy="441959"/>
          </a:xfrm>
          <a:custGeom>
            <a:avLst/>
            <a:gdLst/>
            <a:ahLst/>
            <a:cxnLst/>
            <a:rect l="l" t="t" r="r" b="b"/>
            <a:pathLst>
              <a:path w="0" h="441960">
                <a:moveTo>
                  <a:pt x="0" y="0"/>
                </a:moveTo>
                <a:lnTo>
                  <a:pt x="0" y="441960"/>
                </a:lnTo>
              </a:path>
            </a:pathLst>
          </a:custGeom>
          <a:ln w="4762">
            <a:solidFill>
              <a:srgbClr val="000000"/>
            </a:solidFill>
          </a:ln>
        </p:spPr>
        <p:txBody>
          <a:bodyPr wrap="square" lIns="0" tIns="0" rIns="0" bIns="0" rtlCol="0"/>
          <a:lstStyle/>
          <a:p/>
        </p:txBody>
      </p:sp>
      <p:sp>
        <p:nvSpPr>
          <p:cNvPr id="81" name="object 81"/>
          <p:cNvSpPr/>
          <p:nvPr/>
        </p:nvSpPr>
        <p:spPr>
          <a:xfrm>
            <a:off x="6048755" y="3334511"/>
            <a:ext cx="24765" cy="40005"/>
          </a:xfrm>
          <a:custGeom>
            <a:avLst/>
            <a:gdLst/>
            <a:ahLst/>
            <a:cxnLst/>
            <a:rect l="l" t="t" r="r" b="b"/>
            <a:pathLst>
              <a:path w="24764" h="40004">
                <a:moveTo>
                  <a:pt x="12192" y="39624"/>
                </a:moveTo>
                <a:lnTo>
                  <a:pt x="0" y="0"/>
                </a:lnTo>
                <a:lnTo>
                  <a:pt x="24383" y="0"/>
                </a:lnTo>
                <a:lnTo>
                  <a:pt x="12192" y="39624"/>
                </a:lnTo>
                <a:close/>
              </a:path>
            </a:pathLst>
          </a:custGeom>
          <a:solidFill>
            <a:srgbClr val="000000"/>
          </a:solidFill>
        </p:spPr>
        <p:txBody>
          <a:bodyPr wrap="square" lIns="0" tIns="0" rIns="0" bIns="0" rtlCol="0"/>
          <a:lstStyle/>
          <a:p/>
        </p:txBody>
      </p:sp>
      <p:sp>
        <p:nvSpPr>
          <p:cNvPr id="82" name="object 82"/>
          <p:cNvSpPr/>
          <p:nvPr/>
        </p:nvSpPr>
        <p:spPr>
          <a:xfrm>
            <a:off x="6048755" y="2322576"/>
            <a:ext cx="24765" cy="40005"/>
          </a:xfrm>
          <a:custGeom>
            <a:avLst/>
            <a:gdLst/>
            <a:ahLst/>
            <a:cxnLst/>
            <a:rect l="l" t="t" r="r" b="b"/>
            <a:pathLst>
              <a:path w="24764" h="40005">
                <a:moveTo>
                  <a:pt x="24383" y="39624"/>
                </a:moveTo>
                <a:lnTo>
                  <a:pt x="0" y="39624"/>
                </a:lnTo>
                <a:lnTo>
                  <a:pt x="12192" y="0"/>
                </a:lnTo>
                <a:lnTo>
                  <a:pt x="24383" y="39624"/>
                </a:lnTo>
                <a:close/>
              </a:path>
            </a:pathLst>
          </a:custGeom>
          <a:solidFill>
            <a:srgbClr val="000000"/>
          </a:solidFill>
        </p:spPr>
        <p:txBody>
          <a:bodyPr wrap="square" lIns="0" tIns="0" rIns="0" bIns="0" rtlCol="0"/>
          <a:lstStyle/>
          <a:p/>
        </p:txBody>
      </p:sp>
      <p:sp>
        <p:nvSpPr>
          <p:cNvPr id="83" name="object 83"/>
          <p:cNvSpPr/>
          <p:nvPr/>
        </p:nvSpPr>
        <p:spPr>
          <a:xfrm>
            <a:off x="6060948" y="2801111"/>
            <a:ext cx="0" cy="99060"/>
          </a:xfrm>
          <a:custGeom>
            <a:avLst/>
            <a:gdLst/>
            <a:ahLst/>
            <a:cxnLst/>
            <a:rect l="l" t="t" r="r" b="b"/>
            <a:pathLst>
              <a:path w="0" h="99060">
                <a:moveTo>
                  <a:pt x="0" y="0"/>
                </a:moveTo>
                <a:lnTo>
                  <a:pt x="0" y="99060"/>
                </a:lnTo>
              </a:path>
            </a:pathLst>
          </a:custGeom>
          <a:ln w="57911">
            <a:solidFill>
              <a:srgbClr val="FFFFFF"/>
            </a:solidFill>
          </a:ln>
        </p:spPr>
        <p:txBody>
          <a:bodyPr wrap="square" lIns="0" tIns="0" rIns="0" bIns="0" rtlCol="0"/>
          <a:lstStyle/>
          <a:p/>
        </p:txBody>
      </p:sp>
      <p:sp>
        <p:nvSpPr>
          <p:cNvPr id="84" name="object 84"/>
          <p:cNvSpPr txBox="1"/>
          <p:nvPr/>
        </p:nvSpPr>
        <p:spPr>
          <a:xfrm>
            <a:off x="6004061" y="2789665"/>
            <a:ext cx="140335" cy="124460"/>
          </a:xfrm>
          <a:prstGeom prst="rect">
            <a:avLst/>
          </a:prstGeom>
        </p:spPr>
        <p:txBody>
          <a:bodyPr wrap="square" lIns="0" tIns="12700" rIns="0" bIns="0" rtlCol="0" vert="horz">
            <a:spAutoFit/>
          </a:bodyPr>
          <a:lstStyle/>
          <a:p>
            <a:pPr marL="25400">
              <a:lnSpc>
                <a:spcPct val="100000"/>
              </a:lnSpc>
              <a:spcBef>
                <a:spcPts val="100"/>
              </a:spcBef>
            </a:pPr>
            <a:r>
              <a:rPr dirty="0" baseline="8547" sz="975" spc="-187">
                <a:latin typeface="Cambria"/>
                <a:cs typeface="Cambria"/>
              </a:rPr>
              <a:t>y</a:t>
            </a:r>
            <a:r>
              <a:rPr dirty="0" sz="450" spc="-125">
                <a:latin typeface="Cambria"/>
                <a:cs typeface="Cambria"/>
              </a:rPr>
              <a:t>r</a:t>
            </a:r>
            <a:endParaRPr sz="450">
              <a:latin typeface="Cambria"/>
              <a:cs typeface="Cambria"/>
            </a:endParaRPr>
          </a:p>
        </p:txBody>
      </p:sp>
      <p:sp>
        <p:nvSpPr>
          <p:cNvPr id="85" name="object 85"/>
          <p:cNvSpPr txBox="1"/>
          <p:nvPr/>
        </p:nvSpPr>
        <p:spPr>
          <a:xfrm>
            <a:off x="5131298" y="3748252"/>
            <a:ext cx="1791970" cy="450215"/>
          </a:xfrm>
          <a:prstGeom prst="rect">
            <a:avLst/>
          </a:prstGeom>
        </p:spPr>
        <p:txBody>
          <a:bodyPr wrap="square" lIns="0" tIns="12700" rIns="0" bIns="0" rtlCol="0" vert="horz">
            <a:spAutoFit/>
          </a:bodyPr>
          <a:lstStyle/>
          <a:p>
            <a:pPr algn="r" marR="5080">
              <a:lnSpc>
                <a:spcPct val="100000"/>
              </a:lnSpc>
              <a:spcBef>
                <a:spcPts val="100"/>
              </a:spcBef>
            </a:pPr>
            <a:r>
              <a:rPr dirty="0" sz="650" spc="-245">
                <a:latin typeface="Cambria"/>
                <a:cs typeface="Cambria"/>
              </a:rPr>
              <a:t>R</a:t>
            </a:r>
            <a:r>
              <a:rPr dirty="0" sz="650" spc="-270">
                <a:latin typeface="Cambria"/>
                <a:cs typeface="Cambria"/>
              </a:rPr>
              <a:t>o</a:t>
            </a:r>
            <a:r>
              <a:rPr dirty="0" sz="650" spc="-195">
                <a:latin typeface="Cambria"/>
                <a:cs typeface="Cambria"/>
              </a:rPr>
              <a:t>l</a:t>
            </a:r>
            <a:r>
              <a:rPr dirty="0" sz="650" spc="-95">
                <a:latin typeface="Cambria"/>
                <a:cs typeface="Cambria"/>
              </a:rPr>
              <a:t>l</a:t>
            </a:r>
            <a:r>
              <a:rPr dirty="0" sz="650" spc="-240">
                <a:latin typeface="Cambria"/>
                <a:cs typeface="Cambria"/>
              </a:rPr>
              <a:t>C</a:t>
            </a:r>
            <a:r>
              <a:rPr dirty="0" sz="650" spc="-265">
                <a:latin typeface="Cambria"/>
                <a:cs typeface="Cambria"/>
              </a:rPr>
              <a:t>e</a:t>
            </a:r>
            <a:r>
              <a:rPr dirty="0" sz="650" spc="-240">
                <a:latin typeface="Cambria"/>
                <a:cs typeface="Cambria"/>
              </a:rPr>
              <a:t>n</a:t>
            </a:r>
            <a:r>
              <a:rPr dirty="0" sz="650" spc="-204">
                <a:latin typeface="Cambria"/>
                <a:cs typeface="Cambria"/>
              </a:rPr>
              <a:t>t</a:t>
            </a:r>
            <a:r>
              <a:rPr dirty="0" sz="650" spc="-245">
                <a:latin typeface="Cambria"/>
                <a:cs typeface="Cambria"/>
              </a:rPr>
              <a:t>e</a:t>
            </a:r>
            <a:r>
              <a:rPr dirty="0" sz="650" spc="-35">
                <a:latin typeface="Cambria"/>
                <a:cs typeface="Cambria"/>
              </a:rPr>
              <a:t>r</a:t>
            </a:r>
            <a:endParaRPr sz="650">
              <a:latin typeface="Cambria"/>
              <a:cs typeface="Cambria"/>
            </a:endParaRPr>
          </a:p>
          <a:p>
            <a:pPr>
              <a:lnSpc>
                <a:spcPct val="100000"/>
              </a:lnSpc>
            </a:pPr>
            <a:endParaRPr sz="600">
              <a:latin typeface="Cambria"/>
              <a:cs typeface="Cambria"/>
            </a:endParaRPr>
          </a:p>
          <a:p>
            <a:pPr>
              <a:lnSpc>
                <a:spcPct val="100000"/>
              </a:lnSpc>
              <a:spcBef>
                <a:spcPts val="350"/>
              </a:spcBef>
            </a:pPr>
            <a:r>
              <a:rPr dirty="0" sz="1250" spc="15">
                <a:latin typeface="Arial"/>
                <a:cs typeface="Arial"/>
              </a:rPr>
              <a:t>Section </a:t>
            </a:r>
            <a:r>
              <a:rPr dirty="0" sz="1250" spc="10">
                <a:latin typeface="Arial"/>
                <a:cs typeface="Arial"/>
              </a:rPr>
              <a:t>at </a:t>
            </a:r>
            <a:r>
              <a:rPr dirty="0" sz="1250" spc="15">
                <a:latin typeface="Arial"/>
                <a:cs typeface="Arial"/>
              </a:rPr>
              <a:t>Bunk</a:t>
            </a:r>
            <a:r>
              <a:rPr dirty="0" sz="1250" spc="-55">
                <a:latin typeface="Arial"/>
                <a:cs typeface="Arial"/>
              </a:rPr>
              <a:t> </a:t>
            </a:r>
            <a:r>
              <a:rPr dirty="0" sz="1250" spc="15">
                <a:latin typeface="Arial"/>
                <a:cs typeface="Arial"/>
              </a:rPr>
              <a:t>Point</a:t>
            </a:r>
            <a:endParaRPr sz="1250">
              <a:latin typeface="Arial"/>
              <a:cs typeface="Arial"/>
            </a:endParaRPr>
          </a:p>
        </p:txBody>
      </p:sp>
      <p:sp>
        <p:nvSpPr>
          <p:cNvPr id="86" name="object 86"/>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87" name="object 87"/>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88" name="object 88"/>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89" name="object 89"/>
          <p:cNvSpPr txBox="1"/>
          <p:nvPr/>
        </p:nvSpPr>
        <p:spPr>
          <a:xfrm>
            <a:off x="1831838" y="6578545"/>
            <a:ext cx="329565" cy="151765"/>
          </a:xfrm>
          <a:prstGeom prst="rect">
            <a:avLst/>
          </a:prstGeom>
        </p:spPr>
        <p:txBody>
          <a:bodyPr wrap="square" lIns="0" tIns="15875" rIns="0" bIns="0" rtlCol="0" vert="horz">
            <a:spAutoFit/>
          </a:bodyPr>
          <a:lstStyle/>
          <a:p>
            <a:pPr>
              <a:lnSpc>
                <a:spcPct val="100000"/>
              </a:lnSpc>
              <a:spcBef>
                <a:spcPts val="125"/>
              </a:spcBef>
            </a:pPr>
            <a:r>
              <a:rPr dirty="0" sz="800" spc="50">
                <a:latin typeface="Cambria"/>
                <a:cs typeface="Cambria"/>
              </a:rPr>
              <a:t>s</a:t>
            </a:r>
            <a:r>
              <a:rPr dirty="0" sz="800" spc="45">
                <a:latin typeface="Cambria"/>
                <a:cs typeface="Cambria"/>
              </a:rPr>
              <a:t>w</a:t>
            </a:r>
            <a:r>
              <a:rPr dirty="0" sz="800" spc="50">
                <a:latin typeface="Cambria"/>
                <a:cs typeface="Cambria"/>
              </a:rPr>
              <a:t>e</a:t>
            </a:r>
            <a:r>
              <a:rPr dirty="0" sz="800" spc="60">
                <a:latin typeface="Cambria"/>
                <a:cs typeface="Cambria"/>
              </a:rPr>
              <a:t>e</a:t>
            </a:r>
            <a:r>
              <a:rPr dirty="0" sz="800" spc="75">
                <a:latin typeface="Cambria"/>
                <a:cs typeface="Cambria"/>
              </a:rPr>
              <a:t>p</a:t>
            </a:r>
            <a:endParaRPr sz="800">
              <a:latin typeface="Cambria"/>
              <a:cs typeface="Cambria"/>
            </a:endParaRPr>
          </a:p>
        </p:txBody>
      </p:sp>
      <p:sp>
        <p:nvSpPr>
          <p:cNvPr id="90" name="object 90"/>
          <p:cNvSpPr txBox="1"/>
          <p:nvPr/>
        </p:nvSpPr>
        <p:spPr>
          <a:xfrm>
            <a:off x="2346932" y="6622768"/>
            <a:ext cx="73660" cy="151765"/>
          </a:xfrm>
          <a:prstGeom prst="rect">
            <a:avLst/>
          </a:prstGeom>
        </p:spPr>
        <p:txBody>
          <a:bodyPr wrap="square" lIns="0" tIns="15875" rIns="0" bIns="0" rtlCol="0" vert="horz">
            <a:spAutoFit/>
          </a:bodyPr>
          <a:lstStyle/>
          <a:p>
            <a:pPr>
              <a:lnSpc>
                <a:spcPct val="100000"/>
              </a:lnSpc>
              <a:spcBef>
                <a:spcPts val="125"/>
              </a:spcBef>
            </a:pPr>
            <a:r>
              <a:rPr dirty="0" sz="800" spc="35">
                <a:latin typeface="Cambria"/>
                <a:cs typeface="Cambria"/>
              </a:rPr>
              <a:t>8</a:t>
            </a:r>
            <a:endParaRPr sz="800">
              <a:latin typeface="Cambria"/>
              <a:cs typeface="Cambria"/>
            </a:endParaRPr>
          </a:p>
        </p:txBody>
      </p:sp>
      <p:sp>
        <p:nvSpPr>
          <p:cNvPr id="91" name="object 91"/>
          <p:cNvSpPr/>
          <p:nvPr/>
        </p:nvSpPr>
        <p:spPr>
          <a:xfrm>
            <a:off x="2345436" y="6621780"/>
            <a:ext cx="60960" cy="9525"/>
          </a:xfrm>
          <a:custGeom>
            <a:avLst/>
            <a:gdLst/>
            <a:ahLst/>
            <a:cxnLst/>
            <a:rect l="l" t="t" r="r" b="b"/>
            <a:pathLst>
              <a:path w="60960" h="9525">
                <a:moveTo>
                  <a:pt x="0" y="0"/>
                </a:moveTo>
                <a:lnTo>
                  <a:pt x="60959" y="0"/>
                </a:lnTo>
                <a:lnTo>
                  <a:pt x="60959" y="9143"/>
                </a:lnTo>
                <a:lnTo>
                  <a:pt x="0" y="9143"/>
                </a:lnTo>
                <a:lnTo>
                  <a:pt x="0" y="0"/>
                </a:lnTo>
                <a:close/>
              </a:path>
            </a:pathLst>
          </a:custGeom>
          <a:solidFill>
            <a:srgbClr val="000000"/>
          </a:solidFill>
        </p:spPr>
        <p:txBody>
          <a:bodyPr wrap="square" lIns="0" tIns="0" rIns="0" bIns="0" rtlCol="0"/>
          <a:lstStyle/>
          <a:p/>
        </p:txBody>
      </p:sp>
      <p:sp>
        <p:nvSpPr>
          <p:cNvPr id="92" name="object 92"/>
          <p:cNvSpPr txBox="1"/>
          <p:nvPr/>
        </p:nvSpPr>
        <p:spPr>
          <a:xfrm>
            <a:off x="965705" y="6171566"/>
            <a:ext cx="2971800" cy="537845"/>
          </a:xfrm>
          <a:prstGeom prst="rect">
            <a:avLst/>
          </a:prstGeom>
        </p:spPr>
        <p:txBody>
          <a:bodyPr wrap="square" lIns="0" tIns="93345" rIns="0" bIns="0" rtlCol="0" vert="horz">
            <a:spAutoFit/>
          </a:bodyPr>
          <a:lstStyle/>
          <a:p>
            <a:pPr marL="295275" indent="-245110">
              <a:lnSpc>
                <a:spcPct val="100000"/>
              </a:lnSpc>
              <a:spcBef>
                <a:spcPts val="735"/>
              </a:spcBef>
              <a:buChar char="•"/>
              <a:tabLst>
                <a:tab pos="295275" algn="l"/>
                <a:tab pos="295910" algn="l"/>
              </a:tabLst>
            </a:pPr>
            <a:r>
              <a:rPr dirty="0" sz="1150" spc="-10">
                <a:latin typeface="Arial"/>
                <a:cs typeface="Arial"/>
              </a:rPr>
              <a:t>Bunk point eccentricity </a:t>
            </a:r>
            <a:r>
              <a:rPr dirty="0" sz="1150" spc="55">
                <a:latin typeface="Cambria"/>
                <a:cs typeface="Cambria"/>
              </a:rPr>
              <a:t>𝑒</a:t>
            </a:r>
            <a:r>
              <a:rPr dirty="0" baseline="-17361" sz="1200" spc="82">
                <a:latin typeface="Cambria"/>
                <a:cs typeface="Cambria"/>
              </a:rPr>
              <a:t>bunk </a:t>
            </a:r>
            <a:r>
              <a:rPr dirty="0" sz="1150" spc="210">
                <a:latin typeface="Cambria"/>
                <a:cs typeface="Cambria"/>
              </a:rPr>
              <a:t>= </a:t>
            </a:r>
            <a:r>
              <a:rPr dirty="0" sz="1150" spc="-10">
                <a:latin typeface="Cambria"/>
                <a:cs typeface="Cambria"/>
              </a:rPr>
              <a:t>1.0</a:t>
            </a:r>
            <a:r>
              <a:rPr dirty="0" sz="1150" spc="50">
                <a:latin typeface="Cambria"/>
                <a:cs typeface="Cambria"/>
              </a:rPr>
              <a:t> </a:t>
            </a:r>
            <a:r>
              <a:rPr dirty="0" sz="1150" spc="-10">
                <a:latin typeface="Cambria"/>
                <a:cs typeface="Cambria"/>
              </a:rPr>
              <a:t>𝑖𝑛</a:t>
            </a:r>
            <a:endParaRPr sz="1150">
              <a:latin typeface="Cambria"/>
              <a:cs typeface="Cambria"/>
            </a:endParaRPr>
          </a:p>
          <a:p>
            <a:pPr marL="295275" indent="-245110">
              <a:lnSpc>
                <a:spcPct val="100000"/>
              </a:lnSpc>
              <a:spcBef>
                <a:spcPts val="640"/>
              </a:spcBef>
              <a:buChar char="•"/>
              <a:tabLst>
                <a:tab pos="295275" algn="l"/>
                <a:tab pos="295910" algn="l"/>
                <a:tab pos="1231265" algn="l"/>
              </a:tabLst>
            </a:pPr>
            <a:r>
              <a:rPr dirty="0" sz="1150" spc="-15">
                <a:latin typeface="Arial"/>
                <a:cs typeface="Arial"/>
              </a:rPr>
              <a:t>Sweep</a:t>
            </a:r>
            <a:r>
              <a:rPr dirty="0" sz="1150" spc="20">
                <a:latin typeface="Arial"/>
                <a:cs typeface="Arial"/>
              </a:rPr>
              <a:t> </a:t>
            </a:r>
            <a:r>
              <a:rPr dirty="0" sz="1150" spc="-10">
                <a:latin typeface="Cambria"/>
                <a:cs typeface="Cambria"/>
              </a:rPr>
              <a:t>Δ	</a:t>
            </a:r>
            <a:r>
              <a:rPr dirty="0" sz="1150" spc="210">
                <a:latin typeface="Cambria"/>
                <a:cs typeface="Cambria"/>
              </a:rPr>
              <a:t>= </a:t>
            </a:r>
            <a:r>
              <a:rPr dirty="0" baseline="45138" sz="1200" spc="52">
                <a:latin typeface="Cambria"/>
                <a:cs typeface="Cambria"/>
              </a:rPr>
              <a:t>1 </a:t>
            </a:r>
            <a:r>
              <a:rPr dirty="0" sz="1150" spc="-5">
                <a:latin typeface="Cambria"/>
                <a:cs typeface="Cambria"/>
              </a:rPr>
              <a:t>𝑖𝑛 </a:t>
            </a:r>
            <a:r>
              <a:rPr dirty="0" sz="1150" spc="-10">
                <a:latin typeface="Cambria"/>
                <a:cs typeface="Cambria"/>
              </a:rPr>
              <a:t>𝑝𝑒𝑟 10 </a:t>
            </a:r>
            <a:r>
              <a:rPr dirty="0" sz="1150" spc="-5">
                <a:latin typeface="Cambria"/>
                <a:cs typeface="Cambria"/>
              </a:rPr>
              <a:t>𝑓𝑡 </a:t>
            </a:r>
            <a:r>
              <a:rPr dirty="0" sz="1150" spc="210">
                <a:latin typeface="Cambria"/>
                <a:cs typeface="Cambria"/>
              </a:rPr>
              <a:t>=</a:t>
            </a:r>
            <a:r>
              <a:rPr dirty="0" sz="1150" spc="25">
                <a:latin typeface="Cambria"/>
                <a:cs typeface="Cambria"/>
              </a:rPr>
              <a:t> </a:t>
            </a:r>
            <a:r>
              <a:rPr dirty="0" sz="1150" spc="-10">
                <a:latin typeface="Cambria"/>
                <a:cs typeface="Cambria"/>
              </a:rPr>
              <a:t>2.037 𝑖𝑛</a:t>
            </a:r>
            <a:endParaRPr sz="1150">
              <a:latin typeface="Cambria"/>
              <a:cs typeface="Cambria"/>
            </a:endParaRPr>
          </a:p>
        </p:txBody>
      </p:sp>
      <p:sp>
        <p:nvSpPr>
          <p:cNvPr id="93" name="object 93"/>
          <p:cNvSpPr txBox="1"/>
          <p:nvPr/>
        </p:nvSpPr>
        <p:spPr>
          <a:xfrm>
            <a:off x="2232638" y="6962596"/>
            <a:ext cx="74930" cy="151765"/>
          </a:xfrm>
          <a:prstGeom prst="rect">
            <a:avLst/>
          </a:prstGeom>
        </p:spPr>
        <p:txBody>
          <a:bodyPr wrap="square" lIns="0" tIns="15875" rIns="0" bIns="0" rtlCol="0" vert="horz">
            <a:spAutoFit/>
          </a:bodyPr>
          <a:lstStyle/>
          <a:p>
            <a:pPr>
              <a:lnSpc>
                <a:spcPct val="100000"/>
              </a:lnSpc>
              <a:spcBef>
                <a:spcPts val="125"/>
              </a:spcBef>
            </a:pPr>
            <a:r>
              <a:rPr dirty="0" sz="800" spc="60">
                <a:latin typeface="Cambria"/>
                <a:cs typeface="Cambria"/>
              </a:rPr>
              <a:t>o</a:t>
            </a:r>
            <a:endParaRPr sz="800">
              <a:latin typeface="Cambria"/>
              <a:cs typeface="Cambria"/>
            </a:endParaRPr>
          </a:p>
        </p:txBody>
      </p:sp>
      <p:sp>
        <p:nvSpPr>
          <p:cNvPr id="94" name="object 94"/>
          <p:cNvSpPr/>
          <p:nvPr/>
        </p:nvSpPr>
        <p:spPr>
          <a:xfrm>
            <a:off x="2503932" y="6867144"/>
            <a:ext cx="241300" cy="287020"/>
          </a:xfrm>
          <a:custGeom>
            <a:avLst/>
            <a:gdLst/>
            <a:ahLst/>
            <a:cxnLst/>
            <a:rect l="l" t="t" r="r" b="b"/>
            <a:pathLst>
              <a:path w="241300" h="287020">
                <a:moveTo>
                  <a:pt x="190500" y="286512"/>
                </a:moveTo>
                <a:lnTo>
                  <a:pt x="185928" y="280416"/>
                </a:lnTo>
                <a:lnTo>
                  <a:pt x="194762" y="271272"/>
                </a:lnTo>
                <a:lnTo>
                  <a:pt x="202882" y="259842"/>
                </a:lnTo>
                <a:lnTo>
                  <a:pt x="221289" y="210978"/>
                </a:lnTo>
                <a:lnTo>
                  <a:pt x="226480" y="167544"/>
                </a:lnTo>
                <a:lnTo>
                  <a:pt x="227076" y="143256"/>
                </a:lnTo>
                <a:lnTo>
                  <a:pt x="226480" y="118110"/>
                </a:lnTo>
                <a:lnTo>
                  <a:pt x="221289" y="74676"/>
                </a:lnTo>
                <a:lnTo>
                  <a:pt x="202882" y="25336"/>
                </a:lnTo>
                <a:lnTo>
                  <a:pt x="185928" y="4572"/>
                </a:lnTo>
                <a:lnTo>
                  <a:pt x="190500" y="0"/>
                </a:lnTo>
                <a:lnTo>
                  <a:pt x="218146" y="34932"/>
                </a:lnTo>
                <a:lnTo>
                  <a:pt x="232433" y="71247"/>
                </a:lnTo>
                <a:lnTo>
                  <a:pt x="239910" y="116967"/>
                </a:lnTo>
                <a:lnTo>
                  <a:pt x="240792" y="143256"/>
                </a:lnTo>
                <a:lnTo>
                  <a:pt x="239910" y="169306"/>
                </a:lnTo>
                <a:lnTo>
                  <a:pt x="232433" y="213979"/>
                </a:lnTo>
                <a:lnTo>
                  <a:pt x="218146" y="250293"/>
                </a:lnTo>
                <a:lnTo>
                  <a:pt x="200477" y="277106"/>
                </a:lnTo>
                <a:lnTo>
                  <a:pt x="190500" y="286512"/>
                </a:lnTo>
                <a:close/>
              </a:path>
              <a:path w="241300" h="287020">
                <a:moveTo>
                  <a:pt x="51816" y="286512"/>
                </a:moveTo>
                <a:lnTo>
                  <a:pt x="23526" y="250293"/>
                </a:lnTo>
                <a:lnTo>
                  <a:pt x="9001" y="213979"/>
                </a:lnTo>
                <a:lnTo>
                  <a:pt x="1095" y="169306"/>
                </a:lnTo>
                <a:lnTo>
                  <a:pt x="0" y="143256"/>
                </a:lnTo>
                <a:lnTo>
                  <a:pt x="1095" y="116967"/>
                </a:lnTo>
                <a:lnTo>
                  <a:pt x="9001" y="71247"/>
                </a:lnTo>
                <a:lnTo>
                  <a:pt x="23526" y="34932"/>
                </a:lnTo>
                <a:lnTo>
                  <a:pt x="51816" y="0"/>
                </a:lnTo>
                <a:lnTo>
                  <a:pt x="54864" y="4572"/>
                </a:lnTo>
                <a:lnTo>
                  <a:pt x="46267" y="13739"/>
                </a:lnTo>
                <a:lnTo>
                  <a:pt x="38671" y="25336"/>
                </a:lnTo>
                <a:lnTo>
                  <a:pt x="20788" y="74676"/>
                </a:lnTo>
                <a:lnTo>
                  <a:pt x="14549" y="118110"/>
                </a:lnTo>
                <a:lnTo>
                  <a:pt x="13716" y="143256"/>
                </a:lnTo>
                <a:lnTo>
                  <a:pt x="14549" y="167544"/>
                </a:lnTo>
                <a:lnTo>
                  <a:pt x="20788" y="210978"/>
                </a:lnTo>
                <a:lnTo>
                  <a:pt x="38671" y="259842"/>
                </a:lnTo>
                <a:lnTo>
                  <a:pt x="54864" y="280416"/>
                </a:lnTo>
                <a:lnTo>
                  <a:pt x="51816" y="286512"/>
                </a:lnTo>
                <a:close/>
              </a:path>
            </a:pathLst>
          </a:custGeom>
          <a:solidFill>
            <a:srgbClr val="000000"/>
          </a:solidFill>
        </p:spPr>
        <p:txBody>
          <a:bodyPr wrap="square" lIns="0" tIns="0" rIns="0" bIns="0" rtlCol="0"/>
          <a:lstStyle/>
          <a:p/>
        </p:txBody>
      </p:sp>
      <p:sp>
        <p:nvSpPr>
          <p:cNvPr id="95" name="object 95"/>
          <p:cNvSpPr txBox="1"/>
          <p:nvPr/>
        </p:nvSpPr>
        <p:spPr>
          <a:xfrm>
            <a:off x="2548580" y="6848283"/>
            <a:ext cx="165100" cy="151765"/>
          </a:xfrm>
          <a:prstGeom prst="rect">
            <a:avLst/>
          </a:prstGeom>
        </p:spPr>
        <p:txBody>
          <a:bodyPr wrap="square" lIns="0" tIns="15875" rIns="0" bIns="0" rtlCol="0" vert="horz">
            <a:spAutoFit/>
          </a:bodyPr>
          <a:lstStyle/>
          <a:p>
            <a:pPr marL="25400">
              <a:lnSpc>
                <a:spcPct val="100000"/>
              </a:lnSpc>
              <a:spcBef>
                <a:spcPts val="125"/>
              </a:spcBef>
            </a:pPr>
            <a:r>
              <a:rPr dirty="0" sz="800" spc="40">
                <a:latin typeface="Cambria"/>
                <a:cs typeface="Cambria"/>
              </a:rPr>
              <a:t>L</a:t>
            </a:r>
            <a:r>
              <a:rPr dirty="0" baseline="-12820" sz="975" spc="60">
                <a:latin typeface="Cambria"/>
                <a:cs typeface="Cambria"/>
              </a:rPr>
              <a:t>s</a:t>
            </a:r>
            <a:endParaRPr baseline="-12820" sz="975">
              <a:latin typeface="Cambria"/>
              <a:cs typeface="Cambria"/>
            </a:endParaRPr>
          </a:p>
        </p:txBody>
      </p:sp>
      <p:sp>
        <p:nvSpPr>
          <p:cNvPr id="96" name="object 96"/>
          <p:cNvSpPr/>
          <p:nvPr/>
        </p:nvSpPr>
        <p:spPr>
          <a:xfrm>
            <a:off x="2563367" y="7010400"/>
            <a:ext cx="121920" cy="0"/>
          </a:xfrm>
          <a:custGeom>
            <a:avLst/>
            <a:gdLst/>
            <a:ahLst/>
            <a:cxnLst/>
            <a:rect l="l" t="t" r="r" b="b"/>
            <a:pathLst>
              <a:path w="121919" h="0">
                <a:moveTo>
                  <a:pt x="0" y="0"/>
                </a:moveTo>
                <a:lnTo>
                  <a:pt x="121920" y="0"/>
                </a:lnTo>
              </a:path>
            </a:pathLst>
          </a:custGeom>
          <a:ln w="9143">
            <a:solidFill>
              <a:srgbClr val="000000"/>
            </a:solidFill>
          </a:ln>
        </p:spPr>
        <p:txBody>
          <a:bodyPr wrap="square" lIns="0" tIns="0" rIns="0" bIns="0" rtlCol="0"/>
          <a:lstStyle/>
          <a:p/>
        </p:txBody>
      </p:sp>
      <p:sp>
        <p:nvSpPr>
          <p:cNvPr id="97" name="object 97"/>
          <p:cNvSpPr txBox="1"/>
          <p:nvPr/>
        </p:nvSpPr>
        <p:spPr>
          <a:xfrm>
            <a:off x="2758411" y="6781210"/>
            <a:ext cx="73660" cy="151765"/>
          </a:xfrm>
          <a:prstGeom prst="rect">
            <a:avLst/>
          </a:prstGeom>
        </p:spPr>
        <p:txBody>
          <a:bodyPr wrap="square" lIns="0" tIns="15875" rIns="0" bIns="0" rtlCol="0" vert="horz">
            <a:spAutoFit/>
          </a:bodyPr>
          <a:lstStyle/>
          <a:p>
            <a:pPr>
              <a:lnSpc>
                <a:spcPct val="100000"/>
              </a:lnSpc>
              <a:spcBef>
                <a:spcPts val="125"/>
              </a:spcBef>
            </a:pPr>
            <a:r>
              <a:rPr dirty="0" sz="800" spc="35">
                <a:latin typeface="Cambria"/>
                <a:cs typeface="Cambria"/>
              </a:rPr>
              <a:t>2</a:t>
            </a:r>
            <a:endParaRPr sz="800">
              <a:latin typeface="Cambria"/>
              <a:cs typeface="Cambria"/>
            </a:endParaRPr>
          </a:p>
        </p:txBody>
      </p:sp>
      <p:sp>
        <p:nvSpPr>
          <p:cNvPr id="98" name="object 98"/>
          <p:cNvSpPr txBox="1"/>
          <p:nvPr/>
        </p:nvSpPr>
        <p:spPr>
          <a:xfrm>
            <a:off x="2539440" y="7006788"/>
            <a:ext cx="558800" cy="151765"/>
          </a:xfrm>
          <a:prstGeom prst="rect">
            <a:avLst/>
          </a:prstGeom>
        </p:spPr>
        <p:txBody>
          <a:bodyPr wrap="square" lIns="0" tIns="15875" rIns="0" bIns="0" rtlCol="0" vert="horz">
            <a:spAutoFit/>
          </a:bodyPr>
          <a:lstStyle/>
          <a:p>
            <a:pPr marL="25400">
              <a:lnSpc>
                <a:spcPct val="100000"/>
              </a:lnSpc>
              <a:spcBef>
                <a:spcPts val="125"/>
              </a:spcBef>
              <a:tabLst>
                <a:tab pos="459105" algn="l"/>
              </a:tabLst>
            </a:pPr>
            <a:r>
              <a:rPr dirty="0" sz="800" spc="85">
                <a:latin typeface="Cambria"/>
                <a:cs typeface="Cambria"/>
              </a:rPr>
              <a:t>L</a:t>
            </a:r>
            <a:r>
              <a:rPr dirty="0" baseline="-12820" sz="975" spc="127">
                <a:latin typeface="Cambria"/>
                <a:cs typeface="Cambria"/>
              </a:rPr>
              <a:t>g	</a:t>
            </a:r>
            <a:r>
              <a:rPr dirty="0" sz="800" spc="35">
                <a:latin typeface="Cambria"/>
                <a:cs typeface="Cambria"/>
              </a:rPr>
              <a:t>3</a:t>
            </a:r>
            <a:endParaRPr sz="800">
              <a:latin typeface="Cambria"/>
              <a:cs typeface="Cambria"/>
            </a:endParaRPr>
          </a:p>
        </p:txBody>
      </p:sp>
      <p:sp>
        <p:nvSpPr>
          <p:cNvPr id="99" name="object 99"/>
          <p:cNvSpPr txBox="1"/>
          <p:nvPr/>
        </p:nvSpPr>
        <p:spPr>
          <a:xfrm>
            <a:off x="2833668" y="6894036"/>
            <a:ext cx="805815" cy="199390"/>
          </a:xfrm>
          <a:prstGeom prst="rect">
            <a:avLst/>
          </a:prstGeom>
        </p:spPr>
        <p:txBody>
          <a:bodyPr wrap="square" lIns="0" tIns="11430" rIns="0" bIns="0" rtlCol="0" vert="horz">
            <a:spAutoFit/>
          </a:bodyPr>
          <a:lstStyle/>
          <a:p>
            <a:pPr marL="25400">
              <a:lnSpc>
                <a:spcPct val="100000"/>
              </a:lnSpc>
              <a:spcBef>
                <a:spcPts val="90"/>
              </a:spcBef>
            </a:pPr>
            <a:r>
              <a:rPr dirty="0" sz="1150" spc="210">
                <a:latin typeface="Cambria"/>
                <a:cs typeface="Cambria"/>
              </a:rPr>
              <a:t>−</a:t>
            </a:r>
            <a:r>
              <a:rPr dirty="0" u="sng" baseline="31400" sz="1725" spc="315">
                <a:uFill>
                  <a:solidFill>
                    <a:srgbClr val="000000"/>
                  </a:solidFill>
                </a:uFill>
                <a:latin typeface="Cambria"/>
                <a:cs typeface="Cambria"/>
              </a:rPr>
              <a:t> </a:t>
            </a:r>
            <a:r>
              <a:rPr dirty="0" u="sng" baseline="45138" sz="1200" spc="52">
                <a:uFill>
                  <a:solidFill>
                    <a:srgbClr val="000000"/>
                  </a:solidFill>
                </a:uFill>
                <a:latin typeface="Cambria"/>
                <a:cs typeface="Cambria"/>
              </a:rPr>
              <a:t>1</a:t>
            </a:r>
            <a:r>
              <a:rPr dirty="0" baseline="45138" sz="1200" spc="52">
                <a:latin typeface="Cambria"/>
                <a:cs typeface="Cambria"/>
              </a:rPr>
              <a:t> </a:t>
            </a:r>
            <a:r>
              <a:rPr dirty="0" sz="1150" spc="210">
                <a:latin typeface="Cambria"/>
                <a:cs typeface="Cambria"/>
              </a:rPr>
              <a:t>=</a:t>
            </a:r>
            <a:r>
              <a:rPr dirty="0" sz="1150" spc="-114">
                <a:latin typeface="Cambria"/>
                <a:cs typeface="Cambria"/>
              </a:rPr>
              <a:t> </a:t>
            </a:r>
            <a:r>
              <a:rPr dirty="0" sz="1150" spc="-5">
                <a:latin typeface="Cambria"/>
                <a:cs typeface="Cambria"/>
              </a:rPr>
              <a:t>0.359</a:t>
            </a:r>
            <a:endParaRPr sz="1150">
              <a:latin typeface="Cambria"/>
              <a:cs typeface="Cambria"/>
            </a:endParaRPr>
          </a:p>
        </p:txBody>
      </p:sp>
      <p:sp>
        <p:nvSpPr>
          <p:cNvPr id="100" name="object 100"/>
          <p:cNvSpPr/>
          <p:nvPr/>
        </p:nvSpPr>
        <p:spPr>
          <a:xfrm>
            <a:off x="2293620" y="7232903"/>
            <a:ext cx="445134" cy="134620"/>
          </a:xfrm>
          <a:custGeom>
            <a:avLst/>
            <a:gdLst/>
            <a:ahLst/>
            <a:cxnLst/>
            <a:rect l="l" t="t" r="r" b="b"/>
            <a:pathLst>
              <a:path w="445135" h="134620">
                <a:moveTo>
                  <a:pt x="402336" y="134112"/>
                </a:moveTo>
                <a:lnTo>
                  <a:pt x="400812" y="128016"/>
                </a:lnTo>
                <a:lnTo>
                  <a:pt x="408479" y="124896"/>
                </a:lnTo>
                <a:lnTo>
                  <a:pt x="415290" y="120205"/>
                </a:lnTo>
                <a:lnTo>
                  <a:pt x="432482" y="77533"/>
                </a:lnTo>
                <a:lnTo>
                  <a:pt x="432816" y="65532"/>
                </a:lnTo>
                <a:lnTo>
                  <a:pt x="432482" y="54411"/>
                </a:lnTo>
                <a:lnTo>
                  <a:pt x="415290" y="12954"/>
                </a:lnTo>
                <a:lnTo>
                  <a:pt x="400812" y="4572"/>
                </a:lnTo>
                <a:lnTo>
                  <a:pt x="402336" y="0"/>
                </a:lnTo>
                <a:lnTo>
                  <a:pt x="434340" y="22860"/>
                </a:lnTo>
                <a:lnTo>
                  <a:pt x="445008" y="67056"/>
                </a:lnTo>
                <a:lnTo>
                  <a:pt x="444412" y="79295"/>
                </a:lnTo>
                <a:lnTo>
                  <a:pt x="428053" y="118038"/>
                </a:lnTo>
                <a:lnTo>
                  <a:pt x="412051" y="130087"/>
                </a:lnTo>
                <a:lnTo>
                  <a:pt x="402336" y="134112"/>
                </a:lnTo>
                <a:close/>
              </a:path>
              <a:path w="445135" h="134620">
                <a:moveTo>
                  <a:pt x="42672" y="134112"/>
                </a:moveTo>
                <a:lnTo>
                  <a:pt x="10668" y="109728"/>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101" name="object 101"/>
          <p:cNvSpPr txBox="1"/>
          <p:nvPr/>
        </p:nvSpPr>
        <p:spPr>
          <a:xfrm>
            <a:off x="991105" y="6894036"/>
            <a:ext cx="2514600" cy="488950"/>
          </a:xfrm>
          <a:prstGeom prst="rect">
            <a:avLst/>
          </a:prstGeom>
        </p:spPr>
        <p:txBody>
          <a:bodyPr wrap="square" lIns="0" tIns="11430" rIns="0" bIns="0" rtlCol="0" vert="horz">
            <a:spAutoFit/>
          </a:bodyPr>
          <a:lstStyle/>
          <a:p>
            <a:pPr marL="269875" indent="-245110">
              <a:lnSpc>
                <a:spcPct val="100000"/>
              </a:lnSpc>
              <a:spcBef>
                <a:spcPts val="90"/>
              </a:spcBef>
              <a:buChar char="•"/>
              <a:tabLst>
                <a:tab pos="269875" algn="l"/>
                <a:tab pos="270510" algn="l"/>
              </a:tabLst>
            </a:pPr>
            <a:r>
              <a:rPr dirty="0" sz="1150" spc="-10">
                <a:latin typeface="Arial"/>
                <a:cs typeface="Arial"/>
              </a:rPr>
              <a:t>Offset </a:t>
            </a:r>
            <a:r>
              <a:rPr dirty="0" sz="1150" spc="-15">
                <a:latin typeface="Arial"/>
                <a:cs typeface="Arial"/>
              </a:rPr>
              <a:t>Factor, </a:t>
            </a:r>
            <a:r>
              <a:rPr dirty="0" sz="1150" spc="-10">
                <a:latin typeface="Cambria"/>
                <a:cs typeface="Cambria"/>
              </a:rPr>
              <a:t>𝐹</a:t>
            </a:r>
            <a:r>
              <a:rPr dirty="0" sz="1150" spc="170">
                <a:latin typeface="Cambria"/>
                <a:cs typeface="Cambria"/>
              </a:rPr>
              <a:t> </a:t>
            </a:r>
            <a:r>
              <a:rPr dirty="0" sz="1150" spc="210">
                <a:latin typeface="Cambria"/>
                <a:cs typeface="Cambria"/>
              </a:rPr>
              <a:t>=</a:t>
            </a:r>
            <a:endParaRPr sz="1150">
              <a:latin typeface="Cambria"/>
              <a:cs typeface="Cambria"/>
            </a:endParaRPr>
          </a:p>
          <a:p>
            <a:pPr marL="270510" indent="-245745">
              <a:lnSpc>
                <a:spcPct val="100000"/>
              </a:lnSpc>
              <a:spcBef>
                <a:spcPts val="900"/>
              </a:spcBef>
              <a:buFont typeface="Arial"/>
              <a:buChar char="•"/>
              <a:tabLst>
                <a:tab pos="270510" algn="l"/>
                <a:tab pos="271145" algn="l"/>
              </a:tabLst>
            </a:pPr>
            <a:r>
              <a:rPr dirty="0" sz="1150" spc="10">
                <a:latin typeface="Cambria"/>
                <a:cs typeface="Cambria"/>
              </a:rPr>
              <a:t>𝑒</a:t>
            </a:r>
            <a:r>
              <a:rPr dirty="0" baseline="-17361" sz="1200" spc="15">
                <a:latin typeface="Cambria"/>
                <a:cs typeface="Cambria"/>
              </a:rPr>
              <a:t>i </a:t>
            </a:r>
            <a:r>
              <a:rPr dirty="0" sz="1150" spc="210">
                <a:latin typeface="Cambria"/>
                <a:cs typeface="Cambria"/>
              </a:rPr>
              <a:t>= </a:t>
            </a:r>
            <a:r>
              <a:rPr dirty="0" sz="1150" spc="-10">
                <a:latin typeface="Cambria"/>
                <a:cs typeface="Cambria"/>
              </a:rPr>
              <a:t>1.0 </a:t>
            </a:r>
            <a:r>
              <a:rPr dirty="0" sz="1150" spc="210">
                <a:latin typeface="Cambria"/>
                <a:cs typeface="Cambria"/>
              </a:rPr>
              <a:t>+ </a:t>
            </a:r>
            <a:r>
              <a:rPr dirty="0" sz="1150" spc="-10">
                <a:latin typeface="Cambria"/>
                <a:cs typeface="Cambria"/>
              </a:rPr>
              <a:t>0.359 2.037</a:t>
            </a:r>
            <a:r>
              <a:rPr dirty="0" sz="1150" spc="65">
                <a:latin typeface="Cambria"/>
                <a:cs typeface="Cambria"/>
              </a:rPr>
              <a:t> </a:t>
            </a:r>
            <a:r>
              <a:rPr dirty="0" sz="1150" spc="210">
                <a:latin typeface="Cambria"/>
                <a:cs typeface="Cambria"/>
              </a:rPr>
              <a:t>= </a:t>
            </a:r>
            <a:r>
              <a:rPr dirty="0" sz="1150" spc="-10">
                <a:latin typeface="Cambria"/>
                <a:cs typeface="Cambria"/>
              </a:rPr>
              <a:t>1.723 </a:t>
            </a:r>
            <a:r>
              <a:rPr dirty="0" sz="1150" spc="-5">
                <a:latin typeface="Cambria"/>
                <a:cs typeface="Cambria"/>
              </a:rPr>
              <a:t>𝑖𝑛</a:t>
            </a:r>
            <a:endParaRPr sz="1150">
              <a:latin typeface="Cambria"/>
              <a:cs typeface="Cambria"/>
            </a:endParaRPr>
          </a:p>
        </p:txBody>
      </p:sp>
      <p:sp>
        <p:nvSpPr>
          <p:cNvPr id="102" name="object 102"/>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9</a:t>
            </a:r>
            <a:r>
              <a:rPr dirty="0" sz="850">
                <a:solidFill>
                  <a:srgbClr val="FFFFFF"/>
                </a:solidFill>
                <a:latin typeface="Arial"/>
                <a:cs typeface="Arial"/>
              </a:rPr>
              <a:t>2</a:t>
            </a:r>
            <a:endParaRPr sz="850">
              <a:latin typeface="Arial"/>
              <a:cs typeface="Arial"/>
            </a:endParaRPr>
          </a:p>
        </p:txBody>
      </p:sp>
      <p:sp>
        <p:nvSpPr>
          <p:cNvPr id="103" name="object 103"/>
          <p:cNvSpPr txBox="1"/>
          <p:nvPr/>
        </p:nvSpPr>
        <p:spPr>
          <a:xfrm>
            <a:off x="4739633" y="8190980"/>
            <a:ext cx="1573530" cy="221615"/>
          </a:xfrm>
          <a:prstGeom prst="rect">
            <a:avLst/>
          </a:prstGeom>
        </p:spPr>
        <p:txBody>
          <a:bodyPr wrap="square" lIns="0" tIns="17145" rIns="0" bIns="0" rtlCol="0" vert="horz">
            <a:spAutoFit/>
          </a:bodyPr>
          <a:lstStyle/>
          <a:p>
            <a:pPr>
              <a:lnSpc>
                <a:spcPct val="100000"/>
              </a:lnSpc>
              <a:spcBef>
                <a:spcPts val="135"/>
              </a:spcBef>
            </a:pPr>
            <a:r>
              <a:rPr dirty="0" sz="1250" spc="15">
                <a:latin typeface="Arial"/>
                <a:cs typeface="Arial"/>
              </a:rPr>
              <a:t>Section </a:t>
            </a:r>
            <a:r>
              <a:rPr dirty="0" sz="1250" spc="10">
                <a:latin typeface="Arial"/>
                <a:cs typeface="Arial"/>
              </a:rPr>
              <a:t>at </a:t>
            </a:r>
            <a:r>
              <a:rPr dirty="0" sz="1250" spc="15">
                <a:latin typeface="Arial"/>
                <a:cs typeface="Arial"/>
              </a:rPr>
              <a:t>Bunk</a:t>
            </a:r>
            <a:r>
              <a:rPr dirty="0" sz="1250" spc="-95">
                <a:latin typeface="Arial"/>
                <a:cs typeface="Arial"/>
              </a:rPr>
              <a:t> </a:t>
            </a:r>
            <a:r>
              <a:rPr dirty="0" sz="1250" spc="15">
                <a:latin typeface="Arial"/>
                <a:cs typeface="Arial"/>
              </a:rPr>
              <a:t>Point</a:t>
            </a:r>
            <a:endParaRPr sz="1250">
              <a:latin typeface="Arial"/>
              <a:cs typeface="Arial"/>
            </a:endParaRPr>
          </a:p>
        </p:txBody>
      </p:sp>
      <p:sp>
        <p:nvSpPr>
          <p:cNvPr id="104" name="object 104"/>
          <p:cNvSpPr/>
          <p:nvPr/>
        </p:nvSpPr>
        <p:spPr>
          <a:xfrm>
            <a:off x="5049012" y="7885176"/>
            <a:ext cx="949960" cy="123825"/>
          </a:xfrm>
          <a:custGeom>
            <a:avLst/>
            <a:gdLst/>
            <a:ahLst/>
            <a:cxnLst/>
            <a:rect l="l" t="t" r="r" b="b"/>
            <a:pathLst>
              <a:path w="949960" h="123825">
                <a:moveTo>
                  <a:pt x="0" y="123443"/>
                </a:moveTo>
                <a:lnTo>
                  <a:pt x="949451" y="123443"/>
                </a:lnTo>
                <a:lnTo>
                  <a:pt x="949451" y="0"/>
                </a:lnTo>
                <a:lnTo>
                  <a:pt x="0" y="0"/>
                </a:lnTo>
                <a:lnTo>
                  <a:pt x="0" y="123443"/>
                </a:lnTo>
                <a:close/>
              </a:path>
            </a:pathLst>
          </a:custGeom>
          <a:solidFill>
            <a:srgbClr val="BFBFBF"/>
          </a:solidFill>
        </p:spPr>
        <p:txBody>
          <a:bodyPr wrap="square" lIns="0" tIns="0" rIns="0" bIns="0" rtlCol="0"/>
          <a:lstStyle/>
          <a:p/>
        </p:txBody>
      </p:sp>
      <p:sp>
        <p:nvSpPr>
          <p:cNvPr id="105" name="object 105"/>
          <p:cNvSpPr/>
          <p:nvPr/>
        </p:nvSpPr>
        <p:spPr>
          <a:xfrm>
            <a:off x="5049011" y="7885176"/>
            <a:ext cx="970915" cy="123825"/>
          </a:xfrm>
          <a:custGeom>
            <a:avLst/>
            <a:gdLst/>
            <a:ahLst/>
            <a:cxnLst/>
            <a:rect l="l" t="t" r="r" b="b"/>
            <a:pathLst>
              <a:path w="970914" h="123825">
                <a:moveTo>
                  <a:pt x="0" y="123443"/>
                </a:moveTo>
                <a:lnTo>
                  <a:pt x="970787" y="123443"/>
                </a:lnTo>
                <a:lnTo>
                  <a:pt x="970787" y="0"/>
                </a:lnTo>
                <a:lnTo>
                  <a:pt x="0" y="0"/>
                </a:lnTo>
                <a:lnTo>
                  <a:pt x="0" y="123443"/>
                </a:lnTo>
                <a:close/>
              </a:path>
            </a:pathLst>
          </a:custGeom>
          <a:ln w="4571">
            <a:solidFill>
              <a:srgbClr val="000000"/>
            </a:solidFill>
          </a:ln>
        </p:spPr>
        <p:txBody>
          <a:bodyPr wrap="square" lIns="0" tIns="0" rIns="0" bIns="0" rtlCol="0"/>
          <a:lstStyle/>
          <a:p/>
        </p:txBody>
      </p:sp>
      <p:sp>
        <p:nvSpPr>
          <p:cNvPr id="106" name="object 106"/>
          <p:cNvSpPr/>
          <p:nvPr/>
        </p:nvSpPr>
        <p:spPr>
          <a:xfrm>
            <a:off x="4786884" y="7700771"/>
            <a:ext cx="121920" cy="492759"/>
          </a:xfrm>
          <a:custGeom>
            <a:avLst/>
            <a:gdLst/>
            <a:ahLst/>
            <a:cxnLst/>
            <a:rect l="l" t="t" r="r" b="b"/>
            <a:pathLst>
              <a:path w="121920" h="492759">
                <a:moveTo>
                  <a:pt x="0" y="0"/>
                </a:moveTo>
                <a:lnTo>
                  <a:pt x="121919" y="0"/>
                </a:lnTo>
                <a:lnTo>
                  <a:pt x="121919" y="492251"/>
                </a:lnTo>
                <a:lnTo>
                  <a:pt x="0" y="492251"/>
                </a:lnTo>
                <a:lnTo>
                  <a:pt x="0" y="0"/>
                </a:lnTo>
                <a:close/>
              </a:path>
            </a:pathLst>
          </a:custGeom>
          <a:solidFill>
            <a:srgbClr val="000000"/>
          </a:solidFill>
        </p:spPr>
        <p:txBody>
          <a:bodyPr wrap="square" lIns="0" tIns="0" rIns="0" bIns="0" rtlCol="0"/>
          <a:lstStyle/>
          <a:p/>
        </p:txBody>
      </p:sp>
      <p:sp>
        <p:nvSpPr>
          <p:cNvPr id="107" name="object 107"/>
          <p:cNvSpPr/>
          <p:nvPr/>
        </p:nvSpPr>
        <p:spPr>
          <a:xfrm>
            <a:off x="4786884" y="7700771"/>
            <a:ext cx="121920" cy="492759"/>
          </a:xfrm>
          <a:custGeom>
            <a:avLst/>
            <a:gdLst/>
            <a:ahLst/>
            <a:cxnLst/>
            <a:rect l="l" t="t" r="r" b="b"/>
            <a:pathLst>
              <a:path w="121920" h="492759">
                <a:moveTo>
                  <a:pt x="0" y="492251"/>
                </a:moveTo>
                <a:lnTo>
                  <a:pt x="121919" y="492251"/>
                </a:lnTo>
                <a:lnTo>
                  <a:pt x="121919" y="0"/>
                </a:lnTo>
                <a:lnTo>
                  <a:pt x="0" y="0"/>
                </a:lnTo>
                <a:lnTo>
                  <a:pt x="0" y="492251"/>
                </a:lnTo>
                <a:close/>
              </a:path>
            </a:pathLst>
          </a:custGeom>
          <a:ln w="4572">
            <a:solidFill>
              <a:srgbClr val="000000"/>
            </a:solidFill>
          </a:ln>
        </p:spPr>
        <p:txBody>
          <a:bodyPr wrap="square" lIns="0" tIns="0" rIns="0" bIns="0" rtlCol="0"/>
          <a:lstStyle/>
          <a:p/>
        </p:txBody>
      </p:sp>
      <p:sp>
        <p:nvSpPr>
          <p:cNvPr id="108" name="object 108"/>
          <p:cNvSpPr/>
          <p:nvPr/>
        </p:nvSpPr>
        <p:spPr>
          <a:xfrm>
            <a:off x="4930139" y="7700771"/>
            <a:ext cx="123825" cy="492759"/>
          </a:xfrm>
          <a:custGeom>
            <a:avLst/>
            <a:gdLst/>
            <a:ahLst/>
            <a:cxnLst/>
            <a:rect l="l" t="t" r="r" b="b"/>
            <a:pathLst>
              <a:path w="123825" h="492759">
                <a:moveTo>
                  <a:pt x="0" y="0"/>
                </a:moveTo>
                <a:lnTo>
                  <a:pt x="123444" y="0"/>
                </a:lnTo>
                <a:lnTo>
                  <a:pt x="123444" y="492251"/>
                </a:lnTo>
                <a:lnTo>
                  <a:pt x="0" y="492251"/>
                </a:lnTo>
                <a:lnTo>
                  <a:pt x="0" y="0"/>
                </a:lnTo>
                <a:close/>
              </a:path>
            </a:pathLst>
          </a:custGeom>
          <a:solidFill>
            <a:srgbClr val="000000"/>
          </a:solidFill>
        </p:spPr>
        <p:txBody>
          <a:bodyPr wrap="square" lIns="0" tIns="0" rIns="0" bIns="0" rtlCol="0"/>
          <a:lstStyle/>
          <a:p/>
        </p:txBody>
      </p:sp>
      <p:sp>
        <p:nvSpPr>
          <p:cNvPr id="109" name="object 109"/>
          <p:cNvSpPr/>
          <p:nvPr/>
        </p:nvSpPr>
        <p:spPr>
          <a:xfrm>
            <a:off x="4930139" y="7700771"/>
            <a:ext cx="123825" cy="492759"/>
          </a:xfrm>
          <a:custGeom>
            <a:avLst/>
            <a:gdLst/>
            <a:ahLst/>
            <a:cxnLst/>
            <a:rect l="l" t="t" r="r" b="b"/>
            <a:pathLst>
              <a:path w="123825" h="492759">
                <a:moveTo>
                  <a:pt x="0" y="492251"/>
                </a:moveTo>
                <a:lnTo>
                  <a:pt x="123444" y="492251"/>
                </a:lnTo>
                <a:lnTo>
                  <a:pt x="123444" y="0"/>
                </a:lnTo>
                <a:lnTo>
                  <a:pt x="0" y="0"/>
                </a:lnTo>
                <a:lnTo>
                  <a:pt x="0" y="492251"/>
                </a:lnTo>
                <a:close/>
              </a:path>
            </a:pathLst>
          </a:custGeom>
          <a:ln w="4572">
            <a:solidFill>
              <a:srgbClr val="000000"/>
            </a:solidFill>
          </a:ln>
        </p:spPr>
        <p:txBody>
          <a:bodyPr wrap="square" lIns="0" tIns="0" rIns="0" bIns="0" rtlCol="0"/>
          <a:lstStyle/>
          <a:p/>
        </p:txBody>
      </p:sp>
      <p:sp>
        <p:nvSpPr>
          <p:cNvPr id="110" name="object 110"/>
          <p:cNvSpPr/>
          <p:nvPr/>
        </p:nvSpPr>
        <p:spPr>
          <a:xfrm>
            <a:off x="5998464" y="7700771"/>
            <a:ext cx="123825" cy="492759"/>
          </a:xfrm>
          <a:custGeom>
            <a:avLst/>
            <a:gdLst/>
            <a:ahLst/>
            <a:cxnLst/>
            <a:rect l="l" t="t" r="r" b="b"/>
            <a:pathLst>
              <a:path w="123825" h="492759">
                <a:moveTo>
                  <a:pt x="0" y="0"/>
                </a:moveTo>
                <a:lnTo>
                  <a:pt x="123443" y="0"/>
                </a:lnTo>
                <a:lnTo>
                  <a:pt x="123443" y="492251"/>
                </a:lnTo>
                <a:lnTo>
                  <a:pt x="0" y="492251"/>
                </a:lnTo>
                <a:lnTo>
                  <a:pt x="0" y="0"/>
                </a:lnTo>
                <a:close/>
              </a:path>
            </a:pathLst>
          </a:custGeom>
          <a:solidFill>
            <a:srgbClr val="000000"/>
          </a:solidFill>
        </p:spPr>
        <p:txBody>
          <a:bodyPr wrap="square" lIns="0" tIns="0" rIns="0" bIns="0" rtlCol="0"/>
          <a:lstStyle/>
          <a:p/>
        </p:txBody>
      </p:sp>
      <p:sp>
        <p:nvSpPr>
          <p:cNvPr id="111" name="object 111"/>
          <p:cNvSpPr/>
          <p:nvPr/>
        </p:nvSpPr>
        <p:spPr>
          <a:xfrm>
            <a:off x="5998464" y="7700771"/>
            <a:ext cx="123825" cy="492759"/>
          </a:xfrm>
          <a:custGeom>
            <a:avLst/>
            <a:gdLst/>
            <a:ahLst/>
            <a:cxnLst/>
            <a:rect l="l" t="t" r="r" b="b"/>
            <a:pathLst>
              <a:path w="123825" h="492759">
                <a:moveTo>
                  <a:pt x="0" y="492251"/>
                </a:moveTo>
                <a:lnTo>
                  <a:pt x="123443" y="492251"/>
                </a:lnTo>
                <a:lnTo>
                  <a:pt x="123443" y="0"/>
                </a:lnTo>
                <a:lnTo>
                  <a:pt x="0" y="0"/>
                </a:lnTo>
                <a:lnTo>
                  <a:pt x="0" y="492251"/>
                </a:lnTo>
                <a:close/>
              </a:path>
            </a:pathLst>
          </a:custGeom>
          <a:ln w="4572">
            <a:solidFill>
              <a:srgbClr val="000000"/>
            </a:solidFill>
          </a:ln>
        </p:spPr>
        <p:txBody>
          <a:bodyPr wrap="square" lIns="0" tIns="0" rIns="0" bIns="0" rtlCol="0"/>
          <a:lstStyle/>
          <a:p/>
        </p:txBody>
      </p:sp>
      <p:sp>
        <p:nvSpPr>
          <p:cNvPr id="112" name="object 112"/>
          <p:cNvSpPr/>
          <p:nvPr/>
        </p:nvSpPr>
        <p:spPr>
          <a:xfrm>
            <a:off x="6143244" y="7700771"/>
            <a:ext cx="123825" cy="492759"/>
          </a:xfrm>
          <a:custGeom>
            <a:avLst/>
            <a:gdLst/>
            <a:ahLst/>
            <a:cxnLst/>
            <a:rect l="l" t="t" r="r" b="b"/>
            <a:pathLst>
              <a:path w="123825" h="492759">
                <a:moveTo>
                  <a:pt x="0" y="0"/>
                </a:moveTo>
                <a:lnTo>
                  <a:pt x="123443" y="0"/>
                </a:lnTo>
                <a:lnTo>
                  <a:pt x="123443" y="492251"/>
                </a:lnTo>
                <a:lnTo>
                  <a:pt x="0" y="492251"/>
                </a:lnTo>
                <a:lnTo>
                  <a:pt x="0" y="0"/>
                </a:lnTo>
                <a:close/>
              </a:path>
            </a:pathLst>
          </a:custGeom>
          <a:solidFill>
            <a:srgbClr val="000000"/>
          </a:solidFill>
        </p:spPr>
        <p:txBody>
          <a:bodyPr wrap="square" lIns="0" tIns="0" rIns="0" bIns="0" rtlCol="0"/>
          <a:lstStyle/>
          <a:p/>
        </p:txBody>
      </p:sp>
      <p:sp>
        <p:nvSpPr>
          <p:cNvPr id="113" name="object 113"/>
          <p:cNvSpPr/>
          <p:nvPr/>
        </p:nvSpPr>
        <p:spPr>
          <a:xfrm>
            <a:off x="6143244" y="7700771"/>
            <a:ext cx="123825" cy="492759"/>
          </a:xfrm>
          <a:custGeom>
            <a:avLst/>
            <a:gdLst/>
            <a:ahLst/>
            <a:cxnLst/>
            <a:rect l="l" t="t" r="r" b="b"/>
            <a:pathLst>
              <a:path w="123825" h="492759">
                <a:moveTo>
                  <a:pt x="0" y="492251"/>
                </a:moveTo>
                <a:lnTo>
                  <a:pt x="123443" y="492251"/>
                </a:lnTo>
                <a:lnTo>
                  <a:pt x="123443" y="0"/>
                </a:lnTo>
                <a:lnTo>
                  <a:pt x="0" y="0"/>
                </a:lnTo>
                <a:lnTo>
                  <a:pt x="0" y="492251"/>
                </a:lnTo>
                <a:close/>
              </a:path>
            </a:pathLst>
          </a:custGeom>
          <a:ln w="4572">
            <a:solidFill>
              <a:srgbClr val="000000"/>
            </a:solidFill>
          </a:ln>
        </p:spPr>
        <p:txBody>
          <a:bodyPr wrap="square" lIns="0" tIns="0" rIns="0" bIns="0" rtlCol="0"/>
          <a:lstStyle/>
          <a:p/>
        </p:txBody>
      </p:sp>
      <p:sp>
        <p:nvSpPr>
          <p:cNvPr id="114" name="object 114"/>
          <p:cNvSpPr/>
          <p:nvPr/>
        </p:nvSpPr>
        <p:spPr>
          <a:xfrm>
            <a:off x="4663439" y="7453883"/>
            <a:ext cx="1725295" cy="169545"/>
          </a:xfrm>
          <a:custGeom>
            <a:avLst/>
            <a:gdLst/>
            <a:ahLst/>
            <a:cxnLst/>
            <a:rect l="l" t="t" r="r" b="b"/>
            <a:pathLst>
              <a:path w="1725295" h="169545">
                <a:moveTo>
                  <a:pt x="1725168" y="169164"/>
                </a:moveTo>
                <a:lnTo>
                  <a:pt x="0" y="169164"/>
                </a:lnTo>
                <a:lnTo>
                  <a:pt x="0" y="0"/>
                </a:lnTo>
                <a:lnTo>
                  <a:pt x="1725168" y="0"/>
                </a:lnTo>
                <a:lnTo>
                  <a:pt x="1725168" y="169164"/>
                </a:lnTo>
                <a:close/>
              </a:path>
            </a:pathLst>
          </a:custGeom>
          <a:solidFill>
            <a:srgbClr val="BFBFBF"/>
          </a:solidFill>
        </p:spPr>
        <p:txBody>
          <a:bodyPr wrap="square" lIns="0" tIns="0" rIns="0" bIns="0" rtlCol="0"/>
          <a:lstStyle/>
          <a:p/>
        </p:txBody>
      </p:sp>
      <p:sp>
        <p:nvSpPr>
          <p:cNvPr id="115" name="object 115"/>
          <p:cNvSpPr/>
          <p:nvPr/>
        </p:nvSpPr>
        <p:spPr>
          <a:xfrm>
            <a:off x="5155691" y="7623047"/>
            <a:ext cx="741045" cy="190500"/>
          </a:xfrm>
          <a:custGeom>
            <a:avLst/>
            <a:gdLst/>
            <a:ahLst/>
            <a:cxnLst/>
            <a:rect l="l" t="t" r="r" b="b"/>
            <a:pathLst>
              <a:path w="741045" h="190500">
                <a:moveTo>
                  <a:pt x="740664" y="190499"/>
                </a:moveTo>
                <a:lnTo>
                  <a:pt x="0" y="190499"/>
                </a:lnTo>
                <a:lnTo>
                  <a:pt x="0" y="0"/>
                </a:lnTo>
                <a:lnTo>
                  <a:pt x="740664" y="0"/>
                </a:lnTo>
                <a:lnTo>
                  <a:pt x="740664" y="190499"/>
                </a:lnTo>
                <a:close/>
              </a:path>
            </a:pathLst>
          </a:custGeom>
          <a:solidFill>
            <a:srgbClr val="BFBFBF"/>
          </a:solidFill>
        </p:spPr>
        <p:txBody>
          <a:bodyPr wrap="square" lIns="0" tIns="0" rIns="0" bIns="0" rtlCol="0"/>
          <a:lstStyle/>
          <a:p/>
        </p:txBody>
      </p:sp>
      <p:sp>
        <p:nvSpPr>
          <p:cNvPr id="116" name="object 116"/>
          <p:cNvSpPr/>
          <p:nvPr/>
        </p:nvSpPr>
        <p:spPr>
          <a:xfrm>
            <a:off x="4663439" y="7453883"/>
            <a:ext cx="1725295" cy="360045"/>
          </a:xfrm>
          <a:custGeom>
            <a:avLst/>
            <a:gdLst/>
            <a:ahLst/>
            <a:cxnLst/>
            <a:rect l="l" t="t" r="r" b="b"/>
            <a:pathLst>
              <a:path w="1725295" h="360045">
                <a:moveTo>
                  <a:pt x="862583" y="0"/>
                </a:moveTo>
                <a:lnTo>
                  <a:pt x="1725167" y="0"/>
                </a:lnTo>
                <a:lnTo>
                  <a:pt x="1725167" y="169164"/>
                </a:lnTo>
                <a:lnTo>
                  <a:pt x="1232915" y="169164"/>
                </a:lnTo>
                <a:lnTo>
                  <a:pt x="1232915" y="359663"/>
                </a:lnTo>
                <a:lnTo>
                  <a:pt x="492251" y="359663"/>
                </a:lnTo>
                <a:lnTo>
                  <a:pt x="492251" y="169164"/>
                </a:lnTo>
                <a:lnTo>
                  <a:pt x="0" y="169164"/>
                </a:lnTo>
                <a:lnTo>
                  <a:pt x="0" y="0"/>
                </a:lnTo>
                <a:lnTo>
                  <a:pt x="862583" y="0"/>
                </a:lnTo>
                <a:close/>
              </a:path>
            </a:pathLst>
          </a:custGeom>
          <a:ln w="4572">
            <a:solidFill>
              <a:srgbClr val="000000"/>
            </a:solidFill>
          </a:ln>
        </p:spPr>
        <p:txBody>
          <a:bodyPr wrap="square" lIns="0" tIns="0" rIns="0" bIns="0" rtlCol="0"/>
          <a:lstStyle/>
          <a:p/>
        </p:txBody>
      </p:sp>
      <p:sp>
        <p:nvSpPr>
          <p:cNvPr id="117" name="object 117"/>
          <p:cNvSpPr/>
          <p:nvPr/>
        </p:nvSpPr>
        <p:spPr>
          <a:xfrm>
            <a:off x="5493257" y="7815833"/>
            <a:ext cx="65532" cy="67056"/>
          </a:xfrm>
          <a:prstGeom prst="rect">
            <a:avLst/>
          </a:prstGeom>
          <a:blipFill>
            <a:blip r:embed="rId8" cstate="print"/>
            <a:stretch>
              <a:fillRect/>
            </a:stretch>
          </a:blipFill>
        </p:spPr>
        <p:txBody>
          <a:bodyPr wrap="square" lIns="0" tIns="0" rIns="0" bIns="0" rtlCol="0"/>
          <a:lstStyle/>
          <a:p/>
        </p:txBody>
      </p:sp>
      <p:sp>
        <p:nvSpPr>
          <p:cNvPr id="118" name="object 118"/>
          <p:cNvSpPr/>
          <p:nvPr/>
        </p:nvSpPr>
        <p:spPr>
          <a:xfrm>
            <a:off x="4600955" y="8193023"/>
            <a:ext cx="1850389" cy="0"/>
          </a:xfrm>
          <a:custGeom>
            <a:avLst/>
            <a:gdLst/>
            <a:ahLst/>
            <a:cxnLst/>
            <a:rect l="l" t="t" r="r" b="b"/>
            <a:pathLst>
              <a:path w="1850389" h="0">
                <a:moveTo>
                  <a:pt x="0" y="0"/>
                </a:moveTo>
                <a:lnTo>
                  <a:pt x="1850136" y="0"/>
                </a:lnTo>
              </a:path>
            </a:pathLst>
          </a:custGeom>
          <a:ln w="4572">
            <a:solidFill>
              <a:srgbClr val="000000"/>
            </a:solidFill>
          </a:ln>
        </p:spPr>
        <p:txBody>
          <a:bodyPr wrap="square" lIns="0" tIns="0" rIns="0" bIns="0" rtlCol="0"/>
          <a:lstStyle/>
          <a:p/>
        </p:txBody>
      </p:sp>
      <p:sp>
        <p:nvSpPr>
          <p:cNvPr id="119" name="object 119"/>
          <p:cNvSpPr/>
          <p:nvPr/>
        </p:nvSpPr>
        <p:spPr>
          <a:xfrm>
            <a:off x="5032247" y="6469379"/>
            <a:ext cx="802005" cy="980440"/>
          </a:xfrm>
          <a:custGeom>
            <a:avLst/>
            <a:gdLst/>
            <a:ahLst/>
            <a:cxnLst/>
            <a:rect l="l" t="t" r="r" b="b"/>
            <a:pathLst>
              <a:path w="802004" h="980440">
                <a:moveTo>
                  <a:pt x="641604" y="979932"/>
                </a:moveTo>
                <a:lnTo>
                  <a:pt x="161544" y="979932"/>
                </a:lnTo>
                <a:lnTo>
                  <a:pt x="161544" y="911352"/>
                </a:lnTo>
                <a:lnTo>
                  <a:pt x="371856" y="877824"/>
                </a:lnTo>
                <a:lnTo>
                  <a:pt x="371856" y="134112"/>
                </a:lnTo>
                <a:lnTo>
                  <a:pt x="321564" y="92964"/>
                </a:lnTo>
                <a:lnTo>
                  <a:pt x="0" y="67056"/>
                </a:lnTo>
                <a:lnTo>
                  <a:pt x="0" y="0"/>
                </a:lnTo>
                <a:lnTo>
                  <a:pt x="801624" y="0"/>
                </a:lnTo>
                <a:lnTo>
                  <a:pt x="801624" y="67056"/>
                </a:lnTo>
                <a:lnTo>
                  <a:pt x="481584" y="92964"/>
                </a:lnTo>
                <a:lnTo>
                  <a:pt x="431292" y="134112"/>
                </a:lnTo>
                <a:lnTo>
                  <a:pt x="431292" y="877824"/>
                </a:lnTo>
                <a:lnTo>
                  <a:pt x="641604" y="911352"/>
                </a:lnTo>
                <a:lnTo>
                  <a:pt x="641604" y="979932"/>
                </a:lnTo>
                <a:close/>
              </a:path>
            </a:pathLst>
          </a:custGeom>
          <a:solidFill>
            <a:srgbClr val="D8D8D8"/>
          </a:solidFill>
        </p:spPr>
        <p:txBody>
          <a:bodyPr wrap="square" lIns="0" tIns="0" rIns="0" bIns="0" rtlCol="0"/>
          <a:lstStyle/>
          <a:p/>
        </p:txBody>
      </p:sp>
      <p:sp>
        <p:nvSpPr>
          <p:cNvPr id="120" name="object 120"/>
          <p:cNvSpPr/>
          <p:nvPr/>
        </p:nvSpPr>
        <p:spPr>
          <a:xfrm>
            <a:off x="5032247" y="6469379"/>
            <a:ext cx="802005" cy="980440"/>
          </a:xfrm>
          <a:custGeom>
            <a:avLst/>
            <a:gdLst/>
            <a:ahLst/>
            <a:cxnLst/>
            <a:rect l="l" t="t" r="r" b="b"/>
            <a:pathLst>
              <a:path w="802004" h="980440">
                <a:moveTo>
                  <a:pt x="801624" y="0"/>
                </a:moveTo>
                <a:lnTo>
                  <a:pt x="0" y="0"/>
                </a:lnTo>
                <a:lnTo>
                  <a:pt x="0" y="67056"/>
                </a:lnTo>
                <a:lnTo>
                  <a:pt x="321564" y="92964"/>
                </a:lnTo>
                <a:lnTo>
                  <a:pt x="371856" y="134112"/>
                </a:lnTo>
                <a:lnTo>
                  <a:pt x="371856" y="877824"/>
                </a:lnTo>
                <a:lnTo>
                  <a:pt x="161544" y="911352"/>
                </a:lnTo>
                <a:lnTo>
                  <a:pt x="161544" y="979931"/>
                </a:lnTo>
                <a:lnTo>
                  <a:pt x="641604" y="979931"/>
                </a:lnTo>
                <a:lnTo>
                  <a:pt x="641604" y="911352"/>
                </a:lnTo>
                <a:lnTo>
                  <a:pt x="431292" y="877824"/>
                </a:lnTo>
                <a:lnTo>
                  <a:pt x="431292" y="134112"/>
                </a:lnTo>
                <a:lnTo>
                  <a:pt x="481584" y="92964"/>
                </a:lnTo>
                <a:lnTo>
                  <a:pt x="801624" y="67056"/>
                </a:lnTo>
                <a:lnTo>
                  <a:pt x="801624" y="0"/>
                </a:lnTo>
                <a:close/>
              </a:path>
            </a:pathLst>
          </a:custGeom>
          <a:ln w="4572">
            <a:solidFill>
              <a:srgbClr val="BFBFBF"/>
            </a:solidFill>
          </a:ln>
        </p:spPr>
        <p:txBody>
          <a:bodyPr wrap="square" lIns="0" tIns="0" rIns="0" bIns="0" rtlCol="0"/>
          <a:lstStyle/>
          <a:p/>
        </p:txBody>
      </p:sp>
      <p:sp>
        <p:nvSpPr>
          <p:cNvPr id="121" name="object 121"/>
          <p:cNvSpPr/>
          <p:nvPr/>
        </p:nvSpPr>
        <p:spPr>
          <a:xfrm>
            <a:off x="5431535" y="6281928"/>
            <a:ext cx="5080" cy="1287780"/>
          </a:xfrm>
          <a:custGeom>
            <a:avLst/>
            <a:gdLst/>
            <a:ahLst/>
            <a:cxnLst/>
            <a:rect l="l" t="t" r="r" b="b"/>
            <a:pathLst>
              <a:path w="5079" h="1287779">
                <a:moveTo>
                  <a:pt x="3048" y="41148"/>
                </a:moveTo>
                <a:lnTo>
                  <a:pt x="0" y="41148"/>
                </a:lnTo>
                <a:lnTo>
                  <a:pt x="0" y="0"/>
                </a:lnTo>
                <a:lnTo>
                  <a:pt x="3048" y="0"/>
                </a:lnTo>
                <a:lnTo>
                  <a:pt x="4571" y="1523"/>
                </a:lnTo>
                <a:lnTo>
                  <a:pt x="4571" y="39623"/>
                </a:lnTo>
                <a:lnTo>
                  <a:pt x="3048" y="41148"/>
                </a:lnTo>
                <a:close/>
              </a:path>
              <a:path w="5079" h="1287779">
                <a:moveTo>
                  <a:pt x="3048" y="67055"/>
                </a:moveTo>
                <a:lnTo>
                  <a:pt x="0" y="67055"/>
                </a:lnTo>
                <a:lnTo>
                  <a:pt x="0" y="60959"/>
                </a:lnTo>
                <a:lnTo>
                  <a:pt x="3048" y="60959"/>
                </a:lnTo>
                <a:lnTo>
                  <a:pt x="4571" y="62483"/>
                </a:lnTo>
                <a:lnTo>
                  <a:pt x="4571" y="65532"/>
                </a:lnTo>
                <a:lnTo>
                  <a:pt x="3048" y="67055"/>
                </a:lnTo>
                <a:close/>
              </a:path>
              <a:path w="5079" h="1287779">
                <a:moveTo>
                  <a:pt x="3048" y="128016"/>
                </a:moveTo>
                <a:lnTo>
                  <a:pt x="0" y="128016"/>
                </a:lnTo>
                <a:lnTo>
                  <a:pt x="0" y="86867"/>
                </a:lnTo>
                <a:lnTo>
                  <a:pt x="3048" y="86867"/>
                </a:lnTo>
                <a:lnTo>
                  <a:pt x="4571" y="88391"/>
                </a:lnTo>
                <a:lnTo>
                  <a:pt x="4571" y="126491"/>
                </a:lnTo>
                <a:lnTo>
                  <a:pt x="3048" y="128016"/>
                </a:lnTo>
                <a:close/>
              </a:path>
              <a:path w="5079" h="1287779">
                <a:moveTo>
                  <a:pt x="3048" y="153923"/>
                </a:moveTo>
                <a:lnTo>
                  <a:pt x="0" y="153923"/>
                </a:lnTo>
                <a:lnTo>
                  <a:pt x="0" y="149351"/>
                </a:lnTo>
                <a:lnTo>
                  <a:pt x="4571" y="149351"/>
                </a:lnTo>
                <a:lnTo>
                  <a:pt x="4571" y="152400"/>
                </a:lnTo>
                <a:lnTo>
                  <a:pt x="3048" y="153923"/>
                </a:lnTo>
                <a:close/>
              </a:path>
              <a:path w="5079" h="1287779">
                <a:moveTo>
                  <a:pt x="4571" y="214883"/>
                </a:moveTo>
                <a:lnTo>
                  <a:pt x="0" y="214883"/>
                </a:lnTo>
                <a:lnTo>
                  <a:pt x="0" y="173735"/>
                </a:lnTo>
                <a:lnTo>
                  <a:pt x="3048" y="173735"/>
                </a:lnTo>
                <a:lnTo>
                  <a:pt x="4571" y="175259"/>
                </a:lnTo>
                <a:lnTo>
                  <a:pt x="4571" y="214883"/>
                </a:lnTo>
                <a:close/>
              </a:path>
              <a:path w="5079" h="1287779">
                <a:moveTo>
                  <a:pt x="3048" y="240791"/>
                </a:moveTo>
                <a:lnTo>
                  <a:pt x="0" y="240791"/>
                </a:lnTo>
                <a:lnTo>
                  <a:pt x="0" y="236219"/>
                </a:lnTo>
                <a:lnTo>
                  <a:pt x="4571" y="236219"/>
                </a:lnTo>
                <a:lnTo>
                  <a:pt x="4571" y="239267"/>
                </a:lnTo>
                <a:lnTo>
                  <a:pt x="3048" y="240791"/>
                </a:lnTo>
                <a:close/>
              </a:path>
              <a:path w="5079" h="1287779">
                <a:moveTo>
                  <a:pt x="3048" y="303275"/>
                </a:moveTo>
                <a:lnTo>
                  <a:pt x="0" y="303275"/>
                </a:lnTo>
                <a:lnTo>
                  <a:pt x="0" y="262127"/>
                </a:lnTo>
                <a:lnTo>
                  <a:pt x="4571" y="262127"/>
                </a:lnTo>
                <a:lnTo>
                  <a:pt x="4571" y="301751"/>
                </a:lnTo>
                <a:lnTo>
                  <a:pt x="3048" y="303275"/>
                </a:lnTo>
                <a:close/>
              </a:path>
              <a:path w="5079" h="1287779">
                <a:moveTo>
                  <a:pt x="4571" y="327659"/>
                </a:moveTo>
                <a:lnTo>
                  <a:pt x="0" y="327659"/>
                </a:lnTo>
                <a:lnTo>
                  <a:pt x="0" y="323087"/>
                </a:lnTo>
                <a:lnTo>
                  <a:pt x="3048" y="323087"/>
                </a:lnTo>
                <a:lnTo>
                  <a:pt x="4571" y="324611"/>
                </a:lnTo>
                <a:lnTo>
                  <a:pt x="4571" y="327659"/>
                </a:lnTo>
                <a:close/>
              </a:path>
              <a:path w="5079" h="1287779">
                <a:moveTo>
                  <a:pt x="3048" y="390143"/>
                </a:moveTo>
                <a:lnTo>
                  <a:pt x="0" y="390143"/>
                </a:lnTo>
                <a:lnTo>
                  <a:pt x="0" y="348995"/>
                </a:lnTo>
                <a:lnTo>
                  <a:pt x="3048" y="348995"/>
                </a:lnTo>
                <a:lnTo>
                  <a:pt x="4571" y="350519"/>
                </a:lnTo>
                <a:lnTo>
                  <a:pt x="4571" y="388619"/>
                </a:lnTo>
                <a:lnTo>
                  <a:pt x="3048" y="390143"/>
                </a:lnTo>
                <a:close/>
              </a:path>
              <a:path w="5079" h="1287779">
                <a:moveTo>
                  <a:pt x="3048" y="416051"/>
                </a:moveTo>
                <a:lnTo>
                  <a:pt x="0" y="416051"/>
                </a:lnTo>
                <a:lnTo>
                  <a:pt x="0" y="409955"/>
                </a:lnTo>
                <a:lnTo>
                  <a:pt x="3048" y="409955"/>
                </a:lnTo>
                <a:lnTo>
                  <a:pt x="4571" y="411479"/>
                </a:lnTo>
                <a:lnTo>
                  <a:pt x="4571" y="414527"/>
                </a:lnTo>
                <a:lnTo>
                  <a:pt x="3048" y="416051"/>
                </a:lnTo>
                <a:close/>
              </a:path>
              <a:path w="5079" h="1287779">
                <a:moveTo>
                  <a:pt x="3048" y="477011"/>
                </a:moveTo>
                <a:lnTo>
                  <a:pt x="0" y="477011"/>
                </a:lnTo>
                <a:lnTo>
                  <a:pt x="0" y="435864"/>
                </a:lnTo>
                <a:lnTo>
                  <a:pt x="3048" y="435864"/>
                </a:lnTo>
                <a:lnTo>
                  <a:pt x="4571" y="437387"/>
                </a:lnTo>
                <a:lnTo>
                  <a:pt x="4571" y="475487"/>
                </a:lnTo>
                <a:lnTo>
                  <a:pt x="3048" y="477011"/>
                </a:lnTo>
                <a:close/>
              </a:path>
              <a:path w="5079" h="1287779">
                <a:moveTo>
                  <a:pt x="3048" y="502919"/>
                </a:moveTo>
                <a:lnTo>
                  <a:pt x="0" y="502919"/>
                </a:lnTo>
                <a:lnTo>
                  <a:pt x="0" y="496823"/>
                </a:lnTo>
                <a:lnTo>
                  <a:pt x="3048" y="496823"/>
                </a:lnTo>
                <a:lnTo>
                  <a:pt x="4571" y="498348"/>
                </a:lnTo>
                <a:lnTo>
                  <a:pt x="4571" y="501395"/>
                </a:lnTo>
                <a:lnTo>
                  <a:pt x="3048" y="502919"/>
                </a:lnTo>
                <a:close/>
              </a:path>
              <a:path w="5079" h="1287779">
                <a:moveTo>
                  <a:pt x="3048" y="563879"/>
                </a:moveTo>
                <a:lnTo>
                  <a:pt x="0" y="563879"/>
                </a:lnTo>
                <a:lnTo>
                  <a:pt x="0" y="522732"/>
                </a:lnTo>
                <a:lnTo>
                  <a:pt x="3048" y="522732"/>
                </a:lnTo>
                <a:lnTo>
                  <a:pt x="4571" y="524255"/>
                </a:lnTo>
                <a:lnTo>
                  <a:pt x="4571" y="562355"/>
                </a:lnTo>
                <a:lnTo>
                  <a:pt x="3048" y="563879"/>
                </a:lnTo>
                <a:close/>
              </a:path>
              <a:path w="5079" h="1287779">
                <a:moveTo>
                  <a:pt x="3048" y="589787"/>
                </a:moveTo>
                <a:lnTo>
                  <a:pt x="0" y="589787"/>
                </a:lnTo>
                <a:lnTo>
                  <a:pt x="0" y="585216"/>
                </a:lnTo>
                <a:lnTo>
                  <a:pt x="4571" y="585216"/>
                </a:lnTo>
                <a:lnTo>
                  <a:pt x="4571" y="588264"/>
                </a:lnTo>
                <a:lnTo>
                  <a:pt x="3048" y="589787"/>
                </a:lnTo>
                <a:close/>
              </a:path>
              <a:path w="5079" h="1287779">
                <a:moveTo>
                  <a:pt x="4571" y="650748"/>
                </a:moveTo>
                <a:lnTo>
                  <a:pt x="0" y="650748"/>
                </a:lnTo>
                <a:lnTo>
                  <a:pt x="0" y="611123"/>
                </a:lnTo>
                <a:lnTo>
                  <a:pt x="4571" y="611123"/>
                </a:lnTo>
                <a:lnTo>
                  <a:pt x="4571" y="650748"/>
                </a:lnTo>
                <a:close/>
              </a:path>
              <a:path w="5079" h="1287779">
                <a:moveTo>
                  <a:pt x="4571" y="676655"/>
                </a:moveTo>
                <a:lnTo>
                  <a:pt x="0" y="676655"/>
                </a:lnTo>
                <a:lnTo>
                  <a:pt x="0" y="672083"/>
                </a:lnTo>
                <a:lnTo>
                  <a:pt x="3048" y="672083"/>
                </a:lnTo>
                <a:lnTo>
                  <a:pt x="4571" y="673607"/>
                </a:lnTo>
                <a:lnTo>
                  <a:pt x="4571" y="676655"/>
                </a:lnTo>
                <a:close/>
              </a:path>
              <a:path w="5079" h="1287779">
                <a:moveTo>
                  <a:pt x="3048" y="739139"/>
                </a:moveTo>
                <a:lnTo>
                  <a:pt x="0" y="739139"/>
                </a:lnTo>
                <a:lnTo>
                  <a:pt x="0" y="697991"/>
                </a:lnTo>
                <a:lnTo>
                  <a:pt x="3048" y="697991"/>
                </a:lnTo>
                <a:lnTo>
                  <a:pt x="4571" y="699516"/>
                </a:lnTo>
                <a:lnTo>
                  <a:pt x="4571" y="737616"/>
                </a:lnTo>
                <a:lnTo>
                  <a:pt x="3048" y="739139"/>
                </a:lnTo>
                <a:close/>
              </a:path>
              <a:path w="5079" h="1287779">
                <a:moveTo>
                  <a:pt x="3048" y="765048"/>
                </a:moveTo>
                <a:lnTo>
                  <a:pt x="0" y="765048"/>
                </a:lnTo>
                <a:lnTo>
                  <a:pt x="0" y="758951"/>
                </a:lnTo>
                <a:lnTo>
                  <a:pt x="3048" y="758951"/>
                </a:lnTo>
                <a:lnTo>
                  <a:pt x="4571" y="760475"/>
                </a:lnTo>
                <a:lnTo>
                  <a:pt x="4571" y="763523"/>
                </a:lnTo>
                <a:lnTo>
                  <a:pt x="3048" y="765048"/>
                </a:lnTo>
                <a:close/>
              </a:path>
              <a:path w="5079" h="1287779">
                <a:moveTo>
                  <a:pt x="3048" y="826007"/>
                </a:moveTo>
                <a:lnTo>
                  <a:pt x="0" y="826007"/>
                </a:lnTo>
                <a:lnTo>
                  <a:pt x="0" y="784859"/>
                </a:lnTo>
                <a:lnTo>
                  <a:pt x="3048" y="784859"/>
                </a:lnTo>
                <a:lnTo>
                  <a:pt x="4571" y="786383"/>
                </a:lnTo>
                <a:lnTo>
                  <a:pt x="4571" y="824483"/>
                </a:lnTo>
                <a:lnTo>
                  <a:pt x="3048" y="826007"/>
                </a:lnTo>
                <a:close/>
              </a:path>
              <a:path w="5079" h="1287779">
                <a:moveTo>
                  <a:pt x="3048" y="851916"/>
                </a:moveTo>
                <a:lnTo>
                  <a:pt x="0" y="851916"/>
                </a:lnTo>
                <a:lnTo>
                  <a:pt x="0" y="845819"/>
                </a:lnTo>
                <a:lnTo>
                  <a:pt x="3048" y="845819"/>
                </a:lnTo>
                <a:lnTo>
                  <a:pt x="4571" y="847343"/>
                </a:lnTo>
                <a:lnTo>
                  <a:pt x="4571" y="850391"/>
                </a:lnTo>
                <a:lnTo>
                  <a:pt x="3048" y="851916"/>
                </a:lnTo>
                <a:close/>
              </a:path>
              <a:path w="5079" h="1287779">
                <a:moveTo>
                  <a:pt x="3048" y="912875"/>
                </a:moveTo>
                <a:lnTo>
                  <a:pt x="0" y="912875"/>
                </a:lnTo>
                <a:lnTo>
                  <a:pt x="0" y="871727"/>
                </a:lnTo>
                <a:lnTo>
                  <a:pt x="3048" y="871727"/>
                </a:lnTo>
                <a:lnTo>
                  <a:pt x="4571" y="873251"/>
                </a:lnTo>
                <a:lnTo>
                  <a:pt x="4571" y="911351"/>
                </a:lnTo>
                <a:lnTo>
                  <a:pt x="3048" y="912875"/>
                </a:lnTo>
                <a:close/>
              </a:path>
              <a:path w="5079" h="1287779">
                <a:moveTo>
                  <a:pt x="3048" y="938783"/>
                </a:moveTo>
                <a:lnTo>
                  <a:pt x="0" y="938783"/>
                </a:lnTo>
                <a:lnTo>
                  <a:pt x="0" y="934211"/>
                </a:lnTo>
                <a:lnTo>
                  <a:pt x="4571" y="934211"/>
                </a:lnTo>
                <a:lnTo>
                  <a:pt x="4571" y="937259"/>
                </a:lnTo>
                <a:lnTo>
                  <a:pt x="3048" y="938783"/>
                </a:lnTo>
                <a:close/>
              </a:path>
              <a:path w="5079" h="1287779">
                <a:moveTo>
                  <a:pt x="4571" y="999743"/>
                </a:moveTo>
                <a:lnTo>
                  <a:pt x="0" y="999743"/>
                </a:lnTo>
                <a:lnTo>
                  <a:pt x="0" y="960119"/>
                </a:lnTo>
                <a:lnTo>
                  <a:pt x="4571" y="960119"/>
                </a:lnTo>
                <a:lnTo>
                  <a:pt x="4571" y="999743"/>
                </a:lnTo>
                <a:close/>
              </a:path>
              <a:path w="5079" h="1287779">
                <a:moveTo>
                  <a:pt x="4571" y="1025651"/>
                </a:moveTo>
                <a:lnTo>
                  <a:pt x="0" y="1025651"/>
                </a:lnTo>
                <a:lnTo>
                  <a:pt x="0" y="1021079"/>
                </a:lnTo>
                <a:lnTo>
                  <a:pt x="3048" y="1021079"/>
                </a:lnTo>
                <a:lnTo>
                  <a:pt x="4571" y="1022603"/>
                </a:lnTo>
                <a:lnTo>
                  <a:pt x="4571" y="1025651"/>
                </a:lnTo>
                <a:close/>
              </a:path>
              <a:path w="5079" h="1287779">
                <a:moveTo>
                  <a:pt x="3048" y="1088135"/>
                </a:moveTo>
                <a:lnTo>
                  <a:pt x="0" y="1088135"/>
                </a:lnTo>
                <a:lnTo>
                  <a:pt x="0" y="1046987"/>
                </a:lnTo>
                <a:lnTo>
                  <a:pt x="3048" y="1046987"/>
                </a:lnTo>
                <a:lnTo>
                  <a:pt x="4571" y="1048511"/>
                </a:lnTo>
                <a:lnTo>
                  <a:pt x="4571" y="1086611"/>
                </a:lnTo>
                <a:lnTo>
                  <a:pt x="3048" y="1088135"/>
                </a:lnTo>
                <a:close/>
              </a:path>
              <a:path w="5079" h="1287779">
                <a:moveTo>
                  <a:pt x="3048" y="1114043"/>
                </a:moveTo>
                <a:lnTo>
                  <a:pt x="0" y="1114043"/>
                </a:lnTo>
                <a:lnTo>
                  <a:pt x="0" y="1107948"/>
                </a:lnTo>
                <a:lnTo>
                  <a:pt x="3048" y="1107948"/>
                </a:lnTo>
                <a:lnTo>
                  <a:pt x="4571" y="1109471"/>
                </a:lnTo>
                <a:lnTo>
                  <a:pt x="4571" y="1112519"/>
                </a:lnTo>
                <a:lnTo>
                  <a:pt x="3048" y="1114043"/>
                </a:lnTo>
                <a:close/>
              </a:path>
              <a:path w="5079" h="1287779">
                <a:moveTo>
                  <a:pt x="3048" y="1175003"/>
                </a:moveTo>
                <a:lnTo>
                  <a:pt x="0" y="1175003"/>
                </a:lnTo>
                <a:lnTo>
                  <a:pt x="0" y="1133855"/>
                </a:lnTo>
                <a:lnTo>
                  <a:pt x="3048" y="1133855"/>
                </a:lnTo>
                <a:lnTo>
                  <a:pt x="4571" y="1135379"/>
                </a:lnTo>
                <a:lnTo>
                  <a:pt x="4571" y="1173479"/>
                </a:lnTo>
                <a:lnTo>
                  <a:pt x="3048" y="1175003"/>
                </a:lnTo>
                <a:close/>
              </a:path>
              <a:path w="5079" h="1287779">
                <a:moveTo>
                  <a:pt x="3048" y="1200911"/>
                </a:moveTo>
                <a:lnTo>
                  <a:pt x="0" y="1200911"/>
                </a:lnTo>
                <a:lnTo>
                  <a:pt x="0" y="1194816"/>
                </a:lnTo>
                <a:lnTo>
                  <a:pt x="3048" y="1194816"/>
                </a:lnTo>
                <a:lnTo>
                  <a:pt x="4571" y="1196339"/>
                </a:lnTo>
                <a:lnTo>
                  <a:pt x="4571" y="1199387"/>
                </a:lnTo>
                <a:lnTo>
                  <a:pt x="3048" y="1200911"/>
                </a:lnTo>
                <a:close/>
              </a:path>
              <a:path w="5079" h="1287779">
                <a:moveTo>
                  <a:pt x="3048" y="1261871"/>
                </a:moveTo>
                <a:lnTo>
                  <a:pt x="0" y="1261871"/>
                </a:lnTo>
                <a:lnTo>
                  <a:pt x="0" y="1220723"/>
                </a:lnTo>
                <a:lnTo>
                  <a:pt x="3048" y="1220723"/>
                </a:lnTo>
                <a:lnTo>
                  <a:pt x="4571" y="1222248"/>
                </a:lnTo>
                <a:lnTo>
                  <a:pt x="4571" y="1260348"/>
                </a:lnTo>
                <a:lnTo>
                  <a:pt x="3048" y="1261871"/>
                </a:lnTo>
                <a:close/>
              </a:path>
              <a:path w="5079" h="1287779">
                <a:moveTo>
                  <a:pt x="3048" y="1287779"/>
                </a:moveTo>
                <a:lnTo>
                  <a:pt x="0" y="1287779"/>
                </a:lnTo>
                <a:lnTo>
                  <a:pt x="0" y="1283207"/>
                </a:lnTo>
                <a:lnTo>
                  <a:pt x="4571" y="1283207"/>
                </a:lnTo>
                <a:lnTo>
                  <a:pt x="4571" y="1286255"/>
                </a:lnTo>
                <a:lnTo>
                  <a:pt x="3048" y="1287779"/>
                </a:lnTo>
                <a:close/>
              </a:path>
            </a:pathLst>
          </a:custGeom>
          <a:solidFill>
            <a:srgbClr val="000000"/>
          </a:solidFill>
        </p:spPr>
        <p:txBody>
          <a:bodyPr wrap="square" lIns="0" tIns="0" rIns="0" bIns="0" rtlCol="0"/>
          <a:lstStyle/>
          <a:p/>
        </p:txBody>
      </p:sp>
      <p:sp>
        <p:nvSpPr>
          <p:cNvPr id="122" name="object 122"/>
          <p:cNvSpPr/>
          <p:nvPr/>
        </p:nvSpPr>
        <p:spPr>
          <a:xfrm>
            <a:off x="5526023" y="6161532"/>
            <a:ext cx="0" cy="1652270"/>
          </a:xfrm>
          <a:custGeom>
            <a:avLst/>
            <a:gdLst/>
            <a:ahLst/>
            <a:cxnLst/>
            <a:rect l="l" t="t" r="r" b="b"/>
            <a:pathLst>
              <a:path w="0" h="1652270">
                <a:moveTo>
                  <a:pt x="0" y="1652016"/>
                </a:moveTo>
                <a:lnTo>
                  <a:pt x="0" y="0"/>
                </a:lnTo>
              </a:path>
            </a:pathLst>
          </a:custGeom>
          <a:ln w="4572">
            <a:solidFill>
              <a:srgbClr val="000000"/>
            </a:solidFill>
          </a:ln>
        </p:spPr>
        <p:txBody>
          <a:bodyPr wrap="square" lIns="0" tIns="0" rIns="0" bIns="0" rtlCol="0"/>
          <a:lstStyle/>
          <a:p/>
        </p:txBody>
      </p:sp>
      <p:sp>
        <p:nvSpPr>
          <p:cNvPr id="123" name="object 123"/>
          <p:cNvSpPr/>
          <p:nvPr/>
        </p:nvSpPr>
        <p:spPr>
          <a:xfrm>
            <a:off x="5279135" y="6079235"/>
            <a:ext cx="0" cy="568960"/>
          </a:xfrm>
          <a:custGeom>
            <a:avLst/>
            <a:gdLst/>
            <a:ahLst/>
            <a:cxnLst/>
            <a:rect l="l" t="t" r="r" b="b"/>
            <a:pathLst>
              <a:path w="0" h="568959">
                <a:moveTo>
                  <a:pt x="0" y="0"/>
                </a:moveTo>
                <a:lnTo>
                  <a:pt x="0" y="568451"/>
                </a:lnTo>
                <a:lnTo>
                  <a:pt x="0" y="0"/>
                </a:lnTo>
                <a:close/>
              </a:path>
            </a:pathLst>
          </a:custGeom>
          <a:ln w="4762">
            <a:solidFill>
              <a:srgbClr val="000000"/>
            </a:solidFill>
          </a:ln>
        </p:spPr>
        <p:txBody>
          <a:bodyPr wrap="square" lIns="0" tIns="0" rIns="0" bIns="0" rtlCol="0"/>
          <a:lstStyle/>
          <a:p/>
        </p:txBody>
      </p:sp>
      <p:sp>
        <p:nvSpPr>
          <p:cNvPr id="124" name="object 124"/>
          <p:cNvSpPr/>
          <p:nvPr/>
        </p:nvSpPr>
        <p:spPr>
          <a:xfrm>
            <a:off x="5526023" y="6079235"/>
            <a:ext cx="0" cy="226060"/>
          </a:xfrm>
          <a:custGeom>
            <a:avLst/>
            <a:gdLst/>
            <a:ahLst/>
            <a:cxnLst/>
            <a:rect l="l" t="t" r="r" b="b"/>
            <a:pathLst>
              <a:path w="0" h="226060">
                <a:moveTo>
                  <a:pt x="0" y="0"/>
                </a:moveTo>
                <a:lnTo>
                  <a:pt x="0" y="225551"/>
                </a:lnTo>
                <a:lnTo>
                  <a:pt x="0" y="0"/>
                </a:lnTo>
                <a:close/>
              </a:path>
            </a:pathLst>
          </a:custGeom>
          <a:ln w="4762">
            <a:solidFill>
              <a:srgbClr val="000000"/>
            </a:solidFill>
          </a:ln>
        </p:spPr>
        <p:txBody>
          <a:bodyPr wrap="square" lIns="0" tIns="0" rIns="0" bIns="0" rtlCol="0"/>
          <a:lstStyle/>
          <a:p/>
        </p:txBody>
      </p:sp>
      <p:sp>
        <p:nvSpPr>
          <p:cNvPr id="125" name="object 125"/>
          <p:cNvSpPr/>
          <p:nvPr/>
        </p:nvSpPr>
        <p:spPr>
          <a:xfrm>
            <a:off x="5317235" y="6161532"/>
            <a:ext cx="58419" cy="0"/>
          </a:xfrm>
          <a:custGeom>
            <a:avLst/>
            <a:gdLst/>
            <a:ahLst/>
            <a:cxnLst/>
            <a:rect l="l" t="t" r="r" b="b"/>
            <a:pathLst>
              <a:path w="58420" h="0">
                <a:moveTo>
                  <a:pt x="0" y="0"/>
                </a:moveTo>
                <a:lnTo>
                  <a:pt x="57912" y="0"/>
                </a:lnTo>
              </a:path>
            </a:pathLst>
          </a:custGeom>
          <a:ln w="4762">
            <a:solidFill>
              <a:srgbClr val="000000"/>
            </a:solidFill>
          </a:ln>
        </p:spPr>
        <p:txBody>
          <a:bodyPr wrap="square" lIns="0" tIns="0" rIns="0" bIns="0" rtlCol="0"/>
          <a:lstStyle/>
          <a:p/>
        </p:txBody>
      </p:sp>
      <p:sp>
        <p:nvSpPr>
          <p:cNvPr id="126" name="object 126"/>
          <p:cNvSpPr/>
          <p:nvPr/>
        </p:nvSpPr>
        <p:spPr>
          <a:xfrm>
            <a:off x="5430012" y="6161532"/>
            <a:ext cx="58419" cy="0"/>
          </a:xfrm>
          <a:custGeom>
            <a:avLst/>
            <a:gdLst/>
            <a:ahLst/>
            <a:cxnLst/>
            <a:rect l="l" t="t" r="r" b="b"/>
            <a:pathLst>
              <a:path w="58420" h="0">
                <a:moveTo>
                  <a:pt x="0" y="0"/>
                </a:moveTo>
                <a:lnTo>
                  <a:pt x="57911" y="0"/>
                </a:lnTo>
              </a:path>
            </a:pathLst>
          </a:custGeom>
          <a:ln w="4762">
            <a:solidFill>
              <a:srgbClr val="000000"/>
            </a:solidFill>
          </a:ln>
        </p:spPr>
        <p:txBody>
          <a:bodyPr wrap="square" lIns="0" tIns="0" rIns="0" bIns="0" rtlCol="0"/>
          <a:lstStyle/>
          <a:p/>
        </p:txBody>
      </p:sp>
      <p:sp>
        <p:nvSpPr>
          <p:cNvPr id="127" name="object 127"/>
          <p:cNvSpPr/>
          <p:nvPr/>
        </p:nvSpPr>
        <p:spPr>
          <a:xfrm>
            <a:off x="5279135" y="6147816"/>
            <a:ext cx="43180" cy="27940"/>
          </a:xfrm>
          <a:custGeom>
            <a:avLst/>
            <a:gdLst/>
            <a:ahLst/>
            <a:cxnLst/>
            <a:rect l="l" t="t" r="r" b="b"/>
            <a:pathLst>
              <a:path w="43179" h="27939">
                <a:moveTo>
                  <a:pt x="42671" y="27432"/>
                </a:moveTo>
                <a:lnTo>
                  <a:pt x="0" y="13716"/>
                </a:lnTo>
                <a:lnTo>
                  <a:pt x="42671" y="0"/>
                </a:lnTo>
                <a:lnTo>
                  <a:pt x="42671" y="27432"/>
                </a:lnTo>
                <a:close/>
              </a:path>
            </a:pathLst>
          </a:custGeom>
          <a:solidFill>
            <a:srgbClr val="000000"/>
          </a:solidFill>
        </p:spPr>
        <p:txBody>
          <a:bodyPr wrap="square" lIns="0" tIns="0" rIns="0" bIns="0" rtlCol="0"/>
          <a:lstStyle/>
          <a:p/>
        </p:txBody>
      </p:sp>
      <p:sp>
        <p:nvSpPr>
          <p:cNvPr id="128" name="object 128"/>
          <p:cNvSpPr/>
          <p:nvPr/>
        </p:nvSpPr>
        <p:spPr>
          <a:xfrm>
            <a:off x="5484876" y="6147816"/>
            <a:ext cx="41275" cy="27940"/>
          </a:xfrm>
          <a:custGeom>
            <a:avLst/>
            <a:gdLst/>
            <a:ahLst/>
            <a:cxnLst/>
            <a:rect l="l" t="t" r="r" b="b"/>
            <a:pathLst>
              <a:path w="41275" h="27939">
                <a:moveTo>
                  <a:pt x="0" y="27432"/>
                </a:moveTo>
                <a:lnTo>
                  <a:pt x="0" y="0"/>
                </a:lnTo>
                <a:lnTo>
                  <a:pt x="41147" y="13716"/>
                </a:lnTo>
                <a:lnTo>
                  <a:pt x="0" y="27432"/>
                </a:lnTo>
                <a:close/>
              </a:path>
            </a:pathLst>
          </a:custGeom>
          <a:solidFill>
            <a:srgbClr val="000000"/>
          </a:solidFill>
        </p:spPr>
        <p:txBody>
          <a:bodyPr wrap="square" lIns="0" tIns="0" rIns="0" bIns="0" rtlCol="0"/>
          <a:lstStyle/>
          <a:p/>
        </p:txBody>
      </p:sp>
      <p:sp>
        <p:nvSpPr>
          <p:cNvPr id="129" name="object 129"/>
          <p:cNvSpPr/>
          <p:nvPr/>
        </p:nvSpPr>
        <p:spPr>
          <a:xfrm>
            <a:off x="5402580" y="6111239"/>
            <a:ext cx="0" cy="105410"/>
          </a:xfrm>
          <a:custGeom>
            <a:avLst/>
            <a:gdLst/>
            <a:ahLst/>
            <a:cxnLst/>
            <a:rect l="l" t="t" r="r" b="b"/>
            <a:pathLst>
              <a:path w="0" h="105410">
                <a:moveTo>
                  <a:pt x="0" y="0"/>
                </a:moveTo>
                <a:lnTo>
                  <a:pt x="0" y="105156"/>
                </a:lnTo>
              </a:path>
            </a:pathLst>
          </a:custGeom>
          <a:ln w="54864">
            <a:solidFill>
              <a:srgbClr val="FFFFFF"/>
            </a:solidFill>
          </a:ln>
        </p:spPr>
        <p:txBody>
          <a:bodyPr wrap="square" lIns="0" tIns="0" rIns="0" bIns="0" rtlCol="0"/>
          <a:lstStyle/>
          <a:p/>
        </p:txBody>
      </p:sp>
      <p:sp>
        <p:nvSpPr>
          <p:cNvPr id="130" name="object 130"/>
          <p:cNvSpPr txBox="1"/>
          <p:nvPr/>
        </p:nvSpPr>
        <p:spPr>
          <a:xfrm>
            <a:off x="991165" y="5530073"/>
            <a:ext cx="5664200" cy="699770"/>
          </a:xfrm>
          <a:prstGeom prst="rect">
            <a:avLst/>
          </a:prstGeom>
        </p:spPr>
        <p:txBody>
          <a:bodyPr wrap="square" lIns="0" tIns="16510" rIns="0" bIns="0" rtlCol="0" vert="horz">
            <a:spAutoFit/>
          </a:bodyPr>
          <a:lstStyle/>
          <a:p>
            <a:pPr marL="25400">
              <a:lnSpc>
                <a:spcPct val="100000"/>
              </a:lnSpc>
              <a:spcBef>
                <a:spcPts val="130"/>
              </a:spcBef>
            </a:pPr>
            <a:r>
              <a:rPr dirty="0" sz="2250" spc="10">
                <a:solidFill>
                  <a:srgbClr val="1C7C5B"/>
                </a:solidFill>
                <a:latin typeface="Arial Black"/>
                <a:cs typeface="Arial Black"/>
              </a:rPr>
              <a:t>Horizontal Location </a:t>
            </a:r>
            <a:r>
              <a:rPr dirty="0" sz="2250" spc="15">
                <a:solidFill>
                  <a:srgbClr val="1C7C5B"/>
                </a:solidFill>
                <a:latin typeface="Arial Black"/>
                <a:cs typeface="Arial Black"/>
              </a:rPr>
              <a:t>Center of</a:t>
            </a:r>
            <a:r>
              <a:rPr dirty="0" sz="2250" spc="140">
                <a:solidFill>
                  <a:srgbClr val="1C7C5B"/>
                </a:solidFill>
                <a:latin typeface="Arial Black"/>
                <a:cs typeface="Arial Black"/>
              </a:rPr>
              <a:t> </a:t>
            </a:r>
            <a:r>
              <a:rPr dirty="0" sz="2250" spc="20">
                <a:solidFill>
                  <a:srgbClr val="1C7C5B"/>
                </a:solidFill>
                <a:latin typeface="Arial Black"/>
                <a:cs typeface="Arial Black"/>
              </a:rPr>
              <a:t>Mass</a:t>
            </a:r>
            <a:endParaRPr sz="2250">
              <a:latin typeface="Arial Black"/>
              <a:cs typeface="Arial Black"/>
            </a:endParaRPr>
          </a:p>
          <a:p>
            <a:pPr algn="r" marR="1198245">
              <a:lnSpc>
                <a:spcPct val="100000"/>
              </a:lnSpc>
              <a:spcBef>
                <a:spcPts val="1789"/>
              </a:spcBef>
            </a:pPr>
            <a:r>
              <a:rPr dirty="0" baseline="8547" sz="975" spc="-322">
                <a:latin typeface="Cambria"/>
                <a:cs typeface="Cambria"/>
              </a:rPr>
              <a:t>e</a:t>
            </a:r>
            <a:r>
              <a:rPr dirty="0" sz="450" spc="-5">
                <a:latin typeface="Cambria"/>
                <a:cs typeface="Cambria"/>
              </a:rPr>
              <a:t>i</a:t>
            </a:r>
            <a:endParaRPr sz="450">
              <a:latin typeface="Cambria"/>
              <a:cs typeface="Cambria"/>
            </a:endParaRPr>
          </a:p>
        </p:txBody>
      </p:sp>
      <p:sp>
        <p:nvSpPr>
          <p:cNvPr id="131" name="object 131"/>
          <p:cNvSpPr/>
          <p:nvPr/>
        </p:nvSpPr>
        <p:spPr>
          <a:xfrm>
            <a:off x="5253227" y="6723888"/>
            <a:ext cx="53340" cy="55244"/>
          </a:xfrm>
          <a:custGeom>
            <a:avLst/>
            <a:gdLst/>
            <a:ahLst/>
            <a:cxnLst/>
            <a:rect l="l" t="t" r="r" b="b"/>
            <a:pathLst>
              <a:path w="53339" h="55245">
                <a:moveTo>
                  <a:pt x="25908" y="54864"/>
                </a:moveTo>
                <a:lnTo>
                  <a:pt x="15430" y="52720"/>
                </a:lnTo>
                <a:lnTo>
                  <a:pt x="7239" y="46863"/>
                </a:lnTo>
                <a:lnTo>
                  <a:pt x="1905" y="38147"/>
                </a:lnTo>
                <a:lnTo>
                  <a:pt x="0" y="27432"/>
                </a:lnTo>
                <a:lnTo>
                  <a:pt x="1905" y="16716"/>
                </a:lnTo>
                <a:lnTo>
                  <a:pt x="7239" y="8001"/>
                </a:lnTo>
                <a:lnTo>
                  <a:pt x="15430" y="2143"/>
                </a:lnTo>
                <a:lnTo>
                  <a:pt x="25908" y="0"/>
                </a:lnTo>
                <a:lnTo>
                  <a:pt x="36623" y="2143"/>
                </a:lnTo>
                <a:lnTo>
                  <a:pt x="45339" y="8001"/>
                </a:lnTo>
                <a:lnTo>
                  <a:pt x="51196" y="16716"/>
                </a:lnTo>
                <a:lnTo>
                  <a:pt x="53340" y="27432"/>
                </a:lnTo>
                <a:lnTo>
                  <a:pt x="51196" y="38147"/>
                </a:lnTo>
                <a:lnTo>
                  <a:pt x="45339" y="46863"/>
                </a:lnTo>
                <a:lnTo>
                  <a:pt x="36623" y="52720"/>
                </a:lnTo>
                <a:lnTo>
                  <a:pt x="25908" y="54864"/>
                </a:lnTo>
                <a:close/>
              </a:path>
            </a:pathLst>
          </a:custGeom>
          <a:solidFill>
            <a:srgbClr val="000000"/>
          </a:solidFill>
        </p:spPr>
        <p:txBody>
          <a:bodyPr wrap="square" lIns="0" tIns="0" rIns="0" bIns="0" rtlCol="0"/>
          <a:lstStyle/>
          <a:p/>
        </p:txBody>
      </p:sp>
      <p:sp>
        <p:nvSpPr>
          <p:cNvPr id="132" name="object 132"/>
          <p:cNvSpPr/>
          <p:nvPr/>
        </p:nvSpPr>
        <p:spPr>
          <a:xfrm>
            <a:off x="5253227" y="6723888"/>
            <a:ext cx="53340" cy="55244"/>
          </a:xfrm>
          <a:custGeom>
            <a:avLst/>
            <a:gdLst/>
            <a:ahLst/>
            <a:cxnLst/>
            <a:rect l="l" t="t" r="r" b="b"/>
            <a:pathLst>
              <a:path w="53339" h="55245">
                <a:moveTo>
                  <a:pt x="53339" y="27432"/>
                </a:moveTo>
                <a:lnTo>
                  <a:pt x="51196" y="16716"/>
                </a:lnTo>
                <a:lnTo>
                  <a:pt x="45338" y="8001"/>
                </a:lnTo>
                <a:lnTo>
                  <a:pt x="36623" y="2143"/>
                </a:lnTo>
                <a:lnTo>
                  <a:pt x="25907" y="0"/>
                </a:lnTo>
                <a:lnTo>
                  <a:pt x="15430" y="2143"/>
                </a:lnTo>
                <a:lnTo>
                  <a:pt x="7238" y="8001"/>
                </a:lnTo>
                <a:lnTo>
                  <a:pt x="1904" y="16716"/>
                </a:lnTo>
                <a:lnTo>
                  <a:pt x="0" y="27432"/>
                </a:lnTo>
                <a:lnTo>
                  <a:pt x="1904" y="38147"/>
                </a:lnTo>
                <a:lnTo>
                  <a:pt x="7238" y="46863"/>
                </a:lnTo>
                <a:lnTo>
                  <a:pt x="15430" y="52720"/>
                </a:lnTo>
                <a:lnTo>
                  <a:pt x="25907" y="54864"/>
                </a:lnTo>
                <a:lnTo>
                  <a:pt x="36623" y="52720"/>
                </a:lnTo>
                <a:lnTo>
                  <a:pt x="45338" y="46863"/>
                </a:lnTo>
                <a:lnTo>
                  <a:pt x="51196" y="38147"/>
                </a:lnTo>
                <a:lnTo>
                  <a:pt x="53339" y="27432"/>
                </a:lnTo>
              </a:path>
            </a:pathLst>
          </a:custGeom>
          <a:ln w="4572">
            <a:solidFill>
              <a:srgbClr val="000000"/>
            </a:solidFill>
          </a:ln>
        </p:spPr>
        <p:txBody>
          <a:bodyPr wrap="square" lIns="0" tIns="0" rIns="0" bIns="0" rtlCol="0"/>
          <a:lstStyle/>
          <a:p/>
        </p:txBody>
      </p:sp>
      <p:sp>
        <p:nvSpPr>
          <p:cNvPr id="133" name="object 133"/>
          <p:cNvSpPr/>
          <p:nvPr/>
        </p:nvSpPr>
        <p:spPr>
          <a:xfrm>
            <a:off x="5279135" y="6688835"/>
            <a:ext cx="0" cy="123825"/>
          </a:xfrm>
          <a:custGeom>
            <a:avLst/>
            <a:gdLst/>
            <a:ahLst/>
            <a:cxnLst/>
            <a:rect l="l" t="t" r="r" b="b"/>
            <a:pathLst>
              <a:path w="0" h="123825">
                <a:moveTo>
                  <a:pt x="0" y="123444"/>
                </a:moveTo>
                <a:lnTo>
                  <a:pt x="0" y="0"/>
                </a:lnTo>
              </a:path>
            </a:pathLst>
          </a:custGeom>
          <a:ln w="4572">
            <a:solidFill>
              <a:srgbClr val="000000"/>
            </a:solidFill>
          </a:ln>
        </p:spPr>
        <p:txBody>
          <a:bodyPr wrap="square" lIns="0" tIns="0" rIns="0" bIns="0" rtlCol="0"/>
          <a:lstStyle/>
          <a:p/>
        </p:txBody>
      </p:sp>
      <p:sp>
        <p:nvSpPr>
          <p:cNvPr id="134" name="object 134"/>
          <p:cNvSpPr/>
          <p:nvPr/>
        </p:nvSpPr>
        <p:spPr>
          <a:xfrm>
            <a:off x="5218176" y="6751319"/>
            <a:ext cx="123825" cy="0"/>
          </a:xfrm>
          <a:custGeom>
            <a:avLst/>
            <a:gdLst/>
            <a:ahLst/>
            <a:cxnLst/>
            <a:rect l="l" t="t" r="r" b="b"/>
            <a:pathLst>
              <a:path w="123825" h="0">
                <a:moveTo>
                  <a:pt x="0" y="0"/>
                </a:moveTo>
                <a:lnTo>
                  <a:pt x="123443" y="0"/>
                </a:lnTo>
              </a:path>
            </a:pathLst>
          </a:custGeom>
          <a:ln w="4572">
            <a:solidFill>
              <a:srgbClr val="000000"/>
            </a:solidFill>
          </a:ln>
        </p:spPr>
        <p:txBody>
          <a:bodyPr wrap="square" lIns="0" tIns="0" rIns="0" bIns="0" rtlCol="0"/>
          <a:lstStyle/>
          <a:p/>
        </p:txBody>
      </p:sp>
      <p:sp>
        <p:nvSpPr>
          <p:cNvPr id="135" name="object 135"/>
          <p:cNvSpPr/>
          <p:nvPr/>
        </p:nvSpPr>
        <p:spPr>
          <a:xfrm>
            <a:off x="5433060" y="6263639"/>
            <a:ext cx="0" cy="165100"/>
          </a:xfrm>
          <a:custGeom>
            <a:avLst/>
            <a:gdLst/>
            <a:ahLst/>
            <a:cxnLst/>
            <a:rect l="l" t="t" r="r" b="b"/>
            <a:pathLst>
              <a:path w="0" h="165100">
                <a:moveTo>
                  <a:pt x="0" y="0"/>
                </a:moveTo>
                <a:lnTo>
                  <a:pt x="0" y="164592"/>
                </a:lnTo>
                <a:lnTo>
                  <a:pt x="0" y="0"/>
                </a:lnTo>
                <a:close/>
              </a:path>
            </a:pathLst>
          </a:custGeom>
          <a:ln w="4762">
            <a:solidFill>
              <a:srgbClr val="000000"/>
            </a:solidFill>
          </a:ln>
        </p:spPr>
        <p:txBody>
          <a:bodyPr wrap="square" lIns="0" tIns="0" rIns="0" bIns="0" rtlCol="0"/>
          <a:lstStyle/>
          <a:p/>
        </p:txBody>
      </p:sp>
      <p:sp>
        <p:nvSpPr>
          <p:cNvPr id="136" name="object 136"/>
          <p:cNvSpPr/>
          <p:nvPr/>
        </p:nvSpPr>
        <p:spPr>
          <a:xfrm>
            <a:off x="5526023" y="6263639"/>
            <a:ext cx="0" cy="165100"/>
          </a:xfrm>
          <a:custGeom>
            <a:avLst/>
            <a:gdLst/>
            <a:ahLst/>
            <a:cxnLst/>
            <a:rect l="l" t="t" r="r" b="b"/>
            <a:pathLst>
              <a:path w="0" h="165100">
                <a:moveTo>
                  <a:pt x="0" y="0"/>
                </a:moveTo>
                <a:lnTo>
                  <a:pt x="0" y="164592"/>
                </a:lnTo>
                <a:lnTo>
                  <a:pt x="0" y="0"/>
                </a:lnTo>
                <a:close/>
              </a:path>
            </a:pathLst>
          </a:custGeom>
          <a:ln w="4762">
            <a:solidFill>
              <a:srgbClr val="000000"/>
            </a:solidFill>
          </a:ln>
        </p:spPr>
        <p:txBody>
          <a:bodyPr wrap="square" lIns="0" tIns="0" rIns="0" bIns="0" rtlCol="0"/>
          <a:lstStyle/>
          <a:p/>
        </p:txBody>
      </p:sp>
      <p:sp>
        <p:nvSpPr>
          <p:cNvPr id="137" name="object 137"/>
          <p:cNvSpPr/>
          <p:nvPr/>
        </p:nvSpPr>
        <p:spPr>
          <a:xfrm>
            <a:off x="5350764" y="6345935"/>
            <a:ext cx="44450" cy="0"/>
          </a:xfrm>
          <a:custGeom>
            <a:avLst/>
            <a:gdLst/>
            <a:ahLst/>
            <a:cxnLst/>
            <a:rect l="l" t="t" r="r" b="b"/>
            <a:pathLst>
              <a:path w="44450" h="0">
                <a:moveTo>
                  <a:pt x="0" y="0"/>
                </a:moveTo>
                <a:lnTo>
                  <a:pt x="44196" y="0"/>
                </a:lnTo>
              </a:path>
            </a:pathLst>
          </a:custGeom>
          <a:ln w="4762">
            <a:solidFill>
              <a:srgbClr val="000000"/>
            </a:solidFill>
          </a:ln>
        </p:spPr>
        <p:txBody>
          <a:bodyPr wrap="square" lIns="0" tIns="0" rIns="0" bIns="0" rtlCol="0"/>
          <a:lstStyle/>
          <a:p/>
        </p:txBody>
      </p:sp>
      <p:sp>
        <p:nvSpPr>
          <p:cNvPr id="138" name="object 138"/>
          <p:cNvSpPr/>
          <p:nvPr/>
        </p:nvSpPr>
        <p:spPr>
          <a:xfrm>
            <a:off x="5564123" y="6345935"/>
            <a:ext cx="44450" cy="0"/>
          </a:xfrm>
          <a:custGeom>
            <a:avLst/>
            <a:gdLst/>
            <a:ahLst/>
            <a:cxnLst/>
            <a:rect l="l" t="t" r="r" b="b"/>
            <a:pathLst>
              <a:path w="44450" h="0">
                <a:moveTo>
                  <a:pt x="44196" y="0"/>
                </a:moveTo>
                <a:lnTo>
                  <a:pt x="0" y="0"/>
                </a:lnTo>
              </a:path>
            </a:pathLst>
          </a:custGeom>
          <a:ln w="4762">
            <a:solidFill>
              <a:srgbClr val="000000"/>
            </a:solidFill>
          </a:ln>
        </p:spPr>
        <p:txBody>
          <a:bodyPr wrap="square" lIns="0" tIns="0" rIns="0" bIns="0" rtlCol="0"/>
          <a:lstStyle/>
          <a:p/>
        </p:txBody>
      </p:sp>
      <p:sp>
        <p:nvSpPr>
          <p:cNvPr id="139" name="object 139"/>
          <p:cNvSpPr/>
          <p:nvPr/>
        </p:nvSpPr>
        <p:spPr>
          <a:xfrm>
            <a:off x="5526023" y="6345935"/>
            <a:ext cx="105410" cy="0"/>
          </a:xfrm>
          <a:custGeom>
            <a:avLst/>
            <a:gdLst/>
            <a:ahLst/>
            <a:cxnLst/>
            <a:rect l="l" t="t" r="r" b="b"/>
            <a:pathLst>
              <a:path w="105410" h="0">
                <a:moveTo>
                  <a:pt x="0" y="0"/>
                </a:moveTo>
                <a:lnTo>
                  <a:pt x="105156" y="0"/>
                </a:lnTo>
              </a:path>
            </a:pathLst>
          </a:custGeom>
          <a:ln w="4762">
            <a:solidFill>
              <a:srgbClr val="000000"/>
            </a:solidFill>
          </a:ln>
        </p:spPr>
        <p:txBody>
          <a:bodyPr wrap="square" lIns="0" tIns="0" rIns="0" bIns="0" rtlCol="0"/>
          <a:lstStyle/>
          <a:p/>
        </p:txBody>
      </p:sp>
      <p:sp>
        <p:nvSpPr>
          <p:cNvPr id="140" name="object 140"/>
          <p:cNvSpPr/>
          <p:nvPr/>
        </p:nvSpPr>
        <p:spPr>
          <a:xfrm>
            <a:off x="5391912" y="6332220"/>
            <a:ext cx="41275" cy="27940"/>
          </a:xfrm>
          <a:custGeom>
            <a:avLst/>
            <a:gdLst/>
            <a:ahLst/>
            <a:cxnLst/>
            <a:rect l="l" t="t" r="r" b="b"/>
            <a:pathLst>
              <a:path w="41275" h="27939">
                <a:moveTo>
                  <a:pt x="0" y="27432"/>
                </a:moveTo>
                <a:lnTo>
                  <a:pt x="0" y="0"/>
                </a:lnTo>
                <a:lnTo>
                  <a:pt x="41148" y="13716"/>
                </a:lnTo>
                <a:lnTo>
                  <a:pt x="0" y="27432"/>
                </a:lnTo>
                <a:close/>
              </a:path>
            </a:pathLst>
          </a:custGeom>
          <a:solidFill>
            <a:srgbClr val="000000"/>
          </a:solidFill>
        </p:spPr>
        <p:txBody>
          <a:bodyPr wrap="square" lIns="0" tIns="0" rIns="0" bIns="0" rtlCol="0"/>
          <a:lstStyle/>
          <a:p/>
        </p:txBody>
      </p:sp>
      <p:sp>
        <p:nvSpPr>
          <p:cNvPr id="141" name="object 141"/>
          <p:cNvSpPr/>
          <p:nvPr/>
        </p:nvSpPr>
        <p:spPr>
          <a:xfrm>
            <a:off x="5526023" y="6332220"/>
            <a:ext cx="43180" cy="27940"/>
          </a:xfrm>
          <a:custGeom>
            <a:avLst/>
            <a:gdLst/>
            <a:ahLst/>
            <a:cxnLst/>
            <a:rect l="l" t="t" r="r" b="b"/>
            <a:pathLst>
              <a:path w="43179" h="27939">
                <a:moveTo>
                  <a:pt x="42672" y="27432"/>
                </a:moveTo>
                <a:lnTo>
                  <a:pt x="0" y="13716"/>
                </a:lnTo>
                <a:lnTo>
                  <a:pt x="42672" y="0"/>
                </a:lnTo>
                <a:lnTo>
                  <a:pt x="42672" y="27432"/>
                </a:lnTo>
                <a:close/>
              </a:path>
            </a:pathLst>
          </a:custGeom>
          <a:solidFill>
            <a:srgbClr val="000000"/>
          </a:solidFill>
        </p:spPr>
        <p:txBody>
          <a:bodyPr wrap="square" lIns="0" tIns="0" rIns="0" bIns="0" rtlCol="0"/>
          <a:lstStyle/>
          <a:p/>
        </p:txBody>
      </p:sp>
      <p:sp>
        <p:nvSpPr>
          <p:cNvPr id="142" name="object 142"/>
          <p:cNvSpPr txBox="1"/>
          <p:nvPr/>
        </p:nvSpPr>
        <p:spPr>
          <a:xfrm>
            <a:off x="5631180" y="6297167"/>
            <a:ext cx="198120" cy="104139"/>
          </a:xfrm>
          <a:prstGeom prst="rect">
            <a:avLst/>
          </a:prstGeom>
          <a:solidFill>
            <a:srgbClr val="FFFFFF"/>
          </a:solidFill>
        </p:spPr>
        <p:txBody>
          <a:bodyPr wrap="square" lIns="0" tIns="3810" rIns="0" bIns="0" rtlCol="0" vert="horz">
            <a:spAutoFit/>
          </a:bodyPr>
          <a:lstStyle/>
          <a:p>
            <a:pPr>
              <a:lnSpc>
                <a:spcPct val="100000"/>
              </a:lnSpc>
              <a:spcBef>
                <a:spcPts val="30"/>
              </a:spcBef>
            </a:pPr>
            <a:r>
              <a:rPr dirty="0" baseline="8547" sz="975" spc="-209">
                <a:latin typeface="Cambria"/>
                <a:cs typeface="Cambria"/>
              </a:rPr>
              <a:t>e</a:t>
            </a:r>
            <a:r>
              <a:rPr dirty="0" sz="450" spc="-140">
                <a:latin typeface="Cambria"/>
                <a:cs typeface="Cambria"/>
              </a:rPr>
              <a:t>bunk</a:t>
            </a:r>
            <a:endParaRPr sz="450">
              <a:latin typeface="Cambria"/>
              <a:cs typeface="Cambria"/>
            </a:endParaRPr>
          </a:p>
        </p:txBody>
      </p:sp>
      <p:sp>
        <p:nvSpPr>
          <p:cNvPr id="143" name="object 143"/>
          <p:cNvSpPr/>
          <p:nvPr/>
        </p:nvSpPr>
        <p:spPr>
          <a:xfrm>
            <a:off x="5279135" y="6729983"/>
            <a:ext cx="0" cy="251460"/>
          </a:xfrm>
          <a:custGeom>
            <a:avLst/>
            <a:gdLst/>
            <a:ahLst/>
            <a:cxnLst/>
            <a:rect l="l" t="t" r="r" b="b"/>
            <a:pathLst>
              <a:path w="0" h="251459">
                <a:moveTo>
                  <a:pt x="0" y="251460"/>
                </a:moveTo>
                <a:lnTo>
                  <a:pt x="0" y="0"/>
                </a:lnTo>
                <a:lnTo>
                  <a:pt x="0" y="251460"/>
                </a:lnTo>
                <a:close/>
              </a:path>
            </a:pathLst>
          </a:custGeom>
          <a:ln w="4762">
            <a:solidFill>
              <a:srgbClr val="000000"/>
            </a:solidFill>
          </a:ln>
        </p:spPr>
        <p:txBody>
          <a:bodyPr wrap="square" lIns="0" tIns="0" rIns="0" bIns="0" rtlCol="0"/>
          <a:lstStyle/>
          <a:p/>
        </p:txBody>
      </p:sp>
      <p:sp>
        <p:nvSpPr>
          <p:cNvPr id="144" name="object 144"/>
          <p:cNvSpPr/>
          <p:nvPr/>
        </p:nvSpPr>
        <p:spPr>
          <a:xfrm>
            <a:off x="5433060" y="6510528"/>
            <a:ext cx="0" cy="471170"/>
          </a:xfrm>
          <a:custGeom>
            <a:avLst/>
            <a:gdLst/>
            <a:ahLst/>
            <a:cxnLst/>
            <a:rect l="l" t="t" r="r" b="b"/>
            <a:pathLst>
              <a:path w="0" h="471170">
                <a:moveTo>
                  <a:pt x="0" y="470916"/>
                </a:moveTo>
                <a:lnTo>
                  <a:pt x="0" y="0"/>
                </a:lnTo>
                <a:lnTo>
                  <a:pt x="0" y="470916"/>
                </a:lnTo>
                <a:close/>
              </a:path>
            </a:pathLst>
          </a:custGeom>
          <a:ln w="4762">
            <a:solidFill>
              <a:srgbClr val="000000"/>
            </a:solidFill>
          </a:ln>
        </p:spPr>
        <p:txBody>
          <a:bodyPr wrap="square" lIns="0" tIns="0" rIns="0" bIns="0" rtlCol="0"/>
          <a:lstStyle/>
          <a:p/>
        </p:txBody>
      </p:sp>
      <p:sp>
        <p:nvSpPr>
          <p:cNvPr id="145" name="object 145"/>
          <p:cNvSpPr/>
          <p:nvPr/>
        </p:nvSpPr>
        <p:spPr>
          <a:xfrm>
            <a:off x="4937760" y="6850380"/>
            <a:ext cx="495300" cy="103632"/>
          </a:xfrm>
          <a:prstGeom prst="rect">
            <a:avLst/>
          </a:prstGeom>
          <a:blipFill>
            <a:blip r:embed="rId9" cstate="print"/>
            <a:stretch>
              <a:fillRect/>
            </a:stretch>
          </a:blipFill>
        </p:spPr>
        <p:txBody>
          <a:bodyPr wrap="square" lIns="0" tIns="0" rIns="0" bIns="0" rtlCol="0"/>
          <a:lstStyle/>
          <a:p/>
        </p:txBody>
      </p:sp>
      <p:sp>
        <p:nvSpPr>
          <p:cNvPr id="146" name="object 146"/>
          <p:cNvSpPr txBox="1"/>
          <p:nvPr/>
        </p:nvSpPr>
        <p:spPr>
          <a:xfrm>
            <a:off x="4909210" y="6839182"/>
            <a:ext cx="274955" cy="129539"/>
          </a:xfrm>
          <a:prstGeom prst="rect">
            <a:avLst/>
          </a:prstGeom>
        </p:spPr>
        <p:txBody>
          <a:bodyPr wrap="square" lIns="0" tIns="16510" rIns="0" bIns="0" rtlCol="0" vert="horz">
            <a:spAutoFit/>
          </a:bodyPr>
          <a:lstStyle/>
          <a:p>
            <a:pPr marL="25400">
              <a:lnSpc>
                <a:spcPct val="100000"/>
              </a:lnSpc>
              <a:spcBef>
                <a:spcPts val="130"/>
              </a:spcBef>
            </a:pPr>
            <a:r>
              <a:rPr dirty="0" baseline="8547" sz="975" spc="-225">
                <a:latin typeface="Cambria"/>
                <a:cs typeface="Cambria"/>
              </a:rPr>
              <a:t>e</a:t>
            </a:r>
            <a:r>
              <a:rPr dirty="0" sz="450" spc="-150">
                <a:latin typeface="Cambria"/>
                <a:cs typeface="Cambria"/>
              </a:rPr>
              <a:t>sweep</a:t>
            </a:r>
            <a:endParaRPr sz="450">
              <a:latin typeface="Cambria"/>
              <a:cs typeface="Cambria"/>
            </a:endParaRPr>
          </a:p>
        </p:txBody>
      </p:sp>
      <p:sp>
        <p:nvSpPr>
          <p:cNvPr id="147" name="object 147"/>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148" name="object 148"/>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91</a:t>
            </a:r>
            <a:endParaRPr sz="1050">
              <a:latin typeface="Calibri"/>
              <a:cs typeface="Calibri"/>
            </a:endParaRPr>
          </a:p>
        </p:txBody>
      </p:sp>
      <p:sp>
        <p:nvSpPr>
          <p:cNvPr id="150" name="object 150"/>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149" name="object 149"/>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92</a:t>
            </a:r>
            <a:endParaRPr sz="1050">
              <a:latin typeface="Calibri"/>
              <a:cs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565" y="1156201"/>
            <a:ext cx="5245735" cy="373380"/>
          </a:xfrm>
          <a:prstGeom prst="rect"/>
        </p:spPr>
        <p:txBody>
          <a:bodyPr wrap="square" lIns="0" tIns="16510" rIns="0" bIns="0" rtlCol="0" vert="horz">
            <a:spAutoFit/>
          </a:bodyPr>
          <a:lstStyle/>
          <a:p>
            <a:pPr>
              <a:lnSpc>
                <a:spcPct val="100000"/>
              </a:lnSpc>
              <a:spcBef>
                <a:spcPts val="130"/>
              </a:spcBef>
            </a:pPr>
            <a:r>
              <a:rPr dirty="0" sz="2250" spc="10" b="0">
                <a:solidFill>
                  <a:srgbClr val="1C7C5B"/>
                </a:solidFill>
                <a:latin typeface="Arial Black"/>
                <a:cs typeface="Arial Black"/>
              </a:rPr>
              <a:t>Vertical Location Center </a:t>
            </a:r>
            <a:r>
              <a:rPr dirty="0" sz="2250" spc="15" b="0">
                <a:solidFill>
                  <a:srgbClr val="1C7C5B"/>
                </a:solidFill>
                <a:latin typeface="Arial Black"/>
                <a:cs typeface="Arial Black"/>
              </a:rPr>
              <a:t>of</a:t>
            </a:r>
            <a:r>
              <a:rPr dirty="0" sz="2250" spc="195" b="0">
                <a:solidFill>
                  <a:srgbClr val="1C7C5B"/>
                </a:solidFill>
                <a:latin typeface="Arial Black"/>
                <a:cs typeface="Arial Black"/>
              </a:rPr>
              <a:t> </a:t>
            </a:r>
            <a:r>
              <a:rPr dirty="0" sz="2250" spc="15" b="0">
                <a:solidFill>
                  <a:srgbClr val="1C7C5B"/>
                </a:solidFill>
                <a:latin typeface="Arial Black"/>
                <a:cs typeface="Arial Black"/>
              </a:rPr>
              <a:t>Mass</a:t>
            </a:r>
            <a:endParaRPr sz="2250">
              <a:latin typeface="Arial Black"/>
              <a:cs typeface="Arial Black"/>
            </a:endParaRPr>
          </a:p>
        </p:txBody>
      </p:sp>
      <p:sp>
        <p:nvSpPr>
          <p:cNvPr id="6" name="object 6"/>
          <p:cNvSpPr txBox="1"/>
          <p:nvPr/>
        </p:nvSpPr>
        <p:spPr>
          <a:xfrm>
            <a:off x="978405" y="1842002"/>
            <a:ext cx="4375150" cy="671830"/>
          </a:xfrm>
          <a:prstGeom prst="rect">
            <a:avLst/>
          </a:prstGeom>
        </p:spPr>
        <p:txBody>
          <a:bodyPr wrap="square" lIns="0" tIns="47625" rIns="0" bIns="0" rtlCol="0" vert="horz">
            <a:spAutoFit/>
          </a:bodyPr>
          <a:lstStyle/>
          <a:p>
            <a:pPr marL="282575" indent="-245110">
              <a:lnSpc>
                <a:spcPct val="100000"/>
              </a:lnSpc>
              <a:spcBef>
                <a:spcPts val="375"/>
              </a:spcBef>
              <a:buChar char="•"/>
              <a:tabLst>
                <a:tab pos="282575" algn="l"/>
                <a:tab pos="283210" algn="l"/>
              </a:tabLst>
            </a:pPr>
            <a:r>
              <a:rPr dirty="0" sz="1150" spc="-5">
                <a:latin typeface="Arial"/>
                <a:cs typeface="Arial"/>
              </a:rPr>
              <a:t>Height of </a:t>
            </a:r>
            <a:r>
              <a:rPr dirty="0" sz="1150" spc="-10">
                <a:latin typeface="Arial"/>
                <a:cs typeface="Arial"/>
              </a:rPr>
              <a:t>roll center below top </a:t>
            </a:r>
            <a:r>
              <a:rPr dirty="0" sz="1150" spc="-5">
                <a:latin typeface="Arial"/>
                <a:cs typeface="Arial"/>
              </a:rPr>
              <a:t>of</a:t>
            </a:r>
            <a:r>
              <a:rPr dirty="0" sz="1150" spc="5">
                <a:latin typeface="Arial"/>
                <a:cs typeface="Arial"/>
              </a:rPr>
              <a:t> </a:t>
            </a:r>
            <a:r>
              <a:rPr dirty="0" sz="1150" spc="-10">
                <a:latin typeface="Arial"/>
                <a:cs typeface="Arial"/>
              </a:rPr>
              <a:t>girder</a:t>
            </a:r>
            <a:endParaRPr sz="1150">
              <a:latin typeface="Arial"/>
              <a:cs typeface="Arial"/>
            </a:endParaRPr>
          </a:p>
          <a:p>
            <a:pPr marL="363855">
              <a:lnSpc>
                <a:spcPct val="100000"/>
              </a:lnSpc>
              <a:spcBef>
                <a:spcPts val="280"/>
              </a:spcBef>
            </a:pPr>
            <a:r>
              <a:rPr dirty="0" sz="1150" spc="-10">
                <a:latin typeface="Arial"/>
                <a:cs typeface="Arial"/>
              </a:rPr>
              <a:t>–</a:t>
            </a:r>
            <a:r>
              <a:rPr dirty="0" sz="1150" spc="40">
                <a:latin typeface="Arial"/>
                <a:cs typeface="Arial"/>
              </a:rPr>
              <a:t> </a:t>
            </a:r>
            <a:r>
              <a:rPr dirty="0" sz="1150" spc="10">
                <a:latin typeface="Cambria"/>
                <a:cs typeface="Cambria"/>
              </a:rPr>
              <a:t>𝑦</a:t>
            </a:r>
            <a:r>
              <a:rPr dirty="0" baseline="-17361" sz="1200" spc="15">
                <a:latin typeface="Cambria"/>
                <a:cs typeface="Cambria"/>
              </a:rPr>
              <a:t>re</a:t>
            </a:r>
            <a:r>
              <a:rPr dirty="0" baseline="-17361" sz="1200" spc="37">
                <a:latin typeface="Cambria"/>
                <a:cs typeface="Cambria"/>
              </a:rPr>
              <a:t> </a:t>
            </a:r>
            <a:r>
              <a:rPr dirty="0" sz="1150" spc="210">
                <a:latin typeface="Cambria"/>
                <a:cs typeface="Cambria"/>
              </a:rPr>
              <a:t>=</a:t>
            </a:r>
            <a:r>
              <a:rPr dirty="0" sz="1150" spc="70">
                <a:latin typeface="Cambria"/>
                <a:cs typeface="Cambria"/>
              </a:rPr>
              <a:t> </a:t>
            </a:r>
            <a:r>
              <a:rPr dirty="0" sz="1150" spc="35">
                <a:latin typeface="Cambria"/>
                <a:cs typeface="Cambria"/>
              </a:rPr>
              <a:t>𝐻</a:t>
            </a:r>
            <a:r>
              <a:rPr dirty="0" baseline="-17361" sz="1200" spc="52">
                <a:latin typeface="Cambria"/>
                <a:cs typeface="Cambria"/>
              </a:rPr>
              <a:t>bg</a:t>
            </a:r>
            <a:r>
              <a:rPr dirty="0" baseline="-17361" sz="1200" spc="240">
                <a:latin typeface="Cambria"/>
                <a:cs typeface="Cambria"/>
              </a:rPr>
              <a:t> </a:t>
            </a:r>
            <a:r>
              <a:rPr dirty="0" sz="1150" spc="210">
                <a:latin typeface="Cambria"/>
                <a:cs typeface="Cambria"/>
              </a:rPr>
              <a:t>+</a:t>
            </a:r>
            <a:r>
              <a:rPr dirty="0" sz="1150" spc="10">
                <a:latin typeface="Cambria"/>
                <a:cs typeface="Cambria"/>
              </a:rPr>
              <a:t> </a:t>
            </a:r>
            <a:r>
              <a:rPr dirty="0" sz="1150" spc="5">
                <a:latin typeface="Cambria"/>
                <a:cs typeface="Cambria"/>
              </a:rPr>
              <a:t>𝐻</a:t>
            </a:r>
            <a:r>
              <a:rPr dirty="0" baseline="-17361" sz="1200" spc="7">
                <a:latin typeface="Cambria"/>
                <a:cs typeface="Cambria"/>
              </a:rPr>
              <a:t>g</a:t>
            </a:r>
            <a:r>
              <a:rPr dirty="0" baseline="-17361" sz="1200" spc="217">
                <a:latin typeface="Cambria"/>
                <a:cs typeface="Cambria"/>
              </a:rPr>
              <a:t> </a:t>
            </a:r>
            <a:r>
              <a:rPr dirty="0" sz="1150" spc="210">
                <a:latin typeface="Cambria"/>
                <a:cs typeface="Cambria"/>
              </a:rPr>
              <a:t>−</a:t>
            </a:r>
            <a:r>
              <a:rPr dirty="0" sz="1150" spc="15">
                <a:latin typeface="Cambria"/>
                <a:cs typeface="Cambria"/>
              </a:rPr>
              <a:t> 𝐻</a:t>
            </a:r>
            <a:r>
              <a:rPr dirty="0" baseline="-17361" sz="1200" spc="22">
                <a:latin typeface="Cambria"/>
                <a:cs typeface="Cambria"/>
              </a:rPr>
              <a:t>re </a:t>
            </a:r>
            <a:r>
              <a:rPr dirty="0" sz="1150" spc="210">
                <a:latin typeface="Cambria"/>
                <a:cs typeface="Cambria"/>
              </a:rPr>
              <a:t>=</a:t>
            </a:r>
            <a:r>
              <a:rPr dirty="0" sz="1150" spc="70">
                <a:latin typeface="Cambria"/>
                <a:cs typeface="Cambria"/>
              </a:rPr>
              <a:t> </a:t>
            </a:r>
            <a:r>
              <a:rPr dirty="0" sz="1150" spc="-10">
                <a:latin typeface="Cambria"/>
                <a:cs typeface="Cambria"/>
              </a:rPr>
              <a:t>72.0𝑖𝑛</a:t>
            </a:r>
            <a:r>
              <a:rPr dirty="0" sz="1150" spc="15">
                <a:latin typeface="Cambria"/>
                <a:cs typeface="Cambria"/>
              </a:rPr>
              <a:t> </a:t>
            </a:r>
            <a:r>
              <a:rPr dirty="0" sz="1150" spc="210">
                <a:latin typeface="Cambria"/>
                <a:cs typeface="Cambria"/>
              </a:rPr>
              <a:t>+</a:t>
            </a:r>
            <a:r>
              <a:rPr dirty="0" sz="1150" spc="15">
                <a:latin typeface="Cambria"/>
                <a:cs typeface="Cambria"/>
              </a:rPr>
              <a:t> </a:t>
            </a:r>
            <a:r>
              <a:rPr dirty="0" sz="1150" spc="-10">
                <a:latin typeface="Cambria"/>
                <a:cs typeface="Cambria"/>
              </a:rPr>
              <a:t>74.0𝑖𝑛</a:t>
            </a:r>
            <a:r>
              <a:rPr dirty="0" sz="1150" spc="15">
                <a:latin typeface="Cambria"/>
                <a:cs typeface="Cambria"/>
              </a:rPr>
              <a:t> </a:t>
            </a:r>
            <a:r>
              <a:rPr dirty="0" sz="1150" spc="210">
                <a:latin typeface="Cambria"/>
                <a:cs typeface="Cambria"/>
              </a:rPr>
              <a:t>−</a:t>
            </a:r>
            <a:r>
              <a:rPr dirty="0" sz="1150" spc="5">
                <a:latin typeface="Cambria"/>
                <a:cs typeface="Cambria"/>
              </a:rPr>
              <a:t> </a:t>
            </a:r>
            <a:r>
              <a:rPr dirty="0" sz="1150" spc="-10">
                <a:latin typeface="Cambria"/>
                <a:cs typeface="Cambria"/>
              </a:rPr>
              <a:t>24.0𝑖𝑛</a:t>
            </a:r>
            <a:r>
              <a:rPr dirty="0" sz="1150" spc="75">
                <a:latin typeface="Cambria"/>
                <a:cs typeface="Cambria"/>
              </a:rPr>
              <a:t> </a:t>
            </a:r>
            <a:r>
              <a:rPr dirty="0" sz="1150" spc="210">
                <a:latin typeface="Cambria"/>
                <a:cs typeface="Cambria"/>
              </a:rPr>
              <a:t>=</a:t>
            </a:r>
            <a:r>
              <a:rPr dirty="0" sz="1150" spc="65">
                <a:latin typeface="Cambria"/>
                <a:cs typeface="Cambria"/>
              </a:rPr>
              <a:t> </a:t>
            </a:r>
            <a:r>
              <a:rPr dirty="0" sz="1150" spc="-5">
                <a:latin typeface="Cambria"/>
                <a:cs typeface="Cambria"/>
              </a:rPr>
              <a:t>122.0𝑖𝑛</a:t>
            </a:r>
            <a:endParaRPr sz="1150">
              <a:latin typeface="Cambria"/>
              <a:cs typeface="Cambria"/>
            </a:endParaRPr>
          </a:p>
          <a:p>
            <a:pPr marL="282575" indent="-245110">
              <a:lnSpc>
                <a:spcPct val="100000"/>
              </a:lnSpc>
              <a:spcBef>
                <a:spcPts val="395"/>
              </a:spcBef>
              <a:buChar char="•"/>
              <a:tabLst>
                <a:tab pos="282575" algn="l"/>
                <a:tab pos="283210" algn="l"/>
              </a:tabLst>
            </a:pPr>
            <a:r>
              <a:rPr dirty="0" sz="1150" spc="-10">
                <a:latin typeface="Arial"/>
                <a:cs typeface="Arial"/>
              </a:rPr>
              <a:t>Location </a:t>
            </a:r>
            <a:r>
              <a:rPr dirty="0" sz="1150" spc="-5">
                <a:latin typeface="Arial"/>
                <a:cs typeface="Arial"/>
              </a:rPr>
              <a:t>of center </a:t>
            </a:r>
            <a:r>
              <a:rPr dirty="0" sz="1150" spc="-10">
                <a:latin typeface="Arial"/>
                <a:cs typeface="Arial"/>
              </a:rPr>
              <a:t>of gravity above </a:t>
            </a:r>
            <a:r>
              <a:rPr dirty="0" sz="1150" spc="-5">
                <a:latin typeface="Arial"/>
                <a:cs typeface="Arial"/>
              </a:rPr>
              <a:t>roll</a:t>
            </a:r>
            <a:r>
              <a:rPr dirty="0" sz="1150" spc="25">
                <a:latin typeface="Arial"/>
                <a:cs typeface="Arial"/>
              </a:rPr>
              <a:t> </a:t>
            </a:r>
            <a:r>
              <a:rPr dirty="0" sz="1150" spc="-10">
                <a:latin typeface="Arial"/>
                <a:cs typeface="Arial"/>
              </a:rPr>
              <a:t>center</a:t>
            </a:r>
            <a:endParaRPr sz="1150">
              <a:latin typeface="Arial"/>
              <a:cs typeface="Arial"/>
            </a:endParaRPr>
          </a:p>
        </p:txBody>
      </p:sp>
      <p:sp>
        <p:nvSpPr>
          <p:cNvPr id="7" name="object 7"/>
          <p:cNvSpPr txBox="1"/>
          <p:nvPr/>
        </p:nvSpPr>
        <p:spPr>
          <a:xfrm>
            <a:off x="1342687" y="2485131"/>
            <a:ext cx="3444875" cy="446405"/>
          </a:xfrm>
          <a:prstGeom prst="rect">
            <a:avLst/>
          </a:prstGeom>
        </p:spPr>
        <p:txBody>
          <a:bodyPr wrap="square" lIns="0" tIns="47625" rIns="0" bIns="0" rtlCol="0" vert="horz">
            <a:spAutoFit/>
          </a:bodyPr>
          <a:lstStyle/>
          <a:p>
            <a:pPr>
              <a:lnSpc>
                <a:spcPct val="100000"/>
              </a:lnSpc>
              <a:spcBef>
                <a:spcPts val="375"/>
              </a:spcBef>
            </a:pPr>
            <a:r>
              <a:rPr dirty="0" sz="1150" spc="-10">
                <a:latin typeface="Arial"/>
                <a:cs typeface="Arial"/>
              </a:rPr>
              <a:t>– Assume camber is a parabolic </a:t>
            </a:r>
            <a:r>
              <a:rPr dirty="0" sz="1150" spc="-5">
                <a:latin typeface="Arial"/>
                <a:cs typeface="Arial"/>
              </a:rPr>
              <a:t>arc </a:t>
            </a:r>
            <a:r>
              <a:rPr dirty="0" sz="1150" spc="-10">
                <a:latin typeface="Arial"/>
                <a:cs typeface="Arial"/>
              </a:rPr>
              <a:t>(elevation</a:t>
            </a:r>
            <a:r>
              <a:rPr dirty="0" sz="1150" spc="85">
                <a:latin typeface="Arial"/>
                <a:cs typeface="Arial"/>
              </a:rPr>
              <a:t> </a:t>
            </a:r>
            <a:r>
              <a:rPr dirty="0" sz="1150" spc="-15">
                <a:latin typeface="Arial"/>
                <a:cs typeface="Arial"/>
              </a:rPr>
              <a:t>view)</a:t>
            </a:r>
            <a:endParaRPr sz="1150">
              <a:latin typeface="Arial"/>
              <a:cs typeface="Arial"/>
            </a:endParaRPr>
          </a:p>
          <a:p>
            <a:pPr>
              <a:lnSpc>
                <a:spcPct val="100000"/>
              </a:lnSpc>
              <a:spcBef>
                <a:spcPts val="280"/>
              </a:spcBef>
            </a:pPr>
            <a:r>
              <a:rPr dirty="0" sz="1150" spc="-10">
                <a:latin typeface="Arial"/>
                <a:cs typeface="Arial"/>
              </a:rPr>
              <a:t>–</a:t>
            </a:r>
            <a:endParaRPr sz="1150">
              <a:latin typeface="Arial"/>
              <a:cs typeface="Arial"/>
            </a:endParaRPr>
          </a:p>
        </p:txBody>
      </p:sp>
      <p:sp>
        <p:nvSpPr>
          <p:cNvPr id="8" name="object 8"/>
          <p:cNvSpPr/>
          <p:nvPr/>
        </p:nvSpPr>
        <p:spPr>
          <a:xfrm>
            <a:off x="2791968" y="2781300"/>
            <a:ext cx="582295" cy="134620"/>
          </a:xfrm>
          <a:custGeom>
            <a:avLst/>
            <a:gdLst/>
            <a:ahLst/>
            <a:cxnLst/>
            <a:rect l="l" t="t" r="r" b="b"/>
            <a:pathLst>
              <a:path w="582295" h="134619">
                <a:moveTo>
                  <a:pt x="539496" y="134112"/>
                </a:moveTo>
                <a:lnTo>
                  <a:pt x="537972" y="128016"/>
                </a:lnTo>
                <a:lnTo>
                  <a:pt x="545639" y="124896"/>
                </a:lnTo>
                <a:lnTo>
                  <a:pt x="552450" y="120205"/>
                </a:lnTo>
                <a:lnTo>
                  <a:pt x="569642" y="77533"/>
                </a:lnTo>
                <a:lnTo>
                  <a:pt x="569976" y="65532"/>
                </a:lnTo>
                <a:lnTo>
                  <a:pt x="569642" y="54411"/>
                </a:lnTo>
                <a:lnTo>
                  <a:pt x="552450" y="12954"/>
                </a:lnTo>
                <a:lnTo>
                  <a:pt x="537972" y="4572"/>
                </a:lnTo>
                <a:lnTo>
                  <a:pt x="539496" y="0"/>
                </a:lnTo>
                <a:lnTo>
                  <a:pt x="571500" y="22860"/>
                </a:lnTo>
                <a:lnTo>
                  <a:pt x="582168" y="67056"/>
                </a:lnTo>
                <a:lnTo>
                  <a:pt x="581572" y="79295"/>
                </a:lnTo>
                <a:lnTo>
                  <a:pt x="565213" y="118038"/>
                </a:lnTo>
                <a:lnTo>
                  <a:pt x="549211" y="130087"/>
                </a:lnTo>
                <a:lnTo>
                  <a:pt x="539496" y="134112"/>
                </a:lnTo>
                <a:close/>
              </a:path>
              <a:path w="582295" h="134619">
                <a:moveTo>
                  <a:pt x="42671" y="134112"/>
                </a:moveTo>
                <a:lnTo>
                  <a:pt x="10667" y="109728"/>
                </a:lnTo>
                <a:lnTo>
                  <a:pt x="0" y="67056"/>
                </a:lnTo>
                <a:lnTo>
                  <a:pt x="595" y="54792"/>
                </a:lnTo>
                <a:lnTo>
                  <a:pt x="16954" y="14573"/>
                </a:lnTo>
                <a:lnTo>
                  <a:pt x="42671" y="0"/>
                </a:lnTo>
                <a:lnTo>
                  <a:pt x="44195" y="4572"/>
                </a:lnTo>
                <a:lnTo>
                  <a:pt x="36528" y="8334"/>
                </a:lnTo>
                <a:lnTo>
                  <a:pt x="29717" y="12954"/>
                </a:lnTo>
                <a:lnTo>
                  <a:pt x="12525" y="54411"/>
                </a:lnTo>
                <a:lnTo>
                  <a:pt x="12191" y="65532"/>
                </a:lnTo>
                <a:lnTo>
                  <a:pt x="12525" y="77533"/>
                </a:lnTo>
                <a:lnTo>
                  <a:pt x="24050" y="114085"/>
                </a:lnTo>
                <a:lnTo>
                  <a:pt x="44195" y="128016"/>
                </a:lnTo>
                <a:lnTo>
                  <a:pt x="42671" y="134112"/>
                </a:lnTo>
                <a:close/>
              </a:path>
            </a:pathLst>
          </a:custGeom>
          <a:solidFill>
            <a:srgbClr val="000000"/>
          </a:solidFill>
        </p:spPr>
        <p:txBody>
          <a:bodyPr wrap="square" lIns="0" tIns="0" rIns="0" bIns="0" rtlCol="0"/>
          <a:lstStyle/>
          <a:p/>
        </p:txBody>
      </p:sp>
      <p:sp>
        <p:nvSpPr>
          <p:cNvPr id="9" name="object 9"/>
          <p:cNvSpPr/>
          <p:nvPr/>
        </p:nvSpPr>
        <p:spPr>
          <a:xfrm>
            <a:off x="4381500" y="2970275"/>
            <a:ext cx="576580" cy="134620"/>
          </a:xfrm>
          <a:custGeom>
            <a:avLst/>
            <a:gdLst/>
            <a:ahLst/>
            <a:cxnLst/>
            <a:rect l="l" t="t" r="r" b="b"/>
            <a:pathLst>
              <a:path w="576579" h="134619">
                <a:moveTo>
                  <a:pt x="533400" y="134112"/>
                </a:moveTo>
                <a:lnTo>
                  <a:pt x="531876" y="128016"/>
                </a:lnTo>
                <a:lnTo>
                  <a:pt x="539543" y="124896"/>
                </a:lnTo>
                <a:lnTo>
                  <a:pt x="546354" y="120205"/>
                </a:lnTo>
                <a:lnTo>
                  <a:pt x="563546" y="77533"/>
                </a:lnTo>
                <a:lnTo>
                  <a:pt x="563880" y="65532"/>
                </a:lnTo>
                <a:lnTo>
                  <a:pt x="563546" y="54411"/>
                </a:lnTo>
                <a:lnTo>
                  <a:pt x="546354" y="12954"/>
                </a:lnTo>
                <a:lnTo>
                  <a:pt x="531876" y="4572"/>
                </a:lnTo>
                <a:lnTo>
                  <a:pt x="533400" y="0"/>
                </a:lnTo>
                <a:lnTo>
                  <a:pt x="565404" y="22860"/>
                </a:lnTo>
                <a:lnTo>
                  <a:pt x="576072" y="67056"/>
                </a:lnTo>
                <a:lnTo>
                  <a:pt x="575476" y="79295"/>
                </a:lnTo>
                <a:lnTo>
                  <a:pt x="559117" y="118038"/>
                </a:lnTo>
                <a:lnTo>
                  <a:pt x="543115" y="130087"/>
                </a:lnTo>
                <a:lnTo>
                  <a:pt x="533400" y="134112"/>
                </a:lnTo>
                <a:close/>
              </a:path>
              <a:path w="576579" h="134619">
                <a:moveTo>
                  <a:pt x="42672" y="134112"/>
                </a:moveTo>
                <a:lnTo>
                  <a:pt x="10667" y="109728"/>
                </a:lnTo>
                <a:lnTo>
                  <a:pt x="0" y="67056"/>
                </a:lnTo>
                <a:lnTo>
                  <a:pt x="595" y="54792"/>
                </a:lnTo>
                <a:lnTo>
                  <a:pt x="16954" y="14573"/>
                </a:lnTo>
                <a:lnTo>
                  <a:pt x="42672" y="0"/>
                </a:lnTo>
                <a:lnTo>
                  <a:pt x="44195" y="4572"/>
                </a:lnTo>
                <a:lnTo>
                  <a:pt x="36528" y="8334"/>
                </a:lnTo>
                <a:lnTo>
                  <a:pt x="29718" y="12954"/>
                </a:lnTo>
                <a:lnTo>
                  <a:pt x="12525" y="54411"/>
                </a:lnTo>
                <a:lnTo>
                  <a:pt x="12191" y="65532"/>
                </a:lnTo>
                <a:lnTo>
                  <a:pt x="12525" y="77533"/>
                </a:lnTo>
                <a:lnTo>
                  <a:pt x="24050" y="114085"/>
                </a:lnTo>
                <a:lnTo>
                  <a:pt x="44195" y="128016"/>
                </a:lnTo>
                <a:lnTo>
                  <a:pt x="42672" y="134112"/>
                </a:lnTo>
                <a:close/>
              </a:path>
            </a:pathLst>
          </a:custGeom>
          <a:solidFill>
            <a:srgbClr val="000000"/>
          </a:solidFill>
        </p:spPr>
        <p:txBody>
          <a:bodyPr wrap="square" lIns="0" tIns="0" rIns="0" bIns="0" rtlCol="0"/>
          <a:lstStyle/>
          <a:p/>
        </p:txBody>
      </p:sp>
      <p:sp>
        <p:nvSpPr>
          <p:cNvPr id="10" name="object 10"/>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9</a:t>
            </a:r>
            <a:r>
              <a:rPr dirty="0" sz="850">
                <a:solidFill>
                  <a:srgbClr val="FFFFFF"/>
                </a:solidFill>
                <a:latin typeface="Arial"/>
                <a:cs typeface="Arial"/>
              </a:rPr>
              <a:t>3</a:t>
            </a:r>
            <a:endParaRPr sz="850">
              <a:latin typeface="Arial"/>
              <a:cs typeface="Arial"/>
            </a:endParaRPr>
          </a:p>
        </p:txBody>
      </p:sp>
      <p:sp>
        <p:nvSpPr>
          <p:cNvPr id="11" name="object 11"/>
          <p:cNvSpPr/>
          <p:nvPr/>
        </p:nvSpPr>
        <p:spPr>
          <a:xfrm>
            <a:off x="969263" y="3475903"/>
            <a:ext cx="3069590" cy="300990"/>
          </a:xfrm>
          <a:custGeom>
            <a:avLst/>
            <a:gdLst/>
            <a:ahLst/>
            <a:cxnLst/>
            <a:rect l="l" t="t" r="r" b="b"/>
            <a:pathLst>
              <a:path w="3069590" h="300989">
                <a:moveTo>
                  <a:pt x="0" y="300568"/>
                </a:moveTo>
                <a:lnTo>
                  <a:pt x="0" y="149692"/>
                </a:lnTo>
                <a:lnTo>
                  <a:pt x="99234" y="130699"/>
                </a:lnTo>
                <a:lnTo>
                  <a:pt x="198752" y="112993"/>
                </a:lnTo>
                <a:lnTo>
                  <a:pt x="298536" y="96575"/>
                </a:lnTo>
                <a:lnTo>
                  <a:pt x="448664" y="74363"/>
                </a:lnTo>
                <a:lnTo>
                  <a:pt x="599275" y="55048"/>
                </a:lnTo>
                <a:lnTo>
                  <a:pt x="750302" y="38630"/>
                </a:lnTo>
                <a:lnTo>
                  <a:pt x="901678" y="25109"/>
                </a:lnTo>
                <a:lnTo>
                  <a:pt x="1053334" y="14486"/>
                </a:lnTo>
                <a:lnTo>
                  <a:pt x="1205204" y="6760"/>
                </a:lnTo>
                <a:lnTo>
                  <a:pt x="1357221" y="1931"/>
                </a:lnTo>
                <a:lnTo>
                  <a:pt x="1509315" y="0"/>
                </a:lnTo>
                <a:lnTo>
                  <a:pt x="1560020" y="0"/>
                </a:lnTo>
                <a:lnTo>
                  <a:pt x="1712114" y="1931"/>
                </a:lnTo>
                <a:lnTo>
                  <a:pt x="1864131" y="6760"/>
                </a:lnTo>
                <a:lnTo>
                  <a:pt x="2016001" y="14486"/>
                </a:lnTo>
                <a:lnTo>
                  <a:pt x="2167657" y="25109"/>
                </a:lnTo>
                <a:lnTo>
                  <a:pt x="2319033" y="38630"/>
                </a:lnTo>
                <a:lnTo>
                  <a:pt x="2470060" y="55048"/>
                </a:lnTo>
                <a:lnTo>
                  <a:pt x="2620671" y="74363"/>
                </a:lnTo>
                <a:lnTo>
                  <a:pt x="2770799" y="96575"/>
                </a:lnTo>
                <a:lnTo>
                  <a:pt x="2870583" y="112993"/>
                </a:lnTo>
                <a:lnTo>
                  <a:pt x="2970101" y="130699"/>
                </a:lnTo>
                <a:lnTo>
                  <a:pt x="3069335" y="149692"/>
                </a:lnTo>
                <a:lnTo>
                  <a:pt x="1509315" y="149733"/>
                </a:lnTo>
                <a:lnTo>
                  <a:pt x="1357221" y="151679"/>
                </a:lnTo>
                <a:lnTo>
                  <a:pt x="1205204" y="156545"/>
                </a:lnTo>
                <a:lnTo>
                  <a:pt x="1053334" y="164330"/>
                </a:lnTo>
                <a:lnTo>
                  <a:pt x="901678" y="175034"/>
                </a:lnTo>
                <a:lnTo>
                  <a:pt x="750302" y="188658"/>
                </a:lnTo>
                <a:lnTo>
                  <a:pt x="599275" y="205201"/>
                </a:lnTo>
                <a:lnTo>
                  <a:pt x="448664" y="224664"/>
                </a:lnTo>
                <a:lnTo>
                  <a:pt x="298536" y="247046"/>
                </a:lnTo>
                <a:lnTo>
                  <a:pt x="198752" y="263589"/>
                </a:lnTo>
                <a:lnTo>
                  <a:pt x="99234" y="281430"/>
                </a:lnTo>
                <a:lnTo>
                  <a:pt x="0" y="300568"/>
                </a:lnTo>
                <a:close/>
              </a:path>
              <a:path w="3069590" h="300989">
                <a:moveTo>
                  <a:pt x="3069335" y="300568"/>
                </a:moveTo>
                <a:lnTo>
                  <a:pt x="2970101" y="281430"/>
                </a:lnTo>
                <a:lnTo>
                  <a:pt x="2870583" y="263589"/>
                </a:lnTo>
                <a:lnTo>
                  <a:pt x="2770799" y="247046"/>
                </a:lnTo>
                <a:lnTo>
                  <a:pt x="2620671" y="224664"/>
                </a:lnTo>
                <a:lnTo>
                  <a:pt x="2470060" y="205201"/>
                </a:lnTo>
                <a:lnTo>
                  <a:pt x="2319033" y="188658"/>
                </a:lnTo>
                <a:lnTo>
                  <a:pt x="2167657" y="175034"/>
                </a:lnTo>
                <a:lnTo>
                  <a:pt x="2016001" y="164330"/>
                </a:lnTo>
                <a:lnTo>
                  <a:pt x="1864131" y="156545"/>
                </a:lnTo>
                <a:lnTo>
                  <a:pt x="1712114" y="151679"/>
                </a:lnTo>
                <a:lnTo>
                  <a:pt x="1560020" y="149733"/>
                </a:lnTo>
                <a:lnTo>
                  <a:pt x="3069335" y="149733"/>
                </a:lnTo>
                <a:lnTo>
                  <a:pt x="3069335" y="300568"/>
                </a:lnTo>
                <a:close/>
              </a:path>
            </a:pathLst>
          </a:custGeom>
          <a:solidFill>
            <a:srgbClr val="D8D8D8"/>
          </a:solidFill>
        </p:spPr>
        <p:txBody>
          <a:bodyPr wrap="square" lIns="0" tIns="0" rIns="0" bIns="0" rtlCol="0"/>
          <a:lstStyle/>
          <a:p/>
        </p:txBody>
      </p:sp>
      <p:sp>
        <p:nvSpPr>
          <p:cNvPr id="12" name="object 12"/>
          <p:cNvSpPr/>
          <p:nvPr/>
        </p:nvSpPr>
        <p:spPr>
          <a:xfrm>
            <a:off x="969264" y="3475903"/>
            <a:ext cx="3069590" cy="300990"/>
          </a:xfrm>
          <a:custGeom>
            <a:avLst/>
            <a:gdLst/>
            <a:ahLst/>
            <a:cxnLst/>
            <a:rect l="l" t="t" r="r" b="b"/>
            <a:pathLst>
              <a:path w="3069590" h="300989">
                <a:moveTo>
                  <a:pt x="3069335" y="300568"/>
                </a:moveTo>
                <a:lnTo>
                  <a:pt x="3019755" y="290837"/>
                </a:lnTo>
                <a:lnTo>
                  <a:pt x="2970101" y="281430"/>
                </a:lnTo>
                <a:lnTo>
                  <a:pt x="2920376" y="272347"/>
                </a:lnTo>
                <a:lnTo>
                  <a:pt x="2870583" y="263589"/>
                </a:lnTo>
                <a:lnTo>
                  <a:pt x="2820723" y="255155"/>
                </a:lnTo>
                <a:lnTo>
                  <a:pt x="2770799" y="247046"/>
                </a:lnTo>
                <a:lnTo>
                  <a:pt x="2720814" y="239261"/>
                </a:lnTo>
                <a:lnTo>
                  <a:pt x="2670771" y="231800"/>
                </a:lnTo>
                <a:lnTo>
                  <a:pt x="2620671" y="224664"/>
                </a:lnTo>
                <a:lnTo>
                  <a:pt x="2570518" y="217852"/>
                </a:lnTo>
                <a:lnTo>
                  <a:pt x="2520313" y="211364"/>
                </a:lnTo>
                <a:lnTo>
                  <a:pt x="2470060" y="205201"/>
                </a:lnTo>
                <a:lnTo>
                  <a:pt x="2419760" y="199363"/>
                </a:lnTo>
                <a:lnTo>
                  <a:pt x="2369417" y="193848"/>
                </a:lnTo>
                <a:lnTo>
                  <a:pt x="2319033" y="188658"/>
                </a:lnTo>
                <a:lnTo>
                  <a:pt x="2268610" y="183792"/>
                </a:lnTo>
                <a:lnTo>
                  <a:pt x="2218150" y="179251"/>
                </a:lnTo>
                <a:lnTo>
                  <a:pt x="2167657" y="175034"/>
                </a:lnTo>
                <a:lnTo>
                  <a:pt x="2117133" y="171142"/>
                </a:lnTo>
                <a:lnTo>
                  <a:pt x="2066580" y="167574"/>
                </a:lnTo>
                <a:lnTo>
                  <a:pt x="2016001" y="164330"/>
                </a:lnTo>
                <a:lnTo>
                  <a:pt x="1965398" y="161410"/>
                </a:lnTo>
                <a:lnTo>
                  <a:pt x="1914774" y="158815"/>
                </a:lnTo>
                <a:lnTo>
                  <a:pt x="1864131" y="156545"/>
                </a:lnTo>
                <a:lnTo>
                  <a:pt x="1813471" y="154598"/>
                </a:lnTo>
                <a:lnTo>
                  <a:pt x="1762799" y="152977"/>
                </a:lnTo>
                <a:lnTo>
                  <a:pt x="1712114" y="151679"/>
                </a:lnTo>
                <a:lnTo>
                  <a:pt x="1661421" y="150706"/>
                </a:lnTo>
                <a:lnTo>
                  <a:pt x="1610722" y="150057"/>
                </a:lnTo>
                <a:lnTo>
                  <a:pt x="1560019" y="149733"/>
                </a:lnTo>
                <a:lnTo>
                  <a:pt x="1509315" y="149733"/>
                </a:lnTo>
                <a:lnTo>
                  <a:pt x="1458612" y="150057"/>
                </a:lnTo>
                <a:lnTo>
                  <a:pt x="1407913" y="150706"/>
                </a:lnTo>
                <a:lnTo>
                  <a:pt x="1357220" y="151679"/>
                </a:lnTo>
                <a:lnTo>
                  <a:pt x="1306536" y="152977"/>
                </a:lnTo>
                <a:lnTo>
                  <a:pt x="1255863" y="154598"/>
                </a:lnTo>
                <a:lnTo>
                  <a:pt x="1205204" y="156545"/>
                </a:lnTo>
                <a:lnTo>
                  <a:pt x="1154561" y="158815"/>
                </a:lnTo>
                <a:lnTo>
                  <a:pt x="1103937" y="161410"/>
                </a:lnTo>
                <a:lnTo>
                  <a:pt x="1053334" y="164330"/>
                </a:lnTo>
                <a:lnTo>
                  <a:pt x="1002755" y="167574"/>
                </a:lnTo>
                <a:lnTo>
                  <a:pt x="952202" y="171142"/>
                </a:lnTo>
                <a:lnTo>
                  <a:pt x="901678" y="175034"/>
                </a:lnTo>
                <a:lnTo>
                  <a:pt x="851185" y="179251"/>
                </a:lnTo>
                <a:lnTo>
                  <a:pt x="800725" y="183792"/>
                </a:lnTo>
                <a:lnTo>
                  <a:pt x="750302" y="188658"/>
                </a:lnTo>
                <a:lnTo>
                  <a:pt x="699918" y="193848"/>
                </a:lnTo>
                <a:lnTo>
                  <a:pt x="649574" y="199363"/>
                </a:lnTo>
                <a:lnTo>
                  <a:pt x="599275" y="205201"/>
                </a:lnTo>
                <a:lnTo>
                  <a:pt x="549022" y="211364"/>
                </a:lnTo>
                <a:lnTo>
                  <a:pt x="498817" y="217852"/>
                </a:lnTo>
                <a:lnTo>
                  <a:pt x="448664" y="224664"/>
                </a:lnTo>
                <a:lnTo>
                  <a:pt x="398564" y="231800"/>
                </a:lnTo>
                <a:lnTo>
                  <a:pt x="348521" y="239261"/>
                </a:lnTo>
                <a:lnTo>
                  <a:pt x="298536" y="247046"/>
                </a:lnTo>
                <a:lnTo>
                  <a:pt x="248612" y="255155"/>
                </a:lnTo>
                <a:lnTo>
                  <a:pt x="198752" y="263589"/>
                </a:lnTo>
                <a:lnTo>
                  <a:pt x="148959" y="272347"/>
                </a:lnTo>
                <a:lnTo>
                  <a:pt x="99234" y="281430"/>
                </a:lnTo>
                <a:lnTo>
                  <a:pt x="49580" y="290837"/>
                </a:lnTo>
                <a:lnTo>
                  <a:pt x="0" y="300568"/>
                </a:lnTo>
                <a:lnTo>
                  <a:pt x="0" y="149692"/>
                </a:lnTo>
                <a:lnTo>
                  <a:pt x="49580" y="140035"/>
                </a:lnTo>
                <a:lnTo>
                  <a:pt x="99234" y="130699"/>
                </a:lnTo>
                <a:lnTo>
                  <a:pt x="148959" y="121685"/>
                </a:lnTo>
                <a:lnTo>
                  <a:pt x="198752" y="112993"/>
                </a:lnTo>
                <a:lnTo>
                  <a:pt x="248612" y="104623"/>
                </a:lnTo>
                <a:lnTo>
                  <a:pt x="298536" y="96575"/>
                </a:lnTo>
                <a:lnTo>
                  <a:pt x="348521" y="88849"/>
                </a:lnTo>
                <a:lnTo>
                  <a:pt x="398564" y="81445"/>
                </a:lnTo>
                <a:lnTo>
                  <a:pt x="448664" y="74363"/>
                </a:lnTo>
                <a:lnTo>
                  <a:pt x="498817" y="67603"/>
                </a:lnTo>
                <a:lnTo>
                  <a:pt x="549022" y="61164"/>
                </a:lnTo>
                <a:lnTo>
                  <a:pt x="599275" y="55048"/>
                </a:lnTo>
                <a:lnTo>
                  <a:pt x="649574" y="49253"/>
                </a:lnTo>
                <a:lnTo>
                  <a:pt x="699918" y="43781"/>
                </a:lnTo>
                <a:lnTo>
                  <a:pt x="750302" y="38630"/>
                </a:lnTo>
                <a:lnTo>
                  <a:pt x="800725" y="33801"/>
                </a:lnTo>
                <a:lnTo>
                  <a:pt x="851185" y="29294"/>
                </a:lnTo>
                <a:lnTo>
                  <a:pt x="901678" y="25109"/>
                </a:lnTo>
                <a:lnTo>
                  <a:pt x="952202" y="21246"/>
                </a:lnTo>
                <a:lnTo>
                  <a:pt x="1002755" y="17705"/>
                </a:lnTo>
                <a:lnTo>
                  <a:pt x="1053334" y="14486"/>
                </a:lnTo>
                <a:lnTo>
                  <a:pt x="1103937" y="11589"/>
                </a:lnTo>
                <a:lnTo>
                  <a:pt x="1154561" y="9013"/>
                </a:lnTo>
                <a:lnTo>
                  <a:pt x="1205204" y="6760"/>
                </a:lnTo>
                <a:lnTo>
                  <a:pt x="1255863" y="4828"/>
                </a:lnTo>
                <a:lnTo>
                  <a:pt x="1306536" y="3219"/>
                </a:lnTo>
                <a:lnTo>
                  <a:pt x="1357220" y="1931"/>
                </a:lnTo>
                <a:lnTo>
                  <a:pt x="1407913" y="965"/>
                </a:lnTo>
                <a:lnTo>
                  <a:pt x="1458612" y="321"/>
                </a:lnTo>
                <a:lnTo>
                  <a:pt x="1509315" y="0"/>
                </a:lnTo>
                <a:lnTo>
                  <a:pt x="1560019" y="0"/>
                </a:lnTo>
                <a:lnTo>
                  <a:pt x="1610722" y="321"/>
                </a:lnTo>
                <a:lnTo>
                  <a:pt x="1661421" y="965"/>
                </a:lnTo>
                <a:lnTo>
                  <a:pt x="1712114" y="1931"/>
                </a:lnTo>
                <a:lnTo>
                  <a:pt x="1762799" y="3219"/>
                </a:lnTo>
                <a:lnTo>
                  <a:pt x="1813471" y="4828"/>
                </a:lnTo>
                <a:lnTo>
                  <a:pt x="1864131" y="6760"/>
                </a:lnTo>
                <a:lnTo>
                  <a:pt x="1914774" y="9013"/>
                </a:lnTo>
                <a:lnTo>
                  <a:pt x="1965398" y="11589"/>
                </a:lnTo>
                <a:lnTo>
                  <a:pt x="2016001" y="14486"/>
                </a:lnTo>
                <a:lnTo>
                  <a:pt x="2066580" y="17705"/>
                </a:lnTo>
                <a:lnTo>
                  <a:pt x="2117133" y="21246"/>
                </a:lnTo>
                <a:lnTo>
                  <a:pt x="2167657" y="25109"/>
                </a:lnTo>
                <a:lnTo>
                  <a:pt x="2218150" y="29294"/>
                </a:lnTo>
                <a:lnTo>
                  <a:pt x="2268610" y="33801"/>
                </a:lnTo>
                <a:lnTo>
                  <a:pt x="2319033" y="38630"/>
                </a:lnTo>
                <a:lnTo>
                  <a:pt x="2369417" y="43781"/>
                </a:lnTo>
                <a:lnTo>
                  <a:pt x="2419760" y="49253"/>
                </a:lnTo>
                <a:lnTo>
                  <a:pt x="2470060" y="55048"/>
                </a:lnTo>
                <a:lnTo>
                  <a:pt x="2520313" y="61164"/>
                </a:lnTo>
                <a:lnTo>
                  <a:pt x="2570518" y="67603"/>
                </a:lnTo>
                <a:lnTo>
                  <a:pt x="2620671" y="74363"/>
                </a:lnTo>
                <a:lnTo>
                  <a:pt x="2670771" y="81445"/>
                </a:lnTo>
                <a:lnTo>
                  <a:pt x="2720814" y="88849"/>
                </a:lnTo>
                <a:lnTo>
                  <a:pt x="2770799" y="96575"/>
                </a:lnTo>
                <a:lnTo>
                  <a:pt x="2820723" y="104623"/>
                </a:lnTo>
                <a:lnTo>
                  <a:pt x="2870583" y="112993"/>
                </a:lnTo>
                <a:lnTo>
                  <a:pt x="2920376" y="121685"/>
                </a:lnTo>
                <a:lnTo>
                  <a:pt x="2970101" y="130699"/>
                </a:lnTo>
                <a:lnTo>
                  <a:pt x="3019755" y="140035"/>
                </a:lnTo>
                <a:lnTo>
                  <a:pt x="3069335" y="149692"/>
                </a:lnTo>
                <a:lnTo>
                  <a:pt x="3069335" y="300568"/>
                </a:lnTo>
                <a:close/>
              </a:path>
            </a:pathLst>
          </a:custGeom>
          <a:ln w="4572">
            <a:solidFill>
              <a:srgbClr val="BFBFBF"/>
            </a:solidFill>
          </a:ln>
        </p:spPr>
        <p:txBody>
          <a:bodyPr wrap="square" lIns="0" tIns="0" rIns="0" bIns="0" rtlCol="0"/>
          <a:lstStyle/>
          <a:p/>
        </p:txBody>
      </p:sp>
      <p:sp>
        <p:nvSpPr>
          <p:cNvPr id="13" name="object 13"/>
          <p:cNvSpPr/>
          <p:nvPr/>
        </p:nvSpPr>
        <p:spPr>
          <a:xfrm>
            <a:off x="1010412" y="3674364"/>
            <a:ext cx="1789430" cy="0"/>
          </a:xfrm>
          <a:custGeom>
            <a:avLst/>
            <a:gdLst/>
            <a:ahLst/>
            <a:cxnLst/>
            <a:rect l="l" t="t" r="r" b="b"/>
            <a:pathLst>
              <a:path w="1789430" h="0">
                <a:moveTo>
                  <a:pt x="1789176" y="0"/>
                </a:moveTo>
                <a:lnTo>
                  <a:pt x="0" y="0"/>
                </a:lnTo>
                <a:lnTo>
                  <a:pt x="1789176" y="0"/>
                </a:lnTo>
                <a:close/>
              </a:path>
            </a:pathLst>
          </a:custGeom>
          <a:ln w="4762">
            <a:solidFill>
              <a:srgbClr val="000000"/>
            </a:solidFill>
          </a:ln>
        </p:spPr>
        <p:txBody>
          <a:bodyPr wrap="square" lIns="0" tIns="0" rIns="0" bIns="0" rtlCol="0"/>
          <a:lstStyle/>
          <a:p/>
        </p:txBody>
      </p:sp>
      <p:sp>
        <p:nvSpPr>
          <p:cNvPr id="14" name="object 14"/>
          <p:cNvSpPr/>
          <p:nvPr/>
        </p:nvSpPr>
        <p:spPr>
          <a:xfrm>
            <a:off x="2513075" y="3525011"/>
            <a:ext cx="287020" cy="0"/>
          </a:xfrm>
          <a:custGeom>
            <a:avLst/>
            <a:gdLst/>
            <a:ahLst/>
            <a:cxnLst/>
            <a:rect l="l" t="t" r="r" b="b"/>
            <a:pathLst>
              <a:path w="287019" h="0">
                <a:moveTo>
                  <a:pt x="286512" y="0"/>
                </a:moveTo>
                <a:lnTo>
                  <a:pt x="0" y="0"/>
                </a:lnTo>
                <a:lnTo>
                  <a:pt x="286512" y="0"/>
                </a:lnTo>
                <a:close/>
              </a:path>
            </a:pathLst>
          </a:custGeom>
          <a:ln w="4762">
            <a:solidFill>
              <a:srgbClr val="000000"/>
            </a:solidFill>
          </a:ln>
        </p:spPr>
        <p:txBody>
          <a:bodyPr wrap="square" lIns="0" tIns="0" rIns="0" bIns="0" rtlCol="0"/>
          <a:lstStyle/>
          <a:p/>
        </p:txBody>
      </p:sp>
      <p:sp>
        <p:nvSpPr>
          <p:cNvPr id="15" name="object 15"/>
          <p:cNvSpPr/>
          <p:nvPr/>
        </p:nvSpPr>
        <p:spPr>
          <a:xfrm>
            <a:off x="2717292" y="3717035"/>
            <a:ext cx="0" cy="38100"/>
          </a:xfrm>
          <a:custGeom>
            <a:avLst/>
            <a:gdLst/>
            <a:ahLst/>
            <a:cxnLst/>
            <a:rect l="l" t="t" r="r" b="b"/>
            <a:pathLst>
              <a:path w="0" h="38100">
                <a:moveTo>
                  <a:pt x="0" y="0"/>
                </a:moveTo>
                <a:lnTo>
                  <a:pt x="0" y="38100"/>
                </a:lnTo>
              </a:path>
            </a:pathLst>
          </a:custGeom>
          <a:ln w="4762">
            <a:solidFill>
              <a:srgbClr val="000000"/>
            </a:solidFill>
          </a:ln>
        </p:spPr>
        <p:txBody>
          <a:bodyPr wrap="square" lIns="0" tIns="0" rIns="0" bIns="0" rtlCol="0"/>
          <a:lstStyle/>
          <a:p/>
        </p:txBody>
      </p:sp>
      <p:sp>
        <p:nvSpPr>
          <p:cNvPr id="16" name="object 16"/>
          <p:cNvSpPr/>
          <p:nvPr/>
        </p:nvSpPr>
        <p:spPr>
          <a:xfrm>
            <a:off x="2717292" y="3436620"/>
            <a:ext cx="0" cy="47625"/>
          </a:xfrm>
          <a:custGeom>
            <a:avLst/>
            <a:gdLst/>
            <a:ahLst/>
            <a:cxnLst/>
            <a:rect l="l" t="t" r="r" b="b"/>
            <a:pathLst>
              <a:path w="0" h="47625">
                <a:moveTo>
                  <a:pt x="0" y="0"/>
                </a:moveTo>
                <a:lnTo>
                  <a:pt x="0" y="47244"/>
                </a:lnTo>
              </a:path>
            </a:pathLst>
          </a:custGeom>
          <a:ln w="4762">
            <a:solidFill>
              <a:srgbClr val="000000"/>
            </a:solidFill>
          </a:ln>
        </p:spPr>
        <p:txBody>
          <a:bodyPr wrap="square" lIns="0" tIns="0" rIns="0" bIns="0" rtlCol="0"/>
          <a:lstStyle/>
          <a:p/>
        </p:txBody>
      </p:sp>
      <p:sp>
        <p:nvSpPr>
          <p:cNvPr id="17" name="object 17"/>
          <p:cNvSpPr/>
          <p:nvPr/>
        </p:nvSpPr>
        <p:spPr>
          <a:xfrm>
            <a:off x="2686811" y="3674364"/>
            <a:ext cx="30480" cy="134620"/>
          </a:xfrm>
          <a:custGeom>
            <a:avLst/>
            <a:gdLst/>
            <a:ahLst/>
            <a:cxnLst/>
            <a:rect l="l" t="t" r="r" b="b"/>
            <a:pathLst>
              <a:path w="30480" h="134620">
                <a:moveTo>
                  <a:pt x="0" y="134111"/>
                </a:moveTo>
                <a:lnTo>
                  <a:pt x="30480" y="134111"/>
                </a:lnTo>
                <a:lnTo>
                  <a:pt x="30480" y="0"/>
                </a:lnTo>
                <a:lnTo>
                  <a:pt x="30480" y="134111"/>
                </a:lnTo>
                <a:lnTo>
                  <a:pt x="0" y="134111"/>
                </a:lnTo>
              </a:path>
            </a:pathLst>
          </a:custGeom>
          <a:ln w="4762">
            <a:solidFill>
              <a:srgbClr val="000000"/>
            </a:solidFill>
          </a:ln>
        </p:spPr>
        <p:txBody>
          <a:bodyPr wrap="square" lIns="0" tIns="0" rIns="0" bIns="0" rtlCol="0"/>
          <a:lstStyle/>
          <a:p/>
        </p:txBody>
      </p:sp>
      <p:sp>
        <p:nvSpPr>
          <p:cNvPr id="18" name="object 18"/>
          <p:cNvSpPr/>
          <p:nvPr/>
        </p:nvSpPr>
        <p:spPr>
          <a:xfrm>
            <a:off x="2703576" y="3674364"/>
            <a:ext cx="27940" cy="45720"/>
          </a:xfrm>
          <a:custGeom>
            <a:avLst/>
            <a:gdLst/>
            <a:ahLst/>
            <a:cxnLst/>
            <a:rect l="l" t="t" r="r" b="b"/>
            <a:pathLst>
              <a:path w="27939" h="45720">
                <a:moveTo>
                  <a:pt x="27432" y="45719"/>
                </a:moveTo>
                <a:lnTo>
                  <a:pt x="0" y="45719"/>
                </a:lnTo>
                <a:lnTo>
                  <a:pt x="13716" y="0"/>
                </a:lnTo>
                <a:lnTo>
                  <a:pt x="27432" y="45719"/>
                </a:lnTo>
                <a:close/>
              </a:path>
            </a:pathLst>
          </a:custGeom>
          <a:solidFill>
            <a:srgbClr val="000000"/>
          </a:solidFill>
        </p:spPr>
        <p:txBody>
          <a:bodyPr wrap="square" lIns="0" tIns="0" rIns="0" bIns="0" rtlCol="0"/>
          <a:lstStyle/>
          <a:p/>
        </p:txBody>
      </p:sp>
      <p:sp>
        <p:nvSpPr>
          <p:cNvPr id="19" name="object 19"/>
          <p:cNvSpPr/>
          <p:nvPr/>
        </p:nvSpPr>
        <p:spPr>
          <a:xfrm>
            <a:off x="2703576" y="3479292"/>
            <a:ext cx="27940" cy="45720"/>
          </a:xfrm>
          <a:custGeom>
            <a:avLst/>
            <a:gdLst/>
            <a:ahLst/>
            <a:cxnLst/>
            <a:rect l="l" t="t" r="r" b="b"/>
            <a:pathLst>
              <a:path w="27939" h="45720">
                <a:moveTo>
                  <a:pt x="13716" y="45719"/>
                </a:moveTo>
                <a:lnTo>
                  <a:pt x="0" y="0"/>
                </a:lnTo>
                <a:lnTo>
                  <a:pt x="27432" y="0"/>
                </a:lnTo>
                <a:lnTo>
                  <a:pt x="13716" y="45719"/>
                </a:lnTo>
                <a:close/>
              </a:path>
            </a:pathLst>
          </a:custGeom>
          <a:solidFill>
            <a:srgbClr val="000000"/>
          </a:solidFill>
        </p:spPr>
        <p:txBody>
          <a:bodyPr wrap="square" lIns="0" tIns="0" rIns="0" bIns="0" rtlCol="0"/>
          <a:lstStyle/>
          <a:p/>
        </p:txBody>
      </p:sp>
      <p:sp>
        <p:nvSpPr>
          <p:cNvPr id="20" name="object 20"/>
          <p:cNvSpPr/>
          <p:nvPr/>
        </p:nvSpPr>
        <p:spPr>
          <a:xfrm>
            <a:off x="2574035" y="3755135"/>
            <a:ext cx="226060" cy="113030"/>
          </a:xfrm>
          <a:custGeom>
            <a:avLst/>
            <a:gdLst/>
            <a:ahLst/>
            <a:cxnLst/>
            <a:rect l="l" t="t" r="r" b="b"/>
            <a:pathLst>
              <a:path w="226060" h="113029">
                <a:moveTo>
                  <a:pt x="0" y="112775"/>
                </a:moveTo>
                <a:lnTo>
                  <a:pt x="225552" y="112775"/>
                </a:lnTo>
                <a:lnTo>
                  <a:pt x="225552" y="0"/>
                </a:lnTo>
                <a:lnTo>
                  <a:pt x="0" y="0"/>
                </a:lnTo>
                <a:lnTo>
                  <a:pt x="0" y="112775"/>
                </a:lnTo>
                <a:close/>
              </a:path>
            </a:pathLst>
          </a:custGeom>
          <a:solidFill>
            <a:srgbClr val="FFFFFF"/>
          </a:solidFill>
        </p:spPr>
        <p:txBody>
          <a:bodyPr wrap="square" lIns="0" tIns="0" rIns="0" bIns="0" rtlCol="0"/>
          <a:lstStyle/>
          <a:p/>
        </p:txBody>
      </p:sp>
      <p:sp>
        <p:nvSpPr>
          <p:cNvPr id="21" name="object 21"/>
          <p:cNvSpPr txBox="1"/>
          <p:nvPr/>
        </p:nvSpPr>
        <p:spPr>
          <a:xfrm>
            <a:off x="2570975" y="3732946"/>
            <a:ext cx="97155" cy="137795"/>
          </a:xfrm>
          <a:prstGeom prst="rect">
            <a:avLst/>
          </a:prstGeom>
        </p:spPr>
        <p:txBody>
          <a:bodyPr wrap="square" lIns="0" tIns="17145" rIns="0" bIns="0" rtlCol="0" vert="horz">
            <a:spAutoFit/>
          </a:bodyPr>
          <a:lstStyle/>
          <a:p>
            <a:pPr>
              <a:lnSpc>
                <a:spcPct val="100000"/>
              </a:lnSpc>
              <a:spcBef>
                <a:spcPts val="135"/>
              </a:spcBef>
            </a:pPr>
            <a:r>
              <a:rPr dirty="0" sz="700" spc="-135" i="1">
                <a:latin typeface="Georgia"/>
                <a:cs typeface="Georgia"/>
              </a:rPr>
              <a:t>D</a:t>
            </a:r>
            <a:endParaRPr sz="700">
              <a:latin typeface="Georgia"/>
              <a:cs typeface="Georgia"/>
            </a:endParaRPr>
          </a:p>
        </p:txBody>
      </p:sp>
      <p:sp>
        <p:nvSpPr>
          <p:cNvPr id="22" name="object 22"/>
          <p:cNvSpPr/>
          <p:nvPr/>
        </p:nvSpPr>
        <p:spPr>
          <a:xfrm>
            <a:off x="2410967" y="3505200"/>
            <a:ext cx="121920" cy="132588"/>
          </a:xfrm>
          <a:prstGeom prst="rect">
            <a:avLst/>
          </a:prstGeom>
          <a:blipFill>
            <a:blip r:embed="rId3" cstate="print"/>
            <a:stretch>
              <a:fillRect/>
            </a:stretch>
          </a:blipFill>
        </p:spPr>
        <p:txBody>
          <a:bodyPr wrap="square" lIns="0" tIns="0" rIns="0" bIns="0" rtlCol="0"/>
          <a:lstStyle/>
          <a:p/>
        </p:txBody>
      </p:sp>
      <p:sp>
        <p:nvSpPr>
          <p:cNvPr id="23" name="object 23"/>
          <p:cNvSpPr/>
          <p:nvPr/>
        </p:nvSpPr>
        <p:spPr>
          <a:xfrm>
            <a:off x="966216" y="3521964"/>
            <a:ext cx="3066415" cy="155575"/>
          </a:xfrm>
          <a:custGeom>
            <a:avLst/>
            <a:gdLst/>
            <a:ahLst/>
            <a:cxnLst/>
            <a:rect l="l" t="t" r="r" b="b"/>
            <a:pathLst>
              <a:path w="3066415" h="155575">
                <a:moveTo>
                  <a:pt x="7619" y="155447"/>
                </a:moveTo>
                <a:lnTo>
                  <a:pt x="0" y="155447"/>
                </a:lnTo>
                <a:lnTo>
                  <a:pt x="0" y="152400"/>
                </a:lnTo>
                <a:lnTo>
                  <a:pt x="1523" y="150875"/>
                </a:lnTo>
                <a:lnTo>
                  <a:pt x="3048" y="150875"/>
                </a:lnTo>
                <a:lnTo>
                  <a:pt x="7619" y="149351"/>
                </a:lnTo>
                <a:lnTo>
                  <a:pt x="10667" y="149351"/>
                </a:lnTo>
                <a:lnTo>
                  <a:pt x="10667" y="152400"/>
                </a:lnTo>
                <a:lnTo>
                  <a:pt x="7619" y="155447"/>
                </a:lnTo>
                <a:close/>
              </a:path>
              <a:path w="3066415" h="155575">
                <a:moveTo>
                  <a:pt x="24383" y="152400"/>
                </a:moveTo>
                <a:lnTo>
                  <a:pt x="15239" y="152400"/>
                </a:lnTo>
                <a:lnTo>
                  <a:pt x="15239" y="147827"/>
                </a:lnTo>
                <a:lnTo>
                  <a:pt x="16763" y="147827"/>
                </a:lnTo>
                <a:lnTo>
                  <a:pt x="22859" y="146303"/>
                </a:lnTo>
                <a:lnTo>
                  <a:pt x="24383" y="146303"/>
                </a:lnTo>
                <a:lnTo>
                  <a:pt x="24383" y="147827"/>
                </a:lnTo>
                <a:lnTo>
                  <a:pt x="25908" y="149351"/>
                </a:lnTo>
                <a:lnTo>
                  <a:pt x="25908" y="150875"/>
                </a:lnTo>
                <a:lnTo>
                  <a:pt x="24383" y="152400"/>
                </a:lnTo>
                <a:close/>
              </a:path>
              <a:path w="3066415" h="155575">
                <a:moveTo>
                  <a:pt x="32004" y="150875"/>
                </a:moveTo>
                <a:lnTo>
                  <a:pt x="30479" y="149351"/>
                </a:lnTo>
                <a:lnTo>
                  <a:pt x="30479" y="144779"/>
                </a:lnTo>
                <a:lnTo>
                  <a:pt x="32004" y="144779"/>
                </a:lnTo>
                <a:lnTo>
                  <a:pt x="38100" y="143255"/>
                </a:lnTo>
                <a:lnTo>
                  <a:pt x="41148" y="146303"/>
                </a:lnTo>
                <a:lnTo>
                  <a:pt x="41148" y="147827"/>
                </a:lnTo>
                <a:lnTo>
                  <a:pt x="39623" y="149351"/>
                </a:lnTo>
                <a:lnTo>
                  <a:pt x="33527" y="149351"/>
                </a:lnTo>
                <a:lnTo>
                  <a:pt x="32004" y="150875"/>
                </a:lnTo>
                <a:close/>
              </a:path>
              <a:path w="3066415" h="155575">
                <a:moveTo>
                  <a:pt x="48767" y="147827"/>
                </a:moveTo>
                <a:lnTo>
                  <a:pt x="47244" y="147827"/>
                </a:lnTo>
                <a:lnTo>
                  <a:pt x="45719" y="146303"/>
                </a:lnTo>
                <a:lnTo>
                  <a:pt x="45719" y="141732"/>
                </a:lnTo>
                <a:lnTo>
                  <a:pt x="47244" y="141732"/>
                </a:lnTo>
                <a:lnTo>
                  <a:pt x="51815" y="140208"/>
                </a:lnTo>
                <a:lnTo>
                  <a:pt x="53339" y="140208"/>
                </a:lnTo>
                <a:lnTo>
                  <a:pt x="54863" y="141732"/>
                </a:lnTo>
                <a:lnTo>
                  <a:pt x="54863" y="143255"/>
                </a:lnTo>
                <a:lnTo>
                  <a:pt x="56387" y="144779"/>
                </a:lnTo>
                <a:lnTo>
                  <a:pt x="54863" y="146303"/>
                </a:lnTo>
                <a:lnTo>
                  <a:pt x="53339" y="146303"/>
                </a:lnTo>
                <a:lnTo>
                  <a:pt x="48767" y="147827"/>
                </a:lnTo>
                <a:close/>
              </a:path>
              <a:path w="3066415" h="155575">
                <a:moveTo>
                  <a:pt x="64008" y="144779"/>
                </a:moveTo>
                <a:lnTo>
                  <a:pt x="62483" y="144779"/>
                </a:lnTo>
                <a:lnTo>
                  <a:pt x="60959" y="143255"/>
                </a:lnTo>
                <a:lnTo>
                  <a:pt x="60959" y="138683"/>
                </a:lnTo>
                <a:lnTo>
                  <a:pt x="67056" y="138683"/>
                </a:lnTo>
                <a:lnTo>
                  <a:pt x="68579" y="137159"/>
                </a:lnTo>
                <a:lnTo>
                  <a:pt x="70104" y="138683"/>
                </a:lnTo>
                <a:lnTo>
                  <a:pt x="70104" y="143255"/>
                </a:lnTo>
                <a:lnTo>
                  <a:pt x="68579" y="143255"/>
                </a:lnTo>
                <a:lnTo>
                  <a:pt x="64008" y="144779"/>
                </a:lnTo>
                <a:close/>
              </a:path>
              <a:path w="3066415" h="155575">
                <a:moveTo>
                  <a:pt x="77723" y="141732"/>
                </a:moveTo>
                <a:lnTo>
                  <a:pt x="76200" y="141732"/>
                </a:lnTo>
                <a:lnTo>
                  <a:pt x="76200" y="140208"/>
                </a:lnTo>
                <a:lnTo>
                  <a:pt x="74675" y="138683"/>
                </a:lnTo>
                <a:lnTo>
                  <a:pt x="77723" y="135635"/>
                </a:lnTo>
                <a:lnTo>
                  <a:pt x="85344" y="135635"/>
                </a:lnTo>
                <a:lnTo>
                  <a:pt x="85344" y="140208"/>
                </a:lnTo>
                <a:lnTo>
                  <a:pt x="83819" y="140208"/>
                </a:lnTo>
                <a:lnTo>
                  <a:pt x="77723" y="141732"/>
                </a:lnTo>
                <a:close/>
              </a:path>
              <a:path w="3066415" h="155575">
                <a:moveTo>
                  <a:pt x="99059" y="138683"/>
                </a:moveTo>
                <a:lnTo>
                  <a:pt x="91439" y="138683"/>
                </a:lnTo>
                <a:lnTo>
                  <a:pt x="89915" y="137159"/>
                </a:lnTo>
                <a:lnTo>
                  <a:pt x="89915" y="135635"/>
                </a:lnTo>
                <a:lnTo>
                  <a:pt x="91439" y="134111"/>
                </a:lnTo>
                <a:lnTo>
                  <a:pt x="92963" y="134111"/>
                </a:lnTo>
                <a:lnTo>
                  <a:pt x="97535" y="132587"/>
                </a:lnTo>
                <a:lnTo>
                  <a:pt x="100583" y="132587"/>
                </a:lnTo>
                <a:lnTo>
                  <a:pt x="100583" y="137159"/>
                </a:lnTo>
                <a:lnTo>
                  <a:pt x="99059" y="138683"/>
                </a:lnTo>
                <a:close/>
              </a:path>
              <a:path w="3066415" h="155575">
                <a:moveTo>
                  <a:pt x="106679" y="137159"/>
                </a:moveTo>
                <a:lnTo>
                  <a:pt x="106679" y="135635"/>
                </a:lnTo>
                <a:lnTo>
                  <a:pt x="105156" y="134111"/>
                </a:lnTo>
                <a:lnTo>
                  <a:pt x="105156" y="132587"/>
                </a:lnTo>
                <a:lnTo>
                  <a:pt x="106679" y="131063"/>
                </a:lnTo>
                <a:lnTo>
                  <a:pt x="108204" y="131063"/>
                </a:lnTo>
                <a:lnTo>
                  <a:pt x="112775" y="129539"/>
                </a:lnTo>
                <a:lnTo>
                  <a:pt x="114300" y="129539"/>
                </a:lnTo>
                <a:lnTo>
                  <a:pt x="115823" y="131063"/>
                </a:lnTo>
                <a:lnTo>
                  <a:pt x="115823" y="134111"/>
                </a:lnTo>
                <a:lnTo>
                  <a:pt x="114300" y="135635"/>
                </a:lnTo>
                <a:lnTo>
                  <a:pt x="108204" y="135635"/>
                </a:lnTo>
                <a:lnTo>
                  <a:pt x="106679" y="137159"/>
                </a:lnTo>
                <a:close/>
              </a:path>
              <a:path w="3066415" h="155575">
                <a:moveTo>
                  <a:pt x="123444" y="134111"/>
                </a:moveTo>
                <a:lnTo>
                  <a:pt x="121919" y="134111"/>
                </a:lnTo>
                <a:lnTo>
                  <a:pt x="120396" y="132587"/>
                </a:lnTo>
                <a:lnTo>
                  <a:pt x="120396" y="129539"/>
                </a:lnTo>
                <a:lnTo>
                  <a:pt x="121919" y="128016"/>
                </a:lnTo>
                <a:lnTo>
                  <a:pt x="123444" y="128016"/>
                </a:lnTo>
                <a:lnTo>
                  <a:pt x="128015" y="126491"/>
                </a:lnTo>
                <a:lnTo>
                  <a:pt x="129539" y="126491"/>
                </a:lnTo>
                <a:lnTo>
                  <a:pt x="131063" y="128016"/>
                </a:lnTo>
                <a:lnTo>
                  <a:pt x="131063" y="131063"/>
                </a:lnTo>
                <a:lnTo>
                  <a:pt x="129539" y="132587"/>
                </a:lnTo>
                <a:lnTo>
                  <a:pt x="128015" y="132587"/>
                </a:lnTo>
                <a:lnTo>
                  <a:pt x="123444" y="134111"/>
                </a:lnTo>
                <a:close/>
              </a:path>
              <a:path w="3066415" h="155575">
                <a:moveTo>
                  <a:pt x="138683" y="131063"/>
                </a:moveTo>
                <a:lnTo>
                  <a:pt x="137159" y="131063"/>
                </a:lnTo>
                <a:lnTo>
                  <a:pt x="135635" y="129539"/>
                </a:lnTo>
                <a:lnTo>
                  <a:pt x="135635" y="126491"/>
                </a:lnTo>
                <a:lnTo>
                  <a:pt x="137159" y="124967"/>
                </a:lnTo>
                <a:lnTo>
                  <a:pt x="143256" y="124967"/>
                </a:lnTo>
                <a:lnTo>
                  <a:pt x="144779" y="123443"/>
                </a:lnTo>
                <a:lnTo>
                  <a:pt x="146304" y="124967"/>
                </a:lnTo>
                <a:lnTo>
                  <a:pt x="146304" y="128016"/>
                </a:lnTo>
                <a:lnTo>
                  <a:pt x="144779" y="129539"/>
                </a:lnTo>
                <a:lnTo>
                  <a:pt x="143256" y="129539"/>
                </a:lnTo>
                <a:lnTo>
                  <a:pt x="138683" y="131063"/>
                </a:lnTo>
                <a:close/>
              </a:path>
              <a:path w="3066415" h="155575">
                <a:moveTo>
                  <a:pt x="153923" y="128016"/>
                </a:moveTo>
                <a:lnTo>
                  <a:pt x="152400" y="128016"/>
                </a:lnTo>
                <a:lnTo>
                  <a:pt x="150875" y="126491"/>
                </a:lnTo>
                <a:lnTo>
                  <a:pt x="150875" y="121919"/>
                </a:lnTo>
                <a:lnTo>
                  <a:pt x="160019" y="121919"/>
                </a:lnTo>
                <a:lnTo>
                  <a:pt x="161544" y="123443"/>
                </a:lnTo>
                <a:lnTo>
                  <a:pt x="161544" y="124967"/>
                </a:lnTo>
                <a:lnTo>
                  <a:pt x="160019" y="126491"/>
                </a:lnTo>
                <a:lnTo>
                  <a:pt x="158496" y="126491"/>
                </a:lnTo>
                <a:lnTo>
                  <a:pt x="153923" y="128016"/>
                </a:lnTo>
                <a:close/>
              </a:path>
              <a:path w="3066415" h="155575">
                <a:moveTo>
                  <a:pt x="169163" y="124967"/>
                </a:moveTo>
                <a:lnTo>
                  <a:pt x="166115" y="124967"/>
                </a:lnTo>
                <a:lnTo>
                  <a:pt x="166115" y="120395"/>
                </a:lnTo>
                <a:lnTo>
                  <a:pt x="167639" y="118871"/>
                </a:lnTo>
                <a:lnTo>
                  <a:pt x="175259" y="118871"/>
                </a:lnTo>
                <a:lnTo>
                  <a:pt x="175259" y="120395"/>
                </a:lnTo>
                <a:lnTo>
                  <a:pt x="176783" y="121919"/>
                </a:lnTo>
                <a:lnTo>
                  <a:pt x="175259" y="123443"/>
                </a:lnTo>
                <a:lnTo>
                  <a:pt x="173735" y="123443"/>
                </a:lnTo>
                <a:lnTo>
                  <a:pt x="169163" y="124967"/>
                </a:lnTo>
                <a:close/>
              </a:path>
              <a:path w="3066415" h="155575">
                <a:moveTo>
                  <a:pt x="188975" y="121919"/>
                </a:moveTo>
                <a:lnTo>
                  <a:pt x="181356" y="121919"/>
                </a:lnTo>
                <a:lnTo>
                  <a:pt x="181356" y="117347"/>
                </a:lnTo>
                <a:lnTo>
                  <a:pt x="182879" y="117347"/>
                </a:lnTo>
                <a:lnTo>
                  <a:pt x="187452" y="115824"/>
                </a:lnTo>
                <a:lnTo>
                  <a:pt x="188975" y="115824"/>
                </a:lnTo>
                <a:lnTo>
                  <a:pt x="190500" y="117347"/>
                </a:lnTo>
                <a:lnTo>
                  <a:pt x="190500" y="118871"/>
                </a:lnTo>
                <a:lnTo>
                  <a:pt x="192023" y="120395"/>
                </a:lnTo>
                <a:lnTo>
                  <a:pt x="190500" y="120395"/>
                </a:lnTo>
                <a:lnTo>
                  <a:pt x="188975" y="121919"/>
                </a:lnTo>
                <a:close/>
              </a:path>
              <a:path w="3066415" h="155575">
                <a:moveTo>
                  <a:pt x="199644" y="120395"/>
                </a:moveTo>
                <a:lnTo>
                  <a:pt x="198119" y="120395"/>
                </a:lnTo>
                <a:lnTo>
                  <a:pt x="196596" y="118871"/>
                </a:lnTo>
                <a:lnTo>
                  <a:pt x="196596" y="114300"/>
                </a:lnTo>
                <a:lnTo>
                  <a:pt x="198119" y="114300"/>
                </a:lnTo>
                <a:lnTo>
                  <a:pt x="202691" y="112775"/>
                </a:lnTo>
                <a:lnTo>
                  <a:pt x="204215" y="112775"/>
                </a:lnTo>
                <a:lnTo>
                  <a:pt x="205739" y="114300"/>
                </a:lnTo>
                <a:lnTo>
                  <a:pt x="205739" y="118871"/>
                </a:lnTo>
                <a:lnTo>
                  <a:pt x="204215" y="118871"/>
                </a:lnTo>
                <a:lnTo>
                  <a:pt x="199644" y="120395"/>
                </a:lnTo>
                <a:close/>
              </a:path>
              <a:path w="3066415" h="155575">
                <a:moveTo>
                  <a:pt x="214883" y="117347"/>
                </a:moveTo>
                <a:lnTo>
                  <a:pt x="213359" y="117347"/>
                </a:lnTo>
                <a:lnTo>
                  <a:pt x="211835" y="115824"/>
                </a:lnTo>
                <a:lnTo>
                  <a:pt x="211835" y="114300"/>
                </a:lnTo>
                <a:lnTo>
                  <a:pt x="210311" y="112775"/>
                </a:lnTo>
                <a:lnTo>
                  <a:pt x="211835" y="111251"/>
                </a:lnTo>
                <a:lnTo>
                  <a:pt x="220979" y="111251"/>
                </a:lnTo>
                <a:lnTo>
                  <a:pt x="220979" y="115824"/>
                </a:lnTo>
                <a:lnTo>
                  <a:pt x="219456" y="115824"/>
                </a:lnTo>
                <a:lnTo>
                  <a:pt x="214883" y="117347"/>
                </a:lnTo>
                <a:close/>
              </a:path>
              <a:path w="3066415" h="155575">
                <a:moveTo>
                  <a:pt x="236219" y="114300"/>
                </a:moveTo>
                <a:lnTo>
                  <a:pt x="227075" y="114300"/>
                </a:lnTo>
                <a:lnTo>
                  <a:pt x="227075" y="112775"/>
                </a:lnTo>
                <a:lnTo>
                  <a:pt x="225552" y="111251"/>
                </a:lnTo>
                <a:lnTo>
                  <a:pt x="227075" y="109727"/>
                </a:lnTo>
                <a:lnTo>
                  <a:pt x="228600" y="109727"/>
                </a:lnTo>
                <a:lnTo>
                  <a:pt x="233171" y="108203"/>
                </a:lnTo>
                <a:lnTo>
                  <a:pt x="234696" y="108203"/>
                </a:lnTo>
                <a:lnTo>
                  <a:pt x="236219" y="109727"/>
                </a:lnTo>
                <a:lnTo>
                  <a:pt x="236219" y="114300"/>
                </a:lnTo>
                <a:close/>
              </a:path>
              <a:path w="3066415" h="155575">
                <a:moveTo>
                  <a:pt x="243839" y="112775"/>
                </a:moveTo>
                <a:lnTo>
                  <a:pt x="242315" y="112775"/>
                </a:lnTo>
                <a:lnTo>
                  <a:pt x="242315" y="111251"/>
                </a:lnTo>
                <a:lnTo>
                  <a:pt x="240791" y="109727"/>
                </a:lnTo>
                <a:lnTo>
                  <a:pt x="240791" y="108203"/>
                </a:lnTo>
                <a:lnTo>
                  <a:pt x="242315" y="106679"/>
                </a:lnTo>
                <a:lnTo>
                  <a:pt x="248411" y="106679"/>
                </a:lnTo>
                <a:lnTo>
                  <a:pt x="249935" y="105155"/>
                </a:lnTo>
                <a:lnTo>
                  <a:pt x="251459" y="106679"/>
                </a:lnTo>
                <a:lnTo>
                  <a:pt x="251459" y="111251"/>
                </a:lnTo>
                <a:lnTo>
                  <a:pt x="249935" y="111251"/>
                </a:lnTo>
                <a:lnTo>
                  <a:pt x="243839" y="112775"/>
                </a:lnTo>
                <a:close/>
              </a:path>
              <a:path w="3066415" h="155575">
                <a:moveTo>
                  <a:pt x="265175" y="109727"/>
                </a:moveTo>
                <a:lnTo>
                  <a:pt x="257555" y="109727"/>
                </a:lnTo>
                <a:lnTo>
                  <a:pt x="256032" y="108203"/>
                </a:lnTo>
                <a:lnTo>
                  <a:pt x="256032" y="106679"/>
                </a:lnTo>
                <a:lnTo>
                  <a:pt x="257555" y="105155"/>
                </a:lnTo>
                <a:lnTo>
                  <a:pt x="259079" y="105155"/>
                </a:lnTo>
                <a:lnTo>
                  <a:pt x="263651" y="103632"/>
                </a:lnTo>
                <a:lnTo>
                  <a:pt x="265175" y="103632"/>
                </a:lnTo>
                <a:lnTo>
                  <a:pt x="266700" y="105155"/>
                </a:lnTo>
                <a:lnTo>
                  <a:pt x="266700" y="108203"/>
                </a:lnTo>
                <a:lnTo>
                  <a:pt x="265175" y="109727"/>
                </a:lnTo>
                <a:close/>
              </a:path>
              <a:path w="3066415" h="155575">
                <a:moveTo>
                  <a:pt x="274320" y="108203"/>
                </a:moveTo>
                <a:lnTo>
                  <a:pt x="272796" y="108203"/>
                </a:lnTo>
                <a:lnTo>
                  <a:pt x="271271" y="106679"/>
                </a:lnTo>
                <a:lnTo>
                  <a:pt x="271271" y="103632"/>
                </a:lnTo>
                <a:lnTo>
                  <a:pt x="272796" y="102108"/>
                </a:lnTo>
                <a:lnTo>
                  <a:pt x="274320" y="102108"/>
                </a:lnTo>
                <a:lnTo>
                  <a:pt x="278891" y="100583"/>
                </a:lnTo>
                <a:lnTo>
                  <a:pt x="280416" y="100583"/>
                </a:lnTo>
                <a:lnTo>
                  <a:pt x="281939" y="102108"/>
                </a:lnTo>
                <a:lnTo>
                  <a:pt x="281939" y="105155"/>
                </a:lnTo>
                <a:lnTo>
                  <a:pt x="280416" y="106679"/>
                </a:lnTo>
                <a:lnTo>
                  <a:pt x="278891" y="106679"/>
                </a:lnTo>
                <a:lnTo>
                  <a:pt x="274320" y="108203"/>
                </a:lnTo>
                <a:close/>
              </a:path>
              <a:path w="3066415" h="155575">
                <a:moveTo>
                  <a:pt x="289559" y="105155"/>
                </a:moveTo>
                <a:lnTo>
                  <a:pt x="288035" y="105155"/>
                </a:lnTo>
                <a:lnTo>
                  <a:pt x="286512" y="103632"/>
                </a:lnTo>
                <a:lnTo>
                  <a:pt x="286512" y="100583"/>
                </a:lnTo>
                <a:lnTo>
                  <a:pt x="288035" y="100583"/>
                </a:lnTo>
                <a:lnTo>
                  <a:pt x="289559" y="99059"/>
                </a:lnTo>
                <a:lnTo>
                  <a:pt x="297179" y="99059"/>
                </a:lnTo>
                <a:lnTo>
                  <a:pt x="297179" y="102108"/>
                </a:lnTo>
                <a:lnTo>
                  <a:pt x="295655" y="103632"/>
                </a:lnTo>
                <a:lnTo>
                  <a:pt x="294132" y="103632"/>
                </a:lnTo>
                <a:lnTo>
                  <a:pt x="289559" y="105155"/>
                </a:lnTo>
                <a:close/>
              </a:path>
              <a:path w="3066415" h="155575">
                <a:moveTo>
                  <a:pt x="303275" y="103632"/>
                </a:moveTo>
                <a:lnTo>
                  <a:pt x="301751" y="102108"/>
                </a:lnTo>
                <a:lnTo>
                  <a:pt x="301751" y="99059"/>
                </a:lnTo>
                <a:lnTo>
                  <a:pt x="303275" y="97535"/>
                </a:lnTo>
                <a:lnTo>
                  <a:pt x="304800" y="97535"/>
                </a:lnTo>
                <a:lnTo>
                  <a:pt x="309371" y="96011"/>
                </a:lnTo>
                <a:lnTo>
                  <a:pt x="310896" y="96011"/>
                </a:lnTo>
                <a:lnTo>
                  <a:pt x="312420" y="97535"/>
                </a:lnTo>
                <a:lnTo>
                  <a:pt x="312420" y="100583"/>
                </a:lnTo>
                <a:lnTo>
                  <a:pt x="310896" y="102108"/>
                </a:lnTo>
                <a:lnTo>
                  <a:pt x="304800" y="102108"/>
                </a:lnTo>
                <a:lnTo>
                  <a:pt x="303275" y="103632"/>
                </a:lnTo>
                <a:close/>
              </a:path>
              <a:path w="3066415" h="155575">
                <a:moveTo>
                  <a:pt x="320039" y="100583"/>
                </a:moveTo>
                <a:lnTo>
                  <a:pt x="318516" y="100583"/>
                </a:lnTo>
                <a:lnTo>
                  <a:pt x="316991" y="99059"/>
                </a:lnTo>
                <a:lnTo>
                  <a:pt x="316991" y="96011"/>
                </a:lnTo>
                <a:lnTo>
                  <a:pt x="318516" y="94487"/>
                </a:lnTo>
                <a:lnTo>
                  <a:pt x="327659" y="94487"/>
                </a:lnTo>
                <a:lnTo>
                  <a:pt x="327659" y="97535"/>
                </a:lnTo>
                <a:lnTo>
                  <a:pt x="326135" y="99059"/>
                </a:lnTo>
                <a:lnTo>
                  <a:pt x="324612" y="99059"/>
                </a:lnTo>
                <a:lnTo>
                  <a:pt x="320039" y="100583"/>
                </a:lnTo>
                <a:close/>
              </a:path>
              <a:path w="3066415" h="155575">
                <a:moveTo>
                  <a:pt x="341375" y="97535"/>
                </a:moveTo>
                <a:lnTo>
                  <a:pt x="332232" y="97535"/>
                </a:lnTo>
                <a:lnTo>
                  <a:pt x="332232" y="92963"/>
                </a:lnTo>
                <a:lnTo>
                  <a:pt x="333755" y="92963"/>
                </a:lnTo>
                <a:lnTo>
                  <a:pt x="339851" y="91439"/>
                </a:lnTo>
                <a:lnTo>
                  <a:pt x="341375" y="91439"/>
                </a:lnTo>
                <a:lnTo>
                  <a:pt x="341375" y="92963"/>
                </a:lnTo>
                <a:lnTo>
                  <a:pt x="342900" y="94487"/>
                </a:lnTo>
                <a:lnTo>
                  <a:pt x="342900" y="96011"/>
                </a:lnTo>
                <a:lnTo>
                  <a:pt x="341375" y="97535"/>
                </a:lnTo>
                <a:close/>
              </a:path>
              <a:path w="3066415" h="155575">
                <a:moveTo>
                  <a:pt x="350520" y="96011"/>
                </a:moveTo>
                <a:lnTo>
                  <a:pt x="348996" y="96011"/>
                </a:lnTo>
                <a:lnTo>
                  <a:pt x="347471" y="94487"/>
                </a:lnTo>
                <a:lnTo>
                  <a:pt x="347471" y="89916"/>
                </a:lnTo>
                <a:lnTo>
                  <a:pt x="355092" y="89916"/>
                </a:lnTo>
                <a:lnTo>
                  <a:pt x="356616" y="88391"/>
                </a:lnTo>
                <a:lnTo>
                  <a:pt x="356616" y="89916"/>
                </a:lnTo>
                <a:lnTo>
                  <a:pt x="358139" y="91439"/>
                </a:lnTo>
                <a:lnTo>
                  <a:pt x="358139" y="92963"/>
                </a:lnTo>
                <a:lnTo>
                  <a:pt x="356616" y="94487"/>
                </a:lnTo>
                <a:lnTo>
                  <a:pt x="355092" y="94487"/>
                </a:lnTo>
                <a:lnTo>
                  <a:pt x="350520" y="96011"/>
                </a:lnTo>
                <a:close/>
              </a:path>
              <a:path w="3066415" h="155575">
                <a:moveTo>
                  <a:pt x="370332" y="92963"/>
                </a:moveTo>
                <a:lnTo>
                  <a:pt x="362712" y="92963"/>
                </a:lnTo>
                <a:lnTo>
                  <a:pt x="362712" y="88391"/>
                </a:lnTo>
                <a:lnTo>
                  <a:pt x="364235" y="86867"/>
                </a:lnTo>
                <a:lnTo>
                  <a:pt x="371855" y="86867"/>
                </a:lnTo>
                <a:lnTo>
                  <a:pt x="371855" y="88391"/>
                </a:lnTo>
                <a:lnTo>
                  <a:pt x="373379" y="89916"/>
                </a:lnTo>
                <a:lnTo>
                  <a:pt x="370332" y="92963"/>
                </a:lnTo>
                <a:close/>
              </a:path>
              <a:path w="3066415" h="155575">
                <a:moveTo>
                  <a:pt x="379475" y="91439"/>
                </a:moveTo>
                <a:lnTo>
                  <a:pt x="377951" y="89916"/>
                </a:lnTo>
                <a:lnTo>
                  <a:pt x="377951" y="85343"/>
                </a:lnTo>
                <a:lnTo>
                  <a:pt x="379475" y="85343"/>
                </a:lnTo>
                <a:lnTo>
                  <a:pt x="384047" y="83819"/>
                </a:lnTo>
                <a:lnTo>
                  <a:pt x="385571" y="83819"/>
                </a:lnTo>
                <a:lnTo>
                  <a:pt x="387096" y="85343"/>
                </a:lnTo>
                <a:lnTo>
                  <a:pt x="387096" y="89916"/>
                </a:lnTo>
                <a:lnTo>
                  <a:pt x="381000" y="89916"/>
                </a:lnTo>
                <a:lnTo>
                  <a:pt x="379475" y="91439"/>
                </a:lnTo>
                <a:close/>
              </a:path>
              <a:path w="3066415" h="155575">
                <a:moveTo>
                  <a:pt x="400812" y="88391"/>
                </a:moveTo>
                <a:lnTo>
                  <a:pt x="394716" y="88391"/>
                </a:lnTo>
                <a:lnTo>
                  <a:pt x="393192" y="86867"/>
                </a:lnTo>
                <a:lnTo>
                  <a:pt x="393192" y="83819"/>
                </a:lnTo>
                <a:lnTo>
                  <a:pt x="394716" y="82295"/>
                </a:lnTo>
                <a:lnTo>
                  <a:pt x="400812" y="82295"/>
                </a:lnTo>
                <a:lnTo>
                  <a:pt x="402335" y="83819"/>
                </a:lnTo>
                <a:lnTo>
                  <a:pt x="402335" y="86867"/>
                </a:lnTo>
                <a:lnTo>
                  <a:pt x="400812" y="88391"/>
                </a:lnTo>
                <a:close/>
              </a:path>
              <a:path w="3066415" h="155575">
                <a:moveTo>
                  <a:pt x="411479" y="86867"/>
                </a:moveTo>
                <a:lnTo>
                  <a:pt x="409955" y="86867"/>
                </a:lnTo>
                <a:lnTo>
                  <a:pt x="408432" y="85343"/>
                </a:lnTo>
                <a:lnTo>
                  <a:pt x="408432" y="80771"/>
                </a:lnTo>
                <a:lnTo>
                  <a:pt x="417575" y="80771"/>
                </a:lnTo>
                <a:lnTo>
                  <a:pt x="417575" y="85343"/>
                </a:lnTo>
                <a:lnTo>
                  <a:pt x="416051" y="85343"/>
                </a:lnTo>
                <a:lnTo>
                  <a:pt x="411479" y="86867"/>
                </a:lnTo>
                <a:close/>
              </a:path>
              <a:path w="3066415" h="155575">
                <a:moveTo>
                  <a:pt x="425196" y="85343"/>
                </a:moveTo>
                <a:lnTo>
                  <a:pt x="423671" y="83819"/>
                </a:lnTo>
                <a:lnTo>
                  <a:pt x="423671" y="82295"/>
                </a:lnTo>
                <a:lnTo>
                  <a:pt x="422147" y="80771"/>
                </a:lnTo>
                <a:lnTo>
                  <a:pt x="423671" y="79247"/>
                </a:lnTo>
                <a:lnTo>
                  <a:pt x="425196" y="79247"/>
                </a:lnTo>
                <a:lnTo>
                  <a:pt x="429767" y="77724"/>
                </a:lnTo>
                <a:lnTo>
                  <a:pt x="431292" y="77724"/>
                </a:lnTo>
                <a:lnTo>
                  <a:pt x="432816" y="79247"/>
                </a:lnTo>
                <a:lnTo>
                  <a:pt x="432816" y="83819"/>
                </a:lnTo>
                <a:lnTo>
                  <a:pt x="425196" y="83819"/>
                </a:lnTo>
                <a:lnTo>
                  <a:pt x="425196" y="85343"/>
                </a:lnTo>
                <a:close/>
              </a:path>
              <a:path w="3066415" h="155575">
                <a:moveTo>
                  <a:pt x="446532" y="82295"/>
                </a:moveTo>
                <a:lnTo>
                  <a:pt x="438912" y="82295"/>
                </a:lnTo>
                <a:lnTo>
                  <a:pt x="438912" y="79247"/>
                </a:lnTo>
                <a:lnTo>
                  <a:pt x="437388" y="77724"/>
                </a:lnTo>
                <a:lnTo>
                  <a:pt x="438912" y="77724"/>
                </a:lnTo>
                <a:lnTo>
                  <a:pt x="440435" y="76200"/>
                </a:lnTo>
                <a:lnTo>
                  <a:pt x="446532" y="76200"/>
                </a:lnTo>
                <a:lnTo>
                  <a:pt x="448055" y="77724"/>
                </a:lnTo>
                <a:lnTo>
                  <a:pt x="448055" y="80771"/>
                </a:lnTo>
                <a:lnTo>
                  <a:pt x="446532" y="82295"/>
                </a:lnTo>
                <a:close/>
              </a:path>
              <a:path w="3066415" h="155575">
                <a:moveTo>
                  <a:pt x="455675" y="80771"/>
                </a:moveTo>
                <a:lnTo>
                  <a:pt x="454151" y="80771"/>
                </a:lnTo>
                <a:lnTo>
                  <a:pt x="454151" y="79247"/>
                </a:lnTo>
                <a:lnTo>
                  <a:pt x="452628" y="77724"/>
                </a:lnTo>
                <a:lnTo>
                  <a:pt x="452628" y="76200"/>
                </a:lnTo>
                <a:lnTo>
                  <a:pt x="454151" y="74675"/>
                </a:lnTo>
                <a:lnTo>
                  <a:pt x="463296" y="74675"/>
                </a:lnTo>
                <a:lnTo>
                  <a:pt x="463296" y="79247"/>
                </a:lnTo>
                <a:lnTo>
                  <a:pt x="461771" y="79247"/>
                </a:lnTo>
                <a:lnTo>
                  <a:pt x="455675" y="80771"/>
                </a:lnTo>
                <a:close/>
              </a:path>
              <a:path w="3066415" h="155575">
                <a:moveTo>
                  <a:pt x="478535" y="77724"/>
                </a:moveTo>
                <a:lnTo>
                  <a:pt x="469392" y="77724"/>
                </a:lnTo>
                <a:lnTo>
                  <a:pt x="467867" y="76200"/>
                </a:lnTo>
                <a:lnTo>
                  <a:pt x="467867" y="74675"/>
                </a:lnTo>
                <a:lnTo>
                  <a:pt x="469392" y="73151"/>
                </a:lnTo>
                <a:lnTo>
                  <a:pt x="470916" y="73151"/>
                </a:lnTo>
                <a:lnTo>
                  <a:pt x="475488" y="71627"/>
                </a:lnTo>
                <a:lnTo>
                  <a:pt x="477012" y="71627"/>
                </a:lnTo>
                <a:lnTo>
                  <a:pt x="478535" y="73151"/>
                </a:lnTo>
                <a:lnTo>
                  <a:pt x="478535" y="77724"/>
                </a:lnTo>
                <a:close/>
              </a:path>
              <a:path w="3066415" h="155575">
                <a:moveTo>
                  <a:pt x="492251" y="76200"/>
                </a:moveTo>
                <a:lnTo>
                  <a:pt x="484632" y="76200"/>
                </a:lnTo>
                <a:lnTo>
                  <a:pt x="484632" y="74675"/>
                </a:lnTo>
                <a:lnTo>
                  <a:pt x="483108" y="73151"/>
                </a:lnTo>
                <a:lnTo>
                  <a:pt x="483108" y="71627"/>
                </a:lnTo>
                <a:lnTo>
                  <a:pt x="484632" y="71627"/>
                </a:lnTo>
                <a:lnTo>
                  <a:pt x="486155" y="70103"/>
                </a:lnTo>
                <a:lnTo>
                  <a:pt x="492251" y="70103"/>
                </a:lnTo>
                <a:lnTo>
                  <a:pt x="493775" y="71627"/>
                </a:lnTo>
                <a:lnTo>
                  <a:pt x="493775" y="74675"/>
                </a:lnTo>
                <a:lnTo>
                  <a:pt x="492251" y="74675"/>
                </a:lnTo>
                <a:lnTo>
                  <a:pt x="492251" y="76200"/>
                </a:lnTo>
                <a:close/>
              </a:path>
              <a:path w="3066415" h="155575">
                <a:moveTo>
                  <a:pt x="501396" y="74675"/>
                </a:moveTo>
                <a:lnTo>
                  <a:pt x="499871" y="74675"/>
                </a:lnTo>
                <a:lnTo>
                  <a:pt x="498347" y="73151"/>
                </a:lnTo>
                <a:lnTo>
                  <a:pt x="498347" y="70103"/>
                </a:lnTo>
                <a:lnTo>
                  <a:pt x="499871" y="68579"/>
                </a:lnTo>
                <a:lnTo>
                  <a:pt x="505967" y="68579"/>
                </a:lnTo>
                <a:lnTo>
                  <a:pt x="507492" y="67055"/>
                </a:lnTo>
                <a:lnTo>
                  <a:pt x="509016" y="68579"/>
                </a:lnTo>
                <a:lnTo>
                  <a:pt x="509016" y="71627"/>
                </a:lnTo>
                <a:lnTo>
                  <a:pt x="507492" y="73151"/>
                </a:lnTo>
                <a:lnTo>
                  <a:pt x="501396" y="74675"/>
                </a:lnTo>
                <a:close/>
              </a:path>
              <a:path w="3066415" h="155575">
                <a:moveTo>
                  <a:pt x="522732" y="71627"/>
                </a:moveTo>
                <a:lnTo>
                  <a:pt x="513588" y="71627"/>
                </a:lnTo>
                <a:lnTo>
                  <a:pt x="513588" y="68579"/>
                </a:lnTo>
                <a:lnTo>
                  <a:pt x="515112" y="67055"/>
                </a:lnTo>
                <a:lnTo>
                  <a:pt x="516635" y="67055"/>
                </a:lnTo>
                <a:lnTo>
                  <a:pt x="521208" y="65532"/>
                </a:lnTo>
                <a:lnTo>
                  <a:pt x="522732" y="65532"/>
                </a:lnTo>
                <a:lnTo>
                  <a:pt x="524255" y="67055"/>
                </a:lnTo>
                <a:lnTo>
                  <a:pt x="524255" y="70103"/>
                </a:lnTo>
                <a:lnTo>
                  <a:pt x="522732" y="71627"/>
                </a:lnTo>
                <a:close/>
              </a:path>
              <a:path w="3066415" h="155575">
                <a:moveTo>
                  <a:pt x="536447" y="70103"/>
                </a:moveTo>
                <a:lnTo>
                  <a:pt x="530351" y="70103"/>
                </a:lnTo>
                <a:lnTo>
                  <a:pt x="528828" y="68579"/>
                </a:lnTo>
                <a:lnTo>
                  <a:pt x="528828" y="65532"/>
                </a:lnTo>
                <a:lnTo>
                  <a:pt x="530351" y="64008"/>
                </a:lnTo>
                <a:lnTo>
                  <a:pt x="537971" y="64008"/>
                </a:lnTo>
                <a:lnTo>
                  <a:pt x="539496" y="65532"/>
                </a:lnTo>
                <a:lnTo>
                  <a:pt x="539496" y="68579"/>
                </a:lnTo>
                <a:lnTo>
                  <a:pt x="537971" y="68579"/>
                </a:lnTo>
                <a:lnTo>
                  <a:pt x="536447" y="70103"/>
                </a:lnTo>
                <a:close/>
              </a:path>
              <a:path w="3066415" h="155575">
                <a:moveTo>
                  <a:pt x="547116" y="68579"/>
                </a:moveTo>
                <a:lnTo>
                  <a:pt x="545592" y="68579"/>
                </a:lnTo>
                <a:lnTo>
                  <a:pt x="544067" y="67055"/>
                </a:lnTo>
                <a:lnTo>
                  <a:pt x="544067" y="64008"/>
                </a:lnTo>
                <a:lnTo>
                  <a:pt x="545592" y="62483"/>
                </a:lnTo>
                <a:lnTo>
                  <a:pt x="551688" y="62483"/>
                </a:lnTo>
                <a:lnTo>
                  <a:pt x="553212" y="60959"/>
                </a:lnTo>
                <a:lnTo>
                  <a:pt x="554735" y="62483"/>
                </a:lnTo>
                <a:lnTo>
                  <a:pt x="554735" y="65532"/>
                </a:lnTo>
                <a:lnTo>
                  <a:pt x="553212" y="67055"/>
                </a:lnTo>
                <a:lnTo>
                  <a:pt x="551688" y="67055"/>
                </a:lnTo>
                <a:lnTo>
                  <a:pt x="547116" y="68579"/>
                </a:lnTo>
                <a:close/>
              </a:path>
              <a:path w="3066415" h="155575">
                <a:moveTo>
                  <a:pt x="568451" y="65532"/>
                </a:moveTo>
                <a:lnTo>
                  <a:pt x="559308" y="65532"/>
                </a:lnTo>
                <a:lnTo>
                  <a:pt x="559308" y="62483"/>
                </a:lnTo>
                <a:lnTo>
                  <a:pt x="560832" y="60959"/>
                </a:lnTo>
                <a:lnTo>
                  <a:pt x="562355" y="60959"/>
                </a:lnTo>
                <a:lnTo>
                  <a:pt x="566928" y="59435"/>
                </a:lnTo>
                <a:lnTo>
                  <a:pt x="568451" y="59435"/>
                </a:lnTo>
                <a:lnTo>
                  <a:pt x="569975" y="60959"/>
                </a:lnTo>
                <a:lnTo>
                  <a:pt x="569975" y="64008"/>
                </a:lnTo>
                <a:lnTo>
                  <a:pt x="568451" y="65532"/>
                </a:lnTo>
                <a:close/>
              </a:path>
              <a:path w="3066415" h="155575">
                <a:moveTo>
                  <a:pt x="583692" y="64008"/>
                </a:moveTo>
                <a:lnTo>
                  <a:pt x="576071" y="64008"/>
                </a:lnTo>
                <a:lnTo>
                  <a:pt x="574547" y="62483"/>
                </a:lnTo>
                <a:lnTo>
                  <a:pt x="574547" y="59435"/>
                </a:lnTo>
                <a:lnTo>
                  <a:pt x="576071" y="57911"/>
                </a:lnTo>
                <a:lnTo>
                  <a:pt x="583692" y="57911"/>
                </a:lnTo>
                <a:lnTo>
                  <a:pt x="585216" y="59435"/>
                </a:lnTo>
                <a:lnTo>
                  <a:pt x="585216" y="62483"/>
                </a:lnTo>
                <a:lnTo>
                  <a:pt x="583692" y="64008"/>
                </a:lnTo>
                <a:close/>
              </a:path>
              <a:path w="3066415" h="155575">
                <a:moveTo>
                  <a:pt x="597408" y="62483"/>
                </a:moveTo>
                <a:lnTo>
                  <a:pt x="591312" y="62483"/>
                </a:lnTo>
                <a:lnTo>
                  <a:pt x="589788" y="60959"/>
                </a:lnTo>
                <a:lnTo>
                  <a:pt x="589788" y="57911"/>
                </a:lnTo>
                <a:lnTo>
                  <a:pt x="591312" y="56387"/>
                </a:lnTo>
                <a:lnTo>
                  <a:pt x="598932" y="56387"/>
                </a:lnTo>
                <a:lnTo>
                  <a:pt x="600455" y="57911"/>
                </a:lnTo>
                <a:lnTo>
                  <a:pt x="600455" y="60959"/>
                </a:lnTo>
                <a:lnTo>
                  <a:pt x="598932" y="60959"/>
                </a:lnTo>
                <a:lnTo>
                  <a:pt x="597408" y="62483"/>
                </a:lnTo>
                <a:close/>
              </a:path>
              <a:path w="3066415" h="155575">
                <a:moveTo>
                  <a:pt x="608075" y="60959"/>
                </a:moveTo>
                <a:lnTo>
                  <a:pt x="606551" y="60959"/>
                </a:lnTo>
                <a:lnTo>
                  <a:pt x="605028" y="59435"/>
                </a:lnTo>
                <a:lnTo>
                  <a:pt x="605028" y="56387"/>
                </a:lnTo>
                <a:lnTo>
                  <a:pt x="606551" y="54863"/>
                </a:lnTo>
                <a:lnTo>
                  <a:pt x="615696" y="54863"/>
                </a:lnTo>
                <a:lnTo>
                  <a:pt x="615696" y="57911"/>
                </a:lnTo>
                <a:lnTo>
                  <a:pt x="614171" y="59435"/>
                </a:lnTo>
                <a:lnTo>
                  <a:pt x="612647" y="59435"/>
                </a:lnTo>
                <a:lnTo>
                  <a:pt x="608075" y="60959"/>
                </a:lnTo>
                <a:close/>
              </a:path>
              <a:path w="3066415" h="155575">
                <a:moveTo>
                  <a:pt x="623316" y="59435"/>
                </a:moveTo>
                <a:lnTo>
                  <a:pt x="621792" y="59435"/>
                </a:lnTo>
                <a:lnTo>
                  <a:pt x="620267" y="57911"/>
                </a:lnTo>
                <a:lnTo>
                  <a:pt x="620267" y="54863"/>
                </a:lnTo>
                <a:lnTo>
                  <a:pt x="621792" y="53339"/>
                </a:lnTo>
                <a:lnTo>
                  <a:pt x="630935" y="53339"/>
                </a:lnTo>
                <a:lnTo>
                  <a:pt x="630935" y="56387"/>
                </a:lnTo>
                <a:lnTo>
                  <a:pt x="629412" y="57911"/>
                </a:lnTo>
                <a:lnTo>
                  <a:pt x="627888" y="57911"/>
                </a:lnTo>
                <a:lnTo>
                  <a:pt x="623316" y="59435"/>
                </a:lnTo>
                <a:close/>
              </a:path>
              <a:path w="3066415" h="155575">
                <a:moveTo>
                  <a:pt x="638555" y="57911"/>
                </a:moveTo>
                <a:lnTo>
                  <a:pt x="637032" y="57911"/>
                </a:lnTo>
                <a:lnTo>
                  <a:pt x="635508" y="56387"/>
                </a:lnTo>
                <a:lnTo>
                  <a:pt x="635508" y="53339"/>
                </a:lnTo>
                <a:lnTo>
                  <a:pt x="637032" y="51816"/>
                </a:lnTo>
                <a:lnTo>
                  <a:pt x="646175" y="51816"/>
                </a:lnTo>
                <a:lnTo>
                  <a:pt x="646175" y="54863"/>
                </a:lnTo>
                <a:lnTo>
                  <a:pt x="644651" y="56387"/>
                </a:lnTo>
                <a:lnTo>
                  <a:pt x="643128" y="56387"/>
                </a:lnTo>
                <a:lnTo>
                  <a:pt x="638555" y="57911"/>
                </a:lnTo>
                <a:close/>
              </a:path>
              <a:path w="3066415" h="155575">
                <a:moveTo>
                  <a:pt x="653796" y="56387"/>
                </a:moveTo>
                <a:lnTo>
                  <a:pt x="652271" y="56387"/>
                </a:lnTo>
                <a:lnTo>
                  <a:pt x="650747" y="54863"/>
                </a:lnTo>
                <a:lnTo>
                  <a:pt x="650747" y="51816"/>
                </a:lnTo>
                <a:lnTo>
                  <a:pt x="652271" y="50291"/>
                </a:lnTo>
                <a:lnTo>
                  <a:pt x="658367" y="50291"/>
                </a:lnTo>
                <a:lnTo>
                  <a:pt x="659892" y="48767"/>
                </a:lnTo>
                <a:lnTo>
                  <a:pt x="661416" y="50291"/>
                </a:lnTo>
                <a:lnTo>
                  <a:pt x="661416" y="53339"/>
                </a:lnTo>
                <a:lnTo>
                  <a:pt x="659892" y="54863"/>
                </a:lnTo>
                <a:lnTo>
                  <a:pt x="658367" y="54863"/>
                </a:lnTo>
                <a:lnTo>
                  <a:pt x="653796" y="56387"/>
                </a:lnTo>
                <a:close/>
              </a:path>
              <a:path w="3066415" h="155575">
                <a:moveTo>
                  <a:pt x="667512" y="54863"/>
                </a:moveTo>
                <a:lnTo>
                  <a:pt x="665988" y="53339"/>
                </a:lnTo>
                <a:lnTo>
                  <a:pt x="665988" y="50291"/>
                </a:lnTo>
                <a:lnTo>
                  <a:pt x="667512" y="48767"/>
                </a:lnTo>
                <a:lnTo>
                  <a:pt x="673608" y="47243"/>
                </a:lnTo>
                <a:lnTo>
                  <a:pt x="675132" y="47243"/>
                </a:lnTo>
                <a:lnTo>
                  <a:pt x="676655" y="48767"/>
                </a:lnTo>
                <a:lnTo>
                  <a:pt x="676655" y="51816"/>
                </a:lnTo>
                <a:lnTo>
                  <a:pt x="675132" y="53339"/>
                </a:lnTo>
                <a:lnTo>
                  <a:pt x="669035" y="53339"/>
                </a:lnTo>
                <a:lnTo>
                  <a:pt x="667512" y="54863"/>
                </a:lnTo>
                <a:close/>
              </a:path>
              <a:path w="3066415" h="155575">
                <a:moveTo>
                  <a:pt x="690371" y="51816"/>
                </a:moveTo>
                <a:lnTo>
                  <a:pt x="681228" y="51816"/>
                </a:lnTo>
                <a:lnTo>
                  <a:pt x="681228" y="48767"/>
                </a:lnTo>
                <a:lnTo>
                  <a:pt x="682751" y="47243"/>
                </a:lnTo>
                <a:lnTo>
                  <a:pt x="688847" y="45719"/>
                </a:lnTo>
                <a:lnTo>
                  <a:pt x="690371" y="45719"/>
                </a:lnTo>
                <a:lnTo>
                  <a:pt x="691896" y="47243"/>
                </a:lnTo>
                <a:lnTo>
                  <a:pt x="691896" y="50291"/>
                </a:lnTo>
                <a:lnTo>
                  <a:pt x="690371" y="51816"/>
                </a:lnTo>
                <a:close/>
              </a:path>
              <a:path w="3066415" h="155575">
                <a:moveTo>
                  <a:pt x="705612" y="50291"/>
                </a:moveTo>
                <a:lnTo>
                  <a:pt x="696467" y="50291"/>
                </a:lnTo>
                <a:lnTo>
                  <a:pt x="696467" y="47243"/>
                </a:lnTo>
                <a:lnTo>
                  <a:pt x="697992" y="45719"/>
                </a:lnTo>
                <a:lnTo>
                  <a:pt x="704088" y="44195"/>
                </a:lnTo>
                <a:lnTo>
                  <a:pt x="705612" y="44195"/>
                </a:lnTo>
                <a:lnTo>
                  <a:pt x="705612" y="45719"/>
                </a:lnTo>
                <a:lnTo>
                  <a:pt x="707135" y="47243"/>
                </a:lnTo>
                <a:lnTo>
                  <a:pt x="707135" y="48767"/>
                </a:lnTo>
                <a:lnTo>
                  <a:pt x="705612" y="50291"/>
                </a:lnTo>
                <a:close/>
              </a:path>
              <a:path w="3066415" h="155575">
                <a:moveTo>
                  <a:pt x="720851" y="48767"/>
                </a:moveTo>
                <a:lnTo>
                  <a:pt x="711708" y="48767"/>
                </a:lnTo>
                <a:lnTo>
                  <a:pt x="711708" y="44195"/>
                </a:lnTo>
                <a:lnTo>
                  <a:pt x="713232" y="44195"/>
                </a:lnTo>
                <a:lnTo>
                  <a:pt x="719328" y="42671"/>
                </a:lnTo>
                <a:lnTo>
                  <a:pt x="720851" y="42671"/>
                </a:lnTo>
                <a:lnTo>
                  <a:pt x="720851" y="44195"/>
                </a:lnTo>
                <a:lnTo>
                  <a:pt x="722375" y="45719"/>
                </a:lnTo>
                <a:lnTo>
                  <a:pt x="722375" y="47243"/>
                </a:lnTo>
                <a:lnTo>
                  <a:pt x="720851" y="48767"/>
                </a:lnTo>
                <a:close/>
              </a:path>
              <a:path w="3066415" h="155575">
                <a:moveTo>
                  <a:pt x="736092" y="47243"/>
                </a:moveTo>
                <a:lnTo>
                  <a:pt x="728471" y="47243"/>
                </a:lnTo>
                <a:lnTo>
                  <a:pt x="726947" y="45719"/>
                </a:lnTo>
                <a:lnTo>
                  <a:pt x="726947" y="42671"/>
                </a:lnTo>
                <a:lnTo>
                  <a:pt x="728471" y="41147"/>
                </a:lnTo>
                <a:lnTo>
                  <a:pt x="736092" y="41147"/>
                </a:lnTo>
                <a:lnTo>
                  <a:pt x="736092" y="42671"/>
                </a:lnTo>
                <a:lnTo>
                  <a:pt x="737616" y="44195"/>
                </a:lnTo>
                <a:lnTo>
                  <a:pt x="737616" y="45719"/>
                </a:lnTo>
                <a:lnTo>
                  <a:pt x="736092" y="47243"/>
                </a:lnTo>
                <a:close/>
              </a:path>
              <a:path w="3066415" h="155575">
                <a:moveTo>
                  <a:pt x="749808" y="45719"/>
                </a:moveTo>
                <a:lnTo>
                  <a:pt x="743712" y="45719"/>
                </a:lnTo>
                <a:lnTo>
                  <a:pt x="742188" y="44195"/>
                </a:lnTo>
                <a:lnTo>
                  <a:pt x="742188" y="39624"/>
                </a:lnTo>
                <a:lnTo>
                  <a:pt x="751332" y="39624"/>
                </a:lnTo>
                <a:lnTo>
                  <a:pt x="751332" y="41147"/>
                </a:lnTo>
                <a:lnTo>
                  <a:pt x="752855" y="42671"/>
                </a:lnTo>
                <a:lnTo>
                  <a:pt x="752855" y="44195"/>
                </a:lnTo>
                <a:lnTo>
                  <a:pt x="751332" y="44195"/>
                </a:lnTo>
                <a:lnTo>
                  <a:pt x="749808" y="45719"/>
                </a:lnTo>
                <a:close/>
              </a:path>
              <a:path w="3066415" h="155575">
                <a:moveTo>
                  <a:pt x="760475" y="44195"/>
                </a:moveTo>
                <a:lnTo>
                  <a:pt x="758951" y="44195"/>
                </a:lnTo>
                <a:lnTo>
                  <a:pt x="757428" y="42671"/>
                </a:lnTo>
                <a:lnTo>
                  <a:pt x="757428" y="38100"/>
                </a:lnTo>
                <a:lnTo>
                  <a:pt x="766571" y="38100"/>
                </a:lnTo>
                <a:lnTo>
                  <a:pt x="768096" y="39624"/>
                </a:lnTo>
                <a:lnTo>
                  <a:pt x="768096" y="42671"/>
                </a:lnTo>
                <a:lnTo>
                  <a:pt x="765047" y="42671"/>
                </a:lnTo>
                <a:lnTo>
                  <a:pt x="760475" y="44195"/>
                </a:lnTo>
                <a:close/>
              </a:path>
              <a:path w="3066415" h="155575">
                <a:moveTo>
                  <a:pt x="781812" y="42671"/>
                </a:moveTo>
                <a:lnTo>
                  <a:pt x="774192" y="42671"/>
                </a:lnTo>
                <a:lnTo>
                  <a:pt x="772667" y="41147"/>
                </a:lnTo>
                <a:lnTo>
                  <a:pt x="772667" y="36575"/>
                </a:lnTo>
                <a:lnTo>
                  <a:pt x="781812" y="36575"/>
                </a:lnTo>
                <a:lnTo>
                  <a:pt x="781812" y="39624"/>
                </a:lnTo>
                <a:lnTo>
                  <a:pt x="783335" y="41147"/>
                </a:lnTo>
                <a:lnTo>
                  <a:pt x="781812" y="42671"/>
                </a:lnTo>
                <a:close/>
              </a:path>
              <a:path w="3066415" h="155575">
                <a:moveTo>
                  <a:pt x="797051" y="41147"/>
                </a:moveTo>
                <a:lnTo>
                  <a:pt x="789432" y="41147"/>
                </a:lnTo>
                <a:lnTo>
                  <a:pt x="787908" y="39624"/>
                </a:lnTo>
                <a:lnTo>
                  <a:pt x="787908" y="35051"/>
                </a:lnTo>
                <a:lnTo>
                  <a:pt x="797051" y="35051"/>
                </a:lnTo>
                <a:lnTo>
                  <a:pt x="797051" y="38100"/>
                </a:lnTo>
                <a:lnTo>
                  <a:pt x="798575" y="39624"/>
                </a:lnTo>
                <a:lnTo>
                  <a:pt x="797051" y="41147"/>
                </a:lnTo>
                <a:close/>
              </a:path>
              <a:path w="3066415" h="155575">
                <a:moveTo>
                  <a:pt x="812292" y="39624"/>
                </a:moveTo>
                <a:lnTo>
                  <a:pt x="804671" y="39624"/>
                </a:lnTo>
                <a:lnTo>
                  <a:pt x="803147" y="38100"/>
                </a:lnTo>
                <a:lnTo>
                  <a:pt x="803147" y="35051"/>
                </a:lnTo>
                <a:lnTo>
                  <a:pt x="804671" y="35051"/>
                </a:lnTo>
                <a:lnTo>
                  <a:pt x="810767" y="33527"/>
                </a:lnTo>
                <a:lnTo>
                  <a:pt x="812292" y="33527"/>
                </a:lnTo>
                <a:lnTo>
                  <a:pt x="812292" y="36575"/>
                </a:lnTo>
                <a:lnTo>
                  <a:pt x="813816" y="38100"/>
                </a:lnTo>
                <a:lnTo>
                  <a:pt x="812292" y="39624"/>
                </a:lnTo>
                <a:close/>
              </a:path>
              <a:path w="3066415" h="155575">
                <a:moveTo>
                  <a:pt x="827532" y="38100"/>
                </a:moveTo>
                <a:lnTo>
                  <a:pt x="818388" y="38100"/>
                </a:lnTo>
                <a:lnTo>
                  <a:pt x="818388" y="33527"/>
                </a:lnTo>
                <a:lnTo>
                  <a:pt x="819912" y="33527"/>
                </a:lnTo>
                <a:lnTo>
                  <a:pt x="826008" y="32003"/>
                </a:lnTo>
                <a:lnTo>
                  <a:pt x="827532" y="32003"/>
                </a:lnTo>
                <a:lnTo>
                  <a:pt x="827532" y="35051"/>
                </a:lnTo>
                <a:lnTo>
                  <a:pt x="829055" y="36575"/>
                </a:lnTo>
                <a:lnTo>
                  <a:pt x="827532" y="38100"/>
                </a:lnTo>
                <a:close/>
              </a:path>
              <a:path w="3066415" h="155575">
                <a:moveTo>
                  <a:pt x="835151" y="38100"/>
                </a:moveTo>
                <a:lnTo>
                  <a:pt x="833628" y="36575"/>
                </a:lnTo>
                <a:lnTo>
                  <a:pt x="833628" y="32003"/>
                </a:lnTo>
                <a:lnTo>
                  <a:pt x="841247" y="32003"/>
                </a:lnTo>
                <a:lnTo>
                  <a:pt x="842771" y="30479"/>
                </a:lnTo>
                <a:lnTo>
                  <a:pt x="842771" y="33527"/>
                </a:lnTo>
                <a:lnTo>
                  <a:pt x="844296" y="35051"/>
                </a:lnTo>
                <a:lnTo>
                  <a:pt x="842771" y="36575"/>
                </a:lnTo>
                <a:lnTo>
                  <a:pt x="836675" y="36575"/>
                </a:lnTo>
                <a:lnTo>
                  <a:pt x="835151" y="38100"/>
                </a:lnTo>
                <a:close/>
              </a:path>
              <a:path w="3066415" h="155575">
                <a:moveTo>
                  <a:pt x="851916" y="36575"/>
                </a:moveTo>
                <a:lnTo>
                  <a:pt x="850392" y="36575"/>
                </a:lnTo>
                <a:lnTo>
                  <a:pt x="848867" y="35051"/>
                </a:lnTo>
                <a:lnTo>
                  <a:pt x="848867" y="30479"/>
                </a:lnTo>
                <a:lnTo>
                  <a:pt x="858012" y="30479"/>
                </a:lnTo>
                <a:lnTo>
                  <a:pt x="858012" y="32003"/>
                </a:lnTo>
                <a:lnTo>
                  <a:pt x="859535" y="33527"/>
                </a:lnTo>
                <a:lnTo>
                  <a:pt x="858012" y="35051"/>
                </a:lnTo>
                <a:lnTo>
                  <a:pt x="856488" y="35051"/>
                </a:lnTo>
                <a:lnTo>
                  <a:pt x="851916" y="36575"/>
                </a:lnTo>
                <a:close/>
              </a:path>
              <a:path w="3066415" h="155575">
                <a:moveTo>
                  <a:pt x="867155" y="35051"/>
                </a:moveTo>
                <a:lnTo>
                  <a:pt x="865632" y="35051"/>
                </a:lnTo>
                <a:lnTo>
                  <a:pt x="864108" y="33527"/>
                </a:lnTo>
                <a:lnTo>
                  <a:pt x="864108" y="28955"/>
                </a:lnTo>
                <a:lnTo>
                  <a:pt x="873251" y="28955"/>
                </a:lnTo>
                <a:lnTo>
                  <a:pt x="873251" y="30479"/>
                </a:lnTo>
                <a:lnTo>
                  <a:pt x="874775" y="32003"/>
                </a:lnTo>
                <a:lnTo>
                  <a:pt x="873251" y="33527"/>
                </a:lnTo>
                <a:lnTo>
                  <a:pt x="871728" y="33527"/>
                </a:lnTo>
                <a:lnTo>
                  <a:pt x="867155" y="35051"/>
                </a:lnTo>
                <a:close/>
              </a:path>
              <a:path w="3066415" h="155575">
                <a:moveTo>
                  <a:pt x="888492" y="33527"/>
                </a:moveTo>
                <a:lnTo>
                  <a:pt x="880871" y="33527"/>
                </a:lnTo>
                <a:lnTo>
                  <a:pt x="879347" y="32003"/>
                </a:lnTo>
                <a:lnTo>
                  <a:pt x="879347" y="27432"/>
                </a:lnTo>
                <a:lnTo>
                  <a:pt x="888492" y="27432"/>
                </a:lnTo>
                <a:lnTo>
                  <a:pt x="888492" y="30479"/>
                </a:lnTo>
                <a:lnTo>
                  <a:pt x="890016" y="32003"/>
                </a:lnTo>
                <a:lnTo>
                  <a:pt x="888492" y="33527"/>
                </a:lnTo>
                <a:close/>
              </a:path>
              <a:path w="3066415" h="155575">
                <a:moveTo>
                  <a:pt x="903732" y="32003"/>
                </a:moveTo>
                <a:lnTo>
                  <a:pt x="896112" y="32003"/>
                </a:lnTo>
                <a:lnTo>
                  <a:pt x="894588" y="30479"/>
                </a:lnTo>
                <a:lnTo>
                  <a:pt x="894588" y="25908"/>
                </a:lnTo>
                <a:lnTo>
                  <a:pt x="903732" y="25908"/>
                </a:lnTo>
                <a:lnTo>
                  <a:pt x="903732" y="28955"/>
                </a:lnTo>
                <a:lnTo>
                  <a:pt x="905255" y="30479"/>
                </a:lnTo>
                <a:lnTo>
                  <a:pt x="903732" y="32003"/>
                </a:lnTo>
                <a:close/>
              </a:path>
              <a:path w="3066415" h="155575">
                <a:moveTo>
                  <a:pt x="918971" y="30479"/>
                </a:moveTo>
                <a:lnTo>
                  <a:pt x="911351" y="30479"/>
                </a:lnTo>
                <a:lnTo>
                  <a:pt x="909828" y="28955"/>
                </a:lnTo>
                <a:lnTo>
                  <a:pt x="909828" y="25908"/>
                </a:lnTo>
                <a:lnTo>
                  <a:pt x="911351" y="25908"/>
                </a:lnTo>
                <a:lnTo>
                  <a:pt x="917447" y="24383"/>
                </a:lnTo>
                <a:lnTo>
                  <a:pt x="918971" y="24383"/>
                </a:lnTo>
                <a:lnTo>
                  <a:pt x="918971" y="27432"/>
                </a:lnTo>
                <a:lnTo>
                  <a:pt x="920496" y="28955"/>
                </a:lnTo>
                <a:lnTo>
                  <a:pt x="918971" y="30479"/>
                </a:lnTo>
                <a:close/>
              </a:path>
              <a:path w="3066415" h="155575">
                <a:moveTo>
                  <a:pt x="934212" y="28955"/>
                </a:moveTo>
                <a:lnTo>
                  <a:pt x="925067" y="28955"/>
                </a:lnTo>
                <a:lnTo>
                  <a:pt x="925067" y="24383"/>
                </a:lnTo>
                <a:lnTo>
                  <a:pt x="926592" y="24383"/>
                </a:lnTo>
                <a:lnTo>
                  <a:pt x="932688" y="22859"/>
                </a:lnTo>
                <a:lnTo>
                  <a:pt x="934212" y="22859"/>
                </a:lnTo>
                <a:lnTo>
                  <a:pt x="934212" y="25908"/>
                </a:lnTo>
                <a:lnTo>
                  <a:pt x="935735" y="27432"/>
                </a:lnTo>
                <a:lnTo>
                  <a:pt x="934212" y="28955"/>
                </a:lnTo>
                <a:close/>
              </a:path>
              <a:path w="3066415" h="155575">
                <a:moveTo>
                  <a:pt x="941832" y="28955"/>
                </a:moveTo>
                <a:lnTo>
                  <a:pt x="940308" y="27432"/>
                </a:lnTo>
                <a:lnTo>
                  <a:pt x="940308" y="22859"/>
                </a:lnTo>
                <a:lnTo>
                  <a:pt x="947928" y="22859"/>
                </a:lnTo>
                <a:lnTo>
                  <a:pt x="949451" y="21335"/>
                </a:lnTo>
                <a:lnTo>
                  <a:pt x="949451" y="24383"/>
                </a:lnTo>
                <a:lnTo>
                  <a:pt x="950975" y="25908"/>
                </a:lnTo>
                <a:lnTo>
                  <a:pt x="949451" y="27432"/>
                </a:lnTo>
                <a:lnTo>
                  <a:pt x="943355" y="27432"/>
                </a:lnTo>
                <a:lnTo>
                  <a:pt x="941832" y="28955"/>
                </a:lnTo>
                <a:close/>
              </a:path>
              <a:path w="3066415" h="155575">
                <a:moveTo>
                  <a:pt x="958596" y="27432"/>
                </a:moveTo>
                <a:lnTo>
                  <a:pt x="957071" y="27432"/>
                </a:lnTo>
                <a:lnTo>
                  <a:pt x="955547" y="25908"/>
                </a:lnTo>
                <a:lnTo>
                  <a:pt x="955547" y="21335"/>
                </a:lnTo>
                <a:lnTo>
                  <a:pt x="964692" y="21335"/>
                </a:lnTo>
                <a:lnTo>
                  <a:pt x="964692" y="22859"/>
                </a:lnTo>
                <a:lnTo>
                  <a:pt x="966216" y="24383"/>
                </a:lnTo>
                <a:lnTo>
                  <a:pt x="964692" y="25908"/>
                </a:lnTo>
                <a:lnTo>
                  <a:pt x="960120" y="25908"/>
                </a:lnTo>
                <a:lnTo>
                  <a:pt x="958596" y="27432"/>
                </a:lnTo>
                <a:close/>
              </a:path>
              <a:path w="3066415" h="155575">
                <a:moveTo>
                  <a:pt x="979932" y="25908"/>
                </a:moveTo>
                <a:lnTo>
                  <a:pt x="972312" y="25908"/>
                </a:lnTo>
                <a:lnTo>
                  <a:pt x="970788" y="24383"/>
                </a:lnTo>
                <a:lnTo>
                  <a:pt x="970788" y="19811"/>
                </a:lnTo>
                <a:lnTo>
                  <a:pt x="979932" y="19811"/>
                </a:lnTo>
                <a:lnTo>
                  <a:pt x="979932" y="22859"/>
                </a:lnTo>
                <a:lnTo>
                  <a:pt x="981455" y="24383"/>
                </a:lnTo>
                <a:lnTo>
                  <a:pt x="979932" y="25908"/>
                </a:lnTo>
                <a:close/>
              </a:path>
              <a:path w="3066415" h="155575">
                <a:moveTo>
                  <a:pt x="995171" y="24383"/>
                </a:moveTo>
                <a:lnTo>
                  <a:pt x="986028" y="24383"/>
                </a:lnTo>
                <a:lnTo>
                  <a:pt x="986028" y="19811"/>
                </a:lnTo>
                <a:lnTo>
                  <a:pt x="987551" y="19811"/>
                </a:lnTo>
                <a:lnTo>
                  <a:pt x="993647" y="18287"/>
                </a:lnTo>
                <a:lnTo>
                  <a:pt x="995171" y="18287"/>
                </a:lnTo>
                <a:lnTo>
                  <a:pt x="995171" y="21335"/>
                </a:lnTo>
                <a:lnTo>
                  <a:pt x="996696" y="22859"/>
                </a:lnTo>
                <a:lnTo>
                  <a:pt x="995171" y="24383"/>
                </a:lnTo>
                <a:close/>
              </a:path>
              <a:path w="3066415" h="155575">
                <a:moveTo>
                  <a:pt x="1008888" y="24383"/>
                </a:moveTo>
                <a:lnTo>
                  <a:pt x="1002792" y="24383"/>
                </a:lnTo>
                <a:lnTo>
                  <a:pt x="1001267" y="22859"/>
                </a:lnTo>
                <a:lnTo>
                  <a:pt x="1001267" y="18287"/>
                </a:lnTo>
                <a:lnTo>
                  <a:pt x="1010412" y="18287"/>
                </a:lnTo>
                <a:lnTo>
                  <a:pt x="1010412" y="19811"/>
                </a:lnTo>
                <a:lnTo>
                  <a:pt x="1011935" y="21335"/>
                </a:lnTo>
                <a:lnTo>
                  <a:pt x="1011935" y="22859"/>
                </a:lnTo>
                <a:lnTo>
                  <a:pt x="1010412" y="22859"/>
                </a:lnTo>
                <a:lnTo>
                  <a:pt x="1008888" y="24383"/>
                </a:lnTo>
                <a:close/>
              </a:path>
              <a:path w="3066415" h="155575">
                <a:moveTo>
                  <a:pt x="1025651" y="22859"/>
                </a:moveTo>
                <a:lnTo>
                  <a:pt x="1018032" y="22859"/>
                </a:lnTo>
                <a:lnTo>
                  <a:pt x="1016508" y="21335"/>
                </a:lnTo>
                <a:lnTo>
                  <a:pt x="1016508" y="18287"/>
                </a:lnTo>
                <a:lnTo>
                  <a:pt x="1018032" y="16763"/>
                </a:lnTo>
                <a:lnTo>
                  <a:pt x="1025651" y="16763"/>
                </a:lnTo>
                <a:lnTo>
                  <a:pt x="1025651" y="18287"/>
                </a:lnTo>
                <a:lnTo>
                  <a:pt x="1027176" y="19811"/>
                </a:lnTo>
                <a:lnTo>
                  <a:pt x="1027176" y="21335"/>
                </a:lnTo>
                <a:lnTo>
                  <a:pt x="1025651" y="22859"/>
                </a:lnTo>
                <a:close/>
              </a:path>
              <a:path w="3066415" h="155575">
                <a:moveTo>
                  <a:pt x="1034796" y="22859"/>
                </a:moveTo>
                <a:lnTo>
                  <a:pt x="1033271" y="22859"/>
                </a:lnTo>
                <a:lnTo>
                  <a:pt x="1031747" y="21335"/>
                </a:lnTo>
                <a:lnTo>
                  <a:pt x="1031747" y="18287"/>
                </a:lnTo>
                <a:lnTo>
                  <a:pt x="1033271" y="16763"/>
                </a:lnTo>
                <a:lnTo>
                  <a:pt x="1040892" y="16763"/>
                </a:lnTo>
                <a:lnTo>
                  <a:pt x="1042416" y="18287"/>
                </a:lnTo>
                <a:lnTo>
                  <a:pt x="1042416" y="19811"/>
                </a:lnTo>
                <a:lnTo>
                  <a:pt x="1040892" y="21335"/>
                </a:lnTo>
                <a:lnTo>
                  <a:pt x="1039367" y="21335"/>
                </a:lnTo>
                <a:lnTo>
                  <a:pt x="1034796" y="22859"/>
                </a:lnTo>
                <a:close/>
              </a:path>
              <a:path w="3066415" h="155575">
                <a:moveTo>
                  <a:pt x="1056132" y="21335"/>
                </a:moveTo>
                <a:lnTo>
                  <a:pt x="1048512" y="21335"/>
                </a:lnTo>
                <a:lnTo>
                  <a:pt x="1046988" y="19811"/>
                </a:lnTo>
                <a:lnTo>
                  <a:pt x="1046988" y="16763"/>
                </a:lnTo>
                <a:lnTo>
                  <a:pt x="1048512" y="15239"/>
                </a:lnTo>
                <a:lnTo>
                  <a:pt x="1056132" y="15239"/>
                </a:lnTo>
                <a:lnTo>
                  <a:pt x="1056132" y="16763"/>
                </a:lnTo>
                <a:lnTo>
                  <a:pt x="1057655" y="18287"/>
                </a:lnTo>
                <a:lnTo>
                  <a:pt x="1057655" y="19811"/>
                </a:lnTo>
                <a:lnTo>
                  <a:pt x="1056132" y="21335"/>
                </a:lnTo>
                <a:close/>
              </a:path>
              <a:path w="3066415" h="155575">
                <a:moveTo>
                  <a:pt x="1071371" y="19811"/>
                </a:moveTo>
                <a:lnTo>
                  <a:pt x="1062228" y="19811"/>
                </a:lnTo>
                <a:lnTo>
                  <a:pt x="1062228" y="16763"/>
                </a:lnTo>
                <a:lnTo>
                  <a:pt x="1063751" y="15239"/>
                </a:lnTo>
                <a:lnTo>
                  <a:pt x="1069847" y="13716"/>
                </a:lnTo>
                <a:lnTo>
                  <a:pt x="1071371" y="13716"/>
                </a:lnTo>
                <a:lnTo>
                  <a:pt x="1072896" y="15239"/>
                </a:lnTo>
                <a:lnTo>
                  <a:pt x="1072896" y="18287"/>
                </a:lnTo>
                <a:lnTo>
                  <a:pt x="1071371" y="19811"/>
                </a:lnTo>
                <a:close/>
              </a:path>
              <a:path w="3066415" h="155575">
                <a:moveTo>
                  <a:pt x="1080516" y="19811"/>
                </a:moveTo>
                <a:lnTo>
                  <a:pt x="1078992" y="19811"/>
                </a:lnTo>
                <a:lnTo>
                  <a:pt x="1077467" y="18287"/>
                </a:lnTo>
                <a:lnTo>
                  <a:pt x="1077467" y="15239"/>
                </a:lnTo>
                <a:lnTo>
                  <a:pt x="1078992" y="13716"/>
                </a:lnTo>
                <a:lnTo>
                  <a:pt x="1086612" y="13716"/>
                </a:lnTo>
                <a:lnTo>
                  <a:pt x="1088135" y="15239"/>
                </a:lnTo>
                <a:lnTo>
                  <a:pt x="1088135" y="18287"/>
                </a:lnTo>
                <a:lnTo>
                  <a:pt x="1085088" y="18287"/>
                </a:lnTo>
                <a:lnTo>
                  <a:pt x="1080516" y="19811"/>
                </a:lnTo>
                <a:close/>
              </a:path>
              <a:path w="3066415" h="155575">
                <a:moveTo>
                  <a:pt x="1101851" y="18287"/>
                </a:moveTo>
                <a:lnTo>
                  <a:pt x="1094232" y="18287"/>
                </a:lnTo>
                <a:lnTo>
                  <a:pt x="1092708" y="16763"/>
                </a:lnTo>
                <a:lnTo>
                  <a:pt x="1092708" y="13716"/>
                </a:lnTo>
                <a:lnTo>
                  <a:pt x="1094232" y="12191"/>
                </a:lnTo>
                <a:lnTo>
                  <a:pt x="1101851" y="12191"/>
                </a:lnTo>
                <a:lnTo>
                  <a:pt x="1103376" y="13716"/>
                </a:lnTo>
                <a:lnTo>
                  <a:pt x="1103376" y="16763"/>
                </a:lnTo>
                <a:lnTo>
                  <a:pt x="1101851" y="18287"/>
                </a:lnTo>
                <a:close/>
              </a:path>
              <a:path w="3066415" h="155575">
                <a:moveTo>
                  <a:pt x="1109471" y="18287"/>
                </a:moveTo>
                <a:lnTo>
                  <a:pt x="1107947" y="16763"/>
                </a:lnTo>
                <a:lnTo>
                  <a:pt x="1107947" y="13716"/>
                </a:lnTo>
                <a:lnTo>
                  <a:pt x="1109471" y="12191"/>
                </a:lnTo>
                <a:lnTo>
                  <a:pt x="1118616" y="12191"/>
                </a:lnTo>
                <a:lnTo>
                  <a:pt x="1118616" y="15239"/>
                </a:lnTo>
                <a:lnTo>
                  <a:pt x="1117092" y="16763"/>
                </a:lnTo>
                <a:lnTo>
                  <a:pt x="1110996" y="16763"/>
                </a:lnTo>
                <a:lnTo>
                  <a:pt x="1109471" y="18287"/>
                </a:lnTo>
                <a:close/>
              </a:path>
              <a:path w="3066415" h="155575">
                <a:moveTo>
                  <a:pt x="1132332" y="16763"/>
                </a:moveTo>
                <a:lnTo>
                  <a:pt x="1124712" y="16763"/>
                </a:lnTo>
                <a:lnTo>
                  <a:pt x="1123188" y="15239"/>
                </a:lnTo>
                <a:lnTo>
                  <a:pt x="1123188" y="12191"/>
                </a:lnTo>
                <a:lnTo>
                  <a:pt x="1124712" y="10667"/>
                </a:lnTo>
                <a:lnTo>
                  <a:pt x="1132332" y="10667"/>
                </a:lnTo>
                <a:lnTo>
                  <a:pt x="1133855" y="12191"/>
                </a:lnTo>
                <a:lnTo>
                  <a:pt x="1133855" y="15239"/>
                </a:lnTo>
                <a:lnTo>
                  <a:pt x="1132332" y="16763"/>
                </a:lnTo>
                <a:close/>
              </a:path>
              <a:path w="3066415" h="155575">
                <a:moveTo>
                  <a:pt x="1147571" y="15239"/>
                </a:moveTo>
                <a:lnTo>
                  <a:pt x="1138428" y="15239"/>
                </a:lnTo>
                <a:lnTo>
                  <a:pt x="1138428" y="12191"/>
                </a:lnTo>
                <a:lnTo>
                  <a:pt x="1139951" y="10667"/>
                </a:lnTo>
                <a:lnTo>
                  <a:pt x="1141476" y="10667"/>
                </a:lnTo>
                <a:lnTo>
                  <a:pt x="1146047" y="9143"/>
                </a:lnTo>
                <a:lnTo>
                  <a:pt x="1147571" y="9143"/>
                </a:lnTo>
                <a:lnTo>
                  <a:pt x="1149096" y="10667"/>
                </a:lnTo>
                <a:lnTo>
                  <a:pt x="1149096" y="13716"/>
                </a:lnTo>
                <a:lnTo>
                  <a:pt x="1147571" y="15239"/>
                </a:lnTo>
                <a:close/>
              </a:path>
              <a:path w="3066415" h="155575">
                <a:moveTo>
                  <a:pt x="1162812" y="15239"/>
                </a:moveTo>
                <a:lnTo>
                  <a:pt x="1155192" y="15239"/>
                </a:lnTo>
                <a:lnTo>
                  <a:pt x="1153667" y="13716"/>
                </a:lnTo>
                <a:lnTo>
                  <a:pt x="1153667" y="10667"/>
                </a:lnTo>
                <a:lnTo>
                  <a:pt x="1155192" y="9143"/>
                </a:lnTo>
                <a:lnTo>
                  <a:pt x="1162812" y="9143"/>
                </a:lnTo>
                <a:lnTo>
                  <a:pt x="1164335" y="10667"/>
                </a:lnTo>
                <a:lnTo>
                  <a:pt x="1164335" y="13716"/>
                </a:lnTo>
                <a:lnTo>
                  <a:pt x="1162812" y="15239"/>
                </a:lnTo>
                <a:close/>
              </a:path>
              <a:path w="3066415" h="155575">
                <a:moveTo>
                  <a:pt x="1178051" y="13716"/>
                </a:moveTo>
                <a:lnTo>
                  <a:pt x="1168908" y="13716"/>
                </a:lnTo>
                <a:lnTo>
                  <a:pt x="1168908" y="10667"/>
                </a:lnTo>
                <a:lnTo>
                  <a:pt x="1170432" y="9143"/>
                </a:lnTo>
                <a:lnTo>
                  <a:pt x="1179576" y="9143"/>
                </a:lnTo>
                <a:lnTo>
                  <a:pt x="1179576" y="12191"/>
                </a:lnTo>
                <a:lnTo>
                  <a:pt x="1178051" y="13716"/>
                </a:lnTo>
                <a:close/>
              </a:path>
              <a:path w="3066415" h="155575">
                <a:moveTo>
                  <a:pt x="1193292" y="13716"/>
                </a:moveTo>
                <a:lnTo>
                  <a:pt x="1185671" y="13716"/>
                </a:lnTo>
                <a:lnTo>
                  <a:pt x="1184147" y="12191"/>
                </a:lnTo>
                <a:lnTo>
                  <a:pt x="1184147" y="9143"/>
                </a:lnTo>
                <a:lnTo>
                  <a:pt x="1185671" y="7619"/>
                </a:lnTo>
                <a:lnTo>
                  <a:pt x="1193292" y="7619"/>
                </a:lnTo>
                <a:lnTo>
                  <a:pt x="1194816" y="9143"/>
                </a:lnTo>
                <a:lnTo>
                  <a:pt x="1194816" y="12191"/>
                </a:lnTo>
                <a:lnTo>
                  <a:pt x="1193292" y="13716"/>
                </a:lnTo>
                <a:close/>
              </a:path>
              <a:path w="3066415" h="155575">
                <a:moveTo>
                  <a:pt x="1202435" y="13716"/>
                </a:moveTo>
                <a:lnTo>
                  <a:pt x="1200912" y="13716"/>
                </a:lnTo>
                <a:lnTo>
                  <a:pt x="1199388" y="12191"/>
                </a:lnTo>
                <a:lnTo>
                  <a:pt x="1199388" y="9143"/>
                </a:lnTo>
                <a:lnTo>
                  <a:pt x="1200912" y="7619"/>
                </a:lnTo>
                <a:lnTo>
                  <a:pt x="1208532" y="7619"/>
                </a:lnTo>
                <a:lnTo>
                  <a:pt x="1210055" y="9143"/>
                </a:lnTo>
                <a:lnTo>
                  <a:pt x="1210055" y="12191"/>
                </a:lnTo>
                <a:lnTo>
                  <a:pt x="1207008" y="12191"/>
                </a:lnTo>
                <a:lnTo>
                  <a:pt x="1202435" y="13716"/>
                </a:lnTo>
                <a:close/>
              </a:path>
              <a:path w="3066415" h="155575">
                <a:moveTo>
                  <a:pt x="1223771" y="12191"/>
                </a:moveTo>
                <a:lnTo>
                  <a:pt x="1216151" y="12191"/>
                </a:lnTo>
                <a:lnTo>
                  <a:pt x="1214628" y="10667"/>
                </a:lnTo>
                <a:lnTo>
                  <a:pt x="1214628" y="7619"/>
                </a:lnTo>
                <a:lnTo>
                  <a:pt x="1217676" y="7619"/>
                </a:lnTo>
                <a:lnTo>
                  <a:pt x="1222247" y="6095"/>
                </a:lnTo>
                <a:lnTo>
                  <a:pt x="1223771" y="6095"/>
                </a:lnTo>
                <a:lnTo>
                  <a:pt x="1225296" y="7619"/>
                </a:lnTo>
                <a:lnTo>
                  <a:pt x="1225296" y="10667"/>
                </a:lnTo>
                <a:lnTo>
                  <a:pt x="1223771" y="12191"/>
                </a:lnTo>
                <a:close/>
              </a:path>
              <a:path w="3066415" h="155575">
                <a:moveTo>
                  <a:pt x="1239012" y="12191"/>
                </a:moveTo>
                <a:lnTo>
                  <a:pt x="1231392" y="12191"/>
                </a:lnTo>
                <a:lnTo>
                  <a:pt x="1229867" y="10667"/>
                </a:lnTo>
                <a:lnTo>
                  <a:pt x="1229867" y="7619"/>
                </a:lnTo>
                <a:lnTo>
                  <a:pt x="1231392" y="6095"/>
                </a:lnTo>
                <a:lnTo>
                  <a:pt x="1239012" y="6095"/>
                </a:lnTo>
                <a:lnTo>
                  <a:pt x="1240535" y="7619"/>
                </a:lnTo>
                <a:lnTo>
                  <a:pt x="1240535" y="10667"/>
                </a:lnTo>
                <a:lnTo>
                  <a:pt x="1239012" y="12191"/>
                </a:lnTo>
                <a:close/>
              </a:path>
              <a:path w="3066415" h="155575">
                <a:moveTo>
                  <a:pt x="1246632" y="12191"/>
                </a:moveTo>
                <a:lnTo>
                  <a:pt x="1245108" y="10667"/>
                </a:lnTo>
                <a:lnTo>
                  <a:pt x="1245108" y="7619"/>
                </a:lnTo>
                <a:lnTo>
                  <a:pt x="1246632" y="6095"/>
                </a:lnTo>
                <a:lnTo>
                  <a:pt x="1255776" y="6095"/>
                </a:lnTo>
                <a:lnTo>
                  <a:pt x="1255776" y="9143"/>
                </a:lnTo>
                <a:lnTo>
                  <a:pt x="1254251" y="10667"/>
                </a:lnTo>
                <a:lnTo>
                  <a:pt x="1248155" y="10667"/>
                </a:lnTo>
                <a:lnTo>
                  <a:pt x="1246632" y="12191"/>
                </a:lnTo>
                <a:close/>
              </a:path>
              <a:path w="3066415" h="155575">
                <a:moveTo>
                  <a:pt x="1269492" y="10667"/>
                </a:moveTo>
                <a:lnTo>
                  <a:pt x="1261871" y="10667"/>
                </a:lnTo>
                <a:lnTo>
                  <a:pt x="1260347" y="9143"/>
                </a:lnTo>
                <a:lnTo>
                  <a:pt x="1260347" y="6095"/>
                </a:lnTo>
                <a:lnTo>
                  <a:pt x="1261871" y="6095"/>
                </a:lnTo>
                <a:lnTo>
                  <a:pt x="1263396" y="4571"/>
                </a:lnTo>
                <a:lnTo>
                  <a:pt x="1269492" y="4571"/>
                </a:lnTo>
                <a:lnTo>
                  <a:pt x="1271016" y="6095"/>
                </a:lnTo>
                <a:lnTo>
                  <a:pt x="1271016" y="9143"/>
                </a:lnTo>
                <a:lnTo>
                  <a:pt x="1269492" y="10667"/>
                </a:lnTo>
                <a:close/>
              </a:path>
              <a:path w="3066415" h="155575">
                <a:moveTo>
                  <a:pt x="1284732" y="10667"/>
                </a:moveTo>
                <a:lnTo>
                  <a:pt x="1277112" y="10667"/>
                </a:lnTo>
                <a:lnTo>
                  <a:pt x="1275588" y="9143"/>
                </a:lnTo>
                <a:lnTo>
                  <a:pt x="1275588" y="6095"/>
                </a:lnTo>
                <a:lnTo>
                  <a:pt x="1277112" y="4571"/>
                </a:lnTo>
                <a:lnTo>
                  <a:pt x="1284732" y="4571"/>
                </a:lnTo>
                <a:lnTo>
                  <a:pt x="1286255" y="6095"/>
                </a:lnTo>
                <a:lnTo>
                  <a:pt x="1286255" y="9143"/>
                </a:lnTo>
                <a:lnTo>
                  <a:pt x="1284732" y="10667"/>
                </a:lnTo>
                <a:close/>
              </a:path>
              <a:path w="3066415" h="155575">
                <a:moveTo>
                  <a:pt x="1299972" y="9143"/>
                </a:moveTo>
                <a:lnTo>
                  <a:pt x="1290828" y="9143"/>
                </a:lnTo>
                <a:lnTo>
                  <a:pt x="1290828" y="6095"/>
                </a:lnTo>
                <a:lnTo>
                  <a:pt x="1292351" y="4571"/>
                </a:lnTo>
                <a:lnTo>
                  <a:pt x="1301496" y="4571"/>
                </a:lnTo>
                <a:lnTo>
                  <a:pt x="1301496" y="7619"/>
                </a:lnTo>
                <a:lnTo>
                  <a:pt x="1299972" y="9143"/>
                </a:lnTo>
                <a:close/>
              </a:path>
              <a:path w="3066415" h="155575">
                <a:moveTo>
                  <a:pt x="1315212" y="9143"/>
                </a:moveTo>
                <a:lnTo>
                  <a:pt x="1307592" y="9143"/>
                </a:lnTo>
                <a:lnTo>
                  <a:pt x="1306068" y="7619"/>
                </a:lnTo>
                <a:lnTo>
                  <a:pt x="1306068" y="4571"/>
                </a:lnTo>
                <a:lnTo>
                  <a:pt x="1307592" y="3047"/>
                </a:lnTo>
                <a:lnTo>
                  <a:pt x="1315212" y="3047"/>
                </a:lnTo>
                <a:lnTo>
                  <a:pt x="1316735" y="4571"/>
                </a:lnTo>
                <a:lnTo>
                  <a:pt x="1316735" y="7619"/>
                </a:lnTo>
                <a:lnTo>
                  <a:pt x="1315212" y="9143"/>
                </a:lnTo>
                <a:close/>
              </a:path>
              <a:path w="3066415" h="155575">
                <a:moveTo>
                  <a:pt x="1330451" y="9143"/>
                </a:moveTo>
                <a:lnTo>
                  <a:pt x="1322832" y="9143"/>
                </a:lnTo>
                <a:lnTo>
                  <a:pt x="1321308" y="7619"/>
                </a:lnTo>
                <a:lnTo>
                  <a:pt x="1321308" y="4571"/>
                </a:lnTo>
                <a:lnTo>
                  <a:pt x="1322832" y="3047"/>
                </a:lnTo>
                <a:lnTo>
                  <a:pt x="1330451" y="3047"/>
                </a:lnTo>
                <a:lnTo>
                  <a:pt x="1331976" y="4571"/>
                </a:lnTo>
                <a:lnTo>
                  <a:pt x="1331976" y="7619"/>
                </a:lnTo>
                <a:lnTo>
                  <a:pt x="1330451" y="9143"/>
                </a:lnTo>
                <a:close/>
              </a:path>
              <a:path w="3066415" h="155575">
                <a:moveTo>
                  <a:pt x="1345692" y="7619"/>
                </a:moveTo>
                <a:lnTo>
                  <a:pt x="1336547" y="7619"/>
                </a:lnTo>
                <a:lnTo>
                  <a:pt x="1336547" y="4571"/>
                </a:lnTo>
                <a:lnTo>
                  <a:pt x="1338072" y="3047"/>
                </a:lnTo>
                <a:lnTo>
                  <a:pt x="1344168" y="3047"/>
                </a:lnTo>
                <a:lnTo>
                  <a:pt x="1345692" y="1524"/>
                </a:lnTo>
                <a:lnTo>
                  <a:pt x="1347216" y="3047"/>
                </a:lnTo>
                <a:lnTo>
                  <a:pt x="1347216" y="6095"/>
                </a:lnTo>
                <a:lnTo>
                  <a:pt x="1345692" y="7619"/>
                </a:lnTo>
                <a:close/>
              </a:path>
              <a:path w="3066415" h="155575">
                <a:moveTo>
                  <a:pt x="1360932" y="7619"/>
                </a:moveTo>
                <a:lnTo>
                  <a:pt x="1353312" y="7619"/>
                </a:lnTo>
                <a:lnTo>
                  <a:pt x="1351788" y="6095"/>
                </a:lnTo>
                <a:lnTo>
                  <a:pt x="1351788" y="3047"/>
                </a:lnTo>
                <a:lnTo>
                  <a:pt x="1353312" y="1524"/>
                </a:lnTo>
                <a:lnTo>
                  <a:pt x="1360932" y="1524"/>
                </a:lnTo>
                <a:lnTo>
                  <a:pt x="1362455" y="3047"/>
                </a:lnTo>
                <a:lnTo>
                  <a:pt x="1362455" y="6095"/>
                </a:lnTo>
                <a:lnTo>
                  <a:pt x="1360932" y="7619"/>
                </a:lnTo>
                <a:close/>
              </a:path>
              <a:path w="3066415" h="155575">
                <a:moveTo>
                  <a:pt x="1376172" y="7619"/>
                </a:moveTo>
                <a:lnTo>
                  <a:pt x="1368551" y="7619"/>
                </a:lnTo>
                <a:lnTo>
                  <a:pt x="1367028" y="6095"/>
                </a:lnTo>
                <a:lnTo>
                  <a:pt x="1367028" y="3047"/>
                </a:lnTo>
                <a:lnTo>
                  <a:pt x="1368551" y="1524"/>
                </a:lnTo>
                <a:lnTo>
                  <a:pt x="1376172" y="1524"/>
                </a:lnTo>
                <a:lnTo>
                  <a:pt x="1377696" y="3047"/>
                </a:lnTo>
                <a:lnTo>
                  <a:pt x="1377696" y="6095"/>
                </a:lnTo>
                <a:lnTo>
                  <a:pt x="1376172" y="7619"/>
                </a:lnTo>
                <a:close/>
              </a:path>
              <a:path w="3066415" h="155575">
                <a:moveTo>
                  <a:pt x="1391412" y="7619"/>
                </a:moveTo>
                <a:lnTo>
                  <a:pt x="1383792" y="7619"/>
                </a:lnTo>
                <a:lnTo>
                  <a:pt x="1382268" y="6095"/>
                </a:lnTo>
                <a:lnTo>
                  <a:pt x="1382268" y="3047"/>
                </a:lnTo>
                <a:lnTo>
                  <a:pt x="1383792" y="1524"/>
                </a:lnTo>
                <a:lnTo>
                  <a:pt x="1391412" y="1524"/>
                </a:lnTo>
                <a:lnTo>
                  <a:pt x="1392935" y="3047"/>
                </a:lnTo>
                <a:lnTo>
                  <a:pt x="1392935" y="6095"/>
                </a:lnTo>
                <a:lnTo>
                  <a:pt x="1391412" y="7619"/>
                </a:lnTo>
                <a:close/>
              </a:path>
              <a:path w="3066415" h="155575">
                <a:moveTo>
                  <a:pt x="1406651" y="7619"/>
                </a:moveTo>
                <a:lnTo>
                  <a:pt x="1399032" y="7619"/>
                </a:lnTo>
                <a:lnTo>
                  <a:pt x="1397508" y="6095"/>
                </a:lnTo>
                <a:lnTo>
                  <a:pt x="1397508" y="3047"/>
                </a:lnTo>
                <a:lnTo>
                  <a:pt x="1399032" y="1524"/>
                </a:lnTo>
                <a:lnTo>
                  <a:pt x="1406651" y="1524"/>
                </a:lnTo>
                <a:lnTo>
                  <a:pt x="1408176" y="3047"/>
                </a:lnTo>
                <a:lnTo>
                  <a:pt x="1408176" y="6095"/>
                </a:lnTo>
                <a:lnTo>
                  <a:pt x="1406651" y="7619"/>
                </a:lnTo>
                <a:close/>
              </a:path>
              <a:path w="3066415" h="155575">
                <a:moveTo>
                  <a:pt x="1421892" y="7619"/>
                </a:moveTo>
                <a:lnTo>
                  <a:pt x="1414272" y="7619"/>
                </a:lnTo>
                <a:lnTo>
                  <a:pt x="1412747" y="6095"/>
                </a:lnTo>
                <a:lnTo>
                  <a:pt x="1412747" y="3047"/>
                </a:lnTo>
                <a:lnTo>
                  <a:pt x="1414272" y="1524"/>
                </a:lnTo>
                <a:lnTo>
                  <a:pt x="1421892" y="1524"/>
                </a:lnTo>
                <a:lnTo>
                  <a:pt x="1423416" y="3047"/>
                </a:lnTo>
                <a:lnTo>
                  <a:pt x="1423416" y="6095"/>
                </a:lnTo>
                <a:lnTo>
                  <a:pt x="1421892" y="7619"/>
                </a:lnTo>
                <a:close/>
              </a:path>
              <a:path w="3066415" h="155575">
                <a:moveTo>
                  <a:pt x="1429512" y="7619"/>
                </a:moveTo>
                <a:lnTo>
                  <a:pt x="1427988" y="6095"/>
                </a:lnTo>
                <a:lnTo>
                  <a:pt x="1427988" y="3047"/>
                </a:lnTo>
                <a:lnTo>
                  <a:pt x="1429512" y="1524"/>
                </a:lnTo>
                <a:lnTo>
                  <a:pt x="1437132" y="1524"/>
                </a:lnTo>
                <a:lnTo>
                  <a:pt x="1438655" y="3047"/>
                </a:lnTo>
                <a:lnTo>
                  <a:pt x="1438655" y="6095"/>
                </a:lnTo>
                <a:lnTo>
                  <a:pt x="1431035" y="6095"/>
                </a:lnTo>
                <a:lnTo>
                  <a:pt x="1429512" y="7619"/>
                </a:lnTo>
                <a:close/>
              </a:path>
              <a:path w="3066415" h="155575">
                <a:moveTo>
                  <a:pt x="1452372" y="6095"/>
                </a:moveTo>
                <a:lnTo>
                  <a:pt x="1443228" y="6095"/>
                </a:lnTo>
                <a:lnTo>
                  <a:pt x="1443228" y="3047"/>
                </a:lnTo>
                <a:lnTo>
                  <a:pt x="1444751" y="1524"/>
                </a:lnTo>
                <a:lnTo>
                  <a:pt x="1453896" y="1524"/>
                </a:lnTo>
                <a:lnTo>
                  <a:pt x="1453896" y="4571"/>
                </a:lnTo>
                <a:lnTo>
                  <a:pt x="1452372" y="6095"/>
                </a:lnTo>
                <a:close/>
              </a:path>
              <a:path w="3066415" h="155575">
                <a:moveTo>
                  <a:pt x="1467612" y="6095"/>
                </a:moveTo>
                <a:lnTo>
                  <a:pt x="1459992" y="6095"/>
                </a:lnTo>
                <a:lnTo>
                  <a:pt x="1458468" y="4571"/>
                </a:lnTo>
                <a:lnTo>
                  <a:pt x="1458468" y="1524"/>
                </a:lnTo>
                <a:lnTo>
                  <a:pt x="1469135" y="1524"/>
                </a:lnTo>
                <a:lnTo>
                  <a:pt x="1469135" y="4571"/>
                </a:lnTo>
                <a:lnTo>
                  <a:pt x="1467612" y="6095"/>
                </a:lnTo>
                <a:close/>
              </a:path>
              <a:path w="3066415" h="155575">
                <a:moveTo>
                  <a:pt x="1482851" y="6095"/>
                </a:moveTo>
                <a:lnTo>
                  <a:pt x="1475232" y="6095"/>
                </a:lnTo>
                <a:lnTo>
                  <a:pt x="1473708" y="4571"/>
                </a:lnTo>
                <a:lnTo>
                  <a:pt x="1473708" y="1524"/>
                </a:lnTo>
                <a:lnTo>
                  <a:pt x="1475232" y="0"/>
                </a:lnTo>
                <a:lnTo>
                  <a:pt x="1482851" y="0"/>
                </a:lnTo>
                <a:lnTo>
                  <a:pt x="1484376" y="1524"/>
                </a:lnTo>
                <a:lnTo>
                  <a:pt x="1484376" y="4571"/>
                </a:lnTo>
                <a:lnTo>
                  <a:pt x="1482851" y="6095"/>
                </a:lnTo>
                <a:close/>
              </a:path>
              <a:path w="3066415" h="155575">
                <a:moveTo>
                  <a:pt x="1498092" y="6095"/>
                </a:moveTo>
                <a:lnTo>
                  <a:pt x="1490472" y="6095"/>
                </a:lnTo>
                <a:lnTo>
                  <a:pt x="1490472" y="4571"/>
                </a:lnTo>
                <a:lnTo>
                  <a:pt x="1488948" y="3047"/>
                </a:lnTo>
                <a:lnTo>
                  <a:pt x="1488948" y="1524"/>
                </a:lnTo>
                <a:lnTo>
                  <a:pt x="1490472" y="0"/>
                </a:lnTo>
                <a:lnTo>
                  <a:pt x="1498092" y="0"/>
                </a:lnTo>
                <a:lnTo>
                  <a:pt x="1499616" y="1524"/>
                </a:lnTo>
                <a:lnTo>
                  <a:pt x="1499616" y="4571"/>
                </a:lnTo>
                <a:lnTo>
                  <a:pt x="1498092" y="6095"/>
                </a:lnTo>
                <a:close/>
              </a:path>
              <a:path w="3066415" h="155575">
                <a:moveTo>
                  <a:pt x="1513332" y="6095"/>
                </a:moveTo>
                <a:lnTo>
                  <a:pt x="1505711" y="6095"/>
                </a:lnTo>
                <a:lnTo>
                  <a:pt x="1505711" y="0"/>
                </a:lnTo>
                <a:lnTo>
                  <a:pt x="1513332" y="0"/>
                </a:lnTo>
                <a:lnTo>
                  <a:pt x="1514856" y="1524"/>
                </a:lnTo>
                <a:lnTo>
                  <a:pt x="1514856" y="4571"/>
                </a:lnTo>
                <a:lnTo>
                  <a:pt x="1513332" y="6095"/>
                </a:lnTo>
                <a:close/>
              </a:path>
              <a:path w="3066415" h="155575">
                <a:moveTo>
                  <a:pt x="1530095" y="6095"/>
                </a:moveTo>
                <a:lnTo>
                  <a:pt x="1520951" y="6095"/>
                </a:lnTo>
                <a:lnTo>
                  <a:pt x="1520951" y="0"/>
                </a:lnTo>
                <a:lnTo>
                  <a:pt x="1528572" y="0"/>
                </a:lnTo>
                <a:lnTo>
                  <a:pt x="1530095" y="1524"/>
                </a:lnTo>
                <a:lnTo>
                  <a:pt x="1530095" y="6095"/>
                </a:lnTo>
                <a:close/>
              </a:path>
              <a:path w="3066415" h="155575">
                <a:moveTo>
                  <a:pt x="1545335" y="6095"/>
                </a:moveTo>
                <a:lnTo>
                  <a:pt x="1536192" y="6095"/>
                </a:lnTo>
                <a:lnTo>
                  <a:pt x="1536192" y="0"/>
                </a:lnTo>
                <a:lnTo>
                  <a:pt x="1545335" y="0"/>
                </a:lnTo>
                <a:lnTo>
                  <a:pt x="1545335" y="6095"/>
                </a:lnTo>
                <a:close/>
              </a:path>
              <a:path w="3066415" h="155575">
                <a:moveTo>
                  <a:pt x="1560576" y="6095"/>
                </a:moveTo>
                <a:lnTo>
                  <a:pt x="1551432" y="6095"/>
                </a:lnTo>
                <a:lnTo>
                  <a:pt x="1551432" y="0"/>
                </a:lnTo>
                <a:lnTo>
                  <a:pt x="1560576" y="0"/>
                </a:lnTo>
                <a:lnTo>
                  <a:pt x="1560576" y="6095"/>
                </a:lnTo>
                <a:close/>
              </a:path>
              <a:path w="3066415" h="155575">
                <a:moveTo>
                  <a:pt x="1575816" y="6095"/>
                </a:moveTo>
                <a:lnTo>
                  <a:pt x="1566672" y="6095"/>
                </a:lnTo>
                <a:lnTo>
                  <a:pt x="1566672" y="0"/>
                </a:lnTo>
                <a:lnTo>
                  <a:pt x="1575816" y="0"/>
                </a:lnTo>
                <a:lnTo>
                  <a:pt x="1575816" y="6095"/>
                </a:lnTo>
                <a:close/>
              </a:path>
              <a:path w="3066415" h="155575">
                <a:moveTo>
                  <a:pt x="1591056" y="6095"/>
                </a:moveTo>
                <a:lnTo>
                  <a:pt x="1581911" y="6095"/>
                </a:lnTo>
                <a:lnTo>
                  <a:pt x="1581911" y="0"/>
                </a:lnTo>
                <a:lnTo>
                  <a:pt x="1591056" y="0"/>
                </a:lnTo>
                <a:lnTo>
                  <a:pt x="1591056" y="6095"/>
                </a:lnTo>
                <a:close/>
              </a:path>
              <a:path w="3066415" h="155575">
                <a:moveTo>
                  <a:pt x="1606295" y="6095"/>
                </a:moveTo>
                <a:lnTo>
                  <a:pt x="1597151" y="6095"/>
                </a:lnTo>
                <a:lnTo>
                  <a:pt x="1597151" y="0"/>
                </a:lnTo>
                <a:lnTo>
                  <a:pt x="1598676" y="1524"/>
                </a:lnTo>
                <a:lnTo>
                  <a:pt x="1606295" y="1524"/>
                </a:lnTo>
                <a:lnTo>
                  <a:pt x="1606295" y="6095"/>
                </a:lnTo>
                <a:close/>
              </a:path>
              <a:path w="3066415" h="155575">
                <a:moveTo>
                  <a:pt x="1621535" y="6095"/>
                </a:moveTo>
                <a:lnTo>
                  <a:pt x="1612392" y="6095"/>
                </a:lnTo>
                <a:lnTo>
                  <a:pt x="1612392" y="1524"/>
                </a:lnTo>
                <a:lnTo>
                  <a:pt x="1621535" y="1524"/>
                </a:lnTo>
                <a:lnTo>
                  <a:pt x="1621535" y="6095"/>
                </a:lnTo>
                <a:close/>
              </a:path>
              <a:path w="3066415" h="155575">
                <a:moveTo>
                  <a:pt x="1636776" y="6095"/>
                </a:moveTo>
                <a:lnTo>
                  <a:pt x="1627632" y="6095"/>
                </a:lnTo>
                <a:lnTo>
                  <a:pt x="1627632" y="3047"/>
                </a:lnTo>
                <a:lnTo>
                  <a:pt x="1629156" y="1524"/>
                </a:lnTo>
                <a:lnTo>
                  <a:pt x="1636776" y="1524"/>
                </a:lnTo>
                <a:lnTo>
                  <a:pt x="1636776" y="6095"/>
                </a:lnTo>
                <a:close/>
              </a:path>
              <a:path w="3066415" h="155575">
                <a:moveTo>
                  <a:pt x="1652016" y="7619"/>
                </a:moveTo>
                <a:lnTo>
                  <a:pt x="1644395" y="7619"/>
                </a:lnTo>
                <a:lnTo>
                  <a:pt x="1644395" y="6095"/>
                </a:lnTo>
                <a:lnTo>
                  <a:pt x="1642872" y="6095"/>
                </a:lnTo>
                <a:lnTo>
                  <a:pt x="1642872" y="3047"/>
                </a:lnTo>
                <a:lnTo>
                  <a:pt x="1644395" y="1524"/>
                </a:lnTo>
                <a:lnTo>
                  <a:pt x="1652016" y="1524"/>
                </a:lnTo>
                <a:lnTo>
                  <a:pt x="1652016" y="7619"/>
                </a:lnTo>
                <a:close/>
              </a:path>
              <a:path w="3066415" h="155575">
                <a:moveTo>
                  <a:pt x="1667256" y="7619"/>
                </a:moveTo>
                <a:lnTo>
                  <a:pt x="1659635" y="7619"/>
                </a:lnTo>
                <a:lnTo>
                  <a:pt x="1658111" y="6095"/>
                </a:lnTo>
                <a:lnTo>
                  <a:pt x="1658111" y="3047"/>
                </a:lnTo>
                <a:lnTo>
                  <a:pt x="1659635" y="1524"/>
                </a:lnTo>
                <a:lnTo>
                  <a:pt x="1667256" y="1524"/>
                </a:lnTo>
                <a:lnTo>
                  <a:pt x="1667256" y="7619"/>
                </a:lnTo>
                <a:close/>
              </a:path>
              <a:path w="3066415" h="155575">
                <a:moveTo>
                  <a:pt x="1682495" y="7619"/>
                </a:moveTo>
                <a:lnTo>
                  <a:pt x="1674876" y="7619"/>
                </a:lnTo>
                <a:lnTo>
                  <a:pt x="1673351" y="6095"/>
                </a:lnTo>
                <a:lnTo>
                  <a:pt x="1673351" y="3047"/>
                </a:lnTo>
                <a:lnTo>
                  <a:pt x="1674876" y="1524"/>
                </a:lnTo>
                <a:lnTo>
                  <a:pt x="1682495" y="1524"/>
                </a:lnTo>
                <a:lnTo>
                  <a:pt x="1684019" y="3047"/>
                </a:lnTo>
                <a:lnTo>
                  <a:pt x="1684019" y="6095"/>
                </a:lnTo>
                <a:lnTo>
                  <a:pt x="1682495" y="7619"/>
                </a:lnTo>
                <a:close/>
              </a:path>
              <a:path w="3066415" h="155575">
                <a:moveTo>
                  <a:pt x="1697735" y="7619"/>
                </a:moveTo>
                <a:lnTo>
                  <a:pt x="1690116" y="7619"/>
                </a:lnTo>
                <a:lnTo>
                  <a:pt x="1688592" y="6095"/>
                </a:lnTo>
                <a:lnTo>
                  <a:pt x="1688592" y="3047"/>
                </a:lnTo>
                <a:lnTo>
                  <a:pt x="1690116" y="1524"/>
                </a:lnTo>
                <a:lnTo>
                  <a:pt x="1697735" y="1524"/>
                </a:lnTo>
                <a:lnTo>
                  <a:pt x="1699259" y="3047"/>
                </a:lnTo>
                <a:lnTo>
                  <a:pt x="1699259" y="6095"/>
                </a:lnTo>
                <a:lnTo>
                  <a:pt x="1697735" y="7619"/>
                </a:lnTo>
                <a:close/>
              </a:path>
              <a:path w="3066415" h="155575">
                <a:moveTo>
                  <a:pt x="1712976" y="7619"/>
                </a:moveTo>
                <a:lnTo>
                  <a:pt x="1705356" y="7619"/>
                </a:lnTo>
                <a:lnTo>
                  <a:pt x="1703832" y="6095"/>
                </a:lnTo>
                <a:lnTo>
                  <a:pt x="1703832" y="3047"/>
                </a:lnTo>
                <a:lnTo>
                  <a:pt x="1705356" y="1524"/>
                </a:lnTo>
                <a:lnTo>
                  <a:pt x="1712976" y="1524"/>
                </a:lnTo>
                <a:lnTo>
                  <a:pt x="1714500" y="3047"/>
                </a:lnTo>
                <a:lnTo>
                  <a:pt x="1714500" y="6095"/>
                </a:lnTo>
                <a:lnTo>
                  <a:pt x="1712976" y="7619"/>
                </a:lnTo>
                <a:close/>
              </a:path>
              <a:path w="3066415" h="155575">
                <a:moveTo>
                  <a:pt x="1728216" y="7619"/>
                </a:moveTo>
                <a:lnTo>
                  <a:pt x="1720595" y="7619"/>
                </a:lnTo>
                <a:lnTo>
                  <a:pt x="1719072" y="6095"/>
                </a:lnTo>
                <a:lnTo>
                  <a:pt x="1719072" y="3047"/>
                </a:lnTo>
                <a:lnTo>
                  <a:pt x="1720595" y="1524"/>
                </a:lnTo>
                <a:lnTo>
                  <a:pt x="1726692" y="1524"/>
                </a:lnTo>
                <a:lnTo>
                  <a:pt x="1728216" y="3047"/>
                </a:lnTo>
                <a:lnTo>
                  <a:pt x="1729740" y="3047"/>
                </a:lnTo>
                <a:lnTo>
                  <a:pt x="1729740" y="6095"/>
                </a:lnTo>
                <a:lnTo>
                  <a:pt x="1728216" y="7619"/>
                </a:lnTo>
                <a:close/>
              </a:path>
              <a:path w="3066415" h="155575">
                <a:moveTo>
                  <a:pt x="1744980" y="7619"/>
                </a:moveTo>
                <a:lnTo>
                  <a:pt x="1735835" y="7619"/>
                </a:lnTo>
                <a:lnTo>
                  <a:pt x="1734311" y="6095"/>
                </a:lnTo>
                <a:lnTo>
                  <a:pt x="1734311" y="3047"/>
                </a:lnTo>
                <a:lnTo>
                  <a:pt x="1743456" y="3047"/>
                </a:lnTo>
                <a:lnTo>
                  <a:pt x="1744980" y="4571"/>
                </a:lnTo>
                <a:lnTo>
                  <a:pt x="1744980" y="7619"/>
                </a:lnTo>
                <a:close/>
              </a:path>
              <a:path w="3066415" h="155575">
                <a:moveTo>
                  <a:pt x="1758695" y="9143"/>
                </a:moveTo>
                <a:lnTo>
                  <a:pt x="1751076" y="9143"/>
                </a:lnTo>
                <a:lnTo>
                  <a:pt x="1749551" y="7619"/>
                </a:lnTo>
                <a:lnTo>
                  <a:pt x="1749551" y="4571"/>
                </a:lnTo>
                <a:lnTo>
                  <a:pt x="1751076" y="3047"/>
                </a:lnTo>
                <a:lnTo>
                  <a:pt x="1758695" y="3047"/>
                </a:lnTo>
                <a:lnTo>
                  <a:pt x="1760219" y="4571"/>
                </a:lnTo>
                <a:lnTo>
                  <a:pt x="1760219" y="7619"/>
                </a:lnTo>
                <a:lnTo>
                  <a:pt x="1758695" y="9143"/>
                </a:lnTo>
                <a:close/>
              </a:path>
              <a:path w="3066415" h="155575">
                <a:moveTo>
                  <a:pt x="1773935" y="9143"/>
                </a:moveTo>
                <a:lnTo>
                  <a:pt x="1766316" y="9143"/>
                </a:lnTo>
                <a:lnTo>
                  <a:pt x="1764792" y="7619"/>
                </a:lnTo>
                <a:lnTo>
                  <a:pt x="1764792" y="4571"/>
                </a:lnTo>
                <a:lnTo>
                  <a:pt x="1766316" y="3047"/>
                </a:lnTo>
                <a:lnTo>
                  <a:pt x="1767840" y="3047"/>
                </a:lnTo>
                <a:lnTo>
                  <a:pt x="1772411" y="4571"/>
                </a:lnTo>
                <a:lnTo>
                  <a:pt x="1775459" y="4571"/>
                </a:lnTo>
                <a:lnTo>
                  <a:pt x="1775459" y="7619"/>
                </a:lnTo>
                <a:lnTo>
                  <a:pt x="1773935" y="9143"/>
                </a:lnTo>
                <a:close/>
              </a:path>
              <a:path w="3066415" h="155575">
                <a:moveTo>
                  <a:pt x="1789176" y="10667"/>
                </a:moveTo>
                <a:lnTo>
                  <a:pt x="1787651" y="10667"/>
                </a:lnTo>
                <a:lnTo>
                  <a:pt x="1783080" y="9143"/>
                </a:lnTo>
                <a:lnTo>
                  <a:pt x="1780032" y="9143"/>
                </a:lnTo>
                <a:lnTo>
                  <a:pt x="1780032" y="6095"/>
                </a:lnTo>
                <a:lnTo>
                  <a:pt x="1781556" y="4571"/>
                </a:lnTo>
                <a:lnTo>
                  <a:pt x="1789176" y="4571"/>
                </a:lnTo>
                <a:lnTo>
                  <a:pt x="1790700" y="6095"/>
                </a:lnTo>
                <a:lnTo>
                  <a:pt x="1790700" y="9143"/>
                </a:lnTo>
                <a:lnTo>
                  <a:pt x="1789176" y="10667"/>
                </a:lnTo>
                <a:close/>
              </a:path>
              <a:path w="3066415" h="155575">
                <a:moveTo>
                  <a:pt x="1804416" y="10667"/>
                </a:moveTo>
                <a:lnTo>
                  <a:pt x="1796795" y="10667"/>
                </a:lnTo>
                <a:lnTo>
                  <a:pt x="1795272" y="9143"/>
                </a:lnTo>
                <a:lnTo>
                  <a:pt x="1795272" y="6095"/>
                </a:lnTo>
                <a:lnTo>
                  <a:pt x="1796795" y="4571"/>
                </a:lnTo>
                <a:lnTo>
                  <a:pt x="1804416" y="4571"/>
                </a:lnTo>
                <a:lnTo>
                  <a:pt x="1805940" y="6095"/>
                </a:lnTo>
                <a:lnTo>
                  <a:pt x="1805940" y="9143"/>
                </a:lnTo>
                <a:lnTo>
                  <a:pt x="1804416" y="10667"/>
                </a:lnTo>
                <a:close/>
              </a:path>
              <a:path w="3066415" h="155575">
                <a:moveTo>
                  <a:pt x="1821180" y="10667"/>
                </a:moveTo>
                <a:lnTo>
                  <a:pt x="1812035" y="10667"/>
                </a:lnTo>
                <a:lnTo>
                  <a:pt x="1810511" y="9143"/>
                </a:lnTo>
                <a:lnTo>
                  <a:pt x="1810511" y="6095"/>
                </a:lnTo>
                <a:lnTo>
                  <a:pt x="1812035" y="4571"/>
                </a:lnTo>
                <a:lnTo>
                  <a:pt x="1813559" y="6095"/>
                </a:lnTo>
                <a:lnTo>
                  <a:pt x="1819656" y="6095"/>
                </a:lnTo>
                <a:lnTo>
                  <a:pt x="1821180" y="7619"/>
                </a:lnTo>
                <a:lnTo>
                  <a:pt x="1821180" y="10667"/>
                </a:lnTo>
                <a:close/>
              </a:path>
              <a:path w="3066415" h="155575">
                <a:moveTo>
                  <a:pt x="1834895" y="12191"/>
                </a:moveTo>
                <a:lnTo>
                  <a:pt x="1828800" y="12191"/>
                </a:lnTo>
                <a:lnTo>
                  <a:pt x="1827276" y="10667"/>
                </a:lnTo>
                <a:lnTo>
                  <a:pt x="1825751" y="10667"/>
                </a:lnTo>
                <a:lnTo>
                  <a:pt x="1825751" y="7619"/>
                </a:lnTo>
                <a:lnTo>
                  <a:pt x="1827276" y="6095"/>
                </a:lnTo>
                <a:lnTo>
                  <a:pt x="1834895" y="6095"/>
                </a:lnTo>
                <a:lnTo>
                  <a:pt x="1836419" y="7619"/>
                </a:lnTo>
                <a:lnTo>
                  <a:pt x="1836419" y="10667"/>
                </a:lnTo>
                <a:lnTo>
                  <a:pt x="1834895" y="12191"/>
                </a:lnTo>
                <a:close/>
              </a:path>
              <a:path w="3066415" h="155575">
                <a:moveTo>
                  <a:pt x="1850135" y="12191"/>
                </a:moveTo>
                <a:lnTo>
                  <a:pt x="1842516" y="12191"/>
                </a:lnTo>
                <a:lnTo>
                  <a:pt x="1840992" y="10667"/>
                </a:lnTo>
                <a:lnTo>
                  <a:pt x="1840992" y="7619"/>
                </a:lnTo>
                <a:lnTo>
                  <a:pt x="1842516" y="6095"/>
                </a:lnTo>
                <a:lnTo>
                  <a:pt x="1850135" y="6095"/>
                </a:lnTo>
                <a:lnTo>
                  <a:pt x="1851659" y="7619"/>
                </a:lnTo>
                <a:lnTo>
                  <a:pt x="1851659" y="10667"/>
                </a:lnTo>
                <a:lnTo>
                  <a:pt x="1850135" y="12191"/>
                </a:lnTo>
                <a:close/>
              </a:path>
              <a:path w="3066415" h="155575">
                <a:moveTo>
                  <a:pt x="1866900" y="12191"/>
                </a:moveTo>
                <a:lnTo>
                  <a:pt x="1857756" y="12191"/>
                </a:lnTo>
                <a:lnTo>
                  <a:pt x="1856232" y="10667"/>
                </a:lnTo>
                <a:lnTo>
                  <a:pt x="1856232" y="7619"/>
                </a:lnTo>
                <a:lnTo>
                  <a:pt x="1865376" y="7619"/>
                </a:lnTo>
                <a:lnTo>
                  <a:pt x="1866900" y="9143"/>
                </a:lnTo>
                <a:lnTo>
                  <a:pt x="1866900" y="12191"/>
                </a:lnTo>
                <a:close/>
              </a:path>
              <a:path w="3066415" h="155575">
                <a:moveTo>
                  <a:pt x="1880616" y="13716"/>
                </a:moveTo>
                <a:lnTo>
                  <a:pt x="1872995" y="13716"/>
                </a:lnTo>
                <a:lnTo>
                  <a:pt x="1871472" y="12191"/>
                </a:lnTo>
                <a:lnTo>
                  <a:pt x="1871472" y="9143"/>
                </a:lnTo>
                <a:lnTo>
                  <a:pt x="1872995" y="7619"/>
                </a:lnTo>
                <a:lnTo>
                  <a:pt x="1880616" y="7619"/>
                </a:lnTo>
                <a:lnTo>
                  <a:pt x="1882140" y="9143"/>
                </a:lnTo>
                <a:lnTo>
                  <a:pt x="1882140" y="12191"/>
                </a:lnTo>
                <a:lnTo>
                  <a:pt x="1880616" y="13716"/>
                </a:lnTo>
                <a:close/>
              </a:path>
              <a:path w="3066415" h="155575">
                <a:moveTo>
                  <a:pt x="1895856" y="13716"/>
                </a:moveTo>
                <a:lnTo>
                  <a:pt x="1888235" y="13716"/>
                </a:lnTo>
                <a:lnTo>
                  <a:pt x="1886711" y="12191"/>
                </a:lnTo>
                <a:lnTo>
                  <a:pt x="1886711" y="9143"/>
                </a:lnTo>
                <a:lnTo>
                  <a:pt x="1888235" y="7619"/>
                </a:lnTo>
                <a:lnTo>
                  <a:pt x="1894332" y="7619"/>
                </a:lnTo>
                <a:lnTo>
                  <a:pt x="1895856" y="9143"/>
                </a:lnTo>
                <a:lnTo>
                  <a:pt x="1897380" y="9143"/>
                </a:lnTo>
                <a:lnTo>
                  <a:pt x="1897380" y="12191"/>
                </a:lnTo>
                <a:lnTo>
                  <a:pt x="1895856" y="13716"/>
                </a:lnTo>
                <a:close/>
              </a:path>
              <a:path w="3066415" h="155575">
                <a:moveTo>
                  <a:pt x="1911095" y="15239"/>
                </a:moveTo>
                <a:lnTo>
                  <a:pt x="1909572" y="13716"/>
                </a:lnTo>
                <a:lnTo>
                  <a:pt x="1903476" y="13716"/>
                </a:lnTo>
                <a:lnTo>
                  <a:pt x="1901951" y="12191"/>
                </a:lnTo>
                <a:lnTo>
                  <a:pt x="1901951" y="9143"/>
                </a:lnTo>
                <a:lnTo>
                  <a:pt x="1911095" y="9143"/>
                </a:lnTo>
                <a:lnTo>
                  <a:pt x="1912619" y="10667"/>
                </a:lnTo>
                <a:lnTo>
                  <a:pt x="1912619" y="13716"/>
                </a:lnTo>
                <a:lnTo>
                  <a:pt x="1911095" y="15239"/>
                </a:lnTo>
                <a:close/>
              </a:path>
              <a:path w="3066415" h="155575">
                <a:moveTo>
                  <a:pt x="1926335" y="15239"/>
                </a:moveTo>
                <a:lnTo>
                  <a:pt x="1918716" y="15239"/>
                </a:lnTo>
                <a:lnTo>
                  <a:pt x="1917192" y="13716"/>
                </a:lnTo>
                <a:lnTo>
                  <a:pt x="1917192" y="10667"/>
                </a:lnTo>
                <a:lnTo>
                  <a:pt x="1918716" y="9143"/>
                </a:lnTo>
                <a:lnTo>
                  <a:pt x="1926335" y="9143"/>
                </a:lnTo>
                <a:lnTo>
                  <a:pt x="1927860" y="10667"/>
                </a:lnTo>
                <a:lnTo>
                  <a:pt x="1927860" y="13716"/>
                </a:lnTo>
                <a:lnTo>
                  <a:pt x="1926335" y="15239"/>
                </a:lnTo>
                <a:close/>
              </a:path>
              <a:path w="3066415" h="155575">
                <a:moveTo>
                  <a:pt x="1941576" y="16763"/>
                </a:moveTo>
                <a:lnTo>
                  <a:pt x="1940051" y="16763"/>
                </a:lnTo>
                <a:lnTo>
                  <a:pt x="1935480" y="15239"/>
                </a:lnTo>
                <a:lnTo>
                  <a:pt x="1933956" y="15239"/>
                </a:lnTo>
                <a:lnTo>
                  <a:pt x="1932432" y="13716"/>
                </a:lnTo>
                <a:lnTo>
                  <a:pt x="1932432" y="10667"/>
                </a:lnTo>
                <a:lnTo>
                  <a:pt x="1941576" y="10667"/>
                </a:lnTo>
                <a:lnTo>
                  <a:pt x="1943100" y="12191"/>
                </a:lnTo>
                <a:lnTo>
                  <a:pt x="1943100" y="15239"/>
                </a:lnTo>
                <a:lnTo>
                  <a:pt x="1941576" y="16763"/>
                </a:lnTo>
                <a:close/>
              </a:path>
              <a:path w="3066415" h="155575">
                <a:moveTo>
                  <a:pt x="1956816" y="16763"/>
                </a:moveTo>
                <a:lnTo>
                  <a:pt x="1949195" y="16763"/>
                </a:lnTo>
                <a:lnTo>
                  <a:pt x="1947672" y="15239"/>
                </a:lnTo>
                <a:lnTo>
                  <a:pt x="1947672" y="12191"/>
                </a:lnTo>
                <a:lnTo>
                  <a:pt x="1949195" y="10667"/>
                </a:lnTo>
                <a:lnTo>
                  <a:pt x="1955292" y="10667"/>
                </a:lnTo>
                <a:lnTo>
                  <a:pt x="1956816" y="12191"/>
                </a:lnTo>
                <a:lnTo>
                  <a:pt x="1958340" y="12191"/>
                </a:lnTo>
                <a:lnTo>
                  <a:pt x="1958340" y="15239"/>
                </a:lnTo>
                <a:lnTo>
                  <a:pt x="1956816" y="16763"/>
                </a:lnTo>
                <a:close/>
              </a:path>
              <a:path w="3066415" h="155575">
                <a:moveTo>
                  <a:pt x="1972056" y="18287"/>
                </a:moveTo>
                <a:lnTo>
                  <a:pt x="1965960" y="18287"/>
                </a:lnTo>
                <a:lnTo>
                  <a:pt x="1964435" y="16763"/>
                </a:lnTo>
                <a:lnTo>
                  <a:pt x="1962911" y="16763"/>
                </a:lnTo>
                <a:lnTo>
                  <a:pt x="1962911" y="13716"/>
                </a:lnTo>
                <a:lnTo>
                  <a:pt x="1964435" y="12191"/>
                </a:lnTo>
                <a:lnTo>
                  <a:pt x="1972056" y="12191"/>
                </a:lnTo>
                <a:lnTo>
                  <a:pt x="1973580" y="13716"/>
                </a:lnTo>
                <a:lnTo>
                  <a:pt x="1973580" y="16763"/>
                </a:lnTo>
                <a:lnTo>
                  <a:pt x="1972056" y="18287"/>
                </a:lnTo>
                <a:close/>
              </a:path>
              <a:path w="3066415" h="155575">
                <a:moveTo>
                  <a:pt x="1988819" y="18287"/>
                </a:moveTo>
                <a:lnTo>
                  <a:pt x="1979676" y="18287"/>
                </a:lnTo>
                <a:lnTo>
                  <a:pt x="1978151" y="16763"/>
                </a:lnTo>
                <a:lnTo>
                  <a:pt x="1978151" y="13716"/>
                </a:lnTo>
                <a:lnTo>
                  <a:pt x="1979676" y="12191"/>
                </a:lnTo>
                <a:lnTo>
                  <a:pt x="1981200" y="12191"/>
                </a:lnTo>
                <a:lnTo>
                  <a:pt x="1985772" y="13716"/>
                </a:lnTo>
                <a:lnTo>
                  <a:pt x="1987295" y="13716"/>
                </a:lnTo>
                <a:lnTo>
                  <a:pt x="1988819" y="15239"/>
                </a:lnTo>
                <a:lnTo>
                  <a:pt x="1988819" y="18287"/>
                </a:lnTo>
                <a:close/>
              </a:path>
              <a:path w="3066415" h="155575">
                <a:moveTo>
                  <a:pt x="2002535" y="19811"/>
                </a:moveTo>
                <a:lnTo>
                  <a:pt x="1994916" y="19811"/>
                </a:lnTo>
                <a:lnTo>
                  <a:pt x="1993392" y="18287"/>
                </a:lnTo>
                <a:lnTo>
                  <a:pt x="1993392" y="15239"/>
                </a:lnTo>
                <a:lnTo>
                  <a:pt x="1994916" y="13716"/>
                </a:lnTo>
                <a:lnTo>
                  <a:pt x="2002535" y="13716"/>
                </a:lnTo>
                <a:lnTo>
                  <a:pt x="2004060" y="15239"/>
                </a:lnTo>
                <a:lnTo>
                  <a:pt x="2004060" y="18287"/>
                </a:lnTo>
                <a:lnTo>
                  <a:pt x="2002535" y="19811"/>
                </a:lnTo>
                <a:close/>
              </a:path>
              <a:path w="3066415" h="155575">
                <a:moveTo>
                  <a:pt x="2017776" y="21335"/>
                </a:moveTo>
                <a:lnTo>
                  <a:pt x="2016251" y="21335"/>
                </a:lnTo>
                <a:lnTo>
                  <a:pt x="2011680" y="19811"/>
                </a:lnTo>
                <a:lnTo>
                  <a:pt x="2010156" y="19811"/>
                </a:lnTo>
                <a:lnTo>
                  <a:pt x="2008632" y="18287"/>
                </a:lnTo>
                <a:lnTo>
                  <a:pt x="2008632" y="15239"/>
                </a:lnTo>
                <a:lnTo>
                  <a:pt x="2017776" y="15239"/>
                </a:lnTo>
                <a:lnTo>
                  <a:pt x="2019300" y="16763"/>
                </a:lnTo>
                <a:lnTo>
                  <a:pt x="2019300" y="19811"/>
                </a:lnTo>
                <a:lnTo>
                  <a:pt x="2017776" y="21335"/>
                </a:lnTo>
                <a:close/>
              </a:path>
              <a:path w="3066415" h="155575">
                <a:moveTo>
                  <a:pt x="2033016" y="21335"/>
                </a:moveTo>
                <a:lnTo>
                  <a:pt x="2025395" y="21335"/>
                </a:lnTo>
                <a:lnTo>
                  <a:pt x="2023872" y="19811"/>
                </a:lnTo>
                <a:lnTo>
                  <a:pt x="2023872" y="16763"/>
                </a:lnTo>
                <a:lnTo>
                  <a:pt x="2025395" y="15239"/>
                </a:lnTo>
                <a:lnTo>
                  <a:pt x="2026919" y="15239"/>
                </a:lnTo>
                <a:lnTo>
                  <a:pt x="2031492" y="16763"/>
                </a:lnTo>
                <a:lnTo>
                  <a:pt x="2034540" y="16763"/>
                </a:lnTo>
                <a:lnTo>
                  <a:pt x="2034540" y="19811"/>
                </a:lnTo>
                <a:lnTo>
                  <a:pt x="2033016" y="21335"/>
                </a:lnTo>
                <a:close/>
              </a:path>
              <a:path w="3066415" h="155575">
                <a:moveTo>
                  <a:pt x="2048256" y="22859"/>
                </a:moveTo>
                <a:lnTo>
                  <a:pt x="2040635" y="22859"/>
                </a:lnTo>
                <a:lnTo>
                  <a:pt x="2039111" y="21335"/>
                </a:lnTo>
                <a:lnTo>
                  <a:pt x="2039111" y="18287"/>
                </a:lnTo>
                <a:lnTo>
                  <a:pt x="2040635" y="16763"/>
                </a:lnTo>
                <a:lnTo>
                  <a:pt x="2048256" y="16763"/>
                </a:lnTo>
                <a:lnTo>
                  <a:pt x="2049780" y="18287"/>
                </a:lnTo>
                <a:lnTo>
                  <a:pt x="2049780" y="21335"/>
                </a:lnTo>
                <a:lnTo>
                  <a:pt x="2048256" y="22859"/>
                </a:lnTo>
                <a:close/>
              </a:path>
              <a:path w="3066415" h="155575">
                <a:moveTo>
                  <a:pt x="2065019" y="22859"/>
                </a:moveTo>
                <a:lnTo>
                  <a:pt x="2055876" y="22859"/>
                </a:lnTo>
                <a:lnTo>
                  <a:pt x="2054351" y="21335"/>
                </a:lnTo>
                <a:lnTo>
                  <a:pt x="2054351" y="18287"/>
                </a:lnTo>
                <a:lnTo>
                  <a:pt x="2055876" y="16763"/>
                </a:lnTo>
                <a:lnTo>
                  <a:pt x="2057400" y="18287"/>
                </a:lnTo>
                <a:lnTo>
                  <a:pt x="2063495" y="18287"/>
                </a:lnTo>
                <a:lnTo>
                  <a:pt x="2065019" y="19811"/>
                </a:lnTo>
                <a:lnTo>
                  <a:pt x="2065019" y="22859"/>
                </a:lnTo>
                <a:close/>
              </a:path>
              <a:path w="3066415" h="155575">
                <a:moveTo>
                  <a:pt x="2078735" y="24383"/>
                </a:moveTo>
                <a:lnTo>
                  <a:pt x="2071116" y="24383"/>
                </a:lnTo>
                <a:lnTo>
                  <a:pt x="2069592" y="22859"/>
                </a:lnTo>
                <a:lnTo>
                  <a:pt x="2069592" y="19811"/>
                </a:lnTo>
                <a:lnTo>
                  <a:pt x="2071116" y="18287"/>
                </a:lnTo>
                <a:lnTo>
                  <a:pt x="2078735" y="18287"/>
                </a:lnTo>
                <a:lnTo>
                  <a:pt x="2080260" y="19811"/>
                </a:lnTo>
                <a:lnTo>
                  <a:pt x="2080260" y="22859"/>
                </a:lnTo>
                <a:lnTo>
                  <a:pt x="2078735" y="24383"/>
                </a:lnTo>
                <a:close/>
              </a:path>
              <a:path w="3066415" h="155575">
                <a:moveTo>
                  <a:pt x="2093976" y="25908"/>
                </a:moveTo>
                <a:lnTo>
                  <a:pt x="2092451" y="25908"/>
                </a:lnTo>
                <a:lnTo>
                  <a:pt x="2087880" y="24383"/>
                </a:lnTo>
                <a:lnTo>
                  <a:pt x="2086356" y="24383"/>
                </a:lnTo>
                <a:lnTo>
                  <a:pt x="2084832" y="22859"/>
                </a:lnTo>
                <a:lnTo>
                  <a:pt x="2084832" y="19811"/>
                </a:lnTo>
                <a:lnTo>
                  <a:pt x="2093976" y="19811"/>
                </a:lnTo>
                <a:lnTo>
                  <a:pt x="2095500" y="21335"/>
                </a:lnTo>
                <a:lnTo>
                  <a:pt x="2095500" y="24383"/>
                </a:lnTo>
                <a:lnTo>
                  <a:pt x="2093976" y="25908"/>
                </a:lnTo>
                <a:close/>
              </a:path>
              <a:path w="3066415" h="155575">
                <a:moveTo>
                  <a:pt x="2110740" y="25908"/>
                </a:moveTo>
                <a:lnTo>
                  <a:pt x="2101595" y="25908"/>
                </a:lnTo>
                <a:lnTo>
                  <a:pt x="2100072" y="24383"/>
                </a:lnTo>
                <a:lnTo>
                  <a:pt x="2100072" y="21335"/>
                </a:lnTo>
                <a:lnTo>
                  <a:pt x="2101595" y="19811"/>
                </a:lnTo>
                <a:lnTo>
                  <a:pt x="2103119" y="19811"/>
                </a:lnTo>
                <a:lnTo>
                  <a:pt x="2107692" y="21335"/>
                </a:lnTo>
                <a:lnTo>
                  <a:pt x="2110740" y="21335"/>
                </a:lnTo>
                <a:lnTo>
                  <a:pt x="2110740" y="25908"/>
                </a:lnTo>
                <a:close/>
              </a:path>
              <a:path w="3066415" h="155575">
                <a:moveTo>
                  <a:pt x="2124456" y="27432"/>
                </a:moveTo>
                <a:lnTo>
                  <a:pt x="2116835" y="27432"/>
                </a:lnTo>
                <a:lnTo>
                  <a:pt x="2115311" y="25908"/>
                </a:lnTo>
                <a:lnTo>
                  <a:pt x="2115311" y="22859"/>
                </a:lnTo>
                <a:lnTo>
                  <a:pt x="2116835" y="21335"/>
                </a:lnTo>
                <a:lnTo>
                  <a:pt x="2124456" y="21335"/>
                </a:lnTo>
                <a:lnTo>
                  <a:pt x="2125980" y="22859"/>
                </a:lnTo>
                <a:lnTo>
                  <a:pt x="2125980" y="25908"/>
                </a:lnTo>
                <a:lnTo>
                  <a:pt x="2124456" y="27432"/>
                </a:lnTo>
                <a:close/>
              </a:path>
              <a:path w="3066415" h="155575">
                <a:moveTo>
                  <a:pt x="2139695" y="28955"/>
                </a:moveTo>
                <a:lnTo>
                  <a:pt x="2133600" y="28955"/>
                </a:lnTo>
                <a:lnTo>
                  <a:pt x="2132076" y="27432"/>
                </a:lnTo>
                <a:lnTo>
                  <a:pt x="2130551" y="27432"/>
                </a:lnTo>
                <a:lnTo>
                  <a:pt x="2130551" y="24383"/>
                </a:lnTo>
                <a:lnTo>
                  <a:pt x="2132076" y="22859"/>
                </a:lnTo>
                <a:lnTo>
                  <a:pt x="2139695" y="22859"/>
                </a:lnTo>
                <a:lnTo>
                  <a:pt x="2141219" y="24383"/>
                </a:lnTo>
                <a:lnTo>
                  <a:pt x="2141219" y="27432"/>
                </a:lnTo>
                <a:lnTo>
                  <a:pt x="2139695" y="28955"/>
                </a:lnTo>
                <a:close/>
              </a:path>
              <a:path w="3066415" h="155575">
                <a:moveTo>
                  <a:pt x="2154935" y="30479"/>
                </a:moveTo>
                <a:lnTo>
                  <a:pt x="2153411" y="30479"/>
                </a:lnTo>
                <a:lnTo>
                  <a:pt x="2148840" y="28955"/>
                </a:lnTo>
                <a:lnTo>
                  <a:pt x="2147316" y="28955"/>
                </a:lnTo>
                <a:lnTo>
                  <a:pt x="2145792" y="27432"/>
                </a:lnTo>
                <a:lnTo>
                  <a:pt x="2145792" y="24383"/>
                </a:lnTo>
                <a:lnTo>
                  <a:pt x="2154935" y="24383"/>
                </a:lnTo>
                <a:lnTo>
                  <a:pt x="2156460" y="25908"/>
                </a:lnTo>
                <a:lnTo>
                  <a:pt x="2156460" y="28955"/>
                </a:lnTo>
                <a:lnTo>
                  <a:pt x="2154935" y="30479"/>
                </a:lnTo>
                <a:close/>
              </a:path>
              <a:path w="3066415" h="155575">
                <a:moveTo>
                  <a:pt x="2170176" y="32003"/>
                </a:moveTo>
                <a:lnTo>
                  <a:pt x="2168651" y="32003"/>
                </a:lnTo>
                <a:lnTo>
                  <a:pt x="2164080" y="30479"/>
                </a:lnTo>
                <a:lnTo>
                  <a:pt x="2162556" y="30479"/>
                </a:lnTo>
                <a:lnTo>
                  <a:pt x="2161032" y="28955"/>
                </a:lnTo>
                <a:lnTo>
                  <a:pt x="2161032" y="25908"/>
                </a:lnTo>
                <a:lnTo>
                  <a:pt x="2170176" y="25908"/>
                </a:lnTo>
                <a:lnTo>
                  <a:pt x="2171700" y="27432"/>
                </a:lnTo>
                <a:lnTo>
                  <a:pt x="2171700" y="30479"/>
                </a:lnTo>
                <a:lnTo>
                  <a:pt x="2170176" y="32003"/>
                </a:lnTo>
                <a:close/>
              </a:path>
              <a:path w="3066415" h="155575">
                <a:moveTo>
                  <a:pt x="2186940" y="32003"/>
                </a:moveTo>
                <a:lnTo>
                  <a:pt x="2177795" y="32003"/>
                </a:lnTo>
                <a:lnTo>
                  <a:pt x="2176272" y="30479"/>
                </a:lnTo>
                <a:lnTo>
                  <a:pt x="2176272" y="27432"/>
                </a:lnTo>
                <a:lnTo>
                  <a:pt x="2177795" y="25908"/>
                </a:lnTo>
                <a:lnTo>
                  <a:pt x="2179319" y="25908"/>
                </a:lnTo>
                <a:lnTo>
                  <a:pt x="2183892" y="27432"/>
                </a:lnTo>
                <a:lnTo>
                  <a:pt x="2185416" y="27432"/>
                </a:lnTo>
                <a:lnTo>
                  <a:pt x="2186940" y="28955"/>
                </a:lnTo>
                <a:lnTo>
                  <a:pt x="2186940" y="32003"/>
                </a:lnTo>
                <a:close/>
              </a:path>
              <a:path w="3066415" h="155575">
                <a:moveTo>
                  <a:pt x="2202180" y="33527"/>
                </a:moveTo>
                <a:lnTo>
                  <a:pt x="2193035" y="33527"/>
                </a:lnTo>
                <a:lnTo>
                  <a:pt x="2191511" y="32003"/>
                </a:lnTo>
                <a:lnTo>
                  <a:pt x="2191511" y="28955"/>
                </a:lnTo>
                <a:lnTo>
                  <a:pt x="2193035" y="27432"/>
                </a:lnTo>
                <a:lnTo>
                  <a:pt x="2194560" y="27432"/>
                </a:lnTo>
                <a:lnTo>
                  <a:pt x="2199132" y="28955"/>
                </a:lnTo>
                <a:lnTo>
                  <a:pt x="2200656" y="28955"/>
                </a:lnTo>
                <a:lnTo>
                  <a:pt x="2202180" y="30479"/>
                </a:lnTo>
                <a:lnTo>
                  <a:pt x="2202180" y="33527"/>
                </a:lnTo>
                <a:close/>
              </a:path>
              <a:path w="3066415" h="155575">
                <a:moveTo>
                  <a:pt x="2215895" y="35051"/>
                </a:moveTo>
                <a:lnTo>
                  <a:pt x="2208276" y="35051"/>
                </a:lnTo>
                <a:lnTo>
                  <a:pt x="2206751" y="33527"/>
                </a:lnTo>
                <a:lnTo>
                  <a:pt x="2206751" y="30479"/>
                </a:lnTo>
                <a:lnTo>
                  <a:pt x="2208276" y="28955"/>
                </a:lnTo>
                <a:lnTo>
                  <a:pt x="2214372" y="28955"/>
                </a:lnTo>
                <a:lnTo>
                  <a:pt x="2215895" y="30479"/>
                </a:lnTo>
                <a:lnTo>
                  <a:pt x="2217419" y="30479"/>
                </a:lnTo>
                <a:lnTo>
                  <a:pt x="2217419" y="33527"/>
                </a:lnTo>
                <a:lnTo>
                  <a:pt x="2215895" y="35051"/>
                </a:lnTo>
                <a:close/>
              </a:path>
              <a:path w="3066415" h="155575">
                <a:moveTo>
                  <a:pt x="2231135" y="36575"/>
                </a:moveTo>
                <a:lnTo>
                  <a:pt x="2223516" y="36575"/>
                </a:lnTo>
                <a:lnTo>
                  <a:pt x="2221992" y="35051"/>
                </a:lnTo>
                <a:lnTo>
                  <a:pt x="2221992" y="32003"/>
                </a:lnTo>
                <a:lnTo>
                  <a:pt x="2223516" y="30479"/>
                </a:lnTo>
                <a:lnTo>
                  <a:pt x="2231135" y="30479"/>
                </a:lnTo>
                <a:lnTo>
                  <a:pt x="2232660" y="32003"/>
                </a:lnTo>
                <a:lnTo>
                  <a:pt x="2232660" y="35051"/>
                </a:lnTo>
                <a:lnTo>
                  <a:pt x="2231135" y="36575"/>
                </a:lnTo>
                <a:close/>
              </a:path>
              <a:path w="3066415" h="155575">
                <a:moveTo>
                  <a:pt x="2246376" y="38100"/>
                </a:moveTo>
                <a:lnTo>
                  <a:pt x="2240280" y="38100"/>
                </a:lnTo>
                <a:lnTo>
                  <a:pt x="2238756" y="36575"/>
                </a:lnTo>
                <a:lnTo>
                  <a:pt x="2237232" y="36575"/>
                </a:lnTo>
                <a:lnTo>
                  <a:pt x="2237232" y="33527"/>
                </a:lnTo>
                <a:lnTo>
                  <a:pt x="2238756" y="32003"/>
                </a:lnTo>
                <a:lnTo>
                  <a:pt x="2246376" y="32003"/>
                </a:lnTo>
                <a:lnTo>
                  <a:pt x="2247900" y="33527"/>
                </a:lnTo>
                <a:lnTo>
                  <a:pt x="2247900" y="36575"/>
                </a:lnTo>
                <a:lnTo>
                  <a:pt x="2246376" y="38100"/>
                </a:lnTo>
                <a:close/>
              </a:path>
              <a:path w="3066415" h="155575">
                <a:moveTo>
                  <a:pt x="2261616" y="39624"/>
                </a:moveTo>
                <a:lnTo>
                  <a:pt x="2260092" y="39624"/>
                </a:lnTo>
                <a:lnTo>
                  <a:pt x="2255519" y="38100"/>
                </a:lnTo>
                <a:lnTo>
                  <a:pt x="2253995" y="38100"/>
                </a:lnTo>
                <a:lnTo>
                  <a:pt x="2252472" y="36575"/>
                </a:lnTo>
                <a:lnTo>
                  <a:pt x="2252472" y="33527"/>
                </a:lnTo>
                <a:lnTo>
                  <a:pt x="2261616" y="33527"/>
                </a:lnTo>
                <a:lnTo>
                  <a:pt x="2263140" y="35051"/>
                </a:lnTo>
                <a:lnTo>
                  <a:pt x="2263140" y="38100"/>
                </a:lnTo>
                <a:lnTo>
                  <a:pt x="2261616" y="39624"/>
                </a:lnTo>
                <a:close/>
              </a:path>
              <a:path w="3066415" h="155575">
                <a:moveTo>
                  <a:pt x="2276856" y="41147"/>
                </a:moveTo>
                <a:lnTo>
                  <a:pt x="2275332" y="41147"/>
                </a:lnTo>
                <a:lnTo>
                  <a:pt x="2270760" y="39624"/>
                </a:lnTo>
                <a:lnTo>
                  <a:pt x="2269235" y="39624"/>
                </a:lnTo>
                <a:lnTo>
                  <a:pt x="2267711" y="38100"/>
                </a:lnTo>
                <a:lnTo>
                  <a:pt x="2267711" y="35051"/>
                </a:lnTo>
                <a:lnTo>
                  <a:pt x="2276856" y="35051"/>
                </a:lnTo>
                <a:lnTo>
                  <a:pt x="2278380" y="36575"/>
                </a:lnTo>
                <a:lnTo>
                  <a:pt x="2278380" y="39624"/>
                </a:lnTo>
                <a:lnTo>
                  <a:pt x="2276856" y="41147"/>
                </a:lnTo>
                <a:close/>
              </a:path>
              <a:path w="3066415" h="155575">
                <a:moveTo>
                  <a:pt x="2293619" y="41147"/>
                </a:moveTo>
                <a:lnTo>
                  <a:pt x="2284476" y="41147"/>
                </a:lnTo>
                <a:lnTo>
                  <a:pt x="2282952" y="39624"/>
                </a:lnTo>
                <a:lnTo>
                  <a:pt x="2282952" y="36575"/>
                </a:lnTo>
                <a:lnTo>
                  <a:pt x="2284476" y="35051"/>
                </a:lnTo>
                <a:lnTo>
                  <a:pt x="2286000" y="35051"/>
                </a:lnTo>
                <a:lnTo>
                  <a:pt x="2290572" y="36575"/>
                </a:lnTo>
                <a:lnTo>
                  <a:pt x="2292095" y="36575"/>
                </a:lnTo>
                <a:lnTo>
                  <a:pt x="2293619" y="38100"/>
                </a:lnTo>
                <a:lnTo>
                  <a:pt x="2293619" y="41147"/>
                </a:lnTo>
                <a:close/>
              </a:path>
              <a:path w="3066415" h="155575">
                <a:moveTo>
                  <a:pt x="2308860" y="42671"/>
                </a:moveTo>
                <a:lnTo>
                  <a:pt x="2299716" y="42671"/>
                </a:lnTo>
                <a:lnTo>
                  <a:pt x="2298192" y="41147"/>
                </a:lnTo>
                <a:lnTo>
                  <a:pt x="2298192" y="38100"/>
                </a:lnTo>
                <a:lnTo>
                  <a:pt x="2299716" y="36575"/>
                </a:lnTo>
                <a:lnTo>
                  <a:pt x="2301240" y="36575"/>
                </a:lnTo>
                <a:lnTo>
                  <a:pt x="2305811" y="38100"/>
                </a:lnTo>
                <a:lnTo>
                  <a:pt x="2307335" y="38100"/>
                </a:lnTo>
                <a:lnTo>
                  <a:pt x="2308860" y="39624"/>
                </a:lnTo>
                <a:lnTo>
                  <a:pt x="2308860" y="42671"/>
                </a:lnTo>
                <a:close/>
              </a:path>
              <a:path w="3066415" h="155575">
                <a:moveTo>
                  <a:pt x="2324100" y="44195"/>
                </a:moveTo>
                <a:lnTo>
                  <a:pt x="2314956" y="44195"/>
                </a:lnTo>
                <a:lnTo>
                  <a:pt x="2313432" y="42671"/>
                </a:lnTo>
                <a:lnTo>
                  <a:pt x="2313432" y="39624"/>
                </a:lnTo>
                <a:lnTo>
                  <a:pt x="2314956" y="38100"/>
                </a:lnTo>
                <a:lnTo>
                  <a:pt x="2316480" y="38100"/>
                </a:lnTo>
                <a:lnTo>
                  <a:pt x="2321052" y="39624"/>
                </a:lnTo>
                <a:lnTo>
                  <a:pt x="2322576" y="39624"/>
                </a:lnTo>
                <a:lnTo>
                  <a:pt x="2324100" y="41147"/>
                </a:lnTo>
                <a:lnTo>
                  <a:pt x="2324100" y="44195"/>
                </a:lnTo>
                <a:close/>
              </a:path>
              <a:path w="3066415" h="155575">
                <a:moveTo>
                  <a:pt x="2337816" y="47243"/>
                </a:moveTo>
                <a:lnTo>
                  <a:pt x="2336292" y="45719"/>
                </a:lnTo>
                <a:lnTo>
                  <a:pt x="2330195" y="45719"/>
                </a:lnTo>
                <a:lnTo>
                  <a:pt x="2328672" y="44195"/>
                </a:lnTo>
                <a:lnTo>
                  <a:pt x="2328672" y="41147"/>
                </a:lnTo>
                <a:lnTo>
                  <a:pt x="2330195" y="39624"/>
                </a:lnTo>
                <a:lnTo>
                  <a:pt x="2331719" y="39624"/>
                </a:lnTo>
                <a:lnTo>
                  <a:pt x="2336292" y="41147"/>
                </a:lnTo>
                <a:lnTo>
                  <a:pt x="2337816" y="41147"/>
                </a:lnTo>
                <a:lnTo>
                  <a:pt x="2339340" y="42671"/>
                </a:lnTo>
                <a:lnTo>
                  <a:pt x="2339340" y="45719"/>
                </a:lnTo>
                <a:lnTo>
                  <a:pt x="2337816" y="47243"/>
                </a:lnTo>
                <a:close/>
              </a:path>
              <a:path w="3066415" h="155575">
                <a:moveTo>
                  <a:pt x="2353056" y="48767"/>
                </a:moveTo>
                <a:lnTo>
                  <a:pt x="2351532" y="48767"/>
                </a:lnTo>
                <a:lnTo>
                  <a:pt x="2346960" y="47243"/>
                </a:lnTo>
                <a:lnTo>
                  <a:pt x="2345435" y="47243"/>
                </a:lnTo>
                <a:lnTo>
                  <a:pt x="2343911" y="45719"/>
                </a:lnTo>
                <a:lnTo>
                  <a:pt x="2343911" y="42671"/>
                </a:lnTo>
                <a:lnTo>
                  <a:pt x="2345435" y="41147"/>
                </a:lnTo>
                <a:lnTo>
                  <a:pt x="2346960" y="42671"/>
                </a:lnTo>
                <a:lnTo>
                  <a:pt x="2353056" y="42671"/>
                </a:lnTo>
                <a:lnTo>
                  <a:pt x="2354580" y="44195"/>
                </a:lnTo>
                <a:lnTo>
                  <a:pt x="2354580" y="47243"/>
                </a:lnTo>
                <a:lnTo>
                  <a:pt x="2353056" y="48767"/>
                </a:lnTo>
                <a:close/>
              </a:path>
              <a:path w="3066415" h="155575">
                <a:moveTo>
                  <a:pt x="2368295" y="50291"/>
                </a:moveTo>
                <a:lnTo>
                  <a:pt x="2366772" y="50291"/>
                </a:lnTo>
                <a:lnTo>
                  <a:pt x="2362200" y="48767"/>
                </a:lnTo>
                <a:lnTo>
                  <a:pt x="2360676" y="48767"/>
                </a:lnTo>
                <a:lnTo>
                  <a:pt x="2359152" y="47243"/>
                </a:lnTo>
                <a:lnTo>
                  <a:pt x="2359152" y="44195"/>
                </a:lnTo>
                <a:lnTo>
                  <a:pt x="2368295" y="44195"/>
                </a:lnTo>
                <a:lnTo>
                  <a:pt x="2369819" y="45719"/>
                </a:lnTo>
                <a:lnTo>
                  <a:pt x="2369819" y="48767"/>
                </a:lnTo>
                <a:lnTo>
                  <a:pt x="2368295" y="50291"/>
                </a:lnTo>
                <a:close/>
              </a:path>
              <a:path w="3066415" h="155575">
                <a:moveTo>
                  <a:pt x="2383535" y="51816"/>
                </a:moveTo>
                <a:lnTo>
                  <a:pt x="2382011" y="51816"/>
                </a:lnTo>
                <a:lnTo>
                  <a:pt x="2377440" y="50291"/>
                </a:lnTo>
                <a:lnTo>
                  <a:pt x="2375916" y="50291"/>
                </a:lnTo>
                <a:lnTo>
                  <a:pt x="2374392" y="48767"/>
                </a:lnTo>
                <a:lnTo>
                  <a:pt x="2374392" y="45719"/>
                </a:lnTo>
                <a:lnTo>
                  <a:pt x="2383535" y="45719"/>
                </a:lnTo>
                <a:lnTo>
                  <a:pt x="2385060" y="47243"/>
                </a:lnTo>
                <a:lnTo>
                  <a:pt x="2385060" y="50291"/>
                </a:lnTo>
                <a:lnTo>
                  <a:pt x="2383535" y="51816"/>
                </a:lnTo>
                <a:close/>
              </a:path>
              <a:path w="3066415" h="155575">
                <a:moveTo>
                  <a:pt x="2398776" y="53339"/>
                </a:moveTo>
                <a:lnTo>
                  <a:pt x="2397252" y="53339"/>
                </a:lnTo>
                <a:lnTo>
                  <a:pt x="2392680" y="51816"/>
                </a:lnTo>
                <a:lnTo>
                  <a:pt x="2391156" y="51816"/>
                </a:lnTo>
                <a:lnTo>
                  <a:pt x="2389632" y="50291"/>
                </a:lnTo>
                <a:lnTo>
                  <a:pt x="2389632" y="47243"/>
                </a:lnTo>
                <a:lnTo>
                  <a:pt x="2398776" y="47243"/>
                </a:lnTo>
                <a:lnTo>
                  <a:pt x="2400300" y="48767"/>
                </a:lnTo>
                <a:lnTo>
                  <a:pt x="2400300" y="51816"/>
                </a:lnTo>
                <a:lnTo>
                  <a:pt x="2398776" y="53339"/>
                </a:lnTo>
                <a:close/>
              </a:path>
              <a:path w="3066415" h="155575">
                <a:moveTo>
                  <a:pt x="2414016" y="54863"/>
                </a:moveTo>
                <a:lnTo>
                  <a:pt x="2407919" y="54863"/>
                </a:lnTo>
                <a:lnTo>
                  <a:pt x="2406395" y="53339"/>
                </a:lnTo>
                <a:lnTo>
                  <a:pt x="2404872" y="53339"/>
                </a:lnTo>
                <a:lnTo>
                  <a:pt x="2404872" y="50291"/>
                </a:lnTo>
                <a:lnTo>
                  <a:pt x="2406395" y="48767"/>
                </a:lnTo>
                <a:lnTo>
                  <a:pt x="2414016" y="48767"/>
                </a:lnTo>
                <a:lnTo>
                  <a:pt x="2415540" y="50291"/>
                </a:lnTo>
                <a:lnTo>
                  <a:pt x="2415540" y="53339"/>
                </a:lnTo>
                <a:lnTo>
                  <a:pt x="2414016" y="54863"/>
                </a:lnTo>
                <a:close/>
              </a:path>
              <a:path w="3066415" h="155575">
                <a:moveTo>
                  <a:pt x="2429256" y="56387"/>
                </a:moveTo>
                <a:lnTo>
                  <a:pt x="2421635" y="56387"/>
                </a:lnTo>
                <a:lnTo>
                  <a:pt x="2420111" y="54863"/>
                </a:lnTo>
                <a:lnTo>
                  <a:pt x="2420111" y="51816"/>
                </a:lnTo>
                <a:lnTo>
                  <a:pt x="2421635" y="50291"/>
                </a:lnTo>
                <a:lnTo>
                  <a:pt x="2429256" y="50291"/>
                </a:lnTo>
                <a:lnTo>
                  <a:pt x="2430780" y="51816"/>
                </a:lnTo>
                <a:lnTo>
                  <a:pt x="2430780" y="54863"/>
                </a:lnTo>
                <a:lnTo>
                  <a:pt x="2429256" y="56387"/>
                </a:lnTo>
                <a:close/>
              </a:path>
              <a:path w="3066415" h="155575">
                <a:moveTo>
                  <a:pt x="2444495" y="57911"/>
                </a:moveTo>
                <a:lnTo>
                  <a:pt x="2436876" y="57911"/>
                </a:lnTo>
                <a:lnTo>
                  <a:pt x="2435352" y="56387"/>
                </a:lnTo>
                <a:lnTo>
                  <a:pt x="2435352" y="53339"/>
                </a:lnTo>
                <a:lnTo>
                  <a:pt x="2436876" y="51816"/>
                </a:lnTo>
                <a:lnTo>
                  <a:pt x="2442972" y="51816"/>
                </a:lnTo>
                <a:lnTo>
                  <a:pt x="2444495" y="53339"/>
                </a:lnTo>
                <a:lnTo>
                  <a:pt x="2446019" y="53339"/>
                </a:lnTo>
                <a:lnTo>
                  <a:pt x="2446019" y="56387"/>
                </a:lnTo>
                <a:lnTo>
                  <a:pt x="2444495" y="57911"/>
                </a:lnTo>
                <a:close/>
              </a:path>
              <a:path w="3066415" h="155575">
                <a:moveTo>
                  <a:pt x="2461260" y="59435"/>
                </a:moveTo>
                <a:lnTo>
                  <a:pt x="2452116" y="59435"/>
                </a:lnTo>
                <a:lnTo>
                  <a:pt x="2450592" y="57911"/>
                </a:lnTo>
                <a:lnTo>
                  <a:pt x="2450592" y="54863"/>
                </a:lnTo>
                <a:lnTo>
                  <a:pt x="2452116" y="53339"/>
                </a:lnTo>
                <a:lnTo>
                  <a:pt x="2453640" y="53339"/>
                </a:lnTo>
                <a:lnTo>
                  <a:pt x="2458211" y="54863"/>
                </a:lnTo>
                <a:lnTo>
                  <a:pt x="2459735" y="54863"/>
                </a:lnTo>
                <a:lnTo>
                  <a:pt x="2461260" y="56387"/>
                </a:lnTo>
                <a:lnTo>
                  <a:pt x="2461260" y="59435"/>
                </a:lnTo>
                <a:close/>
              </a:path>
              <a:path w="3066415" h="155575">
                <a:moveTo>
                  <a:pt x="2476500" y="60959"/>
                </a:moveTo>
                <a:lnTo>
                  <a:pt x="2467356" y="60959"/>
                </a:lnTo>
                <a:lnTo>
                  <a:pt x="2465832" y="59435"/>
                </a:lnTo>
                <a:lnTo>
                  <a:pt x="2465832" y="56387"/>
                </a:lnTo>
                <a:lnTo>
                  <a:pt x="2467356" y="54863"/>
                </a:lnTo>
                <a:lnTo>
                  <a:pt x="2468880" y="54863"/>
                </a:lnTo>
                <a:lnTo>
                  <a:pt x="2473452" y="56387"/>
                </a:lnTo>
                <a:lnTo>
                  <a:pt x="2474976" y="56387"/>
                </a:lnTo>
                <a:lnTo>
                  <a:pt x="2476500" y="57911"/>
                </a:lnTo>
                <a:lnTo>
                  <a:pt x="2476500" y="60959"/>
                </a:lnTo>
                <a:close/>
              </a:path>
              <a:path w="3066415" h="155575">
                <a:moveTo>
                  <a:pt x="2491740" y="62483"/>
                </a:moveTo>
                <a:lnTo>
                  <a:pt x="2482595" y="62483"/>
                </a:lnTo>
                <a:lnTo>
                  <a:pt x="2481072" y="60959"/>
                </a:lnTo>
                <a:lnTo>
                  <a:pt x="2481072" y="57911"/>
                </a:lnTo>
                <a:lnTo>
                  <a:pt x="2482595" y="56387"/>
                </a:lnTo>
                <a:lnTo>
                  <a:pt x="2484119" y="56387"/>
                </a:lnTo>
                <a:lnTo>
                  <a:pt x="2488692" y="57911"/>
                </a:lnTo>
                <a:lnTo>
                  <a:pt x="2490216" y="57911"/>
                </a:lnTo>
                <a:lnTo>
                  <a:pt x="2491740" y="59435"/>
                </a:lnTo>
                <a:lnTo>
                  <a:pt x="2491740" y="62483"/>
                </a:lnTo>
                <a:close/>
              </a:path>
              <a:path w="3066415" h="155575">
                <a:moveTo>
                  <a:pt x="2505456" y="65532"/>
                </a:moveTo>
                <a:lnTo>
                  <a:pt x="2503932" y="65532"/>
                </a:lnTo>
                <a:lnTo>
                  <a:pt x="2499360" y="64008"/>
                </a:lnTo>
                <a:lnTo>
                  <a:pt x="2497835" y="64008"/>
                </a:lnTo>
                <a:lnTo>
                  <a:pt x="2496311" y="62483"/>
                </a:lnTo>
                <a:lnTo>
                  <a:pt x="2496311" y="59435"/>
                </a:lnTo>
                <a:lnTo>
                  <a:pt x="2497835" y="57911"/>
                </a:lnTo>
                <a:lnTo>
                  <a:pt x="2499360" y="57911"/>
                </a:lnTo>
                <a:lnTo>
                  <a:pt x="2503932" y="59435"/>
                </a:lnTo>
                <a:lnTo>
                  <a:pt x="2505456" y="59435"/>
                </a:lnTo>
                <a:lnTo>
                  <a:pt x="2506980" y="60959"/>
                </a:lnTo>
                <a:lnTo>
                  <a:pt x="2506980" y="64008"/>
                </a:lnTo>
                <a:lnTo>
                  <a:pt x="2505456" y="65532"/>
                </a:lnTo>
                <a:close/>
              </a:path>
              <a:path w="3066415" h="155575">
                <a:moveTo>
                  <a:pt x="2520695" y="67055"/>
                </a:moveTo>
                <a:lnTo>
                  <a:pt x="2519172" y="67055"/>
                </a:lnTo>
                <a:lnTo>
                  <a:pt x="2513076" y="65532"/>
                </a:lnTo>
                <a:lnTo>
                  <a:pt x="2511552" y="64008"/>
                </a:lnTo>
                <a:lnTo>
                  <a:pt x="2511552" y="60959"/>
                </a:lnTo>
                <a:lnTo>
                  <a:pt x="2520695" y="60959"/>
                </a:lnTo>
                <a:lnTo>
                  <a:pt x="2522219" y="62483"/>
                </a:lnTo>
                <a:lnTo>
                  <a:pt x="2522219" y="65532"/>
                </a:lnTo>
                <a:lnTo>
                  <a:pt x="2520695" y="67055"/>
                </a:lnTo>
                <a:close/>
              </a:path>
              <a:path w="3066415" h="155575">
                <a:moveTo>
                  <a:pt x="2535935" y="68579"/>
                </a:moveTo>
                <a:lnTo>
                  <a:pt x="2528316" y="68579"/>
                </a:lnTo>
                <a:lnTo>
                  <a:pt x="2526792" y="67055"/>
                </a:lnTo>
                <a:lnTo>
                  <a:pt x="2526792" y="64008"/>
                </a:lnTo>
                <a:lnTo>
                  <a:pt x="2528316" y="62483"/>
                </a:lnTo>
                <a:lnTo>
                  <a:pt x="2529840" y="62483"/>
                </a:lnTo>
                <a:lnTo>
                  <a:pt x="2534411" y="64008"/>
                </a:lnTo>
                <a:lnTo>
                  <a:pt x="2535935" y="64008"/>
                </a:lnTo>
                <a:lnTo>
                  <a:pt x="2537460" y="65532"/>
                </a:lnTo>
                <a:lnTo>
                  <a:pt x="2537460" y="67055"/>
                </a:lnTo>
                <a:lnTo>
                  <a:pt x="2535935" y="68579"/>
                </a:lnTo>
                <a:close/>
              </a:path>
              <a:path w="3066415" h="155575">
                <a:moveTo>
                  <a:pt x="2551176" y="71627"/>
                </a:moveTo>
                <a:lnTo>
                  <a:pt x="2549652" y="71627"/>
                </a:lnTo>
                <a:lnTo>
                  <a:pt x="2543556" y="70103"/>
                </a:lnTo>
                <a:lnTo>
                  <a:pt x="2542032" y="70103"/>
                </a:lnTo>
                <a:lnTo>
                  <a:pt x="2542032" y="65532"/>
                </a:lnTo>
                <a:lnTo>
                  <a:pt x="2543556" y="64008"/>
                </a:lnTo>
                <a:lnTo>
                  <a:pt x="2545080" y="65532"/>
                </a:lnTo>
                <a:lnTo>
                  <a:pt x="2551176" y="65532"/>
                </a:lnTo>
                <a:lnTo>
                  <a:pt x="2552700" y="67055"/>
                </a:lnTo>
                <a:lnTo>
                  <a:pt x="2552700" y="68579"/>
                </a:lnTo>
                <a:lnTo>
                  <a:pt x="2551176" y="70103"/>
                </a:lnTo>
                <a:lnTo>
                  <a:pt x="2551176" y="71627"/>
                </a:lnTo>
                <a:close/>
              </a:path>
              <a:path w="3066415" h="155575">
                <a:moveTo>
                  <a:pt x="2566416" y="73151"/>
                </a:moveTo>
                <a:lnTo>
                  <a:pt x="2564892" y="73151"/>
                </a:lnTo>
                <a:lnTo>
                  <a:pt x="2558795" y="71627"/>
                </a:lnTo>
                <a:lnTo>
                  <a:pt x="2557272" y="71627"/>
                </a:lnTo>
                <a:lnTo>
                  <a:pt x="2557272" y="67055"/>
                </a:lnTo>
                <a:lnTo>
                  <a:pt x="2566416" y="67055"/>
                </a:lnTo>
                <a:lnTo>
                  <a:pt x="2567940" y="68579"/>
                </a:lnTo>
                <a:lnTo>
                  <a:pt x="2567940" y="70103"/>
                </a:lnTo>
                <a:lnTo>
                  <a:pt x="2566416" y="71627"/>
                </a:lnTo>
                <a:lnTo>
                  <a:pt x="2566416" y="73151"/>
                </a:lnTo>
                <a:close/>
              </a:path>
              <a:path w="3066415" h="155575">
                <a:moveTo>
                  <a:pt x="2581656" y="74675"/>
                </a:moveTo>
                <a:lnTo>
                  <a:pt x="2572511" y="74675"/>
                </a:lnTo>
                <a:lnTo>
                  <a:pt x="2572511" y="70103"/>
                </a:lnTo>
                <a:lnTo>
                  <a:pt x="2574035" y="68579"/>
                </a:lnTo>
                <a:lnTo>
                  <a:pt x="2575560" y="68579"/>
                </a:lnTo>
                <a:lnTo>
                  <a:pt x="2580132" y="70103"/>
                </a:lnTo>
                <a:lnTo>
                  <a:pt x="2581656" y="70103"/>
                </a:lnTo>
                <a:lnTo>
                  <a:pt x="2583180" y="71627"/>
                </a:lnTo>
                <a:lnTo>
                  <a:pt x="2581656" y="73151"/>
                </a:lnTo>
                <a:lnTo>
                  <a:pt x="2581656" y="74675"/>
                </a:lnTo>
                <a:close/>
              </a:path>
              <a:path w="3066415" h="155575">
                <a:moveTo>
                  <a:pt x="2595372" y="77724"/>
                </a:moveTo>
                <a:lnTo>
                  <a:pt x="2589276" y="76200"/>
                </a:lnTo>
                <a:lnTo>
                  <a:pt x="2587752" y="76200"/>
                </a:lnTo>
                <a:lnTo>
                  <a:pt x="2587752" y="71627"/>
                </a:lnTo>
                <a:lnTo>
                  <a:pt x="2589276" y="70103"/>
                </a:lnTo>
                <a:lnTo>
                  <a:pt x="2590800" y="71627"/>
                </a:lnTo>
                <a:lnTo>
                  <a:pt x="2596895" y="71627"/>
                </a:lnTo>
                <a:lnTo>
                  <a:pt x="2598419" y="73151"/>
                </a:lnTo>
                <a:lnTo>
                  <a:pt x="2596895" y="74675"/>
                </a:lnTo>
                <a:lnTo>
                  <a:pt x="2596895" y="76200"/>
                </a:lnTo>
                <a:lnTo>
                  <a:pt x="2595372" y="77724"/>
                </a:lnTo>
                <a:close/>
              </a:path>
              <a:path w="3066415" h="155575">
                <a:moveTo>
                  <a:pt x="2610611" y="79247"/>
                </a:moveTo>
                <a:lnTo>
                  <a:pt x="2604516" y="77724"/>
                </a:lnTo>
                <a:lnTo>
                  <a:pt x="2602992" y="77724"/>
                </a:lnTo>
                <a:lnTo>
                  <a:pt x="2602992" y="73151"/>
                </a:lnTo>
                <a:lnTo>
                  <a:pt x="2612135" y="73151"/>
                </a:lnTo>
                <a:lnTo>
                  <a:pt x="2612135" y="77724"/>
                </a:lnTo>
                <a:lnTo>
                  <a:pt x="2610611" y="79247"/>
                </a:lnTo>
                <a:close/>
              </a:path>
              <a:path w="3066415" h="155575">
                <a:moveTo>
                  <a:pt x="2627376" y="80771"/>
                </a:moveTo>
                <a:lnTo>
                  <a:pt x="2618232" y="80771"/>
                </a:lnTo>
                <a:lnTo>
                  <a:pt x="2618232" y="76200"/>
                </a:lnTo>
                <a:lnTo>
                  <a:pt x="2619756" y="74675"/>
                </a:lnTo>
                <a:lnTo>
                  <a:pt x="2621280" y="74675"/>
                </a:lnTo>
                <a:lnTo>
                  <a:pt x="2625852" y="76200"/>
                </a:lnTo>
                <a:lnTo>
                  <a:pt x="2627376" y="76200"/>
                </a:lnTo>
                <a:lnTo>
                  <a:pt x="2627376" y="80771"/>
                </a:lnTo>
                <a:close/>
              </a:path>
              <a:path w="3066415" h="155575">
                <a:moveTo>
                  <a:pt x="2641092" y="83819"/>
                </a:moveTo>
                <a:lnTo>
                  <a:pt x="2639568" y="83819"/>
                </a:lnTo>
                <a:lnTo>
                  <a:pt x="2634995" y="82295"/>
                </a:lnTo>
                <a:lnTo>
                  <a:pt x="2633472" y="82295"/>
                </a:lnTo>
                <a:lnTo>
                  <a:pt x="2633472" y="77724"/>
                </a:lnTo>
                <a:lnTo>
                  <a:pt x="2634995" y="76200"/>
                </a:lnTo>
                <a:lnTo>
                  <a:pt x="2636519" y="77724"/>
                </a:lnTo>
                <a:lnTo>
                  <a:pt x="2642616" y="77724"/>
                </a:lnTo>
                <a:lnTo>
                  <a:pt x="2642616" y="82295"/>
                </a:lnTo>
                <a:lnTo>
                  <a:pt x="2641092" y="83819"/>
                </a:lnTo>
                <a:close/>
              </a:path>
              <a:path w="3066415" h="155575">
                <a:moveTo>
                  <a:pt x="2656332" y="85343"/>
                </a:moveTo>
                <a:lnTo>
                  <a:pt x="2650235" y="85343"/>
                </a:lnTo>
                <a:lnTo>
                  <a:pt x="2647187" y="82295"/>
                </a:lnTo>
                <a:lnTo>
                  <a:pt x="2648711" y="80771"/>
                </a:lnTo>
                <a:lnTo>
                  <a:pt x="2648711" y="79247"/>
                </a:lnTo>
                <a:lnTo>
                  <a:pt x="2657856" y="79247"/>
                </a:lnTo>
                <a:lnTo>
                  <a:pt x="2657856" y="83819"/>
                </a:lnTo>
                <a:lnTo>
                  <a:pt x="2656332" y="85343"/>
                </a:lnTo>
                <a:close/>
              </a:path>
              <a:path w="3066415" h="155575">
                <a:moveTo>
                  <a:pt x="2673095" y="86867"/>
                </a:moveTo>
                <a:lnTo>
                  <a:pt x="2663952" y="86867"/>
                </a:lnTo>
                <a:lnTo>
                  <a:pt x="2662427" y="85343"/>
                </a:lnTo>
                <a:lnTo>
                  <a:pt x="2663952" y="83819"/>
                </a:lnTo>
                <a:lnTo>
                  <a:pt x="2663952" y="80771"/>
                </a:lnTo>
                <a:lnTo>
                  <a:pt x="2665476" y="80771"/>
                </a:lnTo>
                <a:lnTo>
                  <a:pt x="2671572" y="82295"/>
                </a:lnTo>
                <a:lnTo>
                  <a:pt x="2673095" y="82295"/>
                </a:lnTo>
                <a:lnTo>
                  <a:pt x="2673095" y="86867"/>
                </a:lnTo>
                <a:close/>
              </a:path>
              <a:path w="3066415" h="155575">
                <a:moveTo>
                  <a:pt x="2686811" y="89916"/>
                </a:moveTo>
                <a:lnTo>
                  <a:pt x="2685287" y="89916"/>
                </a:lnTo>
                <a:lnTo>
                  <a:pt x="2680716" y="88391"/>
                </a:lnTo>
                <a:lnTo>
                  <a:pt x="2679192" y="88391"/>
                </a:lnTo>
                <a:lnTo>
                  <a:pt x="2677668" y="86867"/>
                </a:lnTo>
                <a:lnTo>
                  <a:pt x="2677668" y="85343"/>
                </a:lnTo>
                <a:lnTo>
                  <a:pt x="2679192" y="83819"/>
                </a:lnTo>
                <a:lnTo>
                  <a:pt x="2679192" y="82295"/>
                </a:lnTo>
                <a:lnTo>
                  <a:pt x="2680716" y="83819"/>
                </a:lnTo>
                <a:lnTo>
                  <a:pt x="2688335" y="83819"/>
                </a:lnTo>
                <a:lnTo>
                  <a:pt x="2688335" y="88391"/>
                </a:lnTo>
                <a:lnTo>
                  <a:pt x="2686811" y="89916"/>
                </a:lnTo>
                <a:close/>
              </a:path>
              <a:path w="3066415" h="155575">
                <a:moveTo>
                  <a:pt x="2703576" y="91439"/>
                </a:moveTo>
                <a:lnTo>
                  <a:pt x="2695956" y="91439"/>
                </a:lnTo>
                <a:lnTo>
                  <a:pt x="2694432" y="89916"/>
                </a:lnTo>
                <a:lnTo>
                  <a:pt x="2692908" y="89916"/>
                </a:lnTo>
                <a:lnTo>
                  <a:pt x="2692908" y="88391"/>
                </a:lnTo>
                <a:lnTo>
                  <a:pt x="2694432" y="86867"/>
                </a:lnTo>
                <a:lnTo>
                  <a:pt x="2694432" y="85343"/>
                </a:lnTo>
                <a:lnTo>
                  <a:pt x="2695956" y="85343"/>
                </a:lnTo>
                <a:lnTo>
                  <a:pt x="2702052" y="86867"/>
                </a:lnTo>
                <a:lnTo>
                  <a:pt x="2703576" y="86867"/>
                </a:lnTo>
                <a:lnTo>
                  <a:pt x="2703576" y="91439"/>
                </a:lnTo>
                <a:close/>
              </a:path>
              <a:path w="3066415" h="155575">
                <a:moveTo>
                  <a:pt x="2717292" y="94487"/>
                </a:moveTo>
                <a:lnTo>
                  <a:pt x="2715768" y="94487"/>
                </a:lnTo>
                <a:lnTo>
                  <a:pt x="2711195" y="92963"/>
                </a:lnTo>
                <a:lnTo>
                  <a:pt x="2709672" y="92963"/>
                </a:lnTo>
                <a:lnTo>
                  <a:pt x="2708148" y="91439"/>
                </a:lnTo>
                <a:lnTo>
                  <a:pt x="2708148" y="88391"/>
                </a:lnTo>
                <a:lnTo>
                  <a:pt x="2709672" y="86867"/>
                </a:lnTo>
                <a:lnTo>
                  <a:pt x="2711195" y="88391"/>
                </a:lnTo>
                <a:lnTo>
                  <a:pt x="2717292" y="88391"/>
                </a:lnTo>
                <a:lnTo>
                  <a:pt x="2718816" y="89916"/>
                </a:lnTo>
                <a:lnTo>
                  <a:pt x="2718816" y="92963"/>
                </a:lnTo>
                <a:lnTo>
                  <a:pt x="2717292" y="94487"/>
                </a:lnTo>
                <a:close/>
              </a:path>
              <a:path w="3066415" h="155575">
                <a:moveTo>
                  <a:pt x="2734056" y="96011"/>
                </a:moveTo>
                <a:lnTo>
                  <a:pt x="2724911" y="96011"/>
                </a:lnTo>
                <a:lnTo>
                  <a:pt x="2723387" y="94487"/>
                </a:lnTo>
                <a:lnTo>
                  <a:pt x="2723387" y="91439"/>
                </a:lnTo>
                <a:lnTo>
                  <a:pt x="2724911" y="89916"/>
                </a:lnTo>
                <a:lnTo>
                  <a:pt x="2726435" y="89916"/>
                </a:lnTo>
                <a:lnTo>
                  <a:pt x="2731008" y="91439"/>
                </a:lnTo>
                <a:lnTo>
                  <a:pt x="2732532" y="91439"/>
                </a:lnTo>
                <a:lnTo>
                  <a:pt x="2734056" y="92963"/>
                </a:lnTo>
                <a:lnTo>
                  <a:pt x="2734056" y="96011"/>
                </a:lnTo>
                <a:close/>
              </a:path>
              <a:path w="3066415" h="155575">
                <a:moveTo>
                  <a:pt x="2747772" y="99059"/>
                </a:moveTo>
                <a:lnTo>
                  <a:pt x="2746248" y="99059"/>
                </a:lnTo>
                <a:lnTo>
                  <a:pt x="2741676" y="97535"/>
                </a:lnTo>
                <a:lnTo>
                  <a:pt x="2740152" y="97535"/>
                </a:lnTo>
                <a:lnTo>
                  <a:pt x="2738627" y="96011"/>
                </a:lnTo>
                <a:lnTo>
                  <a:pt x="2738627" y="92963"/>
                </a:lnTo>
                <a:lnTo>
                  <a:pt x="2747772" y="92963"/>
                </a:lnTo>
                <a:lnTo>
                  <a:pt x="2749295" y="94487"/>
                </a:lnTo>
                <a:lnTo>
                  <a:pt x="2749295" y="97535"/>
                </a:lnTo>
                <a:lnTo>
                  <a:pt x="2747772" y="99059"/>
                </a:lnTo>
                <a:close/>
              </a:path>
              <a:path w="3066415" h="155575">
                <a:moveTo>
                  <a:pt x="2763011" y="102108"/>
                </a:moveTo>
                <a:lnTo>
                  <a:pt x="2761487" y="102108"/>
                </a:lnTo>
                <a:lnTo>
                  <a:pt x="2756916" y="100583"/>
                </a:lnTo>
                <a:lnTo>
                  <a:pt x="2755392" y="100583"/>
                </a:lnTo>
                <a:lnTo>
                  <a:pt x="2753868" y="99059"/>
                </a:lnTo>
                <a:lnTo>
                  <a:pt x="2753868" y="96011"/>
                </a:lnTo>
                <a:lnTo>
                  <a:pt x="2755392" y="94487"/>
                </a:lnTo>
                <a:lnTo>
                  <a:pt x="2756916" y="94487"/>
                </a:lnTo>
                <a:lnTo>
                  <a:pt x="2761487" y="96011"/>
                </a:lnTo>
                <a:lnTo>
                  <a:pt x="2763011" y="96011"/>
                </a:lnTo>
                <a:lnTo>
                  <a:pt x="2764535" y="97535"/>
                </a:lnTo>
                <a:lnTo>
                  <a:pt x="2764535" y="100583"/>
                </a:lnTo>
                <a:lnTo>
                  <a:pt x="2763011" y="102108"/>
                </a:lnTo>
                <a:close/>
              </a:path>
              <a:path w="3066415" h="155575">
                <a:moveTo>
                  <a:pt x="2779776" y="103632"/>
                </a:moveTo>
                <a:lnTo>
                  <a:pt x="2770632" y="103632"/>
                </a:lnTo>
                <a:lnTo>
                  <a:pt x="2770632" y="102108"/>
                </a:lnTo>
                <a:lnTo>
                  <a:pt x="2769108" y="100583"/>
                </a:lnTo>
                <a:lnTo>
                  <a:pt x="2769108" y="99059"/>
                </a:lnTo>
                <a:lnTo>
                  <a:pt x="2770632" y="97535"/>
                </a:lnTo>
                <a:lnTo>
                  <a:pt x="2776727" y="97535"/>
                </a:lnTo>
                <a:lnTo>
                  <a:pt x="2779776" y="100583"/>
                </a:lnTo>
                <a:lnTo>
                  <a:pt x="2779776" y="103632"/>
                </a:lnTo>
                <a:close/>
              </a:path>
              <a:path w="3066415" h="155575">
                <a:moveTo>
                  <a:pt x="2793492" y="106679"/>
                </a:moveTo>
                <a:lnTo>
                  <a:pt x="2791968" y="106679"/>
                </a:lnTo>
                <a:lnTo>
                  <a:pt x="2785872" y="105155"/>
                </a:lnTo>
                <a:lnTo>
                  <a:pt x="2784348" y="105155"/>
                </a:lnTo>
                <a:lnTo>
                  <a:pt x="2784348" y="100583"/>
                </a:lnTo>
                <a:lnTo>
                  <a:pt x="2785872" y="99059"/>
                </a:lnTo>
                <a:lnTo>
                  <a:pt x="2787395" y="100583"/>
                </a:lnTo>
                <a:lnTo>
                  <a:pt x="2793492" y="100583"/>
                </a:lnTo>
                <a:lnTo>
                  <a:pt x="2795016" y="102108"/>
                </a:lnTo>
                <a:lnTo>
                  <a:pt x="2795016" y="103632"/>
                </a:lnTo>
                <a:lnTo>
                  <a:pt x="2793492" y="105155"/>
                </a:lnTo>
                <a:lnTo>
                  <a:pt x="2793492" y="106679"/>
                </a:lnTo>
                <a:close/>
              </a:path>
              <a:path w="3066415" h="155575">
                <a:moveTo>
                  <a:pt x="2808732" y="108203"/>
                </a:moveTo>
                <a:lnTo>
                  <a:pt x="2799587" y="108203"/>
                </a:lnTo>
                <a:lnTo>
                  <a:pt x="2799587" y="103632"/>
                </a:lnTo>
                <a:lnTo>
                  <a:pt x="2801111" y="102108"/>
                </a:lnTo>
                <a:lnTo>
                  <a:pt x="2802635" y="102108"/>
                </a:lnTo>
                <a:lnTo>
                  <a:pt x="2807208" y="103632"/>
                </a:lnTo>
                <a:lnTo>
                  <a:pt x="2808732" y="103632"/>
                </a:lnTo>
                <a:lnTo>
                  <a:pt x="2810256" y="105155"/>
                </a:lnTo>
                <a:lnTo>
                  <a:pt x="2810256" y="106679"/>
                </a:lnTo>
                <a:lnTo>
                  <a:pt x="2808732" y="108203"/>
                </a:lnTo>
                <a:close/>
              </a:path>
              <a:path w="3066415" h="155575">
                <a:moveTo>
                  <a:pt x="2822448" y="111251"/>
                </a:moveTo>
                <a:lnTo>
                  <a:pt x="2816352" y="109727"/>
                </a:lnTo>
                <a:lnTo>
                  <a:pt x="2814827" y="109727"/>
                </a:lnTo>
                <a:lnTo>
                  <a:pt x="2814827" y="105155"/>
                </a:lnTo>
                <a:lnTo>
                  <a:pt x="2823972" y="105155"/>
                </a:lnTo>
                <a:lnTo>
                  <a:pt x="2825495" y="106679"/>
                </a:lnTo>
                <a:lnTo>
                  <a:pt x="2823972" y="108203"/>
                </a:lnTo>
                <a:lnTo>
                  <a:pt x="2823972" y="109727"/>
                </a:lnTo>
                <a:lnTo>
                  <a:pt x="2822448" y="111251"/>
                </a:lnTo>
                <a:close/>
              </a:path>
              <a:path w="3066415" h="155575">
                <a:moveTo>
                  <a:pt x="2837687" y="114300"/>
                </a:moveTo>
                <a:lnTo>
                  <a:pt x="2836164" y="112775"/>
                </a:lnTo>
                <a:lnTo>
                  <a:pt x="2830068" y="112775"/>
                </a:lnTo>
                <a:lnTo>
                  <a:pt x="2830068" y="108203"/>
                </a:lnTo>
                <a:lnTo>
                  <a:pt x="2831592" y="106679"/>
                </a:lnTo>
                <a:lnTo>
                  <a:pt x="2833116" y="106679"/>
                </a:lnTo>
                <a:lnTo>
                  <a:pt x="2837687" y="108203"/>
                </a:lnTo>
                <a:lnTo>
                  <a:pt x="2839211" y="108203"/>
                </a:lnTo>
                <a:lnTo>
                  <a:pt x="2839211" y="112775"/>
                </a:lnTo>
                <a:lnTo>
                  <a:pt x="2837687" y="114300"/>
                </a:lnTo>
                <a:close/>
              </a:path>
              <a:path w="3066415" h="155575">
                <a:moveTo>
                  <a:pt x="2852927" y="115824"/>
                </a:moveTo>
                <a:lnTo>
                  <a:pt x="2846832" y="115824"/>
                </a:lnTo>
                <a:lnTo>
                  <a:pt x="2845308" y="114300"/>
                </a:lnTo>
                <a:lnTo>
                  <a:pt x="2845308" y="109727"/>
                </a:lnTo>
                <a:lnTo>
                  <a:pt x="2852927" y="109727"/>
                </a:lnTo>
                <a:lnTo>
                  <a:pt x="2854452" y="111251"/>
                </a:lnTo>
                <a:lnTo>
                  <a:pt x="2854452" y="114300"/>
                </a:lnTo>
                <a:lnTo>
                  <a:pt x="2852927" y="115824"/>
                </a:lnTo>
                <a:close/>
              </a:path>
              <a:path w="3066415" h="155575">
                <a:moveTo>
                  <a:pt x="2868168" y="118871"/>
                </a:moveTo>
                <a:lnTo>
                  <a:pt x="2866644" y="118871"/>
                </a:lnTo>
                <a:lnTo>
                  <a:pt x="2862072" y="117347"/>
                </a:lnTo>
                <a:lnTo>
                  <a:pt x="2860548" y="117347"/>
                </a:lnTo>
                <a:lnTo>
                  <a:pt x="2859024" y="115824"/>
                </a:lnTo>
                <a:lnTo>
                  <a:pt x="2860548" y="114300"/>
                </a:lnTo>
                <a:lnTo>
                  <a:pt x="2860548" y="112775"/>
                </a:lnTo>
                <a:lnTo>
                  <a:pt x="2862072" y="111251"/>
                </a:lnTo>
                <a:lnTo>
                  <a:pt x="2868168" y="112775"/>
                </a:lnTo>
                <a:lnTo>
                  <a:pt x="2869692" y="112775"/>
                </a:lnTo>
                <a:lnTo>
                  <a:pt x="2869692" y="117347"/>
                </a:lnTo>
                <a:lnTo>
                  <a:pt x="2868168" y="118871"/>
                </a:lnTo>
                <a:close/>
              </a:path>
              <a:path w="3066415" h="155575">
                <a:moveTo>
                  <a:pt x="2884932" y="120395"/>
                </a:moveTo>
                <a:lnTo>
                  <a:pt x="2875787" y="120395"/>
                </a:lnTo>
                <a:lnTo>
                  <a:pt x="2874264" y="118871"/>
                </a:lnTo>
                <a:lnTo>
                  <a:pt x="2875787" y="117347"/>
                </a:lnTo>
                <a:lnTo>
                  <a:pt x="2875787" y="114300"/>
                </a:lnTo>
                <a:lnTo>
                  <a:pt x="2881884" y="114300"/>
                </a:lnTo>
                <a:lnTo>
                  <a:pt x="2883408" y="115824"/>
                </a:lnTo>
                <a:lnTo>
                  <a:pt x="2884932" y="115824"/>
                </a:lnTo>
                <a:lnTo>
                  <a:pt x="2884932" y="120395"/>
                </a:lnTo>
                <a:close/>
              </a:path>
              <a:path w="3066415" h="155575">
                <a:moveTo>
                  <a:pt x="2900172" y="123443"/>
                </a:moveTo>
                <a:lnTo>
                  <a:pt x="2897124" y="123443"/>
                </a:lnTo>
                <a:lnTo>
                  <a:pt x="2892552" y="121919"/>
                </a:lnTo>
                <a:lnTo>
                  <a:pt x="2891027" y="121919"/>
                </a:lnTo>
                <a:lnTo>
                  <a:pt x="2889503" y="120395"/>
                </a:lnTo>
                <a:lnTo>
                  <a:pt x="2889503" y="118871"/>
                </a:lnTo>
                <a:lnTo>
                  <a:pt x="2891027" y="117347"/>
                </a:lnTo>
                <a:lnTo>
                  <a:pt x="2898648" y="117347"/>
                </a:lnTo>
                <a:lnTo>
                  <a:pt x="2900172" y="118871"/>
                </a:lnTo>
                <a:lnTo>
                  <a:pt x="2900172" y="123443"/>
                </a:lnTo>
                <a:close/>
              </a:path>
              <a:path w="3066415" h="155575">
                <a:moveTo>
                  <a:pt x="2913887" y="126491"/>
                </a:moveTo>
                <a:lnTo>
                  <a:pt x="2912364" y="126491"/>
                </a:lnTo>
                <a:lnTo>
                  <a:pt x="2907792" y="124967"/>
                </a:lnTo>
                <a:lnTo>
                  <a:pt x="2906268" y="124967"/>
                </a:lnTo>
                <a:lnTo>
                  <a:pt x="2904744" y="123443"/>
                </a:lnTo>
                <a:lnTo>
                  <a:pt x="2904744" y="120395"/>
                </a:lnTo>
                <a:lnTo>
                  <a:pt x="2913887" y="120395"/>
                </a:lnTo>
                <a:lnTo>
                  <a:pt x="2915411" y="121919"/>
                </a:lnTo>
                <a:lnTo>
                  <a:pt x="2915411" y="124967"/>
                </a:lnTo>
                <a:lnTo>
                  <a:pt x="2913887" y="126491"/>
                </a:lnTo>
                <a:close/>
              </a:path>
              <a:path w="3066415" h="155575">
                <a:moveTo>
                  <a:pt x="2929127" y="129539"/>
                </a:moveTo>
                <a:lnTo>
                  <a:pt x="2927603" y="129539"/>
                </a:lnTo>
                <a:lnTo>
                  <a:pt x="2923032" y="128016"/>
                </a:lnTo>
                <a:lnTo>
                  <a:pt x="2921508" y="128016"/>
                </a:lnTo>
                <a:lnTo>
                  <a:pt x="2919984" y="126491"/>
                </a:lnTo>
                <a:lnTo>
                  <a:pt x="2919984" y="123443"/>
                </a:lnTo>
                <a:lnTo>
                  <a:pt x="2921508" y="121919"/>
                </a:lnTo>
                <a:lnTo>
                  <a:pt x="2923032" y="121919"/>
                </a:lnTo>
                <a:lnTo>
                  <a:pt x="2927603" y="123443"/>
                </a:lnTo>
                <a:lnTo>
                  <a:pt x="2929127" y="123443"/>
                </a:lnTo>
                <a:lnTo>
                  <a:pt x="2930652" y="124967"/>
                </a:lnTo>
                <a:lnTo>
                  <a:pt x="2930652" y="128016"/>
                </a:lnTo>
                <a:lnTo>
                  <a:pt x="2929127" y="129539"/>
                </a:lnTo>
                <a:close/>
              </a:path>
              <a:path w="3066415" h="155575">
                <a:moveTo>
                  <a:pt x="2944368" y="132587"/>
                </a:moveTo>
                <a:lnTo>
                  <a:pt x="2942844" y="132587"/>
                </a:lnTo>
                <a:lnTo>
                  <a:pt x="2936748" y="131063"/>
                </a:lnTo>
                <a:lnTo>
                  <a:pt x="2935224" y="129539"/>
                </a:lnTo>
                <a:lnTo>
                  <a:pt x="2935224" y="126491"/>
                </a:lnTo>
                <a:lnTo>
                  <a:pt x="2936748" y="124967"/>
                </a:lnTo>
                <a:lnTo>
                  <a:pt x="2938272" y="124967"/>
                </a:lnTo>
                <a:lnTo>
                  <a:pt x="2942844" y="126491"/>
                </a:lnTo>
                <a:lnTo>
                  <a:pt x="2944368" y="126491"/>
                </a:lnTo>
                <a:lnTo>
                  <a:pt x="2945892" y="128016"/>
                </a:lnTo>
                <a:lnTo>
                  <a:pt x="2945892" y="131063"/>
                </a:lnTo>
                <a:lnTo>
                  <a:pt x="2944368" y="132587"/>
                </a:lnTo>
                <a:close/>
              </a:path>
              <a:path w="3066415" h="155575">
                <a:moveTo>
                  <a:pt x="2959608" y="135635"/>
                </a:moveTo>
                <a:lnTo>
                  <a:pt x="2958084" y="134111"/>
                </a:lnTo>
                <a:lnTo>
                  <a:pt x="2950464" y="134111"/>
                </a:lnTo>
                <a:lnTo>
                  <a:pt x="2950464" y="129539"/>
                </a:lnTo>
                <a:lnTo>
                  <a:pt x="2951987" y="128016"/>
                </a:lnTo>
                <a:lnTo>
                  <a:pt x="2953511" y="128016"/>
                </a:lnTo>
                <a:lnTo>
                  <a:pt x="2958084" y="129539"/>
                </a:lnTo>
                <a:lnTo>
                  <a:pt x="2959608" y="129539"/>
                </a:lnTo>
                <a:lnTo>
                  <a:pt x="2961132" y="131063"/>
                </a:lnTo>
                <a:lnTo>
                  <a:pt x="2961132" y="132587"/>
                </a:lnTo>
                <a:lnTo>
                  <a:pt x="2959608" y="134111"/>
                </a:lnTo>
                <a:lnTo>
                  <a:pt x="2959608" y="135635"/>
                </a:lnTo>
                <a:close/>
              </a:path>
              <a:path w="3066415" h="155575">
                <a:moveTo>
                  <a:pt x="2974848" y="137159"/>
                </a:moveTo>
                <a:lnTo>
                  <a:pt x="2967227" y="137159"/>
                </a:lnTo>
                <a:lnTo>
                  <a:pt x="2965703" y="135635"/>
                </a:lnTo>
                <a:lnTo>
                  <a:pt x="2965703" y="131063"/>
                </a:lnTo>
                <a:lnTo>
                  <a:pt x="2968752" y="131063"/>
                </a:lnTo>
                <a:lnTo>
                  <a:pt x="2973324" y="132587"/>
                </a:lnTo>
                <a:lnTo>
                  <a:pt x="2974848" y="132587"/>
                </a:lnTo>
                <a:lnTo>
                  <a:pt x="2976372" y="134111"/>
                </a:lnTo>
                <a:lnTo>
                  <a:pt x="2974848" y="135635"/>
                </a:lnTo>
                <a:lnTo>
                  <a:pt x="2974848" y="137159"/>
                </a:lnTo>
                <a:close/>
              </a:path>
              <a:path w="3066415" h="155575">
                <a:moveTo>
                  <a:pt x="2988564" y="140208"/>
                </a:moveTo>
                <a:lnTo>
                  <a:pt x="2987040" y="140208"/>
                </a:lnTo>
                <a:lnTo>
                  <a:pt x="2982468" y="138683"/>
                </a:lnTo>
                <a:lnTo>
                  <a:pt x="2980944" y="138683"/>
                </a:lnTo>
                <a:lnTo>
                  <a:pt x="2980944" y="134111"/>
                </a:lnTo>
                <a:lnTo>
                  <a:pt x="2988564" y="134111"/>
                </a:lnTo>
                <a:lnTo>
                  <a:pt x="2990087" y="135635"/>
                </a:lnTo>
                <a:lnTo>
                  <a:pt x="2990087" y="138683"/>
                </a:lnTo>
                <a:lnTo>
                  <a:pt x="2988564" y="140208"/>
                </a:lnTo>
                <a:close/>
              </a:path>
              <a:path w="3066415" h="155575">
                <a:moveTo>
                  <a:pt x="3003803" y="143255"/>
                </a:moveTo>
                <a:lnTo>
                  <a:pt x="3002280" y="143255"/>
                </a:lnTo>
                <a:lnTo>
                  <a:pt x="2997708" y="141732"/>
                </a:lnTo>
                <a:lnTo>
                  <a:pt x="2996184" y="141732"/>
                </a:lnTo>
                <a:lnTo>
                  <a:pt x="2994660" y="140208"/>
                </a:lnTo>
                <a:lnTo>
                  <a:pt x="2996184" y="138683"/>
                </a:lnTo>
                <a:lnTo>
                  <a:pt x="2996184" y="137159"/>
                </a:lnTo>
                <a:lnTo>
                  <a:pt x="2997708" y="135635"/>
                </a:lnTo>
                <a:lnTo>
                  <a:pt x="2999232" y="137159"/>
                </a:lnTo>
                <a:lnTo>
                  <a:pt x="3005327" y="137159"/>
                </a:lnTo>
                <a:lnTo>
                  <a:pt x="3005327" y="141732"/>
                </a:lnTo>
                <a:lnTo>
                  <a:pt x="3003803" y="143255"/>
                </a:lnTo>
                <a:close/>
              </a:path>
              <a:path w="3066415" h="155575">
                <a:moveTo>
                  <a:pt x="3019044" y="146303"/>
                </a:moveTo>
                <a:lnTo>
                  <a:pt x="3017519" y="146303"/>
                </a:lnTo>
                <a:lnTo>
                  <a:pt x="3012948" y="144779"/>
                </a:lnTo>
                <a:lnTo>
                  <a:pt x="3011424" y="144779"/>
                </a:lnTo>
                <a:lnTo>
                  <a:pt x="3009900" y="143255"/>
                </a:lnTo>
                <a:lnTo>
                  <a:pt x="3011424" y="141732"/>
                </a:lnTo>
                <a:lnTo>
                  <a:pt x="3011424" y="140208"/>
                </a:lnTo>
                <a:lnTo>
                  <a:pt x="3012948" y="138683"/>
                </a:lnTo>
                <a:lnTo>
                  <a:pt x="3019044" y="140208"/>
                </a:lnTo>
                <a:lnTo>
                  <a:pt x="3020568" y="140208"/>
                </a:lnTo>
                <a:lnTo>
                  <a:pt x="3020568" y="144779"/>
                </a:lnTo>
                <a:lnTo>
                  <a:pt x="3019044" y="146303"/>
                </a:lnTo>
                <a:close/>
              </a:path>
              <a:path w="3066415" h="155575">
                <a:moveTo>
                  <a:pt x="3034284" y="149351"/>
                </a:moveTo>
                <a:lnTo>
                  <a:pt x="3032760" y="147827"/>
                </a:lnTo>
                <a:lnTo>
                  <a:pt x="3026664" y="147827"/>
                </a:lnTo>
                <a:lnTo>
                  <a:pt x="3025140" y="146303"/>
                </a:lnTo>
                <a:lnTo>
                  <a:pt x="3025140" y="144779"/>
                </a:lnTo>
                <a:lnTo>
                  <a:pt x="3026664" y="143255"/>
                </a:lnTo>
                <a:lnTo>
                  <a:pt x="3026664" y="141732"/>
                </a:lnTo>
                <a:lnTo>
                  <a:pt x="3028187" y="141732"/>
                </a:lnTo>
                <a:lnTo>
                  <a:pt x="3034284" y="143255"/>
                </a:lnTo>
                <a:lnTo>
                  <a:pt x="3035808" y="143255"/>
                </a:lnTo>
                <a:lnTo>
                  <a:pt x="3035808" y="147827"/>
                </a:lnTo>
                <a:lnTo>
                  <a:pt x="3034284" y="149351"/>
                </a:lnTo>
                <a:close/>
              </a:path>
              <a:path w="3066415" h="155575">
                <a:moveTo>
                  <a:pt x="3051048" y="150875"/>
                </a:moveTo>
                <a:lnTo>
                  <a:pt x="3041903" y="150875"/>
                </a:lnTo>
                <a:lnTo>
                  <a:pt x="3040380" y="149351"/>
                </a:lnTo>
                <a:lnTo>
                  <a:pt x="3040380" y="146303"/>
                </a:lnTo>
                <a:lnTo>
                  <a:pt x="3041903" y="144779"/>
                </a:lnTo>
                <a:lnTo>
                  <a:pt x="3043427" y="144779"/>
                </a:lnTo>
                <a:lnTo>
                  <a:pt x="3049524" y="146303"/>
                </a:lnTo>
                <a:lnTo>
                  <a:pt x="3051048" y="147827"/>
                </a:lnTo>
                <a:lnTo>
                  <a:pt x="3051048" y="150875"/>
                </a:lnTo>
                <a:close/>
              </a:path>
              <a:path w="3066415" h="155575">
                <a:moveTo>
                  <a:pt x="3066287" y="153924"/>
                </a:moveTo>
                <a:lnTo>
                  <a:pt x="3058668" y="153924"/>
                </a:lnTo>
                <a:lnTo>
                  <a:pt x="3055619" y="150875"/>
                </a:lnTo>
                <a:lnTo>
                  <a:pt x="3055619" y="147827"/>
                </a:lnTo>
                <a:lnTo>
                  <a:pt x="3058668" y="147827"/>
                </a:lnTo>
                <a:lnTo>
                  <a:pt x="3063240" y="149351"/>
                </a:lnTo>
                <a:lnTo>
                  <a:pt x="3064764" y="149351"/>
                </a:lnTo>
                <a:lnTo>
                  <a:pt x="3066287" y="150875"/>
                </a:lnTo>
                <a:lnTo>
                  <a:pt x="3066287" y="153924"/>
                </a:lnTo>
                <a:close/>
              </a:path>
            </a:pathLst>
          </a:custGeom>
          <a:solidFill>
            <a:srgbClr val="000000"/>
          </a:solidFill>
        </p:spPr>
        <p:txBody>
          <a:bodyPr wrap="square" lIns="0" tIns="0" rIns="0" bIns="0" rtlCol="0"/>
          <a:lstStyle/>
          <a:p/>
        </p:txBody>
      </p:sp>
      <p:sp>
        <p:nvSpPr>
          <p:cNvPr id="24" name="object 24"/>
          <p:cNvSpPr/>
          <p:nvPr/>
        </p:nvSpPr>
        <p:spPr>
          <a:xfrm>
            <a:off x="969263" y="3669791"/>
            <a:ext cx="0" cy="411480"/>
          </a:xfrm>
          <a:custGeom>
            <a:avLst/>
            <a:gdLst/>
            <a:ahLst/>
            <a:cxnLst/>
            <a:rect l="l" t="t" r="r" b="b"/>
            <a:pathLst>
              <a:path w="0" h="411479">
                <a:moveTo>
                  <a:pt x="0" y="411480"/>
                </a:moveTo>
                <a:lnTo>
                  <a:pt x="0" y="0"/>
                </a:lnTo>
                <a:lnTo>
                  <a:pt x="0" y="411480"/>
                </a:lnTo>
                <a:close/>
              </a:path>
            </a:pathLst>
          </a:custGeom>
          <a:ln w="4762">
            <a:solidFill>
              <a:srgbClr val="000000"/>
            </a:solidFill>
          </a:ln>
        </p:spPr>
        <p:txBody>
          <a:bodyPr wrap="square" lIns="0" tIns="0" rIns="0" bIns="0" rtlCol="0"/>
          <a:lstStyle/>
          <a:p/>
        </p:txBody>
      </p:sp>
      <p:sp>
        <p:nvSpPr>
          <p:cNvPr id="25" name="object 25"/>
          <p:cNvSpPr/>
          <p:nvPr/>
        </p:nvSpPr>
        <p:spPr>
          <a:xfrm>
            <a:off x="1158239" y="3686555"/>
            <a:ext cx="0" cy="394970"/>
          </a:xfrm>
          <a:custGeom>
            <a:avLst/>
            <a:gdLst/>
            <a:ahLst/>
            <a:cxnLst/>
            <a:rect l="l" t="t" r="r" b="b"/>
            <a:pathLst>
              <a:path w="0" h="394970">
                <a:moveTo>
                  <a:pt x="0" y="394716"/>
                </a:moveTo>
                <a:lnTo>
                  <a:pt x="0" y="0"/>
                </a:lnTo>
                <a:lnTo>
                  <a:pt x="0" y="394716"/>
                </a:lnTo>
                <a:close/>
              </a:path>
            </a:pathLst>
          </a:custGeom>
          <a:ln w="4762">
            <a:solidFill>
              <a:srgbClr val="000000"/>
            </a:solidFill>
          </a:ln>
        </p:spPr>
        <p:txBody>
          <a:bodyPr wrap="square" lIns="0" tIns="0" rIns="0" bIns="0" rtlCol="0"/>
          <a:lstStyle/>
          <a:p/>
        </p:txBody>
      </p:sp>
      <p:sp>
        <p:nvSpPr>
          <p:cNvPr id="26" name="object 26"/>
          <p:cNvSpPr/>
          <p:nvPr/>
        </p:nvSpPr>
        <p:spPr>
          <a:xfrm>
            <a:off x="969264" y="3939540"/>
            <a:ext cx="188975" cy="106679"/>
          </a:xfrm>
          <a:prstGeom prst="rect">
            <a:avLst/>
          </a:prstGeom>
          <a:blipFill>
            <a:blip r:embed="rId4" cstate="print"/>
            <a:stretch>
              <a:fillRect/>
            </a:stretch>
          </a:blipFill>
        </p:spPr>
        <p:txBody>
          <a:bodyPr wrap="square" lIns="0" tIns="0" rIns="0" bIns="0" rtlCol="0"/>
          <a:lstStyle/>
          <a:p/>
        </p:txBody>
      </p:sp>
      <p:sp>
        <p:nvSpPr>
          <p:cNvPr id="27" name="object 27"/>
          <p:cNvSpPr/>
          <p:nvPr/>
        </p:nvSpPr>
        <p:spPr>
          <a:xfrm>
            <a:off x="3878579" y="3686555"/>
            <a:ext cx="0" cy="394970"/>
          </a:xfrm>
          <a:custGeom>
            <a:avLst/>
            <a:gdLst/>
            <a:ahLst/>
            <a:cxnLst/>
            <a:rect l="l" t="t" r="r" b="b"/>
            <a:pathLst>
              <a:path w="0" h="394970">
                <a:moveTo>
                  <a:pt x="0" y="394716"/>
                </a:moveTo>
                <a:lnTo>
                  <a:pt x="0" y="0"/>
                </a:lnTo>
                <a:lnTo>
                  <a:pt x="0" y="394716"/>
                </a:lnTo>
                <a:close/>
              </a:path>
            </a:pathLst>
          </a:custGeom>
          <a:ln w="4762">
            <a:solidFill>
              <a:srgbClr val="000000"/>
            </a:solidFill>
          </a:ln>
        </p:spPr>
        <p:txBody>
          <a:bodyPr wrap="square" lIns="0" tIns="0" rIns="0" bIns="0" rtlCol="0"/>
          <a:lstStyle/>
          <a:p/>
        </p:txBody>
      </p:sp>
      <p:sp>
        <p:nvSpPr>
          <p:cNvPr id="28" name="object 28"/>
          <p:cNvSpPr/>
          <p:nvPr/>
        </p:nvSpPr>
        <p:spPr>
          <a:xfrm>
            <a:off x="4038600" y="3686555"/>
            <a:ext cx="0" cy="394970"/>
          </a:xfrm>
          <a:custGeom>
            <a:avLst/>
            <a:gdLst/>
            <a:ahLst/>
            <a:cxnLst/>
            <a:rect l="l" t="t" r="r" b="b"/>
            <a:pathLst>
              <a:path w="0" h="394970">
                <a:moveTo>
                  <a:pt x="0" y="394716"/>
                </a:moveTo>
                <a:lnTo>
                  <a:pt x="0" y="0"/>
                </a:lnTo>
                <a:lnTo>
                  <a:pt x="0" y="394716"/>
                </a:lnTo>
                <a:close/>
              </a:path>
            </a:pathLst>
          </a:custGeom>
          <a:ln w="4762">
            <a:solidFill>
              <a:srgbClr val="000000"/>
            </a:solidFill>
          </a:ln>
        </p:spPr>
        <p:txBody>
          <a:bodyPr wrap="square" lIns="0" tIns="0" rIns="0" bIns="0" rtlCol="0"/>
          <a:lstStyle/>
          <a:p/>
        </p:txBody>
      </p:sp>
      <p:sp>
        <p:nvSpPr>
          <p:cNvPr id="29" name="object 29"/>
          <p:cNvSpPr/>
          <p:nvPr/>
        </p:nvSpPr>
        <p:spPr>
          <a:xfrm>
            <a:off x="3878580" y="3939540"/>
            <a:ext cx="160019" cy="106679"/>
          </a:xfrm>
          <a:prstGeom prst="rect">
            <a:avLst/>
          </a:prstGeom>
          <a:blipFill>
            <a:blip r:embed="rId5" cstate="print"/>
            <a:stretch>
              <a:fillRect/>
            </a:stretch>
          </a:blipFill>
        </p:spPr>
        <p:txBody>
          <a:bodyPr wrap="square" lIns="0" tIns="0" rIns="0" bIns="0" rtlCol="0"/>
          <a:lstStyle/>
          <a:p/>
        </p:txBody>
      </p:sp>
      <p:sp>
        <p:nvSpPr>
          <p:cNvPr id="30" name="object 30"/>
          <p:cNvSpPr txBox="1"/>
          <p:nvPr/>
        </p:nvSpPr>
        <p:spPr>
          <a:xfrm>
            <a:off x="3934879" y="3915828"/>
            <a:ext cx="80645" cy="137795"/>
          </a:xfrm>
          <a:prstGeom prst="rect">
            <a:avLst/>
          </a:prstGeom>
        </p:spPr>
        <p:txBody>
          <a:bodyPr wrap="square" lIns="0" tIns="17145" rIns="0" bIns="0" rtlCol="0" vert="horz">
            <a:spAutoFit/>
          </a:bodyPr>
          <a:lstStyle/>
          <a:p>
            <a:pPr>
              <a:lnSpc>
                <a:spcPct val="100000"/>
              </a:lnSpc>
              <a:spcBef>
                <a:spcPts val="135"/>
              </a:spcBef>
            </a:pPr>
            <a:r>
              <a:rPr dirty="0" sz="700" spc="-30">
                <a:latin typeface="Cambria"/>
                <a:cs typeface="Cambria"/>
              </a:rPr>
              <a:t>a</a:t>
            </a:r>
            <a:endParaRPr sz="700">
              <a:latin typeface="Cambria"/>
              <a:cs typeface="Cambria"/>
            </a:endParaRPr>
          </a:p>
        </p:txBody>
      </p:sp>
      <p:sp>
        <p:nvSpPr>
          <p:cNvPr id="31" name="object 31"/>
          <p:cNvSpPr/>
          <p:nvPr/>
        </p:nvSpPr>
        <p:spPr>
          <a:xfrm>
            <a:off x="1158239" y="3717035"/>
            <a:ext cx="0" cy="364490"/>
          </a:xfrm>
          <a:custGeom>
            <a:avLst/>
            <a:gdLst/>
            <a:ahLst/>
            <a:cxnLst/>
            <a:rect l="l" t="t" r="r" b="b"/>
            <a:pathLst>
              <a:path w="0" h="364489">
                <a:moveTo>
                  <a:pt x="0" y="364236"/>
                </a:moveTo>
                <a:lnTo>
                  <a:pt x="0" y="0"/>
                </a:lnTo>
                <a:lnTo>
                  <a:pt x="0" y="364236"/>
                </a:lnTo>
                <a:close/>
              </a:path>
            </a:pathLst>
          </a:custGeom>
          <a:ln w="4762">
            <a:solidFill>
              <a:srgbClr val="000000"/>
            </a:solidFill>
          </a:ln>
        </p:spPr>
        <p:txBody>
          <a:bodyPr wrap="square" lIns="0" tIns="0" rIns="0" bIns="0" rtlCol="0"/>
          <a:lstStyle/>
          <a:p/>
        </p:txBody>
      </p:sp>
      <p:sp>
        <p:nvSpPr>
          <p:cNvPr id="32" name="object 32"/>
          <p:cNvSpPr/>
          <p:nvPr/>
        </p:nvSpPr>
        <p:spPr>
          <a:xfrm>
            <a:off x="3878579" y="3717035"/>
            <a:ext cx="0" cy="364490"/>
          </a:xfrm>
          <a:custGeom>
            <a:avLst/>
            <a:gdLst/>
            <a:ahLst/>
            <a:cxnLst/>
            <a:rect l="l" t="t" r="r" b="b"/>
            <a:pathLst>
              <a:path w="0" h="364489">
                <a:moveTo>
                  <a:pt x="0" y="364236"/>
                </a:moveTo>
                <a:lnTo>
                  <a:pt x="0" y="0"/>
                </a:lnTo>
                <a:lnTo>
                  <a:pt x="0" y="364236"/>
                </a:lnTo>
                <a:close/>
              </a:path>
            </a:pathLst>
          </a:custGeom>
          <a:ln w="4762">
            <a:solidFill>
              <a:srgbClr val="000000"/>
            </a:solidFill>
          </a:ln>
        </p:spPr>
        <p:txBody>
          <a:bodyPr wrap="square" lIns="0" tIns="0" rIns="0" bIns="0" rtlCol="0"/>
          <a:lstStyle/>
          <a:p/>
        </p:txBody>
      </p:sp>
      <p:sp>
        <p:nvSpPr>
          <p:cNvPr id="33" name="object 33"/>
          <p:cNvSpPr/>
          <p:nvPr/>
        </p:nvSpPr>
        <p:spPr>
          <a:xfrm>
            <a:off x="1196339" y="3992879"/>
            <a:ext cx="1289685" cy="0"/>
          </a:xfrm>
          <a:custGeom>
            <a:avLst/>
            <a:gdLst/>
            <a:ahLst/>
            <a:cxnLst/>
            <a:rect l="l" t="t" r="r" b="b"/>
            <a:pathLst>
              <a:path w="1289685" h="0">
                <a:moveTo>
                  <a:pt x="0" y="0"/>
                </a:moveTo>
                <a:lnTo>
                  <a:pt x="1289304" y="0"/>
                </a:lnTo>
              </a:path>
            </a:pathLst>
          </a:custGeom>
          <a:ln w="4762">
            <a:solidFill>
              <a:srgbClr val="000000"/>
            </a:solidFill>
          </a:ln>
        </p:spPr>
        <p:txBody>
          <a:bodyPr wrap="square" lIns="0" tIns="0" rIns="0" bIns="0" rtlCol="0"/>
          <a:lstStyle/>
          <a:p/>
        </p:txBody>
      </p:sp>
      <p:sp>
        <p:nvSpPr>
          <p:cNvPr id="34" name="object 34"/>
          <p:cNvSpPr/>
          <p:nvPr/>
        </p:nvSpPr>
        <p:spPr>
          <a:xfrm>
            <a:off x="2552700" y="3992879"/>
            <a:ext cx="1287780" cy="0"/>
          </a:xfrm>
          <a:custGeom>
            <a:avLst/>
            <a:gdLst/>
            <a:ahLst/>
            <a:cxnLst/>
            <a:rect l="l" t="t" r="r" b="b"/>
            <a:pathLst>
              <a:path w="1287779" h="0">
                <a:moveTo>
                  <a:pt x="0" y="0"/>
                </a:moveTo>
                <a:lnTo>
                  <a:pt x="1287780" y="0"/>
                </a:lnTo>
              </a:path>
            </a:pathLst>
          </a:custGeom>
          <a:ln w="4762">
            <a:solidFill>
              <a:srgbClr val="000000"/>
            </a:solidFill>
          </a:ln>
        </p:spPr>
        <p:txBody>
          <a:bodyPr wrap="square" lIns="0" tIns="0" rIns="0" bIns="0" rtlCol="0"/>
          <a:lstStyle/>
          <a:p/>
        </p:txBody>
      </p:sp>
      <p:sp>
        <p:nvSpPr>
          <p:cNvPr id="35" name="object 35"/>
          <p:cNvSpPr/>
          <p:nvPr/>
        </p:nvSpPr>
        <p:spPr>
          <a:xfrm>
            <a:off x="1158240" y="3977640"/>
            <a:ext cx="43180" cy="30480"/>
          </a:xfrm>
          <a:custGeom>
            <a:avLst/>
            <a:gdLst/>
            <a:ahLst/>
            <a:cxnLst/>
            <a:rect l="l" t="t" r="r" b="b"/>
            <a:pathLst>
              <a:path w="43180" h="30479">
                <a:moveTo>
                  <a:pt x="42672" y="30479"/>
                </a:moveTo>
                <a:lnTo>
                  <a:pt x="0" y="15240"/>
                </a:lnTo>
                <a:lnTo>
                  <a:pt x="42672" y="0"/>
                </a:lnTo>
                <a:lnTo>
                  <a:pt x="42672" y="30479"/>
                </a:lnTo>
                <a:close/>
              </a:path>
            </a:pathLst>
          </a:custGeom>
          <a:solidFill>
            <a:srgbClr val="000000"/>
          </a:solidFill>
        </p:spPr>
        <p:txBody>
          <a:bodyPr wrap="square" lIns="0" tIns="0" rIns="0" bIns="0" rtlCol="0"/>
          <a:lstStyle/>
          <a:p/>
        </p:txBody>
      </p:sp>
      <p:sp>
        <p:nvSpPr>
          <p:cNvPr id="36" name="object 36"/>
          <p:cNvSpPr/>
          <p:nvPr/>
        </p:nvSpPr>
        <p:spPr>
          <a:xfrm>
            <a:off x="3837432" y="3977640"/>
            <a:ext cx="41275" cy="30480"/>
          </a:xfrm>
          <a:custGeom>
            <a:avLst/>
            <a:gdLst/>
            <a:ahLst/>
            <a:cxnLst/>
            <a:rect l="l" t="t" r="r" b="b"/>
            <a:pathLst>
              <a:path w="41275" h="30479">
                <a:moveTo>
                  <a:pt x="0" y="30479"/>
                </a:moveTo>
                <a:lnTo>
                  <a:pt x="0" y="0"/>
                </a:lnTo>
                <a:lnTo>
                  <a:pt x="41148" y="15240"/>
                </a:lnTo>
                <a:lnTo>
                  <a:pt x="0" y="30479"/>
                </a:lnTo>
                <a:close/>
              </a:path>
            </a:pathLst>
          </a:custGeom>
          <a:solidFill>
            <a:srgbClr val="000000"/>
          </a:solidFill>
        </p:spPr>
        <p:txBody>
          <a:bodyPr wrap="square" lIns="0" tIns="0" rIns="0" bIns="0" rtlCol="0"/>
          <a:lstStyle/>
          <a:p/>
        </p:txBody>
      </p:sp>
      <p:sp>
        <p:nvSpPr>
          <p:cNvPr id="37" name="object 37"/>
          <p:cNvSpPr/>
          <p:nvPr/>
        </p:nvSpPr>
        <p:spPr>
          <a:xfrm>
            <a:off x="2519172" y="3939540"/>
            <a:ext cx="0" cy="113030"/>
          </a:xfrm>
          <a:custGeom>
            <a:avLst/>
            <a:gdLst/>
            <a:ahLst/>
            <a:cxnLst/>
            <a:rect l="l" t="t" r="r" b="b"/>
            <a:pathLst>
              <a:path w="0" h="113029">
                <a:moveTo>
                  <a:pt x="0" y="0"/>
                </a:moveTo>
                <a:lnTo>
                  <a:pt x="0" y="112775"/>
                </a:lnTo>
              </a:path>
            </a:pathLst>
          </a:custGeom>
          <a:ln w="67056">
            <a:solidFill>
              <a:srgbClr val="FFFFFF"/>
            </a:solidFill>
          </a:ln>
        </p:spPr>
        <p:txBody>
          <a:bodyPr wrap="square" lIns="0" tIns="0" rIns="0" bIns="0" rtlCol="0"/>
          <a:lstStyle/>
          <a:p/>
        </p:txBody>
      </p:sp>
      <p:sp>
        <p:nvSpPr>
          <p:cNvPr id="38" name="object 38"/>
          <p:cNvSpPr txBox="1"/>
          <p:nvPr/>
        </p:nvSpPr>
        <p:spPr>
          <a:xfrm>
            <a:off x="2106662" y="3774307"/>
            <a:ext cx="1130935" cy="462280"/>
          </a:xfrm>
          <a:prstGeom prst="rect">
            <a:avLst/>
          </a:prstGeom>
        </p:spPr>
        <p:txBody>
          <a:bodyPr wrap="square" lIns="0" tIns="13335" rIns="0" bIns="0" rtlCol="0" vert="horz">
            <a:spAutoFit/>
          </a:bodyPr>
          <a:lstStyle/>
          <a:p>
            <a:pPr algn="ctr" marL="97155">
              <a:lnSpc>
                <a:spcPct val="100000"/>
              </a:lnSpc>
              <a:spcBef>
                <a:spcPts val="105"/>
              </a:spcBef>
            </a:pPr>
            <a:r>
              <a:rPr dirty="0" sz="500" spc="-165">
                <a:latin typeface="Cambria"/>
                <a:cs typeface="Cambria"/>
              </a:rPr>
              <a:t>camber</a:t>
            </a:r>
            <a:endParaRPr sz="500">
              <a:latin typeface="Cambria"/>
              <a:cs typeface="Cambria"/>
            </a:endParaRPr>
          </a:p>
          <a:p>
            <a:pPr>
              <a:lnSpc>
                <a:spcPct val="100000"/>
              </a:lnSpc>
              <a:spcBef>
                <a:spcPts val="50"/>
              </a:spcBef>
            </a:pPr>
            <a:endParaRPr sz="500">
              <a:latin typeface="Cambria"/>
              <a:cs typeface="Cambria"/>
            </a:endParaRPr>
          </a:p>
          <a:p>
            <a:pPr marL="374015">
              <a:lnSpc>
                <a:spcPts val="765"/>
              </a:lnSpc>
            </a:pPr>
            <a:r>
              <a:rPr dirty="0" baseline="7936" sz="1050" spc="-202">
                <a:latin typeface="Cambria"/>
                <a:cs typeface="Cambria"/>
              </a:rPr>
              <a:t>L</a:t>
            </a:r>
            <a:r>
              <a:rPr dirty="0" sz="500" spc="-135">
                <a:latin typeface="Cambria"/>
                <a:cs typeface="Cambria"/>
              </a:rPr>
              <a:t>s</a:t>
            </a:r>
            <a:endParaRPr sz="500">
              <a:latin typeface="Cambria"/>
              <a:cs typeface="Cambria"/>
            </a:endParaRPr>
          </a:p>
          <a:p>
            <a:pPr marL="25400">
              <a:lnSpc>
                <a:spcPts val="1425"/>
              </a:lnSpc>
            </a:pPr>
            <a:r>
              <a:rPr dirty="0" sz="1250" spc="15">
                <a:latin typeface="Arial"/>
                <a:cs typeface="Arial"/>
              </a:rPr>
              <a:t>Elevation</a:t>
            </a:r>
            <a:r>
              <a:rPr dirty="0" sz="1250" spc="-60">
                <a:latin typeface="Arial"/>
                <a:cs typeface="Arial"/>
              </a:rPr>
              <a:t> </a:t>
            </a:r>
            <a:r>
              <a:rPr dirty="0" sz="1250" spc="10">
                <a:latin typeface="Arial"/>
                <a:cs typeface="Arial"/>
              </a:rPr>
              <a:t>View</a:t>
            </a:r>
            <a:endParaRPr sz="1250">
              <a:latin typeface="Arial"/>
              <a:cs typeface="Arial"/>
            </a:endParaRPr>
          </a:p>
        </p:txBody>
      </p:sp>
      <p:sp>
        <p:nvSpPr>
          <p:cNvPr id="39" name="object 39"/>
          <p:cNvSpPr/>
          <p:nvPr/>
        </p:nvSpPr>
        <p:spPr>
          <a:xfrm>
            <a:off x="955547" y="3642359"/>
            <a:ext cx="163195" cy="0"/>
          </a:xfrm>
          <a:custGeom>
            <a:avLst/>
            <a:gdLst/>
            <a:ahLst/>
            <a:cxnLst/>
            <a:rect l="l" t="t" r="r" b="b"/>
            <a:pathLst>
              <a:path w="163194" h="0">
                <a:moveTo>
                  <a:pt x="0" y="0"/>
                </a:moveTo>
                <a:lnTo>
                  <a:pt x="163068" y="0"/>
                </a:lnTo>
                <a:lnTo>
                  <a:pt x="0" y="0"/>
                </a:lnTo>
                <a:close/>
              </a:path>
            </a:pathLst>
          </a:custGeom>
          <a:ln w="4762">
            <a:solidFill>
              <a:srgbClr val="000000"/>
            </a:solidFill>
          </a:ln>
        </p:spPr>
        <p:txBody>
          <a:bodyPr wrap="square" lIns="0" tIns="0" rIns="0" bIns="0" rtlCol="0"/>
          <a:lstStyle/>
          <a:p/>
        </p:txBody>
      </p:sp>
      <p:sp>
        <p:nvSpPr>
          <p:cNvPr id="40" name="object 40"/>
          <p:cNvSpPr/>
          <p:nvPr/>
        </p:nvSpPr>
        <p:spPr>
          <a:xfrm>
            <a:off x="955547" y="3593591"/>
            <a:ext cx="163195" cy="0"/>
          </a:xfrm>
          <a:custGeom>
            <a:avLst/>
            <a:gdLst/>
            <a:ahLst/>
            <a:cxnLst/>
            <a:rect l="l" t="t" r="r" b="b"/>
            <a:pathLst>
              <a:path w="163194" h="0">
                <a:moveTo>
                  <a:pt x="0" y="0"/>
                </a:moveTo>
                <a:lnTo>
                  <a:pt x="163068" y="0"/>
                </a:lnTo>
                <a:lnTo>
                  <a:pt x="0" y="0"/>
                </a:lnTo>
                <a:close/>
              </a:path>
            </a:pathLst>
          </a:custGeom>
          <a:ln w="4762">
            <a:solidFill>
              <a:srgbClr val="000000"/>
            </a:solidFill>
          </a:ln>
        </p:spPr>
        <p:txBody>
          <a:bodyPr wrap="square" lIns="0" tIns="0" rIns="0" bIns="0" rtlCol="0"/>
          <a:lstStyle/>
          <a:p/>
        </p:txBody>
      </p:sp>
      <p:sp>
        <p:nvSpPr>
          <p:cNvPr id="41" name="object 41"/>
          <p:cNvSpPr/>
          <p:nvPr/>
        </p:nvSpPr>
        <p:spPr>
          <a:xfrm>
            <a:off x="1036319" y="3683508"/>
            <a:ext cx="0" cy="47625"/>
          </a:xfrm>
          <a:custGeom>
            <a:avLst/>
            <a:gdLst/>
            <a:ahLst/>
            <a:cxnLst/>
            <a:rect l="l" t="t" r="r" b="b"/>
            <a:pathLst>
              <a:path w="0" h="47625">
                <a:moveTo>
                  <a:pt x="0" y="47243"/>
                </a:moveTo>
                <a:lnTo>
                  <a:pt x="0" y="0"/>
                </a:lnTo>
              </a:path>
            </a:pathLst>
          </a:custGeom>
          <a:ln w="4762">
            <a:solidFill>
              <a:srgbClr val="000000"/>
            </a:solidFill>
          </a:ln>
        </p:spPr>
        <p:txBody>
          <a:bodyPr wrap="square" lIns="0" tIns="0" rIns="0" bIns="0" rtlCol="0"/>
          <a:lstStyle/>
          <a:p/>
        </p:txBody>
      </p:sp>
      <p:sp>
        <p:nvSpPr>
          <p:cNvPr id="42" name="object 42"/>
          <p:cNvSpPr/>
          <p:nvPr/>
        </p:nvSpPr>
        <p:spPr>
          <a:xfrm>
            <a:off x="1036319" y="3505200"/>
            <a:ext cx="0" cy="47625"/>
          </a:xfrm>
          <a:custGeom>
            <a:avLst/>
            <a:gdLst/>
            <a:ahLst/>
            <a:cxnLst/>
            <a:rect l="l" t="t" r="r" b="b"/>
            <a:pathLst>
              <a:path w="0" h="47625">
                <a:moveTo>
                  <a:pt x="0" y="0"/>
                </a:moveTo>
                <a:lnTo>
                  <a:pt x="0" y="47243"/>
                </a:lnTo>
              </a:path>
            </a:pathLst>
          </a:custGeom>
          <a:ln w="4762">
            <a:solidFill>
              <a:srgbClr val="000000"/>
            </a:solidFill>
          </a:ln>
        </p:spPr>
        <p:txBody>
          <a:bodyPr wrap="square" lIns="0" tIns="0" rIns="0" bIns="0" rtlCol="0"/>
          <a:lstStyle/>
          <a:p/>
        </p:txBody>
      </p:sp>
      <p:sp>
        <p:nvSpPr>
          <p:cNvPr id="43" name="object 43"/>
          <p:cNvSpPr/>
          <p:nvPr/>
        </p:nvSpPr>
        <p:spPr>
          <a:xfrm>
            <a:off x="1036319" y="3642359"/>
            <a:ext cx="0" cy="163195"/>
          </a:xfrm>
          <a:custGeom>
            <a:avLst/>
            <a:gdLst/>
            <a:ahLst/>
            <a:cxnLst/>
            <a:rect l="l" t="t" r="r" b="b"/>
            <a:pathLst>
              <a:path w="0" h="163195">
                <a:moveTo>
                  <a:pt x="0" y="0"/>
                </a:moveTo>
                <a:lnTo>
                  <a:pt x="0" y="163068"/>
                </a:lnTo>
              </a:path>
            </a:pathLst>
          </a:custGeom>
          <a:ln w="4762">
            <a:solidFill>
              <a:srgbClr val="000000"/>
            </a:solidFill>
          </a:ln>
        </p:spPr>
        <p:txBody>
          <a:bodyPr wrap="square" lIns="0" tIns="0" rIns="0" bIns="0" rtlCol="0"/>
          <a:lstStyle/>
          <a:p/>
        </p:txBody>
      </p:sp>
      <p:sp>
        <p:nvSpPr>
          <p:cNvPr id="44" name="object 44"/>
          <p:cNvSpPr/>
          <p:nvPr/>
        </p:nvSpPr>
        <p:spPr>
          <a:xfrm>
            <a:off x="1022604" y="3642360"/>
            <a:ext cx="27940" cy="45720"/>
          </a:xfrm>
          <a:custGeom>
            <a:avLst/>
            <a:gdLst/>
            <a:ahLst/>
            <a:cxnLst/>
            <a:rect l="l" t="t" r="r" b="b"/>
            <a:pathLst>
              <a:path w="27940" h="45720">
                <a:moveTo>
                  <a:pt x="27431" y="45720"/>
                </a:moveTo>
                <a:lnTo>
                  <a:pt x="0" y="45720"/>
                </a:lnTo>
                <a:lnTo>
                  <a:pt x="13716" y="0"/>
                </a:lnTo>
                <a:lnTo>
                  <a:pt x="27431" y="45720"/>
                </a:lnTo>
                <a:close/>
              </a:path>
            </a:pathLst>
          </a:custGeom>
          <a:solidFill>
            <a:srgbClr val="000000"/>
          </a:solidFill>
        </p:spPr>
        <p:txBody>
          <a:bodyPr wrap="square" lIns="0" tIns="0" rIns="0" bIns="0" rtlCol="0"/>
          <a:lstStyle/>
          <a:p/>
        </p:txBody>
      </p:sp>
      <p:sp>
        <p:nvSpPr>
          <p:cNvPr id="45" name="object 45"/>
          <p:cNvSpPr/>
          <p:nvPr/>
        </p:nvSpPr>
        <p:spPr>
          <a:xfrm>
            <a:off x="1022604" y="3547872"/>
            <a:ext cx="27940" cy="45720"/>
          </a:xfrm>
          <a:custGeom>
            <a:avLst/>
            <a:gdLst/>
            <a:ahLst/>
            <a:cxnLst/>
            <a:rect l="l" t="t" r="r" b="b"/>
            <a:pathLst>
              <a:path w="27940" h="45720">
                <a:moveTo>
                  <a:pt x="13716" y="45719"/>
                </a:moveTo>
                <a:lnTo>
                  <a:pt x="0" y="0"/>
                </a:lnTo>
                <a:lnTo>
                  <a:pt x="27431" y="0"/>
                </a:lnTo>
                <a:lnTo>
                  <a:pt x="13716" y="45719"/>
                </a:lnTo>
                <a:close/>
              </a:path>
            </a:pathLst>
          </a:custGeom>
          <a:solidFill>
            <a:srgbClr val="000000"/>
          </a:solidFill>
        </p:spPr>
        <p:txBody>
          <a:bodyPr wrap="square" lIns="0" tIns="0" rIns="0" bIns="0" rtlCol="0"/>
          <a:lstStyle/>
          <a:p/>
        </p:txBody>
      </p:sp>
      <p:sp>
        <p:nvSpPr>
          <p:cNvPr id="46" name="object 46"/>
          <p:cNvSpPr/>
          <p:nvPr/>
        </p:nvSpPr>
        <p:spPr>
          <a:xfrm>
            <a:off x="973836" y="3805428"/>
            <a:ext cx="125095" cy="113030"/>
          </a:xfrm>
          <a:custGeom>
            <a:avLst/>
            <a:gdLst/>
            <a:ahLst/>
            <a:cxnLst/>
            <a:rect l="l" t="t" r="r" b="b"/>
            <a:pathLst>
              <a:path w="125094" h="113029">
                <a:moveTo>
                  <a:pt x="0" y="112775"/>
                </a:moveTo>
                <a:lnTo>
                  <a:pt x="124968" y="112775"/>
                </a:lnTo>
                <a:lnTo>
                  <a:pt x="124968" y="0"/>
                </a:lnTo>
                <a:lnTo>
                  <a:pt x="0" y="0"/>
                </a:lnTo>
                <a:lnTo>
                  <a:pt x="0" y="112775"/>
                </a:lnTo>
                <a:close/>
              </a:path>
            </a:pathLst>
          </a:custGeom>
          <a:solidFill>
            <a:srgbClr val="FFFFFF"/>
          </a:solidFill>
        </p:spPr>
        <p:txBody>
          <a:bodyPr wrap="square" lIns="0" tIns="0" rIns="0" bIns="0" rtlCol="0"/>
          <a:lstStyle/>
          <a:p/>
        </p:txBody>
      </p:sp>
      <p:sp>
        <p:nvSpPr>
          <p:cNvPr id="47" name="object 47"/>
          <p:cNvSpPr txBox="1"/>
          <p:nvPr/>
        </p:nvSpPr>
        <p:spPr>
          <a:xfrm>
            <a:off x="945276" y="3786965"/>
            <a:ext cx="207645" cy="266700"/>
          </a:xfrm>
          <a:prstGeom prst="rect">
            <a:avLst/>
          </a:prstGeom>
        </p:spPr>
        <p:txBody>
          <a:bodyPr wrap="square" lIns="0" tIns="11430" rIns="0" bIns="0" rtlCol="0" vert="horz">
            <a:spAutoFit/>
          </a:bodyPr>
          <a:lstStyle/>
          <a:p>
            <a:pPr marL="93980" marR="30480" indent="-69215">
              <a:lnSpc>
                <a:spcPct val="112900"/>
              </a:lnSpc>
              <a:spcBef>
                <a:spcPts val="90"/>
              </a:spcBef>
            </a:pPr>
            <a:r>
              <a:rPr dirty="0" baseline="7936" sz="1050" spc="-254">
                <a:latin typeface="Cambria"/>
                <a:cs typeface="Cambria"/>
              </a:rPr>
              <a:t>Y</a:t>
            </a:r>
            <a:r>
              <a:rPr dirty="0" sz="500" spc="-170">
                <a:latin typeface="Cambria"/>
                <a:cs typeface="Cambria"/>
              </a:rPr>
              <a:t>top </a:t>
            </a:r>
            <a:r>
              <a:rPr dirty="0" sz="500" spc="-105">
                <a:latin typeface="Cambria"/>
                <a:cs typeface="Cambria"/>
              </a:rPr>
              <a:t> </a:t>
            </a:r>
            <a:r>
              <a:rPr dirty="0" sz="700" spc="-30">
                <a:latin typeface="Cambria"/>
                <a:cs typeface="Cambria"/>
              </a:rPr>
              <a:t>a</a:t>
            </a:r>
            <a:endParaRPr sz="700">
              <a:latin typeface="Cambria"/>
              <a:cs typeface="Cambria"/>
            </a:endParaRPr>
          </a:p>
        </p:txBody>
      </p:sp>
      <p:sp>
        <p:nvSpPr>
          <p:cNvPr id="48" name="object 48"/>
          <p:cNvSpPr/>
          <p:nvPr/>
        </p:nvSpPr>
        <p:spPr>
          <a:xfrm>
            <a:off x="2147316" y="3642359"/>
            <a:ext cx="285115" cy="0"/>
          </a:xfrm>
          <a:custGeom>
            <a:avLst/>
            <a:gdLst/>
            <a:ahLst/>
            <a:cxnLst/>
            <a:rect l="l" t="t" r="r" b="b"/>
            <a:pathLst>
              <a:path w="285114" h="0">
                <a:moveTo>
                  <a:pt x="0" y="0"/>
                </a:moveTo>
                <a:lnTo>
                  <a:pt x="284987" y="0"/>
                </a:lnTo>
                <a:lnTo>
                  <a:pt x="0" y="0"/>
                </a:lnTo>
                <a:close/>
              </a:path>
            </a:pathLst>
          </a:custGeom>
          <a:ln w="4762">
            <a:solidFill>
              <a:srgbClr val="000000"/>
            </a:solidFill>
          </a:ln>
        </p:spPr>
        <p:txBody>
          <a:bodyPr wrap="square" lIns="0" tIns="0" rIns="0" bIns="0" rtlCol="0"/>
          <a:lstStyle/>
          <a:p/>
        </p:txBody>
      </p:sp>
      <p:sp>
        <p:nvSpPr>
          <p:cNvPr id="49" name="object 49"/>
          <p:cNvSpPr/>
          <p:nvPr/>
        </p:nvSpPr>
        <p:spPr>
          <a:xfrm>
            <a:off x="2147316" y="3570732"/>
            <a:ext cx="285115" cy="0"/>
          </a:xfrm>
          <a:custGeom>
            <a:avLst/>
            <a:gdLst/>
            <a:ahLst/>
            <a:cxnLst/>
            <a:rect l="l" t="t" r="r" b="b"/>
            <a:pathLst>
              <a:path w="285114" h="0">
                <a:moveTo>
                  <a:pt x="0" y="0"/>
                </a:moveTo>
                <a:lnTo>
                  <a:pt x="284987" y="0"/>
                </a:lnTo>
                <a:lnTo>
                  <a:pt x="0" y="0"/>
                </a:lnTo>
                <a:close/>
              </a:path>
            </a:pathLst>
          </a:custGeom>
          <a:ln w="4762">
            <a:solidFill>
              <a:srgbClr val="000000"/>
            </a:solidFill>
          </a:ln>
        </p:spPr>
        <p:txBody>
          <a:bodyPr wrap="square" lIns="0" tIns="0" rIns="0" bIns="0" rtlCol="0"/>
          <a:lstStyle/>
          <a:p/>
        </p:txBody>
      </p:sp>
      <p:sp>
        <p:nvSpPr>
          <p:cNvPr id="50" name="object 50"/>
          <p:cNvSpPr/>
          <p:nvPr/>
        </p:nvSpPr>
        <p:spPr>
          <a:xfrm>
            <a:off x="2228088" y="3683508"/>
            <a:ext cx="0" cy="38100"/>
          </a:xfrm>
          <a:custGeom>
            <a:avLst/>
            <a:gdLst/>
            <a:ahLst/>
            <a:cxnLst/>
            <a:rect l="l" t="t" r="r" b="b"/>
            <a:pathLst>
              <a:path w="0" h="38100">
                <a:moveTo>
                  <a:pt x="0" y="0"/>
                </a:moveTo>
                <a:lnTo>
                  <a:pt x="0" y="38100"/>
                </a:lnTo>
              </a:path>
            </a:pathLst>
          </a:custGeom>
          <a:ln w="4762">
            <a:solidFill>
              <a:srgbClr val="000000"/>
            </a:solidFill>
          </a:ln>
        </p:spPr>
        <p:txBody>
          <a:bodyPr wrap="square" lIns="0" tIns="0" rIns="0" bIns="0" rtlCol="0"/>
          <a:lstStyle/>
          <a:p/>
        </p:txBody>
      </p:sp>
      <p:sp>
        <p:nvSpPr>
          <p:cNvPr id="51" name="object 51"/>
          <p:cNvSpPr/>
          <p:nvPr/>
        </p:nvSpPr>
        <p:spPr>
          <a:xfrm>
            <a:off x="2228088" y="3482340"/>
            <a:ext cx="0" cy="47625"/>
          </a:xfrm>
          <a:custGeom>
            <a:avLst/>
            <a:gdLst/>
            <a:ahLst/>
            <a:cxnLst/>
            <a:rect l="l" t="t" r="r" b="b"/>
            <a:pathLst>
              <a:path w="0" h="47625">
                <a:moveTo>
                  <a:pt x="0" y="0"/>
                </a:moveTo>
                <a:lnTo>
                  <a:pt x="0" y="47243"/>
                </a:lnTo>
              </a:path>
            </a:pathLst>
          </a:custGeom>
          <a:ln w="4762">
            <a:solidFill>
              <a:srgbClr val="000000"/>
            </a:solidFill>
          </a:ln>
        </p:spPr>
        <p:txBody>
          <a:bodyPr wrap="square" lIns="0" tIns="0" rIns="0" bIns="0" rtlCol="0"/>
          <a:lstStyle/>
          <a:p/>
        </p:txBody>
      </p:sp>
      <p:sp>
        <p:nvSpPr>
          <p:cNvPr id="52" name="object 52"/>
          <p:cNvSpPr/>
          <p:nvPr/>
        </p:nvSpPr>
        <p:spPr>
          <a:xfrm>
            <a:off x="2197607" y="3642359"/>
            <a:ext cx="30480" cy="134620"/>
          </a:xfrm>
          <a:custGeom>
            <a:avLst/>
            <a:gdLst/>
            <a:ahLst/>
            <a:cxnLst/>
            <a:rect l="l" t="t" r="r" b="b"/>
            <a:pathLst>
              <a:path w="30480" h="134620">
                <a:moveTo>
                  <a:pt x="0" y="134112"/>
                </a:moveTo>
                <a:lnTo>
                  <a:pt x="30479" y="134112"/>
                </a:lnTo>
                <a:lnTo>
                  <a:pt x="30479" y="0"/>
                </a:lnTo>
                <a:lnTo>
                  <a:pt x="30479" y="134112"/>
                </a:lnTo>
                <a:lnTo>
                  <a:pt x="0" y="134112"/>
                </a:lnTo>
              </a:path>
            </a:pathLst>
          </a:custGeom>
          <a:ln w="4762">
            <a:solidFill>
              <a:srgbClr val="000000"/>
            </a:solidFill>
          </a:ln>
        </p:spPr>
        <p:txBody>
          <a:bodyPr wrap="square" lIns="0" tIns="0" rIns="0" bIns="0" rtlCol="0"/>
          <a:lstStyle/>
          <a:p/>
        </p:txBody>
      </p:sp>
      <p:sp>
        <p:nvSpPr>
          <p:cNvPr id="53" name="object 53"/>
          <p:cNvSpPr/>
          <p:nvPr/>
        </p:nvSpPr>
        <p:spPr>
          <a:xfrm>
            <a:off x="2214372" y="3642360"/>
            <a:ext cx="27940" cy="45720"/>
          </a:xfrm>
          <a:custGeom>
            <a:avLst/>
            <a:gdLst/>
            <a:ahLst/>
            <a:cxnLst/>
            <a:rect l="l" t="t" r="r" b="b"/>
            <a:pathLst>
              <a:path w="27939" h="45720">
                <a:moveTo>
                  <a:pt x="27432" y="45720"/>
                </a:moveTo>
                <a:lnTo>
                  <a:pt x="0" y="45720"/>
                </a:lnTo>
                <a:lnTo>
                  <a:pt x="13716" y="0"/>
                </a:lnTo>
                <a:lnTo>
                  <a:pt x="27432" y="45720"/>
                </a:lnTo>
                <a:close/>
              </a:path>
            </a:pathLst>
          </a:custGeom>
          <a:solidFill>
            <a:srgbClr val="000000"/>
          </a:solidFill>
        </p:spPr>
        <p:txBody>
          <a:bodyPr wrap="square" lIns="0" tIns="0" rIns="0" bIns="0" rtlCol="0"/>
          <a:lstStyle/>
          <a:p/>
        </p:txBody>
      </p:sp>
      <p:sp>
        <p:nvSpPr>
          <p:cNvPr id="54" name="object 54"/>
          <p:cNvSpPr/>
          <p:nvPr/>
        </p:nvSpPr>
        <p:spPr>
          <a:xfrm>
            <a:off x="2214372" y="3526535"/>
            <a:ext cx="27940" cy="44450"/>
          </a:xfrm>
          <a:custGeom>
            <a:avLst/>
            <a:gdLst/>
            <a:ahLst/>
            <a:cxnLst/>
            <a:rect l="l" t="t" r="r" b="b"/>
            <a:pathLst>
              <a:path w="27939" h="44450">
                <a:moveTo>
                  <a:pt x="13716" y="44196"/>
                </a:moveTo>
                <a:lnTo>
                  <a:pt x="0" y="0"/>
                </a:lnTo>
                <a:lnTo>
                  <a:pt x="27432" y="0"/>
                </a:lnTo>
                <a:lnTo>
                  <a:pt x="13716" y="44196"/>
                </a:lnTo>
                <a:close/>
              </a:path>
            </a:pathLst>
          </a:custGeom>
          <a:solidFill>
            <a:srgbClr val="000000"/>
          </a:solidFill>
        </p:spPr>
        <p:txBody>
          <a:bodyPr wrap="square" lIns="0" tIns="0" rIns="0" bIns="0" rtlCol="0"/>
          <a:lstStyle/>
          <a:p/>
        </p:txBody>
      </p:sp>
      <p:sp>
        <p:nvSpPr>
          <p:cNvPr id="55" name="object 55"/>
          <p:cNvSpPr/>
          <p:nvPr/>
        </p:nvSpPr>
        <p:spPr>
          <a:xfrm>
            <a:off x="2049780" y="3721608"/>
            <a:ext cx="297180" cy="113030"/>
          </a:xfrm>
          <a:custGeom>
            <a:avLst/>
            <a:gdLst/>
            <a:ahLst/>
            <a:cxnLst/>
            <a:rect l="l" t="t" r="r" b="b"/>
            <a:pathLst>
              <a:path w="297180" h="113029">
                <a:moveTo>
                  <a:pt x="0" y="112775"/>
                </a:moveTo>
                <a:lnTo>
                  <a:pt x="297179" y="112775"/>
                </a:lnTo>
                <a:lnTo>
                  <a:pt x="297179" y="0"/>
                </a:lnTo>
                <a:lnTo>
                  <a:pt x="0" y="0"/>
                </a:lnTo>
                <a:lnTo>
                  <a:pt x="0" y="112775"/>
                </a:lnTo>
                <a:close/>
              </a:path>
            </a:pathLst>
          </a:custGeom>
          <a:solidFill>
            <a:srgbClr val="FFFFFF"/>
          </a:solidFill>
        </p:spPr>
        <p:txBody>
          <a:bodyPr wrap="square" lIns="0" tIns="0" rIns="0" bIns="0" rtlCol="0"/>
          <a:lstStyle/>
          <a:p/>
        </p:txBody>
      </p:sp>
      <p:sp>
        <p:nvSpPr>
          <p:cNvPr id="56" name="object 56"/>
          <p:cNvSpPr txBox="1"/>
          <p:nvPr/>
        </p:nvSpPr>
        <p:spPr>
          <a:xfrm>
            <a:off x="2019698" y="3711606"/>
            <a:ext cx="384175" cy="137795"/>
          </a:xfrm>
          <a:prstGeom prst="rect">
            <a:avLst/>
          </a:prstGeom>
        </p:spPr>
        <p:txBody>
          <a:bodyPr wrap="square" lIns="0" tIns="17145" rIns="0" bIns="0" rtlCol="0" vert="horz">
            <a:spAutoFit/>
          </a:bodyPr>
          <a:lstStyle/>
          <a:p>
            <a:pPr marL="25400">
              <a:lnSpc>
                <a:spcPct val="100000"/>
              </a:lnSpc>
              <a:spcBef>
                <a:spcPts val="135"/>
              </a:spcBef>
            </a:pPr>
            <a:r>
              <a:rPr dirty="0" baseline="7936" sz="1050" spc="-307">
                <a:latin typeface="Cambria"/>
                <a:cs typeface="Cambria"/>
              </a:rPr>
              <a:t>F</a:t>
            </a:r>
            <a:r>
              <a:rPr dirty="0" sz="500" spc="-204">
                <a:latin typeface="Cambria"/>
                <a:cs typeface="Cambria"/>
              </a:rPr>
              <a:t>o</a:t>
            </a:r>
            <a:r>
              <a:rPr dirty="0" baseline="7936" sz="1050" spc="-307" i="1">
                <a:latin typeface="Georgia"/>
                <a:cs typeface="Georgia"/>
              </a:rPr>
              <a:t>D</a:t>
            </a:r>
            <a:r>
              <a:rPr dirty="0" sz="500" spc="-204">
                <a:latin typeface="Cambria"/>
                <a:cs typeface="Cambria"/>
              </a:rPr>
              <a:t>camber</a:t>
            </a:r>
            <a:endParaRPr sz="500">
              <a:latin typeface="Cambria"/>
              <a:cs typeface="Cambria"/>
            </a:endParaRPr>
          </a:p>
        </p:txBody>
      </p:sp>
      <p:sp>
        <p:nvSpPr>
          <p:cNvPr id="57" name="object 57"/>
          <p:cNvSpPr/>
          <p:nvPr/>
        </p:nvSpPr>
        <p:spPr>
          <a:xfrm>
            <a:off x="952500" y="3639311"/>
            <a:ext cx="3173095" cy="6350"/>
          </a:xfrm>
          <a:custGeom>
            <a:avLst/>
            <a:gdLst/>
            <a:ahLst/>
            <a:cxnLst/>
            <a:rect l="l" t="t" r="r" b="b"/>
            <a:pathLst>
              <a:path w="3173095" h="6350">
                <a:moveTo>
                  <a:pt x="9143" y="6096"/>
                </a:moveTo>
                <a:lnTo>
                  <a:pt x="1524" y="6096"/>
                </a:lnTo>
                <a:lnTo>
                  <a:pt x="0" y="4572"/>
                </a:lnTo>
                <a:lnTo>
                  <a:pt x="0" y="1524"/>
                </a:lnTo>
                <a:lnTo>
                  <a:pt x="1524" y="0"/>
                </a:lnTo>
                <a:lnTo>
                  <a:pt x="9143" y="0"/>
                </a:lnTo>
                <a:lnTo>
                  <a:pt x="10668" y="1524"/>
                </a:lnTo>
                <a:lnTo>
                  <a:pt x="10668" y="4572"/>
                </a:lnTo>
                <a:lnTo>
                  <a:pt x="9143" y="6096"/>
                </a:lnTo>
                <a:close/>
              </a:path>
              <a:path w="3173095" h="6350">
                <a:moveTo>
                  <a:pt x="24383" y="6096"/>
                </a:moveTo>
                <a:lnTo>
                  <a:pt x="16764" y="6096"/>
                </a:lnTo>
                <a:lnTo>
                  <a:pt x="15239" y="4572"/>
                </a:lnTo>
                <a:lnTo>
                  <a:pt x="15239" y="1524"/>
                </a:lnTo>
                <a:lnTo>
                  <a:pt x="16764" y="0"/>
                </a:lnTo>
                <a:lnTo>
                  <a:pt x="24383" y="0"/>
                </a:lnTo>
                <a:lnTo>
                  <a:pt x="25908" y="1524"/>
                </a:lnTo>
                <a:lnTo>
                  <a:pt x="25908" y="4572"/>
                </a:lnTo>
                <a:lnTo>
                  <a:pt x="24383" y="6096"/>
                </a:lnTo>
                <a:close/>
              </a:path>
              <a:path w="3173095" h="6350">
                <a:moveTo>
                  <a:pt x="39624" y="6096"/>
                </a:moveTo>
                <a:lnTo>
                  <a:pt x="32004" y="6096"/>
                </a:lnTo>
                <a:lnTo>
                  <a:pt x="30479" y="4572"/>
                </a:lnTo>
                <a:lnTo>
                  <a:pt x="30479" y="1524"/>
                </a:lnTo>
                <a:lnTo>
                  <a:pt x="32004" y="0"/>
                </a:lnTo>
                <a:lnTo>
                  <a:pt x="39624" y="0"/>
                </a:lnTo>
                <a:lnTo>
                  <a:pt x="41148" y="1524"/>
                </a:lnTo>
                <a:lnTo>
                  <a:pt x="41148" y="4572"/>
                </a:lnTo>
                <a:lnTo>
                  <a:pt x="39624" y="6096"/>
                </a:lnTo>
                <a:close/>
              </a:path>
              <a:path w="3173095" h="6350">
                <a:moveTo>
                  <a:pt x="54864" y="6096"/>
                </a:moveTo>
                <a:lnTo>
                  <a:pt x="47243" y="6096"/>
                </a:lnTo>
                <a:lnTo>
                  <a:pt x="45720" y="4572"/>
                </a:lnTo>
                <a:lnTo>
                  <a:pt x="45720" y="1524"/>
                </a:lnTo>
                <a:lnTo>
                  <a:pt x="47243" y="0"/>
                </a:lnTo>
                <a:lnTo>
                  <a:pt x="54864" y="0"/>
                </a:lnTo>
                <a:lnTo>
                  <a:pt x="56387" y="1524"/>
                </a:lnTo>
                <a:lnTo>
                  <a:pt x="56387" y="4572"/>
                </a:lnTo>
                <a:lnTo>
                  <a:pt x="54864" y="6096"/>
                </a:lnTo>
                <a:close/>
              </a:path>
              <a:path w="3173095" h="6350">
                <a:moveTo>
                  <a:pt x="70104" y="6096"/>
                </a:moveTo>
                <a:lnTo>
                  <a:pt x="62483" y="6096"/>
                </a:lnTo>
                <a:lnTo>
                  <a:pt x="60960" y="4572"/>
                </a:lnTo>
                <a:lnTo>
                  <a:pt x="60960" y="1524"/>
                </a:lnTo>
                <a:lnTo>
                  <a:pt x="62483" y="0"/>
                </a:lnTo>
                <a:lnTo>
                  <a:pt x="70104" y="0"/>
                </a:lnTo>
                <a:lnTo>
                  <a:pt x="71627" y="1524"/>
                </a:lnTo>
                <a:lnTo>
                  <a:pt x="71627" y="4572"/>
                </a:lnTo>
                <a:lnTo>
                  <a:pt x="70104" y="6096"/>
                </a:lnTo>
                <a:close/>
              </a:path>
              <a:path w="3173095" h="6350">
                <a:moveTo>
                  <a:pt x="85343" y="6096"/>
                </a:moveTo>
                <a:lnTo>
                  <a:pt x="77724" y="6096"/>
                </a:lnTo>
                <a:lnTo>
                  <a:pt x="76200" y="4572"/>
                </a:lnTo>
                <a:lnTo>
                  <a:pt x="76200" y="1524"/>
                </a:lnTo>
                <a:lnTo>
                  <a:pt x="77724" y="0"/>
                </a:lnTo>
                <a:lnTo>
                  <a:pt x="85343" y="0"/>
                </a:lnTo>
                <a:lnTo>
                  <a:pt x="86868" y="1524"/>
                </a:lnTo>
                <a:lnTo>
                  <a:pt x="86868" y="4572"/>
                </a:lnTo>
                <a:lnTo>
                  <a:pt x="85343" y="6096"/>
                </a:lnTo>
                <a:close/>
              </a:path>
              <a:path w="3173095" h="6350">
                <a:moveTo>
                  <a:pt x="100583" y="6096"/>
                </a:moveTo>
                <a:lnTo>
                  <a:pt x="92964" y="6096"/>
                </a:lnTo>
                <a:lnTo>
                  <a:pt x="91439" y="4572"/>
                </a:lnTo>
                <a:lnTo>
                  <a:pt x="91439" y="1524"/>
                </a:lnTo>
                <a:lnTo>
                  <a:pt x="92964" y="0"/>
                </a:lnTo>
                <a:lnTo>
                  <a:pt x="100583" y="0"/>
                </a:lnTo>
                <a:lnTo>
                  <a:pt x="102108" y="1524"/>
                </a:lnTo>
                <a:lnTo>
                  <a:pt x="102108" y="4572"/>
                </a:lnTo>
                <a:lnTo>
                  <a:pt x="100583" y="6096"/>
                </a:lnTo>
                <a:close/>
              </a:path>
              <a:path w="3173095" h="6350">
                <a:moveTo>
                  <a:pt x="115824" y="6096"/>
                </a:moveTo>
                <a:lnTo>
                  <a:pt x="108204" y="6096"/>
                </a:lnTo>
                <a:lnTo>
                  <a:pt x="106679" y="4572"/>
                </a:lnTo>
                <a:lnTo>
                  <a:pt x="106679" y="1524"/>
                </a:lnTo>
                <a:lnTo>
                  <a:pt x="108204" y="0"/>
                </a:lnTo>
                <a:lnTo>
                  <a:pt x="115824" y="0"/>
                </a:lnTo>
                <a:lnTo>
                  <a:pt x="117348" y="1524"/>
                </a:lnTo>
                <a:lnTo>
                  <a:pt x="117348" y="4572"/>
                </a:lnTo>
                <a:lnTo>
                  <a:pt x="115824" y="6096"/>
                </a:lnTo>
                <a:close/>
              </a:path>
              <a:path w="3173095" h="6350">
                <a:moveTo>
                  <a:pt x="131064" y="6096"/>
                </a:moveTo>
                <a:lnTo>
                  <a:pt x="123443" y="6096"/>
                </a:lnTo>
                <a:lnTo>
                  <a:pt x="121920" y="4572"/>
                </a:lnTo>
                <a:lnTo>
                  <a:pt x="121920" y="1524"/>
                </a:lnTo>
                <a:lnTo>
                  <a:pt x="123443" y="0"/>
                </a:lnTo>
                <a:lnTo>
                  <a:pt x="131064" y="0"/>
                </a:lnTo>
                <a:lnTo>
                  <a:pt x="132587" y="1524"/>
                </a:lnTo>
                <a:lnTo>
                  <a:pt x="132587" y="4572"/>
                </a:lnTo>
                <a:lnTo>
                  <a:pt x="131064" y="6096"/>
                </a:lnTo>
                <a:close/>
              </a:path>
              <a:path w="3173095" h="6350">
                <a:moveTo>
                  <a:pt x="146304" y="6096"/>
                </a:moveTo>
                <a:lnTo>
                  <a:pt x="138683" y="6096"/>
                </a:lnTo>
                <a:lnTo>
                  <a:pt x="137160" y="4572"/>
                </a:lnTo>
                <a:lnTo>
                  <a:pt x="137160" y="1524"/>
                </a:lnTo>
                <a:lnTo>
                  <a:pt x="138683" y="0"/>
                </a:lnTo>
                <a:lnTo>
                  <a:pt x="146304" y="0"/>
                </a:lnTo>
                <a:lnTo>
                  <a:pt x="147827" y="1524"/>
                </a:lnTo>
                <a:lnTo>
                  <a:pt x="147827" y="4572"/>
                </a:lnTo>
                <a:lnTo>
                  <a:pt x="146304" y="6096"/>
                </a:lnTo>
                <a:close/>
              </a:path>
              <a:path w="3173095" h="6350">
                <a:moveTo>
                  <a:pt x="161543" y="6096"/>
                </a:moveTo>
                <a:lnTo>
                  <a:pt x="153924" y="6096"/>
                </a:lnTo>
                <a:lnTo>
                  <a:pt x="152400" y="4572"/>
                </a:lnTo>
                <a:lnTo>
                  <a:pt x="152400" y="1524"/>
                </a:lnTo>
                <a:lnTo>
                  <a:pt x="153924" y="0"/>
                </a:lnTo>
                <a:lnTo>
                  <a:pt x="161543" y="0"/>
                </a:lnTo>
                <a:lnTo>
                  <a:pt x="163068" y="1524"/>
                </a:lnTo>
                <a:lnTo>
                  <a:pt x="163068" y="4572"/>
                </a:lnTo>
                <a:lnTo>
                  <a:pt x="161543" y="6096"/>
                </a:lnTo>
                <a:close/>
              </a:path>
              <a:path w="3173095" h="6350">
                <a:moveTo>
                  <a:pt x="176783" y="6096"/>
                </a:moveTo>
                <a:lnTo>
                  <a:pt x="169164" y="6096"/>
                </a:lnTo>
                <a:lnTo>
                  <a:pt x="167639" y="4572"/>
                </a:lnTo>
                <a:lnTo>
                  <a:pt x="167639" y="1524"/>
                </a:lnTo>
                <a:lnTo>
                  <a:pt x="169164" y="0"/>
                </a:lnTo>
                <a:lnTo>
                  <a:pt x="176783" y="0"/>
                </a:lnTo>
                <a:lnTo>
                  <a:pt x="178308" y="1524"/>
                </a:lnTo>
                <a:lnTo>
                  <a:pt x="178308" y="4572"/>
                </a:lnTo>
                <a:lnTo>
                  <a:pt x="176783" y="6096"/>
                </a:lnTo>
                <a:close/>
              </a:path>
              <a:path w="3173095" h="6350">
                <a:moveTo>
                  <a:pt x="192024" y="6096"/>
                </a:moveTo>
                <a:lnTo>
                  <a:pt x="184404" y="6096"/>
                </a:lnTo>
                <a:lnTo>
                  <a:pt x="182879" y="4572"/>
                </a:lnTo>
                <a:lnTo>
                  <a:pt x="182879" y="1524"/>
                </a:lnTo>
                <a:lnTo>
                  <a:pt x="184404" y="0"/>
                </a:lnTo>
                <a:lnTo>
                  <a:pt x="192024" y="0"/>
                </a:lnTo>
                <a:lnTo>
                  <a:pt x="193548" y="1524"/>
                </a:lnTo>
                <a:lnTo>
                  <a:pt x="193548" y="4572"/>
                </a:lnTo>
                <a:lnTo>
                  <a:pt x="192024" y="6096"/>
                </a:lnTo>
                <a:close/>
              </a:path>
              <a:path w="3173095" h="6350">
                <a:moveTo>
                  <a:pt x="207264" y="6096"/>
                </a:moveTo>
                <a:lnTo>
                  <a:pt x="199643" y="6096"/>
                </a:lnTo>
                <a:lnTo>
                  <a:pt x="198120" y="4572"/>
                </a:lnTo>
                <a:lnTo>
                  <a:pt x="198120" y="1524"/>
                </a:lnTo>
                <a:lnTo>
                  <a:pt x="199643" y="0"/>
                </a:lnTo>
                <a:lnTo>
                  <a:pt x="207264" y="0"/>
                </a:lnTo>
                <a:lnTo>
                  <a:pt x="208787" y="1524"/>
                </a:lnTo>
                <a:lnTo>
                  <a:pt x="208787" y="4572"/>
                </a:lnTo>
                <a:lnTo>
                  <a:pt x="207264" y="6096"/>
                </a:lnTo>
                <a:close/>
              </a:path>
              <a:path w="3173095" h="6350">
                <a:moveTo>
                  <a:pt x="222504" y="6096"/>
                </a:moveTo>
                <a:lnTo>
                  <a:pt x="214883" y="6096"/>
                </a:lnTo>
                <a:lnTo>
                  <a:pt x="213360" y="4572"/>
                </a:lnTo>
                <a:lnTo>
                  <a:pt x="213360" y="1524"/>
                </a:lnTo>
                <a:lnTo>
                  <a:pt x="214883" y="0"/>
                </a:lnTo>
                <a:lnTo>
                  <a:pt x="222504" y="0"/>
                </a:lnTo>
                <a:lnTo>
                  <a:pt x="224027" y="1524"/>
                </a:lnTo>
                <a:lnTo>
                  <a:pt x="224027" y="4572"/>
                </a:lnTo>
                <a:lnTo>
                  <a:pt x="222504" y="6096"/>
                </a:lnTo>
                <a:close/>
              </a:path>
              <a:path w="3173095" h="6350">
                <a:moveTo>
                  <a:pt x="237743" y="6096"/>
                </a:moveTo>
                <a:lnTo>
                  <a:pt x="230124" y="6096"/>
                </a:lnTo>
                <a:lnTo>
                  <a:pt x="228600" y="4572"/>
                </a:lnTo>
                <a:lnTo>
                  <a:pt x="228600" y="1524"/>
                </a:lnTo>
                <a:lnTo>
                  <a:pt x="230124" y="0"/>
                </a:lnTo>
                <a:lnTo>
                  <a:pt x="237743" y="0"/>
                </a:lnTo>
                <a:lnTo>
                  <a:pt x="239268" y="1524"/>
                </a:lnTo>
                <a:lnTo>
                  <a:pt x="239268" y="4572"/>
                </a:lnTo>
                <a:lnTo>
                  <a:pt x="237743" y="6096"/>
                </a:lnTo>
                <a:close/>
              </a:path>
              <a:path w="3173095" h="6350">
                <a:moveTo>
                  <a:pt x="252983" y="6096"/>
                </a:moveTo>
                <a:lnTo>
                  <a:pt x="245364" y="6096"/>
                </a:lnTo>
                <a:lnTo>
                  <a:pt x="243839" y="4572"/>
                </a:lnTo>
                <a:lnTo>
                  <a:pt x="243839" y="1524"/>
                </a:lnTo>
                <a:lnTo>
                  <a:pt x="245364" y="0"/>
                </a:lnTo>
                <a:lnTo>
                  <a:pt x="252983" y="0"/>
                </a:lnTo>
                <a:lnTo>
                  <a:pt x="254508" y="1524"/>
                </a:lnTo>
                <a:lnTo>
                  <a:pt x="254508" y="4572"/>
                </a:lnTo>
                <a:lnTo>
                  <a:pt x="252983" y="6096"/>
                </a:lnTo>
                <a:close/>
              </a:path>
              <a:path w="3173095" h="6350">
                <a:moveTo>
                  <a:pt x="268224" y="6096"/>
                </a:moveTo>
                <a:lnTo>
                  <a:pt x="260604" y="6096"/>
                </a:lnTo>
                <a:lnTo>
                  <a:pt x="259079" y="4572"/>
                </a:lnTo>
                <a:lnTo>
                  <a:pt x="259079" y="1524"/>
                </a:lnTo>
                <a:lnTo>
                  <a:pt x="260604" y="0"/>
                </a:lnTo>
                <a:lnTo>
                  <a:pt x="268224" y="0"/>
                </a:lnTo>
                <a:lnTo>
                  <a:pt x="269748" y="1524"/>
                </a:lnTo>
                <a:lnTo>
                  <a:pt x="269748" y="4572"/>
                </a:lnTo>
                <a:lnTo>
                  <a:pt x="268224" y="6096"/>
                </a:lnTo>
                <a:close/>
              </a:path>
              <a:path w="3173095" h="6350">
                <a:moveTo>
                  <a:pt x="283463" y="6096"/>
                </a:moveTo>
                <a:lnTo>
                  <a:pt x="275844" y="6096"/>
                </a:lnTo>
                <a:lnTo>
                  <a:pt x="274320" y="4572"/>
                </a:lnTo>
                <a:lnTo>
                  <a:pt x="274320" y="1524"/>
                </a:lnTo>
                <a:lnTo>
                  <a:pt x="275844" y="0"/>
                </a:lnTo>
                <a:lnTo>
                  <a:pt x="283463" y="0"/>
                </a:lnTo>
                <a:lnTo>
                  <a:pt x="284987" y="1524"/>
                </a:lnTo>
                <a:lnTo>
                  <a:pt x="284987" y="4572"/>
                </a:lnTo>
                <a:lnTo>
                  <a:pt x="283463" y="6096"/>
                </a:lnTo>
                <a:close/>
              </a:path>
              <a:path w="3173095" h="6350">
                <a:moveTo>
                  <a:pt x="298704" y="6096"/>
                </a:moveTo>
                <a:lnTo>
                  <a:pt x="291083" y="6096"/>
                </a:lnTo>
                <a:lnTo>
                  <a:pt x="289559" y="4572"/>
                </a:lnTo>
                <a:lnTo>
                  <a:pt x="289559" y="1524"/>
                </a:lnTo>
                <a:lnTo>
                  <a:pt x="291083" y="0"/>
                </a:lnTo>
                <a:lnTo>
                  <a:pt x="298704" y="0"/>
                </a:lnTo>
                <a:lnTo>
                  <a:pt x="300228" y="1524"/>
                </a:lnTo>
                <a:lnTo>
                  <a:pt x="300228" y="4572"/>
                </a:lnTo>
                <a:lnTo>
                  <a:pt x="298704" y="6096"/>
                </a:lnTo>
                <a:close/>
              </a:path>
              <a:path w="3173095" h="6350">
                <a:moveTo>
                  <a:pt x="313944" y="6096"/>
                </a:moveTo>
                <a:lnTo>
                  <a:pt x="306324" y="6096"/>
                </a:lnTo>
                <a:lnTo>
                  <a:pt x="304800" y="4572"/>
                </a:lnTo>
                <a:lnTo>
                  <a:pt x="304800" y="1524"/>
                </a:lnTo>
                <a:lnTo>
                  <a:pt x="306324" y="0"/>
                </a:lnTo>
                <a:lnTo>
                  <a:pt x="313944" y="0"/>
                </a:lnTo>
                <a:lnTo>
                  <a:pt x="315467" y="1524"/>
                </a:lnTo>
                <a:lnTo>
                  <a:pt x="315467" y="4572"/>
                </a:lnTo>
                <a:lnTo>
                  <a:pt x="313944" y="6096"/>
                </a:lnTo>
                <a:close/>
              </a:path>
              <a:path w="3173095" h="6350">
                <a:moveTo>
                  <a:pt x="329183" y="6096"/>
                </a:moveTo>
                <a:lnTo>
                  <a:pt x="321563" y="6096"/>
                </a:lnTo>
                <a:lnTo>
                  <a:pt x="320040" y="4572"/>
                </a:lnTo>
                <a:lnTo>
                  <a:pt x="320040" y="1524"/>
                </a:lnTo>
                <a:lnTo>
                  <a:pt x="321563" y="0"/>
                </a:lnTo>
                <a:lnTo>
                  <a:pt x="329183" y="0"/>
                </a:lnTo>
                <a:lnTo>
                  <a:pt x="330708" y="1524"/>
                </a:lnTo>
                <a:lnTo>
                  <a:pt x="330708" y="4572"/>
                </a:lnTo>
                <a:lnTo>
                  <a:pt x="329183" y="6096"/>
                </a:lnTo>
                <a:close/>
              </a:path>
              <a:path w="3173095" h="6350">
                <a:moveTo>
                  <a:pt x="344424" y="6096"/>
                </a:moveTo>
                <a:lnTo>
                  <a:pt x="336804" y="6096"/>
                </a:lnTo>
                <a:lnTo>
                  <a:pt x="335279" y="4572"/>
                </a:lnTo>
                <a:lnTo>
                  <a:pt x="335279" y="1524"/>
                </a:lnTo>
                <a:lnTo>
                  <a:pt x="336804" y="0"/>
                </a:lnTo>
                <a:lnTo>
                  <a:pt x="344424" y="0"/>
                </a:lnTo>
                <a:lnTo>
                  <a:pt x="345948" y="1524"/>
                </a:lnTo>
                <a:lnTo>
                  <a:pt x="345948" y="4572"/>
                </a:lnTo>
                <a:lnTo>
                  <a:pt x="344424" y="6096"/>
                </a:lnTo>
                <a:close/>
              </a:path>
              <a:path w="3173095" h="6350">
                <a:moveTo>
                  <a:pt x="359663" y="6096"/>
                </a:moveTo>
                <a:lnTo>
                  <a:pt x="352044" y="6096"/>
                </a:lnTo>
                <a:lnTo>
                  <a:pt x="352044" y="0"/>
                </a:lnTo>
                <a:lnTo>
                  <a:pt x="359663" y="0"/>
                </a:lnTo>
                <a:lnTo>
                  <a:pt x="361187" y="1524"/>
                </a:lnTo>
                <a:lnTo>
                  <a:pt x="361187" y="4572"/>
                </a:lnTo>
                <a:lnTo>
                  <a:pt x="359663" y="6096"/>
                </a:lnTo>
                <a:close/>
              </a:path>
              <a:path w="3173095" h="6350">
                <a:moveTo>
                  <a:pt x="374904" y="6096"/>
                </a:moveTo>
                <a:lnTo>
                  <a:pt x="367283" y="6096"/>
                </a:lnTo>
                <a:lnTo>
                  <a:pt x="367283" y="0"/>
                </a:lnTo>
                <a:lnTo>
                  <a:pt x="374904" y="0"/>
                </a:lnTo>
                <a:lnTo>
                  <a:pt x="376428" y="1524"/>
                </a:lnTo>
                <a:lnTo>
                  <a:pt x="376428" y="4572"/>
                </a:lnTo>
                <a:lnTo>
                  <a:pt x="374904" y="6096"/>
                </a:lnTo>
                <a:close/>
              </a:path>
              <a:path w="3173095" h="6350">
                <a:moveTo>
                  <a:pt x="391667" y="6096"/>
                </a:moveTo>
                <a:lnTo>
                  <a:pt x="382524" y="6096"/>
                </a:lnTo>
                <a:lnTo>
                  <a:pt x="382524" y="0"/>
                </a:lnTo>
                <a:lnTo>
                  <a:pt x="391667" y="0"/>
                </a:lnTo>
                <a:lnTo>
                  <a:pt x="391667" y="6096"/>
                </a:lnTo>
                <a:close/>
              </a:path>
              <a:path w="3173095" h="6350">
                <a:moveTo>
                  <a:pt x="406908" y="6096"/>
                </a:moveTo>
                <a:lnTo>
                  <a:pt x="397763" y="6096"/>
                </a:lnTo>
                <a:lnTo>
                  <a:pt x="397763" y="0"/>
                </a:lnTo>
                <a:lnTo>
                  <a:pt x="406908" y="0"/>
                </a:lnTo>
                <a:lnTo>
                  <a:pt x="406908" y="6096"/>
                </a:lnTo>
                <a:close/>
              </a:path>
              <a:path w="3173095" h="6350">
                <a:moveTo>
                  <a:pt x="422148" y="6096"/>
                </a:moveTo>
                <a:lnTo>
                  <a:pt x="413004" y="6096"/>
                </a:lnTo>
                <a:lnTo>
                  <a:pt x="413004" y="0"/>
                </a:lnTo>
                <a:lnTo>
                  <a:pt x="422148" y="0"/>
                </a:lnTo>
                <a:lnTo>
                  <a:pt x="422148" y="6096"/>
                </a:lnTo>
                <a:close/>
              </a:path>
              <a:path w="3173095" h="6350">
                <a:moveTo>
                  <a:pt x="437387" y="6096"/>
                </a:moveTo>
                <a:lnTo>
                  <a:pt x="428244" y="6096"/>
                </a:lnTo>
                <a:lnTo>
                  <a:pt x="428244" y="0"/>
                </a:lnTo>
                <a:lnTo>
                  <a:pt x="437387" y="0"/>
                </a:lnTo>
                <a:lnTo>
                  <a:pt x="437387" y="6096"/>
                </a:lnTo>
                <a:close/>
              </a:path>
              <a:path w="3173095" h="6350">
                <a:moveTo>
                  <a:pt x="452628" y="6096"/>
                </a:moveTo>
                <a:lnTo>
                  <a:pt x="443483" y="6096"/>
                </a:lnTo>
                <a:lnTo>
                  <a:pt x="443483" y="0"/>
                </a:lnTo>
                <a:lnTo>
                  <a:pt x="452628" y="0"/>
                </a:lnTo>
                <a:lnTo>
                  <a:pt x="452628" y="6096"/>
                </a:lnTo>
                <a:close/>
              </a:path>
              <a:path w="3173095" h="6350">
                <a:moveTo>
                  <a:pt x="467867" y="6096"/>
                </a:moveTo>
                <a:lnTo>
                  <a:pt x="458724" y="6096"/>
                </a:lnTo>
                <a:lnTo>
                  <a:pt x="458724" y="0"/>
                </a:lnTo>
                <a:lnTo>
                  <a:pt x="467867" y="0"/>
                </a:lnTo>
                <a:lnTo>
                  <a:pt x="467867" y="6096"/>
                </a:lnTo>
                <a:close/>
              </a:path>
              <a:path w="3173095" h="6350">
                <a:moveTo>
                  <a:pt x="483108" y="6096"/>
                </a:moveTo>
                <a:lnTo>
                  <a:pt x="473963" y="6096"/>
                </a:lnTo>
                <a:lnTo>
                  <a:pt x="473963" y="0"/>
                </a:lnTo>
                <a:lnTo>
                  <a:pt x="483108" y="0"/>
                </a:lnTo>
                <a:lnTo>
                  <a:pt x="483108" y="6096"/>
                </a:lnTo>
                <a:close/>
              </a:path>
              <a:path w="3173095" h="6350">
                <a:moveTo>
                  <a:pt x="498348" y="6096"/>
                </a:moveTo>
                <a:lnTo>
                  <a:pt x="490728" y="6096"/>
                </a:lnTo>
                <a:lnTo>
                  <a:pt x="489204" y="4572"/>
                </a:lnTo>
                <a:lnTo>
                  <a:pt x="489204" y="1524"/>
                </a:lnTo>
                <a:lnTo>
                  <a:pt x="490728" y="0"/>
                </a:lnTo>
                <a:lnTo>
                  <a:pt x="498348" y="0"/>
                </a:lnTo>
                <a:lnTo>
                  <a:pt x="498348" y="6096"/>
                </a:lnTo>
                <a:close/>
              </a:path>
              <a:path w="3173095" h="6350">
                <a:moveTo>
                  <a:pt x="513587" y="6096"/>
                </a:moveTo>
                <a:lnTo>
                  <a:pt x="505967" y="6096"/>
                </a:lnTo>
                <a:lnTo>
                  <a:pt x="504444" y="4572"/>
                </a:lnTo>
                <a:lnTo>
                  <a:pt x="504444" y="1524"/>
                </a:lnTo>
                <a:lnTo>
                  <a:pt x="505967" y="0"/>
                </a:lnTo>
                <a:lnTo>
                  <a:pt x="513587" y="0"/>
                </a:lnTo>
                <a:lnTo>
                  <a:pt x="513587" y="6096"/>
                </a:lnTo>
                <a:close/>
              </a:path>
              <a:path w="3173095" h="6350">
                <a:moveTo>
                  <a:pt x="528828" y="6096"/>
                </a:moveTo>
                <a:lnTo>
                  <a:pt x="521208" y="6096"/>
                </a:lnTo>
                <a:lnTo>
                  <a:pt x="519683" y="4572"/>
                </a:lnTo>
                <a:lnTo>
                  <a:pt x="519683" y="1524"/>
                </a:lnTo>
                <a:lnTo>
                  <a:pt x="521208" y="0"/>
                </a:lnTo>
                <a:lnTo>
                  <a:pt x="528828" y="0"/>
                </a:lnTo>
                <a:lnTo>
                  <a:pt x="530351" y="1524"/>
                </a:lnTo>
                <a:lnTo>
                  <a:pt x="530351" y="4572"/>
                </a:lnTo>
                <a:lnTo>
                  <a:pt x="528828" y="6096"/>
                </a:lnTo>
                <a:close/>
              </a:path>
              <a:path w="3173095" h="6350">
                <a:moveTo>
                  <a:pt x="544067" y="6096"/>
                </a:moveTo>
                <a:lnTo>
                  <a:pt x="536448" y="6096"/>
                </a:lnTo>
                <a:lnTo>
                  <a:pt x="534924" y="4572"/>
                </a:lnTo>
                <a:lnTo>
                  <a:pt x="534924" y="1524"/>
                </a:lnTo>
                <a:lnTo>
                  <a:pt x="536448" y="0"/>
                </a:lnTo>
                <a:lnTo>
                  <a:pt x="544067" y="0"/>
                </a:lnTo>
                <a:lnTo>
                  <a:pt x="545592" y="1524"/>
                </a:lnTo>
                <a:lnTo>
                  <a:pt x="545592" y="4572"/>
                </a:lnTo>
                <a:lnTo>
                  <a:pt x="544067" y="6096"/>
                </a:lnTo>
                <a:close/>
              </a:path>
              <a:path w="3173095" h="6350">
                <a:moveTo>
                  <a:pt x="559308" y="6096"/>
                </a:moveTo>
                <a:lnTo>
                  <a:pt x="551687" y="6096"/>
                </a:lnTo>
                <a:lnTo>
                  <a:pt x="550163" y="4572"/>
                </a:lnTo>
                <a:lnTo>
                  <a:pt x="550163" y="1524"/>
                </a:lnTo>
                <a:lnTo>
                  <a:pt x="551687" y="0"/>
                </a:lnTo>
                <a:lnTo>
                  <a:pt x="559308" y="0"/>
                </a:lnTo>
                <a:lnTo>
                  <a:pt x="560832" y="1524"/>
                </a:lnTo>
                <a:lnTo>
                  <a:pt x="560832" y="4572"/>
                </a:lnTo>
                <a:lnTo>
                  <a:pt x="559308" y="6096"/>
                </a:lnTo>
                <a:close/>
              </a:path>
              <a:path w="3173095" h="6350">
                <a:moveTo>
                  <a:pt x="574548" y="6096"/>
                </a:moveTo>
                <a:lnTo>
                  <a:pt x="566928" y="6096"/>
                </a:lnTo>
                <a:lnTo>
                  <a:pt x="565404" y="4572"/>
                </a:lnTo>
                <a:lnTo>
                  <a:pt x="565404" y="1524"/>
                </a:lnTo>
                <a:lnTo>
                  <a:pt x="566928" y="0"/>
                </a:lnTo>
                <a:lnTo>
                  <a:pt x="574548" y="0"/>
                </a:lnTo>
                <a:lnTo>
                  <a:pt x="576071" y="1524"/>
                </a:lnTo>
                <a:lnTo>
                  <a:pt x="576071" y="4572"/>
                </a:lnTo>
                <a:lnTo>
                  <a:pt x="574548" y="6096"/>
                </a:lnTo>
                <a:close/>
              </a:path>
              <a:path w="3173095" h="6350">
                <a:moveTo>
                  <a:pt x="589787" y="6096"/>
                </a:moveTo>
                <a:lnTo>
                  <a:pt x="582167" y="6096"/>
                </a:lnTo>
                <a:lnTo>
                  <a:pt x="580644" y="4572"/>
                </a:lnTo>
                <a:lnTo>
                  <a:pt x="580644" y="1524"/>
                </a:lnTo>
                <a:lnTo>
                  <a:pt x="582167" y="0"/>
                </a:lnTo>
                <a:lnTo>
                  <a:pt x="589787" y="0"/>
                </a:lnTo>
                <a:lnTo>
                  <a:pt x="591312" y="1524"/>
                </a:lnTo>
                <a:lnTo>
                  <a:pt x="591312" y="4572"/>
                </a:lnTo>
                <a:lnTo>
                  <a:pt x="589787" y="6096"/>
                </a:lnTo>
                <a:close/>
              </a:path>
              <a:path w="3173095" h="6350">
                <a:moveTo>
                  <a:pt x="605028" y="6096"/>
                </a:moveTo>
                <a:lnTo>
                  <a:pt x="597408" y="6096"/>
                </a:lnTo>
                <a:lnTo>
                  <a:pt x="595883" y="4572"/>
                </a:lnTo>
                <a:lnTo>
                  <a:pt x="595883" y="1524"/>
                </a:lnTo>
                <a:lnTo>
                  <a:pt x="597408" y="0"/>
                </a:lnTo>
                <a:lnTo>
                  <a:pt x="605028" y="0"/>
                </a:lnTo>
                <a:lnTo>
                  <a:pt x="606551" y="1524"/>
                </a:lnTo>
                <a:lnTo>
                  <a:pt x="606551" y="4572"/>
                </a:lnTo>
                <a:lnTo>
                  <a:pt x="605028" y="6096"/>
                </a:lnTo>
                <a:close/>
              </a:path>
              <a:path w="3173095" h="6350">
                <a:moveTo>
                  <a:pt x="620267" y="6096"/>
                </a:moveTo>
                <a:lnTo>
                  <a:pt x="612648" y="6096"/>
                </a:lnTo>
                <a:lnTo>
                  <a:pt x="611124" y="4572"/>
                </a:lnTo>
                <a:lnTo>
                  <a:pt x="611124" y="1524"/>
                </a:lnTo>
                <a:lnTo>
                  <a:pt x="612648" y="0"/>
                </a:lnTo>
                <a:lnTo>
                  <a:pt x="620267" y="0"/>
                </a:lnTo>
                <a:lnTo>
                  <a:pt x="621792" y="1524"/>
                </a:lnTo>
                <a:lnTo>
                  <a:pt x="621792" y="4572"/>
                </a:lnTo>
                <a:lnTo>
                  <a:pt x="620267" y="6096"/>
                </a:lnTo>
                <a:close/>
              </a:path>
              <a:path w="3173095" h="6350">
                <a:moveTo>
                  <a:pt x="635508" y="6096"/>
                </a:moveTo>
                <a:lnTo>
                  <a:pt x="627887" y="6096"/>
                </a:lnTo>
                <a:lnTo>
                  <a:pt x="626363" y="4572"/>
                </a:lnTo>
                <a:lnTo>
                  <a:pt x="626363" y="1524"/>
                </a:lnTo>
                <a:lnTo>
                  <a:pt x="627887" y="0"/>
                </a:lnTo>
                <a:lnTo>
                  <a:pt x="635508" y="0"/>
                </a:lnTo>
                <a:lnTo>
                  <a:pt x="637032" y="1524"/>
                </a:lnTo>
                <a:lnTo>
                  <a:pt x="637032" y="4572"/>
                </a:lnTo>
                <a:lnTo>
                  <a:pt x="635508" y="6096"/>
                </a:lnTo>
                <a:close/>
              </a:path>
              <a:path w="3173095" h="6350">
                <a:moveTo>
                  <a:pt x="650748" y="6096"/>
                </a:moveTo>
                <a:lnTo>
                  <a:pt x="643128" y="6096"/>
                </a:lnTo>
                <a:lnTo>
                  <a:pt x="641604" y="4572"/>
                </a:lnTo>
                <a:lnTo>
                  <a:pt x="641604" y="1524"/>
                </a:lnTo>
                <a:lnTo>
                  <a:pt x="643128" y="0"/>
                </a:lnTo>
                <a:lnTo>
                  <a:pt x="650748" y="0"/>
                </a:lnTo>
                <a:lnTo>
                  <a:pt x="652271" y="1524"/>
                </a:lnTo>
                <a:lnTo>
                  <a:pt x="652271" y="4572"/>
                </a:lnTo>
                <a:lnTo>
                  <a:pt x="650748" y="6096"/>
                </a:lnTo>
                <a:close/>
              </a:path>
              <a:path w="3173095" h="6350">
                <a:moveTo>
                  <a:pt x="665988" y="6096"/>
                </a:moveTo>
                <a:lnTo>
                  <a:pt x="658367" y="6096"/>
                </a:lnTo>
                <a:lnTo>
                  <a:pt x="656844" y="4572"/>
                </a:lnTo>
                <a:lnTo>
                  <a:pt x="656844" y="1524"/>
                </a:lnTo>
                <a:lnTo>
                  <a:pt x="658367" y="0"/>
                </a:lnTo>
                <a:lnTo>
                  <a:pt x="665988" y="0"/>
                </a:lnTo>
                <a:lnTo>
                  <a:pt x="667512" y="1524"/>
                </a:lnTo>
                <a:lnTo>
                  <a:pt x="667512" y="4572"/>
                </a:lnTo>
                <a:lnTo>
                  <a:pt x="665988" y="6096"/>
                </a:lnTo>
                <a:close/>
              </a:path>
              <a:path w="3173095" h="6350">
                <a:moveTo>
                  <a:pt x="681228" y="6096"/>
                </a:moveTo>
                <a:lnTo>
                  <a:pt x="673608" y="6096"/>
                </a:lnTo>
                <a:lnTo>
                  <a:pt x="672084" y="4572"/>
                </a:lnTo>
                <a:lnTo>
                  <a:pt x="672084" y="1524"/>
                </a:lnTo>
                <a:lnTo>
                  <a:pt x="673608" y="0"/>
                </a:lnTo>
                <a:lnTo>
                  <a:pt x="681228" y="0"/>
                </a:lnTo>
                <a:lnTo>
                  <a:pt x="682751" y="1524"/>
                </a:lnTo>
                <a:lnTo>
                  <a:pt x="682751" y="4572"/>
                </a:lnTo>
                <a:lnTo>
                  <a:pt x="681228" y="6096"/>
                </a:lnTo>
                <a:close/>
              </a:path>
              <a:path w="3173095" h="6350">
                <a:moveTo>
                  <a:pt x="696467" y="6096"/>
                </a:moveTo>
                <a:lnTo>
                  <a:pt x="688848" y="6096"/>
                </a:lnTo>
                <a:lnTo>
                  <a:pt x="687324" y="4572"/>
                </a:lnTo>
                <a:lnTo>
                  <a:pt x="687324" y="1524"/>
                </a:lnTo>
                <a:lnTo>
                  <a:pt x="688848" y="0"/>
                </a:lnTo>
                <a:lnTo>
                  <a:pt x="696467" y="0"/>
                </a:lnTo>
                <a:lnTo>
                  <a:pt x="697992" y="1524"/>
                </a:lnTo>
                <a:lnTo>
                  <a:pt x="697992" y="4572"/>
                </a:lnTo>
                <a:lnTo>
                  <a:pt x="696467" y="6096"/>
                </a:lnTo>
                <a:close/>
              </a:path>
              <a:path w="3173095" h="6350">
                <a:moveTo>
                  <a:pt x="711708" y="6096"/>
                </a:moveTo>
                <a:lnTo>
                  <a:pt x="704088" y="6096"/>
                </a:lnTo>
                <a:lnTo>
                  <a:pt x="702563" y="4572"/>
                </a:lnTo>
                <a:lnTo>
                  <a:pt x="702563" y="1524"/>
                </a:lnTo>
                <a:lnTo>
                  <a:pt x="704088" y="0"/>
                </a:lnTo>
                <a:lnTo>
                  <a:pt x="711708" y="0"/>
                </a:lnTo>
                <a:lnTo>
                  <a:pt x="713232" y="1524"/>
                </a:lnTo>
                <a:lnTo>
                  <a:pt x="713232" y="4572"/>
                </a:lnTo>
                <a:lnTo>
                  <a:pt x="711708" y="6096"/>
                </a:lnTo>
                <a:close/>
              </a:path>
              <a:path w="3173095" h="6350">
                <a:moveTo>
                  <a:pt x="726948" y="6096"/>
                </a:moveTo>
                <a:lnTo>
                  <a:pt x="719328" y="6096"/>
                </a:lnTo>
                <a:lnTo>
                  <a:pt x="717804" y="4572"/>
                </a:lnTo>
                <a:lnTo>
                  <a:pt x="717804" y="1524"/>
                </a:lnTo>
                <a:lnTo>
                  <a:pt x="719328" y="0"/>
                </a:lnTo>
                <a:lnTo>
                  <a:pt x="726948" y="0"/>
                </a:lnTo>
                <a:lnTo>
                  <a:pt x="728471" y="1524"/>
                </a:lnTo>
                <a:lnTo>
                  <a:pt x="728471" y="4572"/>
                </a:lnTo>
                <a:lnTo>
                  <a:pt x="726948" y="6096"/>
                </a:lnTo>
                <a:close/>
              </a:path>
              <a:path w="3173095" h="6350">
                <a:moveTo>
                  <a:pt x="742188" y="6096"/>
                </a:moveTo>
                <a:lnTo>
                  <a:pt x="734567" y="6096"/>
                </a:lnTo>
                <a:lnTo>
                  <a:pt x="733044" y="4572"/>
                </a:lnTo>
                <a:lnTo>
                  <a:pt x="733044" y="1524"/>
                </a:lnTo>
                <a:lnTo>
                  <a:pt x="734567" y="0"/>
                </a:lnTo>
                <a:lnTo>
                  <a:pt x="742188" y="0"/>
                </a:lnTo>
                <a:lnTo>
                  <a:pt x="743712" y="1524"/>
                </a:lnTo>
                <a:lnTo>
                  <a:pt x="743712" y="4572"/>
                </a:lnTo>
                <a:lnTo>
                  <a:pt x="742188" y="6096"/>
                </a:lnTo>
                <a:close/>
              </a:path>
              <a:path w="3173095" h="6350">
                <a:moveTo>
                  <a:pt x="757428" y="6096"/>
                </a:moveTo>
                <a:lnTo>
                  <a:pt x="749808" y="6096"/>
                </a:lnTo>
                <a:lnTo>
                  <a:pt x="748284" y="4572"/>
                </a:lnTo>
                <a:lnTo>
                  <a:pt x="748284" y="1524"/>
                </a:lnTo>
                <a:lnTo>
                  <a:pt x="749808" y="0"/>
                </a:lnTo>
                <a:lnTo>
                  <a:pt x="757428" y="0"/>
                </a:lnTo>
                <a:lnTo>
                  <a:pt x="758951" y="1524"/>
                </a:lnTo>
                <a:lnTo>
                  <a:pt x="758951" y="4572"/>
                </a:lnTo>
                <a:lnTo>
                  <a:pt x="757428" y="6096"/>
                </a:lnTo>
                <a:close/>
              </a:path>
              <a:path w="3173095" h="6350">
                <a:moveTo>
                  <a:pt x="772667" y="6096"/>
                </a:moveTo>
                <a:lnTo>
                  <a:pt x="765048" y="6096"/>
                </a:lnTo>
                <a:lnTo>
                  <a:pt x="763524" y="4572"/>
                </a:lnTo>
                <a:lnTo>
                  <a:pt x="763524" y="1524"/>
                </a:lnTo>
                <a:lnTo>
                  <a:pt x="765048" y="0"/>
                </a:lnTo>
                <a:lnTo>
                  <a:pt x="772667" y="0"/>
                </a:lnTo>
                <a:lnTo>
                  <a:pt x="774192" y="1524"/>
                </a:lnTo>
                <a:lnTo>
                  <a:pt x="774192" y="4572"/>
                </a:lnTo>
                <a:lnTo>
                  <a:pt x="772667" y="6096"/>
                </a:lnTo>
                <a:close/>
              </a:path>
              <a:path w="3173095" h="6350">
                <a:moveTo>
                  <a:pt x="787908" y="6096"/>
                </a:moveTo>
                <a:lnTo>
                  <a:pt x="780288" y="6096"/>
                </a:lnTo>
                <a:lnTo>
                  <a:pt x="778763" y="4572"/>
                </a:lnTo>
                <a:lnTo>
                  <a:pt x="778763" y="1524"/>
                </a:lnTo>
                <a:lnTo>
                  <a:pt x="780288" y="0"/>
                </a:lnTo>
                <a:lnTo>
                  <a:pt x="787908" y="0"/>
                </a:lnTo>
                <a:lnTo>
                  <a:pt x="789432" y="1524"/>
                </a:lnTo>
                <a:lnTo>
                  <a:pt x="789432" y="4572"/>
                </a:lnTo>
                <a:lnTo>
                  <a:pt x="787908" y="6096"/>
                </a:lnTo>
                <a:close/>
              </a:path>
              <a:path w="3173095" h="6350">
                <a:moveTo>
                  <a:pt x="803148" y="6096"/>
                </a:moveTo>
                <a:lnTo>
                  <a:pt x="795528" y="6096"/>
                </a:lnTo>
                <a:lnTo>
                  <a:pt x="794004" y="4572"/>
                </a:lnTo>
                <a:lnTo>
                  <a:pt x="794004" y="1524"/>
                </a:lnTo>
                <a:lnTo>
                  <a:pt x="795528" y="0"/>
                </a:lnTo>
                <a:lnTo>
                  <a:pt x="803148" y="0"/>
                </a:lnTo>
                <a:lnTo>
                  <a:pt x="804671" y="1524"/>
                </a:lnTo>
                <a:lnTo>
                  <a:pt x="804671" y="4572"/>
                </a:lnTo>
                <a:lnTo>
                  <a:pt x="803148" y="6096"/>
                </a:lnTo>
                <a:close/>
              </a:path>
              <a:path w="3173095" h="6350">
                <a:moveTo>
                  <a:pt x="818388" y="6096"/>
                </a:moveTo>
                <a:lnTo>
                  <a:pt x="810767" y="6096"/>
                </a:lnTo>
                <a:lnTo>
                  <a:pt x="809244" y="4572"/>
                </a:lnTo>
                <a:lnTo>
                  <a:pt x="809244" y="1524"/>
                </a:lnTo>
                <a:lnTo>
                  <a:pt x="810767" y="0"/>
                </a:lnTo>
                <a:lnTo>
                  <a:pt x="818388" y="0"/>
                </a:lnTo>
                <a:lnTo>
                  <a:pt x="819912" y="1524"/>
                </a:lnTo>
                <a:lnTo>
                  <a:pt x="819912" y="4572"/>
                </a:lnTo>
                <a:lnTo>
                  <a:pt x="818388" y="6096"/>
                </a:lnTo>
                <a:close/>
              </a:path>
              <a:path w="3173095" h="6350">
                <a:moveTo>
                  <a:pt x="833628" y="6096"/>
                </a:moveTo>
                <a:lnTo>
                  <a:pt x="826008" y="6096"/>
                </a:lnTo>
                <a:lnTo>
                  <a:pt x="824484" y="4572"/>
                </a:lnTo>
                <a:lnTo>
                  <a:pt x="824484" y="1524"/>
                </a:lnTo>
                <a:lnTo>
                  <a:pt x="826008" y="0"/>
                </a:lnTo>
                <a:lnTo>
                  <a:pt x="833628" y="0"/>
                </a:lnTo>
                <a:lnTo>
                  <a:pt x="835151" y="1524"/>
                </a:lnTo>
                <a:lnTo>
                  <a:pt x="835151" y="4572"/>
                </a:lnTo>
                <a:lnTo>
                  <a:pt x="833628" y="6096"/>
                </a:lnTo>
                <a:close/>
              </a:path>
              <a:path w="3173095" h="6350">
                <a:moveTo>
                  <a:pt x="848867" y="6096"/>
                </a:moveTo>
                <a:lnTo>
                  <a:pt x="841248" y="6096"/>
                </a:lnTo>
                <a:lnTo>
                  <a:pt x="839724" y="4572"/>
                </a:lnTo>
                <a:lnTo>
                  <a:pt x="839724" y="1524"/>
                </a:lnTo>
                <a:lnTo>
                  <a:pt x="841248" y="0"/>
                </a:lnTo>
                <a:lnTo>
                  <a:pt x="848867" y="0"/>
                </a:lnTo>
                <a:lnTo>
                  <a:pt x="850392" y="1524"/>
                </a:lnTo>
                <a:lnTo>
                  <a:pt x="850392" y="4572"/>
                </a:lnTo>
                <a:lnTo>
                  <a:pt x="848867" y="6096"/>
                </a:lnTo>
                <a:close/>
              </a:path>
              <a:path w="3173095" h="6350">
                <a:moveTo>
                  <a:pt x="864108" y="6096"/>
                </a:moveTo>
                <a:lnTo>
                  <a:pt x="856488" y="6096"/>
                </a:lnTo>
                <a:lnTo>
                  <a:pt x="854963" y="4572"/>
                </a:lnTo>
                <a:lnTo>
                  <a:pt x="854963" y="1524"/>
                </a:lnTo>
                <a:lnTo>
                  <a:pt x="856488" y="0"/>
                </a:lnTo>
                <a:lnTo>
                  <a:pt x="864108" y="0"/>
                </a:lnTo>
                <a:lnTo>
                  <a:pt x="865632" y="1524"/>
                </a:lnTo>
                <a:lnTo>
                  <a:pt x="865632" y="4572"/>
                </a:lnTo>
                <a:lnTo>
                  <a:pt x="864108" y="6096"/>
                </a:lnTo>
                <a:close/>
              </a:path>
              <a:path w="3173095" h="6350">
                <a:moveTo>
                  <a:pt x="879348" y="6096"/>
                </a:moveTo>
                <a:lnTo>
                  <a:pt x="871728" y="6096"/>
                </a:lnTo>
                <a:lnTo>
                  <a:pt x="870204" y="4572"/>
                </a:lnTo>
                <a:lnTo>
                  <a:pt x="870204" y="1524"/>
                </a:lnTo>
                <a:lnTo>
                  <a:pt x="871728" y="0"/>
                </a:lnTo>
                <a:lnTo>
                  <a:pt x="879348" y="0"/>
                </a:lnTo>
                <a:lnTo>
                  <a:pt x="880871" y="1524"/>
                </a:lnTo>
                <a:lnTo>
                  <a:pt x="880871" y="4572"/>
                </a:lnTo>
                <a:lnTo>
                  <a:pt x="879348" y="6096"/>
                </a:lnTo>
                <a:close/>
              </a:path>
              <a:path w="3173095" h="6350">
                <a:moveTo>
                  <a:pt x="894588" y="6096"/>
                </a:moveTo>
                <a:lnTo>
                  <a:pt x="886967" y="6096"/>
                </a:lnTo>
                <a:lnTo>
                  <a:pt x="886967" y="0"/>
                </a:lnTo>
                <a:lnTo>
                  <a:pt x="894588" y="0"/>
                </a:lnTo>
                <a:lnTo>
                  <a:pt x="896112" y="1524"/>
                </a:lnTo>
                <a:lnTo>
                  <a:pt x="896112" y="4572"/>
                </a:lnTo>
                <a:lnTo>
                  <a:pt x="894588" y="6096"/>
                </a:lnTo>
                <a:close/>
              </a:path>
              <a:path w="3173095" h="6350">
                <a:moveTo>
                  <a:pt x="909828" y="6096"/>
                </a:moveTo>
                <a:lnTo>
                  <a:pt x="902208" y="6096"/>
                </a:lnTo>
                <a:lnTo>
                  <a:pt x="902208" y="0"/>
                </a:lnTo>
                <a:lnTo>
                  <a:pt x="909828" y="0"/>
                </a:lnTo>
                <a:lnTo>
                  <a:pt x="911351" y="1524"/>
                </a:lnTo>
                <a:lnTo>
                  <a:pt x="911351" y="4572"/>
                </a:lnTo>
                <a:lnTo>
                  <a:pt x="909828" y="6096"/>
                </a:lnTo>
                <a:close/>
              </a:path>
              <a:path w="3173095" h="6350">
                <a:moveTo>
                  <a:pt x="925067" y="6096"/>
                </a:moveTo>
                <a:lnTo>
                  <a:pt x="917448" y="6096"/>
                </a:lnTo>
                <a:lnTo>
                  <a:pt x="917448" y="0"/>
                </a:lnTo>
                <a:lnTo>
                  <a:pt x="925067" y="0"/>
                </a:lnTo>
                <a:lnTo>
                  <a:pt x="926592" y="1524"/>
                </a:lnTo>
                <a:lnTo>
                  <a:pt x="926592" y="4572"/>
                </a:lnTo>
                <a:lnTo>
                  <a:pt x="925067" y="6096"/>
                </a:lnTo>
                <a:close/>
              </a:path>
              <a:path w="3173095" h="6350">
                <a:moveTo>
                  <a:pt x="941832" y="6096"/>
                </a:moveTo>
                <a:lnTo>
                  <a:pt x="932688" y="6096"/>
                </a:lnTo>
                <a:lnTo>
                  <a:pt x="932688" y="0"/>
                </a:lnTo>
                <a:lnTo>
                  <a:pt x="941832" y="0"/>
                </a:lnTo>
                <a:lnTo>
                  <a:pt x="941832" y="6096"/>
                </a:lnTo>
                <a:close/>
              </a:path>
              <a:path w="3173095" h="6350">
                <a:moveTo>
                  <a:pt x="957071" y="6096"/>
                </a:moveTo>
                <a:lnTo>
                  <a:pt x="947928" y="6096"/>
                </a:lnTo>
                <a:lnTo>
                  <a:pt x="947928" y="0"/>
                </a:lnTo>
                <a:lnTo>
                  <a:pt x="957071" y="0"/>
                </a:lnTo>
                <a:lnTo>
                  <a:pt x="957071" y="6096"/>
                </a:lnTo>
                <a:close/>
              </a:path>
              <a:path w="3173095" h="6350">
                <a:moveTo>
                  <a:pt x="972312" y="6096"/>
                </a:moveTo>
                <a:lnTo>
                  <a:pt x="963167" y="6096"/>
                </a:lnTo>
                <a:lnTo>
                  <a:pt x="963167" y="0"/>
                </a:lnTo>
                <a:lnTo>
                  <a:pt x="972312" y="0"/>
                </a:lnTo>
                <a:lnTo>
                  <a:pt x="972312" y="6096"/>
                </a:lnTo>
                <a:close/>
              </a:path>
              <a:path w="3173095" h="6350">
                <a:moveTo>
                  <a:pt x="987551" y="6096"/>
                </a:moveTo>
                <a:lnTo>
                  <a:pt x="978408" y="6096"/>
                </a:lnTo>
                <a:lnTo>
                  <a:pt x="978408" y="0"/>
                </a:lnTo>
                <a:lnTo>
                  <a:pt x="987551" y="0"/>
                </a:lnTo>
                <a:lnTo>
                  <a:pt x="987551" y="6096"/>
                </a:lnTo>
                <a:close/>
              </a:path>
              <a:path w="3173095" h="6350">
                <a:moveTo>
                  <a:pt x="1002792" y="6096"/>
                </a:moveTo>
                <a:lnTo>
                  <a:pt x="993648" y="6096"/>
                </a:lnTo>
                <a:lnTo>
                  <a:pt x="993648" y="0"/>
                </a:lnTo>
                <a:lnTo>
                  <a:pt x="1002792" y="0"/>
                </a:lnTo>
                <a:lnTo>
                  <a:pt x="1002792" y="6096"/>
                </a:lnTo>
                <a:close/>
              </a:path>
              <a:path w="3173095" h="6350">
                <a:moveTo>
                  <a:pt x="1018032" y="6096"/>
                </a:moveTo>
                <a:lnTo>
                  <a:pt x="1008888" y="6096"/>
                </a:lnTo>
                <a:lnTo>
                  <a:pt x="1008888" y="0"/>
                </a:lnTo>
                <a:lnTo>
                  <a:pt x="1018032" y="0"/>
                </a:lnTo>
                <a:lnTo>
                  <a:pt x="1018032" y="6096"/>
                </a:lnTo>
                <a:close/>
              </a:path>
              <a:path w="3173095" h="6350">
                <a:moveTo>
                  <a:pt x="1033271" y="6096"/>
                </a:moveTo>
                <a:lnTo>
                  <a:pt x="1025651" y="6096"/>
                </a:lnTo>
                <a:lnTo>
                  <a:pt x="1024128" y="4572"/>
                </a:lnTo>
                <a:lnTo>
                  <a:pt x="1024128" y="1524"/>
                </a:lnTo>
                <a:lnTo>
                  <a:pt x="1025651" y="0"/>
                </a:lnTo>
                <a:lnTo>
                  <a:pt x="1033271" y="0"/>
                </a:lnTo>
                <a:lnTo>
                  <a:pt x="1033271" y="6096"/>
                </a:lnTo>
                <a:close/>
              </a:path>
              <a:path w="3173095" h="6350">
                <a:moveTo>
                  <a:pt x="1048512" y="6096"/>
                </a:moveTo>
                <a:lnTo>
                  <a:pt x="1040892" y="6096"/>
                </a:lnTo>
                <a:lnTo>
                  <a:pt x="1039367" y="4572"/>
                </a:lnTo>
                <a:lnTo>
                  <a:pt x="1039367" y="1524"/>
                </a:lnTo>
                <a:lnTo>
                  <a:pt x="1040892" y="0"/>
                </a:lnTo>
                <a:lnTo>
                  <a:pt x="1048512" y="0"/>
                </a:lnTo>
                <a:lnTo>
                  <a:pt x="1048512" y="6096"/>
                </a:lnTo>
                <a:close/>
              </a:path>
              <a:path w="3173095" h="6350">
                <a:moveTo>
                  <a:pt x="1063751" y="6096"/>
                </a:moveTo>
                <a:lnTo>
                  <a:pt x="1056132" y="6096"/>
                </a:lnTo>
                <a:lnTo>
                  <a:pt x="1054608" y="4572"/>
                </a:lnTo>
                <a:lnTo>
                  <a:pt x="1054608" y="1524"/>
                </a:lnTo>
                <a:lnTo>
                  <a:pt x="1056132" y="0"/>
                </a:lnTo>
                <a:lnTo>
                  <a:pt x="1063751" y="0"/>
                </a:lnTo>
                <a:lnTo>
                  <a:pt x="1063751" y="6096"/>
                </a:lnTo>
                <a:close/>
              </a:path>
              <a:path w="3173095" h="6350">
                <a:moveTo>
                  <a:pt x="1078992" y="6096"/>
                </a:moveTo>
                <a:lnTo>
                  <a:pt x="1071371" y="6096"/>
                </a:lnTo>
                <a:lnTo>
                  <a:pt x="1069848" y="4572"/>
                </a:lnTo>
                <a:lnTo>
                  <a:pt x="1069848" y="1524"/>
                </a:lnTo>
                <a:lnTo>
                  <a:pt x="1071371" y="0"/>
                </a:lnTo>
                <a:lnTo>
                  <a:pt x="1078992" y="0"/>
                </a:lnTo>
                <a:lnTo>
                  <a:pt x="1080516" y="1524"/>
                </a:lnTo>
                <a:lnTo>
                  <a:pt x="1080516" y="4572"/>
                </a:lnTo>
                <a:lnTo>
                  <a:pt x="1078992" y="6096"/>
                </a:lnTo>
                <a:close/>
              </a:path>
              <a:path w="3173095" h="6350">
                <a:moveTo>
                  <a:pt x="1094232" y="6096"/>
                </a:moveTo>
                <a:lnTo>
                  <a:pt x="1086612" y="6096"/>
                </a:lnTo>
                <a:lnTo>
                  <a:pt x="1085088" y="4572"/>
                </a:lnTo>
                <a:lnTo>
                  <a:pt x="1085088" y="1524"/>
                </a:lnTo>
                <a:lnTo>
                  <a:pt x="1086612" y="0"/>
                </a:lnTo>
                <a:lnTo>
                  <a:pt x="1094232" y="0"/>
                </a:lnTo>
                <a:lnTo>
                  <a:pt x="1095755" y="1524"/>
                </a:lnTo>
                <a:lnTo>
                  <a:pt x="1095755" y="4572"/>
                </a:lnTo>
                <a:lnTo>
                  <a:pt x="1094232" y="6096"/>
                </a:lnTo>
                <a:close/>
              </a:path>
              <a:path w="3173095" h="6350">
                <a:moveTo>
                  <a:pt x="1109471" y="6096"/>
                </a:moveTo>
                <a:lnTo>
                  <a:pt x="1101851" y="6096"/>
                </a:lnTo>
                <a:lnTo>
                  <a:pt x="1100328" y="4572"/>
                </a:lnTo>
                <a:lnTo>
                  <a:pt x="1100328" y="1524"/>
                </a:lnTo>
                <a:lnTo>
                  <a:pt x="1101851" y="0"/>
                </a:lnTo>
                <a:lnTo>
                  <a:pt x="1109471" y="0"/>
                </a:lnTo>
                <a:lnTo>
                  <a:pt x="1110996" y="1524"/>
                </a:lnTo>
                <a:lnTo>
                  <a:pt x="1110996" y="4572"/>
                </a:lnTo>
                <a:lnTo>
                  <a:pt x="1109471" y="6096"/>
                </a:lnTo>
                <a:close/>
              </a:path>
              <a:path w="3173095" h="6350">
                <a:moveTo>
                  <a:pt x="1124712" y="6096"/>
                </a:moveTo>
                <a:lnTo>
                  <a:pt x="1117092" y="6096"/>
                </a:lnTo>
                <a:lnTo>
                  <a:pt x="1115567" y="4572"/>
                </a:lnTo>
                <a:lnTo>
                  <a:pt x="1115567" y="1524"/>
                </a:lnTo>
                <a:lnTo>
                  <a:pt x="1117092" y="0"/>
                </a:lnTo>
                <a:lnTo>
                  <a:pt x="1124712" y="0"/>
                </a:lnTo>
                <a:lnTo>
                  <a:pt x="1126236" y="1524"/>
                </a:lnTo>
                <a:lnTo>
                  <a:pt x="1126236" y="4572"/>
                </a:lnTo>
                <a:lnTo>
                  <a:pt x="1124712" y="6096"/>
                </a:lnTo>
                <a:close/>
              </a:path>
              <a:path w="3173095" h="6350">
                <a:moveTo>
                  <a:pt x="1139951" y="6096"/>
                </a:moveTo>
                <a:lnTo>
                  <a:pt x="1132332" y="6096"/>
                </a:lnTo>
                <a:lnTo>
                  <a:pt x="1130808" y="4572"/>
                </a:lnTo>
                <a:lnTo>
                  <a:pt x="1130808" y="1524"/>
                </a:lnTo>
                <a:lnTo>
                  <a:pt x="1132332" y="0"/>
                </a:lnTo>
                <a:lnTo>
                  <a:pt x="1139951" y="0"/>
                </a:lnTo>
                <a:lnTo>
                  <a:pt x="1141475" y="1524"/>
                </a:lnTo>
                <a:lnTo>
                  <a:pt x="1141475" y="4572"/>
                </a:lnTo>
                <a:lnTo>
                  <a:pt x="1139951" y="6096"/>
                </a:lnTo>
                <a:close/>
              </a:path>
              <a:path w="3173095" h="6350">
                <a:moveTo>
                  <a:pt x="1155192" y="6096"/>
                </a:moveTo>
                <a:lnTo>
                  <a:pt x="1147571" y="6096"/>
                </a:lnTo>
                <a:lnTo>
                  <a:pt x="1146048" y="4572"/>
                </a:lnTo>
                <a:lnTo>
                  <a:pt x="1146048" y="1524"/>
                </a:lnTo>
                <a:lnTo>
                  <a:pt x="1147571" y="0"/>
                </a:lnTo>
                <a:lnTo>
                  <a:pt x="1155192" y="0"/>
                </a:lnTo>
                <a:lnTo>
                  <a:pt x="1156716" y="1524"/>
                </a:lnTo>
                <a:lnTo>
                  <a:pt x="1156716" y="4572"/>
                </a:lnTo>
                <a:lnTo>
                  <a:pt x="1155192" y="6096"/>
                </a:lnTo>
                <a:close/>
              </a:path>
              <a:path w="3173095" h="6350">
                <a:moveTo>
                  <a:pt x="1170432" y="6096"/>
                </a:moveTo>
                <a:lnTo>
                  <a:pt x="1162812" y="6096"/>
                </a:lnTo>
                <a:lnTo>
                  <a:pt x="1161288" y="4572"/>
                </a:lnTo>
                <a:lnTo>
                  <a:pt x="1161288" y="1524"/>
                </a:lnTo>
                <a:lnTo>
                  <a:pt x="1162812" y="0"/>
                </a:lnTo>
                <a:lnTo>
                  <a:pt x="1170432" y="0"/>
                </a:lnTo>
                <a:lnTo>
                  <a:pt x="1171955" y="1524"/>
                </a:lnTo>
                <a:lnTo>
                  <a:pt x="1171955" y="4572"/>
                </a:lnTo>
                <a:lnTo>
                  <a:pt x="1170432" y="6096"/>
                </a:lnTo>
                <a:close/>
              </a:path>
              <a:path w="3173095" h="6350">
                <a:moveTo>
                  <a:pt x="1185671" y="6096"/>
                </a:moveTo>
                <a:lnTo>
                  <a:pt x="1178051" y="6096"/>
                </a:lnTo>
                <a:lnTo>
                  <a:pt x="1176528" y="4572"/>
                </a:lnTo>
                <a:lnTo>
                  <a:pt x="1176528" y="1524"/>
                </a:lnTo>
                <a:lnTo>
                  <a:pt x="1178051" y="0"/>
                </a:lnTo>
                <a:lnTo>
                  <a:pt x="1185671" y="0"/>
                </a:lnTo>
                <a:lnTo>
                  <a:pt x="1187196" y="1524"/>
                </a:lnTo>
                <a:lnTo>
                  <a:pt x="1187196" y="4572"/>
                </a:lnTo>
                <a:lnTo>
                  <a:pt x="1185671" y="6096"/>
                </a:lnTo>
                <a:close/>
              </a:path>
              <a:path w="3173095" h="6350">
                <a:moveTo>
                  <a:pt x="1200912" y="6096"/>
                </a:moveTo>
                <a:lnTo>
                  <a:pt x="1193292" y="6096"/>
                </a:lnTo>
                <a:lnTo>
                  <a:pt x="1191767" y="4572"/>
                </a:lnTo>
                <a:lnTo>
                  <a:pt x="1191767" y="1524"/>
                </a:lnTo>
                <a:lnTo>
                  <a:pt x="1193292" y="0"/>
                </a:lnTo>
                <a:lnTo>
                  <a:pt x="1200912" y="0"/>
                </a:lnTo>
                <a:lnTo>
                  <a:pt x="1202436" y="1524"/>
                </a:lnTo>
                <a:lnTo>
                  <a:pt x="1202436" y="4572"/>
                </a:lnTo>
                <a:lnTo>
                  <a:pt x="1200912" y="6096"/>
                </a:lnTo>
                <a:close/>
              </a:path>
              <a:path w="3173095" h="6350">
                <a:moveTo>
                  <a:pt x="1216151" y="6096"/>
                </a:moveTo>
                <a:lnTo>
                  <a:pt x="1208532" y="6096"/>
                </a:lnTo>
                <a:lnTo>
                  <a:pt x="1207008" y="4572"/>
                </a:lnTo>
                <a:lnTo>
                  <a:pt x="1207008" y="1524"/>
                </a:lnTo>
                <a:lnTo>
                  <a:pt x="1208532" y="0"/>
                </a:lnTo>
                <a:lnTo>
                  <a:pt x="1216151" y="0"/>
                </a:lnTo>
                <a:lnTo>
                  <a:pt x="1217675" y="1524"/>
                </a:lnTo>
                <a:lnTo>
                  <a:pt x="1217675" y="4572"/>
                </a:lnTo>
                <a:lnTo>
                  <a:pt x="1216151" y="6096"/>
                </a:lnTo>
                <a:close/>
              </a:path>
              <a:path w="3173095" h="6350">
                <a:moveTo>
                  <a:pt x="1231392" y="6096"/>
                </a:moveTo>
                <a:lnTo>
                  <a:pt x="1223771" y="6096"/>
                </a:lnTo>
                <a:lnTo>
                  <a:pt x="1222248" y="4572"/>
                </a:lnTo>
                <a:lnTo>
                  <a:pt x="1222248" y="1524"/>
                </a:lnTo>
                <a:lnTo>
                  <a:pt x="1223771" y="0"/>
                </a:lnTo>
                <a:lnTo>
                  <a:pt x="1231392" y="0"/>
                </a:lnTo>
                <a:lnTo>
                  <a:pt x="1232916" y="1524"/>
                </a:lnTo>
                <a:lnTo>
                  <a:pt x="1232916" y="4572"/>
                </a:lnTo>
                <a:lnTo>
                  <a:pt x="1231392" y="6096"/>
                </a:lnTo>
                <a:close/>
              </a:path>
              <a:path w="3173095" h="6350">
                <a:moveTo>
                  <a:pt x="1246632" y="6096"/>
                </a:moveTo>
                <a:lnTo>
                  <a:pt x="1239012" y="6096"/>
                </a:lnTo>
                <a:lnTo>
                  <a:pt x="1237488" y="4572"/>
                </a:lnTo>
                <a:lnTo>
                  <a:pt x="1237488" y="1524"/>
                </a:lnTo>
                <a:lnTo>
                  <a:pt x="1239012" y="0"/>
                </a:lnTo>
                <a:lnTo>
                  <a:pt x="1246632" y="0"/>
                </a:lnTo>
                <a:lnTo>
                  <a:pt x="1248155" y="1524"/>
                </a:lnTo>
                <a:lnTo>
                  <a:pt x="1248155" y="4572"/>
                </a:lnTo>
                <a:lnTo>
                  <a:pt x="1246632" y="6096"/>
                </a:lnTo>
                <a:close/>
              </a:path>
              <a:path w="3173095" h="6350">
                <a:moveTo>
                  <a:pt x="1261871" y="6096"/>
                </a:moveTo>
                <a:lnTo>
                  <a:pt x="1254251" y="6096"/>
                </a:lnTo>
                <a:lnTo>
                  <a:pt x="1252728" y="4572"/>
                </a:lnTo>
                <a:lnTo>
                  <a:pt x="1252728" y="1524"/>
                </a:lnTo>
                <a:lnTo>
                  <a:pt x="1254251" y="0"/>
                </a:lnTo>
                <a:lnTo>
                  <a:pt x="1261871" y="0"/>
                </a:lnTo>
                <a:lnTo>
                  <a:pt x="1263396" y="1524"/>
                </a:lnTo>
                <a:lnTo>
                  <a:pt x="1263396" y="4572"/>
                </a:lnTo>
                <a:lnTo>
                  <a:pt x="1261871" y="6096"/>
                </a:lnTo>
                <a:close/>
              </a:path>
              <a:path w="3173095" h="6350">
                <a:moveTo>
                  <a:pt x="1277112" y="6096"/>
                </a:moveTo>
                <a:lnTo>
                  <a:pt x="1269492" y="6096"/>
                </a:lnTo>
                <a:lnTo>
                  <a:pt x="1267967" y="4572"/>
                </a:lnTo>
                <a:lnTo>
                  <a:pt x="1267967" y="1524"/>
                </a:lnTo>
                <a:lnTo>
                  <a:pt x="1269492" y="0"/>
                </a:lnTo>
                <a:lnTo>
                  <a:pt x="1277112" y="0"/>
                </a:lnTo>
                <a:lnTo>
                  <a:pt x="1278636" y="1524"/>
                </a:lnTo>
                <a:lnTo>
                  <a:pt x="1278636" y="4572"/>
                </a:lnTo>
                <a:lnTo>
                  <a:pt x="1277112" y="6096"/>
                </a:lnTo>
                <a:close/>
              </a:path>
              <a:path w="3173095" h="6350">
                <a:moveTo>
                  <a:pt x="1292351" y="6096"/>
                </a:moveTo>
                <a:lnTo>
                  <a:pt x="1284732" y="6096"/>
                </a:lnTo>
                <a:lnTo>
                  <a:pt x="1283208" y="4572"/>
                </a:lnTo>
                <a:lnTo>
                  <a:pt x="1283208" y="1524"/>
                </a:lnTo>
                <a:lnTo>
                  <a:pt x="1284732" y="0"/>
                </a:lnTo>
                <a:lnTo>
                  <a:pt x="1292351" y="0"/>
                </a:lnTo>
                <a:lnTo>
                  <a:pt x="1293876" y="1524"/>
                </a:lnTo>
                <a:lnTo>
                  <a:pt x="1293876" y="4572"/>
                </a:lnTo>
                <a:lnTo>
                  <a:pt x="1292351" y="6096"/>
                </a:lnTo>
                <a:close/>
              </a:path>
              <a:path w="3173095" h="6350">
                <a:moveTo>
                  <a:pt x="1307592" y="6096"/>
                </a:moveTo>
                <a:lnTo>
                  <a:pt x="1299972" y="6096"/>
                </a:lnTo>
                <a:lnTo>
                  <a:pt x="1298448" y="4572"/>
                </a:lnTo>
                <a:lnTo>
                  <a:pt x="1298448" y="1524"/>
                </a:lnTo>
                <a:lnTo>
                  <a:pt x="1299972" y="0"/>
                </a:lnTo>
                <a:lnTo>
                  <a:pt x="1307592" y="0"/>
                </a:lnTo>
                <a:lnTo>
                  <a:pt x="1309116" y="1524"/>
                </a:lnTo>
                <a:lnTo>
                  <a:pt x="1309116" y="4572"/>
                </a:lnTo>
                <a:lnTo>
                  <a:pt x="1307592" y="6096"/>
                </a:lnTo>
                <a:close/>
              </a:path>
              <a:path w="3173095" h="6350">
                <a:moveTo>
                  <a:pt x="1322832" y="6096"/>
                </a:moveTo>
                <a:lnTo>
                  <a:pt x="1315212" y="6096"/>
                </a:lnTo>
                <a:lnTo>
                  <a:pt x="1313688" y="4572"/>
                </a:lnTo>
                <a:lnTo>
                  <a:pt x="1313688" y="1524"/>
                </a:lnTo>
                <a:lnTo>
                  <a:pt x="1315212" y="0"/>
                </a:lnTo>
                <a:lnTo>
                  <a:pt x="1322832" y="0"/>
                </a:lnTo>
                <a:lnTo>
                  <a:pt x="1324355" y="1524"/>
                </a:lnTo>
                <a:lnTo>
                  <a:pt x="1324355" y="4572"/>
                </a:lnTo>
                <a:lnTo>
                  <a:pt x="1322832" y="6096"/>
                </a:lnTo>
                <a:close/>
              </a:path>
              <a:path w="3173095" h="6350">
                <a:moveTo>
                  <a:pt x="1338072" y="6096"/>
                </a:moveTo>
                <a:lnTo>
                  <a:pt x="1330451" y="6096"/>
                </a:lnTo>
                <a:lnTo>
                  <a:pt x="1328928" y="4572"/>
                </a:lnTo>
                <a:lnTo>
                  <a:pt x="1328928" y="1524"/>
                </a:lnTo>
                <a:lnTo>
                  <a:pt x="1330451" y="0"/>
                </a:lnTo>
                <a:lnTo>
                  <a:pt x="1338072" y="0"/>
                </a:lnTo>
                <a:lnTo>
                  <a:pt x="1339596" y="1524"/>
                </a:lnTo>
                <a:lnTo>
                  <a:pt x="1339596" y="4572"/>
                </a:lnTo>
                <a:lnTo>
                  <a:pt x="1338072" y="6096"/>
                </a:lnTo>
                <a:close/>
              </a:path>
              <a:path w="3173095" h="6350">
                <a:moveTo>
                  <a:pt x="1353312" y="6096"/>
                </a:moveTo>
                <a:lnTo>
                  <a:pt x="1345692" y="6096"/>
                </a:lnTo>
                <a:lnTo>
                  <a:pt x="1344167" y="4572"/>
                </a:lnTo>
                <a:lnTo>
                  <a:pt x="1344167" y="1524"/>
                </a:lnTo>
                <a:lnTo>
                  <a:pt x="1345692" y="0"/>
                </a:lnTo>
                <a:lnTo>
                  <a:pt x="1353312" y="0"/>
                </a:lnTo>
                <a:lnTo>
                  <a:pt x="1354836" y="1524"/>
                </a:lnTo>
                <a:lnTo>
                  <a:pt x="1354836" y="4572"/>
                </a:lnTo>
                <a:lnTo>
                  <a:pt x="1353312" y="6096"/>
                </a:lnTo>
                <a:close/>
              </a:path>
              <a:path w="3173095" h="6350">
                <a:moveTo>
                  <a:pt x="1368551" y="6096"/>
                </a:moveTo>
                <a:lnTo>
                  <a:pt x="1360932" y="6096"/>
                </a:lnTo>
                <a:lnTo>
                  <a:pt x="1359408" y="4572"/>
                </a:lnTo>
                <a:lnTo>
                  <a:pt x="1359408" y="1524"/>
                </a:lnTo>
                <a:lnTo>
                  <a:pt x="1360932" y="0"/>
                </a:lnTo>
                <a:lnTo>
                  <a:pt x="1368551" y="0"/>
                </a:lnTo>
                <a:lnTo>
                  <a:pt x="1370076" y="1524"/>
                </a:lnTo>
                <a:lnTo>
                  <a:pt x="1370076" y="4572"/>
                </a:lnTo>
                <a:lnTo>
                  <a:pt x="1368551" y="6096"/>
                </a:lnTo>
                <a:close/>
              </a:path>
              <a:path w="3173095" h="6350">
                <a:moveTo>
                  <a:pt x="1383792" y="6096"/>
                </a:moveTo>
                <a:lnTo>
                  <a:pt x="1376172" y="6096"/>
                </a:lnTo>
                <a:lnTo>
                  <a:pt x="1374648" y="4572"/>
                </a:lnTo>
                <a:lnTo>
                  <a:pt x="1374648" y="1524"/>
                </a:lnTo>
                <a:lnTo>
                  <a:pt x="1376172" y="0"/>
                </a:lnTo>
                <a:lnTo>
                  <a:pt x="1383792" y="0"/>
                </a:lnTo>
                <a:lnTo>
                  <a:pt x="1385316" y="1524"/>
                </a:lnTo>
                <a:lnTo>
                  <a:pt x="1385316" y="4572"/>
                </a:lnTo>
                <a:lnTo>
                  <a:pt x="1383792" y="6096"/>
                </a:lnTo>
                <a:close/>
              </a:path>
              <a:path w="3173095" h="6350">
                <a:moveTo>
                  <a:pt x="1399032" y="6096"/>
                </a:moveTo>
                <a:lnTo>
                  <a:pt x="1391412" y="6096"/>
                </a:lnTo>
                <a:lnTo>
                  <a:pt x="1389888" y="4572"/>
                </a:lnTo>
                <a:lnTo>
                  <a:pt x="1389888" y="1524"/>
                </a:lnTo>
                <a:lnTo>
                  <a:pt x="1391412" y="0"/>
                </a:lnTo>
                <a:lnTo>
                  <a:pt x="1399032" y="0"/>
                </a:lnTo>
                <a:lnTo>
                  <a:pt x="1400555" y="1524"/>
                </a:lnTo>
                <a:lnTo>
                  <a:pt x="1400555" y="4572"/>
                </a:lnTo>
                <a:lnTo>
                  <a:pt x="1399032" y="6096"/>
                </a:lnTo>
                <a:close/>
              </a:path>
              <a:path w="3173095" h="6350">
                <a:moveTo>
                  <a:pt x="1414272" y="6096"/>
                </a:moveTo>
                <a:lnTo>
                  <a:pt x="1406651" y="6096"/>
                </a:lnTo>
                <a:lnTo>
                  <a:pt x="1405128" y="4572"/>
                </a:lnTo>
                <a:lnTo>
                  <a:pt x="1405128" y="1524"/>
                </a:lnTo>
                <a:lnTo>
                  <a:pt x="1406651" y="0"/>
                </a:lnTo>
                <a:lnTo>
                  <a:pt x="1414272" y="0"/>
                </a:lnTo>
                <a:lnTo>
                  <a:pt x="1415796" y="1524"/>
                </a:lnTo>
                <a:lnTo>
                  <a:pt x="1415796" y="4572"/>
                </a:lnTo>
                <a:lnTo>
                  <a:pt x="1414272" y="6096"/>
                </a:lnTo>
                <a:close/>
              </a:path>
              <a:path w="3173095" h="6350">
                <a:moveTo>
                  <a:pt x="1429512" y="6096"/>
                </a:moveTo>
                <a:lnTo>
                  <a:pt x="1421892" y="6096"/>
                </a:lnTo>
                <a:lnTo>
                  <a:pt x="1420367" y="4572"/>
                </a:lnTo>
                <a:lnTo>
                  <a:pt x="1420367" y="1524"/>
                </a:lnTo>
                <a:lnTo>
                  <a:pt x="1421892" y="0"/>
                </a:lnTo>
                <a:lnTo>
                  <a:pt x="1429512" y="0"/>
                </a:lnTo>
                <a:lnTo>
                  <a:pt x="1431036" y="1524"/>
                </a:lnTo>
                <a:lnTo>
                  <a:pt x="1431036" y="4572"/>
                </a:lnTo>
                <a:lnTo>
                  <a:pt x="1429512" y="6096"/>
                </a:lnTo>
                <a:close/>
              </a:path>
              <a:path w="3173095" h="6350">
                <a:moveTo>
                  <a:pt x="1444751" y="6096"/>
                </a:moveTo>
                <a:lnTo>
                  <a:pt x="1437132" y="6096"/>
                </a:lnTo>
                <a:lnTo>
                  <a:pt x="1437132" y="0"/>
                </a:lnTo>
                <a:lnTo>
                  <a:pt x="1444751" y="0"/>
                </a:lnTo>
                <a:lnTo>
                  <a:pt x="1446276" y="1524"/>
                </a:lnTo>
                <a:lnTo>
                  <a:pt x="1446276" y="4572"/>
                </a:lnTo>
                <a:lnTo>
                  <a:pt x="1444751" y="6096"/>
                </a:lnTo>
                <a:close/>
              </a:path>
              <a:path w="3173095" h="6350">
                <a:moveTo>
                  <a:pt x="1459992" y="6096"/>
                </a:moveTo>
                <a:lnTo>
                  <a:pt x="1452372" y="6096"/>
                </a:lnTo>
                <a:lnTo>
                  <a:pt x="1452372" y="0"/>
                </a:lnTo>
                <a:lnTo>
                  <a:pt x="1459992" y="0"/>
                </a:lnTo>
                <a:lnTo>
                  <a:pt x="1461516" y="1524"/>
                </a:lnTo>
                <a:lnTo>
                  <a:pt x="1461516" y="4572"/>
                </a:lnTo>
                <a:lnTo>
                  <a:pt x="1459992" y="6096"/>
                </a:lnTo>
                <a:close/>
              </a:path>
              <a:path w="3173095" h="6350">
                <a:moveTo>
                  <a:pt x="1476755" y="6096"/>
                </a:moveTo>
                <a:lnTo>
                  <a:pt x="1467612" y="6096"/>
                </a:lnTo>
                <a:lnTo>
                  <a:pt x="1467612" y="0"/>
                </a:lnTo>
                <a:lnTo>
                  <a:pt x="1476755" y="0"/>
                </a:lnTo>
                <a:lnTo>
                  <a:pt x="1476755" y="6096"/>
                </a:lnTo>
                <a:close/>
              </a:path>
              <a:path w="3173095" h="6350">
                <a:moveTo>
                  <a:pt x="1491996" y="6096"/>
                </a:moveTo>
                <a:lnTo>
                  <a:pt x="1482851" y="6096"/>
                </a:lnTo>
                <a:lnTo>
                  <a:pt x="1482851" y="0"/>
                </a:lnTo>
                <a:lnTo>
                  <a:pt x="1491996" y="0"/>
                </a:lnTo>
                <a:lnTo>
                  <a:pt x="1491996" y="6096"/>
                </a:lnTo>
                <a:close/>
              </a:path>
              <a:path w="3173095" h="6350">
                <a:moveTo>
                  <a:pt x="1507235" y="6096"/>
                </a:moveTo>
                <a:lnTo>
                  <a:pt x="1498092" y="6096"/>
                </a:lnTo>
                <a:lnTo>
                  <a:pt x="1498092" y="0"/>
                </a:lnTo>
                <a:lnTo>
                  <a:pt x="1507235" y="0"/>
                </a:lnTo>
                <a:lnTo>
                  <a:pt x="1507235" y="6096"/>
                </a:lnTo>
                <a:close/>
              </a:path>
              <a:path w="3173095" h="6350">
                <a:moveTo>
                  <a:pt x="1522476" y="6096"/>
                </a:moveTo>
                <a:lnTo>
                  <a:pt x="1513332" y="6096"/>
                </a:lnTo>
                <a:lnTo>
                  <a:pt x="1513332" y="0"/>
                </a:lnTo>
                <a:lnTo>
                  <a:pt x="1522476" y="0"/>
                </a:lnTo>
                <a:lnTo>
                  <a:pt x="1522476" y="6096"/>
                </a:lnTo>
                <a:close/>
              </a:path>
              <a:path w="3173095" h="6350">
                <a:moveTo>
                  <a:pt x="1537716" y="6096"/>
                </a:moveTo>
                <a:lnTo>
                  <a:pt x="1528572" y="6096"/>
                </a:lnTo>
                <a:lnTo>
                  <a:pt x="1528572" y="0"/>
                </a:lnTo>
                <a:lnTo>
                  <a:pt x="1537716" y="0"/>
                </a:lnTo>
                <a:lnTo>
                  <a:pt x="1537716" y="6096"/>
                </a:lnTo>
                <a:close/>
              </a:path>
              <a:path w="3173095" h="6350">
                <a:moveTo>
                  <a:pt x="1552956" y="6096"/>
                </a:moveTo>
                <a:lnTo>
                  <a:pt x="1543811" y="6096"/>
                </a:lnTo>
                <a:lnTo>
                  <a:pt x="1543811" y="0"/>
                </a:lnTo>
                <a:lnTo>
                  <a:pt x="1552956" y="0"/>
                </a:lnTo>
                <a:lnTo>
                  <a:pt x="1552956" y="6096"/>
                </a:lnTo>
                <a:close/>
              </a:path>
              <a:path w="3173095" h="6350">
                <a:moveTo>
                  <a:pt x="1568196" y="6096"/>
                </a:moveTo>
                <a:lnTo>
                  <a:pt x="1559051" y="6096"/>
                </a:lnTo>
                <a:lnTo>
                  <a:pt x="1559051" y="0"/>
                </a:lnTo>
                <a:lnTo>
                  <a:pt x="1568196" y="0"/>
                </a:lnTo>
                <a:lnTo>
                  <a:pt x="1568196" y="6096"/>
                </a:lnTo>
                <a:close/>
              </a:path>
              <a:path w="3173095" h="6350">
                <a:moveTo>
                  <a:pt x="1583435" y="6096"/>
                </a:moveTo>
                <a:lnTo>
                  <a:pt x="1575816" y="6096"/>
                </a:lnTo>
                <a:lnTo>
                  <a:pt x="1574292" y="4572"/>
                </a:lnTo>
                <a:lnTo>
                  <a:pt x="1574292" y="1524"/>
                </a:lnTo>
                <a:lnTo>
                  <a:pt x="1575816" y="0"/>
                </a:lnTo>
                <a:lnTo>
                  <a:pt x="1583435" y="0"/>
                </a:lnTo>
                <a:lnTo>
                  <a:pt x="1583435" y="6096"/>
                </a:lnTo>
                <a:close/>
              </a:path>
              <a:path w="3173095" h="6350">
                <a:moveTo>
                  <a:pt x="1598676" y="6096"/>
                </a:moveTo>
                <a:lnTo>
                  <a:pt x="1591056" y="6096"/>
                </a:lnTo>
                <a:lnTo>
                  <a:pt x="1589532" y="4572"/>
                </a:lnTo>
                <a:lnTo>
                  <a:pt x="1589532" y="1524"/>
                </a:lnTo>
                <a:lnTo>
                  <a:pt x="1591056" y="0"/>
                </a:lnTo>
                <a:lnTo>
                  <a:pt x="1598676" y="0"/>
                </a:lnTo>
                <a:lnTo>
                  <a:pt x="1598676" y="6096"/>
                </a:lnTo>
                <a:close/>
              </a:path>
              <a:path w="3173095" h="6350">
                <a:moveTo>
                  <a:pt x="1613916" y="6096"/>
                </a:moveTo>
                <a:lnTo>
                  <a:pt x="1606296" y="6096"/>
                </a:lnTo>
                <a:lnTo>
                  <a:pt x="1604772" y="4572"/>
                </a:lnTo>
                <a:lnTo>
                  <a:pt x="1604772" y="1524"/>
                </a:lnTo>
                <a:lnTo>
                  <a:pt x="1606296" y="0"/>
                </a:lnTo>
                <a:lnTo>
                  <a:pt x="1613916" y="0"/>
                </a:lnTo>
                <a:lnTo>
                  <a:pt x="1615440" y="1524"/>
                </a:lnTo>
                <a:lnTo>
                  <a:pt x="1615440" y="4572"/>
                </a:lnTo>
                <a:lnTo>
                  <a:pt x="1613916" y="6096"/>
                </a:lnTo>
                <a:close/>
              </a:path>
              <a:path w="3173095" h="6350">
                <a:moveTo>
                  <a:pt x="1629156" y="6096"/>
                </a:moveTo>
                <a:lnTo>
                  <a:pt x="1621535" y="6096"/>
                </a:lnTo>
                <a:lnTo>
                  <a:pt x="1620011" y="4572"/>
                </a:lnTo>
                <a:lnTo>
                  <a:pt x="1620011" y="1524"/>
                </a:lnTo>
                <a:lnTo>
                  <a:pt x="1621535" y="0"/>
                </a:lnTo>
                <a:lnTo>
                  <a:pt x="1629156" y="0"/>
                </a:lnTo>
                <a:lnTo>
                  <a:pt x="1630680" y="1524"/>
                </a:lnTo>
                <a:lnTo>
                  <a:pt x="1630680" y="4572"/>
                </a:lnTo>
                <a:lnTo>
                  <a:pt x="1629156" y="6096"/>
                </a:lnTo>
                <a:close/>
              </a:path>
              <a:path w="3173095" h="6350">
                <a:moveTo>
                  <a:pt x="1644396" y="6096"/>
                </a:moveTo>
                <a:lnTo>
                  <a:pt x="1636776" y="6096"/>
                </a:lnTo>
                <a:lnTo>
                  <a:pt x="1635251" y="4572"/>
                </a:lnTo>
                <a:lnTo>
                  <a:pt x="1635251" y="1524"/>
                </a:lnTo>
                <a:lnTo>
                  <a:pt x="1636776" y="0"/>
                </a:lnTo>
                <a:lnTo>
                  <a:pt x="1644396" y="0"/>
                </a:lnTo>
                <a:lnTo>
                  <a:pt x="1645919" y="1524"/>
                </a:lnTo>
                <a:lnTo>
                  <a:pt x="1645919" y="4572"/>
                </a:lnTo>
                <a:lnTo>
                  <a:pt x="1644396" y="6096"/>
                </a:lnTo>
                <a:close/>
              </a:path>
              <a:path w="3173095" h="6350">
                <a:moveTo>
                  <a:pt x="1659635" y="6096"/>
                </a:moveTo>
                <a:lnTo>
                  <a:pt x="1652016" y="6096"/>
                </a:lnTo>
                <a:lnTo>
                  <a:pt x="1650492" y="4572"/>
                </a:lnTo>
                <a:lnTo>
                  <a:pt x="1650492" y="1524"/>
                </a:lnTo>
                <a:lnTo>
                  <a:pt x="1652016" y="0"/>
                </a:lnTo>
                <a:lnTo>
                  <a:pt x="1659635" y="0"/>
                </a:lnTo>
                <a:lnTo>
                  <a:pt x="1661159" y="1524"/>
                </a:lnTo>
                <a:lnTo>
                  <a:pt x="1661159" y="4572"/>
                </a:lnTo>
                <a:lnTo>
                  <a:pt x="1659635" y="6096"/>
                </a:lnTo>
                <a:close/>
              </a:path>
              <a:path w="3173095" h="6350">
                <a:moveTo>
                  <a:pt x="1674876" y="6096"/>
                </a:moveTo>
                <a:lnTo>
                  <a:pt x="1667256" y="6096"/>
                </a:lnTo>
                <a:lnTo>
                  <a:pt x="1665732" y="4572"/>
                </a:lnTo>
                <a:lnTo>
                  <a:pt x="1665732" y="1524"/>
                </a:lnTo>
                <a:lnTo>
                  <a:pt x="1667256" y="0"/>
                </a:lnTo>
                <a:lnTo>
                  <a:pt x="1674876" y="0"/>
                </a:lnTo>
                <a:lnTo>
                  <a:pt x="1676400" y="1524"/>
                </a:lnTo>
                <a:lnTo>
                  <a:pt x="1676400" y="4572"/>
                </a:lnTo>
                <a:lnTo>
                  <a:pt x="1674876" y="6096"/>
                </a:lnTo>
                <a:close/>
              </a:path>
              <a:path w="3173095" h="6350">
                <a:moveTo>
                  <a:pt x="1690116" y="6096"/>
                </a:moveTo>
                <a:lnTo>
                  <a:pt x="1682496" y="6096"/>
                </a:lnTo>
                <a:lnTo>
                  <a:pt x="1680972" y="4572"/>
                </a:lnTo>
                <a:lnTo>
                  <a:pt x="1680972" y="1524"/>
                </a:lnTo>
                <a:lnTo>
                  <a:pt x="1682496" y="0"/>
                </a:lnTo>
                <a:lnTo>
                  <a:pt x="1690116" y="0"/>
                </a:lnTo>
                <a:lnTo>
                  <a:pt x="1691640" y="1524"/>
                </a:lnTo>
                <a:lnTo>
                  <a:pt x="1691640" y="4572"/>
                </a:lnTo>
                <a:lnTo>
                  <a:pt x="1690116" y="6096"/>
                </a:lnTo>
                <a:close/>
              </a:path>
              <a:path w="3173095" h="6350">
                <a:moveTo>
                  <a:pt x="1705356" y="6096"/>
                </a:moveTo>
                <a:lnTo>
                  <a:pt x="1697735" y="6096"/>
                </a:lnTo>
                <a:lnTo>
                  <a:pt x="1696211" y="4572"/>
                </a:lnTo>
                <a:lnTo>
                  <a:pt x="1696211" y="1524"/>
                </a:lnTo>
                <a:lnTo>
                  <a:pt x="1697735" y="0"/>
                </a:lnTo>
                <a:lnTo>
                  <a:pt x="1705356" y="0"/>
                </a:lnTo>
                <a:lnTo>
                  <a:pt x="1706880" y="1524"/>
                </a:lnTo>
                <a:lnTo>
                  <a:pt x="1706880" y="4572"/>
                </a:lnTo>
                <a:lnTo>
                  <a:pt x="1705356" y="6096"/>
                </a:lnTo>
                <a:close/>
              </a:path>
              <a:path w="3173095" h="6350">
                <a:moveTo>
                  <a:pt x="1720596" y="6096"/>
                </a:moveTo>
                <a:lnTo>
                  <a:pt x="1712976" y="6096"/>
                </a:lnTo>
                <a:lnTo>
                  <a:pt x="1711451" y="4572"/>
                </a:lnTo>
                <a:lnTo>
                  <a:pt x="1711451" y="1524"/>
                </a:lnTo>
                <a:lnTo>
                  <a:pt x="1712976" y="0"/>
                </a:lnTo>
                <a:lnTo>
                  <a:pt x="1720596" y="0"/>
                </a:lnTo>
                <a:lnTo>
                  <a:pt x="1722119" y="1524"/>
                </a:lnTo>
                <a:lnTo>
                  <a:pt x="1722119" y="4572"/>
                </a:lnTo>
                <a:lnTo>
                  <a:pt x="1720596" y="6096"/>
                </a:lnTo>
                <a:close/>
              </a:path>
              <a:path w="3173095" h="6350">
                <a:moveTo>
                  <a:pt x="1735835" y="6096"/>
                </a:moveTo>
                <a:lnTo>
                  <a:pt x="1728216" y="6096"/>
                </a:lnTo>
                <a:lnTo>
                  <a:pt x="1726692" y="4572"/>
                </a:lnTo>
                <a:lnTo>
                  <a:pt x="1726692" y="1524"/>
                </a:lnTo>
                <a:lnTo>
                  <a:pt x="1728216" y="0"/>
                </a:lnTo>
                <a:lnTo>
                  <a:pt x="1735835" y="0"/>
                </a:lnTo>
                <a:lnTo>
                  <a:pt x="1737359" y="1524"/>
                </a:lnTo>
                <a:lnTo>
                  <a:pt x="1737359" y="4572"/>
                </a:lnTo>
                <a:lnTo>
                  <a:pt x="1735835" y="6096"/>
                </a:lnTo>
                <a:close/>
              </a:path>
              <a:path w="3173095" h="6350">
                <a:moveTo>
                  <a:pt x="1751076" y="6096"/>
                </a:moveTo>
                <a:lnTo>
                  <a:pt x="1743456" y="6096"/>
                </a:lnTo>
                <a:lnTo>
                  <a:pt x="1741932" y="4572"/>
                </a:lnTo>
                <a:lnTo>
                  <a:pt x="1741932" y="1524"/>
                </a:lnTo>
                <a:lnTo>
                  <a:pt x="1743456" y="0"/>
                </a:lnTo>
                <a:lnTo>
                  <a:pt x="1751076" y="0"/>
                </a:lnTo>
                <a:lnTo>
                  <a:pt x="1752600" y="1524"/>
                </a:lnTo>
                <a:lnTo>
                  <a:pt x="1752600" y="4572"/>
                </a:lnTo>
                <a:lnTo>
                  <a:pt x="1751076" y="6096"/>
                </a:lnTo>
                <a:close/>
              </a:path>
              <a:path w="3173095" h="6350">
                <a:moveTo>
                  <a:pt x="1766316" y="6096"/>
                </a:moveTo>
                <a:lnTo>
                  <a:pt x="1758696" y="6096"/>
                </a:lnTo>
                <a:lnTo>
                  <a:pt x="1757172" y="4572"/>
                </a:lnTo>
                <a:lnTo>
                  <a:pt x="1757172" y="1524"/>
                </a:lnTo>
                <a:lnTo>
                  <a:pt x="1758696" y="0"/>
                </a:lnTo>
                <a:lnTo>
                  <a:pt x="1766316" y="0"/>
                </a:lnTo>
                <a:lnTo>
                  <a:pt x="1767840" y="1524"/>
                </a:lnTo>
                <a:lnTo>
                  <a:pt x="1767840" y="4572"/>
                </a:lnTo>
                <a:lnTo>
                  <a:pt x="1766316" y="6096"/>
                </a:lnTo>
                <a:close/>
              </a:path>
              <a:path w="3173095" h="6350">
                <a:moveTo>
                  <a:pt x="1781556" y="6096"/>
                </a:moveTo>
                <a:lnTo>
                  <a:pt x="1773935" y="6096"/>
                </a:lnTo>
                <a:lnTo>
                  <a:pt x="1772411" y="4572"/>
                </a:lnTo>
                <a:lnTo>
                  <a:pt x="1772411" y="1524"/>
                </a:lnTo>
                <a:lnTo>
                  <a:pt x="1773935" y="0"/>
                </a:lnTo>
                <a:lnTo>
                  <a:pt x="1781556" y="0"/>
                </a:lnTo>
                <a:lnTo>
                  <a:pt x="1783080" y="1524"/>
                </a:lnTo>
                <a:lnTo>
                  <a:pt x="1783080" y="4572"/>
                </a:lnTo>
                <a:lnTo>
                  <a:pt x="1781556" y="6096"/>
                </a:lnTo>
                <a:close/>
              </a:path>
              <a:path w="3173095" h="6350">
                <a:moveTo>
                  <a:pt x="1796796" y="6096"/>
                </a:moveTo>
                <a:lnTo>
                  <a:pt x="1789176" y="6096"/>
                </a:lnTo>
                <a:lnTo>
                  <a:pt x="1787651" y="4572"/>
                </a:lnTo>
                <a:lnTo>
                  <a:pt x="1787651" y="1524"/>
                </a:lnTo>
                <a:lnTo>
                  <a:pt x="1789176" y="0"/>
                </a:lnTo>
                <a:lnTo>
                  <a:pt x="1796796" y="0"/>
                </a:lnTo>
                <a:lnTo>
                  <a:pt x="1798319" y="1524"/>
                </a:lnTo>
                <a:lnTo>
                  <a:pt x="1798319" y="4572"/>
                </a:lnTo>
                <a:lnTo>
                  <a:pt x="1796796" y="6096"/>
                </a:lnTo>
                <a:close/>
              </a:path>
              <a:path w="3173095" h="6350">
                <a:moveTo>
                  <a:pt x="1812035" y="6096"/>
                </a:moveTo>
                <a:lnTo>
                  <a:pt x="1804416" y="6096"/>
                </a:lnTo>
                <a:lnTo>
                  <a:pt x="1802892" y="4572"/>
                </a:lnTo>
                <a:lnTo>
                  <a:pt x="1802892" y="1524"/>
                </a:lnTo>
                <a:lnTo>
                  <a:pt x="1804416" y="0"/>
                </a:lnTo>
                <a:lnTo>
                  <a:pt x="1812035" y="0"/>
                </a:lnTo>
                <a:lnTo>
                  <a:pt x="1813559" y="1524"/>
                </a:lnTo>
                <a:lnTo>
                  <a:pt x="1813559" y="4572"/>
                </a:lnTo>
                <a:lnTo>
                  <a:pt x="1812035" y="6096"/>
                </a:lnTo>
                <a:close/>
              </a:path>
              <a:path w="3173095" h="6350">
                <a:moveTo>
                  <a:pt x="1827276" y="6096"/>
                </a:moveTo>
                <a:lnTo>
                  <a:pt x="1819656" y="6096"/>
                </a:lnTo>
                <a:lnTo>
                  <a:pt x="1818132" y="4572"/>
                </a:lnTo>
                <a:lnTo>
                  <a:pt x="1818132" y="1524"/>
                </a:lnTo>
                <a:lnTo>
                  <a:pt x="1819656" y="0"/>
                </a:lnTo>
                <a:lnTo>
                  <a:pt x="1827276" y="0"/>
                </a:lnTo>
                <a:lnTo>
                  <a:pt x="1828800" y="1524"/>
                </a:lnTo>
                <a:lnTo>
                  <a:pt x="1828800" y="4572"/>
                </a:lnTo>
                <a:lnTo>
                  <a:pt x="1827276" y="6096"/>
                </a:lnTo>
                <a:close/>
              </a:path>
              <a:path w="3173095" h="6350">
                <a:moveTo>
                  <a:pt x="1842516" y="6096"/>
                </a:moveTo>
                <a:lnTo>
                  <a:pt x="1834896" y="6096"/>
                </a:lnTo>
                <a:lnTo>
                  <a:pt x="1833372" y="4572"/>
                </a:lnTo>
                <a:lnTo>
                  <a:pt x="1833372" y="1524"/>
                </a:lnTo>
                <a:lnTo>
                  <a:pt x="1834896" y="0"/>
                </a:lnTo>
                <a:lnTo>
                  <a:pt x="1842516" y="0"/>
                </a:lnTo>
                <a:lnTo>
                  <a:pt x="1844040" y="1524"/>
                </a:lnTo>
                <a:lnTo>
                  <a:pt x="1844040" y="4572"/>
                </a:lnTo>
                <a:lnTo>
                  <a:pt x="1842516" y="6096"/>
                </a:lnTo>
                <a:close/>
              </a:path>
              <a:path w="3173095" h="6350">
                <a:moveTo>
                  <a:pt x="1857756" y="6096"/>
                </a:moveTo>
                <a:lnTo>
                  <a:pt x="1850135" y="6096"/>
                </a:lnTo>
                <a:lnTo>
                  <a:pt x="1848611" y="4572"/>
                </a:lnTo>
                <a:lnTo>
                  <a:pt x="1848611" y="1524"/>
                </a:lnTo>
                <a:lnTo>
                  <a:pt x="1850135" y="0"/>
                </a:lnTo>
                <a:lnTo>
                  <a:pt x="1857756" y="0"/>
                </a:lnTo>
                <a:lnTo>
                  <a:pt x="1859280" y="1524"/>
                </a:lnTo>
                <a:lnTo>
                  <a:pt x="1859280" y="4572"/>
                </a:lnTo>
                <a:lnTo>
                  <a:pt x="1857756" y="6096"/>
                </a:lnTo>
                <a:close/>
              </a:path>
              <a:path w="3173095" h="6350">
                <a:moveTo>
                  <a:pt x="1872996" y="6096"/>
                </a:moveTo>
                <a:lnTo>
                  <a:pt x="1865376" y="6096"/>
                </a:lnTo>
                <a:lnTo>
                  <a:pt x="1863851" y="4572"/>
                </a:lnTo>
                <a:lnTo>
                  <a:pt x="1863851" y="1524"/>
                </a:lnTo>
                <a:lnTo>
                  <a:pt x="1865376" y="0"/>
                </a:lnTo>
                <a:lnTo>
                  <a:pt x="1872996" y="0"/>
                </a:lnTo>
                <a:lnTo>
                  <a:pt x="1874519" y="1524"/>
                </a:lnTo>
                <a:lnTo>
                  <a:pt x="1874519" y="4572"/>
                </a:lnTo>
                <a:lnTo>
                  <a:pt x="1872996" y="6096"/>
                </a:lnTo>
                <a:close/>
              </a:path>
              <a:path w="3173095" h="6350">
                <a:moveTo>
                  <a:pt x="1888235" y="6096"/>
                </a:moveTo>
                <a:lnTo>
                  <a:pt x="1880616" y="6096"/>
                </a:lnTo>
                <a:lnTo>
                  <a:pt x="1879092" y="4572"/>
                </a:lnTo>
                <a:lnTo>
                  <a:pt x="1879092" y="1524"/>
                </a:lnTo>
                <a:lnTo>
                  <a:pt x="1880616" y="0"/>
                </a:lnTo>
                <a:lnTo>
                  <a:pt x="1888235" y="0"/>
                </a:lnTo>
                <a:lnTo>
                  <a:pt x="1889759" y="1524"/>
                </a:lnTo>
                <a:lnTo>
                  <a:pt x="1889759" y="4572"/>
                </a:lnTo>
                <a:lnTo>
                  <a:pt x="1888235" y="6096"/>
                </a:lnTo>
                <a:close/>
              </a:path>
              <a:path w="3173095" h="6350">
                <a:moveTo>
                  <a:pt x="1903476" y="6096"/>
                </a:moveTo>
                <a:lnTo>
                  <a:pt x="1895856" y="6096"/>
                </a:lnTo>
                <a:lnTo>
                  <a:pt x="1894332" y="4572"/>
                </a:lnTo>
                <a:lnTo>
                  <a:pt x="1894332" y="1524"/>
                </a:lnTo>
                <a:lnTo>
                  <a:pt x="1895856" y="0"/>
                </a:lnTo>
                <a:lnTo>
                  <a:pt x="1903476" y="0"/>
                </a:lnTo>
                <a:lnTo>
                  <a:pt x="1905000" y="1524"/>
                </a:lnTo>
                <a:lnTo>
                  <a:pt x="1905000" y="4572"/>
                </a:lnTo>
                <a:lnTo>
                  <a:pt x="1903476" y="6096"/>
                </a:lnTo>
                <a:close/>
              </a:path>
              <a:path w="3173095" h="6350">
                <a:moveTo>
                  <a:pt x="1918716" y="6096"/>
                </a:moveTo>
                <a:lnTo>
                  <a:pt x="1911096" y="6096"/>
                </a:lnTo>
                <a:lnTo>
                  <a:pt x="1909572" y="4572"/>
                </a:lnTo>
                <a:lnTo>
                  <a:pt x="1909572" y="1524"/>
                </a:lnTo>
                <a:lnTo>
                  <a:pt x="1911096" y="0"/>
                </a:lnTo>
                <a:lnTo>
                  <a:pt x="1918716" y="0"/>
                </a:lnTo>
                <a:lnTo>
                  <a:pt x="1920240" y="1524"/>
                </a:lnTo>
                <a:lnTo>
                  <a:pt x="1920240" y="4572"/>
                </a:lnTo>
                <a:lnTo>
                  <a:pt x="1918716" y="6096"/>
                </a:lnTo>
                <a:close/>
              </a:path>
              <a:path w="3173095" h="6350">
                <a:moveTo>
                  <a:pt x="1933956" y="6096"/>
                </a:moveTo>
                <a:lnTo>
                  <a:pt x="1926335" y="6096"/>
                </a:lnTo>
                <a:lnTo>
                  <a:pt x="1924811" y="4572"/>
                </a:lnTo>
                <a:lnTo>
                  <a:pt x="1924811" y="1524"/>
                </a:lnTo>
                <a:lnTo>
                  <a:pt x="1926335" y="0"/>
                </a:lnTo>
                <a:lnTo>
                  <a:pt x="1933956" y="0"/>
                </a:lnTo>
                <a:lnTo>
                  <a:pt x="1935480" y="1524"/>
                </a:lnTo>
                <a:lnTo>
                  <a:pt x="1935480" y="4572"/>
                </a:lnTo>
                <a:lnTo>
                  <a:pt x="1933956" y="6096"/>
                </a:lnTo>
                <a:close/>
              </a:path>
              <a:path w="3173095" h="6350">
                <a:moveTo>
                  <a:pt x="1949196" y="6096"/>
                </a:moveTo>
                <a:lnTo>
                  <a:pt x="1941576" y="6096"/>
                </a:lnTo>
                <a:lnTo>
                  <a:pt x="1940051" y="4572"/>
                </a:lnTo>
                <a:lnTo>
                  <a:pt x="1940051" y="1524"/>
                </a:lnTo>
                <a:lnTo>
                  <a:pt x="1941576" y="0"/>
                </a:lnTo>
                <a:lnTo>
                  <a:pt x="1949196" y="0"/>
                </a:lnTo>
                <a:lnTo>
                  <a:pt x="1950719" y="1524"/>
                </a:lnTo>
                <a:lnTo>
                  <a:pt x="1950719" y="4572"/>
                </a:lnTo>
                <a:lnTo>
                  <a:pt x="1949196" y="6096"/>
                </a:lnTo>
                <a:close/>
              </a:path>
              <a:path w="3173095" h="6350">
                <a:moveTo>
                  <a:pt x="1964435" y="6096"/>
                </a:moveTo>
                <a:lnTo>
                  <a:pt x="1956816" y="6096"/>
                </a:lnTo>
                <a:lnTo>
                  <a:pt x="1955292" y="4572"/>
                </a:lnTo>
                <a:lnTo>
                  <a:pt x="1955292" y="1524"/>
                </a:lnTo>
                <a:lnTo>
                  <a:pt x="1956816" y="0"/>
                </a:lnTo>
                <a:lnTo>
                  <a:pt x="1964435" y="0"/>
                </a:lnTo>
                <a:lnTo>
                  <a:pt x="1965960" y="1524"/>
                </a:lnTo>
                <a:lnTo>
                  <a:pt x="1965960" y="4572"/>
                </a:lnTo>
                <a:lnTo>
                  <a:pt x="1964435" y="6096"/>
                </a:lnTo>
                <a:close/>
              </a:path>
              <a:path w="3173095" h="6350">
                <a:moveTo>
                  <a:pt x="1979676" y="6096"/>
                </a:moveTo>
                <a:lnTo>
                  <a:pt x="1972056" y="6096"/>
                </a:lnTo>
                <a:lnTo>
                  <a:pt x="1970532" y="4572"/>
                </a:lnTo>
                <a:lnTo>
                  <a:pt x="1970532" y="1524"/>
                </a:lnTo>
                <a:lnTo>
                  <a:pt x="1972056" y="0"/>
                </a:lnTo>
                <a:lnTo>
                  <a:pt x="1979676" y="0"/>
                </a:lnTo>
                <a:lnTo>
                  <a:pt x="1981200" y="1524"/>
                </a:lnTo>
                <a:lnTo>
                  <a:pt x="1981200" y="4572"/>
                </a:lnTo>
                <a:lnTo>
                  <a:pt x="1979676" y="6096"/>
                </a:lnTo>
                <a:close/>
              </a:path>
              <a:path w="3173095" h="6350">
                <a:moveTo>
                  <a:pt x="1994916" y="6096"/>
                </a:moveTo>
                <a:lnTo>
                  <a:pt x="1987296" y="6096"/>
                </a:lnTo>
                <a:lnTo>
                  <a:pt x="1987296" y="0"/>
                </a:lnTo>
                <a:lnTo>
                  <a:pt x="1994916" y="0"/>
                </a:lnTo>
                <a:lnTo>
                  <a:pt x="1996440" y="1524"/>
                </a:lnTo>
                <a:lnTo>
                  <a:pt x="1996440" y="4572"/>
                </a:lnTo>
                <a:lnTo>
                  <a:pt x="1994916" y="6096"/>
                </a:lnTo>
                <a:close/>
              </a:path>
              <a:path w="3173095" h="6350">
                <a:moveTo>
                  <a:pt x="2010156" y="6096"/>
                </a:moveTo>
                <a:lnTo>
                  <a:pt x="2002535" y="6096"/>
                </a:lnTo>
                <a:lnTo>
                  <a:pt x="2002535" y="0"/>
                </a:lnTo>
                <a:lnTo>
                  <a:pt x="2010156" y="0"/>
                </a:lnTo>
                <a:lnTo>
                  <a:pt x="2011680" y="1524"/>
                </a:lnTo>
                <a:lnTo>
                  <a:pt x="2011680" y="4572"/>
                </a:lnTo>
                <a:lnTo>
                  <a:pt x="2010156" y="6096"/>
                </a:lnTo>
                <a:close/>
              </a:path>
              <a:path w="3173095" h="6350">
                <a:moveTo>
                  <a:pt x="2026919" y="6096"/>
                </a:moveTo>
                <a:lnTo>
                  <a:pt x="2017776" y="6096"/>
                </a:lnTo>
                <a:lnTo>
                  <a:pt x="2017776" y="0"/>
                </a:lnTo>
                <a:lnTo>
                  <a:pt x="2026919" y="0"/>
                </a:lnTo>
                <a:lnTo>
                  <a:pt x="2026919" y="6096"/>
                </a:lnTo>
                <a:close/>
              </a:path>
              <a:path w="3173095" h="6350">
                <a:moveTo>
                  <a:pt x="2042160" y="6096"/>
                </a:moveTo>
                <a:lnTo>
                  <a:pt x="2033016" y="6096"/>
                </a:lnTo>
                <a:lnTo>
                  <a:pt x="2033016" y="0"/>
                </a:lnTo>
                <a:lnTo>
                  <a:pt x="2042160" y="0"/>
                </a:lnTo>
                <a:lnTo>
                  <a:pt x="2042160" y="6096"/>
                </a:lnTo>
                <a:close/>
              </a:path>
              <a:path w="3173095" h="6350">
                <a:moveTo>
                  <a:pt x="2057400" y="6096"/>
                </a:moveTo>
                <a:lnTo>
                  <a:pt x="2048256" y="6096"/>
                </a:lnTo>
                <a:lnTo>
                  <a:pt x="2048256" y="0"/>
                </a:lnTo>
                <a:lnTo>
                  <a:pt x="2057400" y="0"/>
                </a:lnTo>
                <a:lnTo>
                  <a:pt x="2057400" y="6096"/>
                </a:lnTo>
                <a:close/>
              </a:path>
              <a:path w="3173095" h="6350">
                <a:moveTo>
                  <a:pt x="2072640" y="6096"/>
                </a:moveTo>
                <a:lnTo>
                  <a:pt x="2063496" y="6096"/>
                </a:lnTo>
                <a:lnTo>
                  <a:pt x="2063496" y="0"/>
                </a:lnTo>
                <a:lnTo>
                  <a:pt x="2072640" y="0"/>
                </a:lnTo>
                <a:lnTo>
                  <a:pt x="2072640" y="6096"/>
                </a:lnTo>
                <a:close/>
              </a:path>
              <a:path w="3173095" h="6350">
                <a:moveTo>
                  <a:pt x="2087880" y="6096"/>
                </a:moveTo>
                <a:lnTo>
                  <a:pt x="2078735" y="6096"/>
                </a:lnTo>
                <a:lnTo>
                  <a:pt x="2078735" y="0"/>
                </a:lnTo>
                <a:lnTo>
                  <a:pt x="2087880" y="0"/>
                </a:lnTo>
                <a:lnTo>
                  <a:pt x="2087880" y="6096"/>
                </a:lnTo>
                <a:close/>
              </a:path>
              <a:path w="3173095" h="6350">
                <a:moveTo>
                  <a:pt x="2103119" y="6096"/>
                </a:moveTo>
                <a:lnTo>
                  <a:pt x="2093976" y="6096"/>
                </a:lnTo>
                <a:lnTo>
                  <a:pt x="2093976" y="0"/>
                </a:lnTo>
                <a:lnTo>
                  <a:pt x="2103119" y="0"/>
                </a:lnTo>
                <a:lnTo>
                  <a:pt x="2103119" y="6096"/>
                </a:lnTo>
                <a:close/>
              </a:path>
              <a:path w="3173095" h="6350">
                <a:moveTo>
                  <a:pt x="2118360" y="6096"/>
                </a:moveTo>
                <a:lnTo>
                  <a:pt x="2109216" y="6096"/>
                </a:lnTo>
                <a:lnTo>
                  <a:pt x="2109216" y="0"/>
                </a:lnTo>
                <a:lnTo>
                  <a:pt x="2118360" y="0"/>
                </a:lnTo>
                <a:lnTo>
                  <a:pt x="2118360" y="6096"/>
                </a:lnTo>
                <a:close/>
              </a:path>
              <a:path w="3173095" h="6350">
                <a:moveTo>
                  <a:pt x="2133600" y="6096"/>
                </a:moveTo>
                <a:lnTo>
                  <a:pt x="2125980" y="6096"/>
                </a:lnTo>
                <a:lnTo>
                  <a:pt x="2124456" y="4572"/>
                </a:lnTo>
                <a:lnTo>
                  <a:pt x="2124456" y="1524"/>
                </a:lnTo>
                <a:lnTo>
                  <a:pt x="2125980" y="0"/>
                </a:lnTo>
                <a:lnTo>
                  <a:pt x="2133600" y="0"/>
                </a:lnTo>
                <a:lnTo>
                  <a:pt x="2133600" y="6096"/>
                </a:lnTo>
                <a:close/>
              </a:path>
              <a:path w="3173095" h="6350">
                <a:moveTo>
                  <a:pt x="2148840" y="6096"/>
                </a:moveTo>
                <a:lnTo>
                  <a:pt x="2141219" y="6096"/>
                </a:lnTo>
                <a:lnTo>
                  <a:pt x="2139696" y="4572"/>
                </a:lnTo>
                <a:lnTo>
                  <a:pt x="2139696" y="1524"/>
                </a:lnTo>
                <a:lnTo>
                  <a:pt x="2141219" y="0"/>
                </a:lnTo>
                <a:lnTo>
                  <a:pt x="2148840" y="0"/>
                </a:lnTo>
                <a:lnTo>
                  <a:pt x="2148840" y="6096"/>
                </a:lnTo>
                <a:close/>
              </a:path>
              <a:path w="3173095" h="6350">
                <a:moveTo>
                  <a:pt x="2164080" y="6096"/>
                </a:moveTo>
                <a:lnTo>
                  <a:pt x="2156460" y="6096"/>
                </a:lnTo>
                <a:lnTo>
                  <a:pt x="2154935" y="4572"/>
                </a:lnTo>
                <a:lnTo>
                  <a:pt x="2154935" y="1524"/>
                </a:lnTo>
                <a:lnTo>
                  <a:pt x="2156460" y="0"/>
                </a:lnTo>
                <a:lnTo>
                  <a:pt x="2164080" y="0"/>
                </a:lnTo>
                <a:lnTo>
                  <a:pt x="2165603" y="1524"/>
                </a:lnTo>
                <a:lnTo>
                  <a:pt x="2165603" y="4572"/>
                </a:lnTo>
                <a:lnTo>
                  <a:pt x="2164080" y="6096"/>
                </a:lnTo>
                <a:close/>
              </a:path>
              <a:path w="3173095" h="6350">
                <a:moveTo>
                  <a:pt x="2179319" y="6096"/>
                </a:moveTo>
                <a:lnTo>
                  <a:pt x="2171700" y="6096"/>
                </a:lnTo>
                <a:lnTo>
                  <a:pt x="2170176" y="4572"/>
                </a:lnTo>
                <a:lnTo>
                  <a:pt x="2170176" y="1524"/>
                </a:lnTo>
                <a:lnTo>
                  <a:pt x="2171700" y="0"/>
                </a:lnTo>
                <a:lnTo>
                  <a:pt x="2179319" y="0"/>
                </a:lnTo>
                <a:lnTo>
                  <a:pt x="2180843" y="1524"/>
                </a:lnTo>
                <a:lnTo>
                  <a:pt x="2180843" y="4572"/>
                </a:lnTo>
                <a:lnTo>
                  <a:pt x="2179319" y="6096"/>
                </a:lnTo>
                <a:close/>
              </a:path>
              <a:path w="3173095" h="6350">
                <a:moveTo>
                  <a:pt x="2194560" y="6096"/>
                </a:moveTo>
                <a:lnTo>
                  <a:pt x="2186940" y="6096"/>
                </a:lnTo>
                <a:lnTo>
                  <a:pt x="2185416" y="4572"/>
                </a:lnTo>
                <a:lnTo>
                  <a:pt x="2185416" y="1524"/>
                </a:lnTo>
                <a:lnTo>
                  <a:pt x="2186940" y="0"/>
                </a:lnTo>
                <a:lnTo>
                  <a:pt x="2194560" y="0"/>
                </a:lnTo>
                <a:lnTo>
                  <a:pt x="2196084" y="1524"/>
                </a:lnTo>
                <a:lnTo>
                  <a:pt x="2196084" y="4572"/>
                </a:lnTo>
                <a:lnTo>
                  <a:pt x="2194560" y="6096"/>
                </a:lnTo>
                <a:close/>
              </a:path>
              <a:path w="3173095" h="6350">
                <a:moveTo>
                  <a:pt x="2209800" y="6096"/>
                </a:moveTo>
                <a:lnTo>
                  <a:pt x="2202180" y="6096"/>
                </a:lnTo>
                <a:lnTo>
                  <a:pt x="2200656" y="4572"/>
                </a:lnTo>
                <a:lnTo>
                  <a:pt x="2200656" y="1524"/>
                </a:lnTo>
                <a:lnTo>
                  <a:pt x="2202180" y="0"/>
                </a:lnTo>
                <a:lnTo>
                  <a:pt x="2209800" y="0"/>
                </a:lnTo>
                <a:lnTo>
                  <a:pt x="2211324" y="1524"/>
                </a:lnTo>
                <a:lnTo>
                  <a:pt x="2211324" y="4572"/>
                </a:lnTo>
                <a:lnTo>
                  <a:pt x="2209800" y="6096"/>
                </a:lnTo>
                <a:close/>
              </a:path>
              <a:path w="3173095" h="6350">
                <a:moveTo>
                  <a:pt x="2225040" y="6096"/>
                </a:moveTo>
                <a:lnTo>
                  <a:pt x="2217419" y="6096"/>
                </a:lnTo>
                <a:lnTo>
                  <a:pt x="2215896" y="4572"/>
                </a:lnTo>
                <a:lnTo>
                  <a:pt x="2215896" y="1524"/>
                </a:lnTo>
                <a:lnTo>
                  <a:pt x="2217419" y="0"/>
                </a:lnTo>
                <a:lnTo>
                  <a:pt x="2225040" y="0"/>
                </a:lnTo>
                <a:lnTo>
                  <a:pt x="2226564" y="1524"/>
                </a:lnTo>
                <a:lnTo>
                  <a:pt x="2226564" y="4572"/>
                </a:lnTo>
                <a:lnTo>
                  <a:pt x="2225040" y="6096"/>
                </a:lnTo>
                <a:close/>
              </a:path>
              <a:path w="3173095" h="6350">
                <a:moveTo>
                  <a:pt x="2240280" y="6096"/>
                </a:moveTo>
                <a:lnTo>
                  <a:pt x="2232660" y="6096"/>
                </a:lnTo>
                <a:lnTo>
                  <a:pt x="2231135" y="4572"/>
                </a:lnTo>
                <a:lnTo>
                  <a:pt x="2231135" y="1524"/>
                </a:lnTo>
                <a:lnTo>
                  <a:pt x="2232660" y="0"/>
                </a:lnTo>
                <a:lnTo>
                  <a:pt x="2240280" y="0"/>
                </a:lnTo>
                <a:lnTo>
                  <a:pt x="2241803" y="1524"/>
                </a:lnTo>
                <a:lnTo>
                  <a:pt x="2241803" y="4572"/>
                </a:lnTo>
                <a:lnTo>
                  <a:pt x="2240280" y="6096"/>
                </a:lnTo>
                <a:close/>
              </a:path>
              <a:path w="3173095" h="6350">
                <a:moveTo>
                  <a:pt x="2255519" y="6096"/>
                </a:moveTo>
                <a:lnTo>
                  <a:pt x="2247900" y="6096"/>
                </a:lnTo>
                <a:lnTo>
                  <a:pt x="2246376" y="4572"/>
                </a:lnTo>
                <a:lnTo>
                  <a:pt x="2246376" y="1524"/>
                </a:lnTo>
                <a:lnTo>
                  <a:pt x="2247900" y="0"/>
                </a:lnTo>
                <a:lnTo>
                  <a:pt x="2255519" y="0"/>
                </a:lnTo>
                <a:lnTo>
                  <a:pt x="2257043" y="1524"/>
                </a:lnTo>
                <a:lnTo>
                  <a:pt x="2257043" y="4572"/>
                </a:lnTo>
                <a:lnTo>
                  <a:pt x="2255519" y="6096"/>
                </a:lnTo>
                <a:close/>
              </a:path>
              <a:path w="3173095" h="6350">
                <a:moveTo>
                  <a:pt x="2270760" y="6096"/>
                </a:moveTo>
                <a:lnTo>
                  <a:pt x="2263140" y="6096"/>
                </a:lnTo>
                <a:lnTo>
                  <a:pt x="2261616" y="4572"/>
                </a:lnTo>
                <a:lnTo>
                  <a:pt x="2261616" y="1524"/>
                </a:lnTo>
                <a:lnTo>
                  <a:pt x="2263140" y="0"/>
                </a:lnTo>
                <a:lnTo>
                  <a:pt x="2270760" y="0"/>
                </a:lnTo>
                <a:lnTo>
                  <a:pt x="2272284" y="1524"/>
                </a:lnTo>
                <a:lnTo>
                  <a:pt x="2272284" y="4572"/>
                </a:lnTo>
                <a:lnTo>
                  <a:pt x="2270760" y="6096"/>
                </a:lnTo>
                <a:close/>
              </a:path>
              <a:path w="3173095" h="6350">
                <a:moveTo>
                  <a:pt x="2286000" y="6096"/>
                </a:moveTo>
                <a:lnTo>
                  <a:pt x="2278380" y="6096"/>
                </a:lnTo>
                <a:lnTo>
                  <a:pt x="2276856" y="4572"/>
                </a:lnTo>
                <a:lnTo>
                  <a:pt x="2276856" y="1524"/>
                </a:lnTo>
                <a:lnTo>
                  <a:pt x="2278380" y="0"/>
                </a:lnTo>
                <a:lnTo>
                  <a:pt x="2286000" y="0"/>
                </a:lnTo>
                <a:lnTo>
                  <a:pt x="2287524" y="1524"/>
                </a:lnTo>
                <a:lnTo>
                  <a:pt x="2287524" y="4572"/>
                </a:lnTo>
                <a:lnTo>
                  <a:pt x="2286000" y="6096"/>
                </a:lnTo>
                <a:close/>
              </a:path>
              <a:path w="3173095" h="6350">
                <a:moveTo>
                  <a:pt x="2301240" y="6096"/>
                </a:moveTo>
                <a:lnTo>
                  <a:pt x="2293619" y="6096"/>
                </a:lnTo>
                <a:lnTo>
                  <a:pt x="2292096" y="4572"/>
                </a:lnTo>
                <a:lnTo>
                  <a:pt x="2292096" y="1524"/>
                </a:lnTo>
                <a:lnTo>
                  <a:pt x="2293619" y="0"/>
                </a:lnTo>
                <a:lnTo>
                  <a:pt x="2301240" y="0"/>
                </a:lnTo>
                <a:lnTo>
                  <a:pt x="2302764" y="1524"/>
                </a:lnTo>
                <a:lnTo>
                  <a:pt x="2302764" y="4572"/>
                </a:lnTo>
                <a:lnTo>
                  <a:pt x="2301240" y="6096"/>
                </a:lnTo>
                <a:close/>
              </a:path>
              <a:path w="3173095" h="6350">
                <a:moveTo>
                  <a:pt x="2316480" y="6096"/>
                </a:moveTo>
                <a:lnTo>
                  <a:pt x="2308860" y="6096"/>
                </a:lnTo>
                <a:lnTo>
                  <a:pt x="2307335" y="4572"/>
                </a:lnTo>
                <a:lnTo>
                  <a:pt x="2307335" y="1524"/>
                </a:lnTo>
                <a:lnTo>
                  <a:pt x="2308860" y="0"/>
                </a:lnTo>
                <a:lnTo>
                  <a:pt x="2316480" y="0"/>
                </a:lnTo>
                <a:lnTo>
                  <a:pt x="2318003" y="1524"/>
                </a:lnTo>
                <a:lnTo>
                  <a:pt x="2318003" y="4572"/>
                </a:lnTo>
                <a:lnTo>
                  <a:pt x="2316480" y="6096"/>
                </a:lnTo>
                <a:close/>
              </a:path>
              <a:path w="3173095" h="6350">
                <a:moveTo>
                  <a:pt x="2331719" y="6096"/>
                </a:moveTo>
                <a:lnTo>
                  <a:pt x="2324100" y="6096"/>
                </a:lnTo>
                <a:lnTo>
                  <a:pt x="2322576" y="4572"/>
                </a:lnTo>
                <a:lnTo>
                  <a:pt x="2322576" y="1524"/>
                </a:lnTo>
                <a:lnTo>
                  <a:pt x="2324100" y="0"/>
                </a:lnTo>
                <a:lnTo>
                  <a:pt x="2331719" y="0"/>
                </a:lnTo>
                <a:lnTo>
                  <a:pt x="2333243" y="1524"/>
                </a:lnTo>
                <a:lnTo>
                  <a:pt x="2333243" y="4572"/>
                </a:lnTo>
                <a:lnTo>
                  <a:pt x="2331719" y="6096"/>
                </a:lnTo>
                <a:close/>
              </a:path>
              <a:path w="3173095" h="6350">
                <a:moveTo>
                  <a:pt x="2346960" y="6096"/>
                </a:moveTo>
                <a:lnTo>
                  <a:pt x="2339340" y="6096"/>
                </a:lnTo>
                <a:lnTo>
                  <a:pt x="2337816" y="4572"/>
                </a:lnTo>
                <a:lnTo>
                  <a:pt x="2337816" y="1524"/>
                </a:lnTo>
                <a:lnTo>
                  <a:pt x="2339340" y="0"/>
                </a:lnTo>
                <a:lnTo>
                  <a:pt x="2346960" y="0"/>
                </a:lnTo>
                <a:lnTo>
                  <a:pt x="2348484" y="1524"/>
                </a:lnTo>
                <a:lnTo>
                  <a:pt x="2348484" y="4572"/>
                </a:lnTo>
                <a:lnTo>
                  <a:pt x="2346960" y="6096"/>
                </a:lnTo>
                <a:close/>
              </a:path>
              <a:path w="3173095" h="6350">
                <a:moveTo>
                  <a:pt x="2362200" y="6096"/>
                </a:moveTo>
                <a:lnTo>
                  <a:pt x="2354580" y="6096"/>
                </a:lnTo>
                <a:lnTo>
                  <a:pt x="2353056" y="4572"/>
                </a:lnTo>
                <a:lnTo>
                  <a:pt x="2353056" y="1524"/>
                </a:lnTo>
                <a:lnTo>
                  <a:pt x="2354580" y="0"/>
                </a:lnTo>
                <a:lnTo>
                  <a:pt x="2362200" y="0"/>
                </a:lnTo>
                <a:lnTo>
                  <a:pt x="2363724" y="1524"/>
                </a:lnTo>
                <a:lnTo>
                  <a:pt x="2363724" y="4572"/>
                </a:lnTo>
                <a:lnTo>
                  <a:pt x="2362200" y="6096"/>
                </a:lnTo>
                <a:close/>
              </a:path>
              <a:path w="3173095" h="6350">
                <a:moveTo>
                  <a:pt x="2377440" y="6096"/>
                </a:moveTo>
                <a:lnTo>
                  <a:pt x="2369819" y="6096"/>
                </a:lnTo>
                <a:lnTo>
                  <a:pt x="2368296" y="4572"/>
                </a:lnTo>
                <a:lnTo>
                  <a:pt x="2368296" y="1524"/>
                </a:lnTo>
                <a:lnTo>
                  <a:pt x="2369819" y="0"/>
                </a:lnTo>
                <a:lnTo>
                  <a:pt x="2377440" y="0"/>
                </a:lnTo>
                <a:lnTo>
                  <a:pt x="2378964" y="1524"/>
                </a:lnTo>
                <a:lnTo>
                  <a:pt x="2378964" y="4572"/>
                </a:lnTo>
                <a:lnTo>
                  <a:pt x="2377440" y="6096"/>
                </a:lnTo>
                <a:close/>
              </a:path>
              <a:path w="3173095" h="6350">
                <a:moveTo>
                  <a:pt x="2392680" y="6096"/>
                </a:moveTo>
                <a:lnTo>
                  <a:pt x="2385060" y="6096"/>
                </a:lnTo>
                <a:lnTo>
                  <a:pt x="2383535" y="4572"/>
                </a:lnTo>
                <a:lnTo>
                  <a:pt x="2383535" y="1524"/>
                </a:lnTo>
                <a:lnTo>
                  <a:pt x="2385060" y="0"/>
                </a:lnTo>
                <a:lnTo>
                  <a:pt x="2392680" y="0"/>
                </a:lnTo>
                <a:lnTo>
                  <a:pt x="2394203" y="1524"/>
                </a:lnTo>
                <a:lnTo>
                  <a:pt x="2394203" y="4572"/>
                </a:lnTo>
                <a:lnTo>
                  <a:pt x="2392680" y="6096"/>
                </a:lnTo>
                <a:close/>
              </a:path>
              <a:path w="3173095" h="6350">
                <a:moveTo>
                  <a:pt x="2407919" y="6096"/>
                </a:moveTo>
                <a:lnTo>
                  <a:pt x="2400300" y="6096"/>
                </a:lnTo>
                <a:lnTo>
                  <a:pt x="2398776" y="4572"/>
                </a:lnTo>
                <a:lnTo>
                  <a:pt x="2398776" y="1524"/>
                </a:lnTo>
                <a:lnTo>
                  <a:pt x="2400300" y="0"/>
                </a:lnTo>
                <a:lnTo>
                  <a:pt x="2407919" y="0"/>
                </a:lnTo>
                <a:lnTo>
                  <a:pt x="2409443" y="1524"/>
                </a:lnTo>
                <a:lnTo>
                  <a:pt x="2409443" y="4572"/>
                </a:lnTo>
                <a:lnTo>
                  <a:pt x="2407919" y="6096"/>
                </a:lnTo>
                <a:close/>
              </a:path>
              <a:path w="3173095" h="6350">
                <a:moveTo>
                  <a:pt x="2423160" y="6096"/>
                </a:moveTo>
                <a:lnTo>
                  <a:pt x="2415540" y="6096"/>
                </a:lnTo>
                <a:lnTo>
                  <a:pt x="2414016" y="4572"/>
                </a:lnTo>
                <a:lnTo>
                  <a:pt x="2414016" y="1524"/>
                </a:lnTo>
                <a:lnTo>
                  <a:pt x="2415540" y="0"/>
                </a:lnTo>
                <a:lnTo>
                  <a:pt x="2423160" y="0"/>
                </a:lnTo>
                <a:lnTo>
                  <a:pt x="2424684" y="1524"/>
                </a:lnTo>
                <a:lnTo>
                  <a:pt x="2424684" y="4572"/>
                </a:lnTo>
                <a:lnTo>
                  <a:pt x="2423160" y="6096"/>
                </a:lnTo>
                <a:close/>
              </a:path>
              <a:path w="3173095" h="6350">
                <a:moveTo>
                  <a:pt x="2438400" y="6096"/>
                </a:moveTo>
                <a:lnTo>
                  <a:pt x="2430780" y="6096"/>
                </a:lnTo>
                <a:lnTo>
                  <a:pt x="2429256" y="4572"/>
                </a:lnTo>
                <a:lnTo>
                  <a:pt x="2429256" y="1524"/>
                </a:lnTo>
                <a:lnTo>
                  <a:pt x="2430780" y="0"/>
                </a:lnTo>
                <a:lnTo>
                  <a:pt x="2438400" y="0"/>
                </a:lnTo>
                <a:lnTo>
                  <a:pt x="2439924" y="1524"/>
                </a:lnTo>
                <a:lnTo>
                  <a:pt x="2439924" y="4572"/>
                </a:lnTo>
                <a:lnTo>
                  <a:pt x="2438400" y="6096"/>
                </a:lnTo>
                <a:close/>
              </a:path>
              <a:path w="3173095" h="6350">
                <a:moveTo>
                  <a:pt x="2453640" y="6096"/>
                </a:moveTo>
                <a:lnTo>
                  <a:pt x="2446019" y="6096"/>
                </a:lnTo>
                <a:lnTo>
                  <a:pt x="2444496" y="4572"/>
                </a:lnTo>
                <a:lnTo>
                  <a:pt x="2444496" y="1524"/>
                </a:lnTo>
                <a:lnTo>
                  <a:pt x="2446019" y="0"/>
                </a:lnTo>
                <a:lnTo>
                  <a:pt x="2453640" y="0"/>
                </a:lnTo>
                <a:lnTo>
                  <a:pt x="2455164" y="1524"/>
                </a:lnTo>
                <a:lnTo>
                  <a:pt x="2455164" y="4572"/>
                </a:lnTo>
                <a:lnTo>
                  <a:pt x="2453640" y="6096"/>
                </a:lnTo>
                <a:close/>
              </a:path>
              <a:path w="3173095" h="6350">
                <a:moveTo>
                  <a:pt x="2468880" y="6096"/>
                </a:moveTo>
                <a:lnTo>
                  <a:pt x="2461260" y="6096"/>
                </a:lnTo>
                <a:lnTo>
                  <a:pt x="2459735" y="4572"/>
                </a:lnTo>
                <a:lnTo>
                  <a:pt x="2459735" y="1524"/>
                </a:lnTo>
                <a:lnTo>
                  <a:pt x="2461260" y="0"/>
                </a:lnTo>
                <a:lnTo>
                  <a:pt x="2468880" y="0"/>
                </a:lnTo>
                <a:lnTo>
                  <a:pt x="2470403" y="1524"/>
                </a:lnTo>
                <a:lnTo>
                  <a:pt x="2470403" y="4572"/>
                </a:lnTo>
                <a:lnTo>
                  <a:pt x="2468880" y="6096"/>
                </a:lnTo>
                <a:close/>
              </a:path>
              <a:path w="3173095" h="6350">
                <a:moveTo>
                  <a:pt x="2484119" y="6096"/>
                </a:moveTo>
                <a:lnTo>
                  <a:pt x="2476500" y="6096"/>
                </a:lnTo>
                <a:lnTo>
                  <a:pt x="2474976" y="4572"/>
                </a:lnTo>
                <a:lnTo>
                  <a:pt x="2474976" y="1524"/>
                </a:lnTo>
                <a:lnTo>
                  <a:pt x="2476500" y="0"/>
                </a:lnTo>
                <a:lnTo>
                  <a:pt x="2484119" y="0"/>
                </a:lnTo>
                <a:lnTo>
                  <a:pt x="2485643" y="1524"/>
                </a:lnTo>
                <a:lnTo>
                  <a:pt x="2485643" y="4572"/>
                </a:lnTo>
                <a:lnTo>
                  <a:pt x="2484119" y="6096"/>
                </a:lnTo>
                <a:close/>
              </a:path>
              <a:path w="3173095" h="6350">
                <a:moveTo>
                  <a:pt x="2499360" y="6096"/>
                </a:moveTo>
                <a:lnTo>
                  <a:pt x="2491740" y="6096"/>
                </a:lnTo>
                <a:lnTo>
                  <a:pt x="2490216" y="4572"/>
                </a:lnTo>
                <a:lnTo>
                  <a:pt x="2490216" y="1524"/>
                </a:lnTo>
                <a:lnTo>
                  <a:pt x="2491740" y="0"/>
                </a:lnTo>
                <a:lnTo>
                  <a:pt x="2499360" y="0"/>
                </a:lnTo>
                <a:lnTo>
                  <a:pt x="2500884" y="1524"/>
                </a:lnTo>
                <a:lnTo>
                  <a:pt x="2500884" y="4572"/>
                </a:lnTo>
                <a:lnTo>
                  <a:pt x="2499360" y="6096"/>
                </a:lnTo>
                <a:close/>
              </a:path>
              <a:path w="3173095" h="6350">
                <a:moveTo>
                  <a:pt x="2514600" y="6096"/>
                </a:moveTo>
                <a:lnTo>
                  <a:pt x="2506980" y="6096"/>
                </a:lnTo>
                <a:lnTo>
                  <a:pt x="2505456" y="4572"/>
                </a:lnTo>
                <a:lnTo>
                  <a:pt x="2505456" y="1524"/>
                </a:lnTo>
                <a:lnTo>
                  <a:pt x="2506980" y="0"/>
                </a:lnTo>
                <a:lnTo>
                  <a:pt x="2514600" y="0"/>
                </a:lnTo>
                <a:lnTo>
                  <a:pt x="2516124" y="1524"/>
                </a:lnTo>
                <a:lnTo>
                  <a:pt x="2516124" y="4572"/>
                </a:lnTo>
                <a:lnTo>
                  <a:pt x="2514600" y="6096"/>
                </a:lnTo>
                <a:close/>
              </a:path>
              <a:path w="3173095" h="6350">
                <a:moveTo>
                  <a:pt x="2529840" y="6096"/>
                </a:moveTo>
                <a:lnTo>
                  <a:pt x="2522219" y="6096"/>
                </a:lnTo>
                <a:lnTo>
                  <a:pt x="2522219" y="0"/>
                </a:lnTo>
                <a:lnTo>
                  <a:pt x="2529840" y="0"/>
                </a:lnTo>
                <a:lnTo>
                  <a:pt x="2531364" y="1524"/>
                </a:lnTo>
                <a:lnTo>
                  <a:pt x="2531364" y="4572"/>
                </a:lnTo>
                <a:lnTo>
                  <a:pt x="2529840" y="6096"/>
                </a:lnTo>
                <a:close/>
              </a:path>
              <a:path w="3173095" h="6350">
                <a:moveTo>
                  <a:pt x="2545080" y="6096"/>
                </a:moveTo>
                <a:lnTo>
                  <a:pt x="2537460" y="6096"/>
                </a:lnTo>
                <a:lnTo>
                  <a:pt x="2537460" y="0"/>
                </a:lnTo>
                <a:lnTo>
                  <a:pt x="2545080" y="0"/>
                </a:lnTo>
                <a:lnTo>
                  <a:pt x="2546603" y="1524"/>
                </a:lnTo>
                <a:lnTo>
                  <a:pt x="2546603" y="4572"/>
                </a:lnTo>
                <a:lnTo>
                  <a:pt x="2545080" y="6096"/>
                </a:lnTo>
                <a:close/>
              </a:path>
              <a:path w="3173095" h="6350">
                <a:moveTo>
                  <a:pt x="2560319" y="6096"/>
                </a:moveTo>
                <a:lnTo>
                  <a:pt x="2552700" y="6096"/>
                </a:lnTo>
                <a:lnTo>
                  <a:pt x="2552700" y="0"/>
                </a:lnTo>
                <a:lnTo>
                  <a:pt x="2560319" y="0"/>
                </a:lnTo>
                <a:lnTo>
                  <a:pt x="2561843" y="1524"/>
                </a:lnTo>
                <a:lnTo>
                  <a:pt x="2561843" y="4572"/>
                </a:lnTo>
                <a:lnTo>
                  <a:pt x="2560319" y="6096"/>
                </a:lnTo>
                <a:close/>
              </a:path>
              <a:path w="3173095" h="6350">
                <a:moveTo>
                  <a:pt x="2577084" y="6096"/>
                </a:moveTo>
                <a:lnTo>
                  <a:pt x="2567940" y="6096"/>
                </a:lnTo>
                <a:lnTo>
                  <a:pt x="2567940" y="0"/>
                </a:lnTo>
                <a:lnTo>
                  <a:pt x="2577084" y="0"/>
                </a:lnTo>
                <a:lnTo>
                  <a:pt x="2577084" y="6096"/>
                </a:lnTo>
                <a:close/>
              </a:path>
              <a:path w="3173095" h="6350">
                <a:moveTo>
                  <a:pt x="2592324" y="6096"/>
                </a:moveTo>
                <a:lnTo>
                  <a:pt x="2583180" y="6096"/>
                </a:lnTo>
                <a:lnTo>
                  <a:pt x="2583180" y="0"/>
                </a:lnTo>
                <a:lnTo>
                  <a:pt x="2592324" y="0"/>
                </a:lnTo>
                <a:lnTo>
                  <a:pt x="2592324" y="6096"/>
                </a:lnTo>
                <a:close/>
              </a:path>
              <a:path w="3173095" h="6350">
                <a:moveTo>
                  <a:pt x="2607564" y="6096"/>
                </a:moveTo>
                <a:lnTo>
                  <a:pt x="2598419" y="6096"/>
                </a:lnTo>
                <a:lnTo>
                  <a:pt x="2598419" y="0"/>
                </a:lnTo>
                <a:lnTo>
                  <a:pt x="2607564" y="0"/>
                </a:lnTo>
                <a:lnTo>
                  <a:pt x="2607564" y="6096"/>
                </a:lnTo>
                <a:close/>
              </a:path>
              <a:path w="3173095" h="6350">
                <a:moveTo>
                  <a:pt x="2622803" y="6096"/>
                </a:moveTo>
                <a:lnTo>
                  <a:pt x="2613660" y="6096"/>
                </a:lnTo>
                <a:lnTo>
                  <a:pt x="2613660" y="0"/>
                </a:lnTo>
                <a:lnTo>
                  <a:pt x="2622803" y="0"/>
                </a:lnTo>
                <a:lnTo>
                  <a:pt x="2622803" y="6096"/>
                </a:lnTo>
                <a:close/>
              </a:path>
              <a:path w="3173095" h="6350">
                <a:moveTo>
                  <a:pt x="2638043" y="6096"/>
                </a:moveTo>
                <a:lnTo>
                  <a:pt x="2628900" y="6096"/>
                </a:lnTo>
                <a:lnTo>
                  <a:pt x="2628900" y="0"/>
                </a:lnTo>
                <a:lnTo>
                  <a:pt x="2638043" y="0"/>
                </a:lnTo>
                <a:lnTo>
                  <a:pt x="2638043" y="6096"/>
                </a:lnTo>
                <a:close/>
              </a:path>
              <a:path w="3173095" h="6350">
                <a:moveTo>
                  <a:pt x="2653284" y="6096"/>
                </a:moveTo>
                <a:lnTo>
                  <a:pt x="2644140" y="6096"/>
                </a:lnTo>
                <a:lnTo>
                  <a:pt x="2644140" y="0"/>
                </a:lnTo>
                <a:lnTo>
                  <a:pt x="2653284" y="0"/>
                </a:lnTo>
                <a:lnTo>
                  <a:pt x="2653284" y="6096"/>
                </a:lnTo>
                <a:close/>
              </a:path>
              <a:path w="3173095" h="6350">
                <a:moveTo>
                  <a:pt x="2668524" y="6096"/>
                </a:moveTo>
                <a:lnTo>
                  <a:pt x="2660903" y="6096"/>
                </a:lnTo>
                <a:lnTo>
                  <a:pt x="2659380" y="4572"/>
                </a:lnTo>
                <a:lnTo>
                  <a:pt x="2659380" y="1524"/>
                </a:lnTo>
                <a:lnTo>
                  <a:pt x="2660903" y="0"/>
                </a:lnTo>
                <a:lnTo>
                  <a:pt x="2668524" y="0"/>
                </a:lnTo>
                <a:lnTo>
                  <a:pt x="2668524" y="6096"/>
                </a:lnTo>
                <a:close/>
              </a:path>
              <a:path w="3173095" h="6350">
                <a:moveTo>
                  <a:pt x="2683764" y="6096"/>
                </a:moveTo>
                <a:lnTo>
                  <a:pt x="2676143" y="6096"/>
                </a:lnTo>
                <a:lnTo>
                  <a:pt x="2674619" y="4572"/>
                </a:lnTo>
                <a:lnTo>
                  <a:pt x="2674619" y="1524"/>
                </a:lnTo>
                <a:lnTo>
                  <a:pt x="2676143" y="0"/>
                </a:lnTo>
                <a:lnTo>
                  <a:pt x="2683764" y="0"/>
                </a:lnTo>
                <a:lnTo>
                  <a:pt x="2683764" y="6096"/>
                </a:lnTo>
                <a:close/>
              </a:path>
              <a:path w="3173095" h="6350">
                <a:moveTo>
                  <a:pt x="2699003" y="6096"/>
                </a:moveTo>
                <a:lnTo>
                  <a:pt x="2691384" y="6096"/>
                </a:lnTo>
                <a:lnTo>
                  <a:pt x="2689860" y="4572"/>
                </a:lnTo>
                <a:lnTo>
                  <a:pt x="2689860" y="1524"/>
                </a:lnTo>
                <a:lnTo>
                  <a:pt x="2691384" y="0"/>
                </a:lnTo>
                <a:lnTo>
                  <a:pt x="2699003" y="0"/>
                </a:lnTo>
                <a:lnTo>
                  <a:pt x="2699003" y="6096"/>
                </a:lnTo>
                <a:close/>
              </a:path>
              <a:path w="3173095" h="6350">
                <a:moveTo>
                  <a:pt x="2714243" y="6096"/>
                </a:moveTo>
                <a:lnTo>
                  <a:pt x="2706624" y="6096"/>
                </a:lnTo>
                <a:lnTo>
                  <a:pt x="2705100" y="4572"/>
                </a:lnTo>
                <a:lnTo>
                  <a:pt x="2705100" y="1524"/>
                </a:lnTo>
                <a:lnTo>
                  <a:pt x="2706624" y="0"/>
                </a:lnTo>
                <a:lnTo>
                  <a:pt x="2714243" y="0"/>
                </a:lnTo>
                <a:lnTo>
                  <a:pt x="2715768" y="1524"/>
                </a:lnTo>
                <a:lnTo>
                  <a:pt x="2715768" y="4572"/>
                </a:lnTo>
                <a:lnTo>
                  <a:pt x="2714243" y="6096"/>
                </a:lnTo>
                <a:close/>
              </a:path>
              <a:path w="3173095" h="6350">
                <a:moveTo>
                  <a:pt x="2729484" y="6096"/>
                </a:moveTo>
                <a:lnTo>
                  <a:pt x="2721864" y="6096"/>
                </a:lnTo>
                <a:lnTo>
                  <a:pt x="2720340" y="4572"/>
                </a:lnTo>
                <a:lnTo>
                  <a:pt x="2720340" y="1524"/>
                </a:lnTo>
                <a:lnTo>
                  <a:pt x="2721864" y="0"/>
                </a:lnTo>
                <a:lnTo>
                  <a:pt x="2729484" y="0"/>
                </a:lnTo>
                <a:lnTo>
                  <a:pt x="2731008" y="1524"/>
                </a:lnTo>
                <a:lnTo>
                  <a:pt x="2731008" y="4572"/>
                </a:lnTo>
                <a:lnTo>
                  <a:pt x="2729484" y="6096"/>
                </a:lnTo>
                <a:close/>
              </a:path>
              <a:path w="3173095" h="6350">
                <a:moveTo>
                  <a:pt x="2744724" y="6096"/>
                </a:moveTo>
                <a:lnTo>
                  <a:pt x="2737103" y="6096"/>
                </a:lnTo>
                <a:lnTo>
                  <a:pt x="2735580" y="4572"/>
                </a:lnTo>
                <a:lnTo>
                  <a:pt x="2735580" y="1524"/>
                </a:lnTo>
                <a:lnTo>
                  <a:pt x="2737103" y="0"/>
                </a:lnTo>
                <a:lnTo>
                  <a:pt x="2744724" y="0"/>
                </a:lnTo>
                <a:lnTo>
                  <a:pt x="2746248" y="1524"/>
                </a:lnTo>
                <a:lnTo>
                  <a:pt x="2746248" y="4572"/>
                </a:lnTo>
                <a:lnTo>
                  <a:pt x="2744724" y="6096"/>
                </a:lnTo>
                <a:close/>
              </a:path>
              <a:path w="3173095" h="6350">
                <a:moveTo>
                  <a:pt x="2759964" y="6096"/>
                </a:moveTo>
                <a:lnTo>
                  <a:pt x="2752343" y="6096"/>
                </a:lnTo>
                <a:lnTo>
                  <a:pt x="2750819" y="4572"/>
                </a:lnTo>
                <a:lnTo>
                  <a:pt x="2750819" y="1524"/>
                </a:lnTo>
                <a:lnTo>
                  <a:pt x="2752343" y="0"/>
                </a:lnTo>
                <a:lnTo>
                  <a:pt x="2759964" y="0"/>
                </a:lnTo>
                <a:lnTo>
                  <a:pt x="2761488" y="1524"/>
                </a:lnTo>
                <a:lnTo>
                  <a:pt x="2761488" y="4572"/>
                </a:lnTo>
                <a:lnTo>
                  <a:pt x="2759964" y="6096"/>
                </a:lnTo>
                <a:close/>
              </a:path>
              <a:path w="3173095" h="6350">
                <a:moveTo>
                  <a:pt x="2775203" y="6096"/>
                </a:moveTo>
                <a:lnTo>
                  <a:pt x="2767584" y="6096"/>
                </a:lnTo>
                <a:lnTo>
                  <a:pt x="2766060" y="4572"/>
                </a:lnTo>
                <a:lnTo>
                  <a:pt x="2766060" y="1524"/>
                </a:lnTo>
                <a:lnTo>
                  <a:pt x="2767584" y="0"/>
                </a:lnTo>
                <a:lnTo>
                  <a:pt x="2775203" y="0"/>
                </a:lnTo>
                <a:lnTo>
                  <a:pt x="2776727" y="1524"/>
                </a:lnTo>
                <a:lnTo>
                  <a:pt x="2776727" y="4572"/>
                </a:lnTo>
                <a:lnTo>
                  <a:pt x="2775203" y="6096"/>
                </a:lnTo>
                <a:close/>
              </a:path>
              <a:path w="3173095" h="6350">
                <a:moveTo>
                  <a:pt x="2790443" y="6096"/>
                </a:moveTo>
                <a:lnTo>
                  <a:pt x="2782824" y="6096"/>
                </a:lnTo>
                <a:lnTo>
                  <a:pt x="2781300" y="4572"/>
                </a:lnTo>
                <a:lnTo>
                  <a:pt x="2781300" y="1524"/>
                </a:lnTo>
                <a:lnTo>
                  <a:pt x="2782824" y="0"/>
                </a:lnTo>
                <a:lnTo>
                  <a:pt x="2790443" y="0"/>
                </a:lnTo>
                <a:lnTo>
                  <a:pt x="2791968" y="1524"/>
                </a:lnTo>
                <a:lnTo>
                  <a:pt x="2791968" y="4572"/>
                </a:lnTo>
                <a:lnTo>
                  <a:pt x="2790443" y="6096"/>
                </a:lnTo>
                <a:close/>
              </a:path>
              <a:path w="3173095" h="6350">
                <a:moveTo>
                  <a:pt x="2805684" y="6096"/>
                </a:moveTo>
                <a:lnTo>
                  <a:pt x="2798064" y="6096"/>
                </a:lnTo>
                <a:lnTo>
                  <a:pt x="2796540" y="4572"/>
                </a:lnTo>
                <a:lnTo>
                  <a:pt x="2796540" y="1524"/>
                </a:lnTo>
                <a:lnTo>
                  <a:pt x="2798064" y="0"/>
                </a:lnTo>
                <a:lnTo>
                  <a:pt x="2805684" y="0"/>
                </a:lnTo>
                <a:lnTo>
                  <a:pt x="2807208" y="1524"/>
                </a:lnTo>
                <a:lnTo>
                  <a:pt x="2807208" y="4572"/>
                </a:lnTo>
                <a:lnTo>
                  <a:pt x="2805684" y="6096"/>
                </a:lnTo>
                <a:close/>
              </a:path>
              <a:path w="3173095" h="6350">
                <a:moveTo>
                  <a:pt x="2820924" y="6096"/>
                </a:moveTo>
                <a:lnTo>
                  <a:pt x="2813303" y="6096"/>
                </a:lnTo>
                <a:lnTo>
                  <a:pt x="2811780" y="4572"/>
                </a:lnTo>
                <a:lnTo>
                  <a:pt x="2811780" y="1524"/>
                </a:lnTo>
                <a:lnTo>
                  <a:pt x="2813303" y="0"/>
                </a:lnTo>
                <a:lnTo>
                  <a:pt x="2820924" y="0"/>
                </a:lnTo>
                <a:lnTo>
                  <a:pt x="2822448" y="1524"/>
                </a:lnTo>
                <a:lnTo>
                  <a:pt x="2822448" y="4572"/>
                </a:lnTo>
                <a:lnTo>
                  <a:pt x="2820924" y="6096"/>
                </a:lnTo>
                <a:close/>
              </a:path>
              <a:path w="3173095" h="6350">
                <a:moveTo>
                  <a:pt x="2836164" y="6096"/>
                </a:moveTo>
                <a:lnTo>
                  <a:pt x="2828543" y="6096"/>
                </a:lnTo>
                <a:lnTo>
                  <a:pt x="2827019" y="4572"/>
                </a:lnTo>
                <a:lnTo>
                  <a:pt x="2827019" y="1524"/>
                </a:lnTo>
                <a:lnTo>
                  <a:pt x="2828543" y="0"/>
                </a:lnTo>
                <a:lnTo>
                  <a:pt x="2836164" y="0"/>
                </a:lnTo>
                <a:lnTo>
                  <a:pt x="2837688" y="1524"/>
                </a:lnTo>
                <a:lnTo>
                  <a:pt x="2837688" y="4572"/>
                </a:lnTo>
                <a:lnTo>
                  <a:pt x="2836164" y="6096"/>
                </a:lnTo>
                <a:close/>
              </a:path>
              <a:path w="3173095" h="6350">
                <a:moveTo>
                  <a:pt x="2851403" y="6096"/>
                </a:moveTo>
                <a:lnTo>
                  <a:pt x="2843784" y="6096"/>
                </a:lnTo>
                <a:lnTo>
                  <a:pt x="2842260" y="4572"/>
                </a:lnTo>
                <a:lnTo>
                  <a:pt x="2842260" y="1524"/>
                </a:lnTo>
                <a:lnTo>
                  <a:pt x="2843784" y="0"/>
                </a:lnTo>
                <a:lnTo>
                  <a:pt x="2851403" y="0"/>
                </a:lnTo>
                <a:lnTo>
                  <a:pt x="2852927" y="1524"/>
                </a:lnTo>
                <a:lnTo>
                  <a:pt x="2852927" y="4572"/>
                </a:lnTo>
                <a:lnTo>
                  <a:pt x="2851403" y="6096"/>
                </a:lnTo>
                <a:close/>
              </a:path>
              <a:path w="3173095" h="6350">
                <a:moveTo>
                  <a:pt x="2866643" y="6096"/>
                </a:moveTo>
                <a:lnTo>
                  <a:pt x="2859024" y="6096"/>
                </a:lnTo>
                <a:lnTo>
                  <a:pt x="2857500" y="4572"/>
                </a:lnTo>
                <a:lnTo>
                  <a:pt x="2857500" y="1524"/>
                </a:lnTo>
                <a:lnTo>
                  <a:pt x="2859024" y="0"/>
                </a:lnTo>
                <a:lnTo>
                  <a:pt x="2866643" y="0"/>
                </a:lnTo>
                <a:lnTo>
                  <a:pt x="2868168" y="1524"/>
                </a:lnTo>
                <a:lnTo>
                  <a:pt x="2868168" y="4572"/>
                </a:lnTo>
                <a:lnTo>
                  <a:pt x="2866643" y="6096"/>
                </a:lnTo>
                <a:close/>
              </a:path>
              <a:path w="3173095" h="6350">
                <a:moveTo>
                  <a:pt x="2881884" y="6096"/>
                </a:moveTo>
                <a:lnTo>
                  <a:pt x="2874264" y="6096"/>
                </a:lnTo>
                <a:lnTo>
                  <a:pt x="2872740" y="4572"/>
                </a:lnTo>
                <a:lnTo>
                  <a:pt x="2872740" y="1524"/>
                </a:lnTo>
                <a:lnTo>
                  <a:pt x="2874264" y="0"/>
                </a:lnTo>
                <a:lnTo>
                  <a:pt x="2881884" y="0"/>
                </a:lnTo>
                <a:lnTo>
                  <a:pt x="2883408" y="1524"/>
                </a:lnTo>
                <a:lnTo>
                  <a:pt x="2883408" y="4572"/>
                </a:lnTo>
                <a:lnTo>
                  <a:pt x="2881884" y="6096"/>
                </a:lnTo>
                <a:close/>
              </a:path>
              <a:path w="3173095" h="6350">
                <a:moveTo>
                  <a:pt x="2897124" y="6096"/>
                </a:moveTo>
                <a:lnTo>
                  <a:pt x="2889503" y="6096"/>
                </a:lnTo>
                <a:lnTo>
                  <a:pt x="2887980" y="4572"/>
                </a:lnTo>
                <a:lnTo>
                  <a:pt x="2887980" y="1524"/>
                </a:lnTo>
                <a:lnTo>
                  <a:pt x="2889503" y="0"/>
                </a:lnTo>
                <a:lnTo>
                  <a:pt x="2897124" y="0"/>
                </a:lnTo>
                <a:lnTo>
                  <a:pt x="2898648" y="1524"/>
                </a:lnTo>
                <a:lnTo>
                  <a:pt x="2898648" y="4572"/>
                </a:lnTo>
                <a:lnTo>
                  <a:pt x="2897124" y="6096"/>
                </a:lnTo>
                <a:close/>
              </a:path>
              <a:path w="3173095" h="6350">
                <a:moveTo>
                  <a:pt x="2912364" y="6096"/>
                </a:moveTo>
                <a:lnTo>
                  <a:pt x="2904744" y="6096"/>
                </a:lnTo>
                <a:lnTo>
                  <a:pt x="2903219" y="4572"/>
                </a:lnTo>
                <a:lnTo>
                  <a:pt x="2903219" y="1524"/>
                </a:lnTo>
                <a:lnTo>
                  <a:pt x="2904744" y="0"/>
                </a:lnTo>
                <a:lnTo>
                  <a:pt x="2912364" y="0"/>
                </a:lnTo>
                <a:lnTo>
                  <a:pt x="2913888" y="1524"/>
                </a:lnTo>
                <a:lnTo>
                  <a:pt x="2913888" y="4572"/>
                </a:lnTo>
                <a:lnTo>
                  <a:pt x="2912364" y="6096"/>
                </a:lnTo>
                <a:close/>
              </a:path>
              <a:path w="3173095" h="6350">
                <a:moveTo>
                  <a:pt x="2927603" y="6096"/>
                </a:moveTo>
                <a:lnTo>
                  <a:pt x="2919984" y="6096"/>
                </a:lnTo>
                <a:lnTo>
                  <a:pt x="2918460" y="4572"/>
                </a:lnTo>
                <a:lnTo>
                  <a:pt x="2918460" y="1524"/>
                </a:lnTo>
                <a:lnTo>
                  <a:pt x="2919984" y="0"/>
                </a:lnTo>
                <a:lnTo>
                  <a:pt x="2927603" y="0"/>
                </a:lnTo>
                <a:lnTo>
                  <a:pt x="2929127" y="1524"/>
                </a:lnTo>
                <a:lnTo>
                  <a:pt x="2929127" y="4572"/>
                </a:lnTo>
                <a:lnTo>
                  <a:pt x="2927603" y="6096"/>
                </a:lnTo>
                <a:close/>
              </a:path>
              <a:path w="3173095" h="6350">
                <a:moveTo>
                  <a:pt x="2942844" y="6096"/>
                </a:moveTo>
                <a:lnTo>
                  <a:pt x="2935224" y="6096"/>
                </a:lnTo>
                <a:lnTo>
                  <a:pt x="2933700" y="4572"/>
                </a:lnTo>
                <a:lnTo>
                  <a:pt x="2933700" y="1524"/>
                </a:lnTo>
                <a:lnTo>
                  <a:pt x="2935224" y="0"/>
                </a:lnTo>
                <a:lnTo>
                  <a:pt x="2942844" y="0"/>
                </a:lnTo>
                <a:lnTo>
                  <a:pt x="2944368" y="1524"/>
                </a:lnTo>
                <a:lnTo>
                  <a:pt x="2944368" y="4572"/>
                </a:lnTo>
                <a:lnTo>
                  <a:pt x="2942844" y="6096"/>
                </a:lnTo>
                <a:close/>
              </a:path>
              <a:path w="3173095" h="6350">
                <a:moveTo>
                  <a:pt x="2958084" y="6096"/>
                </a:moveTo>
                <a:lnTo>
                  <a:pt x="2950464" y="6096"/>
                </a:lnTo>
                <a:lnTo>
                  <a:pt x="2948940" y="4572"/>
                </a:lnTo>
                <a:lnTo>
                  <a:pt x="2948940" y="1524"/>
                </a:lnTo>
                <a:lnTo>
                  <a:pt x="2950464" y="0"/>
                </a:lnTo>
                <a:lnTo>
                  <a:pt x="2958084" y="0"/>
                </a:lnTo>
                <a:lnTo>
                  <a:pt x="2959608" y="1524"/>
                </a:lnTo>
                <a:lnTo>
                  <a:pt x="2959608" y="4572"/>
                </a:lnTo>
                <a:lnTo>
                  <a:pt x="2958084" y="6096"/>
                </a:lnTo>
                <a:close/>
              </a:path>
              <a:path w="3173095" h="6350">
                <a:moveTo>
                  <a:pt x="2973324" y="6096"/>
                </a:moveTo>
                <a:lnTo>
                  <a:pt x="2965703" y="6096"/>
                </a:lnTo>
                <a:lnTo>
                  <a:pt x="2964180" y="4572"/>
                </a:lnTo>
                <a:lnTo>
                  <a:pt x="2964180" y="1524"/>
                </a:lnTo>
                <a:lnTo>
                  <a:pt x="2965703" y="0"/>
                </a:lnTo>
                <a:lnTo>
                  <a:pt x="2973324" y="0"/>
                </a:lnTo>
                <a:lnTo>
                  <a:pt x="2974848" y="1524"/>
                </a:lnTo>
                <a:lnTo>
                  <a:pt x="2974848" y="4572"/>
                </a:lnTo>
                <a:lnTo>
                  <a:pt x="2973324" y="6096"/>
                </a:lnTo>
                <a:close/>
              </a:path>
              <a:path w="3173095" h="6350">
                <a:moveTo>
                  <a:pt x="2988564" y="6096"/>
                </a:moveTo>
                <a:lnTo>
                  <a:pt x="2980944" y="6096"/>
                </a:lnTo>
                <a:lnTo>
                  <a:pt x="2979419" y="4572"/>
                </a:lnTo>
                <a:lnTo>
                  <a:pt x="2979419" y="1524"/>
                </a:lnTo>
                <a:lnTo>
                  <a:pt x="2980944" y="0"/>
                </a:lnTo>
                <a:lnTo>
                  <a:pt x="2988564" y="0"/>
                </a:lnTo>
                <a:lnTo>
                  <a:pt x="2990088" y="1524"/>
                </a:lnTo>
                <a:lnTo>
                  <a:pt x="2990088" y="4572"/>
                </a:lnTo>
                <a:lnTo>
                  <a:pt x="2988564" y="6096"/>
                </a:lnTo>
                <a:close/>
              </a:path>
              <a:path w="3173095" h="6350">
                <a:moveTo>
                  <a:pt x="3003803" y="6096"/>
                </a:moveTo>
                <a:lnTo>
                  <a:pt x="2996184" y="6096"/>
                </a:lnTo>
                <a:lnTo>
                  <a:pt x="2994660" y="4572"/>
                </a:lnTo>
                <a:lnTo>
                  <a:pt x="2994660" y="1524"/>
                </a:lnTo>
                <a:lnTo>
                  <a:pt x="2996184" y="0"/>
                </a:lnTo>
                <a:lnTo>
                  <a:pt x="3003803" y="0"/>
                </a:lnTo>
                <a:lnTo>
                  <a:pt x="3005327" y="1524"/>
                </a:lnTo>
                <a:lnTo>
                  <a:pt x="3005327" y="4572"/>
                </a:lnTo>
                <a:lnTo>
                  <a:pt x="3003803" y="6096"/>
                </a:lnTo>
                <a:close/>
              </a:path>
              <a:path w="3173095" h="6350">
                <a:moveTo>
                  <a:pt x="3019044" y="6096"/>
                </a:moveTo>
                <a:lnTo>
                  <a:pt x="3011424" y="6096"/>
                </a:lnTo>
                <a:lnTo>
                  <a:pt x="3009900" y="4572"/>
                </a:lnTo>
                <a:lnTo>
                  <a:pt x="3009900" y="1524"/>
                </a:lnTo>
                <a:lnTo>
                  <a:pt x="3011424" y="0"/>
                </a:lnTo>
                <a:lnTo>
                  <a:pt x="3019044" y="0"/>
                </a:lnTo>
                <a:lnTo>
                  <a:pt x="3020568" y="1524"/>
                </a:lnTo>
                <a:lnTo>
                  <a:pt x="3020568" y="4572"/>
                </a:lnTo>
                <a:lnTo>
                  <a:pt x="3019044" y="6096"/>
                </a:lnTo>
                <a:close/>
              </a:path>
              <a:path w="3173095" h="6350">
                <a:moveTo>
                  <a:pt x="3034284" y="6096"/>
                </a:moveTo>
                <a:lnTo>
                  <a:pt x="3026664" y="6096"/>
                </a:lnTo>
                <a:lnTo>
                  <a:pt x="3025140" y="4572"/>
                </a:lnTo>
                <a:lnTo>
                  <a:pt x="3025140" y="1524"/>
                </a:lnTo>
                <a:lnTo>
                  <a:pt x="3026664" y="0"/>
                </a:lnTo>
                <a:lnTo>
                  <a:pt x="3034284" y="0"/>
                </a:lnTo>
                <a:lnTo>
                  <a:pt x="3035808" y="1524"/>
                </a:lnTo>
                <a:lnTo>
                  <a:pt x="3035808" y="4572"/>
                </a:lnTo>
                <a:lnTo>
                  <a:pt x="3034284" y="6096"/>
                </a:lnTo>
                <a:close/>
              </a:path>
              <a:path w="3173095" h="6350">
                <a:moveTo>
                  <a:pt x="3049524" y="6096"/>
                </a:moveTo>
                <a:lnTo>
                  <a:pt x="3041903" y="6096"/>
                </a:lnTo>
                <a:lnTo>
                  <a:pt x="3040380" y="4572"/>
                </a:lnTo>
                <a:lnTo>
                  <a:pt x="3040380" y="1524"/>
                </a:lnTo>
                <a:lnTo>
                  <a:pt x="3041903" y="0"/>
                </a:lnTo>
                <a:lnTo>
                  <a:pt x="3049524" y="0"/>
                </a:lnTo>
                <a:lnTo>
                  <a:pt x="3051048" y="1524"/>
                </a:lnTo>
                <a:lnTo>
                  <a:pt x="3051048" y="4572"/>
                </a:lnTo>
                <a:lnTo>
                  <a:pt x="3049524" y="6096"/>
                </a:lnTo>
                <a:close/>
              </a:path>
              <a:path w="3173095" h="6350">
                <a:moveTo>
                  <a:pt x="3064764" y="6096"/>
                </a:moveTo>
                <a:lnTo>
                  <a:pt x="3057144" y="6096"/>
                </a:lnTo>
                <a:lnTo>
                  <a:pt x="3055619" y="4572"/>
                </a:lnTo>
                <a:lnTo>
                  <a:pt x="3055619" y="1524"/>
                </a:lnTo>
                <a:lnTo>
                  <a:pt x="3057144" y="0"/>
                </a:lnTo>
                <a:lnTo>
                  <a:pt x="3064764" y="0"/>
                </a:lnTo>
                <a:lnTo>
                  <a:pt x="3066288" y="1524"/>
                </a:lnTo>
                <a:lnTo>
                  <a:pt x="3066288" y="4572"/>
                </a:lnTo>
                <a:lnTo>
                  <a:pt x="3064764" y="6096"/>
                </a:lnTo>
                <a:close/>
              </a:path>
              <a:path w="3173095" h="6350">
                <a:moveTo>
                  <a:pt x="3080003" y="6096"/>
                </a:moveTo>
                <a:lnTo>
                  <a:pt x="3072384" y="6096"/>
                </a:lnTo>
                <a:lnTo>
                  <a:pt x="3072384" y="0"/>
                </a:lnTo>
                <a:lnTo>
                  <a:pt x="3080003" y="0"/>
                </a:lnTo>
                <a:lnTo>
                  <a:pt x="3081527" y="1524"/>
                </a:lnTo>
                <a:lnTo>
                  <a:pt x="3081527" y="4572"/>
                </a:lnTo>
                <a:lnTo>
                  <a:pt x="3080003" y="6096"/>
                </a:lnTo>
                <a:close/>
              </a:path>
              <a:path w="3173095" h="6350">
                <a:moveTo>
                  <a:pt x="3095244" y="6096"/>
                </a:moveTo>
                <a:lnTo>
                  <a:pt x="3087624" y="6096"/>
                </a:lnTo>
                <a:lnTo>
                  <a:pt x="3087624" y="0"/>
                </a:lnTo>
                <a:lnTo>
                  <a:pt x="3095244" y="0"/>
                </a:lnTo>
                <a:lnTo>
                  <a:pt x="3096768" y="1524"/>
                </a:lnTo>
                <a:lnTo>
                  <a:pt x="3096768" y="4572"/>
                </a:lnTo>
                <a:lnTo>
                  <a:pt x="3095244" y="6096"/>
                </a:lnTo>
                <a:close/>
              </a:path>
              <a:path w="3173095" h="6350">
                <a:moveTo>
                  <a:pt x="3112008" y="6096"/>
                </a:moveTo>
                <a:lnTo>
                  <a:pt x="3102864" y="6096"/>
                </a:lnTo>
                <a:lnTo>
                  <a:pt x="3102864" y="0"/>
                </a:lnTo>
                <a:lnTo>
                  <a:pt x="3112008" y="0"/>
                </a:lnTo>
                <a:lnTo>
                  <a:pt x="3112008" y="6096"/>
                </a:lnTo>
                <a:close/>
              </a:path>
              <a:path w="3173095" h="6350">
                <a:moveTo>
                  <a:pt x="3127248" y="6096"/>
                </a:moveTo>
                <a:lnTo>
                  <a:pt x="3118103" y="6096"/>
                </a:lnTo>
                <a:lnTo>
                  <a:pt x="3118103" y="0"/>
                </a:lnTo>
                <a:lnTo>
                  <a:pt x="3127248" y="0"/>
                </a:lnTo>
                <a:lnTo>
                  <a:pt x="3127248" y="6096"/>
                </a:lnTo>
                <a:close/>
              </a:path>
              <a:path w="3173095" h="6350">
                <a:moveTo>
                  <a:pt x="3142488" y="6096"/>
                </a:moveTo>
                <a:lnTo>
                  <a:pt x="3133344" y="6096"/>
                </a:lnTo>
                <a:lnTo>
                  <a:pt x="3133344" y="0"/>
                </a:lnTo>
                <a:lnTo>
                  <a:pt x="3142488" y="0"/>
                </a:lnTo>
                <a:lnTo>
                  <a:pt x="3142488" y="6096"/>
                </a:lnTo>
                <a:close/>
              </a:path>
              <a:path w="3173095" h="6350">
                <a:moveTo>
                  <a:pt x="3157727" y="6096"/>
                </a:moveTo>
                <a:lnTo>
                  <a:pt x="3148584" y="6096"/>
                </a:lnTo>
                <a:lnTo>
                  <a:pt x="3148584" y="0"/>
                </a:lnTo>
                <a:lnTo>
                  <a:pt x="3157727" y="0"/>
                </a:lnTo>
                <a:lnTo>
                  <a:pt x="3157727" y="6096"/>
                </a:lnTo>
                <a:close/>
              </a:path>
              <a:path w="3173095" h="6350">
                <a:moveTo>
                  <a:pt x="3172968" y="6096"/>
                </a:moveTo>
                <a:lnTo>
                  <a:pt x="3163824" y="6096"/>
                </a:lnTo>
                <a:lnTo>
                  <a:pt x="3163824" y="0"/>
                </a:lnTo>
                <a:lnTo>
                  <a:pt x="3172968" y="0"/>
                </a:lnTo>
                <a:lnTo>
                  <a:pt x="3172968" y="6096"/>
                </a:lnTo>
                <a:close/>
              </a:path>
            </a:pathLst>
          </a:custGeom>
          <a:solidFill>
            <a:srgbClr val="FF0000"/>
          </a:solidFill>
        </p:spPr>
        <p:txBody>
          <a:bodyPr wrap="square" lIns="0" tIns="0" rIns="0" bIns="0" rtlCol="0"/>
          <a:lstStyle/>
          <a:p/>
        </p:txBody>
      </p:sp>
      <p:sp>
        <p:nvSpPr>
          <p:cNvPr id="58" name="object 58"/>
          <p:cNvSpPr/>
          <p:nvPr/>
        </p:nvSpPr>
        <p:spPr>
          <a:xfrm>
            <a:off x="1842516" y="3329940"/>
            <a:ext cx="294640" cy="200025"/>
          </a:xfrm>
          <a:custGeom>
            <a:avLst/>
            <a:gdLst/>
            <a:ahLst/>
            <a:cxnLst/>
            <a:rect l="l" t="t" r="r" b="b"/>
            <a:pathLst>
              <a:path w="294639" h="200025">
                <a:moveTo>
                  <a:pt x="294132" y="199643"/>
                </a:moveTo>
                <a:lnTo>
                  <a:pt x="121920" y="0"/>
                </a:lnTo>
                <a:lnTo>
                  <a:pt x="0" y="0"/>
                </a:lnTo>
              </a:path>
            </a:pathLst>
          </a:custGeom>
          <a:ln w="4762">
            <a:solidFill>
              <a:srgbClr val="000000"/>
            </a:solidFill>
          </a:ln>
        </p:spPr>
        <p:txBody>
          <a:bodyPr wrap="square" lIns="0" tIns="0" rIns="0" bIns="0" rtlCol="0"/>
          <a:lstStyle/>
          <a:p/>
        </p:txBody>
      </p:sp>
      <p:sp>
        <p:nvSpPr>
          <p:cNvPr id="59" name="object 59"/>
          <p:cNvSpPr txBox="1"/>
          <p:nvPr/>
        </p:nvSpPr>
        <p:spPr>
          <a:xfrm>
            <a:off x="1481751" y="2760935"/>
            <a:ext cx="3466465" cy="629920"/>
          </a:xfrm>
          <a:prstGeom prst="rect">
            <a:avLst/>
          </a:prstGeom>
        </p:spPr>
        <p:txBody>
          <a:bodyPr wrap="square" lIns="0" tIns="11430" rIns="0" bIns="0" rtlCol="0" vert="horz">
            <a:spAutoFit/>
          </a:bodyPr>
          <a:lstStyle/>
          <a:p>
            <a:pPr marL="64769">
              <a:lnSpc>
                <a:spcPts val="1320"/>
              </a:lnSpc>
              <a:spcBef>
                <a:spcPts val="90"/>
              </a:spcBef>
            </a:pPr>
            <a:r>
              <a:rPr dirty="0" baseline="12077" sz="1725">
                <a:latin typeface="Cambria"/>
                <a:cs typeface="Cambria"/>
              </a:rPr>
              <a:t>𝑦</a:t>
            </a:r>
            <a:r>
              <a:rPr dirty="0" sz="800">
                <a:latin typeface="Cambria"/>
                <a:cs typeface="Cambria"/>
              </a:rPr>
              <a:t>r </a:t>
            </a:r>
            <a:r>
              <a:rPr dirty="0" baseline="12077" sz="1725" spc="315">
                <a:latin typeface="Cambria"/>
                <a:cs typeface="Cambria"/>
              </a:rPr>
              <a:t>= </a:t>
            </a:r>
            <a:r>
              <a:rPr dirty="0" baseline="12077" sz="1725" spc="15">
                <a:latin typeface="Cambria"/>
                <a:cs typeface="Cambria"/>
              </a:rPr>
              <a:t>𝑦</a:t>
            </a:r>
            <a:r>
              <a:rPr dirty="0" sz="800" spc="10">
                <a:latin typeface="Cambria"/>
                <a:cs typeface="Cambria"/>
              </a:rPr>
              <a:t>re </a:t>
            </a:r>
            <a:r>
              <a:rPr dirty="0" baseline="12077" sz="1725" spc="315">
                <a:latin typeface="Cambria"/>
                <a:cs typeface="Cambria"/>
              </a:rPr>
              <a:t>− </a:t>
            </a:r>
            <a:r>
              <a:rPr dirty="0" baseline="12077" sz="1725" spc="7">
                <a:latin typeface="Cambria"/>
                <a:cs typeface="Cambria"/>
              </a:rPr>
              <a:t>𝑌</a:t>
            </a:r>
            <a:r>
              <a:rPr dirty="0" sz="800" spc="5">
                <a:latin typeface="Cambria"/>
                <a:cs typeface="Cambria"/>
              </a:rPr>
              <a:t>top </a:t>
            </a:r>
            <a:r>
              <a:rPr dirty="0" baseline="12077" sz="1725" spc="315">
                <a:latin typeface="Cambria"/>
                <a:cs typeface="Cambria"/>
              </a:rPr>
              <a:t>+ </a:t>
            </a:r>
            <a:r>
              <a:rPr dirty="0" baseline="12077" sz="1725" spc="-135">
                <a:latin typeface="Cambria"/>
                <a:cs typeface="Cambria"/>
              </a:rPr>
              <a:t>𝐹</a:t>
            </a:r>
            <a:r>
              <a:rPr dirty="0" sz="800" spc="-90">
                <a:latin typeface="Cambria"/>
                <a:cs typeface="Cambria"/>
              </a:rPr>
              <a:t>o</a:t>
            </a:r>
            <a:r>
              <a:rPr dirty="0" sz="800" spc="-70">
                <a:latin typeface="Cambria"/>
                <a:cs typeface="Cambria"/>
              </a:rPr>
              <a:t> </a:t>
            </a:r>
            <a:r>
              <a:rPr dirty="0" baseline="12077" sz="1725" spc="97">
                <a:latin typeface="Cambria"/>
                <a:cs typeface="Cambria"/>
              </a:rPr>
              <a:t>∆</a:t>
            </a:r>
            <a:r>
              <a:rPr dirty="0" sz="800" spc="65">
                <a:latin typeface="Cambria"/>
                <a:cs typeface="Cambria"/>
              </a:rPr>
              <a:t>eamber</a:t>
            </a:r>
            <a:endParaRPr sz="800">
              <a:latin typeface="Cambria"/>
              <a:cs typeface="Cambria"/>
            </a:endParaRPr>
          </a:p>
          <a:p>
            <a:pPr marL="993140">
              <a:lnSpc>
                <a:spcPts val="1315"/>
              </a:lnSpc>
            </a:pPr>
            <a:r>
              <a:rPr dirty="0" sz="1150" spc="210">
                <a:latin typeface="Cambria"/>
                <a:cs typeface="Cambria"/>
              </a:rPr>
              <a:t>= </a:t>
            </a:r>
            <a:r>
              <a:rPr dirty="0" sz="1150" spc="-5">
                <a:latin typeface="Cambria"/>
                <a:cs typeface="Cambria"/>
              </a:rPr>
              <a:t>122.0𝑖𝑛 </a:t>
            </a:r>
            <a:r>
              <a:rPr dirty="0" sz="1150" spc="210">
                <a:latin typeface="Cambria"/>
                <a:cs typeface="Cambria"/>
              </a:rPr>
              <a:t>− </a:t>
            </a:r>
            <a:r>
              <a:rPr dirty="0" sz="1150" spc="-10">
                <a:latin typeface="Cambria"/>
                <a:cs typeface="Cambria"/>
              </a:rPr>
              <a:t>38.343𝑖𝑛 </a:t>
            </a:r>
            <a:r>
              <a:rPr dirty="0" sz="1150" spc="210">
                <a:latin typeface="Cambria"/>
                <a:cs typeface="Cambria"/>
              </a:rPr>
              <a:t>+</a:t>
            </a:r>
            <a:r>
              <a:rPr dirty="0" sz="1150" spc="-114">
                <a:latin typeface="Cambria"/>
                <a:cs typeface="Cambria"/>
              </a:rPr>
              <a:t> </a:t>
            </a:r>
            <a:r>
              <a:rPr dirty="0" sz="1150" spc="-5">
                <a:latin typeface="Cambria"/>
                <a:cs typeface="Cambria"/>
              </a:rPr>
              <a:t>0.359 7.338𝑖𝑛</a:t>
            </a:r>
            <a:endParaRPr sz="1150">
              <a:latin typeface="Cambria"/>
              <a:cs typeface="Cambria"/>
            </a:endParaRPr>
          </a:p>
          <a:p>
            <a:pPr marL="993140">
              <a:lnSpc>
                <a:spcPts val="1330"/>
              </a:lnSpc>
            </a:pPr>
            <a:r>
              <a:rPr dirty="0" sz="1150" spc="210">
                <a:latin typeface="Cambria"/>
                <a:cs typeface="Cambria"/>
              </a:rPr>
              <a:t>=</a:t>
            </a:r>
            <a:r>
              <a:rPr dirty="0" sz="1150" spc="60">
                <a:latin typeface="Cambria"/>
                <a:cs typeface="Cambria"/>
              </a:rPr>
              <a:t> </a:t>
            </a:r>
            <a:r>
              <a:rPr dirty="0" sz="1150" spc="-5">
                <a:latin typeface="Cambria"/>
                <a:cs typeface="Cambria"/>
              </a:rPr>
              <a:t>86.295𝑖𝑛</a:t>
            </a:r>
            <a:endParaRPr sz="1150">
              <a:latin typeface="Cambria"/>
              <a:cs typeface="Cambria"/>
            </a:endParaRPr>
          </a:p>
          <a:p>
            <a:pPr marL="25400">
              <a:lnSpc>
                <a:spcPts val="795"/>
              </a:lnSpc>
            </a:pPr>
            <a:r>
              <a:rPr dirty="0" sz="700" spc="-215">
                <a:latin typeface="Cambria"/>
                <a:cs typeface="Cambria"/>
              </a:rPr>
              <a:t>Centroid</a:t>
            </a:r>
            <a:endParaRPr sz="700">
              <a:latin typeface="Cambria"/>
              <a:cs typeface="Cambria"/>
            </a:endParaRPr>
          </a:p>
        </p:txBody>
      </p:sp>
      <p:sp>
        <p:nvSpPr>
          <p:cNvPr id="60" name="object 60"/>
          <p:cNvSpPr/>
          <p:nvPr/>
        </p:nvSpPr>
        <p:spPr>
          <a:xfrm>
            <a:off x="5554980" y="3634740"/>
            <a:ext cx="731520" cy="99060"/>
          </a:xfrm>
          <a:custGeom>
            <a:avLst/>
            <a:gdLst/>
            <a:ahLst/>
            <a:cxnLst/>
            <a:rect l="l" t="t" r="r" b="b"/>
            <a:pathLst>
              <a:path w="731520" h="99060">
                <a:moveTo>
                  <a:pt x="0" y="99059"/>
                </a:moveTo>
                <a:lnTo>
                  <a:pt x="731519" y="99059"/>
                </a:lnTo>
                <a:lnTo>
                  <a:pt x="731519" y="0"/>
                </a:lnTo>
                <a:lnTo>
                  <a:pt x="0" y="0"/>
                </a:lnTo>
                <a:lnTo>
                  <a:pt x="0" y="99059"/>
                </a:lnTo>
                <a:close/>
              </a:path>
            </a:pathLst>
          </a:custGeom>
          <a:solidFill>
            <a:srgbClr val="BFBFBF"/>
          </a:solidFill>
        </p:spPr>
        <p:txBody>
          <a:bodyPr wrap="square" lIns="0" tIns="0" rIns="0" bIns="0" rtlCol="0"/>
          <a:lstStyle/>
          <a:p/>
        </p:txBody>
      </p:sp>
      <p:sp>
        <p:nvSpPr>
          <p:cNvPr id="61" name="object 61"/>
          <p:cNvSpPr/>
          <p:nvPr/>
        </p:nvSpPr>
        <p:spPr>
          <a:xfrm>
            <a:off x="5554979" y="3634740"/>
            <a:ext cx="748665" cy="99060"/>
          </a:xfrm>
          <a:custGeom>
            <a:avLst/>
            <a:gdLst/>
            <a:ahLst/>
            <a:cxnLst/>
            <a:rect l="l" t="t" r="r" b="b"/>
            <a:pathLst>
              <a:path w="748664" h="99060">
                <a:moveTo>
                  <a:pt x="0" y="99059"/>
                </a:moveTo>
                <a:lnTo>
                  <a:pt x="748283" y="99059"/>
                </a:lnTo>
                <a:lnTo>
                  <a:pt x="748283" y="0"/>
                </a:lnTo>
                <a:lnTo>
                  <a:pt x="0" y="0"/>
                </a:lnTo>
                <a:lnTo>
                  <a:pt x="0" y="99059"/>
                </a:lnTo>
                <a:close/>
              </a:path>
            </a:pathLst>
          </a:custGeom>
          <a:ln w="4572">
            <a:solidFill>
              <a:srgbClr val="000000"/>
            </a:solidFill>
          </a:ln>
        </p:spPr>
        <p:txBody>
          <a:bodyPr wrap="square" lIns="0" tIns="0" rIns="0" bIns="0" rtlCol="0"/>
          <a:lstStyle/>
          <a:p/>
        </p:txBody>
      </p:sp>
      <p:sp>
        <p:nvSpPr>
          <p:cNvPr id="62" name="object 62"/>
          <p:cNvSpPr/>
          <p:nvPr/>
        </p:nvSpPr>
        <p:spPr>
          <a:xfrm>
            <a:off x="5352288" y="3485388"/>
            <a:ext cx="96520" cy="398145"/>
          </a:xfrm>
          <a:custGeom>
            <a:avLst/>
            <a:gdLst/>
            <a:ahLst/>
            <a:cxnLst/>
            <a:rect l="l" t="t" r="r" b="b"/>
            <a:pathLst>
              <a:path w="96520" h="398145">
                <a:moveTo>
                  <a:pt x="0" y="0"/>
                </a:moveTo>
                <a:lnTo>
                  <a:pt x="96012" y="0"/>
                </a:lnTo>
                <a:lnTo>
                  <a:pt x="96012" y="397763"/>
                </a:lnTo>
                <a:lnTo>
                  <a:pt x="0" y="397763"/>
                </a:lnTo>
                <a:lnTo>
                  <a:pt x="0" y="0"/>
                </a:lnTo>
                <a:close/>
              </a:path>
            </a:pathLst>
          </a:custGeom>
          <a:solidFill>
            <a:srgbClr val="000000"/>
          </a:solidFill>
        </p:spPr>
        <p:txBody>
          <a:bodyPr wrap="square" lIns="0" tIns="0" rIns="0" bIns="0" rtlCol="0"/>
          <a:lstStyle/>
          <a:p/>
        </p:txBody>
      </p:sp>
      <p:sp>
        <p:nvSpPr>
          <p:cNvPr id="63" name="object 63"/>
          <p:cNvSpPr/>
          <p:nvPr/>
        </p:nvSpPr>
        <p:spPr>
          <a:xfrm>
            <a:off x="5352288" y="3485388"/>
            <a:ext cx="96520" cy="398145"/>
          </a:xfrm>
          <a:custGeom>
            <a:avLst/>
            <a:gdLst/>
            <a:ahLst/>
            <a:cxnLst/>
            <a:rect l="l" t="t" r="r" b="b"/>
            <a:pathLst>
              <a:path w="96520" h="398145">
                <a:moveTo>
                  <a:pt x="0" y="397763"/>
                </a:moveTo>
                <a:lnTo>
                  <a:pt x="96012" y="397763"/>
                </a:lnTo>
                <a:lnTo>
                  <a:pt x="96012" y="0"/>
                </a:lnTo>
                <a:lnTo>
                  <a:pt x="0" y="0"/>
                </a:lnTo>
                <a:lnTo>
                  <a:pt x="0" y="397763"/>
                </a:lnTo>
                <a:close/>
              </a:path>
            </a:pathLst>
          </a:custGeom>
          <a:ln w="4572">
            <a:solidFill>
              <a:srgbClr val="000000"/>
            </a:solidFill>
          </a:ln>
        </p:spPr>
        <p:txBody>
          <a:bodyPr wrap="square" lIns="0" tIns="0" rIns="0" bIns="0" rtlCol="0"/>
          <a:lstStyle/>
          <a:p/>
        </p:txBody>
      </p:sp>
      <p:sp>
        <p:nvSpPr>
          <p:cNvPr id="64" name="object 64"/>
          <p:cNvSpPr/>
          <p:nvPr/>
        </p:nvSpPr>
        <p:spPr>
          <a:xfrm>
            <a:off x="5463539" y="3485388"/>
            <a:ext cx="96520" cy="398145"/>
          </a:xfrm>
          <a:custGeom>
            <a:avLst/>
            <a:gdLst/>
            <a:ahLst/>
            <a:cxnLst/>
            <a:rect l="l" t="t" r="r" b="b"/>
            <a:pathLst>
              <a:path w="96520" h="398145">
                <a:moveTo>
                  <a:pt x="0" y="0"/>
                </a:moveTo>
                <a:lnTo>
                  <a:pt x="96012" y="0"/>
                </a:lnTo>
                <a:lnTo>
                  <a:pt x="96012" y="397763"/>
                </a:lnTo>
                <a:lnTo>
                  <a:pt x="0" y="397763"/>
                </a:lnTo>
                <a:lnTo>
                  <a:pt x="0" y="0"/>
                </a:lnTo>
                <a:close/>
              </a:path>
            </a:pathLst>
          </a:custGeom>
          <a:solidFill>
            <a:srgbClr val="000000"/>
          </a:solidFill>
        </p:spPr>
        <p:txBody>
          <a:bodyPr wrap="square" lIns="0" tIns="0" rIns="0" bIns="0" rtlCol="0"/>
          <a:lstStyle/>
          <a:p/>
        </p:txBody>
      </p:sp>
      <p:sp>
        <p:nvSpPr>
          <p:cNvPr id="65" name="object 65"/>
          <p:cNvSpPr/>
          <p:nvPr/>
        </p:nvSpPr>
        <p:spPr>
          <a:xfrm>
            <a:off x="5463539" y="3485388"/>
            <a:ext cx="96520" cy="398145"/>
          </a:xfrm>
          <a:custGeom>
            <a:avLst/>
            <a:gdLst/>
            <a:ahLst/>
            <a:cxnLst/>
            <a:rect l="l" t="t" r="r" b="b"/>
            <a:pathLst>
              <a:path w="96520" h="398145">
                <a:moveTo>
                  <a:pt x="0" y="397763"/>
                </a:moveTo>
                <a:lnTo>
                  <a:pt x="96012" y="397763"/>
                </a:lnTo>
                <a:lnTo>
                  <a:pt x="96012" y="0"/>
                </a:lnTo>
                <a:lnTo>
                  <a:pt x="0" y="0"/>
                </a:lnTo>
                <a:lnTo>
                  <a:pt x="0" y="397763"/>
                </a:lnTo>
                <a:close/>
              </a:path>
            </a:pathLst>
          </a:custGeom>
          <a:ln w="4572">
            <a:solidFill>
              <a:srgbClr val="000000"/>
            </a:solidFill>
          </a:ln>
        </p:spPr>
        <p:txBody>
          <a:bodyPr wrap="square" lIns="0" tIns="0" rIns="0" bIns="0" rtlCol="0"/>
          <a:lstStyle/>
          <a:p/>
        </p:txBody>
      </p:sp>
      <p:sp>
        <p:nvSpPr>
          <p:cNvPr id="66" name="object 66"/>
          <p:cNvSpPr/>
          <p:nvPr/>
        </p:nvSpPr>
        <p:spPr>
          <a:xfrm>
            <a:off x="6286500" y="3485388"/>
            <a:ext cx="96520" cy="398145"/>
          </a:xfrm>
          <a:custGeom>
            <a:avLst/>
            <a:gdLst/>
            <a:ahLst/>
            <a:cxnLst/>
            <a:rect l="l" t="t" r="r" b="b"/>
            <a:pathLst>
              <a:path w="96520" h="398145">
                <a:moveTo>
                  <a:pt x="0" y="0"/>
                </a:moveTo>
                <a:lnTo>
                  <a:pt x="96012" y="0"/>
                </a:lnTo>
                <a:lnTo>
                  <a:pt x="96012" y="397763"/>
                </a:lnTo>
                <a:lnTo>
                  <a:pt x="0" y="397763"/>
                </a:lnTo>
                <a:lnTo>
                  <a:pt x="0" y="0"/>
                </a:lnTo>
                <a:close/>
              </a:path>
            </a:pathLst>
          </a:custGeom>
          <a:solidFill>
            <a:srgbClr val="000000"/>
          </a:solidFill>
        </p:spPr>
        <p:txBody>
          <a:bodyPr wrap="square" lIns="0" tIns="0" rIns="0" bIns="0" rtlCol="0"/>
          <a:lstStyle/>
          <a:p/>
        </p:txBody>
      </p:sp>
      <p:sp>
        <p:nvSpPr>
          <p:cNvPr id="67" name="object 67"/>
          <p:cNvSpPr/>
          <p:nvPr/>
        </p:nvSpPr>
        <p:spPr>
          <a:xfrm>
            <a:off x="6286500" y="3485388"/>
            <a:ext cx="96520" cy="398145"/>
          </a:xfrm>
          <a:custGeom>
            <a:avLst/>
            <a:gdLst/>
            <a:ahLst/>
            <a:cxnLst/>
            <a:rect l="l" t="t" r="r" b="b"/>
            <a:pathLst>
              <a:path w="96520" h="398145">
                <a:moveTo>
                  <a:pt x="0" y="397763"/>
                </a:moveTo>
                <a:lnTo>
                  <a:pt x="96012" y="397763"/>
                </a:lnTo>
                <a:lnTo>
                  <a:pt x="96012" y="0"/>
                </a:lnTo>
                <a:lnTo>
                  <a:pt x="0" y="0"/>
                </a:lnTo>
                <a:lnTo>
                  <a:pt x="0" y="397763"/>
                </a:lnTo>
                <a:close/>
              </a:path>
            </a:pathLst>
          </a:custGeom>
          <a:ln w="4572">
            <a:solidFill>
              <a:srgbClr val="000000"/>
            </a:solidFill>
          </a:ln>
        </p:spPr>
        <p:txBody>
          <a:bodyPr wrap="square" lIns="0" tIns="0" rIns="0" bIns="0" rtlCol="0"/>
          <a:lstStyle/>
          <a:p/>
        </p:txBody>
      </p:sp>
      <p:sp>
        <p:nvSpPr>
          <p:cNvPr id="68" name="object 68"/>
          <p:cNvSpPr/>
          <p:nvPr/>
        </p:nvSpPr>
        <p:spPr>
          <a:xfrm>
            <a:off x="6397752" y="3485388"/>
            <a:ext cx="96520" cy="398145"/>
          </a:xfrm>
          <a:custGeom>
            <a:avLst/>
            <a:gdLst/>
            <a:ahLst/>
            <a:cxnLst/>
            <a:rect l="l" t="t" r="r" b="b"/>
            <a:pathLst>
              <a:path w="96520" h="398145">
                <a:moveTo>
                  <a:pt x="0" y="0"/>
                </a:moveTo>
                <a:lnTo>
                  <a:pt x="96012" y="0"/>
                </a:lnTo>
                <a:lnTo>
                  <a:pt x="96012" y="397763"/>
                </a:lnTo>
                <a:lnTo>
                  <a:pt x="0" y="397763"/>
                </a:lnTo>
                <a:lnTo>
                  <a:pt x="0" y="0"/>
                </a:lnTo>
                <a:close/>
              </a:path>
            </a:pathLst>
          </a:custGeom>
          <a:solidFill>
            <a:srgbClr val="000000"/>
          </a:solidFill>
        </p:spPr>
        <p:txBody>
          <a:bodyPr wrap="square" lIns="0" tIns="0" rIns="0" bIns="0" rtlCol="0"/>
          <a:lstStyle/>
          <a:p/>
        </p:txBody>
      </p:sp>
      <p:sp>
        <p:nvSpPr>
          <p:cNvPr id="69" name="object 69"/>
          <p:cNvSpPr/>
          <p:nvPr/>
        </p:nvSpPr>
        <p:spPr>
          <a:xfrm>
            <a:off x="6397752" y="3485388"/>
            <a:ext cx="96520" cy="398145"/>
          </a:xfrm>
          <a:custGeom>
            <a:avLst/>
            <a:gdLst/>
            <a:ahLst/>
            <a:cxnLst/>
            <a:rect l="l" t="t" r="r" b="b"/>
            <a:pathLst>
              <a:path w="96520" h="398145">
                <a:moveTo>
                  <a:pt x="0" y="397763"/>
                </a:moveTo>
                <a:lnTo>
                  <a:pt x="96012" y="397763"/>
                </a:lnTo>
                <a:lnTo>
                  <a:pt x="96012" y="0"/>
                </a:lnTo>
                <a:lnTo>
                  <a:pt x="0" y="0"/>
                </a:lnTo>
                <a:lnTo>
                  <a:pt x="0" y="397763"/>
                </a:lnTo>
                <a:close/>
              </a:path>
            </a:pathLst>
          </a:custGeom>
          <a:ln w="4572">
            <a:solidFill>
              <a:srgbClr val="000000"/>
            </a:solidFill>
          </a:ln>
        </p:spPr>
        <p:txBody>
          <a:bodyPr wrap="square" lIns="0" tIns="0" rIns="0" bIns="0" rtlCol="0"/>
          <a:lstStyle/>
          <a:p/>
        </p:txBody>
      </p:sp>
      <p:sp>
        <p:nvSpPr>
          <p:cNvPr id="70" name="object 70"/>
          <p:cNvSpPr/>
          <p:nvPr/>
        </p:nvSpPr>
        <p:spPr>
          <a:xfrm>
            <a:off x="5257800" y="3285744"/>
            <a:ext cx="1330960" cy="137160"/>
          </a:xfrm>
          <a:custGeom>
            <a:avLst/>
            <a:gdLst/>
            <a:ahLst/>
            <a:cxnLst/>
            <a:rect l="l" t="t" r="r" b="b"/>
            <a:pathLst>
              <a:path w="1330959" h="137160">
                <a:moveTo>
                  <a:pt x="1330452" y="137160"/>
                </a:moveTo>
                <a:lnTo>
                  <a:pt x="0" y="137160"/>
                </a:lnTo>
                <a:lnTo>
                  <a:pt x="0" y="0"/>
                </a:lnTo>
                <a:lnTo>
                  <a:pt x="1330452" y="0"/>
                </a:lnTo>
                <a:lnTo>
                  <a:pt x="1330452" y="137160"/>
                </a:lnTo>
                <a:close/>
              </a:path>
            </a:pathLst>
          </a:custGeom>
          <a:solidFill>
            <a:srgbClr val="BFBFBF"/>
          </a:solidFill>
        </p:spPr>
        <p:txBody>
          <a:bodyPr wrap="square" lIns="0" tIns="0" rIns="0" bIns="0" rtlCol="0"/>
          <a:lstStyle/>
          <a:p/>
        </p:txBody>
      </p:sp>
      <p:sp>
        <p:nvSpPr>
          <p:cNvPr id="71" name="object 71"/>
          <p:cNvSpPr/>
          <p:nvPr/>
        </p:nvSpPr>
        <p:spPr>
          <a:xfrm>
            <a:off x="5637276" y="3422903"/>
            <a:ext cx="570230" cy="154305"/>
          </a:xfrm>
          <a:custGeom>
            <a:avLst/>
            <a:gdLst/>
            <a:ahLst/>
            <a:cxnLst/>
            <a:rect l="l" t="t" r="r" b="b"/>
            <a:pathLst>
              <a:path w="570229" h="154304">
                <a:moveTo>
                  <a:pt x="569976" y="153923"/>
                </a:moveTo>
                <a:lnTo>
                  <a:pt x="0" y="153923"/>
                </a:lnTo>
                <a:lnTo>
                  <a:pt x="0" y="0"/>
                </a:lnTo>
                <a:lnTo>
                  <a:pt x="569976" y="0"/>
                </a:lnTo>
                <a:lnTo>
                  <a:pt x="569976" y="153923"/>
                </a:lnTo>
                <a:close/>
              </a:path>
            </a:pathLst>
          </a:custGeom>
          <a:solidFill>
            <a:srgbClr val="BFBFBF"/>
          </a:solidFill>
        </p:spPr>
        <p:txBody>
          <a:bodyPr wrap="square" lIns="0" tIns="0" rIns="0" bIns="0" rtlCol="0"/>
          <a:lstStyle/>
          <a:p/>
        </p:txBody>
      </p:sp>
      <p:sp>
        <p:nvSpPr>
          <p:cNvPr id="72" name="object 72"/>
          <p:cNvSpPr/>
          <p:nvPr/>
        </p:nvSpPr>
        <p:spPr>
          <a:xfrm>
            <a:off x="5257800" y="3285744"/>
            <a:ext cx="1330960" cy="291465"/>
          </a:xfrm>
          <a:custGeom>
            <a:avLst/>
            <a:gdLst/>
            <a:ahLst/>
            <a:cxnLst/>
            <a:rect l="l" t="t" r="r" b="b"/>
            <a:pathLst>
              <a:path w="1330959" h="291464">
                <a:moveTo>
                  <a:pt x="664464" y="0"/>
                </a:moveTo>
                <a:lnTo>
                  <a:pt x="1330452" y="0"/>
                </a:lnTo>
                <a:lnTo>
                  <a:pt x="1330452" y="137160"/>
                </a:lnTo>
                <a:lnTo>
                  <a:pt x="949452" y="137160"/>
                </a:lnTo>
                <a:lnTo>
                  <a:pt x="949452" y="291083"/>
                </a:lnTo>
                <a:lnTo>
                  <a:pt x="379476" y="291083"/>
                </a:lnTo>
                <a:lnTo>
                  <a:pt x="379476" y="137160"/>
                </a:lnTo>
                <a:lnTo>
                  <a:pt x="0" y="137160"/>
                </a:lnTo>
                <a:lnTo>
                  <a:pt x="0" y="0"/>
                </a:lnTo>
                <a:lnTo>
                  <a:pt x="664464" y="0"/>
                </a:lnTo>
                <a:close/>
              </a:path>
            </a:pathLst>
          </a:custGeom>
          <a:ln w="4571">
            <a:solidFill>
              <a:srgbClr val="000000"/>
            </a:solidFill>
          </a:ln>
        </p:spPr>
        <p:txBody>
          <a:bodyPr wrap="square" lIns="0" tIns="0" rIns="0" bIns="0" rtlCol="0"/>
          <a:lstStyle/>
          <a:p/>
        </p:txBody>
      </p:sp>
      <p:sp>
        <p:nvSpPr>
          <p:cNvPr id="73" name="object 73"/>
          <p:cNvSpPr/>
          <p:nvPr/>
        </p:nvSpPr>
        <p:spPr>
          <a:xfrm>
            <a:off x="5899404" y="3581400"/>
            <a:ext cx="47625" cy="48895"/>
          </a:xfrm>
          <a:custGeom>
            <a:avLst/>
            <a:gdLst/>
            <a:ahLst/>
            <a:cxnLst/>
            <a:rect l="l" t="t" r="r" b="b"/>
            <a:pathLst>
              <a:path w="47625" h="48895">
                <a:moveTo>
                  <a:pt x="22860" y="48768"/>
                </a:moveTo>
                <a:lnTo>
                  <a:pt x="14144" y="46886"/>
                </a:lnTo>
                <a:lnTo>
                  <a:pt x="6858" y="41719"/>
                </a:lnTo>
                <a:lnTo>
                  <a:pt x="1857" y="33980"/>
                </a:lnTo>
                <a:lnTo>
                  <a:pt x="0" y="24384"/>
                </a:lnTo>
                <a:lnTo>
                  <a:pt x="1857" y="14787"/>
                </a:lnTo>
                <a:lnTo>
                  <a:pt x="6858" y="7048"/>
                </a:lnTo>
                <a:lnTo>
                  <a:pt x="14144" y="1881"/>
                </a:lnTo>
                <a:lnTo>
                  <a:pt x="22860" y="0"/>
                </a:lnTo>
                <a:lnTo>
                  <a:pt x="32456" y="1881"/>
                </a:lnTo>
                <a:lnTo>
                  <a:pt x="40195" y="7048"/>
                </a:lnTo>
                <a:lnTo>
                  <a:pt x="45362" y="14787"/>
                </a:lnTo>
                <a:lnTo>
                  <a:pt x="47244" y="24384"/>
                </a:lnTo>
                <a:lnTo>
                  <a:pt x="45362" y="33980"/>
                </a:lnTo>
                <a:lnTo>
                  <a:pt x="40195" y="41719"/>
                </a:lnTo>
                <a:lnTo>
                  <a:pt x="32456" y="46886"/>
                </a:lnTo>
                <a:lnTo>
                  <a:pt x="22860" y="48768"/>
                </a:lnTo>
                <a:close/>
              </a:path>
            </a:pathLst>
          </a:custGeom>
          <a:solidFill>
            <a:srgbClr val="FFFFFF"/>
          </a:solidFill>
        </p:spPr>
        <p:txBody>
          <a:bodyPr wrap="square" lIns="0" tIns="0" rIns="0" bIns="0" rtlCol="0"/>
          <a:lstStyle/>
          <a:p/>
        </p:txBody>
      </p:sp>
      <p:sp>
        <p:nvSpPr>
          <p:cNvPr id="74" name="object 74"/>
          <p:cNvSpPr/>
          <p:nvPr/>
        </p:nvSpPr>
        <p:spPr>
          <a:xfrm>
            <a:off x="5899404" y="3581400"/>
            <a:ext cx="47625" cy="48895"/>
          </a:xfrm>
          <a:custGeom>
            <a:avLst/>
            <a:gdLst/>
            <a:ahLst/>
            <a:cxnLst/>
            <a:rect l="l" t="t" r="r" b="b"/>
            <a:pathLst>
              <a:path w="47625" h="48895">
                <a:moveTo>
                  <a:pt x="47244" y="24384"/>
                </a:moveTo>
                <a:lnTo>
                  <a:pt x="45362" y="14787"/>
                </a:lnTo>
                <a:lnTo>
                  <a:pt x="40195" y="7048"/>
                </a:lnTo>
                <a:lnTo>
                  <a:pt x="32456" y="1881"/>
                </a:lnTo>
                <a:lnTo>
                  <a:pt x="22860" y="0"/>
                </a:lnTo>
                <a:lnTo>
                  <a:pt x="14144" y="1881"/>
                </a:lnTo>
                <a:lnTo>
                  <a:pt x="6858" y="7048"/>
                </a:lnTo>
                <a:lnTo>
                  <a:pt x="1857" y="14787"/>
                </a:lnTo>
                <a:lnTo>
                  <a:pt x="0" y="24384"/>
                </a:lnTo>
                <a:lnTo>
                  <a:pt x="1857" y="33980"/>
                </a:lnTo>
                <a:lnTo>
                  <a:pt x="6858" y="41719"/>
                </a:lnTo>
                <a:lnTo>
                  <a:pt x="14144" y="46886"/>
                </a:lnTo>
                <a:lnTo>
                  <a:pt x="22860" y="48768"/>
                </a:lnTo>
                <a:lnTo>
                  <a:pt x="32456" y="46886"/>
                </a:lnTo>
                <a:lnTo>
                  <a:pt x="40195" y="41719"/>
                </a:lnTo>
                <a:lnTo>
                  <a:pt x="45362" y="33980"/>
                </a:lnTo>
                <a:lnTo>
                  <a:pt x="47244" y="24384"/>
                </a:lnTo>
              </a:path>
            </a:pathLst>
          </a:custGeom>
          <a:ln w="4572">
            <a:solidFill>
              <a:srgbClr val="000000"/>
            </a:solidFill>
          </a:ln>
        </p:spPr>
        <p:txBody>
          <a:bodyPr wrap="square" lIns="0" tIns="0" rIns="0" bIns="0" rtlCol="0"/>
          <a:lstStyle/>
          <a:p/>
        </p:txBody>
      </p:sp>
      <p:sp>
        <p:nvSpPr>
          <p:cNvPr id="75" name="object 75"/>
          <p:cNvSpPr/>
          <p:nvPr/>
        </p:nvSpPr>
        <p:spPr>
          <a:xfrm>
            <a:off x="5210555" y="3883152"/>
            <a:ext cx="1424940" cy="0"/>
          </a:xfrm>
          <a:custGeom>
            <a:avLst/>
            <a:gdLst/>
            <a:ahLst/>
            <a:cxnLst/>
            <a:rect l="l" t="t" r="r" b="b"/>
            <a:pathLst>
              <a:path w="1424940" h="0">
                <a:moveTo>
                  <a:pt x="0" y="0"/>
                </a:moveTo>
                <a:lnTo>
                  <a:pt x="1424940" y="0"/>
                </a:lnTo>
              </a:path>
            </a:pathLst>
          </a:custGeom>
          <a:ln w="4572">
            <a:solidFill>
              <a:srgbClr val="000000"/>
            </a:solidFill>
          </a:ln>
        </p:spPr>
        <p:txBody>
          <a:bodyPr wrap="square" lIns="0" tIns="0" rIns="0" bIns="0" rtlCol="0"/>
          <a:lstStyle/>
          <a:p/>
        </p:txBody>
      </p:sp>
      <p:sp>
        <p:nvSpPr>
          <p:cNvPr id="76" name="object 76"/>
          <p:cNvSpPr/>
          <p:nvPr/>
        </p:nvSpPr>
        <p:spPr>
          <a:xfrm>
            <a:off x="5542787" y="2490216"/>
            <a:ext cx="617220" cy="792480"/>
          </a:xfrm>
          <a:custGeom>
            <a:avLst/>
            <a:gdLst/>
            <a:ahLst/>
            <a:cxnLst/>
            <a:rect l="l" t="t" r="r" b="b"/>
            <a:pathLst>
              <a:path w="617220" h="792479">
                <a:moveTo>
                  <a:pt x="493776" y="792479"/>
                </a:moveTo>
                <a:lnTo>
                  <a:pt x="123444" y="792479"/>
                </a:lnTo>
                <a:lnTo>
                  <a:pt x="123444" y="737616"/>
                </a:lnTo>
                <a:lnTo>
                  <a:pt x="284988" y="710184"/>
                </a:lnTo>
                <a:lnTo>
                  <a:pt x="284988" y="109728"/>
                </a:lnTo>
                <a:lnTo>
                  <a:pt x="246888" y="74676"/>
                </a:lnTo>
                <a:lnTo>
                  <a:pt x="0" y="54864"/>
                </a:lnTo>
                <a:lnTo>
                  <a:pt x="0" y="0"/>
                </a:lnTo>
                <a:lnTo>
                  <a:pt x="617220" y="0"/>
                </a:lnTo>
                <a:lnTo>
                  <a:pt x="617220" y="54864"/>
                </a:lnTo>
                <a:lnTo>
                  <a:pt x="370332" y="74676"/>
                </a:lnTo>
                <a:lnTo>
                  <a:pt x="332232" y="109728"/>
                </a:lnTo>
                <a:lnTo>
                  <a:pt x="332232" y="710184"/>
                </a:lnTo>
                <a:lnTo>
                  <a:pt x="493776" y="737616"/>
                </a:lnTo>
                <a:lnTo>
                  <a:pt x="493776" y="792479"/>
                </a:lnTo>
                <a:close/>
              </a:path>
            </a:pathLst>
          </a:custGeom>
          <a:solidFill>
            <a:srgbClr val="D8D8D8"/>
          </a:solidFill>
        </p:spPr>
        <p:txBody>
          <a:bodyPr wrap="square" lIns="0" tIns="0" rIns="0" bIns="0" rtlCol="0"/>
          <a:lstStyle/>
          <a:p/>
        </p:txBody>
      </p:sp>
      <p:sp>
        <p:nvSpPr>
          <p:cNvPr id="77" name="object 77"/>
          <p:cNvSpPr/>
          <p:nvPr/>
        </p:nvSpPr>
        <p:spPr>
          <a:xfrm>
            <a:off x="5542787" y="2490216"/>
            <a:ext cx="617220" cy="792480"/>
          </a:xfrm>
          <a:custGeom>
            <a:avLst/>
            <a:gdLst/>
            <a:ahLst/>
            <a:cxnLst/>
            <a:rect l="l" t="t" r="r" b="b"/>
            <a:pathLst>
              <a:path w="617220" h="792479">
                <a:moveTo>
                  <a:pt x="617220" y="0"/>
                </a:moveTo>
                <a:lnTo>
                  <a:pt x="0" y="0"/>
                </a:lnTo>
                <a:lnTo>
                  <a:pt x="0" y="54864"/>
                </a:lnTo>
                <a:lnTo>
                  <a:pt x="246888" y="74676"/>
                </a:lnTo>
                <a:lnTo>
                  <a:pt x="284988" y="109728"/>
                </a:lnTo>
                <a:lnTo>
                  <a:pt x="284988" y="710183"/>
                </a:lnTo>
                <a:lnTo>
                  <a:pt x="123444" y="737616"/>
                </a:lnTo>
                <a:lnTo>
                  <a:pt x="123444" y="792479"/>
                </a:lnTo>
                <a:lnTo>
                  <a:pt x="493776" y="792479"/>
                </a:lnTo>
                <a:lnTo>
                  <a:pt x="493776" y="737616"/>
                </a:lnTo>
                <a:lnTo>
                  <a:pt x="332232" y="710183"/>
                </a:lnTo>
                <a:lnTo>
                  <a:pt x="332232" y="109728"/>
                </a:lnTo>
                <a:lnTo>
                  <a:pt x="370332" y="74676"/>
                </a:lnTo>
                <a:lnTo>
                  <a:pt x="617220" y="54864"/>
                </a:lnTo>
                <a:lnTo>
                  <a:pt x="617220" y="0"/>
                </a:lnTo>
                <a:close/>
              </a:path>
            </a:pathLst>
          </a:custGeom>
          <a:ln w="4572">
            <a:solidFill>
              <a:srgbClr val="BFBFBF"/>
            </a:solidFill>
          </a:ln>
        </p:spPr>
        <p:txBody>
          <a:bodyPr wrap="square" lIns="0" tIns="0" rIns="0" bIns="0" rtlCol="0"/>
          <a:lstStyle/>
          <a:p/>
        </p:txBody>
      </p:sp>
      <p:sp>
        <p:nvSpPr>
          <p:cNvPr id="78" name="object 78"/>
          <p:cNvSpPr/>
          <p:nvPr/>
        </p:nvSpPr>
        <p:spPr>
          <a:xfrm>
            <a:off x="5853684" y="2339340"/>
            <a:ext cx="5080" cy="1041400"/>
          </a:xfrm>
          <a:custGeom>
            <a:avLst/>
            <a:gdLst/>
            <a:ahLst/>
            <a:cxnLst/>
            <a:rect l="l" t="t" r="r" b="b"/>
            <a:pathLst>
              <a:path w="5079" h="1041400">
                <a:moveTo>
                  <a:pt x="4571" y="32004"/>
                </a:moveTo>
                <a:lnTo>
                  <a:pt x="0" y="32004"/>
                </a:lnTo>
                <a:lnTo>
                  <a:pt x="0" y="0"/>
                </a:lnTo>
                <a:lnTo>
                  <a:pt x="4571" y="0"/>
                </a:lnTo>
                <a:lnTo>
                  <a:pt x="4571" y="32004"/>
                </a:lnTo>
                <a:close/>
              </a:path>
              <a:path w="5079" h="1041400">
                <a:moveTo>
                  <a:pt x="3048" y="53339"/>
                </a:moveTo>
                <a:lnTo>
                  <a:pt x="1523" y="53339"/>
                </a:lnTo>
                <a:lnTo>
                  <a:pt x="0" y="51815"/>
                </a:lnTo>
                <a:lnTo>
                  <a:pt x="0" y="50291"/>
                </a:lnTo>
                <a:lnTo>
                  <a:pt x="1523" y="48767"/>
                </a:lnTo>
                <a:lnTo>
                  <a:pt x="3048" y="48767"/>
                </a:lnTo>
                <a:lnTo>
                  <a:pt x="4571" y="50291"/>
                </a:lnTo>
                <a:lnTo>
                  <a:pt x="4571" y="51815"/>
                </a:lnTo>
                <a:lnTo>
                  <a:pt x="3048" y="53339"/>
                </a:lnTo>
                <a:close/>
              </a:path>
              <a:path w="5079" h="1041400">
                <a:moveTo>
                  <a:pt x="3048" y="103632"/>
                </a:moveTo>
                <a:lnTo>
                  <a:pt x="1523" y="103632"/>
                </a:lnTo>
                <a:lnTo>
                  <a:pt x="0" y="102108"/>
                </a:lnTo>
                <a:lnTo>
                  <a:pt x="0" y="70104"/>
                </a:lnTo>
                <a:lnTo>
                  <a:pt x="4571" y="70104"/>
                </a:lnTo>
                <a:lnTo>
                  <a:pt x="4571" y="102108"/>
                </a:lnTo>
                <a:lnTo>
                  <a:pt x="3048" y="103632"/>
                </a:lnTo>
                <a:close/>
              </a:path>
              <a:path w="5079" h="1041400">
                <a:moveTo>
                  <a:pt x="4571" y="123443"/>
                </a:moveTo>
                <a:lnTo>
                  <a:pt x="0" y="123443"/>
                </a:lnTo>
                <a:lnTo>
                  <a:pt x="0" y="120395"/>
                </a:lnTo>
                <a:lnTo>
                  <a:pt x="1523" y="118871"/>
                </a:lnTo>
                <a:lnTo>
                  <a:pt x="3048" y="118871"/>
                </a:lnTo>
                <a:lnTo>
                  <a:pt x="4571" y="120395"/>
                </a:lnTo>
                <a:lnTo>
                  <a:pt x="4571" y="123443"/>
                </a:lnTo>
                <a:close/>
              </a:path>
              <a:path w="5079" h="1041400">
                <a:moveTo>
                  <a:pt x="3048" y="173735"/>
                </a:moveTo>
                <a:lnTo>
                  <a:pt x="1523" y="173735"/>
                </a:lnTo>
                <a:lnTo>
                  <a:pt x="0" y="172211"/>
                </a:lnTo>
                <a:lnTo>
                  <a:pt x="0" y="141732"/>
                </a:lnTo>
                <a:lnTo>
                  <a:pt x="1523" y="140208"/>
                </a:lnTo>
                <a:lnTo>
                  <a:pt x="3048" y="140208"/>
                </a:lnTo>
                <a:lnTo>
                  <a:pt x="4571" y="141732"/>
                </a:lnTo>
                <a:lnTo>
                  <a:pt x="4571" y="172211"/>
                </a:lnTo>
                <a:lnTo>
                  <a:pt x="3048" y="173735"/>
                </a:lnTo>
                <a:close/>
              </a:path>
              <a:path w="5079" h="1041400">
                <a:moveTo>
                  <a:pt x="4571" y="193548"/>
                </a:moveTo>
                <a:lnTo>
                  <a:pt x="0" y="193548"/>
                </a:lnTo>
                <a:lnTo>
                  <a:pt x="0" y="190500"/>
                </a:lnTo>
                <a:lnTo>
                  <a:pt x="4571" y="190500"/>
                </a:lnTo>
                <a:lnTo>
                  <a:pt x="4571" y="193548"/>
                </a:lnTo>
                <a:close/>
              </a:path>
              <a:path w="5079" h="1041400">
                <a:moveTo>
                  <a:pt x="4571" y="243840"/>
                </a:moveTo>
                <a:lnTo>
                  <a:pt x="0" y="243840"/>
                </a:lnTo>
                <a:lnTo>
                  <a:pt x="0" y="211835"/>
                </a:lnTo>
                <a:lnTo>
                  <a:pt x="1523" y="210311"/>
                </a:lnTo>
                <a:lnTo>
                  <a:pt x="3048" y="210311"/>
                </a:lnTo>
                <a:lnTo>
                  <a:pt x="4571" y="211835"/>
                </a:lnTo>
                <a:lnTo>
                  <a:pt x="4571" y="243840"/>
                </a:lnTo>
                <a:close/>
              </a:path>
              <a:path w="5079" h="1041400">
                <a:moveTo>
                  <a:pt x="3048" y="265175"/>
                </a:moveTo>
                <a:lnTo>
                  <a:pt x="1523" y="265175"/>
                </a:lnTo>
                <a:lnTo>
                  <a:pt x="0" y="263651"/>
                </a:lnTo>
                <a:lnTo>
                  <a:pt x="0" y="262127"/>
                </a:lnTo>
                <a:lnTo>
                  <a:pt x="1523" y="260603"/>
                </a:lnTo>
                <a:lnTo>
                  <a:pt x="3048" y="260603"/>
                </a:lnTo>
                <a:lnTo>
                  <a:pt x="4571" y="262127"/>
                </a:lnTo>
                <a:lnTo>
                  <a:pt x="4571" y="263651"/>
                </a:lnTo>
                <a:lnTo>
                  <a:pt x="3048" y="265175"/>
                </a:lnTo>
                <a:close/>
              </a:path>
              <a:path w="5079" h="1041400">
                <a:moveTo>
                  <a:pt x="4571" y="313943"/>
                </a:moveTo>
                <a:lnTo>
                  <a:pt x="0" y="313943"/>
                </a:lnTo>
                <a:lnTo>
                  <a:pt x="0" y="281940"/>
                </a:lnTo>
                <a:lnTo>
                  <a:pt x="4571" y="281940"/>
                </a:lnTo>
                <a:lnTo>
                  <a:pt x="4571" y="313943"/>
                </a:lnTo>
                <a:close/>
              </a:path>
              <a:path w="5079" h="1041400">
                <a:moveTo>
                  <a:pt x="3048" y="335279"/>
                </a:moveTo>
                <a:lnTo>
                  <a:pt x="1523" y="335279"/>
                </a:lnTo>
                <a:lnTo>
                  <a:pt x="0" y="333756"/>
                </a:lnTo>
                <a:lnTo>
                  <a:pt x="0" y="332232"/>
                </a:lnTo>
                <a:lnTo>
                  <a:pt x="1523" y="330708"/>
                </a:lnTo>
                <a:lnTo>
                  <a:pt x="3048" y="330708"/>
                </a:lnTo>
                <a:lnTo>
                  <a:pt x="4571" y="332232"/>
                </a:lnTo>
                <a:lnTo>
                  <a:pt x="4571" y="333756"/>
                </a:lnTo>
                <a:lnTo>
                  <a:pt x="3048" y="335279"/>
                </a:lnTo>
                <a:close/>
              </a:path>
              <a:path w="5079" h="1041400">
                <a:moveTo>
                  <a:pt x="3048" y="385571"/>
                </a:moveTo>
                <a:lnTo>
                  <a:pt x="1523" y="385571"/>
                </a:lnTo>
                <a:lnTo>
                  <a:pt x="0" y="384048"/>
                </a:lnTo>
                <a:lnTo>
                  <a:pt x="0" y="353567"/>
                </a:lnTo>
                <a:lnTo>
                  <a:pt x="1523" y="352043"/>
                </a:lnTo>
                <a:lnTo>
                  <a:pt x="3048" y="352043"/>
                </a:lnTo>
                <a:lnTo>
                  <a:pt x="4571" y="353567"/>
                </a:lnTo>
                <a:lnTo>
                  <a:pt x="4571" y="384048"/>
                </a:lnTo>
                <a:lnTo>
                  <a:pt x="3048" y="385571"/>
                </a:lnTo>
                <a:close/>
              </a:path>
              <a:path w="5079" h="1041400">
                <a:moveTo>
                  <a:pt x="4571" y="405383"/>
                </a:moveTo>
                <a:lnTo>
                  <a:pt x="0" y="405383"/>
                </a:lnTo>
                <a:lnTo>
                  <a:pt x="0" y="402335"/>
                </a:lnTo>
                <a:lnTo>
                  <a:pt x="4571" y="402335"/>
                </a:lnTo>
                <a:lnTo>
                  <a:pt x="4571" y="405383"/>
                </a:lnTo>
                <a:close/>
              </a:path>
              <a:path w="5079" h="1041400">
                <a:moveTo>
                  <a:pt x="3048" y="455675"/>
                </a:moveTo>
                <a:lnTo>
                  <a:pt x="1523" y="455675"/>
                </a:lnTo>
                <a:lnTo>
                  <a:pt x="0" y="454151"/>
                </a:lnTo>
                <a:lnTo>
                  <a:pt x="0" y="423671"/>
                </a:lnTo>
                <a:lnTo>
                  <a:pt x="1523" y="422148"/>
                </a:lnTo>
                <a:lnTo>
                  <a:pt x="3048" y="422148"/>
                </a:lnTo>
                <a:lnTo>
                  <a:pt x="4571" y="423671"/>
                </a:lnTo>
                <a:lnTo>
                  <a:pt x="4571" y="454151"/>
                </a:lnTo>
                <a:lnTo>
                  <a:pt x="3048" y="455675"/>
                </a:lnTo>
                <a:close/>
              </a:path>
              <a:path w="5079" h="1041400">
                <a:moveTo>
                  <a:pt x="3048" y="477011"/>
                </a:moveTo>
                <a:lnTo>
                  <a:pt x="1523" y="477011"/>
                </a:lnTo>
                <a:lnTo>
                  <a:pt x="0" y="475487"/>
                </a:lnTo>
                <a:lnTo>
                  <a:pt x="0" y="472440"/>
                </a:lnTo>
                <a:lnTo>
                  <a:pt x="4571" y="472440"/>
                </a:lnTo>
                <a:lnTo>
                  <a:pt x="4571" y="475487"/>
                </a:lnTo>
                <a:lnTo>
                  <a:pt x="3048" y="477011"/>
                </a:lnTo>
                <a:close/>
              </a:path>
              <a:path w="5079" h="1041400">
                <a:moveTo>
                  <a:pt x="4571" y="525779"/>
                </a:moveTo>
                <a:lnTo>
                  <a:pt x="0" y="525779"/>
                </a:lnTo>
                <a:lnTo>
                  <a:pt x="0" y="493775"/>
                </a:lnTo>
                <a:lnTo>
                  <a:pt x="1523" y="492251"/>
                </a:lnTo>
                <a:lnTo>
                  <a:pt x="3048" y="492251"/>
                </a:lnTo>
                <a:lnTo>
                  <a:pt x="4571" y="493775"/>
                </a:lnTo>
                <a:lnTo>
                  <a:pt x="4571" y="525779"/>
                </a:lnTo>
                <a:close/>
              </a:path>
              <a:path w="5079" h="1041400">
                <a:moveTo>
                  <a:pt x="3048" y="547116"/>
                </a:moveTo>
                <a:lnTo>
                  <a:pt x="1523" y="547116"/>
                </a:lnTo>
                <a:lnTo>
                  <a:pt x="0" y="545592"/>
                </a:lnTo>
                <a:lnTo>
                  <a:pt x="0" y="544067"/>
                </a:lnTo>
                <a:lnTo>
                  <a:pt x="1523" y="542543"/>
                </a:lnTo>
                <a:lnTo>
                  <a:pt x="3048" y="542543"/>
                </a:lnTo>
                <a:lnTo>
                  <a:pt x="4571" y="544067"/>
                </a:lnTo>
                <a:lnTo>
                  <a:pt x="4571" y="545592"/>
                </a:lnTo>
                <a:lnTo>
                  <a:pt x="3048" y="547116"/>
                </a:lnTo>
                <a:close/>
              </a:path>
              <a:path w="5079" h="1041400">
                <a:moveTo>
                  <a:pt x="4571" y="595883"/>
                </a:moveTo>
                <a:lnTo>
                  <a:pt x="0" y="595883"/>
                </a:lnTo>
                <a:lnTo>
                  <a:pt x="0" y="563879"/>
                </a:lnTo>
                <a:lnTo>
                  <a:pt x="4571" y="563879"/>
                </a:lnTo>
                <a:lnTo>
                  <a:pt x="4571" y="595883"/>
                </a:lnTo>
                <a:close/>
              </a:path>
              <a:path w="5079" h="1041400">
                <a:moveTo>
                  <a:pt x="3048" y="617219"/>
                </a:moveTo>
                <a:lnTo>
                  <a:pt x="1523" y="617219"/>
                </a:lnTo>
                <a:lnTo>
                  <a:pt x="0" y="615695"/>
                </a:lnTo>
                <a:lnTo>
                  <a:pt x="0" y="614171"/>
                </a:lnTo>
                <a:lnTo>
                  <a:pt x="1523" y="612648"/>
                </a:lnTo>
                <a:lnTo>
                  <a:pt x="3048" y="612648"/>
                </a:lnTo>
                <a:lnTo>
                  <a:pt x="4571" y="614171"/>
                </a:lnTo>
                <a:lnTo>
                  <a:pt x="4571" y="615695"/>
                </a:lnTo>
                <a:lnTo>
                  <a:pt x="3048" y="617219"/>
                </a:lnTo>
                <a:close/>
              </a:path>
              <a:path w="5079" h="1041400">
                <a:moveTo>
                  <a:pt x="3048" y="667511"/>
                </a:moveTo>
                <a:lnTo>
                  <a:pt x="1523" y="667511"/>
                </a:lnTo>
                <a:lnTo>
                  <a:pt x="0" y="665987"/>
                </a:lnTo>
                <a:lnTo>
                  <a:pt x="0" y="635508"/>
                </a:lnTo>
                <a:lnTo>
                  <a:pt x="1523" y="633983"/>
                </a:lnTo>
                <a:lnTo>
                  <a:pt x="3048" y="633983"/>
                </a:lnTo>
                <a:lnTo>
                  <a:pt x="4571" y="635508"/>
                </a:lnTo>
                <a:lnTo>
                  <a:pt x="4571" y="665987"/>
                </a:lnTo>
                <a:lnTo>
                  <a:pt x="3048" y="667511"/>
                </a:lnTo>
                <a:close/>
              </a:path>
              <a:path w="5079" h="1041400">
                <a:moveTo>
                  <a:pt x="4571" y="687324"/>
                </a:moveTo>
                <a:lnTo>
                  <a:pt x="0" y="687324"/>
                </a:lnTo>
                <a:lnTo>
                  <a:pt x="0" y="684275"/>
                </a:lnTo>
                <a:lnTo>
                  <a:pt x="4571" y="684275"/>
                </a:lnTo>
                <a:lnTo>
                  <a:pt x="4571" y="687324"/>
                </a:lnTo>
                <a:close/>
              </a:path>
              <a:path w="5079" h="1041400">
                <a:moveTo>
                  <a:pt x="3048" y="737616"/>
                </a:moveTo>
                <a:lnTo>
                  <a:pt x="1523" y="737616"/>
                </a:lnTo>
                <a:lnTo>
                  <a:pt x="0" y="736092"/>
                </a:lnTo>
                <a:lnTo>
                  <a:pt x="0" y="705611"/>
                </a:lnTo>
                <a:lnTo>
                  <a:pt x="1523" y="704087"/>
                </a:lnTo>
                <a:lnTo>
                  <a:pt x="3048" y="704087"/>
                </a:lnTo>
                <a:lnTo>
                  <a:pt x="4571" y="705611"/>
                </a:lnTo>
                <a:lnTo>
                  <a:pt x="4571" y="736092"/>
                </a:lnTo>
                <a:lnTo>
                  <a:pt x="3048" y="737616"/>
                </a:lnTo>
                <a:close/>
              </a:path>
              <a:path w="5079" h="1041400">
                <a:moveTo>
                  <a:pt x="3048" y="758951"/>
                </a:moveTo>
                <a:lnTo>
                  <a:pt x="1523" y="758951"/>
                </a:lnTo>
                <a:lnTo>
                  <a:pt x="0" y="757427"/>
                </a:lnTo>
                <a:lnTo>
                  <a:pt x="0" y="754379"/>
                </a:lnTo>
                <a:lnTo>
                  <a:pt x="4571" y="754379"/>
                </a:lnTo>
                <a:lnTo>
                  <a:pt x="4571" y="757427"/>
                </a:lnTo>
                <a:lnTo>
                  <a:pt x="3048" y="758951"/>
                </a:lnTo>
                <a:close/>
              </a:path>
              <a:path w="5079" h="1041400">
                <a:moveTo>
                  <a:pt x="4571" y="807719"/>
                </a:moveTo>
                <a:lnTo>
                  <a:pt x="0" y="807719"/>
                </a:lnTo>
                <a:lnTo>
                  <a:pt x="0" y="775716"/>
                </a:lnTo>
                <a:lnTo>
                  <a:pt x="1523" y="774192"/>
                </a:lnTo>
                <a:lnTo>
                  <a:pt x="3048" y="774192"/>
                </a:lnTo>
                <a:lnTo>
                  <a:pt x="4571" y="775716"/>
                </a:lnTo>
                <a:lnTo>
                  <a:pt x="4571" y="807719"/>
                </a:lnTo>
                <a:close/>
              </a:path>
              <a:path w="5079" h="1041400">
                <a:moveTo>
                  <a:pt x="3048" y="829056"/>
                </a:moveTo>
                <a:lnTo>
                  <a:pt x="1523" y="829056"/>
                </a:lnTo>
                <a:lnTo>
                  <a:pt x="0" y="827532"/>
                </a:lnTo>
                <a:lnTo>
                  <a:pt x="0" y="826008"/>
                </a:lnTo>
                <a:lnTo>
                  <a:pt x="1523" y="824484"/>
                </a:lnTo>
                <a:lnTo>
                  <a:pt x="3048" y="824484"/>
                </a:lnTo>
                <a:lnTo>
                  <a:pt x="4571" y="826008"/>
                </a:lnTo>
                <a:lnTo>
                  <a:pt x="4571" y="827532"/>
                </a:lnTo>
                <a:lnTo>
                  <a:pt x="3048" y="829056"/>
                </a:lnTo>
                <a:close/>
              </a:path>
              <a:path w="5079" h="1041400">
                <a:moveTo>
                  <a:pt x="3048" y="879348"/>
                </a:moveTo>
                <a:lnTo>
                  <a:pt x="1523" y="879348"/>
                </a:lnTo>
                <a:lnTo>
                  <a:pt x="0" y="877824"/>
                </a:lnTo>
                <a:lnTo>
                  <a:pt x="0" y="845819"/>
                </a:lnTo>
                <a:lnTo>
                  <a:pt x="4571" y="845819"/>
                </a:lnTo>
                <a:lnTo>
                  <a:pt x="4571" y="877824"/>
                </a:lnTo>
                <a:lnTo>
                  <a:pt x="3048" y="879348"/>
                </a:lnTo>
                <a:close/>
              </a:path>
              <a:path w="5079" h="1041400">
                <a:moveTo>
                  <a:pt x="4571" y="899159"/>
                </a:moveTo>
                <a:lnTo>
                  <a:pt x="0" y="899159"/>
                </a:lnTo>
                <a:lnTo>
                  <a:pt x="0" y="896111"/>
                </a:lnTo>
                <a:lnTo>
                  <a:pt x="1523" y="894587"/>
                </a:lnTo>
                <a:lnTo>
                  <a:pt x="3048" y="894587"/>
                </a:lnTo>
                <a:lnTo>
                  <a:pt x="4571" y="896111"/>
                </a:lnTo>
                <a:lnTo>
                  <a:pt x="4571" y="899159"/>
                </a:lnTo>
                <a:close/>
              </a:path>
              <a:path w="5079" h="1041400">
                <a:moveTo>
                  <a:pt x="3048" y="949451"/>
                </a:moveTo>
                <a:lnTo>
                  <a:pt x="1523" y="949451"/>
                </a:lnTo>
                <a:lnTo>
                  <a:pt x="0" y="947927"/>
                </a:lnTo>
                <a:lnTo>
                  <a:pt x="0" y="917448"/>
                </a:lnTo>
                <a:lnTo>
                  <a:pt x="1523" y="915924"/>
                </a:lnTo>
                <a:lnTo>
                  <a:pt x="3048" y="915924"/>
                </a:lnTo>
                <a:lnTo>
                  <a:pt x="4571" y="917448"/>
                </a:lnTo>
                <a:lnTo>
                  <a:pt x="4571" y="947927"/>
                </a:lnTo>
                <a:lnTo>
                  <a:pt x="3048" y="949451"/>
                </a:lnTo>
                <a:close/>
              </a:path>
              <a:path w="5079" h="1041400">
                <a:moveTo>
                  <a:pt x="4571" y="969263"/>
                </a:moveTo>
                <a:lnTo>
                  <a:pt x="0" y="969263"/>
                </a:lnTo>
                <a:lnTo>
                  <a:pt x="0" y="966216"/>
                </a:lnTo>
                <a:lnTo>
                  <a:pt x="4571" y="966216"/>
                </a:lnTo>
                <a:lnTo>
                  <a:pt x="4571" y="969263"/>
                </a:lnTo>
                <a:close/>
              </a:path>
              <a:path w="5079" h="1041400">
                <a:moveTo>
                  <a:pt x="3048" y="1019556"/>
                </a:moveTo>
                <a:lnTo>
                  <a:pt x="1523" y="1019556"/>
                </a:lnTo>
                <a:lnTo>
                  <a:pt x="0" y="1018032"/>
                </a:lnTo>
                <a:lnTo>
                  <a:pt x="0" y="987551"/>
                </a:lnTo>
                <a:lnTo>
                  <a:pt x="1523" y="986027"/>
                </a:lnTo>
                <a:lnTo>
                  <a:pt x="3048" y="986027"/>
                </a:lnTo>
                <a:lnTo>
                  <a:pt x="4571" y="987551"/>
                </a:lnTo>
                <a:lnTo>
                  <a:pt x="4571" y="1018032"/>
                </a:lnTo>
                <a:lnTo>
                  <a:pt x="3048" y="1019556"/>
                </a:lnTo>
                <a:close/>
              </a:path>
              <a:path w="5079" h="1041400">
                <a:moveTo>
                  <a:pt x="3048" y="1040892"/>
                </a:moveTo>
                <a:lnTo>
                  <a:pt x="1523" y="1040892"/>
                </a:lnTo>
                <a:lnTo>
                  <a:pt x="0" y="1039367"/>
                </a:lnTo>
                <a:lnTo>
                  <a:pt x="0" y="1037843"/>
                </a:lnTo>
                <a:lnTo>
                  <a:pt x="1523" y="1036319"/>
                </a:lnTo>
                <a:lnTo>
                  <a:pt x="3048" y="1036319"/>
                </a:lnTo>
                <a:lnTo>
                  <a:pt x="4571" y="1037843"/>
                </a:lnTo>
                <a:lnTo>
                  <a:pt x="4571" y="1039367"/>
                </a:lnTo>
                <a:lnTo>
                  <a:pt x="3048" y="1040892"/>
                </a:lnTo>
                <a:close/>
              </a:path>
            </a:pathLst>
          </a:custGeom>
          <a:solidFill>
            <a:srgbClr val="000000"/>
          </a:solidFill>
        </p:spPr>
        <p:txBody>
          <a:bodyPr wrap="square" lIns="0" tIns="0" rIns="0" bIns="0" rtlCol="0"/>
          <a:lstStyle/>
          <a:p/>
        </p:txBody>
      </p:sp>
      <p:sp>
        <p:nvSpPr>
          <p:cNvPr id="79" name="object 79"/>
          <p:cNvSpPr/>
          <p:nvPr/>
        </p:nvSpPr>
        <p:spPr>
          <a:xfrm>
            <a:off x="5922264" y="2241804"/>
            <a:ext cx="0" cy="1335405"/>
          </a:xfrm>
          <a:custGeom>
            <a:avLst/>
            <a:gdLst/>
            <a:ahLst/>
            <a:cxnLst/>
            <a:rect l="l" t="t" r="r" b="b"/>
            <a:pathLst>
              <a:path w="0" h="1335404">
                <a:moveTo>
                  <a:pt x="0" y="1335023"/>
                </a:moveTo>
                <a:lnTo>
                  <a:pt x="0" y="0"/>
                </a:lnTo>
              </a:path>
            </a:pathLst>
          </a:custGeom>
          <a:ln w="4572">
            <a:solidFill>
              <a:srgbClr val="000000"/>
            </a:solidFill>
          </a:ln>
        </p:spPr>
        <p:txBody>
          <a:bodyPr wrap="square" lIns="0" tIns="0" rIns="0" bIns="0" rtlCol="0"/>
          <a:lstStyle/>
          <a:p/>
        </p:txBody>
      </p:sp>
      <p:sp>
        <p:nvSpPr>
          <p:cNvPr id="80" name="object 80"/>
          <p:cNvSpPr/>
          <p:nvPr/>
        </p:nvSpPr>
        <p:spPr>
          <a:xfrm>
            <a:off x="5733288" y="2174748"/>
            <a:ext cx="0" cy="460375"/>
          </a:xfrm>
          <a:custGeom>
            <a:avLst/>
            <a:gdLst/>
            <a:ahLst/>
            <a:cxnLst/>
            <a:rect l="l" t="t" r="r" b="b"/>
            <a:pathLst>
              <a:path w="0" h="460375">
                <a:moveTo>
                  <a:pt x="0" y="0"/>
                </a:moveTo>
                <a:lnTo>
                  <a:pt x="0" y="460248"/>
                </a:lnTo>
                <a:lnTo>
                  <a:pt x="0" y="0"/>
                </a:lnTo>
                <a:close/>
              </a:path>
            </a:pathLst>
          </a:custGeom>
          <a:ln w="4762">
            <a:solidFill>
              <a:srgbClr val="000000"/>
            </a:solidFill>
          </a:ln>
        </p:spPr>
        <p:txBody>
          <a:bodyPr wrap="square" lIns="0" tIns="0" rIns="0" bIns="0" rtlCol="0"/>
          <a:lstStyle/>
          <a:p/>
        </p:txBody>
      </p:sp>
      <p:sp>
        <p:nvSpPr>
          <p:cNvPr id="81" name="object 81"/>
          <p:cNvSpPr/>
          <p:nvPr/>
        </p:nvSpPr>
        <p:spPr>
          <a:xfrm>
            <a:off x="5733288" y="2174748"/>
            <a:ext cx="191357" cy="182879"/>
          </a:xfrm>
          <a:prstGeom prst="rect">
            <a:avLst/>
          </a:prstGeom>
          <a:blipFill>
            <a:blip r:embed="rId6" cstate="print"/>
            <a:stretch>
              <a:fillRect/>
            </a:stretch>
          </a:blipFill>
        </p:spPr>
        <p:txBody>
          <a:bodyPr wrap="square" lIns="0" tIns="0" rIns="0" bIns="0" rtlCol="0"/>
          <a:lstStyle/>
          <a:p/>
        </p:txBody>
      </p:sp>
      <p:sp>
        <p:nvSpPr>
          <p:cNvPr id="82" name="object 82"/>
          <p:cNvSpPr txBox="1"/>
          <p:nvPr/>
        </p:nvSpPr>
        <p:spPr>
          <a:xfrm>
            <a:off x="5777889" y="2189783"/>
            <a:ext cx="124460" cy="109220"/>
          </a:xfrm>
          <a:prstGeom prst="rect">
            <a:avLst/>
          </a:prstGeom>
        </p:spPr>
        <p:txBody>
          <a:bodyPr wrap="square" lIns="0" tIns="12700" rIns="0" bIns="0" rtlCol="0" vert="horz">
            <a:spAutoFit/>
          </a:bodyPr>
          <a:lstStyle/>
          <a:p>
            <a:pPr marL="25400">
              <a:lnSpc>
                <a:spcPct val="100000"/>
              </a:lnSpc>
              <a:spcBef>
                <a:spcPts val="100"/>
              </a:spcBef>
            </a:pPr>
            <a:r>
              <a:rPr dirty="0" baseline="5050" sz="825" spc="-142">
                <a:latin typeface="Cambria"/>
                <a:cs typeface="Cambria"/>
              </a:rPr>
              <a:t>e</a:t>
            </a:r>
            <a:r>
              <a:rPr dirty="0" sz="350" spc="-95">
                <a:latin typeface="Cambria"/>
                <a:cs typeface="Cambria"/>
              </a:rPr>
              <a:t>i</a:t>
            </a:r>
            <a:endParaRPr sz="350">
              <a:latin typeface="Cambria"/>
              <a:cs typeface="Cambria"/>
            </a:endParaRPr>
          </a:p>
        </p:txBody>
      </p:sp>
      <p:sp>
        <p:nvSpPr>
          <p:cNvPr id="83" name="object 83"/>
          <p:cNvSpPr/>
          <p:nvPr/>
        </p:nvSpPr>
        <p:spPr>
          <a:xfrm>
            <a:off x="5448300" y="3916679"/>
            <a:ext cx="0" cy="231775"/>
          </a:xfrm>
          <a:custGeom>
            <a:avLst/>
            <a:gdLst/>
            <a:ahLst/>
            <a:cxnLst/>
            <a:rect l="l" t="t" r="r" b="b"/>
            <a:pathLst>
              <a:path w="0" h="231775">
                <a:moveTo>
                  <a:pt x="0" y="231647"/>
                </a:moveTo>
                <a:lnTo>
                  <a:pt x="0" y="0"/>
                </a:lnTo>
                <a:lnTo>
                  <a:pt x="0" y="231647"/>
                </a:lnTo>
                <a:close/>
              </a:path>
            </a:pathLst>
          </a:custGeom>
          <a:ln w="4762">
            <a:solidFill>
              <a:srgbClr val="000000"/>
            </a:solidFill>
          </a:ln>
        </p:spPr>
        <p:txBody>
          <a:bodyPr wrap="square" lIns="0" tIns="0" rIns="0" bIns="0" rtlCol="0"/>
          <a:lstStyle/>
          <a:p/>
        </p:txBody>
      </p:sp>
      <p:sp>
        <p:nvSpPr>
          <p:cNvPr id="84" name="object 84"/>
          <p:cNvSpPr/>
          <p:nvPr/>
        </p:nvSpPr>
        <p:spPr>
          <a:xfrm>
            <a:off x="6397752" y="3916679"/>
            <a:ext cx="0" cy="231775"/>
          </a:xfrm>
          <a:custGeom>
            <a:avLst/>
            <a:gdLst/>
            <a:ahLst/>
            <a:cxnLst/>
            <a:rect l="l" t="t" r="r" b="b"/>
            <a:pathLst>
              <a:path w="0" h="231775">
                <a:moveTo>
                  <a:pt x="0" y="231647"/>
                </a:moveTo>
                <a:lnTo>
                  <a:pt x="0" y="0"/>
                </a:lnTo>
                <a:lnTo>
                  <a:pt x="0" y="231647"/>
                </a:lnTo>
                <a:close/>
              </a:path>
            </a:pathLst>
          </a:custGeom>
          <a:ln w="4762">
            <a:solidFill>
              <a:srgbClr val="000000"/>
            </a:solidFill>
          </a:ln>
        </p:spPr>
        <p:txBody>
          <a:bodyPr wrap="square" lIns="0" tIns="0" rIns="0" bIns="0" rtlCol="0"/>
          <a:lstStyle/>
          <a:p/>
        </p:txBody>
      </p:sp>
      <p:sp>
        <p:nvSpPr>
          <p:cNvPr id="85" name="object 85"/>
          <p:cNvSpPr/>
          <p:nvPr/>
        </p:nvSpPr>
        <p:spPr>
          <a:xfrm>
            <a:off x="5477255" y="4082796"/>
            <a:ext cx="398145" cy="0"/>
          </a:xfrm>
          <a:custGeom>
            <a:avLst/>
            <a:gdLst/>
            <a:ahLst/>
            <a:cxnLst/>
            <a:rect l="l" t="t" r="r" b="b"/>
            <a:pathLst>
              <a:path w="398145" h="0">
                <a:moveTo>
                  <a:pt x="0" y="0"/>
                </a:moveTo>
                <a:lnTo>
                  <a:pt x="397764" y="0"/>
                </a:lnTo>
              </a:path>
            </a:pathLst>
          </a:custGeom>
          <a:ln w="4762">
            <a:solidFill>
              <a:srgbClr val="000000"/>
            </a:solidFill>
          </a:ln>
        </p:spPr>
        <p:txBody>
          <a:bodyPr wrap="square" lIns="0" tIns="0" rIns="0" bIns="0" rtlCol="0"/>
          <a:lstStyle/>
          <a:p/>
        </p:txBody>
      </p:sp>
      <p:sp>
        <p:nvSpPr>
          <p:cNvPr id="86" name="object 86"/>
          <p:cNvSpPr/>
          <p:nvPr/>
        </p:nvSpPr>
        <p:spPr>
          <a:xfrm>
            <a:off x="5971032" y="4082796"/>
            <a:ext cx="398145" cy="0"/>
          </a:xfrm>
          <a:custGeom>
            <a:avLst/>
            <a:gdLst/>
            <a:ahLst/>
            <a:cxnLst/>
            <a:rect l="l" t="t" r="r" b="b"/>
            <a:pathLst>
              <a:path w="398145" h="0">
                <a:moveTo>
                  <a:pt x="0" y="0"/>
                </a:moveTo>
                <a:lnTo>
                  <a:pt x="397763" y="0"/>
                </a:lnTo>
              </a:path>
            </a:pathLst>
          </a:custGeom>
          <a:ln w="4762">
            <a:solidFill>
              <a:srgbClr val="000000"/>
            </a:solidFill>
          </a:ln>
        </p:spPr>
        <p:txBody>
          <a:bodyPr wrap="square" lIns="0" tIns="0" rIns="0" bIns="0" rtlCol="0"/>
          <a:lstStyle/>
          <a:p/>
        </p:txBody>
      </p:sp>
      <p:sp>
        <p:nvSpPr>
          <p:cNvPr id="87" name="object 87"/>
          <p:cNvSpPr/>
          <p:nvPr/>
        </p:nvSpPr>
        <p:spPr>
          <a:xfrm>
            <a:off x="5448300" y="4070603"/>
            <a:ext cx="32384" cy="22860"/>
          </a:xfrm>
          <a:custGeom>
            <a:avLst/>
            <a:gdLst/>
            <a:ahLst/>
            <a:cxnLst/>
            <a:rect l="l" t="t" r="r" b="b"/>
            <a:pathLst>
              <a:path w="32385" h="22860">
                <a:moveTo>
                  <a:pt x="32003" y="22860"/>
                </a:moveTo>
                <a:lnTo>
                  <a:pt x="0" y="12192"/>
                </a:lnTo>
                <a:lnTo>
                  <a:pt x="32003" y="0"/>
                </a:lnTo>
                <a:lnTo>
                  <a:pt x="32003" y="22860"/>
                </a:lnTo>
                <a:close/>
              </a:path>
            </a:pathLst>
          </a:custGeom>
          <a:solidFill>
            <a:srgbClr val="000000"/>
          </a:solidFill>
        </p:spPr>
        <p:txBody>
          <a:bodyPr wrap="square" lIns="0" tIns="0" rIns="0" bIns="0" rtlCol="0"/>
          <a:lstStyle/>
          <a:p/>
        </p:txBody>
      </p:sp>
      <p:sp>
        <p:nvSpPr>
          <p:cNvPr id="88" name="object 88"/>
          <p:cNvSpPr/>
          <p:nvPr/>
        </p:nvSpPr>
        <p:spPr>
          <a:xfrm>
            <a:off x="6365748" y="4070603"/>
            <a:ext cx="32384" cy="22860"/>
          </a:xfrm>
          <a:custGeom>
            <a:avLst/>
            <a:gdLst/>
            <a:ahLst/>
            <a:cxnLst/>
            <a:rect l="l" t="t" r="r" b="b"/>
            <a:pathLst>
              <a:path w="32385" h="22860">
                <a:moveTo>
                  <a:pt x="0" y="22860"/>
                </a:moveTo>
                <a:lnTo>
                  <a:pt x="0" y="0"/>
                </a:lnTo>
                <a:lnTo>
                  <a:pt x="32003" y="12192"/>
                </a:lnTo>
                <a:lnTo>
                  <a:pt x="0" y="22860"/>
                </a:lnTo>
                <a:close/>
              </a:path>
            </a:pathLst>
          </a:custGeom>
          <a:solidFill>
            <a:srgbClr val="000000"/>
          </a:solidFill>
        </p:spPr>
        <p:txBody>
          <a:bodyPr wrap="square" lIns="0" tIns="0" rIns="0" bIns="0" rtlCol="0"/>
          <a:lstStyle/>
          <a:p/>
        </p:txBody>
      </p:sp>
      <p:sp>
        <p:nvSpPr>
          <p:cNvPr id="89" name="object 89"/>
          <p:cNvSpPr/>
          <p:nvPr/>
        </p:nvSpPr>
        <p:spPr>
          <a:xfrm>
            <a:off x="5875020" y="4085082"/>
            <a:ext cx="96520" cy="0"/>
          </a:xfrm>
          <a:custGeom>
            <a:avLst/>
            <a:gdLst/>
            <a:ahLst/>
            <a:cxnLst/>
            <a:rect l="l" t="t" r="r" b="b"/>
            <a:pathLst>
              <a:path w="96520" h="0">
                <a:moveTo>
                  <a:pt x="0" y="0"/>
                </a:moveTo>
                <a:lnTo>
                  <a:pt x="96012" y="0"/>
                </a:lnTo>
              </a:path>
            </a:pathLst>
          </a:custGeom>
          <a:ln w="83819">
            <a:solidFill>
              <a:srgbClr val="FFFFFF"/>
            </a:solidFill>
          </a:ln>
        </p:spPr>
        <p:txBody>
          <a:bodyPr wrap="square" lIns="0" tIns="0" rIns="0" bIns="0" rtlCol="0"/>
          <a:lstStyle/>
          <a:p/>
        </p:txBody>
      </p:sp>
      <p:sp>
        <p:nvSpPr>
          <p:cNvPr id="90" name="object 90"/>
          <p:cNvSpPr/>
          <p:nvPr/>
        </p:nvSpPr>
        <p:spPr>
          <a:xfrm>
            <a:off x="5146547" y="3883152"/>
            <a:ext cx="127000" cy="0"/>
          </a:xfrm>
          <a:custGeom>
            <a:avLst/>
            <a:gdLst/>
            <a:ahLst/>
            <a:cxnLst/>
            <a:rect l="l" t="t" r="r" b="b"/>
            <a:pathLst>
              <a:path w="127000" h="0">
                <a:moveTo>
                  <a:pt x="0" y="0"/>
                </a:moveTo>
                <a:lnTo>
                  <a:pt x="126491" y="0"/>
                </a:lnTo>
                <a:lnTo>
                  <a:pt x="0" y="0"/>
                </a:lnTo>
                <a:close/>
              </a:path>
            </a:pathLst>
          </a:custGeom>
          <a:ln w="4762">
            <a:solidFill>
              <a:srgbClr val="000000"/>
            </a:solidFill>
          </a:ln>
        </p:spPr>
        <p:txBody>
          <a:bodyPr wrap="square" lIns="0" tIns="0" rIns="0" bIns="0" rtlCol="0"/>
          <a:lstStyle/>
          <a:p/>
        </p:txBody>
      </p:sp>
      <p:sp>
        <p:nvSpPr>
          <p:cNvPr id="91" name="object 91"/>
          <p:cNvSpPr/>
          <p:nvPr/>
        </p:nvSpPr>
        <p:spPr>
          <a:xfrm>
            <a:off x="5146547" y="3608832"/>
            <a:ext cx="721360" cy="0"/>
          </a:xfrm>
          <a:custGeom>
            <a:avLst/>
            <a:gdLst/>
            <a:ahLst/>
            <a:cxnLst/>
            <a:rect l="l" t="t" r="r" b="b"/>
            <a:pathLst>
              <a:path w="721360" h="0">
                <a:moveTo>
                  <a:pt x="0" y="0"/>
                </a:moveTo>
                <a:lnTo>
                  <a:pt x="720851" y="0"/>
                </a:lnTo>
                <a:lnTo>
                  <a:pt x="0" y="0"/>
                </a:lnTo>
                <a:close/>
              </a:path>
            </a:pathLst>
          </a:custGeom>
          <a:ln w="4762">
            <a:solidFill>
              <a:srgbClr val="000000"/>
            </a:solidFill>
          </a:ln>
        </p:spPr>
        <p:txBody>
          <a:bodyPr wrap="square" lIns="0" tIns="0" rIns="0" bIns="0" rtlCol="0"/>
          <a:lstStyle/>
          <a:p/>
        </p:txBody>
      </p:sp>
      <p:sp>
        <p:nvSpPr>
          <p:cNvPr id="92" name="object 92"/>
          <p:cNvSpPr/>
          <p:nvPr/>
        </p:nvSpPr>
        <p:spPr>
          <a:xfrm>
            <a:off x="5170932" y="3608832"/>
            <a:ext cx="79248" cy="274319"/>
          </a:xfrm>
          <a:prstGeom prst="rect">
            <a:avLst/>
          </a:prstGeom>
          <a:blipFill>
            <a:blip r:embed="rId7" cstate="print"/>
            <a:stretch>
              <a:fillRect/>
            </a:stretch>
          </a:blipFill>
        </p:spPr>
        <p:txBody>
          <a:bodyPr wrap="square" lIns="0" tIns="0" rIns="0" bIns="0" rtlCol="0"/>
          <a:lstStyle/>
          <a:p/>
        </p:txBody>
      </p:sp>
      <p:sp>
        <p:nvSpPr>
          <p:cNvPr id="93" name="object 93"/>
          <p:cNvSpPr txBox="1"/>
          <p:nvPr/>
        </p:nvSpPr>
        <p:spPr>
          <a:xfrm>
            <a:off x="5142340" y="3695506"/>
            <a:ext cx="158750" cy="109220"/>
          </a:xfrm>
          <a:prstGeom prst="rect">
            <a:avLst/>
          </a:prstGeom>
        </p:spPr>
        <p:txBody>
          <a:bodyPr wrap="square" lIns="0" tIns="12700" rIns="0" bIns="0" rtlCol="0" vert="horz">
            <a:spAutoFit/>
          </a:bodyPr>
          <a:lstStyle/>
          <a:p>
            <a:pPr marL="25400">
              <a:lnSpc>
                <a:spcPct val="100000"/>
              </a:lnSpc>
              <a:spcBef>
                <a:spcPts val="100"/>
              </a:spcBef>
            </a:pPr>
            <a:r>
              <a:rPr dirty="0" baseline="5050" sz="825" spc="-172">
                <a:latin typeface="Cambria"/>
                <a:cs typeface="Cambria"/>
              </a:rPr>
              <a:t>H</a:t>
            </a:r>
            <a:r>
              <a:rPr dirty="0" sz="350" spc="-114">
                <a:latin typeface="Cambria"/>
                <a:cs typeface="Cambria"/>
              </a:rPr>
              <a:t>rc</a:t>
            </a:r>
            <a:endParaRPr sz="350">
              <a:latin typeface="Cambria"/>
              <a:cs typeface="Cambria"/>
            </a:endParaRPr>
          </a:p>
        </p:txBody>
      </p:sp>
      <p:sp>
        <p:nvSpPr>
          <p:cNvPr id="94" name="object 94"/>
          <p:cNvSpPr/>
          <p:nvPr/>
        </p:nvSpPr>
        <p:spPr>
          <a:xfrm>
            <a:off x="5004815" y="3883152"/>
            <a:ext cx="131445" cy="0"/>
          </a:xfrm>
          <a:custGeom>
            <a:avLst/>
            <a:gdLst/>
            <a:ahLst/>
            <a:cxnLst/>
            <a:rect l="l" t="t" r="r" b="b"/>
            <a:pathLst>
              <a:path w="131445" h="0">
                <a:moveTo>
                  <a:pt x="0" y="0"/>
                </a:moveTo>
                <a:lnTo>
                  <a:pt x="131064" y="0"/>
                </a:lnTo>
                <a:lnTo>
                  <a:pt x="0" y="0"/>
                </a:lnTo>
                <a:close/>
              </a:path>
            </a:pathLst>
          </a:custGeom>
          <a:ln w="4762">
            <a:solidFill>
              <a:srgbClr val="000000"/>
            </a:solidFill>
          </a:ln>
        </p:spPr>
        <p:txBody>
          <a:bodyPr wrap="square" lIns="0" tIns="0" rIns="0" bIns="0" rtlCol="0"/>
          <a:lstStyle/>
          <a:p/>
        </p:txBody>
      </p:sp>
      <p:sp>
        <p:nvSpPr>
          <p:cNvPr id="95" name="object 95"/>
          <p:cNvSpPr/>
          <p:nvPr/>
        </p:nvSpPr>
        <p:spPr>
          <a:xfrm>
            <a:off x="5004815" y="3282696"/>
            <a:ext cx="815340" cy="0"/>
          </a:xfrm>
          <a:custGeom>
            <a:avLst/>
            <a:gdLst/>
            <a:ahLst/>
            <a:cxnLst/>
            <a:rect l="l" t="t" r="r" b="b"/>
            <a:pathLst>
              <a:path w="815339" h="0">
                <a:moveTo>
                  <a:pt x="0" y="0"/>
                </a:moveTo>
                <a:lnTo>
                  <a:pt x="815339" y="0"/>
                </a:lnTo>
                <a:lnTo>
                  <a:pt x="0" y="0"/>
                </a:lnTo>
                <a:close/>
              </a:path>
            </a:pathLst>
          </a:custGeom>
          <a:ln w="4762">
            <a:solidFill>
              <a:srgbClr val="000000"/>
            </a:solidFill>
          </a:ln>
        </p:spPr>
        <p:txBody>
          <a:bodyPr wrap="square" lIns="0" tIns="0" rIns="0" bIns="0" rtlCol="0"/>
          <a:lstStyle/>
          <a:p/>
        </p:txBody>
      </p:sp>
      <p:sp>
        <p:nvSpPr>
          <p:cNvPr id="96" name="object 96"/>
          <p:cNvSpPr/>
          <p:nvPr/>
        </p:nvSpPr>
        <p:spPr>
          <a:xfrm>
            <a:off x="5067300" y="3627120"/>
            <a:ext cx="0" cy="226060"/>
          </a:xfrm>
          <a:custGeom>
            <a:avLst/>
            <a:gdLst/>
            <a:ahLst/>
            <a:cxnLst/>
            <a:rect l="l" t="t" r="r" b="b"/>
            <a:pathLst>
              <a:path w="0" h="226060">
                <a:moveTo>
                  <a:pt x="0" y="0"/>
                </a:moveTo>
                <a:lnTo>
                  <a:pt x="0" y="225552"/>
                </a:lnTo>
              </a:path>
            </a:pathLst>
          </a:custGeom>
          <a:ln w="4762">
            <a:solidFill>
              <a:srgbClr val="000000"/>
            </a:solidFill>
          </a:ln>
        </p:spPr>
        <p:txBody>
          <a:bodyPr wrap="square" lIns="0" tIns="0" rIns="0" bIns="0" rtlCol="0"/>
          <a:lstStyle/>
          <a:p/>
        </p:txBody>
      </p:sp>
      <p:sp>
        <p:nvSpPr>
          <p:cNvPr id="97" name="object 97"/>
          <p:cNvSpPr/>
          <p:nvPr/>
        </p:nvSpPr>
        <p:spPr>
          <a:xfrm>
            <a:off x="5067300" y="3313176"/>
            <a:ext cx="0" cy="230504"/>
          </a:xfrm>
          <a:custGeom>
            <a:avLst/>
            <a:gdLst/>
            <a:ahLst/>
            <a:cxnLst/>
            <a:rect l="l" t="t" r="r" b="b"/>
            <a:pathLst>
              <a:path w="0" h="230504">
                <a:moveTo>
                  <a:pt x="0" y="0"/>
                </a:moveTo>
                <a:lnTo>
                  <a:pt x="0" y="230124"/>
                </a:lnTo>
              </a:path>
            </a:pathLst>
          </a:custGeom>
          <a:ln w="4762">
            <a:solidFill>
              <a:srgbClr val="000000"/>
            </a:solidFill>
          </a:ln>
        </p:spPr>
        <p:txBody>
          <a:bodyPr wrap="square" lIns="0" tIns="0" rIns="0" bIns="0" rtlCol="0"/>
          <a:lstStyle/>
          <a:p/>
        </p:txBody>
      </p:sp>
      <p:sp>
        <p:nvSpPr>
          <p:cNvPr id="98" name="object 98"/>
          <p:cNvSpPr/>
          <p:nvPr/>
        </p:nvSpPr>
        <p:spPr>
          <a:xfrm>
            <a:off x="5056632" y="3849624"/>
            <a:ext cx="21590" cy="33655"/>
          </a:xfrm>
          <a:custGeom>
            <a:avLst/>
            <a:gdLst/>
            <a:ahLst/>
            <a:cxnLst/>
            <a:rect l="l" t="t" r="r" b="b"/>
            <a:pathLst>
              <a:path w="21589" h="33654">
                <a:moveTo>
                  <a:pt x="10667" y="33527"/>
                </a:moveTo>
                <a:lnTo>
                  <a:pt x="0" y="0"/>
                </a:lnTo>
                <a:lnTo>
                  <a:pt x="21335" y="0"/>
                </a:lnTo>
                <a:lnTo>
                  <a:pt x="10667" y="33527"/>
                </a:lnTo>
                <a:close/>
              </a:path>
            </a:pathLst>
          </a:custGeom>
          <a:solidFill>
            <a:srgbClr val="000000"/>
          </a:solidFill>
        </p:spPr>
        <p:txBody>
          <a:bodyPr wrap="square" lIns="0" tIns="0" rIns="0" bIns="0" rtlCol="0"/>
          <a:lstStyle/>
          <a:p/>
        </p:txBody>
      </p:sp>
      <p:sp>
        <p:nvSpPr>
          <p:cNvPr id="99" name="object 99"/>
          <p:cNvSpPr/>
          <p:nvPr/>
        </p:nvSpPr>
        <p:spPr>
          <a:xfrm>
            <a:off x="5056632" y="3282696"/>
            <a:ext cx="21590" cy="33655"/>
          </a:xfrm>
          <a:custGeom>
            <a:avLst/>
            <a:gdLst/>
            <a:ahLst/>
            <a:cxnLst/>
            <a:rect l="l" t="t" r="r" b="b"/>
            <a:pathLst>
              <a:path w="21589" h="33654">
                <a:moveTo>
                  <a:pt x="21335" y="33527"/>
                </a:moveTo>
                <a:lnTo>
                  <a:pt x="0" y="33527"/>
                </a:lnTo>
                <a:lnTo>
                  <a:pt x="10667" y="0"/>
                </a:lnTo>
                <a:lnTo>
                  <a:pt x="21335" y="33527"/>
                </a:lnTo>
                <a:close/>
              </a:path>
            </a:pathLst>
          </a:custGeom>
          <a:solidFill>
            <a:srgbClr val="000000"/>
          </a:solidFill>
        </p:spPr>
        <p:txBody>
          <a:bodyPr wrap="square" lIns="0" tIns="0" rIns="0" bIns="0" rtlCol="0"/>
          <a:lstStyle/>
          <a:p/>
        </p:txBody>
      </p:sp>
      <p:sp>
        <p:nvSpPr>
          <p:cNvPr id="100" name="object 100"/>
          <p:cNvSpPr/>
          <p:nvPr/>
        </p:nvSpPr>
        <p:spPr>
          <a:xfrm>
            <a:off x="5024628" y="3585210"/>
            <a:ext cx="86995" cy="0"/>
          </a:xfrm>
          <a:custGeom>
            <a:avLst/>
            <a:gdLst/>
            <a:ahLst/>
            <a:cxnLst/>
            <a:rect l="l" t="t" r="r" b="b"/>
            <a:pathLst>
              <a:path w="86995" h="0">
                <a:moveTo>
                  <a:pt x="0" y="0"/>
                </a:moveTo>
                <a:lnTo>
                  <a:pt x="86867" y="0"/>
                </a:lnTo>
              </a:path>
            </a:pathLst>
          </a:custGeom>
          <a:ln w="83819">
            <a:solidFill>
              <a:srgbClr val="FFFFFF"/>
            </a:solidFill>
          </a:ln>
        </p:spPr>
        <p:txBody>
          <a:bodyPr wrap="square" lIns="0" tIns="0" rIns="0" bIns="0" rtlCol="0"/>
          <a:lstStyle/>
          <a:p/>
        </p:txBody>
      </p:sp>
      <p:sp>
        <p:nvSpPr>
          <p:cNvPr id="101" name="object 101"/>
          <p:cNvSpPr txBox="1"/>
          <p:nvPr/>
        </p:nvSpPr>
        <p:spPr>
          <a:xfrm>
            <a:off x="4996067" y="3532421"/>
            <a:ext cx="168910" cy="109220"/>
          </a:xfrm>
          <a:prstGeom prst="rect">
            <a:avLst/>
          </a:prstGeom>
        </p:spPr>
        <p:txBody>
          <a:bodyPr wrap="square" lIns="0" tIns="12700" rIns="0" bIns="0" rtlCol="0" vert="horz">
            <a:spAutoFit/>
          </a:bodyPr>
          <a:lstStyle/>
          <a:p>
            <a:pPr marL="25400">
              <a:lnSpc>
                <a:spcPct val="100000"/>
              </a:lnSpc>
              <a:spcBef>
                <a:spcPts val="100"/>
              </a:spcBef>
            </a:pPr>
            <a:r>
              <a:rPr dirty="0" baseline="5050" sz="825" spc="-165">
                <a:latin typeface="Cambria"/>
                <a:cs typeface="Cambria"/>
              </a:rPr>
              <a:t>H</a:t>
            </a:r>
            <a:r>
              <a:rPr dirty="0" sz="350" spc="-110">
                <a:latin typeface="Cambria"/>
                <a:cs typeface="Cambria"/>
              </a:rPr>
              <a:t>bg</a:t>
            </a:r>
            <a:endParaRPr sz="350">
              <a:latin typeface="Cambria"/>
              <a:cs typeface="Cambria"/>
            </a:endParaRPr>
          </a:p>
        </p:txBody>
      </p:sp>
      <p:sp>
        <p:nvSpPr>
          <p:cNvPr id="102" name="object 102"/>
          <p:cNvSpPr/>
          <p:nvPr/>
        </p:nvSpPr>
        <p:spPr>
          <a:xfrm>
            <a:off x="5946647" y="3605784"/>
            <a:ext cx="594360" cy="378460"/>
          </a:xfrm>
          <a:custGeom>
            <a:avLst/>
            <a:gdLst/>
            <a:ahLst/>
            <a:cxnLst/>
            <a:rect l="l" t="t" r="r" b="b"/>
            <a:pathLst>
              <a:path w="594359" h="378460">
                <a:moveTo>
                  <a:pt x="0" y="0"/>
                </a:moveTo>
                <a:lnTo>
                  <a:pt x="291083" y="377951"/>
                </a:lnTo>
                <a:lnTo>
                  <a:pt x="594359" y="377951"/>
                </a:lnTo>
              </a:path>
            </a:pathLst>
          </a:custGeom>
          <a:ln w="4762">
            <a:solidFill>
              <a:srgbClr val="000000"/>
            </a:solidFill>
          </a:ln>
        </p:spPr>
        <p:txBody>
          <a:bodyPr wrap="square" lIns="0" tIns="0" rIns="0" bIns="0" rtlCol="0"/>
          <a:lstStyle/>
          <a:p/>
        </p:txBody>
      </p:sp>
      <p:sp>
        <p:nvSpPr>
          <p:cNvPr id="103" name="object 103"/>
          <p:cNvSpPr/>
          <p:nvPr/>
        </p:nvSpPr>
        <p:spPr>
          <a:xfrm>
            <a:off x="5004815" y="3282696"/>
            <a:ext cx="815340" cy="0"/>
          </a:xfrm>
          <a:custGeom>
            <a:avLst/>
            <a:gdLst/>
            <a:ahLst/>
            <a:cxnLst/>
            <a:rect l="l" t="t" r="r" b="b"/>
            <a:pathLst>
              <a:path w="815339" h="0">
                <a:moveTo>
                  <a:pt x="0" y="0"/>
                </a:moveTo>
                <a:lnTo>
                  <a:pt x="815339" y="0"/>
                </a:lnTo>
                <a:lnTo>
                  <a:pt x="0" y="0"/>
                </a:lnTo>
                <a:close/>
              </a:path>
            </a:pathLst>
          </a:custGeom>
          <a:ln w="4762">
            <a:solidFill>
              <a:srgbClr val="000000"/>
            </a:solidFill>
          </a:ln>
        </p:spPr>
        <p:txBody>
          <a:bodyPr wrap="square" lIns="0" tIns="0" rIns="0" bIns="0" rtlCol="0"/>
          <a:lstStyle/>
          <a:p/>
        </p:txBody>
      </p:sp>
      <p:sp>
        <p:nvSpPr>
          <p:cNvPr id="104" name="object 104"/>
          <p:cNvSpPr/>
          <p:nvPr/>
        </p:nvSpPr>
        <p:spPr>
          <a:xfrm>
            <a:off x="5004815" y="2490216"/>
            <a:ext cx="815340" cy="0"/>
          </a:xfrm>
          <a:custGeom>
            <a:avLst/>
            <a:gdLst/>
            <a:ahLst/>
            <a:cxnLst/>
            <a:rect l="l" t="t" r="r" b="b"/>
            <a:pathLst>
              <a:path w="815339" h="0">
                <a:moveTo>
                  <a:pt x="0" y="0"/>
                </a:moveTo>
                <a:lnTo>
                  <a:pt x="815339" y="0"/>
                </a:lnTo>
                <a:lnTo>
                  <a:pt x="0" y="0"/>
                </a:lnTo>
                <a:close/>
              </a:path>
            </a:pathLst>
          </a:custGeom>
          <a:ln w="4762">
            <a:solidFill>
              <a:srgbClr val="000000"/>
            </a:solidFill>
          </a:ln>
        </p:spPr>
        <p:txBody>
          <a:bodyPr wrap="square" lIns="0" tIns="0" rIns="0" bIns="0" rtlCol="0"/>
          <a:lstStyle/>
          <a:p/>
        </p:txBody>
      </p:sp>
      <p:sp>
        <p:nvSpPr>
          <p:cNvPr id="105" name="object 105"/>
          <p:cNvSpPr/>
          <p:nvPr/>
        </p:nvSpPr>
        <p:spPr>
          <a:xfrm>
            <a:off x="5067300" y="2926080"/>
            <a:ext cx="0" cy="325120"/>
          </a:xfrm>
          <a:custGeom>
            <a:avLst/>
            <a:gdLst/>
            <a:ahLst/>
            <a:cxnLst/>
            <a:rect l="l" t="t" r="r" b="b"/>
            <a:pathLst>
              <a:path w="0" h="325120">
                <a:moveTo>
                  <a:pt x="0" y="0"/>
                </a:moveTo>
                <a:lnTo>
                  <a:pt x="0" y="324611"/>
                </a:lnTo>
              </a:path>
            </a:pathLst>
          </a:custGeom>
          <a:ln w="4762">
            <a:solidFill>
              <a:srgbClr val="000000"/>
            </a:solidFill>
          </a:ln>
        </p:spPr>
        <p:txBody>
          <a:bodyPr wrap="square" lIns="0" tIns="0" rIns="0" bIns="0" rtlCol="0"/>
          <a:lstStyle/>
          <a:p/>
        </p:txBody>
      </p:sp>
      <p:sp>
        <p:nvSpPr>
          <p:cNvPr id="106" name="object 106"/>
          <p:cNvSpPr/>
          <p:nvPr/>
        </p:nvSpPr>
        <p:spPr>
          <a:xfrm>
            <a:off x="5067300" y="2520696"/>
            <a:ext cx="0" cy="326390"/>
          </a:xfrm>
          <a:custGeom>
            <a:avLst/>
            <a:gdLst/>
            <a:ahLst/>
            <a:cxnLst/>
            <a:rect l="l" t="t" r="r" b="b"/>
            <a:pathLst>
              <a:path w="0" h="326389">
                <a:moveTo>
                  <a:pt x="0" y="0"/>
                </a:moveTo>
                <a:lnTo>
                  <a:pt x="0" y="326135"/>
                </a:lnTo>
              </a:path>
            </a:pathLst>
          </a:custGeom>
          <a:ln w="4762">
            <a:solidFill>
              <a:srgbClr val="000000"/>
            </a:solidFill>
          </a:ln>
        </p:spPr>
        <p:txBody>
          <a:bodyPr wrap="square" lIns="0" tIns="0" rIns="0" bIns="0" rtlCol="0"/>
          <a:lstStyle/>
          <a:p/>
        </p:txBody>
      </p:sp>
      <p:sp>
        <p:nvSpPr>
          <p:cNvPr id="107" name="object 107"/>
          <p:cNvSpPr/>
          <p:nvPr/>
        </p:nvSpPr>
        <p:spPr>
          <a:xfrm>
            <a:off x="5056632" y="3247644"/>
            <a:ext cx="21590" cy="35560"/>
          </a:xfrm>
          <a:custGeom>
            <a:avLst/>
            <a:gdLst/>
            <a:ahLst/>
            <a:cxnLst/>
            <a:rect l="l" t="t" r="r" b="b"/>
            <a:pathLst>
              <a:path w="21589" h="35560">
                <a:moveTo>
                  <a:pt x="10667" y="35052"/>
                </a:moveTo>
                <a:lnTo>
                  <a:pt x="0" y="0"/>
                </a:lnTo>
                <a:lnTo>
                  <a:pt x="21335" y="0"/>
                </a:lnTo>
                <a:lnTo>
                  <a:pt x="10667" y="35052"/>
                </a:lnTo>
                <a:close/>
              </a:path>
            </a:pathLst>
          </a:custGeom>
          <a:solidFill>
            <a:srgbClr val="000000"/>
          </a:solidFill>
        </p:spPr>
        <p:txBody>
          <a:bodyPr wrap="square" lIns="0" tIns="0" rIns="0" bIns="0" rtlCol="0"/>
          <a:lstStyle/>
          <a:p/>
        </p:txBody>
      </p:sp>
      <p:sp>
        <p:nvSpPr>
          <p:cNvPr id="108" name="object 108"/>
          <p:cNvSpPr/>
          <p:nvPr/>
        </p:nvSpPr>
        <p:spPr>
          <a:xfrm>
            <a:off x="5056632" y="2490216"/>
            <a:ext cx="21590" cy="33655"/>
          </a:xfrm>
          <a:custGeom>
            <a:avLst/>
            <a:gdLst/>
            <a:ahLst/>
            <a:cxnLst/>
            <a:rect l="l" t="t" r="r" b="b"/>
            <a:pathLst>
              <a:path w="21589" h="33655">
                <a:moveTo>
                  <a:pt x="21335" y="33527"/>
                </a:moveTo>
                <a:lnTo>
                  <a:pt x="0" y="33527"/>
                </a:lnTo>
                <a:lnTo>
                  <a:pt x="10667" y="0"/>
                </a:lnTo>
                <a:lnTo>
                  <a:pt x="21335" y="33527"/>
                </a:lnTo>
                <a:close/>
              </a:path>
            </a:pathLst>
          </a:custGeom>
          <a:solidFill>
            <a:srgbClr val="000000"/>
          </a:solidFill>
        </p:spPr>
        <p:txBody>
          <a:bodyPr wrap="square" lIns="0" tIns="0" rIns="0" bIns="0" rtlCol="0"/>
          <a:lstStyle/>
          <a:p/>
        </p:txBody>
      </p:sp>
      <p:sp>
        <p:nvSpPr>
          <p:cNvPr id="109" name="object 109"/>
          <p:cNvSpPr/>
          <p:nvPr/>
        </p:nvSpPr>
        <p:spPr>
          <a:xfrm>
            <a:off x="5030723" y="2846832"/>
            <a:ext cx="74930" cy="79375"/>
          </a:xfrm>
          <a:custGeom>
            <a:avLst/>
            <a:gdLst/>
            <a:ahLst/>
            <a:cxnLst/>
            <a:rect l="l" t="t" r="r" b="b"/>
            <a:pathLst>
              <a:path w="74929" h="79375">
                <a:moveTo>
                  <a:pt x="0" y="79248"/>
                </a:moveTo>
                <a:lnTo>
                  <a:pt x="74676" y="79248"/>
                </a:lnTo>
                <a:lnTo>
                  <a:pt x="74676" y="0"/>
                </a:lnTo>
                <a:lnTo>
                  <a:pt x="0" y="0"/>
                </a:lnTo>
                <a:lnTo>
                  <a:pt x="0" y="79248"/>
                </a:lnTo>
                <a:close/>
              </a:path>
            </a:pathLst>
          </a:custGeom>
          <a:solidFill>
            <a:srgbClr val="FFFFFF"/>
          </a:solidFill>
        </p:spPr>
        <p:txBody>
          <a:bodyPr wrap="square" lIns="0" tIns="0" rIns="0" bIns="0" rtlCol="0"/>
          <a:lstStyle/>
          <a:p/>
        </p:txBody>
      </p:sp>
      <p:sp>
        <p:nvSpPr>
          <p:cNvPr id="110" name="object 110"/>
          <p:cNvSpPr txBox="1"/>
          <p:nvPr/>
        </p:nvSpPr>
        <p:spPr>
          <a:xfrm>
            <a:off x="5022743" y="2825304"/>
            <a:ext cx="113030" cy="109220"/>
          </a:xfrm>
          <a:prstGeom prst="rect">
            <a:avLst/>
          </a:prstGeom>
        </p:spPr>
        <p:txBody>
          <a:bodyPr wrap="square" lIns="0" tIns="12700" rIns="0" bIns="0" rtlCol="0" vert="horz">
            <a:spAutoFit/>
          </a:bodyPr>
          <a:lstStyle/>
          <a:p>
            <a:pPr>
              <a:lnSpc>
                <a:spcPct val="100000"/>
              </a:lnSpc>
              <a:spcBef>
                <a:spcPts val="100"/>
              </a:spcBef>
            </a:pPr>
            <a:r>
              <a:rPr dirty="0" sz="550" spc="-105">
                <a:latin typeface="Cambria"/>
                <a:cs typeface="Cambria"/>
              </a:rPr>
              <a:t>Hg</a:t>
            </a:r>
            <a:endParaRPr sz="550">
              <a:latin typeface="Cambria"/>
              <a:cs typeface="Cambria"/>
            </a:endParaRPr>
          </a:p>
        </p:txBody>
      </p:sp>
      <p:sp>
        <p:nvSpPr>
          <p:cNvPr id="111" name="object 111"/>
          <p:cNvSpPr/>
          <p:nvPr/>
        </p:nvSpPr>
        <p:spPr>
          <a:xfrm>
            <a:off x="5686044" y="2668524"/>
            <a:ext cx="94487" cy="121158"/>
          </a:xfrm>
          <a:prstGeom prst="rect">
            <a:avLst/>
          </a:prstGeom>
          <a:blipFill>
            <a:blip r:embed="rId8" cstate="print"/>
            <a:stretch>
              <a:fillRect/>
            </a:stretch>
          </a:blipFill>
        </p:spPr>
        <p:txBody>
          <a:bodyPr wrap="square" lIns="0" tIns="0" rIns="0" bIns="0" rtlCol="0"/>
          <a:lstStyle/>
          <a:p/>
        </p:txBody>
      </p:sp>
      <p:sp>
        <p:nvSpPr>
          <p:cNvPr id="112" name="object 112"/>
          <p:cNvSpPr/>
          <p:nvPr/>
        </p:nvSpPr>
        <p:spPr>
          <a:xfrm>
            <a:off x="5998464" y="2788919"/>
            <a:ext cx="341630" cy="0"/>
          </a:xfrm>
          <a:custGeom>
            <a:avLst/>
            <a:gdLst/>
            <a:ahLst/>
            <a:cxnLst/>
            <a:rect l="l" t="t" r="r" b="b"/>
            <a:pathLst>
              <a:path w="341629" h="0">
                <a:moveTo>
                  <a:pt x="341375" y="0"/>
                </a:moveTo>
                <a:lnTo>
                  <a:pt x="0" y="0"/>
                </a:lnTo>
                <a:lnTo>
                  <a:pt x="341375" y="0"/>
                </a:lnTo>
                <a:close/>
              </a:path>
            </a:pathLst>
          </a:custGeom>
          <a:ln w="4762">
            <a:solidFill>
              <a:srgbClr val="000000"/>
            </a:solidFill>
          </a:ln>
        </p:spPr>
        <p:txBody>
          <a:bodyPr wrap="square" lIns="0" tIns="0" rIns="0" bIns="0" rtlCol="0"/>
          <a:lstStyle/>
          <a:p/>
        </p:txBody>
      </p:sp>
      <p:sp>
        <p:nvSpPr>
          <p:cNvPr id="113" name="object 113"/>
          <p:cNvSpPr/>
          <p:nvPr/>
        </p:nvSpPr>
        <p:spPr>
          <a:xfrm>
            <a:off x="6188964" y="2487834"/>
            <a:ext cx="150875" cy="301085"/>
          </a:xfrm>
          <a:prstGeom prst="rect">
            <a:avLst/>
          </a:prstGeom>
          <a:blipFill>
            <a:blip r:embed="rId9" cstate="print"/>
            <a:stretch>
              <a:fillRect/>
            </a:stretch>
          </a:blipFill>
        </p:spPr>
        <p:txBody>
          <a:bodyPr wrap="square" lIns="0" tIns="0" rIns="0" bIns="0" rtlCol="0"/>
          <a:lstStyle/>
          <a:p/>
        </p:txBody>
      </p:sp>
      <p:sp>
        <p:nvSpPr>
          <p:cNvPr id="114" name="object 114"/>
          <p:cNvSpPr txBox="1"/>
          <p:nvPr/>
        </p:nvSpPr>
        <p:spPr>
          <a:xfrm>
            <a:off x="6200023" y="2589071"/>
            <a:ext cx="175895" cy="109220"/>
          </a:xfrm>
          <a:prstGeom prst="rect">
            <a:avLst/>
          </a:prstGeom>
        </p:spPr>
        <p:txBody>
          <a:bodyPr wrap="square" lIns="0" tIns="12700" rIns="0" bIns="0" rtlCol="0" vert="horz">
            <a:spAutoFit/>
          </a:bodyPr>
          <a:lstStyle/>
          <a:p>
            <a:pPr marL="25400">
              <a:lnSpc>
                <a:spcPct val="100000"/>
              </a:lnSpc>
              <a:spcBef>
                <a:spcPts val="100"/>
              </a:spcBef>
            </a:pPr>
            <a:r>
              <a:rPr dirty="0" baseline="10101" sz="825" spc="-179">
                <a:latin typeface="Cambria"/>
                <a:cs typeface="Cambria"/>
              </a:rPr>
              <a:t>Y</a:t>
            </a:r>
            <a:r>
              <a:rPr dirty="0" sz="350" spc="-120">
                <a:latin typeface="Cambria"/>
                <a:cs typeface="Cambria"/>
              </a:rPr>
              <a:t>top</a:t>
            </a:r>
            <a:endParaRPr sz="350">
              <a:latin typeface="Cambria"/>
              <a:cs typeface="Cambria"/>
            </a:endParaRPr>
          </a:p>
        </p:txBody>
      </p:sp>
      <p:sp>
        <p:nvSpPr>
          <p:cNvPr id="115" name="object 115"/>
          <p:cNvSpPr/>
          <p:nvPr/>
        </p:nvSpPr>
        <p:spPr>
          <a:xfrm>
            <a:off x="5500115" y="2788919"/>
            <a:ext cx="317500" cy="0"/>
          </a:xfrm>
          <a:custGeom>
            <a:avLst/>
            <a:gdLst/>
            <a:ahLst/>
            <a:cxnLst/>
            <a:rect l="l" t="t" r="r" b="b"/>
            <a:pathLst>
              <a:path w="317500" h="0">
                <a:moveTo>
                  <a:pt x="0" y="0"/>
                </a:moveTo>
                <a:lnTo>
                  <a:pt x="316991" y="0"/>
                </a:lnTo>
                <a:lnTo>
                  <a:pt x="0" y="0"/>
                </a:lnTo>
                <a:close/>
              </a:path>
            </a:pathLst>
          </a:custGeom>
          <a:ln w="4762">
            <a:solidFill>
              <a:srgbClr val="000000"/>
            </a:solidFill>
          </a:ln>
        </p:spPr>
        <p:txBody>
          <a:bodyPr wrap="square" lIns="0" tIns="0" rIns="0" bIns="0" rtlCol="0"/>
          <a:lstStyle/>
          <a:p/>
        </p:txBody>
      </p:sp>
      <p:sp>
        <p:nvSpPr>
          <p:cNvPr id="116" name="object 116"/>
          <p:cNvSpPr/>
          <p:nvPr/>
        </p:nvSpPr>
        <p:spPr>
          <a:xfrm>
            <a:off x="5472684" y="2612135"/>
            <a:ext cx="230123" cy="176783"/>
          </a:xfrm>
          <a:prstGeom prst="rect">
            <a:avLst/>
          </a:prstGeom>
          <a:blipFill>
            <a:blip r:embed="rId10" cstate="print"/>
            <a:stretch>
              <a:fillRect/>
            </a:stretch>
          </a:blipFill>
        </p:spPr>
        <p:txBody>
          <a:bodyPr wrap="square" lIns="0" tIns="0" rIns="0" bIns="0" rtlCol="0"/>
          <a:lstStyle/>
          <a:p/>
        </p:txBody>
      </p:sp>
      <p:sp>
        <p:nvSpPr>
          <p:cNvPr id="117" name="object 117"/>
          <p:cNvSpPr txBox="1"/>
          <p:nvPr/>
        </p:nvSpPr>
        <p:spPr>
          <a:xfrm>
            <a:off x="5444126" y="2601255"/>
            <a:ext cx="311785" cy="109220"/>
          </a:xfrm>
          <a:prstGeom prst="rect">
            <a:avLst/>
          </a:prstGeom>
        </p:spPr>
        <p:txBody>
          <a:bodyPr wrap="square" lIns="0" tIns="12700" rIns="0" bIns="0" rtlCol="0" vert="horz">
            <a:spAutoFit/>
          </a:bodyPr>
          <a:lstStyle/>
          <a:p>
            <a:pPr marL="25400">
              <a:lnSpc>
                <a:spcPct val="100000"/>
              </a:lnSpc>
              <a:spcBef>
                <a:spcPts val="100"/>
              </a:spcBef>
            </a:pPr>
            <a:r>
              <a:rPr dirty="0" baseline="5050" sz="825" spc="-217">
                <a:latin typeface="Cambria"/>
                <a:cs typeface="Cambria"/>
              </a:rPr>
              <a:t>F</a:t>
            </a:r>
            <a:r>
              <a:rPr dirty="0" sz="350" spc="-145">
                <a:latin typeface="Cambria"/>
                <a:cs typeface="Cambria"/>
              </a:rPr>
              <a:t>o</a:t>
            </a:r>
            <a:r>
              <a:rPr dirty="0" baseline="5050" sz="825" spc="-217" i="1">
                <a:latin typeface="Georgia"/>
                <a:cs typeface="Georgia"/>
              </a:rPr>
              <a:t>D</a:t>
            </a:r>
            <a:r>
              <a:rPr dirty="0" sz="350" spc="-145">
                <a:latin typeface="Cambria"/>
                <a:cs typeface="Cambria"/>
              </a:rPr>
              <a:t>camber</a:t>
            </a:r>
            <a:endParaRPr sz="350">
              <a:latin typeface="Cambria"/>
              <a:cs typeface="Cambria"/>
            </a:endParaRPr>
          </a:p>
        </p:txBody>
      </p:sp>
      <p:sp>
        <p:nvSpPr>
          <p:cNvPr id="118" name="object 118"/>
          <p:cNvSpPr/>
          <p:nvPr/>
        </p:nvSpPr>
        <p:spPr>
          <a:xfrm>
            <a:off x="5899403" y="3608832"/>
            <a:ext cx="1085215" cy="0"/>
          </a:xfrm>
          <a:custGeom>
            <a:avLst/>
            <a:gdLst/>
            <a:ahLst/>
            <a:cxnLst/>
            <a:rect l="l" t="t" r="r" b="b"/>
            <a:pathLst>
              <a:path w="1085215" h="0">
                <a:moveTo>
                  <a:pt x="1085088" y="0"/>
                </a:moveTo>
                <a:lnTo>
                  <a:pt x="0" y="0"/>
                </a:lnTo>
                <a:lnTo>
                  <a:pt x="1085088" y="0"/>
                </a:lnTo>
                <a:close/>
              </a:path>
            </a:pathLst>
          </a:custGeom>
          <a:ln w="4762">
            <a:solidFill>
              <a:srgbClr val="000000"/>
            </a:solidFill>
          </a:ln>
        </p:spPr>
        <p:txBody>
          <a:bodyPr wrap="square" lIns="0" tIns="0" rIns="0" bIns="0" rtlCol="0"/>
          <a:lstStyle/>
          <a:p/>
        </p:txBody>
      </p:sp>
      <p:sp>
        <p:nvSpPr>
          <p:cNvPr id="119" name="object 119"/>
          <p:cNvSpPr/>
          <p:nvPr/>
        </p:nvSpPr>
        <p:spPr>
          <a:xfrm>
            <a:off x="6192011" y="2490216"/>
            <a:ext cx="792480" cy="0"/>
          </a:xfrm>
          <a:custGeom>
            <a:avLst/>
            <a:gdLst/>
            <a:ahLst/>
            <a:cxnLst/>
            <a:rect l="l" t="t" r="r" b="b"/>
            <a:pathLst>
              <a:path w="792479" h="0">
                <a:moveTo>
                  <a:pt x="792480" y="0"/>
                </a:moveTo>
                <a:lnTo>
                  <a:pt x="0" y="0"/>
                </a:lnTo>
                <a:lnTo>
                  <a:pt x="792480" y="0"/>
                </a:lnTo>
                <a:close/>
              </a:path>
            </a:pathLst>
          </a:custGeom>
          <a:ln w="4762">
            <a:solidFill>
              <a:srgbClr val="000000"/>
            </a:solidFill>
          </a:ln>
        </p:spPr>
        <p:txBody>
          <a:bodyPr wrap="square" lIns="0" tIns="0" rIns="0" bIns="0" rtlCol="0"/>
          <a:lstStyle/>
          <a:p/>
        </p:txBody>
      </p:sp>
      <p:sp>
        <p:nvSpPr>
          <p:cNvPr id="120" name="object 120"/>
          <p:cNvSpPr/>
          <p:nvPr/>
        </p:nvSpPr>
        <p:spPr>
          <a:xfrm>
            <a:off x="6920483" y="3093719"/>
            <a:ext cx="0" cy="485140"/>
          </a:xfrm>
          <a:custGeom>
            <a:avLst/>
            <a:gdLst/>
            <a:ahLst/>
            <a:cxnLst/>
            <a:rect l="l" t="t" r="r" b="b"/>
            <a:pathLst>
              <a:path w="0" h="485139">
                <a:moveTo>
                  <a:pt x="0" y="0"/>
                </a:moveTo>
                <a:lnTo>
                  <a:pt x="0" y="484631"/>
                </a:lnTo>
              </a:path>
            </a:pathLst>
          </a:custGeom>
          <a:ln w="4762">
            <a:solidFill>
              <a:srgbClr val="000000"/>
            </a:solidFill>
          </a:ln>
        </p:spPr>
        <p:txBody>
          <a:bodyPr wrap="square" lIns="0" tIns="0" rIns="0" bIns="0" rtlCol="0"/>
          <a:lstStyle/>
          <a:p/>
        </p:txBody>
      </p:sp>
      <p:sp>
        <p:nvSpPr>
          <p:cNvPr id="121" name="object 121"/>
          <p:cNvSpPr/>
          <p:nvPr/>
        </p:nvSpPr>
        <p:spPr>
          <a:xfrm>
            <a:off x="6920483" y="2520696"/>
            <a:ext cx="0" cy="489584"/>
          </a:xfrm>
          <a:custGeom>
            <a:avLst/>
            <a:gdLst/>
            <a:ahLst/>
            <a:cxnLst/>
            <a:rect l="l" t="t" r="r" b="b"/>
            <a:pathLst>
              <a:path w="0" h="489585">
                <a:moveTo>
                  <a:pt x="0" y="0"/>
                </a:moveTo>
                <a:lnTo>
                  <a:pt x="0" y="489203"/>
                </a:lnTo>
              </a:path>
            </a:pathLst>
          </a:custGeom>
          <a:ln w="4762">
            <a:solidFill>
              <a:srgbClr val="000000"/>
            </a:solidFill>
          </a:ln>
        </p:spPr>
        <p:txBody>
          <a:bodyPr wrap="square" lIns="0" tIns="0" rIns="0" bIns="0" rtlCol="0"/>
          <a:lstStyle/>
          <a:p/>
        </p:txBody>
      </p:sp>
      <p:sp>
        <p:nvSpPr>
          <p:cNvPr id="122" name="object 122"/>
          <p:cNvSpPr/>
          <p:nvPr/>
        </p:nvSpPr>
        <p:spPr>
          <a:xfrm>
            <a:off x="6909816" y="3575303"/>
            <a:ext cx="21590" cy="33655"/>
          </a:xfrm>
          <a:custGeom>
            <a:avLst/>
            <a:gdLst/>
            <a:ahLst/>
            <a:cxnLst/>
            <a:rect l="l" t="t" r="r" b="b"/>
            <a:pathLst>
              <a:path w="21590" h="33654">
                <a:moveTo>
                  <a:pt x="10667" y="33528"/>
                </a:moveTo>
                <a:lnTo>
                  <a:pt x="0" y="0"/>
                </a:lnTo>
                <a:lnTo>
                  <a:pt x="21335" y="0"/>
                </a:lnTo>
                <a:lnTo>
                  <a:pt x="10667" y="33528"/>
                </a:lnTo>
                <a:close/>
              </a:path>
            </a:pathLst>
          </a:custGeom>
          <a:solidFill>
            <a:srgbClr val="000000"/>
          </a:solidFill>
        </p:spPr>
        <p:txBody>
          <a:bodyPr wrap="square" lIns="0" tIns="0" rIns="0" bIns="0" rtlCol="0"/>
          <a:lstStyle/>
          <a:p/>
        </p:txBody>
      </p:sp>
      <p:sp>
        <p:nvSpPr>
          <p:cNvPr id="123" name="object 123"/>
          <p:cNvSpPr/>
          <p:nvPr/>
        </p:nvSpPr>
        <p:spPr>
          <a:xfrm>
            <a:off x="6909816" y="2490216"/>
            <a:ext cx="21590" cy="33655"/>
          </a:xfrm>
          <a:custGeom>
            <a:avLst/>
            <a:gdLst/>
            <a:ahLst/>
            <a:cxnLst/>
            <a:rect l="l" t="t" r="r" b="b"/>
            <a:pathLst>
              <a:path w="21590" h="33655">
                <a:moveTo>
                  <a:pt x="21335" y="33527"/>
                </a:moveTo>
                <a:lnTo>
                  <a:pt x="0" y="33527"/>
                </a:lnTo>
                <a:lnTo>
                  <a:pt x="10667" y="0"/>
                </a:lnTo>
                <a:lnTo>
                  <a:pt x="21335" y="33527"/>
                </a:lnTo>
                <a:close/>
              </a:path>
            </a:pathLst>
          </a:custGeom>
          <a:solidFill>
            <a:srgbClr val="000000"/>
          </a:solidFill>
        </p:spPr>
        <p:txBody>
          <a:bodyPr wrap="square" lIns="0" tIns="0" rIns="0" bIns="0" rtlCol="0"/>
          <a:lstStyle/>
          <a:p/>
        </p:txBody>
      </p:sp>
      <p:sp>
        <p:nvSpPr>
          <p:cNvPr id="124" name="object 124"/>
          <p:cNvSpPr/>
          <p:nvPr/>
        </p:nvSpPr>
        <p:spPr>
          <a:xfrm>
            <a:off x="6886956" y="3009900"/>
            <a:ext cx="67310" cy="83820"/>
          </a:xfrm>
          <a:custGeom>
            <a:avLst/>
            <a:gdLst/>
            <a:ahLst/>
            <a:cxnLst/>
            <a:rect l="l" t="t" r="r" b="b"/>
            <a:pathLst>
              <a:path w="67309" h="83819">
                <a:moveTo>
                  <a:pt x="0" y="83819"/>
                </a:moveTo>
                <a:lnTo>
                  <a:pt x="67056" y="83819"/>
                </a:lnTo>
                <a:lnTo>
                  <a:pt x="67056" y="0"/>
                </a:lnTo>
                <a:lnTo>
                  <a:pt x="0" y="0"/>
                </a:lnTo>
                <a:lnTo>
                  <a:pt x="0" y="83819"/>
                </a:lnTo>
                <a:close/>
              </a:path>
            </a:pathLst>
          </a:custGeom>
          <a:solidFill>
            <a:srgbClr val="FFFFFF"/>
          </a:solidFill>
        </p:spPr>
        <p:txBody>
          <a:bodyPr wrap="square" lIns="0" tIns="0" rIns="0" bIns="0" rtlCol="0"/>
          <a:lstStyle/>
          <a:p/>
        </p:txBody>
      </p:sp>
      <p:sp>
        <p:nvSpPr>
          <p:cNvPr id="125" name="object 125"/>
          <p:cNvSpPr txBox="1"/>
          <p:nvPr/>
        </p:nvSpPr>
        <p:spPr>
          <a:xfrm>
            <a:off x="6858424" y="2999025"/>
            <a:ext cx="146685" cy="109220"/>
          </a:xfrm>
          <a:prstGeom prst="rect">
            <a:avLst/>
          </a:prstGeom>
        </p:spPr>
        <p:txBody>
          <a:bodyPr wrap="square" lIns="0" tIns="12700" rIns="0" bIns="0" rtlCol="0" vert="horz">
            <a:spAutoFit/>
          </a:bodyPr>
          <a:lstStyle/>
          <a:p>
            <a:pPr marL="25400">
              <a:lnSpc>
                <a:spcPct val="100000"/>
              </a:lnSpc>
              <a:spcBef>
                <a:spcPts val="100"/>
              </a:spcBef>
            </a:pPr>
            <a:r>
              <a:rPr dirty="0" baseline="5050" sz="825" spc="-172">
                <a:latin typeface="Cambria"/>
                <a:cs typeface="Cambria"/>
              </a:rPr>
              <a:t>y</a:t>
            </a:r>
            <a:r>
              <a:rPr dirty="0" sz="350" spc="-114">
                <a:latin typeface="Cambria"/>
                <a:cs typeface="Cambria"/>
              </a:rPr>
              <a:t>rc</a:t>
            </a:r>
            <a:endParaRPr sz="350">
              <a:latin typeface="Cambria"/>
              <a:cs typeface="Cambria"/>
            </a:endParaRPr>
          </a:p>
        </p:txBody>
      </p:sp>
      <p:sp>
        <p:nvSpPr>
          <p:cNvPr id="126" name="object 126"/>
          <p:cNvSpPr/>
          <p:nvPr/>
        </p:nvSpPr>
        <p:spPr>
          <a:xfrm>
            <a:off x="5931407" y="3608832"/>
            <a:ext cx="274320" cy="0"/>
          </a:xfrm>
          <a:custGeom>
            <a:avLst/>
            <a:gdLst/>
            <a:ahLst/>
            <a:cxnLst/>
            <a:rect l="l" t="t" r="r" b="b"/>
            <a:pathLst>
              <a:path w="274320" h="0">
                <a:moveTo>
                  <a:pt x="274320" y="0"/>
                </a:moveTo>
                <a:lnTo>
                  <a:pt x="0" y="0"/>
                </a:lnTo>
                <a:lnTo>
                  <a:pt x="274320" y="0"/>
                </a:lnTo>
                <a:close/>
              </a:path>
            </a:pathLst>
          </a:custGeom>
          <a:ln w="4762">
            <a:solidFill>
              <a:srgbClr val="000000"/>
            </a:solidFill>
          </a:ln>
        </p:spPr>
        <p:txBody>
          <a:bodyPr wrap="square" lIns="0" tIns="0" rIns="0" bIns="0" rtlCol="0"/>
          <a:lstStyle/>
          <a:p/>
        </p:txBody>
      </p:sp>
      <p:sp>
        <p:nvSpPr>
          <p:cNvPr id="127" name="object 127"/>
          <p:cNvSpPr/>
          <p:nvPr/>
        </p:nvSpPr>
        <p:spPr>
          <a:xfrm>
            <a:off x="5785103" y="2721864"/>
            <a:ext cx="421005" cy="0"/>
          </a:xfrm>
          <a:custGeom>
            <a:avLst/>
            <a:gdLst/>
            <a:ahLst/>
            <a:cxnLst/>
            <a:rect l="l" t="t" r="r" b="b"/>
            <a:pathLst>
              <a:path w="421004" h="0">
                <a:moveTo>
                  <a:pt x="420624" y="0"/>
                </a:moveTo>
                <a:lnTo>
                  <a:pt x="0" y="0"/>
                </a:lnTo>
                <a:lnTo>
                  <a:pt x="420624" y="0"/>
                </a:lnTo>
                <a:close/>
              </a:path>
            </a:pathLst>
          </a:custGeom>
          <a:ln w="4762">
            <a:solidFill>
              <a:srgbClr val="000000"/>
            </a:solidFill>
          </a:ln>
        </p:spPr>
        <p:txBody>
          <a:bodyPr wrap="square" lIns="0" tIns="0" rIns="0" bIns="0" rtlCol="0"/>
          <a:lstStyle/>
          <a:p/>
        </p:txBody>
      </p:sp>
      <p:sp>
        <p:nvSpPr>
          <p:cNvPr id="128" name="object 128"/>
          <p:cNvSpPr/>
          <p:nvPr/>
        </p:nvSpPr>
        <p:spPr>
          <a:xfrm>
            <a:off x="6143244" y="3209544"/>
            <a:ext cx="0" cy="368935"/>
          </a:xfrm>
          <a:custGeom>
            <a:avLst/>
            <a:gdLst/>
            <a:ahLst/>
            <a:cxnLst/>
            <a:rect l="l" t="t" r="r" b="b"/>
            <a:pathLst>
              <a:path w="0" h="368935">
                <a:moveTo>
                  <a:pt x="0" y="0"/>
                </a:moveTo>
                <a:lnTo>
                  <a:pt x="0" y="368807"/>
                </a:lnTo>
              </a:path>
            </a:pathLst>
          </a:custGeom>
          <a:ln w="4762">
            <a:solidFill>
              <a:srgbClr val="000000"/>
            </a:solidFill>
          </a:ln>
        </p:spPr>
        <p:txBody>
          <a:bodyPr wrap="square" lIns="0" tIns="0" rIns="0" bIns="0" rtlCol="0"/>
          <a:lstStyle/>
          <a:p/>
        </p:txBody>
      </p:sp>
      <p:sp>
        <p:nvSpPr>
          <p:cNvPr id="129" name="object 129"/>
          <p:cNvSpPr/>
          <p:nvPr/>
        </p:nvSpPr>
        <p:spPr>
          <a:xfrm>
            <a:off x="6143244" y="2753867"/>
            <a:ext cx="0" cy="372110"/>
          </a:xfrm>
          <a:custGeom>
            <a:avLst/>
            <a:gdLst/>
            <a:ahLst/>
            <a:cxnLst/>
            <a:rect l="l" t="t" r="r" b="b"/>
            <a:pathLst>
              <a:path w="0" h="372110">
                <a:moveTo>
                  <a:pt x="0" y="0"/>
                </a:moveTo>
                <a:lnTo>
                  <a:pt x="0" y="371856"/>
                </a:lnTo>
              </a:path>
            </a:pathLst>
          </a:custGeom>
          <a:ln w="4762">
            <a:solidFill>
              <a:srgbClr val="000000"/>
            </a:solidFill>
          </a:ln>
        </p:spPr>
        <p:txBody>
          <a:bodyPr wrap="square" lIns="0" tIns="0" rIns="0" bIns="0" rtlCol="0"/>
          <a:lstStyle/>
          <a:p/>
        </p:txBody>
      </p:sp>
      <p:sp>
        <p:nvSpPr>
          <p:cNvPr id="130" name="object 130"/>
          <p:cNvSpPr/>
          <p:nvPr/>
        </p:nvSpPr>
        <p:spPr>
          <a:xfrm>
            <a:off x="6132576" y="3575303"/>
            <a:ext cx="21590" cy="33655"/>
          </a:xfrm>
          <a:custGeom>
            <a:avLst/>
            <a:gdLst/>
            <a:ahLst/>
            <a:cxnLst/>
            <a:rect l="l" t="t" r="r" b="b"/>
            <a:pathLst>
              <a:path w="21589" h="33654">
                <a:moveTo>
                  <a:pt x="10667" y="33528"/>
                </a:moveTo>
                <a:lnTo>
                  <a:pt x="0" y="0"/>
                </a:lnTo>
                <a:lnTo>
                  <a:pt x="21335" y="0"/>
                </a:lnTo>
                <a:lnTo>
                  <a:pt x="10667" y="33528"/>
                </a:lnTo>
                <a:close/>
              </a:path>
            </a:pathLst>
          </a:custGeom>
          <a:solidFill>
            <a:srgbClr val="000000"/>
          </a:solidFill>
        </p:spPr>
        <p:txBody>
          <a:bodyPr wrap="square" lIns="0" tIns="0" rIns="0" bIns="0" rtlCol="0"/>
          <a:lstStyle/>
          <a:p/>
        </p:txBody>
      </p:sp>
      <p:sp>
        <p:nvSpPr>
          <p:cNvPr id="131" name="object 131"/>
          <p:cNvSpPr/>
          <p:nvPr/>
        </p:nvSpPr>
        <p:spPr>
          <a:xfrm>
            <a:off x="6132576" y="2721864"/>
            <a:ext cx="21590" cy="33655"/>
          </a:xfrm>
          <a:custGeom>
            <a:avLst/>
            <a:gdLst/>
            <a:ahLst/>
            <a:cxnLst/>
            <a:rect l="l" t="t" r="r" b="b"/>
            <a:pathLst>
              <a:path w="21589" h="33655">
                <a:moveTo>
                  <a:pt x="21335" y="33527"/>
                </a:moveTo>
                <a:lnTo>
                  <a:pt x="0" y="33527"/>
                </a:lnTo>
                <a:lnTo>
                  <a:pt x="10667" y="0"/>
                </a:lnTo>
                <a:lnTo>
                  <a:pt x="21335" y="33527"/>
                </a:lnTo>
                <a:close/>
              </a:path>
            </a:pathLst>
          </a:custGeom>
          <a:solidFill>
            <a:srgbClr val="000000"/>
          </a:solidFill>
        </p:spPr>
        <p:txBody>
          <a:bodyPr wrap="square" lIns="0" tIns="0" rIns="0" bIns="0" rtlCol="0"/>
          <a:lstStyle/>
          <a:p/>
        </p:txBody>
      </p:sp>
      <p:sp>
        <p:nvSpPr>
          <p:cNvPr id="132" name="object 132"/>
          <p:cNvSpPr/>
          <p:nvPr/>
        </p:nvSpPr>
        <p:spPr>
          <a:xfrm>
            <a:off x="6117335" y="3125724"/>
            <a:ext cx="50800" cy="83820"/>
          </a:xfrm>
          <a:custGeom>
            <a:avLst/>
            <a:gdLst/>
            <a:ahLst/>
            <a:cxnLst/>
            <a:rect l="l" t="t" r="r" b="b"/>
            <a:pathLst>
              <a:path w="50800" h="83819">
                <a:moveTo>
                  <a:pt x="0" y="83819"/>
                </a:moveTo>
                <a:lnTo>
                  <a:pt x="50292" y="83819"/>
                </a:lnTo>
                <a:lnTo>
                  <a:pt x="50292" y="0"/>
                </a:lnTo>
                <a:lnTo>
                  <a:pt x="0" y="0"/>
                </a:lnTo>
                <a:lnTo>
                  <a:pt x="0" y="83819"/>
                </a:lnTo>
                <a:close/>
              </a:path>
            </a:pathLst>
          </a:custGeom>
          <a:solidFill>
            <a:srgbClr val="FFFFFF"/>
          </a:solidFill>
        </p:spPr>
        <p:txBody>
          <a:bodyPr wrap="square" lIns="0" tIns="0" rIns="0" bIns="0" rtlCol="0"/>
          <a:lstStyle/>
          <a:p/>
        </p:txBody>
      </p:sp>
      <p:sp>
        <p:nvSpPr>
          <p:cNvPr id="133" name="object 133"/>
          <p:cNvSpPr txBox="1"/>
          <p:nvPr/>
        </p:nvSpPr>
        <p:spPr>
          <a:xfrm>
            <a:off x="6090309" y="3114864"/>
            <a:ext cx="130175" cy="109220"/>
          </a:xfrm>
          <a:prstGeom prst="rect">
            <a:avLst/>
          </a:prstGeom>
        </p:spPr>
        <p:txBody>
          <a:bodyPr wrap="square" lIns="0" tIns="12700" rIns="0" bIns="0" rtlCol="0" vert="horz">
            <a:spAutoFit/>
          </a:bodyPr>
          <a:lstStyle/>
          <a:p>
            <a:pPr marL="25400">
              <a:lnSpc>
                <a:spcPct val="100000"/>
              </a:lnSpc>
              <a:spcBef>
                <a:spcPts val="100"/>
              </a:spcBef>
            </a:pPr>
            <a:r>
              <a:rPr dirty="0" baseline="5050" sz="825" spc="-142">
                <a:latin typeface="Cambria"/>
                <a:cs typeface="Cambria"/>
              </a:rPr>
              <a:t>y</a:t>
            </a:r>
            <a:r>
              <a:rPr dirty="0" sz="350" spc="-95">
                <a:latin typeface="Cambria"/>
                <a:cs typeface="Cambria"/>
              </a:rPr>
              <a:t>r</a:t>
            </a:r>
            <a:endParaRPr sz="350">
              <a:latin typeface="Cambria"/>
              <a:cs typeface="Cambria"/>
            </a:endParaRPr>
          </a:p>
        </p:txBody>
      </p:sp>
      <p:sp>
        <p:nvSpPr>
          <p:cNvPr id="134" name="object 134"/>
          <p:cNvSpPr txBox="1"/>
          <p:nvPr/>
        </p:nvSpPr>
        <p:spPr>
          <a:xfrm>
            <a:off x="5316201" y="3896645"/>
            <a:ext cx="1624330" cy="443865"/>
          </a:xfrm>
          <a:prstGeom prst="rect">
            <a:avLst/>
          </a:prstGeom>
        </p:spPr>
        <p:txBody>
          <a:bodyPr wrap="square" lIns="0" tIns="38100" rIns="0" bIns="0" rtlCol="0" vert="horz">
            <a:spAutoFit/>
          </a:bodyPr>
          <a:lstStyle/>
          <a:p>
            <a:pPr algn="r" marR="47625">
              <a:lnSpc>
                <a:spcPct val="100000"/>
              </a:lnSpc>
              <a:spcBef>
                <a:spcPts val="300"/>
              </a:spcBef>
            </a:pPr>
            <a:r>
              <a:rPr dirty="0" sz="550" spc="-204">
                <a:latin typeface="Cambria"/>
                <a:cs typeface="Cambria"/>
              </a:rPr>
              <a:t>R</a:t>
            </a:r>
            <a:r>
              <a:rPr dirty="0" sz="550" spc="-229">
                <a:latin typeface="Cambria"/>
                <a:cs typeface="Cambria"/>
              </a:rPr>
              <a:t>o</a:t>
            </a:r>
            <a:r>
              <a:rPr dirty="0" sz="550" spc="-170">
                <a:latin typeface="Cambria"/>
                <a:cs typeface="Cambria"/>
              </a:rPr>
              <a:t>l</a:t>
            </a:r>
            <a:r>
              <a:rPr dirty="0" sz="550" spc="-75">
                <a:latin typeface="Cambria"/>
                <a:cs typeface="Cambria"/>
              </a:rPr>
              <a:t>l</a:t>
            </a:r>
            <a:r>
              <a:rPr dirty="0" sz="550" spc="-195">
                <a:latin typeface="Cambria"/>
                <a:cs typeface="Cambria"/>
              </a:rPr>
              <a:t>C</a:t>
            </a:r>
            <a:r>
              <a:rPr dirty="0" sz="550" spc="-220">
                <a:latin typeface="Cambria"/>
                <a:cs typeface="Cambria"/>
              </a:rPr>
              <a:t>e</a:t>
            </a:r>
            <a:r>
              <a:rPr dirty="0" sz="550" spc="-204">
                <a:latin typeface="Cambria"/>
                <a:cs typeface="Cambria"/>
              </a:rPr>
              <a:t>n</a:t>
            </a:r>
            <a:r>
              <a:rPr dirty="0" sz="550" spc="-170">
                <a:latin typeface="Cambria"/>
                <a:cs typeface="Cambria"/>
              </a:rPr>
              <a:t>t</a:t>
            </a:r>
            <a:r>
              <a:rPr dirty="0" sz="550" spc="-185">
                <a:latin typeface="Cambria"/>
                <a:cs typeface="Cambria"/>
              </a:rPr>
              <a:t>e</a:t>
            </a:r>
            <a:r>
              <a:rPr dirty="0" sz="550" spc="-25">
                <a:latin typeface="Cambria"/>
                <a:cs typeface="Cambria"/>
              </a:rPr>
              <a:t>r</a:t>
            </a:r>
            <a:endParaRPr sz="550">
              <a:latin typeface="Cambria"/>
              <a:cs typeface="Cambria"/>
            </a:endParaRPr>
          </a:p>
          <a:p>
            <a:pPr algn="ctr" marR="389890">
              <a:lnSpc>
                <a:spcPct val="100000"/>
              </a:lnSpc>
              <a:spcBef>
                <a:spcPts val="204"/>
              </a:spcBef>
            </a:pPr>
            <a:r>
              <a:rPr dirty="0" baseline="5050" sz="825" spc="-165">
                <a:latin typeface="Cambria"/>
                <a:cs typeface="Cambria"/>
              </a:rPr>
              <a:t>W</a:t>
            </a:r>
            <a:r>
              <a:rPr dirty="0" sz="350" spc="-110">
                <a:latin typeface="Cambria"/>
                <a:cs typeface="Cambria"/>
              </a:rPr>
              <a:t>cc</a:t>
            </a:r>
            <a:endParaRPr sz="350">
              <a:latin typeface="Cambria"/>
              <a:cs typeface="Cambria"/>
            </a:endParaRPr>
          </a:p>
          <a:p>
            <a:pPr marL="25400">
              <a:lnSpc>
                <a:spcPct val="100000"/>
              </a:lnSpc>
              <a:spcBef>
                <a:spcPts val="55"/>
              </a:spcBef>
            </a:pPr>
            <a:r>
              <a:rPr dirty="0" sz="1250" spc="15">
                <a:latin typeface="Arial"/>
                <a:cs typeface="Arial"/>
              </a:rPr>
              <a:t>Section </a:t>
            </a:r>
            <a:r>
              <a:rPr dirty="0" sz="1250" spc="10">
                <a:latin typeface="Arial"/>
                <a:cs typeface="Arial"/>
              </a:rPr>
              <a:t>at </a:t>
            </a:r>
            <a:r>
              <a:rPr dirty="0" sz="1250" spc="15">
                <a:latin typeface="Arial"/>
                <a:cs typeface="Arial"/>
              </a:rPr>
              <a:t>Bunk</a:t>
            </a:r>
            <a:r>
              <a:rPr dirty="0" sz="1250" spc="-85">
                <a:latin typeface="Arial"/>
                <a:cs typeface="Arial"/>
              </a:rPr>
              <a:t> </a:t>
            </a:r>
            <a:r>
              <a:rPr dirty="0" sz="1250" spc="15">
                <a:latin typeface="Arial"/>
                <a:cs typeface="Arial"/>
              </a:rPr>
              <a:t>Point</a:t>
            </a:r>
            <a:endParaRPr sz="1250">
              <a:latin typeface="Arial"/>
              <a:cs typeface="Arial"/>
            </a:endParaRPr>
          </a:p>
        </p:txBody>
      </p:sp>
      <p:sp>
        <p:nvSpPr>
          <p:cNvPr id="135" name="object 135"/>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136" name="object 136"/>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37" name="object 137"/>
          <p:cNvSpPr txBox="1"/>
          <p:nvPr/>
        </p:nvSpPr>
        <p:spPr>
          <a:xfrm>
            <a:off x="1534158" y="8849469"/>
            <a:ext cx="1169035" cy="177800"/>
          </a:xfrm>
          <a:prstGeom prst="rect">
            <a:avLst/>
          </a:prstGeom>
        </p:spPr>
        <p:txBody>
          <a:bodyPr wrap="square" lIns="0" tIns="12065" rIns="0" bIns="0" rtlCol="0" vert="horz">
            <a:spAutoFit/>
          </a:bodyPr>
          <a:lstStyle/>
          <a:p>
            <a:pPr marL="12700">
              <a:lnSpc>
                <a:spcPct val="100000"/>
              </a:lnSpc>
              <a:spcBef>
                <a:spcPts val="95"/>
              </a:spcBef>
            </a:pPr>
            <a:r>
              <a:rPr dirty="0" sz="1000" spc="-10">
                <a:solidFill>
                  <a:srgbClr val="FFFFFF"/>
                </a:solidFill>
                <a:latin typeface="Arial"/>
                <a:cs typeface="Arial"/>
              </a:rPr>
              <a:t>Participant</a:t>
            </a:r>
            <a:r>
              <a:rPr dirty="0" sz="1000" spc="-5">
                <a:solidFill>
                  <a:srgbClr val="FFFFFF"/>
                </a:solidFill>
                <a:latin typeface="Arial"/>
                <a:cs typeface="Arial"/>
              </a:rPr>
              <a:t> </a:t>
            </a:r>
            <a:r>
              <a:rPr dirty="0" sz="1000" spc="-10">
                <a:solidFill>
                  <a:srgbClr val="FFFFFF"/>
                </a:solidFill>
                <a:latin typeface="Arial"/>
                <a:cs typeface="Arial"/>
              </a:rPr>
              <a:t>Materials</a:t>
            </a:r>
            <a:endParaRPr sz="1000">
              <a:latin typeface="Arial"/>
              <a:cs typeface="Arial"/>
            </a:endParaRPr>
          </a:p>
        </p:txBody>
      </p:sp>
      <p:sp>
        <p:nvSpPr>
          <p:cNvPr id="138" name="object 138"/>
          <p:cNvSpPr txBox="1"/>
          <p:nvPr/>
        </p:nvSpPr>
        <p:spPr>
          <a:xfrm>
            <a:off x="2855988" y="8849469"/>
            <a:ext cx="3514090" cy="177800"/>
          </a:xfrm>
          <a:prstGeom prst="rect">
            <a:avLst/>
          </a:prstGeom>
        </p:spPr>
        <p:txBody>
          <a:bodyPr wrap="square" lIns="0" tIns="12065" rIns="0" bIns="0" rtlCol="0" vert="horz">
            <a:spAutoFit/>
          </a:bodyPr>
          <a:lstStyle/>
          <a:p>
            <a:pPr marL="12700">
              <a:lnSpc>
                <a:spcPct val="100000"/>
              </a:lnSpc>
              <a:spcBef>
                <a:spcPts val="95"/>
              </a:spcBef>
            </a:pPr>
            <a:r>
              <a:rPr dirty="0" sz="1000" spc="-5">
                <a:solidFill>
                  <a:srgbClr val="FFFFFF"/>
                </a:solidFill>
                <a:latin typeface="Arial"/>
                <a:cs typeface="Arial"/>
              </a:rPr>
              <a:t>https://ftp.wsdot.wa.gov/incoming/PSCBridgeDesignWorkshop</a:t>
            </a:r>
            <a:endParaRPr sz="1000">
              <a:latin typeface="Arial"/>
              <a:cs typeface="Arial"/>
            </a:endParaRPr>
          </a:p>
        </p:txBody>
      </p:sp>
      <p:sp>
        <p:nvSpPr>
          <p:cNvPr id="139" name="object 139"/>
          <p:cNvSpPr txBox="1"/>
          <p:nvPr/>
        </p:nvSpPr>
        <p:spPr>
          <a:xfrm>
            <a:off x="895644" y="6252462"/>
            <a:ext cx="76200" cy="199390"/>
          </a:xfrm>
          <a:prstGeom prst="rect">
            <a:avLst/>
          </a:prstGeom>
        </p:spPr>
        <p:txBody>
          <a:bodyPr wrap="square" lIns="0" tIns="11430" rIns="0" bIns="0" rtlCol="0" vert="horz">
            <a:spAutoFit/>
          </a:bodyPr>
          <a:lstStyle/>
          <a:p>
            <a:pPr marL="12700">
              <a:lnSpc>
                <a:spcPct val="100000"/>
              </a:lnSpc>
              <a:spcBef>
                <a:spcPts val="90"/>
              </a:spcBef>
            </a:pPr>
            <a:r>
              <a:rPr dirty="0" sz="1150" spc="-5">
                <a:latin typeface="Arial"/>
                <a:cs typeface="Arial"/>
              </a:rPr>
              <a:t>•</a:t>
            </a:r>
            <a:endParaRPr sz="1150">
              <a:latin typeface="Arial"/>
              <a:cs typeface="Arial"/>
            </a:endParaRPr>
          </a:p>
        </p:txBody>
      </p:sp>
      <p:sp>
        <p:nvSpPr>
          <p:cNvPr id="140" name="object 140"/>
          <p:cNvSpPr txBox="1"/>
          <p:nvPr/>
        </p:nvSpPr>
        <p:spPr>
          <a:xfrm>
            <a:off x="978366" y="5528576"/>
            <a:ext cx="3556635" cy="952500"/>
          </a:xfrm>
          <a:prstGeom prst="rect">
            <a:avLst/>
          </a:prstGeom>
        </p:spPr>
        <p:txBody>
          <a:bodyPr wrap="square" lIns="0" tIns="14604" rIns="0" bIns="0" rtlCol="0" vert="horz">
            <a:spAutoFit/>
          </a:bodyPr>
          <a:lstStyle/>
          <a:p>
            <a:pPr marL="38100">
              <a:lnSpc>
                <a:spcPct val="100000"/>
              </a:lnSpc>
              <a:spcBef>
                <a:spcPts val="114"/>
              </a:spcBef>
            </a:pPr>
            <a:r>
              <a:rPr dirty="0" sz="2550" spc="5">
                <a:solidFill>
                  <a:srgbClr val="1C7C5B"/>
                </a:solidFill>
                <a:latin typeface="Arial Black"/>
                <a:cs typeface="Arial Black"/>
              </a:rPr>
              <a:t>Hauling</a:t>
            </a:r>
            <a:r>
              <a:rPr dirty="0" sz="2550" spc="-25">
                <a:solidFill>
                  <a:srgbClr val="1C7C5B"/>
                </a:solidFill>
                <a:latin typeface="Arial Black"/>
                <a:cs typeface="Arial Black"/>
              </a:rPr>
              <a:t> </a:t>
            </a:r>
            <a:r>
              <a:rPr dirty="0" sz="2550" spc="5">
                <a:solidFill>
                  <a:srgbClr val="1C7C5B"/>
                </a:solidFill>
                <a:latin typeface="Arial Black"/>
                <a:cs typeface="Arial Black"/>
              </a:rPr>
              <a:t>Equilibrium</a:t>
            </a:r>
            <a:endParaRPr sz="2550">
              <a:latin typeface="Arial Black"/>
              <a:cs typeface="Arial Black"/>
            </a:endParaRPr>
          </a:p>
          <a:p>
            <a:pPr marL="175260">
              <a:lnSpc>
                <a:spcPct val="100000"/>
              </a:lnSpc>
              <a:spcBef>
                <a:spcPts val="2840"/>
              </a:spcBef>
            </a:pPr>
            <a:r>
              <a:rPr dirty="0" baseline="14492" sz="1725" spc="-15">
                <a:latin typeface="Cambria"/>
                <a:cs typeface="Cambria"/>
              </a:rPr>
              <a:t>∑ </a:t>
            </a:r>
            <a:r>
              <a:rPr dirty="0" baseline="12077" sz="1725" spc="-15">
                <a:latin typeface="Cambria"/>
                <a:cs typeface="Cambria"/>
              </a:rPr>
              <a:t>𝑀 </a:t>
            </a:r>
            <a:r>
              <a:rPr dirty="0" baseline="12077" sz="1725" spc="315">
                <a:latin typeface="Cambria"/>
                <a:cs typeface="Cambria"/>
              </a:rPr>
              <a:t>= </a:t>
            </a:r>
            <a:r>
              <a:rPr dirty="0" baseline="12077" sz="1725" spc="-7">
                <a:latin typeface="Cambria"/>
                <a:cs typeface="Cambria"/>
              </a:rPr>
              <a:t>0, </a:t>
            </a:r>
            <a:r>
              <a:rPr dirty="0" baseline="12077" sz="1725" spc="97">
                <a:latin typeface="Cambria"/>
                <a:cs typeface="Cambria"/>
              </a:rPr>
              <a:t>𝑀</a:t>
            </a:r>
            <a:r>
              <a:rPr dirty="0" sz="800" spc="65">
                <a:latin typeface="Cambria"/>
                <a:cs typeface="Cambria"/>
              </a:rPr>
              <a:t>aeting </a:t>
            </a:r>
            <a:r>
              <a:rPr dirty="0" baseline="12077" sz="1725" spc="315">
                <a:latin typeface="Cambria"/>
                <a:cs typeface="Cambria"/>
              </a:rPr>
              <a:t>=</a:t>
            </a:r>
            <a:r>
              <a:rPr dirty="0" baseline="12077" sz="1725" spc="37">
                <a:latin typeface="Cambria"/>
                <a:cs typeface="Cambria"/>
              </a:rPr>
              <a:t> </a:t>
            </a:r>
            <a:r>
              <a:rPr dirty="0" baseline="12077" sz="1725" spc="97">
                <a:latin typeface="Cambria"/>
                <a:cs typeface="Cambria"/>
              </a:rPr>
              <a:t>𝑀</a:t>
            </a:r>
            <a:r>
              <a:rPr dirty="0" sz="800" spc="65">
                <a:latin typeface="Cambria"/>
                <a:cs typeface="Cambria"/>
              </a:rPr>
              <a:t>resisting</a:t>
            </a:r>
            <a:endParaRPr sz="800">
              <a:latin typeface="Cambria"/>
              <a:cs typeface="Cambria"/>
            </a:endParaRPr>
          </a:p>
        </p:txBody>
      </p:sp>
      <p:sp>
        <p:nvSpPr>
          <p:cNvPr id="141" name="object 141"/>
          <p:cNvSpPr txBox="1"/>
          <p:nvPr/>
        </p:nvSpPr>
        <p:spPr>
          <a:xfrm>
            <a:off x="1212599" y="6647159"/>
            <a:ext cx="145415" cy="151765"/>
          </a:xfrm>
          <a:prstGeom prst="rect">
            <a:avLst/>
          </a:prstGeom>
        </p:spPr>
        <p:txBody>
          <a:bodyPr wrap="square" lIns="0" tIns="15875" rIns="0" bIns="0" rtlCol="0" vert="horz">
            <a:spAutoFit/>
          </a:bodyPr>
          <a:lstStyle/>
          <a:p>
            <a:pPr marL="12700">
              <a:lnSpc>
                <a:spcPct val="100000"/>
              </a:lnSpc>
              <a:spcBef>
                <a:spcPts val="125"/>
              </a:spcBef>
            </a:pPr>
            <a:r>
              <a:rPr dirty="0" sz="800" spc="50">
                <a:latin typeface="Cambria"/>
                <a:cs typeface="Cambria"/>
              </a:rPr>
              <a:t>e</a:t>
            </a:r>
            <a:r>
              <a:rPr dirty="0" sz="800" spc="55">
                <a:latin typeface="Cambria"/>
                <a:cs typeface="Cambria"/>
              </a:rPr>
              <a:t>q</a:t>
            </a:r>
            <a:endParaRPr sz="800">
              <a:latin typeface="Cambria"/>
              <a:cs typeface="Cambria"/>
            </a:endParaRPr>
          </a:p>
        </p:txBody>
      </p:sp>
      <p:sp>
        <p:nvSpPr>
          <p:cNvPr id="142" name="object 142"/>
          <p:cNvSpPr/>
          <p:nvPr/>
        </p:nvSpPr>
        <p:spPr>
          <a:xfrm>
            <a:off x="1618487" y="6548628"/>
            <a:ext cx="615950" cy="128270"/>
          </a:xfrm>
          <a:custGeom>
            <a:avLst/>
            <a:gdLst/>
            <a:ahLst/>
            <a:cxnLst/>
            <a:rect l="l" t="t" r="r" b="b"/>
            <a:pathLst>
              <a:path w="615950" h="128270">
                <a:moveTo>
                  <a:pt x="582168" y="128016"/>
                </a:moveTo>
                <a:lnTo>
                  <a:pt x="580644" y="123444"/>
                </a:lnTo>
                <a:lnTo>
                  <a:pt x="586073" y="120562"/>
                </a:lnTo>
                <a:lnTo>
                  <a:pt x="590931" y="116395"/>
                </a:lnTo>
                <a:lnTo>
                  <a:pt x="604718" y="75128"/>
                </a:lnTo>
                <a:lnTo>
                  <a:pt x="605028" y="64008"/>
                </a:lnTo>
                <a:lnTo>
                  <a:pt x="604718" y="52911"/>
                </a:lnTo>
                <a:lnTo>
                  <a:pt x="590931" y="12382"/>
                </a:lnTo>
                <a:lnTo>
                  <a:pt x="580644" y="4572"/>
                </a:lnTo>
                <a:lnTo>
                  <a:pt x="582168" y="0"/>
                </a:lnTo>
                <a:lnTo>
                  <a:pt x="610552" y="31646"/>
                </a:lnTo>
                <a:lnTo>
                  <a:pt x="615696" y="64008"/>
                </a:lnTo>
                <a:lnTo>
                  <a:pt x="615124" y="76033"/>
                </a:lnTo>
                <a:lnTo>
                  <a:pt x="601670" y="114085"/>
                </a:lnTo>
                <a:lnTo>
                  <a:pt x="589621" y="124896"/>
                </a:lnTo>
                <a:lnTo>
                  <a:pt x="582168" y="128016"/>
                </a:lnTo>
                <a:close/>
              </a:path>
              <a:path w="615950" h="128270">
                <a:moveTo>
                  <a:pt x="33528" y="128016"/>
                </a:moveTo>
                <a:lnTo>
                  <a:pt x="4500" y="97226"/>
                </a:lnTo>
                <a:lnTo>
                  <a:pt x="0" y="64008"/>
                </a:lnTo>
                <a:lnTo>
                  <a:pt x="547" y="52649"/>
                </a:lnTo>
                <a:lnTo>
                  <a:pt x="12739" y="14573"/>
                </a:lnTo>
                <a:lnTo>
                  <a:pt x="33528" y="0"/>
                </a:lnTo>
                <a:lnTo>
                  <a:pt x="35052" y="4572"/>
                </a:lnTo>
                <a:lnTo>
                  <a:pt x="28741" y="7691"/>
                </a:lnTo>
                <a:lnTo>
                  <a:pt x="23431" y="12382"/>
                </a:lnTo>
                <a:lnTo>
                  <a:pt x="9453" y="52911"/>
                </a:lnTo>
                <a:lnTo>
                  <a:pt x="9143" y="64008"/>
                </a:lnTo>
                <a:lnTo>
                  <a:pt x="9453" y="75128"/>
                </a:lnTo>
                <a:lnTo>
                  <a:pt x="23431" y="116395"/>
                </a:lnTo>
                <a:lnTo>
                  <a:pt x="35052" y="123444"/>
                </a:lnTo>
                <a:lnTo>
                  <a:pt x="33528" y="128016"/>
                </a:lnTo>
                <a:close/>
              </a:path>
            </a:pathLst>
          </a:custGeom>
          <a:solidFill>
            <a:srgbClr val="000000"/>
          </a:solidFill>
        </p:spPr>
        <p:txBody>
          <a:bodyPr wrap="square" lIns="0" tIns="0" rIns="0" bIns="0" rtlCol="0"/>
          <a:lstStyle/>
          <a:p/>
        </p:txBody>
      </p:sp>
      <p:sp>
        <p:nvSpPr>
          <p:cNvPr id="143" name="object 143"/>
          <p:cNvSpPr/>
          <p:nvPr/>
        </p:nvSpPr>
        <p:spPr>
          <a:xfrm>
            <a:off x="1924811" y="6731507"/>
            <a:ext cx="373380" cy="97790"/>
          </a:xfrm>
          <a:custGeom>
            <a:avLst/>
            <a:gdLst/>
            <a:ahLst/>
            <a:cxnLst/>
            <a:rect l="l" t="t" r="r" b="b"/>
            <a:pathLst>
              <a:path w="373380" h="97790">
                <a:moveTo>
                  <a:pt x="342900" y="97536"/>
                </a:moveTo>
                <a:lnTo>
                  <a:pt x="341376" y="92964"/>
                </a:lnTo>
                <a:lnTo>
                  <a:pt x="348996" y="91440"/>
                </a:lnTo>
                <a:lnTo>
                  <a:pt x="355092" y="85344"/>
                </a:lnTo>
                <a:lnTo>
                  <a:pt x="364236" y="48768"/>
                </a:lnTo>
                <a:lnTo>
                  <a:pt x="363950" y="40171"/>
                </a:lnTo>
                <a:lnTo>
                  <a:pt x="341376" y="4572"/>
                </a:lnTo>
                <a:lnTo>
                  <a:pt x="342900" y="0"/>
                </a:lnTo>
                <a:lnTo>
                  <a:pt x="371856" y="31623"/>
                </a:lnTo>
                <a:lnTo>
                  <a:pt x="373380" y="48768"/>
                </a:lnTo>
                <a:lnTo>
                  <a:pt x="373046" y="57626"/>
                </a:lnTo>
                <a:lnTo>
                  <a:pt x="349686" y="94916"/>
                </a:lnTo>
                <a:lnTo>
                  <a:pt x="342900" y="97536"/>
                </a:lnTo>
                <a:close/>
              </a:path>
              <a:path w="373380" h="97790">
                <a:moveTo>
                  <a:pt x="30480" y="97536"/>
                </a:moveTo>
                <a:lnTo>
                  <a:pt x="2095" y="65913"/>
                </a:lnTo>
                <a:lnTo>
                  <a:pt x="0" y="48768"/>
                </a:lnTo>
                <a:lnTo>
                  <a:pt x="547" y="39909"/>
                </a:lnTo>
                <a:lnTo>
                  <a:pt x="23907" y="2833"/>
                </a:lnTo>
                <a:lnTo>
                  <a:pt x="30480" y="0"/>
                </a:lnTo>
                <a:lnTo>
                  <a:pt x="32004" y="4572"/>
                </a:lnTo>
                <a:lnTo>
                  <a:pt x="24384" y="6096"/>
                </a:lnTo>
                <a:lnTo>
                  <a:pt x="18287" y="12192"/>
                </a:lnTo>
                <a:lnTo>
                  <a:pt x="9143" y="48768"/>
                </a:lnTo>
                <a:lnTo>
                  <a:pt x="9429" y="57364"/>
                </a:lnTo>
                <a:lnTo>
                  <a:pt x="32004" y="92964"/>
                </a:lnTo>
                <a:lnTo>
                  <a:pt x="30480" y="97536"/>
                </a:lnTo>
                <a:close/>
              </a:path>
            </a:pathLst>
          </a:custGeom>
          <a:solidFill>
            <a:srgbClr val="000000"/>
          </a:solidFill>
        </p:spPr>
        <p:txBody>
          <a:bodyPr wrap="square" lIns="0" tIns="0" rIns="0" bIns="0" rtlCol="0"/>
          <a:lstStyle/>
          <a:p/>
        </p:txBody>
      </p:sp>
      <p:sp>
        <p:nvSpPr>
          <p:cNvPr id="144" name="object 144"/>
          <p:cNvSpPr txBox="1"/>
          <p:nvPr/>
        </p:nvSpPr>
        <p:spPr>
          <a:xfrm>
            <a:off x="1507233" y="6691318"/>
            <a:ext cx="791210" cy="151765"/>
          </a:xfrm>
          <a:prstGeom prst="rect">
            <a:avLst/>
          </a:prstGeom>
        </p:spPr>
        <p:txBody>
          <a:bodyPr wrap="square" lIns="0" tIns="15875" rIns="0" bIns="0" rtlCol="0" vert="horz">
            <a:spAutoFit/>
          </a:bodyPr>
          <a:lstStyle/>
          <a:p>
            <a:pPr marL="38100">
              <a:lnSpc>
                <a:spcPct val="100000"/>
              </a:lnSpc>
              <a:spcBef>
                <a:spcPts val="125"/>
              </a:spcBef>
            </a:pPr>
            <a:r>
              <a:rPr dirty="0" sz="800" spc="135">
                <a:latin typeface="Cambria"/>
                <a:cs typeface="Cambria"/>
              </a:rPr>
              <a:t>K</a:t>
            </a:r>
            <a:r>
              <a:rPr dirty="0" baseline="-17094" sz="975" spc="202">
                <a:latin typeface="Cambria"/>
                <a:cs typeface="Cambria"/>
              </a:rPr>
              <a:t>0</a:t>
            </a:r>
            <a:r>
              <a:rPr dirty="0" sz="800" spc="135">
                <a:latin typeface="Cambria"/>
                <a:cs typeface="Cambria"/>
              </a:rPr>
              <a:t>-W</a:t>
            </a:r>
            <a:r>
              <a:rPr dirty="0" baseline="-12820" sz="975" spc="202">
                <a:latin typeface="Cambria"/>
                <a:cs typeface="Cambria"/>
              </a:rPr>
              <a:t>g</a:t>
            </a:r>
            <a:r>
              <a:rPr dirty="0" baseline="-12820" sz="975" spc="292">
                <a:latin typeface="Cambria"/>
                <a:cs typeface="Cambria"/>
              </a:rPr>
              <a:t> </a:t>
            </a:r>
            <a:r>
              <a:rPr dirty="0" sz="800" spc="105">
                <a:latin typeface="Cambria"/>
                <a:cs typeface="Cambria"/>
              </a:rPr>
              <a:t>y</a:t>
            </a:r>
            <a:r>
              <a:rPr dirty="0" baseline="-12820" sz="975" spc="157">
                <a:latin typeface="Cambria"/>
                <a:cs typeface="Cambria"/>
              </a:rPr>
              <a:t>r</a:t>
            </a:r>
            <a:r>
              <a:rPr dirty="0" sz="800" spc="105">
                <a:latin typeface="Cambria"/>
                <a:cs typeface="Cambria"/>
              </a:rPr>
              <a:t>+z</a:t>
            </a:r>
            <a:r>
              <a:rPr dirty="0" baseline="-12820" sz="975" spc="157">
                <a:latin typeface="Cambria"/>
                <a:cs typeface="Cambria"/>
              </a:rPr>
              <a:t>o</a:t>
            </a:r>
            <a:endParaRPr baseline="-12820" sz="975">
              <a:latin typeface="Cambria"/>
              <a:cs typeface="Cambria"/>
            </a:endParaRPr>
          </a:p>
        </p:txBody>
      </p:sp>
      <p:sp>
        <p:nvSpPr>
          <p:cNvPr id="145" name="object 145"/>
          <p:cNvSpPr txBox="1"/>
          <p:nvPr/>
        </p:nvSpPr>
        <p:spPr>
          <a:xfrm>
            <a:off x="832144" y="6484072"/>
            <a:ext cx="3251835" cy="1016635"/>
          </a:xfrm>
          <a:prstGeom prst="rect">
            <a:avLst/>
          </a:prstGeom>
        </p:spPr>
        <p:txBody>
          <a:bodyPr wrap="square" lIns="0" tIns="11430" rIns="0" bIns="0" rtlCol="0" vert="horz">
            <a:spAutoFit/>
          </a:bodyPr>
          <a:lstStyle/>
          <a:p>
            <a:pPr marL="321310" indent="-245745">
              <a:lnSpc>
                <a:spcPct val="100000"/>
              </a:lnSpc>
              <a:spcBef>
                <a:spcPts val="90"/>
              </a:spcBef>
              <a:buFont typeface="Arial"/>
              <a:buChar char="•"/>
              <a:tabLst>
                <a:tab pos="321310" algn="l"/>
                <a:tab pos="321945" algn="l"/>
                <a:tab pos="563245" algn="l"/>
              </a:tabLst>
            </a:pPr>
            <a:r>
              <a:rPr dirty="0" baseline="-36231" sz="1725" spc="-15">
                <a:latin typeface="Cambria"/>
                <a:cs typeface="Cambria"/>
              </a:rPr>
              <a:t>𝜃	</a:t>
            </a:r>
            <a:r>
              <a:rPr dirty="0" baseline="-36231" sz="1725" spc="315">
                <a:latin typeface="Cambria"/>
                <a:cs typeface="Cambria"/>
              </a:rPr>
              <a:t>=</a:t>
            </a:r>
            <a:r>
              <a:rPr dirty="0" u="sng" sz="1150" spc="484">
                <a:uFill>
                  <a:solidFill>
                    <a:srgbClr val="000000"/>
                  </a:solidFill>
                </a:uFill>
                <a:latin typeface="Cambria"/>
                <a:cs typeface="Cambria"/>
              </a:rPr>
              <a:t> </a:t>
            </a:r>
            <a:r>
              <a:rPr dirty="0" u="sng" sz="800" spc="100">
                <a:uFill>
                  <a:solidFill>
                    <a:srgbClr val="000000"/>
                  </a:solidFill>
                </a:uFill>
                <a:latin typeface="Cambria"/>
                <a:cs typeface="Cambria"/>
              </a:rPr>
              <a:t>K</a:t>
            </a:r>
            <a:r>
              <a:rPr dirty="0" u="sng" baseline="-17094" sz="975" spc="150">
                <a:uFill>
                  <a:solidFill>
                    <a:srgbClr val="000000"/>
                  </a:solidFill>
                </a:uFill>
                <a:latin typeface="Cambria"/>
                <a:cs typeface="Cambria"/>
              </a:rPr>
              <a:t>0</a:t>
            </a:r>
            <a:r>
              <a:rPr dirty="0" u="sng" sz="800" spc="100">
                <a:uFill>
                  <a:solidFill>
                    <a:srgbClr val="000000"/>
                  </a:solidFill>
                </a:uFill>
                <a:latin typeface="Cambria"/>
                <a:cs typeface="Cambria"/>
              </a:rPr>
              <a:t>a+W</a:t>
            </a:r>
            <a:r>
              <a:rPr dirty="0" u="sng" baseline="-12820" sz="975" spc="150">
                <a:uFill>
                  <a:solidFill>
                    <a:srgbClr val="000000"/>
                  </a:solidFill>
                </a:uFill>
                <a:latin typeface="Cambria"/>
                <a:cs typeface="Cambria"/>
              </a:rPr>
              <a:t>g</a:t>
            </a:r>
            <a:r>
              <a:rPr dirty="0" u="sng" sz="800" spc="100">
                <a:uFill>
                  <a:solidFill>
                    <a:srgbClr val="000000"/>
                  </a:solidFill>
                </a:uFill>
                <a:latin typeface="Cambria"/>
                <a:cs typeface="Cambria"/>
              </a:rPr>
              <a:t>e</a:t>
            </a:r>
            <a:r>
              <a:rPr dirty="0" u="sng" baseline="-17094" sz="975" spc="150">
                <a:uFill>
                  <a:solidFill>
                    <a:srgbClr val="000000"/>
                  </a:solidFill>
                </a:uFill>
                <a:latin typeface="Cambria"/>
                <a:cs typeface="Cambria"/>
              </a:rPr>
              <a:t>i</a:t>
            </a:r>
            <a:r>
              <a:rPr dirty="0" u="sng" baseline="-17094" sz="975" spc="-112">
                <a:uFill>
                  <a:solidFill>
                    <a:srgbClr val="000000"/>
                  </a:solidFill>
                </a:uFill>
                <a:latin typeface="Cambria"/>
                <a:cs typeface="Cambria"/>
              </a:rPr>
              <a:t> </a:t>
            </a:r>
            <a:endParaRPr baseline="-17094" sz="975">
              <a:latin typeface="Cambria"/>
              <a:cs typeface="Cambria"/>
            </a:endParaRPr>
          </a:p>
          <a:p>
            <a:pPr>
              <a:lnSpc>
                <a:spcPct val="100000"/>
              </a:lnSpc>
              <a:spcBef>
                <a:spcPts val="45"/>
              </a:spcBef>
              <a:buFont typeface="Arial"/>
              <a:buChar char="•"/>
            </a:pPr>
            <a:endParaRPr sz="1350">
              <a:latin typeface="Cambria"/>
              <a:cs typeface="Cambria"/>
            </a:endParaRPr>
          </a:p>
          <a:p>
            <a:pPr marL="321310" indent="-245745">
              <a:lnSpc>
                <a:spcPct val="100000"/>
              </a:lnSpc>
              <a:spcBef>
                <a:spcPts val="5"/>
              </a:spcBef>
              <a:buFont typeface="Arial"/>
              <a:buChar char="•"/>
              <a:tabLst>
                <a:tab pos="321310" algn="l"/>
                <a:tab pos="321945" algn="l"/>
              </a:tabLst>
            </a:pPr>
            <a:r>
              <a:rPr dirty="0" sz="1150" spc="-80">
                <a:latin typeface="Cambria"/>
                <a:cs typeface="Cambria"/>
              </a:rPr>
              <a:t>𝑊</a:t>
            </a:r>
            <a:r>
              <a:rPr dirty="0" baseline="-17361" sz="1200" spc="-120">
                <a:latin typeface="Cambria"/>
                <a:cs typeface="Cambria"/>
              </a:rPr>
              <a:t>g </a:t>
            </a:r>
            <a:r>
              <a:rPr dirty="0" sz="1150" spc="210">
                <a:latin typeface="Cambria"/>
                <a:cs typeface="Cambria"/>
              </a:rPr>
              <a:t>= </a:t>
            </a:r>
            <a:r>
              <a:rPr dirty="0" sz="1150" spc="-5">
                <a:latin typeface="Cambria"/>
                <a:cs typeface="Cambria"/>
              </a:rPr>
              <a:t>172.48</a:t>
            </a:r>
            <a:r>
              <a:rPr dirty="0" sz="1150" spc="-160">
                <a:latin typeface="Cambria"/>
                <a:cs typeface="Cambria"/>
              </a:rPr>
              <a:t> </a:t>
            </a:r>
            <a:r>
              <a:rPr dirty="0" sz="1150" spc="-10">
                <a:latin typeface="Cambria"/>
                <a:cs typeface="Cambria"/>
              </a:rPr>
              <a:t>𝑘𝑖𝑝</a:t>
            </a:r>
            <a:endParaRPr sz="1150">
              <a:latin typeface="Cambria"/>
              <a:cs typeface="Cambria"/>
            </a:endParaRPr>
          </a:p>
          <a:p>
            <a:pPr marL="321310" indent="-245745">
              <a:lnSpc>
                <a:spcPct val="100000"/>
              </a:lnSpc>
              <a:spcBef>
                <a:spcPts val="395"/>
              </a:spcBef>
              <a:buFont typeface="Arial"/>
              <a:buChar char="•"/>
              <a:tabLst>
                <a:tab pos="321310" algn="l"/>
                <a:tab pos="321945" algn="l"/>
              </a:tabLst>
            </a:pPr>
            <a:r>
              <a:rPr dirty="0" sz="1150" spc="-20">
                <a:latin typeface="Cambria"/>
                <a:cs typeface="Cambria"/>
              </a:rPr>
              <a:t>𝐾</a:t>
            </a:r>
            <a:r>
              <a:rPr dirty="0" baseline="-17361" sz="1200" spc="-30">
                <a:latin typeface="Cambria"/>
                <a:cs typeface="Cambria"/>
              </a:rPr>
              <a:t>0 </a:t>
            </a:r>
            <a:r>
              <a:rPr dirty="0" sz="1150" spc="210">
                <a:latin typeface="Cambria"/>
                <a:cs typeface="Cambria"/>
              </a:rPr>
              <a:t>= </a:t>
            </a:r>
            <a:r>
              <a:rPr dirty="0" sz="1150" spc="-5">
                <a:latin typeface="Cambria"/>
                <a:cs typeface="Cambria"/>
              </a:rPr>
              <a:t>40,000 </a:t>
            </a:r>
            <a:r>
              <a:rPr dirty="0" sz="1150" spc="-10">
                <a:latin typeface="Cambria"/>
                <a:cs typeface="Cambria"/>
              </a:rPr>
              <a:t>𝑘 </a:t>
            </a:r>
            <a:r>
              <a:rPr dirty="0" sz="1150" spc="-5">
                <a:latin typeface="Cambria"/>
                <a:cs typeface="Cambria"/>
              </a:rPr>
              <a:t>·</a:t>
            </a:r>
            <a:r>
              <a:rPr dirty="0" sz="1150" spc="-50">
                <a:latin typeface="Cambria"/>
                <a:cs typeface="Cambria"/>
              </a:rPr>
              <a:t> </a:t>
            </a:r>
            <a:r>
              <a:rPr dirty="0" sz="1150" spc="-5">
                <a:latin typeface="Cambria"/>
                <a:cs typeface="Cambria"/>
              </a:rPr>
              <a:t>𝑖𝑛/𝑟𝑎𝑑</a:t>
            </a:r>
            <a:endParaRPr sz="1150">
              <a:latin typeface="Cambria"/>
              <a:cs typeface="Cambria"/>
            </a:endParaRPr>
          </a:p>
          <a:p>
            <a:pPr marL="321310" indent="-245745">
              <a:lnSpc>
                <a:spcPct val="100000"/>
              </a:lnSpc>
              <a:spcBef>
                <a:spcPts val="265"/>
              </a:spcBef>
              <a:buFont typeface="Arial"/>
              <a:buChar char="•"/>
              <a:tabLst>
                <a:tab pos="321310" algn="l"/>
                <a:tab pos="321945" algn="l"/>
              </a:tabLst>
            </a:pPr>
            <a:r>
              <a:rPr dirty="0" sz="1150" spc="15">
                <a:latin typeface="Cambria"/>
                <a:cs typeface="Cambria"/>
              </a:rPr>
              <a:t>𝑧</a:t>
            </a:r>
            <a:r>
              <a:rPr dirty="0" baseline="-17361" sz="1200" spc="22">
                <a:latin typeface="Cambria"/>
                <a:cs typeface="Cambria"/>
              </a:rPr>
              <a:t>o </a:t>
            </a:r>
            <a:r>
              <a:rPr dirty="0" sz="1150" spc="210">
                <a:latin typeface="Cambria"/>
                <a:cs typeface="Cambria"/>
              </a:rPr>
              <a:t>= </a:t>
            </a:r>
            <a:r>
              <a:rPr dirty="0" sz="1150" spc="-5">
                <a:latin typeface="Cambria"/>
                <a:cs typeface="Cambria"/>
              </a:rPr>
              <a:t>9.137 𝑖𝑛 </a:t>
            </a:r>
            <a:r>
              <a:rPr dirty="0" sz="1150">
                <a:latin typeface="Cambria"/>
                <a:cs typeface="Cambria"/>
              </a:rPr>
              <a:t>(7.309 </a:t>
            </a:r>
            <a:r>
              <a:rPr dirty="0" sz="1150" spc="-5">
                <a:latin typeface="Cambria"/>
                <a:cs typeface="Cambria"/>
              </a:rPr>
              <a:t>𝑖𝑛 </a:t>
            </a:r>
            <a:r>
              <a:rPr dirty="0" sz="1150" spc="-10">
                <a:latin typeface="Cambria"/>
                <a:cs typeface="Cambria"/>
              </a:rPr>
              <a:t>𝐼𝑀 ↑, </a:t>
            </a:r>
            <a:r>
              <a:rPr dirty="0" sz="1150" spc="-5">
                <a:latin typeface="Cambria"/>
                <a:cs typeface="Cambria"/>
              </a:rPr>
              <a:t>10.3964 </a:t>
            </a:r>
            <a:r>
              <a:rPr dirty="0" sz="1150" spc="-10">
                <a:latin typeface="Cambria"/>
                <a:cs typeface="Cambria"/>
              </a:rPr>
              <a:t>𝑖𝑛 𝐼𝑀 </a:t>
            </a:r>
            <a:r>
              <a:rPr dirty="0" sz="1150" spc="5">
                <a:latin typeface="Cambria"/>
                <a:cs typeface="Cambria"/>
              </a:rPr>
              <a:t>↓)</a:t>
            </a:r>
            <a:endParaRPr sz="1150">
              <a:latin typeface="Cambria"/>
              <a:cs typeface="Cambria"/>
            </a:endParaRPr>
          </a:p>
        </p:txBody>
      </p:sp>
      <p:sp>
        <p:nvSpPr>
          <p:cNvPr id="146" name="object 146"/>
          <p:cNvSpPr txBox="1"/>
          <p:nvPr/>
        </p:nvSpPr>
        <p:spPr>
          <a:xfrm>
            <a:off x="6950462" y="8873744"/>
            <a:ext cx="145415" cy="155575"/>
          </a:xfrm>
          <a:prstGeom prst="rect">
            <a:avLst/>
          </a:prstGeom>
        </p:spPr>
        <p:txBody>
          <a:bodyPr wrap="square" lIns="0" tIns="12700" rIns="0" bIns="0" rtlCol="0" vert="horz">
            <a:spAutoFit/>
          </a:bodyPr>
          <a:lstStyle/>
          <a:p>
            <a:pPr marL="12700">
              <a:lnSpc>
                <a:spcPct val="100000"/>
              </a:lnSpc>
              <a:spcBef>
                <a:spcPts val="100"/>
              </a:spcBef>
            </a:pPr>
            <a:r>
              <a:rPr dirty="0" sz="850" spc="-10">
                <a:solidFill>
                  <a:srgbClr val="FFFFFF"/>
                </a:solidFill>
                <a:latin typeface="Arial"/>
                <a:cs typeface="Arial"/>
              </a:rPr>
              <a:t>9</a:t>
            </a:r>
            <a:r>
              <a:rPr dirty="0" sz="850">
                <a:solidFill>
                  <a:srgbClr val="FFFFFF"/>
                </a:solidFill>
                <a:latin typeface="Arial"/>
                <a:cs typeface="Arial"/>
              </a:rPr>
              <a:t>4</a:t>
            </a:r>
            <a:endParaRPr sz="850">
              <a:latin typeface="Arial"/>
              <a:cs typeface="Arial"/>
            </a:endParaRPr>
          </a:p>
        </p:txBody>
      </p:sp>
      <p:sp>
        <p:nvSpPr>
          <p:cNvPr id="147" name="object 147"/>
          <p:cNvSpPr/>
          <p:nvPr/>
        </p:nvSpPr>
        <p:spPr>
          <a:xfrm>
            <a:off x="4821935" y="6653783"/>
            <a:ext cx="744220" cy="951230"/>
          </a:xfrm>
          <a:custGeom>
            <a:avLst/>
            <a:gdLst/>
            <a:ahLst/>
            <a:cxnLst/>
            <a:rect l="l" t="t" r="r" b="b"/>
            <a:pathLst>
              <a:path w="744220" h="951229">
                <a:moveTo>
                  <a:pt x="13715" y="227076"/>
                </a:moveTo>
                <a:lnTo>
                  <a:pt x="0" y="172212"/>
                </a:lnTo>
                <a:lnTo>
                  <a:pt x="665988" y="0"/>
                </a:lnTo>
                <a:lnTo>
                  <a:pt x="679704" y="56388"/>
                </a:lnTo>
                <a:lnTo>
                  <a:pt x="419099" y="146304"/>
                </a:lnTo>
                <a:lnTo>
                  <a:pt x="395630" y="179831"/>
                </a:lnTo>
                <a:lnTo>
                  <a:pt x="286511" y="179831"/>
                </a:lnTo>
                <a:lnTo>
                  <a:pt x="13715" y="227076"/>
                </a:lnTo>
                <a:close/>
              </a:path>
              <a:path w="744220" h="951229">
                <a:moveTo>
                  <a:pt x="344424" y="950975"/>
                </a:moveTo>
                <a:lnTo>
                  <a:pt x="329183" y="894588"/>
                </a:lnTo>
                <a:lnTo>
                  <a:pt x="496823" y="821436"/>
                </a:lnTo>
                <a:lnTo>
                  <a:pt x="336803" y="204216"/>
                </a:lnTo>
                <a:lnTo>
                  <a:pt x="286511" y="179831"/>
                </a:lnTo>
                <a:lnTo>
                  <a:pt x="395630" y="179831"/>
                </a:lnTo>
                <a:lnTo>
                  <a:pt x="387095" y="192024"/>
                </a:lnTo>
                <a:lnTo>
                  <a:pt x="547115" y="809244"/>
                </a:lnTo>
                <a:lnTo>
                  <a:pt x="733002" y="809244"/>
                </a:lnTo>
                <a:lnTo>
                  <a:pt x="743712" y="848868"/>
                </a:lnTo>
                <a:lnTo>
                  <a:pt x="344424" y="950975"/>
                </a:lnTo>
                <a:close/>
              </a:path>
              <a:path w="744220" h="951229">
                <a:moveTo>
                  <a:pt x="733002" y="809244"/>
                </a:moveTo>
                <a:lnTo>
                  <a:pt x="547115" y="809244"/>
                </a:lnTo>
                <a:lnTo>
                  <a:pt x="728472" y="792479"/>
                </a:lnTo>
                <a:lnTo>
                  <a:pt x="733002" y="809244"/>
                </a:lnTo>
                <a:close/>
              </a:path>
            </a:pathLst>
          </a:custGeom>
          <a:solidFill>
            <a:srgbClr val="D8D8D8"/>
          </a:solidFill>
        </p:spPr>
        <p:txBody>
          <a:bodyPr wrap="square" lIns="0" tIns="0" rIns="0" bIns="0" rtlCol="0"/>
          <a:lstStyle/>
          <a:p/>
        </p:txBody>
      </p:sp>
      <p:sp>
        <p:nvSpPr>
          <p:cNvPr id="148" name="object 148"/>
          <p:cNvSpPr/>
          <p:nvPr/>
        </p:nvSpPr>
        <p:spPr>
          <a:xfrm>
            <a:off x="4821935" y="6653783"/>
            <a:ext cx="744220" cy="951230"/>
          </a:xfrm>
          <a:custGeom>
            <a:avLst/>
            <a:gdLst/>
            <a:ahLst/>
            <a:cxnLst/>
            <a:rect l="l" t="t" r="r" b="b"/>
            <a:pathLst>
              <a:path w="744220" h="951229">
                <a:moveTo>
                  <a:pt x="665987" y="0"/>
                </a:moveTo>
                <a:lnTo>
                  <a:pt x="0" y="172211"/>
                </a:lnTo>
                <a:lnTo>
                  <a:pt x="13715" y="227076"/>
                </a:lnTo>
                <a:lnTo>
                  <a:pt x="286511" y="179831"/>
                </a:lnTo>
                <a:lnTo>
                  <a:pt x="336803" y="204216"/>
                </a:lnTo>
                <a:lnTo>
                  <a:pt x="496823" y="821435"/>
                </a:lnTo>
                <a:lnTo>
                  <a:pt x="329183" y="894587"/>
                </a:lnTo>
                <a:lnTo>
                  <a:pt x="344423" y="950975"/>
                </a:lnTo>
                <a:lnTo>
                  <a:pt x="743711" y="848868"/>
                </a:lnTo>
                <a:lnTo>
                  <a:pt x="728471" y="792479"/>
                </a:lnTo>
                <a:lnTo>
                  <a:pt x="547115" y="809243"/>
                </a:lnTo>
                <a:lnTo>
                  <a:pt x="387095" y="192024"/>
                </a:lnTo>
                <a:lnTo>
                  <a:pt x="419099" y="146304"/>
                </a:lnTo>
                <a:lnTo>
                  <a:pt x="679703" y="56387"/>
                </a:lnTo>
                <a:lnTo>
                  <a:pt x="665987" y="0"/>
                </a:lnTo>
                <a:close/>
              </a:path>
            </a:pathLst>
          </a:custGeom>
          <a:ln w="4572">
            <a:solidFill>
              <a:srgbClr val="BFBFBF"/>
            </a:solidFill>
          </a:ln>
        </p:spPr>
        <p:txBody>
          <a:bodyPr wrap="square" lIns="0" tIns="0" rIns="0" bIns="0" rtlCol="0"/>
          <a:lstStyle/>
          <a:p/>
        </p:txBody>
      </p:sp>
      <p:sp>
        <p:nvSpPr>
          <p:cNvPr id="149" name="object 149"/>
          <p:cNvSpPr/>
          <p:nvPr/>
        </p:nvSpPr>
        <p:spPr>
          <a:xfrm>
            <a:off x="5113020" y="6583680"/>
            <a:ext cx="269875" cy="1028700"/>
          </a:xfrm>
          <a:custGeom>
            <a:avLst/>
            <a:gdLst/>
            <a:ahLst/>
            <a:cxnLst/>
            <a:rect l="l" t="t" r="r" b="b"/>
            <a:pathLst>
              <a:path w="269875" h="1028700">
                <a:moveTo>
                  <a:pt x="9144" y="35051"/>
                </a:moveTo>
                <a:lnTo>
                  <a:pt x="7619" y="33527"/>
                </a:lnTo>
                <a:lnTo>
                  <a:pt x="7619" y="32003"/>
                </a:lnTo>
                <a:lnTo>
                  <a:pt x="0" y="3048"/>
                </a:lnTo>
                <a:lnTo>
                  <a:pt x="0" y="0"/>
                </a:lnTo>
                <a:lnTo>
                  <a:pt x="3048" y="0"/>
                </a:lnTo>
                <a:lnTo>
                  <a:pt x="4572" y="1523"/>
                </a:lnTo>
                <a:lnTo>
                  <a:pt x="12192" y="32003"/>
                </a:lnTo>
                <a:lnTo>
                  <a:pt x="9144" y="35051"/>
                </a:lnTo>
                <a:close/>
              </a:path>
              <a:path w="269875" h="1028700">
                <a:moveTo>
                  <a:pt x="16764" y="53339"/>
                </a:moveTo>
                <a:lnTo>
                  <a:pt x="12192" y="53339"/>
                </a:lnTo>
                <a:lnTo>
                  <a:pt x="13716" y="51816"/>
                </a:lnTo>
                <a:lnTo>
                  <a:pt x="15240" y="51816"/>
                </a:lnTo>
                <a:lnTo>
                  <a:pt x="15240" y="50291"/>
                </a:lnTo>
                <a:lnTo>
                  <a:pt x="16764" y="51816"/>
                </a:lnTo>
                <a:lnTo>
                  <a:pt x="16764" y="53339"/>
                </a:lnTo>
                <a:close/>
              </a:path>
              <a:path w="269875" h="1028700">
                <a:moveTo>
                  <a:pt x="15240" y="56387"/>
                </a:moveTo>
                <a:lnTo>
                  <a:pt x="13716" y="54864"/>
                </a:lnTo>
                <a:lnTo>
                  <a:pt x="13716" y="53339"/>
                </a:lnTo>
                <a:lnTo>
                  <a:pt x="18287" y="53339"/>
                </a:lnTo>
                <a:lnTo>
                  <a:pt x="16764" y="54864"/>
                </a:lnTo>
                <a:lnTo>
                  <a:pt x="15240" y="54864"/>
                </a:lnTo>
                <a:lnTo>
                  <a:pt x="15240" y="56387"/>
                </a:lnTo>
                <a:close/>
              </a:path>
              <a:path w="269875" h="1028700">
                <a:moveTo>
                  <a:pt x="30480" y="106680"/>
                </a:moveTo>
                <a:lnTo>
                  <a:pt x="25908" y="106680"/>
                </a:lnTo>
                <a:lnTo>
                  <a:pt x="25908" y="105155"/>
                </a:lnTo>
                <a:lnTo>
                  <a:pt x="18287" y="74675"/>
                </a:lnTo>
                <a:lnTo>
                  <a:pt x="18287" y="73151"/>
                </a:lnTo>
                <a:lnTo>
                  <a:pt x="19812" y="73151"/>
                </a:lnTo>
                <a:lnTo>
                  <a:pt x="21335" y="71627"/>
                </a:lnTo>
                <a:lnTo>
                  <a:pt x="22860" y="73151"/>
                </a:lnTo>
                <a:lnTo>
                  <a:pt x="22860" y="74675"/>
                </a:lnTo>
                <a:lnTo>
                  <a:pt x="30480" y="103632"/>
                </a:lnTo>
                <a:lnTo>
                  <a:pt x="30480" y="106680"/>
                </a:lnTo>
                <a:close/>
              </a:path>
              <a:path w="269875" h="1028700">
                <a:moveTo>
                  <a:pt x="35051" y="128016"/>
                </a:moveTo>
                <a:lnTo>
                  <a:pt x="32003" y="128016"/>
                </a:lnTo>
                <a:lnTo>
                  <a:pt x="32003" y="123443"/>
                </a:lnTo>
                <a:lnTo>
                  <a:pt x="35051" y="123443"/>
                </a:lnTo>
                <a:lnTo>
                  <a:pt x="36576" y="124967"/>
                </a:lnTo>
                <a:lnTo>
                  <a:pt x="36576" y="126491"/>
                </a:lnTo>
                <a:lnTo>
                  <a:pt x="35051" y="128016"/>
                </a:lnTo>
                <a:close/>
              </a:path>
              <a:path w="269875" h="1028700">
                <a:moveTo>
                  <a:pt x="47244" y="179832"/>
                </a:moveTo>
                <a:lnTo>
                  <a:pt x="45719" y="178307"/>
                </a:lnTo>
                <a:lnTo>
                  <a:pt x="36576" y="147827"/>
                </a:lnTo>
                <a:lnTo>
                  <a:pt x="36576" y="146303"/>
                </a:lnTo>
                <a:lnTo>
                  <a:pt x="38100" y="144780"/>
                </a:lnTo>
                <a:lnTo>
                  <a:pt x="41148" y="144780"/>
                </a:lnTo>
                <a:lnTo>
                  <a:pt x="41148" y="146303"/>
                </a:lnTo>
                <a:lnTo>
                  <a:pt x="48767" y="176783"/>
                </a:lnTo>
                <a:lnTo>
                  <a:pt x="50292" y="178307"/>
                </a:lnTo>
                <a:lnTo>
                  <a:pt x="48767" y="178307"/>
                </a:lnTo>
                <a:lnTo>
                  <a:pt x="47244" y="179832"/>
                </a:lnTo>
                <a:close/>
              </a:path>
              <a:path w="269875" h="1028700">
                <a:moveTo>
                  <a:pt x="53340" y="201167"/>
                </a:moveTo>
                <a:lnTo>
                  <a:pt x="51816" y="201167"/>
                </a:lnTo>
                <a:lnTo>
                  <a:pt x="50292" y="199643"/>
                </a:lnTo>
                <a:lnTo>
                  <a:pt x="50292" y="196596"/>
                </a:lnTo>
                <a:lnTo>
                  <a:pt x="54864" y="196596"/>
                </a:lnTo>
                <a:lnTo>
                  <a:pt x="54864" y="199643"/>
                </a:lnTo>
                <a:lnTo>
                  <a:pt x="53340" y="201167"/>
                </a:lnTo>
                <a:close/>
              </a:path>
              <a:path w="269875" h="1028700">
                <a:moveTo>
                  <a:pt x="67056" y="251459"/>
                </a:moveTo>
                <a:lnTo>
                  <a:pt x="64008" y="251459"/>
                </a:lnTo>
                <a:lnTo>
                  <a:pt x="64008" y="249935"/>
                </a:lnTo>
                <a:lnTo>
                  <a:pt x="56387" y="219455"/>
                </a:lnTo>
                <a:lnTo>
                  <a:pt x="56387" y="217932"/>
                </a:lnTo>
                <a:lnTo>
                  <a:pt x="59435" y="217932"/>
                </a:lnTo>
                <a:lnTo>
                  <a:pt x="60960" y="219455"/>
                </a:lnTo>
                <a:lnTo>
                  <a:pt x="68580" y="248412"/>
                </a:lnTo>
                <a:lnTo>
                  <a:pt x="68580" y="249935"/>
                </a:lnTo>
                <a:lnTo>
                  <a:pt x="67056" y="251459"/>
                </a:lnTo>
                <a:close/>
              </a:path>
              <a:path w="269875" h="1028700">
                <a:moveTo>
                  <a:pt x="73151" y="272796"/>
                </a:moveTo>
                <a:lnTo>
                  <a:pt x="70103" y="272796"/>
                </a:lnTo>
                <a:lnTo>
                  <a:pt x="68580" y="271271"/>
                </a:lnTo>
                <a:lnTo>
                  <a:pt x="68580" y="269748"/>
                </a:lnTo>
                <a:lnTo>
                  <a:pt x="70103" y="269748"/>
                </a:lnTo>
                <a:lnTo>
                  <a:pt x="71628" y="268223"/>
                </a:lnTo>
                <a:lnTo>
                  <a:pt x="73151" y="269748"/>
                </a:lnTo>
                <a:lnTo>
                  <a:pt x="73151" y="272796"/>
                </a:lnTo>
                <a:close/>
              </a:path>
              <a:path w="269875" h="1028700">
                <a:moveTo>
                  <a:pt x="85344" y="324612"/>
                </a:moveTo>
                <a:lnTo>
                  <a:pt x="83819" y="324612"/>
                </a:lnTo>
                <a:lnTo>
                  <a:pt x="82296" y="323087"/>
                </a:lnTo>
                <a:lnTo>
                  <a:pt x="74676" y="292607"/>
                </a:lnTo>
                <a:lnTo>
                  <a:pt x="74676" y="291083"/>
                </a:lnTo>
                <a:lnTo>
                  <a:pt x="76200" y="289559"/>
                </a:lnTo>
                <a:lnTo>
                  <a:pt x="77724" y="289559"/>
                </a:lnTo>
                <a:lnTo>
                  <a:pt x="79248" y="291083"/>
                </a:lnTo>
                <a:lnTo>
                  <a:pt x="86867" y="321564"/>
                </a:lnTo>
                <a:lnTo>
                  <a:pt x="86867" y="323087"/>
                </a:lnTo>
                <a:lnTo>
                  <a:pt x="85344" y="324612"/>
                </a:lnTo>
                <a:close/>
              </a:path>
              <a:path w="269875" h="1028700">
                <a:moveTo>
                  <a:pt x="91440" y="345948"/>
                </a:moveTo>
                <a:lnTo>
                  <a:pt x="89916" y="345948"/>
                </a:lnTo>
                <a:lnTo>
                  <a:pt x="88392" y="344423"/>
                </a:lnTo>
                <a:lnTo>
                  <a:pt x="88392" y="341375"/>
                </a:lnTo>
                <a:lnTo>
                  <a:pt x="91440" y="341375"/>
                </a:lnTo>
                <a:lnTo>
                  <a:pt x="92964" y="342900"/>
                </a:lnTo>
                <a:lnTo>
                  <a:pt x="92964" y="344423"/>
                </a:lnTo>
                <a:lnTo>
                  <a:pt x="91440" y="344423"/>
                </a:lnTo>
                <a:lnTo>
                  <a:pt x="91440" y="345948"/>
                </a:lnTo>
                <a:close/>
              </a:path>
              <a:path w="269875" h="1028700">
                <a:moveTo>
                  <a:pt x="105156" y="396239"/>
                </a:moveTo>
                <a:lnTo>
                  <a:pt x="102108" y="396239"/>
                </a:lnTo>
                <a:lnTo>
                  <a:pt x="100583" y="394716"/>
                </a:lnTo>
                <a:lnTo>
                  <a:pt x="92964" y="365759"/>
                </a:lnTo>
                <a:lnTo>
                  <a:pt x="92964" y="364235"/>
                </a:lnTo>
                <a:lnTo>
                  <a:pt x="94487" y="362712"/>
                </a:lnTo>
                <a:lnTo>
                  <a:pt x="97535" y="362712"/>
                </a:lnTo>
                <a:lnTo>
                  <a:pt x="97535" y="364235"/>
                </a:lnTo>
                <a:lnTo>
                  <a:pt x="105156" y="393191"/>
                </a:lnTo>
                <a:lnTo>
                  <a:pt x="105156" y="396239"/>
                </a:lnTo>
                <a:close/>
              </a:path>
              <a:path w="269875" h="1028700">
                <a:moveTo>
                  <a:pt x="111251" y="417575"/>
                </a:moveTo>
                <a:lnTo>
                  <a:pt x="106680" y="417575"/>
                </a:lnTo>
                <a:lnTo>
                  <a:pt x="106680" y="414527"/>
                </a:lnTo>
                <a:lnTo>
                  <a:pt x="108203" y="413003"/>
                </a:lnTo>
                <a:lnTo>
                  <a:pt x="109728" y="413003"/>
                </a:lnTo>
                <a:lnTo>
                  <a:pt x="111251" y="414527"/>
                </a:lnTo>
                <a:lnTo>
                  <a:pt x="111251" y="417575"/>
                </a:lnTo>
                <a:close/>
              </a:path>
              <a:path w="269875" h="1028700">
                <a:moveTo>
                  <a:pt x="123444" y="469391"/>
                </a:moveTo>
                <a:lnTo>
                  <a:pt x="120396" y="469391"/>
                </a:lnTo>
                <a:lnTo>
                  <a:pt x="120396" y="467867"/>
                </a:lnTo>
                <a:lnTo>
                  <a:pt x="112776" y="437387"/>
                </a:lnTo>
                <a:lnTo>
                  <a:pt x="112776" y="435864"/>
                </a:lnTo>
                <a:lnTo>
                  <a:pt x="114300" y="434339"/>
                </a:lnTo>
                <a:lnTo>
                  <a:pt x="115824" y="434339"/>
                </a:lnTo>
                <a:lnTo>
                  <a:pt x="115824" y="435864"/>
                </a:lnTo>
                <a:lnTo>
                  <a:pt x="117348" y="435864"/>
                </a:lnTo>
                <a:lnTo>
                  <a:pt x="124967" y="466343"/>
                </a:lnTo>
                <a:lnTo>
                  <a:pt x="124967" y="467867"/>
                </a:lnTo>
                <a:lnTo>
                  <a:pt x="123444" y="469391"/>
                </a:lnTo>
                <a:close/>
              </a:path>
              <a:path w="269875" h="1028700">
                <a:moveTo>
                  <a:pt x="129540" y="490727"/>
                </a:moveTo>
                <a:lnTo>
                  <a:pt x="126492" y="490727"/>
                </a:lnTo>
                <a:lnTo>
                  <a:pt x="124967" y="489203"/>
                </a:lnTo>
                <a:lnTo>
                  <a:pt x="124967" y="487680"/>
                </a:lnTo>
                <a:lnTo>
                  <a:pt x="126492" y="486155"/>
                </a:lnTo>
                <a:lnTo>
                  <a:pt x="129540" y="486155"/>
                </a:lnTo>
                <a:lnTo>
                  <a:pt x="129540" y="490727"/>
                </a:lnTo>
                <a:close/>
              </a:path>
              <a:path w="269875" h="1028700">
                <a:moveTo>
                  <a:pt x="140208" y="542543"/>
                </a:moveTo>
                <a:lnTo>
                  <a:pt x="138683" y="541019"/>
                </a:lnTo>
                <a:lnTo>
                  <a:pt x="138683" y="539496"/>
                </a:lnTo>
                <a:lnTo>
                  <a:pt x="131064" y="510539"/>
                </a:lnTo>
                <a:lnTo>
                  <a:pt x="131064" y="507491"/>
                </a:lnTo>
                <a:lnTo>
                  <a:pt x="135635" y="507491"/>
                </a:lnTo>
                <a:lnTo>
                  <a:pt x="135635" y="509016"/>
                </a:lnTo>
                <a:lnTo>
                  <a:pt x="143256" y="539496"/>
                </a:lnTo>
                <a:lnTo>
                  <a:pt x="143256" y="541019"/>
                </a:lnTo>
                <a:lnTo>
                  <a:pt x="141732" y="541019"/>
                </a:lnTo>
                <a:lnTo>
                  <a:pt x="140208" y="542543"/>
                </a:lnTo>
                <a:close/>
              </a:path>
              <a:path w="269875" h="1028700">
                <a:moveTo>
                  <a:pt x="146303" y="563880"/>
                </a:moveTo>
                <a:lnTo>
                  <a:pt x="144780" y="562355"/>
                </a:lnTo>
                <a:lnTo>
                  <a:pt x="144780" y="559307"/>
                </a:lnTo>
                <a:lnTo>
                  <a:pt x="146303" y="559307"/>
                </a:lnTo>
                <a:lnTo>
                  <a:pt x="147828" y="557783"/>
                </a:lnTo>
                <a:lnTo>
                  <a:pt x="147828" y="559307"/>
                </a:lnTo>
                <a:lnTo>
                  <a:pt x="149351" y="560832"/>
                </a:lnTo>
                <a:lnTo>
                  <a:pt x="147828" y="562355"/>
                </a:lnTo>
                <a:lnTo>
                  <a:pt x="146303" y="562355"/>
                </a:lnTo>
                <a:lnTo>
                  <a:pt x="146303" y="563880"/>
                </a:lnTo>
                <a:close/>
              </a:path>
              <a:path w="269875" h="1028700">
                <a:moveTo>
                  <a:pt x="161544" y="614171"/>
                </a:moveTo>
                <a:lnTo>
                  <a:pt x="158496" y="614171"/>
                </a:lnTo>
                <a:lnTo>
                  <a:pt x="156972" y="612648"/>
                </a:lnTo>
                <a:lnTo>
                  <a:pt x="149351" y="582167"/>
                </a:lnTo>
                <a:lnTo>
                  <a:pt x="152400" y="579119"/>
                </a:lnTo>
                <a:lnTo>
                  <a:pt x="153924" y="580643"/>
                </a:lnTo>
                <a:lnTo>
                  <a:pt x="153924" y="582167"/>
                </a:lnTo>
                <a:lnTo>
                  <a:pt x="161544" y="611123"/>
                </a:lnTo>
                <a:lnTo>
                  <a:pt x="161544" y="614171"/>
                </a:lnTo>
                <a:close/>
              </a:path>
              <a:path w="269875" h="1028700">
                <a:moveTo>
                  <a:pt x="167640" y="635507"/>
                </a:moveTo>
                <a:lnTo>
                  <a:pt x="163067" y="635507"/>
                </a:lnTo>
                <a:lnTo>
                  <a:pt x="163067" y="630935"/>
                </a:lnTo>
                <a:lnTo>
                  <a:pt x="167640" y="630935"/>
                </a:lnTo>
                <a:lnTo>
                  <a:pt x="167640" y="635507"/>
                </a:lnTo>
                <a:close/>
              </a:path>
              <a:path w="269875" h="1028700">
                <a:moveTo>
                  <a:pt x="178308" y="687323"/>
                </a:moveTo>
                <a:lnTo>
                  <a:pt x="176783" y="685800"/>
                </a:lnTo>
                <a:lnTo>
                  <a:pt x="176783" y="684275"/>
                </a:lnTo>
                <a:lnTo>
                  <a:pt x="169164" y="655319"/>
                </a:lnTo>
                <a:lnTo>
                  <a:pt x="167640" y="653796"/>
                </a:lnTo>
                <a:lnTo>
                  <a:pt x="169164" y="652271"/>
                </a:lnTo>
                <a:lnTo>
                  <a:pt x="172212" y="652271"/>
                </a:lnTo>
                <a:lnTo>
                  <a:pt x="172212" y="653796"/>
                </a:lnTo>
                <a:lnTo>
                  <a:pt x="181356" y="684275"/>
                </a:lnTo>
                <a:lnTo>
                  <a:pt x="181356" y="685800"/>
                </a:lnTo>
                <a:lnTo>
                  <a:pt x="179832" y="685800"/>
                </a:lnTo>
                <a:lnTo>
                  <a:pt x="178308" y="687323"/>
                </a:lnTo>
                <a:close/>
              </a:path>
              <a:path w="269875" h="1028700">
                <a:moveTo>
                  <a:pt x="184403" y="708659"/>
                </a:moveTo>
                <a:lnTo>
                  <a:pt x="182880" y="708659"/>
                </a:lnTo>
                <a:lnTo>
                  <a:pt x="182880" y="707135"/>
                </a:lnTo>
                <a:lnTo>
                  <a:pt x="181356" y="705612"/>
                </a:lnTo>
                <a:lnTo>
                  <a:pt x="182880" y="704087"/>
                </a:lnTo>
                <a:lnTo>
                  <a:pt x="185928" y="704087"/>
                </a:lnTo>
                <a:lnTo>
                  <a:pt x="185928" y="707135"/>
                </a:lnTo>
                <a:lnTo>
                  <a:pt x="184403" y="708659"/>
                </a:lnTo>
                <a:close/>
              </a:path>
              <a:path w="269875" h="1028700">
                <a:moveTo>
                  <a:pt x="199644" y="758951"/>
                </a:moveTo>
                <a:lnTo>
                  <a:pt x="195072" y="758951"/>
                </a:lnTo>
                <a:lnTo>
                  <a:pt x="195072" y="757427"/>
                </a:lnTo>
                <a:lnTo>
                  <a:pt x="187451" y="726948"/>
                </a:lnTo>
                <a:lnTo>
                  <a:pt x="187451" y="725423"/>
                </a:lnTo>
                <a:lnTo>
                  <a:pt x="192024" y="725423"/>
                </a:lnTo>
                <a:lnTo>
                  <a:pt x="192024" y="726948"/>
                </a:lnTo>
                <a:lnTo>
                  <a:pt x="199644" y="755903"/>
                </a:lnTo>
                <a:lnTo>
                  <a:pt x="199644" y="758951"/>
                </a:lnTo>
                <a:close/>
              </a:path>
              <a:path w="269875" h="1028700">
                <a:moveTo>
                  <a:pt x="204216" y="780287"/>
                </a:moveTo>
                <a:lnTo>
                  <a:pt x="201167" y="780287"/>
                </a:lnTo>
                <a:lnTo>
                  <a:pt x="201167" y="778764"/>
                </a:lnTo>
                <a:lnTo>
                  <a:pt x="199644" y="777239"/>
                </a:lnTo>
                <a:lnTo>
                  <a:pt x="201167" y="775716"/>
                </a:lnTo>
                <a:lnTo>
                  <a:pt x="202692" y="775716"/>
                </a:lnTo>
                <a:lnTo>
                  <a:pt x="205740" y="778764"/>
                </a:lnTo>
                <a:lnTo>
                  <a:pt x="204216" y="780287"/>
                </a:lnTo>
                <a:close/>
              </a:path>
              <a:path w="269875" h="1028700">
                <a:moveTo>
                  <a:pt x="216408" y="832103"/>
                </a:moveTo>
                <a:lnTo>
                  <a:pt x="214883" y="832103"/>
                </a:lnTo>
                <a:lnTo>
                  <a:pt x="214883" y="830580"/>
                </a:lnTo>
                <a:lnTo>
                  <a:pt x="213360" y="830580"/>
                </a:lnTo>
                <a:lnTo>
                  <a:pt x="205740" y="800100"/>
                </a:lnTo>
                <a:lnTo>
                  <a:pt x="205740" y="798575"/>
                </a:lnTo>
                <a:lnTo>
                  <a:pt x="207264" y="797051"/>
                </a:lnTo>
                <a:lnTo>
                  <a:pt x="208787" y="797051"/>
                </a:lnTo>
                <a:lnTo>
                  <a:pt x="210312" y="798575"/>
                </a:lnTo>
                <a:lnTo>
                  <a:pt x="217932" y="829055"/>
                </a:lnTo>
                <a:lnTo>
                  <a:pt x="217932" y="830580"/>
                </a:lnTo>
                <a:lnTo>
                  <a:pt x="216408" y="832103"/>
                </a:lnTo>
                <a:close/>
              </a:path>
              <a:path w="269875" h="1028700">
                <a:moveTo>
                  <a:pt x="222503" y="853439"/>
                </a:moveTo>
                <a:lnTo>
                  <a:pt x="220980" y="853439"/>
                </a:lnTo>
                <a:lnTo>
                  <a:pt x="219456" y="851916"/>
                </a:lnTo>
                <a:lnTo>
                  <a:pt x="219456" y="848867"/>
                </a:lnTo>
                <a:lnTo>
                  <a:pt x="224028" y="848867"/>
                </a:lnTo>
                <a:lnTo>
                  <a:pt x="224028" y="851916"/>
                </a:lnTo>
                <a:lnTo>
                  <a:pt x="222503" y="853439"/>
                </a:lnTo>
                <a:close/>
              </a:path>
              <a:path w="269875" h="1028700">
                <a:moveTo>
                  <a:pt x="236219" y="903732"/>
                </a:moveTo>
                <a:lnTo>
                  <a:pt x="233172" y="903732"/>
                </a:lnTo>
                <a:lnTo>
                  <a:pt x="233172" y="902207"/>
                </a:lnTo>
                <a:lnTo>
                  <a:pt x="225551" y="873251"/>
                </a:lnTo>
                <a:lnTo>
                  <a:pt x="224028" y="871727"/>
                </a:lnTo>
                <a:lnTo>
                  <a:pt x="225551" y="870203"/>
                </a:lnTo>
                <a:lnTo>
                  <a:pt x="228600" y="870203"/>
                </a:lnTo>
                <a:lnTo>
                  <a:pt x="228600" y="871727"/>
                </a:lnTo>
                <a:lnTo>
                  <a:pt x="236219" y="900684"/>
                </a:lnTo>
                <a:lnTo>
                  <a:pt x="237744" y="902207"/>
                </a:lnTo>
                <a:lnTo>
                  <a:pt x="236219" y="903732"/>
                </a:lnTo>
                <a:close/>
              </a:path>
              <a:path w="269875" h="1028700">
                <a:moveTo>
                  <a:pt x="242316" y="925067"/>
                </a:moveTo>
                <a:lnTo>
                  <a:pt x="237744" y="925067"/>
                </a:lnTo>
                <a:lnTo>
                  <a:pt x="237744" y="922019"/>
                </a:lnTo>
                <a:lnTo>
                  <a:pt x="239267" y="922019"/>
                </a:lnTo>
                <a:lnTo>
                  <a:pt x="239267" y="920496"/>
                </a:lnTo>
                <a:lnTo>
                  <a:pt x="240792" y="920496"/>
                </a:lnTo>
                <a:lnTo>
                  <a:pt x="242316" y="922019"/>
                </a:lnTo>
                <a:lnTo>
                  <a:pt x="242316" y="925067"/>
                </a:lnTo>
                <a:close/>
              </a:path>
              <a:path w="269875" h="1028700">
                <a:moveTo>
                  <a:pt x="256032" y="976884"/>
                </a:moveTo>
                <a:lnTo>
                  <a:pt x="251460" y="976884"/>
                </a:lnTo>
                <a:lnTo>
                  <a:pt x="251460" y="975359"/>
                </a:lnTo>
                <a:lnTo>
                  <a:pt x="243840" y="944880"/>
                </a:lnTo>
                <a:lnTo>
                  <a:pt x="243840" y="943355"/>
                </a:lnTo>
                <a:lnTo>
                  <a:pt x="245364" y="941832"/>
                </a:lnTo>
                <a:lnTo>
                  <a:pt x="246887" y="941832"/>
                </a:lnTo>
                <a:lnTo>
                  <a:pt x="248412" y="943355"/>
                </a:lnTo>
                <a:lnTo>
                  <a:pt x="256032" y="973835"/>
                </a:lnTo>
                <a:lnTo>
                  <a:pt x="256032" y="976884"/>
                </a:lnTo>
                <a:close/>
              </a:path>
              <a:path w="269875" h="1028700">
                <a:moveTo>
                  <a:pt x="260603" y="998219"/>
                </a:moveTo>
                <a:lnTo>
                  <a:pt x="257556" y="998219"/>
                </a:lnTo>
                <a:lnTo>
                  <a:pt x="257556" y="996696"/>
                </a:lnTo>
                <a:lnTo>
                  <a:pt x="256032" y="995171"/>
                </a:lnTo>
                <a:lnTo>
                  <a:pt x="257556" y="993648"/>
                </a:lnTo>
                <a:lnTo>
                  <a:pt x="260603" y="993648"/>
                </a:lnTo>
                <a:lnTo>
                  <a:pt x="260603" y="995171"/>
                </a:lnTo>
                <a:lnTo>
                  <a:pt x="262128" y="996696"/>
                </a:lnTo>
                <a:lnTo>
                  <a:pt x="260603" y="998219"/>
                </a:lnTo>
                <a:close/>
              </a:path>
              <a:path w="269875" h="1028700">
                <a:moveTo>
                  <a:pt x="266700" y="1028700"/>
                </a:moveTo>
                <a:lnTo>
                  <a:pt x="265176" y="1027175"/>
                </a:lnTo>
                <a:lnTo>
                  <a:pt x="265176" y="1025651"/>
                </a:lnTo>
                <a:lnTo>
                  <a:pt x="262128" y="1018032"/>
                </a:lnTo>
                <a:lnTo>
                  <a:pt x="262128" y="1014984"/>
                </a:lnTo>
                <a:lnTo>
                  <a:pt x="266700" y="1014984"/>
                </a:lnTo>
                <a:lnTo>
                  <a:pt x="266700" y="1016507"/>
                </a:lnTo>
                <a:lnTo>
                  <a:pt x="268224" y="1025651"/>
                </a:lnTo>
                <a:lnTo>
                  <a:pt x="269748" y="1025651"/>
                </a:lnTo>
                <a:lnTo>
                  <a:pt x="268224" y="1027175"/>
                </a:lnTo>
                <a:lnTo>
                  <a:pt x="266700" y="1027175"/>
                </a:lnTo>
                <a:lnTo>
                  <a:pt x="266700" y="1028700"/>
                </a:lnTo>
                <a:close/>
              </a:path>
            </a:pathLst>
          </a:custGeom>
          <a:solidFill>
            <a:srgbClr val="000000"/>
          </a:solidFill>
        </p:spPr>
        <p:txBody>
          <a:bodyPr wrap="square" lIns="0" tIns="0" rIns="0" bIns="0" rtlCol="0"/>
          <a:lstStyle/>
          <a:p/>
        </p:txBody>
      </p:sp>
      <p:sp>
        <p:nvSpPr>
          <p:cNvPr id="150" name="object 150"/>
          <p:cNvSpPr/>
          <p:nvPr/>
        </p:nvSpPr>
        <p:spPr>
          <a:xfrm>
            <a:off x="4887467" y="6919721"/>
            <a:ext cx="378714" cy="271272"/>
          </a:xfrm>
          <a:prstGeom prst="rect">
            <a:avLst/>
          </a:prstGeom>
          <a:blipFill>
            <a:blip r:embed="rId11" cstate="print"/>
            <a:stretch>
              <a:fillRect/>
            </a:stretch>
          </a:blipFill>
        </p:spPr>
        <p:txBody>
          <a:bodyPr wrap="square" lIns="0" tIns="0" rIns="0" bIns="0" rtlCol="0"/>
          <a:lstStyle/>
          <a:p/>
        </p:txBody>
      </p:sp>
      <p:sp>
        <p:nvSpPr>
          <p:cNvPr id="151" name="object 151"/>
          <p:cNvSpPr/>
          <p:nvPr/>
        </p:nvSpPr>
        <p:spPr>
          <a:xfrm>
            <a:off x="5088635" y="7851648"/>
            <a:ext cx="838200" cy="248920"/>
          </a:xfrm>
          <a:custGeom>
            <a:avLst/>
            <a:gdLst/>
            <a:ahLst/>
            <a:cxnLst/>
            <a:rect l="l" t="t" r="r" b="b"/>
            <a:pathLst>
              <a:path w="838200" h="248920">
                <a:moveTo>
                  <a:pt x="18287" y="248412"/>
                </a:moveTo>
                <a:lnTo>
                  <a:pt x="0" y="144780"/>
                </a:lnTo>
                <a:lnTo>
                  <a:pt x="819912" y="0"/>
                </a:lnTo>
                <a:lnTo>
                  <a:pt x="838200" y="103632"/>
                </a:lnTo>
                <a:lnTo>
                  <a:pt x="18287" y="248412"/>
                </a:lnTo>
                <a:close/>
              </a:path>
            </a:pathLst>
          </a:custGeom>
          <a:solidFill>
            <a:srgbClr val="BFBFBF"/>
          </a:solidFill>
        </p:spPr>
        <p:txBody>
          <a:bodyPr wrap="square" lIns="0" tIns="0" rIns="0" bIns="0" rtlCol="0"/>
          <a:lstStyle/>
          <a:p/>
        </p:txBody>
      </p:sp>
      <p:sp>
        <p:nvSpPr>
          <p:cNvPr id="152" name="object 152"/>
          <p:cNvSpPr/>
          <p:nvPr/>
        </p:nvSpPr>
        <p:spPr>
          <a:xfrm>
            <a:off x="5088635" y="7851647"/>
            <a:ext cx="838200" cy="248920"/>
          </a:xfrm>
          <a:custGeom>
            <a:avLst/>
            <a:gdLst/>
            <a:ahLst/>
            <a:cxnLst/>
            <a:rect l="l" t="t" r="r" b="b"/>
            <a:pathLst>
              <a:path w="838200" h="248920">
                <a:moveTo>
                  <a:pt x="18287" y="248412"/>
                </a:moveTo>
                <a:lnTo>
                  <a:pt x="838200" y="103632"/>
                </a:lnTo>
                <a:lnTo>
                  <a:pt x="819912" y="0"/>
                </a:lnTo>
                <a:lnTo>
                  <a:pt x="0" y="144780"/>
                </a:lnTo>
                <a:lnTo>
                  <a:pt x="18287" y="248412"/>
                </a:lnTo>
                <a:close/>
              </a:path>
            </a:pathLst>
          </a:custGeom>
          <a:ln w="4571">
            <a:solidFill>
              <a:srgbClr val="000000"/>
            </a:solidFill>
          </a:ln>
        </p:spPr>
        <p:txBody>
          <a:bodyPr wrap="square" lIns="0" tIns="0" rIns="0" bIns="0" rtlCol="0"/>
          <a:lstStyle/>
          <a:p/>
        </p:txBody>
      </p:sp>
      <p:sp>
        <p:nvSpPr>
          <p:cNvPr id="153" name="object 153"/>
          <p:cNvSpPr/>
          <p:nvPr/>
        </p:nvSpPr>
        <p:spPr>
          <a:xfrm>
            <a:off x="4838700" y="7860792"/>
            <a:ext cx="178435" cy="434340"/>
          </a:xfrm>
          <a:custGeom>
            <a:avLst/>
            <a:gdLst/>
            <a:ahLst/>
            <a:cxnLst/>
            <a:rect l="l" t="t" r="r" b="b"/>
            <a:pathLst>
              <a:path w="178435" h="434340">
                <a:moveTo>
                  <a:pt x="74676" y="434339"/>
                </a:moveTo>
                <a:lnTo>
                  <a:pt x="0" y="18287"/>
                </a:lnTo>
                <a:lnTo>
                  <a:pt x="105155" y="0"/>
                </a:lnTo>
                <a:lnTo>
                  <a:pt x="178307" y="416051"/>
                </a:lnTo>
                <a:lnTo>
                  <a:pt x="74676" y="434339"/>
                </a:lnTo>
                <a:close/>
              </a:path>
            </a:pathLst>
          </a:custGeom>
          <a:solidFill>
            <a:srgbClr val="000000"/>
          </a:solidFill>
        </p:spPr>
        <p:txBody>
          <a:bodyPr wrap="square" lIns="0" tIns="0" rIns="0" bIns="0" rtlCol="0"/>
          <a:lstStyle/>
          <a:p/>
        </p:txBody>
      </p:sp>
      <p:sp>
        <p:nvSpPr>
          <p:cNvPr id="154" name="object 154"/>
          <p:cNvSpPr/>
          <p:nvPr/>
        </p:nvSpPr>
        <p:spPr>
          <a:xfrm>
            <a:off x="4838700" y="7860792"/>
            <a:ext cx="178435" cy="434340"/>
          </a:xfrm>
          <a:custGeom>
            <a:avLst/>
            <a:gdLst/>
            <a:ahLst/>
            <a:cxnLst/>
            <a:rect l="l" t="t" r="r" b="b"/>
            <a:pathLst>
              <a:path w="178435" h="434340">
                <a:moveTo>
                  <a:pt x="74676" y="434339"/>
                </a:moveTo>
                <a:lnTo>
                  <a:pt x="178307" y="416051"/>
                </a:lnTo>
                <a:lnTo>
                  <a:pt x="105155" y="0"/>
                </a:lnTo>
                <a:lnTo>
                  <a:pt x="0" y="18287"/>
                </a:lnTo>
                <a:lnTo>
                  <a:pt x="74676" y="434339"/>
                </a:lnTo>
                <a:close/>
              </a:path>
            </a:pathLst>
          </a:custGeom>
          <a:ln w="4572">
            <a:solidFill>
              <a:srgbClr val="000000"/>
            </a:solidFill>
          </a:ln>
        </p:spPr>
        <p:txBody>
          <a:bodyPr wrap="square" lIns="0" tIns="0" rIns="0" bIns="0" rtlCol="0"/>
          <a:lstStyle/>
          <a:p/>
        </p:txBody>
      </p:sp>
      <p:sp>
        <p:nvSpPr>
          <p:cNvPr id="155" name="object 155"/>
          <p:cNvSpPr/>
          <p:nvPr/>
        </p:nvSpPr>
        <p:spPr>
          <a:xfrm>
            <a:off x="4962144" y="7837932"/>
            <a:ext cx="177165" cy="436245"/>
          </a:xfrm>
          <a:custGeom>
            <a:avLst/>
            <a:gdLst/>
            <a:ahLst/>
            <a:cxnLst/>
            <a:rect l="l" t="t" r="r" b="b"/>
            <a:pathLst>
              <a:path w="177164" h="436245">
                <a:moveTo>
                  <a:pt x="73151" y="435864"/>
                </a:moveTo>
                <a:lnTo>
                  <a:pt x="0" y="19812"/>
                </a:lnTo>
                <a:lnTo>
                  <a:pt x="103632" y="0"/>
                </a:lnTo>
                <a:lnTo>
                  <a:pt x="176783" y="417575"/>
                </a:lnTo>
                <a:lnTo>
                  <a:pt x="73151" y="435864"/>
                </a:lnTo>
                <a:close/>
              </a:path>
            </a:pathLst>
          </a:custGeom>
          <a:solidFill>
            <a:srgbClr val="000000"/>
          </a:solidFill>
        </p:spPr>
        <p:txBody>
          <a:bodyPr wrap="square" lIns="0" tIns="0" rIns="0" bIns="0" rtlCol="0"/>
          <a:lstStyle/>
          <a:p/>
        </p:txBody>
      </p:sp>
      <p:sp>
        <p:nvSpPr>
          <p:cNvPr id="156" name="object 156"/>
          <p:cNvSpPr/>
          <p:nvPr/>
        </p:nvSpPr>
        <p:spPr>
          <a:xfrm>
            <a:off x="4962144" y="7837932"/>
            <a:ext cx="177165" cy="436245"/>
          </a:xfrm>
          <a:custGeom>
            <a:avLst/>
            <a:gdLst/>
            <a:ahLst/>
            <a:cxnLst/>
            <a:rect l="l" t="t" r="r" b="b"/>
            <a:pathLst>
              <a:path w="177164" h="436245">
                <a:moveTo>
                  <a:pt x="73151" y="435864"/>
                </a:moveTo>
                <a:lnTo>
                  <a:pt x="176783" y="417575"/>
                </a:lnTo>
                <a:lnTo>
                  <a:pt x="103632" y="0"/>
                </a:lnTo>
                <a:lnTo>
                  <a:pt x="0" y="19812"/>
                </a:lnTo>
                <a:lnTo>
                  <a:pt x="73151" y="435864"/>
                </a:lnTo>
                <a:close/>
              </a:path>
            </a:pathLst>
          </a:custGeom>
          <a:ln w="4572">
            <a:solidFill>
              <a:srgbClr val="000000"/>
            </a:solidFill>
          </a:ln>
        </p:spPr>
        <p:txBody>
          <a:bodyPr wrap="square" lIns="0" tIns="0" rIns="0" bIns="0" rtlCol="0"/>
          <a:lstStyle/>
          <a:p/>
        </p:txBody>
      </p:sp>
      <p:sp>
        <p:nvSpPr>
          <p:cNvPr id="157" name="object 157"/>
          <p:cNvSpPr/>
          <p:nvPr/>
        </p:nvSpPr>
        <p:spPr>
          <a:xfrm>
            <a:off x="5862828" y="7679435"/>
            <a:ext cx="178435" cy="436245"/>
          </a:xfrm>
          <a:custGeom>
            <a:avLst/>
            <a:gdLst/>
            <a:ahLst/>
            <a:cxnLst/>
            <a:rect l="l" t="t" r="r" b="b"/>
            <a:pathLst>
              <a:path w="178435" h="436245">
                <a:moveTo>
                  <a:pt x="74675" y="435864"/>
                </a:moveTo>
                <a:lnTo>
                  <a:pt x="0" y="18287"/>
                </a:lnTo>
                <a:lnTo>
                  <a:pt x="105155" y="0"/>
                </a:lnTo>
                <a:lnTo>
                  <a:pt x="178307" y="416051"/>
                </a:lnTo>
                <a:lnTo>
                  <a:pt x="74675" y="435864"/>
                </a:lnTo>
                <a:close/>
              </a:path>
            </a:pathLst>
          </a:custGeom>
          <a:solidFill>
            <a:srgbClr val="000000"/>
          </a:solidFill>
        </p:spPr>
        <p:txBody>
          <a:bodyPr wrap="square" lIns="0" tIns="0" rIns="0" bIns="0" rtlCol="0"/>
          <a:lstStyle/>
          <a:p/>
        </p:txBody>
      </p:sp>
      <p:sp>
        <p:nvSpPr>
          <p:cNvPr id="158" name="object 158"/>
          <p:cNvSpPr/>
          <p:nvPr/>
        </p:nvSpPr>
        <p:spPr>
          <a:xfrm>
            <a:off x="5862828" y="7679435"/>
            <a:ext cx="178435" cy="436245"/>
          </a:xfrm>
          <a:custGeom>
            <a:avLst/>
            <a:gdLst/>
            <a:ahLst/>
            <a:cxnLst/>
            <a:rect l="l" t="t" r="r" b="b"/>
            <a:pathLst>
              <a:path w="178435" h="436245">
                <a:moveTo>
                  <a:pt x="74675" y="435864"/>
                </a:moveTo>
                <a:lnTo>
                  <a:pt x="178307" y="416051"/>
                </a:lnTo>
                <a:lnTo>
                  <a:pt x="105155" y="0"/>
                </a:lnTo>
                <a:lnTo>
                  <a:pt x="0" y="18287"/>
                </a:lnTo>
                <a:lnTo>
                  <a:pt x="74675" y="435864"/>
                </a:lnTo>
                <a:close/>
              </a:path>
            </a:pathLst>
          </a:custGeom>
          <a:ln w="4572">
            <a:solidFill>
              <a:srgbClr val="000000"/>
            </a:solidFill>
          </a:ln>
        </p:spPr>
        <p:txBody>
          <a:bodyPr wrap="square" lIns="0" tIns="0" rIns="0" bIns="0" rtlCol="0"/>
          <a:lstStyle/>
          <a:p/>
        </p:txBody>
      </p:sp>
      <p:sp>
        <p:nvSpPr>
          <p:cNvPr id="159" name="object 159"/>
          <p:cNvSpPr/>
          <p:nvPr/>
        </p:nvSpPr>
        <p:spPr>
          <a:xfrm>
            <a:off x="5986271" y="7658100"/>
            <a:ext cx="177165" cy="434340"/>
          </a:xfrm>
          <a:custGeom>
            <a:avLst/>
            <a:gdLst/>
            <a:ahLst/>
            <a:cxnLst/>
            <a:rect l="l" t="t" r="r" b="b"/>
            <a:pathLst>
              <a:path w="177164" h="434340">
                <a:moveTo>
                  <a:pt x="73151" y="434339"/>
                </a:moveTo>
                <a:lnTo>
                  <a:pt x="0" y="18287"/>
                </a:lnTo>
                <a:lnTo>
                  <a:pt x="103632" y="0"/>
                </a:lnTo>
                <a:lnTo>
                  <a:pt x="176783" y="416051"/>
                </a:lnTo>
                <a:lnTo>
                  <a:pt x="73151" y="434339"/>
                </a:lnTo>
                <a:close/>
              </a:path>
            </a:pathLst>
          </a:custGeom>
          <a:solidFill>
            <a:srgbClr val="000000"/>
          </a:solidFill>
        </p:spPr>
        <p:txBody>
          <a:bodyPr wrap="square" lIns="0" tIns="0" rIns="0" bIns="0" rtlCol="0"/>
          <a:lstStyle/>
          <a:p/>
        </p:txBody>
      </p:sp>
      <p:sp>
        <p:nvSpPr>
          <p:cNvPr id="160" name="object 160"/>
          <p:cNvSpPr/>
          <p:nvPr/>
        </p:nvSpPr>
        <p:spPr>
          <a:xfrm>
            <a:off x="5986271" y="7658100"/>
            <a:ext cx="177165" cy="434340"/>
          </a:xfrm>
          <a:custGeom>
            <a:avLst/>
            <a:gdLst/>
            <a:ahLst/>
            <a:cxnLst/>
            <a:rect l="l" t="t" r="r" b="b"/>
            <a:pathLst>
              <a:path w="177164" h="434340">
                <a:moveTo>
                  <a:pt x="73151" y="434339"/>
                </a:moveTo>
                <a:lnTo>
                  <a:pt x="176783" y="416051"/>
                </a:lnTo>
                <a:lnTo>
                  <a:pt x="103632" y="0"/>
                </a:lnTo>
                <a:lnTo>
                  <a:pt x="0" y="18287"/>
                </a:lnTo>
                <a:lnTo>
                  <a:pt x="73151" y="434339"/>
                </a:lnTo>
                <a:close/>
              </a:path>
            </a:pathLst>
          </a:custGeom>
          <a:ln w="4572">
            <a:solidFill>
              <a:srgbClr val="000000"/>
            </a:solidFill>
          </a:ln>
        </p:spPr>
        <p:txBody>
          <a:bodyPr wrap="square" lIns="0" tIns="0" rIns="0" bIns="0" rtlCol="0"/>
          <a:lstStyle/>
          <a:p/>
        </p:txBody>
      </p:sp>
      <p:sp>
        <p:nvSpPr>
          <p:cNvPr id="161" name="object 161"/>
          <p:cNvSpPr/>
          <p:nvPr/>
        </p:nvSpPr>
        <p:spPr>
          <a:xfrm>
            <a:off x="4684776" y="7380731"/>
            <a:ext cx="1470660" cy="562610"/>
          </a:xfrm>
          <a:custGeom>
            <a:avLst/>
            <a:gdLst/>
            <a:ahLst/>
            <a:cxnLst/>
            <a:rect l="l" t="t" r="r" b="b"/>
            <a:pathLst>
              <a:path w="1470660" h="562609">
                <a:moveTo>
                  <a:pt x="36576" y="510540"/>
                </a:moveTo>
                <a:lnTo>
                  <a:pt x="0" y="370332"/>
                </a:lnTo>
                <a:lnTo>
                  <a:pt x="1434084" y="0"/>
                </a:lnTo>
                <a:lnTo>
                  <a:pt x="1470660" y="140208"/>
                </a:lnTo>
                <a:lnTo>
                  <a:pt x="1060704" y="245364"/>
                </a:lnTo>
                <a:lnTo>
                  <a:pt x="1101852" y="403860"/>
                </a:lnTo>
                <a:lnTo>
                  <a:pt x="446532" y="403860"/>
                </a:lnTo>
                <a:lnTo>
                  <a:pt x="36576" y="510540"/>
                </a:lnTo>
                <a:close/>
              </a:path>
              <a:path w="1470660" h="562609">
                <a:moveTo>
                  <a:pt x="487680" y="562356"/>
                </a:moveTo>
                <a:lnTo>
                  <a:pt x="446532" y="403860"/>
                </a:lnTo>
                <a:lnTo>
                  <a:pt x="1101852" y="403860"/>
                </a:lnTo>
                <a:lnTo>
                  <a:pt x="487680" y="562356"/>
                </a:lnTo>
                <a:close/>
              </a:path>
            </a:pathLst>
          </a:custGeom>
          <a:solidFill>
            <a:srgbClr val="BFBFBF"/>
          </a:solidFill>
        </p:spPr>
        <p:txBody>
          <a:bodyPr wrap="square" lIns="0" tIns="0" rIns="0" bIns="0" rtlCol="0"/>
          <a:lstStyle/>
          <a:p/>
        </p:txBody>
      </p:sp>
      <p:sp>
        <p:nvSpPr>
          <p:cNvPr id="162" name="object 162"/>
          <p:cNvSpPr/>
          <p:nvPr/>
        </p:nvSpPr>
        <p:spPr>
          <a:xfrm>
            <a:off x="4684776" y="7380731"/>
            <a:ext cx="1470660" cy="562610"/>
          </a:xfrm>
          <a:custGeom>
            <a:avLst/>
            <a:gdLst/>
            <a:ahLst/>
            <a:cxnLst/>
            <a:rect l="l" t="t" r="r" b="b"/>
            <a:pathLst>
              <a:path w="1470660" h="562609">
                <a:moveTo>
                  <a:pt x="717804" y="184404"/>
                </a:moveTo>
                <a:lnTo>
                  <a:pt x="1434083" y="0"/>
                </a:lnTo>
                <a:lnTo>
                  <a:pt x="1470660" y="140208"/>
                </a:lnTo>
                <a:lnTo>
                  <a:pt x="1060704" y="245364"/>
                </a:lnTo>
                <a:lnTo>
                  <a:pt x="1101852" y="403860"/>
                </a:lnTo>
                <a:lnTo>
                  <a:pt x="487680" y="562356"/>
                </a:lnTo>
                <a:lnTo>
                  <a:pt x="446532" y="403860"/>
                </a:lnTo>
                <a:lnTo>
                  <a:pt x="36576" y="510540"/>
                </a:lnTo>
                <a:lnTo>
                  <a:pt x="0" y="370332"/>
                </a:lnTo>
                <a:lnTo>
                  <a:pt x="717804" y="184404"/>
                </a:lnTo>
                <a:close/>
              </a:path>
            </a:pathLst>
          </a:custGeom>
          <a:ln w="4572">
            <a:solidFill>
              <a:srgbClr val="000000"/>
            </a:solidFill>
          </a:ln>
        </p:spPr>
        <p:txBody>
          <a:bodyPr wrap="square" lIns="0" tIns="0" rIns="0" bIns="0" rtlCol="0"/>
          <a:lstStyle/>
          <a:p/>
        </p:txBody>
      </p:sp>
      <p:sp>
        <p:nvSpPr>
          <p:cNvPr id="163" name="object 163"/>
          <p:cNvSpPr/>
          <p:nvPr/>
        </p:nvSpPr>
        <p:spPr>
          <a:xfrm>
            <a:off x="5460372" y="7867412"/>
            <a:ext cx="52705" cy="52705"/>
          </a:xfrm>
          <a:custGeom>
            <a:avLst/>
            <a:gdLst/>
            <a:ahLst/>
            <a:cxnLst/>
            <a:rect l="l" t="t" r="r" b="b"/>
            <a:pathLst>
              <a:path w="52704" h="52704">
                <a:moveTo>
                  <a:pt x="22621" y="52292"/>
                </a:moveTo>
                <a:lnTo>
                  <a:pt x="12882" y="49006"/>
                </a:lnTo>
                <a:lnTo>
                  <a:pt x="5143" y="42291"/>
                </a:lnTo>
                <a:lnTo>
                  <a:pt x="119" y="33004"/>
                </a:lnTo>
                <a:lnTo>
                  <a:pt x="0" y="22645"/>
                </a:lnTo>
                <a:lnTo>
                  <a:pt x="3738" y="13001"/>
                </a:lnTo>
                <a:lnTo>
                  <a:pt x="10620" y="5357"/>
                </a:lnTo>
                <a:lnTo>
                  <a:pt x="19931" y="1000"/>
                </a:lnTo>
                <a:lnTo>
                  <a:pt x="30289" y="0"/>
                </a:lnTo>
                <a:lnTo>
                  <a:pt x="39933" y="3286"/>
                </a:lnTo>
                <a:lnTo>
                  <a:pt x="47577" y="10001"/>
                </a:lnTo>
                <a:lnTo>
                  <a:pt x="51935" y="19288"/>
                </a:lnTo>
                <a:lnTo>
                  <a:pt x="52292" y="30289"/>
                </a:lnTo>
                <a:lnTo>
                  <a:pt x="49077" y="39862"/>
                </a:lnTo>
                <a:lnTo>
                  <a:pt x="42719" y="47148"/>
                </a:lnTo>
                <a:lnTo>
                  <a:pt x="33647" y="51292"/>
                </a:lnTo>
                <a:lnTo>
                  <a:pt x="22621" y="52292"/>
                </a:lnTo>
                <a:close/>
              </a:path>
            </a:pathLst>
          </a:custGeom>
          <a:solidFill>
            <a:srgbClr val="FFFFFF"/>
          </a:solidFill>
        </p:spPr>
        <p:txBody>
          <a:bodyPr wrap="square" lIns="0" tIns="0" rIns="0" bIns="0" rtlCol="0"/>
          <a:lstStyle/>
          <a:p/>
        </p:txBody>
      </p:sp>
      <p:sp>
        <p:nvSpPr>
          <p:cNvPr id="164" name="object 164"/>
          <p:cNvSpPr/>
          <p:nvPr/>
        </p:nvSpPr>
        <p:spPr>
          <a:xfrm>
            <a:off x="5460372" y="7867412"/>
            <a:ext cx="52705" cy="52705"/>
          </a:xfrm>
          <a:custGeom>
            <a:avLst/>
            <a:gdLst/>
            <a:ahLst/>
            <a:cxnLst/>
            <a:rect l="l" t="t" r="r" b="b"/>
            <a:pathLst>
              <a:path w="52704" h="52704">
                <a:moveTo>
                  <a:pt x="51935" y="19288"/>
                </a:moveTo>
                <a:lnTo>
                  <a:pt x="47577" y="10001"/>
                </a:lnTo>
                <a:lnTo>
                  <a:pt x="39933" y="3286"/>
                </a:lnTo>
                <a:lnTo>
                  <a:pt x="30289" y="0"/>
                </a:lnTo>
                <a:lnTo>
                  <a:pt x="19931" y="1000"/>
                </a:lnTo>
                <a:lnTo>
                  <a:pt x="10620" y="5357"/>
                </a:lnTo>
                <a:lnTo>
                  <a:pt x="3738" y="13001"/>
                </a:lnTo>
                <a:lnTo>
                  <a:pt x="0" y="22645"/>
                </a:lnTo>
                <a:lnTo>
                  <a:pt x="119" y="33004"/>
                </a:lnTo>
                <a:lnTo>
                  <a:pt x="5143" y="42290"/>
                </a:lnTo>
                <a:lnTo>
                  <a:pt x="12882" y="49006"/>
                </a:lnTo>
                <a:lnTo>
                  <a:pt x="22621" y="52292"/>
                </a:lnTo>
                <a:lnTo>
                  <a:pt x="33647" y="51292"/>
                </a:lnTo>
                <a:lnTo>
                  <a:pt x="42719" y="47148"/>
                </a:lnTo>
                <a:lnTo>
                  <a:pt x="49077" y="39862"/>
                </a:lnTo>
                <a:lnTo>
                  <a:pt x="52292" y="30289"/>
                </a:lnTo>
                <a:lnTo>
                  <a:pt x="51935" y="19288"/>
                </a:lnTo>
              </a:path>
            </a:pathLst>
          </a:custGeom>
          <a:ln w="4572">
            <a:solidFill>
              <a:srgbClr val="000000"/>
            </a:solidFill>
          </a:ln>
        </p:spPr>
        <p:txBody>
          <a:bodyPr wrap="square" lIns="0" tIns="0" rIns="0" bIns="0" rtlCol="0"/>
          <a:lstStyle/>
          <a:p/>
        </p:txBody>
      </p:sp>
      <p:sp>
        <p:nvSpPr>
          <p:cNvPr id="165" name="object 165"/>
          <p:cNvSpPr/>
          <p:nvPr/>
        </p:nvSpPr>
        <p:spPr>
          <a:xfrm>
            <a:off x="5512307" y="7886700"/>
            <a:ext cx="660400" cy="436245"/>
          </a:xfrm>
          <a:custGeom>
            <a:avLst/>
            <a:gdLst/>
            <a:ahLst/>
            <a:cxnLst/>
            <a:rect l="l" t="t" r="r" b="b"/>
            <a:pathLst>
              <a:path w="660400" h="436245">
                <a:moveTo>
                  <a:pt x="0" y="0"/>
                </a:moveTo>
                <a:lnTo>
                  <a:pt x="321564" y="435864"/>
                </a:lnTo>
                <a:lnTo>
                  <a:pt x="659892" y="435864"/>
                </a:lnTo>
              </a:path>
            </a:pathLst>
          </a:custGeom>
          <a:ln w="4762">
            <a:solidFill>
              <a:srgbClr val="000000"/>
            </a:solidFill>
          </a:ln>
        </p:spPr>
        <p:txBody>
          <a:bodyPr wrap="square" lIns="0" tIns="0" rIns="0" bIns="0" rtlCol="0"/>
          <a:lstStyle/>
          <a:p/>
        </p:txBody>
      </p:sp>
      <p:sp>
        <p:nvSpPr>
          <p:cNvPr id="166" name="object 166"/>
          <p:cNvSpPr/>
          <p:nvPr/>
        </p:nvSpPr>
        <p:spPr>
          <a:xfrm>
            <a:off x="5516879" y="7892796"/>
            <a:ext cx="1358265" cy="0"/>
          </a:xfrm>
          <a:custGeom>
            <a:avLst/>
            <a:gdLst/>
            <a:ahLst/>
            <a:cxnLst/>
            <a:rect l="l" t="t" r="r" b="b"/>
            <a:pathLst>
              <a:path w="1358265" h="0">
                <a:moveTo>
                  <a:pt x="1357883" y="0"/>
                </a:moveTo>
                <a:lnTo>
                  <a:pt x="0" y="0"/>
                </a:lnTo>
                <a:lnTo>
                  <a:pt x="1357883" y="0"/>
                </a:lnTo>
                <a:close/>
              </a:path>
            </a:pathLst>
          </a:custGeom>
          <a:ln w="4762">
            <a:solidFill>
              <a:srgbClr val="000000"/>
            </a:solidFill>
          </a:ln>
        </p:spPr>
        <p:txBody>
          <a:bodyPr wrap="square" lIns="0" tIns="0" rIns="0" bIns="0" rtlCol="0"/>
          <a:lstStyle/>
          <a:p/>
        </p:txBody>
      </p:sp>
      <p:sp>
        <p:nvSpPr>
          <p:cNvPr id="167" name="object 167"/>
          <p:cNvSpPr/>
          <p:nvPr/>
        </p:nvSpPr>
        <p:spPr>
          <a:xfrm>
            <a:off x="5515355" y="7534656"/>
            <a:ext cx="1312545" cy="349250"/>
          </a:xfrm>
          <a:custGeom>
            <a:avLst/>
            <a:gdLst/>
            <a:ahLst/>
            <a:cxnLst/>
            <a:rect l="l" t="t" r="r" b="b"/>
            <a:pathLst>
              <a:path w="1312545" h="349250">
                <a:moveTo>
                  <a:pt x="0" y="348995"/>
                </a:moveTo>
                <a:lnTo>
                  <a:pt x="1312164" y="0"/>
                </a:lnTo>
                <a:lnTo>
                  <a:pt x="0" y="348995"/>
                </a:lnTo>
                <a:close/>
              </a:path>
            </a:pathLst>
          </a:custGeom>
          <a:ln w="4762">
            <a:solidFill>
              <a:srgbClr val="000000"/>
            </a:solidFill>
          </a:ln>
        </p:spPr>
        <p:txBody>
          <a:bodyPr wrap="square" lIns="0" tIns="0" rIns="0" bIns="0" rtlCol="0"/>
          <a:lstStyle/>
          <a:p/>
        </p:txBody>
      </p:sp>
      <p:sp>
        <p:nvSpPr>
          <p:cNvPr id="168" name="object 168"/>
          <p:cNvSpPr/>
          <p:nvPr/>
        </p:nvSpPr>
        <p:spPr>
          <a:xfrm>
            <a:off x="6768083" y="7584947"/>
            <a:ext cx="36830" cy="307975"/>
          </a:xfrm>
          <a:custGeom>
            <a:avLst/>
            <a:gdLst/>
            <a:ahLst/>
            <a:cxnLst/>
            <a:rect l="l" t="t" r="r" b="b"/>
            <a:pathLst>
              <a:path w="36829" h="307975">
                <a:moveTo>
                  <a:pt x="36575" y="307848"/>
                </a:moveTo>
                <a:lnTo>
                  <a:pt x="35559" y="256046"/>
                </a:lnTo>
                <a:lnTo>
                  <a:pt x="32511" y="204328"/>
                </a:lnTo>
                <a:lnTo>
                  <a:pt x="27431" y="152781"/>
                </a:lnTo>
                <a:lnTo>
                  <a:pt x="20319" y="101487"/>
                </a:lnTo>
                <a:lnTo>
                  <a:pt x="11175" y="50531"/>
                </a:lnTo>
                <a:lnTo>
                  <a:pt x="0" y="0"/>
                </a:lnTo>
              </a:path>
            </a:pathLst>
          </a:custGeom>
          <a:ln w="4762">
            <a:solidFill>
              <a:srgbClr val="000000"/>
            </a:solidFill>
          </a:ln>
        </p:spPr>
        <p:txBody>
          <a:bodyPr wrap="square" lIns="0" tIns="0" rIns="0" bIns="0" rtlCol="0"/>
          <a:lstStyle/>
          <a:p/>
        </p:txBody>
      </p:sp>
      <p:sp>
        <p:nvSpPr>
          <p:cNvPr id="169" name="object 169"/>
          <p:cNvSpPr/>
          <p:nvPr/>
        </p:nvSpPr>
        <p:spPr>
          <a:xfrm>
            <a:off x="6758940" y="7552944"/>
            <a:ext cx="44450" cy="307975"/>
          </a:xfrm>
          <a:custGeom>
            <a:avLst/>
            <a:gdLst/>
            <a:ahLst/>
            <a:cxnLst/>
            <a:rect l="l" t="t" r="r" b="b"/>
            <a:pathLst>
              <a:path w="44450" h="307975">
                <a:moveTo>
                  <a:pt x="0" y="0"/>
                </a:moveTo>
                <a:lnTo>
                  <a:pt x="12692" y="50426"/>
                </a:lnTo>
                <a:lnTo>
                  <a:pt x="23311" y="101148"/>
                </a:lnTo>
                <a:lnTo>
                  <a:pt x="31813" y="152209"/>
                </a:lnTo>
                <a:lnTo>
                  <a:pt x="38156" y="203651"/>
                </a:lnTo>
                <a:lnTo>
                  <a:pt x="42298" y="255516"/>
                </a:lnTo>
                <a:lnTo>
                  <a:pt x="44196" y="307847"/>
                </a:lnTo>
              </a:path>
            </a:pathLst>
          </a:custGeom>
          <a:ln w="4762">
            <a:solidFill>
              <a:srgbClr val="000000"/>
            </a:solidFill>
          </a:ln>
        </p:spPr>
        <p:txBody>
          <a:bodyPr wrap="square" lIns="0" tIns="0" rIns="0" bIns="0" rtlCol="0"/>
          <a:lstStyle/>
          <a:p/>
        </p:txBody>
      </p:sp>
      <p:sp>
        <p:nvSpPr>
          <p:cNvPr id="170" name="object 170"/>
          <p:cNvSpPr/>
          <p:nvPr/>
        </p:nvSpPr>
        <p:spPr>
          <a:xfrm>
            <a:off x="6757416" y="7552944"/>
            <a:ext cx="22860" cy="38100"/>
          </a:xfrm>
          <a:custGeom>
            <a:avLst/>
            <a:gdLst/>
            <a:ahLst/>
            <a:cxnLst/>
            <a:rect l="l" t="t" r="r" b="b"/>
            <a:pathLst>
              <a:path w="22859" h="38100">
                <a:moveTo>
                  <a:pt x="0" y="38100"/>
                </a:moveTo>
                <a:lnTo>
                  <a:pt x="1523" y="0"/>
                </a:lnTo>
                <a:lnTo>
                  <a:pt x="22860" y="32003"/>
                </a:lnTo>
                <a:lnTo>
                  <a:pt x="0" y="38100"/>
                </a:lnTo>
                <a:close/>
              </a:path>
            </a:pathLst>
          </a:custGeom>
          <a:solidFill>
            <a:srgbClr val="000000"/>
          </a:solidFill>
        </p:spPr>
        <p:txBody>
          <a:bodyPr wrap="square" lIns="0" tIns="0" rIns="0" bIns="0" rtlCol="0"/>
          <a:lstStyle/>
          <a:p/>
        </p:txBody>
      </p:sp>
      <p:sp>
        <p:nvSpPr>
          <p:cNvPr id="171" name="object 171"/>
          <p:cNvSpPr/>
          <p:nvPr/>
        </p:nvSpPr>
        <p:spPr>
          <a:xfrm>
            <a:off x="6790944" y="7857744"/>
            <a:ext cx="24765" cy="35560"/>
          </a:xfrm>
          <a:custGeom>
            <a:avLst/>
            <a:gdLst/>
            <a:ahLst/>
            <a:cxnLst/>
            <a:rect l="l" t="t" r="r" b="b"/>
            <a:pathLst>
              <a:path w="24765" h="35559">
                <a:moveTo>
                  <a:pt x="13716" y="35051"/>
                </a:moveTo>
                <a:lnTo>
                  <a:pt x="0" y="0"/>
                </a:lnTo>
                <a:lnTo>
                  <a:pt x="24383" y="0"/>
                </a:lnTo>
                <a:lnTo>
                  <a:pt x="13716" y="35051"/>
                </a:lnTo>
                <a:close/>
              </a:path>
            </a:pathLst>
          </a:custGeom>
          <a:solidFill>
            <a:srgbClr val="000000"/>
          </a:solidFill>
        </p:spPr>
        <p:txBody>
          <a:bodyPr wrap="square" lIns="0" tIns="0" rIns="0" bIns="0" rtlCol="0"/>
          <a:lstStyle/>
          <a:p/>
        </p:txBody>
      </p:sp>
      <p:sp>
        <p:nvSpPr>
          <p:cNvPr id="172" name="object 172"/>
          <p:cNvSpPr txBox="1"/>
          <p:nvPr/>
        </p:nvSpPr>
        <p:spPr>
          <a:xfrm>
            <a:off x="6843729" y="7651246"/>
            <a:ext cx="62230" cy="110489"/>
          </a:xfrm>
          <a:prstGeom prst="rect">
            <a:avLst/>
          </a:prstGeom>
        </p:spPr>
        <p:txBody>
          <a:bodyPr wrap="square" lIns="0" tIns="13335" rIns="0" bIns="0" rtlCol="0" vert="horz">
            <a:spAutoFit/>
          </a:bodyPr>
          <a:lstStyle/>
          <a:p>
            <a:pPr marL="12700">
              <a:lnSpc>
                <a:spcPct val="100000"/>
              </a:lnSpc>
              <a:spcBef>
                <a:spcPts val="105"/>
              </a:spcBef>
            </a:pPr>
            <a:r>
              <a:rPr dirty="0" sz="550" spc="-20" i="1">
                <a:latin typeface="Georgia"/>
                <a:cs typeface="Georgia"/>
              </a:rPr>
              <a:t>q</a:t>
            </a:r>
            <a:endParaRPr sz="550">
              <a:latin typeface="Georgia"/>
              <a:cs typeface="Georgia"/>
            </a:endParaRPr>
          </a:p>
        </p:txBody>
      </p:sp>
      <p:sp>
        <p:nvSpPr>
          <p:cNvPr id="173" name="object 173"/>
          <p:cNvSpPr/>
          <p:nvPr/>
        </p:nvSpPr>
        <p:spPr>
          <a:xfrm>
            <a:off x="5513832" y="7652003"/>
            <a:ext cx="875030" cy="236220"/>
          </a:xfrm>
          <a:custGeom>
            <a:avLst/>
            <a:gdLst/>
            <a:ahLst/>
            <a:cxnLst/>
            <a:rect l="l" t="t" r="r" b="b"/>
            <a:pathLst>
              <a:path w="875029" h="236220">
                <a:moveTo>
                  <a:pt x="874775" y="0"/>
                </a:moveTo>
                <a:lnTo>
                  <a:pt x="0" y="236219"/>
                </a:lnTo>
                <a:lnTo>
                  <a:pt x="874775" y="0"/>
                </a:lnTo>
                <a:close/>
              </a:path>
            </a:pathLst>
          </a:custGeom>
          <a:ln w="4762">
            <a:solidFill>
              <a:srgbClr val="00AFEF"/>
            </a:solidFill>
          </a:ln>
        </p:spPr>
        <p:txBody>
          <a:bodyPr wrap="square" lIns="0" tIns="0" rIns="0" bIns="0" rtlCol="0"/>
          <a:lstStyle/>
          <a:p/>
        </p:txBody>
      </p:sp>
      <p:sp>
        <p:nvSpPr>
          <p:cNvPr id="174" name="object 174"/>
          <p:cNvSpPr/>
          <p:nvPr/>
        </p:nvSpPr>
        <p:spPr>
          <a:xfrm>
            <a:off x="5129784" y="6841235"/>
            <a:ext cx="1038225" cy="280670"/>
          </a:xfrm>
          <a:custGeom>
            <a:avLst/>
            <a:gdLst/>
            <a:ahLst/>
            <a:cxnLst/>
            <a:rect l="l" t="t" r="r" b="b"/>
            <a:pathLst>
              <a:path w="1038225" h="280670">
                <a:moveTo>
                  <a:pt x="1037844" y="0"/>
                </a:moveTo>
                <a:lnTo>
                  <a:pt x="0" y="280416"/>
                </a:lnTo>
                <a:lnTo>
                  <a:pt x="1037844" y="0"/>
                </a:lnTo>
                <a:close/>
              </a:path>
            </a:pathLst>
          </a:custGeom>
          <a:ln w="4762">
            <a:solidFill>
              <a:srgbClr val="00AFEF"/>
            </a:solidFill>
          </a:ln>
        </p:spPr>
        <p:txBody>
          <a:bodyPr wrap="square" lIns="0" tIns="0" rIns="0" bIns="0" rtlCol="0"/>
          <a:lstStyle/>
          <a:p/>
        </p:txBody>
      </p:sp>
      <p:sp>
        <p:nvSpPr>
          <p:cNvPr id="175" name="object 175"/>
          <p:cNvSpPr/>
          <p:nvPr/>
        </p:nvSpPr>
        <p:spPr>
          <a:xfrm>
            <a:off x="6210300" y="7264907"/>
            <a:ext cx="100965" cy="373380"/>
          </a:xfrm>
          <a:custGeom>
            <a:avLst/>
            <a:gdLst/>
            <a:ahLst/>
            <a:cxnLst/>
            <a:rect l="l" t="t" r="r" b="b"/>
            <a:pathLst>
              <a:path w="100964" h="373379">
                <a:moveTo>
                  <a:pt x="0" y="0"/>
                </a:moveTo>
                <a:lnTo>
                  <a:pt x="100583" y="373380"/>
                </a:lnTo>
              </a:path>
            </a:pathLst>
          </a:custGeom>
          <a:ln w="4762">
            <a:solidFill>
              <a:srgbClr val="00AFEF"/>
            </a:solidFill>
          </a:ln>
        </p:spPr>
        <p:txBody>
          <a:bodyPr wrap="square" lIns="0" tIns="0" rIns="0" bIns="0" rtlCol="0"/>
          <a:lstStyle/>
          <a:p/>
        </p:txBody>
      </p:sp>
      <p:sp>
        <p:nvSpPr>
          <p:cNvPr id="176" name="object 176"/>
          <p:cNvSpPr/>
          <p:nvPr/>
        </p:nvSpPr>
        <p:spPr>
          <a:xfrm>
            <a:off x="6108192" y="6891528"/>
            <a:ext cx="102235" cy="373380"/>
          </a:xfrm>
          <a:custGeom>
            <a:avLst/>
            <a:gdLst/>
            <a:ahLst/>
            <a:cxnLst/>
            <a:rect l="l" t="t" r="r" b="b"/>
            <a:pathLst>
              <a:path w="102235" h="373379">
                <a:moveTo>
                  <a:pt x="102107" y="373379"/>
                </a:moveTo>
                <a:lnTo>
                  <a:pt x="0" y="0"/>
                </a:lnTo>
              </a:path>
            </a:pathLst>
          </a:custGeom>
          <a:ln w="4762">
            <a:solidFill>
              <a:srgbClr val="00AFEF"/>
            </a:solidFill>
          </a:ln>
        </p:spPr>
        <p:txBody>
          <a:bodyPr wrap="square" lIns="0" tIns="0" rIns="0" bIns="0" rtlCol="0"/>
          <a:lstStyle/>
          <a:p/>
        </p:txBody>
      </p:sp>
      <p:sp>
        <p:nvSpPr>
          <p:cNvPr id="177" name="object 177"/>
          <p:cNvSpPr/>
          <p:nvPr/>
        </p:nvSpPr>
        <p:spPr>
          <a:xfrm>
            <a:off x="6298692" y="7632192"/>
            <a:ext cx="22860" cy="38100"/>
          </a:xfrm>
          <a:custGeom>
            <a:avLst/>
            <a:gdLst/>
            <a:ahLst/>
            <a:cxnLst/>
            <a:rect l="l" t="t" r="r" b="b"/>
            <a:pathLst>
              <a:path w="22860" h="38100">
                <a:moveTo>
                  <a:pt x="21335" y="38100"/>
                </a:moveTo>
                <a:lnTo>
                  <a:pt x="0" y="6095"/>
                </a:lnTo>
                <a:lnTo>
                  <a:pt x="22859" y="0"/>
                </a:lnTo>
                <a:lnTo>
                  <a:pt x="21335" y="38100"/>
                </a:lnTo>
                <a:close/>
              </a:path>
            </a:pathLst>
          </a:custGeom>
          <a:solidFill>
            <a:srgbClr val="00AFEF"/>
          </a:solidFill>
        </p:spPr>
        <p:txBody>
          <a:bodyPr wrap="square" lIns="0" tIns="0" rIns="0" bIns="0" rtlCol="0"/>
          <a:lstStyle/>
          <a:p/>
        </p:txBody>
      </p:sp>
      <p:sp>
        <p:nvSpPr>
          <p:cNvPr id="178" name="object 178"/>
          <p:cNvSpPr/>
          <p:nvPr/>
        </p:nvSpPr>
        <p:spPr>
          <a:xfrm>
            <a:off x="6097523" y="6859523"/>
            <a:ext cx="24765" cy="38100"/>
          </a:xfrm>
          <a:custGeom>
            <a:avLst/>
            <a:gdLst/>
            <a:ahLst/>
            <a:cxnLst/>
            <a:rect l="l" t="t" r="r" b="b"/>
            <a:pathLst>
              <a:path w="24764" h="38100">
                <a:moveTo>
                  <a:pt x="0" y="38100"/>
                </a:moveTo>
                <a:lnTo>
                  <a:pt x="3048" y="0"/>
                </a:lnTo>
                <a:lnTo>
                  <a:pt x="24383" y="32004"/>
                </a:lnTo>
                <a:lnTo>
                  <a:pt x="0" y="38100"/>
                </a:lnTo>
                <a:close/>
              </a:path>
            </a:pathLst>
          </a:custGeom>
          <a:solidFill>
            <a:srgbClr val="00AFEF"/>
          </a:solidFill>
        </p:spPr>
        <p:txBody>
          <a:bodyPr wrap="square" lIns="0" tIns="0" rIns="0" bIns="0" rtlCol="0"/>
          <a:lstStyle/>
          <a:p/>
        </p:txBody>
      </p:sp>
      <p:sp>
        <p:nvSpPr>
          <p:cNvPr id="179" name="object 179"/>
          <p:cNvSpPr/>
          <p:nvPr/>
        </p:nvSpPr>
        <p:spPr>
          <a:xfrm>
            <a:off x="6210300" y="7222235"/>
            <a:ext cx="0" cy="90170"/>
          </a:xfrm>
          <a:custGeom>
            <a:avLst/>
            <a:gdLst/>
            <a:ahLst/>
            <a:cxnLst/>
            <a:rect l="l" t="t" r="r" b="b"/>
            <a:pathLst>
              <a:path w="0" h="90170">
                <a:moveTo>
                  <a:pt x="0" y="0"/>
                </a:moveTo>
                <a:lnTo>
                  <a:pt x="0" y="89916"/>
                </a:lnTo>
              </a:path>
            </a:pathLst>
          </a:custGeom>
          <a:ln w="54864">
            <a:solidFill>
              <a:srgbClr val="FFFFFF"/>
            </a:solidFill>
          </a:ln>
        </p:spPr>
        <p:txBody>
          <a:bodyPr wrap="square" lIns="0" tIns="0" rIns="0" bIns="0" rtlCol="0"/>
          <a:lstStyle/>
          <a:p/>
        </p:txBody>
      </p:sp>
      <p:sp>
        <p:nvSpPr>
          <p:cNvPr id="180" name="object 180"/>
          <p:cNvSpPr/>
          <p:nvPr/>
        </p:nvSpPr>
        <p:spPr>
          <a:xfrm>
            <a:off x="6182867" y="7252716"/>
            <a:ext cx="35560" cy="48895"/>
          </a:xfrm>
          <a:custGeom>
            <a:avLst/>
            <a:gdLst/>
            <a:ahLst/>
            <a:cxnLst/>
            <a:rect l="l" t="t" r="r" b="b"/>
            <a:pathLst>
              <a:path w="35560" h="48895">
                <a:moveTo>
                  <a:pt x="12192" y="3048"/>
                </a:moveTo>
                <a:lnTo>
                  <a:pt x="1524" y="3048"/>
                </a:lnTo>
                <a:lnTo>
                  <a:pt x="1524" y="1524"/>
                </a:lnTo>
                <a:lnTo>
                  <a:pt x="0" y="1524"/>
                </a:lnTo>
                <a:lnTo>
                  <a:pt x="0" y="0"/>
                </a:lnTo>
                <a:lnTo>
                  <a:pt x="13716" y="0"/>
                </a:lnTo>
                <a:lnTo>
                  <a:pt x="13716" y="1524"/>
                </a:lnTo>
                <a:lnTo>
                  <a:pt x="12192" y="3048"/>
                </a:lnTo>
                <a:close/>
              </a:path>
              <a:path w="35560" h="48895">
                <a:moveTo>
                  <a:pt x="33528" y="3048"/>
                </a:moveTo>
                <a:lnTo>
                  <a:pt x="24384" y="3048"/>
                </a:lnTo>
                <a:lnTo>
                  <a:pt x="24384" y="1524"/>
                </a:lnTo>
                <a:lnTo>
                  <a:pt x="22860" y="1524"/>
                </a:lnTo>
                <a:lnTo>
                  <a:pt x="22860" y="0"/>
                </a:lnTo>
                <a:lnTo>
                  <a:pt x="35052" y="0"/>
                </a:lnTo>
                <a:lnTo>
                  <a:pt x="35052" y="1524"/>
                </a:lnTo>
                <a:lnTo>
                  <a:pt x="33528" y="3048"/>
                </a:lnTo>
                <a:close/>
              </a:path>
              <a:path w="35560" h="48895">
                <a:moveTo>
                  <a:pt x="12192" y="44196"/>
                </a:moveTo>
                <a:lnTo>
                  <a:pt x="7620" y="44196"/>
                </a:lnTo>
                <a:lnTo>
                  <a:pt x="7620" y="42672"/>
                </a:lnTo>
                <a:lnTo>
                  <a:pt x="9144" y="42672"/>
                </a:lnTo>
                <a:lnTo>
                  <a:pt x="10668" y="41148"/>
                </a:lnTo>
                <a:lnTo>
                  <a:pt x="10668" y="39624"/>
                </a:lnTo>
                <a:lnTo>
                  <a:pt x="12192" y="38100"/>
                </a:lnTo>
                <a:lnTo>
                  <a:pt x="13716" y="35052"/>
                </a:lnTo>
                <a:lnTo>
                  <a:pt x="15240" y="33528"/>
                </a:lnTo>
                <a:lnTo>
                  <a:pt x="4572" y="7620"/>
                </a:lnTo>
                <a:lnTo>
                  <a:pt x="4572" y="4572"/>
                </a:lnTo>
                <a:lnTo>
                  <a:pt x="3048" y="4572"/>
                </a:lnTo>
                <a:lnTo>
                  <a:pt x="3048" y="3048"/>
                </a:lnTo>
                <a:lnTo>
                  <a:pt x="10668" y="3048"/>
                </a:lnTo>
                <a:lnTo>
                  <a:pt x="10668" y="9144"/>
                </a:lnTo>
                <a:lnTo>
                  <a:pt x="12192" y="9144"/>
                </a:lnTo>
                <a:lnTo>
                  <a:pt x="18288" y="25908"/>
                </a:lnTo>
                <a:lnTo>
                  <a:pt x="21817" y="25908"/>
                </a:lnTo>
                <a:lnTo>
                  <a:pt x="16764" y="36576"/>
                </a:lnTo>
                <a:lnTo>
                  <a:pt x="16764" y="38100"/>
                </a:lnTo>
                <a:lnTo>
                  <a:pt x="15240" y="41148"/>
                </a:lnTo>
                <a:lnTo>
                  <a:pt x="12192" y="44196"/>
                </a:lnTo>
                <a:close/>
              </a:path>
              <a:path w="35560" h="48895">
                <a:moveTo>
                  <a:pt x="21817" y="25908"/>
                </a:moveTo>
                <a:lnTo>
                  <a:pt x="18288" y="25908"/>
                </a:lnTo>
                <a:lnTo>
                  <a:pt x="24384" y="10668"/>
                </a:lnTo>
                <a:lnTo>
                  <a:pt x="24384" y="9144"/>
                </a:lnTo>
                <a:lnTo>
                  <a:pt x="25908" y="7620"/>
                </a:lnTo>
                <a:lnTo>
                  <a:pt x="25908" y="3048"/>
                </a:lnTo>
                <a:lnTo>
                  <a:pt x="32004" y="3048"/>
                </a:lnTo>
                <a:lnTo>
                  <a:pt x="32004" y="4572"/>
                </a:lnTo>
                <a:lnTo>
                  <a:pt x="30480" y="6096"/>
                </a:lnTo>
                <a:lnTo>
                  <a:pt x="30480" y="7620"/>
                </a:lnTo>
                <a:lnTo>
                  <a:pt x="21817" y="25908"/>
                </a:lnTo>
                <a:close/>
              </a:path>
              <a:path w="35560" h="48895">
                <a:moveTo>
                  <a:pt x="6096" y="48768"/>
                </a:moveTo>
                <a:lnTo>
                  <a:pt x="1524" y="48768"/>
                </a:lnTo>
                <a:lnTo>
                  <a:pt x="0" y="47244"/>
                </a:lnTo>
                <a:lnTo>
                  <a:pt x="0" y="41148"/>
                </a:lnTo>
                <a:lnTo>
                  <a:pt x="4572" y="41148"/>
                </a:lnTo>
                <a:lnTo>
                  <a:pt x="4572" y="42672"/>
                </a:lnTo>
                <a:lnTo>
                  <a:pt x="6096" y="44196"/>
                </a:lnTo>
                <a:lnTo>
                  <a:pt x="12192" y="44196"/>
                </a:lnTo>
                <a:lnTo>
                  <a:pt x="9144" y="47244"/>
                </a:lnTo>
                <a:lnTo>
                  <a:pt x="6096" y="48768"/>
                </a:lnTo>
                <a:close/>
              </a:path>
            </a:pathLst>
          </a:custGeom>
          <a:solidFill>
            <a:srgbClr val="00AFEF"/>
          </a:solidFill>
        </p:spPr>
        <p:txBody>
          <a:bodyPr wrap="square" lIns="0" tIns="0" rIns="0" bIns="0" rtlCol="0"/>
          <a:lstStyle/>
          <a:p/>
        </p:txBody>
      </p:sp>
      <p:sp>
        <p:nvSpPr>
          <p:cNvPr id="181" name="object 181"/>
          <p:cNvSpPr/>
          <p:nvPr/>
        </p:nvSpPr>
        <p:spPr>
          <a:xfrm>
            <a:off x="6219444" y="7274052"/>
            <a:ext cx="17145" cy="21590"/>
          </a:xfrm>
          <a:custGeom>
            <a:avLst/>
            <a:gdLst/>
            <a:ahLst/>
            <a:cxnLst/>
            <a:rect l="l" t="t" r="r" b="b"/>
            <a:pathLst>
              <a:path w="17145" h="21590">
                <a:moveTo>
                  <a:pt x="7620" y="19812"/>
                </a:moveTo>
                <a:lnTo>
                  <a:pt x="3048" y="19812"/>
                </a:lnTo>
                <a:lnTo>
                  <a:pt x="3048" y="1524"/>
                </a:lnTo>
                <a:lnTo>
                  <a:pt x="0" y="1524"/>
                </a:lnTo>
                <a:lnTo>
                  <a:pt x="0" y="0"/>
                </a:lnTo>
                <a:lnTo>
                  <a:pt x="7620" y="0"/>
                </a:lnTo>
                <a:lnTo>
                  <a:pt x="7620" y="3048"/>
                </a:lnTo>
                <a:lnTo>
                  <a:pt x="9144" y="3048"/>
                </a:lnTo>
                <a:lnTo>
                  <a:pt x="9144" y="4572"/>
                </a:lnTo>
                <a:lnTo>
                  <a:pt x="7620" y="4572"/>
                </a:lnTo>
                <a:lnTo>
                  <a:pt x="7620" y="19812"/>
                </a:lnTo>
                <a:close/>
              </a:path>
              <a:path w="17145" h="21590">
                <a:moveTo>
                  <a:pt x="16764" y="4572"/>
                </a:moveTo>
                <a:lnTo>
                  <a:pt x="13716" y="4572"/>
                </a:lnTo>
                <a:lnTo>
                  <a:pt x="13716" y="3048"/>
                </a:lnTo>
                <a:lnTo>
                  <a:pt x="7620" y="3048"/>
                </a:lnTo>
                <a:lnTo>
                  <a:pt x="10668" y="0"/>
                </a:lnTo>
                <a:lnTo>
                  <a:pt x="16764" y="0"/>
                </a:lnTo>
                <a:lnTo>
                  <a:pt x="16764" y="4572"/>
                </a:lnTo>
                <a:close/>
              </a:path>
              <a:path w="17145" h="21590">
                <a:moveTo>
                  <a:pt x="10668" y="21336"/>
                </a:moveTo>
                <a:lnTo>
                  <a:pt x="1524" y="21336"/>
                </a:lnTo>
                <a:lnTo>
                  <a:pt x="1524" y="19812"/>
                </a:lnTo>
                <a:lnTo>
                  <a:pt x="10668" y="19812"/>
                </a:lnTo>
                <a:lnTo>
                  <a:pt x="10668" y="21336"/>
                </a:lnTo>
                <a:close/>
              </a:path>
            </a:pathLst>
          </a:custGeom>
          <a:solidFill>
            <a:srgbClr val="00AFEF"/>
          </a:solidFill>
        </p:spPr>
        <p:txBody>
          <a:bodyPr wrap="square" lIns="0" tIns="0" rIns="0" bIns="0" rtlCol="0"/>
          <a:lstStyle/>
          <a:p/>
        </p:txBody>
      </p:sp>
      <p:sp>
        <p:nvSpPr>
          <p:cNvPr id="182" name="object 182"/>
          <p:cNvSpPr/>
          <p:nvPr/>
        </p:nvSpPr>
        <p:spPr>
          <a:xfrm>
            <a:off x="5088635" y="7130796"/>
            <a:ext cx="0" cy="253365"/>
          </a:xfrm>
          <a:custGeom>
            <a:avLst/>
            <a:gdLst/>
            <a:ahLst/>
            <a:cxnLst/>
            <a:rect l="l" t="t" r="r" b="b"/>
            <a:pathLst>
              <a:path w="0" h="253365">
                <a:moveTo>
                  <a:pt x="0" y="0"/>
                </a:moveTo>
                <a:lnTo>
                  <a:pt x="0" y="252983"/>
                </a:lnTo>
              </a:path>
            </a:pathLst>
          </a:custGeom>
          <a:ln w="9144">
            <a:solidFill>
              <a:srgbClr val="000000"/>
            </a:solidFill>
          </a:ln>
        </p:spPr>
        <p:txBody>
          <a:bodyPr wrap="square" lIns="0" tIns="0" rIns="0" bIns="0" rtlCol="0"/>
          <a:lstStyle/>
          <a:p/>
        </p:txBody>
      </p:sp>
      <p:sp>
        <p:nvSpPr>
          <p:cNvPr id="183" name="object 183"/>
          <p:cNvSpPr/>
          <p:nvPr/>
        </p:nvSpPr>
        <p:spPr>
          <a:xfrm>
            <a:off x="5065776" y="7377684"/>
            <a:ext cx="47625" cy="70485"/>
          </a:xfrm>
          <a:custGeom>
            <a:avLst/>
            <a:gdLst/>
            <a:ahLst/>
            <a:cxnLst/>
            <a:rect l="l" t="t" r="r" b="b"/>
            <a:pathLst>
              <a:path w="47625" h="70484">
                <a:moveTo>
                  <a:pt x="22859" y="70103"/>
                </a:moveTo>
                <a:lnTo>
                  <a:pt x="0" y="0"/>
                </a:lnTo>
                <a:lnTo>
                  <a:pt x="47243" y="0"/>
                </a:lnTo>
                <a:lnTo>
                  <a:pt x="22859" y="70103"/>
                </a:lnTo>
                <a:close/>
              </a:path>
            </a:pathLst>
          </a:custGeom>
          <a:solidFill>
            <a:srgbClr val="000000"/>
          </a:solidFill>
        </p:spPr>
        <p:txBody>
          <a:bodyPr wrap="square" lIns="0" tIns="0" rIns="0" bIns="0" rtlCol="0"/>
          <a:lstStyle/>
          <a:p/>
        </p:txBody>
      </p:sp>
      <p:sp>
        <p:nvSpPr>
          <p:cNvPr id="184" name="object 184"/>
          <p:cNvSpPr/>
          <p:nvPr/>
        </p:nvSpPr>
        <p:spPr>
          <a:xfrm>
            <a:off x="5093207" y="7133844"/>
            <a:ext cx="64135" cy="251460"/>
          </a:xfrm>
          <a:custGeom>
            <a:avLst/>
            <a:gdLst/>
            <a:ahLst/>
            <a:cxnLst/>
            <a:rect l="l" t="t" r="r" b="b"/>
            <a:pathLst>
              <a:path w="64135" h="251459">
                <a:moveTo>
                  <a:pt x="0" y="0"/>
                </a:moveTo>
                <a:lnTo>
                  <a:pt x="64008" y="251459"/>
                </a:lnTo>
              </a:path>
            </a:pathLst>
          </a:custGeom>
          <a:ln w="9144">
            <a:solidFill>
              <a:srgbClr val="00AF50"/>
            </a:solidFill>
          </a:ln>
        </p:spPr>
        <p:txBody>
          <a:bodyPr wrap="square" lIns="0" tIns="0" rIns="0" bIns="0" rtlCol="0"/>
          <a:lstStyle/>
          <a:p/>
        </p:txBody>
      </p:sp>
      <p:sp>
        <p:nvSpPr>
          <p:cNvPr id="185" name="object 185"/>
          <p:cNvSpPr/>
          <p:nvPr/>
        </p:nvSpPr>
        <p:spPr>
          <a:xfrm>
            <a:off x="5131307" y="7368540"/>
            <a:ext cx="45720" cy="52069"/>
          </a:xfrm>
          <a:custGeom>
            <a:avLst/>
            <a:gdLst/>
            <a:ahLst/>
            <a:cxnLst/>
            <a:rect l="l" t="t" r="r" b="b"/>
            <a:pathLst>
              <a:path w="45720" h="52070">
                <a:moveTo>
                  <a:pt x="43161" y="12430"/>
                </a:moveTo>
                <a:lnTo>
                  <a:pt x="12501" y="12430"/>
                </a:lnTo>
                <a:lnTo>
                  <a:pt x="24574" y="11049"/>
                </a:lnTo>
                <a:lnTo>
                  <a:pt x="35790" y="6810"/>
                </a:lnTo>
                <a:lnTo>
                  <a:pt x="45720" y="0"/>
                </a:lnTo>
                <a:lnTo>
                  <a:pt x="43161" y="12430"/>
                </a:lnTo>
                <a:close/>
              </a:path>
              <a:path w="45720" h="52070">
                <a:moveTo>
                  <a:pt x="35052" y="51816"/>
                </a:moveTo>
                <a:lnTo>
                  <a:pt x="0" y="10667"/>
                </a:lnTo>
                <a:lnTo>
                  <a:pt x="12501" y="12430"/>
                </a:lnTo>
                <a:lnTo>
                  <a:pt x="43161" y="12430"/>
                </a:lnTo>
                <a:lnTo>
                  <a:pt x="35052" y="51816"/>
                </a:lnTo>
                <a:close/>
              </a:path>
            </a:pathLst>
          </a:custGeom>
          <a:solidFill>
            <a:srgbClr val="00AF50"/>
          </a:solidFill>
        </p:spPr>
        <p:txBody>
          <a:bodyPr wrap="square" lIns="0" tIns="0" rIns="0" bIns="0" rtlCol="0"/>
          <a:lstStyle/>
          <a:p/>
        </p:txBody>
      </p:sp>
      <p:sp>
        <p:nvSpPr>
          <p:cNvPr id="186" name="object 186"/>
          <p:cNvSpPr/>
          <p:nvPr/>
        </p:nvSpPr>
        <p:spPr>
          <a:xfrm>
            <a:off x="5064252" y="7136892"/>
            <a:ext cx="24765" cy="6350"/>
          </a:xfrm>
          <a:custGeom>
            <a:avLst/>
            <a:gdLst/>
            <a:ahLst/>
            <a:cxnLst/>
            <a:rect l="l" t="t" r="r" b="b"/>
            <a:pathLst>
              <a:path w="24764" h="6350">
                <a:moveTo>
                  <a:pt x="0" y="6095"/>
                </a:moveTo>
                <a:lnTo>
                  <a:pt x="24383" y="0"/>
                </a:lnTo>
              </a:path>
            </a:pathLst>
          </a:custGeom>
          <a:ln w="9144">
            <a:solidFill>
              <a:srgbClr val="00AFEF"/>
            </a:solidFill>
          </a:ln>
        </p:spPr>
        <p:txBody>
          <a:bodyPr wrap="square" lIns="0" tIns="0" rIns="0" bIns="0" rtlCol="0"/>
          <a:lstStyle/>
          <a:p/>
        </p:txBody>
      </p:sp>
      <p:sp>
        <p:nvSpPr>
          <p:cNvPr id="187" name="object 187"/>
          <p:cNvSpPr/>
          <p:nvPr/>
        </p:nvSpPr>
        <p:spPr>
          <a:xfrm>
            <a:off x="5030723" y="7117080"/>
            <a:ext cx="50800" cy="45720"/>
          </a:xfrm>
          <a:custGeom>
            <a:avLst/>
            <a:gdLst/>
            <a:ahLst/>
            <a:cxnLst/>
            <a:rect l="l" t="t" r="r" b="b"/>
            <a:pathLst>
              <a:path w="50800" h="45720">
                <a:moveTo>
                  <a:pt x="50292" y="45719"/>
                </a:moveTo>
                <a:lnTo>
                  <a:pt x="0" y="35051"/>
                </a:lnTo>
                <a:lnTo>
                  <a:pt x="39624" y="0"/>
                </a:lnTo>
                <a:lnTo>
                  <a:pt x="37862" y="11858"/>
                </a:lnTo>
                <a:lnTo>
                  <a:pt x="39243" y="24002"/>
                </a:lnTo>
                <a:lnTo>
                  <a:pt x="43481" y="35575"/>
                </a:lnTo>
                <a:lnTo>
                  <a:pt x="50292" y="45719"/>
                </a:lnTo>
                <a:close/>
              </a:path>
            </a:pathLst>
          </a:custGeom>
          <a:solidFill>
            <a:srgbClr val="00AFEF"/>
          </a:solidFill>
        </p:spPr>
        <p:txBody>
          <a:bodyPr wrap="square" lIns="0" tIns="0" rIns="0" bIns="0" rtlCol="0"/>
          <a:lstStyle/>
          <a:p/>
        </p:txBody>
      </p:sp>
      <p:sp>
        <p:nvSpPr>
          <p:cNvPr id="188" name="object 188"/>
          <p:cNvSpPr txBox="1"/>
          <p:nvPr/>
        </p:nvSpPr>
        <p:spPr>
          <a:xfrm>
            <a:off x="4929313" y="7279955"/>
            <a:ext cx="184150" cy="114935"/>
          </a:xfrm>
          <a:prstGeom prst="rect">
            <a:avLst/>
          </a:prstGeom>
        </p:spPr>
        <p:txBody>
          <a:bodyPr wrap="square" lIns="0" tIns="17145" rIns="0" bIns="0" rtlCol="0" vert="horz">
            <a:spAutoFit/>
          </a:bodyPr>
          <a:lstStyle/>
          <a:p>
            <a:pPr marL="38100">
              <a:lnSpc>
                <a:spcPct val="100000"/>
              </a:lnSpc>
              <a:spcBef>
                <a:spcPts val="135"/>
              </a:spcBef>
            </a:pPr>
            <a:r>
              <a:rPr dirty="0" baseline="5050" sz="825" spc="-135">
                <a:latin typeface="Cambria"/>
                <a:cs typeface="Cambria"/>
              </a:rPr>
              <a:t>W</a:t>
            </a:r>
            <a:r>
              <a:rPr dirty="0" sz="400" spc="-90">
                <a:latin typeface="Cambria"/>
                <a:cs typeface="Cambria"/>
              </a:rPr>
              <a:t>g</a:t>
            </a:r>
            <a:endParaRPr sz="400">
              <a:latin typeface="Cambria"/>
              <a:cs typeface="Cambria"/>
            </a:endParaRPr>
          </a:p>
        </p:txBody>
      </p:sp>
      <p:sp>
        <p:nvSpPr>
          <p:cNvPr id="189" name="object 189"/>
          <p:cNvSpPr txBox="1"/>
          <p:nvPr/>
        </p:nvSpPr>
        <p:spPr>
          <a:xfrm>
            <a:off x="4531554" y="7106205"/>
            <a:ext cx="557530" cy="114935"/>
          </a:xfrm>
          <a:prstGeom prst="rect">
            <a:avLst/>
          </a:prstGeom>
        </p:spPr>
        <p:txBody>
          <a:bodyPr wrap="square" lIns="0" tIns="17145" rIns="0" bIns="0" rtlCol="0" vert="horz">
            <a:spAutoFit/>
          </a:bodyPr>
          <a:lstStyle/>
          <a:p>
            <a:pPr marL="38100">
              <a:lnSpc>
                <a:spcPct val="100000"/>
              </a:lnSpc>
              <a:spcBef>
                <a:spcPts val="135"/>
              </a:spcBef>
            </a:pPr>
            <a:r>
              <a:rPr dirty="0" baseline="5050" sz="825" spc="-240">
                <a:solidFill>
                  <a:srgbClr val="00AFEF"/>
                </a:solidFill>
                <a:latin typeface="Cambria"/>
                <a:cs typeface="Cambria"/>
              </a:rPr>
              <a:t>W</a:t>
            </a:r>
            <a:r>
              <a:rPr dirty="0" sz="400" spc="-160">
                <a:solidFill>
                  <a:srgbClr val="00AFEF"/>
                </a:solidFill>
                <a:latin typeface="Cambria"/>
                <a:cs typeface="Cambria"/>
              </a:rPr>
              <a:t>g</a:t>
            </a:r>
            <a:r>
              <a:rPr dirty="0" baseline="5050" sz="825" spc="-240">
                <a:solidFill>
                  <a:srgbClr val="00AFEF"/>
                </a:solidFill>
                <a:latin typeface="Cambria"/>
                <a:cs typeface="Cambria"/>
              </a:rPr>
              <a:t>sin(</a:t>
            </a:r>
            <a:r>
              <a:rPr dirty="0" baseline="5050" sz="825" spc="-240" i="1">
                <a:solidFill>
                  <a:srgbClr val="00AFEF"/>
                </a:solidFill>
                <a:latin typeface="Georgia"/>
                <a:cs typeface="Georgia"/>
              </a:rPr>
              <a:t>q</a:t>
            </a:r>
            <a:r>
              <a:rPr dirty="0" baseline="5050" sz="825" spc="-240">
                <a:solidFill>
                  <a:srgbClr val="00AFEF"/>
                </a:solidFill>
                <a:latin typeface="Cambria"/>
                <a:cs typeface="Cambria"/>
              </a:rPr>
              <a:t>)=W</a:t>
            </a:r>
            <a:r>
              <a:rPr dirty="0" sz="400" spc="-160">
                <a:solidFill>
                  <a:srgbClr val="00AFEF"/>
                </a:solidFill>
                <a:latin typeface="Cambria"/>
                <a:cs typeface="Cambria"/>
              </a:rPr>
              <a:t>g</a:t>
            </a:r>
            <a:r>
              <a:rPr dirty="0" baseline="5050" sz="825" spc="-240" i="1">
                <a:solidFill>
                  <a:srgbClr val="00AFEF"/>
                </a:solidFill>
                <a:latin typeface="Georgia"/>
                <a:cs typeface="Georgia"/>
              </a:rPr>
              <a:t>q</a:t>
            </a:r>
            <a:endParaRPr baseline="5050" sz="825">
              <a:latin typeface="Georgia"/>
              <a:cs typeface="Georgia"/>
            </a:endParaRPr>
          </a:p>
        </p:txBody>
      </p:sp>
      <p:sp>
        <p:nvSpPr>
          <p:cNvPr id="190" name="object 190"/>
          <p:cNvSpPr/>
          <p:nvPr/>
        </p:nvSpPr>
        <p:spPr>
          <a:xfrm>
            <a:off x="4492752" y="7946135"/>
            <a:ext cx="2403475" cy="422275"/>
          </a:xfrm>
          <a:custGeom>
            <a:avLst/>
            <a:gdLst/>
            <a:ahLst/>
            <a:cxnLst/>
            <a:rect l="l" t="t" r="r" b="b"/>
            <a:pathLst>
              <a:path w="2403475" h="422275">
                <a:moveTo>
                  <a:pt x="0" y="422148"/>
                </a:moveTo>
                <a:lnTo>
                  <a:pt x="2403348" y="0"/>
                </a:lnTo>
              </a:path>
            </a:pathLst>
          </a:custGeom>
          <a:ln w="4572">
            <a:solidFill>
              <a:srgbClr val="000000"/>
            </a:solidFill>
          </a:ln>
        </p:spPr>
        <p:txBody>
          <a:bodyPr wrap="square" lIns="0" tIns="0" rIns="0" bIns="0" rtlCol="0"/>
          <a:lstStyle/>
          <a:p/>
        </p:txBody>
      </p:sp>
      <p:sp>
        <p:nvSpPr>
          <p:cNvPr id="191" name="object 191"/>
          <p:cNvSpPr/>
          <p:nvPr/>
        </p:nvSpPr>
        <p:spPr>
          <a:xfrm>
            <a:off x="4527804" y="8217407"/>
            <a:ext cx="836930" cy="144780"/>
          </a:xfrm>
          <a:custGeom>
            <a:avLst/>
            <a:gdLst/>
            <a:ahLst/>
            <a:cxnLst/>
            <a:rect l="l" t="t" r="r" b="b"/>
            <a:pathLst>
              <a:path w="836929" h="144779">
                <a:moveTo>
                  <a:pt x="0" y="144779"/>
                </a:moveTo>
                <a:lnTo>
                  <a:pt x="836675" y="0"/>
                </a:lnTo>
                <a:lnTo>
                  <a:pt x="0" y="144779"/>
                </a:lnTo>
                <a:close/>
              </a:path>
            </a:pathLst>
          </a:custGeom>
          <a:ln w="4762">
            <a:solidFill>
              <a:srgbClr val="000000"/>
            </a:solidFill>
          </a:ln>
        </p:spPr>
        <p:txBody>
          <a:bodyPr wrap="square" lIns="0" tIns="0" rIns="0" bIns="0" rtlCol="0"/>
          <a:lstStyle/>
          <a:p/>
        </p:txBody>
      </p:sp>
      <p:sp>
        <p:nvSpPr>
          <p:cNvPr id="192" name="object 192"/>
          <p:cNvSpPr/>
          <p:nvPr/>
        </p:nvSpPr>
        <p:spPr>
          <a:xfrm>
            <a:off x="5300472" y="8263128"/>
            <a:ext cx="6350" cy="105410"/>
          </a:xfrm>
          <a:custGeom>
            <a:avLst/>
            <a:gdLst/>
            <a:ahLst/>
            <a:cxnLst/>
            <a:rect l="l" t="t" r="r" b="b"/>
            <a:pathLst>
              <a:path w="6350" h="105409">
                <a:moveTo>
                  <a:pt x="6096" y="105155"/>
                </a:moveTo>
                <a:lnTo>
                  <a:pt x="5786" y="78866"/>
                </a:lnTo>
                <a:lnTo>
                  <a:pt x="4762" y="52577"/>
                </a:lnTo>
                <a:lnTo>
                  <a:pt x="2881" y="26288"/>
                </a:lnTo>
                <a:lnTo>
                  <a:pt x="0" y="0"/>
                </a:lnTo>
              </a:path>
            </a:pathLst>
          </a:custGeom>
          <a:ln w="4762">
            <a:solidFill>
              <a:srgbClr val="000000"/>
            </a:solidFill>
          </a:ln>
        </p:spPr>
        <p:txBody>
          <a:bodyPr wrap="square" lIns="0" tIns="0" rIns="0" bIns="0" rtlCol="0"/>
          <a:lstStyle/>
          <a:p/>
        </p:txBody>
      </p:sp>
      <p:sp>
        <p:nvSpPr>
          <p:cNvPr id="193" name="object 193"/>
          <p:cNvSpPr/>
          <p:nvPr/>
        </p:nvSpPr>
        <p:spPr>
          <a:xfrm>
            <a:off x="5295900" y="8229600"/>
            <a:ext cx="10795" cy="106680"/>
          </a:xfrm>
          <a:custGeom>
            <a:avLst/>
            <a:gdLst/>
            <a:ahLst/>
            <a:cxnLst/>
            <a:rect l="l" t="t" r="r" b="b"/>
            <a:pathLst>
              <a:path w="10795" h="106679">
                <a:moveTo>
                  <a:pt x="0" y="0"/>
                </a:moveTo>
                <a:lnTo>
                  <a:pt x="4024" y="26312"/>
                </a:lnTo>
                <a:lnTo>
                  <a:pt x="7048" y="52768"/>
                </a:lnTo>
                <a:lnTo>
                  <a:pt x="9215" y="79509"/>
                </a:lnTo>
                <a:lnTo>
                  <a:pt x="10668" y="106679"/>
                </a:lnTo>
              </a:path>
            </a:pathLst>
          </a:custGeom>
          <a:ln w="4762">
            <a:solidFill>
              <a:srgbClr val="000000"/>
            </a:solidFill>
          </a:ln>
        </p:spPr>
        <p:txBody>
          <a:bodyPr wrap="square" lIns="0" tIns="0" rIns="0" bIns="0" rtlCol="0"/>
          <a:lstStyle/>
          <a:p/>
        </p:txBody>
      </p:sp>
      <p:sp>
        <p:nvSpPr>
          <p:cNvPr id="194" name="object 194"/>
          <p:cNvSpPr/>
          <p:nvPr/>
        </p:nvSpPr>
        <p:spPr>
          <a:xfrm>
            <a:off x="5288280" y="8229600"/>
            <a:ext cx="24765" cy="38100"/>
          </a:xfrm>
          <a:custGeom>
            <a:avLst/>
            <a:gdLst/>
            <a:ahLst/>
            <a:cxnLst/>
            <a:rect l="l" t="t" r="r" b="b"/>
            <a:pathLst>
              <a:path w="24764" h="38100">
                <a:moveTo>
                  <a:pt x="0" y="38100"/>
                </a:moveTo>
                <a:lnTo>
                  <a:pt x="7619" y="0"/>
                </a:lnTo>
                <a:lnTo>
                  <a:pt x="24383" y="33528"/>
                </a:lnTo>
                <a:lnTo>
                  <a:pt x="0" y="38100"/>
                </a:lnTo>
                <a:close/>
              </a:path>
            </a:pathLst>
          </a:custGeom>
          <a:solidFill>
            <a:srgbClr val="000000"/>
          </a:solidFill>
        </p:spPr>
        <p:txBody>
          <a:bodyPr wrap="square" lIns="0" tIns="0" rIns="0" bIns="0" rtlCol="0"/>
          <a:lstStyle/>
          <a:p/>
        </p:txBody>
      </p:sp>
      <p:sp>
        <p:nvSpPr>
          <p:cNvPr id="195" name="object 195"/>
          <p:cNvSpPr/>
          <p:nvPr/>
        </p:nvSpPr>
        <p:spPr>
          <a:xfrm>
            <a:off x="5294376" y="8333232"/>
            <a:ext cx="24765" cy="35560"/>
          </a:xfrm>
          <a:custGeom>
            <a:avLst/>
            <a:gdLst/>
            <a:ahLst/>
            <a:cxnLst/>
            <a:rect l="l" t="t" r="r" b="b"/>
            <a:pathLst>
              <a:path w="24764" h="35559">
                <a:moveTo>
                  <a:pt x="12191" y="35051"/>
                </a:moveTo>
                <a:lnTo>
                  <a:pt x="0" y="0"/>
                </a:lnTo>
                <a:lnTo>
                  <a:pt x="24383" y="0"/>
                </a:lnTo>
                <a:lnTo>
                  <a:pt x="12191" y="35051"/>
                </a:lnTo>
                <a:close/>
              </a:path>
            </a:pathLst>
          </a:custGeom>
          <a:solidFill>
            <a:srgbClr val="000000"/>
          </a:solidFill>
        </p:spPr>
        <p:txBody>
          <a:bodyPr wrap="square" lIns="0" tIns="0" rIns="0" bIns="0" rtlCol="0"/>
          <a:lstStyle/>
          <a:p/>
        </p:txBody>
      </p:sp>
      <p:sp>
        <p:nvSpPr>
          <p:cNvPr id="196" name="object 196"/>
          <p:cNvSpPr/>
          <p:nvPr/>
        </p:nvSpPr>
        <p:spPr>
          <a:xfrm>
            <a:off x="5096255" y="6443471"/>
            <a:ext cx="1409700" cy="1449705"/>
          </a:xfrm>
          <a:custGeom>
            <a:avLst/>
            <a:gdLst/>
            <a:ahLst/>
            <a:cxnLst/>
            <a:rect l="l" t="t" r="r" b="b"/>
            <a:pathLst>
              <a:path w="1409700" h="1449704">
                <a:moveTo>
                  <a:pt x="1409700" y="1178051"/>
                </a:moveTo>
                <a:lnTo>
                  <a:pt x="385572" y="1449324"/>
                </a:lnTo>
                <a:lnTo>
                  <a:pt x="0" y="0"/>
                </a:lnTo>
              </a:path>
            </a:pathLst>
          </a:custGeom>
          <a:ln w="4572">
            <a:solidFill>
              <a:srgbClr val="000000"/>
            </a:solidFill>
          </a:ln>
        </p:spPr>
        <p:txBody>
          <a:bodyPr wrap="square" lIns="0" tIns="0" rIns="0" bIns="0" rtlCol="0"/>
          <a:lstStyle/>
          <a:p/>
        </p:txBody>
      </p:sp>
      <p:sp>
        <p:nvSpPr>
          <p:cNvPr id="197" name="object 197"/>
          <p:cNvSpPr/>
          <p:nvPr/>
        </p:nvSpPr>
        <p:spPr>
          <a:xfrm>
            <a:off x="5096255" y="6443471"/>
            <a:ext cx="536575" cy="2019300"/>
          </a:xfrm>
          <a:custGeom>
            <a:avLst/>
            <a:gdLst/>
            <a:ahLst/>
            <a:cxnLst/>
            <a:rect l="l" t="t" r="r" b="b"/>
            <a:pathLst>
              <a:path w="536575" h="2019300">
                <a:moveTo>
                  <a:pt x="0" y="0"/>
                </a:moveTo>
                <a:lnTo>
                  <a:pt x="536448" y="2019300"/>
                </a:lnTo>
              </a:path>
            </a:pathLst>
          </a:custGeom>
          <a:ln w="4572">
            <a:solidFill>
              <a:srgbClr val="000000"/>
            </a:solidFill>
          </a:ln>
        </p:spPr>
        <p:txBody>
          <a:bodyPr wrap="square" lIns="0" tIns="0" rIns="0" bIns="0" rtlCol="0"/>
          <a:lstStyle/>
          <a:p/>
        </p:txBody>
      </p:sp>
      <p:sp>
        <p:nvSpPr>
          <p:cNvPr id="198" name="object 198"/>
          <p:cNvSpPr txBox="1"/>
          <p:nvPr/>
        </p:nvSpPr>
        <p:spPr>
          <a:xfrm>
            <a:off x="4441952" y="8020636"/>
            <a:ext cx="2503805" cy="353060"/>
          </a:xfrm>
          <a:prstGeom prst="rect">
            <a:avLst/>
          </a:prstGeom>
        </p:spPr>
        <p:txBody>
          <a:bodyPr wrap="square" lIns="0" tIns="17145" rIns="0" bIns="0" rtlCol="0" vert="horz">
            <a:spAutoFit/>
          </a:bodyPr>
          <a:lstStyle/>
          <a:p>
            <a:pPr algn="ctr" marR="547370">
              <a:lnSpc>
                <a:spcPct val="100000"/>
              </a:lnSpc>
              <a:spcBef>
                <a:spcPts val="135"/>
              </a:spcBef>
            </a:pPr>
            <a:r>
              <a:rPr dirty="0" baseline="5050" sz="825" spc="-135">
                <a:solidFill>
                  <a:srgbClr val="FF0000"/>
                </a:solidFill>
                <a:latin typeface="Cambria"/>
                <a:cs typeface="Cambria"/>
              </a:rPr>
              <a:t>W</a:t>
            </a:r>
            <a:r>
              <a:rPr dirty="0" sz="400" spc="-90">
                <a:solidFill>
                  <a:srgbClr val="FF0000"/>
                </a:solidFill>
                <a:latin typeface="Cambria"/>
                <a:cs typeface="Cambria"/>
              </a:rPr>
              <a:t>g</a:t>
            </a:r>
            <a:endParaRPr sz="400">
              <a:latin typeface="Cambria"/>
              <a:cs typeface="Cambria"/>
            </a:endParaRPr>
          </a:p>
          <a:p>
            <a:pPr>
              <a:lnSpc>
                <a:spcPct val="100000"/>
              </a:lnSpc>
            </a:pPr>
            <a:endParaRPr sz="600">
              <a:latin typeface="Cambria"/>
              <a:cs typeface="Cambria"/>
            </a:endParaRPr>
          </a:p>
          <a:p>
            <a:pPr marL="50800">
              <a:lnSpc>
                <a:spcPct val="100000"/>
              </a:lnSpc>
              <a:spcBef>
                <a:spcPts val="509"/>
              </a:spcBef>
              <a:tabLst>
                <a:tab pos="897890" algn="l"/>
                <a:tab pos="1748789" algn="l"/>
              </a:tabLst>
            </a:pPr>
            <a:r>
              <a:rPr dirty="0" u="sng" baseline="15151" sz="825">
                <a:uFill>
                  <a:solidFill>
                    <a:srgbClr val="000000"/>
                  </a:solidFill>
                </a:uFill>
                <a:latin typeface="Times New Roman"/>
                <a:cs typeface="Times New Roman"/>
              </a:rPr>
              <a:t> </a:t>
            </a:r>
            <a:r>
              <a:rPr dirty="0" u="sng" baseline="15151" sz="825">
                <a:uFill>
                  <a:solidFill>
                    <a:srgbClr val="000000"/>
                  </a:solidFill>
                </a:uFill>
                <a:latin typeface="Times New Roman"/>
                <a:cs typeface="Times New Roman"/>
              </a:rPr>
              <a:t>	</a:t>
            </a:r>
            <a:r>
              <a:rPr dirty="0" u="sng" baseline="15151" sz="825" spc="52" i="1">
                <a:uFill>
                  <a:solidFill>
                    <a:srgbClr val="000000"/>
                  </a:solidFill>
                </a:uFill>
                <a:latin typeface="Georgia"/>
                <a:cs typeface="Georgia"/>
              </a:rPr>
              <a:t>a	</a:t>
            </a:r>
            <a:r>
              <a:rPr dirty="0" u="sng" sz="550" spc="-150">
                <a:uFill>
                  <a:solidFill>
                    <a:srgbClr val="000000"/>
                  </a:solidFill>
                </a:uFill>
                <a:latin typeface="Cambria"/>
                <a:cs typeface="Cambria"/>
              </a:rPr>
              <a:t>RolCenterl</a:t>
            </a:r>
            <a:endParaRPr sz="550">
              <a:latin typeface="Cambria"/>
              <a:cs typeface="Cambria"/>
            </a:endParaRPr>
          </a:p>
        </p:txBody>
      </p:sp>
      <p:sp>
        <p:nvSpPr>
          <p:cNvPr id="199" name="object 199"/>
          <p:cNvSpPr/>
          <p:nvPr/>
        </p:nvSpPr>
        <p:spPr>
          <a:xfrm>
            <a:off x="5081016" y="6443471"/>
            <a:ext cx="627887" cy="2162556"/>
          </a:xfrm>
          <a:prstGeom prst="rect">
            <a:avLst/>
          </a:prstGeom>
          <a:blipFill>
            <a:blip r:embed="rId12" cstate="print"/>
            <a:stretch>
              <a:fillRect/>
            </a:stretch>
          </a:blipFill>
        </p:spPr>
        <p:txBody>
          <a:bodyPr wrap="square" lIns="0" tIns="0" rIns="0" bIns="0" rtlCol="0"/>
          <a:lstStyle/>
          <a:p/>
        </p:txBody>
      </p:sp>
      <p:sp>
        <p:nvSpPr>
          <p:cNvPr id="200" name="object 200"/>
          <p:cNvSpPr txBox="1"/>
          <p:nvPr/>
        </p:nvSpPr>
        <p:spPr>
          <a:xfrm>
            <a:off x="5136574" y="7193065"/>
            <a:ext cx="518159" cy="114935"/>
          </a:xfrm>
          <a:prstGeom prst="rect">
            <a:avLst/>
          </a:prstGeom>
        </p:spPr>
        <p:txBody>
          <a:bodyPr wrap="square" lIns="0" tIns="17145" rIns="0" bIns="0" rtlCol="0" vert="horz">
            <a:spAutoFit/>
          </a:bodyPr>
          <a:lstStyle/>
          <a:p>
            <a:pPr marL="38100">
              <a:lnSpc>
                <a:spcPct val="100000"/>
              </a:lnSpc>
              <a:spcBef>
                <a:spcPts val="135"/>
              </a:spcBef>
            </a:pPr>
            <a:r>
              <a:rPr dirty="0" baseline="10101" sz="825" spc="-247">
                <a:solidFill>
                  <a:srgbClr val="00AF50"/>
                </a:solidFill>
                <a:latin typeface="Cambria"/>
                <a:cs typeface="Cambria"/>
              </a:rPr>
              <a:t>W</a:t>
            </a:r>
            <a:r>
              <a:rPr dirty="0" sz="400" spc="-165">
                <a:solidFill>
                  <a:srgbClr val="00AF50"/>
                </a:solidFill>
                <a:latin typeface="Cambria"/>
                <a:cs typeface="Cambria"/>
              </a:rPr>
              <a:t>g</a:t>
            </a:r>
            <a:r>
              <a:rPr dirty="0" baseline="10101" sz="825" spc="-247">
                <a:solidFill>
                  <a:srgbClr val="00AF50"/>
                </a:solidFill>
                <a:latin typeface="Cambria"/>
                <a:cs typeface="Cambria"/>
              </a:rPr>
              <a:t>cos(</a:t>
            </a:r>
            <a:r>
              <a:rPr dirty="0" baseline="10101" sz="825" spc="-247" i="1">
                <a:solidFill>
                  <a:srgbClr val="00AF50"/>
                </a:solidFill>
                <a:latin typeface="Georgia"/>
                <a:cs typeface="Georgia"/>
              </a:rPr>
              <a:t>q</a:t>
            </a:r>
            <a:r>
              <a:rPr dirty="0" baseline="10101" sz="825" spc="-247">
                <a:solidFill>
                  <a:srgbClr val="00AF50"/>
                </a:solidFill>
                <a:latin typeface="Cambria"/>
                <a:cs typeface="Cambria"/>
              </a:rPr>
              <a:t>)=W</a:t>
            </a:r>
            <a:r>
              <a:rPr dirty="0" sz="400" spc="-165">
                <a:solidFill>
                  <a:srgbClr val="00AF50"/>
                </a:solidFill>
                <a:latin typeface="Cambria"/>
                <a:cs typeface="Cambria"/>
              </a:rPr>
              <a:t>g</a:t>
            </a:r>
            <a:endParaRPr sz="400">
              <a:latin typeface="Cambria"/>
              <a:cs typeface="Cambria"/>
            </a:endParaRPr>
          </a:p>
        </p:txBody>
      </p:sp>
      <p:sp>
        <p:nvSpPr>
          <p:cNvPr id="201" name="object 201"/>
          <p:cNvSpPr txBox="1"/>
          <p:nvPr/>
        </p:nvSpPr>
        <p:spPr>
          <a:xfrm>
            <a:off x="5042408" y="6206763"/>
            <a:ext cx="1369695" cy="221615"/>
          </a:xfrm>
          <a:prstGeom prst="rect">
            <a:avLst/>
          </a:prstGeom>
        </p:spPr>
        <p:txBody>
          <a:bodyPr wrap="square" lIns="0" tIns="17145" rIns="0" bIns="0" rtlCol="0" vert="horz">
            <a:spAutoFit/>
          </a:bodyPr>
          <a:lstStyle/>
          <a:p>
            <a:pPr marL="12700">
              <a:lnSpc>
                <a:spcPct val="100000"/>
              </a:lnSpc>
              <a:spcBef>
                <a:spcPts val="135"/>
              </a:spcBef>
            </a:pPr>
            <a:r>
              <a:rPr dirty="0" sz="1250" spc="15">
                <a:latin typeface="Arial"/>
                <a:cs typeface="Arial"/>
              </a:rPr>
              <a:t>FBD </a:t>
            </a:r>
            <a:r>
              <a:rPr dirty="0" sz="1250" spc="10">
                <a:latin typeface="Arial"/>
                <a:cs typeface="Arial"/>
              </a:rPr>
              <a:t>at</a:t>
            </a:r>
            <a:r>
              <a:rPr dirty="0" sz="1250" spc="-25">
                <a:latin typeface="Arial"/>
                <a:cs typeface="Arial"/>
              </a:rPr>
              <a:t> </a:t>
            </a:r>
            <a:r>
              <a:rPr dirty="0" sz="1250" spc="10">
                <a:latin typeface="Arial"/>
                <a:cs typeface="Arial"/>
              </a:rPr>
              <a:t>equilibrium</a:t>
            </a:r>
            <a:endParaRPr sz="1250">
              <a:latin typeface="Arial"/>
              <a:cs typeface="Arial"/>
            </a:endParaRPr>
          </a:p>
        </p:txBody>
      </p:sp>
      <p:graphicFrame>
        <p:nvGraphicFramePr>
          <p:cNvPr id="202" name="object 202"/>
          <p:cNvGraphicFramePr>
            <a:graphicFrameLocks noGrp="1"/>
          </p:cNvGraphicFramePr>
          <p:nvPr/>
        </p:nvGraphicFramePr>
        <p:xfrm>
          <a:off x="1240536" y="7566659"/>
          <a:ext cx="2249805" cy="965200"/>
        </p:xfrm>
        <a:graphic>
          <a:graphicData uri="http://schemas.openxmlformats.org/drawingml/2006/table">
            <a:tbl>
              <a:tblPr firstRow="1" bandRow="1">
                <a:tableStyleId>{2D5ABB26-0587-4C30-8999-92F81FD0307C}</a:tableStyleId>
              </a:tblPr>
              <a:tblGrid>
                <a:gridCol w="435609"/>
                <a:gridCol w="436879"/>
                <a:gridCol w="435609"/>
                <a:gridCol w="462915"/>
                <a:gridCol w="462914"/>
              </a:tblGrid>
              <a:tr h="220980">
                <a:tc>
                  <a:txBody>
                    <a:bodyPr/>
                    <a:lstStyle/>
                    <a:p>
                      <a:pPr algn="ctr" marL="1270">
                        <a:lnSpc>
                          <a:spcPct val="100000"/>
                        </a:lnSpc>
                        <a:spcBef>
                          <a:spcPts val="450"/>
                        </a:spcBef>
                      </a:pPr>
                      <a:r>
                        <a:rPr dirty="0" sz="750" b="1" i="1">
                          <a:solidFill>
                            <a:srgbClr val="FFFFFF"/>
                          </a:solidFill>
                          <a:latin typeface="Cambria"/>
                          <a:cs typeface="Cambria"/>
                        </a:rPr>
                        <a:t>a</a:t>
                      </a:r>
                      <a:endParaRPr sz="750">
                        <a:latin typeface="Cambria"/>
                        <a:cs typeface="Cambria"/>
                      </a:endParaRPr>
                    </a:p>
                  </a:txBody>
                  <a:tcPr marL="0" marR="0" marB="0" marT="5715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algn="ctr" marL="635">
                        <a:lnSpc>
                          <a:spcPct val="100000"/>
                        </a:lnSpc>
                        <a:spcBef>
                          <a:spcPts val="434"/>
                        </a:spcBef>
                      </a:pPr>
                      <a:r>
                        <a:rPr dirty="0" sz="750" spc="10" b="1">
                          <a:solidFill>
                            <a:srgbClr val="FFFFFF"/>
                          </a:solidFill>
                          <a:latin typeface="Arial"/>
                          <a:cs typeface="Arial"/>
                        </a:rPr>
                        <a:t>Impact</a:t>
                      </a:r>
                      <a:endParaRPr sz="750">
                        <a:latin typeface="Arial"/>
                        <a:cs typeface="Arial"/>
                      </a:endParaRPr>
                    </a:p>
                  </a:txBody>
                  <a:tcPr marL="0" marR="0" marB="0" marT="55244">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algn="ctr">
                        <a:lnSpc>
                          <a:spcPct val="100000"/>
                        </a:lnSpc>
                        <a:spcBef>
                          <a:spcPts val="434"/>
                        </a:spcBef>
                      </a:pPr>
                      <a:r>
                        <a:rPr dirty="0" sz="750" spc="10" b="1">
                          <a:solidFill>
                            <a:srgbClr val="FFFFFF"/>
                          </a:solidFill>
                          <a:latin typeface="Arial"/>
                          <a:cs typeface="Arial"/>
                        </a:rPr>
                        <a:t>IM</a:t>
                      </a:r>
                      <a:endParaRPr sz="750">
                        <a:latin typeface="Arial"/>
                        <a:cs typeface="Arial"/>
                      </a:endParaRPr>
                    </a:p>
                  </a:txBody>
                  <a:tcPr marL="0" marR="0" marB="0" marT="55244">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algn="r" marR="24765">
                        <a:lnSpc>
                          <a:spcPct val="100000"/>
                        </a:lnSpc>
                        <a:spcBef>
                          <a:spcPts val="434"/>
                        </a:spcBef>
                      </a:pPr>
                      <a:r>
                        <a:rPr dirty="0" baseline="3703" sz="1125" spc="15">
                          <a:solidFill>
                            <a:srgbClr val="FFFFFF"/>
                          </a:solidFill>
                          <a:latin typeface="Cambria"/>
                          <a:cs typeface="Cambria"/>
                        </a:rPr>
                        <a:t>𝜽</a:t>
                      </a:r>
                      <a:r>
                        <a:rPr dirty="0" baseline="-10101" sz="825" spc="15">
                          <a:solidFill>
                            <a:srgbClr val="FFFFFF"/>
                          </a:solidFill>
                          <a:latin typeface="Cambria"/>
                          <a:cs typeface="Cambria"/>
                        </a:rPr>
                        <a:t>𝒆𝒒</a:t>
                      </a:r>
                      <a:r>
                        <a:rPr dirty="0" baseline="-10101" sz="825" spc="67">
                          <a:solidFill>
                            <a:srgbClr val="FFFFFF"/>
                          </a:solidFill>
                          <a:latin typeface="Cambria"/>
                          <a:cs typeface="Cambria"/>
                        </a:rPr>
                        <a:t> </a:t>
                      </a:r>
                      <a:r>
                        <a:rPr dirty="0" sz="750" spc="10" b="1">
                          <a:solidFill>
                            <a:srgbClr val="FFFFFF"/>
                          </a:solidFill>
                          <a:latin typeface="Arial"/>
                          <a:cs typeface="Arial"/>
                        </a:rPr>
                        <a:t>(rad)</a:t>
                      </a:r>
                      <a:endParaRPr sz="750">
                        <a:latin typeface="Arial"/>
                        <a:cs typeface="Arial"/>
                      </a:endParaRPr>
                    </a:p>
                  </a:txBody>
                  <a:tcPr marL="0" marR="0" marB="0" marT="55244">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algn="r" marR="15875">
                        <a:lnSpc>
                          <a:spcPct val="100000"/>
                        </a:lnSpc>
                        <a:spcBef>
                          <a:spcPts val="434"/>
                        </a:spcBef>
                      </a:pPr>
                      <a:r>
                        <a:rPr dirty="0" baseline="3703" sz="1125" spc="15">
                          <a:solidFill>
                            <a:srgbClr val="FFFFFF"/>
                          </a:solidFill>
                          <a:latin typeface="Cambria"/>
                          <a:cs typeface="Cambria"/>
                        </a:rPr>
                        <a:t>𝜽</a:t>
                      </a:r>
                      <a:r>
                        <a:rPr dirty="0" baseline="-10101" sz="825" spc="15">
                          <a:solidFill>
                            <a:srgbClr val="FFFFFF"/>
                          </a:solidFill>
                          <a:latin typeface="Cambria"/>
                          <a:cs typeface="Cambria"/>
                        </a:rPr>
                        <a:t>𝒆𝒒</a:t>
                      </a:r>
                      <a:r>
                        <a:rPr dirty="0" baseline="-10101" sz="825" spc="22">
                          <a:solidFill>
                            <a:srgbClr val="FFFFFF"/>
                          </a:solidFill>
                          <a:latin typeface="Cambria"/>
                          <a:cs typeface="Cambria"/>
                        </a:rPr>
                        <a:t> </a:t>
                      </a:r>
                      <a:r>
                        <a:rPr dirty="0" sz="750" spc="10" b="1">
                          <a:solidFill>
                            <a:srgbClr val="FFFFFF"/>
                          </a:solidFill>
                          <a:latin typeface="Arial"/>
                          <a:cs typeface="Arial"/>
                        </a:rPr>
                        <a:t>(deg)</a:t>
                      </a:r>
                      <a:endParaRPr sz="750">
                        <a:latin typeface="Arial"/>
                        <a:cs typeface="Arial"/>
                      </a:endParaRPr>
                    </a:p>
                  </a:txBody>
                  <a:tcPr marL="0" marR="0" marB="0" marT="55244">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r>
              <a:tr h="182880">
                <a:tc>
                  <a:txBody>
                    <a:bodyPr/>
                    <a:lstStyle/>
                    <a:p>
                      <a:pPr algn="ctr" marL="5080">
                        <a:lnSpc>
                          <a:spcPts val="830"/>
                        </a:lnSpc>
                        <a:spcBef>
                          <a:spcPts val="509"/>
                        </a:spcBef>
                      </a:pPr>
                      <a:r>
                        <a:rPr dirty="0" sz="750" spc="15" b="1">
                          <a:solidFill>
                            <a:srgbClr val="FFFFFF"/>
                          </a:solidFill>
                          <a:latin typeface="Arial"/>
                          <a:cs typeface="Arial"/>
                        </a:rPr>
                        <a:t>2%</a:t>
                      </a:r>
                      <a:endParaRPr sz="750">
                        <a:latin typeface="Arial"/>
                        <a:cs typeface="Arial"/>
                      </a:endParaRPr>
                    </a:p>
                  </a:txBody>
                  <a:tcPr marL="0" marR="0" marB="0" marT="64769">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4F80BC"/>
                    </a:solidFill>
                  </a:tcPr>
                </a:tc>
                <a:tc>
                  <a:txBody>
                    <a:bodyPr/>
                    <a:lstStyle/>
                    <a:p>
                      <a:pPr algn="ctr" marL="1905">
                        <a:lnSpc>
                          <a:spcPts val="819"/>
                        </a:lnSpc>
                        <a:spcBef>
                          <a:spcPts val="520"/>
                        </a:spcBef>
                      </a:pPr>
                      <a:r>
                        <a:rPr dirty="0" sz="750" spc="15">
                          <a:latin typeface="Cambria"/>
                          <a:cs typeface="Cambria"/>
                        </a:rPr>
                        <a:t>Up</a:t>
                      </a:r>
                      <a:endParaRPr sz="750">
                        <a:latin typeface="Cambria"/>
                        <a:cs typeface="Cambria"/>
                      </a:endParaRPr>
                    </a:p>
                  </a:txBody>
                  <a:tcPr marL="0" marR="0" marB="0" marT="6604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algn="ctr">
                        <a:lnSpc>
                          <a:spcPts val="819"/>
                        </a:lnSpc>
                        <a:spcBef>
                          <a:spcPts val="520"/>
                        </a:spcBef>
                      </a:pPr>
                      <a:r>
                        <a:rPr dirty="0" sz="750" spc="5">
                          <a:latin typeface="Cambria"/>
                          <a:cs typeface="Cambria"/>
                        </a:rPr>
                        <a:t>0.8</a:t>
                      </a:r>
                      <a:endParaRPr sz="750">
                        <a:latin typeface="Cambria"/>
                        <a:cs typeface="Cambria"/>
                      </a:endParaRPr>
                    </a:p>
                  </a:txBody>
                  <a:tcPr marL="0" marR="0" marB="0" marT="6604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algn="r">
                        <a:lnSpc>
                          <a:spcPts val="819"/>
                        </a:lnSpc>
                        <a:spcBef>
                          <a:spcPts val="520"/>
                        </a:spcBef>
                      </a:pPr>
                      <a:r>
                        <a:rPr dirty="0" sz="750">
                          <a:latin typeface="Cambria"/>
                          <a:cs typeface="Cambria"/>
                        </a:rPr>
                        <a:t>0</a:t>
                      </a:r>
                      <a:r>
                        <a:rPr dirty="0" sz="750" spc="-5">
                          <a:latin typeface="Cambria"/>
                          <a:cs typeface="Cambria"/>
                        </a:rPr>
                        <a:t>.03</a:t>
                      </a:r>
                      <a:r>
                        <a:rPr dirty="0" sz="750">
                          <a:latin typeface="Cambria"/>
                          <a:cs typeface="Cambria"/>
                        </a:rPr>
                        <a:t>8</a:t>
                      </a:r>
                      <a:r>
                        <a:rPr dirty="0" sz="750" spc="-5">
                          <a:latin typeface="Cambria"/>
                          <a:cs typeface="Cambria"/>
                        </a:rPr>
                        <a:t>3</a:t>
                      </a:r>
                      <a:r>
                        <a:rPr dirty="0" sz="750">
                          <a:latin typeface="Cambria"/>
                          <a:cs typeface="Cambria"/>
                        </a:rPr>
                        <a:t>6</a:t>
                      </a:r>
                      <a:endParaRPr sz="750">
                        <a:latin typeface="Cambria"/>
                        <a:cs typeface="Cambria"/>
                      </a:endParaRPr>
                    </a:p>
                  </a:txBody>
                  <a:tcPr marL="0" marR="0" marB="0" marT="6604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algn="r">
                        <a:lnSpc>
                          <a:spcPts val="819"/>
                        </a:lnSpc>
                        <a:spcBef>
                          <a:spcPts val="520"/>
                        </a:spcBef>
                      </a:pPr>
                      <a:r>
                        <a:rPr dirty="0" sz="750" spc="-5">
                          <a:latin typeface="Cambria"/>
                          <a:cs typeface="Cambria"/>
                        </a:rPr>
                        <a:t>2.</a:t>
                      </a:r>
                      <a:r>
                        <a:rPr dirty="0" sz="750">
                          <a:latin typeface="Cambria"/>
                          <a:cs typeface="Cambria"/>
                        </a:rPr>
                        <a:t>19</a:t>
                      </a:r>
                      <a:endParaRPr sz="750">
                        <a:latin typeface="Cambria"/>
                        <a:cs typeface="Cambria"/>
                      </a:endParaRPr>
                    </a:p>
                  </a:txBody>
                  <a:tcPr marL="0" marR="0" marB="0" marT="6604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r>
              <a:tr h="184403">
                <a:tc>
                  <a:txBody>
                    <a:bodyPr/>
                    <a:lstStyle/>
                    <a:p>
                      <a:pPr algn="ctr" marL="5080">
                        <a:lnSpc>
                          <a:spcPts val="830"/>
                        </a:lnSpc>
                        <a:spcBef>
                          <a:spcPts val="520"/>
                        </a:spcBef>
                      </a:pPr>
                      <a:r>
                        <a:rPr dirty="0" sz="750" spc="15" b="1">
                          <a:solidFill>
                            <a:srgbClr val="FFFFFF"/>
                          </a:solidFill>
                          <a:latin typeface="Arial"/>
                          <a:cs typeface="Arial"/>
                        </a:rPr>
                        <a:t>2%</a:t>
                      </a:r>
                      <a:endParaRPr sz="750">
                        <a:latin typeface="Arial"/>
                        <a:cs typeface="Arial"/>
                      </a:endParaRPr>
                    </a:p>
                  </a:txBody>
                  <a:tcPr marL="0" marR="0" marB="0" marT="6604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ctr">
                        <a:lnSpc>
                          <a:spcPts val="819"/>
                        </a:lnSpc>
                        <a:spcBef>
                          <a:spcPts val="530"/>
                        </a:spcBef>
                      </a:pPr>
                      <a:r>
                        <a:rPr dirty="0" sz="750" spc="10">
                          <a:latin typeface="Cambria"/>
                          <a:cs typeface="Cambria"/>
                        </a:rPr>
                        <a:t>None</a:t>
                      </a:r>
                      <a:endParaRPr sz="750">
                        <a:latin typeface="Cambria"/>
                        <a:cs typeface="Cambria"/>
                      </a:endParaRPr>
                    </a:p>
                  </a:txBody>
                  <a:tcPr marL="0" marR="0" marB="0" marT="6731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ctr">
                        <a:lnSpc>
                          <a:spcPts val="819"/>
                        </a:lnSpc>
                        <a:spcBef>
                          <a:spcPts val="530"/>
                        </a:spcBef>
                      </a:pPr>
                      <a:r>
                        <a:rPr dirty="0" sz="750" spc="5">
                          <a:latin typeface="Cambria"/>
                          <a:cs typeface="Cambria"/>
                        </a:rPr>
                        <a:t>1.0</a:t>
                      </a:r>
                      <a:endParaRPr sz="750">
                        <a:latin typeface="Cambria"/>
                        <a:cs typeface="Cambria"/>
                      </a:endParaRPr>
                    </a:p>
                  </a:txBody>
                  <a:tcPr marL="0" marR="0" marB="0" marT="6731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r">
                        <a:lnSpc>
                          <a:spcPts val="819"/>
                        </a:lnSpc>
                        <a:spcBef>
                          <a:spcPts val="530"/>
                        </a:spcBef>
                      </a:pPr>
                      <a:r>
                        <a:rPr dirty="0" sz="750" spc="-5">
                          <a:latin typeface="Cambria"/>
                          <a:cs typeface="Cambria"/>
                        </a:rPr>
                        <a:t>0.</a:t>
                      </a:r>
                      <a:r>
                        <a:rPr dirty="0" sz="750">
                          <a:latin typeface="Cambria"/>
                          <a:cs typeface="Cambria"/>
                        </a:rPr>
                        <a:t>0</a:t>
                      </a:r>
                      <a:r>
                        <a:rPr dirty="0" sz="750" spc="-5">
                          <a:latin typeface="Cambria"/>
                          <a:cs typeface="Cambria"/>
                        </a:rPr>
                        <a:t>4</a:t>
                      </a:r>
                      <a:r>
                        <a:rPr dirty="0" sz="750">
                          <a:latin typeface="Cambria"/>
                          <a:cs typeface="Cambria"/>
                        </a:rPr>
                        <a:t>6</a:t>
                      </a:r>
                      <a:r>
                        <a:rPr dirty="0" sz="750" spc="-5">
                          <a:latin typeface="Cambria"/>
                          <a:cs typeface="Cambria"/>
                        </a:rPr>
                        <a:t>6</a:t>
                      </a:r>
                      <a:r>
                        <a:rPr dirty="0" sz="750">
                          <a:latin typeface="Cambria"/>
                          <a:cs typeface="Cambria"/>
                        </a:rPr>
                        <a:t>8</a:t>
                      </a:r>
                      <a:endParaRPr sz="750">
                        <a:latin typeface="Cambria"/>
                        <a:cs typeface="Cambria"/>
                      </a:endParaRPr>
                    </a:p>
                  </a:txBody>
                  <a:tcPr marL="0" marR="0" marB="0" marT="6731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r">
                        <a:lnSpc>
                          <a:spcPts val="819"/>
                        </a:lnSpc>
                        <a:spcBef>
                          <a:spcPts val="530"/>
                        </a:spcBef>
                      </a:pPr>
                      <a:r>
                        <a:rPr dirty="0" sz="750" spc="-5">
                          <a:latin typeface="Cambria"/>
                          <a:cs typeface="Cambria"/>
                        </a:rPr>
                        <a:t>2.</a:t>
                      </a:r>
                      <a:r>
                        <a:rPr dirty="0" sz="750">
                          <a:latin typeface="Cambria"/>
                          <a:cs typeface="Cambria"/>
                        </a:rPr>
                        <a:t>67</a:t>
                      </a:r>
                      <a:endParaRPr sz="750">
                        <a:latin typeface="Cambria"/>
                        <a:cs typeface="Cambria"/>
                      </a:endParaRPr>
                    </a:p>
                  </a:txBody>
                  <a:tcPr marL="0" marR="0" marB="0" marT="6731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r h="182880">
                <a:tc>
                  <a:txBody>
                    <a:bodyPr/>
                    <a:lstStyle/>
                    <a:p>
                      <a:pPr algn="ctr" marL="5080">
                        <a:lnSpc>
                          <a:spcPts val="830"/>
                        </a:lnSpc>
                        <a:spcBef>
                          <a:spcPts val="509"/>
                        </a:spcBef>
                      </a:pPr>
                      <a:r>
                        <a:rPr dirty="0" sz="750" spc="15" b="1">
                          <a:solidFill>
                            <a:srgbClr val="FFFFFF"/>
                          </a:solidFill>
                          <a:latin typeface="Arial"/>
                          <a:cs typeface="Arial"/>
                        </a:rPr>
                        <a:t>2%</a:t>
                      </a:r>
                      <a:endParaRPr sz="750">
                        <a:latin typeface="Arial"/>
                        <a:cs typeface="Arial"/>
                      </a:endParaRPr>
                    </a:p>
                  </a:txBody>
                  <a:tcPr marL="0" marR="0" marB="0" marT="64769">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ctr" marL="1905">
                        <a:lnSpc>
                          <a:spcPts val="819"/>
                        </a:lnSpc>
                        <a:spcBef>
                          <a:spcPts val="520"/>
                        </a:spcBef>
                      </a:pPr>
                      <a:r>
                        <a:rPr dirty="0" sz="750" spc="15">
                          <a:latin typeface="Cambria"/>
                          <a:cs typeface="Cambria"/>
                        </a:rPr>
                        <a:t>Down</a:t>
                      </a:r>
                      <a:endParaRPr sz="750">
                        <a:latin typeface="Cambria"/>
                        <a:cs typeface="Cambria"/>
                      </a:endParaRPr>
                    </a:p>
                  </a:txBody>
                  <a:tcPr marL="0" marR="0" marB="0" marT="6604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ctr">
                        <a:lnSpc>
                          <a:spcPts val="819"/>
                        </a:lnSpc>
                        <a:spcBef>
                          <a:spcPts val="520"/>
                        </a:spcBef>
                      </a:pPr>
                      <a:r>
                        <a:rPr dirty="0" sz="750" spc="5">
                          <a:latin typeface="Cambria"/>
                          <a:cs typeface="Cambria"/>
                        </a:rPr>
                        <a:t>1.2</a:t>
                      </a:r>
                      <a:endParaRPr sz="750">
                        <a:latin typeface="Cambria"/>
                        <a:cs typeface="Cambria"/>
                      </a:endParaRPr>
                    </a:p>
                  </a:txBody>
                  <a:tcPr marL="0" marR="0" marB="0" marT="6604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r">
                        <a:lnSpc>
                          <a:spcPts val="819"/>
                        </a:lnSpc>
                        <a:spcBef>
                          <a:spcPts val="520"/>
                        </a:spcBef>
                      </a:pPr>
                      <a:r>
                        <a:rPr dirty="0" sz="750">
                          <a:latin typeface="Cambria"/>
                          <a:cs typeface="Cambria"/>
                        </a:rPr>
                        <a:t>0</a:t>
                      </a:r>
                      <a:r>
                        <a:rPr dirty="0" sz="750" spc="-5">
                          <a:latin typeface="Cambria"/>
                          <a:cs typeface="Cambria"/>
                        </a:rPr>
                        <a:t>.0</a:t>
                      </a:r>
                      <a:r>
                        <a:rPr dirty="0" sz="750">
                          <a:latin typeface="Cambria"/>
                          <a:cs typeface="Cambria"/>
                        </a:rPr>
                        <a:t>5</a:t>
                      </a:r>
                      <a:r>
                        <a:rPr dirty="0" sz="750" spc="-5">
                          <a:latin typeface="Cambria"/>
                          <a:cs typeface="Cambria"/>
                        </a:rPr>
                        <a:t>83</a:t>
                      </a:r>
                      <a:r>
                        <a:rPr dirty="0" sz="750">
                          <a:latin typeface="Cambria"/>
                          <a:cs typeface="Cambria"/>
                        </a:rPr>
                        <a:t>1</a:t>
                      </a:r>
                      <a:endParaRPr sz="750">
                        <a:latin typeface="Cambria"/>
                        <a:cs typeface="Cambria"/>
                      </a:endParaRPr>
                    </a:p>
                  </a:txBody>
                  <a:tcPr marL="0" marR="0" marB="0" marT="6604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r">
                        <a:lnSpc>
                          <a:spcPts val="819"/>
                        </a:lnSpc>
                        <a:spcBef>
                          <a:spcPts val="520"/>
                        </a:spcBef>
                      </a:pPr>
                      <a:r>
                        <a:rPr dirty="0" sz="750">
                          <a:latin typeface="Cambria"/>
                          <a:cs typeface="Cambria"/>
                        </a:rPr>
                        <a:t>3</a:t>
                      </a:r>
                      <a:r>
                        <a:rPr dirty="0" sz="750" spc="-5">
                          <a:latin typeface="Cambria"/>
                          <a:cs typeface="Cambria"/>
                        </a:rPr>
                        <a:t>.3</a:t>
                      </a:r>
                      <a:r>
                        <a:rPr dirty="0" sz="750">
                          <a:latin typeface="Cambria"/>
                          <a:cs typeface="Cambria"/>
                        </a:rPr>
                        <a:t>4</a:t>
                      </a:r>
                      <a:endParaRPr sz="750">
                        <a:latin typeface="Cambria"/>
                        <a:cs typeface="Cambria"/>
                      </a:endParaRPr>
                    </a:p>
                  </a:txBody>
                  <a:tcPr marL="0" marR="0" marB="0" marT="6604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r>
              <a:tr h="184403">
                <a:tc>
                  <a:txBody>
                    <a:bodyPr/>
                    <a:lstStyle/>
                    <a:p>
                      <a:pPr algn="ctr" marL="5080">
                        <a:lnSpc>
                          <a:spcPts val="840"/>
                        </a:lnSpc>
                        <a:spcBef>
                          <a:spcPts val="509"/>
                        </a:spcBef>
                      </a:pPr>
                      <a:r>
                        <a:rPr dirty="0" sz="750" spc="15" b="1">
                          <a:solidFill>
                            <a:srgbClr val="FFFFFF"/>
                          </a:solidFill>
                          <a:latin typeface="Arial"/>
                          <a:cs typeface="Arial"/>
                        </a:rPr>
                        <a:t>6%</a:t>
                      </a:r>
                      <a:endParaRPr sz="750">
                        <a:latin typeface="Arial"/>
                        <a:cs typeface="Arial"/>
                      </a:endParaRPr>
                    </a:p>
                  </a:txBody>
                  <a:tcPr marL="0" marR="0" marB="0" marT="64769">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ctr">
                        <a:lnSpc>
                          <a:spcPts val="830"/>
                        </a:lnSpc>
                        <a:spcBef>
                          <a:spcPts val="520"/>
                        </a:spcBef>
                      </a:pPr>
                      <a:r>
                        <a:rPr dirty="0" sz="750" spc="10">
                          <a:latin typeface="Cambria"/>
                          <a:cs typeface="Cambria"/>
                        </a:rPr>
                        <a:t>None</a:t>
                      </a:r>
                      <a:endParaRPr sz="750">
                        <a:latin typeface="Cambria"/>
                        <a:cs typeface="Cambria"/>
                      </a:endParaRPr>
                    </a:p>
                  </a:txBody>
                  <a:tcPr marL="0" marR="0" marB="0" marT="6604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ctr">
                        <a:lnSpc>
                          <a:spcPts val="830"/>
                        </a:lnSpc>
                        <a:spcBef>
                          <a:spcPts val="520"/>
                        </a:spcBef>
                      </a:pPr>
                      <a:r>
                        <a:rPr dirty="0" sz="750" spc="5">
                          <a:latin typeface="Cambria"/>
                          <a:cs typeface="Cambria"/>
                        </a:rPr>
                        <a:t>1.0</a:t>
                      </a:r>
                      <a:endParaRPr sz="750">
                        <a:latin typeface="Cambria"/>
                        <a:cs typeface="Cambria"/>
                      </a:endParaRPr>
                    </a:p>
                  </a:txBody>
                  <a:tcPr marL="0" marR="0" marB="0" marT="6604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r">
                        <a:lnSpc>
                          <a:spcPts val="830"/>
                        </a:lnSpc>
                        <a:spcBef>
                          <a:spcPts val="520"/>
                        </a:spcBef>
                      </a:pPr>
                      <a:r>
                        <a:rPr dirty="0" sz="750" spc="-5">
                          <a:latin typeface="Cambria"/>
                          <a:cs typeface="Cambria"/>
                        </a:rPr>
                        <a:t>0.</a:t>
                      </a:r>
                      <a:r>
                        <a:rPr dirty="0" sz="750">
                          <a:latin typeface="Cambria"/>
                          <a:cs typeface="Cambria"/>
                        </a:rPr>
                        <a:t>1</a:t>
                      </a:r>
                      <a:r>
                        <a:rPr dirty="0" sz="750" spc="-5">
                          <a:latin typeface="Cambria"/>
                          <a:cs typeface="Cambria"/>
                        </a:rPr>
                        <a:t>1</a:t>
                      </a:r>
                      <a:r>
                        <a:rPr dirty="0" sz="750">
                          <a:latin typeface="Cambria"/>
                          <a:cs typeface="Cambria"/>
                        </a:rPr>
                        <a:t>4</a:t>
                      </a:r>
                      <a:r>
                        <a:rPr dirty="0" sz="750" spc="-5">
                          <a:latin typeface="Cambria"/>
                          <a:cs typeface="Cambria"/>
                        </a:rPr>
                        <a:t>6</a:t>
                      </a:r>
                      <a:r>
                        <a:rPr dirty="0" sz="750">
                          <a:latin typeface="Cambria"/>
                          <a:cs typeface="Cambria"/>
                        </a:rPr>
                        <a:t>5</a:t>
                      </a:r>
                      <a:endParaRPr sz="750">
                        <a:latin typeface="Cambria"/>
                        <a:cs typeface="Cambria"/>
                      </a:endParaRPr>
                    </a:p>
                  </a:txBody>
                  <a:tcPr marL="0" marR="0" marB="0" marT="6604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r">
                        <a:lnSpc>
                          <a:spcPts val="830"/>
                        </a:lnSpc>
                        <a:spcBef>
                          <a:spcPts val="520"/>
                        </a:spcBef>
                      </a:pPr>
                      <a:r>
                        <a:rPr dirty="0" sz="750" spc="-5">
                          <a:latin typeface="Cambria"/>
                          <a:cs typeface="Cambria"/>
                        </a:rPr>
                        <a:t>6.</a:t>
                      </a:r>
                      <a:r>
                        <a:rPr dirty="0" sz="750">
                          <a:latin typeface="Cambria"/>
                          <a:cs typeface="Cambria"/>
                        </a:rPr>
                        <a:t>57</a:t>
                      </a:r>
                      <a:endParaRPr sz="750">
                        <a:latin typeface="Cambria"/>
                        <a:cs typeface="Cambria"/>
                      </a:endParaRPr>
                    </a:p>
                  </a:txBody>
                  <a:tcPr marL="0" marR="0" marB="0" marT="6604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bl>
          </a:graphicData>
        </a:graphic>
      </p:graphicFrame>
      <p:sp>
        <p:nvSpPr>
          <p:cNvPr id="203" name="object 203"/>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204" name="object 204"/>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93</a:t>
            </a:r>
            <a:endParaRPr sz="1050">
              <a:latin typeface="Calibri"/>
              <a:cs typeface="Calibri"/>
            </a:endParaRPr>
          </a:p>
        </p:txBody>
      </p:sp>
      <p:sp>
        <p:nvSpPr>
          <p:cNvPr id="206" name="object 206"/>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205" name="object 205"/>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94</a:t>
            </a:r>
            <a:endParaRPr sz="1050">
              <a:latin typeface="Calibri"/>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a:spLocks noGrp="1"/>
          </p:cNvSpPr>
          <p:nvPr>
            <p:ph type="title"/>
          </p:nvPr>
        </p:nvSpPr>
        <p:spPr>
          <a:xfrm>
            <a:off x="1003766" y="1153205"/>
            <a:ext cx="4131945" cy="417195"/>
          </a:xfrm>
          <a:prstGeom prst="rect"/>
        </p:spPr>
        <p:txBody>
          <a:bodyPr wrap="square" lIns="0" tIns="14604" rIns="0" bIns="0" rtlCol="0" vert="horz">
            <a:spAutoFit/>
          </a:bodyPr>
          <a:lstStyle/>
          <a:p>
            <a:pPr marL="12700">
              <a:lnSpc>
                <a:spcPct val="100000"/>
              </a:lnSpc>
              <a:spcBef>
                <a:spcPts val="114"/>
              </a:spcBef>
            </a:pPr>
            <a:r>
              <a:rPr dirty="0" sz="2550" spc="15" b="0">
                <a:solidFill>
                  <a:srgbClr val="1C7C5B"/>
                </a:solidFill>
                <a:latin typeface="Arial Black"/>
                <a:cs typeface="Arial Black"/>
              </a:rPr>
              <a:t>Concrete Stress</a:t>
            </a:r>
            <a:r>
              <a:rPr dirty="0" sz="2550" spc="-100" b="0">
                <a:solidFill>
                  <a:srgbClr val="1C7C5B"/>
                </a:solidFill>
                <a:latin typeface="Arial Black"/>
                <a:cs typeface="Arial Black"/>
              </a:rPr>
              <a:t> </a:t>
            </a:r>
            <a:r>
              <a:rPr dirty="0" sz="2550" spc="10" b="0">
                <a:solidFill>
                  <a:srgbClr val="1C7C5B"/>
                </a:solidFill>
                <a:latin typeface="Arial Black"/>
                <a:cs typeface="Arial Black"/>
              </a:rPr>
              <a:t>Limits</a:t>
            </a:r>
            <a:endParaRPr sz="2550">
              <a:latin typeface="Arial Black"/>
              <a:cs typeface="Arial Black"/>
            </a:endParaRPr>
          </a:p>
        </p:txBody>
      </p:sp>
      <p:sp>
        <p:nvSpPr>
          <p:cNvPr id="5" name="object 5"/>
          <p:cNvSpPr txBox="1"/>
          <p:nvPr/>
        </p:nvSpPr>
        <p:spPr>
          <a:xfrm>
            <a:off x="1003805" y="1878581"/>
            <a:ext cx="2363470" cy="199390"/>
          </a:xfrm>
          <a:prstGeom prst="rect">
            <a:avLst/>
          </a:prstGeom>
        </p:spPr>
        <p:txBody>
          <a:bodyPr wrap="square" lIns="0" tIns="11430" rIns="0" bIns="0" rtlCol="0" vert="horz">
            <a:spAutoFit/>
          </a:bodyPr>
          <a:lstStyle/>
          <a:p>
            <a:pPr marL="257175" indent="-245110">
              <a:lnSpc>
                <a:spcPct val="100000"/>
              </a:lnSpc>
              <a:spcBef>
                <a:spcPts val="90"/>
              </a:spcBef>
              <a:buChar char="•"/>
              <a:tabLst>
                <a:tab pos="257175" algn="l"/>
                <a:tab pos="257810" algn="l"/>
              </a:tabLst>
            </a:pPr>
            <a:r>
              <a:rPr dirty="0" sz="1150" spc="-10">
                <a:latin typeface="Arial"/>
                <a:cs typeface="Arial"/>
              </a:rPr>
              <a:t>Stress due to PS and </a:t>
            </a:r>
            <a:r>
              <a:rPr dirty="0" sz="1150" spc="-5">
                <a:latin typeface="Arial"/>
                <a:cs typeface="Arial"/>
              </a:rPr>
              <a:t>self</a:t>
            </a:r>
            <a:r>
              <a:rPr dirty="0" sz="1150" spc="-25">
                <a:latin typeface="Arial"/>
                <a:cs typeface="Arial"/>
              </a:rPr>
              <a:t> </a:t>
            </a:r>
            <a:r>
              <a:rPr dirty="0" sz="1150" spc="-10">
                <a:latin typeface="Arial"/>
                <a:cs typeface="Arial"/>
              </a:rPr>
              <a:t>weight</a:t>
            </a:r>
            <a:endParaRPr sz="1150">
              <a:latin typeface="Arial"/>
              <a:cs typeface="Arial"/>
            </a:endParaRPr>
          </a:p>
        </p:txBody>
      </p:sp>
      <p:sp>
        <p:nvSpPr>
          <p:cNvPr id="6" name="object 6"/>
          <p:cNvSpPr txBox="1"/>
          <p:nvPr/>
        </p:nvSpPr>
        <p:spPr>
          <a:xfrm>
            <a:off x="1329987" y="2134575"/>
            <a:ext cx="106045" cy="199390"/>
          </a:xfrm>
          <a:prstGeom prst="rect">
            <a:avLst/>
          </a:prstGeom>
        </p:spPr>
        <p:txBody>
          <a:bodyPr wrap="square" lIns="0" tIns="11430" rIns="0" bIns="0" rtlCol="0" vert="horz">
            <a:spAutoFit/>
          </a:bodyPr>
          <a:lstStyle/>
          <a:p>
            <a:pPr marL="12700">
              <a:lnSpc>
                <a:spcPct val="100000"/>
              </a:lnSpc>
              <a:spcBef>
                <a:spcPts val="90"/>
              </a:spcBef>
            </a:pPr>
            <a:r>
              <a:rPr dirty="0" sz="1150" spc="-10">
                <a:latin typeface="Arial"/>
                <a:cs typeface="Arial"/>
              </a:rPr>
              <a:t>–</a:t>
            </a:r>
            <a:endParaRPr sz="1150">
              <a:latin typeface="Arial"/>
              <a:cs typeface="Arial"/>
            </a:endParaRPr>
          </a:p>
        </p:txBody>
      </p:sp>
      <p:sp>
        <p:nvSpPr>
          <p:cNvPr id="7" name="object 7"/>
          <p:cNvSpPr/>
          <p:nvPr/>
        </p:nvSpPr>
        <p:spPr>
          <a:xfrm>
            <a:off x="1818132" y="2246376"/>
            <a:ext cx="71755" cy="9525"/>
          </a:xfrm>
          <a:custGeom>
            <a:avLst/>
            <a:gdLst/>
            <a:ahLst/>
            <a:cxnLst/>
            <a:rect l="l" t="t" r="r" b="b"/>
            <a:pathLst>
              <a:path w="71755" h="9525">
                <a:moveTo>
                  <a:pt x="0" y="0"/>
                </a:moveTo>
                <a:lnTo>
                  <a:pt x="71627" y="0"/>
                </a:lnTo>
                <a:lnTo>
                  <a:pt x="71627" y="9144"/>
                </a:lnTo>
                <a:lnTo>
                  <a:pt x="0" y="9144"/>
                </a:lnTo>
                <a:lnTo>
                  <a:pt x="0" y="0"/>
                </a:lnTo>
                <a:close/>
              </a:path>
            </a:pathLst>
          </a:custGeom>
          <a:solidFill>
            <a:srgbClr val="000000"/>
          </a:solidFill>
        </p:spPr>
        <p:txBody>
          <a:bodyPr wrap="square" lIns="0" tIns="0" rIns="0" bIns="0" rtlCol="0"/>
          <a:lstStyle/>
          <a:p/>
        </p:txBody>
      </p:sp>
      <p:sp>
        <p:nvSpPr>
          <p:cNvPr id="8" name="object 8"/>
          <p:cNvSpPr/>
          <p:nvPr/>
        </p:nvSpPr>
        <p:spPr>
          <a:xfrm>
            <a:off x="2061972" y="2250948"/>
            <a:ext cx="129539" cy="0"/>
          </a:xfrm>
          <a:custGeom>
            <a:avLst/>
            <a:gdLst/>
            <a:ahLst/>
            <a:cxnLst/>
            <a:rect l="l" t="t" r="r" b="b"/>
            <a:pathLst>
              <a:path w="129539" h="0">
                <a:moveTo>
                  <a:pt x="0" y="0"/>
                </a:moveTo>
                <a:lnTo>
                  <a:pt x="129540" y="0"/>
                </a:lnTo>
              </a:path>
            </a:pathLst>
          </a:custGeom>
          <a:ln w="9144">
            <a:solidFill>
              <a:srgbClr val="000000"/>
            </a:solidFill>
          </a:ln>
        </p:spPr>
        <p:txBody>
          <a:bodyPr wrap="square" lIns="0" tIns="0" rIns="0" bIns="0" rtlCol="0"/>
          <a:lstStyle/>
          <a:p/>
        </p:txBody>
      </p:sp>
      <p:sp>
        <p:nvSpPr>
          <p:cNvPr id="9" name="object 9"/>
          <p:cNvSpPr txBox="1"/>
          <p:nvPr/>
        </p:nvSpPr>
        <p:spPr>
          <a:xfrm>
            <a:off x="1508750" y="2049250"/>
            <a:ext cx="987425" cy="199390"/>
          </a:xfrm>
          <a:prstGeom prst="rect">
            <a:avLst/>
          </a:prstGeom>
        </p:spPr>
        <p:txBody>
          <a:bodyPr wrap="square" lIns="0" tIns="11430" rIns="0" bIns="0" rtlCol="0" vert="horz">
            <a:spAutoFit/>
          </a:bodyPr>
          <a:lstStyle/>
          <a:p>
            <a:pPr marL="38100">
              <a:lnSpc>
                <a:spcPct val="100000"/>
              </a:lnSpc>
              <a:spcBef>
                <a:spcPts val="90"/>
              </a:spcBef>
            </a:pPr>
            <a:r>
              <a:rPr dirty="0" baseline="-31400" sz="1725" spc="-15">
                <a:latin typeface="Cambria"/>
                <a:cs typeface="Cambria"/>
              </a:rPr>
              <a:t>𝑓</a:t>
            </a:r>
            <a:r>
              <a:rPr dirty="0" baseline="-31400" sz="1725" spc="104">
                <a:latin typeface="Cambria"/>
                <a:cs typeface="Cambria"/>
              </a:rPr>
              <a:t> </a:t>
            </a:r>
            <a:r>
              <a:rPr dirty="0" baseline="-31400" sz="1725" spc="315">
                <a:latin typeface="Cambria"/>
                <a:cs typeface="Cambria"/>
              </a:rPr>
              <a:t>=</a:t>
            </a:r>
            <a:r>
              <a:rPr dirty="0" baseline="-31400" sz="1725" spc="82">
                <a:latin typeface="Cambria"/>
                <a:cs typeface="Cambria"/>
              </a:rPr>
              <a:t> </a:t>
            </a:r>
            <a:r>
              <a:rPr dirty="0" sz="800" spc="80">
                <a:latin typeface="Cambria"/>
                <a:cs typeface="Cambria"/>
              </a:rPr>
              <a:t>P</a:t>
            </a:r>
            <a:r>
              <a:rPr dirty="0" sz="800" spc="95">
                <a:latin typeface="Cambria"/>
                <a:cs typeface="Cambria"/>
              </a:rPr>
              <a:t> </a:t>
            </a:r>
            <a:r>
              <a:rPr dirty="0" baseline="-31400" sz="1725" spc="315">
                <a:latin typeface="Cambria"/>
                <a:cs typeface="Cambria"/>
              </a:rPr>
              <a:t>+</a:t>
            </a:r>
            <a:r>
              <a:rPr dirty="0" baseline="-31400" sz="1725" spc="-22">
                <a:latin typeface="Cambria"/>
                <a:cs typeface="Cambria"/>
              </a:rPr>
              <a:t> </a:t>
            </a:r>
            <a:r>
              <a:rPr dirty="0" sz="800" spc="70">
                <a:latin typeface="Cambria"/>
                <a:cs typeface="Cambria"/>
              </a:rPr>
              <a:t>Pe</a:t>
            </a:r>
            <a:r>
              <a:rPr dirty="0" sz="800" spc="95">
                <a:latin typeface="Cambria"/>
                <a:cs typeface="Cambria"/>
              </a:rPr>
              <a:t> </a:t>
            </a:r>
            <a:r>
              <a:rPr dirty="0" baseline="-31400" sz="1725" spc="315">
                <a:latin typeface="Cambria"/>
                <a:cs typeface="Cambria"/>
              </a:rPr>
              <a:t>+</a:t>
            </a:r>
            <a:r>
              <a:rPr dirty="0" baseline="-31400" sz="1725" spc="-22">
                <a:latin typeface="Cambria"/>
                <a:cs typeface="Cambria"/>
              </a:rPr>
              <a:t> </a:t>
            </a:r>
            <a:r>
              <a:rPr dirty="0" sz="800" spc="75">
                <a:latin typeface="Cambria"/>
                <a:cs typeface="Cambria"/>
              </a:rPr>
              <a:t>M</a:t>
            </a:r>
            <a:endParaRPr sz="800">
              <a:latin typeface="Cambria"/>
              <a:cs typeface="Cambria"/>
            </a:endParaRPr>
          </a:p>
        </p:txBody>
      </p:sp>
      <p:sp>
        <p:nvSpPr>
          <p:cNvPr id="10" name="object 10"/>
          <p:cNvSpPr txBox="1"/>
          <p:nvPr/>
        </p:nvSpPr>
        <p:spPr>
          <a:xfrm>
            <a:off x="1806918" y="2247387"/>
            <a:ext cx="646430" cy="151765"/>
          </a:xfrm>
          <a:prstGeom prst="rect">
            <a:avLst/>
          </a:prstGeom>
        </p:spPr>
        <p:txBody>
          <a:bodyPr wrap="square" lIns="0" tIns="15875" rIns="0" bIns="0" rtlCol="0" vert="horz">
            <a:spAutoFit/>
          </a:bodyPr>
          <a:lstStyle/>
          <a:p>
            <a:pPr marL="12700">
              <a:lnSpc>
                <a:spcPct val="100000"/>
              </a:lnSpc>
              <a:spcBef>
                <a:spcPts val="125"/>
              </a:spcBef>
              <a:tabLst>
                <a:tab pos="289560" algn="l"/>
                <a:tab pos="574675" algn="l"/>
              </a:tabLst>
            </a:pPr>
            <a:r>
              <a:rPr dirty="0" sz="800" spc="45">
                <a:latin typeface="Cambria"/>
                <a:cs typeface="Cambria"/>
              </a:rPr>
              <a:t>A</a:t>
            </a:r>
            <a:r>
              <a:rPr dirty="0" sz="800" spc="45">
                <a:latin typeface="Cambria"/>
                <a:cs typeface="Cambria"/>
              </a:rPr>
              <a:t>	</a:t>
            </a:r>
            <a:r>
              <a:rPr dirty="0" sz="800" spc="110">
                <a:latin typeface="Cambria"/>
                <a:cs typeface="Cambria"/>
              </a:rPr>
              <a:t>s</a:t>
            </a:r>
            <a:r>
              <a:rPr dirty="0" sz="800" spc="110">
                <a:latin typeface="Cambria"/>
                <a:cs typeface="Cambria"/>
              </a:rPr>
              <a:t>	</a:t>
            </a:r>
            <a:r>
              <a:rPr dirty="0" sz="800" spc="110">
                <a:latin typeface="Cambria"/>
                <a:cs typeface="Cambria"/>
              </a:rPr>
              <a:t>s</a:t>
            </a:r>
            <a:endParaRPr sz="800">
              <a:latin typeface="Cambria"/>
              <a:cs typeface="Cambria"/>
            </a:endParaRPr>
          </a:p>
        </p:txBody>
      </p:sp>
      <p:sp>
        <p:nvSpPr>
          <p:cNvPr id="11" name="object 11"/>
          <p:cNvSpPr/>
          <p:nvPr/>
        </p:nvSpPr>
        <p:spPr>
          <a:xfrm>
            <a:off x="2363724" y="2250948"/>
            <a:ext cx="96520" cy="0"/>
          </a:xfrm>
          <a:custGeom>
            <a:avLst/>
            <a:gdLst/>
            <a:ahLst/>
            <a:cxnLst/>
            <a:rect l="l" t="t" r="r" b="b"/>
            <a:pathLst>
              <a:path w="96519" h="0">
                <a:moveTo>
                  <a:pt x="0" y="0"/>
                </a:moveTo>
                <a:lnTo>
                  <a:pt x="96011" y="0"/>
                </a:lnTo>
              </a:path>
            </a:pathLst>
          </a:custGeom>
          <a:ln w="9144">
            <a:solidFill>
              <a:srgbClr val="000000"/>
            </a:solidFill>
          </a:ln>
        </p:spPr>
        <p:txBody>
          <a:bodyPr wrap="square" lIns="0" tIns="0" rIns="0" bIns="0" rtlCol="0"/>
          <a:lstStyle/>
          <a:p/>
        </p:txBody>
      </p:sp>
      <p:sp>
        <p:nvSpPr>
          <p:cNvPr id="12" name="object 12"/>
          <p:cNvSpPr txBox="1"/>
          <p:nvPr/>
        </p:nvSpPr>
        <p:spPr>
          <a:xfrm>
            <a:off x="1003805" y="2384559"/>
            <a:ext cx="2367915" cy="199390"/>
          </a:xfrm>
          <a:prstGeom prst="rect">
            <a:avLst/>
          </a:prstGeom>
        </p:spPr>
        <p:txBody>
          <a:bodyPr wrap="square" lIns="0" tIns="11430" rIns="0" bIns="0" rtlCol="0" vert="horz">
            <a:spAutoFit/>
          </a:bodyPr>
          <a:lstStyle/>
          <a:p>
            <a:pPr marL="257175" indent="-245110">
              <a:lnSpc>
                <a:spcPct val="100000"/>
              </a:lnSpc>
              <a:spcBef>
                <a:spcPts val="90"/>
              </a:spcBef>
              <a:buChar char="•"/>
              <a:tabLst>
                <a:tab pos="257175" algn="l"/>
                <a:tab pos="257810" algn="l"/>
              </a:tabLst>
            </a:pPr>
            <a:r>
              <a:rPr dirty="0" sz="1150" spc="-10">
                <a:latin typeface="Arial"/>
                <a:cs typeface="Arial"/>
              </a:rPr>
              <a:t>Stress due to </a:t>
            </a:r>
            <a:r>
              <a:rPr dirty="0" sz="1150" spc="-5">
                <a:latin typeface="Arial"/>
                <a:cs typeface="Arial"/>
              </a:rPr>
              <a:t>self </a:t>
            </a:r>
            <a:r>
              <a:rPr dirty="0" sz="1150" spc="-15">
                <a:latin typeface="Arial"/>
                <a:cs typeface="Arial"/>
              </a:rPr>
              <a:t>weight </a:t>
            </a:r>
            <a:r>
              <a:rPr dirty="0" sz="1150" spc="-5">
                <a:latin typeface="Arial"/>
                <a:cs typeface="Arial"/>
              </a:rPr>
              <a:t>from</a:t>
            </a:r>
            <a:r>
              <a:rPr dirty="0" sz="1150" spc="25">
                <a:latin typeface="Arial"/>
                <a:cs typeface="Arial"/>
              </a:rPr>
              <a:t> </a:t>
            </a:r>
            <a:r>
              <a:rPr dirty="0" sz="1150" spc="-5">
                <a:latin typeface="Arial"/>
                <a:cs typeface="Arial"/>
              </a:rPr>
              <a:t>tilt</a:t>
            </a:r>
            <a:endParaRPr sz="1150">
              <a:latin typeface="Arial"/>
              <a:cs typeface="Arial"/>
            </a:endParaRPr>
          </a:p>
        </p:txBody>
      </p:sp>
      <p:sp>
        <p:nvSpPr>
          <p:cNvPr id="13" name="object 13"/>
          <p:cNvSpPr txBox="1"/>
          <p:nvPr/>
        </p:nvSpPr>
        <p:spPr>
          <a:xfrm>
            <a:off x="1304587" y="2661902"/>
            <a:ext cx="579120" cy="199390"/>
          </a:xfrm>
          <a:prstGeom prst="rect">
            <a:avLst/>
          </a:prstGeom>
        </p:spPr>
        <p:txBody>
          <a:bodyPr wrap="square" lIns="0" tIns="11430" rIns="0" bIns="0" rtlCol="0" vert="horz">
            <a:spAutoFit/>
          </a:bodyPr>
          <a:lstStyle/>
          <a:p>
            <a:pPr marL="38100">
              <a:lnSpc>
                <a:spcPct val="100000"/>
              </a:lnSpc>
              <a:spcBef>
                <a:spcPts val="90"/>
              </a:spcBef>
            </a:pPr>
            <a:r>
              <a:rPr dirty="0" sz="1150" spc="-10">
                <a:latin typeface="Arial"/>
                <a:cs typeface="Arial"/>
              </a:rPr>
              <a:t>– </a:t>
            </a:r>
            <a:r>
              <a:rPr dirty="0" sz="1150" spc="-15">
                <a:latin typeface="Cambria"/>
                <a:cs typeface="Cambria"/>
              </a:rPr>
              <a:t>𝑓</a:t>
            </a:r>
            <a:r>
              <a:rPr dirty="0" baseline="-17361" sz="1200" spc="-22">
                <a:latin typeface="Cambria"/>
                <a:cs typeface="Cambria"/>
              </a:rPr>
              <a:t>tl</a:t>
            </a:r>
            <a:r>
              <a:rPr dirty="0" baseline="-17361" sz="1200" spc="75">
                <a:latin typeface="Cambria"/>
                <a:cs typeface="Cambria"/>
              </a:rPr>
              <a:t> </a:t>
            </a:r>
            <a:r>
              <a:rPr dirty="0" sz="1150" spc="210">
                <a:latin typeface="Cambria"/>
                <a:cs typeface="Cambria"/>
              </a:rPr>
              <a:t>=</a:t>
            </a:r>
            <a:endParaRPr sz="1150">
              <a:latin typeface="Cambria"/>
              <a:cs typeface="Cambria"/>
            </a:endParaRPr>
          </a:p>
        </p:txBody>
      </p:sp>
      <p:sp>
        <p:nvSpPr>
          <p:cNvPr id="14" name="object 14"/>
          <p:cNvSpPr txBox="1"/>
          <p:nvPr/>
        </p:nvSpPr>
        <p:spPr>
          <a:xfrm>
            <a:off x="1845564" y="2562491"/>
            <a:ext cx="433070" cy="363855"/>
          </a:xfrm>
          <a:prstGeom prst="rect">
            <a:avLst/>
          </a:prstGeom>
        </p:spPr>
        <p:txBody>
          <a:bodyPr wrap="square" lIns="0" tIns="59055" rIns="0" bIns="0" rtlCol="0" vert="horz">
            <a:spAutoFit/>
          </a:bodyPr>
          <a:lstStyle/>
          <a:p>
            <a:pPr marL="38100">
              <a:lnSpc>
                <a:spcPct val="100000"/>
              </a:lnSpc>
              <a:spcBef>
                <a:spcPts val="465"/>
              </a:spcBef>
            </a:pPr>
            <a:r>
              <a:rPr dirty="0" u="sng" sz="800" spc="-190">
                <a:uFill>
                  <a:solidFill>
                    <a:srgbClr val="000000"/>
                  </a:solidFill>
                </a:uFill>
                <a:latin typeface="Times New Roman"/>
                <a:cs typeface="Times New Roman"/>
              </a:rPr>
              <a:t> </a:t>
            </a:r>
            <a:r>
              <a:rPr dirty="0" u="sng" sz="800" spc="130">
                <a:uFill>
                  <a:solidFill>
                    <a:srgbClr val="000000"/>
                  </a:solidFill>
                </a:uFill>
                <a:latin typeface="Cambria"/>
                <a:cs typeface="Cambria"/>
              </a:rPr>
              <a:t>M</a:t>
            </a:r>
            <a:r>
              <a:rPr dirty="0" u="sng" baseline="-12820" sz="975" spc="195">
                <a:uFill>
                  <a:solidFill>
                    <a:srgbClr val="000000"/>
                  </a:solidFill>
                </a:uFill>
                <a:latin typeface="Cambria"/>
                <a:cs typeface="Cambria"/>
              </a:rPr>
              <a:t>g</a:t>
            </a:r>
            <a:r>
              <a:rPr dirty="0" u="sng" sz="800" spc="130">
                <a:uFill>
                  <a:solidFill>
                    <a:srgbClr val="000000"/>
                  </a:solidFill>
                </a:uFill>
                <a:latin typeface="Cambria"/>
                <a:cs typeface="Cambria"/>
              </a:rPr>
              <a:t>W</a:t>
            </a:r>
            <a:r>
              <a:rPr dirty="0" u="sng" baseline="-17094" sz="975" spc="195">
                <a:uFill>
                  <a:solidFill>
                    <a:srgbClr val="000000"/>
                  </a:solidFill>
                </a:uFill>
                <a:latin typeface="Cambria"/>
                <a:cs typeface="Cambria"/>
              </a:rPr>
              <a:t>tf</a:t>
            </a:r>
            <a:endParaRPr baseline="-17094" sz="975">
              <a:latin typeface="Cambria"/>
              <a:cs typeface="Cambria"/>
            </a:endParaRPr>
          </a:p>
          <a:p>
            <a:pPr marL="106045">
              <a:lnSpc>
                <a:spcPct val="100000"/>
              </a:lnSpc>
              <a:spcBef>
                <a:spcPts val="370"/>
              </a:spcBef>
            </a:pPr>
            <a:r>
              <a:rPr dirty="0" sz="800" spc="70">
                <a:latin typeface="Cambria"/>
                <a:cs typeface="Cambria"/>
              </a:rPr>
              <a:t>2l</a:t>
            </a:r>
            <a:endParaRPr sz="800">
              <a:latin typeface="Cambria"/>
              <a:cs typeface="Cambria"/>
            </a:endParaRPr>
          </a:p>
        </p:txBody>
      </p:sp>
      <p:sp>
        <p:nvSpPr>
          <p:cNvPr id="15" name="object 15"/>
          <p:cNvSpPr txBox="1"/>
          <p:nvPr/>
        </p:nvSpPr>
        <p:spPr>
          <a:xfrm>
            <a:off x="2037094" y="2814347"/>
            <a:ext cx="144780" cy="130175"/>
          </a:xfrm>
          <a:prstGeom prst="rect">
            <a:avLst/>
          </a:prstGeom>
        </p:spPr>
        <p:txBody>
          <a:bodyPr wrap="square" lIns="0" tIns="17145" rIns="0" bIns="0" rtlCol="0" vert="horz">
            <a:spAutoFit/>
          </a:bodyPr>
          <a:lstStyle/>
          <a:p>
            <a:pPr marL="12700">
              <a:lnSpc>
                <a:spcPct val="100000"/>
              </a:lnSpc>
              <a:spcBef>
                <a:spcPts val="135"/>
              </a:spcBef>
            </a:pPr>
            <a:r>
              <a:rPr dirty="0" sz="650" spc="130">
                <a:latin typeface="Cambria"/>
                <a:cs typeface="Cambria"/>
              </a:rPr>
              <a:t>y</a:t>
            </a:r>
            <a:r>
              <a:rPr dirty="0" sz="650" spc="140">
                <a:latin typeface="Cambria"/>
                <a:cs typeface="Cambria"/>
              </a:rPr>
              <a:t>y</a:t>
            </a:r>
            <a:endParaRPr sz="650">
              <a:latin typeface="Cambria"/>
              <a:cs typeface="Cambria"/>
            </a:endParaRPr>
          </a:p>
        </p:txBody>
      </p:sp>
      <p:sp>
        <p:nvSpPr>
          <p:cNvPr id="16" name="object 16"/>
          <p:cNvSpPr txBox="1"/>
          <p:nvPr/>
        </p:nvSpPr>
        <p:spPr>
          <a:xfrm>
            <a:off x="2228130" y="2661902"/>
            <a:ext cx="815340" cy="199390"/>
          </a:xfrm>
          <a:prstGeom prst="rect">
            <a:avLst/>
          </a:prstGeom>
        </p:spPr>
        <p:txBody>
          <a:bodyPr wrap="square" lIns="0" tIns="11430" rIns="0" bIns="0" rtlCol="0" vert="horz">
            <a:spAutoFit/>
          </a:bodyPr>
          <a:lstStyle/>
          <a:p>
            <a:pPr marL="38100">
              <a:lnSpc>
                <a:spcPct val="100000"/>
              </a:lnSpc>
              <a:spcBef>
                <a:spcPts val="90"/>
              </a:spcBef>
            </a:pPr>
            <a:r>
              <a:rPr dirty="0" sz="1150" spc="30">
                <a:latin typeface="Cambria"/>
                <a:cs typeface="Cambria"/>
              </a:rPr>
              <a:t>𝜃</a:t>
            </a:r>
            <a:r>
              <a:rPr dirty="0" baseline="-17361" sz="1200" spc="44">
                <a:latin typeface="Cambria"/>
                <a:cs typeface="Cambria"/>
              </a:rPr>
              <a:t>eq</a:t>
            </a:r>
            <a:r>
              <a:rPr dirty="0" sz="1150" spc="30">
                <a:latin typeface="Cambria"/>
                <a:cs typeface="Cambria"/>
              </a:rPr>
              <a:t>, </a:t>
            </a:r>
            <a:r>
              <a:rPr dirty="0" sz="1150" spc="-15">
                <a:latin typeface="Cambria"/>
                <a:cs typeface="Cambria"/>
              </a:rPr>
              <a:t>𝑓</a:t>
            </a:r>
            <a:r>
              <a:rPr dirty="0" baseline="-17361" sz="1200" spc="-22">
                <a:latin typeface="Cambria"/>
                <a:cs typeface="Cambria"/>
              </a:rPr>
              <a:t>br </a:t>
            </a:r>
            <a:r>
              <a:rPr dirty="0" sz="1150" spc="210">
                <a:latin typeface="Cambria"/>
                <a:cs typeface="Cambria"/>
              </a:rPr>
              <a:t>=</a:t>
            </a:r>
            <a:r>
              <a:rPr dirty="0" sz="1150" spc="-25">
                <a:latin typeface="Cambria"/>
                <a:cs typeface="Cambria"/>
              </a:rPr>
              <a:t> </a:t>
            </a:r>
            <a:r>
              <a:rPr dirty="0" sz="1150" spc="210">
                <a:latin typeface="Cambria"/>
                <a:cs typeface="Cambria"/>
              </a:rPr>
              <a:t>−</a:t>
            </a:r>
            <a:endParaRPr sz="1150">
              <a:latin typeface="Cambria"/>
              <a:cs typeface="Cambria"/>
            </a:endParaRPr>
          </a:p>
        </p:txBody>
      </p:sp>
      <p:sp>
        <p:nvSpPr>
          <p:cNvPr id="17" name="object 17"/>
          <p:cNvSpPr txBox="1"/>
          <p:nvPr/>
        </p:nvSpPr>
        <p:spPr>
          <a:xfrm>
            <a:off x="2990088" y="2562491"/>
            <a:ext cx="448309" cy="363855"/>
          </a:xfrm>
          <a:prstGeom prst="rect">
            <a:avLst/>
          </a:prstGeom>
        </p:spPr>
        <p:txBody>
          <a:bodyPr wrap="square" lIns="0" tIns="59055" rIns="0" bIns="0" rtlCol="0" vert="horz">
            <a:spAutoFit/>
          </a:bodyPr>
          <a:lstStyle/>
          <a:p>
            <a:pPr marL="38100">
              <a:lnSpc>
                <a:spcPct val="100000"/>
              </a:lnSpc>
              <a:spcBef>
                <a:spcPts val="465"/>
              </a:spcBef>
            </a:pPr>
            <a:r>
              <a:rPr dirty="0" u="sng" sz="800" spc="-195">
                <a:uFill>
                  <a:solidFill>
                    <a:srgbClr val="000000"/>
                  </a:solidFill>
                </a:uFill>
                <a:latin typeface="Times New Roman"/>
                <a:cs typeface="Times New Roman"/>
              </a:rPr>
              <a:t> </a:t>
            </a:r>
            <a:r>
              <a:rPr dirty="0" u="sng" sz="800" spc="125">
                <a:uFill>
                  <a:solidFill>
                    <a:srgbClr val="000000"/>
                  </a:solidFill>
                </a:uFill>
                <a:latin typeface="Cambria"/>
                <a:cs typeface="Cambria"/>
              </a:rPr>
              <a:t>M</a:t>
            </a:r>
            <a:r>
              <a:rPr dirty="0" u="sng" baseline="-12820" sz="975" spc="187">
                <a:uFill>
                  <a:solidFill>
                    <a:srgbClr val="000000"/>
                  </a:solidFill>
                </a:uFill>
                <a:latin typeface="Cambria"/>
                <a:cs typeface="Cambria"/>
              </a:rPr>
              <a:t>g</a:t>
            </a:r>
            <a:r>
              <a:rPr dirty="0" u="sng" sz="800" spc="125">
                <a:uFill>
                  <a:solidFill>
                    <a:srgbClr val="000000"/>
                  </a:solidFill>
                </a:uFill>
                <a:latin typeface="Cambria"/>
                <a:cs typeface="Cambria"/>
              </a:rPr>
              <a:t>W</a:t>
            </a:r>
            <a:r>
              <a:rPr dirty="0" u="sng" baseline="-17094" sz="975" spc="187">
                <a:uFill>
                  <a:solidFill>
                    <a:srgbClr val="000000"/>
                  </a:solidFill>
                </a:uFill>
                <a:latin typeface="Cambria"/>
                <a:cs typeface="Cambria"/>
              </a:rPr>
              <a:t>bf</a:t>
            </a:r>
            <a:endParaRPr baseline="-17094" sz="975">
              <a:latin typeface="Cambria"/>
              <a:cs typeface="Cambria"/>
            </a:endParaRPr>
          </a:p>
          <a:p>
            <a:pPr marL="113664">
              <a:lnSpc>
                <a:spcPct val="100000"/>
              </a:lnSpc>
              <a:spcBef>
                <a:spcPts val="370"/>
              </a:spcBef>
            </a:pPr>
            <a:r>
              <a:rPr dirty="0" sz="800" spc="70">
                <a:latin typeface="Cambria"/>
                <a:cs typeface="Cambria"/>
              </a:rPr>
              <a:t>2l</a:t>
            </a:r>
            <a:endParaRPr sz="800">
              <a:latin typeface="Cambria"/>
              <a:cs typeface="Cambria"/>
            </a:endParaRPr>
          </a:p>
        </p:txBody>
      </p:sp>
      <p:sp>
        <p:nvSpPr>
          <p:cNvPr id="18" name="object 18"/>
          <p:cNvSpPr txBox="1"/>
          <p:nvPr/>
        </p:nvSpPr>
        <p:spPr>
          <a:xfrm>
            <a:off x="3189228" y="2814347"/>
            <a:ext cx="144780" cy="130175"/>
          </a:xfrm>
          <a:prstGeom prst="rect">
            <a:avLst/>
          </a:prstGeom>
        </p:spPr>
        <p:txBody>
          <a:bodyPr wrap="square" lIns="0" tIns="17145" rIns="0" bIns="0" rtlCol="0" vert="horz">
            <a:spAutoFit/>
          </a:bodyPr>
          <a:lstStyle/>
          <a:p>
            <a:pPr marL="12700">
              <a:lnSpc>
                <a:spcPct val="100000"/>
              </a:lnSpc>
              <a:spcBef>
                <a:spcPts val="135"/>
              </a:spcBef>
            </a:pPr>
            <a:r>
              <a:rPr dirty="0" sz="650" spc="130">
                <a:latin typeface="Cambria"/>
                <a:cs typeface="Cambria"/>
              </a:rPr>
              <a:t>y</a:t>
            </a:r>
            <a:r>
              <a:rPr dirty="0" sz="650" spc="140">
                <a:latin typeface="Cambria"/>
                <a:cs typeface="Cambria"/>
              </a:rPr>
              <a:t>y</a:t>
            </a:r>
            <a:endParaRPr sz="650">
              <a:latin typeface="Cambria"/>
              <a:cs typeface="Cambria"/>
            </a:endParaRPr>
          </a:p>
        </p:txBody>
      </p:sp>
      <p:sp>
        <p:nvSpPr>
          <p:cNvPr id="19" name="object 19"/>
          <p:cNvSpPr txBox="1"/>
          <p:nvPr/>
        </p:nvSpPr>
        <p:spPr>
          <a:xfrm>
            <a:off x="3387862" y="2690845"/>
            <a:ext cx="268605" cy="199390"/>
          </a:xfrm>
          <a:prstGeom prst="rect">
            <a:avLst/>
          </a:prstGeom>
        </p:spPr>
        <p:txBody>
          <a:bodyPr wrap="square" lIns="0" tIns="11430" rIns="0" bIns="0" rtlCol="0" vert="horz">
            <a:spAutoFit/>
          </a:bodyPr>
          <a:lstStyle/>
          <a:p>
            <a:pPr marL="38100">
              <a:lnSpc>
                <a:spcPct val="100000"/>
              </a:lnSpc>
              <a:spcBef>
                <a:spcPts val="90"/>
              </a:spcBef>
            </a:pPr>
            <a:r>
              <a:rPr dirty="0" baseline="12077" sz="1725" spc="15">
                <a:latin typeface="Cambria"/>
                <a:cs typeface="Cambria"/>
              </a:rPr>
              <a:t>𝜃</a:t>
            </a:r>
            <a:r>
              <a:rPr dirty="0" sz="800" spc="10">
                <a:latin typeface="Cambria"/>
                <a:cs typeface="Cambria"/>
              </a:rPr>
              <a:t>eq</a:t>
            </a:r>
            <a:endParaRPr sz="800">
              <a:latin typeface="Cambria"/>
              <a:cs typeface="Cambria"/>
            </a:endParaRPr>
          </a:p>
        </p:txBody>
      </p:sp>
      <p:sp>
        <p:nvSpPr>
          <p:cNvPr id="20" name="object 20"/>
          <p:cNvSpPr txBox="1"/>
          <p:nvPr/>
        </p:nvSpPr>
        <p:spPr>
          <a:xfrm>
            <a:off x="6950462" y="4498371"/>
            <a:ext cx="145415" cy="155575"/>
          </a:xfrm>
          <a:prstGeom prst="rect">
            <a:avLst/>
          </a:prstGeom>
        </p:spPr>
        <p:txBody>
          <a:bodyPr wrap="square" lIns="0" tIns="12700" rIns="0" bIns="0" rtlCol="0" vert="horz">
            <a:spAutoFit/>
          </a:bodyPr>
          <a:lstStyle/>
          <a:p>
            <a:pPr marL="12700">
              <a:lnSpc>
                <a:spcPct val="100000"/>
              </a:lnSpc>
              <a:spcBef>
                <a:spcPts val="100"/>
              </a:spcBef>
            </a:pPr>
            <a:r>
              <a:rPr dirty="0" sz="850" spc="-10">
                <a:solidFill>
                  <a:srgbClr val="FFFFFF"/>
                </a:solidFill>
                <a:latin typeface="Arial"/>
                <a:cs typeface="Arial"/>
              </a:rPr>
              <a:t>9</a:t>
            </a:r>
            <a:r>
              <a:rPr dirty="0" sz="850">
                <a:solidFill>
                  <a:srgbClr val="FFFFFF"/>
                </a:solidFill>
                <a:latin typeface="Arial"/>
                <a:cs typeface="Arial"/>
              </a:rPr>
              <a:t>5</a:t>
            </a:r>
            <a:endParaRPr sz="850">
              <a:latin typeface="Arial"/>
              <a:cs typeface="Arial"/>
            </a:endParaRPr>
          </a:p>
        </p:txBody>
      </p:sp>
      <p:sp>
        <p:nvSpPr>
          <p:cNvPr id="21" name="object 21"/>
          <p:cNvSpPr txBox="1"/>
          <p:nvPr/>
        </p:nvSpPr>
        <p:spPr>
          <a:xfrm>
            <a:off x="4489658" y="2614543"/>
            <a:ext cx="381000" cy="102870"/>
          </a:xfrm>
          <a:prstGeom prst="rect">
            <a:avLst/>
          </a:prstGeom>
        </p:spPr>
        <p:txBody>
          <a:bodyPr wrap="square" lIns="0" tIns="13335" rIns="0" bIns="0" rtlCol="0" vert="horz">
            <a:spAutoFit/>
          </a:bodyPr>
          <a:lstStyle/>
          <a:p>
            <a:pPr marL="38100">
              <a:lnSpc>
                <a:spcPct val="100000"/>
              </a:lnSpc>
              <a:spcBef>
                <a:spcPts val="105"/>
              </a:spcBef>
            </a:pPr>
            <a:r>
              <a:rPr dirty="0" sz="500">
                <a:latin typeface="Cambria"/>
                <a:cs typeface="Cambria"/>
              </a:rPr>
              <a:t>𝑓 </a:t>
            </a:r>
            <a:r>
              <a:rPr dirty="0" sz="500" spc="100">
                <a:latin typeface="Cambria"/>
                <a:cs typeface="Cambria"/>
              </a:rPr>
              <a:t>≤</a:t>
            </a:r>
            <a:r>
              <a:rPr dirty="0" sz="500" spc="35">
                <a:latin typeface="Cambria"/>
                <a:cs typeface="Cambria"/>
              </a:rPr>
              <a:t> </a:t>
            </a:r>
            <a:r>
              <a:rPr dirty="0" sz="500" spc="-10">
                <a:latin typeface="Cambria"/>
                <a:cs typeface="Cambria"/>
              </a:rPr>
              <a:t>0.65𝑓</a:t>
            </a:r>
            <a:r>
              <a:rPr dirty="0" baseline="-15873" sz="525" spc="-15">
                <a:latin typeface="Cambria"/>
                <a:cs typeface="Cambria"/>
              </a:rPr>
              <a:t>𝑐𝑖</a:t>
            </a:r>
            <a:endParaRPr baseline="-15873" sz="525">
              <a:latin typeface="Cambria"/>
              <a:cs typeface="Cambria"/>
            </a:endParaRPr>
          </a:p>
        </p:txBody>
      </p:sp>
      <p:sp>
        <p:nvSpPr>
          <p:cNvPr id="22" name="object 22"/>
          <p:cNvSpPr txBox="1"/>
          <p:nvPr/>
        </p:nvSpPr>
        <p:spPr>
          <a:xfrm>
            <a:off x="4797189" y="2607277"/>
            <a:ext cx="37465" cy="80645"/>
          </a:xfrm>
          <a:prstGeom prst="rect">
            <a:avLst/>
          </a:prstGeom>
        </p:spPr>
        <p:txBody>
          <a:bodyPr wrap="square" lIns="0" tIns="13335" rIns="0" bIns="0" rtlCol="0" vert="horz">
            <a:spAutoFit/>
          </a:bodyPr>
          <a:lstStyle/>
          <a:p>
            <a:pPr algn="ctr">
              <a:lnSpc>
                <a:spcPct val="100000"/>
              </a:lnSpc>
              <a:spcBef>
                <a:spcPts val="105"/>
              </a:spcBef>
            </a:pPr>
            <a:r>
              <a:rPr dirty="0" sz="350">
                <a:latin typeface="Cambria"/>
                <a:cs typeface="Cambria"/>
              </a:rPr>
              <a:t>′</a:t>
            </a:r>
            <a:endParaRPr sz="350">
              <a:latin typeface="Cambria"/>
              <a:cs typeface="Cambria"/>
            </a:endParaRPr>
          </a:p>
        </p:txBody>
      </p:sp>
      <p:sp>
        <p:nvSpPr>
          <p:cNvPr id="23" name="object 23"/>
          <p:cNvSpPr/>
          <p:nvPr/>
        </p:nvSpPr>
        <p:spPr>
          <a:xfrm>
            <a:off x="4475988" y="1639824"/>
            <a:ext cx="1631442" cy="952500"/>
          </a:xfrm>
          <a:prstGeom prst="rect">
            <a:avLst/>
          </a:prstGeom>
          <a:blipFill>
            <a:blip r:embed="rId3" cstate="print"/>
            <a:stretch>
              <a:fillRect/>
            </a:stretch>
          </a:blipFill>
        </p:spPr>
        <p:txBody>
          <a:bodyPr wrap="square" lIns="0" tIns="0" rIns="0" bIns="0" rtlCol="0"/>
          <a:lstStyle/>
          <a:p/>
        </p:txBody>
      </p:sp>
      <p:sp>
        <p:nvSpPr>
          <p:cNvPr id="24" name="object 24"/>
          <p:cNvSpPr txBox="1"/>
          <p:nvPr/>
        </p:nvSpPr>
        <p:spPr>
          <a:xfrm>
            <a:off x="5889924" y="2624583"/>
            <a:ext cx="61594" cy="79375"/>
          </a:xfrm>
          <a:prstGeom prst="rect">
            <a:avLst/>
          </a:prstGeom>
        </p:spPr>
        <p:txBody>
          <a:bodyPr wrap="square" lIns="0" tIns="12700" rIns="0" bIns="0" rtlCol="0" vert="horz">
            <a:spAutoFit/>
          </a:bodyPr>
          <a:lstStyle/>
          <a:p>
            <a:pPr marL="12700">
              <a:lnSpc>
                <a:spcPct val="100000"/>
              </a:lnSpc>
              <a:spcBef>
                <a:spcPts val="100"/>
              </a:spcBef>
            </a:pPr>
            <a:r>
              <a:rPr dirty="0" sz="350" spc="10">
                <a:latin typeface="Cambria"/>
                <a:cs typeface="Cambria"/>
              </a:rPr>
              <a:t>𝑐𝑖</a:t>
            </a:r>
            <a:endParaRPr sz="350">
              <a:latin typeface="Cambria"/>
              <a:cs typeface="Cambria"/>
            </a:endParaRPr>
          </a:p>
        </p:txBody>
      </p:sp>
      <p:sp>
        <p:nvSpPr>
          <p:cNvPr id="25" name="object 25"/>
          <p:cNvSpPr txBox="1"/>
          <p:nvPr/>
        </p:nvSpPr>
        <p:spPr>
          <a:xfrm>
            <a:off x="5596071" y="2591025"/>
            <a:ext cx="370205" cy="101600"/>
          </a:xfrm>
          <a:prstGeom prst="rect">
            <a:avLst/>
          </a:prstGeom>
        </p:spPr>
        <p:txBody>
          <a:bodyPr wrap="square" lIns="0" tIns="12065" rIns="0" bIns="0" rtlCol="0" vert="horz">
            <a:spAutoFit/>
          </a:bodyPr>
          <a:lstStyle/>
          <a:p>
            <a:pPr marL="38100">
              <a:lnSpc>
                <a:spcPct val="100000"/>
              </a:lnSpc>
              <a:spcBef>
                <a:spcPts val="95"/>
              </a:spcBef>
            </a:pPr>
            <a:r>
              <a:rPr dirty="0" sz="500">
                <a:latin typeface="Cambria"/>
                <a:cs typeface="Cambria"/>
              </a:rPr>
              <a:t>𝑓 </a:t>
            </a:r>
            <a:r>
              <a:rPr dirty="0" sz="500" spc="100">
                <a:latin typeface="Cambria"/>
                <a:cs typeface="Cambria"/>
              </a:rPr>
              <a:t>≤</a:t>
            </a:r>
            <a:r>
              <a:rPr dirty="0" sz="500" spc="35">
                <a:latin typeface="Cambria"/>
                <a:cs typeface="Cambria"/>
              </a:rPr>
              <a:t> </a:t>
            </a:r>
            <a:r>
              <a:rPr dirty="0" sz="500" spc="5">
                <a:latin typeface="Cambria"/>
                <a:cs typeface="Cambria"/>
              </a:rPr>
              <a:t>0.70𝑓</a:t>
            </a:r>
            <a:r>
              <a:rPr dirty="0" baseline="31746" sz="525" spc="7">
                <a:latin typeface="Cambria"/>
                <a:cs typeface="Cambria"/>
              </a:rPr>
              <a:t>′</a:t>
            </a:r>
            <a:endParaRPr baseline="31746" sz="525">
              <a:latin typeface="Cambria"/>
              <a:cs typeface="Cambria"/>
            </a:endParaRPr>
          </a:p>
        </p:txBody>
      </p:sp>
      <p:sp>
        <p:nvSpPr>
          <p:cNvPr id="26" name="object 26"/>
          <p:cNvSpPr txBox="1"/>
          <p:nvPr/>
        </p:nvSpPr>
        <p:spPr>
          <a:xfrm>
            <a:off x="4598896" y="2723682"/>
            <a:ext cx="398780" cy="103505"/>
          </a:xfrm>
          <a:prstGeom prst="rect">
            <a:avLst/>
          </a:prstGeom>
        </p:spPr>
        <p:txBody>
          <a:bodyPr wrap="square" lIns="0" tIns="13970" rIns="0" bIns="0" rtlCol="0" vert="horz">
            <a:spAutoFit/>
          </a:bodyPr>
          <a:lstStyle/>
          <a:p>
            <a:pPr marL="12700">
              <a:lnSpc>
                <a:spcPct val="100000"/>
              </a:lnSpc>
              <a:spcBef>
                <a:spcPts val="110"/>
              </a:spcBef>
            </a:pPr>
            <a:r>
              <a:rPr dirty="0" sz="500" b="1">
                <a:latin typeface="Times New Roman"/>
                <a:cs typeface="Times New Roman"/>
              </a:rPr>
              <a:t>General</a:t>
            </a:r>
            <a:r>
              <a:rPr dirty="0" sz="500" spc="-50" b="1">
                <a:latin typeface="Times New Roman"/>
                <a:cs typeface="Times New Roman"/>
              </a:rPr>
              <a:t> </a:t>
            </a:r>
            <a:r>
              <a:rPr dirty="0" sz="500" spc="5" b="1">
                <a:latin typeface="Times New Roman"/>
                <a:cs typeface="Times New Roman"/>
              </a:rPr>
              <a:t>Case</a:t>
            </a:r>
            <a:endParaRPr sz="500">
              <a:latin typeface="Times New Roman"/>
              <a:cs typeface="Times New Roman"/>
            </a:endParaRPr>
          </a:p>
        </p:txBody>
      </p:sp>
      <p:sp>
        <p:nvSpPr>
          <p:cNvPr id="27" name="object 27"/>
          <p:cNvSpPr txBox="1"/>
          <p:nvPr/>
        </p:nvSpPr>
        <p:spPr>
          <a:xfrm>
            <a:off x="5314875" y="2723682"/>
            <a:ext cx="864235" cy="103505"/>
          </a:xfrm>
          <a:prstGeom prst="rect">
            <a:avLst/>
          </a:prstGeom>
        </p:spPr>
        <p:txBody>
          <a:bodyPr wrap="square" lIns="0" tIns="13970" rIns="0" bIns="0" rtlCol="0" vert="horz">
            <a:spAutoFit/>
          </a:bodyPr>
          <a:lstStyle/>
          <a:p>
            <a:pPr marL="12700">
              <a:lnSpc>
                <a:spcPct val="100000"/>
              </a:lnSpc>
              <a:spcBef>
                <a:spcPts val="110"/>
              </a:spcBef>
            </a:pPr>
            <a:r>
              <a:rPr dirty="0" sz="500" spc="5" b="1">
                <a:latin typeface="Times New Roman"/>
                <a:cs typeface="Times New Roman"/>
              </a:rPr>
              <a:t>Peak </a:t>
            </a:r>
            <a:r>
              <a:rPr dirty="0" sz="500" b="1">
                <a:latin typeface="Times New Roman"/>
                <a:cs typeface="Times New Roman"/>
              </a:rPr>
              <a:t>Compressive Stress</a:t>
            </a:r>
            <a:r>
              <a:rPr dirty="0" sz="500" spc="-30" b="1">
                <a:latin typeface="Times New Roman"/>
                <a:cs typeface="Times New Roman"/>
              </a:rPr>
              <a:t> </a:t>
            </a:r>
            <a:r>
              <a:rPr dirty="0" sz="500" spc="-5" b="1">
                <a:latin typeface="Times New Roman"/>
                <a:cs typeface="Times New Roman"/>
              </a:rPr>
              <a:t>Case</a:t>
            </a:r>
            <a:endParaRPr sz="500">
              <a:latin typeface="Times New Roman"/>
              <a:cs typeface="Times New Roman"/>
            </a:endParaRPr>
          </a:p>
        </p:txBody>
      </p:sp>
      <p:sp>
        <p:nvSpPr>
          <p:cNvPr id="28" name="object 28"/>
          <p:cNvSpPr txBox="1"/>
          <p:nvPr/>
        </p:nvSpPr>
        <p:spPr>
          <a:xfrm>
            <a:off x="5045528" y="1904769"/>
            <a:ext cx="274955" cy="83820"/>
          </a:xfrm>
          <a:prstGeom prst="rect">
            <a:avLst/>
          </a:prstGeom>
        </p:spPr>
        <p:txBody>
          <a:bodyPr wrap="square" lIns="0" tIns="16510" rIns="0" bIns="0" rtlCol="0" vert="horz">
            <a:spAutoFit/>
          </a:bodyPr>
          <a:lstStyle/>
          <a:p>
            <a:pPr marL="12700">
              <a:lnSpc>
                <a:spcPct val="100000"/>
              </a:lnSpc>
              <a:spcBef>
                <a:spcPts val="130"/>
              </a:spcBef>
            </a:pPr>
            <a:r>
              <a:rPr dirty="0" sz="350" spc="10">
                <a:latin typeface="Times New Roman"/>
                <a:cs typeface="Times New Roman"/>
              </a:rPr>
              <a:t>Neutral</a:t>
            </a:r>
            <a:r>
              <a:rPr dirty="0" sz="350" spc="-30">
                <a:latin typeface="Times New Roman"/>
                <a:cs typeface="Times New Roman"/>
              </a:rPr>
              <a:t> </a:t>
            </a:r>
            <a:r>
              <a:rPr dirty="0" sz="350" spc="10">
                <a:latin typeface="Times New Roman"/>
                <a:cs typeface="Times New Roman"/>
              </a:rPr>
              <a:t>Axis</a:t>
            </a:r>
            <a:endParaRPr sz="350">
              <a:latin typeface="Times New Roman"/>
              <a:cs typeface="Times New Roman"/>
            </a:endParaRPr>
          </a:p>
        </p:txBody>
      </p:sp>
      <p:sp>
        <p:nvSpPr>
          <p:cNvPr id="29" name="object 29"/>
          <p:cNvSpPr txBox="1"/>
          <p:nvPr/>
        </p:nvSpPr>
        <p:spPr>
          <a:xfrm>
            <a:off x="4594313" y="1665992"/>
            <a:ext cx="196850" cy="88900"/>
          </a:xfrm>
          <a:prstGeom prst="rect">
            <a:avLst/>
          </a:prstGeom>
        </p:spPr>
        <p:txBody>
          <a:bodyPr wrap="square" lIns="0" tIns="13970" rIns="0" bIns="0" rtlCol="0" vert="horz">
            <a:spAutoFit/>
          </a:bodyPr>
          <a:lstStyle/>
          <a:p>
            <a:pPr marL="12700">
              <a:lnSpc>
                <a:spcPct val="100000"/>
              </a:lnSpc>
              <a:spcBef>
                <a:spcPts val="110"/>
              </a:spcBef>
            </a:pPr>
            <a:r>
              <a:rPr dirty="0" sz="400">
                <a:latin typeface="Times New Roman"/>
                <a:cs typeface="Times New Roman"/>
              </a:rPr>
              <a:t>T</a:t>
            </a:r>
            <a:r>
              <a:rPr dirty="0" sz="400" spc="10">
                <a:latin typeface="Times New Roman"/>
                <a:cs typeface="Times New Roman"/>
              </a:rPr>
              <a:t>e</a:t>
            </a:r>
            <a:r>
              <a:rPr dirty="0" sz="400" spc="25">
                <a:latin typeface="Times New Roman"/>
                <a:cs typeface="Times New Roman"/>
              </a:rPr>
              <a:t>n</a:t>
            </a:r>
            <a:r>
              <a:rPr dirty="0" sz="400">
                <a:latin typeface="Times New Roman"/>
                <a:cs typeface="Times New Roman"/>
              </a:rPr>
              <a:t>s</a:t>
            </a:r>
            <a:r>
              <a:rPr dirty="0" sz="400" spc="5">
                <a:latin typeface="Times New Roman"/>
                <a:cs typeface="Times New Roman"/>
              </a:rPr>
              <a:t>i</a:t>
            </a:r>
            <a:r>
              <a:rPr dirty="0" sz="400" spc="-15">
                <a:latin typeface="Times New Roman"/>
                <a:cs typeface="Times New Roman"/>
              </a:rPr>
              <a:t>o</a:t>
            </a:r>
            <a:r>
              <a:rPr dirty="0" sz="400" spc="5">
                <a:latin typeface="Times New Roman"/>
                <a:cs typeface="Times New Roman"/>
              </a:rPr>
              <a:t>n</a:t>
            </a:r>
            <a:endParaRPr sz="400">
              <a:latin typeface="Times New Roman"/>
              <a:cs typeface="Times New Roman"/>
            </a:endParaRPr>
          </a:p>
        </p:txBody>
      </p:sp>
      <p:sp>
        <p:nvSpPr>
          <p:cNvPr id="30" name="object 30"/>
          <p:cNvSpPr txBox="1"/>
          <p:nvPr/>
        </p:nvSpPr>
        <p:spPr>
          <a:xfrm>
            <a:off x="4519658" y="2495023"/>
            <a:ext cx="311150" cy="88900"/>
          </a:xfrm>
          <a:prstGeom prst="rect">
            <a:avLst/>
          </a:prstGeom>
        </p:spPr>
        <p:txBody>
          <a:bodyPr wrap="square" lIns="0" tIns="13970" rIns="0" bIns="0" rtlCol="0" vert="horz">
            <a:spAutoFit/>
          </a:bodyPr>
          <a:lstStyle/>
          <a:p>
            <a:pPr marL="12700">
              <a:lnSpc>
                <a:spcPct val="100000"/>
              </a:lnSpc>
              <a:spcBef>
                <a:spcPts val="110"/>
              </a:spcBef>
            </a:pPr>
            <a:r>
              <a:rPr dirty="0" sz="400" spc="15">
                <a:latin typeface="Times New Roman"/>
                <a:cs typeface="Times New Roman"/>
              </a:rPr>
              <a:t>C</a:t>
            </a:r>
            <a:r>
              <a:rPr dirty="0" sz="400" spc="25">
                <a:latin typeface="Times New Roman"/>
                <a:cs typeface="Times New Roman"/>
              </a:rPr>
              <a:t>o</a:t>
            </a:r>
            <a:r>
              <a:rPr dirty="0" sz="400" spc="-5">
                <a:latin typeface="Times New Roman"/>
                <a:cs typeface="Times New Roman"/>
              </a:rPr>
              <a:t>m</a:t>
            </a:r>
            <a:r>
              <a:rPr dirty="0" sz="400" spc="25">
                <a:latin typeface="Times New Roman"/>
                <a:cs typeface="Times New Roman"/>
              </a:rPr>
              <a:t>p</a:t>
            </a:r>
            <a:r>
              <a:rPr dirty="0" sz="400" spc="-20">
                <a:latin typeface="Times New Roman"/>
                <a:cs typeface="Times New Roman"/>
              </a:rPr>
              <a:t>r</a:t>
            </a:r>
            <a:r>
              <a:rPr dirty="0" sz="400" spc="10">
                <a:latin typeface="Times New Roman"/>
                <a:cs typeface="Times New Roman"/>
              </a:rPr>
              <a:t>e</a:t>
            </a:r>
            <a:r>
              <a:rPr dirty="0" sz="400">
                <a:latin typeface="Times New Roman"/>
                <a:cs typeface="Times New Roman"/>
              </a:rPr>
              <a:t>s</a:t>
            </a:r>
            <a:r>
              <a:rPr dirty="0" sz="400" spc="5">
                <a:latin typeface="Times New Roman"/>
                <a:cs typeface="Times New Roman"/>
              </a:rPr>
              <a:t>s</a:t>
            </a:r>
            <a:r>
              <a:rPr dirty="0" sz="400" spc="5">
                <a:latin typeface="Times New Roman"/>
                <a:cs typeface="Times New Roman"/>
              </a:rPr>
              <a:t>i</a:t>
            </a:r>
            <a:r>
              <a:rPr dirty="0" sz="400" spc="25">
                <a:latin typeface="Times New Roman"/>
                <a:cs typeface="Times New Roman"/>
              </a:rPr>
              <a:t>o</a:t>
            </a:r>
            <a:r>
              <a:rPr dirty="0" sz="400" spc="5">
                <a:latin typeface="Times New Roman"/>
                <a:cs typeface="Times New Roman"/>
              </a:rPr>
              <a:t>n</a:t>
            </a:r>
            <a:endParaRPr sz="400">
              <a:latin typeface="Times New Roman"/>
              <a:cs typeface="Times New Roman"/>
            </a:endParaRPr>
          </a:p>
        </p:txBody>
      </p:sp>
      <p:sp>
        <p:nvSpPr>
          <p:cNvPr id="31" name="object 31"/>
          <p:cNvSpPr txBox="1"/>
          <p:nvPr/>
        </p:nvSpPr>
        <p:spPr>
          <a:xfrm>
            <a:off x="5170615" y="2524552"/>
            <a:ext cx="38100" cy="79375"/>
          </a:xfrm>
          <a:prstGeom prst="rect">
            <a:avLst/>
          </a:prstGeom>
        </p:spPr>
        <p:txBody>
          <a:bodyPr wrap="square" lIns="0" tIns="12700" rIns="0" bIns="0" rtlCol="0" vert="horz">
            <a:spAutoFit/>
          </a:bodyPr>
          <a:lstStyle/>
          <a:p>
            <a:pPr algn="ctr">
              <a:lnSpc>
                <a:spcPct val="100000"/>
              </a:lnSpc>
              <a:spcBef>
                <a:spcPts val="100"/>
              </a:spcBef>
            </a:pPr>
            <a:r>
              <a:rPr dirty="0" sz="350" i="1">
                <a:latin typeface="Times New Roman"/>
                <a:cs typeface="Times New Roman"/>
              </a:rPr>
              <a:t>f</a:t>
            </a:r>
            <a:endParaRPr sz="350">
              <a:latin typeface="Times New Roman"/>
              <a:cs typeface="Times New Roman"/>
            </a:endParaRPr>
          </a:p>
        </p:txBody>
      </p:sp>
      <p:sp>
        <p:nvSpPr>
          <p:cNvPr id="32" name="object 32"/>
          <p:cNvSpPr txBox="1"/>
          <p:nvPr/>
        </p:nvSpPr>
        <p:spPr>
          <a:xfrm>
            <a:off x="6013405" y="2410247"/>
            <a:ext cx="38100" cy="79375"/>
          </a:xfrm>
          <a:prstGeom prst="rect">
            <a:avLst/>
          </a:prstGeom>
        </p:spPr>
        <p:txBody>
          <a:bodyPr wrap="square" lIns="0" tIns="12700" rIns="0" bIns="0" rtlCol="0" vert="horz">
            <a:spAutoFit/>
          </a:bodyPr>
          <a:lstStyle/>
          <a:p>
            <a:pPr algn="ctr">
              <a:lnSpc>
                <a:spcPct val="100000"/>
              </a:lnSpc>
              <a:spcBef>
                <a:spcPts val="100"/>
              </a:spcBef>
            </a:pPr>
            <a:r>
              <a:rPr dirty="0" sz="350" i="1">
                <a:latin typeface="Times New Roman"/>
                <a:cs typeface="Times New Roman"/>
              </a:rPr>
              <a:t>f</a:t>
            </a:r>
            <a:endParaRPr sz="350">
              <a:latin typeface="Times New Roman"/>
              <a:cs typeface="Times New Roman"/>
            </a:endParaRPr>
          </a:p>
        </p:txBody>
      </p:sp>
      <p:sp>
        <p:nvSpPr>
          <p:cNvPr id="33" name="object 33"/>
          <p:cNvSpPr/>
          <p:nvPr/>
        </p:nvSpPr>
        <p:spPr>
          <a:xfrm>
            <a:off x="931164" y="3005327"/>
            <a:ext cx="5872480" cy="281940"/>
          </a:xfrm>
          <a:custGeom>
            <a:avLst/>
            <a:gdLst/>
            <a:ahLst/>
            <a:cxnLst/>
            <a:rect l="l" t="t" r="r" b="b"/>
            <a:pathLst>
              <a:path w="5872480" h="281939">
                <a:moveTo>
                  <a:pt x="0" y="0"/>
                </a:moveTo>
                <a:lnTo>
                  <a:pt x="5871972" y="0"/>
                </a:lnTo>
                <a:lnTo>
                  <a:pt x="5871972" y="281940"/>
                </a:lnTo>
                <a:lnTo>
                  <a:pt x="0" y="281940"/>
                </a:lnTo>
                <a:lnTo>
                  <a:pt x="0" y="0"/>
                </a:lnTo>
                <a:close/>
              </a:path>
            </a:pathLst>
          </a:custGeom>
          <a:solidFill>
            <a:srgbClr val="4F80BC"/>
          </a:solidFill>
        </p:spPr>
        <p:txBody>
          <a:bodyPr wrap="square" lIns="0" tIns="0" rIns="0" bIns="0" rtlCol="0"/>
          <a:lstStyle/>
          <a:p/>
        </p:txBody>
      </p:sp>
      <p:sp>
        <p:nvSpPr>
          <p:cNvPr id="34" name="object 34"/>
          <p:cNvSpPr/>
          <p:nvPr/>
        </p:nvSpPr>
        <p:spPr>
          <a:xfrm>
            <a:off x="2293619" y="3025139"/>
            <a:ext cx="192024" cy="83820"/>
          </a:xfrm>
          <a:prstGeom prst="rect">
            <a:avLst/>
          </a:prstGeom>
          <a:blipFill>
            <a:blip r:embed="rId4" cstate="print"/>
            <a:stretch>
              <a:fillRect/>
            </a:stretch>
          </a:blipFill>
        </p:spPr>
        <p:txBody>
          <a:bodyPr wrap="square" lIns="0" tIns="0" rIns="0" bIns="0" rtlCol="0"/>
          <a:lstStyle/>
          <a:p/>
        </p:txBody>
      </p:sp>
      <p:sp>
        <p:nvSpPr>
          <p:cNvPr id="35" name="object 35"/>
          <p:cNvSpPr/>
          <p:nvPr/>
        </p:nvSpPr>
        <p:spPr>
          <a:xfrm>
            <a:off x="2959608" y="3025139"/>
            <a:ext cx="192024" cy="83820"/>
          </a:xfrm>
          <a:prstGeom prst="rect">
            <a:avLst/>
          </a:prstGeom>
          <a:blipFill>
            <a:blip r:embed="rId5" cstate="print"/>
            <a:stretch>
              <a:fillRect/>
            </a:stretch>
          </a:blipFill>
        </p:spPr>
        <p:txBody>
          <a:bodyPr wrap="square" lIns="0" tIns="0" rIns="0" bIns="0" rtlCol="0"/>
          <a:lstStyle/>
          <a:p/>
        </p:txBody>
      </p:sp>
      <p:sp>
        <p:nvSpPr>
          <p:cNvPr id="36" name="object 36"/>
          <p:cNvSpPr/>
          <p:nvPr/>
        </p:nvSpPr>
        <p:spPr>
          <a:xfrm>
            <a:off x="3846576" y="3025139"/>
            <a:ext cx="179832" cy="83820"/>
          </a:xfrm>
          <a:prstGeom prst="rect">
            <a:avLst/>
          </a:prstGeom>
          <a:blipFill>
            <a:blip r:embed="rId6" cstate="print"/>
            <a:stretch>
              <a:fillRect/>
            </a:stretch>
          </a:blipFill>
        </p:spPr>
        <p:txBody>
          <a:bodyPr wrap="square" lIns="0" tIns="0" rIns="0" bIns="0" rtlCol="0"/>
          <a:lstStyle/>
          <a:p/>
        </p:txBody>
      </p:sp>
      <p:sp>
        <p:nvSpPr>
          <p:cNvPr id="37" name="object 37"/>
          <p:cNvSpPr/>
          <p:nvPr/>
        </p:nvSpPr>
        <p:spPr>
          <a:xfrm>
            <a:off x="3258311" y="3144011"/>
            <a:ext cx="192024" cy="83820"/>
          </a:xfrm>
          <a:prstGeom prst="rect">
            <a:avLst/>
          </a:prstGeom>
          <a:blipFill>
            <a:blip r:embed="rId7" cstate="print"/>
            <a:stretch>
              <a:fillRect/>
            </a:stretch>
          </a:blipFill>
        </p:spPr>
        <p:txBody>
          <a:bodyPr wrap="square" lIns="0" tIns="0" rIns="0" bIns="0" rtlCol="0"/>
          <a:lstStyle/>
          <a:p/>
        </p:txBody>
      </p:sp>
      <p:sp>
        <p:nvSpPr>
          <p:cNvPr id="38" name="object 38"/>
          <p:cNvSpPr/>
          <p:nvPr/>
        </p:nvSpPr>
        <p:spPr>
          <a:xfrm>
            <a:off x="4776215" y="3083051"/>
            <a:ext cx="192024" cy="83820"/>
          </a:xfrm>
          <a:prstGeom prst="rect">
            <a:avLst/>
          </a:prstGeom>
          <a:blipFill>
            <a:blip r:embed="rId8" cstate="print"/>
            <a:stretch>
              <a:fillRect/>
            </a:stretch>
          </a:blipFill>
        </p:spPr>
        <p:txBody>
          <a:bodyPr wrap="square" lIns="0" tIns="0" rIns="0" bIns="0" rtlCol="0"/>
          <a:lstStyle/>
          <a:p/>
        </p:txBody>
      </p:sp>
      <p:sp>
        <p:nvSpPr>
          <p:cNvPr id="39" name="object 39"/>
          <p:cNvSpPr/>
          <p:nvPr/>
        </p:nvSpPr>
        <p:spPr>
          <a:xfrm>
            <a:off x="5289804" y="3025139"/>
            <a:ext cx="192024" cy="83820"/>
          </a:xfrm>
          <a:prstGeom prst="rect">
            <a:avLst/>
          </a:prstGeom>
          <a:blipFill>
            <a:blip r:embed="rId9" cstate="print"/>
            <a:stretch>
              <a:fillRect/>
            </a:stretch>
          </a:blipFill>
        </p:spPr>
        <p:txBody>
          <a:bodyPr wrap="square" lIns="0" tIns="0" rIns="0" bIns="0" rtlCol="0"/>
          <a:lstStyle/>
          <a:p/>
        </p:txBody>
      </p:sp>
      <p:graphicFrame>
        <p:nvGraphicFramePr>
          <p:cNvPr id="40" name="object 40"/>
          <p:cNvGraphicFramePr>
            <a:graphicFrameLocks noGrp="1"/>
          </p:cNvGraphicFramePr>
          <p:nvPr/>
        </p:nvGraphicFramePr>
        <p:xfrm>
          <a:off x="926591" y="3000755"/>
          <a:ext cx="5885815" cy="725805"/>
        </p:xfrm>
        <a:graphic>
          <a:graphicData uri="http://schemas.openxmlformats.org/drawingml/2006/table">
            <a:tbl>
              <a:tblPr firstRow="1" bandRow="1">
                <a:tableStyleId>{2D5ABB26-0587-4C30-8999-92F81FD0307C}</a:tableStyleId>
              </a:tblPr>
              <a:tblGrid>
                <a:gridCol w="1177925"/>
                <a:gridCol w="415925"/>
                <a:gridCol w="277494"/>
                <a:gridCol w="360044"/>
                <a:gridCol w="1064260"/>
                <a:gridCol w="842010"/>
                <a:gridCol w="479425"/>
                <a:gridCol w="1257935"/>
              </a:tblGrid>
              <a:tr h="281940">
                <a:tc>
                  <a:txBody>
                    <a:bodyPr/>
                    <a:lstStyle/>
                    <a:p>
                      <a:pPr marL="48260">
                        <a:lnSpc>
                          <a:spcPts val="825"/>
                        </a:lnSpc>
                      </a:pPr>
                      <a:r>
                        <a:rPr dirty="0" sz="700" spc="5" b="1">
                          <a:solidFill>
                            <a:srgbClr val="FFFFFF"/>
                          </a:solidFill>
                          <a:latin typeface="Arial"/>
                          <a:cs typeface="Arial"/>
                        </a:rPr>
                        <a:t>Case</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algn="r" marR="61594">
                        <a:lnSpc>
                          <a:spcPts val="825"/>
                        </a:lnSpc>
                      </a:pPr>
                      <a:r>
                        <a:rPr dirty="0" sz="700" spc="5">
                          <a:solidFill>
                            <a:srgbClr val="FFFFFF"/>
                          </a:solidFill>
                          <a:latin typeface="Cambria"/>
                          <a:cs typeface="Cambria"/>
                        </a:rPr>
                        <a:t>𝒇</a:t>
                      </a:r>
                      <a:r>
                        <a:rPr dirty="0" baseline="-16666" sz="750" spc="7">
                          <a:solidFill>
                            <a:srgbClr val="FFFFFF"/>
                          </a:solidFill>
                          <a:latin typeface="Cambria"/>
                          <a:cs typeface="Cambria"/>
                        </a:rPr>
                        <a:t>𝒑𝒔</a:t>
                      </a:r>
                      <a:r>
                        <a:rPr dirty="0" baseline="-16666" sz="750" spc="172">
                          <a:solidFill>
                            <a:srgbClr val="FFFFFF"/>
                          </a:solidFill>
                          <a:latin typeface="Cambria"/>
                          <a:cs typeface="Cambria"/>
                        </a:rPr>
                        <a:t> </a:t>
                      </a:r>
                      <a:r>
                        <a:rPr dirty="0" sz="700">
                          <a:solidFill>
                            <a:srgbClr val="FFFFFF"/>
                          </a:solidFill>
                          <a:latin typeface="Cambria"/>
                          <a:cs typeface="Cambria"/>
                        </a:rPr>
                        <a:t>𝒌𝒔𝒊</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tcPr>
                </a:tc>
                <a:tc>
                  <a:txBody>
                    <a:bodyPr/>
                    <a:lstStyle/>
                    <a:p>
                      <a:pPr algn="ctr" marR="72390">
                        <a:lnSpc>
                          <a:spcPts val="825"/>
                        </a:lnSpc>
                      </a:pPr>
                      <a:r>
                        <a:rPr dirty="0" sz="700" spc="-5" b="1">
                          <a:solidFill>
                            <a:srgbClr val="FFFFFF"/>
                          </a:solidFill>
                          <a:latin typeface="Arial"/>
                          <a:cs typeface="Arial"/>
                        </a:rPr>
                        <a:t>IM</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algn="ctr" marL="8890">
                        <a:lnSpc>
                          <a:spcPts val="825"/>
                        </a:lnSpc>
                      </a:pPr>
                      <a:r>
                        <a:rPr dirty="0" sz="700" spc="5">
                          <a:solidFill>
                            <a:srgbClr val="FFFFFF"/>
                          </a:solidFill>
                          <a:latin typeface="Cambria"/>
                          <a:cs typeface="Cambria"/>
                        </a:rPr>
                        <a:t>𝒇</a:t>
                      </a:r>
                      <a:r>
                        <a:rPr dirty="0" baseline="-16666" sz="750" spc="7">
                          <a:solidFill>
                            <a:srgbClr val="FFFFFF"/>
                          </a:solidFill>
                          <a:latin typeface="Cambria"/>
                          <a:cs typeface="Cambria"/>
                        </a:rPr>
                        <a:t>𝒈</a:t>
                      </a:r>
                      <a:r>
                        <a:rPr dirty="0" baseline="-16666" sz="750" spc="89">
                          <a:solidFill>
                            <a:srgbClr val="FFFFFF"/>
                          </a:solidFill>
                          <a:latin typeface="Cambria"/>
                          <a:cs typeface="Cambria"/>
                        </a:rPr>
                        <a:t> </a:t>
                      </a:r>
                      <a:r>
                        <a:rPr dirty="0" sz="700">
                          <a:solidFill>
                            <a:srgbClr val="FFFFFF"/>
                          </a:solidFill>
                          <a:latin typeface="Cambria"/>
                          <a:cs typeface="Cambria"/>
                        </a:rPr>
                        <a:t>𝒌𝒔𝒊</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tcPr>
                </a:tc>
                <a:tc>
                  <a:txBody>
                    <a:bodyPr/>
                    <a:lstStyle/>
                    <a:p>
                      <a:pPr marL="66675">
                        <a:lnSpc>
                          <a:spcPts val="815"/>
                        </a:lnSpc>
                        <a:spcBef>
                          <a:spcPts val="125"/>
                        </a:spcBef>
                      </a:pPr>
                      <a:r>
                        <a:rPr dirty="0" baseline="11904" sz="1050" spc="7">
                          <a:solidFill>
                            <a:srgbClr val="FFFFFF"/>
                          </a:solidFill>
                          <a:latin typeface="Cambria"/>
                          <a:cs typeface="Cambria"/>
                        </a:rPr>
                        <a:t>𝒇</a:t>
                      </a:r>
                      <a:r>
                        <a:rPr dirty="0" sz="500" spc="5">
                          <a:solidFill>
                            <a:srgbClr val="FFFFFF"/>
                          </a:solidFill>
                          <a:latin typeface="Cambria"/>
                          <a:cs typeface="Cambria"/>
                        </a:rPr>
                        <a:t>𝒅𝒊𝒓𝒆𝒄𝒕 </a:t>
                      </a:r>
                      <a:r>
                        <a:rPr dirty="0" baseline="11904" sz="1050" spc="209">
                          <a:solidFill>
                            <a:srgbClr val="FFFFFF"/>
                          </a:solidFill>
                          <a:latin typeface="Cambria"/>
                          <a:cs typeface="Cambria"/>
                        </a:rPr>
                        <a:t>= </a:t>
                      </a:r>
                      <a:r>
                        <a:rPr dirty="0" baseline="11904" sz="1050" spc="7">
                          <a:solidFill>
                            <a:srgbClr val="FFFFFF"/>
                          </a:solidFill>
                          <a:latin typeface="Cambria"/>
                          <a:cs typeface="Cambria"/>
                        </a:rPr>
                        <a:t>𝒇</a:t>
                      </a:r>
                      <a:r>
                        <a:rPr dirty="0" sz="500" spc="5">
                          <a:solidFill>
                            <a:srgbClr val="FFFFFF"/>
                          </a:solidFill>
                          <a:latin typeface="Cambria"/>
                          <a:cs typeface="Cambria"/>
                        </a:rPr>
                        <a:t>𝒑𝒔 </a:t>
                      </a:r>
                      <a:r>
                        <a:rPr dirty="0" baseline="11904" sz="1050" spc="209">
                          <a:solidFill>
                            <a:srgbClr val="FFFFFF"/>
                          </a:solidFill>
                          <a:latin typeface="Cambria"/>
                          <a:cs typeface="Cambria"/>
                        </a:rPr>
                        <a:t>+ </a:t>
                      </a:r>
                      <a:r>
                        <a:rPr dirty="0" baseline="11904" sz="1050" spc="7">
                          <a:solidFill>
                            <a:srgbClr val="FFFFFF"/>
                          </a:solidFill>
                          <a:latin typeface="Cambria"/>
                          <a:cs typeface="Cambria"/>
                        </a:rPr>
                        <a:t>𝑰𝑴</a:t>
                      </a:r>
                      <a:r>
                        <a:rPr dirty="0" baseline="11904" sz="1050" spc="187">
                          <a:solidFill>
                            <a:srgbClr val="FFFFFF"/>
                          </a:solidFill>
                          <a:latin typeface="Cambria"/>
                          <a:cs typeface="Cambria"/>
                        </a:rPr>
                        <a:t> </a:t>
                      </a:r>
                      <a:r>
                        <a:rPr dirty="0" baseline="11904" sz="1050">
                          <a:solidFill>
                            <a:srgbClr val="FFFFFF"/>
                          </a:solidFill>
                          <a:latin typeface="Cambria"/>
                          <a:cs typeface="Cambria"/>
                        </a:rPr>
                        <a:t>𝒇</a:t>
                      </a:r>
                      <a:r>
                        <a:rPr dirty="0" sz="500">
                          <a:solidFill>
                            <a:srgbClr val="FFFFFF"/>
                          </a:solidFill>
                          <a:latin typeface="Cambria"/>
                          <a:cs typeface="Cambria"/>
                        </a:rPr>
                        <a:t>𝒈</a:t>
                      </a:r>
                      <a:endParaRPr sz="500">
                        <a:latin typeface="Cambria"/>
                        <a:cs typeface="Cambria"/>
                      </a:endParaRPr>
                    </a:p>
                    <a:p>
                      <a:pPr marL="124460">
                        <a:lnSpc>
                          <a:spcPts val="815"/>
                        </a:lnSpc>
                      </a:pPr>
                      <a:r>
                        <a:rPr dirty="0" sz="700">
                          <a:solidFill>
                            <a:srgbClr val="FFFFFF"/>
                          </a:solidFill>
                          <a:latin typeface="Cambria"/>
                          <a:cs typeface="Cambria"/>
                        </a:rPr>
                        <a:t>𝒌𝒔𝒊</a:t>
                      </a:r>
                      <a:endParaRPr sz="700">
                        <a:latin typeface="Cambria"/>
                        <a:cs typeface="Cambria"/>
                      </a:endParaRPr>
                    </a:p>
                  </a:txBody>
                  <a:tcPr marL="0" marR="0" marB="0" marT="15875">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tcPr>
                </a:tc>
                <a:tc>
                  <a:txBody>
                    <a:bodyPr/>
                    <a:lstStyle/>
                    <a:p>
                      <a:pPr marL="66675">
                        <a:lnSpc>
                          <a:spcPct val="100000"/>
                        </a:lnSpc>
                        <a:spcBef>
                          <a:spcPts val="40"/>
                        </a:spcBef>
                      </a:pPr>
                      <a:r>
                        <a:rPr dirty="0" baseline="-31746" sz="1050" spc="60">
                          <a:solidFill>
                            <a:srgbClr val="FFFFFF"/>
                          </a:solidFill>
                          <a:latin typeface="Cambria"/>
                          <a:cs typeface="Cambria"/>
                        </a:rPr>
                        <a:t>𝒇</a:t>
                      </a:r>
                      <a:r>
                        <a:rPr dirty="0" baseline="-16666" sz="750" spc="60">
                          <a:solidFill>
                            <a:srgbClr val="FFFFFF"/>
                          </a:solidFill>
                          <a:latin typeface="Cambria"/>
                          <a:cs typeface="Cambria"/>
                        </a:rPr>
                        <a:t>, </a:t>
                      </a:r>
                      <a:r>
                        <a:rPr dirty="0" baseline="-31746" sz="1050" spc="209">
                          <a:solidFill>
                            <a:srgbClr val="FFFFFF"/>
                          </a:solidFill>
                          <a:latin typeface="Cambria"/>
                          <a:cs typeface="Cambria"/>
                        </a:rPr>
                        <a:t>=</a:t>
                      </a:r>
                      <a:r>
                        <a:rPr dirty="0" u="sng" baseline="11904" sz="1050" spc="209">
                          <a:solidFill>
                            <a:srgbClr val="FFFFFF"/>
                          </a:solidFill>
                          <a:uFill>
                            <a:solidFill>
                              <a:srgbClr val="FFFFFF"/>
                            </a:solidFill>
                          </a:uFill>
                          <a:latin typeface="Cambria"/>
                          <a:cs typeface="Cambria"/>
                        </a:rPr>
                        <a:t> </a:t>
                      </a:r>
                      <a:r>
                        <a:rPr dirty="0" u="sng" baseline="11904" sz="1050" spc="7">
                          <a:solidFill>
                            <a:srgbClr val="FFFFFF"/>
                          </a:solidFill>
                          <a:uFill>
                            <a:solidFill>
                              <a:srgbClr val="FFFFFF"/>
                            </a:solidFill>
                          </a:uFill>
                          <a:latin typeface="Cambria"/>
                          <a:cs typeface="Cambria"/>
                        </a:rPr>
                        <a:t>𝒇</a:t>
                      </a:r>
                      <a:r>
                        <a:rPr dirty="0" u="sng" sz="500" spc="5">
                          <a:solidFill>
                            <a:srgbClr val="FFFFFF"/>
                          </a:solidFill>
                          <a:uFill>
                            <a:solidFill>
                              <a:srgbClr val="FFFFFF"/>
                            </a:solidFill>
                          </a:uFill>
                          <a:latin typeface="Cambria"/>
                          <a:cs typeface="Cambria"/>
                        </a:rPr>
                        <a:t>𝒅𝒊𝒓𝒆𝒄𝒕</a:t>
                      </a:r>
                      <a:r>
                        <a:rPr dirty="0" sz="500" spc="75">
                          <a:solidFill>
                            <a:srgbClr val="FFFFFF"/>
                          </a:solidFill>
                          <a:latin typeface="Cambria"/>
                          <a:cs typeface="Cambria"/>
                        </a:rPr>
                        <a:t> </a:t>
                      </a:r>
                      <a:r>
                        <a:rPr dirty="0" baseline="-31746" sz="1050">
                          <a:solidFill>
                            <a:srgbClr val="FFFFFF"/>
                          </a:solidFill>
                          <a:latin typeface="Cambria"/>
                          <a:cs typeface="Cambria"/>
                        </a:rPr>
                        <a:t>𝒌𝒔𝒊</a:t>
                      </a:r>
                      <a:endParaRPr baseline="-31746" sz="1050">
                        <a:latin typeface="Cambria"/>
                        <a:cs typeface="Cambria"/>
                      </a:endParaRPr>
                    </a:p>
                    <a:p>
                      <a:pPr marL="116839">
                        <a:lnSpc>
                          <a:spcPct val="100000"/>
                        </a:lnSpc>
                        <a:spcBef>
                          <a:spcPts val="25"/>
                        </a:spcBef>
                        <a:tabLst>
                          <a:tab pos="301625" algn="l"/>
                        </a:tabLst>
                      </a:pPr>
                      <a:r>
                        <a:rPr dirty="0" baseline="33333" sz="750" spc="7">
                          <a:solidFill>
                            <a:srgbClr val="FFFFFF"/>
                          </a:solidFill>
                          <a:latin typeface="Cambria"/>
                          <a:cs typeface="Cambria"/>
                        </a:rPr>
                        <a:t>𝒄	</a:t>
                      </a:r>
                      <a:r>
                        <a:rPr dirty="0" sz="700" spc="5">
                          <a:solidFill>
                            <a:srgbClr val="FFFFFF"/>
                          </a:solidFill>
                          <a:latin typeface="Cambria"/>
                          <a:cs typeface="Cambria"/>
                        </a:rPr>
                        <a:t>𝟎.</a:t>
                      </a:r>
                      <a:r>
                        <a:rPr dirty="0" sz="700" spc="-45">
                          <a:solidFill>
                            <a:srgbClr val="FFFFFF"/>
                          </a:solidFill>
                          <a:latin typeface="Cambria"/>
                          <a:cs typeface="Cambria"/>
                        </a:rPr>
                        <a:t> </a:t>
                      </a:r>
                      <a:r>
                        <a:rPr dirty="0" sz="700">
                          <a:solidFill>
                            <a:srgbClr val="FFFFFF"/>
                          </a:solidFill>
                          <a:latin typeface="Cambria"/>
                          <a:cs typeface="Cambria"/>
                        </a:rPr>
                        <a:t>𝟔𝟓</a:t>
                      </a:r>
                      <a:endParaRPr sz="700">
                        <a:latin typeface="Cambria"/>
                        <a:cs typeface="Cambria"/>
                      </a:endParaRPr>
                    </a:p>
                  </a:txBody>
                  <a:tcPr marL="0" marR="0" marB="0" marT="508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tcPr>
                </a:tc>
                <a:tc>
                  <a:txBody>
                    <a:bodyPr/>
                    <a:lstStyle/>
                    <a:p>
                      <a:pPr algn="r" marR="85090">
                        <a:lnSpc>
                          <a:spcPts val="825"/>
                        </a:lnSpc>
                      </a:pPr>
                      <a:r>
                        <a:rPr dirty="0" sz="700">
                          <a:solidFill>
                            <a:srgbClr val="FFFFFF"/>
                          </a:solidFill>
                          <a:latin typeface="Cambria"/>
                          <a:cs typeface="Cambria"/>
                        </a:rPr>
                        <a:t>𝒇</a:t>
                      </a:r>
                      <a:r>
                        <a:rPr dirty="0" baseline="-16666" sz="750">
                          <a:solidFill>
                            <a:srgbClr val="FFFFFF"/>
                          </a:solidFill>
                          <a:latin typeface="Cambria"/>
                          <a:cs typeface="Cambria"/>
                        </a:rPr>
                        <a:t>𝒕𝒊𝒍𝒕</a:t>
                      </a:r>
                      <a:r>
                        <a:rPr dirty="0" baseline="-16666" sz="750" spc="44">
                          <a:solidFill>
                            <a:srgbClr val="FFFFFF"/>
                          </a:solidFill>
                          <a:latin typeface="Cambria"/>
                          <a:cs typeface="Cambria"/>
                        </a:rPr>
                        <a:t> </a:t>
                      </a:r>
                      <a:r>
                        <a:rPr dirty="0" sz="700">
                          <a:solidFill>
                            <a:srgbClr val="FFFFFF"/>
                          </a:solidFill>
                          <a:latin typeface="Cambria"/>
                          <a:cs typeface="Cambria"/>
                        </a:rPr>
                        <a:t>𝒌𝒔𝒊</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tcPr>
                </a:tc>
                <a:tc>
                  <a:txBody>
                    <a:bodyPr/>
                    <a:lstStyle/>
                    <a:p>
                      <a:pPr marL="141605">
                        <a:lnSpc>
                          <a:spcPct val="100000"/>
                        </a:lnSpc>
                        <a:spcBef>
                          <a:spcPts val="40"/>
                        </a:spcBef>
                      </a:pPr>
                      <a:r>
                        <a:rPr dirty="0" baseline="-31746" sz="1050" spc="60">
                          <a:solidFill>
                            <a:srgbClr val="FFFFFF"/>
                          </a:solidFill>
                          <a:latin typeface="Cambria"/>
                          <a:cs typeface="Cambria"/>
                        </a:rPr>
                        <a:t>𝒇</a:t>
                      </a:r>
                      <a:r>
                        <a:rPr dirty="0" baseline="-16666" sz="750" spc="60">
                          <a:solidFill>
                            <a:srgbClr val="FFFFFF"/>
                          </a:solidFill>
                          <a:latin typeface="Cambria"/>
                          <a:cs typeface="Cambria"/>
                        </a:rPr>
                        <a:t>, </a:t>
                      </a:r>
                      <a:r>
                        <a:rPr dirty="0" baseline="-31746" sz="1050" spc="209">
                          <a:solidFill>
                            <a:srgbClr val="FFFFFF"/>
                          </a:solidFill>
                          <a:latin typeface="Cambria"/>
                          <a:cs typeface="Cambria"/>
                        </a:rPr>
                        <a:t>=</a:t>
                      </a:r>
                      <a:r>
                        <a:rPr dirty="0" u="sng" baseline="11904" sz="1050" spc="209">
                          <a:solidFill>
                            <a:srgbClr val="FFFFFF"/>
                          </a:solidFill>
                          <a:uFill>
                            <a:solidFill>
                              <a:srgbClr val="FFFFFF"/>
                            </a:solidFill>
                          </a:uFill>
                          <a:latin typeface="Cambria"/>
                          <a:cs typeface="Cambria"/>
                        </a:rPr>
                        <a:t> </a:t>
                      </a:r>
                      <a:r>
                        <a:rPr dirty="0" u="sng" baseline="11904" sz="1050" spc="7">
                          <a:solidFill>
                            <a:srgbClr val="FFFFFF"/>
                          </a:solidFill>
                          <a:uFill>
                            <a:solidFill>
                              <a:srgbClr val="FFFFFF"/>
                            </a:solidFill>
                          </a:uFill>
                          <a:latin typeface="Cambria"/>
                          <a:cs typeface="Cambria"/>
                        </a:rPr>
                        <a:t>𝒇</a:t>
                      </a:r>
                      <a:r>
                        <a:rPr dirty="0" u="sng" sz="500" spc="5">
                          <a:solidFill>
                            <a:srgbClr val="FFFFFF"/>
                          </a:solidFill>
                          <a:uFill>
                            <a:solidFill>
                              <a:srgbClr val="FFFFFF"/>
                            </a:solidFill>
                          </a:uFill>
                          <a:latin typeface="Cambria"/>
                          <a:cs typeface="Cambria"/>
                        </a:rPr>
                        <a:t>𝒅𝒊𝒓𝒆𝒄𝒕 </a:t>
                      </a:r>
                      <a:r>
                        <a:rPr dirty="0" u="sng" baseline="11904" sz="1050" spc="209">
                          <a:solidFill>
                            <a:srgbClr val="FFFFFF"/>
                          </a:solidFill>
                          <a:uFill>
                            <a:solidFill>
                              <a:srgbClr val="FFFFFF"/>
                            </a:solidFill>
                          </a:uFill>
                          <a:latin typeface="Cambria"/>
                          <a:cs typeface="Cambria"/>
                        </a:rPr>
                        <a:t>+</a:t>
                      </a:r>
                      <a:r>
                        <a:rPr dirty="0" u="sng" baseline="11904" sz="1050" spc="-30">
                          <a:solidFill>
                            <a:srgbClr val="FFFFFF"/>
                          </a:solidFill>
                          <a:uFill>
                            <a:solidFill>
                              <a:srgbClr val="FFFFFF"/>
                            </a:solidFill>
                          </a:uFill>
                          <a:latin typeface="Cambria"/>
                          <a:cs typeface="Cambria"/>
                        </a:rPr>
                        <a:t> </a:t>
                      </a:r>
                      <a:r>
                        <a:rPr dirty="0" u="sng" baseline="11904" sz="1050">
                          <a:solidFill>
                            <a:srgbClr val="FFFFFF"/>
                          </a:solidFill>
                          <a:uFill>
                            <a:solidFill>
                              <a:srgbClr val="FFFFFF"/>
                            </a:solidFill>
                          </a:uFill>
                          <a:latin typeface="Cambria"/>
                          <a:cs typeface="Cambria"/>
                        </a:rPr>
                        <a:t>𝒇</a:t>
                      </a:r>
                      <a:r>
                        <a:rPr dirty="0" u="sng" sz="500">
                          <a:solidFill>
                            <a:srgbClr val="FFFFFF"/>
                          </a:solidFill>
                          <a:uFill>
                            <a:solidFill>
                              <a:srgbClr val="FFFFFF"/>
                            </a:solidFill>
                          </a:uFill>
                          <a:latin typeface="Cambria"/>
                          <a:cs typeface="Cambria"/>
                        </a:rPr>
                        <a:t>𝒕𝒊𝒍𝒕</a:t>
                      </a:r>
                      <a:r>
                        <a:rPr dirty="0" sz="500">
                          <a:solidFill>
                            <a:srgbClr val="FFFFFF"/>
                          </a:solidFill>
                          <a:latin typeface="Cambria"/>
                          <a:cs typeface="Cambria"/>
                        </a:rPr>
                        <a:t> </a:t>
                      </a:r>
                      <a:r>
                        <a:rPr dirty="0" baseline="-31746" sz="1050" spc="15">
                          <a:solidFill>
                            <a:srgbClr val="FFFFFF"/>
                          </a:solidFill>
                          <a:latin typeface="Cambria"/>
                          <a:cs typeface="Cambria"/>
                        </a:rPr>
                        <a:t>(𝒌𝒔𝒊)</a:t>
                      </a:r>
                      <a:endParaRPr baseline="-31746" sz="1050">
                        <a:latin typeface="Cambria"/>
                        <a:cs typeface="Cambria"/>
                      </a:endParaRPr>
                    </a:p>
                    <a:p>
                      <a:pPr marL="191770">
                        <a:lnSpc>
                          <a:spcPct val="100000"/>
                        </a:lnSpc>
                        <a:spcBef>
                          <a:spcPts val="25"/>
                        </a:spcBef>
                        <a:tabLst>
                          <a:tab pos="510540" algn="l"/>
                        </a:tabLst>
                      </a:pPr>
                      <a:r>
                        <a:rPr dirty="0" baseline="33333" sz="750" spc="7">
                          <a:solidFill>
                            <a:srgbClr val="FFFFFF"/>
                          </a:solidFill>
                          <a:latin typeface="Cambria"/>
                          <a:cs typeface="Cambria"/>
                        </a:rPr>
                        <a:t>𝒄	</a:t>
                      </a:r>
                      <a:r>
                        <a:rPr dirty="0" sz="700" spc="5">
                          <a:solidFill>
                            <a:srgbClr val="FFFFFF"/>
                          </a:solidFill>
                          <a:latin typeface="Cambria"/>
                          <a:cs typeface="Cambria"/>
                        </a:rPr>
                        <a:t>𝟎.</a:t>
                      </a:r>
                      <a:r>
                        <a:rPr dirty="0" sz="700" spc="-45">
                          <a:solidFill>
                            <a:srgbClr val="FFFFFF"/>
                          </a:solidFill>
                          <a:latin typeface="Cambria"/>
                          <a:cs typeface="Cambria"/>
                        </a:rPr>
                        <a:t> </a:t>
                      </a:r>
                      <a:r>
                        <a:rPr dirty="0" sz="700">
                          <a:solidFill>
                            <a:srgbClr val="FFFFFF"/>
                          </a:solidFill>
                          <a:latin typeface="Cambria"/>
                          <a:cs typeface="Cambria"/>
                        </a:rPr>
                        <a:t>𝟕𝟎</a:t>
                      </a:r>
                      <a:endParaRPr sz="700">
                        <a:latin typeface="Cambria"/>
                        <a:cs typeface="Cambria"/>
                      </a:endParaRPr>
                    </a:p>
                  </a:txBody>
                  <a:tcPr marL="0" marR="0" marB="0" marT="508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r>
              <a:tr h="108204">
                <a:tc>
                  <a:txBody>
                    <a:bodyPr/>
                    <a:lstStyle/>
                    <a:p>
                      <a:pPr marL="48260">
                        <a:lnSpc>
                          <a:spcPts val="750"/>
                        </a:lnSpc>
                      </a:pPr>
                      <a:r>
                        <a:rPr dirty="0" sz="700" spc="5" b="1">
                          <a:solidFill>
                            <a:srgbClr val="FFFFFF"/>
                          </a:solidFill>
                          <a:latin typeface="Arial"/>
                          <a:cs typeface="Arial"/>
                        </a:rPr>
                        <a:t>2% </a:t>
                      </a:r>
                      <a:r>
                        <a:rPr dirty="0" sz="700" b="1">
                          <a:solidFill>
                            <a:srgbClr val="FFFFFF"/>
                          </a:solidFill>
                          <a:latin typeface="Arial"/>
                          <a:cs typeface="Arial"/>
                        </a:rPr>
                        <a:t>slope, impact</a:t>
                      </a:r>
                      <a:r>
                        <a:rPr dirty="0" sz="700" spc="-5" b="1">
                          <a:solidFill>
                            <a:srgbClr val="FFFFFF"/>
                          </a:solidFill>
                          <a:latin typeface="Arial"/>
                          <a:cs typeface="Arial"/>
                        </a:rPr>
                        <a:t> </a:t>
                      </a:r>
                      <a:r>
                        <a:rPr dirty="0" sz="700" b="1">
                          <a:solidFill>
                            <a:srgbClr val="FFFFFF"/>
                          </a:solidFill>
                          <a:latin typeface="Arial"/>
                          <a:cs typeface="Arial"/>
                        </a:rPr>
                        <a:t>up</a:t>
                      </a:r>
                      <a:endParaRPr sz="700">
                        <a:latin typeface="Arial"/>
                        <a:cs typeface="Arial"/>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4F80BC"/>
                    </a:solidFill>
                  </a:tcPr>
                </a:tc>
                <a:tc>
                  <a:txBody>
                    <a:bodyPr/>
                    <a:lstStyle/>
                    <a:p>
                      <a:pPr algn="r" marR="74930">
                        <a:lnSpc>
                          <a:spcPts val="750"/>
                        </a:lnSpc>
                      </a:pPr>
                      <a:r>
                        <a:rPr dirty="0" sz="700" spc="5">
                          <a:latin typeface="Cambria"/>
                          <a:cs typeface="Cambria"/>
                        </a:rPr>
                        <a:t>-</a:t>
                      </a:r>
                      <a:r>
                        <a:rPr dirty="0" sz="700">
                          <a:latin typeface="Cambria"/>
                          <a:cs typeface="Cambria"/>
                        </a:rPr>
                        <a:t>5</a:t>
                      </a:r>
                      <a:r>
                        <a:rPr dirty="0" sz="700" spc="-5">
                          <a:latin typeface="Cambria"/>
                          <a:cs typeface="Cambria"/>
                        </a:rPr>
                        <a:t>.</a:t>
                      </a:r>
                      <a:r>
                        <a:rPr dirty="0" sz="700">
                          <a:latin typeface="Cambria"/>
                          <a:cs typeface="Cambria"/>
                        </a:rPr>
                        <a:t>886</a:t>
                      </a:r>
                      <a:endParaRPr sz="700">
                        <a:latin typeface="Cambria"/>
                        <a:cs typeface="Cambria"/>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algn="ctr">
                        <a:lnSpc>
                          <a:spcPts val="750"/>
                        </a:lnSpc>
                      </a:pPr>
                      <a:r>
                        <a:rPr dirty="0" sz="700">
                          <a:latin typeface="Cambria"/>
                          <a:cs typeface="Cambria"/>
                        </a:rPr>
                        <a:t>0.8</a:t>
                      </a:r>
                      <a:endParaRPr sz="700">
                        <a:latin typeface="Cambria"/>
                        <a:cs typeface="Cambria"/>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algn="ctr">
                        <a:lnSpc>
                          <a:spcPts val="750"/>
                        </a:lnSpc>
                      </a:pPr>
                      <a:r>
                        <a:rPr dirty="0" sz="700">
                          <a:latin typeface="Cambria"/>
                          <a:cs typeface="Cambria"/>
                        </a:rPr>
                        <a:t>1.279</a:t>
                      </a:r>
                      <a:endParaRPr sz="700">
                        <a:latin typeface="Cambria"/>
                        <a:cs typeface="Cambria"/>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algn="ctr">
                        <a:lnSpc>
                          <a:spcPts val="750"/>
                        </a:lnSpc>
                      </a:pPr>
                      <a:r>
                        <a:rPr dirty="0" sz="700">
                          <a:latin typeface="Cambria"/>
                          <a:cs typeface="Cambria"/>
                        </a:rPr>
                        <a:t>-4.863</a:t>
                      </a:r>
                      <a:endParaRPr sz="700">
                        <a:latin typeface="Cambria"/>
                        <a:cs typeface="Cambria"/>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algn="ctr">
                        <a:lnSpc>
                          <a:spcPts val="750"/>
                        </a:lnSpc>
                      </a:pPr>
                      <a:r>
                        <a:rPr dirty="0" sz="700">
                          <a:latin typeface="Cambria"/>
                          <a:cs typeface="Cambria"/>
                        </a:rPr>
                        <a:t>7.5</a:t>
                      </a:r>
                      <a:endParaRPr sz="700">
                        <a:latin typeface="Cambria"/>
                        <a:cs typeface="Cambria"/>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algn="r" marR="105410">
                        <a:lnSpc>
                          <a:spcPts val="750"/>
                        </a:lnSpc>
                      </a:pPr>
                      <a:r>
                        <a:rPr dirty="0" sz="700" spc="5">
                          <a:latin typeface="Cambria"/>
                          <a:cs typeface="Cambria"/>
                        </a:rPr>
                        <a:t>-</a:t>
                      </a:r>
                      <a:r>
                        <a:rPr dirty="0" sz="700">
                          <a:latin typeface="Cambria"/>
                          <a:cs typeface="Cambria"/>
                        </a:rPr>
                        <a:t>0.2</a:t>
                      </a:r>
                      <a:r>
                        <a:rPr dirty="0" sz="700" spc="-5">
                          <a:latin typeface="Cambria"/>
                          <a:cs typeface="Cambria"/>
                        </a:rPr>
                        <a:t>1</a:t>
                      </a:r>
                      <a:r>
                        <a:rPr dirty="0" sz="700">
                          <a:latin typeface="Cambria"/>
                          <a:cs typeface="Cambria"/>
                        </a:rPr>
                        <a:t>5</a:t>
                      </a:r>
                      <a:endParaRPr sz="700">
                        <a:latin typeface="Cambria"/>
                        <a:cs typeface="Cambria"/>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algn="ctr">
                        <a:lnSpc>
                          <a:spcPts val="750"/>
                        </a:lnSpc>
                      </a:pPr>
                      <a:r>
                        <a:rPr dirty="0" sz="700">
                          <a:latin typeface="Cambria"/>
                          <a:cs typeface="Cambria"/>
                        </a:rPr>
                        <a:t>7.3</a:t>
                      </a:r>
                      <a:endParaRPr sz="700">
                        <a:latin typeface="Cambria"/>
                        <a:cs typeface="Cambria"/>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r>
              <a:tr h="109727">
                <a:tc>
                  <a:txBody>
                    <a:bodyPr/>
                    <a:lstStyle/>
                    <a:p>
                      <a:pPr marL="48260">
                        <a:lnSpc>
                          <a:spcPts val="765"/>
                        </a:lnSpc>
                      </a:pPr>
                      <a:r>
                        <a:rPr dirty="0" sz="700" spc="5" b="1">
                          <a:solidFill>
                            <a:srgbClr val="FFFFFF"/>
                          </a:solidFill>
                          <a:latin typeface="Arial"/>
                          <a:cs typeface="Arial"/>
                        </a:rPr>
                        <a:t>2% </a:t>
                      </a:r>
                      <a:r>
                        <a:rPr dirty="0" sz="700" b="1">
                          <a:solidFill>
                            <a:srgbClr val="FFFFFF"/>
                          </a:solidFill>
                          <a:latin typeface="Arial"/>
                          <a:cs typeface="Arial"/>
                        </a:rPr>
                        <a:t>slope, no</a:t>
                      </a:r>
                      <a:r>
                        <a:rPr dirty="0" sz="700" spc="-10" b="1">
                          <a:solidFill>
                            <a:srgbClr val="FFFFFF"/>
                          </a:solidFill>
                          <a:latin typeface="Arial"/>
                          <a:cs typeface="Arial"/>
                        </a:rPr>
                        <a:t> </a:t>
                      </a:r>
                      <a:r>
                        <a:rPr dirty="0" sz="700" b="1">
                          <a:solidFill>
                            <a:srgbClr val="FFFFFF"/>
                          </a:solidFill>
                          <a:latin typeface="Arial"/>
                          <a:cs typeface="Arial"/>
                        </a:rPr>
                        <a:t>impact</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r" marR="74930">
                        <a:lnSpc>
                          <a:spcPts val="755"/>
                        </a:lnSpc>
                        <a:spcBef>
                          <a:spcPts val="5"/>
                        </a:spcBef>
                      </a:pPr>
                      <a:r>
                        <a:rPr dirty="0" sz="700" spc="5">
                          <a:latin typeface="Cambria"/>
                          <a:cs typeface="Cambria"/>
                        </a:rPr>
                        <a:t>-</a:t>
                      </a:r>
                      <a:r>
                        <a:rPr dirty="0" sz="700">
                          <a:latin typeface="Cambria"/>
                          <a:cs typeface="Cambria"/>
                        </a:rPr>
                        <a:t>5</a:t>
                      </a:r>
                      <a:r>
                        <a:rPr dirty="0" sz="700" spc="-5">
                          <a:latin typeface="Cambria"/>
                          <a:cs typeface="Cambria"/>
                        </a:rPr>
                        <a:t>.</a:t>
                      </a:r>
                      <a:r>
                        <a:rPr dirty="0" sz="700">
                          <a:latin typeface="Cambria"/>
                          <a:cs typeface="Cambria"/>
                        </a:rPr>
                        <a:t>886</a:t>
                      </a:r>
                      <a:endParaRPr sz="700">
                        <a:latin typeface="Cambria"/>
                        <a:cs typeface="Cambria"/>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ctr">
                        <a:lnSpc>
                          <a:spcPts val="755"/>
                        </a:lnSpc>
                        <a:spcBef>
                          <a:spcPts val="5"/>
                        </a:spcBef>
                      </a:pPr>
                      <a:r>
                        <a:rPr dirty="0" sz="700">
                          <a:latin typeface="Cambria"/>
                          <a:cs typeface="Cambria"/>
                        </a:rPr>
                        <a:t>1.0</a:t>
                      </a:r>
                      <a:endParaRPr sz="700">
                        <a:latin typeface="Cambria"/>
                        <a:cs typeface="Cambria"/>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ctr">
                        <a:lnSpc>
                          <a:spcPts val="755"/>
                        </a:lnSpc>
                        <a:spcBef>
                          <a:spcPts val="5"/>
                        </a:spcBef>
                      </a:pPr>
                      <a:r>
                        <a:rPr dirty="0" sz="700">
                          <a:latin typeface="Cambria"/>
                          <a:cs typeface="Cambria"/>
                        </a:rPr>
                        <a:t>1.279</a:t>
                      </a:r>
                      <a:endParaRPr sz="700">
                        <a:latin typeface="Cambria"/>
                        <a:cs typeface="Cambria"/>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ctr">
                        <a:lnSpc>
                          <a:spcPts val="755"/>
                        </a:lnSpc>
                        <a:spcBef>
                          <a:spcPts val="5"/>
                        </a:spcBef>
                      </a:pPr>
                      <a:r>
                        <a:rPr dirty="0" sz="700">
                          <a:latin typeface="Cambria"/>
                          <a:cs typeface="Cambria"/>
                        </a:rPr>
                        <a:t>-4.607</a:t>
                      </a:r>
                      <a:endParaRPr sz="700">
                        <a:latin typeface="Cambria"/>
                        <a:cs typeface="Cambria"/>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ctr">
                        <a:lnSpc>
                          <a:spcPts val="755"/>
                        </a:lnSpc>
                        <a:spcBef>
                          <a:spcPts val="5"/>
                        </a:spcBef>
                      </a:pPr>
                      <a:r>
                        <a:rPr dirty="0" sz="700">
                          <a:latin typeface="Cambria"/>
                          <a:cs typeface="Cambria"/>
                        </a:rPr>
                        <a:t>7.1</a:t>
                      </a:r>
                      <a:endParaRPr sz="700">
                        <a:latin typeface="Cambria"/>
                        <a:cs typeface="Cambria"/>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r" marR="105410">
                        <a:lnSpc>
                          <a:spcPts val="755"/>
                        </a:lnSpc>
                        <a:spcBef>
                          <a:spcPts val="5"/>
                        </a:spcBef>
                      </a:pPr>
                      <a:r>
                        <a:rPr dirty="0" sz="700" spc="5">
                          <a:latin typeface="Cambria"/>
                          <a:cs typeface="Cambria"/>
                        </a:rPr>
                        <a:t>-</a:t>
                      </a:r>
                      <a:r>
                        <a:rPr dirty="0" sz="700">
                          <a:latin typeface="Cambria"/>
                          <a:cs typeface="Cambria"/>
                        </a:rPr>
                        <a:t>0.3</a:t>
                      </a:r>
                      <a:r>
                        <a:rPr dirty="0" sz="700" spc="-5">
                          <a:latin typeface="Cambria"/>
                          <a:cs typeface="Cambria"/>
                        </a:rPr>
                        <a:t>1</a:t>
                      </a:r>
                      <a:r>
                        <a:rPr dirty="0" sz="700">
                          <a:latin typeface="Cambria"/>
                          <a:cs typeface="Cambria"/>
                        </a:rPr>
                        <a:t>8</a:t>
                      </a:r>
                      <a:endParaRPr sz="700">
                        <a:latin typeface="Cambria"/>
                        <a:cs typeface="Cambria"/>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ctr">
                        <a:lnSpc>
                          <a:spcPts val="755"/>
                        </a:lnSpc>
                        <a:spcBef>
                          <a:spcPts val="5"/>
                        </a:spcBef>
                      </a:pPr>
                      <a:r>
                        <a:rPr dirty="0" sz="700">
                          <a:latin typeface="Cambria"/>
                          <a:cs typeface="Cambria"/>
                        </a:rPr>
                        <a:t>7.1</a:t>
                      </a:r>
                      <a:endParaRPr sz="700">
                        <a:latin typeface="Cambria"/>
                        <a:cs typeface="Cambria"/>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r h="108203">
                <a:tc>
                  <a:txBody>
                    <a:bodyPr/>
                    <a:lstStyle/>
                    <a:p>
                      <a:pPr marL="48260">
                        <a:lnSpc>
                          <a:spcPts val="750"/>
                        </a:lnSpc>
                      </a:pPr>
                      <a:r>
                        <a:rPr dirty="0" sz="700" spc="5" b="1">
                          <a:solidFill>
                            <a:srgbClr val="FFFFFF"/>
                          </a:solidFill>
                          <a:latin typeface="Arial"/>
                          <a:cs typeface="Arial"/>
                        </a:rPr>
                        <a:t>2% </a:t>
                      </a:r>
                      <a:r>
                        <a:rPr dirty="0" sz="700" b="1">
                          <a:solidFill>
                            <a:srgbClr val="FFFFFF"/>
                          </a:solidFill>
                          <a:latin typeface="Arial"/>
                          <a:cs typeface="Arial"/>
                        </a:rPr>
                        <a:t>slope, impact</a:t>
                      </a:r>
                      <a:r>
                        <a:rPr dirty="0" sz="700" spc="-15" b="1">
                          <a:solidFill>
                            <a:srgbClr val="FFFFFF"/>
                          </a:solidFill>
                          <a:latin typeface="Arial"/>
                          <a:cs typeface="Arial"/>
                        </a:rPr>
                        <a:t> </a:t>
                      </a:r>
                      <a:r>
                        <a:rPr dirty="0" sz="700" spc="-5" b="1">
                          <a:solidFill>
                            <a:srgbClr val="FFFFFF"/>
                          </a:solidFill>
                          <a:latin typeface="Arial"/>
                          <a:cs typeface="Arial"/>
                        </a:rPr>
                        <a:t>down</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r" marR="74930">
                        <a:lnSpc>
                          <a:spcPts val="750"/>
                        </a:lnSpc>
                      </a:pPr>
                      <a:r>
                        <a:rPr dirty="0" sz="700" spc="5">
                          <a:latin typeface="Cambria"/>
                          <a:cs typeface="Cambria"/>
                        </a:rPr>
                        <a:t>-</a:t>
                      </a:r>
                      <a:r>
                        <a:rPr dirty="0" sz="700">
                          <a:latin typeface="Cambria"/>
                          <a:cs typeface="Cambria"/>
                        </a:rPr>
                        <a:t>5</a:t>
                      </a:r>
                      <a:r>
                        <a:rPr dirty="0" sz="700" spc="-5">
                          <a:latin typeface="Cambria"/>
                          <a:cs typeface="Cambria"/>
                        </a:rPr>
                        <a:t>.</a:t>
                      </a:r>
                      <a:r>
                        <a:rPr dirty="0" sz="700">
                          <a:latin typeface="Cambria"/>
                          <a:cs typeface="Cambria"/>
                        </a:rPr>
                        <a:t>886</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ctr">
                        <a:lnSpc>
                          <a:spcPts val="750"/>
                        </a:lnSpc>
                      </a:pPr>
                      <a:r>
                        <a:rPr dirty="0" sz="700">
                          <a:latin typeface="Cambria"/>
                          <a:cs typeface="Cambria"/>
                        </a:rPr>
                        <a:t>1.2</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ctr">
                        <a:lnSpc>
                          <a:spcPts val="750"/>
                        </a:lnSpc>
                      </a:pPr>
                      <a:r>
                        <a:rPr dirty="0" sz="700">
                          <a:latin typeface="Cambria"/>
                          <a:cs typeface="Cambria"/>
                        </a:rPr>
                        <a:t>1.279</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ctr">
                        <a:lnSpc>
                          <a:spcPts val="750"/>
                        </a:lnSpc>
                      </a:pPr>
                      <a:r>
                        <a:rPr dirty="0" sz="700">
                          <a:latin typeface="Cambria"/>
                          <a:cs typeface="Cambria"/>
                        </a:rPr>
                        <a:t>-4.351</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ctr">
                        <a:lnSpc>
                          <a:spcPts val="750"/>
                        </a:lnSpc>
                      </a:pPr>
                      <a:r>
                        <a:rPr dirty="0" sz="700">
                          <a:latin typeface="Cambria"/>
                          <a:cs typeface="Cambria"/>
                        </a:rPr>
                        <a:t>6.2</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r" marR="105410">
                        <a:lnSpc>
                          <a:spcPts val="750"/>
                        </a:lnSpc>
                      </a:pPr>
                      <a:r>
                        <a:rPr dirty="0" sz="700" spc="5">
                          <a:latin typeface="Cambria"/>
                          <a:cs typeface="Cambria"/>
                        </a:rPr>
                        <a:t>-</a:t>
                      </a:r>
                      <a:r>
                        <a:rPr dirty="0" sz="700">
                          <a:latin typeface="Cambria"/>
                          <a:cs typeface="Cambria"/>
                        </a:rPr>
                        <a:t>0.4</a:t>
                      </a:r>
                      <a:r>
                        <a:rPr dirty="0" sz="700" spc="-5">
                          <a:latin typeface="Cambria"/>
                          <a:cs typeface="Cambria"/>
                        </a:rPr>
                        <a:t>9</a:t>
                      </a:r>
                      <a:r>
                        <a:rPr dirty="0" sz="700">
                          <a:latin typeface="Cambria"/>
                          <a:cs typeface="Cambria"/>
                        </a:rPr>
                        <a:t>1</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ctr">
                        <a:lnSpc>
                          <a:spcPts val="750"/>
                        </a:lnSpc>
                      </a:pPr>
                      <a:r>
                        <a:rPr dirty="0" sz="700">
                          <a:latin typeface="Cambria"/>
                          <a:cs typeface="Cambria"/>
                        </a:rPr>
                        <a:t>6.9</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r>
              <a:tr h="108204">
                <a:tc>
                  <a:txBody>
                    <a:bodyPr/>
                    <a:lstStyle/>
                    <a:p>
                      <a:pPr marL="48260">
                        <a:lnSpc>
                          <a:spcPts val="750"/>
                        </a:lnSpc>
                      </a:pPr>
                      <a:r>
                        <a:rPr dirty="0" sz="700" spc="5" b="1">
                          <a:solidFill>
                            <a:srgbClr val="FFFFFF"/>
                          </a:solidFill>
                          <a:latin typeface="Arial"/>
                          <a:cs typeface="Arial"/>
                        </a:rPr>
                        <a:t>6% </a:t>
                      </a:r>
                      <a:r>
                        <a:rPr dirty="0" sz="700" b="1">
                          <a:solidFill>
                            <a:srgbClr val="FFFFFF"/>
                          </a:solidFill>
                          <a:latin typeface="Arial"/>
                          <a:cs typeface="Arial"/>
                        </a:rPr>
                        <a:t>slope, no</a:t>
                      </a:r>
                      <a:r>
                        <a:rPr dirty="0" sz="700" spc="-10" b="1">
                          <a:solidFill>
                            <a:srgbClr val="FFFFFF"/>
                          </a:solidFill>
                          <a:latin typeface="Arial"/>
                          <a:cs typeface="Arial"/>
                        </a:rPr>
                        <a:t> </a:t>
                      </a:r>
                      <a:r>
                        <a:rPr dirty="0" sz="700" b="1">
                          <a:solidFill>
                            <a:srgbClr val="FFFFFF"/>
                          </a:solidFill>
                          <a:latin typeface="Arial"/>
                          <a:cs typeface="Arial"/>
                        </a:rPr>
                        <a:t>impact</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r" marR="74930">
                        <a:lnSpc>
                          <a:spcPts val="750"/>
                        </a:lnSpc>
                      </a:pPr>
                      <a:r>
                        <a:rPr dirty="0" sz="700" spc="5">
                          <a:latin typeface="Cambria"/>
                          <a:cs typeface="Cambria"/>
                        </a:rPr>
                        <a:t>-</a:t>
                      </a:r>
                      <a:r>
                        <a:rPr dirty="0" sz="700">
                          <a:latin typeface="Cambria"/>
                          <a:cs typeface="Cambria"/>
                        </a:rPr>
                        <a:t>5</a:t>
                      </a:r>
                      <a:r>
                        <a:rPr dirty="0" sz="700" spc="-5">
                          <a:latin typeface="Cambria"/>
                          <a:cs typeface="Cambria"/>
                        </a:rPr>
                        <a:t>.</a:t>
                      </a:r>
                      <a:r>
                        <a:rPr dirty="0" sz="700">
                          <a:latin typeface="Cambria"/>
                          <a:cs typeface="Cambria"/>
                        </a:rPr>
                        <a:t>886</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ctr">
                        <a:lnSpc>
                          <a:spcPts val="750"/>
                        </a:lnSpc>
                      </a:pPr>
                      <a:r>
                        <a:rPr dirty="0" sz="700">
                          <a:latin typeface="Cambria"/>
                          <a:cs typeface="Cambria"/>
                        </a:rPr>
                        <a:t>1.0</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ctr">
                        <a:lnSpc>
                          <a:spcPts val="750"/>
                        </a:lnSpc>
                      </a:pPr>
                      <a:r>
                        <a:rPr dirty="0" sz="700">
                          <a:latin typeface="Cambria"/>
                          <a:cs typeface="Cambria"/>
                        </a:rPr>
                        <a:t>1.279</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ctr">
                        <a:lnSpc>
                          <a:spcPts val="750"/>
                        </a:lnSpc>
                      </a:pPr>
                      <a:r>
                        <a:rPr dirty="0" sz="700">
                          <a:latin typeface="Cambria"/>
                          <a:cs typeface="Cambria"/>
                        </a:rPr>
                        <a:t>-4.607</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ctr">
                        <a:lnSpc>
                          <a:spcPts val="750"/>
                        </a:lnSpc>
                      </a:pPr>
                      <a:r>
                        <a:rPr dirty="0" sz="700">
                          <a:latin typeface="Cambria"/>
                          <a:cs typeface="Cambria"/>
                        </a:rPr>
                        <a:t>7.1</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r" marR="105410">
                        <a:lnSpc>
                          <a:spcPts val="750"/>
                        </a:lnSpc>
                      </a:pPr>
                      <a:r>
                        <a:rPr dirty="0" sz="700" spc="5">
                          <a:latin typeface="Cambria"/>
                          <a:cs typeface="Cambria"/>
                        </a:rPr>
                        <a:t>-</a:t>
                      </a:r>
                      <a:r>
                        <a:rPr dirty="0" sz="700">
                          <a:latin typeface="Cambria"/>
                          <a:cs typeface="Cambria"/>
                        </a:rPr>
                        <a:t>0.8</a:t>
                      </a:r>
                      <a:r>
                        <a:rPr dirty="0" sz="700" spc="-5">
                          <a:latin typeface="Cambria"/>
                          <a:cs typeface="Cambria"/>
                        </a:rPr>
                        <a:t>5</a:t>
                      </a:r>
                      <a:r>
                        <a:rPr dirty="0" sz="700">
                          <a:latin typeface="Cambria"/>
                          <a:cs typeface="Cambria"/>
                        </a:rPr>
                        <a:t>6</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ctr">
                        <a:lnSpc>
                          <a:spcPts val="750"/>
                        </a:lnSpc>
                      </a:pPr>
                      <a:r>
                        <a:rPr dirty="0" sz="700" spc="5">
                          <a:solidFill>
                            <a:srgbClr val="FF0000"/>
                          </a:solidFill>
                          <a:latin typeface="Cambria"/>
                          <a:cs typeface="Cambria"/>
                        </a:rPr>
                        <a:t>7.8</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bl>
          </a:graphicData>
        </a:graphic>
      </p:graphicFrame>
      <p:sp>
        <p:nvSpPr>
          <p:cNvPr id="41" name="object 41"/>
          <p:cNvSpPr/>
          <p:nvPr/>
        </p:nvSpPr>
        <p:spPr>
          <a:xfrm>
            <a:off x="5026152" y="4003547"/>
            <a:ext cx="237744" cy="179831"/>
          </a:xfrm>
          <a:prstGeom prst="rect">
            <a:avLst/>
          </a:prstGeom>
          <a:blipFill>
            <a:blip r:embed="rId10" cstate="print"/>
            <a:stretch>
              <a:fillRect/>
            </a:stretch>
          </a:blipFill>
        </p:spPr>
        <p:txBody>
          <a:bodyPr wrap="square" lIns="0" tIns="0" rIns="0" bIns="0" rtlCol="0"/>
          <a:lstStyle/>
          <a:p/>
        </p:txBody>
      </p:sp>
      <p:sp>
        <p:nvSpPr>
          <p:cNvPr id="42" name="object 42"/>
          <p:cNvSpPr txBox="1"/>
          <p:nvPr/>
        </p:nvSpPr>
        <p:spPr>
          <a:xfrm>
            <a:off x="5170393" y="4053308"/>
            <a:ext cx="78740" cy="151765"/>
          </a:xfrm>
          <a:prstGeom prst="rect">
            <a:avLst/>
          </a:prstGeom>
        </p:spPr>
        <p:txBody>
          <a:bodyPr wrap="square" lIns="0" tIns="15875" rIns="0" bIns="0" rtlCol="0" vert="horz">
            <a:spAutoFit/>
          </a:bodyPr>
          <a:lstStyle/>
          <a:p>
            <a:pPr marL="12700">
              <a:lnSpc>
                <a:spcPct val="100000"/>
              </a:lnSpc>
              <a:spcBef>
                <a:spcPts val="125"/>
              </a:spcBef>
            </a:pPr>
            <a:r>
              <a:rPr dirty="0" sz="800" spc="25">
                <a:latin typeface="Cambria"/>
                <a:cs typeface="Cambria"/>
              </a:rPr>
              <a:t>e</a:t>
            </a:r>
            <a:endParaRPr sz="800">
              <a:latin typeface="Cambria"/>
              <a:cs typeface="Cambria"/>
            </a:endParaRPr>
          </a:p>
        </p:txBody>
      </p:sp>
      <p:sp>
        <p:nvSpPr>
          <p:cNvPr id="43" name="object 43"/>
          <p:cNvSpPr/>
          <p:nvPr/>
        </p:nvSpPr>
        <p:spPr>
          <a:xfrm>
            <a:off x="4864608" y="4251959"/>
            <a:ext cx="802005" cy="134620"/>
          </a:xfrm>
          <a:custGeom>
            <a:avLst/>
            <a:gdLst/>
            <a:ahLst/>
            <a:cxnLst/>
            <a:rect l="l" t="t" r="r" b="b"/>
            <a:pathLst>
              <a:path w="802004" h="134620">
                <a:moveTo>
                  <a:pt x="758952" y="134112"/>
                </a:moveTo>
                <a:lnTo>
                  <a:pt x="755904" y="128016"/>
                </a:lnTo>
                <a:lnTo>
                  <a:pt x="764214" y="124896"/>
                </a:lnTo>
                <a:lnTo>
                  <a:pt x="770953" y="120205"/>
                </a:lnTo>
                <a:lnTo>
                  <a:pt x="788860" y="77533"/>
                </a:lnTo>
                <a:lnTo>
                  <a:pt x="789432" y="65532"/>
                </a:lnTo>
                <a:lnTo>
                  <a:pt x="788860" y="54411"/>
                </a:lnTo>
                <a:lnTo>
                  <a:pt x="770953" y="12954"/>
                </a:lnTo>
                <a:lnTo>
                  <a:pt x="755904" y="4572"/>
                </a:lnTo>
                <a:lnTo>
                  <a:pt x="758952" y="0"/>
                </a:lnTo>
                <a:lnTo>
                  <a:pt x="789432" y="22860"/>
                </a:lnTo>
                <a:lnTo>
                  <a:pt x="801624" y="67056"/>
                </a:lnTo>
                <a:lnTo>
                  <a:pt x="800790" y="79295"/>
                </a:lnTo>
                <a:lnTo>
                  <a:pt x="784026" y="118038"/>
                </a:lnTo>
                <a:lnTo>
                  <a:pt x="768643" y="130087"/>
                </a:lnTo>
                <a:lnTo>
                  <a:pt x="758952" y="134112"/>
                </a:lnTo>
                <a:close/>
              </a:path>
              <a:path w="802004" h="134620">
                <a:moveTo>
                  <a:pt x="42672" y="134112"/>
                </a:moveTo>
                <a:lnTo>
                  <a:pt x="10668" y="109728"/>
                </a:lnTo>
                <a:lnTo>
                  <a:pt x="0" y="67056"/>
                </a:lnTo>
                <a:lnTo>
                  <a:pt x="595" y="54792"/>
                </a:lnTo>
                <a:lnTo>
                  <a:pt x="16954" y="14573"/>
                </a:lnTo>
                <a:lnTo>
                  <a:pt x="42672" y="0"/>
                </a:lnTo>
                <a:lnTo>
                  <a:pt x="44195" y="4572"/>
                </a:lnTo>
                <a:lnTo>
                  <a:pt x="36742" y="8334"/>
                </a:lnTo>
                <a:lnTo>
                  <a:pt x="30289" y="12954"/>
                </a:lnTo>
                <a:lnTo>
                  <a:pt x="12739" y="54411"/>
                </a:lnTo>
                <a:lnTo>
                  <a:pt x="12191" y="65532"/>
                </a:lnTo>
                <a:lnTo>
                  <a:pt x="12739" y="77533"/>
                </a:lnTo>
                <a:lnTo>
                  <a:pt x="24693" y="114085"/>
                </a:lnTo>
                <a:lnTo>
                  <a:pt x="44195" y="128016"/>
                </a:lnTo>
                <a:lnTo>
                  <a:pt x="42672" y="134112"/>
                </a:lnTo>
                <a:close/>
              </a:path>
            </a:pathLst>
          </a:custGeom>
          <a:solidFill>
            <a:srgbClr val="000000"/>
          </a:solidFill>
        </p:spPr>
        <p:txBody>
          <a:bodyPr wrap="square" lIns="0" tIns="0" rIns="0" bIns="0" rtlCol="0"/>
          <a:lstStyle/>
          <a:p/>
        </p:txBody>
      </p:sp>
      <p:sp>
        <p:nvSpPr>
          <p:cNvPr id="44" name="object 44"/>
          <p:cNvSpPr txBox="1"/>
          <p:nvPr/>
        </p:nvSpPr>
        <p:spPr>
          <a:xfrm>
            <a:off x="961110" y="3669304"/>
            <a:ext cx="5447030" cy="982344"/>
          </a:xfrm>
          <a:prstGeom prst="rect">
            <a:avLst/>
          </a:prstGeom>
        </p:spPr>
        <p:txBody>
          <a:bodyPr wrap="square" lIns="0" tIns="81280" rIns="0" bIns="0" rtlCol="0" vert="horz">
            <a:spAutoFit/>
          </a:bodyPr>
          <a:lstStyle/>
          <a:p>
            <a:pPr marL="295275" indent="-245110">
              <a:lnSpc>
                <a:spcPct val="100000"/>
              </a:lnSpc>
              <a:spcBef>
                <a:spcPts val="640"/>
              </a:spcBef>
              <a:buChar char="•"/>
              <a:tabLst>
                <a:tab pos="295275" algn="l"/>
                <a:tab pos="295910" algn="l"/>
              </a:tabLst>
            </a:pPr>
            <a:r>
              <a:rPr dirty="0" sz="1150" spc="-10">
                <a:latin typeface="Arial"/>
                <a:cs typeface="Arial"/>
              </a:rPr>
              <a:t>Max </a:t>
            </a:r>
            <a:r>
              <a:rPr dirty="0" sz="1150" spc="-5">
                <a:latin typeface="Arial"/>
                <a:cs typeface="Arial"/>
              </a:rPr>
              <a:t>tension, harp </a:t>
            </a:r>
            <a:r>
              <a:rPr dirty="0" sz="1150" spc="-10">
                <a:latin typeface="Arial"/>
                <a:cs typeface="Arial"/>
              </a:rPr>
              <a:t>point, </a:t>
            </a:r>
            <a:r>
              <a:rPr dirty="0" sz="1150" spc="-5">
                <a:latin typeface="Arial"/>
                <a:cs typeface="Arial"/>
              </a:rPr>
              <a:t>top left </a:t>
            </a:r>
            <a:r>
              <a:rPr dirty="0" sz="1150" spc="-10">
                <a:latin typeface="Arial"/>
                <a:cs typeface="Arial"/>
              </a:rPr>
              <a:t>flange tip, 6%</a:t>
            </a:r>
            <a:r>
              <a:rPr dirty="0" sz="1150" spc="25">
                <a:latin typeface="Arial"/>
                <a:cs typeface="Arial"/>
              </a:rPr>
              <a:t> </a:t>
            </a:r>
            <a:r>
              <a:rPr dirty="0" sz="1150" spc="-10">
                <a:latin typeface="Arial"/>
                <a:cs typeface="Arial"/>
              </a:rPr>
              <a:t>slope</a:t>
            </a:r>
            <a:endParaRPr sz="1150">
              <a:latin typeface="Arial"/>
              <a:cs typeface="Arial"/>
            </a:endParaRPr>
          </a:p>
          <a:p>
            <a:pPr marL="295910" indent="-245745">
              <a:lnSpc>
                <a:spcPct val="100000"/>
              </a:lnSpc>
              <a:spcBef>
                <a:spcPts val="540"/>
              </a:spcBef>
              <a:buFont typeface="Arial"/>
              <a:buChar char="•"/>
              <a:tabLst>
                <a:tab pos="295910" algn="l"/>
                <a:tab pos="296545" algn="l"/>
              </a:tabLst>
            </a:pPr>
            <a:r>
              <a:rPr dirty="0" sz="1150" spc="-10">
                <a:latin typeface="Cambria"/>
                <a:cs typeface="Cambria"/>
              </a:rPr>
              <a:t>𝑓</a:t>
            </a:r>
            <a:r>
              <a:rPr dirty="0" baseline="-17361" sz="1200" spc="-15">
                <a:latin typeface="Cambria"/>
                <a:cs typeface="Cambria"/>
              </a:rPr>
              <a:t>tl </a:t>
            </a:r>
            <a:r>
              <a:rPr dirty="0" sz="1150" spc="210">
                <a:latin typeface="Cambria"/>
                <a:cs typeface="Cambria"/>
              </a:rPr>
              <a:t>= </a:t>
            </a:r>
            <a:r>
              <a:rPr dirty="0" sz="1150" spc="-5">
                <a:latin typeface="Cambria"/>
                <a:cs typeface="Cambria"/>
              </a:rPr>
              <a:t>0.800 </a:t>
            </a:r>
            <a:r>
              <a:rPr dirty="0" sz="1150" spc="-10">
                <a:latin typeface="Cambria"/>
                <a:cs typeface="Cambria"/>
              </a:rPr>
              <a:t>𝑘𝑠𝑖 </a:t>
            </a:r>
            <a:r>
              <a:rPr dirty="0" sz="1150" spc="210">
                <a:latin typeface="Cambria"/>
                <a:cs typeface="Cambria"/>
              </a:rPr>
              <a:t>− </a:t>
            </a:r>
            <a:r>
              <a:rPr dirty="0" sz="1150" spc="-5">
                <a:latin typeface="Cambria"/>
                <a:cs typeface="Cambria"/>
              </a:rPr>
              <a:t>1.375 </a:t>
            </a:r>
            <a:r>
              <a:rPr dirty="0" sz="1150" spc="-10">
                <a:latin typeface="Cambria"/>
                <a:cs typeface="Cambria"/>
              </a:rPr>
              <a:t>𝑘𝑠𝑖 </a:t>
            </a:r>
            <a:r>
              <a:rPr dirty="0" sz="1150" spc="210">
                <a:latin typeface="Cambria"/>
                <a:cs typeface="Cambria"/>
              </a:rPr>
              <a:t>+ </a:t>
            </a:r>
            <a:r>
              <a:rPr dirty="0" sz="1150" spc="-5">
                <a:latin typeface="Cambria"/>
                <a:cs typeface="Cambria"/>
              </a:rPr>
              <a:t>1.027 </a:t>
            </a:r>
            <a:r>
              <a:rPr dirty="0" sz="1150" spc="-10">
                <a:latin typeface="Cambria"/>
                <a:cs typeface="Cambria"/>
              </a:rPr>
              <a:t>𝑘𝑠𝑖 </a:t>
            </a:r>
            <a:r>
              <a:rPr dirty="0" sz="1150" spc="210">
                <a:latin typeface="Cambria"/>
                <a:cs typeface="Cambria"/>
              </a:rPr>
              <a:t>= </a:t>
            </a:r>
            <a:r>
              <a:rPr dirty="0" sz="1150" spc="-10">
                <a:latin typeface="Cambria"/>
                <a:cs typeface="Cambria"/>
              </a:rPr>
              <a:t>0.452 𝑘𝑠𝑖 </a:t>
            </a:r>
            <a:r>
              <a:rPr dirty="0" sz="1150" spc="215">
                <a:latin typeface="Cambria"/>
                <a:cs typeface="Cambria"/>
              </a:rPr>
              <a:t>&lt; </a:t>
            </a:r>
            <a:r>
              <a:rPr dirty="0" sz="1150" spc="-5">
                <a:latin typeface="Cambria"/>
                <a:cs typeface="Cambria"/>
              </a:rPr>
              <a:t>0.24𝜆</a:t>
            </a:r>
            <a:r>
              <a:rPr dirty="0" sz="1150" spc="70">
                <a:latin typeface="Cambria"/>
                <a:cs typeface="Cambria"/>
              </a:rPr>
              <a:t> </a:t>
            </a:r>
            <a:r>
              <a:rPr dirty="0" sz="1150" spc="95">
                <a:latin typeface="Cambria"/>
                <a:cs typeface="Cambria"/>
              </a:rPr>
              <a:t>𝑓</a:t>
            </a:r>
            <a:r>
              <a:rPr dirty="0" baseline="27777" sz="1200" spc="142">
                <a:latin typeface="Cambria"/>
                <a:cs typeface="Cambria"/>
              </a:rPr>
              <a:t>, </a:t>
            </a:r>
            <a:r>
              <a:rPr dirty="0" sz="1150" spc="210">
                <a:latin typeface="Cambria"/>
                <a:cs typeface="Cambria"/>
              </a:rPr>
              <a:t>= </a:t>
            </a:r>
            <a:r>
              <a:rPr dirty="0" sz="1150" spc="-5">
                <a:latin typeface="Cambria"/>
                <a:cs typeface="Cambria"/>
              </a:rPr>
              <a:t>0.708 </a:t>
            </a:r>
            <a:r>
              <a:rPr dirty="0" sz="1150" spc="-10">
                <a:latin typeface="Cambria"/>
                <a:cs typeface="Cambria"/>
              </a:rPr>
              <a:t>𝑘𝑠𝑖</a:t>
            </a:r>
            <a:endParaRPr sz="1150">
              <a:latin typeface="Cambria"/>
              <a:cs typeface="Cambria"/>
            </a:endParaRPr>
          </a:p>
          <a:p>
            <a:pPr marL="295275" indent="-245110">
              <a:lnSpc>
                <a:spcPct val="100000"/>
              </a:lnSpc>
              <a:spcBef>
                <a:spcPts val="350"/>
              </a:spcBef>
              <a:buChar char="•"/>
              <a:tabLst>
                <a:tab pos="295275" algn="l"/>
                <a:tab pos="295910" algn="l"/>
              </a:tabLst>
            </a:pPr>
            <a:r>
              <a:rPr dirty="0" sz="1150" spc="-10">
                <a:latin typeface="Arial"/>
                <a:cs typeface="Arial"/>
              </a:rPr>
              <a:t>Requires sufficient bonded reinforcement </a:t>
            </a:r>
            <a:r>
              <a:rPr dirty="0" sz="1150" spc="-15">
                <a:latin typeface="Arial"/>
                <a:cs typeface="Arial"/>
              </a:rPr>
              <a:t>with </a:t>
            </a:r>
            <a:r>
              <a:rPr dirty="0" sz="1150" spc="-95">
                <a:latin typeface="Cambria"/>
                <a:cs typeface="Cambria"/>
              </a:rPr>
              <a:t>𝑓</a:t>
            </a:r>
            <a:r>
              <a:rPr dirty="0" baseline="-17361" sz="1200" spc="-142">
                <a:latin typeface="Cambria"/>
                <a:cs typeface="Cambria"/>
              </a:rPr>
              <a:t>s </a:t>
            </a:r>
            <a:r>
              <a:rPr dirty="0" sz="1150" spc="215">
                <a:latin typeface="Cambria"/>
                <a:cs typeface="Cambria"/>
              </a:rPr>
              <a:t>&lt; </a:t>
            </a:r>
            <a:r>
              <a:rPr dirty="0" sz="1150" spc="-30">
                <a:latin typeface="Cambria"/>
                <a:cs typeface="Cambria"/>
              </a:rPr>
              <a:t>0.5𝑓</a:t>
            </a:r>
            <a:r>
              <a:rPr dirty="0" baseline="-17361" sz="1200" spc="-44">
                <a:latin typeface="Cambria"/>
                <a:cs typeface="Cambria"/>
              </a:rPr>
              <a:t>y </a:t>
            </a:r>
            <a:r>
              <a:rPr dirty="0" sz="1150" spc="-5">
                <a:latin typeface="Cambria"/>
                <a:cs typeface="Cambria"/>
              </a:rPr>
              <a:t>30 </a:t>
            </a:r>
            <a:r>
              <a:rPr dirty="0" sz="1150" spc="-10">
                <a:latin typeface="Cambria"/>
                <a:cs typeface="Cambria"/>
              </a:rPr>
              <a:t>𝑘𝑠𝑖</a:t>
            </a:r>
            <a:r>
              <a:rPr dirty="0" sz="1150" spc="-114">
                <a:latin typeface="Cambria"/>
                <a:cs typeface="Cambria"/>
              </a:rPr>
              <a:t> </a:t>
            </a:r>
            <a:r>
              <a:rPr dirty="0" sz="1150" spc="-10">
                <a:latin typeface="Cambria"/>
                <a:cs typeface="Cambria"/>
              </a:rPr>
              <a:t>𝑚𝑎𝑥</a:t>
            </a:r>
            <a:endParaRPr sz="1150">
              <a:latin typeface="Cambria"/>
              <a:cs typeface="Cambria"/>
            </a:endParaRPr>
          </a:p>
          <a:p>
            <a:pPr marL="585470">
              <a:lnSpc>
                <a:spcPct val="100000"/>
              </a:lnSpc>
              <a:spcBef>
                <a:spcPts val="760"/>
              </a:spcBef>
              <a:tabLst>
                <a:tab pos="190690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45" name="object 45"/>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46" name="object 46"/>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47" name="object 47"/>
          <p:cNvSpPr txBox="1"/>
          <p:nvPr/>
        </p:nvSpPr>
        <p:spPr>
          <a:xfrm>
            <a:off x="1534158" y="8849469"/>
            <a:ext cx="1169035" cy="177800"/>
          </a:xfrm>
          <a:prstGeom prst="rect">
            <a:avLst/>
          </a:prstGeom>
        </p:spPr>
        <p:txBody>
          <a:bodyPr wrap="square" lIns="0" tIns="12065" rIns="0" bIns="0" rtlCol="0" vert="horz">
            <a:spAutoFit/>
          </a:bodyPr>
          <a:lstStyle/>
          <a:p>
            <a:pPr marL="12700">
              <a:lnSpc>
                <a:spcPct val="100000"/>
              </a:lnSpc>
              <a:spcBef>
                <a:spcPts val="95"/>
              </a:spcBef>
            </a:pPr>
            <a:r>
              <a:rPr dirty="0" sz="1000" spc="-10">
                <a:solidFill>
                  <a:srgbClr val="FFFFFF"/>
                </a:solidFill>
                <a:latin typeface="Arial"/>
                <a:cs typeface="Arial"/>
              </a:rPr>
              <a:t>Participant</a:t>
            </a:r>
            <a:r>
              <a:rPr dirty="0" sz="1000" spc="-5">
                <a:solidFill>
                  <a:srgbClr val="FFFFFF"/>
                </a:solidFill>
                <a:latin typeface="Arial"/>
                <a:cs typeface="Arial"/>
              </a:rPr>
              <a:t> </a:t>
            </a:r>
            <a:r>
              <a:rPr dirty="0" sz="1000" spc="-10">
                <a:solidFill>
                  <a:srgbClr val="FFFFFF"/>
                </a:solidFill>
                <a:latin typeface="Arial"/>
                <a:cs typeface="Arial"/>
              </a:rPr>
              <a:t>Materials</a:t>
            </a:r>
            <a:endParaRPr sz="1000">
              <a:latin typeface="Arial"/>
              <a:cs typeface="Arial"/>
            </a:endParaRPr>
          </a:p>
        </p:txBody>
      </p:sp>
      <p:sp>
        <p:nvSpPr>
          <p:cNvPr id="48" name="object 48"/>
          <p:cNvSpPr txBox="1"/>
          <p:nvPr/>
        </p:nvSpPr>
        <p:spPr>
          <a:xfrm>
            <a:off x="2855988" y="8849469"/>
            <a:ext cx="3514090" cy="177800"/>
          </a:xfrm>
          <a:prstGeom prst="rect">
            <a:avLst/>
          </a:prstGeom>
        </p:spPr>
        <p:txBody>
          <a:bodyPr wrap="square" lIns="0" tIns="12065" rIns="0" bIns="0" rtlCol="0" vert="horz">
            <a:spAutoFit/>
          </a:bodyPr>
          <a:lstStyle/>
          <a:p>
            <a:pPr marL="12700">
              <a:lnSpc>
                <a:spcPct val="100000"/>
              </a:lnSpc>
              <a:spcBef>
                <a:spcPts val="95"/>
              </a:spcBef>
            </a:pPr>
            <a:r>
              <a:rPr dirty="0" sz="1000" spc="-5">
                <a:solidFill>
                  <a:srgbClr val="FFFFFF"/>
                </a:solidFill>
                <a:latin typeface="Arial"/>
                <a:cs typeface="Arial"/>
              </a:rPr>
              <a:t>https://ftp.wsdot.wa.gov/incoming/PSCBridgeDesignWorkshop</a:t>
            </a:r>
            <a:endParaRPr sz="1000">
              <a:latin typeface="Arial"/>
              <a:cs typeface="Arial"/>
            </a:endParaRPr>
          </a:p>
        </p:txBody>
      </p:sp>
      <p:sp>
        <p:nvSpPr>
          <p:cNvPr id="49" name="object 49"/>
          <p:cNvSpPr txBox="1"/>
          <p:nvPr/>
        </p:nvSpPr>
        <p:spPr>
          <a:xfrm>
            <a:off x="1003766" y="5528576"/>
            <a:ext cx="4598670" cy="417195"/>
          </a:xfrm>
          <a:prstGeom prst="rect">
            <a:avLst/>
          </a:prstGeom>
        </p:spPr>
        <p:txBody>
          <a:bodyPr wrap="square" lIns="0" tIns="14604" rIns="0" bIns="0" rtlCol="0" vert="horz">
            <a:spAutoFit/>
          </a:bodyPr>
          <a:lstStyle/>
          <a:p>
            <a:pPr marL="12700">
              <a:lnSpc>
                <a:spcPct val="100000"/>
              </a:lnSpc>
              <a:spcBef>
                <a:spcPts val="114"/>
              </a:spcBef>
            </a:pPr>
            <a:r>
              <a:rPr dirty="0" sz="2550" spc="5">
                <a:solidFill>
                  <a:srgbClr val="1C7C5B"/>
                </a:solidFill>
                <a:latin typeface="Arial Black"/>
                <a:cs typeface="Arial Black"/>
              </a:rPr>
              <a:t>Cracking </a:t>
            </a:r>
            <a:r>
              <a:rPr dirty="0" sz="2550" spc="-5">
                <a:solidFill>
                  <a:srgbClr val="1C7C5B"/>
                </a:solidFill>
                <a:latin typeface="Arial Black"/>
                <a:cs typeface="Arial Black"/>
              </a:rPr>
              <a:t>Factor </a:t>
            </a:r>
            <a:r>
              <a:rPr dirty="0" sz="2550" spc="10">
                <a:solidFill>
                  <a:srgbClr val="1C7C5B"/>
                </a:solidFill>
                <a:latin typeface="Arial Black"/>
                <a:cs typeface="Arial Black"/>
              </a:rPr>
              <a:t>of</a:t>
            </a:r>
            <a:r>
              <a:rPr dirty="0" sz="2550" spc="100">
                <a:solidFill>
                  <a:srgbClr val="1C7C5B"/>
                </a:solidFill>
                <a:latin typeface="Arial Black"/>
                <a:cs typeface="Arial Black"/>
              </a:rPr>
              <a:t> </a:t>
            </a:r>
            <a:r>
              <a:rPr dirty="0" sz="2550" spc="5">
                <a:solidFill>
                  <a:srgbClr val="1C7C5B"/>
                </a:solidFill>
                <a:latin typeface="Arial Black"/>
                <a:cs typeface="Arial Black"/>
              </a:rPr>
              <a:t>Safety</a:t>
            </a:r>
            <a:endParaRPr sz="2550">
              <a:latin typeface="Arial Black"/>
              <a:cs typeface="Arial Black"/>
            </a:endParaRPr>
          </a:p>
        </p:txBody>
      </p:sp>
      <p:sp>
        <p:nvSpPr>
          <p:cNvPr id="50" name="object 50"/>
          <p:cNvSpPr txBox="1"/>
          <p:nvPr/>
        </p:nvSpPr>
        <p:spPr>
          <a:xfrm>
            <a:off x="1003805" y="6253920"/>
            <a:ext cx="1470025" cy="199390"/>
          </a:xfrm>
          <a:prstGeom prst="rect">
            <a:avLst/>
          </a:prstGeom>
        </p:spPr>
        <p:txBody>
          <a:bodyPr wrap="square" lIns="0" tIns="11430" rIns="0" bIns="0" rtlCol="0" vert="horz">
            <a:spAutoFit/>
          </a:bodyPr>
          <a:lstStyle/>
          <a:p>
            <a:pPr marL="257175" indent="-245110">
              <a:lnSpc>
                <a:spcPct val="100000"/>
              </a:lnSpc>
              <a:spcBef>
                <a:spcPts val="90"/>
              </a:spcBef>
              <a:buChar char="•"/>
              <a:tabLst>
                <a:tab pos="257175" algn="l"/>
                <a:tab pos="257810" algn="l"/>
              </a:tabLst>
            </a:pPr>
            <a:r>
              <a:rPr dirty="0" sz="1150" spc="-5">
                <a:latin typeface="Arial"/>
                <a:cs typeface="Arial"/>
              </a:rPr>
              <a:t>Cracking, </a:t>
            </a:r>
            <a:r>
              <a:rPr dirty="0" sz="1150" spc="-10">
                <a:latin typeface="Cambria"/>
                <a:cs typeface="Cambria"/>
              </a:rPr>
              <a:t>𝐹𝑆 </a:t>
            </a:r>
            <a:r>
              <a:rPr dirty="0" sz="1150" spc="215">
                <a:latin typeface="Cambria"/>
                <a:cs typeface="Cambria"/>
              </a:rPr>
              <a:t>≥</a:t>
            </a:r>
            <a:r>
              <a:rPr dirty="0" sz="1150" spc="65">
                <a:latin typeface="Cambria"/>
                <a:cs typeface="Cambria"/>
              </a:rPr>
              <a:t> </a:t>
            </a:r>
            <a:r>
              <a:rPr dirty="0" sz="1150" spc="-10">
                <a:latin typeface="Cambria"/>
                <a:cs typeface="Cambria"/>
              </a:rPr>
              <a:t>1.0</a:t>
            </a:r>
            <a:endParaRPr sz="1150">
              <a:latin typeface="Cambria"/>
              <a:cs typeface="Cambria"/>
            </a:endParaRPr>
          </a:p>
        </p:txBody>
      </p:sp>
      <p:sp>
        <p:nvSpPr>
          <p:cNvPr id="51" name="object 51"/>
          <p:cNvSpPr txBox="1"/>
          <p:nvPr/>
        </p:nvSpPr>
        <p:spPr>
          <a:xfrm>
            <a:off x="1648416" y="7031179"/>
            <a:ext cx="135255" cy="151765"/>
          </a:xfrm>
          <a:prstGeom prst="rect">
            <a:avLst/>
          </a:prstGeom>
        </p:spPr>
        <p:txBody>
          <a:bodyPr wrap="square" lIns="0" tIns="15875" rIns="0" bIns="0" rtlCol="0" vert="horz">
            <a:spAutoFit/>
          </a:bodyPr>
          <a:lstStyle/>
          <a:p>
            <a:pPr marL="12700">
              <a:lnSpc>
                <a:spcPct val="100000"/>
              </a:lnSpc>
              <a:spcBef>
                <a:spcPts val="125"/>
              </a:spcBef>
            </a:pPr>
            <a:r>
              <a:rPr dirty="0" sz="800" spc="25">
                <a:latin typeface="Cambria"/>
                <a:cs typeface="Cambria"/>
              </a:rPr>
              <a:t>e</a:t>
            </a:r>
            <a:r>
              <a:rPr dirty="0" sz="800" spc="105">
                <a:latin typeface="Cambria"/>
                <a:cs typeface="Cambria"/>
              </a:rPr>
              <a:t>r</a:t>
            </a:r>
            <a:endParaRPr sz="800">
              <a:latin typeface="Cambria"/>
              <a:cs typeface="Cambria"/>
            </a:endParaRPr>
          </a:p>
        </p:txBody>
      </p:sp>
      <p:sp>
        <p:nvSpPr>
          <p:cNvPr id="52" name="object 52"/>
          <p:cNvSpPr txBox="1"/>
          <p:nvPr/>
        </p:nvSpPr>
        <p:spPr>
          <a:xfrm>
            <a:off x="1329987" y="6427576"/>
            <a:ext cx="4403090" cy="734695"/>
          </a:xfrm>
          <a:prstGeom prst="rect">
            <a:avLst/>
          </a:prstGeom>
        </p:spPr>
        <p:txBody>
          <a:bodyPr wrap="square" lIns="0" tIns="46355" rIns="0" bIns="0" rtlCol="0" vert="horz">
            <a:spAutoFit/>
          </a:bodyPr>
          <a:lstStyle/>
          <a:p>
            <a:pPr marL="216535" indent="-204470">
              <a:lnSpc>
                <a:spcPct val="100000"/>
              </a:lnSpc>
              <a:spcBef>
                <a:spcPts val="365"/>
              </a:spcBef>
              <a:buChar char="–"/>
              <a:tabLst>
                <a:tab pos="217170" algn="l"/>
              </a:tabLst>
            </a:pPr>
            <a:r>
              <a:rPr dirty="0" sz="1150" spc="-10">
                <a:latin typeface="Arial"/>
                <a:cs typeface="Arial"/>
              </a:rPr>
              <a:t>At equilibrium, how </a:t>
            </a:r>
            <a:r>
              <a:rPr dirty="0" sz="1150" spc="-5">
                <a:latin typeface="Arial"/>
                <a:cs typeface="Arial"/>
              </a:rPr>
              <a:t>close </a:t>
            </a:r>
            <a:r>
              <a:rPr dirty="0" sz="1150" spc="-10">
                <a:latin typeface="Arial"/>
                <a:cs typeface="Arial"/>
              </a:rPr>
              <a:t>is tension </a:t>
            </a:r>
            <a:r>
              <a:rPr dirty="0" sz="1150" spc="-5">
                <a:latin typeface="Arial"/>
                <a:cs typeface="Arial"/>
              </a:rPr>
              <a:t>stress </a:t>
            </a:r>
            <a:r>
              <a:rPr dirty="0" sz="1150" spc="-10">
                <a:latin typeface="Arial"/>
                <a:cs typeface="Arial"/>
              </a:rPr>
              <a:t>to modulus </a:t>
            </a:r>
            <a:r>
              <a:rPr dirty="0" sz="1150" spc="-5">
                <a:latin typeface="Arial"/>
                <a:cs typeface="Arial"/>
              </a:rPr>
              <a:t>of</a:t>
            </a:r>
            <a:r>
              <a:rPr dirty="0" sz="1150" spc="70">
                <a:latin typeface="Arial"/>
                <a:cs typeface="Arial"/>
              </a:rPr>
              <a:t> </a:t>
            </a:r>
            <a:r>
              <a:rPr dirty="0" sz="1150" spc="-10">
                <a:latin typeface="Arial"/>
                <a:cs typeface="Arial"/>
              </a:rPr>
              <a:t>rupture?</a:t>
            </a:r>
            <a:endParaRPr sz="1150">
              <a:latin typeface="Arial"/>
              <a:cs typeface="Arial"/>
            </a:endParaRPr>
          </a:p>
          <a:p>
            <a:pPr marL="216535" indent="-204470">
              <a:lnSpc>
                <a:spcPct val="100000"/>
              </a:lnSpc>
              <a:spcBef>
                <a:spcPts val="265"/>
              </a:spcBef>
              <a:buChar char="–"/>
              <a:tabLst>
                <a:tab pos="217170" algn="l"/>
              </a:tabLst>
            </a:pPr>
            <a:r>
              <a:rPr dirty="0" sz="1150" spc="-5">
                <a:latin typeface="Arial"/>
                <a:cs typeface="Arial"/>
              </a:rPr>
              <a:t>No cracking </a:t>
            </a:r>
            <a:r>
              <a:rPr dirty="0" sz="1150" spc="-10">
                <a:latin typeface="Arial"/>
                <a:cs typeface="Arial"/>
              </a:rPr>
              <a:t>is design</a:t>
            </a:r>
            <a:r>
              <a:rPr dirty="0" sz="1150" spc="-45">
                <a:latin typeface="Arial"/>
                <a:cs typeface="Arial"/>
              </a:rPr>
              <a:t> </a:t>
            </a:r>
            <a:r>
              <a:rPr dirty="0" sz="1150" spc="-10">
                <a:latin typeface="Arial"/>
                <a:cs typeface="Arial"/>
              </a:rPr>
              <a:t>objective</a:t>
            </a:r>
            <a:endParaRPr sz="1150">
              <a:latin typeface="Arial"/>
              <a:cs typeface="Arial"/>
            </a:endParaRPr>
          </a:p>
          <a:p>
            <a:pPr marL="12700">
              <a:lnSpc>
                <a:spcPct val="100000"/>
              </a:lnSpc>
              <a:spcBef>
                <a:spcPts val="910"/>
              </a:spcBef>
              <a:tabLst>
                <a:tab pos="489584" algn="l"/>
              </a:tabLst>
            </a:pPr>
            <a:r>
              <a:rPr dirty="0" sz="1150" spc="-10">
                <a:latin typeface="Arial"/>
                <a:cs typeface="Arial"/>
              </a:rPr>
              <a:t>–  </a:t>
            </a:r>
            <a:r>
              <a:rPr dirty="0" sz="1150" spc="35">
                <a:latin typeface="Arial"/>
                <a:cs typeface="Arial"/>
              </a:rPr>
              <a:t> </a:t>
            </a:r>
            <a:r>
              <a:rPr dirty="0" sz="1150" spc="-10">
                <a:latin typeface="Cambria"/>
                <a:cs typeface="Cambria"/>
              </a:rPr>
              <a:t>𝑀	</a:t>
            </a:r>
            <a:r>
              <a:rPr dirty="0" sz="1150" spc="210">
                <a:latin typeface="Cambria"/>
                <a:cs typeface="Cambria"/>
              </a:rPr>
              <a:t>=</a:t>
            </a:r>
            <a:r>
              <a:rPr dirty="0" sz="1150" spc="65">
                <a:latin typeface="Cambria"/>
                <a:cs typeface="Cambria"/>
              </a:rPr>
              <a:t> </a:t>
            </a:r>
            <a:r>
              <a:rPr dirty="0" sz="1150" spc="210">
                <a:latin typeface="Cambria"/>
                <a:cs typeface="Cambria"/>
              </a:rPr>
              <a:t>±</a:t>
            </a:r>
            <a:endParaRPr sz="1150">
              <a:latin typeface="Cambria"/>
              <a:cs typeface="Cambria"/>
            </a:endParaRPr>
          </a:p>
        </p:txBody>
      </p:sp>
      <p:sp>
        <p:nvSpPr>
          <p:cNvPr id="53" name="object 53"/>
          <p:cNvSpPr/>
          <p:nvPr/>
        </p:nvSpPr>
        <p:spPr>
          <a:xfrm>
            <a:off x="2109216" y="6947916"/>
            <a:ext cx="593090" cy="97790"/>
          </a:xfrm>
          <a:custGeom>
            <a:avLst/>
            <a:gdLst/>
            <a:ahLst/>
            <a:cxnLst/>
            <a:rect l="l" t="t" r="r" b="b"/>
            <a:pathLst>
              <a:path w="593089" h="97790">
                <a:moveTo>
                  <a:pt x="562356" y="97536"/>
                </a:moveTo>
                <a:lnTo>
                  <a:pt x="560832" y="94488"/>
                </a:lnTo>
                <a:lnTo>
                  <a:pt x="568452" y="91440"/>
                </a:lnTo>
                <a:lnTo>
                  <a:pt x="574548" y="85344"/>
                </a:lnTo>
                <a:lnTo>
                  <a:pt x="577596" y="77724"/>
                </a:lnTo>
                <a:lnTo>
                  <a:pt x="580477" y="71699"/>
                </a:lnTo>
                <a:lnTo>
                  <a:pt x="582358" y="64960"/>
                </a:lnTo>
                <a:lnTo>
                  <a:pt x="583382" y="57364"/>
                </a:lnTo>
                <a:lnTo>
                  <a:pt x="583692" y="48768"/>
                </a:lnTo>
                <a:lnTo>
                  <a:pt x="583382" y="40171"/>
                </a:lnTo>
                <a:lnTo>
                  <a:pt x="582358" y="32575"/>
                </a:lnTo>
                <a:lnTo>
                  <a:pt x="580477" y="25836"/>
                </a:lnTo>
                <a:lnTo>
                  <a:pt x="577596" y="19812"/>
                </a:lnTo>
                <a:lnTo>
                  <a:pt x="574548" y="12192"/>
                </a:lnTo>
                <a:lnTo>
                  <a:pt x="568452" y="7620"/>
                </a:lnTo>
                <a:lnTo>
                  <a:pt x="560832" y="4572"/>
                </a:lnTo>
                <a:lnTo>
                  <a:pt x="562356" y="0"/>
                </a:lnTo>
                <a:lnTo>
                  <a:pt x="590740" y="31623"/>
                </a:lnTo>
                <a:lnTo>
                  <a:pt x="592836" y="48768"/>
                </a:lnTo>
                <a:lnTo>
                  <a:pt x="592288" y="57626"/>
                </a:lnTo>
                <a:lnTo>
                  <a:pt x="568928" y="94916"/>
                </a:lnTo>
                <a:lnTo>
                  <a:pt x="562356" y="97536"/>
                </a:lnTo>
                <a:close/>
              </a:path>
              <a:path w="593089" h="97790">
                <a:moveTo>
                  <a:pt x="32004" y="97536"/>
                </a:moveTo>
                <a:lnTo>
                  <a:pt x="2285" y="65913"/>
                </a:lnTo>
                <a:lnTo>
                  <a:pt x="0" y="48768"/>
                </a:lnTo>
                <a:lnTo>
                  <a:pt x="571" y="39909"/>
                </a:lnTo>
                <a:lnTo>
                  <a:pt x="24574" y="2833"/>
                </a:lnTo>
                <a:lnTo>
                  <a:pt x="32004" y="0"/>
                </a:lnTo>
                <a:lnTo>
                  <a:pt x="33528" y="4572"/>
                </a:lnTo>
                <a:lnTo>
                  <a:pt x="24384" y="7620"/>
                </a:lnTo>
                <a:lnTo>
                  <a:pt x="19812" y="12192"/>
                </a:lnTo>
                <a:lnTo>
                  <a:pt x="9143" y="48768"/>
                </a:lnTo>
                <a:lnTo>
                  <a:pt x="9667" y="57364"/>
                </a:lnTo>
                <a:lnTo>
                  <a:pt x="33528" y="94488"/>
                </a:lnTo>
                <a:lnTo>
                  <a:pt x="32004" y="97536"/>
                </a:lnTo>
                <a:close/>
              </a:path>
            </a:pathLst>
          </a:custGeom>
          <a:solidFill>
            <a:srgbClr val="000000"/>
          </a:solidFill>
        </p:spPr>
        <p:txBody>
          <a:bodyPr wrap="square" lIns="0" tIns="0" rIns="0" bIns="0" rtlCol="0"/>
          <a:lstStyle/>
          <a:p/>
        </p:txBody>
      </p:sp>
      <p:sp>
        <p:nvSpPr>
          <p:cNvPr id="54" name="object 54"/>
          <p:cNvSpPr txBox="1"/>
          <p:nvPr/>
        </p:nvSpPr>
        <p:spPr>
          <a:xfrm>
            <a:off x="2087372" y="6907750"/>
            <a:ext cx="309245" cy="151765"/>
          </a:xfrm>
          <a:prstGeom prst="rect">
            <a:avLst/>
          </a:prstGeom>
        </p:spPr>
        <p:txBody>
          <a:bodyPr wrap="square" lIns="0" tIns="15875" rIns="0" bIns="0" rtlCol="0" vert="horz">
            <a:spAutoFit/>
          </a:bodyPr>
          <a:lstStyle/>
          <a:p>
            <a:pPr marL="12700">
              <a:lnSpc>
                <a:spcPct val="100000"/>
              </a:lnSpc>
              <a:spcBef>
                <a:spcPts val="125"/>
              </a:spcBef>
            </a:pPr>
            <a:r>
              <a:rPr dirty="0" u="sng" sz="800" spc="5">
                <a:uFill>
                  <a:solidFill>
                    <a:srgbClr val="000000"/>
                  </a:solidFill>
                </a:uFill>
                <a:latin typeface="Times New Roman"/>
                <a:cs typeface="Times New Roman"/>
              </a:rPr>
              <a:t> </a:t>
            </a:r>
            <a:r>
              <a:rPr dirty="0" u="sng" sz="800" spc="-50">
                <a:uFill>
                  <a:solidFill>
                    <a:srgbClr val="000000"/>
                  </a:solidFill>
                </a:uFill>
                <a:latin typeface="Times New Roman"/>
                <a:cs typeface="Times New Roman"/>
              </a:rPr>
              <a:t> </a:t>
            </a:r>
            <a:r>
              <a:rPr dirty="0" u="sng" sz="800" spc="250">
                <a:uFill>
                  <a:solidFill>
                    <a:srgbClr val="000000"/>
                  </a:solidFill>
                </a:uFill>
                <a:latin typeface="Cambria"/>
                <a:cs typeface="Cambria"/>
              </a:rPr>
              <a:t>f</a:t>
            </a:r>
            <a:r>
              <a:rPr dirty="0" sz="800" spc="165">
                <a:latin typeface="Cambria"/>
                <a:cs typeface="Cambria"/>
              </a:rPr>
              <a:t> </a:t>
            </a:r>
            <a:r>
              <a:rPr dirty="0" u="sng" sz="800" spc="245">
                <a:uFill>
                  <a:solidFill>
                    <a:srgbClr val="000000"/>
                  </a:solidFill>
                </a:uFill>
                <a:latin typeface="Cambria"/>
                <a:cs typeface="Cambria"/>
              </a:rPr>
              <a:t>-f</a:t>
            </a:r>
            <a:endParaRPr sz="800">
              <a:latin typeface="Cambria"/>
              <a:cs typeface="Cambria"/>
            </a:endParaRPr>
          </a:p>
        </p:txBody>
      </p:sp>
      <p:sp>
        <p:nvSpPr>
          <p:cNvPr id="55" name="object 55"/>
          <p:cNvSpPr txBox="1"/>
          <p:nvPr/>
        </p:nvSpPr>
        <p:spPr>
          <a:xfrm>
            <a:off x="2699963" y="6907750"/>
            <a:ext cx="127635" cy="151765"/>
          </a:xfrm>
          <a:prstGeom prst="rect">
            <a:avLst/>
          </a:prstGeom>
        </p:spPr>
        <p:txBody>
          <a:bodyPr wrap="square" lIns="0" tIns="15875" rIns="0" bIns="0" rtlCol="0" vert="horz">
            <a:spAutoFit/>
          </a:bodyPr>
          <a:lstStyle/>
          <a:p>
            <a:pPr marL="12700">
              <a:lnSpc>
                <a:spcPct val="100000"/>
              </a:lnSpc>
              <a:spcBef>
                <a:spcPts val="125"/>
              </a:spcBef>
            </a:pPr>
            <a:r>
              <a:rPr dirty="0" u="sng" sz="800" spc="35">
                <a:uFill>
                  <a:solidFill>
                    <a:srgbClr val="000000"/>
                  </a:solidFill>
                </a:uFill>
                <a:latin typeface="Cambria"/>
                <a:cs typeface="Cambria"/>
              </a:rPr>
              <a:t>2</a:t>
            </a:r>
            <a:r>
              <a:rPr dirty="0" u="sng" sz="800" spc="105">
                <a:uFill>
                  <a:solidFill>
                    <a:srgbClr val="000000"/>
                  </a:solidFill>
                </a:uFill>
                <a:latin typeface="Cambria"/>
                <a:cs typeface="Cambria"/>
              </a:rPr>
              <a:t>l</a:t>
            </a:r>
            <a:endParaRPr sz="800">
              <a:latin typeface="Cambria"/>
              <a:cs typeface="Cambria"/>
            </a:endParaRPr>
          </a:p>
        </p:txBody>
      </p:sp>
      <p:sp>
        <p:nvSpPr>
          <p:cNvPr id="56" name="object 56"/>
          <p:cNvSpPr txBox="1"/>
          <p:nvPr/>
        </p:nvSpPr>
        <p:spPr>
          <a:xfrm>
            <a:off x="2151878" y="6913004"/>
            <a:ext cx="818515" cy="335915"/>
          </a:xfrm>
          <a:prstGeom prst="rect">
            <a:avLst/>
          </a:prstGeom>
        </p:spPr>
        <p:txBody>
          <a:bodyPr wrap="square" lIns="0" tIns="52705" rIns="0" bIns="0" rtlCol="0" vert="horz">
            <a:spAutoFit/>
          </a:bodyPr>
          <a:lstStyle/>
          <a:p>
            <a:pPr marL="38100">
              <a:lnSpc>
                <a:spcPct val="100000"/>
              </a:lnSpc>
              <a:spcBef>
                <a:spcPts val="415"/>
              </a:spcBef>
              <a:tabLst>
                <a:tab pos="231140" algn="l"/>
              </a:tabLst>
            </a:pPr>
            <a:r>
              <a:rPr dirty="0" u="sng" sz="650" spc="114">
                <a:uFill>
                  <a:solidFill>
                    <a:srgbClr val="000000"/>
                  </a:solidFill>
                </a:uFill>
                <a:latin typeface="Cambria"/>
                <a:cs typeface="Cambria"/>
              </a:rPr>
              <a:t>r</a:t>
            </a:r>
            <a:r>
              <a:rPr dirty="0" sz="650" spc="114">
                <a:latin typeface="Cambria"/>
                <a:cs typeface="Cambria"/>
              </a:rPr>
              <a:t>	</a:t>
            </a:r>
            <a:r>
              <a:rPr dirty="0" u="sng" sz="650" spc="90">
                <a:uFill>
                  <a:solidFill>
                    <a:srgbClr val="000000"/>
                  </a:solidFill>
                </a:uFill>
                <a:latin typeface="Cambria"/>
                <a:cs typeface="Cambria"/>
              </a:rPr>
              <a:t>direct</a:t>
            </a:r>
            <a:r>
              <a:rPr dirty="0" sz="650" spc="229">
                <a:latin typeface="Cambria"/>
                <a:cs typeface="Cambria"/>
              </a:rPr>
              <a:t> </a:t>
            </a:r>
            <a:r>
              <a:rPr dirty="0" u="sng" sz="650" spc="155">
                <a:uFill>
                  <a:solidFill>
                    <a:srgbClr val="000000"/>
                  </a:solidFill>
                </a:uFill>
                <a:latin typeface="Cambria"/>
                <a:cs typeface="Cambria"/>
              </a:rPr>
              <a:t>yy</a:t>
            </a:r>
            <a:endParaRPr sz="650">
              <a:latin typeface="Cambria"/>
              <a:cs typeface="Cambria"/>
            </a:endParaRPr>
          </a:p>
          <a:p>
            <a:pPr marL="241935">
              <a:lnSpc>
                <a:spcPct val="100000"/>
              </a:lnSpc>
              <a:spcBef>
                <a:spcPts val="380"/>
              </a:spcBef>
            </a:pPr>
            <a:r>
              <a:rPr dirty="0" baseline="10416" sz="1200" spc="82">
                <a:latin typeface="Cambria"/>
                <a:cs typeface="Cambria"/>
              </a:rPr>
              <a:t>W</a:t>
            </a:r>
            <a:r>
              <a:rPr dirty="0" sz="650" spc="55">
                <a:latin typeface="Cambria"/>
                <a:cs typeface="Cambria"/>
              </a:rPr>
              <a:t>top</a:t>
            </a:r>
            <a:endParaRPr sz="650">
              <a:latin typeface="Cambria"/>
              <a:cs typeface="Cambria"/>
            </a:endParaRPr>
          </a:p>
        </p:txBody>
      </p:sp>
      <p:sp>
        <p:nvSpPr>
          <p:cNvPr id="57" name="object 57"/>
          <p:cNvSpPr/>
          <p:nvPr/>
        </p:nvSpPr>
        <p:spPr>
          <a:xfrm>
            <a:off x="3669791" y="6987540"/>
            <a:ext cx="262255" cy="180340"/>
          </a:xfrm>
          <a:custGeom>
            <a:avLst/>
            <a:gdLst/>
            <a:ahLst/>
            <a:cxnLst/>
            <a:rect l="l" t="t" r="r" b="b"/>
            <a:pathLst>
              <a:path w="262254" h="180340">
                <a:moveTo>
                  <a:pt x="55234" y="161543"/>
                </a:moveTo>
                <a:lnTo>
                  <a:pt x="47244" y="161543"/>
                </a:lnTo>
                <a:lnTo>
                  <a:pt x="89916" y="0"/>
                </a:lnTo>
                <a:lnTo>
                  <a:pt x="262128" y="0"/>
                </a:lnTo>
                <a:lnTo>
                  <a:pt x="262128" y="9144"/>
                </a:lnTo>
                <a:lnTo>
                  <a:pt x="109728" y="9144"/>
                </a:lnTo>
                <a:lnTo>
                  <a:pt x="109728" y="10668"/>
                </a:lnTo>
                <a:lnTo>
                  <a:pt x="96012" y="10668"/>
                </a:lnTo>
                <a:lnTo>
                  <a:pt x="55234" y="161543"/>
                </a:lnTo>
                <a:close/>
              </a:path>
              <a:path w="262254" h="180340">
                <a:moveTo>
                  <a:pt x="50292" y="179831"/>
                </a:moveTo>
                <a:lnTo>
                  <a:pt x="42672" y="179831"/>
                </a:lnTo>
                <a:lnTo>
                  <a:pt x="13716" y="117348"/>
                </a:lnTo>
                <a:lnTo>
                  <a:pt x="0" y="117348"/>
                </a:lnTo>
                <a:lnTo>
                  <a:pt x="22860" y="106680"/>
                </a:lnTo>
                <a:lnTo>
                  <a:pt x="27601" y="117348"/>
                </a:lnTo>
                <a:lnTo>
                  <a:pt x="13716" y="117348"/>
                </a:lnTo>
                <a:lnTo>
                  <a:pt x="1524" y="123444"/>
                </a:lnTo>
                <a:lnTo>
                  <a:pt x="30310" y="123444"/>
                </a:lnTo>
                <a:lnTo>
                  <a:pt x="47244" y="161543"/>
                </a:lnTo>
                <a:lnTo>
                  <a:pt x="55234" y="161543"/>
                </a:lnTo>
                <a:lnTo>
                  <a:pt x="50292" y="179831"/>
                </a:lnTo>
                <a:close/>
              </a:path>
            </a:pathLst>
          </a:custGeom>
          <a:solidFill>
            <a:srgbClr val="000000"/>
          </a:solidFill>
        </p:spPr>
        <p:txBody>
          <a:bodyPr wrap="square" lIns="0" tIns="0" rIns="0" bIns="0" rtlCol="0"/>
          <a:lstStyle/>
          <a:p/>
        </p:txBody>
      </p:sp>
      <p:sp>
        <p:nvSpPr>
          <p:cNvPr id="58" name="object 58"/>
          <p:cNvSpPr txBox="1"/>
          <p:nvPr/>
        </p:nvSpPr>
        <p:spPr>
          <a:xfrm>
            <a:off x="2870221" y="6962612"/>
            <a:ext cx="3583940" cy="231140"/>
          </a:xfrm>
          <a:prstGeom prst="rect">
            <a:avLst/>
          </a:prstGeom>
        </p:spPr>
        <p:txBody>
          <a:bodyPr wrap="square" lIns="0" tIns="11430" rIns="0" bIns="0" rtlCol="0" vert="horz">
            <a:spAutoFit/>
          </a:bodyPr>
          <a:lstStyle/>
          <a:p>
            <a:pPr marL="63500">
              <a:lnSpc>
                <a:spcPts val="1019"/>
              </a:lnSpc>
              <a:spcBef>
                <a:spcPts val="90"/>
              </a:spcBef>
            </a:pPr>
            <a:r>
              <a:rPr dirty="0" sz="1150" spc="-5">
                <a:latin typeface="Arial"/>
                <a:cs typeface="Arial"/>
              </a:rPr>
              <a:t>, </a:t>
            </a:r>
            <a:r>
              <a:rPr dirty="0" sz="1150" spc="-70">
                <a:latin typeface="Cambria"/>
                <a:cs typeface="Cambria"/>
              </a:rPr>
              <a:t>𝑓</a:t>
            </a:r>
            <a:r>
              <a:rPr dirty="0" baseline="-17361" sz="1200" spc="-104">
                <a:latin typeface="Cambria"/>
                <a:cs typeface="Cambria"/>
              </a:rPr>
              <a:t>r </a:t>
            </a:r>
            <a:r>
              <a:rPr dirty="0" sz="1150" spc="210">
                <a:latin typeface="Cambria"/>
                <a:cs typeface="Cambria"/>
              </a:rPr>
              <a:t>= </a:t>
            </a:r>
            <a:r>
              <a:rPr dirty="0" sz="1150" spc="-5">
                <a:latin typeface="Cambria"/>
                <a:cs typeface="Cambria"/>
              </a:rPr>
              <a:t>0.24𝜆 </a:t>
            </a:r>
            <a:r>
              <a:rPr dirty="0" sz="1150" spc="95">
                <a:latin typeface="Cambria"/>
                <a:cs typeface="Cambria"/>
              </a:rPr>
              <a:t>𝑓</a:t>
            </a:r>
            <a:r>
              <a:rPr dirty="0" baseline="31250" sz="1200" spc="142">
                <a:latin typeface="Cambria"/>
                <a:cs typeface="Cambria"/>
              </a:rPr>
              <a:t>, </a:t>
            </a:r>
            <a:r>
              <a:rPr dirty="0" sz="1150" spc="210">
                <a:latin typeface="Cambria"/>
                <a:cs typeface="Cambria"/>
              </a:rPr>
              <a:t>= </a:t>
            </a:r>
            <a:r>
              <a:rPr dirty="0" sz="1150" spc="-5">
                <a:latin typeface="Cambria"/>
                <a:cs typeface="Cambria"/>
              </a:rPr>
              <a:t>0.653 𝑘𝑠𝑖</a:t>
            </a:r>
            <a:r>
              <a:rPr dirty="0" sz="1150" spc="-5">
                <a:latin typeface="Arial"/>
                <a:cs typeface="Arial"/>
              </a:rPr>
              <a:t>, </a:t>
            </a:r>
            <a:r>
              <a:rPr dirty="0" sz="1150" spc="35">
                <a:latin typeface="Cambria"/>
                <a:cs typeface="Cambria"/>
              </a:rPr>
              <a:t>𝑓</a:t>
            </a:r>
            <a:r>
              <a:rPr dirty="0" baseline="-17361" sz="1200" spc="52">
                <a:latin typeface="Cambria"/>
                <a:cs typeface="Cambria"/>
              </a:rPr>
              <a:t>direet </a:t>
            </a:r>
            <a:r>
              <a:rPr dirty="0" sz="1150" spc="210">
                <a:latin typeface="Cambria"/>
                <a:cs typeface="Cambria"/>
              </a:rPr>
              <a:t>= </a:t>
            </a:r>
            <a:r>
              <a:rPr dirty="0" sz="1150" spc="-40">
                <a:latin typeface="Cambria"/>
                <a:cs typeface="Cambria"/>
              </a:rPr>
              <a:t>𝑓</a:t>
            </a:r>
            <a:r>
              <a:rPr dirty="0" baseline="-17361" sz="1200" spc="-60">
                <a:latin typeface="Cambria"/>
                <a:cs typeface="Cambria"/>
              </a:rPr>
              <a:t>ps </a:t>
            </a:r>
            <a:r>
              <a:rPr dirty="0" sz="1150" spc="210">
                <a:latin typeface="Cambria"/>
                <a:cs typeface="Cambria"/>
              </a:rPr>
              <a:t>+</a:t>
            </a:r>
            <a:r>
              <a:rPr dirty="0" sz="1150" spc="35">
                <a:latin typeface="Cambria"/>
                <a:cs typeface="Cambria"/>
              </a:rPr>
              <a:t> (𝐼𝑀)𝑓</a:t>
            </a:r>
            <a:r>
              <a:rPr dirty="0" baseline="-17361" sz="1200" spc="52">
                <a:latin typeface="Cambria"/>
                <a:cs typeface="Cambria"/>
              </a:rPr>
              <a:t>girder</a:t>
            </a:r>
            <a:endParaRPr baseline="-17361" sz="1200">
              <a:latin typeface="Cambria"/>
              <a:cs typeface="Cambria"/>
            </a:endParaRPr>
          </a:p>
          <a:p>
            <a:pPr marL="962025">
              <a:lnSpc>
                <a:spcPts val="600"/>
              </a:lnSpc>
            </a:pPr>
            <a:r>
              <a:rPr dirty="0" sz="800" spc="45">
                <a:latin typeface="Cambria"/>
                <a:cs typeface="Cambria"/>
              </a:rPr>
              <a:t>ei</a:t>
            </a:r>
            <a:endParaRPr sz="800">
              <a:latin typeface="Cambria"/>
              <a:cs typeface="Cambria"/>
            </a:endParaRPr>
          </a:p>
        </p:txBody>
      </p:sp>
      <p:sp>
        <p:nvSpPr>
          <p:cNvPr id="59" name="object 59"/>
          <p:cNvSpPr txBox="1"/>
          <p:nvPr/>
        </p:nvSpPr>
        <p:spPr>
          <a:xfrm>
            <a:off x="1605748" y="7374088"/>
            <a:ext cx="135255" cy="151765"/>
          </a:xfrm>
          <a:prstGeom prst="rect">
            <a:avLst/>
          </a:prstGeom>
        </p:spPr>
        <p:txBody>
          <a:bodyPr wrap="square" lIns="0" tIns="15875" rIns="0" bIns="0" rtlCol="0" vert="horz">
            <a:spAutoFit/>
          </a:bodyPr>
          <a:lstStyle/>
          <a:p>
            <a:pPr marL="12700">
              <a:lnSpc>
                <a:spcPct val="100000"/>
              </a:lnSpc>
              <a:spcBef>
                <a:spcPts val="125"/>
              </a:spcBef>
            </a:pPr>
            <a:r>
              <a:rPr dirty="0" sz="800" spc="25">
                <a:latin typeface="Cambria"/>
                <a:cs typeface="Cambria"/>
              </a:rPr>
              <a:t>e</a:t>
            </a:r>
            <a:r>
              <a:rPr dirty="0" sz="800" spc="105">
                <a:latin typeface="Cambria"/>
                <a:cs typeface="Cambria"/>
              </a:rPr>
              <a:t>r</a:t>
            </a:r>
            <a:endParaRPr sz="800">
              <a:latin typeface="Cambria"/>
              <a:cs typeface="Cambria"/>
            </a:endParaRPr>
          </a:p>
        </p:txBody>
      </p:sp>
      <p:sp>
        <p:nvSpPr>
          <p:cNvPr id="60" name="object 60"/>
          <p:cNvSpPr txBox="1"/>
          <p:nvPr/>
        </p:nvSpPr>
        <p:spPr>
          <a:xfrm>
            <a:off x="1906492" y="7418247"/>
            <a:ext cx="223520" cy="151765"/>
          </a:xfrm>
          <a:prstGeom prst="rect">
            <a:avLst/>
          </a:prstGeom>
        </p:spPr>
        <p:txBody>
          <a:bodyPr wrap="square" lIns="0" tIns="15875" rIns="0" bIns="0" rtlCol="0" vert="horz">
            <a:spAutoFit/>
          </a:bodyPr>
          <a:lstStyle/>
          <a:p>
            <a:pPr marL="38100">
              <a:lnSpc>
                <a:spcPct val="100000"/>
              </a:lnSpc>
              <a:spcBef>
                <a:spcPts val="125"/>
              </a:spcBef>
            </a:pPr>
            <a:r>
              <a:rPr dirty="0" sz="800" spc="90">
                <a:latin typeface="Cambria"/>
                <a:cs typeface="Cambria"/>
              </a:rPr>
              <a:t>M</a:t>
            </a:r>
            <a:r>
              <a:rPr dirty="0" baseline="-12820" sz="975" spc="135">
                <a:latin typeface="Cambria"/>
                <a:cs typeface="Cambria"/>
              </a:rPr>
              <a:t>g</a:t>
            </a:r>
            <a:endParaRPr baseline="-12820" sz="975">
              <a:latin typeface="Cambria"/>
              <a:cs typeface="Cambria"/>
            </a:endParaRPr>
          </a:p>
        </p:txBody>
      </p:sp>
      <p:sp>
        <p:nvSpPr>
          <p:cNvPr id="61" name="object 61"/>
          <p:cNvSpPr txBox="1"/>
          <p:nvPr/>
        </p:nvSpPr>
        <p:spPr>
          <a:xfrm>
            <a:off x="1304587" y="7305491"/>
            <a:ext cx="1506855" cy="199390"/>
          </a:xfrm>
          <a:prstGeom prst="rect">
            <a:avLst/>
          </a:prstGeom>
        </p:spPr>
        <p:txBody>
          <a:bodyPr wrap="square" lIns="0" tIns="11430" rIns="0" bIns="0" rtlCol="0" vert="horz">
            <a:spAutoFit/>
          </a:bodyPr>
          <a:lstStyle/>
          <a:p>
            <a:pPr marL="38100">
              <a:lnSpc>
                <a:spcPct val="100000"/>
              </a:lnSpc>
              <a:spcBef>
                <a:spcPts val="90"/>
              </a:spcBef>
              <a:tabLst>
                <a:tab pos="473709" algn="l"/>
              </a:tabLst>
            </a:pPr>
            <a:r>
              <a:rPr dirty="0" sz="1150" spc="-10">
                <a:latin typeface="Arial"/>
                <a:cs typeface="Arial"/>
              </a:rPr>
              <a:t>–  </a:t>
            </a:r>
            <a:r>
              <a:rPr dirty="0" sz="1150" spc="35">
                <a:latin typeface="Arial"/>
                <a:cs typeface="Arial"/>
              </a:rPr>
              <a:t> </a:t>
            </a:r>
            <a:r>
              <a:rPr dirty="0" sz="1150" spc="-10">
                <a:latin typeface="Cambria"/>
                <a:cs typeface="Cambria"/>
              </a:rPr>
              <a:t>𝜃	</a:t>
            </a:r>
            <a:r>
              <a:rPr dirty="0" sz="1150" spc="210">
                <a:latin typeface="Cambria"/>
                <a:cs typeface="Cambria"/>
              </a:rPr>
              <a:t>=</a:t>
            </a:r>
            <a:r>
              <a:rPr dirty="0" u="sng" baseline="31400" sz="1725" spc="315">
                <a:uFill>
                  <a:solidFill>
                    <a:srgbClr val="000000"/>
                  </a:solidFill>
                </a:uFill>
                <a:latin typeface="Cambria"/>
                <a:cs typeface="Cambria"/>
              </a:rPr>
              <a:t> </a:t>
            </a:r>
            <a:r>
              <a:rPr dirty="0" u="sng" baseline="45138" sz="1200" spc="112">
                <a:uFill>
                  <a:solidFill>
                    <a:srgbClr val="000000"/>
                  </a:solidFill>
                </a:uFill>
                <a:latin typeface="Cambria"/>
                <a:cs typeface="Cambria"/>
              </a:rPr>
              <a:t>M</a:t>
            </a:r>
            <a:r>
              <a:rPr dirty="0" u="sng" baseline="42735" sz="975" spc="112">
                <a:uFill>
                  <a:solidFill>
                    <a:srgbClr val="000000"/>
                  </a:solidFill>
                </a:uFill>
                <a:latin typeface="Cambria"/>
                <a:cs typeface="Cambria"/>
              </a:rPr>
              <a:t>cr</a:t>
            </a:r>
            <a:r>
              <a:rPr dirty="0" baseline="42735" sz="975" spc="112">
                <a:latin typeface="Cambria"/>
                <a:cs typeface="Cambria"/>
              </a:rPr>
              <a:t> </a:t>
            </a:r>
            <a:r>
              <a:rPr dirty="0" sz="1150" spc="215">
                <a:latin typeface="Cambria"/>
                <a:cs typeface="Cambria"/>
              </a:rPr>
              <a:t>≤</a:t>
            </a:r>
            <a:r>
              <a:rPr dirty="0" sz="1150" spc="-20">
                <a:latin typeface="Cambria"/>
                <a:cs typeface="Cambria"/>
              </a:rPr>
              <a:t> </a:t>
            </a:r>
            <a:r>
              <a:rPr dirty="0" sz="1150" spc="-10">
                <a:latin typeface="Cambria"/>
                <a:cs typeface="Cambria"/>
              </a:rPr>
              <a:t>0.4 𝑟𝑎𝑑</a:t>
            </a:r>
            <a:endParaRPr sz="1150">
              <a:latin typeface="Cambria"/>
              <a:cs typeface="Cambria"/>
            </a:endParaRPr>
          </a:p>
        </p:txBody>
      </p:sp>
      <p:sp>
        <p:nvSpPr>
          <p:cNvPr id="62" name="object 62"/>
          <p:cNvSpPr txBox="1"/>
          <p:nvPr/>
        </p:nvSpPr>
        <p:spPr>
          <a:xfrm>
            <a:off x="1329987" y="7663615"/>
            <a:ext cx="399415" cy="199390"/>
          </a:xfrm>
          <a:prstGeom prst="rect">
            <a:avLst/>
          </a:prstGeom>
        </p:spPr>
        <p:txBody>
          <a:bodyPr wrap="square" lIns="0" tIns="11430" rIns="0" bIns="0" rtlCol="0" vert="horz">
            <a:spAutoFit/>
          </a:bodyPr>
          <a:lstStyle/>
          <a:p>
            <a:pPr marL="12700">
              <a:lnSpc>
                <a:spcPct val="100000"/>
              </a:lnSpc>
              <a:spcBef>
                <a:spcPts val="90"/>
              </a:spcBef>
            </a:pPr>
            <a:r>
              <a:rPr dirty="0" sz="1150" spc="-10">
                <a:latin typeface="Arial"/>
                <a:cs typeface="Arial"/>
              </a:rPr>
              <a:t>–</a:t>
            </a:r>
            <a:r>
              <a:rPr dirty="0" sz="1150" spc="265">
                <a:latin typeface="Arial"/>
                <a:cs typeface="Arial"/>
              </a:rPr>
              <a:t> </a:t>
            </a:r>
            <a:r>
              <a:rPr dirty="0" sz="1150" spc="5">
                <a:latin typeface="Cambria"/>
                <a:cs typeface="Cambria"/>
              </a:rPr>
              <a:t>𝐹𝑆</a:t>
            </a:r>
            <a:endParaRPr sz="1150">
              <a:latin typeface="Cambria"/>
              <a:cs typeface="Cambria"/>
            </a:endParaRPr>
          </a:p>
        </p:txBody>
      </p:sp>
      <p:sp>
        <p:nvSpPr>
          <p:cNvPr id="63" name="object 63"/>
          <p:cNvSpPr txBox="1"/>
          <p:nvPr/>
        </p:nvSpPr>
        <p:spPr>
          <a:xfrm>
            <a:off x="1697193" y="7732176"/>
            <a:ext cx="135255" cy="151765"/>
          </a:xfrm>
          <a:prstGeom prst="rect">
            <a:avLst/>
          </a:prstGeom>
        </p:spPr>
        <p:txBody>
          <a:bodyPr wrap="square" lIns="0" tIns="15875" rIns="0" bIns="0" rtlCol="0" vert="horz">
            <a:spAutoFit/>
          </a:bodyPr>
          <a:lstStyle/>
          <a:p>
            <a:pPr marL="12700">
              <a:lnSpc>
                <a:spcPct val="100000"/>
              </a:lnSpc>
              <a:spcBef>
                <a:spcPts val="125"/>
              </a:spcBef>
            </a:pPr>
            <a:r>
              <a:rPr dirty="0" sz="800" spc="25">
                <a:latin typeface="Cambria"/>
                <a:cs typeface="Cambria"/>
              </a:rPr>
              <a:t>e</a:t>
            </a:r>
            <a:r>
              <a:rPr dirty="0" sz="800" spc="105">
                <a:latin typeface="Cambria"/>
                <a:cs typeface="Cambria"/>
              </a:rPr>
              <a:t>r</a:t>
            </a:r>
            <a:endParaRPr sz="800">
              <a:latin typeface="Cambria"/>
              <a:cs typeface="Cambria"/>
            </a:endParaRPr>
          </a:p>
        </p:txBody>
      </p:sp>
      <p:sp>
        <p:nvSpPr>
          <p:cNvPr id="64" name="object 64"/>
          <p:cNvSpPr txBox="1"/>
          <p:nvPr/>
        </p:nvSpPr>
        <p:spPr>
          <a:xfrm>
            <a:off x="1831892" y="7630263"/>
            <a:ext cx="733425" cy="233045"/>
          </a:xfrm>
          <a:prstGeom prst="rect">
            <a:avLst/>
          </a:prstGeom>
        </p:spPr>
        <p:txBody>
          <a:bodyPr wrap="square" lIns="0" tIns="15875" rIns="0" bIns="0" rtlCol="0" vert="horz">
            <a:spAutoFit/>
          </a:bodyPr>
          <a:lstStyle/>
          <a:p>
            <a:pPr marL="184150">
              <a:lnSpc>
                <a:spcPts val="590"/>
              </a:lnSpc>
              <a:spcBef>
                <a:spcPts val="125"/>
              </a:spcBef>
            </a:pPr>
            <a:r>
              <a:rPr dirty="0" u="sng" baseline="13888" sz="1200" spc="-292">
                <a:uFill>
                  <a:solidFill>
                    <a:srgbClr val="000000"/>
                  </a:solidFill>
                </a:uFill>
                <a:latin typeface="Times New Roman"/>
                <a:cs typeface="Times New Roman"/>
              </a:rPr>
              <a:t> </a:t>
            </a:r>
            <a:r>
              <a:rPr dirty="0" u="sng" baseline="13888" sz="1200" spc="135">
                <a:uFill>
                  <a:solidFill>
                    <a:srgbClr val="000000"/>
                  </a:solidFill>
                </a:uFill>
                <a:latin typeface="Cambria"/>
                <a:cs typeface="Cambria"/>
              </a:rPr>
              <a:t>M</a:t>
            </a:r>
            <a:r>
              <a:rPr dirty="0" u="sng" sz="650" spc="90">
                <a:uFill>
                  <a:solidFill>
                    <a:srgbClr val="000000"/>
                  </a:solidFill>
                </a:uFill>
                <a:latin typeface="Cambria"/>
                <a:cs typeface="Cambria"/>
              </a:rPr>
              <a:t>resisting</a:t>
            </a:r>
            <a:endParaRPr sz="650">
              <a:latin typeface="Cambria"/>
              <a:cs typeface="Cambria"/>
            </a:endParaRPr>
          </a:p>
          <a:p>
            <a:pPr marL="38100">
              <a:lnSpc>
                <a:spcPts val="1010"/>
              </a:lnSpc>
            </a:pPr>
            <a:r>
              <a:rPr dirty="0" sz="1150" spc="210">
                <a:latin typeface="Cambria"/>
                <a:cs typeface="Cambria"/>
              </a:rPr>
              <a:t>=</a:t>
            </a:r>
            <a:endParaRPr sz="1150">
              <a:latin typeface="Cambria"/>
              <a:cs typeface="Cambria"/>
            </a:endParaRPr>
          </a:p>
        </p:txBody>
      </p:sp>
      <p:sp>
        <p:nvSpPr>
          <p:cNvPr id="65" name="object 65"/>
          <p:cNvSpPr txBox="1"/>
          <p:nvPr/>
        </p:nvSpPr>
        <p:spPr>
          <a:xfrm>
            <a:off x="2037576" y="7799436"/>
            <a:ext cx="468630" cy="151765"/>
          </a:xfrm>
          <a:prstGeom prst="rect">
            <a:avLst/>
          </a:prstGeom>
        </p:spPr>
        <p:txBody>
          <a:bodyPr wrap="square" lIns="0" tIns="15875" rIns="0" bIns="0" rtlCol="0" vert="horz">
            <a:spAutoFit/>
          </a:bodyPr>
          <a:lstStyle/>
          <a:p>
            <a:pPr marL="38100">
              <a:lnSpc>
                <a:spcPct val="100000"/>
              </a:lnSpc>
              <a:spcBef>
                <a:spcPts val="125"/>
              </a:spcBef>
            </a:pPr>
            <a:r>
              <a:rPr dirty="0" baseline="13888" sz="1200" spc="150">
                <a:latin typeface="Cambria"/>
                <a:cs typeface="Cambria"/>
              </a:rPr>
              <a:t>M</a:t>
            </a:r>
            <a:r>
              <a:rPr dirty="0" sz="650" spc="100">
                <a:latin typeface="Cambria"/>
                <a:cs typeface="Cambria"/>
              </a:rPr>
              <a:t>acting</a:t>
            </a:r>
            <a:endParaRPr sz="650">
              <a:latin typeface="Cambria"/>
              <a:cs typeface="Cambria"/>
            </a:endParaRPr>
          </a:p>
        </p:txBody>
      </p:sp>
      <p:sp>
        <p:nvSpPr>
          <p:cNvPr id="66" name="object 66"/>
          <p:cNvSpPr/>
          <p:nvPr/>
        </p:nvSpPr>
        <p:spPr>
          <a:xfrm>
            <a:off x="2372868" y="8017764"/>
            <a:ext cx="381000" cy="97790"/>
          </a:xfrm>
          <a:custGeom>
            <a:avLst/>
            <a:gdLst/>
            <a:ahLst/>
            <a:cxnLst/>
            <a:rect l="l" t="t" r="r" b="b"/>
            <a:pathLst>
              <a:path w="381000" h="97790">
                <a:moveTo>
                  <a:pt x="350520" y="97536"/>
                </a:moveTo>
                <a:lnTo>
                  <a:pt x="348996" y="94488"/>
                </a:lnTo>
                <a:lnTo>
                  <a:pt x="356616" y="91440"/>
                </a:lnTo>
                <a:lnTo>
                  <a:pt x="362712" y="85344"/>
                </a:lnTo>
                <a:lnTo>
                  <a:pt x="365760" y="77724"/>
                </a:lnTo>
                <a:lnTo>
                  <a:pt x="368641" y="71699"/>
                </a:lnTo>
                <a:lnTo>
                  <a:pt x="370522" y="64960"/>
                </a:lnTo>
                <a:lnTo>
                  <a:pt x="371546" y="57364"/>
                </a:lnTo>
                <a:lnTo>
                  <a:pt x="371856" y="48768"/>
                </a:lnTo>
                <a:lnTo>
                  <a:pt x="371546" y="40171"/>
                </a:lnTo>
                <a:lnTo>
                  <a:pt x="370522" y="32575"/>
                </a:lnTo>
                <a:lnTo>
                  <a:pt x="368641" y="25836"/>
                </a:lnTo>
                <a:lnTo>
                  <a:pt x="365760" y="19812"/>
                </a:lnTo>
                <a:lnTo>
                  <a:pt x="362712" y="12192"/>
                </a:lnTo>
                <a:lnTo>
                  <a:pt x="356616" y="7620"/>
                </a:lnTo>
                <a:lnTo>
                  <a:pt x="348996" y="4572"/>
                </a:lnTo>
                <a:lnTo>
                  <a:pt x="350520" y="0"/>
                </a:lnTo>
                <a:lnTo>
                  <a:pt x="378904" y="31623"/>
                </a:lnTo>
                <a:lnTo>
                  <a:pt x="381000" y="48768"/>
                </a:lnTo>
                <a:lnTo>
                  <a:pt x="380452" y="57626"/>
                </a:lnTo>
                <a:lnTo>
                  <a:pt x="357092" y="94916"/>
                </a:lnTo>
                <a:lnTo>
                  <a:pt x="350520" y="97536"/>
                </a:lnTo>
                <a:close/>
              </a:path>
              <a:path w="381000" h="97790">
                <a:moveTo>
                  <a:pt x="32004" y="97536"/>
                </a:moveTo>
                <a:lnTo>
                  <a:pt x="2285" y="65913"/>
                </a:lnTo>
                <a:lnTo>
                  <a:pt x="0" y="48768"/>
                </a:lnTo>
                <a:lnTo>
                  <a:pt x="571" y="39909"/>
                </a:lnTo>
                <a:lnTo>
                  <a:pt x="24574" y="2833"/>
                </a:lnTo>
                <a:lnTo>
                  <a:pt x="32004" y="0"/>
                </a:lnTo>
                <a:lnTo>
                  <a:pt x="33528" y="4572"/>
                </a:lnTo>
                <a:lnTo>
                  <a:pt x="24383" y="7620"/>
                </a:lnTo>
                <a:lnTo>
                  <a:pt x="19811" y="12192"/>
                </a:lnTo>
                <a:lnTo>
                  <a:pt x="9143" y="48768"/>
                </a:lnTo>
                <a:lnTo>
                  <a:pt x="9667" y="57364"/>
                </a:lnTo>
                <a:lnTo>
                  <a:pt x="33528" y="94488"/>
                </a:lnTo>
                <a:lnTo>
                  <a:pt x="32004" y="97536"/>
                </a:lnTo>
                <a:close/>
              </a:path>
            </a:pathLst>
          </a:custGeom>
          <a:solidFill>
            <a:srgbClr val="000000"/>
          </a:solidFill>
        </p:spPr>
        <p:txBody>
          <a:bodyPr wrap="square" lIns="0" tIns="0" rIns="0" bIns="0" rtlCol="0"/>
          <a:lstStyle/>
          <a:p/>
        </p:txBody>
      </p:sp>
      <p:sp>
        <p:nvSpPr>
          <p:cNvPr id="67" name="object 67"/>
          <p:cNvSpPr txBox="1"/>
          <p:nvPr/>
        </p:nvSpPr>
        <p:spPr>
          <a:xfrm>
            <a:off x="1978151" y="7977589"/>
            <a:ext cx="1028700" cy="151765"/>
          </a:xfrm>
          <a:prstGeom prst="rect">
            <a:avLst/>
          </a:prstGeom>
        </p:spPr>
        <p:txBody>
          <a:bodyPr wrap="square" lIns="0" tIns="15875" rIns="0" bIns="0" rtlCol="0" vert="horz">
            <a:spAutoFit/>
          </a:bodyPr>
          <a:lstStyle/>
          <a:p>
            <a:pPr marL="38100">
              <a:lnSpc>
                <a:spcPct val="100000"/>
              </a:lnSpc>
              <a:spcBef>
                <a:spcPts val="125"/>
              </a:spcBef>
              <a:tabLst>
                <a:tab pos="246379" algn="l"/>
                <a:tab pos="989965" algn="l"/>
              </a:tabLst>
            </a:pPr>
            <a:r>
              <a:rPr dirty="0" u="sng" sz="800" spc="5">
                <a:uFill>
                  <a:solidFill>
                    <a:srgbClr val="000000"/>
                  </a:solidFill>
                </a:uFill>
                <a:latin typeface="Times New Roman"/>
                <a:cs typeface="Times New Roman"/>
              </a:rPr>
              <a:t> </a:t>
            </a:r>
            <a:r>
              <a:rPr dirty="0" u="sng" sz="800" spc="5">
                <a:uFill>
                  <a:solidFill>
                    <a:srgbClr val="000000"/>
                  </a:solidFill>
                </a:uFill>
                <a:latin typeface="Times New Roman"/>
                <a:cs typeface="Times New Roman"/>
              </a:rPr>
              <a:t>	</a:t>
            </a:r>
            <a:r>
              <a:rPr dirty="0" u="sng" sz="800" spc="100">
                <a:uFill>
                  <a:solidFill>
                    <a:srgbClr val="000000"/>
                  </a:solidFill>
                </a:uFill>
                <a:latin typeface="Cambria"/>
                <a:cs typeface="Cambria"/>
              </a:rPr>
              <a:t>K</a:t>
            </a:r>
            <a:r>
              <a:rPr dirty="0" u="sng" baseline="-17094" sz="975" spc="150">
                <a:uFill>
                  <a:solidFill>
                    <a:srgbClr val="000000"/>
                  </a:solidFill>
                </a:uFill>
                <a:latin typeface="Cambria"/>
                <a:cs typeface="Cambria"/>
              </a:rPr>
              <a:t>0</a:t>
            </a:r>
            <a:r>
              <a:rPr dirty="0" u="sng" baseline="-17094" sz="975" spc="209">
                <a:uFill>
                  <a:solidFill>
                    <a:srgbClr val="000000"/>
                  </a:solidFill>
                </a:uFill>
                <a:latin typeface="Cambria"/>
                <a:cs typeface="Cambria"/>
              </a:rPr>
              <a:t> </a:t>
            </a:r>
            <a:r>
              <a:rPr dirty="0" u="sng" sz="800" spc="150">
                <a:uFill>
                  <a:solidFill>
                    <a:srgbClr val="000000"/>
                  </a:solidFill>
                </a:uFill>
                <a:latin typeface="Cambria"/>
                <a:cs typeface="Cambria"/>
              </a:rPr>
              <a:t>0</a:t>
            </a:r>
            <a:r>
              <a:rPr dirty="0" u="sng" baseline="-12820" sz="975" spc="225">
                <a:uFill>
                  <a:solidFill>
                    <a:srgbClr val="000000"/>
                  </a:solidFill>
                </a:uFill>
                <a:latin typeface="Cambria"/>
                <a:cs typeface="Cambria"/>
              </a:rPr>
              <a:t>cr</a:t>
            </a:r>
            <a:r>
              <a:rPr dirty="0" u="sng" sz="800" spc="150">
                <a:uFill>
                  <a:solidFill>
                    <a:srgbClr val="000000"/>
                  </a:solidFill>
                </a:uFill>
                <a:latin typeface="Cambria"/>
                <a:cs typeface="Cambria"/>
              </a:rPr>
              <a:t>-a	</a:t>
            </a:r>
            <a:endParaRPr sz="800">
              <a:latin typeface="Cambria"/>
              <a:cs typeface="Cambria"/>
            </a:endParaRPr>
          </a:p>
        </p:txBody>
      </p:sp>
      <p:sp>
        <p:nvSpPr>
          <p:cNvPr id="68" name="object 68"/>
          <p:cNvSpPr/>
          <p:nvPr/>
        </p:nvSpPr>
        <p:spPr>
          <a:xfrm>
            <a:off x="2935224" y="8176259"/>
            <a:ext cx="22860" cy="5080"/>
          </a:xfrm>
          <a:custGeom>
            <a:avLst/>
            <a:gdLst/>
            <a:ahLst/>
            <a:cxnLst/>
            <a:rect l="l" t="t" r="r" b="b"/>
            <a:pathLst>
              <a:path w="22860" h="5079">
                <a:moveTo>
                  <a:pt x="0" y="0"/>
                </a:moveTo>
                <a:lnTo>
                  <a:pt x="22860" y="0"/>
                </a:lnTo>
                <a:lnTo>
                  <a:pt x="22860" y="5080"/>
                </a:lnTo>
                <a:lnTo>
                  <a:pt x="0" y="5080"/>
                </a:lnTo>
                <a:lnTo>
                  <a:pt x="0" y="0"/>
                </a:lnTo>
                <a:close/>
              </a:path>
            </a:pathLst>
          </a:custGeom>
          <a:solidFill>
            <a:srgbClr val="000000"/>
          </a:solidFill>
        </p:spPr>
        <p:txBody>
          <a:bodyPr wrap="square" lIns="0" tIns="0" rIns="0" bIns="0" rtlCol="0"/>
          <a:lstStyle/>
          <a:p/>
        </p:txBody>
      </p:sp>
      <p:sp>
        <p:nvSpPr>
          <p:cNvPr id="69" name="object 69"/>
          <p:cNvSpPr/>
          <p:nvPr/>
        </p:nvSpPr>
        <p:spPr>
          <a:xfrm>
            <a:off x="2953511" y="8181340"/>
            <a:ext cx="0" cy="88900"/>
          </a:xfrm>
          <a:custGeom>
            <a:avLst/>
            <a:gdLst/>
            <a:ahLst/>
            <a:cxnLst/>
            <a:rect l="l" t="t" r="r" b="b"/>
            <a:pathLst>
              <a:path w="0" h="88900">
                <a:moveTo>
                  <a:pt x="0" y="0"/>
                </a:moveTo>
                <a:lnTo>
                  <a:pt x="0" y="88900"/>
                </a:lnTo>
              </a:path>
            </a:pathLst>
          </a:custGeom>
          <a:ln w="9144">
            <a:solidFill>
              <a:srgbClr val="000000"/>
            </a:solidFill>
          </a:ln>
        </p:spPr>
        <p:txBody>
          <a:bodyPr wrap="square" lIns="0" tIns="0" rIns="0" bIns="0" rtlCol="0"/>
          <a:lstStyle/>
          <a:p/>
        </p:txBody>
      </p:sp>
      <p:sp>
        <p:nvSpPr>
          <p:cNvPr id="70" name="object 70"/>
          <p:cNvSpPr/>
          <p:nvPr/>
        </p:nvSpPr>
        <p:spPr>
          <a:xfrm>
            <a:off x="2935224" y="8270240"/>
            <a:ext cx="22860" cy="3810"/>
          </a:xfrm>
          <a:custGeom>
            <a:avLst/>
            <a:gdLst/>
            <a:ahLst/>
            <a:cxnLst/>
            <a:rect l="l" t="t" r="r" b="b"/>
            <a:pathLst>
              <a:path w="22860" h="3809">
                <a:moveTo>
                  <a:pt x="0" y="0"/>
                </a:moveTo>
                <a:lnTo>
                  <a:pt x="22860" y="0"/>
                </a:lnTo>
                <a:lnTo>
                  <a:pt x="22860" y="3810"/>
                </a:lnTo>
                <a:lnTo>
                  <a:pt x="0" y="3810"/>
                </a:lnTo>
                <a:lnTo>
                  <a:pt x="0" y="0"/>
                </a:lnTo>
                <a:close/>
              </a:path>
            </a:pathLst>
          </a:custGeom>
          <a:solidFill>
            <a:srgbClr val="000000"/>
          </a:solidFill>
        </p:spPr>
        <p:txBody>
          <a:bodyPr wrap="square" lIns="0" tIns="0" rIns="0" bIns="0" rtlCol="0"/>
          <a:lstStyle/>
          <a:p/>
        </p:txBody>
      </p:sp>
      <p:sp>
        <p:nvSpPr>
          <p:cNvPr id="71" name="object 71"/>
          <p:cNvSpPr/>
          <p:nvPr/>
        </p:nvSpPr>
        <p:spPr>
          <a:xfrm>
            <a:off x="2180844" y="8176259"/>
            <a:ext cx="22860" cy="5080"/>
          </a:xfrm>
          <a:custGeom>
            <a:avLst/>
            <a:gdLst/>
            <a:ahLst/>
            <a:cxnLst/>
            <a:rect l="l" t="t" r="r" b="b"/>
            <a:pathLst>
              <a:path w="22860" h="5079">
                <a:moveTo>
                  <a:pt x="0" y="0"/>
                </a:moveTo>
                <a:lnTo>
                  <a:pt x="22859" y="0"/>
                </a:lnTo>
                <a:lnTo>
                  <a:pt x="22859" y="5080"/>
                </a:lnTo>
                <a:lnTo>
                  <a:pt x="0" y="5080"/>
                </a:lnTo>
                <a:lnTo>
                  <a:pt x="0" y="0"/>
                </a:lnTo>
                <a:close/>
              </a:path>
            </a:pathLst>
          </a:custGeom>
          <a:solidFill>
            <a:srgbClr val="000000"/>
          </a:solidFill>
        </p:spPr>
        <p:txBody>
          <a:bodyPr wrap="square" lIns="0" tIns="0" rIns="0" bIns="0" rtlCol="0"/>
          <a:lstStyle/>
          <a:p/>
        </p:txBody>
      </p:sp>
      <p:sp>
        <p:nvSpPr>
          <p:cNvPr id="72" name="object 72"/>
          <p:cNvSpPr/>
          <p:nvPr/>
        </p:nvSpPr>
        <p:spPr>
          <a:xfrm>
            <a:off x="2185416" y="8181340"/>
            <a:ext cx="0" cy="88900"/>
          </a:xfrm>
          <a:custGeom>
            <a:avLst/>
            <a:gdLst/>
            <a:ahLst/>
            <a:cxnLst/>
            <a:rect l="l" t="t" r="r" b="b"/>
            <a:pathLst>
              <a:path w="0" h="88900">
                <a:moveTo>
                  <a:pt x="0" y="0"/>
                </a:moveTo>
                <a:lnTo>
                  <a:pt x="0" y="88900"/>
                </a:lnTo>
              </a:path>
            </a:pathLst>
          </a:custGeom>
          <a:ln w="9143">
            <a:solidFill>
              <a:srgbClr val="000000"/>
            </a:solidFill>
          </a:ln>
        </p:spPr>
        <p:txBody>
          <a:bodyPr wrap="square" lIns="0" tIns="0" rIns="0" bIns="0" rtlCol="0"/>
          <a:lstStyle/>
          <a:p/>
        </p:txBody>
      </p:sp>
      <p:sp>
        <p:nvSpPr>
          <p:cNvPr id="73" name="object 73"/>
          <p:cNvSpPr/>
          <p:nvPr/>
        </p:nvSpPr>
        <p:spPr>
          <a:xfrm>
            <a:off x="2180844" y="8270240"/>
            <a:ext cx="22860" cy="3810"/>
          </a:xfrm>
          <a:custGeom>
            <a:avLst/>
            <a:gdLst/>
            <a:ahLst/>
            <a:cxnLst/>
            <a:rect l="l" t="t" r="r" b="b"/>
            <a:pathLst>
              <a:path w="22860" h="3809">
                <a:moveTo>
                  <a:pt x="0" y="0"/>
                </a:moveTo>
                <a:lnTo>
                  <a:pt x="22859" y="0"/>
                </a:lnTo>
                <a:lnTo>
                  <a:pt x="22859" y="3810"/>
                </a:lnTo>
                <a:lnTo>
                  <a:pt x="0" y="3810"/>
                </a:lnTo>
                <a:lnTo>
                  <a:pt x="0" y="0"/>
                </a:lnTo>
                <a:close/>
              </a:path>
            </a:pathLst>
          </a:custGeom>
          <a:solidFill>
            <a:srgbClr val="000000"/>
          </a:solidFill>
        </p:spPr>
        <p:txBody>
          <a:bodyPr wrap="square" lIns="0" tIns="0" rIns="0" bIns="0" rtlCol="0"/>
          <a:lstStyle/>
          <a:p/>
        </p:txBody>
      </p:sp>
      <p:sp>
        <p:nvSpPr>
          <p:cNvPr id="74" name="object 74"/>
          <p:cNvSpPr/>
          <p:nvPr/>
        </p:nvSpPr>
        <p:spPr>
          <a:xfrm>
            <a:off x="2215895" y="8176259"/>
            <a:ext cx="375285" cy="97790"/>
          </a:xfrm>
          <a:custGeom>
            <a:avLst/>
            <a:gdLst/>
            <a:ahLst/>
            <a:cxnLst/>
            <a:rect l="l" t="t" r="r" b="b"/>
            <a:pathLst>
              <a:path w="375285" h="97790">
                <a:moveTo>
                  <a:pt x="344424" y="97536"/>
                </a:moveTo>
                <a:lnTo>
                  <a:pt x="342900" y="94488"/>
                </a:lnTo>
                <a:lnTo>
                  <a:pt x="350520" y="91440"/>
                </a:lnTo>
                <a:lnTo>
                  <a:pt x="356616" y="85344"/>
                </a:lnTo>
                <a:lnTo>
                  <a:pt x="359664" y="77724"/>
                </a:lnTo>
                <a:lnTo>
                  <a:pt x="362545" y="71699"/>
                </a:lnTo>
                <a:lnTo>
                  <a:pt x="364426" y="64960"/>
                </a:lnTo>
                <a:lnTo>
                  <a:pt x="365450" y="57364"/>
                </a:lnTo>
                <a:lnTo>
                  <a:pt x="365760" y="48768"/>
                </a:lnTo>
                <a:lnTo>
                  <a:pt x="365450" y="40171"/>
                </a:lnTo>
                <a:lnTo>
                  <a:pt x="364426" y="32575"/>
                </a:lnTo>
                <a:lnTo>
                  <a:pt x="362545" y="25836"/>
                </a:lnTo>
                <a:lnTo>
                  <a:pt x="359664" y="19812"/>
                </a:lnTo>
                <a:lnTo>
                  <a:pt x="356616" y="12192"/>
                </a:lnTo>
                <a:lnTo>
                  <a:pt x="350520" y="7620"/>
                </a:lnTo>
                <a:lnTo>
                  <a:pt x="342900" y="4572"/>
                </a:lnTo>
                <a:lnTo>
                  <a:pt x="344424" y="0"/>
                </a:lnTo>
                <a:lnTo>
                  <a:pt x="372808" y="31623"/>
                </a:lnTo>
                <a:lnTo>
                  <a:pt x="374904" y="48768"/>
                </a:lnTo>
                <a:lnTo>
                  <a:pt x="374356" y="57626"/>
                </a:lnTo>
                <a:lnTo>
                  <a:pt x="350996" y="94916"/>
                </a:lnTo>
                <a:lnTo>
                  <a:pt x="344424" y="97536"/>
                </a:lnTo>
                <a:close/>
              </a:path>
              <a:path w="375285" h="97790">
                <a:moveTo>
                  <a:pt x="32004" y="97536"/>
                </a:moveTo>
                <a:lnTo>
                  <a:pt x="2285" y="65913"/>
                </a:lnTo>
                <a:lnTo>
                  <a:pt x="0" y="48768"/>
                </a:lnTo>
                <a:lnTo>
                  <a:pt x="571" y="39909"/>
                </a:lnTo>
                <a:lnTo>
                  <a:pt x="24574" y="2833"/>
                </a:lnTo>
                <a:lnTo>
                  <a:pt x="32004" y="0"/>
                </a:lnTo>
                <a:lnTo>
                  <a:pt x="33528" y="4572"/>
                </a:lnTo>
                <a:lnTo>
                  <a:pt x="24384" y="7620"/>
                </a:lnTo>
                <a:lnTo>
                  <a:pt x="19811" y="12192"/>
                </a:lnTo>
                <a:lnTo>
                  <a:pt x="9143" y="48768"/>
                </a:lnTo>
                <a:lnTo>
                  <a:pt x="9667" y="57364"/>
                </a:lnTo>
                <a:lnTo>
                  <a:pt x="33528" y="94488"/>
                </a:lnTo>
                <a:lnTo>
                  <a:pt x="32004" y="97536"/>
                </a:lnTo>
                <a:close/>
              </a:path>
            </a:pathLst>
          </a:custGeom>
          <a:solidFill>
            <a:srgbClr val="000000"/>
          </a:solidFill>
        </p:spPr>
        <p:txBody>
          <a:bodyPr wrap="square" lIns="0" tIns="0" rIns="0" bIns="0" rtlCol="0"/>
          <a:lstStyle/>
          <a:p/>
        </p:txBody>
      </p:sp>
      <p:sp>
        <p:nvSpPr>
          <p:cNvPr id="75" name="object 75"/>
          <p:cNvSpPr txBox="1"/>
          <p:nvPr/>
        </p:nvSpPr>
        <p:spPr>
          <a:xfrm>
            <a:off x="2091938" y="8177383"/>
            <a:ext cx="848994" cy="130175"/>
          </a:xfrm>
          <a:prstGeom prst="rect">
            <a:avLst/>
          </a:prstGeom>
        </p:spPr>
        <p:txBody>
          <a:bodyPr wrap="square" lIns="0" tIns="17145" rIns="0" bIns="0" rtlCol="0" vert="horz">
            <a:spAutoFit/>
          </a:bodyPr>
          <a:lstStyle/>
          <a:p>
            <a:pPr marL="12700">
              <a:lnSpc>
                <a:spcPct val="100000"/>
              </a:lnSpc>
              <a:spcBef>
                <a:spcPts val="135"/>
              </a:spcBef>
              <a:tabLst>
                <a:tab pos="213360" algn="l"/>
                <a:tab pos="411480" algn="l"/>
                <a:tab pos="803275" algn="l"/>
              </a:tabLst>
            </a:pPr>
            <a:r>
              <a:rPr dirty="0" sz="650" spc="150">
                <a:latin typeface="Cambria"/>
                <a:cs typeface="Cambria"/>
              </a:rPr>
              <a:t>g</a:t>
            </a:r>
            <a:r>
              <a:rPr dirty="0" sz="650" spc="150">
                <a:latin typeface="Cambria"/>
                <a:cs typeface="Cambria"/>
              </a:rPr>
              <a:t>	</a:t>
            </a:r>
            <a:r>
              <a:rPr dirty="0" sz="650" spc="85">
                <a:latin typeface="Cambria"/>
                <a:cs typeface="Cambria"/>
              </a:rPr>
              <a:t>o</a:t>
            </a:r>
            <a:r>
              <a:rPr dirty="0" sz="650" spc="85">
                <a:latin typeface="Cambria"/>
                <a:cs typeface="Cambria"/>
              </a:rPr>
              <a:t>	</a:t>
            </a:r>
            <a:r>
              <a:rPr dirty="0" sz="650" spc="114">
                <a:latin typeface="Cambria"/>
                <a:cs typeface="Cambria"/>
              </a:rPr>
              <a:t>r</a:t>
            </a:r>
            <a:r>
              <a:rPr dirty="0" sz="650" spc="114">
                <a:latin typeface="Cambria"/>
                <a:cs typeface="Cambria"/>
              </a:rPr>
              <a:t>      </a:t>
            </a:r>
            <a:r>
              <a:rPr dirty="0" sz="650" spc="80">
                <a:latin typeface="Cambria"/>
                <a:cs typeface="Cambria"/>
              </a:rPr>
              <a:t>c</a:t>
            </a:r>
            <a:r>
              <a:rPr dirty="0" sz="650" spc="114">
                <a:latin typeface="Cambria"/>
                <a:cs typeface="Cambria"/>
              </a:rPr>
              <a:t>r</a:t>
            </a:r>
            <a:r>
              <a:rPr dirty="0" sz="650" spc="114">
                <a:latin typeface="Cambria"/>
                <a:cs typeface="Cambria"/>
              </a:rPr>
              <a:t>	</a:t>
            </a:r>
            <a:r>
              <a:rPr dirty="0" sz="650" spc="75">
                <a:latin typeface="Cambria"/>
                <a:cs typeface="Cambria"/>
              </a:rPr>
              <a:t>i</a:t>
            </a:r>
            <a:endParaRPr sz="650">
              <a:latin typeface="Cambria"/>
              <a:cs typeface="Cambria"/>
            </a:endParaRPr>
          </a:p>
        </p:txBody>
      </p:sp>
      <p:sp>
        <p:nvSpPr>
          <p:cNvPr id="76" name="object 76"/>
          <p:cNvSpPr txBox="1"/>
          <p:nvPr/>
        </p:nvSpPr>
        <p:spPr>
          <a:xfrm>
            <a:off x="2998714" y="8023329"/>
            <a:ext cx="365125" cy="199390"/>
          </a:xfrm>
          <a:prstGeom prst="rect">
            <a:avLst/>
          </a:prstGeom>
        </p:spPr>
        <p:txBody>
          <a:bodyPr wrap="square" lIns="0" tIns="11430" rIns="0" bIns="0" rtlCol="0" vert="horz">
            <a:spAutoFit/>
          </a:bodyPr>
          <a:lstStyle/>
          <a:p>
            <a:pPr marL="12700">
              <a:lnSpc>
                <a:spcPct val="100000"/>
              </a:lnSpc>
              <a:spcBef>
                <a:spcPts val="90"/>
              </a:spcBef>
            </a:pPr>
            <a:r>
              <a:rPr dirty="0" sz="1150" spc="215">
                <a:latin typeface="Cambria"/>
                <a:cs typeface="Cambria"/>
              </a:rPr>
              <a:t>≥</a:t>
            </a:r>
            <a:r>
              <a:rPr dirty="0" sz="1150">
                <a:latin typeface="Cambria"/>
                <a:cs typeface="Cambria"/>
              </a:rPr>
              <a:t> </a:t>
            </a:r>
            <a:r>
              <a:rPr dirty="0" sz="1150" spc="-10">
                <a:latin typeface="Cambria"/>
                <a:cs typeface="Cambria"/>
              </a:rPr>
              <a:t>1.0</a:t>
            </a:r>
            <a:endParaRPr sz="1150">
              <a:latin typeface="Cambria"/>
              <a:cs typeface="Cambria"/>
            </a:endParaRPr>
          </a:p>
        </p:txBody>
      </p:sp>
      <p:sp>
        <p:nvSpPr>
          <p:cNvPr id="77" name="object 77"/>
          <p:cNvSpPr txBox="1"/>
          <p:nvPr/>
        </p:nvSpPr>
        <p:spPr>
          <a:xfrm>
            <a:off x="1279187" y="8023329"/>
            <a:ext cx="1667510" cy="488950"/>
          </a:xfrm>
          <a:prstGeom prst="rect">
            <a:avLst/>
          </a:prstGeom>
        </p:spPr>
        <p:txBody>
          <a:bodyPr wrap="square" lIns="0" tIns="11430" rIns="0" bIns="0" rtlCol="0" vert="horz">
            <a:spAutoFit/>
          </a:bodyPr>
          <a:lstStyle/>
          <a:p>
            <a:pPr marL="63500">
              <a:lnSpc>
                <a:spcPts val="1155"/>
              </a:lnSpc>
              <a:spcBef>
                <a:spcPts val="90"/>
              </a:spcBef>
            </a:pPr>
            <a:r>
              <a:rPr dirty="0" sz="1150" spc="-10">
                <a:latin typeface="Arial"/>
                <a:cs typeface="Arial"/>
              </a:rPr>
              <a:t>– </a:t>
            </a:r>
            <a:r>
              <a:rPr dirty="0" sz="1150" spc="25">
                <a:latin typeface="Cambria"/>
                <a:cs typeface="Cambria"/>
              </a:rPr>
              <a:t>𝐹𝑆</a:t>
            </a:r>
            <a:r>
              <a:rPr dirty="0" baseline="-17361" sz="1200" spc="37">
                <a:latin typeface="Cambria"/>
                <a:cs typeface="Cambria"/>
              </a:rPr>
              <a:t>er</a:t>
            </a:r>
            <a:r>
              <a:rPr dirty="0" baseline="-17361" sz="1200" spc="75">
                <a:latin typeface="Cambria"/>
                <a:cs typeface="Cambria"/>
              </a:rPr>
              <a:t> </a:t>
            </a:r>
            <a:r>
              <a:rPr dirty="0" sz="1150" spc="210">
                <a:latin typeface="Cambria"/>
                <a:cs typeface="Cambria"/>
              </a:rPr>
              <a:t>=</a:t>
            </a:r>
            <a:endParaRPr sz="1150">
              <a:latin typeface="Cambria"/>
              <a:cs typeface="Cambria"/>
            </a:endParaRPr>
          </a:p>
          <a:p>
            <a:pPr marL="738505">
              <a:lnSpc>
                <a:spcPts val="735"/>
              </a:lnSpc>
              <a:tabLst>
                <a:tab pos="972819" algn="l"/>
              </a:tabLst>
            </a:pPr>
            <a:r>
              <a:rPr dirty="0" sz="800" spc="70">
                <a:latin typeface="Cambria"/>
                <a:cs typeface="Cambria"/>
              </a:rPr>
              <a:t>W	z </a:t>
            </a:r>
            <a:r>
              <a:rPr dirty="0" sz="800" spc="135">
                <a:latin typeface="Cambria"/>
                <a:cs typeface="Cambria"/>
              </a:rPr>
              <a:t>+y </a:t>
            </a:r>
            <a:r>
              <a:rPr dirty="0" sz="800" spc="80">
                <a:latin typeface="Cambria"/>
                <a:cs typeface="Cambria"/>
              </a:rPr>
              <a:t>0</a:t>
            </a:r>
            <a:r>
              <a:rPr dirty="0" sz="800" spc="310">
                <a:latin typeface="Cambria"/>
                <a:cs typeface="Cambria"/>
              </a:rPr>
              <a:t> </a:t>
            </a:r>
            <a:r>
              <a:rPr dirty="0" sz="800" spc="100">
                <a:latin typeface="Cambria"/>
                <a:cs typeface="Cambria"/>
              </a:rPr>
              <a:t>+e</a:t>
            </a:r>
            <a:endParaRPr sz="800">
              <a:latin typeface="Cambria"/>
              <a:cs typeface="Cambria"/>
            </a:endParaRPr>
          </a:p>
          <a:p>
            <a:pPr marL="63500">
              <a:lnSpc>
                <a:spcPct val="100000"/>
              </a:lnSpc>
              <a:spcBef>
                <a:spcPts val="395"/>
              </a:spcBef>
            </a:pPr>
            <a:r>
              <a:rPr dirty="0" sz="1150" spc="-10">
                <a:latin typeface="Arial"/>
                <a:cs typeface="Arial"/>
              </a:rPr>
              <a:t>– Harp Point</a:t>
            </a:r>
            <a:r>
              <a:rPr dirty="0" sz="1150" spc="10">
                <a:latin typeface="Arial"/>
                <a:cs typeface="Arial"/>
              </a:rPr>
              <a:t> </a:t>
            </a:r>
            <a:r>
              <a:rPr dirty="0" sz="1150" spc="-10">
                <a:latin typeface="Arial"/>
                <a:cs typeface="Arial"/>
              </a:rPr>
              <a:t>governs</a:t>
            </a:r>
            <a:endParaRPr sz="1150">
              <a:latin typeface="Arial"/>
              <a:cs typeface="Arial"/>
            </a:endParaRPr>
          </a:p>
        </p:txBody>
      </p:sp>
      <p:sp>
        <p:nvSpPr>
          <p:cNvPr id="78" name="object 78"/>
          <p:cNvSpPr txBox="1"/>
          <p:nvPr/>
        </p:nvSpPr>
        <p:spPr>
          <a:xfrm>
            <a:off x="6950462" y="8873744"/>
            <a:ext cx="145415" cy="155575"/>
          </a:xfrm>
          <a:prstGeom prst="rect">
            <a:avLst/>
          </a:prstGeom>
        </p:spPr>
        <p:txBody>
          <a:bodyPr wrap="square" lIns="0" tIns="12700" rIns="0" bIns="0" rtlCol="0" vert="horz">
            <a:spAutoFit/>
          </a:bodyPr>
          <a:lstStyle/>
          <a:p>
            <a:pPr marL="12700">
              <a:lnSpc>
                <a:spcPct val="100000"/>
              </a:lnSpc>
              <a:spcBef>
                <a:spcPts val="100"/>
              </a:spcBef>
            </a:pPr>
            <a:r>
              <a:rPr dirty="0" sz="850" spc="-10">
                <a:solidFill>
                  <a:srgbClr val="FFFFFF"/>
                </a:solidFill>
                <a:latin typeface="Arial"/>
                <a:cs typeface="Arial"/>
              </a:rPr>
              <a:t>9</a:t>
            </a:r>
            <a:r>
              <a:rPr dirty="0" sz="850">
                <a:solidFill>
                  <a:srgbClr val="FFFFFF"/>
                </a:solidFill>
                <a:latin typeface="Arial"/>
                <a:cs typeface="Arial"/>
              </a:rPr>
              <a:t>6</a:t>
            </a:r>
            <a:endParaRPr sz="850">
              <a:latin typeface="Arial"/>
              <a:cs typeface="Arial"/>
            </a:endParaRPr>
          </a:p>
        </p:txBody>
      </p:sp>
      <p:graphicFrame>
        <p:nvGraphicFramePr>
          <p:cNvPr id="79" name="object 79"/>
          <p:cNvGraphicFramePr>
            <a:graphicFrameLocks noGrp="1"/>
          </p:cNvGraphicFramePr>
          <p:nvPr/>
        </p:nvGraphicFramePr>
        <p:xfrm>
          <a:off x="3558539" y="7523988"/>
          <a:ext cx="3188335" cy="932815"/>
        </p:xfrm>
        <a:graphic>
          <a:graphicData uri="http://schemas.openxmlformats.org/drawingml/2006/table">
            <a:tbl>
              <a:tblPr firstRow="1" bandRow="1">
                <a:tableStyleId>{2D5ABB26-0587-4C30-8999-92F81FD0307C}</a:tableStyleId>
              </a:tblPr>
              <a:tblGrid>
                <a:gridCol w="1074420"/>
                <a:gridCol w="411480"/>
                <a:gridCol w="516889"/>
                <a:gridCol w="521335"/>
                <a:gridCol w="358139"/>
                <a:gridCol w="292735"/>
              </a:tblGrid>
              <a:tr h="256032">
                <a:tc>
                  <a:txBody>
                    <a:bodyPr/>
                    <a:lstStyle/>
                    <a:p>
                      <a:pPr marL="48260">
                        <a:lnSpc>
                          <a:spcPts val="825"/>
                        </a:lnSpc>
                      </a:pPr>
                      <a:r>
                        <a:rPr dirty="0" sz="700" spc="5" b="1">
                          <a:solidFill>
                            <a:srgbClr val="FFFFFF"/>
                          </a:solidFill>
                          <a:latin typeface="Arial"/>
                          <a:cs typeface="Arial"/>
                        </a:rPr>
                        <a:t>Case</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marL="89535" marR="62230" indent="-23495">
                        <a:lnSpc>
                          <a:spcPts val="850"/>
                        </a:lnSpc>
                        <a:spcBef>
                          <a:spcPts val="229"/>
                        </a:spcBef>
                      </a:pPr>
                      <a:r>
                        <a:rPr dirty="0" baseline="11111" sz="1125">
                          <a:solidFill>
                            <a:srgbClr val="FFFFFF"/>
                          </a:solidFill>
                          <a:latin typeface="Cambria"/>
                          <a:cs typeface="Cambria"/>
                        </a:rPr>
                        <a:t>𝒇</a:t>
                      </a:r>
                      <a:r>
                        <a:rPr dirty="0" sz="550" spc="-5">
                          <a:solidFill>
                            <a:srgbClr val="FFFFFF"/>
                          </a:solidFill>
                          <a:latin typeface="Cambria"/>
                          <a:cs typeface="Cambria"/>
                        </a:rPr>
                        <a:t>𝒅</a:t>
                      </a:r>
                      <a:r>
                        <a:rPr dirty="0" sz="550" spc="-10">
                          <a:solidFill>
                            <a:srgbClr val="FFFFFF"/>
                          </a:solidFill>
                          <a:latin typeface="Cambria"/>
                          <a:cs typeface="Cambria"/>
                        </a:rPr>
                        <a:t>𝒊</a:t>
                      </a:r>
                      <a:r>
                        <a:rPr dirty="0" sz="550" spc="5">
                          <a:solidFill>
                            <a:srgbClr val="FFFFFF"/>
                          </a:solidFill>
                          <a:latin typeface="Cambria"/>
                          <a:cs typeface="Cambria"/>
                        </a:rPr>
                        <a:t>𝒓𝒆</a:t>
                      </a:r>
                      <a:r>
                        <a:rPr dirty="0" sz="550">
                          <a:solidFill>
                            <a:srgbClr val="FFFFFF"/>
                          </a:solidFill>
                          <a:latin typeface="Cambria"/>
                          <a:cs typeface="Cambria"/>
                        </a:rPr>
                        <a:t>𝒄𝒕  </a:t>
                      </a:r>
                      <a:r>
                        <a:rPr dirty="0" sz="750" spc="20">
                          <a:solidFill>
                            <a:srgbClr val="FFFFFF"/>
                          </a:solidFill>
                          <a:latin typeface="Cambria"/>
                          <a:cs typeface="Cambria"/>
                        </a:rPr>
                        <a:t>(𝒌𝒔𝒊)</a:t>
                      </a:r>
                      <a:endParaRPr sz="750">
                        <a:latin typeface="Cambria"/>
                        <a:cs typeface="Cambria"/>
                      </a:endParaRPr>
                    </a:p>
                  </a:txBody>
                  <a:tcPr marL="0" marR="0" marB="0" marT="29209">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marL="101600" marR="91440" indent="73025">
                        <a:lnSpc>
                          <a:spcPts val="850"/>
                        </a:lnSpc>
                        <a:spcBef>
                          <a:spcPts val="229"/>
                        </a:spcBef>
                      </a:pPr>
                      <a:r>
                        <a:rPr dirty="0" baseline="11111" sz="1125" spc="15">
                          <a:solidFill>
                            <a:srgbClr val="FFFFFF"/>
                          </a:solidFill>
                          <a:latin typeface="Cambria"/>
                          <a:cs typeface="Cambria"/>
                        </a:rPr>
                        <a:t>𝑴</a:t>
                      </a:r>
                      <a:r>
                        <a:rPr dirty="0" sz="550" spc="10">
                          <a:solidFill>
                            <a:srgbClr val="FFFFFF"/>
                          </a:solidFill>
                          <a:latin typeface="Cambria"/>
                          <a:cs typeface="Cambria"/>
                        </a:rPr>
                        <a:t>𝒄𝒓  </a:t>
                      </a:r>
                      <a:r>
                        <a:rPr dirty="0" sz="750" spc="25">
                          <a:solidFill>
                            <a:srgbClr val="FFFFFF"/>
                          </a:solidFill>
                          <a:latin typeface="Cambria"/>
                          <a:cs typeface="Cambria"/>
                        </a:rPr>
                        <a:t>(𝒌 </a:t>
                      </a:r>
                      <a:r>
                        <a:rPr dirty="0" sz="750" spc="5">
                          <a:solidFill>
                            <a:srgbClr val="FFFFFF"/>
                          </a:solidFill>
                          <a:latin typeface="Cambria"/>
                          <a:cs typeface="Cambria"/>
                        </a:rPr>
                        <a:t>·</a:t>
                      </a:r>
                      <a:r>
                        <a:rPr dirty="0" sz="750" spc="-90">
                          <a:solidFill>
                            <a:srgbClr val="FFFFFF"/>
                          </a:solidFill>
                          <a:latin typeface="Cambria"/>
                          <a:cs typeface="Cambria"/>
                        </a:rPr>
                        <a:t> </a:t>
                      </a:r>
                      <a:r>
                        <a:rPr dirty="0" sz="750" spc="25">
                          <a:solidFill>
                            <a:srgbClr val="FFFFFF"/>
                          </a:solidFill>
                          <a:latin typeface="Cambria"/>
                          <a:cs typeface="Cambria"/>
                        </a:rPr>
                        <a:t>𝒇𝒕)</a:t>
                      </a:r>
                      <a:endParaRPr sz="750">
                        <a:latin typeface="Cambria"/>
                        <a:cs typeface="Cambria"/>
                      </a:endParaRPr>
                    </a:p>
                  </a:txBody>
                  <a:tcPr marL="0" marR="0" marB="0" marT="29209">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marL="128905" marR="120014" indent="60960">
                        <a:lnSpc>
                          <a:spcPts val="850"/>
                        </a:lnSpc>
                        <a:spcBef>
                          <a:spcPts val="229"/>
                        </a:spcBef>
                      </a:pPr>
                      <a:r>
                        <a:rPr dirty="0" baseline="11111" sz="1125" spc="15">
                          <a:solidFill>
                            <a:srgbClr val="FFFFFF"/>
                          </a:solidFill>
                          <a:latin typeface="Cambria"/>
                          <a:cs typeface="Cambria"/>
                        </a:rPr>
                        <a:t>𝜽</a:t>
                      </a:r>
                      <a:r>
                        <a:rPr dirty="0" sz="550" spc="10">
                          <a:solidFill>
                            <a:srgbClr val="FFFFFF"/>
                          </a:solidFill>
                          <a:latin typeface="Cambria"/>
                          <a:cs typeface="Cambria"/>
                        </a:rPr>
                        <a:t>𝒄𝒓  </a:t>
                      </a:r>
                      <a:r>
                        <a:rPr dirty="0" sz="750" spc="10">
                          <a:solidFill>
                            <a:srgbClr val="FFFFFF"/>
                          </a:solidFill>
                          <a:latin typeface="Cambria"/>
                          <a:cs typeface="Cambria"/>
                        </a:rPr>
                        <a:t>(</a:t>
                      </a:r>
                      <a:r>
                        <a:rPr dirty="0" sz="750">
                          <a:solidFill>
                            <a:srgbClr val="FFFFFF"/>
                          </a:solidFill>
                          <a:latin typeface="Cambria"/>
                          <a:cs typeface="Cambria"/>
                        </a:rPr>
                        <a:t>𝒓</a:t>
                      </a:r>
                      <a:r>
                        <a:rPr dirty="0" sz="750" spc="-10">
                          <a:solidFill>
                            <a:srgbClr val="FFFFFF"/>
                          </a:solidFill>
                          <a:latin typeface="Cambria"/>
                          <a:cs typeface="Cambria"/>
                        </a:rPr>
                        <a:t>𝒂</a:t>
                      </a:r>
                      <a:r>
                        <a:rPr dirty="0" sz="750" spc="20">
                          <a:solidFill>
                            <a:srgbClr val="FFFFFF"/>
                          </a:solidFill>
                          <a:latin typeface="Cambria"/>
                          <a:cs typeface="Cambria"/>
                        </a:rPr>
                        <a:t>𝒅</a:t>
                      </a:r>
                      <a:r>
                        <a:rPr dirty="0" sz="750">
                          <a:solidFill>
                            <a:srgbClr val="FFFFFF"/>
                          </a:solidFill>
                          <a:latin typeface="Cambria"/>
                          <a:cs typeface="Cambria"/>
                        </a:rPr>
                        <a:t>)</a:t>
                      </a:r>
                      <a:endParaRPr sz="750">
                        <a:latin typeface="Cambria"/>
                        <a:cs typeface="Cambria"/>
                      </a:endParaRPr>
                    </a:p>
                  </a:txBody>
                  <a:tcPr marL="0" marR="0" marB="0" marT="29209">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marL="52705" marR="45720" indent="55880">
                        <a:lnSpc>
                          <a:spcPts val="850"/>
                        </a:lnSpc>
                        <a:spcBef>
                          <a:spcPts val="229"/>
                        </a:spcBef>
                      </a:pPr>
                      <a:r>
                        <a:rPr dirty="0" baseline="11111" sz="1125" spc="15">
                          <a:solidFill>
                            <a:srgbClr val="FFFFFF"/>
                          </a:solidFill>
                          <a:latin typeface="Cambria"/>
                          <a:cs typeface="Cambria"/>
                        </a:rPr>
                        <a:t>𝜽</a:t>
                      </a:r>
                      <a:r>
                        <a:rPr dirty="0" sz="550" spc="10">
                          <a:solidFill>
                            <a:srgbClr val="FFFFFF"/>
                          </a:solidFill>
                          <a:latin typeface="Cambria"/>
                          <a:cs typeface="Cambria"/>
                        </a:rPr>
                        <a:t>𝒄𝒓  </a:t>
                      </a:r>
                      <a:r>
                        <a:rPr dirty="0" sz="750" spc="10">
                          <a:solidFill>
                            <a:srgbClr val="FFFFFF"/>
                          </a:solidFill>
                          <a:latin typeface="Cambria"/>
                          <a:cs typeface="Cambria"/>
                        </a:rPr>
                        <a:t>(</a:t>
                      </a:r>
                      <a:r>
                        <a:rPr dirty="0" sz="750" spc="5">
                          <a:solidFill>
                            <a:srgbClr val="FFFFFF"/>
                          </a:solidFill>
                          <a:latin typeface="Cambria"/>
                          <a:cs typeface="Cambria"/>
                        </a:rPr>
                        <a:t>𝐝</a:t>
                      </a:r>
                      <a:r>
                        <a:rPr dirty="0" sz="750" spc="-15">
                          <a:solidFill>
                            <a:srgbClr val="FFFFFF"/>
                          </a:solidFill>
                          <a:latin typeface="Cambria"/>
                          <a:cs typeface="Cambria"/>
                        </a:rPr>
                        <a:t>𝐞</a:t>
                      </a:r>
                      <a:r>
                        <a:rPr dirty="0" sz="750">
                          <a:solidFill>
                            <a:srgbClr val="FFFFFF"/>
                          </a:solidFill>
                          <a:latin typeface="Cambria"/>
                          <a:cs typeface="Cambria"/>
                        </a:rPr>
                        <a:t>𝐠</a:t>
                      </a:r>
                      <a:r>
                        <a:rPr dirty="0" sz="750">
                          <a:solidFill>
                            <a:srgbClr val="FFFFFF"/>
                          </a:solidFill>
                          <a:latin typeface="Cambria"/>
                          <a:cs typeface="Cambria"/>
                        </a:rPr>
                        <a:t>)</a:t>
                      </a:r>
                      <a:endParaRPr sz="750">
                        <a:latin typeface="Cambria"/>
                        <a:cs typeface="Cambria"/>
                      </a:endParaRPr>
                    </a:p>
                  </a:txBody>
                  <a:tcPr marL="0" marR="0" marB="0" marT="29209">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algn="ctr" marL="1270">
                        <a:lnSpc>
                          <a:spcPct val="100000"/>
                        </a:lnSpc>
                        <a:spcBef>
                          <a:spcPts val="5"/>
                        </a:spcBef>
                      </a:pPr>
                      <a:r>
                        <a:rPr dirty="0" sz="750" spc="20">
                          <a:solidFill>
                            <a:srgbClr val="FFFFFF"/>
                          </a:solidFill>
                          <a:latin typeface="Cambria"/>
                          <a:cs typeface="Cambria"/>
                        </a:rPr>
                        <a:t>𝑭𝑺</a:t>
                      </a:r>
                      <a:endParaRPr sz="750">
                        <a:latin typeface="Cambria"/>
                        <a:cs typeface="Cambria"/>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r>
              <a:tr h="167639">
                <a:tc>
                  <a:txBody>
                    <a:bodyPr/>
                    <a:lstStyle/>
                    <a:p>
                      <a:pPr marL="48260">
                        <a:lnSpc>
                          <a:spcPts val="825"/>
                        </a:lnSpc>
                      </a:pPr>
                      <a:r>
                        <a:rPr dirty="0" sz="700" spc="5" b="1">
                          <a:solidFill>
                            <a:srgbClr val="FFFFFF"/>
                          </a:solidFill>
                          <a:latin typeface="Arial"/>
                          <a:cs typeface="Arial"/>
                        </a:rPr>
                        <a:t>2% </a:t>
                      </a:r>
                      <a:r>
                        <a:rPr dirty="0" sz="700" b="1">
                          <a:solidFill>
                            <a:srgbClr val="FFFFFF"/>
                          </a:solidFill>
                          <a:latin typeface="Arial"/>
                          <a:cs typeface="Arial"/>
                        </a:rPr>
                        <a:t>slope, impact</a:t>
                      </a:r>
                      <a:r>
                        <a:rPr dirty="0" sz="700" spc="-15" b="1">
                          <a:solidFill>
                            <a:srgbClr val="FFFFFF"/>
                          </a:solidFill>
                          <a:latin typeface="Arial"/>
                          <a:cs typeface="Arial"/>
                        </a:rPr>
                        <a:t> </a:t>
                      </a:r>
                      <a:r>
                        <a:rPr dirty="0" sz="700" b="1">
                          <a:solidFill>
                            <a:srgbClr val="FFFFFF"/>
                          </a:solidFill>
                          <a:latin typeface="Arial"/>
                          <a:cs typeface="Arial"/>
                        </a:rPr>
                        <a:t>up</a:t>
                      </a:r>
                      <a:endParaRPr sz="700">
                        <a:latin typeface="Arial"/>
                        <a:cs typeface="Arial"/>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4F80BC"/>
                    </a:solidFill>
                  </a:tcPr>
                </a:tc>
                <a:tc>
                  <a:txBody>
                    <a:bodyPr/>
                    <a:lstStyle/>
                    <a:p>
                      <a:pPr algn="r" marR="40640">
                        <a:lnSpc>
                          <a:spcPct val="100000"/>
                        </a:lnSpc>
                        <a:spcBef>
                          <a:spcPts val="5"/>
                        </a:spcBef>
                      </a:pPr>
                      <a:r>
                        <a:rPr dirty="0" sz="750" spc="5">
                          <a:latin typeface="Cambria"/>
                          <a:cs typeface="Cambria"/>
                        </a:rPr>
                        <a:t>-</a:t>
                      </a:r>
                      <a:r>
                        <a:rPr dirty="0" sz="750" spc="-5">
                          <a:latin typeface="Cambria"/>
                          <a:cs typeface="Cambria"/>
                        </a:rPr>
                        <a:t>0.</a:t>
                      </a:r>
                      <a:r>
                        <a:rPr dirty="0" sz="750">
                          <a:latin typeface="Cambria"/>
                          <a:cs typeface="Cambria"/>
                        </a:rPr>
                        <a:t>3</a:t>
                      </a:r>
                      <a:r>
                        <a:rPr dirty="0" sz="750" spc="-5">
                          <a:latin typeface="Cambria"/>
                          <a:cs typeface="Cambria"/>
                        </a:rPr>
                        <a:t>0</a:t>
                      </a:r>
                      <a:r>
                        <a:rPr dirty="0" sz="750">
                          <a:latin typeface="Cambria"/>
                          <a:cs typeface="Cambria"/>
                        </a:rPr>
                        <a:t>0</a:t>
                      </a:r>
                      <a:endParaRPr sz="750">
                        <a:latin typeface="Cambria"/>
                        <a:cs typeface="Cambria"/>
                      </a:endParaRPr>
                    </a:p>
                  </a:txBody>
                  <a:tcPr marL="0" marR="0" marB="0" marT="635">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algn="r" marR="39370">
                        <a:lnSpc>
                          <a:spcPct val="100000"/>
                        </a:lnSpc>
                        <a:spcBef>
                          <a:spcPts val="5"/>
                        </a:spcBef>
                      </a:pPr>
                      <a:r>
                        <a:rPr dirty="0" sz="750" spc="-5">
                          <a:latin typeface="Cambria"/>
                          <a:cs typeface="Cambria"/>
                        </a:rPr>
                        <a:t>24</a:t>
                      </a:r>
                      <a:r>
                        <a:rPr dirty="0" sz="750">
                          <a:latin typeface="Cambria"/>
                          <a:cs typeface="Cambria"/>
                        </a:rPr>
                        <a:t>6</a:t>
                      </a:r>
                      <a:r>
                        <a:rPr dirty="0" sz="750" spc="-5">
                          <a:latin typeface="Cambria"/>
                          <a:cs typeface="Cambria"/>
                        </a:rPr>
                        <a:t>.8</a:t>
                      </a:r>
                      <a:r>
                        <a:rPr dirty="0" sz="750">
                          <a:latin typeface="Cambria"/>
                          <a:cs typeface="Cambria"/>
                        </a:rPr>
                        <a:t>8</a:t>
                      </a:r>
                      <a:endParaRPr sz="750">
                        <a:latin typeface="Cambria"/>
                        <a:cs typeface="Cambria"/>
                      </a:endParaRPr>
                    </a:p>
                  </a:txBody>
                  <a:tcPr marL="0" marR="0" marB="0" marT="635">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algn="r" marR="40640">
                        <a:lnSpc>
                          <a:spcPct val="100000"/>
                        </a:lnSpc>
                        <a:spcBef>
                          <a:spcPts val="5"/>
                        </a:spcBef>
                      </a:pPr>
                      <a:r>
                        <a:rPr dirty="0" sz="750" spc="-5">
                          <a:latin typeface="Cambria"/>
                          <a:cs typeface="Cambria"/>
                        </a:rPr>
                        <a:t>0.</a:t>
                      </a:r>
                      <a:r>
                        <a:rPr dirty="0" sz="750">
                          <a:latin typeface="Cambria"/>
                          <a:cs typeface="Cambria"/>
                        </a:rPr>
                        <a:t>1</a:t>
                      </a:r>
                      <a:r>
                        <a:rPr dirty="0" sz="750" spc="-5">
                          <a:latin typeface="Cambria"/>
                          <a:cs typeface="Cambria"/>
                        </a:rPr>
                        <a:t>40</a:t>
                      </a:r>
                      <a:r>
                        <a:rPr dirty="0" sz="750">
                          <a:latin typeface="Cambria"/>
                          <a:cs typeface="Cambria"/>
                        </a:rPr>
                        <a:t>59</a:t>
                      </a:r>
                      <a:endParaRPr sz="750">
                        <a:latin typeface="Cambria"/>
                        <a:cs typeface="Cambria"/>
                      </a:endParaRPr>
                    </a:p>
                  </a:txBody>
                  <a:tcPr marL="0" marR="0" marB="0" marT="635">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algn="r" marR="41275">
                        <a:lnSpc>
                          <a:spcPct val="100000"/>
                        </a:lnSpc>
                        <a:spcBef>
                          <a:spcPts val="5"/>
                        </a:spcBef>
                      </a:pPr>
                      <a:r>
                        <a:rPr dirty="0" sz="750">
                          <a:latin typeface="Cambria"/>
                          <a:cs typeface="Cambria"/>
                        </a:rPr>
                        <a:t>8</a:t>
                      </a:r>
                      <a:r>
                        <a:rPr dirty="0" sz="750" spc="-5">
                          <a:latin typeface="Cambria"/>
                          <a:cs typeface="Cambria"/>
                        </a:rPr>
                        <a:t>.0</a:t>
                      </a:r>
                      <a:r>
                        <a:rPr dirty="0" sz="750">
                          <a:latin typeface="Cambria"/>
                          <a:cs typeface="Cambria"/>
                        </a:rPr>
                        <a:t>6</a:t>
                      </a:r>
                      <a:endParaRPr sz="750">
                        <a:latin typeface="Cambria"/>
                        <a:cs typeface="Cambria"/>
                      </a:endParaRPr>
                    </a:p>
                  </a:txBody>
                  <a:tcPr marL="0" marR="0" marB="0" marT="635">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algn="ctr" marL="10795">
                        <a:lnSpc>
                          <a:spcPct val="100000"/>
                        </a:lnSpc>
                        <a:spcBef>
                          <a:spcPts val="5"/>
                        </a:spcBef>
                      </a:pPr>
                      <a:r>
                        <a:rPr dirty="0" sz="750" spc="10">
                          <a:latin typeface="Cambria"/>
                          <a:cs typeface="Cambria"/>
                        </a:rPr>
                        <a:t>2.23</a:t>
                      </a:r>
                      <a:endParaRPr sz="750">
                        <a:latin typeface="Cambria"/>
                        <a:cs typeface="Cambria"/>
                      </a:endParaRPr>
                    </a:p>
                  </a:txBody>
                  <a:tcPr marL="0" marR="0" marB="0" marT="635">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r>
              <a:tr h="166116">
                <a:tc>
                  <a:txBody>
                    <a:bodyPr/>
                    <a:lstStyle/>
                    <a:p>
                      <a:pPr marL="48260">
                        <a:lnSpc>
                          <a:spcPts val="825"/>
                        </a:lnSpc>
                      </a:pPr>
                      <a:r>
                        <a:rPr dirty="0" sz="700" spc="5" b="1">
                          <a:solidFill>
                            <a:srgbClr val="FFFFFF"/>
                          </a:solidFill>
                          <a:latin typeface="Arial"/>
                          <a:cs typeface="Arial"/>
                        </a:rPr>
                        <a:t>2% </a:t>
                      </a:r>
                      <a:r>
                        <a:rPr dirty="0" sz="700" b="1">
                          <a:solidFill>
                            <a:srgbClr val="FFFFFF"/>
                          </a:solidFill>
                          <a:latin typeface="Arial"/>
                          <a:cs typeface="Arial"/>
                        </a:rPr>
                        <a:t>slope, no</a:t>
                      </a:r>
                      <a:r>
                        <a:rPr dirty="0" sz="700" spc="-20" b="1">
                          <a:solidFill>
                            <a:srgbClr val="FFFFFF"/>
                          </a:solidFill>
                          <a:latin typeface="Arial"/>
                          <a:cs typeface="Arial"/>
                        </a:rPr>
                        <a:t> </a:t>
                      </a:r>
                      <a:r>
                        <a:rPr dirty="0" sz="700" b="1">
                          <a:solidFill>
                            <a:srgbClr val="FFFFFF"/>
                          </a:solidFill>
                          <a:latin typeface="Arial"/>
                          <a:cs typeface="Arial"/>
                        </a:rPr>
                        <a:t>impact</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r" marR="40640">
                        <a:lnSpc>
                          <a:spcPct val="100000"/>
                        </a:lnSpc>
                        <a:spcBef>
                          <a:spcPts val="5"/>
                        </a:spcBef>
                      </a:pPr>
                      <a:r>
                        <a:rPr dirty="0" sz="750" spc="5">
                          <a:latin typeface="Cambria"/>
                          <a:cs typeface="Cambria"/>
                        </a:rPr>
                        <a:t>-</a:t>
                      </a:r>
                      <a:r>
                        <a:rPr dirty="0" sz="750" spc="-5">
                          <a:latin typeface="Cambria"/>
                          <a:cs typeface="Cambria"/>
                        </a:rPr>
                        <a:t>0.</a:t>
                      </a:r>
                      <a:r>
                        <a:rPr dirty="0" sz="750">
                          <a:latin typeface="Cambria"/>
                          <a:cs typeface="Cambria"/>
                        </a:rPr>
                        <a:t>5</a:t>
                      </a:r>
                      <a:r>
                        <a:rPr dirty="0" sz="750" spc="-5">
                          <a:latin typeface="Cambria"/>
                          <a:cs typeface="Cambria"/>
                        </a:rPr>
                        <a:t>7</a:t>
                      </a:r>
                      <a:r>
                        <a:rPr dirty="0" sz="750">
                          <a:latin typeface="Cambria"/>
                          <a:cs typeface="Cambria"/>
                        </a:rPr>
                        <a:t>5</a:t>
                      </a:r>
                      <a:endParaRPr sz="750">
                        <a:latin typeface="Cambria"/>
                        <a:cs typeface="Cambria"/>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r" marR="39370">
                        <a:lnSpc>
                          <a:spcPct val="100000"/>
                        </a:lnSpc>
                        <a:spcBef>
                          <a:spcPts val="5"/>
                        </a:spcBef>
                      </a:pPr>
                      <a:r>
                        <a:rPr dirty="0" sz="750" spc="-5">
                          <a:latin typeface="Cambria"/>
                          <a:cs typeface="Cambria"/>
                        </a:rPr>
                        <a:t>31</a:t>
                      </a:r>
                      <a:r>
                        <a:rPr dirty="0" sz="750">
                          <a:latin typeface="Cambria"/>
                          <a:cs typeface="Cambria"/>
                        </a:rPr>
                        <a:t>4</a:t>
                      </a:r>
                      <a:r>
                        <a:rPr dirty="0" sz="750" spc="-5">
                          <a:latin typeface="Cambria"/>
                          <a:cs typeface="Cambria"/>
                        </a:rPr>
                        <a:t>.2</a:t>
                      </a:r>
                      <a:r>
                        <a:rPr dirty="0" sz="750">
                          <a:latin typeface="Cambria"/>
                          <a:cs typeface="Cambria"/>
                        </a:rPr>
                        <a:t>6</a:t>
                      </a:r>
                      <a:endParaRPr sz="750">
                        <a:latin typeface="Cambria"/>
                        <a:cs typeface="Cambria"/>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r" marR="40640">
                        <a:lnSpc>
                          <a:spcPct val="100000"/>
                        </a:lnSpc>
                        <a:spcBef>
                          <a:spcPts val="5"/>
                        </a:spcBef>
                      </a:pPr>
                      <a:r>
                        <a:rPr dirty="0" sz="750" spc="-5">
                          <a:latin typeface="Cambria"/>
                          <a:cs typeface="Cambria"/>
                        </a:rPr>
                        <a:t>0.</a:t>
                      </a:r>
                      <a:r>
                        <a:rPr dirty="0" sz="750">
                          <a:latin typeface="Cambria"/>
                          <a:cs typeface="Cambria"/>
                        </a:rPr>
                        <a:t>1</a:t>
                      </a:r>
                      <a:r>
                        <a:rPr dirty="0" sz="750" spc="-5">
                          <a:latin typeface="Cambria"/>
                          <a:cs typeface="Cambria"/>
                        </a:rPr>
                        <a:t>43</a:t>
                      </a:r>
                      <a:r>
                        <a:rPr dirty="0" sz="750">
                          <a:latin typeface="Cambria"/>
                          <a:cs typeface="Cambria"/>
                        </a:rPr>
                        <a:t>23</a:t>
                      </a:r>
                      <a:endParaRPr sz="750">
                        <a:latin typeface="Cambria"/>
                        <a:cs typeface="Cambria"/>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r" marR="41275">
                        <a:lnSpc>
                          <a:spcPct val="100000"/>
                        </a:lnSpc>
                        <a:spcBef>
                          <a:spcPts val="5"/>
                        </a:spcBef>
                      </a:pPr>
                      <a:r>
                        <a:rPr dirty="0" sz="750">
                          <a:latin typeface="Cambria"/>
                          <a:cs typeface="Cambria"/>
                        </a:rPr>
                        <a:t>8</a:t>
                      </a:r>
                      <a:r>
                        <a:rPr dirty="0" sz="750" spc="-5">
                          <a:latin typeface="Cambria"/>
                          <a:cs typeface="Cambria"/>
                        </a:rPr>
                        <a:t>.2</a:t>
                      </a:r>
                      <a:r>
                        <a:rPr dirty="0" sz="750">
                          <a:latin typeface="Cambria"/>
                          <a:cs typeface="Cambria"/>
                        </a:rPr>
                        <a:t>1</a:t>
                      </a:r>
                      <a:endParaRPr sz="750">
                        <a:latin typeface="Cambria"/>
                        <a:cs typeface="Cambria"/>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ctr" marL="10795">
                        <a:lnSpc>
                          <a:spcPct val="100000"/>
                        </a:lnSpc>
                        <a:spcBef>
                          <a:spcPts val="5"/>
                        </a:spcBef>
                      </a:pPr>
                      <a:r>
                        <a:rPr dirty="0" sz="750" spc="10">
                          <a:latin typeface="Cambria"/>
                          <a:cs typeface="Cambria"/>
                        </a:rPr>
                        <a:t>1.86</a:t>
                      </a:r>
                      <a:endParaRPr sz="750">
                        <a:latin typeface="Cambria"/>
                        <a:cs typeface="Cambria"/>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r h="167639">
                <a:tc>
                  <a:txBody>
                    <a:bodyPr/>
                    <a:lstStyle/>
                    <a:p>
                      <a:pPr marL="48260">
                        <a:lnSpc>
                          <a:spcPts val="835"/>
                        </a:lnSpc>
                      </a:pPr>
                      <a:r>
                        <a:rPr dirty="0" sz="700" spc="5" b="1">
                          <a:solidFill>
                            <a:srgbClr val="FFFFFF"/>
                          </a:solidFill>
                          <a:latin typeface="Arial"/>
                          <a:cs typeface="Arial"/>
                        </a:rPr>
                        <a:t>2% </a:t>
                      </a:r>
                      <a:r>
                        <a:rPr dirty="0" sz="700" b="1">
                          <a:solidFill>
                            <a:srgbClr val="FFFFFF"/>
                          </a:solidFill>
                          <a:latin typeface="Arial"/>
                          <a:cs typeface="Arial"/>
                        </a:rPr>
                        <a:t>slope impact</a:t>
                      </a:r>
                      <a:r>
                        <a:rPr dirty="0" sz="700" spc="-25" b="1">
                          <a:solidFill>
                            <a:srgbClr val="FFFFFF"/>
                          </a:solidFill>
                          <a:latin typeface="Arial"/>
                          <a:cs typeface="Arial"/>
                        </a:rPr>
                        <a:t> </a:t>
                      </a:r>
                      <a:r>
                        <a:rPr dirty="0" sz="700" spc="-5" b="1">
                          <a:solidFill>
                            <a:srgbClr val="FFFFFF"/>
                          </a:solidFill>
                          <a:latin typeface="Arial"/>
                          <a:cs typeface="Arial"/>
                        </a:rPr>
                        <a:t>down</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r" marR="40640">
                        <a:lnSpc>
                          <a:spcPct val="100000"/>
                        </a:lnSpc>
                        <a:spcBef>
                          <a:spcPts val="15"/>
                        </a:spcBef>
                      </a:pPr>
                      <a:r>
                        <a:rPr dirty="0" sz="750" spc="5">
                          <a:latin typeface="Cambria"/>
                          <a:cs typeface="Cambria"/>
                        </a:rPr>
                        <a:t>-</a:t>
                      </a:r>
                      <a:r>
                        <a:rPr dirty="0" sz="750" spc="-5">
                          <a:latin typeface="Cambria"/>
                          <a:cs typeface="Cambria"/>
                        </a:rPr>
                        <a:t>0.</a:t>
                      </a:r>
                      <a:r>
                        <a:rPr dirty="0" sz="750">
                          <a:latin typeface="Cambria"/>
                          <a:cs typeface="Cambria"/>
                        </a:rPr>
                        <a:t>8</a:t>
                      </a:r>
                      <a:r>
                        <a:rPr dirty="0" sz="750" spc="-5">
                          <a:latin typeface="Cambria"/>
                          <a:cs typeface="Cambria"/>
                        </a:rPr>
                        <a:t>5</a:t>
                      </a:r>
                      <a:r>
                        <a:rPr dirty="0" sz="750">
                          <a:latin typeface="Cambria"/>
                          <a:cs typeface="Cambria"/>
                        </a:rPr>
                        <a:t>0</a:t>
                      </a:r>
                      <a:endParaRPr sz="750">
                        <a:latin typeface="Cambria"/>
                        <a:cs typeface="Cambria"/>
                      </a:endParaRPr>
                    </a:p>
                  </a:txBody>
                  <a:tcPr marL="0" marR="0" marB="0" marT="190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r" marR="39370">
                        <a:lnSpc>
                          <a:spcPct val="100000"/>
                        </a:lnSpc>
                        <a:spcBef>
                          <a:spcPts val="15"/>
                        </a:spcBef>
                      </a:pPr>
                      <a:r>
                        <a:rPr dirty="0" sz="750" spc="-5">
                          <a:latin typeface="Cambria"/>
                          <a:cs typeface="Cambria"/>
                        </a:rPr>
                        <a:t>38</a:t>
                      </a:r>
                      <a:r>
                        <a:rPr dirty="0" sz="750">
                          <a:latin typeface="Cambria"/>
                          <a:cs typeface="Cambria"/>
                        </a:rPr>
                        <a:t>1</a:t>
                      </a:r>
                      <a:r>
                        <a:rPr dirty="0" sz="750" spc="-5">
                          <a:latin typeface="Cambria"/>
                          <a:cs typeface="Cambria"/>
                        </a:rPr>
                        <a:t>.6</a:t>
                      </a:r>
                      <a:r>
                        <a:rPr dirty="0" sz="750">
                          <a:latin typeface="Cambria"/>
                          <a:cs typeface="Cambria"/>
                        </a:rPr>
                        <a:t>4</a:t>
                      </a:r>
                      <a:endParaRPr sz="750">
                        <a:latin typeface="Cambria"/>
                        <a:cs typeface="Cambria"/>
                      </a:endParaRPr>
                    </a:p>
                  </a:txBody>
                  <a:tcPr marL="0" marR="0" marB="0" marT="190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r" marR="40640">
                        <a:lnSpc>
                          <a:spcPct val="100000"/>
                        </a:lnSpc>
                        <a:spcBef>
                          <a:spcPts val="15"/>
                        </a:spcBef>
                      </a:pPr>
                      <a:r>
                        <a:rPr dirty="0" sz="750" spc="-5">
                          <a:latin typeface="Cambria"/>
                          <a:cs typeface="Cambria"/>
                        </a:rPr>
                        <a:t>0.</a:t>
                      </a:r>
                      <a:r>
                        <a:rPr dirty="0" sz="750">
                          <a:latin typeface="Cambria"/>
                          <a:cs typeface="Cambria"/>
                        </a:rPr>
                        <a:t>1</a:t>
                      </a:r>
                      <a:r>
                        <a:rPr dirty="0" sz="750" spc="-5">
                          <a:latin typeface="Cambria"/>
                          <a:cs typeface="Cambria"/>
                        </a:rPr>
                        <a:t>44</a:t>
                      </a:r>
                      <a:r>
                        <a:rPr dirty="0" sz="750">
                          <a:latin typeface="Cambria"/>
                          <a:cs typeface="Cambria"/>
                        </a:rPr>
                        <a:t>89</a:t>
                      </a:r>
                      <a:endParaRPr sz="750">
                        <a:latin typeface="Cambria"/>
                        <a:cs typeface="Cambria"/>
                      </a:endParaRPr>
                    </a:p>
                  </a:txBody>
                  <a:tcPr marL="0" marR="0" marB="0" marT="190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r" marR="41275">
                        <a:lnSpc>
                          <a:spcPct val="100000"/>
                        </a:lnSpc>
                        <a:spcBef>
                          <a:spcPts val="15"/>
                        </a:spcBef>
                      </a:pPr>
                      <a:r>
                        <a:rPr dirty="0" sz="750">
                          <a:latin typeface="Cambria"/>
                          <a:cs typeface="Cambria"/>
                        </a:rPr>
                        <a:t>8</a:t>
                      </a:r>
                      <a:r>
                        <a:rPr dirty="0" sz="750" spc="-5">
                          <a:latin typeface="Cambria"/>
                          <a:cs typeface="Cambria"/>
                        </a:rPr>
                        <a:t>.3</a:t>
                      </a:r>
                      <a:r>
                        <a:rPr dirty="0" sz="750">
                          <a:latin typeface="Cambria"/>
                          <a:cs typeface="Cambria"/>
                        </a:rPr>
                        <a:t>0</a:t>
                      </a:r>
                      <a:endParaRPr sz="750">
                        <a:latin typeface="Cambria"/>
                        <a:cs typeface="Cambria"/>
                      </a:endParaRPr>
                    </a:p>
                  </a:txBody>
                  <a:tcPr marL="0" marR="0" marB="0" marT="190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ctr" marL="10795">
                        <a:lnSpc>
                          <a:spcPct val="100000"/>
                        </a:lnSpc>
                        <a:spcBef>
                          <a:spcPts val="15"/>
                        </a:spcBef>
                      </a:pPr>
                      <a:r>
                        <a:rPr dirty="0" sz="750" spc="10">
                          <a:latin typeface="Cambria"/>
                          <a:cs typeface="Cambria"/>
                        </a:rPr>
                        <a:t>1.53</a:t>
                      </a:r>
                      <a:endParaRPr sz="750">
                        <a:latin typeface="Cambria"/>
                        <a:cs typeface="Cambria"/>
                      </a:endParaRPr>
                    </a:p>
                  </a:txBody>
                  <a:tcPr marL="0" marR="0" marB="0" marT="190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r>
              <a:tr h="166116">
                <a:tc>
                  <a:txBody>
                    <a:bodyPr/>
                    <a:lstStyle/>
                    <a:p>
                      <a:pPr marL="48260">
                        <a:lnSpc>
                          <a:spcPts val="825"/>
                        </a:lnSpc>
                      </a:pPr>
                      <a:r>
                        <a:rPr dirty="0" sz="700" spc="5" b="1">
                          <a:solidFill>
                            <a:srgbClr val="FFFFFF"/>
                          </a:solidFill>
                          <a:latin typeface="Arial"/>
                          <a:cs typeface="Arial"/>
                        </a:rPr>
                        <a:t>6% </a:t>
                      </a:r>
                      <a:r>
                        <a:rPr dirty="0" sz="700" b="1">
                          <a:solidFill>
                            <a:srgbClr val="FFFFFF"/>
                          </a:solidFill>
                          <a:latin typeface="Arial"/>
                          <a:cs typeface="Arial"/>
                        </a:rPr>
                        <a:t>slope, no</a:t>
                      </a:r>
                      <a:r>
                        <a:rPr dirty="0" sz="700" spc="-20" b="1">
                          <a:solidFill>
                            <a:srgbClr val="FFFFFF"/>
                          </a:solidFill>
                          <a:latin typeface="Arial"/>
                          <a:cs typeface="Arial"/>
                        </a:rPr>
                        <a:t> </a:t>
                      </a:r>
                      <a:r>
                        <a:rPr dirty="0" sz="700" b="1">
                          <a:solidFill>
                            <a:srgbClr val="FFFFFF"/>
                          </a:solidFill>
                          <a:latin typeface="Arial"/>
                          <a:cs typeface="Arial"/>
                        </a:rPr>
                        <a:t>impact</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algn="r" marR="40640">
                        <a:lnSpc>
                          <a:spcPct val="100000"/>
                        </a:lnSpc>
                        <a:spcBef>
                          <a:spcPts val="5"/>
                        </a:spcBef>
                      </a:pPr>
                      <a:r>
                        <a:rPr dirty="0" sz="750" spc="5">
                          <a:latin typeface="Cambria"/>
                          <a:cs typeface="Cambria"/>
                        </a:rPr>
                        <a:t>-</a:t>
                      </a:r>
                      <a:r>
                        <a:rPr dirty="0" sz="750" spc="-5">
                          <a:latin typeface="Cambria"/>
                          <a:cs typeface="Cambria"/>
                        </a:rPr>
                        <a:t>0.</a:t>
                      </a:r>
                      <a:r>
                        <a:rPr dirty="0" sz="750">
                          <a:latin typeface="Cambria"/>
                          <a:cs typeface="Cambria"/>
                        </a:rPr>
                        <a:t>5</a:t>
                      </a:r>
                      <a:r>
                        <a:rPr dirty="0" sz="750" spc="-5">
                          <a:latin typeface="Cambria"/>
                          <a:cs typeface="Cambria"/>
                        </a:rPr>
                        <a:t>7</a:t>
                      </a:r>
                      <a:r>
                        <a:rPr dirty="0" sz="750">
                          <a:latin typeface="Cambria"/>
                          <a:cs typeface="Cambria"/>
                        </a:rPr>
                        <a:t>5</a:t>
                      </a:r>
                      <a:endParaRPr sz="750">
                        <a:latin typeface="Cambria"/>
                        <a:cs typeface="Cambria"/>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r" marR="39370">
                        <a:lnSpc>
                          <a:spcPct val="100000"/>
                        </a:lnSpc>
                        <a:spcBef>
                          <a:spcPts val="5"/>
                        </a:spcBef>
                      </a:pPr>
                      <a:r>
                        <a:rPr dirty="0" sz="750" spc="-5">
                          <a:latin typeface="Cambria"/>
                          <a:cs typeface="Cambria"/>
                        </a:rPr>
                        <a:t>31</a:t>
                      </a:r>
                      <a:r>
                        <a:rPr dirty="0" sz="750">
                          <a:latin typeface="Cambria"/>
                          <a:cs typeface="Cambria"/>
                        </a:rPr>
                        <a:t>4</a:t>
                      </a:r>
                      <a:r>
                        <a:rPr dirty="0" sz="750" spc="-5">
                          <a:latin typeface="Cambria"/>
                          <a:cs typeface="Cambria"/>
                        </a:rPr>
                        <a:t>.2</a:t>
                      </a:r>
                      <a:r>
                        <a:rPr dirty="0" sz="750">
                          <a:latin typeface="Cambria"/>
                          <a:cs typeface="Cambria"/>
                        </a:rPr>
                        <a:t>6</a:t>
                      </a:r>
                      <a:endParaRPr sz="750">
                        <a:latin typeface="Cambria"/>
                        <a:cs typeface="Cambria"/>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r" marR="40640">
                        <a:lnSpc>
                          <a:spcPct val="100000"/>
                        </a:lnSpc>
                        <a:spcBef>
                          <a:spcPts val="5"/>
                        </a:spcBef>
                      </a:pPr>
                      <a:r>
                        <a:rPr dirty="0" sz="750" spc="-5">
                          <a:latin typeface="Cambria"/>
                          <a:cs typeface="Cambria"/>
                        </a:rPr>
                        <a:t>0.</a:t>
                      </a:r>
                      <a:r>
                        <a:rPr dirty="0" sz="750">
                          <a:latin typeface="Cambria"/>
                          <a:cs typeface="Cambria"/>
                        </a:rPr>
                        <a:t>1</a:t>
                      </a:r>
                      <a:r>
                        <a:rPr dirty="0" sz="750" spc="-5">
                          <a:latin typeface="Cambria"/>
                          <a:cs typeface="Cambria"/>
                        </a:rPr>
                        <a:t>43</a:t>
                      </a:r>
                      <a:r>
                        <a:rPr dirty="0" sz="750">
                          <a:latin typeface="Cambria"/>
                          <a:cs typeface="Cambria"/>
                        </a:rPr>
                        <a:t>17</a:t>
                      </a:r>
                      <a:endParaRPr sz="750">
                        <a:latin typeface="Cambria"/>
                        <a:cs typeface="Cambria"/>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r" marR="41275">
                        <a:lnSpc>
                          <a:spcPct val="100000"/>
                        </a:lnSpc>
                        <a:spcBef>
                          <a:spcPts val="5"/>
                        </a:spcBef>
                      </a:pPr>
                      <a:r>
                        <a:rPr dirty="0" sz="750">
                          <a:latin typeface="Cambria"/>
                          <a:cs typeface="Cambria"/>
                        </a:rPr>
                        <a:t>8</a:t>
                      </a:r>
                      <a:r>
                        <a:rPr dirty="0" sz="750" spc="-5">
                          <a:latin typeface="Cambria"/>
                          <a:cs typeface="Cambria"/>
                        </a:rPr>
                        <a:t>.2</a:t>
                      </a:r>
                      <a:r>
                        <a:rPr dirty="0" sz="750">
                          <a:latin typeface="Cambria"/>
                          <a:cs typeface="Cambria"/>
                        </a:rPr>
                        <a:t>0</a:t>
                      </a:r>
                      <a:endParaRPr sz="750">
                        <a:latin typeface="Cambria"/>
                        <a:cs typeface="Cambria"/>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ctr" marL="8255">
                        <a:lnSpc>
                          <a:spcPct val="100000"/>
                        </a:lnSpc>
                        <a:spcBef>
                          <a:spcPts val="5"/>
                        </a:spcBef>
                      </a:pPr>
                      <a:r>
                        <a:rPr dirty="0" sz="750" spc="10">
                          <a:solidFill>
                            <a:srgbClr val="FF0000"/>
                          </a:solidFill>
                          <a:latin typeface="Cambria"/>
                          <a:cs typeface="Cambria"/>
                        </a:rPr>
                        <a:t>1.25</a:t>
                      </a:r>
                      <a:endParaRPr sz="750">
                        <a:latin typeface="Cambria"/>
                        <a:cs typeface="Cambria"/>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bl>
          </a:graphicData>
        </a:graphic>
      </p:graphicFrame>
      <p:sp>
        <p:nvSpPr>
          <p:cNvPr id="80" name="object 80"/>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81" name="object 81"/>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95</a:t>
            </a:r>
            <a:endParaRPr sz="1050">
              <a:latin typeface="Calibri"/>
              <a:cs typeface="Calibri"/>
            </a:endParaRPr>
          </a:p>
        </p:txBody>
      </p:sp>
      <p:sp>
        <p:nvSpPr>
          <p:cNvPr id="83" name="object 83"/>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82" name="object 82"/>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96</a:t>
            </a:r>
            <a:endParaRPr sz="1050">
              <a:latin typeface="Calibri"/>
              <a:cs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34158" y="4473999"/>
            <a:ext cx="1169035" cy="177800"/>
          </a:xfrm>
          <a:prstGeom prst="rect">
            <a:avLst/>
          </a:prstGeom>
        </p:spPr>
        <p:txBody>
          <a:bodyPr wrap="square" lIns="0" tIns="12065" rIns="0" bIns="0" rtlCol="0" vert="horz">
            <a:spAutoFit/>
          </a:bodyPr>
          <a:lstStyle/>
          <a:p>
            <a:pPr marL="12700">
              <a:lnSpc>
                <a:spcPct val="100000"/>
              </a:lnSpc>
              <a:spcBef>
                <a:spcPts val="95"/>
              </a:spcBef>
            </a:pPr>
            <a:r>
              <a:rPr dirty="0" sz="1000" spc="-10">
                <a:solidFill>
                  <a:srgbClr val="FFFFFF"/>
                </a:solidFill>
                <a:latin typeface="Arial"/>
                <a:cs typeface="Arial"/>
              </a:rPr>
              <a:t>Participant</a:t>
            </a:r>
            <a:r>
              <a:rPr dirty="0" sz="1000" spc="-5">
                <a:solidFill>
                  <a:srgbClr val="FFFFFF"/>
                </a:solidFill>
                <a:latin typeface="Arial"/>
                <a:cs typeface="Arial"/>
              </a:rPr>
              <a:t> </a:t>
            </a:r>
            <a:r>
              <a:rPr dirty="0" sz="1000" spc="-10">
                <a:solidFill>
                  <a:srgbClr val="FFFFFF"/>
                </a:solidFill>
                <a:latin typeface="Arial"/>
                <a:cs typeface="Arial"/>
              </a:rPr>
              <a:t>Materials</a:t>
            </a:r>
            <a:endParaRPr sz="1000">
              <a:latin typeface="Arial"/>
              <a:cs typeface="Arial"/>
            </a:endParaRPr>
          </a:p>
        </p:txBody>
      </p:sp>
      <p:sp>
        <p:nvSpPr>
          <p:cNvPr id="5" name="object 5"/>
          <p:cNvSpPr txBox="1"/>
          <p:nvPr/>
        </p:nvSpPr>
        <p:spPr>
          <a:xfrm>
            <a:off x="2855988" y="4473999"/>
            <a:ext cx="3514090" cy="177800"/>
          </a:xfrm>
          <a:prstGeom prst="rect">
            <a:avLst/>
          </a:prstGeom>
        </p:spPr>
        <p:txBody>
          <a:bodyPr wrap="square" lIns="0" tIns="12065" rIns="0" bIns="0" rtlCol="0" vert="horz">
            <a:spAutoFit/>
          </a:bodyPr>
          <a:lstStyle/>
          <a:p>
            <a:pPr marL="12700">
              <a:lnSpc>
                <a:spcPct val="100000"/>
              </a:lnSpc>
              <a:spcBef>
                <a:spcPts val="95"/>
              </a:spcBef>
            </a:pPr>
            <a:r>
              <a:rPr dirty="0" sz="1000" spc="-5">
                <a:solidFill>
                  <a:srgbClr val="FFFFFF"/>
                </a:solidFill>
                <a:latin typeface="Arial"/>
                <a:cs typeface="Arial"/>
              </a:rPr>
              <a:t>https://ftp.wsdot.wa.gov/incoming/PSCBridgeDesignWorkshop</a:t>
            </a:r>
            <a:endParaRPr sz="1000">
              <a:latin typeface="Arial"/>
              <a:cs typeface="Arial"/>
            </a:endParaRPr>
          </a:p>
        </p:txBody>
      </p:sp>
      <p:sp>
        <p:nvSpPr>
          <p:cNvPr id="6" name="object 6"/>
          <p:cNvSpPr txBox="1">
            <a:spLocks noGrp="1"/>
          </p:cNvSpPr>
          <p:nvPr>
            <p:ph type="title"/>
          </p:nvPr>
        </p:nvSpPr>
        <p:spPr>
          <a:xfrm>
            <a:off x="1003766" y="1153205"/>
            <a:ext cx="4441825" cy="417195"/>
          </a:xfrm>
          <a:prstGeom prst="rect"/>
        </p:spPr>
        <p:txBody>
          <a:bodyPr wrap="square" lIns="0" tIns="14604" rIns="0" bIns="0" rtlCol="0" vert="horz">
            <a:spAutoFit/>
          </a:bodyPr>
          <a:lstStyle/>
          <a:p>
            <a:pPr marL="12700">
              <a:lnSpc>
                <a:spcPct val="100000"/>
              </a:lnSpc>
              <a:spcBef>
                <a:spcPts val="114"/>
              </a:spcBef>
            </a:pPr>
            <a:r>
              <a:rPr dirty="0" sz="2550" spc="-20" b="0">
                <a:solidFill>
                  <a:srgbClr val="1C7C5B"/>
                </a:solidFill>
                <a:latin typeface="Arial Black"/>
                <a:cs typeface="Arial Black"/>
              </a:rPr>
              <a:t>Rollover </a:t>
            </a:r>
            <a:r>
              <a:rPr dirty="0" sz="2550" spc="-5" b="0">
                <a:solidFill>
                  <a:srgbClr val="1C7C5B"/>
                </a:solidFill>
                <a:latin typeface="Arial Black"/>
                <a:cs typeface="Arial Black"/>
              </a:rPr>
              <a:t>Factor </a:t>
            </a:r>
            <a:r>
              <a:rPr dirty="0" sz="2550" spc="10" b="0">
                <a:solidFill>
                  <a:srgbClr val="1C7C5B"/>
                </a:solidFill>
                <a:latin typeface="Arial Black"/>
                <a:cs typeface="Arial Black"/>
              </a:rPr>
              <a:t>of</a:t>
            </a:r>
            <a:r>
              <a:rPr dirty="0" sz="2550" spc="114" b="0">
                <a:solidFill>
                  <a:srgbClr val="1C7C5B"/>
                </a:solidFill>
                <a:latin typeface="Arial Black"/>
                <a:cs typeface="Arial Black"/>
              </a:rPr>
              <a:t> </a:t>
            </a:r>
            <a:r>
              <a:rPr dirty="0" sz="2550" b="0">
                <a:solidFill>
                  <a:srgbClr val="1C7C5B"/>
                </a:solidFill>
                <a:latin typeface="Arial Black"/>
                <a:cs typeface="Arial Black"/>
              </a:rPr>
              <a:t>Safety</a:t>
            </a:r>
            <a:endParaRPr sz="2550">
              <a:latin typeface="Arial Black"/>
              <a:cs typeface="Arial Black"/>
            </a:endParaRPr>
          </a:p>
        </p:txBody>
      </p:sp>
      <p:sp>
        <p:nvSpPr>
          <p:cNvPr id="7" name="object 7"/>
          <p:cNvSpPr/>
          <p:nvPr/>
        </p:nvSpPr>
        <p:spPr>
          <a:xfrm>
            <a:off x="1808988" y="1921763"/>
            <a:ext cx="601980" cy="173990"/>
          </a:xfrm>
          <a:custGeom>
            <a:avLst/>
            <a:gdLst/>
            <a:ahLst/>
            <a:cxnLst/>
            <a:rect l="l" t="t" r="r" b="b"/>
            <a:pathLst>
              <a:path w="601980" h="173989">
                <a:moveTo>
                  <a:pt x="565404" y="173736"/>
                </a:moveTo>
                <a:lnTo>
                  <a:pt x="563880" y="169164"/>
                </a:lnTo>
                <a:lnTo>
                  <a:pt x="570214" y="163972"/>
                </a:lnTo>
                <a:lnTo>
                  <a:pt x="575691" y="157353"/>
                </a:lnTo>
                <a:lnTo>
                  <a:pt x="590740" y="115062"/>
                </a:lnTo>
                <a:lnTo>
                  <a:pt x="592836" y="86868"/>
                </a:lnTo>
                <a:lnTo>
                  <a:pt x="592288" y="72342"/>
                </a:lnTo>
                <a:lnTo>
                  <a:pt x="580596" y="24717"/>
                </a:lnTo>
                <a:lnTo>
                  <a:pt x="563880" y="4572"/>
                </a:lnTo>
                <a:lnTo>
                  <a:pt x="565404" y="0"/>
                </a:lnTo>
                <a:lnTo>
                  <a:pt x="592836" y="32004"/>
                </a:lnTo>
                <a:lnTo>
                  <a:pt x="601408" y="71437"/>
                </a:lnTo>
                <a:lnTo>
                  <a:pt x="601980" y="86868"/>
                </a:lnTo>
                <a:lnTo>
                  <a:pt x="601408" y="102298"/>
                </a:lnTo>
                <a:lnTo>
                  <a:pt x="592836" y="141732"/>
                </a:lnTo>
                <a:lnTo>
                  <a:pt x="573119" y="168306"/>
                </a:lnTo>
                <a:lnTo>
                  <a:pt x="565404" y="173736"/>
                </a:lnTo>
                <a:close/>
              </a:path>
              <a:path w="601980" h="173989">
                <a:moveTo>
                  <a:pt x="38100" y="173736"/>
                </a:moveTo>
                <a:lnTo>
                  <a:pt x="10667" y="141732"/>
                </a:lnTo>
                <a:lnTo>
                  <a:pt x="595" y="102298"/>
                </a:lnTo>
                <a:lnTo>
                  <a:pt x="0" y="86868"/>
                </a:lnTo>
                <a:lnTo>
                  <a:pt x="595" y="71437"/>
                </a:lnTo>
                <a:lnTo>
                  <a:pt x="10667" y="32004"/>
                </a:lnTo>
                <a:lnTo>
                  <a:pt x="38100" y="0"/>
                </a:lnTo>
                <a:lnTo>
                  <a:pt x="39624" y="4572"/>
                </a:lnTo>
                <a:lnTo>
                  <a:pt x="33075" y="9763"/>
                </a:lnTo>
                <a:lnTo>
                  <a:pt x="27241" y="16383"/>
                </a:lnTo>
                <a:lnTo>
                  <a:pt x="12191" y="58674"/>
                </a:lnTo>
                <a:lnTo>
                  <a:pt x="10667" y="86868"/>
                </a:lnTo>
                <a:lnTo>
                  <a:pt x="11001" y="101393"/>
                </a:lnTo>
                <a:lnTo>
                  <a:pt x="22264" y="149018"/>
                </a:lnTo>
                <a:lnTo>
                  <a:pt x="39624" y="169164"/>
                </a:lnTo>
                <a:lnTo>
                  <a:pt x="38100" y="173736"/>
                </a:lnTo>
                <a:close/>
              </a:path>
            </a:pathLst>
          </a:custGeom>
          <a:solidFill>
            <a:srgbClr val="000000"/>
          </a:solidFill>
        </p:spPr>
        <p:txBody>
          <a:bodyPr wrap="square" lIns="0" tIns="0" rIns="0" bIns="0" rtlCol="0"/>
          <a:lstStyle/>
          <a:p/>
        </p:txBody>
      </p:sp>
      <p:sp>
        <p:nvSpPr>
          <p:cNvPr id="8" name="object 8"/>
          <p:cNvSpPr/>
          <p:nvPr/>
        </p:nvSpPr>
        <p:spPr>
          <a:xfrm>
            <a:off x="1851660" y="2008632"/>
            <a:ext cx="192405" cy="0"/>
          </a:xfrm>
          <a:custGeom>
            <a:avLst/>
            <a:gdLst/>
            <a:ahLst/>
            <a:cxnLst/>
            <a:rect l="l" t="t" r="r" b="b"/>
            <a:pathLst>
              <a:path w="192405" h="0">
                <a:moveTo>
                  <a:pt x="0" y="0"/>
                </a:moveTo>
                <a:lnTo>
                  <a:pt x="192024" y="0"/>
                </a:lnTo>
              </a:path>
            </a:pathLst>
          </a:custGeom>
          <a:ln w="6095">
            <a:solidFill>
              <a:srgbClr val="000000"/>
            </a:solidFill>
          </a:ln>
        </p:spPr>
        <p:txBody>
          <a:bodyPr wrap="square" lIns="0" tIns="0" rIns="0" bIns="0" rtlCol="0"/>
          <a:lstStyle/>
          <a:p/>
        </p:txBody>
      </p:sp>
      <p:sp>
        <p:nvSpPr>
          <p:cNvPr id="9" name="object 9"/>
          <p:cNvSpPr txBox="1"/>
          <p:nvPr/>
        </p:nvSpPr>
        <p:spPr>
          <a:xfrm>
            <a:off x="1610847" y="1893865"/>
            <a:ext cx="794385" cy="177800"/>
          </a:xfrm>
          <a:prstGeom prst="rect">
            <a:avLst/>
          </a:prstGeom>
        </p:spPr>
        <p:txBody>
          <a:bodyPr wrap="square" lIns="0" tIns="17145" rIns="0" bIns="0" rtlCol="0" vert="horz">
            <a:spAutoFit/>
          </a:bodyPr>
          <a:lstStyle/>
          <a:p>
            <a:pPr marL="241935">
              <a:lnSpc>
                <a:spcPts val="490"/>
              </a:lnSpc>
              <a:spcBef>
                <a:spcPts val="135"/>
              </a:spcBef>
            </a:pPr>
            <a:r>
              <a:rPr dirty="0" baseline="12820" sz="975" spc="150">
                <a:latin typeface="Cambria"/>
                <a:cs typeface="Cambria"/>
              </a:rPr>
              <a:t>W</a:t>
            </a:r>
            <a:r>
              <a:rPr dirty="0" sz="650" spc="100">
                <a:latin typeface="Cambria"/>
                <a:cs typeface="Cambria"/>
              </a:rPr>
              <a:t>cc</a:t>
            </a:r>
            <a:endParaRPr sz="650">
              <a:latin typeface="Cambria"/>
              <a:cs typeface="Cambria"/>
            </a:endParaRPr>
          </a:p>
          <a:p>
            <a:pPr marL="38100">
              <a:lnSpc>
                <a:spcPts val="670"/>
              </a:lnSpc>
              <a:tabLst>
                <a:tab pos="433705" algn="l"/>
              </a:tabLst>
            </a:pPr>
            <a:r>
              <a:rPr dirty="0" sz="800" spc="45">
                <a:latin typeface="Cambria"/>
                <a:cs typeface="Cambria"/>
              </a:rPr>
              <a:t>W</a:t>
            </a:r>
            <a:r>
              <a:rPr dirty="0" baseline="-12820" sz="975" spc="67">
                <a:latin typeface="Cambria"/>
                <a:cs typeface="Cambria"/>
              </a:rPr>
              <a:t>g	</a:t>
            </a:r>
            <a:r>
              <a:rPr dirty="0" sz="800" spc="150">
                <a:latin typeface="Cambria"/>
                <a:cs typeface="Cambria"/>
              </a:rPr>
              <a:t>-H</a:t>
            </a:r>
            <a:r>
              <a:rPr dirty="0" baseline="-12820" sz="975" spc="225">
                <a:latin typeface="Cambria"/>
                <a:cs typeface="Cambria"/>
              </a:rPr>
              <a:t>rc</a:t>
            </a:r>
            <a:r>
              <a:rPr dirty="0" sz="800" spc="150">
                <a:latin typeface="Cambria"/>
                <a:cs typeface="Cambria"/>
              </a:rPr>
              <a:t>a</a:t>
            </a:r>
            <a:endParaRPr sz="800">
              <a:latin typeface="Cambria"/>
              <a:cs typeface="Cambria"/>
            </a:endParaRPr>
          </a:p>
        </p:txBody>
      </p:sp>
      <p:sp>
        <p:nvSpPr>
          <p:cNvPr id="10" name="object 10"/>
          <p:cNvSpPr txBox="1"/>
          <p:nvPr/>
        </p:nvSpPr>
        <p:spPr>
          <a:xfrm>
            <a:off x="1927851" y="2104126"/>
            <a:ext cx="212725" cy="151765"/>
          </a:xfrm>
          <a:prstGeom prst="rect">
            <a:avLst/>
          </a:prstGeom>
        </p:spPr>
        <p:txBody>
          <a:bodyPr wrap="square" lIns="0" tIns="15875" rIns="0" bIns="0" rtlCol="0" vert="horz">
            <a:spAutoFit/>
          </a:bodyPr>
          <a:lstStyle/>
          <a:p>
            <a:pPr marL="38100">
              <a:lnSpc>
                <a:spcPct val="100000"/>
              </a:lnSpc>
              <a:spcBef>
                <a:spcPts val="125"/>
              </a:spcBef>
            </a:pPr>
            <a:r>
              <a:rPr dirty="0" sz="800" spc="100">
                <a:latin typeface="Cambria"/>
                <a:cs typeface="Cambria"/>
              </a:rPr>
              <a:t>K</a:t>
            </a:r>
            <a:r>
              <a:rPr dirty="0" baseline="-17094" sz="975" spc="150">
                <a:latin typeface="Cambria"/>
                <a:cs typeface="Cambria"/>
              </a:rPr>
              <a:t>0</a:t>
            </a:r>
            <a:endParaRPr baseline="-17094" sz="975">
              <a:latin typeface="Cambria"/>
              <a:cs typeface="Cambria"/>
            </a:endParaRPr>
          </a:p>
        </p:txBody>
      </p:sp>
      <p:sp>
        <p:nvSpPr>
          <p:cNvPr id="11" name="object 11"/>
          <p:cNvSpPr txBox="1"/>
          <p:nvPr/>
        </p:nvSpPr>
        <p:spPr>
          <a:xfrm>
            <a:off x="978405" y="1991342"/>
            <a:ext cx="1755139" cy="199390"/>
          </a:xfrm>
          <a:prstGeom prst="rect">
            <a:avLst/>
          </a:prstGeom>
        </p:spPr>
        <p:txBody>
          <a:bodyPr wrap="square" lIns="0" tIns="11430" rIns="0" bIns="0" rtlCol="0" vert="horz">
            <a:spAutoFit/>
          </a:bodyPr>
          <a:lstStyle/>
          <a:p>
            <a:pPr marL="283210" indent="-245745">
              <a:lnSpc>
                <a:spcPct val="100000"/>
              </a:lnSpc>
              <a:spcBef>
                <a:spcPts val="90"/>
              </a:spcBef>
              <a:buFont typeface="Arial"/>
              <a:buChar char="•"/>
              <a:tabLst>
                <a:tab pos="283210" algn="l"/>
                <a:tab pos="283845" algn="l"/>
                <a:tab pos="944244" algn="l"/>
                <a:tab pos="1441450" algn="l"/>
              </a:tabLst>
            </a:pPr>
            <a:r>
              <a:rPr dirty="0" sz="1150" spc="25">
                <a:latin typeface="Cambria"/>
                <a:cs typeface="Cambria"/>
              </a:rPr>
              <a:t>𝜃</a:t>
            </a:r>
            <a:r>
              <a:rPr dirty="0" baseline="-17361" sz="1200" spc="37">
                <a:latin typeface="Cambria"/>
                <a:cs typeface="Cambria"/>
              </a:rPr>
              <a:t>ro </a:t>
            </a:r>
            <a:r>
              <a:rPr dirty="0" baseline="-17361" sz="1200" spc="89">
                <a:latin typeface="Cambria"/>
                <a:cs typeface="Cambria"/>
              </a:rPr>
              <a:t> </a:t>
            </a:r>
            <a:r>
              <a:rPr dirty="0" sz="1150" spc="210">
                <a:latin typeface="Cambria"/>
                <a:cs typeface="Cambria"/>
              </a:rPr>
              <a:t>=</a:t>
            </a:r>
            <a:r>
              <a:rPr dirty="0" u="sng" baseline="21739" sz="1725" spc="315">
                <a:uFill>
                  <a:solidFill>
                    <a:srgbClr val="000000"/>
                  </a:solidFill>
                </a:uFill>
                <a:latin typeface="Cambria"/>
                <a:cs typeface="Cambria"/>
              </a:rPr>
              <a:t> 	</a:t>
            </a:r>
            <a:r>
              <a:rPr dirty="0" u="sng" baseline="38461" sz="975" spc="67">
                <a:uFill>
                  <a:solidFill>
                    <a:srgbClr val="000000"/>
                  </a:solidFill>
                </a:uFill>
                <a:latin typeface="Cambria"/>
                <a:cs typeface="Cambria"/>
              </a:rPr>
              <a:t>2	</a:t>
            </a:r>
            <a:r>
              <a:rPr dirty="0" sz="1150" spc="210">
                <a:latin typeface="Cambria"/>
                <a:cs typeface="Cambria"/>
              </a:rPr>
              <a:t>+</a:t>
            </a:r>
            <a:r>
              <a:rPr dirty="0" sz="1150" spc="-25">
                <a:latin typeface="Cambria"/>
                <a:cs typeface="Cambria"/>
              </a:rPr>
              <a:t> </a:t>
            </a:r>
            <a:r>
              <a:rPr dirty="0" sz="1150" spc="-10">
                <a:latin typeface="Cambria"/>
                <a:cs typeface="Cambria"/>
              </a:rPr>
              <a:t>𝛼</a:t>
            </a:r>
            <a:endParaRPr sz="1150">
              <a:latin typeface="Cambria"/>
              <a:cs typeface="Cambria"/>
            </a:endParaRPr>
          </a:p>
        </p:txBody>
      </p:sp>
      <p:sp>
        <p:nvSpPr>
          <p:cNvPr id="12" name="object 12"/>
          <p:cNvSpPr txBox="1"/>
          <p:nvPr/>
        </p:nvSpPr>
        <p:spPr>
          <a:xfrm>
            <a:off x="1003805" y="2329698"/>
            <a:ext cx="440690" cy="199390"/>
          </a:xfrm>
          <a:prstGeom prst="rect">
            <a:avLst/>
          </a:prstGeom>
        </p:spPr>
        <p:txBody>
          <a:bodyPr wrap="square" lIns="0" tIns="11430" rIns="0" bIns="0" rtlCol="0" vert="horz">
            <a:spAutoFit/>
          </a:bodyPr>
          <a:lstStyle/>
          <a:p>
            <a:pPr marL="257810" indent="-245745">
              <a:lnSpc>
                <a:spcPct val="100000"/>
              </a:lnSpc>
              <a:spcBef>
                <a:spcPts val="90"/>
              </a:spcBef>
              <a:buFont typeface="Arial"/>
              <a:buChar char="•"/>
              <a:tabLst>
                <a:tab pos="257810" algn="l"/>
                <a:tab pos="258445" algn="l"/>
              </a:tabLst>
            </a:pPr>
            <a:r>
              <a:rPr dirty="0" sz="1150" spc="20">
                <a:latin typeface="Cambria"/>
                <a:cs typeface="Cambria"/>
              </a:rPr>
              <a:t>𝐹</a:t>
            </a:r>
            <a:r>
              <a:rPr dirty="0" sz="1150" spc="-10">
                <a:latin typeface="Cambria"/>
                <a:cs typeface="Cambria"/>
              </a:rPr>
              <a:t>𝑆</a:t>
            </a:r>
            <a:endParaRPr sz="1150">
              <a:latin typeface="Cambria"/>
              <a:cs typeface="Cambria"/>
            </a:endParaRPr>
          </a:p>
        </p:txBody>
      </p:sp>
      <p:sp>
        <p:nvSpPr>
          <p:cNvPr id="13" name="object 13"/>
          <p:cNvSpPr txBox="1"/>
          <p:nvPr/>
        </p:nvSpPr>
        <p:spPr>
          <a:xfrm>
            <a:off x="1412228" y="2398248"/>
            <a:ext cx="144145" cy="151765"/>
          </a:xfrm>
          <a:prstGeom prst="rect">
            <a:avLst/>
          </a:prstGeom>
        </p:spPr>
        <p:txBody>
          <a:bodyPr wrap="square" lIns="0" tIns="15875" rIns="0" bIns="0" rtlCol="0" vert="horz">
            <a:spAutoFit/>
          </a:bodyPr>
          <a:lstStyle/>
          <a:p>
            <a:pPr marL="12700">
              <a:lnSpc>
                <a:spcPct val="100000"/>
              </a:lnSpc>
              <a:spcBef>
                <a:spcPts val="125"/>
              </a:spcBef>
            </a:pPr>
            <a:r>
              <a:rPr dirty="0" sz="800" spc="110">
                <a:latin typeface="Cambria"/>
                <a:cs typeface="Cambria"/>
              </a:rPr>
              <a:t>r</a:t>
            </a:r>
            <a:r>
              <a:rPr dirty="0" sz="800" spc="60">
                <a:latin typeface="Cambria"/>
                <a:cs typeface="Cambria"/>
              </a:rPr>
              <a:t>o</a:t>
            </a:r>
            <a:endParaRPr sz="800">
              <a:latin typeface="Cambria"/>
              <a:cs typeface="Cambria"/>
            </a:endParaRPr>
          </a:p>
        </p:txBody>
      </p:sp>
      <p:sp>
        <p:nvSpPr>
          <p:cNvPr id="14" name="object 14"/>
          <p:cNvSpPr/>
          <p:nvPr/>
        </p:nvSpPr>
        <p:spPr>
          <a:xfrm>
            <a:off x="3204972" y="2482596"/>
            <a:ext cx="22860" cy="5080"/>
          </a:xfrm>
          <a:custGeom>
            <a:avLst/>
            <a:gdLst/>
            <a:ahLst/>
            <a:cxnLst/>
            <a:rect l="l" t="t" r="r" b="b"/>
            <a:pathLst>
              <a:path w="22860" h="5080">
                <a:moveTo>
                  <a:pt x="0" y="0"/>
                </a:moveTo>
                <a:lnTo>
                  <a:pt x="22860" y="0"/>
                </a:lnTo>
                <a:lnTo>
                  <a:pt x="22860" y="5080"/>
                </a:lnTo>
                <a:lnTo>
                  <a:pt x="0" y="5080"/>
                </a:lnTo>
                <a:lnTo>
                  <a:pt x="0" y="0"/>
                </a:lnTo>
                <a:close/>
              </a:path>
            </a:pathLst>
          </a:custGeom>
          <a:solidFill>
            <a:srgbClr val="000000"/>
          </a:solidFill>
        </p:spPr>
        <p:txBody>
          <a:bodyPr wrap="square" lIns="0" tIns="0" rIns="0" bIns="0" rtlCol="0"/>
          <a:lstStyle/>
          <a:p/>
        </p:txBody>
      </p:sp>
      <p:sp>
        <p:nvSpPr>
          <p:cNvPr id="15" name="object 15"/>
          <p:cNvSpPr/>
          <p:nvPr/>
        </p:nvSpPr>
        <p:spPr>
          <a:xfrm>
            <a:off x="3223260" y="2487676"/>
            <a:ext cx="0" cy="88900"/>
          </a:xfrm>
          <a:custGeom>
            <a:avLst/>
            <a:gdLst/>
            <a:ahLst/>
            <a:cxnLst/>
            <a:rect l="l" t="t" r="r" b="b"/>
            <a:pathLst>
              <a:path w="0" h="88900">
                <a:moveTo>
                  <a:pt x="0" y="0"/>
                </a:moveTo>
                <a:lnTo>
                  <a:pt x="0" y="88900"/>
                </a:lnTo>
              </a:path>
            </a:pathLst>
          </a:custGeom>
          <a:ln w="9144">
            <a:solidFill>
              <a:srgbClr val="000000"/>
            </a:solidFill>
          </a:ln>
        </p:spPr>
        <p:txBody>
          <a:bodyPr wrap="square" lIns="0" tIns="0" rIns="0" bIns="0" rtlCol="0"/>
          <a:lstStyle/>
          <a:p/>
        </p:txBody>
      </p:sp>
      <p:sp>
        <p:nvSpPr>
          <p:cNvPr id="16" name="object 16"/>
          <p:cNvSpPr/>
          <p:nvPr/>
        </p:nvSpPr>
        <p:spPr>
          <a:xfrm>
            <a:off x="3204972" y="2576576"/>
            <a:ext cx="22860" cy="3810"/>
          </a:xfrm>
          <a:custGeom>
            <a:avLst/>
            <a:gdLst/>
            <a:ahLst/>
            <a:cxnLst/>
            <a:rect l="l" t="t" r="r" b="b"/>
            <a:pathLst>
              <a:path w="22860" h="3810">
                <a:moveTo>
                  <a:pt x="0" y="0"/>
                </a:moveTo>
                <a:lnTo>
                  <a:pt x="22860" y="0"/>
                </a:lnTo>
                <a:lnTo>
                  <a:pt x="22860" y="3810"/>
                </a:lnTo>
                <a:lnTo>
                  <a:pt x="0" y="3810"/>
                </a:lnTo>
                <a:lnTo>
                  <a:pt x="0" y="0"/>
                </a:lnTo>
                <a:close/>
              </a:path>
            </a:pathLst>
          </a:custGeom>
          <a:solidFill>
            <a:srgbClr val="000000"/>
          </a:solidFill>
        </p:spPr>
        <p:txBody>
          <a:bodyPr wrap="square" lIns="0" tIns="0" rIns="0" bIns="0" rtlCol="0"/>
          <a:lstStyle/>
          <a:p/>
        </p:txBody>
      </p:sp>
      <p:sp>
        <p:nvSpPr>
          <p:cNvPr id="17" name="object 17"/>
          <p:cNvSpPr/>
          <p:nvPr/>
        </p:nvSpPr>
        <p:spPr>
          <a:xfrm>
            <a:off x="1903476" y="2482596"/>
            <a:ext cx="22860" cy="5080"/>
          </a:xfrm>
          <a:custGeom>
            <a:avLst/>
            <a:gdLst/>
            <a:ahLst/>
            <a:cxnLst/>
            <a:rect l="l" t="t" r="r" b="b"/>
            <a:pathLst>
              <a:path w="22860" h="5080">
                <a:moveTo>
                  <a:pt x="0" y="0"/>
                </a:moveTo>
                <a:lnTo>
                  <a:pt x="22859" y="0"/>
                </a:lnTo>
                <a:lnTo>
                  <a:pt x="22859" y="5080"/>
                </a:lnTo>
                <a:lnTo>
                  <a:pt x="0" y="5080"/>
                </a:lnTo>
                <a:lnTo>
                  <a:pt x="0" y="0"/>
                </a:lnTo>
                <a:close/>
              </a:path>
            </a:pathLst>
          </a:custGeom>
          <a:solidFill>
            <a:srgbClr val="000000"/>
          </a:solidFill>
        </p:spPr>
        <p:txBody>
          <a:bodyPr wrap="square" lIns="0" tIns="0" rIns="0" bIns="0" rtlCol="0"/>
          <a:lstStyle/>
          <a:p/>
        </p:txBody>
      </p:sp>
      <p:sp>
        <p:nvSpPr>
          <p:cNvPr id="18" name="object 18"/>
          <p:cNvSpPr/>
          <p:nvPr/>
        </p:nvSpPr>
        <p:spPr>
          <a:xfrm>
            <a:off x="1908048" y="2487676"/>
            <a:ext cx="0" cy="88900"/>
          </a:xfrm>
          <a:custGeom>
            <a:avLst/>
            <a:gdLst/>
            <a:ahLst/>
            <a:cxnLst/>
            <a:rect l="l" t="t" r="r" b="b"/>
            <a:pathLst>
              <a:path w="0" h="88900">
                <a:moveTo>
                  <a:pt x="0" y="0"/>
                </a:moveTo>
                <a:lnTo>
                  <a:pt x="0" y="88900"/>
                </a:lnTo>
              </a:path>
            </a:pathLst>
          </a:custGeom>
          <a:ln w="9144">
            <a:solidFill>
              <a:srgbClr val="000000"/>
            </a:solidFill>
          </a:ln>
        </p:spPr>
        <p:txBody>
          <a:bodyPr wrap="square" lIns="0" tIns="0" rIns="0" bIns="0" rtlCol="0"/>
          <a:lstStyle/>
          <a:p/>
        </p:txBody>
      </p:sp>
      <p:sp>
        <p:nvSpPr>
          <p:cNvPr id="19" name="object 19"/>
          <p:cNvSpPr/>
          <p:nvPr/>
        </p:nvSpPr>
        <p:spPr>
          <a:xfrm>
            <a:off x="1903476" y="2576576"/>
            <a:ext cx="22860" cy="3810"/>
          </a:xfrm>
          <a:custGeom>
            <a:avLst/>
            <a:gdLst/>
            <a:ahLst/>
            <a:cxnLst/>
            <a:rect l="l" t="t" r="r" b="b"/>
            <a:pathLst>
              <a:path w="22860" h="3810">
                <a:moveTo>
                  <a:pt x="0" y="0"/>
                </a:moveTo>
                <a:lnTo>
                  <a:pt x="22859" y="0"/>
                </a:lnTo>
                <a:lnTo>
                  <a:pt x="22859" y="3810"/>
                </a:lnTo>
                <a:lnTo>
                  <a:pt x="0" y="3810"/>
                </a:lnTo>
                <a:lnTo>
                  <a:pt x="0" y="0"/>
                </a:lnTo>
                <a:close/>
              </a:path>
            </a:pathLst>
          </a:custGeom>
          <a:solidFill>
            <a:srgbClr val="000000"/>
          </a:solidFill>
        </p:spPr>
        <p:txBody>
          <a:bodyPr wrap="square" lIns="0" tIns="0" rIns="0" bIns="0" rtlCol="0"/>
          <a:lstStyle/>
          <a:p/>
        </p:txBody>
      </p:sp>
      <p:sp>
        <p:nvSpPr>
          <p:cNvPr id="20" name="object 20"/>
          <p:cNvSpPr/>
          <p:nvPr/>
        </p:nvSpPr>
        <p:spPr>
          <a:xfrm>
            <a:off x="1938527" y="2482596"/>
            <a:ext cx="913130" cy="97790"/>
          </a:xfrm>
          <a:custGeom>
            <a:avLst/>
            <a:gdLst/>
            <a:ahLst/>
            <a:cxnLst/>
            <a:rect l="l" t="t" r="r" b="b"/>
            <a:pathLst>
              <a:path w="913130" h="97789">
                <a:moveTo>
                  <a:pt x="882396" y="97536"/>
                </a:moveTo>
                <a:lnTo>
                  <a:pt x="880872" y="92964"/>
                </a:lnTo>
                <a:lnTo>
                  <a:pt x="888492" y="91440"/>
                </a:lnTo>
                <a:lnTo>
                  <a:pt x="894588" y="85344"/>
                </a:lnTo>
                <a:lnTo>
                  <a:pt x="897636" y="77724"/>
                </a:lnTo>
                <a:lnTo>
                  <a:pt x="900517" y="71699"/>
                </a:lnTo>
                <a:lnTo>
                  <a:pt x="902398" y="64960"/>
                </a:lnTo>
                <a:lnTo>
                  <a:pt x="903422" y="57364"/>
                </a:lnTo>
                <a:lnTo>
                  <a:pt x="903732" y="48768"/>
                </a:lnTo>
                <a:lnTo>
                  <a:pt x="903422" y="40171"/>
                </a:lnTo>
                <a:lnTo>
                  <a:pt x="902398" y="32575"/>
                </a:lnTo>
                <a:lnTo>
                  <a:pt x="900517" y="25836"/>
                </a:lnTo>
                <a:lnTo>
                  <a:pt x="897636" y="19812"/>
                </a:lnTo>
                <a:lnTo>
                  <a:pt x="894588" y="12192"/>
                </a:lnTo>
                <a:lnTo>
                  <a:pt x="888492" y="7620"/>
                </a:lnTo>
                <a:lnTo>
                  <a:pt x="880872" y="4572"/>
                </a:lnTo>
                <a:lnTo>
                  <a:pt x="882396" y="0"/>
                </a:lnTo>
                <a:lnTo>
                  <a:pt x="910780" y="31623"/>
                </a:lnTo>
                <a:lnTo>
                  <a:pt x="912876" y="48768"/>
                </a:lnTo>
                <a:lnTo>
                  <a:pt x="912328" y="57626"/>
                </a:lnTo>
                <a:lnTo>
                  <a:pt x="888968" y="94916"/>
                </a:lnTo>
                <a:lnTo>
                  <a:pt x="882396" y="97536"/>
                </a:lnTo>
                <a:close/>
              </a:path>
              <a:path w="913130" h="97789">
                <a:moveTo>
                  <a:pt x="32004" y="97536"/>
                </a:moveTo>
                <a:lnTo>
                  <a:pt x="2285" y="65913"/>
                </a:lnTo>
                <a:lnTo>
                  <a:pt x="0" y="48768"/>
                </a:lnTo>
                <a:lnTo>
                  <a:pt x="571" y="39909"/>
                </a:lnTo>
                <a:lnTo>
                  <a:pt x="24574" y="2833"/>
                </a:lnTo>
                <a:lnTo>
                  <a:pt x="32004" y="0"/>
                </a:lnTo>
                <a:lnTo>
                  <a:pt x="33527" y="4572"/>
                </a:lnTo>
                <a:lnTo>
                  <a:pt x="24383" y="7620"/>
                </a:lnTo>
                <a:lnTo>
                  <a:pt x="19812" y="12192"/>
                </a:lnTo>
                <a:lnTo>
                  <a:pt x="9143" y="48768"/>
                </a:lnTo>
                <a:lnTo>
                  <a:pt x="9667" y="57364"/>
                </a:lnTo>
                <a:lnTo>
                  <a:pt x="33527" y="92964"/>
                </a:lnTo>
                <a:lnTo>
                  <a:pt x="32004" y="97536"/>
                </a:lnTo>
                <a:close/>
              </a:path>
            </a:pathLst>
          </a:custGeom>
          <a:solidFill>
            <a:srgbClr val="000000"/>
          </a:solidFill>
        </p:spPr>
        <p:txBody>
          <a:bodyPr wrap="square" lIns="0" tIns="0" rIns="0" bIns="0" rtlCol="0"/>
          <a:lstStyle/>
          <a:p/>
        </p:txBody>
      </p:sp>
      <p:sp>
        <p:nvSpPr>
          <p:cNvPr id="21" name="object 21"/>
          <p:cNvSpPr/>
          <p:nvPr/>
        </p:nvSpPr>
        <p:spPr>
          <a:xfrm>
            <a:off x="2095499" y="2482596"/>
            <a:ext cx="520065" cy="97790"/>
          </a:xfrm>
          <a:custGeom>
            <a:avLst/>
            <a:gdLst/>
            <a:ahLst/>
            <a:cxnLst/>
            <a:rect l="l" t="t" r="r" b="b"/>
            <a:pathLst>
              <a:path w="520064" h="97789">
                <a:moveTo>
                  <a:pt x="489204" y="97536"/>
                </a:moveTo>
                <a:lnTo>
                  <a:pt x="487680" y="92964"/>
                </a:lnTo>
                <a:lnTo>
                  <a:pt x="495300" y="91440"/>
                </a:lnTo>
                <a:lnTo>
                  <a:pt x="501396" y="85344"/>
                </a:lnTo>
                <a:lnTo>
                  <a:pt x="504444" y="77724"/>
                </a:lnTo>
                <a:lnTo>
                  <a:pt x="507325" y="71699"/>
                </a:lnTo>
                <a:lnTo>
                  <a:pt x="509206" y="64960"/>
                </a:lnTo>
                <a:lnTo>
                  <a:pt x="510230" y="57364"/>
                </a:lnTo>
                <a:lnTo>
                  <a:pt x="510540" y="48768"/>
                </a:lnTo>
                <a:lnTo>
                  <a:pt x="510230" y="40171"/>
                </a:lnTo>
                <a:lnTo>
                  <a:pt x="509206" y="32575"/>
                </a:lnTo>
                <a:lnTo>
                  <a:pt x="507325" y="25836"/>
                </a:lnTo>
                <a:lnTo>
                  <a:pt x="504444" y="19812"/>
                </a:lnTo>
                <a:lnTo>
                  <a:pt x="501396" y="12192"/>
                </a:lnTo>
                <a:lnTo>
                  <a:pt x="495300" y="7620"/>
                </a:lnTo>
                <a:lnTo>
                  <a:pt x="487680" y="4572"/>
                </a:lnTo>
                <a:lnTo>
                  <a:pt x="489204" y="0"/>
                </a:lnTo>
                <a:lnTo>
                  <a:pt x="517588" y="31623"/>
                </a:lnTo>
                <a:lnTo>
                  <a:pt x="519684" y="48768"/>
                </a:lnTo>
                <a:lnTo>
                  <a:pt x="519136" y="57626"/>
                </a:lnTo>
                <a:lnTo>
                  <a:pt x="495776" y="94916"/>
                </a:lnTo>
                <a:lnTo>
                  <a:pt x="489204" y="97536"/>
                </a:lnTo>
                <a:close/>
              </a:path>
              <a:path w="520064" h="97789">
                <a:moveTo>
                  <a:pt x="32004" y="97536"/>
                </a:moveTo>
                <a:lnTo>
                  <a:pt x="2285" y="65913"/>
                </a:lnTo>
                <a:lnTo>
                  <a:pt x="0" y="48768"/>
                </a:lnTo>
                <a:lnTo>
                  <a:pt x="571" y="39909"/>
                </a:lnTo>
                <a:lnTo>
                  <a:pt x="24574" y="2833"/>
                </a:lnTo>
                <a:lnTo>
                  <a:pt x="32004" y="0"/>
                </a:lnTo>
                <a:lnTo>
                  <a:pt x="33528" y="4572"/>
                </a:lnTo>
                <a:lnTo>
                  <a:pt x="24384" y="7620"/>
                </a:lnTo>
                <a:lnTo>
                  <a:pt x="19812" y="12192"/>
                </a:lnTo>
                <a:lnTo>
                  <a:pt x="9143" y="48768"/>
                </a:lnTo>
                <a:lnTo>
                  <a:pt x="9667" y="57364"/>
                </a:lnTo>
                <a:lnTo>
                  <a:pt x="33528" y="92964"/>
                </a:lnTo>
                <a:lnTo>
                  <a:pt x="32004" y="97536"/>
                </a:lnTo>
                <a:close/>
              </a:path>
            </a:pathLst>
          </a:custGeom>
          <a:solidFill>
            <a:srgbClr val="000000"/>
          </a:solidFill>
        </p:spPr>
        <p:txBody>
          <a:bodyPr wrap="square" lIns="0" tIns="0" rIns="0" bIns="0" rtlCol="0"/>
          <a:lstStyle/>
          <a:p/>
        </p:txBody>
      </p:sp>
      <p:sp>
        <p:nvSpPr>
          <p:cNvPr id="22" name="object 22"/>
          <p:cNvSpPr txBox="1"/>
          <p:nvPr/>
        </p:nvSpPr>
        <p:spPr>
          <a:xfrm>
            <a:off x="1702292" y="2442459"/>
            <a:ext cx="1534160" cy="151765"/>
          </a:xfrm>
          <a:prstGeom prst="rect">
            <a:avLst/>
          </a:prstGeom>
        </p:spPr>
        <p:txBody>
          <a:bodyPr wrap="square" lIns="0" tIns="15875" rIns="0" bIns="0" rtlCol="0" vert="horz">
            <a:spAutoFit/>
          </a:bodyPr>
          <a:lstStyle/>
          <a:p>
            <a:pPr marL="38100">
              <a:lnSpc>
                <a:spcPct val="100000"/>
              </a:lnSpc>
              <a:spcBef>
                <a:spcPts val="125"/>
              </a:spcBef>
            </a:pPr>
            <a:r>
              <a:rPr dirty="0" sz="800" spc="45">
                <a:latin typeface="Cambria"/>
                <a:cs typeface="Cambria"/>
              </a:rPr>
              <a:t>W</a:t>
            </a:r>
            <a:r>
              <a:rPr dirty="0" baseline="-12820" sz="975" spc="67">
                <a:latin typeface="Cambria"/>
                <a:cs typeface="Cambria"/>
              </a:rPr>
              <a:t>g </a:t>
            </a:r>
            <a:r>
              <a:rPr dirty="0" sz="800" spc="70">
                <a:latin typeface="Cambria"/>
                <a:cs typeface="Cambria"/>
              </a:rPr>
              <a:t>z</a:t>
            </a:r>
            <a:r>
              <a:rPr dirty="0" baseline="-12820" sz="975" spc="104">
                <a:latin typeface="Cambria"/>
                <a:cs typeface="Cambria"/>
              </a:rPr>
              <a:t>o </a:t>
            </a:r>
            <a:r>
              <a:rPr dirty="0" sz="800" spc="60">
                <a:latin typeface="Cambria"/>
                <a:cs typeface="Cambria"/>
              </a:rPr>
              <a:t>1+2.50</a:t>
            </a:r>
            <a:r>
              <a:rPr dirty="0" baseline="-12820" sz="975" spc="89">
                <a:latin typeface="Cambria"/>
                <a:cs typeface="Cambria"/>
              </a:rPr>
              <a:t>ro </a:t>
            </a:r>
            <a:r>
              <a:rPr dirty="0" sz="800" spc="120">
                <a:latin typeface="Cambria"/>
                <a:cs typeface="Cambria"/>
              </a:rPr>
              <a:t>+y</a:t>
            </a:r>
            <a:r>
              <a:rPr dirty="0" baseline="-12820" sz="975" spc="179">
                <a:latin typeface="Cambria"/>
                <a:cs typeface="Cambria"/>
              </a:rPr>
              <a:t>r</a:t>
            </a:r>
            <a:r>
              <a:rPr dirty="0" baseline="-12820" sz="975" spc="52">
                <a:latin typeface="Cambria"/>
                <a:cs typeface="Cambria"/>
              </a:rPr>
              <a:t> </a:t>
            </a:r>
            <a:r>
              <a:rPr dirty="0" sz="800" spc="90">
                <a:latin typeface="Cambria"/>
                <a:cs typeface="Cambria"/>
              </a:rPr>
              <a:t>0</a:t>
            </a:r>
            <a:r>
              <a:rPr dirty="0" baseline="-12820" sz="975" spc="135">
                <a:latin typeface="Cambria"/>
                <a:cs typeface="Cambria"/>
              </a:rPr>
              <a:t>ro</a:t>
            </a:r>
            <a:r>
              <a:rPr dirty="0" sz="800" spc="90">
                <a:latin typeface="Cambria"/>
                <a:cs typeface="Cambria"/>
              </a:rPr>
              <a:t>+e</a:t>
            </a:r>
            <a:r>
              <a:rPr dirty="0" baseline="-17094" sz="975" spc="135">
                <a:latin typeface="Cambria"/>
                <a:cs typeface="Cambria"/>
              </a:rPr>
              <a:t>i</a:t>
            </a:r>
            <a:endParaRPr baseline="-17094" sz="975">
              <a:latin typeface="Cambria"/>
              <a:cs typeface="Cambria"/>
            </a:endParaRPr>
          </a:p>
        </p:txBody>
      </p:sp>
      <p:sp>
        <p:nvSpPr>
          <p:cNvPr id="23" name="object 23"/>
          <p:cNvSpPr txBox="1"/>
          <p:nvPr/>
        </p:nvSpPr>
        <p:spPr>
          <a:xfrm>
            <a:off x="1554489" y="2244322"/>
            <a:ext cx="2104390" cy="199390"/>
          </a:xfrm>
          <a:prstGeom prst="rect">
            <a:avLst/>
          </a:prstGeom>
        </p:spPr>
        <p:txBody>
          <a:bodyPr wrap="square" lIns="0" tIns="11430" rIns="0" bIns="0" rtlCol="0" vert="horz">
            <a:spAutoFit/>
          </a:bodyPr>
          <a:lstStyle/>
          <a:p>
            <a:pPr marL="38100">
              <a:lnSpc>
                <a:spcPct val="100000"/>
              </a:lnSpc>
              <a:spcBef>
                <a:spcPts val="90"/>
              </a:spcBef>
              <a:tabLst>
                <a:tab pos="662305" algn="l"/>
                <a:tab pos="1683385" algn="l"/>
              </a:tabLst>
            </a:pPr>
            <a:r>
              <a:rPr dirty="0" baseline="-31400" sz="1725" spc="315">
                <a:latin typeface="Cambria"/>
                <a:cs typeface="Cambria"/>
              </a:rPr>
              <a:t>=</a:t>
            </a:r>
            <a:r>
              <a:rPr dirty="0" u="sng" sz="1150" spc="210">
                <a:uFill>
                  <a:solidFill>
                    <a:srgbClr val="000000"/>
                  </a:solidFill>
                </a:uFill>
                <a:latin typeface="Cambria"/>
                <a:cs typeface="Cambria"/>
              </a:rPr>
              <a:t> 	</a:t>
            </a:r>
            <a:r>
              <a:rPr dirty="0" u="sng" sz="800" spc="120">
                <a:uFill>
                  <a:solidFill>
                    <a:srgbClr val="000000"/>
                  </a:solidFill>
                </a:uFill>
                <a:latin typeface="Cambria"/>
                <a:cs typeface="Cambria"/>
              </a:rPr>
              <a:t>K</a:t>
            </a:r>
            <a:r>
              <a:rPr dirty="0" u="sng" baseline="-17094" sz="975" spc="179">
                <a:uFill>
                  <a:solidFill>
                    <a:srgbClr val="000000"/>
                  </a:solidFill>
                </a:uFill>
                <a:latin typeface="Cambria"/>
                <a:cs typeface="Cambria"/>
              </a:rPr>
              <a:t>0</a:t>
            </a:r>
            <a:r>
              <a:rPr dirty="0" u="sng" sz="800" spc="120">
                <a:uFill>
                  <a:solidFill>
                    <a:srgbClr val="000000"/>
                  </a:solidFill>
                </a:uFill>
                <a:latin typeface="Cambria"/>
                <a:cs typeface="Cambria"/>
              </a:rPr>
              <a:t>(0</a:t>
            </a:r>
            <a:r>
              <a:rPr dirty="0" u="sng" baseline="-12820" sz="975" spc="179">
                <a:uFill>
                  <a:solidFill>
                    <a:srgbClr val="000000"/>
                  </a:solidFill>
                </a:uFill>
                <a:latin typeface="Cambria"/>
                <a:cs typeface="Cambria"/>
              </a:rPr>
              <a:t>ro</a:t>
            </a:r>
            <a:r>
              <a:rPr dirty="0" u="sng" sz="800" spc="120">
                <a:uFill>
                  <a:solidFill>
                    <a:srgbClr val="000000"/>
                  </a:solidFill>
                </a:uFill>
                <a:latin typeface="Cambria"/>
                <a:cs typeface="Cambria"/>
              </a:rPr>
              <a:t>-a)	</a:t>
            </a:r>
            <a:r>
              <a:rPr dirty="0" baseline="-31400" sz="1725" spc="322">
                <a:latin typeface="Cambria"/>
                <a:cs typeface="Cambria"/>
              </a:rPr>
              <a:t>≥</a:t>
            </a:r>
            <a:r>
              <a:rPr dirty="0" baseline="-31400" sz="1725" spc="30">
                <a:latin typeface="Cambria"/>
                <a:cs typeface="Cambria"/>
              </a:rPr>
              <a:t> </a:t>
            </a:r>
            <a:r>
              <a:rPr dirty="0" baseline="-31400" sz="1725" spc="-15">
                <a:latin typeface="Cambria"/>
                <a:cs typeface="Cambria"/>
              </a:rPr>
              <a:t>1.5</a:t>
            </a:r>
            <a:endParaRPr baseline="-31400" sz="1725">
              <a:latin typeface="Cambria"/>
              <a:cs typeface="Cambria"/>
            </a:endParaRPr>
          </a:p>
        </p:txBody>
      </p:sp>
      <p:sp>
        <p:nvSpPr>
          <p:cNvPr id="24" name="object 24"/>
          <p:cNvSpPr txBox="1"/>
          <p:nvPr/>
        </p:nvSpPr>
        <p:spPr>
          <a:xfrm>
            <a:off x="6950462" y="4498371"/>
            <a:ext cx="145415" cy="155575"/>
          </a:xfrm>
          <a:prstGeom prst="rect">
            <a:avLst/>
          </a:prstGeom>
        </p:spPr>
        <p:txBody>
          <a:bodyPr wrap="square" lIns="0" tIns="12700" rIns="0" bIns="0" rtlCol="0" vert="horz">
            <a:spAutoFit/>
          </a:bodyPr>
          <a:lstStyle/>
          <a:p>
            <a:pPr marL="12700">
              <a:lnSpc>
                <a:spcPct val="100000"/>
              </a:lnSpc>
              <a:spcBef>
                <a:spcPts val="100"/>
              </a:spcBef>
            </a:pPr>
            <a:r>
              <a:rPr dirty="0" sz="850" spc="-10">
                <a:solidFill>
                  <a:srgbClr val="FFFFFF"/>
                </a:solidFill>
                <a:latin typeface="Arial"/>
                <a:cs typeface="Arial"/>
              </a:rPr>
              <a:t>9</a:t>
            </a:r>
            <a:r>
              <a:rPr dirty="0" sz="850">
                <a:solidFill>
                  <a:srgbClr val="FFFFFF"/>
                </a:solidFill>
                <a:latin typeface="Arial"/>
                <a:cs typeface="Arial"/>
              </a:rPr>
              <a:t>7</a:t>
            </a:r>
            <a:endParaRPr sz="850">
              <a:latin typeface="Arial"/>
              <a:cs typeface="Arial"/>
            </a:endParaRPr>
          </a:p>
        </p:txBody>
      </p:sp>
      <p:sp>
        <p:nvSpPr>
          <p:cNvPr id="25" name="object 25"/>
          <p:cNvSpPr/>
          <p:nvPr/>
        </p:nvSpPr>
        <p:spPr>
          <a:xfrm>
            <a:off x="4564379" y="2011679"/>
            <a:ext cx="2468880" cy="2398775"/>
          </a:xfrm>
          <a:prstGeom prst="rect">
            <a:avLst/>
          </a:prstGeom>
          <a:blipFill>
            <a:blip r:embed="rId3" cstate="print"/>
            <a:stretch>
              <a:fillRect/>
            </a:stretch>
          </a:blipFill>
        </p:spPr>
        <p:txBody>
          <a:bodyPr wrap="square" lIns="0" tIns="0" rIns="0" bIns="0" rtlCol="0"/>
          <a:lstStyle/>
          <a:p/>
        </p:txBody>
      </p:sp>
      <p:sp>
        <p:nvSpPr>
          <p:cNvPr id="26" name="object 26"/>
          <p:cNvSpPr txBox="1"/>
          <p:nvPr/>
        </p:nvSpPr>
        <p:spPr>
          <a:xfrm>
            <a:off x="5132283" y="1706377"/>
            <a:ext cx="1116965" cy="221615"/>
          </a:xfrm>
          <a:prstGeom prst="rect">
            <a:avLst/>
          </a:prstGeom>
        </p:spPr>
        <p:txBody>
          <a:bodyPr wrap="square" lIns="0" tIns="17145" rIns="0" bIns="0" rtlCol="0" vert="horz">
            <a:spAutoFit/>
          </a:bodyPr>
          <a:lstStyle/>
          <a:p>
            <a:pPr marL="12700">
              <a:lnSpc>
                <a:spcPct val="100000"/>
              </a:lnSpc>
              <a:spcBef>
                <a:spcPts val="135"/>
              </a:spcBef>
            </a:pPr>
            <a:r>
              <a:rPr dirty="0" sz="1250" spc="15">
                <a:latin typeface="Arial"/>
                <a:cs typeface="Arial"/>
              </a:rPr>
              <a:t>FBD </a:t>
            </a:r>
            <a:r>
              <a:rPr dirty="0" sz="1250" spc="10">
                <a:latin typeface="Arial"/>
                <a:cs typeface="Arial"/>
              </a:rPr>
              <a:t>at</a:t>
            </a:r>
            <a:r>
              <a:rPr dirty="0" sz="1250" spc="-65">
                <a:latin typeface="Arial"/>
                <a:cs typeface="Arial"/>
              </a:rPr>
              <a:t> </a:t>
            </a:r>
            <a:r>
              <a:rPr dirty="0" sz="1250" spc="15">
                <a:latin typeface="Arial"/>
                <a:cs typeface="Arial"/>
              </a:rPr>
              <a:t>rollover</a:t>
            </a:r>
            <a:endParaRPr sz="1250">
              <a:latin typeface="Arial"/>
              <a:cs typeface="Arial"/>
            </a:endParaRPr>
          </a:p>
        </p:txBody>
      </p:sp>
      <p:graphicFrame>
        <p:nvGraphicFramePr>
          <p:cNvPr id="27" name="object 27"/>
          <p:cNvGraphicFramePr>
            <a:graphicFrameLocks noGrp="1"/>
          </p:cNvGraphicFramePr>
          <p:nvPr/>
        </p:nvGraphicFramePr>
        <p:xfrm>
          <a:off x="1092708" y="2947416"/>
          <a:ext cx="2741930" cy="736600"/>
        </p:xfrm>
        <a:graphic>
          <a:graphicData uri="http://schemas.openxmlformats.org/drawingml/2006/table">
            <a:tbl>
              <a:tblPr firstRow="1" bandRow="1">
                <a:tableStyleId>{2D5ABB26-0587-4C30-8999-92F81FD0307C}</a:tableStyleId>
              </a:tblPr>
              <a:tblGrid>
                <a:gridCol w="1113790"/>
                <a:gridCol w="548640"/>
                <a:gridCol w="547369"/>
                <a:gridCol w="518160"/>
              </a:tblGrid>
              <a:tr h="182879">
                <a:tc>
                  <a:txBody>
                    <a:bodyPr/>
                    <a:lstStyle/>
                    <a:p>
                      <a:pPr marL="48260">
                        <a:lnSpc>
                          <a:spcPts val="825"/>
                        </a:lnSpc>
                      </a:pPr>
                      <a:r>
                        <a:rPr dirty="0" sz="700" spc="5" b="1">
                          <a:solidFill>
                            <a:srgbClr val="FFFFFF"/>
                          </a:solidFill>
                          <a:latin typeface="Arial"/>
                          <a:cs typeface="Arial"/>
                        </a:rPr>
                        <a:t>Case</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marL="85090">
                        <a:lnSpc>
                          <a:spcPts val="825"/>
                        </a:lnSpc>
                      </a:pPr>
                      <a:r>
                        <a:rPr dirty="0" sz="700" spc="5">
                          <a:solidFill>
                            <a:srgbClr val="FFFFFF"/>
                          </a:solidFill>
                          <a:latin typeface="Cambria"/>
                          <a:cs typeface="Cambria"/>
                        </a:rPr>
                        <a:t>𝜽</a:t>
                      </a:r>
                      <a:r>
                        <a:rPr dirty="0" baseline="-16666" sz="750" spc="7">
                          <a:solidFill>
                            <a:srgbClr val="FFFFFF"/>
                          </a:solidFill>
                          <a:latin typeface="Cambria"/>
                          <a:cs typeface="Cambria"/>
                        </a:rPr>
                        <a:t>𝒓𝒐</a:t>
                      </a:r>
                      <a:r>
                        <a:rPr dirty="0" baseline="-16666" sz="750" spc="112">
                          <a:solidFill>
                            <a:srgbClr val="FFFFFF"/>
                          </a:solidFill>
                          <a:latin typeface="Cambria"/>
                          <a:cs typeface="Cambria"/>
                        </a:rPr>
                        <a:t> </a:t>
                      </a:r>
                      <a:r>
                        <a:rPr dirty="0" sz="700" spc="15">
                          <a:solidFill>
                            <a:srgbClr val="FFFFFF"/>
                          </a:solidFill>
                          <a:latin typeface="Cambria"/>
                          <a:cs typeface="Cambria"/>
                        </a:rPr>
                        <a:t>(𝑟𝑎𝑑)</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algn="ctr">
                        <a:lnSpc>
                          <a:spcPct val="100000"/>
                        </a:lnSpc>
                        <a:spcBef>
                          <a:spcPts val="5"/>
                        </a:spcBef>
                      </a:pPr>
                      <a:r>
                        <a:rPr dirty="0" sz="750" spc="10">
                          <a:solidFill>
                            <a:srgbClr val="FFFFFF"/>
                          </a:solidFill>
                          <a:latin typeface="Cambria"/>
                          <a:cs typeface="Cambria"/>
                        </a:rPr>
                        <a:t>𝜽</a:t>
                      </a:r>
                      <a:r>
                        <a:rPr dirty="0" baseline="-15151" sz="825" spc="15">
                          <a:solidFill>
                            <a:srgbClr val="FFFFFF"/>
                          </a:solidFill>
                          <a:latin typeface="Cambria"/>
                          <a:cs typeface="Cambria"/>
                        </a:rPr>
                        <a:t>𝒓𝒐</a:t>
                      </a:r>
                      <a:r>
                        <a:rPr dirty="0" baseline="-15151" sz="825" spc="97">
                          <a:solidFill>
                            <a:srgbClr val="FFFFFF"/>
                          </a:solidFill>
                          <a:latin typeface="Cambria"/>
                          <a:cs typeface="Cambria"/>
                        </a:rPr>
                        <a:t> </a:t>
                      </a:r>
                      <a:r>
                        <a:rPr dirty="0" sz="750" spc="25">
                          <a:solidFill>
                            <a:srgbClr val="FFFFFF"/>
                          </a:solidFill>
                          <a:latin typeface="Cambria"/>
                          <a:cs typeface="Cambria"/>
                        </a:rPr>
                        <a:t>(𝐝𝐞𝐠)</a:t>
                      </a:r>
                      <a:endParaRPr sz="750">
                        <a:latin typeface="Cambria"/>
                        <a:cs typeface="Cambria"/>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algn="ctr" marL="1905">
                        <a:lnSpc>
                          <a:spcPts val="825"/>
                        </a:lnSpc>
                      </a:pPr>
                      <a:r>
                        <a:rPr dirty="0" sz="700">
                          <a:solidFill>
                            <a:srgbClr val="FFFFFF"/>
                          </a:solidFill>
                          <a:latin typeface="Cambria"/>
                          <a:cs typeface="Cambria"/>
                        </a:rPr>
                        <a:t>𝑭𝑺</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r>
              <a:tr h="135635">
                <a:tc>
                  <a:txBody>
                    <a:bodyPr/>
                    <a:lstStyle/>
                    <a:p>
                      <a:pPr marL="48260">
                        <a:lnSpc>
                          <a:spcPts val="825"/>
                        </a:lnSpc>
                      </a:pPr>
                      <a:r>
                        <a:rPr dirty="0" sz="700" spc="5" b="1">
                          <a:solidFill>
                            <a:srgbClr val="FFFFFF"/>
                          </a:solidFill>
                          <a:latin typeface="Arial"/>
                          <a:cs typeface="Arial"/>
                        </a:rPr>
                        <a:t>2% </a:t>
                      </a:r>
                      <a:r>
                        <a:rPr dirty="0" sz="700" b="1">
                          <a:solidFill>
                            <a:srgbClr val="FFFFFF"/>
                          </a:solidFill>
                          <a:latin typeface="Arial"/>
                          <a:cs typeface="Arial"/>
                        </a:rPr>
                        <a:t>slope, impact</a:t>
                      </a:r>
                      <a:r>
                        <a:rPr dirty="0" sz="700" spc="-10" b="1">
                          <a:solidFill>
                            <a:srgbClr val="FFFFFF"/>
                          </a:solidFill>
                          <a:latin typeface="Arial"/>
                          <a:cs typeface="Arial"/>
                        </a:rPr>
                        <a:t> </a:t>
                      </a:r>
                      <a:r>
                        <a:rPr dirty="0" sz="700" b="1">
                          <a:solidFill>
                            <a:srgbClr val="FFFFFF"/>
                          </a:solidFill>
                          <a:latin typeface="Arial"/>
                          <a:cs typeface="Arial"/>
                        </a:rPr>
                        <a:t>up</a:t>
                      </a:r>
                      <a:endParaRPr sz="700">
                        <a:latin typeface="Arial"/>
                        <a:cs typeface="Arial"/>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4F80BC"/>
                    </a:solidFill>
                  </a:tcPr>
                </a:tc>
                <a:tc>
                  <a:txBody>
                    <a:bodyPr/>
                    <a:lstStyle/>
                    <a:p>
                      <a:pPr marL="114300">
                        <a:lnSpc>
                          <a:spcPts val="825"/>
                        </a:lnSpc>
                      </a:pPr>
                      <a:r>
                        <a:rPr dirty="0" sz="700">
                          <a:latin typeface="Cambria"/>
                          <a:cs typeface="Cambria"/>
                        </a:rPr>
                        <a:t>0.14253</a:t>
                      </a:r>
                      <a:endParaRPr sz="700">
                        <a:latin typeface="Cambria"/>
                        <a:cs typeface="Cambria"/>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algn="ctr" marL="2540">
                        <a:lnSpc>
                          <a:spcPts val="825"/>
                        </a:lnSpc>
                      </a:pPr>
                      <a:r>
                        <a:rPr dirty="0" sz="700">
                          <a:latin typeface="Cambria"/>
                          <a:cs typeface="Cambria"/>
                        </a:rPr>
                        <a:t>8.17</a:t>
                      </a:r>
                      <a:endParaRPr sz="700">
                        <a:latin typeface="Cambria"/>
                        <a:cs typeface="Cambria"/>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algn="ctr" marL="635">
                        <a:lnSpc>
                          <a:spcPts val="825"/>
                        </a:lnSpc>
                      </a:pPr>
                      <a:r>
                        <a:rPr dirty="0" sz="700">
                          <a:latin typeface="Cambria"/>
                          <a:cs typeface="Cambria"/>
                        </a:rPr>
                        <a:t>2.30</a:t>
                      </a:r>
                      <a:endParaRPr sz="700">
                        <a:latin typeface="Cambria"/>
                        <a:cs typeface="Cambria"/>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r>
              <a:tr h="135636">
                <a:tc>
                  <a:txBody>
                    <a:bodyPr/>
                    <a:lstStyle/>
                    <a:p>
                      <a:pPr marL="48260">
                        <a:lnSpc>
                          <a:spcPts val="825"/>
                        </a:lnSpc>
                      </a:pPr>
                      <a:r>
                        <a:rPr dirty="0" sz="700" spc="5" b="1">
                          <a:solidFill>
                            <a:srgbClr val="FFFFFF"/>
                          </a:solidFill>
                          <a:latin typeface="Arial"/>
                          <a:cs typeface="Arial"/>
                        </a:rPr>
                        <a:t>2% </a:t>
                      </a:r>
                      <a:r>
                        <a:rPr dirty="0" sz="700" b="1">
                          <a:solidFill>
                            <a:srgbClr val="FFFFFF"/>
                          </a:solidFill>
                          <a:latin typeface="Arial"/>
                          <a:cs typeface="Arial"/>
                        </a:rPr>
                        <a:t>slope, no</a:t>
                      </a:r>
                      <a:r>
                        <a:rPr dirty="0" sz="700" spc="-15" b="1">
                          <a:solidFill>
                            <a:srgbClr val="FFFFFF"/>
                          </a:solidFill>
                          <a:latin typeface="Arial"/>
                          <a:cs typeface="Arial"/>
                        </a:rPr>
                        <a:t> </a:t>
                      </a:r>
                      <a:r>
                        <a:rPr dirty="0" sz="700" b="1">
                          <a:solidFill>
                            <a:srgbClr val="FFFFFF"/>
                          </a:solidFill>
                          <a:latin typeface="Arial"/>
                          <a:cs typeface="Arial"/>
                        </a:rPr>
                        <a:t>impact</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marL="114300">
                        <a:lnSpc>
                          <a:spcPts val="825"/>
                        </a:lnSpc>
                      </a:pPr>
                      <a:r>
                        <a:rPr dirty="0" sz="700">
                          <a:latin typeface="Cambria"/>
                          <a:cs typeface="Cambria"/>
                        </a:rPr>
                        <a:t>0.17316</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ctr" marL="2540">
                        <a:lnSpc>
                          <a:spcPts val="825"/>
                        </a:lnSpc>
                      </a:pPr>
                      <a:r>
                        <a:rPr dirty="0" sz="700">
                          <a:latin typeface="Cambria"/>
                          <a:cs typeface="Cambria"/>
                        </a:rPr>
                        <a:t>9.92</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ctr" marL="635">
                        <a:lnSpc>
                          <a:spcPts val="825"/>
                        </a:lnSpc>
                      </a:pPr>
                      <a:r>
                        <a:rPr dirty="0" sz="700">
                          <a:latin typeface="Cambria"/>
                          <a:cs typeface="Cambria"/>
                        </a:rPr>
                        <a:t>1.87</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r h="135635">
                <a:tc>
                  <a:txBody>
                    <a:bodyPr/>
                    <a:lstStyle/>
                    <a:p>
                      <a:pPr marL="48260">
                        <a:lnSpc>
                          <a:spcPts val="835"/>
                        </a:lnSpc>
                      </a:pPr>
                      <a:r>
                        <a:rPr dirty="0" sz="700" spc="5" b="1">
                          <a:solidFill>
                            <a:srgbClr val="FFFFFF"/>
                          </a:solidFill>
                          <a:latin typeface="Arial"/>
                          <a:cs typeface="Arial"/>
                        </a:rPr>
                        <a:t>2% </a:t>
                      </a:r>
                      <a:r>
                        <a:rPr dirty="0" sz="700" b="1">
                          <a:solidFill>
                            <a:srgbClr val="FFFFFF"/>
                          </a:solidFill>
                          <a:latin typeface="Arial"/>
                          <a:cs typeface="Arial"/>
                        </a:rPr>
                        <a:t>slope impact</a:t>
                      </a:r>
                      <a:r>
                        <a:rPr dirty="0" sz="700" spc="-15" b="1">
                          <a:solidFill>
                            <a:srgbClr val="FFFFFF"/>
                          </a:solidFill>
                          <a:latin typeface="Arial"/>
                          <a:cs typeface="Arial"/>
                        </a:rPr>
                        <a:t> </a:t>
                      </a:r>
                      <a:r>
                        <a:rPr dirty="0" sz="700" spc="-5" b="1">
                          <a:solidFill>
                            <a:srgbClr val="FFFFFF"/>
                          </a:solidFill>
                          <a:latin typeface="Arial"/>
                          <a:cs typeface="Arial"/>
                        </a:rPr>
                        <a:t>down</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marL="114300">
                        <a:lnSpc>
                          <a:spcPts val="835"/>
                        </a:lnSpc>
                      </a:pPr>
                      <a:r>
                        <a:rPr dirty="0" sz="700">
                          <a:latin typeface="Cambria"/>
                          <a:cs typeface="Cambria"/>
                        </a:rPr>
                        <a:t>0.20380</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ctr" marL="635">
                        <a:lnSpc>
                          <a:spcPts val="835"/>
                        </a:lnSpc>
                      </a:pPr>
                      <a:r>
                        <a:rPr dirty="0" sz="700">
                          <a:latin typeface="Cambria"/>
                          <a:cs typeface="Cambria"/>
                        </a:rPr>
                        <a:t>11.68</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ctr" marL="635">
                        <a:lnSpc>
                          <a:spcPts val="835"/>
                        </a:lnSpc>
                      </a:pPr>
                      <a:r>
                        <a:rPr dirty="0" sz="700">
                          <a:latin typeface="Cambria"/>
                          <a:cs typeface="Cambria"/>
                        </a:rPr>
                        <a:t>1.56</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r>
              <a:tr h="137159">
                <a:tc>
                  <a:txBody>
                    <a:bodyPr/>
                    <a:lstStyle/>
                    <a:p>
                      <a:pPr marL="48260">
                        <a:lnSpc>
                          <a:spcPts val="835"/>
                        </a:lnSpc>
                      </a:pPr>
                      <a:r>
                        <a:rPr dirty="0" sz="700" spc="5" b="1">
                          <a:solidFill>
                            <a:srgbClr val="FFFFFF"/>
                          </a:solidFill>
                          <a:latin typeface="Arial"/>
                          <a:cs typeface="Arial"/>
                        </a:rPr>
                        <a:t>6% </a:t>
                      </a:r>
                      <a:r>
                        <a:rPr dirty="0" sz="700" b="1">
                          <a:solidFill>
                            <a:srgbClr val="FFFFFF"/>
                          </a:solidFill>
                          <a:latin typeface="Arial"/>
                          <a:cs typeface="Arial"/>
                        </a:rPr>
                        <a:t>slope, no</a:t>
                      </a:r>
                      <a:r>
                        <a:rPr dirty="0" sz="700" spc="-15" b="1">
                          <a:solidFill>
                            <a:srgbClr val="FFFFFF"/>
                          </a:solidFill>
                          <a:latin typeface="Arial"/>
                          <a:cs typeface="Arial"/>
                        </a:rPr>
                        <a:t> </a:t>
                      </a:r>
                      <a:r>
                        <a:rPr dirty="0" sz="700" b="1">
                          <a:solidFill>
                            <a:srgbClr val="FFFFFF"/>
                          </a:solidFill>
                          <a:latin typeface="Arial"/>
                          <a:cs typeface="Arial"/>
                        </a:rPr>
                        <a:t>impact</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marL="114300">
                        <a:lnSpc>
                          <a:spcPts val="835"/>
                        </a:lnSpc>
                      </a:pPr>
                      <a:r>
                        <a:rPr dirty="0" sz="700">
                          <a:latin typeface="Cambria"/>
                          <a:cs typeface="Cambria"/>
                        </a:rPr>
                        <a:t>0.20903</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ctr" marL="635">
                        <a:lnSpc>
                          <a:spcPts val="835"/>
                        </a:lnSpc>
                      </a:pPr>
                      <a:r>
                        <a:rPr dirty="0" sz="700">
                          <a:latin typeface="Cambria"/>
                          <a:cs typeface="Cambria"/>
                        </a:rPr>
                        <a:t>11.98</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ctr" marL="2540">
                        <a:lnSpc>
                          <a:spcPts val="835"/>
                        </a:lnSpc>
                      </a:pPr>
                      <a:r>
                        <a:rPr dirty="0" sz="700" spc="5">
                          <a:solidFill>
                            <a:srgbClr val="FF0000"/>
                          </a:solidFill>
                          <a:latin typeface="Cambria"/>
                          <a:cs typeface="Cambria"/>
                        </a:rPr>
                        <a:t>1.52</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bl>
          </a:graphicData>
        </a:graphic>
      </p:graphicFrame>
      <p:sp>
        <p:nvSpPr>
          <p:cNvPr id="28" name="object 28"/>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29" name="object 29"/>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30" name="object 30"/>
          <p:cNvSpPr txBox="1"/>
          <p:nvPr/>
        </p:nvSpPr>
        <p:spPr>
          <a:xfrm>
            <a:off x="1003766" y="5528576"/>
            <a:ext cx="5537835" cy="417195"/>
          </a:xfrm>
          <a:prstGeom prst="rect">
            <a:avLst/>
          </a:prstGeom>
        </p:spPr>
        <p:txBody>
          <a:bodyPr wrap="square" lIns="0" tIns="14604" rIns="0" bIns="0" rtlCol="0" vert="horz">
            <a:spAutoFit/>
          </a:bodyPr>
          <a:lstStyle/>
          <a:p>
            <a:pPr marL="12700">
              <a:lnSpc>
                <a:spcPct val="100000"/>
              </a:lnSpc>
              <a:spcBef>
                <a:spcPts val="114"/>
              </a:spcBef>
            </a:pPr>
            <a:r>
              <a:rPr dirty="0" sz="2550" spc="10">
                <a:solidFill>
                  <a:srgbClr val="1C7C5B"/>
                </a:solidFill>
                <a:latin typeface="Arial Black"/>
                <a:cs typeface="Arial Black"/>
              </a:rPr>
              <a:t>Step 6 </a:t>
            </a:r>
            <a:r>
              <a:rPr dirty="0" sz="2550" spc="5">
                <a:solidFill>
                  <a:srgbClr val="1C7C5B"/>
                </a:solidFill>
                <a:latin typeface="Arial Black"/>
                <a:cs typeface="Arial Black"/>
              </a:rPr>
              <a:t>– </a:t>
            </a:r>
            <a:r>
              <a:rPr dirty="0" sz="2550">
                <a:solidFill>
                  <a:srgbClr val="1C7C5B"/>
                </a:solidFill>
                <a:latin typeface="Arial Black"/>
                <a:cs typeface="Arial Black"/>
              </a:rPr>
              <a:t>Check </a:t>
            </a:r>
            <a:r>
              <a:rPr dirty="0" sz="2550" spc="10">
                <a:solidFill>
                  <a:srgbClr val="1C7C5B"/>
                </a:solidFill>
                <a:latin typeface="Arial Black"/>
                <a:cs typeface="Arial Black"/>
              </a:rPr>
              <a:t>Erection</a:t>
            </a:r>
            <a:r>
              <a:rPr dirty="0" sz="2550" spc="-55">
                <a:solidFill>
                  <a:srgbClr val="1C7C5B"/>
                </a:solidFill>
                <a:latin typeface="Arial Black"/>
                <a:cs typeface="Arial Black"/>
              </a:rPr>
              <a:t> </a:t>
            </a:r>
            <a:r>
              <a:rPr dirty="0" sz="2550" spc="10">
                <a:solidFill>
                  <a:srgbClr val="1C7C5B"/>
                </a:solidFill>
                <a:latin typeface="Arial Black"/>
                <a:cs typeface="Arial Black"/>
              </a:rPr>
              <a:t>Stress</a:t>
            </a:r>
            <a:endParaRPr sz="2550">
              <a:latin typeface="Arial Black"/>
              <a:cs typeface="Arial Black"/>
            </a:endParaRPr>
          </a:p>
        </p:txBody>
      </p:sp>
      <p:sp>
        <p:nvSpPr>
          <p:cNvPr id="31" name="object 31"/>
          <p:cNvSpPr txBox="1"/>
          <p:nvPr/>
        </p:nvSpPr>
        <p:spPr>
          <a:xfrm>
            <a:off x="1003805" y="6218889"/>
            <a:ext cx="5558790" cy="861060"/>
          </a:xfrm>
          <a:prstGeom prst="rect">
            <a:avLst/>
          </a:prstGeom>
        </p:spPr>
        <p:txBody>
          <a:bodyPr wrap="square" lIns="0" tIns="46355" rIns="0" bIns="0" rtlCol="0" vert="horz">
            <a:spAutoFit/>
          </a:bodyPr>
          <a:lstStyle/>
          <a:p>
            <a:pPr marL="257175" indent="-245110">
              <a:lnSpc>
                <a:spcPct val="100000"/>
              </a:lnSpc>
              <a:spcBef>
                <a:spcPts val="365"/>
              </a:spcBef>
              <a:buChar char="•"/>
              <a:tabLst>
                <a:tab pos="257175" algn="l"/>
                <a:tab pos="257810" algn="l"/>
              </a:tabLst>
            </a:pPr>
            <a:r>
              <a:rPr dirty="0" sz="1150" spc="-5">
                <a:latin typeface="Arial"/>
                <a:cs typeface="Arial"/>
              </a:rPr>
              <a:t>WSDOT check </a:t>
            </a:r>
            <a:r>
              <a:rPr dirty="0" sz="1150" spc="-10">
                <a:latin typeface="Arial"/>
                <a:cs typeface="Arial"/>
              </a:rPr>
              <a:t>– </a:t>
            </a:r>
            <a:r>
              <a:rPr dirty="0" sz="1150" spc="-5">
                <a:latin typeface="Arial"/>
                <a:cs typeface="Arial"/>
              </a:rPr>
              <a:t>not </a:t>
            </a:r>
            <a:r>
              <a:rPr dirty="0" sz="1150" spc="-10">
                <a:latin typeface="Arial"/>
                <a:cs typeface="Arial"/>
              </a:rPr>
              <a:t>required by</a:t>
            </a:r>
            <a:r>
              <a:rPr dirty="0" sz="1150" spc="-135">
                <a:latin typeface="Arial"/>
                <a:cs typeface="Arial"/>
              </a:rPr>
              <a:t> </a:t>
            </a:r>
            <a:r>
              <a:rPr dirty="0" sz="1150" spc="-15">
                <a:latin typeface="Arial"/>
                <a:cs typeface="Arial"/>
              </a:rPr>
              <a:t>AASHTO</a:t>
            </a:r>
            <a:endParaRPr sz="1150">
              <a:latin typeface="Arial"/>
              <a:cs typeface="Arial"/>
            </a:endParaRPr>
          </a:p>
          <a:p>
            <a:pPr marL="257175" indent="-245110">
              <a:lnSpc>
                <a:spcPct val="100000"/>
              </a:lnSpc>
              <a:spcBef>
                <a:spcPts val="265"/>
              </a:spcBef>
              <a:buChar char="•"/>
              <a:tabLst>
                <a:tab pos="257175" algn="l"/>
                <a:tab pos="257810" algn="l"/>
              </a:tabLst>
            </a:pPr>
            <a:r>
              <a:rPr dirty="0" sz="1150" spc="-5">
                <a:latin typeface="Arial"/>
                <a:cs typeface="Arial"/>
              </a:rPr>
              <a:t>Check </a:t>
            </a:r>
            <a:r>
              <a:rPr dirty="0" sz="1150" spc="-10">
                <a:latin typeface="Arial"/>
                <a:cs typeface="Arial"/>
              </a:rPr>
              <a:t>girder </a:t>
            </a:r>
            <a:r>
              <a:rPr dirty="0" sz="1150" spc="-5">
                <a:latin typeface="Arial"/>
                <a:cs typeface="Arial"/>
              </a:rPr>
              <a:t>stresses after </a:t>
            </a:r>
            <a:r>
              <a:rPr dirty="0" sz="1150" spc="-10">
                <a:latin typeface="Arial"/>
                <a:cs typeface="Arial"/>
              </a:rPr>
              <a:t>temporary strand </a:t>
            </a:r>
            <a:r>
              <a:rPr dirty="0" sz="1150" spc="-5">
                <a:latin typeface="Arial"/>
                <a:cs typeface="Arial"/>
              </a:rPr>
              <a:t>are</a:t>
            </a:r>
            <a:r>
              <a:rPr dirty="0" sz="1150" spc="-10">
                <a:latin typeface="Arial"/>
                <a:cs typeface="Arial"/>
              </a:rPr>
              <a:t> removed</a:t>
            </a:r>
            <a:endParaRPr sz="1150">
              <a:latin typeface="Arial"/>
              <a:cs typeface="Arial"/>
            </a:endParaRPr>
          </a:p>
          <a:p>
            <a:pPr lvl="1" marL="542925" indent="-205104">
              <a:lnSpc>
                <a:spcPct val="100000"/>
              </a:lnSpc>
              <a:spcBef>
                <a:spcPts val="265"/>
              </a:spcBef>
              <a:buChar char="–"/>
              <a:tabLst>
                <a:tab pos="543560" algn="l"/>
              </a:tabLst>
            </a:pPr>
            <a:r>
              <a:rPr dirty="0" sz="1150" spc="-20">
                <a:latin typeface="Arial"/>
                <a:cs typeface="Arial"/>
              </a:rPr>
              <a:t>Temporary </a:t>
            </a:r>
            <a:r>
              <a:rPr dirty="0" sz="1150" spc="-10">
                <a:latin typeface="Arial"/>
                <a:cs typeface="Arial"/>
              </a:rPr>
              <a:t>top strands </a:t>
            </a:r>
            <a:r>
              <a:rPr dirty="0" sz="1150" spc="-5">
                <a:latin typeface="Arial"/>
                <a:cs typeface="Arial"/>
              </a:rPr>
              <a:t>are </a:t>
            </a:r>
            <a:r>
              <a:rPr dirty="0" sz="1150" spc="-10">
                <a:latin typeface="Arial"/>
                <a:cs typeface="Arial"/>
              </a:rPr>
              <a:t>removed shortly after erection </a:t>
            </a:r>
            <a:r>
              <a:rPr dirty="0" sz="1150" spc="-5">
                <a:latin typeface="Arial"/>
                <a:cs typeface="Arial"/>
              </a:rPr>
              <a:t>(before</a:t>
            </a:r>
            <a:r>
              <a:rPr dirty="0" sz="1150" spc="120">
                <a:latin typeface="Arial"/>
                <a:cs typeface="Arial"/>
              </a:rPr>
              <a:t> </a:t>
            </a:r>
            <a:r>
              <a:rPr dirty="0" sz="1150" spc="-10">
                <a:latin typeface="Arial"/>
                <a:cs typeface="Arial"/>
              </a:rPr>
              <a:t>diaphragms)</a:t>
            </a:r>
            <a:endParaRPr sz="1150">
              <a:latin typeface="Arial"/>
              <a:cs typeface="Arial"/>
            </a:endParaRPr>
          </a:p>
          <a:p>
            <a:pPr lvl="1" marL="542925" indent="-205104">
              <a:lnSpc>
                <a:spcPct val="100000"/>
              </a:lnSpc>
              <a:spcBef>
                <a:spcPts val="260"/>
              </a:spcBef>
              <a:buChar char="–"/>
              <a:tabLst>
                <a:tab pos="543560" algn="l"/>
              </a:tabLst>
            </a:pPr>
            <a:r>
              <a:rPr dirty="0" sz="1150" spc="-20">
                <a:latin typeface="Arial"/>
                <a:cs typeface="Arial"/>
              </a:rPr>
              <a:t>Temporary </a:t>
            </a:r>
            <a:r>
              <a:rPr dirty="0" sz="1150" spc="-10">
                <a:latin typeface="Arial"/>
                <a:cs typeface="Arial"/>
              </a:rPr>
              <a:t>strand removal causes a change in effective</a:t>
            </a:r>
            <a:r>
              <a:rPr dirty="0" sz="1150" spc="15">
                <a:latin typeface="Arial"/>
                <a:cs typeface="Arial"/>
              </a:rPr>
              <a:t> </a:t>
            </a:r>
            <a:r>
              <a:rPr dirty="0" sz="1150" spc="-5">
                <a:latin typeface="Arial"/>
                <a:cs typeface="Arial"/>
              </a:rPr>
              <a:t>prestress</a:t>
            </a:r>
            <a:endParaRPr sz="1150">
              <a:latin typeface="Arial"/>
              <a:cs typeface="Arial"/>
            </a:endParaRPr>
          </a:p>
        </p:txBody>
      </p:sp>
      <p:sp>
        <p:nvSpPr>
          <p:cNvPr id="32" name="object 32"/>
          <p:cNvSpPr/>
          <p:nvPr/>
        </p:nvSpPr>
        <p:spPr>
          <a:xfrm>
            <a:off x="2365248" y="7133844"/>
            <a:ext cx="759460" cy="175260"/>
          </a:xfrm>
          <a:custGeom>
            <a:avLst/>
            <a:gdLst/>
            <a:ahLst/>
            <a:cxnLst/>
            <a:rect l="l" t="t" r="r" b="b"/>
            <a:pathLst>
              <a:path w="759460" h="175259">
                <a:moveTo>
                  <a:pt x="713231" y="175260"/>
                </a:moveTo>
                <a:lnTo>
                  <a:pt x="710183" y="169164"/>
                </a:lnTo>
                <a:lnTo>
                  <a:pt x="718732" y="165520"/>
                </a:lnTo>
                <a:lnTo>
                  <a:pt x="725995" y="159448"/>
                </a:lnTo>
                <a:lnTo>
                  <a:pt x="742949" y="117348"/>
                </a:lnTo>
                <a:lnTo>
                  <a:pt x="745235" y="88392"/>
                </a:lnTo>
                <a:lnTo>
                  <a:pt x="744664" y="72985"/>
                </a:lnTo>
                <a:lnTo>
                  <a:pt x="736091" y="35052"/>
                </a:lnTo>
                <a:lnTo>
                  <a:pt x="710183" y="6096"/>
                </a:lnTo>
                <a:lnTo>
                  <a:pt x="713231" y="0"/>
                </a:lnTo>
                <a:lnTo>
                  <a:pt x="746759" y="30480"/>
                </a:lnTo>
                <a:lnTo>
                  <a:pt x="758118" y="72056"/>
                </a:lnTo>
                <a:lnTo>
                  <a:pt x="758951" y="88392"/>
                </a:lnTo>
                <a:lnTo>
                  <a:pt x="758118" y="104060"/>
                </a:lnTo>
                <a:lnTo>
                  <a:pt x="746759" y="144780"/>
                </a:lnTo>
                <a:lnTo>
                  <a:pt x="723185" y="171569"/>
                </a:lnTo>
                <a:lnTo>
                  <a:pt x="713231" y="175260"/>
                </a:lnTo>
                <a:close/>
              </a:path>
              <a:path w="759460" h="175259">
                <a:moveTo>
                  <a:pt x="45719" y="175260"/>
                </a:moveTo>
                <a:lnTo>
                  <a:pt x="12191" y="144780"/>
                </a:lnTo>
                <a:lnTo>
                  <a:pt x="619" y="104060"/>
                </a:lnTo>
                <a:lnTo>
                  <a:pt x="0" y="88392"/>
                </a:lnTo>
                <a:lnTo>
                  <a:pt x="619" y="72056"/>
                </a:lnTo>
                <a:lnTo>
                  <a:pt x="12191" y="30480"/>
                </a:lnTo>
                <a:lnTo>
                  <a:pt x="45719" y="0"/>
                </a:lnTo>
                <a:lnTo>
                  <a:pt x="47243" y="6096"/>
                </a:lnTo>
                <a:lnTo>
                  <a:pt x="39552" y="10406"/>
                </a:lnTo>
                <a:lnTo>
                  <a:pt x="32575" y="16573"/>
                </a:lnTo>
                <a:lnTo>
                  <a:pt x="14477" y="58864"/>
                </a:lnTo>
                <a:lnTo>
                  <a:pt x="12191" y="88392"/>
                </a:lnTo>
                <a:lnTo>
                  <a:pt x="12763" y="103584"/>
                </a:lnTo>
                <a:lnTo>
                  <a:pt x="21335" y="141732"/>
                </a:lnTo>
                <a:lnTo>
                  <a:pt x="47243" y="169164"/>
                </a:lnTo>
                <a:lnTo>
                  <a:pt x="45719" y="175260"/>
                </a:lnTo>
                <a:close/>
              </a:path>
            </a:pathLst>
          </a:custGeom>
          <a:solidFill>
            <a:srgbClr val="000000"/>
          </a:solidFill>
        </p:spPr>
        <p:txBody>
          <a:bodyPr wrap="square" lIns="0" tIns="0" rIns="0" bIns="0" rtlCol="0"/>
          <a:lstStyle/>
          <a:p/>
        </p:txBody>
      </p:sp>
      <p:sp>
        <p:nvSpPr>
          <p:cNvPr id="33" name="object 33"/>
          <p:cNvSpPr txBox="1"/>
          <p:nvPr/>
        </p:nvSpPr>
        <p:spPr>
          <a:xfrm>
            <a:off x="1875515" y="7465487"/>
            <a:ext cx="193040" cy="151765"/>
          </a:xfrm>
          <a:prstGeom prst="rect">
            <a:avLst/>
          </a:prstGeom>
        </p:spPr>
        <p:txBody>
          <a:bodyPr wrap="square" lIns="0" tIns="15875" rIns="0" bIns="0" rtlCol="0" vert="horz">
            <a:spAutoFit/>
          </a:bodyPr>
          <a:lstStyle/>
          <a:p>
            <a:pPr marL="12700">
              <a:lnSpc>
                <a:spcPct val="100000"/>
              </a:lnSpc>
              <a:spcBef>
                <a:spcPts val="125"/>
              </a:spcBef>
            </a:pPr>
            <a:r>
              <a:rPr dirty="0" sz="800" spc="65">
                <a:latin typeface="Cambria"/>
                <a:cs typeface="Cambria"/>
              </a:rPr>
              <a:t>p</a:t>
            </a:r>
            <a:r>
              <a:rPr dirty="0" sz="800" spc="85">
                <a:latin typeface="Cambria"/>
                <a:cs typeface="Cambria"/>
              </a:rPr>
              <a:t>t</a:t>
            </a:r>
            <a:r>
              <a:rPr dirty="0" sz="800" spc="105">
                <a:latin typeface="Cambria"/>
                <a:cs typeface="Cambria"/>
              </a:rPr>
              <a:t>r</a:t>
            </a:r>
            <a:endParaRPr sz="800">
              <a:latin typeface="Cambria"/>
              <a:cs typeface="Cambria"/>
            </a:endParaRPr>
          </a:p>
        </p:txBody>
      </p:sp>
      <p:sp>
        <p:nvSpPr>
          <p:cNvPr id="34" name="object 34"/>
          <p:cNvSpPr txBox="1"/>
          <p:nvPr/>
        </p:nvSpPr>
        <p:spPr>
          <a:xfrm>
            <a:off x="2359099" y="7509711"/>
            <a:ext cx="207010" cy="151765"/>
          </a:xfrm>
          <a:prstGeom prst="rect">
            <a:avLst/>
          </a:prstGeom>
        </p:spPr>
        <p:txBody>
          <a:bodyPr wrap="square" lIns="0" tIns="15875" rIns="0" bIns="0" rtlCol="0" vert="horz">
            <a:spAutoFit/>
          </a:bodyPr>
          <a:lstStyle/>
          <a:p>
            <a:pPr marL="38100">
              <a:lnSpc>
                <a:spcPct val="100000"/>
              </a:lnSpc>
              <a:spcBef>
                <a:spcPts val="125"/>
              </a:spcBef>
            </a:pPr>
            <a:r>
              <a:rPr dirty="0" sz="800" spc="100">
                <a:latin typeface="Cambria"/>
                <a:cs typeface="Cambria"/>
              </a:rPr>
              <a:t>A</a:t>
            </a:r>
            <a:r>
              <a:rPr dirty="0" baseline="-12820" sz="975" spc="150">
                <a:latin typeface="Cambria"/>
                <a:cs typeface="Cambria"/>
              </a:rPr>
              <a:t>g</a:t>
            </a:r>
            <a:endParaRPr baseline="-12820" sz="975">
              <a:latin typeface="Cambria"/>
              <a:cs typeface="Cambria"/>
            </a:endParaRPr>
          </a:p>
        </p:txBody>
      </p:sp>
      <p:sp>
        <p:nvSpPr>
          <p:cNvPr id="35" name="object 35"/>
          <p:cNvSpPr txBox="1"/>
          <p:nvPr/>
        </p:nvSpPr>
        <p:spPr>
          <a:xfrm>
            <a:off x="2810217" y="7509711"/>
            <a:ext cx="171450" cy="151765"/>
          </a:xfrm>
          <a:prstGeom prst="rect">
            <a:avLst/>
          </a:prstGeom>
        </p:spPr>
        <p:txBody>
          <a:bodyPr wrap="square" lIns="0" tIns="15875" rIns="0" bIns="0" rtlCol="0" vert="horz">
            <a:spAutoFit/>
          </a:bodyPr>
          <a:lstStyle/>
          <a:p>
            <a:pPr marL="38100">
              <a:lnSpc>
                <a:spcPct val="100000"/>
              </a:lnSpc>
              <a:spcBef>
                <a:spcPts val="125"/>
              </a:spcBef>
            </a:pPr>
            <a:r>
              <a:rPr dirty="0" sz="800" spc="100">
                <a:latin typeface="Cambria"/>
                <a:cs typeface="Cambria"/>
              </a:rPr>
              <a:t>l</a:t>
            </a:r>
            <a:r>
              <a:rPr dirty="0" baseline="-12820" sz="975" spc="150">
                <a:latin typeface="Cambria"/>
                <a:cs typeface="Cambria"/>
              </a:rPr>
              <a:t>g</a:t>
            </a:r>
            <a:endParaRPr baseline="-12820" sz="975">
              <a:latin typeface="Cambria"/>
              <a:cs typeface="Cambria"/>
            </a:endParaRPr>
          </a:p>
        </p:txBody>
      </p:sp>
      <p:sp>
        <p:nvSpPr>
          <p:cNvPr id="36" name="object 36"/>
          <p:cNvSpPr txBox="1"/>
          <p:nvPr/>
        </p:nvSpPr>
        <p:spPr>
          <a:xfrm>
            <a:off x="1617997" y="7104359"/>
            <a:ext cx="5017770" cy="492125"/>
          </a:xfrm>
          <a:prstGeom prst="rect">
            <a:avLst/>
          </a:prstGeom>
        </p:spPr>
        <p:txBody>
          <a:bodyPr wrap="square" lIns="0" tIns="11430" rIns="0" bIns="0" rtlCol="0" vert="horz">
            <a:spAutoFit/>
          </a:bodyPr>
          <a:lstStyle/>
          <a:p>
            <a:pPr marL="213360" indent="-163195">
              <a:lnSpc>
                <a:spcPct val="100000"/>
              </a:lnSpc>
              <a:spcBef>
                <a:spcPts val="90"/>
              </a:spcBef>
              <a:buFont typeface="Arial"/>
              <a:buChar char="•"/>
              <a:tabLst>
                <a:tab pos="213995" algn="l"/>
              </a:tabLst>
            </a:pPr>
            <a:r>
              <a:rPr dirty="0" sz="1150" spc="20">
                <a:latin typeface="Cambria"/>
                <a:cs typeface="Cambria"/>
              </a:rPr>
              <a:t>𝑃</a:t>
            </a:r>
            <a:r>
              <a:rPr dirty="0" baseline="-17361" sz="1200" spc="30">
                <a:latin typeface="Cambria"/>
                <a:cs typeface="Cambria"/>
              </a:rPr>
              <a:t>tr </a:t>
            </a:r>
            <a:r>
              <a:rPr dirty="0" sz="1150" spc="210">
                <a:latin typeface="Cambria"/>
                <a:cs typeface="Cambria"/>
              </a:rPr>
              <a:t>= </a:t>
            </a:r>
            <a:r>
              <a:rPr dirty="0" sz="1150" spc="40">
                <a:latin typeface="Cambria"/>
                <a:cs typeface="Cambria"/>
              </a:rPr>
              <a:t>𝐴</a:t>
            </a:r>
            <a:r>
              <a:rPr dirty="0" baseline="-17361" sz="1200" spc="60">
                <a:latin typeface="Cambria"/>
                <a:cs typeface="Cambria"/>
              </a:rPr>
              <a:t>t </a:t>
            </a:r>
            <a:r>
              <a:rPr dirty="0" sz="1150" spc="15">
                <a:latin typeface="Cambria"/>
                <a:cs typeface="Cambria"/>
              </a:rPr>
              <a:t>𝑓</a:t>
            </a:r>
            <a:r>
              <a:rPr dirty="0" baseline="-17361" sz="1200" spc="22">
                <a:latin typeface="Cambria"/>
                <a:cs typeface="Cambria"/>
              </a:rPr>
              <a:t>pj </a:t>
            </a:r>
            <a:r>
              <a:rPr dirty="0" sz="1150" spc="210">
                <a:latin typeface="Cambria"/>
                <a:cs typeface="Cambria"/>
              </a:rPr>
              <a:t>− </a:t>
            </a:r>
            <a:r>
              <a:rPr dirty="0" sz="1150" spc="-15">
                <a:latin typeface="Cambria"/>
                <a:cs typeface="Cambria"/>
              </a:rPr>
              <a:t>∆𝑓</a:t>
            </a:r>
            <a:r>
              <a:rPr dirty="0" baseline="-17361" sz="1200" spc="-22">
                <a:latin typeface="Cambria"/>
                <a:cs typeface="Cambria"/>
              </a:rPr>
              <a:t>pH </a:t>
            </a:r>
            <a:r>
              <a:rPr dirty="0" sz="1150" spc="-5">
                <a:latin typeface="Arial"/>
                <a:cs typeface="Arial"/>
              </a:rPr>
              <a:t>force </a:t>
            </a:r>
            <a:r>
              <a:rPr dirty="0" sz="1150" spc="-10">
                <a:latin typeface="Arial"/>
                <a:cs typeface="Arial"/>
              </a:rPr>
              <a:t>in </a:t>
            </a:r>
            <a:r>
              <a:rPr dirty="0" sz="1150" spc="-5">
                <a:latin typeface="Arial"/>
                <a:cs typeface="Arial"/>
              </a:rPr>
              <a:t>prestressing </a:t>
            </a:r>
            <a:r>
              <a:rPr dirty="0" sz="1150" spc="-10">
                <a:latin typeface="Arial"/>
                <a:cs typeface="Arial"/>
              </a:rPr>
              <a:t>strands </a:t>
            </a:r>
            <a:r>
              <a:rPr dirty="0" sz="1150" spc="-5">
                <a:latin typeface="Arial"/>
                <a:cs typeface="Arial"/>
              </a:rPr>
              <a:t>at </a:t>
            </a:r>
            <a:r>
              <a:rPr dirty="0" sz="1150" spc="-10">
                <a:latin typeface="Arial"/>
                <a:cs typeface="Arial"/>
              </a:rPr>
              <a:t>time </a:t>
            </a:r>
            <a:r>
              <a:rPr dirty="0" sz="1150" spc="-5">
                <a:latin typeface="Arial"/>
                <a:cs typeface="Arial"/>
              </a:rPr>
              <a:t>of</a:t>
            </a:r>
            <a:r>
              <a:rPr dirty="0" sz="1150" spc="-130">
                <a:latin typeface="Arial"/>
                <a:cs typeface="Arial"/>
              </a:rPr>
              <a:t> </a:t>
            </a:r>
            <a:r>
              <a:rPr dirty="0" sz="1150" spc="-10">
                <a:latin typeface="Arial"/>
                <a:cs typeface="Arial"/>
              </a:rPr>
              <a:t>removal</a:t>
            </a:r>
            <a:endParaRPr sz="1150">
              <a:latin typeface="Arial"/>
              <a:cs typeface="Arial"/>
            </a:endParaRPr>
          </a:p>
          <a:p>
            <a:pPr marL="213360" indent="-163195">
              <a:lnSpc>
                <a:spcPct val="100000"/>
              </a:lnSpc>
              <a:spcBef>
                <a:spcPts val="919"/>
              </a:spcBef>
              <a:buFont typeface="Arial"/>
              <a:buChar char="•"/>
              <a:tabLst>
                <a:tab pos="213995" algn="l"/>
                <a:tab pos="487680" algn="l"/>
              </a:tabLst>
            </a:pPr>
            <a:r>
              <a:rPr dirty="0" sz="1150" spc="-10">
                <a:latin typeface="Cambria"/>
                <a:cs typeface="Cambria"/>
              </a:rPr>
              <a:t>𝑓	</a:t>
            </a:r>
            <a:r>
              <a:rPr dirty="0" sz="1150" spc="210">
                <a:latin typeface="Cambria"/>
                <a:cs typeface="Cambria"/>
              </a:rPr>
              <a:t>= −</a:t>
            </a:r>
            <a:r>
              <a:rPr dirty="0" u="sng" baseline="31400" sz="1725" spc="315">
                <a:uFill>
                  <a:solidFill>
                    <a:srgbClr val="000000"/>
                  </a:solidFill>
                </a:uFill>
                <a:latin typeface="Cambria"/>
                <a:cs typeface="Cambria"/>
              </a:rPr>
              <a:t> </a:t>
            </a:r>
            <a:r>
              <a:rPr dirty="0" u="sng" baseline="45138" sz="1200" spc="97">
                <a:uFill>
                  <a:solidFill>
                    <a:srgbClr val="000000"/>
                  </a:solidFill>
                </a:uFill>
                <a:latin typeface="Cambria"/>
                <a:cs typeface="Cambria"/>
              </a:rPr>
              <a:t>P</a:t>
            </a:r>
            <a:r>
              <a:rPr dirty="0" u="sng" baseline="42735" sz="975" spc="97">
                <a:uFill>
                  <a:solidFill>
                    <a:srgbClr val="000000"/>
                  </a:solidFill>
                </a:uFill>
                <a:latin typeface="Cambria"/>
                <a:cs typeface="Cambria"/>
              </a:rPr>
              <a:t>tr</a:t>
            </a:r>
            <a:r>
              <a:rPr dirty="0" baseline="42735" sz="975" spc="97">
                <a:latin typeface="Cambria"/>
                <a:cs typeface="Cambria"/>
              </a:rPr>
              <a:t> </a:t>
            </a:r>
            <a:r>
              <a:rPr dirty="0" sz="1150" spc="210">
                <a:latin typeface="Cambria"/>
                <a:cs typeface="Cambria"/>
              </a:rPr>
              <a:t>−</a:t>
            </a:r>
            <a:r>
              <a:rPr dirty="0" u="sng" baseline="36231" sz="1725" spc="-254">
                <a:uFill>
                  <a:solidFill>
                    <a:srgbClr val="000000"/>
                  </a:solidFill>
                </a:uFill>
                <a:latin typeface="Cambria"/>
                <a:cs typeface="Cambria"/>
              </a:rPr>
              <a:t> </a:t>
            </a:r>
            <a:r>
              <a:rPr dirty="0" u="sng" baseline="52083" sz="1200" spc="112">
                <a:uFill>
                  <a:solidFill>
                    <a:srgbClr val="000000"/>
                  </a:solidFill>
                </a:uFill>
                <a:latin typeface="Cambria"/>
                <a:cs typeface="Cambria"/>
              </a:rPr>
              <a:t>P</a:t>
            </a:r>
            <a:r>
              <a:rPr dirty="0" u="sng" baseline="47008" sz="975" spc="112">
                <a:uFill>
                  <a:solidFill>
                    <a:srgbClr val="000000"/>
                  </a:solidFill>
                </a:uFill>
                <a:latin typeface="Cambria"/>
                <a:cs typeface="Cambria"/>
              </a:rPr>
              <a:t>tr</a:t>
            </a:r>
            <a:r>
              <a:rPr dirty="0" u="sng" baseline="52083" sz="1200" spc="112">
                <a:uFill>
                  <a:solidFill>
                    <a:srgbClr val="000000"/>
                  </a:solidFill>
                </a:uFill>
                <a:latin typeface="Cambria"/>
                <a:cs typeface="Cambria"/>
              </a:rPr>
              <a:t>e</a:t>
            </a:r>
            <a:r>
              <a:rPr dirty="0" u="sng" baseline="47008" sz="975" spc="112">
                <a:uFill>
                  <a:solidFill>
                    <a:srgbClr val="000000"/>
                  </a:solidFill>
                </a:uFill>
                <a:latin typeface="Cambria"/>
                <a:cs typeface="Cambria"/>
              </a:rPr>
              <a:t>t</a:t>
            </a:r>
            <a:r>
              <a:rPr dirty="0" u="sng" baseline="52083" sz="1200" spc="112">
                <a:uFill>
                  <a:solidFill>
                    <a:srgbClr val="000000"/>
                  </a:solidFill>
                </a:uFill>
                <a:latin typeface="Cambria"/>
                <a:cs typeface="Cambria"/>
              </a:rPr>
              <a:t>e</a:t>
            </a:r>
            <a:r>
              <a:rPr dirty="0" u="sng" baseline="47008" sz="975" spc="112">
                <a:uFill>
                  <a:solidFill>
                    <a:srgbClr val="000000"/>
                  </a:solidFill>
                </a:uFill>
                <a:latin typeface="Cambria"/>
                <a:cs typeface="Cambria"/>
              </a:rPr>
              <a:t>p</a:t>
            </a:r>
            <a:r>
              <a:rPr dirty="0" baseline="47008" sz="975" spc="112">
                <a:latin typeface="Cambria"/>
                <a:cs typeface="Cambria"/>
              </a:rPr>
              <a:t> </a:t>
            </a:r>
            <a:r>
              <a:rPr dirty="0" sz="1150" spc="-5">
                <a:latin typeface="Arial"/>
                <a:cs typeface="Arial"/>
              </a:rPr>
              <a:t>stress </a:t>
            </a:r>
            <a:r>
              <a:rPr dirty="0" sz="1150" spc="-10">
                <a:latin typeface="Arial"/>
                <a:cs typeface="Arial"/>
              </a:rPr>
              <a:t>in girder </a:t>
            </a:r>
            <a:r>
              <a:rPr dirty="0" sz="1150" spc="-5">
                <a:latin typeface="Arial"/>
                <a:cs typeface="Arial"/>
              </a:rPr>
              <a:t>concrete at </a:t>
            </a:r>
            <a:r>
              <a:rPr dirty="0" sz="1150" spc="-10">
                <a:latin typeface="Arial"/>
                <a:cs typeface="Arial"/>
              </a:rPr>
              <a:t>level </a:t>
            </a:r>
            <a:r>
              <a:rPr dirty="0" sz="1150" spc="-5">
                <a:latin typeface="Arial"/>
                <a:cs typeface="Arial"/>
              </a:rPr>
              <a:t>of </a:t>
            </a:r>
            <a:r>
              <a:rPr dirty="0" sz="1150" spc="-10">
                <a:latin typeface="Arial"/>
                <a:cs typeface="Arial"/>
              </a:rPr>
              <a:t>permanent strands</a:t>
            </a:r>
            <a:endParaRPr sz="1150">
              <a:latin typeface="Arial"/>
              <a:cs typeface="Arial"/>
            </a:endParaRPr>
          </a:p>
        </p:txBody>
      </p:sp>
      <p:sp>
        <p:nvSpPr>
          <p:cNvPr id="37" name="object 37"/>
          <p:cNvSpPr txBox="1"/>
          <p:nvPr/>
        </p:nvSpPr>
        <p:spPr>
          <a:xfrm>
            <a:off x="1962391" y="7817543"/>
            <a:ext cx="193040" cy="151765"/>
          </a:xfrm>
          <a:prstGeom prst="rect">
            <a:avLst/>
          </a:prstGeom>
        </p:spPr>
        <p:txBody>
          <a:bodyPr wrap="square" lIns="0" tIns="15875" rIns="0" bIns="0" rtlCol="0" vert="horz">
            <a:spAutoFit/>
          </a:bodyPr>
          <a:lstStyle/>
          <a:p>
            <a:pPr marL="12700">
              <a:lnSpc>
                <a:spcPct val="100000"/>
              </a:lnSpc>
              <a:spcBef>
                <a:spcPts val="125"/>
              </a:spcBef>
            </a:pPr>
            <a:r>
              <a:rPr dirty="0" sz="800" spc="65">
                <a:latin typeface="Cambria"/>
                <a:cs typeface="Cambria"/>
              </a:rPr>
              <a:t>p</a:t>
            </a:r>
            <a:r>
              <a:rPr dirty="0" sz="800" spc="85">
                <a:latin typeface="Cambria"/>
                <a:cs typeface="Cambria"/>
              </a:rPr>
              <a:t>t</a:t>
            </a:r>
            <a:r>
              <a:rPr dirty="0" sz="800" spc="105">
                <a:latin typeface="Cambria"/>
                <a:cs typeface="Cambria"/>
              </a:rPr>
              <a:t>r</a:t>
            </a:r>
            <a:endParaRPr sz="800">
              <a:latin typeface="Cambria"/>
              <a:cs typeface="Cambria"/>
            </a:endParaRPr>
          </a:p>
        </p:txBody>
      </p:sp>
      <p:sp>
        <p:nvSpPr>
          <p:cNvPr id="38" name="object 38"/>
          <p:cNvSpPr txBox="1"/>
          <p:nvPr/>
        </p:nvSpPr>
        <p:spPr>
          <a:xfrm>
            <a:off x="2328164" y="7694083"/>
            <a:ext cx="94615" cy="151765"/>
          </a:xfrm>
          <a:prstGeom prst="rect">
            <a:avLst/>
          </a:prstGeom>
        </p:spPr>
        <p:txBody>
          <a:bodyPr wrap="square" lIns="0" tIns="15875" rIns="0" bIns="0" rtlCol="0" vert="horz">
            <a:spAutoFit/>
          </a:bodyPr>
          <a:lstStyle/>
          <a:p>
            <a:pPr marL="12700">
              <a:lnSpc>
                <a:spcPct val="100000"/>
              </a:lnSpc>
              <a:spcBef>
                <a:spcPts val="125"/>
              </a:spcBef>
            </a:pPr>
            <a:r>
              <a:rPr dirty="0" u="sng" sz="800" spc="-195">
                <a:uFill>
                  <a:solidFill>
                    <a:srgbClr val="000000"/>
                  </a:solidFill>
                </a:uFill>
                <a:latin typeface="Times New Roman"/>
                <a:cs typeface="Times New Roman"/>
              </a:rPr>
              <a:t> </a:t>
            </a:r>
            <a:r>
              <a:rPr dirty="0" u="sng" sz="800" spc="65">
                <a:uFill>
                  <a:solidFill>
                    <a:srgbClr val="000000"/>
                  </a:solidFill>
                </a:uFill>
                <a:latin typeface="Cambria"/>
                <a:cs typeface="Cambria"/>
              </a:rPr>
              <a:t>E</a:t>
            </a:r>
            <a:endParaRPr sz="800">
              <a:latin typeface="Cambria"/>
              <a:cs typeface="Cambria"/>
            </a:endParaRPr>
          </a:p>
        </p:txBody>
      </p:sp>
      <p:sp>
        <p:nvSpPr>
          <p:cNvPr id="39" name="object 39"/>
          <p:cNvSpPr txBox="1"/>
          <p:nvPr/>
        </p:nvSpPr>
        <p:spPr>
          <a:xfrm>
            <a:off x="2390631" y="7733892"/>
            <a:ext cx="88265" cy="130175"/>
          </a:xfrm>
          <a:prstGeom prst="rect">
            <a:avLst/>
          </a:prstGeom>
        </p:spPr>
        <p:txBody>
          <a:bodyPr wrap="square" lIns="0" tIns="17145" rIns="0" bIns="0" rtlCol="0" vert="horz">
            <a:spAutoFit/>
          </a:bodyPr>
          <a:lstStyle/>
          <a:p>
            <a:pPr marL="12700">
              <a:lnSpc>
                <a:spcPct val="100000"/>
              </a:lnSpc>
              <a:spcBef>
                <a:spcPts val="135"/>
              </a:spcBef>
            </a:pPr>
            <a:r>
              <a:rPr dirty="0" u="sng" sz="650" spc="130">
                <a:uFill>
                  <a:solidFill>
                    <a:srgbClr val="000000"/>
                  </a:solidFill>
                </a:uFill>
                <a:latin typeface="Cambria"/>
                <a:cs typeface="Cambria"/>
              </a:rPr>
              <a:t>p</a:t>
            </a:r>
            <a:endParaRPr sz="650">
              <a:latin typeface="Cambria"/>
              <a:cs typeface="Cambria"/>
            </a:endParaRPr>
          </a:p>
        </p:txBody>
      </p:sp>
      <p:sp>
        <p:nvSpPr>
          <p:cNvPr id="40" name="object 40"/>
          <p:cNvSpPr txBox="1"/>
          <p:nvPr/>
        </p:nvSpPr>
        <p:spPr>
          <a:xfrm>
            <a:off x="2310372" y="7861735"/>
            <a:ext cx="184150" cy="151765"/>
          </a:xfrm>
          <a:prstGeom prst="rect">
            <a:avLst/>
          </a:prstGeom>
        </p:spPr>
        <p:txBody>
          <a:bodyPr wrap="square" lIns="0" tIns="15875" rIns="0" bIns="0" rtlCol="0" vert="horz">
            <a:spAutoFit/>
          </a:bodyPr>
          <a:lstStyle/>
          <a:p>
            <a:pPr marL="38100">
              <a:lnSpc>
                <a:spcPct val="100000"/>
              </a:lnSpc>
              <a:spcBef>
                <a:spcPts val="125"/>
              </a:spcBef>
            </a:pPr>
            <a:r>
              <a:rPr dirty="0" sz="800" spc="45">
                <a:latin typeface="Cambria"/>
                <a:cs typeface="Cambria"/>
              </a:rPr>
              <a:t>E</a:t>
            </a:r>
            <a:r>
              <a:rPr dirty="0" baseline="-12820" sz="975" spc="67">
                <a:latin typeface="Cambria"/>
                <a:cs typeface="Cambria"/>
              </a:rPr>
              <a:t>c</a:t>
            </a:r>
            <a:endParaRPr baseline="-12820" sz="975">
              <a:latin typeface="Cambria"/>
              <a:cs typeface="Cambria"/>
            </a:endParaRPr>
          </a:p>
        </p:txBody>
      </p:sp>
      <p:sp>
        <p:nvSpPr>
          <p:cNvPr id="41" name="object 41"/>
          <p:cNvSpPr txBox="1"/>
          <p:nvPr/>
        </p:nvSpPr>
        <p:spPr>
          <a:xfrm>
            <a:off x="2535402" y="7817543"/>
            <a:ext cx="193040" cy="151765"/>
          </a:xfrm>
          <a:prstGeom prst="rect">
            <a:avLst/>
          </a:prstGeom>
        </p:spPr>
        <p:txBody>
          <a:bodyPr wrap="square" lIns="0" tIns="15875" rIns="0" bIns="0" rtlCol="0" vert="horz">
            <a:spAutoFit/>
          </a:bodyPr>
          <a:lstStyle/>
          <a:p>
            <a:pPr marL="12700">
              <a:lnSpc>
                <a:spcPct val="100000"/>
              </a:lnSpc>
              <a:spcBef>
                <a:spcPts val="125"/>
              </a:spcBef>
            </a:pPr>
            <a:r>
              <a:rPr dirty="0" sz="800" spc="65">
                <a:latin typeface="Cambria"/>
                <a:cs typeface="Cambria"/>
              </a:rPr>
              <a:t>p</a:t>
            </a:r>
            <a:r>
              <a:rPr dirty="0" sz="800" spc="85">
                <a:latin typeface="Cambria"/>
                <a:cs typeface="Cambria"/>
              </a:rPr>
              <a:t>t</a:t>
            </a:r>
            <a:r>
              <a:rPr dirty="0" sz="800" spc="105">
                <a:latin typeface="Cambria"/>
                <a:cs typeface="Cambria"/>
              </a:rPr>
              <a:t>r</a:t>
            </a:r>
            <a:endParaRPr sz="800">
              <a:latin typeface="Cambria"/>
              <a:cs typeface="Cambria"/>
            </a:endParaRPr>
          </a:p>
        </p:txBody>
      </p:sp>
      <p:sp>
        <p:nvSpPr>
          <p:cNvPr id="42" name="object 42"/>
          <p:cNvSpPr txBox="1"/>
          <p:nvPr/>
        </p:nvSpPr>
        <p:spPr>
          <a:xfrm>
            <a:off x="2754890" y="7748982"/>
            <a:ext cx="2484120" cy="199390"/>
          </a:xfrm>
          <a:prstGeom prst="rect">
            <a:avLst/>
          </a:prstGeom>
        </p:spPr>
        <p:txBody>
          <a:bodyPr wrap="square" lIns="0" tIns="11430" rIns="0" bIns="0" rtlCol="0" vert="horz">
            <a:spAutoFit/>
          </a:bodyPr>
          <a:lstStyle/>
          <a:p>
            <a:pPr marL="12700">
              <a:lnSpc>
                <a:spcPct val="100000"/>
              </a:lnSpc>
              <a:spcBef>
                <a:spcPts val="90"/>
              </a:spcBef>
            </a:pPr>
            <a:r>
              <a:rPr dirty="0" sz="1150" spc="-10">
                <a:latin typeface="Arial"/>
                <a:cs typeface="Arial"/>
              </a:rPr>
              <a:t>change in </a:t>
            </a:r>
            <a:r>
              <a:rPr dirty="0" sz="1150" spc="-5">
                <a:latin typeface="Arial"/>
                <a:cs typeface="Arial"/>
              </a:rPr>
              <a:t>stress </a:t>
            </a:r>
            <a:r>
              <a:rPr dirty="0" sz="1150" spc="-10">
                <a:latin typeface="Arial"/>
                <a:cs typeface="Arial"/>
              </a:rPr>
              <a:t>in permanent strands</a:t>
            </a:r>
            <a:endParaRPr sz="1150">
              <a:latin typeface="Arial"/>
              <a:cs typeface="Arial"/>
            </a:endParaRPr>
          </a:p>
        </p:txBody>
      </p:sp>
      <p:sp>
        <p:nvSpPr>
          <p:cNvPr id="43" name="object 43"/>
          <p:cNvSpPr txBox="1"/>
          <p:nvPr/>
        </p:nvSpPr>
        <p:spPr>
          <a:xfrm>
            <a:off x="1656097" y="7651472"/>
            <a:ext cx="4058285" cy="568325"/>
          </a:xfrm>
          <a:prstGeom prst="rect">
            <a:avLst/>
          </a:prstGeom>
        </p:spPr>
        <p:txBody>
          <a:bodyPr wrap="square" lIns="0" tIns="108585" rIns="0" bIns="0" rtlCol="0" vert="horz">
            <a:spAutoFit/>
          </a:bodyPr>
          <a:lstStyle/>
          <a:p>
            <a:pPr marL="175260" indent="-163195">
              <a:lnSpc>
                <a:spcPct val="100000"/>
              </a:lnSpc>
              <a:spcBef>
                <a:spcPts val="855"/>
              </a:spcBef>
              <a:buFont typeface="Arial"/>
              <a:buChar char="•"/>
              <a:tabLst>
                <a:tab pos="175895" algn="l"/>
                <a:tab pos="536575" algn="l"/>
                <a:tab pos="835025" algn="l"/>
              </a:tabLst>
            </a:pPr>
            <a:r>
              <a:rPr dirty="0" sz="1150" spc="-10">
                <a:latin typeface="Cambria"/>
                <a:cs typeface="Cambria"/>
              </a:rPr>
              <a:t>∆𝑓	</a:t>
            </a:r>
            <a:r>
              <a:rPr dirty="0" sz="1150" spc="210">
                <a:latin typeface="Cambria"/>
                <a:cs typeface="Cambria"/>
              </a:rPr>
              <a:t>=	</a:t>
            </a:r>
            <a:r>
              <a:rPr dirty="0" sz="1150" spc="-10">
                <a:latin typeface="Cambria"/>
                <a:cs typeface="Cambria"/>
              </a:rPr>
              <a:t>𝑓</a:t>
            </a:r>
            <a:endParaRPr sz="1150">
              <a:latin typeface="Cambria"/>
              <a:cs typeface="Cambria"/>
            </a:endParaRPr>
          </a:p>
          <a:p>
            <a:pPr marL="175895" indent="-163830">
              <a:lnSpc>
                <a:spcPct val="100000"/>
              </a:lnSpc>
              <a:spcBef>
                <a:spcPts val="755"/>
              </a:spcBef>
              <a:buChar char="•"/>
              <a:tabLst>
                <a:tab pos="176530" algn="l"/>
              </a:tabLst>
            </a:pPr>
            <a:r>
              <a:rPr dirty="0" sz="1150" spc="-10">
                <a:latin typeface="Arial"/>
                <a:cs typeface="Arial"/>
              </a:rPr>
              <a:t>Removal </a:t>
            </a:r>
            <a:r>
              <a:rPr dirty="0" sz="1150" spc="-5">
                <a:latin typeface="Arial"/>
                <a:cs typeface="Arial"/>
              </a:rPr>
              <a:t>of </a:t>
            </a:r>
            <a:r>
              <a:rPr dirty="0" sz="1150" spc="-10">
                <a:latin typeface="Arial"/>
                <a:cs typeface="Arial"/>
              </a:rPr>
              <a:t>temporary strand also </a:t>
            </a:r>
            <a:r>
              <a:rPr dirty="0" sz="1150" spc="-5">
                <a:latin typeface="Arial"/>
                <a:cs typeface="Arial"/>
              </a:rPr>
              <a:t>causes </a:t>
            </a:r>
            <a:r>
              <a:rPr dirty="0" sz="1150" spc="-10">
                <a:latin typeface="Arial"/>
                <a:cs typeface="Arial"/>
              </a:rPr>
              <a:t>change in</a:t>
            </a:r>
            <a:r>
              <a:rPr dirty="0" sz="1150" spc="35">
                <a:latin typeface="Arial"/>
                <a:cs typeface="Arial"/>
              </a:rPr>
              <a:t> </a:t>
            </a:r>
            <a:r>
              <a:rPr dirty="0" sz="1150" spc="-10">
                <a:latin typeface="Arial"/>
                <a:cs typeface="Arial"/>
              </a:rPr>
              <a:t>camber</a:t>
            </a:r>
            <a:endParaRPr sz="1150">
              <a:latin typeface="Arial"/>
              <a:cs typeface="Arial"/>
            </a:endParaRPr>
          </a:p>
        </p:txBody>
      </p:sp>
      <p:sp>
        <p:nvSpPr>
          <p:cNvPr id="44" name="object 44"/>
          <p:cNvSpPr txBox="1"/>
          <p:nvPr/>
        </p:nvSpPr>
        <p:spPr>
          <a:xfrm>
            <a:off x="1003805" y="8194026"/>
            <a:ext cx="5365750" cy="833119"/>
          </a:xfrm>
          <a:prstGeom prst="rect">
            <a:avLst/>
          </a:prstGeom>
        </p:spPr>
        <p:txBody>
          <a:bodyPr wrap="square" lIns="0" tIns="46355" rIns="0" bIns="0" rtlCol="0" vert="horz">
            <a:spAutoFit/>
          </a:bodyPr>
          <a:lstStyle/>
          <a:p>
            <a:pPr marL="257175" indent="-245110">
              <a:lnSpc>
                <a:spcPct val="100000"/>
              </a:lnSpc>
              <a:spcBef>
                <a:spcPts val="365"/>
              </a:spcBef>
              <a:buChar char="•"/>
              <a:tabLst>
                <a:tab pos="257175" algn="l"/>
                <a:tab pos="257810" algn="l"/>
              </a:tabLst>
            </a:pPr>
            <a:r>
              <a:rPr dirty="0" sz="1150" spc="-5">
                <a:latin typeface="Arial"/>
                <a:cs typeface="Arial"/>
              </a:rPr>
              <a:t>Check </a:t>
            </a:r>
            <a:r>
              <a:rPr dirty="0" sz="1150" spc="-10">
                <a:latin typeface="Arial"/>
                <a:cs typeface="Arial"/>
              </a:rPr>
              <a:t>girder </a:t>
            </a:r>
            <a:r>
              <a:rPr dirty="0" sz="1150" spc="-5">
                <a:latin typeface="Arial"/>
                <a:cs typeface="Arial"/>
              </a:rPr>
              <a:t>stresses after </a:t>
            </a:r>
            <a:r>
              <a:rPr dirty="0" sz="1150" spc="-10">
                <a:latin typeface="Arial"/>
                <a:cs typeface="Arial"/>
              </a:rPr>
              <a:t>deck</a:t>
            </a:r>
            <a:r>
              <a:rPr dirty="0" sz="1150" spc="-30">
                <a:latin typeface="Arial"/>
                <a:cs typeface="Arial"/>
              </a:rPr>
              <a:t> </a:t>
            </a:r>
            <a:r>
              <a:rPr dirty="0" sz="1150" spc="-10">
                <a:latin typeface="Arial"/>
                <a:cs typeface="Arial"/>
              </a:rPr>
              <a:t>casting</a:t>
            </a:r>
            <a:endParaRPr sz="1150">
              <a:latin typeface="Arial"/>
              <a:cs typeface="Arial"/>
            </a:endParaRPr>
          </a:p>
          <a:p>
            <a:pPr marL="338455">
              <a:lnSpc>
                <a:spcPct val="100000"/>
              </a:lnSpc>
              <a:spcBef>
                <a:spcPts val="265"/>
              </a:spcBef>
            </a:pPr>
            <a:r>
              <a:rPr dirty="0" sz="1150" spc="-10">
                <a:latin typeface="Arial"/>
                <a:cs typeface="Arial"/>
              </a:rPr>
              <a:t>– Estimate </a:t>
            </a:r>
            <a:r>
              <a:rPr dirty="0" sz="1150" spc="-5">
                <a:latin typeface="Arial"/>
                <a:cs typeface="Arial"/>
              </a:rPr>
              <a:t>prestress losses at </a:t>
            </a:r>
            <a:r>
              <a:rPr dirty="0" sz="1150" spc="-10">
                <a:latin typeface="Arial"/>
                <a:cs typeface="Arial"/>
              </a:rPr>
              <a:t>day 120 using same </a:t>
            </a:r>
            <a:r>
              <a:rPr dirty="0" sz="1150" spc="-5">
                <a:latin typeface="Arial"/>
                <a:cs typeface="Arial"/>
              </a:rPr>
              <a:t>process </a:t>
            </a:r>
            <a:r>
              <a:rPr dirty="0" sz="1150" spc="-10">
                <a:latin typeface="Arial"/>
                <a:cs typeface="Arial"/>
              </a:rPr>
              <a:t>as</a:t>
            </a:r>
            <a:r>
              <a:rPr dirty="0" sz="1150" spc="40">
                <a:latin typeface="Arial"/>
                <a:cs typeface="Arial"/>
              </a:rPr>
              <a:t> </a:t>
            </a:r>
            <a:r>
              <a:rPr dirty="0" sz="1150" spc="-10">
                <a:latin typeface="Arial"/>
                <a:cs typeface="Arial"/>
              </a:rPr>
              <a:t>before</a:t>
            </a:r>
            <a:endParaRPr sz="1150">
              <a:latin typeface="Arial"/>
              <a:cs typeface="Arial"/>
            </a:endParaRPr>
          </a:p>
          <a:p>
            <a:pPr>
              <a:lnSpc>
                <a:spcPct val="100000"/>
              </a:lnSpc>
              <a:spcBef>
                <a:spcPts val="25"/>
              </a:spcBef>
            </a:pPr>
            <a:endParaRPr sz="1600">
              <a:latin typeface="Arial"/>
              <a:cs typeface="Arial"/>
            </a:endParaRPr>
          </a:p>
          <a:p>
            <a:pPr marL="542925">
              <a:lnSpc>
                <a:spcPct val="100000"/>
              </a:lnSpc>
              <a:tabLst>
                <a:tab pos="1864360"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45" name="object 45"/>
          <p:cNvSpPr txBox="1"/>
          <p:nvPr/>
        </p:nvSpPr>
        <p:spPr>
          <a:xfrm>
            <a:off x="6950462" y="8873744"/>
            <a:ext cx="145415" cy="155575"/>
          </a:xfrm>
          <a:prstGeom prst="rect">
            <a:avLst/>
          </a:prstGeom>
        </p:spPr>
        <p:txBody>
          <a:bodyPr wrap="square" lIns="0" tIns="12700" rIns="0" bIns="0" rtlCol="0" vert="horz">
            <a:spAutoFit/>
          </a:bodyPr>
          <a:lstStyle/>
          <a:p>
            <a:pPr marL="12700">
              <a:lnSpc>
                <a:spcPct val="100000"/>
              </a:lnSpc>
              <a:spcBef>
                <a:spcPts val="100"/>
              </a:spcBef>
            </a:pPr>
            <a:r>
              <a:rPr dirty="0" sz="850" spc="-10">
                <a:solidFill>
                  <a:srgbClr val="FFFFFF"/>
                </a:solidFill>
                <a:latin typeface="Arial"/>
                <a:cs typeface="Arial"/>
              </a:rPr>
              <a:t>9</a:t>
            </a:r>
            <a:r>
              <a:rPr dirty="0" sz="850">
                <a:solidFill>
                  <a:srgbClr val="FFFFFF"/>
                </a:solidFill>
                <a:latin typeface="Arial"/>
                <a:cs typeface="Arial"/>
              </a:rPr>
              <a:t>8</a:t>
            </a:r>
            <a:endParaRPr sz="850">
              <a:latin typeface="Arial"/>
              <a:cs typeface="Arial"/>
            </a:endParaRPr>
          </a:p>
        </p:txBody>
      </p:sp>
      <p:sp>
        <p:nvSpPr>
          <p:cNvPr id="46" name="object 46"/>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47" name="object 47"/>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97</a:t>
            </a:r>
            <a:endParaRPr sz="1050">
              <a:latin typeface="Calibri"/>
              <a:cs typeface="Calibri"/>
            </a:endParaRPr>
          </a:p>
        </p:txBody>
      </p:sp>
      <p:sp>
        <p:nvSpPr>
          <p:cNvPr id="49" name="object 49"/>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48" name="object 48"/>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98</a:t>
            </a:r>
            <a:endParaRPr sz="105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4184650" cy="417195"/>
          </a:xfrm>
          <a:prstGeom prst="rect"/>
        </p:spPr>
        <p:txBody>
          <a:bodyPr wrap="square" lIns="0" tIns="14604" rIns="0" bIns="0" rtlCol="0" vert="horz">
            <a:spAutoFit/>
          </a:bodyPr>
          <a:lstStyle/>
          <a:p>
            <a:pPr>
              <a:lnSpc>
                <a:spcPct val="100000"/>
              </a:lnSpc>
              <a:spcBef>
                <a:spcPts val="114"/>
              </a:spcBef>
            </a:pPr>
            <a:r>
              <a:rPr dirty="0" sz="2550" spc="15" b="0">
                <a:solidFill>
                  <a:srgbClr val="1C7C5B"/>
                </a:solidFill>
                <a:latin typeface="Arial Black"/>
                <a:cs typeface="Arial Black"/>
              </a:rPr>
              <a:t>Applicable </a:t>
            </a:r>
            <a:r>
              <a:rPr dirty="0" sz="2550" spc="5" b="0">
                <a:solidFill>
                  <a:srgbClr val="1C7C5B"/>
                </a:solidFill>
                <a:latin typeface="Arial Black"/>
                <a:cs typeface="Arial Black"/>
              </a:rPr>
              <a:t>Limit</a:t>
            </a:r>
            <a:r>
              <a:rPr dirty="0" sz="2550" spc="-70" b="0">
                <a:solidFill>
                  <a:srgbClr val="1C7C5B"/>
                </a:solidFill>
                <a:latin typeface="Arial Black"/>
                <a:cs typeface="Arial Black"/>
              </a:rPr>
              <a:t> </a:t>
            </a:r>
            <a:r>
              <a:rPr dirty="0" sz="2550" b="0">
                <a:solidFill>
                  <a:srgbClr val="1C7C5B"/>
                </a:solidFill>
                <a:latin typeface="Arial Black"/>
                <a:cs typeface="Arial Black"/>
              </a:rPr>
              <a:t>States</a:t>
            </a:r>
            <a:endParaRPr sz="2550">
              <a:latin typeface="Arial Black"/>
              <a:cs typeface="Arial Black"/>
            </a:endParaRPr>
          </a:p>
        </p:txBody>
      </p:sp>
      <p:sp>
        <p:nvSpPr>
          <p:cNvPr id="6" name="object 6"/>
          <p:cNvSpPr txBox="1"/>
          <p:nvPr/>
        </p:nvSpPr>
        <p:spPr>
          <a:xfrm>
            <a:off x="991105" y="1843558"/>
            <a:ext cx="4288790" cy="2322195"/>
          </a:xfrm>
          <a:prstGeom prst="rect">
            <a:avLst/>
          </a:prstGeom>
        </p:spPr>
        <p:txBody>
          <a:bodyPr wrap="square" lIns="0" tIns="46355" rIns="0" bIns="0" rtlCol="0" vert="horz">
            <a:spAutoFit/>
          </a:bodyPr>
          <a:lstStyle/>
          <a:p>
            <a:pPr marL="269875" indent="-245110">
              <a:lnSpc>
                <a:spcPct val="100000"/>
              </a:lnSpc>
              <a:spcBef>
                <a:spcPts val="365"/>
              </a:spcBef>
              <a:buChar char="•"/>
              <a:tabLst>
                <a:tab pos="269875" algn="l"/>
                <a:tab pos="270510" algn="l"/>
              </a:tabLst>
            </a:pPr>
            <a:r>
              <a:rPr dirty="0" sz="1150" spc="-15">
                <a:latin typeface="Arial"/>
                <a:cs typeface="Arial"/>
              </a:rPr>
              <a:t>AASHTO </a:t>
            </a:r>
            <a:r>
              <a:rPr dirty="0" sz="1150" spc="-10">
                <a:latin typeface="Arial"/>
                <a:cs typeface="Arial"/>
              </a:rPr>
              <a:t>LRFD Bridge Design Specifications </a:t>
            </a:r>
            <a:r>
              <a:rPr dirty="0" sz="1150" spc="-5">
                <a:latin typeface="Arial"/>
                <a:cs typeface="Arial"/>
              </a:rPr>
              <a:t>9</a:t>
            </a:r>
            <a:r>
              <a:rPr dirty="0" baseline="25925" sz="1125" spc="-7">
                <a:latin typeface="Arial"/>
                <a:cs typeface="Arial"/>
              </a:rPr>
              <a:t>th </a:t>
            </a:r>
            <a:r>
              <a:rPr dirty="0" sz="1150" spc="-10">
                <a:latin typeface="Arial"/>
                <a:cs typeface="Arial"/>
              </a:rPr>
              <a:t>Edition,</a:t>
            </a:r>
            <a:r>
              <a:rPr dirty="0" sz="1150" spc="-50">
                <a:latin typeface="Arial"/>
                <a:cs typeface="Arial"/>
              </a:rPr>
              <a:t> </a:t>
            </a:r>
            <a:r>
              <a:rPr dirty="0" sz="1150" spc="-10">
                <a:latin typeface="Arial"/>
                <a:cs typeface="Arial"/>
              </a:rPr>
              <a:t>2020</a:t>
            </a:r>
            <a:endParaRPr sz="1150">
              <a:latin typeface="Arial"/>
              <a:cs typeface="Arial"/>
            </a:endParaRPr>
          </a:p>
          <a:p>
            <a:pPr marL="351155">
              <a:lnSpc>
                <a:spcPct val="100000"/>
              </a:lnSpc>
              <a:spcBef>
                <a:spcPts val="265"/>
              </a:spcBef>
            </a:pPr>
            <a:r>
              <a:rPr dirty="0" sz="1150" spc="-10">
                <a:latin typeface="Arial"/>
                <a:cs typeface="Arial"/>
              </a:rPr>
              <a:t>–</a:t>
            </a:r>
            <a:r>
              <a:rPr dirty="0" sz="1150" spc="175">
                <a:latin typeface="Arial"/>
                <a:cs typeface="Arial"/>
              </a:rPr>
              <a:t> </a:t>
            </a:r>
            <a:r>
              <a:rPr dirty="0" baseline="2415" sz="1725" spc="-15">
                <a:latin typeface="Cambria"/>
                <a:cs typeface="Cambria"/>
              </a:rPr>
              <a:t>∑ </a:t>
            </a:r>
            <a:r>
              <a:rPr dirty="0" sz="1150" spc="25">
                <a:latin typeface="Cambria"/>
                <a:cs typeface="Cambria"/>
              </a:rPr>
              <a:t>𝛾</a:t>
            </a:r>
            <a:r>
              <a:rPr dirty="0" baseline="-17361" sz="1200" spc="37">
                <a:latin typeface="Cambria"/>
                <a:cs typeface="Cambria"/>
              </a:rPr>
              <a:t>i</a:t>
            </a:r>
            <a:r>
              <a:rPr dirty="0" sz="1150" spc="25">
                <a:latin typeface="Cambria"/>
                <a:cs typeface="Cambria"/>
              </a:rPr>
              <a:t>𝑄</a:t>
            </a:r>
            <a:r>
              <a:rPr dirty="0" baseline="-17361" sz="1200" spc="37">
                <a:latin typeface="Cambria"/>
                <a:cs typeface="Cambria"/>
              </a:rPr>
              <a:t>i  </a:t>
            </a:r>
            <a:r>
              <a:rPr dirty="0" sz="1150" spc="210">
                <a:latin typeface="Cambria"/>
                <a:cs typeface="Cambria"/>
              </a:rPr>
              <a:t>= </a:t>
            </a:r>
            <a:r>
              <a:rPr dirty="0" sz="1150" spc="-10">
                <a:solidFill>
                  <a:srgbClr val="4F80BC"/>
                </a:solidFill>
                <a:latin typeface="Cambria"/>
                <a:cs typeface="Cambria"/>
              </a:rPr>
              <a:t>𝑳𝒐𝒂𝒅, 𝑸 </a:t>
            </a:r>
            <a:r>
              <a:rPr dirty="0" sz="1150" spc="215">
                <a:solidFill>
                  <a:srgbClr val="4F80BC"/>
                </a:solidFill>
                <a:latin typeface="Cambria"/>
                <a:cs typeface="Cambria"/>
              </a:rPr>
              <a:t>≤ </a:t>
            </a:r>
            <a:r>
              <a:rPr dirty="0" sz="1150" spc="-10">
                <a:solidFill>
                  <a:srgbClr val="4F80BC"/>
                </a:solidFill>
                <a:latin typeface="Cambria"/>
                <a:cs typeface="Cambria"/>
              </a:rPr>
              <a:t>𝑹𝒆𝒔𝒊𝒔𝒕𝒂𝒏𝒄𝒆, 𝑹 </a:t>
            </a:r>
            <a:r>
              <a:rPr dirty="0" sz="1150" spc="210">
                <a:latin typeface="Cambria"/>
                <a:cs typeface="Cambria"/>
              </a:rPr>
              <a:t>= </a:t>
            </a:r>
            <a:r>
              <a:rPr dirty="0" sz="1150" spc="25">
                <a:latin typeface="Cambria"/>
                <a:cs typeface="Cambria"/>
              </a:rPr>
              <a:t>𝜙𝑅</a:t>
            </a:r>
            <a:r>
              <a:rPr dirty="0" baseline="-17361" sz="1200" spc="37">
                <a:latin typeface="Cambria"/>
                <a:cs typeface="Cambria"/>
              </a:rPr>
              <a:t>n</a:t>
            </a:r>
            <a:endParaRPr baseline="-17361" sz="1200">
              <a:latin typeface="Cambria"/>
              <a:cs typeface="Cambria"/>
            </a:endParaRPr>
          </a:p>
          <a:p>
            <a:pPr marL="269875" indent="-245110">
              <a:lnSpc>
                <a:spcPct val="100000"/>
              </a:lnSpc>
              <a:spcBef>
                <a:spcPts val="260"/>
              </a:spcBef>
              <a:buChar char="•"/>
              <a:tabLst>
                <a:tab pos="269875" algn="l"/>
                <a:tab pos="270510" algn="l"/>
              </a:tabLst>
            </a:pPr>
            <a:r>
              <a:rPr dirty="0" sz="1150" spc="-10">
                <a:latin typeface="Arial"/>
                <a:cs typeface="Arial"/>
              </a:rPr>
              <a:t>Service Limit </a:t>
            </a:r>
            <a:r>
              <a:rPr dirty="0" sz="1150" spc="-15">
                <a:latin typeface="Arial"/>
                <a:cs typeface="Arial"/>
              </a:rPr>
              <a:t>State </a:t>
            </a:r>
            <a:r>
              <a:rPr dirty="0" sz="1150" spc="-10">
                <a:latin typeface="Arial"/>
                <a:cs typeface="Arial"/>
              </a:rPr>
              <a:t>(Service </a:t>
            </a:r>
            <a:r>
              <a:rPr dirty="0" sz="1150" spc="-5">
                <a:latin typeface="Arial"/>
                <a:cs typeface="Arial"/>
              </a:rPr>
              <a:t>I, </a:t>
            </a:r>
            <a:r>
              <a:rPr dirty="0" sz="1150" spc="-10">
                <a:latin typeface="Arial"/>
                <a:cs typeface="Arial"/>
              </a:rPr>
              <a:t>Service</a:t>
            </a:r>
            <a:r>
              <a:rPr dirty="0" sz="1150" spc="105">
                <a:latin typeface="Arial"/>
                <a:cs typeface="Arial"/>
              </a:rPr>
              <a:t> </a:t>
            </a:r>
            <a:r>
              <a:rPr dirty="0" sz="1150" spc="-10">
                <a:latin typeface="Arial"/>
                <a:cs typeface="Arial"/>
              </a:rPr>
              <a:t>III)</a:t>
            </a:r>
            <a:endParaRPr sz="1150">
              <a:latin typeface="Arial"/>
              <a:cs typeface="Arial"/>
            </a:endParaRPr>
          </a:p>
          <a:p>
            <a:pPr lvl="1" marL="555625" indent="-205104">
              <a:lnSpc>
                <a:spcPct val="100000"/>
              </a:lnSpc>
              <a:spcBef>
                <a:spcPts val="265"/>
              </a:spcBef>
              <a:buChar char="–"/>
              <a:tabLst>
                <a:tab pos="556260" algn="l"/>
              </a:tabLst>
            </a:pPr>
            <a:r>
              <a:rPr dirty="0" sz="1150" spc="-10">
                <a:latin typeface="Arial"/>
                <a:cs typeface="Arial"/>
              </a:rPr>
              <a:t>Stresses</a:t>
            </a:r>
            <a:endParaRPr sz="1150">
              <a:latin typeface="Arial"/>
              <a:cs typeface="Arial"/>
            </a:endParaRPr>
          </a:p>
          <a:p>
            <a:pPr lvl="1" marL="555625" indent="-205104">
              <a:lnSpc>
                <a:spcPct val="100000"/>
              </a:lnSpc>
              <a:spcBef>
                <a:spcPts val="265"/>
              </a:spcBef>
              <a:buChar char="–"/>
              <a:tabLst>
                <a:tab pos="556260" algn="l"/>
              </a:tabLst>
            </a:pPr>
            <a:r>
              <a:rPr dirty="0" sz="1150" spc="-10">
                <a:latin typeface="Arial"/>
                <a:cs typeface="Arial"/>
              </a:rPr>
              <a:t>Camber and Deflection</a:t>
            </a:r>
            <a:endParaRPr sz="1150">
              <a:latin typeface="Arial"/>
              <a:cs typeface="Arial"/>
            </a:endParaRPr>
          </a:p>
          <a:p>
            <a:pPr lvl="1" marL="555625" indent="-205104">
              <a:lnSpc>
                <a:spcPct val="100000"/>
              </a:lnSpc>
              <a:spcBef>
                <a:spcPts val="265"/>
              </a:spcBef>
              <a:buChar char="–"/>
              <a:tabLst>
                <a:tab pos="556260" algn="l"/>
              </a:tabLst>
            </a:pPr>
            <a:r>
              <a:rPr dirty="0" sz="1150" spc="-5">
                <a:latin typeface="Arial"/>
                <a:cs typeface="Arial"/>
              </a:rPr>
              <a:t>Cracking</a:t>
            </a:r>
            <a:endParaRPr sz="1150">
              <a:latin typeface="Arial"/>
              <a:cs typeface="Arial"/>
            </a:endParaRPr>
          </a:p>
          <a:p>
            <a:pPr marL="269875" indent="-245110">
              <a:lnSpc>
                <a:spcPct val="100000"/>
              </a:lnSpc>
              <a:spcBef>
                <a:spcPts val="265"/>
              </a:spcBef>
              <a:buChar char="•"/>
              <a:tabLst>
                <a:tab pos="269875" algn="l"/>
                <a:tab pos="270510" algn="l"/>
              </a:tabLst>
            </a:pPr>
            <a:r>
              <a:rPr dirty="0" sz="1150" spc="-10">
                <a:latin typeface="Arial"/>
                <a:cs typeface="Arial"/>
              </a:rPr>
              <a:t>Strength Limit State (Strength</a:t>
            </a:r>
            <a:r>
              <a:rPr dirty="0" sz="1150" spc="50">
                <a:latin typeface="Arial"/>
                <a:cs typeface="Arial"/>
              </a:rPr>
              <a:t> </a:t>
            </a:r>
            <a:r>
              <a:rPr dirty="0" sz="1150" spc="-10">
                <a:latin typeface="Arial"/>
                <a:cs typeface="Arial"/>
              </a:rPr>
              <a:t>I)</a:t>
            </a:r>
            <a:endParaRPr sz="1150">
              <a:latin typeface="Arial"/>
              <a:cs typeface="Arial"/>
            </a:endParaRPr>
          </a:p>
          <a:p>
            <a:pPr lvl="1" marL="555625" indent="-205104">
              <a:lnSpc>
                <a:spcPct val="100000"/>
              </a:lnSpc>
              <a:spcBef>
                <a:spcPts val="260"/>
              </a:spcBef>
              <a:buChar char="–"/>
              <a:tabLst>
                <a:tab pos="556260" algn="l"/>
              </a:tabLst>
            </a:pPr>
            <a:r>
              <a:rPr dirty="0" sz="1150" spc="-10">
                <a:latin typeface="Arial"/>
                <a:cs typeface="Arial"/>
              </a:rPr>
              <a:t>Flexural</a:t>
            </a:r>
            <a:r>
              <a:rPr dirty="0" sz="1150" spc="-20">
                <a:latin typeface="Arial"/>
                <a:cs typeface="Arial"/>
              </a:rPr>
              <a:t> </a:t>
            </a:r>
            <a:r>
              <a:rPr dirty="0" sz="1150" spc="-10">
                <a:latin typeface="Arial"/>
                <a:cs typeface="Arial"/>
              </a:rPr>
              <a:t>Strength</a:t>
            </a:r>
            <a:endParaRPr sz="1150">
              <a:latin typeface="Arial"/>
              <a:cs typeface="Arial"/>
            </a:endParaRPr>
          </a:p>
          <a:p>
            <a:pPr lvl="1" marL="555625" indent="-205104">
              <a:lnSpc>
                <a:spcPct val="100000"/>
              </a:lnSpc>
              <a:spcBef>
                <a:spcPts val="265"/>
              </a:spcBef>
              <a:buChar char="–"/>
              <a:tabLst>
                <a:tab pos="556260" algn="l"/>
              </a:tabLst>
            </a:pPr>
            <a:r>
              <a:rPr dirty="0" sz="1150" spc="-10">
                <a:latin typeface="Arial"/>
                <a:cs typeface="Arial"/>
              </a:rPr>
              <a:t>Shear Strength</a:t>
            </a:r>
            <a:endParaRPr sz="1150">
              <a:latin typeface="Arial"/>
              <a:cs typeface="Arial"/>
            </a:endParaRPr>
          </a:p>
          <a:p>
            <a:pPr marL="269875" indent="-245110">
              <a:lnSpc>
                <a:spcPct val="100000"/>
              </a:lnSpc>
              <a:spcBef>
                <a:spcPts val="265"/>
              </a:spcBef>
              <a:buChar char="•"/>
              <a:tabLst>
                <a:tab pos="269875" algn="l"/>
                <a:tab pos="270510" algn="l"/>
              </a:tabLst>
            </a:pPr>
            <a:r>
              <a:rPr dirty="0" sz="1150" spc="-10">
                <a:latin typeface="Arial"/>
                <a:cs typeface="Arial"/>
              </a:rPr>
              <a:t>Fatigue Limit </a:t>
            </a:r>
            <a:r>
              <a:rPr dirty="0" sz="1150" spc="-15">
                <a:latin typeface="Arial"/>
                <a:cs typeface="Arial"/>
              </a:rPr>
              <a:t>State </a:t>
            </a:r>
            <a:r>
              <a:rPr dirty="0" sz="1150" spc="-10">
                <a:latin typeface="Arial"/>
                <a:cs typeface="Arial"/>
              </a:rPr>
              <a:t>(Fatigue</a:t>
            </a:r>
            <a:r>
              <a:rPr dirty="0" sz="1150" spc="35">
                <a:latin typeface="Arial"/>
                <a:cs typeface="Arial"/>
              </a:rPr>
              <a:t> </a:t>
            </a:r>
            <a:r>
              <a:rPr dirty="0" sz="1150" spc="-5">
                <a:latin typeface="Arial"/>
                <a:cs typeface="Arial"/>
              </a:rPr>
              <a:t>I)</a:t>
            </a:r>
            <a:endParaRPr sz="1150">
              <a:latin typeface="Arial"/>
              <a:cs typeface="Arial"/>
            </a:endParaRPr>
          </a:p>
          <a:p>
            <a:pPr lvl="1" marL="555625" indent="-205104">
              <a:lnSpc>
                <a:spcPct val="100000"/>
              </a:lnSpc>
              <a:spcBef>
                <a:spcPts val="265"/>
              </a:spcBef>
              <a:buChar char="–"/>
              <a:tabLst>
                <a:tab pos="556260" algn="l"/>
              </a:tabLst>
            </a:pPr>
            <a:r>
              <a:rPr dirty="0" sz="1150" spc="-10">
                <a:latin typeface="Arial"/>
                <a:cs typeface="Arial"/>
              </a:rPr>
              <a:t>Cyclical </a:t>
            </a:r>
            <a:r>
              <a:rPr dirty="0" sz="1150" spc="-5">
                <a:latin typeface="Arial"/>
                <a:cs typeface="Arial"/>
              </a:rPr>
              <a:t>stress</a:t>
            </a:r>
            <a:r>
              <a:rPr dirty="0" sz="1150" spc="-60">
                <a:latin typeface="Arial"/>
                <a:cs typeface="Arial"/>
              </a:rPr>
              <a:t> </a:t>
            </a:r>
            <a:r>
              <a:rPr dirty="0" sz="1150" spc="-10">
                <a:latin typeface="Arial"/>
                <a:cs typeface="Arial"/>
              </a:rPr>
              <a:t>range</a:t>
            </a:r>
            <a:endParaRPr sz="1150">
              <a:latin typeface="Arial"/>
              <a:cs typeface="Arial"/>
            </a:endParaRPr>
          </a:p>
        </p:txBody>
      </p:sp>
      <p:sp>
        <p:nvSpPr>
          <p:cNvPr id="7" name="object 7"/>
          <p:cNvSpPr txBox="1"/>
          <p:nvPr/>
        </p:nvSpPr>
        <p:spPr>
          <a:xfrm>
            <a:off x="7022600" y="4498371"/>
            <a:ext cx="73025" cy="155575"/>
          </a:xfrm>
          <a:prstGeom prst="rect">
            <a:avLst/>
          </a:prstGeom>
        </p:spPr>
        <p:txBody>
          <a:bodyPr wrap="square" lIns="0" tIns="12700" rIns="0" bIns="0" rtlCol="0" vert="horz">
            <a:spAutoFit/>
          </a:bodyPr>
          <a:lstStyle/>
          <a:p>
            <a:pPr>
              <a:lnSpc>
                <a:spcPct val="100000"/>
              </a:lnSpc>
              <a:spcBef>
                <a:spcPts val="100"/>
              </a:spcBef>
            </a:pPr>
            <a:r>
              <a:rPr dirty="0" sz="850">
                <a:solidFill>
                  <a:srgbClr val="FFFFFF"/>
                </a:solidFill>
                <a:latin typeface="Arial"/>
                <a:cs typeface="Arial"/>
              </a:rPr>
              <a:t>9</a:t>
            </a:r>
            <a:endParaRPr sz="850">
              <a:latin typeface="Arial"/>
              <a:cs typeface="Arial"/>
            </a:endParaRPr>
          </a:p>
        </p:txBody>
      </p:sp>
      <p:sp>
        <p:nvSpPr>
          <p:cNvPr id="8" name="object 8"/>
          <p:cNvSpPr/>
          <p:nvPr/>
        </p:nvSpPr>
        <p:spPr>
          <a:xfrm>
            <a:off x="4564379" y="2075688"/>
            <a:ext cx="2179319" cy="958595"/>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4584191" y="3052572"/>
            <a:ext cx="2069591" cy="614171"/>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4584191" y="3727703"/>
            <a:ext cx="2220467" cy="230124"/>
          </a:xfrm>
          <a:prstGeom prst="rect">
            <a:avLst/>
          </a:prstGeom>
          <a:blipFill>
            <a:blip r:embed="rId5" cstate="print"/>
            <a:stretch>
              <a:fillRect/>
            </a:stretch>
          </a:blipFill>
        </p:spPr>
        <p:txBody>
          <a:bodyPr wrap="square" lIns="0" tIns="0" rIns="0" bIns="0" rtlCol="0"/>
          <a:lstStyle/>
          <a:p/>
        </p:txBody>
      </p:sp>
      <p:sp>
        <p:nvSpPr>
          <p:cNvPr id="11" name="object 11"/>
          <p:cNvSpPr/>
          <p:nvPr/>
        </p:nvSpPr>
        <p:spPr>
          <a:xfrm>
            <a:off x="4541520" y="3991355"/>
            <a:ext cx="2481072" cy="416051"/>
          </a:xfrm>
          <a:prstGeom prst="rect">
            <a:avLst/>
          </a:prstGeom>
          <a:blipFill>
            <a:blip r:embed="rId6" cstate="print"/>
            <a:stretch>
              <a:fillRect/>
            </a:stretch>
          </a:blipFill>
        </p:spPr>
        <p:txBody>
          <a:bodyPr wrap="square" lIns="0" tIns="0" rIns="0" bIns="0" rtlCol="0"/>
          <a:lstStyle/>
          <a:p/>
        </p:txBody>
      </p:sp>
      <p:sp>
        <p:nvSpPr>
          <p:cNvPr id="12" name="object 12"/>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13" name="object 13"/>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4" name="object 14"/>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5" name="object 15"/>
          <p:cNvSpPr txBox="1"/>
          <p:nvPr/>
        </p:nvSpPr>
        <p:spPr>
          <a:xfrm>
            <a:off x="1016466" y="5528576"/>
            <a:ext cx="1673225" cy="417195"/>
          </a:xfrm>
          <a:prstGeom prst="rect">
            <a:avLst/>
          </a:prstGeom>
        </p:spPr>
        <p:txBody>
          <a:bodyPr wrap="square" lIns="0" tIns="14604" rIns="0" bIns="0" rtlCol="0" vert="horz">
            <a:spAutoFit/>
          </a:bodyPr>
          <a:lstStyle/>
          <a:p>
            <a:pPr>
              <a:lnSpc>
                <a:spcPct val="100000"/>
              </a:lnSpc>
              <a:spcBef>
                <a:spcPts val="114"/>
              </a:spcBef>
            </a:pPr>
            <a:r>
              <a:rPr dirty="0" sz="2550">
                <a:solidFill>
                  <a:srgbClr val="1C7C5B"/>
                </a:solidFill>
                <a:latin typeface="Arial Black"/>
                <a:cs typeface="Arial Black"/>
              </a:rPr>
              <a:t>Materials</a:t>
            </a:r>
            <a:endParaRPr sz="2550">
              <a:latin typeface="Arial Black"/>
              <a:cs typeface="Arial Black"/>
            </a:endParaRPr>
          </a:p>
        </p:txBody>
      </p:sp>
      <p:sp>
        <p:nvSpPr>
          <p:cNvPr id="16" name="object 16"/>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a:t>
            </a:r>
            <a:r>
              <a:rPr dirty="0" sz="850">
                <a:solidFill>
                  <a:srgbClr val="FFFFFF"/>
                </a:solidFill>
                <a:latin typeface="Arial"/>
                <a:cs typeface="Arial"/>
              </a:rPr>
              <a:t>0</a:t>
            </a:r>
            <a:endParaRPr sz="850">
              <a:latin typeface="Arial"/>
              <a:cs typeface="Arial"/>
            </a:endParaRPr>
          </a:p>
        </p:txBody>
      </p:sp>
      <p:sp>
        <p:nvSpPr>
          <p:cNvPr id="17" name="object 17"/>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18" name="object 18"/>
          <p:cNvSpPr txBox="1"/>
          <p:nvPr/>
        </p:nvSpPr>
        <p:spPr>
          <a:xfrm>
            <a:off x="610612" y="4704026"/>
            <a:ext cx="92710"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9</a:t>
            </a:r>
            <a:endParaRPr sz="1050">
              <a:latin typeface="Calibri"/>
              <a:cs typeface="Calibri"/>
            </a:endParaRPr>
          </a:p>
        </p:txBody>
      </p:sp>
      <p:sp>
        <p:nvSpPr>
          <p:cNvPr id="20" name="object 20"/>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19" name="object 19"/>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10</a:t>
            </a:r>
            <a:endParaRPr sz="1050">
              <a:latin typeface="Calibri"/>
              <a:cs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34158" y="4473999"/>
            <a:ext cx="4835525" cy="177800"/>
          </a:xfrm>
          <a:prstGeom prst="rect">
            <a:avLst/>
          </a:prstGeom>
        </p:spPr>
        <p:txBody>
          <a:bodyPr wrap="square" lIns="0" tIns="12065" rIns="0" bIns="0" rtlCol="0" vert="horz">
            <a:spAutoFit/>
          </a:bodyPr>
          <a:lstStyle/>
          <a:p>
            <a:pPr marL="12700">
              <a:lnSpc>
                <a:spcPct val="100000"/>
              </a:lnSpc>
              <a:spcBef>
                <a:spcPts val="95"/>
              </a:spcBef>
              <a:tabLst>
                <a:tab pos="13341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03766" y="1153205"/>
            <a:ext cx="5072380" cy="417195"/>
          </a:xfrm>
          <a:prstGeom prst="rect"/>
        </p:spPr>
        <p:txBody>
          <a:bodyPr wrap="square" lIns="0" tIns="14604" rIns="0" bIns="0" rtlCol="0" vert="horz">
            <a:spAutoFit/>
          </a:bodyPr>
          <a:lstStyle/>
          <a:p>
            <a:pPr marL="12700">
              <a:lnSpc>
                <a:spcPct val="100000"/>
              </a:lnSpc>
              <a:spcBef>
                <a:spcPts val="114"/>
              </a:spcBef>
            </a:pPr>
            <a:r>
              <a:rPr dirty="0" sz="2550" b="0">
                <a:solidFill>
                  <a:srgbClr val="1C7C5B"/>
                </a:solidFill>
                <a:latin typeface="Arial Black"/>
                <a:cs typeface="Arial Black"/>
              </a:rPr>
              <a:t>Check </a:t>
            </a:r>
            <a:r>
              <a:rPr dirty="0" sz="2550" spc="5" b="0">
                <a:solidFill>
                  <a:srgbClr val="1C7C5B"/>
                </a:solidFill>
                <a:latin typeface="Arial Black"/>
                <a:cs typeface="Arial Black"/>
              </a:rPr>
              <a:t>after </a:t>
            </a:r>
            <a:r>
              <a:rPr dirty="0" sz="2550" spc="-5" b="0">
                <a:solidFill>
                  <a:srgbClr val="1C7C5B"/>
                </a:solidFill>
                <a:latin typeface="Arial Black"/>
                <a:cs typeface="Arial Black"/>
              </a:rPr>
              <a:t>deck</a:t>
            </a:r>
            <a:r>
              <a:rPr dirty="0" sz="2550" spc="-50" b="0">
                <a:solidFill>
                  <a:srgbClr val="1C7C5B"/>
                </a:solidFill>
                <a:latin typeface="Arial Black"/>
                <a:cs typeface="Arial Black"/>
              </a:rPr>
              <a:t> </a:t>
            </a:r>
            <a:r>
              <a:rPr dirty="0" sz="2550" spc="10" b="0">
                <a:solidFill>
                  <a:srgbClr val="1C7C5B"/>
                </a:solidFill>
                <a:latin typeface="Arial Black"/>
                <a:cs typeface="Arial Black"/>
              </a:rPr>
              <a:t>placement</a:t>
            </a:r>
            <a:endParaRPr sz="2550">
              <a:latin typeface="Arial Black"/>
              <a:cs typeface="Arial Black"/>
            </a:endParaRPr>
          </a:p>
        </p:txBody>
      </p:sp>
      <p:sp>
        <p:nvSpPr>
          <p:cNvPr id="6" name="object 6"/>
          <p:cNvSpPr txBox="1"/>
          <p:nvPr/>
        </p:nvSpPr>
        <p:spPr>
          <a:xfrm>
            <a:off x="1392409" y="2597890"/>
            <a:ext cx="146685" cy="151765"/>
          </a:xfrm>
          <a:prstGeom prst="rect">
            <a:avLst/>
          </a:prstGeom>
        </p:spPr>
        <p:txBody>
          <a:bodyPr wrap="square" lIns="0" tIns="15875" rIns="0" bIns="0" rtlCol="0" vert="horz">
            <a:spAutoFit/>
          </a:bodyPr>
          <a:lstStyle/>
          <a:p>
            <a:pPr marL="12700">
              <a:lnSpc>
                <a:spcPct val="100000"/>
              </a:lnSpc>
              <a:spcBef>
                <a:spcPts val="125"/>
              </a:spcBef>
            </a:pPr>
            <a:r>
              <a:rPr dirty="0" sz="800" spc="25">
                <a:latin typeface="Cambria"/>
                <a:cs typeface="Cambria"/>
              </a:rPr>
              <a:t>e</a:t>
            </a:r>
            <a:r>
              <a:rPr dirty="0" sz="800" spc="85">
                <a:latin typeface="Cambria"/>
                <a:cs typeface="Cambria"/>
              </a:rPr>
              <a:t>d</a:t>
            </a:r>
            <a:endParaRPr sz="800">
              <a:latin typeface="Cambria"/>
              <a:cs typeface="Cambria"/>
            </a:endParaRPr>
          </a:p>
        </p:txBody>
      </p:sp>
      <p:sp>
        <p:nvSpPr>
          <p:cNvPr id="7" name="object 7"/>
          <p:cNvSpPr txBox="1"/>
          <p:nvPr/>
        </p:nvSpPr>
        <p:spPr>
          <a:xfrm>
            <a:off x="1789168" y="2637531"/>
            <a:ext cx="171450" cy="151765"/>
          </a:xfrm>
          <a:prstGeom prst="rect">
            <a:avLst/>
          </a:prstGeom>
        </p:spPr>
        <p:txBody>
          <a:bodyPr wrap="square" lIns="0" tIns="15875" rIns="0" bIns="0" rtlCol="0" vert="horz">
            <a:spAutoFit/>
          </a:bodyPr>
          <a:lstStyle/>
          <a:p>
            <a:pPr marL="38100">
              <a:lnSpc>
                <a:spcPct val="100000"/>
              </a:lnSpc>
              <a:spcBef>
                <a:spcPts val="125"/>
              </a:spcBef>
            </a:pPr>
            <a:r>
              <a:rPr dirty="0" sz="800" spc="100">
                <a:latin typeface="Cambria"/>
                <a:cs typeface="Cambria"/>
              </a:rPr>
              <a:t>l</a:t>
            </a:r>
            <a:r>
              <a:rPr dirty="0" baseline="-12820" sz="975" spc="150">
                <a:latin typeface="Cambria"/>
                <a:cs typeface="Cambria"/>
              </a:rPr>
              <a:t>g</a:t>
            </a:r>
            <a:endParaRPr baseline="-12820" sz="975">
              <a:latin typeface="Cambria"/>
              <a:cs typeface="Cambria"/>
            </a:endParaRPr>
          </a:p>
        </p:txBody>
      </p:sp>
      <p:sp>
        <p:nvSpPr>
          <p:cNvPr id="8" name="object 8"/>
          <p:cNvSpPr txBox="1"/>
          <p:nvPr/>
        </p:nvSpPr>
        <p:spPr>
          <a:xfrm>
            <a:off x="978405" y="1878581"/>
            <a:ext cx="5581650" cy="845819"/>
          </a:xfrm>
          <a:prstGeom prst="rect">
            <a:avLst/>
          </a:prstGeom>
        </p:spPr>
        <p:txBody>
          <a:bodyPr wrap="square" lIns="0" tIns="11430" rIns="0" bIns="0" rtlCol="0" vert="horz">
            <a:spAutoFit/>
          </a:bodyPr>
          <a:lstStyle/>
          <a:p>
            <a:pPr marL="283210" marR="146685" indent="-245745">
              <a:lnSpc>
                <a:spcPct val="100000"/>
              </a:lnSpc>
              <a:spcBef>
                <a:spcPts val="90"/>
              </a:spcBef>
              <a:buChar char="•"/>
              <a:tabLst>
                <a:tab pos="282575" algn="l"/>
                <a:tab pos="283210" algn="l"/>
              </a:tabLst>
            </a:pPr>
            <a:r>
              <a:rPr dirty="0" sz="1150" spc="-10">
                <a:latin typeface="Arial"/>
                <a:cs typeface="Arial"/>
              </a:rPr>
              <a:t>Placement of the </a:t>
            </a:r>
            <a:r>
              <a:rPr dirty="0" sz="1150" spc="-15">
                <a:latin typeface="Arial"/>
                <a:cs typeface="Arial"/>
              </a:rPr>
              <a:t>wet </a:t>
            </a:r>
            <a:r>
              <a:rPr dirty="0" sz="1150" spc="-10">
                <a:latin typeface="Arial"/>
                <a:cs typeface="Arial"/>
              </a:rPr>
              <a:t>deck concrete </a:t>
            </a:r>
            <a:r>
              <a:rPr dirty="0" sz="1150" spc="-5">
                <a:latin typeface="Arial"/>
                <a:cs typeface="Arial"/>
              </a:rPr>
              <a:t>causes </a:t>
            </a:r>
            <a:r>
              <a:rPr dirty="0" sz="1150" spc="-10">
                <a:latin typeface="Arial"/>
                <a:cs typeface="Arial"/>
              </a:rPr>
              <a:t>elongation </a:t>
            </a:r>
            <a:r>
              <a:rPr dirty="0" sz="1150" spc="-5">
                <a:latin typeface="Arial"/>
                <a:cs typeface="Arial"/>
              </a:rPr>
              <a:t>of </a:t>
            </a:r>
            <a:r>
              <a:rPr dirty="0" sz="1150" spc="-10">
                <a:latin typeface="Arial"/>
                <a:cs typeface="Arial"/>
              </a:rPr>
              <a:t>the strand and tension  </a:t>
            </a:r>
            <a:r>
              <a:rPr dirty="0" sz="1150" spc="-5">
                <a:latin typeface="Arial"/>
                <a:cs typeface="Arial"/>
              </a:rPr>
              <a:t>stress </a:t>
            </a:r>
            <a:r>
              <a:rPr dirty="0" sz="1150" spc="-10">
                <a:latin typeface="Arial"/>
                <a:cs typeface="Arial"/>
              </a:rPr>
              <a:t>in the bottom </a:t>
            </a:r>
            <a:r>
              <a:rPr dirty="0" sz="1150" spc="-5">
                <a:latin typeface="Arial"/>
                <a:cs typeface="Arial"/>
              </a:rPr>
              <a:t>of </a:t>
            </a:r>
            <a:r>
              <a:rPr dirty="0" sz="1150" spc="-10">
                <a:latin typeface="Arial"/>
                <a:cs typeface="Arial"/>
              </a:rPr>
              <a:t>the</a:t>
            </a:r>
            <a:r>
              <a:rPr dirty="0" sz="1150" spc="40">
                <a:latin typeface="Arial"/>
                <a:cs typeface="Arial"/>
              </a:rPr>
              <a:t> </a:t>
            </a:r>
            <a:r>
              <a:rPr dirty="0" sz="1150" spc="-10">
                <a:latin typeface="Arial"/>
                <a:cs typeface="Arial"/>
              </a:rPr>
              <a:t>girder</a:t>
            </a:r>
            <a:endParaRPr sz="1150">
              <a:latin typeface="Arial"/>
              <a:cs typeface="Arial"/>
            </a:endParaRPr>
          </a:p>
          <a:p>
            <a:pPr marL="282575" indent="-245110">
              <a:lnSpc>
                <a:spcPct val="100000"/>
              </a:lnSpc>
              <a:spcBef>
                <a:spcPts val="260"/>
              </a:spcBef>
              <a:buChar char="•"/>
              <a:tabLst>
                <a:tab pos="282575" algn="l"/>
                <a:tab pos="283210" algn="l"/>
              </a:tabLst>
            </a:pPr>
            <a:r>
              <a:rPr dirty="0" sz="1150" spc="-5">
                <a:latin typeface="Arial"/>
                <a:cs typeface="Arial"/>
              </a:rPr>
              <a:t>The </a:t>
            </a:r>
            <a:r>
              <a:rPr dirty="0" sz="1150" spc="-10">
                <a:latin typeface="Arial"/>
                <a:cs typeface="Arial"/>
              </a:rPr>
              <a:t>elongation </a:t>
            </a:r>
            <a:r>
              <a:rPr dirty="0" sz="1150" spc="-5">
                <a:latin typeface="Arial"/>
                <a:cs typeface="Arial"/>
              </a:rPr>
              <a:t>of </a:t>
            </a:r>
            <a:r>
              <a:rPr dirty="0" sz="1150" spc="-10">
                <a:latin typeface="Arial"/>
                <a:cs typeface="Arial"/>
              </a:rPr>
              <a:t>the strand is </a:t>
            </a:r>
            <a:r>
              <a:rPr dirty="0" sz="1150" spc="-5">
                <a:latin typeface="Arial"/>
                <a:cs typeface="Arial"/>
              </a:rPr>
              <a:t>called </a:t>
            </a:r>
            <a:r>
              <a:rPr dirty="0" sz="1150" spc="-15">
                <a:latin typeface="Arial"/>
                <a:cs typeface="Arial"/>
              </a:rPr>
              <a:t>an </a:t>
            </a:r>
            <a:r>
              <a:rPr dirty="0" sz="1150" spc="-10">
                <a:latin typeface="Arial"/>
                <a:cs typeface="Arial"/>
              </a:rPr>
              <a:t>“elastic gain”. </a:t>
            </a:r>
            <a:r>
              <a:rPr dirty="0" sz="1150" spc="-15">
                <a:latin typeface="Arial"/>
                <a:cs typeface="Arial"/>
              </a:rPr>
              <a:t>It’s </a:t>
            </a:r>
            <a:r>
              <a:rPr dirty="0" sz="1150" spc="-10">
                <a:latin typeface="Arial"/>
                <a:cs typeface="Arial"/>
              </a:rPr>
              <a:t>just strain</a:t>
            </a:r>
            <a:r>
              <a:rPr dirty="0" sz="1150" spc="175">
                <a:latin typeface="Arial"/>
                <a:cs typeface="Arial"/>
              </a:rPr>
              <a:t> </a:t>
            </a:r>
            <a:r>
              <a:rPr dirty="0" sz="1150" spc="-10">
                <a:latin typeface="Arial"/>
                <a:cs typeface="Arial"/>
              </a:rPr>
              <a:t>compatibility</a:t>
            </a:r>
            <a:endParaRPr sz="1150">
              <a:latin typeface="Arial"/>
              <a:cs typeface="Arial"/>
            </a:endParaRPr>
          </a:p>
          <a:p>
            <a:pPr marL="283210" indent="-245745">
              <a:lnSpc>
                <a:spcPct val="100000"/>
              </a:lnSpc>
              <a:spcBef>
                <a:spcPts val="685"/>
              </a:spcBef>
              <a:buFont typeface="Arial"/>
              <a:buChar char="•"/>
              <a:tabLst>
                <a:tab pos="283210" algn="l"/>
                <a:tab pos="283845" algn="l"/>
              </a:tabLst>
            </a:pPr>
            <a:r>
              <a:rPr dirty="0" sz="1150" spc="60">
                <a:latin typeface="Cambria"/>
                <a:cs typeface="Cambria"/>
              </a:rPr>
              <a:t>∆𝑓</a:t>
            </a:r>
            <a:r>
              <a:rPr dirty="0" baseline="31250" sz="1200" spc="89">
                <a:latin typeface="Cambria"/>
                <a:cs typeface="Cambria"/>
              </a:rPr>
              <a:t>, </a:t>
            </a:r>
            <a:r>
              <a:rPr dirty="0" sz="1150" spc="210">
                <a:latin typeface="Cambria"/>
                <a:cs typeface="Cambria"/>
              </a:rPr>
              <a:t>=</a:t>
            </a:r>
            <a:r>
              <a:rPr dirty="0" u="sng" baseline="31400" sz="1725" spc="315">
                <a:uFill>
                  <a:solidFill>
                    <a:srgbClr val="000000"/>
                  </a:solidFill>
                </a:uFill>
                <a:latin typeface="Cambria"/>
                <a:cs typeface="Cambria"/>
              </a:rPr>
              <a:t> </a:t>
            </a:r>
            <a:r>
              <a:rPr dirty="0" u="sng" baseline="45138" sz="1200" spc="142">
                <a:uFill>
                  <a:solidFill>
                    <a:srgbClr val="000000"/>
                  </a:solidFill>
                </a:uFill>
                <a:latin typeface="Cambria"/>
                <a:cs typeface="Cambria"/>
              </a:rPr>
              <a:t>M</a:t>
            </a:r>
            <a:r>
              <a:rPr dirty="0" u="sng" baseline="42735" sz="975" spc="142">
                <a:uFill>
                  <a:solidFill>
                    <a:srgbClr val="000000"/>
                  </a:solidFill>
                </a:uFill>
                <a:latin typeface="Cambria"/>
                <a:cs typeface="Cambria"/>
              </a:rPr>
              <a:t>adl</a:t>
            </a:r>
            <a:r>
              <a:rPr dirty="0" u="sng" baseline="45138" sz="1200" spc="142">
                <a:uFill>
                  <a:solidFill>
                    <a:srgbClr val="000000"/>
                  </a:solidFill>
                </a:uFill>
                <a:latin typeface="Cambria"/>
                <a:cs typeface="Cambria"/>
              </a:rPr>
              <a:t>e</a:t>
            </a:r>
            <a:r>
              <a:rPr dirty="0" baseline="45138" sz="1200" spc="142">
                <a:latin typeface="Cambria"/>
                <a:cs typeface="Cambria"/>
              </a:rPr>
              <a:t> </a:t>
            </a:r>
            <a:r>
              <a:rPr dirty="0" sz="1150" spc="-10">
                <a:latin typeface="Arial"/>
                <a:cs typeface="Arial"/>
              </a:rPr>
              <a:t>change in </a:t>
            </a:r>
            <a:r>
              <a:rPr dirty="0" sz="1150" spc="-5">
                <a:latin typeface="Arial"/>
                <a:cs typeface="Arial"/>
              </a:rPr>
              <a:t>concrete stress at </a:t>
            </a:r>
            <a:r>
              <a:rPr dirty="0" sz="1150" spc="-10">
                <a:latin typeface="Arial"/>
                <a:cs typeface="Arial"/>
              </a:rPr>
              <a:t>level </a:t>
            </a:r>
            <a:r>
              <a:rPr dirty="0" sz="1150" spc="-5">
                <a:latin typeface="Arial"/>
                <a:cs typeface="Arial"/>
              </a:rPr>
              <a:t>of </a:t>
            </a:r>
            <a:r>
              <a:rPr dirty="0" sz="1150" spc="-10">
                <a:latin typeface="Arial"/>
                <a:cs typeface="Arial"/>
              </a:rPr>
              <a:t>strands due to added dead</a:t>
            </a:r>
            <a:r>
              <a:rPr dirty="0" sz="1150" spc="100">
                <a:latin typeface="Arial"/>
                <a:cs typeface="Arial"/>
              </a:rPr>
              <a:t> </a:t>
            </a:r>
            <a:r>
              <a:rPr dirty="0" sz="1150" spc="-10">
                <a:latin typeface="Arial"/>
                <a:cs typeface="Arial"/>
              </a:rPr>
              <a:t>load</a:t>
            </a:r>
            <a:endParaRPr sz="1150">
              <a:latin typeface="Arial"/>
              <a:cs typeface="Arial"/>
            </a:endParaRPr>
          </a:p>
        </p:txBody>
      </p:sp>
      <p:sp>
        <p:nvSpPr>
          <p:cNvPr id="9" name="object 9"/>
          <p:cNvSpPr txBox="1"/>
          <p:nvPr/>
        </p:nvSpPr>
        <p:spPr>
          <a:xfrm>
            <a:off x="1392409" y="2946903"/>
            <a:ext cx="233679" cy="151765"/>
          </a:xfrm>
          <a:prstGeom prst="rect">
            <a:avLst/>
          </a:prstGeom>
        </p:spPr>
        <p:txBody>
          <a:bodyPr wrap="square" lIns="0" tIns="15875" rIns="0" bIns="0" rtlCol="0" vert="horz">
            <a:spAutoFit/>
          </a:bodyPr>
          <a:lstStyle/>
          <a:p>
            <a:pPr marL="12700">
              <a:lnSpc>
                <a:spcPct val="100000"/>
              </a:lnSpc>
              <a:spcBef>
                <a:spcPts val="125"/>
              </a:spcBef>
            </a:pPr>
            <a:r>
              <a:rPr dirty="0" sz="800" spc="65">
                <a:latin typeface="Cambria"/>
                <a:cs typeface="Cambria"/>
              </a:rPr>
              <a:t>p</a:t>
            </a:r>
            <a:r>
              <a:rPr dirty="0" sz="800" spc="65">
                <a:latin typeface="Cambria"/>
                <a:cs typeface="Cambria"/>
              </a:rPr>
              <a:t>E</a:t>
            </a:r>
            <a:r>
              <a:rPr dirty="0" sz="800" spc="60">
                <a:latin typeface="Cambria"/>
                <a:cs typeface="Cambria"/>
              </a:rPr>
              <a:t>D</a:t>
            </a:r>
            <a:endParaRPr sz="800">
              <a:latin typeface="Cambria"/>
              <a:cs typeface="Cambria"/>
            </a:endParaRPr>
          </a:p>
        </p:txBody>
      </p:sp>
      <p:sp>
        <p:nvSpPr>
          <p:cNvPr id="10" name="object 10"/>
          <p:cNvSpPr txBox="1"/>
          <p:nvPr/>
        </p:nvSpPr>
        <p:spPr>
          <a:xfrm>
            <a:off x="1797812" y="2823462"/>
            <a:ext cx="94615" cy="151765"/>
          </a:xfrm>
          <a:prstGeom prst="rect">
            <a:avLst/>
          </a:prstGeom>
        </p:spPr>
        <p:txBody>
          <a:bodyPr wrap="square" lIns="0" tIns="15875" rIns="0" bIns="0" rtlCol="0" vert="horz">
            <a:spAutoFit/>
          </a:bodyPr>
          <a:lstStyle/>
          <a:p>
            <a:pPr marL="12700">
              <a:lnSpc>
                <a:spcPct val="100000"/>
              </a:lnSpc>
              <a:spcBef>
                <a:spcPts val="125"/>
              </a:spcBef>
            </a:pPr>
            <a:r>
              <a:rPr dirty="0" u="sng" sz="800" spc="-195">
                <a:uFill>
                  <a:solidFill>
                    <a:srgbClr val="000000"/>
                  </a:solidFill>
                </a:uFill>
                <a:latin typeface="Times New Roman"/>
                <a:cs typeface="Times New Roman"/>
              </a:rPr>
              <a:t> </a:t>
            </a:r>
            <a:r>
              <a:rPr dirty="0" u="sng" sz="800" spc="65">
                <a:uFill>
                  <a:solidFill>
                    <a:srgbClr val="000000"/>
                  </a:solidFill>
                </a:uFill>
                <a:latin typeface="Cambria"/>
                <a:cs typeface="Cambria"/>
              </a:rPr>
              <a:t>E</a:t>
            </a:r>
            <a:endParaRPr sz="800">
              <a:latin typeface="Cambria"/>
              <a:cs typeface="Cambria"/>
            </a:endParaRPr>
          </a:p>
        </p:txBody>
      </p:sp>
      <p:sp>
        <p:nvSpPr>
          <p:cNvPr id="11" name="object 11"/>
          <p:cNvSpPr txBox="1"/>
          <p:nvPr/>
        </p:nvSpPr>
        <p:spPr>
          <a:xfrm>
            <a:off x="1860304" y="2863128"/>
            <a:ext cx="88265" cy="130175"/>
          </a:xfrm>
          <a:prstGeom prst="rect">
            <a:avLst/>
          </a:prstGeom>
        </p:spPr>
        <p:txBody>
          <a:bodyPr wrap="square" lIns="0" tIns="17145" rIns="0" bIns="0" rtlCol="0" vert="horz">
            <a:spAutoFit/>
          </a:bodyPr>
          <a:lstStyle/>
          <a:p>
            <a:pPr marL="12700">
              <a:lnSpc>
                <a:spcPct val="100000"/>
              </a:lnSpc>
              <a:spcBef>
                <a:spcPts val="135"/>
              </a:spcBef>
            </a:pPr>
            <a:r>
              <a:rPr dirty="0" u="sng" sz="650" spc="130">
                <a:uFill>
                  <a:solidFill>
                    <a:srgbClr val="000000"/>
                  </a:solidFill>
                </a:uFill>
                <a:latin typeface="Cambria"/>
                <a:cs typeface="Cambria"/>
              </a:rPr>
              <a:t>p</a:t>
            </a:r>
            <a:endParaRPr sz="650">
              <a:latin typeface="Cambria"/>
              <a:cs typeface="Cambria"/>
            </a:endParaRPr>
          </a:p>
        </p:txBody>
      </p:sp>
      <p:sp>
        <p:nvSpPr>
          <p:cNvPr id="12" name="object 12"/>
          <p:cNvSpPr txBox="1"/>
          <p:nvPr/>
        </p:nvSpPr>
        <p:spPr>
          <a:xfrm>
            <a:off x="1780029" y="2991063"/>
            <a:ext cx="184150" cy="151765"/>
          </a:xfrm>
          <a:prstGeom prst="rect">
            <a:avLst/>
          </a:prstGeom>
        </p:spPr>
        <p:txBody>
          <a:bodyPr wrap="square" lIns="0" tIns="15875" rIns="0" bIns="0" rtlCol="0" vert="horz">
            <a:spAutoFit/>
          </a:bodyPr>
          <a:lstStyle/>
          <a:p>
            <a:pPr marL="38100">
              <a:lnSpc>
                <a:spcPct val="100000"/>
              </a:lnSpc>
              <a:spcBef>
                <a:spcPts val="125"/>
              </a:spcBef>
            </a:pPr>
            <a:r>
              <a:rPr dirty="0" sz="800" spc="45">
                <a:latin typeface="Cambria"/>
                <a:cs typeface="Cambria"/>
              </a:rPr>
              <a:t>E</a:t>
            </a:r>
            <a:r>
              <a:rPr dirty="0" baseline="-12820" sz="975" spc="67">
                <a:latin typeface="Cambria"/>
                <a:cs typeface="Cambria"/>
              </a:rPr>
              <a:t>c</a:t>
            </a:r>
            <a:endParaRPr baseline="-12820" sz="975">
              <a:latin typeface="Cambria"/>
              <a:cs typeface="Cambria"/>
            </a:endParaRPr>
          </a:p>
        </p:txBody>
      </p:sp>
      <p:sp>
        <p:nvSpPr>
          <p:cNvPr id="13" name="object 13"/>
          <p:cNvSpPr txBox="1"/>
          <p:nvPr/>
        </p:nvSpPr>
        <p:spPr>
          <a:xfrm>
            <a:off x="2091934" y="2951473"/>
            <a:ext cx="146685" cy="151765"/>
          </a:xfrm>
          <a:prstGeom prst="rect">
            <a:avLst/>
          </a:prstGeom>
        </p:spPr>
        <p:txBody>
          <a:bodyPr wrap="square" lIns="0" tIns="15875" rIns="0" bIns="0" rtlCol="0" vert="horz">
            <a:spAutoFit/>
          </a:bodyPr>
          <a:lstStyle/>
          <a:p>
            <a:pPr marL="12700">
              <a:lnSpc>
                <a:spcPct val="100000"/>
              </a:lnSpc>
              <a:spcBef>
                <a:spcPts val="125"/>
              </a:spcBef>
            </a:pPr>
            <a:r>
              <a:rPr dirty="0" sz="800" spc="25">
                <a:latin typeface="Cambria"/>
                <a:cs typeface="Cambria"/>
              </a:rPr>
              <a:t>e</a:t>
            </a:r>
            <a:r>
              <a:rPr dirty="0" sz="800" spc="85">
                <a:latin typeface="Cambria"/>
                <a:cs typeface="Cambria"/>
              </a:rPr>
              <a:t>d</a:t>
            </a:r>
            <a:endParaRPr sz="800">
              <a:latin typeface="Cambria"/>
              <a:cs typeface="Cambria"/>
            </a:endParaRPr>
          </a:p>
        </p:txBody>
      </p:sp>
      <p:sp>
        <p:nvSpPr>
          <p:cNvPr id="14" name="object 14"/>
          <p:cNvSpPr txBox="1"/>
          <p:nvPr/>
        </p:nvSpPr>
        <p:spPr>
          <a:xfrm>
            <a:off x="2123923" y="2860022"/>
            <a:ext cx="63500" cy="151765"/>
          </a:xfrm>
          <a:prstGeom prst="rect">
            <a:avLst/>
          </a:prstGeom>
        </p:spPr>
        <p:txBody>
          <a:bodyPr wrap="square" lIns="0" tIns="15875" rIns="0" bIns="0" rtlCol="0" vert="horz">
            <a:spAutoFit/>
          </a:bodyPr>
          <a:lstStyle/>
          <a:p>
            <a:pPr marL="12700">
              <a:lnSpc>
                <a:spcPct val="100000"/>
              </a:lnSpc>
              <a:spcBef>
                <a:spcPts val="125"/>
              </a:spcBef>
            </a:pPr>
            <a:r>
              <a:rPr dirty="0" sz="800" spc="130">
                <a:latin typeface="Cambria"/>
                <a:cs typeface="Cambria"/>
              </a:rPr>
              <a:t>,</a:t>
            </a:r>
            <a:endParaRPr sz="800">
              <a:latin typeface="Cambria"/>
              <a:cs typeface="Cambria"/>
            </a:endParaRPr>
          </a:p>
        </p:txBody>
      </p:sp>
      <p:sp>
        <p:nvSpPr>
          <p:cNvPr id="15" name="object 15"/>
          <p:cNvSpPr/>
          <p:nvPr/>
        </p:nvSpPr>
        <p:spPr>
          <a:xfrm>
            <a:off x="3048000" y="3192780"/>
            <a:ext cx="2962910" cy="175260"/>
          </a:xfrm>
          <a:custGeom>
            <a:avLst/>
            <a:gdLst/>
            <a:ahLst/>
            <a:cxnLst/>
            <a:rect l="l" t="t" r="r" b="b"/>
            <a:pathLst>
              <a:path w="2962910" h="175260">
                <a:moveTo>
                  <a:pt x="2916935" y="175260"/>
                </a:moveTo>
                <a:lnTo>
                  <a:pt x="2913887" y="169164"/>
                </a:lnTo>
                <a:lnTo>
                  <a:pt x="2922436" y="165520"/>
                </a:lnTo>
                <a:lnTo>
                  <a:pt x="2929699" y="159448"/>
                </a:lnTo>
                <a:lnTo>
                  <a:pt x="2946653" y="117348"/>
                </a:lnTo>
                <a:lnTo>
                  <a:pt x="2948939" y="88392"/>
                </a:lnTo>
                <a:lnTo>
                  <a:pt x="2948368" y="72985"/>
                </a:lnTo>
                <a:lnTo>
                  <a:pt x="2939795" y="35052"/>
                </a:lnTo>
                <a:lnTo>
                  <a:pt x="2913887" y="6096"/>
                </a:lnTo>
                <a:lnTo>
                  <a:pt x="2916935" y="0"/>
                </a:lnTo>
                <a:lnTo>
                  <a:pt x="2950463" y="30480"/>
                </a:lnTo>
                <a:lnTo>
                  <a:pt x="2961822" y="72056"/>
                </a:lnTo>
                <a:lnTo>
                  <a:pt x="2962655" y="88392"/>
                </a:lnTo>
                <a:lnTo>
                  <a:pt x="2961822" y="104060"/>
                </a:lnTo>
                <a:lnTo>
                  <a:pt x="2950463" y="144780"/>
                </a:lnTo>
                <a:lnTo>
                  <a:pt x="2926889" y="171569"/>
                </a:lnTo>
                <a:lnTo>
                  <a:pt x="2916935" y="175260"/>
                </a:lnTo>
                <a:close/>
              </a:path>
              <a:path w="2962910" h="175260">
                <a:moveTo>
                  <a:pt x="45719" y="175260"/>
                </a:moveTo>
                <a:lnTo>
                  <a:pt x="12191" y="144780"/>
                </a:lnTo>
                <a:lnTo>
                  <a:pt x="619" y="104060"/>
                </a:lnTo>
                <a:lnTo>
                  <a:pt x="0" y="88392"/>
                </a:lnTo>
                <a:lnTo>
                  <a:pt x="619" y="72056"/>
                </a:lnTo>
                <a:lnTo>
                  <a:pt x="12191" y="30480"/>
                </a:lnTo>
                <a:lnTo>
                  <a:pt x="45719" y="0"/>
                </a:lnTo>
                <a:lnTo>
                  <a:pt x="47243" y="6096"/>
                </a:lnTo>
                <a:lnTo>
                  <a:pt x="39552" y="10406"/>
                </a:lnTo>
                <a:lnTo>
                  <a:pt x="32575" y="16573"/>
                </a:lnTo>
                <a:lnTo>
                  <a:pt x="14477" y="58864"/>
                </a:lnTo>
                <a:lnTo>
                  <a:pt x="12191" y="88392"/>
                </a:lnTo>
                <a:lnTo>
                  <a:pt x="12763" y="103584"/>
                </a:lnTo>
                <a:lnTo>
                  <a:pt x="21335" y="141732"/>
                </a:lnTo>
                <a:lnTo>
                  <a:pt x="47243" y="169164"/>
                </a:lnTo>
                <a:lnTo>
                  <a:pt x="45719" y="175260"/>
                </a:lnTo>
                <a:close/>
              </a:path>
            </a:pathLst>
          </a:custGeom>
          <a:solidFill>
            <a:srgbClr val="000000"/>
          </a:solidFill>
        </p:spPr>
        <p:txBody>
          <a:bodyPr wrap="square" lIns="0" tIns="0" rIns="0" bIns="0" rtlCol="0"/>
          <a:lstStyle/>
          <a:p/>
        </p:txBody>
      </p:sp>
      <p:sp>
        <p:nvSpPr>
          <p:cNvPr id="16" name="object 16"/>
          <p:cNvSpPr/>
          <p:nvPr/>
        </p:nvSpPr>
        <p:spPr>
          <a:xfrm>
            <a:off x="1531620" y="3566160"/>
            <a:ext cx="71755" cy="9525"/>
          </a:xfrm>
          <a:custGeom>
            <a:avLst/>
            <a:gdLst/>
            <a:ahLst/>
            <a:cxnLst/>
            <a:rect l="l" t="t" r="r" b="b"/>
            <a:pathLst>
              <a:path w="71755" h="9525">
                <a:moveTo>
                  <a:pt x="0" y="0"/>
                </a:moveTo>
                <a:lnTo>
                  <a:pt x="71628" y="0"/>
                </a:lnTo>
                <a:lnTo>
                  <a:pt x="71628" y="9143"/>
                </a:lnTo>
                <a:lnTo>
                  <a:pt x="0" y="9143"/>
                </a:lnTo>
                <a:lnTo>
                  <a:pt x="0" y="0"/>
                </a:lnTo>
                <a:close/>
              </a:path>
            </a:pathLst>
          </a:custGeom>
          <a:solidFill>
            <a:srgbClr val="000000"/>
          </a:solidFill>
        </p:spPr>
        <p:txBody>
          <a:bodyPr wrap="square" lIns="0" tIns="0" rIns="0" bIns="0" rtlCol="0"/>
          <a:lstStyle/>
          <a:p/>
        </p:txBody>
      </p:sp>
      <p:sp>
        <p:nvSpPr>
          <p:cNvPr id="17" name="object 17"/>
          <p:cNvSpPr/>
          <p:nvPr/>
        </p:nvSpPr>
        <p:spPr>
          <a:xfrm>
            <a:off x="1776983" y="3570732"/>
            <a:ext cx="129539" cy="0"/>
          </a:xfrm>
          <a:custGeom>
            <a:avLst/>
            <a:gdLst/>
            <a:ahLst/>
            <a:cxnLst/>
            <a:rect l="l" t="t" r="r" b="b"/>
            <a:pathLst>
              <a:path w="129539" h="0">
                <a:moveTo>
                  <a:pt x="0" y="0"/>
                </a:moveTo>
                <a:lnTo>
                  <a:pt x="129540" y="0"/>
                </a:lnTo>
              </a:path>
            </a:pathLst>
          </a:custGeom>
          <a:ln w="9143">
            <a:solidFill>
              <a:srgbClr val="000000"/>
            </a:solidFill>
          </a:ln>
        </p:spPr>
        <p:txBody>
          <a:bodyPr wrap="square" lIns="0" tIns="0" rIns="0" bIns="0" rtlCol="0"/>
          <a:lstStyle/>
          <a:p/>
        </p:txBody>
      </p:sp>
      <p:sp>
        <p:nvSpPr>
          <p:cNvPr id="18" name="object 18"/>
          <p:cNvSpPr txBox="1"/>
          <p:nvPr/>
        </p:nvSpPr>
        <p:spPr>
          <a:xfrm>
            <a:off x="965705" y="2878305"/>
            <a:ext cx="5046980" cy="775335"/>
          </a:xfrm>
          <a:prstGeom prst="rect">
            <a:avLst/>
          </a:prstGeom>
        </p:spPr>
        <p:txBody>
          <a:bodyPr wrap="square" lIns="0" tIns="11430" rIns="0" bIns="0" rtlCol="0" vert="horz">
            <a:spAutoFit/>
          </a:bodyPr>
          <a:lstStyle/>
          <a:p>
            <a:pPr marL="295910" indent="-245745">
              <a:lnSpc>
                <a:spcPct val="100000"/>
              </a:lnSpc>
              <a:spcBef>
                <a:spcPts val="90"/>
              </a:spcBef>
              <a:buFont typeface="Arial"/>
              <a:buChar char="•"/>
              <a:tabLst>
                <a:tab pos="295910" algn="l"/>
                <a:tab pos="296545" algn="l"/>
                <a:tab pos="696595" algn="l"/>
                <a:tab pos="995044" algn="l"/>
                <a:tab pos="1310640" algn="l"/>
              </a:tabLst>
            </a:pPr>
            <a:r>
              <a:rPr dirty="0" sz="1150" spc="-10">
                <a:latin typeface="Cambria"/>
                <a:cs typeface="Cambria"/>
              </a:rPr>
              <a:t>∆𝑓	</a:t>
            </a:r>
            <a:r>
              <a:rPr dirty="0" sz="1150" spc="210">
                <a:latin typeface="Cambria"/>
                <a:cs typeface="Cambria"/>
              </a:rPr>
              <a:t>=	</a:t>
            </a:r>
            <a:r>
              <a:rPr dirty="0" sz="1150" spc="-10">
                <a:latin typeface="Cambria"/>
                <a:cs typeface="Cambria"/>
              </a:rPr>
              <a:t>∆𝑓	</a:t>
            </a:r>
            <a:r>
              <a:rPr dirty="0" sz="1150" spc="-10">
                <a:latin typeface="Arial"/>
                <a:cs typeface="Arial"/>
              </a:rPr>
              <a:t>change in </a:t>
            </a:r>
            <a:r>
              <a:rPr dirty="0" sz="1150" spc="-5">
                <a:latin typeface="Arial"/>
                <a:cs typeface="Arial"/>
              </a:rPr>
              <a:t>stress </a:t>
            </a:r>
            <a:r>
              <a:rPr dirty="0" sz="1150" spc="-10">
                <a:latin typeface="Arial"/>
                <a:cs typeface="Arial"/>
              </a:rPr>
              <a:t>in</a:t>
            </a:r>
            <a:r>
              <a:rPr dirty="0" sz="1150" spc="-25">
                <a:latin typeface="Arial"/>
                <a:cs typeface="Arial"/>
              </a:rPr>
              <a:t> </a:t>
            </a:r>
            <a:r>
              <a:rPr dirty="0" sz="1150" spc="-10">
                <a:latin typeface="Arial"/>
                <a:cs typeface="Arial"/>
              </a:rPr>
              <a:t>strands</a:t>
            </a:r>
            <a:endParaRPr sz="1150">
              <a:latin typeface="Arial"/>
              <a:cs typeface="Arial"/>
            </a:endParaRPr>
          </a:p>
          <a:p>
            <a:pPr marL="295910" indent="-245745">
              <a:lnSpc>
                <a:spcPct val="100000"/>
              </a:lnSpc>
              <a:spcBef>
                <a:spcPts val="860"/>
              </a:spcBef>
              <a:buChar char="•"/>
              <a:tabLst>
                <a:tab pos="295910" algn="l"/>
                <a:tab pos="296545" algn="l"/>
              </a:tabLst>
            </a:pPr>
            <a:r>
              <a:rPr dirty="0" sz="1150" spc="-10">
                <a:latin typeface="Arial"/>
                <a:cs typeface="Arial"/>
              </a:rPr>
              <a:t>Effective prestress, </a:t>
            </a:r>
            <a:r>
              <a:rPr dirty="0" sz="1150" spc="-10">
                <a:latin typeface="Cambria"/>
                <a:cs typeface="Cambria"/>
              </a:rPr>
              <a:t>𝑃 </a:t>
            </a:r>
            <a:r>
              <a:rPr dirty="0" sz="1150" spc="210">
                <a:latin typeface="Cambria"/>
                <a:cs typeface="Cambria"/>
              </a:rPr>
              <a:t>= </a:t>
            </a:r>
            <a:r>
              <a:rPr dirty="0" sz="1150" spc="35">
                <a:latin typeface="Cambria"/>
                <a:cs typeface="Cambria"/>
              </a:rPr>
              <a:t>𝐴</a:t>
            </a:r>
            <a:r>
              <a:rPr dirty="0" baseline="-17361" sz="1200" spc="52">
                <a:latin typeface="Cambria"/>
                <a:cs typeface="Cambria"/>
              </a:rPr>
              <a:t>ps </a:t>
            </a:r>
            <a:r>
              <a:rPr dirty="0" sz="1150" spc="15">
                <a:latin typeface="Cambria"/>
                <a:cs typeface="Cambria"/>
              </a:rPr>
              <a:t>𝑓</a:t>
            </a:r>
            <a:r>
              <a:rPr dirty="0" baseline="-17361" sz="1200" spc="22">
                <a:latin typeface="Cambria"/>
                <a:cs typeface="Cambria"/>
              </a:rPr>
              <a:t>pj </a:t>
            </a:r>
            <a:r>
              <a:rPr dirty="0" sz="1150" spc="210">
                <a:latin typeface="Cambria"/>
                <a:cs typeface="Cambria"/>
              </a:rPr>
              <a:t>− </a:t>
            </a:r>
            <a:r>
              <a:rPr dirty="0" sz="1150" spc="-10">
                <a:latin typeface="Cambria"/>
                <a:cs typeface="Cambria"/>
              </a:rPr>
              <a:t>∆𝑓</a:t>
            </a:r>
            <a:r>
              <a:rPr dirty="0" baseline="-17361" sz="1200" spc="-15">
                <a:latin typeface="Cambria"/>
                <a:cs typeface="Cambria"/>
              </a:rPr>
              <a:t>pRo </a:t>
            </a:r>
            <a:r>
              <a:rPr dirty="0" sz="1150" spc="210">
                <a:latin typeface="Cambria"/>
                <a:cs typeface="Cambria"/>
              </a:rPr>
              <a:t>− </a:t>
            </a:r>
            <a:r>
              <a:rPr dirty="0" sz="1150" spc="5">
                <a:latin typeface="Cambria"/>
                <a:cs typeface="Cambria"/>
              </a:rPr>
              <a:t>∆𝑓</a:t>
            </a:r>
            <a:r>
              <a:rPr dirty="0" baseline="-17361" sz="1200" spc="7">
                <a:latin typeface="Cambria"/>
                <a:cs typeface="Cambria"/>
              </a:rPr>
              <a:t>pEs </a:t>
            </a:r>
            <a:r>
              <a:rPr dirty="0" sz="1150" spc="210">
                <a:latin typeface="Cambria"/>
                <a:cs typeface="Cambria"/>
              </a:rPr>
              <a:t>− </a:t>
            </a:r>
            <a:r>
              <a:rPr dirty="0" sz="1150" spc="15">
                <a:latin typeface="Cambria"/>
                <a:cs typeface="Cambria"/>
              </a:rPr>
              <a:t>∆𝑓</a:t>
            </a:r>
            <a:r>
              <a:rPr dirty="0" baseline="-17361" sz="1200" spc="22">
                <a:latin typeface="Cambria"/>
                <a:cs typeface="Cambria"/>
              </a:rPr>
              <a:t>pLT</a:t>
            </a:r>
            <a:r>
              <a:rPr dirty="0" baseline="-34188" sz="975" spc="22">
                <a:latin typeface="Cambria"/>
                <a:cs typeface="Cambria"/>
              </a:rPr>
              <a:t>id </a:t>
            </a:r>
            <a:r>
              <a:rPr dirty="0" sz="1150" spc="210">
                <a:latin typeface="Cambria"/>
                <a:cs typeface="Cambria"/>
              </a:rPr>
              <a:t>− </a:t>
            </a:r>
            <a:r>
              <a:rPr dirty="0" sz="1150" spc="10">
                <a:latin typeface="Cambria"/>
                <a:cs typeface="Cambria"/>
              </a:rPr>
              <a:t>∆𝑓</a:t>
            </a:r>
            <a:r>
              <a:rPr dirty="0" baseline="-17361" sz="1200" spc="15">
                <a:latin typeface="Cambria"/>
                <a:cs typeface="Cambria"/>
              </a:rPr>
              <a:t>ptr </a:t>
            </a:r>
            <a:r>
              <a:rPr dirty="0" sz="1150" spc="210">
                <a:latin typeface="Cambria"/>
                <a:cs typeface="Cambria"/>
              </a:rPr>
              <a:t>+</a:t>
            </a:r>
            <a:r>
              <a:rPr dirty="0" sz="1150" spc="30">
                <a:latin typeface="Cambria"/>
                <a:cs typeface="Cambria"/>
              </a:rPr>
              <a:t> </a:t>
            </a:r>
            <a:r>
              <a:rPr dirty="0" sz="1150">
                <a:latin typeface="Cambria"/>
                <a:cs typeface="Cambria"/>
              </a:rPr>
              <a:t>∆𝑓</a:t>
            </a:r>
            <a:r>
              <a:rPr dirty="0" baseline="-17361" sz="1200">
                <a:latin typeface="Cambria"/>
                <a:cs typeface="Cambria"/>
              </a:rPr>
              <a:t>pED</a:t>
            </a:r>
            <a:endParaRPr baseline="-17361" sz="1200">
              <a:latin typeface="Cambria"/>
              <a:cs typeface="Cambria"/>
            </a:endParaRPr>
          </a:p>
          <a:p>
            <a:pPr marL="295910" indent="-245745">
              <a:lnSpc>
                <a:spcPct val="100000"/>
              </a:lnSpc>
              <a:spcBef>
                <a:spcPts val="915"/>
              </a:spcBef>
              <a:buFont typeface="Arial"/>
              <a:buChar char="•"/>
              <a:tabLst>
                <a:tab pos="295910" algn="l"/>
                <a:tab pos="296545" algn="l"/>
                <a:tab pos="670560" algn="l"/>
                <a:tab pos="974090" algn="l"/>
              </a:tabLst>
            </a:pPr>
            <a:r>
              <a:rPr dirty="0" sz="1150" spc="-10">
                <a:latin typeface="Cambria"/>
                <a:cs typeface="Cambria"/>
              </a:rPr>
              <a:t>𝑓</a:t>
            </a:r>
            <a:r>
              <a:rPr dirty="0" sz="1150" spc="90">
                <a:latin typeface="Cambria"/>
                <a:cs typeface="Cambria"/>
              </a:rPr>
              <a:t> </a:t>
            </a:r>
            <a:r>
              <a:rPr dirty="0" sz="1150" spc="210">
                <a:latin typeface="Cambria"/>
                <a:cs typeface="Cambria"/>
              </a:rPr>
              <a:t>=	+	+</a:t>
            </a:r>
            <a:endParaRPr sz="1150">
              <a:latin typeface="Cambria"/>
              <a:cs typeface="Cambria"/>
            </a:endParaRPr>
          </a:p>
        </p:txBody>
      </p:sp>
      <p:sp>
        <p:nvSpPr>
          <p:cNvPr id="19" name="object 19"/>
          <p:cNvSpPr txBox="1"/>
          <p:nvPr/>
        </p:nvSpPr>
        <p:spPr>
          <a:xfrm>
            <a:off x="1495012" y="3420945"/>
            <a:ext cx="2609850" cy="151765"/>
          </a:xfrm>
          <a:prstGeom prst="rect">
            <a:avLst/>
          </a:prstGeom>
        </p:spPr>
        <p:txBody>
          <a:bodyPr wrap="square" lIns="0" tIns="15875" rIns="0" bIns="0" rtlCol="0" vert="horz">
            <a:spAutoFit/>
          </a:bodyPr>
          <a:lstStyle/>
          <a:p>
            <a:pPr marL="38100">
              <a:lnSpc>
                <a:spcPct val="100000"/>
              </a:lnSpc>
              <a:spcBef>
                <a:spcPts val="125"/>
              </a:spcBef>
              <a:tabLst>
                <a:tab pos="283210" algn="l"/>
                <a:tab pos="584835" algn="l"/>
              </a:tabLst>
            </a:pPr>
            <a:r>
              <a:rPr dirty="0" baseline="6944" sz="1200" spc="120">
                <a:latin typeface="Cambria"/>
                <a:cs typeface="Cambria"/>
              </a:rPr>
              <a:t>P	</a:t>
            </a:r>
            <a:r>
              <a:rPr dirty="0" baseline="6944" sz="1200" spc="104">
                <a:latin typeface="Cambria"/>
                <a:cs typeface="Cambria"/>
              </a:rPr>
              <a:t>Pe	</a:t>
            </a:r>
            <a:r>
              <a:rPr dirty="0" baseline="13888" sz="1200" spc="165">
                <a:latin typeface="Cambria"/>
                <a:cs typeface="Cambria"/>
              </a:rPr>
              <a:t>M</a:t>
            </a:r>
            <a:r>
              <a:rPr dirty="0" sz="650" spc="110">
                <a:latin typeface="Cambria"/>
                <a:cs typeface="Cambria"/>
              </a:rPr>
              <a:t>girder</a:t>
            </a:r>
            <a:r>
              <a:rPr dirty="0" baseline="13888" sz="1200" spc="165">
                <a:latin typeface="Cambria"/>
                <a:cs typeface="Cambria"/>
              </a:rPr>
              <a:t>+M</a:t>
            </a:r>
            <a:r>
              <a:rPr dirty="0" sz="650" spc="110">
                <a:latin typeface="Cambria"/>
                <a:cs typeface="Cambria"/>
              </a:rPr>
              <a:t>diaphragm</a:t>
            </a:r>
            <a:r>
              <a:rPr dirty="0" baseline="13888" sz="1200" spc="165">
                <a:latin typeface="Cambria"/>
                <a:cs typeface="Cambria"/>
              </a:rPr>
              <a:t>+M</a:t>
            </a:r>
            <a:r>
              <a:rPr dirty="0" sz="650" spc="110">
                <a:latin typeface="Cambria"/>
                <a:cs typeface="Cambria"/>
              </a:rPr>
              <a:t>slab</a:t>
            </a:r>
            <a:r>
              <a:rPr dirty="0" baseline="13888" sz="1200" spc="165">
                <a:latin typeface="Cambria"/>
                <a:cs typeface="Cambria"/>
              </a:rPr>
              <a:t>+M</a:t>
            </a:r>
            <a:r>
              <a:rPr dirty="0" sz="650" spc="110">
                <a:latin typeface="Cambria"/>
                <a:cs typeface="Cambria"/>
              </a:rPr>
              <a:t>haunch</a:t>
            </a:r>
            <a:endParaRPr sz="650">
              <a:latin typeface="Cambria"/>
              <a:cs typeface="Cambria"/>
            </a:endParaRPr>
          </a:p>
        </p:txBody>
      </p:sp>
      <p:sp>
        <p:nvSpPr>
          <p:cNvPr id="20" name="object 20"/>
          <p:cNvSpPr txBox="1"/>
          <p:nvPr/>
        </p:nvSpPr>
        <p:spPr>
          <a:xfrm>
            <a:off x="1520412" y="3567137"/>
            <a:ext cx="1589405" cy="151765"/>
          </a:xfrm>
          <a:prstGeom prst="rect">
            <a:avLst/>
          </a:prstGeom>
        </p:spPr>
        <p:txBody>
          <a:bodyPr wrap="square" lIns="0" tIns="15875" rIns="0" bIns="0" rtlCol="0" vert="horz">
            <a:spAutoFit/>
          </a:bodyPr>
          <a:lstStyle/>
          <a:p>
            <a:pPr marL="12700">
              <a:lnSpc>
                <a:spcPct val="100000"/>
              </a:lnSpc>
              <a:spcBef>
                <a:spcPts val="125"/>
              </a:spcBef>
              <a:tabLst>
                <a:tab pos="291465" algn="l"/>
                <a:tab pos="1518285" algn="l"/>
              </a:tabLst>
            </a:pPr>
            <a:r>
              <a:rPr dirty="0" sz="800" spc="45">
                <a:latin typeface="Cambria"/>
                <a:cs typeface="Cambria"/>
              </a:rPr>
              <a:t>A</a:t>
            </a:r>
            <a:r>
              <a:rPr dirty="0" sz="800" spc="45">
                <a:latin typeface="Cambria"/>
                <a:cs typeface="Cambria"/>
              </a:rPr>
              <a:t>	</a:t>
            </a:r>
            <a:r>
              <a:rPr dirty="0" sz="800" spc="110">
                <a:latin typeface="Cambria"/>
                <a:cs typeface="Cambria"/>
              </a:rPr>
              <a:t>s</a:t>
            </a:r>
            <a:r>
              <a:rPr dirty="0" sz="800" spc="110">
                <a:latin typeface="Cambria"/>
                <a:cs typeface="Cambria"/>
              </a:rPr>
              <a:t>	</a:t>
            </a:r>
            <a:r>
              <a:rPr dirty="0" sz="800" spc="110">
                <a:latin typeface="Cambria"/>
                <a:cs typeface="Cambria"/>
              </a:rPr>
              <a:t>s</a:t>
            </a:r>
            <a:endParaRPr sz="800">
              <a:latin typeface="Cambria"/>
              <a:cs typeface="Cambria"/>
            </a:endParaRPr>
          </a:p>
        </p:txBody>
      </p:sp>
      <p:sp>
        <p:nvSpPr>
          <p:cNvPr id="21" name="object 21"/>
          <p:cNvSpPr/>
          <p:nvPr/>
        </p:nvSpPr>
        <p:spPr>
          <a:xfrm>
            <a:off x="2078736" y="3570732"/>
            <a:ext cx="1978660" cy="0"/>
          </a:xfrm>
          <a:custGeom>
            <a:avLst/>
            <a:gdLst/>
            <a:ahLst/>
            <a:cxnLst/>
            <a:rect l="l" t="t" r="r" b="b"/>
            <a:pathLst>
              <a:path w="1978660" h="0">
                <a:moveTo>
                  <a:pt x="0" y="0"/>
                </a:moveTo>
                <a:lnTo>
                  <a:pt x="1978152" y="0"/>
                </a:lnTo>
              </a:path>
            </a:pathLst>
          </a:custGeom>
          <a:ln w="9143">
            <a:solidFill>
              <a:srgbClr val="000000"/>
            </a:solidFill>
          </a:ln>
        </p:spPr>
        <p:txBody>
          <a:bodyPr wrap="square" lIns="0" tIns="0" rIns="0" bIns="0" rtlCol="0"/>
          <a:lstStyle/>
          <a:p/>
        </p:txBody>
      </p:sp>
      <p:sp>
        <p:nvSpPr>
          <p:cNvPr id="22" name="object 22"/>
          <p:cNvSpPr/>
          <p:nvPr/>
        </p:nvSpPr>
        <p:spPr>
          <a:xfrm>
            <a:off x="2279903" y="3753611"/>
            <a:ext cx="1000125" cy="134620"/>
          </a:xfrm>
          <a:custGeom>
            <a:avLst/>
            <a:gdLst/>
            <a:ahLst/>
            <a:cxnLst/>
            <a:rect l="l" t="t" r="r" b="b"/>
            <a:pathLst>
              <a:path w="1000125" h="134620">
                <a:moveTo>
                  <a:pt x="957072" y="134112"/>
                </a:moveTo>
                <a:lnTo>
                  <a:pt x="955548" y="128016"/>
                </a:lnTo>
                <a:lnTo>
                  <a:pt x="963215" y="124896"/>
                </a:lnTo>
                <a:lnTo>
                  <a:pt x="970026" y="120205"/>
                </a:lnTo>
                <a:lnTo>
                  <a:pt x="987218" y="77533"/>
                </a:lnTo>
                <a:lnTo>
                  <a:pt x="987552" y="65532"/>
                </a:lnTo>
                <a:lnTo>
                  <a:pt x="987218" y="54411"/>
                </a:lnTo>
                <a:lnTo>
                  <a:pt x="970026" y="12954"/>
                </a:lnTo>
                <a:lnTo>
                  <a:pt x="955548" y="4572"/>
                </a:lnTo>
                <a:lnTo>
                  <a:pt x="957072" y="0"/>
                </a:lnTo>
                <a:lnTo>
                  <a:pt x="989076" y="22860"/>
                </a:lnTo>
                <a:lnTo>
                  <a:pt x="999744" y="67056"/>
                </a:lnTo>
                <a:lnTo>
                  <a:pt x="999148" y="79319"/>
                </a:lnTo>
                <a:lnTo>
                  <a:pt x="982789" y="118895"/>
                </a:lnTo>
                <a:lnTo>
                  <a:pt x="966787" y="130754"/>
                </a:lnTo>
                <a:lnTo>
                  <a:pt x="957072" y="134112"/>
                </a:lnTo>
                <a:close/>
              </a:path>
              <a:path w="1000125" h="134620">
                <a:moveTo>
                  <a:pt x="42672" y="134112"/>
                </a:moveTo>
                <a:lnTo>
                  <a:pt x="10668" y="111252"/>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23" name="object 23"/>
          <p:cNvSpPr txBox="1"/>
          <p:nvPr/>
        </p:nvSpPr>
        <p:spPr>
          <a:xfrm>
            <a:off x="1329987" y="3704327"/>
            <a:ext cx="4304665" cy="199390"/>
          </a:xfrm>
          <a:prstGeom prst="rect">
            <a:avLst/>
          </a:prstGeom>
        </p:spPr>
        <p:txBody>
          <a:bodyPr wrap="square" lIns="0" tIns="11430" rIns="0" bIns="0" rtlCol="0" vert="horz">
            <a:spAutoFit/>
          </a:bodyPr>
          <a:lstStyle/>
          <a:p>
            <a:pPr marL="12700">
              <a:lnSpc>
                <a:spcPct val="100000"/>
              </a:lnSpc>
              <a:spcBef>
                <a:spcPts val="90"/>
              </a:spcBef>
            </a:pPr>
            <a:r>
              <a:rPr dirty="0" sz="1150" spc="-10">
                <a:latin typeface="Arial"/>
                <a:cs typeface="Arial"/>
              </a:rPr>
              <a:t>– </a:t>
            </a:r>
            <a:r>
              <a:rPr dirty="0" sz="1150" spc="30">
                <a:latin typeface="Cambria"/>
                <a:cs typeface="Cambria"/>
              </a:rPr>
              <a:t>−2.974 </a:t>
            </a:r>
            <a:r>
              <a:rPr dirty="0" sz="1150" spc="-10">
                <a:latin typeface="Cambria"/>
                <a:cs typeface="Cambria"/>
              </a:rPr>
              <a:t>𝑘𝑠𝑖 </a:t>
            </a:r>
            <a:r>
              <a:rPr dirty="0" sz="1150" spc="-5">
                <a:latin typeface="Cambria"/>
                <a:cs typeface="Cambria"/>
              </a:rPr>
              <a:t>𝑡𝑜𝑝 </a:t>
            </a:r>
            <a:r>
              <a:rPr dirty="0" sz="1150" spc="-10">
                <a:latin typeface="Cambria"/>
                <a:cs typeface="Cambria"/>
              </a:rPr>
              <a:t>𝑎𝑡 ℎ𝑎𝑟𝑝 </a:t>
            </a:r>
            <a:r>
              <a:rPr dirty="0" sz="1150" spc="-5">
                <a:latin typeface="Cambria"/>
                <a:cs typeface="Cambria"/>
              </a:rPr>
              <a:t>𝑝𝑡 , </a:t>
            </a:r>
            <a:r>
              <a:rPr dirty="0" sz="1150" spc="30">
                <a:latin typeface="Cambria"/>
                <a:cs typeface="Cambria"/>
              </a:rPr>
              <a:t>−3.892 </a:t>
            </a:r>
            <a:r>
              <a:rPr dirty="0" sz="1150" spc="-10">
                <a:latin typeface="Cambria"/>
                <a:cs typeface="Cambria"/>
              </a:rPr>
              <a:t>𝑘𝑠𝑖 </a:t>
            </a:r>
            <a:r>
              <a:rPr dirty="0" sz="1150" spc="-5">
                <a:latin typeface="Cambria"/>
                <a:cs typeface="Cambria"/>
              </a:rPr>
              <a:t>(𝑏𝑜𝑡𝑡𝑜𝑚 </a:t>
            </a:r>
            <a:r>
              <a:rPr dirty="0" sz="1150" spc="-10">
                <a:latin typeface="Cambria"/>
                <a:cs typeface="Cambria"/>
              </a:rPr>
              <a:t>𝑎𝑡 𝑡𝑟𝑎𝑛𝑠𝑓𝑒𝑟</a:t>
            </a:r>
            <a:r>
              <a:rPr dirty="0" sz="1150" spc="155">
                <a:latin typeface="Cambria"/>
                <a:cs typeface="Cambria"/>
              </a:rPr>
              <a:t> </a:t>
            </a:r>
            <a:r>
              <a:rPr dirty="0" sz="1150" spc="15">
                <a:latin typeface="Cambria"/>
                <a:cs typeface="Cambria"/>
              </a:rPr>
              <a:t>𝑝𝑡)</a:t>
            </a:r>
            <a:endParaRPr sz="1150">
              <a:latin typeface="Cambria"/>
              <a:cs typeface="Cambria"/>
            </a:endParaRPr>
          </a:p>
        </p:txBody>
      </p:sp>
      <p:sp>
        <p:nvSpPr>
          <p:cNvPr id="24" name="object 24"/>
          <p:cNvSpPr txBox="1"/>
          <p:nvPr/>
        </p:nvSpPr>
        <p:spPr>
          <a:xfrm>
            <a:off x="3135832" y="3981677"/>
            <a:ext cx="78740" cy="151765"/>
          </a:xfrm>
          <a:prstGeom prst="rect">
            <a:avLst/>
          </a:prstGeom>
        </p:spPr>
        <p:txBody>
          <a:bodyPr wrap="square" lIns="0" tIns="15875" rIns="0" bIns="0" rtlCol="0" vert="horz">
            <a:spAutoFit/>
          </a:bodyPr>
          <a:lstStyle/>
          <a:p>
            <a:pPr marL="12700">
              <a:lnSpc>
                <a:spcPct val="100000"/>
              </a:lnSpc>
              <a:spcBef>
                <a:spcPts val="125"/>
              </a:spcBef>
            </a:pPr>
            <a:r>
              <a:rPr dirty="0" sz="800" spc="25">
                <a:latin typeface="Cambria"/>
                <a:cs typeface="Cambria"/>
              </a:rPr>
              <a:t>e</a:t>
            </a:r>
            <a:endParaRPr sz="800">
              <a:latin typeface="Cambria"/>
              <a:cs typeface="Cambria"/>
            </a:endParaRPr>
          </a:p>
        </p:txBody>
      </p:sp>
      <p:sp>
        <p:nvSpPr>
          <p:cNvPr id="25" name="object 25"/>
          <p:cNvSpPr txBox="1"/>
          <p:nvPr/>
        </p:nvSpPr>
        <p:spPr>
          <a:xfrm>
            <a:off x="3628083" y="4190439"/>
            <a:ext cx="78740" cy="151765"/>
          </a:xfrm>
          <a:prstGeom prst="rect">
            <a:avLst/>
          </a:prstGeom>
        </p:spPr>
        <p:txBody>
          <a:bodyPr wrap="square" lIns="0" tIns="15875" rIns="0" bIns="0" rtlCol="0" vert="horz">
            <a:spAutoFit/>
          </a:bodyPr>
          <a:lstStyle/>
          <a:p>
            <a:pPr marL="12700">
              <a:lnSpc>
                <a:spcPct val="100000"/>
              </a:lnSpc>
              <a:spcBef>
                <a:spcPts val="125"/>
              </a:spcBef>
            </a:pPr>
            <a:r>
              <a:rPr dirty="0" sz="800" spc="25">
                <a:latin typeface="Cambria"/>
                <a:cs typeface="Cambria"/>
              </a:rPr>
              <a:t>e</a:t>
            </a:r>
            <a:endParaRPr sz="800">
              <a:latin typeface="Cambria"/>
              <a:cs typeface="Cambria"/>
            </a:endParaRPr>
          </a:p>
        </p:txBody>
      </p:sp>
      <p:sp>
        <p:nvSpPr>
          <p:cNvPr id="26" name="object 26"/>
          <p:cNvSpPr txBox="1"/>
          <p:nvPr/>
        </p:nvSpPr>
        <p:spPr>
          <a:xfrm>
            <a:off x="965705" y="3878072"/>
            <a:ext cx="3493135" cy="443230"/>
          </a:xfrm>
          <a:prstGeom prst="rect">
            <a:avLst/>
          </a:prstGeom>
        </p:spPr>
        <p:txBody>
          <a:bodyPr wrap="square" lIns="0" tIns="46355" rIns="0" bIns="0" rtlCol="0" vert="horz">
            <a:spAutoFit/>
          </a:bodyPr>
          <a:lstStyle/>
          <a:p>
            <a:pPr marL="295275" indent="-245110">
              <a:lnSpc>
                <a:spcPct val="100000"/>
              </a:lnSpc>
              <a:spcBef>
                <a:spcPts val="365"/>
              </a:spcBef>
              <a:buChar char="•"/>
              <a:tabLst>
                <a:tab pos="295275" algn="l"/>
                <a:tab pos="295910" algn="l"/>
              </a:tabLst>
            </a:pPr>
            <a:r>
              <a:rPr dirty="0" sz="1150" spc="-10">
                <a:latin typeface="Arial"/>
                <a:cs typeface="Arial"/>
              </a:rPr>
              <a:t>Compare </a:t>
            </a:r>
            <a:r>
              <a:rPr dirty="0" sz="1150" spc="-5">
                <a:latin typeface="Arial"/>
                <a:cs typeface="Arial"/>
              </a:rPr>
              <a:t>to stress </a:t>
            </a:r>
            <a:r>
              <a:rPr dirty="0" sz="1150" spc="-10">
                <a:latin typeface="Arial"/>
                <a:cs typeface="Arial"/>
              </a:rPr>
              <a:t>limit,</a:t>
            </a:r>
            <a:r>
              <a:rPr dirty="0" sz="1150" spc="5">
                <a:latin typeface="Arial"/>
                <a:cs typeface="Arial"/>
              </a:rPr>
              <a:t> </a:t>
            </a:r>
            <a:r>
              <a:rPr dirty="0" sz="1150" spc="25">
                <a:latin typeface="Cambria"/>
                <a:cs typeface="Cambria"/>
              </a:rPr>
              <a:t>0.45𝑓</a:t>
            </a:r>
            <a:r>
              <a:rPr dirty="0" baseline="27777" sz="1200" spc="37">
                <a:latin typeface="Cambria"/>
                <a:cs typeface="Cambria"/>
              </a:rPr>
              <a:t>,</a:t>
            </a:r>
            <a:endParaRPr baseline="27777" sz="1200">
              <a:latin typeface="Cambria"/>
              <a:cs typeface="Cambria"/>
            </a:endParaRPr>
          </a:p>
          <a:p>
            <a:pPr marL="295275" indent="-245110">
              <a:lnSpc>
                <a:spcPct val="100000"/>
              </a:lnSpc>
              <a:spcBef>
                <a:spcPts val="265"/>
              </a:spcBef>
              <a:buChar char="•"/>
              <a:tabLst>
                <a:tab pos="295275" algn="l"/>
                <a:tab pos="295910" algn="l"/>
              </a:tabLst>
            </a:pPr>
            <a:r>
              <a:rPr dirty="0" sz="1150" spc="-5">
                <a:latin typeface="Arial"/>
                <a:cs typeface="Arial"/>
              </a:rPr>
              <a:t>This case </a:t>
            </a:r>
            <a:r>
              <a:rPr dirty="0" sz="1150" spc="-10">
                <a:latin typeface="Arial"/>
                <a:cs typeface="Arial"/>
              </a:rPr>
              <a:t>governs </a:t>
            </a:r>
            <a:r>
              <a:rPr dirty="0" sz="1150" spc="-5">
                <a:latin typeface="Arial"/>
                <a:cs typeface="Arial"/>
              </a:rPr>
              <a:t>for </a:t>
            </a:r>
            <a:r>
              <a:rPr dirty="0" sz="1150" spc="-10">
                <a:latin typeface="Arial"/>
                <a:cs typeface="Arial"/>
              </a:rPr>
              <a:t>compression, </a:t>
            </a:r>
            <a:r>
              <a:rPr dirty="0" sz="1150" spc="95">
                <a:latin typeface="Cambria"/>
                <a:cs typeface="Cambria"/>
              </a:rPr>
              <a:t>𝑓</a:t>
            </a:r>
            <a:r>
              <a:rPr dirty="0" baseline="27777" sz="1200" spc="142">
                <a:latin typeface="Cambria"/>
                <a:cs typeface="Cambria"/>
              </a:rPr>
              <a:t>, </a:t>
            </a:r>
            <a:r>
              <a:rPr dirty="0" sz="1150" spc="210">
                <a:latin typeface="Cambria"/>
                <a:cs typeface="Cambria"/>
              </a:rPr>
              <a:t>= </a:t>
            </a:r>
            <a:r>
              <a:rPr dirty="0" sz="1150" spc="-5">
                <a:latin typeface="Cambria"/>
                <a:cs typeface="Cambria"/>
              </a:rPr>
              <a:t>8.65</a:t>
            </a:r>
            <a:r>
              <a:rPr dirty="0" sz="1150" spc="-80">
                <a:latin typeface="Cambria"/>
                <a:cs typeface="Cambria"/>
              </a:rPr>
              <a:t> </a:t>
            </a:r>
            <a:r>
              <a:rPr dirty="0" sz="1150" spc="-10">
                <a:latin typeface="Cambria"/>
                <a:cs typeface="Cambria"/>
              </a:rPr>
              <a:t>𝑘𝑠𝑖</a:t>
            </a:r>
            <a:endParaRPr sz="1150">
              <a:latin typeface="Cambria"/>
              <a:cs typeface="Cambria"/>
            </a:endParaRPr>
          </a:p>
        </p:txBody>
      </p:sp>
      <p:sp>
        <p:nvSpPr>
          <p:cNvPr id="27" name="object 27"/>
          <p:cNvSpPr txBox="1"/>
          <p:nvPr/>
        </p:nvSpPr>
        <p:spPr>
          <a:xfrm>
            <a:off x="6950462" y="4498371"/>
            <a:ext cx="145415" cy="155575"/>
          </a:xfrm>
          <a:prstGeom prst="rect">
            <a:avLst/>
          </a:prstGeom>
        </p:spPr>
        <p:txBody>
          <a:bodyPr wrap="square" lIns="0" tIns="12700" rIns="0" bIns="0" rtlCol="0" vert="horz">
            <a:spAutoFit/>
          </a:bodyPr>
          <a:lstStyle/>
          <a:p>
            <a:pPr marL="12700">
              <a:lnSpc>
                <a:spcPct val="100000"/>
              </a:lnSpc>
              <a:spcBef>
                <a:spcPts val="100"/>
              </a:spcBef>
            </a:pPr>
            <a:r>
              <a:rPr dirty="0" sz="850" spc="-10">
                <a:solidFill>
                  <a:srgbClr val="FFFFFF"/>
                </a:solidFill>
                <a:latin typeface="Arial"/>
                <a:cs typeface="Arial"/>
              </a:rPr>
              <a:t>9</a:t>
            </a:r>
            <a:r>
              <a:rPr dirty="0" sz="850">
                <a:solidFill>
                  <a:srgbClr val="FFFFFF"/>
                </a:solidFill>
                <a:latin typeface="Arial"/>
                <a:cs typeface="Arial"/>
              </a:rPr>
              <a:t>9</a:t>
            </a:r>
            <a:endParaRPr sz="850">
              <a:latin typeface="Arial"/>
              <a:cs typeface="Arial"/>
            </a:endParaRPr>
          </a:p>
        </p:txBody>
      </p:sp>
      <p:sp>
        <p:nvSpPr>
          <p:cNvPr id="28" name="object 28"/>
          <p:cNvSpPr/>
          <p:nvPr/>
        </p:nvSpPr>
        <p:spPr>
          <a:xfrm>
            <a:off x="4442450" y="4224527"/>
            <a:ext cx="256540" cy="257810"/>
          </a:xfrm>
          <a:custGeom>
            <a:avLst/>
            <a:gdLst/>
            <a:ahLst/>
            <a:cxnLst/>
            <a:rect l="l" t="t" r="r" b="b"/>
            <a:pathLst>
              <a:path w="256539" h="257810">
                <a:moveTo>
                  <a:pt x="256041" y="256031"/>
                </a:moveTo>
                <a:lnTo>
                  <a:pt x="256041" y="257556"/>
                </a:lnTo>
                <a:lnTo>
                  <a:pt x="0" y="0"/>
                </a:lnTo>
              </a:path>
            </a:pathLst>
          </a:custGeom>
          <a:ln w="6096">
            <a:solidFill>
              <a:srgbClr val="497EBA"/>
            </a:solidFill>
          </a:ln>
        </p:spPr>
        <p:txBody>
          <a:bodyPr wrap="square" lIns="0" tIns="0" rIns="0" bIns="0" rtlCol="0"/>
          <a:lstStyle/>
          <a:p/>
        </p:txBody>
      </p:sp>
      <p:sp>
        <p:nvSpPr>
          <p:cNvPr id="29" name="object 29"/>
          <p:cNvSpPr/>
          <p:nvPr/>
        </p:nvSpPr>
        <p:spPr>
          <a:xfrm>
            <a:off x="4698492" y="4352543"/>
            <a:ext cx="2291080" cy="0"/>
          </a:xfrm>
          <a:custGeom>
            <a:avLst/>
            <a:gdLst/>
            <a:ahLst/>
            <a:cxnLst/>
            <a:rect l="l" t="t" r="r" b="b"/>
            <a:pathLst>
              <a:path w="2291079" h="0">
                <a:moveTo>
                  <a:pt x="2290571" y="0"/>
                </a:moveTo>
                <a:lnTo>
                  <a:pt x="2290571" y="0"/>
                </a:lnTo>
                <a:lnTo>
                  <a:pt x="0" y="0"/>
                </a:lnTo>
              </a:path>
            </a:pathLst>
          </a:custGeom>
          <a:ln w="6096">
            <a:solidFill>
              <a:srgbClr val="497EBA"/>
            </a:solidFill>
          </a:ln>
        </p:spPr>
        <p:txBody>
          <a:bodyPr wrap="square" lIns="0" tIns="0" rIns="0" bIns="0" rtlCol="0"/>
          <a:lstStyle/>
          <a:p/>
        </p:txBody>
      </p:sp>
      <p:sp>
        <p:nvSpPr>
          <p:cNvPr id="30" name="object 30"/>
          <p:cNvSpPr/>
          <p:nvPr/>
        </p:nvSpPr>
        <p:spPr>
          <a:xfrm>
            <a:off x="4440935" y="3966972"/>
            <a:ext cx="2548128" cy="513587"/>
          </a:xfrm>
          <a:prstGeom prst="rect">
            <a:avLst/>
          </a:prstGeom>
          <a:blipFill>
            <a:blip r:embed="rId3" cstate="print"/>
            <a:stretch>
              <a:fillRect/>
            </a:stretch>
          </a:blipFill>
        </p:spPr>
        <p:txBody>
          <a:bodyPr wrap="square" lIns="0" tIns="0" rIns="0" bIns="0" rtlCol="0"/>
          <a:lstStyle/>
          <a:p/>
        </p:txBody>
      </p:sp>
      <p:sp>
        <p:nvSpPr>
          <p:cNvPr id="31" name="object 31"/>
          <p:cNvSpPr/>
          <p:nvPr/>
        </p:nvSpPr>
        <p:spPr>
          <a:xfrm>
            <a:off x="4440935" y="3963923"/>
            <a:ext cx="2548255" cy="518159"/>
          </a:xfrm>
          <a:custGeom>
            <a:avLst/>
            <a:gdLst/>
            <a:ahLst/>
            <a:cxnLst/>
            <a:rect l="l" t="t" r="r" b="b"/>
            <a:pathLst>
              <a:path w="2548254" h="518160">
                <a:moveTo>
                  <a:pt x="0" y="259079"/>
                </a:moveTo>
                <a:lnTo>
                  <a:pt x="257556" y="0"/>
                </a:lnTo>
                <a:lnTo>
                  <a:pt x="257556" y="129540"/>
                </a:lnTo>
                <a:lnTo>
                  <a:pt x="2548128" y="129540"/>
                </a:lnTo>
                <a:lnTo>
                  <a:pt x="2548128" y="388619"/>
                </a:lnTo>
                <a:lnTo>
                  <a:pt x="257556" y="388619"/>
                </a:lnTo>
                <a:lnTo>
                  <a:pt x="257556" y="518159"/>
                </a:lnTo>
                <a:lnTo>
                  <a:pt x="0" y="259079"/>
                </a:lnTo>
                <a:close/>
              </a:path>
            </a:pathLst>
          </a:custGeom>
          <a:ln w="6096">
            <a:solidFill>
              <a:srgbClr val="497EBA"/>
            </a:solidFill>
          </a:ln>
        </p:spPr>
        <p:txBody>
          <a:bodyPr wrap="square" lIns="0" tIns="0" rIns="0" bIns="0" rtlCol="0"/>
          <a:lstStyle/>
          <a:p/>
        </p:txBody>
      </p:sp>
      <p:sp>
        <p:nvSpPr>
          <p:cNvPr id="32" name="object 32"/>
          <p:cNvSpPr txBox="1"/>
          <p:nvPr/>
        </p:nvSpPr>
        <p:spPr>
          <a:xfrm>
            <a:off x="4818340" y="4108181"/>
            <a:ext cx="1915160" cy="221615"/>
          </a:xfrm>
          <a:prstGeom prst="rect">
            <a:avLst/>
          </a:prstGeom>
        </p:spPr>
        <p:txBody>
          <a:bodyPr wrap="square" lIns="0" tIns="17145" rIns="0" bIns="0" rtlCol="0" vert="horz">
            <a:spAutoFit/>
          </a:bodyPr>
          <a:lstStyle/>
          <a:p>
            <a:pPr marL="12700">
              <a:lnSpc>
                <a:spcPct val="100000"/>
              </a:lnSpc>
              <a:spcBef>
                <a:spcPts val="135"/>
              </a:spcBef>
            </a:pPr>
            <a:r>
              <a:rPr dirty="0" sz="1250" spc="15">
                <a:solidFill>
                  <a:srgbClr val="FFFFFF"/>
                </a:solidFill>
                <a:latin typeface="Arial"/>
                <a:cs typeface="Arial"/>
              </a:rPr>
              <a:t>controlling strength </a:t>
            </a:r>
            <a:r>
              <a:rPr dirty="0" sz="1250" spc="15">
                <a:solidFill>
                  <a:srgbClr val="FFFFFF"/>
                </a:solidFill>
                <a:latin typeface="Cambria"/>
                <a:cs typeface="Cambria"/>
              </a:rPr>
              <a:t>8.7</a:t>
            </a:r>
            <a:r>
              <a:rPr dirty="0" sz="1250" spc="-150">
                <a:solidFill>
                  <a:srgbClr val="FFFFFF"/>
                </a:solidFill>
                <a:latin typeface="Cambria"/>
                <a:cs typeface="Cambria"/>
              </a:rPr>
              <a:t> </a:t>
            </a:r>
            <a:r>
              <a:rPr dirty="0" sz="1250" spc="10">
                <a:solidFill>
                  <a:srgbClr val="FFFFFF"/>
                </a:solidFill>
                <a:latin typeface="Cambria"/>
                <a:cs typeface="Cambria"/>
              </a:rPr>
              <a:t>𝑘𝑠𝑖</a:t>
            </a:r>
            <a:endParaRPr sz="1250">
              <a:latin typeface="Cambria"/>
              <a:cs typeface="Cambria"/>
            </a:endParaRPr>
          </a:p>
        </p:txBody>
      </p:sp>
      <p:sp>
        <p:nvSpPr>
          <p:cNvPr id="33" name="object 33"/>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34" name="object 34"/>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35" name="object 35"/>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36" name="object 36"/>
          <p:cNvSpPr txBox="1"/>
          <p:nvPr/>
        </p:nvSpPr>
        <p:spPr>
          <a:xfrm>
            <a:off x="1016466" y="5528576"/>
            <a:ext cx="5642610" cy="417195"/>
          </a:xfrm>
          <a:prstGeom prst="rect">
            <a:avLst/>
          </a:prstGeom>
        </p:spPr>
        <p:txBody>
          <a:bodyPr wrap="square" lIns="0" tIns="14604" rIns="0" bIns="0" rtlCol="0" vert="horz">
            <a:spAutoFit/>
          </a:bodyPr>
          <a:lstStyle/>
          <a:p>
            <a:pPr>
              <a:lnSpc>
                <a:spcPct val="100000"/>
              </a:lnSpc>
              <a:spcBef>
                <a:spcPts val="114"/>
              </a:spcBef>
            </a:pPr>
            <a:r>
              <a:rPr dirty="0" sz="2550" spc="10">
                <a:solidFill>
                  <a:srgbClr val="1C7C5B"/>
                </a:solidFill>
                <a:latin typeface="Arial Black"/>
                <a:cs typeface="Arial Black"/>
              </a:rPr>
              <a:t>Step 7 </a:t>
            </a:r>
            <a:r>
              <a:rPr dirty="0" sz="2550" spc="5">
                <a:solidFill>
                  <a:srgbClr val="1C7C5B"/>
                </a:solidFill>
                <a:latin typeface="Arial Black"/>
                <a:cs typeface="Arial Black"/>
              </a:rPr>
              <a:t>– </a:t>
            </a:r>
            <a:r>
              <a:rPr dirty="0" sz="2550">
                <a:solidFill>
                  <a:srgbClr val="1C7C5B"/>
                </a:solidFill>
                <a:latin typeface="Arial Black"/>
                <a:cs typeface="Arial Black"/>
              </a:rPr>
              <a:t>Check </a:t>
            </a:r>
            <a:r>
              <a:rPr dirty="0" sz="2550" spc="5">
                <a:solidFill>
                  <a:srgbClr val="1C7C5B"/>
                </a:solidFill>
                <a:latin typeface="Arial Black"/>
                <a:cs typeface="Arial Black"/>
              </a:rPr>
              <a:t>Final</a:t>
            </a:r>
            <a:r>
              <a:rPr dirty="0" sz="2550" spc="-65">
                <a:solidFill>
                  <a:srgbClr val="1C7C5B"/>
                </a:solidFill>
                <a:latin typeface="Arial Black"/>
                <a:cs typeface="Arial Black"/>
              </a:rPr>
              <a:t> </a:t>
            </a:r>
            <a:r>
              <a:rPr dirty="0" sz="2550" spc="5">
                <a:solidFill>
                  <a:srgbClr val="1C7C5B"/>
                </a:solidFill>
                <a:latin typeface="Arial Black"/>
                <a:cs typeface="Arial Black"/>
              </a:rPr>
              <a:t>Conditions</a:t>
            </a:r>
            <a:endParaRPr sz="2550">
              <a:latin typeface="Arial Black"/>
              <a:cs typeface="Arial Black"/>
            </a:endParaRPr>
          </a:p>
        </p:txBody>
      </p:sp>
      <p:sp>
        <p:nvSpPr>
          <p:cNvPr id="37" name="object 37"/>
          <p:cNvSpPr txBox="1"/>
          <p:nvPr/>
        </p:nvSpPr>
        <p:spPr>
          <a:xfrm>
            <a:off x="1021101" y="6218889"/>
            <a:ext cx="4225925" cy="1696085"/>
          </a:xfrm>
          <a:prstGeom prst="rect">
            <a:avLst/>
          </a:prstGeom>
        </p:spPr>
        <p:txBody>
          <a:bodyPr wrap="square" lIns="0" tIns="46355" rIns="0" bIns="0" rtlCol="0" vert="horz">
            <a:spAutoFit/>
          </a:bodyPr>
          <a:lstStyle/>
          <a:p>
            <a:pPr marL="244475" indent="-245110">
              <a:lnSpc>
                <a:spcPct val="100000"/>
              </a:lnSpc>
              <a:spcBef>
                <a:spcPts val="365"/>
              </a:spcBef>
              <a:buChar char="•"/>
              <a:tabLst>
                <a:tab pos="244475" algn="l"/>
                <a:tab pos="245110" algn="l"/>
              </a:tabLst>
            </a:pPr>
            <a:r>
              <a:rPr dirty="0" sz="1150" spc="-10">
                <a:latin typeface="Arial"/>
                <a:cs typeface="Arial"/>
              </a:rPr>
              <a:t>Service Limit</a:t>
            </a:r>
            <a:r>
              <a:rPr dirty="0" sz="1150" spc="15">
                <a:latin typeface="Arial"/>
                <a:cs typeface="Arial"/>
              </a:rPr>
              <a:t> </a:t>
            </a:r>
            <a:r>
              <a:rPr dirty="0" sz="1150" spc="-15">
                <a:latin typeface="Arial"/>
                <a:cs typeface="Arial"/>
              </a:rPr>
              <a:t>State</a:t>
            </a:r>
            <a:endParaRPr sz="1150">
              <a:latin typeface="Arial"/>
              <a:cs typeface="Arial"/>
            </a:endParaRPr>
          </a:p>
          <a:p>
            <a:pPr lvl="1" marL="530225" indent="-205104">
              <a:lnSpc>
                <a:spcPct val="100000"/>
              </a:lnSpc>
              <a:spcBef>
                <a:spcPts val="265"/>
              </a:spcBef>
              <a:buChar char="–"/>
              <a:tabLst>
                <a:tab pos="530860" algn="l"/>
              </a:tabLst>
            </a:pPr>
            <a:r>
              <a:rPr dirty="0" sz="1150" spc="-10">
                <a:latin typeface="Arial"/>
                <a:cs typeface="Arial"/>
              </a:rPr>
              <a:t>Compute losses </a:t>
            </a:r>
            <a:r>
              <a:rPr dirty="0" sz="1150" spc="-5">
                <a:latin typeface="Arial"/>
                <a:cs typeface="Arial"/>
              </a:rPr>
              <a:t>from </a:t>
            </a:r>
            <a:r>
              <a:rPr dirty="0" sz="1150" spc="-10">
                <a:latin typeface="Arial"/>
                <a:cs typeface="Arial"/>
              </a:rPr>
              <a:t>time of deck placement to </a:t>
            </a:r>
            <a:r>
              <a:rPr dirty="0" sz="1150" spc="-5">
                <a:latin typeface="Arial"/>
                <a:cs typeface="Arial"/>
              </a:rPr>
              <a:t>final</a:t>
            </a:r>
            <a:r>
              <a:rPr dirty="0" sz="1150" spc="60">
                <a:latin typeface="Arial"/>
                <a:cs typeface="Arial"/>
              </a:rPr>
              <a:t> </a:t>
            </a:r>
            <a:r>
              <a:rPr dirty="0" sz="1150" spc="-10">
                <a:latin typeface="Arial"/>
                <a:cs typeface="Arial"/>
              </a:rPr>
              <a:t>time</a:t>
            </a:r>
            <a:endParaRPr sz="1150">
              <a:latin typeface="Arial"/>
              <a:cs typeface="Arial"/>
            </a:endParaRPr>
          </a:p>
          <a:p>
            <a:pPr lvl="2" marL="815340" indent="-163830">
              <a:lnSpc>
                <a:spcPct val="100000"/>
              </a:lnSpc>
              <a:spcBef>
                <a:spcPts val="265"/>
              </a:spcBef>
              <a:buChar char="•"/>
              <a:tabLst>
                <a:tab pos="815975" algn="l"/>
              </a:tabLst>
            </a:pPr>
            <a:r>
              <a:rPr dirty="0" sz="1150" spc="-10">
                <a:latin typeface="Arial"/>
                <a:cs typeface="Arial"/>
              </a:rPr>
              <a:t>Shrinkage &amp; Creep </a:t>
            </a:r>
            <a:r>
              <a:rPr dirty="0" sz="1150" spc="-5">
                <a:latin typeface="Arial"/>
                <a:cs typeface="Arial"/>
              </a:rPr>
              <a:t>of </a:t>
            </a:r>
            <a:r>
              <a:rPr dirty="0" sz="1150" spc="-10">
                <a:latin typeface="Arial"/>
                <a:cs typeface="Arial"/>
              </a:rPr>
              <a:t>Girder</a:t>
            </a:r>
            <a:r>
              <a:rPr dirty="0" sz="1150">
                <a:latin typeface="Arial"/>
                <a:cs typeface="Arial"/>
              </a:rPr>
              <a:t> </a:t>
            </a:r>
            <a:r>
              <a:rPr dirty="0" sz="1150" spc="-10">
                <a:latin typeface="Arial"/>
                <a:cs typeface="Arial"/>
              </a:rPr>
              <a:t>Concrete</a:t>
            </a:r>
            <a:endParaRPr sz="1150">
              <a:latin typeface="Arial"/>
              <a:cs typeface="Arial"/>
            </a:endParaRPr>
          </a:p>
          <a:p>
            <a:pPr lvl="2" marL="815340" indent="-163830">
              <a:lnSpc>
                <a:spcPct val="100000"/>
              </a:lnSpc>
              <a:spcBef>
                <a:spcPts val="260"/>
              </a:spcBef>
              <a:buChar char="•"/>
              <a:tabLst>
                <a:tab pos="815975" algn="l"/>
              </a:tabLst>
            </a:pPr>
            <a:r>
              <a:rPr dirty="0" sz="1150" spc="-10">
                <a:latin typeface="Arial"/>
                <a:cs typeface="Arial"/>
              </a:rPr>
              <a:t>Relaxation of</a:t>
            </a:r>
            <a:r>
              <a:rPr dirty="0" sz="1150" spc="5">
                <a:latin typeface="Arial"/>
                <a:cs typeface="Arial"/>
              </a:rPr>
              <a:t> </a:t>
            </a:r>
            <a:r>
              <a:rPr dirty="0" sz="1150" spc="-10">
                <a:latin typeface="Arial"/>
                <a:cs typeface="Arial"/>
              </a:rPr>
              <a:t>strand</a:t>
            </a:r>
            <a:endParaRPr sz="1150">
              <a:latin typeface="Arial"/>
              <a:cs typeface="Arial"/>
            </a:endParaRPr>
          </a:p>
          <a:p>
            <a:pPr lvl="2" marL="815340" indent="-163830">
              <a:lnSpc>
                <a:spcPct val="100000"/>
              </a:lnSpc>
              <a:spcBef>
                <a:spcPts val="265"/>
              </a:spcBef>
              <a:buChar char="•"/>
              <a:tabLst>
                <a:tab pos="815975" algn="l"/>
              </a:tabLst>
            </a:pPr>
            <a:r>
              <a:rPr dirty="0" sz="1150" spc="-10">
                <a:latin typeface="Arial"/>
                <a:cs typeface="Arial"/>
              </a:rPr>
              <a:t>Slab</a:t>
            </a:r>
            <a:r>
              <a:rPr dirty="0" sz="1150" spc="-15">
                <a:latin typeface="Arial"/>
                <a:cs typeface="Arial"/>
              </a:rPr>
              <a:t> </a:t>
            </a:r>
            <a:r>
              <a:rPr dirty="0" sz="1150" spc="-10">
                <a:latin typeface="Arial"/>
                <a:cs typeface="Arial"/>
              </a:rPr>
              <a:t>Shrinkage</a:t>
            </a:r>
            <a:endParaRPr sz="1150">
              <a:latin typeface="Arial"/>
              <a:cs typeface="Arial"/>
            </a:endParaRPr>
          </a:p>
          <a:p>
            <a:pPr lvl="1" marL="530225" indent="-205104">
              <a:lnSpc>
                <a:spcPct val="100000"/>
              </a:lnSpc>
              <a:spcBef>
                <a:spcPts val="265"/>
              </a:spcBef>
              <a:buChar char="–"/>
              <a:tabLst>
                <a:tab pos="530860" algn="l"/>
              </a:tabLst>
            </a:pPr>
            <a:r>
              <a:rPr dirty="0" sz="1150" spc="-5">
                <a:latin typeface="Arial"/>
                <a:cs typeface="Arial"/>
              </a:rPr>
              <a:t>Check </a:t>
            </a:r>
            <a:r>
              <a:rPr dirty="0" sz="1150" spc="-10">
                <a:latin typeface="Arial"/>
                <a:cs typeface="Arial"/>
              </a:rPr>
              <a:t>Service I, Service III, and Fatigue </a:t>
            </a:r>
            <a:r>
              <a:rPr dirty="0" sz="1150" spc="-5">
                <a:latin typeface="Arial"/>
                <a:cs typeface="Arial"/>
              </a:rPr>
              <a:t>I</a:t>
            </a:r>
            <a:r>
              <a:rPr dirty="0" sz="1150" spc="65">
                <a:latin typeface="Arial"/>
                <a:cs typeface="Arial"/>
              </a:rPr>
              <a:t> </a:t>
            </a:r>
            <a:r>
              <a:rPr dirty="0" sz="1150" spc="-5">
                <a:latin typeface="Arial"/>
                <a:cs typeface="Arial"/>
              </a:rPr>
              <a:t>stresses</a:t>
            </a:r>
            <a:endParaRPr sz="1150">
              <a:latin typeface="Arial"/>
              <a:cs typeface="Arial"/>
            </a:endParaRPr>
          </a:p>
          <a:p>
            <a:pPr marL="244475" indent="-245110">
              <a:lnSpc>
                <a:spcPct val="100000"/>
              </a:lnSpc>
              <a:spcBef>
                <a:spcPts val="265"/>
              </a:spcBef>
              <a:buChar char="•"/>
              <a:tabLst>
                <a:tab pos="244475" algn="l"/>
                <a:tab pos="245110" algn="l"/>
              </a:tabLst>
            </a:pPr>
            <a:r>
              <a:rPr dirty="0" sz="1150" spc="-10">
                <a:latin typeface="Arial"/>
                <a:cs typeface="Arial"/>
              </a:rPr>
              <a:t>Strength Limit</a:t>
            </a:r>
            <a:r>
              <a:rPr dirty="0" sz="1150" spc="15">
                <a:latin typeface="Arial"/>
                <a:cs typeface="Arial"/>
              </a:rPr>
              <a:t> </a:t>
            </a:r>
            <a:r>
              <a:rPr dirty="0" sz="1150" spc="-10">
                <a:latin typeface="Arial"/>
                <a:cs typeface="Arial"/>
              </a:rPr>
              <a:t>State</a:t>
            </a:r>
            <a:endParaRPr sz="1150">
              <a:latin typeface="Arial"/>
              <a:cs typeface="Arial"/>
            </a:endParaRPr>
          </a:p>
          <a:p>
            <a:pPr lvl="1" marL="530225" indent="-205104">
              <a:lnSpc>
                <a:spcPct val="100000"/>
              </a:lnSpc>
              <a:spcBef>
                <a:spcPts val="260"/>
              </a:spcBef>
              <a:buChar char="–"/>
              <a:tabLst>
                <a:tab pos="530860" algn="l"/>
              </a:tabLst>
            </a:pPr>
            <a:r>
              <a:rPr dirty="0" sz="1150" spc="-10">
                <a:latin typeface="Arial"/>
                <a:cs typeface="Arial"/>
              </a:rPr>
              <a:t>Moment</a:t>
            </a:r>
            <a:r>
              <a:rPr dirty="0" sz="1150" spc="5">
                <a:latin typeface="Arial"/>
                <a:cs typeface="Arial"/>
              </a:rPr>
              <a:t> </a:t>
            </a:r>
            <a:r>
              <a:rPr dirty="0" sz="1150" spc="-10">
                <a:latin typeface="Arial"/>
                <a:cs typeface="Arial"/>
              </a:rPr>
              <a:t>capacity</a:t>
            </a:r>
            <a:endParaRPr sz="1150">
              <a:latin typeface="Arial"/>
              <a:cs typeface="Arial"/>
            </a:endParaRPr>
          </a:p>
        </p:txBody>
      </p:sp>
      <p:sp>
        <p:nvSpPr>
          <p:cNvPr id="38" name="object 38"/>
          <p:cNvSpPr txBox="1"/>
          <p:nvPr/>
        </p:nvSpPr>
        <p:spPr>
          <a:xfrm>
            <a:off x="6903724" y="8873744"/>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10</a:t>
            </a:r>
            <a:r>
              <a:rPr dirty="0" sz="850">
                <a:solidFill>
                  <a:srgbClr val="FFFFFF"/>
                </a:solidFill>
                <a:latin typeface="Arial"/>
                <a:cs typeface="Arial"/>
              </a:rPr>
              <a:t>0</a:t>
            </a:r>
            <a:endParaRPr sz="850">
              <a:latin typeface="Arial"/>
              <a:cs typeface="Arial"/>
            </a:endParaRPr>
          </a:p>
        </p:txBody>
      </p:sp>
      <p:sp>
        <p:nvSpPr>
          <p:cNvPr id="39" name="object 39"/>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40" name="object 40"/>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99</a:t>
            </a:r>
            <a:endParaRPr sz="1050">
              <a:latin typeface="Calibri"/>
              <a:cs typeface="Calibri"/>
            </a:endParaRPr>
          </a:p>
        </p:txBody>
      </p:sp>
      <p:sp>
        <p:nvSpPr>
          <p:cNvPr id="42" name="object 42"/>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41" name="object 41"/>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0</a:t>
            </a:r>
            <a:r>
              <a:rPr dirty="0" sz="1050" spc="-5">
                <a:solidFill>
                  <a:srgbClr val="262626"/>
                </a:solidFill>
                <a:latin typeface="Calibri"/>
                <a:cs typeface="Calibri"/>
              </a:rPr>
              <a:t>0</a:t>
            </a:r>
            <a:endParaRPr sz="1050">
              <a:latin typeface="Calibri"/>
              <a:cs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1815464" cy="417195"/>
          </a:xfrm>
          <a:prstGeom prst="rect"/>
        </p:spPr>
        <p:txBody>
          <a:bodyPr wrap="square" lIns="0" tIns="14604" rIns="0" bIns="0" rtlCol="0" vert="horz">
            <a:spAutoFit/>
          </a:bodyPr>
          <a:lstStyle/>
          <a:p>
            <a:pPr>
              <a:lnSpc>
                <a:spcPct val="100000"/>
              </a:lnSpc>
              <a:spcBef>
                <a:spcPts val="114"/>
              </a:spcBef>
            </a:pPr>
            <a:r>
              <a:rPr dirty="0" sz="2550" b="0">
                <a:solidFill>
                  <a:srgbClr val="1C7C5B"/>
                </a:solidFill>
                <a:latin typeface="Arial Black"/>
                <a:cs typeface="Arial Black"/>
              </a:rPr>
              <a:t>S</a:t>
            </a:r>
            <a:r>
              <a:rPr dirty="0" sz="2550" spc="15" b="0">
                <a:solidFill>
                  <a:srgbClr val="1C7C5B"/>
                </a:solidFill>
                <a:latin typeface="Arial Black"/>
                <a:cs typeface="Arial Black"/>
              </a:rPr>
              <a:t>h</a:t>
            </a:r>
            <a:r>
              <a:rPr dirty="0" sz="2550" spc="20" b="0">
                <a:solidFill>
                  <a:srgbClr val="1C7C5B"/>
                </a:solidFill>
                <a:latin typeface="Arial Black"/>
                <a:cs typeface="Arial Black"/>
              </a:rPr>
              <a:t>r</a:t>
            </a:r>
            <a:r>
              <a:rPr dirty="0" sz="2550" spc="-5" b="0">
                <a:solidFill>
                  <a:srgbClr val="1C7C5B"/>
                </a:solidFill>
                <a:latin typeface="Arial Black"/>
                <a:cs typeface="Arial Black"/>
              </a:rPr>
              <a:t>i</a:t>
            </a:r>
            <a:r>
              <a:rPr dirty="0" sz="2550" spc="15" b="0">
                <a:solidFill>
                  <a:srgbClr val="1C7C5B"/>
                </a:solidFill>
                <a:latin typeface="Arial Black"/>
                <a:cs typeface="Arial Black"/>
              </a:rPr>
              <a:t>n</a:t>
            </a:r>
            <a:r>
              <a:rPr dirty="0" sz="2550" spc="-10" b="0">
                <a:solidFill>
                  <a:srgbClr val="1C7C5B"/>
                </a:solidFill>
                <a:latin typeface="Arial Black"/>
                <a:cs typeface="Arial Black"/>
              </a:rPr>
              <a:t>k</a:t>
            </a:r>
            <a:r>
              <a:rPr dirty="0" sz="2550" spc="65" b="0">
                <a:solidFill>
                  <a:srgbClr val="1C7C5B"/>
                </a:solidFill>
                <a:latin typeface="Arial Black"/>
                <a:cs typeface="Arial Black"/>
              </a:rPr>
              <a:t>a</a:t>
            </a:r>
            <a:r>
              <a:rPr dirty="0" sz="2550" spc="15" b="0">
                <a:solidFill>
                  <a:srgbClr val="1C7C5B"/>
                </a:solidFill>
                <a:latin typeface="Arial Black"/>
                <a:cs typeface="Arial Black"/>
              </a:rPr>
              <a:t>g</a:t>
            </a:r>
            <a:r>
              <a:rPr dirty="0" sz="2550" spc="10" b="0">
                <a:solidFill>
                  <a:srgbClr val="1C7C5B"/>
                </a:solidFill>
                <a:latin typeface="Arial Black"/>
                <a:cs typeface="Arial Black"/>
              </a:rPr>
              <a:t>e</a:t>
            </a:r>
            <a:endParaRPr sz="2550">
              <a:latin typeface="Arial Black"/>
              <a:cs typeface="Arial Black"/>
            </a:endParaRPr>
          </a:p>
        </p:txBody>
      </p:sp>
      <p:sp>
        <p:nvSpPr>
          <p:cNvPr id="6" name="object 6"/>
          <p:cNvSpPr txBox="1"/>
          <p:nvPr/>
        </p:nvSpPr>
        <p:spPr>
          <a:xfrm>
            <a:off x="1635238" y="2913373"/>
            <a:ext cx="143510" cy="151765"/>
          </a:xfrm>
          <a:prstGeom prst="rect">
            <a:avLst/>
          </a:prstGeom>
        </p:spPr>
        <p:txBody>
          <a:bodyPr wrap="square" lIns="0" tIns="15875" rIns="0" bIns="0" rtlCol="0" vert="horz">
            <a:spAutoFit/>
          </a:bodyPr>
          <a:lstStyle/>
          <a:p>
            <a:pPr>
              <a:lnSpc>
                <a:spcPct val="100000"/>
              </a:lnSpc>
              <a:spcBef>
                <a:spcPts val="125"/>
              </a:spcBef>
            </a:pPr>
            <a:r>
              <a:rPr dirty="0" sz="800" spc="85">
                <a:latin typeface="Cambria"/>
                <a:cs typeface="Cambria"/>
              </a:rPr>
              <a:t>d</a:t>
            </a:r>
            <a:r>
              <a:rPr dirty="0" sz="800" spc="250">
                <a:latin typeface="Cambria"/>
                <a:cs typeface="Cambria"/>
              </a:rPr>
              <a:t>f</a:t>
            </a:r>
            <a:endParaRPr sz="800">
              <a:latin typeface="Cambria"/>
              <a:cs typeface="Cambria"/>
            </a:endParaRPr>
          </a:p>
        </p:txBody>
      </p:sp>
      <p:sp>
        <p:nvSpPr>
          <p:cNvPr id="7" name="object 7"/>
          <p:cNvSpPr txBox="1"/>
          <p:nvPr/>
        </p:nvSpPr>
        <p:spPr>
          <a:xfrm>
            <a:off x="1342687" y="2844795"/>
            <a:ext cx="594995" cy="199390"/>
          </a:xfrm>
          <a:prstGeom prst="rect">
            <a:avLst/>
          </a:prstGeom>
        </p:spPr>
        <p:txBody>
          <a:bodyPr wrap="square" lIns="0" tIns="11430" rIns="0" bIns="0" rtlCol="0" vert="horz">
            <a:spAutoFit/>
          </a:bodyPr>
          <a:lstStyle/>
          <a:p>
            <a:pPr>
              <a:lnSpc>
                <a:spcPct val="100000"/>
              </a:lnSpc>
              <a:spcBef>
                <a:spcPts val="90"/>
              </a:spcBef>
              <a:tabLst>
                <a:tab pos="473709" algn="l"/>
              </a:tabLst>
            </a:pPr>
            <a:r>
              <a:rPr dirty="0" sz="1150" spc="-10">
                <a:latin typeface="Arial"/>
                <a:cs typeface="Arial"/>
              </a:rPr>
              <a:t>–</a:t>
            </a:r>
            <a:r>
              <a:rPr dirty="0" sz="1150" spc="-10">
                <a:latin typeface="Arial"/>
                <a:cs typeface="Arial"/>
              </a:rPr>
              <a:t>  </a:t>
            </a:r>
            <a:r>
              <a:rPr dirty="0" sz="1150" spc="15">
                <a:latin typeface="Arial"/>
                <a:cs typeface="Arial"/>
              </a:rPr>
              <a:t> </a:t>
            </a:r>
            <a:r>
              <a:rPr dirty="0" sz="1150" spc="-10">
                <a:latin typeface="Cambria"/>
                <a:cs typeface="Cambria"/>
              </a:rPr>
              <a:t>𝐾</a:t>
            </a:r>
            <a:r>
              <a:rPr dirty="0" sz="1150">
                <a:latin typeface="Cambria"/>
                <a:cs typeface="Cambria"/>
              </a:rPr>
              <a:t>	</a:t>
            </a:r>
            <a:r>
              <a:rPr dirty="0" sz="1150" spc="210">
                <a:latin typeface="Cambria"/>
                <a:cs typeface="Cambria"/>
              </a:rPr>
              <a:t>=</a:t>
            </a:r>
            <a:endParaRPr sz="1150">
              <a:latin typeface="Cambria"/>
              <a:cs typeface="Cambria"/>
            </a:endParaRPr>
          </a:p>
        </p:txBody>
      </p:sp>
      <p:sp>
        <p:nvSpPr>
          <p:cNvPr id="8" name="object 8"/>
          <p:cNvSpPr txBox="1"/>
          <p:nvPr/>
        </p:nvSpPr>
        <p:spPr>
          <a:xfrm>
            <a:off x="991105" y="1813056"/>
            <a:ext cx="4727575" cy="1137920"/>
          </a:xfrm>
          <a:prstGeom prst="rect">
            <a:avLst/>
          </a:prstGeom>
        </p:spPr>
        <p:txBody>
          <a:bodyPr wrap="square" lIns="0" tIns="76835" rIns="0" bIns="0" rtlCol="0" vert="horz">
            <a:spAutoFit/>
          </a:bodyPr>
          <a:lstStyle/>
          <a:p>
            <a:pPr marL="269875" indent="-245110">
              <a:lnSpc>
                <a:spcPct val="100000"/>
              </a:lnSpc>
              <a:spcBef>
                <a:spcPts val="605"/>
              </a:spcBef>
              <a:buChar char="•"/>
              <a:tabLst>
                <a:tab pos="269875" algn="l"/>
                <a:tab pos="270510" algn="l"/>
              </a:tabLst>
            </a:pPr>
            <a:r>
              <a:rPr dirty="0" sz="1150" spc="-10">
                <a:latin typeface="Arial"/>
                <a:cs typeface="Arial"/>
              </a:rPr>
              <a:t>LRFD</a:t>
            </a:r>
            <a:r>
              <a:rPr dirty="0" sz="1150" spc="-20">
                <a:latin typeface="Arial"/>
                <a:cs typeface="Arial"/>
              </a:rPr>
              <a:t> </a:t>
            </a:r>
            <a:r>
              <a:rPr dirty="0" sz="1150" spc="-10">
                <a:latin typeface="Arial"/>
                <a:cs typeface="Arial"/>
              </a:rPr>
              <a:t>5.9.3.4.3a</a:t>
            </a:r>
            <a:endParaRPr sz="1150">
              <a:latin typeface="Arial"/>
              <a:cs typeface="Arial"/>
            </a:endParaRPr>
          </a:p>
          <a:p>
            <a:pPr marL="270510" indent="-245745">
              <a:lnSpc>
                <a:spcPct val="100000"/>
              </a:lnSpc>
              <a:spcBef>
                <a:spcPts val="505"/>
              </a:spcBef>
              <a:buFont typeface="Arial"/>
              <a:buChar char="•"/>
              <a:tabLst>
                <a:tab pos="270510" algn="l"/>
                <a:tab pos="271145" algn="l"/>
              </a:tabLst>
            </a:pPr>
            <a:r>
              <a:rPr dirty="0" baseline="12077" sz="1725" spc="7">
                <a:latin typeface="Cambria"/>
                <a:cs typeface="Cambria"/>
              </a:rPr>
              <a:t>Δ𝑓</a:t>
            </a:r>
            <a:r>
              <a:rPr dirty="0" sz="800" spc="5">
                <a:latin typeface="Cambria"/>
                <a:cs typeface="Cambria"/>
              </a:rPr>
              <a:t>psD </a:t>
            </a:r>
            <a:r>
              <a:rPr dirty="0" baseline="12077" sz="1725" spc="315">
                <a:latin typeface="Cambria"/>
                <a:cs typeface="Cambria"/>
              </a:rPr>
              <a:t>=</a:t>
            </a:r>
            <a:r>
              <a:rPr dirty="0" baseline="12077" sz="1725" spc="135">
                <a:latin typeface="Cambria"/>
                <a:cs typeface="Cambria"/>
              </a:rPr>
              <a:t> </a:t>
            </a:r>
            <a:r>
              <a:rPr dirty="0" baseline="12077" sz="1725" spc="120">
                <a:latin typeface="Cambria"/>
                <a:cs typeface="Cambria"/>
              </a:rPr>
              <a:t>𝜀</a:t>
            </a:r>
            <a:r>
              <a:rPr dirty="0" sz="800" spc="80">
                <a:latin typeface="Cambria"/>
                <a:cs typeface="Cambria"/>
              </a:rPr>
              <a:t>bdf</a:t>
            </a:r>
            <a:r>
              <a:rPr dirty="0" baseline="12077" sz="1725" spc="120">
                <a:latin typeface="Cambria"/>
                <a:cs typeface="Cambria"/>
              </a:rPr>
              <a:t>𝐸</a:t>
            </a:r>
            <a:r>
              <a:rPr dirty="0" sz="800" spc="80">
                <a:latin typeface="Cambria"/>
                <a:cs typeface="Cambria"/>
              </a:rPr>
              <a:t>p</a:t>
            </a:r>
            <a:r>
              <a:rPr dirty="0" baseline="12077" sz="1725" spc="120">
                <a:latin typeface="Cambria"/>
                <a:cs typeface="Cambria"/>
              </a:rPr>
              <a:t>𝐾</a:t>
            </a:r>
            <a:r>
              <a:rPr dirty="0" sz="800" spc="80">
                <a:latin typeface="Cambria"/>
                <a:cs typeface="Cambria"/>
              </a:rPr>
              <a:t>df</a:t>
            </a:r>
            <a:endParaRPr sz="800">
              <a:latin typeface="Cambria"/>
              <a:cs typeface="Cambria"/>
            </a:endParaRPr>
          </a:p>
          <a:p>
            <a:pPr marL="270510" indent="-245745">
              <a:lnSpc>
                <a:spcPct val="100000"/>
              </a:lnSpc>
              <a:spcBef>
                <a:spcPts val="165"/>
              </a:spcBef>
              <a:buFont typeface="Arial"/>
              <a:buChar char="•"/>
              <a:tabLst>
                <a:tab pos="270510" algn="l"/>
                <a:tab pos="271145" algn="l"/>
              </a:tabLst>
            </a:pPr>
            <a:r>
              <a:rPr dirty="0" sz="1150" spc="85">
                <a:latin typeface="Cambria"/>
                <a:cs typeface="Cambria"/>
              </a:rPr>
              <a:t>𝜀</a:t>
            </a:r>
            <a:r>
              <a:rPr dirty="0" baseline="-17361" sz="1200" spc="127">
                <a:latin typeface="Cambria"/>
                <a:cs typeface="Cambria"/>
              </a:rPr>
              <a:t>bdf </a:t>
            </a:r>
            <a:r>
              <a:rPr dirty="0" sz="1150" spc="-5">
                <a:latin typeface="Arial"/>
                <a:cs typeface="Arial"/>
              </a:rPr>
              <a:t>shrinkage </a:t>
            </a:r>
            <a:r>
              <a:rPr dirty="0" sz="1150" spc="-10">
                <a:latin typeface="Arial"/>
                <a:cs typeface="Arial"/>
              </a:rPr>
              <a:t>strand </a:t>
            </a:r>
            <a:r>
              <a:rPr dirty="0" sz="1150" spc="-5">
                <a:latin typeface="Arial"/>
                <a:cs typeface="Arial"/>
              </a:rPr>
              <a:t>of </a:t>
            </a:r>
            <a:r>
              <a:rPr dirty="0" sz="1150" spc="-10">
                <a:latin typeface="Arial"/>
                <a:cs typeface="Arial"/>
              </a:rPr>
              <a:t>beam </a:t>
            </a:r>
            <a:r>
              <a:rPr dirty="0" sz="1150" spc="-5">
                <a:latin typeface="Arial"/>
                <a:cs typeface="Arial"/>
              </a:rPr>
              <a:t>from </a:t>
            </a:r>
            <a:r>
              <a:rPr dirty="0" sz="1150" spc="-10">
                <a:latin typeface="Arial"/>
                <a:cs typeface="Arial"/>
              </a:rPr>
              <a:t>deck placement to</a:t>
            </a:r>
            <a:r>
              <a:rPr dirty="0" sz="1150" spc="-105">
                <a:latin typeface="Arial"/>
                <a:cs typeface="Arial"/>
              </a:rPr>
              <a:t> </a:t>
            </a:r>
            <a:r>
              <a:rPr dirty="0" sz="1150" spc="-5">
                <a:latin typeface="Arial"/>
                <a:cs typeface="Arial"/>
              </a:rPr>
              <a:t>final</a:t>
            </a:r>
            <a:endParaRPr sz="1150">
              <a:latin typeface="Arial"/>
              <a:cs typeface="Arial"/>
            </a:endParaRPr>
          </a:p>
          <a:p>
            <a:pPr marL="270510" indent="-245745">
              <a:lnSpc>
                <a:spcPct val="100000"/>
              </a:lnSpc>
              <a:spcBef>
                <a:spcPts val="395"/>
              </a:spcBef>
              <a:buFont typeface="Arial"/>
              <a:buChar char="•"/>
              <a:tabLst>
                <a:tab pos="270510" algn="l"/>
                <a:tab pos="271145" algn="l"/>
              </a:tabLst>
            </a:pPr>
            <a:r>
              <a:rPr dirty="0" sz="1150" spc="75">
                <a:latin typeface="Cambria"/>
                <a:cs typeface="Cambria"/>
              </a:rPr>
              <a:t>𝐾</a:t>
            </a:r>
            <a:r>
              <a:rPr dirty="0" baseline="-17361" sz="1200" spc="112">
                <a:latin typeface="Cambria"/>
                <a:cs typeface="Cambria"/>
              </a:rPr>
              <a:t>df </a:t>
            </a:r>
            <a:r>
              <a:rPr dirty="0" sz="1150" spc="-10">
                <a:latin typeface="Arial"/>
                <a:cs typeface="Arial"/>
              </a:rPr>
              <a:t>transformed section </a:t>
            </a:r>
            <a:r>
              <a:rPr dirty="0" sz="1150" spc="-5">
                <a:latin typeface="Arial"/>
                <a:cs typeface="Arial"/>
              </a:rPr>
              <a:t>coefficient for </a:t>
            </a:r>
            <a:r>
              <a:rPr dirty="0" sz="1150" spc="-10">
                <a:latin typeface="Arial"/>
                <a:cs typeface="Arial"/>
              </a:rPr>
              <a:t>composite deck/girder</a:t>
            </a:r>
            <a:r>
              <a:rPr dirty="0" sz="1150" spc="-40">
                <a:latin typeface="Arial"/>
                <a:cs typeface="Arial"/>
              </a:rPr>
              <a:t> </a:t>
            </a:r>
            <a:r>
              <a:rPr dirty="0" sz="1150" spc="-10">
                <a:latin typeface="Arial"/>
                <a:cs typeface="Arial"/>
              </a:rPr>
              <a:t>section</a:t>
            </a:r>
            <a:endParaRPr sz="1150">
              <a:latin typeface="Arial"/>
              <a:cs typeface="Arial"/>
            </a:endParaRPr>
          </a:p>
          <a:p>
            <a:pPr algn="ctr" marR="980440">
              <a:lnSpc>
                <a:spcPct val="100000"/>
              </a:lnSpc>
              <a:spcBef>
                <a:spcPts val="700"/>
              </a:spcBef>
            </a:pPr>
            <a:r>
              <a:rPr dirty="0" sz="800" spc="35">
                <a:latin typeface="Cambria"/>
                <a:cs typeface="Cambria"/>
              </a:rPr>
              <a:t>1</a:t>
            </a:r>
            <a:endParaRPr sz="800">
              <a:latin typeface="Cambria"/>
              <a:cs typeface="Cambria"/>
            </a:endParaRPr>
          </a:p>
        </p:txBody>
      </p:sp>
      <p:sp>
        <p:nvSpPr>
          <p:cNvPr id="9" name="object 9"/>
          <p:cNvSpPr txBox="1"/>
          <p:nvPr/>
        </p:nvSpPr>
        <p:spPr>
          <a:xfrm>
            <a:off x="2077710" y="3128300"/>
            <a:ext cx="346710" cy="130175"/>
          </a:xfrm>
          <a:prstGeom prst="rect">
            <a:avLst/>
          </a:prstGeom>
        </p:spPr>
        <p:txBody>
          <a:bodyPr wrap="square" lIns="0" tIns="17145" rIns="0" bIns="0" rtlCol="0" vert="horz">
            <a:spAutoFit/>
          </a:bodyPr>
          <a:lstStyle/>
          <a:p>
            <a:pPr marL="25400">
              <a:lnSpc>
                <a:spcPct val="100000"/>
              </a:lnSpc>
              <a:spcBef>
                <a:spcPts val="135"/>
              </a:spcBef>
            </a:pPr>
            <a:r>
              <a:rPr dirty="0" baseline="21367" sz="975" spc="127">
                <a:latin typeface="Cambria"/>
                <a:cs typeface="Cambria"/>
              </a:rPr>
              <a:t>E</a:t>
            </a:r>
            <a:r>
              <a:rPr dirty="0" sz="650" spc="85">
                <a:latin typeface="Cambria"/>
                <a:cs typeface="Cambria"/>
              </a:rPr>
              <a:t>ci</a:t>
            </a:r>
            <a:r>
              <a:rPr dirty="0" sz="650" spc="60">
                <a:latin typeface="Cambria"/>
                <a:cs typeface="Cambria"/>
              </a:rPr>
              <a:t> </a:t>
            </a:r>
            <a:r>
              <a:rPr dirty="0" baseline="21367" sz="975" spc="127">
                <a:latin typeface="Cambria"/>
                <a:cs typeface="Cambria"/>
              </a:rPr>
              <a:t>A</a:t>
            </a:r>
            <a:r>
              <a:rPr dirty="0" baseline="8547" sz="975" spc="127">
                <a:latin typeface="Cambria"/>
                <a:cs typeface="Cambria"/>
              </a:rPr>
              <a:t>c</a:t>
            </a:r>
            <a:endParaRPr baseline="8547" sz="975">
              <a:latin typeface="Cambria"/>
              <a:cs typeface="Cambria"/>
            </a:endParaRPr>
          </a:p>
        </p:txBody>
      </p:sp>
      <p:sp>
        <p:nvSpPr>
          <p:cNvPr id="10" name="object 10"/>
          <p:cNvSpPr/>
          <p:nvPr/>
        </p:nvSpPr>
        <p:spPr>
          <a:xfrm>
            <a:off x="2426207" y="2980943"/>
            <a:ext cx="515620" cy="268605"/>
          </a:xfrm>
          <a:custGeom>
            <a:avLst/>
            <a:gdLst/>
            <a:ahLst/>
            <a:cxnLst/>
            <a:rect l="l" t="t" r="r" b="b"/>
            <a:pathLst>
              <a:path w="515619" h="268605">
                <a:moveTo>
                  <a:pt x="469392" y="268224"/>
                </a:moveTo>
                <a:lnTo>
                  <a:pt x="467868" y="265176"/>
                </a:lnTo>
                <a:lnTo>
                  <a:pt x="476440" y="254889"/>
                </a:lnTo>
                <a:lnTo>
                  <a:pt x="483870" y="242316"/>
                </a:lnTo>
                <a:lnTo>
                  <a:pt x="499300" y="192619"/>
                </a:lnTo>
                <a:lnTo>
                  <a:pt x="503872" y="154376"/>
                </a:lnTo>
                <a:lnTo>
                  <a:pt x="504444" y="134112"/>
                </a:lnTo>
                <a:lnTo>
                  <a:pt x="503872" y="113204"/>
                </a:lnTo>
                <a:lnTo>
                  <a:pt x="495300" y="57912"/>
                </a:lnTo>
                <a:lnTo>
                  <a:pt x="475797" y="14620"/>
                </a:lnTo>
                <a:lnTo>
                  <a:pt x="467868" y="4572"/>
                </a:lnTo>
                <a:lnTo>
                  <a:pt x="469392" y="0"/>
                </a:lnTo>
                <a:lnTo>
                  <a:pt x="496395" y="37719"/>
                </a:lnTo>
                <a:lnTo>
                  <a:pt x="512445" y="92202"/>
                </a:lnTo>
                <a:lnTo>
                  <a:pt x="515112" y="134112"/>
                </a:lnTo>
                <a:lnTo>
                  <a:pt x="514492" y="155495"/>
                </a:lnTo>
                <a:lnTo>
                  <a:pt x="508682" y="195405"/>
                </a:lnTo>
                <a:lnTo>
                  <a:pt x="488442" y="245364"/>
                </a:lnTo>
                <a:lnTo>
                  <a:pt x="479345" y="257937"/>
                </a:lnTo>
                <a:lnTo>
                  <a:pt x="469392" y="268224"/>
                </a:lnTo>
                <a:close/>
              </a:path>
              <a:path w="515619" h="268605">
                <a:moveTo>
                  <a:pt x="45719" y="268224"/>
                </a:moveTo>
                <a:lnTo>
                  <a:pt x="19359" y="230505"/>
                </a:lnTo>
                <a:lnTo>
                  <a:pt x="3238" y="176022"/>
                </a:lnTo>
                <a:lnTo>
                  <a:pt x="0" y="134112"/>
                </a:lnTo>
                <a:lnTo>
                  <a:pt x="833" y="112728"/>
                </a:lnTo>
                <a:lnTo>
                  <a:pt x="7072" y="72818"/>
                </a:lnTo>
                <a:lnTo>
                  <a:pt x="27241" y="22860"/>
                </a:lnTo>
                <a:lnTo>
                  <a:pt x="45719" y="0"/>
                </a:lnTo>
                <a:lnTo>
                  <a:pt x="48767" y="4572"/>
                </a:lnTo>
                <a:lnTo>
                  <a:pt x="40171" y="14620"/>
                </a:lnTo>
                <a:lnTo>
                  <a:pt x="32575" y="26670"/>
                </a:lnTo>
                <a:lnTo>
                  <a:pt x="15811" y="75390"/>
                </a:lnTo>
                <a:lnTo>
                  <a:pt x="10667" y="134112"/>
                </a:lnTo>
                <a:lnTo>
                  <a:pt x="11239" y="154376"/>
                </a:lnTo>
                <a:lnTo>
                  <a:pt x="15811" y="192619"/>
                </a:lnTo>
                <a:lnTo>
                  <a:pt x="32575" y="242316"/>
                </a:lnTo>
                <a:lnTo>
                  <a:pt x="48767" y="265176"/>
                </a:lnTo>
                <a:lnTo>
                  <a:pt x="45719" y="268224"/>
                </a:lnTo>
                <a:close/>
              </a:path>
            </a:pathLst>
          </a:custGeom>
          <a:solidFill>
            <a:srgbClr val="000000"/>
          </a:solidFill>
        </p:spPr>
        <p:txBody>
          <a:bodyPr wrap="square" lIns="0" tIns="0" rIns="0" bIns="0" rtlCol="0"/>
          <a:lstStyle/>
          <a:p/>
        </p:txBody>
      </p:sp>
      <p:sp>
        <p:nvSpPr>
          <p:cNvPr id="11" name="object 11"/>
          <p:cNvSpPr txBox="1"/>
          <p:nvPr/>
        </p:nvSpPr>
        <p:spPr>
          <a:xfrm>
            <a:off x="1964411" y="3026133"/>
            <a:ext cx="665480" cy="151765"/>
          </a:xfrm>
          <a:prstGeom prst="rect">
            <a:avLst/>
          </a:prstGeom>
        </p:spPr>
        <p:txBody>
          <a:bodyPr wrap="square" lIns="0" tIns="15875" rIns="0" bIns="0" rtlCol="0" vert="horz">
            <a:spAutoFit/>
          </a:bodyPr>
          <a:lstStyle/>
          <a:p>
            <a:pPr>
              <a:lnSpc>
                <a:spcPct val="100000"/>
              </a:lnSpc>
              <a:spcBef>
                <a:spcPts val="125"/>
              </a:spcBef>
              <a:tabLst>
                <a:tab pos="514984" algn="l"/>
              </a:tabLst>
            </a:pPr>
            <a:r>
              <a:rPr dirty="0" sz="800" spc="40">
                <a:latin typeface="Cambria"/>
                <a:cs typeface="Cambria"/>
              </a:rPr>
              <a:t>1</a:t>
            </a:r>
            <a:r>
              <a:rPr dirty="0" sz="800" spc="155">
                <a:latin typeface="Cambria"/>
                <a:cs typeface="Cambria"/>
              </a:rPr>
              <a:t>+</a:t>
            </a:r>
            <a:r>
              <a:rPr dirty="0" sz="800">
                <a:latin typeface="Cambria"/>
                <a:cs typeface="Cambria"/>
              </a:rPr>
              <a:t>	</a:t>
            </a:r>
            <a:r>
              <a:rPr dirty="0" sz="800" spc="35">
                <a:latin typeface="Cambria"/>
                <a:cs typeface="Cambria"/>
              </a:rPr>
              <a:t>1</a:t>
            </a:r>
            <a:r>
              <a:rPr dirty="0" sz="800" spc="155">
                <a:latin typeface="Cambria"/>
                <a:cs typeface="Cambria"/>
              </a:rPr>
              <a:t>+</a:t>
            </a:r>
            <a:endParaRPr sz="800">
              <a:latin typeface="Cambria"/>
              <a:cs typeface="Cambria"/>
            </a:endParaRPr>
          </a:p>
        </p:txBody>
      </p:sp>
      <p:sp>
        <p:nvSpPr>
          <p:cNvPr id="12" name="object 12"/>
          <p:cNvSpPr txBox="1"/>
          <p:nvPr/>
        </p:nvSpPr>
        <p:spPr>
          <a:xfrm>
            <a:off x="2781294" y="2986568"/>
            <a:ext cx="118745" cy="130175"/>
          </a:xfrm>
          <a:prstGeom prst="rect">
            <a:avLst/>
          </a:prstGeom>
        </p:spPr>
        <p:txBody>
          <a:bodyPr wrap="square" lIns="0" tIns="17145" rIns="0" bIns="0" rtlCol="0" vert="horz">
            <a:spAutoFit/>
          </a:bodyPr>
          <a:lstStyle/>
          <a:p>
            <a:pPr>
              <a:lnSpc>
                <a:spcPct val="100000"/>
              </a:lnSpc>
              <a:spcBef>
                <a:spcPts val="135"/>
              </a:spcBef>
            </a:pPr>
            <a:r>
              <a:rPr dirty="0" sz="650" spc="100">
                <a:latin typeface="Cambria"/>
                <a:cs typeface="Cambria"/>
              </a:rPr>
              <a:t>p</a:t>
            </a:r>
            <a:r>
              <a:rPr dirty="0" sz="650" spc="80">
                <a:latin typeface="Cambria"/>
                <a:cs typeface="Cambria"/>
              </a:rPr>
              <a:t>c</a:t>
            </a:r>
            <a:endParaRPr sz="650">
              <a:latin typeface="Cambria"/>
              <a:cs typeface="Cambria"/>
            </a:endParaRPr>
          </a:p>
        </p:txBody>
      </p:sp>
      <p:sp>
        <p:nvSpPr>
          <p:cNvPr id="13" name="object 13"/>
          <p:cNvSpPr txBox="1"/>
          <p:nvPr/>
        </p:nvSpPr>
        <p:spPr>
          <a:xfrm>
            <a:off x="2076196" y="2969812"/>
            <a:ext cx="795020" cy="130175"/>
          </a:xfrm>
          <a:prstGeom prst="rect">
            <a:avLst/>
          </a:prstGeom>
        </p:spPr>
        <p:txBody>
          <a:bodyPr wrap="square" lIns="0" tIns="17145" rIns="0" bIns="0" rtlCol="0" vert="horz">
            <a:spAutoFit/>
          </a:bodyPr>
          <a:lstStyle/>
          <a:p>
            <a:pPr marL="25400">
              <a:lnSpc>
                <a:spcPct val="100000"/>
              </a:lnSpc>
              <a:spcBef>
                <a:spcPts val="135"/>
              </a:spcBef>
              <a:tabLst>
                <a:tab pos="540385" algn="l"/>
              </a:tabLst>
            </a:pPr>
            <a:r>
              <a:rPr dirty="0" u="sng" sz="650" spc="-70">
                <a:uFill>
                  <a:solidFill>
                    <a:srgbClr val="000000"/>
                  </a:solidFill>
                </a:uFill>
                <a:latin typeface="Times New Roman"/>
                <a:cs typeface="Times New Roman"/>
              </a:rPr>
              <a:t> </a:t>
            </a:r>
            <a:r>
              <a:rPr dirty="0" u="sng" sz="650" spc="100">
                <a:uFill>
                  <a:solidFill>
                    <a:srgbClr val="000000"/>
                  </a:solidFill>
                </a:uFill>
                <a:latin typeface="Cambria"/>
                <a:cs typeface="Cambria"/>
              </a:rPr>
              <a:t>E</a:t>
            </a:r>
            <a:r>
              <a:rPr dirty="0" u="sng" baseline="-12820" sz="975" spc="150">
                <a:uFill>
                  <a:solidFill>
                    <a:srgbClr val="000000"/>
                  </a:solidFill>
                </a:uFill>
                <a:latin typeface="Cambria"/>
                <a:cs typeface="Cambria"/>
              </a:rPr>
              <a:t>p</a:t>
            </a:r>
            <a:r>
              <a:rPr dirty="0" u="sng" baseline="-12820" sz="975" spc="-52">
                <a:uFill>
                  <a:solidFill>
                    <a:srgbClr val="000000"/>
                  </a:solidFill>
                </a:uFill>
                <a:latin typeface="Cambria"/>
                <a:cs typeface="Cambria"/>
              </a:rPr>
              <a:t> </a:t>
            </a:r>
            <a:r>
              <a:rPr dirty="0" u="sng" sz="650" spc="85">
                <a:uFill>
                  <a:solidFill>
                    <a:srgbClr val="000000"/>
                  </a:solidFill>
                </a:uFill>
                <a:latin typeface="Cambria"/>
                <a:cs typeface="Cambria"/>
              </a:rPr>
              <a:t>A</a:t>
            </a:r>
            <a:r>
              <a:rPr dirty="0" u="sng" baseline="-12820" sz="975" spc="127">
                <a:uFill>
                  <a:solidFill>
                    <a:srgbClr val="000000"/>
                  </a:solidFill>
                </a:uFill>
                <a:latin typeface="Cambria"/>
                <a:cs typeface="Cambria"/>
              </a:rPr>
              <a:t>ps</a:t>
            </a:r>
            <a:r>
              <a:rPr dirty="0" baseline="-12820" sz="975" spc="127">
                <a:latin typeface="Cambria"/>
                <a:cs typeface="Cambria"/>
              </a:rPr>
              <a:t>	</a:t>
            </a:r>
            <a:r>
              <a:rPr dirty="0" baseline="4273" sz="975" spc="120">
                <a:latin typeface="Cambria"/>
                <a:cs typeface="Cambria"/>
              </a:rPr>
              <a:t>A</a:t>
            </a:r>
            <a:r>
              <a:rPr dirty="0" baseline="-8547" sz="975" spc="120">
                <a:latin typeface="Cambria"/>
                <a:cs typeface="Cambria"/>
              </a:rPr>
              <a:t>c</a:t>
            </a:r>
            <a:r>
              <a:rPr dirty="0" baseline="4273" sz="975" spc="120">
                <a:latin typeface="Cambria"/>
                <a:cs typeface="Cambria"/>
              </a:rPr>
              <a:t>e</a:t>
            </a:r>
            <a:r>
              <a:rPr dirty="0" baseline="25641" sz="975" spc="120">
                <a:latin typeface="Cambria"/>
                <a:cs typeface="Cambria"/>
              </a:rPr>
              <a:t>2</a:t>
            </a:r>
            <a:endParaRPr baseline="25641" sz="975">
              <a:latin typeface="Cambria"/>
              <a:cs typeface="Cambria"/>
            </a:endParaRPr>
          </a:p>
        </p:txBody>
      </p:sp>
      <p:sp>
        <p:nvSpPr>
          <p:cNvPr id="14" name="object 14"/>
          <p:cNvSpPr txBox="1"/>
          <p:nvPr/>
        </p:nvSpPr>
        <p:spPr>
          <a:xfrm>
            <a:off x="2684264" y="3097838"/>
            <a:ext cx="148590" cy="130175"/>
          </a:xfrm>
          <a:prstGeom prst="rect">
            <a:avLst/>
          </a:prstGeom>
        </p:spPr>
        <p:txBody>
          <a:bodyPr wrap="square" lIns="0" tIns="17145" rIns="0" bIns="0" rtlCol="0" vert="horz">
            <a:spAutoFit/>
          </a:bodyPr>
          <a:lstStyle/>
          <a:p>
            <a:pPr marL="25400">
              <a:lnSpc>
                <a:spcPct val="100000"/>
              </a:lnSpc>
              <a:spcBef>
                <a:spcPts val="135"/>
              </a:spcBef>
            </a:pPr>
            <a:r>
              <a:rPr dirty="0" sz="650" spc="95">
                <a:latin typeface="Cambria"/>
                <a:cs typeface="Cambria"/>
              </a:rPr>
              <a:t>l</a:t>
            </a:r>
            <a:r>
              <a:rPr dirty="0" baseline="-12820" sz="975" spc="142">
                <a:latin typeface="Cambria"/>
                <a:cs typeface="Cambria"/>
              </a:rPr>
              <a:t>c</a:t>
            </a:r>
            <a:endParaRPr baseline="-12820" sz="975">
              <a:latin typeface="Cambria"/>
              <a:cs typeface="Cambria"/>
            </a:endParaRPr>
          </a:p>
        </p:txBody>
      </p:sp>
      <p:sp>
        <p:nvSpPr>
          <p:cNvPr id="15" name="object 15"/>
          <p:cNvSpPr/>
          <p:nvPr/>
        </p:nvSpPr>
        <p:spPr>
          <a:xfrm>
            <a:off x="2615183" y="3115055"/>
            <a:ext cx="273050" cy="0"/>
          </a:xfrm>
          <a:custGeom>
            <a:avLst/>
            <a:gdLst/>
            <a:ahLst/>
            <a:cxnLst/>
            <a:rect l="l" t="t" r="r" b="b"/>
            <a:pathLst>
              <a:path w="273050" h="0">
                <a:moveTo>
                  <a:pt x="0" y="0"/>
                </a:moveTo>
                <a:lnTo>
                  <a:pt x="272796" y="0"/>
                </a:lnTo>
              </a:path>
            </a:pathLst>
          </a:custGeom>
          <a:ln w="6095">
            <a:solidFill>
              <a:srgbClr val="000000"/>
            </a:solidFill>
          </a:ln>
        </p:spPr>
        <p:txBody>
          <a:bodyPr wrap="square" lIns="0" tIns="0" rIns="0" bIns="0" rtlCol="0"/>
          <a:lstStyle/>
          <a:p/>
        </p:txBody>
      </p:sp>
      <p:sp>
        <p:nvSpPr>
          <p:cNvPr id="16" name="object 16"/>
          <p:cNvSpPr/>
          <p:nvPr/>
        </p:nvSpPr>
        <p:spPr>
          <a:xfrm>
            <a:off x="3721608" y="3051048"/>
            <a:ext cx="22860" cy="5080"/>
          </a:xfrm>
          <a:custGeom>
            <a:avLst/>
            <a:gdLst/>
            <a:ahLst/>
            <a:cxnLst/>
            <a:rect l="l" t="t" r="r" b="b"/>
            <a:pathLst>
              <a:path w="22860" h="5080">
                <a:moveTo>
                  <a:pt x="0" y="0"/>
                </a:moveTo>
                <a:lnTo>
                  <a:pt x="22860" y="0"/>
                </a:lnTo>
                <a:lnTo>
                  <a:pt x="22860" y="5080"/>
                </a:lnTo>
                <a:lnTo>
                  <a:pt x="0" y="5080"/>
                </a:lnTo>
                <a:lnTo>
                  <a:pt x="0" y="0"/>
                </a:lnTo>
                <a:close/>
              </a:path>
            </a:pathLst>
          </a:custGeom>
          <a:solidFill>
            <a:srgbClr val="000000"/>
          </a:solidFill>
        </p:spPr>
        <p:txBody>
          <a:bodyPr wrap="square" lIns="0" tIns="0" rIns="0" bIns="0" rtlCol="0"/>
          <a:lstStyle/>
          <a:p/>
        </p:txBody>
      </p:sp>
      <p:sp>
        <p:nvSpPr>
          <p:cNvPr id="17" name="object 17"/>
          <p:cNvSpPr/>
          <p:nvPr/>
        </p:nvSpPr>
        <p:spPr>
          <a:xfrm>
            <a:off x="3739896" y="3056127"/>
            <a:ext cx="0" cy="118110"/>
          </a:xfrm>
          <a:custGeom>
            <a:avLst/>
            <a:gdLst/>
            <a:ahLst/>
            <a:cxnLst/>
            <a:rect l="l" t="t" r="r" b="b"/>
            <a:pathLst>
              <a:path w="0" h="118110">
                <a:moveTo>
                  <a:pt x="0" y="0"/>
                </a:moveTo>
                <a:lnTo>
                  <a:pt x="0" y="118110"/>
                </a:lnTo>
              </a:path>
            </a:pathLst>
          </a:custGeom>
          <a:ln w="9144">
            <a:solidFill>
              <a:srgbClr val="000000"/>
            </a:solidFill>
          </a:ln>
        </p:spPr>
        <p:txBody>
          <a:bodyPr wrap="square" lIns="0" tIns="0" rIns="0" bIns="0" rtlCol="0"/>
          <a:lstStyle/>
          <a:p/>
        </p:txBody>
      </p:sp>
      <p:sp>
        <p:nvSpPr>
          <p:cNvPr id="18" name="object 18"/>
          <p:cNvSpPr/>
          <p:nvPr/>
        </p:nvSpPr>
        <p:spPr>
          <a:xfrm>
            <a:off x="3721608" y="3174238"/>
            <a:ext cx="22860" cy="5080"/>
          </a:xfrm>
          <a:custGeom>
            <a:avLst/>
            <a:gdLst/>
            <a:ahLst/>
            <a:cxnLst/>
            <a:rect l="l" t="t" r="r" b="b"/>
            <a:pathLst>
              <a:path w="22860" h="5080">
                <a:moveTo>
                  <a:pt x="0" y="0"/>
                </a:moveTo>
                <a:lnTo>
                  <a:pt x="22860" y="0"/>
                </a:lnTo>
                <a:lnTo>
                  <a:pt x="22860" y="5079"/>
                </a:lnTo>
                <a:lnTo>
                  <a:pt x="0" y="5079"/>
                </a:lnTo>
                <a:lnTo>
                  <a:pt x="0" y="0"/>
                </a:lnTo>
                <a:close/>
              </a:path>
            </a:pathLst>
          </a:custGeom>
          <a:solidFill>
            <a:srgbClr val="000000"/>
          </a:solidFill>
        </p:spPr>
        <p:txBody>
          <a:bodyPr wrap="square" lIns="0" tIns="0" rIns="0" bIns="0" rtlCol="0"/>
          <a:lstStyle/>
          <a:p/>
        </p:txBody>
      </p:sp>
      <p:sp>
        <p:nvSpPr>
          <p:cNvPr id="19" name="object 19"/>
          <p:cNvSpPr/>
          <p:nvPr/>
        </p:nvSpPr>
        <p:spPr>
          <a:xfrm>
            <a:off x="2962655" y="3051048"/>
            <a:ext cx="22860" cy="5080"/>
          </a:xfrm>
          <a:custGeom>
            <a:avLst/>
            <a:gdLst/>
            <a:ahLst/>
            <a:cxnLst/>
            <a:rect l="l" t="t" r="r" b="b"/>
            <a:pathLst>
              <a:path w="22860" h="5080">
                <a:moveTo>
                  <a:pt x="0" y="0"/>
                </a:moveTo>
                <a:lnTo>
                  <a:pt x="22860" y="0"/>
                </a:lnTo>
                <a:lnTo>
                  <a:pt x="22860" y="5080"/>
                </a:lnTo>
                <a:lnTo>
                  <a:pt x="0" y="5080"/>
                </a:lnTo>
                <a:lnTo>
                  <a:pt x="0" y="0"/>
                </a:lnTo>
                <a:close/>
              </a:path>
            </a:pathLst>
          </a:custGeom>
          <a:solidFill>
            <a:srgbClr val="000000"/>
          </a:solidFill>
        </p:spPr>
        <p:txBody>
          <a:bodyPr wrap="square" lIns="0" tIns="0" rIns="0" bIns="0" rtlCol="0"/>
          <a:lstStyle/>
          <a:p/>
        </p:txBody>
      </p:sp>
      <p:sp>
        <p:nvSpPr>
          <p:cNvPr id="20" name="object 20"/>
          <p:cNvSpPr/>
          <p:nvPr/>
        </p:nvSpPr>
        <p:spPr>
          <a:xfrm>
            <a:off x="2967227" y="3056127"/>
            <a:ext cx="0" cy="118110"/>
          </a:xfrm>
          <a:custGeom>
            <a:avLst/>
            <a:gdLst/>
            <a:ahLst/>
            <a:cxnLst/>
            <a:rect l="l" t="t" r="r" b="b"/>
            <a:pathLst>
              <a:path w="0" h="118110">
                <a:moveTo>
                  <a:pt x="0" y="0"/>
                </a:moveTo>
                <a:lnTo>
                  <a:pt x="0" y="118110"/>
                </a:lnTo>
              </a:path>
            </a:pathLst>
          </a:custGeom>
          <a:ln w="9143">
            <a:solidFill>
              <a:srgbClr val="000000"/>
            </a:solidFill>
          </a:ln>
        </p:spPr>
        <p:txBody>
          <a:bodyPr wrap="square" lIns="0" tIns="0" rIns="0" bIns="0" rtlCol="0"/>
          <a:lstStyle/>
          <a:p/>
        </p:txBody>
      </p:sp>
      <p:sp>
        <p:nvSpPr>
          <p:cNvPr id="21" name="object 21"/>
          <p:cNvSpPr/>
          <p:nvPr/>
        </p:nvSpPr>
        <p:spPr>
          <a:xfrm>
            <a:off x="2962655" y="3174238"/>
            <a:ext cx="22860" cy="5080"/>
          </a:xfrm>
          <a:custGeom>
            <a:avLst/>
            <a:gdLst/>
            <a:ahLst/>
            <a:cxnLst/>
            <a:rect l="l" t="t" r="r" b="b"/>
            <a:pathLst>
              <a:path w="22860" h="5080">
                <a:moveTo>
                  <a:pt x="0" y="0"/>
                </a:moveTo>
                <a:lnTo>
                  <a:pt x="22860" y="0"/>
                </a:lnTo>
                <a:lnTo>
                  <a:pt x="22860" y="5079"/>
                </a:lnTo>
                <a:lnTo>
                  <a:pt x="0" y="5079"/>
                </a:lnTo>
                <a:lnTo>
                  <a:pt x="0" y="0"/>
                </a:lnTo>
                <a:close/>
              </a:path>
            </a:pathLst>
          </a:custGeom>
          <a:solidFill>
            <a:srgbClr val="000000"/>
          </a:solidFill>
        </p:spPr>
        <p:txBody>
          <a:bodyPr wrap="square" lIns="0" tIns="0" rIns="0" bIns="0" rtlCol="0"/>
          <a:lstStyle/>
          <a:p/>
        </p:txBody>
      </p:sp>
      <p:sp>
        <p:nvSpPr>
          <p:cNvPr id="22" name="object 22"/>
          <p:cNvSpPr/>
          <p:nvPr/>
        </p:nvSpPr>
        <p:spPr>
          <a:xfrm>
            <a:off x="3422904" y="3051048"/>
            <a:ext cx="287020" cy="128270"/>
          </a:xfrm>
          <a:custGeom>
            <a:avLst/>
            <a:gdLst/>
            <a:ahLst/>
            <a:cxnLst/>
            <a:rect l="l" t="t" r="r" b="b"/>
            <a:pathLst>
              <a:path w="287020" h="128269">
                <a:moveTo>
                  <a:pt x="252983" y="128016"/>
                </a:moveTo>
                <a:lnTo>
                  <a:pt x="252983" y="123444"/>
                </a:lnTo>
                <a:lnTo>
                  <a:pt x="258413" y="120562"/>
                </a:lnTo>
                <a:lnTo>
                  <a:pt x="263270" y="116395"/>
                </a:lnTo>
                <a:lnTo>
                  <a:pt x="277058" y="75128"/>
                </a:lnTo>
                <a:lnTo>
                  <a:pt x="277367" y="64008"/>
                </a:lnTo>
                <a:lnTo>
                  <a:pt x="277058" y="53125"/>
                </a:lnTo>
                <a:lnTo>
                  <a:pt x="263270" y="12382"/>
                </a:lnTo>
                <a:lnTo>
                  <a:pt x="252983" y="4572"/>
                </a:lnTo>
                <a:lnTo>
                  <a:pt x="252983" y="0"/>
                </a:lnTo>
                <a:lnTo>
                  <a:pt x="282011" y="32289"/>
                </a:lnTo>
                <a:lnTo>
                  <a:pt x="286511" y="64008"/>
                </a:lnTo>
                <a:lnTo>
                  <a:pt x="285964" y="76033"/>
                </a:lnTo>
                <a:lnTo>
                  <a:pt x="273772" y="114085"/>
                </a:lnTo>
                <a:lnTo>
                  <a:pt x="260675" y="124896"/>
                </a:lnTo>
                <a:lnTo>
                  <a:pt x="252983" y="128016"/>
                </a:lnTo>
                <a:close/>
              </a:path>
              <a:path w="287020" h="128269">
                <a:moveTo>
                  <a:pt x="33527" y="128016"/>
                </a:moveTo>
                <a:lnTo>
                  <a:pt x="5143" y="97226"/>
                </a:lnTo>
                <a:lnTo>
                  <a:pt x="0" y="64008"/>
                </a:lnTo>
                <a:lnTo>
                  <a:pt x="571" y="52863"/>
                </a:lnTo>
                <a:lnTo>
                  <a:pt x="14025" y="14573"/>
                </a:lnTo>
                <a:lnTo>
                  <a:pt x="33527" y="0"/>
                </a:lnTo>
                <a:lnTo>
                  <a:pt x="35052" y="4572"/>
                </a:lnTo>
                <a:lnTo>
                  <a:pt x="29622" y="7691"/>
                </a:lnTo>
                <a:lnTo>
                  <a:pt x="24764" y="12382"/>
                </a:lnTo>
                <a:lnTo>
                  <a:pt x="10977" y="53125"/>
                </a:lnTo>
                <a:lnTo>
                  <a:pt x="10667" y="64008"/>
                </a:lnTo>
                <a:lnTo>
                  <a:pt x="10977" y="75128"/>
                </a:lnTo>
                <a:lnTo>
                  <a:pt x="24764" y="116395"/>
                </a:lnTo>
                <a:lnTo>
                  <a:pt x="35052" y="123444"/>
                </a:lnTo>
                <a:lnTo>
                  <a:pt x="33527" y="128016"/>
                </a:lnTo>
                <a:close/>
              </a:path>
            </a:pathLst>
          </a:custGeom>
          <a:solidFill>
            <a:srgbClr val="000000"/>
          </a:solidFill>
        </p:spPr>
        <p:txBody>
          <a:bodyPr wrap="square" lIns="0" tIns="0" rIns="0" bIns="0" rtlCol="0"/>
          <a:lstStyle/>
          <a:p/>
        </p:txBody>
      </p:sp>
      <p:sp>
        <p:nvSpPr>
          <p:cNvPr id="23" name="object 23"/>
          <p:cNvSpPr txBox="1"/>
          <p:nvPr/>
        </p:nvSpPr>
        <p:spPr>
          <a:xfrm>
            <a:off x="2964629" y="3026133"/>
            <a:ext cx="741045" cy="151765"/>
          </a:xfrm>
          <a:prstGeom prst="rect">
            <a:avLst/>
          </a:prstGeom>
        </p:spPr>
        <p:txBody>
          <a:bodyPr wrap="square" lIns="0" tIns="15875" rIns="0" bIns="0" rtlCol="0" vert="horz">
            <a:spAutoFit/>
          </a:bodyPr>
          <a:lstStyle/>
          <a:p>
            <a:pPr marL="25400">
              <a:lnSpc>
                <a:spcPct val="100000"/>
              </a:lnSpc>
              <a:spcBef>
                <a:spcPts val="125"/>
              </a:spcBef>
            </a:pPr>
            <a:r>
              <a:rPr dirty="0" sz="800" spc="20">
                <a:latin typeface="Cambria"/>
                <a:cs typeface="Cambria"/>
              </a:rPr>
              <a:t>1+o.71/</a:t>
            </a:r>
            <a:r>
              <a:rPr dirty="0" baseline="-12820" sz="975" spc="30">
                <a:latin typeface="Cambria"/>
                <a:cs typeface="Cambria"/>
              </a:rPr>
              <a:t>b</a:t>
            </a:r>
            <a:r>
              <a:rPr dirty="0" baseline="-12820" sz="975" spc="104">
                <a:latin typeface="Cambria"/>
                <a:cs typeface="Cambria"/>
              </a:rPr>
              <a:t> </a:t>
            </a:r>
            <a:r>
              <a:rPr dirty="0" sz="800" spc="100">
                <a:latin typeface="Cambria"/>
                <a:cs typeface="Cambria"/>
              </a:rPr>
              <a:t>t</a:t>
            </a:r>
            <a:r>
              <a:rPr dirty="0" baseline="-17094" sz="975" spc="150">
                <a:latin typeface="Cambria"/>
                <a:cs typeface="Cambria"/>
              </a:rPr>
              <a:t>f</a:t>
            </a:r>
            <a:r>
              <a:rPr dirty="0" sz="800" spc="100">
                <a:latin typeface="Cambria"/>
                <a:cs typeface="Cambria"/>
              </a:rPr>
              <a:t>,t</a:t>
            </a:r>
            <a:r>
              <a:rPr dirty="0" baseline="-17094" sz="975" spc="150">
                <a:latin typeface="Cambria"/>
                <a:cs typeface="Cambria"/>
              </a:rPr>
              <a:t>i</a:t>
            </a:r>
            <a:endParaRPr baseline="-17094" sz="975">
              <a:latin typeface="Cambria"/>
              <a:cs typeface="Cambria"/>
            </a:endParaRPr>
          </a:p>
        </p:txBody>
      </p:sp>
      <p:sp>
        <p:nvSpPr>
          <p:cNvPr id="24" name="object 24"/>
          <p:cNvSpPr/>
          <p:nvPr/>
        </p:nvSpPr>
        <p:spPr>
          <a:xfrm>
            <a:off x="1962912" y="2961132"/>
            <a:ext cx="1792605" cy="0"/>
          </a:xfrm>
          <a:custGeom>
            <a:avLst/>
            <a:gdLst/>
            <a:ahLst/>
            <a:cxnLst/>
            <a:rect l="l" t="t" r="r" b="b"/>
            <a:pathLst>
              <a:path w="1792604" h="0">
                <a:moveTo>
                  <a:pt x="0" y="0"/>
                </a:moveTo>
                <a:lnTo>
                  <a:pt x="1792223" y="0"/>
                </a:lnTo>
              </a:path>
            </a:pathLst>
          </a:custGeom>
          <a:ln w="9143">
            <a:solidFill>
              <a:srgbClr val="000000"/>
            </a:solidFill>
          </a:ln>
        </p:spPr>
        <p:txBody>
          <a:bodyPr wrap="square" lIns="0" tIns="0" rIns="0" bIns="0" rtlCol="0"/>
          <a:lstStyle/>
          <a:p/>
        </p:txBody>
      </p:sp>
      <p:sp>
        <p:nvSpPr>
          <p:cNvPr id="25" name="object 25"/>
          <p:cNvSpPr txBox="1"/>
          <p:nvPr/>
        </p:nvSpPr>
        <p:spPr>
          <a:xfrm>
            <a:off x="6903724" y="4498371"/>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10</a:t>
            </a:r>
            <a:r>
              <a:rPr dirty="0" sz="850">
                <a:solidFill>
                  <a:srgbClr val="FFFFFF"/>
                </a:solidFill>
                <a:latin typeface="Arial"/>
                <a:cs typeface="Arial"/>
              </a:rPr>
              <a:t>1</a:t>
            </a:r>
            <a:endParaRPr sz="850">
              <a:latin typeface="Arial"/>
              <a:cs typeface="Arial"/>
            </a:endParaRPr>
          </a:p>
        </p:txBody>
      </p:sp>
      <p:sp>
        <p:nvSpPr>
          <p:cNvPr id="26" name="object 26"/>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27" name="object 27"/>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28" name="object 28"/>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29" name="object 29"/>
          <p:cNvSpPr txBox="1"/>
          <p:nvPr/>
        </p:nvSpPr>
        <p:spPr>
          <a:xfrm>
            <a:off x="1016466" y="5528576"/>
            <a:ext cx="1068705" cy="417195"/>
          </a:xfrm>
          <a:prstGeom prst="rect">
            <a:avLst/>
          </a:prstGeom>
        </p:spPr>
        <p:txBody>
          <a:bodyPr wrap="square" lIns="0" tIns="14604" rIns="0" bIns="0" rtlCol="0" vert="horz">
            <a:spAutoFit/>
          </a:bodyPr>
          <a:lstStyle/>
          <a:p>
            <a:pPr>
              <a:lnSpc>
                <a:spcPct val="100000"/>
              </a:lnSpc>
              <a:spcBef>
                <a:spcPts val="114"/>
              </a:spcBef>
            </a:pPr>
            <a:r>
              <a:rPr dirty="0" sz="2550" spc="15">
                <a:solidFill>
                  <a:srgbClr val="1C7C5B"/>
                </a:solidFill>
                <a:latin typeface="Arial Black"/>
                <a:cs typeface="Arial Black"/>
              </a:rPr>
              <a:t>C</a:t>
            </a:r>
            <a:r>
              <a:rPr dirty="0" sz="2550" spc="20">
                <a:solidFill>
                  <a:srgbClr val="1C7C5B"/>
                </a:solidFill>
                <a:latin typeface="Arial Black"/>
                <a:cs typeface="Arial Black"/>
              </a:rPr>
              <a:t>r</a:t>
            </a:r>
            <a:r>
              <a:rPr dirty="0" sz="2550" spc="15">
                <a:solidFill>
                  <a:srgbClr val="1C7C5B"/>
                </a:solidFill>
                <a:latin typeface="Arial Black"/>
                <a:cs typeface="Arial Black"/>
              </a:rPr>
              <a:t>ee</a:t>
            </a:r>
            <a:r>
              <a:rPr dirty="0" sz="2550" spc="10">
                <a:solidFill>
                  <a:srgbClr val="1C7C5B"/>
                </a:solidFill>
                <a:latin typeface="Arial Black"/>
                <a:cs typeface="Arial Black"/>
              </a:rPr>
              <a:t>p</a:t>
            </a:r>
            <a:endParaRPr sz="2550">
              <a:latin typeface="Arial Black"/>
              <a:cs typeface="Arial Black"/>
            </a:endParaRPr>
          </a:p>
        </p:txBody>
      </p:sp>
      <p:sp>
        <p:nvSpPr>
          <p:cNvPr id="30" name="object 30"/>
          <p:cNvSpPr/>
          <p:nvPr/>
        </p:nvSpPr>
        <p:spPr>
          <a:xfrm>
            <a:off x="3622547" y="6556247"/>
            <a:ext cx="33655" cy="6350"/>
          </a:xfrm>
          <a:custGeom>
            <a:avLst/>
            <a:gdLst/>
            <a:ahLst/>
            <a:cxnLst/>
            <a:rect l="l" t="t" r="r" b="b"/>
            <a:pathLst>
              <a:path w="33654" h="6350">
                <a:moveTo>
                  <a:pt x="0" y="0"/>
                </a:moveTo>
                <a:lnTo>
                  <a:pt x="33528" y="0"/>
                </a:lnTo>
                <a:lnTo>
                  <a:pt x="33528" y="6350"/>
                </a:lnTo>
                <a:lnTo>
                  <a:pt x="0" y="6350"/>
                </a:lnTo>
                <a:lnTo>
                  <a:pt x="0" y="0"/>
                </a:lnTo>
                <a:close/>
              </a:path>
            </a:pathLst>
          </a:custGeom>
          <a:solidFill>
            <a:srgbClr val="000000"/>
          </a:solidFill>
        </p:spPr>
        <p:txBody>
          <a:bodyPr wrap="square" lIns="0" tIns="0" rIns="0" bIns="0" rtlCol="0"/>
          <a:lstStyle/>
          <a:p/>
        </p:txBody>
      </p:sp>
      <p:sp>
        <p:nvSpPr>
          <p:cNvPr id="31" name="object 31"/>
          <p:cNvSpPr/>
          <p:nvPr/>
        </p:nvSpPr>
        <p:spPr>
          <a:xfrm>
            <a:off x="3649217" y="6562597"/>
            <a:ext cx="0" cy="162560"/>
          </a:xfrm>
          <a:custGeom>
            <a:avLst/>
            <a:gdLst/>
            <a:ahLst/>
            <a:cxnLst/>
            <a:rect l="l" t="t" r="r" b="b"/>
            <a:pathLst>
              <a:path w="0" h="162559">
                <a:moveTo>
                  <a:pt x="0" y="0"/>
                </a:moveTo>
                <a:lnTo>
                  <a:pt x="0" y="162560"/>
                </a:lnTo>
              </a:path>
            </a:pathLst>
          </a:custGeom>
          <a:ln w="13716">
            <a:solidFill>
              <a:srgbClr val="000000"/>
            </a:solidFill>
          </a:ln>
        </p:spPr>
        <p:txBody>
          <a:bodyPr wrap="square" lIns="0" tIns="0" rIns="0" bIns="0" rtlCol="0"/>
          <a:lstStyle/>
          <a:p/>
        </p:txBody>
      </p:sp>
      <p:sp>
        <p:nvSpPr>
          <p:cNvPr id="32" name="object 32"/>
          <p:cNvSpPr/>
          <p:nvPr/>
        </p:nvSpPr>
        <p:spPr>
          <a:xfrm>
            <a:off x="3622547" y="6725157"/>
            <a:ext cx="33655" cy="6350"/>
          </a:xfrm>
          <a:custGeom>
            <a:avLst/>
            <a:gdLst/>
            <a:ahLst/>
            <a:cxnLst/>
            <a:rect l="l" t="t" r="r" b="b"/>
            <a:pathLst>
              <a:path w="33654" h="6350">
                <a:moveTo>
                  <a:pt x="0" y="0"/>
                </a:moveTo>
                <a:lnTo>
                  <a:pt x="33528" y="0"/>
                </a:lnTo>
                <a:lnTo>
                  <a:pt x="33528" y="6350"/>
                </a:lnTo>
                <a:lnTo>
                  <a:pt x="0" y="6350"/>
                </a:lnTo>
                <a:lnTo>
                  <a:pt x="0" y="0"/>
                </a:lnTo>
                <a:close/>
              </a:path>
            </a:pathLst>
          </a:custGeom>
          <a:solidFill>
            <a:srgbClr val="000000"/>
          </a:solidFill>
        </p:spPr>
        <p:txBody>
          <a:bodyPr wrap="square" lIns="0" tIns="0" rIns="0" bIns="0" rtlCol="0"/>
          <a:lstStyle/>
          <a:p/>
        </p:txBody>
      </p:sp>
      <p:sp>
        <p:nvSpPr>
          <p:cNvPr id="33" name="object 33"/>
          <p:cNvSpPr/>
          <p:nvPr/>
        </p:nvSpPr>
        <p:spPr>
          <a:xfrm>
            <a:off x="2247900" y="6556247"/>
            <a:ext cx="32384" cy="6350"/>
          </a:xfrm>
          <a:custGeom>
            <a:avLst/>
            <a:gdLst/>
            <a:ahLst/>
            <a:cxnLst/>
            <a:rect l="l" t="t" r="r" b="b"/>
            <a:pathLst>
              <a:path w="32385" h="6350">
                <a:moveTo>
                  <a:pt x="0" y="0"/>
                </a:moveTo>
                <a:lnTo>
                  <a:pt x="32004" y="0"/>
                </a:lnTo>
                <a:lnTo>
                  <a:pt x="32004" y="6350"/>
                </a:lnTo>
                <a:lnTo>
                  <a:pt x="0" y="6350"/>
                </a:lnTo>
                <a:lnTo>
                  <a:pt x="0" y="0"/>
                </a:lnTo>
                <a:close/>
              </a:path>
            </a:pathLst>
          </a:custGeom>
          <a:solidFill>
            <a:srgbClr val="000000"/>
          </a:solidFill>
        </p:spPr>
        <p:txBody>
          <a:bodyPr wrap="square" lIns="0" tIns="0" rIns="0" bIns="0" rtlCol="0"/>
          <a:lstStyle/>
          <a:p/>
        </p:txBody>
      </p:sp>
      <p:sp>
        <p:nvSpPr>
          <p:cNvPr id="34" name="object 34"/>
          <p:cNvSpPr/>
          <p:nvPr/>
        </p:nvSpPr>
        <p:spPr>
          <a:xfrm>
            <a:off x="2254757" y="6562597"/>
            <a:ext cx="0" cy="162560"/>
          </a:xfrm>
          <a:custGeom>
            <a:avLst/>
            <a:gdLst/>
            <a:ahLst/>
            <a:cxnLst/>
            <a:rect l="l" t="t" r="r" b="b"/>
            <a:pathLst>
              <a:path w="0" h="162559">
                <a:moveTo>
                  <a:pt x="0" y="0"/>
                </a:moveTo>
                <a:lnTo>
                  <a:pt x="0" y="162560"/>
                </a:lnTo>
              </a:path>
            </a:pathLst>
          </a:custGeom>
          <a:ln w="13716">
            <a:solidFill>
              <a:srgbClr val="000000"/>
            </a:solidFill>
          </a:ln>
        </p:spPr>
        <p:txBody>
          <a:bodyPr wrap="square" lIns="0" tIns="0" rIns="0" bIns="0" rtlCol="0"/>
          <a:lstStyle/>
          <a:p/>
        </p:txBody>
      </p:sp>
      <p:sp>
        <p:nvSpPr>
          <p:cNvPr id="35" name="object 35"/>
          <p:cNvSpPr/>
          <p:nvPr/>
        </p:nvSpPr>
        <p:spPr>
          <a:xfrm>
            <a:off x="2247900" y="6725157"/>
            <a:ext cx="32384" cy="6350"/>
          </a:xfrm>
          <a:custGeom>
            <a:avLst/>
            <a:gdLst/>
            <a:ahLst/>
            <a:cxnLst/>
            <a:rect l="l" t="t" r="r" b="b"/>
            <a:pathLst>
              <a:path w="32385" h="6350">
                <a:moveTo>
                  <a:pt x="0" y="0"/>
                </a:moveTo>
                <a:lnTo>
                  <a:pt x="32004" y="0"/>
                </a:lnTo>
                <a:lnTo>
                  <a:pt x="32004" y="6350"/>
                </a:lnTo>
                <a:lnTo>
                  <a:pt x="0" y="6350"/>
                </a:lnTo>
                <a:lnTo>
                  <a:pt x="0" y="0"/>
                </a:lnTo>
                <a:close/>
              </a:path>
            </a:pathLst>
          </a:custGeom>
          <a:solidFill>
            <a:srgbClr val="000000"/>
          </a:solidFill>
        </p:spPr>
        <p:txBody>
          <a:bodyPr wrap="square" lIns="0" tIns="0" rIns="0" bIns="0" rtlCol="0"/>
          <a:lstStyle/>
          <a:p/>
        </p:txBody>
      </p:sp>
      <p:sp>
        <p:nvSpPr>
          <p:cNvPr id="36" name="object 36"/>
          <p:cNvSpPr/>
          <p:nvPr/>
        </p:nvSpPr>
        <p:spPr>
          <a:xfrm>
            <a:off x="2470404" y="6556247"/>
            <a:ext cx="381000" cy="175260"/>
          </a:xfrm>
          <a:custGeom>
            <a:avLst/>
            <a:gdLst/>
            <a:ahLst/>
            <a:cxnLst/>
            <a:rect l="l" t="t" r="r" b="b"/>
            <a:pathLst>
              <a:path w="381000" h="175259">
                <a:moveTo>
                  <a:pt x="335280" y="175260"/>
                </a:moveTo>
                <a:lnTo>
                  <a:pt x="332232" y="169164"/>
                </a:lnTo>
                <a:lnTo>
                  <a:pt x="340780" y="164877"/>
                </a:lnTo>
                <a:lnTo>
                  <a:pt x="348043" y="158877"/>
                </a:lnTo>
                <a:lnTo>
                  <a:pt x="364998" y="117348"/>
                </a:lnTo>
                <a:lnTo>
                  <a:pt x="367284" y="88392"/>
                </a:lnTo>
                <a:lnTo>
                  <a:pt x="366712" y="72985"/>
                </a:lnTo>
                <a:lnTo>
                  <a:pt x="358140" y="35052"/>
                </a:lnTo>
                <a:lnTo>
                  <a:pt x="332232" y="6096"/>
                </a:lnTo>
                <a:lnTo>
                  <a:pt x="335280" y="0"/>
                </a:lnTo>
                <a:lnTo>
                  <a:pt x="368808" y="30480"/>
                </a:lnTo>
                <a:lnTo>
                  <a:pt x="380166" y="72056"/>
                </a:lnTo>
                <a:lnTo>
                  <a:pt x="381000" y="88392"/>
                </a:lnTo>
                <a:lnTo>
                  <a:pt x="380166" y="104060"/>
                </a:lnTo>
                <a:lnTo>
                  <a:pt x="368808" y="144780"/>
                </a:lnTo>
                <a:lnTo>
                  <a:pt x="345233" y="171569"/>
                </a:lnTo>
                <a:lnTo>
                  <a:pt x="335280" y="175260"/>
                </a:lnTo>
                <a:close/>
              </a:path>
              <a:path w="381000" h="175259">
                <a:moveTo>
                  <a:pt x="45720" y="175260"/>
                </a:moveTo>
                <a:lnTo>
                  <a:pt x="12192" y="144780"/>
                </a:lnTo>
                <a:lnTo>
                  <a:pt x="619" y="104060"/>
                </a:lnTo>
                <a:lnTo>
                  <a:pt x="0" y="88392"/>
                </a:lnTo>
                <a:lnTo>
                  <a:pt x="619" y="72056"/>
                </a:lnTo>
                <a:lnTo>
                  <a:pt x="12192" y="30480"/>
                </a:lnTo>
                <a:lnTo>
                  <a:pt x="45720" y="0"/>
                </a:lnTo>
                <a:lnTo>
                  <a:pt x="47244" y="6096"/>
                </a:lnTo>
                <a:lnTo>
                  <a:pt x="39552" y="10406"/>
                </a:lnTo>
                <a:lnTo>
                  <a:pt x="32575" y="16573"/>
                </a:lnTo>
                <a:lnTo>
                  <a:pt x="14478" y="58864"/>
                </a:lnTo>
                <a:lnTo>
                  <a:pt x="12192" y="88392"/>
                </a:lnTo>
                <a:lnTo>
                  <a:pt x="12763" y="103584"/>
                </a:lnTo>
                <a:lnTo>
                  <a:pt x="21336" y="141732"/>
                </a:lnTo>
                <a:lnTo>
                  <a:pt x="47244" y="169164"/>
                </a:lnTo>
                <a:lnTo>
                  <a:pt x="45720" y="175260"/>
                </a:lnTo>
                <a:close/>
              </a:path>
            </a:pathLst>
          </a:custGeom>
          <a:solidFill>
            <a:srgbClr val="000000"/>
          </a:solidFill>
        </p:spPr>
        <p:txBody>
          <a:bodyPr wrap="square" lIns="0" tIns="0" rIns="0" bIns="0" rtlCol="0"/>
          <a:lstStyle/>
          <a:p/>
        </p:txBody>
      </p:sp>
      <p:sp>
        <p:nvSpPr>
          <p:cNvPr id="37" name="object 37"/>
          <p:cNvSpPr/>
          <p:nvPr/>
        </p:nvSpPr>
        <p:spPr>
          <a:xfrm>
            <a:off x="3224783" y="6576059"/>
            <a:ext cx="382905" cy="134620"/>
          </a:xfrm>
          <a:custGeom>
            <a:avLst/>
            <a:gdLst/>
            <a:ahLst/>
            <a:cxnLst/>
            <a:rect l="l" t="t" r="r" b="b"/>
            <a:pathLst>
              <a:path w="382904" h="134620">
                <a:moveTo>
                  <a:pt x="339852" y="134112"/>
                </a:moveTo>
                <a:lnTo>
                  <a:pt x="338328" y="128016"/>
                </a:lnTo>
                <a:lnTo>
                  <a:pt x="345995" y="124896"/>
                </a:lnTo>
                <a:lnTo>
                  <a:pt x="352806" y="120205"/>
                </a:lnTo>
                <a:lnTo>
                  <a:pt x="369998" y="77533"/>
                </a:lnTo>
                <a:lnTo>
                  <a:pt x="370332" y="65532"/>
                </a:lnTo>
                <a:lnTo>
                  <a:pt x="369998" y="54411"/>
                </a:lnTo>
                <a:lnTo>
                  <a:pt x="352806" y="12954"/>
                </a:lnTo>
                <a:lnTo>
                  <a:pt x="338328" y="4572"/>
                </a:lnTo>
                <a:lnTo>
                  <a:pt x="339852" y="0"/>
                </a:lnTo>
                <a:lnTo>
                  <a:pt x="371856" y="22860"/>
                </a:lnTo>
                <a:lnTo>
                  <a:pt x="382524" y="67056"/>
                </a:lnTo>
                <a:lnTo>
                  <a:pt x="381928" y="79295"/>
                </a:lnTo>
                <a:lnTo>
                  <a:pt x="365569" y="118038"/>
                </a:lnTo>
                <a:lnTo>
                  <a:pt x="349567" y="130087"/>
                </a:lnTo>
                <a:lnTo>
                  <a:pt x="339852" y="134112"/>
                </a:lnTo>
                <a:close/>
              </a:path>
              <a:path w="382904" h="134620">
                <a:moveTo>
                  <a:pt x="42671" y="134112"/>
                </a:moveTo>
                <a:lnTo>
                  <a:pt x="10667" y="109728"/>
                </a:lnTo>
                <a:lnTo>
                  <a:pt x="0" y="67056"/>
                </a:lnTo>
                <a:lnTo>
                  <a:pt x="595" y="54792"/>
                </a:lnTo>
                <a:lnTo>
                  <a:pt x="16954" y="14573"/>
                </a:lnTo>
                <a:lnTo>
                  <a:pt x="42671" y="0"/>
                </a:lnTo>
                <a:lnTo>
                  <a:pt x="44195" y="4572"/>
                </a:lnTo>
                <a:lnTo>
                  <a:pt x="36528" y="8334"/>
                </a:lnTo>
                <a:lnTo>
                  <a:pt x="29718" y="12954"/>
                </a:lnTo>
                <a:lnTo>
                  <a:pt x="12525" y="54411"/>
                </a:lnTo>
                <a:lnTo>
                  <a:pt x="12191" y="65532"/>
                </a:lnTo>
                <a:lnTo>
                  <a:pt x="12525" y="77533"/>
                </a:lnTo>
                <a:lnTo>
                  <a:pt x="24050" y="114085"/>
                </a:lnTo>
                <a:lnTo>
                  <a:pt x="44195" y="128016"/>
                </a:lnTo>
                <a:lnTo>
                  <a:pt x="42671" y="134112"/>
                </a:lnTo>
                <a:close/>
              </a:path>
            </a:pathLst>
          </a:custGeom>
          <a:solidFill>
            <a:srgbClr val="000000"/>
          </a:solidFill>
        </p:spPr>
        <p:txBody>
          <a:bodyPr wrap="square" lIns="0" tIns="0" rIns="0" bIns="0" rtlCol="0"/>
          <a:lstStyle/>
          <a:p/>
        </p:txBody>
      </p:sp>
      <p:sp>
        <p:nvSpPr>
          <p:cNvPr id="38" name="object 38"/>
          <p:cNvSpPr txBox="1"/>
          <p:nvPr/>
        </p:nvSpPr>
        <p:spPr>
          <a:xfrm>
            <a:off x="1367009" y="6595297"/>
            <a:ext cx="2562860" cy="151765"/>
          </a:xfrm>
          <a:prstGeom prst="rect">
            <a:avLst/>
          </a:prstGeom>
        </p:spPr>
        <p:txBody>
          <a:bodyPr wrap="square" lIns="0" tIns="15875" rIns="0" bIns="0" rtlCol="0" vert="horz">
            <a:spAutoFit/>
          </a:bodyPr>
          <a:lstStyle/>
          <a:p>
            <a:pPr marL="38100">
              <a:lnSpc>
                <a:spcPct val="100000"/>
              </a:lnSpc>
              <a:spcBef>
                <a:spcPts val="125"/>
              </a:spcBef>
              <a:tabLst>
                <a:tab pos="441325" algn="l"/>
                <a:tab pos="1019175" algn="l"/>
                <a:tab pos="1772285" algn="l"/>
                <a:tab pos="2393950" algn="l"/>
              </a:tabLst>
            </a:pPr>
            <a:r>
              <a:rPr dirty="0" sz="800" spc="60">
                <a:latin typeface="Cambria"/>
                <a:cs typeface="Cambria"/>
              </a:rPr>
              <a:t>pCD	</a:t>
            </a:r>
            <a:r>
              <a:rPr dirty="0" baseline="-24305" sz="1200" spc="104">
                <a:latin typeface="Cambria"/>
                <a:cs typeface="Cambria"/>
              </a:rPr>
              <a:t>E</a:t>
            </a:r>
            <a:r>
              <a:rPr dirty="0" baseline="-47008" sz="975" spc="104">
                <a:latin typeface="Cambria"/>
                <a:cs typeface="Cambria"/>
              </a:rPr>
              <a:t>ci </a:t>
            </a:r>
            <a:r>
              <a:rPr dirty="0" baseline="-47008" sz="975" spc="405">
                <a:latin typeface="Cambria"/>
                <a:cs typeface="Cambria"/>
              </a:rPr>
              <a:t> </a:t>
            </a:r>
            <a:r>
              <a:rPr dirty="0" sz="800" spc="80">
                <a:latin typeface="Cambria"/>
                <a:cs typeface="Cambria"/>
              </a:rPr>
              <a:t>egp	</a:t>
            </a:r>
            <a:r>
              <a:rPr dirty="0" sz="800" spc="55">
                <a:latin typeface="Cambria"/>
                <a:cs typeface="Cambria"/>
              </a:rPr>
              <a:t>b   </a:t>
            </a:r>
            <a:r>
              <a:rPr dirty="0" sz="800" spc="75">
                <a:latin typeface="Cambria"/>
                <a:cs typeface="Cambria"/>
              </a:rPr>
              <a:t> </a:t>
            </a:r>
            <a:r>
              <a:rPr dirty="0" sz="800" spc="250">
                <a:latin typeface="Cambria"/>
                <a:cs typeface="Cambria"/>
              </a:rPr>
              <a:t>f </a:t>
            </a:r>
            <a:r>
              <a:rPr dirty="0" sz="800" spc="340">
                <a:latin typeface="Cambria"/>
                <a:cs typeface="Cambria"/>
              </a:rPr>
              <a:t> </a:t>
            </a:r>
            <a:r>
              <a:rPr dirty="0" sz="800" spc="65">
                <a:latin typeface="Cambria"/>
                <a:cs typeface="Cambria"/>
              </a:rPr>
              <a:t>i	</a:t>
            </a:r>
            <a:r>
              <a:rPr dirty="0" sz="800" spc="55">
                <a:latin typeface="Cambria"/>
                <a:cs typeface="Cambria"/>
              </a:rPr>
              <a:t>b   </a:t>
            </a:r>
            <a:r>
              <a:rPr dirty="0" sz="800" spc="110">
                <a:latin typeface="Cambria"/>
                <a:cs typeface="Cambria"/>
              </a:rPr>
              <a:t> </a:t>
            </a:r>
            <a:r>
              <a:rPr dirty="0" sz="800" spc="85">
                <a:latin typeface="Cambria"/>
                <a:cs typeface="Cambria"/>
              </a:rPr>
              <a:t>d  </a:t>
            </a:r>
            <a:r>
              <a:rPr dirty="0" sz="800" spc="235">
                <a:latin typeface="Cambria"/>
                <a:cs typeface="Cambria"/>
              </a:rPr>
              <a:t> </a:t>
            </a:r>
            <a:r>
              <a:rPr dirty="0" sz="800" spc="65">
                <a:latin typeface="Cambria"/>
                <a:cs typeface="Cambria"/>
              </a:rPr>
              <a:t>i	</a:t>
            </a:r>
            <a:r>
              <a:rPr dirty="0" sz="800" spc="170">
                <a:latin typeface="Cambria"/>
                <a:cs typeface="Cambria"/>
              </a:rPr>
              <a:t>df</a:t>
            </a:r>
            <a:endParaRPr sz="800">
              <a:latin typeface="Cambria"/>
              <a:cs typeface="Cambria"/>
            </a:endParaRPr>
          </a:p>
        </p:txBody>
      </p:sp>
      <p:sp>
        <p:nvSpPr>
          <p:cNvPr id="39" name="object 39"/>
          <p:cNvSpPr txBox="1"/>
          <p:nvPr/>
        </p:nvSpPr>
        <p:spPr>
          <a:xfrm>
            <a:off x="4073652" y="6471837"/>
            <a:ext cx="81915" cy="151765"/>
          </a:xfrm>
          <a:prstGeom prst="rect">
            <a:avLst/>
          </a:prstGeom>
        </p:spPr>
        <p:txBody>
          <a:bodyPr wrap="square" lIns="0" tIns="15875" rIns="0" bIns="0" rtlCol="0" vert="horz">
            <a:spAutoFit/>
          </a:bodyPr>
          <a:lstStyle/>
          <a:p>
            <a:pPr>
              <a:lnSpc>
                <a:spcPct val="100000"/>
              </a:lnSpc>
              <a:spcBef>
                <a:spcPts val="125"/>
              </a:spcBef>
            </a:pPr>
            <a:r>
              <a:rPr dirty="0" u="sng" sz="800" spc="-195">
                <a:uFill>
                  <a:solidFill>
                    <a:srgbClr val="000000"/>
                  </a:solidFill>
                </a:uFill>
                <a:latin typeface="Times New Roman"/>
                <a:cs typeface="Times New Roman"/>
              </a:rPr>
              <a:t> </a:t>
            </a:r>
            <a:r>
              <a:rPr dirty="0" u="sng" sz="800" spc="65">
                <a:uFill>
                  <a:solidFill>
                    <a:srgbClr val="000000"/>
                  </a:solidFill>
                </a:uFill>
                <a:latin typeface="Cambria"/>
                <a:cs typeface="Cambria"/>
              </a:rPr>
              <a:t>E</a:t>
            </a:r>
            <a:endParaRPr sz="800">
              <a:latin typeface="Cambria"/>
              <a:cs typeface="Cambria"/>
            </a:endParaRPr>
          </a:p>
        </p:txBody>
      </p:sp>
      <p:sp>
        <p:nvSpPr>
          <p:cNvPr id="40" name="object 40"/>
          <p:cNvSpPr txBox="1"/>
          <p:nvPr/>
        </p:nvSpPr>
        <p:spPr>
          <a:xfrm>
            <a:off x="4136140" y="6511642"/>
            <a:ext cx="75565" cy="130175"/>
          </a:xfrm>
          <a:prstGeom prst="rect">
            <a:avLst/>
          </a:prstGeom>
        </p:spPr>
        <p:txBody>
          <a:bodyPr wrap="square" lIns="0" tIns="17145" rIns="0" bIns="0" rtlCol="0" vert="horz">
            <a:spAutoFit/>
          </a:bodyPr>
          <a:lstStyle/>
          <a:p>
            <a:pPr>
              <a:lnSpc>
                <a:spcPct val="100000"/>
              </a:lnSpc>
              <a:spcBef>
                <a:spcPts val="135"/>
              </a:spcBef>
            </a:pPr>
            <a:r>
              <a:rPr dirty="0" u="sng" sz="650" spc="130">
                <a:uFill>
                  <a:solidFill>
                    <a:srgbClr val="000000"/>
                  </a:solidFill>
                </a:uFill>
                <a:latin typeface="Cambria"/>
                <a:cs typeface="Cambria"/>
              </a:rPr>
              <a:t>p</a:t>
            </a:r>
            <a:endParaRPr sz="650">
              <a:latin typeface="Cambria"/>
              <a:cs typeface="Cambria"/>
            </a:endParaRPr>
          </a:p>
        </p:txBody>
      </p:sp>
      <p:sp>
        <p:nvSpPr>
          <p:cNvPr id="41" name="object 41"/>
          <p:cNvSpPr txBox="1"/>
          <p:nvPr/>
        </p:nvSpPr>
        <p:spPr>
          <a:xfrm>
            <a:off x="4055828" y="6639489"/>
            <a:ext cx="171450" cy="151765"/>
          </a:xfrm>
          <a:prstGeom prst="rect">
            <a:avLst/>
          </a:prstGeom>
        </p:spPr>
        <p:txBody>
          <a:bodyPr wrap="square" lIns="0" tIns="15875" rIns="0" bIns="0" rtlCol="0" vert="horz">
            <a:spAutoFit/>
          </a:bodyPr>
          <a:lstStyle/>
          <a:p>
            <a:pPr marL="25400">
              <a:lnSpc>
                <a:spcPct val="100000"/>
              </a:lnSpc>
              <a:spcBef>
                <a:spcPts val="125"/>
              </a:spcBef>
            </a:pPr>
            <a:r>
              <a:rPr dirty="0" sz="800" spc="45">
                <a:latin typeface="Cambria"/>
                <a:cs typeface="Cambria"/>
              </a:rPr>
              <a:t>E</a:t>
            </a:r>
            <a:r>
              <a:rPr dirty="0" baseline="-12820" sz="975" spc="67">
                <a:latin typeface="Cambria"/>
                <a:cs typeface="Cambria"/>
              </a:rPr>
              <a:t>c</a:t>
            </a:r>
            <a:endParaRPr baseline="-12820" sz="975">
              <a:latin typeface="Cambria"/>
              <a:cs typeface="Cambria"/>
            </a:endParaRPr>
          </a:p>
        </p:txBody>
      </p:sp>
      <p:sp>
        <p:nvSpPr>
          <p:cNvPr id="42" name="object 42"/>
          <p:cNvSpPr/>
          <p:nvPr/>
        </p:nvSpPr>
        <p:spPr>
          <a:xfrm>
            <a:off x="4684776" y="6556247"/>
            <a:ext cx="410209" cy="175260"/>
          </a:xfrm>
          <a:custGeom>
            <a:avLst/>
            <a:gdLst/>
            <a:ahLst/>
            <a:cxnLst/>
            <a:rect l="l" t="t" r="r" b="b"/>
            <a:pathLst>
              <a:path w="410210" h="175259">
                <a:moveTo>
                  <a:pt x="364236" y="175260"/>
                </a:moveTo>
                <a:lnTo>
                  <a:pt x="361188" y="169164"/>
                </a:lnTo>
                <a:lnTo>
                  <a:pt x="369736" y="164877"/>
                </a:lnTo>
                <a:lnTo>
                  <a:pt x="376999" y="158877"/>
                </a:lnTo>
                <a:lnTo>
                  <a:pt x="393954" y="117348"/>
                </a:lnTo>
                <a:lnTo>
                  <a:pt x="396240" y="88392"/>
                </a:lnTo>
                <a:lnTo>
                  <a:pt x="395668" y="72985"/>
                </a:lnTo>
                <a:lnTo>
                  <a:pt x="387096" y="35052"/>
                </a:lnTo>
                <a:lnTo>
                  <a:pt x="361188" y="6096"/>
                </a:lnTo>
                <a:lnTo>
                  <a:pt x="364236" y="0"/>
                </a:lnTo>
                <a:lnTo>
                  <a:pt x="397764" y="30480"/>
                </a:lnTo>
                <a:lnTo>
                  <a:pt x="409122" y="72056"/>
                </a:lnTo>
                <a:lnTo>
                  <a:pt x="409956" y="88392"/>
                </a:lnTo>
                <a:lnTo>
                  <a:pt x="409122" y="104060"/>
                </a:lnTo>
                <a:lnTo>
                  <a:pt x="397764" y="144780"/>
                </a:lnTo>
                <a:lnTo>
                  <a:pt x="374189" y="171569"/>
                </a:lnTo>
                <a:lnTo>
                  <a:pt x="364236" y="175260"/>
                </a:lnTo>
                <a:close/>
              </a:path>
              <a:path w="410210" h="175259">
                <a:moveTo>
                  <a:pt x="45720" y="175260"/>
                </a:moveTo>
                <a:lnTo>
                  <a:pt x="12192" y="144780"/>
                </a:lnTo>
                <a:lnTo>
                  <a:pt x="619" y="104060"/>
                </a:lnTo>
                <a:lnTo>
                  <a:pt x="0" y="88392"/>
                </a:lnTo>
                <a:lnTo>
                  <a:pt x="619" y="72056"/>
                </a:lnTo>
                <a:lnTo>
                  <a:pt x="12192" y="30480"/>
                </a:lnTo>
                <a:lnTo>
                  <a:pt x="45720" y="0"/>
                </a:lnTo>
                <a:lnTo>
                  <a:pt x="47244" y="6096"/>
                </a:lnTo>
                <a:lnTo>
                  <a:pt x="39552" y="10406"/>
                </a:lnTo>
                <a:lnTo>
                  <a:pt x="32575" y="16573"/>
                </a:lnTo>
                <a:lnTo>
                  <a:pt x="14478" y="58864"/>
                </a:lnTo>
                <a:lnTo>
                  <a:pt x="12192" y="88392"/>
                </a:lnTo>
                <a:lnTo>
                  <a:pt x="12763" y="103584"/>
                </a:lnTo>
                <a:lnTo>
                  <a:pt x="21336" y="141732"/>
                </a:lnTo>
                <a:lnTo>
                  <a:pt x="47244" y="169164"/>
                </a:lnTo>
                <a:lnTo>
                  <a:pt x="45720" y="175260"/>
                </a:lnTo>
                <a:close/>
              </a:path>
            </a:pathLst>
          </a:custGeom>
          <a:solidFill>
            <a:srgbClr val="000000"/>
          </a:solidFill>
        </p:spPr>
        <p:txBody>
          <a:bodyPr wrap="square" lIns="0" tIns="0" rIns="0" bIns="0" rtlCol="0"/>
          <a:lstStyle/>
          <a:p/>
        </p:txBody>
      </p:sp>
      <p:sp>
        <p:nvSpPr>
          <p:cNvPr id="43" name="object 43"/>
          <p:cNvSpPr txBox="1"/>
          <p:nvPr/>
        </p:nvSpPr>
        <p:spPr>
          <a:xfrm>
            <a:off x="3934957" y="6526765"/>
            <a:ext cx="1287780" cy="199390"/>
          </a:xfrm>
          <a:prstGeom prst="rect">
            <a:avLst/>
          </a:prstGeom>
        </p:spPr>
        <p:txBody>
          <a:bodyPr wrap="square" lIns="0" tIns="11430" rIns="0" bIns="0" rtlCol="0" vert="horz">
            <a:spAutoFit/>
          </a:bodyPr>
          <a:lstStyle/>
          <a:p>
            <a:pPr>
              <a:lnSpc>
                <a:spcPct val="100000"/>
              </a:lnSpc>
              <a:spcBef>
                <a:spcPts val="90"/>
              </a:spcBef>
              <a:tabLst>
                <a:tab pos="288925" algn="l"/>
                <a:tab pos="802640" algn="l"/>
                <a:tab pos="1172845" algn="l"/>
              </a:tabLst>
            </a:pPr>
            <a:r>
              <a:rPr dirty="0" sz="1150" spc="210">
                <a:latin typeface="Cambria"/>
                <a:cs typeface="Cambria"/>
              </a:rPr>
              <a:t>+</a:t>
            </a:r>
            <a:r>
              <a:rPr dirty="0" sz="1150" spc="210">
                <a:latin typeface="Cambria"/>
                <a:cs typeface="Cambria"/>
              </a:rPr>
              <a:t>	</a:t>
            </a:r>
            <a:r>
              <a:rPr dirty="0" sz="1150" spc="-10">
                <a:latin typeface="Cambria"/>
                <a:cs typeface="Cambria"/>
              </a:rPr>
              <a:t>Δ𝑓</a:t>
            </a:r>
            <a:r>
              <a:rPr dirty="0" sz="1150" spc="-10">
                <a:latin typeface="Cambria"/>
                <a:cs typeface="Cambria"/>
              </a:rPr>
              <a:t>  </a:t>
            </a:r>
            <a:r>
              <a:rPr dirty="0" sz="1150" spc="85">
                <a:latin typeface="Cambria"/>
                <a:cs typeface="Cambria"/>
              </a:rPr>
              <a:t> </a:t>
            </a:r>
            <a:r>
              <a:rPr dirty="0" sz="1150" spc="-10">
                <a:latin typeface="Cambria"/>
                <a:cs typeface="Cambria"/>
              </a:rPr>
              <a:t>𝜓</a:t>
            </a:r>
            <a:r>
              <a:rPr dirty="0" sz="1150">
                <a:latin typeface="Cambria"/>
                <a:cs typeface="Cambria"/>
              </a:rPr>
              <a:t>	</a:t>
            </a:r>
            <a:r>
              <a:rPr dirty="0" sz="1150" spc="-10">
                <a:latin typeface="Cambria"/>
                <a:cs typeface="Cambria"/>
              </a:rPr>
              <a:t>𝑡</a:t>
            </a:r>
            <a:r>
              <a:rPr dirty="0" sz="1150">
                <a:latin typeface="Cambria"/>
                <a:cs typeface="Cambria"/>
              </a:rPr>
              <a:t> </a:t>
            </a:r>
            <a:r>
              <a:rPr dirty="0" sz="1150" spc="-25">
                <a:latin typeface="Cambria"/>
                <a:cs typeface="Cambria"/>
              </a:rPr>
              <a:t> </a:t>
            </a:r>
            <a:r>
              <a:rPr dirty="0" sz="1150" spc="-5">
                <a:latin typeface="Cambria"/>
                <a:cs typeface="Cambria"/>
              </a:rPr>
              <a:t>,</a:t>
            </a:r>
            <a:r>
              <a:rPr dirty="0" sz="1150" spc="-70">
                <a:latin typeface="Cambria"/>
                <a:cs typeface="Cambria"/>
              </a:rPr>
              <a:t> </a:t>
            </a:r>
            <a:r>
              <a:rPr dirty="0" sz="1150" spc="-10">
                <a:latin typeface="Cambria"/>
                <a:cs typeface="Cambria"/>
              </a:rPr>
              <a:t>𝑡</a:t>
            </a:r>
            <a:r>
              <a:rPr dirty="0" sz="1150">
                <a:latin typeface="Cambria"/>
                <a:cs typeface="Cambria"/>
              </a:rPr>
              <a:t>	</a:t>
            </a:r>
            <a:r>
              <a:rPr dirty="0" sz="1150" spc="-10">
                <a:latin typeface="Cambria"/>
                <a:cs typeface="Cambria"/>
              </a:rPr>
              <a:t>𝐾</a:t>
            </a:r>
            <a:endParaRPr sz="1150">
              <a:latin typeface="Cambria"/>
              <a:cs typeface="Cambria"/>
            </a:endParaRPr>
          </a:p>
        </p:txBody>
      </p:sp>
      <p:sp>
        <p:nvSpPr>
          <p:cNvPr id="44" name="object 44"/>
          <p:cNvSpPr/>
          <p:nvPr/>
        </p:nvSpPr>
        <p:spPr>
          <a:xfrm>
            <a:off x="1844039" y="7517892"/>
            <a:ext cx="1496695" cy="175260"/>
          </a:xfrm>
          <a:custGeom>
            <a:avLst/>
            <a:gdLst/>
            <a:ahLst/>
            <a:cxnLst/>
            <a:rect l="l" t="t" r="r" b="b"/>
            <a:pathLst>
              <a:path w="1496695" h="175259">
                <a:moveTo>
                  <a:pt x="1450848" y="175260"/>
                </a:moveTo>
                <a:lnTo>
                  <a:pt x="1447800" y="169164"/>
                </a:lnTo>
                <a:lnTo>
                  <a:pt x="1456348" y="165520"/>
                </a:lnTo>
                <a:lnTo>
                  <a:pt x="1463611" y="159448"/>
                </a:lnTo>
                <a:lnTo>
                  <a:pt x="1480566" y="117348"/>
                </a:lnTo>
                <a:lnTo>
                  <a:pt x="1482852" y="88392"/>
                </a:lnTo>
                <a:lnTo>
                  <a:pt x="1482280" y="72985"/>
                </a:lnTo>
                <a:lnTo>
                  <a:pt x="1473708" y="35052"/>
                </a:lnTo>
                <a:lnTo>
                  <a:pt x="1447800" y="6096"/>
                </a:lnTo>
                <a:lnTo>
                  <a:pt x="1450848" y="0"/>
                </a:lnTo>
                <a:lnTo>
                  <a:pt x="1484376" y="30480"/>
                </a:lnTo>
                <a:lnTo>
                  <a:pt x="1495734" y="72056"/>
                </a:lnTo>
                <a:lnTo>
                  <a:pt x="1496568" y="88392"/>
                </a:lnTo>
                <a:lnTo>
                  <a:pt x="1495734" y="104060"/>
                </a:lnTo>
                <a:lnTo>
                  <a:pt x="1484376" y="144780"/>
                </a:lnTo>
                <a:lnTo>
                  <a:pt x="1460801" y="171569"/>
                </a:lnTo>
                <a:lnTo>
                  <a:pt x="1450848" y="175260"/>
                </a:lnTo>
                <a:close/>
              </a:path>
              <a:path w="1496695" h="175259">
                <a:moveTo>
                  <a:pt x="45720" y="175260"/>
                </a:moveTo>
                <a:lnTo>
                  <a:pt x="12192" y="144780"/>
                </a:lnTo>
                <a:lnTo>
                  <a:pt x="619" y="104060"/>
                </a:lnTo>
                <a:lnTo>
                  <a:pt x="0" y="88392"/>
                </a:lnTo>
                <a:lnTo>
                  <a:pt x="619" y="72056"/>
                </a:lnTo>
                <a:lnTo>
                  <a:pt x="12192" y="30480"/>
                </a:lnTo>
                <a:lnTo>
                  <a:pt x="45720" y="0"/>
                </a:lnTo>
                <a:lnTo>
                  <a:pt x="47244" y="6096"/>
                </a:lnTo>
                <a:lnTo>
                  <a:pt x="39552" y="10406"/>
                </a:lnTo>
                <a:lnTo>
                  <a:pt x="32575" y="16573"/>
                </a:lnTo>
                <a:lnTo>
                  <a:pt x="14478" y="58864"/>
                </a:lnTo>
                <a:lnTo>
                  <a:pt x="12192" y="88392"/>
                </a:lnTo>
                <a:lnTo>
                  <a:pt x="12763" y="103584"/>
                </a:lnTo>
                <a:lnTo>
                  <a:pt x="21336" y="141732"/>
                </a:lnTo>
                <a:lnTo>
                  <a:pt x="47244" y="169164"/>
                </a:lnTo>
                <a:lnTo>
                  <a:pt x="45720" y="175260"/>
                </a:lnTo>
                <a:close/>
              </a:path>
            </a:pathLst>
          </a:custGeom>
          <a:solidFill>
            <a:srgbClr val="000000"/>
          </a:solidFill>
        </p:spPr>
        <p:txBody>
          <a:bodyPr wrap="square" lIns="0" tIns="0" rIns="0" bIns="0" rtlCol="0"/>
          <a:lstStyle/>
          <a:p/>
        </p:txBody>
      </p:sp>
      <p:sp>
        <p:nvSpPr>
          <p:cNvPr id="45" name="object 45"/>
          <p:cNvSpPr txBox="1"/>
          <p:nvPr/>
        </p:nvSpPr>
        <p:spPr>
          <a:xfrm>
            <a:off x="1016505" y="7488375"/>
            <a:ext cx="2092960" cy="199390"/>
          </a:xfrm>
          <a:prstGeom prst="rect">
            <a:avLst/>
          </a:prstGeom>
        </p:spPr>
        <p:txBody>
          <a:bodyPr wrap="square" lIns="0" tIns="11430" rIns="0" bIns="0" rtlCol="0" vert="horz">
            <a:spAutoFit/>
          </a:bodyPr>
          <a:lstStyle/>
          <a:p>
            <a:pPr marL="245110" indent="-245745">
              <a:lnSpc>
                <a:spcPct val="100000"/>
              </a:lnSpc>
              <a:spcBef>
                <a:spcPts val="90"/>
              </a:spcBef>
              <a:buFont typeface="Arial"/>
              <a:buChar char="•"/>
              <a:tabLst>
                <a:tab pos="245110" algn="l"/>
                <a:tab pos="245745" algn="l"/>
                <a:tab pos="557530" algn="l"/>
                <a:tab pos="1259840" algn="l"/>
                <a:tab pos="1784350" algn="l"/>
              </a:tabLst>
            </a:pPr>
            <a:r>
              <a:rPr dirty="0" sz="1150" spc="-10">
                <a:latin typeface="Cambria"/>
                <a:cs typeface="Cambria"/>
              </a:rPr>
              <a:t>∆𝑓	</a:t>
            </a:r>
            <a:r>
              <a:rPr dirty="0" sz="1150" spc="210">
                <a:latin typeface="Cambria"/>
                <a:cs typeface="Cambria"/>
              </a:rPr>
              <a:t>=</a:t>
            </a:r>
            <a:r>
              <a:rPr dirty="0" sz="1150" spc="65">
                <a:latin typeface="Cambria"/>
                <a:cs typeface="Cambria"/>
              </a:rPr>
              <a:t> </a:t>
            </a:r>
            <a:r>
              <a:rPr dirty="0" sz="1150" spc="210">
                <a:latin typeface="Cambria"/>
                <a:cs typeface="Cambria"/>
              </a:rPr>
              <a:t>−</a:t>
            </a:r>
            <a:r>
              <a:rPr dirty="0" sz="1150" spc="270">
                <a:latin typeface="Cambria"/>
                <a:cs typeface="Cambria"/>
              </a:rPr>
              <a:t> </a:t>
            </a:r>
            <a:r>
              <a:rPr dirty="0" sz="1150" spc="-10">
                <a:latin typeface="Cambria"/>
                <a:cs typeface="Cambria"/>
              </a:rPr>
              <a:t>∆𝑓	</a:t>
            </a:r>
            <a:r>
              <a:rPr dirty="0" sz="1150" spc="210">
                <a:latin typeface="Cambria"/>
                <a:cs typeface="Cambria"/>
              </a:rPr>
              <a:t>+</a:t>
            </a:r>
            <a:r>
              <a:rPr dirty="0" sz="1150" spc="5">
                <a:latin typeface="Cambria"/>
                <a:cs typeface="Cambria"/>
              </a:rPr>
              <a:t> </a:t>
            </a:r>
            <a:r>
              <a:rPr dirty="0" sz="1150" spc="-10">
                <a:latin typeface="Cambria"/>
                <a:cs typeface="Cambria"/>
              </a:rPr>
              <a:t>∆𝑓	</a:t>
            </a:r>
            <a:r>
              <a:rPr dirty="0" sz="1150" spc="210">
                <a:latin typeface="Cambria"/>
                <a:cs typeface="Cambria"/>
              </a:rPr>
              <a:t>+</a:t>
            </a:r>
            <a:r>
              <a:rPr dirty="0" sz="1150" spc="-45">
                <a:latin typeface="Cambria"/>
                <a:cs typeface="Cambria"/>
              </a:rPr>
              <a:t> </a:t>
            </a:r>
            <a:r>
              <a:rPr dirty="0" sz="1150" spc="-100">
                <a:latin typeface="Cambria"/>
                <a:cs typeface="Cambria"/>
              </a:rPr>
              <a:t>∆𝑓</a:t>
            </a:r>
            <a:endParaRPr sz="1150">
              <a:latin typeface="Cambria"/>
              <a:cs typeface="Cambria"/>
            </a:endParaRPr>
          </a:p>
        </p:txBody>
      </p:sp>
      <p:sp>
        <p:nvSpPr>
          <p:cNvPr id="46" name="object 46"/>
          <p:cNvSpPr txBox="1"/>
          <p:nvPr/>
        </p:nvSpPr>
        <p:spPr>
          <a:xfrm>
            <a:off x="1405109" y="7556951"/>
            <a:ext cx="1889125" cy="151765"/>
          </a:xfrm>
          <a:prstGeom prst="rect">
            <a:avLst/>
          </a:prstGeom>
        </p:spPr>
        <p:txBody>
          <a:bodyPr wrap="square" lIns="0" tIns="15875" rIns="0" bIns="0" rtlCol="0" vert="horz">
            <a:spAutoFit/>
          </a:bodyPr>
          <a:lstStyle/>
          <a:p>
            <a:pPr>
              <a:lnSpc>
                <a:spcPct val="100000"/>
              </a:lnSpc>
              <a:spcBef>
                <a:spcPts val="125"/>
              </a:spcBef>
              <a:tabLst>
                <a:tab pos="635000" algn="l"/>
                <a:tab pos="1155065" algn="l"/>
                <a:tab pos="1680845" algn="l"/>
              </a:tabLst>
            </a:pPr>
            <a:r>
              <a:rPr dirty="0" sz="800" spc="25">
                <a:latin typeface="Cambria"/>
                <a:cs typeface="Cambria"/>
              </a:rPr>
              <a:t>e</a:t>
            </a:r>
            <a:r>
              <a:rPr dirty="0" sz="800" spc="85">
                <a:latin typeface="Cambria"/>
                <a:cs typeface="Cambria"/>
              </a:rPr>
              <a:t>d</a:t>
            </a:r>
            <a:r>
              <a:rPr dirty="0" sz="800" spc="85">
                <a:latin typeface="Cambria"/>
                <a:cs typeface="Cambria"/>
              </a:rPr>
              <a:t>	</a:t>
            </a:r>
            <a:r>
              <a:rPr dirty="0" sz="800" spc="65">
                <a:latin typeface="Cambria"/>
                <a:cs typeface="Cambria"/>
              </a:rPr>
              <a:t>p</a:t>
            </a:r>
            <a:r>
              <a:rPr dirty="0" sz="800" spc="105">
                <a:latin typeface="Cambria"/>
                <a:cs typeface="Cambria"/>
              </a:rPr>
              <a:t>s</a:t>
            </a:r>
            <a:r>
              <a:rPr dirty="0" sz="800" spc="45">
                <a:latin typeface="Cambria"/>
                <a:cs typeface="Cambria"/>
              </a:rPr>
              <a:t>R</a:t>
            </a:r>
            <a:r>
              <a:rPr dirty="0" sz="800">
                <a:latin typeface="Cambria"/>
                <a:cs typeface="Cambria"/>
              </a:rPr>
              <a:t>	</a:t>
            </a:r>
            <a:r>
              <a:rPr dirty="0" sz="800" spc="65">
                <a:latin typeface="Cambria"/>
                <a:cs typeface="Cambria"/>
              </a:rPr>
              <a:t>p</a:t>
            </a:r>
            <a:r>
              <a:rPr dirty="0" sz="800" spc="50">
                <a:latin typeface="Cambria"/>
                <a:cs typeface="Cambria"/>
              </a:rPr>
              <a:t>C</a:t>
            </a:r>
            <a:r>
              <a:rPr dirty="0" sz="800" spc="45">
                <a:latin typeface="Cambria"/>
                <a:cs typeface="Cambria"/>
              </a:rPr>
              <a:t>R</a:t>
            </a:r>
            <a:r>
              <a:rPr dirty="0" sz="800">
                <a:latin typeface="Cambria"/>
                <a:cs typeface="Cambria"/>
              </a:rPr>
              <a:t>	</a:t>
            </a:r>
            <a:r>
              <a:rPr dirty="0" sz="800" spc="65">
                <a:latin typeface="Cambria"/>
                <a:cs typeface="Cambria"/>
              </a:rPr>
              <a:t>p</a:t>
            </a:r>
            <a:r>
              <a:rPr dirty="0" sz="800" spc="45">
                <a:latin typeface="Cambria"/>
                <a:cs typeface="Cambria"/>
              </a:rPr>
              <a:t>R</a:t>
            </a:r>
            <a:r>
              <a:rPr dirty="0" sz="800" spc="35">
                <a:latin typeface="Cambria"/>
                <a:cs typeface="Cambria"/>
              </a:rPr>
              <a:t>1</a:t>
            </a:r>
            <a:endParaRPr sz="800">
              <a:latin typeface="Cambria"/>
              <a:cs typeface="Cambria"/>
            </a:endParaRPr>
          </a:p>
        </p:txBody>
      </p:sp>
      <p:sp>
        <p:nvSpPr>
          <p:cNvPr id="47" name="object 47"/>
          <p:cNvSpPr/>
          <p:nvPr/>
        </p:nvSpPr>
        <p:spPr>
          <a:xfrm>
            <a:off x="3387852" y="7461503"/>
            <a:ext cx="295910" cy="287020"/>
          </a:xfrm>
          <a:custGeom>
            <a:avLst/>
            <a:gdLst/>
            <a:ahLst/>
            <a:cxnLst/>
            <a:rect l="l" t="t" r="r" b="b"/>
            <a:pathLst>
              <a:path w="295910" h="287020">
                <a:moveTo>
                  <a:pt x="245364" y="286512"/>
                </a:moveTo>
                <a:lnTo>
                  <a:pt x="240792" y="280416"/>
                </a:lnTo>
                <a:lnTo>
                  <a:pt x="249626" y="271272"/>
                </a:lnTo>
                <a:lnTo>
                  <a:pt x="257746" y="259842"/>
                </a:lnTo>
                <a:lnTo>
                  <a:pt x="276153" y="210978"/>
                </a:lnTo>
                <a:lnTo>
                  <a:pt x="281344" y="167544"/>
                </a:lnTo>
                <a:lnTo>
                  <a:pt x="281940" y="143256"/>
                </a:lnTo>
                <a:lnTo>
                  <a:pt x="281344" y="118110"/>
                </a:lnTo>
                <a:lnTo>
                  <a:pt x="276153" y="74676"/>
                </a:lnTo>
                <a:lnTo>
                  <a:pt x="257746" y="25908"/>
                </a:lnTo>
                <a:lnTo>
                  <a:pt x="240792" y="4572"/>
                </a:lnTo>
                <a:lnTo>
                  <a:pt x="245364" y="0"/>
                </a:lnTo>
                <a:lnTo>
                  <a:pt x="273010" y="34932"/>
                </a:lnTo>
                <a:lnTo>
                  <a:pt x="287297" y="71247"/>
                </a:lnTo>
                <a:lnTo>
                  <a:pt x="294774" y="116967"/>
                </a:lnTo>
                <a:lnTo>
                  <a:pt x="295656" y="143256"/>
                </a:lnTo>
                <a:lnTo>
                  <a:pt x="294774" y="169306"/>
                </a:lnTo>
                <a:lnTo>
                  <a:pt x="287297" y="213979"/>
                </a:lnTo>
                <a:lnTo>
                  <a:pt x="273010" y="250293"/>
                </a:lnTo>
                <a:lnTo>
                  <a:pt x="255341" y="277106"/>
                </a:lnTo>
                <a:lnTo>
                  <a:pt x="245364" y="286512"/>
                </a:lnTo>
                <a:close/>
              </a:path>
              <a:path w="295910" h="287020">
                <a:moveTo>
                  <a:pt x="51816" y="286512"/>
                </a:moveTo>
                <a:lnTo>
                  <a:pt x="23526" y="250293"/>
                </a:lnTo>
                <a:lnTo>
                  <a:pt x="9001" y="213979"/>
                </a:lnTo>
                <a:lnTo>
                  <a:pt x="1095" y="169306"/>
                </a:lnTo>
                <a:lnTo>
                  <a:pt x="0" y="143256"/>
                </a:lnTo>
                <a:lnTo>
                  <a:pt x="1095" y="116967"/>
                </a:lnTo>
                <a:lnTo>
                  <a:pt x="9001" y="71247"/>
                </a:lnTo>
                <a:lnTo>
                  <a:pt x="23526" y="34932"/>
                </a:lnTo>
                <a:lnTo>
                  <a:pt x="51816" y="0"/>
                </a:lnTo>
                <a:lnTo>
                  <a:pt x="54864" y="4572"/>
                </a:lnTo>
                <a:lnTo>
                  <a:pt x="46267" y="13954"/>
                </a:lnTo>
                <a:lnTo>
                  <a:pt x="38671" y="25908"/>
                </a:lnTo>
                <a:lnTo>
                  <a:pt x="20788" y="74676"/>
                </a:lnTo>
                <a:lnTo>
                  <a:pt x="14549" y="118110"/>
                </a:lnTo>
                <a:lnTo>
                  <a:pt x="13716" y="143256"/>
                </a:lnTo>
                <a:lnTo>
                  <a:pt x="14549" y="167544"/>
                </a:lnTo>
                <a:lnTo>
                  <a:pt x="20788" y="210978"/>
                </a:lnTo>
                <a:lnTo>
                  <a:pt x="38671" y="259842"/>
                </a:lnTo>
                <a:lnTo>
                  <a:pt x="54864" y="280416"/>
                </a:lnTo>
                <a:lnTo>
                  <a:pt x="51816" y="286512"/>
                </a:lnTo>
                <a:close/>
              </a:path>
            </a:pathLst>
          </a:custGeom>
          <a:solidFill>
            <a:srgbClr val="000000"/>
          </a:solidFill>
        </p:spPr>
        <p:txBody>
          <a:bodyPr wrap="square" lIns="0" tIns="0" rIns="0" bIns="0" rtlCol="0"/>
          <a:lstStyle/>
          <a:p/>
        </p:txBody>
      </p:sp>
      <p:sp>
        <p:nvSpPr>
          <p:cNvPr id="48" name="object 48"/>
          <p:cNvSpPr/>
          <p:nvPr/>
        </p:nvSpPr>
        <p:spPr>
          <a:xfrm>
            <a:off x="3447288" y="7604759"/>
            <a:ext cx="177165" cy="0"/>
          </a:xfrm>
          <a:custGeom>
            <a:avLst/>
            <a:gdLst/>
            <a:ahLst/>
            <a:cxnLst/>
            <a:rect l="l" t="t" r="r" b="b"/>
            <a:pathLst>
              <a:path w="177164" h="0">
                <a:moveTo>
                  <a:pt x="0" y="0"/>
                </a:moveTo>
                <a:lnTo>
                  <a:pt x="176783" y="0"/>
                </a:lnTo>
              </a:path>
            </a:pathLst>
          </a:custGeom>
          <a:ln w="9144">
            <a:solidFill>
              <a:srgbClr val="000000"/>
            </a:solidFill>
          </a:ln>
        </p:spPr>
        <p:txBody>
          <a:bodyPr wrap="square" lIns="0" tIns="0" rIns="0" bIns="0" rtlCol="0"/>
          <a:lstStyle/>
          <a:p/>
        </p:txBody>
      </p:sp>
      <p:sp>
        <p:nvSpPr>
          <p:cNvPr id="49" name="object 49"/>
          <p:cNvSpPr/>
          <p:nvPr/>
        </p:nvSpPr>
        <p:spPr>
          <a:xfrm>
            <a:off x="3732276" y="7461503"/>
            <a:ext cx="628015" cy="287020"/>
          </a:xfrm>
          <a:custGeom>
            <a:avLst/>
            <a:gdLst/>
            <a:ahLst/>
            <a:cxnLst/>
            <a:rect l="l" t="t" r="r" b="b"/>
            <a:pathLst>
              <a:path w="628014" h="287020">
                <a:moveTo>
                  <a:pt x="577596" y="286512"/>
                </a:moveTo>
                <a:lnTo>
                  <a:pt x="573024" y="280416"/>
                </a:lnTo>
                <a:lnTo>
                  <a:pt x="581858" y="271272"/>
                </a:lnTo>
                <a:lnTo>
                  <a:pt x="589978" y="259842"/>
                </a:lnTo>
                <a:lnTo>
                  <a:pt x="608385" y="210978"/>
                </a:lnTo>
                <a:lnTo>
                  <a:pt x="613576" y="167544"/>
                </a:lnTo>
                <a:lnTo>
                  <a:pt x="614172" y="143256"/>
                </a:lnTo>
                <a:lnTo>
                  <a:pt x="613576" y="118110"/>
                </a:lnTo>
                <a:lnTo>
                  <a:pt x="608385" y="74676"/>
                </a:lnTo>
                <a:lnTo>
                  <a:pt x="589978" y="25908"/>
                </a:lnTo>
                <a:lnTo>
                  <a:pt x="573024" y="4572"/>
                </a:lnTo>
                <a:lnTo>
                  <a:pt x="577596" y="0"/>
                </a:lnTo>
                <a:lnTo>
                  <a:pt x="605242" y="34932"/>
                </a:lnTo>
                <a:lnTo>
                  <a:pt x="619529" y="71247"/>
                </a:lnTo>
                <a:lnTo>
                  <a:pt x="627006" y="116967"/>
                </a:lnTo>
                <a:lnTo>
                  <a:pt x="627888" y="143256"/>
                </a:lnTo>
                <a:lnTo>
                  <a:pt x="627006" y="169306"/>
                </a:lnTo>
                <a:lnTo>
                  <a:pt x="619529" y="213979"/>
                </a:lnTo>
                <a:lnTo>
                  <a:pt x="605242" y="250293"/>
                </a:lnTo>
                <a:lnTo>
                  <a:pt x="587573" y="277106"/>
                </a:lnTo>
                <a:lnTo>
                  <a:pt x="577596" y="286512"/>
                </a:lnTo>
                <a:close/>
              </a:path>
              <a:path w="628014" h="287020">
                <a:moveTo>
                  <a:pt x="51815" y="286512"/>
                </a:moveTo>
                <a:lnTo>
                  <a:pt x="23526" y="250293"/>
                </a:lnTo>
                <a:lnTo>
                  <a:pt x="9001" y="213979"/>
                </a:lnTo>
                <a:lnTo>
                  <a:pt x="1095" y="169306"/>
                </a:lnTo>
                <a:lnTo>
                  <a:pt x="0" y="143256"/>
                </a:lnTo>
                <a:lnTo>
                  <a:pt x="1095" y="116967"/>
                </a:lnTo>
                <a:lnTo>
                  <a:pt x="9001" y="71247"/>
                </a:lnTo>
                <a:lnTo>
                  <a:pt x="23526" y="34932"/>
                </a:lnTo>
                <a:lnTo>
                  <a:pt x="51815" y="0"/>
                </a:lnTo>
                <a:lnTo>
                  <a:pt x="54863" y="4572"/>
                </a:lnTo>
                <a:lnTo>
                  <a:pt x="46267" y="13954"/>
                </a:lnTo>
                <a:lnTo>
                  <a:pt x="38671" y="25908"/>
                </a:lnTo>
                <a:lnTo>
                  <a:pt x="20788" y="74676"/>
                </a:lnTo>
                <a:lnTo>
                  <a:pt x="14549" y="118110"/>
                </a:lnTo>
                <a:lnTo>
                  <a:pt x="13715" y="143256"/>
                </a:lnTo>
                <a:lnTo>
                  <a:pt x="14549" y="167544"/>
                </a:lnTo>
                <a:lnTo>
                  <a:pt x="20788" y="210978"/>
                </a:lnTo>
                <a:lnTo>
                  <a:pt x="38671" y="259842"/>
                </a:lnTo>
                <a:lnTo>
                  <a:pt x="54863" y="280416"/>
                </a:lnTo>
                <a:lnTo>
                  <a:pt x="51815" y="286512"/>
                </a:lnTo>
                <a:close/>
              </a:path>
            </a:pathLst>
          </a:custGeom>
          <a:solidFill>
            <a:srgbClr val="000000"/>
          </a:solidFill>
        </p:spPr>
        <p:txBody>
          <a:bodyPr wrap="square" lIns="0" tIns="0" rIns="0" bIns="0" rtlCol="0"/>
          <a:lstStyle/>
          <a:p/>
        </p:txBody>
      </p:sp>
      <p:sp>
        <p:nvSpPr>
          <p:cNvPr id="50" name="object 50"/>
          <p:cNvSpPr txBox="1"/>
          <p:nvPr/>
        </p:nvSpPr>
        <p:spPr>
          <a:xfrm>
            <a:off x="978405" y="6154820"/>
            <a:ext cx="5615305" cy="1388745"/>
          </a:xfrm>
          <a:prstGeom prst="rect">
            <a:avLst/>
          </a:prstGeom>
        </p:spPr>
        <p:txBody>
          <a:bodyPr wrap="square" lIns="0" tIns="110489" rIns="0" bIns="0" rtlCol="0" vert="horz">
            <a:spAutoFit/>
          </a:bodyPr>
          <a:lstStyle/>
          <a:p>
            <a:pPr marL="282575" indent="-245110">
              <a:lnSpc>
                <a:spcPct val="100000"/>
              </a:lnSpc>
              <a:spcBef>
                <a:spcPts val="869"/>
              </a:spcBef>
              <a:buChar char="•"/>
              <a:tabLst>
                <a:tab pos="282575" algn="l"/>
                <a:tab pos="283210" algn="l"/>
              </a:tabLst>
            </a:pPr>
            <a:r>
              <a:rPr dirty="0" sz="1150" spc="-10">
                <a:latin typeface="Arial"/>
                <a:cs typeface="Arial"/>
              </a:rPr>
              <a:t>LRFD</a:t>
            </a:r>
            <a:r>
              <a:rPr dirty="0" sz="1150" spc="-20">
                <a:latin typeface="Arial"/>
                <a:cs typeface="Arial"/>
              </a:rPr>
              <a:t> </a:t>
            </a:r>
            <a:r>
              <a:rPr dirty="0" sz="1150" spc="-10">
                <a:latin typeface="Arial"/>
                <a:cs typeface="Arial"/>
              </a:rPr>
              <a:t>5.9.3.4.3b</a:t>
            </a:r>
            <a:endParaRPr sz="1150">
              <a:latin typeface="Arial"/>
              <a:cs typeface="Arial"/>
            </a:endParaRPr>
          </a:p>
          <a:p>
            <a:pPr marL="283210" indent="-245745">
              <a:lnSpc>
                <a:spcPts val="980"/>
              </a:lnSpc>
              <a:spcBef>
                <a:spcPts val="765"/>
              </a:spcBef>
              <a:buFont typeface="Arial"/>
              <a:buChar char="•"/>
              <a:tabLst>
                <a:tab pos="283210" algn="l"/>
                <a:tab pos="283845" algn="l"/>
                <a:tab pos="680720" algn="l"/>
                <a:tab pos="1305560" algn="l"/>
                <a:tab pos="1544955" algn="l"/>
                <a:tab pos="1918335" algn="l"/>
                <a:tab pos="2292985" algn="l"/>
                <a:tab pos="2694305" algn="l"/>
              </a:tabLst>
            </a:pPr>
            <a:r>
              <a:rPr dirty="0" sz="1150" spc="-10">
                <a:latin typeface="Cambria"/>
                <a:cs typeface="Cambria"/>
              </a:rPr>
              <a:t>Δ𝑓	</a:t>
            </a:r>
            <a:r>
              <a:rPr dirty="0" sz="1150" spc="210">
                <a:latin typeface="Cambria"/>
                <a:cs typeface="Cambria"/>
              </a:rPr>
              <a:t>=</a:t>
            </a:r>
            <a:r>
              <a:rPr dirty="0" u="sng" baseline="36231" sz="1725" spc="247">
                <a:uFill>
                  <a:solidFill>
                    <a:srgbClr val="000000"/>
                  </a:solidFill>
                </a:uFill>
                <a:latin typeface="Cambria"/>
                <a:cs typeface="Cambria"/>
              </a:rPr>
              <a:t> </a:t>
            </a:r>
            <a:r>
              <a:rPr dirty="0" u="sng" baseline="52083" sz="1200" spc="89">
                <a:uFill>
                  <a:solidFill>
                    <a:srgbClr val="000000"/>
                  </a:solidFill>
                </a:uFill>
                <a:latin typeface="Cambria"/>
                <a:cs typeface="Cambria"/>
              </a:rPr>
              <a:t>E</a:t>
            </a:r>
            <a:r>
              <a:rPr dirty="0" u="sng" baseline="51282" sz="975" spc="89">
                <a:uFill>
                  <a:solidFill>
                    <a:srgbClr val="000000"/>
                  </a:solidFill>
                </a:uFill>
                <a:latin typeface="Cambria"/>
                <a:cs typeface="Cambria"/>
              </a:rPr>
              <a:t>p</a:t>
            </a:r>
            <a:r>
              <a:rPr dirty="0" baseline="51282" sz="975" spc="292">
                <a:latin typeface="Cambria"/>
                <a:cs typeface="Cambria"/>
              </a:rPr>
              <a:t> </a:t>
            </a:r>
            <a:r>
              <a:rPr dirty="0" sz="1150" spc="-10">
                <a:latin typeface="Cambria"/>
                <a:cs typeface="Cambria"/>
              </a:rPr>
              <a:t>𝑓	𝜓	</a:t>
            </a:r>
            <a:r>
              <a:rPr dirty="0" sz="1150" spc="-5">
                <a:latin typeface="Cambria"/>
                <a:cs typeface="Cambria"/>
              </a:rPr>
              <a:t>𝑡</a:t>
            </a:r>
            <a:r>
              <a:rPr dirty="0" sz="1150" spc="229">
                <a:latin typeface="Cambria"/>
                <a:cs typeface="Cambria"/>
              </a:rPr>
              <a:t> </a:t>
            </a:r>
            <a:r>
              <a:rPr dirty="0" sz="1150" spc="-5">
                <a:latin typeface="Cambria"/>
                <a:cs typeface="Cambria"/>
              </a:rPr>
              <a:t>,</a:t>
            </a:r>
            <a:r>
              <a:rPr dirty="0" sz="1150" spc="-55">
                <a:latin typeface="Cambria"/>
                <a:cs typeface="Cambria"/>
              </a:rPr>
              <a:t> </a:t>
            </a:r>
            <a:r>
              <a:rPr dirty="0" sz="1150" spc="-5">
                <a:latin typeface="Cambria"/>
                <a:cs typeface="Cambria"/>
              </a:rPr>
              <a:t>𝑡	</a:t>
            </a:r>
            <a:r>
              <a:rPr dirty="0" sz="1150" spc="210">
                <a:latin typeface="Cambria"/>
                <a:cs typeface="Cambria"/>
              </a:rPr>
              <a:t>−</a:t>
            </a:r>
            <a:r>
              <a:rPr dirty="0" sz="1150">
                <a:latin typeface="Cambria"/>
                <a:cs typeface="Cambria"/>
              </a:rPr>
              <a:t> </a:t>
            </a:r>
            <a:r>
              <a:rPr dirty="0" sz="1150" spc="-10">
                <a:latin typeface="Cambria"/>
                <a:cs typeface="Cambria"/>
              </a:rPr>
              <a:t>𝜓	</a:t>
            </a:r>
            <a:r>
              <a:rPr dirty="0" sz="1150" spc="-5">
                <a:latin typeface="Cambria"/>
                <a:cs typeface="Cambria"/>
              </a:rPr>
              <a:t>𝑡 </a:t>
            </a:r>
            <a:r>
              <a:rPr dirty="0" sz="1150" spc="90">
                <a:latin typeface="Cambria"/>
                <a:cs typeface="Cambria"/>
              </a:rPr>
              <a:t> </a:t>
            </a:r>
            <a:r>
              <a:rPr dirty="0" sz="1150" spc="-5">
                <a:latin typeface="Cambria"/>
                <a:cs typeface="Cambria"/>
              </a:rPr>
              <a:t>,</a:t>
            </a:r>
            <a:r>
              <a:rPr dirty="0" sz="1150" spc="-65">
                <a:latin typeface="Cambria"/>
                <a:cs typeface="Cambria"/>
              </a:rPr>
              <a:t> </a:t>
            </a:r>
            <a:r>
              <a:rPr dirty="0" sz="1150" spc="-5">
                <a:latin typeface="Cambria"/>
                <a:cs typeface="Cambria"/>
              </a:rPr>
              <a:t>𝑡	</a:t>
            </a:r>
            <a:r>
              <a:rPr dirty="0" sz="1150" spc="-10">
                <a:latin typeface="Cambria"/>
                <a:cs typeface="Cambria"/>
              </a:rPr>
              <a:t>𝐾</a:t>
            </a:r>
            <a:endParaRPr sz="1150">
              <a:latin typeface="Cambria"/>
              <a:cs typeface="Cambria"/>
            </a:endParaRPr>
          </a:p>
          <a:p>
            <a:pPr marL="3388995">
              <a:lnSpc>
                <a:spcPts val="560"/>
              </a:lnSpc>
              <a:tabLst>
                <a:tab pos="4218305" algn="l"/>
              </a:tabLst>
            </a:pPr>
            <a:r>
              <a:rPr dirty="0" sz="800" spc="55">
                <a:latin typeface="Cambria"/>
                <a:cs typeface="Cambria"/>
              </a:rPr>
              <a:t>ed    b  </a:t>
            </a:r>
            <a:r>
              <a:rPr dirty="0" sz="800" spc="260">
                <a:latin typeface="Cambria"/>
                <a:cs typeface="Cambria"/>
              </a:rPr>
              <a:t> </a:t>
            </a:r>
            <a:r>
              <a:rPr dirty="0" sz="800" spc="250">
                <a:latin typeface="Cambria"/>
                <a:cs typeface="Cambria"/>
              </a:rPr>
              <a:t>f </a:t>
            </a:r>
            <a:r>
              <a:rPr dirty="0" sz="800" spc="335">
                <a:latin typeface="Cambria"/>
                <a:cs typeface="Cambria"/>
              </a:rPr>
              <a:t> </a:t>
            </a:r>
            <a:r>
              <a:rPr dirty="0" sz="800" spc="85">
                <a:latin typeface="Cambria"/>
                <a:cs typeface="Cambria"/>
              </a:rPr>
              <a:t>d	</a:t>
            </a:r>
            <a:r>
              <a:rPr dirty="0" sz="800" spc="170">
                <a:latin typeface="Cambria"/>
                <a:cs typeface="Cambria"/>
              </a:rPr>
              <a:t>df</a:t>
            </a:r>
            <a:endParaRPr sz="800">
              <a:latin typeface="Cambria"/>
              <a:cs typeface="Cambria"/>
            </a:endParaRPr>
          </a:p>
          <a:p>
            <a:pPr marL="282575" indent="-245110">
              <a:lnSpc>
                <a:spcPct val="100000"/>
              </a:lnSpc>
              <a:spcBef>
                <a:spcPts val="610"/>
              </a:spcBef>
              <a:buChar char="•"/>
              <a:tabLst>
                <a:tab pos="282575" algn="l"/>
                <a:tab pos="283210" algn="l"/>
              </a:tabLst>
            </a:pPr>
            <a:r>
              <a:rPr dirty="0" sz="1150" spc="-5">
                <a:latin typeface="Arial"/>
                <a:cs typeface="Arial"/>
              </a:rPr>
              <a:t>First </a:t>
            </a:r>
            <a:r>
              <a:rPr dirty="0" sz="1150" spc="-10">
                <a:latin typeface="Arial"/>
                <a:cs typeface="Arial"/>
              </a:rPr>
              <a:t>term is </a:t>
            </a:r>
            <a:r>
              <a:rPr dirty="0" sz="1150" spc="-5">
                <a:latin typeface="Arial"/>
                <a:cs typeface="Arial"/>
              </a:rPr>
              <a:t>creep </a:t>
            </a:r>
            <a:r>
              <a:rPr dirty="0" sz="1150" spc="-10">
                <a:latin typeface="Arial"/>
                <a:cs typeface="Arial"/>
              </a:rPr>
              <a:t>due to initial loads </a:t>
            </a:r>
            <a:r>
              <a:rPr dirty="0" sz="1150" spc="-5">
                <a:latin typeface="Arial"/>
                <a:cs typeface="Arial"/>
              </a:rPr>
              <a:t>for </a:t>
            </a:r>
            <a:r>
              <a:rPr dirty="0" sz="1150" spc="-10">
                <a:latin typeface="Arial"/>
                <a:cs typeface="Arial"/>
              </a:rPr>
              <a:t>the deck placement to </a:t>
            </a:r>
            <a:r>
              <a:rPr dirty="0" sz="1150" spc="-5">
                <a:latin typeface="Arial"/>
                <a:cs typeface="Arial"/>
              </a:rPr>
              <a:t>final </a:t>
            </a:r>
            <a:r>
              <a:rPr dirty="0" sz="1150" spc="-10">
                <a:latin typeface="Arial"/>
                <a:cs typeface="Arial"/>
              </a:rPr>
              <a:t>time</a:t>
            </a:r>
            <a:r>
              <a:rPr dirty="0" sz="1150" spc="135">
                <a:latin typeface="Arial"/>
                <a:cs typeface="Arial"/>
              </a:rPr>
              <a:t> </a:t>
            </a:r>
            <a:r>
              <a:rPr dirty="0" sz="1150" spc="-10">
                <a:latin typeface="Arial"/>
                <a:cs typeface="Arial"/>
              </a:rPr>
              <a:t>period</a:t>
            </a:r>
            <a:endParaRPr sz="1150">
              <a:latin typeface="Arial"/>
              <a:cs typeface="Arial"/>
            </a:endParaRPr>
          </a:p>
          <a:p>
            <a:pPr marL="283210" marR="30480" indent="-245745">
              <a:lnSpc>
                <a:spcPts val="1370"/>
              </a:lnSpc>
              <a:spcBef>
                <a:spcPts val="320"/>
              </a:spcBef>
              <a:buChar char="•"/>
              <a:tabLst>
                <a:tab pos="282575" algn="l"/>
                <a:tab pos="283210" algn="l"/>
              </a:tabLst>
            </a:pPr>
            <a:r>
              <a:rPr dirty="0" sz="1150" spc="-10">
                <a:latin typeface="Arial"/>
                <a:cs typeface="Arial"/>
              </a:rPr>
              <a:t>Second term is </a:t>
            </a:r>
            <a:r>
              <a:rPr dirty="0" sz="1150" spc="-5">
                <a:latin typeface="Arial"/>
                <a:cs typeface="Arial"/>
              </a:rPr>
              <a:t>creep </a:t>
            </a:r>
            <a:r>
              <a:rPr dirty="0" sz="1150" spc="-10">
                <a:latin typeface="Arial"/>
                <a:cs typeface="Arial"/>
              </a:rPr>
              <a:t>due to initial </a:t>
            </a:r>
            <a:r>
              <a:rPr dirty="0" sz="1150" spc="-5">
                <a:latin typeface="Arial"/>
                <a:cs typeface="Arial"/>
              </a:rPr>
              <a:t>to </a:t>
            </a:r>
            <a:r>
              <a:rPr dirty="0" sz="1150" spc="-10">
                <a:latin typeface="Arial"/>
                <a:cs typeface="Arial"/>
              </a:rPr>
              <a:t>deck </a:t>
            </a:r>
            <a:r>
              <a:rPr dirty="0" sz="1150" spc="-5">
                <a:latin typeface="Arial"/>
                <a:cs typeface="Arial"/>
              </a:rPr>
              <a:t>losses </a:t>
            </a:r>
            <a:r>
              <a:rPr dirty="0" sz="1150" spc="-10">
                <a:latin typeface="Arial"/>
                <a:cs typeface="Arial"/>
              </a:rPr>
              <a:t>and loads applied to the girder </a:t>
            </a:r>
            <a:r>
              <a:rPr dirty="0" sz="1150" spc="-5">
                <a:latin typeface="Arial"/>
                <a:cs typeface="Arial"/>
              </a:rPr>
              <a:t>at  </a:t>
            </a:r>
            <a:r>
              <a:rPr dirty="0" sz="1150" spc="-10">
                <a:latin typeface="Arial"/>
                <a:cs typeface="Arial"/>
              </a:rPr>
              <a:t>and after deck</a:t>
            </a:r>
            <a:r>
              <a:rPr dirty="0" sz="1150" spc="-5">
                <a:latin typeface="Arial"/>
                <a:cs typeface="Arial"/>
              </a:rPr>
              <a:t> </a:t>
            </a:r>
            <a:r>
              <a:rPr dirty="0" sz="1150" spc="-10">
                <a:latin typeface="Arial"/>
                <a:cs typeface="Arial"/>
              </a:rPr>
              <a:t>casting</a:t>
            </a:r>
            <a:endParaRPr sz="1150">
              <a:latin typeface="Arial"/>
              <a:cs typeface="Arial"/>
            </a:endParaRPr>
          </a:p>
          <a:p>
            <a:pPr algn="ctr" marL="967740">
              <a:lnSpc>
                <a:spcPct val="100000"/>
              </a:lnSpc>
              <a:spcBef>
                <a:spcPts val="445"/>
              </a:spcBef>
            </a:pPr>
            <a:r>
              <a:rPr dirty="0" sz="650" spc="45">
                <a:latin typeface="Cambria"/>
                <a:cs typeface="Cambria"/>
              </a:rPr>
              <a:t>2</a:t>
            </a:r>
            <a:endParaRPr sz="650">
              <a:latin typeface="Cambria"/>
              <a:cs typeface="Cambria"/>
            </a:endParaRPr>
          </a:p>
        </p:txBody>
      </p:sp>
      <p:sp>
        <p:nvSpPr>
          <p:cNvPr id="51" name="object 51"/>
          <p:cNvSpPr txBox="1"/>
          <p:nvPr/>
        </p:nvSpPr>
        <p:spPr>
          <a:xfrm>
            <a:off x="3410653" y="7435143"/>
            <a:ext cx="859790" cy="318135"/>
          </a:xfrm>
          <a:prstGeom prst="rect">
            <a:avLst/>
          </a:prstGeom>
        </p:spPr>
        <p:txBody>
          <a:bodyPr wrap="square" lIns="0" tIns="36194" rIns="0" bIns="0" rtlCol="0" vert="horz">
            <a:spAutoFit/>
          </a:bodyPr>
          <a:lstStyle/>
          <a:p>
            <a:pPr marL="38100">
              <a:lnSpc>
                <a:spcPct val="100000"/>
              </a:lnSpc>
              <a:spcBef>
                <a:spcPts val="284"/>
              </a:spcBef>
            </a:pPr>
            <a:r>
              <a:rPr dirty="0" baseline="10416" sz="1200" spc="97">
                <a:latin typeface="Cambria"/>
                <a:cs typeface="Cambria"/>
              </a:rPr>
              <a:t>A</a:t>
            </a:r>
            <a:r>
              <a:rPr dirty="0" sz="650" spc="65">
                <a:latin typeface="Cambria"/>
                <a:cs typeface="Cambria"/>
              </a:rPr>
              <a:t>ps</a:t>
            </a:r>
            <a:endParaRPr sz="650">
              <a:latin typeface="Cambria"/>
              <a:cs typeface="Cambria"/>
            </a:endParaRPr>
          </a:p>
          <a:p>
            <a:pPr marL="59055">
              <a:lnSpc>
                <a:spcPct val="100000"/>
              </a:lnSpc>
              <a:spcBef>
                <a:spcPts val="190"/>
              </a:spcBef>
              <a:tabLst>
                <a:tab pos="713105" algn="l"/>
              </a:tabLst>
            </a:pPr>
            <a:r>
              <a:rPr dirty="0" sz="800" spc="100">
                <a:latin typeface="Cambria"/>
                <a:cs typeface="Cambria"/>
              </a:rPr>
              <a:t>A</a:t>
            </a:r>
            <a:r>
              <a:rPr dirty="0" baseline="-12820" sz="975" spc="150">
                <a:latin typeface="Cambria"/>
                <a:cs typeface="Cambria"/>
              </a:rPr>
              <a:t>g	</a:t>
            </a:r>
            <a:r>
              <a:rPr dirty="0" sz="800" spc="100">
                <a:latin typeface="Cambria"/>
                <a:cs typeface="Cambria"/>
              </a:rPr>
              <a:t>l</a:t>
            </a:r>
            <a:r>
              <a:rPr dirty="0" baseline="-12820" sz="975" spc="150">
                <a:latin typeface="Cambria"/>
                <a:cs typeface="Cambria"/>
              </a:rPr>
              <a:t>g</a:t>
            </a:r>
            <a:endParaRPr baseline="-12820" sz="975">
              <a:latin typeface="Cambria"/>
              <a:cs typeface="Cambria"/>
            </a:endParaRPr>
          </a:p>
        </p:txBody>
      </p:sp>
      <p:sp>
        <p:nvSpPr>
          <p:cNvPr id="52" name="object 52"/>
          <p:cNvSpPr/>
          <p:nvPr/>
        </p:nvSpPr>
        <p:spPr>
          <a:xfrm>
            <a:off x="4044696" y="7604759"/>
            <a:ext cx="256540" cy="0"/>
          </a:xfrm>
          <a:custGeom>
            <a:avLst/>
            <a:gdLst/>
            <a:ahLst/>
            <a:cxnLst/>
            <a:rect l="l" t="t" r="r" b="b"/>
            <a:pathLst>
              <a:path w="256539" h="0">
                <a:moveTo>
                  <a:pt x="0" y="0"/>
                </a:moveTo>
                <a:lnTo>
                  <a:pt x="256031" y="0"/>
                </a:lnTo>
              </a:path>
            </a:pathLst>
          </a:custGeom>
          <a:ln w="9144">
            <a:solidFill>
              <a:srgbClr val="000000"/>
            </a:solidFill>
          </a:ln>
        </p:spPr>
        <p:txBody>
          <a:bodyPr wrap="square" lIns="0" tIns="0" rIns="0" bIns="0" rtlCol="0"/>
          <a:lstStyle/>
          <a:p/>
        </p:txBody>
      </p:sp>
      <p:sp>
        <p:nvSpPr>
          <p:cNvPr id="53" name="object 53"/>
          <p:cNvSpPr/>
          <p:nvPr/>
        </p:nvSpPr>
        <p:spPr>
          <a:xfrm>
            <a:off x="4559808" y="7537703"/>
            <a:ext cx="812800" cy="134620"/>
          </a:xfrm>
          <a:custGeom>
            <a:avLst/>
            <a:gdLst/>
            <a:ahLst/>
            <a:cxnLst/>
            <a:rect l="l" t="t" r="r" b="b"/>
            <a:pathLst>
              <a:path w="812800" h="134620">
                <a:moveTo>
                  <a:pt x="769620" y="134112"/>
                </a:moveTo>
                <a:lnTo>
                  <a:pt x="768096" y="128016"/>
                </a:lnTo>
                <a:lnTo>
                  <a:pt x="775763" y="124896"/>
                </a:lnTo>
                <a:lnTo>
                  <a:pt x="782574" y="120205"/>
                </a:lnTo>
                <a:lnTo>
                  <a:pt x="799766" y="77533"/>
                </a:lnTo>
                <a:lnTo>
                  <a:pt x="800100" y="65532"/>
                </a:lnTo>
                <a:lnTo>
                  <a:pt x="799766" y="54411"/>
                </a:lnTo>
                <a:lnTo>
                  <a:pt x="782574" y="12954"/>
                </a:lnTo>
                <a:lnTo>
                  <a:pt x="768096" y="4572"/>
                </a:lnTo>
                <a:lnTo>
                  <a:pt x="769620" y="0"/>
                </a:lnTo>
                <a:lnTo>
                  <a:pt x="801624" y="22860"/>
                </a:lnTo>
                <a:lnTo>
                  <a:pt x="812292" y="67056"/>
                </a:lnTo>
                <a:lnTo>
                  <a:pt x="811696" y="79295"/>
                </a:lnTo>
                <a:lnTo>
                  <a:pt x="795337" y="118038"/>
                </a:lnTo>
                <a:lnTo>
                  <a:pt x="779335" y="130087"/>
                </a:lnTo>
                <a:lnTo>
                  <a:pt x="769620" y="134112"/>
                </a:lnTo>
                <a:close/>
              </a:path>
              <a:path w="812800" h="134620">
                <a:moveTo>
                  <a:pt x="42672" y="134112"/>
                </a:moveTo>
                <a:lnTo>
                  <a:pt x="10668" y="109728"/>
                </a:lnTo>
                <a:lnTo>
                  <a:pt x="0" y="67056"/>
                </a:lnTo>
                <a:lnTo>
                  <a:pt x="595" y="54792"/>
                </a:lnTo>
                <a:lnTo>
                  <a:pt x="16954" y="14573"/>
                </a:lnTo>
                <a:lnTo>
                  <a:pt x="42672" y="0"/>
                </a:lnTo>
                <a:lnTo>
                  <a:pt x="44195" y="4572"/>
                </a:lnTo>
                <a:lnTo>
                  <a:pt x="36528" y="8334"/>
                </a:lnTo>
                <a:lnTo>
                  <a:pt x="29718" y="12954"/>
                </a:lnTo>
                <a:lnTo>
                  <a:pt x="12525" y="54411"/>
                </a:lnTo>
                <a:lnTo>
                  <a:pt x="12192" y="65532"/>
                </a:lnTo>
                <a:lnTo>
                  <a:pt x="12525" y="77533"/>
                </a:lnTo>
                <a:lnTo>
                  <a:pt x="24050" y="114085"/>
                </a:lnTo>
                <a:lnTo>
                  <a:pt x="44195" y="128016"/>
                </a:lnTo>
                <a:lnTo>
                  <a:pt x="42672" y="134112"/>
                </a:lnTo>
                <a:close/>
              </a:path>
            </a:pathLst>
          </a:custGeom>
          <a:solidFill>
            <a:srgbClr val="000000"/>
          </a:solidFill>
        </p:spPr>
        <p:txBody>
          <a:bodyPr wrap="square" lIns="0" tIns="0" rIns="0" bIns="0" rtlCol="0"/>
          <a:lstStyle/>
          <a:p/>
        </p:txBody>
      </p:sp>
      <p:sp>
        <p:nvSpPr>
          <p:cNvPr id="54" name="object 54"/>
          <p:cNvSpPr txBox="1"/>
          <p:nvPr/>
        </p:nvSpPr>
        <p:spPr>
          <a:xfrm>
            <a:off x="4750254" y="7561508"/>
            <a:ext cx="580390" cy="151765"/>
          </a:xfrm>
          <a:prstGeom prst="rect">
            <a:avLst/>
          </a:prstGeom>
        </p:spPr>
        <p:txBody>
          <a:bodyPr wrap="square" lIns="0" tIns="15875" rIns="0" bIns="0" rtlCol="0" vert="horz">
            <a:spAutoFit/>
          </a:bodyPr>
          <a:lstStyle/>
          <a:p>
            <a:pPr>
              <a:lnSpc>
                <a:spcPct val="100000"/>
              </a:lnSpc>
              <a:spcBef>
                <a:spcPts val="125"/>
              </a:spcBef>
              <a:tabLst>
                <a:tab pos="446405" algn="l"/>
              </a:tabLst>
            </a:pPr>
            <a:r>
              <a:rPr dirty="0" sz="800" spc="25">
                <a:latin typeface="Cambria"/>
                <a:cs typeface="Cambria"/>
              </a:rPr>
              <a:t>e</a:t>
            </a:r>
            <a:r>
              <a:rPr dirty="0" sz="800" spc="85">
                <a:latin typeface="Cambria"/>
                <a:cs typeface="Cambria"/>
              </a:rPr>
              <a:t>d</a:t>
            </a:r>
            <a:r>
              <a:rPr dirty="0" sz="800" spc="85">
                <a:latin typeface="Cambria"/>
                <a:cs typeface="Cambria"/>
              </a:rPr>
              <a:t>	</a:t>
            </a:r>
            <a:r>
              <a:rPr dirty="0" sz="800" spc="25">
                <a:latin typeface="Cambria"/>
                <a:cs typeface="Cambria"/>
              </a:rPr>
              <a:t>e</a:t>
            </a:r>
            <a:r>
              <a:rPr dirty="0" sz="800" spc="85">
                <a:latin typeface="Cambria"/>
                <a:cs typeface="Cambria"/>
              </a:rPr>
              <a:t>d</a:t>
            </a:r>
            <a:endParaRPr sz="800">
              <a:latin typeface="Cambria"/>
              <a:cs typeface="Cambria"/>
            </a:endParaRPr>
          </a:p>
        </p:txBody>
      </p:sp>
      <p:sp>
        <p:nvSpPr>
          <p:cNvPr id="55" name="object 55"/>
          <p:cNvSpPr txBox="1"/>
          <p:nvPr/>
        </p:nvSpPr>
        <p:spPr>
          <a:xfrm>
            <a:off x="3755187" y="7470109"/>
            <a:ext cx="1600200" cy="217804"/>
          </a:xfrm>
          <a:prstGeom prst="rect">
            <a:avLst/>
          </a:prstGeom>
        </p:spPr>
        <p:txBody>
          <a:bodyPr wrap="square" lIns="0" tIns="15875" rIns="0" bIns="0" rtlCol="0" vert="horz">
            <a:spAutoFit/>
          </a:bodyPr>
          <a:lstStyle/>
          <a:p>
            <a:pPr marL="290830">
              <a:lnSpc>
                <a:spcPts val="535"/>
              </a:lnSpc>
              <a:spcBef>
                <a:spcPts val="125"/>
              </a:spcBef>
              <a:tabLst>
                <a:tab pos="1026794" algn="l"/>
                <a:tab pos="1473200" algn="l"/>
              </a:tabLst>
            </a:pPr>
            <a:r>
              <a:rPr dirty="0" baseline="20833" sz="1200" spc="150">
                <a:latin typeface="Cambria"/>
                <a:cs typeface="Cambria"/>
              </a:rPr>
              <a:t>A</a:t>
            </a:r>
            <a:r>
              <a:rPr dirty="0" baseline="8547" sz="975" spc="150">
                <a:latin typeface="Cambria"/>
                <a:cs typeface="Cambria"/>
              </a:rPr>
              <a:t>g</a:t>
            </a:r>
            <a:r>
              <a:rPr dirty="0" baseline="20833" sz="1200" spc="150">
                <a:latin typeface="Cambria"/>
                <a:cs typeface="Cambria"/>
              </a:rPr>
              <a:t>e	</a:t>
            </a:r>
            <a:r>
              <a:rPr dirty="0" sz="800" spc="130">
                <a:latin typeface="Cambria"/>
                <a:cs typeface="Cambria"/>
              </a:rPr>
              <a:t>,	,,</a:t>
            </a:r>
            <a:endParaRPr sz="800">
              <a:latin typeface="Cambria"/>
              <a:cs typeface="Cambria"/>
            </a:endParaRPr>
          </a:p>
          <a:p>
            <a:pPr marL="38100">
              <a:lnSpc>
                <a:spcPts val="955"/>
              </a:lnSpc>
              <a:tabLst>
                <a:tab pos="650240" algn="l"/>
                <a:tab pos="1156335" algn="l"/>
              </a:tabLst>
            </a:pPr>
            <a:r>
              <a:rPr dirty="0" sz="1150" spc="-10">
                <a:latin typeface="Cambria"/>
                <a:cs typeface="Cambria"/>
              </a:rPr>
              <a:t>1</a:t>
            </a:r>
            <a:r>
              <a:rPr dirty="0" sz="1150">
                <a:latin typeface="Cambria"/>
                <a:cs typeface="Cambria"/>
              </a:rPr>
              <a:t> </a:t>
            </a:r>
            <a:r>
              <a:rPr dirty="0" sz="1150" spc="210">
                <a:latin typeface="Cambria"/>
                <a:cs typeface="Cambria"/>
              </a:rPr>
              <a:t>+	−</a:t>
            </a:r>
            <a:r>
              <a:rPr dirty="0" sz="1150" spc="484">
                <a:latin typeface="Cambria"/>
                <a:cs typeface="Cambria"/>
              </a:rPr>
              <a:t> </a:t>
            </a:r>
            <a:r>
              <a:rPr dirty="0" sz="1150" spc="-10">
                <a:latin typeface="Cambria"/>
                <a:cs typeface="Cambria"/>
              </a:rPr>
              <a:t>∆𝑓	</a:t>
            </a:r>
            <a:r>
              <a:rPr dirty="0" sz="1150" spc="210">
                <a:latin typeface="Cambria"/>
                <a:cs typeface="Cambria"/>
              </a:rPr>
              <a:t>+</a:t>
            </a:r>
            <a:r>
              <a:rPr dirty="0" sz="1150" spc="-5">
                <a:latin typeface="Cambria"/>
                <a:cs typeface="Cambria"/>
              </a:rPr>
              <a:t> </a:t>
            </a:r>
            <a:r>
              <a:rPr dirty="0" sz="1150" spc="-100">
                <a:latin typeface="Cambria"/>
                <a:cs typeface="Cambria"/>
              </a:rPr>
              <a:t>∆𝑓</a:t>
            </a:r>
            <a:endParaRPr sz="1150">
              <a:latin typeface="Cambria"/>
              <a:cs typeface="Cambria"/>
            </a:endParaRPr>
          </a:p>
        </p:txBody>
      </p:sp>
      <p:sp>
        <p:nvSpPr>
          <p:cNvPr id="56" name="object 56"/>
          <p:cNvSpPr txBox="1"/>
          <p:nvPr/>
        </p:nvSpPr>
        <p:spPr>
          <a:xfrm>
            <a:off x="1405109" y="7951658"/>
            <a:ext cx="133985" cy="151765"/>
          </a:xfrm>
          <a:prstGeom prst="rect">
            <a:avLst/>
          </a:prstGeom>
        </p:spPr>
        <p:txBody>
          <a:bodyPr wrap="square" lIns="0" tIns="15875" rIns="0" bIns="0" rtlCol="0" vert="horz">
            <a:spAutoFit/>
          </a:bodyPr>
          <a:lstStyle/>
          <a:p>
            <a:pPr>
              <a:lnSpc>
                <a:spcPct val="100000"/>
              </a:lnSpc>
              <a:spcBef>
                <a:spcPts val="125"/>
              </a:spcBef>
            </a:pPr>
            <a:r>
              <a:rPr dirty="0" sz="800" spc="25">
                <a:latin typeface="Cambria"/>
                <a:cs typeface="Cambria"/>
              </a:rPr>
              <a:t>e</a:t>
            </a:r>
            <a:r>
              <a:rPr dirty="0" sz="800" spc="85">
                <a:latin typeface="Cambria"/>
                <a:cs typeface="Cambria"/>
              </a:rPr>
              <a:t>d</a:t>
            </a:r>
            <a:endParaRPr sz="800">
              <a:latin typeface="Cambria"/>
              <a:cs typeface="Cambria"/>
            </a:endParaRPr>
          </a:p>
        </p:txBody>
      </p:sp>
      <p:sp>
        <p:nvSpPr>
          <p:cNvPr id="57" name="object 57"/>
          <p:cNvSpPr/>
          <p:nvPr/>
        </p:nvSpPr>
        <p:spPr>
          <a:xfrm>
            <a:off x="1731263" y="7848600"/>
            <a:ext cx="1579245" cy="127000"/>
          </a:xfrm>
          <a:custGeom>
            <a:avLst/>
            <a:gdLst/>
            <a:ahLst/>
            <a:cxnLst/>
            <a:rect l="l" t="t" r="r" b="b"/>
            <a:pathLst>
              <a:path w="1579245" h="127000">
                <a:moveTo>
                  <a:pt x="1545336" y="126492"/>
                </a:moveTo>
                <a:lnTo>
                  <a:pt x="1545336" y="121920"/>
                </a:lnTo>
                <a:lnTo>
                  <a:pt x="1550765" y="119038"/>
                </a:lnTo>
                <a:lnTo>
                  <a:pt x="1555623" y="114871"/>
                </a:lnTo>
                <a:lnTo>
                  <a:pt x="1569410" y="73604"/>
                </a:lnTo>
                <a:lnTo>
                  <a:pt x="1569720" y="62484"/>
                </a:lnTo>
                <a:lnTo>
                  <a:pt x="1569410" y="51601"/>
                </a:lnTo>
                <a:lnTo>
                  <a:pt x="1555623" y="10858"/>
                </a:lnTo>
                <a:lnTo>
                  <a:pt x="1545336" y="3048"/>
                </a:lnTo>
                <a:lnTo>
                  <a:pt x="1545336" y="0"/>
                </a:lnTo>
                <a:lnTo>
                  <a:pt x="1574363" y="30765"/>
                </a:lnTo>
                <a:lnTo>
                  <a:pt x="1578864" y="62484"/>
                </a:lnTo>
                <a:lnTo>
                  <a:pt x="1578316" y="74509"/>
                </a:lnTo>
                <a:lnTo>
                  <a:pt x="1566124" y="112561"/>
                </a:lnTo>
                <a:lnTo>
                  <a:pt x="1553027" y="123372"/>
                </a:lnTo>
                <a:lnTo>
                  <a:pt x="1545336" y="126492"/>
                </a:lnTo>
                <a:close/>
              </a:path>
              <a:path w="1579245" h="127000">
                <a:moveTo>
                  <a:pt x="33528" y="126492"/>
                </a:moveTo>
                <a:lnTo>
                  <a:pt x="5143" y="95702"/>
                </a:lnTo>
                <a:lnTo>
                  <a:pt x="0" y="62484"/>
                </a:lnTo>
                <a:lnTo>
                  <a:pt x="571" y="51339"/>
                </a:lnTo>
                <a:lnTo>
                  <a:pt x="14025" y="13073"/>
                </a:lnTo>
                <a:lnTo>
                  <a:pt x="33528" y="0"/>
                </a:lnTo>
                <a:lnTo>
                  <a:pt x="35052" y="3048"/>
                </a:lnTo>
                <a:lnTo>
                  <a:pt x="29622" y="6167"/>
                </a:lnTo>
                <a:lnTo>
                  <a:pt x="24765" y="10858"/>
                </a:lnTo>
                <a:lnTo>
                  <a:pt x="10977" y="51601"/>
                </a:lnTo>
                <a:lnTo>
                  <a:pt x="10668" y="62484"/>
                </a:lnTo>
                <a:lnTo>
                  <a:pt x="10977" y="73604"/>
                </a:lnTo>
                <a:lnTo>
                  <a:pt x="24765" y="114871"/>
                </a:lnTo>
                <a:lnTo>
                  <a:pt x="35052" y="121920"/>
                </a:lnTo>
                <a:lnTo>
                  <a:pt x="33528" y="126492"/>
                </a:lnTo>
                <a:close/>
              </a:path>
            </a:pathLst>
          </a:custGeom>
          <a:solidFill>
            <a:srgbClr val="000000"/>
          </a:solidFill>
        </p:spPr>
        <p:txBody>
          <a:bodyPr wrap="square" lIns="0" tIns="0" rIns="0" bIns="0" rtlCol="0"/>
          <a:lstStyle/>
          <a:p/>
        </p:txBody>
      </p:sp>
      <p:sp>
        <p:nvSpPr>
          <p:cNvPr id="58" name="object 58"/>
          <p:cNvSpPr txBox="1"/>
          <p:nvPr/>
        </p:nvSpPr>
        <p:spPr>
          <a:xfrm>
            <a:off x="2476953" y="7991292"/>
            <a:ext cx="158750" cy="151765"/>
          </a:xfrm>
          <a:prstGeom prst="rect">
            <a:avLst/>
          </a:prstGeom>
        </p:spPr>
        <p:txBody>
          <a:bodyPr wrap="square" lIns="0" tIns="15875" rIns="0" bIns="0" rtlCol="0" vert="horz">
            <a:spAutoFit/>
          </a:bodyPr>
          <a:lstStyle/>
          <a:p>
            <a:pPr marL="25400">
              <a:lnSpc>
                <a:spcPct val="100000"/>
              </a:lnSpc>
              <a:spcBef>
                <a:spcPts val="125"/>
              </a:spcBef>
            </a:pPr>
            <a:r>
              <a:rPr dirty="0" sz="800" spc="100">
                <a:latin typeface="Cambria"/>
                <a:cs typeface="Cambria"/>
              </a:rPr>
              <a:t>l</a:t>
            </a:r>
            <a:r>
              <a:rPr dirty="0" baseline="-12820" sz="975" spc="150">
                <a:latin typeface="Cambria"/>
                <a:cs typeface="Cambria"/>
              </a:rPr>
              <a:t>g</a:t>
            </a:r>
            <a:endParaRPr baseline="-12820" sz="975">
              <a:latin typeface="Cambria"/>
              <a:cs typeface="Cambria"/>
            </a:endParaRPr>
          </a:p>
        </p:txBody>
      </p:sp>
      <p:sp>
        <p:nvSpPr>
          <p:cNvPr id="59" name="object 59"/>
          <p:cNvSpPr txBox="1"/>
          <p:nvPr/>
        </p:nvSpPr>
        <p:spPr>
          <a:xfrm>
            <a:off x="991105" y="7878533"/>
            <a:ext cx="5377815" cy="199390"/>
          </a:xfrm>
          <a:prstGeom prst="rect">
            <a:avLst/>
          </a:prstGeom>
        </p:spPr>
        <p:txBody>
          <a:bodyPr wrap="square" lIns="0" tIns="11430" rIns="0" bIns="0" rtlCol="0" vert="horz">
            <a:spAutoFit/>
          </a:bodyPr>
          <a:lstStyle/>
          <a:p>
            <a:pPr marL="270510" indent="-245745">
              <a:lnSpc>
                <a:spcPct val="100000"/>
              </a:lnSpc>
              <a:spcBef>
                <a:spcPts val="90"/>
              </a:spcBef>
              <a:buFont typeface="Arial"/>
              <a:buChar char="•"/>
              <a:tabLst>
                <a:tab pos="270510" algn="l"/>
                <a:tab pos="271145" algn="l"/>
              </a:tabLst>
            </a:pPr>
            <a:r>
              <a:rPr dirty="0" sz="1150" spc="60">
                <a:latin typeface="Cambria"/>
                <a:cs typeface="Cambria"/>
              </a:rPr>
              <a:t>∆𝑓</a:t>
            </a:r>
            <a:r>
              <a:rPr dirty="0" baseline="31250" sz="1200" spc="89">
                <a:latin typeface="Cambria"/>
                <a:cs typeface="Cambria"/>
              </a:rPr>
              <a:t>, </a:t>
            </a:r>
            <a:r>
              <a:rPr dirty="0" sz="1150" spc="210">
                <a:latin typeface="Cambria"/>
                <a:cs typeface="Cambria"/>
              </a:rPr>
              <a:t>=</a:t>
            </a:r>
            <a:r>
              <a:rPr dirty="0" u="sng" baseline="36231" sz="1725" spc="315">
                <a:uFill>
                  <a:solidFill>
                    <a:srgbClr val="000000"/>
                  </a:solidFill>
                </a:uFill>
                <a:latin typeface="Cambria"/>
                <a:cs typeface="Cambria"/>
              </a:rPr>
              <a:t> </a:t>
            </a:r>
            <a:r>
              <a:rPr dirty="0" u="sng" baseline="52083" sz="1200" spc="165">
                <a:uFill>
                  <a:solidFill>
                    <a:srgbClr val="000000"/>
                  </a:solidFill>
                </a:uFill>
                <a:latin typeface="Cambria"/>
                <a:cs typeface="Cambria"/>
              </a:rPr>
              <a:t>M</a:t>
            </a:r>
            <a:r>
              <a:rPr dirty="0" u="sng" baseline="47008" sz="975" spc="165">
                <a:uFill>
                  <a:solidFill>
                    <a:srgbClr val="000000"/>
                  </a:solidFill>
                </a:uFill>
                <a:latin typeface="Cambria"/>
                <a:cs typeface="Cambria"/>
              </a:rPr>
              <a:t>diaphragm</a:t>
            </a:r>
            <a:r>
              <a:rPr dirty="0" u="sng" baseline="52083" sz="1200" spc="165">
                <a:uFill>
                  <a:solidFill>
                    <a:srgbClr val="000000"/>
                  </a:solidFill>
                </a:uFill>
                <a:latin typeface="Cambria"/>
                <a:cs typeface="Cambria"/>
              </a:rPr>
              <a:t>+M</a:t>
            </a:r>
            <a:r>
              <a:rPr dirty="0" u="sng" baseline="51282" sz="975" spc="165">
                <a:uFill>
                  <a:solidFill>
                    <a:srgbClr val="000000"/>
                  </a:solidFill>
                </a:uFill>
                <a:latin typeface="Cambria"/>
                <a:cs typeface="Cambria"/>
              </a:rPr>
              <a:t>slab</a:t>
            </a:r>
            <a:r>
              <a:rPr dirty="0" u="sng" baseline="52083" sz="1200" spc="165">
                <a:uFill>
                  <a:solidFill>
                    <a:srgbClr val="000000"/>
                  </a:solidFill>
                </a:uFill>
                <a:latin typeface="Cambria"/>
                <a:cs typeface="Cambria"/>
              </a:rPr>
              <a:t>+M</a:t>
            </a:r>
            <a:r>
              <a:rPr dirty="0" u="sng" baseline="51282" sz="975" spc="165">
                <a:uFill>
                  <a:solidFill>
                    <a:srgbClr val="000000"/>
                  </a:solidFill>
                </a:uFill>
                <a:latin typeface="Cambria"/>
                <a:cs typeface="Cambria"/>
              </a:rPr>
              <a:t>haunch </a:t>
            </a:r>
            <a:r>
              <a:rPr dirty="0" u="sng" baseline="52083" sz="1200" spc="82">
                <a:uFill>
                  <a:solidFill>
                    <a:srgbClr val="000000"/>
                  </a:solidFill>
                </a:uFill>
                <a:latin typeface="Cambria"/>
                <a:cs typeface="Cambria"/>
              </a:rPr>
              <a:t>e</a:t>
            </a:r>
            <a:r>
              <a:rPr dirty="0" baseline="52083" sz="1200" spc="82">
                <a:latin typeface="Cambria"/>
                <a:cs typeface="Cambria"/>
              </a:rPr>
              <a:t> </a:t>
            </a:r>
            <a:r>
              <a:rPr dirty="0" sz="1150" spc="-10">
                <a:latin typeface="Arial"/>
                <a:cs typeface="Arial"/>
              </a:rPr>
              <a:t>change</a:t>
            </a:r>
            <a:r>
              <a:rPr dirty="0" sz="1150" spc="105">
                <a:latin typeface="Arial"/>
                <a:cs typeface="Arial"/>
              </a:rPr>
              <a:t> </a:t>
            </a:r>
            <a:r>
              <a:rPr dirty="0" sz="1150" spc="-10">
                <a:latin typeface="Arial"/>
                <a:cs typeface="Arial"/>
              </a:rPr>
              <a:t>in </a:t>
            </a:r>
            <a:r>
              <a:rPr dirty="0" sz="1150" spc="-5">
                <a:latin typeface="Arial"/>
                <a:cs typeface="Arial"/>
              </a:rPr>
              <a:t>stress </a:t>
            </a:r>
            <a:r>
              <a:rPr dirty="0" sz="1150" spc="-10">
                <a:latin typeface="Arial"/>
                <a:cs typeface="Arial"/>
              </a:rPr>
              <a:t>due to loads at deck casting</a:t>
            </a:r>
            <a:endParaRPr sz="1150">
              <a:latin typeface="Arial"/>
              <a:cs typeface="Arial"/>
            </a:endParaRPr>
          </a:p>
        </p:txBody>
      </p:sp>
      <p:sp>
        <p:nvSpPr>
          <p:cNvPr id="60" name="object 60"/>
          <p:cNvSpPr txBox="1"/>
          <p:nvPr/>
        </p:nvSpPr>
        <p:spPr>
          <a:xfrm>
            <a:off x="1405109" y="8337219"/>
            <a:ext cx="133985" cy="151765"/>
          </a:xfrm>
          <a:prstGeom prst="rect">
            <a:avLst/>
          </a:prstGeom>
        </p:spPr>
        <p:txBody>
          <a:bodyPr wrap="square" lIns="0" tIns="15875" rIns="0" bIns="0" rtlCol="0" vert="horz">
            <a:spAutoFit/>
          </a:bodyPr>
          <a:lstStyle/>
          <a:p>
            <a:pPr>
              <a:lnSpc>
                <a:spcPct val="100000"/>
              </a:lnSpc>
              <a:spcBef>
                <a:spcPts val="125"/>
              </a:spcBef>
            </a:pPr>
            <a:r>
              <a:rPr dirty="0" sz="800" spc="25">
                <a:latin typeface="Cambria"/>
                <a:cs typeface="Cambria"/>
              </a:rPr>
              <a:t>e</a:t>
            </a:r>
            <a:r>
              <a:rPr dirty="0" sz="800" spc="85">
                <a:latin typeface="Cambria"/>
                <a:cs typeface="Cambria"/>
              </a:rPr>
              <a:t>d</a:t>
            </a:r>
            <a:endParaRPr sz="800">
              <a:latin typeface="Cambria"/>
              <a:cs typeface="Cambria"/>
            </a:endParaRPr>
          </a:p>
        </p:txBody>
      </p:sp>
      <p:sp>
        <p:nvSpPr>
          <p:cNvPr id="61" name="object 61"/>
          <p:cNvSpPr txBox="1"/>
          <p:nvPr/>
        </p:nvSpPr>
        <p:spPr>
          <a:xfrm>
            <a:off x="1437097" y="8245787"/>
            <a:ext cx="86995" cy="151765"/>
          </a:xfrm>
          <a:prstGeom prst="rect">
            <a:avLst/>
          </a:prstGeom>
        </p:spPr>
        <p:txBody>
          <a:bodyPr wrap="square" lIns="0" tIns="15875" rIns="0" bIns="0" rtlCol="0" vert="horz">
            <a:spAutoFit/>
          </a:bodyPr>
          <a:lstStyle/>
          <a:p>
            <a:pPr>
              <a:lnSpc>
                <a:spcPct val="100000"/>
              </a:lnSpc>
              <a:spcBef>
                <a:spcPts val="125"/>
              </a:spcBef>
            </a:pPr>
            <a:r>
              <a:rPr dirty="0" sz="800" spc="120">
                <a:latin typeface="Cambria"/>
                <a:cs typeface="Cambria"/>
              </a:rPr>
              <a:t>,</a:t>
            </a:r>
            <a:r>
              <a:rPr dirty="0" sz="800" spc="130">
                <a:latin typeface="Cambria"/>
                <a:cs typeface="Cambria"/>
              </a:rPr>
              <a:t>,</a:t>
            </a:r>
            <a:endParaRPr sz="800">
              <a:latin typeface="Cambria"/>
              <a:cs typeface="Cambria"/>
            </a:endParaRPr>
          </a:p>
        </p:txBody>
      </p:sp>
      <p:sp>
        <p:nvSpPr>
          <p:cNvPr id="62" name="object 62"/>
          <p:cNvSpPr txBox="1"/>
          <p:nvPr/>
        </p:nvSpPr>
        <p:spPr>
          <a:xfrm>
            <a:off x="1016505" y="8264140"/>
            <a:ext cx="678815" cy="199390"/>
          </a:xfrm>
          <a:prstGeom prst="rect">
            <a:avLst/>
          </a:prstGeom>
        </p:spPr>
        <p:txBody>
          <a:bodyPr wrap="square" lIns="0" tIns="11430" rIns="0" bIns="0" rtlCol="0" vert="horz">
            <a:spAutoFit/>
          </a:bodyPr>
          <a:lstStyle/>
          <a:p>
            <a:pPr marL="245110" indent="-245745">
              <a:lnSpc>
                <a:spcPct val="100000"/>
              </a:lnSpc>
              <a:spcBef>
                <a:spcPts val="90"/>
              </a:spcBef>
              <a:buFont typeface="Arial"/>
              <a:buChar char="•"/>
              <a:tabLst>
                <a:tab pos="245110" algn="l"/>
                <a:tab pos="245745" algn="l"/>
                <a:tab pos="557530" algn="l"/>
              </a:tabLst>
            </a:pPr>
            <a:r>
              <a:rPr dirty="0" sz="1150" spc="-10">
                <a:latin typeface="Cambria"/>
                <a:cs typeface="Cambria"/>
              </a:rPr>
              <a:t>∆𝑓</a:t>
            </a:r>
            <a:r>
              <a:rPr dirty="0" sz="1150" spc="-10">
                <a:latin typeface="Cambria"/>
                <a:cs typeface="Cambria"/>
              </a:rPr>
              <a:t>	</a:t>
            </a:r>
            <a:r>
              <a:rPr dirty="0" sz="1150" spc="210">
                <a:latin typeface="Cambria"/>
                <a:cs typeface="Cambria"/>
              </a:rPr>
              <a:t>=</a:t>
            </a:r>
            <a:endParaRPr sz="1150">
              <a:latin typeface="Cambria"/>
              <a:cs typeface="Cambria"/>
            </a:endParaRPr>
          </a:p>
        </p:txBody>
      </p:sp>
      <p:sp>
        <p:nvSpPr>
          <p:cNvPr id="63" name="object 63"/>
          <p:cNvSpPr/>
          <p:nvPr/>
        </p:nvSpPr>
        <p:spPr>
          <a:xfrm>
            <a:off x="1731264" y="8234171"/>
            <a:ext cx="1050290" cy="127000"/>
          </a:xfrm>
          <a:custGeom>
            <a:avLst/>
            <a:gdLst/>
            <a:ahLst/>
            <a:cxnLst/>
            <a:rect l="l" t="t" r="r" b="b"/>
            <a:pathLst>
              <a:path w="1050289" h="127000">
                <a:moveTo>
                  <a:pt x="1016508" y="126492"/>
                </a:moveTo>
                <a:lnTo>
                  <a:pt x="1016508" y="121920"/>
                </a:lnTo>
                <a:lnTo>
                  <a:pt x="1021937" y="119038"/>
                </a:lnTo>
                <a:lnTo>
                  <a:pt x="1026795" y="114871"/>
                </a:lnTo>
                <a:lnTo>
                  <a:pt x="1040582" y="73604"/>
                </a:lnTo>
                <a:lnTo>
                  <a:pt x="1040892" y="62484"/>
                </a:lnTo>
                <a:lnTo>
                  <a:pt x="1040582" y="51601"/>
                </a:lnTo>
                <a:lnTo>
                  <a:pt x="1026795" y="10858"/>
                </a:lnTo>
                <a:lnTo>
                  <a:pt x="1016508" y="3048"/>
                </a:lnTo>
                <a:lnTo>
                  <a:pt x="1016508" y="0"/>
                </a:lnTo>
                <a:lnTo>
                  <a:pt x="1045535" y="30765"/>
                </a:lnTo>
                <a:lnTo>
                  <a:pt x="1050036" y="62484"/>
                </a:lnTo>
                <a:lnTo>
                  <a:pt x="1049488" y="74509"/>
                </a:lnTo>
                <a:lnTo>
                  <a:pt x="1037296" y="112561"/>
                </a:lnTo>
                <a:lnTo>
                  <a:pt x="1024199" y="123372"/>
                </a:lnTo>
                <a:lnTo>
                  <a:pt x="1016508" y="126492"/>
                </a:lnTo>
                <a:close/>
              </a:path>
              <a:path w="1050289" h="127000">
                <a:moveTo>
                  <a:pt x="33528" y="126492"/>
                </a:moveTo>
                <a:lnTo>
                  <a:pt x="5143" y="95702"/>
                </a:lnTo>
                <a:lnTo>
                  <a:pt x="0" y="62484"/>
                </a:lnTo>
                <a:lnTo>
                  <a:pt x="571" y="51339"/>
                </a:lnTo>
                <a:lnTo>
                  <a:pt x="14025" y="13073"/>
                </a:lnTo>
                <a:lnTo>
                  <a:pt x="33528" y="0"/>
                </a:lnTo>
                <a:lnTo>
                  <a:pt x="35052" y="3048"/>
                </a:lnTo>
                <a:lnTo>
                  <a:pt x="29622" y="6167"/>
                </a:lnTo>
                <a:lnTo>
                  <a:pt x="24765" y="10858"/>
                </a:lnTo>
                <a:lnTo>
                  <a:pt x="10977" y="51601"/>
                </a:lnTo>
                <a:lnTo>
                  <a:pt x="10668" y="62484"/>
                </a:lnTo>
                <a:lnTo>
                  <a:pt x="10977" y="73604"/>
                </a:lnTo>
                <a:lnTo>
                  <a:pt x="24765" y="114871"/>
                </a:lnTo>
                <a:lnTo>
                  <a:pt x="35052" y="121920"/>
                </a:lnTo>
                <a:lnTo>
                  <a:pt x="33528" y="126492"/>
                </a:lnTo>
                <a:close/>
              </a:path>
            </a:pathLst>
          </a:custGeom>
          <a:solidFill>
            <a:srgbClr val="000000"/>
          </a:solidFill>
        </p:spPr>
        <p:txBody>
          <a:bodyPr wrap="square" lIns="0" tIns="0" rIns="0" bIns="0" rtlCol="0"/>
          <a:lstStyle/>
          <a:p/>
        </p:txBody>
      </p:sp>
      <p:sp>
        <p:nvSpPr>
          <p:cNvPr id="64" name="object 64"/>
          <p:cNvSpPr txBox="1"/>
          <p:nvPr/>
        </p:nvSpPr>
        <p:spPr>
          <a:xfrm>
            <a:off x="1722120" y="8207661"/>
            <a:ext cx="675640" cy="151765"/>
          </a:xfrm>
          <a:prstGeom prst="rect">
            <a:avLst/>
          </a:prstGeom>
        </p:spPr>
        <p:txBody>
          <a:bodyPr wrap="square" lIns="0" tIns="15875" rIns="0" bIns="0" rtlCol="0" vert="horz">
            <a:spAutoFit/>
          </a:bodyPr>
          <a:lstStyle/>
          <a:p>
            <a:pPr>
              <a:lnSpc>
                <a:spcPct val="100000"/>
              </a:lnSpc>
              <a:spcBef>
                <a:spcPts val="125"/>
              </a:spcBef>
              <a:tabLst>
                <a:tab pos="492125" algn="l"/>
              </a:tabLst>
            </a:pPr>
            <a:r>
              <a:rPr dirty="0" u="sng" sz="800" spc="5">
                <a:uFill>
                  <a:solidFill>
                    <a:srgbClr val="000000"/>
                  </a:solidFill>
                </a:uFill>
                <a:latin typeface="Times New Roman"/>
                <a:cs typeface="Times New Roman"/>
              </a:rPr>
              <a:t> </a:t>
            </a:r>
            <a:r>
              <a:rPr dirty="0" u="sng" sz="800" spc="-25">
                <a:uFill>
                  <a:solidFill>
                    <a:srgbClr val="000000"/>
                  </a:solidFill>
                </a:uFill>
                <a:latin typeface="Times New Roman"/>
                <a:cs typeface="Times New Roman"/>
              </a:rPr>
              <a:t> </a:t>
            </a:r>
            <a:r>
              <a:rPr dirty="0" u="sng" sz="800" spc="75">
                <a:uFill>
                  <a:solidFill>
                    <a:srgbClr val="000000"/>
                  </a:solidFill>
                </a:uFill>
                <a:latin typeface="Cambria"/>
                <a:cs typeface="Cambria"/>
              </a:rPr>
              <a:t>M</a:t>
            </a:r>
            <a:r>
              <a:rPr dirty="0" sz="800">
                <a:latin typeface="Cambria"/>
                <a:cs typeface="Cambria"/>
              </a:rPr>
              <a:t>	</a:t>
            </a:r>
            <a:r>
              <a:rPr dirty="0" u="sng" sz="800" spc="165">
                <a:uFill>
                  <a:solidFill>
                    <a:srgbClr val="000000"/>
                  </a:solidFill>
                </a:uFill>
                <a:latin typeface="Cambria"/>
                <a:cs typeface="Cambria"/>
              </a:rPr>
              <a:t>+</a:t>
            </a:r>
            <a:r>
              <a:rPr dirty="0" u="sng" sz="800" spc="75">
                <a:uFill>
                  <a:solidFill>
                    <a:srgbClr val="000000"/>
                  </a:solidFill>
                </a:uFill>
                <a:latin typeface="Cambria"/>
                <a:cs typeface="Cambria"/>
              </a:rPr>
              <a:t>M</a:t>
            </a:r>
            <a:endParaRPr sz="800">
              <a:latin typeface="Cambria"/>
              <a:cs typeface="Cambria"/>
            </a:endParaRPr>
          </a:p>
        </p:txBody>
      </p:sp>
      <p:sp>
        <p:nvSpPr>
          <p:cNvPr id="65" name="object 65"/>
          <p:cNvSpPr/>
          <p:nvPr/>
        </p:nvSpPr>
        <p:spPr>
          <a:xfrm>
            <a:off x="2799587" y="8234171"/>
            <a:ext cx="647700" cy="127000"/>
          </a:xfrm>
          <a:custGeom>
            <a:avLst/>
            <a:gdLst/>
            <a:ahLst/>
            <a:cxnLst/>
            <a:rect l="l" t="t" r="r" b="b"/>
            <a:pathLst>
              <a:path w="647700" h="127000">
                <a:moveTo>
                  <a:pt x="614172" y="126492"/>
                </a:moveTo>
                <a:lnTo>
                  <a:pt x="614172" y="121920"/>
                </a:lnTo>
                <a:lnTo>
                  <a:pt x="619601" y="119038"/>
                </a:lnTo>
                <a:lnTo>
                  <a:pt x="624459" y="114871"/>
                </a:lnTo>
                <a:lnTo>
                  <a:pt x="638246" y="73604"/>
                </a:lnTo>
                <a:lnTo>
                  <a:pt x="638556" y="62484"/>
                </a:lnTo>
                <a:lnTo>
                  <a:pt x="638246" y="51601"/>
                </a:lnTo>
                <a:lnTo>
                  <a:pt x="624459" y="10858"/>
                </a:lnTo>
                <a:lnTo>
                  <a:pt x="614172" y="3048"/>
                </a:lnTo>
                <a:lnTo>
                  <a:pt x="614172" y="0"/>
                </a:lnTo>
                <a:lnTo>
                  <a:pt x="643199" y="30765"/>
                </a:lnTo>
                <a:lnTo>
                  <a:pt x="647700" y="62484"/>
                </a:lnTo>
                <a:lnTo>
                  <a:pt x="647152" y="74509"/>
                </a:lnTo>
                <a:lnTo>
                  <a:pt x="634960" y="112561"/>
                </a:lnTo>
                <a:lnTo>
                  <a:pt x="621863" y="123372"/>
                </a:lnTo>
                <a:lnTo>
                  <a:pt x="614172" y="126492"/>
                </a:lnTo>
                <a:close/>
              </a:path>
              <a:path w="647700" h="127000">
                <a:moveTo>
                  <a:pt x="33528" y="126492"/>
                </a:moveTo>
                <a:lnTo>
                  <a:pt x="5143" y="95702"/>
                </a:lnTo>
                <a:lnTo>
                  <a:pt x="0" y="62484"/>
                </a:lnTo>
                <a:lnTo>
                  <a:pt x="571" y="51339"/>
                </a:lnTo>
                <a:lnTo>
                  <a:pt x="14025" y="13073"/>
                </a:lnTo>
                <a:lnTo>
                  <a:pt x="33528" y="0"/>
                </a:lnTo>
                <a:lnTo>
                  <a:pt x="35052" y="3048"/>
                </a:lnTo>
                <a:lnTo>
                  <a:pt x="29622" y="6167"/>
                </a:lnTo>
                <a:lnTo>
                  <a:pt x="24765" y="10858"/>
                </a:lnTo>
                <a:lnTo>
                  <a:pt x="10977" y="51601"/>
                </a:lnTo>
                <a:lnTo>
                  <a:pt x="10668" y="62484"/>
                </a:lnTo>
                <a:lnTo>
                  <a:pt x="10977" y="73604"/>
                </a:lnTo>
                <a:lnTo>
                  <a:pt x="24765" y="114871"/>
                </a:lnTo>
                <a:lnTo>
                  <a:pt x="35052" y="121920"/>
                </a:lnTo>
                <a:lnTo>
                  <a:pt x="33528" y="126492"/>
                </a:lnTo>
                <a:close/>
              </a:path>
            </a:pathLst>
          </a:custGeom>
          <a:solidFill>
            <a:srgbClr val="000000"/>
          </a:solidFill>
        </p:spPr>
        <p:txBody>
          <a:bodyPr wrap="square" lIns="0" tIns="0" rIns="0" bIns="0" rtlCol="0"/>
          <a:lstStyle/>
          <a:p/>
        </p:txBody>
      </p:sp>
      <p:sp>
        <p:nvSpPr>
          <p:cNvPr id="66" name="object 66"/>
          <p:cNvSpPr txBox="1"/>
          <p:nvPr/>
        </p:nvSpPr>
        <p:spPr>
          <a:xfrm>
            <a:off x="2839177" y="8207661"/>
            <a:ext cx="655955" cy="151765"/>
          </a:xfrm>
          <a:prstGeom prst="rect">
            <a:avLst/>
          </a:prstGeom>
        </p:spPr>
        <p:txBody>
          <a:bodyPr wrap="square" lIns="0" tIns="15875" rIns="0" bIns="0" rtlCol="0" vert="horz">
            <a:spAutoFit/>
          </a:bodyPr>
          <a:lstStyle/>
          <a:p>
            <a:pPr>
              <a:lnSpc>
                <a:spcPct val="100000"/>
              </a:lnSpc>
              <a:spcBef>
                <a:spcPts val="125"/>
              </a:spcBef>
            </a:pPr>
            <a:r>
              <a:rPr dirty="0" u="sng" sz="800" spc="60">
                <a:uFill>
                  <a:solidFill>
                    <a:srgbClr val="000000"/>
                  </a:solidFill>
                </a:uFill>
                <a:latin typeface="Cambria"/>
                <a:cs typeface="Cambria"/>
              </a:rPr>
              <a:t>Y</a:t>
            </a:r>
            <a:r>
              <a:rPr dirty="0" sz="800" spc="60">
                <a:latin typeface="Cambria"/>
                <a:cs typeface="Cambria"/>
              </a:rPr>
              <a:t> </a:t>
            </a:r>
            <a:r>
              <a:rPr dirty="0" u="sng" sz="800" spc="190">
                <a:uFill>
                  <a:solidFill>
                    <a:srgbClr val="000000"/>
                  </a:solidFill>
                </a:uFill>
                <a:latin typeface="Cambria"/>
                <a:cs typeface="Cambria"/>
              </a:rPr>
              <a:t>-Y</a:t>
            </a:r>
            <a:r>
              <a:rPr dirty="0" sz="800" spc="245">
                <a:latin typeface="Cambria"/>
                <a:cs typeface="Cambria"/>
              </a:rPr>
              <a:t> </a:t>
            </a:r>
            <a:r>
              <a:rPr dirty="0" u="sng" sz="800" spc="100">
                <a:uFill>
                  <a:solidFill>
                    <a:srgbClr val="000000"/>
                  </a:solidFill>
                </a:uFill>
                <a:latin typeface="Cambria"/>
                <a:cs typeface="Cambria"/>
              </a:rPr>
              <a:t>+e</a:t>
            </a:r>
            <a:r>
              <a:rPr dirty="0" u="sng" sz="800" spc="55">
                <a:uFill>
                  <a:solidFill>
                    <a:srgbClr val="000000"/>
                  </a:solidFill>
                </a:uFill>
                <a:latin typeface="Cambria"/>
                <a:cs typeface="Cambria"/>
              </a:rPr>
              <a:t> </a:t>
            </a:r>
            <a:endParaRPr sz="800">
              <a:latin typeface="Cambria"/>
              <a:cs typeface="Cambria"/>
            </a:endParaRPr>
          </a:p>
        </p:txBody>
      </p:sp>
      <p:sp>
        <p:nvSpPr>
          <p:cNvPr id="67" name="object 67"/>
          <p:cNvSpPr txBox="1"/>
          <p:nvPr/>
        </p:nvSpPr>
        <p:spPr>
          <a:xfrm>
            <a:off x="1838442" y="8229582"/>
            <a:ext cx="1475105" cy="299085"/>
          </a:xfrm>
          <a:prstGeom prst="rect">
            <a:avLst/>
          </a:prstGeom>
        </p:spPr>
        <p:txBody>
          <a:bodyPr wrap="square" lIns="0" tIns="36195" rIns="0" bIns="0" rtlCol="0" vert="horz">
            <a:spAutoFit/>
          </a:bodyPr>
          <a:lstStyle/>
          <a:p>
            <a:pPr algn="ctr" marR="5080">
              <a:lnSpc>
                <a:spcPct val="100000"/>
              </a:lnSpc>
              <a:spcBef>
                <a:spcPts val="285"/>
              </a:spcBef>
              <a:tabLst>
                <a:tab pos="520700" algn="l"/>
                <a:tab pos="1290320" algn="l"/>
              </a:tabLst>
            </a:pPr>
            <a:r>
              <a:rPr dirty="0" u="sng" sz="650" spc="100">
                <a:uFill>
                  <a:solidFill>
                    <a:srgbClr val="000000"/>
                  </a:solidFill>
                </a:uFill>
                <a:latin typeface="Cambria"/>
                <a:cs typeface="Cambria"/>
              </a:rPr>
              <a:t>barrier</a:t>
            </a:r>
            <a:r>
              <a:rPr dirty="0" sz="650" spc="100">
                <a:latin typeface="Cambria"/>
                <a:cs typeface="Cambria"/>
              </a:rPr>
              <a:t>	</a:t>
            </a:r>
            <a:r>
              <a:rPr dirty="0" u="sng" sz="650" spc="95">
                <a:uFill>
                  <a:solidFill>
                    <a:srgbClr val="000000"/>
                  </a:solidFill>
                </a:uFill>
                <a:latin typeface="Cambria"/>
                <a:cs typeface="Cambria"/>
              </a:rPr>
              <a:t>overlay  </a:t>
            </a:r>
            <a:r>
              <a:rPr dirty="0" sz="650" spc="95">
                <a:latin typeface="Cambria"/>
                <a:cs typeface="Cambria"/>
              </a:rPr>
              <a:t>  </a:t>
            </a:r>
            <a:r>
              <a:rPr dirty="0" sz="650" spc="220">
                <a:latin typeface="Cambria"/>
                <a:cs typeface="Cambria"/>
              </a:rPr>
              <a:t> </a:t>
            </a:r>
            <a:r>
              <a:rPr dirty="0" u="sng" sz="650" spc="80">
                <a:uFill>
                  <a:solidFill>
                    <a:srgbClr val="000000"/>
                  </a:solidFill>
                </a:uFill>
                <a:latin typeface="Cambria"/>
                <a:cs typeface="Cambria"/>
              </a:rPr>
              <a:t>bc</a:t>
            </a:r>
            <a:r>
              <a:rPr dirty="0" sz="650" spc="80">
                <a:latin typeface="Cambria"/>
                <a:cs typeface="Cambria"/>
              </a:rPr>
              <a:t>	</a:t>
            </a:r>
            <a:r>
              <a:rPr dirty="0" u="sng" sz="650" spc="130">
                <a:uFill>
                  <a:solidFill>
                    <a:srgbClr val="000000"/>
                  </a:solidFill>
                </a:uFill>
                <a:latin typeface="Cambria"/>
                <a:cs typeface="Cambria"/>
              </a:rPr>
              <a:t>bg</a:t>
            </a:r>
            <a:endParaRPr sz="650">
              <a:latin typeface="Cambria"/>
              <a:cs typeface="Cambria"/>
            </a:endParaRPr>
          </a:p>
          <a:p>
            <a:pPr algn="ctr" marL="50165">
              <a:lnSpc>
                <a:spcPct val="100000"/>
              </a:lnSpc>
              <a:spcBef>
                <a:spcPts val="220"/>
              </a:spcBef>
            </a:pPr>
            <a:r>
              <a:rPr dirty="0" sz="800" spc="65">
                <a:latin typeface="Cambria"/>
                <a:cs typeface="Cambria"/>
              </a:rPr>
              <a:t>l</a:t>
            </a:r>
            <a:r>
              <a:rPr dirty="0" baseline="-12820" sz="975" spc="97">
                <a:latin typeface="Cambria"/>
                <a:cs typeface="Cambria"/>
              </a:rPr>
              <a:t>c</a:t>
            </a:r>
            <a:endParaRPr baseline="-12820" sz="975">
              <a:latin typeface="Cambria"/>
              <a:cs typeface="Cambria"/>
            </a:endParaRPr>
          </a:p>
        </p:txBody>
      </p:sp>
      <p:sp>
        <p:nvSpPr>
          <p:cNvPr id="68" name="object 68"/>
          <p:cNvSpPr txBox="1"/>
          <p:nvPr/>
        </p:nvSpPr>
        <p:spPr>
          <a:xfrm>
            <a:off x="3525004" y="8264140"/>
            <a:ext cx="3077210" cy="199390"/>
          </a:xfrm>
          <a:prstGeom prst="rect">
            <a:avLst/>
          </a:prstGeom>
        </p:spPr>
        <p:txBody>
          <a:bodyPr wrap="square" lIns="0" tIns="11430" rIns="0" bIns="0" rtlCol="0" vert="horz">
            <a:spAutoFit/>
          </a:bodyPr>
          <a:lstStyle/>
          <a:p>
            <a:pPr>
              <a:lnSpc>
                <a:spcPct val="100000"/>
              </a:lnSpc>
              <a:spcBef>
                <a:spcPts val="90"/>
              </a:spcBef>
            </a:pPr>
            <a:r>
              <a:rPr dirty="0" sz="1150" spc="-10">
                <a:latin typeface="Arial"/>
                <a:cs typeface="Arial"/>
              </a:rPr>
              <a:t>change in </a:t>
            </a:r>
            <a:r>
              <a:rPr dirty="0" sz="1150" spc="-5">
                <a:latin typeface="Arial"/>
                <a:cs typeface="Arial"/>
              </a:rPr>
              <a:t>stress </a:t>
            </a:r>
            <a:r>
              <a:rPr dirty="0" sz="1150" spc="-10">
                <a:latin typeface="Arial"/>
                <a:cs typeface="Arial"/>
              </a:rPr>
              <a:t>due to loads after deck</a:t>
            </a:r>
            <a:r>
              <a:rPr dirty="0" sz="1150" spc="50">
                <a:latin typeface="Arial"/>
                <a:cs typeface="Arial"/>
              </a:rPr>
              <a:t> </a:t>
            </a:r>
            <a:r>
              <a:rPr dirty="0" sz="1150" spc="-10">
                <a:latin typeface="Arial"/>
                <a:cs typeface="Arial"/>
              </a:rPr>
              <a:t>casting</a:t>
            </a:r>
            <a:endParaRPr sz="1150">
              <a:latin typeface="Arial"/>
              <a:cs typeface="Arial"/>
            </a:endParaRPr>
          </a:p>
        </p:txBody>
      </p:sp>
      <p:sp>
        <p:nvSpPr>
          <p:cNvPr id="69" name="object 69"/>
          <p:cNvSpPr txBox="1"/>
          <p:nvPr/>
        </p:nvSpPr>
        <p:spPr>
          <a:xfrm>
            <a:off x="6903724" y="8873744"/>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10</a:t>
            </a:r>
            <a:r>
              <a:rPr dirty="0" sz="850">
                <a:solidFill>
                  <a:srgbClr val="FFFFFF"/>
                </a:solidFill>
                <a:latin typeface="Arial"/>
                <a:cs typeface="Arial"/>
              </a:rPr>
              <a:t>2</a:t>
            </a:r>
            <a:endParaRPr sz="850">
              <a:latin typeface="Arial"/>
              <a:cs typeface="Arial"/>
            </a:endParaRPr>
          </a:p>
        </p:txBody>
      </p:sp>
      <p:sp>
        <p:nvSpPr>
          <p:cNvPr id="70" name="object 70"/>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71" name="object 71"/>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0</a:t>
            </a:r>
            <a:r>
              <a:rPr dirty="0" sz="1050" spc="-5">
                <a:solidFill>
                  <a:srgbClr val="262626"/>
                </a:solidFill>
                <a:latin typeface="Calibri"/>
                <a:cs typeface="Calibri"/>
              </a:rPr>
              <a:t>1</a:t>
            </a:r>
            <a:endParaRPr sz="1050">
              <a:latin typeface="Calibri"/>
              <a:cs typeface="Calibri"/>
            </a:endParaRPr>
          </a:p>
        </p:txBody>
      </p:sp>
      <p:sp>
        <p:nvSpPr>
          <p:cNvPr id="73" name="object 73"/>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72" name="object 72"/>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0</a:t>
            </a:r>
            <a:r>
              <a:rPr dirty="0" sz="1050" spc="-5">
                <a:solidFill>
                  <a:srgbClr val="262626"/>
                </a:solidFill>
                <a:latin typeface="Calibri"/>
                <a:cs typeface="Calibri"/>
              </a:rPr>
              <a:t>2</a:t>
            </a:r>
            <a:endParaRPr sz="1050">
              <a:latin typeface="Calibri"/>
              <a:cs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1919605" cy="417195"/>
          </a:xfrm>
          <a:prstGeom prst="rect"/>
        </p:spPr>
        <p:txBody>
          <a:bodyPr wrap="square" lIns="0" tIns="14604" rIns="0" bIns="0" rtlCol="0" vert="horz">
            <a:spAutoFit/>
          </a:bodyPr>
          <a:lstStyle/>
          <a:p>
            <a:pPr>
              <a:lnSpc>
                <a:spcPct val="100000"/>
              </a:lnSpc>
              <a:spcBef>
                <a:spcPts val="114"/>
              </a:spcBef>
            </a:pPr>
            <a:r>
              <a:rPr dirty="0" sz="2550" spc="-5" b="0">
                <a:solidFill>
                  <a:srgbClr val="1C7C5B"/>
                </a:solidFill>
                <a:latin typeface="Arial Black"/>
                <a:cs typeface="Arial Black"/>
              </a:rPr>
              <a:t>Relaxation</a:t>
            </a:r>
            <a:endParaRPr sz="2550">
              <a:latin typeface="Arial Black"/>
              <a:cs typeface="Arial Black"/>
            </a:endParaRPr>
          </a:p>
        </p:txBody>
      </p:sp>
      <p:sp>
        <p:nvSpPr>
          <p:cNvPr id="6" name="object 6"/>
          <p:cNvSpPr txBox="1"/>
          <p:nvPr/>
        </p:nvSpPr>
        <p:spPr>
          <a:xfrm>
            <a:off x="991105" y="1842002"/>
            <a:ext cx="1373505" cy="446405"/>
          </a:xfrm>
          <a:prstGeom prst="rect">
            <a:avLst/>
          </a:prstGeom>
        </p:spPr>
        <p:txBody>
          <a:bodyPr wrap="square" lIns="0" tIns="47625" rIns="0" bIns="0" rtlCol="0" vert="horz">
            <a:spAutoFit/>
          </a:bodyPr>
          <a:lstStyle/>
          <a:p>
            <a:pPr marL="269875" indent="-245110">
              <a:lnSpc>
                <a:spcPct val="100000"/>
              </a:lnSpc>
              <a:spcBef>
                <a:spcPts val="375"/>
              </a:spcBef>
              <a:buChar char="•"/>
              <a:tabLst>
                <a:tab pos="269875" algn="l"/>
                <a:tab pos="270510" algn="l"/>
              </a:tabLst>
            </a:pPr>
            <a:r>
              <a:rPr dirty="0" sz="1150" spc="-10">
                <a:latin typeface="Arial"/>
                <a:cs typeface="Arial"/>
              </a:rPr>
              <a:t>LRFD</a:t>
            </a:r>
            <a:r>
              <a:rPr dirty="0" sz="1150" spc="-45">
                <a:latin typeface="Arial"/>
                <a:cs typeface="Arial"/>
              </a:rPr>
              <a:t> </a:t>
            </a:r>
            <a:r>
              <a:rPr dirty="0" sz="1150" spc="-10">
                <a:latin typeface="Arial"/>
                <a:cs typeface="Arial"/>
              </a:rPr>
              <a:t>5.9.3.4.3c</a:t>
            </a:r>
            <a:endParaRPr sz="1150">
              <a:latin typeface="Arial"/>
              <a:cs typeface="Arial"/>
            </a:endParaRPr>
          </a:p>
          <a:p>
            <a:pPr marL="270510" indent="-245745">
              <a:lnSpc>
                <a:spcPct val="100000"/>
              </a:lnSpc>
              <a:spcBef>
                <a:spcPts val="280"/>
              </a:spcBef>
              <a:buFont typeface="Arial"/>
              <a:buChar char="•"/>
              <a:tabLst>
                <a:tab pos="270510" algn="l"/>
                <a:tab pos="271145" algn="l"/>
              </a:tabLst>
            </a:pPr>
            <a:r>
              <a:rPr dirty="0" sz="1150" spc="-10">
                <a:latin typeface="Cambria"/>
                <a:cs typeface="Cambria"/>
              </a:rPr>
              <a:t>Δ𝑓</a:t>
            </a:r>
            <a:r>
              <a:rPr dirty="0" baseline="-17361" sz="1200" spc="-15">
                <a:latin typeface="Cambria"/>
                <a:cs typeface="Cambria"/>
              </a:rPr>
              <a:t>pR2 </a:t>
            </a:r>
            <a:r>
              <a:rPr dirty="0" sz="1150" spc="210">
                <a:latin typeface="Cambria"/>
                <a:cs typeface="Cambria"/>
              </a:rPr>
              <a:t>=</a:t>
            </a:r>
            <a:r>
              <a:rPr dirty="0" sz="1150" spc="75">
                <a:latin typeface="Cambria"/>
                <a:cs typeface="Cambria"/>
              </a:rPr>
              <a:t> </a:t>
            </a:r>
            <a:r>
              <a:rPr dirty="0" sz="1150" spc="-10">
                <a:latin typeface="Cambria"/>
                <a:cs typeface="Cambria"/>
              </a:rPr>
              <a:t>Δ𝑓</a:t>
            </a:r>
            <a:r>
              <a:rPr dirty="0" baseline="-17361" sz="1200" spc="-15">
                <a:latin typeface="Cambria"/>
                <a:cs typeface="Cambria"/>
              </a:rPr>
              <a:t>pR1</a:t>
            </a:r>
            <a:endParaRPr baseline="-17361" sz="1200">
              <a:latin typeface="Cambria"/>
              <a:cs typeface="Cambria"/>
            </a:endParaRPr>
          </a:p>
        </p:txBody>
      </p:sp>
      <p:sp>
        <p:nvSpPr>
          <p:cNvPr id="7" name="object 7"/>
          <p:cNvSpPr txBox="1"/>
          <p:nvPr/>
        </p:nvSpPr>
        <p:spPr>
          <a:xfrm>
            <a:off x="6903724" y="4498371"/>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10</a:t>
            </a:r>
            <a:r>
              <a:rPr dirty="0" sz="850">
                <a:solidFill>
                  <a:srgbClr val="FFFFFF"/>
                </a:solidFill>
                <a:latin typeface="Arial"/>
                <a:cs typeface="Arial"/>
              </a:rPr>
              <a:t>3</a:t>
            </a:r>
            <a:endParaRPr sz="850">
              <a:latin typeface="Arial"/>
              <a:cs typeface="Arial"/>
            </a:endParaRPr>
          </a:p>
        </p:txBody>
      </p:sp>
      <p:sp>
        <p:nvSpPr>
          <p:cNvPr id="8" name="object 8"/>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9" name="object 9"/>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0" name="object 10"/>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1" name="object 11"/>
          <p:cNvSpPr txBox="1"/>
          <p:nvPr/>
        </p:nvSpPr>
        <p:spPr>
          <a:xfrm>
            <a:off x="1016466" y="5528576"/>
            <a:ext cx="5038090" cy="417195"/>
          </a:xfrm>
          <a:prstGeom prst="rect">
            <a:avLst/>
          </a:prstGeom>
        </p:spPr>
        <p:txBody>
          <a:bodyPr wrap="square" lIns="0" tIns="14604" rIns="0" bIns="0" rtlCol="0" vert="horz">
            <a:spAutoFit/>
          </a:bodyPr>
          <a:lstStyle/>
          <a:p>
            <a:pPr>
              <a:lnSpc>
                <a:spcPct val="100000"/>
              </a:lnSpc>
              <a:spcBef>
                <a:spcPts val="114"/>
              </a:spcBef>
            </a:pPr>
            <a:r>
              <a:rPr dirty="0" sz="2550" spc="15">
                <a:solidFill>
                  <a:srgbClr val="1C7C5B"/>
                </a:solidFill>
                <a:latin typeface="Arial Black"/>
                <a:cs typeface="Arial Black"/>
              </a:rPr>
              <a:t>Shrinkage </a:t>
            </a:r>
            <a:r>
              <a:rPr dirty="0" sz="2550" spc="10">
                <a:solidFill>
                  <a:srgbClr val="1C7C5B"/>
                </a:solidFill>
                <a:latin typeface="Arial Black"/>
                <a:cs typeface="Arial Black"/>
              </a:rPr>
              <a:t>of </a:t>
            </a:r>
            <a:r>
              <a:rPr dirty="0" sz="2550">
                <a:solidFill>
                  <a:srgbClr val="1C7C5B"/>
                </a:solidFill>
                <a:latin typeface="Arial Black"/>
                <a:cs typeface="Arial Black"/>
              </a:rPr>
              <a:t>Deck</a:t>
            </a:r>
            <a:r>
              <a:rPr dirty="0" sz="2550" spc="5">
                <a:solidFill>
                  <a:srgbClr val="1C7C5B"/>
                </a:solidFill>
                <a:latin typeface="Arial Black"/>
                <a:cs typeface="Arial Black"/>
              </a:rPr>
              <a:t> </a:t>
            </a:r>
            <a:r>
              <a:rPr dirty="0" sz="2550" spc="15">
                <a:solidFill>
                  <a:srgbClr val="1C7C5B"/>
                </a:solidFill>
                <a:latin typeface="Arial Black"/>
                <a:cs typeface="Arial Black"/>
              </a:rPr>
              <a:t>Concrete</a:t>
            </a:r>
            <a:endParaRPr sz="2550">
              <a:latin typeface="Arial Black"/>
              <a:cs typeface="Arial Black"/>
            </a:endParaRPr>
          </a:p>
        </p:txBody>
      </p:sp>
      <p:sp>
        <p:nvSpPr>
          <p:cNvPr id="12" name="object 12"/>
          <p:cNvSpPr txBox="1"/>
          <p:nvPr/>
        </p:nvSpPr>
        <p:spPr>
          <a:xfrm>
            <a:off x="991105" y="6218889"/>
            <a:ext cx="5775325" cy="615315"/>
          </a:xfrm>
          <a:prstGeom prst="rect">
            <a:avLst/>
          </a:prstGeom>
        </p:spPr>
        <p:txBody>
          <a:bodyPr wrap="square" lIns="0" tIns="46355" rIns="0" bIns="0" rtlCol="0" vert="horz">
            <a:spAutoFit/>
          </a:bodyPr>
          <a:lstStyle/>
          <a:p>
            <a:pPr marL="269875" indent="-245110">
              <a:lnSpc>
                <a:spcPct val="100000"/>
              </a:lnSpc>
              <a:spcBef>
                <a:spcPts val="365"/>
              </a:spcBef>
              <a:buChar char="•"/>
              <a:tabLst>
                <a:tab pos="269875" algn="l"/>
                <a:tab pos="270510" algn="l"/>
              </a:tabLst>
            </a:pPr>
            <a:r>
              <a:rPr dirty="0" sz="1150" spc="-10">
                <a:latin typeface="Arial"/>
                <a:cs typeface="Arial"/>
              </a:rPr>
              <a:t>LRFD</a:t>
            </a:r>
            <a:r>
              <a:rPr dirty="0" sz="1150" spc="-20">
                <a:latin typeface="Arial"/>
                <a:cs typeface="Arial"/>
              </a:rPr>
              <a:t> </a:t>
            </a:r>
            <a:r>
              <a:rPr dirty="0" sz="1150" spc="-10">
                <a:latin typeface="Arial"/>
                <a:cs typeface="Arial"/>
              </a:rPr>
              <a:t>5.9.3.4.3d</a:t>
            </a:r>
            <a:endParaRPr sz="1150">
              <a:latin typeface="Arial"/>
              <a:cs typeface="Arial"/>
            </a:endParaRPr>
          </a:p>
          <a:p>
            <a:pPr marL="270510" marR="30480" indent="-245745">
              <a:lnSpc>
                <a:spcPts val="1360"/>
              </a:lnSpc>
              <a:spcBef>
                <a:spcPts val="325"/>
              </a:spcBef>
              <a:buChar char="•"/>
              <a:tabLst>
                <a:tab pos="269875" algn="l"/>
                <a:tab pos="270510" algn="l"/>
              </a:tabLst>
            </a:pPr>
            <a:r>
              <a:rPr dirty="0" sz="1150" spc="-5">
                <a:latin typeface="Arial"/>
                <a:cs typeface="Arial"/>
              </a:rPr>
              <a:t>In </a:t>
            </a:r>
            <a:r>
              <a:rPr dirty="0" sz="1150" spc="-10">
                <a:latin typeface="Arial"/>
                <a:cs typeface="Arial"/>
              </a:rPr>
              <a:t>Step </a:t>
            </a:r>
            <a:r>
              <a:rPr dirty="0" sz="1150" spc="-5">
                <a:latin typeface="Arial"/>
                <a:cs typeface="Arial"/>
              </a:rPr>
              <a:t>1, </a:t>
            </a:r>
            <a:r>
              <a:rPr dirty="0" sz="1150" spc="-15">
                <a:latin typeface="Arial"/>
                <a:cs typeface="Arial"/>
              </a:rPr>
              <a:t>we </a:t>
            </a:r>
            <a:r>
              <a:rPr dirty="0" sz="1150" spc="-10">
                <a:latin typeface="Arial"/>
                <a:cs typeface="Arial"/>
              </a:rPr>
              <a:t>computed stress in girder concrete due to deck </a:t>
            </a:r>
            <a:r>
              <a:rPr dirty="0" sz="1150" spc="-5">
                <a:latin typeface="Arial"/>
                <a:cs typeface="Arial"/>
              </a:rPr>
              <a:t>shrinkage </a:t>
            </a:r>
            <a:r>
              <a:rPr dirty="0" sz="1150" spc="-10">
                <a:latin typeface="Arial"/>
                <a:cs typeface="Arial"/>
              </a:rPr>
              <a:t>and </a:t>
            </a:r>
            <a:r>
              <a:rPr dirty="0" sz="1150" spc="-5">
                <a:latin typeface="Arial"/>
                <a:cs typeface="Arial"/>
              </a:rPr>
              <a:t>indirectly  </a:t>
            </a:r>
            <a:r>
              <a:rPr dirty="0" sz="1150" spc="-10">
                <a:latin typeface="Arial"/>
                <a:cs typeface="Arial"/>
              </a:rPr>
              <a:t>included </a:t>
            </a:r>
            <a:r>
              <a:rPr dirty="0" sz="1150" spc="15">
                <a:latin typeface="Cambria"/>
                <a:cs typeface="Cambria"/>
              </a:rPr>
              <a:t>∆𝑓</a:t>
            </a:r>
            <a:r>
              <a:rPr dirty="0" baseline="-17361" sz="1200" spc="22">
                <a:latin typeface="Cambria"/>
                <a:cs typeface="Cambria"/>
              </a:rPr>
              <a:t>pss </a:t>
            </a:r>
            <a:r>
              <a:rPr dirty="0" sz="1150" spc="-10">
                <a:latin typeface="Arial"/>
                <a:cs typeface="Arial"/>
              </a:rPr>
              <a:t>in </a:t>
            </a:r>
            <a:r>
              <a:rPr dirty="0" sz="1150" spc="-5">
                <a:latin typeface="Arial"/>
                <a:cs typeface="Arial"/>
              </a:rPr>
              <a:t>our </a:t>
            </a:r>
            <a:r>
              <a:rPr dirty="0" sz="1150" spc="-10">
                <a:latin typeface="Arial"/>
                <a:cs typeface="Arial"/>
              </a:rPr>
              <a:t>guess of 15% </a:t>
            </a:r>
            <a:r>
              <a:rPr dirty="0" sz="1150" spc="-5">
                <a:latin typeface="Arial"/>
                <a:cs typeface="Arial"/>
              </a:rPr>
              <a:t>prestress</a:t>
            </a:r>
            <a:r>
              <a:rPr dirty="0" sz="1150" spc="25">
                <a:latin typeface="Arial"/>
                <a:cs typeface="Arial"/>
              </a:rPr>
              <a:t> </a:t>
            </a:r>
            <a:r>
              <a:rPr dirty="0" sz="1150" spc="-5">
                <a:latin typeface="Arial"/>
                <a:cs typeface="Arial"/>
              </a:rPr>
              <a:t>loss.</a:t>
            </a:r>
            <a:endParaRPr sz="1150">
              <a:latin typeface="Arial"/>
              <a:cs typeface="Arial"/>
            </a:endParaRPr>
          </a:p>
        </p:txBody>
      </p:sp>
      <p:sp>
        <p:nvSpPr>
          <p:cNvPr id="13" name="object 13"/>
          <p:cNvSpPr txBox="1"/>
          <p:nvPr/>
        </p:nvSpPr>
        <p:spPr>
          <a:xfrm>
            <a:off x="1386826" y="6976408"/>
            <a:ext cx="175895" cy="137160"/>
          </a:xfrm>
          <a:prstGeom prst="rect">
            <a:avLst/>
          </a:prstGeom>
        </p:spPr>
        <p:txBody>
          <a:bodyPr wrap="square" lIns="0" tIns="16510" rIns="0" bIns="0" rtlCol="0" vert="horz">
            <a:spAutoFit/>
          </a:bodyPr>
          <a:lstStyle/>
          <a:p>
            <a:pPr>
              <a:lnSpc>
                <a:spcPct val="100000"/>
              </a:lnSpc>
              <a:spcBef>
                <a:spcPts val="130"/>
              </a:spcBef>
            </a:pPr>
            <a:r>
              <a:rPr dirty="0" sz="700" spc="25">
                <a:latin typeface="Cambria"/>
                <a:cs typeface="Cambria"/>
              </a:rPr>
              <a:t>e</a:t>
            </a:r>
            <a:r>
              <a:rPr dirty="0" sz="700" spc="75">
                <a:latin typeface="Cambria"/>
                <a:cs typeface="Cambria"/>
              </a:rPr>
              <a:t>d</a:t>
            </a:r>
            <a:r>
              <a:rPr dirty="0" sz="700" spc="225">
                <a:latin typeface="Cambria"/>
                <a:cs typeface="Cambria"/>
              </a:rPr>
              <a:t>f</a:t>
            </a:r>
            <a:endParaRPr sz="700">
              <a:latin typeface="Cambria"/>
              <a:cs typeface="Cambria"/>
            </a:endParaRPr>
          </a:p>
        </p:txBody>
      </p:sp>
      <p:sp>
        <p:nvSpPr>
          <p:cNvPr id="14" name="object 14"/>
          <p:cNvSpPr txBox="1"/>
          <p:nvPr/>
        </p:nvSpPr>
        <p:spPr>
          <a:xfrm>
            <a:off x="991097" y="6851269"/>
            <a:ext cx="1513840" cy="177800"/>
          </a:xfrm>
          <a:prstGeom prst="rect">
            <a:avLst/>
          </a:prstGeom>
        </p:spPr>
        <p:txBody>
          <a:bodyPr wrap="square" lIns="0" tIns="12065" rIns="0" bIns="0" rtlCol="0" vert="horz">
            <a:spAutoFit/>
          </a:bodyPr>
          <a:lstStyle/>
          <a:p>
            <a:pPr marL="270510" indent="-245745">
              <a:lnSpc>
                <a:spcPct val="100000"/>
              </a:lnSpc>
              <a:spcBef>
                <a:spcPts val="95"/>
              </a:spcBef>
              <a:buFont typeface="Arial"/>
              <a:buChar char="•"/>
              <a:tabLst>
                <a:tab pos="270510" algn="l"/>
                <a:tab pos="271145" algn="l"/>
                <a:tab pos="599440" algn="l"/>
              </a:tabLst>
            </a:pPr>
            <a:r>
              <a:rPr dirty="0" baseline="-27777" sz="1500" spc="-15">
                <a:latin typeface="Cambria"/>
                <a:cs typeface="Cambria"/>
              </a:rPr>
              <a:t>Δ𝑓	</a:t>
            </a:r>
            <a:r>
              <a:rPr dirty="0" baseline="-27777" sz="1500" spc="284">
                <a:latin typeface="Cambria"/>
                <a:cs typeface="Cambria"/>
              </a:rPr>
              <a:t>=</a:t>
            </a:r>
            <a:r>
              <a:rPr dirty="0" u="sng" baseline="8333" sz="1500" spc="577">
                <a:uFill>
                  <a:solidFill>
                    <a:srgbClr val="000000"/>
                  </a:solidFill>
                </a:uFill>
                <a:latin typeface="Cambria"/>
                <a:cs typeface="Cambria"/>
              </a:rPr>
              <a:t> </a:t>
            </a:r>
            <a:r>
              <a:rPr dirty="0" u="sng" baseline="11904" sz="1050" spc="82">
                <a:uFill>
                  <a:solidFill>
                    <a:srgbClr val="000000"/>
                  </a:solidFill>
                </a:uFill>
                <a:latin typeface="Cambria"/>
                <a:cs typeface="Cambria"/>
              </a:rPr>
              <a:t>c:</a:t>
            </a:r>
            <a:r>
              <a:rPr dirty="0" u="sng" sz="600" spc="55">
                <a:uFill>
                  <a:solidFill>
                    <a:srgbClr val="000000"/>
                  </a:solidFill>
                </a:uFill>
                <a:latin typeface="Cambria"/>
                <a:cs typeface="Cambria"/>
              </a:rPr>
              <a:t>ddf</a:t>
            </a:r>
            <a:r>
              <a:rPr dirty="0" u="sng" baseline="11904" sz="1050" spc="82">
                <a:uFill>
                  <a:solidFill>
                    <a:srgbClr val="000000"/>
                  </a:solidFill>
                </a:uFill>
                <a:latin typeface="Cambria"/>
                <a:cs typeface="Cambria"/>
              </a:rPr>
              <a:t>A</a:t>
            </a:r>
            <a:r>
              <a:rPr dirty="0" u="sng" sz="600" spc="55">
                <a:uFill>
                  <a:solidFill>
                    <a:srgbClr val="000000"/>
                  </a:solidFill>
                </a:uFill>
                <a:latin typeface="Cambria"/>
                <a:cs typeface="Cambria"/>
              </a:rPr>
              <a:t>d</a:t>
            </a:r>
            <a:r>
              <a:rPr dirty="0" u="sng" baseline="11904" sz="1050" spc="82">
                <a:uFill>
                  <a:solidFill>
                    <a:srgbClr val="000000"/>
                  </a:solidFill>
                </a:uFill>
                <a:latin typeface="Cambria"/>
                <a:cs typeface="Cambria"/>
              </a:rPr>
              <a:t>E</a:t>
            </a:r>
            <a:r>
              <a:rPr dirty="0" u="sng" sz="600" spc="55">
                <a:uFill>
                  <a:solidFill>
                    <a:srgbClr val="000000"/>
                  </a:solidFill>
                </a:uFill>
                <a:latin typeface="Cambria"/>
                <a:cs typeface="Cambria"/>
              </a:rPr>
              <a:t>c </a:t>
            </a:r>
            <a:r>
              <a:rPr dirty="0" u="sng" sz="600" spc="60">
                <a:uFill>
                  <a:solidFill>
                    <a:srgbClr val="000000"/>
                  </a:solidFill>
                </a:uFill>
                <a:latin typeface="Cambria"/>
                <a:cs typeface="Cambria"/>
              </a:rPr>
              <a:t>deck</a:t>
            </a:r>
            <a:r>
              <a:rPr dirty="0" u="sng" sz="600" spc="30">
                <a:uFill>
                  <a:solidFill>
                    <a:srgbClr val="000000"/>
                  </a:solidFill>
                </a:uFill>
                <a:latin typeface="Cambria"/>
                <a:cs typeface="Cambria"/>
              </a:rPr>
              <a:t> </a:t>
            </a:r>
            <a:endParaRPr sz="600">
              <a:latin typeface="Cambria"/>
              <a:cs typeface="Cambria"/>
            </a:endParaRPr>
          </a:p>
        </p:txBody>
      </p:sp>
      <p:sp>
        <p:nvSpPr>
          <p:cNvPr id="15" name="object 15"/>
          <p:cNvSpPr/>
          <p:nvPr/>
        </p:nvSpPr>
        <p:spPr>
          <a:xfrm>
            <a:off x="2424683" y="7039355"/>
            <a:ext cx="20320" cy="2540"/>
          </a:xfrm>
          <a:custGeom>
            <a:avLst/>
            <a:gdLst/>
            <a:ahLst/>
            <a:cxnLst/>
            <a:rect l="l" t="t" r="r" b="b"/>
            <a:pathLst>
              <a:path w="20319" h="2540">
                <a:moveTo>
                  <a:pt x="0" y="0"/>
                </a:moveTo>
                <a:lnTo>
                  <a:pt x="19812" y="0"/>
                </a:lnTo>
                <a:lnTo>
                  <a:pt x="19812" y="2540"/>
                </a:lnTo>
                <a:lnTo>
                  <a:pt x="0" y="2540"/>
                </a:lnTo>
                <a:lnTo>
                  <a:pt x="0" y="0"/>
                </a:lnTo>
                <a:close/>
              </a:path>
            </a:pathLst>
          </a:custGeom>
          <a:solidFill>
            <a:srgbClr val="000000"/>
          </a:solidFill>
        </p:spPr>
        <p:txBody>
          <a:bodyPr wrap="square" lIns="0" tIns="0" rIns="0" bIns="0" rtlCol="0"/>
          <a:lstStyle/>
          <a:p/>
        </p:txBody>
      </p:sp>
      <p:sp>
        <p:nvSpPr>
          <p:cNvPr id="16" name="object 16"/>
          <p:cNvSpPr/>
          <p:nvPr/>
        </p:nvSpPr>
        <p:spPr>
          <a:xfrm>
            <a:off x="2440685" y="7041895"/>
            <a:ext cx="0" cy="105410"/>
          </a:xfrm>
          <a:custGeom>
            <a:avLst/>
            <a:gdLst/>
            <a:ahLst/>
            <a:cxnLst/>
            <a:rect l="l" t="t" r="r" b="b"/>
            <a:pathLst>
              <a:path w="0" h="105409">
                <a:moveTo>
                  <a:pt x="0" y="0"/>
                </a:moveTo>
                <a:lnTo>
                  <a:pt x="0" y="105409"/>
                </a:lnTo>
              </a:path>
            </a:pathLst>
          </a:custGeom>
          <a:ln w="7620">
            <a:solidFill>
              <a:srgbClr val="000000"/>
            </a:solidFill>
          </a:ln>
        </p:spPr>
        <p:txBody>
          <a:bodyPr wrap="square" lIns="0" tIns="0" rIns="0" bIns="0" rtlCol="0"/>
          <a:lstStyle/>
          <a:p/>
        </p:txBody>
      </p:sp>
      <p:sp>
        <p:nvSpPr>
          <p:cNvPr id="17" name="object 17"/>
          <p:cNvSpPr/>
          <p:nvPr/>
        </p:nvSpPr>
        <p:spPr>
          <a:xfrm>
            <a:off x="2424683" y="7147305"/>
            <a:ext cx="20320" cy="3810"/>
          </a:xfrm>
          <a:custGeom>
            <a:avLst/>
            <a:gdLst/>
            <a:ahLst/>
            <a:cxnLst/>
            <a:rect l="l" t="t" r="r" b="b"/>
            <a:pathLst>
              <a:path w="20319" h="3809">
                <a:moveTo>
                  <a:pt x="0" y="0"/>
                </a:moveTo>
                <a:lnTo>
                  <a:pt x="19812" y="0"/>
                </a:lnTo>
                <a:lnTo>
                  <a:pt x="19812" y="3809"/>
                </a:lnTo>
                <a:lnTo>
                  <a:pt x="0" y="3809"/>
                </a:lnTo>
                <a:lnTo>
                  <a:pt x="0" y="0"/>
                </a:lnTo>
                <a:close/>
              </a:path>
            </a:pathLst>
          </a:custGeom>
          <a:solidFill>
            <a:srgbClr val="000000"/>
          </a:solidFill>
        </p:spPr>
        <p:txBody>
          <a:bodyPr wrap="square" lIns="0" tIns="0" rIns="0" bIns="0" rtlCol="0"/>
          <a:lstStyle/>
          <a:p/>
        </p:txBody>
      </p:sp>
      <p:sp>
        <p:nvSpPr>
          <p:cNvPr id="18" name="object 18"/>
          <p:cNvSpPr/>
          <p:nvPr/>
        </p:nvSpPr>
        <p:spPr>
          <a:xfrm>
            <a:off x="1731263" y="7039355"/>
            <a:ext cx="21590" cy="2540"/>
          </a:xfrm>
          <a:custGeom>
            <a:avLst/>
            <a:gdLst/>
            <a:ahLst/>
            <a:cxnLst/>
            <a:rect l="l" t="t" r="r" b="b"/>
            <a:pathLst>
              <a:path w="21589" h="2540">
                <a:moveTo>
                  <a:pt x="0" y="0"/>
                </a:moveTo>
                <a:lnTo>
                  <a:pt x="21336" y="0"/>
                </a:lnTo>
                <a:lnTo>
                  <a:pt x="21336" y="2540"/>
                </a:lnTo>
                <a:lnTo>
                  <a:pt x="0" y="2540"/>
                </a:lnTo>
                <a:lnTo>
                  <a:pt x="0" y="0"/>
                </a:lnTo>
                <a:close/>
              </a:path>
            </a:pathLst>
          </a:custGeom>
          <a:solidFill>
            <a:srgbClr val="000000"/>
          </a:solidFill>
        </p:spPr>
        <p:txBody>
          <a:bodyPr wrap="square" lIns="0" tIns="0" rIns="0" bIns="0" rtlCol="0"/>
          <a:lstStyle/>
          <a:p/>
        </p:txBody>
      </p:sp>
      <p:sp>
        <p:nvSpPr>
          <p:cNvPr id="19" name="object 19"/>
          <p:cNvSpPr/>
          <p:nvPr/>
        </p:nvSpPr>
        <p:spPr>
          <a:xfrm>
            <a:off x="1735835" y="7041895"/>
            <a:ext cx="0" cy="105410"/>
          </a:xfrm>
          <a:custGeom>
            <a:avLst/>
            <a:gdLst/>
            <a:ahLst/>
            <a:cxnLst/>
            <a:rect l="l" t="t" r="r" b="b"/>
            <a:pathLst>
              <a:path w="0" h="105409">
                <a:moveTo>
                  <a:pt x="0" y="0"/>
                </a:moveTo>
                <a:lnTo>
                  <a:pt x="0" y="105409"/>
                </a:lnTo>
              </a:path>
            </a:pathLst>
          </a:custGeom>
          <a:ln w="9144">
            <a:solidFill>
              <a:srgbClr val="000000"/>
            </a:solidFill>
          </a:ln>
        </p:spPr>
        <p:txBody>
          <a:bodyPr wrap="square" lIns="0" tIns="0" rIns="0" bIns="0" rtlCol="0"/>
          <a:lstStyle/>
          <a:p/>
        </p:txBody>
      </p:sp>
      <p:sp>
        <p:nvSpPr>
          <p:cNvPr id="20" name="object 20"/>
          <p:cNvSpPr/>
          <p:nvPr/>
        </p:nvSpPr>
        <p:spPr>
          <a:xfrm>
            <a:off x="1731263" y="7147305"/>
            <a:ext cx="21590" cy="3810"/>
          </a:xfrm>
          <a:custGeom>
            <a:avLst/>
            <a:gdLst/>
            <a:ahLst/>
            <a:cxnLst/>
            <a:rect l="l" t="t" r="r" b="b"/>
            <a:pathLst>
              <a:path w="21589" h="3809">
                <a:moveTo>
                  <a:pt x="0" y="0"/>
                </a:moveTo>
                <a:lnTo>
                  <a:pt x="21336" y="0"/>
                </a:lnTo>
                <a:lnTo>
                  <a:pt x="21336" y="3809"/>
                </a:lnTo>
                <a:lnTo>
                  <a:pt x="0" y="3809"/>
                </a:lnTo>
                <a:lnTo>
                  <a:pt x="0" y="0"/>
                </a:lnTo>
                <a:close/>
              </a:path>
            </a:pathLst>
          </a:custGeom>
          <a:solidFill>
            <a:srgbClr val="000000"/>
          </a:solidFill>
        </p:spPr>
        <p:txBody>
          <a:bodyPr wrap="square" lIns="0" tIns="0" rIns="0" bIns="0" rtlCol="0"/>
          <a:lstStyle/>
          <a:p/>
        </p:txBody>
      </p:sp>
      <p:sp>
        <p:nvSpPr>
          <p:cNvPr id="21" name="object 21"/>
          <p:cNvSpPr/>
          <p:nvPr/>
        </p:nvSpPr>
        <p:spPr>
          <a:xfrm>
            <a:off x="2139695" y="7039355"/>
            <a:ext cx="274320" cy="111760"/>
          </a:xfrm>
          <a:custGeom>
            <a:avLst/>
            <a:gdLst/>
            <a:ahLst/>
            <a:cxnLst/>
            <a:rect l="l" t="t" r="r" b="b"/>
            <a:pathLst>
              <a:path w="274319" h="111759">
                <a:moveTo>
                  <a:pt x="245364" y="111252"/>
                </a:moveTo>
                <a:lnTo>
                  <a:pt x="243840" y="108204"/>
                </a:lnTo>
                <a:lnTo>
                  <a:pt x="251460" y="105156"/>
                </a:lnTo>
                <a:lnTo>
                  <a:pt x="257556" y="99060"/>
                </a:lnTo>
                <a:lnTo>
                  <a:pt x="260604" y="89916"/>
                </a:lnTo>
                <a:lnTo>
                  <a:pt x="263485" y="82510"/>
                </a:lnTo>
                <a:lnTo>
                  <a:pt x="265366" y="74104"/>
                </a:lnTo>
                <a:lnTo>
                  <a:pt x="266390" y="64841"/>
                </a:lnTo>
                <a:lnTo>
                  <a:pt x="266700" y="54864"/>
                </a:lnTo>
                <a:lnTo>
                  <a:pt x="266390" y="45124"/>
                </a:lnTo>
                <a:lnTo>
                  <a:pt x="265366" y="36385"/>
                </a:lnTo>
                <a:lnTo>
                  <a:pt x="263485" y="28503"/>
                </a:lnTo>
                <a:lnTo>
                  <a:pt x="260604" y="21336"/>
                </a:lnTo>
                <a:lnTo>
                  <a:pt x="257556" y="12192"/>
                </a:lnTo>
                <a:lnTo>
                  <a:pt x="251460" y="6096"/>
                </a:lnTo>
                <a:lnTo>
                  <a:pt x="243840" y="3048"/>
                </a:lnTo>
                <a:lnTo>
                  <a:pt x="245364" y="0"/>
                </a:lnTo>
                <a:lnTo>
                  <a:pt x="272796" y="35433"/>
                </a:lnTo>
                <a:lnTo>
                  <a:pt x="274320" y="54864"/>
                </a:lnTo>
                <a:lnTo>
                  <a:pt x="273986" y="65746"/>
                </a:lnTo>
                <a:lnTo>
                  <a:pt x="257746" y="104965"/>
                </a:lnTo>
                <a:lnTo>
                  <a:pt x="251912" y="109037"/>
                </a:lnTo>
                <a:lnTo>
                  <a:pt x="245364" y="111252"/>
                </a:lnTo>
                <a:close/>
              </a:path>
              <a:path w="274319" h="111759">
                <a:moveTo>
                  <a:pt x="28956" y="111252"/>
                </a:moveTo>
                <a:lnTo>
                  <a:pt x="1524" y="75628"/>
                </a:lnTo>
                <a:lnTo>
                  <a:pt x="0" y="54864"/>
                </a:lnTo>
                <a:lnTo>
                  <a:pt x="333" y="44862"/>
                </a:lnTo>
                <a:lnTo>
                  <a:pt x="16573" y="5715"/>
                </a:lnTo>
                <a:lnTo>
                  <a:pt x="28956" y="0"/>
                </a:lnTo>
                <a:lnTo>
                  <a:pt x="30480" y="3048"/>
                </a:lnTo>
                <a:lnTo>
                  <a:pt x="22859" y="6096"/>
                </a:lnTo>
                <a:lnTo>
                  <a:pt x="16764" y="12192"/>
                </a:lnTo>
                <a:lnTo>
                  <a:pt x="13716" y="21336"/>
                </a:lnTo>
                <a:lnTo>
                  <a:pt x="10834" y="28503"/>
                </a:lnTo>
                <a:lnTo>
                  <a:pt x="8953" y="36385"/>
                </a:lnTo>
                <a:lnTo>
                  <a:pt x="7929" y="45124"/>
                </a:lnTo>
                <a:lnTo>
                  <a:pt x="7620" y="54864"/>
                </a:lnTo>
                <a:lnTo>
                  <a:pt x="7929" y="64841"/>
                </a:lnTo>
                <a:lnTo>
                  <a:pt x="8953" y="74104"/>
                </a:lnTo>
                <a:lnTo>
                  <a:pt x="10834" y="82510"/>
                </a:lnTo>
                <a:lnTo>
                  <a:pt x="13716" y="89916"/>
                </a:lnTo>
                <a:lnTo>
                  <a:pt x="16764" y="99060"/>
                </a:lnTo>
                <a:lnTo>
                  <a:pt x="22859" y="105156"/>
                </a:lnTo>
                <a:lnTo>
                  <a:pt x="30480" y="108204"/>
                </a:lnTo>
                <a:lnTo>
                  <a:pt x="28956" y="111252"/>
                </a:lnTo>
                <a:close/>
              </a:path>
            </a:pathLst>
          </a:custGeom>
          <a:solidFill>
            <a:srgbClr val="000000"/>
          </a:solidFill>
        </p:spPr>
        <p:txBody>
          <a:bodyPr wrap="square" lIns="0" tIns="0" rIns="0" bIns="0" rtlCol="0"/>
          <a:lstStyle/>
          <a:p/>
        </p:txBody>
      </p:sp>
      <p:sp>
        <p:nvSpPr>
          <p:cNvPr id="22" name="object 22"/>
          <p:cNvSpPr/>
          <p:nvPr/>
        </p:nvSpPr>
        <p:spPr>
          <a:xfrm>
            <a:off x="2485644" y="6915911"/>
            <a:ext cx="609600" cy="208915"/>
          </a:xfrm>
          <a:custGeom>
            <a:avLst/>
            <a:gdLst/>
            <a:ahLst/>
            <a:cxnLst/>
            <a:rect l="l" t="t" r="r" b="b"/>
            <a:pathLst>
              <a:path w="609600" h="208915">
                <a:moveTo>
                  <a:pt x="563880" y="208788"/>
                </a:moveTo>
                <a:lnTo>
                  <a:pt x="562356" y="202692"/>
                </a:lnTo>
                <a:lnTo>
                  <a:pt x="570047" y="196977"/>
                </a:lnTo>
                <a:lnTo>
                  <a:pt x="577024" y="188976"/>
                </a:lnTo>
                <a:lnTo>
                  <a:pt x="592264" y="152709"/>
                </a:lnTo>
                <a:lnTo>
                  <a:pt x="597408" y="103632"/>
                </a:lnTo>
                <a:lnTo>
                  <a:pt x="596836" y="85939"/>
                </a:lnTo>
                <a:lnTo>
                  <a:pt x="588264" y="41148"/>
                </a:lnTo>
                <a:lnTo>
                  <a:pt x="562356" y="4572"/>
                </a:lnTo>
                <a:lnTo>
                  <a:pt x="563880" y="0"/>
                </a:lnTo>
                <a:lnTo>
                  <a:pt x="597408" y="38100"/>
                </a:lnTo>
                <a:lnTo>
                  <a:pt x="608766" y="85677"/>
                </a:lnTo>
                <a:lnTo>
                  <a:pt x="609600" y="103632"/>
                </a:lnTo>
                <a:lnTo>
                  <a:pt x="608766" y="121586"/>
                </a:lnTo>
                <a:lnTo>
                  <a:pt x="597408" y="169164"/>
                </a:lnTo>
                <a:lnTo>
                  <a:pt x="573833" y="202168"/>
                </a:lnTo>
                <a:lnTo>
                  <a:pt x="563880" y="208788"/>
                </a:lnTo>
                <a:close/>
              </a:path>
              <a:path w="609600" h="208915">
                <a:moveTo>
                  <a:pt x="45719" y="208788"/>
                </a:moveTo>
                <a:lnTo>
                  <a:pt x="12192" y="169164"/>
                </a:lnTo>
                <a:lnTo>
                  <a:pt x="833" y="121586"/>
                </a:lnTo>
                <a:lnTo>
                  <a:pt x="0" y="103632"/>
                </a:lnTo>
                <a:lnTo>
                  <a:pt x="833" y="85677"/>
                </a:lnTo>
                <a:lnTo>
                  <a:pt x="12192" y="38100"/>
                </a:lnTo>
                <a:lnTo>
                  <a:pt x="35980" y="5953"/>
                </a:lnTo>
                <a:lnTo>
                  <a:pt x="45719" y="0"/>
                </a:lnTo>
                <a:lnTo>
                  <a:pt x="47243" y="4572"/>
                </a:lnTo>
                <a:lnTo>
                  <a:pt x="39766" y="11144"/>
                </a:lnTo>
                <a:lnTo>
                  <a:pt x="33147" y="19431"/>
                </a:lnTo>
                <a:lnTo>
                  <a:pt x="17335" y="54554"/>
                </a:lnTo>
                <a:lnTo>
                  <a:pt x="12192" y="103632"/>
                </a:lnTo>
                <a:lnTo>
                  <a:pt x="12763" y="121324"/>
                </a:lnTo>
                <a:lnTo>
                  <a:pt x="21336" y="166116"/>
                </a:lnTo>
                <a:lnTo>
                  <a:pt x="47243" y="202692"/>
                </a:lnTo>
                <a:lnTo>
                  <a:pt x="45719" y="208788"/>
                </a:lnTo>
                <a:close/>
              </a:path>
            </a:pathLst>
          </a:custGeom>
          <a:solidFill>
            <a:srgbClr val="000000"/>
          </a:solidFill>
        </p:spPr>
        <p:txBody>
          <a:bodyPr wrap="square" lIns="0" tIns="0" rIns="0" bIns="0" rtlCol="0"/>
          <a:lstStyle/>
          <a:p/>
        </p:txBody>
      </p:sp>
      <p:sp>
        <p:nvSpPr>
          <p:cNvPr id="23" name="object 23"/>
          <p:cNvSpPr/>
          <p:nvPr/>
        </p:nvSpPr>
        <p:spPr>
          <a:xfrm>
            <a:off x="2537460" y="7020306"/>
            <a:ext cx="105410" cy="0"/>
          </a:xfrm>
          <a:custGeom>
            <a:avLst/>
            <a:gdLst/>
            <a:ahLst/>
            <a:cxnLst/>
            <a:rect l="l" t="t" r="r" b="b"/>
            <a:pathLst>
              <a:path w="105410" h="0">
                <a:moveTo>
                  <a:pt x="0" y="0"/>
                </a:moveTo>
                <a:lnTo>
                  <a:pt x="105156" y="0"/>
                </a:lnTo>
              </a:path>
            </a:pathLst>
          </a:custGeom>
          <a:ln w="7619">
            <a:solidFill>
              <a:srgbClr val="000000"/>
            </a:solidFill>
          </a:ln>
        </p:spPr>
        <p:txBody>
          <a:bodyPr wrap="square" lIns="0" tIns="0" rIns="0" bIns="0" rtlCol="0"/>
          <a:lstStyle/>
          <a:p/>
        </p:txBody>
      </p:sp>
      <p:sp>
        <p:nvSpPr>
          <p:cNvPr id="24" name="object 24"/>
          <p:cNvSpPr txBox="1"/>
          <p:nvPr/>
        </p:nvSpPr>
        <p:spPr>
          <a:xfrm>
            <a:off x="2539494" y="6852780"/>
            <a:ext cx="541020" cy="177800"/>
          </a:xfrm>
          <a:prstGeom prst="rect">
            <a:avLst/>
          </a:prstGeom>
        </p:spPr>
        <p:txBody>
          <a:bodyPr wrap="square" lIns="0" tIns="12065" rIns="0" bIns="0" rtlCol="0" vert="horz">
            <a:spAutoFit/>
          </a:bodyPr>
          <a:lstStyle/>
          <a:p>
            <a:pPr marL="25400">
              <a:lnSpc>
                <a:spcPct val="100000"/>
              </a:lnSpc>
              <a:spcBef>
                <a:spcPts val="95"/>
              </a:spcBef>
            </a:pPr>
            <a:r>
              <a:rPr dirty="0" baseline="7936" sz="1050" spc="52">
                <a:latin typeface="Cambria"/>
                <a:cs typeface="Cambria"/>
              </a:rPr>
              <a:t>1 </a:t>
            </a:r>
            <a:r>
              <a:rPr dirty="0" baseline="-27777" sz="1500" spc="284">
                <a:latin typeface="Cambria"/>
                <a:cs typeface="Cambria"/>
              </a:rPr>
              <a:t>−</a:t>
            </a:r>
            <a:r>
              <a:rPr dirty="0" baseline="-27777" sz="1500" spc="-15">
                <a:latin typeface="Cambria"/>
                <a:cs typeface="Cambria"/>
              </a:rPr>
              <a:t> </a:t>
            </a:r>
            <a:r>
              <a:rPr dirty="0" baseline="11904" sz="1050" spc="89">
                <a:latin typeface="Cambria"/>
                <a:cs typeface="Cambria"/>
              </a:rPr>
              <a:t>e</a:t>
            </a:r>
            <a:r>
              <a:rPr dirty="0" sz="600" spc="60">
                <a:latin typeface="Cambria"/>
                <a:cs typeface="Cambria"/>
              </a:rPr>
              <a:t>pc</a:t>
            </a:r>
            <a:r>
              <a:rPr dirty="0" baseline="11904" sz="1050" spc="89">
                <a:latin typeface="Cambria"/>
                <a:cs typeface="Cambria"/>
              </a:rPr>
              <a:t>e</a:t>
            </a:r>
            <a:r>
              <a:rPr dirty="0" sz="600" spc="60">
                <a:latin typeface="Cambria"/>
                <a:cs typeface="Cambria"/>
              </a:rPr>
              <a:t>d</a:t>
            </a:r>
            <a:endParaRPr sz="600">
              <a:latin typeface="Cambria"/>
              <a:cs typeface="Cambria"/>
            </a:endParaRPr>
          </a:p>
        </p:txBody>
      </p:sp>
      <p:sp>
        <p:nvSpPr>
          <p:cNvPr id="25" name="object 25"/>
          <p:cNvSpPr txBox="1"/>
          <p:nvPr/>
        </p:nvSpPr>
        <p:spPr>
          <a:xfrm>
            <a:off x="1730239" y="7014511"/>
            <a:ext cx="1263015" cy="137160"/>
          </a:xfrm>
          <a:prstGeom prst="rect">
            <a:avLst/>
          </a:prstGeom>
        </p:spPr>
        <p:txBody>
          <a:bodyPr wrap="square" lIns="0" tIns="16510" rIns="0" bIns="0" rtlCol="0" vert="horz">
            <a:spAutoFit/>
          </a:bodyPr>
          <a:lstStyle/>
          <a:p>
            <a:pPr marL="25400">
              <a:lnSpc>
                <a:spcPct val="100000"/>
              </a:lnSpc>
              <a:spcBef>
                <a:spcPts val="130"/>
              </a:spcBef>
              <a:tabLst>
                <a:tab pos="808355" algn="l"/>
                <a:tab pos="1151255" algn="l"/>
              </a:tabLst>
            </a:pPr>
            <a:r>
              <a:rPr dirty="0" sz="700" spc="20">
                <a:latin typeface="Cambria"/>
                <a:cs typeface="Cambria"/>
              </a:rPr>
              <a:t>1+o.71/</a:t>
            </a:r>
            <a:r>
              <a:rPr dirty="0" baseline="-13888" sz="900" spc="30">
                <a:latin typeface="Cambria"/>
                <a:cs typeface="Cambria"/>
              </a:rPr>
              <a:t>d </a:t>
            </a:r>
            <a:r>
              <a:rPr dirty="0" baseline="-13888" sz="900" spc="120">
                <a:latin typeface="Cambria"/>
                <a:cs typeface="Cambria"/>
              </a:rPr>
              <a:t> </a:t>
            </a:r>
            <a:r>
              <a:rPr dirty="0" sz="700" spc="90">
                <a:latin typeface="Cambria"/>
                <a:cs typeface="Cambria"/>
              </a:rPr>
              <a:t>t</a:t>
            </a:r>
            <a:r>
              <a:rPr dirty="0" baseline="-13888" sz="900" spc="135">
                <a:latin typeface="Cambria"/>
                <a:cs typeface="Cambria"/>
              </a:rPr>
              <a:t>f</a:t>
            </a:r>
            <a:r>
              <a:rPr dirty="0" sz="700" spc="90">
                <a:latin typeface="Cambria"/>
                <a:cs typeface="Cambria"/>
              </a:rPr>
              <a:t>,t</a:t>
            </a:r>
            <a:r>
              <a:rPr dirty="0" baseline="-13888" sz="900" spc="135">
                <a:latin typeface="Cambria"/>
                <a:cs typeface="Cambria"/>
              </a:rPr>
              <a:t>d	</a:t>
            </a:r>
            <a:r>
              <a:rPr dirty="0" sz="700" spc="50">
                <a:latin typeface="Cambria"/>
                <a:cs typeface="Cambria"/>
              </a:rPr>
              <a:t>A</a:t>
            </a:r>
            <a:r>
              <a:rPr dirty="0" baseline="-13888" sz="900" spc="75">
                <a:latin typeface="Cambria"/>
                <a:cs typeface="Cambria"/>
              </a:rPr>
              <a:t>c	</a:t>
            </a:r>
            <a:r>
              <a:rPr dirty="0" sz="700" spc="55">
                <a:latin typeface="Cambria"/>
                <a:cs typeface="Cambria"/>
              </a:rPr>
              <a:t>l</a:t>
            </a:r>
            <a:r>
              <a:rPr dirty="0" baseline="-13888" sz="900" spc="82">
                <a:latin typeface="Cambria"/>
                <a:cs typeface="Cambria"/>
              </a:rPr>
              <a:t>c</a:t>
            </a:r>
            <a:endParaRPr baseline="-13888" sz="900">
              <a:latin typeface="Cambria"/>
              <a:cs typeface="Cambria"/>
            </a:endParaRPr>
          </a:p>
        </p:txBody>
      </p:sp>
      <p:sp>
        <p:nvSpPr>
          <p:cNvPr id="26" name="object 26"/>
          <p:cNvSpPr/>
          <p:nvPr/>
        </p:nvSpPr>
        <p:spPr>
          <a:xfrm>
            <a:off x="2795016" y="7020306"/>
            <a:ext cx="248920" cy="0"/>
          </a:xfrm>
          <a:custGeom>
            <a:avLst/>
            <a:gdLst/>
            <a:ahLst/>
            <a:cxnLst/>
            <a:rect l="l" t="t" r="r" b="b"/>
            <a:pathLst>
              <a:path w="248919" h="0">
                <a:moveTo>
                  <a:pt x="0" y="0"/>
                </a:moveTo>
                <a:lnTo>
                  <a:pt x="248411" y="0"/>
                </a:lnTo>
              </a:path>
            </a:pathLst>
          </a:custGeom>
          <a:ln w="7619">
            <a:solidFill>
              <a:srgbClr val="000000"/>
            </a:solidFill>
          </a:ln>
        </p:spPr>
        <p:txBody>
          <a:bodyPr wrap="square" lIns="0" tIns="0" rIns="0" bIns="0" rtlCol="0"/>
          <a:lstStyle/>
          <a:p/>
        </p:txBody>
      </p:sp>
      <p:sp>
        <p:nvSpPr>
          <p:cNvPr id="27" name="object 27"/>
          <p:cNvSpPr txBox="1"/>
          <p:nvPr/>
        </p:nvSpPr>
        <p:spPr>
          <a:xfrm>
            <a:off x="3412227" y="6976408"/>
            <a:ext cx="117475" cy="137160"/>
          </a:xfrm>
          <a:prstGeom prst="rect">
            <a:avLst/>
          </a:prstGeom>
        </p:spPr>
        <p:txBody>
          <a:bodyPr wrap="square" lIns="0" tIns="16510" rIns="0" bIns="0" rtlCol="0" vert="horz">
            <a:spAutoFit/>
          </a:bodyPr>
          <a:lstStyle/>
          <a:p>
            <a:pPr>
              <a:lnSpc>
                <a:spcPct val="100000"/>
              </a:lnSpc>
              <a:spcBef>
                <a:spcPts val="130"/>
              </a:spcBef>
            </a:pPr>
            <a:r>
              <a:rPr dirty="0" sz="700" spc="75">
                <a:latin typeface="Cambria"/>
                <a:cs typeface="Cambria"/>
              </a:rPr>
              <a:t>d</a:t>
            </a:r>
            <a:r>
              <a:rPr dirty="0" sz="700" spc="50">
                <a:latin typeface="Cambria"/>
                <a:cs typeface="Cambria"/>
              </a:rPr>
              <a:t>s</a:t>
            </a:r>
            <a:endParaRPr sz="700">
              <a:latin typeface="Cambria"/>
              <a:cs typeface="Cambria"/>
            </a:endParaRPr>
          </a:p>
        </p:txBody>
      </p:sp>
      <p:sp>
        <p:nvSpPr>
          <p:cNvPr id="28" name="object 28"/>
          <p:cNvSpPr/>
          <p:nvPr/>
        </p:nvSpPr>
        <p:spPr>
          <a:xfrm>
            <a:off x="3553967" y="6915911"/>
            <a:ext cx="609600" cy="208915"/>
          </a:xfrm>
          <a:custGeom>
            <a:avLst/>
            <a:gdLst/>
            <a:ahLst/>
            <a:cxnLst/>
            <a:rect l="l" t="t" r="r" b="b"/>
            <a:pathLst>
              <a:path w="609600" h="208915">
                <a:moveTo>
                  <a:pt x="563880" y="208788"/>
                </a:moveTo>
                <a:lnTo>
                  <a:pt x="562356" y="202692"/>
                </a:lnTo>
                <a:lnTo>
                  <a:pt x="570047" y="196977"/>
                </a:lnTo>
                <a:lnTo>
                  <a:pt x="577024" y="188976"/>
                </a:lnTo>
                <a:lnTo>
                  <a:pt x="592264" y="152709"/>
                </a:lnTo>
                <a:lnTo>
                  <a:pt x="597408" y="103632"/>
                </a:lnTo>
                <a:lnTo>
                  <a:pt x="596836" y="85939"/>
                </a:lnTo>
                <a:lnTo>
                  <a:pt x="588264" y="41148"/>
                </a:lnTo>
                <a:lnTo>
                  <a:pt x="562356" y="4572"/>
                </a:lnTo>
                <a:lnTo>
                  <a:pt x="563880" y="0"/>
                </a:lnTo>
                <a:lnTo>
                  <a:pt x="597408" y="38100"/>
                </a:lnTo>
                <a:lnTo>
                  <a:pt x="608766" y="85677"/>
                </a:lnTo>
                <a:lnTo>
                  <a:pt x="609600" y="103632"/>
                </a:lnTo>
                <a:lnTo>
                  <a:pt x="608766" y="121586"/>
                </a:lnTo>
                <a:lnTo>
                  <a:pt x="597408" y="169164"/>
                </a:lnTo>
                <a:lnTo>
                  <a:pt x="573833" y="202168"/>
                </a:lnTo>
                <a:lnTo>
                  <a:pt x="563880" y="208788"/>
                </a:lnTo>
                <a:close/>
              </a:path>
              <a:path w="609600" h="208915">
                <a:moveTo>
                  <a:pt x="45719" y="208788"/>
                </a:moveTo>
                <a:lnTo>
                  <a:pt x="12192" y="169164"/>
                </a:lnTo>
                <a:lnTo>
                  <a:pt x="833" y="121586"/>
                </a:lnTo>
                <a:lnTo>
                  <a:pt x="0" y="103632"/>
                </a:lnTo>
                <a:lnTo>
                  <a:pt x="833" y="85677"/>
                </a:lnTo>
                <a:lnTo>
                  <a:pt x="12192" y="38100"/>
                </a:lnTo>
                <a:lnTo>
                  <a:pt x="35980" y="5953"/>
                </a:lnTo>
                <a:lnTo>
                  <a:pt x="45719" y="0"/>
                </a:lnTo>
                <a:lnTo>
                  <a:pt x="47243" y="4572"/>
                </a:lnTo>
                <a:lnTo>
                  <a:pt x="39766" y="11144"/>
                </a:lnTo>
                <a:lnTo>
                  <a:pt x="33147" y="19431"/>
                </a:lnTo>
                <a:lnTo>
                  <a:pt x="17335" y="54554"/>
                </a:lnTo>
                <a:lnTo>
                  <a:pt x="12192" y="103632"/>
                </a:lnTo>
                <a:lnTo>
                  <a:pt x="12763" y="121324"/>
                </a:lnTo>
                <a:lnTo>
                  <a:pt x="21336" y="166116"/>
                </a:lnTo>
                <a:lnTo>
                  <a:pt x="47243" y="202692"/>
                </a:lnTo>
                <a:lnTo>
                  <a:pt x="45719" y="208788"/>
                </a:lnTo>
                <a:close/>
              </a:path>
            </a:pathLst>
          </a:custGeom>
          <a:solidFill>
            <a:srgbClr val="000000"/>
          </a:solidFill>
        </p:spPr>
        <p:txBody>
          <a:bodyPr wrap="square" lIns="0" tIns="0" rIns="0" bIns="0" rtlCol="0"/>
          <a:lstStyle/>
          <a:p/>
        </p:txBody>
      </p:sp>
      <p:sp>
        <p:nvSpPr>
          <p:cNvPr id="29" name="object 29"/>
          <p:cNvSpPr/>
          <p:nvPr/>
        </p:nvSpPr>
        <p:spPr>
          <a:xfrm>
            <a:off x="3605784" y="7020306"/>
            <a:ext cx="105410" cy="0"/>
          </a:xfrm>
          <a:custGeom>
            <a:avLst/>
            <a:gdLst/>
            <a:ahLst/>
            <a:cxnLst/>
            <a:rect l="l" t="t" r="r" b="b"/>
            <a:pathLst>
              <a:path w="105410" h="0">
                <a:moveTo>
                  <a:pt x="0" y="0"/>
                </a:moveTo>
                <a:lnTo>
                  <a:pt x="105156" y="0"/>
                </a:lnTo>
              </a:path>
            </a:pathLst>
          </a:custGeom>
          <a:ln w="7619">
            <a:solidFill>
              <a:srgbClr val="000000"/>
            </a:solidFill>
          </a:ln>
        </p:spPr>
        <p:txBody>
          <a:bodyPr wrap="square" lIns="0" tIns="0" rIns="0" bIns="0" rtlCol="0"/>
          <a:lstStyle/>
          <a:p/>
        </p:txBody>
      </p:sp>
      <p:sp>
        <p:nvSpPr>
          <p:cNvPr id="30" name="object 30"/>
          <p:cNvSpPr txBox="1"/>
          <p:nvPr/>
        </p:nvSpPr>
        <p:spPr>
          <a:xfrm>
            <a:off x="3140964" y="6917028"/>
            <a:ext cx="706120" cy="177800"/>
          </a:xfrm>
          <a:prstGeom prst="rect">
            <a:avLst/>
          </a:prstGeom>
        </p:spPr>
        <p:txBody>
          <a:bodyPr wrap="square" lIns="0" tIns="12065" rIns="0" bIns="0" rtlCol="0" vert="horz">
            <a:spAutoFit/>
          </a:bodyPr>
          <a:lstStyle/>
          <a:p>
            <a:pPr>
              <a:lnSpc>
                <a:spcPct val="100000"/>
              </a:lnSpc>
              <a:spcBef>
                <a:spcPts val="95"/>
              </a:spcBef>
              <a:tabLst>
                <a:tab pos="598805" algn="l"/>
              </a:tabLst>
            </a:pPr>
            <a:r>
              <a:rPr dirty="0" sz="1000" spc="190">
                <a:latin typeface="Cambria"/>
                <a:cs typeface="Cambria"/>
              </a:rPr>
              <a:t>=</a:t>
            </a:r>
            <a:r>
              <a:rPr dirty="0" sz="1000" spc="70">
                <a:latin typeface="Cambria"/>
                <a:cs typeface="Cambria"/>
              </a:rPr>
              <a:t> </a:t>
            </a:r>
            <a:r>
              <a:rPr dirty="0" sz="1000" spc="-5">
                <a:latin typeface="Cambria"/>
                <a:cs typeface="Cambria"/>
              </a:rPr>
              <a:t>∆𝑃</a:t>
            </a:r>
            <a:r>
              <a:rPr dirty="0" sz="1000">
                <a:latin typeface="Cambria"/>
                <a:cs typeface="Cambria"/>
              </a:rPr>
              <a:t>	</a:t>
            </a:r>
            <a:r>
              <a:rPr dirty="0" sz="1000" spc="190">
                <a:latin typeface="Cambria"/>
                <a:cs typeface="Cambria"/>
              </a:rPr>
              <a:t>−</a:t>
            </a:r>
            <a:endParaRPr sz="1000">
              <a:latin typeface="Cambria"/>
              <a:cs typeface="Cambria"/>
            </a:endParaRPr>
          </a:p>
        </p:txBody>
      </p:sp>
      <p:sp>
        <p:nvSpPr>
          <p:cNvPr id="31" name="object 31"/>
          <p:cNvSpPr txBox="1"/>
          <p:nvPr/>
        </p:nvSpPr>
        <p:spPr>
          <a:xfrm>
            <a:off x="3633203" y="6875829"/>
            <a:ext cx="436880" cy="137160"/>
          </a:xfrm>
          <a:prstGeom prst="rect">
            <a:avLst/>
          </a:prstGeom>
        </p:spPr>
        <p:txBody>
          <a:bodyPr wrap="square" lIns="0" tIns="16510" rIns="0" bIns="0" rtlCol="0" vert="horz">
            <a:spAutoFit/>
          </a:bodyPr>
          <a:lstStyle/>
          <a:p>
            <a:pPr>
              <a:lnSpc>
                <a:spcPct val="100000"/>
              </a:lnSpc>
              <a:spcBef>
                <a:spcPts val="130"/>
              </a:spcBef>
              <a:tabLst>
                <a:tab pos="229870" algn="l"/>
              </a:tabLst>
            </a:pPr>
            <a:r>
              <a:rPr dirty="0" sz="700" spc="35">
                <a:latin typeface="Cambria"/>
                <a:cs typeface="Cambria"/>
              </a:rPr>
              <a:t>1	</a:t>
            </a:r>
            <a:r>
              <a:rPr dirty="0" baseline="3968" sz="1050" spc="82">
                <a:latin typeface="Cambria"/>
                <a:cs typeface="Cambria"/>
              </a:rPr>
              <a:t>e</a:t>
            </a:r>
            <a:r>
              <a:rPr dirty="0" baseline="3968" sz="1050" spc="97">
                <a:latin typeface="Cambria"/>
                <a:cs typeface="Cambria"/>
              </a:rPr>
              <a:t> </a:t>
            </a:r>
            <a:r>
              <a:rPr dirty="0" baseline="3968" sz="1050" spc="82">
                <a:latin typeface="Cambria"/>
                <a:cs typeface="Cambria"/>
              </a:rPr>
              <a:t>e</a:t>
            </a:r>
            <a:endParaRPr baseline="3968" sz="1050">
              <a:latin typeface="Cambria"/>
              <a:cs typeface="Cambria"/>
            </a:endParaRPr>
          </a:p>
        </p:txBody>
      </p:sp>
      <p:sp>
        <p:nvSpPr>
          <p:cNvPr id="32" name="object 32"/>
          <p:cNvSpPr txBox="1"/>
          <p:nvPr/>
        </p:nvSpPr>
        <p:spPr>
          <a:xfrm>
            <a:off x="3909030" y="6903077"/>
            <a:ext cx="212725" cy="116839"/>
          </a:xfrm>
          <a:prstGeom prst="rect">
            <a:avLst/>
          </a:prstGeom>
        </p:spPr>
        <p:txBody>
          <a:bodyPr wrap="square" lIns="0" tIns="12700" rIns="0" bIns="0" rtlCol="0" vert="horz">
            <a:spAutoFit/>
          </a:bodyPr>
          <a:lstStyle/>
          <a:p>
            <a:pPr>
              <a:lnSpc>
                <a:spcPct val="100000"/>
              </a:lnSpc>
              <a:spcBef>
                <a:spcPts val="100"/>
              </a:spcBef>
            </a:pPr>
            <a:r>
              <a:rPr dirty="0" sz="600" spc="60">
                <a:latin typeface="Cambria"/>
                <a:cs typeface="Cambria"/>
              </a:rPr>
              <a:t>pc</a:t>
            </a:r>
            <a:r>
              <a:rPr dirty="0" sz="600" spc="225">
                <a:latin typeface="Cambria"/>
                <a:cs typeface="Cambria"/>
              </a:rPr>
              <a:t> </a:t>
            </a:r>
            <a:r>
              <a:rPr dirty="0" sz="600" spc="75">
                <a:latin typeface="Cambria"/>
                <a:cs typeface="Cambria"/>
              </a:rPr>
              <a:t>d</a:t>
            </a:r>
            <a:endParaRPr sz="600">
              <a:latin typeface="Cambria"/>
              <a:cs typeface="Cambria"/>
            </a:endParaRPr>
          </a:p>
        </p:txBody>
      </p:sp>
      <p:sp>
        <p:nvSpPr>
          <p:cNvPr id="33" name="object 33"/>
          <p:cNvSpPr txBox="1"/>
          <p:nvPr/>
        </p:nvSpPr>
        <p:spPr>
          <a:xfrm>
            <a:off x="3581872" y="7014511"/>
            <a:ext cx="479425" cy="137160"/>
          </a:xfrm>
          <a:prstGeom prst="rect">
            <a:avLst/>
          </a:prstGeom>
        </p:spPr>
        <p:txBody>
          <a:bodyPr wrap="square" lIns="0" tIns="16510" rIns="0" bIns="0" rtlCol="0" vert="horz">
            <a:spAutoFit/>
          </a:bodyPr>
          <a:lstStyle/>
          <a:p>
            <a:pPr marL="25400">
              <a:lnSpc>
                <a:spcPct val="100000"/>
              </a:lnSpc>
              <a:spcBef>
                <a:spcPts val="130"/>
              </a:spcBef>
              <a:tabLst>
                <a:tab pos="367665" algn="l"/>
              </a:tabLst>
            </a:pPr>
            <a:r>
              <a:rPr dirty="0" sz="700" spc="50">
                <a:latin typeface="Cambria"/>
                <a:cs typeface="Cambria"/>
              </a:rPr>
              <a:t>A</a:t>
            </a:r>
            <a:r>
              <a:rPr dirty="0" baseline="-13888" sz="900" spc="75">
                <a:latin typeface="Cambria"/>
                <a:cs typeface="Cambria"/>
              </a:rPr>
              <a:t>c	</a:t>
            </a:r>
            <a:r>
              <a:rPr dirty="0" sz="700" spc="55">
                <a:latin typeface="Cambria"/>
                <a:cs typeface="Cambria"/>
              </a:rPr>
              <a:t>l</a:t>
            </a:r>
            <a:r>
              <a:rPr dirty="0" baseline="-13888" sz="900" spc="82">
                <a:latin typeface="Cambria"/>
                <a:cs typeface="Cambria"/>
              </a:rPr>
              <a:t>c</a:t>
            </a:r>
            <a:endParaRPr baseline="-13888" sz="900">
              <a:latin typeface="Cambria"/>
              <a:cs typeface="Cambria"/>
            </a:endParaRPr>
          </a:p>
        </p:txBody>
      </p:sp>
      <p:sp>
        <p:nvSpPr>
          <p:cNvPr id="34" name="object 34"/>
          <p:cNvSpPr/>
          <p:nvPr/>
        </p:nvSpPr>
        <p:spPr>
          <a:xfrm>
            <a:off x="3861816" y="7020306"/>
            <a:ext cx="248920" cy="0"/>
          </a:xfrm>
          <a:custGeom>
            <a:avLst/>
            <a:gdLst/>
            <a:ahLst/>
            <a:cxnLst/>
            <a:rect l="l" t="t" r="r" b="b"/>
            <a:pathLst>
              <a:path w="248920" h="0">
                <a:moveTo>
                  <a:pt x="0" y="0"/>
                </a:moveTo>
                <a:lnTo>
                  <a:pt x="248411" y="0"/>
                </a:lnTo>
              </a:path>
            </a:pathLst>
          </a:custGeom>
          <a:ln w="7619">
            <a:solidFill>
              <a:srgbClr val="000000"/>
            </a:solidFill>
          </a:ln>
        </p:spPr>
        <p:txBody>
          <a:bodyPr wrap="square" lIns="0" tIns="0" rIns="0" bIns="0" rtlCol="0"/>
          <a:lstStyle/>
          <a:p/>
        </p:txBody>
      </p:sp>
      <p:sp>
        <p:nvSpPr>
          <p:cNvPr id="35" name="object 35"/>
          <p:cNvSpPr txBox="1"/>
          <p:nvPr/>
        </p:nvSpPr>
        <p:spPr>
          <a:xfrm>
            <a:off x="4384531" y="6976408"/>
            <a:ext cx="117475" cy="137160"/>
          </a:xfrm>
          <a:prstGeom prst="rect">
            <a:avLst/>
          </a:prstGeom>
        </p:spPr>
        <p:txBody>
          <a:bodyPr wrap="square" lIns="0" tIns="16510" rIns="0" bIns="0" rtlCol="0" vert="horz">
            <a:spAutoFit/>
          </a:bodyPr>
          <a:lstStyle/>
          <a:p>
            <a:pPr>
              <a:lnSpc>
                <a:spcPct val="100000"/>
              </a:lnSpc>
              <a:spcBef>
                <a:spcPts val="130"/>
              </a:spcBef>
            </a:pPr>
            <a:r>
              <a:rPr dirty="0" sz="700" spc="75">
                <a:latin typeface="Cambria"/>
                <a:cs typeface="Cambria"/>
              </a:rPr>
              <a:t>d</a:t>
            </a:r>
            <a:r>
              <a:rPr dirty="0" sz="700" spc="50">
                <a:latin typeface="Cambria"/>
                <a:cs typeface="Cambria"/>
              </a:rPr>
              <a:t>s</a:t>
            </a:r>
            <a:endParaRPr sz="700">
              <a:latin typeface="Cambria"/>
              <a:cs typeface="Cambria"/>
            </a:endParaRPr>
          </a:p>
        </p:txBody>
      </p:sp>
      <p:sp>
        <p:nvSpPr>
          <p:cNvPr id="36" name="object 36"/>
          <p:cNvSpPr txBox="1"/>
          <p:nvPr/>
        </p:nvSpPr>
        <p:spPr>
          <a:xfrm>
            <a:off x="4174185" y="6917028"/>
            <a:ext cx="1110615" cy="177800"/>
          </a:xfrm>
          <a:prstGeom prst="rect">
            <a:avLst/>
          </a:prstGeom>
        </p:spPr>
        <p:txBody>
          <a:bodyPr wrap="square" lIns="0" tIns="12065" rIns="0" bIns="0" rtlCol="0" vert="horz">
            <a:spAutoFit/>
          </a:bodyPr>
          <a:lstStyle/>
          <a:p>
            <a:pPr>
              <a:lnSpc>
                <a:spcPct val="100000"/>
              </a:lnSpc>
              <a:spcBef>
                <a:spcPts val="95"/>
              </a:spcBef>
              <a:tabLst>
                <a:tab pos="356235" algn="l"/>
              </a:tabLst>
            </a:pPr>
            <a:r>
              <a:rPr dirty="0" sz="1000" spc="-5">
                <a:latin typeface="Arial"/>
                <a:cs typeface="Arial"/>
              </a:rPr>
              <a:t>, </a:t>
            </a:r>
            <a:r>
              <a:rPr dirty="0" sz="1000" spc="-5">
                <a:latin typeface="Cambria"/>
                <a:cs typeface="Cambria"/>
              </a:rPr>
              <a:t>∆𝑃	</a:t>
            </a:r>
            <a:r>
              <a:rPr dirty="0" sz="1000" spc="190">
                <a:latin typeface="Cambria"/>
                <a:cs typeface="Cambria"/>
              </a:rPr>
              <a:t>=</a:t>
            </a:r>
            <a:r>
              <a:rPr dirty="0" sz="1000" spc="-15">
                <a:latin typeface="Cambria"/>
                <a:cs typeface="Cambria"/>
              </a:rPr>
              <a:t> </a:t>
            </a:r>
            <a:r>
              <a:rPr dirty="0" sz="1000" spc="25">
                <a:latin typeface="Cambria"/>
                <a:cs typeface="Cambria"/>
              </a:rPr>
              <a:t>−310.0 </a:t>
            </a:r>
            <a:r>
              <a:rPr dirty="0" sz="1000" spc="-5">
                <a:latin typeface="Cambria"/>
                <a:cs typeface="Cambria"/>
              </a:rPr>
              <a:t>𝑘𝑖𝑝</a:t>
            </a:r>
            <a:endParaRPr sz="1000">
              <a:latin typeface="Cambria"/>
              <a:cs typeface="Cambria"/>
            </a:endParaRPr>
          </a:p>
        </p:txBody>
      </p:sp>
      <p:sp>
        <p:nvSpPr>
          <p:cNvPr id="37" name="object 37"/>
          <p:cNvSpPr txBox="1"/>
          <p:nvPr/>
        </p:nvSpPr>
        <p:spPr>
          <a:xfrm>
            <a:off x="1391411" y="7281209"/>
            <a:ext cx="175895" cy="137160"/>
          </a:xfrm>
          <a:prstGeom prst="rect">
            <a:avLst/>
          </a:prstGeom>
        </p:spPr>
        <p:txBody>
          <a:bodyPr wrap="square" lIns="0" tIns="16510" rIns="0" bIns="0" rtlCol="0" vert="horz">
            <a:spAutoFit/>
          </a:bodyPr>
          <a:lstStyle/>
          <a:p>
            <a:pPr>
              <a:lnSpc>
                <a:spcPct val="100000"/>
              </a:lnSpc>
              <a:spcBef>
                <a:spcPts val="130"/>
              </a:spcBef>
            </a:pPr>
            <a:r>
              <a:rPr dirty="0" sz="700" spc="25">
                <a:latin typeface="Cambria"/>
                <a:cs typeface="Cambria"/>
              </a:rPr>
              <a:t>e</a:t>
            </a:r>
            <a:r>
              <a:rPr dirty="0" sz="700" spc="75">
                <a:latin typeface="Cambria"/>
                <a:cs typeface="Cambria"/>
              </a:rPr>
              <a:t>d</a:t>
            </a:r>
            <a:r>
              <a:rPr dirty="0" sz="700" spc="225">
                <a:latin typeface="Cambria"/>
                <a:cs typeface="Cambria"/>
              </a:rPr>
              <a:t>f</a:t>
            </a:r>
            <a:endParaRPr sz="700">
              <a:latin typeface="Cambria"/>
              <a:cs typeface="Cambria"/>
            </a:endParaRPr>
          </a:p>
        </p:txBody>
      </p:sp>
      <p:sp>
        <p:nvSpPr>
          <p:cNvPr id="38" name="object 38"/>
          <p:cNvSpPr txBox="1"/>
          <p:nvPr/>
        </p:nvSpPr>
        <p:spPr>
          <a:xfrm>
            <a:off x="1016497" y="7221774"/>
            <a:ext cx="1409700" cy="177800"/>
          </a:xfrm>
          <a:prstGeom prst="rect">
            <a:avLst/>
          </a:prstGeom>
        </p:spPr>
        <p:txBody>
          <a:bodyPr wrap="square" lIns="0" tIns="12065" rIns="0" bIns="0" rtlCol="0" vert="horz">
            <a:spAutoFit/>
          </a:bodyPr>
          <a:lstStyle/>
          <a:p>
            <a:pPr marL="245110" indent="-245745">
              <a:lnSpc>
                <a:spcPct val="100000"/>
              </a:lnSpc>
              <a:spcBef>
                <a:spcPts val="95"/>
              </a:spcBef>
              <a:buFont typeface="Arial"/>
              <a:buChar char="•"/>
              <a:tabLst>
                <a:tab pos="245110" algn="l"/>
                <a:tab pos="245745" algn="l"/>
                <a:tab pos="577215" algn="l"/>
              </a:tabLst>
            </a:pPr>
            <a:r>
              <a:rPr dirty="0" sz="1000" spc="5">
                <a:latin typeface="Cambria"/>
                <a:cs typeface="Cambria"/>
              </a:rPr>
              <a:t>𝛥𝑓	</a:t>
            </a:r>
            <a:r>
              <a:rPr dirty="0" sz="1000" spc="190">
                <a:latin typeface="Cambria"/>
                <a:cs typeface="Cambria"/>
              </a:rPr>
              <a:t>=</a:t>
            </a:r>
            <a:r>
              <a:rPr dirty="0" sz="1000" spc="5">
                <a:latin typeface="Cambria"/>
                <a:cs typeface="Cambria"/>
              </a:rPr>
              <a:t> </a:t>
            </a:r>
            <a:r>
              <a:rPr dirty="0" sz="1000" spc="20">
                <a:latin typeface="Cambria"/>
                <a:cs typeface="Cambria"/>
              </a:rPr>
              <a:t>(−310.0𝑘𝑖𝑝)</a:t>
            </a:r>
            <a:endParaRPr sz="1000">
              <a:latin typeface="Cambria"/>
              <a:cs typeface="Cambria"/>
            </a:endParaRPr>
          </a:p>
        </p:txBody>
      </p:sp>
      <p:sp>
        <p:nvSpPr>
          <p:cNvPr id="39" name="object 39"/>
          <p:cNvSpPr/>
          <p:nvPr/>
        </p:nvSpPr>
        <p:spPr>
          <a:xfrm>
            <a:off x="2442972" y="7220711"/>
            <a:ext cx="1705610" cy="208915"/>
          </a:xfrm>
          <a:custGeom>
            <a:avLst/>
            <a:gdLst/>
            <a:ahLst/>
            <a:cxnLst/>
            <a:rect l="l" t="t" r="r" b="b"/>
            <a:pathLst>
              <a:path w="1705610" h="208915">
                <a:moveTo>
                  <a:pt x="1659636" y="208788"/>
                </a:moveTo>
                <a:lnTo>
                  <a:pt x="1658112" y="202692"/>
                </a:lnTo>
                <a:lnTo>
                  <a:pt x="1665803" y="196977"/>
                </a:lnTo>
                <a:lnTo>
                  <a:pt x="1672780" y="188976"/>
                </a:lnTo>
                <a:lnTo>
                  <a:pt x="1688020" y="152709"/>
                </a:lnTo>
                <a:lnTo>
                  <a:pt x="1693164" y="103632"/>
                </a:lnTo>
                <a:lnTo>
                  <a:pt x="1692592" y="85939"/>
                </a:lnTo>
                <a:lnTo>
                  <a:pt x="1684020" y="41148"/>
                </a:lnTo>
                <a:lnTo>
                  <a:pt x="1658112" y="4572"/>
                </a:lnTo>
                <a:lnTo>
                  <a:pt x="1659636" y="0"/>
                </a:lnTo>
                <a:lnTo>
                  <a:pt x="1693164" y="38100"/>
                </a:lnTo>
                <a:lnTo>
                  <a:pt x="1704522" y="85677"/>
                </a:lnTo>
                <a:lnTo>
                  <a:pt x="1705356" y="103632"/>
                </a:lnTo>
                <a:lnTo>
                  <a:pt x="1704522" y="121586"/>
                </a:lnTo>
                <a:lnTo>
                  <a:pt x="1693164" y="169164"/>
                </a:lnTo>
                <a:lnTo>
                  <a:pt x="1669589" y="202168"/>
                </a:lnTo>
                <a:lnTo>
                  <a:pt x="1659636" y="208788"/>
                </a:lnTo>
                <a:close/>
              </a:path>
              <a:path w="1705610" h="208915">
                <a:moveTo>
                  <a:pt x="45720" y="208788"/>
                </a:moveTo>
                <a:lnTo>
                  <a:pt x="12191" y="169164"/>
                </a:lnTo>
                <a:lnTo>
                  <a:pt x="833" y="121586"/>
                </a:lnTo>
                <a:lnTo>
                  <a:pt x="0" y="103632"/>
                </a:lnTo>
                <a:lnTo>
                  <a:pt x="833" y="85677"/>
                </a:lnTo>
                <a:lnTo>
                  <a:pt x="12191" y="38100"/>
                </a:lnTo>
                <a:lnTo>
                  <a:pt x="35980" y="5953"/>
                </a:lnTo>
                <a:lnTo>
                  <a:pt x="45720" y="0"/>
                </a:lnTo>
                <a:lnTo>
                  <a:pt x="47244" y="4572"/>
                </a:lnTo>
                <a:lnTo>
                  <a:pt x="39766" y="11144"/>
                </a:lnTo>
                <a:lnTo>
                  <a:pt x="33147" y="19431"/>
                </a:lnTo>
                <a:lnTo>
                  <a:pt x="17335" y="54554"/>
                </a:lnTo>
                <a:lnTo>
                  <a:pt x="12191" y="103632"/>
                </a:lnTo>
                <a:lnTo>
                  <a:pt x="12763" y="121324"/>
                </a:lnTo>
                <a:lnTo>
                  <a:pt x="21336" y="166116"/>
                </a:lnTo>
                <a:lnTo>
                  <a:pt x="47244" y="202692"/>
                </a:lnTo>
                <a:lnTo>
                  <a:pt x="45720" y="208788"/>
                </a:lnTo>
                <a:close/>
              </a:path>
            </a:pathLst>
          </a:custGeom>
          <a:solidFill>
            <a:srgbClr val="000000"/>
          </a:solidFill>
        </p:spPr>
        <p:txBody>
          <a:bodyPr wrap="square" lIns="0" tIns="0" rIns="0" bIns="0" rtlCol="0"/>
          <a:lstStyle/>
          <a:p/>
        </p:txBody>
      </p:sp>
      <p:sp>
        <p:nvSpPr>
          <p:cNvPr id="40" name="object 40"/>
          <p:cNvSpPr txBox="1"/>
          <p:nvPr/>
        </p:nvSpPr>
        <p:spPr>
          <a:xfrm>
            <a:off x="2737067" y="7180659"/>
            <a:ext cx="66675" cy="137160"/>
          </a:xfrm>
          <a:prstGeom prst="rect">
            <a:avLst/>
          </a:prstGeom>
        </p:spPr>
        <p:txBody>
          <a:bodyPr wrap="square" lIns="0" tIns="16510" rIns="0" bIns="0" rtlCol="0" vert="horz">
            <a:spAutoFit/>
          </a:bodyPr>
          <a:lstStyle/>
          <a:p>
            <a:pPr>
              <a:lnSpc>
                <a:spcPct val="100000"/>
              </a:lnSpc>
              <a:spcBef>
                <a:spcPts val="130"/>
              </a:spcBef>
            </a:pPr>
            <a:r>
              <a:rPr dirty="0" sz="700" spc="35">
                <a:latin typeface="Cambria"/>
                <a:cs typeface="Cambria"/>
              </a:rPr>
              <a:t>1</a:t>
            </a:r>
            <a:endParaRPr sz="700">
              <a:latin typeface="Cambria"/>
              <a:cs typeface="Cambria"/>
            </a:endParaRPr>
          </a:p>
        </p:txBody>
      </p:sp>
      <p:sp>
        <p:nvSpPr>
          <p:cNvPr id="41" name="object 41"/>
          <p:cNvSpPr/>
          <p:nvPr/>
        </p:nvSpPr>
        <p:spPr>
          <a:xfrm>
            <a:off x="2494788" y="7325106"/>
            <a:ext cx="536575" cy="0"/>
          </a:xfrm>
          <a:custGeom>
            <a:avLst/>
            <a:gdLst/>
            <a:ahLst/>
            <a:cxnLst/>
            <a:rect l="l" t="t" r="r" b="b"/>
            <a:pathLst>
              <a:path w="536575" h="0">
                <a:moveTo>
                  <a:pt x="0" y="0"/>
                </a:moveTo>
                <a:lnTo>
                  <a:pt x="536447" y="0"/>
                </a:lnTo>
              </a:path>
            </a:pathLst>
          </a:custGeom>
          <a:ln w="7619">
            <a:solidFill>
              <a:srgbClr val="000000"/>
            </a:solidFill>
          </a:ln>
        </p:spPr>
        <p:txBody>
          <a:bodyPr wrap="square" lIns="0" tIns="0" rIns="0" bIns="0" rtlCol="0"/>
          <a:lstStyle/>
          <a:p/>
        </p:txBody>
      </p:sp>
      <p:sp>
        <p:nvSpPr>
          <p:cNvPr id="42" name="object 42"/>
          <p:cNvSpPr txBox="1"/>
          <p:nvPr/>
        </p:nvSpPr>
        <p:spPr>
          <a:xfrm>
            <a:off x="3034778" y="7147128"/>
            <a:ext cx="1100455" cy="177800"/>
          </a:xfrm>
          <a:prstGeom prst="rect">
            <a:avLst/>
          </a:prstGeom>
        </p:spPr>
        <p:txBody>
          <a:bodyPr wrap="square" lIns="0" tIns="12065" rIns="0" bIns="0" rtlCol="0" vert="horz">
            <a:spAutoFit/>
          </a:bodyPr>
          <a:lstStyle/>
          <a:p>
            <a:pPr marL="25400">
              <a:lnSpc>
                <a:spcPct val="100000"/>
              </a:lnSpc>
              <a:spcBef>
                <a:spcPts val="95"/>
              </a:spcBef>
            </a:pPr>
            <a:r>
              <a:rPr dirty="0" baseline="-33333" sz="1500" spc="284">
                <a:latin typeface="Cambria"/>
                <a:cs typeface="Cambria"/>
              </a:rPr>
              <a:t>−</a:t>
            </a:r>
            <a:r>
              <a:rPr dirty="0" baseline="-33333" sz="1500" spc="-30">
                <a:latin typeface="Cambria"/>
                <a:cs typeface="Cambria"/>
              </a:rPr>
              <a:t> </a:t>
            </a:r>
            <a:r>
              <a:rPr dirty="0" sz="700" spc="35">
                <a:latin typeface="Cambria"/>
                <a:cs typeface="Cambria"/>
              </a:rPr>
              <a:t>(44.687in)(28.883in)</a:t>
            </a:r>
            <a:endParaRPr sz="700">
              <a:latin typeface="Cambria"/>
              <a:cs typeface="Cambria"/>
            </a:endParaRPr>
          </a:p>
        </p:txBody>
      </p:sp>
      <p:sp>
        <p:nvSpPr>
          <p:cNvPr id="43" name="object 43"/>
          <p:cNvSpPr txBox="1"/>
          <p:nvPr/>
        </p:nvSpPr>
        <p:spPr>
          <a:xfrm>
            <a:off x="2470906" y="7319341"/>
            <a:ext cx="1500505" cy="137160"/>
          </a:xfrm>
          <a:prstGeom prst="rect">
            <a:avLst/>
          </a:prstGeom>
        </p:spPr>
        <p:txBody>
          <a:bodyPr wrap="square" lIns="0" tIns="16510" rIns="0" bIns="0" rtlCol="0" vert="horz">
            <a:spAutoFit/>
          </a:bodyPr>
          <a:lstStyle/>
          <a:p>
            <a:pPr marL="25400">
              <a:lnSpc>
                <a:spcPct val="100000"/>
              </a:lnSpc>
              <a:spcBef>
                <a:spcPts val="130"/>
              </a:spcBef>
              <a:tabLst>
                <a:tab pos="872490" algn="l"/>
              </a:tabLst>
            </a:pPr>
            <a:r>
              <a:rPr dirty="0" sz="700" spc="35">
                <a:latin typeface="Cambria"/>
                <a:cs typeface="Cambria"/>
              </a:rPr>
              <a:t>1349.614in</a:t>
            </a:r>
            <a:r>
              <a:rPr dirty="0" baseline="18518" sz="900" spc="52">
                <a:latin typeface="Cambria"/>
                <a:cs typeface="Cambria"/>
              </a:rPr>
              <a:t>2	</a:t>
            </a:r>
            <a:r>
              <a:rPr dirty="0" sz="700" spc="30">
                <a:latin typeface="Cambria"/>
                <a:cs typeface="Cambria"/>
              </a:rPr>
              <a:t>124657o.6i</a:t>
            </a:r>
            <a:r>
              <a:rPr dirty="0" sz="700" spc="125">
                <a:latin typeface="Cambria"/>
                <a:cs typeface="Cambria"/>
              </a:rPr>
              <a:t> </a:t>
            </a:r>
            <a:r>
              <a:rPr dirty="0" baseline="18518" sz="900" spc="30">
                <a:latin typeface="Cambria"/>
                <a:cs typeface="Cambria"/>
              </a:rPr>
              <a:t>4</a:t>
            </a:r>
            <a:endParaRPr baseline="18518" sz="900">
              <a:latin typeface="Cambria"/>
              <a:cs typeface="Cambria"/>
            </a:endParaRPr>
          </a:p>
        </p:txBody>
      </p:sp>
      <p:sp>
        <p:nvSpPr>
          <p:cNvPr id="44" name="object 44"/>
          <p:cNvSpPr/>
          <p:nvPr/>
        </p:nvSpPr>
        <p:spPr>
          <a:xfrm>
            <a:off x="3182111" y="7325106"/>
            <a:ext cx="913130" cy="0"/>
          </a:xfrm>
          <a:custGeom>
            <a:avLst/>
            <a:gdLst/>
            <a:ahLst/>
            <a:cxnLst/>
            <a:rect l="l" t="t" r="r" b="b"/>
            <a:pathLst>
              <a:path w="913129" h="0">
                <a:moveTo>
                  <a:pt x="0" y="0"/>
                </a:moveTo>
                <a:lnTo>
                  <a:pt x="912876" y="0"/>
                </a:lnTo>
              </a:path>
            </a:pathLst>
          </a:custGeom>
          <a:ln w="7619">
            <a:solidFill>
              <a:srgbClr val="000000"/>
            </a:solidFill>
          </a:ln>
        </p:spPr>
        <p:txBody>
          <a:bodyPr wrap="square" lIns="0" tIns="0" rIns="0" bIns="0" rtlCol="0"/>
          <a:lstStyle/>
          <a:p/>
        </p:txBody>
      </p:sp>
      <p:sp>
        <p:nvSpPr>
          <p:cNvPr id="45" name="object 45"/>
          <p:cNvSpPr txBox="1"/>
          <p:nvPr/>
        </p:nvSpPr>
        <p:spPr>
          <a:xfrm>
            <a:off x="4195493" y="7221774"/>
            <a:ext cx="646430" cy="177800"/>
          </a:xfrm>
          <a:prstGeom prst="rect">
            <a:avLst/>
          </a:prstGeom>
        </p:spPr>
        <p:txBody>
          <a:bodyPr wrap="square" lIns="0" tIns="12065" rIns="0" bIns="0" rtlCol="0" vert="horz">
            <a:spAutoFit/>
          </a:bodyPr>
          <a:lstStyle/>
          <a:p>
            <a:pPr>
              <a:lnSpc>
                <a:spcPct val="100000"/>
              </a:lnSpc>
              <a:spcBef>
                <a:spcPts val="95"/>
              </a:spcBef>
            </a:pPr>
            <a:r>
              <a:rPr dirty="0" sz="1000" spc="190">
                <a:latin typeface="Cambria"/>
                <a:cs typeface="Cambria"/>
              </a:rPr>
              <a:t>=</a:t>
            </a:r>
            <a:r>
              <a:rPr dirty="0" sz="1000" spc="-5">
                <a:latin typeface="Cambria"/>
                <a:cs typeface="Cambria"/>
              </a:rPr>
              <a:t> 0.091 𝑘𝑠𝑖</a:t>
            </a:r>
            <a:endParaRPr sz="1000">
              <a:latin typeface="Cambria"/>
              <a:cs typeface="Cambria"/>
            </a:endParaRPr>
          </a:p>
        </p:txBody>
      </p:sp>
      <p:sp>
        <p:nvSpPr>
          <p:cNvPr id="46" name="object 46"/>
          <p:cNvSpPr txBox="1"/>
          <p:nvPr/>
        </p:nvSpPr>
        <p:spPr>
          <a:xfrm>
            <a:off x="1386826" y="7558575"/>
            <a:ext cx="173990" cy="137160"/>
          </a:xfrm>
          <a:prstGeom prst="rect">
            <a:avLst/>
          </a:prstGeom>
        </p:spPr>
        <p:txBody>
          <a:bodyPr wrap="square" lIns="0" tIns="16510" rIns="0" bIns="0" rtlCol="0" vert="horz">
            <a:spAutoFit/>
          </a:bodyPr>
          <a:lstStyle/>
          <a:p>
            <a:pPr>
              <a:lnSpc>
                <a:spcPct val="100000"/>
              </a:lnSpc>
              <a:spcBef>
                <a:spcPts val="130"/>
              </a:spcBef>
            </a:pPr>
            <a:r>
              <a:rPr dirty="0" sz="700" spc="60">
                <a:latin typeface="Cambria"/>
                <a:cs typeface="Cambria"/>
              </a:rPr>
              <a:t>p</a:t>
            </a:r>
            <a:r>
              <a:rPr dirty="0" sz="700" spc="105">
                <a:latin typeface="Cambria"/>
                <a:cs typeface="Cambria"/>
              </a:rPr>
              <a:t>s</a:t>
            </a:r>
            <a:r>
              <a:rPr dirty="0" sz="700" spc="100">
                <a:latin typeface="Cambria"/>
                <a:cs typeface="Cambria"/>
              </a:rPr>
              <a:t>s</a:t>
            </a:r>
            <a:endParaRPr sz="700">
              <a:latin typeface="Cambria"/>
              <a:cs typeface="Cambria"/>
            </a:endParaRPr>
          </a:p>
        </p:txBody>
      </p:sp>
      <p:sp>
        <p:nvSpPr>
          <p:cNvPr id="47" name="object 47"/>
          <p:cNvSpPr txBox="1"/>
          <p:nvPr/>
        </p:nvSpPr>
        <p:spPr>
          <a:xfrm>
            <a:off x="1717548" y="7450392"/>
            <a:ext cx="73660" cy="137160"/>
          </a:xfrm>
          <a:prstGeom prst="rect">
            <a:avLst/>
          </a:prstGeom>
        </p:spPr>
        <p:txBody>
          <a:bodyPr wrap="square" lIns="0" tIns="16510" rIns="0" bIns="0" rtlCol="0" vert="horz">
            <a:spAutoFit/>
          </a:bodyPr>
          <a:lstStyle/>
          <a:p>
            <a:pPr>
              <a:lnSpc>
                <a:spcPct val="100000"/>
              </a:lnSpc>
              <a:spcBef>
                <a:spcPts val="130"/>
              </a:spcBef>
            </a:pPr>
            <a:r>
              <a:rPr dirty="0" u="sng" sz="700" spc="-170">
                <a:uFill>
                  <a:solidFill>
                    <a:srgbClr val="000000"/>
                  </a:solidFill>
                </a:uFill>
                <a:latin typeface="Times New Roman"/>
                <a:cs typeface="Times New Roman"/>
              </a:rPr>
              <a:t> </a:t>
            </a:r>
            <a:r>
              <a:rPr dirty="0" u="sng" sz="700" spc="65">
                <a:uFill>
                  <a:solidFill>
                    <a:srgbClr val="000000"/>
                  </a:solidFill>
                </a:uFill>
                <a:latin typeface="Cambria"/>
                <a:cs typeface="Cambria"/>
              </a:rPr>
              <a:t>E</a:t>
            </a:r>
            <a:endParaRPr sz="700">
              <a:latin typeface="Cambria"/>
              <a:cs typeface="Cambria"/>
            </a:endParaRPr>
          </a:p>
        </p:txBody>
      </p:sp>
      <p:sp>
        <p:nvSpPr>
          <p:cNvPr id="48" name="object 48"/>
          <p:cNvSpPr txBox="1"/>
          <p:nvPr/>
        </p:nvSpPr>
        <p:spPr>
          <a:xfrm>
            <a:off x="1773914" y="7485250"/>
            <a:ext cx="66675" cy="116839"/>
          </a:xfrm>
          <a:prstGeom prst="rect">
            <a:avLst/>
          </a:prstGeom>
        </p:spPr>
        <p:txBody>
          <a:bodyPr wrap="square" lIns="0" tIns="12700" rIns="0" bIns="0" rtlCol="0" vert="horz">
            <a:spAutoFit/>
          </a:bodyPr>
          <a:lstStyle/>
          <a:p>
            <a:pPr>
              <a:lnSpc>
                <a:spcPct val="100000"/>
              </a:lnSpc>
              <a:spcBef>
                <a:spcPts val="100"/>
              </a:spcBef>
            </a:pPr>
            <a:r>
              <a:rPr dirty="0" u="sng" sz="600" spc="85">
                <a:uFill>
                  <a:solidFill>
                    <a:srgbClr val="000000"/>
                  </a:solidFill>
                </a:uFill>
                <a:latin typeface="Cambria"/>
                <a:cs typeface="Cambria"/>
              </a:rPr>
              <a:t>p</a:t>
            </a:r>
            <a:endParaRPr sz="600">
              <a:latin typeface="Cambria"/>
              <a:cs typeface="Cambria"/>
            </a:endParaRPr>
          </a:p>
        </p:txBody>
      </p:sp>
      <p:sp>
        <p:nvSpPr>
          <p:cNvPr id="49" name="object 49"/>
          <p:cNvSpPr txBox="1"/>
          <p:nvPr/>
        </p:nvSpPr>
        <p:spPr>
          <a:xfrm>
            <a:off x="1699781" y="7596707"/>
            <a:ext cx="159385" cy="137160"/>
          </a:xfrm>
          <a:prstGeom prst="rect">
            <a:avLst/>
          </a:prstGeom>
        </p:spPr>
        <p:txBody>
          <a:bodyPr wrap="square" lIns="0" tIns="16510" rIns="0" bIns="0" rtlCol="0" vert="horz">
            <a:spAutoFit/>
          </a:bodyPr>
          <a:lstStyle/>
          <a:p>
            <a:pPr marL="25400">
              <a:lnSpc>
                <a:spcPct val="100000"/>
              </a:lnSpc>
              <a:spcBef>
                <a:spcPts val="130"/>
              </a:spcBef>
            </a:pPr>
            <a:r>
              <a:rPr dirty="0" sz="700" spc="40">
                <a:latin typeface="Cambria"/>
                <a:cs typeface="Cambria"/>
              </a:rPr>
              <a:t>E</a:t>
            </a:r>
            <a:r>
              <a:rPr dirty="0" baseline="-13888" sz="900" spc="60">
                <a:latin typeface="Cambria"/>
                <a:cs typeface="Cambria"/>
              </a:rPr>
              <a:t>c</a:t>
            </a:r>
            <a:endParaRPr baseline="-13888" sz="900">
              <a:latin typeface="Cambria"/>
              <a:cs typeface="Cambria"/>
            </a:endParaRPr>
          </a:p>
        </p:txBody>
      </p:sp>
      <p:sp>
        <p:nvSpPr>
          <p:cNvPr id="50" name="object 50"/>
          <p:cNvSpPr txBox="1"/>
          <p:nvPr/>
        </p:nvSpPr>
        <p:spPr>
          <a:xfrm>
            <a:off x="1016497" y="7499188"/>
            <a:ext cx="1230630" cy="177800"/>
          </a:xfrm>
          <a:prstGeom prst="rect">
            <a:avLst/>
          </a:prstGeom>
        </p:spPr>
        <p:txBody>
          <a:bodyPr wrap="square" lIns="0" tIns="12065" rIns="0" bIns="0" rtlCol="0" vert="horz">
            <a:spAutoFit/>
          </a:bodyPr>
          <a:lstStyle/>
          <a:p>
            <a:pPr marL="245110" indent="-245745">
              <a:lnSpc>
                <a:spcPct val="100000"/>
              </a:lnSpc>
              <a:spcBef>
                <a:spcPts val="95"/>
              </a:spcBef>
              <a:buFont typeface="Arial"/>
              <a:buChar char="•"/>
              <a:tabLst>
                <a:tab pos="245110" algn="l"/>
                <a:tab pos="245745" algn="l"/>
                <a:tab pos="572770" algn="l"/>
                <a:tab pos="833119" algn="l"/>
                <a:tab pos="1129030" algn="l"/>
              </a:tabLst>
            </a:pPr>
            <a:r>
              <a:rPr dirty="0" sz="1000" spc="-15">
                <a:latin typeface="Cambria"/>
                <a:cs typeface="Cambria"/>
              </a:rPr>
              <a:t>∆</a:t>
            </a:r>
            <a:r>
              <a:rPr dirty="0" sz="1000" spc="-5">
                <a:latin typeface="Cambria"/>
                <a:cs typeface="Cambria"/>
              </a:rPr>
              <a:t>𝑓</a:t>
            </a:r>
            <a:r>
              <a:rPr dirty="0" sz="1000">
                <a:latin typeface="Cambria"/>
                <a:cs typeface="Cambria"/>
              </a:rPr>
              <a:t>	</a:t>
            </a:r>
            <a:r>
              <a:rPr dirty="0" sz="1000" spc="190">
                <a:latin typeface="Cambria"/>
                <a:cs typeface="Cambria"/>
              </a:rPr>
              <a:t>=</a:t>
            </a:r>
            <a:r>
              <a:rPr dirty="0" sz="1000">
                <a:latin typeface="Cambria"/>
                <a:cs typeface="Cambria"/>
              </a:rPr>
              <a:t>	</a:t>
            </a:r>
            <a:r>
              <a:rPr dirty="0" sz="1000" spc="-5">
                <a:latin typeface="Cambria"/>
                <a:cs typeface="Cambria"/>
              </a:rPr>
              <a:t>∆𝑓</a:t>
            </a:r>
            <a:r>
              <a:rPr dirty="0" sz="1000">
                <a:latin typeface="Cambria"/>
                <a:cs typeface="Cambria"/>
              </a:rPr>
              <a:t>	</a:t>
            </a:r>
            <a:r>
              <a:rPr dirty="0" sz="1000" spc="-5">
                <a:latin typeface="Cambria"/>
                <a:cs typeface="Cambria"/>
              </a:rPr>
              <a:t>𝐾</a:t>
            </a:r>
            <a:endParaRPr sz="1000">
              <a:latin typeface="Cambria"/>
              <a:cs typeface="Cambria"/>
            </a:endParaRPr>
          </a:p>
        </p:txBody>
      </p:sp>
      <p:sp>
        <p:nvSpPr>
          <p:cNvPr id="51" name="object 51"/>
          <p:cNvSpPr/>
          <p:nvPr/>
        </p:nvSpPr>
        <p:spPr>
          <a:xfrm>
            <a:off x="3313176" y="7525511"/>
            <a:ext cx="29209" cy="5080"/>
          </a:xfrm>
          <a:custGeom>
            <a:avLst/>
            <a:gdLst/>
            <a:ahLst/>
            <a:cxnLst/>
            <a:rect l="l" t="t" r="r" b="b"/>
            <a:pathLst>
              <a:path w="29210" h="5079">
                <a:moveTo>
                  <a:pt x="0" y="0"/>
                </a:moveTo>
                <a:lnTo>
                  <a:pt x="28956" y="0"/>
                </a:lnTo>
                <a:lnTo>
                  <a:pt x="28956" y="5080"/>
                </a:lnTo>
                <a:lnTo>
                  <a:pt x="0" y="5080"/>
                </a:lnTo>
                <a:lnTo>
                  <a:pt x="0" y="0"/>
                </a:lnTo>
                <a:close/>
              </a:path>
            </a:pathLst>
          </a:custGeom>
          <a:solidFill>
            <a:srgbClr val="000000"/>
          </a:solidFill>
        </p:spPr>
        <p:txBody>
          <a:bodyPr wrap="square" lIns="0" tIns="0" rIns="0" bIns="0" rtlCol="0"/>
          <a:lstStyle/>
          <a:p/>
        </p:txBody>
      </p:sp>
      <p:sp>
        <p:nvSpPr>
          <p:cNvPr id="52" name="object 52"/>
          <p:cNvSpPr/>
          <p:nvPr/>
        </p:nvSpPr>
        <p:spPr>
          <a:xfrm>
            <a:off x="3336035" y="7530592"/>
            <a:ext cx="0" cy="142240"/>
          </a:xfrm>
          <a:custGeom>
            <a:avLst/>
            <a:gdLst/>
            <a:ahLst/>
            <a:cxnLst/>
            <a:rect l="l" t="t" r="r" b="b"/>
            <a:pathLst>
              <a:path w="0" h="142240">
                <a:moveTo>
                  <a:pt x="0" y="0"/>
                </a:moveTo>
                <a:lnTo>
                  <a:pt x="0" y="142240"/>
                </a:lnTo>
              </a:path>
            </a:pathLst>
          </a:custGeom>
          <a:ln w="12192">
            <a:solidFill>
              <a:srgbClr val="000000"/>
            </a:solidFill>
          </a:ln>
        </p:spPr>
        <p:txBody>
          <a:bodyPr wrap="square" lIns="0" tIns="0" rIns="0" bIns="0" rtlCol="0"/>
          <a:lstStyle/>
          <a:p/>
        </p:txBody>
      </p:sp>
      <p:sp>
        <p:nvSpPr>
          <p:cNvPr id="53" name="object 53"/>
          <p:cNvSpPr/>
          <p:nvPr/>
        </p:nvSpPr>
        <p:spPr>
          <a:xfrm>
            <a:off x="3313176" y="7672832"/>
            <a:ext cx="29209" cy="5080"/>
          </a:xfrm>
          <a:custGeom>
            <a:avLst/>
            <a:gdLst/>
            <a:ahLst/>
            <a:cxnLst/>
            <a:rect l="l" t="t" r="r" b="b"/>
            <a:pathLst>
              <a:path w="29210" h="5079">
                <a:moveTo>
                  <a:pt x="0" y="0"/>
                </a:moveTo>
                <a:lnTo>
                  <a:pt x="28956" y="0"/>
                </a:lnTo>
                <a:lnTo>
                  <a:pt x="28956" y="5079"/>
                </a:lnTo>
                <a:lnTo>
                  <a:pt x="0" y="5079"/>
                </a:lnTo>
                <a:lnTo>
                  <a:pt x="0" y="0"/>
                </a:lnTo>
                <a:close/>
              </a:path>
            </a:pathLst>
          </a:custGeom>
          <a:solidFill>
            <a:srgbClr val="000000"/>
          </a:solidFill>
        </p:spPr>
        <p:txBody>
          <a:bodyPr wrap="square" lIns="0" tIns="0" rIns="0" bIns="0" rtlCol="0"/>
          <a:lstStyle/>
          <a:p/>
        </p:txBody>
      </p:sp>
      <p:sp>
        <p:nvSpPr>
          <p:cNvPr id="54" name="object 54"/>
          <p:cNvSpPr/>
          <p:nvPr/>
        </p:nvSpPr>
        <p:spPr>
          <a:xfrm>
            <a:off x="2360675" y="7525511"/>
            <a:ext cx="27940" cy="5080"/>
          </a:xfrm>
          <a:custGeom>
            <a:avLst/>
            <a:gdLst/>
            <a:ahLst/>
            <a:cxnLst/>
            <a:rect l="l" t="t" r="r" b="b"/>
            <a:pathLst>
              <a:path w="27939" h="5079">
                <a:moveTo>
                  <a:pt x="0" y="0"/>
                </a:moveTo>
                <a:lnTo>
                  <a:pt x="27431" y="0"/>
                </a:lnTo>
                <a:lnTo>
                  <a:pt x="27431" y="5080"/>
                </a:lnTo>
                <a:lnTo>
                  <a:pt x="0" y="5080"/>
                </a:lnTo>
                <a:lnTo>
                  <a:pt x="0" y="0"/>
                </a:lnTo>
                <a:close/>
              </a:path>
            </a:pathLst>
          </a:custGeom>
          <a:solidFill>
            <a:srgbClr val="000000"/>
          </a:solidFill>
        </p:spPr>
        <p:txBody>
          <a:bodyPr wrap="square" lIns="0" tIns="0" rIns="0" bIns="0" rtlCol="0"/>
          <a:lstStyle/>
          <a:p/>
        </p:txBody>
      </p:sp>
      <p:sp>
        <p:nvSpPr>
          <p:cNvPr id="55" name="object 55"/>
          <p:cNvSpPr/>
          <p:nvPr/>
        </p:nvSpPr>
        <p:spPr>
          <a:xfrm>
            <a:off x="2366010" y="7530592"/>
            <a:ext cx="0" cy="142240"/>
          </a:xfrm>
          <a:custGeom>
            <a:avLst/>
            <a:gdLst/>
            <a:ahLst/>
            <a:cxnLst/>
            <a:rect l="l" t="t" r="r" b="b"/>
            <a:pathLst>
              <a:path w="0" h="142240">
                <a:moveTo>
                  <a:pt x="0" y="0"/>
                </a:moveTo>
                <a:lnTo>
                  <a:pt x="0" y="142240"/>
                </a:lnTo>
              </a:path>
            </a:pathLst>
          </a:custGeom>
          <a:ln w="10668">
            <a:solidFill>
              <a:srgbClr val="000000"/>
            </a:solidFill>
          </a:ln>
        </p:spPr>
        <p:txBody>
          <a:bodyPr wrap="square" lIns="0" tIns="0" rIns="0" bIns="0" rtlCol="0"/>
          <a:lstStyle/>
          <a:p/>
        </p:txBody>
      </p:sp>
      <p:sp>
        <p:nvSpPr>
          <p:cNvPr id="56" name="object 56"/>
          <p:cNvSpPr/>
          <p:nvPr/>
        </p:nvSpPr>
        <p:spPr>
          <a:xfrm>
            <a:off x="2360675" y="7672832"/>
            <a:ext cx="27940" cy="5080"/>
          </a:xfrm>
          <a:custGeom>
            <a:avLst/>
            <a:gdLst/>
            <a:ahLst/>
            <a:cxnLst/>
            <a:rect l="l" t="t" r="r" b="b"/>
            <a:pathLst>
              <a:path w="27939" h="5079">
                <a:moveTo>
                  <a:pt x="0" y="0"/>
                </a:moveTo>
                <a:lnTo>
                  <a:pt x="27431" y="0"/>
                </a:lnTo>
                <a:lnTo>
                  <a:pt x="27431" y="5079"/>
                </a:lnTo>
                <a:lnTo>
                  <a:pt x="0" y="5079"/>
                </a:lnTo>
                <a:lnTo>
                  <a:pt x="0" y="0"/>
                </a:lnTo>
                <a:close/>
              </a:path>
            </a:pathLst>
          </a:custGeom>
          <a:solidFill>
            <a:srgbClr val="000000"/>
          </a:solidFill>
        </p:spPr>
        <p:txBody>
          <a:bodyPr wrap="square" lIns="0" tIns="0" rIns="0" bIns="0" rtlCol="0"/>
          <a:lstStyle/>
          <a:p/>
        </p:txBody>
      </p:sp>
      <p:sp>
        <p:nvSpPr>
          <p:cNvPr id="57" name="object 57"/>
          <p:cNvSpPr/>
          <p:nvPr/>
        </p:nvSpPr>
        <p:spPr>
          <a:xfrm>
            <a:off x="2942843" y="7525511"/>
            <a:ext cx="356870" cy="152400"/>
          </a:xfrm>
          <a:custGeom>
            <a:avLst/>
            <a:gdLst/>
            <a:ahLst/>
            <a:cxnLst/>
            <a:rect l="l" t="t" r="r" b="b"/>
            <a:pathLst>
              <a:path w="356870" h="152400">
                <a:moveTo>
                  <a:pt x="316991" y="152400"/>
                </a:moveTo>
                <a:lnTo>
                  <a:pt x="315467" y="147828"/>
                </a:lnTo>
                <a:lnTo>
                  <a:pt x="322683" y="144446"/>
                </a:lnTo>
                <a:lnTo>
                  <a:pt x="328612" y="139065"/>
                </a:lnTo>
                <a:lnTo>
                  <a:pt x="343852" y="102108"/>
                </a:lnTo>
                <a:lnTo>
                  <a:pt x="345948" y="76200"/>
                </a:lnTo>
                <a:lnTo>
                  <a:pt x="345400" y="63031"/>
                </a:lnTo>
                <a:lnTo>
                  <a:pt x="333684" y="20645"/>
                </a:lnTo>
                <a:lnTo>
                  <a:pt x="315467" y="4572"/>
                </a:lnTo>
                <a:lnTo>
                  <a:pt x="316991" y="0"/>
                </a:lnTo>
                <a:lnTo>
                  <a:pt x="345948" y="25908"/>
                </a:lnTo>
                <a:lnTo>
                  <a:pt x="356020" y="62769"/>
                </a:lnTo>
                <a:lnTo>
                  <a:pt x="356616" y="76200"/>
                </a:lnTo>
                <a:lnTo>
                  <a:pt x="356020" y="90487"/>
                </a:lnTo>
                <a:lnTo>
                  <a:pt x="340566" y="135897"/>
                </a:lnTo>
                <a:lnTo>
                  <a:pt x="325802" y="148994"/>
                </a:lnTo>
                <a:lnTo>
                  <a:pt x="316991" y="152400"/>
                </a:lnTo>
                <a:close/>
              </a:path>
              <a:path w="356870" h="152400">
                <a:moveTo>
                  <a:pt x="39623" y="152400"/>
                </a:moveTo>
                <a:lnTo>
                  <a:pt x="9143" y="126492"/>
                </a:lnTo>
                <a:lnTo>
                  <a:pt x="0" y="76200"/>
                </a:lnTo>
                <a:lnTo>
                  <a:pt x="571" y="62769"/>
                </a:lnTo>
                <a:lnTo>
                  <a:pt x="15406" y="16502"/>
                </a:lnTo>
                <a:lnTo>
                  <a:pt x="39623" y="0"/>
                </a:lnTo>
                <a:lnTo>
                  <a:pt x="41148" y="4572"/>
                </a:lnTo>
                <a:lnTo>
                  <a:pt x="33932" y="8596"/>
                </a:lnTo>
                <a:lnTo>
                  <a:pt x="28003" y="13906"/>
                </a:lnTo>
                <a:lnTo>
                  <a:pt x="12763" y="50863"/>
                </a:lnTo>
                <a:lnTo>
                  <a:pt x="10667" y="76200"/>
                </a:lnTo>
                <a:lnTo>
                  <a:pt x="11215" y="89582"/>
                </a:lnTo>
                <a:lnTo>
                  <a:pt x="22931" y="131968"/>
                </a:lnTo>
                <a:lnTo>
                  <a:pt x="41148" y="147828"/>
                </a:lnTo>
                <a:lnTo>
                  <a:pt x="39623" y="152400"/>
                </a:lnTo>
                <a:close/>
              </a:path>
            </a:pathLst>
          </a:custGeom>
          <a:solidFill>
            <a:srgbClr val="000000"/>
          </a:solidFill>
        </p:spPr>
        <p:txBody>
          <a:bodyPr wrap="square" lIns="0" tIns="0" rIns="0" bIns="0" rtlCol="0"/>
          <a:lstStyle/>
          <a:p/>
        </p:txBody>
      </p:sp>
      <p:sp>
        <p:nvSpPr>
          <p:cNvPr id="58" name="object 58"/>
          <p:cNvSpPr txBox="1"/>
          <p:nvPr/>
        </p:nvSpPr>
        <p:spPr>
          <a:xfrm>
            <a:off x="1976609" y="7558575"/>
            <a:ext cx="1283970" cy="137160"/>
          </a:xfrm>
          <a:prstGeom prst="rect">
            <a:avLst/>
          </a:prstGeom>
        </p:spPr>
        <p:txBody>
          <a:bodyPr wrap="square" lIns="0" tIns="16510" rIns="0" bIns="0" rtlCol="0" vert="horz">
            <a:spAutoFit/>
          </a:bodyPr>
          <a:lstStyle/>
          <a:p>
            <a:pPr>
              <a:lnSpc>
                <a:spcPct val="100000"/>
              </a:lnSpc>
              <a:spcBef>
                <a:spcPts val="130"/>
              </a:spcBef>
              <a:tabLst>
                <a:tab pos="890905" algn="l"/>
              </a:tabLst>
            </a:pPr>
            <a:r>
              <a:rPr dirty="0" sz="700" spc="110">
                <a:latin typeface="Cambria"/>
                <a:cs typeface="Cambria"/>
              </a:rPr>
              <a:t>edf </a:t>
            </a:r>
            <a:r>
              <a:rPr dirty="0" sz="700" spc="250">
                <a:latin typeface="Cambria"/>
                <a:cs typeface="Cambria"/>
              </a:rPr>
              <a:t> </a:t>
            </a:r>
            <a:r>
              <a:rPr dirty="0" sz="700" spc="150">
                <a:latin typeface="Cambria"/>
                <a:cs typeface="Cambria"/>
              </a:rPr>
              <a:t>df	</a:t>
            </a:r>
            <a:r>
              <a:rPr dirty="0" sz="700" spc="55">
                <a:latin typeface="Cambria"/>
                <a:cs typeface="Cambria"/>
              </a:rPr>
              <a:t>b </a:t>
            </a:r>
            <a:r>
              <a:rPr dirty="0" sz="700" spc="225">
                <a:latin typeface="Cambria"/>
                <a:cs typeface="Cambria"/>
              </a:rPr>
              <a:t>f</a:t>
            </a:r>
            <a:r>
              <a:rPr dirty="0" sz="700" spc="555">
                <a:latin typeface="Cambria"/>
                <a:cs typeface="Cambria"/>
              </a:rPr>
              <a:t> </a:t>
            </a:r>
            <a:r>
              <a:rPr dirty="0" sz="700" spc="75">
                <a:latin typeface="Cambria"/>
                <a:cs typeface="Cambria"/>
              </a:rPr>
              <a:t>d</a:t>
            </a:r>
            <a:endParaRPr sz="700">
              <a:latin typeface="Cambria"/>
              <a:cs typeface="Cambria"/>
            </a:endParaRPr>
          </a:p>
        </p:txBody>
      </p:sp>
      <p:sp>
        <p:nvSpPr>
          <p:cNvPr id="59" name="object 59"/>
          <p:cNvSpPr txBox="1"/>
          <p:nvPr/>
        </p:nvSpPr>
        <p:spPr>
          <a:xfrm>
            <a:off x="2392642" y="7499188"/>
            <a:ext cx="1107440" cy="177800"/>
          </a:xfrm>
          <a:prstGeom prst="rect">
            <a:avLst/>
          </a:prstGeom>
        </p:spPr>
        <p:txBody>
          <a:bodyPr wrap="square" lIns="0" tIns="12065" rIns="0" bIns="0" rtlCol="0" vert="horz">
            <a:spAutoFit/>
          </a:bodyPr>
          <a:lstStyle/>
          <a:p>
            <a:pPr>
              <a:lnSpc>
                <a:spcPct val="100000"/>
              </a:lnSpc>
              <a:spcBef>
                <a:spcPts val="95"/>
              </a:spcBef>
              <a:tabLst>
                <a:tab pos="999490" algn="l"/>
              </a:tabLst>
            </a:pPr>
            <a:r>
              <a:rPr dirty="0" sz="1000" spc="-5">
                <a:latin typeface="Cambria"/>
                <a:cs typeface="Cambria"/>
              </a:rPr>
              <a:t>1</a:t>
            </a:r>
            <a:r>
              <a:rPr dirty="0" sz="1000" spc="-15">
                <a:latin typeface="Cambria"/>
                <a:cs typeface="Cambria"/>
              </a:rPr>
              <a:t> </a:t>
            </a:r>
            <a:r>
              <a:rPr dirty="0" sz="1000" spc="190">
                <a:latin typeface="Cambria"/>
                <a:cs typeface="Cambria"/>
              </a:rPr>
              <a:t>+</a:t>
            </a:r>
            <a:r>
              <a:rPr dirty="0" sz="1000">
                <a:latin typeface="Cambria"/>
                <a:cs typeface="Cambria"/>
              </a:rPr>
              <a:t> </a:t>
            </a:r>
            <a:r>
              <a:rPr dirty="0" sz="1000">
                <a:latin typeface="Cambria"/>
                <a:cs typeface="Cambria"/>
              </a:rPr>
              <a:t>0</a:t>
            </a:r>
            <a:r>
              <a:rPr dirty="0" sz="1000" spc="5">
                <a:latin typeface="Cambria"/>
                <a:cs typeface="Cambria"/>
              </a:rPr>
              <a:t>.</a:t>
            </a:r>
            <a:r>
              <a:rPr dirty="0" sz="1000" spc="-10">
                <a:latin typeface="Cambria"/>
                <a:cs typeface="Cambria"/>
              </a:rPr>
              <a:t>7</a:t>
            </a:r>
            <a:r>
              <a:rPr dirty="0" sz="1000" spc="-5">
                <a:latin typeface="Cambria"/>
                <a:cs typeface="Cambria"/>
              </a:rPr>
              <a:t>𝜓</a:t>
            </a:r>
            <a:r>
              <a:rPr dirty="0" sz="1000">
                <a:latin typeface="Cambria"/>
                <a:cs typeface="Cambria"/>
              </a:rPr>
              <a:t>   </a:t>
            </a:r>
            <a:r>
              <a:rPr dirty="0" sz="1000" spc="60">
                <a:latin typeface="Cambria"/>
                <a:cs typeface="Cambria"/>
              </a:rPr>
              <a:t> </a:t>
            </a:r>
            <a:r>
              <a:rPr dirty="0" sz="1000" spc="-5">
                <a:latin typeface="Cambria"/>
                <a:cs typeface="Cambria"/>
              </a:rPr>
              <a:t>𝑡</a:t>
            </a:r>
            <a:r>
              <a:rPr dirty="0" sz="1000">
                <a:latin typeface="Cambria"/>
                <a:cs typeface="Cambria"/>
              </a:rPr>
              <a:t> </a:t>
            </a:r>
            <a:r>
              <a:rPr dirty="0" sz="1000" spc="-10">
                <a:latin typeface="Cambria"/>
                <a:cs typeface="Cambria"/>
              </a:rPr>
              <a:t> </a:t>
            </a:r>
            <a:r>
              <a:rPr dirty="0" sz="1000" spc="-5">
                <a:latin typeface="Cambria"/>
                <a:cs typeface="Cambria"/>
              </a:rPr>
              <a:t>,</a:t>
            </a:r>
            <a:r>
              <a:rPr dirty="0" sz="1000" spc="-70">
                <a:latin typeface="Cambria"/>
                <a:cs typeface="Cambria"/>
              </a:rPr>
              <a:t> </a:t>
            </a:r>
            <a:r>
              <a:rPr dirty="0" sz="1000" spc="-5">
                <a:latin typeface="Cambria"/>
                <a:cs typeface="Cambria"/>
              </a:rPr>
              <a:t>𝑡</a:t>
            </a:r>
            <a:r>
              <a:rPr dirty="0" sz="1000">
                <a:latin typeface="Cambria"/>
                <a:cs typeface="Cambria"/>
              </a:rPr>
              <a:t>	</a:t>
            </a:r>
            <a:r>
              <a:rPr dirty="0" sz="1000" spc="190">
                <a:latin typeface="Cambria"/>
                <a:cs typeface="Cambria"/>
              </a:rPr>
              <a:t>=</a:t>
            </a:r>
            <a:endParaRPr sz="1000">
              <a:latin typeface="Cambria"/>
              <a:cs typeface="Cambria"/>
            </a:endParaRPr>
          </a:p>
        </p:txBody>
      </p:sp>
      <p:sp>
        <p:nvSpPr>
          <p:cNvPr id="60" name="object 60"/>
          <p:cNvSpPr/>
          <p:nvPr/>
        </p:nvSpPr>
        <p:spPr>
          <a:xfrm>
            <a:off x="3531108" y="7498080"/>
            <a:ext cx="631190" cy="208915"/>
          </a:xfrm>
          <a:custGeom>
            <a:avLst/>
            <a:gdLst/>
            <a:ahLst/>
            <a:cxnLst/>
            <a:rect l="l" t="t" r="r" b="b"/>
            <a:pathLst>
              <a:path w="631189" h="208915">
                <a:moveTo>
                  <a:pt x="585216" y="208788"/>
                </a:moveTo>
                <a:lnTo>
                  <a:pt x="583692" y="202692"/>
                </a:lnTo>
                <a:lnTo>
                  <a:pt x="591383" y="196977"/>
                </a:lnTo>
                <a:lnTo>
                  <a:pt x="598360" y="188976"/>
                </a:lnTo>
                <a:lnTo>
                  <a:pt x="613600" y="152709"/>
                </a:lnTo>
                <a:lnTo>
                  <a:pt x="618744" y="103632"/>
                </a:lnTo>
                <a:lnTo>
                  <a:pt x="618172" y="85939"/>
                </a:lnTo>
                <a:lnTo>
                  <a:pt x="609600" y="41148"/>
                </a:lnTo>
                <a:lnTo>
                  <a:pt x="583692" y="4572"/>
                </a:lnTo>
                <a:lnTo>
                  <a:pt x="585216" y="0"/>
                </a:lnTo>
                <a:lnTo>
                  <a:pt x="618744" y="38100"/>
                </a:lnTo>
                <a:lnTo>
                  <a:pt x="630102" y="85677"/>
                </a:lnTo>
                <a:lnTo>
                  <a:pt x="630936" y="103632"/>
                </a:lnTo>
                <a:lnTo>
                  <a:pt x="630102" y="121586"/>
                </a:lnTo>
                <a:lnTo>
                  <a:pt x="618744" y="169164"/>
                </a:lnTo>
                <a:lnTo>
                  <a:pt x="595169" y="202168"/>
                </a:lnTo>
                <a:lnTo>
                  <a:pt x="585216" y="208788"/>
                </a:lnTo>
                <a:close/>
              </a:path>
              <a:path w="631189" h="208915">
                <a:moveTo>
                  <a:pt x="45720" y="208788"/>
                </a:moveTo>
                <a:lnTo>
                  <a:pt x="12191" y="169164"/>
                </a:lnTo>
                <a:lnTo>
                  <a:pt x="833" y="121586"/>
                </a:lnTo>
                <a:lnTo>
                  <a:pt x="0" y="103632"/>
                </a:lnTo>
                <a:lnTo>
                  <a:pt x="833" y="85677"/>
                </a:lnTo>
                <a:lnTo>
                  <a:pt x="12191" y="38100"/>
                </a:lnTo>
                <a:lnTo>
                  <a:pt x="35980" y="5953"/>
                </a:lnTo>
                <a:lnTo>
                  <a:pt x="45720" y="0"/>
                </a:lnTo>
                <a:lnTo>
                  <a:pt x="47243" y="4572"/>
                </a:lnTo>
                <a:lnTo>
                  <a:pt x="39766" y="11144"/>
                </a:lnTo>
                <a:lnTo>
                  <a:pt x="33146" y="19431"/>
                </a:lnTo>
                <a:lnTo>
                  <a:pt x="17335" y="54554"/>
                </a:lnTo>
                <a:lnTo>
                  <a:pt x="12191" y="103632"/>
                </a:lnTo>
                <a:lnTo>
                  <a:pt x="12763" y="121324"/>
                </a:lnTo>
                <a:lnTo>
                  <a:pt x="21335" y="166116"/>
                </a:lnTo>
                <a:lnTo>
                  <a:pt x="47243" y="202692"/>
                </a:lnTo>
                <a:lnTo>
                  <a:pt x="45720" y="208788"/>
                </a:lnTo>
                <a:close/>
              </a:path>
            </a:pathLst>
          </a:custGeom>
          <a:solidFill>
            <a:srgbClr val="000000"/>
          </a:solidFill>
        </p:spPr>
        <p:txBody>
          <a:bodyPr wrap="square" lIns="0" tIns="0" rIns="0" bIns="0" rtlCol="0"/>
          <a:lstStyle/>
          <a:p/>
        </p:txBody>
      </p:sp>
      <p:sp>
        <p:nvSpPr>
          <p:cNvPr id="61" name="object 61"/>
          <p:cNvSpPr/>
          <p:nvPr/>
        </p:nvSpPr>
        <p:spPr>
          <a:xfrm>
            <a:off x="3582924" y="7602473"/>
            <a:ext cx="525780" cy="0"/>
          </a:xfrm>
          <a:custGeom>
            <a:avLst/>
            <a:gdLst/>
            <a:ahLst/>
            <a:cxnLst/>
            <a:rect l="l" t="t" r="r" b="b"/>
            <a:pathLst>
              <a:path w="525779" h="0">
                <a:moveTo>
                  <a:pt x="0" y="0"/>
                </a:moveTo>
                <a:lnTo>
                  <a:pt x="525779" y="0"/>
                </a:lnTo>
              </a:path>
            </a:pathLst>
          </a:custGeom>
          <a:ln w="7619">
            <a:solidFill>
              <a:srgbClr val="000000"/>
            </a:solidFill>
          </a:ln>
        </p:spPr>
        <p:txBody>
          <a:bodyPr wrap="square" lIns="0" tIns="0" rIns="0" bIns="0" rtlCol="0"/>
          <a:lstStyle/>
          <a:p/>
        </p:txBody>
      </p:sp>
      <p:sp>
        <p:nvSpPr>
          <p:cNvPr id="62" name="object 62"/>
          <p:cNvSpPr/>
          <p:nvPr/>
        </p:nvSpPr>
        <p:spPr>
          <a:xfrm>
            <a:off x="4204716" y="7543800"/>
            <a:ext cx="561340" cy="117475"/>
          </a:xfrm>
          <a:custGeom>
            <a:avLst/>
            <a:gdLst/>
            <a:ahLst/>
            <a:cxnLst/>
            <a:rect l="l" t="t" r="r" b="b"/>
            <a:pathLst>
              <a:path w="561339" h="117475">
                <a:moveTo>
                  <a:pt x="524256" y="117348"/>
                </a:moveTo>
                <a:lnTo>
                  <a:pt x="522732" y="112776"/>
                </a:lnTo>
                <a:lnTo>
                  <a:pt x="529280" y="109918"/>
                </a:lnTo>
                <a:lnTo>
                  <a:pt x="535114" y="105918"/>
                </a:lnTo>
                <a:lnTo>
                  <a:pt x="549854" y="68770"/>
                </a:lnTo>
                <a:lnTo>
                  <a:pt x="550164" y="57912"/>
                </a:lnTo>
                <a:lnTo>
                  <a:pt x="549854" y="48172"/>
                </a:lnTo>
                <a:lnTo>
                  <a:pt x="535114" y="12763"/>
                </a:lnTo>
                <a:lnTo>
                  <a:pt x="522732" y="4572"/>
                </a:lnTo>
                <a:lnTo>
                  <a:pt x="524256" y="0"/>
                </a:lnTo>
                <a:lnTo>
                  <a:pt x="555688" y="29646"/>
                </a:lnTo>
                <a:lnTo>
                  <a:pt x="560832" y="59436"/>
                </a:lnTo>
                <a:lnTo>
                  <a:pt x="560260" y="70318"/>
                </a:lnTo>
                <a:lnTo>
                  <a:pt x="540258" y="110299"/>
                </a:lnTo>
                <a:lnTo>
                  <a:pt x="532828" y="114466"/>
                </a:lnTo>
                <a:lnTo>
                  <a:pt x="524256" y="117348"/>
                </a:lnTo>
                <a:close/>
              </a:path>
              <a:path w="561339" h="117475">
                <a:moveTo>
                  <a:pt x="36576" y="117348"/>
                </a:moveTo>
                <a:lnTo>
                  <a:pt x="5143" y="89225"/>
                </a:lnTo>
                <a:lnTo>
                  <a:pt x="0" y="59436"/>
                </a:lnTo>
                <a:lnTo>
                  <a:pt x="571" y="48553"/>
                </a:lnTo>
                <a:lnTo>
                  <a:pt x="20574" y="7810"/>
                </a:lnTo>
                <a:lnTo>
                  <a:pt x="36576" y="0"/>
                </a:lnTo>
                <a:lnTo>
                  <a:pt x="38100" y="4572"/>
                </a:lnTo>
                <a:lnTo>
                  <a:pt x="31551" y="8310"/>
                </a:lnTo>
                <a:lnTo>
                  <a:pt x="25717" y="12763"/>
                </a:lnTo>
                <a:lnTo>
                  <a:pt x="10977" y="48172"/>
                </a:lnTo>
                <a:lnTo>
                  <a:pt x="10668" y="57912"/>
                </a:lnTo>
                <a:lnTo>
                  <a:pt x="10977" y="68770"/>
                </a:lnTo>
                <a:lnTo>
                  <a:pt x="25717" y="105918"/>
                </a:lnTo>
                <a:lnTo>
                  <a:pt x="38100" y="112776"/>
                </a:lnTo>
                <a:lnTo>
                  <a:pt x="36576" y="117348"/>
                </a:lnTo>
                <a:close/>
              </a:path>
            </a:pathLst>
          </a:custGeom>
          <a:solidFill>
            <a:srgbClr val="000000"/>
          </a:solidFill>
        </p:spPr>
        <p:txBody>
          <a:bodyPr wrap="square" lIns="0" tIns="0" rIns="0" bIns="0" rtlCol="0"/>
          <a:lstStyle/>
          <a:p/>
        </p:txBody>
      </p:sp>
      <p:sp>
        <p:nvSpPr>
          <p:cNvPr id="63" name="object 63"/>
          <p:cNvSpPr/>
          <p:nvPr/>
        </p:nvSpPr>
        <p:spPr>
          <a:xfrm>
            <a:off x="4789932" y="7543800"/>
            <a:ext cx="388620" cy="117475"/>
          </a:xfrm>
          <a:custGeom>
            <a:avLst/>
            <a:gdLst/>
            <a:ahLst/>
            <a:cxnLst/>
            <a:rect l="l" t="t" r="r" b="b"/>
            <a:pathLst>
              <a:path w="388620" h="117475">
                <a:moveTo>
                  <a:pt x="352044" y="117348"/>
                </a:moveTo>
                <a:lnTo>
                  <a:pt x="350520" y="112776"/>
                </a:lnTo>
                <a:lnTo>
                  <a:pt x="357068" y="109918"/>
                </a:lnTo>
                <a:lnTo>
                  <a:pt x="362902" y="105918"/>
                </a:lnTo>
                <a:lnTo>
                  <a:pt x="377642" y="68770"/>
                </a:lnTo>
                <a:lnTo>
                  <a:pt x="377952" y="57912"/>
                </a:lnTo>
                <a:lnTo>
                  <a:pt x="377642" y="48172"/>
                </a:lnTo>
                <a:lnTo>
                  <a:pt x="362902" y="12763"/>
                </a:lnTo>
                <a:lnTo>
                  <a:pt x="350520" y="4572"/>
                </a:lnTo>
                <a:lnTo>
                  <a:pt x="352044" y="0"/>
                </a:lnTo>
                <a:lnTo>
                  <a:pt x="383476" y="29646"/>
                </a:lnTo>
                <a:lnTo>
                  <a:pt x="388620" y="59436"/>
                </a:lnTo>
                <a:lnTo>
                  <a:pt x="388048" y="70318"/>
                </a:lnTo>
                <a:lnTo>
                  <a:pt x="368046" y="110299"/>
                </a:lnTo>
                <a:lnTo>
                  <a:pt x="360616" y="114466"/>
                </a:lnTo>
                <a:lnTo>
                  <a:pt x="352044" y="117348"/>
                </a:lnTo>
                <a:close/>
              </a:path>
              <a:path w="388620" h="117475">
                <a:moveTo>
                  <a:pt x="36576" y="117348"/>
                </a:moveTo>
                <a:lnTo>
                  <a:pt x="5143" y="89225"/>
                </a:lnTo>
                <a:lnTo>
                  <a:pt x="0" y="59436"/>
                </a:lnTo>
                <a:lnTo>
                  <a:pt x="571" y="48553"/>
                </a:lnTo>
                <a:lnTo>
                  <a:pt x="20573" y="7810"/>
                </a:lnTo>
                <a:lnTo>
                  <a:pt x="36576" y="0"/>
                </a:lnTo>
                <a:lnTo>
                  <a:pt x="38100" y="4572"/>
                </a:lnTo>
                <a:lnTo>
                  <a:pt x="31551" y="8310"/>
                </a:lnTo>
                <a:lnTo>
                  <a:pt x="25717" y="12763"/>
                </a:lnTo>
                <a:lnTo>
                  <a:pt x="10977" y="48172"/>
                </a:lnTo>
                <a:lnTo>
                  <a:pt x="10667" y="57912"/>
                </a:lnTo>
                <a:lnTo>
                  <a:pt x="10977" y="68770"/>
                </a:lnTo>
                <a:lnTo>
                  <a:pt x="25717" y="105918"/>
                </a:lnTo>
                <a:lnTo>
                  <a:pt x="38100" y="112776"/>
                </a:lnTo>
                <a:lnTo>
                  <a:pt x="36576" y="117348"/>
                </a:lnTo>
                <a:close/>
              </a:path>
            </a:pathLst>
          </a:custGeom>
          <a:solidFill>
            <a:srgbClr val="000000"/>
          </a:solidFill>
        </p:spPr>
        <p:txBody>
          <a:bodyPr wrap="square" lIns="0" tIns="0" rIns="0" bIns="0" rtlCol="0"/>
          <a:lstStyle/>
          <a:p/>
        </p:txBody>
      </p:sp>
      <p:sp>
        <p:nvSpPr>
          <p:cNvPr id="64" name="object 64"/>
          <p:cNvSpPr/>
          <p:nvPr/>
        </p:nvSpPr>
        <p:spPr>
          <a:xfrm>
            <a:off x="5201411" y="7525511"/>
            <a:ext cx="891540" cy="152400"/>
          </a:xfrm>
          <a:custGeom>
            <a:avLst/>
            <a:gdLst/>
            <a:ahLst/>
            <a:cxnLst/>
            <a:rect l="l" t="t" r="r" b="b"/>
            <a:pathLst>
              <a:path w="891539" h="152400">
                <a:moveTo>
                  <a:pt x="851916" y="152400"/>
                </a:moveTo>
                <a:lnTo>
                  <a:pt x="850392" y="147828"/>
                </a:lnTo>
                <a:lnTo>
                  <a:pt x="857607" y="144446"/>
                </a:lnTo>
                <a:lnTo>
                  <a:pt x="863536" y="139065"/>
                </a:lnTo>
                <a:lnTo>
                  <a:pt x="878776" y="102108"/>
                </a:lnTo>
                <a:lnTo>
                  <a:pt x="880872" y="76200"/>
                </a:lnTo>
                <a:lnTo>
                  <a:pt x="880324" y="63031"/>
                </a:lnTo>
                <a:lnTo>
                  <a:pt x="868608" y="20645"/>
                </a:lnTo>
                <a:lnTo>
                  <a:pt x="850392" y="4572"/>
                </a:lnTo>
                <a:lnTo>
                  <a:pt x="851916" y="0"/>
                </a:lnTo>
                <a:lnTo>
                  <a:pt x="880872" y="25908"/>
                </a:lnTo>
                <a:lnTo>
                  <a:pt x="890944" y="62769"/>
                </a:lnTo>
                <a:lnTo>
                  <a:pt x="891540" y="76200"/>
                </a:lnTo>
                <a:lnTo>
                  <a:pt x="890944" y="90487"/>
                </a:lnTo>
                <a:lnTo>
                  <a:pt x="875490" y="135897"/>
                </a:lnTo>
                <a:lnTo>
                  <a:pt x="860726" y="148994"/>
                </a:lnTo>
                <a:lnTo>
                  <a:pt x="851916" y="152400"/>
                </a:lnTo>
                <a:close/>
              </a:path>
              <a:path w="891539" h="152400">
                <a:moveTo>
                  <a:pt x="39624" y="152400"/>
                </a:moveTo>
                <a:lnTo>
                  <a:pt x="9143" y="126492"/>
                </a:lnTo>
                <a:lnTo>
                  <a:pt x="0" y="76200"/>
                </a:lnTo>
                <a:lnTo>
                  <a:pt x="571" y="62769"/>
                </a:lnTo>
                <a:lnTo>
                  <a:pt x="15406" y="16502"/>
                </a:lnTo>
                <a:lnTo>
                  <a:pt x="39624" y="0"/>
                </a:lnTo>
                <a:lnTo>
                  <a:pt x="41147" y="4572"/>
                </a:lnTo>
                <a:lnTo>
                  <a:pt x="33932" y="8596"/>
                </a:lnTo>
                <a:lnTo>
                  <a:pt x="28003" y="13906"/>
                </a:lnTo>
                <a:lnTo>
                  <a:pt x="12763" y="50863"/>
                </a:lnTo>
                <a:lnTo>
                  <a:pt x="10668" y="76200"/>
                </a:lnTo>
                <a:lnTo>
                  <a:pt x="11215" y="89582"/>
                </a:lnTo>
                <a:lnTo>
                  <a:pt x="22931" y="131968"/>
                </a:lnTo>
                <a:lnTo>
                  <a:pt x="41147" y="147828"/>
                </a:lnTo>
                <a:lnTo>
                  <a:pt x="39624" y="152400"/>
                </a:lnTo>
                <a:close/>
              </a:path>
            </a:pathLst>
          </a:custGeom>
          <a:solidFill>
            <a:srgbClr val="000000"/>
          </a:solidFill>
        </p:spPr>
        <p:txBody>
          <a:bodyPr wrap="square" lIns="0" tIns="0" rIns="0" bIns="0" rtlCol="0"/>
          <a:lstStyle/>
          <a:p/>
        </p:txBody>
      </p:sp>
      <p:sp>
        <p:nvSpPr>
          <p:cNvPr id="65" name="object 65"/>
          <p:cNvSpPr/>
          <p:nvPr/>
        </p:nvSpPr>
        <p:spPr>
          <a:xfrm>
            <a:off x="5646420" y="7543800"/>
            <a:ext cx="388620" cy="117475"/>
          </a:xfrm>
          <a:custGeom>
            <a:avLst/>
            <a:gdLst/>
            <a:ahLst/>
            <a:cxnLst/>
            <a:rect l="l" t="t" r="r" b="b"/>
            <a:pathLst>
              <a:path w="388620" h="117475">
                <a:moveTo>
                  <a:pt x="352044" y="117348"/>
                </a:moveTo>
                <a:lnTo>
                  <a:pt x="350520" y="112776"/>
                </a:lnTo>
                <a:lnTo>
                  <a:pt x="357068" y="109918"/>
                </a:lnTo>
                <a:lnTo>
                  <a:pt x="362902" y="105918"/>
                </a:lnTo>
                <a:lnTo>
                  <a:pt x="377642" y="68770"/>
                </a:lnTo>
                <a:lnTo>
                  <a:pt x="377952" y="57912"/>
                </a:lnTo>
                <a:lnTo>
                  <a:pt x="377642" y="48172"/>
                </a:lnTo>
                <a:lnTo>
                  <a:pt x="362902" y="12763"/>
                </a:lnTo>
                <a:lnTo>
                  <a:pt x="350520" y="4572"/>
                </a:lnTo>
                <a:lnTo>
                  <a:pt x="352044" y="0"/>
                </a:lnTo>
                <a:lnTo>
                  <a:pt x="383476" y="29646"/>
                </a:lnTo>
                <a:lnTo>
                  <a:pt x="388620" y="59436"/>
                </a:lnTo>
                <a:lnTo>
                  <a:pt x="388048" y="70318"/>
                </a:lnTo>
                <a:lnTo>
                  <a:pt x="368046" y="110299"/>
                </a:lnTo>
                <a:lnTo>
                  <a:pt x="360616" y="114466"/>
                </a:lnTo>
                <a:lnTo>
                  <a:pt x="352044" y="117348"/>
                </a:lnTo>
                <a:close/>
              </a:path>
              <a:path w="388620" h="117475">
                <a:moveTo>
                  <a:pt x="36576" y="117348"/>
                </a:moveTo>
                <a:lnTo>
                  <a:pt x="5143" y="89225"/>
                </a:lnTo>
                <a:lnTo>
                  <a:pt x="0" y="59436"/>
                </a:lnTo>
                <a:lnTo>
                  <a:pt x="571" y="48553"/>
                </a:lnTo>
                <a:lnTo>
                  <a:pt x="20573" y="7810"/>
                </a:lnTo>
                <a:lnTo>
                  <a:pt x="36576" y="0"/>
                </a:lnTo>
                <a:lnTo>
                  <a:pt x="38100" y="4572"/>
                </a:lnTo>
                <a:lnTo>
                  <a:pt x="31551" y="8310"/>
                </a:lnTo>
                <a:lnTo>
                  <a:pt x="25717" y="12763"/>
                </a:lnTo>
                <a:lnTo>
                  <a:pt x="10977" y="48172"/>
                </a:lnTo>
                <a:lnTo>
                  <a:pt x="10667" y="57912"/>
                </a:lnTo>
                <a:lnTo>
                  <a:pt x="10977" y="68770"/>
                </a:lnTo>
                <a:lnTo>
                  <a:pt x="25717" y="105918"/>
                </a:lnTo>
                <a:lnTo>
                  <a:pt x="38100" y="112776"/>
                </a:lnTo>
                <a:lnTo>
                  <a:pt x="36576" y="117348"/>
                </a:lnTo>
                <a:close/>
              </a:path>
            </a:pathLst>
          </a:custGeom>
          <a:solidFill>
            <a:srgbClr val="000000"/>
          </a:solidFill>
        </p:spPr>
        <p:txBody>
          <a:bodyPr wrap="square" lIns="0" tIns="0" rIns="0" bIns="0" rtlCol="0"/>
          <a:lstStyle/>
          <a:p/>
        </p:txBody>
      </p:sp>
      <p:sp>
        <p:nvSpPr>
          <p:cNvPr id="66" name="object 66"/>
          <p:cNvSpPr txBox="1"/>
          <p:nvPr/>
        </p:nvSpPr>
        <p:spPr>
          <a:xfrm>
            <a:off x="3559062" y="7499188"/>
            <a:ext cx="3254375" cy="234950"/>
          </a:xfrm>
          <a:prstGeom prst="rect">
            <a:avLst/>
          </a:prstGeom>
        </p:spPr>
        <p:txBody>
          <a:bodyPr wrap="square" lIns="0" tIns="12065" rIns="0" bIns="0" rtlCol="0" vert="horz">
            <a:spAutoFit/>
          </a:bodyPr>
          <a:lstStyle/>
          <a:p>
            <a:pPr marL="85725">
              <a:lnSpc>
                <a:spcPts val="1000"/>
              </a:lnSpc>
              <a:spcBef>
                <a:spcPts val="95"/>
              </a:spcBef>
              <a:tabLst>
                <a:tab pos="686435" algn="l"/>
                <a:tab pos="2580640" algn="l"/>
              </a:tabLst>
            </a:pPr>
            <a:r>
              <a:rPr dirty="0" baseline="47619" sz="1050" spc="67">
                <a:latin typeface="Cambria"/>
                <a:cs typeface="Cambria"/>
              </a:rPr>
              <a:t>285ooksi	</a:t>
            </a:r>
            <a:r>
              <a:rPr dirty="0" sz="1000" spc="-5">
                <a:latin typeface="Cambria"/>
                <a:cs typeface="Cambria"/>
              </a:rPr>
              <a:t>0.091𝑘𝑠𝑖    0.777    1 </a:t>
            </a:r>
            <a:r>
              <a:rPr dirty="0" sz="1000" spc="190">
                <a:latin typeface="Cambria"/>
                <a:cs typeface="Cambria"/>
              </a:rPr>
              <a:t>+</a:t>
            </a:r>
            <a:r>
              <a:rPr dirty="0" sz="1000" spc="50">
                <a:latin typeface="Cambria"/>
                <a:cs typeface="Cambria"/>
              </a:rPr>
              <a:t> </a:t>
            </a:r>
            <a:r>
              <a:rPr dirty="0" sz="1000" spc="-5">
                <a:latin typeface="Cambria"/>
                <a:cs typeface="Cambria"/>
              </a:rPr>
              <a:t>0.7</a:t>
            </a:r>
            <a:r>
              <a:rPr dirty="0" sz="1000" spc="195">
                <a:latin typeface="Cambria"/>
                <a:cs typeface="Cambria"/>
              </a:rPr>
              <a:t> </a:t>
            </a:r>
            <a:r>
              <a:rPr dirty="0" sz="1000" spc="-5">
                <a:latin typeface="Cambria"/>
                <a:cs typeface="Cambria"/>
              </a:rPr>
              <a:t>0.644	</a:t>
            </a:r>
            <a:r>
              <a:rPr dirty="0" sz="1000" spc="190">
                <a:latin typeface="Cambria"/>
                <a:cs typeface="Cambria"/>
              </a:rPr>
              <a:t>=</a:t>
            </a:r>
            <a:r>
              <a:rPr dirty="0" sz="1000" spc="35">
                <a:latin typeface="Cambria"/>
                <a:cs typeface="Cambria"/>
              </a:rPr>
              <a:t> </a:t>
            </a:r>
            <a:r>
              <a:rPr dirty="0" sz="1000" spc="-5">
                <a:latin typeface="Cambria"/>
                <a:cs typeface="Cambria"/>
              </a:rPr>
              <a:t>0.498 </a:t>
            </a:r>
            <a:r>
              <a:rPr dirty="0" sz="1000" spc="-10">
                <a:latin typeface="Cambria"/>
                <a:cs typeface="Cambria"/>
              </a:rPr>
              <a:t>𝑘𝑠𝑖</a:t>
            </a:r>
            <a:endParaRPr sz="1000">
              <a:latin typeface="Cambria"/>
              <a:cs typeface="Cambria"/>
            </a:endParaRPr>
          </a:p>
          <a:p>
            <a:pPr marL="25400">
              <a:lnSpc>
                <a:spcPts val="640"/>
              </a:lnSpc>
            </a:pPr>
            <a:r>
              <a:rPr dirty="0" sz="700" spc="35">
                <a:latin typeface="Cambria"/>
                <a:cs typeface="Cambria"/>
              </a:rPr>
              <a:t>5886.891ksi</a:t>
            </a:r>
            <a:endParaRPr sz="700">
              <a:latin typeface="Cambria"/>
              <a:cs typeface="Cambria"/>
            </a:endParaRPr>
          </a:p>
        </p:txBody>
      </p:sp>
      <p:sp>
        <p:nvSpPr>
          <p:cNvPr id="67" name="object 67"/>
          <p:cNvSpPr txBox="1"/>
          <p:nvPr/>
        </p:nvSpPr>
        <p:spPr>
          <a:xfrm>
            <a:off x="1386826" y="7851176"/>
            <a:ext cx="173990" cy="137160"/>
          </a:xfrm>
          <a:prstGeom prst="rect">
            <a:avLst/>
          </a:prstGeom>
        </p:spPr>
        <p:txBody>
          <a:bodyPr wrap="square" lIns="0" tIns="16510" rIns="0" bIns="0" rtlCol="0" vert="horz">
            <a:spAutoFit/>
          </a:bodyPr>
          <a:lstStyle/>
          <a:p>
            <a:pPr>
              <a:lnSpc>
                <a:spcPct val="100000"/>
              </a:lnSpc>
              <a:spcBef>
                <a:spcPts val="130"/>
              </a:spcBef>
            </a:pPr>
            <a:r>
              <a:rPr dirty="0" sz="700" spc="60">
                <a:latin typeface="Cambria"/>
                <a:cs typeface="Cambria"/>
              </a:rPr>
              <a:t>p</a:t>
            </a:r>
            <a:r>
              <a:rPr dirty="0" sz="700" spc="105">
                <a:latin typeface="Cambria"/>
                <a:cs typeface="Cambria"/>
              </a:rPr>
              <a:t>s</a:t>
            </a:r>
            <a:r>
              <a:rPr dirty="0" sz="700" spc="100">
                <a:latin typeface="Cambria"/>
                <a:cs typeface="Cambria"/>
              </a:rPr>
              <a:t>s</a:t>
            </a:r>
            <a:endParaRPr sz="700">
              <a:latin typeface="Cambria"/>
              <a:cs typeface="Cambria"/>
            </a:endParaRPr>
          </a:p>
        </p:txBody>
      </p:sp>
      <p:sp>
        <p:nvSpPr>
          <p:cNvPr id="68" name="object 68"/>
          <p:cNvSpPr txBox="1"/>
          <p:nvPr/>
        </p:nvSpPr>
        <p:spPr>
          <a:xfrm>
            <a:off x="1717548" y="7743022"/>
            <a:ext cx="73660" cy="137160"/>
          </a:xfrm>
          <a:prstGeom prst="rect">
            <a:avLst/>
          </a:prstGeom>
        </p:spPr>
        <p:txBody>
          <a:bodyPr wrap="square" lIns="0" tIns="16510" rIns="0" bIns="0" rtlCol="0" vert="horz">
            <a:spAutoFit/>
          </a:bodyPr>
          <a:lstStyle/>
          <a:p>
            <a:pPr>
              <a:lnSpc>
                <a:spcPct val="100000"/>
              </a:lnSpc>
              <a:spcBef>
                <a:spcPts val="130"/>
              </a:spcBef>
            </a:pPr>
            <a:r>
              <a:rPr dirty="0" u="sng" sz="700" spc="-170">
                <a:uFill>
                  <a:solidFill>
                    <a:srgbClr val="000000"/>
                  </a:solidFill>
                </a:uFill>
                <a:latin typeface="Times New Roman"/>
                <a:cs typeface="Times New Roman"/>
              </a:rPr>
              <a:t> </a:t>
            </a:r>
            <a:r>
              <a:rPr dirty="0" u="sng" sz="700" spc="65">
                <a:uFill>
                  <a:solidFill>
                    <a:srgbClr val="000000"/>
                  </a:solidFill>
                </a:uFill>
                <a:latin typeface="Cambria"/>
                <a:cs typeface="Cambria"/>
              </a:rPr>
              <a:t>E</a:t>
            </a:r>
            <a:endParaRPr sz="700">
              <a:latin typeface="Cambria"/>
              <a:cs typeface="Cambria"/>
            </a:endParaRPr>
          </a:p>
        </p:txBody>
      </p:sp>
      <p:sp>
        <p:nvSpPr>
          <p:cNvPr id="69" name="object 69"/>
          <p:cNvSpPr txBox="1"/>
          <p:nvPr/>
        </p:nvSpPr>
        <p:spPr>
          <a:xfrm>
            <a:off x="1773914" y="7777849"/>
            <a:ext cx="66675" cy="116839"/>
          </a:xfrm>
          <a:prstGeom prst="rect">
            <a:avLst/>
          </a:prstGeom>
        </p:spPr>
        <p:txBody>
          <a:bodyPr wrap="square" lIns="0" tIns="12700" rIns="0" bIns="0" rtlCol="0" vert="horz">
            <a:spAutoFit/>
          </a:bodyPr>
          <a:lstStyle/>
          <a:p>
            <a:pPr>
              <a:lnSpc>
                <a:spcPct val="100000"/>
              </a:lnSpc>
              <a:spcBef>
                <a:spcPts val="100"/>
              </a:spcBef>
            </a:pPr>
            <a:r>
              <a:rPr dirty="0" u="sng" sz="600" spc="85">
                <a:uFill>
                  <a:solidFill>
                    <a:srgbClr val="000000"/>
                  </a:solidFill>
                </a:uFill>
                <a:latin typeface="Cambria"/>
                <a:cs typeface="Cambria"/>
              </a:rPr>
              <a:t>p</a:t>
            </a:r>
            <a:endParaRPr sz="600">
              <a:latin typeface="Cambria"/>
              <a:cs typeface="Cambria"/>
            </a:endParaRPr>
          </a:p>
        </p:txBody>
      </p:sp>
      <p:sp>
        <p:nvSpPr>
          <p:cNvPr id="70" name="object 70"/>
          <p:cNvSpPr txBox="1"/>
          <p:nvPr/>
        </p:nvSpPr>
        <p:spPr>
          <a:xfrm>
            <a:off x="1699781" y="7889281"/>
            <a:ext cx="159385" cy="137160"/>
          </a:xfrm>
          <a:prstGeom prst="rect">
            <a:avLst/>
          </a:prstGeom>
        </p:spPr>
        <p:txBody>
          <a:bodyPr wrap="square" lIns="0" tIns="16510" rIns="0" bIns="0" rtlCol="0" vert="horz">
            <a:spAutoFit/>
          </a:bodyPr>
          <a:lstStyle/>
          <a:p>
            <a:pPr marL="25400">
              <a:lnSpc>
                <a:spcPct val="100000"/>
              </a:lnSpc>
              <a:spcBef>
                <a:spcPts val="130"/>
              </a:spcBef>
            </a:pPr>
            <a:r>
              <a:rPr dirty="0" sz="700" spc="40">
                <a:latin typeface="Cambria"/>
                <a:cs typeface="Cambria"/>
              </a:rPr>
              <a:t>E</a:t>
            </a:r>
            <a:r>
              <a:rPr dirty="0" baseline="-13888" sz="900" spc="60">
                <a:latin typeface="Cambria"/>
                <a:cs typeface="Cambria"/>
              </a:rPr>
              <a:t>c</a:t>
            </a:r>
            <a:endParaRPr baseline="-13888" sz="900">
              <a:latin typeface="Cambria"/>
              <a:cs typeface="Cambria"/>
            </a:endParaRPr>
          </a:p>
        </p:txBody>
      </p:sp>
      <p:sp>
        <p:nvSpPr>
          <p:cNvPr id="71" name="object 71"/>
          <p:cNvSpPr txBox="1"/>
          <p:nvPr/>
        </p:nvSpPr>
        <p:spPr>
          <a:xfrm>
            <a:off x="2496311" y="7743022"/>
            <a:ext cx="73660" cy="137160"/>
          </a:xfrm>
          <a:prstGeom prst="rect">
            <a:avLst/>
          </a:prstGeom>
        </p:spPr>
        <p:txBody>
          <a:bodyPr wrap="square" lIns="0" tIns="16510" rIns="0" bIns="0" rtlCol="0" vert="horz">
            <a:spAutoFit/>
          </a:bodyPr>
          <a:lstStyle/>
          <a:p>
            <a:pPr>
              <a:lnSpc>
                <a:spcPct val="100000"/>
              </a:lnSpc>
              <a:spcBef>
                <a:spcPts val="130"/>
              </a:spcBef>
            </a:pPr>
            <a:r>
              <a:rPr dirty="0" u="sng" sz="700" spc="-170">
                <a:uFill>
                  <a:solidFill>
                    <a:srgbClr val="000000"/>
                  </a:solidFill>
                </a:uFill>
                <a:latin typeface="Times New Roman"/>
                <a:cs typeface="Times New Roman"/>
              </a:rPr>
              <a:t> </a:t>
            </a:r>
            <a:r>
              <a:rPr dirty="0" u="sng" sz="700" spc="65">
                <a:uFill>
                  <a:solidFill>
                    <a:srgbClr val="000000"/>
                  </a:solidFill>
                </a:uFill>
                <a:latin typeface="Cambria"/>
                <a:cs typeface="Cambria"/>
              </a:rPr>
              <a:t>E</a:t>
            </a:r>
            <a:endParaRPr sz="700">
              <a:latin typeface="Cambria"/>
              <a:cs typeface="Cambria"/>
            </a:endParaRPr>
          </a:p>
        </p:txBody>
      </p:sp>
      <p:sp>
        <p:nvSpPr>
          <p:cNvPr id="72" name="object 72"/>
          <p:cNvSpPr txBox="1"/>
          <p:nvPr/>
        </p:nvSpPr>
        <p:spPr>
          <a:xfrm>
            <a:off x="2552698" y="7777849"/>
            <a:ext cx="66040" cy="116839"/>
          </a:xfrm>
          <a:prstGeom prst="rect">
            <a:avLst/>
          </a:prstGeom>
        </p:spPr>
        <p:txBody>
          <a:bodyPr wrap="square" lIns="0" tIns="12700" rIns="0" bIns="0" rtlCol="0" vert="horz">
            <a:spAutoFit/>
          </a:bodyPr>
          <a:lstStyle/>
          <a:p>
            <a:pPr>
              <a:lnSpc>
                <a:spcPct val="100000"/>
              </a:lnSpc>
              <a:spcBef>
                <a:spcPts val="100"/>
              </a:spcBef>
            </a:pPr>
            <a:r>
              <a:rPr dirty="0" u="sng" sz="600" spc="85">
                <a:uFill>
                  <a:solidFill>
                    <a:srgbClr val="000000"/>
                  </a:solidFill>
                </a:uFill>
                <a:latin typeface="Cambria"/>
                <a:cs typeface="Cambria"/>
              </a:rPr>
              <a:t>p</a:t>
            </a:r>
            <a:endParaRPr sz="600">
              <a:latin typeface="Cambria"/>
              <a:cs typeface="Cambria"/>
            </a:endParaRPr>
          </a:p>
        </p:txBody>
      </p:sp>
      <p:sp>
        <p:nvSpPr>
          <p:cNvPr id="73" name="object 73"/>
          <p:cNvSpPr txBox="1"/>
          <p:nvPr/>
        </p:nvSpPr>
        <p:spPr>
          <a:xfrm>
            <a:off x="2476989" y="7889281"/>
            <a:ext cx="159385" cy="137160"/>
          </a:xfrm>
          <a:prstGeom prst="rect">
            <a:avLst/>
          </a:prstGeom>
        </p:spPr>
        <p:txBody>
          <a:bodyPr wrap="square" lIns="0" tIns="16510" rIns="0" bIns="0" rtlCol="0" vert="horz">
            <a:spAutoFit/>
          </a:bodyPr>
          <a:lstStyle/>
          <a:p>
            <a:pPr marL="25400">
              <a:lnSpc>
                <a:spcPct val="100000"/>
              </a:lnSpc>
              <a:spcBef>
                <a:spcPts val="130"/>
              </a:spcBef>
            </a:pPr>
            <a:r>
              <a:rPr dirty="0" sz="700" spc="40">
                <a:latin typeface="Cambria"/>
                <a:cs typeface="Cambria"/>
              </a:rPr>
              <a:t>E</a:t>
            </a:r>
            <a:r>
              <a:rPr dirty="0" baseline="-13888" sz="900" spc="60">
                <a:latin typeface="Cambria"/>
                <a:cs typeface="Cambria"/>
              </a:rPr>
              <a:t>c</a:t>
            </a:r>
            <a:endParaRPr baseline="-13888" sz="900">
              <a:latin typeface="Cambria"/>
              <a:cs typeface="Cambria"/>
            </a:endParaRPr>
          </a:p>
        </p:txBody>
      </p:sp>
      <p:sp>
        <p:nvSpPr>
          <p:cNvPr id="74" name="object 74"/>
          <p:cNvSpPr txBox="1"/>
          <p:nvPr/>
        </p:nvSpPr>
        <p:spPr>
          <a:xfrm>
            <a:off x="1016497" y="7791774"/>
            <a:ext cx="2009139" cy="177800"/>
          </a:xfrm>
          <a:prstGeom prst="rect">
            <a:avLst/>
          </a:prstGeom>
        </p:spPr>
        <p:txBody>
          <a:bodyPr wrap="square" lIns="0" tIns="12065" rIns="0" bIns="0" rtlCol="0" vert="horz">
            <a:spAutoFit/>
          </a:bodyPr>
          <a:lstStyle/>
          <a:p>
            <a:pPr marL="245110" indent="-245745">
              <a:lnSpc>
                <a:spcPct val="100000"/>
              </a:lnSpc>
              <a:spcBef>
                <a:spcPts val="95"/>
              </a:spcBef>
              <a:buFont typeface="Arial"/>
              <a:buChar char="•"/>
              <a:tabLst>
                <a:tab pos="245110" algn="l"/>
                <a:tab pos="245745" algn="l"/>
                <a:tab pos="572770" algn="l"/>
                <a:tab pos="833119" algn="l"/>
                <a:tab pos="1129030" algn="l"/>
                <a:tab pos="1357630" algn="l"/>
                <a:tab pos="1612265" algn="l"/>
                <a:tab pos="1907539" algn="l"/>
              </a:tabLst>
            </a:pPr>
            <a:r>
              <a:rPr dirty="0" sz="1000" spc="-15">
                <a:latin typeface="Cambria"/>
                <a:cs typeface="Cambria"/>
              </a:rPr>
              <a:t>∆</a:t>
            </a:r>
            <a:r>
              <a:rPr dirty="0" sz="1000" spc="-5">
                <a:latin typeface="Cambria"/>
                <a:cs typeface="Cambria"/>
              </a:rPr>
              <a:t>𝑓</a:t>
            </a:r>
            <a:r>
              <a:rPr dirty="0" sz="1000">
                <a:latin typeface="Cambria"/>
                <a:cs typeface="Cambria"/>
              </a:rPr>
              <a:t>	</a:t>
            </a:r>
            <a:r>
              <a:rPr dirty="0" sz="1000" spc="190">
                <a:latin typeface="Cambria"/>
                <a:cs typeface="Cambria"/>
              </a:rPr>
              <a:t>=</a:t>
            </a:r>
            <a:r>
              <a:rPr dirty="0" sz="1000">
                <a:latin typeface="Cambria"/>
                <a:cs typeface="Cambria"/>
              </a:rPr>
              <a:t>	</a:t>
            </a:r>
            <a:r>
              <a:rPr dirty="0" sz="1000" spc="-5">
                <a:latin typeface="Cambria"/>
                <a:cs typeface="Cambria"/>
              </a:rPr>
              <a:t>∆𝑓</a:t>
            </a:r>
            <a:r>
              <a:rPr dirty="0" sz="1000">
                <a:latin typeface="Cambria"/>
                <a:cs typeface="Cambria"/>
              </a:rPr>
              <a:t>	</a:t>
            </a:r>
            <a:r>
              <a:rPr dirty="0" sz="1000" spc="-5">
                <a:latin typeface="Cambria"/>
                <a:cs typeface="Cambria"/>
              </a:rPr>
              <a:t>𝐾</a:t>
            </a:r>
            <a:r>
              <a:rPr dirty="0" sz="1000">
                <a:latin typeface="Cambria"/>
                <a:cs typeface="Cambria"/>
              </a:rPr>
              <a:t>	</a:t>
            </a:r>
            <a:r>
              <a:rPr dirty="0" sz="1000" spc="190">
                <a:latin typeface="Cambria"/>
                <a:cs typeface="Cambria"/>
              </a:rPr>
              <a:t>+</a:t>
            </a:r>
            <a:r>
              <a:rPr dirty="0" sz="1000">
                <a:latin typeface="Cambria"/>
                <a:cs typeface="Cambria"/>
              </a:rPr>
              <a:t>	</a:t>
            </a:r>
            <a:r>
              <a:rPr dirty="0" sz="1000" spc="-15">
                <a:latin typeface="Cambria"/>
                <a:cs typeface="Cambria"/>
              </a:rPr>
              <a:t>∆</a:t>
            </a:r>
            <a:r>
              <a:rPr dirty="0" sz="1000" spc="-5">
                <a:latin typeface="Cambria"/>
                <a:cs typeface="Cambria"/>
              </a:rPr>
              <a:t>𝑓</a:t>
            </a:r>
            <a:r>
              <a:rPr dirty="0" sz="1000">
                <a:latin typeface="Cambria"/>
                <a:cs typeface="Cambria"/>
              </a:rPr>
              <a:t>	</a:t>
            </a:r>
            <a:r>
              <a:rPr dirty="0" sz="1000" spc="-5">
                <a:latin typeface="Cambria"/>
                <a:cs typeface="Cambria"/>
              </a:rPr>
              <a:t>𝐾</a:t>
            </a:r>
            <a:endParaRPr sz="1000">
              <a:latin typeface="Cambria"/>
              <a:cs typeface="Cambria"/>
            </a:endParaRPr>
          </a:p>
        </p:txBody>
      </p:sp>
      <p:sp>
        <p:nvSpPr>
          <p:cNvPr id="75" name="object 75"/>
          <p:cNvSpPr/>
          <p:nvPr/>
        </p:nvSpPr>
        <p:spPr>
          <a:xfrm>
            <a:off x="3869435" y="7818119"/>
            <a:ext cx="29209" cy="5080"/>
          </a:xfrm>
          <a:custGeom>
            <a:avLst/>
            <a:gdLst/>
            <a:ahLst/>
            <a:cxnLst/>
            <a:rect l="l" t="t" r="r" b="b"/>
            <a:pathLst>
              <a:path w="29210" h="5079">
                <a:moveTo>
                  <a:pt x="0" y="0"/>
                </a:moveTo>
                <a:lnTo>
                  <a:pt x="28956" y="0"/>
                </a:lnTo>
                <a:lnTo>
                  <a:pt x="28956" y="5080"/>
                </a:lnTo>
                <a:lnTo>
                  <a:pt x="0" y="5080"/>
                </a:lnTo>
                <a:lnTo>
                  <a:pt x="0" y="0"/>
                </a:lnTo>
                <a:close/>
              </a:path>
            </a:pathLst>
          </a:custGeom>
          <a:solidFill>
            <a:srgbClr val="000000"/>
          </a:solidFill>
        </p:spPr>
        <p:txBody>
          <a:bodyPr wrap="square" lIns="0" tIns="0" rIns="0" bIns="0" rtlCol="0"/>
          <a:lstStyle/>
          <a:p/>
        </p:txBody>
      </p:sp>
      <p:sp>
        <p:nvSpPr>
          <p:cNvPr id="76" name="object 76"/>
          <p:cNvSpPr/>
          <p:nvPr/>
        </p:nvSpPr>
        <p:spPr>
          <a:xfrm>
            <a:off x="3892295" y="7823200"/>
            <a:ext cx="0" cy="142240"/>
          </a:xfrm>
          <a:custGeom>
            <a:avLst/>
            <a:gdLst/>
            <a:ahLst/>
            <a:cxnLst/>
            <a:rect l="l" t="t" r="r" b="b"/>
            <a:pathLst>
              <a:path w="0" h="142240">
                <a:moveTo>
                  <a:pt x="0" y="0"/>
                </a:moveTo>
                <a:lnTo>
                  <a:pt x="0" y="142240"/>
                </a:lnTo>
              </a:path>
            </a:pathLst>
          </a:custGeom>
          <a:ln w="12192">
            <a:solidFill>
              <a:srgbClr val="000000"/>
            </a:solidFill>
          </a:ln>
        </p:spPr>
        <p:txBody>
          <a:bodyPr wrap="square" lIns="0" tIns="0" rIns="0" bIns="0" rtlCol="0"/>
          <a:lstStyle/>
          <a:p/>
        </p:txBody>
      </p:sp>
      <p:sp>
        <p:nvSpPr>
          <p:cNvPr id="77" name="object 77"/>
          <p:cNvSpPr/>
          <p:nvPr/>
        </p:nvSpPr>
        <p:spPr>
          <a:xfrm>
            <a:off x="3869435" y="7965440"/>
            <a:ext cx="29209" cy="5080"/>
          </a:xfrm>
          <a:custGeom>
            <a:avLst/>
            <a:gdLst/>
            <a:ahLst/>
            <a:cxnLst/>
            <a:rect l="l" t="t" r="r" b="b"/>
            <a:pathLst>
              <a:path w="29210" h="5079">
                <a:moveTo>
                  <a:pt x="0" y="0"/>
                </a:moveTo>
                <a:lnTo>
                  <a:pt x="28956" y="0"/>
                </a:lnTo>
                <a:lnTo>
                  <a:pt x="28956" y="5079"/>
                </a:lnTo>
                <a:lnTo>
                  <a:pt x="0" y="5079"/>
                </a:lnTo>
                <a:lnTo>
                  <a:pt x="0" y="0"/>
                </a:lnTo>
                <a:close/>
              </a:path>
            </a:pathLst>
          </a:custGeom>
          <a:solidFill>
            <a:srgbClr val="000000"/>
          </a:solidFill>
        </p:spPr>
        <p:txBody>
          <a:bodyPr wrap="square" lIns="0" tIns="0" rIns="0" bIns="0" rtlCol="0"/>
          <a:lstStyle/>
          <a:p/>
        </p:txBody>
      </p:sp>
      <p:sp>
        <p:nvSpPr>
          <p:cNvPr id="78" name="object 78"/>
          <p:cNvSpPr/>
          <p:nvPr/>
        </p:nvSpPr>
        <p:spPr>
          <a:xfrm>
            <a:off x="3137915" y="7818119"/>
            <a:ext cx="27940" cy="5080"/>
          </a:xfrm>
          <a:custGeom>
            <a:avLst/>
            <a:gdLst/>
            <a:ahLst/>
            <a:cxnLst/>
            <a:rect l="l" t="t" r="r" b="b"/>
            <a:pathLst>
              <a:path w="27939" h="5079">
                <a:moveTo>
                  <a:pt x="0" y="0"/>
                </a:moveTo>
                <a:lnTo>
                  <a:pt x="27432" y="0"/>
                </a:lnTo>
                <a:lnTo>
                  <a:pt x="27432" y="5080"/>
                </a:lnTo>
                <a:lnTo>
                  <a:pt x="0" y="5080"/>
                </a:lnTo>
                <a:lnTo>
                  <a:pt x="0" y="0"/>
                </a:lnTo>
                <a:close/>
              </a:path>
            </a:pathLst>
          </a:custGeom>
          <a:solidFill>
            <a:srgbClr val="000000"/>
          </a:solidFill>
        </p:spPr>
        <p:txBody>
          <a:bodyPr wrap="square" lIns="0" tIns="0" rIns="0" bIns="0" rtlCol="0"/>
          <a:lstStyle/>
          <a:p/>
        </p:txBody>
      </p:sp>
      <p:sp>
        <p:nvSpPr>
          <p:cNvPr id="79" name="object 79"/>
          <p:cNvSpPr/>
          <p:nvPr/>
        </p:nvSpPr>
        <p:spPr>
          <a:xfrm>
            <a:off x="3143249" y="7823200"/>
            <a:ext cx="0" cy="142240"/>
          </a:xfrm>
          <a:custGeom>
            <a:avLst/>
            <a:gdLst/>
            <a:ahLst/>
            <a:cxnLst/>
            <a:rect l="l" t="t" r="r" b="b"/>
            <a:pathLst>
              <a:path w="0" h="142240">
                <a:moveTo>
                  <a:pt x="0" y="0"/>
                </a:moveTo>
                <a:lnTo>
                  <a:pt x="0" y="142240"/>
                </a:lnTo>
              </a:path>
            </a:pathLst>
          </a:custGeom>
          <a:ln w="10668">
            <a:solidFill>
              <a:srgbClr val="000000"/>
            </a:solidFill>
          </a:ln>
        </p:spPr>
        <p:txBody>
          <a:bodyPr wrap="square" lIns="0" tIns="0" rIns="0" bIns="0" rtlCol="0"/>
          <a:lstStyle/>
          <a:p/>
        </p:txBody>
      </p:sp>
      <p:sp>
        <p:nvSpPr>
          <p:cNvPr id="80" name="object 80"/>
          <p:cNvSpPr/>
          <p:nvPr/>
        </p:nvSpPr>
        <p:spPr>
          <a:xfrm>
            <a:off x="3137915" y="7965440"/>
            <a:ext cx="27940" cy="5080"/>
          </a:xfrm>
          <a:custGeom>
            <a:avLst/>
            <a:gdLst/>
            <a:ahLst/>
            <a:cxnLst/>
            <a:rect l="l" t="t" r="r" b="b"/>
            <a:pathLst>
              <a:path w="27939" h="5079">
                <a:moveTo>
                  <a:pt x="0" y="0"/>
                </a:moveTo>
                <a:lnTo>
                  <a:pt x="27432" y="0"/>
                </a:lnTo>
                <a:lnTo>
                  <a:pt x="27432" y="5079"/>
                </a:lnTo>
                <a:lnTo>
                  <a:pt x="0" y="5079"/>
                </a:lnTo>
                <a:lnTo>
                  <a:pt x="0" y="0"/>
                </a:lnTo>
                <a:close/>
              </a:path>
            </a:pathLst>
          </a:custGeom>
          <a:solidFill>
            <a:srgbClr val="000000"/>
          </a:solidFill>
        </p:spPr>
        <p:txBody>
          <a:bodyPr wrap="square" lIns="0" tIns="0" rIns="0" bIns="0" rtlCol="0"/>
          <a:lstStyle/>
          <a:p/>
        </p:txBody>
      </p:sp>
      <p:sp>
        <p:nvSpPr>
          <p:cNvPr id="81" name="object 81"/>
          <p:cNvSpPr/>
          <p:nvPr/>
        </p:nvSpPr>
        <p:spPr>
          <a:xfrm>
            <a:off x="3499104" y="7818119"/>
            <a:ext cx="356870" cy="152400"/>
          </a:xfrm>
          <a:custGeom>
            <a:avLst/>
            <a:gdLst/>
            <a:ahLst/>
            <a:cxnLst/>
            <a:rect l="l" t="t" r="r" b="b"/>
            <a:pathLst>
              <a:path w="356870" h="152400">
                <a:moveTo>
                  <a:pt x="316991" y="152400"/>
                </a:moveTo>
                <a:lnTo>
                  <a:pt x="315467" y="147828"/>
                </a:lnTo>
                <a:lnTo>
                  <a:pt x="322683" y="144446"/>
                </a:lnTo>
                <a:lnTo>
                  <a:pt x="328612" y="139065"/>
                </a:lnTo>
                <a:lnTo>
                  <a:pt x="343852" y="102108"/>
                </a:lnTo>
                <a:lnTo>
                  <a:pt x="345948" y="76200"/>
                </a:lnTo>
                <a:lnTo>
                  <a:pt x="345400" y="63031"/>
                </a:lnTo>
                <a:lnTo>
                  <a:pt x="333684" y="20645"/>
                </a:lnTo>
                <a:lnTo>
                  <a:pt x="315467" y="4572"/>
                </a:lnTo>
                <a:lnTo>
                  <a:pt x="316991" y="0"/>
                </a:lnTo>
                <a:lnTo>
                  <a:pt x="345948" y="25908"/>
                </a:lnTo>
                <a:lnTo>
                  <a:pt x="356020" y="62769"/>
                </a:lnTo>
                <a:lnTo>
                  <a:pt x="356616" y="76200"/>
                </a:lnTo>
                <a:lnTo>
                  <a:pt x="356020" y="90487"/>
                </a:lnTo>
                <a:lnTo>
                  <a:pt x="340566" y="135897"/>
                </a:lnTo>
                <a:lnTo>
                  <a:pt x="325802" y="148994"/>
                </a:lnTo>
                <a:lnTo>
                  <a:pt x="316991" y="152400"/>
                </a:lnTo>
                <a:close/>
              </a:path>
              <a:path w="356870" h="152400">
                <a:moveTo>
                  <a:pt x="39623" y="152400"/>
                </a:moveTo>
                <a:lnTo>
                  <a:pt x="9143" y="126492"/>
                </a:lnTo>
                <a:lnTo>
                  <a:pt x="0" y="76200"/>
                </a:lnTo>
                <a:lnTo>
                  <a:pt x="571" y="62769"/>
                </a:lnTo>
                <a:lnTo>
                  <a:pt x="15406" y="16502"/>
                </a:lnTo>
                <a:lnTo>
                  <a:pt x="39623" y="0"/>
                </a:lnTo>
                <a:lnTo>
                  <a:pt x="41148" y="4572"/>
                </a:lnTo>
                <a:lnTo>
                  <a:pt x="33932" y="8596"/>
                </a:lnTo>
                <a:lnTo>
                  <a:pt x="28003" y="13906"/>
                </a:lnTo>
                <a:lnTo>
                  <a:pt x="12763" y="50863"/>
                </a:lnTo>
                <a:lnTo>
                  <a:pt x="10667" y="76200"/>
                </a:lnTo>
                <a:lnTo>
                  <a:pt x="11215" y="89582"/>
                </a:lnTo>
                <a:lnTo>
                  <a:pt x="22931" y="131968"/>
                </a:lnTo>
                <a:lnTo>
                  <a:pt x="41148" y="147828"/>
                </a:lnTo>
                <a:lnTo>
                  <a:pt x="39623" y="152400"/>
                </a:lnTo>
                <a:close/>
              </a:path>
            </a:pathLst>
          </a:custGeom>
          <a:solidFill>
            <a:srgbClr val="000000"/>
          </a:solidFill>
        </p:spPr>
        <p:txBody>
          <a:bodyPr wrap="square" lIns="0" tIns="0" rIns="0" bIns="0" rtlCol="0"/>
          <a:lstStyle/>
          <a:p/>
        </p:txBody>
      </p:sp>
      <p:sp>
        <p:nvSpPr>
          <p:cNvPr id="82" name="object 82"/>
          <p:cNvSpPr txBox="1"/>
          <p:nvPr/>
        </p:nvSpPr>
        <p:spPr>
          <a:xfrm>
            <a:off x="3169869" y="7791774"/>
            <a:ext cx="588010" cy="177800"/>
          </a:xfrm>
          <a:prstGeom prst="rect">
            <a:avLst/>
          </a:prstGeom>
        </p:spPr>
        <p:txBody>
          <a:bodyPr wrap="square" lIns="0" tIns="12065" rIns="0" bIns="0" rtlCol="0" vert="horz">
            <a:spAutoFit/>
          </a:bodyPr>
          <a:lstStyle/>
          <a:p>
            <a:pPr>
              <a:lnSpc>
                <a:spcPct val="100000"/>
              </a:lnSpc>
              <a:spcBef>
                <a:spcPts val="95"/>
              </a:spcBef>
            </a:pPr>
            <a:r>
              <a:rPr dirty="0" sz="1000" spc="-5">
                <a:latin typeface="Cambria"/>
                <a:cs typeface="Cambria"/>
              </a:rPr>
              <a:t>0.7𝜓 𝑡 ,</a:t>
            </a:r>
            <a:r>
              <a:rPr dirty="0" sz="1000" spc="-70">
                <a:latin typeface="Cambria"/>
                <a:cs typeface="Cambria"/>
              </a:rPr>
              <a:t> </a:t>
            </a:r>
            <a:r>
              <a:rPr dirty="0" sz="1000" spc="-5">
                <a:latin typeface="Cambria"/>
                <a:cs typeface="Cambria"/>
              </a:rPr>
              <a:t>𝑡</a:t>
            </a:r>
            <a:endParaRPr sz="1000">
              <a:latin typeface="Cambria"/>
              <a:cs typeface="Cambria"/>
            </a:endParaRPr>
          </a:p>
        </p:txBody>
      </p:sp>
      <p:sp>
        <p:nvSpPr>
          <p:cNvPr id="83" name="object 83"/>
          <p:cNvSpPr txBox="1"/>
          <p:nvPr/>
        </p:nvSpPr>
        <p:spPr>
          <a:xfrm>
            <a:off x="1976609" y="7851176"/>
            <a:ext cx="1840230" cy="137160"/>
          </a:xfrm>
          <a:prstGeom prst="rect">
            <a:avLst/>
          </a:prstGeom>
        </p:spPr>
        <p:txBody>
          <a:bodyPr wrap="square" lIns="0" tIns="16510" rIns="0" bIns="0" rtlCol="0" vert="horz">
            <a:spAutoFit/>
          </a:bodyPr>
          <a:lstStyle/>
          <a:p>
            <a:pPr>
              <a:lnSpc>
                <a:spcPct val="100000"/>
              </a:lnSpc>
              <a:spcBef>
                <a:spcPts val="130"/>
              </a:spcBef>
              <a:tabLst>
                <a:tab pos="776605" algn="l"/>
                <a:tab pos="1447165" algn="l"/>
              </a:tabLst>
            </a:pPr>
            <a:r>
              <a:rPr dirty="0" sz="700" spc="110">
                <a:latin typeface="Cambria"/>
                <a:cs typeface="Cambria"/>
              </a:rPr>
              <a:t>edf </a:t>
            </a:r>
            <a:r>
              <a:rPr dirty="0" sz="700" spc="250">
                <a:latin typeface="Cambria"/>
                <a:cs typeface="Cambria"/>
              </a:rPr>
              <a:t> </a:t>
            </a:r>
            <a:r>
              <a:rPr dirty="0" sz="700" spc="150">
                <a:latin typeface="Cambria"/>
                <a:cs typeface="Cambria"/>
              </a:rPr>
              <a:t>df	</a:t>
            </a:r>
            <a:r>
              <a:rPr dirty="0" sz="700" spc="110">
                <a:latin typeface="Cambria"/>
                <a:cs typeface="Cambria"/>
              </a:rPr>
              <a:t>edf </a:t>
            </a:r>
            <a:r>
              <a:rPr dirty="0" sz="700" spc="260">
                <a:latin typeface="Cambria"/>
                <a:cs typeface="Cambria"/>
              </a:rPr>
              <a:t> </a:t>
            </a:r>
            <a:r>
              <a:rPr dirty="0" sz="700" spc="150">
                <a:latin typeface="Cambria"/>
                <a:cs typeface="Cambria"/>
              </a:rPr>
              <a:t>df	</a:t>
            </a:r>
            <a:r>
              <a:rPr dirty="0" sz="700" spc="55">
                <a:latin typeface="Cambria"/>
                <a:cs typeface="Cambria"/>
              </a:rPr>
              <a:t>b </a:t>
            </a:r>
            <a:r>
              <a:rPr dirty="0" sz="700" spc="225">
                <a:latin typeface="Cambria"/>
                <a:cs typeface="Cambria"/>
              </a:rPr>
              <a:t>f</a:t>
            </a:r>
            <a:r>
              <a:rPr dirty="0" sz="700" spc="560">
                <a:latin typeface="Cambria"/>
                <a:cs typeface="Cambria"/>
              </a:rPr>
              <a:t> </a:t>
            </a:r>
            <a:r>
              <a:rPr dirty="0" sz="700" spc="75">
                <a:latin typeface="Cambria"/>
                <a:cs typeface="Cambria"/>
              </a:rPr>
              <a:t>d</a:t>
            </a:r>
            <a:endParaRPr sz="700">
              <a:latin typeface="Cambria"/>
              <a:cs typeface="Cambria"/>
            </a:endParaRPr>
          </a:p>
        </p:txBody>
      </p:sp>
      <p:sp>
        <p:nvSpPr>
          <p:cNvPr id="84" name="object 84"/>
          <p:cNvSpPr txBox="1"/>
          <p:nvPr/>
        </p:nvSpPr>
        <p:spPr>
          <a:xfrm>
            <a:off x="6903724" y="8873744"/>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10</a:t>
            </a:r>
            <a:r>
              <a:rPr dirty="0" sz="850">
                <a:solidFill>
                  <a:srgbClr val="FFFFFF"/>
                </a:solidFill>
                <a:latin typeface="Arial"/>
                <a:cs typeface="Arial"/>
              </a:rPr>
              <a:t>4</a:t>
            </a:r>
            <a:endParaRPr sz="850">
              <a:latin typeface="Arial"/>
              <a:cs typeface="Arial"/>
            </a:endParaRPr>
          </a:p>
        </p:txBody>
      </p:sp>
      <p:sp>
        <p:nvSpPr>
          <p:cNvPr id="85" name="object 85"/>
          <p:cNvSpPr/>
          <p:nvPr/>
        </p:nvSpPr>
        <p:spPr>
          <a:xfrm>
            <a:off x="1667255" y="7760207"/>
            <a:ext cx="688975" cy="283845"/>
          </a:xfrm>
          <a:custGeom>
            <a:avLst/>
            <a:gdLst/>
            <a:ahLst/>
            <a:cxnLst/>
            <a:rect l="l" t="t" r="r" b="b"/>
            <a:pathLst>
              <a:path w="688975" h="283845">
                <a:moveTo>
                  <a:pt x="0" y="0"/>
                </a:moveTo>
                <a:lnTo>
                  <a:pt x="688848" y="0"/>
                </a:lnTo>
                <a:lnTo>
                  <a:pt x="688848" y="283464"/>
                </a:lnTo>
                <a:lnTo>
                  <a:pt x="0" y="283464"/>
                </a:lnTo>
                <a:lnTo>
                  <a:pt x="0" y="0"/>
                </a:lnTo>
                <a:close/>
              </a:path>
            </a:pathLst>
          </a:custGeom>
          <a:ln w="13716">
            <a:solidFill>
              <a:srgbClr val="497EBA"/>
            </a:solidFill>
          </a:ln>
        </p:spPr>
        <p:txBody>
          <a:bodyPr wrap="square" lIns="0" tIns="0" rIns="0" bIns="0" rtlCol="0"/>
          <a:lstStyle/>
          <a:p/>
        </p:txBody>
      </p:sp>
      <p:sp>
        <p:nvSpPr>
          <p:cNvPr id="86" name="object 86"/>
          <p:cNvSpPr/>
          <p:nvPr/>
        </p:nvSpPr>
        <p:spPr>
          <a:xfrm>
            <a:off x="1667255" y="7760207"/>
            <a:ext cx="688975" cy="283845"/>
          </a:xfrm>
          <a:custGeom>
            <a:avLst/>
            <a:gdLst/>
            <a:ahLst/>
            <a:cxnLst/>
            <a:rect l="l" t="t" r="r" b="b"/>
            <a:pathLst>
              <a:path w="688975" h="283845">
                <a:moveTo>
                  <a:pt x="0" y="0"/>
                </a:moveTo>
                <a:lnTo>
                  <a:pt x="688848" y="0"/>
                </a:lnTo>
                <a:lnTo>
                  <a:pt x="688848" y="283464"/>
                </a:lnTo>
                <a:lnTo>
                  <a:pt x="0" y="283464"/>
                </a:lnTo>
                <a:lnTo>
                  <a:pt x="0" y="0"/>
                </a:lnTo>
                <a:close/>
              </a:path>
            </a:pathLst>
          </a:custGeom>
          <a:ln w="13716">
            <a:solidFill>
              <a:srgbClr val="497EBA"/>
            </a:solidFill>
          </a:ln>
        </p:spPr>
        <p:txBody>
          <a:bodyPr wrap="square" lIns="0" tIns="0" rIns="0" bIns="0" rtlCol="0"/>
          <a:lstStyle/>
          <a:p/>
        </p:txBody>
      </p:sp>
      <p:sp>
        <p:nvSpPr>
          <p:cNvPr id="87" name="object 87"/>
          <p:cNvSpPr/>
          <p:nvPr/>
        </p:nvSpPr>
        <p:spPr>
          <a:xfrm>
            <a:off x="2478024" y="7760207"/>
            <a:ext cx="1475740" cy="283845"/>
          </a:xfrm>
          <a:custGeom>
            <a:avLst/>
            <a:gdLst/>
            <a:ahLst/>
            <a:cxnLst/>
            <a:rect l="l" t="t" r="r" b="b"/>
            <a:pathLst>
              <a:path w="1475739" h="283845">
                <a:moveTo>
                  <a:pt x="0" y="0"/>
                </a:moveTo>
                <a:lnTo>
                  <a:pt x="1475232" y="0"/>
                </a:lnTo>
                <a:lnTo>
                  <a:pt x="1475232" y="283464"/>
                </a:lnTo>
                <a:lnTo>
                  <a:pt x="0" y="283464"/>
                </a:lnTo>
                <a:lnTo>
                  <a:pt x="0" y="0"/>
                </a:lnTo>
                <a:close/>
              </a:path>
            </a:pathLst>
          </a:custGeom>
          <a:ln w="13716">
            <a:solidFill>
              <a:srgbClr val="497EBA"/>
            </a:solidFill>
          </a:ln>
        </p:spPr>
        <p:txBody>
          <a:bodyPr wrap="square" lIns="0" tIns="0" rIns="0" bIns="0" rtlCol="0"/>
          <a:lstStyle/>
          <a:p/>
        </p:txBody>
      </p:sp>
      <p:sp>
        <p:nvSpPr>
          <p:cNvPr id="88" name="object 88"/>
          <p:cNvSpPr/>
          <p:nvPr/>
        </p:nvSpPr>
        <p:spPr>
          <a:xfrm>
            <a:off x="2478024" y="7760207"/>
            <a:ext cx="1475740" cy="283845"/>
          </a:xfrm>
          <a:custGeom>
            <a:avLst/>
            <a:gdLst/>
            <a:ahLst/>
            <a:cxnLst/>
            <a:rect l="l" t="t" r="r" b="b"/>
            <a:pathLst>
              <a:path w="1475739" h="283845">
                <a:moveTo>
                  <a:pt x="0" y="0"/>
                </a:moveTo>
                <a:lnTo>
                  <a:pt x="1475232" y="0"/>
                </a:lnTo>
                <a:lnTo>
                  <a:pt x="1475232" y="283464"/>
                </a:lnTo>
                <a:lnTo>
                  <a:pt x="0" y="283464"/>
                </a:lnTo>
                <a:lnTo>
                  <a:pt x="0" y="0"/>
                </a:lnTo>
                <a:close/>
              </a:path>
            </a:pathLst>
          </a:custGeom>
          <a:ln w="13716">
            <a:solidFill>
              <a:srgbClr val="497EBA"/>
            </a:solidFill>
          </a:ln>
        </p:spPr>
        <p:txBody>
          <a:bodyPr wrap="square" lIns="0" tIns="0" rIns="0" bIns="0" rtlCol="0"/>
          <a:lstStyle/>
          <a:p/>
        </p:txBody>
      </p:sp>
      <p:sp>
        <p:nvSpPr>
          <p:cNvPr id="89" name="object 89"/>
          <p:cNvSpPr/>
          <p:nvPr/>
        </p:nvSpPr>
        <p:spPr>
          <a:xfrm>
            <a:off x="1856232" y="8054340"/>
            <a:ext cx="309880" cy="299085"/>
          </a:xfrm>
          <a:custGeom>
            <a:avLst/>
            <a:gdLst/>
            <a:ahLst/>
            <a:cxnLst/>
            <a:rect l="l" t="t" r="r" b="b"/>
            <a:pathLst>
              <a:path w="309880" h="299084">
                <a:moveTo>
                  <a:pt x="309371" y="298704"/>
                </a:moveTo>
                <a:lnTo>
                  <a:pt x="0" y="0"/>
                </a:lnTo>
              </a:path>
            </a:pathLst>
          </a:custGeom>
          <a:ln w="18288">
            <a:solidFill>
              <a:srgbClr val="4F80BC"/>
            </a:solidFill>
          </a:ln>
        </p:spPr>
        <p:txBody>
          <a:bodyPr wrap="square" lIns="0" tIns="0" rIns="0" bIns="0" rtlCol="0"/>
          <a:lstStyle/>
          <a:p/>
        </p:txBody>
      </p:sp>
      <p:sp>
        <p:nvSpPr>
          <p:cNvPr id="90" name="object 90"/>
          <p:cNvSpPr txBox="1"/>
          <p:nvPr/>
        </p:nvSpPr>
        <p:spPr>
          <a:xfrm>
            <a:off x="2197592" y="8218402"/>
            <a:ext cx="848994" cy="221615"/>
          </a:xfrm>
          <a:prstGeom prst="rect">
            <a:avLst/>
          </a:prstGeom>
        </p:spPr>
        <p:txBody>
          <a:bodyPr wrap="square" lIns="0" tIns="17145" rIns="0" bIns="0" rtlCol="0" vert="horz">
            <a:spAutoFit/>
          </a:bodyPr>
          <a:lstStyle/>
          <a:p>
            <a:pPr>
              <a:lnSpc>
                <a:spcPct val="100000"/>
              </a:lnSpc>
              <a:spcBef>
                <a:spcPts val="135"/>
              </a:spcBef>
            </a:pPr>
            <a:r>
              <a:rPr dirty="0" sz="1250" spc="15">
                <a:latin typeface="Arial"/>
                <a:cs typeface="Arial"/>
              </a:rPr>
              <a:t>Elastic</a:t>
            </a:r>
            <a:r>
              <a:rPr dirty="0" sz="1250" spc="-75">
                <a:latin typeface="Arial"/>
                <a:cs typeface="Arial"/>
              </a:rPr>
              <a:t> </a:t>
            </a:r>
            <a:r>
              <a:rPr dirty="0" sz="1250" spc="15">
                <a:latin typeface="Arial"/>
                <a:cs typeface="Arial"/>
              </a:rPr>
              <a:t>gain</a:t>
            </a:r>
            <a:endParaRPr sz="1250">
              <a:latin typeface="Arial"/>
              <a:cs typeface="Arial"/>
            </a:endParaRPr>
          </a:p>
        </p:txBody>
      </p:sp>
      <p:sp>
        <p:nvSpPr>
          <p:cNvPr id="91" name="object 91"/>
          <p:cNvSpPr/>
          <p:nvPr/>
        </p:nvSpPr>
        <p:spPr>
          <a:xfrm>
            <a:off x="3127248" y="8045196"/>
            <a:ext cx="662940" cy="283845"/>
          </a:xfrm>
          <a:custGeom>
            <a:avLst/>
            <a:gdLst/>
            <a:ahLst/>
            <a:cxnLst/>
            <a:rect l="l" t="t" r="r" b="b"/>
            <a:pathLst>
              <a:path w="662939" h="283845">
                <a:moveTo>
                  <a:pt x="662940" y="283464"/>
                </a:moveTo>
                <a:lnTo>
                  <a:pt x="0" y="0"/>
                </a:lnTo>
              </a:path>
            </a:pathLst>
          </a:custGeom>
          <a:ln w="18288">
            <a:solidFill>
              <a:srgbClr val="4F80BC"/>
            </a:solidFill>
          </a:ln>
        </p:spPr>
        <p:txBody>
          <a:bodyPr wrap="square" lIns="0" tIns="0" rIns="0" bIns="0" rtlCol="0"/>
          <a:lstStyle/>
          <a:p/>
        </p:txBody>
      </p:sp>
      <p:sp>
        <p:nvSpPr>
          <p:cNvPr id="92" name="object 92"/>
          <p:cNvSpPr txBox="1"/>
          <p:nvPr/>
        </p:nvSpPr>
        <p:spPr>
          <a:xfrm>
            <a:off x="3813061" y="8195558"/>
            <a:ext cx="1775460" cy="221615"/>
          </a:xfrm>
          <a:prstGeom prst="rect">
            <a:avLst/>
          </a:prstGeom>
        </p:spPr>
        <p:txBody>
          <a:bodyPr wrap="square" lIns="0" tIns="17145" rIns="0" bIns="0" rtlCol="0" vert="horz">
            <a:spAutoFit/>
          </a:bodyPr>
          <a:lstStyle/>
          <a:p>
            <a:pPr>
              <a:lnSpc>
                <a:spcPct val="100000"/>
              </a:lnSpc>
              <a:spcBef>
                <a:spcPts val="135"/>
              </a:spcBef>
            </a:pPr>
            <a:r>
              <a:rPr dirty="0" sz="1250" spc="15">
                <a:latin typeface="Arial"/>
                <a:cs typeface="Arial"/>
              </a:rPr>
              <a:t>Creep </a:t>
            </a:r>
            <a:r>
              <a:rPr dirty="0" sz="1250" spc="10">
                <a:latin typeface="Arial"/>
                <a:cs typeface="Arial"/>
              </a:rPr>
              <a:t>of </a:t>
            </a:r>
            <a:r>
              <a:rPr dirty="0" sz="1250" spc="15">
                <a:latin typeface="Arial"/>
                <a:cs typeface="Arial"/>
              </a:rPr>
              <a:t>girder</a:t>
            </a:r>
            <a:r>
              <a:rPr dirty="0" sz="1250" spc="-95">
                <a:latin typeface="Arial"/>
                <a:cs typeface="Arial"/>
              </a:rPr>
              <a:t> </a:t>
            </a:r>
            <a:r>
              <a:rPr dirty="0" sz="1250" spc="15">
                <a:latin typeface="Arial"/>
                <a:cs typeface="Arial"/>
              </a:rPr>
              <a:t>concrete</a:t>
            </a:r>
            <a:endParaRPr sz="1250">
              <a:latin typeface="Arial"/>
              <a:cs typeface="Arial"/>
            </a:endParaRPr>
          </a:p>
        </p:txBody>
      </p:sp>
      <p:sp>
        <p:nvSpPr>
          <p:cNvPr id="93" name="object 93"/>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94" name="object 94"/>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0</a:t>
            </a:r>
            <a:r>
              <a:rPr dirty="0" sz="1050" spc="-5">
                <a:solidFill>
                  <a:srgbClr val="262626"/>
                </a:solidFill>
                <a:latin typeface="Calibri"/>
                <a:cs typeface="Calibri"/>
              </a:rPr>
              <a:t>3</a:t>
            </a:r>
            <a:endParaRPr sz="1050">
              <a:latin typeface="Calibri"/>
              <a:cs typeface="Calibri"/>
            </a:endParaRPr>
          </a:p>
        </p:txBody>
      </p:sp>
      <p:sp>
        <p:nvSpPr>
          <p:cNvPr id="96" name="object 96"/>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95" name="object 95"/>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0</a:t>
            </a:r>
            <a:r>
              <a:rPr dirty="0" sz="1050" spc="-5">
                <a:solidFill>
                  <a:srgbClr val="262626"/>
                </a:solidFill>
                <a:latin typeface="Calibri"/>
                <a:cs typeface="Calibri"/>
              </a:rPr>
              <a:t>4</a:t>
            </a:r>
            <a:endParaRPr sz="1050">
              <a:latin typeface="Calibri"/>
              <a:cs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2367915" cy="417195"/>
          </a:xfrm>
          <a:prstGeom prst="rect"/>
        </p:spPr>
        <p:txBody>
          <a:bodyPr wrap="square" lIns="0" tIns="14604" rIns="0" bIns="0" rtlCol="0" vert="horz">
            <a:spAutoFit/>
          </a:bodyPr>
          <a:lstStyle/>
          <a:p>
            <a:pPr>
              <a:lnSpc>
                <a:spcPct val="100000"/>
              </a:lnSpc>
              <a:spcBef>
                <a:spcPts val="114"/>
              </a:spcBef>
            </a:pPr>
            <a:r>
              <a:rPr dirty="0" sz="2550" spc="5" b="0">
                <a:solidFill>
                  <a:srgbClr val="1C7C5B"/>
                </a:solidFill>
                <a:latin typeface="Arial Black"/>
                <a:cs typeface="Arial Black"/>
              </a:rPr>
              <a:t>Elastic</a:t>
            </a:r>
            <a:r>
              <a:rPr dirty="0" sz="2550" spc="-55" b="0">
                <a:solidFill>
                  <a:srgbClr val="1C7C5B"/>
                </a:solidFill>
                <a:latin typeface="Arial Black"/>
                <a:cs typeface="Arial Black"/>
              </a:rPr>
              <a:t> </a:t>
            </a:r>
            <a:r>
              <a:rPr dirty="0" sz="2550" spc="5" b="0">
                <a:solidFill>
                  <a:srgbClr val="1C7C5B"/>
                </a:solidFill>
                <a:latin typeface="Arial Black"/>
                <a:cs typeface="Arial Black"/>
              </a:rPr>
              <a:t>Gains</a:t>
            </a:r>
            <a:endParaRPr sz="2550">
              <a:latin typeface="Arial Black"/>
              <a:cs typeface="Arial Black"/>
            </a:endParaRPr>
          </a:p>
        </p:txBody>
      </p:sp>
      <p:sp>
        <p:nvSpPr>
          <p:cNvPr id="6" name="object 6"/>
          <p:cNvSpPr txBox="1"/>
          <p:nvPr/>
        </p:nvSpPr>
        <p:spPr>
          <a:xfrm>
            <a:off x="1016497" y="1849015"/>
            <a:ext cx="4480560" cy="540385"/>
          </a:xfrm>
          <a:prstGeom prst="rect">
            <a:avLst/>
          </a:prstGeom>
        </p:spPr>
        <p:txBody>
          <a:bodyPr wrap="square" lIns="0" tIns="43180" rIns="0" bIns="0" rtlCol="0" vert="horz">
            <a:spAutoFit/>
          </a:bodyPr>
          <a:lstStyle/>
          <a:p>
            <a:pPr marL="245110" indent="-245745">
              <a:lnSpc>
                <a:spcPct val="100000"/>
              </a:lnSpc>
              <a:spcBef>
                <a:spcPts val="340"/>
              </a:spcBef>
              <a:buChar char="•"/>
              <a:tabLst>
                <a:tab pos="245110" algn="l"/>
                <a:tab pos="245745" algn="l"/>
              </a:tabLst>
            </a:pPr>
            <a:r>
              <a:rPr dirty="0" sz="1000" spc="-10">
                <a:latin typeface="Arial"/>
                <a:cs typeface="Arial"/>
              </a:rPr>
              <a:t>Elastic gains </a:t>
            </a:r>
            <a:r>
              <a:rPr dirty="0" sz="1000" spc="-5">
                <a:latin typeface="Arial"/>
                <a:cs typeface="Arial"/>
              </a:rPr>
              <a:t>are the </a:t>
            </a:r>
            <a:r>
              <a:rPr dirty="0" sz="1000" spc="-10">
                <a:latin typeface="Arial"/>
                <a:cs typeface="Arial"/>
              </a:rPr>
              <a:t>change </a:t>
            </a:r>
            <a:r>
              <a:rPr dirty="0" sz="1000" spc="-5">
                <a:latin typeface="Arial"/>
                <a:cs typeface="Arial"/>
              </a:rPr>
              <a:t>in strand stress </a:t>
            </a:r>
            <a:r>
              <a:rPr dirty="0" sz="1000" spc="-10">
                <a:latin typeface="Arial"/>
                <a:cs typeface="Arial"/>
              </a:rPr>
              <a:t>due </a:t>
            </a:r>
            <a:r>
              <a:rPr dirty="0" sz="1000" spc="-5">
                <a:latin typeface="Arial"/>
                <a:cs typeface="Arial"/>
              </a:rPr>
              <a:t>to </a:t>
            </a:r>
            <a:r>
              <a:rPr dirty="0" sz="1000" spc="-10">
                <a:latin typeface="Arial"/>
                <a:cs typeface="Arial"/>
              </a:rPr>
              <a:t>externally applied</a:t>
            </a:r>
            <a:r>
              <a:rPr dirty="0" sz="1000" spc="155">
                <a:latin typeface="Arial"/>
                <a:cs typeface="Arial"/>
              </a:rPr>
              <a:t> </a:t>
            </a:r>
            <a:r>
              <a:rPr dirty="0" sz="1000" spc="-10">
                <a:latin typeface="Arial"/>
                <a:cs typeface="Arial"/>
              </a:rPr>
              <a:t>loads</a:t>
            </a:r>
            <a:endParaRPr sz="1000">
              <a:latin typeface="Arial"/>
              <a:cs typeface="Arial"/>
            </a:endParaRPr>
          </a:p>
          <a:p>
            <a:pPr marL="245110" indent="-245745">
              <a:lnSpc>
                <a:spcPct val="100000"/>
              </a:lnSpc>
              <a:spcBef>
                <a:spcPts val="240"/>
              </a:spcBef>
              <a:buChar char="•"/>
              <a:tabLst>
                <a:tab pos="245110" algn="l"/>
                <a:tab pos="245745" algn="l"/>
              </a:tabLst>
            </a:pPr>
            <a:r>
              <a:rPr dirty="0" sz="1000" spc="-10">
                <a:latin typeface="Arial"/>
                <a:cs typeface="Arial"/>
              </a:rPr>
              <a:t>Added dead load </a:t>
            </a:r>
            <a:r>
              <a:rPr dirty="0" sz="1000" spc="-5">
                <a:latin typeface="Arial"/>
                <a:cs typeface="Arial"/>
              </a:rPr>
              <a:t>to non-composite</a:t>
            </a:r>
            <a:r>
              <a:rPr dirty="0" sz="1000" spc="-15">
                <a:latin typeface="Arial"/>
                <a:cs typeface="Arial"/>
              </a:rPr>
              <a:t> </a:t>
            </a:r>
            <a:r>
              <a:rPr dirty="0" sz="1000" spc="-5">
                <a:latin typeface="Arial"/>
                <a:cs typeface="Arial"/>
              </a:rPr>
              <a:t>section</a:t>
            </a:r>
            <a:endParaRPr sz="1000">
              <a:latin typeface="Arial"/>
              <a:cs typeface="Arial"/>
            </a:endParaRPr>
          </a:p>
          <a:p>
            <a:pPr marL="1011555">
              <a:lnSpc>
                <a:spcPct val="100000"/>
              </a:lnSpc>
              <a:spcBef>
                <a:spcPts val="325"/>
              </a:spcBef>
            </a:pPr>
            <a:r>
              <a:rPr dirty="0" u="sng" sz="700" spc="-170">
                <a:uFill>
                  <a:solidFill>
                    <a:srgbClr val="000000"/>
                  </a:solidFill>
                </a:uFill>
                <a:latin typeface="Times New Roman"/>
                <a:cs typeface="Times New Roman"/>
              </a:rPr>
              <a:t> </a:t>
            </a:r>
            <a:r>
              <a:rPr dirty="0" u="sng" sz="700" spc="65">
                <a:uFill>
                  <a:solidFill>
                    <a:srgbClr val="000000"/>
                  </a:solidFill>
                </a:uFill>
                <a:latin typeface="Cambria"/>
                <a:cs typeface="Cambria"/>
              </a:rPr>
              <a:t>E</a:t>
            </a:r>
            <a:endParaRPr sz="700">
              <a:latin typeface="Cambria"/>
              <a:cs typeface="Cambria"/>
            </a:endParaRPr>
          </a:p>
        </p:txBody>
      </p:sp>
      <p:sp>
        <p:nvSpPr>
          <p:cNvPr id="7" name="object 7"/>
          <p:cNvSpPr txBox="1"/>
          <p:nvPr/>
        </p:nvSpPr>
        <p:spPr>
          <a:xfrm>
            <a:off x="2084816" y="2286973"/>
            <a:ext cx="66675" cy="116839"/>
          </a:xfrm>
          <a:prstGeom prst="rect">
            <a:avLst/>
          </a:prstGeom>
        </p:spPr>
        <p:txBody>
          <a:bodyPr wrap="square" lIns="0" tIns="12700" rIns="0" bIns="0" rtlCol="0" vert="horz">
            <a:spAutoFit/>
          </a:bodyPr>
          <a:lstStyle/>
          <a:p>
            <a:pPr>
              <a:lnSpc>
                <a:spcPct val="100000"/>
              </a:lnSpc>
              <a:spcBef>
                <a:spcPts val="100"/>
              </a:spcBef>
            </a:pPr>
            <a:r>
              <a:rPr dirty="0" u="sng" sz="600" spc="85">
                <a:uFill>
                  <a:solidFill>
                    <a:srgbClr val="000000"/>
                  </a:solidFill>
                </a:uFill>
                <a:latin typeface="Cambria"/>
                <a:cs typeface="Cambria"/>
              </a:rPr>
              <a:t>p</a:t>
            </a:r>
            <a:endParaRPr sz="600">
              <a:latin typeface="Cambria"/>
              <a:cs typeface="Cambria"/>
            </a:endParaRPr>
          </a:p>
        </p:txBody>
      </p:sp>
      <p:sp>
        <p:nvSpPr>
          <p:cNvPr id="8" name="object 8"/>
          <p:cNvSpPr txBox="1"/>
          <p:nvPr/>
        </p:nvSpPr>
        <p:spPr>
          <a:xfrm>
            <a:off x="2009130" y="2398294"/>
            <a:ext cx="159385" cy="137160"/>
          </a:xfrm>
          <a:prstGeom prst="rect">
            <a:avLst/>
          </a:prstGeom>
        </p:spPr>
        <p:txBody>
          <a:bodyPr wrap="square" lIns="0" tIns="16510" rIns="0" bIns="0" rtlCol="0" vert="horz">
            <a:spAutoFit/>
          </a:bodyPr>
          <a:lstStyle/>
          <a:p>
            <a:pPr marL="25400">
              <a:lnSpc>
                <a:spcPct val="100000"/>
              </a:lnSpc>
              <a:spcBef>
                <a:spcPts val="130"/>
              </a:spcBef>
            </a:pPr>
            <a:r>
              <a:rPr dirty="0" sz="700" spc="40">
                <a:latin typeface="Cambria"/>
                <a:cs typeface="Cambria"/>
              </a:rPr>
              <a:t>E</a:t>
            </a:r>
            <a:r>
              <a:rPr dirty="0" baseline="-13888" sz="900" spc="60">
                <a:latin typeface="Cambria"/>
                <a:cs typeface="Cambria"/>
              </a:rPr>
              <a:t>c</a:t>
            </a:r>
            <a:endParaRPr baseline="-13888" sz="900">
              <a:latin typeface="Cambria"/>
              <a:cs typeface="Cambria"/>
            </a:endParaRPr>
          </a:p>
        </p:txBody>
      </p:sp>
      <p:sp>
        <p:nvSpPr>
          <p:cNvPr id="9" name="object 9"/>
          <p:cNvSpPr txBox="1"/>
          <p:nvPr/>
        </p:nvSpPr>
        <p:spPr>
          <a:xfrm>
            <a:off x="1342607" y="2300748"/>
            <a:ext cx="975360" cy="177800"/>
          </a:xfrm>
          <a:prstGeom prst="rect">
            <a:avLst/>
          </a:prstGeom>
        </p:spPr>
        <p:txBody>
          <a:bodyPr wrap="square" lIns="0" tIns="12065" rIns="0" bIns="0" rtlCol="0" vert="horz">
            <a:spAutoFit/>
          </a:bodyPr>
          <a:lstStyle/>
          <a:p>
            <a:pPr>
              <a:lnSpc>
                <a:spcPct val="100000"/>
              </a:lnSpc>
              <a:spcBef>
                <a:spcPts val="95"/>
              </a:spcBef>
              <a:tabLst>
                <a:tab pos="203835" algn="l"/>
                <a:tab pos="555625" algn="l"/>
                <a:tab pos="817880" algn="l"/>
              </a:tabLst>
            </a:pPr>
            <a:r>
              <a:rPr dirty="0" sz="1000" spc="-5">
                <a:latin typeface="Arial"/>
                <a:cs typeface="Arial"/>
              </a:rPr>
              <a:t>–</a:t>
            </a:r>
            <a:r>
              <a:rPr dirty="0" sz="1000" spc="-5">
                <a:latin typeface="Arial"/>
                <a:cs typeface="Arial"/>
              </a:rPr>
              <a:t>	</a:t>
            </a:r>
            <a:r>
              <a:rPr dirty="0" sz="1000" spc="-5">
                <a:latin typeface="Cambria"/>
                <a:cs typeface="Cambria"/>
              </a:rPr>
              <a:t>∆𝑓</a:t>
            </a:r>
            <a:r>
              <a:rPr dirty="0" sz="1000" spc="-5">
                <a:latin typeface="Cambria"/>
                <a:cs typeface="Cambria"/>
              </a:rPr>
              <a:t>	</a:t>
            </a:r>
            <a:r>
              <a:rPr dirty="0" sz="1000" spc="190">
                <a:latin typeface="Cambria"/>
                <a:cs typeface="Cambria"/>
              </a:rPr>
              <a:t>=</a:t>
            </a:r>
            <a:r>
              <a:rPr dirty="0" sz="1000" spc="190">
                <a:latin typeface="Cambria"/>
                <a:cs typeface="Cambria"/>
              </a:rPr>
              <a:t>	</a:t>
            </a:r>
            <a:r>
              <a:rPr dirty="0" sz="1000" spc="-15">
                <a:latin typeface="Cambria"/>
                <a:cs typeface="Cambria"/>
              </a:rPr>
              <a:t>∆</a:t>
            </a:r>
            <a:r>
              <a:rPr dirty="0" sz="1000" spc="-5">
                <a:latin typeface="Cambria"/>
                <a:cs typeface="Cambria"/>
              </a:rPr>
              <a:t>𝑓</a:t>
            </a:r>
            <a:endParaRPr sz="1000">
              <a:latin typeface="Cambria"/>
              <a:cs typeface="Cambria"/>
            </a:endParaRPr>
          </a:p>
        </p:txBody>
      </p:sp>
      <p:sp>
        <p:nvSpPr>
          <p:cNvPr id="10" name="object 10"/>
          <p:cNvSpPr txBox="1"/>
          <p:nvPr/>
        </p:nvSpPr>
        <p:spPr>
          <a:xfrm>
            <a:off x="1673343" y="2364747"/>
            <a:ext cx="732790" cy="137160"/>
          </a:xfrm>
          <a:prstGeom prst="rect">
            <a:avLst/>
          </a:prstGeom>
        </p:spPr>
        <p:txBody>
          <a:bodyPr wrap="square" lIns="0" tIns="16510" rIns="0" bIns="0" rtlCol="0" vert="horz">
            <a:spAutoFit/>
          </a:bodyPr>
          <a:lstStyle/>
          <a:p>
            <a:pPr>
              <a:lnSpc>
                <a:spcPct val="100000"/>
              </a:lnSpc>
              <a:spcBef>
                <a:spcPts val="130"/>
              </a:spcBef>
              <a:tabLst>
                <a:tab pos="612140" algn="l"/>
              </a:tabLst>
            </a:pPr>
            <a:r>
              <a:rPr dirty="0" baseline="3968" sz="1050" spc="89">
                <a:latin typeface="Cambria"/>
                <a:cs typeface="Cambria"/>
              </a:rPr>
              <a:t>p</a:t>
            </a:r>
            <a:r>
              <a:rPr dirty="0" baseline="3968" sz="1050" spc="97">
                <a:latin typeface="Cambria"/>
                <a:cs typeface="Cambria"/>
              </a:rPr>
              <a:t>E</a:t>
            </a:r>
            <a:r>
              <a:rPr dirty="0" baseline="3968" sz="1050" spc="89">
                <a:latin typeface="Cambria"/>
                <a:cs typeface="Cambria"/>
              </a:rPr>
              <a:t>D</a:t>
            </a:r>
            <a:r>
              <a:rPr dirty="0" baseline="3968" sz="1050">
                <a:latin typeface="Cambria"/>
                <a:cs typeface="Cambria"/>
              </a:rPr>
              <a:t>	</a:t>
            </a:r>
            <a:r>
              <a:rPr dirty="0" sz="700" spc="25">
                <a:latin typeface="Cambria"/>
                <a:cs typeface="Cambria"/>
              </a:rPr>
              <a:t>e</a:t>
            </a:r>
            <a:r>
              <a:rPr dirty="0" sz="700" spc="75">
                <a:latin typeface="Cambria"/>
                <a:cs typeface="Cambria"/>
              </a:rPr>
              <a:t>d</a:t>
            </a:r>
            <a:endParaRPr sz="700">
              <a:latin typeface="Cambria"/>
              <a:cs typeface="Cambria"/>
            </a:endParaRPr>
          </a:p>
        </p:txBody>
      </p:sp>
      <p:sp>
        <p:nvSpPr>
          <p:cNvPr id="11" name="object 11"/>
          <p:cNvSpPr txBox="1"/>
          <p:nvPr/>
        </p:nvSpPr>
        <p:spPr>
          <a:xfrm>
            <a:off x="2313420" y="2285486"/>
            <a:ext cx="46355" cy="137160"/>
          </a:xfrm>
          <a:prstGeom prst="rect">
            <a:avLst/>
          </a:prstGeom>
        </p:spPr>
        <p:txBody>
          <a:bodyPr wrap="square" lIns="0" tIns="16510" rIns="0" bIns="0" rtlCol="0" vert="horz">
            <a:spAutoFit/>
          </a:bodyPr>
          <a:lstStyle/>
          <a:p>
            <a:pPr>
              <a:lnSpc>
                <a:spcPct val="100000"/>
              </a:lnSpc>
              <a:spcBef>
                <a:spcPts val="130"/>
              </a:spcBef>
            </a:pPr>
            <a:r>
              <a:rPr dirty="0" sz="700" spc="114">
                <a:latin typeface="Cambria"/>
                <a:cs typeface="Cambria"/>
              </a:rPr>
              <a:t>,</a:t>
            </a:r>
            <a:endParaRPr sz="700">
              <a:latin typeface="Cambria"/>
              <a:cs typeface="Cambria"/>
            </a:endParaRPr>
          </a:p>
        </p:txBody>
      </p:sp>
      <p:sp>
        <p:nvSpPr>
          <p:cNvPr id="12" name="object 12"/>
          <p:cNvSpPr txBox="1"/>
          <p:nvPr/>
        </p:nvSpPr>
        <p:spPr>
          <a:xfrm>
            <a:off x="1016497" y="2538492"/>
            <a:ext cx="1788795" cy="177800"/>
          </a:xfrm>
          <a:prstGeom prst="rect">
            <a:avLst/>
          </a:prstGeom>
        </p:spPr>
        <p:txBody>
          <a:bodyPr wrap="square" lIns="0" tIns="12065" rIns="0" bIns="0" rtlCol="0" vert="horz">
            <a:spAutoFit/>
          </a:bodyPr>
          <a:lstStyle/>
          <a:p>
            <a:pPr marL="245110" indent="-245745">
              <a:lnSpc>
                <a:spcPct val="100000"/>
              </a:lnSpc>
              <a:spcBef>
                <a:spcPts val="95"/>
              </a:spcBef>
              <a:buChar char="•"/>
              <a:tabLst>
                <a:tab pos="245110" algn="l"/>
                <a:tab pos="245745" algn="l"/>
              </a:tabLst>
            </a:pPr>
            <a:r>
              <a:rPr dirty="0" sz="1000" spc="-5">
                <a:latin typeface="Arial"/>
                <a:cs typeface="Arial"/>
              </a:rPr>
              <a:t>Superimposed </a:t>
            </a:r>
            <a:r>
              <a:rPr dirty="0" sz="1000" spc="-10">
                <a:latin typeface="Arial"/>
                <a:cs typeface="Arial"/>
              </a:rPr>
              <a:t>Dead</a:t>
            </a:r>
            <a:r>
              <a:rPr dirty="0" sz="1000" spc="-65">
                <a:latin typeface="Arial"/>
                <a:cs typeface="Arial"/>
              </a:rPr>
              <a:t> </a:t>
            </a:r>
            <a:r>
              <a:rPr dirty="0" sz="1000" spc="-10">
                <a:latin typeface="Arial"/>
                <a:cs typeface="Arial"/>
              </a:rPr>
              <a:t>Loads</a:t>
            </a:r>
            <a:endParaRPr sz="1000">
              <a:latin typeface="Arial"/>
              <a:cs typeface="Arial"/>
            </a:endParaRPr>
          </a:p>
        </p:txBody>
      </p:sp>
      <p:sp>
        <p:nvSpPr>
          <p:cNvPr id="13" name="object 13"/>
          <p:cNvSpPr txBox="1"/>
          <p:nvPr/>
        </p:nvSpPr>
        <p:spPr>
          <a:xfrm>
            <a:off x="2045208" y="2727456"/>
            <a:ext cx="73660" cy="137160"/>
          </a:xfrm>
          <a:prstGeom prst="rect">
            <a:avLst/>
          </a:prstGeom>
        </p:spPr>
        <p:txBody>
          <a:bodyPr wrap="square" lIns="0" tIns="16510" rIns="0" bIns="0" rtlCol="0" vert="horz">
            <a:spAutoFit/>
          </a:bodyPr>
          <a:lstStyle/>
          <a:p>
            <a:pPr>
              <a:lnSpc>
                <a:spcPct val="100000"/>
              </a:lnSpc>
              <a:spcBef>
                <a:spcPts val="130"/>
              </a:spcBef>
            </a:pPr>
            <a:r>
              <a:rPr dirty="0" u="sng" sz="700" spc="-170">
                <a:uFill>
                  <a:solidFill>
                    <a:srgbClr val="000000"/>
                  </a:solidFill>
                </a:uFill>
                <a:latin typeface="Times New Roman"/>
                <a:cs typeface="Times New Roman"/>
              </a:rPr>
              <a:t> </a:t>
            </a:r>
            <a:r>
              <a:rPr dirty="0" u="sng" sz="700" spc="65">
                <a:uFill>
                  <a:solidFill>
                    <a:srgbClr val="000000"/>
                  </a:solidFill>
                </a:uFill>
                <a:latin typeface="Cambria"/>
                <a:cs typeface="Cambria"/>
              </a:rPr>
              <a:t>E</a:t>
            </a:r>
            <a:endParaRPr sz="700">
              <a:latin typeface="Cambria"/>
              <a:cs typeface="Cambria"/>
            </a:endParaRPr>
          </a:p>
        </p:txBody>
      </p:sp>
      <p:sp>
        <p:nvSpPr>
          <p:cNvPr id="14" name="object 14"/>
          <p:cNvSpPr txBox="1"/>
          <p:nvPr/>
        </p:nvSpPr>
        <p:spPr>
          <a:xfrm>
            <a:off x="2101596" y="2762450"/>
            <a:ext cx="66040" cy="116839"/>
          </a:xfrm>
          <a:prstGeom prst="rect">
            <a:avLst/>
          </a:prstGeom>
        </p:spPr>
        <p:txBody>
          <a:bodyPr wrap="square" lIns="0" tIns="12700" rIns="0" bIns="0" rtlCol="0" vert="horz">
            <a:spAutoFit/>
          </a:bodyPr>
          <a:lstStyle/>
          <a:p>
            <a:pPr>
              <a:lnSpc>
                <a:spcPct val="100000"/>
              </a:lnSpc>
              <a:spcBef>
                <a:spcPts val="100"/>
              </a:spcBef>
            </a:pPr>
            <a:r>
              <a:rPr dirty="0" u="sng" sz="600" spc="85">
                <a:uFill>
                  <a:solidFill>
                    <a:srgbClr val="000000"/>
                  </a:solidFill>
                </a:uFill>
                <a:latin typeface="Cambria"/>
                <a:cs typeface="Cambria"/>
              </a:rPr>
              <a:t>p</a:t>
            </a:r>
            <a:endParaRPr sz="600">
              <a:latin typeface="Cambria"/>
              <a:cs typeface="Cambria"/>
            </a:endParaRPr>
          </a:p>
        </p:txBody>
      </p:sp>
      <p:sp>
        <p:nvSpPr>
          <p:cNvPr id="15" name="object 15"/>
          <p:cNvSpPr txBox="1"/>
          <p:nvPr/>
        </p:nvSpPr>
        <p:spPr>
          <a:xfrm>
            <a:off x="2027423" y="2873771"/>
            <a:ext cx="159385" cy="137160"/>
          </a:xfrm>
          <a:prstGeom prst="rect">
            <a:avLst/>
          </a:prstGeom>
        </p:spPr>
        <p:txBody>
          <a:bodyPr wrap="square" lIns="0" tIns="16510" rIns="0" bIns="0" rtlCol="0" vert="horz">
            <a:spAutoFit/>
          </a:bodyPr>
          <a:lstStyle/>
          <a:p>
            <a:pPr marL="25400">
              <a:lnSpc>
                <a:spcPct val="100000"/>
              </a:lnSpc>
              <a:spcBef>
                <a:spcPts val="130"/>
              </a:spcBef>
            </a:pPr>
            <a:r>
              <a:rPr dirty="0" sz="700" spc="40">
                <a:latin typeface="Cambria"/>
                <a:cs typeface="Cambria"/>
              </a:rPr>
              <a:t>E</a:t>
            </a:r>
            <a:r>
              <a:rPr dirty="0" baseline="-13888" sz="900" spc="60">
                <a:latin typeface="Cambria"/>
                <a:cs typeface="Cambria"/>
              </a:rPr>
              <a:t>c</a:t>
            </a:r>
            <a:endParaRPr baseline="-13888" sz="900">
              <a:latin typeface="Cambria"/>
              <a:cs typeface="Cambria"/>
            </a:endParaRPr>
          </a:p>
        </p:txBody>
      </p:sp>
      <p:sp>
        <p:nvSpPr>
          <p:cNvPr id="16" name="object 16"/>
          <p:cNvSpPr txBox="1"/>
          <p:nvPr/>
        </p:nvSpPr>
        <p:spPr>
          <a:xfrm>
            <a:off x="1342607" y="2776235"/>
            <a:ext cx="993775" cy="177800"/>
          </a:xfrm>
          <a:prstGeom prst="rect">
            <a:avLst/>
          </a:prstGeom>
        </p:spPr>
        <p:txBody>
          <a:bodyPr wrap="square" lIns="0" tIns="12065" rIns="0" bIns="0" rtlCol="0" vert="horz">
            <a:spAutoFit/>
          </a:bodyPr>
          <a:lstStyle/>
          <a:p>
            <a:pPr>
              <a:lnSpc>
                <a:spcPct val="100000"/>
              </a:lnSpc>
              <a:spcBef>
                <a:spcPts val="95"/>
              </a:spcBef>
              <a:tabLst>
                <a:tab pos="203835" algn="l"/>
                <a:tab pos="574040" algn="l"/>
                <a:tab pos="835025" algn="l"/>
              </a:tabLst>
            </a:pPr>
            <a:r>
              <a:rPr dirty="0" sz="1000" spc="-5">
                <a:latin typeface="Arial"/>
                <a:cs typeface="Arial"/>
              </a:rPr>
              <a:t>–</a:t>
            </a:r>
            <a:r>
              <a:rPr dirty="0" sz="1000" spc="-5">
                <a:latin typeface="Arial"/>
                <a:cs typeface="Arial"/>
              </a:rPr>
              <a:t>	</a:t>
            </a:r>
            <a:r>
              <a:rPr dirty="0" sz="1000" spc="-5">
                <a:latin typeface="Cambria"/>
                <a:cs typeface="Cambria"/>
              </a:rPr>
              <a:t>∆𝑓</a:t>
            </a:r>
            <a:r>
              <a:rPr dirty="0" sz="1000" spc="-5">
                <a:latin typeface="Cambria"/>
                <a:cs typeface="Cambria"/>
              </a:rPr>
              <a:t>	</a:t>
            </a:r>
            <a:r>
              <a:rPr dirty="0" sz="1000" spc="190">
                <a:latin typeface="Cambria"/>
                <a:cs typeface="Cambria"/>
              </a:rPr>
              <a:t>=</a:t>
            </a:r>
            <a:r>
              <a:rPr dirty="0" sz="1000" spc="190">
                <a:latin typeface="Cambria"/>
                <a:cs typeface="Cambria"/>
              </a:rPr>
              <a:t>	</a:t>
            </a:r>
            <a:r>
              <a:rPr dirty="0" sz="1000" spc="-5">
                <a:latin typeface="Cambria"/>
                <a:cs typeface="Cambria"/>
              </a:rPr>
              <a:t>∆𝑓</a:t>
            </a:r>
            <a:endParaRPr sz="1000">
              <a:latin typeface="Cambria"/>
              <a:cs typeface="Cambria"/>
            </a:endParaRPr>
          </a:p>
        </p:txBody>
      </p:sp>
      <p:sp>
        <p:nvSpPr>
          <p:cNvPr id="17" name="object 17"/>
          <p:cNvSpPr txBox="1"/>
          <p:nvPr/>
        </p:nvSpPr>
        <p:spPr>
          <a:xfrm>
            <a:off x="1670301" y="2840264"/>
            <a:ext cx="753745" cy="137160"/>
          </a:xfrm>
          <a:prstGeom prst="rect">
            <a:avLst/>
          </a:prstGeom>
        </p:spPr>
        <p:txBody>
          <a:bodyPr wrap="square" lIns="0" tIns="16510" rIns="0" bIns="0" rtlCol="0" vert="horz">
            <a:spAutoFit/>
          </a:bodyPr>
          <a:lstStyle/>
          <a:p>
            <a:pPr>
              <a:lnSpc>
                <a:spcPct val="100000"/>
              </a:lnSpc>
              <a:spcBef>
                <a:spcPts val="130"/>
              </a:spcBef>
              <a:tabLst>
                <a:tab pos="633730" algn="l"/>
              </a:tabLst>
            </a:pPr>
            <a:r>
              <a:rPr dirty="0" baseline="3968" sz="1050" spc="157">
                <a:latin typeface="Cambria"/>
                <a:cs typeface="Cambria"/>
              </a:rPr>
              <a:t>s</a:t>
            </a:r>
            <a:r>
              <a:rPr dirty="0" baseline="3968" sz="1050" spc="112">
                <a:latin typeface="Cambria"/>
                <a:cs typeface="Cambria"/>
              </a:rPr>
              <a:t>l</a:t>
            </a:r>
            <a:r>
              <a:rPr dirty="0" baseline="3968" sz="1050" spc="104">
                <a:latin typeface="Cambria"/>
                <a:cs typeface="Cambria"/>
              </a:rPr>
              <a:t>D</a:t>
            </a:r>
            <a:r>
              <a:rPr dirty="0" baseline="3968" sz="1050" spc="30">
                <a:latin typeface="Cambria"/>
                <a:cs typeface="Cambria"/>
              </a:rPr>
              <a:t>L</a:t>
            </a:r>
            <a:r>
              <a:rPr dirty="0" baseline="3968" sz="1050">
                <a:latin typeface="Cambria"/>
                <a:cs typeface="Cambria"/>
              </a:rPr>
              <a:t>	</a:t>
            </a:r>
            <a:r>
              <a:rPr dirty="0" sz="700" spc="25">
                <a:latin typeface="Cambria"/>
                <a:cs typeface="Cambria"/>
              </a:rPr>
              <a:t>e</a:t>
            </a:r>
            <a:r>
              <a:rPr dirty="0" sz="700" spc="75">
                <a:latin typeface="Cambria"/>
                <a:cs typeface="Cambria"/>
              </a:rPr>
              <a:t>d</a:t>
            </a:r>
            <a:endParaRPr sz="700">
              <a:latin typeface="Cambria"/>
              <a:cs typeface="Cambria"/>
            </a:endParaRPr>
          </a:p>
        </p:txBody>
      </p:sp>
      <p:sp>
        <p:nvSpPr>
          <p:cNvPr id="18" name="object 18"/>
          <p:cNvSpPr txBox="1"/>
          <p:nvPr/>
        </p:nvSpPr>
        <p:spPr>
          <a:xfrm>
            <a:off x="2331713" y="2760992"/>
            <a:ext cx="79375" cy="137160"/>
          </a:xfrm>
          <a:prstGeom prst="rect">
            <a:avLst/>
          </a:prstGeom>
        </p:spPr>
        <p:txBody>
          <a:bodyPr wrap="square" lIns="0" tIns="16510" rIns="0" bIns="0" rtlCol="0" vert="horz">
            <a:spAutoFit/>
          </a:bodyPr>
          <a:lstStyle/>
          <a:p>
            <a:pPr>
              <a:lnSpc>
                <a:spcPct val="100000"/>
              </a:lnSpc>
              <a:spcBef>
                <a:spcPts val="130"/>
              </a:spcBef>
            </a:pPr>
            <a:r>
              <a:rPr dirty="0" sz="700" spc="114">
                <a:latin typeface="Cambria"/>
                <a:cs typeface="Cambria"/>
              </a:rPr>
              <a:t>,,</a:t>
            </a:r>
            <a:endParaRPr sz="700">
              <a:latin typeface="Cambria"/>
              <a:cs typeface="Cambria"/>
            </a:endParaRPr>
          </a:p>
        </p:txBody>
      </p:sp>
      <p:sp>
        <p:nvSpPr>
          <p:cNvPr id="19" name="object 19"/>
          <p:cNvSpPr txBox="1"/>
          <p:nvPr/>
        </p:nvSpPr>
        <p:spPr>
          <a:xfrm>
            <a:off x="991097" y="2981464"/>
            <a:ext cx="1985010" cy="588010"/>
          </a:xfrm>
          <a:prstGeom prst="rect">
            <a:avLst/>
          </a:prstGeom>
        </p:spPr>
        <p:txBody>
          <a:bodyPr wrap="square" lIns="0" tIns="43180" rIns="0" bIns="0" rtlCol="0" vert="horz">
            <a:spAutoFit/>
          </a:bodyPr>
          <a:lstStyle/>
          <a:p>
            <a:pPr marL="270510" indent="-245745">
              <a:lnSpc>
                <a:spcPct val="100000"/>
              </a:lnSpc>
              <a:spcBef>
                <a:spcPts val="340"/>
              </a:spcBef>
              <a:buChar char="•"/>
              <a:tabLst>
                <a:tab pos="270510" algn="l"/>
                <a:tab pos="271145" algn="l"/>
              </a:tabLst>
            </a:pPr>
            <a:r>
              <a:rPr dirty="0" sz="1000" spc="-10">
                <a:latin typeface="Arial"/>
                <a:cs typeface="Arial"/>
              </a:rPr>
              <a:t>Slab</a:t>
            </a:r>
            <a:r>
              <a:rPr dirty="0" sz="1000" spc="5">
                <a:latin typeface="Arial"/>
                <a:cs typeface="Arial"/>
              </a:rPr>
              <a:t> </a:t>
            </a:r>
            <a:r>
              <a:rPr dirty="0" sz="1000" spc="-5">
                <a:latin typeface="Arial"/>
                <a:cs typeface="Arial"/>
              </a:rPr>
              <a:t>Shrinkage</a:t>
            </a:r>
            <a:endParaRPr sz="1000">
              <a:latin typeface="Arial"/>
              <a:cs typeface="Arial"/>
            </a:endParaRPr>
          </a:p>
          <a:p>
            <a:pPr marL="351155">
              <a:lnSpc>
                <a:spcPct val="100000"/>
              </a:lnSpc>
              <a:spcBef>
                <a:spcPts val="240"/>
              </a:spcBef>
              <a:tabLst>
                <a:tab pos="554990" algn="l"/>
              </a:tabLst>
            </a:pPr>
            <a:r>
              <a:rPr dirty="0" sz="1000" spc="-5">
                <a:latin typeface="Arial"/>
                <a:cs typeface="Arial"/>
              </a:rPr>
              <a:t>–	</a:t>
            </a:r>
            <a:r>
              <a:rPr dirty="0" sz="1000" spc="-10">
                <a:latin typeface="Arial"/>
                <a:cs typeface="Arial"/>
              </a:rPr>
              <a:t>Already included </a:t>
            </a:r>
            <a:r>
              <a:rPr dirty="0" sz="1000" spc="-5">
                <a:latin typeface="Arial"/>
                <a:cs typeface="Arial"/>
              </a:rPr>
              <a:t>in</a:t>
            </a:r>
            <a:r>
              <a:rPr dirty="0" sz="1000" spc="15">
                <a:latin typeface="Arial"/>
                <a:cs typeface="Arial"/>
              </a:rPr>
              <a:t> </a:t>
            </a:r>
            <a:r>
              <a:rPr dirty="0" sz="1000" spc="20">
                <a:latin typeface="Cambria"/>
                <a:cs typeface="Cambria"/>
              </a:rPr>
              <a:t>∆𝑓</a:t>
            </a:r>
            <a:r>
              <a:rPr dirty="0" baseline="-15873" sz="1050" spc="30">
                <a:latin typeface="Cambria"/>
                <a:cs typeface="Cambria"/>
              </a:rPr>
              <a:t>pss</a:t>
            </a:r>
            <a:endParaRPr baseline="-15873" sz="1050">
              <a:latin typeface="Cambria"/>
              <a:cs typeface="Cambria"/>
            </a:endParaRPr>
          </a:p>
          <a:p>
            <a:pPr marL="270510" indent="-245745">
              <a:lnSpc>
                <a:spcPct val="100000"/>
              </a:lnSpc>
              <a:spcBef>
                <a:spcPts val="345"/>
              </a:spcBef>
              <a:buChar char="•"/>
              <a:tabLst>
                <a:tab pos="270510" algn="l"/>
                <a:tab pos="271145" algn="l"/>
              </a:tabLst>
            </a:pPr>
            <a:r>
              <a:rPr dirty="0" sz="1000" spc="-10">
                <a:latin typeface="Arial"/>
                <a:cs typeface="Arial"/>
              </a:rPr>
              <a:t>Live</a:t>
            </a:r>
            <a:r>
              <a:rPr dirty="0" sz="1000" spc="5">
                <a:latin typeface="Arial"/>
                <a:cs typeface="Arial"/>
              </a:rPr>
              <a:t> </a:t>
            </a:r>
            <a:r>
              <a:rPr dirty="0" sz="1000" spc="-10">
                <a:latin typeface="Arial"/>
                <a:cs typeface="Arial"/>
              </a:rPr>
              <a:t>Load</a:t>
            </a:r>
            <a:endParaRPr sz="1000">
              <a:latin typeface="Arial"/>
              <a:cs typeface="Arial"/>
            </a:endParaRPr>
          </a:p>
        </p:txBody>
      </p:sp>
      <p:sp>
        <p:nvSpPr>
          <p:cNvPr id="20" name="object 20"/>
          <p:cNvSpPr txBox="1"/>
          <p:nvPr/>
        </p:nvSpPr>
        <p:spPr>
          <a:xfrm>
            <a:off x="1673343" y="3724168"/>
            <a:ext cx="120014" cy="137160"/>
          </a:xfrm>
          <a:prstGeom prst="rect">
            <a:avLst/>
          </a:prstGeom>
        </p:spPr>
        <p:txBody>
          <a:bodyPr wrap="square" lIns="0" tIns="16510" rIns="0" bIns="0" rtlCol="0" vert="horz">
            <a:spAutoFit/>
          </a:bodyPr>
          <a:lstStyle/>
          <a:p>
            <a:pPr>
              <a:lnSpc>
                <a:spcPct val="100000"/>
              </a:lnSpc>
              <a:spcBef>
                <a:spcPts val="130"/>
              </a:spcBef>
            </a:pPr>
            <a:r>
              <a:rPr dirty="0" sz="700" spc="25">
                <a:latin typeface="Cambria"/>
                <a:cs typeface="Cambria"/>
              </a:rPr>
              <a:t>e</a:t>
            </a:r>
            <a:r>
              <a:rPr dirty="0" sz="700" spc="75">
                <a:latin typeface="Cambria"/>
                <a:cs typeface="Cambria"/>
              </a:rPr>
              <a:t>d</a:t>
            </a:r>
            <a:endParaRPr sz="700">
              <a:latin typeface="Cambria"/>
              <a:cs typeface="Cambria"/>
            </a:endParaRPr>
          </a:p>
        </p:txBody>
      </p:sp>
      <p:sp>
        <p:nvSpPr>
          <p:cNvPr id="21" name="object 21"/>
          <p:cNvSpPr txBox="1"/>
          <p:nvPr/>
        </p:nvSpPr>
        <p:spPr>
          <a:xfrm>
            <a:off x="1700760" y="3644953"/>
            <a:ext cx="113030" cy="137160"/>
          </a:xfrm>
          <a:prstGeom prst="rect">
            <a:avLst/>
          </a:prstGeom>
        </p:spPr>
        <p:txBody>
          <a:bodyPr wrap="square" lIns="0" tIns="16510" rIns="0" bIns="0" rtlCol="0" vert="horz">
            <a:spAutoFit/>
          </a:bodyPr>
          <a:lstStyle/>
          <a:p>
            <a:pPr>
              <a:lnSpc>
                <a:spcPct val="100000"/>
              </a:lnSpc>
              <a:spcBef>
                <a:spcPts val="130"/>
              </a:spcBef>
            </a:pPr>
            <a:r>
              <a:rPr dirty="0" sz="700" spc="114">
                <a:latin typeface="Cambria"/>
                <a:cs typeface="Cambria"/>
              </a:rPr>
              <a:t>,,,</a:t>
            </a:r>
            <a:endParaRPr sz="700">
              <a:latin typeface="Cambria"/>
              <a:cs typeface="Cambria"/>
            </a:endParaRPr>
          </a:p>
        </p:txBody>
      </p:sp>
      <p:sp>
        <p:nvSpPr>
          <p:cNvPr id="22" name="object 22"/>
          <p:cNvSpPr txBox="1"/>
          <p:nvPr/>
        </p:nvSpPr>
        <p:spPr>
          <a:xfrm>
            <a:off x="1342607" y="3660193"/>
            <a:ext cx="604520" cy="177800"/>
          </a:xfrm>
          <a:prstGeom prst="rect">
            <a:avLst/>
          </a:prstGeom>
        </p:spPr>
        <p:txBody>
          <a:bodyPr wrap="square" lIns="0" tIns="12065" rIns="0" bIns="0" rtlCol="0" vert="horz">
            <a:spAutoFit/>
          </a:bodyPr>
          <a:lstStyle/>
          <a:p>
            <a:pPr>
              <a:lnSpc>
                <a:spcPct val="100000"/>
              </a:lnSpc>
              <a:spcBef>
                <a:spcPts val="95"/>
              </a:spcBef>
              <a:tabLst>
                <a:tab pos="203835" algn="l"/>
                <a:tab pos="496570" algn="l"/>
              </a:tabLst>
            </a:pPr>
            <a:r>
              <a:rPr dirty="0" sz="1000" spc="-5">
                <a:latin typeface="Arial"/>
                <a:cs typeface="Arial"/>
              </a:rPr>
              <a:t>–</a:t>
            </a:r>
            <a:r>
              <a:rPr dirty="0" sz="1000" spc="-5">
                <a:latin typeface="Arial"/>
                <a:cs typeface="Arial"/>
              </a:rPr>
              <a:t>	</a:t>
            </a:r>
            <a:r>
              <a:rPr dirty="0" sz="1000" spc="-5">
                <a:latin typeface="Cambria"/>
                <a:cs typeface="Cambria"/>
              </a:rPr>
              <a:t>∆𝑓</a:t>
            </a:r>
            <a:r>
              <a:rPr dirty="0" sz="1000" spc="-5">
                <a:latin typeface="Cambria"/>
                <a:cs typeface="Cambria"/>
              </a:rPr>
              <a:t>	</a:t>
            </a:r>
            <a:r>
              <a:rPr dirty="0" sz="1000" spc="190">
                <a:latin typeface="Cambria"/>
                <a:cs typeface="Cambria"/>
              </a:rPr>
              <a:t>=</a:t>
            </a:r>
            <a:endParaRPr sz="1000">
              <a:latin typeface="Cambria"/>
              <a:cs typeface="Cambria"/>
            </a:endParaRPr>
          </a:p>
        </p:txBody>
      </p:sp>
      <p:sp>
        <p:nvSpPr>
          <p:cNvPr id="23" name="object 23"/>
          <p:cNvSpPr/>
          <p:nvPr/>
        </p:nvSpPr>
        <p:spPr>
          <a:xfrm>
            <a:off x="2226563" y="3636264"/>
            <a:ext cx="567055" cy="111760"/>
          </a:xfrm>
          <a:custGeom>
            <a:avLst/>
            <a:gdLst/>
            <a:ahLst/>
            <a:cxnLst/>
            <a:rect l="l" t="t" r="r" b="b"/>
            <a:pathLst>
              <a:path w="567055" h="111760">
                <a:moveTo>
                  <a:pt x="537972" y="111252"/>
                </a:moveTo>
                <a:lnTo>
                  <a:pt x="536448" y="108204"/>
                </a:lnTo>
                <a:lnTo>
                  <a:pt x="544068" y="105156"/>
                </a:lnTo>
                <a:lnTo>
                  <a:pt x="550164" y="99060"/>
                </a:lnTo>
                <a:lnTo>
                  <a:pt x="553212" y="89916"/>
                </a:lnTo>
                <a:lnTo>
                  <a:pt x="556093" y="82534"/>
                </a:lnTo>
                <a:lnTo>
                  <a:pt x="557974" y="74295"/>
                </a:lnTo>
                <a:lnTo>
                  <a:pt x="558998" y="65484"/>
                </a:lnTo>
                <a:lnTo>
                  <a:pt x="559308" y="56388"/>
                </a:lnTo>
                <a:lnTo>
                  <a:pt x="558998" y="46410"/>
                </a:lnTo>
                <a:lnTo>
                  <a:pt x="557974" y="37147"/>
                </a:lnTo>
                <a:lnTo>
                  <a:pt x="556093" y="28741"/>
                </a:lnTo>
                <a:lnTo>
                  <a:pt x="553212" y="21336"/>
                </a:lnTo>
                <a:lnTo>
                  <a:pt x="550164" y="12192"/>
                </a:lnTo>
                <a:lnTo>
                  <a:pt x="544068" y="6096"/>
                </a:lnTo>
                <a:lnTo>
                  <a:pt x="536448" y="3048"/>
                </a:lnTo>
                <a:lnTo>
                  <a:pt x="537972" y="0"/>
                </a:lnTo>
                <a:lnTo>
                  <a:pt x="565404" y="35433"/>
                </a:lnTo>
                <a:lnTo>
                  <a:pt x="566928" y="54864"/>
                </a:lnTo>
                <a:lnTo>
                  <a:pt x="566594" y="65746"/>
                </a:lnTo>
                <a:lnTo>
                  <a:pt x="550354" y="104965"/>
                </a:lnTo>
                <a:lnTo>
                  <a:pt x="544520" y="109037"/>
                </a:lnTo>
                <a:lnTo>
                  <a:pt x="537972" y="111252"/>
                </a:lnTo>
                <a:close/>
              </a:path>
              <a:path w="567055" h="111760">
                <a:moveTo>
                  <a:pt x="28956" y="111252"/>
                </a:moveTo>
                <a:lnTo>
                  <a:pt x="1524" y="75628"/>
                </a:lnTo>
                <a:lnTo>
                  <a:pt x="0" y="54864"/>
                </a:lnTo>
                <a:lnTo>
                  <a:pt x="333" y="44862"/>
                </a:lnTo>
                <a:lnTo>
                  <a:pt x="16573" y="5715"/>
                </a:lnTo>
                <a:lnTo>
                  <a:pt x="28956" y="0"/>
                </a:lnTo>
                <a:lnTo>
                  <a:pt x="30480" y="3048"/>
                </a:lnTo>
                <a:lnTo>
                  <a:pt x="22859" y="6096"/>
                </a:lnTo>
                <a:lnTo>
                  <a:pt x="16763" y="12192"/>
                </a:lnTo>
                <a:lnTo>
                  <a:pt x="13715" y="21336"/>
                </a:lnTo>
                <a:lnTo>
                  <a:pt x="10834" y="28741"/>
                </a:lnTo>
                <a:lnTo>
                  <a:pt x="8953" y="37147"/>
                </a:lnTo>
                <a:lnTo>
                  <a:pt x="7929" y="46410"/>
                </a:lnTo>
                <a:lnTo>
                  <a:pt x="7620" y="56388"/>
                </a:lnTo>
                <a:lnTo>
                  <a:pt x="7929" y="65484"/>
                </a:lnTo>
                <a:lnTo>
                  <a:pt x="8953" y="74295"/>
                </a:lnTo>
                <a:lnTo>
                  <a:pt x="10834" y="82534"/>
                </a:lnTo>
                <a:lnTo>
                  <a:pt x="13715" y="89916"/>
                </a:lnTo>
                <a:lnTo>
                  <a:pt x="16763" y="99060"/>
                </a:lnTo>
                <a:lnTo>
                  <a:pt x="22859" y="105156"/>
                </a:lnTo>
                <a:lnTo>
                  <a:pt x="30480" y="108204"/>
                </a:lnTo>
                <a:lnTo>
                  <a:pt x="28956" y="111252"/>
                </a:lnTo>
                <a:close/>
              </a:path>
            </a:pathLst>
          </a:custGeom>
          <a:solidFill>
            <a:srgbClr val="000000"/>
          </a:solidFill>
        </p:spPr>
        <p:txBody>
          <a:bodyPr wrap="square" lIns="0" tIns="0" rIns="0" bIns="0" rtlCol="0"/>
          <a:lstStyle/>
          <a:p/>
        </p:txBody>
      </p:sp>
      <p:sp>
        <p:nvSpPr>
          <p:cNvPr id="24" name="object 24"/>
          <p:cNvSpPr txBox="1"/>
          <p:nvPr/>
        </p:nvSpPr>
        <p:spPr>
          <a:xfrm>
            <a:off x="1967483" y="3611389"/>
            <a:ext cx="845185" cy="137160"/>
          </a:xfrm>
          <a:prstGeom prst="rect">
            <a:avLst/>
          </a:prstGeom>
        </p:spPr>
        <p:txBody>
          <a:bodyPr wrap="square" lIns="0" tIns="16510" rIns="0" bIns="0" rtlCol="0" vert="horz">
            <a:spAutoFit/>
          </a:bodyPr>
          <a:lstStyle/>
          <a:p>
            <a:pPr>
              <a:lnSpc>
                <a:spcPct val="100000"/>
              </a:lnSpc>
              <a:spcBef>
                <a:spcPts val="130"/>
              </a:spcBef>
              <a:tabLst>
                <a:tab pos="292100" algn="l"/>
              </a:tabLst>
            </a:pPr>
            <a:r>
              <a:rPr dirty="0" u="sng" sz="700" spc="-170">
                <a:uFill>
                  <a:solidFill>
                    <a:srgbClr val="000000"/>
                  </a:solidFill>
                </a:uFill>
                <a:latin typeface="Times New Roman"/>
                <a:cs typeface="Times New Roman"/>
              </a:rPr>
              <a:t> </a:t>
            </a:r>
            <a:r>
              <a:rPr dirty="0" u="sng" sz="700" spc="70">
                <a:uFill>
                  <a:solidFill>
                    <a:srgbClr val="000000"/>
                  </a:solidFill>
                </a:uFill>
                <a:latin typeface="Cambria"/>
                <a:cs typeface="Cambria"/>
              </a:rPr>
              <a:t>M</a:t>
            </a:r>
            <a:r>
              <a:rPr dirty="0" sz="700" spc="70">
                <a:latin typeface="Cambria"/>
                <a:cs typeface="Cambria"/>
              </a:rPr>
              <a:t>	</a:t>
            </a:r>
            <a:r>
              <a:rPr dirty="0" u="sng" sz="700" spc="55">
                <a:uFill>
                  <a:solidFill>
                    <a:srgbClr val="000000"/>
                  </a:solidFill>
                </a:uFill>
                <a:latin typeface="Cambria"/>
                <a:cs typeface="Cambria"/>
              </a:rPr>
              <a:t>Y</a:t>
            </a:r>
            <a:r>
              <a:rPr dirty="0" sz="700" spc="55">
                <a:latin typeface="Cambria"/>
                <a:cs typeface="Cambria"/>
              </a:rPr>
              <a:t> </a:t>
            </a:r>
            <a:r>
              <a:rPr dirty="0" u="sng" sz="700" spc="170">
                <a:uFill>
                  <a:solidFill>
                    <a:srgbClr val="000000"/>
                  </a:solidFill>
                </a:uFill>
                <a:latin typeface="Cambria"/>
                <a:cs typeface="Cambria"/>
              </a:rPr>
              <a:t>-Y</a:t>
            </a:r>
            <a:r>
              <a:rPr dirty="0" sz="700" spc="180">
                <a:latin typeface="Cambria"/>
                <a:cs typeface="Cambria"/>
              </a:rPr>
              <a:t> </a:t>
            </a:r>
            <a:r>
              <a:rPr dirty="0" u="sng" sz="700" spc="95">
                <a:uFill>
                  <a:solidFill>
                    <a:srgbClr val="000000"/>
                  </a:solidFill>
                </a:uFill>
                <a:latin typeface="Cambria"/>
                <a:cs typeface="Cambria"/>
              </a:rPr>
              <a:t>+e </a:t>
            </a:r>
            <a:endParaRPr sz="700">
              <a:latin typeface="Cambria"/>
              <a:cs typeface="Cambria"/>
            </a:endParaRPr>
          </a:p>
        </p:txBody>
      </p:sp>
      <p:sp>
        <p:nvSpPr>
          <p:cNvPr id="25" name="object 25"/>
          <p:cNvSpPr txBox="1"/>
          <p:nvPr/>
        </p:nvSpPr>
        <p:spPr>
          <a:xfrm>
            <a:off x="2025892" y="3632801"/>
            <a:ext cx="655320" cy="262255"/>
          </a:xfrm>
          <a:prstGeom prst="rect">
            <a:avLst/>
          </a:prstGeom>
        </p:spPr>
        <p:txBody>
          <a:bodyPr wrap="square" lIns="0" tIns="27305" rIns="0" bIns="0" rtlCol="0" vert="horz">
            <a:spAutoFit/>
          </a:bodyPr>
          <a:lstStyle/>
          <a:p>
            <a:pPr marL="25400">
              <a:lnSpc>
                <a:spcPct val="100000"/>
              </a:lnSpc>
              <a:spcBef>
                <a:spcPts val="215"/>
              </a:spcBef>
            </a:pPr>
            <a:r>
              <a:rPr dirty="0" u="sng" sz="600" spc="70">
                <a:uFill>
                  <a:solidFill>
                    <a:srgbClr val="000000"/>
                  </a:solidFill>
                </a:uFill>
                <a:latin typeface="Cambria"/>
                <a:cs typeface="Cambria"/>
              </a:rPr>
              <a:t>llim</a:t>
            </a:r>
            <a:r>
              <a:rPr dirty="0" sz="600" spc="70">
                <a:latin typeface="Cambria"/>
                <a:cs typeface="Cambria"/>
              </a:rPr>
              <a:t> </a:t>
            </a:r>
            <a:r>
              <a:rPr dirty="0" u="sng" sz="600" spc="50">
                <a:uFill>
                  <a:solidFill>
                    <a:srgbClr val="000000"/>
                  </a:solidFill>
                </a:uFill>
                <a:latin typeface="Cambria"/>
                <a:cs typeface="Cambria"/>
              </a:rPr>
              <a:t>bc</a:t>
            </a:r>
            <a:r>
              <a:rPr dirty="0" sz="600" spc="55">
                <a:latin typeface="Cambria"/>
                <a:cs typeface="Cambria"/>
              </a:rPr>
              <a:t> </a:t>
            </a:r>
            <a:r>
              <a:rPr dirty="0" u="sng" sz="600" spc="95">
                <a:uFill>
                  <a:solidFill>
                    <a:srgbClr val="000000"/>
                  </a:solidFill>
                </a:uFill>
                <a:latin typeface="Cambria"/>
                <a:cs typeface="Cambria"/>
              </a:rPr>
              <a:t>bg</a:t>
            </a:r>
            <a:endParaRPr sz="600">
              <a:latin typeface="Cambria"/>
              <a:cs typeface="Cambria"/>
            </a:endParaRPr>
          </a:p>
          <a:p>
            <a:pPr algn="ctr" marL="62865">
              <a:lnSpc>
                <a:spcPct val="100000"/>
              </a:lnSpc>
              <a:spcBef>
                <a:spcPts val="180"/>
              </a:spcBef>
            </a:pPr>
            <a:r>
              <a:rPr dirty="0" sz="700" spc="55">
                <a:latin typeface="Cambria"/>
                <a:cs typeface="Cambria"/>
              </a:rPr>
              <a:t>l</a:t>
            </a:r>
            <a:r>
              <a:rPr dirty="0" baseline="-13888" sz="900" spc="82">
                <a:latin typeface="Cambria"/>
                <a:cs typeface="Cambria"/>
              </a:rPr>
              <a:t>c</a:t>
            </a:r>
            <a:endParaRPr baseline="-13888" sz="900">
              <a:latin typeface="Cambria"/>
              <a:cs typeface="Cambria"/>
            </a:endParaRPr>
          </a:p>
        </p:txBody>
      </p:sp>
      <p:sp>
        <p:nvSpPr>
          <p:cNvPr id="26" name="object 26"/>
          <p:cNvSpPr txBox="1"/>
          <p:nvPr/>
        </p:nvSpPr>
        <p:spPr>
          <a:xfrm>
            <a:off x="2802626" y="3660193"/>
            <a:ext cx="228600" cy="177800"/>
          </a:xfrm>
          <a:prstGeom prst="rect">
            <a:avLst/>
          </a:prstGeom>
        </p:spPr>
        <p:txBody>
          <a:bodyPr wrap="square" lIns="0" tIns="12065" rIns="0" bIns="0" rtlCol="0" vert="horz">
            <a:spAutoFit/>
          </a:bodyPr>
          <a:lstStyle/>
          <a:p>
            <a:pPr>
              <a:lnSpc>
                <a:spcPct val="100000"/>
              </a:lnSpc>
              <a:spcBef>
                <a:spcPts val="95"/>
              </a:spcBef>
            </a:pPr>
            <a:r>
              <a:rPr dirty="0" sz="1000" spc="-5">
                <a:latin typeface="Arial"/>
                <a:cs typeface="Arial"/>
              </a:rPr>
              <a:t>,</a:t>
            </a:r>
            <a:r>
              <a:rPr dirty="0" sz="1000" spc="-70">
                <a:latin typeface="Arial"/>
                <a:cs typeface="Arial"/>
              </a:rPr>
              <a:t> </a:t>
            </a:r>
            <a:r>
              <a:rPr dirty="0" sz="1000" spc="-5">
                <a:latin typeface="Cambria"/>
                <a:cs typeface="Cambria"/>
              </a:rPr>
              <a:t>∆𝑓</a:t>
            </a:r>
            <a:endParaRPr sz="1000">
              <a:latin typeface="Cambria"/>
              <a:cs typeface="Cambria"/>
            </a:endParaRPr>
          </a:p>
        </p:txBody>
      </p:sp>
      <p:sp>
        <p:nvSpPr>
          <p:cNvPr id="27" name="object 27"/>
          <p:cNvSpPr txBox="1"/>
          <p:nvPr/>
        </p:nvSpPr>
        <p:spPr>
          <a:xfrm>
            <a:off x="2999213" y="3719629"/>
            <a:ext cx="290195" cy="137160"/>
          </a:xfrm>
          <a:prstGeom prst="rect">
            <a:avLst/>
          </a:prstGeom>
        </p:spPr>
        <p:txBody>
          <a:bodyPr wrap="square" lIns="0" tIns="16510" rIns="0" bIns="0" rtlCol="0" vert="horz">
            <a:spAutoFit/>
          </a:bodyPr>
          <a:lstStyle/>
          <a:p>
            <a:pPr>
              <a:lnSpc>
                <a:spcPct val="100000"/>
              </a:lnSpc>
              <a:spcBef>
                <a:spcPts val="130"/>
              </a:spcBef>
            </a:pPr>
            <a:r>
              <a:rPr dirty="0" sz="700" spc="60">
                <a:latin typeface="Cambria"/>
                <a:cs typeface="Cambria"/>
              </a:rPr>
              <a:t>p</a:t>
            </a:r>
            <a:r>
              <a:rPr dirty="0" sz="700" spc="15">
                <a:latin typeface="Cambria"/>
                <a:cs typeface="Cambria"/>
              </a:rPr>
              <a:t>L</a:t>
            </a:r>
            <a:r>
              <a:rPr dirty="0" sz="700" spc="20">
                <a:latin typeface="Cambria"/>
                <a:cs typeface="Cambria"/>
              </a:rPr>
              <a:t>L</a:t>
            </a:r>
            <a:r>
              <a:rPr dirty="0" sz="700" spc="90">
                <a:latin typeface="Cambria"/>
                <a:cs typeface="Cambria"/>
              </a:rPr>
              <a:t>l</a:t>
            </a:r>
            <a:r>
              <a:rPr dirty="0" sz="700" spc="70">
                <a:latin typeface="Cambria"/>
                <a:cs typeface="Cambria"/>
              </a:rPr>
              <a:t>M</a:t>
            </a:r>
            <a:endParaRPr sz="700">
              <a:latin typeface="Cambria"/>
              <a:cs typeface="Cambria"/>
            </a:endParaRPr>
          </a:p>
        </p:txBody>
      </p:sp>
      <p:sp>
        <p:nvSpPr>
          <p:cNvPr id="28" name="object 28"/>
          <p:cNvSpPr txBox="1"/>
          <p:nvPr/>
        </p:nvSpPr>
        <p:spPr>
          <a:xfrm>
            <a:off x="3447288" y="3611389"/>
            <a:ext cx="73660" cy="137160"/>
          </a:xfrm>
          <a:prstGeom prst="rect">
            <a:avLst/>
          </a:prstGeom>
        </p:spPr>
        <p:txBody>
          <a:bodyPr wrap="square" lIns="0" tIns="16510" rIns="0" bIns="0" rtlCol="0" vert="horz">
            <a:spAutoFit/>
          </a:bodyPr>
          <a:lstStyle/>
          <a:p>
            <a:pPr>
              <a:lnSpc>
                <a:spcPct val="100000"/>
              </a:lnSpc>
              <a:spcBef>
                <a:spcPts val="130"/>
              </a:spcBef>
            </a:pPr>
            <a:r>
              <a:rPr dirty="0" u="sng" sz="700" spc="-170">
                <a:uFill>
                  <a:solidFill>
                    <a:srgbClr val="000000"/>
                  </a:solidFill>
                </a:uFill>
                <a:latin typeface="Times New Roman"/>
                <a:cs typeface="Times New Roman"/>
              </a:rPr>
              <a:t> </a:t>
            </a:r>
            <a:r>
              <a:rPr dirty="0" u="sng" sz="700" spc="65">
                <a:uFill>
                  <a:solidFill>
                    <a:srgbClr val="000000"/>
                  </a:solidFill>
                </a:uFill>
                <a:latin typeface="Cambria"/>
                <a:cs typeface="Cambria"/>
              </a:rPr>
              <a:t>E</a:t>
            </a:r>
            <a:endParaRPr sz="700">
              <a:latin typeface="Cambria"/>
              <a:cs typeface="Cambria"/>
            </a:endParaRPr>
          </a:p>
        </p:txBody>
      </p:sp>
      <p:sp>
        <p:nvSpPr>
          <p:cNvPr id="29" name="object 29"/>
          <p:cNvSpPr txBox="1"/>
          <p:nvPr/>
        </p:nvSpPr>
        <p:spPr>
          <a:xfrm>
            <a:off x="3429496" y="3757704"/>
            <a:ext cx="159385" cy="137160"/>
          </a:xfrm>
          <a:prstGeom prst="rect">
            <a:avLst/>
          </a:prstGeom>
        </p:spPr>
        <p:txBody>
          <a:bodyPr wrap="square" lIns="0" tIns="16510" rIns="0" bIns="0" rtlCol="0" vert="horz">
            <a:spAutoFit/>
          </a:bodyPr>
          <a:lstStyle/>
          <a:p>
            <a:pPr marL="25400">
              <a:lnSpc>
                <a:spcPct val="100000"/>
              </a:lnSpc>
              <a:spcBef>
                <a:spcPts val="130"/>
              </a:spcBef>
            </a:pPr>
            <a:r>
              <a:rPr dirty="0" sz="700" spc="40">
                <a:latin typeface="Cambria"/>
                <a:cs typeface="Cambria"/>
              </a:rPr>
              <a:t>E</a:t>
            </a:r>
            <a:r>
              <a:rPr dirty="0" baseline="-13888" sz="900" spc="60">
                <a:latin typeface="Cambria"/>
                <a:cs typeface="Cambria"/>
              </a:rPr>
              <a:t>c</a:t>
            </a:r>
            <a:endParaRPr baseline="-13888" sz="900">
              <a:latin typeface="Cambria"/>
              <a:cs typeface="Cambria"/>
            </a:endParaRPr>
          </a:p>
        </p:txBody>
      </p:sp>
      <p:sp>
        <p:nvSpPr>
          <p:cNvPr id="30" name="object 30"/>
          <p:cNvSpPr txBox="1"/>
          <p:nvPr/>
        </p:nvSpPr>
        <p:spPr>
          <a:xfrm>
            <a:off x="3706341" y="3724168"/>
            <a:ext cx="120014" cy="137160"/>
          </a:xfrm>
          <a:prstGeom prst="rect">
            <a:avLst/>
          </a:prstGeom>
        </p:spPr>
        <p:txBody>
          <a:bodyPr wrap="square" lIns="0" tIns="16510" rIns="0" bIns="0" rtlCol="0" vert="horz">
            <a:spAutoFit/>
          </a:bodyPr>
          <a:lstStyle/>
          <a:p>
            <a:pPr>
              <a:lnSpc>
                <a:spcPct val="100000"/>
              </a:lnSpc>
              <a:spcBef>
                <a:spcPts val="130"/>
              </a:spcBef>
            </a:pPr>
            <a:r>
              <a:rPr dirty="0" sz="700" spc="25">
                <a:latin typeface="Cambria"/>
                <a:cs typeface="Cambria"/>
              </a:rPr>
              <a:t>e</a:t>
            </a:r>
            <a:r>
              <a:rPr dirty="0" sz="700" spc="75">
                <a:latin typeface="Cambria"/>
                <a:cs typeface="Cambria"/>
              </a:rPr>
              <a:t>d</a:t>
            </a:r>
            <a:endParaRPr sz="700">
              <a:latin typeface="Cambria"/>
              <a:cs typeface="Cambria"/>
            </a:endParaRPr>
          </a:p>
        </p:txBody>
      </p:sp>
      <p:sp>
        <p:nvSpPr>
          <p:cNvPr id="31" name="object 31"/>
          <p:cNvSpPr txBox="1"/>
          <p:nvPr/>
        </p:nvSpPr>
        <p:spPr>
          <a:xfrm>
            <a:off x="3478260" y="3644953"/>
            <a:ext cx="394335" cy="137160"/>
          </a:xfrm>
          <a:prstGeom prst="rect">
            <a:avLst/>
          </a:prstGeom>
        </p:spPr>
        <p:txBody>
          <a:bodyPr wrap="square" lIns="0" tIns="16510" rIns="0" bIns="0" rtlCol="0" vert="horz">
            <a:spAutoFit/>
          </a:bodyPr>
          <a:lstStyle/>
          <a:p>
            <a:pPr marL="25400">
              <a:lnSpc>
                <a:spcPct val="100000"/>
              </a:lnSpc>
              <a:spcBef>
                <a:spcPts val="130"/>
              </a:spcBef>
              <a:tabLst>
                <a:tab pos="255270" algn="l"/>
              </a:tabLst>
            </a:pPr>
            <a:r>
              <a:rPr dirty="0" u="sng" baseline="9259" sz="900" spc="112">
                <a:uFill>
                  <a:solidFill>
                    <a:srgbClr val="000000"/>
                  </a:solidFill>
                </a:uFill>
                <a:latin typeface="Cambria"/>
                <a:cs typeface="Cambria"/>
              </a:rPr>
              <a:t>p</a:t>
            </a:r>
            <a:r>
              <a:rPr dirty="0" baseline="9259" sz="900" spc="112">
                <a:latin typeface="Cambria"/>
                <a:cs typeface="Cambria"/>
              </a:rPr>
              <a:t>	</a:t>
            </a:r>
            <a:r>
              <a:rPr dirty="0" sz="700" spc="114">
                <a:latin typeface="Cambria"/>
                <a:cs typeface="Cambria"/>
              </a:rPr>
              <a:t>,,,</a:t>
            </a:r>
            <a:endParaRPr sz="700">
              <a:latin typeface="Cambria"/>
              <a:cs typeface="Cambria"/>
            </a:endParaRPr>
          </a:p>
        </p:txBody>
      </p:sp>
      <p:sp>
        <p:nvSpPr>
          <p:cNvPr id="32" name="object 32"/>
          <p:cNvSpPr txBox="1"/>
          <p:nvPr/>
        </p:nvSpPr>
        <p:spPr>
          <a:xfrm>
            <a:off x="3319213" y="3660193"/>
            <a:ext cx="995680" cy="177800"/>
          </a:xfrm>
          <a:prstGeom prst="rect">
            <a:avLst/>
          </a:prstGeom>
        </p:spPr>
        <p:txBody>
          <a:bodyPr wrap="square" lIns="0" tIns="12065" rIns="0" bIns="0" rtlCol="0" vert="horz">
            <a:spAutoFit/>
          </a:bodyPr>
          <a:lstStyle/>
          <a:p>
            <a:pPr>
              <a:lnSpc>
                <a:spcPct val="100000"/>
              </a:lnSpc>
              <a:spcBef>
                <a:spcPts val="95"/>
              </a:spcBef>
              <a:tabLst>
                <a:tab pos="260350" algn="l"/>
                <a:tab pos="553085" algn="l"/>
              </a:tabLst>
            </a:pPr>
            <a:r>
              <a:rPr dirty="0" sz="1000" spc="190">
                <a:latin typeface="Cambria"/>
                <a:cs typeface="Cambria"/>
              </a:rPr>
              <a:t>=</a:t>
            </a:r>
            <a:r>
              <a:rPr dirty="0" sz="1000" spc="190">
                <a:latin typeface="Cambria"/>
                <a:cs typeface="Cambria"/>
              </a:rPr>
              <a:t>	</a:t>
            </a:r>
            <a:r>
              <a:rPr dirty="0" sz="1000" spc="-5">
                <a:latin typeface="Cambria"/>
                <a:cs typeface="Cambria"/>
              </a:rPr>
              <a:t>∆𝑓</a:t>
            </a:r>
            <a:r>
              <a:rPr dirty="0" sz="1000" spc="-5">
                <a:latin typeface="Cambria"/>
                <a:cs typeface="Cambria"/>
              </a:rPr>
              <a:t>	</a:t>
            </a:r>
            <a:r>
              <a:rPr dirty="0" sz="1000">
                <a:latin typeface="Arial"/>
                <a:cs typeface="Arial"/>
              </a:rPr>
              <a:t>(</a:t>
            </a:r>
            <a:r>
              <a:rPr dirty="0" sz="1000" spc="-10">
                <a:latin typeface="Arial"/>
                <a:cs typeface="Arial"/>
              </a:rPr>
              <a:t>H</a:t>
            </a:r>
            <a:r>
              <a:rPr dirty="0" sz="1000" spc="-15">
                <a:latin typeface="Arial"/>
                <a:cs typeface="Arial"/>
              </a:rPr>
              <a:t>L</a:t>
            </a:r>
            <a:r>
              <a:rPr dirty="0" sz="1000">
                <a:latin typeface="Arial"/>
                <a:cs typeface="Arial"/>
              </a:rPr>
              <a:t>-</a:t>
            </a:r>
            <a:r>
              <a:rPr dirty="0" sz="1000" spc="-5">
                <a:latin typeface="Arial"/>
                <a:cs typeface="Arial"/>
              </a:rPr>
              <a:t>9</a:t>
            </a:r>
            <a:r>
              <a:rPr dirty="0" sz="1000" spc="-15">
                <a:latin typeface="Arial"/>
                <a:cs typeface="Arial"/>
              </a:rPr>
              <a:t>3</a:t>
            </a:r>
            <a:r>
              <a:rPr dirty="0" sz="1000" spc="-5">
                <a:latin typeface="Arial"/>
                <a:cs typeface="Arial"/>
              </a:rPr>
              <a:t>)</a:t>
            </a:r>
            <a:endParaRPr sz="1000">
              <a:latin typeface="Arial"/>
              <a:cs typeface="Arial"/>
            </a:endParaRPr>
          </a:p>
        </p:txBody>
      </p:sp>
      <p:sp>
        <p:nvSpPr>
          <p:cNvPr id="33" name="object 33"/>
          <p:cNvSpPr txBox="1"/>
          <p:nvPr/>
        </p:nvSpPr>
        <p:spPr>
          <a:xfrm>
            <a:off x="1673343" y="4047270"/>
            <a:ext cx="175895" cy="137160"/>
          </a:xfrm>
          <a:prstGeom prst="rect">
            <a:avLst/>
          </a:prstGeom>
        </p:spPr>
        <p:txBody>
          <a:bodyPr wrap="square" lIns="0" tIns="16510" rIns="0" bIns="0" rtlCol="0" vert="horz">
            <a:spAutoFit/>
          </a:bodyPr>
          <a:lstStyle/>
          <a:p>
            <a:pPr>
              <a:lnSpc>
                <a:spcPct val="100000"/>
              </a:lnSpc>
              <a:spcBef>
                <a:spcPts val="130"/>
              </a:spcBef>
            </a:pPr>
            <a:r>
              <a:rPr dirty="0" sz="700" spc="25">
                <a:latin typeface="Cambria"/>
                <a:cs typeface="Cambria"/>
              </a:rPr>
              <a:t>e</a:t>
            </a:r>
            <a:r>
              <a:rPr dirty="0" sz="700" spc="75">
                <a:latin typeface="Cambria"/>
                <a:cs typeface="Cambria"/>
              </a:rPr>
              <a:t>d</a:t>
            </a:r>
            <a:r>
              <a:rPr dirty="0" sz="700" spc="225">
                <a:latin typeface="Cambria"/>
                <a:cs typeface="Cambria"/>
              </a:rPr>
              <a:t>f</a:t>
            </a:r>
            <a:endParaRPr sz="700">
              <a:latin typeface="Cambria"/>
              <a:cs typeface="Cambria"/>
            </a:endParaRPr>
          </a:p>
        </p:txBody>
      </p:sp>
      <p:sp>
        <p:nvSpPr>
          <p:cNvPr id="34" name="object 34"/>
          <p:cNvSpPr txBox="1"/>
          <p:nvPr/>
        </p:nvSpPr>
        <p:spPr>
          <a:xfrm>
            <a:off x="1700760" y="3966466"/>
            <a:ext cx="113030" cy="137160"/>
          </a:xfrm>
          <a:prstGeom prst="rect">
            <a:avLst/>
          </a:prstGeom>
        </p:spPr>
        <p:txBody>
          <a:bodyPr wrap="square" lIns="0" tIns="16510" rIns="0" bIns="0" rtlCol="0" vert="horz">
            <a:spAutoFit/>
          </a:bodyPr>
          <a:lstStyle/>
          <a:p>
            <a:pPr>
              <a:lnSpc>
                <a:spcPct val="100000"/>
              </a:lnSpc>
              <a:spcBef>
                <a:spcPts val="130"/>
              </a:spcBef>
            </a:pPr>
            <a:r>
              <a:rPr dirty="0" sz="700" spc="114">
                <a:latin typeface="Cambria"/>
                <a:cs typeface="Cambria"/>
              </a:rPr>
              <a:t>,,,</a:t>
            </a:r>
            <a:endParaRPr sz="700">
              <a:latin typeface="Cambria"/>
              <a:cs typeface="Cambria"/>
            </a:endParaRPr>
          </a:p>
        </p:txBody>
      </p:sp>
      <p:sp>
        <p:nvSpPr>
          <p:cNvPr id="35" name="object 35"/>
          <p:cNvSpPr txBox="1"/>
          <p:nvPr/>
        </p:nvSpPr>
        <p:spPr>
          <a:xfrm>
            <a:off x="1342607" y="3983254"/>
            <a:ext cx="640715" cy="177800"/>
          </a:xfrm>
          <a:prstGeom prst="rect">
            <a:avLst/>
          </a:prstGeom>
        </p:spPr>
        <p:txBody>
          <a:bodyPr wrap="square" lIns="0" tIns="12065" rIns="0" bIns="0" rtlCol="0" vert="horz">
            <a:spAutoFit/>
          </a:bodyPr>
          <a:lstStyle/>
          <a:p>
            <a:pPr>
              <a:lnSpc>
                <a:spcPct val="100000"/>
              </a:lnSpc>
              <a:spcBef>
                <a:spcPts val="95"/>
              </a:spcBef>
              <a:tabLst>
                <a:tab pos="203835" algn="l"/>
                <a:tab pos="532765" algn="l"/>
              </a:tabLst>
            </a:pPr>
            <a:r>
              <a:rPr dirty="0" sz="1000" spc="-5">
                <a:latin typeface="Arial"/>
                <a:cs typeface="Arial"/>
              </a:rPr>
              <a:t>–</a:t>
            </a:r>
            <a:r>
              <a:rPr dirty="0" sz="1000" spc="-5">
                <a:latin typeface="Arial"/>
                <a:cs typeface="Arial"/>
              </a:rPr>
              <a:t>	</a:t>
            </a:r>
            <a:r>
              <a:rPr dirty="0" sz="1000" spc="-5">
                <a:latin typeface="Cambria"/>
                <a:cs typeface="Cambria"/>
              </a:rPr>
              <a:t>∆𝑓</a:t>
            </a:r>
            <a:r>
              <a:rPr dirty="0" sz="1000" spc="-5">
                <a:latin typeface="Cambria"/>
                <a:cs typeface="Cambria"/>
              </a:rPr>
              <a:t>	</a:t>
            </a:r>
            <a:r>
              <a:rPr dirty="0" sz="1000" spc="190">
                <a:latin typeface="Cambria"/>
                <a:cs typeface="Cambria"/>
              </a:rPr>
              <a:t>=</a:t>
            </a:r>
            <a:endParaRPr sz="1000">
              <a:latin typeface="Cambria"/>
              <a:cs typeface="Cambria"/>
            </a:endParaRPr>
          </a:p>
        </p:txBody>
      </p:sp>
      <p:sp>
        <p:nvSpPr>
          <p:cNvPr id="36" name="object 36"/>
          <p:cNvSpPr txBox="1"/>
          <p:nvPr/>
        </p:nvSpPr>
        <p:spPr>
          <a:xfrm>
            <a:off x="2005583" y="3932987"/>
            <a:ext cx="96520" cy="137160"/>
          </a:xfrm>
          <a:prstGeom prst="rect">
            <a:avLst/>
          </a:prstGeom>
        </p:spPr>
        <p:txBody>
          <a:bodyPr wrap="square" lIns="0" tIns="16510" rIns="0" bIns="0" rtlCol="0" vert="horz">
            <a:spAutoFit/>
          </a:bodyPr>
          <a:lstStyle/>
          <a:p>
            <a:pPr>
              <a:lnSpc>
                <a:spcPct val="100000"/>
              </a:lnSpc>
              <a:spcBef>
                <a:spcPts val="130"/>
              </a:spcBef>
            </a:pPr>
            <a:r>
              <a:rPr dirty="0" u="sng" sz="700" spc="-170">
                <a:uFill>
                  <a:solidFill>
                    <a:srgbClr val="000000"/>
                  </a:solidFill>
                </a:uFill>
                <a:latin typeface="Times New Roman"/>
                <a:cs typeface="Times New Roman"/>
              </a:rPr>
              <a:t> </a:t>
            </a:r>
            <a:r>
              <a:rPr dirty="0" u="sng" sz="700" spc="70">
                <a:uFill>
                  <a:solidFill>
                    <a:srgbClr val="000000"/>
                  </a:solidFill>
                </a:uFill>
                <a:latin typeface="Cambria"/>
                <a:cs typeface="Cambria"/>
              </a:rPr>
              <a:t>M</a:t>
            </a:r>
            <a:endParaRPr sz="700">
              <a:latin typeface="Cambria"/>
              <a:cs typeface="Cambria"/>
            </a:endParaRPr>
          </a:p>
        </p:txBody>
      </p:sp>
      <p:sp>
        <p:nvSpPr>
          <p:cNvPr id="37" name="object 37"/>
          <p:cNvSpPr/>
          <p:nvPr/>
        </p:nvSpPr>
        <p:spPr>
          <a:xfrm>
            <a:off x="2415540" y="3957827"/>
            <a:ext cx="565785" cy="111760"/>
          </a:xfrm>
          <a:custGeom>
            <a:avLst/>
            <a:gdLst/>
            <a:ahLst/>
            <a:cxnLst/>
            <a:rect l="l" t="t" r="r" b="b"/>
            <a:pathLst>
              <a:path w="565785" h="111760">
                <a:moveTo>
                  <a:pt x="536448" y="111252"/>
                </a:moveTo>
                <a:lnTo>
                  <a:pt x="534924" y="108204"/>
                </a:lnTo>
                <a:lnTo>
                  <a:pt x="542544" y="105156"/>
                </a:lnTo>
                <a:lnTo>
                  <a:pt x="548640" y="99060"/>
                </a:lnTo>
                <a:lnTo>
                  <a:pt x="551688" y="89916"/>
                </a:lnTo>
                <a:lnTo>
                  <a:pt x="554569" y="82748"/>
                </a:lnTo>
                <a:lnTo>
                  <a:pt x="556450" y="74866"/>
                </a:lnTo>
                <a:lnTo>
                  <a:pt x="557474" y="66127"/>
                </a:lnTo>
                <a:lnTo>
                  <a:pt x="557784" y="56388"/>
                </a:lnTo>
                <a:lnTo>
                  <a:pt x="557474" y="46410"/>
                </a:lnTo>
                <a:lnTo>
                  <a:pt x="556450" y="37147"/>
                </a:lnTo>
                <a:lnTo>
                  <a:pt x="554569" y="28741"/>
                </a:lnTo>
                <a:lnTo>
                  <a:pt x="551688" y="21336"/>
                </a:lnTo>
                <a:lnTo>
                  <a:pt x="548640" y="12192"/>
                </a:lnTo>
                <a:lnTo>
                  <a:pt x="542544" y="6096"/>
                </a:lnTo>
                <a:lnTo>
                  <a:pt x="534924" y="3048"/>
                </a:lnTo>
                <a:lnTo>
                  <a:pt x="536448" y="0"/>
                </a:lnTo>
                <a:lnTo>
                  <a:pt x="563880" y="35433"/>
                </a:lnTo>
                <a:lnTo>
                  <a:pt x="565404" y="54864"/>
                </a:lnTo>
                <a:lnTo>
                  <a:pt x="565070" y="65746"/>
                </a:lnTo>
                <a:lnTo>
                  <a:pt x="548830" y="104965"/>
                </a:lnTo>
                <a:lnTo>
                  <a:pt x="542996" y="109037"/>
                </a:lnTo>
                <a:lnTo>
                  <a:pt x="536448" y="111252"/>
                </a:lnTo>
                <a:close/>
              </a:path>
              <a:path w="565785" h="111760">
                <a:moveTo>
                  <a:pt x="28956" y="111252"/>
                </a:moveTo>
                <a:lnTo>
                  <a:pt x="1524" y="75628"/>
                </a:lnTo>
                <a:lnTo>
                  <a:pt x="0" y="54864"/>
                </a:lnTo>
                <a:lnTo>
                  <a:pt x="333" y="44862"/>
                </a:lnTo>
                <a:lnTo>
                  <a:pt x="16573" y="6286"/>
                </a:lnTo>
                <a:lnTo>
                  <a:pt x="28956" y="0"/>
                </a:lnTo>
                <a:lnTo>
                  <a:pt x="30480" y="3048"/>
                </a:lnTo>
                <a:lnTo>
                  <a:pt x="22860" y="6096"/>
                </a:lnTo>
                <a:lnTo>
                  <a:pt x="16763" y="12192"/>
                </a:lnTo>
                <a:lnTo>
                  <a:pt x="13715" y="21336"/>
                </a:lnTo>
                <a:lnTo>
                  <a:pt x="10834" y="28741"/>
                </a:lnTo>
                <a:lnTo>
                  <a:pt x="8953" y="37147"/>
                </a:lnTo>
                <a:lnTo>
                  <a:pt x="7929" y="46410"/>
                </a:lnTo>
                <a:lnTo>
                  <a:pt x="7620" y="56388"/>
                </a:lnTo>
                <a:lnTo>
                  <a:pt x="7929" y="66127"/>
                </a:lnTo>
                <a:lnTo>
                  <a:pt x="8953" y="74866"/>
                </a:lnTo>
                <a:lnTo>
                  <a:pt x="10834" y="82748"/>
                </a:lnTo>
                <a:lnTo>
                  <a:pt x="13715" y="89916"/>
                </a:lnTo>
                <a:lnTo>
                  <a:pt x="16763" y="99060"/>
                </a:lnTo>
                <a:lnTo>
                  <a:pt x="22860" y="105156"/>
                </a:lnTo>
                <a:lnTo>
                  <a:pt x="30480" y="108204"/>
                </a:lnTo>
                <a:lnTo>
                  <a:pt x="28956" y="111252"/>
                </a:lnTo>
                <a:close/>
              </a:path>
            </a:pathLst>
          </a:custGeom>
          <a:solidFill>
            <a:srgbClr val="000000"/>
          </a:solidFill>
        </p:spPr>
        <p:txBody>
          <a:bodyPr wrap="square" lIns="0" tIns="0" rIns="0" bIns="0" rtlCol="0"/>
          <a:lstStyle/>
          <a:p/>
        </p:txBody>
      </p:sp>
      <p:sp>
        <p:nvSpPr>
          <p:cNvPr id="38" name="object 38"/>
          <p:cNvSpPr txBox="1"/>
          <p:nvPr/>
        </p:nvSpPr>
        <p:spPr>
          <a:xfrm>
            <a:off x="2449053" y="3932987"/>
            <a:ext cx="551180" cy="137160"/>
          </a:xfrm>
          <a:prstGeom prst="rect">
            <a:avLst/>
          </a:prstGeom>
        </p:spPr>
        <p:txBody>
          <a:bodyPr wrap="square" lIns="0" tIns="16510" rIns="0" bIns="0" rtlCol="0" vert="horz">
            <a:spAutoFit/>
          </a:bodyPr>
          <a:lstStyle/>
          <a:p>
            <a:pPr>
              <a:lnSpc>
                <a:spcPct val="100000"/>
              </a:lnSpc>
              <a:spcBef>
                <a:spcPts val="130"/>
              </a:spcBef>
            </a:pPr>
            <a:r>
              <a:rPr dirty="0" u="sng" sz="700" spc="55">
                <a:uFill>
                  <a:solidFill>
                    <a:srgbClr val="000000"/>
                  </a:solidFill>
                </a:uFill>
                <a:latin typeface="Cambria"/>
                <a:cs typeface="Cambria"/>
              </a:rPr>
              <a:t>Y</a:t>
            </a:r>
            <a:r>
              <a:rPr dirty="0" sz="700" spc="55">
                <a:latin typeface="Cambria"/>
                <a:cs typeface="Cambria"/>
              </a:rPr>
              <a:t> </a:t>
            </a:r>
            <a:r>
              <a:rPr dirty="0" u="sng" sz="700" spc="170">
                <a:uFill>
                  <a:solidFill>
                    <a:srgbClr val="000000"/>
                  </a:solidFill>
                </a:uFill>
                <a:latin typeface="Cambria"/>
                <a:cs typeface="Cambria"/>
              </a:rPr>
              <a:t>-Y</a:t>
            </a:r>
            <a:r>
              <a:rPr dirty="0" sz="700" spc="175">
                <a:latin typeface="Cambria"/>
                <a:cs typeface="Cambria"/>
              </a:rPr>
              <a:t> </a:t>
            </a:r>
            <a:r>
              <a:rPr dirty="0" u="sng" sz="700" spc="90">
                <a:uFill>
                  <a:solidFill>
                    <a:srgbClr val="000000"/>
                  </a:solidFill>
                </a:uFill>
                <a:latin typeface="Cambria"/>
                <a:cs typeface="Cambria"/>
              </a:rPr>
              <a:t>+e</a:t>
            </a:r>
            <a:r>
              <a:rPr dirty="0" u="sng" sz="700" spc="10">
                <a:uFill>
                  <a:solidFill>
                    <a:srgbClr val="000000"/>
                  </a:solidFill>
                </a:uFill>
                <a:latin typeface="Cambria"/>
                <a:cs typeface="Cambria"/>
              </a:rPr>
              <a:t> </a:t>
            </a:r>
            <a:endParaRPr sz="700">
              <a:latin typeface="Cambria"/>
              <a:cs typeface="Cambria"/>
            </a:endParaRPr>
          </a:p>
        </p:txBody>
      </p:sp>
      <p:sp>
        <p:nvSpPr>
          <p:cNvPr id="39" name="object 39"/>
          <p:cNvSpPr txBox="1"/>
          <p:nvPr/>
        </p:nvSpPr>
        <p:spPr>
          <a:xfrm>
            <a:off x="2063992" y="3953188"/>
            <a:ext cx="817244" cy="264795"/>
          </a:xfrm>
          <a:prstGeom prst="rect">
            <a:avLst/>
          </a:prstGeom>
        </p:spPr>
        <p:txBody>
          <a:bodyPr wrap="square" lIns="0" tIns="28575" rIns="0" bIns="0" rtlCol="0" vert="horz">
            <a:spAutoFit/>
          </a:bodyPr>
          <a:lstStyle/>
          <a:p>
            <a:pPr marL="25400">
              <a:lnSpc>
                <a:spcPct val="100000"/>
              </a:lnSpc>
              <a:spcBef>
                <a:spcPts val="225"/>
              </a:spcBef>
            </a:pPr>
            <a:r>
              <a:rPr dirty="0" u="sng" sz="600" spc="95">
                <a:uFill>
                  <a:solidFill>
                    <a:srgbClr val="000000"/>
                  </a:solidFill>
                </a:uFill>
                <a:latin typeface="Cambria"/>
                <a:cs typeface="Cambria"/>
              </a:rPr>
              <a:t>fatigue</a:t>
            </a:r>
            <a:r>
              <a:rPr dirty="0" sz="600" spc="95">
                <a:latin typeface="Cambria"/>
                <a:cs typeface="Cambria"/>
              </a:rPr>
              <a:t> </a:t>
            </a:r>
            <a:r>
              <a:rPr dirty="0" u="sng" sz="600" spc="50">
                <a:uFill>
                  <a:solidFill>
                    <a:srgbClr val="000000"/>
                  </a:solidFill>
                </a:uFill>
                <a:latin typeface="Cambria"/>
                <a:cs typeface="Cambria"/>
              </a:rPr>
              <a:t>bc</a:t>
            </a:r>
            <a:r>
              <a:rPr dirty="0" sz="600" spc="155">
                <a:latin typeface="Cambria"/>
                <a:cs typeface="Cambria"/>
              </a:rPr>
              <a:t> </a:t>
            </a:r>
            <a:r>
              <a:rPr dirty="0" u="sng" sz="600" spc="95">
                <a:uFill>
                  <a:solidFill>
                    <a:srgbClr val="000000"/>
                  </a:solidFill>
                </a:uFill>
                <a:latin typeface="Cambria"/>
                <a:cs typeface="Cambria"/>
              </a:rPr>
              <a:t>bg</a:t>
            </a:r>
            <a:endParaRPr sz="600">
              <a:latin typeface="Cambria"/>
              <a:cs typeface="Cambria"/>
            </a:endParaRPr>
          </a:p>
          <a:p>
            <a:pPr algn="ctr" marL="46990">
              <a:lnSpc>
                <a:spcPct val="100000"/>
              </a:lnSpc>
              <a:spcBef>
                <a:spcPts val="190"/>
              </a:spcBef>
            </a:pPr>
            <a:r>
              <a:rPr dirty="0" sz="700" spc="55">
                <a:latin typeface="Cambria"/>
                <a:cs typeface="Cambria"/>
              </a:rPr>
              <a:t>l</a:t>
            </a:r>
            <a:r>
              <a:rPr dirty="0" baseline="-13888" sz="900" spc="82">
                <a:latin typeface="Cambria"/>
                <a:cs typeface="Cambria"/>
              </a:rPr>
              <a:t>c</a:t>
            </a:r>
            <a:endParaRPr baseline="-13888" sz="900">
              <a:latin typeface="Cambria"/>
              <a:cs typeface="Cambria"/>
            </a:endParaRPr>
          </a:p>
        </p:txBody>
      </p:sp>
      <p:sp>
        <p:nvSpPr>
          <p:cNvPr id="40" name="object 40"/>
          <p:cNvSpPr txBox="1"/>
          <p:nvPr/>
        </p:nvSpPr>
        <p:spPr>
          <a:xfrm>
            <a:off x="2988533" y="3983254"/>
            <a:ext cx="228600" cy="177800"/>
          </a:xfrm>
          <a:prstGeom prst="rect">
            <a:avLst/>
          </a:prstGeom>
        </p:spPr>
        <p:txBody>
          <a:bodyPr wrap="square" lIns="0" tIns="12065" rIns="0" bIns="0" rtlCol="0" vert="horz">
            <a:spAutoFit/>
          </a:bodyPr>
          <a:lstStyle/>
          <a:p>
            <a:pPr>
              <a:lnSpc>
                <a:spcPct val="100000"/>
              </a:lnSpc>
              <a:spcBef>
                <a:spcPts val="95"/>
              </a:spcBef>
            </a:pPr>
            <a:r>
              <a:rPr dirty="0" sz="1000" spc="-5">
                <a:latin typeface="Arial"/>
                <a:cs typeface="Arial"/>
              </a:rPr>
              <a:t>,</a:t>
            </a:r>
            <a:r>
              <a:rPr dirty="0" sz="1000" spc="-70">
                <a:latin typeface="Arial"/>
                <a:cs typeface="Arial"/>
              </a:rPr>
              <a:t> </a:t>
            </a:r>
            <a:r>
              <a:rPr dirty="0" sz="1000" spc="-5">
                <a:latin typeface="Cambria"/>
                <a:cs typeface="Cambria"/>
              </a:rPr>
              <a:t>∆𝑓</a:t>
            </a:r>
            <a:endParaRPr sz="1000">
              <a:latin typeface="Cambria"/>
              <a:cs typeface="Cambria"/>
            </a:endParaRPr>
          </a:p>
        </p:txBody>
      </p:sp>
      <p:sp>
        <p:nvSpPr>
          <p:cNvPr id="41" name="object 41"/>
          <p:cNvSpPr txBox="1"/>
          <p:nvPr/>
        </p:nvSpPr>
        <p:spPr>
          <a:xfrm>
            <a:off x="3185123" y="4042702"/>
            <a:ext cx="432434" cy="137160"/>
          </a:xfrm>
          <a:prstGeom prst="rect">
            <a:avLst/>
          </a:prstGeom>
        </p:spPr>
        <p:txBody>
          <a:bodyPr wrap="square" lIns="0" tIns="16510" rIns="0" bIns="0" rtlCol="0" vert="horz">
            <a:spAutoFit/>
          </a:bodyPr>
          <a:lstStyle/>
          <a:p>
            <a:pPr>
              <a:lnSpc>
                <a:spcPct val="100000"/>
              </a:lnSpc>
              <a:spcBef>
                <a:spcPts val="130"/>
              </a:spcBef>
            </a:pPr>
            <a:r>
              <a:rPr dirty="0" sz="700" spc="80">
                <a:latin typeface="Cambria"/>
                <a:cs typeface="Cambria"/>
              </a:rPr>
              <a:t>pFatigue</a:t>
            </a:r>
            <a:endParaRPr sz="700">
              <a:latin typeface="Cambria"/>
              <a:cs typeface="Cambria"/>
            </a:endParaRPr>
          </a:p>
        </p:txBody>
      </p:sp>
      <p:sp>
        <p:nvSpPr>
          <p:cNvPr id="42" name="object 42"/>
          <p:cNvSpPr txBox="1"/>
          <p:nvPr/>
        </p:nvSpPr>
        <p:spPr>
          <a:xfrm>
            <a:off x="3774948" y="3934462"/>
            <a:ext cx="73660" cy="137160"/>
          </a:xfrm>
          <a:prstGeom prst="rect">
            <a:avLst/>
          </a:prstGeom>
        </p:spPr>
        <p:txBody>
          <a:bodyPr wrap="square" lIns="0" tIns="16510" rIns="0" bIns="0" rtlCol="0" vert="horz">
            <a:spAutoFit/>
          </a:bodyPr>
          <a:lstStyle/>
          <a:p>
            <a:pPr>
              <a:lnSpc>
                <a:spcPct val="100000"/>
              </a:lnSpc>
              <a:spcBef>
                <a:spcPts val="130"/>
              </a:spcBef>
            </a:pPr>
            <a:r>
              <a:rPr dirty="0" u="sng" sz="700" spc="-170">
                <a:uFill>
                  <a:solidFill>
                    <a:srgbClr val="000000"/>
                  </a:solidFill>
                </a:uFill>
                <a:latin typeface="Times New Roman"/>
                <a:cs typeface="Times New Roman"/>
              </a:rPr>
              <a:t> </a:t>
            </a:r>
            <a:r>
              <a:rPr dirty="0" u="sng" sz="700" spc="65">
                <a:uFill>
                  <a:solidFill>
                    <a:srgbClr val="000000"/>
                  </a:solidFill>
                </a:uFill>
                <a:latin typeface="Cambria"/>
                <a:cs typeface="Cambria"/>
              </a:rPr>
              <a:t>E</a:t>
            </a:r>
            <a:endParaRPr sz="700">
              <a:latin typeface="Cambria"/>
              <a:cs typeface="Cambria"/>
            </a:endParaRPr>
          </a:p>
        </p:txBody>
      </p:sp>
      <p:sp>
        <p:nvSpPr>
          <p:cNvPr id="43" name="object 43"/>
          <p:cNvSpPr txBox="1"/>
          <p:nvPr/>
        </p:nvSpPr>
        <p:spPr>
          <a:xfrm>
            <a:off x="3831314" y="3969470"/>
            <a:ext cx="66675" cy="116839"/>
          </a:xfrm>
          <a:prstGeom prst="rect">
            <a:avLst/>
          </a:prstGeom>
        </p:spPr>
        <p:txBody>
          <a:bodyPr wrap="square" lIns="0" tIns="12700" rIns="0" bIns="0" rtlCol="0" vert="horz">
            <a:spAutoFit/>
          </a:bodyPr>
          <a:lstStyle/>
          <a:p>
            <a:pPr>
              <a:lnSpc>
                <a:spcPct val="100000"/>
              </a:lnSpc>
              <a:spcBef>
                <a:spcPts val="100"/>
              </a:spcBef>
            </a:pPr>
            <a:r>
              <a:rPr dirty="0" u="sng" sz="600" spc="85">
                <a:uFill>
                  <a:solidFill>
                    <a:srgbClr val="000000"/>
                  </a:solidFill>
                </a:uFill>
                <a:latin typeface="Cambria"/>
                <a:cs typeface="Cambria"/>
              </a:rPr>
              <a:t>p</a:t>
            </a:r>
            <a:endParaRPr sz="600">
              <a:latin typeface="Cambria"/>
              <a:cs typeface="Cambria"/>
            </a:endParaRPr>
          </a:p>
        </p:txBody>
      </p:sp>
      <p:sp>
        <p:nvSpPr>
          <p:cNvPr id="44" name="object 44"/>
          <p:cNvSpPr txBox="1"/>
          <p:nvPr/>
        </p:nvSpPr>
        <p:spPr>
          <a:xfrm>
            <a:off x="3757143" y="4080778"/>
            <a:ext cx="159385" cy="137160"/>
          </a:xfrm>
          <a:prstGeom prst="rect">
            <a:avLst/>
          </a:prstGeom>
        </p:spPr>
        <p:txBody>
          <a:bodyPr wrap="square" lIns="0" tIns="16510" rIns="0" bIns="0" rtlCol="0" vert="horz">
            <a:spAutoFit/>
          </a:bodyPr>
          <a:lstStyle/>
          <a:p>
            <a:pPr marL="25400">
              <a:lnSpc>
                <a:spcPct val="100000"/>
              </a:lnSpc>
              <a:spcBef>
                <a:spcPts val="130"/>
              </a:spcBef>
            </a:pPr>
            <a:r>
              <a:rPr dirty="0" sz="700" spc="40">
                <a:latin typeface="Cambria"/>
                <a:cs typeface="Cambria"/>
              </a:rPr>
              <a:t>E</a:t>
            </a:r>
            <a:r>
              <a:rPr dirty="0" baseline="-13888" sz="900" spc="60">
                <a:latin typeface="Cambria"/>
                <a:cs typeface="Cambria"/>
              </a:rPr>
              <a:t>c</a:t>
            </a:r>
            <a:endParaRPr baseline="-13888" sz="900">
              <a:latin typeface="Cambria"/>
              <a:cs typeface="Cambria"/>
            </a:endParaRPr>
          </a:p>
        </p:txBody>
      </p:sp>
      <p:sp>
        <p:nvSpPr>
          <p:cNvPr id="45" name="object 45"/>
          <p:cNvSpPr txBox="1"/>
          <p:nvPr/>
        </p:nvSpPr>
        <p:spPr>
          <a:xfrm>
            <a:off x="4034017" y="4047270"/>
            <a:ext cx="175895" cy="137160"/>
          </a:xfrm>
          <a:prstGeom prst="rect">
            <a:avLst/>
          </a:prstGeom>
        </p:spPr>
        <p:txBody>
          <a:bodyPr wrap="square" lIns="0" tIns="16510" rIns="0" bIns="0" rtlCol="0" vert="horz">
            <a:spAutoFit/>
          </a:bodyPr>
          <a:lstStyle/>
          <a:p>
            <a:pPr>
              <a:lnSpc>
                <a:spcPct val="100000"/>
              </a:lnSpc>
              <a:spcBef>
                <a:spcPts val="130"/>
              </a:spcBef>
            </a:pPr>
            <a:r>
              <a:rPr dirty="0" sz="700" spc="25">
                <a:latin typeface="Cambria"/>
                <a:cs typeface="Cambria"/>
              </a:rPr>
              <a:t>e</a:t>
            </a:r>
            <a:r>
              <a:rPr dirty="0" sz="700" spc="75">
                <a:latin typeface="Cambria"/>
                <a:cs typeface="Cambria"/>
              </a:rPr>
              <a:t>d</a:t>
            </a:r>
            <a:r>
              <a:rPr dirty="0" sz="700" spc="225">
                <a:latin typeface="Cambria"/>
                <a:cs typeface="Cambria"/>
              </a:rPr>
              <a:t>f</a:t>
            </a:r>
            <a:endParaRPr sz="700">
              <a:latin typeface="Cambria"/>
              <a:cs typeface="Cambria"/>
            </a:endParaRPr>
          </a:p>
        </p:txBody>
      </p:sp>
      <p:sp>
        <p:nvSpPr>
          <p:cNvPr id="46" name="object 46"/>
          <p:cNvSpPr txBox="1"/>
          <p:nvPr/>
        </p:nvSpPr>
        <p:spPr>
          <a:xfrm>
            <a:off x="4061422" y="3966466"/>
            <a:ext cx="113030" cy="137160"/>
          </a:xfrm>
          <a:prstGeom prst="rect">
            <a:avLst/>
          </a:prstGeom>
        </p:spPr>
        <p:txBody>
          <a:bodyPr wrap="square" lIns="0" tIns="16510" rIns="0" bIns="0" rtlCol="0" vert="horz">
            <a:spAutoFit/>
          </a:bodyPr>
          <a:lstStyle/>
          <a:p>
            <a:pPr>
              <a:lnSpc>
                <a:spcPct val="100000"/>
              </a:lnSpc>
              <a:spcBef>
                <a:spcPts val="130"/>
              </a:spcBef>
            </a:pPr>
            <a:r>
              <a:rPr dirty="0" sz="700" spc="114">
                <a:latin typeface="Cambria"/>
                <a:cs typeface="Cambria"/>
              </a:rPr>
              <a:t>,,,</a:t>
            </a:r>
            <a:endParaRPr sz="700">
              <a:latin typeface="Cambria"/>
              <a:cs typeface="Cambria"/>
            </a:endParaRPr>
          </a:p>
        </p:txBody>
      </p:sp>
      <p:sp>
        <p:nvSpPr>
          <p:cNvPr id="47" name="object 47"/>
          <p:cNvSpPr txBox="1"/>
          <p:nvPr/>
        </p:nvSpPr>
        <p:spPr>
          <a:xfrm>
            <a:off x="3646928" y="3983254"/>
            <a:ext cx="1108075" cy="177800"/>
          </a:xfrm>
          <a:prstGeom prst="rect">
            <a:avLst/>
          </a:prstGeom>
        </p:spPr>
        <p:txBody>
          <a:bodyPr wrap="square" lIns="0" tIns="12065" rIns="0" bIns="0" rtlCol="0" vert="horz">
            <a:spAutoFit/>
          </a:bodyPr>
          <a:lstStyle/>
          <a:p>
            <a:pPr>
              <a:lnSpc>
                <a:spcPct val="100000"/>
              </a:lnSpc>
              <a:spcBef>
                <a:spcPts val="95"/>
              </a:spcBef>
              <a:tabLst>
                <a:tab pos="260350" algn="l"/>
                <a:tab pos="589280" algn="l"/>
              </a:tabLst>
            </a:pPr>
            <a:r>
              <a:rPr dirty="0" sz="1000" spc="190">
                <a:latin typeface="Cambria"/>
                <a:cs typeface="Cambria"/>
              </a:rPr>
              <a:t>=	</a:t>
            </a:r>
            <a:r>
              <a:rPr dirty="0" sz="1000" spc="-5">
                <a:latin typeface="Cambria"/>
                <a:cs typeface="Cambria"/>
              </a:rPr>
              <a:t>∆𝑓	</a:t>
            </a:r>
            <a:r>
              <a:rPr dirty="0" sz="1000" spc="-10">
                <a:latin typeface="Arial"/>
                <a:cs typeface="Arial"/>
              </a:rPr>
              <a:t>(Fatigue)</a:t>
            </a:r>
            <a:endParaRPr sz="1000">
              <a:latin typeface="Arial"/>
              <a:cs typeface="Arial"/>
            </a:endParaRPr>
          </a:p>
        </p:txBody>
      </p:sp>
      <p:sp>
        <p:nvSpPr>
          <p:cNvPr id="48" name="object 48"/>
          <p:cNvSpPr txBox="1"/>
          <p:nvPr/>
        </p:nvSpPr>
        <p:spPr>
          <a:xfrm>
            <a:off x="6903724" y="4498371"/>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10</a:t>
            </a:r>
            <a:r>
              <a:rPr dirty="0" sz="850">
                <a:solidFill>
                  <a:srgbClr val="FFFFFF"/>
                </a:solidFill>
                <a:latin typeface="Arial"/>
                <a:cs typeface="Arial"/>
              </a:rPr>
              <a:t>5</a:t>
            </a:r>
            <a:endParaRPr sz="850">
              <a:latin typeface="Arial"/>
              <a:cs typeface="Arial"/>
            </a:endParaRPr>
          </a:p>
        </p:txBody>
      </p:sp>
      <p:sp>
        <p:nvSpPr>
          <p:cNvPr id="49" name="object 49"/>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50" name="object 50"/>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51" name="object 51"/>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2" name="object 52"/>
          <p:cNvSpPr txBox="1"/>
          <p:nvPr/>
        </p:nvSpPr>
        <p:spPr>
          <a:xfrm>
            <a:off x="1016466" y="5528576"/>
            <a:ext cx="5269230" cy="417195"/>
          </a:xfrm>
          <a:prstGeom prst="rect">
            <a:avLst/>
          </a:prstGeom>
        </p:spPr>
        <p:txBody>
          <a:bodyPr wrap="square" lIns="0" tIns="14604" rIns="0" bIns="0" rtlCol="0" vert="horz">
            <a:spAutoFit/>
          </a:bodyPr>
          <a:lstStyle/>
          <a:p>
            <a:pPr>
              <a:lnSpc>
                <a:spcPct val="100000"/>
              </a:lnSpc>
              <a:spcBef>
                <a:spcPts val="114"/>
              </a:spcBef>
            </a:pPr>
            <a:r>
              <a:rPr dirty="0" sz="2550" spc="25">
                <a:solidFill>
                  <a:srgbClr val="1C7C5B"/>
                </a:solidFill>
                <a:latin typeface="Arial Black"/>
                <a:cs typeface="Arial Black"/>
              </a:rPr>
              <a:t>Service </a:t>
            </a:r>
            <a:r>
              <a:rPr dirty="0" sz="2550" spc="5">
                <a:solidFill>
                  <a:srgbClr val="1C7C5B"/>
                </a:solidFill>
                <a:latin typeface="Arial Black"/>
                <a:cs typeface="Arial Black"/>
              </a:rPr>
              <a:t>I </a:t>
            </a:r>
            <a:r>
              <a:rPr dirty="0" sz="2550" spc="15">
                <a:solidFill>
                  <a:srgbClr val="1C7C5B"/>
                </a:solidFill>
                <a:latin typeface="Arial Black"/>
                <a:cs typeface="Arial Black"/>
              </a:rPr>
              <a:t>Compression</a:t>
            </a:r>
            <a:r>
              <a:rPr dirty="0" sz="2550" spc="-95">
                <a:solidFill>
                  <a:srgbClr val="1C7C5B"/>
                </a:solidFill>
                <a:latin typeface="Arial Black"/>
                <a:cs typeface="Arial Black"/>
              </a:rPr>
              <a:t> </a:t>
            </a:r>
            <a:r>
              <a:rPr dirty="0" sz="2550">
                <a:solidFill>
                  <a:srgbClr val="1C7C5B"/>
                </a:solidFill>
                <a:latin typeface="Arial Black"/>
                <a:cs typeface="Arial Black"/>
              </a:rPr>
              <a:t>Check</a:t>
            </a:r>
            <a:endParaRPr sz="2550">
              <a:latin typeface="Arial Black"/>
              <a:cs typeface="Arial Black"/>
            </a:endParaRPr>
          </a:p>
        </p:txBody>
      </p:sp>
      <p:sp>
        <p:nvSpPr>
          <p:cNvPr id="53" name="object 53"/>
          <p:cNvSpPr/>
          <p:nvPr/>
        </p:nvSpPr>
        <p:spPr>
          <a:xfrm>
            <a:off x="2058923" y="6507480"/>
            <a:ext cx="3493135" cy="175260"/>
          </a:xfrm>
          <a:custGeom>
            <a:avLst/>
            <a:gdLst/>
            <a:ahLst/>
            <a:cxnLst/>
            <a:rect l="l" t="t" r="r" b="b"/>
            <a:pathLst>
              <a:path w="3493135" h="175259">
                <a:moveTo>
                  <a:pt x="3447288" y="175260"/>
                </a:moveTo>
                <a:lnTo>
                  <a:pt x="3444240" y="169164"/>
                </a:lnTo>
                <a:lnTo>
                  <a:pt x="3452788" y="164877"/>
                </a:lnTo>
                <a:lnTo>
                  <a:pt x="3460051" y="158877"/>
                </a:lnTo>
                <a:lnTo>
                  <a:pt x="3477006" y="117348"/>
                </a:lnTo>
                <a:lnTo>
                  <a:pt x="3479292" y="88392"/>
                </a:lnTo>
                <a:lnTo>
                  <a:pt x="3478720" y="72985"/>
                </a:lnTo>
                <a:lnTo>
                  <a:pt x="3470148" y="35052"/>
                </a:lnTo>
                <a:lnTo>
                  <a:pt x="3444240" y="6096"/>
                </a:lnTo>
                <a:lnTo>
                  <a:pt x="3447288" y="0"/>
                </a:lnTo>
                <a:lnTo>
                  <a:pt x="3480816" y="30480"/>
                </a:lnTo>
                <a:lnTo>
                  <a:pt x="3492174" y="72056"/>
                </a:lnTo>
                <a:lnTo>
                  <a:pt x="3493008" y="88392"/>
                </a:lnTo>
                <a:lnTo>
                  <a:pt x="3492174" y="104060"/>
                </a:lnTo>
                <a:lnTo>
                  <a:pt x="3480816" y="144780"/>
                </a:lnTo>
                <a:lnTo>
                  <a:pt x="3457241" y="171569"/>
                </a:lnTo>
                <a:lnTo>
                  <a:pt x="3447288" y="175260"/>
                </a:lnTo>
                <a:close/>
              </a:path>
              <a:path w="3493135" h="175259">
                <a:moveTo>
                  <a:pt x="45720" y="175260"/>
                </a:moveTo>
                <a:lnTo>
                  <a:pt x="12191" y="144780"/>
                </a:lnTo>
                <a:lnTo>
                  <a:pt x="619" y="104060"/>
                </a:lnTo>
                <a:lnTo>
                  <a:pt x="0" y="88392"/>
                </a:lnTo>
                <a:lnTo>
                  <a:pt x="619" y="72056"/>
                </a:lnTo>
                <a:lnTo>
                  <a:pt x="12191" y="30480"/>
                </a:lnTo>
                <a:lnTo>
                  <a:pt x="45720" y="0"/>
                </a:lnTo>
                <a:lnTo>
                  <a:pt x="47244" y="6096"/>
                </a:lnTo>
                <a:lnTo>
                  <a:pt x="39552" y="10406"/>
                </a:lnTo>
                <a:lnTo>
                  <a:pt x="32575" y="16573"/>
                </a:lnTo>
                <a:lnTo>
                  <a:pt x="14478" y="58864"/>
                </a:lnTo>
                <a:lnTo>
                  <a:pt x="12191" y="88392"/>
                </a:lnTo>
                <a:lnTo>
                  <a:pt x="12763" y="103584"/>
                </a:lnTo>
                <a:lnTo>
                  <a:pt x="21336" y="141732"/>
                </a:lnTo>
                <a:lnTo>
                  <a:pt x="47244" y="169164"/>
                </a:lnTo>
                <a:lnTo>
                  <a:pt x="45720" y="175260"/>
                </a:lnTo>
                <a:close/>
              </a:path>
            </a:pathLst>
          </a:custGeom>
          <a:solidFill>
            <a:srgbClr val="000000"/>
          </a:solidFill>
        </p:spPr>
        <p:txBody>
          <a:bodyPr wrap="square" lIns="0" tIns="0" rIns="0" bIns="0" rtlCol="0"/>
          <a:lstStyle/>
          <a:p/>
        </p:txBody>
      </p:sp>
      <p:sp>
        <p:nvSpPr>
          <p:cNvPr id="54" name="object 54"/>
          <p:cNvSpPr txBox="1"/>
          <p:nvPr/>
        </p:nvSpPr>
        <p:spPr>
          <a:xfrm>
            <a:off x="978405" y="6253920"/>
            <a:ext cx="4574540" cy="452755"/>
          </a:xfrm>
          <a:prstGeom prst="rect">
            <a:avLst/>
          </a:prstGeom>
        </p:spPr>
        <p:txBody>
          <a:bodyPr wrap="square" lIns="0" tIns="11430" rIns="0" bIns="0" rtlCol="0" vert="horz">
            <a:spAutoFit/>
          </a:bodyPr>
          <a:lstStyle/>
          <a:p>
            <a:pPr marL="282575" indent="-245110">
              <a:lnSpc>
                <a:spcPts val="980"/>
              </a:lnSpc>
              <a:spcBef>
                <a:spcPts val="90"/>
              </a:spcBef>
              <a:buChar char="•"/>
              <a:tabLst>
                <a:tab pos="282575" algn="l"/>
                <a:tab pos="283210" algn="l"/>
              </a:tabLst>
            </a:pPr>
            <a:r>
              <a:rPr dirty="0" sz="1150" spc="-10">
                <a:latin typeface="Arial"/>
                <a:cs typeface="Arial"/>
              </a:rPr>
              <a:t>Service </a:t>
            </a:r>
            <a:r>
              <a:rPr dirty="0" sz="1150" spc="-5">
                <a:latin typeface="Arial"/>
                <a:cs typeface="Arial"/>
              </a:rPr>
              <a:t>I </a:t>
            </a:r>
            <a:r>
              <a:rPr dirty="0" sz="1150" spc="-10">
                <a:latin typeface="Arial"/>
                <a:cs typeface="Arial"/>
              </a:rPr>
              <a:t>Compression without Live Load,</a:t>
            </a:r>
            <a:r>
              <a:rPr dirty="0" sz="1150" spc="15">
                <a:latin typeface="Arial"/>
                <a:cs typeface="Arial"/>
              </a:rPr>
              <a:t> </a:t>
            </a:r>
            <a:r>
              <a:rPr dirty="0" sz="1150" spc="25">
                <a:latin typeface="Cambria"/>
                <a:cs typeface="Cambria"/>
              </a:rPr>
              <a:t>0.45𝑓</a:t>
            </a:r>
            <a:r>
              <a:rPr dirty="0" baseline="27777" sz="1200" spc="37">
                <a:latin typeface="Cambria"/>
                <a:cs typeface="Cambria"/>
              </a:rPr>
              <a:t>,</a:t>
            </a:r>
            <a:endParaRPr baseline="27777" sz="1200">
              <a:latin typeface="Cambria"/>
              <a:cs typeface="Cambria"/>
            </a:endParaRPr>
          </a:p>
          <a:p>
            <a:pPr algn="r" marR="1201420">
              <a:lnSpc>
                <a:spcPts val="560"/>
              </a:lnSpc>
            </a:pPr>
            <a:r>
              <a:rPr dirty="0" sz="800" spc="25">
                <a:latin typeface="Cambria"/>
                <a:cs typeface="Cambria"/>
              </a:rPr>
              <a:t>e</a:t>
            </a:r>
            <a:endParaRPr sz="800">
              <a:latin typeface="Cambria"/>
              <a:cs typeface="Cambria"/>
            </a:endParaRPr>
          </a:p>
          <a:p>
            <a:pPr marL="363855">
              <a:lnSpc>
                <a:spcPct val="100000"/>
              </a:lnSpc>
              <a:spcBef>
                <a:spcPts val="450"/>
              </a:spcBef>
            </a:pPr>
            <a:r>
              <a:rPr dirty="0" baseline="12077" sz="1725" spc="-15">
                <a:latin typeface="Arial"/>
                <a:cs typeface="Arial"/>
              </a:rPr>
              <a:t>– </a:t>
            </a:r>
            <a:r>
              <a:rPr dirty="0" baseline="12077" sz="1725" spc="-15">
                <a:latin typeface="Cambria"/>
                <a:cs typeface="Cambria"/>
              </a:rPr>
              <a:t>𝑃 </a:t>
            </a:r>
            <a:r>
              <a:rPr dirty="0" baseline="12077" sz="1725" spc="315">
                <a:latin typeface="Cambria"/>
                <a:cs typeface="Cambria"/>
              </a:rPr>
              <a:t>= </a:t>
            </a:r>
            <a:r>
              <a:rPr dirty="0" baseline="12077" sz="1725" spc="52">
                <a:latin typeface="Cambria"/>
                <a:cs typeface="Cambria"/>
              </a:rPr>
              <a:t>𝐴</a:t>
            </a:r>
            <a:r>
              <a:rPr dirty="0" sz="800" spc="35">
                <a:latin typeface="Cambria"/>
                <a:cs typeface="Cambria"/>
              </a:rPr>
              <a:t>ps </a:t>
            </a:r>
            <a:r>
              <a:rPr dirty="0" baseline="12077" sz="1725" spc="22">
                <a:latin typeface="Cambria"/>
                <a:cs typeface="Cambria"/>
              </a:rPr>
              <a:t>𝑓</a:t>
            </a:r>
            <a:r>
              <a:rPr dirty="0" sz="800" spc="15">
                <a:latin typeface="Cambria"/>
                <a:cs typeface="Cambria"/>
              </a:rPr>
              <a:t>pj </a:t>
            </a:r>
            <a:r>
              <a:rPr dirty="0" baseline="12077" sz="1725" spc="315">
                <a:latin typeface="Cambria"/>
                <a:cs typeface="Cambria"/>
              </a:rPr>
              <a:t>− </a:t>
            </a:r>
            <a:r>
              <a:rPr dirty="0" baseline="12077" sz="1725" spc="-15">
                <a:latin typeface="Cambria"/>
                <a:cs typeface="Cambria"/>
              </a:rPr>
              <a:t>Δ𝑓</a:t>
            </a:r>
            <a:r>
              <a:rPr dirty="0" sz="800" spc="-10">
                <a:latin typeface="Cambria"/>
                <a:cs typeface="Cambria"/>
              </a:rPr>
              <a:t>pRo </a:t>
            </a:r>
            <a:r>
              <a:rPr dirty="0" baseline="12077" sz="1725" spc="315">
                <a:latin typeface="Cambria"/>
                <a:cs typeface="Cambria"/>
              </a:rPr>
              <a:t>− </a:t>
            </a:r>
            <a:r>
              <a:rPr dirty="0" baseline="12077" sz="1725" spc="15">
                <a:latin typeface="Cambria"/>
                <a:cs typeface="Cambria"/>
              </a:rPr>
              <a:t>Δ𝑓</a:t>
            </a:r>
            <a:r>
              <a:rPr dirty="0" sz="800" spc="10">
                <a:latin typeface="Cambria"/>
                <a:cs typeface="Cambria"/>
              </a:rPr>
              <a:t>pEs </a:t>
            </a:r>
            <a:r>
              <a:rPr dirty="0" baseline="12077" sz="1725" spc="315">
                <a:latin typeface="Cambria"/>
                <a:cs typeface="Cambria"/>
              </a:rPr>
              <a:t>− </a:t>
            </a:r>
            <a:r>
              <a:rPr dirty="0" baseline="12077" sz="1725" spc="15">
                <a:latin typeface="Cambria"/>
                <a:cs typeface="Cambria"/>
              </a:rPr>
              <a:t>∆𝑓</a:t>
            </a:r>
            <a:r>
              <a:rPr dirty="0" sz="800" spc="10">
                <a:latin typeface="Cambria"/>
                <a:cs typeface="Cambria"/>
              </a:rPr>
              <a:t>ptr </a:t>
            </a:r>
            <a:r>
              <a:rPr dirty="0" baseline="12077" sz="1725" spc="315">
                <a:latin typeface="Cambria"/>
                <a:cs typeface="Cambria"/>
              </a:rPr>
              <a:t>− </a:t>
            </a:r>
            <a:r>
              <a:rPr dirty="0" baseline="12077" sz="1725" spc="-30">
                <a:latin typeface="Cambria"/>
                <a:cs typeface="Cambria"/>
              </a:rPr>
              <a:t>Δ𝑓</a:t>
            </a:r>
            <a:r>
              <a:rPr dirty="0" sz="800" spc="-20">
                <a:latin typeface="Cambria"/>
                <a:cs typeface="Cambria"/>
              </a:rPr>
              <a:t>pLT </a:t>
            </a:r>
            <a:r>
              <a:rPr dirty="0" baseline="12077" sz="1725" spc="315">
                <a:latin typeface="Cambria"/>
                <a:cs typeface="Cambria"/>
              </a:rPr>
              <a:t>+ </a:t>
            </a:r>
            <a:r>
              <a:rPr dirty="0" baseline="12077" sz="1725">
                <a:latin typeface="Cambria"/>
                <a:cs typeface="Cambria"/>
              </a:rPr>
              <a:t>Δ𝑓</a:t>
            </a:r>
            <a:r>
              <a:rPr dirty="0" sz="800">
                <a:latin typeface="Cambria"/>
                <a:cs typeface="Cambria"/>
              </a:rPr>
              <a:t>pED </a:t>
            </a:r>
            <a:r>
              <a:rPr dirty="0" baseline="12077" sz="1725" spc="315">
                <a:latin typeface="Cambria"/>
                <a:cs typeface="Cambria"/>
              </a:rPr>
              <a:t>+</a:t>
            </a:r>
            <a:r>
              <a:rPr dirty="0" baseline="12077" sz="1725" spc="-112">
                <a:latin typeface="Cambria"/>
                <a:cs typeface="Cambria"/>
              </a:rPr>
              <a:t> </a:t>
            </a:r>
            <a:r>
              <a:rPr dirty="0" baseline="12077" sz="1725" spc="37">
                <a:latin typeface="Cambria"/>
                <a:cs typeface="Cambria"/>
              </a:rPr>
              <a:t>Δ𝑓</a:t>
            </a:r>
            <a:r>
              <a:rPr dirty="0" sz="800" spc="25">
                <a:latin typeface="Cambria"/>
                <a:cs typeface="Cambria"/>
              </a:rPr>
              <a:t>pslDL</a:t>
            </a:r>
            <a:endParaRPr sz="800">
              <a:latin typeface="Cambria"/>
              <a:cs typeface="Cambria"/>
            </a:endParaRPr>
          </a:p>
        </p:txBody>
      </p:sp>
      <p:sp>
        <p:nvSpPr>
          <p:cNvPr id="55" name="object 55"/>
          <p:cNvSpPr/>
          <p:nvPr/>
        </p:nvSpPr>
        <p:spPr>
          <a:xfrm>
            <a:off x="1818132" y="6912864"/>
            <a:ext cx="71755" cy="9525"/>
          </a:xfrm>
          <a:custGeom>
            <a:avLst/>
            <a:gdLst/>
            <a:ahLst/>
            <a:cxnLst/>
            <a:rect l="l" t="t" r="r" b="b"/>
            <a:pathLst>
              <a:path w="71755" h="9525">
                <a:moveTo>
                  <a:pt x="0" y="0"/>
                </a:moveTo>
                <a:lnTo>
                  <a:pt x="71627" y="0"/>
                </a:lnTo>
                <a:lnTo>
                  <a:pt x="71627" y="9143"/>
                </a:lnTo>
                <a:lnTo>
                  <a:pt x="0" y="9143"/>
                </a:lnTo>
                <a:lnTo>
                  <a:pt x="0" y="0"/>
                </a:lnTo>
                <a:close/>
              </a:path>
            </a:pathLst>
          </a:custGeom>
          <a:solidFill>
            <a:srgbClr val="000000"/>
          </a:solidFill>
        </p:spPr>
        <p:txBody>
          <a:bodyPr wrap="square" lIns="0" tIns="0" rIns="0" bIns="0" rtlCol="0"/>
          <a:lstStyle/>
          <a:p/>
        </p:txBody>
      </p:sp>
      <p:sp>
        <p:nvSpPr>
          <p:cNvPr id="56" name="object 56"/>
          <p:cNvSpPr txBox="1"/>
          <p:nvPr/>
        </p:nvSpPr>
        <p:spPr>
          <a:xfrm>
            <a:off x="1819618" y="6913815"/>
            <a:ext cx="348615" cy="151765"/>
          </a:xfrm>
          <a:prstGeom prst="rect">
            <a:avLst/>
          </a:prstGeom>
        </p:spPr>
        <p:txBody>
          <a:bodyPr wrap="square" lIns="0" tIns="15875" rIns="0" bIns="0" rtlCol="0" vert="horz">
            <a:spAutoFit/>
          </a:bodyPr>
          <a:lstStyle/>
          <a:p>
            <a:pPr>
              <a:lnSpc>
                <a:spcPct val="100000"/>
              </a:lnSpc>
              <a:spcBef>
                <a:spcPts val="125"/>
              </a:spcBef>
              <a:tabLst>
                <a:tab pos="276860" algn="l"/>
              </a:tabLst>
            </a:pPr>
            <a:r>
              <a:rPr dirty="0" sz="800" spc="45">
                <a:latin typeface="Cambria"/>
                <a:cs typeface="Cambria"/>
              </a:rPr>
              <a:t>A</a:t>
            </a:r>
            <a:r>
              <a:rPr dirty="0" sz="800" spc="45">
                <a:latin typeface="Cambria"/>
                <a:cs typeface="Cambria"/>
              </a:rPr>
              <a:t>	</a:t>
            </a:r>
            <a:r>
              <a:rPr dirty="0" sz="800" spc="110">
                <a:latin typeface="Cambria"/>
                <a:cs typeface="Cambria"/>
              </a:rPr>
              <a:t>s</a:t>
            </a:r>
            <a:endParaRPr sz="800">
              <a:latin typeface="Cambria"/>
              <a:cs typeface="Cambria"/>
            </a:endParaRPr>
          </a:p>
        </p:txBody>
      </p:sp>
      <p:sp>
        <p:nvSpPr>
          <p:cNvPr id="57" name="object 57"/>
          <p:cNvSpPr/>
          <p:nvPr/>
        </p:nvSpPr>
        <p:spPr>
          <a:xfrm>
            <a:off x="2061972" y="6917435"/>
            <a:ext cx="129539" cy="0"/>
          </a:xfrm>
          <a:custGeom>
            <a:avLst/>
            <a:gdLst/>
            <a:ahLst/>
            <a:cxnLst/>
            <a:rect l="l" t="t" r="r" b="b"/>
            <a:pathLst>
              <a:path w="129539" h="0">
                <a:moveTo>
                  <a:pt x="0" y="0"/>
                </a:moveTo>
                <a:lnTo>
                  <a:pt x="129540" y="0"/>
                </a:lnTo>
              </a:path>
            </a:pathLst>
          </a:custGeom>
          <a:ln w="9143">
            <a:solidFill>
              <a:srgbClr val="000000"/>
            </a:solidFill>
          </a:ln>
        </p:spPr>
        <p:txBody>
          <a:bodyPr wrap="square" lIns="0" tIns="0" rIns="0" bIns="0" rtlCol="0"/>
          <a:lstStyle/>
          <a:p/>
        </p:txBody>
      </p:sp>
      <p:sp>
        <p:nvSpPr>
          <p:cNvPr id="58" name="object 58"/>
          <p:cNvSpPr txBox="1"/>
          <p:nvPr/>
        </p:nvSpPr>
        <p:spPr>
          <a:xfrm>
            <a:off x="1794218" y="6755343"/>
            <a:ext cx="758825" cy="151765"/>
          </a:xfrm>
          <a:prstGeom prst="rect">
            <a:avLst/>
          </a:prstGeom>
        </p:spPr>
        <p:txBody>
          <a:bodyPr wrap="square" lIns="0" tIns="15875" rIns="0" bIns="0" rtlCol="0" vert="horz">
            <a:spAutoFit/>
          </a:bodyPr>
          <a:lstStyle/>
          <a:p>
            <a:pPr marL="25400">
              <a:lnSpc>
                <a:spcPct val="100000"/>
              </a:lnSpc>
              <a:spcBef>
                <a:spcPts val="125"/>
              </a:spcBef>
              <a:tabLst>
                <a:tab pos="268605" algn="l"/>
                <a:tab pos="570865" algn="l"/>
              </a:tabLst>
            </a:pPr>
            <a:r>
              <a:rPr dirty="0" sz="800" spc="80">
                <a:latin typeface="Cambria"/>
                <a:cs typeface="Cambria"/>
              </a:rPr>
              <a:t>P	</a:t>
            </a:r>
            <a:r>
              <a:rPr dirty="0" sz="800" spc="70">
                <a:latin typeface="Cambria"/>
                <a:cs typeface="Cambria"/>
              </a:rPr>
              <a:t>Pe	</a:t>
            </a:r>
            <a:r>
              <a:rPr dirty="0" baseline="6944" sz="1200" spc="82">
                <a:latin typeface="Cambria"/>
                <a:cs typeface="Cambria"/>
              </a:rPr>
              <a:t>(M</a:t>
            </a:r>
            <a:endParaRPr baseline="6944" sz="1200">
              <a:latin typeface="Cambria"/>
              <a:cs typeface="Cambria"/>
            </a:endParaRPr>
          </a:p>
        </p:txBody>
      </p:sp>
      <p:sp>
        <p:nvSpPr>
          <p:cNvPr id="59" name="object 59"/>
          <p:cNvSpPr txBox="1"/>
          <p:nvPr/>
        </p:nvSpPr>
        <p:spPr>
          <a:xfrm>
            <a:off x="2477014" y="6747723"/>
            <a:ext cx="1944370" cy="318135"/>
          </a:xfrm>
          <a:prstGeom prst="rect">
            <a:avLst/>
          </a:prstGeom>
        </p:spPr>
        <p:txBody>
          <a:bodyPr wrap="square" lIns="0" tIns="12065" rIns="0" bIns="0" rtlCol="0" vert="horz">
            <a:spAutoFit/>
          </a:bodyPr>
          <a:lstStyle/>
          <a:p>
            <a:pPr marL="890905" marR="30480" indent="-866140">
              <a:lnSpc>
                <a:spcPct val="119900"/>
              </a:lnSpc>
              <a:spcBef>
                <a:spcPts val="95"/>
              </a:spcBef>
            </a:pPr>
            <a:r>
              <a:rPr dirty="0" sz="650" spc="110">
                <a:latin typeface="Cambria"/>
                <a:cs typeface="Cambria"/>
              </a:rPr>
              <a:t>girder</a:t>
            </a:r>
            <a:r>
              <a:rPr dirty="0" baseline="13888" sz="1200" spc="165">
                <a:latin typeface="Cambria"/>
                <a:cs typeface="Cambria"/>
              </a:rPr>
              <a:t>+M</a:t>
            </a:r>
            <a:r>
              <a:rPr dirty="0" sz="650" spc="110">
                <a:latin typeface="Cambria"/>
                <a:cs typeface="Cambria"/>
              </a:rPr>
              <a:t>diaphragm</a:t>
            </a:r>
            <a:r>
              <a:rPr dirty="0" baseline="13888" sz="1200" spc="165">
                <a:latin typeface="Cambria"/>
                <a:cs typeface="Cambria"/>
              </a:rPr>
              <a:t>+M</a:t>
            </a:r>
            <a:r>
              <a:rPr dirty="0" sz="650" spc="110">
                <a:latin typeface="Cambria"/>
                <a:cs typeface="Cambria"/>
              </a:rPr>
              <a:t>slab</a:t>
            </a:r>
            <a:r>
              <a:rPr dirty="0" baseline="13888" sz="1200" spc="165">
                <a:latin typeface="Cambria"/>
                <a:cs typeface="Cambria"/>
              </a:rPr>
              <a:t>+M</a:t>
            </a:r>
            <a:r>
              <a:rPr dirty="0" sz="650" spc="110">
                <a:latin typeface="Cambria"/>
                <a:cs typeface="Cambria"/>
              </a:rPr>
              <a:t>haunch  </a:t>
            </a:r>
            <a:r>
              <a:rPr dirty="0" sz="800" spc="110">
                <a:latin typeface="Cambria"/>
                <a:cs typeface="Cambria"/>
              </a:rPr>
              <a:t>s</a:t>
            </a:r>
            <a:endParaRPr sz="800">
              <a:latin typeface="Cambria"/>
              <a:cs typeface="Cambria"/>
            </a:endParaRPr>
          </a:p>
        </p:txBody>
      </p:sp>
      <p:sp>
        <p:nvSpPr>
          <p:cNvPr id="60" name="object 60"/>
          <p:cNvSpPr/>
          <p:nvPr/>
        </p:nvSpPr>
        <p:spPr>
          <a:xfrm>
            <a:off x="2363724" y="6917435"/>
            <a:ext cx="2066925" cy="0"/>
          </a:xfrm>
          <a:custGeom>
            <a:avLst/>
            <a:gdLst/>
            <a:ahLst/>
            <a:cxnLst/>
            <a:rect l="l" t="t" r="r" b="b"/>
            <a:pathLst>
              <a:path w="2066925" h="0">
                <a:moveTo>
                  <a:pt x="0" y="0"/>
                </a:moveTo>
                <a:lnTo>
                  <a:pt x="2066543" y="0"/>
                </a:lnTo>
              </a:path>
            </a:pathLst>
          </a:custGeom>
          <a:ln w="9143">
            <a:solidFill>
              <a:srgbClr val="000000"/>
            </a:solidFill>
          </a:ln>
        </p:spPr>
        <p:txBody>
          <a:bodyPr wrap="square" lIns="0" tIns="0" rIns="0" bIns="0" rtlCol="0"/>
          <a:lstStyle/>
          <a:p/>
        </p:txBody>
      </p:sp>
      <p:sp>
        <p:nvSpPr>
          <p:cNvPr id="61" name="object 61"/>
          <p:cNvSpPr txBox="1"/>
          <p:nvPr/>
        </p:nvSpPr>
        <p:spPr>
          <a:xfrm>
            <a:off x="4463826" y="6801070"/>
            <a:ext cx="121285" cy="199390"/>
          </a:xfrm>
          <a:prstGeom prst="rect">
            <a:avLst/>
          </a:prstGeom>
        </p:spPr>
        <p:txBody>
          <a:bodyPr wrap="square" lIns="0" tIns="11430" rIns="0" bIns="0" rtlCol="0" vert="horz">
            <a:spAutoFit/>
          </a:bodyPr>
          <a:lstStyle/>
          <a:p>
            <a:pPr>
              <a:lnSpc>
                <a:spcPct val="100000"/>
              </a:lnSpc>
              <a:spcBef>
                <a:spcPts val="90"/>
              </a:spcBef>
            </a:pPr>
            <a:r>
              <a:rPr dirty="0" sz="1150" spc="210">
                <a:latin typeface="Cambria"/>
                <a:cs typeface="Cambria"/>
              </a:rPr>
              <a:t>+</a:t>
            </a:r>
            <a:endParaRPr sz="1150">
              <a:latin typeface="Cambria"/>
              <a:cs typeface="Cambria"/>
            </a:endParaRPr>
          </a:p>
        </p:txBody>
      </p:sp>
      <p:sp>
        <p:nvSpPr>
          <p:cNvPr id="62" name="object 62"/>
          <p:cNvSpPr/>
          <p:nvPr/>
        </p:nvSpPr>
        <p:spPr>
          <a:xfrm>
            <a:off x="4613147" y="6769607"/>
            <a:ext cx="1050290" cy="128270"/>
          </a:xfrm>
          <a:custGeom>
            <a:avLst/>
            <a:gdLst/>
            <a:ahLst/>
            <a:cxnLst/>
            <a:rect l="l" t="t" r="r" b="b"/>
            <a:pathLst>
              <a:path w="1050289" h="128270">
                <a:moveTo>
                  <a:pt x="1016508" y="128016"/>
                </a:moveTo>
                <a:lnTo>
                  <a:pt x="1016508" y="123444"/>
                </a:lnTo>
                <a:lnTo>
                  <a:pt x="1021937" y="120562"/>
                </a:lnTo>
                <a:lnTo>
                  <a:pt x="1026795" y="116395"/>
                </a:lnTo>
                <a:lnTo>
                  <a:pt x="1040582" y="75128"/>
                </a:lnTo>
                <a:lnTo>
                  <a:pt x="1040892" y="64008"/>
                </a:lnTo>
                <a:lnTo>
                  <a:pt x="1040577" y="52863"/>
                </a:lnTo>
                <a:lnTo>
                  <a:pt x="1026795" y="12382"/>
                </a:lnTo>
                <a:lnTo>
                  <a:pt x="1016508" y="4572"/>
                </a:lnTo>
                <a:lnTo>
                  <a:pt x="1016508" y="0"/>
                </a:lnTo>
                <a:lnTo>
                  <a:pt x="1045535" y="32289"/>
                </a:lnTo>
                <a:lnTo>
                  <a:pt x="1050036" y="64008"/>
                </a:lnTo>
                <a:lnTo>
                  <a:pt x="1049488" y="76033"/>
                </a:lnTo>
                <a:lnTo>
                  <a:pt x="1037296" y="114085"/>
                </a:lnTo>
                <a:lnTo>
                  <a:pt x="1024199" y="124896"/>
                </a:lnTo>
                <a:lnTo>
                  <a:pt x="1016508" y="128016"/>
                </a:lnTo>
                <a:close/>
              </a:path>
              <a:path w="1050289" h="128270">
                <a:moveTo>
                  <a:pt x="33528" y="128016"/>
                </a:moveTo>
                <a:lnTo>
                  <a:pt x="5143" y="97226"/>
                </a:lnTo>
                <a:lnTo>
                  <a:pt x="0" y="64008"/>
                </a:lnTo>
                <a:lnTo>
                  <a:pt x="571" y="52863"/>
                </a:lnTo>
                <a:lnTo>
                  <a:pt x="14025" y="14573"/>
                </a:lnTo>
                <a:lnTo>
                  <a:pt x="33528" y="0"/>
                </a:lnTo>
                <a:lnTo>
                  <a:pt x="35052" y="4572"/>
                </a:lnTo>
                <a:lnTo>
                  <a:pt x="29622" y="7691"/>
                </a:lnTo>
                <a:lnTo>
                  <a:pt x="24765" y="12382"/>
                </a:lnTo>
                <a:lnTo>
                  <a:pt x="10977" y="52911"/>
                </a:lnTo>
                <a:lnTo>
                  <a:pt x="10668" y="64008"/>
                </a:lnTo>
                <a:lnTo>
                  <a:pt x="10977" y="75128"/>
                </a:lnTo>
                <a:lnTo>
                  <a:pt x="24765" y="116395"/>
                </a:lnTo>
                <a:lnTo>
                  <a:pt x="35052" y="123444"/>
                </a:lnTo>
                <a:lnTo>
                  <a:pt x="33528" y="128016"/>
                </a:lnTo>
                <a:close/>
              </a:path>
            </a:pathLst>
          </a:custGeom>
          <a:solidFill>
            <a:srgbClr val="000000"/>
          </a:solidFill>
        </p:spPr>
        <p:txBody>
          <a:bodyPr wrap="square" lIns="0" tIns="0" rIns="0" bIns="0" rtlCol="0"/>
          <a:lstStyle/>
          <a:p/>
        </p:txBody>
      </p:sp>
      <p:sp>
        <p:nvSpPr>
          <p:cNvPr id="63" name="object 63"/>
          <p:cNvSpPr txBox="1"/>
          <p:nvPr/>
        </p:nvSpPr>
        <p:spPr>
          <a:xfrm>
            <a:off x="4387533" y="6744656"/>
            <a:ext cx="370840" cy="151765"/>
          </a:xfrm>
          <a:prstGeom prst="rect">
            <a:avLst/>
          </a:prstGeom>
        </p:spPr>
        <p:txBody>
          <a:bodyPr wrap="square" lIns="0" tIns="15875" rIns="0" bIns="0" rtlCol="0" vert="horz">
            <a:spAutoFit/>
          </a:bodyPr>
          <a:lstStyle/>
          <a:p>
            <a:pPr>
              <a:lnSpc>
                <a:spcPct val="100000"/>
              </a:lnSpc>
              <a:spcBef>
                <a:spcPts val="125"/>
              </a:spcBef>
              <a:tabLst>
                <a:tab pos="264795" algn="l"/>
              </a:tabLst>
            </a:pPr>
            <a:r>
              <a:rPr dirty="0" sz="800" spc="35">
                <a:latin typeface="Cambria"/>
                <a:cs typeface="Cambria"/>
              </a:rPr>
              <a:t>)</a:t>
            </a:r>
            <a:r>
              <a:rPr dirty="0" sz="800" spc="35">
                <a:latin typeface="Cambria"/>
                <a:cs typeface="Cambria"/>
              </a:rPr>
              <a:t>	</a:t>
            </a:r>
            <a:r>
              <a:rPr dirty="0" sz="800" spc="75">
                <a:latin typeface="Cambria"/>
                <a:cs typeface="Cambria"/>
              </a:rPr>
              <a:t>M</a:t>
            </a:r>
            <a:endParaRPr sz="800">
              <a:latin typeface="Cambria"/>
              <a:cs typeface="Cambria"/>
            </a:endParaRPr>
          </a:p>
        </p:txBody>
      </p:sp>
      <p:sp>
        <p:nvSpPr>
          <p:cNvPr id="64" name="object 64"/>
          <p:cNvSpPr txBox="1"/>
          <p:nvPr/>
        </p:nvSpPr>
        <p:spPr>
          <a:xfrm>
            <a:off x="5096192" y="6744656"/>
            <a:ext cx="180975" cy="151765"/>
          </a:xfrm>
          <a:prstGeom prst="rect">
            <a:avLst/>
          </a:prstGeom>
        </p:spPr>
        <p:txBody>
          <a:bodyPr wrap="square" lIns="0" tIns="15875" rIns="0" bIns="0" rtlCol="0" vert="horz">
            <a:spAutoFit/>
          </a:bodyPr>
          <a:lstStyle/>
          <a:p>
            <a:pPr>
              <a:lnSpc>
                <a:spcPct val="100000"/>
              </a:lnSpc>
              <a:spcBef>
                <a:spcPts val="125"/>
              </a:spcBef>
            </a:pPr>
            <a:r>
              <a:rPr dirty="0" sz="800" spc="145">
                <a:latin typeface="Cambria"/>
                <a:cs typeface="Cambria"/>
              </a:rPr>
              <a:t>+</a:t>
            </a:r>
            <a:r>
              <a:rPr dirty="0" sz="800" spc="75">
                <a:latin typeface="Cambria"/>
                <a:cs typeface="Cambria"/>
              </a:rPr>
              <a:t>M</a:t>
            </a:r>
            <a:endParaRPr sz="800">
              <a:latin typeface="Cambria"/>
              <a:cs typeface="Cambria"/>
            </a:endParaRPr>
          </a:p>
        </p:txBody>
      </p:sp>
      <p:sp>
        <p:nvSpPr>
          <p:cNvPr id="65" name="object 65"/>
          <p:cNvSpPr txBox="1"/>
          <p:nvPr/>
        </p:nvSpPr>
        <p:spPr>
          <a:xfrm>
            <a:off x="4720310" y="6766458"/>
            <a:ext cx="938530" cy="299085"/>
          </a:xfrm>
          <a:prstGeom prst="rect">
            <a:avLst/>
          </a:prstGeom>
        </p:spPr>
        <p:txBody>
          <a:bodyPr wrap="square" lIns="0" tIns="36195" rIns="0" bIns="0" rtlCol="0" vert="horz">
            <a:spAutoFit/>
          </a:bodyPr>
          <a:lstStyle/>
          <a:p>
            <a:pPr marL="25400">
              <a:lnSpc>
                <a:spcPct val="100000"/>
              </a:lnSpc>
              <a:spcBef>
                <a:spcPts val="285"/>
              </a:spcBef>
              <a:tabLst>
                <a:tab pos="544830" algn="l"/>
              </a:tabLst>
            </a:pPr>
            <a:r>
              <a:rPr dirty="0" sz="650" spc="100">
                <a:latin typeface="Cambria"/>
                <a:cs typeface="Cambria"/>
              </a:rPr>
              <a:t>barrier	</a:t>
            </a:r>
            <a:r>
              <a:rPr dirty="0" sz="650" spc="95">
                <a:latin typeface="Cambria"/>
                <a:cs typeface="Cambria"/>
              </a:rPr>
              <a:t>overlay</a:t>
            </a:r>
            <a:endParaRPr sz="650">
              <a:latin typeface="Cambria"/>
              <a:cs typeface="Cambria"/>
            </a:endParaRPr>
          </a:p>
          <a:p>
            <a:pPr algn="ctr" marR="97155">
              <a:lnSpc>
                <a:spcPct val="100000"/>
              </a:lnSpc>
              <a:spcBef>
                <a:spcPts val="220"/>
              </a:spcBef>
            </a:pPr>
            <a:r>
              <a:rPr dirty="0" sz="800" spc="75">
                <a:latin typeface="Cambria"/>
                <a:cs typeface="Cambria"/>
              </a:rPr>
              <a:t>s</a:t>
            </a:r>
            <a:r>
              <a:rPr dirty="0" baseline="-12820" sz="975" spc="112">
                <a:latin typeface="Cambria"/>
                <a:cs typeface="Cambria"/>
              </a:rPr>
              <a:t>c</a:t>
            </a:r>
            <a:endParaRPr baseline="-12820" sz="975">
              <a:latin typeface="Cambria"/>
              <a:cs typeface="Cambria"/>
            </a:endParaRPr>
          </a:p>
        </p:txBody>
      </p:sp>
      <p:sp>
        <p:nvSpPr>
          <p:cNvPr id="66" name="object 66"/>
          <p:cNvSpPr/>
          <p:nvPr/>
        </p:nvSpPr>
        <p:spPr>
          <a:xfrm>
            <a:off x="4604003" y="6917435"/>
            <a:ext cx="1068705" cy="0"/>
          </a:xfrm>
          <a:custGeom>
            <a:avLst/>
            <a:gdLst/>
            <a:ahLst/>
            <a:cxnLst/>
            <a:rect l="l" t="t" r="r" b="b"/>
            <a:pathLst>
              <a:path w="1068704" h="0">
                <a:moveTo>
                  <a:pt x="0" y="0"/>
                </a:moveTo>
                <a:lnTo>
                  <a:pt x="1068324" y="0"/>
                </a:lnTo>
              </a:path>
            </a:pathLst>
          </a:custGeom>
          <a:ln w="9143">
            <a:solidFill>
              <a:srgbClr val="000000"/>
            </a:solidFill>
          </a:ln>
        </p:spPr>
        <p:txBody>
          <a:bodyPr wrap="square" lIns="0" tIns="0" rIns="0" bIns="0" rtlCol="0"/>
          <a:lstStyle/>
          <a:p/>
        </p:txBody>
      </p:sp>
      <p:sp>
        <p:nvSpPr>
          <p:cNvPr id="67" name="object 67"/>
          <p:cNvSpPr txBox="1"/>
          <p:nvPr/>
        </p:nvSpPr>
        <p:spPr>
          <a:xfrm>
            <a:off x="5705916" y="6801070"/>
            <a:ext cx="233045" cy="199390"/>
          </a:xfrm>
          <a:prstGeom prst="rect">
            <a:avLst/>
          </a:prstGeom>
        </p:spPr>
        <p:txBody>
          <a:bodyPr wrap="square" lIns="0" tIns="11430" rIns="0" bIns="0" rtlCol="0" vert="horz">
            <a:spAutoFit/>
          </a:bodyPr>
          <a:lstStyle/>
          <a:p>
            <a:pPr>
              <a:lnSpc>
                <a:spcPct val="100000"/>
              </a:lnSpc>
              <a:spcBef>
                <a:spcPts val="90"/>
              </a:spcBef>
            </a:pPr>
            <a:r>
              <a:rPr dirty="0" sz="1150" spc="210">
                <a:latin typeface="Cambria"/>
                <a:cs typeface="Cambria"/>
              </a:rPr>
              <a:t>+</a:t>
            </a:r>
            <a:r>
              <a:rPr dirty="0" sz="1150" spc="-65">
                <a:latin typeface="Cambria"/>
                <a:cs typeface="Cambria"/>
              </a:rPr>
              <a:t> </a:t>
            </a:r>
            <a:r>
              <a:rPr dirty="0" sz="1150" spc="-10">
                <a:latin typeface="Cambria"/>
                <a:cs typeface="Cambria"/>
              </a:rPr>
              <a:t>𝑓</a:t>
            </a:r>
            <a:endParaRPr sz="1150">
              <a:latin typeface="Cambria"/>
              <a:cs typeface="Cambria"/>
            </a:endParaRPr>
          </a:p>
        </p:txBody>
      </p:sp>
      <p:sp>
        <p:nvSpPr>
          <p:cNvPr id="68" name="object 68"/>
          <p:cNvSpPr txBox="1"/>
          <p:nvPr/>
        </p:nvSpPr>
        <p:spPr>
          <a:xfrm>
            <a:off x="5896277" y="6869657"/>
            <a:ext cx="114300" cy="151765"/>
          </a:xfrm>
          <a:prstGeom prst="rect">
            <a:avLst/>
          </a:prstGeom>
        </p:spPr>
        <p:txBody>
          <a:bodyPr wrap="square" lIns="0" tIns="15875" rIns="0" bIns="0" rtlCol="0" vert="horz">
            <a:spAutoFit/>
          </a:bodyPr>
          <a:lstStyle/>
          <a:p>
            <a:pPr>
              <a:lnSpc>
                <a:spcPct val="100000"/>
              </a:lnSpc>
              <a:spcBef>
                <a:spcPts val="125"/>
              </a:spcBef>
            </a:pPr>
            <a:r>
              <a:rPr dirty="0" sz="800" spc="50">
                <a:latin typeface="Cambria"/>
                <a:cs typeface="Cambria"/>
              </a:rPr>
              <a:t>s</a:t>
            </a:r>
            <a:r>
              <a:rPr dirty="0" sz="800" spc="55">
                <a:latin typeface="Cambria"/>
                <a:cs typeface="Cambria"/>
              </a:rPr>
              <a:t>s</a:t>
            </a:r>
            <a:endParaRPr sz="800">
              <a:latin typeface="Cambria"/>
              <a:cs typeface="Cambria"/>
            </a:endParaRPr>
          </a:p>
        </p:txBody>
      </p:sp>
      <p:sp>
        <p:nvSpPr>
          <p:cNvPr id="69" name="object 69"/>
          <p:cNvSpPr txBox="1"/>
          <p:nvPr/>
        </p:nvSpPr>
        <p:spPr>
          <a:xfrm>
            <a:off x="3128712" y="7140903"/>
            <a:ext cx="66040" cy="151765"/>
          </a:xfrm>
          <a:prstGeom prst="rect">
            <a:avLst/>
          </a:prstGeom>
        </p:spPr>
        <p:txBody>
          <a:bodyPr wrap="square" lIns="0" tIns="15875" rIns="0" bIns="0" rtlCol="0" vert="horz">
            <a:spAutoFit/>
          </a:bodyPr>
          <a:lstStyle/>
          <a:p>
            <a:pPr>
              <a:lnSpc>
                <a:spcPct val="100000"/>
              </a:lnSpc>
              <a:spcBef>
                <a:spcPts val="125"/>
              </a:spcBef>
            </a:pPr>
            <a:r>
              <a:rPr dirty="0" sz="800" spc="25">
                <a:latin typeface="Cambria"/>
                <a:cs typeface="Cambria"/>
              </a:rPr>
              <a:t>e</a:t>
            </a:r>
            <a:endParaRPr sz="800">
              <a:latin typeface="Cambria"/>
              <a:cs typeface="Cambria"/>
            </a:endParaRPr>
          </a:p>
        </p:txBody>
      </p:sp>
      <p:sp>
        <p:nvSpPr>
          <p:cNvPr id="70" name="object 70"/>
          <p:cNvSpPr txBox="1"/>
          <p:nvPr/>
        </p:nvSpPr>
        <p:spPr>
          <a:xfrm>
            <a:off x="1317287" y="6703559"/>
            <a:ext cx="4158615" cy="568325"/>
          </a:xfrm>
          <a:prstGeom prst="rect">
            <a:avLst/>
          </a:prstGeom>
        </p:spPr>
        <p:txBody>
          <a:bodyPr wrap="square" lIns="0" tIns="108585" rIns="0" bIns="0" rtlCol="0" vert="horz">
            <a:spAutoFit/>
          </a:bodyPr>
          <a:lstStyle/>
          <a:p>
            <a:pPr marL="25400">
              <a:lnSpc>
                <a:spcPct val="100000"/>
              </a:lnSpc>
              <a:spcBef>
                <a:spcPts val="855"/>
              </a:spcBef>
              <a:tabLst>
                <a:tab pos="605790" algn="l"/>
                <a:tab pos="907415" algn="l"/>
              </a:tabLst>
            </a:pPr>
            <a:r>
              <a:rPr dirty="0" sz="1150" spc="-10">
                <a:latin typeface="Arial"/>
                <a:cs typeface="Arial"/>
              </a:rPr>
              <a:t>–  </a:t>
            </a:r>
            <a:r>
              <a:rPr dirty="0" sz="1150" spc="40">
                <a:latin typeface="Arial"/>
                <a:cs typeface="Arial"/>
              </a:rPr>
              <a:t> </a:t>
            </a:r>
            <a:r>
              <a:rPr dirty="0" sz="1150" spc="-10">
                <a:latin typeface="Cambria"/>
                <a:cs typeface="Cambria"/>
              </a:rPr>
              <a:t>𝑓</a:t>
            </a:r>
            <a:r>
              <a:rPr dirty="0" sz="1150" spc="85">
                <a:latin typeface="Cambria"/>
                <a:cs typeface="Cambria"/>
              </a:rPr>
              <a:t> </a:t>
            </a:r>
            <a:r>
              <a:rPr dirty="0" sz="1150" spc="210">
                <a:latin typeface="Cambria"/>
                <a:cs typeface="Cambria"/>
              </a:rPr>
              <a:t>=	+	+</a:t>
            </a:r>
            <a:endParaRPr sz="1150">
              <a:latin typeface="Cambria"/>
              <a:cs typeface="Cambria"/>
            </a:endParaRPr>
          </a:p>
          <a:p>
            <a:pPr marL="25400">
              <a:lnSpc>
                <a:spcPct val="100000"/>
              </a:lnSpc>
              <a:spcBef>
                <a:spcPts val="755"/>
              </a:spcBef>
            </a:pPr>
            <a:r>
              <a:rPr dirty="0" sz="1150" spc="-10">
                <a:latin typeface="Arial"/>
                <a:cs typeface="Arial"/>
              </a:rPr>
              <a:t>– </a:t>
            </a:r>
            <a:r>
              <a:rPr dirty="0" sz="1150" spc="-10">
                <a:latin typeface="Cambria"/>
                <a:cs typeface="Cambria"/>
              </a:rPr>
              <a:t>𝑓 </a:t>
            </a:r>
            <a:r>
              <a:rPr dirty="0" sz="1150" spc="210">
                <a:latin typeface="Cambria"/>
                <a:cs typeface="Cambria"/>
              </a:rPr>
              <a:t>= </a:t>
            </a:r>
            <a:r>
              <a:rPr dirty="0" sz="1150" spc="30">
                <a:latin typeface="Cambria"/>
                <a:cs typeface="Cambria"/>
              </a:rPr>
              <a:t>−3.709 </a:t>
            </a:r>
            <a:r>
              <a:rPr dirty="0" sz="1150" spc="-10">
                <a:latin typeface="Cambria"/>
                <a:cs typeface="Cambria"/>
              </a:rPr>
              <a:t>𝑘𝑠𝑖 </a:t>
            </a:r>
            <a:r>
              <a:rPr dirty="0" sz="1150" spc="215">
                <a:latin typeface="Cambria"/>
                <a:cs typeface="Cambria"/>
              </a:rPr>
              <a:t>&lt; </a:t>
            </a:r>
            <a:r>
              <a:rPr dirty="0" sz="1150" spc="55">
                <a:latin typeface="Cambria"/>
                <a:cs typeface="Cambria"/>
              </a:rPr>
              <a:t>−0.45𝑓</a:t>
            </a:r>
            <a:r>
              <a:rPr dirty="0" baseline="27777" sz="1200" spc="82">
                <a:latin typeface="Cambria"/>
                <a:cs typeface="Cambria"/>
              </a:rPr>
              <a:t>, </a:t>
            </a:r>
            <a:r>
              <a:rPr dirty="0" sz="1150" spc="210">
                <a:latin typeface="Cambria"/>
                <a:cs typeface="Cambria"/>
              </a:rPr>
              <a:t>= </a:t>
            </a:r>
            <a:r>
              <a:rPr dirty="0" sz="1150" spc="15">
                <a:latin typeface="Cambria"/>
                <a:cs typeface="Cambria"/>
              </a:rPr>
              <a:t>−0.45(8.7𝑘𝑠𝑖) </a:t>
            </a:r>
            <a:r>
              <a:rPr dirty="0" sz="1150" spc="210">
                <a:latin typeface="Cambria"/>
                <a:cs typeface="Cambria"/>
              </a:rPr>
              <a:t>= </a:t>
            </a:r>
            <a:r>
              <a:rPr dirty="0" sz="1150" spc="30">
                <a:latin typeface="Cambria"/>
                <a:cs typeface="Cambria"/>
              </a:rPr>
              <a:t>−3.915 </a:t>
            </a:r>
            <a:r>
              <a:rPr dirty="0" sz="1150" spc="-10">
                <a:latin typeface="Cambria"/>
                <a:cs typeface="Cambria"/>
              </a:rPr>
              <a:t>𝑘𝑠𝑖</a:t>
            </a:r>
            <a:r>
              <a:rPr dirty="0" sz="1150" spc="-85">
                <a:latin typeface="Cambria"/>
                <a:cs typeface="Cambria"/>
              </a:rPr>
              <a:t> </a:t>
            </a:r>
            <a:r>
              <a:rPr dirty="0" sz="1150" spc="-10" b="1">
                <a:latin typeface="Arial"/>
                <a:cs typeface="Arial"/>
              </a:rPr>
              <a:t>OK</a:t>
            </a:r>
            <a:endParaRPr sz="1150">
              <a:latin typeface="Arial"/>
              <a:cs typeface="Arial"/>
            </a:endParaRPr>
          </a:p>
        </p:txBody>
      </p:sp>
      <p:sp>
        <p:nvSpPr>
          <p:cNvPr id="71" name="object 71"/>
          <p:cNvSpPr/>
          <p:nvPr/>
        </p:nvSpPr>
        <p:spPr>
          <a:xfrm>
            <a:off x="2058923" y="7741919"/>
            <a:ext cx="4000500" cy="175260"/>
          </a:xfrm>
          <a:custGeom>
            <a:avLst/>
            <a:gdLst/>
            <a:ahLst/>
            <a:cxnLst/>
            <a:rect l="l" t="t" r="r" b="b"/>
            <a:pathLst>
              <a:path w="4000500" h="175259">
                <a:moveTo>
                  <a:pt x="3954780" y="175260"/>
                </a:moveTo>
                <a:lnTo>
                  <a:pt x="3951732" y="169164"/>
                </a:lnTo>
                <a:lnTo>
                  <a:pt x="3960280" y="165520"/>
                </a:lnTo>
                <a:lnTo>
                  <a:pt x="3967543" y="159448"/>
                </a:lnTo>
                <a:lnTo>
                  <a:pt x="3984498" y="117348"/>
                </a:lnTo>
                <a:lnTo>
                  <a:pt x="3986784" y="88392"/>
                </a:lnTo>
                <a:lnTo>
                  <a:pt x="3986212" y="72985"/>
                </a:lnTo>
                <a:lnTo>
                  <a:pt x="3977640" y="35052"/>
                </a:lnTo>
                <a:lnTo>
                  <a:pt x="3951732" y="6096"/>
                </a:lnTo>
                <a:lnTo>
                  <a:pt x="3954780" y="0"/>
                </a:lnTo>
                <a:lnTo>
                  <a:pt x="3988308" y="30480"/>
                </a:lnTo>
                <a:lnTo>
                  <a:pt x="3999666" y="72056"/>
                </a:lnTo>
                <a:lnTo>
                  <a:pt x="4000500" y="88392"/>
                </a:lnTo>
                <a:lnTo>
                  <a:pt x="3999666" y="104060"/>
                </a:lnTo>
                <a:lnTo>
                  <a:pt x="3988308" y="144780"/>
                </a:lnTo>
                <a:lnTo>
                  <a:pt x="3964733" y="171569"/>
                </a:lnTo>
                <a:lnTo>
                  <a:pt x="3954780" y="175260"/>
                </a:lnTo>
                <a:close/>
              </a:path>
              <a:path w="4000500" h="175259">
                <a:moveTo>
                  <a:pt x="45720" y="175260"/>
                </a:moveTo>
                <a:lnTo>
                  <a:pt x="12191" y="144780"/>
                </a:lnTo>
                <a:lnTo>
                  <a:pt x="619" y="104060"/>
                </a:lnTo>
                <a:lnTo>
                  <a:pt x="0" y="88392"/>
                </a:lnTo>
                <a:lnTo>
                  <a:pt x="619" y="72056"/>
                </a:lnTo>
                <a:lnTo>
                  <a:pt x="12191" y="30480"/>
                </a:lnTo>
                <a:lnTo>
                  <a:pt x="45720" y="0"/>
                </a:lnTo>
                <a:lnTo>
                  <a:pt x="47244" y="6096"/>
                </a:lnTo>
                <a:lnTo>
                  <a:pt x="39552" y="10406"/>
                </a:lnTo>
                <a:lnTo>
                  <a:pt x="32575" y="16573"/>
                </a:lnTo>
                <a:lnTo>
                  <a:pt x="14478" y="58864"/>
                </a:lnTo>
                <a:lnTo>
                  <a:pt x="12191" y="88392"/>
                </a:lnTo>
                <a:lnTo>
                  <a:pt x="12763" y="103584"/>
                </a:lnTo>
                <a:lnTo>
                  <a:pt x="21336" y="141732"/>
                </a:lnTo>
                <a:lnTo>
                  <a:pt x="47244" y="169164"/>
                </a:lnTo>
                <a:lnTo>
                  <a:pt x="45720" y="175260"/>
                </a:lnTo>
                <a:close/>
              </a:path>
            </a:pathLst>
          </a:custGeom>
          <a:solidFill>
            <a:srgbClr val="000000"/>
          </a:solidFill>
        </p:spPr>
        <p:txBody>
          <a:bodyPr wrap="square" lIns="0" tIns="0" rIns="0" bIns="0" rtlCol="0"/>
          <a:lstStyle/>
          <a:p/>
        </p:txBody>
      </p:sp>
      <p:sp>
        <p:nvSpPr>
          <p:cNvPr id="72" name="object 72"/>
          <p:cNvSpPr txBox="1"/>
          <p:nvPr/>
        </p:nvSpPr>
        <p:spPr>
          <a:xfrm>
            <a:off x="978405" y="7489921"/>
            <a:ext cx="5081270" cy="450850"/>
          </a:xfrm>
          <a:prstGeom prst="rect">
            <a:avLst/>
          </a:prstGeom>
        </p:spPr>
        <p:txBody>
          <a:bodyPr wrap="square" lIns="0" tIns="11430" rIns="0" bIns="0" rtlCol="0" vert="horz">
            <a:spAutoFit/>
          </a:bodyPr>
          <a:lstStyle/>
          <a:p>
            <a:pPr marL="282575" indent="-245110">
              <a:lnSpc>
                <a:spcPts val="980"/>
              </a:lnSpc>
              <a:spcBef>
                <a:spcPts val="90"/>
              </a:spcBef>
              <a:buChar char="•"/>
              <a:tabLst>
                <a:tab pos="282575" algn="l"/>
                <a:tab pos="283210" algn="l"/>
              </a:tabLst>
            </a:pPr>
            <a:r>
              <a:rPr dirty="0" sz="1150" spc="-10">
                <a:latin typeface="Arial"/>
                <a:cs typeface="Arial"/>
              </a:rPr>
              <a:t>Service </a:t>
            </a:r>
            <a:r>
              <a:rPr dirty="0" sz="1150" spc="-5">
                <a:latin typeface="Arial"/>
                <a:cs typeface="Arial"/>
              </a:rPr>
              <a:t>I </a:t>
            </a:r>
            <a:r>
              <a:rPr dirty="0" sz="1150" spc="-10">
                <a:latin typeface="Arial"/>
                <a:cs typeface="Arial"/>
              </a:rPr>
              <a:t>Compression </a:t>
            </a:r>
            <a:r>
              <a:rPr dirty="0" sz="1150" spc="-15">
                <a:latin typeface="Arial"/>
                <a:cs typeface="Arial"/>
              </a:rPr>
              <a:t>with </a:t>
            </a:r>
            <a:r>
              <a:rPr dirty="0" sz="1150" spc="-10">
                <a:latin typeface="Arial"/>
                <a:cs typeface="Arial"/>
              </a:rPr>
              <a:t>Live Load,</a:t>
            </a:r>
            <a:r>
              <a:rPr dirty="0" sz="1150" spc="35">
                <a:latin typeface="Arial"/>
                <a:cs typeface="Arial"/>
              </a:rPr>
              <a:t> </a:t>
            </a:r>
            <a:r>
              <a:rPr dirty="0" sz="1150" spc="25">
                <a:latin typeface="Cambria"/>
                <a:cs typeface="Cambria"/>
              </a:rPr>
              <a:t>0.60𝑓</a:t>
            </a:r>
            <a:r>
              <a:rPr dirty="0" baseline="27777" sz="1200" spc="37">
                <a:latin typeface="Cambria"/>
                <a:cs typeface="Cambria"/>
              </a:rPr>
              <a:t>,</a:t>
            </a:r>
            <a:endParaRPr baseline="27777" sz="1200">
              <a:latin typeface="Cambria"/>
              <a:cs typeface="Cambria"/>
            </a:endParaRPr>
          </a:p>
          <a:p>
            <a:pPr algn="ctr" marL="1192530">
              <a:lnSpc>
                <a:spcPts val="560"/>
              </a:lnSpc>
            </a:pPr>
            <a:r>
              <a:rPr dirty="0" sz="800" spc="25">
                <a:latin typeface="Cambria"/>
                <a:cs typeface="Cambria"/>
              </a:rPr>
              <a:t>e</a:t>
            </a:r>
            <a:endParaRPr sz="800">
              <a:latin typeface="Cambria"/>
              <a:cs typeface="Cambria"/>
            </a:endParaRPr>
          </a:p>
          <a:p>
            <a:pPr marL="363855">
              <a:lnSpc>
                <a:spcPct val="100000"/>
              </a:lnSpc>
              <a:spcBef>
                <a:spcPts val="440"/>
              </a:spcBef>
            </a:pPr>
            <a:r>
              <a:rPr dirty="0" baseline="12077" sz="1725" spc="-15">
                <a:latin typeface="Arial"/>
                <a:cs typeface="Arial"/>
              </a:rPr>
              <a:t>– </a:t>
            </a:r>
            <a:r>
              <a:rPr dirty="0" baseline="12077" sz="1725" spc="-15">
                <a:latin typeface="Cambria"/>
                <a:cs typeface="Cambria"/>
              </a:rPr>
              <a:t>𝑃 </a:t>
            </a:r>
            <a:r>
              <a:rPr dirty="0" baseline="12077" sz="1725" spc="315">
                <a:latin typeface="Cambria"/>
                <a:cs typeface="Cambria"/>
              </a:rPr>
              <a:t>= </a:t>
            </a:r>
            <a:r>
              <a:rPr dirty="0" baseline="12077" sz="1725" spc="52">
                <a:latin typeface="Cambria"/>
                <a:cs typeface="Cambria"/>
              </a:rPr>
              <a:t>𝐴</a:t>
            </a:r>
            <a:r>
              <a:rPr dirty="0" sz="800" spc="35">
                <a:latin typeface="Cambria"/>
                <a:cs typeface="Cambria"/>
              </a:rPr>
              <a:t>ps </a:t>
            </a:r>
            <a:r>
              <a:rPr dirty="0" baseline="12077" sz="1725" spc="22">
                <a:latin typeface="Cambria"/>
                <a:cs typeface="Cambria"/>
              </a:rPr>
              <a:t>𝑓</a:t>
            </a:r>
            <a:r>
              <a:rPr dirty="0" sz="800" spc="15">
                <a:latin typeface="Cambria"/>
                <a:cs typeface="Cambria"/>
              </a:rPr>
              <a:t>pj </a:t>
            </a:r>
            <a:r>
              <a:rPr dirty="0" baseline="12077" sz="1725" spc="315">
                <a:latin typeface="Cambria"/>
                <a:cs typeface="Cambria"/>
              </a:rPr>
              <a:t>− </a:t>
            </a:r>
            <a:r>
              <a:rPr dirty="0" baseline="12077" sz="1725" spc="-15">
                <a:latin typeface="Cambria"/>
                <a:cs typeface="Cambria"/>
              </a:rPr>
              <a:t>Δ𝑓</a:t>
            </a:r>
            <a:r>
              <a:rPr dirty="0" sz="800" spc="-10">
                <a:latin typeface="Cambria"/>
                <a:cs typeface="Cambria"/>
              </a:rPr>
              <a:t>pRo </a:t>
            </a:r>
            <a:r>
              <a:rPr dirty="0" baseline="12077" sz="1725" spc="315">
                <a:latin typeface="Cambria"/>
                <a:cs typeface="Cambria"/>
              </a:rPr>
              <a:t>− </a:t>
            </a:r>
            <a:r>
              <a:rPr dirty="0" baseline="12077" sz="1725" spc="15">
                <a:latin typeface="Cambria"/>
                <a:cs typeface="Cambria"/>
              </a:rPr>
              <a:t>Δ𝑓</a:t>
            </a:r>
            <a:r>
              <a:rPr dirty="0" sz="800" spc="10">
                <a:latin typeface="Cambria"/>
                <a:cs typeface="Cambria"/>
              </a:rPr>
              <a:t>pEs </a:t>
            </a:r>
            <a:r>
              <a:rPr dirty="0" baseline="12077" sz="1725" spc="315">
                <a:latin typeface="Cambria"/>
                <a:cs typeface="Cambria"/>
              </a:rPr>
              <a:t>− </a:t>
            </a:r>
            <a:r>
              <a:rPr dirty="0" baseline="12077" sz="1725" spc="15">
                <a:latin typeface="Cambria"/>
                <a:cs typeface="Cambria"/>
              </a:rPr>
              <a:t>∆𝑓</a:t>
            </a:r>
            <a:r>
              <a:rPr dirty="0" sz="800" spc="10">
                <a:latin typeface="Cambria"/>
                <a:cs typeface="Cambria"/>
              </a:rPr>
              <a:t>ptr </a:t>
            </a:r>
            <a:r>
              <a:rPr dirty="0" baseline="12077" sz="1725" spc="315">
                <a:latin typeface="Cambria"/>
                <a:cs typeface="Cambria"/>
              </a:rPr>
              <a:t>− </a:t>
            </a:r>
            <a:r>
              <a:rPr dirty="0" baseline="12077" sz="1725" spc="-30">
                <a:latin typeface="Cambria"/>
                <a:cs typeface="Cambria"/>
              </a:rPr>
              <a:t>Δ𝑓</a:t>
            </a:r>
            <a:r>
              <a:rPr dirty="0" sz="800" spc="-20">
                <a:latin typeface="Cambria"/>
                <a:cs typeface="Cambria"/>
              </a:rPr>
              <a:t>pLT </a:t>
            </a:r>
            <a:r>
              <a:rPr dirty="0" baseline="12077" sz="1725" spc="315">
                <a:latin typeface="Cambria"/>
                <a:cs typeface="Cambria"/>
              </a:rPr>
              <a:t>+ </a:t>
            </a:r>
            <a:r>
              <a:rPr dirty="0" baseline="12077" sz="1725">
                <a:latin typeface="Cambria"/>
                <a:cs typeface="Cambria"/>
              </a:rPr>
              <a:t>Δ𝑓</a:t>
            </a:r>
            <a:r>
              <a:rPr dirty="0" sz="800">
                <a:latin typeface="Cambria"/>
                <a:cs typeface="Cambria"/>
              </a:rPr>
              <a:t>pED </a:t>
            </a:r>
            <a:r>
              <a:rPr dirty="0" baseline="12077" sz="1725" spc="315">
                <a:latin typeface="Cambria"/>
                <a:cs typeface="Cambria"/>
              </a:rPr>
              <a:t>+ </a:t>
            </a:r>
            <a:r>
              <a:rPr dirty="0" baseline="12077" sz="1725" spc="37">
                <a:latin typeface="Cambria"/>
                <a:cs typeface="Cambria"/>
              </a:rPr>
              <a:t>Δ𝑓</a:t>
            </a:r>
            <a:r>
              <a:rPr dirty="0" sz="800" spc="25">
                <a:latin typeface="Cambria"/>
                <a:cs typeface="Cambria"/>
              </a:rPr>
              <a:t>pslDL </a:t>
            </a:r>
            <a:r>
              <a:rPr dirty="0" baseline="12077" sz="1725" spc="315">
                <a:latin typeface="Cambria"/>
                <a:cs typeface="Cambria"/>
              </a:rPr>
              <a:t>+</a:t>
            </a:r>
            <a:r>
              <a:rPr dirty="0" baseline="12077" sz="1725" spc="-202">
                <a:latin typeface="Cambria"/>
                <a:cs typeface="Cambria"/>
              </a:rPr>
              <a:t> </a:t>
            </a:r>
            <a:r>
              <a:rPr dirty="0" baseline="12077" sz="1725" spc="-30">
                <a:latin typeface="Cambria"/>
                <a:cs typeface="Cambria"/>
              </a:rPr>
              <a:t>Δ𝑓</a:t>
            </a:r>
            <a:r>
              <a:rPr dirty="0" sz="800" spc="-20">
                <a:latin typeface="Cambria"/>
                <a:cs typeface="Cambria"/>
              </a:rPr>
              <a:t>pLL</a:t>
            </a:r>
            <a:endParaRPr sz="800">
              <a:latin typeface="Cambria"/>
              <a:cs typeface="Cambria"/>
            </a:endParaRPr>
          </a:p>
        </p:txBody>
      </p:sp>
      <p:sp>
        <p:nvSpPr>
          <p:cNvPr id="73" name="object 73"/>
          <p:cNvSpPr/>
          <p:nvPr/>
        </p:nvSpPr>
        <p:spPr>
          <a:xfrm>
            <a:off x="1818132" y="8147304"/>
            <a:ext cx="71755" cy="9525"/>
          </a:xfrm>
          <a:custGeom>
            <a:avLst/>
            <a:gdLst/>
            <a:ahLst/>
            <a:cxnLst/>
            <a:rect l="l" t="t" r="r" b="b"/>
            <a:pathLst>
              <a:path w="71755" h="9525">
                <a:moveTo>
                  <a:pt x="0" y="0"/>
                </a:moveTo>
                <a:lnTo>
                  <a:pt x="71627" y="0"/>
                </a:lnTo>
                <a:lnTo>
                  <a:pt x="71627" y="9144"/>
                </a:lnTo>
                <a:lnTo>
                  <a:pt x="0" y="9144"/>
                </a:lnTo>
                <a:lnTo>
                  <a:pt x="0" y="0"/>
                </a:lnTo>
                <a:close/>
              </a:path>
            </a:pathLst>
          </a:custGeom>
          <a:solidFill>
            <a:srgbClr val="000000"/>
          </a:solidFill>
        </p:spPr>
        <p:txBody>
          <a:bodyPr wrap="square" lIns="0" tIns="0" rIns="0" bIns="0" rtlCol="0"/>
          <a:lstStyle/>
          <a:p/>
        </p:txBody>
      </p:sp>
      <p:sp>
        <p:nvSpPr>
          <p:cNvPr id="74" name="object 74"/>
          <p:cNvSpPr txBox="1"/>
          <p:nvPr/>
        </p:nvSpPr>
        <p:spPr>
          <a:xfrm>
            <a:off x="1819618" y="8148257"/>
            <a:ext cx="348615" cy="151765"/>
          </a:xfrm>
          <a:prstGeom prst="rect">
            <a:avLst/>
          </a:prstGeom>
        </p:spPr>
        <p:txBody>
          <a:bodyPr wrap="square" lIns="0" tIns="15875" rIns="0" bIns="0" rtlCol="0" vert="horz">
            <a:spAutoFit/>
          </a:bodyPr>
          <a:lstStyle/>
          <a:p>
            <a:pPr>
              <a:lnSpc>
                <a:spcPct val="100000"/>
              </a:lnSpc>
              <a:spcBef>
                <a:spcPts val="125"/>
              </a:spcBef>
              <a:tabLst>
                <a:tab pos="276860" algn="l"/>
              </a:tabLst>
            </a:pPr>
            <a:r>
              <a:rPr dirty="0" sz="800" spc="45">
                <a:latin typeface="Cambria"/>
                <a:cs typeface="Cambria"/>
              </a:rPr>
              <a:t>A</a:t>
            </a:r>
            <a:r>
              <a:rPr dirty="0" sz="800" spc="45">
                <a:latin typeface="Cambria"/>
                <a:cs typeface="Cambria"/>
              </a:rPr>
              <a:t>	</a:t>
            </a:r>
            <a:r>
              <a:rPr dirty="0" sz="800" spc="110">
                <a:latin typeface="Cambria"/>
                <a:cs typeface="Cambria"/>
              </a:rPr>
              <a:t>s</a:t>
            </a:r>
            <a:endParaRPr sz="800">
              <a:latin typeface="Cambria"/>
              <a:cs typeface="Cambria"/>
            </a:endParaRPr>
          </a:p>
        </p:txBody>
      </p:sp>
      <p:sp>
        <p:nvSpPr>
          <p:cNvPr id="75" name="object 75"/>
          <p:cNvSpPr/>
          <p:nvPr/>
        </p:nvSpPr>
        <p:spPr>
          <a:xfrm>
            <a:off x="2061972" y="8151876"/>
            <a:ext cx="129539" cy="0"/>
          </a:xfrm>
          <a:custGeom>
            <a:avLst/>
            <a:gdLst/>
            <a:ahLst/>
            <a:cxnLst/>
            <a:rect l="l" t="t" r="r" b="b"/>
            <a:pathLst>
              <a:path w="129539" h="0">
                <a:moveTo>
                  <a:pt x="0" y="0"/>
                </a:moveTo>
                <a:lnTo>
                  <a:pt x="129540" y="0"/>
                </a:lnTo>
              </a:path>
            </a:pathLst>
          </a:custGeom>
          <a:ln w="9144">
            <a:solidFill>
              <a:srgbClr val="000000"/>
            </a:solidFill>
          </a:ln>
        </p:spPr>
        <p:txBody>
          <a:bodyPr wrap="square" lIns="0" tIns="0" rIns="0" bIns="0" rtlCol="0"/>
          <a:lstStyle/>
          <a:p/>
        </p:txBody>
      </p:sp>
      <p:sp>
        <p:nvSpPr>
          <p:cNvPr id="76" name="object 76"/>
          <p:cNvSpPr txBox="1"/>
          <p:nvPr/>
        </p:nvSpPr>
        <p:spPr>
          <a:xfrm>
            <a:off x="1794218" y="7989751"/>
            <a:ext cx="758825" cy="151765"/>
          </a:xfrm>
          <a:prstGeom prst="rect">
            <a:avLst/>
          </a:prstGeom>
        </p:spPr>
        <p:txBody>
          <a:bodyPr wrap="square" lIns="0" tIns="15875" rIns="0" bIns="0" rtlCol="0" vert="horz">
            <a:spAutoFit/>
          </a:bodyPr>
          <a:lstStyle/>
          <a:p>
            <a:pPr marL="25400">
              <a:lnSpc>
                <a:spcPct val="100000"/>
              </a:lnSpc>
              <a:spcBef>
                <a:spcPts val="125"/>
              </a:spcBef>
              <a:tabLst>
                <a:tab pos="268605" algn="l"/>
                <a:tab pos="570865" algn="l"/>
              </a:tabLst>
            </a:pPr>
            <a:r>
              <a:rPr dirty="0" sz="800" spc="80">
                <a:latin typeface="Cambria"/>
                <a:cs typeface="Cambria"/>
              </a:rPr>
              <a:t>P	</a:t>
            </a:r>
            <a:r>
              <a:rPr dirty="0" sz="800" spc="70">
                <a:latin typeface="Cambria"/>
                <a:cs typeface="Cambria"/>
              </a:rPr>
              <a:t>Pe	</a:t>
            </a:r>
            <a:r>
              <a:rPr dirty="0" baseline="6944" sz="1200" spc="82">
                <a:latin typeface="Cambria"/>
                <a:cs typeface="Cambria"/>
              </a:rPr>
              <a:t>(M</a:t>
            </a:r>
            <a:endParaRPr baseline="6944" sz="1200">
              <a:latin typeface="Cambria"/>
              <a:cs typeface="Cambria"/>
            </a:endParaRPr>
          </a:p>
        </p:txBody>
      </p:sp>
      <p:sp>
        <p:nvSpPr>
          <p:cNvPr id="77" name="object 77"/>
          <p:cNvSpPr txBox="1"/>
          <p:nvPr/>
        </p:nvSpPr>
        <p:spPr>
          <a:xfrm>
            <a:off x="2477014" y="7982228"/>
            <a:ext cx="1944370" cy="318135"/>
          </a:xfrm>
          <a:prstGeom prst="rect">
            <a:avLst/>
          </a:prstGeom>
        </p:spPr>
        <p:txBody>
          <a:bodyPr wrap="square" lIns="0" tIns="12065" rIns="0" bIns="0" rtlCol="0" vert="horz">
            <a:spAutoFit/>
          </a:bodyPr>
          <a:lstStyle/>
          <a:p>
            <a:pPr marL="890905" marR="30480" indent="-866140">
              <a:lnSpc>
                <a:spcPct val="119800"/>
              </a:lnSpc>
              <a:spcBef>
                <a:spcPts val="95"/>
              </a:spcBef>
            </a:pPr>
            <a:r>
              <a:rPr dirty="0" sz="650" spc="110">
                <a:latin typeface="Cambria"/>
                <a:cs typeface="Cambria"/>
              </a:rPr>
              <a:t>girder</a:t>
            </a:r>
            <a:r>
              <a:rPr dirty="0" baseline="13888" sz="1200" spc="165">
                <a:latin typeface="Cambria"/>
                <a:cs typeface="Cambria"/>
              </a:rPr>
              <a:t>+M</a:t>
            </a:r>
            <a:r>
              <a:rPr dirty="0" sz="650" spc="110">
                <a:latin typeface="Cambria"/>
                <a:cs typeface="Cambria"/>
              </a:rPr>
              <a:t>diaphragm</a:t>
            </a:r>
            <a:r>
              <a:rPr dirty="0" baseline="13888" sz="1200" spc="165">
                <a:latin typeface="Cambria"/>
                <a:cs typeface="Cambria"/>
              </a:rPr>
              <a:t>+M</a:t>
            </a:r>
            <a:r>
              <a:rPr dirty="0" sz="650" spc="110">
                <a:latin typeface="Cambria"/>
                <a:cs typeface="Cambria"/>
              </a:rPr>
              <a:t>slab</a:t>
            </a:r>
            <a:r>
              <a:rPr dirty="0" baseline="13888" sz="1200" spc="165">
                <a:latin typeface="Cambria"/>
                <a:cs typeface="Cambria"/>
              </a:rPr>
              <a:t>+M</a:t>
            </a:r>
            <a:r>
              <a:rPr dirty="0" sz="650" spc="110">
                <a:latin typeface="Cambria"/>
                <a:cs typeface="Cambria"/>
              </a:rPr>
              <a:t>haunch  </a:t>
            </a:r>
            <a:r>
              <a:rPr dirty="0" sz="800" spc="110">
                <a:latin typeface="Cambria"/>
                <a:cs typeface="Cambria"/>
              </a:rPr>
              <a:t>s</a:t>
            </a:r>
            <a:endParaRPr sz="800">
              <a:latin typeface="Cambria"/>
              <a:cs typeface="Cambria"/>
            </a:endParaRPr>
          </a:p>
        </p:txBody>
      </p:sp>
      <p:sp>
        <p:nvSpPr>
          <p:cNvPr id="78" name="object 78"/>
          <p:cNvSpPr/>
          <p:nvPr/>
        </p:nvSpPr>
        <p:spPr>
          <a:xfrm>
            <a:off x="2363724" y="8151876"/>
            <a:ext cx="2066925" cy="0"/>
          </a:xfrm>
          <a:custGeom>
            <a:avLst/>
            <a:gdLst/>
            <a:ahLst/>
            <a:cxnLst/>
            <a:rect l="l" t="t" r="r" b="b"/>
            <a:pathLst>
              <a:path w="2066925" h="0">
                <a:moveTo>
                  <a:pt x="0" y="0"/>
                </a:moveTo>
                <a:lnTo>
                  <a:pt x="2066543" y="0"/>
                </a:lnTo>
              </a:path>
            </a:pathLst>
          </a:custGeom>
          <a:ln w="9144">
            <a:solidFill>
              <a:srgbClr val="000000"/>
            </a:solidFill>
          </a:ln>
        </p:spPr>
        <p:txBody>
          <a:bodyPr wrap="square" lIns="0" tIns="0" rIns="0" bIns="0" rtlCol="0"/>
          <a:lstStyle/>
          <a:p/>
        </p:txBody>
      </p:sp>
      <p:sp>
        <p:nvSpPr>
          <p:cNvPr id="79" name="object 79"/>
          <p:cNvSpPr txBox="1"/>
          <p:nvPr/>
        </p:nvSpPr>
        <p:spPr>
          <a:xfrm>
            <a:off x="4463826" y="8035480"/>
            <a:ext cx="121285" cy="199390"/>
          </a:xfrm>
          <a:prstGeom prst="rect">
            <a:avLst/>
          </a:prstGeom>
        </p:spPr>
        <p:txBody>
          <a:bodyPr wrap="square" lIns="0" tIns="11430" rIns="0" bIns="0" rtlCol="0" vert="horz">
            <a:spAutoFit/>
          </a:bodyPr>
          <a:lstStyle/>
          <a:p>
            <a:pPr>
              <a:lnSpc>
                <a:spcPct val="100000"/>
              </a:lnSpc>
              <a:spcBef>
                <a:spcPts val="90"/>
              </a:spcBef>
            </a:pPr>
            <a:r>
              <a:rPr dirty="0" sz="1150" spc="210">
                <a:latin typeface="Cambria"/>
                <a:cs typeface="Cambria"/>
              </a:rPr>
              <a:t>+</a:t>
            </a:r>
            <a:endParaRPr sz="1150">
              <a:latin typeface="Cambria"/>
              <a:cs typeface="Cambria"/>
            </a:endParaRPr>
          </a:p>
        </p:txBody>
      </p:sp>
      <p:sp>
        <p:nvSpPr>
          <p:cNvPr id="80" name="object 80"/>
          <p:cNvSpPr/>
          <p:nvPr/>
        </p:nvSpPr>
        <p:spPr>
          <a:xfrm>
            <a:off x="4613147" y="8005571"/>
            <a:ext cx="1409700" cy="127000"/>
          </a:xfrm>
          <a:custGeom>
            <a:avLst/>
            <a:gdLst/>
            <a:ahLst/>
            <a:cxnLst/>
            <a:rect l="l" t="t" r="r" b="b"/>
            <a:pathLst>
              <a:path w="1409700" h="127000">
                <a:moveTo>
                  <a:pt x="1376172" y="126492"/>
                </a:moveTo>
                <a:lnTo>
                  <a:pt x="1376172" y="121920"/>
                </a:lnTo>
                <a:lnTo>
                  <a:pt x="1381601" y="119038"/>
                </a:lnTo>
                <a:lnTo>
                  <a:pt x="1386459" y="114871"/>
                </a:lnTo>
                <a:lnTo>
                  <a:pt x="1400246" y="73604"/>
                </a:lnTo>
                <a:lnTo>
                  <a:pt x="1400556" y="62484"/>
                </a:lnTo>
                <a:lnTo>
                  <a:pt x="1400246" y="51601"/>
                </a:lnTo>
                <a:lnTo>
                  <a:pt x="1386459" y="10858"/>
                </a:lnTo>
                <a:lnTo>
                  <a:pt x="1376172" y="3048"/>
                </a:lnTo>
                <a:lnTo>
                  <a:pt x="1376172" y="0"/>
                </a:lnTo>
                <a:lnTo>
                  <a:pt x="1405199" y="30765"/>
                </a:lnTo>
                <a:lnTo>
                  <a:pt x="1409700" y="62484"/>
                </a:lnTo>
                <a:lnTo>
                  <a:pt x="1409152" y="74509"/>
                </a:lnTo>
                <a:lnTo>
                  <a:pt x="1396960" y="112561"/>
                </a:lnTo>
                <a:lnTo>
                  <a:pt x="1383863" y="123372"/>
                </a:lnTo>
                <a:lnTo>
                  <a:pt x="1376172" y="126492"/>
                </a:lnTo>
                <a:close/>
              </a:path>
              <a:path w="1409700" h="127000">
                <a:moveTo>
                  <a:pt x="33527" y="126492"/>
                </a:moveTo>
                <a:lnTo>
                  <a:pt x="5143" y="95702"/>
                </a:lnTo>
                <a:lnTo>
                  <a:pt x="0" y="62484"/>
                </a:lnTo>
                <a:lnTo>
                  <a:pt x="571" y="51339"/>
                </a:lnTo>
                <a:lnTo>
                  <a:pt x="14025" y="13073"/>
                </a:lnTo>
                <a:lnTo>
                  <a:pt x="33527" y="0"/>
                </a:lnTo>
                <a:lnTo>
                  <a:pt x="35051" y="3048"/>
                </a:lnTo>
                <a:lnTo>
                  <a:pt x="29622" y="6167"/>
                </a:lnTo>
                <a:lnTo>
                  <a:pt x="24764" y="10858"/>
                </a:lnTo>
                <a:lnTo>
                  <a:pt x="10977" y="51601"/>
                </a:lnTo>
                <a:lnTo>
                  <a:pt x="10667" y="62484"/>
                </a:lnTo>
                <a:lnTo>
                  <a:pt x="10977" y="73604"/>
                </a:lnTo>
                <a:lnTo>
                  <a:pt x="24764" y="114871"/>
                </a:lnTo>
                <a:lnTo>
                  <a:pt x="35051" y="121920"/>
                </a:lnTo>
                <a:lnTo>
                  <a:pt x="33527" y="126492"/>
                </a:lnTo>
                <a:close/>
              </a:path>
            </a:pathLst>
          </a:custGeom>
          <a:solidFill>
            <a:srgbClr val="000000"/>
          </a:solidFill>
        </p:spPr>
        <p:txBody>
          <a:bodyPr wrap="square" lIns="0" tIns="0" rIns="0" bIns="0" rtlCol="0"/>
          <a:lstStyle/>
          <a:p/>
        </p:txBody>
      </p:sp>
      <p:sp>
        <p:nvSpPr>
          <p:cNvPr id="81" name="object 81"/>
          <p:cNvSpPr txBox="1"/>
          <p:nvPr/>
        </p:nvSpPr>
        <p:spPr>
          <a:xfrm>
            <a:off x="4387533" y="7979065"/>
            <a:ext cx="370840" cy="151765"/>
          </a:xfrm>
          <a:prstGeom prst="rect">
            <a:avLst/>
          </a:prstGeom>
        </p:spPr>
        <p:txBody>
          <a:bodyPr wrap="square" lIns="0" tIns="15875" rIns="0" bIns="0" rtlCol="0" vert="horz">
            <a:spAutoFit/>
          </a:bodyPr>
          <a:lstStyle/>
          <a:p>
            <a:pPr>
              <a:lnSpc>
                <a:spcPct val="100000"/>
              </a:lnSpc>
              <a:spcBef>
                <a:spcPts val="125"/>
              </a:spcBef>
              <a:tabLst>
                <a:tab pos="264795" algn="l"/>
              </a:tabLst>
            </a:pPr>
            <a:r>
              <a:rPr dirty="0" sz="800" spc="35">
                <a:latin typeface="Cambria"/>
                <a:cs typeface="Cambria"/>
              </a:rPr>
              <a:t>)</a:t>
            </a:r>
            <a:r>
              <a:rPr dirty="0" sz="800" spc="35">
                <a:latin typeface="Cambria"/>
                <a:cs typeface="Cambria"/>
              </a:rPr>
              <a:t>	</a:t>
            </a:r>
            <a:r>
              <a:rPr dirty="0" sz="800" spc="75">
                <a:latin typeface="Cambria"/>
                <a:cs typeface="Cambria"/>
              </a:rPr>
              <a:t>M</a:t>
            </a:r>
            <a:endParaRPr sz="800">
              <a:latin typeface="Cambria"/>
              <a:cs typeface="Cambria"/>
            </a:endParaRPr>
          </a:p>
        </p:txBody>
      </p:sp>
      <p:sp>
        <p:nvSpPr>
          <p:cNvPr id="82" name="object 82"/>
          <p:cNvSpPr txBox="1"/>
          <p:nvPr/>
        </p:nvSpPr>
        <p:spPr>
          <a:xfrm>
            <a:off x="4707610" y="7982228"/>
            <a:ext cx="1325880" cy="318135"/>
          </a:xfrm>
          <a:prstGeom prst="rect">
            <a:avLst/>
          </a:prstGeom>
        </p:spPr>
        <p:txBody>
          <a:bodyPr wrap="square" lIns="0" tIns="12065" rIns="0" bIns="0" rtlCol="0" vert="horz">
            <a:spAutoFit/>
          </a:bodyPr>
          <a:lstStyle/>
          <a:p>
            <a:pPr marL="558800" marR="43180" indent="-521334">
              <a:lnSpc>
                <a:spcPct val="119800"/>
              </a:lnSpc>
              <a:spcBef>
                <a:spcPts val="95"/>
              </a:spcBef>
            </a:pPr>
            <a:r>
              <a:rPr dirty="0" sz="650" spc="80">
                <a:latin typeface="Cambria"/>
                <a:cs typeface="Cambria"/>
              </a:rPr>
              <a:t>b</a:t>
            </a:r>
            <a:r>
              <a:rPr dirty="0" sz="650" spc="135">
                <a:latin typeface="Cambria"/>
                <a:cs typeface="Cambria"/>
              </a:rPr>
              <a:t>a</a:t>
            </a:r>
            <a:r>
              <a:rPr dirty="0" sz="650" spc="105">
                <a:latin typeface="Cambria"/>
                <a:cs typeface="Cambria"/>
              </a:rPr>
              <a:t>rr</a:t>
            </a:r>
            <a:r>
              <a:rPr dirty="0" sz="650" spc="75">
                <a:latin typeface="Cambria"/>
                <a:cs typeface="Cambria"/>
              </a:rPr>
              <a:t>i</a:t>
            </a:r>
            <a:r>
              <a:rPr dirty="0" sz="650" spc="75">
                <a:latin typeface="Cambria"/>
                <a:cs typeface="Cambria"/>
              </a:rPr>
              <a:t>e</a:t>
            </a:r>
            <a:r>
              <a:rPr dirty="0" sz="650" spc="160">
                <a:latin typeface="Cambria"/>
                <a:cs typeface="Cambria"/>
              </a:rPr>
              <a:t>r</a:t>
            </a:r>
            <a:r>
              <a:rPr dirty="0" baseline="13888" sz="1200" spc="217">
                <a:latin typeface="Cambria"/>
                <a:cs typeface="Cambria"/>
              </a:rPr>
              <a:t>+</a:t>
            </a:r>
            <a:r>
              <a:rPr dirty="0" baseline="13888" sz="1200" spc="120">
                <a:latin typeface="Cambria"/>
                <a:cs typeface="Cambria"/>
              </a:rPr>
              <a:t>M</a:t>
            </a:r>
            <a:r>
              <a:rPr dirty="0" sz="650" spc="85">
                <a:latin typeface="Cambria"/>
                <a:cs typeface="Cambria"/>
              </a:rPr>
              <a:t>o</a:t>
            </a:r>
            <a:r>
              <a:rPr dirty="0" sz="650" spc="65">
                <a:latin typeface="Cambria"/>
                <a:cs typeface="Cambria"/>
              </a:rPr>
              <a:t>v</a:t>
            </a:r>
            <a:r>
              <a:rPr dirty="0" sz="650" spc="75">
                <a:latin typeface="Cambria"/>
                <a:cs typeface="Cambria"/>
              </a:rPr>
              <a:t>e</a:t>
            </a:r>
            <a:r>
              <a:rPr dirty="0" sz="650" spc="105">
                <a:latin typeface="Cambria"/>
                <a:cs typeface="Cambria"/>
              </a:rPr>
              <a:t>r</a:t>
            </a:r>
            <a:r>
              <a:rPr dirty="0" sz="650" spc="85">
                <a:latin typeface="Cambria"/>
                <a:cs typeface="Cambria"/>
              </a:rPr>
              <a:t>l</a:t>
            </a:r>
            <a:r>
              <a:rPr dirty="0" sz="650" spc="125">
                <a:latin typeface="Cambria"/>
                <a:cs typeface="Cambria"/>
              </a:rPr>
              <a:t>a</a:t>
            </a:r>
            <a:r>
              <a:rPr dirty="0" sz="650" spc="185">
                <a:latin typeface="Cambria"/>
                <a:cs typeface="Cambria"/>
              </a:rPr>
              <a:t>y</a:t>
            </a:r>
            <a:r>
              <a:rPr dirty="0" baseline="13888" sz="1200" spc="217">
                <a:latin typeface="Cambria"/>
                <a:cs typeface="Cambria"/>
              </a:rPr>
              <a:t>+</a:t>
            </a:r>
            <a:r>
              <a:rPr dirty="0" baseline="13888" sz="1200" spc="120">
                <a:latin typeface="Cambria"/>
                <a:cs typeface="Cambria"/>
              </a:rPr>
              <a:t>M</a:t>
            </a:r>
            <a:r>
              <a:rPr dirty="0" sz="650" spc="85">
                <a:latin typeface="Cambria"/>
                <a:cs typeface="Cambria"/>
              </a:rPr>
              <a:t>l</a:t>
            </a:r>
            <a:r>
              <a:rPr dirty="0" sz="650" spc="80">
                <a:latin typeface="Cambria"/>
                <a:cs typeface="Cambria"/>
              </a:rPr>
              <a:t>l</a:t>
            </a:r>
            <a:r>
              <a:rPr dirty="0" sz="650" spc="70">
                <a:latin typeface="Cambria"/>
                <a:cs typeface="Cambria"/>
              </a:rPr>
              <a:t>i</a:t>
            </a:r>
            <a:r>
              <a:rPr dirty="0" sz="650" spc="75">
                <a:latin typeface="Cambria"/>
                <a:cs typeface="Cambria"/>
              </a:rPr>
              <a:t>m  </a:t>
            </a:r>
            <a:r>
              <a:rPr dirty="0" sz="800" spc="75">
                <a:latin typeface="Cambria"/>
                <a:cs typeface="Cambria"/>
              </a:rPr>
              <a:t>s</a:t>
            </a:r>
            <a:r>
              <a:rPr dirty="0" baseline="-12820" sz="975" spc="112">
                <a:latin typeface="Cambria"/>
                <a:cs typeface="Cambria"/>
              </a:rPr>
              <a:t>c</a:t>
            </a:r>
            <a:endParaRPr baseline="-12820" sz="975">
              <a:latin typeface="Cambria"/>
              <a:cs typeface="Cambria"/>
            </a:endParaRPr>
          </a:p>
        </p:txBody>
      </p:sp>
      <p:sp>
        <p:nvSpPr>
          <p:cNvPr id="83" name="object 83"/>
          <p:cNvSpPr/>
          <p:nvPr/>
        </p:nvSpPr>
        <p:spPr>
          <a:xfrm>
            <a:off x="4604003" y="8151876"/>
            <a:ext cx="1428115" cy="0"/>
          </a:xfrm>
          <a:custGeom>
            <a:avLst/>
            <a:gdLst/>
            <a:ahLst/>
            <a:cxnLst/>
            <a:rect l="l" t="t" r="r" b="b"/>
            <a:pathLst>
              <a:path w="1428114" h="0">
                <a:moveTo>
                  <a:pt x="0" y="0"/>
                </a:moveTo>
                <a:lnTo>
                  <a:pt x="1427988" y="0"/>
                </a:lnTo>
              </a:path>
            </a:pathLst>
          </a:custGeom>
          <a:ln w="9144">
            <a:solidFill>
              <a:srgbClr val="000000"/>
            </a:solidFill>
          </a:ln>
        </p:spPr>
        <p:txBody>
          <a:bodyPr wrap="square" lIns="0" tIns="0" rIns="0" bIns="0" rtlCol="0"/>
          <a:lstStyle/>
          <a:p/>
        </p:txBody>
      </p:sp>
      <p:sp>
        <p:nvSpPr>
          <p:cNvPr id="84" name="object 84"/>
          <p:cNvSpPr txBox="1"/>
          <p:nvPr/>
        </p:nvSpPr>
        <p:spPr>
          <a:xfrm>
            <a:off x="6065527" y="8035480"/>
            <a:ext cx="234315" cy="199390"/>
          </a:xfrm>
          <a:prstGeom prst="rect">
            <a:avLst/>
          </a:prstGeom>
        </p:spPr>
        <p:txBody>
          <a:bodyPr wrap="square" lIns="0" tIns="11430" rIns="0" bIns="0" rtlCol="0" vert="horz">
            <a:spAutoFit/>
          </a:bodyPr>
          <a:lstStyle/>
          <a:p>
            <a:pPr>
              <a:lnSpc>
                <a:spcPct val="100000"/>
              </a:lnSpc>
              <a:spcBef>
                <a:spcPts val="90"/>
              </a:spcBef>
            </a:pPr>
            <a:r>
              <a:rPr dirty="0" sz="1150" spc="210">
                <a:latin typeface="Cambria"/>
                <a:cs typeface="Cambria"/>
              </a:rPr>
              <a:t>+</a:t>
            </a:r>
            <a:r>
              <a:rPr dirty="0" sz="1150" spc="-60">
                <a:latin typeface="Cambria"/>
                <a:cs typeface="Cambria"/>
              </a:rPr>
              <a:t> </a:t>
            </a:r>
            <a:r>
              <a:rPr dirty="0" sz="1150" spc="-10">
                <a:latin typeface="Cambria"/>
                <a:cs typeface="Cambria"/>
              </a:rPr>
              <a:t>𝑓</a:t>
            </a:r>
            <a:endParaRPr sz="1150">
              <a:latin typeface="Cambria"/>
              <a:cs typeface="Cambria"/>
            </a:endParaRPr>
          </a:p>
        </p:txBody>
      </p:sp>
      <p:sp>
        <p:nvSpPr>
          <p:cNvPr id="85" name="object 85"/>
          <p:cNvSpPr txBox="1"/>
          <p:nvPr/>
        </p:nvSpPr>
        <p:spPr>
          <a:xfrm>
            <a:off x="6257489" y="8104066"/>
            <a:ext cx="114300" cy="151765"/>
          </a:xfrm>
          <a:prstGeom prst="rect">
            <a:avLst/>
          </a:prstGeom>
        </p:spPr>
        <p:txBody>
          <a:bodyPr wrap="square" lIns="0" tIns="15875" rIns="0" bIns="0" rtlCol="0" vert="horz">
            <a:spAutoFit/>
          </a:bodyPr>
          <a:lstStyle/>
          <a:p>
            <a:pPr>
              <a:lnSpc>
                <a:spcPct val="100000"/>
              </a:lnSpc>
              <a:spcBef>
                <a:spcPts val="125"/>
              </a:spcBef>
            </a:pPr>
            <a:r>
              <a:rPr dirty="0" sz="800" spc="50">
                <a:latin typeface="Cambria"/>
                <a:cs typeface="Cambria"/>
              </a:rPr>
              <a:t>s</a:t>
            </a:r>
            <a:r>
              <a:rPr dirty="0" sz="800" spc="55">
                <a:latin typeface="Cambria"/>
                <a:cs typeface="Cambria"/>
              </a:rPr>
              <a:t>s</a:t>
            </a:r>
            <a:endParaRPr sz="800">
              <a:latin typeface="Cambria"/>
              <a:cs typeface="Cambria"/>
            </a:endParaRPr>
          </a:p>
        </p:txBody>
      </p:sp>
      <p:sp>
        <p:nvSpPr>
          <p:cNvPr id="86" name="object 86"/>
          <p:cNvSpPr txBox="1"/>
          <p:nvPr/>
        </p:nvSpPr>
        <p:spPr>
          <a:xfrm>
            <a:off x="3128712" y="8375312"/>
            <a:ext cx="66040" cy="151765"/>
          </a:xfrm>
          <a:prstGeom prst="rect">
            <a:avLst/>
          </a:prstGeom>
        </p:spPr>
        <p:txBody>
          <a:bodyPr wrap="square" lIns="0" tIns="15875" rIns="0" bIns="0" rtlCol="0" vert="horz">
            <a:spAutoFit/>
          </a:bodyPr>
          <a:lstStyle/>
          <a:p>
            <a:pPr>
              <a:lnSpc>
                <a:spcPct val="100000"/>
              </a:lnSpc>
              <a:spcBef>
                <a:spcPts val="125"/>
              </a:spcBef>
            </a:pPr>
            <a:r>
              <a:rPr dirty="0" sz="800" spc="25">
                <a:latin typeface="Cambria"/>
                <a:cs typeface="Cambria"/>
              </a:rPr>
              <a:t>e</a:t>
            </a:r>
            <a:endParaRPr sz="800">
              <a:latin typeface="Cambria"/>
              <a:cs typeface="Cambria"/>
            </a:endParaRPr>
          </a:p>
        </p:txBody>
      </p:sp>
      <p:sp>
        <p:nvSpPr>
          <p:cNvPr id="87" name="object 87"/>
          <p:cNvSpPr txBox="1"/>
          <p:nvPr/>
        </p:nvSpPr>
        <p:spPr>
          <a:xfrm>
            <a:off x="1317287" y="7937925"/>
            <a:ext cx="4158615" cy="568325"/>
          </a:xfrm>
          <a:prstGeom prst="rect">
            <a:avLst/>
          </a:prstGeom>
        </p:spPr>
        <p:txBody>
          <a:bodyPr wrap="square" lIns="0" tIns="108585" rIns="0" bIns="0" rtlCol="0" vert="horz">
            <a:spAutoFit/>
          </a:bodyPr>
          <a:lstStyle/>
          <a:p>
            <a:pPr marL="25400">
              <a:lnSpc>
                <a:spcPct val="100000"/>
              </a:lnSpc>
              <a:spcBef>
                <a:spcPts val="855"/>
              </a:spcBef>
              <a:tabLst>
                <a:tab pos="605790" algn="l"/>
                <a:tab pos="907415" algn="l"/>
              </a:tabLst>
            </a:pPr>
            <a:r>
              <a:rPr dirty="0" sz="1150" spc="-10">
                <a:latin typeface="Arial"/>
                <a:cs typeface="Arial"/>
              </a:rPr>
              <a:t>–  </a:t>
            </a:r>
            <a:r>
              <a:rPr dirty="0" sz="1150" spc="40">
                <a:latin typeface="Arial"/>
                <a:cs typeface="Arial"/>
              </a:rPr>
              <a:t> </a:t>
            </a:r>
            <a:r>
              <a:rPr dirty="0" sz="1150" spc="-10">
                <a:latin typeface="Cambria"/>
                <a:cs typeface="Cambria"/>
              </a:rPr>
              <a:t>𝑓</a:t>
            </a:r>
            <a:r>
              <a:rPr dirty="0" sz="1150" spc="85">
                <a:latin typeface="Cambria"/>
                <a:cs typeface="Cambria"/>
              </a:rPr>
              <a:t> </a:t>
            </a:r>
            <a:r>
              <a:rPr dirty="0" sz="1150" spc="210">
                <a:latin typeface="Cambria"/>
                <a:cs typeface="Cambria"/>
              </a:rPr>
              <a:t>=	+	+</a:t>
            </a:r>
            <a:endParaRPr sz="1150">
              <a:latin typeface="Cambria"/>
              <a:cs typeface="Cambria"/>
            </a:endParaRPr>
          </a:p>
          <a:p>
            <a:pPr marL="25400">
              <a:lnSpc>
                <a:spcPct val="100000"/>
              </a:lnSpc>
              <a:spcBef>
                <a:spcPts val="760"/>
              </a:spcBef>
            </a:pPr>
            <a:r>
              <a:rPr dirty="0" sz="1150" spc="-10">
                <a:latin typeface="Arial"/>
                <a:cs typeface="Arial"/>
              </a:rPr>
              <a:t>– </a:t>
            </a:r>
            <a:r>
              <a:rPr dirty="0" sz="1150" spc="-10">
                <a:latin typeface="Cambria"/>
                <a:cs typeface="Cambria"/>
              </a:rPr>
              <a:t>𝑓 </a:t>
            </a:r>
            <a:r>
              <a:rPr dirty="0" sz="1150" spc="210">
                <a:latin typeface="Cambria"/>
                <a:cs typeface="Cambria"/>
              </a:rPr>
              <a:t>= </a:t>
            </a:r>
            <a:r>
              <a:rPr dirty="0" sz="1150" spc="30">
                <a:latin typeface="Cambria"/>
                <a:cs typeface="Cambria"/>
              </a:rPr>
              <a:t>−4.570 </a:t>
            </a:r>
            <a:r>
              <a:rPr dirty="0" sz="1150" spc="-10">
                <a:latin typeface="Cambria"/>
                <a:cs typeface="Cambria"/>
              </a:rPr>
              <a:t>𝑘𝑠𝑖 </a:t>
            </a:r>
            <a:r>
              <a:rPr dirty="0" sz="1150" spc="215">
                <a:latin typeface="Cambria"/>
                <a:cs typeface="Cambria"/>
              </a:rPr>
              <a:t>&lt; </a:t>
            </a:r>
            <a:r>
              <a:rPr dirty="0" sz="1150" spc="55">
                <a:latin typeface="Cambria"/>
                <a:cs typeface="Cambria"/>
              </a:rPr>
              <a:t>−0.60𝑓</a:t>
            </a:r>
            <a:r>
              <a:rPr dirty="0" baseline="27777" sz="1200" spc="82">
                <a:latin typeface="Cambria"/>
                <a:cs typeface="Cambria"/>
              </a:rPr>
              <a:t>, </a:t>
            </a:r>
            <a:r>
              <a:rPr dirty="0" sz="1150" spc="210">
                <a:latin typeface="Cambria"/>
                <a:cs typeface="Cambria"/>
              </a:rPr>
              <a:t>= </a:t>
            </a:r>
            <a:r>
              <a:rPr dirty="0" sz="1150" spc="15">
                <a:latin typeface="Cambria"/>
                <a:cs typeface="Cambria"/>
              </a:rPr>
              <a:t>−0.60(8.7𝑘𝑠𝑖) </a:t>
            </a:r>
            <a:r>
              <a:rPr dirty="0" sz="1150" spc="210">
                <a:latin typeface="Cambria"/>
                <a:cs typeface="Cambria"/>
              </a:rPr>
              <a:t>= </a:t>
            </a:r>
            <a:r>
              <a:rPr dirty="0" sz="1150" spc="30">
                <a:latin typeface="Cambria"/>
                <a:cs typeface="Cambria"/>
              </a:rPr>
              <a:t>−5.220 </a:t>
            </a:r>
            <a:r>
              <a:rPr dirty="0" sz="1150" spc="-10">
                <a:latin typeface="Cambria"/>
                <a:cs typeface="Cambria"/>
              </a:rPr>
              <a:t>𝑘𝑠𝑖</a:t>
            </a:r>
            <a:r>
              <a:rPr dirty="0" sz="1150" spc="-85">
                <a:latin typeface="Cambria"/>
                <a:cs typeface="Cambria"/>
              </a:rPr>
              <a:t> </a:t>
            </a:r>
            <a:r>
              <a:rPr dirty="0" sz="1150" spc="-10" b="1">
                <a:latin typeface="Arial"/>
                <a:cs typeface="Arial"/>
              </a:rPr>
              <a:t>OK</a:t>
            </a:r>
            <a:endParaRPr sz="1150">
              <a:latin typeface="Arial"/>
              <a:cs typeface="Arial"/>
            </a:endParaRPr>
          </a:p>
        </p:txBody>
      </p:sp>
      <p:sp>
        <p:nvSpPr>
          <p:cNvPr id="88" name="object 88"/>
          <p:cNvSpPr txBox="1"/>
          <p:nvPr/>
        </p:nvSpPr>
        <p:spPr>
          <a:xfrm>
            <a:off x="6903724" y="8873744"/>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10</a:t>
            </a:r>
            <a:r>
              <a:rPr dirty="0" sz="850">
                <a:solidFill>
                  <a:srgbClr val="FFFFFF"/>
                </a:solidFill>
                <a:latin typeface="Arial"/>
                <a:cs typeface="Arial"/>
              </a:rPr>
              <a:t>6</a:t>
            </a:r>
            <a:endParaRPr sz="850">
              <a:latin typeface="Arial"/>
              <a:cs typeface="Arial"/>
            </a:endParaRPr>
          </a:p>
        </p:txBody>
      </p:sp>
      <p:sp>
        <p:nvSpPr>
          <p:cNvPr id="89" name="object 89"/>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90" name="object 90"/>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0</a:t>
            </a:r>
            <a:r>
              <a:rPr dirty="0" sz="1050" spc="-5">
                <a:solidFill>
                  <a:srgbClr val="262626"/>
                </a:solidFill>
                <a:latin typeface="Calibri"/>
                <a:cs typeface="Calibri"/>
              </a:rPr>
              <a:t>5</a:t>
            </a:r>
            <a:endParaRPr sz="1050">
              <a:latin typeface="Calibri"/>
              <a:cs typeface="Calibri"/>
            </a:endParaRPr>
          </a:p>
        </p:txBody>
      </p:sp>
      <p:sp>
        <p:nvSpPr>
          <p:cNvPr id="92" name="object 92"/>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91" name="object 91"/>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0</a:t>
            </a:r>
            <a:r>
              <a:rPr dirty="0" sz="1050" spc="-5">
                <a:solidFill>
                  <a:srgbClr val="262626"/>
                </a:solidFill>
                <a:latin typeface="Calibri"/>
                <a:cs typeface="Calibri"/>
              </a:rPr>
              <a:t>6</a:t>
            </a:r>
            <a:endParaRPr sz="1050">
              <a:latin typeface="Calibri"/>
              <a:cs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p:nvPr/>
        </p:nvSpPr>
        <p:spPr>
          <a:xfrm>
            <a:off x="1016541" y="1157746"/>
            <a:ext cx="4071620" cy="330835"/>
          </a:xfrm>
          <a:prstGeom prst="rect">
            <a:avLst/>
          </a:prstGeom>
        </p:spPr>
        <p:txBody>
          <a:bodyPr wrap="square" lIns="0" tIns="13335" rIns="0" bIns="0" rtlCol="0" vert="horz">
            <a:spAutoFit/>
          </a:bodyPr>
          <a:lstStyle/>
          <a:p>
            <a:pPr>
              <a:lnSpc>
                <a:spcPct val="100000"/>
              </a:lnSpc>
              <a:spcBef>
                <a:spcPts val="105"/>
              </a:spcBef>
            </a:pPr>
            <a:r>
              <a:rPr dirty="0" sz="2000" spc="-15">
                <a:solidFill>
                  <a:srgbClr val="1C7C5B"/>
                </a:solidFill>
                <a:latin typeface="Arial Black"/>
                <a:cs typeface="Arial Black"/>
              </a:rPr>
              <a:t>Fatigue </a:t>
            </a:r>
            <a:r>
              <a:rPr dirty="0" sz="2000">
                <a:solidFill>
                  <a:srgbClr val="1C7C5B"/>
                </a:solidFill>
                <a:latin typeface="Arial Black"/>
                <a:cs typeface="Arial Black"/>
              </a:rPr>
              <a:t>I Compression</a:t>
            </a:r>
            <a:r>
              <a:rPr dirty="0" sz="2000" spc="-105">
                <a:solidFill>
                  <a:srgbClr val="1C7C5B"/>
                </a:solidFill>
                <a:latin typeface="Arial Black"/>
                <a:cs typeface="Arial Black"/>
              </a:rPr>
              <a:t> </a:t>
            </a:r>
            <a:r>
              <a:rPr dirty="0" sz="2000" spc="-15">
                <a:solidFill>
                  <a:srgbClr val="1C7C5B"/>
                </a:solidFill>
                <a:latin typeface="Arial Black"/>
                <a:cs typeface="Arial Black"/>
              </a:rPr>
              <a:t>Check</a:t>
            </a:r>
            <a:endParaRPr sz="2000">
              <a:latin typeface="Arial Black"/>
              <a:cs typeface="Arial Black"/>
            </a:endParaRPr>
          </a:p>
        </p:txBody>
      </p:sp>
      <p:sp>
        <p:nvSpPr>
          <p:cNvPr id="6" name="object 6"/>
          <p:cNvSpPr/>
          <p:nvPr/>
        </p:nvSpPr>
        <p:spPr>
          <a:xfrm>
            <a:off x="2058924" y="2132075"/>
            <a:ext cx="4486910" cy="175260"/>
          </a:xfrm>
          <a:custGeom>
            <a:avLst/>
            <a:gdLst/>
            <a:ahLst/>
            <a:cxnLst/>
            <a:rect l="l" t="t" r="r" b="b"/>
            <a:pathLst>
              <a:path w="4486909" h="175260">
                <a:moveTo>
                  <a:pt x="4440936" y="175260"/>
                </a:moveTo>
                <a:lnTo>
                  <a:pt x="4437888" y="169164"/>
                </a:lnTo>
                <a:lnTo>
                  <a:pt x="4446436" y="164877"/>
                </a:lnTo>
                <a:lnTo>
                  <a:pt x="4453699" y="158877"/>
                </a:lnTo>
                <a:lnTo>
                  <a:pt x="4470654" y="117348"/>
                </a:lnTo>
                <a:lnTo>
                  <a:pt x="4472940" y="88392"/>
                </a:lnTo>
                <a:lnTo>
                  <a:pt x="4472368" y="72985"/>
                </a:lnTo>
                <a:lnTo>
                  <a:pt x="4463796" y="35052"/>
                </a:lnTo>
                <a:lnTo>
                  <a:pt x="4437888" y="6096"/>
                </a:lnTo>
                <a:lnTo>
                  <a:pt x="4440936" y="0"/>
                </a:lnTo>
                <a:lnTo>
                  <a:pt x="4474464" y="30480"/>
                </a:lnTo>
                <a:lnTo>
                  <a:pt x="4485822" y="72056"/>
                </a:lnTo>
                <a:lnTo>
                  <a:pt x="4486656" y="88392"/>
                </a:lnTo>
                <a:lnTo>
                  <a:pt x="4485822" y="104060"/>
                </a:lnTo>
                <a:lnTo>
                  <a:pt x="4474464" y="144780"/>
                </a:lnTo>
                <a:lnTo>
                  <a:pt x="4450889" y="171569"/>
                </a:lnTo>
                <a:lnTo>
                  <a:pt x="4440936" y="175260"/>
                </a:lnTo>
                <a:close/>
              </a:path>
              <a:path w="4486909" h="175260">
                <a:moveTo>
                  <a:pt x="45719" y="175260"/>
                </a:moveTo>
                <a:lnTo>
                  <a:pt x="12191" y="144780"/>
                </a:lnTo>
                <a:lnTo>
                  <a:pt x="619" y="104060"/>
                </a:lnTo>
                <a:lnTo>
                  <a:pt x="0" y="88392"/>
                </a:lnTo>
                <a:lnTo>
                  <a:pt x="619" y="72056"/>
                </a:lnTo>
                <a:lnTo>
                  <a:pt x="12191" y="30480"/>
                </a:lnTo>
                <a:lnTo>
                  <a:pt x="45719" y="0"/>
                </a:lnTo>
                <a:lnTo>
                  <a:pt x="47243" y="6096"/>
                </a:lnTo>
                <a:lnTo>
                  <a:pt x="39552" y="10406"/>
                </a:lnTo>
                <a:lnTo>
                  <a:pt x="32575" y="16573"/>
                </a:lnTo>
                <a:lnTo>
                  <a:pt x="14477" y="58864"/>
                </a:lnTo>
                <a:lnTo>
                  <a:pt x="12191" y="88392"/>
                </a:lnTo>
                <a:lnTo>
                  <a:pt x="12763" y="103584"/>
                </a:lnTo>
                <a:lnTo>
                  <a:pt x="21335" y="141732"/>
                </a:lnTo>
                <a:lnTo>
                  <a:pt x="47243" y="169164"/>
                </a:lnTo>
                <a:lnTo>
                  <a:pt x="45719" y="175260"/>
                </a:lnTo>
                <a:close/>
              </a:path>
            </a:pathLst>
          </a:custGeom>
          <a:solidFill>
            <a:srgbClr val="000000"/>
          </a:solidFill>
        </p:spPr>
        <p:txBody>
          <a:bodyPr wrap="square" lIns="0" tIns="0" rIns="0" bIns="0" rtlCol="0"/>
          <a:lstStyle/>
          <a:p/>
        </p:txBody>
      </p:sp>
      <p:sp>
        <p:nvSpPr>
          <p:cNvPr id="7" name="object 7"/>
          <p:cNvSpPr txBox="1"/>
          <p:nvPr/>
        </p:nvSpPr>
        <p:spPr>
          <a:xfrm>
            <a:off x="978405" y="1878581"/>
            <a:ext cx="5567680" cy="452120"/>
          </a:xfrm>
          <a:prstGeom prst="rect">
            <a:avLst/>
          </a:prstGeom>
        </p:spPr>
        <p:txBody>
          <a:bodyPr wrap="square" lIns="0" tIns="11430" rIns="0" bIns="0" rtlCol="0" vert="horz">
            <a:spAutoFit/>
          </a:bodyPr>
          <a:lstStyle/>
          <a:p>
            <a:pPr marL="282575" indent="-245110">
              <a:lnSpc>
                <a:spcPts val="980"/>
              </a:lnSpc>
              <a:spcBef>
                <a:spcPts val="90"/>
              </a:spcBef>
              <a:buChar char="•"/>
              <a:tabLst>
                <a:tab pos="282575" algn="l"/>
                <a:tab pos="283210" algn="l"/>
              </a:tabLst>
            </a:pPr>
            <a:r>
              <a:rPr dirty="0" sz="1150" spc="-10">
                <a:latin typeface="Arial"/>
                <a:cs typeface="Arial"/>
              </a:rPr>
              <a:t>Fatigue </a:t>
            </a:r>
            <a:r>
              <a:rPr dirty="0" sz="1150" spc="-5">
                <a:latin typeface="Arial"/>
                <a:cs typeface="Arial"/>
              </a:rPr>
              <a:t>I </a:t>
            </a:r>
            <a:r>
              <a:rPr dirty="0" sz="1150" spc="-10">
                <a:latin typeface="Arial"/>
                <a:cs typeface="Arial"/>
              </a:rPr>
              <a:t>Compression, </a:t>
            </a:r>
            <a:r>
              <a:rPr dirty="0" sz="1150" spc="25">
                <a:latin typeface="Cambria"/>
                <a:cs typeface="Cambria"/>
              </a:rPr>
              <a:t>0.40𝑓</a:t>
            </a:r>
            <a:r>
              <a:rPr dirty="0" baseline="27777" sz="1200" spc="37">
                <a:latin typeface="Cambria"/>
                <a:cs typeface="Cambria"/>
              </a:rPr>
              <a:t>,</a:t>
            </a:r>
            <a:endParaRPr baseline="27777" sz="1200">
              <a:latin typeface="Cambria"/>
              <a:cs typeface="Cambria"/>
            </a:endParaRPr>
          </a:p>
          <a:p>
            <a:pPr algn="ctr" marR="1217930">
              <a:lnSpc>
                <a:spcPts val="560"/>
              </a:lnSpc>
            </a:pPr>
            <a:r>
              <a:rPr dirty="0" sz="800" spc="25">
                <a:latin typeface="Cambria"/>
                <a:cs typeface="Cambria"/>
              </a:rPr>
              <a:t>e</a:t>
            </a:r>
            <a:endParaRPr sz="800">
              <a:latin typeface="Cambria"/>
              <a:cs typeface="Cambria"/>
            </a:endParaRPr>
          </a:p>
          <a:p>
            <a:pPr marL="363855">
              <a:lnSpc>
                <a:spcPct val="100000"/>
              </a:lnSpc>
              <a:spcBef>
                <a:spcPts val="455"/>
              </a:spcBef>
            </a:pPr>
            <a:r>
              <a:rPr dirty="0" baseline="12077" sz="1725" spc="-15">
                <a:latin typeface="Arial"/>
                <a:cs typeface="Arial"/>
              </a:rPr>
              <a:t>– </a:t>
            </a:r>
            <a:r>
              <a:rPr dirty="0" baseline="12077" sz="1725" spc="-15">
                <a:latin typeface="Cambria"/>
                <a:cs typeface="Cambria"/>
              </a:rPr>
              <a:t>𝑃 </a:t>
            </a:r>
            <a:r>
              <a:rPr dirty="0" baseline="12077" sz="1725" spc="315">
                <a:latin typeface="Cambria"/>
                <a:cs typeface="Cambria"/>
              </a:rPr>
              <a:t>= </a:t>
            </a:r>
            <a:r>
              <a:rPr dirty="0" baseline="12077" sz="1725" spc="52">
                <a:latin typeface="Cambria"/>
                <a:cs typeface="Cambria"/>
              </a:rPr>
              <a:t>𝐴</a:t>
            </a:r>
            <a:r>
              <a:rPr dirty="0" sz="800" spc="35">
                <a:latin typeface="Cambria"/>
                <a:cs typeface="Cambria"/>
              </a:rPr>
              <a:t>ps </a:t>
            </a:r>
            <a:r>
              <a:rPr dirty="0" baseline="12077" sz="1725" spc="22">
                <a:latin typeface="Cambria"/>
                <a:cs typeface="Cambria"/>
              </a:rPr>
              <a:t>𝑓</a:t>
            </a:r>
            <a:r>
              <a:rPr dirty="0" sz="800" spc="15">
                <a:latin typeface="Cambria"/>
                <a:cs typeface="Cambria"/>
              </a:rPr>
              <a:t>pj </a:t>
            </a:r>
            <a:r>
              <a:rPr dirty="0" baseline="12077" sz="1725" spc="315">
                <a:latin typeface="Cambria"/>
                <a:cs typeface="Cambria"/>
              </a:rPr>
              <a:t>− </a:t>
            </a:r>
            <a:r>
              <a:rPr dirty="0" baseline="12077" sz="1725" spc="-15">
                <a:latin typeface="Cambria"/>
                <a:cs typeface="Cambria"/>
              </a:rPr>
              <a:t>Δ𝑓</a:t>
            </a:r>
            <a:r>
              <a:rPr dirty="0" sz="800" spc="-10">
                <a:latin typeface="Cambria"/>
                <a:cs typeface="Cambria"/>
              </a:rPr>
              <a:t>pRo </a:t>
            </a:r>
            <a:r>
              <a:rPr dirty="0" baseline="12077" sz="1725" spc="315">
                <a:latin typeface="Cambria"/>
                <a:cs typeface="Cambria"/>
              </a:rPr>
              <a:t>− </a:t>
            </a:r>
            <a:r>
              <a:rPr dirty="0" baseline="12077" sz="1725" spc="15">
                <a:latin typeface="Cambria"/>
                <a:cs typeface="Cambria"/>
              </a:rPr>
              <a:t>Δ𝑓</a:t>
            </a:r>
            <a:r>
              <a:rPr dirty="0" sz="800" spc="10">
                <a:latin typeface="Cambria"/>
                <a:cs typeface="Cambria"/>
              </a:rPr>
              <a:t>pEs </a:t>
            </a:r>
            <a:r>
              <a:rPr dirty="0" baseline="12077" sz="1725" spc="315">
                <a:latin typeface="Cambria"/>
                <a:cs typeface="Cambria"/>
              </a:rPr>
              <a:t>− </a:t>
            </a:r>
            <a:r>
              <a:rPr dirty="0" baseline="12077" sz="1725" spc="15">
                <a:latin typeface="Cambria"/>
                <a:cs typeface="Cambria"/>
              </a:rPr>
              <a:t>∆𝑓</a:t>
            </a:r>
            <a:r>
              <a:rPr dirty="0" sz="800" spc="10">
                <a:latin typeface="Cambria"/>
                <a:cs typeface="Cambria"/>
              </a:rPr>
              <a:t>ptr </a:t>
            </a:r>
            <a:r>
              <a:rPr dirty="0" baseline="12077" sz="1725" spc="315">
                <a:latin typeface="Cambria"/>
                <a:cs typeface="Cambria"/>
              </a:rPr>
              <a:t>− </a:t>
            </a:r>
            <a:r>
              <a:rPr dirty="0" baseline="12077" sz="1725" spc="-30">
                <a:latin typeface="Cambria"/>
                <a:cs typeface="Cambria"/>
              </a:rPr>
              <a:t>Δ𝑓</a:t>
            </a:r>
            <a:r>
              <a:rPr dirty="0" sz="800" spc="-20">
                <a:latin typeface="Cambria"/>
                <a:cs typeface="Cambria"/>
              </a:rPr>
              <a:t>pLT </a:t>
            </a:r>
            <a:r>
              <a:rPr dirty="0" baseline="12077" sz="1725" spc="315">
                <a:latin typeface="Cambria"/>
                <a:cs typeface="Cambria"/>
              </a:rPr>
              <a:t>+ </a:t>
            </a:r>
            <a:r>
              <a:rPr dirty="0" baseline="12077" sz="1725">
                <a:latin typeface="Cambria"/>
                <a:cs typeface="Cambria"/>
              </a:rPr>
              <a:t>Δ𝑓</a:t>
            </a:r>
            <a:r>
              <a:rPr dirty="0" sz="800">
                <a:latin typeface="Cambria"/>
                <a:cs typeface="Cambria"/>
              </a:rPr>
              <a:t>pED </a:t>
            </a:r>
            <a:r>
              <a:rPr dirty="0" baseline="12077" sz="1725" spc="315">
                <a:latin typeface="Cambria"/>
                <a:cs typeface="Cambria"/>
              </a:rPr>
              <a:t>+ </a:t>
            </a:r>
            <a:r>
              <a:rPr dirty="0" baseline="12077" sz="1725" spc="37">
                <a:latin typeface="Cambria"/>
                <a:cs typeface="Cambria"/>
              </a:rPr>
              <a:t>Δ𝑓</a:t>
            </a:r>
            <a:r>
              <a:rPr dirty="0" sz="800" spc="25">
                <a:latin typeface="Cambria"/>
                <a:cs typeface="Cambria"/>
              </a:rPr>
              <a:t>pslDL </a:t>
            </a:r>
            <a:r>
              <a:rPr dirty="0" baseline="12077" sz="1725" spc="315">
                <a:latin typeface="Cambria"/>
                <a:cs typeface="Cambria"/>
              </a:rPr>
              <a:t>+</a:t>
            </a:r>
            <a:r>
              <a:rPr dirty="0" baseline="12077" sz="1725" spc="-187">
                <a:latin typeface="Cambria"/>
                <a:cs typeface="Cambria"/>
              </a:rPr>
              <a:t> </a:t>
            </a:r>
            <a:r>
              <a:rPr dirty="0" baseline="12077" sz="1725" spc="60">
                <a:latin typeface="Cambria"/>
                <a:cs typeface="Cambria"/>
              </a:rPr>
              <a:t>1.5Δ𝑓</a:t>
            </a:r>
            <a:r>
              <a:rPr dirty="0" sz="800" spc="40">
                <a:latin typeface="Cambria"/>
                <a:cs typeface="Cambria"/>
              </a:rPr>
              <a:t>pFatigue</a:t>
            </a:r>
            <a:endParaRPr sz="800">
              <a:latin typeface="Cambria"/>
              <a:cs typeface="Cambria"/>
            </a:endParaRPr>
          </a:p>
        </p:txBody>
      </p:sp>
      <p:sp>
        <p:nvSpPr>
          <p:cNvPr id="8" name="object 8"/>
          <p:cNvSpPr/>
          <p:nvPr/>
        </p:nvSpPr>
        <p:spPr>
          <a:xfrm>
            <a:off x="6278879" y="2400300"/>
            <a:ext cx="36830" cy="7620"/>
          </a:xfrm>
          <a:custGeom>
            <a:avLst/>
            <a:gdLst/>
            <a:ahLst/>
            <a:cxnLst/>
            <a:rect l="l" t="t" r="r" b="b"/>
            <a:pathLst>
              <a:path w="36829" h="7619">
                <a:moveTo>
                  <a:pt x="0" y="0"/>
                </a:moveTo>
                <a:lnTo>
                  <a:pt x="36576" y="0"/>
                </a:lnTo>
                <a:lnTo>
                  <a:pt x="36576" y="7620"/>
                </a:lnTo>
                <a:lnTo>
                  <a:pt x="0" y="7620"/>
                </a:lnTo>
                <a:lnTo>
                  <a:pt x="0" y="0"/>
                </a:lnTo>
                <a:close/>
              </a:path>
            </a:pathLst>
          </a:custGeom>
          <a:solidFill>
            <a:srgbClr val="000000"/>
          </a:solidFill>
        </p:spPr>
        <p:txBody>
          <a:bodyPr wrap="square" lIns="0" tIns="0" rIns="0" bIns="0" rtlCol="0"/>
          <a:lstStyle/>
          <a:p/>
        </p:txBody>
      </p:sp>
      <p:sp>
        <p:nvSpPr>
          <p:cNvPr id="9" name="object 9"/>
          <p:cNvSpPr/>
          <p:nvPr/>
        </p:nvSpPr>
        <p:spPr>
          <a:xfrm>
            <a:off x="6308598" y="2407920"/>
            <a:ext cx="0" cy="274320"/>
          </a:xfrm>
          <a:custGeom>
            <a:avLst/>
            <a:gdLst/>
            <a:ahLst/>
            <a:cxnLst/>
            <a:rect l="l" t="t" r="r" b="b"/>
            <a:pathLst>
              <a:path w="0" h="274319">
                <a:moveTo>
                  <a:pt x="0" y="0"/>
                </a:moveTo>
                <a:lnTo>
                  <a:pt x="0" y="274320"/>
                </a:lnTo>
              </a:path>
            </a:pathLst>
          </a:custGeom>
          <a:ln w="13716">
            <a:solidFill>
              <a:srgbClr val="000000"/>
            </a:solidFill>
          </a:ln>
        </p:spPr>
        <p:txBody>
          <a:bodyPr wrap="square" lIns="0" tIns="0" rIns="0" bIns="0" rtlCol="0"/>
          <a:lstStyle/>
          <a:p/>
        </p:txBody>
      </p:sp>
      <p:sp>
        <p:nvSpPr>
          <p:cNvPr id="10" name="object 10"/>
          <p:cNvSpPr/>
          <p:nvPr/>
        </p:nvSpPr>
        <p:spPr>
          <a:xfrm>
            <a:off x="6278879" y="2682239"/>
            <a:ext cx="36830" cy="6350"/>
          </a:xfrm>
          <a:custGeom>
            <a:avLst/>
            <a:gdLst/>
            <a:ahLst/>
            <a:cxnLst/>
            <a:rect l="l" t="t" r="r" b="b"/>
            <a:pathLst>
              <a:path w="36829" h="6350">
                <a:moveTo>
                  <a:pt x="0" y="0"/>
                </a:moveTo>
                <a:lnTo>
                  <a:pt x="36576" y="0"/>
                </a:lnTo>
                <a:lnTo>
                  <a:pt x="36576" y="6349"/>
                </a:lnTo>
                <a:lnTo>
                  <a:pt x="0" y="6349"/>
                </a:lnTo>
                <a:lnTo>
                  <a:pt x="0" y="0"/>
                </a:lnTo>
                <a:close/>
              </a:path>
            </a:pathLst>
          </a:custGeom>
          <a:solidFill>
            <a:srgbClr val="000000"/>
          </a:solidFill>
        </p:spPr>
        <p:txBody>
          <a:bodyPr wrap="square" lIns="0" tIns="0" rIns="0" bIns="0" rtlCol="0"/>
          <a:lstStyle/>
          <a:p/>
        </p:txBody>
      </p:sp>
      <p:sp>
        <p:nvSpPr>
          <p:cNvPr id="11" name="object 11"/>
          <p:cNvSpPr/>
          <p:nvPr/>
        </p:nvSpPr>
        <p:spPr>
          <a:xfrm>
            <a:off x="2048255" y="2400300"/>
            <a:ext cx="35560" cy="7620"/>
          </a:xfrm>
          <a:custGeom>
            <a:avLst/>
            <a:gdLst/>
            <a:ahLst/>
            <a:cxnLst/>
            <a:rect l="l" t="t" r="r" b="b"/>
            <a:pathLst>
              <a:path w="35560" h="7619">
                <a:moveTo>
                  <a:pt x="0" y="0"/>
                </a:moveTo>
                <a:lnTo>
                  <a:pt x="35051" y="0"/>
                </a:lnTo>
                <a:lnTo>
                  <a:pt x="35051" y="7620"/>
                </a:lnTo>
                <a:lnTo>
                  <a:pt x="0" y="7620"/>
                </a:lnTo>
                <a:lnTo>
                  <a:pt x="0" y="0"/>
                </a:lnTo>
                <a:close/>
              </a:path>
            </a:pathLst>
          </a:custGeom>
          <a:solidFill>
            <a:srgbClr val="000000"/>
          </a:solidFill>
        </p:spPr>
        <p:txBody>
          <a:bodyPr wrap="square" lIns="0" tIns="0" rIns="0" bIns="0" rtlCol="0"/>
          <a:lstStyle/>
          <a:p/>
        </p:txBody>
      </p:sp>
      <p:sp>
        <p:nvSpPr>
          <p:cNvPr id="12" name="object 12"/>
          <p:cNvSpPr/>
          <p:nvPr/>
        </p:nvSpPr>
        <p:spPr>
          <a:xfrm>
            <a:off x="2055113" y="2407920"/>
            <a:ext cx="0" cy="274320"/>
          </a:xfrm>
          <a:custGeom>
            <a:avLst/>
            <a:gdLst/>
            <a:ahLst/>
            <a:cxnLst/>
            <a:rect l="l" t="t" r="r" b="b"/>
            <a:pathLst>
              <a:path w="0" h="274319">
                <a:moveTo>
                  <a:pt x="0" y="0"/>
                </a:moveTo>
                <a:lnTo>
                  <a:pt x="0" y="274320"/>
                </a:lnTo>
              </a:path>
            </a:pathLst>
          </a:custGeom>
          <a:ln w="13716">
            <a:solidFill>
              <a:srgbClr val="000000"/>
            </a:solidFill>
          </a:ln>
        </p:spPr>
        <p:txBody>
          <a:bodyPr wrap="square" lIns="0" tIns="0" rIns="0" bIns="0" rtlCol="0"/>
          <a:lstStyle/>
          <a:p/>
        </p:txBody>
      </p:sp>
      <p:sp>
        <p:nvSpPr>
          <p:cNvPr id="13" name="object 13"/>
          <p:cNvSpPr/>
          <p:nvPr/>
        </p:nvSpPr>
        <p:spPr>
          <a:xfrm>
            <a:off x="2048255" y="2682239"/>
            <a:ext cx="35560" cy="6350"/>
          </a:xfrm>
          <a:custGeom>
            <a:avLst/>
            <a:gdLst/>
            <a:ahLst/>
            <a:cxnLst/>
            <a:rect l="l" t="t" r="r" b="b"/>
            <a:pathLst>
              <a:path w="35560" h="6350">
                <a:moveTo>
                  <a:pt x="0" y="0"/>
                </a:moveTo>
                <a:lnTo>
                  <a:pt x="35051" y="0"/>
                </a:lnTo>
                <a:lnTo>
                  <a:pt x="35051" y="6349"/>
                </a:lnTo>
                <a:lnTo>
                  <a:pt x="0" y="6349"/>
                </a:lnTo>
                <a:lnTo>
                  <a:pt x="0" y="0"/>
                </a:lnTo>
                <a:close/>
              </a:path>
            </a:pathLst>
          </a:custGeom>
          <a:solidFill>
            <a:srgbClr val="000000"/>
          </a:solidFill>
        </p:spPr>
        <p:txBody>
          <a:bodyPr wrap="square" lIns="0" tIns="0" rIns="0" bIns="0" rtlCol="0"/>
          <a:lstStyle/>
          <a:p/>
        </p:txBody>
      </p:sp>
      <p:sp>
        <p:nvSpPr>
          <p:cNvPr id="14" name="object 14"/>
          <p:cNvSpPr/>
          <p:nvPr/>
        </p:nvSpPr>
        <p:spPr>
          <a:xfrm>
            <a:off x="2086355" y="2538983"/>
            <a:ext cx="71755" cy="9525"/>
          </a:xfrm>
          <a:custGeom>
            <a:avLst/>
            <a:gdLst/>
            <a:ahLst/>
            <a:cxnLst/>
            <a:rect l="l" t="t" r="r" b="b"/>
            <a:pathLst>
              <a:path w="71755" h="9525">
                <a:moveTo>
                  <a:pt x="0" y="0"/>
                </a:moveTo>
                <a:lnTo>
                  <a:pt x="71628" y="0"/>
                </a:lnTo>
                <a:lnTo>
                  <a:pt x="71628" y="9143"/>
                </a:lnTo>
                <a:lnTo>
                  <a:pt x="0" y="9143"/>
                </a:lnTo>
                <a:lnTo>
                  <a:pt x="0" y="0"/>
                </a:lnTo>
                <a:close/>
              </a:path>
            </a:pathLst>
          </a:custGeom>
          <a:solidFill>
            <a:srgbClr val="000000"/>
          </a:solidFill>
        </p:spPr>
        <p:txBody>
          <a:bodyPr wrap="square" lIns="0" tIns="0" rIns="0" bIns="0" rtlCol="0"/>
          <a:lstStyle/>
          <a:p/>
        </p:txBody>
      </p:sp>
      <p:sp>
        <p:nvSpPr>
          <p:cNvPr id="15" name="object 15"/>
          <p:cNvSpPr/>
          <p:nvPr/>
        </p:nvSpPr>
        <p:spPr>
          <a:xfrm>
            <a:off x="2331720" y="2543555"/>
            <a:ext cx="129539" cy="0"/>
          </a:xfrm>
          <a:custGeom>
            <a:avLst/>
            <a:gdLst/>
            <a:ahLst/>
            <a:cxnLst/>
            <a:rect l="l" t="t" r="r" b="b"/>
            <a:pathLst>
              <a:path w="129539" h="0">
                <a:moveTo>
                  <a:pt x="0" y="0"/>
                </a:moveTo>
                <a:lnTo>
                  <a:pt x="129539" y="0"/>
                </a:lnTo>
              </a:path>
            </a:pathLst>
          </a:custGeom>
          <a:ln w="9143">
            <a:solidFill>
              <a:srgbClr val="000000"/>
            </a:solidFill>
          </a:ln>
        </p:spPr>
        <p:txBody>
          <a:bodyPr wrap="square" lIns="0" tIns="0" rIns="0" bIns="0" rtlCol="0"/>
          <a:lstStyle/>
          <a:p/>
        </p:txBody>
      </p:sp>
      <p:sp>
        <p:nvSpPr>
          <p:cNvPr id="16" name="object 16"/>
          <p:cNvSpPr txBox="1"/>
          <p:nvPr/>
        </p:nvSpPr>
        <p:spPr>
          <a:xfrm>
            <a:off x="1342687" y="2427189"/>
            <a:ext cx="1273175" cy="199390"/>
          </a:xfrm>
          <a:prstGeom prst="rect">
            <a:avLst/>
          </a:prstGeom>
        </p:spPr>
        <p:txBody>
          <a:bodyPr wrap="square" lIns="0" tIns="11430" rIns="0" bIns="0" rtlCol="0" vert="horz">
            <a:spAutoFit/>
          </a:bodyPr>
          <a:lstStyle/>
          <a:p>
            <a:pPr>
              <a:lnSpc>
                <a:spcPct val="100000"/>
              </a:lnSpc>
              <a:spcBef>
                <a:spcPts val="90"/>
              </a:spcBef>
              <a:tabLst>
                <a:tab pos="848360" algn="l"/>
                <a:tab pos="1151890" algn="l"/>
              </a:tabLst>
            </a:pPr>
            <a:r>
              <a:rPr dirty="0" sz="1150" spc="-10">
                <a:latin typeface="Arial"/>
                <a:cs typeface="Arial"/>
              </a:rPr>
              <a:t>–</a:t>
            </a:r>
            <a:r>
              <a:rPr dirty="0" sz="1150" spc="-10">
                <a:latin typeface="Arial"/>
                <a:cs typeface="Arial"/>
              </a:rPr>
              <a:t>  </a:t>
            </a:r>
            <a:r>
              <a:rPr dirty="0" sz="1150" spc="15">
                <a:latin typeface="Arial"/>
                <a:cs typeface="Arial"/>
              </a:rPr>
              <a:t> </a:t>
            </a:r>
            <a:r>
              <a:rPr dirty="0" sz="1150" spc="-10">
                <a:latin typeface="Cambria"/>
                <a:cs typeface="Cambria"/>
              </a:rPr>
              <a:t>𝑓</a:t>
            </a:r>
            <a:r>
              <a:rPr dirty="0" sz="1150" spc="85">
                <a:latin typeface="Cambria"/>
                <a:cs typeface="Cambria"/>
              </a:rPr>
              <a:t> </a:t>
            </a:r>
            <a:r>
              <a:rPr dirty="0" sz="1150" spc="210">
                <a:latin typeface="Cambria"/>
                <a:cs typeface="Cambria"/>
              </a:rPr>
              <a:t>=</a:t>
            </a:r>
            <a:r>
              <a:rPr dirty="0" sz="1150" spc="65">
                <a:latin typeface="Cambria"/>
                <a:cs typeface="Cambria"/>
              </a:rPr>
              <a:t> </a:t>
            </a:r>
            <a:r>
              <a:rPr dirty="0" sz="1150" spc="-5">
                <a:latin typeface="Cambria"/>
                <a:cs typeface="Cambria"/>
              </a:rPr>
              <a:t>0</a:t>
            </a:r>
            <a:r>
              <a:rPr dirty="0" sz="1150" spc="-15">
                <a:latin typeface="Cambria"/>
                <a:cs typeface="Cambria"/>
              </a:rPr>
              <a:t>.</a:t>
            </a:r>
            <a:r>
              <a:rPr dirty="0" sz="1150" spc="-10">
                <a:latin typeface="Cambria"/>
                <a:cs typeface="Cambria"/>
              </a:rPr>
              <a:t>5</a:t>
            </a:r>
            <a:r>
              <a:rPr dirty="0" sz="1150">
                <a:latin typeface="Cambria"/>
                <a:cs typeface="Cambria"/>
              </a:rPr>
              <a:t>	</a:t>
            </a:r>
            <a:r>
              <a:rPr dirty="0" sz="1150" spc="210">
                <a:latin typeface="Cambria"/>
                <a:cs typeface="Cambria"/>
              </a:rPr>
              <a:t>+</a:t>
            </a:r>
            <a:r>
              <a:rPr dirty="0" sz="1150">
                <a:latin typeface="Cambria"/>
                <a:cs typeface="Cambria"/>
              </a:rPr>
              <a:t>	</a:t>
            </a:r>
            <a:r>
              <a:rPr dirty="0" sz="1150" spc="210">
                <a:latin typeface="Cambria"/>
                <a:cs typeface="Cambria"/>
              </a:rPr>
              <a:t>+</a:t>
            </a:r>
            <a:endParaRPr sz="1150">
              <a:latin typeface="Cambria"/>
              <a:cs typeface="Cambria"/>
            </a:endParaRPr>
          </a:p>
        </p:txBody>
      </p:sp>
      <p:sp>
        <p:nvSpPr>
          <p:cNvPr id="17" name="object 17"/>
          <p:cNvSpPr txBox="1"/>
          <p:nvPr/>
        </p:nvSpPr>
        <p:spPr>
          <a:xfrm>
            <a:off x="2062445" y="2381457"/>
            <a:ext cx="747395" cy="151765"/>
          </a:xfrm>
          <a:prstGeom prst="rect">
            <a:avLst/>
          </a:prstGeom>
        </p:spPr>
        <p:txBody>
          <a:bodyPr wrap="square" lIns="0" tIns="15875" rIns="0" bIns="0" rtlCol="0" vert="horz">
            <a:spAutoFit/>
          </a:bodyPr>
          <a:lstStyle/>
          <a:p>
            <a:pPr marL="25400">
              <a:lnSpc>
                <a:spcPct val="100000"/>
              </a:lnSpc>
              <a:spcBef>
                <a:spcPts val="125"/>
              </a:spcBef>
              <a:tabLst>
                <a:tab pos="270510" algn="l"/>
                <a:tab pos="572135" algn="l"/>
              </a:tabLst>
            </a:pPr>
            <a:r>
              <a:rPr dirty="0" sz="800" spc="80">
                <a:latin typeface="Cambria"/>
                <a:cs typeface="Cambria"/>
              </a:rPr>
              <a:t>P	</a:t>
            </a:r>
            <a:r>
              <a:rPr dirty="0" sz="800" spc="70">
                <a:latin typeface="Cambria"/>
                <a:cs typeface="Cambria"/>
              </a:rPr>
              <a:t>Pe	</a:t>
            </a:r>
            <a:r>
              <a:rPr dirty="0" baseline="6944" sz="1200" spc="82">
                <a:latin typeface="Cambria"/>
                <a:cs typeface="Cambria"/>
              </a:rPr>
              <a:t>(M</a:t>
            </a:r>
            <a:endParaRPr baseline="6944" sz="1200">
              <a:latin typeface="Cambria"/>
              <a:cs typeface="Cambria"/>
            </a:endParaRPr>
          </a:p>
        </p:txBody>
      </p:sp>
      <p:sp>
        <p:nvSpPr>
          <p:cNvPr id="18" name="object 18"/>
          <p:cNvSpPr txBox="1"/>
          <p:nvPr/>
        </p:nvSpPr>
        <p:spPr>
          <a:xfrm>
            <a:off x="2746748" y="2373677"/>
            <a:ext cx="1944370" cy="318135"/>
          </a:xfrm>
          <a:prstGeom prst="rect">
            <a:avLst/>
          </a:prstGeom>
        </p:spPr>
        <p:txBody>
          <a:bodyPr wrap="square" lIns="0" tIns="12065" rIns="0" bIns="0" rtlCol="0" vert="horz">
            <a:spAutoFit/>
          </a:bodyPr>
          <a:lstStyle/>
          <a:p>
            <a:pPr marL="890905" marR="30480" indent="-866140">
              <a:lnSpc>
                <a:spcPct val="119900"/>
              </a:lnSpc>
              <a:spcBef>
                <a:spcPts val="95"/>
              </a:spcBef>
            </a:pPr>
            <a:r>
              <a:rPr dirty="0" sz="650" spc="110">
                <a:latin typeface="Cambria"/>
                <a:cs typeface="Cambria"/>
              </a:rPr>
              <a:t>girder</a:t>
            </a:r>
            <a:r>
              <a:rPr dirty="0" baseline="13888" sz="1200" spc="165">
                <a:latin typeface="Cambria"/>
                <a:cs typeface="Cambria"/>
              </a:rPr>
              <a:t>+M</a:t>
            </a:r>
            <a:r>
              <a:rPr dirty="0" sz="650" spc="110">
                <a:latin typeface="Cambria"/>
                <a:cs typeface="Cambria"/>
              </a:rPr>
              <a:t>diaphragm</a:t>
            </a:r>
            <a:r>
              <a:rPr dirty="0" baseline="13888" sz="1200" spc="165">
                <a:latin typeface="Cambria"/>
                <a:cs typeface="Cambria"/>
              </a:rPr>
              <a:t>+M</a:t>
            </a:r>
            <a:r>
              <a:rPr dirty="0" sz="650" spc="110">
                <a:latin typeface="Cambria"/>
                <a:cs typeface="Cambria"/>
              </a:rPr>
              <a:t>slab</a:t>
            </a:r>
            <a:r>
              <a:rPr dirty="0" baseline="13888" sz="1200" spc="165">
                <a:latin typeface="Cambria"/>
                <a:cs typeface="Cambria"/>
              </a:rPr>
              <a:t>+M</a:t>
            </a:r>
            <a:r>
              <a:rPr dirty="0" sz="650" spc="110">
                <a:latin typeface="Cambria"/>
                <a:cs typeface="Cambria"/>
              </a:rPr>
              <a:t>haunch  </a:t>
            </a:r>
            <a:r>
              <a:rPr dirty="0" sz="800" spc="110">
                <a:latin typeface="Cambria"/>
                <a:cs typeface="Cambria"/>
              </a:rPr>
              <a:t>s</a:t>
            </a:r>
            <a:endParaRPr sz="800">
              <a:latin typeface="Cambria"/>
              <a:cs typeface="Cambria"/>
            </a:endParaRPr>
          </a:p>
        </p:txBody>
      </p:sp>
      <p:sp>
        <p:nvSpPr>
          <p:cNvPr id="19" name="object 19"/>
          <p:cNvSpPr/>
          <p:nvPr/>
        </p:nvSpPr>
        <p:spPr>
          <a:xfrm>
            <a:off x="2633472" y="2543555"/>
            <a:ext cx="2066925" cy="0"/>
          </a:xfrm>
          <a:custGeom>
            <a:avLst/>
            <a:gdLst/>
            <a:ahLst/>
            <a:cxnLst/>
            <a:rect l="l" t="t" r="r" b="b"/>
            <a:pathLst>
              <a:path w="2066925" h="0">
                <a:moveTo>
                  <a:pt x="0" y="0"/>
                </a:moveTo>
                <a:lnTo>
                  <a:pt x="2066543" y="0"/>
                </a:lnTo>
              </a:path>
            </a:pathLst>
          </a:custGeom>
          <a:ln w="9143">
            <a:solidFill>
              <a:srgbClr val="000000"/>
            </a:solidFill>
          </a:ln>
        </p:spPr>
        <p:txBody>
          <a:bodyPr wrap="square" lIns="0" tIns="0" rIns="0" bIns="0" rtlCol="0"/>
          <a:lstStyle/>
          <a:p/>
        </p:txBody>
      </p:sp>
      <p:sp>
        <p:nvSpPr>
          <p:cNvPr id="20" name="object 20"/>
          <p:cNvSpPr txBox="1"/>
          <p:nvPr/>
        </p:nvSpPr>
        <p:spPr>
          <a:xfrm>
            <a:off x="4733567" y="2427189"/>
            <a:ext cx="121285" cy="199390"/>
          </a:xfrm>
          <a:prstGeom prst="rect">
            <a:avLst/>
          </a:prstGeom>
        </p:spPr>
        <p:txBody>
          <a:bodyPr wrap="square" lIns="0" tIns="11430" rIns="0" bIns="0" rtlCol="0" vert="horz">
            <a:spAutoFit/>
          </a:bodyPr>
          <a:lstStyle/>
          <a:p>
            <a:pPr>
              <a:lnSpc>
                <a:spcPct val="100000"/>
              </a:lnSpc>
              <a:spcBef>
                <a:spcPts val="90"/>
              </a:spcBef>
            </a:pPr>
            <a:r>
              <a:rPr dirty="0" sz="1150" spc="210">
                <a:latin typeface="Cambria"/>
                <a:cs typeface="Cambria"/>
              </a:rPr>
              <a:t>+</a:t>
            </a:r>
            <a:endParaRPr sz="1150">
              <a:latin typeface="Cambria"/>
              <a:cs typeface="Cambria"/>
            </a:endParaRPr>
          </a:p>
        </p:txBody>
      </p:sp>
      <p:sp>
        <p:nvSpPr>
          <p:cNvPr id="21" name="object 21"/>
          <p:cNvSpPr/>
          <p:nvPr/>
        </p:nvSpPr>
        <p:spPr>
          <a:xfrm>
            <a:off x="4881372" y="2395727"/>
            <a:ext cx="1050290" cy="128270"/>
          </a:xfrm>
          <a:custGeom>
            <a:avLst/>
            <a:gdLst/>
            <a:ahLst/>
            <a:cxnLst/>
            <a:rect l="l" t="t" r="r" b="b"/>
            <a:pathLst>
              <a:path w="1050289" h="128269">
                <a:moveTo>
                  <a:pt x="1016508" y="128016"/>
                </a:moveTo>
                <a:lnTo>
                  <a:pt x="1016508" y="123444"/>
                </a:lnTo>
                <a:lnTo>
                  <a:pt x="1021937" y="120562"/>
                </a:lnTo>
                <a:lnTo>
                  <a:pt x="1026795" y="116395"/>
                </a:lnTo>
                <a:lnTo>
                  <a:pt x="1040582" y="75128"/>
                </a:lnTo>
                <a:lnTo>
                  <a:pt x="1040892" y="64008"/>
                </a:lnTo>
                <a:lnTo>
                  <a:pt x="1040577" y="52863"/>
                </a:lnTo>
                <a:lnTo>
                  <a:pt x="1026795" y="12382"/>
                </a:lnTo>
                <a:lnTo>
                  <a:pt x="1016508" y="4572"/>
                </a:lnTo>
                <a:lnTo>
                  <a:pt x="1016508" y="0"/>
                </a:lnTo>
                <a:lnTo>
                  <a:pt x="1045535" y="32289"/>
                </a:lnTo>
                <a:lnTo>
                  <a:pt x="1050036" y="64008"/>
                </a:lnTo>
                <a:lnTo>
                  <a:pt x="1049488" y="76033"/>
                </a:lnTo>
                <a:lnTo>
                  <a:pt x="1037296" y="114085"/>
                </a:lnTo>
                <a:lnTo>
                  <a:pt x="1024199" y="124896"/>
                </a:lnTo>
                <a:lnTo>
                  <a:pt x="1016508" y="128016"/>
                </a:lnTo>
                <a:close/>
              </a:path>
              <a:path w="1050289" h="128269">
                <a:moveTo>
                  <a:pt x="33528" y="128016"/>
                </a:moveTo>
                <a:lnTo>
                  <a:pt x="5143" y="97226"/>
                </a:lnTo>
                <a:lnTo>
                  <a:pt x="0" y="64008"/>
                </a:lnTo>
                <a:lnTo>
                  <a:pt x="571" y="52863"/>
                </a:lnTo>
                <a:lnTo>
                  <a:pt x="14025" y="14573"/>
                </a:lnTo>
                <a:lnTo>
                  <a:pt x="33528" y="0"/>
                </a:lnTo>
                <a:lnTo>
                  <a:pt x="35052" y="4572"/>
                </a:lnTo>
                <a:lnTo>
                  <a:pt x="29622" y="7691"/>
                </a:lnTo>
                <a:lnTo>
                  <a:pt x="24765" y="12382"/>
                </a:lnTo>
                <a:lnTo>
                  <a:pt x="10977" y="52911"/>
                </a:lnTo>
                <a:lnTo>
                  <a:pt x="10668" y="64008"/>
                </a:lnTo>
                <a:lnTo>
                  <a:pt x="10977" y="75128"/>
                </a:lnTo>
                <a:lnTo>
                  <a:pt x="24765" y="116395"/>
                </a:lnTo>
                <a:lnTo>
                  <a:pt x="35052" y="123444"/>
                </a:lnTo>
                <a:lnTo>
                  <a:pt x="33528" y="128016"/>
                </a:lnTo>
                <a:close/>
              </a:path>
            </a:pathLst>
          </a:custGeom>
          <a:solidFill>
            <a:srgbClr val="000000"/>
          </a:solidFill>
        </p:spPr>
        <p:txBody>
          <a:bodyPr wrap="square" lIns="0" tIns="0" rIns="0" bIns="0" rtlCol="0"/>
          <a:lstStyle/>
          <a:p/>
        </p:txBody>
      </p:sp>
      <p:sp>
        <p:nvSpPr>
          <p:cNvPr id="22" name="object 22"/>
          <p:cNvSpPr txBox="1"/>
          <p:nvPr/>
        </p:nvSpPr>
        <p:spPr>
          <a:xfrm>
            <a:off x="4657319" y="2370828"/>
            <a:ext cx="370840" cy="151765"/>
          </a:xfrm>
          <a:prstGeom prst="rect">
            <a:avLst/>
          </a:prstGeom>
        </p:spPr>
        <p:txBody>
          <a:bodyPr wrap="square" lIns="0" tIns="15875" rIns="0" bIns="0" rtlCol="0" vert="horz">
            <a:spAutoFit/>
          </a:bodyPr>
          <a:lstStyle/>
          <a:p>
            <a:pPr>
              <a:lnSpc>
                <a:spcPct val="100000"/>
              </a:lnSpc>
              <a:spcBef>
                <a:spcPts val="125"/>
              </a:spcBef>
              <a:tabLst>
                <a:tab pos="264795" algn="l"/>
              </a:tabLst>
            </a:pPr>
            <a:r>
              <a:rPr dirty="0" sz="800" spc="35">
                <a:latin typeface="Cambria"/>
                <a:cs typeface="Cambria"/>
              </a:rPr>
              <a:t>)</a:t>
            </a:r>
            <a:r>
              <a:rPr dirty="0" sz="800" spc="35">
                <a:latin typeface="Cambria"/>
                <a:cs typeface="Cambria"/>
              </a:rPr>
              <a:t>	</a:t>
            </a:r>
            <a:r>
              <a:rPr dirty="0" sz="800" spc="75">
                <a:latin typeface="Cambria"/>
                <a:cs typeface="Cambria"/>
              </a:rPr>
              <a:t>M</a:t>
            </a:r>
            <a:endParaRPr sz="800">
              <a:latin typeface="Cambria"/>
              <a:cs typeface="Cambria"/>
            </a:endParaRPr>
          </a:p>
        </p:txBody>
      </p:sp>
      <p:sp>
        <p:nvSpPr>
          <p:cNvPr id="23" name="object 23"/>
          <p:cNvSpPr txBox="1"/>
          <p:nvPr/>
        </p:nvSpPr>
        <p:spPr>
          <a:xfrm>
            <a:off x="5365914" y="2370828"/>
            <a:ext cx="180975" cy="151765"/>
          </a:xfrm>
          <a:prstGeom prst="rect">
            <a:avLst/>
          </a:prstGeom>
        </p:spPr>
        <p:txBody>
          <a:bodyPr wrap="square" lIns="0" tIns="15875" rIns="0" bIns="0" rtlCol="0" vert="horz">
            <a:spAutoFit/>
          </a:bodyPr>
          <a:lstStyle/>
          <a:p>
            <a:pPr>
              <a:lnSpc>
                <a:spcPct val="100000"/>
              </a:lnSpc>
              <a:spcBef>
                <a:spcPts val="125"/>
              </a:spcBef>
            </a:pPr>
            <a:r>
              <a:rPr dirty="0" sz="800" spc="145">
                <a:latin typeface="Cambria"/>
                <a:cs typeface="Cambria"/>
              </a:rPr>
              <a:t>+</a:t>
            </a:r>
            <a:r>
              <a:rPr dirty="0" sz="800" spc="75">
                <a:latin typeface="Cambria"/>
                <a:cs typeface="Cambria"/>
              </a:rPr>
              <a:t>M</a:t>
            </a:r>
            <a:endParaRPr sz="800">
              <a:latin typeface="Cambria"/>
              <a:cs typeface="Cambria"/>
            </a:endParaRPr>
          </a:p>
        </p:txBody>
      </p:sp>
      <p:sp>
        <p:nvSpPr>
          <p:cNvPr id="24" name="object 24"/>
          <p:cNvSpPr txBox="1"/>
          <p:nvPr/>
        </p:nvSpPr>
        <p:spPr>
          <a:xfrm>
            <a:off x="4990076" y="2392428"/>
            <a:ext cx="938530" cy="299720"/>
          </a:xfrm>
          <a:prstGeom prst="rect">
            <a:avLst/>
          </a:prstGeom>
        </p:spPr>
        <p:txBody>
          <a:bodyPr wrap="square" lIns="0" tIns="36195" rIns="0" bIns="0" rtlCol="0" vert="horz">
            <a:spAutoFit/>
          </a:bodyPr>
          <a:lstStyle/>
          <a:p>
            <a:pPr marL="25400">
              <a:lnSpc>
                <a:spcPct val="100000"/>
              </a:lnSpc>
              <a:spcBef>
                <a:spcPts val="285"/>
              </a:spcBef>
              <a:tabLst>
                <a:tab pos="544830" algn="l"/>
              </a:tabLst>
            </a:pPr>
            <a:r>
              <a:rPr dirty="0" sz="650" spc="100">
                <a:latin typeface="Cambria"/>
                <a:cs typeface="Cambria"/>
              </a:rPr>
              <a:t>barrier	</a:t>
            </a:r>
            <a:r>
              <a:rPr dirty="0" sz="650" spc="95">
                <a:latin typeface="Cambria"/>
                <a:cs typeface="Cambria"/>
              </a:rPr>
              <a:t>overlay</a:t>
            </a:r>
            <a:endParaRPr sz="650">
              <a:latin typeface="Cambria"/>
              <a:cs typeface="Cambria"/>
            </a:endParaRPr>
          </a:p>
          <a:p>
            <a:pPr algn="ctr" marR="99695">
              <a:lnSpc>
                <a:spcPct val="100000"/>
              </a:lnSpc>
              <a:spcBef>
                <a:spcPts val="225"/>
              </a:spcBef>
            </a:pPr>
            <a:r>
              <a:rPr dirty="0" sz="800" spc="75">
                <a:latin typeface="Cambria"/>
                <a:cs typeface="Cambria"/>
              </a:rPr>
              <a:t>s</a:t>
            </a:r>
            <a:r>
              <a:rPr dirty="0" baseline="-12820" sz="975" spc="112">
                <a:latin typeface="Cambria"/>
                <a:cs typeface="Cambria"/>
              </a:rPr>
              <a:t>c</a:t>
            </a:r>
            <a:endParaRPr baseline="-12820" sz="975">
              <a:latin typeface="Cambria"/>
              <a:cs typeface="Cambria"/>
            </a:endParaRPr>
          </a:p>
        </p:txBody>
      </p:sp>
      <p:sp>
        <p:nvSpPr>
          <p:cNvPr id="25" name="object 25"/>
          <p:cNvSpPr/>
          <p:nvPr/>
        </p:nvSpPr>
        <p:spPr>
          <a:xfrm>
            <a:off x="4872228" y="2543555"/>
            <a:ext cx="1068705" cy="0"/>
          </a:xfrm>
          <a:custGeom>
            <a:avLst/>
            <a:gdLst/>
            <a:ahLst/>
            <a:cxnLst/>
            <a:rect l="l" t="t" r="r" b="b"/>
            <a:pathLst>
              <a:path w="1068704" h="0">
                <a:moveTo>
                  <a:pt x="0" y="0"/>
                </a:moveTo>
                <a:lnTo>
                  <a:pt x="1068324" y="0"/>
                </a:lnTo>
              </a:path>
            </a:pathLst>
          </a:custGeom>
          <a:ln w="9143">
            <a:solidFill>
              <a:srgbClr val="000000"/>
            </a:solidFill>
          </a:ln>
        </p:spPr>
        <p:txBody>
          <a:bodyPr wrap="square" lIns="0" tIns="0" rIns="0" bIns="0" rtlCol="0"/>
          <a:lstStyle/>
          <a:p/>
        </p:txBody>
      </p:sp>
      <p:sp>
        <p:nvSpPr>
          <p:cNvPr id="26" name="object 26"/>
          <p:cNvSpPr txBox="1"/>
          <p:nvPr/>
        </p:nvSpPr>
        <p:spPr>
          <a:xfrm>
            <a:off x="6166031" y="2495758"/>
            <a:ext cx="114300" cy="151765"/>
          </a:xfrm>
          <a:prstGeom prst="rect">
            <a:avLst/>
          </a:prstGeom>
        </p:spPr>
        <p:txBody>
          <a:bodyPr wrap="square" lIns="0" tIns="15875" rIns="0" bIns="0" rtlCol="0" vert="horz">
            <a:spAutoFit/>
          </a:bodyPr>
          <a:lstStyle/>
          <a:p>
            <a:pPr>
              <a:lnSpc>
                <a:spcPct val="100000"/>
              </a:lnSpc>
              <a:spcBef>
                <a:spcPts val="125"/>
              </a:spcBef>
            </a:pPr>
            <a:r>
              <a:rPr dirty="0" sz="800" spc="50">
                <a:latin typeface="Cambria"/>
                <a:cs typeface="Cambria"/>
              </a:rPr>
              <a:t>s</a:t>
            </a:r>
            <a:r>
              <a:rPr dirty="0" sz="800" spc="55">
                <a:latin typeface="Cambria"/>
                <a:cs typeface="Cambria"/>
              </a:rPr>
              <a:t>s</a:t>
            </a:r>
            <a:endParaRPr sz="800">
              <a:latin typeface="Cambria"/>
              <a:cs typeface="Cambria"/>
            </a:endParaRPr>
          </a:p>
        </p:txBody>
      </p:sp>
      <p:sp>
        <p:nvSpPr>
          <p:cNvPr id="27" name="object 27"/>
          <p:cNvSpPr txBox="1"/>
          <p:nvPr/>
        </p:nvSpPr>
        <p:spPr>
          <a:xfrm>
            <a:off x="5975657" y="2427189"/>
            <a:ext cx="509905" cy="199390"/>
          </a:xfrm>
          <a:prstGeom prst="rect">
            <a:avLst/>
          </a:prstGeom>
        </p:spPr>
        <p:txBody>
          <a:bodyPr wrap="square" lIns="0" tIns="11430" rIns="0" bIns="0" rtlCol="0" vert="horz">
            <a:spAutoFit/>
          </a:bodyPr>
          <a:lstStyle/>
          <a:p>
            <a:pPr>
              <a:lnSpc>
                <a:spcPct val="100000"/>
              </a:lnSpc>
              <a:spcBef>
                <a:spcPts val="90"/>
              </a:spcBef>
              <a:tabLst>
                <a:tab pos="387985" algn="l"/>
              </a:tabLst>
            </a:pPr>
            <a:r>
              <a:rPr dirty="0" sz="1150" spc="210">
                <a:latin typeface="Cambria"/>
                <a:cs typeface="Cambria"/>
              </a:rPr>
              <a:t>+</a:t>
            </a:r>
            <a:r>
              <a:rPr dirty="0" sz="1150" spc="210">
                <a:latin typeface="Cambria"/>
                <a:cs typeface="Cambria"/>
              </a:rPr>
              <a:t> </a:t>
            </a:r>
            <a:r>
              <a:rPr dirty="0" sz="1150" spc="-10">
                <a:latin typeface="Cambria"/>
                <a:cs typeface="Cambria"/>
              </a:rPr>
              <a:t>𝑓</a:t>
            </a:r>
            <a:r>
              <a:rPr dirty="0" sz="1150" spc="-10">
                <a:latin typeface="Cambria"/>
                <a:cs typeface="Cambria"/>
              </a:rPr>
              <a:t>	</a:t>
            </a:r>
            <a:r>
              <a:rPr dirty="0" sz="1150" spc="210">
                <a:latin typeface="Cambria"/>
                <a:cs typeface="Cambria"/>
              </a:rPr>
              <a:t>+</a:t>
            </a:r>
            <a:endParaRPr sz="1150">
              <a:latin typeface="Cambria"/>
              <a:cs typeface="Cambria"/>
            </a:endParaRPr>
          </a:p>
        </p:txBody>
      </p:sp>
      <p:sp>
        <p:nvSpPr>
          <p:cNvPr id="28" name="object 28"/>
          <p:cNvSpPr txBox="1"/>
          <p:nvPr/>
        </p:nvSpPr>
        <p:spPr>
          <a:xfrm>
            <a:off x="1521422" y="2522853"/>
            <a:ext cx="941705" cy="458470"/>
          </a:xfrm>
          <a:prstGeom prst="rect">
            <a:avLst/>
          </a:prstGeom>
        </p:spPr>
        <p:txBody>
          <a:bodyPr wrap="square" lIns="0" tIns="33020" rIns="0" bIns="0" rtlCol="0" vert="horz">
            <a:spAutoFit/>
          </a:bodyPr>
          <a:lstStyle/>
          <a:p>
            <a:pPr marL="566420">
              <a:lnSpc>
                <a:spcPct val="100000"/>
              </a:lnSpc>
              <a:spcBef>
                <a:spcPts val="260"/>
              </a:spcBef>
              <a:tabLst>
                <a:tab pos="845185" algn="l"/>
              </a:tabLst>
            </a:pPr>
            <a:r>
              <a:rPr dirty="0" sz="800" spc="45">
                <a:latin typeface="Cambria"/>
                <a:cs typeface="Cambria"/>
              </a:rPr>
              <a:t>A	</a:t>
            </a:r>
            <a:r>
              <a:rPr dirty="0" sz="800" spc="110">
                <a:latin typeface="Cambria"/>
                <a:cs typeface="Cambria"/>
              </a:rPr>
              <a:t>s</a:t>
            </a:r>
            <a:endParaRPr sz="800">
              <a:latin typeface="Cambria"/>
              <a:cs typeface="Cambria"/>
            </a:endParaRPr>
          </a:p>
          <a:p>
            <a:pPr marL="271780" marR="314325" indent="-247015">
              <a:lnSpc>
                <a:spcPts val="1150"/>
              </a:lnSpc>
              <a:spcBef>
                <a:spcPts val="50"/>
              </a:spcBef>
            </a:pPr>
            <a:r>
              <a:rPr dirty="0" baseline="13888" sz="1200" spc="52">
                <a:latin typeface="Cambria"/>
                <a:cs typeface="Cambria"/>
              </a:rPr>
              <a:t>1</a:t>
            </a:r>
            <a:r>
              <a:rPr dirty="0" baseline="13888" sz="1200">
                <a:latin typeface="Cambria"/>
                <a:cs typeface="Cambria"/>
              </a:rPr>
              <a:t>.</a:t>
            </a:r>
            <a:r>
              <a:rPr dirty="0" baseline="13888" sz="1200" spc="52">
                <a:latin typeface="Cambria"/>
                <a:cs typeface="Cambria"/>
              </a:rPr>
              <a:t>5</a:t>
            </a:r>
            <a:r>
              <a:rPr dirty="0" baseline="13888" sz="1200" spc="112">
                <a:latin typeface="Cambria"/>
                <a:cs typeface="Cambria"/>
              </a:rPr>
              <a:t>M</a:t>
            </a:r>
            <a:r>
              <a:rPr dirty="0" sz="650" spc="229">
                <a:latin typeface="Cambria"/>
                <a:cs typeface="Cambria"/>
              </a:rPr>
              <a:t>f</a:t>
            </a:r>
            <a:r>
              <a:rPr dirty="0" sz="650" spc="135">
                <a:latin typeface="Cambria"/>
                <a:cs typeface="Cambria"/>
              </a:rPr>
              <a:t>a</a:t>
            </a:r>
            <a:r>
              <a:rPr dirty="0" sz="650" spc="95">
                <a:latin typeface="Cambria"/>
                <a:cs typeface="Cambria"/>
              </a:rPr>
              <a:t>t</a:t>
            </a:r>
            <a:r>
              <a:rPr dirty="0" sz="650" spc="70">
                <a:latin typeface="Cambria"/>
                <a:cs typeface="Cambria"/>
              </a:rPr>
              <a:t>i</a:t>
            </a:r>
            <a:r>
              <a:rPr dirty="0" sz="650" spc="155">
                <a:latin typeface="Cambria"/>
                <a:cs typeface="Cambria"/>
              </a:rPr>
              <a:t>g</a:t>
            </a:r>
            <a:r>
              <a:rPr dirty="0" sz="650" spc="114">
                <a:latin typeface="Cambria"/>
                <a:cs typeface="Cambria"/>
              </a:rPr>
              <a:t>u</a:t>
            </a:r>
            <a:r>
              <a:rPr dirty="0" sz="650" spc="45">
                <a:latin typeface="Cambria"/>
                <a:cs typeface="Cambria"/>
              </a:rPr>
              <a:t>e  </a:t>
            </a:r>
            <a:r>
              <a:rPr dirty="0" sz="800" spc="75">
                <a:latin typeface="Cambria"/>
                <a:cs typeface="Cambria"/>
              </a:rPr>
              <a:t>s</a:t>
            </a:r>
            <a:r>
              <a:rPr dirty="0" baseline="-12820" sz="975" spc="112">
                <a:latin typeface="Cambria"/>
                <a:cs typeface="Cambria"/>
              </a:rPr>
              <a:t>c</a:t>
            </a:r>
            <a:endParaRPr baseline="-12820" sz="975">
              <a:latin typeface="Cambria"/>
              <a:cs typeface="Cambria"/>
            </a:endParaRPr>
          </a:p>
        </p:txBody>
      </p:sp>
      <p:sp>
        <p:nvSpPr>
          <p:cNvPr id="29" name="object 29"/>
          <p:cNvSpPr/>
          <p:nvPr/>
        </p:nvSpPr>
        <p:spPr>
          <a:xfrm>
            <a:off x="1545336" y="2833116"/>
            <a:ext cx="600710" cy="0"/>
          </a:xfrm>
          <a:custGeom>
            <a:avLst/>
            <a:gdLst/>
            <a:ahLst/>
            <a:cxnLst/>
            <a:rect l="l" t="t" r="r" b="b"/>
            <a:pathLst>
              <a:path w="600710" h="0">
                <a:moveTo>
                  <a:pt x="0" y="0"/>
                </a:moveTo>
                <a:lnTo>
                  <a:pt x="600455" y="0"/>
                </a:lnTo>
              </a:path>
            </a:pathLst>
          </a:custGeom>
          <a:ln w="9144">
            <a:solidFill>
              <a:srgbClr val="000000"/>
            </a:solidFill>
          </a:ln>
        </p:spPr>
        <p:txBody>
          <a:bodyPr wrap="square" lIns="0" tIns="0" rIns="0" bIns="0" rtlCol="0"/>
          <a:lstStyle/>
          <a:p/>
        </p:txBody>
      </p:sp>
      <p:sp>
        <p:nvSpPr>
          <p:cNvPr id="30" name="object 30"/>
          <p:cNvSpPr txBox="1"/>
          <p:nvPr/>
        </p:nvSpPr>
        <p:spPr>
          <a:xfrm>
            <a:off x="3128712" y="3056634"/>
            <a:ext cx="66040" cy="151765"/>
          </a:xfrm>
          <a:prstGeom prst="rect">
            <a:avLst/>
          </a:prstGeom>
        </p:spPr>
        <p:txBody>
          <a:bodyPr wrap="square" lIns="0" tIns="15875" rIns="0" bIns="0" rtlCol="0" vert="horz">
            <a:spAutoFit/>
          </a:bodyPr>
          <a:lstStyle/>
          <a:p>
            <a:pPr>
              <a:lnSpc>
                <a:spcPct val="100000"/>
              </a:lnSpc>
              <a:spcBef>
                <a:spcPts val="125"/>
              </a:spcBef>
            </a:pPr>
            <a:r>
              <a:rPr dirty="0" sz="800" spc="25">
                <a:latin typeface="Cambria"/>
                <a:cs typeface="Cambria"/>
              </a:rPr>
              <a:t>e</a:t>
            </a:r>
            <a:endParaRPr sz="800">
              <a:latin typeface="Cambria"/>
              <a:cs typeface="Cambria"/>
            </a:endParaRPr>
          </a:p>
        </p:txBody>
      </p:sp>
      <p:sp>
        <p:nvSpPr>
          <p:cNvPr id="31" name="object 31"/>
          <p:cNvSpPr txBox="1"/>
          <p:nvPr/>
        </p:nvSpPr>
        <p:spPr>
          <a:xfrm>
            <a:off x="1317287" y="2988027"/>
            <a:ext cx="4148454" cy="199390"/>
          </a:xfrm>
          <a:prstGeom prst="rect">
            <a:avLst/>
          </a:prstGeom>
        </p:spPr>
        <p:txBody>
          <a:bodyPr wrap="square" lIns="0" tIns="11430" rIns="0" bIns="0" rtlCol="0" vert="horz">
            <a:spAutoFit/>
          </a:bodyPr>
          <a:lstStyle/>
          <a:p>
            <a:pPr marL="25400">
              <a:lnSpc>
                <a:spcPct val="100000"/>
              </a:lnSpc>
              <a:spcBef>
                <a:spcPts val="90"/>
              </a:spcBef>
            </a:pPr>
            <a:r>
              <a:rPr dirty="0" sz="1150" spc="-10">
                <a:latin typeface="Arial"/>
                <a:cs typeface="Arial"/>
              </a:rPr>
              <a:t>– </a:t>
            </a:r>
            <a:r>
              <a:rPr dirty="0" sz="1150" spc="-10">
                <a:latin typeface="Cambria"/>
                <a:cs typeface="Cambria"/>
              </a:rPr>
              <a:t>𝑓 </a:t>
            </a:r>
            <a:r>
              <a:rPr dirty="0" sz="1150" spc="210">
                <a:latin typeface="Cambria"/>
                <a:cs typeface="Cambria"/>
              </a:rPr>
              <a:t>= </a:t>
            </a:r>
            <a:r>
              <a:rPr dirty="0" sz="1150" spc="30">
                <a:latin typeface="Cambria"/>
                <a:cs typeface="Cambria"/>
              </a:rPr>
              <a:t>−2.619 </a:t>
            </a:r>
            <a:r>
              <a:rPr dirty="0" sz="1150" spc="-10">
                <a:latin typeface="Cambria"/>
                <a:cs typeface="Cambria"/>
              </a:rPr>
              <a:t>𝑘𝑠𝑖 </a:t>
            </a:r>
            <a:r>
              <a:rPr dirty="0" sz="1150" spc="215">
                <a:latin typeface="Cambria"/>
                <a:cs typeface="Cambria"/>
              </a:rPr>
              <a:t>&lt; </a:t>
            </a:r>
            <a:r>
              <a:rPr dirty="0" sz="1150" spc="55">
                <a:latin typeface="Cambria"/>
                <a:cs typeface="Cambria"/>
              </a:rPr>
              <a:t>−0.40𝑓</a:t>
            </a:r>
            <a:r>
              <a:rPr dirty="0" baseline="27777" sz="1200" spc="82">
                <a:latin typeface="Cambria"/>
                <a:cs typeface="Cambria"/>
              </a:rPr>
              <a:t>, </a:t>
            </a:r>
            <a:r>
              <a:rPr dirty="0" sz="1150" spc="210">
                <a:latin typeface="Cambria"/>
                <a:cs typeface="Cambria"/>
              </a:rPr>
              <a:t>= </a:t>
            </a:r>
            <a:r>
              <a:rPr dirty="0" sz="1150" spc="15">
                <a:latin typeface="Cambria"/>
                <a:cs typeface="Cambria"/>
              </a:rPr>
              <a:t>−0.40(8.7𝑘𝑠𝑖) </a:t>
            </a:r>
            <a:r>
              <a:rPr dirty="0" sz="1150" spc="210">
                <a:latin typeface="Cambria"/>
                <a:cs typeface="Cambria"/>
              </a:rPr>
              <a:t>= </a:t>
            </a:r>
            <a:r>
              <a:rPr dirty="0" sz="1150" spc="30">
                <a:latin typeface="Cambria"/>
                <a:cs typeface="Cambria"/>
              </a:rPr>
              <a:t>−3.480</a:t>
            </a:r>
            <a:r>
              <a:rPr dirty="0" sz="1150" spc="-130">
                <a:latin typeface="Cambria"/>
                <a:cs typeface="Cambria"/>
              </a:rPr>
              <a:t> </a:t>
            </a:r>
            <a:r>
              <a:rPr dirty="0" sz="1150" spc="-10">
                <a:latin typeface="Cambria"/>
                <a:cs typeface="Cambria"/>
              </a:rPr>
              <a:t>𝑘𝑠𝑖 </a:t>
            </a:r>
            <a:r>
              <a:rPr dirty="0" sz="1150" spc="-10" b="1">
                <a:latin typeface="Arial"/>
                <a:cs typeface="Arial"/>
              </a:rPr>
              <a:t>OK</a:t>
            </a:r>
            <a:endParaRPr sz="1150">
              <a:latin typeface="Arial"/>
              <a:cs typeface="Arial"/>
            </a:endParaRPr>
          </a:p>
        </p:txBody>
      </p:sp>
      <p:sp>
        <p:nvSpPr>
          <p:cNvPr id="32" name="object 32"/>
          <p:cNvSpPr txBox="1"/>
          <p:nvPr/>
        </p:nvSpPr>
        <p:spPr>
          <a:xfrm>
            <a:off x="6903724" y="4498371"/>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10</a:t>
            </a:r>
            <a:r>
              <a:rPr dirty="0" sz="850">
                <a:solidFill>
                  <a:srgbClr val="FFFFFF"/>
                </a:solidFill>
                <a:latin typeface="Arial"/>
                <a:cs typeface="Arial"/>
              </a:rPr>
              <a:t>7</a:t>
            </a:r>
            <a:endParaRPr sz="850">
              <a:latin typeface="Arial"/>
              <a:cs typeface="Arial"/>
            </a:endParaRPr>
          </a:p>
        </p:txBody>
      </p:sp>
      <p:sp>
        <p:nvSpPr>
          <p:cNvPr id="33" name="object 33"/>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34" name="object 34"/>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35" name="object 35"/>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36" name="object 36"/>
          <p:cNvSpPr txBox="1"/>
          <p:nvPr/>
        </p:nvSpPr>
        <p:spPr>
          <a:xfrm>
            <a:off x="1016541" y="5531573"/>
            <a:ext cx="3572510" cy="330835"/>
          </a:xfrm>
          <a:prstGeom prst="rect">
            <a:avLst/>
          </a:prstGeom>
        </p:spPr>
        <p:txBody>
          <a:bodyPr wrap="square" lIns="0" tIns="13335" rIns="0" bIns="0" rtlCol="0" vert="horz">
            <a:spAutoFit/>
          </a:bodyPr>
          <a:lstStyle/>
          <a:p>
            <a:pPr>
              <a:lnSpc>
                <a:spcPct val="100000"/>
              </a:lnSpc>
              <a:spcBef>
                <a:spcPts val="105"/>
              </a:spcBef>
            </a:pPr>
            <a:r>
              <a:rPr dirty="0" sz="2000" spc="15">
                <a:solidFill>
                  <a:srgbClr val="1C7C5B"/>
                </a:solidFill>
                <a:latin typeface="Arial Black"/>
                <a:cs typeface="Arial Black"/>
              </a:rPr>
              <a:t>Service </a:t>
            </a:r>
            <a:r>
              <a:rPr dirty="0" sz="2000">
                <a:solidFill>
                  <a:srgbClr val="1C7C5B"/>
                </a:solidFill>
                <a:latin typeface="Arial Black"/>
                <a:cs typeface="Arial Black"/>
              </a:rPr>
              <a:t>III </a:t>
            </a:r>
            <a:r>
              <a:rPr dirty="0" sz="2000" spc="-20">
                <a:solidFill>
                  <a:srgbClr val="1C7C5B"/>
                </a:solidFill>
                <a:latin typeface="Arial Black"/>
                <a:cs typeface="Arial Black"/>
              </a:rPr>
              <a:t>Tension</a:t>
            </a:r>
            <a:r>
              <a:rPr dirty="0" sz="2000" spc="-130">
                <a:solidFill>
                  <a:srgbClr val="1C7C5B"/>
                </a:solidFill>
                <a:latin typeface="Arial Black"/>
                <a:cs typeface="Arial Black"/>
              </a:rPr>
              <a:t> </a:t>
            </a:r>
            <a:r>
              <a:rPr dirty="0" sz="2000" spc="-15">
                <a:solidFill>
                  <a:srgbClr val="1C7C5B"/>
                </a:solidFill>
                <a:latin typeface="Arial Black"/>
                <a:cs typeface="Arial Black"/>
              </a:rPr>
              <a:t>Check</a:t>
            </a:r>
            <a:endParaRPr sz="2000">
              <a:latin typeface="Arial Black"/>
              <a:cs typeface="Arial Black"/>
            </a:endParaRPr>
          </a:p>
        </p:txBody>
      </p:sp>
      <p:sp>
        <p:nvSpPr>
          <p:cNvPr id="37" name="object 37"/>
          <p:cNvSpPr/>
          <p:nvPr/>
        </p:nvSpPr>
        <p:spPr>
          <a:xfrm>
            <a:off x="2058923" y="6507480"/>
            <a:ext cx="4191000" cy="175260"/>
          </a:xfrm>
          <a:custGeom>
            <a:avLst/>
            <a:gdLst/>
            <a:ahLst/>
            <a:cxnLst/>
            <a:rect l="l" t="t" r="r" b="b"/>
            <a:pathLst>
              <a:path w="4191000" h="175259">
                <a:moveTo>
                  <a:pt x="4145280" y="175260"/>
                </a:moveTo>
                <a:lnTo>
                  <a:pt x="4142232" y="169164"/>
                </a:lnTo>
                <a:lnTo>
                  <a:pt x="4150780" y="164877"/>
                </a:lnTo>
                <a:lnTo>
                  <a:pt x="4158043" y="158877"/>
                </a:lnTo>
                <a:lnTo>
                  <a:pt x="4174998" y="117348"/>
                </a:lnTo>
                <a:lnTo>
                  <a:pt x="4177284" y="88392"/>
                </a:lnTo>
                <a:lnTo>
                  <a:pt x="4176712" y="72985"/>
                </a:lnTo>
                <a:lnTo>
                  <a:pt x="4168140" y="35052"/>
                </a:lnTo>
                <a:lnTo>
                  <a:pt x="4142232" y="6096"/>
                </a:lnTo>
                <a:lnTo>
                  <a:pt x="4145280" y="0"/>
                </a:lnTo>
                <a:lnTo>
                  <a:pt x="4178808" y="30480"/>
                </a:lnTo>
                <a:lnTo>
                  <a:pt x="4190166" y="72056"/>
                </a:lnTo>
                <a:lnTo>
                  <a:pt x="4191000" y="88392"/>
                </a:lnTo>
                <a:lnTo>
                  <a:pt x="4190166" y="104060"/>
                </a:lnTo>
                <a:lnTo>
                  <a:pt x="4178808" y="144780"/>
                </a:lnTo>
                <a:lnTo>
                  <a:pt x="4155233" y="171569"/>
                </a:lnTo>
                <a:lnTo>
                  <a:pt x="4145280" y="175260"/>
                </a:lnTo>
                <a:close/>
              </a:path>
              <a:path w="4191000" h="175259">
                <a:moveTo>
                  <a:pt x="45720" y="175260"/>
                </a:moveTo>
                <a:lnTo>
                  <a:pt x="12191" y="144780"/>
                </a:lnTo>
                <a:lnTo>
                  <a:pt x="619" y="104060"/>
                </a:lnTo>
                <a:lnTo>
                  <a:pt x="0" y="88392"/>
                </a:lnTo>
                <a:lnTo>
                  <a:pt x="619" y="72056"/>
                </a:lnTo>
                <a:lnTo>
                  <a:pt x="12191" y="30480"/>
                </a:lnTo>
                <a:lnTo>
                  <a:pt x="45720" y="0"/>
                </a:lnTo>
                <a:lnTo>
                  <a:pt x="47244" y="6096"/>
                </a:lnTo>
                <a:lnTo>
                  <a:pt x="39552" y="10406"/>
                </a:lnTo>
                <a:lnTo>
                  <a:pt x="32575" y="16573"/>
                </a:lnTo>
                <a:lnTo>
                  <a:pt x="14478" y="58864"/>
                </a:lnTo>
                <a:lnTo>
                  <a:pt x="12191" y="88392"/>
                </a:lnTo>
                <a:lnTo>
                  <a:pt x="12763" y="103584"/>
                </a:lnTo>
                <a:lnTo>
                  <a:pt x="21336" y="141732"/>
                </a:lnTo>
                <a:lnTo>
                  <a:pt x="47244" y="169164"/>
                </a:lnTo>
                <a:lnTo>
                  <a:pt x="45720" y="175260"/>
                </a:lnTo>
                <a:close/>
              </a:path>
            </a:pathLst>
          </a:custGeom>
          <a:solidFill>
            <a:srgbClr val="000000"/>
          </a:solidFill>
        </p:spPr>
        <p:txBody>
          <a:bodyPr wrap="square" lIns="0" tIns="0" rIns="0" bIns="0" rtlCol="0"/>
          <a:lstStyle/>
          <a:p/>
        </p:txBody>
      </p:sp>
      <p:sp>
        <p:nvSpPr>
          <p:cNvPr id="38" name="object 38"/>
          <p:cNvSpPr txBox="1"/>
          <p:nvPr/>
        </p:nvSpPr>
        <p:spPr>
          <a:xfrm>
            <a:off x="991105" y="6203600"/>
            <a:ext cx="5624195" cy="873125"/>
          </a:xfrm>
          <a:prstGeom prst="rect">
            <a:avLst/>
          </a:prstGeom>
        </p:spPr>
        <p:txBody>
          <a:bodyPr wrap="square" lIns="0" tIns="61594" rIns="0" bIns="0" rtlCol="0" vert="horz">
            <a:spAutoFit/>
          </a:bodyPr>
          <a:lstStyle/>
          <a:p>
            <a:pPr marL="269875" indent="-245110">
              <a:lnSpc>
                <a:spcPct val="100000"/>
              </a:lnSpc>
              <a:spcBef>
                <a:spcPts val="484"/>
              </a:spcBef>
              <a:buChar char="•"/>
              <a:tabLst>
                <a:tab pos="269875" algn="l"/>
                <a:tab pos="270510" algn="l"/>
              </a:tabLst>
            </a:pPr>
            <a:r>
              <a:rPr dirty="0" sz="1150" spc="-10">
                <a:latin typeface="Arial"/>
                <a:cs typeface="Arial"/>
              </a:rPr>
              <a:t>Service III </a:t>
            </a:r>
            <a:r>
              <a:rPr dirty="0" sz="1150" spc="-25">
                <a:latin typeface="Arial"/>
                <a:cs typeface="Arial"/>
              </a:rPr>
              <a:t>Tension, </a:t>
            </a:r>
            <a:r>
              <a:rPr dirty="0" sz="1150" spc="-10">
                <a:latin typeface="Cambria"/>
                <a:cs typeface="Cambria"/>
              </a:rPr>
              <a:t>0.0</a:t>
            </a:r>
            <a:r>
              <a:rPr dirty="0" sz="1150" spc="30">
                <a:latin typeface="Cambria"/>
                <a:cs typeface="Cambria"/>
              </a:rPr>
              <a:t> </a:t>
            </a:r>
            <a:r>
              <a:rPr dirty="0" sz="1150" spc="-10">
                <a:latin typeface="Cambria"/>
                <a:cs typeface="Cambria"/>
              </a:rPr>
              <a:t>𝑘𝑠𝑖</a:t>
            </a:r>
            <a:endParaRPr sz="1150">
              <a:latin typeface="Cambria"/>
              <a:cs typeface="Cambria"/>
            </a:endParaRPr>
          </a:p>
          <a:p>
            <a:pPr marL="351155">
              <a:lnSpc>
                <a:spcPct val="100000"/>
              </a:lnSpc>
              <a:spcBef>
                <a:spcPts val="385"/>
              </a:spcBef>
            </a:pPr>
            <a:r>
              <a:rPr dirty="0" sz="1150" spc="-10">
                <a:latin typeface="Arial"/>
                <a:cs typeface="Arial"/>
              </a:rPr>
              <a:t>– </a:t>
            </a:r>
            <a:r>
              <a:rPr dirty="0" sz="1150" spc="-10">
                <a:latin typeface="Cambria"/>
                <a:cs typeface="Cambria"/>
              </a:rPr>
              <a:t>𝑃 </a:t>
            </a:r>
            <a:r>
              <a:rPr dirty="0" sz="1150" spc="210">
                <a:latin typeface="Cambria"/>
                <a:cs typeface="Cambria"/>
              </a:rPr>
              <a:t>= </a:t>
            </a:r>
            <a:r>
              <a:rPr dirty="0" sz="1150" spc="35">
                <a:latin typeface="Cambria"/>
                <a:cs typeface="Cambria"/>
              </a:rPr>
              <a:t>𝐴</a:t>
            </a:r>
            <a:r>
              <a:rPr dirty="0" baseline="-17361" sz="1200" spc="52">
                <a:latin typeface="Cambria"/>
                <a:cs typeface="Cambria"/>
              </a:rPr>
              <a:t>ps </a:t>
            </a:r>
            <a:r>
              <a:rPr dirty="0" sz="1150" spc="15">
                <a:latin typeface="Cambria"/>
                <a:cs typeface="Cambria"/>
              </a:rPr>
              <a:t>𝑓</a:t>
            </a:r>
            <a:r>
              <a:rPr dirty="0" baseline="-17361" sz="1200" spc="22">
                <a:latin typeface="Cambria"/>
                <a:cs typeface="Cambria"/>
              </a:rPr>
              <a:t>pj </a:t>
            </a:r>
            <a:r>
              <a:rPr dirty="0" sz="1150" spc="210">
                <a:latin typeface="Cambria"/>
                <a:cs typeface="Cambria"/>
              </a:rPr>
              <a:t>− </a:t>
            </a:r>
            <a:r>
              <a:rPr dirty="0" sz="1150" spc="-10">
                <a:latin typeface="Cambria"/>
                <a:cs typeface="Cambria"/>
              </a:rPr>
              <a:t>Δ𝑓</a:t>
            </a:r>
            <a:r>
              <a:rPr dirty="0" baseline="-17361" sz="1200" spc="-15">
                <a:latin typeface="Cambria"/>
                <a:cs typeface="Cambria"/>
              </a:rPr>
              <a:t>pRo </a:t>
            </a:r>
            <a:r>
              <a:rPr dirty="0" sz="1150" spc="210">
                <a:latin typeface="Cambria"/>
                <a:cs typeface="Cambria"/>
              </a:rPr>
              <a:t>− </a:t>
            </a:r>
            <a:r>
              <a:rPr dirty="0" sz="1150" spc="10">
                <a:latin typeface="Cambria"/>
                <a:cs typeface="Cambria"/>
              </a:rPr>
              <a:t>Δ𝑓</a:t>
            </a:r>
            <a:r>
              <a:rPr dirty="0" baseline="-17361" sz="1200" spc="15">
                <a:latin typeface="Cambria"/>
                <a:cs typeface="Cambria"/>
              </a:rPr>
              <a:t>pEs </a:t>
            </a:r>
            <a:r>
              <a:rPr dirty="0" sz="1150" spc="210">
                <a:latin typeface="Cambria"/>
                <a:cs typeface="Cambria"/>
              </a:rPr>
              <a:t>− </a:t>
            </a:r>
            <a:r>
              <a:rPr dirty="0" sz="1150" spc="10">
                <a:latin typeface="Cambria"/>
                <a:cs typeface="Cambria"/>
              </a:rPr>
              <a:t>∆𝑓</a:t>
            </a:r>
            <a:r>
              <a:rPr dirty="0" baseline="-17361" sz="1200" spc="15">
                <a:latin typeface="Cambria"/>
                <a:cs typeface="Cambria"/>
              </a:rPr>
              <a:t>ptr </a:t>
            </a:r>
            <a:r>
              <a:rPr dirty="0" sz="1150" spc="210">
                <a:latin typeface="Cambria"/>
                <a:cs typeface="Cambria"/>
              </a:rPr>
              <a:t>− </a:t>
            </a:r>
            <a:r>
              <a:rPr dirty="0" sz="1150" spc="-20">
                <a:latin typeface="Cambria"/>
                <a:cs typeface="Cambria"/>
              </a:rPr>
              <a:t>Δ𝑓</a:t>
            </a:r>
            <a:r>
              <a:rPr dirty="0" baseline="-17361" sz="1200" spc="-30">
                <a:latin typeface="Cambria"/>
                <a:cs typeface="Cambria"/>
              </a:rPr>
              <a:t>pLT </a:t>
            </a:r>
            <a:r>
              <a:rPr dirty="0" sz="1150" spc="210">
                <a:latin typeface="Cambria"/>
                <a:cs typeface="Cambria"/>
              </a:rPr>
              <a:t>+ </a:t>
            </a:r>
            <a:r>
              <a:rPr dirty="0" sz="1150">
                <a:latin typeface="Cambria"/>
                <a:cs typeface="Cambria"/>
              </a:rPr>
              <a:t>Δ𝑓</a:t>
            </a:r>
            <a:r>
              <a:rPr dirty="0" baseline="-17361" sz="1200">
                <a:latin typeface="Cambria"/>
                <a:cs typeface="Cambria"/>
              </a:rPr>
              <a:t>pED </a:t>
            </a:r>
            <a:r>
              <a:rPr dirty="0" sz="1150" spc="210">
                <a:latin typeface="Cambria"/>
                <a:cs typeface="Cambria"/>
              </a:rPr>
              <a:t>+ </a:t>
            </a:r>
            <a:r>
              <a:rPr dirty="0" sz="1150" spc="25">
                <a:latin typeface="Cambria"/>
                <a:cs typeface="Cambria"/>
              </a:rPr>
              <a:t>Δ𝑓</a:t>
            </a:r>
            <a:r>
              <a:rPr dirty="0" baseline="-17361" sz="1200" spc="37">
                <a:latin typeface="Cambria"/>
                <a:cs typeface="Cambria"/>
              </a:rPr>
              <a:t>pslDL </a:t>
            </a:r>
            <a:r>
              <a:rPr dirty="0" sz="1150" spc="210">
                <a:latin typeface="Cambria"/>
                <a:cs typeface="Cambria"/>
              </a:rPr>
              <a:t>+</a:t>
            </a:r>
            <a:r>
              <a:rPr dirty="0" sz="1150" spc="-125">
                <a:latin typeface="Cambria"/>
                <a:cs typeface="Cambria"/>
              </a:rPr>
              <a:t> </a:t>
            </a:r>
            <a:r>
              <a:rPr dirty="0" sz="1150" spc="-15">
                <a:latin typeface="Cambria"/>
                <a:cs typeface="Cambria"/>
              </a:rPr>
              <a:t>0.8Δ𝑓</a:t>
            </a:r>
            <a:r>
              <a:rPr dirty="0" baseline="-17361" sz="1200" spc="-22">
                <a:latin typeface="Cambria"/>
                <a:cs typeface="Cambria"/>
              </a:rPr>
              <a:t>pLL</a:t>
            </a:r>
            <a:endParaRPr baseline="-17361" sz="1200">
              <a:latin typeface="Cambria"/>
              <a:cs typeface="Cambria"/>
            </a:endParaRPr>
          </a:p>
          <a:p>
            <a:pPr marL="555625" marR="30480" indent="-204470">
              <a:lnSpc>
                <a:spcPts val="1370"/>
              </a:lnSpc>
              <a:spcBef>
                <a:spcPts val="450"/>
              </a:spcBef>
            </a:pPr>
            <a:r>
              <a:rPr dirty="0" sz="1150" spc="-10">
                <a:latin typeface="Arial"/>
                <a:cs typeface="Arial"/>
              </a:rPr>
              <a:t>– </a:t>
            </a:r>
            <a:r>
              <a:rPr dirty="0" sz="1150" spc="-10">
                <a:latin typeface="Cambria"/>
                <a:cs typeface="Cambria"/>
              </a:rPr>
              <a:t>𝑃 </a:t>
            </a:r>
            <a:r>
              <a:rPr dirty="0" sz="1150" spc="210">
                <a:latin typeface="Cambria"/>
                <a:cs typeface="Cambria"/>
              </a:rPr>
              <a:t>= </a:t>
            </a:r>
            <a:r>
              <a:rPr dirty="0" sz="1150">
                <a:latin typeface="Cambria"/>
                <a:cs typeface="Cambria"/>
              </a:rPr>
              <a:t>13.237𝑖𝑛</a:t>
            </a:r>
            <a:r>
              <a:rPr dirty="0" baseline="27777" sz="1200">
                <a:latin typeface="Cambria"/>
                <a:cs typeface="Cambria"/>
              </a:rPr>
              <a:t>2</a:t>
            </a:r>
            <a:r>
              <a:rPr dirty="0" baseline="2415" sz="1725">
                <a:latin typeface="Cambria"/>
                <a:cs typeface="Cambria"/>
              </a:rPr>
              <a:t>(</a:t>
            </a:r>
            <a:r>
              <a:rPr dirty="0" sz="1150">
                <a:latin typeface="Cambria"/>
                <a:cs typeface="Cambria"/>
              </a:rPr>
              <a:t>202.5𝑘𝑠𝑖 </a:t>
            </a:r>
            <a:r>
              <a:rPr dirty="0" sz="1150" spc="210">
                <a:latin typeface="Cambria"/>
                <a:cs typeface="Cambria"/>
              </a:rPr>
              <a:t>− </a:t>
            </a:r>
            <a:r>
              <a:rPr dirty="0" sz="1150" spc="-10">
                <a:latin typeface="Cambria"/>
                <a:cs typeface="Cambria"/>
              </a:rPr>
              <a:t>1.98𝑘𝑠𝑖 </a:t>
            </a:r>
            <a:r>
              <a:rPr dirty="0" sz="1150" spc="210">
                <a:latin typeface="Cambria"/>
                <a:cs typeface="Cambria"/>
              </a:rPr>
              <a:t>− </a:t>
            </a:r>
            <a:r>
              <a:rPr dirty="0" sz="1150" spc="-10">
                <a:latin typeface="Cambria"/>
                <a:cs typeface="Cambria"/>
              </a:rPr>
              <a:t>20.328𝑘𝑠𝑖 </a:t>
            </a:r>
            <a:r>
              <a:rPr dirty="0" sz="1150" spc="210">
                <a:latin typeface="Cambria"/>
                <a:cs typeface="Cambria"/>
              </a:rPr>
              <a:t>− </a:t>
            </a:r>
            <a:r>
              <a:rPr dirty="0" sz="1150" spc="-10">
                <a:latin typeface="Cambria"/>
                <a:cs typeface="Cambria"/>
              </a:rPr>
              <a:t>0.375𝑘𝑠𝑖 </a:t>
            </a:r>
            <a:r>
              <a:rPr dirty="0" sz="1150" spc="210">
                <a:latin typeface="Cambria"/>
                <a:cs typeface="Cambria"/>
              </a:rPr>
              <a:t>− </a:t>
            </a:r>
            <a:r>
              <a:rPr dirty="0" sz="1150" spc="-10">
                <a:latin typeface="Cambria"/>
                <a:cs typeface="Cambria"/>
              </a:rPr>
              <a:t>19.206𝑘𝑠𝑖 </a:t>
            </a:r>
            <a:r>
              <a:rPr dirty="0" sz="1150" spc="210">
                <a:latin typeface="Cambria"/>
                <a:cs typeface="Cambria"/>
              </a:rPr>
              <a:t>+  </a:t>
            </a:r>
            <a:r>
              <a:rPr dirty="0" sz="1150" spc="-10">
                <a:latin typeface="Cambria"/>
                <a:cs typeface="Cambria"/>
              </a:rPr>
              <a:t>8.382𝑘𝑠𝑖</a:t>
            </a:r>
            <a:r>
              <a:rPr dirty="0" sz="1150" spc="45">
                <a:latin typeface="Cambria"/>
                <a:cs typeface="Cambria"/>
              </a:rPr>
              <a:t> </a:t>
            </a:r>
            <a:r>
              <a:rPr dirty="0" sz="1150" spc="210">
                <a:latin typeface="Cambria"/>
                <a:cs typeface="Cambria"/>
              </a:rPr>
              <a:t>+</a:t>
            </a:r>
            <a:r>
              <a:rPr dirty="0" sz="1150" spc="15">
                <a:latin typeface="Cambria"/>
                <a:cs typeface="Cambria"/>
              </a:rPr>
              <a:t> </a:t>
            </a:r>
            <a:r>
              <a:rPr dirty="0" sz="1150" spc="-10">
                <a:latin typeface="Cambria"/>
                <a:cs typeface="Cambria"/>
              </a:rPr>
              <a:t>3.065𝑘𝑠𝑖</a:t>
            </a:r>
            <a:r>
              <a:rPr dirty="0" sz="1150" spc="45">
                <a:latin typeface="Cambria"/>
                <a:cs typeface="Cambria"/>
              </a:rPr>
              <a:t> </a:t>
            </a:r>
            <a:r>
              <a:rPr dirty="0" sz="1150" spc="210">
                <a:latin typeface="Cambria"/>
                <a:cs typeface="Cambria"/>
              </a:rPr>
              <a:t>+</a:t>
            </a:r>
            <a:r>
              <a:rPr dirty="0" sz="1150" spc="20">
                <a:latin typeface="Cambria"/>
                <a:cs typeface="Cambria"/>
              </a:rPr>
              <a:t> </a:t>
            </a:r>
            <a:r>
              <a:rPr dirty="0" sz="1150">
                <a:latin typeface="Cambria"/>
                <a:cs typeface="Cambria"/>
              </a:rPr>
              <a:t>(0.8)7.922</a:t>
            </a:r>
            <a:r>
              <a:rPr dirty="0" sz="1150" spc="10">
                <a:latin typeface="Cambria"/>
                <a:cs typeface="Cambria"/>
              </a:rPr>
              <a:t> 𝑘𝑠𝑖</a:t>
            </a:r>
            <a:r>
              <a:rPr dirty="0" baseline="2415" sz="1725" spc="15">
                <a:latin typeface="Cambria"/>
                <a:cs typeface="Cambria"/>
              </a:rPr>
              <a:t>)</a:t>
            </a:r>
            <a:r>
              <a:rPr dirty="0" baseline="2415" sz="1725" spc="112">
                <a:latin typeface="Cambria"/>
                <a:cs typeface="Cambria"/>
              </a:rPr>
              <a:t> </a:t>
            </a:r>
            <a:r>
              <a:rPr dirty="0" sz="1150" spc="210">
                <a:latin typeface="Cambria"/>
                <a:cs typeface="Cambria"/>
              </a:rPr>
              <a:t>=</a:t>
            </a:r>
            <a:r>
              <a:rPr dirty="0" sz="1150" spc="70">
                <a:latin typeface="Cambria"/>
                <a:cs typeface="Cambria"/>
              </a:rPr>
              <a:t> </a:t>
            </a:r>
            <a:r>
              <a:rPr dirty="0" sz="1150" spc="5">
                <a:latin typeface="Cambria"/>
                <a:cs typeface="Cambria"/>
              </a:rPr>
              <a:t>(13.237𝑖𝑛</a:t>
            </a:r>
            <a:r>
              <a:rPr dirty="0" baseline="27777" sz="1200" spc="7">
                <a:latin typeface="Cambria"/>
                <a:cs typeface="Cambria"/>
              </a:rPr>
              <a:t>2</a:t>
            </a:r>
            <a:r>
              <a:rPr dirty="0" sz="1150" spc="5">
                <a:latin typeface="Cambria"/>
                <a:cs typeface="Cambria"/>
              </a:rPr>
              <a:t>)(178.397𝑘𝑠𝑖)</a:t>
            </a:r>
            <a:r>
              <a:rPr dirty="0" sz="1150" spc="70">
                <a:latin typeface="Cambria"/>
                <a:cs typeface="Cambria"/>
              </a:rPr>
              <a:t> </a:t>
            </a:r>
            <a:r>
              <a:rPr dirty="0" sz="1150" spc="210">
                <a:latin typeface="Cambria"/>
                <a:cs typeface="Cambria"/>
              </a:rPr>
              <a:t>=</a:t>
            </a:r>
            <a:r>
              <a:rPr dirty="0" sz="1150" spc="75">
                <a:latin typeface="Cambria"/>
                <a:cs typeface="Cambria"/>
              </a:rPr>
              <a:t> </a:t>
            </a:r>
            <a:r>
              <a:rPr dirty="0" sz="1150" spc="-5">
                <a:latin typeface="Cambria"/>
                <a:cs typeface="Cambria"/>
              </a:rPr>
              <a:t>2361.4</a:t>
            </a:r>
            <a:r>
              <a:rPr dirty="0" sz="1150">
                <a:latin typeface="Cambria"/>
                <a:cs typeface="Cambria"/>
              </a:rPr>
              <a:t> </a:t>
            </a:r>
            <a:r>
              <a:rPr dirty="0" sz="1150" spc="-10">
                <a:latin typeface="Cambria"/>
                <a:cs typeface="Cambria"/>
              </a:rPr>
              <a:t>𝑘𝑖𝑝</a:t>
            </a:r>
            <a:endParaRPr sz="1150">
              <a:latin typeface="Cambria"/>
              <a:cs typeface="Cambria"/>
            </a:endParaRPr>
          </a:p>
        </p:txBody>
      </p:sp>
      <p:sp>
        <p:nvSpPr>
          <p:cNvPr id="39" name="object 39"/>
          <p:cNvSpPr/>
          <p:nvPr/>
        </p:nvSpPr>
        <p:spPr>
          <a:xfrm>
            <a:off x="1818132" y="7295388"/>
            <a:ext cx="71755" cy="9525"/>
          </a:xfrm>
          <a:custGeom>
            <a:avLst/>
            <a:gdLst/>
            <a:ahLst/>
            <a:cxnLst/>
            <a:rect l="l" t="t" r="r" b="b"/>
            <a:pathLst>
              <a:path w="71755" h="9525">
                <a:moveTo>
                  <a:pt x="0" y="0"/>
                </a:moveTo>
                <a:lnTo>
                  <a:pt x="71627" y="0"/>
                </a:lnTo>
                <a:lnTo>
                  <a:pt x="71627" y="9144"/>
                </a:lnTo>
                <a:lnTo>
                  <a:pt x="0" y="9144"/>
                </a:lnTo>
                <a:lnTo>
                  <a:pt x="0" y="0"/>
                </a:lnTo>
                <a:close/>
              </a:path>
            </a:pathLst>
          </a:custGeom>
          <a:solidFill>
            <a:srgbClr val="000000"/>
          </a:solidFill>
        </p:spPr>
        <p:txBody>
          <a:bodyPr wrap="square" lIns="0" tIns="0" rIns="0" bIns="0" rtlCol="0"/>
          <a:lstStyle/>
          <a:p/>
        </p:txBody>
      </p:sp>
      <p:sp>
        <p:nvSpPr>
          <p:cNvPr id="40" name="object 40"/>
          <p:cNvSpPr txBox="1"/>
          <p:nvPr/>
        </p:nvSpPr>
        <p:spPr>
          <a:xfrm>
            <a:off x="1819618" y="7296360"/>
            <a:ext cx="348615" cy="151765"/>
          </a:xfrm>
          <a:prstGeom prst="rect">
            <a:avLst/>
          </a:prstGeom>
        </p:spPr>
        <p:txBody>
          <a:bodyPr wrap="square" lIns="0" tIns="15875" rIns="0" bIns="0" rtlCol="0" vert="horz">
            <a:spAutoFit/>
          </a:bodyPr>
          <a:lstStyle/>
          <a:p>
            <a:pPr>
              <a:lnSpc>
                <a:spcPct val="100000"/>
              </a:lnSpc>
              <a:spcBef>
                <a:spcPts val="125"/>
              </a:spcBef>
              <a:tabLst>
                <a:tab pos="276860" algn="l"/>
              </a:tabLst>
            </a:pPr>
            <a:r>
              <a:rPr dirty="0" sz="800" spc="45">
                <a:latin typeface="Cambria"/>
                <a:cs typeface="Cambria"/>
              </a:rPr>
              <a:t>A</a:t>
            </a:r>
            <a:r>
              <a:rPr dirty="0" sz="800" spc="45">
                <a:latin typeface="Cambria"/>
                <a:cs typeface="Cambria"/>
              </a:rPr>
              <a:t>	</a:t>
            </a:r>
            <a:r>
              <a:rPr dirty="0" sz="800" spc="110">
                <a:latin typeface="Cambria"/>
                <a:cs typeface="Cambria"/>
              </a:rPr>
              <a:t>s</a:t>
            </a:r>
            <a:endParaRPr sz="800">
              <a:latin typeface="Cambria"/>
              <a:cs typeface="Cambria"/>
            </a:endParaRPr>
          </a:p>
        </p:txBody>
      </p:sp>
      <p:sp>
        <p:nvSpPr>
          <p:cNvPr id="41" name="object 41"/>
          <p:cNvSpPr/>
          <p:nvPr/>
        </p:nvSpPr>
        <p:spPr>
          <a:xfrm>
            <a:off x="2061972" y="7299959"/>
            <a:ext cx="129539" cy="0"/>
          </a:xfrm>
          <a:custGeom>
            <a:avLst/>
            <a:gdLst/>
            <a:ahLst/>
            <a:cxnLst/>
            <a:rect l="l" t="t" r="r" b="b"/>
            <a:pathLst>
              <a:path w="129539" h="0">
                <a:moveTo>
                  <a:pt x="0" y="0"/>
                </a:moveTo>
                <a:lnTo>
                  <a:pt x="129540" y="0"/>
                </a:lnTo>
              </a:path>
            </a:pathLst>
          </a:custGeom>
          <a:ln w="9144">
            <a:solidFill>
              <a:srgbClr val="000000"/>
            </a:solidFill>
          </a:ln>
        </p:spPr>
        <p:txBody>
          <a:bodyPr wrap="square" lIns="0" tIns="0" rIns="0" bIns="0" rtlCol="0"/>
          <a:lstStyle/>
          <a:p/>
        </p:txBody>
      </p:sp>
      <p:sp>
        <p:nvSpPr>
          <p:cNvPr id="42" name="object 42"/>
          <p:cNvSpPr txBox="1"/>
          <p:nvPr/>
        </p:nvSpPr>
        <p:spPr>
          <a:xfrm>
            <a:off x="2502414" y="7148995"/>
            <a:ext cx="1893570" cy="299085"/>
          </a:xfrm>
          <a:prstGeom prst="rect">
            <a:avLst/>
          </a:prstGeom>
        </p:spPr>
        <p:txBody>
          <a:bodyPr wrap="square" lIns="0" tIns="36195" rIns="0" bIns="0" rtlCol="0" vert="horz">
            <a:spAutoFit/>
          </a:bodyPr>
          <a:lstStyle/>
          <a:p>
            <a:pPr algn="ctr" marR="5080">
              <a:lnSpc>
                <a:spcPct val="100000"/>
              </a:lnSpc>
              <a:spcBef>
                <a:spcPts val="285"/>
              </a:spcBef>
              <a:tabLst>
                <a:tab pos="474980" algn="l"/>
                <a:tab pos="1172845" algn="l"/>
                <a:tab pos="1537335" algn="l"/>
              </a:tabLst>
            </a:pPr>
            <a:r>
              <a:rPr dirty="0" sz="650" spc="140">
                <a:latin typeface="Cambria"/>
                <a:cs typeface="Cambria"/>
              </a:rPr>
              <a:t>g</a:t>
            </a:r>
            <a:r>
              <a:rPr dirty="0" sz="650" spc="70">
                <a:latin typeface="Cambria"/>
                <a:cs typeface="Cambria"/>
              </a:rPr>
              <a:t>i</a:t>
            </a:r>
            <a:r>
              <a:rPr dirty="0" sz="650" spc="120">
                <a:latin typeface="Cambria"/>
                <a:cs typeface="Cambria"/>
              </a:rPr>
              <a:t>r</a:t>
            </a:r>
            <a:r>
              <a:rPr dirty="0" sz="650" spc="110">
                <a:latin typeface="Cambria"/>
                <a:cs typeface="Cambria"/>
              </a:rPr>
              <a:t>d</a:t>
            </a:r>
            <a:r>
              <a:rPr dirty="0" sz="650" spc="70">
                <a:latin typeface="Cambria"/>
                <a:cs typeface="Cambria"/>
              </a:rPr>
              <a:t>e</a:t>
            </a:r>
            <a:r>
              <a:rPr dirty="0" sz="650" spc="114">
                <a:latin typeface="Cambria"/>
                <a:cs typeface="Cambria"/>
              </a:rPr>
              <a:t>r</a:t>
            </a:r>
            <a:r>
              <a:rPr dirty="0" sz="650">
                <a:latin typeface="Cambria"/>
                <a:cs typeface="Cambria"/>
              </a:rPr>
              <a:t>	</a:t>
            </a:r>
            <a:r>
              <a:rPr dirty="0" sz="650" spc="100">
                <a:latin typeface="Cambria"/>
                <a:cs typeface="Cambria"/>
              </a:rPr>
              <a:t>d</a:t>
            </a:r>
            <a:r>
              <a:rPr dirty="0" sz="650" spc="70">
                <a:latin typeface="Cambria"/>
                <a:cs typeface="Cambria"/>
              </a:rPr>
              <a:t>i</a:t>
            </a:r>
            <a:r>
              <a:rPr dirty="0" sz="650" spc="135">
                <a:latin typeface="Cambria"/>
                <a:cs typeface="Cambria"/>
              </a:rPr>
              <a:t>a</a:t>
            </a:r>
            <a:r>
              <a:rPr dirty="0" sz="650" spc="100">
                <a:latin typeface="Cambria"/>
                <a:cs typeface="Cambria"/>
              </a:rPr>
              <a:t>p</a:t>
            </a:r>
            <a:r>
              <a:rPr dirty="0" sz="650" spc="95">
                <a:latin typeface="Cambria"/>
                <a:cs typeface="Cambria"/>
              </a:rPr>
              <a:t>h</a:t>
            </a:r>
            <a:r>
              <a:rPr dirty="0" sz="650" spc="105">
                <a:latin typeface="Cambria"/>
                <a:cs typeface="Cambria"/>
              </a:rPr>
              <a:t>r</a:t>
            </a:r>
            <a:r>
              <a:rPr dirty="0" sz="650" spc="150">
                <a:latin typeface="Cambria"/>
                <a:cs typeface="Cambria"/>
              </a:rPr>
              <a:t>a</a:t>
            </a:r>
            <a:r>
              <a:rPr dirty="0" sz="650" spc="140">
                <a:latin typeface="Cambria"/>
                <a:cs typeface="Cambria"/>
              </a:rPr>
              <a:t>g</a:t>
            </a:r>
            <a:r>
              <a:rPr dirty="0" sz="650" spc="145">
                <a:latin typeface="Cambria"/>
                <a:cs typeface="Cambria"/>
              </a:rPr>
              <a:t>m</a:t>
            </a:r>
            <a:r>
              <a:rPr dirty="0" sz="650">
                <a:latin typeface="Cambria"/>
                <a:cs typeface="Cambria"/>
              </a:rPr>
              <a:t>	</a:t>
            </a:r>
            <a:r>
              <a:rPr dirty="0" sz="650" spc="50">
                <a:latin typeface="Cambria"/>
                <a:cs typeface="Cambria"/>
              </a:rPr>
              <a:t>s</a:t>
            </a:r>
            <a:r>
              <a:rPr dirty="0" sz="650" spc="85">
                <a:latin typeface="Cambria"/>
                <a:cs typeface="Cambria"/>
              </a:rPr>
              <a:t>l</a:t>
            </a:r>
            <a:r>
              <a:rPr dirty="0" sz="650" spc="125">
                <a:latin typeface="Cambria"/>
                <a:cs typeface="Cambria"/>
              </a:rPr>
              <a:t>a</a:t>
            </a:r>
            <a:r>
              <a:rPr dirty="0" sz="650" spc="80">
                <a:latin typeface="Cambria"/>
                <a:cs typeface="Cambria"/>
              </a:rPr>
              <a:t>b</a:t>
            </a:r>
            <a:r>
              <a:rPr dirty="0" sz="650">
                <a:latin typeface="Cambria"/>
                <a:cs typeface="Cambria"/>
              </a:rPr>
              <a:t>	</a:t>
            </a:r>
            <a:r>
              <a:rPr dirty="0" sz="650" spc="95">
                <a:latin typeface="Cambria"/>
                <a:cs typeface="Cambria"/>
              </a:rPr>
              <a:t>h</a:t>
            </a:r>
            <a:r>
              <a:rPr dirty="0" sz="650" spc="125">
                <a:latin typeface="Cambria"/>
                <a:cs typeface="Cambria"/>
              </a:rPr>
              <a:t>a</a:t>
            </a:r>
            <a:r>
              <a:rPr dirty="0" sz="650" spc="120">
                <a:latin typeface="Cambria"/>
                <a:cs typeface="Cambria"/>
              </a:rPr>
              <a:t>u</a:t>
            </a:r>
            <a:r>
              <a:rPr dirty="0" sz="650" spc="114">
                <a:latin typeface="Cambria"/>
                <a:cs typeface="Cambria"/>
              </a:rPr>
              <a:t>n</a:t>
            </a:r>
            <a:r>
              <a:rPr dirty="0" sz="650" spc="80">
                <a:latin typeface="Cambria"/>
                <a:cs typeface="Cambria"/>
              </a:rPr>
              <a:t>c</a:t>
            </a:r>
            <a:r>
              <a:rPr dirty="0" sz="650" spc="95">
                <a:latin typeface="Cambria"/>
                <a:cs typeface="Cambria"/>
              </a:rPr>
              <a:t>h</a:t>
            </a:r>
            <a:endParaRPr sz="650">
              <a:latin typeface="Cambria"/>
              <a:cs typeface="Cambria"/>
            </a:endParaRPr>
          </a:p>
          <a:p>
            <a:pPr algn="ctr" marR="96520">
              <a:lnSpc>
                <a:spcPct val="100000"/>
              </a:lnSpc>
              <a:spcBef>
                <a:spcPts val="220"/>
              </a:spcBef>
            </a:pPr>
            <a:r>
              <a:rPr dirty="0" sz="800" spc="110">
                <a:latin typeface="Cambria"/>
                <a:cs typeface="Cambria"/>
              </a:rPr>
              <a:t>s</a:t>
            </a:r>
            <a:endParaRPr sz="800">
              <a:latin typeface="Cambria"/>
              <a:cs typeface="Cambria"/>
            </a:endParaRPr>
          </a:p>
        </p:txBody>
      </p:sp>
      <p:sp>
        <p:nvSpPr>
          <p:cNvPr id="43" name="object 43"/>
          <p:cNvSpPr/>
          <p:nvPr/>
        </p:nvSpPr>
        <p:spPr>
          <a:xfrm>
            <a:off x="2363724" y="7299959"/>
            <a:ext cx="2066925" cy="0"/>
          </a:xfrm>
          <a:custGeom>
            <a:avLst/>
            <a:gdLst/>
            <a:ahLst/>
            <a:cxnLst/>
            <a:rect l="l" t="t" r="r" b="b"/>
            <a:pathLst>
              <a:path w="2066925" h="0">
                <a:moveTo>
                  <a:pt x="0" y="0"/>
                </a:moveTo>
                <a:lnTo>
                  <a:pt x="2066543" y="0"/>
                </a:lnTo>
              </a:path>
            </a:pathLst>
          </a:custGeom>
          <a:ln w="9144">
            <a:solidFill>
              <a:srgbClr val="000000"/>
            </a:solidFill>
          </a:ln>
        </p:spPr>
        <p:txBody>
          <a:bodyPr wrap="square" lIns="0" tIns="0" rIns="0" bIns="0" rtlCol="0"/>
          <a:lstStyle/>
          <a:p/>
        </p:txBody>
      </p:sp>
      <p:sp>
        <p:nvSpPr>
          <p:cNvPr id="44" name="object 44"/>
          <p:cNvSpPr txBox="1"/>
          <p:nvPr/>
        </p:nvSpPr>
        <p:spPr>
          <a:xfrm>
            <a:off x="4463826" y="7183583"/>
            <a:ext cx="121285" cy="199390"/>
          </a:xfrm>
          <a:prstGeom prst="rect">
            <a:avLst/>
          </a:prstGeom>
        </p:spPr>
        <p:txBody>
          <a:bodyPr wrap="square" lIns="0" tIns="11430" rIns="0" bIns="0" rtlCol="0" vert="horz">
            <a:spAutoFit/>
          </a:bodyPr>
          <a:lstStyle/>
          <a:p>
            <a:pPr>
              <a:lnSpc>
                <a:spcPct val="100000"/>
              </a:lnSpc>
              <a:spcBef>
                <a:spcPts val="90"/>
              </a:spcBef>
            </a:pPr>
            <a:r>
              <a:rPr dirty="0" sz="1150" spc="210">
                <a:latin typeface="Cambria"/>
                <a:cs typeface="Cambria"/>
              </a:rPr>
              <a:t>+</a:t>
            </a:r>
            <a:endParaRPr sz="1150">
              <a:latin typeface="Cambria"/>
              <a:cs typeface="Cambria"/>
            </a:endParaRPr>
          </a:p>
        </p:txBody>
      </p:sp>
      <p:sp>
        <p:nvSpPr>
          <p:cNvPr id="45" name="object 45"/>
          <p:cNvSpPr/>
          <p:nvPr/>
        </p:nvSpPr>
        <p:spPr>
          <a:xfrm>
            <a:off x="4613148" y="7152132"/>
            <a:ext cx="1553210" cy="128270"/>
          </a:xfrm>
          <a:custGeom>
            <a:avLst/>
            <a:gdLst/>
            <a:ahLst/>
            <a:cxnLst/>
            <a:rect l="l" t="t" r="r" b="b"/>
            <a:pathLst>
              <a:path w="1553210" h="128270">
                <a:moveTo>
                  <a:pt x="1519428" y="128016"/>
                </a:moveTo>
                <a:lnTo>
                  <a:pt x="1519428" y="123444"/>
                </a:lnTo>
                <a:lnTo>
                  <a:pt x="1524857" y="120562"/>
                </a:lnTo>
                <a:lnTo>
                  <a:pt x="1529715" y="116395"/>
                </a:lnTo>
                <a:lnTo>
                  <a:pt x="1543502" y="75128"/>
                </a:lnTo>
                <a:lnTo>
                  <a:pt x="1543812" y="64008"/>
                </a:lnTo>
                <a:lnTo>
                  <a:pt x="1543502" y="53125"/>
                </a:lnTo>
                <a:lnTo>
                  <a:pt x="1529715" y="12382"/>
                </a:lnTo>
                <a:lnTo>
                  <a:pt x="1519428" y="4572"/>
                </a:lnTo>
                <a:lnTo>
                  <a:pt x="1519428" y="0"/>
                </a:lnTo>
                <a:lnTo>
                  <a:pt x="1548455" y="32289"/>
                </a:lnTo>
                <a:lnTo>
                  <a:pt x="1552956" y="64008"/>
                </a:lnTo>
                <a:lnTo>
                  <a:pt x="1552408" y="76033"/>
                </a:lnTo>
                <a:lnTo>
                  <a:pt x="1540216" y="114085"/>
                </a:lnTo>
                <a:lnTo>
                  <a:pt x="1527119" y="124896"/>
                </a:lnTo>
                <a:lnTo>
                  <a:pt x="1519428" y="128016"/>
                </a:lnTo>
                <a:close/>
              </a:path>
              <a:path w="1553210" h="128270">
                <a:moveTo>
                  <a:pt x="33528" y="128016"/>
                </a:moveTo>
                <a:lnTo>
                  <a:pt x="5143" y="97226"/>
                </a:lnTo>
                <a:lnTo>
                  <a:pt x="0" y="64008"/>
                </a:lnTo>
                <a:lnTo>
                  <a:pt x="571" y="52863"/>
                </a:lnTo>
                <a:lnTo>
                  <a:pt x="14025" y="14573"/>
                </a:lnTo>
                <a:lnTo>
                  <a:pt x="33528" y="0"/>
                </a:lnTo>
                <a:lnTo>
                  <a:pt x="35052" y="4572"/>
                </a:lnTo>
                <a:lnTo>
                  <a:pt x="29622" y="7691"/>
                </a:lnTo>
                <a:lnTo>
                  <a:pt x="24765" y="12382"/>
                </a:lnTo>
                <a:lnTo>
                  <a:pt x="10977" y="53125"/>
                </a:lnTo>
                <a:lnTo>
                  <a:pt x="10668" y="64008"/>
                </a:lnTo>
                <a:lnTo>
                  <a:pt x="10977" y="75128"/>
                </a:lnTo>
                <a:lnTo>
                  <a:pt x="24765" y="116395"/>
                </a:lnTo>
                <a:lnTo>
                  <a:pt x="35052" y="123444"/>
                </a:lnTo>
                <a:lnTo>
                  <a:pt x="33528" y="128016"/>
                </a:lnTo>
                <a:close/>
              </a:path>
            </a:pathLst>
          </a:custGeom>
          <a:solidFill>
            <a:srgbClr val="000000"/>
          </a:solidFill>
        </p:spPr>
        <p:txBody>
          <a:bodyPr wrap="square" lIns="0" tIns="0" rIns="0" bIns="0" rtlCol="0"/>
          <a:lstStyle/>
          <a:p/>
        </p:txBody>
      </p:sp>
      <p:sp>
        <p:nvSpPr>
          <p:cNvPr id="46" name="object 46"/>
          <p:cNvSpPr txBox="1"/>
          <p:nvPr/>
        </p:nvSpPr>
        <p:spPr>
          <a:xfrm>
            <a:off x="1768818" y="7137822"/>
            <a:ext cx="3014980" cy="151765"/>
          </a:xfrm>
          <a:prstGeom prst="rect">
            <a:avLst/>
          </a:prstGeom>
        </p:spPr>
        <p:txBody>
          <a:bodyPr wrap="square" lIns="0" tIns="15875" rIns="0" bIns="0" rtlCol="0" vert="horz">
            <a:spAutoFit/>
          </a:bodyPr>
          <a:lstStyle/>
          <a:p>
            <a:pPr marL="50800">
              <a:lnSpc>
                <a:spcPct val="100000"/>
              </a:lnSpc>
              <a:spcBef>
                <a:spcPts val="125"/>
              </a:spcBef>
              <a:tabLst>
                <a:tab pos="294005" algn="l"/>
                <a:tab pos="596265" algn="l"/>
                <a:tab pos="1039494" algn="l"/>
                <a:tab pos="1736089" algn="l"/>
                <a:tab pos="2101850" algn="l"/>
                <a:tab pos="2618105" algn="l"/>
                <a:tab pos="2883535" algn="l"/>
              </a:tabLst>
            </a:pPr>
            <a:r>
              <a:rPr dirty="0" sz="800" spc="80">
                <a:latin typeface="Cambria"/>
                <a:cs typeface="Cambria"/>
              </a:rPr>
              <a:t>P	</a:t>
            </a:r>
            <a:r>
              <a:rPr dirty="0" sz="800" spc="70">
                <a:latin typeface="Cambria"/>
                <a:cs typeface="Cambria"/>
              </a:rPr>
              <a:t>Pe	</a:t>
            </a:r>
            <a:r>
              <a:rPr dirty="0" baseline="6944" sz="1200" spc="82">
                <a:latin typeface="Cambria"/>
                <a:cs typeface="Cambria"/>
              </a:rPr>
              <a:t>(M	</a:t>
            </a:r>
            <a:r>
              <a:rPr dirty="0" baseline="6944" sz="1200" spc="165">
                <a:latin typeface="Cambria"/>
                <a:cs typeface="Cambria"/>
              </a:rPr>
              <a:t>+M	</a:t>
            </a:r>
            <a:r>
              <a:rPr dirty="0" baseline="6944" sz="1200" spc="179">
                <a:latin typeface="Cambria"/>
                <a:cs typeface="Cambria"/>
              </a:rPr>
              <a:t>+M	</a:t>
            </a:r>
            <a:r>
              <a:rPr dirty="0" baseline="6944" sz="1200" spc="165">
                <a:latin typeface="Cambria"/>
                <a:cs typeface="Cambria"/>
              </a:rPr>
              <a:t>+M	</a:t>
            </a:r>
            <a:r>
              <a:rPr dirty="0" baseline="6944" sz="1200" spc="52">
                <a:latin typeface="Cambria"/>
                <a:cs typeface="Cambria"/>
              </a:rPr>
              <a:t>)	</a:t>
            </a:r>
            <a:r>
              <a:rPr dirty="0" baseline="6944" sz="1200" spc="112">
                <a:latin typeface="Cambria"/>
                <a:cs typeface="Cambria"/>
              </a:rPr>
              <a:t>M</a:t>
            </a:r>
            <a:endParaRPr baseline="6944" sz="1200">
              <a:latin typeface="Cambria"/>
              <a:cs typeface="Cambria"/>
            </a:endParaRPr>
          </a:p>
        </p:txBody>
      </p:sp>
      <p:sp>
        <p:nvSpPr>
          <p:cNvPr id="47" name="object 47"/>
          <p:cNvSpPr txBox="1"/>
          <p:nvPr/>
        </p:nvSpPr>
        <p:spPr>
          <a:xfrm>
            <a:off x="4694910" y="7130260"/>
            <a:ext cx="1468755" cy="318135"/>
          </a:xfrm>
          <a:prstGeom prst="rect">
            <a:avLst/>
          </a:prstGeom>
        </p:spPr>
        <p:txBody>
          <a:bodyPr wrap="square" lIns="0" tIns="12065" rIns="0" bIns="0" rtlCol="0" vert="horz">
            <a:spAutoFit/>
          </a:bodyPr>
          <a:lstStyle/>
          <a:p>
            <a:pPr marL="643255" marR="30480" indent="-593090">
              <a:lnSpc>
                <a:spcPct val="119900"/>
              </a:lnSpc>
              <a:spcBef>
                <a:spcPts val="95"/>
              </a:spcBef>
            </a:pPr>
            <a:r>
              <a:rPr dirty="0" sz="650" spc="95">
                <a:latin typeface="Cambria"/>
                <a:cs typeface="Cambria"/>
              </a:rPr>
              <a:t>barrier</a:t>
            </a:r>
            <a:r>
              <a:rPr dirty="0" baseline="13888" sz="1200" spc="142">
                <a:latin typeface="Cambria"/>
                <a:cs typeface="Cambria"/>
              </a:rPr>
              <a:t>+M</a:t>
            </a:r>
            <a:r>
              <a:rPr dirty="0" sz="650" spc="95">
                <a:latin typeface="Cambria"/>
                <a:cs typeface="Cambria"/>
              </a:rPr>
              <a:t>overlay</a:t>
            </a:r>
            <a:r>
              <a:rPr dirty="0" baseline="13888" sz="1200" spc="142">
                <a:latin typeface="Cambria"/>
                <a:cs typeface="Cambria"/>
              </a:rPr>
              <a:t>+o.8M</a:t>
            </a:r>
            <a:r>
              <a:rPr dirty="0" sz="650" spc="95">
                <a:latin typeface="Cambria"/>
                <a:cs typeface="Cambria"/>
              </a:rPr>
              <a:t>llim  </a:t>
            </a:r>
            <a:r>
              <a:rPr dirty="0" sz="800" spc="75">
                <a:latin typeface="Cambria"/>
                <a:cs typeface="Cambria"/>
              </a:rPr>
              <a:t>s</a:t>
            </a:r>
            <a:r>
              <a:rPr dirty="0" baseline="-12820" sz="975" spc="112">
                <a:latin typeface="Cambria"/>
                <a:cs typeface="Cambria"/>
              </a:rPr>
              <a:t>c</a:t>
            </a:r>
            <a:endParaRPr baseline="-12820" sz="975">
              <a:latin typeface="Cambria"/>
              <a:cs typeface="Cambria"/>
            </a:endParaRPr>
          </a:p>
        </p:txBody>
      </p:sp>
      <p:sp>
        <p:nvSpPr>
          <p:cNvPr id="48" name="object 48"/>
          <p:cNvSpPr/>
          <p:nvPr/>
        </p:nvSpPr>
        <p:spPr>
          <a:xfrm>
            <a:off x="4604003" y="7299959"/>
            <a:ext cx="1572895" cy="0"/>
          </a:xfrm>
          <a:custGeom>
            <a:avLst/>
            <a:gdLst/>
            <a:ahLst/>
            <a:cxnLst/>
            <a:rect l="l" t="t" r="r" b="b"/>
            <a:pathLst>
              <a:path w="1572895" h="0">
                <a:moveTo>
                  <a:pt x="0" y="0"/>
                </a:moveTo>
                <a:lnTo>
                  <a:pt x="1572767" y="0"/>
                </a:lnTo>
              </a:path>
            </a:pathLst>
          </a:custGeom>
          <a:ln w="9144">
            <a:solidFill>
              <a:srgbClr val="000000"/>
            </a:solidFill>
          </a:ln>
        </p:spPr>
        <p:txBody>
          <a:bodyPr wrap="square" lIns="0" tIns="0" rIns="0" bIns="0" rtlCol="0"/>
          <a:lstStyle/>
          <a:p/>
        </p:txBody>
      </p:sp>
      <p:sp>
        <p:nvSpPr>
          <p:cNvPr id="49" name="object 49"/>
          <p:cNvSpPr txBox="1"/>
          <p:nvPr/>
        </p:nvSpPr>
        <p:spPr>
          <a:xfrm>
            <a:off x="6210316" y="7183583"/>
            <a:ext cx="233045" cy="199390"/>
          </a:xfrm>
          <a:prstGeom prst="rect">
            <a:avLst/>
          </a:prstGeom>
        </p:spPr>
        <p:txBody>
          <a:bodyPr wrap="square" lIns="0" tIns="11430" rIns="0" bIns="0" rtlCol="0" vert="horz">
            <a:spAutoFit/>
          </a:bodyPr>
          <a:lstStyle/>
          <a:p>
            <a:pPr>
              <a:lnSpc>
                <a:spcPct val="100000"/>
              </a:lnSpc>
              <a:spcBef>
                <a:spcPts val="90"/>
              </a:spcBef>
            </a:pPr>
            <a:r>
              <a:rPr dirty="0" sz="1150" spc="210">
                <a:latin typeface="Cambria"/>
                <a:cs typeface="Cambria"/>
              </a:rPr>
              <a:t>+</a:t>
            </a:r>
            <a:r>
              <a:rPr dirty="0" sz="1150" spc="-65">
                <a:latin typeface="Cambria"/>
                <a:cs typeface="Cambria"/>
              </a:rPr>
              <a:t> </a:t>
            </a:r>
            <a:r>
              <a:rPr dirty="0" sz="1150" spc="-10">
                <a:latin typeface="Cambria"/>
                <a:cs typeface="Cambria"/>
              </a:rPr>
              <a:t>𝑓</a:t>
            </a:r>
            <a:endParaRPr sz="1150">
              <a:latin typeface="Cambria"/>
              <a:cs typeface="Cambria"/>
            </a:endParaRPr>
          </a:p>
        </p:txBody>
      </p:sp>
      <p:sp>
        <p:nvSpPr>
          <p:cNvPr id="50" name="object 50"/>
          <p:cNvSpPr txBox="1"/>
          <p:nvPr/>
        </p:nvSpPr>
        <p:spPr>
          <a:xfrm>
            <a:off x="6400742" y="7252136"/>
            <a:ext cx="114300" cy="151765"/>
          </a:xfrm>
          <a:prstGeom prst="rect">
            <a:avLst/>
          </a:prstGeom>
        </p:spPr>
        <p:txBody>
          <a:bodyPr wrap="square" lIns="0" tIns="15875" rIns="0" bIns="0" rtlCol="0" vert="horz">
            <a:spAutoFit/>
          </a:bodyPr>
          <a:lstStyle/>
          <a:p>
            <a:pPr>
              <a:lnSpc>
                <a:spcPct val="100000"/>
              </a:lnSpc>
              <a:spcBef>
                <a:spcPts val="125"/>
              </a:spcBef>
            </a:pPr>
            <a:r>
              <a:rPr dirty="0" sz="800" spc="50">
                <a:latin typeface="Cambria"/>
                <a:cs typeface="Cambria"/>
              </a:rPr>
              <a:t>s</a:t>
            </a:r>
            <a:r>
              <a:rPr dirty="0" sz="800" spc="55">
                <a:latin typeface="Cambria"/>
                <a:cs typeface="Cambria"/>
              </a:rPr>
              <a:t>s</a:t>
            </a:r>
            <a:endParaRPr sz="800">
              <a:latin typeface="Cambria"/>
              <a:cs typeface="Cambria"/>
            </a:endParaRPr>
          </a:p>
        </p:txBody>
      </p:sp>
      <p:sp>
        <p:nvSpPr>
          <p:cNvPr id="51" name="object 51"/>
          <p:cNvSpPr txBox="1"/>
          <p:nvPr/>
        </p:nvSpPr>
        <p:spPr>
          <a:xfrm>
            <a:off x="1016505" y="7087619"/>
            <a:ext cx="3306445" cy="774065"/>
          </a:xfrm>
          <a:prstGeom prst="rect">
            <a:avLst/>
          </a:prstGeom>
        </p:spPr>
        <p:txBody>
          <a:bodyPr wrap="square" lIns="0" tIns="107314" rIns="0" bIns="0" rtlCol="0" vert="horz">
            <a:spAutoFit/>
          </a:bodyPr>
          <a:lstStyle/>
          <a:p>
            <a:pPr marL="325755">
              <a:lnSpc>
                <a:spcPct val="100000"/>
              </a:lnSpc>
              <a:spcBef>
                <a:spcPts val="844"/>
              </a:spcBef>
              <a:tabLst>
                <a:tab pos="906144" algn="l"/>
                <a:tab pos="1208405" algn="l"/>
              </a:tabLst>
            </a:pPr>
            <a:r>
              <a:rPr dirty="0" sz="1150" spc="-10">
                <a:latin typeface="Arial"/>
                <a:cs typeface="Arial"/>
              </a:rPr>
              <a:t>–  </a:t>
            </a:r>
            <a:r>
              <a:rPr dirty="0" sz="1150" spc="40">
                <a:latin typeface="Arial"/>
                <a:cs typeface="Arial"/>
              </a:rPr>
              <a:t> </a:t>
            </a:r>
            <a:r>
              <a:rPr dirty="0" sz="1150" spc="-10">
                <a:latin typeface="Cambria"/>
                <a:cs typeface="Cambria"/>
              </a:rPr>
              <a:t>𝑓</a:t>
            </a:r>
            <a:r>
              <a:rPr dirty="0" sz="1150" spc="85">
                <a:latin typeface="Cambria"/>
                <a:cs typeface="Cambria"/>
              </a:rPr>
              <a:t> </a:t>
            </a:r>
            <a:r>
              <a:rPr dirty="0" sz="1150" spc="210">
                <a:latin typeface="Cambria"/>
                <a:cs typeface="Cambria"/>
              </a:rPr>
              <a:t>=	+	+</a:t>
            </a:r>
            <a:endParaRPr sz="1150">
              <a:latin typeface="Cambria"/>
              <a:cs typeface="Cambria"/>
            </a:endParaRPr>
          </a:p>
          <a:p>
            <a:pPr marL="325755">
              <a:lnSpc>
                <a:spcPct val="100000"/>
              </a:lnSpc>
              <a:spcBef>
                <a:spcPts val="745"/>
              </a:spcBef>
            </a:pPr>
            <a:r>
              <a:rPr dirty="0" sz="1150" spc="-10">
                <a:latin typeface="Arial"/>
                <a:cs typeface="Arial"/>
              </a:rPr>
              <a:t>– </a:t>
            </a:r>
            <a:r>
              <a:rPr dirty="0" sz="1150" spc="-10">
                <a:latin typeface="Cambria"/>
                <a:cs typeface="Cambria"/>
              </a:rPr>
              <a:t>𝑓 </a:t>
            </a:r>
            <a:r>
              <a:rPr dirty="0" sz="1150" spc="210">
                <a:latin typeface="Cambria"/>
                <a:cs typeface="Cambria"/>
              </a:rPr>
              <a:t>= </a:t>
            </a:r>
            <a:r>
              <a:rPr dirty="0" sz="1150" spc="-5">
                <a:latin typeface="Cambria"/>
                <a:cs typeface="Cambria"/>
              </a:rPr>
              <a:t>0.003 </a:t>
            </a:r>
            <a:r>
              <a:rPr dirty="0" sz="1150" spc="-10">
                <a:latin typeface="Cambria"/>
                <a:cs typeface="Cambria"/>
              </a:rPr>
              <a:t>𝑘𝑠𝑖 </a:t>
            </a:r>
            <a:r>
              <a:rPr dirty="0" sz="1150" spc="200">
                <a:latin typeface="Cambria"/>
                <a:cs typeface="Cambria"/>
              </a:rPr>
              <a:t>≈ </a:t>
            </a:r>
            <a:r>
              <a:rPr dirty="0" sz="1150" spc="-5">
                <a:latin typeface="Cambria"/>
                <a:cs typeface="Cambria"/>
              </a:rPr>
              <a:t>0.0 </a:t>
            </a:r>
            <a:r>
              <a:rPr dirty="0" sz="1150" spc="-10">
                <a:latin typeface="Cambria"/>
                <a:cs typeface="Cambria"/>
              </a:rPr>
              <a:t>𝑘𝑠𝑖</a:t>
            </a:r>
            <a:r>
              <a:rPr dirty="0" sz="1150" spc="50">
                <a:latin typeface="Cambria"/>
                <a:cs typeface="Cambria"/>
              </a:rPr>
              <a:t> </a:t>
            </a:r>
            <a:r>
              <a:rPr dirty="0" sz="1150" spc="-10" b="1">
                <a:latin typeface="Arial"/>
                <a:cs typeface="Arial"/>
              </a:rPr>
              <a:t>OK</a:t>
            </a:r>
            <a:endParaRPr sz="1150">
              <a:latin typeface="Arial"/>
              <a:cs typeface="Arial"/>
            </a:endParaRPr>
          </a:p>
          <a:p>
            <a:pPr marL="244475" indent="-245110">
              <a:lnSpc>
                <a:spcPct val="100000"/>
              </a:lnSpc>
              <a:spcBef>
                <a:spcPts val="260"/>
              </a:spcBef>
              <a:buChar char="•"/>
              <a:tabLst>
                <a:tab pos="244475" algn="l"/>
                <a:tab pos="245110" algn="l"/>
              </a:tabLst>
            </a:pPr>
            <a:r>
              <a:rPr dirty="0" sz="1150" spc="-15">
                <a:latin typeface="Arial"/>
                <a:cs typeface="Arial"/>
              </a:rPr>
              <a:t>Verify </a:t>
            </a:r>
            <a:r>
              <a:rPr dirty="0" sz="1150" spc="-10">
                <a:latin typeface="Arial"/>
                <a:cs typeface="Arial"/>
              </a:rPr>
              <a:t>assumed 15% </a:t>
            </a:r>
            <a:r>
              <a:rPr dirty="0" sz="1150" spc="-5">
                <a:latin typeface="Arial"/>
                <a:cs typeface="Arial"/>
              </a:rPr>
              <a:t>prestress </a:t>
            </a:r>
            <a:r>
              <a:rPr dirty="0" sz="1150" spc="-10">
                <a:latin typeface="Arial"/>
                <a:cs typeface="Arial"/>
              </a:rPr>
              <a:t>loss </a:t>
            </a:r>
            <a:r>
              <a:rPr dirty="0" sz="1150" spc="-5">
                <a:latin typeface="Arial"/>
                <a:cs typeface="Arial"/>
              </a:rPr>
              <a:t>from </a:t>
            </a:r>
            <a:r>
              <a:rPr dirty="0" sz="1150" spc="-10">
                <a:latin typeface="Arial"/>
                <a:cs typeface="Arial"/>
              </a:rPr>
              <a:t>Step</a:t>
            </a:r>
            <a:r>
              <a:rPr dirty="0" sz="1150" spc="-30">
                <a:latin typeface="Arial"/>
                <a:cs typeface="Arial"/>
              </a:rPr>
              <a:t> </a:t>
            </a:r>
            <a:r>
              <a:rPr dirty="0" sz="1150" spc="-10">
                <a:latin typeface="Arial"/>
                <a:cs typeface="Arial"/>
              </a:rPr>
              <a:t>1</a:t>
            </a:r>
            <a:endParaRPr sz="1150">
              <a:latin typeface="Arial"/>
              <a:cs typeface="Arial"/>
            </a:endParaRPr>
          </a:p>
        </p:txBody>
      </p:sp>
      <p:sp>
        <p:nvSpPr>
          <p:cNvPr id="52" name="object 52"/>
          <p:cNvSpPr txBox="1"/>
          <p:nvPr/>
        </p:nvSpPr>
        <p:spPr>
          <a:xfrm>
            <a:off x="1597140" y="8014142"/>
            <a:ext cx="135255" cy="151765"/>
          </a:xfrm>
          <a:prstGeom prst="rect">
            <a:avLst/>
          </a:prstGeom>
        </p:spPr>
        <p:txBody>
          <a:bodyPr wrap="square" lIns="0" tIns="15875" rIns="0" bIns="0" rtlCol="0" vert="horz">
            <a:spAutoFit/>
          </a:bodyPr>
          <a:lstStyle/>
          <a:p>
            <a:pPr>
              <a:lnSpc>
                <a:spcPct val="100000"/>
              </a:lnSpc>
              <a:spcBef>
                <a:spcPts val="125"/>
              </a:spcBef>
            </a:pPr>
            <a:r>
              <a:rPr dirty="0" sz="800" spc="65">
                <a:latin typeface="Cambria"/>
                <a:cs typeface="Cambria"/>
              </a:rPr>
              <a:t>p</a:t>
            </a:r>
            <a:r>
              <a:rPr dirty="0" sz="800" spc="55">
                <a:latin typeface="Cambria"/>
                <a:cs typeface="Cambria"/>
              </a:rPr>
              <a:t>e</a:t>
            </a:r>
            <a:endParaRPr sz="800">
              <a:latin typeface="Cambria"/>
              <a:cs typeface="Cambria"/>
            </a:endParaRPr>
          </a:p>
        </p:txBody>
      </p:sp>
      <p:sp>
        <p:nvSpPr>
          <p:cNvPr id="53" name="object 53"/>
          <p:cNvSpPr txBox="1"/>
          <p:nvPr/>
        </p:nvSpPr>
        <p:spPr>
          <a:xfrm>
            <a:off x="1973551" y="7899828"/>
            <a:ext cx="81280" cy="151765"/>
          </a:xfrm>
          <a:prstGeom prst="rect">
            <a:avLst/>
          </a:prstGeom>
        </p:spPr>
        <p:txBody>
          <a:bodyPr wrap="square" lIns="0" tIns="15875" rIns="0" bIns="0" rtlCol="0" vert="horz">
            <a:spAutoFit/>
          </a:bodyPr>
          <a:lstStyle/>
          <a:p>
            <a:pPr>
              <a:lnSpc>
                <a:spcPct val="100000"/>
              </a:lnSpc>
              <a:spcBef>
                <a:spcPts val="125"/>
              </a:spcBef>
            </a:pPr>
            <a:r>
              <a:rPr dirty="0" sz="800" spc="80">
                <a:latin typeface="Cambria"/>
                <a:cs typeface="Cambria"/>
              </a:rPr>
              <a:t>P</a:t>
            </a:r>
            <a:endParaRPr sz="800">
              <a:latin typeface="Cambria"/>
              <a:cs typeface="Cambria"/>
            </a:endParaRPr>
          </a:p>
        </p:txBody>
      </p:sp>
      <p:sp>
        <p:nvSpPr>
          <p:cNvPr id="54" name="object 54"/>
          <p:cNvSpPr/>
          <p:nvPr/>
        </p:nvSpPr>
        <p:spPr>
          <a:xfrm>
            <a:off x="1918716" y="8061959"/>
            <a:ext cx="177165" cy="0"/>
          </a:xfrm>
          <a:custGeom>
            <a:avLst/>
            <a:gdLst/>
            <a:ahLst/>
            <a:cxnLst/>
            <a:rect l="l" t="t" r="r" b="b"/>
            <a:pathLst>
              <a:path w="177164" h="0">
                <a:moveTo>
                  <a:pt x="0" y="0"/>
                </a:moveTo>
                <a:lnTo>
                  <a:pt x="176783" y="0"/>
                </a:lnTo>
              </a:path>
            </a:pathLst>
          </a:custGeom>
          <a:ln w="9144">
            <a:solidFill>
              <a:srgbClr val="000000"/>
            </a:solidFill>
          </a:ln>
        </p:spPr>
        <p:txBody>
          <a:bodyPr wrap="square" lIns="0" tIns="0" rIns="0" bIns="0" rtlCol="0"/>
          <a:lstStyle/>
          <a:p/>
        </p:txBody>
      </p:sp>
      <p:sp>
        <p:nvSpPr>
          <p:cNvPr id="55" name="object 55"/>
          <p:cNvSpPr/>
          <p:nvPr/>
        </p:nvSpPr>
        <p:spPr>
          <a:xfrm>
            <a:off x="2284476" y="8061959"/>
            <a:ext cx="521334" cy="0"/>
          </a:xfrm>
          <a:custGeom>
            <a:avLst/>
            <a:gdLst/>
            <a:ahLst/>
            <a:cxnLst/>
            <a:rect l="l" t="t" r="r" b="b"/>
            <a:pathLst>
              <a:path w="521335" h="0">
                <a:moveTo>
                  <a:pt x="0" y="0"/>
                </a:moveTo>
                <a:lnTo>
                  <a:pt x="521208" y="0"/>
                </a:lnTo>
              </a:path>
            </a:pathLst>
          </a:custGeom>
          <a:ln w="9144">
            <a:solidFill>
              <a:srgbClr val="000000"/>
            </a:solidFill>
          </a:ln>
        </p:spPr>
        <p:txBody>
          <a:bodyPr wrap="square" lIns="0" tIns="0" rIns="0" bIns="0" rtlCol="0"/>
          <a:lstStyle/>
          <a:p/>
        </p:txBody>
      </p:sp>
      <p:sp>
        <p:nvSpPr>
          <p:cNvPr id="56" name="object 56"/>
          <p:cNvSpPr txBox="1"/>
          <p:nvPr/>
        </p:nvSpPr>
        <p:spPr>
          <a:xfrm>
            <a:off x="1882103" y="8081389"/>
            <a:ext cx="1991995" cy="151765"/>
          </a:xfrm>
          <a:prstGeom prst="rect">
            <a:avLst/>
          </a:prstGeom>
        </p:spPr>
        <p:txBody>
          <a:bodyPr wrap="square" lIns="0" tIns="15875" rIns="0" bIns="0" rtlCol="0" vert="horz">
            <a:spAutoFit/>
          </a:bodyPr>
          <a:lstStyle/>
          <a:p>
            <a:pPr marL="38100">
              <a:lnSpc>
                <a:spcPct val="100000"/>
              </a:lnSpc>
              <a:spcBef>
                <a:spcPts val="125"/>
              </a:spcBef>
              <a:tabLst>
                <a:tab pos="1776730" algn="l"/>
              </a:tabLst>
            </a:pPr>
            <a:r>
              <a:rPr dirty="0" baseline="13888" sz="1200" spc="97">
                <a:latin typeface="Cambria"/>
                <a:cs typeface="Cambria"/>
              </a:rPr>
              <a:t>A</a:t>
            </a:r>
            <a:r>
              <a:rPr dirty="0" sz="650" spc="65">
                <a:latin typeface="Cambria"/>
                <a:cs typeface="Cambria"/>
              </a:rPr>
              <a:t>ps	</a:t>
            </a:r>
            <a:r>
              <a:rPr dirty="0" baseline="13888" sz="1200" spc="254">
                <a:latin typeface="Cambria"/>
                <a:cs typeface="Cambria"/>
              </a:rPr>
              <a:t>f</a:t>
            </a:r>
            <a:r>
              <a:rPr dirty="0" sz="650" spc="170">
                <a:latin typeface="Cambria"/>
                <a:cs typeface="Cambria"/>
              </a:rPr>
              <a:t>pj</a:t>
            </a:r>
            <a:endParaRPr sz="650">
              <a:latin typeface="Cambria"/>
              <a:cs typeface="Cambria"/>
            </a:endParaRPr>
          </a:p>
        </p:txBody>
      </p:sp>
      <p:sp>
        <p:nvSpPr>
          <p:cNvPr id="57" name="object 57"/>
          <p:cNvSpPr/>
          <p:nvPr/>
        </p:nvSpPr>
        <p:spPr>
          <a:xfrm>
            <a:off x="3657600" y="8061959"/>
            <a:ext cx="193675" cy="0"/>
          </a:xfrm>
          <a:custGeom>
            <a:avLst/>
            <a:gdLst/>
            <a:ahLst/>
            <a:cxnLst/>
            <a:rect l="l" t="t" r="r" b="b"/>
            <a:pathLst>
              <a:path w="193675" h="0">
                <a:moveTo>
                  <a:pt x="0" y="0"/>
                </a:moveTo>
                <a:lnTo>
                  <a:pt x="193548" y="0"/>
                </a:lnTo>
              </a:path>
            </a:pathLst>
          </a:custGeom>
          <a:ln w="9144">
            <a:solidFill>
              <a:srgbClr val="000000"/>
            </a:solidFill>
          </a:ln>
        </p:spPr>
        <p:txBody>
          <a:bodyPr wrap="square" lIns="0" tIns="0" rIns="0" bIns="0" rtlCol="0"/>
          <a:lstStyle/>
          <a:p/>
        </p:txBody>
      </p:sp>
      <p:sp>
        <p:nvSpPr>
          <p:cNvPr id="58" name="object 58"/>
          <p:cNvSpPr txBox="1"/>
          <p:nvPr/>
        </p:nvSpPr>
        <p:spPr>
          <a:xfrm>
            <a:off x="2247885" y="8058366"/>
            <a:ext cx="2098675" cy="151765"/>
          </a:xfrm>
          <a:prstGeom prst="rect">
            <a:avLst/>
          </a:prstGeom>
        </p:spPr>
        <p:txBody>
          <a:bodyPr wrap="square" lIns="0" tIns="15875" rIns="0" bIns="0" rtlCol="0" vert="horz">
            <a:spAutoFit/>
          </a:bodyPr>
          <a:lstStyle/>
          <a:p>
            <a:pPr marL="38100">
              <a:lnSpc>
                <a:spcPct val="100000"/>
              </a:lnSpc>
              <a:spcBef>
                <a:spcPts val="125"/>
              </a:spcBef>
              <a:tabLst>
                <a:tab pos="1793239" algn="l"/>
              </a:tabLst>
            </a:pPr>
            <a:r>
              <a:rPr dirty="0" sz="800" spc="30">
                <a:latin typeface="Cambria"/>
                <a:cs typeface="Cambria"/>
              </a:rPr>
              <a:t>13.237</a:t>
            </a:r>
            <a:r>
              <a:rPr dirty="0" sz="800" spc="20">
                <a:latin typeface="Cambria"/>
                <a:cs typeface="Cambria"/>
              </a:rPr>
              <a:t> </a:t>
            </a:r>
            <a:r>
              <a:rPr dirty="0" sz="800" spc="80">
                <a:latin typeface="Cambria"/>
                <a:cs typeface="Cambria"/>
              </a:rPr>
              <a:t>in</a:t>
            </a:r>
            <a:r>
              <a:rPr dirty="0" baseline="21367" sz="975" spc="120">
                <a:latin typeface="Cambria"/>
                <a:cs typeface="Cambria"/>
              </a:rPr>
              <a:t>2	</a:t>
            </a:r>
            <a:r>
              <a:rPr dirty="0" sz="800" spc="30">
                <a:latin typeface="Cambria"/>
                <a:cs typeface="Cambria"/>
              </a:rPr>
              <a:t>2o2.5</a:t>
            </a:r>
            <a:endParaRPr sz="800">
              <a:latin typeface="Cambria"/>
              <a:cs typeface="Cambria"/>
            </a:endParaRPr>
          </a:p>
        </p:txBody>
      </p:sp>
      <p:sp>
        <p:nvSpPr>
          <p:cNvPr id="59" name="object 59"/>
          <p:cNvSpPr/>
          <p:nvPr/>
        </p:nvSpPr>
        <p:spPr>
          <a:xfrm>
            <a:off x="4040124" y="8061959"/>
            <a:ext cx="266700" cy="0"/>
          </a:xfrm>
          <a:custGeom>
            <a:avLst/>
            <a:gdLst/>
            <a:ahLst/>
            <a:cxnLst/>
            <a:rect l="l" t="t" r="r" b="b"/>
            <a:pathLst>
              <a:path w="266700" h="0">
                <a:moveTo>
                  <a:pt x="0" y="0"/>
                </a:moveTo>
                <a:lnTo>
                  <a:pt x="266700" y="0"/>
                </a:lnTo>
              </a:path>
            </a:pathLst>
          </a:custGeom>
          <a:ln w="9144">
            <a:solidFill>
              <a:srgbClr val="000000"/>
            </a:solidFill>
          </a:ln>
        </p:spPr>
        <p:txBody>
          <a:bodyPr wrap="square" lIns="0" tIns="0" rIns="0" bIns="0" rtlCol="0"/>
          <a:lstStyle/>
          <a:p/>
        </p:txBody>
      </p:sp>
      <p:sp>
        <p:nvSpPr>
          <p:cNvPr id="60" name="object 60"/>
          <p:cNvSpPr txBox="1"/>
          <p:nvPr/>
        </p:nvSpPr>
        <p:spPr>
          <a:xfrm>
            <a:off x="1317287" y="7945563"/>
            <a:ext cx="3489325" cy="199390"/>
          </a:xfrm>
          <a:prstGeom prst="rect">
            <a:avLst/>
          </a:prstGeom>
        </p:spPr>
        <p:txBody>
          <a:bodyPr wrap="square" lIns="0" tIns="11430" rIns="0" bIns="0" rtlCol="0" vert="horz">
            <a:spAutoFit/>
          </a:bodyPr>
          <a:lstStyle/>
          <a:p>
            <a:pPr marL="25400">
              <a:lnSpc>
                <a:spcPct val="100000"/>
              </a:lnSpc>
              <a:spcBef>
                <a:spcPts val="90"/>
              </a:spcBef>
              <a:tabLst>
                <a:tab pos="453390" algn="l"/>
                <a:tab pos="819150" algn="l"/>
              </a:tabLst>
            </a:pPr>
            <a:r>
              <a:rPr dirty="0" sz="1150" spc="-10">
                <a:latin typeface="Arial"/>
                <a:cs typeface="Arial"/>
              </a:rPr>
              <a:t>–  </a:t>
            </a:r>
            <a:r>
              <a:rPr dirty="0" sz="1150" spc="35">
                <a:latin typeface="Arial"/>
                <a:cs typeface="Arial"/>
              </a:rPr>
              <a:t> </a:t>
            </a:r>
            <a:r>
              <a:rPr dirty="0" sz="1150" spc="-10">
                <a:latin typeface="Cambria"/>
                <a:cs typeface="Cambria"/>
              </a:rPr>
              <a:t>𝑓	</a:t>
            </a:r>
            <a:r>
              <a:rPr dirty="0" sz="1150" spc="210">
                <a:latin typeface="Cambria"/>
                <a:cs typeface="Cambria"/>
              </a:rPr>
              <a:t>=	= </a:t>
            </a:r>
            <a:r>
              <a:rPr dirty="0" baseline="45138" sz="1200" spc="44">
                <a:latin typeface="Cambria"/>
                <a:cs typeface="Cambria"/>
              </a:rPr>
              <a:t>2361.4 </a:t>
            </a:r>
            <a:r>
              <a:rPr dirty="0" baseline="45138" sz="1200" spc="104">
                <a:latin typeface="Cambria"/>
                <a:cs typeface="Cambria"/>
              </a:rPr>
              <a:t>kip </a:t>
            </a:r>
            <a:r>
              <a:rPr dirty="0" sz="1150" spc="210">
                <a:latin typeface="Cambria"/>
                <a:cs typeface="Cambria"/>
              </a:rPr>
              <a:t>= </a:t>
            </a:r>
            <a:r>
              <a:rPr dirty="0" sz="1150" spc="-5">
                <a:latin typeface="Cambria"/>
                <a:cs typeface="Cambria"/>
              </a:rPr>
              <a:t>178.4 </a:t>
            </a:r>
            <a:r>
              <a:rPr dirty="0" sz="1150" spc="5">
                <a:latin typeface="Cambria"/>
                <a:cs typeface="Cambria"/>
              </a:rPr>
              <a:t>𝑘𝑠𝑖</a:t>
            </a:r>
            <a:r>
              <a:rPr dirty="0" sz="1150" spc="5">
                <a:latin typeface="Arial"/>
                <a:cs typeface="Arial"/>
              </a:rPr>
              <a:t>, </a:t>
            </a:r>
            <a:r>
              <a:rPr dirty="0" baseline="52083" sz="1200" spc="135">
                <a:latin typeface="Cambria"/>
                <a:cs typeface="Cambria"/>
              </a:rPr>
              <a:t>f</a:t>
            </a:r>
            <a:r>
              <a:rPr dirty="0" baseline="47008" sz="975" spc="135">
                <a:latin typeface="Cambria"/>
                <a:cs typeface="Cambria"/>
              </a:rPr>
              <a:t>pe </a:t>
            </a:r>
            <a:r>
              <a:rPr dirty="0" sz="1150" spc="210">
                <a:latin typeface="Cambria"/>
                <a:cs typeface="Cambria"/>
              </a:rPr>
              <a:t>= </a:t>
            </a:r>
            <a:r>
              <a:rPr dirty="0" baseline="45138" sz="1200" spc="44">
                <a:latin typeface="Cambria"/>
                <a:cs typeface="Cambria"/>
              </a:rPr>
              <a:t>178.4 </a:t>
            </a:r>
            <a:r>
              <a:rPr dirty="0" sz="1150" spc="210">
                <a:latin typeface="Cambria"/>
                <a:cs typeface="Cambria"/>
              </a:rPr>
              <a:t>=</a:t>
            </a:r>
            <a:r>
              <a:rPr dirty="0" sz="1150" spc="-65">
                <a:latin typeface="Cambria"/>
                <a:cs typeface="Cambria"/>
              </a:rPr>
              <a:t> </a:t>
            </a:r>
            <a:r>
              <a:rPr dirty="0" sz="1150" spc="-5">
                <a:latin typeface="Cambria"/>
                <a:cs typeface="Cambria"/>
              </a:rPr>
              <a:t>0.88</a:t>
            </a:r>
            <a:endParaRPr sz="1150">
              <a:latin typeface="Cambria"/>
              <a:cs typeface="Cambria"/>
            </a:endParaRPr>
          </a:p>
        </p:txBody>
      </p:sp>
      <p:sp>
        <p:nvSpPr>
          <p:cNvPr id="61" name="object 61"/>
          <p:cNvSpPr txBox="1"/>
          <p:nvPr/>
        </p:nvSpPr>
        <p:spPr>
          <a:xfrm>
            <a:off x="2254475" y="8444125"/>
            <a:ext cx="227965" cy="151765"/>
          </a:xfrm>
          <a:prstGeom prst="rect">
            <a:avLst/>
          </a:prstGeom>
        </p:spPr>
        <p:txBody>
          <a:bodyPr wrap="square" lIns="0" tIns="15875" rIns="0" bIns="0" rtlCol="0" vert="horz">
            <a:spAutoFit/>
          </a:bodyPr>
          <a:lstStyle/>
          <a:p>
            <a:pPr marL="25400">
              <a:lnSpc>
                <a:spcPct val="100000"/>
              </a:lnSpc>
              <a:spcBef>
                <a:spcPts val="125"/>
              </a:spcBef>
            </a:pPr>
            <a:r>
              <a:rPr dirty="0" baseline="13888" sz="1200" spc="254">
                <a:latin typeface="Cambria"/>
                <a:cs typeface="Cambria"/>
              </a:rPr>
              <a:t>f</a:t>
            </a:r>
            <a:r>
              <a:rPr dirty="0" sz="650" spc="170">
                <a:latin typeface="Cambria"/>
                <a:cs typeface="Cambria"/>
              </a:rPr>
              <a:t>pj</a:t>
            </a:r>
            <a:endParaRPr sz="650">
              <a:latin typeface="Cambria"/>
              <a:cs typeface="Cambria"/>
            </a:endParaRPr>
          </a:p>
        </p:txBody>
      </p:sp>
      <p:sp>
        <p:nvSpPr>
          <p:cNvPr id="62" name="object 62"/>
          <p:cNvSpPr txBox="1"/>
          <p:nvPr/>
        </p:nvSpPr>
        <p:spPr>
          <a:xfrm>
            <a:off x="1317287" y="8308326"/>
            <a:ext cx="3300729" cy="199390"/>
          </a:xfrm>
          <a:prstGeom prst="rect">
            <a:avLst/>
          </a:prstGeom>
        </p:spPr>
        <p:txBody>
          <a:bodyPr wrap="square" lIns="0" tIns="11430" rIns="0" bIns="0" rtlCol="0" vert="horz">
            <a:spAutoFit/>
          </a:bodyPr>
          <a:lstStyle/>
          <a:p>
            <a:pPr marL="25400">
              <a:lnSpc>
                <a:spcPct val="100000"/>
              </a:lnSpc>
              <a:spcBef>
                <a:spcPts val="90"/>
              </a:spcBef>
            </a:pPr>
            <a:r>
              <a:rPr dirty="0" sz="1150" spc="-10">
                <a:latin typeface="Arial"/>
                <a:cs typeface="Arial"/>
              </a:rPr>
              <a:t>–</a:t>
            </a:r>
            <a:r>
              <a:rPr dirty="0" sz="1150" spc="-30">
                <a:latin typeface="Arial"/>
                <a:cs typeface="Arial"/>
              </a:rPr>
              <a:t> </a:t>
            </a:r>
            <a:r>
              <a:rPr dirty="0" sz="1150" spc="-5">
                <a:latin typeface="Cambria"/>
                <a:cs typeface="Cambria"/>
              </a:rPr>
              <a:t>𝐿𝑜𝑠𝑠 </a:t>
            </a:r>
            <a:r>
              <a:rPr dirty="0" sz="1150" spc="210">
                <a:latin typeface="Cambria"/>
                <a:cs typeface="Cambria"/>
              </a:rPr>
              <a:t>= </a:t>
            </a:r>
            <a:r>
              <a:rPr dirty="0" sz="1150" spc="-10">
                <a:latin typeface="Cambria"/>
                <a:cs typeface="Cambria"/>
              </a:rPr>
              <a:t>1 </a:t>
            </a:r>
            <a:r>
              <a:rPr dirty="0" sz="1150" spc="210">
                <a:latin typeface="Cambria"/>
                <a:cs typeface="Cambria"/>
              </a:rPr>
              <a:t>−</a:t>
            </a:r>
            <a:r>
              <a:rPr dirty="0" u="sng" baseline="36231" sz="1725" spc="315">
                <a:uFill>
                  <a:solidFill>
                    <a:srgbClr val="000000"/>
                  </a:solidFill>
                </a:uFill>
                <a:latin typeface="Cambria"/>
                <a:cs typeface="Cambria"/>
              </a:rPr>
              <a:t> </a:t>
            </a:r>
            <a:r>
              <a:rPr dirty="0" u="sng" baseline="52083" sz="1200" spc="135">
                <a:uFill>
                  <a:solidFill>
                    <a:srgbClr val="000000"/>
                  </a:solidFill>
                </a:uFill>
                <a:latin typeface="Cambria"/>
                <a:cs typeface="Cambria"/>
              </a:rPr>
              <a:t>f</a:t>
            </a:r>
            <a:r>
              <a:rPr dirty="0" u="sng" baseline="47008" sz="975" spc="135">
                <a:uFill>
                  <a:solidFill>
                    <a:srgbClr val="000000"/>
                  </a:solidFill>
                </a:uFill>
                <a:latin typeface="Cambria"/>
                <a:cs typeface="Cambria"/>
              </a:rPr>
              <a:t>pe</a:t>
            </a:r>
            <a:r>
              <a:rPr dirty="0" baseline="47008" sz="975" spc="135">
                <a:latin typeface="Cambria"/>
                <a:cs typeface="Cambria"/>
              </a:rPr>
              <a:t> </a:t>
            </a:r>
            <a:r>
              <a:rPr dirty="0" sz="1150" spc="210">
                <a:latin typeface="Cambria"/>
                <a:cs typeface="Cambria"/>
              </a:rPr>
              <a:t>= </a:t>
            </a:r>
            <a:r>
              <a:rPr dirty="0" sz="1150" spc="-10">
                <a:latin typeface="Cambria"/>
                <a:cs typeface="Cambria"/>
              </a:rPr>
              <a:t>1 </a:t>
            </a:r>
            <a:r>
              <a:rPr dirty="0" sz="1150" spc="210">
                <a:latin typeface="Cambria"/>
                <a:cs typeface="Cambria"/>
              </a:rPr>
              <a:t>− </a:t>
            </a:r>
            <a:r>
              <a:rPr dirty="0" sz="1150" spc="-10">
                <a:latin typeface="Cambria"/>
                <a:cs typeface="Cambria"/>
              </a:rPr>
              <a:t>0.88 </a:t>
            </a:r>
            <a:r>
              <a:rPr dirty="0" sz="1150" spc="210">
                <a:latin typeface="Cambria"/>
                <a:cs typeface="Cambria"/>
              </a:rPr>
              <a:t>= </a:t>
            </a:r>
            <a:r>
              <a:rPr dirty="0" sz="1150" spc="-10">
                <a:latin typeface="Cambria"/>
                <a:cs typeface="Cambria"/>
              </a:rPr>
              <a:t>0.12 </a:t>
            </a:r>
            <a:r>
              <a:rPr dirty="0" sz="1150" spc="210">
                <a:latin typeface="Cambria"/>
                <a:cs typeface="Cambria"/>
              </a:rPr>
              <a:t>= </a:t>
            </a:r>
            <a:r>
              <a:rPr dirty="0" sz="1150" spc="-10">
                <a:latin typeface="Cambria"/>
                <a:cs typeface="Cambria"/>
              </a:rPr>
              <a:t>12% </a:t>
            </a:r>
            <a:r>
              <a:rPr dirty="0" sz="1150" spc="200">
                <a:latin typeface="Cambria"/>
                <a:cs typeface="Cambria"/>
              </a:rPr>
              <a:t>≈ </a:t>
            </a:r>
            <a:r>
              <a:rPr dirty="0" sz="1150" spc="-5">
                <a:latin typeface="Cambria"/>
                <a:cs typeface="Cambria"/>
              </a:rPr>
              <a:t>15%</a:t>
            </a:r>
            <a:endParaRPr sz="1150">
              <a:latin typeface="Cambria"/>
              <a:cs typeface="Cambria"/>
            </a:endParaRPr>
          </a:p>
        </p:txBody>
      </p:sp>
      <p:sp>
        <p:nvSpPr>
          <p:cNvPr id="63" name="object 63"/>
          <p:cNvSpPr txBox="1"/>
          <p:nvPr/>
        </p:nvSpPr>
        <p:spPr>
          <a:xfrm>
            <a:off x="6903724" y="8873744"/>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10</a:t>
            </a:r>
            <a:r>
              <a:rPr dirty="0" sz="850">
                <a:solidFill>
                  <a:srgbClr val="FFFFFF"/>
                </a:solidFill>
                <a:latin typeface="Arial"/>
                <a:cs typeface="Arial"/>
              </a:rPr>
              <a:t>8</a:t>
            </a:r>
            <a:endParaRPr sz="850">
              <a:latin typeface="Arial"/>
              <a:cs typeface="Arial"/>
            </a:endParaRPr>
          </a:p>
        </p:txBody>
      </p:sp>
      <p:sp>
        <p:nvSpPr>
          <p:cNvPr id="64" name="object 64"/>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65" name="object 65"/>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0</a:t>
            </a:r>
            <a:r>
              <a:rPr dirty="0" sz="1050" spc="-5">
                <a:solidFill>
                  <a:srgbClr val="262626"/>
                </a:solidFill>
                <a:latin typeface="Calibri"/>
                <a:cs typeface="Calibri"/>
              </a:rPr>
              <a:t>7</a:t>
            </a:r>
            <a:endParaRPr sz="1050">
              <a:latin typeface="Calibri"/>
              <a:cs typeface="Calibri"/>
            </a:endParaRPr>
          </a:p>
        </p:txBody>
      </p:sp>
      <p:sp>
        <p:nvSpPr>
          <p:cNvPr id="67" name="object 67"/>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66" name="object 66"/>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0</a:t>
            </a:r>
            <a:r>
              <a:rPr dirty="0" sz="1050" spc="-5">
                <a:solidFill>
                  <a:srgbClr val="262626"/>
                </a:solidFill>
                <a:latin typeface="Calibri"/>
                <a:cs typeface="Calibri"/>
              </a:rPr>
              <a:t>8</a:t>
            </a:r>
            <a:endParaRPr sz="1050">
              <a:latin typeface="Calibri"/>
              <a:cs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2453005" cy="417195"/>
          </a:xfrm>
          <a:prstGeom prst="rect"/>
        </p:spPr>
        <p:txBody>
          <a:bodyPr wrap="square" lIns="0" tIns="14604" rIns="0" bIns="0" rtlCol="0" vert="horz">
            <a:spAutoFit/>
          </a:bodyPr>
          <a:lstStyle/>
          <a:p>
            <a:pPr>
              <a:lnSpc>
                <a:spcPct val="100000"/>
              </a:lnSpc>
              <a:spcBef>
                <a:spcPts val="114"/>
              </a:spcBef>
            </a:pPr>
            <a:r>
              <a:rPr dirty="0" sz="2550" spc="20" b="0">
                <a:solidFill>
                  <a:srgbClr val="1C7C5B"/>
                </a:solidFill>
                <a:latin typeface="Arial Black"/>
                <a:cs typeface="Arial Black"/>
              </a:rPr>
              <a:t>Strand</a:t>
            </a:r>
            <a:r>
              <a:rPr dirty="0" sz="2550" spc="-95" b="0">
                <a:solidFill>
                  <a:srgbClr val="1C7C5B"/>
                </a:solidFill>
                <a:latin typeface="Arial Black"/>
                <a:cs typeface="Arial Black"/>
              </a:rPr>
              <a:t> </a:t>
            </a:r>
            <a:r>
              <a:rPr dirty="0" sz="2550" spc="15" b="0">
                <a:solidFill>
                  <a:srgbClr val="1C7C5B"/>
                </a:solidFill>
                <a:latin typeface="Arial Black"/>
                <a:cs typeface="Arial Black"/>
              </a:rPr>
              <a:t>Stress</a:t>
            </a:r>
            <a:endParaRPr sz="2550">
              <a:latin typeface="Arial Black"/>
              <a:cs typeface="Arial Black"/>
            </a:endParaRPr>
          </a:p>
        </p:txBody>
      </p:sp>
      <p:sp>
        <p:nvSpPr>
          <p:cNvPr id="6" name="object 6"/>
          <p:cNvSpPr/>
          <p:nvPr/>
        </p:nvSpPr>
        <p:spPr>
          <a:xfrm>
            <a:off x="4090415" y="2570988"/>
            <a:ext cx="283845" cy="134620"/>
          </a:xfrm>
          <a:custGeom>
            <a:avLst/>
            <a:gdLst/>
            <a:ahLst/>
            <a:cxnLst/>
            <a:rect l="l" t="t" r="r" b="b"/>
            <a:pathLst>
              <a:path w="283845" h="134619">
                <a:moveTo>
                  <a:pt x="240792" y="134112"/>
                </a:moveTo>
                <a:lnTo>
                  <a:pt x="239268" y="128016"/>
                </a:lnTo>
                <a:lnTo>
                  <a:pt x="246935" y="124896"/>
                </a:lnTo>
                <a:lnTo>
                  <a:pt x="253746" y="120205"/>
                </a:lnTo>
                <a:lnTo>
                  <a:pt x="270938" y="77533"/>
                </a:lnTo>
                <a:lnTo>
                  <a:pt x="271272" y="65532"/>
                </a:lnTo>
                <a:lnTo>
                  <a:pt x="270938" y="54411"/>
                </a:lnTo>
                <a:lnTo>
                  <a:pt x="253746" y="12954"/>
                </a:lnTo>
                <a:lnTo>
                  <a:pt x="239268" y="4572"/>
                </a:lnTo>
                <a:lnTo>
                  <a:pt x="240792" y="0"/>
                </a:lnTo>
                <a:lnTo>
                  <a:pt x="272796" y="22860"/>
                </a:lnTo>
                <a:lnTo>
                  <a:pt x="283464" y="67056"/>
                </a:lnTo>
                <a:lnTo>
                  <a:pt x="282868" y="79295"/>
                </a:lnTo>
                <a:lnTo>
                  <a:pt x="266509" y="118038"/>
                </a:lnTo>
                <a:lnTo>
                  <a:pt x="250507" y="130087"/>
                </a:lnTo>
                <a:lnTo>
                  <a:pt x="240792" y="134112"/>
                </a:lnTo>
                <a:close/>
              </a:path>
              <a:path w="283845" h="134619">
                <a:moveTo>
                  <a:pt x="42672" y="134112"/>
                </a:moveTo>
                <a:lnTo>
                  <a:pt x="10668" y="109728"/>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7" name="object 7"/>
          <p:cNvSpPr/>
          <p:nvPr/>
        </p:nvSpPr>
        <p:spPr>
          <a:xfrm>
            <a:off x="4401311" y="2570988"/>
            <a:ext cx="563880" cy="134620"/>
          </a:xfrm>
          <a:custGeom>
            <a:avLst/>
            <a:gdLst/>
            <a:ahLst/>
            <a:cxnLst/>
            <a:rect l="l" t="t" r="r" b="b"/>
            <a:pathLst>
              <a:path w="563879" h="134619">
                <a:moveTo>
                  <a:pt x="521208" y="134112"/>
                </a:moveTo>
                <a:lnTo>
                  <a:pt x="519684" y="128016"/>
                </a:lnTo>
                <a:lnTo>
                  <a:pt x="527351" y="124896"/>
                </a:lnTo>
                <a:lnTo>
                  <a:pt x="534162" y="120205"/>
                </a:lnTo>
                <a:lnTo>
                  <a:pt x="551354" y="77533"/>
                </a:lnTo>
                <a:lnTo>
                  <a:pt x="551688" y="65532"/>
                </a:lnTo>
                <a:lnTo>
                  <a:pt x="551354" y="54411"/>
                </a:lnTo>
                <a:lnTo>
                  <a:pt x="534162" y="12954"/>
                </a:lnTo>
                <a:lnTo>
                  <a:pt x="519684" y="4572"/>
                </a:lnTo>
                <a:lnTo>
                  <a:pt x="521208" y="0"/>
                </a:lnTo>
                <a:lnTo>
                  <a:pt x="553212" y="22860"/>
                </a:lnTo>
                <a:lnTo>
                  <a:pt x="563880" y="67056"/>
                </a:lnTo>
                <a:lnTo>
                  <a:pt x="563284" y="79295"/>
                </a:lnTo>
                <a:lnTo>
                  <a:pt x="546925" y="118038"/>
                </a:lnTo>
                <a:lnTo>
                  <a:pt x="530923" y="130087"/>
                </a:lnTo>
                <a:lnTo>
                  <a:pt x="521208" y="134112"/>
                </a:lnTo>
                <a:close/>
              </a:path>
              <a:path w="563879" h="134619">
                <a:moveTo>
                  <a:pt x="42671" y="134112"/>
                </a:moveTo>
                <a:lnTo>
                  <a:pt x="10668" y="109728"/>
                </a:lnTo>
                <a:lnTo>
                  <a:pt x="0" y="67056"/>
                </a:lnTo>
                <a:lnTo>
                  <a:pt x="595" y="54792"/>
                </a:lnTo>
                <a:lnTo>
                  <a:pt x="16954" y="14573"/>
                </a:lnTo>
                <a:lnTo>
                  <a:pt x="42671" y="0"/>
                </a:lnTo>
                <a:lnTo>
                  <a:pt x="44195" y="4572"/>
                </a:lnTo>
                <a:lnTo>
                  <a:pt x="36528" y="8334"/>
                </a:lnTo>
                <a:lnTo>
                  <a:pt x="29718" y="12954"/>
                </a:lnTo>
                <a:lnTo>
                  <a:pt x="12525" y="54411"/>
                </a:lnTo>
                <a:lnTo>
                  <a:pt x="12192" y="65532"/>
                </a:lnTo>
                <a:lnTo>
                  <a:pt x="12525" y="77533"/>
                </a:lnTo>
                <a:lnTo>
                  <a:pt x="24050" y="114085"/>
                </a:lnTo>
                <a:lnTo>
                  <a:pt x="44195" y="128016"/>
                </a:lnTo>
                <a:lnTo>
                  <a:pt x="42671" y="134112"/>
                </a:lnTo>
                <a:close/>
              </a:path>
            </a:pathLst>
          </a:custGeom>
          <a:solidFill>
            <a:srgbClr val="000000"/>
          </a:solidFill>
        </p:spPr>
        <p:txBody>
          <a:bodyPr wrap="square" lIns="0" tIns="0" rIns="0" bIns="0" rtlCol="0"/>
          <a:lstStyle/>
          <a:p/>
        </p:txBody>
      </p:sp>
      <p:sp>
        <p:nvSpPr>
          <p:cNvPr id="8" name="object 8"/>
          <p:cNvSpPr txBox="1"/>
          <p:nvPr/>
        </p:nvSpPr>
        <p:spPr>
          <a:xfrm>
            <a:off x="991105" y="1842002"/>
            <a:ext cx="4792345" cy="1104900"/>
          </a:xfrm>
          <a:prstGeom prst="rect">
            <a:avLst/>
          </a:prstGeom>
        </p:spPr>
        <p:txBody>
          <a:bodyPr wrap="square" lIns="0" tIns="47625" rIns="0" bIns="0" rtlCol="0" vert="horz">
            <a:spAutoFit/>
          </a:bodyPr>
          <a:lstStyle/>
          <a:p>
            <a:pPr marL="269875" indent="-245110">
              <a:lnSpc>
                <a:spcPct val="100000"/>
              </a:lnSpc>
              <a:spcBef>
                <a:spcPts val="375"/>
              </a:spcBef>
              <a:buChar char="•"/>
              <a:tabLst>
                <a:tab pos="269875" algn="l"/>
                <a:tab pos="270510" algn="l"/>
              </a:tabLst>
            </a:pPr>
            <a:r>
              <a:rPr dirty="0" sz="1150" spc="-10">
                <a:latin typeface="Arial"/>
                <a:cs typeface="Arial"/>
              </a:rPr>
              <a:t>Prior </a:t>
            </a:r>
            <a:r>
              <a:rPr dirty="0" sz="1150" spc="-5">
                <a:latin typeface="Arial"/>
                <a:cs typeface="Arial"/>
              </a:rPr>
              <a:t>to</a:t>
            </a:r>
            <a:r>
              <a:rPr dirty="0" sz="1150" spc="15">
                <a:latin typeface="Arial"/>
                <a:cs typeface="Arial"/>
              </a:rPr>
              <a:t> </a:t>
            </a:r>
            <a:r>
              <a:rPr dirty="0" sz="1150" spc="-5">
                <a:latin typeface="Arial"/>
                <a:cs typeface="Arial"/>
              </a:rPr>
              <a:t>transfer</a:t>
            </a:r>
            <a:endParaRPr sz="1150">
              <a:latin typeface="Arial"/>
              <a:cs typeface="Arial"/>
            </a:endParaRPr>
          </a:p>
          <a:p>
            <a:pPr marL="351155">
              <a:lnSpc>
                <a:spcPct val="100000"/>
              </a:lnSpc>
              <a:spcBef>
                <a:spcPts val="280"/>
              </a:spcBef>
            </a:pPr>
            <a:r>
              <a:rPr dirty="0" sz="1150" spc="-10">
                <a:latin typeface="Arial"/>
                <a:cs typeface="Arial"/>
              </a:rPr>
              <a:t>– </a:t>
            </a:r>
            <a:r>
              <a:rPr dirty="0" sz="1150" spc="-40">
                <a:latin typeface="Cambria"/>
                <a:cs typeface="Cambria"/>
              </a:rPr>
              <a:t>𝑓</a:t>
            </a:r>
            <a:r>
              <a:rPr dirty="0" baseline="-17361" sz="1200" spc="-60">
                <a:latin typeface="Cambria"/>
                <a:cs typeface="Cambria"/>
              </a:rPr>
              <a:t>pe </a:t>
            </a:r>
            <a:r>
              <a:rPr dirty="0" sz="1150" spc="210">
                <a:latin typeface="Cambria"/>
                <a:cs typeface="Cambria"/>
              </a:rPr>
              <a:t>= </a:t>
            </a:r>
            <a:r>
              <a:rPr dirty="0" sz="1150" spc="-10">
                <a:latin typeface="Cambria"/>
                <a:cs typeface="Cambria"/>
              </a:rPr>
              <a:t>202.5𝑘𝑠𝑖 </a:t>
            </a:r>
            <a:r>
              <a:rPr dirty="0" sz="1150" spc="210">
                <a:latin typeface="Cambria"/>
                <a:cs typeface="Cambria"/>
              </a:rPr>
              <a:t>− </a:t>
            </a:r>
            <a:r>
              <a:rPr dirty="0" sz="1150" spc="-5">
                <a:latin typeface="Cambria"/>
                <a:cs typeface="Cambria"/>
              </a:rPr>
              <a:t>1.98 </a:t>
            </a:r>
            <a:r>
              <a:rPr dirty="0" sz="1150" spc="-10">
                <a:latin typeface="Cambria"/>
                <a:cs typeface="Cambria"/>
              </a:rPr>
              <a:t>𝑘𝑠𝑖 </a:t>
            </a:r>
            <a:r>
              <a:rPr dirty="0" sz="1150" spc="210">
                <a:latin typeface="Cambria"/>
                <a:cs typeface="Cambria"/>
              </a:rPr>
              <a:t>= </a:t>
            </a:r>
            <a:r>
              <a:rPr dirty="0" sz="1150" spc="-5">
                <a:latin typeface="Cambria"/>
                <a:cs typeface="Cambria"/>
              </a:rPr>
              <a:t>200.52 </a:t>
            </a:r>
            <a:r>
              <a:rPr dirty="0" sz="1150" spc="-10">
                <a:latin typeface="Cambria"/>
                <a:cs typeface="Cambria"/>
              </a:rPr>
              <a:t>𝑘𝑠𝑖 </a:t>
            </a:r>
            <a:r>
              <a:rPr dirty="0" sz="1150" spc="215">
                <a:latin typeface="Cambria"/>
                <a:cs typeface="Cambria"/>
              </a:rPr>
              <a:t>≤ </a:t>
            </a:r>
            <a:r>
              <a:rPr dirty="0" sz="1150" spc="-15">
                <a:latin typeface="Cambria"/>
                <a:cs typeface="Cambria"/>
              </a:rPr>
              <a:t>0.75𝑓</a:t>
            </a:r>
            <a:r>
              <a:rPr dirty="0" baseline="-17361" sz="1200" spc="-22">
                <a:latin typeface="Cambria"/>
                <a:cs typeface="Cambria"/>
              </a:rPr>
              <a:t>pu </a:t>
            </a:r>
            <a:r>
              <a:rPr dirty="0" sz="1150" spc="210">
                <a:latin typeface="Cambria"/>
                <a:cs typeface="Cambria"/>
              </a:rPr>
              <a:t>= </a:t>
            </a:r>
            <a:r>
              <a:rPr dirty="0" sz="1150" spc="-5">
                <a:latin typeface="Cambria"/>
                <a:cs typeface="Cambria"/>
              </a:rPr>
              <a:t>202.5 </a:t>
            </a:r>
            <a:r>
              <a:rPr dirty="0" sz="1150" spc="-10">
                <a:latin typeface="Cambria"/>
                <a:cs typeface="Cambria"/>
              </a:rPr>
              <a:t>𝑘𝑠𝑖</a:t>
            </a:r>
            <a:r>
              <a:rPr dirty="0" sz="1150" spc="15">
                <a:latin typeface="Cambria"/>
                <a:cs typeface="Cambria"/>
              </a:rPr>
              <a:t> </a:t>
            </a:r>
            <a:r>
              <a:rPr dirty="0" sz="1150" spc="-10">
                <a:latin typeface="Arial"/>
                <a:cs typeface="Arial"/>
              </a:rPr>
              <a:t>OK</a:t>
            </a:r>
            <a:endParaRPr sz="1150">
              <a:latin typeface="Arial"/>
              <a:cs typeface="Arial"/>
            </a:endParaRPr>
          </a:p>
          <a:p>
            <a:pPr marL="269875" indent="-245110">
              <a:lnSpc>
                <a:spcPct val="100000"/>
              </a:lnSpc>
              <a:spcBef>
                <a:spcPts val="380"/>
              </a:spcBef>
              <a:buChar char="•"/>
              <a:tabLst>
                <a:tab pos="269875" algn="l"/>
                <a:tab pos="270510" algn="l"/>
              </a:tabLst>
            </a:pPr>
            <a:r>
              <a:rPr dirty="0" sz="1150" spc="-5">
                <a:latin typeface="Arial"/>
                <a:cs typeface="Arial"/>
              </a:rPr>
              <a:t>At </a:t>
            </a:r>
            <a:r>
              <a:rPr dirty="0" sz="1150" spc="-10">
                <a:latin typeface="Arial"/>
                <a:cs typeface="Arial"/>
              </a:rPr>
              <a:t>service limit</a:t>
            </a:r>
            <a:r>
              <a:rPr dirty="0" sz="1150" spc="10">
                <a:latin typeface="Arial"/>
                <a:cs typeface="Arial"/>
              </a:rPr>
              <a:t> </a:t>
            </a:r>
            <a:r>
              <a:rPr dirty="0" sz="1150" spc="-10">
                <a:latin typeface="Arial"/>
                <a:cs typeface="Arial"/>
              </a:rPr>
              <a:t>state</a:t>
            </a:r>
            <a:endParaRPr sz="1150">
              <a:latin typeface="Arial"/>
              <a:cs typeface="Arial"/>
            </a:endParaRPr>
          </a:p>
          <a:p>
            <a:pPr marL="351155">
              <a:lnSpc>
                <a:spcPct val="100000"/>
              </a:lnSpc>
              <a:spcBef>
                <a:spcPts val="265"/>
              </a:spcBef>
            </a:pPr>
            <a:r>
              <a:rPr dirty="0" sz="1150" spc="-10">
                <a:latin typeface="Arial"/>
                <a:cs typeface="Arial"/>
              </a:rPr>
              <a:t>– </a:t>
            </a:r>
            <a:r>
              <a:rPr dirty="0" sz="1150" spc="-10">
                <a:latin typeface="Cambria"/>
                <a:cs typeface="Cambria"/>
              </a:rPr>
              <a:t>𝐿𝑖𝑚𝑖𝑡 </a:t>
            </a:r>
            <a:r>
              <a:rPr dirty="0" sz="1150" spc="210">
                <a:latin typeface="Cambria"/>
                <a:cs typeface="Cambria"/>
              </a:rPr>
              <a:t>= </a:t>
            </a:r>
            <a:r>
              <a:rPr dirty="0" sz="1150" spc="-15">
                <a:latin typeface="Cambria"/>
                <a:cs typeface="Cambria"/>
              </a:rPr>
              <a:t>0.8𝑓</a:t>
            </a:r>
            <a:r>
              <a:rPr dirty="0" baseline="-17361" sz="1200" spc="-22">
                <a:latin typeface="Cambria"/>
                <a:cs typeface="Cambria"/>
              </a:rPr>
              <a:t>py </a:t>
            </a:r>
            <a:r>
              <a:rPr dirty="0" sz="1150" spc="-5">
                <a:latin typeface="Cambria"/>
                <a:cs typeface="Cambria"/>
              </a:rPr>
              <a:t>, </a:t>
            </a:r>
            <a:r>
              <a:rPr dirty="0" sz="1150" spc="-20">
                <a:latin typeface="Cambria"/>
                <a:cs typeface="Cambria"/>
              </a:rPr>
              <a:t>𝑓</a:t>
            </a:r>
            <a:r>
              <a:rPr dirty="0" baseline="-17361" sz="1200" spc="-30">
                <a:latin typeface="Cambria"/>
                <a:cs typeface="Cambria"/>
              </a:rPr>
              <a:t>py </a:t>
            </a:r>
            <a:r>
              <a:rPr dirty="0" sz="1150" spc="210">
                <a:latin typeface="Cambria"/>
                <a:cs typeface="Cambria"/>
              </a:rPr>
              <a:t>= </a:t>
            </a:r>
            <a:r>
              <a:rPr dirty="0" sz="1150" spc="-5">
                <a:latin typeface="Cambria"/>
                <a:cs typeface="Cambria"/>
              </a:rPr>
              <a:t>0.9𝑓</a:t>
            </a:r>
            <a:r>
              <a:rPr dirty="0" baseline="-17361" sz="1200" spc="-7">
                <a:latin typeface="Cambria"/>
                <a:cs typeface="Cambria"/>
              </a:rPr>
              <a:t>pu</a:t>
            </a:r>
            <a:r>
              <a:rPr dirty="0" sz="1150" spc="-5">
                <a:latin typeface="Cambria"/>
                <a:cs typeface="Cambria"/>
              </a:rPr>
              <a:t>, </a:t>
            </a:r>
            <a:r>
              <a:rPr dirty="0" sz="1150" spc="-10">
                <a:latin typeface="Cambria"/>
                <a:cs typeface="Cambria"/>
              </a:rPr>
              <a:t>𝐿𝑖𝑚𝑖𝑡 </a:t>
            </a:r>
            <a:r>
              <a:rPr dirty="0" sz="1150" spc="210">
                <a:latin typeface="Cambria"/>
                <a:cs typeface="Cambria"/>
              </a:rPr>
              <a:t>= </a:t>
            </a:r>
            <a:r>
              <a:rPr dirty="0" sz="1150" spc="-10">
                <a:latin typeface="Cambria"/>
                <a:cs typeface="Cambria"/>
              </a:rPr>
              <a:t>0.8 0.9 </a:t>
            </a:r>
            <a:r>
              <a:rPr dirty="0" sz="1150" spc="-5">
                <a:latin typeface="Cambria"/>
                <a:cs typeface="Cambria"/>
              </a:rPr>
              <a:t>270 </a:t>
            </a:r>
            <a:r>
              <a:rPr dirty="0" sz="1150" spc="-10">
                <a:latin typeface="Cambria"/>
                <a:cs typeface="Cambria"/>
              </a:rPr>
              <a:t>𝑘𝑠𝑖 </a:t>
            </a:r>
            <a:r>
              <a:rPr dirty="0" sz="1150" spc="210">
                <a:latin typeface="Cambria"/>
                <a:cs typeface="Cambria"/>
              </a:rPr>
              <a:t>=</a:t>
            </a:r>
            <a:r>
              <a:rPr dirty="0" sz="1150" spc="-85">
                <a:latin typeface="Cambria"/>
                <a:cs typeface="Cambria"/>
              </a:rPr>
              <a:t> </a:t>
            </a:r>
            <a:r>
              <a:rPr dirty="0" sz="1150" spc="-10">
                <a:latin typeface="Cambria"/>
                <a:cs typeface="Cambria"/>
              </a:rPr>
              <a:t>194.4 𝑘𝑠𝑖</a:t>
            </a:r>
            <a:endParaRPr sz="1150">
              <a:latin typeface="Cambria"/>
              <a:cs typeface="Cambria"/>
            </a:endParaRPr>
          </a:p>
          <a:p>
            <a:pPr marL="351155">
              <a:lnSpc>
                <a:spcPct val="100000"/>
              </a:lnSpc>
              <a:spcBef>
                <a:spcPts val="395"/>
              </a:spcBef>
            </a:pPr>
            <a:r>
              <a:rPr dirty="0" sz="1150" spc="-10">
                <a:latin typeface="Arial"/>
                <a:cs typeface="Arial"/>
              </a:rPr>
              <a:t>– </a:t>
            </a:r>
            <a:r>
              <a:rPr dirty="0" sz="1150" spc="-40">
                <a:latin typeface="Cambria"/>
                <a:cs typeface="Cambria"/>
              </a:rPr>
              <a:t>𝑓</a:t>
            </a:r>
            <a:r>
              <a:rPr dirty="0" baseline="-17361" sz="1200" spc="-60">
                <a:latin typeface="Cambria"/>
                <a:cs typeface="Cambria"/>
              </a:rPr>
              <a:t>pe </a:t>
            </a:r>
            <a:r>
              <a:rPr dirty="0" sz="1150" spc="210">
                <a:latin typeface="Cambria"/>
                <a:cs typeface="Cambria"/>
              </a:rPr>
              <a:t>= </a:t>
            </a:r>
            <a:r>
              <a:rPr dirty="0" sz="1150" spc="-5">
                <a:latin typeface="Cambria"/>
                <a:cs typeface="Cambria"/>
              </a:rPr>
              <a:t>179.98 </a:t>
            </a:r>
            <a:r>
              <a:rPr dirty="0" sz="1150" spc="-10">
                <a:latin typeface="Cambria"/>
                <a:cs typeface="Cambria"/>
              </a:rPr>
              <a:t>𝑘𝑠𝑖 </a:t>
            </a:r>
            <a:r>
              <a:rPr dirty="0" sz="1150" spc="215">
                <a:latin typeface="Cambria"/>
                <a:cs typeface="Cambria"/>
              </a:rPr>
              <a:t>&lt; </a:t>
            </a:r>
            <a:r>
              <a:rPr dirty="0" sz="1150" spc="-10">
                <a:latin typeface="Cambria"/>
                <a:cs typeface="Cambria"/>
              </a:rPr>
              <a:t>194.4 𝑘𝑠𝑖</a:t>
            </a:r>
            <a:r>
              <a:rPr dirty="0" sz="1150" spc="-25">
                <a:latin typeface="Cambria"/>
                <a:cs typeface="Cambria"/>
              </a:rPr>
              <a:t> </a:t>
            </a:r>
            <a:r>
              <a:rPr dirty="0" sz="1150" spc="-10">
                <a:latin typeface="Arial"/>
                <a:cs typeface="Arial"/>
              </a:rPr>
              <a:t>OK</a:t>
            </a:r>
            <a:endParaRPr sz="1150">
              <a:latin typeface="Arial"/>
              <a:cs typeface="Arial"/>
            </a:endParaRPr>
          </a:p>
        </p:txBody>
      </p:sp>
      <p:sp>
        <p:nvSpPr>
          <p:cNvPr id="9" name="object 9"/>
          <p:cNvSpPr txBox="1"/>
          <p:nvPr/>
        </p:nvSpPr>
        <p:spPr>
          <a:xfrm>
            <a:off x="6903724" y="4498371"/>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10</a:t>
            </a:r>
            <a:r>
              <a:rPr dirty="0" sz="850">
                <a:solidFill>
                  <a:srgbClr val="FFFFFF"/>
                </a:solidFill>
                <a:latin typeface="Arial"/>
                <a:cs typeface="Arial"/>
              </a:rPr>
              <a:t>9</a:t>
            </a:r>
            <a:endParaRPr sz="850">
              <a:latin typeface="Arial"/>
              <a:cs typeface="Arial"/>
            </a:endParaRPr>
          </a:p>
        </p:txBody>
      </p:sp>
      <p:sp>
        <p:nvSpPr>
          <p:cNvPr id="10" name="object 10"/>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11" name="object 11"/>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2" name="object 12"/>
          <p:cNvSpPr txBox="1"/>
          <p:nvPr/>
        </p:nvSpPr>
        <p:spPr>
          <a:xfrm>
            <a:off x="6911319" y="8873744"/>
            <a:ext cx="184785" cy="155575"/>
          </a:xfrm>
          <a:prstGeom prst="rect">
            <a:avLst/>
          </a:prstGeom>
        </p:spPr>
        <p:txBody>
          <a:bodyPr wrap="square" lIns="0" tIns="12700" rIns="0" bIns="0" rtlCol="0" vert="horz">
            <a:spAutoFit/>
          </a:bodyPr>
          <a:lstStyle/>
          <a:p>
            <a:pPr>
              <a:lnSpc>
                <a:spcPct val="100000"/>
              </a:lnSpc>
              <a:spcBef>
                <a:spcPts val="100"/>
              </a:spcBef>
            </a:pPr>
            <a:r>
              <a:rPr dirty="0" sz="850" spc="-65">
                <a:solidFill>
                  <a:srgbClr val="FFFFFF"/>
                </a:solidFill>
                <a:latin typeface="Arial"/>
                <a:cs typeface="Arial"/>
              </a:rPr>
              <a:t>1</a:t>
            </a:r>
            <a:r>
              <a:rPr dirty="0" sz="850" spc="-10">
                <a:solidFill>
                  <a:srgbClr val="FFFFFF"/>
                </a:solidFill>
                <a:latin typeface="Arial"/>
                <a:cs typeface="Arial"/>
              </a:rPr>
              <a:t>1</a:t>
            </a:r>
            <a:r>
              <a:rPr dirty="0" sz="850">
                <a:solidFill>
                  <a:srgbClr val="FFFFFF"/>
                </a:solidFill>
                <a:latin typeface="Arial"/>
                <a:cs typeface="Arial"/>
              </a:rPr>
              <a:t>0</a:t>
            </a:r>
            <a:endParaRPr sz="850">
              <a:latin typeface="Arial"/>
              <a:cs typeface="Arial"/>
            </a:endParaRPr>
          </a:p>
        </p:txBody>
      </p:sp>
      <p:sp>
        <p:nvSpPr>
          <p:cNvPr id="13" name="object 13"/>
          <p:cNvSpPr/>
          <p:nvPr/>
        </p:nvSpPr>
        <p:spPr>
          <a:xfrm>
            <a:off x="2618232" y="6342888"/>
            <a:ext cx="1524" cy="1524"/>
          </a:xfrm>
          <a:prstGeom prst="rect">
            <a:avLst/>
          </a:prstGeom>
          <a:blipFill>
            <a:blip r:embed="rId3" cstate="print"/>
            <a:stretch>
              <a:fillRect/>
            </a:stretch>
          </a:blipFill>
        </p:spPr>
        <p:txBody>
          <a:bodyPr wrap="square" lIns="0" tIns="0" rIns="0" bIns="0" rtlCol="0"/>
          <a:lstStyle/>
          <a:p/>
        </p:txBody>
      </p:sp>
      <p:sp>
        <p:nvSpPr>
          <p:cNvPr id="14" name="object 14"/>
          <p:cNvSpPr/>
          <p:nvPr/>
        </p:nvSpPr>
        <p:spPr>
          <a:xfrm>
            <a:off x="1024127" y="6175247"/>
            <a:ext cx="0" cy="0"/>
          </a:xfrm>
          <a:custGeom>
            <a:avLst/>
            <a:gdLst/>
            <a:ahLst/>
            <a:cxnLst/>
            <a:rect l="l" t="t" r="r" b="b"/>
            <a:pathLst>
              <a:path w="0" h="0">
                <a:moveTo>
                  <a:pt x="0" y="0"/>
                </a:moveTo>
                <a:lnTo>
                  <a:pt x="0" y="0"/>
                </a:lnTo>
              </a:path>
            </a:pathLst>
          </a:custGeom>
          <a:ln w="6096">
            <a:solidFill>
              <a:srgbClr val="497EBA"/>
            </a:solidFill>
          </a:ln>
        </p:spPr>
        <p:txBody>
          <a:bodyPr wrap="square" lIns="0" tIns="0" rIns="0" bIns="0" rtlCol="0"/>
          <a:lstStyle/>
          <a:p/>
        </p:txBody>
      </p:sp>
      <p:sp>
        <p:nvSpPr>
          <p:cNvPr id="15" name="object 15"/>
          <p:cNvSpPr/>
          <p:nvPr/>
        </p:nvSpPr>
        <p:spPr>
          <a:xfrm>
            <a:off x="1059179" y="6140196"/>
            <a:ext cx="1544320" cy="0"/>
          </a:xfrm>
          <a:custGeom>
            <a:avLst/>
            <a:gdLst/>
            <a:ahLst/>
            <a:cxnLst/>
            <a:rect l="l" t="t" r="r" b="b"/>
            <a:pathLst>
              <a:path w="1544320" h="0">
                <a:moveTo>
                  <a:pt x="0" y="0"/>
                </a:moveTo>
                <a:lnTo>
                  <a:pt x="1543812" y="0"/>
                </a:lnTo>
              </a:path>
            </a:pathLst>
          </a:custGeom>
          <a:ln w="6096">
            <a:solidFill>
              <a:srgbClr val="497EBA"/>
            </a:solidFill>
          </a:ln>
        </p:spPr>
        <p:txBody>
          <a:bodyPr wrap="square" lIns="0" tIns="0" rIns="0" bIns="0" rtlCol="0"/>
          <a:lstStyle/>
          <a:p/>
        </p:txBody>
      </p:sp>
      <p:sp>
        <p:nvSpPr>
          <p:cNvPr id="16" name="object 16"/>
          <p:cNvSpPr/>
          <p:nvPr/>
        </p:nvSpPr>
        <p:spPr>
          <a:xfrm>
            <a:off x="1051280" y="6345937"/>
            <a:ext cx="1551940" cy="1905"/>
          </a:xfrm>
          <a:custGeom>
            <a:avLst/>
            <a:gdLst/>
            <a:ahLst/>
            <a:cxnLst/>
            <a:rect l="l" t="t" r="r" b="b"/>
            <a:pathLst>
              <a:path w="1551939" h="1904">
                <a:moveTo>
                  <a:pt x="-3047" y="761"/>
                </a:moveTo>
                <a:lnTo>
                  <a:pt x="1554794" y="761"/>
                </a:lnTo>
              </a:path>
            </a:pathLst>
          </a:custGeom>
          <a:ln w="7618">
            <a:solidFill>
              <a:srgbClr val="497EBA"/>
            </a:solidFill>
          </a:ln>
        </p:spPr>
        <p:txBody>
          <a:bodyPr wrap="square" lIns="0" tIns="0" rIns="0" bIns="0" rtlCol="0"/>
          <a:lstStyle/>
          <a:p/>
        </p:txBody>
      </p:sp>
      <p:sp>
        <p:nvSpPr>
          <p:cNvPr id="17" name="object 17"/>
          <p:cNvSpPr/>
          <p:nvPr/>
        </p:nvSpPr>
        <p:spPr>
          <a:xfrm>
            <a:off x="1042427" y="6342893"/>
            <a:ext cx="6350" cy="2540"/>
          </a:xfrm>
          <a:custGeom>
            <a:avLst/>
            <a:gdLst/>
            <a:ahLst/>
            <a:cxnLst/>
            <a:rect l="l" t="t" r="r" b="b"/>
            <a:pathLst>
              <a:path w="6350" h="2539">
                <a:moveTo>
                  <a:pt x="5909" y="2476"/>
                </a:moveTo>
                <a:lnTo>
                  <a:pt x="2917" y="1899"/>
                </a:lnTo>
                <a:lnTo>
                  <a:pt x="0" y="0"/>
                </a:lnTo>
              </a:path>
            </a:pathLst>
          </a:custGeom>
          <a:ln w="6095">
            <a:solidFill>
              <a:srgbClr val="497EBA"/>
            </a:solidFill>
          </a:ln>
        </p:spPr>
        <p:txBody>
          <a:bodyPr wrap="square" lIns="0" tIns="0" rIns="0" bIns="0" rtlCol="0"/>
          <a:lstStyle/>
          <a:p/>
        </p:txBody>
      </p:sp>
      <p:sp>
        <p:nvSpPr>
          <p:cNvPr id="18" name="object 18"/>
          <p:cNvSpPr/>
          <p:nvPr/>
        </p:nvSpPr>
        <p:spPr>
          <a:xfrm>
            <a:off x="1031579" y="6333744"/>
            <a:ext cx="6985" cy="6350"/>
          </a:xfrm>
          <a:custGeom>
            <a:avLst/>
            <a:gdLst/>
            <a:ahLst/>
            <a:cxnLst/>
            <a:rect l="l" t="t" r="r" b="b"/>
            <a:pathLst>
              <a:path w="6984" h="6350">
                <a:moveTo>
                  <a:pt x="6465" y="6296"/>
                </a:moveTo>
                <a:lnTo>
                  <a:pt x="2644" y="3809"/>
                </a:lnTo>
                <a:lnTo>
                  <a:pt x="0" y="0"/>
                </a:lnTo>
              </a:path>
            </a:pathLst>
          </a:custGeom>
          <a:ln w="6096">
            <a:solidFill>
              <a:srgbClr val="497EBA"/>
            </a:solidFill>
          </a:ln>
        </p:spPr>
        <p:txBody>
          <a:bodyPr wrap="square" lIns="0" tIns="0" rIns="0" bIns="0" rtlCol="0"/>
          <a:lstStyle/>
          <a:p/>
        </p:txBody>
      </p:sp>
      <p:sp>
        <p:nvSpPr>
          <p:cNvPr id="19" name="object 19"/>
          <p:cNvSpPr/>
          <p:nvPr/>
        </p:nvSpPr>
        <p:spPr>
          <a:xfrm>
            <a:off x="1028405" y="6329172"/>
            <a:ext cx="1905" cy="3175"/>
          </a:xfrm>
          <a:custGeom>
            <a:avLst/>
            <a:gdLst/>
            <a:ahLst/>
            <a:cxnLst/>
            <a:rect l="l" t="t" r="r" b="b"/>
            <a:pathLst>
              <a:path w="1905" h="3175">
                <a:moveTo>
                  <a:pt x="1818" y="2619"/>
                </a:moveTo>
                <a:lnTo>
                  <a:pt x="0" y="0"/>
                </a:lnTo>
              </a:path>
            </a:pathLst>
          </a:custGeom>
          <a:ln w="6096">
            <a:solidFill>
              <a:srgbClr val="497EBA"/>
            </a:solidFill>
          </a:ln>
        </p:spPr>
        <p:txBody>
          <a:bodyPr wrap="square" lIns="0" tIns="0" rIns="0" bIns="0" rtlCol="0"/>
          <a:lstStyle/>
          <a:p/>
        </p:txBody>
      </p:sp>
      <p:sp>
        <p:nvSpPr>
          <p:cNvPr id="20" name="object 20"/>
          <p:cNvSpPr/>
          <p:nvPr/>
        </p:nvSpPr>
        <p:spPr>
          <a:xfrm>
            <a:off x="1026343" y="6324600"/>
            <a:ext cx="1270" cy="3175"/>
          </a:xfrm>
          <a:custGeom>
            <a:avLst/>
            <a:gdLst/>
            <a:ahLst/>
            <a:cxnLst/>
            <a:rect l="l" t="t" r="r" b="b"/>
            <a:pathLst>
              <a:path w="1269" h="3175">
                <a:moveTo>
                  <a:pt x="832" y="2800"/>
                </a:moveTo>
                <a:lnTo>
                  <a:pt x="474" y="2285"/>
                </a:lnTo>
                <a:lnTo>
                  <a:pt x="0" y="0"/>
                </a:lnTo>
              </a:path>
            </a:pathLst>
          </a:custGeom>
          <a:ln w="6096">
            <a:solidFill>
              <a:srgbClr val="497EBA"/>
            </a:solidFill>
          </a:ln>
        </p:spPr>
        <p:txBody>
          <a:bodyPr wrap="square" lIns="0" tIns="0" rIns="0" bIns="0" rtlCol="0"/>
          <a:lstStyle/>
          <a:p/>
        </p:txBody>
      </p:sp>
      <p:sp>
        <p:nvSpPr>
          <p:cNvPr id="21" name="object 21"/>
          <p:cNvSpPr/>
          <p:nvPr/>
        </p:nvSpPr>
        <p:spPr>
          <a:xfrm>
            <a:off x="1025394" y="6320028"/>
            <a:ext cx="635" cy="1270"/>
          </a:xfrm>
          <a:custGeom>
            <a:avLst/>
            <a:gdLst/>
            <a:ahLst/>
            <a:cxnLst/>
            <a:rect l="l" t="t" r="r" b="b"/>
            <a:pathLst>
              <a:path w="634" h="1270">
                <a:moveTo>
                  <a:pt x="257" y="1240"/>
                </a:moveTo>
                <a:lnTo>
                  <a:pt x="0" y="0"/>
                </a:lnTo>
              </a:path>
            </a:pathLst>
          </a:custGeom>
          <a:ln w="6096">
            <a:solidFill>
              <a:srgbClr val="497EBA"/>
            </a:solidFill>
          </a:ln>
        </p:spPr>
        <p:txBody>
          <a:bodyPr wrap="square" lIns="0" tIns="0" rIns="0" bIns="0" rtlCol="0"/>
          <a:lstStyle/>
          <a:p/>
        </p:txBody>
      </p:sp>
      <p:sp>
        <p:nvSpPr>
          <p:cNvPr id="22" name="object 22"/>
          <p:cNvSpPr/>
          <p:nvPr/>
        </p:nvSpPr>
        <p:spPr>
          <a:xfrm>
            <a:off x="1024127" y="6175247"/>
            <a:ext cx="0" cy="139065"/>
          </a:xfrm>
          <a:custGeom>
            <a:avLst/>
            <a:gdLst/>
            <a:ahLst/>
            <a:cxnLst/>
            <a:rect l="l" t="t" r="r" b="b"/>
            <a:pathLst>
              <a:path w="0" h="139064">
                <a:moveTo>
                  <a:pt x="0" y="138684"/>
                </a:moveTo>
                <a:lnTo>
                  <a:pt x="0" y="138684"/>
                </a:lnTo>
                <a:lnTo>
                  <a:pt x="0" y="0"/>
                </a:lnTo>
              </a:path>
            </a:pathLst>
          </a:custGeom>
          <a:ln w="6096">
            <a:solidFill>
              <a:srgbClr val="497EBA"/>
            </a:solidFill>
          </a:ln>
        </p:spPr>
        <p:txBody>
          <a:bodyPr wrap="square" lIns="0" tIns="0" rIns="0" bIns="0" rtlCol="0"/>
          <a:lstStyle/>
          <a:p/>
        </p:txBody>
      </p:sp>
      <p:sp>
        <p:nvSpPr>
          <p:cNvPr id="23" name="object 23"/>
          <p:cNvSpPr/>
          <p:nvPr/>
        </p:nvSpPr>
        <p:spPr>
          <a:xfrm>
            <a:off x="2633472" y="6160827"/>
            <a:ext cx="635" cy="1270"/>
          </a:xfrm>
          <a:custGeom>
            <a:avLst/>
            <a:gdLst/>
            <a:ahLst/>
            <a:cxnLst/>
            <a:rect l="l" t="t" r="r" b="b"/>
            <a:pathLst>
              <a:path w="635" h="1270">
                <a:moveTo>
                  <a:pt x="0" y="0"/>
                </a:moveTo>
                <a:lnTo>
                  <a:pt x="380" y="585"/>
                </a:lnTo>
                <a:lnTo>
                  <a:pt x="403" y="704"/>
                </a:lnTo>
              </a:path>
            </a:pathLst>
          </a:custGeom>
          <a:ln w="6096">
            <a:solidFill>
              <a:srgbClr val="497EBA"/>
            </a:solidFill>
          </a:ln>
        </p:spPr>
        <p:txBody>
          <a:bodyPr wrap="square" lIns="0" tIns="0" rIns="0" bIns="0" rtlCol="0"/>
          <a:lstStyle/>
          <a:p/>
        </p:txBody>
      </p:sp>
      <p:sp>
        <p:nvSpPr>
          <p:cNvPr id="24" name="object 24"/>
          <p:cNvSpPr/>
          <p:nvPr/>
        </p:nvSpPr>
        <p:spPr>
          <a:xfrm>
            <a:off x="2635013" y="6174809"/>
            <a:ext cx="1905" cy="146685"/>
          </a:xfrm>
          <a:custGeom>
            <a:avLst/>
            <a:gdLst/>
            <a:ahLst/>
            <a:cxnLst/>
            <a:rect l="l" t="t" r="r" b="b"/>
            <a:pathLst>
              <a:path w="1905" h="146685">
                <a:moveTo>
                  <a:pt x="1421" y="0"/>
                </a:moveTo>
                <a:lnTo>
                  <a:pt x="1506" y="438"/>
                </a:lnTo>
                <a:lnTo>
                  <a:pt x="1506" y="139122"/>
                </a:lnTo>
                <a:lnTo>
                  <a:pt x="0" y="146438"/>
                </a:lnTo>
              </a:path>
            </a:pathLst>
          </a:custGeom>
          <a:ln w="6096">
            <a:solidFill>
              <a:srgbClr val="497EBA"/>
            </a:solidFill>
          </a:ln>
        </p:spPr>
        <p:txBody>
          <a:bodyPr wrap="square" lIns="0" tIns="0" rIns="0" bIns="0" rtlCol="0"/>
          <a:lstStyle/>
          <a:p/>
        </p:txBody>
      </p:sp>
      <p:sp>
        <p:nvSpPr>
          <p:cNvPr id="25" name="object 25"/>
          <p:cNvSpPr/>
          <p:nvPr/>
        </p:nvSpPr>
        <p:spPr>
          <a:xfrm>
            <a:off x="2633603" y="6325890"/>
            <a:ext cx="635" cy="1905"/>
          </a:xfrm>
          <a:custGeom>
            <a:avLst/>
            <a:gdLst/>
            <a:ahLst/>
            <a:cxnLst/>
            <a:rect l="l" t="t" r="r" b="b"/>
            <a:pathLst>
              <a:path w="635" h="1904">
                <a:moveTo>
                  <a:pt x="454" y="0"/>
                </a:moveTo>
                <a:lnTo>
                  <a:pt x="249" y="995"/>
                </a:lnTo>
                <a:lnTo>
                  <a:pt x="0" y="1362"/>
                </a:lnTo>
              </a:path>
            </a:pathLst>
          </a:custGeom>
          <a:ln w="6096">
            <a:solidFill>
              <a:srgbClr val="497EBA"/>
            </a:solidFill>
          </a:ln>
        </p:spPr>
        <p:txBody>
          <a:bodyPr wrap="square" lIns="0" tIns="0" rIns="0" bIns="0" rtlCol="0"/>
          <a:lstStyle/>
          <a:p/>
        </p:txBody>
      </p:sp>
      <p:sp>
        <p:nvSpPr>
          <p:cNvPr id="26" name="object 26"/>
          <p:cNvSpPr/>
          <p:nvPr/>
        </p:nvSpPr>
        <p:spPr>
          <a:xfrm>
            <a:off x="2617131" y="6341898"/>
            <a:ext cx="3175" cy="2540"/>
          </a:xfrm>
          <a:custGeom>
            <a:avLst/>
            <a:gdLst/>
            <a:ahLst/>
            <a:cxnLst/>
            <a:rect l="l" t="t" r="r" b="b"/>
            <a:pathLst>
              <a:path w="3175" h="2539">
                <a:moveTo>
                  <a:pt x="3080" y="0"/>
                </a:moveTo>
                <a:lnTo>
                  <a:pt x="0" y="2090"/>
                </a:lnTo>
              </a:path>
            </a:pathLst>
          </a:custGeom>
          <a:ln w="6096">
            <a:solidFill>
              <a:srgbClr val="497EBA"/>
            </a:solidFill>
          </a:ln>
        </p:spPr>
        <p:txBody>
          <a:bodyPr wrap="square" lIns="0" tIns="0" rIns="0" bIns="0" rtlCol="0"/>
          <a:lstStyle/>
          <a:p/>
        </p:txBody>
      </p:sp>
      <p:sp>
        <p:nvSpPr>
          <p:cNvPr id="27" name="object 27"/>
          <p:cNvSpPr/>
          <p:nvPr/>
        </p:nvSpPr>
        <p:spPr>
          <a:xfrm>
            <a:off x="2611630" y="6344491"/>
            <a:ext cx="5080" cy="1270"/>
          </a:xfrm>
          <a:custGeom>
            <a:avLst/>
            <a:gdLst/>
            <a:ahLst/>
            <a:cxnLst/>
            <a:rect l="l" t="t" r="r" b="b"/>
            <a:pathLst>
              <a:path w="5080" h="1270">
                <a:moveTo>
                  <a:pt x="4759" y="0"/>
                </a:moveTo>
                <a:lnTo>
                  <a:pt x="4315" y="301"/>
                </a:lnTo>
                <a:lnTo>
                  <a:pt x="0" y="1189"/>
                </a:lnTo>
              </a:path>
            </a:pathLst>
          </a:custGeom>
          <a:ln w="6096">
            <a:solidFill>
              <a:srgbClr val="497EBA"/>
            </a:solidFill>
          </a:ln>
        </p:spPr>
        <p:txBody>
          <a:bodyPr wrap="square" lIns="0" tIns="0" rIns="0" bIns="0" rtlCol="0"/>
          <a:lstStyle/>
          <a:p/>
        </p:txBody>
      </p:sp>
      <p:sp>
        <p:nvSpPr>
          <p:cNvPr id="28" name="object 28"/>
          <p:cNvSpPr/>
          <p:nvPr/>
        </p:nvSpPr>
        <p:spPr>
          <a:xfrm>
            <a:off x="1024127" y="6140196"/>
            <a:ext cx="1612391" cy="207264"/>
          </a:xfrm>
          <a:prstGeom prst="rect">
            <a:avLst/>
          </a:prstGeom>
          <a:blipFill>
            <a:blip r:embed="rId4" cstate="print"/>
            <a:stretch>
              <a:fillRect/>
            </a:stretch>
          </a:blipFill>
        </p:spPr>
        <p:txBody>
          <a:bodyPr wrap="square" lIns="0" tIns="0" rIns="0" bIns="0" rtlCol="0"/>
          <a:lstStyle/>
          <a:p/>
        </p:txBody>
      </p:sp>
      <p:sp>
        <p:nvSpPr>
          <p:cNvPr id="29" name="object 29"/>
          <p:cNvSpPr/>
          <p:nvPr/>
        </p:nvSpPr>
        <p:spPr>
          <a:xfrm>
            <a:off x="1024127" y="6140196"/>
            <a:ext cx="1612900" cy="207645"/>
          </a:xfrm>
          <a:custGeom>
            <a:avLst/>
            <a:gdLst/>
            <a:ahLst/>
            <a:cxnLst/>
            <a:rect l="l" t="t" r="r" b="b"/>
            <a:pathLst>
              <a:path w="1612900" h="207645">
                <a:moveTo>
                  <a:pt x="0" y="35051"/>
                </a:moveTo>
                <a:lnTo>
                  <a:pt x="2690" y="21216"/>
                </a:lnTo>
                <a:lnTo>
                  <a:pt x="10096" y="10096"/>
                </a:lnTo>
                <a:lnTo>
                  <a:pt x="21216" y="2690"/>
                </a:lnTo>
                <a:lnTo>
                  <a:pt x="35052" y="0"/>
                </a:lnTo>
                <a:lnTo>
                  <a:pt x="1578863" y="0"/>
                </a:lnTo>
                <a:lnTo>
                  <a:pt x="1591817" y="2690"/>
                </a:lnTo>
                <a:lnTo>
                  <a:pt x="1602485" y="10096"/>
                </a:lnTo>
                <a:lnTo>
                  <a:pt x="1609724" y="21216"/>
                </a:lnTo>
                <a:lnTo>
                  <a:pt x="1612391" y="35051"/>
                </a:lnTo>
                <a:lnTo>
                  <a:pt x="1612391" y="173735"/>
                </a:lnTo>
                <a:lnTo>
                  <a:pt x="1609724" y="186689"/>
                </a:lnTo>
                <a:lnTo>
                  <a:pt x="1602485" y="197357"/>
                </a:lnTo>
                <a:lnTo>
                  <a:pt x="1591817" y="204596"/>
                </a:lnTo>
                <a:lnTo>
                  <a:pt x="1578863" y="207263"/>
                </a:lnTo>
                <a:lnTo>
                  <a:pt x="35052" y="207263"/>
                </a:lnTo>
                <a:lnTo>
                  <a:pt x="21216" y="204596"/>
                </a:lnTo>
                <a:lnTo>
                  <a:pt x="10096" y="197357"/>
                </a:lnTo>
                <a:lnTo>
                  <a:pt x="2690" y="186689"/>
                </a:lnTo>
                <a:lnTo>
                  <a:pt x="0" y="173735"/>
                </a:lnTo>
                <a:lnTo>
                  <a:pt x="0" y="35051"/>
                </a:lnTo>
                <a:close/>
              </a:path>
            </a:pathLst>
          </a:custGeom>
          <a:ln w="6096">
            <a:solidFill>
              <a:srgbClr val="497EBA"/>
            </a:solidFill>
          </a:ln>
        </p:spPr>
        <p:txBody>
          <a:bodyPr wrap="square" lIns="0" tIns="0" rIns="0" bIns="0" rtlCol="0"/>
          <a:lstStyle/>
          <a:p/>
        </p:txBody>
      </p:sp>
      <p:sp>
        <p:nvSpPr>
          <p:cNvPr id="30" name="object 30"/>
          <p:cNvSpPr/>
          <p:nvPr/>
        </p:nvSpPr>
        <p:spPr>
          <a:xfrm>
            <a:off x="2801111" y="6618732"/>
            <a:ext cx="15240" cy="12191"/>
          </a:xfrm>
          <a:prstGeom prst="rect">
            <a:avLst/>
          </a:prstGeom>
          <a:blipFill>
            <a:blip r:embed="rId5" cstate="print"/>
            <a:stretch>
              <a:fillRect/>
            </a:stretch>
          </a:blipFill>
        </p:spPr>
        <p:txBody>
          <a:bodyPr wrap="square" lIns="0" tIns="0" rIns="0" bIns="0" rtlCol="0"/>
          <a:lstStyle/>
          <a:p/>
        </p:txBody>
      </p:sp>
      <p:sp>
        <p:nvSpPr>
          <p:cNvPr id="31" name="object 31"/>
          <p:cNvSpPr/>
          <p:nvPr/>
        </p:nvSpPr>
        <p:spPr>
          <a:xfrm>
            <a:off x="1210055" y="6460235"/>
            <a:ext cx="0" cy="0"/>
          </a:xfrm>
          <a:custGeom>
            <a:avLst/>
            <a:gdLst/>
            <a:ahLst/>
            <a:cxnLst/>
            <a:rect l="l" t="t" r="r" b="b"/>
            <a:pathLst>
              <a:path w="0" h="0">
                <a:moveTo>
                  <a:pt x="0" y="0"/>
                </a:moveTo>
                <a:lnTo>
                  <a:pt x="0" y="0"/>
                </a:lnTo>
              </a:path>
            </a:pathLst>
          </a:custGeom>
          <a:ln w="6096">
            <a:solidFill>
              <a:srgbClr val="497EBA"/>
            </a:solidFill>
          </a:ln>
        </p:spPr>
        <p:txBody>
          <a:bodyPr wrap="square" lIns="0" tIns="0" rIns="0" bIns="0" rtlCol="0"/>
          <a:lstStyle/>
          <a:p/>
        </p:txBody>
      </p:sp>
      <p:sp>
        <p:nvSpPr>
          <p:cNvPr id="32" name="object 32"/>
          <p:cNvSpPr/>
          <p:nvPr/>
        </p:nvSpPr>
        <p:spPr>
          <a:xfrm>
            <a:off x="1237278" y="6630924"/>
            <a:ext cx="1551940" cy="1905"/>
          </a:xfrm>
          <a:custGeom>
            <a:avLst/>
            <a:gdLst/>
            <a:ahLst/>
            <a:cxnLst/>
            <a:rect l="l" t="t" r="r" b="b"/>
            <a:pathLst>
              <a:path w="1551939" h="1904">
                <a:moveTo>
                  <a:pt x="-3047" y="761"/>
                </a:moveTo>
                <a:lnTo>
                  <a:pt x="1554725" y="761"/>
                </a:lnTo>
              </a:path>
            </a:pathLst>
          </a:custGeom>
          <a:ln w="7618">
            <a:solidFill>
              <a:srgbClr val="497EBA"/>
            </a:solidFill>
          </a:ln>
        </p:spPr>
        <p:txBody>
          <a:bodyPr wrap="square" lIns="0" tIns="0" rIns="0" bIns="0" rtlCol="0"/>
          <a:lstStyle/>
          <a:p/>
        </p:txBody>
      </p:sp>
      <p:sp>
        <p:nvSpPr>
          <p:cNvPr id="33" name="object 33"/>
          <p:cNvSpPr/>
          <p:nvPr/>
        </p:nvSpPr>
        <p:spPr>
          <a:xfrm>
            <a:off x="1228761" y="6628084"/>
            <a:ext cx="5715" cy="2540"/>
          </a:xfrm>
          <a:custGeom>
            <a:avLst/>
            <a:gdLst/>
            <a:ahLst/>
            <a:cxnLst/>
            <a:rect l="l" t="t" r="r" b="b"/>
            <a:pathLst>
              <a:path w="5715" h="2540">
                <a:moveTo>
                  <a:pt x="5371" y="2228"/>
                </a:moveTo>
                <a:lnTo>
                  <a:pt x="2511" y="1672"/>
                </a:lnTo>
                <a:lnTo>
                  <a:pt x="0" y="0"/>
                </a:lnTo>
              </a:path>
            </a:pathLst>
          </a:custGeom>
          <a:ln w="6096">
            <a:solidFill>
              <a:srgbClr val="497EBA"/>
            </a:solidFill>
          </a:ln>
        </p:spPr>
        <p:txBody>
          <a:bodyPr wrap="square" lIns="0" tIns="0" rIns="0" bIns="0" rtlCol="0"/>
          <a:lstStyle/>
          <a:p/>
        </p:txBody>
      </p:sp>
      <p:sp>
        <p:nvSpPr>
          <p:cNvPr id="34" name="object 34"/>
          <p:cNvSpPr/>
          <p:nvPr/>
        </p:nvSpPr>
        <p:spPr>
          <a:xfrm>
            <a:off x="1217873" y="6618929"/>
            <a:ext cx="5715" cy="5715"/>
          </a:xfrm>
          <a:custGeom>
            <a:avLst/>
            <a:gdLst/>
            <a:ahLst/>
            <a:cxnLst/>
            <a:rect l="l" t="t" r="r" b="b"/>
            <a:pathLst>
              <a:path w="5715" h="5715">
                <a:moveTo>
                  <a:pt x="5701" y="5701"/>
                </a:moveTo>
                <a:lnTo>
                  <a:pt x="2279" y="3422"/>
                </a:lnTo>
                <a:lnTo>
                  <a:pt x="0" y="0"/>
                </a:lnTo>
              </a:path>
            </a:pathLst>
          </a:custGeom>
          <a:ln w="6096">
            <a:solidFill>
              <a:srgbClr val="497EBA"/>
            </a:solidFill>
          </a:ln>
        </p:spPr>
        <p:txBody>
          <a:bodyPr wrap="square" lIns="0" tIns="0" rIns="0" bIns="0" rtlCol="0"/>
          <a:lstStyle/>
          <a:p/>
        </p:txBody>
      </p:sp>
      <p:sp>
        <p:nvSpPr>
          <p:cNvPr id="35" name="object 35"/>
          <p:cNvSpPr/>
          <p:nvPr/>
        </p:nvSpPr>
        <p:spPr>
          <a:xfrm>
            <a:off x="1212723" y="6611111"/>
            <a:ext cx="635" cy="1270"/>
          </a:xfrm>
          <a:custGeom>
            <a:avLst/>
            <a:gdLst/>
            <a:ahLst/>
            <a:cxnLst/>
            <a:rect l="l" t="t" r="r" b="b"/>
            <a:pathLst>
              <a:path w="634" h="1270">
                <a:moveTo>
                  <a:pt x="380" y="655"/>
                </a:moveTo>
                <a:lnTo>
                  <a:pt x="23" y="119"/>
                </a:lnTo>
                <a:lnTo>
                  <a:pt x="0" y="0"/>
                </a:lnTo>
              </a:path>
            </a:pathLst>
          </a:custGeom>
          <a:ln w="6096">
            <a:solidFill>
              <a:srgbClr val="497EBA"/>
            </a:solidFill>
          </a:ln>
        </p:spPr>
        <p:txBody>
          <a:bodyPr wrap="square" lIns="0" tIns="0" rIns="0" bIns="0" rtlCol="0"/>
          <a:lstStyle/>
          <a:p/>
        </p:txBody>
      </p:sp>
      <p:sp>
        <p:nvSpPr>
          <p:cNvPr id="36" name="object 36"/>
          <p:cNvSpPr/>
          <p:nvPr/>
        </p:nvSpPr>
        <p:spPr>
          <a:xfrm>
            <a:off x="1211538" y="6605015"/>
            <a:ext cx="635" cy="635"/>
          </a:xfrm>
          <a:custGeom>
            <a:avLst/>
            <a:gdLst/>
            <a:ahLst/>
            <a:cxnLst/>
            <a:rect l="l" t="t" r="r" b="b"/>
            <a:pathLst>
              <a:path w="634" h="634">
                <a:moveTo>
                  <a:pt x="-3048" y="108"/>
                </a:moveTo>
                <a:lnTo>
                  <a:pt x="3090" y="108"/>
                </a:lnTo>
              </a:path>
            </a:pathLst>
          </a:custGeom>
          <a:ln w="6096">
            <a:solidFill>
              <a:srgbClr val="497EBA"/>
            </a:solidFill>
          </a:ln>
        </p:spPr>
        <p:txBody>
          <a:bodyPr wrap="square" lIns="0" tIns="0" rIns="0" bIns="0" rtlCol="0"/>
          <a:lstStyle/>
          <a:p/>
        </p:txBody>
      </p:sp>
      <p:sp>
        <p:nvSpPr>
          <p:cNvPr id="37" name="object 37"/>
          <p:cNvSpPr/>
          <p:nvPr/>
        </p:nvSpPr>
        <p:spPr>
          <a:xfrm>
            <a:off x="1210055" y="6460235"/>
            <a:ext cx="0" cy="137160"/>
          </a:xfrm>
          <a:custGeom>
            <a:avLst/>
            <a:gdLst/>
            <a:ahLst/>
            <a:cxnLst/>
            <a:rect l="l" t="t" r="r" b="b"/>
            <a:pathLst>
              <a:path w="0" h="137159">
                <a:moveTo>
                  <a:pt x="0" y="137160"/>
                </a:moveTo>
                <a:lnTo>
                  <a:pt x="0" y="137160"/>
                </a:lnTo>
                <a:lnTo>
                  <a:pt x="0" y="0"/>
                </a:lnTo>
              </a:path>
            </a:pathLst>
          </a:custGeom>
          <a:ln w="6096">
            <a:solidFill>
              <a:srgbClr val="497EBA"/>
            </a:solidFill>
          </a:ln>
        </p:spPr>
        <p:txBody>
          <a:bodyPr wrap="square" lIns="0" tIns="0" rIns="0" bIns="0" rtlCol="0"/>
          <a:lstStyle/>
          <a:p/>
        </p:txBody>
      </p:sp>
      <p:sp>
        <p:nvSpPr>
          <p:cNvPr id="38" name="object 38"/>
          <p:cNvSpPr/>
          <p:nvPr/>
        </p:nvSpPr>
        <p:spPr>
          <a:xfrm>
            <a:off x="2819400" y="6445815"/>
            <a:ext cx="635" cy="1270"/>
          </a:xfrm>
          <a:custGeom>
            <a:avLst/>
            <a:gdLst/>
            <a:ahLst/>
            <a:cxnLst/>
            <a:rect l="l" t="t" r="r" b="b"/>
            <a:pathLst>
              <a:path w="635" h="1270">
                <a:moveTo>
                  <a:pt x="0" y="0"/>
                </a:moveTo>
                <a:lnTo>
                  <a:pt x="380" y="584"/>
                </a:lnTo>
                <a:lnTo>
                  <a:pt x="403" y="703"/>
                </a:lnTo>
              </a:path>
            </a:pathLst>
          </a:custGeom>
          <a:ln w="6096">
            <a:solidFill>
              <a:srgbClr val="497EBA"/>
            </a:solidFill>
          </a:ln>
        </p:spPr>
        <p:txBody>
          <a:bodyPr wrap="square" lIns="0" tIns="0" rIns="0" bIns="0" rtlCol="0"/>
          <a:lstStyle/>
          <a:p/>
        </p:txBody>
      </p:sp>
      <p:sp>
        <p:nvSpPr>
          <p:cNvPr id="39" name="object 39"/>
          <p:cNvSpPr/>
          <p:nvPr/>
        </p:nvSpPr>
        <p:spPr>
          <a:xfrm>
            <a:off x="2820936" y="6459794"/>
            <a:ext cx="1905" cy="146050"/>
          </a:xfrm>
          <a:custGeom>
            <a:avLst/>
            <a:gdLst/>
            <a:ahLst/>
            <a:cxnLst/>
            <a:rect l="l" t="t" r="r" b="b"/>
            <a:pathLst>
              <a:path w="1905" h="146050">
                <a:moveTo>
                  <a:pt x="1425" y="0"/>
                </a:moveTo>
                <a:lnTo>
                  <a:pt x="1511" y="442"/>
                </a:lnTo>
                <a:lnTo>
                  <a:pt x="1511" y="137602"/>
                </a:lnTo>
                <a:lnTo>
                  <a:pt x="0" y="145441"/>
                </a:lnTo>
              </a:path>
            </a:pathLst>
          </a:custGeom>
          <a:ln w="6095">
            <a:solidFill>
              <a:srgbClr val="497EBA"/>
            </a:solidFill>
          </a:ln>
        </p:spPr>
        <p:txBody>
          <a:bodyPr wrap="square" lIns="0" tIns="0" rIns="0" bIns="0" rtlCol="0"/>
          <a:lstStyle/>
          <a:p/>
        </p:txBody>
      </p:sp>
      <p:sp>
        <p:nvSpPr>
          <p:cNvPr id="40" name="object 40"/>
          <p:cNvSpPr/>
          <p:nvPr/>
        </p:nvSpPr>
        <p:spPr>
          <a:xfrm>
            <a:off x="2819732" y="6610712"/>
            <a:ext cx="635" cy="635"/>
          </a:xfrm>
          <a:custGeom>
            <a:avLst/>
            <a:gdLst/>
            <a:ahLst/>
            <a:cxnLst/>
            <a:rect l="l" t="t" r="r" b="b"/>
            <a:pathLst>
              <a:path w="635" h="634">
                <a:moveTo>
                  <a:pt x="147" y="0"/>
                </a:moveTo>
                <a:lnTo>
                  <a:pt x="48" y="517"/>
                </a:lnTo>
                <a:lnTo>
                  <a:pt x="0" y="591"/>
                </a:lnTo>
              </a:path>
            </a:pathLst>
          </a:custGeom>
          <a:ln w="6096">
            <a:solidFill>
              <a:srgbClr val="497EBA"/>
            </a:solidFill>
          </a:ln>
        </p:spPr>
        <p:txBody>
          <a:bodyPr wrap="square" lIns="0" tIns="0" rIns="0" bIns="0" rtlCol="0"/>
          <a:lstStyle/>
          <a:p/>
        </p:txBody>
      </p:sp>
      <p:sp>
        <p:nvSpPr>
          <p:cNvPr id="41" name="object 41"/>
          <p:cNvSpPr/>
          <p:nvPr/>
        </p:nvSpPr>
        <p:spPr>
          <a:xfrm>
            <a:off x="2814595" y="6618530"/>
            <a:ext cx="635" cy="1270"/>
          </a:xfrm>
          <a:custGeom>
            <a:avLst/>
            <a:gdLst/>
            <a:ahLst/>
            <a:cxnLst/>
            <a:rect l="l" t="t" r="r" b="b"/>
            <a:pathLst>
              <a:path w="635" h="1270">
                <a:moveTo>
                  <a:pt x="433" y="0"/>
                </a:moveTo>
                <a:lnTo>
                  <a:pt x="0" y="665"/>
                </a:lnTo>
              </a:path>
            </a:pathLst>
          </a:custGeom>
          <a:ln w="6096">
            <a:solidFill>
              <a:srgbClr val="497EBA"/>
            </a:solidFill>
          </a:ln>
        </p:spPr>
        <p:txBody>
          <a:bodyPr wrap="square" lIns="0" tIns="0" rIns="0" bIns="0" rtlCol="0"/>
          <a:lstStyle/>
          <a:p/>
        </p:txBody>
      </p:sp>
      <p:sp>
        <p:nvSpPr>
          <p:cNvPr id="42" name="object 42"/>
          <p:cNvSpPr/>
          <p:nvPr/>
        </p:nvSpPr>
        <p:spPr>
          <a:xfrm>
            <a:off x="2808181" y="6624394"/>
            <a:ext cx="1905" cy="1270"/>
          </a:xfrm>
          <a:custGeom>
            <a:avLst/>
            <a:gdLst/>
            <a:ahLst/>
            <a:cxnLst/>
            <a:rect l="l" t="t" r="r" b="b"/>
            <a:pathLst>
              <a:path w="1905" h="1270">
                <a:moveTo>
                  <a:pt x="1417" y="0"/>
                </a:moveTo>
                <a:lnTo>
                  <a:pt x="0" y="984"/>
                </a:lnTo>
              </a:path>
            </a:pathLst>
          </a:custGeom>
          <a:ln w="6096">
            <a:solidFill>
              <a:srgbClr val="497EBA"/>
            </a:solidFill>
          </a:ln>
        </p:spPr>
        <p:txBody>
          <a:bodyPr wrap="square" lIns="0" tIns="0" rIns="0" bIns="0" rtlCol="0"/>
          <a:lstStyle/>
          <a:p/>
        </p:txBody>
      </p:sp>
      <p:sp>
        <p:nvSpPr>
          <p:cNvPr id="43" name="object 43"/>
          <p:cNvSpPr/>
          <p:nvPr/>
        </p:nvSpPr>
        <p:spPr>
          <a:xfrm>
            <a:off x="2797007" y="6627117"/>
            <a:ext cx="8890" cy="3810"/>
          </a:xfrm>
          <a:custGeom>
            <a:avLst/>
            <a:gdLst/>
            <a:ahLst/>
            <a:cxnLst/>
            <a:rect l="l" t="t" r="r" b="b"/>
            <a:pathLst>
              <a:path w="8889" h="3809">
                <a:moveTo>
                  <a:pt x="8667" y="0"/>
                </a:moveTo>
                <a:lnTo>
                  <a:pt x="4866" y="2639"/>
                </a:lnTo>
                <a:lnTo>
                  <a:pt x="0" y="3649"/>
                </a:lnTo>
              </a:path>
            </a:pathLst>
          </a:custGeom>
          <a:ln w="6096">
            <a:solidFill>
              <a:srgbClr val="497EBA"/>
            </a:solidFill>
          </a:ln>
        </p:spPr>
        <p:txBody>
          <a:bodyPr wrap="square" lIns="0" tIns="0" rIns="0" bIns="0" rtlCol="0"/>
          <a:lstStyle/>
          <a:p/>
        </p:txBody>
      </p:sp>
      <p:sp>
        <p:nvSpPr>
          <p:cNvPr id="44" name="object 44"/>
          <p:cNvSpPr/>
          <p:nvPr/>
        </p:nvSpPr>
        <p:spPr>
          <a:xfrm>
            <a:off x="1210055" y="6425184"/>
            <a:ext cx="1612392" cy="207264"/>
          </a:xfrm>
          <a:prstGeom prst="rect">
            <a:avLst/>
          </a:prstGeom>
          <a:blipFill>
            <a:blip r:embed="rId6" cstate="print"/>
            <a:stretch>
              <a:fillRect/>
            </a:stretch>
          </a:blipFill>
        </p:spPr>
        <p:txBody>
          <a:bodyPr wrap="square" lIns="0" tIns="0" rIns="0" bIns="0" rtlCol="0"/>
          <a:lstStyle/>
          <a:p/>
        </p:txBody>
      </p:sp>
      <p:sp>
        <p:nvSpPr>
          <p:cNvPr id="45" name="object 45"/>
          <p:cNvSpPr/>
          <p:nvPr/>
        </p:nvSpPr>
        <p:spPr>
          <a:xfrm>
            <a:off x="1210055" y="6425183"/>
            <a:ext cx="1612900" cy="207645"/>
          </a:xfrm>
          <a:custGeom>
            <a:avLst/>
            <a:gdLst/>
            <a:ahLst/>
            <a:cxnLst/>
            <a:rect l="l" t="t" r="r" b="b"/>
            <a:pathLst>
              <a:path w="1612900" h="207645">
                <a:moveTo>
                  <a:pt x="0" y="35051"/>
                </a:moveTo>
                <a:lnTo>
                  <a:pt x="2690" y="21216"/>
                </a:lnTo>
                <a:lnTo>
                  <a:pt x="10096" y="10096"/>
                </a:lnTo>
                <a:lnTo>
                  <a:pt x="21216" y="2690"/>
                </a:lnTo>
                <a:lnTo>
                  <a:pt x="35052" y="0"/>
                </a:lnTo>
                <a:lnTo>
                  <a:pt x="1578863" y="0"/>
                </a:lnTo>
                <a:lnTo>
                  <a:pt x="1591817" y="2690"/>
                </a:lnTo>
                <a:lnTo>
                  <a:pt x="1602485" y="10096"/>
                </a:lnTo>
                <a:lnTo>
                  <a:pt x="1609724" y="21216"/>
                </a:lnTo>
                <a:lnTo>
                  <a:pt x="1612391" y="35051"/>
                </a:lnTo>
                <a:lnTo>
                  <a:pt x="1612391" y="172211"/>
                </a:lnTo>
                <a:lnTo>
                  <a:pt x="1609724" y="186047"/>
                </a:lnTo>
                <a:lnTo>
                  <a:pt x="1602485" y="197167"/>
                </a:lnTo>
                <a:lnTo>
                  <a:pt x="1591817" y="204573"/>
                </a:lnTo>
                <a:lnTo>
                  <a:pt x="1578863" y="207263"/>
                </a:lnTo>
                <a:lnTo>
                  <a:pt x="35052" y="207263"/>
                </a:lnTo>
                <a:lnTo>
                  <a:pt x="21216" y="204573"/>
                </a:lnTo>
                <a:lnTo>
                  <a:pt x="10096" y="197167"/>
                </a:lnTo>
                <a:lnTo>
                  <a:pt x="2690" y="186047"/>
                </a:lnTo>
                <a:lnTo>
                  <a:pt x="0" y="172211"/>
                </a:lnTo>
                <a:lnTo>
                  <a:pt x="0" y="35051"/>
                </a:lnTo>
                <a:close/>
              </a:path>
            </a:pathLst>
          </a:custGeom>
          <a:ln w="6096">
            <a:solidFill>
              <a:srgbClr val="497EBA"/>
            </a:solidFill>
          </a:ln>
        </p:spPr>
        <p:txBody>
          <a:bodyPr wrap="square" lIns="0" tIns="0" rIns="0" bIns="0" rtlCol="0"/>
          <a:lstStyle/>
          <a:p/>
        </p:txBody>
      </p:sp>
      <p:sp>
        <p:nvSpPr>
          <p:cNvPr id="46" name="object 46"/>
          <p:cNvSpPr/>
          <p:nvPr/>
        </p:nvSpPr>
        <p:spPr>
          <a:xfrm>
            <a:off x="2784348" y="6947916"/>
            <a:ext cx="36575" cy="32003"/>
          </a:xfrm>
          <a:prstGeom prst="rect">
            <a:avLst/>
          </a:prstGeom>
          <a:blipFill>
            <a:blip r:embed="rId7" cstate="print"/>
            <a:stretch>
              <a:fillRect/>
            </a:stretch>
          </a:blipFill>
        </p:spPr>
        <p:txBody>
          <a:bodyPr wrap="square" lIns="0" tIns="0" rIns="0" bIns="0" rtlCol="0"/>
          <a:lstStyle/>
          <a:p/>
        </p:txBody>
      </p:sp>
      <p:sp>
        <p:nvSpPr>
          <p:cNvPr id="47" name="object 47"/>
          <p:cNvSpPr/>
          <p:nvPr/>
        </p:nvSpPr>
        <p:spPr>
          <a:xfrm>
            <a:off x="1242059" y="6976871"/>
            <a:ext cx="1524" cy="1524"/>
          </a:xfrm>
          <a:prstGeom prst="rect">
            <a:avLst/>
          </a:prstGeom>
          <a:blipFill>
            <a:blip r:embed="rId8" cstate="print"/>
            <a:stretch>
              <a:fillRect/>
            </a:stretch>
          </a:blipFill>
        </p:spPr>
        <p:txBody>
          <a:bodyPr wrap="square" lIns="0" tIns="0" rIns="0" bIns="0" rtlCol="0"/>
          <a:lstStyle/>
          <a:p/>
        </p:txBody>
      </p:sp>
      <p:sp>
        <p:nvSpPr>
          <p:cNvPr id="48" name="object 48"/>
          <p:cNvSpPr/>
          <p:nvPr/>
        </p:nvSpPr>
        <p:spPr>
          <a:xfrm>
            <a:off x="1210055" y="6736079"/>
            <a:ext cx="0" cy="0"/>
          </a:xfrm>
          <a:custGeom>
            <a:avLst/>
            <a:gdLst/>
            <a:ahLst/>
            <a:cxnLst/>
            <a:rect l="l" t="t" r="r" b="b"/>
            <a:pathLst>
              <a:path w="0" h="0">
                <a:moveTo>
                  <a:pt x="0" y="0"/>
                </a:moveTo>
                <a:lnTo>
                  <a:pt x="0" y="0"/>
                </a:lnTo>
              </a:path>
            </a:pathLst>
          </a:custGeom>
          <a:ln w="6096">
            <a:solidFill>
              <a:srgbClr val="497EBA"/>
            </a:solidFill>
          </a:ln>
        </p:spPr>
        <p:txBody>
          <a:bodyPr wrap="square" lIns="0" tIns="0" rIns="0" bIns="0" rtlCol="0"/>
          <a:lstStyle/>
          <a:p/>
        </p:txBody>
      </p:sp>
      <p:sp>
        <p:nvSpPr>
          <p:cNvPr id="49" name="object 49"/>
          <p:cNvSpPr/>
          <p:nvPr/>
        </p:nvSpPr>
        <p:spPr>
          <a:xfrm>
            <a:off x="1258822" y="6688835"/>
            <a:ext cx="1515110" cy="0"/>
          </a:xfrm>
          <a:custGeom>
            <a:avLst/>
            <a:gdLst/>
            <a:ahLst/>
            <a:cxnLst/>
            <a:rect l="l" t="t" r="r" b="b"/>
            <a:pathLst>
              <a:path w="1515110" h="0">
                <a:moveTo>
                  <a:pt x="0" y="0"/>
                </a:moveTo>
                <a:lnTo>
                  <a:pt x="1514857" y="0"/>
                </a:lnTo>
              </a:path>
            </a:pathLst>
          </a:custGeom>
          <a:ln w="6096">
            <a:solidFill>
              <a:srgbClr val="497EBA"/>
            </a:solidFill>
          </a:ln>
        </p:spPr>
        <p:txBody>
          <a:bodyPr wrap="square" lIns="0" tIns="0" rIns="0" bIns="0" rtlCol="0"/>
          <a:lstStyle/>
          <a:p/>
        </p:txBody>
      </p:sp>
      <p:sp>
        <p:nvSpPr>
          <p:cNvPr id="50" name="object 50"/>
          <p:cNvSpPr/>
          <p:nvPr/>
        </p:nvSpPr>
        <p:spPr>
          <a:xfrm>
            <a:off x="1251065" y="6978398"/>
            <a:ext cx="1522730" cy="1905"/>
          </a:xfrm>
          <a:custGeom>
            <a:avLst/>
            <a:gdLst/>
            <a:ahLst/>
            <a:cxnLst/>
            <a:rect l="l" t="t" r="r" b="b"/>
            <a:pathLst>
              <a:path w="1522730" h="1904">
                <a:moveTo>
                  <a:pt x="-3047" y="760"/>
                </a:moveTo>
                <a:lnTo>
                  <a:pt x="1525714" y="760"/>
                </a:lnTo>
              </a:path>
            </a:pathLst>
          </a:custGeom>
          <a:ln w="7616">
            <a:solidFill>
              <a:srgbClr val="497EBA"/>
            </a:solidFill>
          </a:ln>
        </p:spPr>
        <p:txBody>
          <a:bodyPr wrap="square" lIns="0" tIns="0" rIns="0" bIns="0" rtlCol="0"/>
          <a:lstStyle/>
          <a:p/>
        </p:txBody>
      </p:sp>
      <p:sp>
        <p:nvSpPr>
          <p:cNvPr id="51" name="object 51"/>
          <p:cNvSpPr/>
          <p:nvPr/>
        </p:nvSpPr>
        <p:spPr>
          <a:xfrm>
            <a:off x="1236650" y="6974167"/>
            <a:ext cx="7620" cy="3175"/>
          </a:xfrm>
          <a:custGeom>
            <a:avLst/>
            <a:gdLst/>
            <a:ahLst/>
            <a:cxnLst/>
            <a:rect l="l" t="t" r="r" b="b"/>
            <a:pathLst>
              <a:path w="7619" h="3175">
                <a:moveTo>
                  <a:pt x="7372" y="2851"/>
                </a:moveTo>
                <a:lnTo>
                  <a:pt x="2980" y="1990"/>
                </a:lnTo>
                <a:lnTo>
                  <a:pt x="0" y="0"/>
                </a:lnTo>
              </a:path>
            </a:pathLst>
          </a:custGeom>
          <a:ln w="6096">
            <a:solidFill>
              <a:srgbClr val="497EBA"/>
            </a:solidFill>
          </a:ln>
        </p:spPr>
        <p:txBody>
          <a:bodyPr wrap="square" lIns="0" tIns="0" rIns="0" bIns="0" rtlCol="0"/>
          <a:lstStyle/>
          <a:p/>
        </p:txBody>
      </p:sp>
      <p:sp>
        <p:nvSpPr>
          <p:cNvPr id="52" name="object 52"/>
          <p:cNvSpPr/>
          <p:nvPr/>
        </p:nvSpPr>
        <p:spPr>
          <a:xfrm>
            <a:off x="1222622" y="6963530"/>
            <a:ext cx="4445" cy="4445"/>
          </a:xfrm>
          <a:custGeom>
            <a:avLst/>
            <a:gdLst/>
            <a:ahLst/>
            <a:cxnLst/>
            <a:rect l="l" t="t" r="r" b="b"/>
            <a:pathLst>
              <a:path w="4444" h="4445">
                <a:moveTo>
                  <a:pt x="3823" y="3823"/>
                </a:moveTo>
                <a:lnTo>
                  <a:pt x="1530" y="2292"/>
                </a:lnTo>
                <a:lnTo>
                  <a:pt x="0" y="0"/>
                </a:lnTo>
              </a:path>
            </a:pathLst>
          </a:custGeom>
          <a:ln w="6096">
            <a:solidFill>
              <a:srgbClr val="497EBA"/>
            </a:solidFill>
          </a:ln>
        </p:spPr>
        <p:txBody>
          <a:bodyPr wrap="square" lIns="0" tIns="0" rIns="0" bIns="0" rtlCol="0"/>
          <a:lstStyle/>
          <a:p/>
        </p:txBody>
      </p:sp>
      <p:sp>
        <p:nvSpPr>
          <p:cNvPr id="53" name="object 53"/>
          <p:cNvSpPr/>
          <p:nvPr/>
        </p:nvSpPr>
        <p:spPr>
          <a:xfrm>
            <a:off x="1214231" y="6950964"/>
            <a:ext cx="635" cy="635"/>
          </a:xfrm>
          <a:custGeom>
            <a:avLst/>
            <a:gdLst/>
            <a:ahLst/>
            <a:cxnLst/>
            <a:rect l="l" t="t" r="r" b="b"/>
            <a:pathLst>
              <a:path w="634" h="634">
                <a:moveTo>
                  <a:pt x="396" y="593"/>
                </a:moveTo>
                <a:lnTo>
                  <a:pt x="0" y="0"/>
                </a:lnTo>
              </a:path>
            </a:pathLst>
          </a:custGeom>
          <a:ln w="6096">
            <a:solidFill>
              <a:srgbClr val="497EBA"/>
            </a:solidFill>
          </a:ln>
        </p:spPr>
        <p:txBody>
          <a:bodyPr wrap="square" lIns="0" tIns="0" rIns="0" bIns="0" rtlCol="0"/>
          <a:lstStyle/>
          <a:p/>
        </p:txBody>
      </p:sp>
      <p:sp>
        <p:nvSpPr>
          <p:cNvPr id="54" name="object 54"/>
          <p:cNvSpPr/>
          <p:nvPr/>
        </p:nvSpPr>
        <p:spPr>
          <a:xfrm>
            <a:off x="1213043" y="6946392"/>
            <a:ext cx="635" cy="635"/>
          </a:xfrm>
          <a:custGeom>
            <a:avLst/>
            <a:gdLst/>
            <a:ahLst/>
            <a:cxnLst/>
            <a:rect l="l" t="t" r="r" b="b"/>
            <a:pathLst>
              <a:path w="634" h="634">
                <a:moveTo>
                  <a:pt x="60" y="308"/>
                </a:moveTo>
                <a:lnTo>
                  <a:pt x="0" y="0"/>
                </a:lnTo>
              </a:path>
            </a:pathLst>
          </a:custGeom>
          <a:ln w="6096">
            <a:solidFill>
              <a:srgbClr val="497EBA"/>
            </a:solidFill>
          </a:ln>
        </p:spPr>
        <p:txBody>
          <a:bodyPr wrap="square" lIns="0" tIns="0" rIns="0" bIns="0" rtlCol="0"/>
          <a:lstStyle/>
          <a:p/>
        </p:txBody>
      </p:sp>
      <p:sp>
        <p:nvSpPr>
          <p:cNvPr id="55" name="object 55"/>
          <p:cNvSpPr/>
          <p:nvPr/>
        </p:nvSpPr>
        <p:spPr>
          <a:xfrm>
            <a:off x="1210055" y="6736080"/>
            <a:ext cx="0" cy="195580"/>
          </a:xfrm>
          <a:custGeom>
            <a:avLst/>
            <a:gdLst/>
            <a:ahLst/>
            <a:cxnLst/>
            <a:rect l="l" t="t" r="r" b="b"/>
            <a:pathLst>
              <a:path w="0" h="195579">
                <a:moveTo>
                  <a:pt x="0" y="195072"/>
                </a:moveTo>
                <a:lnTo>
                  <a:pt x="0" y="195072"/>
                </a:lnTo>
                <a:lnTo>
                  <a:pt x="0" y="0"/>
                </a:lnTo>
              </a:path>
            </a:pathLst>
          </a:custGeom>
          <a:ln w="6096">
            <a:solidFill>
              <a:srgbClr val="497EBA"/>
            </a:solidFill>
          </a:ln>
        </p:spPr>
        <p:txBody>
          <a:bodyPr wrap="square" lIns="0" tIns="0" rIns="0" bIns="0" rtlCol="0"/>
          <a:lstStyle/>
          <a:p/>
        </p:txBody>
      </p:sp>
      <p:sp>
        <p:nvSpPr>
          <p:cNvPr id="56" name="object 56"/>
          <p:cNvSpPr/>
          <p:nvPr/>
        </p:nvSpPr>
        <p:spPr>
          <a:xfrm>
            <a:off x="2816352" y="6714375"/>
            <a:ext cx="635" cy="635"/>
          </a:xfrm>
          <a:custGeom>
            <a:avLst/>
            <a:gdLst/>
            <a:ahLst/>
            <a:cxnLst/>
            <a:rect l="l" t="t" r="r" b="b"/>
            <a:pathLst>
              <a:path w="635" h="634">
                <a:moveTo>
                  <a:pt x="0" y="0"/>
                </a:moveTo>
                <a:lnTo>
                  <a:pt x="253" y="368"/>
                </a:lnTo>
              </a:path>
            </a:pathLst>
          </a:custGeom>
          <a:ln w="6096">
            <a:solidFill>
              <a:srgbClr val="497EBA"/>
            </a:solidFill>
          </a:ln>
        </p:spPr>
        <p:txBody>
          <a:bodyPr wrap="square" lIns="0" tIns="0" rIns="0" bIns="0" rtlCol="0"/>
          <a:lstStyle/>
          <a:p/>
        </p:txBody>
      </p:sp>
      <p:sp>
        <p:nvSpPr>
          <p:cNvPr id="57" name="object 57"/>
          <p:cNvSpPr/>
          <p:nvPr/>
        </p:nvSpPr>
        <p:spPr>
          <a:xfrm>
            <a:off x="2820956" y="6735729"/>
            <a:ext cx="1905" cy="203200"/>
          </a:xfrm>
          <a:custGeom>
            <a:avLst/>
            <a:gdLst/>
            <a:ahLst/>
            <a:cxnLst/>
            <a:rect l="l" t="t" r="r" b="b"/>
            <a:pathLst>
              <a:path w="1905" h="203200">
                <a:moveTo>
                  <a:pt x="745" y="-3048"/>
                </a:moveTo>
                <a:lnTo>
                  <a:pt x="745" y="206081"/>
                </a:lnTo>
              </a:path>
            </a:pathLst>
          </a:custGeom>
          <a:ln w="7587">
            <a:solidFill>
              <a:srgbClr val="497EBA"/>
            </a:solidFill>
          </a:ln>
        </p:spPr>
        <p:txBody>
          <a:bodyPr wrap="square" lIns="0" tIns="0" rIns="0" bIns="0" rtlCol="0"/>
          <a:lstStyle/>
          <a:p/>
        </p:txBody>
      </p:sp>
      <p:sp>
        <p:nvSpPr>
          <p:cNvPr id="58" name="object 58"/>
          <p:cNvSpPr/>
          <p:nvPr/>
        </p:nvSpPr>
        <p:spPr>
          <a:xfrm>
            <a:off x="2818495" y="6949652"/>
            <a:ext cx="635" cy="1270"/>
          </a:xfrm>
          <a:custGeom>
            <a:avLst/>
            <a:gdLst/>
            <a:ahLst/>
            <a:cxnLst/>
            <a:rect l="l" t="t" r="r" b="b"/>
            <a:pathLst>
              <a:path w="635" h="1270">
                <a:moveTo>
                  <a:pt x="325" y="0"/>
                </a:moveTo>
                <a:lnTo>
                  <a:pt x="189" y="692"/>
                </a:lnTo>
                <a:lnTo>
                  <a:pt x="0" y="976"/>
                </a:lnTo>
              </a:path>
            </a:pathLst>
          </a:custGeom>
          <a:ln w="6096">
            <a:solidFill>
              <a:srgbClr val="497EBA"/>
            </a:solidFill>
          </a:ln>
        </p:spPr>
        <p:txBody>
          <a:bodyPr wrap="square" lIns="0" tIns="0" rIns="0" bIns="0" rtlCol="0"/>
          <a:lstStyle/>
          <a:p/>
        </p:txBody>
      </p:sp>
      <p:sp>
        <p:nvSpPr>
          <p:cNvPr id="59" name="object 59"/>
          <p:cNvSpPr/>
          <p:nvPr/>
        </p:nvSpPr>
        <p:spPr>
          <a:xfrm>
            <a:off x="2806058" y="6963531"/>
            <a:ext cx="4445" cy="4445"/>
          </a:xfrm>
          <a:custGeom>
            <a:avLst/>
            <a:gdLst/>
            <a:ahLst/>
            <a:cxnLst/>
            <a:rect l="l" t="t" r="r" b="b"/>
            <a:pathLst>
              <a:path w="4444" h="4445">
                <a:moveTo>
                  <a:pt x="3822" y="0"/>
                </a:moveTo>
                <a:lnTo>
                  <a:pt x="2291" y="2291"/>
                </a:lnTo>
                <a:lnTo>
                  <a:pt x="0" y="3822"/>
                </a:lnTo>
              </a:path>
            </a:pathLst>
          </a:custGeom>
          <a:ln w="6096">
            <a:solidFill>
              <a:srgbClr val="497EBA"/>
            </a:solidFill>
          </a:ln>
        </p:spPr>
        <p:txBody>
          <a:bodyPr wrap="square" lIns="0" tIns="0" rIns="0" bIns="0" rtlCol="0"/>
          <a:lstStyle/>
          <a:p/>
        </p:txBody>
      </p:sp>
      <p:sp>
        <p:nvSpPr>
          <p:cNvPr id="60" name="object 60"/>
          <p:cNvSpPr/>
          <p:nvPr/>
        </p:nvSpPr>
        <p:spPr>
          <a:xfrm>
            <a:off x="2791228" y="6974168"/>
            <a:ext cx="5080" cy="2540"/>
          </a:xfrm>
          <a:custGeom>
            <a:avLst/>
            <a:gdLst/>
            <a:ahLst/>
            <a:cxnLst/>
            <a:rect l="l" t="t" r="r" b="b"/>
            <a:pathLst>
              <a:path w="5080" h="2540">
                <a:moveTo>
                  <a:pt x="4624" y="0"/>
                </a:moveTo>
                <a:lnTo>
                  <a:pt x="1644" y="1989"/>
                </a:lnTo>
                <a:lnTo>
                  <a:pt x="0" y="2312"/>
                </a:lnTo>
              </a:path>
            </a:pathLst>
          </a:custGeom>
          <a:ln w="6096">
            <a:solidFill>
              <a:srgbClr val="497EBA"/>
            </a:solidFill>
          </a:ln>
        </p:spPr>
        <p:txBody>
          <a:bodyPr wrap="square" lIns="0" tIns="0" rIns="0" bIns="0" rtlCol="0"/>
          <a:lstStyle/>
          <a:p/>
        </p:txBody>
      </p:sp>
      <p:sp>
        <p:nvSpPr>
          <p:cNvPr id="61" name="object 61"/>
          <p:cNvSpPr/>
          <p:nvPr/>
        </p:nvSpPr>
        <p:spPr>
          <a:xfrm>
            <a:off x="1210055" y="6688835"/>
            <a:ext cx="1612392" cy="291083"/>
          </a:xfrm>
          <a:prstGeom prst="rect">
            <a:avLst/>
          </a:prstGeom>
          <a:blipFill>
            <a:blip r:embed="rId9" cstate="print"/>
            <a:stretch>
              <a:fillRect/>
            </a:stretch>
          </a:blipFill>
        </p:spPr>
        <p:txBody>
          <a:bodyPr wrap="square" lIns="0" tIns="0" rIns="0" bIns="0" rtlCol="0"/>
          <a:lstStyle/>
          <a:p/>
        </p:txBody>
      </p:sp>
      <p:sp>
        <p:nvSpPr>
          <p:cNvPr id="62" name="object 62"/>
          <p:cNvSpPr/>
          <p:nvPr/>
        </p:nvSpPr>
        <p:spPr>
          <a:xfrm>
            <a:off x="1210055" y="6688835"/>
            <a:ext cx="1612900" cy="291465"/>
          </a:xfrm>
          <a:custGeom>
            <a:avLst/>
            <a:gdLst/>
            <a:ahLst/>
            <a:cxnLst/>
            <a:rect l="l" t="t" r="r" b="b"/>
            <a:pathLst>
              <a:path w="1612900" h="291465">
                <a:moveTo>
                  <a:pt x="0" y="47244"/>
                </a:moveTo>
                <a:lnTo>
                  <a:pt x="3762" y="28932"/>
                </a:lnTo>
                <a:lnTo>
                  <a:pt x="14097" y="13906"/>
                </a:lnTo>
                <a:lnTo>
                  <a:pt x="29575" y="3738"/>
                </a:lnTo>
                <a:lnTo>
                  <a:pt x="48768" y="0"/>
                </a:lnTo>
                <a:lnTo>
                  <a:pt x="1563624" y="0"/>
                </a:lnTo>
                <a:lnTo>
                  <a:pt x="1582816" y="3738"/>
                </a:lnTo>
                <a:lnTo>
                  <a:pt x="1598294" y="13906"/>
                </a:lnTo>
                <a:lnTo>
                  <a:pt x="1608629" y="28932"/>
                </a:lnTo>
                <a:lnTo>
                  <a:pt x="1612391" y="47244"/>
                </a:lnTo>
                <a:lnTo>
                  <a:pt x="1612391" y="242316"/>
                </a:lnTo>
                <a:lnTo>
                  <a:pt x="1608629" y="261508"/>
                </a:lnTo>
                <a:lnTo>
                  <a:pt x="1598294" y="276987"/>
                </a:lnTo>
                <a:lnTo>
                  <a:pt x="1582816" y="287321"/>
                </a:lnTo>
                <a:lnTo>
                  <a:pt x="1563624" y="291084"/>
                </a:lnTo>
                <a:lnTo>
                  <a:pt x="48768" y="291084"/>
                </a:lnTo>
                <a:lnTo>
                  <a:pt x="29575" y="287321"/>
                </a:lnTo>
                <a:lnTo>
                  <a:pt x="14097" y="276987"/>
                </a:lnTo>
                <a:lnTo>
                  <a:pt x="3762" y="261508"/>
                </a:lnTo>
                <a:lnTo>
                  <a:pt x="0" y="242316"/>
                </a:lnTo>
                <a:lnTo>
                  <a:pt x="0" y="47244"/>
                </a:lnTo>
                <a:close/>
              </a:path>
            </a:pathLst>
          </a:custGeom>
          <a:ln w="6096">
            <a:solidFill>
              <a:srgbClr val="497EBA"/>
            </a:solidFill>
          </a:ln>
        </p:spPr>
        <p:txBody>
          <a:bodyPr wrap="square" lIns="0" tIns="0" rIns="0" bIns="0" rtlCol="0"/>
          <a:lstStyle/>
          <a:p/>
        </p:txBody>
      </p:sp>
      <p:sp>
        <p:nvSpPr>
          <p:cNvPr id="63" name="object 63"/>
          <p:cNvSpPr txBox="1"/>
          <p:nvPr/>
        </p:nvSpPr>
        <p:spPr>
          <a:xfrm>
            <a:off x="1016466" y="5528576"/>
            <a:ext cx="4163695" cy="1446530"/>
          </a:xfrm>
          <a:prstGeom prst="rect">
            <a:avLst/>
          </a:prstGeom>
        </p:spPr>
        <p:txBody>
          <a:bodyPr wrap="square" lIns="0" tIns="14604" rIns="0" bIns="0" rtlCol="0" vert="horz">
            <a:spAutoFit/>
          </a:bodyPr>
          <a:lstStyle/>
          <a:p>
            <a:pPr>
              <a:lnSpc>
                <a:spcPct val="100000"/>
              </a:lnSpc>
              <a:spcBef>
                <a:spcPts val="114"/>
              </a:spcBef>
            </a:pPr>
            <a:r>
              <a:rPr dirty="0" sz="2550">
                <a:solidFill>
                  <a:srgbClr val="1C7C5B"/>
                </a:solidFill>
                <a:latin typeface="Arial Black"/>
                <a:cs typeface="Arial Black"/>
              </a:rPr>
              <a:t>Check </a:t>
            </a:r>
            <a:r>
              <a:rPr dirty="0" sz="2550" spc="10">
                <a:solidFill>
                  <a:srgbClr val="1C7C5B"/>
                </a:solidFill>
                <a:latin typeface="Arial Black"/>
                <a:cs typeface="Arial Black"/>
              </a:rPr>
              <a:t>Anchorage</a:t>
            </a:r>
            <a:r>
              <a:rPr dirty="0" sz="2550" spc="-40">
                <a:solidFill>
                  <a:srgbClr val="1C7C5B"/>
                </a:solidFill>
                <a:latin typeface="Arial Black"/>
                <a:cs typeface="Arial Black"/>
              </a:rPr>
              <a:t> </a:t>
            </a:r>
            <a:r>
              <a:rPr dirty="0" sz="2550" spc="10">
                <a:solidFill>
                  <a:srgbClr val="1C7C5B"/>
                </a:solidFill>
                <a:latin typeface="Arial Black"/>
                <a:cs typeface="Arial Black"/>
              </a:rPr>
              <a:t>Zone</a:t>
            </a:r>
            <a:endParaRPr sz="2550">
              <a:latin typeface="Arial Black"/>
              <a:cs typeface="Arial Black"/>
            </a:endParaRPr>
          </a:p>
          <a:p>
            <a:pPr marL="207010">
              <a:lnSpc>
                <a:spcPct val="100000"/>
              </a:lnSpc>
              <a:spcBef>
                <a:spcPts val="1930"/>
              </a:spcBef>
            </a:pPr>
            <a:r>
              <a:rPr dirty="0" sz="850" spc="-10">
                <a:solidFill>
                  <a:srgbClr val="FFFFFF"/>
                </a:solidFill>
                <a:latin typeface="Arial"/>
                <a:cs typeface="Arial"/>
              </a:rPr>
              <a:t>Anchorage Zones</a:t>
            </a:r>
            <a:r>
              <a:rPr dirty="0" sz="850" spc="50">
                <a:solidFill>
                  <a:srgbClr val="FFFFFF"/>
                </a:solidFill>
                <a:latin typeface="Arial"/>
                <a:cs typeface="Arial"/>
              </a:rPr>
              <a:t> </a:t>
            </a:r>
            <a:r>
              <a:rPr dirty="0" sz="850" spc="-5">
                <a:solidFill>
                  <a:srgbClr val="FFFFFF"/>
                </a:solidFill>
                <a:latin typeface="Arial"/>
                <a:cs typeface="Arial"/>
              </a:rPr>
              <a:t>5.9.4.4</a:t>
            </a:r>
            <a:endParaRPr sz="850">
              <a:latin typeface="Arial"/>
              <a:cs typeface="Arial"/>
            </a:endParaRPr>
          </a:p>
          <a:p>
            <a:pPr>
              <a:lnSpc>
                <a:spcPct val="100000"/>
              </a:lnSpc>
              <a:spcBef>
                <a:spcPts val="15"/>
              </a:spcBef>
            </a:pPr>
            <a:endParaRPr sz="1050">
              <a:latin typeface="Arial"/>
              <a:cs typeface="Arial"/>
            </a:endParaRPr>
          </a:p>
          <a:p>
            <a:pPr algn="ctr" marR="2153920">
              <a:lnSpc>
                <a:spcPct val="100000"/>
              </a:lnSpc>
            </a:pPr>
            <a:r>
              <a:rPr dirty="0" sz="850" spc="-5">
                <a:solidFill>
                  <a:srgbClr val="FFFFFF"/>
                </a:solidFill>
                <a:latin typeface="Arial"/>
                <a:cs typeface="Arial"/>
              </a:rPr>
              <a:t>Splitting Resistance</a:t>
            </a:r>
            <a:r>
              <a:rPr dirty="0" sz="850" spc="5">
                <a:solidFill>
                  <a:srgbClr val="FFFFFF"/>
                </a:solidFill>
                <a:latin typeface="Arial"/>
                <a:cs typeface="Arial"/>
              </a:rPr>
              <a:t> </a:t>
            </a:r>
            <a:r>
              <a:rPr dirty="0" sz="850" spc="-5">
                <a:solidFill>
                  <a:srgbClr val="FFFFFF"/>
                </a:solidFill>
                <a:latin typeface="Arial"/>
                <a:cs typeface="Arial"/>
              </a:rPr>
              <a:t>5.9.4.4.1</a:t>
            </a:r>
            <a:endParaRPr sz="850">
              <a:latin typeface="Arial"/>
              <a:cs typeface="Arial"/>
            </a:endParaRPr>
          </a:p>
          <a:p>
            <a:pPr>
              <a:lnSpc>
                <a:spcPct val="100000"/>
              </a:lnSpc>
              <a:spcBef>
                <a:spcPts val="45"/>
              </a:spcBef>
            </a:pPr>
            <a:endParaRPr sz="700">
              <a:latin typeface="Arial"/>
              <a:cs typeface="Arial"/>
            </a:endParaRPr>
          </a:p>
          <a:p>
            <a:pPr algn="ctr" marL="327660" marR="2482215">
              <a:lnSpc>
                <a:spcPct val="101200"/>
              </a:lnSpc>
              <a:spcBef>
                <a:spcPts val="5"/>
              </a:spcBef>
            </a:pPr>
            <a:r>
              <a:rPr dirty="0" sz="850" spc="-10">
                <a:solidFill>
                  <a:srgbClr val="FFFFFF"/>
                </a:solidFill>
                <a:latin typeface="Arial"/>
                <a:cs typeface="Arial"/>
              </a:rPr>
              <a:t>Confinement </a:t>
            </a:r>
            <a:r>
              <a:rPr dirty="0" sz="850" spc="-5">
                <a:solidFill>
                  <a:srgbClr val="FFFFFF"/>
                </a:solidFill>
                <a:latin typeface="Arial"/>
                <a:cs typeface="Arial"/>
              </a:rPr>
              <a:t>Reinforcement  5.9.4.2.2</a:t>
            </a:r>
            <a:endParaRPr sz="850">
              <a:latin typeface="Arial"/>
              <a:cs typeface="Arial"/>
            </a:endParaRPr>
          </a:p>
        </p:txBody>
      </p:sp>
      <p:sp>
        <p:nvSpPr>
          <p:cNvPr id="64" name="object 64"/>
          <p:cNvSpPr/>
          <p:nvPr/>
        </p:nvSpPr>
        <p:spPr>
          <a:xfrm>
            <a:off x="861060" y="6243828"/>
            <a:ext cx="349250" cy="285115"/>
          </a:xfrm>
          <a:custGeom>
            <a:avLst/>
            <a:gdLst/>
            <a:ahLst/>
            <a:cxnLst/>
            <a:rect l="l" t="t" r="r" b="b"/>
            <a:pathLst>
              <a:path w="349250" h="285115">
                <a:moveTo>
                  <a:pt x="163067" y="0"/>
                </a:moveTo>
                <a:lnTo>
                  <a:pt x="0" y="0"/>
                </a:lnTo>
                <a:lnTo>
                  <a:pt x="0" y="284987"/>
                </a:lnTo>
                <a:lnTo>
                  <a:pt x="348995" y="284987"/>
                </a:lnTo>
              </a:path>
            </a:pathLst>
          </a:custGeom>
          <a:ln w="18288">
            <a:solidFill>
              <a:srgbClr val="4F80BC"/>
            </a:solidFill>
          </a:ln>
        </p:spPr>
        <p:txBody>
          <a:bodyPr wrap="square" lIns="0" tIns="0" rIns="0" bIns="0" rtlCol="0"/>
          <a:lstStyle/>
          <a:p/>
        </p:txBody>
      </p:sp>
      <p:sp>
        <p:nvSpPr>
          <p:cNvPr id="65" name="object 65"/>
          <p:cNvSpPr/>
          <p:nvPr/>
        </p:nvSpPr>
        <p:spPr>
          <a:xfrm>
            <a:off x="861060" y="6243828"/>
            <a:ext cx="349250" cy="285115"/>
          </a:xfrm>
          <a:custGeom>
            <a:avLst/>
            <a:gdLst/>
            <a:ahLst/>
            <a:cxnLst/>
            <a:rect l="l" t="t" r="r" b="b"/>
            <a:pathLst>
              <a:path w="349250" h="285115">
                <a:moveTo>
                  <a:pt x="163067" y="0"/>
                </a:moveTo>
                <a:lnTo>
                  <a:pt x="0" y="0"/>
                </a:lnTo>
                <a:lnTo>
                  <a:pt x="0" y="284987"/>
                </a:lnTo>
                <a:lnTo>
                  <a:pt x="348995" y="284987"/>
                </a:lnTo>
              </a:path>
            </a:pathLst>
          </a:custGeom>
          <a:ln w="18288">
            <a:solidFill>
              <a:srgbClr val="4F80BC"/>
            </a:solidFill>
          </a:ln>
        </p:spPr>
        <p:txBody>
          <a:bodyPr wrap="square" lIns="0" tIns="0" rIns="0" bIns="0" rtlCol="0"/>
          <a:lstStyle/>
          <a:p/>
        </p:txBody>
      </p:sp>
      <p:sp>
        <p:nvSpPr>
          <p:cNvPr id="66" name="object 66"/>
          <p:cNvSpPr/>
          <p:nvPr/>
        </p:nvSpPr>
        <p:spPr>
          <a:xfrm>
            <a:off x="861060" y="6243828"/>
            <a:ext cx="349250" cy="589915"/>
          </a:xfrm>
          <a:custGeom>
            <a:avLst/>
            <a:gdLst/>
            <a:ahLst/>
            <a:cxnLst/>
            <a:rect l="l" t="t" r="r" b="b"/>
            <a:pathLst>
              <a:path w="349250" h="589915">
                <a:moveTo>
                  <a:pt x="163067" y="0"/>
                </a:moveTo>
                <a:lnTo>
                  <a:pt x="0" y="0"/>
                </a:lnTo>
                <a:lnTo>
                  <a:pt x="0" y="589787"/>
                </a:lnTo>
                <a:lnTo>
                  <a:pt x="348995" y="589787"/>
                </a:lnTo>
              </a:path>
            </a:pathLst>
          </a:custGeom>
          <a:ln w="18287">
            <a:solidFill>
              <a:srgbClr val="4F80BC"/>
            </a:solidFill>
          </a:ln>
        </p:spPr>
        <p:txBody>
          <a:bodyPr wrap="square" lIns="0" tIns="0" rIns="0" bIns="0" rtlCol="0"/>
          <a:lstStyle/>
          <a:p/>
        </p:txBody>
      </p:sp>
      <p:sp>
        <p:nvSpPr>
          <p:cNvPr id="67" name="object 67"/>
          <p:cNvSpPr/>
          <p:nvPr/>
        </p:nvSpPr>
        <p:spPr>
          <a:xfrm>
            <a:off x="861060" y="6243828"/>
            <a:ext cx="349250" cy="589915"/>
          </a:xfrm>
          <a:custGeom>
            <a:avLst/>
            <a:gdLst/>
            <a:ahLst/>
            <a:cxnLst/>
            <a:rect l="l" t="t" r="r" b="b"/>
            <a:pathLst>
              <a:path w="349250" h="589915">
                <a:moveTo>
                  <a:pt x="163067" y="0"/>
                </a:moveTo>
                <a:lnTo>
                  <a:pt x="0" y="0"/>
                </a:lnTo>
                <a:lnTo>
                  <a:pt x="0" y="589787"/>
                </a:lnTo>
                <a:lnTo>
                  <a:pt x="348995" y="589787"/>
                </a:lnTo>
              </a:path>
            </a:pathLst>
          </a:custGeom>
          <a:ln w="18287">
            <a:solidFill>
              <a:srgbClr val="4F80BC"/>
            </a:solidFill>
          </a:ln>
        </p:spPr>
        <p:txBody>
          <a:bodyPr wrap="square" lIns="0" tIns="0" rIns="0" bIns="0" rtlCol="0"/>
          <a:lstStyle/>
          <a:p/>
        </p:txBody>
      </p:sp>
      <p:sp>
        <p:nvSpPr>
          <p:cNvPr id="68" name="object 68"/>
          <p:cNvSpPr/>
          <p:nvPr/>
        </p:nvSpPr>
        <p:spPr>
          <a:xfrm>
            <a:off x="3745991" y="7210044"/>
            <a:ext cx="2880359" cy="1310639"/>
          </a:xfrm>
          <a:prstGeom prst="rect">
            <a:avLst/>
          </a:prstGeom>
          <a:blipFill>
            <a:blip r:embed="rId10" cstate="print"/>
            <a:stretch>
              <a:fillRect/>
            </a:stretch>
          </a:blipFill>
        </p:spPr>
        <p:txBody>
          <a:bodyPr wrap="square" lIns="0" tIns="0" rIns="0" bIns="0" rtlCol="0"/>
          <a:lstStyle/>
          <a:p/>
        </p:txBody>
      </p:sp>
      <p:sp>
        <p:nvSpPr>
          <p:cNvPr id="69" name="object 69"/>
          <p:cNvSpPr txBox="1"/>
          <p:nvPr/>
        </p:nvSpPr>
        <p:spPr>
          <a:xfrm>
            <a:off x="1546858" y="8533991"/>
            <a:ext cx="4822825" cy="492759"/>
          </a:xfrm>
          <a:prstGeom prst="rect">
            <a:avLst/>
          </a:prstGeom>
        </p:spPr>
        <p:txBody>
          <a:bodyPr wrap="square" lIns="0" tIns="12065" rIns="0" bIns="0" rtlCol="0" vert="horz">
            <a:spAutoFit/>
          </a:bodyPr>
          <a:lstStyle/>
          <a:p>
            <a:pPr marL="3195320">
              <a:lnSpc>
                <a:spcPct val="100000"/>
              </a:lnSpc>
              <a:spcBef>
                <a:spcPts val="95"/>
              </a:spcBef>
            </a:pPr>
            <a:r>
              <a:rPr dirty="0" sz="1000" spc="-15">
                <a:latin typeface="Arial"/>
                <a:cs typeface="Arial"/>
              </a:rPr>
              <a:t>Hoyer</a:t>
            </a:r>
            <a:r>
              <a:rPr dirty="0" sz="1000" spc="20">
                <a:latin typeface="Arial"/>
                <a:cs typeface="Arial"/>
              </a:rPr>
              <a:t> </a:t>
            </a:r>
            <a:r>
              <a:rPr dirty="0" sz="1000" spc="-5">
                <a:latin typeface="Arial"/>
                <a:cs typeface="Arial"/>
              </a:rPr>
              <a:t>Effect</a:t>
            </a:r>
            <a:endParaRPr sz="1000">
              <a:latin typeface="Arial"/>
              <a:cs typeface="Arial"/>
            </a:endParaRPr>
          </a:p>
          <a:p>
            <a:pPr>
              <a:lnSpc>
                <a:spcPct val="100000"/>
              </a:lnSpc>
              <a:spcBef>
                <a:spcPts val="20"/>
              </a:spcBef>
            </a:pPr>
            <a:endParaRPr sz="1100">
              <a:latin typeface="Arial"/>
              <a:cs typeface="Arial"/>
            </a:endParaRPr>
          </a:p>
          <a:p>
            <a:pPr>
              <a:lnSpc>
                <a:spcPct val="100000"/>
              </a:lnSpc>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70" name="object 70"/>
          <p:cNvSpPr/>
          <p:nvPr/>
        </p:nvSpPr>
        <p:spPr>
          <a:xfrm>
            <a:off x="1110995" y="7115555"/>
            <a:ext cx="2156459" cy="1633728"/>
          </a:xfrm>
          <a:prstGeom prst="rect">
            <a:avLst/>
          </a:prstGeom>
          <a:blipFill>
            <a:blip r:embed="rId11" cstate="print"/>
            <a:stretch>
              <a:fillRect/>
            </a:stretch>
          </a:blipFill>
        </p:spPr>
        <p:txBody>
          <a:bodyPr wrap="square" lIns="0" tIns="0" rIns="0" bIns="0" rtlCol="0"/>
          <a:lstStyle/>
          <a:p/>
        </p:txBody>
      </p:sp>
      <p:sp>
        <p:nvSpPr>
          <p:cNvPr id="71" name="object 71"/>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72" name="object 72"/>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0</a:t>
            </a:r>
            <a:r>
              <a:rPr dirty="0" sz="1050" spc="-5">
                <a:solidFill>
                  <a:srgbClr val="262626"/>
                </a:solidFill>
                <a:latin typeface="Calibri"/>
                <a:cs typeface="Calibri"/>
              </a:rPr>
              <a:t>9</a:t>
            </a:r>
            <a:endParaRPr sz="1050">
              <a:latin typeface="Calibri"/>
              <a:cs typeface="Calibri"/>
            </a:endParaRPr>
          </a:p>
        </p:txBody>
      </p:sp>
      <p:sp>
        <p:nvSpPr>
          <p:cNvPr id="74" name="object 74"/>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73" name="object 73"/>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1</a:t>
            </a:r>
            <a:r>
              <a:rPr dirty="0" sz="1050" spc="-5">
                <a:solidFill>
                  <a:srgbClr val="262626"/>
                </a:solidFill>
                <a:latin typeface="Calibri"/>
                <a:cs typeface="Calibri"/>
              </a:rPr>
              <a:t>0</a:t>
            </a:r>
            <a:endParaRPr sz="1050">
              <a:latin typeface="Calibri"/>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159763" y="1726692"/>
            <a:ext cx="3419855" cy="2241804"/>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4076700" y="3826764"/>
            <a:ext cx="550545" cy="279400"/>
          </a:xfrm>
          <a:custGeom>
            <a:avLst/>
            <a:gdLst/>
            <a:ahLst/>
            <a:cxnLst/>
            <a:rect l="l" t="t" r="r" b="b"/>
            <a:pathLst>
              <a:path w="550545" h="279400">
                <a:moveTo>
                  <a:pt x="54863" y="73152"/>
                </a:moveTo>
                <a:lnTo>
                  <a:pt x="0" y="0"/>
                </a:lnTo>
                <a:lnTo>
                  <a:pt x="91439" y="0"/>
                </a:lnTo>
                <a:lnTo>
                  <a:pt x="82295" y="18288"/>
                </a:lnTo>
                <a:lnTo>
                  <a:pt x="67056" y="18288"/>
                </a:lnTo>
                <a:lnTo>
                  <a:pt x="54863" y="42672"/>
                </a:lnTo>
                <a:lnTo>
                  <a:pt x="67110" y="48659"/>
                </a:lnTo>
                <a:lnTo>
                  <a:pt x="54863" y="73152"/>
                </a:lnTo>
                <a:close/>
              </a:path>
              <a:path w="550545" h="279400">
                <a:moveTo>
                  <a:pt x="67110" y="48659"/>
                </a:moveTo>
                <a:lnTo>
                  <a:pt x="54863" y="42672"/>
                </a:lnTo>
                <a:lnTo>
                  <a:pt x="67056" y="18288"/>
                </a:lnTo>
                <a:lnTo>
                  <a:pt x="79302" y="24275"/>
                </a:lnTo>
                <a:lnTo>
                  <a:pt x="67110" y="48659"/>
                </a:lnTo>
                <a:close/>
              </a:path>
              <a:path w="550545" h="279400">
                <a:moveTo>
                  <a:pt x="79302" y="24275"/>
                </a:moveTo>
                <a:lnTo>
                  <a:pt x="67056" y="18288"/>
                </a:lnTo>
                <a:lnTo>
                  <a:pt x="82295" y="18288"/>
                </a:lnTo>
                <a:lnTo>
                  <a:pt x="79302" y="24275"/>
                </a:lnTo>
                <a:close/>
              </a:path>
              <a:path w="550545" h="279400">
                <a:moveTo>
                  <a:pt x="537972" y="278892"/>
                </a:moveTo>
                <a:lnTo>
                  <a:pt x="67110" y="48659"/>
                </a:lnTo>
                <a:lnTo>
                  <a:pt x="79302" y="24275"/>
                </a:lnTo>
                <a:lnTo>
                  <a:pt x="550164" y="254508"/>
                </a:lnTo>
                <a:lnTo>
                  <a:pt x="537972" y="278892"/>
                </a:lnTo>
                <a:close/>
              </a:path>
            </a:pathLst>
          </a:custGeom>
          <a:solidFill>
            <a:srgbClr val="F69546"/>
          </a:solidFill>
        </p:spPr>
        <p:txBody>
          <a:bodyPr wrap="square" lIns="0" tIns="0" rIns="0" bIns="0" rtlCol="0"/>
          <a:lstStyle/>
          <a:p/>
        </p:txBody>
      </p:sp>
      <p:sp>
        <p:nvSpPr>
          <p:cNvPr id="6" name="object 6"/>
          <p:cNvSpPr/>
          <p:nvPr/>
        </p:nvSpPr>
        <p:spPr>
          <a:xfrm>
            <a:off x="4040123" y="2164079"/>
            <a:ext cx="866140" cy="789940"/>
          </a:xfrm>
          <a:custGeom>
            <a:avLst/>
            <a:gdLst/>
            <a:ahLst/>
            <a:cxnLst/>
            <a:rect l="l" t="t" r="r" b="b"/>
            <a:pathLst>
              <a:path w="866139" h="789939">
                <a:moveTo>
                  <a:pt x="69232" y="745453"/>
                </a:moveTo>
                <a:lnTo>
                  <a:pt x="51196" y="725412"/>
                </a:lnTo>
                <a:lnTo>
                  <a:pt x="847344" y="0"/>
                </a:lnTo>
                <a:lnTo>
                  <a:pt x="865632" y="19812"/>
                </a:lnTo>
                <a:lnTo>
                  <a:pt x="69232" y="745453"/>
                </a:lnTo>
                <a:close/>
              </a:path>
              <a:path w="866139" h="789939">
                <a:moveTo>
                  <a:pt x="0" y="789431"/>
                </a:moveTo>
                <a:lnTo>
                  <a:pt x="32004" y="704088"/>
                </a:lnTo>
                <a:lnTo>
                  <a:pt x="51196" y="725412"/>
                </a:lnTo>
                <a:lnTo>
                  <a:pt x="41148" y="734568"/>
                </a:lnTo>
                <a:lnTo>
                  <a:pt x="59435" y="754379"/>
                </a:lnTo>
                <a:lnTo>
                  <a:pt x="77266" y="754379"/>
                </a:lnTo>
                <a:lnTo>
                  <a:pt x="86868" y="765048"/>
                </a:lnTo>
                <a:lnTo>
                  <a:pt x="0" y="789431"/>
                </a:lnTo>
                <a:close/>
              </a:path>
              <a:path w="866139" h="789939">
                <a:moveTo>
                  <a:pt x="59435" y="754379"/>
                </a:moveTo>
                <a:lnTo>
                  <a:pt x="41148" y="734568"/>
                </a:lnTo>
                <a:lnTo>
                  <a:pt x="51196" y="725412"/>
                </a:lnTo>
                <a:lnTo>
                  <a:pt x="69232" y="745453"/>
                </a:lnTo>
                <a:lnTo>
                  <a:pt x="59435" y="754379"/>
                </a:lnTo>
                <a:close/>
              </a:path>
              <a:path w="866139" h="789939">
                <a:moveTo>
                  <a:pt x="77266" y="754379"/>
                </a:moveTo>
                <a:lnTo>
                  <a:pt x="59435" y="754379"/>
                </a:lnTo>
                <a:lnTo>
                  <a:pt x="69232" y="745453"/>
                </a:lnTo>
                <a:lnTo>
                  <a:pt x="77266" y="754379"/>
                </a:lnTo>
                <a:close/>
              </a:path>
            </a:pathLst>
          </a:custGeom>
          <a:solidFill>
            <a:srgbClr val="F69546"/>
          </a:solidFill>
        </p:spPr>
        <p:txBody>
          <a:bodyPr wrap="square" lIns="0" tIns="0" rIns="0" bIns="0" rtlCol="0"/>
          <a:lstStyle/>
          <a:p/>
        </p:txBody>
      </p:sp>
      <p:sp>
        <p:nvSpPr>
          <p:cNvPr id="7" name="object 7"/>
          <p:cNvSpPr txBox="1"/>
          <p:nvPr/>
        </p:nvSpPr>
        <p:spPr>
          <a:xfrm>
            <a:off x="629412" y="1011936"/>
            <a:ext cx="6512559" cy="3657600"/>
          </a:xfrm>
          <a:prstGeom prst="rect">
            <a:avLst/>
          </a:prstGeom>
          <a:ln w="12192">
            <a:solidFill>
              <a:srgbClr val="000000"/>
            </a:solidFill>
          </a:ln>
        </p:spPr>
        <p:txBody>
          <a:bodyPr wrap="square" lIns="0" tIns="156210" rIns="0" bIns="0" rtlCol="0" vert="horz">
            <a:spAutoFit/>
          </a:bodyPr>
          <a:lstStyle/>
          <a:p>
            <a:pPr marL="386715">
              <a:lnSpc>
                <a:spcPct val="100000"/>
              </a:lnSpc>
              <a:spcBef>
                <a:spcPts val="1230"/>
              </a:spcBef>
            </a:pPr>
            <a:r>
              <a:rPr dirty="0" sz="2550" spc="10">
                <a:solidFill>
                  <a:srgbClr val="1C7C5B"/>
                </a:solidFill>
                <a:latin typeface="Arial Black"/>
                <a:cs typeface="Arial Black"/>
              </a:rPr>
              <a:t>Anchorage Zone</a:t>
            </a:r>
            <a:r>
              <a:rPr dirty="0" sz="2550" spc="-45">
                <a:solidFill>
                  <a:srgbClr val="1C7C5B"/>
                </a:solidFill>
                <a:latin typeface="Arial Black"/>
                <a:cs typeface="Arial Black"/>
              </a:rPr>
              <a:t> </a:t>
            </a:r>
            <a:r>
              <a:rPr dirty="0" sz="2550" spc="5">
                <a:solidFill>
                  <a:srgbClr val="1C7C5B"/>
                </a:solidFill>
                <a:latin typeface="Arial Black"/>
                <a:cs typeface="Arial Black"/>
              </a:rPr>
              <a:t>Reinforcement</a:t>
            </a:r>
            <a:endParaRPr sz="2550">
              <a:latin typeface="Arial Black"/>
              <a:cs typeface="Arial Black"/>
            </a:endParaRPr>
          </a:p>
          <a:p>
            <a:pPr marL="4332605" marR="139065">
              <a:lnSpc>
                <a:spcPct val="102800"/>
              </a:lnSpc>
              <a:spcBef>
                <a:spcPts val="2480"/>
              </a:spcBef>
            </a:pPr>
            <a:r>
              <a:rPr dirty="0" sz="1250" spc="10">
                <a:latin typeface="Arial"/>
                <a:cs typeface="Arial"/>
              </a:rPr>
              <a:t>Splitting </a:t>
            </a:r>
            <a:r>
              <a:rPr dirty="0" sz="1250" spc="15">
                <a:latin typeface="Arial"/>
                <a:cs typeface="Arial"/>
              </a:rPr>
              <a:t>Reinforcement  </a:t>
            </a:r>
            <a:r>
              <a:rPr dirty="0" sz="1250" spc="10">
                <a:latin typeface="Arial"/>
                <a:cs typeface="Arial"/>
              </a:rPr>
              <a:t>within </a:t>
            </a:r>
            <a:r>
              <a:rPr dirty="0" sz="1250" spc="15">
                <a:latin typeface="Arial"/>
                <a:cs typeface="Arial"/>
              </a:rPr>
              <a:t>h/4 from end </a:t>
            </a:r>
            <a:r>
              <a:rPr dirty="0" sz="1250" spc="10">
                <a:latin typeface="Arial"/>
                <a:cs typeface="Arial"/>
              </a:rPr>
              <a:t>of </a:t>
            </a:r>
            <a:r>
              <a:rPr dirty="0" sz="1250" spc="20">
                <a:latin typeface="Arial"/>
                <a:cs typeface="Arial"/>
              </a:rPr>
              <a:t>beam  </a:t>
            </a:r>
            <a:r>
              <a:rPr dirty="0" sz="1250" spc="15">
                <a:latin typeface="Arial"/>
                <a:cs typeface="Arial"/>
              </a:rPr>
              <a:t>(can also be </a:t>
            </a:r>
            <a:r>
              <a:rPr dirty="0" sz="1250" spc="20">
                <a:latin typeface="Arial"/>
                <a:cs typeface="Arial"/>
              </a:rPr>
              <a:t>used </a:t>
            </a:r>
            <a:r>
              <a:rPr dirty="0" sz="1250" spc="10">
                <a:latin typeface="Arial"/>
                <a:cs typeface="Arial"/>
              </a:rPr>
              <a:t>for</a:t>
            </a:r>
            <a:r>
              <a:rPr dirty="0" sz="1250" spc="-145">
                <a:latin typeface="Arial"/>
                <a:cs typeface="Arial"/>
              </a:rPr>
              <a:t> </a:t>
            </a:r>
            <a:r>
              <a:rPr dirty="0" sz="1250" spc="15">
                <a:latin typeface="Arial"/>
                <a:cs typeface="Arial"/>
              </a:rPr>
              <a:t>shear)</a:t>
            </a:r>
            <a:endParaRPr sz="1250">
              <a:latin typeface="Arial"/>
              <a:cs typeface="Arial"/>
            </a:endParaRPr>
          </a:p>
          <a:p>
            <a:pPr>
              <a:lnSpc>
                <a:spcPct val="100000"/>
              </a:lnSpc>
            </a:pPr>
            <a:endParaRPr sz="1400">
              <a:latin typeface="Arial"/>
              <a:cs typeface="Arial"/>
            </a:endParaRPr>
          </a:p>
          <a:p>
            <a:pPr>
              <a:lnSpc>
                <a:spcPct val="100000"/>
              </a:lnSpc>
            </a:pPr>
            <a:endParaRPr sz="1400">
              <a:latin typeface="Arial"/>
              <a:cs typeface="Arial"/>
            </a:endParaRPr>
          </a:p>
          <a:p>
            <a:pPr>
              <a:lnSpc>
                <a:spcPct val="100000"/>
              </a:lnSpc>
            </a:pPr>
            <a:endParaRPr sz="1400">
              <a:latin typeface="Arial"/>
              <a:cs typeface="Arial"/>
            </a:endParaRPr>
          </a:p>
          <a:p>
            <a:pPr>
              <a:lnSpc>
                <a:spcPct val="100000"/>
              </a:lnSpc>
            </a:pPr>
            <a:endParaRPr sz="1400">
              <a:latin typeface="Arial"/>
              <a:cs typeface="Arial"/>
            </a:endParaRPr>
          </a:p>
          <a:p>
            <a:pPr>
              <a:lnSpc>
                <a:spcPct val="100000"/>
              </a:lnSpc>
            </a:pPr>
            <a:endParaRPr sz="1400">
              <a:latin typeface="Arial"/>
              <a:cs typeface="Arial"/>
            </a:endParaRPr>
          </a:p>
          <a:p>
            <a:pPr>
              <a:lnSpc>
                <a:spcPct val="100000"/>
              </a:lnSpc>
            </a:pPr>
            <a:endParaRPr sz="1400">
              <a:latin typeface="Arial"/>
              <a:cs typeface="Arial"/>
            </a:endParaRPr>
          </a:p>
          <a:p>
            <a:pPr>
              <a:lnSpc>
                <a:spcPct val="100000"/>
              </a:lnSpc>
            </a:pPr>
            <a:endParaRPr sz="1400">
              <a:latin typeface="Arial"/>
              <a:cs typeface="Arial"/>
            </a:endParaRPr>
          </a:p>
          <a:p>
            <a:pPr>
              <a:lnSpc>
                <a:spcPct val="100000"/>
              </a:lnSpc>
              <a:spcBef>
                <a:spcPts val="5"/>
              </a:spcBef>
            </a:pPr>
            <a:endParaRPr sz="1600">
              <a:latin typeface="Arial"/>
              <a:cs typeface="Arial"/>
            </a:endParaRPr>
          </a:p>
          <a:p>
            <a:pPr marL="1781175">
              <a:lnSpc>
                <a:spcPct val="100000"/>
              </a:lnSpc>
            </a:pPr>
            <a:r>
              <a:rPr dirty="0" sz="1250" spc="15">
                <a:latin typeface="Arial"/>
                <a:cs typeface="Arial"/>
              </a:rPr>
              <a:t>Confinement </a:t>
            </a:r>
            <a:r>
              <a:rPr dirty="0" sz="1250" spc="10">
                <a:latin typeface="Arial"/>
                <a:cs typeface="Arial"/>
              </a:rPr>
              <a:t>of </a:t>
            </a:r>
            <a:r>
              <a:rPr dirty="0" sz="1250" spc="15">
                <a:latin typeface="Arial"/>
                <a:cs typeface="Arial"/>
              </a:rPr>
              <a:t>strand </a:t>
            </a:r>
            <a:r>
              <a:rPr dirty="0" sz="1250" spc="10">
                <a:latin typeface="Arial"/>
                <a:cs typeface="Arial"/>
              </a:rPr>
              <a:t>for </a:t>
            </a:r>
            <a:r>
              <a:rPr dirty="0" sz="1250" spc="15">
                <a:latin typeface="Arial"/>
                <a:cs typeface="Arial"/>
              </a:rPr>
              <a:t>1.5d </a:t>
            </a:r>
            <a:r>
              <a:rPr dirty="0" sz="1250" spc="20">
                <a:latin typeface="Arial"/>
                <a:cs typeface="Arial"/>
              </a:rPr>
              <a:t>(some </a:t>
            </a:r>
            <a:r>
              <a:rPr dirty="0" sz="1250" spc="15">
                <a:latin typeface="Arial"/>
                <a:cs typeface="Arial"/>
              </a:rPr>
              <a:t>owners use </a:t>
            </a:r>
            <a:r>
              <a:rPr dirty="0" sz="1250" spc="10">
                <a:latin typeface="Arial"/>
                <a:cs typeface="Arial"/>
              </a:rPr>
              <a:t>full</a:t>
            </a:r>
            <a:r>
              <a:rPr dirty="0" sz="1250" spc="-200">
                <a:latin typeface="Arial"/>
                <a:cs typeface="Arial"/>
              </a:rPr>
              <a:t> </a:t>
            </a:r>
            <a:r>
              <a:rPr dirty="0" sz="1250" spc="10">
                <a:latin typeface="Arial"/>
                <a:cs typeface="Arial"/>
              </a:rPr>
              <a:t>length)</a:t>
            </a:r>
            <a:endParaRPr sz="1250">
              <a:latin typeface="Arial"/>
              <a:cs typeface="Arial"/>
            </a:endParaRPr>
          </a:p>
          <a:p>
            <a:pPr>
              <a:lnSpc>
                <a:spcPct val="100000"/>
              </a:lnSpc>
              <a:spcBef>
                <a:spcPts val="10"/>
              </a:spcBef>
            </a:pPr>
            <a:endParaRPr sz="1200">
              <a:latin typeface="Arial"/>
              <a:cs typeface="Arial"/>
            </a:endParaRPr>
          </a:p>
          <a:p>
            <a:pPr marL="916940">
              <a:lnSpc>
                <a:spcPct val="100000"/>
              </a:lnSpc>
              <a:spcBef>
                <a:spcPts val="5"/>
              </a:spcBef>
              <a:tabLst>
                <a:tab pos="2239010" algn="l"/>
                <a:tab pos="6289040" algn="l"/>
              </a:tabLst>
            </a:pPr>
            <a:r>
              <a:rPr dirty="0" baseline="2777" sz="1500" spc="-15">
                <a:solidFill>
                  <a:srgbClr val="FFFFFF"/>
                </a:solidFill>
                <a:latin typeface="Arial"/>
                <a:cs typeface="Arial"/>
              </a:rPr>
              <a:t>Participant</a:t>
            </a:r>
            <a:r>
              <a:rPr dirty="0" baseline="2777" sz="1500" spc="52">
                <a:solidFill>
                  <a:srgbClr val="FFFFFF"/>
                </a:solidFill>
                <a:latin typeface="Arial"/>
                <a:cs typeface="Arial"/>
              </a:rPr>
              <a:t> </a:t>
            </a:r>
            <a:r>
              <a:rPr dirty="0" baseline="2777" sz="1500" spc="-15">
                <a:solidFill>
                  <a:srgbClr val="FFFFFF"/>
                </a:solidFill>
                <a:latin typeface="Arial"/>
                <a:cs typeface="Arial"/>
              </a:rPr>
              <a:t>Materials	</a:t>
            </a:r>
            <a:r>
              <a:rPr dirty="0" baseline="2777" sz="1500" spc="-7">
                <a:solidFill>
                  <a:srgbClr val="FFFFFF"/>
                </a:solidFill>
                <a:latin typeface="Arial"/>
                <a:cs typeface="Arial"/>
              </a:rPr>
              <a:t>https://ftp.wsdot.wa.gov/incoming/PSCBridgeDesignWorkshop	</a:t>
            </a:r>
            <a:r>
              <a:rPr dirty="0" sz="850" spc="-45">
                <a:solidFill>
                  <a:srgbClr val="FFFFFF"/>
                </a:solidFill>
                <a:latin typeface="Arial"/>
                <a:cs typeface="Arial"/>
              </a:rPr>
              <a:t>111</a:t>
            </a:r>
            <a:endParaRPr sz="850">
              <a:latin typeface="Arial"/>
              <a:cs typeface="Arial"/>
            </a:endParaRPr>
          </a:p>
        </p:txBody>
      </p:sp>
      <p:sp>
        <p:nvSpPr>
          <p:cNvPr id="8" name="object 8"/>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9" name="object 9"/>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0" name="object 10"/>
          <p:cNvSpPr txBox="1"/>
          <p:nvPr/>
        </p:nvSpPr>
        <p:spPr>
          <a:xfrm>
            <a:off x="1016466" y="5528576"/>
            <a:ext cx="4258310" cy="417195"/>
          </a:xfrm>
          <a:prstGeom prst="rect">
            <a:avLst/>
          </a:prstGeom>
        </p:spPr>
        <p:txBody>
          <a:bodyPr wrap="square" lIns="0" tIns="14604" rIns="0" bIns="0" rtlCol="0" vert="horz">
            <a:spAutoFit/>
          </a:bodyPr>
          <a:lstStyle/>
          <a:p>
            <a:pPr>
              <a:lnSpc>
                <a:spcPct val="100000"/>
              </a:lnSpc>
              <a:spcBef>
                <a:spcPts val="114"/>
              </a:spcBef>
            </a:pPr>
            <a:r>
              <a:rPr dirty="0" sz="2550" spc="10">
                <a:solidFill>
                  <a:srgbClr val="1C7C5B"/>
                </a:solidFill>
                <a:latin typeface="Arial Black"/>
                <a:cs typeface="Arial Black"/>
              </a:rPr>
              <a:t>Anchorage Zone</a:t>
            </a:r>
            <a:r>
              <a:rPr dirty="0" sz="2550" spc="-75">
                <a:solidFill>
                  <a:srgbClr val="1C7C5B"/>
                </a:solidFill>
                <a:latin typeface="Arial Black"/>
                <a:cs typeface="Arial Black"/>
              </a:rPr>
              <a:t> </a:t>
            </a:r>
            <a:r>
              <a:rPr dirty="0" sz="2550" spc="10">
                <a:solidFill>
                  <a:srgbClr val="1C7C5B"/>
                </a:solidFill>
                <a:latin typeface="Arial Black"/>
                <a:cs typeface="Arial Black"/>
              </a:rPr>
              <a:t>Design</a:t>
            </a:r>
            <a:endParaRPr sz="2550">
              <a:latin typeface="Arial Black"/>
              <a:cs typeface="Arial Black"/>
            </a:endParaRPr>
          </a:p>
        </p:txBody>
      </p:sp>
      <p:sp>
        <p:nvSpPr>
          <p:cNvPr id="11" name="object 11"/>
          <p:cNvSpPr txBox="1"/>
          <p:nvPr/>
        </p:nvSpPr>
        <p:spPr>
          <a:xfrm>
            <a:off x="991105" y="6217342"/>
            <a:ext cx="3627120" cy="1887855"/>
          </a:xfrm>
          <a:prstGeom prst="rect">
            <a:avLst/>
          </a:prstGeom>
        </p:spPr>
        <p:txBody>
          <a:bodyPr wrap="square" lIns="0" tIns="47625" rIns="0" bIns="0" rtlCol="0" vert="horz">
            <a:spAutoFit/>
          </a:bodyPr>
          <a:lstStyle/>
          <a:p>
            <a:pPr marL="269875" indent="-245110">
              <a:lnSpc>
                <a:spcPct val="100000"/>
              </a:lnSpc>
              <a:spcBef>
                <a:spcPts val="375"/>
              </a:spcBef>
              <a:buChar char="•"/>
              <a:tabLst>
                <a:tab pos="269875" algn="l"/>
                <a:tab pos="270510" algn="l"/>
              </a:tabLst>
            </a:pPr>
            <a:r>
              <a:rPr dirty="0" sz="1150" spc="-10">
                <a:latin typeface="Arial"/>
                <a:cs typeface="Arial"/>
              </a:rPr>
              <a:t>Splitting </a:t>
            </a:r>
            <a:r>
              <a:rPr dirty="0" sz="1150" spc="-5">
                <a:latin typeface="Arial"/>
                <a:cs typeface="Arial"/>
              </a:rPr>
              <a:t>Resistance </a:t>
            </a:r>
            <a:r>
              <a:rPr dirty="0" sz="1150" spc="-10">
                <a:latin typeface="Arial"/>
                <a:cs typeface="Arial"/>
              </a:rPr>
              <a:t>LRFD</a:t>
            </a:r>
            <a:r>
              <a:rPr dirty="0" sz="1150" spc="-20">
                <a:latin typeface="Arial"/>
                <a:cs typeface="Arial"/>
              </a:rPr>
              <a:t> </a:t>
            </a:r>
            <a:r>
              <a:rPr dirty="0" sz="1150" spc="-10">
                <a:latin typeface="Arial"/>
                <a:cs typeface="Arial"/>
              </a:rPr>
              <a:t>5.9.4.4.1</a:t>
            </a:r>
            <a:endParaRPr sz="1150">
              <a:latin typeface="Arial"/>
              <a:cs typeface="Arial"/>
            </a:endParaRPr>
          </a:p>
          <a:p>
            <a:pPr marL="270510" indent="-245745">
              <a:lnSpc>
                <a:spcPct val="100000"/>
              </a:lnSpc>
              <a:spcBef>
                <a:spcPts val="280"/>
              </a:spcBef>
              <a:buFont typeface="Arial"/>
              <a:buChar char="•"/>
              <a:tabLst>
                <a:tab pos="270510" algn="l"/>
                <a:tab pos="271145" algn="l"/>
              </a:tabLst>
            </a:pPr>
            <a:r>
              <a:rPr dirty="0" sz="1150" spc="-65">
                <a:latin typeface="Cambria"/>
                <a:cs typeface="Cambria"/>
              </a:rPr>
              <a:t>𝑃</a:t>
            </a:r>
            <a:r>
              <a:rPr dirty="0" baseline="-17361" sz="1200" spc="-97">
                <a:latin typeface="Cambria"/>
                <a:cs typeface="Cambria"/>
              </a:rPr>
              <a:t>r </a:t>
            </a:r>
            <a:r>
              <a:rPr dirty="0" sz="1150" spc="210">
                <a:latin typeface="Cambria"/>
                <a:cs typeface="Cambria"/>
              </a:rPr>
              <a:t>= </a:t>
            </a:r>
            <a:r>
              <a:rPr dirty="0" sz="1150" spc="-15">
                <a:latin typeface="Cambria"/>
                <a:cs typeface="Cambria"/>
              </a:rPr>
              <a:t>𝑓</a:t>
            </a:r>
            <a:r>
              <a:rPr dirty="0" baseline="-17361" sz="1200" spc="-22">
                <a:latin typeface="Cambria"/>
                <a:cs typeface="Cambria"/>
              </a:rPr>
              <a:t>s</a:t>
            </a:r>
            <a:r>
              <a:rPr dirty="0" sz="1150" spc="-15">
                <a:latin typeface="Cambria"/>
                <a:cs typeface="Cambria"/>
              </a:rPr>
              <a:t>𝐴</a:t>
            </a:r>
            <a:r>
              <a:rPr dirty="0" baseline="-17361" sz="1200" spc="-22">
                <a:latin typeface="Cambria"/>
                <a:cs typeface="Cambria"/>
              </a:rPr>
              <a:t>s </a:t>
            </a:r>
            <a:r>
              <a:rPr dirty="0" sz="1150" spc="215">
                <a:latin typeface="Cambria"/>
                <a:cs typeface="Cambria"/>
              </a:rPr>
              <a:t>≥</a:t>
            </a:r>
            <a:r>
              <a:rPr dirty="0" sz="1150" spc="-100">
                <a:latin typeface="Cambria"/>
                <a:cs typeface="Cambria"/>
              </a:rPr>
              <a:t> </a:t>
            </a:r>
            <a:r>
              <a:rPr dirty="0" sz="1150" spc="-20">
                <a:latin typeface="Cambria"/>
                <a:cs typeface="Cambria"/>
              </a:rPr>
              <a:t>0.04𝑃</a:t>
            </a:r>
            <a:r>
              <a:rPr dirty="0" baseline="-17361" sz="1200" spc="-30">
                <a:latin typeface="Cambria"/>
                <a:cs typeface="Cambria"/>
              </a:rPr>
              <a:t>ps</a:t>
            </a:r>
            <a:endParaRPr baseline="-17361" sz="1200">
              <a:latin typeface="Cambria"/>
              <a:cs typeface="Cambria"/>
            </a:endParaRPr>
          </a:p>
          <a:p>
            <a:pPr marL="351155">
              <a:lnSpc>
                <a:spcPct val="100000"/>
              </a:lnSpc>
              <a:spcBef>
                <a:spcPts val="380"/>
              </a:spcBef>
            </a:pPr>
            <a:r>
              <a:rPr dirty="0" sz="1150" spc="-10">
                <a:latin typeface="Arial"/>
                <a:cs typeface="Arial"/>
              </a:rPr>
              <a:t>– </a:t>
            </a:r>
            <a:r>
              <a:rPr dirty="0" sz="1150" spc="-95">
                <a:latin typeface="Cambria"/>
                <a:cs typeface="Cambria"/>
              </a:rPr>
              <a:t>𝑓</a:t>
            </a:r>
            <a:r>
              <a:rPr dirty="0" baseline="-17361" sz="1200" spc="-142">
                <a:latin typeface="Cambria"/>
                <a:cs typeface="Cambria"/>
              </a:rPr>
              <a:t>s </a:t>
            </a:r>
            <a:r>
              <a:rPr dirty="0" sz="1150" spc="215">
                <a:latin typeface="Cambria"/>
                <a:cs typeface="Cambria"/>
              </a:rPr>
              <a:t>≤ </a:t>
            </a:r>
            <a:r>
              <a:rPr dirty="0" sz="1150" spc="-5">
                <a:latin typeface="Cambria"/>
                <a:cs typeface="Cambria"/>
              </a:rPr>
              <a:t>20</a:t>
            </a:r>
            <a:r>
              <a:rPr dirty="0" sz="1150" spc="-145">
                <a:latin typeface="Cambria"/>
                <a:cs typeface="Cambria"/>
              </a:rPr>
              <a:t> </a:t>
            </a:r>
            <a:r>
              <a:rPr dirty="0" sz="1150" spc="-10">
                <a:latin typeface="Cambria"/>
                <a:cs typeface="Cambria"/>
              </a:rPr>
              <a:t>𝑘𝑠𝑖</a:t>
            </a:r>
            <a:endParaRPr sz="1150">
              <a:latin typeface="Cambria"/>
              <a:cs typeface="Cambria"/>
            </a:endParaRPr>
          </a:p>
          <a:p>
            <a:pPr lvl="1" marL="555625" indent="-205104">
              <a:lnSpc>
                <a:spcPct val="100000"/>
              </a:lnSpc>
              <a:spcBef>
                <a:spcPts val="265"/>
              </a:spcBef>
              <a:buFont typeface="Arial"/>
              <a:buChar char="–"/>
              <a:tabLst>
                <a:tab pos="556260" algn="l"/>
              </a:tabLst>
            </a:pPr>
            <a:r>
              <a:rPr dirty="0" sz="1150" spc="20">
                <a:latin typeface="Cambria"/>
                <a:cs typeface="Cambria"/>
              </a:rPr>
              <a:t>𝐴</a:t>
            </a:r>
            <a:r>
              <a:rPr dirty="0" baseline="-17361" sz="1200" spc="30">
                <a:latin typeface="Cambria"/>
                <a:cs typeface="Cambria"/>
              </a:rPr>
              <a:t>s </a:t>
            </a:r>
            <a:r>
              <a:rPr dirty="0" sz="1150" spc="-15">
                <a:latin typeface="Arial"/>
                <a:cs typeface="Arial"/>
              </a:rPr>
              <a:t>within </a:t>
            </a:r>
            <a:r>
              <a:rPr dirty="0" sz="1150">
                <a:latin typeface="Cambria"/>
                <a:cs typeface="Cambria"/>
              </a:rPr>
              <a:t>ℎ/4 </a:t>
            </a:r>
            <a:r>
              <a:rPr dirty="0" sz="1150" spc="-5">
                <a:latin typeface="Arial"/>
                <a:cs typeface="Arial"/>
              </a:rPr>
              <a:t>from </a:t>
            </a:r>
            <a:r>
              <a:rPr dirty="0" sz="1150" spc="-10">
                <a:latin typeface="Arial"/>
                <a:cs typeface="Arial"/>
              </a:rPr>
              <a:t>beam</a:t>
            </a:r>
            <a:r>
              <a:rPr dirty="0" sz="1150" spc="70">
                <a:latin typeface="Arial"/>
                <a:cs typeface="Arial"/>
              </a:rPr>
              <a:t> </a:t>
            </a:r>
            <a:r>
              <a:rPr dirty="0" sz="1150" spc="-10">
                <a:latin typeface="Arial"/>
                <a:cs typeface="Arial"/>
              </a:rPr>
              <a:t>end</a:t>
            </a:r>
            <a:endParaRPr sz="1150">
              <a:latin typeface="Arial"/>
              <a:cs typeface="Arial"/>
            </a:endParaRPr>
          </a:p>
          <a:p>
            <a:pPr lvl="1" marL="555625" indent="-205104">
              <a:lnSpc>
                <a:spcPct val="100000"/>
              </a:lnSpc>
              <a:spcBef>
                <a:spcPts val="265"/>
              </a:spcBef>
              <a:buChar char="–"/>
              <a:tabLst>
                <a:tab pos="556260" algn="l"/>
              </a:tabLst>
            </a:pPr>
            <a:r>
              <a:rPr dirty="0" sz="1150" spc="-15">
                <a:latin typeface="Arial"/>
                <a:cs typeface="Arial"/>
              </a:rPr>
              <a:t>Vertical </a:t>
            </a:r>
            <a:r>
              <a:rPr dirty="0" sz="1150" spc="-5">
                <a:latin typeface="Arial"/>
                <a:cs typeface="Arial"/>
              </a:rPr>
              <a:t>for</a:t>
            </a:r>
            <a:r>
              <a:rPr dirty="0" sz="1150">
                <a:latin typeface="Arial"/>
                <a:cs typeface="Arial"/>
              </a:rPr>
              <a:t> </a:t>
            </a:r>
            <a:r>
              <a:rPr dirty="0" sz="1150" spc="-10">
                <a:latin typeface="Arial"/>
                <a:cs typeface="Arial"/>
              </a:rPr>
              <a:t>I-Beams</a:t>
            </a:r>
            <a:endParaRPr sz="1150">
              <a:latin typeface="Arial"/>
              <a:cs typeface="Arial"/>
            </a:endParaRPr>
          </a:p>
          <a:p>
            <a:pPr lvl="1" marL="555625" marR="201295" indent="-204470">
              <a:lnSpc>
                <a:spcPts val="1370"/>
              </a:lnSpc>
              <a:spcBef>
                <a:spcPts val="320"/>
              </a:spcBef>
              <a:buChar char="–"/>
              <a:tabLst>
                <a:tab pos="556260" algn="l"/>
              </a:tabLst>
            </a:pPr>
            <a:r>
              <a:rPr dirty="0" sz="1150" spc="-5">
                <a:latin typeface="Arial"/>
                <a:cs typeface="Arial"/>
              </a:rPr>
              <a:t>WSDOT </a:t>
            </a:r>
            <a:r>
              <a:rPr dirty="0" sz="1150" spc="-10">
                <a:latin typeface="Arial"/>
                <a:cs typeface="Arial"/>
              </a:rPr>
              <a:t>BDM 5.6.2.F </a:t>
            </a:r>
            <a:r>
              <a:rPr dirty="0" sz="1150" spc="-15">
                <a:latin typeface="Arial"/>
                <a:cs typeface="Arial"/>
              </a:rPr>
              <a:t>#5 @ </a:t>
            </a:r>
            <a:r>
              <a:rPr dirty="0" sz="1150" spc="-10">
                <a:latin typeface="Arial"/>
                <a:cs typeface="Arial"/>
              </a:rPr>
              <a:t>2.5” min, extend  </a:t>
            </a:r>
            <a:r>
              <a:rPr dirty="0" sz="1150" spc="-15">
                <a:latin typeface="Arial"/>
                <a:cs typeface="Arial"/>
              </a:rPr>
              <a:t>beyond </a:t>
            </a:r>
            <a:r>
              <a:rPr dirty="0" sz="1150" spc="-10">
                <a:latin typeface="Arial"/>
                <a:cs typeface="Arial"/>
              </a:rPr>
              <a:t>h/4 </a:t>
            </a:r>
            <a:r>
              <a:rPr dirty="0" sz="1150" spc="-5">
                <a:latin typeface="Arial"/>
                <a:cs typeface="Arial"/>
              </a:rPr>
              <a:t>at </a:t>
            </a:r>
            <a:r>
              <a:rPr dirty="0" sz="1150" spc="-10">
                <a:latin typeface="Arial"/>
                <a:cs typeface="Arial"/>
              </a:rPr>
              <a:t>minimum </a:t>
            </a:r>
            <a:r>
              <a:rPr dirty="0" sz="1150" spc="-5">
                <a:latin typeface="Arial"/>
                <a:cs typeface="Arial"/>
              </a:rPr>
              <a:t>spacing if</a:t>
            </a:r>
            <a:r>
              <a:rPr dirty="0" sz="1150" spc="15">
                <a:latin typeface="Arial"/>
                <a:cs typeface="Arial"/>
              </a:rPr>
              <a:t> </a:t>
            </a:r>
            <a:r>
              <a:rPr dirty="0" sz="1150" spc="-10">
                <a:latin typeface="Arial"/>
                <a:cs typeface="Arial"/>
              </a:rPr>
              <a:t>needed</a:t>
            </a:r>
            <a:endParaRPr sz="1150">
              <a:latin typeface="Arial"/>
              <a:cs typeface="Arial"/>
            </a:endParaRPr>
          </a:p>
          <a:p>
            <a:pPr marL="269875" indent="-245110">
              <a:lnSpc>
                <a:spcPct val="100000"/>
              </a:lnSpc>
              <a:spcBef>
                <a:spcPts val="215"/>
              </a:spcBef>
              <a:buChar char="•"/>
              <a:tabLst>
                <a:tab pos="269875" algn="l"/>
                <a:tab pos="270510" algn="l"/>
              </a:tabLst>
            </a:pPr>
            <a:r>
              <a:rPr dirty="0" sz="1150" spc="-10">
                <a:latin typeface="Arial"/>
                <a:cs typeface="Arial"/>
              </a:rPr>
              <a:t>Confinement, LRFD</a:t>
            </a:r>
            <a:r>
              <a:rPr dirty="0" sz="1150" spc="-20">
                <a:latin typeface="Arial"/>
                <a:cs typeface="Arial"/>
              </a:rPr>
              <a:t> </a:t>
            </a:r>
            <a:r>
              <a:rPr dirty="0" sz="1150" spc="-10">
                <a:latin typeface="Arial"/>
                <a:cs typeface="Arial"/>
              </a:rPr>
              <a:t>5.9.4.4.2</a:t>
            </a:r>
            <a:endParaRPr sz="1150">
              <a:latin typeface="Arial"/>
              <a:cs typeface="Arial"/>
            </a:endParaRPr>
          </a:p>
          <a:p>
            <a:pPr lvl="1" marL="555625" indent="-205104">
              <a:lnSpc>
                <a:spcPct val="100000"/>
              </a:lnSpc>
              <a:spcBef>
                <a:spcPts val="265"/>
              </a:spcBef>
              <a:buChar char="–"/>
              <a:tabLst>
                <a:tab pos="556260" algn="l"/>
              </a:tabLst>
            </a:pPr>
            <a:r>
              <a:rPr dirty="0" sz="1150" spc="-10">
                <a:latin typeface="Arial"/>
                <a:cs typeface="Arial"/>
              </a:rPr>
              <a:t>#3 </a:t>
            </a:r>
            <a:r>
              <a:rPr dirty="0" sz="1150" spc="-5">
                <a:latin typeface="Arial"/>
                <a:cs typeface="Arial"/>
              </a:rPr>
              <a:t>at </a:t>
            </a:r>
            <a:r>
              <a:rPr dirty="0" sz="1150" spc="-10">
                <a:latin typeface="Arial"/>
                <a:cs typeface="Arial"/>
              </a:rPr>
              <a:t>6” </a:t>
            </a:r>
            <a:r>
              <a:rPr dirty="0" sz="1150" spc="-5">
                <a:latin typeface="Arial"/>
                <a:cs typeface="Arial"/>
              </a:rPr>
              <a:t>for </a:t>
            </a:r>
            <a:r>
              <a:rPr dirty="0" sz="1150" spc="-10">
                <a:latin typeface="Arial"/>
                <a:cs typeface="Arial"/>
              </a:rPr>
              <a:t>1.5d, </a:t>
            </a:r>
            <a:r>
              <a:rPr dirty="0" sz="1150" spc="-5">
                <a:latin typeface="Arial"/>
                <a:cs typeface="Arial"/>
              </a:rPr>
              <a:t>confining prestressing</a:t>
            </a:r>
            <a:r>
              <a:rPr dirty="0" sz="1150" spc="-35">
                <a:latin typeface="Arial"/>
                <a:cs typeface="Arial"/>
              </a:rPr>
              <a:t> </a:t>
            </a:r>
            <a:r>
              <a:rPr dirty="0" sz="1150" spc="-10">
                <a:latin typeface="Arial"/>
                <a:cs typeface="Arial"/>
              </a:rPr>
              <a:t>strands</a:t>
            </a:r>
            <a:endParaRPr sz="1150">
              <a:latin typeface="Arial"/>
              <a:cs typeface="Arial"/>
            </a:endParaRPr>
          </a:p>
        </p:txBody>
      </p:sp>
      <p:sp>
        <p:nvSpPr>
          <p:cNvPr id="12" name="object 12"/>
          <p:cNvSpPr txBox="1"/>
          <p:nvPr/>
        </p:nvSpPr>
        <p:spPr>
          <a:xfrm>
            <a:off x="6911319" y="8873744"/>
            <a:ext cx="184785" cy="155575"/>
          </a:xfrm>
          <a:prstGeom prst="rect">
            <a:avLst/>
          </a:prstGeom>
        </p:spPr>
        <p:txBody>
          <a:bodyPr wrap="square" lIns="0" tIns="12700" rIns="0" bIns="0" rtlCol="0" vert="horz">
            <a:spAutoFit/>
          </a:bodyPr>
          <a:lstStyle/>
          <a:p>
            <a:pPr>
              <a:lnSpc>
                <a:spcPct val="100000"/>
              </a:lnSpc>
              <a:spcBef>
                <a:spcPts val="100"/>
              </a:spcBef>
            </a:pPr>
            <a:r>
              <a:rPr dirty="0" sz="850" spc="-65">
                <a:solidFill>
                  <a:srgbClr val="FFFFFF"/>
                </a:solidFill>
                <a:latin typeface="Arial"/>
                <a:cs typeface="Arial"/>
              </a:rPr>
              <a:t>1</a:t>
            </a:r>
            <a:r>
              <a:rPr dirty="0" sz="850" spc="-10">
                <a:solidFill>
                  <a:srgbClr val="FFFFFF"/>
                </a:solidFill>
                <a:latin typeface="Arial"/>
                <a:cs typeface="Arial"/>
              </a:rPr>
              <a:t>1</a:t>
            </a:r>
            <a:r>
              <a:rPr dirty="0" sz="850">
                <a:solidFill>
                  <a:srgbClr val="FFFFFF"/>
                </a:solidFill>
                <a:latin typeface="Arial"/>
                <a:cs typeface="Arial"/>
              </a:rPr>
              <a:t>2</a:t>
            </a:r>
            <a:endParaRPr sz="850">
              <a:latin typeface="Arial"/>
              <a:cs typeface="Arial"/>
            </a:endParaRPr>
          </a:p>
        </p:txBody>
      </p:sp>
      <p:sp>
        <p:nvSpPr>
          <p:cNvPr id="13" name="object 13"/>
          <p:cNvSpPr/>
          <p:nvPr/>
        </p:nvSpPr>
        <p:spPr>
          <a:xfrm>
            <a:off x="4747259" y="6321552"/>
            <a:ext cx="2194559" cy="1944623"/>
          </a:xfrm>
          <a:prstGeom prst="rect">
            <a:avLst/>
          </a:prstGeom>
          <a:blipFill>
            <a:blip r:embed="rId4" cstate="print"/>
            <a:stretch>
              <a:fillRect/>
            </a:stretch>
          </a:blipFill>
        </p:spPr>
        <p:txBody>
          <a:bodyPr wrap="square" lIns="0" tIns="0" rIns="0" bIns="0" rtlCol="0"/>
          <a:lstStyle/>
          <a:p/>
        </p:txBody>
      </p:sp>
      <p:sp>
        <p:nvSpPr>
          <p:cNvPr id="14" name="object 14"/>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15" name="object 15"/>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1</a:t>
            </a:r>
            <a:r>
              <a:rPr dirty="0" sz="1050" spc="-5">
                <a:solidFill>
                  <a:srgbClr val="262626"/>
                </a:solidFill>
                <a:latin typeface="Calibri"/>
                <a:cs typeface="Calibri"/>
              </a:rPr>
              <a:t>1</a:t>
            </a:r>
            <a:endParaRPr sz="1050">
              <a:latin typeface="Calibri"/>
              <a:cs typeface="Calibri"/>
            </a:endParaRPr>
          </a:p>
        </p:txBody>
      </p:sp>
      <p:sp>
        <p:nvSpPr>
          <p:cNvPr id="17" name="object 17"/>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16" name="object 16"/>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1</a:t>
            </a:r>
            <a:r>
              <a:rPr dirty="0" sz="1050" spc="-5">
                <a:solidFill>
                  <a:srgbClr val="262626"/>
                </a:solidFill>
                <a:latin typeface="Calibri"/>
                <a:cs typeface="Calibri"/>
              </a:rPr>
              <a:t>2</a:t>
            </a:r>
            <a:endParaRPr sz="1050">
              <a:latin typeface="Calibri"/>
              <a:cs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a:spLocks noGrp="1"/>
          </p:cNvSpPr>
          <p:nvPr>
            <p:ph type="title"/>
          </p:nvPr>
        </p:nvSpPr>
        <p:spPr>
          <a:xfrm>
            <a:off x="1003766" y="1153205"/>
            <a:ext cx="1528445" cy="417195"/>
          </a:xfrm>
          <a:prstGeom prst="rect"/>
        </p:spPr>
        <p:txBody>
          <a:bodyPr wrap="square" lIns="0" tIns="14604" rIns="0" bIns="0" rtlCol="0" vert="horz">
            <a:spAutoFit/>
          </a:bodyPr>
          <a:lstStyle/>
          <a:p>
            <a:pPr marL="12700">
              <a:lnSpc>
                <a:spcPct val="100000"/>
              </a:lnSpc>
              <a:spcBef>
                <a:spcPts val="114"/>
              </a:spcBef>
            </a:pPr>
            <a:r>
              <a:rPr dirty="0" sz="2550" b="0">
                <a:solidFill>
                  <a:srgbClr val="1C7C5B"/>
                </a:solidFill>
                <a:latin typeface="Arial Black"/>
                <a:cs typeface="Arial Black"/>
              </a:rPr>
              <a:t>S</a:t>
            </a:r>
            <a:r>
              <a:rPr dirty="0" sz="2550" spc="15" b="0">
                <a:solidFill>
                  <a:srgbClr val="1C7C5B"/>
                </a:solidFill>
                <a:latin typeface="Arial Black"/>
                <a:cs typeface="Arial Black"/>
              </a:rPr>
              <a:t>p</a:t>
            </a:r>
            <a:r>
              <a:rPr dirty="0" sz="2550" spc="-5" b="0">
                <a:solidFill>
                  <a:srgbClr val="1C7C5B"/>
                </a:solidFill>
                <a:latin typeface="Arial Black"/>
                <a:cs typeface="Arial Black"/>
              </a:rPr>
              <a:t>l</a:t>
            </a:r>
            <a:r>
              <a:rPr dirty="0" sz="2550" spc="20" b="0">
                <a:solidFill>
                  <a:srgbClr val="1C7C5B"/>
                </a:solidFill>
                <a:latin typeface="Arial Black"/>
                <a:cs typeface="Arial Black"/>
              </a:rPr>
              <a:t>i</a:t>
            </a:r>
            <a:r>
              <a:rPr dirty="0" sz="2550" spc="-5" b="0">
                <a:solidFill>
                  <a:srgbClr val="1C7C5B"/>
                </a:solidFill>
                <a:latin typeface="Arial Black"/>
                <a:cs typeface="Arial Black"/>
              </a:rPr>
              <a:t>tt</a:t>
            </a:r>
            <a:r>
              <a:rPr dirty="0" sz="2550" spc="20" b="0">
                <a:solidFill>
                  <a:srgbClr val="1C7C5B"/>
                </a:solidFill>
                <a:latin typeface="Arial Black"/>
                <a:cs typeface="Arial Black"/>
              </a:rPr>
              <a:t>i</a:t>
            </a:r>
            <a:r>
              <a:rPr dirty="0" sz="2550" spc="-10" b="0">
                <a:solidFill>
                  <a:srgbClr val="1C7C5B"/>
                </a:solidFill>
                <a:latin typeface="Arial Black"/>
                <a:cs typeface="Arial Black"/>
              </a:rPr>
              <a:t>n</a:t>
            </a:r>
            <a:r>
              <a:rPr dirty="0" sz="2550" spc="10" b="0">
                <a:solidFill>
                  <a:srgbClr val="1C7C5B"/>
                </a:solidFill>
                <a:latin typeface="Arial Black"/>
                <a:cs typeface="Arial Black"/>
              </a:rPr>
              <a:t>g</a:t>
            </a:r>
            <a:endParaRPr sz="2550">
              <a:latin typeface="Arial Black"/>
              <a:cs typeface="Arial Black"/>
            </a:endParaRPr>
          </a:p>
        </p:txBody>
      </p:sp>
      <p:sp>
        <p:nvSpPr>
          <p:cNvPr id="5" name="object 5"/>
          <p:cNvSpPr/>
          <p:nvPr/>
        </p:nvSpPr>
        <p:spPr>
          <a:xfrm>
            <a:off x="2043683" y="1900427"/>
            <a:ext cx="1324610" cy="175260"/>
          </a:xfrm>
          <a:custGeom>
            <a:avLst/>
            <a:gdLst/>
            <a:ahLst/>
            <a:cxnLst/>
            <a:rect l="l" t="t" r="r" b="b"/>
            <a:pathLst>
              <a:path w="1324610" h="175260">
                <a:moveTo>
                  <a:pt x="1278636" y="175260"/>
                </a:moveTo>
                <a:lnTo>
                  <a:pt x="1275588" y="169164"/>
                </a:lnTo>
                <a:lnTo>
                  <a:pt x="1284136" y="164853"/>
                </a:lnTo>
                <a:lnTo>
                  <a:pt x="1291399" y="158686"/>
                </a:lnTo>
                <a:lnTo>
                  <a:pt x="1308354" y="116395"/>
                </a:lnTo>
                <a:lnTo>
                  <a:pt x="1310640" y="86868"/>
                </a:lnTo>
                <a:lnTo>
                  <a:pt x="1310068" y="71675"/>
                </a:lnTo>
                <a:lnTo>
                  <a:pt x="1301496" y="33528"/>
                </a:lnTo>
                <a:lnTo>
                  <a:pt x="1275588" y="6096"/>
                </a:lnTo>
                <a:lnTo>
                  <a:pt x="1278636" y="0"/>
                </a:lnTo>
                <a:lnTo>
                  <a:pt x="1312164" y="30480"/>
                </a:lnTo>
                <a:lnTo>
                  <a:pt x="1323522" y="71199"/>
                </a:lnTo>
                <a:lnTo>
                  <a:pt x="1324356" y="86868"/>
                </a:lnTo>
                <a:lnTo>
                  <a:pt x="1323522" y="103203"/>
                </a:lnTo>
                <a:lnTo>
                  <a:pt x="1312164" y="144780"/>
                </a:lnTo>
                <a:lnTo>
                  <a:pt x="1288589" y="170926"/>
                </a:lnTo>
                <a:lnTo>
                  <a:pt x="1278636" y="175260"/>
                </a:lnTo>
                <a:close/>
              </a:path>
              <a:path w="1324610" h="175260">
                <a:moveTo>
                  <a:pt x="45720" y="175260"/>
                </a:moveTo>
                <a:lnTo>
                  <a:pt x="12191" y="144780"/>
                </a:lnTo>
                <a:lnTo>
                  <a:pt x="619" y="103203"/>
                </a:lnTo>
                <a:lnTo>
                  <a:pt x="0" y="86868"/>
                </a:lnTo>
                <a:lnTo>
                  <a:pt x="619" y="71199"/>
                </a:lnTo>
                <a:lnTo>
                  <a:pt x="12191" y="30480"/>
                </a:lnTo>
                <a:lnTo>
                  <a:pt x="45720" y="0"/>
                </a:lnTo>
                <a:lnTo>
                  <a:pt x="47244" y="6096"/>
                </a:lnTo>
                <a:lnTo>
                  <a:pt x="39552" y="9739"/>
                </a:lnTo>
                <a:lnTo>
                  <a:pt x="32575" y="15811"/>
                </a:lnTo>
                <a:lnTo>
                  <a:pt x="14478" y="57912"/>
                </a:lnTo>
                <a:lnTo>
                  <a:pt x="12191" y="86868"/>
                </a:lnTo>
                <a:lnTo>
                  <a:pt x="12763" y="102274"/>
                </a:lnTo>
                <a:lnTo>
                  <a:pt x="21336" y="140208"/>
                </a:lnTo>
                <a:lnTo>
                  <a:pt x="47244" y="169164"/>
                </a:lnTo>
                <a:lnTo>
                  <a:pt x="45720" y="175260"/>
                </a:lnTo>
                <a:close/>
              </a:path>
            </a:pathLst>
          </a:custGeom>
          <a:solidFill>
            <a:srgbClr val="000000"/>
          </a:solidFill>
        </p:spPr>
        <p:txBody>
          <a:bodyPr wrap="square" lIns="0" tIns="0" rIns="0" bIns="0" rtlCol="0"/>
          <a:lstStyle/>
          <a:p/>
        </p:txBody>
      </p:sp>
      <p:sp>
        <p:nvSpPr>
          <p:cNvPr id="6" name="object 6"/>
          <p:cNvSpPr/>
          <p:nvPr/>
        </p:nvSpPr>
        <p:spPr>
          <a:xfrm>
            <a:off x="2366772" y="2148839"/>
            <a:ext cx="730250" cy="134620"/>
          </a:xfrm>
          <a:custGeom>
            <a:avLst/>
            <a:gdLst/>
            <a:ahLst/>
            <a:cxnLst/>
            <a:rect l="l" t="t" r="r" b="b"/>
            <a:pathLst>
              <a:path w="730250" h="134619">
                <a:moveTo>
                  <a:pt x="687324" y="134112"/>
                </a:moveTo>
                <a:lnTo>
                  <a:pt x="685800" y="129540"/>
                </a:lnTo>
                <a:lnTo>
                  <a:pt x="693467" y="125777"/>
                </a:lnTo>
                <a:lnTo>
                  <a:pt x="700278" y="121158"/>
                </a:lnTo>
                <a:lnTo>
                  <a:pt x="717470" y="79057"/>
                </a:lnTo>
                <a:lnTo>
                  <a:pt x="717804" y="67056"/>
                </a:lnTo>
                <a:lnTo>
                  <a:pt x="717470" y="55292"/>
                </a:lnTo>
                <a:lnTo>
                  <a:pt x="700278" y="13906"/>
                </a:lnTo>
                <a:lnTo>
                  <a:pt x="685800" y="6096"/>
                </a:lnTo>
                <a:lnTo>
                  <a:pt x="687324" y="0"/>
                </a:lnTo>
                <a:lnTo>
                  <a:pt x="719328" y="24384"/>
                </a:lnTo>
                <a:lnTo>
                  <a:pt x="729996" y="67056"/>
                </a:lnTo>
                <a:lnTo>
                  <a:pt x="729400" y="79962"/>
                </a:lnTo>
                <a:lnTo>
                  <a:pt x="713041" y="119538"/>
                </a:lnTo>
                <a:lnTo>
                  <a:pt x="697039" y="130968"/>
                </a:lnTo>
                <a:lnTo>
                  <a:pt x="687324" y="134112"/>
                </a:lnTo>
                <a:close/>
              </a:path>
              <a:path w="730250" h="134619">
                <a:moveTo>
                  <a:pt x="42672" y="134112"/>
                </a:moveTo>
                <a:lnTo>
                  <a:pt x="10668" y="111252"/>
                </a:lnTo>
                <a:lnTo>
                  <a:pt x="0" y="67056"/>
                </a:lnTo>
                <a:lnTo>
                  <a:pt x="595" y="55030"/>
                </a:lnTo>
                <a:lnTo>
                  <a:pt x="16954" y="16073"/>
                </a:lnTo>
                <a:lnTo>
                  <a:pt x="42672" y="0"/>
                </a:lnTo>
                <a:lnTo>
                  <a:pt x="44196" y="6096"/>
                </a:lnTo>
                <a:lnTo>
                  <a:pt x="36528" y="9215"/>
                </a:lnTo>
                <a:lnTo>
                  <a:pt x="29718" y="13906"/>
                </a:lnTo>
                <a:lnTo>
                  <a:pt x="12525" y="55292"/>
                </a:lnTo>
                <a:lnTo>
                  <a:pt x="12192" y="67056"/>
                </a:lnTo>
                <a:lnTo>
                  <a:pt x="12525" y="79057"/>
                </a:lnTo>
                <a:lnTo>
                  <a:pt x="24050" y="115395"/>
                </a:lnTo>
                <a:lnTo>
                  <a:pt x="44196" y="129540"/>
                </a:lnTo>
                <a:lnTo>
                  <a:pt x="42672" y="134112"/>
                </a:lnTo>
                <a:close/>
              </a:path>
            </a:pathLst>
          </a:custGeom>
          <a:solidFill>
            <a:srgbClr val="000000"/>
          </a:solidFill>
        </p:spPr>
        <p:txBody>
          <a:bodyPr wrap="square" lIns="0" tIns="0" rIns="0" bIns="0" rtlCol="0"/>
          <a:lstStyle/>
          <a:p/>
        </p:txBody>
      </p:sp>
      <p:sp>
        <p:nvSpPr>
          <p:cNvPr id="7" name="object 7"/>
          <p:cNvSpPr/>
          <p:nvPr/>
        </p:nvSpPr>
        <p:spPr>
          <a:xfrm>
            <a:off x="3122675" y="2148839"/>
            <a:ext cx="1245235" cy="134620"/>
          </a:xfrm>
          <a:custGeom>
            <a:avLst/>
            <a:gdLst/>
            <a:ahLst/>
            <a:cxnLst/>
            <a:rect l="l" t="t" r="r" b="b"/>
            <a:pathLst>
              <a:path w="1245235" h="134619">
                <a:moveTo>
                  <a:pt x="1202436" y="134112"/>
                </a:moveTo>
                <a:lnTo>
                  <a:pt x="1200912" y="129540"/>
                </a:lnTo>
                <a:lnTo>
                  <a:pt x="1208579" y="125777"/>
                </a:lnTo>
                <a:lnTo>
                  <a:pt x="1215390" y="121158"/>
                </a:lnTo>
                <a:lnTo>
                  <a:pt x="1232582" y="79057"/>
                </a:lnTo>
                <a:lnTo>
                  <a:pt x="1232916" y="67056"/>
                </a:lnTo>
                <a:lnTo>
                  <a:pt x="1232582" y="55292"/>
                </a:lnTo>
                <a:lnTo>
                  <a:pt x="1215390" y="13906"/>
                </a:lnTo>
                <a:lnTo>
                  <a:pt x="1200912" y="6096"/>
                </a:lnTo>
                <a:lnTo>
                  <a:pt x="1202436" y="0"/>
                </a:lnTo>
                <a:lnTo>
                  <a:pt x="1234440" y="24384"/>
                </a:lnTo>
                <a:lnTo>
                  <a:pt x="1245108" y="67056"/>
                </a:lnTo>
                <a:lnTo>
                  <a:pt x="1244512" y="79962"/>
                </a:lnTo>
                <a:lnTo>
                  <a:pt x="1228153" y="119538"/>
                </a:lnTo>
                <a:lnTo>
                  <a:pt x="1212151" y="130968"/>
                </a:lnTo>
                <a:lnTo>
                  <a:pt x="1202436" y="134112"/>
                </a:lnTo>
                <a:close/>
              </a:path>
              <a:path w="1245235" h="134619">
                <a:moveTo>
                  <a:pt x="42671" y="134112"/>
                </a:moveTo>
                <a:lnTo>
                  <a:pt x="10667" y="111252"/>
                </a:lnTo>
                <a:lnTo>
                  <a:pt x="0" y="67056"/>
                </a:lnTo>
                <a:lnTo>
                  <a:pt x="595" y="55030"/>
                </a:lnTo>
                <a:lnTo>
                  <a:pt x="16954" y="16073"/>
                </a:lnTo>
                <a:lnTo>
                  <a:pt x="42671" y="0"/>
                </a:lnTo>
                <a:lnTo>
                  <a:pt x="44196" y="6096"/>
                </a:lnTo>
                <a:lnTo>
                  <a:pt x="36528" y="9215"/>
                </a:lnTo>
                <a:lnTo>
                  <a:pt x="29717" y="13906"/>
                </a:lnTo>
                <a:lnTo>
                  <a:pt x="12525" y="55292"/>
                </a:lnTo>
                <a:lnTo>
                  <a:pt x="12191" y="67056"/>
                </a:lnTo>
                <a:lnTo>
                  <a:pt x="12525" y="79057"/>
                </a:lnTo>
                <a:lnTo>
                  <a:pt x="24050" y="115395"/>
                </a:lnTo>
                <a:lnTo>
                  <a:pt x="44196" y="129540"/>
                </a:lnTo>
                <a:lnTo>
                  <a:pt x="42671" y="134112"/>
                </a:lnTo>
                <a:close/>
              </a:path>
            </a:pathLst>
          </a:custGeom>
          <a:solidFill>
            <a:srgbClr val="000000"/>
          </a:solidFill>
        </p:spPr>
        <p:txBody>
          <a:bodyPr wrap="square" lIns="0" tIns="0" rIns="0" bIns="0" rtlCol="0"/>
          <a:lstStyle/>
          <a:p/>
        </p:txBody>
      </p:sp>
      <p:sp>
        <p:nvSpPr>
          <p:cNvPr id="8" name="object 8"/>
          <p:cNvSpPr/>
          <p:nvPr/>
        </p:nvSpPr>
        <p:spPr>
          <a:xfrm>
            <a:off x="2369820" y="2377439"/>
            <a:ext cx="649605" cy="134620"/>
          </a:xfrm>
          <a:custGeom>
            <a:avLst/>
            <a:gdLst/>
            <a:ahLst/>
            <a:cxnLst/>
            <a:rect l="l" t="t" r="r" b="b"/>
            <a:pathLst>
              <a:path w="649605" h="134619">
                <a:moveTo>
                  <a:pt x="606552" y="134112"/>
                </a:moveTo>
                <a:lnTo>
                  <a:pt x="605028" y="129540"/>
                </a:lnTo>
                <a:lnTo>
                  <a:pt x="612695" y="125777"/>
                </a:lnTo>
                <a:lnTo>
                  <a:pt x="619506" y="121158"/>
                </a:lnTo>
                <a:lnTo>
                  <a:pt x="636698" y="79057"/>
                </a:lnTo>
                <a:lnTo>
                  <a:pt x="637032" y="67056"/>
                </a:lnTo>
                <a:lnTo>
                  <a:pt x="636698" y="55292"/>
                </a:lnTo>
                <a:lnTo>
                  <a:pt x="619506" y="13906"/>
                </a:lnTo>
                <a:lnTo>
                  <a:pt x="605028" y="6096"/>
                </a:lnTo>
                <a:lnTo>
                  <a:pt x="606552" y="0"/>
                </a:lnTo>
                <a:lnTo>
                  <a:pt x="638556" y="24384"/>
                </a:lnTo>
                <a:lnTo>
                  <a:pt x="649224" y="67056"/>
                </a:lnTo>
                <a:lnTo>
                  <a:pt x="648628" y="79962"/>
                </a:lnTo>
                <a:lnTo>
                  <a:pt x="632269" y="119538"/>
                </a:lnTo>
                <a:lnTo>
                  <a:pt x="616267" y="130968"/>
                </a:lnTo>
                <a:lnTo>
                  <a:pt x="606552" y="134112"/>
                </a:lnTo>
                <a:close/>
              </a:path>
              <a:path w="649605" h="134619">
                <a:moveTo>
                  <a:pt x="42671" y="134112"/>
                </a:moveTo>
                <a:lnTo>
                  <a:pt x="10667" y="111252"/>
                </a:lnTo>
                <a:lnTo>
                  <a:pt x="0" y="67056"/>
                </a:lnTo>
                <a:lnTo>
                  <a:pt x="595" y="55030"/>
                </a:lnTo>
                <a:lnTo>
                  <a:pt x="16954" y="16073"/>
                </a:lnTo>
                <a:lnTo>
                  <a:pt x="42671" y="0"/>
                </a:lnTo>
                <a:lnTo>
                  <a:pt x="44195" y="6096"/>
                </a:lnTo>
                <a:lnTo>
                  <a:pt x="36528" y="9215"/>
                </a:lnTo>
                <a:lnTo>
                  <a:pt x="29718" y="13906"/>
                </a:lnTo>
                <a:lnTo>
                  <a:pt x="12525" y="55292"/>
                </a:lnTo>
                <a:lnTo>
                  <a:pt x="12191" y="67056"/>
                </a:lnTo>
                <a:lnTo>
                  <a:pt x="12525" y="79057"/>
                </a:lnTo>
                <a:lnTo>
                  <a:pt x="24050" y="115395"/>
                </a:lnTo>
                <a:lnTo>
                  <a:pt x="44195" y="129540"/>
                </a:lnTo>
                <a:lnTo>
                  <a:pt x="42671" y="134112"/>
                </a:lnTo>
                <a:close/>
              </a:path>
            </a:pathLst>
          </a:custGeom>
          <a:solidFill>
            <a:srgbClr val="000000"/>
          </a:solidFill>
        </p:spPr>
        <p:txBody>
          <a:bodyPr wrap="square" lIns="0" tIns="0" rIns="0" bIns="0" rtlCol="0"/>
          <a:lstStyle/>
          <a:p/>
        </p:txBody>
      </p:sp>
      <p:sp>
        <p:nvSpPr>
          <p:cNvPr id="9" name="object 9"/>
          <p:cNvSpPr/>
          <p:nvPr/>
        </p:nvSpPr>
        <p:spPr>
          <a:xfrm>
            <a:off x="3044952" y="2377439"/>
            <a:ext cx="1165860" cy="134620"/>
          </a:xfrm>
          <a:custGeom>
            <a:avLst/>
            <a:gdLst/>
            <a:ahLst/>
            <a:cxnLst/>
            <a:rect l="l" t="t" r="r" b="b"/>
            <a:pathLst>
              <a:path w="1165860" h="134619">
                <a:moveTo>
                  <a:pt x="1123188" y="134112"/>
                </a:moveTo>
                <a:lnTo>
                  <a:pt x="1121664" y="129540"/>
                </a:lnTo>
                <a:lnTo>
                  <a:pt x="1129331" y="125777"/>
                </a:lnTo>
                <a:lnTo>
                  <a:pt x="1136142" y="121158"/>
                </a:lnTo>
                <a:lnTo>
                  <a:pt x="1153334" y="79057"/>
                </a:lnTo>
                <a:lnTo>
                  <a:pt x="1153668" y="67056"/>
                </a:lnTo>
                <a:lnTo>
                  <a:pt x="1153334" y="55292"/>
                </a:lnTo>
                <a:lnTo>
                  <a:pt x="1136142" y="13906"/>
                </a:lnTo>
                <a:lnTo>
                  <a:pt x="1121664" y="6096"/>
                </a:lnTo>
                <a:lnTo>
                  <a:pt x="1123188" y="0"/>
                </a:lnTo>
                <a:lnTo>
                  <a:pt x="1155192" y="24384"/>
                </a:lnTo>
                <a:lnTo>
                  <a:pt x="1165860" y="67056"/>
                </a:lnTo>
                <a:lnTo>
                  <a:pt x="1165264" y="79962"/>
                </a:lnTo>
                <a:lnTo>
                  <a:pt x="1148905" y="119538"/>
                </a:lnTo>
                <a:lnTo>
                  <a:pt x="1132903" y="130968"/>
                </a:lnTo>
                <a:lnTo>
                  <a:pt x="1123188" y="134112"/>
                </a:lnTo>
                <a:close/>
              </a:path>
              <a:path w="1165860" h="134619">
                <a:moveTo>
                  <a:pt x="42671" y="134112"/>
                </a:moveTo>
                <a:lnTo>
                  <a:pt x="10667" y="111252"/>
                </a:lnTo>
                <a:lnTo>
                  <a:pt x="0" y="67056"/>
                </a:lnTo>
                <a:lnTo>
                  <a:pt x="595" y="55030"/>
                </a:lnTo>
                <a:lnTo>
                  <a:pt x="16954" y="16073"/>
                </a:lnTo>
                <a:lnTo>
                  <a:pt x="42671" y="0"/>
                </a:lnTo>
                <a:lnTo>
                  <a:pt x="44195" y="6096"/>
                </a:lnTo>
                <a:lnTo>
                  <a:pt x="36528" y="9215"/>
                </a:lnTo>
                <a:lnTo>
                  <a:pt x="29717" y="13906"/>
                </a:lnTo>
                <a:lnTo>
                  <a:pt x="12525" y="55292"/>
                </a:lnTo>
                <a:lnTo>
                  <a:pt x="12191" y="67056"/>
                </a:lnTo>
                <a:lnTo>
                  <a:pt x="12525" y="79057"/>
                </a:lnTo>
                <a:lnTo>
                  <a:pt x="24050" y="115395"/>
                </a:lnTo>
                <a:lnTo>
                  <a:pt x="44195" y="129540"/>
                </a:lnTo>
                <a:lnTo>
                  <a:pt x="42671" y="134112"/>
                </a:lnTo>
                <a:close/>
              </a:path>
            </a:pathLst>
          </a:custGeom>
          <a:solidFill>
            <a:srgbClr val="000000"/>
          </a:solidFill>
        </p:spPr>
        <p:txBody>
          <a:bodyPr wrap="square" lIns="0" tIns="0" rIns="0" bIns="0" rtlCol="0"/>
          <a:lstStyle/>
          <a:p/>
        </p:txBody>
      </p:sp>
      <p:sp>
        <p:nvSpPr>
          <p:cNvPr id="10" name="object 10"/>
          <p:cNvSpPr txBox="1"/>
          <p:nvPr/>
        </p:nvSpPr>
        <p:spPr>
          <a:xfrm>
            <a:off x="991105" y="1596614"/>
            <a:ext cx="4196080" cy="1158240"/>
          </a:xfrm>
          <a:prstGeom prst="rect">
            <a:avLst/>
          </a:prstGeom>
        </p:spPr>
        <p:txBody>
          <a:bodyPr wrap="square" lIns="0" tIns="61594" rIns="0" bIns="0" rtlCol="0" vert="horz">
            <a:spAutoFit/>
          </a:bodyPr>
          <a:lstStyle/>
          <a:p>
            <a:pPr marL="269875" indent="-245110">
              <a:lnSpc>
                <a:spcPct val="100000"/>
              </a:lnSpc>
              <a:spcBef>
                <a:spcPts val="484"/>
              </a:spcBef>
              <a:buChar char="•"/>
              <a:tabLst>
                <a:tab pos="269875" algn="l"/>
                <a:tab pos="270510" algn="l"/>
              </a:tabLst>
            </a:pPr>
            <a:r>
              <a:rPr dirty="0" sz="1150" spc="-5">
                <a:latin typeface="Arial"/>
                <a:cs typeface="Arial"/>
              </a:rPr>
              <a:t>Force </a:t>
            </a:r>
            <a:r>
              <a:rPr dirty="0" sz="1150" spc="-10">
                <a:latin typeface="Arial"/>
                <a:cs typeface="Arial"/>
              </a:rPr>
              <a:t>at end </a:t>
            </a:r>
            <a:r>
              <a:rPr dirty="0" sz="1150" spc="-5">
                <a:latin typeface="Arial"/>
                <a:cs typeface="Arial"/>
              </a:rPr>
              <a:t>of transfer</a:t>
            </a:r>
            <a:r>
              <a:rPr dirty="0" sz="1150">
                <a:latin typeface="Arial"/>
                <a:cs typeface="Arial"/>
              </a:rPr>
              <a:t> </a:t>
            </a:r>
            <a:r>
              <a:rPr dirty="0" sz="1150" spc="-10">
                <a:latin typeface="Arial"/>
                <a:cs typeface="Arial"/>
              </a:rPr>
              <a:t>length</a:t>
            </a:r>
            <a:endParaRPr sz="1150">
              <a:latin typeface="Arial"/>
              <a:cs typeface="Arial"/>
            </a:endParaRPr>
          </a:p>
          <a:p>
            <a:pPr marL="270510" indent="-245745">
              <a:lnSpc>
                <a:spcPct val="100000"/>
              </a:lnSpc>
              <a:spcBef>
                <a:spcPts val="385"/>
              </a:spcBef>
              <a:buFont typeface="Arial"/>
              <a:buChar char="•"/>
              <a:tabLst>
                <a:tab pos="270510" algn="l"/>
                <a:tab pos="271145" algn="l"/>
              </a:tabLst>
            </a:pPr>
            <a:r>
              <a:rPr dirty="0" sz="1150" spc="-10">
                <a:latin typeface="Cambria"/>
                <a:cs typeface="Cambria"/>
              </a:rPr>
              <a:t>𝑃 </a:t>
            </a:r>
            <a:r>
              <a:rPr dirty="0" sz="1150" spc="210">
                <a:latin typeface="Cambria"/>
                <a:cs typeface="Cambria"/>
              </a:rPr>
              <a:t>= </a:t>
            </a:r>
            <a:r>
              <a:rPr dirty="0" sz="1150" spc="10">
                <a:latin typeface="Cambria"/>
                <a:cs typeface="Cambria"/>
              </a:rPr>
              <a:t>0.04𝐴</a:t>
            </a:r>
            <a:r>
              <a:rPr dirty="0" baseline="-17361" sz="1200" spc="15">
                <a:latin typeface="Cambria"/>
                <a:cs typeface="Cambria"/>
              </a:rPr>
              <a:t>ps </a:t>
            </a:r>
            <a:r>
              <a:rPr dirty="0" sz="1150" spc="15">
                <a:latin typeface="Cambria"/>
                <a:cs typeface="Cambria"/>
              </a:rPr>
              <a:t>𝑓</a:t>
            </a:r>
            <a:r>
              <a:rPr dirty="0" baseline="-17361" sz="1200" spc="22">
                <a:latin typeface="Cambria"/>
                <a:cs typeface="Cambria"/>
              </a:rPr>
              <a:t>pj </a:t>
            </a:r>
            <a:r>
              <a:rPr dirty="0" sz="1150" spc="210">
                <a:latin typeface="Cambria"/>
                <a:cs typeface="Cambria"/>
              </a:rPr>
              <a:t>− </a:t>
            </a:r>
            <a:r>
              <a:rPr dirty="0" sz="1150" spc="-10">
                <a:latin typeface="Cambria"/>
                <a:cs typeface="Cambria"/>
              </a:rPr>
              <a:t>Δ𝑓</a:t>
            </a:r>
            <a:r>
              <a:rPr dirty="0" baseline="-17361" sz="1200" spc="-15">
                <a:latin typeface="Cambria"/>
                <a:cs typeface="Cambria"/>
              </a:rPr>
              <a:t>pRo </a:t>
            </a:r>
            <a:r>
              <a:rPr dirty="0" sz="1150" spc="210">
                <a:latin typeface="Cambria"/>
                <a:cs typeface="Cambria"/>
              </a:rPr>
              <a:t>−</a:t>
            </a:r>
            <a:r>
              <a:rPr dirty="0" sz="1150" spc="-105">
                <a:latin typeface="Cambria"/>
                <a:cs typeface="Cambria"/>
              </a:rPr>
              <a:t> </a:t>
            </a:r>
            <a:r>
              <a:rPr dirty="0" sz="1150" spc="10">
                <a:latin typeface="Cambria"/>
                <a:cs typeface="Cambria"/>
              </a:rPr>
              <a:t>Δ𝑓</a:t>
            </a:r>
            <a:r>
              <a:rPr dirty="0" baseline="-17361" sz="1200" spc="15">
                <a:latin typeface="Cambria"/>
                <a:cs typeface="Cambria"/>
              </a:rPr>
              <a:t>pEs</a:t>
            </a:r>
            <a:endParaRPr baseline="-17361" sz="1200">
              <a:latin typeface="Cambria"/>
              <a:cs typeface="Cambria"/>
            </a:endParaRPr>
          </a:p>
          <a:p>
            <a:pPr marL="351155">
              <a:lnSpc>
                <a:spcPct val="100000"/>
              </a:lnSpc>
              <a:spcBef>
                <a:spcPts val="430"/>
              </a:spcBef>
            </a:pPr>
            <a:r>
              <a:rPr dirty="0" sz="1150" spc="-10">
                <a:latin typeface="Arial"/>
                <a:cs typeface="Arial"/>
              </a:rPr>
              <a:t>– </a:t>
            </a:r>
            <a:r>
              <a:rPr dirty="0" sz="1150" spc="20">
                <a:latin typeface="Cambria"/>
                <a:cs typeface="Cambria"/>
              </a:rPr>
              <a:t>𝑃</a:t>
            </a:r>
            <a:r>
              <a:rPr dirty="0" baseline="-17361" sz="1200" spc="30">
                <a:latin typeface="Cambria"/>
                <a:cs typeface="Cambria"/>
              </a:rPr>
              <a:t>perm </a:t>
            </a:r>
            <a:r>
              <a:rPr dirty="0" sz="1150" spc="210">
                <a:latin typeface="Cambria"/>
                <a:cs typeface="Cambria"/>
              </a:rPr>
              <a:t>= </a:t>
            </a:r>
            <a:r>
              <a:rPr dirty="0" sz="1150" spc="-5">
                <a:latin typeface="Cambria"/>
                <a:cs typeface="Cambria"/>
              </a:rPr>
              <a:t>0.04 </a:t>
            </a:r>
            <a:r>
              <a:rPr dirty="0" sz="1150" spc="5">
                <a:latin typeface="Cambria"/>
                <a:cs typeface="Cambria"/>
              </a:rPr>
              <a:t>13.237𝑖𝑛</a:t>
            </a:r>
            <a:r>
              <a:rPr dirty="0" baseline="27777" sz="1200" spc="7">
                <a:latin typeface="Cambria"/>
                <a:cs typeface="Cambria"/>
              </a:rPr>
              <a:t>2 </a:t>
            </a:r>
            <a:r>
              <a:rPr dirty="0" sz="1150" spc="-10">
                <a:latin typeface="Cambria"/>
                <a:cs typeface="Cambria"/>
              </a:rPr>
              <a:t>202.5 </a:t>
            </a:r>
            <a:r>
              <a:rPr dirty="0" sz="1150" spc="210">
                <a:latin typeface="Cambria"/>
                <a:cs typeface="Cambria"/>
              </a:rPr>
              <a:t>− </a:t>
            </a:r>
            <a:r>
              <a:rPr dirty="0" sz="1150" spc="-10">
                <a:latin typeface="Cambria"/>
                <a:cs typeface="Cambria"/>
              </a:rPr>
              <a:t>19.858𝑘𝑠𝑖 </a:t>
            </a:r>
            <a:r>
              <a:rPr dirty="0" sz="1150" spc="210">
                <a:latin typeface="Cambria"/>
                <a:cs typeface="Cambria"/>
              </a:rPr>
              <a:t>= </a:t>
            </a:r>
            <a:r>
              <a:rPr dirty="0" sz="1150" spc="-5">
                <a:latin typeface="Cambria"/>
                <a:cs typeface="Cambria"/>
              </a:rPr>
              <a:t>96.71</a:t>
            </a:r>
            <a:r>
              <a:rPr dirty="0" sz="1150" spc="-60">
                <a:latin typeface="Cambria"/>
                <a:cs typeface="Cambria"/>
              </a:rPr>
              <a:t> </a:t>
            </a:r>
            <a:r>
              <a:rPr dirty="0" sz="1150" spc="-10">
                <a:latin typeface="Cambria"/>
                <a:cs typeface="Cambria"/>
              </a:rPr>
              <a:t>𝑘𝑖𝑝</a:t>
            </a:r>
            <a:endParaRPr sz="1150">
              <a:latin typeface="Cambria"/>
              <a:cs typeface="Cambria"/>
            </a:endParaRPr>
          </a:p>
          <a:p>
            <a:pPr marL="351155">
              <a:lnSpc>
                <a:spcPct val="100000"/>
              </a:lnSpc>
              <a:spcBef>
                <a:spcPts val="420"/>
              </a:spcBef>
            </a:pPr>
            <a:r>
              <a:rPr dirty="0" sz="1150" spc="-10">
                <a:latin typeface="Arial"/>
                <a:cs typeface="Arial"/>
              </a:rPr>
              <a:t>– </a:t>
            </a:r>
            <a:r>
              <a:rPr dirty="0" sz="1150" spc="35">
                <a:latin typeface="Cambria"/>
                <a:cs typeface="Cambria"/>
              </a:rPr>
              <a:t>𝑃</a:t>
            </a:r>
            <a:r>
              <a:rPr dirty="0" baseline="-17361" sz="1200" spc="52">
                <a:latin typeface="Cambria"/>
                <a:cs typeface="Cambria"/>
              </a:rPr>
              <a:t>temp </a:t>
            </a:r>
            <a:r>
              <a:rPr dirty="0" sz="1150" spc="210">
                <a:latin typeface="Cambria"/>
                <a:cs typeface="Cambria"/>
              </a:rPr>
              <a:t>= </a:t>
            </a:r>
            <a:r>
              <a:rPr dirty="0" sz="1150" spc="-5">
                <a:latin typeface="Cambria"/>
                <a:cs typeface="Cambria"/>
              </a:rPr>
              <a:t>0.04 </a:t>
            </a:r>
            <a:r>
              <a:rPr dirty="0" sz="1150" spc="5">
                <a:latin typeface="Cambria"/>
                <a:cs typeface="Cambria"/>
              </a:rPr>
              <a:t>0.868𝑖𝑛</a:t>
            </a:r>
            <a:r>
              <a:rPr dirty="0" baseline="27777" sz="1200" spc="7">
                <a:latin typeface="Cambria"/>
                <a:cs typeface="Cambria"/>
              </a:rPr>
              <a:t>2 </a:t>
            </a:r>
            <a:r>
              <a:rPr dirty="0" sz="1150" spc="-10">
                <a:latin typeface="Cambria"/>
                <a:cs typeface="Cambria"/>
              </a:rPr>
              <a:t>202.5 </a:t>
            </a:r>
            <a:r>
              <a:rPr dirty="0" sz="1150" spc="210">
                <a:latin typeface="Cambria"/>
                <a:cs typeface="Cambria"/>
              </a:rPr>
              <a:t>− </a:t>
            </a:r>
            <a:r>
              <a:rPr dirty="0" sz="1150" spc="-10">
                <a:latin typeface="Cambria"/>
                <a:cs typeface="Cambria"/>
              </a:rPr>
              <a:t>8.656𝑘𝑠𝑖 </a:t>
            </a:r>
            <a:r>
              <a:rPr dirty="0" sz="1150" spc="210">
                <a:latin typeface="Cambria"/>
                <a:cs typeface="Cambria"/>
              </a:rPr>
              <a:t>= </a:t>
            </a:r>
            <a:r>
              <a:rPr dirty="0" sz="1150" spc="-10">
                <a:latin typeface="Cambria"/>
                <a:cs typeface="Cambria"/>
              </a:rPr>
              <a:t>6.73</a:t>
            </a:r>
            <a:r>
              <a:rPr dirty="0" sz="1150" spc="-110">
                <a:latin typeface="Cambria"/>
                <a:cs typeface="Cambria"/>
              </a:rPr>
              <a:t> </a:t>
            </a:r>
            <a:r>
              <a:rPr dirty="0" sz="1150" spc="-10">
                <a:latin typeface="Cambria"/>
                <a:cs typeface="Cambria"/>
              </a:rPr>
              <a:t>𝑘𝑖𝑝</a:t>
            </a:r>
            <a:endParaRPr sz="1150">
              <a:latin typeface="Cambria"/>
              <a:cs typeface="Cambria"/>
            </a:endParaRPr>
          </a:p>
          <a:p>
            <a:pPr marL="351155">
              <a:lnSpc>
                <a:spcPct val="100000"/>
              </a:lnSpc>
              <a:spcBef>
                <a:spcPts val="395"/>
              </a:spcBef>
            </a:pPr>
            <a:r>
              <a:rPr dirty="0" sz="1150" spc="-10">
                <a:latin typeface="Arial"/>
                <a:cs typeface="Arial"/>
              </a:rPr>
              <a:t>– </a:t>
            </a:r>
            <a:r>
              <a:rPr dirty="0" sz="1150" spc="-10">
                <a:latin typeface="Cambria"/>
                <a:cs typeface="Cambria"/>
              </a:rPr>
              <a:t>𝑃 </a:t>
            </a:r>
            <a:r>
              <a:rPr dirty="0" sz="1150" spc="210">
                <a:latin typeface="Cambria"/>
                <a:cs typeface="Cambria"/>
              </a:rPr>
              <a:t>= </a:t>
            </a:r>
            <a:r>
              <a:rPr dirty="0" sz="1150" spc="-10">
                <a:latin typeface="Cambria"/>
                <a:cs typeface="Cambria"/>
              </a:rPr>
              <a:t>96.71 </a:t>
            </a:r>
            <a:r>
              <a:rPr dirty="0" sz="1150" spc="210">
                <a:latin typeface="Cambria"/>
                <a:cs typeface="Cambria"/>
              </a:rPr>
              <a:t>+ </a:t>
            </a:r>
            <a:r>
              <a:rPr dirty="0" sz="1150" spc="-10">
                <a:latin typeface="Cambria"/>
                <a:cs typeface="Cambria"/>
              </a:rPr>
              <a:t>6.73 </a:t>
            </a:r>
            <a:r>
              <a:rPr dirty="0" sz="1150" spc="210">
                <a:latin typeface="Cambria"/>
                <a:cs typeface="Cambria"/>
              </a:rPr>
              <a:t>=</a:t>
            </a:r>
            <a:r>
              <a:rPr dirty="0" sz="1150" spc="-65">
                <a:latin typeface="Cambria"/>
                <a:cs typeface="Cambria"/>
              </a:rPr>
              <a:t> </a:t>
            </a:r>
            <a:r>
              <a:rPr dirty="0" sz="1150" spc="-5">
                <a:latin typeface="Cambria"/>
                <a:cs typeface="Cambria"/>
              </a:rPr>
              <a:t>103.44 </a:t>
            </a:r>
            <a:r>
              <a:rPr dirty="0" sz="1150" spc="-10">
                <a:latin typeface="Cambria"/>
                <a:cs typeface="Cambria"/>
              </a:rPr>
              <a:t>𝑘𝑖𝑝</a:t>
            </a:r>
            <a:endParaRPr sz="1150">
              <a:latin typeface="Cambria"/>
              <a:cs typeface="Cambria"/>
            </a:endParaRPr>
          </a:p>
        </p:txBody>
      </p:sp>
      <p:sp>
        <p:nvSpPr>
          <p:cNvPr id="11" name="object 11"/>
          <p:cNvSpPr/>
          <p:nvPr/>
        </p:nvSpPr>
        <p:spPr>
          <a:xfrm>
            <a:off x="2170176" y="2932176"/>
            <a:ext cx="68580" cy="9525"/>
          </a:xfrm>
          <a:custGeom>
            <a:avLst/>
            <a:gdLst/>
            <a:ahLst/>
            <a:cxnLst/>
            <a:rect l="l" t="t" r="r" b="b"/>
            <a:pathLst>
              <a:path w="68580" h="9525">
                <a:moveTo>
                  <a:pt x="0" y="0"/>
                </a:moveTo>
                <a:lnTo>
                  <a:pt x="68579" y="0"/>
                </a:lnTo>
                <a:lnTo>
                  <a:pt x="68579" y="9143"/>
                </a:lnTo>
                <a:lnTo>
                  <a:pt x="0" y="9143"/>
                </a:lnTo>
                <a:lnTo>
                  <a:pt x="0" y="0"/>
                </a:lnTo>
                <a:close/>
              </a:path>
            </a:pathLst>
          </a:custGeom>
          <a:solidFill>
            <a:srgbClr val="000000"/>
          </a:solidFill>
        </p:spPr>
        <p:txBody>
          <a:bodyPr wrap="square" lIns="0" tIns="0" rIns="0" bIns="0" rtlCol="0"/>
          <a:lstStyle/>
          <a:p/>
        </p:txBody>
      </p:sp>
      <p:sp>
        <p:nvSpPr>
          <p:cNvPr id="12" name="object 12"/>
          <p:cNvSpPr/>
          <p:nvPr/>
        </p:nvSpPr>
        <p:spPr>
          <a:xfrm>
            <a:off x="2427732" y="2936748"/>
            <a:ext cx="230504" cy="0"/>
          </a:xfrm>
          <a:custGeom>
            <a:avLst/>
            <a:gdLst/>
            <a:ahLst/>
            <a:cxnLst/>
            <a:rect l="l" t="t" r="r" b="b"/>
            <a:pathLst>
              <a:path w="230505" h="0">
                <a:moveTo>
                  <a:pt x="0" y="0"/>
                </a:moveTo>
                <a:lnTo>
                  <a:pt x="230124" y="0"/>
                </a:lnTo>
              </a:path>
            </a:pathLst>
          </a:custGeom>
          <a:ln w="9143">
            <a:solidFill>
              <a:srgbClr val="000000"/>
            </a:solidFill>
          </a:ln>
        </p:spPr>
        <p:txBody>
          <a:bodyPr wrap="square" lIns="0" tIns="0" rIns="0" bIns="0" rtlCol="0"/>
          <a:lstStyle/>
          <a:p/>
        </p:txBody>
      </p:sp>
      <p:sp>
        <p:nvSpPr>
          <p:cNvPr id="13" name="object 13"/>
          <p:cNvSpPr/>
          <p:nvPr/>
        </p:nvSpPr>
        <p:spPr>
          <a:xfrm>
            <a:off x="2695955" y="2819400"/>
            <a:ext cx="347980" cy="239395"/>
          </a:xfrm>
          <a:custGeom>
            <a:avLst/>
            <a:gdLst/>
            <a:ahLst/>
            <a:cxnLst/>
            <a:rect l="l" t="t" r="r" b="b"/>
            <a:pathLst>
              <a:path w="347980" h="239394">
                <a:moveTo>
                  <a:pt x="295656" y="239268"/>
                </a:moveTo>
                <a:lnTo>
                  <a:pt x="292608" y="233172"/>
                </a:lnTo>
                <a:lnTo>
                  <a:pt x="302085" y="225432"/>
                </a:lnTo>
                <a:lnTo>
                  <a:pt x="310134" y="215836"/>
                </a:lnTo>
                <a:lnTo>
                  <a:pt x="327969" y="174807"/>
                </a:lnTo>
                <a:lnTo>
                  <a:pt x="333756" y="118872"/>
                </a:lnTo>
                <a:lnTo>
                  <a:pt x="333160" y="98893"/>
                </a:lnTo>
                <a:lnTo>
                  <a:pt x="323088" y="47244"/>
                </a:lnTo>
                <a:lnTo>
                  <a:pt x="302085" y="12954"/>
                </a:lnTo>
                <a:lnTo>
                  <a:pt x="292608" y="6096"/>
                </a:lnTo>
                <a:lnTo>
                  <a:pt x="295656" y="0"/>
                </a:lnTo>
                <a:lnTo>
                  <a:pt x="325445" y="29360"/>
                </a:lnTo>
                <a:lnTo>
                  <a:pt x="344043" y="78676"/>
                </a:lnTo>
                <a:lnTo>
                  <a:pt x="347472" y="118872"/>
                </a:lnTo>
                <a:lnTo>
                  <a:pt x="346614" y="139779"/>
                </a:lnTo>
                <a:lnTo>
                  <a:pt x="339756" y="177593"/>
                </a:lnTo>
                <a:lnTo>
                  <a:pt x="316420" y="221742"/>
                </a:lnTo>
                <a:lnTo>
                  <a:pt x="306538" y="231505"/>
                </a:lnTo>
                <a:lnTo>
                  <a:pt x="295656" y="239268"/>
                </a:lnTo>
                <a:close/>
              </a:path>
              <a:path w="347980" h="239394">
                <a:moveTo>
                  <a:pt x="50292" y="239268"/>
                </a:moveTo>
                <a:lnTo>
                  <a:pt x="21145" y="209692"/>
                </a:lnTo>
                <a:lnTo>
                  <a:pt x="3429" y="159258"/>
                </a:lnTo>
                <a:lnTo>
                  <a:pt x="0" y="118872"/>
                </a:lnTo>
                <a:lnTo>
                  <a:pt x="857" y="97988"/>
                </a:lnTo>
                <a:lnTo>
                  <a:pt x="13716" y="44196"/>
                </a:lnTo>
                <a:lnTo>
                  <a:pt x="39433" y="7119"/>
                </a:lnTo>
                <a:lnTo>
                  <a:pt x="50292" y="0"/>
                </a:lnTo>
                <a:lnTo>
                  <a:pt x="53340" y="6096"/>
                </a:lnTo>
                <a:lnTo>
                  <a:pt x="44505" y="12954"/>
                </a:lnTo>
                <a:lnTo>
                  <a:pt x="36385" y="22098"/>
                </a:lnTo>
                <a:lnTo>
                  <a:pt x="18621" y="62936"/>
                </a:lnTo>
                <a:lnTo>
                  <a:pt x="12192" y="118872"/>
                </a:lnTo>
                <a:lnTo>
                  <a:pt x="13001" y="138850"/>
                </a:lnTo>
                <a:lnTo>
                  <a:pt x="22860" y="190500"/>
                </a:lnTo>
                <a:lnTo>
                  <a:pt x="44505" y="225432"/>
                </a:lnTo>
                <a:lnTo>
                  <a:pt x="53340" y="233172"/>
                </a:lnTo>
                <a:lnTo>
                  <a:pt x="50292" y="239268"/>
                </a:lnTo>
                <a:close/>
              </a:path>
            </a:pathLst>
          </a:custGeom>
          <a:solidFill>
            <a:srgbClr val="000000"/>
          </a:solidFill>
        </p:spPr>
        <p:txBody>
          <a:bodyPr wrap="square" lIns="0" tIns="0" rIns="0" bIns="0" rtlCol="0"/>
          <a:lstStyle/>
          <a:p/>
        </p:txBody>
      </p:sp>
      <p:sp>
        <p:nvSpPr>
          <p:cNvPr id="14" name="object 14"/>
          <p:cNvSpPr txBox="1"/>
          <p:nvPr/>
        </p:nvSpPr>
        <p:spPr>
          <a:xfrm>
            <a:off x="2782800" y="2776170"/>
            <a:ext cx="182245" cy="151765"/>
          </a:xfrm>
          <a:prstGeom prst="rect">
            <a:avLst/>
          </a:prstGeom>
        </p:spPr>
        <p:txBody>
          <a:bodyPr wrap="square" lIns="0" tIns="15875" rIns="0" bIns="0" rtlCol="0" vert="horz">
            <a:spAutoFit/>
          </a:bodyPr>
          <a:lstStyle/>
          <a:p>
            <a:pPr>
              <a:lnSpc>
                <a:spcPct val="100000"/>
              </a:lnSpc>
              <a:spcBef>
                <a:spcPts val="125"/>
              </a:spcBef>
            </a:pPr>
            <a:r>
              <a:rPr dirty="0" sz="800" spc="35">
                <a:latin typeface="Cambria"/>
                <a:cs typeface="Cambria"/>
              </a:rPr>
              <a:t>1</a:t>
            </a:r>
            <a:r>
              <a:rPr dirty="0" sz="800" spc="240">
                <a:latin typeface="Cambria"/>
                <a:cs typeface="Cambria"/>
              </a:rPr>
              <a:t>f</a:t>
            </a:r>
            <a:r>
              <a:rPr dirty="0" sz="800" spc="90">
                <a:latin typeface="Cambria"/>
                <a:cs typeface="Cambria"/>
              </a:rPr>
              <a:t>t</a:t>
            </a:r>
            <a:endParaRPr sz="800">
              <a:latin typeface="Cambria"/>
              <a:cs typeface="Cambria"/>
            </a:endParaRPr>
          </a:p>
        </p:txBody>
      </p:sp>
      <p:sp>
        <p:nvSpPr>
          <p:cNvPr id="15" name="object 15"/>
          <p:cNvSpPr txBox="1"/>
          <p:nvPr/>
        </p:nvSpPr>
        <p:spPr>
          <a:xfrm>
            <a:off x="2174720" y="2934682"/>
            <a:ext cx="821055" cy="151765"/>
          </a:xfrm>
          <a:prstGeom prst="rect">
            <a:avLst/>
          </a:prstGeom>
        </p:spPr>
        <p:txBody>
          <a:bodyPr wrap="square" lIns="0" tIns="15875" rIns="0" bIns="0" rtlCol="0" vert="horz">
            <a:spAutoFit/>
          </a:bodyPr>
          <a:lstStyle/>
          <a:p>
            <a:pPr>
              <a:lnSpc>
                <a:spcPct val="100000"/>
              </a:lnSpc>
              <a:spcBef>
                <a:spcPts val="125"/>
              </a:spcBef>
              <a:tabLst>
                <a:tab pos="337820" algn="l"/>
                <a:tab pos="580390" algn="l"/>
              </a:tabLst>
            </a:pPr>
            <a:r>
              <a:rPr dirty="0" sz="800" spc="35">
                <a:latin typeface="Cambria"/>
                <a:cs typeface="Cambria"/>
              </a:rPr>
              <a:t>4</a:t>
            </a:r>
            <a:r>
              <a:rPr dirty="0" sz="800" spc="35">
                <a:latin typeface="Cambria"/>
                <a:cs typeface="Cambria"/>
              </a:rPr>
              <a:t>	</a:t>
            </a:r>
            <a:r>
              <a:rPr dirty="0" sz="800" spc="35">
                <a:latin typeface="Cambria"/>
                <a:cs typeface="Cambria"/>
              </a:rPr>
              <a:t>4</a:t>
            </a:r>
            <a:r>
              <a:rPr dirty="0" sz="800" spc="35">
                <a:latin typeface="Cambria"/>
                <a:cs typeface="Cambria"/>
              </a:rPr>
              <a:t>	</a:t>
            </a:r>
            <a:r>
              <a:rPr dirty="0" sz="800" spc="35">
                <a:latin typeface="Cambria"/>
                <a:cs typeface="Cambria"/>
              </a:rPr>
              <a:t>12</a:t>
            </a:r>
            <a:r>
              <a:rPr dirty="0" sz="800" spc="60">
                <a:latin typeface="Cambria"/>
                <a:cs typeface="Cambria"/>
              </a:rPr>
              <a:t>i</a:t>
            </a:r>
            <a:r>
              <a:rPr dirty="0" sz="800" spc="90">
                <a:latin typeface="Cambria"/>
                <a:cs typeface="Cambria"/>
              </a:rPr>
              <a:t>n</a:t>
            </a:r>
            <a:endParaRPr sz="800">
              <a:latin typeface="Cambria"/>
              <a:cs typeface="Cambria"/>
            </a:endParaRPr>
          </a:p>
        </p:txBody>
      </p:sp>
      <p:sp>
        <p:nvSpPr>
          <p:cNvPr id="16" name="object 16"/>
          <p:cNvSpPr/>
          <p:nvPr/>
        </p:nvSpPr>
        <p:spPr>
          <a:xfrm>
            <a:off x="2753867" y="2936748"/>
            <a:ext cx="230504" cy="0"/>
          </a:xfrm>
          <a:custGeom>
            <a:avLst/>
            <a:gdLst/>
            <a:ahLst/>
            <a:cxnLst/>
            <a:rect l="l" t="t" r="r" b="b"/>
            <a:pathLst>
              <a:path w="230505" h="0">
                <a:moveTo>
                  <a:pt x="0" y="0"/>
                </a:moveTo>
                <a:lnTo>
                  <a:pt x="230124" y="0"/>
                </a:lnTo>
              </a:path>
            </a:pathLst>
          </a:custGeom>
          <a:ln w="9143">
            <a:solidFill>
              <a:srgbClr val="000000"/>
            </a:solidFill>
          </a:ln>
        </p:spPr>
        <p:txBody>
          <a:bodyPr wrap="square" lIns="0" tIns="0" rIns="0" bIns="0" rtlCol="0"/>
          <a:lstStyle/>
          <a:p/>
        </p:txBody>
      </p:sp>
      <p:sp>
        <p:nvSpPr>
          <p:cNvPr id="17" name="object 17"/>
          <p:cNvSpPr txBox="1"/>
          <p:nvPr/>
        </p:nvSpPr>
        <p:spPr>
          <a:xfrm>
            <a:off x="3096812" y="2821889"/>
            <a:ext cx="688975" cy="199390"/>
          </a:xfrm>
          <a:prstGeom prst="rect">
            <a:avLst/>
          </a:prstGeom>
        </p:spPr>
        <p:txBody>
          <a:bodyPr wrap="square" lIns="0" tIns="11430" rIns="0" bIns="0" rtlCol="0" vert="horz">
            <a:spAutoFit/>
          </a:bodyPr>
          <a:lstStyle/>
          <a:p>
            <a:pPr>
              <a:lnSpc>
                <a:spcPct val="100000"/>
              </a:lnSpc>
              <a:spcBef>
                <a:spcPts val="90"/>
              </a:spcBef>
            </a:pPr>
            <a:r>
              <a:rPr dirty="0" sz="1150" spc="210">
                <a:latin typeface="Cambria"/>
                <a:cs typeface="Cambria"/>
              </a:rPr>
              <a:t>=</a:t>
            </a:r>
            <a:r>
              <a:rPr dirty="0" sz="1150" spc="5">
                <a:latin typeface="Cambria"/>
                <a:cs typeface="Cambria"/>
              </a:rPr>
              <a:t> </a:t>
            </a:r>
            <a:r>
              <a:rPr dirty="0" sz="1150" spc="-5">
                <a:latin typeface="Cambria"/>
                <a:cs typeface="Cambria"/>
              </a:rPr>
              <a:t>1.542𝑓𝑡</a:t>
            </a:r>
            <a:r>
              <a:rPr dirty="0" sz="1150" spc="-5">
                <a:latin typeface="Times New Roman"/>
                <a:cs typeface="Times New Roman"/>
              </a:rPr>
              <a:t>.</a:t>
            </a:r>
            <a:endParaRPr sz="1150">
              <a:latin typeface="Times New Roman"/>
              <a:cs typeface="Times New Roman"/>
            </a:endParaRPr>
          </a:p>
        </p:txBody>
      </p:sp>
      <p:sp>
        <p:nvSpPr>
          <p:cNvPr id="18" name="object 18"/>
          <p:cNvSpPr/>
          <p:nvPr/>
        </p:nvSpPr>
        <p:spPr>
          <a:xfrm>
            <a:off x="3390900" y="3412235"/>
            <a:ext cx="243840" cy="134112"/>
          </a:xfrm>
          <a:prstGeom prst="rect">
            <a:avLst/>
          </a:prstGeom>
          <a:blipFill>
            <a:blip r:embed="rId3" cstate="print"/>
            <a:stretch>
              <a:fillRect/>
            </a:stretch>
          </a:blipFill>
        </p:spPr>
        <p:txBody>
          <a:bodyPr wrap="square" lIns="0" tIns="0" rIns="0" bIns="0" rtlCol="0"/>
          <a:lstStyle/>
          <a:p/>
        </p:txBody>
      </p:sp>
      <p:sp>
        <p:nvSpPr>
          <p:cNvPr id="19" name="object 19"/>
          <p:cNvSpPr txBox="1"/>
          <p:nvPr/>
        </p:nvSpPr>
        <p:spPr>
          <a:xfrm>
            <a:off x="1981201" y="3433023"/>
            <a:ext cx="1877695" cy="151765"/>
          </a:xfrm>
          <a:prstGeom prst="rect">
            <a:avLst/>
          </a:prstGeom>
        </p:spPr>
        <p:txBody>
          <a:bodyPr wrap="square" lIns="0" tIns="15875" rIns="0" bIns="0" rtlCol="0" vert="horz">
            <a:spAutoFit/>
          </a:bodyPr>
          <a:lstStyle/>
          <a:p>
            <a:pPr>
              <a:lnSpc>
                <a:spcPct val="100000"/>
              </a:lnSpc>
              <a:spcBef>
                <a:spcPts val="125"/>
              </a:spcBef>
              <a:tabLst>
                <a:tab pos="1548130" algn="l"/>
                <a:tab pos="1812925" algn="l"/>
              </a:tabLst>
            </a:pPr>
            <a:r>
              <a:rPr dirty="0" sz="800" spc="55">
                <a:latin typeface="Cambria"/>
                <a:cs typeface="Cambria"/>
              </a:rPr>
              <a:t>s</a:t>
            </a:r>
            <a:r>
              <a:rPr dirty="0" sz="800" spc="55">
                <a:latin typeface="Cambria"/>
                <a:cs typeface="Cambria"/>
              </a:rPr>
              <a:t>	</a:t>
            </a:r>
            <a:r>
              <a:rPr dirty="0" sz="800" spc="55">
                <a:latin typeface="Cambria"/>
                <a:cs typeface="Cambria"/>
              </a:rPr>
              <a:t>s</a:t>
            </a:r>
            <a:r>
              <a:rPr dirty="0" sz="800" spc="55">
                <a:latin typeface="Cambria"/>
                <a:cs typeface="Cambria"/>
              </a:rPr>
              <a:t>	</a:t>
            </a:r>
            <a:r>
              <a:rPr dirty="0" sz="800" spc="55">
                <a:latin typeface="Cambria"/>
                <a:cs typeface="Cambria"/>
              </a:rPr>
              <a:t>s</a:t>
            </a:r>
            <a:endParaRPr sz="800">
              <a:latin typeface="Cambria"/>
              <a:cs typeface="Cambria"/>
            </a:endParaRPr>
          </a:p>
        </p:txBody>
      </p:sp>
      <p:sp>
        <p:nvSpPr>
          <p:cNvPr id="20" name="object 20"/>
          <p:cNvSpPr txBox="1"/>
          <p:nvPr/>
        </p:nvSpPr>
        <p:spPr>
          <a:xfrm>
            <a:off x="5059668" y="3298984"/>
            <a:ext cx="64769" cy="130175"/>
          </a:xfrm>
          <a:prstGeom prst="rect">
            <a:avLst/>
          </a:prstGeom>
        </p:spPr>
        <p:txBody>
          <a:bodyPr wrap="square" lIns="0" tIns="17145" rIns="0" bIns="0" rtlCol="0" vert="horz">
            <a:spAutoFit/>
          </a:bodyPr>
          <a:lstStyle/>
          <a:p>
            <a:pPr>
              <a:lnSpc>
                <a:spcPct val="100000"/>
              </a:lnSpc>
              <a:spcBef>
                <a:spcPts val="135"/>
              </a:spcBef>
            </a:pPr>
            <a:r>
              <a:rPr dirty="0" sz="650" spc="45">
                <a:latin typeface="Cambria"/>
                <a:cs typeface="Cambria"/>
              </a:rPr>
              <a:t>2</a:t>
            </a:r>
            <a:endParaRPr sz="650">
              <a:latin typeface="Cambria"/>
              <a:cs typeface="Cambria"/>
            </a:endParaRPr>
          </a:p>
        </p:txBody>
      </p:sp>
      <p:sp>
        <p:nvSpPr>
          <p:cNvPr id="21" name="object 21"/>
          <p:cNvSpPr/>
          <p:nvPr/>
        </p:nvSpPr>
        <p:spPr>
          <a:xfrm>
            <a:off x="4681728" y="3479292"/>
            <a:ext cx="434340" cy="0"/>
          </a:xfrm>
          <a:custGeom>
            <a:avLst/>
            <a:gdLst/>
            <a:ahLst/>
            <a:cxnLst/>
            <a:rect l="l" t="t" r="r" b="b"/>
            <a:pathLst>
              <a:path w="434339" h="0">
                <a:moveTo>
                  <a:pt x="0" y="0"/>
                </a:moveTo>
                <a:lnTo>
                  <a:pt x="434340" y="0"/>
                </a:lnTo>
              </a:path>
            </a:pathLst>
          </a:custGeom>
          <a:ln w="9144">
            <a:solidFill>
              <a:srgbClr val="000000"/>
            </a:solidFill>
          </a:ln>
        </p:spPr>
        <p:txBody>
          <a:bodyPr wrap="square" lIns="0" tIns="0" rIns="0" bIns="0" rtlCol="0"/>
          <a:lstStyle/>
          <a:p/>
        </p:txBody>
      </p:sp>
      <p:sp>
        <p:nvSpPr>
          <p:cNvPr id="22" name="object 22"/>
          <p:cNvSpPr txBox="1"/>
          <p:nvPr/>
        </p:nvSpPr>
        <p:spPr>
          <a:xfrm>
            <a:off x="965705" y="2741125"/>
            <a:ext cx="4795520" cy="822960"/>
          </a:xfrm>
          <a:prstGeom prst="rect">
            <a:avLst/>
          </a:prstGeom>
        </p:spPr>
        <p:txBody>
          <a:bodyPr wrap="square" lIns="0" tIns="92075" rIns="0" bIns="0" rtlCol="0" vert="horz">
            <a:spAutoFit/>
          </a:bodyPr>
          <a:lstStyle/>
          <a:p>
            <a:pPr marL="295275" indent="-245110">
              <a:lnSpc>
                <a:spcPct val="100000"/>
              </a:lnSpc>
              <a:spcBef>
                <a:spcPts val="725"/>
              </a:spcBef>
              <a:buChar char="•"/>
              <a:tabLst>
                <a:tab pos="295275" algn="l"/>
                <a:tab pos="295910" algn="l"/>
              </a:tabLst>
            </a:pPr>
            <a:r>
              <a:rPr dirty="0" sz="1150" spc="-10">
                <a:latin typeface="Arial"/>
                <a:cs typeface="Arial"/>
              </a:rPr>
              <a:t>Splitting zone </a:t>
            </a:r>
            <a:r>
              <a:rPr dirty="0" baseline="45138" sz="1200" spc="104">
                <a:latin typeface="Cambria"/>
                <a:cs typeface="Cambria"/>
              </a:rPr>
              <a:t>h </a:t>
            </a:r>
            <a:r>
              <a:rPr dirty="0" sz="1150" spc="210">
                <a:latin typeface="Cambria"/>
                <a:cs typeface="Cambria"/>
              </a:rPr>
              <a:t>=</a:t>
            </a:r>
            <a:r>
              <a:rPr dirty="0" sz="1150" spc="-55">
                <a:latin typeface="Cambria"/>
                <a:cs typeface="Cambria"/>
              </a:rPr>
              <a:t> </a:t>
            </a:r>
            <a:r>
              <a:rPr dirty="0" baseline="45138" sz="1200" spc="82">
                <a:latin typeface="Cambria"/>
                <a:cs typeface="Cambria"/>
              </a:rPr>
              <a:t>74in</a:t>
            </a:r>
            <a:endParaRPr baseline="45138" sz="1200">
              <a:latin typeface="Cambria"/>
              <a:cs typeface="Cambria"/>
            </a:endParaRPr>
          </a:p>
          <a:p>
            <a:pPr marL="295275" indent="-245110">
              <a:lnSpc>
                <a:spcPct val="100000"/>
              </a:lnSpc>
              <a:spcBef>
                <a:spcPts val="625"/>
              </a:spcBef>
              <a:buChar char="•"/>
              <a:tabLst>
                <a:tab pos="295275" algn="l"/>
                <a:tab pos="295910" algn="l"/>
              </a:tabLst>
            </a:pPr>
            <a:r>
              <a:rPr dirty="0" sz="1150" spc="-10">
                <a:latin typeface="Arial"/>
                <a:cs typeface="Arial"/>
              </a:rPr>
              <a:t>Splitting </a:t>
            </a:r>
            <a:r>
              <a:rPr dirty="0" sz="1150" spc="-5">
                <a:latin typeface="Arial"/>
                <a:cs typeface="Arial"/>
              </a:rPr>
              <a:t>resistance </a:t>
            </a:r>
            <a:r>
              <a:rPr dirty="0" sz="1150" spc="-65">
                <a:latin typeface="Cambria"/>
                <a:cs typeface="Cambria"/>
              </a:rPr>
              <a:t>𝑃</a:t>
            </a:r>
            <a:r>
              <a:rPr dirty="0" baseline="-17361" sz="1200" spc="-97">
                <a:latin typeface="Cambria"/>
                <a:cs typeface="Cambria"/>
              </a:rPr>
              <a:t>r </a:t>
            </a:r>
            <a:r>
              <a:rPr dirty="0" sz="1150" spc="210">
                <a:latin typeface="Cambria"/>
                <a:cs typeface="Cambria"/>
              </a:rPr>
              <a:t>= </a:t>
            </a:r>
            <a:r>
              <a:rPr dirty="0" sz="1150">
                <a:latin typeface="Cambria"/>
                <a:cs typeface="Cambria"/>
              </a:rPr>
              <a:t>𝑓</a:t>
            </a:r>
            <a:r>
              <a:rPr dirty="0" baseline="-17361" sz="1200">
                <a:latin typeface="Cambria"/>
                <a:cs typeface="Cambria"/>
              </a:rPr>
              <a:t>s</a:t>
            </a:r>
            <a:r>
              <a:rPr dirty="0" sz="1150">
                <a:latin typeface="Cambria"/>
                <a:cs typeface="Cambria"/>
              </a:rPr>
              <a:t>𝐴</a:t>
            </a:r>
            <a:r>
              <a:rPr dirty="0" baseline="-17361" sz="1200">
                <a:latin typeface="Cambria"/>
                <a:cs typeface="Cambria"/>
              </a:rPr>
              <a:t>s</a:t>
            </a:r>
            <a:r>
              <a:rPr dirty="0" sz="1150">
                <a:latin typeface="Arial"/>
                <a:cs typeface="Arial"/>
              </a:rPr>
              <a:t>, </a:t>
            </a:r>
            <a:r>
              <a:rPr dirty="0" sz="1150" spc="-95">
                <a:latin typeface="Cambria"/>
                <a:cs typeface="Cambria"/>
              </a:rPr>
              <a:t>𝑓</a:t>
            </a:r>
            <a:r>
              <a:rPr dirty="0" baseline="-17361" sz="1200" spc="-142">
                <a:latin typeface="Cambria"/>
                <a:cs typeface="Cambria"/>
              </a:rPr>
              <a:t>s </a:t>
            </a:r>
            <a:r>
              <a:rPr dirty="0" sz="1150" spc="210">
                <a:latin typeface="Cambria"/>
                <a:cs typeface="Cambria"/>
              </a:rPr>
              <a:t>= </a:t>
            </a:r>
            <a:r>
              <a:rPr dirty="0" sz="1150" spc="-5">
                <a:latin typeface="Cambria"/>
                <a:cs typeface="Cambria"/>
              </a:rPr>
              <a:t>20</a:t>
            </a:r>
            <a:r>
              <a:rPr dirty="0" sz="1150" spc="-180">
                <a:latin typeface="Cambria"/>
                <a:cs typeface="Cambria"/>
              </a:rPr>
              <a:t> </a:t>
            </a:r>
            <a:r>
              <a:rPr dirty="0" sz="1150">
                <a:latin typeface="Cambria"/>
                <a:cs typeface="Cambria"/>
              </a:rPr>
              <a:t>𝑘𝑠𝑖</a:t>
            </a:r>
            <a:r>
              <a:rPr dirty="0" sz="1150">
                <a:latin typeface="Arial"/>
                <a:cs typeface="Arial"/>
              </a:rPr>
              <a:t>,</a:t>
            </a:r>
            <a:endParaRPr sz="1150">
              <a:latin typeface="Arial"/>
              <a:cs typeface="Arial"/>
            </a:endParaRPr>
          </a:p>
          <a:p>
            <a:pPr marL="295275" indent="-245110">
              <a:lnSpc>
                <a:spcPct val="100000"/>
              </a:lnSpc>
              <a:spcBef>
                <a:spcPts val="885"/>
              </a:spcBef>
              <a:buChar char="•"/>
              <a:tabLst>
                <a:tab pos="295275" algn="l"/>
                <a:tab pos="295910" algn="l"/>
                <a:tab pos="4191000" algn="l"/>
              </a:tabLst>
            </a:pPr>
            <a:r>
              <a:rPr dirty="0" sz="1150" spc="-10">
                <a:latin typeface="Arial"/>
                <a:cs typeface="Arial"/>
              </a:rPr>
              <a:t>Compute </a:t>
            </a:r>
            <a:r>
              <a:rPr dirty="0" sz="1150" spc="-10">
                <a:latin typeface="Cambria"/>
                <a:cs typeface="Cambria"/>
              </a:rPr>
              <a:t>𝐴 </a:t>
            </a:r>
            <a:r>
              <a:rPr dirty="0" sz="1150" spc="-5">
                <a:latin typeface="Cambria"/>
                <a:cs typeface="Cambria"/>
              </a:rPr>
              <a:t>, 103.44 </a:t>
            </a:r>
            <a:r>
              <a:rPr dirty="0" sz="1150" spc="-10">
                <a:latin typeface="Cambria"/>
                <a:cs typeface="Cambria"/>
              </a:rPr>
              <a:t>𝑘𝑖𝑝 </a:t>
            </a:r>
            <a:r>
              <a:rPr dirty="0" sz="1150" spc="210">
                <a:latin typeface="Cambria"/>
                <a:cs typeface="Cambria"/>
              </a:rPr>
              <a:t>= </a:t>
            </a:r>
            <a:r>
              <a:rPr dirty="0" sz="1150" spc="-10">
                <a:latin typeface="Cambria"/>
                <a:cs typeface="Cambria"/>
              </a:rPr>
              <a:t>20 𝑘𝑠𝑖 </a:t>
            </a:r>
            <a:r>
              <a:rPr dirty="0" sz="1150" spc="229">
                <a:latin typeface="Cambria"/>
                <a:cs typeface="Cambria"/>
              </a:rPr>
              <a:t> </a:t>
            </a:r>
            <a:r>
              <a:rPr dirty="0" sz="1150" spc="-10">
                <a:latin typeface="Cambria"/>
                <a:cs typeface="Cambria"/>
              </a:rPr>
              <a:t>𝐴   </a:t>
            </a:r>
            <a:r>
              <a:rPr dirty="0" sz="1150" spc="-5">
                <a:latin typeface="Cambria"/>
                <a:cs typeface="Cambria"/>
              </a:rPr>
              <a:t>, </a:t>
            </a:r>
            <a:r>
              <a:rPr dirty="0" sz="1150" spc="-10">
                <a:latin typeface="Cambria"/>
                <a:cs typeface="Cambria"/>
              </a:rPr>
              <a:t>𝐴   </a:t>
            </a:r>
            <a:r>
              <a:rPr dirty="0" sz="1150" spc="210">
                <a:latin typeface="Cambria"/>
                <a:cs typeface="Cambria"/>
              </a:rPr>
              <a:t>= </a:t>
            </a:r>
            <a:r>
              <a:rPr dirty="0" sz="1150" spc="-5">
                <a:latin typeface="Cambria"/>
                <a:cs typeface="Cambria"/>
              </a:rPr>
              <a:t>5.172 </a:t>
            </a:r>
            <a:r>
              <a:rPr dirty="0" sz="1150" spc="15">
                <a:latin typeface="Cambria"/>
                <a:cs typeface="Cambria"/>
              </a:rPr>
              <a:t> </a:t>
            </a:r>
            <a:r>
              <a:rPr dirty="0" sz="1150" spc="30">
                <a:latin typeface="Cambria"/>
                <a:cs typeface="Cambria"/>
              </a:rPr>
              <a:t>𝑖𝑛</a:t>
            </a:r>
            <a:r>
              <a:rPr dirty="0" baseline="27777" sz="1200" spc="44">
                <a:latin typeface="Cambria"/>
                <a:cs typeface="Cambria"/>
              </a:rPr>
              <a:t>2</a:t>
            </a:r>
            <a:r>
              <a:rPr dirty="0" sz="1150" spc="30">
                <a:latin typeface="Cambria"/>
                <a:cs typeface="Cambria"/>
              </a:rPr>
              <a:t>,</a:t>
            </a:r>
            <a:r>
              <a:rPr dirty="0" sz="1150" spc="-70">
                <a:latin typeface="Cambria"/>
                <a:cs typeface="Cambria"/>
              </a:rPr>
              <a:t> </a:t>
            </a:r>
            <a:r>
              <a:rPr dirty="0" baseline="45138" sz="1200" spc="52">
                <a:latin typeface="Cambria"/>
                <a:cs typeface="Cambria"/>
              </a:rPr>
              <a:t>5.172i	</a:t>
            </a:r>
            <a:r>
              <a:rPr dirty="0" sz="1150" spc="210">
                <a:latin typeface="Cambria"/>
                <a:cs typeface="Cambria"/>
              </a:rPr>
              <a:t>=</a:t>
            </a:r>
            <a:r>
              <a:rPr dirty="0" sz="1150" spc="-50">
                <a:latin typeface="Cambria"/>
                <a:cs typeface="Cambria"/>
              </a:rPr>
              <a:t> </a:t>
            </a:r>
            <a:r>
              <a:rPr dirty="0" sz="1150" spc="-5">
                <a:latin typeface="Cambria"/>
                <a:cs typeface="Cambria"/>
              </a:rPr>
              <a:t>3.62 </a:t>
            </a:r>
            <a:r>
              <a:rPr dirty="0" baseline="45138" sz="1200" spc="135">
                <a:latin typeface="Cambria"/>
                <a:cs typeface="Cambria"/>
              </a:rPr>
              <a:t>in</a:t>
            </a:r>
            <a:endParaRPr baseline="45138" sz="1200">
              <a:latin typeface="Cambria"/>
              <a:cs typeface="Cambria"/>
            </a:endParaRPr>
          </a:p>
        </p:txBody>
      </p:sp>
      <p:sp>
        <p:nvSpPr>
          <p:cNvPr id="23" name="object 23"/>
          <p:cNvSpPr txBox="1"/>
          <p:nvPr/>
        </p:nvSpPr>
        <p:spPr>
          <a:xfrm>
            <a:off x="5711946" y="3298984"/>
            <a:ext cx="64769" cy="130175"/>
          </a:xfrm>
          <a:prstGeom prst="rect">
            <a:avLst/>
          </a:prstGeom>
        </p:spPr>
        <p:txBody>
          <a:bodyPr wrap="square" lIns="0" tIns="17145" rIns="0" bIns="0" rtlCol="0" vert="horz">
            <a:spAutoFit/>
          </a:bodyPr>
          <a:lstStyle/>
          <a:p>
            <a:pPr>
              <a:lnSpc>
                <a:spcPct val="100000"/>
              </a:lnSpc>
              <a:spcBef>
                <a:spcPts val="135"/>
              </a:spcBef>
            </a:pPr>
            <a:r>
              <a:rPr dirty="0" sz="650" spc="45">
                <a:latin typeface="Cambria"/>
                <a:cs typeface="Cambria"/>
              </a:rPr>
              <a:t>2</a:t>
            </a:r>
            <a:endParaRPr sz="650">
              <a:latin typeface="Cambria"/>
              <a:cs typeface="Cambria"/>
            </a:endParaRPr>
          </a:p>
        </p:txBody>
      </p:sp>
      <p:sp>
        <p:nvSpPr>
          <p:cNvPr id="24" name="object 24"/>
          <p:cNvSpPr txBox="1"/>
          <p:nvPr/>
        </p:nvSpPr>
        <p:spPr>
          <a:xfrm>
            <a:off x="4710590" y="3477214"/>
            <a:ext cx="1038860" cy="151765"/>
          </a:xfrm>
          <a:prstGeom prst="rect">
            <a:avLst/>
          </a:prstGeom>
        </p:spPr>
        <p:txBody>
          <a:bodyPr wrap="square" lIns="0" tIns="15875" rIns="0" bIns="0" rtlCol="0" vert="horz">
            <a:spAutoFit/>
          </a:bodyPr>
          <a:lstStyle/>
          <a:p>
            <a:pPr>
              <a:lnSpc>
                <a:spcPct val="100000"/>
              </a:lnSpc>
              <a:spcBef>
                <a:spcPts val="125"/>
              </a:spcBef>
              <a:tabLst>
                <a:tab pos="916940" algn="l"/>
              </a:tabLst>
            </a:pPr>
            <a:r>
              <a:rPr dirty="0" sz="800" spc="35">
                <a:latin typeface="Cambria"/>
                <a:cs typeface="Cambria"/>
              </a:rPr>
              <a:t>1</a:t>
            </a:r>
            <a:r>
              <a:rPr dirty="0" sz="800">
                <a:latin typeface="Cambria"/>
                <a:cs typeface="Cambria"/>
              </a:rPr>
              <a:t>.</a:t>
            </a:r>
            <a:r>
              <a:rPr dirty="0" sz="800" spc="35">
                <a:latin typeface="Cambria"/>
                <a:cs typeface="Cambria"/>
              </a:rPr>
              <a:t>542</a:t>
            </a:r>
            <a:r>
              <a:rPr dirty="0" sz="800" spc="240">
                <a:latin typeface="Cambria"/>
                <a:cs typeface="Cambria"/>
              </a:rPr>
              <a:t>f</a:t>
            </a:r>
            <a:r>
              <a:rPr dirty="0" sz="800" spc="90">
                <a:latin typeface="Cambria"/>
                <a:cs typeface="Cambria"/>
              </a:rPr>
              <a:t>t</a:t>
            </a:r>
            <a:r>
              <a:rPr dirty="0" sz="800">
                <a:latin typeface="Cambria"/>
                <a:cs typeface="Cambria"/>
              </a:rPr>
              <a:t>	</a:t>
            </a:r>
            <a:r>
              <a:rPr dirty="0" sz="800" spc="240">
                <a:latin typeface="Cambria"/>
                <a:cs typeface="Cambria"/>
              </a:rPr>
              <a:t>f</a:t>
            </a:r>
            <a:r>
              <a:rPr dirty="0" sz="800" spc="90">
                <a:latin typeface="Cambria"/>
                <a:cs typeface="Cambria"/>
              </a:rPr>
              <a:t>t</a:t>
            </a:r>
            <a:endParaRPr sz="800">
              <a:latin typeface="Cambria"/>
              <a:cs typeface="Cambria"/>
            </a:endParaRPr>
          </a:p>
        </p:txBody>
      </p:sp>
      <p:sp>
        <p:nvSpPr>
          <p:cNvPr id="25" name="object 25"/>
          <p:cNvSpPr/>
          <p:nvPr/>
        </p:nvSpPr>
        <p:spPr>
          <a:xfrm>
            <a:off x="5599176" y="3479292"/>
            <a:ext cx="167640" cy="0"/>
          </a:xfrm>
          <a:custGeom>
            <a:avLst/>
            <a:gdLst/>
            <a:ahLst/>
            <a:cxnLst/>
            <a:rect l="l" t="t" r="r" b="b"/>
            <a:pathLst>
              <a:path w="167639" h="0">
                <a:moveTo>
                  <a:pt x="0" y="0"/>
                </a:moveTo>
                <a:lnTo>
                  <a:pt x="167639" y="0"/>
                </a:lnTo>
              </a:path>
            </a:pathLst>
          </a:custGeom>
          <a:ln w="9144">
            <a:solidFill>
              <a:srgbClr val="000000"/>
            </a:solidFill>
          </a:ln>
        </p:spPr>
        <p:txBody>
          <a:bodyPr wrap="square" lIns="0" tIns="0" rIns="0" bIns="0" rtlCol="0"/>
          <a:lstStyle/>
          <a:p/>
        </p:txBody>
      </p:sp>
      <p:sp>
        <p:nvSpPr>
          <p:cNvPr id="26" name="object 26"/>
          <p:cNvSpPr/>
          <p:nvPr/>
        </p:nvSpPr>
        <p:spPr>
          <a:xfrm>
            <a:off x="2510028" y="3713988"/>
            <a:ext cx="449580" cy="127000"/>
          </a:xfrm>
          <a:custGeom>
            <a:avLst/>
            <a:gdLst/>
            <a:ahLst/>
            <a:cxnLst/>
            <a:rect l="l" t="t" r="r" b="b"/>
            <a:pathLst>
              <a:path w="449580" h="127000">
                <a:moveTo>
                  <a:pt x="416052" y="126492"/>
                </a:moveTo>
                <a:lnTo>
                  <a:pt x="416052" y="123444"/>
                </a:lnTo>
                <a:lnTo>
                  <a:pt x="421481" y="120324"/>
                </a:lnTo>
                <a:lnTo>
                  <a:pt x="426339" y="115633"/>
                </a:lnTo>
                <a:lnTo>
                  <a:pt x="440126" y="74890"/>
                </a:lnTo>
                <a:lnTo>
                  <a:pt x="440436" y="64008"/>
                </a:lnTo>
                <a:lnTo>
                  <a:pt x="440126" y="52887"/>
                </a:lnTo>
                <a:lnTo>
                  <a:pt x="426339" y="11620"/>
                </a:lnTo>
                <a:lnTo>
                  <a:pt x="416052" y="4572"/>
                </a:lnTo>
                <a:lnTo>
                  <a:pt x="416052" y="0"/>
                </a:lnTo>
                <a:lnTo>
                  <a:pt x="445079" y="30789"/>
                </a:lnTo>
                <a:lnTo>
                  <a:pt x="449580" y="64008"/>
                </a:lnTo>
                <a:lnTo>
                  <a:pt x="449032" y="75152"/>
                </a:lnTo>
                <a:lnTo>
                  <a:pt x="436840" y="113418"/>
                </a:lnTo>
                <a:lnTo>
                  <a:pt x="423743" y="124229"/>
                </a:lnTo>
                <a:lnTo>
                  <a:pt x="416052" y="126492"/>
                </a:lnTo>
                <a:close/>
              </a:path>
              <a:path w="449580" h="127000">
                <a:moveTo>
                  <a:pt x="33528" y="126492"/>
                </a:moveTo>
                <a:lnTo>
                  <a:pt x="5143" y="95726"/>
                </a:lnTo>
                <a:lnTo>
                  <a:pt x="0" y="64008"/>
                </a:lnTo>
                <a:lnTo>
                  <a:pt x="571" y="51982"/>
                </a:lnTo>
                <a:lnTo>
                  <a:pt x="14025" y="13930"/>
                </a:lnTo>
                <a:lnTo>
                  <a:pt x="33528" y="0"/>
                </a:lnTo>
                <a:lnTo>
                  <a:pt x="35052" y="4572"/>
                </a:lnTo>
                <a:lnTo>
                  <a:pt x="29622" y="7453"/>
                </a:lnTo>
                <a:lnTo>
                  <a:pt x="24765" y="11620"/>
                </a:lnTo>
                <a:lnTo>
                  <a:pt x="10977" y="52887"/>
                </a:lnTo>
                <a:lnTo>
                  <a:pt x="10667" y="64008"/>
                </a:lnTo>
                <a:lnTo>
                  <a:pt x="10977" y="74890"/>
                </a:lnTo>
                <a:lnTo>
                  <a:pt x="24765" y="115633"/>
                </a:lnTo>
                <a:lnTo>
                  <a:pt x="35052" y="123444"/>
                </a:lnTo>
                <a:lnTo>
                  <a:pt x="33528" y="126492"/>
                </a:lnTo>
                <a:close/>
              </a:path>
            </a:pathLst>
          </a:custGeom>
          <a:solidFill>
            <a:srgbClr val="000000"/>
          </a:solidFill>
        </p:spPr>
        <p:txBody>
          <a:bodyPr wrap="square" lIns="0" tIns="0" rIns="0" bIns="0" rtlCol="0"/>
          <a:lstStyle/>
          <a:p/>
        </p:txBody>
      </p:sp>
      <p:sp>
        <p:nvSpPr>
          <p:cNvPr id="27" name="object 27"/>
          <p:cNvSpPr txBox="1"/>
          <p:nvPr/>
        </p:nvSpPr>
        <p:spPr>
          <a:xfrm>
            <a:off x="2866630" y="3669355"/>
            <a:ext cx="64769" cy="130175"/>
          </a:xfrm>
          <a:prstGeom prst="rect">
            <a:avLst/>
          </a:prstGeom>
        </p:spPr>
        <p:txBody>
          <a:bodyPr wrap="square" lIns="0" tIns="17145" rIns="0" bIns="0" rtlCol="0" vert="horz">
            <a:spAutoFit/>
          </a:bodyPr>
          <a:lstStyle/>
          <a:p>
            <a:pPr>
              <a:lnSpc>
                <a:spcPct val="100000"/>
              </a:lnSpc>
              <a:spcBef>
                <a:spcPts val="135"/>
              </a:spcBef>
            </a:pPr>
            <a:r>
              <a:rPr dirty="0" sz="650" spc="45">
                <a:latin typeface="Cambria"/>
                <a:cs typeface="Cambria"/>
              </a:rPr>
              <a:t>2</a:t>
            </a:r>
            <a:endParaRPr sz="650">
              <a:latin typeface="Cambria"/>
              <a:cs typeface="Cambria"/>
            </a:endParaRPr>
          </a:p>
        </p:txBody>
      </p:sp>
      <p:sp>
        <p:nvSpPr>
          <p:cNvPr id="28" name="object 28"/>
          <p:cNvSpPr/>
          <p:nvPr/>
        </p:nvSpPr>
        <p:spPr>
          <a:xfrm>
            <a:off x="2481072" y="3875532"/>
            <a:ext cx="448309" cy="173990"/>
          </a:xfrm>
          <a:custGeom>
            <a:avLst/>
            <a:gdLst/>
            <a:ahLst/>
            <a:cxnLst/>
            <a:rect l="l" t="t" r="r" b="b"/>
            <a:pathLst>
              <a:path w="448310" h="173989">
                <a:moveTo>
                  <a:pt x="411480" y="173736"/>
                </a:moveTo>
                <a:lnTo>
                  <a:pt x="409956" y="169164"/>
                </a:lnTo>
                <a:lnTo>
                  <a:pt x="416290" y="163758"/>
                </a:lnTo>
                <a:lnTo>
                  <a:pt x="421767" y="156781"/>
                </a:lnTo>
                <a:lnTo>
                  <a:pt x="436816" y="114490"/>
                </a:lnTo>
                <a:lnTo>
                  <a:pt x="438912" y="86868"/>
                </a:lnTo>
                <a:lnTo>
                  <a:pt x="438364" y="71675"/>
                </a:lnTo>
                <a:lnTo>
                  <a:pt x="431292" y="33528"/>
                </a:lnTo>
                <a:lnTo>
                  <a:pt x="409956" y="3048"/>
                </a:lnTo>
                <a:lnTo>
                  <a:pt x="411480" y="0"/>
                </a:lnTo>
                <a:lnTo>
                  <a:pt x="438912" y="32004"/>
                </a:lnTo>
                <a:lnTo>
                  <a:pt x="447484" y="71437"/>
                </a:lnTo>
                <a:lnTo>
                  <a:pt x="448056" y="86868"/>
                </a:lnTo>
                <a:lnTo>
                  <a:pt x="447484" y="101441"/>
                </a:lnTo>
                <a:lnTo>
                  <a:pt x="438912" y="141732"/>
                </a:lnTo>
                <a:lnTo>
                  <a:pt x="419195" y="168306"/>
                </a:lnTo>
                <a:lnTo>
                  <a:pt x="411480" y="173736"/>
                </a:lnTo>
                <a:close/>
              </a:path>
              <a:path w="448310" h="173989">
                <a:moveTo>
                  <a:pt x="38100" y="173736"/>
                </a:moveTo>
                <a:lnTo>
                  <a:pt x="10667" y="141732"/>
                </a:lnTo>
                <a:lnTo>
                  <a:pt x="595" y="101441"/>
                </a:lnTo>
                <a:lnTo>
                  <a:pt x="0" y="86868"/>
                </a:lnTo>
                <a:lnTo>
                  <a:pt x="595" y="71437"/>
                </a:lnTo>
                <a:lnTo>
                  <a:pt x="10667" y="32004"/>
                </a:lnTo>
                <a:lnTo>
                  <a:pt x="38100" y="0"/>
                </a:lnTo>
                <a:lnTo>
                  <a:pt x="39624" y="3048"/>
                </a:lnTo>
                <a:lnTo>
                  <a:pt x="33075" y="8453"/>
                </a:lnTo>
                <a:lnTo>
                  <a:pt x="27241" y="15430"/>
                </a:lnTo>
                <a:lnTo>
                  <a:pt x="12192" y="57912"/>
                </a:lnTo>
                <a:lnTo>
                  <a:pt x="10667" y="86868"/>
                </a:lnTo>
                <a:lnTo>
                  <a:pt x="11001" y="101179"/>
                </a:lnTo>
                <a:lnTo>
                  <a:pt x="18288" y="138684"/>
                </a:lnTo>
                <a:lnTo>
                  <a:pt x="39624" y="169164"/>
                </a:lnTo>
                <a:lnTo>
                  <a:pt x="38100" y="173736"/>
                </a:lnTo>
                <a:close/>
              </a:path>
            </a:pathLst>
          </a:custGeom>
          <a:solidFill>
            <a:srgbClr val="000000"/>
          </a:solidFill>
        </p:spPr>
        <p:txBody>
          <a:bodyPr wrap="square" lIns="0" tIns="0" rIns="0" bIns="0" rtlCol="0"/>
          <a:lstStyle/>
          <a:p/>
        </p:txBody>
      </p:sp>
      <p:sp>
        <p:nvSpPr>
          <p:cNvPr id="29" name="object 29"/>
          <p:cNvSpPr txBox="1"/>
          <p:nvPr/>
        </p:nvSpPr>
        <p:spPr>
          <a:xfrm>
            <a:off x="2525277" y="3820821"/>
            <a:ext cx="375285" cy="254635"/>
          </a:xfrm>
          <a:prstGeom prst="rect">
            <a:avLst/>
          </a:prstGeom>
        </p:spPr>
        <p:txBody>
          <a:bodyPr wrap="square" lIns="0" tIns="11430" rIns="0" bIns="0" rtlCol="0" vert="horz">
            <a:spAutoFit/>
          </a:bodyPr>
          <a:lstStyle/>
          <a:p>
            <a:pPr marR="5080" indent="71120">
              <a:lnSpc>
                <a:spcPct val="115399"/>
              </a:lnSpc>
              <a:spcBef>
                <a:spcPts val="90"/>
              </a:spcBef>
            </a:pPr>
            <a:r>
              <a:rPr dirty="0" sz="650" spc="65">
                <a:latin typeface="Cambria"/>
                <a:cs typeface="Cambria"/>
              </a:rPr>
              <a:t>2.Sin  </a:t>
            </a:r>
            <a:r>
              <a:rPr dirty="0" sz="650" spc="45">
                <a:latin typeface="Cambria"/>
                <a:cs typeface="Cambria"/>
              </a:rPr>
              <a:t>12</a:t>
            </a:r>
            <a:r>
              <a:rPr dirty="0" sz="650" spc="-70">
                <a:latin typeface="Cambria"/>
                <a:cs typeface="Cambria"/>
              </a:rPr>
              <a:t> </a:t>
            </a:r>
            <a:r>
              <a:rPr dirty="0" sz="650" spc="110">
                <a:latin typeface="Cambria"/>
                <a:cs typeface="Cambria"/>
              </a:rPr>
              <a:t>in</a:t>
            </a:r>
            <a:r>
              <a:rPr dirty="0" baseline="4273" sz="975" spc="165">
                <a:latin typeface="Cambria"/>
                <a:cs typeface="Cambria"/>
              </a:rPr>
              <a:t>⁄</a:t>
            </a:r>
            <a:r>
              <a:rPr dirty="0" sz="650" spc="110">
                <a:latin typeface="Cambria"/>
                <a:cs typeface="Cambria"/>
              </a:rPr>
              <a:t>ft</a:t>
            </a:r>
            <a:endParaRPr sz="650">
              <a:latin typeface="Cambria"/>
              <a:cs typeface="Cambria"/>
            </a:endParaRPr>
          </a:p>
        </p:txBody>
      </p:sp>
      <p:sp>
        <p:nvSpPr>
          <p:cNvPr id="30" name="object 30"/>
          <p:cNvSpPr/>
          <p:nvPr/>
        </p:nvSpPr>
        <p:spPr>
          <a:xfrm>
            <a:off x="2523744" y="3960876"/>
            <a:ext cx="361315" cy="0"/>
          </a:xfrm>
          <a:custGeom>
            <a:avLst/>
            <a:gdLst/>
            <a:ahLst/>
            <a:cxnLst/>
            <a:rect l="l" t="t" r="r" b="b"/>
            <a:pathLst>
              <a:path w="361314" h="0">
                <a:moveTo>
                  <a:pt x="0" y="0"/>
                </a:moveTo>
                <a:lnTo>
                  <a:pt x="361188" y="0"/>
                </a:lnTo>
              </a:path>
            </a:pathLst>
          </a:custGeom>
          <a:ln w="6096">
            <a:solidFill>
              <a:srgbClr val="000000"/>
            </a:solidFill>
          </a:ln>
        </p:spPr>
        <p:txBody>
          <a:bodyPr wrap="square" lIns="0" tIns="0" rIns="0" bIns="0" rtlCol="0"/>
          <a:lstStyle/>
          <a:p/>
        </p:txBody>
      </p:sp>
      <p:sp>
        <p:nvSpPr>
          <p:cNvPr id="31" name="object 31"/>
          <p:cNvSpPr/>
          <p:nvPr/>
        </p:nvSpPr>
        <p:spPr>
          <a:xfrm>
            <a:off x="2439924" y="3852672"/>
            <a:ext cx="528955" cy="0"/>
          </a:xfrm>
          <a:custGeom>
            <a:avLst/>
            <a:gdLst/>
            <a:ahLst/>
            <a:cxnLst/>
            <a:rect l="l" t="t" r="r" b="b"/>
            <a:pathLst>
              <a:path w="528955" h="0">
                <a:moveTo>
                  <a:pt x="0" y="0"/>
                </a:moveTo>
                <a:lnTo>
                  <a:pt x="528827" y="0"/>
                </a:lnTo>
              </a:path>
            </a:pathLst>
          </a:custGeom>
          <a:ln w="9143">
            <a:solidFill>
              <a:srgbClr val="000000"/>
            </a:solidFill>
          </a:ln>
        </p:spPr>
        <p:txBody>
          <a:bodyPr wrap="square" lIns="0" tIns="0" rIns="0" bIns="0" rtlCol="0"/>
          <a:lstStyle/>
          <a:p/>
        </p:txBody>
      </p:sp>
      <p:sp>
        <p:nvSpPr>
          <p:cNvPr id="32" name="object 32"/>
          <p:cNvSpPr txBox="1"/>
          <p:nvPr/>
        </p:nvSpPr>
        <p:spPr>
          <a:xfrm>
            <a:off x="3646925" y="3672404"/>
            <a:ext cx="64769" cy="130175"/>
          </a:xfrm>
          <a:prstGeom prst="rect">
            <a:avLst/>
          </a:prstGeom>
        </p:spPr>
        <p:txBody>
          <a:bodyPr wrap="square" lIns="0" tIns="17145" rIns="0" bIns="0" rtlCol="0" vert="horz">
            <a:spAutoFit/>
          </a:bodyPr>
          <a:lstStyle/>
          <a:p>
            <a:pPr>
              <a:lnSpc>
                <a:spcPct val="100000"/>
              </a:lnSpc>
              <a:spcBef>
                <a:spcPts val="135"/>
              </a:spcBef>
            </a:pPr>
            <a:r>
              <a:rPr dirty="0" sz="650" spc="45">
                <a:latin typeface="Cambria"/>
                <a:cs typeface="Cambria"/>
              </a:rPr>
              <a:t>2</a:t>
            </a:r>
            <a:endParaRPr sz="650">
              <a:latin typeface="Cambria"/>
              <a:cs typeface="Cambria"/>
            </a:endParaRPr>
          </a:p>
        </p:txBody>
      </p:sp>
      <p:sp>
        <p:nvSpPr>
          <p:cNvPr id="33" name="object 33"/>
          <p:cNvSpPr txBox="1"/>
          <p:nvPr/>
        </p:nvSpPr>
        <p:spPr>
          <a:xfrm>
            <a:off x="3563092" y="3850643"/>
            <a:ext cx="121285" cy="151765"/>
          </a:xfrm>
          <a:prstGeom prst="rect">
            <a:avLst/>
          </a:prstGeom>
        </p:spPr>
        <p:txBody>
          <a:bodyPr wrap="square" lIns="0" tIns="15875" rIns="0" bIns="0" rtlCol="0" vert="horz">
            <a:spAutoFit/>
          </a:bodyPr>
          <a:lstStyle/>
          <a:p>
            <a:pPr>
              <a:lnSpc>
                <a:spcPct val="100000"/>
              </a:lnSpc>
              <a:spcBef>
                <a:spcPts val="125"/>
              </a:spcBef>
            </a:pPr>
            <a:r>
              <a:rPr dirty="0" sz="800" spc="240">
                <a:latin typeface="Cambria"/>
                <a:cs typeface="Cambria"/>
              </a:rPr>
              <a:t>f</a:t>
            </a:r>
            <a:r>
              <a:rPr dirty="0" sz="800" spc="90">
                <a:latin typeface="Cambria"/>
                <a:cs typeface="Cambria"/>
              </a:rPr>
              <a:t>t</a:t>
            </a:r>
            <a:endParaRPr sz="800">
              <a:latin typeface="Cambria"/>
              <a:cs typeface="Cambria"/>
            </a:endParaRPr>
          </a:p>
        </p:txBody>
      </p:sp>
      <p:sp>
        <p:nvSpPr>
          <p:cNvPr id="34" name="object 34"/>
          <p:cNvSpPr/>
          <p:nvPr/>
        </p:nvSpPr>
        <p:spPr>
          <a:xfrm>
            <a:off x="3534156" y="3852672"/>
            <a:ext cx="167640" cy="0"/>
          </a:xfrm>
          <a:custGeom>
            <a:avLst/>
            <a:gdLst/>
            <a:ahLst/>
            <a:cxnLst/>
            <a:rect l="l" t="t" r="r" b="b"/>
            <a:pathLst>
              <a:path w="167639" h="0">
                <a:moveTo>
                  <a:pt x="0" y="0"/>
                </a:moveTo>
                <a:lnTo>
                  <a:pt x="167640" y="0"/>
                </a:lnTo>
              </a:path>
            </a:pathLst>
          </a:custGeom>
          <a:ln w="9143">
            <a:solidFill>
              <a:srgbClr val="000000"/>
            </a:solidFill>
          </a:ln>
        </p:spPr>
        <p:txBody>
          <a:bodyPr wrap="square" lIns="0" tIns="0" rIns="0" bIns="0" rtlCol="0"/>
          <a:lstStyle/>
          <a:p/>
        </p:txBody>
      </p:sp>
      <p:sp>
        <p:nvSpPr>
          <p:cNvPr id="35" name="object 35"/>
          <p:cNvSpPr txBox="1"/>
          <p:nvPr/>
        </p:nvSpPr>
        <p:spPr>
          <a:xfrm>
            <a:off x="991105" y="3737837"/>
            <a:ext cx="5684520" cy="199390"/>
          </a:xfrm>
          <a:prstGeom prst="rect">
            <a:avLst/>
          </a:prstGeom>
        </p:spPr>
        <p:txBody>
          <a:bodyPr wrap="square" lIns="0" tIns="11430" rIns="0" bIns="0" rtlCol="0" vert="horz">
            <a:spAutoFit/>
          </a:bodyPr>
          <a:lstStyle/>
          <a:p>
            <a:pPr marL="269875" indent="-245110">
              <a:lnSpc>
                <a:spcPct val="100000"/>
              </a:lnSpc>
              <a:spcBef>
                <a:spcPts val="90"/>
              </a:spcBef>
              <a:buChar char="•"/>
              <a:tabLst>
                <a:tab pos="269875" algn="l"/>
                <a:tab pos="270510" algn="l"/>
                <a:tab pos="2019935" algn="l"/>
              </a:tabLst>
            </a:pPr>
            <a:r>
              <a:rPr dirty="0" sz="1150" spc="-10">
                <a:latin typeface="Arial"/>
                <a:cs typeface="Arial"/>
              </a:rPr>
              <a:t>2-Legs #5 </a:t>
            </a:r>
            <a:r>
              <a:rPr dirty="0" sz="1150" spc="-5">
                <a:latin typeface="Arial"/>
                <a:cs typeface="Arial"/>
              </a:rPr>
              <a:t>at </a:t>
            </a:r>
            <a:r>
              <a:rPr dirty="0" sz="1150" spc="-10">
                <a:latin typeface="Arial"/>
                <a:cs typeface="Arial"/>
              </a:rPr>
              <a:t>2.5”,</a:t>
            </a:r>
            <a:r>
              <a:rPr dirty="0" sz="1150" spc="55">
                <a:latin typeface="Arial"/>
                <a:cs typeface="Arial"/>
              </a:rPr>
              <a:t> </a:t>
            </a:r>
            <a:r>
              <a:rPr dirty="0" baseline="48611" sz="1200" spc="52">
                <a:latin typeface="Cambria"/>
                <a:cs typeface="Cambria"/>
              </a:rPr>
              <a:t>2</a:t>
            </a:r>
            <a:r>
              <a:rPr dirty="0" baseline="48611" sz="1200" spc="307">
                <a:latin typeface="Cambria"/>
                <a:cs typeface="Cambria"/>
              </a:rPr>
              <a:t> </a:t>
            </a:r>
            <a:r>
              <a:rPr dirty="0" baseline="48611" sz="1200" spc="82">
                <a:latin typeface="Cambria"/>
                <a:cs typeface="Cambria"/>
              </a:rPr>
              <a:t>o.31in	</a:t>
            </a:r>
            <a:r>
              <a:rPr dirty="0" sz="1150" spc="210">
                <a:latin typeface="Cambria"/>
                <a:cs typeface="Cambria"/>
              </a:rPr>
              <a:t>= </a:t>
            </a:r>
            <a:r>
              <a:rPr dirty="0" sz="1150" spc="-5">
                <a:latin typeface="Cambria"/>
                <a:cs typeface="Cambria"/>
              </a:rPr>
              <a:t>2.976 </a:t>
            </a:r>
            <a:r>
              <a:rPr dirty="0" baseline="45138" sz="1200" spc="135">
                <a:latin typeface="Cambria"/>
                <a:cs typeface="Cambria"/>
              </a:rPr>
              <a:t>in </a:t>
            </a:r>
            <a:r>
              <a:rPr dirty="0" sz="1150" spc="-5">
                <a:latin typeface="Arial"/>
                <a:cs typeface="Arial"/>
              </a:rPr>
              <a:t>, WSDOT </a:t>
            </a:r>
            <a:r>
              <a:rPr dirty="0" sz="1150" spc="-10">
                <a:latin typeface="Arial"/>
                <a:cs typeface="Arial"/>
              </a:rPr>
              <a:t>BDM permits extending </a:t>
            </a:r>
            <a:r>
              <a:rPr dirty="0" sz="1150" spc="-15">
                <a:latin typeface="Arial"/>
                <a:cs typeface="Arial"/>
              </a:rPr>
              <a:t>beyond</a:t>
            </a:r>
            <a:r>
              <a:rPr dirty="0" sz="1150" spc="-25">
                <a:latin typeface="Arial"/>
                <a:cs typeface="Arial"/>
              </a:rPr>
              <a:t> </a:t>
            </a:r>
            <a:r>
              <a:rPr dirty="0" sz="1150" spc="-10">
                <a:latin typeface="Arial"/>
                <a:cs typeface="Arial"/>
              </a:rPr>
              <a:t>h/4</a:t>
            </a:r>
            <a:endParaRPr sz="1150">
              <a:latin typeface="Arial"/>
              <a:cs typeface="Arial"/>
            </a:endParaRPr>
          </a:p>
        </p:txBody>
      </p:sp>
      <p:sp>
        <p:nvSpPr>
          <p:cNvPr id="36" name="object 36"/>
          <p:cNvSpPr txBox="1"/>
          <p:nvPr/>
        </p:nvSpPr>
        <p:spPr>
          <a:xfrm>
            <a:off x="2491726" y="4094552"/>
            <a:ext cx="64769" cy="130175"/>
          </a:xfrm>
          <a:prstGeom prst="rect">
            <a:avLst/>
          </a:prstGeom>
        </p:spPr>
        <p:txBody>
          <a:bodyPr wrap="square" lIns="0" tIns="17145" rIns="0" bIns="0" rtlCol="0" vert="horz">
            <a:spAutoFit/>
          </a:bodyPr>
          <a:lstStyle/>
          <a:p>
            <a:pPr>
              <a:lnSpc>
                <a:spcPct val="100000"/>
              </a:lnSpc>
              <a:spcBef>
                <a:spcPts val="135"/>
              </a:spcBef>
            </a:pPr>
            <a:r>
              <a:rPr dirty="0" sz="650" spc="45">
                <a:latin typeface="Cambria"/>
                <a:cs typeface="Cambria"/>
              </a:rPr>
              <a:t>2</a:t>
            </a:r>
            <a:endParaRPr sz="650">
              <a:latin typeface="Cambria"/>
              <a:cs typeface="Cambria"/>
            </a:endParaRPr>
          </a:p>
        </p:txBody>
      </p:sp>
      <p:sp>
        <p:nvSpPr>
          <p:cNvPr id="37" name="object 37"/>
          <p:cNvSpPr txBox="1"/>
          <p:nvPr/>
        </p:nvSpPr>
        <p:spPr>
          <a:xfrm>
            <a:off x="1546858" y="4210368"/>
            <a:ext cx="4822825" cy="441325"/>
          </a:xfrm>
          <a:prstGeom prst="rect">
            <a:avLst/>
          </a:prstGeom>
        </p:spPr>
        <p:txBody>
          <a:bodyPr wrap="square" lIns="0" tIns="78740" rIns="0" bIns="0" rtlCol="0" vert="horz">
            <a:spAutoFit/>
          </a:bodyPr>
          <a:lstStyle/>
          <a:p>
            <a:pPr marL="860425">
              <a:lnSpc>
                <a:spcPct val="100000"/>
              </a:lnSpc>
              <a:spcBef>
                <a:spcPts val="620"/>
              </a:spcBef>
            </a:pPr>
            <a:r>
              <a:rPr dirty="0" sz="800" spc="165">
                <a:latin typeface="Cambria"/>
                <a:cs typeface="Cambria"/>
              </a:rPr>
              <a:t>ft</a:t>
            </a:r>
            <a:endParaRPr sz="800">
              <a:latin typeface="Cambria"/>
              <a:cs typeface="Cambria"/>
            </a:endParaRPr>
          </a:p>
          <a:p>
            <a:pPr>
              <a:lnSpc>
                <a:spcPct val="100000"/>
              </a:lnSpc>
              <a:spcBef>
                <a:spcPts val="590"/>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38" name="object 38"/>
          <p:cNvSpPr/>
          <p:nvPr/>
        </p:nvSpPr>
        <p:spPr>
          <a:xfrm>
            <a:off x="2378964" y="4274820"/>
            <a:ext cx="167640" cy="0"/>
          </a:xfrm>
          <a:custGeom>
            <a:avLst/>
            <a:gdLst/>
            <a:ahLst/>
            <a:cxnLst/>
            <a:rect l="l" t="t" r="r" b="b"/>
            <a:pathLst>
              <a:path w="167639" h="0">
                <a:moveTo>
                  <a:pt x="0" y="0"/>
                </a:moveTo>
                <a:lnTo>
                  <a:pt x="167639" y="0"/>
                </a:lnTo>
              </a:path>
            </a:pathLst>
          </a:custGeom>
          <a:ln w="9143">
            <a:solidFill>
              <a:srgbClr val="000000"/>
            </a:solidFill>
          </a:ln>
        </p:spPr>
        <p:txBody>
          <a:bodyPr wrap="square" lIns="0" tIns="0" rIns="0" bIns="0" rtlCol="0"/>
          <a:lstStyle/>
          <a:p/>
        </p:txBody>
      </p:sp>
      <p:sp>
        <p:nvSpPr>
          <p:cNvPr id="39" name="object 39"/>
          <p:cNvSpPr txBox="1"/>
          <p:nvPr/>
        </p:nvSpPr>
        <p:spPr>
          <a:xfrm>
            <a:off x="991105" y="4159968"/>
            <a:ext cx="4510405" cy="199390"/>
          </a:xfrm>
          <a:prstGeom prst="rect">
            <a:avLst/>
          </a:prstGeom>
        </p:spPr>
        <p:txBody>
          <a:bodyPr wrap="square" lIns="0" tIns="11430" rIns="0" bIns="0" rtlCol="0" vert="horz">
            <a:spAutoFit/>
          </a:bodyPr>
          <a:lstStyle/>
          <a:p>
            <a:pPr marL="270510" indent="-245745">
              <a:lnSpc>
                <a:spcPct val="100000"/>
              </a:lnSpc>
              <a:spcBef>
                <a:spcPts val="90"/>
              </a:spcBef>
              <a:buFont typeface="Arial"/>
              <a:buChar char="•"/>
              <a:tabLst>
                <a:tab pos="270510" algn="l"/>
                <a:tab pos="271145" algn="l"/>
              </a:tabLst>
            </a:pPr>
            <a:r>
              <a:rPr dirty="0" sz="1150" spc="5">
                <a:latin typeface="Cambria"/>
                <a:cs typeface="Cambria"/>
              </a:rPr>
              <a:t>5.172𝑖𝑛</a:t>
            </a:r>
            <a:r>
              <a:rPr dirty="0" baseline="27777" sz="1200" spc="7">
                <a:latin typeface="Cambria"/>
                <a:cs typeface="Cambria"/>
              </a:rPr>
              <a:t>2 </a:t>
            </a:r>
            <a:r>
              <a:rPr dirty="0" sz="1150" spc="210">
                <a:latin typeface="Cambria"/>
                <a:cs typeface="Cambria"/>
              </a:rPr>
              <a:t>= </a:t>
            </a:r>
            <a:r>
              <a:rPr dirty="0" sz="1150" spc="-5">
                <a:latin typeface="Cambria"/>
                <a:cs typeface="Cambria"/>
              </a:rPr>
              <a:t>2.976 </a:t>
            </a:r>
            <a:r>
              <a:rPr dirty="0" baseline="45138" sz="1200" spc="135">
                <a:latin typeface="Cambria"/>
                <a:cs typeface="Cambria"/>
              </a:rPr>
              <a:t>in </a:t>
            </a:r>
            <a:r>
              <a:rPr dirty="0" sz="1150" spc="10">
                <a:latin typeface="Cambria"/>
                <a:cs typeface="Cambria"/>
              </a:rPr>
              <a:t>𝑋</a:t>
            </a:r>
            <a:r>
              <a:rPr dirty="0" sz="1150" spc="10">
                <a:latin typeface="Arial"/>
                <a:cs typeface="Arial"/>
              </a:rPr>
              <a:t>, </a:t>
            </a:r>
            <a:r>
              <a:rPr dirty="0" sz="1150" spc="-10">
                <a:latin typeface="Cambria"/>
                <a:cs typeface="Cambria"/>
              </a:rPr>
              <a:t>𝑋 </a:t>
            </a:r>
            <a:r>
              <a:rPr dirty="0" sz="1150" spc="210">
                <a:latin typeface="Cambria"/>
                <a:cs typeface="Cambria"/>
              </a:rPr>
              <a:t>= </a:t>
            </a:r>
            <a:r>
              <a:rPr dirty="0" sz="1150" spc="-5">
                <a:latin typeface="Cambria"/>
                <a:cs typeface="Cambria"/>
              </a:rPr>
              <a:t>1.74 </a:t>
            </a:r>
            <a:r>
              <a:rPr dirty="0" sz="1150">
                <a:latin typeface="Cambria"/>
                <a:cs typeface="Cambria"/>
              </a:rPr>
              <a:t>𝑓𝑡</a:t>
            </a:r>
            <a:r>
              <a:rPr dirty="0" sz="1150">
                <a:latin typeface="Arial"/>
                <a:cs typeface="Arial"/>
              </a:rPr>
              <a:t>, </a:t>
            </a:r>
            <a:r>
              <a:rPr dirty="0" sz="1150" spc="-5">
                <a:latin typeface="Arial"/>
                <a:cs typeface="Arial"/>
              </a:rPr>
              <a:t>Use </a:t>
            </a:r>
            <a:r>
              <a:rPr dirty="0" sz="1150" spc="-10">
                <a:latin typeface="Arial"/>
                <a:cs typeface="Arial"/>
              </a:rPr>
              <a:t>2-legs #5 </a:t>
            </a:r>
            <a:r>
              <a:rPr dirty="0" sz="1150" spc="-5">
                <a:latin typeface="Arial"/>
                <a:cs typeface="Arial"/>
              </a:rPr>
              <a:t>at </a:t>
            </a:r>
            <a:r>
              <a:rPr dirty="0" sz="1150" spc="-10">
                <a:latin typeface="Arial"/>
                <a:cs typeface="Arial"/>
              </a:rPr>
              <a:t>2.5” </a:t>
            </a:r>
            <a:r>
              <a:rPr dirty="0" sz="1150" spc="-5">
                <a:latin typeface="Arial"/>
                <a:cs typeface="Arial"/>
              </a:rPr>
              <a:t>for</a:t>
            </a:r>
            <a:r>
              <a:rPr dirty="0" sz="1150" spc="-114">
                <a:latin typeface="Arial"/>
                <a:cs typeface="Arial"/>
              </a:rPr>
              <a:t> </a:t>
            </a:r>
            <a:r>
              <a:rPr dirty="0" sz="1150" spc="-10">
                <a:latin typeface="Arial"/>
                <a:cs typeface="Arial"/>
              </a:rPr>
              <a:t>1’-9”</a:t>
            </a:r>
            <a:endParaRPr sz="1150">
              <a:latin typeface="Arial"/>
              <a:cs typeface="Arial"/>
            </a:endParaRPr>
          </a:p>
        </p:txBody>
      </p:sp>
      <p:sp>
        <p:nvSpPr>
          <p:cNvPr id="40" name="object 40"/>
          <p:cNvSpPr txBox="1"/>
          <p:nvPr/>
        </p:nvSpPr>
        <p:spPr>
          <a:xfrm>
            <a:off x="6911319" y="4498371"/>
            <a:ext cx="184785" cy="155575"/>
          </a:xfrm>
          <a:prstGeom prst="rect">
            <a:avLst/>
          </a:prstGeom>
        </p:spPr>
        <p:txBody>
          <a:bodyPr wrap="square" lIns="0" tIns="12700" rIns="0" bIns="0" rtlCol="0" vert="horz">
            <a:spAutoFit/>
          </a:bodyPr>
          <a:lstStyle/>
          <a:p>
            <a:pPr>
              <a:lnSpc>
                <a:spcPct val="100000"/>
              </a:lnSpc>
              <a:spcBef>
                <a:spcPts val="100"/>
              </a:spcBef>
            </a:pPr>
            <a:r>
              <a:rPr dirty="0" sz="850" spc="-65">
                <a:solidFill>
                  <a:srgbClr val="FFFFFF"/>
                </a:solidFill>
                <a:latin typeface="Arial"/>
                <a:cs typeface="Arial"/>
              </a:rPr>
              <a:t>1</a:t>
            </a:r>
            <a:r>
              <a:rPr dirty="0" sz="850" spc="-10">
                <a:solidFill>
                  <a:srgbClr val="FFFFFF"/>
                </a:solidFill>
                <a:latin typeface="Arial"/>
                <a:cs typeface="Arial"/>
              </a:rPr>
              <a:t>1</a:t>
            </a:r>
            <a:r>
              <a:rPr dirty="0" sz="850">
                <a:solidFill>
                  <a:srgbClr val="FFFFFF"/>
                </a:solidFill>
                <a:latin typeface="Arial"/>
                <a:cs typeface="Arial"/>
              </a:rPr>
              <a:t>3</a:t>
            </a:r>
            <a:endParaRPr sz="850">
              <a:latin typeface="Arial"/>
              <a:cs typeface="Arial"/>
            </a:endParaRPr>
          </a:p>
        </p:txBody>
      </p:sp>
      <p:sp>
        <p:nvSpPr>
          <p:cNvPr id="41" name="object 41"/>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42" name="object 42"/>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43" name="object 43"/>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44" name="object 44"/>
          <p:cNvSpPr txBox="1"/>
          <p:nvPr/>
        </p:nvSpPr>
        <p:spPr>
          <a:xfrm>
            <a:off x="1016466" y="5528576"/>
            <a:ext cx="3276600" cy="417195"/>
          </a:xfrm>
          <a:prstGeom prst="rect">
            <a:avLst/>
          </a:prstGeom>
        </p:spPr>
        <p:txBody>
          <a:bodyPr wrap="square" lIns="0" tIns="14604" rIns="0" bIns="0" rtlCol="0" vert="horz">
            <a:spAutoFit/>
          </a:bodyPr>
          <a:lstStyle/>
          <a:p>
            <a:pPr>
              <a:lnSpc>
                <a:spcPct val="100000"/>
              </a:lnSpc>
              <a:spcBef>
                <a:spcPts val="114"/>
              </a:spcBef>
            </a:pPr>
            <a:r>
              <a:rPr dirty="0" sz="2550" spc="5">
                <a:solidFill>
                  <a:srgbClr val="1C7C5B"/>
                </a:solidFill>
                <a:latin typeface="Arial Black"/>
                <a:cs typeface="Arial Black"/>
              </a:rPr>
              <a:t>Confinement</a:t>
            </a:r>
            <a:r>
              <a:rPr dirty="0" sz="2550" spc="-30">
                <a:solidFill>
                  <a:srgbClr val="1C7C5B"/>
                </a:solidFill>
                <a:latin typeface="Arial Black"/>
                <a:cs typeface="Arial Black"/>
              </a:rPr>
              <a:t> </a:t>
            </a:r>
            <a:r>
              <a:rPr dirty="0" sz="2550" spc="10">
                <a:solidFill>
                  <a:srgbClr val="1C7C5B"/>
                </a:solidFill>
                <a:latin typeface="Arial Black"/>
                <a:cs typeface="Arial Black"/>
              </a:rPr>
              <a:t>Zone</a:t>
            </a:r>
            <a:endParaRPr sz="2550">
              <a:latin typeface="Arial Black"/>
              <a:cs typeface="Arial Black"/>
            </a:endParaRPr>
          </a:p>
        </p:txBody>
      </p:sp>
      <p:sp>
        <p:nvSpPr>
          <p:cNvPr id="45" name="object 45"/>
          <p:cNvSpPr/>
          <p:nvPr/>
        </p:nvSpPr>
        <p:spPr>
          <a:xfrm>
            <a:off x="2912364" y="7278623"/>
            <a:ext cx="387350" cy="134620"/>
          </a:xfrm>
          <a:custGeom>
            <a:avLst/>
            <a:gdLst/>
            <a:ahLst/>
            <a:cxnLst/>
            <a:rect l="l" t="t" r="r" b="b"/>
            <a:pathLst>
              <a:path w="387350" h="134620">
                <a:moveTo>
                  <a:pt x="344424" y="134112"/>
                </a:moveTo>
                <a:lnTo>
                  <a:pt x="342900" y="128016"/>
                </a:lnTo>
                <a:lnTo>
                  <a:pt x="350567" y="124896"/>
                </a:lnTo>
                <a:lnTo>
                  <a:pt x="357378" y="120205"/>
                </a:lnTo>
                <a:lnTo>
                  <a:pt x="374570" y="77533"/>
                </a:lnTo>
                <a:lnTo>
                  <a:pt x="374904" y="65532"/>
                </a:lnTo>
                <a:lnTo>
                  <a:pt x="374570" y="54411"/>
                </a:lnTo>
                <a:lnTo>
                  <a:pt x="357378" y="12954"/>
                </a:lnTo>
                <a:lnTo>
                  <a:pt x="342900" y="4572"/>
                </a:lnTo>
                <a:lnTo>
                  <a:pt x="344424" y="0"/>
                </a:lnTo>
                <a:lnTo>
                  <a:pt x="376428" y="22860"/>
                </a:lnTo>
                <a:lnTo>
                  <a:pt x="387096" y="67056"/>
                </a:lnTo>
                <a:lnTo>
                  <a:pt x="386500" y="79295"/>
                </a:lnTo>
                <a:lnTo>
                  <a:pt x="370141" y="118038"/>
                </a:lnTo>
                <a:lnTo>
                  <a:pt x="354139" y="130087"/>
                </a:lnTo>
                <a:lnTo>
                  <a:pt x="344424" y="134112"/>
                </a:lnTo>
                <a:close/>
              </a:path>
              <a:path w="387350" h="134620">
                <a:moveTo>
                  <a:pt x="42672" y="134112"/>
                </a:moveTo>
                <a:lnTo>
                  <a:pt x="10667" y="109728"/>
                </a:lnTo>
                <a:lnTo>
                  <a:pt x="0" y="67056"/>
                </a:lnTo>
                <a:lnTo>
                  <a:pt x="595" y="54792"/>
                </a:lnTo>
                <a:lnTo>
                  <a:pt x="16954" y="14573"/>
                </a:lnTo>
                <a:lnTo>
                  <a:pt x="42672" y="0"/>
                </a:lnTo>
                <a:lnTo>
                  <a:pt x="44196" y="4572"/>
                </a:lnTo>
                <a:lnTo>
                  <a:pt x="36528" y="8334"/>
                </a:lnTo>
                <a:lnTo>
                  <a:pt x="29718" y="12954"/>
                </a:lnTo>
                <a:lnTo>
                  <a:pt x="12525" y="54411"/>
                </a:lnTo>
                <a:lnTo>
                  <a:pt x="12191"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46" name="object 46"/>
          <p:cNvSpPr txBox="1"/>
          <p:nvPr/>
        </p:nvSpPr>
        <p:spPr>
          <a:xfrm>
            <a:off x="1016505" y="6218889"/>
            <a:ext cx="5629275" cy="1418590"/>
          </a:xfrm>
          <a:prstGeom prst="rect">
            <a:avLst/>
          </a:prstGeom>
        </p:spPr>
        <p:txBody>
          <a:bodyPr wrap="square" lIns="0" tIns="46355" rIns="0" bIns="0" rtlCol="0" vert="horz">
            <a:spAutoFit/>
          </a:bodyPr>
          <a:lstStyle/>
          <a:p>
            <a:pPr marL="244475" indent="-245110">
              <a:lnSpc>
                <a:spcPct val="100000"/>
              </a:lnSpc>
              <a:spcBef>
                <a:spcPts val="365"/>
              </a:spcBef>
              <a:buChar char="•"/>
              <a:tabLst>
                <a:tab pos="244475" algn="l"/>
                <a:tab pos="245110" algn="l"/>
              </a:tabLst>
            </a:pPr>
            <a:r>
              <a:rPr dirty="0" sz="1150" spc="-10">
                <a:latin typeface="Arial"/>
                <a:cs typeface="Arial"/>
              </a:rPr>
              <a:t>LRFD</a:t>
            </a:r>
            <a:r>
              <a:rPr dirty="0" sz="1150" spc="-20">
                <a:latin typeface="Arial"/>
                <a:cs typeface="Arial"/>
              </a:rPr>
              <a:t> </a:t>
            </a:r>
            <a:r>
              <a:rPr dirty="0" sz="1150" spc="-10">
                <a:latin typeface="Arial"/>
                <a:cs typeface="Arial"/>
              </a:rPr>
              <a:t>5.9.4.4.2</a:t>
            </a:r>
            <a:endParaRPr sz="1150">
              <a:latin typeface="Arial"/>
              <a:cs typeface="Arial"/>
            </a:endParaRPr>
          </a:p>
          <a:p>
            <a:pPr marL="530225" marR="5080" indent="-204470">
              <a:lnSpc>
                <a:spcPct val="99600"/>
              </a:lnSpc>
              <a:spcBef>
                <a:spcPts val="270"/>
              </a:spcBef>
            </a:pPr>
            <a:r>
              <a:rPr dirty="0" sz="1150" spc="-10">
                <a:latin typeface="Arial"/>
                <a:cs typeface="Arial"/>
              </a:rPr>
              <a:t>– For the distance </a:t>
            </a:r>
            <a:r>
              <a:rPr dirty="0" sz="1150" spc="-5">
                <a:latin typeface="Arial"/>
                <a:cs typeface="Arial"/>
              </a:rPr>
              <a:t>of </a:t>
            </a:r>
            <a:r>
              <a:rPr dirty="0" sz="1150" spc="-10">
                <a:latin typeface="Arial"/>
                <a:cs typeface="Arial"/>
              </a:rPr>
              <a:t>1.5d </a:t>
            </a:r>
            <a:r>
              <a:rPr dirty="0" sz="1150" spc="-5">
                <a:latin typeface="Arial"/>
                <a:cs typeface="Arial"/>
              </a:rPr>
              <a:t>from </a:t>
            </a:r>
            <a:r>
              <a:rPr dirty="0" sz="1150" spc="-10">
                <a:latin typeface="Arial"/>
                <a:cs typeface="Arial"/>
              </a:rPr>
              <a:t>the ends </a:t>
            </a:r>
            <a:r>
              <a:rPr dirty="0" sz="1150" spc="-5">
                <a:latin typeface="Arial"/>
                <a:cs typeface="Arial"/>
              </a:rPr>
              <a:t>of </a:t>
            </a:r>
            <a:r>
              <a:rPr dirty="0" sz="1150" spc="-10">
                <a:latin typeface="Arial"/>
                <a:cs typeface="Arial"/>
              </a:rPr>
              <a:t>the </a:t>
            </a:r>
            <a:r>
              <a:rPr dirty="0" sz="1150" spc="-15">
                <a:latin typeface="Arial"/>
                <a:cs typeface="Arial"/>
              </a:rPr>
              <a:t>girder, </a:t>
            </a:r>
            <a:r>
              <a:rPr dirty="0" sz="1150" spc="-5">
                <a:latin typeface="Arial"/>
                <a:cs typeface="Arial"/>
              </a:rPr>
              <a:t>reinforcement shall </a:t>
            </a:r>
            <a:r>
              <a:rPr dirty="0" sz="1150" spc="-10">
                <a:latin typeface="Arial"/>
                <a:cs typeface="Arial"/>
              </a:rPr>
              <a:t>be  placed to confine the </a:t>
            </a:r>
            <a:r>
              <a:rPr dirty="0" sz="1150" spc="-5">
                <a:latin typeface="Arial"/>
                <a:cs typeface="Arial"/>
              </a:rPr>
              <a:t>prestressing steel </a:t>
            </a:r>
            <a:r>
              <a:rPr dirty="0" sz="1150" spc="-10">
                <a:latin typeface="Arial"/>
                <a:cs typeface="Arial"/>
              </a:rPr>
              <a:t>in the bottom flange. </a:t>
            </a:r>
            <a:r>
              <a:rPr dirty="0" sz="1150" spc="-5">
                <a:latin typeface="Arial"/>
                <a:cs typeface="Arial"/>
              </a:rPr>
              <a:t>The </a:t>
            </a:r>
            <a:r>
              <a:rPr dirty="0" sz="1150" spc="-10">
                <a:latin typeface="Arial"/>
                <a:cs typeface="Arial"/>
              </a:rPr>
              <a:t>reinforcement  shall not be less than #3 deformed bars </a:t>
            </a:r>
            <a:r>
              <a:rPr dirty="0" sz="1150" spc="-15">
                <a:latin typeface="Arial"/>
                <a:cs typeface="Arial"/>
              </a:rPr>
              <a:t>with </a:t>
            </a:r>
            <a:r>
              <a:rPr dirty="0" sz="1150" spc="-5">
                <a:latin typeface="Arial"/>
                <a:cs typeface="Arial"/>
              </a:rPr>
              <a:t>spacing not </a:t>
            </a:r>
            <a:r>
              <a:rPr dirty="0" sz="1150" spc="-10">
                <a:latin typeface="Arial"/>
                <a:cs typeface="Arial"/>
              </a:rPr>
              <a:t>exceeding 6</a:t>
            </a:r>
            <a:r>
              <a:rPr dirty="0" sz="1150" spc="85">
                <a:latin typeface="Arial"/>
                <a:cs typeface="Arial"/>
              </a:rPr>
              <a:t> </a:t>
            </a:r>
            <a:r>
              <a:rPr dirty="0" sz="1150" spc="-10">
                <a:latin typeface="Arial"/>
                <a:cs typeface="Arial"/>
              </a:rPr>
              <a:t>in.</a:t>
            </a:r>
            <a:endParaRPr sz="1150">
              <a:latin typeface="Arial"/>
              <a:cs typeface="Arial"/>
            </a:endParaRPr>
          </a:p>
          <a:p>
            <a:pPr>
              <a:lnSpc>
                <a:spcPct val="100000"/>
              </a:lnSpc>
              <a:spcBef>
                <a:spcPts val="10"/>
              </a:spcBef>
            </a:pPr>
            <a:endParaRPr sz="1650">
              <a:latin typeface="Arial"/>
              <a:cs typeface="Arial"/>
            </a:endParaRPr>
          </a:p>
          <a:p>
            <a:pPr marL="244475" indent="-245110">
              <a:lnSpc>
                <a:spcPct val="100000"/>
              </a:lnSpc>
              <a:buChar char="•"/>
              <a:tabLst>
                <a:tab pos="244475" algn="l"/>
                <a:tab pos="245110" algn="l"/>
              </a:tabLst>
            </a:pPr>
            <a:r>
              <a:rPr dirty="0" sz="1150" spc="-10">
                <a:latin typeface="Arial"/>
                <a:cs typeface="Arial"/>
              </a:rPr>
              <a:t>Zone Length = </a:t>
            </a:r>
            <a:r>
              <a:rPr dirty="0" sz="1150" spc="-5">
                <a:latin typeface="Cambria"/>
                <a:cs typeface="Cambria"/>
              </a:rPr>
              <a:t>1.5𝑑 </a:t>
            </a:r>
            <a:r>
              <a:rPr dirty="0" sz="1150" spc="210">
                <a:latin typeface="Cambria"/>
                <a:cs typeface="Cambria"/>
              </a:rPr>
              <a:t>= </a:t>
            </a:r>
            <a:r>
              <a:rPr dirty="0" sz="1150" spc="-10">
                <a:latin typeface="Cambria"/>
                <a:cs typeface="Cambria"/>
              </a:rPr>
              <a:t>1.5 </a:t>
            </a:r>
            <a:r>
              <a:rPr dirty="0" sz="1150" spc="-5">
                <a:latin typeface="Cambria"/>
                <a:cs typeface="Cambria"/>
              </a:rPr>
              <a:t>74𝑖𝑛 </a:t>
            </a:r>
            <a:r>
              <a:rPr dirty="0" sz="1150" spc="210">
                <a:latin typeface="Cambria"/>
                <a:cs typeface="Cambria"/>
              </a:rPr>
              <a:t>= </a:t>
            </a:r>
            <a:r>
              <a:rPr dirty="0" sz="1150" spc="-5">
                <a:latin typeface="Cambria"/>
                <a:cs typeface="Cambria"/>
              </a:rPr>
              <a:t>111𝑖𝑛 </a:t>
            </a:r>
            <a:r>
              <a:rPr dirty="0" sz="1150" spc="210">
                <a:latin typeface="Cambria"/>
                <a:cs typeface="Cambria"/>
              </a:rPr>
              <a:t>=</a:t>
            </a:r>
            <a:r>
              <a:rPr dirty="0" sz="1150" spc="20">
                <a:latin typeface="Cambria"/>
                <a:cs typeface="Cambria"/>
              </a:rPr>
              <a:t> </a:t>
            </a:r>
            <a:r>
              <a:rPr dirty="0" sz="1150" spc="-5">
                <a:latin typeface="Cambria"/>
                <a:cs typeface="Cambria"/>
              </a:rPr>
              <a:t>9.25 </a:t>
            </a:r>
            <a:r>
              <a:rPr dirty="0" sz="1150" spc="-15">
                <a:latin typeface="Cambria"/>
                <a:cs typeface="Cambria"/>
              </a:rPr>
              <a:t>𝑓𝑡</a:t>
            </a:r>
            <a:endParaRPr sz="1150">
              <a:latin typeface="Cambria"/>
              <a:cs typeface="Cambria"/>
            </a:endParaRPr>
          </a:p>
          <a:p>
            <a:pPr marL="244475" indent="-245110">
              <a:lnSpc>
                <a:spcPct val="100000"/>
              </a:lnSpc>
              <a:spcBef>
                <a:spcPts val="265"/>
              </a:spcBef>
              <a:buChar char="•"/>
              <a:tabLst>
                <a:tab pos="244475" algn="l"/>
                <a:tab pos="245110" algn="l"/>
              </a:tabLst>
            </a:pPr>
            <a:r>
              <a:rPr dirty="0" sz="1150" spc="-10">
                <a:latin typeface="Arial"/>
                <a:cs typeface="Arial"/>
              </a:rPr>
              <a:t>Provide #3 bars spaced </a:t>
            </a:r>
            <a:r>
              <a:rPr dirty="0" sz="1150" spc="-5">
                <a:latin typeface="Arial"/>
                <a:cs typeface="Arial"/>
              </a:rPr>
              <a:t>at 6” </a:t>
            </a:r>
            <a:r>
              <a:rPr dirty="0" sz="1150" spc="-10">
                <a:latin typeface="Arial"/>
                <a:cs typeface="Arial"/>
              </a:rPr>
              <a:t>in the end </a:t>
            </a:r>
            <a:r>
              <a:rPr dirty="0" sz="1150" spc="-5">
                <a:latin typeface="Arial"/>
                <a:cs typeface="Arial"/>
              </a:rPr>
              <a:t>9’-3” </a:t>
            </a:r>
            <a:r>
              <a:rPr dirty="0" sz="1150" spc="-10">
                <a:latin typeface="Arial"/>
                <a:cs typeface="Arial"/>
              </a:rPr>
              <a:t>of the</a:t>
            </a:r>
            <a:r>
              <a:rPr dirty="0" sz="1150" spc="70">
                <a:latin typeface="Arial"/>
                <a:cs typeface="Arial"/>
              </a:rPr>
              <a:t> </a:t>
            </a:r>
            <a:r>
              <a:rPr dirty="0" sz="1150" spc="-10">
                <a:latin typeface="Arial"/>
                <a:cs typeface="Arial"/>
              </a:rPr>
              <a:t>girder</a:t>
            </a:r>
            <a:endParaRPr sz="1150">
              <a:latin typeface="Arial"/>
              <a:cs typeface="Arial"/>
            </a:endParaRPr>
          </a:p>
        </p:txBody>
      </p:sp>
      <p:sp>
        <p:nvSpPr>
          <p:cNvPr id="47" name="object 47"/>
          <p:cNvSpPr txBox="1"/>
          <p:nvPr/>
        </p:nvSpPr>
        <p:spPr>
          <a:xfrm>
            <a:off x="6911319" y="8873744"/>
            <a:ext cx="184785" cy="155575"/>
          </a:xfrm>
          <a:prstGeom prst="rect">
            <a:avLst/>
          </a:prstGeom>
        </p:spPr>
        <p:txBody>
          <a:bodyPr wrap="square" lIns="0" tIns="12700" rIns="0" bIns="0" rtlCol="0" vert="horz">
            <a:spAutoFit/>
          </a:bodyPr>
          <a:lstStyle/>
          <a:p>
            <a:pPr>
              <a:lnSpc>
                <a:spcPct val="100000"/>
              </a:lnSpc>
              <a:spcBef>
                <a:spcPts val="100"/>
              </a:spcBef>
            </a:pPr>
            <a:r>
              <a:rPr dirty="0" sz="850" spc="-65">
                <a:solidFill>
                  <a:srgbClr val="FFFFFF"/>
                </a:solidFill>
                <a:latin typeface="Arial"/>
                <a:cs typeface="Arial"/>
              </a:rPr>
              <a:t>1</a:t>
            </a:r>
            <a:r>
              <a:rPr dirty="0" sz="850" spc="-10">
                <a:solidFill>
                  <a:srgbClr val="FFFFFF"/>
                </a:solidFill>
                <a:latin typeface="Arial"/>
                <a:cs typeface="Arial"/>
              </a:rPr>
              <a:t>1</a:t>
            </a:r>
            <a:r>
              <a:rPr dirty="0" sz="850">
                <a:solidFill>
                  <a:srgbClr val="FFFFFF"/>
                </a:solidFill>
                <a:latin typeface="Arial"/>
                <a:cs typeface="Arial"/>
              </a:rPr>
              <a:t>4</a:t>
            </a:r>
            <a:endParaRPr sz="850">
              <a:latin typeface="Arial"/>
              <a:cs typeface="Arial"/>
            </a:endParaRPr>
          </a:p>
        </p:txBody>
      </p:sp>
      <p:sp>
        <p:nvSpPr>
          <p:cNvPr id="48" name="object 48"/>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49" name="object 49"/>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1</a:t>
            </a:r>
            <a:r>
              <a:rPr dirty="0" sz="1050" spc="-5">
                <a:solidFill>
                  <a:srgbClr val="262626"/>
                </a:solidFill>
                <a:latin typeface="Calibri"/>
                <a:cs typeface="Calibri"/>
              </a:rPr>
              <a:t>3</a:t>
            </a:r>
            <a:endParaRPr sz="1050">
              <a:latin typeface="Calibri"/>
              <a:cs typeface="Calibri"/>
            </a:endParaRPr>
          </a:p>
        </p:txBody>
      </p:sp>
      <p:sp>
        <p:nvSpPr>
          <p:cNvPr id="51" name="object 51"/>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50" name="object 50"/>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1</a:t>
            </a:r>
            <a:r>
              <a:rPr dirty="0" sz="1050" spc="-5">
                <a:solidFill>
                  <a:srgbClr val="262626"/>
                </a:solidFill>
                <a:latin typeface="Calibri"/>
                <a:cs typeface="Calibri"/>
              </a:rPr>
              <a:t>4</a:t>
            </a:r>
            <a:endParaRPr sz="1050">
              <a:latin typeface="Calibri"/>
              <a:cs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03766" y="1153205"/>
            <a:ext cx="3049270" cy="417195"/>
          </a:xfrm>
          <a:prstGeom prst="rect"/>
        </p:spPr>
        <p:txBody>
          <a:bodyPr wrap="square" lIns="0" tIns="14604" rIns="0" bIns="0" rtlCol="0" vert="horz">
            <a:spAutoFit/>
          </a:bodyPr>
          <a:lstStyle/>
          <a:p>
            <a:pPr marL="12700">
              <a:lnSpc>
                <a:spcPct val="100000"/>
              </a:lnSpc>
              <a:spcBef>
                <a:spcPts val="114"/>
              </a:spcBef>
            </a:pPr>
            <a:r>
              <a:rPr dirty="0" sz="2550" spc="10" b="0">
                <a:solidFill>
                  <a:srgbClr val="1C7C5B"/>
                </a:solidFill>
                <a:latin typeface="Arial Black"/>
                <a:cs typeface="Arial Black"/>
              </a:rPr>
              <a:t>End Zone</a:t>
            </a:r>
            <a:r>
              <a:rPr dirty="0" sz="2550" spc="-100" b="0">
                <a:solidFill>
                  <a:srgbClr val="1C7C5B"/>
                </a:solidFill>
                <a:latin typeface="Arial Black"/>
                <a:cs typeface="Arial Black"/>
              </a:rPr>
              <a:t> </a:t>
            </a:r>
            <a:r>
              <a:rPr dirty="0" sz="2550" spc="5" b="0">
                <a:solidFill>
                  <a:srgbClr val="1C7C5B"/>
                </a:solidFill>
                <a:latin typeface="Arial Black"/>
                <a:cs typeface="Arial Black"/>
              </a:rPr>
              <a:t>Details</a:t>
            </a:r>
            <a:endParaRPr sz="2550">
              <a:latin typeface="Arial Black"/>
              <a:cs typeface="Arial Black"/>
            </a:endParaRPr>
          </a:p>
        </p:txBody>
      </p:sp>
      <p:sp>
        <p:nvSpPr>
          <p:cNvPr id="6" name="object 6"/>
          <p:cNvSpPr txBox="1"/>
          <p:nvPr/>
        </p:nvSpPr>
        <p:spPr>
          <a:xfrm>
            <a:off x="948947" y="1878581"/>
            <a:ext cx="1943100" cy="1731010"/>
          </a:xfrm>
          <a:prstGeom prst="rect">
            <a:avLst/>
          </a:prstGeom>
        </p:spPr>
        <p:txBody>
          <a:bodyPr wrap="square" lIns="0" tIns="11430" rIns="0" bIns="0" rtlCol="0" vert="horz">
            <a:spAutoFit/>
          </a:bodyPr>
          <a:lstStyle/>
          <a:p>
            <a:pPr marL="257810" marR="33020" indent="-245745">
              <a:lnSpc>
                <a:spcPct val="100000"/>
              </a:lnSpc>
              <a:spcBef>
                <a:spcPts val="90"/>
              </a:spcBef>
              <a:buChar char="•"/>
              <a:tabLst>
                <a:tab pos="257175" algn="l"/>
                <a:tab pos="257810" algn="l"/>
              </a:tabLst>
            </a:pPr>
            <a:r>
              <a:rPr dirty="0" sz="1150" spc="-5">
                <a:latin typeface="Arial"/>
                <a:cs typeface="Arial"/>
              </a:rPr>
              <a:t>[G1] bars </a:t>
            </a:r>
            <a:r>
              <a:rPr dirty="0" sz="1150" spc="-10">
                <a:latin typeface="Arial"/>
                <a:cs typeface="Arial"/>
              </a:rPr>
              <a:t>provide splitting  </a:t>
            </a:r>
            <a:r>
              <a:rPr dirty="0" sz="1150" spc="-5">
                <a:latin typeface="Arial"/>
                <a:cs typeface="Arial"/>
              </a:rPr>
              <a:t>resistance</a:t>
            </a:r>
            <a:endParaRPr sz="1150">
              <a:latin typeface="Arial"/>
              <a:cs typeface="Arial"/>
            </a:endParaRPr>
          </a:p>
          <a:p>
            <a:pPr marL="257810" marR="563245" indent="-245745">
              <a:lnSpc>
                <a:spcPts val="1370"/>
              </a:lnSpc>
              <a:spcBef>
                <a:spcPts val="315"/>
              </a:spcBef>
              <a:buChar char="•"/>
              <a:tabLst>
                <a:tab pos="257175" algn="l"/>
                <a:tab pos="257810" algn="l"/>
              </a:tabLst>
            </a:pPr>
            <a:r>
              <a:rPr dirty="0" sz="1150" spc="-5">
                <a:latin typeface="Arial"/>
                <a:cs typeface="Arial"/>
              </a:rPr>
              <a:t>[G7] bars</a:t>
            </a:r>
            <a:r>
              <a:rPr dirty="0" sz="1150" spc="-75">
                <a:latin typeface="Arial"/>
                <a:cs typeface="Arial"/>
              </a:rPr>
              <a:t> </a:t>
            </a:r>
            <a:r>
              <a:rPr dirty="0" sz="1150" spc="-10">
                <a:latin typeface="Arial"/>
                <a:cs typeface="Arial"/>
              </a:rPr>
              <a:t>provide  confinement</a:t>
            </a:r>
            <a:endParaRPr sz="1150">
              <a:latin typeface="Arial"/>
              <a:cs typeface="Arial"/>
            </a:endParaRPr>
          </a:p>
          <a:p>
            <a:pPr marL="257175" indent="-245110">
              <a:lnSpc>
                <a:spcPct val="100000"/>
              </a:lnSpc>
              <a:spcBef>
                <a:spcPts val="220"/>
              </a:spcBef>
              <a:buChar char="•"/>
              <a:tabLst>
                <a:tab pos="257175" algn="l"/>
                <a:tab pos="257810" algn="l"/>
              </a:tabLst>
            </a:pPr>
            <a:r>
              <a:rPr dirty="0" sz="1150" spc="-10">
                <a:latin typeface="Arial"/>
                <a:cs typeface="Arial"/>
              </a:rPr>
              <a:t>Zone </a:t>
            </a:r>
            <a:r>
              <a:rPr dirty="0" sz="1150" spc="-5">
                <a:latin typeface="Arial"/>
                <a:cs typeface="Arial"/>
              </a:rPr>
              <a:t>1, </a:t>
            </a:r>
            <a:r>
              <a:rPr dirty="0" sz="1150" spc="-10">
                <a:latin typeface="Arial"/>
                <a:cs typeface="Arial"/>
              </a:rPr>
              <a:t>1’-9” (min) </a:t>
            </a:r>
            <a:r>
              <a:rPr dirty="0" sz="1150" spc="-15">
                <a:latin typeface="Arial"/>
                <a:cs typeface="Arial"/>
              </a:rPr>
              <a:t>@</a:t>
            </a:r>
            <a:r>
              <a:rPr dirty="0" sz="1150" spc="10">
                <a:latin typeface="Arial"/>
                <a:cs typeface="Arial"/>
              </a:rPr>
              <a:t> </a:t>
            </a:r>
            <a:r>
              <a:rPr dirty="0" sz="1150" spc="-10">
                <a:latin typeface="Arial"/>
                <a:cs typeface="Arial"/>
              </a:rPr>
              <a:t>2.5”</a:t>
            </a:r>
            <a:endParaRPr sz="1150">
              <a:latin typeface="Arial"/>
              <a:cs typeface="Arial"/>
            </a:endParaRPr>
          </a:p>
          <a:p>
            <a:pPr marL="257175" indent="-245110">
              <a:lnSpc>
                <a:spcPct val="100000"/>
              </a:lnSpc>
              <a:spcBef>
                <a:spcPts val="265"/>
              </a:spcBef>
              <a:buChar char="•"/>
              <a:tabLst>
                <a:tab pos="257175" algn="l"/>
                <a:tab pos="257810" algn="l"/>
              </a:tabLst>
            </a:pPr>
            <a:r>
              <a:rPr dirty="0" sz="1150" spc="-10">
                <a:latin typeface="Arial"/>
                <a:cs typeface="Arial"/>
              </a:rPr>
              <a:t>Zone </a:t>
            </a:r>
            <a:r>
              <a:rPr dirty="0" sz="1150" spc="-5">
                <a:latin typeface="Arial"/>
                <a:cs typeface="Arial"/>
              </a:rPr>
              <a:t>2, </a:t>
            </a:r>
            <a:r>
              <a:rPr dirty="0" sz="1150" spc="-10">
                <a:latin typeface="Arial"/>
                <a:cs typeface="Arial"/>
              </a:rPr>
              <a:t>9’-3” (min) </a:t>
            </a:r>
            <a:r>
              <a:rPr dirty="0" sz="1150" spc="-15">
                <a:latin typeface="Arial"/>
                <a:cs typeface="Arial"/>
              </a:rPr>
              <a:t>@</a:t>
            </a:r>
            <a:r>
              <a:rPr dirty="0" sz="1150" spc="10">
                <a:latin typeface="Arial"/>
                <a:cs typeface="Arial"/>
              </a:rPr>
              <a:t> </a:t>
            </a:r>
            <a:r>
              <a:rPr dirty="0" sz="1150" spc="-10">
                <a:latin typeface="Arial"/>
                <a:cs typeface="Arial"/>
              </a:rPr>
              <a:t>6”</a:t>
            </a:r>
            <a:endParaRPr sz="1150">
              <a:latin typeface="Arial"/>
              <a:cs typeface="Arial"/>
            </a:endParaRPr>
          </a:p>
          <a:p>
            <a:pPr marL="257810" marR="111760" indent="-245745">
              <a:lnSpc>
                <a:spcPts val="1370"/>
              </a:lnSpc>
              <a:spcBef>
                <a:spcPts val="315"/>
              </a:spcBef>
              <a:buChar char="•"/>
              <a:tabLst>
                <a:tab pos="257175" algn="l"/>
                <a:tab pos="257810" algn="l"/>
              </a:tabLst>
            </a:pPr>
            <a:r>
              <a:rPr dirty="0" sz="1150" spc="-5">
                <a:latin typeface="Arial"/>
                <a:cs typeface="Arial"/>
              </a:rPr>
              <a:t>WSDOT </a:t>
            </a:r>
            <a:r>
              <a:rPr dirty="0" sz="1150" spc="-10">
                <a:latin typeface="Arial"/>
                <a:cs typeface="Arial"/>
              </a:rPr>
              <a:t>provides  confinement bars </a:t>
            </a:r>
            <a:r>
              <a:rPr dirty="0" sz="1150" spc="-5">
                <a:latin typeface="Arial"/>
                <a:cs typeface="Arial"/>
              </a:rPr>
              <a:t>full  </a:t>
            </a:r>
            <a:r>
              <a:rPr dirty="0" sz="1150" spc="-10">
                <a:latin typeface="Arial"/>
                <a:cs typeface="Arial"/>
              </a:rPr>
              <a:t>length </a:t>
            </a:r>
            <a:r>
              <a:rPr dirty="0" sz="1150" spc="-5">
                <a:latin typeface="Arial"/>
                <a:cs typeface="Arial"/>
              </a:rPr>
              <a:t>of </a:t>
            </a:r>
            <a:r>
              <a:rPr dirty="0" sz="1150" spc="-10">
                <a:latin typeface="Arial"/>
                <a:cs typeface="Arial"/>
              </a:rPr>
              <a:t>beam, </a:t>
            </a:r>
            <a:r>
              <a:rPr dirty="0" sz="1150" spc="-5">
                <a:latin typeface="Arial"/>
                <a:cs typeface="Arial"/>
              </a:rPr>
              <a:t>18”</a:t>
            </a:r>
            <a:r>
              <a:rPr dirty="0" sz="1150" spc="-45">
                <a:latin typeface="Arial"/>
                <a:cs typeface="Arial"/>
              </a:rPr>
              <a:t> </a:t>
            </a:r>
            <a:r>
              <a:rPr dirty="0" sz="1150" spc="-10">
                <a:latin typeface="Arial"/>
                <a:cs typeface="Arial"/>
              </a:rPr>
              <a:t>max</a:t>
            </a:r>
            <a:endParaRPr sz="1150">
              <a:latin typeface="Arial"/>
              <a:cs typeface="Arial"/>
            </a:endParaRPr>
          </a:p>
        </p:txBody>
      </p:sp>
      <p:sp>
        <p:nvSpPr>
          <p:cNvPr id="7" name="object 7"/>
          <p:cNvSpPr txBox="1"/>
          <p:nvPr/>
        </p:nvSpPr>
        <p:spPr>
          <a:xfrm>
            <a:off x="6911319" y="4498371"/>
            <a:ext cx="184785" cy="155575"/>
          </a:xfrm>
          <a:prstGeom prst="rect">
            <a:avLst/>
          </a:prstGeom>
        </p:spPr>
        <p:txBody>
          <a:bodyPr wrap="square" lIns="0" tIns="12700" rIns="0" bIns="0" rtlCol="0" vert="horz">
            <a:spAutoFit/>
          </a:bodyPr>
          <a:lstStyle/>
          <a:p>
            <a:pPr>
              <a:lnSpc>
                <a:spcPct val="100000"/>
              </a:lnSpc>
              <a:spcBef>
                <a:spcPts val="100"/>
              </a:spcBef>
            </a:pPr>
            <a:r>
              <a:rPr dirty="0" sz="850" spc="-65">
                <a:solidFill>
                  <a:srgbClr val="FFFFFF"/>
                </a:solidFill>
                <a:latin typeface="Arial"/>
                <a:cs typeface="Arial"/>
              </a:rPr>
              <a:t>1</a:t>
            </a:r>
            <a:r>
              <a:rPr dirty="0" sz="850" spc="-10">
                <a:solidFill>
                  <a:srgbClr val="FFFFFF"/>
                </a:solidFill>
                <a:latin typeface="Arial"/>
                <a:cs typeface="Arial"/>
              </a:rPr>
              <a:t>1</a:t>
            </a:r>
            <a:r>
              <a:rPr dirty="0" sz="850">
                <a:solidFill>
                  <a:srgbClr val="FFFFFF"/>
                </a:solidFill>
                <a:latin typeface="Arial"/>
                <a:cs typeface="Arial"/>
              </a:rPr>
              <a:t>5</a:t>
            </a:r>
            <a:endParaRPr sz="850">
              <a:latin typeface="Arial"/>
              <a:cs typeface="Arial"/>
            </a:endParaRPr>
          </a:p>
        </p:txBody>
      </p:sp>
      <p:sp>
        <p:nvSpPr>
          <p:cNvPr id="8" name="object 8"/>
          <p:cNvSpPr/>
          <p:nvPr/>
        </p:nvSpPr>
        <p:spPr>
          <a:xfrm>
            <a:off x="4939284" y="1764792"/>
            <a:ext cx="2209800" cy="2176271"/>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5695188" y="3730752"/>
            <a:ext cx="993647" cy="374903"/>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2944367" y="1495044"/>
            <a:ext cx="2496311" cy="2612135"/>
          </a:xfrm>
          <a:prstGeom prst="rect">
            <a:avLst/>
          </a:prstGeom>
          <a:blipFill>
            <a:blip r:embed="rId5" cstate="print"/>
            <a:stretch>
              <a:fillRect/>
            </a:stretch>
          </a:blipFill>
        </p:spPr>
        <p:txBody>
          <a:bodyPr wrap="square" lIns="0" tIns="0" rIns="0" bIns="0" rtlCol="0"/>
          <a:lstStyle/>
          <a:p/>
        </p:txBody>
      </p:sp>
      <p:sp>
        <p:nvSpPr>
          <p:cNvPr id="11" name="object 11"/>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12" name="object 12"/>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3" name="object 13"/>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4" name="object 14"/>
          <p:cNvSpPr/>
          <p:nvPr/>
        </p:nvSpPr>
        <p:spPr>
          <a:xfrm>
            <a:off x="2211323" y="6620255"/>
            <a:ext cx="3104515" cy="134620"/>
          </a:xfrm>
          <a:custGeom>
            <a:avLst/>
            <a:gdLst/>
            <a:ahLst/>
            <a:cxnLst/>
            <a:rect l="l" t="t" r="r" b="b"/>
            <a:pathLst>
              <a:path w="3104515" h="134620">
                <a:moveTo>
                  <a:pt x="3061716" y="134112"/>
                </a:moveTo>
                <a:lnTo>
                  <a:pt x="3060192" y="128016"/>
                </a:lnTo>
                <a:lnTo>
                  <a:pt x="3067859" y="124896"/>
                </a:lnTo>
                <a:lnTo>
                  <a:pt x="3074670" y="120205"/>
                </a:lnTo>
                <a:lnTo>
                  <a:pt x="3091862" y="77533"/>
                </a:lnTo>
                <a:lnTo>
                  <a:pt x="3092196" y="65532"/>
                </a:lnTo>
                <a:lnTo>
                  <a:pt x="3091862" y="54411"/>
                </a:lnTo>
                <a:lnTo>
                  <a:pt x="3074670" y="12954"/>
                </a:lnTo>
                <a:lnTo>
                  <a:pt x="3060192" y="4572"/>
                </a:lnTo>
                <a:lnTo>
                  <a:pt x="3061716" y="0"/>
                </a:lnTo>
                <a:lnTo>
                  <a:pt x="3093720" y="22860"/>
                </a:lnTo>
                <a:lnTo>
                  <a:pt x="3104388" y="67056"/>
                </a:lnTo>
                <a:lnTo>
                  <a:pt x="3103792" y="79081"/>
                </a:lnTo>
                <a:lnTo>
                  <a:pt x="3087433" y="118038"/>
                </a:lnTo>
                <a:lnTo>
                  <a:pt x="3071431" y="130087"/>
                </a:lnTo>
                <a:lnTo>
                  <a:pt x="3061716" y="134112"/>
                </a:lnTo>
                <a:close/>
              </a:path>
              <a:path w="3104515" h="134620">
                <a:moveTo>
                  <a:pt x="42672" y="134112"/>
                </a:moveTo>
                <a:lnTo>
                  <a:pt x="10667" y="109728"/>
                </a:lnTo>
                <a:lnTo>
                  <a:pt x="0" y="67056"/>
                </a:lnTo>
                <a:lnTo>
                  <a:pt x="595" y="54792"/>
                </a:lnTo>
                <a:lnTo>
                  <a:pt x="16954" y="14573"/>
                </a:lnTo>
                <a:lnTo>
                  <a:pt x="42672" y="0"/>
                </a:lnTo>
                <a:lnTo>
                  <a:pt x="44196" y="4572"/>
                </a:lnTo>
                <a:lnTo>
                  <a:pt x="36528" y="8334"/>
                </a:lnTo>
                <a:lnTo>
                  <a:pt x="29717" y="12954"/>
                </a:lnTo>
                <a:lnTo>
                  <a:pt x="12525" y="54411"/>
                </a:lnTo>
                <a:lnTo>
                  <a:pt x="12191"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15" name="object 15"/>
          <p:cNvSpPr/>
          <p:nvPr/>
        </p:nvSpPr>
        <p:spPr>
          <a:xfrm>
            <a:off x="5785104" y="6620255"/>
            <a:ext cx="525780" cy="134620"/>
          </a:xfrm>
          <a:custGeom>
            <a:avLst/>
            <a:gdLst/>
            <a:ahLst/>
            <a:cxnLst/>
            <a:rect l="l" t="t" r="r" b="b"/>
            <a:pathLst>
              <a:path w="525779" h="134620">
                <a:moveTo>
                  <a:pt x="483108" y="134112"/>
                </a:moveTo>
                <a:lnTo>
                  <a:pt x="481584" y="128016"/>
                </a:lnTo>
                <a:lnTo>
                  <a:pt x="489251" y="124896"/>
                </a:lnTo>
                <a:lnTo>
                  <a:pt x="496062" y="120205"/>
                </a:lnTo>
                <a:lnTo>
                  <a:pt x="513254" y="77533"/>
                </a:lnTo>
                <a:lnTo>
                  <a:pt x="513588" y="65532"/>
                </a:lnTo>
                <a:lnTo>
                  <a:pt x="513254" y="54411"/>
                </a:lnTo>
                <a:lnTo>
                  <a:pt x="496062" y="12954"/>
                </a:lnTo>
                <a:lnTo>
                  <a:pt x="481584" y="4572"/>
                </a:lnTo>
                <a:lnTo>
                  <a:pt x="483108" y="0"/>
                </a:lnTo>
                <a:lnTo>
                  <a:pt x="515112" y="22860"/>
                </a:lnTo>
                <a:lnTo>
                  <a:pt x="525780" y="67056"/>
                </a:lnTo>
                <a:lnTo>
                  <a:pt x="525184" y="79081"/>
                </a:lnTo>
                <a:lnTo>
                  <a:pt x="508825" y="118038"/>
                </a:lnTo>
                <a:lnTo>
                  <a:pt x="492823" y="130087"/>
                </a:lnTo>
                <a:lnTo>
                  <a:pt x="483108" y="134112"/>
                </a:lnTo>
                <a:close/>
              </a:path>
              <a:path w="525779" h="134620">
                <a:moveTo>
                  <a:pt x="42671" y="134112"/>
                </a:moveTo>
                <a:lnTo>
                  <a:pt x="10668" y="109728"/>
                </a:lnTo>
                <a:lnTo>
                  <a:pt x="0" y="67056"/>
                </a:lnTo>
                <a:lnTo>
                  <a:pt x="595" y="54792"/>
                </a:lnTo>
                <a:lnTo>
                  <a:pt x="16954" y="14573"/>
                </a:lnTo>
                <a:lnTo>
                  <a:pt x="42671" y="0"/>
                </a:lnTo>
                <a:lnTo>
                  <a:pt x="44195" y="4572"/>
                </a:lnTo>
                <a:lnTo>
                  <a:pt x="36528" y="8334"/>
                </a:lnTo>
                <a:lnTo>
                  <a:pt x="29718" y="12954"/>
                </a:lnTo>
                <a:lnTo>
                  <a:pt x="12525" y="54411"/>
                </a:lnTo>
                <a:lnTo>
                  <a:pt x="12192" y="65532"/>
                </a:lnTo>
                <a:lnTo>
                  <a:pt x="12525" y="77533"/>
                </a:lnTo>
                <a:lnTo>
                  <a:pt x="24050" y="114085"/>
                </a:lnTo>
                <a:lnTo>
                  <a:pt x="44195" y="128016"/>
                </a:lnTo>
                <a:lnTo>
                  <a:pt x="42671" y="134112"/>
                </a:lnTo>
                <a:close/>
              </a:path>
            </a:pathLst>
          </a:custGeom>
          <a:solidFill>
            <a:srgbClr val="000000"/>
          </a:solidFill>
        </p:spPr>
        <p:txBody>
          <a:bodyPr wrap="square" lIns="0" tIns="0" rIns="0" bIns="0" rtlCol="0"/>
          <a:lstStyle/>
          <a:p/>
        </p:txBody>
      </p:sp>
      <p:sp>
        <p:nvSpPr>
          <p:cNvPr id="16" name="object 16"/>
          <p:cNvSpPr/>
          <p:nvPr/>
        </p:nvSpPr>
        <p:spPr>
          <a:xfrm>
            <a:off x="1830323" y="6792467"/>
            <a:ext cx="607060" cy="134620"/>
          </a:xfrm>
          <a:custGeom>
            <a:avLst/>
            <a:gdLst/>
            <a:ahLst/>
            <a:cxnLst/>
            <a:rect l="l" t="t" r="r" b="b"/>
            <a:pathLst>
              <a:path w="607060" h="134620">
                <a:moveTo>
                  <a:pt x="563880" y="134112"/>
                </a:moveTo>
                <a:lnTo>
                  <a:pt x="562356" y="128016"/>
                </a:lnTo>
                <a:lnTo>
                  <a:pt x="570023" y="124896"/>
                </a:lnTo>
                <a:lnTo>
                  <a:pt x="576834" y="120205"/>
                </a:lnTo>
                <a:lnTo>
                  <a:pt x="594026" y="77533"/>
                </a:lnTo>
                <a:lnTo>
                  <a:pt x="594360" y="65532"/>
                </a:lnTo>
                <a:lnTo>
                  <a:pt x="594026" y="54411"/>
                </a:lnTo>
                <a:lnTo>
                  <a:pt x="576834" y="12954"/>
                </a:lnTo>
                <a:lnTo>
                  <a:pt x="562356" y="4572"/>
                </a:lnTo>
                <a:lnTo>
                  <a:pt x="563880" y="0"/>
                </a:lnTo>
                <a:lnTo>
                  <a:pt x="595884" y="22860"/>
                </a:lnTo>
                <a:lnTo>
                  <a:pt x="606552" y="67056"/>
                </a:lnTo>
                <a:lnTo>
                  <a:pt x="605956" y="79081"/>
                </a:lnTo>
                <a:lnTo>
                  <a:pt x="589597" y="118038"/>
                </a:lnTo>
                <a:lnTo>
                  <a:pt x="573595" y="130087"/>
                </a:lnTo>
                <a:lnTo>
                  <a:pt x="563880" y="134112"/>
                </a:lnTo>
                <a:close/>
              </a:path>
              <a:path w="607060" h="134620">
                <a:moveTo>
                  <a:pt x="42672" y="134112"/>
                </a:moveTo>
                <a:lnTo>
                  <a:pt x="10667" y="109728"/>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17" name="object 17"/>
          <p:cNvSpPr txBox="1"/>
          <p:nvPr/>
        </p:nvSpPr>
        <p:spPr>
          <a:xfrm>
            <a:off x="991066" y="5528576"/>
            <a:ext cx="5511800" cy="1414145"/>
          </a:xfrm>
          <a:prstGeom prst="rect">
            <a:avLst/>
          </a:prstGeom>
        </p:spPr>
        <p:txBody>
          <a:bodyPr wrap="square" lIns="0" tIns="14604" rIns="0" bIns="0" rtlCol="0" vert="horz">
            <a:spAutoFit/>
          </a:bodyPr>
          <a:lstStyle/>
          <a:p>
            <a:pPr marL="25400">
              <a:lnSpc>
                <a:spcPct val="100000"/>
              </a:lnSpc>
              <a:spcBef>
                <a:spcPts val="114"/>
              </a:spcBef>
            </a:pPr>
            <a:r>
              <a:rPr dirty="0" sz="2550" spc="10">
                <a:solidFill>
                  <a:srgbClr val="1C7C5B"/>
                </a:solidFill>
                <a:latin typeface="Arial Black"/>
                <a:cs typeface="Arial Black"/>
              </a:rPr>
              <a:t>Moment</a:t>
            </a:r>
            <a:r>
              <a:rPr dirty="0" sz="2550" spc="-20">
                <a:solidFill>
                  <a:srgbClr val="1C7C5B"/>
                </a:solidFill>
                <a:latin typeface="Arial Black"/>
                <a:cs typeface="Arial Black"/>
              </a:rPr>
              <a:t> </a:t>
            </a:r>
            <a:r>
              <a:rPr dirty="0" sz="2550" spc="10">
                <a:solidFill>
                  <a:srgbClr val="1C7C5B"/>
                </a:solidFill>
                <a:latin typeface="Arial Black"/>
                <a:cs typeface="Arial Black"/>
              </a:rPr>
              <a:t>Capacity</a:t>
            </a:r>
            <a:endParaRPr sz="2550">
              <a:latin typeface="Arial Black"/>
              <a:cs typeface="Arial Black"/>
            </a:endParaRPr>
          </a:p>
          <a:p>
            <a:pPr marL="269875" indent="-245110">
              <a:lnSpc>
                <a:spcPct val="100000"/>
              </a:lnSpc>
              <a:spcBef>
                <a:spcPts val="1855"/>
              </a:spcBef>
              <a:buChar char="•"/>
              <a:tabLst>
                <a:tab pos="269875" algn="l"/>
                <a:tab pos="270510" algn="l"/>
              </a:tabLst>
            </a:pPr>
            <a:r>
              <a:rPr dirty="0" sz="1150" spc="-10">
                <a:latin typeface="Arial"/>
                <a:cs typeface="Arial"/>
              </a:rPr>
              <a:t>LRFD 5.6.3.2. </a:t>
            </a:r>
            <a:r>
              <a:rPr dirty="0" sz="1150" spc="5">
                <a:latin typeface="Cambria"/>
                <a:cs typeface="Cambria"/>
              </a:rPr>
              <a:t>𝑀</a:t>
            </a:r>
            <a:r>
              <a:rPr dirty="0" baseline="-17361" sz="1200" spc="7">
                <a:latin typeface="Cambria"/>
                <a:cs typeface="Cambria"/>
              </a:rPr>
              <a:t>u </a:t>
            </a:r>
            <a:r>
              <a:rPr dirty="0" sz="1150" spc="215">
                <a:latin typeface="Cambria"/>
                <a:cs typeface="Cambria"/>
              </a:rPr>
              <a:t>≤ </a:t>
            </a:r>
            <a:r>
              <a:rPr dirty="0" sz="1150" spc="10">
                <a:latin typeface="Cambria"/>
                <a:cs typeface="Cambria"/>
              </a:rPr>
              <a:t>𝑀</a:t>
            </a:r>
            <a:r>
              <a:rPr dirty="0" baseline="-17361" sz="1200" spc="15">
                <a:latin typeface="Cambria"/>
                <a:cs typeface="Cambria"/>
              </a:rPr>
              <a:t>r </a:t>
            </a:r>
            <a:r>
              <a:rPr dirty="0" sz="1150" spc="210">
                <a:latin typeface="Cambria"/>
                <a:cs typeface="Cambria"/>
              </a:rPr>
              <a:t>=</a:t>
            </a:r>
            <a:r>
              <a:rPr dirty="0" sz="1150" spc="-10">
                <a:latin typeface="Cambria"/>
                <a:cs typeface="Cambria"/>
              </a:rPr>
              <a:t> </a:t>
            </a:r>
            <a:r>
              <a:rPr dirty="0" sz="1150">
                <a:latin typeface="Cambria"/>
                <a:cs typeface="Cambria"/>
              </a:rPr>
              <a:t>𝜙𝑀</a:t>
            </a:r>
            <a:r>
              <a:rPr dirty="0" baseline="-17361" sz="1200">
                <a:latin typeface="Cambria"/>
                <a:cs typeface="Cambria"/>
              </a:rPr>
              <a:t>n</a:t>
            </a:r>
            <a:endParaRPr baseline="-17361" sz="1200">
              <a:latin typeface="Cambria"/>
              <a:cs typeface="Cambria"/>
            </a:endParaRPr>
          </a:p>
          <a:p>
            <a:pPr marL="269875" indent="-245110">
              <a:lnSpc>
                <a:spcPct val="100000"/>
              </a:lnSpc>
              <a:spcBef>
                <a:spcPts val="265"/>
              </a:spcBef>
              <a:buChar char="•"/>
              <a:tabLst>
                <a:tab pos="269875" algn="l"/>
                <a:tab pos="270510" algn="l"/>
              </a:tabLst>
            </a:pPr>
            <a:r>
              <a:rPr dirty="0" sz="1150" spc="-10">
                <a:latin typeface="Arial"/>
                <a:cs typeface="Arial"/>
              </a:rPr>
              <a:t>Strength </a:t>
            </a:r>
            <a:r>
              <a:rPr dirty="0" sz="1150" spc="-5">
                <a:latin typeface="Arial"/>
                <a:cs typeface="Arial"/>
              </a:rPr>
              <a:t>I </a:t>
            </a:r>
            <a:r>
              <a:rPr dirty="0" sz="1150" spc="-10">
                <a:latin typeface="Arial"/>
                <a:cs typeface="Arial"/>
              </a:rPr>
              <a:t>= 1.25DC + </a:t>
            </a:r>
            <a:r>
              <a:rPr dirty="0" sz="1150" spc="-15">
                <a:latin typeface="Arial"/>
                <a:cs typeface="Arial"/>
              </a:rPr>
              <a:t>1.5DW </a:t>
            </a:r>
            <a:r>
              <a:rPr dirty="0" sz="1150" spc="-10">
                <a:latin typeface="Arial"/>
                <a:cs typeface="Arial"/>
              </a:rPr>
              <a:t>+</a:t>
            </a:r>
            <a:r>
              <a:rPr dirty="0" sz="1150" spc="80">
                <a:latin typeface="Arial"/>
                <a:cs typeface="Arial"/>
              </a:rPr>
              <a:t> </a:t>
            </a:r>
            <a:r>
              <a:rPr dirty="0" sz="1150" spc="-10">
                <a:latin typeface="Arial"/>
                <a:cs typeface="Arial"/>
              </a:rPr>
              <a:t>1.75(LL+IM)</a:t>
            </a:r>
            <a:endParaRPr sz="1150">
              <a:latin typeface="Arial"/>
              <a:cs typeface="Arial"/>
            </a:endParaRPr>
          </a:p>
          <a:p>
            <a:pPr marL="351155">
              <a:lnSpc>
                <a:spcPts val="1370"/>
              </a:lnSpc>
              <a:spcBef>
                <a:spcPts val="240"/>
              </a:spcBef>
            </a:pPr>
            <a:r>
              <a:rPr dirty="0" sz="1150" spc="-10">
                <a:latin typeface="Arial"/>
                <a:cs typeface="Arial"/>
              </a:rPr>
              <a:t>– </a:t>
            </a:r>
            <a:r>
              <a:rPr dirty="0" sz="1150" spc="5">
                <a:latin typeface="Cambria"/>
                <a:cs typeface="Cambria"/>
              </a:rPr>
              <a:t>𝑀</a:t>
            </a:r>
            <a:r>
              <a:rPr dirty="0" baseline="-17361" sz="1200" spc="7">
                <a:latin typeface="Cambria"/>
                <a:cs typeface="Cambria"/>
              </a:rPr>
              <a:t>u </a:t>
            </a:r>
            <a:r>
              <a:rPr dirty="0" sz="1150" spc="210">
                <a:latin typeface="Cambria"/>
                <a:cs typeface="Cambria"/>
              </a:rPr>
              <a:t>= </a:t>
            </a:r>
            <a:r>
              <a:rPr dirty="0" sz="1150" spc="-5">
                <a:latin typeface="Cambria"/>
                <a:cs typeface="Cambria"/>
              </a:rPr>
              <a:t>1.25 3368.43 </a:t>
            </a:r>
            <a:r>
              <a:rPr dirty="0" sz="1150" spc="210">
                <a:latin typeface="Cambria"/>
                <a:cs typeface="Cambria"/>
              </a:rPr>
              <a:t>+ </a:t>
            </a:r>
            <a:r>
              <a:rPr dirty="0" sz="1150" spc="-5">
                <a:latin typeface="Cambria"/>
                <a:cs typeface="Cambria"/>
              </a:rPr>
              <a:t>140.17 </a:t>
            </a:r>
            <a:r>
              <a:rPr dirty="0" sz="1150" spc="210">
                <a:latin typeface="Cambria"/>
                <a:cs typeface="Cambria"/>
              </a:rPr>
              <a:t>+ </a:t>
            </a:r>
            <a:r>
              <a:rPr dirty="0" sz="1150" spc="-10">
                <a:latin typeface="Cambria"/>
                <a:cs typeface="Cambria"/>
              </a:rPr>
              <a:t>2465.61 </a:t>
            </a:r>
            <a:r>
              <a:rPr dirty="0" sz="1150" spc="210">
                <a:latin typeface="Cambria"/>
                <a:cs typeface="Cambria"/>
              </a:rPr>
              <a:t>+ </a:t>
            </a:r>
            <a:r>
              <a:rPr dirty="0" sz="1150" spc="-5">
                <a:latin typeface="Cambria"/>
                <a:cs typeface="Cambria"/>
              </a:rPr>
              <a:t>760.28 </a:t>
            </a:r>
            <a:r>
              <a:rPr dirty="0" sz="1150" spc="210">
                <a:latin typeface="Cambria"/>
                <a:cs typeface="Cambria"/>
              </a:rPr>
              <a:t>+ </a:t>
            </a:r>
            <a:r>
              <a:rPr dirty="0" sz="1150" spc="-5">
                <a:latin typeface="Cambria"/>
                <a:cs typeface="Cambria"/>
              </a:rPr>
              <a:t>732.12 </a:t>
            </a:r>
            <a:r>
              <a:rPr dirty="0" sz="1150" spc="210">
                <a:latin typeface="Cambria"/>
                <a:cs typeface="Cambria"/>
              </a:rPr>
              <a:t>+ </a:t>
            </a:r>
            <a:r>
              <a:rPr dirty="0" sz="1150" spc="-5">
                <a:latin typeface="Cambria"/>
                <a:cs typeface="Cambria"/>
              </a:rPr>
              <a:t>1.50 739.63</a:t>
            </a:r>
            <a:r>
              <a:rPr dirty="0" sz="1150" spc="-10">
                <a:latin typeface="Cambria"/>
                <a:cs typeface="Cambria"/>
              </a:rPr>
              <a:t> </a:t>
            </a:r>
            <a:r>
              <a:rPr dirty="0" sz="1150" spc="210">
                <a:latin typeface="Cambria"/>
                <a:cs typeface="Cambria"/>
              </a:rPr>
              <a:t>+</a:t>
            </a:r>
            <a:endParaRPr sz="1150">
              <a:latin typeface="Cambria"/>
              <a:cs typeface="Cambria"/>
            </a:endParaRPr>
          </a:p>
          <a:p>
            <a:pPr marL="555625">
              <a:lnSpc>
                <a:spcPts val="1370"/>
              </a:lnSpc>
            </a:pPr>
            <a:r>
              <a:rPr dirty="0" sz="1150" spc="-5">
                <a:latin typeface="Cambria"/>
                <a:cs typeface="Cambria"/>
              </a:rPr>
              <a:t>1.75 3804.05 </a:t>
            </a:r>
            <a:r>
              <a:rPr dirty="0" sz="1150" spc="210">
                <a:latin typeface="Cambria"/>
                <a:cs typeface="Cambria"/>
              </a:rPr>
              <a:t>= </a:t>
            </a:r>
            <a:r>
              <a:rPr dirty="0" sz="1150" spc="-5">
                <a:latin typeface="Cambria"/>
                <a:cs typeface="Cambria"/>
              </a:rPr>
              <a:t>17099.8𝑘 ·</a:t>
            </a:r>
            <a:r>
              <a:rPr dirty="0" sz="1150" spc="-130">
                <a:latin typeface="Cambria"/>
                <a:cs typeface="Cambria"/>
              </a:rPr>
              <a:t> </a:t>
            </a:r>
            <a:r>
              <a:rPr dirty="0" sz="1150" spc="-5">
                <a:latin typeface="Cambria"/>
                <a:cs typeface="Cambria"/>
              </a:rPr>
              <a:t>𝑓𝑡</a:t>
            </a:r>
            <a:endParaRPr sz="1150">
              <a:latin typeface="Cambria"/>
              <a:cs typeface="Cambria"/>
            </a:endParaRPr>
          </a:p>
        </p:txBody>
      </p:sp>
      <p:sp>
        <p:nvSpPr>
          <p:cNvPr id="18" name="object 18"/>
          <p:cNvSpPr/>
          <p:nvPr/>
        </p:nvSpPr>
        <p:spPr>
          <a:xfrm>
            <a:off x="2072639" y="7016496"/>
            <a:ext cx="516890" cy="239395"/>
          </a:xfrm>
          <a:custGeom>
            <a:avLst/>
            <a:gdLst/>
            <a:ahLst/>
            <a:cxnLst/>
            <a:rect l="l" t="t" r="r" b="b"/>
            <a:pathLst>
              <a:path w="516889" h="239395">
                <a:moveTo>
                  <a:pt x="464820" y="239268"/>
                </a:moveTo>
                <a:lnTo>
                  <a:pt x="461772" y="233172"/>
                </a:lnTo>
                <a:lnTo>
                  <a:pt x="471249" y="226290"/>
                </a:lnTo>
                <a:lnTo>
                  <a:pt x="479298" y="216979"/>
                </a:lnTo>
                <a:lnTo>
                  <a:pt x="497133" y="175045"/>
                </a:lnTo>
                <a:lnTo>
                  <a:pt x="502920" y="120396"/>
                </a:lnTo>
                <a:lnTo>
                  <a:pt x="502324" y="99536"/>
                </a:lnTo>
                <a:lnTo>
                  <a:pt x="492252" y="47244"/>
                </a:lnTo>
                <a:lnTo>
                  <a:pt x="471249" y="13168"/>
                </a:lnTo>
                <a:lnTo>
                  <a:pt x="461772" y="6096"/>
                </a:lnTo>
                <a:lnTo>
                  <a:pt x="464820" y="0"/>
                </a:lnTo>
                <a:lnTo>
                  <a:pt x="494609" y="29360"/>
                </a:lnTo>
                <a:lnTo>
                  <a:pt x="513207" y="79438"/>
                </a:lnTo>
                <a:lnTo>
                  <a:pt x="516636" y="120396"/>
                </a:lnTo>
                <a:lnTo>
                  <a:pt x="515778" y="140636"/>
                </a:lnTo>
                <a:lnTo>
                  <a:pt x="508920" y="178260"/>
                </a:lnTo>
                <a:lnTo>
                  <a:pt x="485584" y="222313"/>
                </a:lnTo>
                <a:lnTo>
                  <a:pt x="475702" y="232148"/>
                </a:lnTo>
                <a:lnTo>
                  <a:pt x="464820" y="239268"/>
                </a:lnTo>
                <a:close/>
              </a:path>
              <a:path w="516889" h="239395">
                <a:moveTo>
                  <a:pt x="50291" y="239268"/>
                </a:moveTo>
                <a:lnTo>
                  <a:pt x="21145" y="209907"/>
                </a:lnTo>
                <a:lnTo>
                  <a:pt x="3428" y="160020"/>
                </a:lnTo>
                <a:lnTo>
                  <a:pt x="0" y="120396"/>
                </a:lnTo>
                <a:lnTo>
                  <a:pt x="857" y="99274"/>
                </a:lnTo>
                <a:lnTo>
                  <a:pt x="7715" y="61031"/>
                </a:lnTo>
                <a:lnTo>
                  <a:pt x="29717" y="16954"/>
                </a:lnTo>
                <a:lnTo>
                  <a:pt x="50291" y="0"/>
                </a:lnTo>
                <a:lnTo>
                  <a:pt x="53339" y="6096"/>
                </a:lnTo>
                <a:lnTo>
                  <a:pt x="44505" y="13168"/>
                </a:lnTo>
                <a:lnTo>
                  <a:pt x="36385" y="22669"/>
                </a:lnTo>
                <a:lnTo>
                  <a:pt x="18621" y="62960"/>
                </a:lnTo>
                <a:lnTo>
                  <a:pt x="12191" y="120396"/>
                </a:lnTo>
                <a:lnTo>
                  <a:pt x="13001" y="140136"/>
                </a:lnTo>
                <a:lnTo>
                  <a:pt x="22859" y="190500"/>
                </a:lnTo>
                <a:lnTo>
                  <a:pt x="44505" y="226290"/>
                </a:lnTo>
                <a:lnTo>
                  <a:pt x="53339" y="233172"/>
                </a:lnTo>
                <a:lnTo>
                  <a:pt x="50291" y="239268"/>
                </a:lnTo>
                <a:close/>
              </a:path>
            </a:pathLst>
          </a:custGeom>
          <a:solidFill>
            <a:srgbClr val="000000"/>
          </a:solidFill>
        </p:spPr>
        <p:txBody>
          <a:bodyPr wrap="square" lIns="0" tIns="0" rIns="0" bIns="0" rtlCol="0"/>
          <a:lstStyle/>
          <a:p/>
        </p:txBody>
      </p:sp>
      <p:sp>
        <p:nvSpPr>
          <p:cNvPr id="19" name="object 19"/>
          <p:cNvSpPr txBox="1"/>
          <p:nvPr/>
        </p:nvSpPr>
        <p:spPr>
          <a:xfrm>
            <a:off x="1376150" y="7087565"/>
            <a:ext cx="918844" cy="151765"/>
          </a:xfrm>
          <a:prstGeom prst="rect">
            <a:avLst/>
          </a:prstGeom>
        </p:spPr>
        <p:txBody>
          <a:bodyPr wrap="square" lIns="0" tIns="15875" rIns="0" bIns="0" rtlCol="0" vert="horz">
            <a:spAutoFit/>
          </a:bodyPr>
          <a:lstStyle/>
          <a:p>
            <a:pPr>
              <a:lnSpc>
                <a:spcPct val="100000"/>
              </a:lnSpc>
              <a:spcBef>
                <a:spcPts val="125"/>
              </a:spcBef>
              <a:tabLst>
                <a:tab pos="357505" algn="l"/>
                <a:tab pos="839469" algn="l"/>
              </a:tabLst>
            </a:pPr>
            <a:r>
              <a:rPr dirty="0" sz="800" spc="90">
                <a:latin typeface="Cambria"/>
                <a:cs typeface="Cambria"/>
              </a:rPr>
              <a:t>n</a:t>
            </a:r>
            <a:r>
              <a:rPr dirty="0" sz="800" spc="90">
                <a:latin typeface="Cambria"/>
                <a:cs typeface="Cambria"/>
              </a:rPr>
              <a:t>	</a:t>
            </a:r>
            <a:r>
              <a:rPr dirty="0" sz="800" spc="65">
                <a:latin typeface="Cambria"/>
                <a:cs typeface="Cambria"/>
              </a:rPr>
              <a:t>p</a:t>
            </a:r>
            <a:r>
              <a:rPr dirty="0" sz="800" spc="55">
                <a:latin typeface="Cambria"/>
                <a:cs typeface="Cambria"/>
              </a:rPr>
              <a:t>s</a:t>
            </a:r>
            <a:r>
              <a:rPr dirty="0" sz="800">
                <a:latin typeface="Cambria"/>
                <a:cs typeface="Cambria"/>
              </a:rPr>
              <a:t>  </a:t>
            </a:r>
            <a:r>
              <a:rPr dirty="0" sz="800" spc="-65">
                <a:latin typeface="Cambria"/>
                <a:cs typeface="Cambria"/>
              </a:rPr>
              <a:t> </a:t>
            </a:r>
            <a:r>
              <a:rPr dirty="0" sz="800" spc="80">
                <a:latin typeface="Cambria"/>
                <a:cs typeface="Cambria"/>
              </a:rPr>
              <a:t>p</a:t>
            </a:r>
            <a:r>
              <a:rPr dirty="0" sz="800" spc="55">
                <a:latin typeface="Cambria"/>
                <a:cs typeface="Cambria"/>
              </a:rPr>
              <a:t>s</a:t>
            </a:r>
            <a:r>
              <a:rPr dirty="0" sz="800">
                <a:latin typeface="Cambria"/>
                <a:cs typeface="Cambria"/>
              </a:rPr>
              <a:t>	</a:t>
            </a:r>
            <a:r>
              <a:rPr dirty="0" sz="800" spc="75">
                <a:latin typeface="Cambria"/>
                <a:cs typeface="Cambria"/>
              </a:rPr>
              <a:t>p</a:t>
            </a:r>
            <a:endParaRPr sz="800">
              <a:latin typeface="Cambria"/>
              <a:cs typeface="Cambria"/>
            </a:endParaRPr>
          </a:p>
        </p:txBody>
      </p:sp>
      <p:sp>
        <p:nvSpPr>
          <p:cNvPr id="20" name="object 20"/>
          <p:cNvSpPr/>
          <p:nvPr/>
        </p:nvSpPr>
        <p:spPr>
          <a:xfrm>
            <a:off x="2461260" y="7130796"/>
            <a:ext cx="68580" cy="9525"/>
          </a:xfrm>
          <a:custGeom>
            <a:avLst/>
            <a:gdLst/>
            <a:ahLst/>
            <a:cxnLst/>
            <a:rect l="l" t="t" r="r" b="b"/>
            <a:pathLst>
              <a:path w="68580" h="9525">
                <a:moveTo>
                  <a:pt x="0" y="0"/>
                </a:moveTo>
                <a:lnTo>
                  <a:pt x="68580" y="0"/>
                </a:lnTo>
                <a:lnTo>
                  <a:pt x="68580" y="9143"/>
                </a:lnTo>
                <a:lnTo>
                  <a:pt x="0" y="9143"/>
                </a:lnTo>
                <a:lnTo>
                  <a:pt x="0" y="0"/>
                </a:lnTo>
                <a:close/>
              </a:path>
            </a:pathLst>
          </a:custGeom>
          <a:solidFill>
            <a:srgbClr val="000000"/>
          </a:solidFill>
        </p:spPr>
        <p:txBody>
          <a:bodyPr wrap="square" lIns="0" tIns="0" rIns="0" bIns="0" rtlCol="0"/>
          <a:lstStyle/>
          <a:p/>
        </p:txBody>
      </p:sp>
      <p:sp>
        <p:nvSpPr>
          <p:cNvPr id="21" name="object 21"/>
          <p:cNvSpPr/>
          <p:nvPr/>
        </p:nvSpPr>
        <p:spPr>
          <a:xfrm>
            <a:off x="3072383" y="7016496"/>
            <a:ext cx="501650" cy="239395"/>
          </a:xfrm>
          <a:custGeom>
            <a:avLst/>
            <a:gdLst/>
            <a:ahLst/>
            <a:cxnLst/>
            <a:rect l="l" t="t" r="r" b="b"/>
            <a:pathLst>
              <a:path w="501650" h="239395">
                <a:moveTo>
                  <a:pt x="449580" y="239268"/>
                </a:moveTo>
                <a:lnTo>
                  <a:pt x="446532" y="233172"/>
                </a:lnTo>
                <a:lnTo>
                  <a:pt x="456009" y="226290"/>
                </a:lnTo>
                <a:lnTo>
                  <a:pt x="464058" y="216979"/>
                </a:lnTo>
                <a:lnTo>
                  <a:pt x="481893" y="175045"/>
                </a:lnTo>
                <a:lnTo>
                  <a:pt x="487680" y="120396"/>
                </a:lnTo>
                <a:lnTo>
                  <a:pt x="487084" y="99536"/>
                </a:lnTo>
                <a:lnTo>
                  <a:pt x="477012" y="47244"/>
                </a:lnTo>
                <a:lnTo>
                  <a:pt x="456009" y="13168"/>
                </a:lnTo>
                <a:lnTo>
                  <a:pt x="446532" y="6096"/>
                </a:lnTo>
                <a:lnTo>
                  <a:pt x="449580" y="0"/>
                </a:lnTo>
                <a:lnTo>
                  <a:pt x="479369" y="29360"/>
                </a:lnTo>
                <a:lnTo>
                  <a:pt x="497967" y="79438"/>
                </a:lnTo>
                <a:lnTo>
                  <a:pt x="501396" y="120396"/>
                </a:lnTo>
                <a:lnTo>
                  <a:pt x="500538" y="140636"/>
                </a:lnTo>
                <a:lnTo>
                  <a:pt x="493680" y="178260"/>
                </a:lnTo>
                <a:lnTo>
                  <a:pt x="470344" y="222313"/>
                </a:lnTo>
                <a:lnTo>
                  <a:pt x="460462" y="232148"/>
                </a:lnTo>
                <a:lnTo>
                  <a:pt x="449580" y="239268"/>
                </a:lnTo>
                <a:close/>
              </a:path>
              <a:path w="501650" h="239395">
                <a:moveTo>
                  <a:pt x="50292" y="239268"/>
                </a:moveTo>
                <a:lnTo>
                  <a:pt x="21145" y="209907"/>
                </a:lnTo>
                <a:lnTo>
                  <a:pt x="3429" y="160020"/>
                </a:lnTo>
                <a:lnTo>
                  <a:pt x="0" y="120396"/>
                </a:lnTo>
                <a:lnTo>
                  <a:pt x="857" y="99274"/>
                </a:lnTo>
                <a:lnTo>
                  <a:pt x="7715" y="61031"/>
                </a:lnTo>
                <a:lnTo>
                  <a:pt x="29718" y="16954"/>
                </a:lnTo>
                <a:lnTo>
                  <a:pt x="50292" y="0"/>
                </a:lnTo>
                <a:lnTo>
                  <a:pt x="53340" y="6096"/>
                </a:lnTo>
                <a:lnTo>
                  <a:pt x="44505" y="13168"/>
                </a:lnTo>
                <a:lnTo>
                  <a:pt x="36385" y="22669"/>
                </a:lnTo>
                <a:lnTo>
                  <a:pt x="18621" y="62960"/>
                </a:lnTo>
                <a:lnTo>
                  <a:pt x="12192" y="120396"/>
                </a:lnTo>
                <a:lnTo>
                  <a:pt x="13001" y="140136"/>
                </a:lnTo>
                <a:lnTo>
                  <a:pt x="22860" y="190500"/>
                </a:lnTo>
                <a:lnTo>
                  <a:pt x="44505" y="226290"/>
                </a:lnTo>
                <a:lnTo>
                  <a:pt x="53340" y="233172"/>
                </a:lnTo>
                <a:lnTo>
                  <a:pt x="50292" y="239268"/>
                </a:lnTo>
                <a:close/>
              </a:path>
            </a:pathLst>
          </a:custGeom>
          <a:solidFill>
            <a:srgbClr val="000000"/>
          </a:solidFill>
        </p:spPr>
        <p:txBody>
          <a:bodyPr wrap="square" lIns="0" tIns="0" rIns="0" bIns="0" rtlCol="0"/>
          <a:lstStyle/>
          <a:p/>
        </p:txBody>
      </p:sp>
      <p:sp>
        <p:nvSpPr>
          <p:cNvPr id="22" name="object 22"/>
          <p:cNvSpPr/>
          <p:nvPr/>
        </p:nvSpPr>
        <p:spPr>
          <a:xfrm>
            <a:off x="3445764" y="7130796"/>
            <a:ext cx="68580" cy="9525"/>
          </a:xfrm>
          <a:custGeom>
            <a:avLst/>
            <a:gdLst/>
            <a:ahLst/>
            <a:cxnLst/>
            <a:rect l="l" t="t" r="r" b="b"/>
            <a:pathLst>
              <a:path w="68579" h="9525">
                <a:moveTo>
                  <a:pt x="0" y="0"/>
                </a:moveTo>
                <a:lnTo>
                  <a:pt x="68579" y="0"/>
                </a:lnTo>
                <a:lnTo>
                  <a:pt x="68579" y="9143"/>
                </a:lnTo>
                <a:lnTo>
                  <a:pt x="0" y="9143"/>
                </a:lnTo>
                <a:lnTo>
                  <a:pt x="0" y="0"/>
                </a:lnTo>
                <a:close/>
              </a:path>
            </a:pathLst>
          </a:custGeom>
          <a:solidFill>
            <a:srgbClr val="000000"/>
          </a:solidFill>
        </p:spPr>
        <p:txBody>
          <a:bodyPr wrap="square" lIns="0" tIns="0" rIns="0" bIns="0" rtlCol="0"/>
          <a:lstStyle/>
          <a:p/>
        </p:txBody>
      </p:sp>
      <p:sp>
        <p:nvSpPr>
          <p:cNvPr id="23" name="object 23"/>
          <p:cNvSpPr/>
          <p:nvPr/>
        </p:nvSpPr>
        <p:spPr>
          <a:xfrm>
            <a:off x="4079747" y="7016496"/>
            <a:ext cx="501650" cy="239395"/>
          </a:xfrm>
          <a:custGeom>
            <a:avLst/>
            <a:gdLst/>
            <a:ahLst/>
            <a:cxnLst/>
            <a:rect l="l" t="t" r="r" b="b"/>
            <a:pathLst>
              <a:path w="501650" h="239395">
                <a:moveTo>
                  <a:pt x="449580" y="239268"/>
                </a:moveTo>
                <a:lnTo>
                  <a:pt x="446532" y="233172"/>
                </a:lnTo>
                <a:lnTo>
                  <a:pt x="456009" y="226290"/>
                </a:lnTo>
                <a:lnTo>
                  <a:pt x="464058" y="216979"/>
                </a:lnTo>
                <a:lnTo>
                  <a:pt x="481893" y="175045"/>
                </a:lnTo>
                <a:lnTo>
                  <a:pt x="487680" y="120396"/>
                </a:lnTo>
                <a:lnTo>
                  <a:pt x="487084" y="99536"/>
                </a:lnTo>
                <a:lnTo>
                  <a:pt x="477012" y="47244"/>
                </a:lnTo>
                <a:lnTo>
                  <a:pt x="456009" y="13168"/>
                </a:lnTo>
                <a:lnTo>
                  <a:pt x="446532" y="6096"/>
                </a:lnTo>
                <a:lnTo>
                  <a:pt x="449580" y="0"/>
                </a:lnTo>
                <a:lnTo>
                  <a:pt x="479369" y="29360"/>
                </a:lnTo>
                <a:lnTo>
                  <a:pt x="497967" y="79438"/>
                </a:lnTo>
                <a:lnTo>
                  <a:pt x="501396" y="120396"/>
                </a:lnTo>
                <a:lnTo>
                  <a:pt x="500538" y="140636"/>
                </a:lnTo>
                <a:lnTo>
                  <a:pt x="493680" y="178260"/>
                </a:lnTo>
                <a:lnTo>
                  <a:pt x="470344" y="222313"/>
                </a:lnTo>
                <a:lnTo>
                  <a:pt x="460462" y="232148"/>
                </a:lnTo>
                <a:lnTo>
                  <a:pt x="449580" y="239268"/>
                </a:lnTo>
                <a:close/>
              </a:path>
              <a:path w="501650" h="239395">
                <a:moveTo>
                  <a:pt x="50292" y="239268"/>
                </a:moveTo>
                <a:lnTo>
                  <a:pt x="21145" y="209907"/>
                </a:lnTo>
                <a:lnTo>
                  <a:pt x="3429" y="160020"/>
                </a:lnTo>
                <a:lnTo>
                  <a:pt x="0" y="120396"/>
                </a:lnTo>
                <a:lnTo>
                  <a:pt x="857" y="99274"/>
                </a:lnTo>
                <a:lnTo>
                  <a:pt x="7715" y="61031"/>
                </a:lnTo>
                <a:lnTo>
                  <a:pt x="29718" y="16954"/>
                </a:lnTo>
                <a:lnTo>
                  <a:pt x="50292" y="0"/>
                </a:lnTo>
                <a:lnTo>
                  <a:pt x="53340" y="6096"/>
                </a:lnTo>
                <a:lnTo>
                  <a:pt x="44505" y="13168"/>
                </a:lnTo>
                <a:lnTo>
                  <a:pt x="36385" y="22669"/>
                </a:lnTo>
                <a:lnTo>
                  <a:pt x="18621" y="62960"/>
                </a:lnTo>
                <a:lnTo>
                  <a:pt x="12192" y="120396"/>
                </a:lnTo>
                <a:lnTo>
                  <a:pt x="13001" y="140136"/>
                </a:lnTo>
                <a:lnTo>
                  <a:pt x="22860" y="190500"/>
                </a:lnTo>
                <a:lnTo>
                  <a:pt x="44505" y="226290"/>
                </a:lnTo>
                <a:lnTo>
                  <a:pt x="53340" y="233172"/>
                </a:lnTo>
                <a:lnTo>
                  <a:pt x="50292" y="239268"/>
                </a:lnTo>
                <a:close/>
              </a:path>
            </a:pathLst>
          </a:custGeom>
          <a:solidFill>
            <a:srgbClr val="000000"/>
          </a:solidFill>
        </p:spPr>
        <p:txBody>
          <a:bodyPr wrap="square" lIns="0" tIns="0" rIns="0" bIns="0" rtlCol="0"/>
          <a:lstStyle/>
          <a:p/>
        </p:txBody>
      </p:sp>
      <p:sp>
        <p:nvSpPr>
          <p:cNvPr id="24" name="object 24"/>
          <p:cNvSpPr/>
          <p:nvPr/>
        </p:nvSpPr>
        <p:spPr>
          <a:xfrm>
            <a:off x="4453128" y="7130796"/>
            <a:ext cx="68580" cy="9525"/>
          </a:xfrm>
          <a:custGeom>
            <a:avLst/>
            <a:gdLst/>
            <a:ahLst/>
            <a:cxnLst/>
            <a:rect l="l" t="t" r="r" b="b"/>
            <a:pathLst>
              <a:path w="68579" h="9525">
                <a:moveTo>
                  <a:pt x="0" y="0"/>
                </a:moveTo>
                <a:lnTo>
                  <a:pt x="68580" y="0"/>
                </a:lnTo>
                <a:lnTo>
                  <a:pt x="68580" y="9143"/>
                </a:lnTo>
                <a:lnTo>
                  <a:pt x="0" y="9143"/>
                </a:lnTo>
                <a:lnTo>
                  <a:pt x="0" y="0"/>
                </a:lnTo>
                <a:close/>
              </a:path>
            </a:pathLst>
          </a:custGeom>
          <a:solidFill>
            <a:srgbClr val="000000"/>
          </a:solidFill>
        </p:spPr>
        <p:txBody>
          <a:bodyPr wrap="square" lIns="0" tIns="0" rIns="0" bIns="0" rtlCol="0"/>
          <a:lstStyle/>
          <a:p/>
        </p:txBody>
      </p:sp>
      <p:sp>
        <p:nvSpPr>
          <p:cNvPr id="25" name="object 25"/>
          <p:cNvSpPr/>
          <p:nvPr/>
        </p:nvSpPr>
        <p:spPr>
          <a:xfrm>
            <a:off x="5062727" y="7068311"/>
            <a:ext cx="515620" cy="134620"/>
          </a:xfrm>
          <a:custGeom>
            <a:avLst/>
            <a:gdLst/>
            <a:ahLst/>
            <a:cxnLst/>
            <a:rect l="l" t="t" r="r" b="b"/>
            <a:pathLst>
              <a:path w="515620" h="134620">
                <a:moveTo>
                  <a:pt x="472439" y="134112"/>
                </a:moveTo>
                <a:lnTo>
                  <a:pt x="470915" y="128016"/>
                </a:lnTo>
                <a:lnTo>
                  <a:pt x="478583" y="124896"/>
                </a:lnTo>
                <a:lnTo>
                  <a:pt x="485393" y="120205"/>
                </a:lnTo>
                <a:lnTo>
                  <a:pt x="502586" y="77533"/>
                </a:lnTo>
                <a:lnTo>
                  <a:pt x="502919" y="65532"/>
                </a:lnTo>
                <a:lnTo>
                  <a:pt x="502586" y="54411"/>
                </a:lnTo>
                <a:lnTo>
                  <a:pt x="485393" y="12954"/>
                </a:lnTo>
                <a:lnTo>
                  <a:pt x="470915" y="4572"/>
                </a:lnTo>
                <a:lnTo>
                  <a:pt x="472439" y="0"/>
                </a:lnTo>
                <a:lnTo>
                  <a:pt x="504443" y="22860"/>
                </a:lnTo>
                <a:lnTo>
                  <a:pt x="515111" y="67056"/>
                </a:lnTo>
                <a:lnTo>
                  <a:pt x="514516" y="79081"/>
                </a:lnTo>
                <a:lnTo>
                  <a:pt x="498157" y="118038"/>
                </a:lnTo>
                <a:lnTo>
                  <a:pt x="482155" y="130087"/>
                </a:lnTo>
                <a:lnTo>
                  <a:pt x="472439" y="134112"/>
                </a:lnTo>
                <a:close/>
              </a:path>
              <a:path w="515620" h="134620">
                <a:moveTo>
                  <a:pt x="42671" y="134112"/>
                </a:moveTo>
                <a:lnTo>
                  <a:pt x="10667" y="109728"/>
                </a:lnTo>
                <a:lnTo>
                  <a:pt x="0" y="67056"/>
                </a:lnTo>
                <a:lnTo>
                  <a:pt x="595" y="54792"/>
                </a:lnTo>
                <a:lnTo>
                  <a:pt x="16954" y="14573"/>
                </a:lnTo>
                <a:lnTo>
                  <a:pt x="42671" y="0"/>
                </a:lnTo>
                <a:lnTo>
                  <a:pt x="44195" y="4572"/>
                </a:lnTo>
                <a:lnTo>
                  <a:pt x="36528" y="8334"/>
                </a:lnTo>
                <a:lnTo>
                  <a:pt x="29717" y="12954"/>
                </a:lnTo>
                <a:lnTo>
                  <a:pt x="12525" y="54411"/>
                </a:lnTo>
                <a:lnTo>
                  <a:pt x="12191" y="65532"/>
                </a:lnTo>
                <a:lnTo>
                  <a:pt x="12525" y="77533"/>
                </a:lnTo>
                <a:lnTo>
                  <a:pt x="24050" y="114085"/>
                </a:lnTo>
                <a:lnTo>
                  <a:pt x="44195" y="128016"/>
                </a:lnTo>
                <a:lnTo>
                  <a:pt x="42671" y="134112"/>
                </a:lnTo>
                <a:close/>
              </a:path>
            </a:pathLst>
          </a:custGeom>
          <a:solidFill>
            <a:srgbClr val="000000"/>
          </a:solidFill>
        </p:spPr>
        <p:txBody>
          <a:bodyPr wrap="square" lIns="0" tIns="0" rIns="0" bIns="0" rtlCol="0"/>
          <a:lstStyle/>
          <a:p/>
        </p:txBody>
      </p:sp>
      <p:sp>
        <p:nvSpPr>
          <p:cNvPr id="26" name="object 26"/>
          <p:cNvSpPr txBox="1"/>
          <p:nvPr/>
        </p:nvSpPr>
        <p:spPr>
          <a:xfrm>
            <a:off x="2609640" y="7019036"/>
            <a:ext cx="3113405" cy="199390"/>
          </a:xfrm>
          <a:prstGeom prst="rect">
            <a:avLst/>
          </a:prstGeom>
        </p:spPr>
        <p:txBody>
          <a:bodyPr wrap="square" lIns="0" tIns="11430" rIns="0" bIns="0" rtlCol="0" vert="horz">
            <a:spAutoFit/>
          </a:bodyPr>
          <a:lstStyle/>
          <a:p>
            <a:pPr marL="25400">
              <a:lnSpc>
                <a:spcPct val="100000"/>
              </a:lnSpc>
              <a:spcBef>
                <a:spcPts val="90"/>
              </a:spcBef>
              <a:tabLst>
                <a:tab pos="1009650" algn="l"/>
                <a:tab pos="2981325" algn="l"/>
              </a:tabLst>
            </a:pPr>
            <a:r>
              <a:rPr dirty="0" sz="1150" spc="210">
                <a:latin typeface="Cambria"/>
                <a:cs typeface="Cambria"/>
              </a:rPr>
              <a:t>+ </a:t>
            </a:r>
            <a:r>
              <a:rPr dirty="0" sz="1150" spc="-10">
                <a:latin typeface="Cambria"/>
                <a:cs typeface="Cambria"/>
              </a:rPr>
              <a:t>𝐴</a:t>
            </a:r>
            <a:r>
              <a:rPr dirty="0" sz="1150">
                <a:latin typeface="Cambria"/>
                <a:cs typeface="Cambria"/>
              </a:rPr>
              <a:t> </a:t>
            </a:r>
            <a:r>
              <a:rPr dirty="0" sz="1150" spc="-10">
                <a:latin typeface="Cambria"/>
                <a:cs typeface="Cambria"/>
              </a:rPr>
              <a:t>𝑓   </a:t>
            </a:r>
            <a:r>
              <a:rPr dirty="0" sz="1150" spc="15">
                <a:latin typeface="Cambria"/>
                <a:cs typeface="Cambria"/>
              </a:rPr>
              <a:t> </a:t>
            </a:r>
            <a:r>
              <a:rPr dirty="0" sz="1150" spc="-10">
                <a:latin typeface="Cambria"/>
                <a:cs typeface="Cambria"/>
              </a:rPr>
              <a:t>𝑑	</a:t>
            </a:r>
            <a:r>
              <a:rPr dirty="0" sz="1150" spc="210">
                <a:latin typeface="Cambria"/>
                <a:cs typeface="Cambria"/>
              </a:rPr>
              <a:t>+ </a:t>
            </a:r>
            <a:r>
              <a:rPr dirty="0" sz="1150" spc="50">
                <a:latin typeface="Cambria"/>
                <a:cs typeface="Cambria"/>
              </a:rPr>
              <a:t>𝐴</a:t>
            </a:r>
            <a:r>
              <a:rPr dirty="0" baseline="27777" sz="1200" spc="75">
                <a:latin typeface="Cambria"/>
                <a:cs typeface="Cambria"/>
              </a:rPr>
              <a:t>, </a:t>
            </a:r>
            <a:r>
              <a:rPr dirty="0" sz="1150" spc="95">
                <a:latin typeface="Cambria"/>
                <a:cs typeface="Cambria"/>
              </a:rPr>
              <a:t>𝑓</a:t>
            </a:r>
            <a:r>
              <a:rPr dirty="0" baseline="27777" sz="1200" spc="142">
                <a:latin typeface="Cambria"/>
                <a:cs typeface="Cambria"/>
              </a:rPr>
              <a:t>,   </a:t>
            </a:r>
            <a:r>
              <a:rPr dirty="0" sz="1150" spc="80">
                <a:latin typeface="Cambria"/>
                <a:cs typeface="Cambria"/>
              </a:rPr>
              <a:t>𝑑</a:t>
            </a:r>
            <a:r>
              <a:rPr dirty="0" baseline="27777" sz="1200" spc="120">
                <a:latin typeface="Cambria"/>
                <a:cs typeface="Cambria"/>
              </a:rPr>
              <a:t>, </a:t>
            </a:r>
            <a:r>
              <a:rPr dirty="0" sz="1150" spc="210">
                <a:latin typeface="Cambria"/>
                <a:cs typeface="Cambria"/>
              </a:rPr>
              <a:t>− </a:t>
            </a:r>
            <a:r>
              <a:rPr dirty="0" baseline="45138" sz="1200" spc="187">
                <a:latin typeface="Cambria"/>
                <a:cs typeface="Cambria"/>
              </a:rPr>
              <a:t>a  </a:t>
            </a:r>
            <a:r>
              <a:rPr dirty="0" sz="1150" spc="210">
                <a:latin typeface="Cambria"/>
                <a:cs typeface="Cambria"/>
              </a:rPr>
              <a:t>+ </a:t>
            </a:r>
            <a:r>
              <a:rPr dirty="0" sz="1150" spc="-10">
                <a:latin typeface="Cambria"/>
                <a:cs typeface="Cambria"/>
              </a:rPr>
              <a:t>𝛼  </a:t>
            </a:r>
            <a:r>
              <a:rPr dirty="0" sz="1150" spc="95">
                <a:latin typeface="Cambria"/>
                <a:cs typeface="Cambria"/>
              </a:rPr>
              <a:t>𝑓</a:t>
            </a:r>
            <a:r>
              <a:rPr dirty="0" baseline="27777" sz="1200" spc="142">
                <a:latin typeface="Cambria"/>
                <a:cs typeface="Cambria"/>
              </a:rPr>
              <a:t>, </a:t>
            </a:r>
            <a:r>
              <a:rPr dirty="0" sz="1150" spc="-10">
                <a:latin typeface="Cambria"/>
                <a:cs typeface="Cambria"/>
              </a:rPr>
              <a:t>𝑏</a:t>
            </a:r>
            <a:r>
              <a:rPr dirty="0" sz="1150" spc="-5">
                <a:latin typeface="Cambria"/>
                <a:cs typeface="Cambria"/>
              </a:rPr>
              <a:t> </a:t>
            </a:r>
            <a:r>
              <a:rPr dirty="0" sz="1150" spc="210">
                <a:latin typeface="Cambria"/>
                <a:cs typeface="Cambria"/>
              </a:rPr>
              <a:t>−</a:t>
            </a:r>
            <a:r>
              <a:rPr dirty="0" sz="1150">
                <a:latin typeface="Cambria"/>
                <a:cs typeface="Cambria"/>
              </a:rPr>
              <a:t> </a:t>
            </a:r>
            <a:r>
              <a:rPr dirty="0" sz="1150" spc="-10">
                <a:latin typeface="Cambria"/>
                <a:cs typeface="Cambria"/>
              </a:rPr>
              <a:t>𝑏	ℎ</a:t>
            </a:r>
            <a:endParaRPr sz="1150">
              <a:latin typeface="Cambria"/>
              <a:cs typeface="Cambria"/>
            </a:endParaRPr>
          </a:p>
        </p:txBody>
      </p:sp>
      <p:sp>
        <p:nvSpPr>
          <p:cNvPr id="27" name="object 27"/>
          <p:cNvSpPr txBox="1"/>
          <p:nvPr/>
        </p:nvSpPr>
        <p:spPr>
          <a:xfrm>
            <a:off x="2866595" y="7087565"/>
            <a:ext cx="2872740" cy="151765"/>
          </a:xfrm>
          <a:prstGeom prst="rect">
            <a:avLst/>
          </a:prstGeom>
        </p:spPr>
        <p:txBody>
          <a:bodyPr wrap="square" lIns="0" tIns="15875" rIns="0" bIns="0" rtlCol="0" vert="horz">
            <a:spAutoFit/>
          </a:bodyPr>
          <a:lstStyle/>
          <a:p>
            <a:pPr>
              <a:lnSpc>
                <a:spcPct val="100000"/>
              </a:lnSpc>
              <a:spcBef>
                <a:spcPts val="125"/>
              </a:spcBef>
              <a:tabLst>
                <a:tab pos="348615" algn="l"/>
                <a:tab pos="984250" algn="l"/>
                <a:tab pos="1355725" algn="l"/>
                <a:tab pos="1983739" algn="l"/>
                <a:tab pos="2569210" algn="l"/>
                <a:tab pos="2795905" algn="l"/>
              </a:tabLst>
            </a:pPr>
            <a:r>
              <a:rPr dirty="0" sz="800" spc="55">
                <a:latin typeface="Cambria"/>
                <a:cs typeface="Cambria"/>
              </a:rPr>
              <a:t>s</a:t>
            </a:r>
            <a:r>
              <a:rPr dirty="0" sz="800" spc="55">
                <a:latin typeface="Cambria"/>
                <a:cs typeface="Cambria"/>
              </a:rPr>
              <a:t>  </a:t>
            </a:r>
            <a:r>
              <a:rPr dirty="0" sz="800" spc="-70">
                <a:latin typeface="Cambria"/>
                <a:cs typeface="Cambria"/>
              </a:rPr>
              <a:t> </a:t>
            </a:r>
            <a:r>
              <a:rPr dirty="0" sz="800" spc="55">
                <a:latin typeface="Cambria"/>
                <a:cs typeface="Cambria"/>
              </a:rPr>
              <a:t>s</a:t>
            </a:r>
            <a:r>
              <a:rPr dirty="0" sz="800">
                <a:latin typeface="Cambria"/>
                <a:cs typeface="Cambria"/>
              </a:rPr>
              <a:t>	</a:t>
            </a:r>
            <a:r>
              <a:rPr dirty="0" sz="800" spc="55">
                <a:latin typeface="Cambria"/>
                <a:cs typeface="Cambria"/>
              </a:rPr>
              <a:t>s</a:t>
            </a:r>
            <a:r>
              <a:rPr dirty="0" sz="800">
                <a:latin typeface="Cambria"/>
                <a:cs typeface="Cambria"/>
              </a:rPr>
              <a:t>	</a:t>
            </a:r>
            <a:r>
              <a:rPr dirty="0" sz="800" spc="55">
                <a:latin typeface="Cambria"/>
                <a:cs typeface="Cambria"/>
              </a:rPr>
              <a:t>s</a:t>
            </a:r>
            <a:r>
              <a:rPr dirty="0" sz="800">
                <a:latin typeface="Cambria"/>
                <a:cs typeface="Cambria"/>
              </a:rPr>
              <a:t>  </a:t>
            </a:r>
            <a:r>
              <a:rPr dirty="0" sz="800" spc="-65">
                <a:latin typeface="Cambria"/>
                <a:cs typeface="Cambria"/>
              </a:rPr>
              <a:t> </a:t>
            </a:r>
            <a:r>
              <a:rPr dirty="0" sz="800" spc="55">
                <a:latin typeface="Cambria"/>
                <a:cs typeface="Cambria"/>
              </a:rPr>
              <a:t>s</a:t>
            </a:r>
            <a:r>
              <a:rPr dirty="0" sz="800">
                <a:latin typeface="Cambria"/>
                <a:cs typeface="Cambria"/>
              </a:rPr>
              <a:t>	</a:t>
            </a:r>
            <a:r>
              <a:rPr dirty="0" sz="800" spc="55">
                <a:latin typeface="Cambria"/>
                <a:cs typeface="Cambria"/>
              </a:rPr>
              <a:t>s</a:t>
            </a:r>
            <a:r>
              <a:rPr dirty="0" sz="800">
                <a:latin typeface="Cambria"/>
                <a:cs typeface="Cambria"/>
              </a:rPr>
              <a:t>	</a:t>
            </a:r>
            <a:r>
              <a:rPr dirty="0" sz="800" spc="35">
                <a:latin typeface="Cambria"/>
                <a:cs typeface="Cambria"/>
              </a:rPr>
              <a:t>1</a:t>
            </a:r>
            <a:r>
              <a:rPr dirty="0" sz="800">
                <a:latin typeface="Cambria"/>
                <a:cs typeface="Cambria"/>
              </a:rPr>
              <a:t>  </a:t>
            </a:r>
            <a:r>
              <a:rPr dirty="0" sz="800" spc="-85">
                <a:latin typeface="Cambria"/>
                <a:cs typeface="Cambria"/>
              </a:rPr>
              <a:t> </a:t>
            </a:r>
            <a:r>
              <a:rPr dirty="0" sz="800" spc="25">
                <a:latin typeface="Cambria"/>
                <a:cs typeface="Cambria"/>
              </a:rPr>
              <a:t>e</a:t>
            </a:r>
            <a:r>
              <a:rPr dirty="0" sz="800">
                <a:latin typeface="Cambria"/>
                <a:cs typeface="Cambria"/>
              </a:rPr>
              <a:t>	</a:t>
            </a:r>
            <a:r>
              <a:rPr dirty="0" sz="800" spc="55">
                <a:latin typeface="Cambria"/>
                <a:cs typeface="Cambria"/>
              </a:rPr>
              <a:t>w</a:t>
            </a:r>
            <a:r>
              <a:rPr dirty="0" sz="800">
                <a:latin typeface="Cambria"/>
                <a:cs typeface="Cambria"/>
              </a:rPr>
              <a:t>	</a:t>
            </a:r>
            <a:r>
              <a:rPr dirty="0" sz="800" spc="250">
                <a:latin typeface="Cambria"/>
                <a:cs typeface="Cambria"/>
              </a:rPr>
              <a:t>f</a:t>
            </a:r>
            <a:endParaRPr sz="800">
              <a:latin typeface="Cambria"/>
              <a:cs typeface="Cambria"/>
            </a:endParaRPr>
          </a:p>
        </p:txBody>
      </p:sp>
      <p:sp>
        <p:nvSpPr>
          <p:cNvPr id="28" name="object 28"/>
          <p:cNvSpPr/>
          <p:nvPr/>
        </p:nvSpPr>
        <p:spPr>
          <a:xfrm>
            <a:off x="5772911" y="7016496"/>
            <a:ext cx="483234" cy="239395"/>
          </a:xfrm>
          <a:custGeom>
            <a:avLst/>
            <a:gdLst/>
            <a:ahLst/>
            <a:cxnLst/>
            <a:rect l="l" t="t" r="r" b="b"/>
            <a:pathLst>
              <a:path w="483235" h="239395">
                <a:moveTo>
                  <a:pt x="431292" y="239268"/>
                </a:moveTo>
                <a:lnTo>
                  <a:pt x="428244" y="233172"/>
                </a:lnTo>
                <a:lnTo>
                  <a:pt x="437721" y="226290"/>
                </a:lnTo>
                <a:lnTo>
                  <a:pt x="445770" y="216979"/>
                </a:lnTo>
                <a:lnTo>
                  <a:pt x="463605" y="175045"/>
                </a:lnTo>
                <a:lnTo>
                  <a:pt x="469392" y="120396"/>
                </a:lnTo>
                <a:lnTo>
                  <a:pt x="468796" y="99536"/>
                </a:lnTo>
                <a:lnTo>
                  <a:pt x="458724" y="47244"/>
                </a:lnTo>
                <a:lnTo>
                  <a:pt x="437721" y="13168"/>
                </a:lnTo>
                <a:lnTo>
                  <a:pt x="428244" y="6096"/>
                </a:lnTo>
                <a:lnTo>
                  <a:pt x="431292" y="0"/>
                </a:lnTo>
                <a:lnTo>
                  <a:pt x="461081" y="29360"/>
                </a:lnTo>
                <a:lnTo>
                  <a:pt x="479679" y="79438"/>
                </a:lnTo>
                <a:lnTo>
                  <a:pt x="483108" y="120396"/>
                </a:lnTo>
                <a:lnTo>
                  <a:pt x="482250" y="140636"/>
                </a:lnTo>
                <a:lnTo>
                  <a:pt x="475392" y="178260"/>
                </a:lnTo>
                <a:lnTo>
                  <a:pt x="452056" y="222313"/>
                </a:lnTo>
                <a:lnTo>
                  <a:pt x="442174" y="232148"/>
                </a:lnTo>
                <a:lnTo>
                  <a:pt x="431292" y="239268"/>
                </a:lnTo>
                <a:close/>
              </a:path>
              <a:path w="483235" h="239395">
                <a:moveTo>
                  <a:pt x="50291" y="239268"/>
                </a:moveTo>
                <a:lnTo>
                  <a:pt x="21145" y="209907"/>
                </a:lnTo>
                <a:lnTo>
                  <a:pt x="3428" y="160020"/>
                </a:lnTo>
                <a:lnTo>
                  <a:pt x="0" y="120396"/>
                </a:lnTo>
                <a:lnTo>
                  <a:pt x="857" y="99274"/>
                </a:lnTo>
                <a:lnTo>
                  <a:pt x="7715" y="61031"/>
                </a:lnTo>
                <a:lnTo>
                  <a:pt x="29717" y="16954"/>
                </a:lnTo>
                <a:lnTo>
                  <a:pt x="50291" y="0"/>
                </a:lnTo>
                <a:lnTo>
                  <a:pt x="53339" y="6096"/>
                </a:lnTo>
                <a:lnTo>
                  <a:pt x="44505" y="13168"/>
                </a:lnTo>
                <a:lnTo>
                  <a:pt x="36385" y="22669"/>
                </a:lnTo>
                <a:lnTo>
                  <a:pt x="18621" y="62960"/>
                </a:lnTo>
                <a:lnTo>
                  <a:pt x="12191" y="120396"/>
                </a:lnTo>
                <a:lnTo>
                  <a:pt x="13001" y="140136"/>
                </a:lnTo>
                <a:lnTo>
                  <a:pt x="22859" y="190500"/>
                </a:lnTo>
                <a:lnTo>
                  <a:pt x="44505" y="226290"/>
                </a:lnTo>
                <a:lnTo>
                  <a:pt x="53339" y="233172"/>
                </a:lnTo>
                <a:lnTo>
                  <a:pt x="50291" y="239268"/>
                </a:lnTo>
                <a:close/>
              </a:path>
            </a:pathLst>
          </a:custGeom>
          <a:solidFill>
            <a:srgbClr val="000000"/>
          </a:solidFill>
        </p:spPr>
        <p:txBody>
          <a:bodyPr wrap="square" lIns="0" tIns="0" rIns="0" bIns="0" rtlCol="0"/>
          <a:lstStyle/>
          <a:p/>
        </p:txBody>
      </p:sp>
      <p:sp>
        <p:nvSpPr>
          <p:cNvPr id="29" name="object 29"/>
          <p:cNvSpPr/>
          <p:nvPr/>
        </p:nvSpPr>
        <p:spPr>
          <a:xfrm>
            <a:off x="5830823" y="7130796"/>
            <a:ext cx="68580" cy="9525"/>
          </a:xfrm>
          <a:custGeom>
            <a:avLst/>
            <a:gdLst/>
            <a:ahLst/>
            <a:cxnLst/>
            <a:rect l="l" t="t" r="r" b="b"/>
            <a:pathLst>
              <a:path w="68579" h="9525">
                <a:moveTo>
                  <a:pt x="0" y="0"/>
                </a:moveTo>
                <a:lnTo>
                  <a:pt x="68580" y="0"/>
                </a:lnTo>
                <a:lnTo>
                  <a:pt x="68580" y="9143"/>
                </a:lnTo>
                <a:lnTo>
                  <a:pt x="0" y="9143"/>
                </a:lnTo>
                <a:lnTo>
                  <a:pt x="0" y="0"/>
                </a:lnTo>
                <a:close/>
              </a:path>
            </a:pathLst>
          </a:custGeom>
          <a:solidFill>
            <a:srgbClr val="000000"/>
          </a:solidFill>
        </p:spPr>
        <p:txBody>
          <a:bodyPr wrap="square" lIns="0" tIns="0" rIns="0" bIns="0" rtlCol="0"/>
          <a:lstStyle/>
          <a:p/>
        </p:txBody>
      </p:sp>
      <p:sp>
        <p:nvSpPr>
          <p:cNvPr id="30" name="object 30"/>
          <p:cNvSpPr txBox="1"/>
          <p:nvPr/>
        </p:nvSpPr>
        <p:spPr>
          <a:xfrm>
            <a:off x="2271773" y="6946000"/>
            <a:ext cx="3973195" cy="199390"/>
          </a:xfrm>
          <a:prstGeom prst="rect">
            <a:avLst/>
          </a:prstGeom>
        </p:spPr>
        <p:txBody>
          <a:bodyPr wrap="square" lIns="0" tIns="11430" rIns="0" bIns="0" rtlCol="0" vert="horz">
            <a:spAutoFit/>
          </a:bodyPr>
          <a:lstStyle/>
          <a:p>
            <a:pPr marL="50800">
              <a:lnSpc>
                <a:spcPct val="100000"/>
              </a:lnSpc>
              <a:spcBef>
                <a:spcPts val="90"/>
              </a:spcBef>
              <a:tabLst>
                <a:tab pos="1035050" algn="l"/>
                <a:tab pos="3560445" algn="l"/>
              </a:tabLst>
            </a:pPr>
            <a:r>
              <a:rPr dirty="0" baseline="-28985" sz="1725" spc="315">
                <a:latin typeface="Cambria"/>
                <a:cs typeface="Cambria"/>
              </a:rPr>
              <a:t>−</a:t>
            </a:r>
            <a:r>
              <a:rPr dirty="0" baseline="-28985" sz="1725" spc="-7">
                <a:latin typeface="Cambria"/>
                <a:cs typeface="Cambria"/>
              </a:rPr>
              <a:t> </a:t>
            </a:r>
            <a:r>
              <a:rPr dirty="0" baseline="6944" sz="1200" spc="187">
                <a:latin typeface="Cambria"/>
                <a:cs typeface="Cambria"/>
              </a:rPr>
              <a:t>a	</a:t>
            </a:r>
            <a:r>
              <a:rPr dirty="0" baseline="-28985" sz="1725" spc="315">
                <a:latin typeface="Cambria"/>
                <a:cs typeface="Cambria"/>
              </a:rPr>
              <a:t>−</a:t>
            </a:r>
            <a:r>
              <a:rPr dirty="0" baseline="-28985" sz="1725" spc="-7">
                <a:latin typeface="Cambria"/>
                <a:cs typeface="Cambria"/>
              </a:rPr>
              <a:t> </a:t>
            </a:r>
            <a:r>
              <a:rPr dirty="0" baseline="6944" sz="1200" spc="187">
                <a:latin typeface="Cambria"/>
                <a:cs typeface="Cambria"/>
              </a:rPr>
              <a:t>a	a </a:t>
            </a:r>
            <a:r>
              <a:rPr dirty="0" baseline="-28985" sz="1725" spc="315">
                <a:latin typeface="Cambria"/>
                <a:cs typeface="Cambria"/>
              </a:rPr>
              <a:t>−</a:t>
            </a:r>
            <a:r>
              <a:rPr dirty="0" baseline="-28985" sz="1725" spc="-120">
                <a:latin typeface="Cambria"/>
                <a:cs typeface="Cambria"/>
              </a:rPr>
              <a:t> </a:t>
            </a:r>
            <a:r>
              <a:rPr dirty="0" baseline="13888" sz="1200" spc="232">
                <a:latin typeface="Cambria"/>
                <a:cs typeface="Cambria"/>
              </a:rPr>
              <a:t>h</a:t>
            </a:r>
            <a:r>
              <a:rPr dirty="0" sz="650" spc="155">
                <a:latin typeface="Cambria"/>
                <a:cs typeface="Cambria"/>
              </a:rPr>
              <a:t>f</a:t>
            </a:r>
            <a:endParaRPr sz="650">
              <a:latin typeface="Cambria"/>
              <a:cs typeface="Cambria"/>
            </a:endParaRPr>
          </a:p>
        </p:txBody>
      </p:sp>
      <p:sp>
        <p:nvSpPr>
          <p:cNvPr id="31" name="object 31"/>
          <p:cNvSpPr txBox="1"/>
          <p:nvPr/>
        </p:nvSpPr>
        <p:spPr>
          <a:xfrm>
            <a:off x="2465796" y="7131789"/>
            <a:ext cx="3712845" cy="151765"/>
          </a:xfrm>
          <a:prstGeom prst="rect">
            <a:avLst/>
          </a:prstGeom>
        </p:spPr>
        <p:txBody>
          <a:bodyPr wrap="square" lIns="0" tIns="15875" rIns="0" bIns="0" rtlCol="0" vert="horz">
            <a:spAutoFit/>
          </a:bodyPr>
          <a:lstStyle/>
          <a:p>
            <a:pPr>
              <a:lnSpc>
                <a:spcPct val="100000"/>
              </a:lnSpc>
              <a:spcBef>
                <a:spcPts val="125"/>
              </a:spcBef>
              <a:tabLst>
                <a:tab pos="984250" algn="l"/>
                <a:tab pos="1991360" algn="l"/>
                <a:tab pos="3369310" algn="l"/>
                <a:tab pos="3639185" algn="l"/>
              </a:tabLst>
            </a:pPr>
            <a:r>
              <a:rPr dirty="0" sz="800" spc="35">
                <a:latin typeface="Cambria"/>
                <a:cs typeface="Cambria"/>
              </a:rPr>
              <a:t>2</a:t>
            </a:r>
            <a:r>
              <a:rPr dirty="0" sz="800" spc="35">
                <a:latin typeface="Cambria"/>
                <a:cs typeface="Cambria"/>
              </a:rPr>
              <a:t>	</a:t>
            </a:r>
            <a:r>
              <a:rPr dirty="0" sz="800" spc="35">
                <a:latin typeface="Cambria"/>
                <a:cs typeface="Cambria"/>
              </a:rPr>
              <a:t>2</a:t>
            </a:r>
            <a:r>
              <a:rPr dirty="0" sz="800" spc="35">
                <a:latin typeface="Cambria"/>
                <a:cs typeface="Cambria"/>
              </a:rPr>
              <a:t>	</a:t>
            </a:r>
            <a:r>
              <a:rPr dirty="0" sz="800" spc="35">
                <a:latin typeface="Cambria"/>
                <a:cs typeface="Cambria"/>
              </a:rPr>
              <a:t>2</a:t>
            </a:r>
            <a:r>
              <a:rPr dirty="0" sz="800" spc="35">
                <a:latin typeface="Cambria"/>
                <a:cs typeface="Cambria"/>
              </a:rPr>
              <a:t>	</a:t>
            </a:r>
            <a:r>
              <a:rPr dirty="0" sz="800" spc="35">
                <a:latin typeface="Cambria"/>
                <a:cs typeface="Cambria"/>
              </a:rPr>
              <a:t>2</a:t>
            </a:r>
            <a:r>
              <a:rPr dirty="0" sz="800" spc="35">
                <a:latin typeface="Cambria"/>
                <a:cs typeface="Cambria"/>
              </a:rPr>
              <a:t>	</a:t>
            </a:r>
            <a:r>
              <a:rPr dirty="0" sz="800" spc="35">
                <a:latin typeface="Cambria"/>
                <a:cs typeface="Cambria"/>
              </a:rPr>
              <a:t>2</a:t>
            </a:r>
            <a:endParaRPr sz="800">
              <a:latin typeface="Cambria"/>
              <a:cs typeface="Cambria"/>
            </a:endParaRPr>
          </a:p>
        </p:txBody>
      </p:sp>
      <p:sp>
        <p:nvSpPr>
          <p:cNvPr id="32" name="object 32"/>
          <p:cNvSpPr/>
          <p:nvPr/>
        </p:nvSpPr>
        <p:spPr>
          <a:xfrm>
            <a:off x="6071616" y="7135368"/>
            <a:ext cx="125095" cy="0"/>
          </a:xfrm>
          <a:custGeom>
            <a:avLst/>
            <a:gdLst/>
            <a:ahLst/>
            <a:cxnLst/>
            <a:rect l="l" t="t" r="r" b="b"/>
            <a:pathLst>
              <a:path w="125095" h="0">
                <a:moveTo>
                  <a:pt x="0" y="0"/>
                </a:moveTo>
                <a:lnTo>
                  <a:pt x="124967" y="0"/>
                </a:lnTo>
              </a:path>
            </a:pathLst>
          </a:custGeom>
          <a:ln w="9143">
            <a:solidFill>
              <a:srgbClr val="000000"/>
            </a:solidFill>
          </a:ln>
        </p:spPr>
        <p:txBody>
          <a:bodyPr wrap="square" lIns="0" tIns="0" rIns="0" bIns="0" rtlCol="0"/>
          <a:lstStyle/>
          <a:p/>
        </p:txBody>
      </p:sp>
      <p:sp>
        <p:nvSpPr>
          <p:cNvPr id="33" name="object 33"/>
          <p:cNvSpPr txBox="1"/>
          <p:nvPr/>
        </p:nvSpPr>
        <p:spPr>
          <a:xfrm>
            <a:off x="1016505" y="6939863"/>
            <a:ext cx="5226050" cy="1157605"/>
          </a:xfrm>
          <a:prstGeom prst="rect">
            <a:avLst/>
          </a:prstGeom>
        </p:spPr>
        <p:txBody>
          <a:bodyPr wrap="square" lIns="0" tIns="90170" rIns="0" bIns="0" rtlCol="0" vert="horz">
            <a:spAutoFit/>
          </a:bodyPr>
          <a:lstStyle/>
          <a:p>
            <a:pPr marL="245110" indent="-245745">
              <a:lnSpc>
                <a:spcPct val="100000"/>
              </a:lnSpc>
              <a:spcBef>
                <a:spcPts val="710"/>
              </a:spcBef>
              <a:buFont typeface="Arial"/>
              <a:buChar char="•"/>
              <a:tabLst>
                <a:tab pos="245110" algn="l"/>
                <a:tab pos="245745" algn="l"/>
                <a:tab pos="1115060" algn="l"/>
              </a:tabLst>
            </a:pPr>
            <a:r>
              <a:rPr dirty="0" sz="1150" spc="-10">
                <a:latin typeface="Cambria"/>
                <a:cs typeface="Cambria"/>
              </a:rPr>
              <a:t>𝑀    </a:t>
            </a:r>
            <a:r>
              <a:rPr dirty="0" sz="1150" spc="210">
                <a:latin typeface="Cambria"/>
                <a:cs typeface="Cambria"/>
              </a:rPr>
              <a:t>=</a:t>
            </a:r>
            <a:r>
              <a:rPr dirty="0" sz="1150" spc="-50">
                <a:latin typeface="Cambria"/>
                <a:cs typeface="Cambria"/>
              </a:rPr>
              <a:t> </a:t>
            </a:r>
            <a:r>
              <a:rPr dirty="0" sz="1150" spc="-10">
                <a:latin typeface="Cambria"/>
                <a:cs typeface="Cambria"/>
              </a:rPr>
              <a:t>𝐴   </a:t>
            </a:r>
            <a:r>
              <a:rPr dirty="0" sz="1150" spc="5">
                <a:latin typeface="Cambria"/>
                <a:cs typeface="Cambria"/>
              </a:rPr>
              <a:t> </a:t>
            </a:r>
            <a:r>
              <a:rPr dirty="0" sz="1150" spc="-10">
                <a:latin typeface="Cambria"/>
                <a:cs typeface="Cambria"/>
              </a:rPr>
              <a:t>𝑓	𝑑</a:t>
            </a:r>
            <a:endParaRPr sz="1150">
              <a:latin typeface="Cambria"/>
              <a:cs typeface="Cambria"/>
            </a:endParaRPr>
          </a:p>
          <a:p>
            <a:pPr marL="244475" indent="-245110">
              <a:lnSpc>
                <a:spcPct val="100000"/>
              </a:lnSpc>
              <a:spcBef>
                <a:spcPts val="615"/>
              </a:spcBef>
              <a:buChar char="•"/>
              <a:tabLst>
                <a:tab pos="244475" algn="l"/>
                <a:tab pos="245110" algn="l"/>
              </a:tabLst>
            </a:pPr>
            <a:r>
              <a:rPr dirty="0" sz="1150" spc="-5">
                <a:latin typeface="Arial"/>
                <a:cs typeface="Arial"/>
              </a:rPr>
              <a:t>Doesn’t account for </a:t>
            </a:r>
            <a:r>
              <a:rPr dirty="0" sz="1150" spc="-10">
                <a:latin typeface="Arial"/>
                <a:cs typeface="Arial"/>
              </a:rPr>
              <a:t>higher strength </a:t>
            </a:r>
            <a:r>
              <a:rPr dirty="0" sz="1150" spc="-5">
                <a:latin typeface="Arial"/>
                <a:cs typeface="Arial"/>
              </a:rPr>
              <a:t>of girder </a:t>
            </a:r>
            <a:r>
              <a:rPr dirty="0" sz="1150" spc="-10">
                <a:latin typeface="Arial"/>
                <a:cs typeface="Arial"/>
              </a:rPr>
              <a:t>concrete </a:t>
            </a:r>
            <a:r>
              <a:rPr dirty="0" sz="1150" spc="-5">
                <a:latin typeface="Arial"/>
                <a:cs typeface="Arial"/>
              </a:rPr>
              <a:t>or </a:t>
            </a:r>
            <a:r>
              <a:rPr dirty="0" sz="1150" spc="-10">
                <a:latin typeface="Arial"/>
                <a:cs typeface="Arial"/>
              </a:rPr>
              <a:t>large top flange</a:t>
            </a:r>
            <a:r>
              <a:rPr dirty="0" sz="1150" spc="50">
                <a:latin typeface="Arial"/>
                <a:cs typeface="Arial"/>
              </a:rPr>
              <a:t> </a:t>
            </a:r>
            <a:r>
              <a:rPr dirty="0" sz="1150" spc="-10">
                <a:latin typeface="Arial"/>
                <a:cs typeface="Arial"/>
              </a:rPr>
              <a:t>area</a:t>
            </a:r>
            <a:endParaRPr sz="1150">
              <a:latin typeface="Arial"/>
              <a:cs typeface="Arial"/>
            </a:endParaRPr>
          </a:p>
          <a:p>
            <a:pPr marL="244475" indent="-245110">
              <a:lnSpc>
                <a:spcPct val="100000"/>
              </a:lnSpc>
              <a:spcBef>
                <a:spcPts val="260"/>
              </a:spcBef>
              <a:buChar char="•"/>
              <a:tabLst>
                <a:tab pos="244475" algn="l"/>
                <a:tab pos="245110" algn="l"/>
              </a:tabLst>
            </a:pPr>
            <a:r>
              <a:rPr dirty="0" sz="1150" spc="-5">
                <a:latin typeface="Arial"/>
                <a:cs typeface="Arial"/>
              </a:rPr>
              <a:t>Often </a:t>
            </a:r>
            <a:r>
              <a:rPr dirty="0" sz="1150" spc="-10">
                <a:latin typeface="Arial"/>
                <a:cs typeface="Arial"/>
              </a:rPr>
              <a:t>predicts a compression-controlled </a:t>
            </a:r>
            <a:r>
              <a:rPr dirty="0" sz="1150" spc="-5">
                <a:latin typeface="Arial"/>
                <a:cs typeface="Arial"/>
              </a:rPr>
              <a:t>section, </a:t>
            </a:r>
            <a:r>
              <a:rPr dirty="0" sz="1150" spc="-10">
                <a:latin typeface="Cambria"/>
                <a:cs typeface="Cambria"/>
              </a:rPr>
              <a:t>𝜙 </a:t>
            </a:r>
            <a:r>
              <a:rPr dirty="0" sz="1150" spc="210">
                <a:latin typeface="Cambria"/>
                <a:cs typeface="Cambria"/>
              </a:rPr>
              <a:t>=</a:t>
            </a:r>
            <a:r>
              <a:rPr dirty="0" sz="1150" spc="-95">
                <a:latin typeface="Cambria"/>
                <a:cs typeface="Cambria"/>
              </a:rPr>
              <a:t> </a:t>
            </a:r>
            <a:r>
              <a:rPr dirty="0" sz="1150" spc="-5">
                <a:latin typeface="Cambria"/>
                <a:cs typeface="Cambria"/>
              </a:rPr>
              <a:t>0.75</a:t>
            </a:r>
            <a:endParaRPr sz="1150">
              <a:latin typeface="Cambria"/>
              <a:cs typeface="Cambria"/>
            </a:endParaRPr>
          </a:p>
          <a:p>
            <a:pPr marL="244475" indent="-245110">
              <a:lnSpc>
                <a:spcPct val="100000"/>
              </a:lnSpc>
              <a:spcBef>
                <a:spcPts val="265"/>
              </a:spcBef>
              <a:buChar char="•"/>
              <a:tabLst>
                <a:tab pos="244475" algn="l"/>
                <a:tab pos="245110" algn="l"/>
              </a:tabLst>
            </a:pPr>
            <a:r>
              <a:rPr dirty="0" sz="1150" spc="-10">
                <a:latin typeface="Arial"/>
                <a:cs typeface="Arial"/>
              </a:rPr>
              <a:t>LRFD 5.6.3.2.5 – Strain Compatibility</a:t>
            </a:r>
            <a:r>
              <a:rPr dirty="0" sz="1150" spc="-30">
                <a:latin typeface="Arial"/>
                <a:cs typeface="Arial"/>
              </a:rPr>
              <a:t> </a:t>
            </a:r>
            <a:r>
              <a:rPr dirty="0" sz="1150" spc="-10">
                <a:latin typeface="Arial"/>
                <a:cs typeface="Arial"/>
              </a:rPr>
              <a:t>Approach</a:t>
            </a:r>
            <a:endParaRPr sz="1150">
              <a:latin typeface="Arial"/>
              <a:cs typeface="Arial"/>
            </a:endParaRPr>
          </a:p>
          <a:p>
            <a:pPr marL="325755">
              <a:lnSpc>
                <a:spcPct val="100000"/>
              </a:lnSpc>
              <a:spcBef>
                <a:spcPts val="265"/>
              </a:spcBef>
            </a:pPr>
            <a:r>
              <a:rPr dirty="0" sz="1150" spc="-10">
                <a:latin typeface="Arial"/>
                <a:cs typeface="Arial"/>
              </a:rPr>
              <a:t>– PGSuper uses strain compatibility</a:t>
            </a:r>
            <a:r>
              <a:rPr dirty="0" sz="1150" spc="55">
                <a:latin typeface="Arial"/>
                <a:cs typeface="Arial"/>
              </a:rPr>
              <a:t> </a:t>
            </a:r>
            <a:r>
              <a:rPr dirty="0" sz="1150" spc="-15">
                <a:latin typeface="Arial"/>
                <a:cs typeface="Arial"/>
              </a:rPr>
              <a:t>analysis</a:t>
            </a:r>
            <a:endParaRPr sz="1150">
              <a:latin typeface="Arial"/>
              <a:cs typeface="Arial"/>
            </a:endParaRPr>
          </a:p>
        </p:txBody>
      </p:sp>
      <p:sp>
        <p:nvSpPr>
          <p:cNvPr id="34" name="object 34"/>
          <p:cNvSpPr txBox="1"/>
          <p:nvPr/>
        </p:nvSpPr>
        <p:spPr>
          <a:xfrm>
            <a:off x="6911319" y="8873744"/>
            <a:ext cx="184785" cy="155575"/>
          </a:xfrm>
          <a:prstGeom prst="rect">
            <a:avLst/>
          </a:prstGeom>
        </p:spPr>
        <p:txBody>
          <a:bodyPr wrap="square" lIns="0" tIns="12700" rIns="0" bIns="0" rtlCol="0" vert="horz">
            <a:spAutoFit/>
          </a:bodyPr>
          <a:lstStyle/>
          <a:p>
            <a:pPr>
              <a:lnSpc>
                <a:spcPct val="100000"/>
              </a:lnSpc>
              <a:spcBef>
                <a:spcPts val="100"/>
              </a:spcBef>
            </a:pPr>
            <a:r>
              <a:rPr dirty="0" sz="850" spc="-65">
                <a:solidFill>
                  <a:srgbClr val="FFFFFF"/>
                </a:solidFill>
                <a:latin typeface="Arial"/>
                <a:cs typeface="Arial"/>
              </a:rPr>
              <a:t>1</a:t>
            </a:r>
            <a:r>
              <a:rPr dirty="0" sz="850" spc="-10">
                <a:solidFill>
                  <a:srgbClr val="FFFFFF"/>
                </a:solidFill>
                <a:latin typeface="Arial"/>
                <a:cs typeface="Arial"/>
              </a:rPr>
              <a:t>1</a:t>
            </a:r>
            <a:r>
              <a:rPr dirty="0" sz="850">
                <a:solidFill>
                  <a:srgbClr val="FFFFFF"/>
                </a:solidFill>
                <a:latin typeface="Arial"/>
                <a:cs typeface="Arial"/>
              </a:rPr>
              <a:t>6</a:t>
            </a:r>
            <a:endParaRPr sz="850">
              <a:latin typeface="Arial"/>
              <a:cs typeface="Arial"/>
            </a:endParaRPr>
          </a:p>
        </p:txBody>
      </p:sp>
      <p:sp>
        <p:nvSpPr>
          <p:cNvPr id="35" name="object 35"/>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36" name="object 36"/>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1</a:t>
            </a:r>
            <a:r>
              <a:rPr dirty="0" sz="1050" spc="-5">
                <a:solidFill>
                  <a:srgbClr val="262626"/>
                </a:solidFill>
                <a:latin typeface="Calibri"/>
                <a:cs typeface="Calibri"/>
              </a:rPr>
              <a:t>5</a:t>
            </a:r>
            <a:endParaRPr sz="1050">
              <a:latin typeface="Calibri"/>
              <a:cs typeface="Calibri"/>
            </a:endParaRPr>
          </a:p>
        </p:txBody>
      </p:sp>
      <p:sp>
        <p:nvSpPr>
          <p:cNvPr id="38" name="object 38"/>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37" name="object 37"/>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1</a:t>
            </a:r>
            <a:r>
              <a:rPr dirty="0" sz="1050" spc="-5">
                <a:solidFill>
                  <a:srgbClr val="262626"/>
                </a:solidFill>
                <a:latin typeface="Calibri"/>
                <a:cs typeface="Calibri"/>
              </a:rPr>
              <a:t>6</a:t>
            </a:r>
            <a:endParaRPr sz="1050">
              <a:latin typeface="Calibri"/>
              <a:cs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4709795" cy="417195"/>
          </a:xfrm>
          <a:prstGeom prst="rect"/>
        </p:spPr>
        <p:txBody>
          <a:bodyPr wrap="square" lIns="0" tIns="14604" rIns="0" bIns="0" rtlCol="0" vert="horz">
            <a:spAutoFit/>
          </a:bodyPr>
          <a:lstStyle/>
          <a:p>
            <a:pPr>
              <a:lnSpc>
                <a:spcPct val="100000"/>
              </a:lnSpc>
              <a:spcBef>
                <a:spcPts val="114"/>
              </a:spcBef>
            </a:pPr>
            <a:r>
              <a:rPr dirty="0" sz="2550" spc="10" b="0">
                <a:solidFill>
                  <a:srgbClr val="1C7C5B"/>
                </a:solidFill>
                <a:latin typeface="Arial Black"/>
                <a:cs typeface="Arial Black"/>
              </a:rPr>
              <a:t>Nominal Moment</a:t>
            </a:r>
            <a:r>
              <a:rPr dirty="0" sz="2550" spc="-75" b="0">
                <a:solidFill>
                  <a:srgbClr val="1C7C5B"/>
                </a:solidFill>
                <a:latin typeface="Arial Black"/>
                <a:cs typeface="Arial Black"/>
              </a:rPr>
              <a:t> </a:t>
            </a:r>
            <a:r>
              <a:rPr dirty="0" sz="2550" spc="10" b="0">
                <a:solidFill>
                  <a:srgbClr val="1C7C5B"/>
                </a:solidFill>
                <a:latin typeface="Arial Black"/>
                <a:cs typeface="Arial Black"/>
              </a:rPr>
              <a:t>Capacity</a:t>
            </a:r>
            <a:endParaRPr sz="2550">
              <a:latin typeface="Arial Black"/>
              <a:cs typeface="Arial Black"/>
            </a:endParaRPr>
          </a:p>
        </p:txBody>
      </p:sp>
      <p:sp>
        <p:nvSpPr>
          <p:cNvPr id="6" name="object 6"/>
          <p:cNvSpPr txBox="1"/>
          <p:nvPr/>
        </p:nvSpPr>
        <p:spPr>
          <a:xfrm>
            <a:off x="991105" y="1877026"/>
            <a:ext cx="3855720" cy="199390"/>
          </a:xfrm>
          <a:prstGeom prst="rect">
            <a:avLst/>
          </a:prstGeom>
        </p:spPr>
        <p:txBody>
          <a:bodyPr wrap="square" lIns="0" tIns="11430" rIns="0" bIns="0" rtlCol="0" vert="horz">
            <a:spAutoFit/>
          </a:bodyPr>
          <a:lstStyle/>
          <a:p>
            <a:pPr marL="270510" indent="-245745">
              <a:lnSpc>
                <a:spcPct val="100000"/>
              </a:lnSpc>
              <a:spcBef>
                <a:spcPts val="90"/>
              </a:spcBef>
              <a:buFont typeface="Arial"/>
              <a:buChar char="•"/>
              <a:tabLst>
                <a:tab pos="270510" algn="l"/>
                <a:tab pos="271145" algn="l"/>
              </a:tabLst>
            </a:pPr>
            <a:r>
              <a:rPr dirty="0" sz="1150" spc="30">
                <a:latin typeface="Cambria"/>
                <a:cs typeface="Cambria"/>
              </a:rPr>
              <a:t>𝑑</a:t>
            </a:r>
            <a:r>
              <a:rPr dirty="0" baseline="-17361" sz="1200" spc="44">
                <a:latin typeface="Cambria"/>
                <a:cs typeface="Cambria"/>
              </a:rPr>
              <a:t>p</a:t>
            </a:r>
            <a:r>
              <a:rPr dirty="0" baseline="-17361" sz="1200" spc="300">
                <a:latin typeface="Cambria"/>
                <a:cs typeface="Cambria"/>
              </a:rPr>
              <a:t> </a:t>
            </a:r>
            <a:r>
              <a:rPr dirty="0" sz="1150" spc="210">
                <a:latin typeface="Cambria"/>
                <a:cs typeface="Cambria"/>
              </a:rPr>
              <a:t>=</a:t>
            </a:r>
            <a:r>
              <a:rPr dirty="0" sz="1150" spc="55">
                <a:latin typeface="Cambria"/>
                <a:cs typeface="Cambria"/>
              </a:rPr>
              <a:t> </a:t>
            </a:r>
            <a:r>
              <a:rPr dirty="0" sz="1150" spc="-55">
                <a:latin typeface="Cambria"/>
                <a:cs typeface="Cambria"/>
              </a:rPr>
              <a:t>𝑌</a:t>
            </a:r>
            <a:r>
              <a:rPr dirty="0" baseline="-17361" sz="1200" spc="-82">
                <a:latin typeface="Cambria"/>
                <a:cs typeface="Cambria"/>
              </a:rPr>
              <a:t>t</a:t>
            </a:r>
            <a:r>
              <a:rPr dirty="0" baseline="-17361" sz="1200" spc="44">
                <a:latin typeface="Cambria"/>
                <a:cs typeface="Cambria"/>
              </a:rPr>
              <a:t> </a:t>
            </a:r>
            <a:r>
              <a:rPr dirty="0" sz="1150" spc="210">
                <a:latin typeface="Cambria"/>
                <a:cs typeface="Cambria"/>
              </a:rPr>
              <a:t>+</a:t>
            </a:r>
            <a:r>
              <a:rPr dirty="0" sz="1150" spc="10">
                <a:latin typeface="Cambria"/>
                <a:cs typeface="Cambria"/>
              </a:rPr>
              <a:t> </a:t>
            </a:r>
            <a:r>
              <a:rPr dirty="0" sz="1150" spc="-5">
                <a:latin typeface="Cambria"/>
                <a:cs typeface="Cambria"/>
              </a:rPr>
              <a:t>𝑒</a:t>
            </a:r>
            <a:r>
              <a:rPr dirty="0" sz="1150" spc="35">
                <a:latin typeface="Cambria"/>
                <a:cs typeface="Cambria"/>
              </a:rPr>
              <a:t> </a:t>
            </a:r>
            <a:r>
              <a:rPr dirty="0" sz="1150" spc="210">
                <a:latin typeface="Cambria"/>
                <a:cs typeface="Cambria"/>
              </a:rPr>
              <a:t>+</a:t>
            </a:r>
            <a:r>
              <a:rPr dirty="0" sz="1150" spc="-15">
                <a:latin typeface="Cambria"/>
                <a:cs typeface="Cambria"/>
              </a:rPr>
              <a:t> </a:t>
            </a:r>
            <a:r>
              <a:rPr dirty="0" sz="1150" spc="15">
                <a:latin typeface="Cambria"/>
                <a:cs typeface="Cambria"/>
              </a:rPr>
              <a:t>𝑡</a:t>
            </a:r>
            <a:r>
              <a:rPr dirty="0" baseline="-17361" sz="1200" spc="22">
                <a:latin typeface="Cambria"/>
                <a:cs typeface="Cambria"/>
              </a:rPr>
              <a:t>s</a:t>
            </a:r>
            <a:r>
              <a:rPr dirty="0" baseline="-17361" sz="1200" spc="30">
                <a:latin typeface="Cambria"/>
                <a:cs typeface="Cambria"/>
              </a:rPr>
              <a:t> </a:t>
            </a:r>
            <a:r>
              <a:rPr dirty="0" sz="1150" spc="210">
                <a:latin typeface="Cambria"/>
                <a:cs typeface="Cambria"/>
              </a:rPr>
              <a:t>=</a:t>
            </a:r>
            <a:r>
              <a:rPr dirty="0" sz="1150" spc="65">
                <a:latin typeface="Cambria"/>
                <a:cs typeface="Cambria"/>
              </a:rPr>
              <a:t> </a:t>
            </a:r>
            <a:r>
              <a:rPr dirty="0" sz="1150" spc="-5">
                <a:latin typeface="Cambria"/>
                <a:cs typeface="Cambria"/>
              </a:rPr>
              <a:t>38.343𝑖𝑛</a:t>
            </a:r>
            <a:r>
              <a:rPr dirty="0" sz="1150">
                <a:latin typeface="Cambria"/>
                <a:cs typeface="Cambria"/>
              </a:rPr>
              <a:t> </a:t>
            </a:r>
            <a:r>
              <a:rPr dirty="0" sz="1150" spc="210">
                <a:latin typeface="Cambria"/>
                <a:cs typeface="Cambria"/>
              </a:rPr>
              <a:t>+</a:t>
            </a:r>
            <a:r>
              <a:rPr dirty="0" sz="1150" spc="15">
                <a:latin typeface="Cambria"/>
                <a:cs typeface="Cambria"/>
              </a:rPr>
              <a:t> </a:t>
            </a:r>
            <a:r>
              <a:rPr dirty="0" sz="1150" spc="-10">
                <a:latin typeface="Cambria"/>
                <a:cs typeface="Cambria"/>
              </a:rPr>
              <a:t>31.477𝑖𝑛</a:t>
            </a:r>
            <a:r>
              <a:rPr dirty="0" sz="1150">
                <a:latin typeface="Cambria"/>
                <a:cs typeface="Cambria"/>
              </a:rPr>
              <a:t> </a:t>
            </a:r>
            <a:r>
              <a:rPr dirty="0" sz="1150" spc="210">
                <a:latin typeface="Cambria"/>
                <a:cs typeface="Cambria"/>
              </a:rPr>
              <a:t>+</a:t>
            </a:r>
            <a:r>
              <a:rPr dirty="0" sz="1150" spc="10">
                <a:latin typeface="Cambria"/>
                <a:cs typeface="Cambria"/>
              </a:rPr>
              <a:t> </a:t>
            </a:r>
            <a:r>
              <a:rPr dirty="0" sz="1150" spc="-10">
                <a:latin typeface="Cambria"/>
                <a:cs typeface="Cambria"/>
              </a:rPr>
              <a:t>7𝑖𝑛</a:t>
            </a:r>
            <a:r>
              <a:rPr dirty="0" sz="1150" spc="80">
                <a:latin typeface="Cambria"/>
                <a:cs typeface="Cambria"/>
              </a:rPr>
              <a:t> </a:t>
            </a:r>
            <a:r>
              <a:rPr dirty="0" sz="1150" spc="210">
                <a:latin typeface="Cambria"/>
                <a:cs typeface="Cambria"/>
              </a:rPr>
              <a:t>=</a:t>
            </a:r>
            <a:r>
              <a:rPr dirty="0" sz="1150" spc="65">
                <a:latin typeface="Cambria"/>
                <a:cs typeface="Cambria"/>
              </a:rPr>
              <a:t> </a:t>
            </a:r>
            <a:r>
              <a:rPr dirty="0" sz="1150" spc="-5">
                <a:latin typeface="Cambria"/>
                <a:cs typeface="Cambria"/>
              </a:rPr>
              <a:t>76.82𝑖𝑛</a:t>
            </a:r>
            <a:endParaRPr sz="1150">
              <a:latin typeface="Cambria"/>
              <a:cs typeface="Cambria"/>
            </a:endParaRPr>
          </a:p>
        </p:txBody>
      </p:sp>
      <p:sp>
        <p:nvSpPr>
          <p:cNvPr id="7" name="object 7"/>
          <p:cNvSpPr txBox="1"/>
          <p:nvPr/>
        </p:nvSpPr>
        <p:spPr>
          <a:xfrm>
            <a:off x="1016505" y="2216866"/>
            <a:ext cx="478155" cy="199390"/>
          </a:xfrm>
          <a:prstGeom prst="rect">
            <a:avLst/>
          </a:prstGeom>
        </p:spPr>
        <p:txBody>
          <a:bodyPr wrap="square" lIns="0" tIns="11430" rIns="0" bIns="0" rtlCol="0" vert="horz">
            <a:spAutoFit/>
          </a:bodyPr>
          <a:lstStyle/>
          <a:p>
            <a:pPr marL="245110" indent="-245745">
              <a:lnSpc>
                <a:spcPct val="100000"/>
              </a:lnSpc>
              <a:spcBef>
                <a:spcPts val="90"/>
              </a:spcBef>
              <a:buFont typeface="Arial"/>
              <a:buChar char="•"/>
              <a:tabLst>
                <a:tab pos="245110" algn="l"/>
                <a:tab pos="245745" algn="l"/>
              </a:tabLst>
            </a:pPr>
            <a:r>
              <a:rPr dirty="0" sz="1150" spc="-5">
                <a:latin typeface="Cambria"/>
                <a:cs typeface="Cambria"/>
              </a:rPr>
              <a:t>𝑐</a:t>
            </a:r>
            <a:r>
              <a:rPr dirty="0" sz="1150" spc="25">
                <a:latin typeface="Cambria"/>
                <a:cs typeface="Cambria"/>
              </a:rPr>
              <a:t> </a:t>
            </a:r>
            <a:r>
              <a:rPr dirty="0" sz="1150" spc="210">
                <a:latin typeface="Cambria"/>
                <a:cs typeface="Cambria"/>
              </a:rPr>
              <a:t>=</a:t>
            </a:r>
            <a:endParaRPr sz="1150">
              <a:latin typeface="Cambria"/>
              <a:cs typeface="Cambria"/>
            </a:endParaRPr>
          </a:p>
        </p:txBody>
      </p:sp>
      <p:sp>
        <p:nvSpPr>
          <p:cNvPr id="8" name="object 8"/>
          <p:cNvSpPr txBox="1"/>
          <p:nvPr/>
        </p:nvSpPr>
        <p:spPr>
          <a:xfrm>
            <a:off x="2136662" y="2140744"/>
            <a:ext cx="50165" cy="130175"/>
          </a:xfrm>
          <a:prstGeom prst="rect">
            <a:avLst/>
          </a:prstGeom>
        </p:spPr>
        <p:txBody>
          <a:bodyPr wrap="square" lIns="0" tIns="17145" rIns="0" bIns="0" rtlCol="0" vert="horz">
            <a:spAutoFit/>
          </a:bodyPr>
          <a:lstStyle/>
          <a:p>
            <a:pPr>
              <a:lnSpc>
                <a:spcPct val="100000"/>
              </a:lnSpc>
              <a:spcBef>
                <a:spcPts val="135"/>
              </a:spcBef>
            </a:pPr>
            <a:r>
              <a:rPr dirty="0" sz="650" spc="114">
                <a:latin typeface="Cambria"/>
                <a:cs typeface="Cambria"/>
              </a:rPr>
              <a:t>l</a:t>
            </a:r>
            <a:endParaRPr sz="650">
              <a:latin typeface="Cambria"/>
              <a:cs typeface="Cambria"/>
            </a:endParaRPr>
          </a:p>
        </p:txBody>
      </p:sp>
      <p:sp>
        <p:nvSpPr>
          <p:cNvPr id="9" name="object 9"/>
          <p:cNvSpPr/>
          <p:nvPr/>
        </p:nvSpPr>
        <p:spPr>
          <a:xfrm>
            <a:off x="2186939" y="2200655"/>
            <a:ext cx="352425" cy="97790"/>
          </a:xfrm>
          <a:custGeom>
            <a:avLst/>
            <a:gdLst/>
            <a:ahLst/>
            <a:cxnLst/>
            <a:rect l="l" t="t" r="r" b="b"/>
            <a:pathLst>
              <a:path w="352425" h="97789">
                <a:moveTo>
                  <a:pt x="321563" y="97536"/>
                </a:moveTo>
                <a:lnTo>
                  <a:pt x="320039" y="92964"/>
                </a:lnTo>
                <a:lnTo>
                  <a:pt x="327659" y="91440"/>
                </a:lnTo>
                <a:lnTo>
                  <a:pt x="333755" y="85344"/>
                </a:lnTo>
                <a:lnTo>
                  <a:pt x="336803" y="77724"/>
                </a:lnTo>
                <a:lnTo>
                  <a:pt x="339685" y="71699"/>
                </a:lnTo>
                <a:lnTo>
                  <a:pt x="341566" y="64960"/>
                </a:lnTo>
                <a:lnTo>
                  <a:pt x="342590" y="57364"/>
                </a:lnTo>
                <a:lnTo>
                  <a:pt x="342899" y="48768"/>
                </a:lnTo>
                <a:lnTo>
                  <a:pt x="342590" y="40171"/>
                </a:lnTo>
                <a:lnTo>
                  <a:pt x="341566" y="32575"/>
                </a:lnTo>
                <a:lnTo>
                  <a:pt x="339685" y="25836"/>
                </a:lnTo>
                <a:lnTo>
                  <a:pt x="336803" y="19812"/>
                </a:lnTo>
                <a:lnTo>
                  <a:pt x="333755" y="12192"/>
                </a:lnTo>
                <a:lnTo>
                  <a:pt x="327659" y="6096"/>
                </a:lnTo>
                <a:lnTo>
                  <a:pt x="320039" y="4572"/>
                </a:lnTo>
                <a:lnTo>
                  <a:pt x="321563" y="0"/>
                </a:lnTo>
                <a:lnTo>
                  <a:pt x="349948" y="31623"/>
                </a:lnTo>
                <a:lnTo>
                  <a:pt x="352043" y="48768"/>
                </a:lnTo>
                <a:lnTo>
                  <a:pt x="351496" y="57626"/>
                </a:lnTo>
                <a:lnTo>
                  <a:pt x="328136" y="94916"/>
                </a:lnTo>
                <a:lnTo>
                  <a:pt x="321563" y="97536"/>
                </a:lnTo>
                <a:close/>
              </a:path>
              <a:path w="352425" h="97789">
                <a:moveTo>
                  <a:pt x="32003" y="97536"/>
                </a:moveTo>
                <a:lnTo>
                  <a:pt x="2285" y="65913"/>
                </a:lnTo>
                <a:lnTo>
                  <a:pt x="0" y="48768"/>
                </a:lnTo>
                <a:lnTo>
                  <a:pt x="571" y="39909"/>
                </a:lnTo>
                <a:lnTo>
                  <a:pt x="24574" y="2833"/>
                </a:lnTo>
                <a:lnTo>
                  <a:pt x="32003" y="0"/>
                </a:lnTo>
                <a:lnTo>
                  <a:pt x="33527" y="4572"/>
                </a:lnTo>
                <a:lnTo>
                  <a:pt x="24383" y="6096"/>
                </a:lnTo>
                <a:lnTo>
                  <a:pt x="19811" y="12192"/>
                </a:lnTo>
                <a:lnTo>
                  <a:pt x="9143" y="48768"/>
                </a:lnTo>
                <a:lnTo>
                  <a:pt x="9667" y="57364"/>
                </a:lnTo>
                <a:lnTo>
                  <a:pt x="33527" y="92964"/>
                </a:lnTo>
                <a:lnTo>
                  <a:pt x="32003" y="97536"/>
                </a:lnTo>
                <a:close/>
              </a:path>
            </a:pathLst>
          </a:custGeom>
          <a:solidFill>
            <a:srgbClr val="000000"/>
          </a:solidFill>
        </p:spPr>
        <p:txBody>
          <a:bodyPr wrap="square" lIns="0" tIns="0" rIns="0" bIns="0" rtlCol="0"/>
          <a:lstStyle/>
          <a:p/>
        </p:txBody>
      </p:sp>
      <p:sp>
        <p:nvSpPr>
          <p:cNvPr id="10" name="object 10"/>
          <p:cNvSpPr txBox="1"/>
          <p:nvPr/>
        </p:nvSpPr>
        <p:spPr>
          <a:xfrm>
            <a:off x="1522433" y="2160506"/>
            <a:ext cx="1105535" cy="151765"/>
          </a:xfrm>
          <a:prstGeom prst="rect">
            <a:avLst/>
          </a:prstGeom>
        </p:spPr>
        <p:txBody>
          <a:bodyPr wrap="square" lIns="0" tIns="15875" rIns="0" bIns="0" rtlCol="0" vert="horz">
            <a:spAutoFit/>
          </a:bodyPr>
          <a:lstStyle/>
          <a:p>
            <a:pPr>
              <a:lnSpc>
                <a:spcPct val="100000"/>
              </a:lnSpc>
              <a:spcBef>
                <a:spcPts val="125"/>
              </a:spcBef>
            </a:pPr>
            <a:r>
              <a:rPr dirty="0" sz="800" spc="45">
                <a:latin typeface="Cambria"/>
                <a:cs typeface="Cambria"/>
              </a:rPr>
              <a:t>A </a:t>
            </a:r>
            <a:r>
              <a:rPr dirty="0" sz="800" spc="250">
                <a:latin typeface="Cambria"/>
                <a:cs typeface="Cambria"/>
              </a:rPr>
              <a:t>f </a:t>
            </a:r>
            <a:r>
              <a:rPr dirty="0" sz="800" spc="240">
                <a:latin typeface="Cambria"/>
                <a:cs typeface="Cambria"/>
              </a:rPr>
              <a:t>-a </a:t>
            </a:r>
            <a:r>
              <a:rPr dirty="0" sz="800" spc="250">
                <a:latin typeface="Cambria"/>
                <a:cs typeface="Cambria"/>
              </a:rPr>
              <a:t>f </a:t>
            </a:r>
            <a:r>
              <a:rPr dirty="0" sz="800" spc="155">
                <a:latin typeface="Cambria"/>
                <a:cs typeface="Cambria"/>
              </a:rPr>
              <a:t>b-b</a:t>
            </a:r>
            <a:r>
              <a:rPr dirty="0" sz="800" spc="190">
                <a:latin typeface="Cambria"/>
                <a:cs typeface="Cambria"/>
              </a:rPr>
              <a:t> </a:t>
            </a:r>
            <a:r>
              <a:rPr dirty="0" sz="800" spc="70">
                <a:latin typeface="Cambria"/>
                <a:cs typeface="Cambria"/>
              </a:rPr>
              <a:t>h</a:t>
            </a:r>
            <a:endParaRPr sz="800">
              <a:latin typeface="Cambria"/>
              <a:cs typeface="Cambria"/>
            </a:endParaRPr>
          </a:p>
        </p:txBody>
      </p:sp>
      <p:sp>
        <p:nvSpPr>
          <p:cNvPr id="11" name="object 11"/>
          <p:cNvSpPr txBox="1"/>
          <p:nvPr/>
        </p:nvSpPr>
        <p:spPr>
          <a:xfrm>
            <a:off x="1574769" y="2367747"/>
            <a:ext cx="775335" cy="151765"/>
          </a:xfrm>
          <a:prstGeom prst="rect">
            <a:avLst/>
          </a:prstGeom>
        </p:spPr>
        <p:txBody>
          <a:bodyPr wrap="square" lIns="0" tIns="15875" rIns="0" bIns="0" rtlCol="0" vert="horz">
            <a:spAutoFit/>
          </a:bodyPr>
          <a:lstStyle/>
          <a:p>
            <a:pPr marL="25400">
              <a:lnSpc>
                <a:spcPct val="100000"/>
              </a:lnSpc>
              <a:spcBef>
                <a:spcPts val="125"/>
              </a:spcBef>
            </a:pPr>
            <a:r>
              <a:rPr dirty="0" sz="800" spc="160">
                <a:latin typeface="Cambria"/>
                <a:cs typeface="Cambria"/>
              </a:rPr>
              <a:t>a </a:t>
            </a:r>
            <a:r>
              <a:rPr dirty="0" sz="800" spc="35">
                <a:latin typeface="Cambria"/>
                <a:cs typeface="Cambria"/>
              </a:rPr>
              <a:t>f</a:t>
            </a:r>
            <a:r>
              <a:rPr dirty="0" baseline="25641" sz="975" spc="52">
                <a:latin typeface="Cambria"/>
                <a:cs typeface="Cambria"/>
              </a:rPr>
              <a:t>l</a:t>
            </a:r>
            <a:r>
              <a:rPr dirty="0" sz="800" spc="35">
                <a:latin typeface="Cambria"/>
                <a:cs typeface="Cambria"/>
              </a:rPr>
              <a:t>/3 </a:t>
            </a:r>
            <a:r>
              <a:rPr dirty="0" sz="800" spc="55">
                <a:latin typeface="Cambria"/>
                <a:cs typeface="Cambria"/>
              </a:rPr>
              <a:t>b</a:t>
            </a:r>
            <a:r>
              <a:rPr dirty="0" sz="800" spc="215">
                <a:latin typeface="Cambria"/>
                <a:cs typeface="Cambria"/>
              </a:rPr>
              <a:t> </a:t>
            </a:r>
            <a:r>
              <a:rPr dirty="0" sz="800" spc="105">
                <a:latin typeface="Cambria"/>
                <a:cs typeface="Cambria"/>
              </a:rPr>
              <a:t>+kA</a:t>
            </a:r>
            <a:endParaRPr sz="800">
              <a:latin typeface="Cambria"/>
              <a:cs typeface="Cambria"/>
            </a:endParaRPr>
          </a:p>
        </p:txBody>
      </p:sp>
      <p:sp>
        <p:nvSpPr>
          <p:cNvPr id="12" name="object 12"/>
          <p:cNvSpPr txBox="1"/>
          <p:nvPr/>
        </p:nvSpPr>
        <p:spPr>
          <a:xfrm>
            <a:off x="1567192" y="2196211"/>
            <a:ext cx="1141730" cy="245110"/>
          </a:xfrm>
          <a:prstGeom prst="rect">
            <a:avLst/>
          </a:prstGeom>
        </p:spPr>
        <p:txBody>
          <a:bodyPr wrap="square" lIns="0" tIns="22225" rIns="0" bIns="0" rtlCol="0" vert="horz">
            <a:spAutoFit/>
          </a:bodyPr>
          <a:lstStyle/>
          <a:p>
            <a:pPr marL="25400">
              <a:lnSpc>
                <a:spcPct val="100000"/>
              </a:lnSpc>
              <a:spcBef>
                <a:spcPts val="175"/>
              </a:spcBef>
              <a:tabLst>
                <a:tab pos="447040" algn="l"/>
                <a:tab pos="857250" algn="l"/>
              </a:tabLst>
            </a:pPr>
            <a:r>
              <a:rPr dirty="0" sz="650" spc="75">
                <a:latin typeface="Cambria"/>
                <a:cs typeface="Cambria"/>
              </a:rPr>
              <a:t>ps</a:t>
            </a:r>
            <a:r>
              <a:rPr dirty="0" sz="650" spc="240">
                <a:latin typeface="Cambria"/>
                <a:cs typeface="Cambria"/>
              </a:rPr>
              <a:t> </a:t>
            </a:r>
            <a:r>
              <a:rPr dirty="0" sz="650" spc="110">
                <a:latin typeface="Cambria"/>
                <a:cs typeface="Cambria"/>
              </a:rPr>
              <a:t>pu	</a:t>
            </a:r>
            <a:r>
              <a:rPr dirty="0" sz="650" spc="45">
                <a:latin typeface="Cambria"/>
                <a:cs typeface="Cambria"/>
              </a:rPr>
              <a:t>1 </a:t>
            </a:r>
            <a:r>
              <a:rPr dirty="0" sz="650" spc="55">
                <a:latin typeface="Cambria"/>
                <a:cs typeface="Cambria"/>
              </a:rPr>
              <a:t> </a:t>
            </a:r>
            <a:r>
              <a:rPr dirty="0" sz="650" spc="80">
                <a:latin typeface="Cambria"/>
                <a:cs typeface="Cambria"/>
              </a:rPr>
              <a:t>c	</a:t>
            </a:r>
            <a:r>
              <a:rPr dirty="0" sz="650" spc="95">
                <a:latin typeface="Cambria"/>
                <a:cs typeface="Cambria"/>
              </a:rPr>
              <a:t>w</a:t>
            </a:r>
            <a:r>
              <a:rPr dirty="0" sz="650" spc="204">
                <a:latin typeface="Cambria"/>
                <a:cs typeface="Cambria"/>
              </a:rPr>
              <a:t> </a:t>
            </a:r>
            <a:r>
              <a:rPr dirty="0" sz="650" spc="235">
                <a:latin typeface="Cambria"/>
                <a:cs typeface="Cambria"/>
              </a:rPr>
              <a:t>f</a:t>
            </a:r>
            <a:endParaRPr sz="650">
              <a:latin typeface="Cambria"/>
              <a:cs typeface="Cambria"/>
            </a:endParaRPr>
          </a:p>
          <a:p>
            <a:pPr algn="r" marR="103505">
              <a:lnSpc>
                <a:spcPct val="100000"/>
              </a:lnSpc>
              <a:spcBef>
                <a:spcPts val="85"/>
              </a:spcBef>
            </a:pPr>
            <a:r>
              <a:rPr dirty="0" u="sng" sz="650" spc="-155">
                <a:uFill>
                  <a:solidFill>
                    <a:srgbClr val="000000"/>
                  </a:solidFill>
                </a:uFill>
                <a:latin typeface="Times New Roman"/>
                <a:cs typeface="Times New Roman"/>
              </a:rPr>
              <a:t> </a:t>
            </a:r>
            <a:r>
              <a:rPr dirty="0" u="sng" sz="650" spc="229">
                <a:uFill>
                  <a:solidFill>
                    <a:srgbClr val="000000"/>
                  </a:solidFill>
                </a:uFill>
                <a:latin typeface="Cambria"/>
                <a:cs typeface="Cambria"/>
              </a:rPr>
              <a:t>f</a:t>
            </a:r>
            <a:r>
              <a:rPr dirty="0" u="sng" baseline="-12820" sz="975" spc="150">
                <a:uFill>
                  <a:solidFill>
                    <a:srgbClr val="000000"/>
                  </a:solidFill>
                </a:uFill>
                <a:latin typeface="Cambria"/>
                <a:cs typeface="Cambria"/>
              </a:rPr>
              <a:t>p</a:t>
            </a:r>
            <a:r>
              <a:rPr dirty="0" u="sng" baseline="-12820" sz="975" spc="209">
                <a:uFill>
                  <a:solidFill>
                    <a:srgbClr val="000000"/>
                  </a:solidFill>
                </a:uFill>
                <a:latin typeface="Cambria"/>
                <a:cs typeface="Cambria"/>
              </a:rPr>
              <a:t>u</a:t>
            </a:r>
            <a:endParaRPr baseline="-12820" sz="975">
              <a:latin typeface="Cambria"/>
              <a:cs typeface="Cambria"/>
            </a:endParaRPr>
          </a:p>
        </p:txBody>
      </p:sp>
      <p:sp>
        <p:nvSpPr>
          <p:cNvPr id="13" name="object 13"/>
          <p:cNvSpPr txBox="1"/>
          <p:nvPr/>
        </p:nvSpPr>
        <p:spPr>
          <a:xfrm>
            <a:off x="1644898" y="2410485"/>
            <a:ext cx="972819" cy="130175"/>
          </a:xfrm>
          <a:prstGeom prst="rect">
            <a:avLst/>
          </a:prstGeom>
        </p:spPr>
        <p:txBody>
          <a:bodyPr wrap="square" lIns="0" tIns="17145" rIns="0" bIns="0" rtlCol="0" vert="horz">
            <a:spAutoFit/>
          </a:bodyPr>
          <a:lstStyle/>
          <a:p>
            <a:pPr marL="25400">
              <a:lnSpc>
                <a:spcPct val="100000"/>
              </a:lnSpc>
              <a:spcBef>
                <a:spcPts val="135"/>
              </a:spcBef>
              <a:tabLst>
                <a:tab pos="666750" algn="l"/>
              </a:tabLst>
            </a:pPr>
            <a:r>
              <a:rPr dirty="0" sz="650" spc="45">
                <a:latin typeface="Cambria"/>
                <a:cs typeface="Cambria"/>
              </a:rPr>
              <a:t>1  </a:t>
            </a:r>
            <a:r>
              <a:rPr dirty="0" sz="650" spc="80">
                <a:latin typeface="Cambria"/>
                <a:cs typeface="Cambria"/>
              </a:rPr>
              <a:t>c </a:t>
            </a:r>
            <a:r>
              <a:rPr dirty="0" sz="650" spc="290">
                <a:latin typeface="Cambria"/>
                <a:cs typeface="Cambria"/>
              </a:rPr>
              <a:t> </a:t>
            </a:r>
            <a:r>
              <a:rPr dirty="0" sz="650" spc="45">
                <a:latin typeface="Cambria"/>
                <a:cs typeface="Cambria"/>
              </a:rPr>
              <a:t>1 </a:t>
            </a:r>
            <a:r>
              <a:rPr dirty="0" sz="650" spc="175">
                <a:latin typeface="Cambria"/>
                <a:cs typeface="Cambria"/>
              </a:rPr>
              <a:t> </a:t>
            </a:r>
            <a:r>
              <a:rPr dirty="0" sz="650" spc="95">
                <a:latin typeface="Cambria"/>
                <a:cs typeface="Cambria"/>
              </a:rPr>
              <a:t>w	</a:t>
            </a:r>
            <a:r>
              <a:rPr dirty="0" sz="650" spc="75">
                <a:latin typeface="Cambria"/>
                <a:cs typeface="Cambria"/>
              </a:rPr>
              <a:t>ps</a:t>
            </a:r>
            <a:r>
              <a:rPr dirty="0" sz="650" spc="85">
                <a:latin typeface="Cambria"/>
                <a:cs typeface="Cambria"/>
              </a:rPr>
              <a:t> </a:t>
            </a:r>
            <a:r>
              <a:rPr dirty="0" baseline="-21367" sz="975" spc="157">
                <a:latin typeface="Cambria"/>
                <a:cs typeface="Cambria"/>
              </a:rPr>
              <a:t>d</a:t>
            </a:r>
            <a:r>
              <a:rPr dirty="0" baseline="-29914" sz="975" spc="157">
                <a:latin typeface="Cambria"/>
                <a:cs typeface="Cambria"/>
              </a:rPr>
              <a:t>p</a:t>
            </a:r>
            <a:endParaRPr baseline="-29914" sz="975">
              <a:latin typeface="Cambria"/>
              <a:cs typeface="Cambria"/>
            </a:endParaRPr>
          </a:p>
        </p:txBody>
      </p:sp>
      <p:sp>
        <p:nvSpPr>
          <p:cNvPr id="14" name="object 14"/>
          <p:cNvSpPr/>
          <p:nvPr/>
        </p:nvSpPr>
        <p:spPr>
          <a:xfrm>
            <a:off x="1520951" y="2333244"/>
            <a:ext cx="1153795" cy="0"/>
          </a:xfrm>
          <a:custGeom>
            <a:avLst/>
            <a:gdLst/>
            <a:ahLst/>
            <a:cxnLst/>
            <a:rect l="l" t="t" r="r" b="b"/>
            <a:pathLst>
              <a:path w="1153795" h="0">
                <a:moveTo>
                  <a:pt x="0" y="0"/>
                </a:moveTo>
                <a:lnTo>
                  <a:pt x="1153667" y="0"/>
                </a:lnTo>
              </a:path>
            </a:pathLst>
          </a:custGeom>
          <a:ln w="9144">
            <a:solidFill>
              <a:srgbClr val="000000"/>
            </a:solidFill>
          </a:ln>
        </p:spPr>
        <p:txBody>
          <a:bodyPr wrap="square" lIns="0" tIns="0" rIns="0" bIns="0" rtlCol="0"/>
          <a:lstStyle/>
          <a:p/>
        </p:txBody>
      </p:sp>
      <p:sp>
        <p:nvSpPr>
          <p:cNvPr id="15" name="object 15"/>
          <p:cNvSpPr txBox="1"/>
          <p:nvPr/>
        </p:nvSpPr>
        <p:spPr>
          <a:xfrm>
            <a:off x="3357356" y="2151390"/>
            <a:ext cx="64769" cy="130175"/>
          </a:xfrm>
          <a:prstGeom prst="rect">
            <a:avLst/>
          </a:prstGeom>
        </p:spPr>
        <p:txBody>
          <a:bodyPr wrap="square" lIns="0" tIns="17145" rIns="0" bIns="0" rtlCol="0" vert="horz">
            <a:spAutoFit/>
          </a:bodyPr>
          <a:lstStyle/>
          <a:p>
            <a:pPr>
              <a:lnSpc>
                <a:spcPct val="100000"/>
              </a:lnSpc>
              <a:spcBef>
                <a:spcPts val="135"/>
              </a:spcBef>
            </a:pPr>
            <a:r>
              <a:rPr dirty="0" sz="650" spc="45">
                <a:latin typeface="Cambria"/>
                <a:cs typeface="Cambria"/>
              </a:rPr>
              <a:t>2</a:t>
            </a:r>
            <a:endParaRPr sz="650">
              <a:latin typeface="Cambria"/>
              <a:cs typeface="Cambria"/>
            </a:endParaRPr>
          </a:p>
        </p:txBody>
      </p:sp>
      <p:sp>
        <p:nvSpPr>
          <p:cNvPr id="16" name="object 16"/>
          <p:cNvSpPr/>
          <p:nvPr/>
        </p:nvSpPr>
        <p:spPr>
          <a:xfrm>
            <a:off x="4175759" y="2211324"/>
            <a:ext cx="287020" cy="97790"/>
          </a:xfrm>
          <a:custGeom>
            <a:avLst/>
            <a:gdLst/>
            <a:ahLst/>
            <a:cxnLst/>
            <a:rect l="l" t="t" r="r" b="b"/>
            <a:pathLst>
              <a:path w="287020" h="97789">
                <a:moveTo>
                  <a:pt x="256031" y="97536"/>
                </a:moveTo>
                <a:lnTo>
                  <a:pt x="254507" y="92964"/>
                </a:lnTo>
                <a:lnTo>
                  <a:pt x="262127" y="91440"/>
                </a:lnTo>
                <a:lnTo>
                  <a:pt x="268223" y="85344"/>
                </a:lnTo>
                <a:lnTo>
                  <a:pt x="271271" y="77724"/>
                </a:lnTo>
                <a:lnTo>
                  <a:pt x="274153" y="71699"/>
                </a:lnTo>
                <a:lnTo>
                  <a:pt x="276034" y="64960"/>
                </a:lnTo>
                <a:lnTo>
                  <a:pt x="277058" y="57364"/>
                </a:lnTo>
                <a:lnTo>
                  <a:pt x="277367" y="48768"/>
                </a:lnTo>
                <a:lnTo>
                  <a:pt x="277058" y="40171"/>
                </a:lnTo>
                <a:lnTo>
                  <a:pt x="276034" y="32575"/>
                </a:lnTo>
                <a:lnTo>
                  <a:pt x="274153" y="25836"/>
                </a:lnTo>
                <a:lnTo>
                  <a:pt x="271271" y="19812"/>
                </a:lnTo>
                <a:lnTo>
                  <a:pt x="268223" y="12192"/>
                </a:lnTo>
                <a:lnTo>
                  <a:pt x="262127" y="6096"/>
                </a:lnTo>
                <a:lnTo>
                  <a:pt x="254507" y="4572"/>
                </a:lnTo>
                <a:lnTo>
                  <a:pt x="256031" y="0"/>
                </a:lnTo>
                <a:lnTo>
                  <a:pt x="284416" y="31623"/>
                </a:lnTo>
                <a:lnTo>
                  <a:pt x="286511" y="48768"/>
                </a:lnTo>
                <a:lnTo>
                  <a:pt x="285964" y="57626"/>
                </a:lnTo>
                <a:lnTo>
                  <a:pt x="262604" y="94916"/>
                </a:lnTo>
                <a:lnTo>
                  <a:pt x="256031" y="97536"/>
                </a:lnTo>
                <a:close/>
              </a:path>
              <a:path w="287020" h="97789">
                <a:moveTo>
                  <a:pt x="32003" y="97536"/>
                </a:moveTo>
                <a:lnTo>
                  <a:pt x="2285" y="65913"/>
                </a:lnTo>
                <a:lnTo>
                  <a:pt x="0" y="48768"/>
                </a:lnTo>
                <a:lnTo>
                  <a:pt x="571" y="39909"/>
                </a:lnTo>
                <a:lnTo>
                  <a:pt x="24574" y="2833"/>
                </a:lnTo>
                <a:lnTo>
                  <a:pt x="32003" y="0"/>
                </a:lnTo>
                <a:lnTo>
                  <a:pt x="33527" y="4572"/>
                </a:lnTo>
                <a:lnTo>
                  <a:pt x="24383" y="6096"/>
                </a:lnTo>
                <a:lnTo>
                  <a:pt x="19812" y="12192"/>
                </a:lnTo>
                <a:lnTo>
                  <a:pt x="9143" y="48768"/>
                </a:lnTo>
                <a:lnTo>
                  <a:pt x="9667" y="57364"/>
                </a:lnTo>
                <a:lnTo>
                  <a:pt x="33527" y="92964"/>
                </a:lnTo>
                <a:lnTo>
                  <a:pt x="32003" y="97536"/>
                </a:lnTo>
                <a:close/>
              </a:path>
            </a:pathLst>
          </a:custGeom>
          <a:solidFill>
            <a:srgbClr val="000000"/>
          </a:solidFill>
        </p:spPr>
        <p:txBody>
          <a:bodyPr wrap="square" lIns="0" tIns="0" rIns="0" bIns="0" rtlCol="0"/>
          <a:lstStyle/>
          <a:p/>
        </p:txBody>
      </p:sp>
      <p:sp>
        <p:nvSpPr>
          <p:cNvPr id="17" name="object 17"/>
          <p:cNvSpPr/>
          <p:nvPr/>
        </p:nvSpPr>
        <p:spPr>
          <a:xfrm>
            <a:off x="4482084" y="2211324"/>
            <a:ext cx="749935" cy="97790"/>
          </a:xfrm>
          <a:custGeom>
            <a:avLst/>
            <a:gdLst/>
            <a:ahLst/>
            <a:cxnLst/>
            <a:rect l="l" t="t" r="r" b="b"/>
            <a:pathLst>
              <a:path w="749935" h="97789">
                <a:moveTo>
                  <a:pt x="719327" y="97536"/>
                </a:moveTo>
                <a:lnTo>
                  <a:pt x="717803" y="92964"/>
                </a:lnTo>
                <a:lnTo>
                  <a:pt x="725423" y="91440"/>
                </a:lnTo>
                <a:lnTo>
                  <a:pt x="731519" y="85344"/>
                </a:lnTo>
                <a:lnTo>
                  <a:pt x="734567" y="77724"/>
                </a:lnTo>
                <a:lnTo>
                  <a:pt x="737449" y="71699"/>
                </a:lnTo>
                <a:lnTo>
                  <a:pt x="739330" y="64960"/>
                </a:lnTo>
                <a:lnTo>
                  <a:pt x="740354" y="57364"/>
                </a:lnTo>
                <a:lnTo>
                  <a:pt x="740663" y="48768"/>
                </a:lnTo>
                <a:lnTo>
                  <a:pt x="740354" y="40171"/>
                </a:lnTo>
                <a:lnTo>
                  <a:pt x="739330" y="32575"/>
                </a:lnTo>
                <a:lnTo>
                  <a:pt x="737449" y="25836"/>
                </a:lnTo>
                <a:lnTo>
                  <a:pt x="734567" y="19812"/>
                </a:lnTo>
                <a:lnTo>
                  <a:pt x="731519" y="12192"/>
                </a:lnTo>
                <a:lnTo>
                  <a:pt x="725423" y="6096"/>
                </a:lnTo>
                <a:lnTo>
                  <a:pt x="717803" y="4572"/>
                </a:lnTo>
                <a:lnTo>
                  <a:pt x="719327" y="0"/>
                </a:lnTo>
                <a:lnTo>
                  <a:pt x="747712" y="31623"/>
                </a:lnTo>
                <a:lnTo>
                  <a:pt x="749807" y="48768"/>
                </a:lnTo>
                <a:lnTo>
                  <a:pt x="749260" y="57626"/>
                </a:lnTo>
                <a:lnTo>
                  <a:pt x="725900" y="94916"/>
                </a:lnTo>
                <a:lnTo>
                  <a:pt x="719327" y="97536"/>
                </a:lnTo>
                <a:close/>
              </a:path>
              <a:path w="749935" h="97789">
                <a:moveTo>
                  <a:pt x="32003" y="97536"/>
                </a:moveTo>
                <a:lnTo>
                  <a:pt x="2285" y="65913"/>
                </a:lnTo>
                <a:lnTo>
                  <a:pt x="0" y="48768"/>
                </a:lnTo>
                <a:lnTo>
                  <a:pt x="571" y="39909"/>
                </a:lnTo>
                <a:lnTo>
                  <a:pt x="24574" y="2833"/>
                </a:lnTo>
                <a:lnTo>
                  <a:pt x="32003" y="0"/>
                </a:lnTo>
                <a:lnTo>
                  <a:pt x="33527" y="4572"/>
                </a:lnTo>
                <a:lnTo>
                  <a:pt x="24383" y="6096"/>
                </a:lnTo>
                <a:lnTo>
                  <a:pt x="19811" y="12192"/>
                </a:lnTo>
                <a:lnTo>
                  <a:pt x="9143" y="48768"/>
                </a:lnTo>
                <a:lnTo>
                  <a:pt x="9667" y="57364"/>
                </a:lnTo>
                <a:lnTo>
                  <a:pt x="33527" y="92964"/>
                </a:lnTo>
                <a:lnTo>
                  <a:pt x="32003" y="97536"/>
                </a:lnTo>
                <a:close/>
              </a:path>
            </a:pathLst>
          </a:custGeom>
          <a:solidFill>
            <a:srgbClr val="000000"/>
          </a:solidFill>
        </p:spPr>
        <p:txBody>
          <a:bodyPr wrap="square" lIns="0" tIns="0" rIns="0" bIns="0" rtlCol="0"/>
          <a:lstStyle/>
          <a:p/>
        </p:txBody>
      </p:sp>
      <p:sp>
        <p:nvSpPr>
          <p:cNvPr id="18" name="object 18"/>
          <p:cNvSpPr/>
          <p:nvPr/>
        </p:nvSpPr>
        <p:spPr>
          <a:xfrm>
            <a:off x="5251703" y="2211324"/>
            <a:ext cx="237744" cy="97536"/>
          </a:xfrm>
          <a:prstGeom prst="rect">
            <a:avLst/>
          </a:prstGeom>
          <a:blipFill>
            <a:blip r:embed="rId3" cstate="print"/>
            <a:stretch>
              <a:fillRect/>
            </a:stretch>
          </a:blipFill>
        </p:spPr>
        <p:txBody>
          <a:bodyPr wrap="square" lIns="0" tIns="0" rIns="0" bIns="0" rtlCol="0"/>
          <a:lstStyle/>
          <a:p/>
        </p:txBody>
      </p:sp>
      <p:sp>
        <p:nvSpPr>
          <p:cNvPr id="19" name="object 19"/>
          <p:cNvSpPr/>
          <p:nvPr/>
        </p:nvSpPr>
        <p:spPr>
          <a:xfrm>
            <a:off x="3078479" y="2392679"/>
            <a:ext cx="287020" cy="97790"/>
          </a:xfrm>
          <a:custGeom>
            <a:avLst/>
            <a:gdLst/>
            <a:ahLst/>
            <a:cxnLst/>
            <a:rect l="l" t="t" r="r" b="b"/>
            <a:pathLst>
              <a:path w="287020" h="97789">
                <a:moveTo>
                  <a:pt x="256031" y="97536"/>
                </a:moveTo>
                <a:lnTo>
                  <a:pt x="254507" y="92964"/>
                </a:lnTo>
                <a:lnTo>
                  <a:pt x="262127" y="91440"/>
                </a:lnTo>
                <a:lnTo>
                  <a:pt x="268223" y="85344"/>
                </a:lnTo>
                <a:lnTo>
                  <a:pt x="271271" y="77724"/>
                </a:lnTo>
                <a:lnTo>
                  <a:pt x="274153" y="71699"/>
                </a:lnTo>
                <a:lnTo>
                  <a:pt x="276034" y="64960"/>
                </a:lnTo>
                <a:lnTo>
                  <a:pt x="277058" y="57364"/>
                </a:lnTo>
                <a:lnTo>
                  <a:pt x="277367" y="48768"/>
                </a:lnTo>
                <a:lnTo>
                  <a:pt x="277058" y="40171"/>
                </a:lnTo>
                <a:lnTo>
                  <a:pt x="276034" y="32575"/>
                </a:lnTo>
                <a:lnTo>
                  <a:pt x="274153" y="25836"/>
                </a:lnTo>
                <a:lnTo>
                  <a:pt x="271271" y="19812"/>
                </a:lnTo>
                <a:lnTo>
                  <a:pt x="268223" y="12192"/>
                </a:lnTo>
                <a:lnTo>
                  <a:pt x="262127" y="6096"/>
                </a:lnTo>
                <a:lnTo>
                  <a:pt x="254507" y="4572"/>
                </a:lnTo>
                <a:lnTo>
                  <a:pt x="256031" y="0"/>
                </a:lnTo>
                <a:lnTo>
                  <a:pt x="284416" y="31623"/>
                </a:lnTo>
                <a:lnTo>
                  <a:pt x="286511" y="48768"/>
                </a:lnTo>
                <a:lnTo>
                  <a:pt x="285964" y="57626"/>
                </a:lnTo>
                <a:lnTo>
                  <a:pt x="262604" y="94916"/>
                </a:lnTo>
                <a:lnTo>
                  <a:pt x="256031" y="97536"/>
                </a:lnTo>
                <a:close/>
              </a:path>
              <a:path w="287020" h="97789">
                <a:moveTo>
                  <a:pt x="32003" y="97536"/>
                </a:moveTo>
                <a:lnTo>
                  <a:pt x="2285" y="65913"/>
                </a:lnTo>
                <a:lnTo>
                  <a:pt x="0" y="48768"/>
                </a:lnTo>
                <a:lnTo>
                  <a:pt x="571" y="39909"/>
                </a:lnTo>
                <a:lnTo>
                  <a:pt x="24574" y="2833"/>
                </a:lnTo>
                <a:lnTo>
                  <a:pt x="32003" y="0"/>
                </a:lnTo>
                <a:lnTo>
                  <a:pt x="33527" y="4572"/>
                </a:lnTo>
                <a:lnTo>
                  <a:pt x="24383" y="6096"/>
                </a:lnTo>
                <a:lnTo>
                  <a:pt x="19812" y="12192"/>
                </a:lnTo>
                <a:lnTo>
                  <a:pt x="9143" y="48768"/>
                </a:lnTo>
                <a:lnTo>
                  <a:pt x="9667" y="57364"/>
                </a:lnTo>
                <a:lnTo>
                  <a:pt x="33527" y="92964"/>
                </a:lnTo>
                <a:lnTo>
                  <a:pt x="32003" y="97536"/>
                </a:lnTo>
                <a:close/>
              </a:path>
            </a:pathLst>
          </a:custGeom>
          <a:solidFill>
            <a:srgbClr val="000000"/>
          </a:solidFill>
        </p:spPr>
        <p:txBody>
          <a:bodyPr wrap="square" lIns="0" tIns="0" rIns="0" bIns="0" rtlCol="0"/>
          <a:lstStyle/>
          <a:p/>
        </p:txBody>
      </p:sp>
      <p:sp>
        <p:nvSpPr>
          <p:cNvPr id="20" name="object 20"/>
          <p:cNvSpPr/>
          <p:nvPr/>
        </p:nvSpPr>
        <p:spPr>
          <a:xfrm>
            <a:off x="3384803" y="2392679"/>
            <a:ext cx="274320" cy="97790"/>
          </a:xfrm>
          <a:custGeom>
            <a:avLst/>
            <a:gdLst/>
            <a:ahLst/>
            <a:cxnLst/>
            <a:rect l="l" t="t" r="r" b="b"/>
            <a:pathLst>
              <a:path w="274320" h="97789">
                <a:moveTo>
                  <a:pt x="243840" y="97536"/>
                </a:moveTo>
                <a:lnTo>
                  <a:pt x="242316" y="92964"/>
                </a:lnTo>
                <a:lnTo>
                  <a:pt x="249936" y="91440"/>
                </a:lnTo>
                <a:lnTo>
                  <a:pt x="256032" y="85344"/>
                </a:lnTo>
                <a:lnTo>
                  <a:pt x="259080" y="77724"/>
                </a:lnTo>
                <a:lnTo>
                  <a:pt x="261961" y="71699"/>
                </a:lnTo>
                <a:lnTo>
                  <a:pt x="263842" y="64960"/>
                </a:lnTo>
                <a:lnTo>
                  <a:pt x="264866" y="57364"/>
                </a:lnTo>
                <a:lnTo>
                  <a:pt x="265176" y="48768"/>
                </a:lnTo>
                <a:lnTo>
                  <a:pt x="264866" y="40171"/>
                </a:lnTo>
                <a:lnTo>
                  <a:pt x="263842" y="32575"/>
                </a:lnTo>
                <a:lnTo>
                  <a:pt x="261961" y="25836"/>
                </a:lnTo>
                <a:lnTo>
                  <a:pt x="259080" y="19812"/>
                </a:lnTo>
                <a:lnTo>
                  <a:pt x="256032" y="12192"/>
                </a:lnTo>
                <a:lnTo>
                  <a:pt x="249936" y="6096"/>
                </a:lnTo>
                <a:lnTo>
                  <a:pt x="242316" y="4572"/>
                </a:lnTo>
                <a:lnTo>
                  <a:pt x="243840" y="0"/>
                </a:lnTo>
                <a:lnTo>
                  <a:pt x="272224" y="31623"/>
                </a:lnTo>
                <a:lnTo>
                  <a:pt x="274320" y="48768"/>
                </a:lnTo>
                <a:lnTo>
                  <a:pt x="273772" y="57626"/>
                </a:lnTo>
                <a:lnTo>
                  <a:pt x="250412" y="94916"/>
                </a:lnTo>
                <a:lnTo>
                  <a:pt x="243840" y="97536"/>
                </a:lnTo>
                <a:close/>
              </a:path>
              <a:path w="274320" h="97789">
                <a:moveTo>
                  <a:pt x="32004" y="97536"/>
                </a:moveTo>
                <a:lnTo>
                  <a:pt x="2285" y="65913"/>
                </a:lnTo>
                <a:lnTo>
                  <a:pt x="0" y="48768"/>
                </a:lnTo>
                <a:lnTo>
                  <a:pt x="571" y="39909"/>
                </a:lnTo>
                <a:lnTo>
                  <a:pt x="24574" y="2833"/>
                </a:lnTo>
                <a:lnTo>
                  <a:pt x="32004" y="0"/>
                </a:lnTo>
                <a:lnTo>
                  <a:pt x="33528" y="4572"/>
                </a:lnTo>
                <a:lnTo>
                  <a:pt x="24383" y="6096"/>
                </a:lnTo>
                <a:lnTo>
                  <a:pt x="19812" y="12192"/>
                </a:lnTo>
                <a:lnTo>
                  <a:pt x="9144" y="48768"/>
                </a:lnTo>
                <a:lnTo>
                  <a:pt x="9667" y="57364"/>
                </a:lnTo>
                <a:lnTo>
                  <a:pt x="33528" y="92964"/>
                </a:lnTo>
                <a:lnTo>
                  <a:pt x="32004" y="97536"/>
                </a:lnTo>
                <a:close/>
              </a:path>
            </a:pathLst>
          </a:custGeom>
          <a:solidFill>
            <a:srgbClr val="000000"/>
          </a:solidFill>
        </p:spPr>
        <p:txBody>
          <a:bodyPr wrap="square" lIns="0" tIns="0" rIns="0" bIns="0" rtlCol="0"/>
          <a:lstStyle/>
          <a:p/>
        </p:txBody>
      </p:sp>
      <p:sp>
        <p:nvSpPr>
          <p:cNvPr id="21" name="object 21"/>
          <p:cNvSpPr/>
          <p:nvPr/>
        </p:nvSpPr>
        <p:spPr>
          <a:xfrm>
            <a:off x="3677411" y="2392679"/>
            <a:ext cx="441959" cy="97790"/>
          </a:xfrm>
          <a:custGeom>
            <a:avLst/>
            <a:gdLst/>
            <a:ahLst/>
            <a:cxnLst/>
            <a:rect l="l" t="t" r="r" b="b"/>
            <a:pathLst>
              <a:path w="441960" h="97789">
                <a:moveTo>
                  <a:pt x="411480" y="97536"/>
                </a:moveTo>
                <a:lnTo>
                  <a:pt x="409956" y="92964"/>
                </a:lnTo>
                <a:lnTo>
                  <a:pt x="417576" y="91440"/>
                </a:lnTo>
                <a:lnTo>
                  <a:pt x="423672" y="85344"/>
                </a:lnTo>
                <a:lnTo>
                  <a:pt x="426720" y="77724"/>
                </a:lnTo>
                <a:lnTo>
                  <a:pt x="429601" y="71699"/>
                </a:lnTo>
                <a:lnTo>
                  <a:pt x="431482" y="64960"/>
                </a:lnTo>
                <a:lnTo>
                  <a:pt x="432506" y="57364"/>
                </a:lnTo>
                <a:lnTo>
                  <a:pt x="432816" y="48768"/>
                </a:lnTo>
                <a:lnTo>
                  <a:pt x="432506" y="40171"/>
                </a:lnTo>
                <a:lnTo>
                  <a:pt x="431482" y="32575"/>
                </a:lnTo>
                <a:lnTo>
                  <a:pt x="429601" y="25836"/>
                </a:lnTo>
                <a:lnTo>
                  <a:pt x="426720" y="19812"/>
                </a:lnTo>
                <a:lnTo>
                  <a:pt x="423672" y="12192"/>
                </a:lnTo>
                <a:lnTo>
                  <a:pt x="417576" y="6096"/>
                </a:lnTo>
                <a:lnTo>
                  <a:pt x="409956" y="4572"/>
                </a:lnTo>
                <a:lnTo>
                  <a:pt x="411480" y="0"/>
                </a:lnTo>
                <a:lnTo>
                  <a:pt x="439864" y="31623"/>
                </a:lnTo>
                <a:lnTo>
                  <a:pt x="441960" y="48768"/>
                </a:lnTo>
                <a:lnTo>
                  <a:pt x="441412" y="57626"/>
                </a:lnTo>
                <a:lnTo>
                  <a:pt x="418052" y="94916"/>
                </a:lnTo>
                <a:lnTo>
                  <a:pt x="411480" y="97536"/>
                </a:lnTo>
                <a:close/>
              </a:path>
              <a:path w="441960" h="97789">
                <a:moveTo>
                  <a:pt x="32004" y="97536"/>
                </a:moveTo>
                <a:lnTo>
                  <a:pt x="2285" y="65913"/>
                </a:lnTo>
                <a:lnTo>
                  <a:pt x="0" y="48768"/>
                </a:lnTo>
                <a:lnTo>
                  <a:pt x="571" y="39909"/>
                </a:lnTo>
                <a:lnTo>
                  <a:pt x="24574" y="2833"/>
                </a:lnTo>
                <a:lnTo>
                  <a:pt x="32004" y="0"/>
                </a:lnTo>
                <a:lnTo>
                  <a:pt x="33528" y="4572"/>
                </a:lnTo>
                <a:lnTo>
                  <a:pt x="24384" y="6096"/>
                </a:lnTo>
                <a:lnTo>
                  <a:pt x="19812" y="12192"/>
                </a:lnTo>
                <a:lnTo>
                  <a:pt x="9143" y="48768"/>
                </a:lnTo>
                <a:lnTo>
                  <a:pt x="9667" y="57364"/>
                </a:lnTo>
                <a:lnTo>
                  <a:pt x="33528" y="92964"/>
                </a:lnTo>
                <a:lnTo>
                  <a:pt x="32004" y="97536"/>
                </a:lnTo>
                <a:close/>
              </a:path>
            </a:pathLst>
          </a:custGeom>
          <a:solidFill>
            <a:srgbClr val="000000"/>
          </a:solidFill>
        </p:spPr>
        <p:txBody>
          <a:bodyPr wrap="square" lIns="0" tIns="0" rIns="0" bIns="0" rtlCol="0"/>
          <a:lstStyle/>
          <a:p/>
        </p:txBody>
      </p:sp>
      <p:sp>
        <p:nvSpPr>
          <p:cNvPr id="22" name="object 22"/>
          <p:cNvSpPr/>
          <p:nvPr/>
        </p:nvSpPr>
        <p:spPr>
          <a:xfrm>
            <a:off x="4216908" y="2392679"/>
            <a:ext cx="274320" cy="97790"/>
          </a:xfrm>
          <a:custGeom>
            <a:avLst/>
            <a:gdLst/>
            <a:ahLst/>
            <a:cxnLst/>
            <a:rect l="l" t="t" r="r" b="b"/>
            <a:pathLst>
              <a:path w="274320" h="97789">
                <a:moveTo>
                  <a:pt x="243840" y="97536"/>
                </a:moveTo>
                <a:lnTo>
                  <a:pt x="242316" y="92964"/>
                </a:lnTo>
                <a:lnTo>
                  <a:pt x="249936" y="91440"/>
                </a:lnTo>
                <a:lnTo>
                  <a:pt x="256032" y="85344"/>
                </a:lnTo>
                <a:lnTo>
                  <a:pt x="259080" y="77724"/>
                </a:lnTo>
                <a:lnTo>
                  <a:pt x="261961" y="71699"/>
                </a:lnTo>
                <a:lnTo>
                  <a:pt x="263842" y="64960"/>
                </a:lnTo>
                <a:lnTo>
                  <a:pt x="264866" y="57364"/>
                </a:lnTo>
                <a:lnTo>
                  <a:pt x="265176" y="48768"/>
                </a:lnTo>
                <a:lnTo>
                  <a:pt x="264866" y="40171"/>
                </a:lnTo>
                <a:lnTo>
                  <a:pt x="263842" y="32575"/>
                </a:lnTo>
                <a:lnTo>
                  <a:pt x="261961" y="25836"/>
                </a:lnTo>
                <a:lnTo>
                  <a:pt x="259080" y="19812"/>
                </a:lnTo>
                <a:lnTo>
                  <a:pt x="256032" y="12192"/>
                </a:lnTo>
                <a:lnTo>
                  <a:pt x="249936" y="6096"/>
                </a:lnTo>
                <a:lnTo>
                  <a:pt x="242316" y="4572"/>
                </a:lnTo>
                <a:lnTo>
                  <a:pt x="243840" y="0"/>
                </a:lnTo>
                <a:lnTo>
                  <a:pt x="272224" y="31623"/>
                </a:lnTo>
                <a:lnTo>
                  <a:pt x="274320" y="48768"/>
                </a:lnTo>
                <a:lnTo>
                  <a:pt x="273772" y="57626"/>
                </a:lnTo>
                <a:lnTo>
                  <a:pt x="250412" y="94916"/>
                </a:lnTo>
                <a:lnTo>
                  <a:pt x="243840" y="97536"/>
                </a:lnTo>
                <a:close/>
              </a:path>
              <a:path w="274320" h="97789">
                <a:moveTo>
                  <a:pt x="32004" y="97536"/>
                </a:moveTo>
                <a:lnTo>
                  <a:pt x="2285" y="65913"/>
                </a:lnTo>
                <a:lnTo>
                  <a:pt x="0" y="48768"/>
                </a:lnTo>
                <a:lnTo>
                  <a:pt x="571" y="39909"/>
                </a:lnTo>
                <a:lnTo>
                  <a:pt x="24574" y="2833"/>
                </a:lnTo>
                <a:lnTo>
                  <a:pt x="32004" y="0"/>
                </a:lnTo>
                <a:lnTo>
                  <a:pt x="33528" y="4572"/>
                </a:lnTo>
                <a:lnTo>
                  <a:pt x="24383" y="6096"/>
                </a:lnTo>
                <a:lnTo>
                  <a:pt x="19812" y="12192"/>
                </a:lnTo>
                <a:lnTo>
                  <a:pt x="9144" y="48768"/>
                </a:lnTo>
                <a:lnTo>
                  <a:pt x="9667" y="57364"/>
                </a:lnTo>
                <a:lnTo>
                  <a:pt x="33528" y="92964"/>
                </a:lnTo>
                <a:lnTo>
                  <a:pt x="32004" y="97536"/>
                </a:lnTo>
                <a:close/>
              </a:path>
            </a:pathLst>
          </a:custGeom>
          <a:solidFill>
            <a:srgbClr val="000000"/>
          </a:solidFill>
        </p:spPr>
        <p:txBody>
          <a:bodyPr wrap="square" lIns="0" tIns="0" rIns="0" bIns="0" rtlCol="0"/>
          <a:lstStyle/>
          <a:p/>
        </p:txBody>
      </p:sp>
      <p:sp>
        <p:nvSpPr>
          <p:cNvPr id="23" name="object 23"/>
          <p:cNvSpPr/>
          <p:nvPr/>
        </p:nvSpPr>
        <p:spPr>
          <a:xfrm>
            <a:off x="4509515" y="2392679"/>
            <a:ext cx="565785" cy="97790"/>
          </a:xfrm>
          <a:custGeom>
            <a:avLst/>
            <a:gdLst/>
            <a:ahLst/>
            <a:cxnLst/>
            <a:rect l="l" t="t" r="r" b="b"/>
            <a:pathLst>
              <a:path w="565785" h="97789">
                <a:moveTo>
                  <a:pt x="534924" y="97536"/>
                </a:moveTo>
                <a:lnTo>
                  <a:pt x="533400" y="92964"/>
                </a:lnTo>
                <a:lnTo>
                  <a:pt x="541020" y="91440"/>
                </a:lnTo>
                <a:lnTo>
                  <a:pt x="547116" y="85344"/>
                </a:lnTo>
                <a:lnTo>
                  <a:pt x="550164" y="77724"/>
                </a:lnTo>
                <a:lnTo>
                  <a:pt x="553045" y="71699"/>
                </a:lnTo>
                <a:lnTo>
                  <a:pt x="554926" y="64960"/>
                </a:lnTo>
                <a:lnTo>
                  <a:pt x="555950" y="57364"/>
                </a:lnTo>
                <a:lnTo>
                  <a:pt x="556260" y="48768"/>
                </a:lnTo>
                <a:lnTo>
                  <a:pt x="555950" y="40171"/>
                </a:lnTo>
                <a:lnTo>
                  <a:pt x="554926" y="32575"/>
                </a:lnTo>
                <a:lnTo>
                  <a:pt x="553045" y="25836"/>
                </a:lnTo>
                <a:lnTo>
                  <a:pt x="550164" y="19812"/>
                </a:lnTo>
                <a:lnTo>
                  <a:pt x="547116" y="12192"/>
                </a:lnTo>
                <a:lnTo>
                  <a:pt x="541020" y="6096"/>
                </a:lnTo>
                <a:lnTo>
                  <a:pt x="533400" y="4572"/>
                </a:lnTo>
                <a:lnTo>
                  <a:pt x="534924" y="0"/>
                </a:lnTo>
                <a:lnTo>
                  <a:pt x="563308" y="31623"/>
                </a:lnTo>
                <a:lnTo>
                  <a:pt x="565404" y="48768"/>
                </a:lnTo>
                <a:lnTo>
                  <a:pt x="564856" y="57626"/>
                </a:lnTo>
                <a:lnTo>
                  <a:pt x="541496" y="94916"/>
                </a:lnTo>
                <a:lnTo>
                  <a:pt x="534924" y="97536"/>
                </a:lnTo>
                <a:close/>
              </a:path>
              <a:path w="565785" h="97789">
                <a:moveTo>
                  <a:pt x="32004" y="97536"/>
                </a:moveTo>
                <a:lnTo>
                  <a:pt x="2285" y="65913"/>
                </a:lnTo>
                <a:lnTo>
                  <a:pt x="0" y="48768"/>
                </a:lnTo>
                <a:lnTo>
                  <a:pt x="571" y="39909"/>
                </a:lnTo>
                <a:lnTo>
                  <a:pt x="24574" y="2833"/>
                </a:lnTo>
                <a:lnTo>
                  <a:pt x="32004" y="0"/>
                </a:lnTo>
                <a:lnTo>
                  <a:pt x="33528" y="4572"/>
                </a:lnTo>
                <a:lnTo>
                  <a:pt x="24384" y="6096"/>
                </a:lnTo>
                <a:lnTo>
                  <a:pt x="19811" y="12192"/>
                </a:lnTo>
                <a:lnTo>
                  <a:pt x="9143" y="48768"/>
                </a:lnTo>
                <a:lnTo>
                  <a:pt x="9667" y="57364"/>
                </a:lnTo>
                <a:lnTo>
                  <a:pt x="33528" y="92964"/>
                </a:lnTo>
                <a:lnTo>
                  <a:pt x="32004" y="97536"/>
                </a:lnTo>
                <a:close/>
              </a:path>
            </a:pathLst>
          </a:custGeom>
          <a:solidFill>
            <a:srgbClr val="000000"/>
          </a:solidFill>
        </p:spPr>
        <p:txBody>
          <a:bodyPr wrap="square" lIns="0" tIns="0" rIns="0" bIns="0" rtlCol="0"/>
          <a:lstStyle/>
          <a:p/>
        </p:txBody>
      </p:sp>
      <p:sp>
        <p:nvSpPr>
          <p:cNvPr id="24" name="object 24"/>
          <p:cNvSpPr txBox="1"/>
          <p:nvPr/>
        </p:nvSpPr>
        <p:spPr>
          <a:xfrm>
            <a:off x="2841195" y="2352548"/>
            <a:ext cx="2232660" cy="151765"/>
          </a:xfrm>
          <a:prstGeom prst="rect">
            <a:avLst/>
          </a:prstGeom>
        </p:spPr>
        <p:txBody>
          <a:bodyPr wrap="square" lIns="0" tIns="15875" rIns="0" bIns="0" rtlCol="0" vert="horz">
            <a:spAutoFit/>
          </a:bodyPr>
          <a:lstStyle/>
          <a:p>
            <a:pPr marL="25400">
              <a:lnSpc>
                <a:spcPct val="100000"/>
              </a:lnSpc>
              <a:spcBef>
                <a:spcPts val="125"/>
              </a:spcBef>
              <a:tabLst>
                <a:tab pos="1411605" algn="l"/>
              </a:tabLst>
            </a:pPr>
            <a:r>
              <a:rPr dirty="0" sz="800" spc="30">
                <a:latin typeface="Cambria"/>
                <a:cs typeface="Cambria"/>
              </a:rPr>
              <a:t>o.85  </a:t>
            </a:r>
            <a:r>
              <a:rPr dirty="0" sz="800" spc="55">
                <a:latin typeface="Cambria"/>
                <a:cs typeface="Cambria"/>
              </a:rPr>
              <a:t>4ksi   </a:t>
            </a:r>
            <a:r>
              <a:rPr dirty="0" sz="800" spc="30">
                <a:latin typeface="Cambria"/>
                <a:cs typeface="Cambria"/>
              </a:rPr>
              <a:t>o.85  </a:t>
            </a:r>
            <a:r>
              <a:rPr dirty="0" sz="800" spc="120">
                <a:latin typeface="Cambria"/>
                <a:cs typeface="Cambria"/>
              </a:rPr>
              <a:t> </a:t>
            </a:r>
            <a:r>
              <a:rPr dirty="0" sz="800" spc="40">
                <a:latin typeface="Cambria"/>
                <a:cs typeface="Cambria"/>
              </a:rPr>
              <a:t>6.125in	</a:t>
            </a:r>
            <a:r>
              <a:rPr dirty="0" sz="800" spc="30">
                <a:latin typeface="Cambria"/>
                <a:cs typeface="Cambria"/>
              </a:rPr>
              <a:t>o.28 </a:t>
            </a:r>
            <a:r>
              <a:rPr dirty="0" sz="800" spc="35">
                <a:latin typeface="Cambria"/>
                <a:cs typeface="Cambria"/>
              </a:rPr>
              <a:t>13.237i</a:t>
            </a:r>
            <a:r>
              <a:rPr dirty="0" sz="800" spc="204">
                <a:latin typeface="Cambria"/>
                <a:cs typeface="Cambria"/>
              </a:rPr>
              <a:t> </a:t>
            </a:r>
            <a:r>
              <a:rPr dirty="0" baseline="21367" sz="975" spc="67">
                <a:latin typeface="Cambria"/>
                <a:cs typeface="Cambria"/>
              </a:rPr>
              <a:t>2</a:t>
            </a:r>
            <a:endParaRPr baseline="21367" sz="975">
              <a:latin typeface="Cambria"/>
              <a:cs typeface="Cambria"/>
            </a:endParaRPr>
          </a:p>
        </p:txBody>
      </p:sp>
      <p:sp>
        <p:nvSpPr>
          <p:cNvPr id="25" name="object 25"/>
          <p:cNvSpPr/>
          <p:nvPr/>
        </p:nvSpPr>
        <p:spPr>
          <a:xfrm>
            <a:off x="5093208" y="2354579"/>
            <a:ext cx="405765" cy="173990"/>
          </a:xfrm>
          <a:custGeom>
            <a:avLst/>
            <a:gdLst/>
            <a:ahLst/>
            <a:cxnLst/>
            <a:rect l="l" t="t" r="r" b="b"/>
            <a:pathLst>
              <a:path w="405764" h="173989">
                <a:moveTo>
                  <a:pt x="368808" y="173736"/>
                </a:moveTo>
                <a:lnTo>
                  <a:pt x="367284" y="169164"/>
                </a:lnTo>
                <a:lnTo>
                  <a:pt x="373618" y="163972"/>
                </a:lnTo>
                <a:lnTo>
                  <a:pt x="379095" y="157353"/>
                </a:lnTo>
                <a:lnTo>
                  <a:pt x="394144" y="115062"/>
                </a:lnTo>
                <a:lnTo>
                  <a:pt x="396240" y="86868"/>
                </a:lnTo>
                <a:lnTo>
                  <a:pt x="395692" y="72342"/>
                </a:lnTo>
                <a:lnTo>
                  <a:pt x="384000" y="24717"/>
                </a:lnTo>
                <a:lnTo>
                  <a:pt x="367284" y="4572"/>
                </a:lnTo>
                <a:lnTo>
                  <a:pt x="368808" y="0"/>
                </a:lnTo>
                <a:lnTo>
                  <a:pt x="396240" y="32004"/>
                </a:lnTo>
                <a:lnTo>
                  <a:pt x="404812" y="71437"/>
                </a:lnTo>
                <a:lnTo>
                  <a:pt x="405384" y="86868"/>
                </a:lnTo>
                <a:lnTo>
                  <a:pt x="404812" y="102298"/>
                </a:lnTo>
                <a:lnTo>
                  <a:pt x="396240" y="141732"/>
                </a:lnTo>
                <a:lnTo>
                  <a:pt x="376523" y="168306"/>
                </a:lnTo>
                <a:lnTo>
                  <a:pt x="368808" y="173736"/>
                </a:lnTo>
                <a:close/>
              </a:path>
              <a:path w="405764" h="173989">
                <a:moveTo>
                  <a:pt x="38100" y="173736"/>
                </a:moveTo>
                <a:lnTo>
                  <a:pt x="10668" y="141732"/>
                </a:lnTo>
                <a:lnTo>
                  <a:pt x="595" y="102298"/>
                </a:lnTo>
                <a:lnTo>
                  <a:pt x="0" y="86868"/>
                </a:lnTo>
                <a:lnTo>
                  <a:pt x="595" y="71437"/>
                </a:lnTo>
                <a:lnTo>
                  <a:pt x="10668" y="32004"/>
                </a:lnTo>
                <a:lnTo>
                  <a:pt x="38100" y="0"/>
                </a:lnTo>
                <a:lnTo>
                  <a:pt x="39624" y="4572"/>
                </a:lnTo>
                <a:lnTo>
                  <a:pt x="33075" y="9763"/>
                </a:lnTo>
                <a:lnTo>
                  <a:pt x="27241" y="16383"/>
                </a:lnTo>
                <a:lnTo>
                  <a:pt x="12192" y="58674"/>
                </a:lnTo>
                <a:lnTo>
                  <a:pt x="10668" y="86868"/>
                </a:lnTo>
                <a:lnTo>
                  <a:pt x="11001" y="101393"/>
                </a:lnTo>
                <a:lnTo>
                  <a:pt x="22264" y="149018"/>
                </a:lnTo>
                <a:lnTo>
                  <a:pt x="39624" y="169164"/>
                </a:lnTo>
                <a:lnTo>
                  <a:pt x="38100" y="173736"/>
                </a:lnTo>
                <a:close/>
              </a:path>
            </a:pathLst>
          </a:custGeom>
          <a:solidFill>
            <a:srgbClr val="000000"/>
          </a:solidFill>
        </p:spPr>
        <p:txBody>
          <a:bodyPr wrap="square" lIns="0" tIns="0" rIns="0" bIns="0" rtlCol="0"/>
          <a:lstStyle/>
          <a:p/>
        </p:txBody>
      </p:sp>
      <p:sp>
        <p:nvSpPr>
          <p:cNvPr id="26" name="object 26"/>
          <p:cNvSpPr txBox="1"/>
          <p:nvPr/>
        </p:nvSpPr>
        <p:spPr>
          <a:xfrm>
            <a:off x="2691927" y="2131561"/>
            <a:ext cx="2800985" cy="308610"/>
          </a:xfrm>
          <a:prstGeom prst="rect">
            <a:avLst/>
          </a:prstGeom>
        </p:spPr>
        <p:txBody>
          <a:bodyPr wrap="square" lIns="0" tIns="11430" rIns="0" bIns="0" rtlCol="0" vert="horz">
            <a:spAutoFit/>
          </a:bodyPr>
          <a:lstStyle/>
          <a:p>
            <a:pPr marL="25400">
              <a:lnSpc>
                <a:spcPct val="100000"/>
              </a:lnSpc>
              <a:spcBef>
                <a:spcPts val="90"/>
              </a:spcBef>
              <a:tabLst>
                <a:tab pos="721360" algn="l"/>
              </a:tabLst>
            </a:pPr>
            <a:r>
              <a:rPr dirty="0" baseline="-31400" sz="1725" spc="315">
                <a:latin typeface="Cambria"/>
                <a:cs typeface="Cambria"/>
              </a:rPr>
              <a:t>=</a:t>
            </a:r>
            <a:r>
              <a:rPr dirty="0" baseline="-31400" sz="1725" spc="195">
                <a:latin typeface="Cambria"/>
                <a:cs typeface="Cambria"/>
              </a:rPr>
              <a:t> </a:t>
            </a:r>
            <a:r>
              <a:rPr dirty="0" sz="800" spc="35">
                <a:latin typeface="Cambria"/>
                <a:cs typeface="Cambria"/>
              </a:rPr>
              <a:t>(13.237i	</a:t>
            </a:r>
            <a:r>
              <a:rPr dirty="0" sz="800" spc="65">
                <a:latin typeface="Cambria"/>
                <a:cs typeface="Cambria"/>
              </a:rPr>
              <a:t>)(27oksi)-o.85  </a:t>
            </a:r>
            <a:r>
              <a:rPr dirty="0" sz="800" spc="55">
                <a:latin typeface="Cambria"/>
                <a:cs typeface="Cambria"/>
              </a:rPr>
              <a:t>4ksi   </a:t>
            </a:r>
            <a:r>
              <a:rPr dirty="0" sz="800" spc="70">
                <a:latin typeface="Cambria"/>
                <a:cs typeface="Cambria"/>
              </a:rPr>
              <a:t>84in-6.125in </a:t>
            </a:r>
            <a:r>
              <a:rPr dirty="0" sz="800" spc="229">
                <a:latin typeface="Cambria"/>
                <a:cs typeface="Cambria"/>
              </a:rPr>
              <a:t> </a:t>
            </a:r>
            <a:r>
              <a:rPr dirty="0" sz="800" spc="60">
                <a:latin typeface="Cambria"/>
                <a:cs typeface="Cambria"/>
              </a:rPr>
              <a:t>7in</a:t>
            </a:r>
            <a:endParaRPr sz="800">
              <a:latin typeface="Cambria"/>
              <a:cs typeface="Cambria"/>
            </a:endParaRPr>
          </a:p>
          <a:p>
            <a:pPr algn="r" marR="44450">
              <a:lnSpc>
                <a:spcPct val="100000"/>
              </a:lnSpc>
              <a:spcBef>
                <a:spcPts val="65"/>
              </a:spcBef>
            </a:pPr>
            <a:r>
              <a:rPr dirty="0" sz="650" spc="45">
                <a:latin typeface="Cambria"/>
                <a:cs typeface="Cambria"/>
              </a:rPr>
              <a:t>2</a:t>
            </a:r>
            <a:r>
              <a:rPr dirty="0" sz="650" spc="40">
                <a:latin typeface="Cambria"/>
                <a:cs typeface="Cambria"/>
              </a:rPr>
              <a:t>7</a:t>
            </a:r>
            <a:r>
              <a:rPr dirty="0" sz="650" spc="45">
                <a:latin typeface="Cambria"/>
                <a:cs typeface="Cambria"/>
              </a:rPr>
              <a:t>0</a:t>
            </a:r>
            <a:r>
              <a:rPr dirty="0" sz="650" spc="100">
                <a:latin typeface="Cambria"/>
                <a:cs typeface="Cambria"/>
              </a:rPr>
              <a:t>k</a:t>
            </a:r>
            <a:r>
              <a:rPr dirty="0" sz="650" spc="50">
                <a:latin typeface="Cambria"/>
                <a:cs typeface="Cambria"/>
              </a:rPr>
              <a:t>s</a:t>
            </a:r>
            <a:r>
              <a:rPr dirty="0" sz="650" spc="75">
                <a:latin typeface="Cambria"/>
                <a:cs typeface="Cambria"/>
              </a:rPr>
              <a:t>i</a:t>
            </a:r>
            <a:endParaRPr sz="650">
              <a:latin typeface="Cambria"/>
              <a:cs typeface="Cambria"/>
            </a:endParaRPr>
          </a:p>
        </p:txBody>
      </p:sp>
      <p:sp>
        <p:nvSpPr>
          <p:cNvPr id="27" name="object 27"/>
          <p:cNvSpPr txBox="1"/>
          <p:nvPr/>
        </p:nvSpPr>
        <p:spPr>
          <a:xfrm>
            <a:off x="5137368" y="2424229"/>
            <a:ext cx="332105" cy="130175"/>
          </a:xfrm>
          <a:prstGeom prst="rect">
            <a:avLst/>
          </a:prstGeom>
        </p:spPr>
        <p:txBody>
          <a:bodyPr wrap="square" lIns="0" tIns="17145" rIns="0" bIns="0" rtlCol="0" vert="horz">
            <a:spAutoFit/>
          </a:bodyPr>
          <a:lstStyle/>
          <a:p>
            <a:pPr>
              <a:lnSpc>
                <a:spcPct val="100000"/>
              </a:lnSpc>
              <a:spcBef>
                <a:spcPts val="135"/>
              </a:spcBef>
            </a:pPr>
            <a:r>
              <a:rPr dirty="0" sz="650" spc="45">
                <a:latin typeface="Cambria"/>
                <a:cs typeface="Cambria"/>
              </a:rPr>
              <a:t>76.B2in</a:t>
            </a:r>
            <a:endParaRPr sz="650">
              <a:latin typeface="Cambria"/>
              <a:cs typeface="Cambria"/>
            </a:endParaRPr>
          </a:p>
        </p:txBody>
      </p:sp>
      <p:sp>
        <p:nvSpPr>
          <p:cNvPr id="28" name="object 28"/>
          <p:cNvSpPr/>
          <p:nvPr/>
        </p:nvSpPr>
        <p:spPr>
          <a:xfrm>
            <a:off x="5135880" y="2441448"/>
            <a:ext cx="320040" cy="0"/>
          </a:xfrm>
          <a:custGeom>
            <a:avLst/>
            <a:gdLst/>
            <a:ahLst/>
            <a:cxnLst/>
            <a:rect l="l" t="t" r="r" b="b"/>
            <a:pathLst>
              <a:path w="320039" h="0">
                <a:moveTo>
                  <a:pt x="0" y="0"/>
                </a:moveTo>
                <a:lnTo>
                  <a:pt x="320039" y="0"/>
                </a:lnTo>
              </a:path>
            </a:pathLst>
          </a:custGeom>
          <a:ln w="6096">
            <a:solidFill>
              <a:srgbClr val="000000"/>
            </a:solidFill>
          </a:ln>
        </p:spPr>
        <p:txBody>
          <a:bodyPr wrap="square" lIns="0" tIns="0" rIns="0" bIns="0" rtlCol="0"/>
          <a:lstStyle/>
          <a:p/>
        </p:txBody>
      </p:sp>
      <p:sp>
        <p:nvSpPr>
          <p:cNvPr id="29" name="object 29"/>
          <p:cNvSpPr/>
          <p:nvPr/>
        </p:nvSpPr>
        <p:spPr>
          <a:xfrm>
            <a:off x="2865119" y="2333244"/>
            <a:ext cx="2642870" cy="0"/>
          </a:xfrm>
          <a:custGeom>
            <a:avLst/>
            <a:gdLst/>
            <a:ahLst/>
            <a:cxnLst/>
            <a:rect l="l" t="t" r="r" b="b"/>
            <a:pathLst>
              <a:path w="2642870" h="0">
                <a:moveTo>
                  <a:pt x="0" y="0"/>
                </a:moveTo>
                <a:lnTo>
                  <a:pt x="2642616" y="0"/>
                </a:lnTo>
              </a:path>
            </a:pathLst>
          </a:custGeom>
          <a:ln w="9144">
            <a:solidFill>
              <a:srgbClr val="000000"/>
            </a:solidFill>
          </a:ln>
        </p:spPr>
        <p:txBody>
          <a:bodyPr wrap="square" lIns="0" tIns="0" rIns="0" bIns="0" rtlCol="0"/>
          <a:lstStyle/>
          <a:p/>
        </p:txBody>
      </p:sp>
      <p:sp>
        <p:nvSpPr>
          <p:cNvPr id="30" name="object 30"/>
          <p:cNvSpPr txBox="1"/>
          <p:nvPr/>
        </p:nvSpPr>
        <p:spPr>
          <a:xfrm>
            <a:off x="5548888" y="2216866"/>
            <a:ext cx="643255" cy="199390"/>
          </a:xfrm>
          <a:prstGeom prst="rect">
            <a:avLst/>
          </a:prstGeom>
        </p:spPr>
        <p:txBody>
          <a:bodyPr wrap="square" lIns="0" tIns="11430" rIns="0" bIns="0" rtlCol="0" vert="horz">
            <a:spAutoFit/>
          </a:bodyPr>
          <a:lstStyle/>
          <a:p>
            <a:pPr>
              <a:lnSpc>
                <a:spcPct val="100000"/>
              </a:lnSpc>
              <a:spcBef>
                <a:spcPts val="90"/>
              </a:spcBef>
            </a:pPr>
            <a:r>
              <a:rPr dirty="0" sz="1150" spc="210">
                <a:latin typeface="Cambria"/>
                <a:cs typeface="Cambria"/>
              </a:rPr>
              <a:t>=</a:t>
            </a:r>
            <a:r>
              <a:rPr dirty="0" sz="1150" spc="-5">
                <a:latin typeface="Cambria"/>
                <a:cs typeface="Cambria"/>
              </a:rPr>
              <a:t> 56.04𝑖𝑛</a:t>
            </a:r>
            <a:endParaRPr sz="1150">
              <a:latin typeface="Cambria"/>
              <a:cs typeface="Cambria"/>
            </a:endParaRPr>
          </a:p>
        </p:txBody>
      </p:sp>
      <p:sp>
        <p:nvSpPr>
          <p:cNvPr id="31" name="object 31"/>
          <p:cNvSpPr/>
          <p:nvPr/>
        </p:nvSpPr>
        <p:spPr>
          <a:xfrm>
            <a:off x="1650492" y="2657856"/>
            <a:ext cx="731520" cy="287020"/>
          </a:xfrm>
          <a:custGeom>
            <a:avLst/>
            <a:gdLst/>
            <a:ahLst/>
            <a:cxnLst/>
            <a:rect l="l" t="t" r="r" b="b"/>
            <a:pathLst>
              <a:path w="731519" h="287019">
                <a:moveTo>
                  <a:pt x="681227" y="286512"/>
                </a:moveTo>
                <a:lnTo>
                  <a:pt x="676655" y="280416"/>
                </a:lnTo>
                <a:lnTo>
                  <a:pt x="685490" y="271272"/>
                </a:lnTo>
                <a:lnTo>
                  <a:pt x="693610" y="259842"/>
                </a:lnTo>
                <a:lnTo>
                  <a:pt x="712017" y="210978"/>
                </a:lnTo>
                <a:lnTo>
                  <a:pt x="717208" y="167544"/>
                </a:lnTo>
                <a:lnTo>
                  <a:pt x="717803" y="143256"/>
                </a:lnTo>
                <a:lnTo>
                  <a:pt x="717208" y="118110"/>
                </a:lnTo>
                <a:lnTo>
                  <a:pt x="712017" y="74676"/>
                </a:lnTo>
                <a:lnTo>
                  <a:pt x="693610" y="25908"/>
                </a:lnTo>
                <a:lnTo>
                  <a:pt x="676655" y="4572"/>
                </a:lnTo>
                <a:lnTo>
                  <a:pt x="681227" y="0"/>
                </a:lnTo>
                <a:lnTo>
                  <a:pt x="708874" y="34932"/>
                </a:lnTo>
                <a:lnTo>
                  <a:pt x="723161" y="71247"/>
                </a:lnTo>
                <a:lnTo>
                  <a:pt x="730638" y="116967"/>
                </a:lnTo>
                <a:lnTo>
                  <a:pt x="731519" y="143256"/>
                </a:lnTo>
                <a:lnTo>
                  <a:pt x="730638" y="169306"/>
                </a:lnTo>
                <a:lnTo>
                  <a:pt x="723161" y="213979"/>
                </a:lnTo>
                <a:lnTo>
                  <a:pt x="708874" y="250293"/>
                </a:lnTo>
                <a:lnTo>
                  <a:pt x="691205" y="277106"/>
                </a:lnTo>
                <a:lnTo>
                  <a:pt x="681227" y="286512"/>
                </a:lnTo>
                <a:close/>
              </a:path>
              <a:path w="731519" h="287019">
                <a:moveTo>
                  <a:pt x="51815" y="286512"/>
                </a:moveTo>
                <a:lnTo>
                  <a:pt x="23526" y="250293"/>
                </a:lnTo>
                <a:lnTo>
                  <a:pt x="9001" y="213979"/>
                </a:lnTo>
                <a:lnTo>
                  <a:pt x="1095" y="169306"/>
                </a:lnTo>
                <a:lnTo>
                  <a:pt x="0" y="143256"/>
                </a:lnTo>
                <a:lnTo>
                  <a:pt x="1095" y="116967"/>
                </a:lnTo>
                <a:lnTo>
                  <a:pt x="9001" y="71247"/>
                </a:lnTo>
                <a:lnTo>
                  <a:pt x="23526" y="34932"/>
                </a:lnTo>
                <a:lnTo>
                  <a:pt x="51815" y="0"/>
                </a:lnTo>
                <a:lnTo>
                  <a:pt x="54863" y="4572"/>
                </a:lnTo>
                <a:lnTo>
                  <a:pt x="46267" y="13954"/>
                </a:lnTo>
                <a:lnTo>
                  <a:pt x="38671" y="25908"/>
                </a:lnTo>
                <a:lnTo>
                  <a:pt x="20788" y="74676"/>
                </a:lnTo>
                <a:lnTo>
                  <a:pt x="14549" y="118110"/>
                </a:lnTo>
                <a:lnTo>
                  <a:pt x="13715" y="143256"/>
                </a:lnTo>
                <a:lnTo>
                  <a:pt x="14549" y="167544"/>
                </a:lnTo>
                <a:lnTo>
                  <a:pt x="20788" y="210978"/>
                </a:lnTo>
                <a:lnTo>
                  <a:pt x="38671" y="259842"/>
                </a:lnTo>
                <a:lnTo>
                  <a:pt x="54863" y="280416"/>
                </a:lnTo>
                <a:lnTo>
                  <a:pt x="51815" y="286512"/>
                </a:lnTo>
                <a:close/>
              </a:path>
            </a:pathLst>
          </a:custGeom>
          <a:solidFill>
            <a:srgbClr val="000000"/>
          </a:solidFill>
        </p:spPr>
        <p:txBody>
          <a:bodyPr wrap="square" lIns="0" tIns="0" rIns="0" bIns="0" rtlCol="0"/>
          <a:lstStyle/>
          <a:p/>
        </p:txBody>
      </p:sp>
      <p:sp>
        <p:nvSpPr>
          <p:cNvPr id="32" name="object 32"/>
          <p:cNvSpPr txBox="1"/>
          <p:nvPr/>
        </p:nvSpPr>
        <p:spPr>
          <a:xfrm>
            <a:off x="991105" y="2684737"/>
            <a:ext cx="1377950" cy="199390"/>
          </a:xfrm>
          <a:prstGeom prst="rect">
            <a:avLst/>
          </a:prstGeom>
        </p:spPr>
        <p:txBody>
          <a:bodyPr wrap="square" lIns="0" tIns="11430" rIns="0" bIns="0" rtlCol="0" vert="horz">
            <a:spAutoFit/>
          </a:bodyPr>
          <a:lstStyle/>
          <a:p>
            <a:pPr marL="270510" indent="-245745">
              <a:lnSpc>
                <a:spcPct val="100000"/>
              </a:lnSpc>
              <a:spcBef>
                <a:spcPts val="90"/>
              </a:spcBef>
              <a:buFont typeface="Arial"/>
              <a:buChar char="•"/>
              <a:tabLst>
                <a:tab pos="270510" algn="l"/>
                <a:tab pos="271145" algn="l"/>
              </a:tabLst>
            </a:pPr>
            <a:r>
              <a:rPr dirty="0" sz="1150" spc="-10">
                <a:latin typeface="Cambria"/>
                <a:cs typeface="Cambria"/>
              </a:rPr>
              <a:t>𝑘 </a:t>
            </a:r>
            <a:r>
              <a:rPr dirty="0" sz="1150" spc="210">
                <a:latin typeface="Cambria"/>
                <a:cs typeface="Cambria"/>
              </a:rPr>
              <a:t>= </a:t>
            </a:r>
            <a:r>
              <a:rPr dirty="0" sz="1150" spc="-10">
                <a:latin typeface="Cambria"/>
                <a:cs typeface="Cambria"/>
              </a:rPr>
              <a:t>2 </a:t>
            </a:r>
            <a:r>
              <a:rPr dirty="0" sz="1150" spc="-5">
                <a:latin typeface="Cambria"/>
                <a:cs typeface="Cambria"/>
              </a:rPr>
              <a:t>1.04 </a:t>
            </a:r>
            <a:r>
              <a:rPr dirty="0" sz="1150" spc="210">
                <a:latin typeface="Cambria"/>
                <a:cs typeface="Cambria"/>
              </a:rPr>
              <a:t>−</a:t>
            </a:r>
            <a:r>
              <a:rPr dirty="0" sz="1150" spc="-85">
                <a:latin typeface="Cambria"/>
                <a:cs typeface="Cambria"/>
              </a:rPr>
              <a:t> </a:t>
            </a:r>
            <a:r>
              <a:rPr dirty="0" baseline="52083" sz="1200" spc="172">
                <a:latin typeface="Cambria"/>
                <a:cs typeface="Cambria"/>
              </a:rPr>
              <a:t>f</a:t>
            </a:r>
            <a:r>
              <a:rPr dirty="0" baseline="51282" sz="975" spc="172">
                <a:latin typeface="Cambria"/>
                <a:cs typeface="Cambria"/>
              </a:rPr>
              <a:t>py</a:t>
            </a:r>
            <a:endParaRPr baseline="51282" sz="975">
              <a:latin typeface="Cambria"/>
              <a:cs typeface="Cambria"/>
            </a:endParaRPr>
          </a:p>
        </p:txBody>
      </p:sp>
      <p:sp>
        <p:nvSpPr>
          <p:cNvPr id="33" name="object 33"/>
          <p:cNvSpPr txBox="1"/>
          <p:nvPr/>
        </p:nvSpPr>
        <p:spPr>
          <a:xfrm>
            <a:off x="2129501" y="2818940"/>
            <a:ext cx="228600" cy="151765"/>
          </a:xfrm>
          <a:prstGeom prst="rect">
            <a:avLst/>
          </a:prstGeom>
        </p:spPr>
        <p:txBody>
          <a:bodyPr wrap="square" lIns="0" tIns="15875" rIns="0" bIns="0" rtlCol="0" vert="horz">
            <a:spAutoFit/>
          </a:bodyPr>
          <a:lstStyle/>
          <a:p>
            <a:pPr marL="25400">
              <a:lnSpc>
                <a:spcPct val="100000"/>
              </a:lnSpc>
              <a:spcBef>
                <a:spcPts val="125"/>
              </a:spcBef>
            </a:pPr>
            <a:r>
              <a:rPr dirty="0" baseline="10416" sz="1200" spc="157">
                <a:latin typeface="Cambria"/>
                <a:cs typeface="Cambria"/>
              </a:rPr>
              <a:t>f</a:t>
            </a:r>
            <a:r>
              <a:rPr dirty="0" sz="650" spc="105">
                <a:latin typeface="Cambria"/>
                <a:cs typeface="Cambria"/>
              </a:rPr>
              <a:t>pu</a:t>
            </a:r>
            <a:endParaRPr sz="650">
              <a:latin typeface="Cambria"/>
              <a:cs typeface="Cambria"/>
            </a:endParaRPr>
          </a:p>
        </p:txBody>
      </p:sp>
      <p:sp>
        <p:nvSpPr>
          <p:cNvPr id="34" name="object 34"/>
          <p:cNvSpPr/>
          <p:nvPr/>
        </p:nvSpPr>
        <p:spPr>
          <a:xfrm>
            <a:off x="2153412" y="2801112"/>
            <a:ext cx="169545" cy="0"/>
          </a:xfrm>
          <a:custGeom>
            <a:avLst/>
            <a:gdLst/>
            <a:ahLst/>
            <a:cxnLst/>
            <a:rect l="l" t="t" r="r" b="b"/>
            <a:pathLst>
              <a:path w="169544" h="0">
                <a:moveTo>
                  <a:pt x="0" y="0"/>
                </a:moveTo>
                <a:lnTo>
                  <a:pt x="169163" y="0"/>
                </a:lnTo>
              </a:path>
            </a:pathLst>
          </a:custGeom>
          <a:ln w="9143">
            <a:solidFill>
              <a:srgbClr val="000000"/>
            </a:solidFill>
          </a:ln>
        </p:spPr>
        <p:txBody>
          <a:bodyPr wrap="square" lIns="0" tIns="0" rIns="0" bIns="0" rtlCol="0"/>
          <a:lstStyle/>
          <a:p/>
        </p:txBody>
      </p:sp>
      <p:sp>
        <p:nvSpPr>
          <p:cNvPr id="35" name="object 35"/>
          <p:cNvSpPr/>
          <p:nvPr/>
        </p:nvSpPr>
        <p:spPr>
          <a:xfrm>
            <a:off x="2702052" y="2682239"/>
            <a:ext cx="744220" cy="239395"/>
          </a:xfrm>
          <a:custGeom>
            <a:avLst/>
            <a:gdLst/>
            <a:ahLst/>
            <a:cxnLst/>
            <a:rect l="l" t="t" r="r" b="b"/>
            <a:pathLst>
              <a:path w="744220" h="239394">
                <a:moveTo>
                  <a:pt x="691896" y="239268"/>
                </a:moveTo>
                <a:lnTo>
                  <a:pt x="688848" y="233172"/>
                </a:lnTo>
                <a:lnTo>
                  <a:pt x="698325" y="226314"/>
                </a:lnTo>
                <a:lnTo>
                  <a:pt x="706374" y="217170"/>
                </a:lnTo>
                <a:lnTo>
                  <a:pt x="724209" y="175688"/>
                </a:lnTo>
                <a:lnTo>
                  <a:pt x="729996" y="120396"/>
                </a:lnTo>
                <a:lnTo>
                  <a:pt x="729400" y="99774"/>
                </a:lnTo>
                <a:lnTo>
                  <a:pt x="719328" y="48768"/>
                </a:lnTo>
                <a:lnTo>
                  <a:pt x="698325" y="13192"/>
                </a:lnTo>
                <a:lnTo>
                  <a:pt x="688848" y="6096"/>
                </a:lnTo>
                <a:lnTo>
                  <a:pt x="691896" y="0"/>
                </a:lnTo>
                <a:lnTo>
                  <a:pt x="721685" y="29575"/>
                </a:lnTo>
                <a:lnTo>
                  <a:pt x="740283" y="79438"/>
                </a:lnTo>
                <a:lnTo>
                  <a:pt x="743712" y="120396"/>
                </a:lnTo>
                <a:lnTo>
                  <a:pt x="742854" y="140636"/>
                </a:lnTo>
                <a:lnTo>
                  <a:pt x="735996" y="178260"/>
                </a:lnTo>
                <a:lnTo>
                  <a:pt x="712660" y="222313"/>
                </a:lnTo>
                <a:lnTo>
                  <a:pt x="702778" y="232148"/>
                </a:lnTo>
                <a:lnTo>
                  <a:pt x="691896" y="239268"/>
                </a:lnTo>
                <a:close/>
              </a:path>
              <a:path w="744220" h="239394">
                <a:moveTo>
                  <a:pt x="50291" y="239268"/>
                </a:moveTo>
                <a:lnTo>
                  <a:pt x="21145" y="209907"/>
                </a:lnTo>
                <a:lnTo>
                  <a:pt x="3428" y="160020"/>
                </a:lnTo>
                <a:lnTo>
                  <a:pt x="0" y="120396"/>
                </a:lnTo>
                <a:lnTo>
                  <a:pt x="857" y="99274"/>
                </a:lnTo>
                <a:lnTo>
                  <a:pt x="7715" y="61031"/>
                </a:lnTo>
                <a:lnTo>
                  <a:pt x="29718" y="17526"/>
                </a:lnTo>
                <a:lnTo>
                  <a:pt x="50291" y="0"/>
                </a:lnTo>
                <a:lnTo>
                  <a:pt x="53339" y="6096"/>
                </a:lnTo>
                <a:lnTo>
                  <a:pt x="44505" y="13192"/>
                </a:lnTo>
                <a:lnTo>
                  <a:pt x="36385" y="22860"/>
                </a:lnTo>
                <a:lnTo>
                  <a:pt x="18621" y="64246"/>
                </a:lnTo>
                <a:lnTo>
                  <a:pt x="12191" y="120396"/>
                </a:lnTo>
                <a:lnTo>
                  <a:pt x="13001" y="140160"/>
                </a:lnTo>
                <a:lnTo>
                  <a:pt x="22860" y="192024"/>
                </a:lnTo>
                <a:lnTo>
                  <a:pt x="44505" y="226314"/>
                </a:lnTo>
                <a:lnTo>
                  <a:pt x="53339" y="233172"/>
                </a:lnTo>
                <a:lnTo>
                  <a:pt x="50291" y="239268"/>
                </a:lnTo>
                <a:close/>
              </a:path>
            </a:pathLst>
          </a:custGeom>
          <a:solidFill>
            <a:srgbClr val="000000"/>
          </a:solidFill>
        </p:spPr>
        <p:txBody>
          <a:bodyPr wrap="square" lIns="0" tIns="0" rIns="0" bIns="0" rtlCol="0"/>
          <a:lstStyle/>
          <a:p/>
        </p:txBody>
      </p:sp>
      <p:sp>
        <p:nvSpPr>
          <p:cNvPr id="36" name="object 36"/>
          <p:cNvSpPr txBox="1"/>
          <p:nvPr/>
        </p:nvSpPr>
        <p:spPr>
          <a:xfrm>
            <a:off x="3203419" y="2797532"/>
            <a:ext cx="195580" cy="151765"/>
          </a:xfrm>
          <a:prstGeom prst="rect">
            <a:avLst/>
          </a:prstGeom>
        </p:spPr>
        <p:txBody>
          <a:bodyPr wrap="square" lIns="0" tIns="15875" rIns="0" bIns="0" rtlCol="0" vert="horz">
            <a:spAutoFit/>
          </a:bodyPr>
          <a:lstStyle/>
          <a:p>
            <a:pPr>
              <a:lnSpc>
                <a:spcPct val="100000"/>
              </a:lnSpc>
              <a:spcBef>
                <a:spcPts val="125"/>
              </a:spcBef>
            </a:pPr>
            <a:r>
              <a:rPr dirty="0" sz="800" spc="35">
                <a:latin typeface="Cambria"/>
                <a:cs typeface="Cambria"/>
              </a:rPr>
              <a:t>27</a:t>
            </a:r>
            <a:r>
              <a:rPr dirty="0" sz="800" spc="50">
                <a:latin typeface="Cambria"/>
                <a:cs typeface="Cambria"/>
              </a:rPr>
              <a:t>o</a:t>
            </a:r>
            <a:endParaRPr sz="800">
              <a:latin typeface="Cambria"/>
              <a:cs typeface="Cambria"/>
            </a:endParaRPr>
          </a:p>
        </p:txBody>
      </p:sp>
      <p:sp>
        <p:nvSpPr>
          <p:cNvPr id="37" name="object 37"/>
          <p:cNvSpPr/>
          <p:nvPr/>
        </p:nvSpPr>
        <p:spPr>
          <a:xfrm>
            <a:off x="3201924" y="2801112"/>
            <a:ext cx="182880" cy="0"/>
          </a:xfrm>
          <a:custGeom>
            <a:avLst/>
            <a:gdLst/>
            <a:ahLst/>
            <a:cxnLst/>
            <a:rect l="l" t="t" r="r" b="b"/>
            <a:pathLst>
              <a:path w="182879" h="0">
                <a:moveTo>
                  <a:pt x="0" y="0"/>
                </a:moveTo>
                <a:lnTo>
                  <a:pt x="182879" y="0"/>
                </a:lnTo>
              </a:path>
            </a:pathLst>
          </a:custGeom>
          <a:ln w="9143">
            <a:solidFill>
              <a:srgbClr val="000000"/>
            </a:solidFill>
          </a:ln>
        </p:spPr>
        <p:txBody>
          <a:bodyPr wrap="square" lIns="0" tIns="0" rIns="0" bIns="0" rtlCol="0"/>
          <a:lstStyle/>
          <a:p/>
        </p:txBody>
      </p:sp>
      <p:sp>
        <p:nvSpPr>
          <p:cNvPr id="38" name="object 38"/>
          <p:cNvSpPr txBox="1"/>
          <p:nvPr/>
        </p:nvSpPr>
        <p:spPr>
          <a:xfrm>
            <a:off x="2410000" y="2684737"/>
            <a:ext cx="1548130" cy="199390"/>
          </a:xfrm>
          <a:prstGeom prst="rect">
            <a:avLst/>
          </a:prstGeom>
        </p:spPr>
        <p:txBody>
          <a:bodyPr wrap="square" lIns="0" tIns="11430" rIns="0" bIns="0" rtlCol="0" vert="horz">
            <a:spAutoFit/>
          </a:bodyPr>
          <a:lstStyle/>
          <a:p>
            <a:pPr marL="25400">
              <a:lnSpc>
                <a:spcPct val="100000"/>
              </a:lnSpc>
              <a:spcBef>
                <a:spcPts val="90"/>
              </a:spcBef>
            </a:pPr>
            <a:r>
              <a:rPr dirty="0" sz="1150" spc="210">
                <a:latin typeface="Cambria"/>
                <a:cs typeface="Cambria"/>
              </a:rPr>
              <a:t>= </a:t>
            </a:r>
            <a:r>
              <a:rPr dirty="0" sz="1150" spc="-10">
                <a:latin typeface="Cambria"/>
                <a:cs typeface="Cambria"/>
              </a:rPr>
              <a:t>2 </a:t>
            </a:r>
            <a:r>
              <a:rPr dirty="0" sz="1150" spc="-5">
                <a:latin typeface="Cambria"/>
                <a:cs typeface="Cambria"/>
              </a:rPr>
              <a:t>1.04 </a:t>
            </a:r>
            <a:r>
              <a:rPr dirty="0" sz="1150" spc="210">
                <a:latin typeface="Cambria"/>
                <a:cs typeface="Cambria"/>
              </a:rPr>
              <a:t>− </a:t>
            </a:r>
            <a:r>
              <a:rPr dirty="0" baseline="45138" sz="1200" spc="52">
                <a:latin typeface="Cambria"/>
                <a:cs typeface="Cambria"/>
              </a:rPr>
              <a:t>243</a:t>
            </a:r>
            <a:r>
              <a:rPr dirty="0" baseline="45138" sz="1200" spc="232">
                <a:latin typeface="Cambria"/>
                <a:cs typeface="Cambria"/>
              </a:rPr>
              <a:t> </a:t>
            </a:r>
            <a:r>
              <a:rPr dirty="0" sz="1150" spc="210">
                <a:latin typeface="Cambria"/>
                <a:cs typeface="Cambria"/>
              </a:rPr>
              <a:t>= </a:t>
            </a:r>
            <a:r>
              <a:rPr dirty="0" sz="1150" spc="-5">
                <a:latin typeface="Cambria"/>
                <a:cs typeface="Cambria"/>
              </a:rPr>
              <a:t>0.28</a:t>
            </a:r>
            <a:endParaRPr sz="1150">
              <a:latin typeface="Cambria"/>
              <a:cs typeface="Cambria"/>
            </a:endParaRPr>
          </a:p>
        </p:txBody>
      </p:sp>
      <p:sp>
        <p:nvSpPr>
          <p:cNvPr id="39" name="object 39"/>
          <p:cNvSpPr txBox="1"/>
          <p:nvPr/>
        </p:nvSpPr>
        <p:spPr>
          <a:xfrm>
            <a:off x="1312123" y="3071833"/>
            <a:ext cx="512445" cy="151765"/>
          </a:xfrm>
          <a:prstGeom prst="rect">
            <a:avLst/>
          </a:prstGeom>
        </p:spPr>
        <p:txBody>
          <a:bodyPr wrap="square" lIns="0" tIns="15875" rIns="0" bIns="0" rtlCol="0" vert="horz">
            <a:spAutoFit/>
          </a:bodyPr>
          <a:lstStyle/>
          <a:p>
            <a:pPr>
              <a:lnSpc>
                <a:spcPct val="100000"/>
              </a:lnSpc>
              <a:spcBef>
                <a:spcPts val="125"/>
              </a:spcBef>
              <a:tabLst>
                <a:tab pos="365125" algn="l"/>
              </a:tabLst>
            </a:pPr>
            <a:r>
              <a:rPr dirty="0" sz="800" spc="65">
                <a:latin typeface="Cambria"/>
                <a:cs typeface="Cambria"/>
              </a:rPr>
              <a:t>p</a:t>
            </a:r>
            <a:r>
              <a:rPr dirty="0" sz="800" spc="55">
                <a:latin typeface="Cambria"/>
                <a:cs typeface="Cambria"/>
              </a:rPr>
              <a:t>s</a:t>
            </a:r>
            <a:r>
              <a:rPr dirty="0" sz="800">
                <a:latin typeface="Cambria"/>
                <a:cs typeface="Cambria"/>
              </a:rPr>
              <a:t>	</a:t>
            </a:r>
            <a:r>
              <a:rPr dirty="0" sz="800" spc="65">
                <a:latin typeface="Cambria"/>
                <a:cs typeface="Cambria"/>
              </a:rPr>
              <a:t>p</a:t>
            </a:r>
            <a:r>
              <a:rPr dirty="0" sz="800" spc="95">
                <a:latin typeface="Cambria"/>
                <a:cs typeface="Cambria"/>
              </a:rPr>
              <a:t>u</a:t>
            </a:r>
            <a:endParaRPr sz="800">
              <a:latin typeface="Cambria"/>
              <a:cs typeface="Cambria"/>
            </a:endParaRPr>
          </a:p>
        </p:txBody>
      </p:sp>
      <p:sp>
        <p:nvSpPr>
          <p:cNvPr id="40" name="object 40"/>
          <p:cNvSpPr/>
          <p:nvPr/>
        </p:nvSpPr>
        <p:spPr>
          <a:xfrm>
            <a:off x="1856232" y="2976372"/>
            <a:ext cx="612775" cy="287020"/>
          </a:xfrm>
          <a:custGeom>
            <a:avLst/>
            <a:gdLst/>
            <a:ahLst/>
            <a:cxnLst/>
            <a:rect l="l" t="t" r="r" b="b"/>
            <a:pathLst>
              <a:path w="612775" h="287020">
                <a:moveTo>
                  <a:pt x="562356" y="286512"/>
                </a:moveTo>
                <a:lnTo>
                  <a:pt x="557784" y="280416"/>
                </a:lnTo>
                <a:lnTo>
                  <a:pt x="566618" y="271272"/>
                </a:lnTo>
                <a:lnTo>
                  <a:pt x="574738" y="259842"/>
                </a:lnTo>
                <a:lnTo>
                  <a:pt x="593145" y="210978"/>
                </a:lnTo>
                <a:lnTo>
                  <a:pt x="598336" y="167544"/>
                </a:lnTo>
                <a:lnTo>
                  <a:pt x="598932" y="143256"/>
                </a:lnTo>
                <a:lnTo>
                  <a:pt x="598336" y="118110"/>
                </a:lnTo>
                <a:lnTo>
                  <a:pt x="593145" y="74676"/>
                </a:lnTo>
                <a:lnTo>
                  <a:pt x="574738" y="25908"/>
                </a:lnTo>
                <a:lnTo>
                  <a:pt x="557784" y="4572"/>
                </a:lnTo>
                <a:lnTo>
                  <a:pt x="562356" y="0"/>
                </a:lnTo>
                <a:lnTo>
                  <a:pt x="590002" y="34932"/>
                </a:lnTo>
                <a:lnTo>
                  <a:pt x="604289" y="71247"/>
                </a:lnTo>
                <a:lnTo>
                  <a:pt x="611766" y="116967"/>
                </a:lnTo>
                <a:lnTo>
                  <a:pt x="612648" y="143256"/>
                </a:lnTo>
                <a:lnTo>
                  <a:pt x="611766" y="169306"/>
                </a:lnTo>
                <a:lnTo>
                  <a:pt x="604289" y="213979"/>
                </a:lnTo>
                <a:lnTo>
                  <a:pt x="590002" y="250293"/>
                </a:lnTo>
                <a:lnTo>
                  <a:pt x="572333" y="277106"/>
                </a:lnTo>
                <a:lnTo>
                  <a:pt x="562356" y="286512"/>
                </a:lnTo>
                <a:close/>
              </a:path>
              <a:path w="612775" h="287020">
                <a:moveTo>
                  <a:pt x="51816" y="286512"/>
                </a:moveTo>
                <a:lnTo>
                  <a:pt x="23526" y="250293"/>
                </a:lnTo>
                <a:lnTo>
                  <a:pt x="9001" y="213979"/>
                </a:lnTo>
                <a:lnTo>
                  <a:pt x="1095" y="169306"/>
                </a:lnTo>
                <a:lnTo>
                  <a:pt x="0" y="143256"/>
                </a:lnTo>
                <a:lnTo>
                  <a:pt x="1095" y="116967"/>
                </a:lnTo>
                <a:lnTo>
                  <a:pt x="9001" y="71247"/>
                </a:lnTo>
                <a:lnTo>
                  <a:pt x="23526" y="34932"/>
                </a:lnTo>
                <a:lnTo>
                  <a:pt x="51816" y="0"/>
                </a:lnTo>
                <a:lnTo>
                  <a:pt x="54864" y="4572"/>
                </a:lnTo>
                <a:lnTo>
                  <a:pt x="46267" y="13954"/>
                </a:lnTo>
                <a:lnTo>
                  <a:pt x="38671" y="25908"/>
                </a:lnTo>
                <a:lnTo>
                  <a:pt x="20788" y="74676"/>
                </a:lnTo>
                <a:lnTo>
                  <a:pt x="14549" y="118110"/>
                </a:lnTo>
                <a:lnTo>
                  <a:pt x="13716" y="143256"/>
                </a:lnTo>
                <a:lnTo>
                  <a:pt x="14549" y="167544"/>
                </a:lnTo>
                <a:lnTo>
                  <a:pt x="20788" y="210978"/>
                </a:lnTo>
                <a:lnTo>
                  <a:pt x="38671" y="259842"/>
                </a:lnTo>
                <a:lnTo>
                  <a:pt x="54864" y="280416"/>
                </a:lnTo>
                <a:lnTo>
                  <a:pt x="51816" y="286512"/>
                </a:lnTo>
                <a:close/>
              </a:path>
            </a:pathLst>
          </a:custGeom>
          <a:solidFill>
            <a:srgbClr val="000000"/>
          </a:solidFill>
        </p:spPr>
        <p:txBody>
          <a:bodyPr wrap="square" lIns="0" tIns="0" rIns="0" bIns="0" rtlCol="0"/>
          <a:lstStyle/>
          <a:p/>
        </p:txBody>
      </p:sp>
      <p:sp>
        <p:nvSpPr>
          <p:cNvPr id="41" name="object 41"/>
          <p:cNvSpPr txBox="1"/>
          <p:nvPr/>
        </p:nvSpPr>
        <p:spPr>
          <a:xfrm>
            <a:off x="2254475" y="3116043"/>
            <a:ext cx="190500" cy="151765"/>
          </a:xfrm>
          <a:prstGeom prst="rect">
            <a:avLst/>
          </a:prstGeom>
        </p:spPr>
        <p:txBody>
          <a:bodyPr wrap="square" lIns="0" tIns="15875" rIns="0" bIns="0" rtlCol="0" vert="horz">
            <a:spAutoFit/>
          </a:bodyPr>
          <a:lstStyle/>
          <a:p>
            <a:pPr marL="25400">
              <a:lnSpc>
                <a:spcPct val="100000"/>
              </a:lnSpc>
              <a:spcBef>
                <a:spcPts val="125"/>
              </a:spcBef>
            </a:pPr>
            <a:r>
              <a:rPr dirty="0" sz="800" spc="90">
                <a:latin typeface="Cambria"/>
                <a:cs typeface="Cambria"/>
              </a:rPr>
              <a:t>d</a:t>
            </a:r>
            <a:r>
              <a:rPr dirty="0" baseline="-12820" sz="975" spc="135">
                <a:latin typeface="Cambria"/>
                <a:cs typeface="Cambria"/>
              </a:rPr>
              <a:t>p</a:t>
            </a:r>
            <a:endParaRPr baseline="-12820" sz="975">
              <a:latin typeface="Cambria"/>
              <a:cs typeface="Cambria"/>
            </a:endParaRPr>
          </a:p>
        </p:txBody>
      </p:sp>
      <p:sp>
        <p:nvSpPr>
          <p:cNvPr id="42" name="object 42"/>
          <p:cNvSpPr/>
          <p:nvPr/>
        </p:nvSpPr>
        <p:spPr>
          <a:xfrm>
            <a:off x="2278380" y="3119628"/>
            <a:ext cx="131445" cy="0"/>
          </a:xfrm>
          <a:custGeom>
            <a:avLst/>
            <a:gdLst/>
            <a:ahLst/>
            <a:cxnLst/>
            <a:rect l="l" t="t" r="r" b="b"/>
            <a:pathLst>
              <a:path w="131444" h="0">
                <a:moveTo>
                  <a:pt x="0" y="0"/>
                </a:moveTo>
                <a:lnTo>
                  <a:pt x="131064" y="0"/>
                </a:lnTo>
              </a:path>
            </a:pathLst>
          </a:custGeom>
          <a:ln w="9143">
            <a:solidFill>
              <a:srgbClr val="000000"/>
            </a:solidFill>
          </a:ln>
        </p:spPr>
        <p:txBody>
          <a:bodyPr wrap="square" lIns="0" tIns="0" rIns="0" bIns="0" rtlCol="0"/>
          <a:lstStyle/>
          <a:p/>
        </p:txBody>
      </p:sp>
      <p:sp>
        <p:nvSpPr>
          <p:cNvPr id="43" name="object 43"/>
          <p:cNvSpPr txBox="1"/>
          <p:nvPr/>
        </p:nvSpPr>
        <p:spPr>
          <a:xfrm>
            <a:off x="991105" y="3003297"/>
            <a:ext cx="2166620" cy="199390"/>
          </a:xfrm>
          <a:prstGeom prst="rect">
            <a:avLst/>
          </a:prstGeom>
        </p:spPr>
        <p:txBody>
          <a:bodyPr wrap="square" lIns="0" tIns="11430" rIns="0" bIns="0" rtlCol="0" vert="horz">
            <a:spAutoFit/>
          </a:bodyPr>
          <a:lstStyle/>
          <a:p>
            <a:pPr marL="270510" indent="-245745">
              <a:lnSpc>
                <a:spcPct val="100000"/>
              </a:lnSpc>
              <a:spcBef>
                <a:spcPts val="90"/>
              </a:spcBef>
              <a:buFont typeface="Arial"/>
              <a:buChar char="•"/>
              <a:tabLst>
                <a:tab pos="270510" algn="l"/>
                <a:tab pos="271145" algn="l"/>
                <a:tab pos="487045" algn="l"/>
                <a:tab pos="925830" algn="l"/>
                <a:tab pos="1532255" algn="l"/>
              </a:tabLst>
            </a:pPr>
            <a:r>
              <a:rPr dirty="0" sz="1150" spc="-10">
                <a:latin typeface="Cambria"/>
                <a:cs typeface="Cambria"/>
              </a:rPr>
              <a:t>𝑓	</a:t>
            </a:r>
            <a:r>
              <a:rPr dirty="0" sz="1150" spc="210">
                <a:latin typeface="Cambria"/>
                <a:cs typeface="Cambria"/>
              </a:rPr>
              <a:t>=</a:t>
            </a:r>
            <a:r>
              <a:rPr dirty="0" sz="1150" spc="65">
                <a:latin typeface="Cambria"/>
                <a:cs typeface="Cambria"/>
              </a:rPr>
              <a:t> </a:t>
            </a:r>
            <a:r>
              <a:rPr dirty="0" sz="1150" spc="-10">
                <a:latin typeface="Cambria"/>
                <a:cs typeface="Cambria"/>
              </a:rPr>
              <a:t>𝑓	1 </a:t>
            </a:r>
            <a:r>
              <a:rPr dirty="0" sz="1150" spc="210">
                <a:latin typeface="Cambria"/>
                <a:cs typeface="Cambria"/>
              </a:rPr>
              <a:t>−</a:t>
            </a:r>
            <a:r>
              <a:rPr dirty="0" sz="1150" spc="25">
                <a:latin typeface="Cambria"/>
                <a:cs typeface="Cambria"/>
              </a:rPr>
              <a:t> </a:t>
            </a:r>
            <a:r>
              <a:rPr dirty="0" sz="1150" spc="-10">
                <a:latin typeface="Cambria"/>
                <a:cs typeface="Cambria"/>
              </a:rPr>
              <a:t>𝑘 </a:t>
            </a:r>
            <a:r>
              <a:rPr dirty="0" sz="1150" spc="15">
                <a:latin typeface="Cambria"/>
                <a:cs typeface="Cambria"/>
              </a:rPr>
              <a:t> </a:t>
            </a:r>
            <a:r>
              <a:rPr dirty="0" baseline="45138" sz="1200" spc="37">
                <a:latin typeface="Cambria"/>
                <a:cs typeface="Cambria"/>
              </a:rPr>
              <a:t>e	</a:t>
            </a:r>
            <a:r>
              <a:rPr dirty="0" sz="1150" spc="210">
                <a:latin typeface="Cambria"/>
                <a:cs typeface="Cambria"/>
              </a:rPr>
              <a:t>=</a:t>
            </a:r>
            <a:r>
              <a:rPr dirty="0" sz="1150" spc="15">
                <a:latin typeface="Cambria"/>
                <a:cs typeface="Cambria"/>
              </a:rPr>
              <a:t> </a:t>
            </a:r>
            <a:r>
              <a:rPr dirty="0" sz="1150" spc="-5">
                <a:latin typeface="Cambria"/>
                <a:cs typeface="Cambria"/>
              </a:rPr>
              <a:t>270𝑘𝑠𝑖</a:t>
            </a:r>
            <a:endParaRPr sz="1150">
              <a:latin typeface="Cambria"/>
              <a:cs typeface="Cambria"/>
            </a:endParaRPr>
          </a:p>
        </p:txBody>
      </p:sp>
      <p:sp>
        <p:nvSpPr>
          <p:cNvPr id="44" name="object 44"/>
          <p:cNvSpPr/>
          <p:nvPr/>
        </p:nvSpPr>
        <p:spPr>
          <a:xfrm>
            <a:off x="3148583" y="3000756"/>
            <a:ext cx="1039494" cy="239395"/>
          </a:xfrm>
          <a:custGeom>
            <a:avLst/>
            <a:gdLst/>
            <a:ahLst/>
            <a:cxnLst/>
            <a:rect l="l" t="t" r="r" b="b"/>
            <a:pathLst>
              <a:path w="1039495" h="239394">
                <a:moveTo>
                  <a:pt x="987552" y="239268"/>
                </a:moveTo>
                <a:lnTo>
                  <a:pt x="984504" y="233172"/>
                </a:lnTo>
                <a:lnTo>
                  <a:pt x="993981" y="226314"/>
                </a:lnTo>
                <a:lnTo>
                  <a:pt x="1002030" y="217170"/>
                </a:lnTo>
                <a:lnTo>
                  <a:pt x="1019865" y="175688"/>
                </a:lnTo>
                <a:lnTo>
                  <a:pt x="1025652" y="120396"/>
                </a:lnTo>
                <a:lnTo>
                  <a:pt x="1025056" y="99774"/>
                </a:lnTo>
                <a:lnTo>
                  <a:pt x="1014984" y="48768"/>
                </a:lnTo>
                <a:lnTo>
                  <a:pt x="993981" y="13192"/>
                </a:lnTo>
                <a:lnTo>
                  <a:pt x="984504" y="6096"/>
                </a:lnTo>
                <a:lnTo>
                  <a:pt x="987552" y="0"/>
                </a:lnTo>
                <a:lnTo>
                  <a:pt x="1017341" y="29575"/>
                </a:lnTo>
                <a:lnTo>
                  <a:pt x="1035939" y="79438"/>
                </a:lnTo>
                <a:lnTo>
                  <a:pt x="1039368" y="120396"/>
                </a:lnTo>
                <a:lnTo>
                  <a:pt x="1038510" y="140636"/>
                </a:lnTo>
                <a:lnTo>
                  <a:pt x="1031652" y="178260"/>
                </a:lnTo>
                <a:lnTo>
                  <a:pt x="1008316" y="222313"/>
                </a:lnTo>
                <a:lnTo>
                  <a:pt x="998434" y="232148"/>
                </a:lnTo>
                <a:lnTo>
                  <a:pt x="987552" y="239268"/>
                </a:lnTo>
                <a:close/>
              </a:path>
              <a:path w="1039495" h="239394">
                <a:moveTo>
                  <a:pt x="50291" y="239268"/>
                </a:moveTo>
                <a:lnTo>
                  <a:pt x="21145" y="209907"/>
                </a:lnTo>
                <a:lnTo>
                  <a:pt x="3429" y="160020"/>
                </a:lnTo>
                <a:lnTo>
                  <a:pt x="0" y="120396"/>
                </a:lnTo>
                <a:lnTo>
                  <a:pt x="857" y="99274"/>
                </a:lnTo>
                <a:lnTo>
                  <a:pt x="7715" y="61031"/>
                </a:lnTo>
                <a:lnTo>
                  <a:pt x="29718" y="17526"/>
                </a:lnTo>
                <a:lnTo>
                  <a:pt x="50291" y="0"/>
                </a:lnTo>
                <a:lnTo>
                  <a:pt x="53339" y="6096"/>
                </a:lnTo>
                <a:lnTo>
                  <a:pt x="44505" y="13192"/>
                </a:lnTo>
                <a:lnTo>
                  <a:pt x="36385" y="22860"/>
                </a:lnTo>
                <a:lnTo>
                  <a:pt x="18621" y="64246"/>
                </a:lnTo>
                <a:lnTo>
                  <a:pt x="12191" y="120396"/>
                </a:lnTo>
                <a:lnTo>
                  <a:pt x="13001" y="140160"/>
                </a:lnTo>
                <a:lnTo>
                  <a:pt x="22860" y="192024"/>
                </a:lnTo>
                <a:lnTo>
                  <a:pt x="44505" y="226314"/>
                </a:lnTo>
                <a:lnTo>
                  <a:pt x="53339" y="233172"/>
                </a:lnTo>
                <a:lnTo>
                  <a:pt x="50291" y="239268"/>
                </a:lnTo>
                <a:close/>
              </a:path>
            </a:pathLst>
          </a:custGeom>
          <a:solidFill>
            <a:srgbClr val="000000"/>
          </a:solidFill>
        </p:spPr>
        <p:txBody>
          <a:bodyPr wrap="square" lIns="0" tIns="0" rIns="0" bIns="0" rtlCol="0"/>
          <a:lstStyle/>
          <a:p/>
        </p:txBody>
      </p:sp>
      <p:sp>
        <p:nvSpPr>
          <p:cNvPr id="45" name="object 45"/>
          <p:cNvSpPr txBox="1"/>
          <p:nvPr/>
        </p:nvSpPr>
        <p:spPr>
          <a:xfrm>
            <a:off x="3182613" y="2917906"/>
            <a:ext cx="981075" cy="199390"/>
          </a:xfrm>
          <a:prstGeom prst="rect">
            <a:avLst/>
          </a:prstGeom>
        </p:spPr>
        <p:txBody>
          <a:bodyPr wrap="square" lIns="0" tIns="11430" rIns="0" bIns="0" rtlCol="0" vert="horz">
            <a:spAutoFit/>
          </a:bodyPr>
          <a:lstStyle/>
          <a:p>
            <a:pPr marL="25400">
              <a:lnSpc>
                <a:spcPct val="100000"/>
              </a:lnSpc>
              <a:spcBef>
                <a:spcPts val="90"/>
              </a:spcBef>
            </a:pPr>
            <a:r>
              <a:rPr dirty="0" baseline="-31400" sz="1725" spc="-15">
                <a:latin typeface="Cambria"/>
                <a:cs typeface="Cambria"/>
              </a:rPr>
              <a:t>1 </a:t>
            </a:r>
            <a:r>
              <a:rPr dirty="0" baseline="-31400" sz="1725" spc="315">
                <a:latin typeface="Cambria"/>
                <a:cs typeface="Cambria"/>
              </a:rPr>
              <a:t>−</a:t>
            </a:r>
            <a:r>
              <a:rPr dirty="0" baseline="-31400" sz="1725" spc="-157">
                <a:latin typeface="Cambria"/>
                <a:cs typeface="Cambria"/>
              </a:rPr>
              <a:t> </a:t>
            </a:r>
            <a:r>
              <a:rPr dirty="0" baseline="-31400" sz="1725" spc="-15">
                <a:latin typeface="Cambria"/>
                <a:cs typeface="Cambria"/>
              </a:rPr>
              <a:t>0.28 </a:t>
            </a:r>
            <a:r>
              <a:rPr dirty="0" sz="800" spc="45">
                <a:latin typeface="Cambria"/>
                <a:cs typeface="Cambria"/>
              </a:rPr>
              <a:t>56.o4in</a:t>
            </a:r>
            <a:endParaRPr sz="800">
              <a:latin typeface="Cambria"/>
              <a:cs typeface="Cambria"/>
            </a:endParaRPr>
          </a:p>
        </p:txBody>
      </p:sp>
      <p:sp>
        <p:nvSpPr>
          <p:cNvPr id="46" name="object 46"/>
          <p:cNvSpPr txBox="1"/>
          <p:nvPr/>
        </p:nvSpPr>
        <p:spPr>
          <a:xfrm>
            <a:off x="3755058" y="3116043"/>
            <a:ext cx="383540" cy="151765"/>
          </a:xfrm>
          <a:prstGeom prst="rect">
            <a:avLst/>
          </a:prstGeom>
        </p:spPr>
        <p:txBody>
          <a:bodyPr wrap="square" lIns="0" tIns="15875" rIns="0" bIns="0" rtlCol="0" vert="horz">
            <a:spAutoFit/>
          </a:bodyPr>
          <a:lstStyle/>
          <a:p>
            <a:pPr>
              <a:lnSpc>
                <a:spcPct val="100000"/>
              </a:lnSpc>
              <a:spcBef>
                <a:spcPts val="125"/>
              </a:spcBef>
            </a:pPr>
            <a:r>
              <a:rPr dirty="0" sz="800" spc="35">
                <a:latin typeface="Cambria"/>
                <a:cs typeface="Cambria"/>
              </a:rPr>
              <a:t>76</a:t>
            </a:r>
            <a:r>
              <a:rPr dirty="0" sz="800">
                <a:latin typeface="Cambria"/>
                <a:cs typeface="Cambria"/>
              </a:rPr>
              <a:t>.</a:t>
            </a:r>
            <a:r>
              <a:rPr dirty="0" sz="800" spc="35">
                <a:latin typeface="Cambria"/>
                <a:cs typeface="Cambria"/>
              </a:rPr>
              <a:t>82</a:t>
            </a:r>
            <a:r>
              <a:rPr dirty="0" sz="800" spc="60">
                <a:latin typeface="Cambria"/>
                <a:cs typeface="Cambria"/>
              </a:rPr>
              <a:t>i</a:t>
            </a:r>
            <a:r>
              <a:rPr dirty="0" sz="800" spc="90">
                <a:latin typeface="Cambria"/>
                <a:cs typeface="Cambria"/>
              </a:rPr>
              <a:t>n</a:t>
            </a:r>
            <a:endParaRPr sz="800">
              <a:latin typeface="Cambria"/>
              <a:cs typeface="Cambria"/>
            </a:endParaRPr>
          </a:p>
        </p:txBody>
      </p:sp>
      <p:sp>
        <p:nvSpPr>
          <p:cNvPr id="47" name="object 47"/>
          <p:cNvSpPr/>
          <p:nvPr/>
        </p:nvSpPr>
        <p:spPr>
          <a:xfrm>
            <a:off x="3753611" y="3119628"/>
            <a:ext cx="375285" cy="0"/>
          </a:xfrm>
          <a:custGeom>
            <a:avLst/>
            <a:gdLst/>
            <a:ahLst/>
            <a:cxnLst/>
            <a:rect l="l" t="t" r="r" b="b"/>
            <a:pathLst>
              <a:path w="375285" h="0">
                <a:moveTo>
                  <a:pt x="0" y="0"/>
                </a:moveTo>
                <a:lnTo>
                  <a:pt x="374904" y="0"/>
                </a:lnTo>
              </a:path>
            </a:pathLst>
          </a:custGeom>
          <a:ln w="9143">
            <a:solidFill>
              <a:srgbClr val="000000"/>
            </a:solidFill>
          </a:ln>
        </p:spPr>
        <p:txBody>
          <a:bodyPr wrap="square" lIns="0" tIns="0" rIns="0" bIns="0" rtlCol="0"/>
          <a:lstStyle/>
          <a:p/>
        </p:txBody>
      </p:sp>
      <p:sp>
        <p:nvSpPr>
          <p:cNvPr id="48" name="object 48"/>
          <p:cNvSpPr txBox="1"/>
          <p:nvPr/>
        </p:nvSpPr>
        <p:spPr>
          <a:xfrm>
            <a:off x="4241344" y="3003297"/>
            <a:ext cx="785495" cy="199390"/>
          </a:xfrm>
          <a:prstGeom prst="rect">
            <a:avLst/>
          </a:prstGeom>
        </p:spPr>
        <p:txBody>
          <a:bodyPr wrap="square" lIns="0" tIns="11430" rIns="0" bIns="0" rtlCol="0" vert="horz">
            <a:spAutoFit/>
          </a:bodyPr>
          <a:lstStyle/>
          <a:p>
            <a:pPr>
              <a:lnSpc>
                <a:spcPct val="100000"/>
              </a:lnSpc>
              <a:spcBef>
                <a:spcPts val="90"/>
              </a:spcBef>
            </a:pPr>
            <a:r>
              <a:rPr dirty="0" sz="1150" spc="210">
                <a:latin typeface="Cambria"/>
                <a:cs typeface="Cambria"/>
              </a:rPr>
              <a:t>=</a:t>
            </a:r>
            <a:r>
              <a:rPr dirty="0" sz="1150" spc="15">
                <a:latin typeface="Cambria"/>
                <a:cs typeface="Cambria"/>
              </a:rPr>
              <a:t> </a:t>
            </a:r>
            <a:r>
              <a:rPr dirty="0" sz="1150" spc="-10">
                <a:latin typeface="Cambria"/>
                <a:cs typeface="Cambria"/>
              </a:rPr>
              <a:t>214.85𝑘𝑠𝑖</a:t>
            </a:r>
            <a:endParaRPr sz="1150">
              <a:latin typeface="Cambria"/>
              <a:cs typeface="Cambria"/>
            </a:endParaRPr>
          </a:p>
        </p:txBody>
      </p:sp>
      <p:sp>
        <p:nvSpPr>
          <p:cNvPr id="49" name="object 49"/>
          <p:cNvSpPr/>
          <p:nvPr/>
        </p:nvSpPr>
        <p:spPr>
          <a:xfrm>
            <a:off x="2221991" y="3360420"/>
            <a:ext cx="576580" cy="134620"/>
          </a:xfrm>
          <a:custGeom>
            <a:avLst/>
            <a:gdLst/>
            <a:ahLst/>
            <a:cxnLst/>
            <a:rect l="l" t="t" r="r" b="b"/>
            <a:pathLst>
              <a:path w="576580" h="134620">
                <a:moveTo>
                  <a:pt x="533400" y="134112"/>
                </a:moveTo>
                <a:lnTo>
                  <a:pt x="531876" y="128016"/>
                </a:lnTo>
                <a:lnTo>
                  <a:pt x="539543" y="124896"/>
                </a:lnTo>
                <a:lnTo>
                  <a:pt x="546354" y="120205"/>
                </a:lnTo>
                <a:lnTo>
                  <a:pt x="563546" y="77533"/>
                </a:lnTo>
                <a:lnTo>
                  <a:pt x="563880" y="65532"/>
                </a:lnTo>
                <a:lnTo>
                  <a:pt x="563546" y="54411"/>
                </a:lnTo>
                <a:lnTo>
                  <a:pt x="546354" y="12954"/>
                </a:lnTo>
                <a:lnTo>
                  <a:pt x="531876" y="4572"/>
                </a:lnTo>
                <a:lnTo>
                  <a:pt x="533400" y="0"/>
                </a:lnTo>
                <a:lnTo>
                  <a:pt x="565404" y="22860"/>
                </a:lnTo>
                <a:lnTo>
                  <a:pt x="576072" y="67056"/>
                </a:lnTo>
                <a:lnTo>
                  <a:pt x="575476" y="79295"/>
                </a:lnTo>
                <a:lnTo>
                  <a:pt x="559117" y="118038"/>
                </a:lnTo>
                <a:lnTo>
                  <a:pt x="543115" y="130087"/>
                </a:lnTo>
                <a:lnTo>
                  <a:pt x="533400" y="134112"/>
                </a:lnTo>
                <a:close/>
              </a:path>
              <a:path w="576580" h="134620">
                <a:moveTo>
                  <a:pt x="42672" y="134112"/>
                </a:moveTo>
                <a:lnTo>
                  <a:pt x="10667" y="109728"/>
                </a:lnTo>
                <a:lnTo>
                  <a:pt x="0" y="67056"/>
                </a:lnTo>
                <a:lnTo>
                  <a:pt x="595" y="54792"/>
                </a:lnTo>
                <a:lnTo>
                  <a:pt x="16954" y="14573"/>
                </a:lnTo>
                <a:lnTo>
                  <a:pt x="42672" y="0"/>
                </a:lnTo>
                <a:lnTo>
                  <a:pt x="44195" y="4572"/>
                </a:lnTo>
                <a:lnTo>
                  <a:pt x="36528" y="8334"/>
                </a:lnTo>
                <a:lnTo>
                  <a:pt x="29718" y="12954"/>
                </a:lnTo>
                <a:lnTo>
                  <a:pt x="12525" y="54411"/>
                </a:lnTo>
                <a:lnTo>
                  <a:pt x="12191" y="65532"/>
                </a:lnTo>
                <a:lnTo>
                  <a:pt x="12525" y="77533"/>
                </a:lnTo>
                <a:lnTo>
                  <a:pt x="24050" y="114085"/>
                </a:lnTo>
                <a:lnTo>
                  <a:pt x="44195" y="128016"/>
                </a:lnTo>
                <a:lnTo>
                  <a:pt x="42672" y="134112"/>
                </a:lnTo>
                <a:close/>
              </a:path>
            </a:pathLst>
          </a:custGeom>
          <a:solidFill>
            <a:srgbClr val="000000"/>
          </a:solidFill>
        </p:spPr>
        <p:txBody>
          <a:bodyPr wrap="square" lIns="0" tIns="0" rIns="0" bIns="0" rtlCol="0"/>
          <a:lstStyle/>
          <a:p/>
        </p:txBody>
      </p:sp>
      <p:sp>
        <p:nvSpPr>
          <p:cNvPr id="50" name="object 50"/>
          <p:cNvSpPr/>
          <p:nvPr/>
        </p:nvSpPr>
        <p:spPr>
          <a:xfrm>
            <a:off x="2072639" y="3584447"/>
            <a:ext cx="516890" cy="239395"/>
          </a:xfrm>
          <a:custGeom>
            <a:avLst/>
            <a:gdLst/>
            <a:ahLst/>
            <a:cxnLst/>
            <a:rect l="l" t="t" r="r" b="b"/>
            <a:pathLst>
              <a:path w="516889" h="239395">
                <a:moveTo>
                  <a:pt x="464820" y="239268"/>
                </a:moveTo>
                <a:lnTo>
                  <a:pt x="461772" y="233172"/>
                </a:lnTo>
                <a:lnTo>
                  <a:pt x="471249" y="226314"/>
                </a:lnTo>
                <a:lnTo>
                  <a:pt x="479298" y="217170"/>
                </a:lnTo>
                <a:lnTo>
                  <a:pt x="497133" y="176331"/>
                </a:lnTo>
                <a:lnTo>
                  <a:pt x="502920" y="120396"/>
                </a:lnTo>
                <a:lnTo>
                  <a:pt x="502324" y="99774"/>
                </a:lnTo>
                <a:lnTo>
                  <a:pt x="492252" y="48768"/>
                </a:lnTo>
                <a:lnTo>
                  <a:pt x="471249" y="13192"/>
                </a:lnTo>
                <a:lnTo>
                  <a:pt x="461772" y="6096"/>
                </a:lnTo>
                <a:lnTo>
                  <a:pt x="464820" y="0"/>
                </a:lnTo>
                <a:lnTo>
                  <a:pt x="494609" y="29575"/>
                </a:lnTo>
                <a:lnTo>
                  <a:pt x="513207" y="79438"/>
                </a:lnTo>
                <a:lnTo>
                  <a:pt x="516636" y="120396"/>
                </a:lnTo>
                <a:lnTo>
                  <a:pt x="515778" y="140636"/>
                </a:lnTo>
                <a:lnTo>
                  <a:pt x="508920" y="178260"/>
                </a:lnTo>
                <a:lnTo>
                  <a:pt x="485584" y="222313"/>
                </a:lnTo>
                <a:lnTo>
                  <a:pt x="475702" y="232148"/>
                </a:lnTo>
                <a:lnTo>
                  <a:pt x="464820" y="239268"/>
                </a:lnTo>
                <a:close/>
              </a:path>
              <a:path w="516889" h="239395">
                <a:moveTo>
                  <a:pt x="50291" y="239268"/>
                </a:moveTo>
                <a:lnTo>
                  <a:pt x="21145" y="209907"/>
                </a:lnTo>
                <a:lnTo>
                  <a:pt x="3428" y="160020"/>
                </a:lnTo>
                <a:lnTo>
                  <a:pt x="0" y="120396"/>
                </a:lnTo>
                <a:lnTo>
                  <a:pt x="857" y="99274"/>
                </a:lnTo>
                <a:lnTo>
                  <a:pt x="7715" y="61031"/>
                </a:lnTo>
                <a:lnTo>
                  <a:pt x="29717" y="17526"/>
                </a:lnTo>
                <a:lnTo>
                  <a:pt x="50291" y="0"/>
                </a:lnTo>
                <a:lnTo>
                  <a:pt x="53339" y="6096"/>
                </a:lnTo>
                <a:lnTo>
                  <a:pt x="44505" y="13192"/>
                </a:lnTo>
                <a:lnTo>
                  <a:pt x="36385" y="22860"/>
                </a:lnTo>
                <a:lnTo>
                  <a:pt x="18621" y="64246"/>
                </a:lnTo>
                <a:lnTo>
                  <a:pt x="12191" y="120396"/>
                </a:lnTo>
                <a:lnTo>
                  <a:pt x="13001" y="140374"/>
                </a:lnTo>
                <a:lnTo>
                  <a:pt x="22859" y="192024"/>
                </a:lnTo>
                <a:lnTo>
                  <a:pt x="44505" y="226314"/>
                </a:lnTo>
                <a:lnTo>
                  <a:pt x="53339" y="233172"/>
                </a:lnTo>
                <a:lnTo>
                  <a:pt x="50291" y="239268"/>
                </a:lnTo>
                <a:close/>
              </a:path>
            </a:pathLst>
          </a:custGeom>
          <a:solidFill>
            <a:srgbClr val="000000"/>
          </a:solidFill>
        </p:spPr>
        <p:txBody>
          <a:bodyPr wrap="square" lIns="0" tIns="0" rIns="0" bIns="0" rtlCol="0"/>
          <a:lstStyle/>
          <a:p/>
        </p:txBody>
      </p:sp>
      <p:sp>
        <p:nvSpPr>
          <p:cNvPr id="51" name="object 51"/>
          <p:cNvSpPr txBox="1"/>
          <p:nvPr/>
        </p:nvSpPr>
        <p:spPr>
          <a:xfrm>
            <a:off x="978405" y="3208997"/>
            <a:ext cx="2567305" cy="577215"/>
          </a:xfrm>
          <a:prstGeom prst="rect">
            <a:avLst/>
          </a:prstGeom>
        </p:spPr>
        <p:txBody>
          <a:bodyPr wrap="square" lIns="0" tIns="113665" rIns="0" bIns="0" rtlCol="0" vert="horz">
            <a:spAutoFit/>
          </a:bodyPr>
          <a:lstStyle/>
          <a:p>
            <a:pPr marL="283210" indent="-245745">
              <a:lnSpc>
                <a:spcPct val="100000"/>
              </a:lnSpc>
              <a:spcBef>
                <a:spcPts val="895"/>
              </a:spcBef>
              <a:buFont typeface="Arial"/>
              <a:buChar char="•"/>
              <a:tabLst>
                <a:tab pos="283210" algn="l"/>
                <a:tab pos="283845" algn="l"/>
              </a:tabLst>
            </a:pPr>
            <a:r>
              <a:rPr dirty="0" sz="1150" spc="-10">
                <a:latin typeface="Cambria"/>
                <a:cs typeface="Cambria"/>
              </a:rPr>
              <a:t>𝑎 </a:t>
            </a:r>
            <a:r>
              <a:rPr dirty="0" sz="1150" spc="210">
                <a:latin typeface="Cambria"/>
                <a:cs typeface="Cambria"/>
              </a:rPr>
              <a:t>= </a:t>
            </a:r>
            <a:r>
              <a:rPr dirty="0" sz="1150" spc="-10">
                <a:latin typeface="Cambria"/>
                <a:cs typeface="Cambria"/>
              </a:rPr>
              <a:t>𝛽</a:t>
            </a:r>
            <a:r>
              <a:rPr dirty="0" baseline="-17361" sz="1200" spc="-15">
                <a:latin typeface="Cambria"/>
                <a:cs typeface="Cambria"/>
              </a:rPr>
              <a:t>1</a:t>
            </a:r>
            <a:r>
              <a:rPr dirty="0" sz="1150" spc="-10">
                <a:latin typeface="Cambria"/>
                <a:cs typeface="Cambria"/>
              </a:rPr>
              <a:t>𝑐 </a:t>
            </a:r>
            <a:r>
              <a:rPr dirty="0" sz="1150" spc="210">
                <a:latin typeface="Cambria"/>
                <a:cs typeface="Cambria"/>
              </a:rPr>
              <a:t>= </a:t>
            </a:r>
            <a:r>
              <a:rPr dirty="0" sz="1150" spc="-5">
                <a:latin typeface="Cambria"/>
                <a:cs typeface="Cambria"/>
              </a:rPr>
              <a:t>0.85 56.04𝑖𝑛 </a:t>
            </a:r>
            <a:r>
              <a:rPr dirty="0" sz="1150" spc="210">
                <a:latin typeface="Cambria"/>
                <a:cs typeface="Cambria"/>
              </a:rPr>
              <a:t>=</a:t>
            </a:r>
            <a:r>
              <a:rPr dirty="0" sz="1150" spc="-65">
                <a:latin typeface="Cambria"/>
                <a:cs typeface="Cambria"/>
              </a:rPr>
              <a:t> </a:t>
            </a:r>
            <a:r>
              <a:rPr dirty="0" sz="1150" spc="-5">
                <a:latin typeface="Cambria"/>
                <a:cs typeface="Cambria"/>
              </a:rPr>
              <a:t>47.63𝑖𝑛</a:t>
            </a:r>
            <a:endParaRPr sz="1150">
              <a:latin typeface="Cambria"/>
              <a:cs typeface="Cambria"/>
            </a:endParaRPr>
          </a:p>
          <a:p>
            <a:pPr marL="283210" indent="-245745">
              <a:lnSpc>
                <a:spcPct val="100000"/>
              </a:lnSpc>
              <a:spcBef>
                <a:spcPts val="790"/>
              </a:spcBef>
              <a:buFont typeface="Arial"/>
              <a:buChar char="•"/>
              <a:tabLst>
                <a:tab pos="283210" algn="l"/>
                <a:tab pos="283845" algn="l"/>
                <a:tab pos="1153160" algn="l"/>
              </a:tabLst>
            </a:pPr>
            <a:r>
              <a:rPr dirty="0" sz="1150" spc="-10">
                <a:latin typeface="Cambria"/>
                <a:cs typeface="Cambria"/>
              </a:rPr>
              <a:t>𝑀    </a:t>
            </a:r>
            <a:r>
              <a:rPr dirty="0" sz="1150" spc="210">
                <a:latin typeface="Cambria"/>
                <a:cs typeface="Cambria"/>
              </a:rPr>
              <a:t>=</a:t>
            </a:r>
            <a:r>
              <a:rPr dirty="0" sz="1150" spc="-50">
                <a:latin typeface="Cambria"/>
                <a:cs typeface="Cambria"/>
              </a:rPr>
              <a:t> </a:t>
            </a:r>
            <a:r>
              <a:rPr dirty="0" sz="1150" spc="-10">
                <a:latin typeface="Cambria"/>
                <a:cs typeface="Cambria"/>
              </a:rPr>
              <a:t>𝐴   </a:t>
            </a:r>
            <a:r>
              <a:rPr dirty="0" sz="1150" spc="5">
                <a:latin typeface="Cambria"/>
                <a:cs typeface="Cambria"/>
              </a:rPr>
              <a:t> </a:t>
            </a:r>
            <a:r>
              <a:rPr dirty="0" sz="1150" spc="-10">
                <a:latin typeface="Cambria"/>
                <a:cs typeface="Cambria"/>
              </a:rPr>
              <a:t>𝑓	𝑑</a:t>
            </a:r>
            <a:endParaRPr sz="1150">
              <a:latin typeface="Cambria"/>
              <a:cs typeface="Cambria"/>
            </a:endParaRPr>
          </a:p>
        </p:txBody>
      </p:sp>
      <p:sp>
        <p:nvSpPr>
          <p:cNvPr id="52" name="object 52"/>
          <p:cNvSpPr txBox="1"/>
          <p:nvPr/>
        </p:nvSpPr>
        <p:spPr>
          <a:xfrm>
            <a:off x="1376150" y="3655552"/>
            <a:ext cx="918844" cy="151765"/>
          </a:xfrm>
          <a:prstGeom prst="rect">
            <a:avLst/>
          </a:prstGeom>
        </p:spPr>
        <p:txBody>
          <a:bodyPr wrap="square" lIns="0" tIns="15875" rIns="0" bIns="0" rtlCol="0" vert="horz">
            <a:spAutoFit/>
          </a:bodyPr>
          <a:lstStyle/>
          <a:p>
            <a:pPr>
              <a:lnSpc>
                <a:spcPct val="100000"/>
              </a:lnSpc>
              <a:spcBef>
                <a:spcPts val="125"/>
              </a:spcBef>
              <a:tabLst>
                <a:tab pos="357505" algn="l"/>
                <a:tab pos="839469" algn="l"/>
              </a:tabLst>
            </a:pPr>
            <a:r>
              <a:rPr dirty="0" sz="800" spc="90">
                <a:latin typeface="Cambria"/>
                <a:cs typeface="Cambria"/>
              </a:rPr>
              <a:t>n</a:t>
            </a:r>
            <a:r>
              <a:rPr dirty="0" sz="800" spc="90">
                <a:latin typeface="Cambria"/>
                <a:cs typeface="Cambria"/>
              </a:rPr>
              <a:t>	</a:t>
            </a:r>
            <a:r>
              <a:rPr dirty="0" sz="800" spc="65">
                <a:latin typeface="Cambria"/>
                <a:cs typeface="Cambria"/>
              </a:rPr>
              <a:t>p</a:t>
            </a:r>
            <a:r>
              <a:rPr dirty="0" sz="800" spc="55">
                <a:latin typeface="Cambria"/>
                <a:cs typeface="Cambria"/>
              </a:rPr>
              <a:t>s</a:t>
            </a:r>
            <a:r>
              <a:rPr dirty="0" sz="800">
                <a:latin typeface="Cambria"/>
                <a:cs typeface="Cambria"/>
              </a:rPr>
              <a:t>  </a:t>
            </a:r>
            <a:r>
              <a:rPr dirty="0" sz="800" spc="-65">
                <a:latin typeface="Cambria"/>
                <a:cs typeface="Cambria"/>
              </a:rPr>
              <a:t> </a:t>
            </a:r>
            <a:r>
              <a:rPr dirty="0" sz="800" spc="80">
                <a:latin typeface="Cambria"/>
                <a:cs typeface="Cambria"/>
              </a:rPr>
              <a:t>p</a:t>
            </a:r>
            <a:r>
              <a:rPr dirty="0" sz="800" spc="55">
                <a:latin typeface="Cambria"/>
                <a:cs typeface="Cambria"/>
              </a:rPr>
              <a:t>s</a:t>
            </a:r>
            <a:r>
              <a:rPr dirty="0" sz="800">
                <a:latin typeface="Cambria"/>
                <a:cs typeface="Cambria"/>
              </a:rPr>
              <a:t>	</a:t>
            </a:r>
            <a:r>
              <a:rPr dirty="0" sz="800" spc="75">
                <a:latin typeface="Cambria"/>
                <a:cs typeface="Cambria"/>
              </a:rPr>
              <a:t>p</a:t>
            </a:r>
            <a:endParaRPr sz="800">
              <a:latin typeface="Cambria"/>
              <a:cs typeface="Cambria"/>
            </a:endParaRPr>
          </a:p>
        </p:txBody>
      </p:sp>
      <p:sp>
        <p:nvSpPr>
          <p:cNvPr id="53" name="object 53"/>
          <p:cNvSpPr txBox="1"/>
          <p:nvPr/>
        </p:nvSpPr>
        <p:spPr>
          <a:xfrm>
            <a:off x="2297173" y="3501644"/>
            <a:ext cx="269875" cy="199390"/>
          </a:xfrm>
          <a:prstGeom prst="rect">
            <a:avLst/>
          </a:prstGeom>
        </p:spPr>
        <p:txBody>
          <a:bodyPr wrap="square" lIns="0" tIns="11430" rIns="0" bIns="0" rtlCol="0" vert="horz">
            <a:spAutoFit/>
          </a:bodyPr>
          <a:lstStyle/>
          <a:p>
            <a:pPr marL="25400">
              <a:lnSpc>
                <a:spcPct val="100000"/>
              </a:lnSpc>
              <a:spcBef>
                <a:spcPts val="90"/>
              </a:spcBef>
            </a:pPr>
            <a:r>
              <a:rPr dirty="0" baseline="-31400" sz="1725" spc="315">
                <a:latin typeface="Cambria"/>
                <a:cs typeface="Cambria"/>
              </a:rPr>
              <a:t>−</a:t>
            </a:r>
            <a:r>
              <a:rPr dirty="0" baseline="-31400" sz="1725" spc="-75">
                <a:latin typeface="Cambria"/>
                <a:cs typeface="Cambria"/>
              </a:rPr>
              <a:t> </a:t>
            </a:r>
            <a:r>
              <a:rPr dirty="0" sz="800" spc="125">
                <a:latin typeface="Cambria"/>
                <a:cs typeface="Cambria"/>
              </a:rPr>
              <a:t>a</a:t>
            </a:r>
            <a:endParaRPr sz="800">
              <a:latin typeface="Cambria"/>
              <a:cs typeface="Cambria"/>
            </a:endParaRPr>
          </a:p>
        </p:txBody>
      </p:sp>
      <p:sp>
        <p:nvSpPr>
          <p:cNvPr id="54" name="object 54"/>
          <p:cNvSpPr txBox="1"/>
          <p:nvPr/>
        </p:nvSpPr>
        <p:spPr>
          <a:xfrm>
            <a:off x="2465796" y="3699712"/>
            <a:ext cx="73660" cy="151765"/>
          </a:xfrm>
          <a:prstGeom prst="rect">
            <a:avLst/>
          </a:prstGeom>
        </p:spPr>
        <p:txBody>
          <a:bodyPr wrap="square" lIns="0" tIns="15875" rIns="0" bIns="0" rtlCol="0" vert="horz">
            <a:spAutoFit/>
          </a:bodyPr>
          <a:lstStyle/>
          <a:p>
            <a:pPr>
              <a:lnSpc>
                <a:spcPct val="100000"/>
              </a:lnSpc>
              <a:spcBef>
                <a:spcPts val="125"/>
              </a:spcBef>
            </a:pPr>
            <a:r>
              <a:rPr dirty="0" sz="800" spc="35">
                <a:latin typeface="Cambria"/>
                <a:cs typeface="Cambria"/>
              </a:rPr>
              <a:t>2</a:t>
            </a:r>
            <a:endParaRPr sz="800">
              <a:latin typeface="Cambria"/>
              <a:cs typeface="Cambria"/>
            </a:endParaRPr>
          </a:p>
        </p:txBody>
      </p:sp>
      <p:sp>
        <p:nvSpPr>
          <p:cNvPr id="55" name="object 55"/>
          <p:cNvSpPr/>
          <p:nvPr/>
        </p:nvSpPr>
        <p:spPr>
          <a:xfrm>
            <a:off x="2461260" y="3698748"/>
            <a:ext cx="68580" cy="9525"/>
          </a:xfrm>
          <a:custGeom>
            <a:avLst/>
            <a:gdLst/>
            <a:ahLst/>
            <a:cxnLst/>
            <a:rect l="l" t="t" r="r" b="b"/>
            <a:pathLst>
              <a:path w="68580" h="9525">
                <a:moveTo>
                  <a:pt x="0" y="0"/>
                </a:moveTo>
                <a:lnTo>
                  <a:pt x="68580" y="0"/>
                </a:lnTo>
                <a:lnTo>
                  <a:pt x="68580" y="9143"/>
                </a:lnTo>
                <a:lnTo>
                  <a:pt x="0" y="9143"/>
                </a:lnTo>
                <a:lnTo>
                  <a:pt x="0" y="0"/>
                </a:lnTo>
                <a:close/>
              </a:path>
            </a:pathLst>
          </a:custGeom>
          <a:solidFill>
            <a:srgbClr val="000000"/>
          </a:solidFill>
        </p:spPr>
        <p:txBody>
          <a:bodyPr wrap="square" lIns="0" tIns="0" rIns="0" bIns="0" rtlCol="0"/>
          <a:lstStyle/>
          <a:p/>
        </p:txBody>
      </p:sp>
      <p:sp>
        <p:nvSpPr>
          <p:cNvPr id="56" name="object 56"/>
          <p:cNvSpPr/>
          <p:nvPr/>
        </p:nvSpPr>
        <p:spPr>
          <a:xfrm>
            <a:off x="3070860" y="3636264"/>
            <a:ext cx="515620" cy="134620"/>
          </a:xfrm>
          <a:custGeom>
            <a:avLst/>
            <a:gdLst/>
            <a:ahLst/>
            <a:cxnLst/>
            <a:rect l="l" t="t" r="r" b="b"/>
            <a:pathLst>
              <a:path w="515620" h="134620">
                <a:moveTo>
                  <a:pt x="472439" y="134112"/>
                </a:moveTo>
                <a:lnTo>
                  <a:pt x="470915" y="128016"/>
                </a:lnTo>
                <a:lnTo>
                  <a:pt x="478583" y="124896"/>
                </a:lnTo>
                <a:lnTo>
                  <a:pt x="485393" y="120205"/>
                </a:lnTo>
                <a:lnTo>
                  <a:pt x="502586" y="77533"/>
                </a:lnTo>
                <a:lnTo>
                  <a:pt x="502919" y="65532"/>
                </a:lnTo>
                <a:lnTo>
                  <a:pt x="502586" y="54411"/>
                </a:lnTo>
                <a:lnTo>
                  <a:pt x="485393" y="12954"/>
                </a:lnTo>
                <a:lnTo>
                  <a:pt x="470915" y="4572"/>
                </a:lnTo>
                <a:lnTo>
                  <a:pt x="472439" y="0"/>
                </a:lnTo>
                <a:lnTo>
                  <a:pt x="504443" y="22860"/>
                </a:lnTo>
                <a:lnTo>
                  <a:pt x="515111" y="67056"/>
                </a:lnTo>
                <a:lnTo>
                  <a:pt x="514516" y="79319"/>
                </a:lnTo>
                <a:lnTo>
                  <a:pt x="498157" y="118681"/>
                </a:lnTo>
                <a:lnTo>
                  <a:pt x="482155" y="130111"/>
                </a:lnTo>
                <a:lnTo>
                  <a:pt x="472439" y="134112"/>
                </a:lnTo>
                <a:close/>
              </a:path>
              <a:path w="515620" h="134620">
                <a:moveTo>
                  <a:pt x="42671" y="134112"/>
                </a:moveTo>
                <a:lnTo>
                  <a:pt x="10667" y="111252"/>
                </a:lnTo>
                <a:lnTo>
                  <a:pt x="0" y="67056"/>
                </a:lnTo>
                <a:lnTo>
                  <a:pt x="595" y="54792"/>
                </a:lnTo>
                <a:lnTo>
                  <a:pt x="16954" y="14573"/>
                </a:lnTo>
                <a:lnTo>
                  <a:pt x="42671" y="0"/>
                </a:lnTo>
                <a:lnTo>
                  <a:pt x="44195" y="4572"/>
                </a:lnTo>
                <a:lnTo>
                  <a:pt x="36528" y="8334"/>
                </a:lnTo>
                <a:lnTo>
                  <a:pt x="29717" y="12954"/>
                </a:lnTo>
                <a:lnTo>
                  <a:pt x="12525" y="54411"/>
                </a:lnTo>
                <a:lnTo>
                  <a:pt x="12191" y="65532"/>
                </a:lnTo>
                <a:lnTo>
                  <a:pt x="12525" y="77533"/>
                </a:lnTo>
                <a:lnTo>
                  <a:pt x="24050" y="114085"/>
                </a:lnTo>
                <a:lnTo>
                  <a:pt x="44195" y="128016"/>
                </a:lnTo>
                <a:lnTo>
                  <a:pt x="42671" y="134112"/>
                </a:lnTo>
                <a:close/>
              </a:path>
            </a:pathLst>
          </a:custGeom>
          <a:solidFill>
            <a:srgbClr val="000000"/>
          </a:solidFill>
        </p:spPr>
        <p:txBody>
          <a:bodyPr wrap="square" lIns="0" tIns="0" rIns="0" bIns="0" rtlCol="0"/>
          <a:lstStyle/>
          <a:p/>
        </p:txBody>
      </p:sp>
      <p:sp>
        <p:nvSpPr>
          <p:cNvPr id="57" name="object 57"/>
          <p:cNvSpPr txBox="1"/>
          <p:nvPr/>
        </p:nvSpPr>
        <p:spPr>
          <a:xfrm>
            <a:off x="2596940" y="3586970"/>
            <a:ext cx="1177290" cy="220345"/>
          </a:xfrm>
          <a:prstGeom prst="rect">
            <a:avLst/>
          </a:prstGeom>
        </p:spPr>
        <p:txBody>
          <a:bodyPr wrap="square" lIns="0" tIns="11430" rIns="0" bIns="0" rtlCol="0" vert="horz">
            <a:spAutoFit/>
          </a:bodyPr>
          <a:lstStyle/>
          <a:p>
            <a:pPr marL="38100">
              <a:lnSpc>
                <a:spcPts val="980"/>
              </a:lnSpc>
              <a:spcBef>
                <a:spcPts val="90"/>
              </a:spcBef>
              <a:tabLst>
                <a:tab pos="1003935" algn="l"/>
              </a:tabLst>
            </a:pPr>
            <a:r>
              <a:rPr dirty="0" sz="1150" spc="210">
                <a:latin typeface="Cambria"/>
                <a:cs typeface="Cambria"/>
              </a:rPr>
              <a:t>+ </a:t>
            </a:r>
            <a:r>
              <a:rPr dirty="0" sz="1150" spc="55">
                <a:latin typeface="Cambria"/>
                <a:cs typeface="Cambria"/>
              </a:rPr>
              <a:t>𝛼</a:t>
            </a:r>
            <a:r>
              <a:rPr dirty="0" baseline="-17361" sz="1200" spc="82">
                <a:latin typeface="Cambria"/>
                <a:cs typeface="Cambria"/>
              </a:rPr>
              <a:t>1</a:t>
            </a:r>
            <a:r>
              <a:rPr dirty="0" sz="1150" spc="55">
                <a:latin typeface="Cambria"/>
                <a:cs typeface="Cambria"/>
              </a:rPr>
              <a:t>𝑓</a:t>
            </a:r>
            <a:r>
              <a:rPr dirty="0" baseline="27777" sz="1200" spc="82">
                <a:latin typeface="Cambria"/>
                <a:cs typeface="Cambria"/>
              </a:rPr>
              <a:t>,  </a:t>
            </a:r>
            <a:r>
              <a:rPr dirty="0" sz="1150" spc="-10">
                <a:latin typeface="Cambria"/>
                <a:cs typeface="Cambria"/>
              </a:rPr>
              <a:t>𝑏</a:t>
            </a:r>
            <a:r>
              <a:rPr dirty="0" sz="1150" spc="-110">
                <a:latin typeface="Cambria"/>
                <a:cs typeface="Cambria"/>
              </a:rPr>
              <a:t> </a:t>
            </a:r>
            <a:r>
              <a:rPr dirty="0" sz="1150" spc="210">
                <a:latin typeface="Cambria"/>
                <a:cs typeface="Cambria"/>
              </a:rPr>
              <a:t>−</a:t>
            </a:r>
            <a:r>
              <a:rPr dirty="0" sz="1150" spc="5">
                <a:latin typeface="Cambria"/>
                <a:cs typeface="Cambria"/>
              </a:rPr>
              <a:t> </a:t>
            </a:r>
            <a:r>
              <a:rPr dirty="0" sz="1150" spc="-10">
                <a:latin typeface="Cambria"/>
                <a:cs typeface="Cambria"/>
              </a:rPr>
              <a:t>𝑏	ℎ</a:t>
            </a:r>
            <a:endParaRPr sz="1150">
              <a:latin typeface="Cambria"/>
              <a:cs typeface="Cambria"/>
            </a:endParaRPr>
          </a:p>
          <a:p>
            <a:pPr marL="379095">
              <a:lnSpc>
                <a:spcPts val="560"/>
              </a:lnSpc>
              <a:tabLst>
                <a:tab pos="848360" algn="l"/>
                <a:tab pos="1075690" algn="l"/>
              </a:tabLst>
            </a:pPr>
            <a:r>
              <a:rPr dirty="0" sz="800" spc="25">
                <a:latin typeface="Cambria"/>
                <a:cs typeface="Cambria"/>
              </a:rPr>
              <a:t>e	</a:t>
            </a:r>
            <a:r>
              <a:rPr dirty="0" sz="800" spc="55">
                <a:latin typeface="Cambria"/>
                <a:cs typeface="Cambria"/>
              </a:rPr>
              <a:t>w	</a:t>
            </a:r>
            <a:r>
              <a:rPr dirty="0" sz="800" spc="250">
                <a:latin typeface="Cambria"/>
                <a:cs typeface="Cambria"/>
              </a:rPr>
              <a:t>f</a:t>
            </a:r>
            <a:endParaRPr sz="800">
              <a:latin typeface="Cambria"/>
              <a:cs typeface="Cambria"/>
            </a:endParaRPr>
          </a:p>
        </p:txBody>
      </p:sp>
      <p:sp>
        <p:nvSpPr>
          <p:cNvPr id="58" name="object 58"/>
          <p:cNvSpPr/>
          <p:nvPr/>
        </p:nvSpPr>
        <p:spPr>
          <a:xfrm>
            <a:off x="3781044" y="3584447"/>
            <a:ext cx="485140" cy="239395"/>
          </a:xfrm>
          <a:custGeom>
            <a:avLst/>
            <a:gdLst/>
            <a:ahLst/>
            <a:cxnLst/>
            <a:rect l="l" t="t" r="r" b="b"/>
            <a:pathLst>
              <a:path w="485139" h="239395">
                <a:moveTo>
                  <a:pt x="432816" y="239268"/>
                </a:moveTo>
                <a:lnTo>
                  <a:pt x="429768" y="233172"/>
                </a:lnTo>
                <a:lnTo>
                  <a:pt x="439245" y="226314"/>
                </a:lnTo>
                <a:lnTo>
                  <a:pt x="447294" y="217170"/>
                </a:lnTo>
                <a:lnTo>
                  <a:pt x="465129" y="176331"/>
                </a:lnTo>
                <a:lnTo>
                  <a:pt x="470916" y="120396"/>
                </a:lnTo>
                <a:lnTo>
                  <a:pt x="470320" y="99774"/>
                </a:lnTo>
                <a:lnTo>
                  <a:pt x="460248" y="48768"/>
                </a:lnTo>
                <a:lnTo>
                  <a:pt x="439245" y="13192"/>
                </a:lnTo>
                <a:lnTo>
                  <a:pt x="429768" y="6096"/>
                </a:lnTo>
                <a:lnTo>
                  <a:pt x="432816" y="0"/>
                </a:lnTo>
                <a:lnTo>
                  <a:pt x="462605" y="29575"/>
                </a:lnTo>
                <a:lnTo>
                  <a:pt x="481203" y="79438"/>
                </a:lnTo>
                <a:lnTo>
                  <a:pt x="484632" y="120396"/>
                </a:lnTo>
                <a:lnTo>
                  <a:pt x="483774" y="140636"/>
                </a:lnTo>
                <a:lnTo>
                  <a:pt x="476916" y="178260"/>
                </a:lnTo>
                <a:lnTo>
                  <a:pt x="453580" y="222313"/>
                </a:lnTo>
                <a:lnTo>
                  <a:pt x="443698" y="232148"/>
                </a:lnTo>
                <a:lnTo>
                  <a:pt x="432816" y="239268"/>
                </a:lnTo>
                <a:close/>
              </a:path>
              <a:path w="485139" h="239395">
                <a:moveTo>
                  <a:pt x="50291" y="239268"/>
                </a:moveTo>
                <a:lnTo>
                  <a:pt x="21145" y="209907"/>
                </a:lnTo>
                <a:lnTo>
                  <a:pt x="3428" y="160020"/>
                </a:lnTo>
                <a:lnTo>
                  <a:pt x="0" y="120396"/>
                </a:lnTo>
                <a:lnTo>
                  <a:pt x="857" y="99274"/>
                </a:lnTo>
                <a:lnTo>
                  <a:pt x="7715" y="61031"/>
                </a:lnTo>
                <a:lnTo>
                  <a:pt x="29717" y="17526"/>
                </a:lnTo>
                <a:lnTo>
                  <a:pt x="50291" y="0"/>
                </a:lnTo>
                <a:lnTo>
                  <a:pt x="53339" y="6096"/>
                </a:lnTo>
                <a:lnTo>
                  <a:pt x="44505" y="13192"/>
                </a:lnTo>
                <a:lnTo>
                  <a:pt x="36385" y="22860"/>
                </a:lnTo>
                <a:lnTo>
                  <a:pt x="18621" y="64246"/>
                </a:lnTo>
                <a:lnTo>
                  <a:pt x="12191" y="120396"/>
                </a:lnTo>
                <a:lnTo>
                  <a:pt x="13001" y="140374"/>
                </a:lnTo>
                <a:lnTo>
                  <a:pt x="22859" y="192024"/>
                </a:lnTo>
                <a:lnTo>
                  <a:pt x="44505" y="226314"/>
                </a:lnTo>
                <a:lnTo>
                  <a:pt x="53339" y="233172"/>
                </a:lnTo>
                <a:lnTo>
                  <a:pt x="50291" y="239268"/>
                </a:lnTo>
                <a:close/>
              </a:path>
            </a:pathLst>
          </a:custGeom>
          <a:solidFill>
            <a:srgbClr val="000000"/>
          </a:solidFill>
        </p:spPr>
        <p:txBody>
          <a:bodyPr wrap="square" lIns="0" tIns="0" rIns="0" bIns="0" rtlCol="0"/>
          <a:lstStyle/>
          <a:p/>
        </p:txBody>
      </p:sp>
      <p:sp>
        <p:nvSpPr>
          <p:cNvPr id="59" name="object 59"/>
          <p:cNvSpPr/>
          <p:nvPr/>
        </p:nvSpPr>
        <p:spPr>
          <a:xfrm>
            <a:off x="3838956" y="3698748"/>
            <a:ext cx="68580" cy="9525"/>
          </a:xfrm>
          <a:custGeom>
            <a:avLst/>
            <a:gdLst/>
            <a:ahLst/>
            <a:cxnLst/>
            <a:rect l="l" t="t" r="r" b="b"/>
            <a:pathLst>
              <a:path w="68579" h="9525">
                <a:moveTo>
                  <a:pt x="0" y="0"/>
                </a:moveTo>
                <a:lnTo>
                  <a:pt x="68579" y="0"/>
                </a:lnTo>
                <a:lnTo>
                  <a:pt x="68579" y="9143"/>
                </a:lnTo>
                <a:lnTo>
                  <a:pt x="0" y="9143"/>
                </a:lnTo>
                <a:lnTo>
                  <a:pt x="0" y="0"/>
                </a:lnTo>
                <a:close/>
              </a:path>
            </a:pathLst>
          </a:custGeom>
          <a:solidFill>
            <a:srgbClr val="000000"/>
          </a:solidFill>
        </p:spPr>
        <p:txBody>
          <a:bodyPr wrap="square" lIns="0" tIns="0" rIns="0" bIns="0" rtlCol="0"/>
          <a:lstStyle/>
          <a:p/>
        </p:txBody>
      </p:sp>
      <p:sp>
        <p:nvSpPr>
          <p:cNvPr id="60" name="object 60"/>
          <p:cNvSpPr txBox="1"/>
          <p:nvPr/>
        </p:nvSpPr>
        <p:spPr>
          <a:xfrm>
            <a:off x="3815052" y="3513878"/>
            <a:ext cx="425450" cy="199390"/>
          </a:xfrm>
          <a:prstGeom prst="rect">
            <a:avLst/>
          </a:prstGeom>
        </p:spPr>
        <p:txBody>
          <a:bodyPr wrap="square" lIns="0" tIns="11430" rIns="0" bIns="0" rtlCol="0" vert="horz">
            <a:spAutoFit/>
          </a:bodyPr>
          <a:lstStyle/>
          <a:p>
            <a:pPr marL="25400">
              <a:lnSpc>
                <a:spcPct val="100000"/>
              </a:lnSpc>
              <a:spcBef>
                <a:spcPts val="90"/>
              </a:spcBef>
            </a:pPr>
            <a:r>
              <a:rPr dirty="0" baseline="6944" sz="1200" spc="187">
                <a:latin typeface="Cambria"/>
                <a:cs typeface="Cambria"/>
              </a:rPr>
              <a:t>a </a:t>
            </a:r>
            <a:r>
              <a:rPr dirty="0" baseline="-28985" sz="1725" spc="315">
                <a:latin typeface="Cambria"/>
                <a:cs typeface="Cambria"/>
              </a:rPr>
              <a:t>−</a:t>
            </a:r>
            <a:r>
              <a:rPr dirty="0" baseline="-28985" sz="1725" spc="-142">
                <a:latin typeface="Cambria"/>
                <a:cs typeface="Cambria"/>
              </a:rPr>
              <a:t> </a:t>
            </a:r>
            <a:r>
              <a:rPr dirty="0" baseline="13888" sz="1200" spc="232">
                <a:latin typeface="Cambria"/>
                <a:cs typeface="Cambria"/>
              </a:rPr>
              <a:t>h</a:t>
            </a:r>
            <a:r>
              <a:rPr dirty="0" sz="650" spc="155">
                <a:latin typeface="Cambria"/>
                <a:cs typeface="Cambria"/>
              </a:rPr>
              <a:t>f</a:t>
            </a:r>
            <a:endParaRPr sz="650">
              <a:latin typeface="Cambria"/>
              <a:cs typeface="Cambria"/>
            </a:endParaRPr>
          </a:p>
        </p:txBody>
      </p:sp>
      <p:sp>
        <p:nvSpPr>
          <p:cNvPr id="61" name="object 61"/>
          <p:cNvSpPr txBox="1"/>
          <p:nvPr/>
        </p:nvSpPr>
        <p:spPr>
          <a:xfrm>
            <a:off x="3843500" y="3699712"/>
            <a:ext cx="343535" cy="151765"/>
          </a:xfrm>
          <a:prstGeom prst="rect">
            <a:avLst/>
          </a:prstGeom>
        </p:spPr>
        <p:txBody>
          <a:bodyPr wrap="square" lIns="0" tIns="15875" rIns="0" bIns="0" rtlCol="0" vert="horz">
            <a:spAutoFit/>
          </a:bodyPr>
          <a:lstStyle/>
          <a:p>
            <a:pPr>
              <a:lnSpc>
                <a:spcPct val="100000"/>
              </a:lnSpc>
              <a:spcBef>
                <a:spcPts val="125"/>
              </a:spcBef>
              <a:tabLst>
                <a:tab pos="269240" algn="l"/>
              </a:tabLst>
            </a:pPr>
            <a:r>
              <a:rPr dirty="0" sz="800" spc="35">
                <a:latin typeface="Cambria"/>
                <a:cs typeface="Cambria"/>
              </a:rPr>
              <a:t>2</a:t>
            </a:r>
            <a:r>
              <a:rPr dirty="0" sz="800" spc="35">
                <a:latin typeface="Cambria"/>
                <a:cs typeface="Cambria"/>
              </a:rPr>
              <a:t>	</a:t>
            </a:r>
            <a:r>
              <a:rPr dirty="0" sz="800" spc="35">
                <a:latin typeface="Cambria"/>
                <a:cs typeface="Cambria"/>
              </a:rPr>
              <a:t>2</a:t>
            </a:r>
            <a:endParaRPr sz="800">
              <a:latin typeface="Cambria"/>
              <a:cs typeface="Cambria"/>
            </a:endParaRPr>
          </a:p>
        </p:txBody>
      </p:sp>
      <p:sp>
        <p:nvSpPr>
          <p:cNvPr id="62" name="object 62"/>
          <p:cNvSpPr/>
          <p:nvPr/>
        </p:nvSpPr>
        <p:spPr>
          <a:xfrm>
            <a:off x="4079748" y="3703320"/>
            <a:ext cx="125095" cy="0"/>
          </a:xfrm>
          <a:custGeom>
            <a:avLst/>
            <a:gdLst/>
            <a:ahLst/>
            <a:cxnLst/>
            <a:rect l="l" t="t" r="r" b="b"/>
            <a:pathLst>
              <a:path w="125095" h="0">
                <a:moveTo>
                  <a:pt x="0" y="0"/>
                </a:moveTo>
                <a:lnTo>
                  <a:pt x="124967" y="0"/>
                </a:lnTo>
              </a:path>
            </a:pathLst>
          </a:custGeom>
          <a:ln w="9143">
            <a:solidFill>
              <a:srgbClr val="000000"/>
            </a:solidFill>
          </a:ln>
        </p:spPr>
        <p:txBody>
          <a:bodyPr wrap="square" lIns="0" tIns="0" rIns="0" bIns="0" rtlCol="0"/>
          <a:lstStyle/>
          <a:p/>
        </p:txBody>
      </p:sp>
      <p:sp>
        <p:nvSpPr>
          <p:cNvPr id="63" name="object 63"/>
          <p:cNvSpPr/>
          <p:nvPr/>
        </p:nvSpPr>
        <p:spPr>
          <a:xfrm>
            <a:off x="4479036" y="3636264"/>
            <a:ext cx="730250" cy="134620"/>
          </a:xfrm>
          <a:custGeom>
            <a:avLst/>
            <a:gdLst/>
            <a:ahLst/>
            <a:cxnLst/>
            <a:rect l="l" t="t" r="r" b="b"/>
            <a:pathLst>
              <a:path w="730250" h="134620">
                <a:moveTo>
                  <a:pt x="687324" y="134112"/>
                </a:moveTo>
                <a:lnTo>
                  <a:pt x="685800" y="128016"/>
                </a:lnTo>
                <a:lnTo>
                  <a:pt x="693467" y="124896"/>
                </a:lnTo>
                <a:lnTo>
                  <a:pt x="700278" y="120205"/>
                </a:lnTo>
                <a:lnTo>
                  <a:pt x="717470" y="77533"/>
                </a:lnTo>
                <a:lnTo>
                  <a:pt x="717804" y="65532"/>
                </a:lnTo>
                <a:lnTo>
                  <a:pt x="717470" y="54411"/>
                </a:lnTo>
                <a:lnTo>
                  <a:pt x="700278" y="12954"/>
                </a:lnTo>
                <a:lnTo>
                  <a:pt x="685800" y="4572"/>
                </a:lnTo>
                <a:lnTo>
                  <a:pt x="687324" y="0"/>
                </a:lnTo>
                <a:lnTo>
                  <a:pt x="719328" y="22860"/>
                </a:lnTo>
                <a:lnTo>
                  <a:pt x="729996" y="67056"/>
                </a:lnTo>
                <a:lnTo>
                  <a:pt x="729400" y="79319"/>
                </a:lnTo>
                <a:lnTo>
                  <a:pt x="713041" y="118681"/>
                </a:lnTo>
                <a:lnTo>
                  <a:pt x="697039" y="130111"/>
                </a:lnTo>
                <a:lnTo>
                  <a:pt x="687324" y="134112"/>
                </a:lnTo>
                <a:close/>
              </a:path>
              <a:path w="730250" h="134620">
                <a:moveTo>
                  <a:pt x="42672" y="134112"/>
                </a:moveTo>
                <a:lnTo>
                  <a:pt x="10668" y="111252"/>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64" name="object 64"/>
          <p:cNvSpPr/>
          <p:nvPr/>
        </p:nvSpPr>
        <p:spPr>
          <a:xfrm>
            <a:off x="5234940" y="3636264"/>
            <a:ext cx="722630" cy="134620"/>
          </a:xfrm>
          <a:custGeom>
            <a:avLst/>
            <a:gdLst/>
            <a:ahLst/>
            <a:cxnLst/>
            <a:rect l="l" t="t" r="r" b="b"/>
            <a:pathLst>
              <a:path w="722629" h="134620">
                <a:moveTo>
                  <a:pt x="679704" y="134112"/>
                </a:moveTo>
                <a:lnTo>
                  <a:pt x="678180" y="128016"/>
                </a:lnTo>
                <a:lnTo>
                  <a:pt x="685847" y="124896"/>
                </a:lnTo>
                <a:lnTo>
                  <a:pt x="692658" y="120205"/>
                </a:lnTo>
                <a:lnTo>
                  <a:pt x="709850" y="77533"/>
                </a:lnTo>
                <a:lnTo>
                  <a:pt x="710184" y="65532"/>
                </a:lnTo>
                <a:lnTo>
                  <a:pt x="709850" y="54411"/>
                </a:lnTo>
                <a:lnTo>
                  <a:pt x="692658" y="12954"/>
                </a:lnTo>
                <a:lnTo>
                  <a:pt x="678180" y="4572"/>
                </a:lnTo>
                <a:lnTo>
                  <a:pt x="679704" y="0"/>
                </a:lnTo>
                <a:lnTo>
                  <a:pt x="711708" y="22860"/>
                </a:lnTo>
                <a:lnTo>
                  <a:pt x="722376" y="67056"/>
                </a:lnTo>
                <a:lnTo>
                  <a:pt x="721780" y="79319"/>
                </a:lnTo>
                <a:lnTo>
                  <a:pt x="705421" y="118681"/>
                </a:lnTo>
                <a:lnTo>
                  <a:pt x="689419" y="130111"/>
                </a:lnTo>
                <a:lnTo>
                  <a:pt x="679704" y="134112"/>
                </a:lnTo>
                <a:close/>
              </a:path>
              <a:path w="722629" h="134620">
                <a:moveTo>
                  <a:pt x="42672" y="134112"/>
                </a:moveTo>
                <a:lnTo>
                  <a:pt x="10668" y="111252"/>
                </a:lnTo>
                <a:lnTo>
                  <a:pt x="0" y="67056"/>
                </a:lnTo>
                <a:lnTo>
                  <a:pt x="595" y="54792"/>
                </a:lnTo>
                <a:lnTo>
                  <a:pt x="16954" y="14573"/>
                </a:lnTo>
                <a:lnTo>
                  <a:pt x="42672" y="0"/>
                </a:lnTo>
                <a:lnTo>
                  <a:pt x="44196" y="4572"/>
                </a:lnTo>
                <a:lnTo>
                  <a:pt x="36528" y="8334"/>
                </a:lnTo>
                <a:lnTo>
                  <a:pt x="29718" y="12954"/>
                </a:lnTo>
                <a:lnTo>
                  <a:pt x="12525" y="54411"/>
                </a:lnTo>
                <a:lnTo>
                  <a:pt x="12191"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65" name="object 65"/>
          <p:cNvSpPr txBox="1"/>
          <p:nvPr/>
        </p:nvSpPr>
        <p:spPr>
          <a:xfrm>
            <a:off x="4293637" y="3588454"/>
            <a:ext cx="2435225" cy="199390"/>
          </a:xfrm>
          <a:prstGeom prst="rect">
            <a:avLst/>
          </a:prstGeom>
        </p:spPr>
        <p:txBody>
          <a:bodyPr wrap="square" lIns="0" tIns="11430" rIns="0" bIns="0" rtlCol="0" vert="horz">
            <a:spAutoFit/>
          </a:bodyPr>
          <a:lstStyle/>
          <a:p>
            <a:pPr marL="25400">
              <a:lnSpc>
                <a:spcPct val="100000"/>
              </a:lnSpc>
              <a:spcBef>
                <a:spcPts val="90"/>
              </a:spcBef>
            </a:pPr>
            <a:r>
              <a:rPr dirty="0" sz="1150" spc="210">
                <a:latin typeface="Cambria"/>
                <a:cs typeface="Cambria"/>
              </a:rPr>
              <a:t>= </a:t>
            </a:r>
            <a:r>
              <a:rPr dirty="0" sz="1150" spc="5">
                <a:latin typeface="Cambria"/>
                <a:cs typeface="Cambria"/>
              </a:rPr>
              <a:t>13.237𝑖𝑛</a:t>
            </a:r>
            <a:r>
              <a:rPr dirty="0" baseline="31250" sz="1200" spc="7">
                <a:latin typeface="Cambria"/>
                <a:cs typeface="Cambria"/>
              </a:rPr>
              <a:t>2 </a:t>
            </a:r>
            <a:r>
              <a:rPr dirty="0" sz="1150" spc="-10">
                <a:latin typeface="Cambria"/>
                <a:cs typeface="Cambria"/>
              </a:rPr>
              <a:t>214.85𝑘𝑠𝑖 </a:t>
            </a:r>
            <a:r>
              <a:rPr dirty="0" sz="1150" spc="10">
                <a:latin typeface="Cambria"/>
                <a:cs typeface="Cambria"/>
              </a:rPr>
              <a:t>(76.82𝑖𝑛</a:t>
            </a:r>
            <a:r>
              <a:rPr dirty="0" sz="1150" spc="-114">
                <a:latin typeface="Cambria"/>
                <a:cs typeface="Cambria"/>
              </a:rPr>
              <a:t> </a:t>
            </a:r>
            <a:r>
              <a:rPr dirty="0" sz="1150" spc="210">
                <a:latin typeface="Cambria"/>
                <a:cs typeface="Cambria"/>
              </a:rPr>
              <a:t>−</a:t>
            </a:r>
            <a:endParaRPr sz="1150">
              <a:latin typeface="Cambria"/>
              <a:cs typeface="Cambria"/>
            </a:endParaRPr>
          </a:p>
        </p:txBody>
      </p:sp>
      <p:sp>
        <p:nvSpPr>
          <p:cNvPr id="66" name="object 66"/>
          <p:cNvSpPr txBox="1"/>
          <p:nvPr/>
        </p:nvSpPr>
        <p:spPr>
          <a:xfrm>
            <a:off x="1173440" y="3960367"/>
            <a:ext cx="73660" cy="151765"/>
          </a:xfrm>
          <a:prstGeom prst="rect">
            <a:avLst/>
          </a:prstGeom>
        </p:spPr>
        <p:txBody>
          <a:bodyPr wrap="square" lIns="0" tIns="15875" rIns="0" bIns="0" rtlCol="0" vert="horz">
            <a:spAutoFit/>
          </a:bodyPr>
          <a:lstStyle/>
          <a:p>
            <a:pPr>
              <a:lnSpc>
                <a:spcPct val="100000"/>
              </a:lnSpc>
              <a:spcBef>
                <a:spcPts val="125"/>
              </a:spcBef>
            </a:pPr>
            <a:r>
              <a:rPr dirty="0" sz="800" spc="35">
                <a:latin typeface="Cambria"/>
                <a:cs typeface="Cambria"/>
              </a:rPr>
              <a:t>2</a:t>
            </a:r>
            <a:endParaRPr sz="800">
              <a:latin typeface="Cambria"/>
              <a:cs typeface="Cambria"/>
            </a:endParaRPr>
          </a:p>
        </p:txBody>
      </p:sp>
      <p:sp>
        <p:nvSpPr>
          <p:cNvPr id="67" name="object 67"/>
          <p:cNvSpPr/>
          <p:nvPr/>
        </p:nvSpPr>
        <p:spPr>
          <a:xfrm>
            <a:off x="1014983" y="3963924"/>
            <a:ext cx="375285" cy="0"/>
          </a:xfrm>
          <a:custGeom>
            <a:avLst/>
            <a:gdLst/>
            <a:ahLst/>
            <a:cxnLst/>
            <a:rect l="l" t="t" r="r" b="b"/>
            <a:pathLst>
              <a:path w="375284" h="0">
                <a:moveTo>
                  <a:pt x="0" y="0"/>
                </a:moveTo>
                <a:lnTo>
                  <a:pt x="374904" y="0"/>
                </a:lnTo>
              </a:path>
            </a:pathLst>
          </a:custGeom>
          <a:ln w="9144">
            <a:solidFill>
              <a:srgbClr val="000000"/>
            </a:solidFill>
          </a:ln>
        </p:spPr>
        <p:txBody>
          <a:bodyPr wrap="square" lIns="0" tIns="0" rIns="0" bIns="0" rtlCol="0"/>
          <a:lstStyle/>
          <a:p/>
        </p:txBody>
      </p:sp>
      <p:sp>
        <p:nvSpPr>
          <p:cNvPr id="68" name="object 68"/>
          <p:cNvSpPr/>
          <p:nvPr/>
        </p:nvSpPr>
        <p:spPr>
          <a:xfrm>
            <a:off x="1918716" y="3896867"/>
            <a:ext cx="370840" cy="134620"/>
          </a:xfrm>
          <a:custGeom>
            <a:avLst/>
            <a:gdLst/>
            <a:ahLst/>
            <a:cxnLst/>
            <a:rect l="l" t="t" r="r" b="b"/>
            <a:pathLst>
              <a:path w="370839" h="134620">
                <a:moveTo>
                  <a:pt x="327660" y="134112"/>
                </a:moveTo>
                <a:lnTo>
                  <a:pt x="326136" y="128016"/>
                </a:lnTo>
                <a:lnTo>
                  <a:pt x="333803" y="124896"/>
                </a:lnTo>
                <a:lnTo>
                  <a:pt x="340614" y="120205"/>
                </a:lnTo>
                <a:lnTo>
                  <a:pt x="357806" y="77533"/>
                </a:lnTo>
                <a:lnTo>
                  <a:pt x="358140" y="65532"/>
                </a:lnTo>
                <a:lnTo>
                  <a:pt x="357806" y="54411"/>
                </a:lnTo>
                <a:lnTo>
                  <a:pt x="340614" y="12954"/>
                </a:lnTo>
                <a:lnTo>
                  <a:pt x="326136" y="4572"/>
                </a:lnTo>
                <a:lnTo>
                  <a:pt x="327660" y="0"/>
                </a:lnTo>
                <a:lnTo>
                  <a:pt x="359664" y="22860"/>
                </a:lnTo>
                <a:lnTo>
                  <a:pt x="370332" y="67056"/>
                </a:lnTo>
                <a:lnTo>
                  <a:pt x="369736" y="79319"/>
                </a:lnTo>
                <a:lnTo>
                  <a:pt x="353377" y="118895"/>
                </a:lnTo>
                <a:lnTo>
                  <a:pt x="337375" y="130754"/>
                </a:lnTo>
                <a:lnTo>
                  <a:pt x="327660" y="134112"/>
                </a:lnTo>
                <a:close/>
              </a:path>
              <a:path w="370839" h="134620">
                <a:moveTo>
                  <a:pt x="42672" y="134112"/>
                </a:moveTo>
                <a:lnTo>
                  <a:pt x="10668" y="111252"/>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69" name="object 69"/>
          <p:cNvSpPr/>
          <p:nvPr/>
        </p:nvSpPr>
        <p:spPr>
          <a:xfrm>
            <a:off x="2316479" y="3896867"/>
            <a:ext cx="1043940" cy="134620"/>
          </a:xfrm>
          <a:custGeom>
            <a:avLst/>
            <a:gdLst/>
            <a:ahLst/>
            <a:cxnLst/>
            <a:rect l="l" t="t" r="r" b="b"/>
            <a:pathLst>
              <a:path w="1043939" h="134620">
                <a:moveTo>
                  <a:pt x="1001268" y="134112"/>
                </a:moveTo>
                <a:lnTo>
                  <a:pt x="999744" y="128016"/>
                </a:lnTo>
                <a:lnTo>
                  <a:pt x="1007411" y="124896"/>
                </a:lnTo>
                <a:lnTo>
                  <a:pt x="1014222" y="120205"/>
                </a:lnTo>
                <a:lnTo>
                  <a:pt x="1031414" y="77533"/>
                </a:lnTo>
                <a:lnTo>
                  <a:pt x="1031748" y="65532"/>
                </a:lnTo>
                <a:lnTo>
                  <a:pt x="1031414" y="54411"/>
                </a:lnTo>
                <a:lnTo>
                  <a:pt x="1014222" y="12954"/>
                </a:lnTo>
                <a:lnTo>
                  <a:pt x="999744" y="4572"/>
                </a:lnTo>
                <a:lnTo>
                  <a:pt x="1001268" y="0"/>
                </a:lnTo>
                <a:lnTo>
                  <a:pt x="1033272" y="22860"/>
                </a:lnTo>
                <a:lnTo>
                  <a:pt x="1043940" y="67056"/>
                </a:lnTo>
                <a:lnTo>
                  <a:pt x="1043344" y="79319"/>
                </a:lnTo>
                <a:lnTo>
                  <a:pt x="1026985" y="118895"/>
                </a:lnTo>
                <a:lnTo>
                  <a:pt x="1010983" y="130754"/>
                </a:lnTo>
                <a:lnTo>
                  <a:pt x="1001268" y="134112"/>
                </a:lnTo>
                <a:close/>
              </a:path>
              <a:path w="1043939" h="134620">
                <a:moveTo>
                  <a:pt x="42672" y="134112"/>
                </a:moveTo>
                <a:lnTo>
                  <a:pt x="10668" y="111252"/>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70" name="object 70"/>
          <p:cNvSpPr/>
          <p:nvPr/>
        </p:nvSpPr>
        <p:spPr>
          <a:xfrm>
            <a:off x="3386328" y="3896867"/>
            <a:ext cx="306705" cy="134620"/>
          </a:xfrm>
          <a:custGeom>
            <a:avLst/>
            <a:gdLst/>
            <a:ahLst/>
            <a:cxnLst/>
            <a:rect l="l" t="t" r="r" b="b"/>
            <a:pathLst>
              <a:path w="306704" h="134620">
                <a:moveTo>
                  <a:pt x="263652" y="134112"/>
                </a:moveTo>
                <a:lnTo>
                  <a:pt x="262128" y="128016"/>
                </a:lnTo>
                <a:lnTo>
                  <a:pt x="269795" y="124896"/>
                </a:lnTo>
                <a:lnTo>
                  <a:pt x="276606" y="120205"/>
                </a:lnTo>
                <a:lnTo>
                  <a:pt x="293798" y="77533"/>
                </a:lnTo>
                <a:lnTo>
                  <a:pt x="294132" y="65532"/>
                </a:lnTo>
                <a:lnTo>
                  <a:pt x="293798" y="54411"/>
                </a:lnTo>
                <a:lnTo>
                  <a:pt x="276606" y="12954"/>
                </a:lnTo>
                <a:lnTo>
                  <a:pt x="262128" y="4572"/>
                </a:lnTo>
                <a:lnTo>
                  <a:pt x="263652" y="0"/>
                </a:lnTo>
                <a:lnTo>
                  <a:pt x="295656" y="22860"/>
                </a:lnTo>
                <a:lnTo>
                  <a:pt x="306324" y="67056"/>
                </a:lnTo>
                <a:lnTo>
                  <a:pt x="305728" y="79319"/>
                </a:lnTo>
                <a:lnTo>
                  <a:pt x="289369" y="118895"/>
                </a:lnTo>
                <a:lnTo>
                  <a:pt x="273367" y="130754"/>
                </a:lnTo>
                <a:lnTo>
                  <a:pt x="263652" y="134112"/>
                </a:lnTo>
                <a:close/>
              </a:path>
              <a:path w="306704" h="134620">
                <a:moveTo>
                  <a:pt x="42671" y="134112"/>
                </a:moveTo>
                <a:lnTo>
                  <a:pt x="10668" y="111252"/>
                </a:lnTo>
                <a:lnTo>
                  <a:pt x="0" y="67056"/>
                </a:lnTo>
                <a:lnTo>
                  <a:pt x="595" y="54792"/>
                </a:lnTo>
                <a:lnTo>
                  <a:pt x="16954" y="14573"/>
                </a:lnTo>
                <a:lnTo>
                  <a:pt x="42671" y="0"/>
                </a:lnTo>
                <a:lnTo>
                  <a:pt x="44195" y="4572"/>
                </a:lnTo>
                <a:lnTo>
                  <a:pt x="36528" y="8334"/>
                </a:lnTo>
                <a:lnTo>
                  <a:pt x="29717" y="12954"/>
                </a:lnTo>
                <a:lnTo>
                  <a:pt x="12525" y="54411"/>
                </a:lnTo>
                <a:lnTo>
                  <a:pt x="12192" y="65532"/>
                </a:lnTo>
                <a:lnTo>
                  <a:pt x="12525" y="77533"/>
                </a:lnTo>
                <a:lnTo>
                  <a:pt x="24050" y="114085"/>
                </a:lnTo>
                <a:lnTo>
                  <a:pt x="44195" y="128016"/>
                </a:lnTo>
                <a:lnTo>
                  <a:pt x="42671" y="134112"/>
                </a:lnTo>
                <a:close/>
              </a:path>
            </a:pathLst>
          </a:custGeom>
          <a:solidFill>
            <a:srgbClr val="000000"/>
          </a:solidFill>
        </p:spPr>
        <p:txBody>
          <a:bodyPr wrap="square" lIns="0" tIns="0" rIns="0" bIns="0" rtlCol="0"/>
          <a:lstStyle/>
          <a:p/>
        </p:txBody>
      </p:sp>
      <p:sp>
        <p:nvSpPr>
          <p:cNvPr id="71" name="object 71"/>
          <p:cNvSpPr txBox="1"/>
          <p:nvPr/>
        </p:nvSpPr>
        <p:spPr>
          <a:xfrm>
            <a:off x="991078" y="3849114"/>
            <a:ext cx="2689860" cy="199390"/>
          </a:xfrm>
          <a:prstGeom prst="rect">
            <a:avLst/>
          </a:prstGeom>
        </p:spPr>
        <p:txBody>
          <a:bodyPr wrap="square" lIns="0" tIns="11430" rIns="0" bIns="0" rtlCol="0" vert="horz">
            <a:spAutoFit/>
          </a:bodyPr>
          <a:lstStyle/>
          <a:p>
            <a:pPr marL="25400">
              <a:lnSpc>
                <a:spcPct val="100000"/>
              </a:lnSpc>
              <a:spcBef>
                <a:spcPts val="90"/>
              </a:spcBef>
            </a:pPr>
            <a:r>
              <a:rPr dirty="0" baseline="48611" sz="1200" spc="82">
                <a:latin typeface="Cambria"/>
                <a:cs typeface="Cambria"/>
              </a:rPr>
              <a:t>47.63in</a:t>
            </a:r>
            <a:r>
              <a:rPr dirty="0" sz="1150" spc="55">
                <a:latin typeface="Cambria"/>
                <a:cs typeface="Cambria"/>
              </a:rPr>
              <a:t>) </a:t>
            </a:r>
            <a:r>
              <a:rPr dirty="0" sz="1150" spc="210">
                <a:latin typeface="Cambria"/>
                <a:cs typeface="Cambria"/>
              </a:rPr>
              <a:t>+ </a:t>
            </a:r>
            <a:r>
              <a:rPr dirty="0" sz="1150" spc="-10">
                <a:latin typeface="Cambria"/>
                <a:cs typeface="Cambria"/>
              </a:rPr>
              <a:t>0.85 4𝑘𝑠𝑖 </a:t>
            </a:r>
            <a:r>
              <a:rPr dirty="0" sz="1150" spc="-5">
                <a:latin typeface="Cambria"/>
                <a:cs typeface="Cambria"/>
              </a:rPr>
              <a:t>84𝑖𝑛 </a:t>
            </a:r>
            <a:r>
              <a:rPr dirty="0" sz="1150" spc="210">
                <a:latin typeface="Cambria"/>
                <a:cs typeface="Cambria"/>
              </a:rPr>
              <a:t>− </a:t>
            </a:r>
            <a:r>
              <a:rPr dirty="0" sz="1150" spc="-5">
                <a:latin typeface="Cambria"/>
                <a:cs typeface="Cambria"/>
              </a:rPr>
              <a:t>6.125𝑖𝑛</a:t>
            </a:r>
            <a:r>
              <a:rPr dirty="0" sz="1150" spc="225">
                <a:latin typeface="Cambria"/>
                <a:cs typeface="Cambria"/>
              </a:rPr>
              <a:t> </a:t>
            </a:r>
            <a:r>
              <a:rPr dirty="0" sz="1150" spc="-10">
                <a:latin typeface="Cambria"/>
                <a:cs typeface="Cambria"/>
              </a:rPr>
              <a:t>7𝑖𝑛</a:t>
            </a:r>
            <a:endParaRPr sz="1150">
              <a:latin typeface="Cambria"/>
              <a:cs typeface="Cambria"/>
            </a:endParaRPr>
          </a:p>
        </p:txBody>
      </p:sp>
      <p:sp>
        <p:nvSpPr>
          <p:cNvPr id="72" name="object 72"/>
          <p:cNvSpPr/>
          <p:nvPr/>
        </p:nvSpPr>
        <p:spPr>
          <a:xfrm>
            <a:off x="3741420" y="3845052"/>
            <a:ext cx="833755" cy="239395"/>
          </a:xfrm>
          <a:custGeom>
            <a:avLst/>
            <a:gdLst/>
            <a:ahLst/>
            <a:cxnLst/>
            <a:rect l="l" t="t" r="r" b="b"/>
            <a:pathLst>
              <a:path w="833754" h="239395">
                <a:moveTo>
                  <a:pt x="781812" y="239268"/>
                </a:moveTo>
                <a:lnTo>
                  <a:pt x="778764" y="233172"/>
                </a:lnTo>
                <a:lnTo>
                  <a:pt x="788241" y="226314"/>
                </a:lnTo>
                <a:lnTo>
                  <a:pt x="796290" y="217170"/>
                </a:lnTo>
                <a:lnTo>
                  <a:pt x="814125" y="176331"/>
                </a:lnTo>
                <a:lnTo>
                  <a:pt x="819912" y="120396"/>
                </a:lnTo>
                <a:lnTo>
                  <a:pt x="819316" y="99774"/>
                </a:lnTo>
                <a:lnTo>
                  <a:pt x="809244" y="48768"/>
                </a:lnTo>
                <a:lnTo>
                  <a:pt x="788241" y="13192"/>
                </a:lnTo>
                <a:lnTo>
                  <a:pt x="778764" y="6096"/>
                </a:lnTo>
                <a:lnTo>
                  <a:pt x="781812" y="0"/>
                </a:lnTo>
                <a:lnTo>
                  <a:pt x="811601" y="29575"/>
                </a:lnTo>
                <a:lnTo>
                  <a:pt x="830199" y="79438"/>
                </a:lnTo>
                <a:lnTo>
                  <a:pt x="833628" y="120396"/>
                </a:lnTo>
                <a:lnTo>
                  <a:pt x="832770" y="140636"/>
                </a:lnTo>
                <a:lnTo>
                  <a:pt x="825912" y="178260"/>
                </a:lnTo>
                <a:lnTo>
                  <a:pt x="802576" y="222313"/>
                </a:lnTo>
                <a:lnTo>
                  <a:pt x="792694" y="232148"/>
                </a:lnTo>
                <a:lnTo>
                  <a:pt x="781812" y="239268"/>
                </a:lnTo>
                <a:close/>
              </a:path>
              <a:path w="833754" h="239395">
                <a:moveTo>
                  <a:pt x="50291" y="239268"/>
                </a:moveTo>
                <a:lnTo>
                  <a:pt x="21145" y="209907"/>
                </a:lnTo>
                <a:lnTo>
                  <a:pt x="3429" y="160020"/>
                </a:lnTo>
                <a:lnTo>
                  <a:pt x="0" y="120396"/>
                </a:lnTo>
                <a:lnTo>
                  <a:pt x="857" y="99274"/>
                </a:lnTo>
                <a:lnTo>
                  <a:pt x="7715" y="61031"/>
                </a:lnTo>
                <a:lnTo>
                  <a:pt x="29718" y="17526"/>
                </a:lnTo>
                <a:lnTo>
                  <a:pt x="50291" y="0"/>
                </a:lnTo>
                <a:lnTo>
                  <a:pt x="53339" y="6096"/>
                </a:lnTo>
                <a:lnTo>
                  <a:pt x="44505" y="13192"/>
                </a:lnTo>
                <a:lnTo>
                  <a:pt x="36385" y="22860"/>
                </a:lnTo>
                <a:lnTo>
                  <a:pt x="18621" y="64246"/>
                </a:lnTo>
                <a:lnTo>
                  <a:pt x="12191" y="120396"/>
                </a:lnTo>
                <a:lnTo>
                  <a:pt x="13001" y="140374"/>
                </a:lnTo>
                <a:lnTo>
                  <a:pt x="22860" y="192024"/>
                </a:lnTo>
                <a:lnTo>
                  <a:pt x="44505" y="226314"/>
                </a:lnTo>
                <a:lnTo>
                  <a:pt x="53339" y="233172"/>
                </a:lnTo>
                <a:lnTo>
                  <a:pt x="50291" y="239268"/>
                </a:lnTo>
                <a:close/>
              </a:path>
            </a:pathLst>
          </a:custGeom>
          <a:solidFill>
            <a:srgbClr val="000000"/>
          </a:solidFill>
        </p:spPr>
        <p:txBody>
          <a:bodyPr wrap="square" lIns="0" tIns="0" rIns="0" bIns="0" rtlCol="0"/>
          <a:lstStyle/>
          <a:p/>
        </p:txBody>
      </p:sp>
      <p:sp>
        <p:nvSpPr>
          <p:cNvPr id="73" name="object 73"/>
          <p:cNvSpPr/>
          <p:nvPr/>
        </p:nvSpPr>
        <p:spPr>
          <a:xfrm>
            <a:off x="3799332" y="3963924"/>
            <a:ext cx="375285" cy="0"/>
          </a:xfrm>
          <a:custGeom>
            <a:avLst/>
            <a:gdLst/>
            <a:ahLst/>
            <a:cxnLst/>
            <a:rect l="l" t="t" r="r" b="b"/>
            <a:pathLst>
              <a:path w="375285" h="0">
                <a:moveTo>
                  <a:pt x="0" y="0"/>
                </a:moveTo>
                <a:lnTo>
                  <a:pt x="374903" y="0"/>
                </a:lnTo>
              </a:path>
            </a:pathLst>
          </a:custGeom>
          <a:ln w="9144">
            <a:solidFill>
              <a:srgbClr val="000000"/>
            </a:solidFill>
          </a:ln>
        </p:spPr>
        <p:txBody>
          <a:bodyPr wrap="square" lIns="0" tIns="0" rIns="0" bIns="0" rtlCol="0"/>
          <a:lstStyle/>
          <a:p/>
        </p:txBody>
      </p:sp>
      <p:sp>
        <p:nvSpPr>
          <p:cNvPr id="74" name="object 74"/>
          <p:cNvSpPr txBox="1"/>
          <p:nvPr/>
        </p:nvSpPr>
        <p:spPr>
          <a:xfrm>
            <a:off x="3775419" y="3762236"/>
            <a:ext cx="777240" cy="199390"/>
          </a:xfrm>
          <a:prstGeom prst="rect">
            <a:avLst/>
          </a:prstGeom>
        </p:spPr>
        <p:txBody>
          <a:bodyPr wrap="square" lIns="0" tIns="11430" rIns="0" bIns="0" rtlCol="0" vert="horz">
            <a:spAutoFit/>
          </a:bodyPr>
          <a:lstStyle/>
          <a:p>
            <a:pPr marL="25400">
              <a:lnSpc>
                <a:spcPct val="100000"/>
              </a:lnSpc>
              <a:spcBef>
                <a:spcPts val="90"/>
              </a:spcBef>
            </a:pPr>
            <a:r>
              <a:rPr dirty="0" sz="800" spc="40">
                <a:latin typeface="Cambria"/>
                <a:cs typeface="Cambria"/>
              </a:rPr>
              <a:t>47.63in </a:t>
            </a:r>
            <a:r>
              <a:rPr dirty="0" baseline="-31400" sz="1725" spc="315">
                <a:latin typeface="Cambria"/>
                <a:cs typeface="Cambria"/>
              </a:rPr>
              <a:t>−</a:t>
            </a:r>
            <a:r>
              <a:rPr dirty="0" baseline="-31400" sz="1725" spc="37">
                <a:latin typeface="Cambria"/>
                <a:cs typeface="Cambria"/>
              </a:rPr>
              <a:t> </a:t>
            </a:r>
            <a:r>
              <a:rPr dirty="0" sz="800" spc="60">
                <a:latin typeface="Cambria"/>
                <a:cs typeface="Cambria"/>
              </a:rPr>
              <a:t>7in</a:t>
            </a:r>
            <a:endParaRPr sz="800">
              <a:latin typeface="Cambria"/>
              <a:cs typeface="Cambria"/>
            </a:endParaRPr>
          </a:p>
        </p:txBody>
      </p:sp>
      <p:sp>
        <p:nvSpPr>
          <p:cNvPr id="75" name="object 75"/>
          <p:cNvSpPr txBox="1"/>
          <p:nvPr/>
        </p:nvSpPr>
        <p:spPr>
          <a:xfrm>
            <a:off x="3957775" y="3960367"/>
            <a:ext cx="517525" cy="151765"/>
          </a:xfrm>
          <a:prstGeom prst="rect">
            <a:avLst/>
          </a:prstGeom>
        </p:spPr>
        <p:txBody>
          <a:bodyPr wrap="square" lIns="0" tIns="15875" rIns="0" bIns="0" rtlCol="0" vert="horz">
            <a:spAutoFit/>
          </a:bodyPr>
          <a:lstStyle/>
          <a:p>
            <a:pPr>
              <a:lnSpc>
                <a:spcPct val="100000"/>
              </a:lnSpc>
              <a:spcBef>
                <a:spcPts val="125"/>
              </a:spcBef>
              <a:tabLst>
                <a:tab pos="443230" algn="l"/>
              </a:tabLst>
            </a:pPr>
            <a:r>
              <a:rPr dirty="0" sz="800" spc="35">
                <a:latin typeface="Cambria"/>
                <a:cs typeface="Cambria"/>
              </a:rPr>
              <a:t>2</a:t>
            </a:r>
            <a:r>
              <a:rPr dirty="0" sz="800" spc="35">
                <a:latin typeface="Cambria"/>
                <a:cs typeface="Cambria"/>
              </a:rPr>
              <a:t>	</a:t>
            </a:r>
            <a:r>
              <a:rPr dirty="0" sz="800" spc="35">
                <a:latin typeface="Cambria"/>
                <a:cs typeface="Cambria"/>
              </a:rPr>
              <a:t>2</a:t>
            </a:r>
            <a:endParaRPr sz="800">
              <a:latin typeface="Cambria"/>
              <a:cs typeface="Cambria"/>
            </a:endParaRPr>
          </a:p>
        </p:txBody>
      </p:sp>
      <p:sp>
        <p:nvSpPr>
          <p:cNvPr id="76" name="object 76"/>
          <p:cNvSpPr/>
          <p:nvPr/>
        </p:nvSpPr>
        <p:spPr>
          <a:xfrm>
            <a:off x="4346448" y="3963924"/>
            <a:ext cx="169545" cy="0"/>
          </a:xfrm>
          <a:custGeom>
            <a:avLst/>
            <a:gdLst/>
            <a:ahLst/>
            <a:cxnLst/>
            <a:rect l="l" t="t" r="r" b="b"/>
            <a:pathLst>
              <a:path w="169545" h="0">
                <a:moveTo>
                  <a:pt x="0" y="0"/>
                </a:moveTo>
                <a:lnTo>
                  <a:pt x="169163" y="0"/>
                </a:lnTo>
              </a:path>
            </a:pathLst>
          </a:custGeom>
          <a:ln w="9144">
            <a:solidFill>
              <a:srgbClr val="000000"/>
            </a:solidFill>
          </a:ln>
        </p:spPr>
        <p:txBody>
          <a:bodyPr wrap="square" lIns="0" tIns="0" rIns="0" bIns="0" rtlCol="0"/>
          <a:lstStyle/>
          <a:p/>
        </p:txBody>
      </p:sp>
      <p:sp>
        <p:nvSpPr>
          <p:cNvPr id="77" name="object 77"/>
          <p:cNvSpPr txBox="1"/>
          <p:nvPr/>
        </p:nvSpPr>
        <p:spPr>
          <a:xfrm>
            <a:off x="4628410" y="3847559"/>
            <a:ext cx="2103755" cy="199390"/>
          </a:xfrm>
          <a:prstGeom prst="rect">
            <a:avLst/>
          </a:prstGeom>
        </p:spPr>
        <p:txBody>
          <a:bodyPr wrap="square" lIns="0" tIns="11430" rIns="0" bIns="0" rtlCol="0" vert="horz">
            <a:spAutoFit/>
          </a:bodyPr>
          <a:lstStyle/>
          <a:p>
            <a:pPr>
              <a:lnSpc>
                <a:spcPct val="100000"/>
              </a:lnSpc>
              <a:spcBef>
                <a:spcPts val="90"/>
              </a:spcBef>
            </a:pPr>
            <a:r>
              <a:rPr dirty="0" sz="1150" spc="210">
                <a:latin typeface="Cambria"/>
                <a:cs typeface="Cambria"/>
              </a:rPr>
              <a:t>= </a:t>
            </a:r>
            <a:r>
              <a:rPr dirty="0" sz="1150" spc="-5">
                <a:latin typeface="Cambria"/>
                <a:cs typeface="Cambria"/>
              </a:rPr>
              <a:t>188396.9𝑘 · 𝑖𝑛 </a:t>
            </a:r>
            <a:r>
              <a:rPr dirty="0" sz="1150" spc="210">
                <a:latin typeface="Cambria"/>
                <a:cs typeface="Cambria"/>
              </a:rPr>
              <a:t>=</a:t>
            </a:r>
            <a:r>
              <a:rPr dirty="0" sz="1150" spc="-10">
                <a:latin typeface="Cambria"/>
                <a:cs typeface="Cambria"/>
              </a:rPr>
              <a:t> </a:t>
            </a:r>
            <a:r>
              <a:rPr dirty="0" sz="1150" spc="-5">
                <a:latin typeface="Cambria"/>
                <a:cs typeface="Cambria"/>
              </a:rPr>
              <a:t>15699.7𝑘 · 𝑓𝑡</a:t>
            </a:r>
            <a:endParaRPr sz="1150">
              <a:latin typeface="Cambria"/>
              <a:cs typeface="Cambria"/>
            </a:endParaRPr>
          </a:p>
        </p:txBody>
      </p:sp>
      <p:sp>
        <p:nvSpPr>
          <p:cNvPr id="78" name="object 78"/>
          <p:cNvSpPr txBox="1"/>
          <p:nvPr/>
        </p:nvSpPr>
        <p:spPr>
          <a:xfrm>
            <a:off x="6911319" y="4498371"/>
            <a:ext cx="184785" cy="155575"/>
          </a:xfrm>
          <a:prstGeom prst="rect">
            <a:avLst/>
          </a:prstGeom>
        </p:spPr>
        <p:txBody>
          <a:bodyPr wrap="square" lIns="0" tIns="12700" rIns="0" bIns="0" rtlCol="0" vert="horz">
            <a:spAutoFit/>
          </a:bodyPr>
          <a:lstStyle/>
          <a:p>
            <a:pPr>
              <a:lnSpc>
                <a:spcPct val="100000"/>
              </a:lnSpc>
              <a:spcBef>
                <a:spcPts val="100"/>
              </a:spcBef>
            </a:pPr>
            <a:r>
              <a:rPr dirty="0" sz="850" spc="-65">
                <a:solidFill>
                  <a:srgbClr val="FFFFFF"/>
                </a:solidFill>
                <a:latin typeface="Arial"/>
                <a:cs typeface="Arial"/>
              </a:rPr>
              <a:t>1</a:t>
            </a:r>
            <a:r>
              <a:rPr dirty="0" sz="850" spc="-10">
                <a:solidFill>
                  <a:srgbClr val="FFFFFF"/>
                </a:solidFill>
                <a:latin typeface="Arial"/>
                <a:cs typeface="Arial"/>
              </a:rPr>
              <a:t>1</a:t>
            </a:r>
            <a:r>
              <a:rPr dirty="0" sz="850">
                <a:solidFill>
                  <a:srgbClr val="FFFFFF"/>
                </a:solidFill>
                <a:latin typeface="Arial"/>
                <a:cs typeface="Arial"/>
              </a:rPr>
              <a:t>7</a:t>
            </a:r>
            <a:endParaRPr sz="850">
              <a:latin typeface="Arial"/>
              <a:cs typeface="Arial"/>
            </a:endParaRPr>
          </a:p>
        </p:txBody>
      </p:sp>
      <p:sp>
        <p:nvSpPr>
          <p:cNvPr id="79" name="object 79"/>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80" name="object 80"/>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81" name="object 81"/>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82" name="object 82"/>
          <p:cNvSpPr txBox="1"/>
          <p:nvPr/>
        </p:nvSpPr>
        <p:spPr>
          <a:xfrm>
            <a:off x="1016466" y="5528576"/>
            <a:ext cx="3540760" cy="417195"/>
          </a:xfrm>
          <a:prstGeom prst="rect">
            <a:avLst/>
          </a:prstGeom>
        </p:spPr>
        <p:txBody>
          <a:bodyPr wrap="square" lIns="0" tIns="14604" rIns="0" bIns="0" rtlCol="0" vert="horz">
            <a:spAutoFit/>
          </a:bodyPr>
          <a:lstStyle/>
          <a:p>
            <a:pPr>
              <a:lnSpc>
                <a:spcPct val="100000"/>
              </a:lnSpc>
              <a:spcBef>
                <a:spcPts val="114"/>
              </a:spcBef>
            </a:pPr>
            <a:r>
              <a:rPr dirty="0" sz="2550" spc="10">
                <a:solidFill>
                  <a:srgbClr val="1C7C5B"/>
                </a:solidFill>
                <a:latin typeface="Arial Black"/>
                <a:cs typeface="Arial Black"/>
              </a:rPr>
              <a:t>Moment</a:t>
            </a:r>
            <a:r>
              <a:rPr dirty="0" sz="2550" spc="-85">
                <a:solidFill>
                  <a:srgbClr val="1C7C5B"/>
                </a:solidFill>
                <a:latin typeface="Arial Black"/>
                <a:cs typeface="Arial Black"/>
              </a:rPr>
              <a:t> </a:t>
            </a:r>
            <a:r>
              <a:rPr dirty="0" sz="2550" spc="5">
                <a:solidFill>
                  <a:srgbClr val="1C7C5B"/>
                </a:solidFill>
                <a:latin typeface="Arial Black"/>
                <a:cs typeface="Arial Black"/>
              </a:rPr>
              <a:t>Resistance</a:t>
            </a:r>
            <a:endParaRPr sz="2550">
              <a:latin typeface="Arial Black"/>
              <a:cs typeface="Arial Black"/>
            </a:endParaRPr>
          </a:p>
        </p:txBody>
      </p:sp>
      <p:sp>
        <p:nvSpPr>
          <p:cNvPr id="83" name="object 83"/>
          <p:cNvSpPr txBox="1"/>
          <p:nvPr/>
        </p:nvSpPr>
        <p:spPr>
          <a:xfrm>
            <a:off x="1333481" y="6621288"/>
            <a:ext cx="65405" cy="168275"/>
          </a:xfrm>
          <a:prstGeom prst="rect">
            <a:avLst/>
          </a:prstGeom>
        </p:spPr>
        <p:txBody>
          <a:bodyPr wrap="square" lIns="0" tIns="17145" rIns="0" bIns="0" rtlCol="0" vert="horz">
            <a:spAutoFit/>
          </a:bodyPr>
          <a:lstStyle/>
          <a:p>
            <a:pPr>
              <a:lnSpc>
                <a:spcPct val="100000"/>
              </a:lnSpc>
              <a:spcBef>
                <a:spcPts val="135"/>
              </a:spcBef>
            </a:pPr>
            <a:r>
              <a:rPr dirty="0" sz="900" spc="105">
                <a:latin typeface="Cambria"/>
                <a:cs typeface="Cambria"/>
              </a:rPr>
              <a:t>t</a:t>
            </a:r>
            <a:endParaRPr sz="900">
              <a:latin typeface="Cambria"/>
              <a:cs typeface="Cambria"/>
            </a:endParaRPr>
          </a:p>
        </p:txBody>
      </p:sp>
      <p:sp>
        <p:nvSpPr>
          <p:cNvPr id="84" name="object 84"/>
          <p:cNvSpPr txBox="1"/>
          <p:nvPr/>
        </p:nvSpPr>
        <p:spPr>
          <a:xfrm>
            <a:off x="2138190" y="6670047"/>
            <a:ext cx="1231265" cy="168275"/>
          </a:xfrm>
          <a:prstGeom prst="rect">
            <a:avLst/>
          </a:prstGeom>
        </p:spPr>
        <p:txBody>
          <a:bodyPr wrap="square" lIns="0" tIns="17145" rIns="0" bIns="0" rtlCol="0" vert="horz">
            <a:spAutoFit/>
          </a:bodyPr>
          <a:lstStyle/>
          <a:p>
            <a:pPr>
              <a:lnSpc>
                <a:spcPct val="100000"/>
              </a:lnSpc>
              <a:spcBef>
                <a:spcPts val="135"/>
              </a:spcBef>
              <a:tabLst>
                <a:tab pos="915669" algn="l"/>
              </a:tabLst>
            </a:pPr>
            <a:r>
              <a:rPr dirty="0" sz="900" spc="30">
                <a:latin typeface="Cambria"/>
                <a:cs typeface="Cambria"/>
              </a:rPr>
              <a:t>e</a:t>
            </a:r>
            <a:r>
              <a:rPr dirty="0" sz="900" spc="30">
                <a:latin typeface="Cambria"/>
                <a:cs typeface="Cambria"/>
              </a:rPr>
              <a:t>	</a:t>
            </a:r>
            <a:r>
              <a:rPr dirty="0" sz="900" spc="40">
                <a:latin typeface="Cambria"/>
                <a:cs typeface="Cambria"/>
              </a:rPr>
              <a:t>5</a:t>
            </a:r>
            <a:r>
              <a:rPr dirty="0" sz="900" spc="45">
                <a:latin typeface="Cambria"/>
                <a:cs typeface="Cambria"/>
              </a:rPr>
              <a:t>6</a:t>
            </a:r>
            <a:r>
              <a:rPr dirty="0" sz="900" spc="15">
                <a:latin typeface="Cambria"/>
                <a:cs typeface="Cambria"/>
              </a:rPr>
              <a:t>.</a:t>
            </a:r>
            <a:r>
              <a:rPr dirty="0" sz="900" spc="60">
                <a:latin typeface="Cambria"/>
                <a:cs typeface="Cambria"/>
              </a:rPr>
              <a:t>o</a:t>
            </a:r>
            <a:r>
              <a:rPr dirty="0" sz="900" spc="40">
                <a:latin typeface="Cambria"/>
                <a:cs typeface="Cambria"/>
              </a:rPr>
              <a:t>4</a:t>
            </a:r>
            <a:endParaRPr sz="900">
              <a:latin typeface="Cambria"/>
              <a:cs typeface="Cambria"/>
            </a:endParaRPr>
          </a:p>
        </p:txBody>
      </p:sp>
      <p:sp>
        <p:nvSpPr>
          <p:cNvPr id="85" name="object 85"/>
          <p:cNvSpPr/>
          <p:nvPr/>
        </p:nvSpPr>
        <p:spPr>
          <a:xfrm>
            <a:off x="2942844" y="6672834"/>
            <a:ext cx="523240" cy="0"/>
          </a:xfrm>
          <a:custGeom>
            <a:avLst/>
            <a:gdLst/>
            <a:ahLst/>
            <a:cxnLst/>
            <a:rect l="l" t="t" r="r" b="b"/>
            <a:pathLst>
              <a:path w="523239" h="0">
                <a:moveTo>
                  <a:pt x="0" y="0"/>
                </a:moveTo>
                <a:lnTo>
                  <a:pt x="522732" y="0"/>
                </a:lnTo>
              </a:path>
            </a:pathLst>
          </a:custGeom>
          <a:ln w="10667">
            <a:solidFill>
              <a:srgbClr val="000000"/>
            </a:solidFill>
          </a:ln>
        </p:spPr>
        <p:txBody>
          <a:bodyPr wrap="square" lIns="0" tIns="0" rIns="0" bIns="0" rtlCol="0"/>
          <a:lstStyle/>
          <a:p/>
        </p:txBody>
      </p:sp>
      <p:sp>
        <p:nvSpPr>
          <p:cNvPr id="86" name="object 86"/>
          <p:cNvSpPr txBox="1"/>
          <p:nvPr/>
        </p:nvSpPr>
        <p:spPr>
          <a:xfrm>
            <a:off x="978445" y="6157003"/>
            <a:ext cx="3328035" cy="607695"/>
          </a:xfrm>
          <a:prstGeom prst="rect">
            <a:avLst/>
          </a:prstGeom>
        </p:spPr>
        <p:txBody>
          <a:bodyPr wrap="square" lIns="0" tIns="112395" rIns="0" bIns="0" rtlCol="0" vert="horz">
            <a:spAutoFit/>
          </a:bodyPr>
          <a:lstStyle/>
          <a:p>
            <a:pPr marL="283210" indent="-245745">
              <a:lnSpc>
                <a:spcPct val="100000"/>
              </a:lnSpc>
              <a:spcBef>
                <a:spcPts val="885"/>
              </a:spcBef>
              <a:buFont typeface="Arial"/>
              <a:buChar char="•"/>
              <a:tabLst>
                <a:tab pos="283210" algn="l"/>
                <a:tab pos="283845" algn="l"/>
              </a:tabLst>
            </a:pPr>
            <a:r>
              <a:rPr dirty="0" sz="1250" spc="60">
                <a:latin typeface="Cambria"/>
                <a:cs typeface="Cambria"/>
              </a:rPr>
              <a:t>𝑑</a:t>
            </a:r>
            <a:r>
              <a:rPr dirty="0" baseline="-15432" sz="1350" spc="89">
                <a:latin typeface="Cambria"/>
                <a:cs typeface="Cambria"/>
              </a:rPr>
              <a:t>t</a:t>
            </a:r>
            <a:r>
              <a:rPr dirty="0" baseline="-15432" sz="1350" spc="337">
                <a:latin typeface="Cambria"/>
                <a:cs typeface="Cambria"/>
              </a:rPr>
              <a:t> </a:t>
            </a:r>
            <a:r>
              <a:rPr dirty="0" sz="1250" spc="265">
                <a:latin typeface="Cambria"/>
                <a:cs typeface="Cambria"/>
              </a:rPr>
              <a:t>=</a:t>
            </a:r>
            <a:r>
              <a:rPr dirty="0" sz="1250" spc="85">
                <a:latin typeface="Cambria"/>
                <a:cs typeface="Cambria"/>
              </a:rPr>
              <a:t> </a:t>
            </a:r>
            <a:r>
              <a:rPr dirty="0" sz="1250" spc="10">
                <a:latin typeface="Cambria"/>
                <a:cs typeface="Cambria"/>
              </a:rPr>
              <a:t>74𝑖𝑛</a:t>
            </a:r>
            <a:r>
              <a:rPr dirty="0" sz="1250" spc="40">
                <a:latin typeface="Cambria"/>
                <a:cs typeface="Cambria"/>
              </a:rPr>
              <a:t> </a:t>
            </a:r>
            <a:r>
              <a:rPr dirty="0" sz="1250" spc="265">
                <a:latin typeface="Cambria"/>
                <a:cs typeface="Cambria"/>
              </a:rPr>
              <a:t>+</a:t>
            </a:r>
            <a:r>
              <a:rPr dirty="0" sz="1250" spc="5">
                <a:latin typeface="Cambria"/>
                <a:cs typeface="Cambria"/>
              </a:rPr>
              <a:t> </a:t>
            </a:r>
            <a:r>
              <a:rPr dirty="0" sz="1250" spc="10">
                <a:latin typeface="Cambria"/>
                <a:cs typeface="Cambria"/>
              </a:rPr>
              <a:t>7𝑖𝑛</a:t>
            </a:r>
            <a:r>
              <a:rPr dirty="0" sz="1250" spc="40">
                <a:latin typeface="Cambria"/>
                <a:cs typeface="Cambria"/>
              </a:rPr>
              <a:t> </a:t>
            </a:r>
            <a:r>
              <a:rPr dirty="0" sz="1250" spc="265">
                <a:latin typeface="Cambria"/>
                <a:cs typeface="Cambria"/>
              </a:rPr>
              <a:t>−</a:t>
            </a:r>
            <a:r>
              <a:rPr dirty="0" sz="1250" spc="20">
                <a:latin typeface="Cambria"/>
                <a:cs typeface="Cambria"/>
              </a:rPr>
              <a:t> </a:t>
            </a:r>
            <a:r>
              <a:rPr dirty="0" sz="1250" spc="10">
                <a:latin typeface="Cambria"/>
                <a:cs typeface="Cambria"/>
              </a:rPr>
              <a:t>2𝑖𝑛</a:t>
            </a:r>
            <a:r>
              <a:rPr dirty="0" sz="1250" spc="105">
                <a:latin typeface="Cambria"/>
                <a:cs typeface="Cambria"/>
              </a:rPr>
              <a:t> </a:t>
            </a:r>
            <a:r>
              <a:rPr dirty="0" sz="1250" spc="265">
                <a:latin typeface="Cambria"/>
                <a:cs typeface="Cambria"/>
              </a:rPr>
              <a:t>=</a:t>
            </a:r>
            <a:r>
              <a:rPr dirty="0" sz="1250" spc="85">
                <a:latin typeface="Cambria"/>
                <a:cs typeface="Cambria"/>
              </a:rPr>
              <a:t> </a:t>
            </a:r>
            <a:r>
              <a:rPr dirty="0" sz="1250" spc="10">
                <a:latin typeface="Cambria"/>
                <a:cs typeface="Cambria"/>
              </a:rPr>
              <a:t>79𝑖𝑛</a:t>
            </a:r>
            <a:endParaRPr sz="1250">
              <a:latin typeface="Cambria"/>
              <a:cs typeface="Cambria"/>
            </a:endParaRPr>
          </a:p>
          <a:p>
            <a:pPr marL="283210" indent="-245745">
              <a:lnSpc>
                <a:spcPct val="100000"/>
              </a:lnSpc>
              <a:spcBef>
                <a:spcPts val="790"/>
              </a:spcBef>
              <a:buFont typeface="Arial"/>
              <a:buChar char="•"/>
              <a:tabLst>
                <a:tab pos="283210" algn="l"/>
                <a:tab pos="283845" algn="l"/>
              </a:tabLst>
            </a:pPr>
            <a:r>
              <a:rPr dirty="0" sz="1250" spc="15">
                <a:latin typeface="Cambria"/>
                <a:cs typeface="Cambria"/>
              </a:rPr>
              <a:t>𝜀 </a:t>
            </a:r>
            <a:r>
              <a:rPr dirty="0" sz="1250" spc="265">
                <a:latin typeface="Cambria"/>
                <a:cs typeface="Cambria"/>
              </a:rPr>
              <a:t>= </a:t>
            </a:r>
            <a:r>
              <a:rPr dirty="0" sz="1250" spc="15">
                <a:latin typeface="Cambria"/>
                <a:cs typeface="Cambria"/>
              </a:rPr>
              <a:t>0.003</a:t>
            </a:r>
            <a:r>
              <a:rPr dirty="0" u="sng" baseline="33333" sz="1875" spc="22">
                <a:uFill>
                  <a:solidFill>
                    <a:srgbClr val="000000"/>
                  </a:solidFill>
                </a:uFill>
                <a:latin typeface="Cambria"/>
                <a:cs typeface="Cambria"/>
              </a:rPr>
              <a:t> </a:t>
            </a:r>
            <a:r>
              <a:rPr dirty="0" u="sng" baseline="46296" sz="1350" spc="240">
                <a:uFill>
                  <a:solidFill>
                    <a:srgbClr val="000000"/>
                  </a:solidFill>
                </a:uFill>
                <a:latin typeface="Cambria"/>
                <a:cs typeface="Cambria"/>
              </a:rPr>
              <a:t>d</a:t>
            </a:r>
            <a:r>
              <a:rPr dirty="0" u="sng" baseline="40740" sz="1125" spc="240">
                <a:uFill>
                  <a:solidFill>
                    <a:srgbClr val="000000"/>
                  </a:solidFill>
                </a:uFill>
                <a:latin typeface="Cambria"/>
                <a:cs typeface="Cambria"/>
              </a:rPr>
              <a:t>t</a:t>
            </a:r>
            <a:r>
              <a:rPr dirty="0" u="sng" baseline="46296" sz="1350" spc="240">
                <a:uFill>
                  <a:solidFill>
                    <a:srgbClr val="000000"/>
                  </a:solidFill>
                </a:uFill>
                <a:latin typeface="Cambria"/>
                <a:cs typeface="Cambria"/>
              </a:rPr>
              <a:t>-e</a:t>
            </a:r>
            <a:r>
              <a:rPr dirty="0" baseline="46296" sz="1350" spc="240">
                <a:latin typeface="Cambria"/>
                <a:cs typeface="Cambria"/>
              </a:rPr>
              <a:t> </a:t>
            </a:r>
            <a:r>
              <a:rPr dirty="0" sz="1250" spc="265">
                <a:latin typeface="Cambria"/>
                <a:cs typeface="Cambria"/>
              </a:rPr>
              <a:t>= </a:t>
            </a:r>
            <a:r>
              <a:rPr dirty="0" sz="1250" spc="15">
                <a:latin typeface="Cambria"/>
                <a:cs typeface="Cambria"/>
              </a:rPr>
              <a:t>0.003 </a:t>
            </a:r>
            <a:r>
              <a:rPr dirty="0" baseline="46296" sz="1350" spc="179">
                <a:latin typeface="Cambria"/>
                <a:cs typeface="Cambria"/>
              </a:rPr>
              <a:t>79-5 </a:t>
            </a:r>
            <a:r>
              <a:rPr dirty="0" baseline="46296" sz="1350" spc="52">
                <a:latin typeface="Cambria"/>
                <a:cs typeface="Cambria"/>
              </a:rPr>
              <a:t>.o4 </a:t>
            </a:r>
            <a:r>
              <a:rPr dirty="0" sz="1250" spc="265">
                <a:latin typeface="Cambria"/>
                <a:cs typeface="Cambria"/>
              </a:rPr>
              <a:t>=</a:t>
            </a:r>
            <a:r>
              <a:rPr dirty="0" sz="1250" spc="-165">
                <a:latin typeface="Cambria"/>
                <a:cs typeface="Cambria"/>
              </a:rPr>
              <a:t> </a:t>
            </a:r>
            <a:r>
              <a:rPr dirty="0" sz="1250" spc="15">
                <a:latin typeface="Cambria"/>
                <a:cs typeface="Cambria"/>
              </a:rPr>
              <a:t>0.00123</a:t>
            </a:r>
            <a:endParaRPr sz="1250">
              <a:latin typeface="Cambria"/>
              <a:cs typeface="Cambria"/>
            </a:endParaRPr>
          </a:p>
        </p:txBody>
      </p:sp>
      <p:sp>
        <p:nvSpPr>
          <p:cNvPr id="87" name="object 87"/>
          <p:cNvSpPr/>
          <p:nvPr/>
        </p:nvSpPr>
        <p:spPr>
          <a:xfrm>
            <a:off x="2968751" y="6880859"/>
            <a:ext cx="429895" cy="109855"/>
          </a:xfrm>
          <a:custGeom>
            <a:avLst/>
            <a:gdLst/>
            <a:ahLst/>
            <a:cxnLst/>
            <a:rect l="l" t="t" r="r" b="b"/>
            <a:pathLst>
              <a:path w="429895" h="109854">
                <a:moveTo>
                  <a:pt x="394716" y="109728"/>
                </a:moveTo>
                <a:lnTo>
                  <a:pt x="393192" y="105156"/>
                </a:lnTo>
                <a:lnTo>
                  <a:pt x="399502" y="102322"/>
                </a:lnTo>
                <a:lnTo>
                  <a:pt x="404812" y="98488"/>
                </a:lnTo>
                <a:lnTo>
                  <a:pt x="419100" y="54864"/>
                </a:lnTo>
                <a:lnTo>
                  <a:pt x="418790" y="45124"/>
                </a:lnTo>
                <a:lnTo>
                  <a:pt x="399502" y="7405"/>
                </a:lnTo>
                <a:lnTo>
                  <a:pt x="393192" y="4572"/>
                </a:lnTo>
                <a:lnTo>
                  <a:pt x="394716" y="0"/>
                </a:lnTo>
                <a:lnTo>
                  <a:pt x="424624" y="26574"/>
                </a:lnTo>
                <a:lnTo>
                  <a:pt x="429768" y="54864"/>
                </a:lnTo>
                <a:lnTo>
                  <a:pt x="429196" y="64841"/>
                </a:lnTo>
                <a:lnTo>
                  <a:pt x="409384" y="102679"/>
                </a:lnTo>
                <a:lnTo>
                  <a:pt x="402407" y="106846"/>
                </a:lnTo>
                <a:lnTo>
                  <a:pt x="394716" y="109728"/>
                </a:lnTo>
                <a:close/>
              </a:path>
              <a:path w="429895" h="109854">
                <a:moveTo>
                  <a:pt x="35052" y="109728"/>
                </a:moveTo>
                <a:lnTo>
                  <a:pt x="5143" y="82510"/>
                </a:lnTo>
                <a:lnTo>
                  <a:pt x="0" y="54864"/>
                </a:lnTo>
                <a:lnTo>
                  <a:pt x="571" y="44862"/>
                </a:lnTo>
                <a:lnTo>
                  <a:pt x="20383" y="6858"/>
                </a:lnTo>
                <a:lnTo>
                  <a:pt x="35052" y="0"/>
                </a:lnTo>
                <a:lnTo>
                  <a:pt x="36576" y="4572"/>
                </a:lnTo>
                <a:lnTo>
                  <a:pt x="30265" y="7405"/>
                </a:lnTo>
                <a:lnTo>
                  <a:pt x="24955" y="11239"/>
                </a:lnTo>
                <a:lnTo>
                  <a:pt x="10667" y="54864"/>
                </a:lnTo>
                <a:lnTo>
                  <a:pt x="10977" y="63960"/>
                </a:lnTo>
                <a:lnTo>
                  <a:pt x="30265" y="102322"/>
                </a:lnTo>
                <a:lnTo>
                  <a:pt x="36576" y="105156"/>
                </a:lnTo>
                <a:lnTo>
                  <a:pt x="35052" y="109728"/>
                </a:lnTo>
                <a:close/>
              </a:path>
            </a:pathLst>
          </a:custGeom>
          <a:solidFill>
            <a:srgbClr val="000000"/>
          </a:solidFill>
        </p:spPr>
        <p:txBody>
          <a:bodyPr wrap="square" lIns="0" tIns="0" rIns="0" bIns="0" rtlCol="0"/>
          <a:lstStyle/>
          <a:p/>
        </p:txBody>
      </p:sp>
      <p:sp>
        <p:nvSpPr>
          <p:cNvPr id="88" name="object 88"/>
          <p:cNvSpPr/>
          <p:nvPr/>
        </p:nvSpPr>
        <p:spPr>
          <a:xfrm>
            <a:off x="2950464" y="7059167"/>
            <a:ext cx="466725" cy="109855"/>
          </a:xfrm>
          <a:custGeom>
            <a:avLst/>
            <a:gdLst/>
            <a:ahLst/>
            <a:cxnLst/>
            <a:rect l="l" t="t" r="r" b="b"/>
            <a:pathLst>
              <a:path w="466725" h="109854">
                <a:moveTo>
                  <a:pt x="431292" y="109728"/>
                </a:moveTo>
                <a:lnTo>
                  <a:pt x="429768" y="105156"/>
                </a:lnTo>
                <a:lnTo>
                  <a:pt x="436078" y="102322"/>
                </a:lnTo>
                <a:lnTo>
                  <a:pt x="441388" y="98488"/>
                </a:lnTo>
                <a:lnTo>
                  <a:pt x="455676" y="54864"/>
                </a:lnTo>
                <a:lnTo>
                  <a:pt x="455366" y="45124"/>
                </a:lnTo>
                <a:lnTo>
                  <a:pt x="436078" y="7405"/>
                </a:lnTo>
                <a:lnTo>
                  <a:pt x="429768" y="4572"/>
                </a:lnTo>
                <a:lnTo>
                  <a:pt x="431292" y="0"/>
                </a:lnTo>
                <a:lnTo>
                  <a:pt x="461200" y="26574"/>
                </a:lnTo>
                <a:lnTo>
                  <a:pt x="466344" y="54864"/>
                </a:lnTo>
                <a:lnTo>
                  <a:pt x="465772" y="64841"/>
                </a:lnTo>
                <a:lnTo>
                  <a:pt x="445960" y="102679"/>
                </a:lnTo>
                <a:lnTo>
                  <a:pt x="438983" y="106846"/>
                </a:lnTo>
                <a:lnTo>
                  <a:pt x="431292" y="109728"/>
                </a:lnTo>
                <a:close/>
              </a:path>
              <a:path w="466725" h="109854">
                <a:moveTo>
                  <a:pt x="35052" y="109728"/>
                </a:moveTo>
                <a:lnTo>
                  <a:pt x="5143" y="82510"/>
                </a:lnTo>
                <a:lnTo>
                  <a:pt x="0" y="54864"/>
                </a:lnTo>
                <a:lnTo>
                  <a:pt x="571" y="44862"/>
                </a:lnTo>
                <a:lnTo>
                  <a:pt x="20383" y="6858"/>
                </a:lnTo>
                <a:lnTo>
                  <a:pt x="35052" y="0"/>
                </a:lnTo>
                <a:lnTo>
                  <a:pt x="36576" y="4572"/>
                </a:lnTo>
                <a:lnTo>
                  <a:pt x="30265" y="7405"/>
                </a:lnTo>
                <a:lnTo>
                  <a:pt x="24955" y="11239"/>
                </a:lnTo>
                <a:lnTo>
                  <a:pt x="10667" y="54864"/>
                </a:lnTo>
                <a:lnTo>
                  <a:pt x="10977" y="63960"/>
                </a:lnTo>
                <a:lnTo>
                  <a:pt x="30265" y="102322"/>
                </a:lnTo>
                <a:lnTo>
                  <a:pt x="36576" y="105156"/>
                </a:lnTo>
                <a:lnTo>
                  <a:pt x="35052" y="109728"/>
                </a:lnTo>
                <a:close/>
              </a:path>
            </a:pathLst>
          </a:custGeom>
          <a:solidFill>
            <a:srgbClr val="000000"/>
          </a:solidFill>
        </p:spPr>
        <p:txBody>
          <a:bodyPr wrap="square" lIns="0" tIns="0" rIns="0" bIns="0" rtlCol="0"/>
          <a:lstStyle/>
          <a:p/>
        </p:txBody>
      </p:sp>
      <p:sp>
        <p:nvSpPr>
          <p:cNvPr id="89" name="object 89"/>
          <p:cNvSpPr txBox="1"/>
          <p:nvPr/>
        </p:nvSpPr>
        <p:spPr>
          <a:xfrm>
            <a:off x="2964688" y="7041979"/>
            <a:ext cx="448309" cy="168275"/>
          </a:xfrm>
          <a:prstGeom prst="rect">
            <a:avLst/>
          </a:prstGeom>
        </p:spPr>
        <p:txBody>
          <a:bodyPr wrap="square" lIns="0" tIns="17145" rIns="0" bIns="0" rtlCol="0" vert="horz">
            <a:spAutoFit/>
          </a:bodyPr>
          <a:lstStyle/>
          <a:p>
            <a:pPr marL="25400">
              <a:lnSpc>
                <a:spcPct val="100000"/>
              </a:lnSpc>
              <a:spcBef>
                <a:spcPts val="135"/>
              </a:spcBef>
            </a:pPr>
            <a:r>
              <a:rPr dirty="0" baseline="12345" sz="1350" spc="75">
                <a:latin typeface="Cambria"/>
                <a:cs typeface="Cambria"/>
              </a:rPr>
              <a:t>c:</a:t>
            </a:r>
            <a:r>
              <a:rPr dirty="0" sz="750" spc="50">
                <a:latin typeface="Cambria"/>
                <a:cs typeface="Cambria"/>
              </a:rPr>
              <a:t>tl</a:t>
            </a:r>
            <a:r>
              <a:rPr dirty="0" baseline="12345" sz="1350" spc="75">
                <a:latin typeface="Cambria"/>
                <a:cs typeface="Cambria"/>
              </a:rPr>
              <a:t>-c:</a:t>
            </a:r>
            <a:r>
              <a:rPr dirty="0" sz="750" spc="50">
                <a:latin typeface="Cambria"/>
                <a:cs typeface="Cambria"/>
              </a:rPr>
              <a:t>cl</a:t>
            </a:r>
            <a:endParaRPr sz="750">
              <a:latin typeface="Cambria"/>
              <a:cs typeface="Cambria"/>
            </a:endParaRPr>
          </a:p>
        </p:txBody>
      </p:sp>
      <p:sp>
        <p:nvSpPr>
          <p:cNvPr id="90" name="object 90"/>
          <p:cNvSpPr txBox="1"/>
          <p:nvPr/>
        </p:nvSpPr>
        <p:spPr>
          <a:xfrm>
            <a:off x="991145" y="6891011"/>
            <a:ext cx="2915285" cy="221615"/>
          </a:xfrm>
          <a:prstGeom prst="rect">
            <a:avLst/>
          </a:prstGeom>
        </p:spPr>
        <p:txBody>
          <a:bodyPr wrap="square" lIns="0" tIns="17145" rIns="0" bIns="0" rtlCol="0" vert="horz">
            <a:spAutoFit/>
          </a:bodyPr>
          <a:lstStyle/>
          <a:p>
            <a:pPr marL="270510" indent="-245745">
              <a:lnSpc>
                <a:spcPct val="100000"/>
              </a:lnSpc>
              <a:spcBef>
                <a:spcPts val="135"/>
              </a:spcBef>
              <a:buFont typeface="Arial"/>
              <a:buChar char="•"/>
              <a:tabLst>
                <a:tab pos="270510" algn="l"/>
                <a:tab pos="271145" algn="l"/>
              </a:tabLst>
            </a:pPr>
            <a:r>
              <a:rPr dirty="0" sz="1250" spc="10">
                <a:latin typeface="Cambria"/>
                <a:cs typeface="Cambria"/>
              </a:rPr>
              <a:t>0.75 </a:t>
            </a:r>
            <a:r>
              <a:rPr dirty="0" sz="1250" spc="265">
                <a:latin typeface="Cambria"/>
                <a:cs typeface="Cambria"/>
              </a:rPr>
              <a:t>≤ </a:t>
            </a:r>
            <a:r>
              <a:rPr dirty="0" sz="1250" spc="20">
                <a:latin typeface="Cambria"/>
                <a:cs typeface="Cambria"/>
              </a:rPr>
              <a:t>𝜙 </a:t>
            </a:r>
            <a:r>
              <a:rPr dirty="0" sz="1250" spc="265">
                <a:latin typeface="Cambria"/>
                <a:cs typeface="Cambria"/>
              </a:rPr>
              <a:t>= </a:t>
            </a:r>
            <a:r>
              <a:rPr dirty="0" sz="1250" spc="10">
                <a:latin typeface="Cambria"/>
                <a:cs typeface="Cambria"/>
              </a:rPr>
              <a:t>0.75 </a:t>
            </a:r>
            <a:r>
              <a:rPr dirty="0" sz="1250" spc="265">
                <a:latin typeface="Cambria"/>
                <a:cs typeface="Cambria"/>
              </a:rPr>
              <a:t>+ </a:t>
            </a:r>
            <a:r>
              <a:rPr dirty="0" sz="1250" spc="15">
                <a:latin typeface="Cambria"/>
                <a:cs typeface="Cambria"/>
              </a:rPr>
              <a:t>0.25</a:t>
            </a:r>
            <a:r>
              <a:rPr dirty="0" u="sng" baseline="33333" sz="1875" spc="22">
                <a:uFill>
                  <a:solidFill>
                    <a:srgbClr val="000000"/>
                  </a:solidFill>
                </a:uFill>
                <a:latin typeface="Cambria"/>
                <a:cs typeface="Cambria"/>
              </a:rPr>
              <a:t> </a:t>
            </a:r>
            <a:r>
              <a:rPr dirty="0" u="sng" baseline="46296" sz="1350" spc="67">
                <a:uFill>
                  <a:solidFill>
                    <a:srgbClr val="000000"/>
                  </a:solidFill>
                </a:uFill>
                <a:latin typeface="Cambria"/>
                <a:cs typeface="Cambria"/>
              </a:rPr>
              <a:t>c:</a:t>
            </a:r>
            <a:r>
              <a:rPr dirty="0" u="sng" baseline="40740" sz="1125" spc="67">
                <a:uFill>
                  <a:solidFill>
                    <a:srgbClr val="000000"/>
                  </a:solidFill>
                </a:uFill>
                <a:latin typeface="Cambria"/>
                <a:cs typeface="Cambria"/>
              </a:rPr>
              <a:t>t</a:t>
            </a:r>
            <a:r>
              <a:rPr dirty="0" u="sng" baseline="46296" sz="1350" spc="67">
                <a:uFill>
                  <a:solidFill>
                    <a:srgbClr val="000000"/>
                  </a:solidFill>
                </a:uFill>
                <a:latin typeface="Cambria"/>
                <a:cs typeface="Cambria"/>
              </a:rPr>
              <a:t>-c:</a:t>
            </a:r>
            <a:r>
              <a:rPr dirty="0" u="sng" baseline="40740" sz="1125" spc="67">
                <a:uFill>
                  <a:solidFill>
                    <a:srgbClr val="000000"/>
                  </a:solidFill>
                </a:uFill>
                <a:latin typeface="Cambria"/>
                <a:cs typeface="Cambria"/>
              </a:rPr>
              <a:t>cl</a:t>
            </a:r>
            <a:r>
              <a:rPr dirty="0" baseline="40740" sz="1125" spc="67">
                <a:latin typeface="Cambria"/>
                <a:cs typeface="Cambria"/>
              </a:rPr>
              <a:t> </a:t>
            </a:r>
            <a:r>
              <a:rPr dirty="0" sz="1250" spc="265">
                <a:latin typeface="Cambria"/>
                <a:cs typeface="Cambria"/>
              </a:rPr>
              <a:t>≤</a:t>
            </a:r>
            <a:r>
              <a:rPr dirty="0" sz="1250" spc="-140">
                <a:latin typeface="Cambria"/>
                <a:cs typeface="Cambria"/>
              </a:rPr>
              <a:t> </a:t>
            </a:r>
            <a:r>
              <a:rPr dirty="0" sz="1250" spc="10">
                <a:latin typeface="Cambria"/>
                <a:cs typeface="Cambria"/>
              </a:rPr>
              <a:t>1.0</a:t>
            </a:r>
            <a:endParaRPr sz="1250">
              <a:latin typeface="Cambria"/>
              <a:cs typeface="Cambria"/>
            </a:endParaRPr>
          </a:p>
        </p:txBody>
      </p:sp>
      <p:sp>
        <p:nvSpPr>
          <p:cNvPr id="91" name="object 91"/>
          <p:cNvSpPr txBox="1"/>
          <p:nvPr/>
        </p:nvSpPr>
        <p:spPr>
          <a:xfrm>
            <a:off x="1016545" y="7261329"/>
            <a:ext cx="69850" cy="221615"/>
          </a:xfrm>
          <a:prstGeom prst="rect">
            <a:avLst/>
          </a:prstGeom>
        </p:spPr>
        <p:txBody>
          <a:bodyPr wrap="square" lIns="0" tIns="17145" rIns="0" bIns="0" rtlCol="0" vert="horz">
            <a:spAutoFit/>
          </a:bodyPr>
          <a:lstStyle/>
          <a:p>
            <a:pPr>
              <a:lnSpc>
                <a:spcPct val="100000"/>
              </a:lnSpc>
              <a:spcBef>
                <a:spcPts val="135"/>
              </a:spcBef>
            </a:pPr>
            <a:r>
              <a:rPr dirty="0" sz="1250" spc="10">
                <a:latin typeface="Arial"/>
                <a:cs typeface="Arial"/>
              </a:rPr>
              <a:t>•</a:t>
            </a:r>
            <a:endParaRPr sz="1250">
              <a:latin typeface="Arial"/>
              <a:cs typeface="Arial"/>
            </a:endParaRPr>
          </a:p>
        </p:txBody>
      </p:sp>
      <p:sp>
        <p:nvSpPr>
          <p:cNvPr id="92" name="object 92"/>
          <p:cNvSpPr/>
          <p:nvPr/>
        </p:nvSpPr>
        <p:spPr>
          <a:xfrm>
            <a:off x="2430779" y="7251192"/>
            <a:ext cx="904240" cy="109855"/>
          </a:xfrm>
          <a:custGeom>
            <a:avLst/>
            <a:gdLst/>
            <a:ahLst/>
            <a:cxnLst/>
            <a:rect l="l" t="t" r="r" b="b"/>
            <a:pathLst>
              <a:path w="904239" h="109854">
                <a:moveTo>
                  <a:pt x="868679" y="109728"/>
                </a:moveTo>
                <a:lnTo>
                  <a:pt x="867155" y="105156"/>
                </a:lnTo>
                <a:lnTo>
                  <a:pt x="873466" y="102322"/>
                </a:lnTo>
                <a:lnTo>
                  <a:pt x="878776" y="98488"/>
                </a:lnTo>
                <a:lnTo>
                  <a:pt x="893063" y="54864"/>
                </a:lnTo>
                <a:lnTo>
                  <a:pt x="892754" y="45124"/>
                </a:lnTo>
                <a:lnTo>
                  <a:pt x="873466" y="7405"/>
                </a:lnTo>
                <a:lnTo>
                  <a:pt x="867155" y="4572"/>
                </a:lnTo>
                <a:lnTo>
                  <a:pt x="868679" y="0"/>
                </a:lnTo>
                <a:lnTo>
                  <a:pt x="898588" y="27217"/>
                </a:lnTo>
                <a:lnTo>
                  <a:pt x="903731" y="54864"/>
                </a:lnTo>
                <a:lnTo>
                  <a:pt x="903160" y="64841"/>
                </a:lnTo>
                <a:lnTo>
                  <a:pt x="883348" y="102679"/>
                </a:lnTo>
                <a:lnTo>
                  <a:pt x="876371" y="106846"/>
                </a:lnTo>
                <a:lnTo>
                  <a:pt x="868679" y="109728"/>
                </a:lnTo>
                <a:close/>
              </a:path>
              <a:path w="904239" h="109854">
                <a:moveTo>
                  <a:pt x="35052" y="109728"/>
                </a:moveTo>
                <a:lnTo>
                  <a:pt x="5143" y="82510"/>
                </a:lnTo>
                <a:lnTo>
                  <a:pt x="0" y="54864"/>
                </a:lnTo>
                <a:lnTo>
                  <a:pt x="571" y="44886"/>
                </a:lnTo>
                <a:lnTo>
                  <a:pt x="20383" y="7048"/>
                </a:lnTo>
                <a:lnTo>
                  <a:pt x="35052" y="0"/>
                </a:lnTo>
                <a:lnTo>
                  <a:pt x="36575" y="4572"/>
                </a:lnTo>
                <a:lnTo>
                  <a:pt x="30265" y="7405"/>
                </a:lnTo>
                <a:lnTo>
                  <a:pt x="24955" y="11239"/>
                </a:lnTo>
                <a:lnTo>
                  <a:pt x="10667" y="54864"/>
                </a:lnTo>
                <a:lnTo>
                  <a:pt x="10977" y="63960"/>
                </a:lnTo>
                <a:lnTo>
                  <a:pt x="30265" y="102322"/>
                </a:lnTo>
                <a:lnTo>
                  <a:pt x="36575" y="105156"/>
                </a:lnTo>
                <a:lnTo>
                  <a:pt x="35052" y="109728"/>
                </a:lnTo>
                <a:close/>
              </a:path>
            </a:pathLst>
          </a:custGeom>
          <a:solidFill>
            <a:srgbClr val="000000"/>
          </a:solidFill>
        </p:spPr>
        <p:txBody>
          <a:bodyPr wrap="square" lIns="0" tIns="0" rIns="0" bIns="0" rtlCol="0"/>
          <a:lstStyle/>
          <a:p/>
        </p:txBody>
      </p:sp>
      <p:sp>
        <p:nvSpPr>
          <p:cNvPr id="93" name="object 93"/>
          <p:cNvSpPr txBox="1"/>
          <p:nvPr/>
        </p:nvSpPr>
        <p:spPr>
          <a:xfrm>
            <a:off x="1236463" y="7165314"/>
            <a:ext cx="2098040" cy="221615"/>
          </a:xfrm>
          <a:prstGeom prst="rect">
            <a:avLst/>
          </a:prstGeom>
        </p:spPr>
        <p:txBody>
          <a:bodyPr wrap="square" lIns="0" tIns="17145" rIns="0" bIns="0" rtlCol="0" vert="horz">
            <a:spAutoFit/>
          </a:bodyPr>
          <a:lstStyle/>
          <a:p>
            <a:pPr marL="25400">
              <a:lnSpc>
                <a:spcPct val="100000"/>
              </a:lnSpc>
              <a:spcBef>
                <a:spcPts val="135"/>
              </a:spcBef>
            </a:pPr>
            <a:r>
              <a:rPr dirty="0" baseline="-33333" sz="1875" spc="30">
                <a:latin typeface="Cambria"/>
                <a:cs typeface="Cambria"/>
              </a:rPr>
              <a:t>𝜙 </a:t>
            </a:r>
            <a:r>
              <a:rPr dirty="0" baseline="-33333" sz="1875" spc="397">
                <a:latin typeface="Cambria"/>
                <a:cs typeface="Cambria"/>
              </a:rPr>
              <a:t>= </a:t>
            </a:r>
            <a:r>
              <a:rPr dirty="0" baseline="-33333" sz="1875" spc="22">
                <a:latin typeface="Cambria"/>
                <a:cs typeface="Cambria"/>
              </a:rPr>
              <a:t>0.75 </a:t>
            </a:r>
            <a:r>
              <a:rPr dirty="0" baseline="-33333" sz="1875" spc="397">
                <a:latin typeface="Cambria"/>
                <a:cs typeface="Cambria"/>
              </a:rPr>
              <a:t>+ </a:t>
            </a:r>
            <a:r>
              <a:rPr dirty="0" baseline="-33333" sz="1875" spc="15">
                <a:latin typeface="Cambria"/>
                <a:cs typeface="Cambria"/>
              </a:rPr>
              <a:t>0.25</a:t>
            </a:r>
            <a:r>
              <a:rPr dirty="0" baseline="-33333" sz="1875" spc="-75">
                <a:latin typeface="Cambria"/>
                <a:cs typeface="Cambria"/>
              </a:rPr>
              <a:t> </a:t>
            </a:r>
            <a:r>
              <a:rPr dirty="0" sz="900" spc="70">
                <a:latin typeface="Cambria"/>
                <a:cs typeface="Cambria"/>
              </a:rPr>
              <a:t>o.oo123-o.oo2</a:t>
            </a:r>
            <a:endParaRPr sz="900">
              <a:latin typeface="Cambria"/>
              <a:cs typeface="Cambria"/>
            </a:endParaRPr>
          </a:p>
        </p:txBody>
      </p:sp>
      <p:sp>
        <p:nvSpPr>
          <p:cNvPr id="94" name="object 94"/>
          <p:cNvSpPr/>
          <p:nvPr/>
        </p:nvSpPr>
        <p:spPr>
          <a:xfrm>
            <a:off x="2500884" y="7429500"/>
            <a:ext cx="765175" cy="109855"/>
          </a:xfrm>
          <a:custGeom>
            <a:avLst/>
            <a:gdLst/>
            <a:ahLst/>
            <a:cxnLst/>
            <a:rect l="l" t="t" r="r" b="b"/>
            <a:pathLst>
              <a:path w="765175" h="109854">
                <a:moveTo>
                  <a:pt x="729996" y="109728"/>
                </a:moveTo>
                <a:lnTo>
                  <a:pt x="728472" y="105156"/>
                </a:lnTo>
                <a:lnTo>
                  <a:pt x="734782" y="102322"/>
                </a:lnTo>
                <a:lnTo>
                  <a:pt x="740092" y="98488"/>
                </a:lnTo>
                <a:lnTo>
                  <a:pt x="754380" y="54864"/>
                </a:lnTo>
                <a:lnTo>
                  <a:pt x="754070" y="45124"/>
                </a:lnTo>
                <a:lnTo>
                  <a:pt x="734782" y="7405"/>
                </a:lnTo>
                <a:lnTo>
                  <a:pt x="728472" y="4572"/>
                </a:lnTo>
                <a:lnTo>
                  <a:pt x="729996" y="0"/>
                </a:lnTo>
                <a:lnTo>
                  <a:pt x="759904" y="27217"/>
                </a:lnTo>
                <a:lnTo>
                  <a:pt x="765048" y="54864"/>
                </a:lnTo>
                <a:lnTo>
                  <a:pt x="764476" y="64841"/>
                </a:lnTo>
                <a:lnTo>
                  <a:pt x="744664" y="102679"/>
                </a:lnTo>
                <a:lnTo>
                  <a:pt x="737687" y="106846"/>
                </a:lnTo>
                <a:lnTo>
                  <a:pt x="729996" y="109728"/>
                </a:lnTo>
                <a:close/>
              </a:path>
              <a:path w="765175" h="109854">
                <a:moveTo>
                  <a:pt x="35052" y="109728"/>
                </a:moveTo>
                <a:lnTo>
                  <a:pt x="5143" y="82510"/>
                </a:lnTo>
                <a:lnTo>
                  <a:pt x="0" y="54864"/>
                </a:lnTo>
                <a:lnTo>
                  <a:pt x="571" y="44886"/>
                </a:lnTo>
                <a:lnTo>
                  <a:pt x="20383" y="7048"/>
                </a:lnTo>
                <a:lnTo>
                  <a:pt x="35052" y="0"/>
                </a:lnTo>
                <a:lnTo>
                  <a:pt x="36575" y="4572"/>
                </a:lnTo>
                <a:lnTo>
                  <a:pt x="30265" y="7405"/>
                </a:lnTo>
                <a:lnTo>
                  <a:pt x="24955" y="11239"/>
                </a:lnTo>
                <a:lnTo>
                  <a:pt x="10668" y="54864"/>
                </a:lnTo>
                <a:lnTo>
                  <a:pt x="10977" y="63960"/>
                </a:lnTo>
                <a:lnTo>
                  <a:pt x="30265" y="102322"/>
                </a:lnTo>
                <a:lnTo>
                  <a:pt x="36575" y="105156"/>
                </a:lnTo>
                <a:lnTo>
                  <a:pt x="35052" y="109728"/>
                </a:lnTo>
                <a:close/>
              </a:path>
            </a:pathLst>
          </a:custGeom>
          <a:solidFill>
            <a:srgbClr val="000000"/>
          </a:solidFill>
        </p:spPr>
        <p:txBody>
          <a:bodyPr wrap="square" lIns="0" tIns="0" rIns="0" bIns="0" rtlCol="0"/>
          <a:lstStyle/>
          <a:p/>
        </p:txBody>
      </p:sp>
      <p:sp>
        <p:nvSpPr>
          <p:cNvPr id="95" name="object 95"/>
          <p:cNvSpPr txBox="1"/>
          <p:nvPr/>
        </p:nvSpPr>
        <p:spPr>
          <a:xfrm>
            <a:off x="2540486" y="7387823"/>
            <a:ext cx="699770" cy="168275"/>
          </a:xfrm>
          <a:prstGeom prst="rect">
            <a:avLst/>
          </a:prstGeom>
        </p:spPr>
        <p:txBody>
          <a:bodyPr wrap="square" lIns="0" tIns="17145" rIns="0" bIns="0" rtlCol="0" vert="horz">
            <a:spAutoFit/>
          </a:bodyPr>
          <a:lstStyle/>
          <a:p>
            <a:pPr>
              <a:lnSpc>
                <a:spcPct val="100000"/>
              </a:lnSpc>
              <a:spcBef>
                <a:spcPts val="135"/>
              </a:spcBef>
            </a:pPr>
            <a:r>
              <a:rPr dirty="0" sz="900" spc="75">
                <a:latin typeface="Cambria"/>
                <a:cs typeface="Cambria"/>
              </a:rPr>
              <a:t>o.oo5-o.oo2</a:t>
            </a:r>
            <a:endParaRPr sz="900">
              <a:latin typeface="Cambria"/>
              <a:cs typeface="Cambria"/>
            </a:endParaRPr>
          </a:p>
        </p:txBody>
      </p:sp>
      <p:sp>
        <p:nvSpPr>
          <p:cNvPr id="96" name="object 96"/>
          <p:cNvSpPr/>
          <p:nvPr/>
        </p:nvSpPr>
        <p:spPr>
          <a:xfrm>
            <a:off x="2420112" y="7390638"/>
            <a:ext cx="925194" cy="0"/>
          </a:xfrm>
          <a:custGeom>
            <a:avLst/>
            <a:gdLst/>
            <a:ahLst/>
            <a:cxnLst/>
            <a:rect l="l" t="t" r="r" b="b"/>
            <a:pathLst>
              <a:path w="925195" h="0">
                <a:moveTo>
                  <a:pt x="0" y="0"/>
                </a:moveTo>
                <a:lnTo>
                  <a:pt x="925068" y="0"/>
                </a:lnTo>
              </a:path>
            </a:pathLst>
          </a:custGeom>
          <a:ln w="10667">
            <a:solidFill>
              <a:srgbClr val="000000"/>
            </a:solidFill>
          </a:ln>
        </p:spPr>
        <p:txBody>
          <a:bodyPr wrap="square" lIns="0" tIns="0" rIns="0" bIns="0" rtlCol="0"/>
          <a:lstStyle/>
          <a:p/>
        </p:txBody>
      </p:sp>
      <p:sp>
        <p:nvSpPr>
          <p:cNvPr id="97" name="object 97"/>
          <p:cNvSpPr txBox="1"/>
          <p:nvPr/>
        </p:nvSpPr>
        <p:spPr>
          <a:xfrm>
            <a:off x="3392413" y="7261329"/>
            <a:ext cx="1233170" cy="221615"/>
          </a:xfrm>
          <a:prstGeom prst="rect">
            <a:avLst/>
          </a:prstGeom>
        </p:spPr>
        <p:txBody>
          <a:bodyPr wrap="square" lIns="0" tIns="17145" rIns="0" bIns="0" rtlCol="0" vert="horz">
            <a:spAutoFit/>
          </a:bodyPr>
          <a:lstStyle/>
          <a:p>
            <a:pPr>
              <a:lnSpc>
                <a:spcPct val="100000"/>
              </a:lnSpc>
              <a:spcBef>
                <a:spcPts val="135"/>
              </a:spcBef>
            </a:pPr>
            <a:r>
              <a:rPr dirty="0" sz="1250" spc="265">
                <a:latin typeface="Cambria"/>
                <a:cs typeface="Cambria"/>
              </a:rPr>
              <a:t>=</a:t>
            </a:r>
            <a:r>
              <a:rPr dirty="0" sz="1250" spc="5">
                <a:latin typeface="Cambria"/>
                <a:cs typeface="Cambria"/>
              </a:rPr>
              <a:t> </a:t>
            </a:r>
            <a:r>
              <a:rPr dirty="0" sz="1250" spc="10">
                <a:latin typeface="Cambria"/>
                <a:cs typeface="Cambria"/>
              </a:rPr>
              <a:t>0.686, </a:t>
            </a:r>
            <a:r>
              <a:rPr dirty="0" sz="1250" spc="15">
                <a:latin typeface="Cambria"/>
                <a:cs typeface="Cambria"/>
              </a:rPr>
              <a:t>𝑢𝑠𝑒 </a:t>
            </a:r>
            <a:r>
              <a:rPr dirty="0" sz="1250" spc="10">
                <a:latin typeface="Cambria"/>
                <a:cs typeface="Cambria"/>
              </a:rPr>
              <a:t>0.75</a:t>
            </a:r>
            <a:endParaRPr sz="1250">
              <a:latin typeface="Cambria"/>
              <a:cs typeface="Cambria"/>
            </a:endParaRPr>
          </a:p>
        </p:txBody>
      </p:sp>
      <p:sp>
        <p:nvSpPr>
          <p:cNvPr id="98" name="object 98"/>
          <p:cNvSpPr/>
          <p:nvPr/>
        </p:nvSpPr>
        <p:spPr>
          <a:xfrm>
            <a:off x="2540508" y="7879080"/>
            <a:ext cx="1054735" cy="152400"/>
          </a:xfrm>
          <a:custGeom>
            <a:avLst/>
            <a:gdLst/>
            <a:ahLst/>
            <a:cxnLst/>
            <a:rect l="l" t="t" r="r" b="b"/>
            <a:pathLst>
              <a:path w="1054735" h="152400">
                <a:moveTo>
                  <a:pt x="1007364" y="152400"/>
                </a:moveTo>
                <a:lnTo>
                  <a:pt x="1004316" y="144780"/>
                </a:lnTo>
                <a:lnTo>
                  <a:pt x="1013745" y="141636"/>
                </a:lnTo>
                <a:lnTo>
                  <a:pt x="1021461" y="136779"/>
                </a:lnTo>
                <a:lnTo>
                  <a:pt x="1038606" y="101155"/>
                </a:lnTo>
                <a:lnTo>
                  <a:pt x="1040892" y="74676"/>
                </a:lnTo>
                <a:lnTo>
                  <a:pt x="1040320" y="62412"/>
                </a:lnTo>
                <a:lnTo>
                  <a:pt x="1027461" y="22169"/>
                </a:lnTo>
                <a:lnTo>
                  <a:pt x="1004316" y="6096"/>
                </a:lnTo>
                <a:lnTo>
                  <a:pt x="1007364" y="0"/>
                </a:lnTo>
                <a:lnTo>
                  <a:pt x="1042416" y="27432"/>
                </a:lnTo>
                <a:lnTo>
                  <a:pt x="1054608" y="76200"/>
                </a:lnTo>
                <a:lnTo>
                  <a:pt x="1053988" y="90249"/>
                </a:lnTo>
                <a:lnTo>
                  <a:pt x="1035867" y="134397"/>
                </a:lnTo>
                <a:lnTo>
                  <a:pt x="1018198" y="148113"/>
                </a:lnTo>
                <a:lnTo>
                  <a:pt x="1007364" y="152400"/>
                </a:lnTo>
                <a:close/>
              </a:path>
              <a:path w="1054735" h="152400">
                <a:moveTo>
                  <a:pt x="47243" y="152400"/>
                </a:moveTo>
                <a:lnTo>
                  <a:pt x="12191" y="124968"/>
                </a:lnTo>
                <a:lnTo>
                  <a:pt x="0" y="76200"/>
                </a:lnTo>
                <a:lnTo>
                  <a:pt x="619" y="62150"/>
                </a:lnTo>
                <a:lnTo>
                  <a:pt x="18740" y="18002"/>
                </a:lnTo>
                <a:lnTo>
                  <a:pt x="47243" y="0"/>
                </a:lnTo>
                <a:lnTo>
                  <a:pt x="50291" y="6096"/>
                </a:lnTo>
                <a:lnTo>
                  <a:pt x="41719" y="10120"/>
                </a:lnTo>
                <a:lnTo>
                  <a:pt x="34290" y="15430"/>
                </a:lnTo>
                <a:lnTo>
                  <a:pt x="16002" y="50863"/>
                </a:lnTo>
                <a:lnTo>
                  <a:pt x="13716" y="74676"/>
                </a:lnTo>
                <a:lnTo>
                  <a:pt x="14287" y="88701"/>
                </a:lnTo>
                <a:lnTo>
                  <a:pt x="28003" y="130206"/>
                </a:lnTo>
                <a:lnTo>
                  <a:pt x="50291" y="144780"/>
                </a:lnTo>
                <a:lnTo>
                  <a:pt x="47243" y="152400"/>
                </a:lnTo>
                <a:close/>
              </a:path>
            </a:pathLst>
          </a:custGeom>
          <a:solidFill>
            <a:srgbClr val="000000"/>
          </a:solidFill>
        </p:spPr>
        <p:txBody>
          <a:bodyPr wrap="square" lIns="0" tIns="0" rIns="0" bIns="0" rtlCol="0"/>
          <a:lstStyle/>
          <a:p/>
        </p:txBody>
      </p:sp>
      <p:sp>
        <p:nvSpPr>
          <p:cNvPr id="99" name="object 99"/>
          <p:cNvSpPr txBox="1"/>
          <p:nvPr/>
        </p:nvSpPr>
        <p:spPr>
          <a:xfrm>
            <a:off x="991145" y="7522615"/>
            <a:ext cx="3985260" cy="775335"/>
          </a:xfrm>
          <a:prstGeom prst="rect">
            <a:avLst/>
          </a:prstGeom>
        </p:spPr>
        <p:txBody>
          <a:bodyPr wrap="square" lIns="0" tIns="71120" rIns="0" bIns="0" rtlCol="0" vert="horz">
            <a:spAutoFit/>
          </a:bodyPr>
          <a:lstStyle/>
          <a:p>
            <a:pPr marL="107314">
              <a:lnSpc>
                <a:spcPct val="100000"/>
              </a:lnSpc>
              <a:spcBef>
                <a:spcPts val="560"/>
              </a:spcBef>
            </a:pPr>
            <a:r>
              <a:rPr dirty="0" sz="1250" spc="15">
                <a:latin typeface="Arial"/>
                <a:cs typeface="Arial"/>
              </a:rPr>
              <a:t>– Compression </a:t>
            </a:r>
            <a:r>
              <a:rPr dirty="0" sz="1250" spc="10">
                <a:latin typeface="Arial"/>
                <a:cs typeface="Arial"/>
              </a:rPr>
              <a:t>controlled</a:t>
            </a:r>
            <a:r>
              <a:rPr dirty="0" sz="1250" spc="75">
                <a:latin typeface="Arial"/>
                <a:cs typeface="Arial"/>
              </a:rPr>
              <a:t> </a:t>
            </a:r>
            <a:r>
              <a:rPr dirty="0" sz="1250" spc="15">
                <a:latin typeface="Arial"/>
                <a:cs typeface="Arial"/>
              </a:rPr>
              <a:t>section</a:t>
            </a:r>
            <a:endParaRPr sz="1250">
              <a:latin typeface="Arial"/>
              <a:cs typeface="Arial"/>
            </a:endParaRPr>
          </a:p>
          <a:p>
            <a:pPr marL="270510" indent="-245745">
              <a:lnSpc>
                <a:spcPct val="100000"/>
              </a:lnSpc>
              <a:spcBef>
                <a:spcPts val="470"/>
              </a:spcBef>
              <a:buFont typeface="Arial"/>
              <a:buChar char="•"/>
              <a:tabLst>
                <a:tab pos="270510" algn="l"/>
                <a:tab pos="271145" algn="l"/>
              </a:tabLst>
            </a:pPr>
            <a:r>
              <a:rPr dirty="0" sz="1250" spc="35">
                <a:latin typeface="Cambria"/>
                <a:cs typeface="Cambria"/>
              </a:rPr>
              <a:t>𝑀</a:t>
            </a:r>
            <a:r>
              <a:rPr dirty="0" baseline="-15432" sz="1350" spc="52">
                <a:latin typeface="Cambria"/>
                <a:cs typeface="Cambria"/>
              </a:rPr>
              <a:t>r </a:t>
            </a:r>
            <a:r>
              <a:rPr dirty="0" sz="1250" spc="265">
                <a:latin typeface="Cambria"/>
                <a:cs typeface="Cambria"/>
              </a:rPr>
              <a:t>= </a:t>
            </a:r>
            <a:r>
              <a:rPr dirty="0" sz="1250" spc="30">
                <a:latin typeface="Cambria"/>
                <a:cs typeface="Cambria"/>
              </a:rPr>
              <a:t>𝜙𝑀</a:t>
            </a:r>
            <a:r>
              <a:rPr dirty="0" baseline="-15432" sz="1350" spc="44">
                <a:latin typeface="Cambria"/>
                <a:cs typeface="Cambria"/>
              </a:rPr>
              <a:t>n </a:t>
            </a:r>
            <a:r>
              <a:rPr dirty="0" sz="1250" spc="265">
                <a:latin typeface="Cambria"/>
                <a:cs typeface="Cambria"/>
              </a:rPr>
              <a:t>= </a:t>
            </a:r>
            <a:r>
              <a:rPr dirty="0" sz="1250" spc="15">
                <a:latin typeface="Cambria"/>
                <a:cs typeface="Cambria"/>
              </a:rPr>
              <a:t>0.75 15699.7𝑘 </a:t>
            </a:r>
            <a:r>
              <a:rPr dirty="0" sz="1250" spc="5">
                <a:latin typeface="Cambria"/>
                <a:cs typeface="Cambria"/>
              </a:rPr>
              <a:t>· </a:t>
            </a:r>
            <a:r>
              <a:rPr dirty="0" sz="1250" spc="15">
                <a:latin typeface="Cambria"/>
                <a:cs typeface="Cambria"/>
              </a:rPr>
              <a:t>𝑓𝑡 </a:t>
            </a:r>
            <a:r>
              <a:rPr dirty="0" sz="1250" spc="265">
                <a:latin typeface="Cambria"/>
                <a:cs typeface="Cambria"/>
              </a:rPr>
              <a:t>= </a:t>
            </a:r>
            <a:r>
              <a:rPr dirty="0" sz="1250" spc="15">
                <a:latin typeface="Cambria"/>
                <a:cs typeface="Cambria"/>
              </a:rPr>
              <a:t>11774.8𝑘 </a:t>
            </a:r>
            <a:r>
              <a:rPr dirty="0" sz="1250" spc="5">
                <a:latin typeface="Cambria"/>
                <a:cs typeface="Cambria"/>
              </a:rPr>
              <a:t>·</a:t>
            </a:r>
            <a:r>
              <a:rPr dirty="0" sz="1250" spc="-15">
                <a:latin typeface="Cambria"/>
                <a:cs typeface="Cambria"/>
              </a:rPr>
              <a:t> </a:t>
            </a:r>
            <a:r>
              <a:rPr dirty="0" sz="1250" spc="15">
                <a:latin typeface="Cambria"/>
                <a:cs typeface="Cambria"/>
              </a:rPr>
              <a:t>𝑓𝑡</a:t>
            </a:r>
            <a:endParaRPr sz="1250">
              <a:latin typeface="Cambria"/>
              <a:cs typeface="Cambria"/>
            </a:endParaRPr>
          </a:p>
          <a:p>
            <a:pPr marL="270510" indent="-245745">
              <a:lnSpc>
                <a:spcPct val="100000"/>
              </a:lnSpc>
              <a:spcBef>
                <a:spcPts val="465"/>
              </a:spcBef>
              <a:buFont typeface="Arial"/>
              <a:buChar char="•"/>
              <a:tabLst>
                <a:tab pos="270510" algn="l"/>
                <a:tab pos="271145" algn="l"/>
              </a:tabLst>
            </a:pPr>
            <a:r>
              <a:rPr dirty="0" sz="1250" spc="35">
                <a:latin typeface="Cambria"/>
                <a:cs typeface="Cambria"/>
              </a:rPr>
              <a:t>𝑀</a:t>
            </a:r>
            <a:r>
              <a:rPr dirty="0" baseline="-15432" sz="1350" spc="52">
                <a:latin typeface="Cambria"/>
                <a:cs typeface="Cambria"/>
              </a:rPr>
              <a:t>r </a:t>
            </a:r>
            <a:r>
              <a:rPr dirty="0" sz="1250" spc="265">
                <a:latin typeface="Cambria"/>
                <a:cs typeface="Cambria"/>
              </a:rPr>
              <a:t>= </a:t>
            </a:r>
            <a:r>
              <a:rPr dirty="0" sz="1250" spc="15">
                <a:latin typeface="Cambria"/>
                <a:cs typeface="Cambria"/>
              </a:rPr>
              <a:t>11774.8𝑘 </a:t>
            </a:r>
            <a:r>
              <a:rPr dirty="0" sz="1250" spc="5">
                <a:latin typeface="Cambria"/>
                <a:cs typeface="Cambria"/>
              </a:rPr>
              <a:t>· </a:t>
            </a:r>
            <a:r>
              <a:rPr dirty="0" sz="1250" spc="15">
                <a:latin typeface="Cambria"/>
                <a:cs typeface="Cambria"/>
              </a:rPr>
              <a:t>𝑓𝑡 </a:t>
            </a:r>
            <a:r>
              <a:rPr dirty="0" sz="1250" spc="265">
                <a:latin typeface="Cambria"/>
                <a:cs typeface="Cambria"/>
              </a:rPr>
              <a:t>&lt; </a:t>
            </a:r>
            <a:r>
              <a:rPr dirty="0" sz="1250" spc="30">
                <a:latin typeface="Cambria"/>
                <a:cs typeface="Cambria"/>
              </a:rPr>
              <a:t>𝑀</a:t>
            </a:r>
            <a:r>
              <a:rPr dirty="0" baseline="-15432" sz="1350" spc="44">
                <a:latin typeface="Cambria"/>
                <a:cs typeface="Cambria"/>
              </a:rPr>
              <a:t>u </a:t>
            </a:r>
            <a:r>
              <a:rPr dirty="0" sz="1250" spc="265">
                <a:latin typeface="Cambria"/>
                <a:cs typeface="Cambria"/>
              </a:rPr>
              <a:t>= </a:t>
            </a:r>
            <a:r>
              <a:rPr dirty="0" sz="1250" spc="15">
                <a:latin typeface="Cambria"/>
                <a:cs typeface="Cambria"/>
              </a:rPr>
              <a:t>17099.8𝑘 </a:t>
            </a:r>
            <a:r>
              <a:rPr dirty="0" sz="1250" spc="5">
                <a:latin typeface="Cambria"/>
                <a:cs typeface="Cambria"/>
              </a:rPr>
              <a:t>· </a:t>
            </a:r>
            <a:r>
              <a:rPr dirty="0" sz="1250" spc="15">
                <a:latin typeface="Cambria"/>
                <a:cs typeface="Cambria"/>
              </a:rPr>
              <a:t>𝑓𝑡 </a:t>
            </a:r>
            <a:r>
              <a:rPr dirty="0" sz="1250" spc="15" b="1">
                <a:solidFill>
                  <a:srgbClr val="FF0000"/>
                </a:solidFill>
                <a:latin typeface="Times New Roman"/>
                <a:cs typeface="Times New Roman"/>
              </a:rPr>
              <a:t>No</a:t>
            </a:r>
            <a:r>
              <a:rPr dirty="0" sz="1250" spc="-170" b="1">
                <a:solidFill>
                  <a:srgbClr val="FF0000"/>
                </a:solidFill>
                <a:latin typeface="Times New Roman"/>
                <a:cs typeface="Times New Roman"/>
              </a:rPr>
              <a:t> </a:t>
            </a:r>
            <a:r>
              <a:rPr dirty="0" sz="1250" spc="15" b="1">
                <a:solidFill>
                  <a:srgbClr val="FF0000"/>
                </a:solidFill>
                <a:latin typeface="Times New Roman"/>
                <a:cs typeface="Times New Roman"/>
              </a:rPr>
              <a:t>Good</a:t>
            </a:r>
            <a:endParaRPr sz="1250">
              <a:latin typeface="Times New Roman"/>
              <a:cs typeface="Times New Roman"/>
            </a:endParaRPr>
          </a:p>
        </p:txBody>
      </p:sp>
      <p:sp>
        <p:nvSpPr>
          <p:cNvPr id="100" name="object 100"/>
          <p:cNvSpPr txBox="1"/>
          <p:nvPr/>
        </p:nvSpPr>
        <p:spPr>
          <a:xfrm>
            <a:off x="6911319" y="8873744"/>
            <a:ext cx="184785" cy="155575"/>
          </a:xfrm>
          <a:prstGeom prst="rect">
            <a:avLst/>
          </a:prstGeom>
        </p:spPr>
        <p:txBody>
          <a:bodyPr wrap="square" lIns="0" tIns="12700" rIns="0" bIns="0" rtlCol="0" vert="horz">
            <a:spAutoFit/>
          </a:bodyPr>
          <a:lstStyle/>
          <a:p>
            <a:pPr>
              <a:lnSpc>
                <a:spcPct val="100000"/>
              </a:lnSpc>
              <a:spcBef>
                <a:spcPts val="100"/>
              </a:spcBef>
            </a:pPr>
            <a:r>
              <a:rPr dirty="0" sz="850" spc="-65">
                <a:solidFill>
                  <a:srgbClr val="FFFFFF"/>
                </a:solidFill>
                <a:latin typeface="Arial"/>
                <a:cs typeface="Arial"/>
              </a:rPr>
              <a:t>1</a:t>
            </a:r>
            <a:r>
              <a:rPr dirty="0" sz="850" spc="-10">
                <a:solidFill>
                  <a:srgbClr val="FFFFFF"/>
                </a:solidFill>
                <a:latin typeface="Arial"/>
                <a:cs typeface="Arial"/>
              </a:rPr>
              <a:t>1</a:t>
            </a:r>
            <a:r>
              <a:rPr dirty="0" sz="850">
                <a:solidFill>
                  <a:srgbClr val="FFFFFF"/>
                </a:solidFill>
                <a:latin typeface="Arial"/>
                <a:cs typeface="Arial"/>
              </a:rPr>
              <a:t>8</a:t>
            </a:r>
            <a:endParaRPr sz="850">
              <a:latin typeface="Arial"/>
              <a:cs typeface="Arial"/>
            </a:endParaRPr>
          </a:p>
        </p:txBody>
      </p:sp>
      <p:sp>
        <p:nvSpPr>
          <p:cNvPr id="101" name="object 101"/>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102" name="object 102"/>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1</a:t>
            </a:r>
            <a:r>
              <a:rPr dirty="0" sz="1050" spc="-5">
                <a:solidFill>
                  <a:srgbClr val="262626"/>
                </a:solidFill>
                <a:latin typeface="Calibri"/>
                <a:cs typeface="Calibri"/>
              </a:rPr>
              <a:t>7</a:t>
            </a:r>
            <a:endParaRPr sz="1050">
              <a:latin typeface="Calibri"/>
              <a:cs typeface="Calibri"/>
            </a:endParaRPr>
          </a:p>
        </p:txBody>
      </p:sp>
      <p:sp>
        <p:nvSpPr>
          <p:cNvPr id="104" name="object 104"/>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103" name="object 103"/>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1</a:t>
            </a:r>
            <a:r>
              <a:rPr dirty="0" sz="1050" spc="-5">
                <a:solidFill>
                  <a:srgbClr val="262626"/>
                </a:solidFill>
                <a:latin typeface="Calibri"/>
                <a:cs typeface="Calibri"/>
              </a:rPr>
              <a:t>8</a:t>
            </a:r>
            <a:endParaRPr sz="105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a:spLocks noGrp="1"/>
          </p:cNvSpPr>
          <p:nvPr>
            <p:ph type="title"/>
          </p:nvPr>
        </p:nvSpPr>
        <p:spPr>
          <a:xfrm>
            <a:off x="1003766" y="1153205"/>
            <a:ext cx="1685925" cy="417195"/>
          </a:xfrm>
          <a:prstGeom prst="rect"/>
        </p:spPr>
        <p:txBody>
          <a:bodyPr wrap="square" lIns="0" tIns="14604" rIns="0" bIns="0" rtlCol="0" vert="horz">
            <a:spAutoFit/>
          </a:bodyPr>
          <a:lstStyle/>
          <a:p>
            <a:pPr marL="12700">
              <a:lnSpc>
                <a:spcPct val="100000"/>
              </a:lnSpc>
              <a:spcBef>
                <a:spcPts val="114"/>
              </a:spcBef>
            </a:pPr>
            <a:r>
              <a:rPr dirty="0" sz="2550" b="0">
                <a:solidFill>
                  <a:srgbClr val="1C7C5B"/>
                </a:solidFill>
                <a:latin typeface="Arial Black"/>
                <a:cs typeface="Arial Black"/>
              </a:rPr>
              <a:t>Materials</a:t>
            </a:r>
            <a:endParaRPr sz="2550">
              <a:latin typeface="Arial Black"/>
              <a:cs typeface="Arial Black"/>
            </a:endParaRPr>
          </a:p>
        </p:txBody>
      </p:sp>
      <p:sp>
        <p:nvSpPr>
          <p:cNvPr id="5" name="object 5"/>
          <p:cNvSpPr txBox="1"/>
          <p:nvPr/>
        </p:nvSpPr>
        <p:spPr>
          <a:xfrm>
            <a:off x="1546858" y="4480081"/>
            <a:ext cx="5549265" cy="177800"/>
          </a:xfrm>
          <a:prstGeom prst="rect">
            <a:avLst/>
          </a:prstGeom>
        </p:spPr>
        <p:txBody>
          <a:bodyPr wrap="square" lIns="0" tIns="12065" rIns="0" bIns="0" rtlCol="0" vert="horz">
            <a:spAutoFit/>
          </a:bodyPr>
          <a:lstStyle/>
          <a:p>
            <a:pPr>
              <a:lnSpc>
                <a:spcPct val="100000"/>
              </a:lnSpc>
              <a:spcBef>
                <a:spcPts val="95"/>
              </a:spcBef>
              <a:tabLst>
                <a:tab pos="1321435" algn="l"/>
                <a:tab pos="5423535" algn="l"/>
              </a:tabLst>
            </a:pPr>
            <a:r>
              <a:rPr dirty="0" baseline="2777" sz="1500" spc="-22">
                <a:solidFill>
                  <a:srgbClr val="FFFFFF"/>
                </a:solidFill>
                <a:latin typeface="Arial"/>
                <a:cs typeface="Arial"/>
              </a:rPr>
              <a:t>P</a:t>
            </a:r>
            <a:r>
              <a:rPr dirty="0" baseline="2777" sz="1500" spc="-7">
                <a:solidFill>
                  <a:srgbClr val="FFFFFF"/>
                </a:solidFill>
                <a:latin typeface="Arial"/>
                <a:cs typeface="Arial"/>
              </a:rPr>
              <a:t>a</a:t>
            </a:r>
            <a:r>
              <a:rPr dirty="0" baseline="2777" sz="1500" spc="-15">
                <a:solidFill>
                  <a:srgbClr val="FFFFFF"/>
                </a:solidFill>
                <a:latin typeface="Arial"/>
                <a:cs typeface="Arial"/>
              </a:rPr>
              <a:t>r</a:t>
            </a:r>
            <a:r>
              <a:rPr dirty="0" baseline="2777" sz="1500" spc="-7">
                <a:solidFill>
                  <a:srgbClr val="FFFFFF"/>
                </a:solidFill>
                <a:latin typeface="Arial"/>
                <a:cs typeface="Arial"/>
              </a:rPr>
              <a:t>t</a:t>
            </a:r>
            <a:r>
              <a:rPr dirty="0" baseline="2777" sz="1500" spc="-15">
                <a:solidFill>
                  <a:srgbClr val="FFFFFF"/>
                </a:solidFill>
                <a:latin typeface="Arial"/>
                <a:cs typeface="Arial"/>
              </a:rPr>
              <a:t>i</a:t>
            </a:r>
            <a:r>
              <a:rPr dirty="0" baseline="2777" sz="1500" spc="-7">
                <a:solidFill>
                  <a:srgbClr val="FFFFFF"/>
                </a:solidFill>
                <a:latin typeface="Arial"/>
                <a:cs typeface="Arial"/>
              </a:rPr>
              <a:t>c</a:t>
            </a:r>
            <a:r>
              <a:rPr dirty="0" baseline="2777" sz="1500" spc="-15">
                <a:solidFill>
                  <a:srgbClr val="FFFFFF"/>
                </a:solidFill>
                <a:latin typeface="Arial"/>
                <a:cs typeface="Arial"/>
              </a:rPr>
              <a:t>i</a:t>
            </a:r>
            <a:r>
              <a:rPr dirty="0" baseline="2777" sz="1500" spc="-7">
                <a:solidFill>
                  <a:srgbClr val="FFFFFF"/>
                </a:solidFill>
                <a:latin typeface="Arial"/>
                <a:cs typeface="Arial"/>
              </a:rPr>
              <a:t>p</a:t>
            </a:r>
            <a:r>
              <a:rPr dirty="0" baseline="2777" sz="1500" spc="-22">
                <a:solidFill>
                  <a:srgbClr val="FFFFFF"/>
                </a:solidFill>
                <a:latin typeface="Arial"/>
                <a:cs typeface="Arial"/>
              </a:rPr>
              <a:t>an</a:t>
            </a:r>
            <a:r>
              <a:rPr dirty="0" baseline="2777" sz="1500" spc="-7">
                <a:solidFill>
                  <a:srgbClr val="FFFFFF"/>
                </a:solidFill>
                <a:latin typeface="Arial"/>
                <a:cs typeface="Arial"/>
              </a:rPr>
              <a:t>t</a:t>
            </a:r>
            <a:r>
              <a:rPr dirty="0" baseline="2777" sz="1500" spc="15">
                <a:solidFill>
                  <a:srgbClr val="FFFFFF"/>
                </a:solidFill>
                <a:latin typeface="Arial"/>
                <a:cs typeface="Arial"/>
              </a:rPr>
              <a:t> </a:t>
            </a:r>
            <a:r>
              <a:rPr dirty="0" baseline="2777" sz="1500" spc="-15">
                <a:solidFill>
                  <a:srgbClr val="FFFFFF"/>
                </a:solidFill>
                <a:latin typeface="Arial"/>
                <a:cs typeface="Arial"/>
              </a:rPr>
              <a:t>M</a:t>
            </a:r>
            <a:r>
              <a:rPr dirty="0" baseline="2777" sz="1500" spc="-7">
                <a:solidFill>
                  <a:srgbClr val="FFFFFF"/>
                </a:solidFill>
                <a:latin typeface="Arial"/>
                <a:cs typeface="Arial"/>
              </a:rPr>
              <a:t>a</a:t>
            </a:r>
            <a:r>
              <a:rPr dirty="0" baseline="2777" sz="1500" spc="-22">
                <a:solidFill>
                  <a:srgbClr val="FFFFFF"/>
                </a:solidFill>
                <a:latin typeface="Arial"/>
                <a:cs typeface="Arial"/>
              </a:rPr>
              <a:t>t</a:t>
            </a:r>
            <a:r>
              <a:rPr dirty="0" baseline="2777" sz="1500" spc="-7">
                <a:solidFill>
                  <a:srgbClr val="FFFFFF"/>
                </a:solidFill>
                <a:latin typeface="Arial"/>
                <a:cs typeface="Arial"/>
              </a:rPr>
              <a:t>e</a:t>
            </a:r>
            <a:r>
              <a:rPr dirty="0" baseline="2777" sz="1500" spc="-15">
                <a:solidFill>
                  <a:srgbClr val="FFFFFF"/>
                </a:solidFill>
                <a:latin typeface="Arial"/>
                <a:cs typeface="Arial"/>
              </a:rPr>
              <a:t>ri</a:t>
            </a:r>
            <a:r>
              <a:rPr dirty="0" baseline="2777" sz="1500" spc="-7">
                <a:solidFill>
                  <a:srgbClr val="FFFFFF"/>
                </a:solidFill>
                <a:latin typeface="Arial"/>
                <a:cs typeface="Arial"/>
              </a:rPr>
              <a:t>a</a:t>
            </a:r>
            <a:r>
              <a:rPr dirty="0" baseline="2777" sz="1500" spc="-30">
                <a:solidFill>
                  <a:srgbClr val="FFFFFF"/>
                </a:solidFill>
                <a:latin typeface="Arial"/>
                <a:cs typeface="Arial"/>
              </a:rPr>
              <a:t>l</a:t>
            </a:r>
            <a:r>
              <a:rPr dirty="0" baseline="2777" sz="1500" spc="-7">
                <a:solidFill>
                  <a:srgbClr val="FFFFFF"/>
                </a:solidFill>
                <a:latin typeface="Arial"/>
                <a:cs typeface="Arial"/>
              </a:rPr>
              <a:t>s</a:t>
            </a:r>
            <a:r>
              <a:rPr dirty="0" baseline="2777" sz="1500">
                <a:solidFill>
                  <a:srgbClr val="FFFFFF"/>
                </a:solidFill>
                <a:latin typeface="Arial"/>
                <a:cs typeface="Arial"/>
              </a:rPr>
              <a:t>	</a:t>
            </a:r>
            <a:r>
              <a:rPr dirty="0" baseline="2777" sz="1500" spc="-22">
                <a:solidFill>
                  <a:srgbClr val="FFFFFF"/>
                </a:solidFill>
                <a:latin typeface="Arial"/>
                <a:cs typeface="Arial"/>
              </a:rPr>
              <a:t>h</a:t>
            </a:r>
            <a:r>
              <a:rPr dirty="0" baseline="2777" sz="1500" spc="-7">
                <a:solidFill>
                  <a:srgbClr val="FFFFFF"/>
                </a:solidFill>
                <a:latin typeface="Arial"/>
                <a:cs typeface="Arial"/>
              </a:rPr>
              <a:t>t</a:t>
            </a:r>
            <a:r>
              <a:rPr dirty="0" baseline="2777" sz="1500" spc="-22">
                <a:solidFill>
                  <a:srgbClr val="FFFFFF"/>
                </a:solidFill>
                <a:latin typeface="Arial"/>
                <a:cs typeface="Arial"/>
              </a:rPr>
              <a:t>t</a:t>
            </a:r>
            <a:r>
              <a:rPr dirty="0" baseline="2777" sz="1500" spc="-7">
                <a:solidFill>
                  <a:srgbClr val="FFFFFF"/>
                </a:solidFill>
                <a:latin typeface="Arial"/>
                <a:cs typeface="Arial"/>
              </a:rPr>
              <a:t>ps://ftp</a:t>
            </a:r>
            <a:r>
              <a:rPr dirty="0" baseline="2777" sz="1500" spc="-22">
                <a:solidFill>
                  <a:srgbClr val="FFFFFF"/>
                </a:solidFill>
                <a:latin typeface="Arial"/>
                <a:cs typeface="Arial"/>
              </a:rPr>
              <a:t>.</a:t>
            </a:r>
            <a:r>
              <a:rPr dirty="0" baseline="2777" sz="1500" spc="-30">
                <a:solidFill>
                  <a:srgbClr val="FFFFFF"/>
                </a:solidFill>
                <a:latin typeface="Arial"/>
                <a:cs typeface="Arial"/>
              </a:rPr>
              <a:t>w</a:t>
            </a:r>
            <a:r>
              <a:rPr dirty="0" baseline="2777" sz="1500" spc="7">
                <a:solidFill>
                  <a:srgbClr val="FFFFFF"/>
                </a:solidFill>
                <a:latin typeface="Arial"/>
                <a:cs typeface="Arial"/>
              </a:rPr>
              <a:t>s</a:t>
            </a:r>
            <a:r>
              <a:rPr dirty="0" baseline="2777" sz="1500" spc="-22">
                <a:solidFill>
                  <a:srgbClr val="FFFFFF"/>
                </a:solidFill>
                <a:latin typeface="Arial"/>
                <a:cs typeface="Arial"/>
              </a:rPr>
              <a:t>d</a:t>
            </a:r>
            <a:r>
              <a:rPr dirty="0" baseline="2777" sz="1500" spc="-7">
                <a:solidFill>
                  <a:srgbClr val="FFFFFF"/>
                </a:solidFill>
                <a:latin typeface="Arial"/>
                <a:cs typeface="Arial"/>
              </a:rPr>
              <a:t>ot</a:t>
            </a:r>
            <a:r>
              <a:rPr dirty="0" baseline="2777" sz="1500" spc="-22">
                <a:solidFill>
                  <a:srgbClr val="FFFFFF"/>
                </a:solidFill>
                <a:latin typeface="Arial"/>
                <a:cs typeface="Arial"/>
              </a:rPr>
              <a:t>.</a:t>
            </a:r>
            <a:r>
              <a:rPr dirty="0" baseline="2777" sz="1500" spc="-30">
                <a:solidFill>
                  <a:srgbClr val="FFFFFF"/>
                </a:solidFill>
                <a:latin typeface="Arial"/>
                <a:cs typeface="Arial"/>
              </a:rPr>
              <a:t>w</a:t>
            </a:r>
            <a:r>
              <a:rPr dirty="0" baseline="2777" sz="1500" spc="-7">
                <a:solidFill>
                  <a:srgbClr val="FFFFFF"/>
                </a:solidFill>
                <a:latin typeface="Arial"/>
                <a:cs typeface="Arial"/>
              </a:rPr>
              <a:t>a.</a:t>
            </a:r>
            <a:r>
              <a:rPr dirty="0" baseline="2777" sz="1500" spc="-22">
                <a:solidFill>
                  <a:srgbClr val="FFFFFF"/>
                </a:solidFill>
                <a:latin typeface="Arial"/>
                <a:cs typeface="Arial"/>
              </a:rPr>
              <a:t>go</a:t>
            </a:r>
            <a:r>
              <a:rPr dirty="0" baseline="2777" sz="1500" spc="-7">
                <a:solidFill>
                  <a:srgbClr val="FFFFFF"/>
                </a:solidFill>
                <a:latin typeface="Arial"/>
                <a:cs typeface="Arial"/>
              </a:rPr>
              <a:t>v</a:t>
            </a:r>
            <a:r>
              <a:rPr dirty="0" baseline="2777" sz="1500" spc="-22">
                <a:solidFill>
                  <a:srgbClr val="FFFFFF"/>
                </a:solidFill>
                <a:latin typeface="Arial"/>
                <a:cs typeface="Arial"/>
              </a:rPr>
              <a:t>/</a:t>
            </a:r>
            <a:r>
              <a:rPr dirty="0" baseline="2777" sz="1500" spc="-15">
                <a:solidFill>
                  <a:srgbClr val="FFFFFF"/>
                </a:solidFill>
                <a:latin typeface="Arial"/>
                <a:cs typeface="Arial"/>
              </a:rPr>
              <a:t>i</a:t>
            </a:r>
            <a:r>
              <a:rPr dirty="0" baseline="2777" sz="1500" spc="-7">
                <a:solidFill>
                  <a:srgbClr val="FFFFFF"/>
                </a:solidFill>
                <a:latin typeface="Arial"/>
                <a:cs typeface="Arial"/>
              </a:rPr>
              <a:t>nco</a:t>
            </a:r>
            <a:r>
              <a:rPr dirty="0" baseline="2777" sz="1500" spc="15">
                <a:solidFill>
                  <a:srgbClr val="FFFFFF"/>
                </a:solidFill>
                <a:latin typeface="Arial"/>
                <a:cs typeface="Arial"/>
              </a:rPr>
              <a:t>m</a:t>
            </a:r>
            <a:r>
              <a:rPr dirty="0" baseline="2777" sz="1500" spc="-15">
                <a:solidFill>
                  <a:srgbClr val="FFFFFF"/>
                </a:solidFill>
                <a:latin typeface="Arial"/>
                <a:cs typeface="Arial"/>
              </a:rPr>
              <a:t>i</a:t>
            </a:r>
            <a:r>
              <a:rPr dirty="0" baseline="2777" sz="1500" spc="-22">
                <a:solidFill>
                  <a:srgbClr val="FFFFFF"/>
                </a:solidFill>
                <a:latin typeface="Arial"/>
                <a:cs typeface="Arial"/>
              </a:rPr>
              <a:t>n</a:t>
            </a:r>
            <a:r>
              <a:rPr dirty="0" baseline="2777" sz="1500" spc="-7">
                <a:solidFill>
                  <a:srgbClr val="FFFFFF"/>
                </a:solidFill>
                <a:latin typeface="Arial"/>
                <a:cs typeface="Arial"/>
              </a:rPr>
              <a:t>g</a:t>
            </a:r>
            <a:r>
              <a:rPr dirty="0" baseline="2777" sz="1500" spc="-22">
                <a:solidFill>
                  <a:srgbClr val="FFFFFF"/>
                </a:solidFill>
                <a:latin typeface="Arial"/>
                <a:cs typeface="Arial"/>
              </a:rPr>
              <a:t>/</a:t>
            </a:r>
            <a:r>
              <a:rPr dirty="0" baseline="2777" sz="1500" spc="-7">
                <a:solidFill>
                  <a:srgbClr val="FFFFFF"/>
                </a:solidFill>
                <a:latin typeface="Arial"/>
                <a:cs typeface="Arial"/>
              </a:rPr>
              <a:t>P</a:t>
            </a:r>
            <a:r>
              <a:rPr dirty="0" baseline="2777" sz="1500" spc="-22">
                <a:solidFill>
                  <a:srgbClr val="FFFFFF"/>
                </a:solidFill>
                <a:latin typeface="Arial"/>
                <a:cs typeface="Arial"/>
              </a:rPr>
              <a:t>S</a:t>
            </a:r>
            <a:r>
              <a:rPr dirty="0" baseline="2777" sz="1500" spc="-15">
                <a:solidFill>
                  <a:srgbClr val="FFFFFF"/>
                </a:solidFill>
                <a:latin typeface="Arial"/>
                <a:cs typeface="Arial"/>
              </a:rPr>
              <a:t>C</a:t>
            </a:r>
            <a:r>
              <a:rPr dirty="0" baseline="2777" sz="1500" spc="-22">
                <a:solidFill>
                  <a:srgbClr val="FFFFFF"/>
                </a:solidFill>
                <a:latin typeface="Arial"/>
                <a:cs typeface="Arial"/>
              </a:rPr>
              <a:t>B</a:t>
            </a:r>
            <a:r>
              <a:rPr dirty="0" baseline="2777" sz="1500">
                <a:solidFill>
                  <a:srgbClr val="FFFFFF"/>
                </a:solidFill>
                <a:latin typeface="Arial"/>
                <a:cs typeface="Arial"/>
              </a:rPr>
              <a:t>r</a:t>
            </a:r>
            <a:r>
              <a:rPr dirty="0" baseline="2777" sz="1500" spc="-15">
                <a:solidFill>
                  <a:srgbClr val="FFFFFF"/>
                </a:solidFill>
                <a:latin typeface="Arial"/>
                <a:cs typeface="Arial"/>
              </a:rPr>
              <a:t>i</a:t>
            </a:r>
            <a:r>
              <a:rPr dirty="0" baseline="2777" sz="1500" spc="-22">
                <a:solidFill>
                  <a:srgbClr val="FFFFFF"/>
                </a:solidFill>
                <a:latin typeface="Arial"/>
                <a:cs typeface="Arial"/>
              </a:rPr>
              <a:t>d</a:t>
            </a:r>
            <a:r>
              <a:rPr dirty="0" baseline="2777" sz="1500" spc="-7">
                <a:solidFill>
                  <a:srgbClr val="FFFFFF"/>
                </a:solidFill>
                <a:latin typeface="Arial"/>
                <a:cs typeface="Arial"/>
              </a:rPr>
              <a:t>g</a:t>
            </a:r>
            <a:r>
              <a:rPr dirty="0" baseline="2777" sz="1500" spc="-22">
                <a:solidFill>
                  <a:srgbClr val="FFFFFF"/>
                </a:solidFill>
                <a:latin typeface="Arial"/>
                <a:cs typeface="Arial"/>
              </a:rPr>
              <a:t>e</a:t>
            </a:r>
            <a:r>
              <a:rPr dirty="0" baseline="2777" sz="1500" spc="-15">
                <a:solidFill>
                  <a:srgbClr val="FFFFFF"/>
                </a:solidFill>
                <a:latin typeface="Arial"/>
                <a:cs typeface="Arial"/>
              </a:rPr>
              <a:t>D</a:t>
            </a:r>
            <a:r>
              <a:rPr dirty="0" baseline="2777" sz="1500" spc="-7">
                <a:solidFill>
                  <a:srgbClr val="FFFFFF"/>
                </a:solidFill>
                <a:latin typeface="Arial"/>
                <a:cs typeface="Arial"/>
              </a:rPr>
              <a:t>es</a:t>
            </a:r>
            <a:r>
              <a:rPr dirty="0" baseline="2777" sz="1500" spc="-15">
                <a:solidFill>
                  <a:srgbClr val="FFFFFF"/>
                </a:solidFill>
                <a:latin typeface="Arial"/>
                <a:cs typeface="Arial"/>
              </a:rPr>
              <a:t>i</a:t>
            </a:r>
            <a:r>
              <a:rPr dirty="0" baseline="2777" sz="1500" spc="-7">
                <a:solidFill>
                  <a:srgbClr val="FFFFFF"/>
                </a:solidFill>
                <a:latin typeface="Arial"/>
                <a:cs typeface="Arial"/>
              </a:rPr>
              <a:t>g</a:t>
            </a:r>
            <a:r>
              <a:rPr dirty="0" baseline="2777" sz="1500" spc="-22">
                <a:solidFill>
                  <a:srgbClr val="FFFFFF"/>
                </a:solidFill>
                <a:latin typeface="Arial"/>
                <a:cs typeface="Arial"/>
              </a:rPr>
              <a:t>n</a:t>
            </a:r>
            <a:r>
              <a:rPr dirty="0" baseline="2777" sz="1500" spc="44">
                <a:solidFill>
                  <a:srgbClr val="FFFFFF"/>
                </a:solidFill>
                <a:latin typeface="Arial"/>
                <a:cs typeface="Arial"/>
              </a:rPr>
              <a:t>W</a:t>
            </a:r>
            <a:r>
              <a:rPr dirty="0" baseline="2777" sz="1500" spc="-22">
                <a:solidFill>
                  <a:srgbClr val="FFFFFF"/>
                </a:solidFill>
                <a:latin typeface="Arial"/>
                <a:cs typeface="Arial"/>
              </a:rPr>
              <a:t>o</a:t>
            </a:r>
            <a:r>
              <a:rPr dirty="0" baseline="2777" sz="1500">
                <a:solidFill>
                  <a:srgbClr val="FFFFFF"/>
                </a:solidFill>
                <a:latin typeface="Arial"/>
                <a:cs typeface="Arial"/>
              </a:rPr>
              <a:t>r</a:t>
            </a:r>
            <a:r>
              <a:rPr dirty="0" baseline="2777" sz="1500" spc="15">
                <a:solidFill>
                  <a:srgbClr val="FFFFFF"/>
                </a:solidFill>
                <a:latin typeface="Arial"/>
                <a:cs typeface="Arial"/>
              </a:rPr>
              <a:t>k</a:t>
            </a:r>
            <a:r>
              <a:rPr dirty="0" baseline="2777" sz="1500" spc="-7">
                <a:solidFill>
                  <a:srgbClr val="FFFFFF"/>
                </a:solidFill>
                <a:latin typeface="Arial"/>
                <a:cs typeface="Arial"/>
              </a:rPr>
              <a:t>sh</a:t>
            </a:r>
            <a:r>
              <a:rPr dirty="0" baseline="2777" sz="1500" spc="-22">
                <a:solidFill>
                  <a:srgbClr val="FFFFFF"/>
                </a:solidFill>
                <a:latin typeface="Arial"/>
                <a:cs typeface="Arial"/>
              </a:rPr>
              <a:t>o</a:t>
            </a:r>
            <a:r>
              <a:rPr dirty="0" baseline="2777" sz="1500" spc="-7">
                <a:solidFill>
                  <a:srgbClr val="FFFFFF"/>
                </a:solidFill>
                <a:latin typeface="Arial"/>
                <a:cs typeface="Arial"/>
              </a:rPr>
              <a:t>p</a:t>
            </a:r>
            <a:r>
              <a:rPr dirty="0" baseline="2777" sz="1500">
                <a:solidFill>
                  <a:srgbClr val="FFFFFF"/>
                </a:solidFill>
                <a:latin typeface="Arial"/>
                <a:cs typeface="Arial"/>
              </a:rPr>
              <a:t>	</a:t>
            </a:r>
            <a:r>
              <a:rPr dirty="0" sz="850" spc="-65">
                <a:solidFill>
                  <a:srgbClr val="FFFFFF"/>
                </a:solidFill>
                <a:latin typeface="Arial"/>
                <a:cs typeface="Arial"/>
              </a:rPr>
              <a:t>1</a:t>
            </a:r>
            <a:r>
              <a:rPr dirty="0" sz="850">
                <a:solidFill>
                  <a:srgbClr val="FFFFFF"/>
                </a:solidFill>
                <a:latin typeface="Arial"/>
                <a:cs typeface="Arial"/>
              </a:rPr>
              <a:t>1</a:t>
            </a:r>
            <a:endParaRPr sz="850">
              <a:latin typeface="Arial"/>
              <a:cs typeface="Arial"/>
            </a:endParaRPr>
          </a:p>
        </p:txBody>
      </p:sp>
      <p:sp>
        <p:nvSpPr>
          <p:cNvPr id="6" name="object 6"/>
          <p:cNvSpPr/>
          <p:nvPr/>
        </p:nvSpPr>
        <p:spPr>
          <a:xfrm>
            <a:off x="1240536" y="2016251"/>
            <a:ext cx="1534667" cy="2048255"/>
          </a:xfrm>
          <a:prstGeom prst="rect">
            <a:avLst/>
          </a:prstGeom>
          <a:blipFill>
            <a:blip r:embed="rId3" cstate="print"/>
            <a:stretch>
              <a:fillRect/>
            </a:stretch>
          </a:blipFill>
        </p:spPr>
        <p:txBody>
          <a:bodyPr wrap="square" lIns="0" tIns="0" rIns="0" bIns="0" rtlCol="0"/>
          <a:lstStyle/>
          <a:p/>
        </p:txBody>
      </p:sp>
      <p:sp>
        <p:nvSpPr>
          <p:cNvPr id="7" name="object 7"/>
          <p:cNvSpPr/>
          <p:nvPr/>
        </p:nvSpPr>
        <p:spPr>
          <a:xfrm>
            <a:off x="2913888" y="2016251"/>
            <a:ext cx="1536191" cy="2048255"/>
          </a:xfrm>
          <a:prstGeom prst="rect">
            <a:avLst/>
          </a:prstGeom>
          <a:blipFill>
            <a:blip r:embed="rId4" cstate="print"/>
            <a:stretch>
              <a:fillRect/>
            </a:stretch>
          </a:blipFill>
        </p:spPr>
        <p:txBody>
          <a:bodyPr wrap="square" lIns="0" tIns="0" rIns="0" bIns="0" rtlCol="0"/>
          <a:lstStyle/>
          <a:p/>
        </p:txBody>
      </p:sp>
      <p:sp>
        <p:nvSpPr>
          <p:cNvPr id="8" name="object 8"/>
          <p:cNvSpPr/>
          <p:nvPr/>
        </p:nvSpPr>
        <p:spPr>
          <a:xfrm>
            <a:off x="4587240" y="1898904"/>
            <a:ext cx="2235708" cy="1676399"/>
          </a:xfrm>
          <a:prstGeom prst="rect">
            <a:avLst/>
          </a:prstGeom>
          <a:blipFill>
            <a:blip r:embed="rId5" cstate="print"/>
            <a:stretch>
              <a:fillRect/>
            </a:stretch>
          </a:blipFill>
        </p:spPr>
        <p:txBody>
          <a:bodyPr wrap="square" lIns="0" tIns="0" rIns="0" bIns="0" rtlCol="0"/>
          <a:lstStyle/>
          <a:p/>
        </p:txBody>
      </p:sp>
      <p:sp>
        <p:nvSpPr>
          <p:cNvPr id="9" name="object 9"/>
          <p:cNvSpPr txBox="1"/>
          <p:nvPr/>
        </p:nvSpPr>
        <p:spPr>
          <a:xfrm>
            <a:off x="2223031" y="1648488"/>
            <a:ext cx="1242695" cy="221615"/>
          </a:xfrm>
          <a:prstGeom prst="rect">
            <a:avLst/>
          </a:prstGeom>
        </p:spPr>
        <p:txBody>
          <a:bodyPr wrap="square" lIns="0" tIns="17145" rIns="0" bIns="0" rtlCol="0" vert="horz">
            <a:spAutoFit/>
          </a:bodyPr>
          <a:lstStyle/>
          <a:p>
            <a:pPr marL="12700">
              <a:lnSpc>
                <a:spcPct val="100000"/>
              </a:lnSpc>
              <a:spcBef>
                <a:spcPts val="135"/>
              </a:spcBef>
            </a:pPr>
            <a:r>
              <a:rPr dirty="0" sz="1250" spc="15">
                <a:latin typeface="Arial"/>
                <a:cs typeface="Arial"/>
              </a:rPr>
              <a:t>Reinforcing</a:t>
            </a:r>
            <a:r>
              <a:rPr dirty="0" sz="1250" spc="-65">
                <a:latin typeface="Arial"/>
                <a:cs typeface="Arial"/>
              </a:rPr>
              <a:t> </a:t>
            </a:r>
            <a:r>
              <a:rPr dirty="0" sz="1250" spc="10">
                <a:latin typeface="Arial"/>
                <a:cs typeface="Arial"/>
              </a:rPr>
              <a:t>steel</a:t>
            </a:r>
            <a:endParaRPr sz="1250">
              <a:latin typeface="Arial"/>
              <a:cs typeface="Arial"/>
            </a:endParaRPr>
          </a:p>
        </p:txBody>
      </p:sp>
      <p:sp>
        <p:nvSpPr>
          <p:cNvPr id="10" name="object 10"/>
          <p:cNvSpPr/>
          <p:nvPr/>
        </p:nvSpPr>
        <p:spPr>
          <a:xfrm>
            <a:off x="2322575" y="1886711"/>
            <a:ext cx="535305" cy="462280"/>
          </a:xfrm>
          <a:custGeom>
            <a:avLst/>
            <a:gdLst/>
            <a:ahLst/>
            <a:cxnLst/>
            <a:rect l="l" t="t" r="r" b="b"/>
            <a:pathLst>
              <a:path w="535305" h="462280">
                <a:moveTo>
                  <a:pt x="71093" y="418052"/>
                </a:moveTo>
                <a:lnTo>
                  <a:pt x="53875" y="397289"/>
                </a:lnTo>
                <a:lnTo>
                  <a:pt x="516636" y="0"/>
                </a:lnTo>
                <a:lnTo>
                  <a:pt x="534924" y="21336"/>
                </a:lnTo>
                <a:lnTo>
                  <a:pt x="71093" y="418052"/>
                </a:lnTo>
                <a:close/>
              </a:path>
              <a:path w="535305" h="462280">
                <a:moveTo>
                  <a:pt x="0" y="461772"/>
                </a:moveTo>
                <a:lnTo>
                  <a:pt x="36576" y="376428"/>
                </a:lnTo>
                <a:lnTo>
                  <a:pt x="53875" y="397289"/>
                </a:lnTo>
                <a:lnTo>
                  <a:pt x="42672" y="406908"/>
                </a:lnTo>
                <a:lnTo>
                  <a:pt x="60960" y="426720"/>
                </a:lnTo>
                <a:lnTo>
                  <a:pt x="78281" y="426720"/>
                </a:lnTo>
                <a:lnTo>
                  <a:pt x="88392" y="438912"/>
                </a:lnTo>
                <a:lnTo>
                  <a:pt x="0" y="461772"/>
                </a:lnTo>
                <a:close/>
              </a:path>
              <a:path w="535305" h="462280">
                <a:moveTo>
                  <a:pt x="60960" y="426720"/>
                </a:moveTo>
                <a:lnTo>
                  <a:pt x="42672" y="406908"/>
                </a:lnTo>
                <a:lnTo>
                  <a:pt x="53875" y="397289"/>
                </a:lnTo>
                <a:lnTo>
                  <a:pt x="71093" y="418052"/>
                </a:lnTo>
                <a:lnTo>
                  <a:pt x="60960" y="426720"/>
                </a:lnTo>
                <a:close/>
              </a:path>
              <a:path w="535305" h="462280">
                <a:moveTo>
                  <a:pt x="78281" y="426720"/>
                </a:moveTo>
                <a:lnTo>
                  <a:pt x="60960" y="426720"/>
                </a:lnTo>
                <a:lnTo>
                  <a:pt x="71093" y="418052"/>
                </a:lnTo>
                <a:lnTo>
                  <a:pt x="78281" y="426720"/>
                </a:lnTo>
                <a:close/>
              </a:path>
            </a:pathLst>
          </a:custGeom>
          <a:solidFill>
            <a:srgbClr val="F69546"/>
          </a:solidFill>
        </p:spPr>
        <p:txBody>
          <a:bodyPr wrap="square" lIns="0" tIns="0" rIns="0" bIns="0" rtlCol="0"/>
          <a:lstStyle/>
          <a:p/>
        </p:txBody>
      </p:sp>
      <p:sp>
        <p:nvSpPr>
          <p:cNvPr id="11" name="object 11"/>
          <p:cNvSpPr/>
          <p:nvPr/>
        </p:nvSpPr>
        <p:spPr>
          <a:xfrm>
            <a:off x="2842259" y="1885188"/>
            <a:ext cx="736600" cy="361315"/>
          </a:xfrm>
          <a:custGeom>
            <a:avLst/>
            <a:gdLst/>
            <a:ahLst/>
            <a:cxnLst/>
            <a:rect l="l" t="t" r="r" b="b"/>
            <a:pathLst>
              <a:path w="736600" h="361314">
                <a:moveTo>
                  <a:pt x="656316" y="336844"/>
                </a:moveTo>
                <a:lnTo>
                  <a:pt x="0" y="24384"/>
                </a:lnTo>
                <a:lnTo>
                  <a:pt x="12192" y="0"/>
                </a:lnTo>
                <a:lnTo>
                  <a:pt x="668094" y="312263"/>
                </a:lnTo>
                <a:lnTo>
                  <a:pt x="656316" y="336844"/>
                </a:lnTo>
                <a:close/>
              </a:path>
              <a:path w="736600" h="361314">
                <a:moveTo>
                  <a:pt x="722894" y="342900"/>
                </a:moveTo>
                <a:lnTo>
                  <a:pt x="669036" y="342900"/>
                </a:lnTo>
                <a:lnTo>
                  <a:pt x="681228" y="318515"/>
                </a:lnTo>
                <a:lnTo>
                  <a:pt x="668094" y="312263"/>
                </a:lnTo>
                <a:lnTo>
                  <a:pt x="679704" y="288036"/>
                </a:lnTo>
                <a:lnTo>
                  <a:pt x="722894" y="342900"/>
                </a:lnTo>
                <a:close/>
              </a:path>
              <a:path w="736600" h="361314">
                <a:moveTo>
                  <a:pt x="669036" y="342900"/>
                </a:moveTo>
                <a:lnTo>
                  <a:pt x="656316" y="336844"/>
                </a:lnTo>
                <a:lnTo>
                  <a:pt x="668094" y="312263"/>
                </a:lnTo>
                <a:lnTo>
                  <a:pt x="681228" y="318515"/>
                </a:lnTo>
                <a:lnTo>
                  <a:pt x="669036" y="342900"/>
                </a:lnTo>
                <a:close/>
              </a:path>
              <a:path w="736600" h="361314">
                <a:moveTo>
                  <a:pt x="644652" y="361187"/>
                </a:moveTo>
                <a:lnTo>
                  <a:pt x="656316" y="336844"/>
                </a:lnTo>
                <a:lnTo>
                  <a:pt x="669036" y="342900"/>
                </a:lnTo>
                <a:lnTo>
                  <a:pt x="722894" y="342900"/>
                </a:lnTo>
                <a:lnTo>
                  <a:pt x="736092" y="359663"/>
                </a:lnTo>
                <a:lnTo>
                  <a:pt x="644652" y="361187"/>
                </a:lnTo>
                <a:close/>
              </a:path>
            </a:pathLst>
          </a:custGeom>
          <a:solidFill>
            <a:srgbClr val="F69546"/>
          </a:solidFill>
        </p:spPr>
        <p:txBody>
          <a:bodyPr wrap="square" lIns="0" tIns="0" rIns="0" bIns="0" rtlCol="0"/>
          <a:lstStyle/>
          <a:p/>
        </p:txBody>
      </p:sp>
      <p:sp>
        <p:nvSpPr>
          <p:cNvPr id="12" name="object 12"/>
          <p:cNvSpPr txBox="1"/>
          <p:nvPr/>
        </p:nvSpPr>
        <p:spPr>
          <a:xfrm>
            <a:off x="2540528" y="4199672"/>
            <a:ext cx="1419860" cy="221615"/>
          </a:xfrm>
          <a:prstGeom prst="rect">
            <a:avLst/>
          </a:prstGeom>
        </p:spPr>
        <p:txBody>
          <a:bodyPr wrap="square" lIns="0" tIns="17145" rIns="0" bIns="0" rtlCol="0" vert="horz">
            <a:spAutoFit/>
          </a:bodyPr>
          <a:lstStyle/>
          <a:p>
            <a:pPr>
              <a:lnSpc>
                <a:spcPct val="100000"/>
              </a:lnSpc>
              <a:spcBef>
                <a:spcPts val="135"/>
              </a:spcBef>
            </a:pPr>
            <a:r>
              <a:rPr dirty="0" sz="1250" spc="15">
                <a:latin typeface="Arial"/>
                <a:cs typeface="Arial"/>
              </a:rPr>
              <a:t>Prestressing</a:t>
            </a:r>
            <a:r>
              <a:rPr dirty="0" sz="1250" spc="-85">
                <a:latin typeface="Arial"/>
                <a:cs typeface="Arial"/>
              </a:rPr>
              <a:t> </a:t>
            </a:r>
            <a:r>
              <a:rPr dirty="0" sz="1250" spc="15">
                <a:latin typeface="Arial"/>
                <a:cs typeface="Arial"/>
              </a:rPr>
              <a:t>strand</a:t>
            </a:r>
            <a:endParaRPr sz="1250">
              <a:latin typeface="Arial"/>
              <a:cs typeface="Arial"/>
            </a:endParaRPr>
          </a:p>
        </p:txBody>
      </p:sp>
      <p:sp>
        <p:nvSpPr>
          <p:cNvPr id="13" name="object 13"/>
          <p:cNvSpPr/>
          <p:nvPr/>
        </p:nvSpPr>
        <p:spPr>
          <a:xfrm>
            <a:off x="2008632" y="3910583"/>
            <a:ext cx="475615" cy="414655"/>
          </a:xfrm>
          <a:custGeom>
            <a:avLst/>
            <a:gdLst/>
            <a:ahLst/>
            <a:cxnLst/>
            <a:rect l="l" t="t" r="r" b="b"/>
            <a:pathLst>
              <a:path w="475614" h="414654">
                <a:moveTo>
                  <a:pt x="33528" y="85343"/>
                </a:moveTo>
                <a:lnTo>
                  <a:pt x="0" y="0"/>
                </a:lnTo>
                <a:lnTo>
                  <a:pt x="88391" y="22860"/>
                </a:lnTo>
                <a:lnTo>
                  <a:pt x="77686" y="35052"/>
                </a:lnTo>
                <a:lnTo>
                  <a:pt x="59436" y="35052"/>
                </a:lnTo>
                <a:lnTo>
                  <a:pt x="41148" y="54864"/>
                </a:lnTo>
                <a:lnTo>
                  <a:pt x="52030" y="64271"/>
                </a:lnTo>
                <a:lnTo>
                  <a:pt x="33528" y="85343"/>
                </a:lnTo>
                <a:close/>
              </a:path>
              <a:path w="475614" h="414654">
                <a:moveTo>
                  <a:pt x="52030" y="64271"/>
                </a:moveTo>
                <a:lnTo>
                  <a:pt x="41148" y="54864"/>
                </a:lnTo>
                <a:lnTo>
                  <a:pt x="59436" y="35052"/>
                </a:lnTo>
                <a:lnTo>
                  <a:pt x="69811" y="44021"/>
                </a:lnTo>
                <a:lnTo>
                  <a:pt x="52030" y="64271"/>
                </a:lnTo>
                <a:close/>
              </a:path>
              <a:path w="475614" h="414654">
                <a:moveTo>
                  <a:pt x="69811" y="44021"/>
                </a:moveTo>
                <a:lnTo>
                  <a:pt x="59436" y="35052"/>
                </a:lnTo>
                <a:lnTo>
                  <a:pt x="77686" y="35052"/>
                </a:lnTo>
                <a:lnTo>
                  <a:pt x="69811" y="44021"/>
                </a:lnTo>
                <a:close/>
              </a:path>
              <a:path w="475614" h="414654">
                <a:moveTo>
                  <a:pt x="457200" y="414528"/>
                </a:moveTo>
                <a:lnTo>
                  <a:pt x="52030" y="64271"/>
                </a:lnTo>
                <a:lnTo>
                  <a:pt x="69811" y="44021"/>
                </a:lnTo>
                <a:lnTo>
                  <a:pt x="475488" y="394716"/>
                </a:lnTo>
                <a:lnTo>
                  <a:pt x="457200" y="414528"/>
                </a:lnTo>
                <a:close/>
              </a:path>
            </a:pathLst>
          </a:custGeom>
          <a:solidFill>
            <a:srgbClr val="F69546"/>
          </a:solidFill>
        </p:spPr>
        <p:txBody>
          <a:bodyPr wrap="square" lIns="0" tIns="0" rIns="0" bIns="0" rtlCol="0"/>
          <a:lstStyle/>
          <a:p/>
        </p:txBody>
      </p:sp>
      <p:sp>
        <p:nvSpPr>
          <p:cNvPr id="14" name="object 14"/>
          <p:cNvSpPr/>
          <p:nvPr/>
        </p:nvSpPr>
        <p:spPr>
          <a:xfrm>
            <a:off x="2148839" y="3040379"/>
            <a:ext cx="338455" cy="1278890"/>
          </a:xfrm>
          <a:custGeom>
            <a:avLst/>
            <a:gdLst/>
            <a:ahLst/>
            <a:cxnLst/>
            <a:rect l="l" t="t" r="r" b="b"/>
            <a:pathLst>
              <a:path w="338455" h="1278889">
                <a:moveTo>
                  <a:pt x="0" y="88392"/>
                </a:moveTo>
                <a:lnTo>
                  <a:pt x="19812" y="0"/>
                </a:lnTo>
                <a:lnTo>
                  <a:pt x="72787" y="62484"/>
                </a:lnTo>
                <a:lnTo>
                  <a:pt x="48767" y="62484"/>
                </a:lnTo>
                <a:lnTo>
                  <a:pt x="22859" y="68580"/>
                </a:lnTo>
                <a:lnTo>
                  <a:pt x="26156" y="82355"/>
                </a:lnTo>
                <a:lnTo>
                  <a:pt x="0" y="88392"/>
                </a:lnTo>
                <a:close/>
              </a:path>
              <a:path w="338455" h="1278889">
                <a:moveTo>
                  <a:pt x="26156" y="82355"/>
                </a:moveTo>
                <a:lnTo>
                  <a:pt x="22859" y="68580"/>
                </a:lnTo>
                <a:lnTo>
                  <a:pt x="48767" y="62484"/>
                </a:lnTo>
                <a:lnTo>
                  <a:pt x="52091" y="76371"/>
                </a:lnTo>
                <a:lnTo>
                  <a:pt x="26156" y="82355"/>
                </a:lnTo>
                <a:close/>
              </a:path>
              <a:path w="338455" h="1278889">
                <a:moveTo>
                  <a:pt x="52091" y="76371"/>
                </a:moveTo>
                <a:lnTo>
                  <a:pt x="48767" y="62484"/>
                </a:lnTo>
                <a:lnTo>
                  <a:pt x="72787" y="62484"/>
                </a:lnTo>
                <a:lnTo>
                  <a:pt x="79247" y="70104"/>
                </a:lnTo>
                <a:lnTo>
                  <a:pt x="52091" y="76371"/>
                </a:lnTo>
                <a:close/>
              </a:path>
              <a:path w="338455" h="1278889">
                <a:moveTo>
                  <a:pt x="312419" y="1278636"/>
                </a:moveTo>
                <a:lnTo>
                  <a:pt x="26156" y="82355"/>
                </a:lnTo>
                <a:lnTo>
                  <a:pt x="52091" y="76371"/>
                </a:lnTo>
                <a:lnTo>
                  <a:pt x="338328" y="1272540"/>
                </a:lnTo>
                <a:lnTo>
                  <a:pt x="312419" y="1278636"/>
                </a:lnTo>
                <a:close/>
              </a:path>
            </a:pathLst>
          </a:custGeom>
          <a:solidFill>
            <a:srgbClr val="F69546"/>
          </a:solidFill>
        </p:spPr>
        <p:txBody>
          <a:bodyPr wrap="square" lIns="0" tIns="0" rIns="0" bIns="0" rtlCol="0"/>
          <a:lstStyle/>
          <a:p/>
        </p:txBody>
      </p:sp>
      <p:sp>
        <p:nvSpPr>
          <p:cNvPr id="15" name="object 15"/>
          <p:cNvSpPr txBox="1"/>
          <p:nvPr/>
        </p:nvSpPr>
        <p:spPr>
          <a:xfrm>
            <a:off x="4328142" y="4163044"/>
            <a:ext cx="1141095" cy="221615"/>
          </a:xfrm>
          <a:prstGeom prst="rect">
            <a:avLst/>
          </a:prstGeom>
        </p:spPr>
        <p:txBody>
          <a:bodyPr wrap="square" lIns="0" tIns="17145" rIns="0" bIns="0" rtlCol="0" vert="horz">
            <a:spAutoFit/>
          </a:bodyPr>
          <a:lstStyle/>
          <a:p>
            <a:pPr>
              <a:lnSpc>
                <a:spcPct val="100000"/>
              </a:lnSpc>
              <a:spcBef>
                <a:spcPts val="135"/>
              </a:spcBef>
            </a:pPr>
            <a:r>
              <a:rPr dirty="0" sz="1250" spc="15">
                <a:latin typeface="Arial"/>
                <a:cs typeface="Arial"/>
              </a:rPr>
              <a:t>Girder</a:t>
            </a:r>
            <a:r>
              <a:rPr dirty="0" sz="1250" spc="-65">
                <a:latin typeface="Arial"/>
                <a:cs typeface="Arial"/>
              </a:rPr>
              <a:t> </a:t>
            </a:r>
            <a:r>
              <a:rPr dirty="0" sz="1250" spc="15">
                <a:latin typeface="Arial"/>
                <a:cs typeface="Arial"/>
              </a:rPr>
              <a:t>concrete</a:t>
            </a:r>
            <a:endParaRPr sz="1250">
              <a:latin typeface="Arial"/>
              <a:cs typeface="Arial"/>
            </a:endParaRPr>
          </a:p>
        </p:txBody>
      </p:sp>
      <p:sp>
        <p:nvSpPr>
          <p:cNvPr id="16" name="object 16"/>
          <p:cNvSpPr/>
          <p:nvPr/>
        </p:nvSpPr>
        <p:spPr>
          <a:xfrm>
            <a:off x="3883151" y="3439667"/>
            <a:ext cx="391795" cy="844550"/>
          </a:xfrm>
          <a:custGeom>
            <a:avLst/>
            <a:gdLst/>
            <a:ahLst/>
            <a:cxnLst/>
            <a:rect l="l" t="t" r="r" b="b"/>
            <a:pathLst>
              <a:path w="391795" h="844550">
                <a:moveTo>
                  <a:pt x="0" y="91439"/>
                </a:moveTo>
                <a:lnTo>
                  <a:pt x="3047" y="0"/>
                </a:lnTo>
                <a:lnTo>
                  <a:pt x="71307" y="56387"/>
                </a:lnTo>
                <a:lnTo>
                  <a:pt x="42671" y="56387"/>
                </a:lnTo>
                <a:lnTo>
                  <a:pt x="18288" y="67056"/>
                </a:lnTo>
                <a:lnTo>
                  <a:pt x="24246" y="80326"/>
                </a:lnTo>
                <a:lnTo>
                  <a:pt x="0" y="91439"/>
                </a:lnTo>
                <a:close/>
              </a:path>
              <a:path w="391795" h="844550">
                <a:moveTo>
                  <a:pt x="24246" y="80326"/>
                </a:moveTo>
                <a:lnTo>
                  <a:pt x="18288" y="67056"/>
                </a:lnTo>
                <a:lnTo>
                  <a:pt x="42671" y="56387"/>
                </a:lnTo>
                <a:lnTo>
                  <a:pt x="48441" y="69237"/>
                </a:lnTo>
                <a:lnTo>
                  <a:pt x="24246" y="80326"/>
                </a:lnTo>
                <a:close/>
              </a:path>
              <a:path w="391795" h="844550">
                <a:moveTo>
                  <a:pt x="48441" y="69237"/>
                </a:moveTo>
                <a:lnTo>
                  <a:pt x="42671" y="56387"/>
                </a:lnTo>
                <a:lnTo>
                  <a:pt x="71307" y="56387"/>
                </a:lnTo>
                <a:lnTo>
                  <a:pt x="73152" y="57912"/>
                </a:lnTo>
                <a:lnTo>
                  <a:pt x="48441" y="69237"/>
                </a:lnTo>
                <a:close/>
              </a:path>
              <a:path w="391795" h="844550">
                <a:moveTo>
                  <a:pt x="367284" y="844296"/>
                </a:moveTo>
                <a:lnTo>
                  <a:pt x="24246" y="80326"/>
                </a:lnTo>
                <a:lnTo>
                  <a:pt x="48441" y="69237"/>
                </a:lnTo>
                <a:lnTo>
                  <a:pt x="391668" y="833628"/>
                </a:lnTo>
                <a:lnTo>
                  <a:pt x="367284" y="844296"/>
                </a:lnTo>
                <a:close/>
              </a:path>
            </a:pathLst>
          </a:custGeom>
          <a:solidFill>
            <a:srgbClr val="F69546"/>
          </a:solidFill>
        </p:spPr>
        <p:txBody>
          <a:bodyPr wrap="square" lIns="0" tIns="0" rIns="0" bIns="0" rtlCol="0"/>
          <a:lstStyle/>
          <a:p/>
        </p:txBody>
      </p:sp>
      <p:sp>
        <p:nvSpPr>
          <p:cNvPr id="17" name="object 17"/>
          <p:cNvSpPr txBox="1"/>
          <p:nvPr/>
        </p:nvSpPr>
        <p:spPr>
          <a:xfrm>
            <a:off x="4719806" y="3800341"/>
            <a:ext cx="2200275" cy="221615"/>
          </a:xfrm>
          <a:prstGeom prst="rect">
            <a:avLst/>
          </a:prstGeom>
        </p:spPr>
        <p:txBody>
          <a:bodyPr wrap="square" lIns="0" tIns="17145" rIns="0" bIns="0" rtlCol="0" vert="horz">
            <a:spAutoFit/>
          </a:bodyPr>
          <a:lstStyle/>
          <a:p>
            <a:pPr>
              <a:lnSpc>
                <a:spcPct val="100000"/>
              </a:lnSpc>
              <a:spcBef>
                <a:spcPts val="135"/>
              </a:spcBef>
            </a:pPr>
            <a:r>
              <a:rPr dirty="0" sz="1250" spc="15">
                <a:latin typeface="Arial"/>
                <a:cs typeface="Arial"/>
              </a:rPr>
              <a:t>Epoxy coated </a:t>
            </a:r>
            <a:r>
              <a:rPr dirty="0" sz="1250" spc="10">
                <a:latin typeface="Arial"/>
                <a:cs typeface="Arial"/>
              </a:rPr>
              <a:t>reinforcing</a:t>
            </a:r>
            <a:r>
              <a:rPr dirty="0" sz="1250" spc="-85">
                <a:latin typeface="Arial"/>
                <a:cs typeface="Arial"/>
              </a:rPr>
              <a:t> </a:t>
            </a:r>
            <a:r>
              <a:rPr dirty="0" sz="1250" spc="15">
                <a:latin typeface="Arial"/>
                <a:cs typeface="Arial"/>
              </a:rPr>
              <a:t>steel</a:t>
            </a:r>
            <a:endParaRPr sz="1250">
              <a:latin typeface="Arial"/>
              <a:cs typeface="Arial"/>
            </a:endParaRPr>
          </a:p>
        </p:txBody>
      </p:sp>
      <p:sp>
        <p:nvSpPr>
          <p:cNvPr id="18" name="object 18"/>
          <p:cNvSpPr/>
          <p:nvPr/>
        </p:nvSpPr>
        <p:spPr>
          <a:xfrm>
            <a:off x="5814059" y="3439667"/>
            <a:ext cx="510540" cy="355600"/>
          </a:xfrm>
          <a:custGeom>
            <a:avLst/>
            <a:gdLst/>
            <a:ahLst/>
            <a:cxnLst/>
            <a:rect l="l" t="t" r="r" b="b"/>
            <a:pathLst>
              <a:path w="510539" h="355600">
                <a:moveTo>
                  <a:pt x="435277" y="35152"/>
                </a:moveTo>
                <a:lnTo>
                  <a:pt x="419100" y="12191"/>
                </a:lnTo>
                <a:lnTo>
                  <a:pt x="510540" y="0"/>
                </a:lnTo>
                <a:lnTo>
                  <a:pt x="495241" y="27431"/>
                </a:lnTo>
                <a:lnTo>
                  <a:pt x="446532" y="27431"/>
                </a:lnTo>
                <a:lnTo>
                  <a:pt x="435277" y="35152"/>
                </a:lnTo>
                <a:close/>
              </a:path>
              <a:path w="510539" h="355600">
                <a:moveTo>
                  <a:pt x="451083" y="57587"/>
                </a:moveTo>
                <a:lnTo>
                  <a:pt x="435277" y="35152"/>
                </a:lnTo>
                <a:lnTo>
                  <a:pt x="446532" y="27431"/>
                </a:lnTo>
                <a:lnTo>
                  <a:pt x="461772" y="50291"/>
                </a:lnTo>
                <a:lnTo>
                  <a:pt x="451083" y="57587"/>
                </a:lnTo>
                <a:close/>
              </a:path>
              <a:path w="510539" h="355600">
                <a:moveTo>
                  <a:pt x="466344" y="79248"/>
                </a:moveTo>
                <a:lnTo>
                  <a:pt x="451083" y="57587"/>
                </a:lnTo>
                <a:lnTo>
                  <a:pt x="461772" y="50291"/>
                </a:lnTo>
                <a:lnTo>
                  <a:pt x="446532" y="27431"/>
                </a:lnTo>
                <a:lnTo>
                  <a:pt x="495241" y="27431"/>
                </a:lnTo>
                <a:lnTo>
                  <a:pt x="466344" y="79248"/>
                </a:lnTo>
                <a:close/>
              </a:path>
              <a:path w="510539" h="355600">
                <a:moveTo>
                  <a:pt x="15240" y="355092"/>
                </a:moveTo>
                <a:lnTo>
                  <a:pt x="0" y="333756"/>
                </a:lnTo>
                <a:lnTo>
                  <a:pt x="435277" y="35152"/>
                </a:lnTo>
                <a:lnTo>
                  <a:pt x="451083" y="57587"/>
                </a:lnTo>
                <a:lnTo>
                  <a:pt x="15240" y="355092"/>
                </a:lnTo>
                <a:close/>
              </a:path>
            </a:pathLst>
          </a:custGeom>
          <a:solidFill>
            <a:srgbClr val="F69546"/>
          </a:solidFill>
        </p:spPr>
        <p:txBody>
          <a:bodyPr wrap="square" lIns="0" tIns="0" rIns="0" bIns="0" rtlCol="0"/>
          <a:lstStyle/>
          <a:p/>
        </p:txBody>
      </p:sp>
      <p:sp>
        <p:nvSpPr>
          <p:cNvPr id="19" name="object 19"/>
          <p:cNvSpPr txBox="1"/>
          <p:nvPr/>
        </p:nvSpPr>
        <p:spPr>
          <a:xfrm>
            <a:off x="4980412" y="1546326"/>
            <a:ext cx="1346200" cy="221615"/>
          </a:xfrm>
          <a:prstGeom prst="rect">
            <a:avLst/>
          </a:prstGeom>
        </p:spPr>
        <p:txBody>
          <a:bodyPr wrap="square" lIns="0" tIns="17145" rIns="0" bIns="0" rtlCol="0" vert="horz">
            <a:spAutoFit/>
          </a:bodyPr>
          <a:lstStyle/>
          <a:p>
            <a:pPr>
              <a:lnSpc>
                <a:spcPct val="100000"/>
              </a:lnSpc>
              <a:spcBef>
                <a:spcPts val="135"/>
              </a:spcBef>
            </a:pPr>
            <a:r>
              <a:rPr dirty="0" sz="1250" spc="15">
                <a:latin typeface="Arial"/>
                <a:cs typeface="Arial"/>
              </a:rPr>
              <a:t>CIP deck</a:t>
            </a:r>
            <a:r>
              <a:rPr dirty="0" sz="1250" spc="-90">
                <a:latin typeface="Arial"/>
                <a:cs typeface="Arial"/>
              </a:rPr>
              <a:t> </a:t>
            </a:r>
            <a:r>
              <a:rPr dirty="0" sz="1250" spc="15">
                <a:latin typeface="Arial"/>
                <a:cs typeface="Arial"/>
              </a:rPr>
              <a:t>concrete</a:t>
            </a:r>
            <a:endParaRPr sz="1250">
              <a:latin typeface="Arial"/>
              <a:cs typeface="Arial"/>
            </a:endParaRPr>
          </a:p>
        </p:txBody>
      </p:sp>
      <p:sp>
        <p:nvSpPr>
          <p:cNvPr id="20" name="object 20"/>
          <p:cNvSpPr/>
          <p:nvPr/>
        </p:nvSpPr>
        <p:spPr>
          <a:xfrm>
            <a:off x="5638800" y="1793748"/>
            <a:ext cx="102235" cy="1083945"/>
          </a:xfrm>
          <a:custGeom>
            <a:avLst/>
            <a:gdLst/>
            <a:ahLst/>
            <a:cxnLst/>
            <a:rect l="l" t="t" r="r" b="b"/>
            <a:pathLst>
              <a:path w="102235" h="1083945">
                <a:moveTo>
                  <a:pt x="48133" y="1003304"/>
                </a:moveTo>
                <a:lnTo>
                  <a:pt x="0" y="1524"/>
                </a:lnTo>
                <a:lnTo>
                  <a:pt x="27432" y="0"/>
                </a:lnTo>
                <a:lnTo>
                  <a:pt x="75589" y="1002268"/>
                </a:lnTo>
                <a:lnTo>
                  <a:pt x="48133" y="1003304"/>
                </a:lnTo>
                <a:close/>
              </a:path>
              <a:path w="102235" h="1083945">
                <a:moveTo>
                  <a:pt x="95334" y="1016508"/>
                </a:moveTo>
                <a:lnTo>
                  <a:pt x="48768" y="1016508"/>
                </a:lnTo>
                <a:lnTo>
                  <a:pt x="76200" y="1014984"/>
                </a:lnTo>
                <a:lnTo>
                  <a:pt x="75589" y="1002268"/>
                </a:lnTo>
                <a:lnTo>
                  <a:pt x="102108" y="1001268"/>
                </a:lnTo>
                <a:lnTo>
                  <a:pt x="95334" y="1016508"/>
                </a:lnTo>
                <a:close/>
              </a:path>
              <a:path w="102235" h="1083945">
                <a:moveTo>
                  <a:pt x="48768" y="1016508"/>
                </a:moveTo>
                <a:lnTo>
                  <a:pt x="48133" y="1003304"/>
                </a:lnTo>
                <a:lnTo>
                  <a:pt x="75589" y="1002268"/>
                </a:lnTo>
                <a:lnTo>
                  <a:pt x="76200" y="1014984"/>
                </a:lnTo>
                <a:lnTo>
                  <a:pt x="48768" y="1016508"/>
                </a:lnTo>
                <a:close/>
              </a:path>
              <a:path w="102235" h="1083945">
                <a:moveTo>
                  <a:pt x="65532" y="1083564"/>
                </a:moveTo>
                <a:lnTo>
                  <a:pt x="21336" y="1004316"/>
                </a:lnTo>
                <a:lnTo>
                  <a:pt x="48133" y="1003304"/>
                </a:lnTo>
                <a:lnTo>
                  <a:pt x="48768" y="1016508"/>
                </a:lnTo>
                <a:lnTo>
                  <a:pt x="95334" y="1016508"/>
                </a:lnTo>
                <a:lnTo>
                  <a:pt x="65532" y="1083564"/>
                </a:lnTo>
                <a:close/>
              </a:path>
            </a:pathLst>
          </a:custGeom>
          <a:solidFill>
            <a:srgbClr val="F69546"/>
          </a:solidFill>
        </p:spPr>
        <p:txBody>
          <a:bodyPr wrap="square" lIns="0" tIns="0" rIns="0" bIns="0" rtlCol="0"/>
          <a:lstStyle/>
          <a:p/>
        </p:txBody>
      </p:sp>
      <p:sp>
        <p:nvSpPr>
          <p:cNvPr id="21" name="object 21"/>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22" name="object 22"/>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23" name="object 23"/>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24" name="object 24"/>
          <p:cNvSpPr txBox="1"/>
          <p:nvPr/>
        </p:nvSpPr>
        <p:spPr>
          <a:xfrm>
            <a:off x="1016466" y="5528576"/>
            <a:ext cx="3086100" cy="417195"/>
          </a:xfrm>
          <a:prstGeom prst="rect">
            <a:avLst/>
          </a:prstGeom>
        </p:spPr>
        <p:txBody>
          <a:bodyPr wrap="square" lIns="0" tIns="14604" rIns="0" bIns="0" rtlCol="0" vert="horz">
            <a:spAutoFit/>
          </a:bodyPr>
          <a:lstStyle/>
          <a:p>
            <a:pPr>
              <a:lnSpc>
                <a:spcPct val="100000"/>
              </a:lnSpc>
              <a:spcBef>
                <a:spcPts val="114"/>
              </a:spcBef>
            </a:pPr>
            <a:r>
              <a:rPr dirty="0" sz="2550">
                <a:solidFill>
                  <a:srgbClr val="1C7C5B"/>
                </a:solidFill>
                <a:latin typeface="Arial Black"/>
                <a:cs typeface="Arial Black"/>
              </a:rPr>
              <a:t>Reinforcing</a:t>
            </a:r>
            <a:r>
              <a:rPr dirty="0" sz="2550" spc="-65">
                <a:solidFill>
                  <a:srgbClr val="1C7C5B"/>
                </a:solidFill>
                <a:latin typeface="Arial Black"/>
                <a:cs typeface="Arial Black"/>
              </a:rPr>
              <a:t> </a:t>
            </a:r>
            <a:r>
              <a:rPr dirty="0" sz="2550" spc="10">
                <a:solidFill>
                  <a:srgbClr val="1C7C5B"/>
                </a:solidFill>
                <a:latin typeface="Arial Black"/>
                <a:cs typeface="Arial Black"/>
              </a:rPr>
              <a:t>Steel</a:t>
            </a:r>
            <a:endParaRPr sz="2550">
              <a:latin typeface="Arial Black"/>
              <a:cs typeface="Arial Black"/>
            </a:endParaRPr>
          </a:p>
        </p:txBody>
      </p:sp>
      <p:sp>
        <p:nvSpPr>
          <p:cNvPr id="25" name="object 25"/>
          <p:cNvSpPr txBox="1"/>
          <p:nvPr/>
        </p:nvSpPr>
        <p:spPr>
          <a:xfrm>
            <a:off x="991105" y="6218889"/>
            <a:ext cx="3608704" cy="1086485"/>
          </a:xfrm>
          <a:prstGeom prst="rect">
            <a:avLst/>
          </a:prstGeom>
        </p:spPr>
        <p:txBody>
          <a:bodyPr wrap="square" lIns="0" tIns="46355" rIns="0" bIns="0" rtlCol="0" vert="horz">
            <a:spAutoFit/>
          </a:bodyPr>
          <a:lstStyle/>
          <a:p>
            <a:pPr marL="269875" indent="-245110">
              <a:lnSpc>
                <a:spcPct val="100000"/>
              </a:lnSpc>
              <a:spcBef>
                <a:spcPts val="365"/>
              </a:spcBef>
              <a:buChar char="•"/>
              <a:tabLst>
                <a:tab pos="269875" algn="l"/>
                <a:tab pos="270510" algn="l"/>
              </a:tabLst>
            </a:pPr>
            <a:r>
              <a:rPr dirty="0" sz="1150" spc="-10">
                <a:latin typeface="Arial"/>
                <a:cs typeface="Arial"/>
              </a:rPr>
              <a:t>LRFD</a:t>
            </a:r>
            <a:r>
              <a:rPr dirty="0" sz="1150" spc="-20">
                <a:latin typeface="Arial"/>
                <a:cs typeface="Arial"/>
              </a:rPr>
              <a:t> </a:t>
            </a:r>
            <a:r>
              <a:rPr dirty="0" sz="1150" spc="-10">
                <a:latin typeface="Arial"/>
                <a:cs typeface="Arial"/>
              </a:rPr>
              <a:t>5.4.3</a:t>
            </a:r>
            <a:endParaRPr sz="1150">
              <a:latin typeface="Arial"/>
              <a:cs typeface="Arial"/>
            </a:endParaRPr>
          </a:p>
          <a:p>
            <a:pPr marL="269875" indent="-245110">
              <a:lnSpc>
                <a:spcPct val="100000"/>
              </a:lnSpc>
              <a:spcBef>
                <a:spcPts val="265"/>
              </a:spcBef>
              <a:buChar char="•"/>
              <a:tabLst>
                <a:tab pos="269875" algn="l"/>
                <a:tab pos="270510" algn="l"/>
              </a:tabLst>
            </a:pPr>
            <a:r>
              <a:rPr dirty="0" sz="1150" spc="-5">
                <a:latin typeface="Arial"/>
                <a:cs typeface="Arial"/>
              </a:rPr>
              <a:t>Deformed bars, </a:t>
            </a:r>
            <a:r>
              <a:rPr dirty="0" sz="1150" spc="-15">
                <a:latin typeface="Arial"/>
                <a:cs typeface="Arial"/>
              </a:rPr>
              <a:t>welded wire</a:t>
            </a:r>
            <a:r>
              <a:rPr dirty="0" sz="1150">
                <a:latin typeface="Arial"/>
                <a:cs typeface="Arial"/>
              </a:rPr>
              <a:t> </a:t>
            </a:r>
            <a:r>
              <a:rPr dirty="0" sz="1150" spc="-5">
                <a:latin typeface="Arial"/>
                <a:cs typeface="Arial"/>
              </a:rPr>
              <a:t>mesh</a:t>
            </a:r>
            <a:endParaRPr sz="1150">
              <a:latin typeface="Arial"/>
              <a:cs typeface="Arial"/>
            </a:endParaRPr>
          </a:p>
          <a:p>
            <a:pPr marL="269875" indent="-245110">
              <a:lnSpc>
                <a:spcPct val="100000"/>
              </a:lnSpc>
              <a:spcBef>
                <a:spcPts val="265"/>
              </a:spcBef>
              <a:buChar char="•"/>
              <a:tabLst>
                <a:tab pos="269875" algn="l"/>
                <a:tab pos="270510" algn="l"/>
              </a:tabLst>
            </a:pPr>
            <a:r>
              <a:rPr dirty="0" sz="1150" spc="-10">
                <a:latin typeface="Arial"/>
                <a:cs typeface="Arial"/>
              </a:rPr>
              <a:t>ASTM </a:t>
            </a:r>
            <a:r>
              <a:rPr dirty="0" sz="1150" spc="-15" b="1">
                <a:latin typeface="Arial"/>
                <a:cs typeface="Arial"/>
              </a:rPr>
              <a:t>A615</a:t>
            </a:r>
            <a:r>
              <a:rPr dirty="0" sz="1150" spc="-15">
                <a:latin typeface="Arial"/>
                <a:cs typeface="Arial"/>
              </a:rPr>
              <a:t>, </a:t>
            </a:r>
            <a:r>
              <a:rPr dirty="0" sz="1150" spc="-10">
                <a:latin typeface="Arial"/>
                <a:cs typeface="Arial"/>
              </a:rPr>
              <a:t>A706,</a:t>
            </a:r>
            <a:r>
              <a:rPr dirty="0" sz="1150" spc="-85">
                <a:latin typeface="Arial"/>
                <a:cs typeface="Arial"/>
              </a:rPr>
              <a:t> </a:t>
            </a:r>
            <a:r>
              <a:rPr dirty="0" sz="1150" spc="-10">
                <a:latin typeface="Arial"/>
                <a:cs typeface="Arial"/>
              </a:rPr>
              <a:t>A1035</a:t>
            </a:r>
            <a:endParaRPr sz="1150">
              <a:latin typeface="Arial"/>
              <a:cs typeface="Arial"/>
            </a:endParaRPr>
          </a:p>
          <a:p>
            <a:pPr marL="269875" indent="-245110">
              <a:lnSpc>
                <a:spcPct val="100000"/>
              </a:lnSpc>
              <a:spcBef>
                <a:spcPts val="275"/>
              </a:spcBef>
              <a:buChar char="•"/>
              <a:tabLst>
                <a:tab pos="269875" algn="l"/>
                <a:tab pos="270510" algn="l"/>
              </a:tabLst>
            </a:pPr>
            <a:r>
              <a:rPr dirty="0" sz="1150" spc="-25">
                <a:latin typeface="Arial"/>
                <a:cs typeface="Arial"/>
              </a:rPr>
              <a:t>Yield </a:t>
            </a:r>
            <a:r>
              <a:rPr dirty="0" sz="1150" spc="-10">
                <a:latin typeface="Arial"/>
                <a:cs typeface="Arial"/>
              </a:rPr>
              <a:t>strength, </a:t>
            </a:r>
            <a:r>
              <a:rPr dirty="0" sz="1150" spc="-20">
                <a:latin typeface="Cambria"/>
                <a:cs typeface="Cambria"/>
              </a:rPr>
              <a:t>𝑓</a:t>
            </a:r>
            <a:r>
              <a:rPr dirty="0" baseline="-17361" sz="1200" spc="-30">
                <a:latin typeface="Cambria"/>
                <a:cs typeface="Cambria"/>
              </a:rPr>
              <a:t>y</a:t>
            </a:r>
            <a:r>
              <a:rPr dirty="0" sz="1150" spc="-20">
                <a:latin typeface="Arial"/>
                <a:cs typeface="Arial"/>
              </a:rPr>
              <a:t>, </a:t>
            </a:r>
            <a:r>
              <a:rPr dirty="0" sz="1150" spc="-10" b="1">
                <a:latin typeface="Arial"/>
                <a:cs typeface="Arial"/>
              </a:rPr>
              <a:t>60</a:t>
            </a:r>
            <a:r>
              <a:rPr dirty="0" sz="1150" spc="-10">
                <a:latin typeface="Arial"/>
                <a:cs typeface="Arial"/>
              </a:rPr>
              <a:t>-100</a:t>
            </a:r>
            <a:r>
              <a:rPr dirty="0" sz="1150" spc="75">
                <a:latin typeface="Arial"/>
                <a:cs typeface="Arial"/>
              </a:rPr>
              <a:t> </a:t>
            </a:r>
            <a:r>
              <a:rPr dirty="0" sz="1150" spc="-5">
                <a:latin typeface="Arial"/>
                <a:cs typeface="Arial"/>
              </a:rPr>
              <a:t>ksi</a:t>
            </a:r>
            <a:endParaRPr sz="1150">
              <a:latin typeface="Arial"/>
              <a:cs typeface="Arial"/>
            </a:endParaRPr>
          </a:p>
          <a:p>
            <a:pPr marL="269875" indent="-245110">
              <a:lnSpc>
                <a:spcPct val="100000"/>
              </a:lnSpc>
              <a:spcBef>
                <a:spcPts val="380"/>
              </a:spcBef>
              <a:buChar char="•"/>
              <a:tabLst>
                <a:tab pos="269875" algn="l"/>
                <a:tab pos="270510" algn="l"/>
              </a:tabLst>
            </a:pPr>
            <a:r>
              <a:rPr dirty="0" sz="1150" spc="-10">
                <a:latin typeface="Arial"/>
                <a:cs typeface="Arial"/>
              </a:rPr>
              <a:t>Modulus </a:t>
            </a:r>
            <a:r>
              <a:rPr dirty="0" sz="1150" spc="-5">
                <a:latin typeface="Arial"/>
                <a:cs typeface="Arial"/>
              </a:rPr>
              <a:t>of </a:t>
            </a:r>
            <a:r>
              <a:rPr dirty="0" sz="1150" spc="-20">
                <a:latin typeface="Arial"/>
                <a:cs typeface="Arial"/>
              </a:rPr>
              <a:t>Elasticity, </a:t>
            </a:r>
            <a:r>
              <a:rPr dirty="0" sz="1150" spc="-25">
                <a:latin typeface="Cambria"/>
                <a:cs typeface="Cambria"/>
              </a:rPr>
              <a:t>𝐸</a:t>
            </a:r>
            <a:r>
              <a:rPr dirty="0" baseline="-17361" sz="1200" spc="-37">
                <a:latin typeface="Cambria"/>
                <a:cs typeface="Cambria"/>
              </a:rPr>
              <a:t>e </a:t>
            </a:r>
            <a:r>
              <a:rPr dirty="0" sz="1150" spc="210">
                <a:latin typeface="Cambria"/>
                <a:cs typeface="Cambria"/>
              </a:rPr>
              <a:t>= </a:t>
            </a:r>
            <a:r>
              <a:rPr dirty="0" sz="1150" spc="-5">
                <a:latin typeface="Cambria"/>
                <a:cs typeface="Cambria"/>
              </a:rPr>
              <a:t>29000 𝑘𝑠𝑖</a:t>
            </a:r>
            <a:r>
              <a:rPr dirty="0" sz="1150" spc="-5">
                <a:latin typeface="Arial"/>
                <a:cs typeface="Arial"/>
              </a:rPr>
              <a:t>, </a:t>
            </a:r>
            <a:r>
              <a:rPr dirty="0" sz="1150" spc="-10">
                <a:latin typeface="Arial"/>
                <a:cs typeface="Arial"/>
              </a:rPr>
              <a:t>LRFD</a:t>
            </a:r>
            <a:r>
              <a:rPr dirty="0" sz="1150" spc="-120">
                <a:latin typeface="Arial"/>
                <a:cs typeface="Arial"/>
              </a:rPr>
              <a:t> </a:t>
            </a:r>
            <a:r>
              <a:rPr dirty="0" sz="1150" spc="-10">
                <a:latin typeface="Arial"/>
                <a:cs typeface="Arial"/>
              </a:rPr>
              <a:t>5.4.3.2</a:t>
            </a:r>
            <a:endParaRPr sz="1150">
              <a:latin typeface="Arial"/>
              <a:cs typeface="Arial"/>
            </a:endParaRPr>
          </a:p>
        </p:txBody>
      </p:sp>
      <p:sp>
        <p:nvSpPr>
          <p:cNvPr id="26" name="object 26"/>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a:t>
            </a:r>
            <a:r>
              <a:rPr dirty="0" sz="850">
                <a:solidFill>
                  <a:srgbClr val="FFFFFF"/>
                </a:solidFill>
                <a:latin typeface="Arial"/>
                <a:cs typeface="Arial"/>
              </a:rPr>
              <a:t>2</a:t>
            </a:r>
            <a:endParaRPr sz="850">
              <a:latin typeface="Arial"/>
              <a:cs typeface="Arial"/>
            </a:endParaRPr>
          </a:p>
        </p:txBody>
      </p:sp>
      <p:sp>
        <p:nvSpPr>
          <p:cNvPr id="27" name="object 27"/>
          <p:cNvSpPr/>
          <p:nvPr/>
        </p:nvSpPr>
        <p:spPr>
          <a:xfrm>
            <a:off x="4843272" y="5864352"/>
            <a:ext cx="1985771" cy="1325879"/>
          </a:xfrm>
          <a:prstGeom prst="rect">
            <a:avLst/>
          </a:prstGeom>
          <a:blipFill>
            <a:blip r:embed="rId6" cstate="print"/>
            <a:stretch>
              <a:fillRect/>
            </a:stretch>
          </a:blipFill>
        </p:spPr>
        <p:txBody>
          <a:bodyPr wrap="square" lIns="0" tIns="0" rIns="0" bIns="0" rtlCol="0"/>
          <a:lstStyle/>
          <a:p/>
        </p:txBody>
      </p:sp>
      <p:sp>
        <p:nvSpPr>
          <p:cNvPr id="28" name="object 28"/>
          <p:cNvSpPr/>
          <p:nvPr/>
        </p:nvSpPr>
        <p:spPr>
          <a:xfrm>
            <a:off x="4846320" y="7217664"/>
            <a:ext cx="1976628" cy="1408175"/>
          </a:xfrm>
          <a:prstGeom prst="rect">
            <a:avLst/>
          </a:prstGeom>
          <a:blipFill>
            <a:blip r:embed="rId7" cstate="print"/>
            <a:stretch>
              <a:fillRect/>
            </a:stretch>
          </a:blipFill>
        </p:spPr>
        <p:txBody>
          <a:bodyPr wrap="square" lIns="0" tIns="0" rIns="0" bIns="0" rtlCol="0"/>
          <a:lstStyle/>
          <a:p/>
        </p:txBody>
      </p:sp>
      <p:sp>
        <p:nvSpPr>
          <p:cNvPr id="29" name="object 29"/>
          <p:cNvSpPr/>
          <p:nvPr/>
        </p:nvSpPr>
        <p:spPr>
          <a:xfrm>
            <a:off x="1580387" y="7455407"/>
            <a:ext cx="2093975" cy="1176527"/>
          </a:xfrm>
          <a:prstGeom prst="rect">
            <a:avLst/>
          </a:prstGeom>
          <a:blipFill>
            <a:blip r:embed="rId8" cstate="print"/>
            <a:stretch>
              <a:fillRect/>
            </a:stretch>
          </a:blipFill>
        </p:spPr>
        <p:txBody>
          <a:bodyPr wrap="square" lIns="0" tIns="0" rIns="0" bIns="0" rtlCol="0"/>
          <a:lstStyle/>
          <a:p/>
        </p:txBody>
      </p:sp>
      <p:sp>
        <p:nvSpPr>
          <p:cNvPr id="30" name="object 30"/>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31" name="object 31"/>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11</a:t>
            </a:r>
            <a:endParaRPr sz="1050">
              <a:latin typeface="Calibri"/>
              <a:cs typeface="Calibri"/>
            </a:endParaRPr>
          </a:p>
        </p:txBody>
      </p:sp>
      <p:sp>
        <p:nvSpPr>
          <p:cNvPr id="33" name="object 33"/>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32" name="object 32"/>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12</a:t>
            </a:r>
            <a:endParaRPr sz="1050">
              <a:latin typeface="Calibri"/>
              <a:cs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34158" y="4473999"/>
            <a:ext cx="1169035" cy="177800"/>
          </a:xfrm>
          <a:prstGeom prst="rect">
            <a:avLst/>
          </a:prstGeom>
        </p:spPr>
        <p:txBody>
          <a:bodyPr wrap="square" lIns="0" tIns="12065" rIns="0" bIns="0" rtlCol="0" vert="horz">
            <a:spAutoFit/>
          </a:bodyPr>
          <a:lstStyle/>
          <a:p>
            <a:pPr marL="12700">
              <a:lnSpc>
                <a:spcPct val="100000"/>
              </a:lnSpc>
              <a:spcBef>
                <a:spcPts val="95"/>
              </a:spcBef>
            </a:pPr>
            <a:r>
              <a:rPr dirty="0" sz="1000" spc="-10">
                <a:solidFill>
                  <a:srgbClr val="FFFFFF"/>
                </a:solidFill>
                <a:latin typeface="Arial"/>
                <a:cs typeface="Arial"/>
              </a:rPr>
              <a:t>Participant</a:t>
            </a:r>
            <a:r>
              <a:rPr dirty="0" sz="1000" spc="-5">
                <a:solidFill>
                  <a:srgbClr val="FFFFFF"/>
                </a:solidFill>
                <a:latin typeface="Arial"/>
                <a:cs typeface="Arial"/>
              </a:rPr>
              <a:t> </a:t>
            </a:r>
            <a:r>
              <a:rPr dirty="0" sz="1000" spc="-10">
                <a:solidFill>
                  <a:srgbClr val="FFFFFF"/>
                </a:solidFill>
                <a:latin typeface="Arial"/>
                <a:cs typeface="Arial"/>
              </a:rPr>
              <a:t>Materials</a:t>
            </a:r>
            <a:endParaRPr sz="1000">
              <a:latin typeface="Arial"/>
              <a:cs typeface="Arial"/>
            </a:endParaRPr>
          </a:p>
        </p:txBody>
      </p:sp>
      <p:sp>
        <p:nvSpPr>
          <p:cNvPr id="5" name="object 5"/>
          <p:cNvSpPr txBox="1"/>
          <p:nvPr/>
        </p:nvSpPr>
        <p:spPr>
          <a:xfrm>
            <a:off x="2855988" y="4473999"/>
            <a:ext cx="3514090" cy="177800"/>
          </a:xfrm>
          <a:prstGeom prst="rect">
            <a:avLst/>
          </a:prstGeom>
        </p:spPr>
        <p:txBody>
          <a:bodyPr wrap="square" lIns="0" tIns="12065" rIns="0" bIns="0" rtlCol="0" vert="horz">
            <a:spAutoFit/>
          </a:bodyPr>
          <a:lstStyle/>
          <a:p>
            <a:pPr marL="12700">
              <a:lnSpc>
                <a:spcPct val="100000"/>
              </a:lnSpc>
              <a:spcBef>
                <a:spcPts val="95"/>
              </a:spcBef>
            </a:pPr>
            <a:r>
              <a:rPr dirty="0" sz="1000" spc="-5">
                <a:solidFill>
                  <a:srgbClr val="FFFFFF"/>
                </a:solidFill>
                <a:latin typeface="Arial"/>
                <a:cs typeface="Arial"/>
              </a:rPr>
              <a:t>https://ftp.wsdot.wa.gov/incoming/PSCBridgeDesignWorkshop</a:t>
            </a:r>
            <a:endParaRPr sz="1000">
              <a:latin typeface="Arial"/>
              <a:cs typeface="Arial"/>
            </a:endParaRPr>
          </a:p>
        </p:txBody>
      </p:sp>
      <p:sp>
        <p:nvSpPr>
          <p:cNvPr id="6" name="object 6"/>
          <p:cNvSpPr txBox="1">
            <a:spLocks noGrp="1"/>
          </p:cNvSpPr>
          <p:nvPr>
            <p:ph type="title"/>
          </p:nvPr>
        </p:nvSpPr>
        <p:spPr>
          <a:xfrm>
            <a:off x="1003766" y="1153205"/>
            <a:ext cx="3574415" cy="417195"/>
          </a:xfrm>
          <a:prstGeom prst="rect"/>
        </p:spPr>
        <p:txBody>
          <a:bodyPr wrap="square" lIns="0" tIns="14604" rIns="0" bIns="0" rtlCol="0" vert="horz">
            <a:spAutoFit/>
          </a:bodyPr>
          <a:lstStyle/>
          <a:p>
            <a:pPr marL="12700">
              <a:lnSpc>
                <a:spcPct val="100000"/>
              </a:lnSpc>
              <a:spcBef>
                <a:spcPts val="114"/>
              </a:spcBef>
            </a:pPr>
            <a:r>
              <a:rPr dirty="0" sz="2550" spc="15" b="0">
                <a:solidFill>
                  <a:srgbClr val="1C7C5B"/>
                </a:solidFill>
                <a:latin typeface="Arial Black"/>
                <a:cs typeface="Arial Black"/>
              </a:rPr>
              <a:t>Strain</a:t>
            </a:r>
            <a:r>
              <a:rPr dirty="0" sz="2550" spc="-45" b="0">
                <a:solidFill>
                  <a:srgbClr val="1C7C5B"/>
                </a:solidFill>
                <a:latin typeface="Arial Black"/>
                <a:cs typeface="Arial Black"/>
              </a:rPr>
              <a:t> </a:t>
            </a:r>
            <a:r>
              <a:rPr dirty="0" sz="2550" b="0">
                <a:solidFill>
                  <a:srgbClr val="1C7C5B"/>
                </a:solidFill>
                <a:latin typeface="Arial Black"/>
                <a:cs typeface="Arial Black"/>
              </a:rPr>
              <a:t>Compatibility</a:t>
            </a:r>
            <a:endParaRPr sz="2550">
              <a:latin typeface="Arial Black"/>
              <a:cs typeface="Arial Black"/>
            </a:endParaRPr>
          </a:p>
        </p:txBody>
      </p:sp>
      <p:sp>
        <p:nvSpPr>
          <p:cNvPr id="7" name="object 7"/>
          <p:cNvSpPr txBox="1"/>
          <p:nvPr/>
        </p:nvSpPr>
        <p:spPr>
          <a:xfrm>
            <a:off x="1003805" y="1843558"/>
            <a:ext cx="2625090" cy="652145"/>
          </a:xfrm>
          <a:prstGeom prst="rect">
            <a:avLst/>
          </a:prstGeom>
        </p:spPr>
        <p:txBody>
          <a:bodyPr wrap="square" lIns="0" tIns="46355" rIns="0" bIns="0" rtlCol="0" vert="horz">
            <a:spAutoFit/>
          </a:bodyPr>
          <a:lstStyle/>
          <a:p>
            <a:pPr marL="257175" indent="-245110">
              <a:lnSpc>
                <a:spcPct val="100000"/>
              </a:lnSpc>
              <a:spcBef>
                <a:spcPts val="365"/>
              </a:spcBef>
              <a:buChar char="•"/>
              <a:tabLst>
                <a:tab pos="257175" algn="l"/>
                <a:tab pos="257810" algn="l"/>
              </a:tabLst>
            </a:pPr>
            <a:r>
              <a:rPr dirty="0" sz="1150" spc="-5">
                <a:latin typeface="Arial"/>
                <a:cs typeface="Arial"/>
              </a:rPr>
              <a:t>Prestressing </a:t>
            </a:r>
            <a:r>
              <a:rPr dirty="0" sz="1150" spc="-10">
                <a:latin typeface="Arial"/>
                <a:cs typeface="Arial"/>
              </a:rPr>
              <a:t>steel constitutive model</a:t>
            </a:r>
            <a:endParaRPr sz="1150">
              <a:latin typeface="Arial"/>
              <a:cs typeface="Arial"/>
            </a:endParaRPr>
          </a:p>
          <a:p>
            <a:pPr marL="257175" indent="-245110">
              <a:lnSpc>
                <a:spcPct val="100000"/>
              </a:lnSpc>
              <a:spcBef>
                <a:spcPts val="265"/>
              </a:spcBef>
              <a:buChar char="•"/>
              <a:tabLst>
                <a:tab pos="257175" algn="l"/>
                <a:tab pos="257810" algn="l"/>
              </a:tabLst>
            </a:pPr>
            <a:r>
              <a:rPr dirty="0" sz="1150" spc="-10">
                <a:latin typeface="Arial"/>
                <a:cs typeface="Arial"/>
              </a:rPr>
              <a:t>Modified Ramberg-Osgood</a:t>
            </a:r>
            <a:r>
              <a:rPr dirty="0" sz="1150" spc="-40">
                <a:latin typeface="Arial"/>
                <a:cs typeface="Arial"/>
              </a:rPr>
              <a:t> </a:t>
            </a:r>
            <a:r>
              <a:rPr dirty="0" sz="1150" spc="-10">
                <a:latin typeface="Arial"/>
                <a:cs typeface="Arial"/>
              </a:rPr>
              <a:t>model</a:t>
            </a:r>
            <a:endParaRPr sz="1150">
              <a:latin typeface="Arial"/>
              <a:cs typeface="Arial"/>
            </a:endParaRPr>
          </a:p>
          <a:p>
            <a:pPr marL="338455">
              <a:lnSpc>
                <a:spcPct val="100000"/>
              </a:lnSpc>
              <a:spcBef>
                <a:spcPts val="260"/>
              </a:spcBef>
            </a:pPr>
            <a:r>
              <a:rPr dirty="0" sz="1150" spc="-10">
                <a:latin typeface="Arial"/>
                <a:cs typeface="Arial"/>
              </a:rPr>
              <a:t>– aka </a:t>
            </a:r>
            <a:r>
              <a:rPr dirty="0" sz="1150" spc="-15">
                <a:latin typeface="Arial"/>
                <a:cs typeface="Arial"/>
              </a:rPr>
              <a:t>power</a:t>
            </a:r>
            <a:r>
              <a:rPr dirty="0" sz="1150" spc="55">
                <a:latin typeface="Arial"/>
                <a:cs typeface="Arial"/>
              </a:rPr>
              <a:t> </a:t>
            </a:r>
            <a:r>
              <a:rPr dirty="0" sz="1150" spc="-10">
                <a:latin typeface="Arial"/>
                <a:cs typeface="Arial"/>
              </a:rPr>
              <a:t>formula</a:t>
            </a:r>
            <a:endParaRPr sz="1150">
              <a:latin typeface="Arial"/>
              <a:cs typeface="Arial"/>
            </a:endParaRPr>
          </a:p>
        </p:txBody>
      </p:sp>
      <p:sp>
        <p:nvSpPr>
          <p:cNvPr id="8" name="object 8"/>
          <p:cNvSpPr txBox="1"/>
          <p:nvPr/>
        </p:nvSpPr>
        <p:spPr>
          <a:xfrm>
            <a:off x="1299423" y="2652730"/>
            <a:ext cx="551815" cy="151765"/>
          </a:xfrm>
          <a:prstGeom prst="rect">
            <a:avLst/>
          </a:prstGeom>
        </p:spPr>
        <p:txBody>
          <a:bodyPr wrap="square" lIns="0" tIns="15875" rIns="0" bIns="0" rtlCol="0" vert="horz">
            <a:spAutoFit/>
          </a:bodyPr>
          <a:lstStyle/>
          <a:p>
            <a:pPr marL="12700">
              <a:lnSpc>
                <a:spcPct val="100000"/>
              </a:lnSpc>
              <a:spcBef>
                <a:spcPts val="125"/>
              </a:spcBef>
              <a:tabLst>
                <a:tab pos="422275" algn="l"/>
              </a:tabLst>
            </a:pPr>
            <a:r>
              <a:rPr dirty="0" sz="800" spc="65">
                <a:latin typeface="Cambria"/>
                <a:cs typeface="Cambria"/>
              </a:rPr>
              <a:t>p</a:t>
            </a:r>
            <a:r>
              <a:rPr dirty="0" sz="800" spc="55">
                <a:latin typeface="Cambria"/>
                <a:cs typeface="Cambria"/>
              </a:rPr>
              <a:t>s</a:t>
            </a:r>
            <a:r>
              <a:rPr dirty="0" sz="800">
                <a:latin typeface="Cambria"/>
                <a:cs typeface="Cambria"/>
              </a:rPr>
              <a:t>	</a:t>
            </a:r>
            <a:r>
              <a:rPr dirty="0" sz="800" spc="65">
                <a:latin typeface="Cambria"/>
                <a:cs typeface="Cambria"/>
              </a:rPr>
              <a:t>p</a:t>
            </a:r>
            <a:r>
              <a:rPr dirty="0" sz="800" spc="55">
                <a:latin typeface="Cambria"/>
                <a:cs typeface="Cambria"/>
              </a:rPr>
              <a:t>s</a:t>
            </a:r>
            <a:endParaRPr sz="800">
              <a:latin typeface="Cambria"/>
              <a:cs typeface="Cambria"/>
            </a:endParaRPr>
          </a:p>
        </p:txBody>
      </p:sp>
      <p:sp>
        <p:nvSpPr>
          <p:cNvPr id="9" name="object 9"/>
          <p:cNvSpPr/>
          <p:nvPr/>
        </p:nvSpPr>
        <p:spPr>
          <a:xfrm>
            <a:off x="3464052" y="2593848"/>
            <a:ext cx="36830" cy="6350"/>
          </a:xfrm>
          <a:custGeom>
            <a:avLst/>
            <a:gdLst/>
            <a:ahLst/>
            <a:cxnLst/>
            <a:rect l="l" t="t" r="r" b="b"/>
            <a:pathLst>
              <a:path w="36829" h="6350">
                <a:moveTo>
                  <a:pt x="0" y="0"/>
                </a:moveTo>
                <a:lnTo>
                  <a:pt x="36576" y="0"/>
                </a:lnTo>
                <a:lnTo>
                  <a:pt x="36576" y="6350"/>
                </a:lnTo>
                <a:lnTo>
                  <a:pt x="0" y="6350"/>
                </a:lnTo>
                <a:lnTo>
                  <a:pt x="0" y="0"/>
                </a:lnTo>
                <a:close/>
              </a:path>
            </a:pathLst>
          </a:custGeom>
          <a:solidFill>
            <a:srgbClr val="000000"/>
          </a:solidFill>
        </p:spPr>
        <p:txBody>
          <a:bodyPr wrap="square" lIns="0" tIns="0" rIns="0" bIns="0" rtlCol="0"/>
          <a:lstStyle/>
          <a:p/>
        </p:txBody>
      </p:sp>
      <p:sp>
        <p:nvSpPr>
          <p:cNvPr id="10" name="object 10"/>
          <p:cNvSpPr/>
          <p:nvPr/>
        </p:nvSpPr>
        <p:spPr>
          <a:xfrm>
            <a:off x="3493770" y="2600198"/>
            <a:ext cx="0" cy="351790"/>
          </a:xfrm>
          <a:custGeom>
            <a:avLst/>
            <a:gdLst/>
            <a:ahLst/>
            <a:cxnLst/>
            <a:rect l="l" t="t" r="r" b="b"/>
            <a:pathLst>
              <a:path w="0" h="351789">
                <a:moveTo>
                  <a:pt x="0" y="0"/>
                </a:moveTo>
                <a:lnTo>
                  <a:pt x="0" y="351790"/>
                </a:lnTo>
              </a:path>
            </a:pathLst>
          </a:custGeom>
          <a:ln w="13716">
            <a:solidFill>
              <a:srgbClr val="000000"/>
            </a:solidFill>
          </a:ln>
        </p:spPr>
        <p:txBody>
          <a:bodyPr wrap="square" lIns="0" tIns="0" rIns="0" bIns="0" rtlCol="0"/>
          <a:lstStyle/>
          <a:p/>
        </p:txBody>
      </p:sp>
      <p:sp>
        <p:nvSpPr>
          <p:cNvPr id="11" name="object 11"/>
          <p:cNvSpPr/>
          <p:nvPr/>
        </p:nvSpPr>
        <p:spPr>
          <a:xfrm>
            <a:off x="3464052" y="2951988"/>
            <a:ext cx="36830" cy="7620"/>
          </a:xfrm>
          <a:custGeom>
            <a:avLst/>
            <a:gdLst/>
            <a:ahLst/>
            <a:cxnLst/>
            <a:rect l="l" t="t" r="r" b="b"/>
            <a:pathLst>
              <a:path w="36829" h="7619">
                <a:moveTo>
                  <a:pt x="0" y="0"/>
                </a:moveTo>
                <a:lnTo>
                  <a:pt x="36576" y="0"/>
                </a:lnTo>
                <a:lnTo>
                  <a:pt x="36576" y="7619"/>
                </a:lnTo>
                <a:lnTo>
                  <a:pt x="0" y="7619"/>
                </a:lnTo>
                <a:lnTo>
                  <a:pt x="0" y="0"/>
                </a:lnTo>
                <a:close/>
              </a:path>
            </a:pathLst>
          </a:custGeom>
          <a:solidFill>
            <a:srgbClr val="000000"/>
          </a:solidFill>
        </p:spPr>
        <p:txBody>
          <a:bodyPr wrap="square" lIns="0" tIns="0" rIns="0" bIns="0" rtlCol="0"/>
          <a:lstStyle/>
          <a:p/>
        </p:txBody>
      </p:sp>
      <p:sp>
        <p:nvSpPr>
          <p:cNvPr id="12" name="object 12"/>
          <p:cNvSpPr/>
          <p:nvPr/>
        </p:nvSpPr>
        <p:spPr>
          <a:xfrm>
            <a:off x="1888235" y="2593848"/>
            <a:ext cx="36830" cy="6350"/>
          </a:xfrm>
          <a:custGeom>
            <a:avLst/>
            <a:gdLst/>
            <a:ahLst/>
            <a:cxnLst/>
            <a:rect l="l" t="t" r="r" b="b"/>
            <a:pathLst>
              <a:path w="36830" h="6350">
                <a:moveTo>
                  <a:pt x="0" y="0"/>
                </a:moveTo>
                <a:lnTo>
                  <a:pt x="36575" y="0"/>
                </a:lnTo>
                <a:lnTo>
                  <a:pt x="36575" y="6350"/>
                </a:lnTo>
                <a:lnTo>
                  <a:pt x="0" y="6350"/>
                </a:lnTo>
                <a:lnTo>
                  <a:pt x="0" y="0"/>
                </a:lnTo>
                <a:close/>
              </a:path>
            </a:pathLst>
          </a:custGeom>
          <a:solidFill>
            <a:srgbClr val="000000"/>
          </a:solidFill>
        </p:spPr>
        <p:txBody>
          <a:bodyPr wrap="square" lIns="0" tIns="0" rIns="0" bIns="0" rtlCol="0"/>
          <a:lstStyle/>
          <a:p/>
        </p:txBody>
      </p:sp>
      <p:sp>
        <p:nvSpPr>
          <p:cNvPr id="13" name="object 13"/>
          <p:cNvSpPr/>
          <p:nvPr/>
        </p:nvSpPr>
        <p:spPr>
          <a:xfrm>
            <a:off x="1895093" y="2600198"/>
            <a:ext cx="0" cy="351790"/>
          </a:xfrm>
          <a:custGeom>
            <a:avLst/>
            <a:gdLst/>
            <a:ahLst/>
            <a:cxnLst/>
            <a:rect l="l" t="t" r="r" b="b"/>
            <a:pathLst>
              <a:path w="0" h="351789">
                <a:moveTo>
                  <a:pt x="0" y="0"/>
                </a:moveTo>
                <a:lnTo>
                  <a:pt x="0" y="351790"/>
                </a:lnTo>
              </a:path>
            </a:pathLst>
          </a:custGeom>
          <a:ln w="13716">
            <a:solidFill>
              <a:srgbClr val="000000"/>
            </a:solidFill>
          </a:ln>
        </p:spPr>
        <p:txBody>
          <a:bodyPr wrap="square" lIns="0" tIns="0" rIns="0" bIns="0" rtlCol="0"/>
          <a:lstStyle/>
          <a:p/>
        </p:txBody>
      </p:sp>
      <p:sp>
        <p:nvSpPr>
          <p:cNvPr id="14" name="object 14"/>
          <p:cNvSpPr/>
          <p:nvPr/>
        </p:nvSpPr>
        <p:spPr>
          <a:xfrm>
            <a:off x="1888235" y="2951988"/>
            <a:ext cx="36830" cy="7620"/>
          </a:xfrm>
          <a:custGeom>
            <a:avLst/>
            <a:gdLst/>
            <a:ahLst/>
            <a:cxnLst/>
            <a:rect l="l" t="t" r="r" b="b"/>
            <a:pathLst>
              <a:path w="36830" h="7619">
                <a:moveTo>
                  <a:pt x="0" y="0"/>
                </a:moveTo>
                <a:lnTo>
                  <a:pt x="36575" y="0"/>
                </a:lnTo>
                <a:lnTo>
                  <a:pt x="36575" y="7619"/>
                </a:lnTo>
                <a:lnTo>
                  <a:pt x="0" y="7619"/>
                </a:lnTo>
                <a:lnTo>
                  <a:pt x="0" y="0"/>
                </a:lnTo>
                <a:close/>
              </a:path>
            </a:pathLst>
          </a:custGeom>
          <a:solidFill>
            <a:srgbClr val="000000"/>
          </a:solidFill>
        </p:spPr>
        <p:txBody>
          <a:bodyPr wrap="square" lIns="0" tIns="0" rIns="0" bIns="0" rtlCol="0"/>
          <a:lstStyle/>
          <a:p/>
        </p:txBody>
      </p:sp>
      <p:sp>
        <p:nvSpPr>
          <p:cNvPr id="15" name="object 15"/>
          <p:cNvSpPr txBox="1"/>
          <p:nvPr/>
        </p:nvSpPr>
        <p:spPr>
          <a:xfrm>
            <a:off x="1003805" y="2584206"/>
            <a:ext cx="1317625" cy="199390"/>
          </a:xfrm>
          <a:prstGeom prst="rect">
            <a:avLst/>
          </a:prstGeom>
        </p:spPr>
        <p:txBody>
          <a:bodyPr wrap="square" lIns="0" tIns="11430" rIns="0" bIns="0" rtlCol="0" vert="horz">
            <a:spAutoFit/>
          </a:bodyPr>
          <a:lstStyle/>
          <a:p>
            <a:pPr marL="257810" indent="-245745">
              <a:lnSpc>
                <a:spcPct val="100000"/>
              </a:lnSpc>
              <a:spcBef>
                <a:spcPts val="90"/>
              </a:spcBef>
              <a:buFont typeface="Arial"/>
              <a:buChar char="•"/>
              <a:tabLst>
                <a:tab pos="257810" algn="l"/>
                <a:tab pos="258445" algn="l"/>
                <a:tab pos="474345" algn="l"/>
                <a:tab pos="923925" algn="l"/>
              </a:tabLst>
            </a:pPr>
            <a:r>
              <a:rPr dirty="0" sz="1150" spc="-10">
                <a:latin typeface="Cambria"/>
                <a:cs typeface="Cambria"/>
              </a:rPr>
              <a:t>𝑓	</a:t>
            </a:r>
            <a:r>
              <a:rPr dirty="0" sz="1150" spc="210">
                <a:latin typeface="Cambria"/>
                <a:cs typeface="Cambria"/>
              </a:rPr>
              <a:t>=</a:t>
            </a:r>
            <a:r>
              <a:rPr dirty="0" sz="1150" spc="320">
                <a:latin typeface="Cambria"/>
                <a:cs typeface="Cambria"/>
              </a:rPr>
              <a:t> </a:t>
            </a:r>
            <a:r>
              <a:rPr dirty="0" sz="1150" spc="-5">
                <a:latin typeface="Cambria"/>
                <a:cs typeface="Cambria"/>
              </a:rPr>
              <a:t>𝜀	877</a:t>
            </a:r>
            <a:r>
              <a:rPr dirty="0" sz="1150" spc="-80">
                <a:latin typeface="Cambria"/>
                <a:cs typeface="Cambria"/>
              </a:rPr>
              <a:t> </a:t>
            </a:r>
            <a:r>
              <a:rPr dirty="0" sz="1150" spc="210">
                <a:latin typeface="Cambria"/>
                <a:cs typeface="Cambria"/>
              </a:rPr>
              <a:t>+</a:t>
            </a:r>
            <a:endParaRPr sz="1150">
              <a:latin typeface="Cambria"/>
              <a:cs typeface="Cambria"/>
            </a:endParaRPr>
          </a:p>
        </p:txBody>
      </p:sp>
      <p:sp>
        <p:nvSpPr>
          <p:cNvPr id="16" name="object 16"/>
          <p:cNvSpPr txBox="1"/>
          <p:nvPr/>
        </p:nvSpPr>
        <p:spPr>
          <a:xfrm>
            <a:off x="2725892" y="2538429"/>
            <a:ext cx="351790" cy="151765"/>
          </a:xfrm>
          <a:prstGeom prst="rect">
            <a:avLst/>
          </a:prstGeom>
        </p:spPr>
        <p:txBody>
          <a:bodyPr wrap="square" lIns="0" tIns="15875" rIns="0" bIns="0" rtlCol="0" vert="horz">
            <a:spAutoFit/>
          </a:bodyPr>
          <a:lstStyle/>
          <a:p>
            <a:pPr marL="12700">
              <a:lnSpc>
                <a:spcPct val="100000"/>
              </a:lnSpc>
              <a:spcBef>
                <a:spcPts val="125"/>
              </a:spcBef>
            </a:pPr>
            <a:r>
              <a:rPr dirty="0" sz="800" spc="35">
                <a:latin typeface="Cambria"/>
                <a:cs typeface="Cambria"/>
              </a:rPr>
              <a:t>27</a:t>
            </a:r>
            <a:r>
              <a:rPr dirty="0" sz="800">
                <a:latin typeface="Cambria"/>
                <a:cs typeface="Cambria"/>
              </a:rPr>
              <a:t>,</a:t>
            </a:r>
            <a:r>
              <a:rPr dirty="0" sz="800" spc="35">
                <a:latin typeface="Cambria"/>
                <a:cs typeface="Cambria"/>
              </a:rPr>
              <a:t>613</a:t>
            </a:r>
            <a:endParaRPr sz="800">
              <a:latin typeface="Cambria"/>
              <a:cs typeface="Cambria"/>
            </a:endParaRPr>
          </a:p>
        </p:txBody>
      </p:sp>
      <p:sp>
        <p:nvSpPr>
          <p:cNvPr id="17" name="object 17"/>
          <p:cNvSpPr/>
          <p:nvPr/>
        </p:nvSpPr>
        <p:spPr>
          <a:xfrm>
            <a:off x="2350007" y="2801111"/>
            <a:ext cx="923925" cy="173990"/>
          </a:xfrm>
          <a:custGeom>
            <a:avLst/>
            <a:gdLst/>
            <a:ahLst/>
            <a:cxnLst/>
            <a:rect l="l" t="t" r="r" b="b"/>
            <a:pathLst>
              <a:path w="923925" h="173989">
                <a:moveTo>
                  <a:pt x="886968" y="173736"/>
                </a:moveTo>
                <a:lnTo>
                  <a:pt x="885444" y="169164"/>
                </a:lnTo>
                <a:lnTo>
                  <a:pt x="891778" y="163972"/>
                </a:lnTo>
                <a:lnTo>
                  <a:pt x="897255" y="157353"/>
                </a:lnTo>
                <a:lnTo>
                  <a:pt x="912304" y="115062"/>
                </a:lnTo>
                <a:lnTo>
                  <a:pt x="914400" y="86868"/>
                </a:lnTo>
                <a:lnTo>
                  <a:pt x="913852" y="72342"/>
                </a:lnTo>
                <a:lnTo>
                  <a:pt x="902160" y="24717"/>
                </a:lnTo>
                <a:lnTo>
                  <a:pt x="885444" y="4572"/>
                </a:lnTo>
                <a:lnTo>
                  <a:pt x="886968" y="0"/>
                </a:lnTo>
                <a:lnTo>
                  <a:pt x="914400" y="32004"/>
                </a:lnTo>
                <a:lnTo>
                  <a:pt x="922972" y="71437"/>
                </a:lnTo>
                <a:lnTo>
                  <a:pt x="923544" y="86868"/>
                </a:lnTo>
                <a:lnTo>
                  <a:pt x="922972" y="102298"/>
                </a:lnTo>
                <a:lnTo>
                  <a:pt x="914400" y="141732"/>
                </a:lnTo>
                <a:lnTo>
                  <a:pt x="894683" y="168306"/>
                </a:lnTo>
                <a:lnTo>
                  <a:pt x="886968" y="173736"/>
                </a:lnTo>
                <a:close/>
              </a:path>
              <a:path w="923925" h="173989">
                <a:moveTo>
                  <a:pt x="38100" y="173736"/>
                </a:moveTo>
                <a:lnTo>
                  <a:pt x="10668" y="141732"/>
                </a:lnTo>
                <a:lnTo>
                  <a:pt x="595" y="102298"/>
                </a:lnTo>
                <a:lnTo>
                  <a:pt x="0" y="86868"/>
                </a:lnTo>
                <a:lnTo>
                  <a:pt x="595" y="71437"/>
                </a:lnTo>
                <a:lnTo>
                  <a:pt x="10668" y="32004"/>
                </a:lnTo>
                <a:lnTo>
                  <a:pt x="38100" y="0"/>
                </a:lnTo>
                <a:lnTo>
                  <a:pt x="39624" y="4572"/>
                </a:lnTo>
                <a:lnTo>
                  <a:pt x="33075" y="9763"/>
                </a:lnTo>
                <a:lnTo>
                  <a:pt x="27241" y="16383"/>
                </a:lnTo>
                <a:lnTo>
                  <a:pt x="12192" y="58674"/>
                </a:lnTo>
                <a:lnTo>
                  <a:pt x="10668" y="86868"/>
                </a:lnTo>
                <a:lnTo>
                  <a:pt x="11001" y="101393"/>
                </a:lnTo>
                <a:lnTo>
                  <a:pt x="22264" y="149018"/>
                </a:lnTo>
                <a:lnTo>
                  <a:pt x="39624" y="169164"/>
                </a:lnTo>
                <a:lnTo>
                  <a:pt x="38100" y="173736"/>
                </a:lnTo>
                <a:close/>
              </a:path>
            </a:pathLst>
          </a:custGeom>
          <a:solidFill>
            <a:srgbClr val="000000"/>
          </a:solidFill>
        </p:spPr>
        <p:txBody>
          <a:bodyPr wrap="square" lIns="0" tIns="0" rIns="0" bIns="0" rtlCol="0"/>
          <a:lstStyle/>
          <a:p/>
        </p:txBody>
      </p:sp>
      <p:sp>
        <p:nvSpPr>
          <p:cNvPr id="18" name="object 18"/>
          <p:cNvSpPr/>
          <p:nvPr/>
        </p:nvSpPr>
        <p:spPr>
          <a:xfrm>
            <a:off x="2540507" y="2823972"/>
            <a:ext cx="501650" cy="128270"/>
          </a:xfrm>
          <a:custGeom>
            <a:avLst/>
            <a:gdLst/>
            <a:ahLst/>
            <a:cxnLst/>
            <a:rect l="l" t="t" r="r" b="b"/>
            <a:pathLst>
              <a:path w="501650" h="128269">
                <a:moveTo>
                  <a:pt x="467868" y="128016"/>
                </a:moveTo>
                <a:lnTo>
                  <a:pt x="467868" y="123444"/>
                </a:lnTo>
                <a:lnTo>
                  <a:pt x="473297" y="120562"/>
                </a:lnTo>
                <a:lnTo>
                  <a:pt x="478155" y="116395"/>
                </a:lnTo>
                <a:lnTo>
                  <a:pt x="491942" y="75128"/>
                </a:lnTo>
                <a:lnTo>
                  <a:pt x="492252" y="64008"/>
                </a:lnTo>
                <a:lnTo>
                  <a:pt x="491937" y="52863"/>
                </a:lnTo>
                <a:lnTo>
                  <a:pt x="478155" y="12382"/>
                </a:lnTo>
                <a:lnTo>
                  <a:pt x="467868" y="4572"/>
                </a:lnTo>
                <a:lnTo>
                  <a:pt x="467868" y="0"/>
                </a:lnTo>
                <a:lnTo>
                  <a:pt x="496895" y="32289"/>
                </a:lnTo>
                <a:lnTo>
                  <a:pt x="501396" y="64008"/>
                </a:lnTo>
                <a:lnTo>
                  <a:pt x="500848" y="76033"/>
                </a:lnTo>
                <a:lnTo>
                  <a:pt x="488656" y="114085"/>
                </a:lnTo>
                <a:lnTo>
                  <a:pt x="475559" y="124896"/>
                </a:lnTo>
                <a:lnTo>
                  <a:pt x="467868" y="128016"/>
                </a:lnTo>
                <a:close/>
              </a:path>
              <a:path w="501650" h="128269">
                <a:moveTo>
                  <a:pt x="33528" y="128016"/>
                </a:moveTo>
                <a:lnTo>
                  <a:pt x="5143" y="97226"/>
                </a:lnTo>
                <a:lnTo>
                  <a:pt x="0" y="64008"/>
                </a:lnTo>
                <a:lnTo>
                  <a:pt x="571" y="52863"/>
                </a:lnTo>
                <a:lnTo>
                  <a:pt x="14025" y="14573"/>
                </a:lnTo>
                <a:lnTo>
                  <a:pt x="33528" y="0"/>
                </a:lnTo>
                <a:lnTo>
                  <a:pt x="35052" y="4572"/>
                </a:lnTo>
                <a:lnTo>
                  <a:pt x="29622" y="7691"/>
                </a:lnTo>
                <a:lnTo>
                  <a:pt x="24764" y="12382"/>
                </a:lnTo>
                <a:lnTo>
                  <a:pt x="10977" y="52911"/>
                </a:lnTo>
                <a:lnTo>
                  <a:pt x="10667" y="64008"/>
                </a:lnTo>
                <a:lnTo>
                  <a:pt x="10977" y="75128"/>
                </a:lnTo>
                <a:lnTo>
                  <a:pt x="24764" y="116395"/>
                </a:lnTo>
                <a:lnTo>
                  <a:pt x="35052" y="123444"/>
                </a:lnTo>
                <a:lnTo>
                  <a:pt x="33528" y="128016"/>
                </a:lnTo>
                <a:close/>
              </a:path>
            </a:pathLst>
          </a:custGeom>
          <a:solidFill>
            <a:srgbClr val="000000"/>
          </a:solidFill>
        </p:spPr>
        <p:txBody>
          <a:bodyPr wrap="square" lIns="0" tIns="0" rIns="0" bIns="0" rtlCol="0"/>
          <a:lstStyle/>
          <a:p/>
        </p:txBody>
      </p:sp>
      <p:sp>
        <p:nvSpPr>
          <p:cNvPr id="19" name="object 19"/>
          <p:cNvSpPr txBox="1"/>
          <p:nvPr/>
        </p:nvSpPr>
        <p:spPr>
          <a:xfrm>
            <a:off x="2381469" y="2799072"/>
            <a:ext cx="529590" cy="151765"/>
          </a:xfrm>
          <a:prstGeom prst="rect">
            <a:avLst/>
          </a:prstGeom>
        </p:spPr>
        <p:txBody>
          <a:bodyPr wrap="square" lIns="0" tIns="15875" rIns="0" bIns="0" rtlCol="0" vert="horz">
            <a:spAutoFit/>
          </a:bodyPr>
          <a:lstStyle/>
          <a:p>
            <a:pPr marL="12700">
              <a:lnSpc>
                <a:spcPct val="100000"/>
              </a:lnSpc>
              <a:spcBef>
                <a:spcPts val="125"/>
              </a:spcBef>
            </a:pPr>
            <a:r>
              <a:rPr dirty="0" sz="800" spc="95">
                <a:latin typeface="Cambria"/>
                <a:cs typeface="Cambria"/>
              </a:rPr>
              <a:t>1+</a:t>
            </a:r>
            <a:r>
              <a:rPr dirty="0" sz="800" spc="150">
                <a:latin typeface="Cambria"/>
                <a:cs typeface="Cambria"/>
              </a:rPr>
              <a:t> </a:t>
            </a:r>
            <a:r>
              <a:rPr dirty="0" sz="800" spc="-5">
                <a:latin typeface="Cambria"/>
                <a:cs typeface="Cambria"/>
              </a:rPr>
              <a:t>112.4c:</a:t>
            </a:r>
            <a:endParaRPr sz="800">
              <a:latin typeface="Cambria"/>
              <a:cs typeface="Cambria"/>
            </a:endParaRPr>
          </a:p>
        </p:txBody>
      </p:sp>
      <p:sp>
        <p:nvSpPr>
          <p:cNvPr id="20" name="object 20"/>
          <p:cNvSpPr txBox="1"/>
          <p:nvPr/>
        </p:nvSpPr>
        <p:spPr>
          <a:xfrm>
            <a:off x="2885954" y="2838737"/>
            <a:ext cx="127635" cy="130175"/>
          </a:xfrm>
          <a:prstGeom prst="rect">
            <a:avLst/>
          </a:prstGeom>
        </p:spPr>
        <p:txBody>
          <a:bodyPr wrap="square" lIns="0" tIns="17145" rIns="0" bIns="0" rtlCol="0" vert="horz">
            <a:spAutoFit/>
          </a:bodyPr>
          <a:lstStyle/>
          <a:p>
            <a:pPr marL="12700">
              <a:lnSpc>
                <a:spcPct val="100000"/>
              </a:lnSpc>
              <a:spcBef>
                <a:spcPts val="135"/>
              </a:spcBef>
            </a:pPr>
            <a:r>
              <a:rPr dirty="0" sz="650" spc="100">
                <a:latin typeface="Cambria"/>
                <a:cs typeface="Cambria"/>
              </a:rPr>
              <a:t>p</a:t>
            </a:r>
            <a:r>
              <a:rPr dirty="0" sz="650" spc="55">
                <a:latin typeface="Cambria"/>
                <a:cs typeface="Cambria"/>
              </a:rPr>
              <a:t>s</a:t>
            </a:r>
            <a:endParaRPr sz="650">
              <a:latin typeface="Cambria"/>
              <a:cs typeface="Cambria"/>
            </a:endParaRPr>
          </a:p>
        </p:txBody>
      </p:sp>
      <p:sp>
        <p:nvSpPr>
          <p:cNvPr id="21" name="object 21"/>
          <p:cNvSpPr txBox="1"/>
          <p:nvPr/>
        </p:nvSpPr>
        <p:spPr>
          <a:xfrm>
            <a:off x="3269996" y="2668054"/>
            <a:ext cx="199390" cy="130175"/>
          </a:xfrm>
          <a:prstGeom prst="rect">
            <a:avLst/>
          </a:prstGeom>
        </p:spPr>
        <p:txBody>
          <a:bodyPr wrap="square" lIns="0" tIns="17145" rIns="0" bIns="0" rtlCol="0" vert="horz">
            <a:spAutoFit/>
          </a:bodyPr>
          <a:lstStyle/>
          <a:p>
            <a:pPr marL="12700">
              <a:lnSpc>
                <a:spcPct val="100000"/>
              </a:lnSpc>
              <a:spcBef>
                <a:spcPts val="135"/>
              </a:spcBef>
            </a:pPr>
            <a:r>
              <a:rPr dirty="0" u="sng" sz="650" spc="5">
                <a:uFill>
                  <a:solidFill>
                    <a:srgbClr val="000000"/>
                  </a:solidFill>
                </a:uFill>
                <a:latin typeface="Times New Roman"/>
                <a:cs typeface="Times New Roman"/>
              </a:rPr>
              <a:t> </a:t>
            </a:r>
            <a:r>
              <a:rPr dirty="0" u="sng" sz="650" spc="5">
                <a:uFill>
                  <a:solidFill>
                    <a:srgbClr val="000000"/>
                  </a:solidFill>
                </a:uFill>
                <a:latin typeface="Times New Roman"/>
                <a:cs typeface="Times New Roman"/>
              </a:rPr>
              <a:t> </a:t>
            </a:r>
            <a:r>
              <a:rPr dirty="0" u="sng" sz="650" spc="-5">
                <a:uFill>
                  <a:solidFill>
                    <a:srgbClr val="000000"/>
                  </a:solidFill>
                </a:uFill>
                <a:latin typeface="Times New Roman"/>
                <a:cs typeface="Times New Roman"/>
              </a:rPr>
              <a:t> </a:t>
            </a:r>
            <a:r>
              <a:rPr dirty="0" u="sng" sz="650" spc="45">
                <a:uFill>
                  <a:solidFill>
                    <a:srgbClr val="000000"/>
                  </a:solidFill>
                </a:uFill>
                <a:latin typeface="Cambria"/>
                <a:cs typeface="Cambria"/>
              </a:rPr>
              <a:t>1</a:t>
            </a:r>
            <a:r>
              <a:rPr dirty="0" u="sng" sz="650" spc="35">
                <a:uFill>
                  <a:solidFill>
                    <a:srgbClr val="000000"/>
                  </a:solidFill>
                </a:uFill>
                <a:latin typeface="Cambria"/>
                <a:cs typeface="Cambria"/>
              </a:rPr>
              <a:t> </a:t>
            </a:r>
            <a:endParaRPr sz="650">
              <a:latin typeface="Cambria"/>
              <a:cs typeface="Cambria"/>
            </a:endParaRPr>
          </a:p>
        </p:txBody>
      </p:sp>
      <p:sp>
        <p:nvSpPr>
          <p:cNvPr id="22" name="object 22"/>
          <p:cNvSpPr txBox="1"/>
          <p:nvPr/>
        </p:nvSpPr>
        <p:spPr>
          <a:xfrm>
            <a:off x="3014444" y="2748809"/>
            <a:ext cx="481965" cy="130175"/>
          </a:xfrm>
          <a:prstGeom prst="rect">
            <a:avLst/>
          </a:prstGeom>
        </p:spPr>
        <p:txBody>
          <a:bodyPr wrap="square" lIns="0" tIns="17145" rIns="0" bIns="0" rtlCol="0" vert="horz">
            <a:spAutoFit/>
          </a:bodyPr>
          <a:lstStyle/>
          <a:p>
            <a:pPr marL="38100">
              <a:lnSpc>
                <a:spcPct val="100000"/>
              </a:lnSpc>
              <a:spcBef>
                <a:spcPts val="135"/>
              </a:spcBef>
            </a:pPr>
            <a:r>
              <a:rPr dirty="0" sz="650" spc="35">
                <a:latin typeface="Cambria"/>
                <a:cs typeface="Cambria"/>
              </a:rPr>
              <a:t>7.36</a:t>
            </a:r>
            <a:r>
              <a:rPr dirty="0" sz="650" spc="80">
                <a:latin typeface="Cambria"/>
                <a:cs typeface="Cambria"/>
              </a:rPr>
              <a:t> </a:t>
            </a:r>
            <a:r>
              <a:rPr dirty="0" baseline="-8547" sz="975" spc="52">
                <a:latin typeface="Cambria"/>
                <a:cs typeface="Cambria"/>
              </a:rPr>
              <a:t>7.36</a:t>
            </a:r>
            <a:endParaRPr baseline="-8547" sz="975">
              <a:latin typeface="Cambria"/>
              <a:cs typeface="Cambria"/>
            </a:endParaRPr>
          </a:p>
        </p:txBody>
      </p:sp>
      <p:sp>
        <p:nvSpPr>
          <p:cNvPr id="23" name="object 23"/>
          <p:cNvSpPr/>
          <p:nvPr/>
        </p:nvSpPr>
        <p:spPr>
          <a:xfrm>
            <a:off x="2340864" y="2700528"/>
            <a:ext cx="1120140" cy="0"/>
          </a:xfrm>
          <a:custGeom>
            <a:avLst/>
            <a:gdLst/>
            <a:ahLst/>
            <a:cxnLst/>
            <a:rect l="l" t="t" r="r" b="b"/>
            <a:pathLst>
              <a:path w="1120139" h="0">
                <a:moveTo>
                  <a:pt x="0" y="0"/>
                </a:moveTo>
                <a:lnTo>
                  <a:pt x="1120139" y="0"/>
                </a:lnTo>
              </a:path>
            </a:pathLst>
          </a:custGeom>
          <a:ln w="9143">
            <a:solidFill>
              <a:srgbClr val="000000"/>
            </a:solidFill>
          </a:ln>
        </p:spPr>
        <p:txBody>
          <a:bodyPr wrap="square" lIns="0" tIns="0" rIns="0" bIns="0" rtlCol="0"/>
          <a:lstStyle/>
          <a:p/>
        </p:txBody>
      </p:sp>
      <p:sp>
        <p:nvSpPr>
          <p:cNvPr id="24" name="object 24"/>
          <p:cNvSpPr txBox="1"/>
          <p:nvPr/>
        </p:nvSpPr>
        <p:spPr>
          <a:xfrm>
            <a:off x="6898619" y="4498371"/>
            <a:ext cx="197485" cy="155575"/>
          </a:xfrm>
          <a:prstGeom prst="rect">
            <a:avLst/>
          </a:prstGeom>
        </p:spPr>
        <p:txBody>
          <a:bodyPr wrap="square" lIns="0" tIns="12700" rIns="0" bIns="0" rtlCol="0" vert="horz">
            <a:spAutoFit/>
          </a:bodyPr>
          <a:lstStyle/>
          <a:p>
            <a:pPr marL="12700">
              <a:lnSpc>
                <a:spcPct val="100000"/>
              </a:lnSpc>
              <a:spcBef>
                <a:spcPts val="100"/>
              </a:spcBef>
            </a:pPr>
            <a:r>
              <a:rPr dirty="0" sz="850" spc="-65">
                <a:solidFill>
                  <a:srgbClr val="FFFFFF"/>
                </a:solidFill>
                <a:latin typeface="Arial"/>
                <a:cs typeface="Arial"/>
              </a:rPr>
              <a:t>1</a:t>
            </a:r>
            <a:r>
              <a:rPr dirty="0" sz="850" spc="-10">
                <a:solidFill>
                  <a:srgbClr val="FFFFFF"/>
                </a:solidFill>
                <a:latin typeface="Arial"/>
                <a:cs typeface="Arial"/>
              </a:rPr>
              <a:t>1</a:t>
            </a:r>
            <a:r>
              <a:rPr dirty="0" sz="850">
                <a:solidFill>
                  <a:srgbClr val="FFFFFF"/>
                </a:solidFill>
                <a:latin typeface="Arial"/>
                <a:cs typeface="Arial"/>
              </a:rPr>
              <a:t>9</a:t>
            </a:r>
            <a:endParaRPr sz="850">
              <a:latin typeface="Arial"/>
              <a:cs typeface="Arial"/>
            </a:endParaRPr>
          </a:p>
        </p:txBody>
      </p:sp>
      <p:graphicFrame>
        <p:nvGraphicFramePr>
          <p:cNvPr id="25" name="object 25"/>
          <p:cNvGraphicFramePr>
            <a:graphicFrameLocks noGrp="1"/>
          </p:cNvGraphicFramePr>
          <p:nvPr/>
        </p:nvGraphicFramePr>
        <p:xfrm>
          <a:off x="4402835" y="2191511"/>
          <a:ext cx="2642870" cy="1480185"/>
        </p:xfrm>
        <a:graphic>
          <a:graphicData uri="http://schemas.openxmlformats.org/drawingml/2006/table">
            <a:tbl>
              <a:tblPr firstRow="1" bandRow="1">
                <a:tableStyleId>{2D5ABB26-0587-4C30-8999-92F81FD0307C}</a:tableStyleId>
              </a:tblPr>
              <a:tblGrid>
                <a:gridCol w="330835"/>
                <a:gridCol w="329565"/>
                <a:gridCol w="328294"/>
                <a:gridCol w="329565"/>
                <a:gridCol w="329565"/>
                <a:gridCol w="329564"/>
                <a:gridCol w="329564"/>
                <a:gridCol w="329564"/>
              </a:tblGrid>
              <a:tr h="246888">
                <a:tc>
                  <a:txBody>
                    <a:bodyPr/>
                    <a:lstStyle/>
                    <a:p>
                      <a:pPr>
                        <a:lnSpc>
                          <a:spcPct val="100000"/>
                        </a:lnSpc>
                      </a:pPr>
                      <a:endParaRPr sz="1000">
                        <a:latin typeface="Times New Roman"/>
                        <a:cs typeface="Times New Roman"/>
                      </a:endParaRPr>
                    </a:p>
                  </a:txBody>
                  <a:tcPr marL="0" marR="0" marB="0" marT="0">
                    <a:lnL w="6350">
                      <a:solidFill>
                        <a:srgbClr val="BFBFBF"/>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r>
              <a:tr h="245364">
                <a:tc>
                  <a:txBody>
                    <a:bodyPr/>
                    <a:lstStyle/>
                    <a:p>
                      <a:pPr>
                        <a:lnSpc>
                          <a:spcPct val="100000"/>
                        </a:lnSpc>
                      </a:pPr>
                      <a:endParaRPr sz="1000">
                        <a:latin typeface="Times New Roman"/>
                        <a:cs typeface="Times New Roman"/>
                      </a:endParaRPr>
                    </a:p>
                  </a:txBody>
                  <a:tcPr marL="0" marR="0" marB="0" marT="0">
                    <a:lnL w="6350">
                      <a:solidFill>
                        <a:srgbClr val="BFBFBF"/>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r>
              <a:tr h="245363">
                <a:tc>
                  <a:txBody>
                    <a:bodyPr/>
                    <a:lstStyle/>
                    <a:p>
                      <a:pPr>
                        <a:lnSpc>
                          <a:spcPct val="100000"/>
                        </a:lnSpc>
                      </a:pPr>
                      <a:endParaRPr sz="1000">
                        <a:latin typeface="Times New Roman"/>
                        <a:cs typeface="Times New Roman"/>
                      </a:endParaRPr>
                    </a:p>
                  </a:txBody>
                  <a:tcPr marL="0" marR="0" marB="0" marT="0">
                    <a:lnL w="6350">
                      <a:solidFill>
                        <a:srgbClr val="BFBFBF"/>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r>
              <a:tr h="245363">
                <a:tc>
                  <a:txBody>
                    <a:bodyPr/>
                    <a:lstStyle/>
                    <a:p>
                      <a:pPr>
                        <a:lnSpc>
                          <a:spcPct val="100000"/>
                        </a:lnSpc>
                      </a:pPr>
                      <a:endParaRPr sz="1000">
                        <a:latin typeface="Times New Roman"/>
                        <a:cs typeface="Times New Roman"/>
                      </a:endParaRPr>
                    </a:p>
                  </a:txBody>
                  <a:tcPr marL="0" marR="0" marB="0" marT="0">
                    <a:lnL w="6350">
                      <a:solidFill>
                        <a:srgbClr val="BFBFBF"/>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r>
              <a:tr h="245364">
                <a:tc>
                  <a:txBody>
                    <a:bodyPr/>
                    <a:lstStyle/>
                    <a:p>
                      <a:pPr>
                        <a:lnSpc>
                          <a:spcPct val="100000"/>
                        </a:lnSpc>
                      </a:pPr>
                      <a:endParaRPr sz="1000">
                        <a:latin typeface="Times New Roman"/>
                        <a:cs typeface="Times New Roman"/>
                      </a:endParaRPr>
                    </a:p>
                  </a:txBody>
                  <a:tcPr marL="0" marR="0" marB="0" marT="0">
                    <a:lnL w="6350">
                      <a:solidFill>
                        <a:srgbClr val="BFBFBF"/>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D8D8D8"/>
                      </a:solidFill>
                      <a:prstDash val="solid"/>
                    </a:lnB>
                  </a:tcPr>
                </a:tc>
              </a:tr>
              <a:tr h="245364">
                <a:tc>
                  <a:txBody>
                    <a:bodyPr/>
                    <a:lstStyle/>
                    <a:p>
                      <a:pPr>
                        <a:lnSpc>
                          <a:spcPct val="100000"/>
                        </a:lnSpc>
                      </a:pPr>
                      <a:endParaRPr sz="1000">
                        <a:latin typeface="Times New Roman"/>
                        <a:cs typeface="Times New Roman"/>
                      </a:endParaRPr>
                    </a:p>
                  </a:txBody>
                  <a:tcPr marL="0" marR="0" marB="0" marT="0">
                    <a:lnL w="6350">
                      <a:solidFill>
                        <a:srgbClr val="BFBFBF"/>
                      </a:solidFill>
                      <a:prstDash val="solid"/>
                    </a:lnL>
                    <a:lnR w="6350">
                      <a:solidFill>
                        <a:srgbClr val="D8D8D8"/>
                      </a:solidFill>
                      <a:prstDash val="solid"/>
                    </a:lnR>
                    <a:lnT w="6350">
                      <a:solidFill>
                        <a:srgbClr val="D8D8D8"/>
                      </a:solidFill>
                      <a:prstDash val="solid"/>
                    </a:lnT>
                    <a:lnB w="6350">
                      <a:solidFill>
                        <a:srgbClr val="BFBFBF"/>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BFBFBF"/>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BFBFBF"/>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BFBFBF"/>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BFBFBF"/>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BFBFBF"/>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BFBFBF"/>
                      </a:solidFill>
                      <a:prstDash val="solid"/>
                    </a:lnB>
                  </a:tcPr>
                </a:tc>
                <a:tc>
                  <a:txBody>
                    <a:bodyPr/>
                    <a:lstStyle/>
                    <a:p>
                      <a:pPr>
                        <a:lnSpc>
                          <a:spcPct val="100000"/>
                        </a:lnSpc>
                      </a:pPr>
                      <a:endParaRPr sz="1000">
                        <a:latin typeface="Times New Roman"/>
                        <a:cs typeface="Times New Roman"/>
                      </a:endParaRPr>
                    </a:p>
                  </a:txBody>
                  <a:tcPr marL="0" marR="0" marB="0" marT="0">
                    <a:lnL w="6350">
                      <a:solidFill>
                        <a:srgbClr val="D8D8D8"/>
                      </a:solidFill>
                      <a:prstDash val="solid"/>
                    </a:lnL>
                    <a:lnR w="6350">
                      <a:solidFill>
                        <a:srgbClr val="D8D8D8"/>
                      </a:solidFill>
                      <a:prstDash val="solid"/>
                    </a:lnR>
                    <a:lnT w="6350">
                      <a:solidFill>
                        <a:srgbClr val="D8D8D8"/>
                      </a:solidFill>
                      <a:prstDash val="solid"/>
                    </a:lnT>
                    <a:lnB w="6350">
                      <a:solidFill>
                        <a:srgbClr val="BFBFBF"/>
                      </a:solidFill>
                      <a:prstDash val="solid"/>
                    </a:lnB>
                  </a:tcPr>
                </a:tc>
              </a:tr>
            </a:tbl>
          </a:graphicData>
        </a:graphic>
      </p:graphicFrame>
      <p:sp>
        <p:nvSpPr>
          <p:cNvPr id="26" name="object 26"/>
          <p:cNvSpPr/>
          <p:nvPr/>
        </p:nvSpPr>
        <p:spPr>
          <a:xfrm>
            <a:off x="4405884" y="2342388"/>
            <a:ext cx="2304415" cy="1325880"/>
          </a:xfrm>
          <a:custGeom>
            <a:avLst/>
            <a:gdLst/>
            <a:ahLst/>
            <a:cxnLst/>
            <a:rect l="l" t="t" r="r" b="b"/>
            <a:pathLst>
              <a:path w="2304415" h="1325879">
                <a:moveTo>
                  <a:pt x="0" y="1325879"/>
                </a:moveTo>
                <a:lnTo>
                  <a:pt x="33528" y="1255775"/>
                </a:lnTo>
                <a:lnTo>
                  <a:pt x="67056" y="1185671"/>
                </a:lnTo>
                <a:lnTo>
                  <a:pt x="100584" y="1115567"/>
                </a:lnTo>
                <a:lnTo>
                  <a:pt x="132588" y="1045463"/>
                </a:lnTo>
                <a:lnTo>
                  <a:pt x="166116" y="976883"/>
                </a:lnTo>
                <a:lnTo>
                  <a:pt x="198119" y="906779"/>
                </a:lnTo>
                <a:lnTo>
                  <a:pt x="231648" y="836675"/>
                </a:lnTo>
                <a:lnTo>
                  <a:pt x="263652" y="766571"/>
                </a:lnTo>
                <a:lnTo>
                  <a:pt x="297180" y="696467"/>
                </a:lnTo>
                <a:lnTo>
                  <a:pt x="330708" y="627887"/>
                </a:lnTo>
                <a:lnTo>
                  <a:pt x="362712" y="559307"/>
                </a:lnTo>
                <a:lnTo>
                  <a:pt x="396239" y="492252"/>
                </a:lnTo>
                <a:lnTo>
                  <a:pt x="428243" y="428243"/>
                </a:lnTo>
                <a:lnTo>
                  <a:pt x="461772" y="367283"/>
                </a:lnTo>
                <a:lnTo>
                  <a:pt x="495300" y="310895"/>
                </a:lnTo>
                <a:lnTo>
                  <a:pt x="527304" y="260604"/>
                </a:lnTo>
                <a:lnTo>
                  <a:pt x="560832" y="217931"/>
                </a:lnTo>
                <a:lnTo>
                  <a:pt x="592836" y="182879"/>
                </a:lnTo>
                <a:lnTo>
                  <a:pt x="626364" y="155448"/>
                </a:lnTo>
                <a:lnTo>
                  <a:pt x="659891" y="134111"/>
                </a:lnTo>
                <a:lnTo>
                  <a:pt x="725424" y="103631"/>
                </a:lnTo>
                <a:lnTo>
                  <a:pt x="790956" y="85343"/>
                </a:lnTo>
                <a:lnTo>
                  <a:pt x="824483" y="79247"/>
                </a:lnTo>
                <a:lnTo>
                  <a:pt x="856487" y="73151"/>
                </a:lnTo>
                <a:lnTo>
                  <a:pt x="890016" y="68579"/>
                </a:lnTo>
                <a:lnTo>
                  <a:pt x="922020" y="65531"/>
                </a:lnTo>
                <a:lnTo>
                  <a:pt x="955547" y="62483"/>
                </a:lnTo>
                <a:lnTo>
                  <a:pt x="987552" y="59435"/>
                </a:lnTo>
                <a:lnTo>
                  <a:pt x="1021079" y="56387"/>
                </a:lnTo>
                <a:lnTo>
                  <a:pt x="1054608" y="53339"/>
                </a:lnTo>
                <a:lnTo>
                  <a:pt x="1086612" y="50291"/>
                </a:lnTo>
                <a:lnTo>
                  <a:pt x="1120139" y="48767"/>
                </a:lnTo>
                <a:lnTo>
                  <a:pt x="1152143" y="45720"/>
                </a:lnTo>
                <a:lnTo>
                  <a:pt x="1185672" y="42671"/>
                </a:lnTo>
                <a:lnTo>
                  <a:pt x="1219200" y="41147"/>
                </a:lnTo>
                <a:lnTo>
                  <a:pt x="1251204" y="38100"/>
                </a:lnTo>
                <a:lnTo>
                  <a:pt x="1284732" y="36575"/>
                </a:lnTo>
                <a:lnTo>
                  <a:pt x="1316736" y="35051"/>
                </a:lnTo>
                <a:lnTo>
                  <a:pt x="1350263" y="32004"/>
                </a:lnTo>
                <a:lnTo>
                  <a:pt x="1383791" y="30479"/>
                </a:lnTo>
                <a:lnTo>
                  <a:pt x="1415795" y="27431"/>
                </a:lnTo>
                <a:lnTo>
                  <a:pt x="1449324" y="25908"/>
                </a:lnTo>
                <a:lnTo>
                  <a:pt x="1481328" y="22859"/>
                </a:lnTo>
                <a:lnTo>
                  <a:pt x="1514855" y="21335"/>
                </a:lnTo>
                <a:lnTo>
                  <a:pt x="1546859" y="18287"/>
                </a:lnTo>
                <a:lnTo>
                  <a:pt x="1580387" y="16763"/>
                </a:lnTo>
                <a:lnTo>
                  <a:pt x="1613916" y="15239"/>
                </a:lnTo>
                <a:lnTo>
                  <a:pt x="1645920" y="12191"/>
                </a:lnTo>
                <a:lnTo>
                  <a:pt x="1679448" y="10667"/>
                </a:lnTo>
                <a:lnTo>
                  <a:pt x="1711451" y="7620"/>
                </a:lnTo>
                <a:lnTo>
                  <a:pt x="1744979" y="6095"/>
                </a:lnTo>
                <a:lnTo>
                  <a:pt x="1778508" y="3047"/>
                </a:lnTo>
                <a:lnTo>
                  <a:pt x="1810512" y="1524"/>
                </a:lnTo>
                <a:lnTo>
                  <a:pt x="1844040" y="0"/>
                </a:lnTo>
                <a:lnTo>
                  <a:pt x="1876044" y="0"/>
                </a:lnTo>
                <a:lnTo>
                  <a:pt x="1909571" y="0"/>
                </a:lnTo>
                <a:lnTo>
                  <a:pt x="2270759" y="0"/>
                </a:lnTo>
                <a:lnTo>
                  <a:pt x="2304287" y="0"/>
                </a:lnTo>
              </a:path>
            </a:pathLst>
          </a:custGeom>
          <a:ln w="13716">
            <a:solidFill>
              <a:srgbClr val="4F80BC"/>
            </a:solidFill>
          </a:ln>
        </p:spPr>
        <p:txBody>
          <a:bodyPr wrap="square" lIns="0" tIns="0" rIns="0" bIns="0" rtlCol="0"/>
          <a:lstStyle/>
          <a:p/>
        </p:txBody>
      </p:sp>
      <p:sp>
        <p:nvSpPr>
          <p:cNvPr id="27" name="object 27"/>
          <p:cNvSpPr txBox="1"/>
          <p:nvPr/>
        </p:nvSpPr>
        <p:spPr>
          <a:xfrm>
            <a:off x="4188941" y="3106971"/>
            <a:ext cx="162560" cy="616585"/>
          </a:xfrm>
          <a:prstGeom prst="rect">
            <a:avLst/>
          </a:prstGeom>
        </p:spPr>
        <p:txBody>
          <a:bodyPr wrap="square" lIns="0" tIns="12065" rIns="0" bIns="0" rtlCol="0" vert="horz">
            <a:spAutoFit/>
          </a:bodyPr>
          <a:lstStyle/>
          <a:p>
            <a:pPr algn="r" marR="5080">
              <a:lnSpc>
                <a:spcPct val="100000"/>
              </a:lnSpc>
              <a:spcBef>
                <a:spcPts val="95"/>
              </a:spcBef>
            </a:pPr>
            <a:r>
              <a:rPr dirty="0" sz="650" spc="-5">
                <a:solidFill>
                  <a:srgbClr val="595959"/>
                </a:solidFill>
                <a:latin typeface="Arial"/>
                <a:cs typeface="Arial"/>
              </a:rPr>
              <a:t>1</a:t>
            </a:r>
            <a:r>
              <a:rPr dirty="0" sz="650" spc="-10">
                <a:solidFill>
                  <a:srgbClr val="595959"/>
                </a:solidFill>
                <a:latin typeface="Arial"/>
                <a:cs typeface="Arial"/>
              </a:rPr>
              <a:t>0</a:t>
            </a:r>
            <a:r>
              <a:rPr dirty="0" sz="650" spc="-5">
                <a:solidFill>
                  <a:srgbClr val="595959"/>
                </a:solidFill>
                <a:latin typeface="Arial"/>
                <a:cs typeface="Arial"/>
              </a:rPr>
              <a:t>0</a:t>
            </a:r>
            <a:endParaRPr sz="650">
              <a:latin typeface="Arial"/>
              <a:cs typeface="Arial"/>
            </a:endParaRPr>
          </a:p>
          <a:p>
            <a:pPr>
              <a:lnSpc>
                <a:spcPct val="100000"/>
              </a:lnSpc>
              <a:spcBef>
                <a:spcPts val="5"/>
              </a:spcBef>
            </a:pPr>
            <a:endParaRPr sz="1000">
              <a:latin typeface="Arial"/>
              <a:cs typeface="Arial"/>
            </a:endParaRPr>
          </a:p>
          <a:p>
            <a:pPr algn="r" marR="5715">
              <a:lnSpc>
                <a:spcPct val="100000"/>
              </a:lnSpc>
            </a:pPr>
            <a:r>
              <a:rPr dirty="0" sz="650" spc="-5">
                <a:solidFill>
                  <a:srgbClr val="595959"/>
                </a:solidFill>
                <a:latin typeface="Arial"/>
                <a:cs typeface="Arial"/>
              </a:rPr>
              <a:t>50</a:t>
            </a:r>
            <a:endParaRPr sz="650">
              <a:latin typeface="Arial"/>
              <a:cs typeface="Arial"/>
            </a:endParaRPr>
          </a:p>
          <a:p>
            <a:pPr>
              <a:lnSpc>
                <a:spcPct val="100000"/>
              </a:lnSpc>
              <a:spcBef>
                <a:spcPts val="10"/>
              </a:spcBef>
            </a:pPr>
            <a:endParaRPr sz="1000">
              <a:latin typeface="Arial"/>
              <a:cs typeface="Arial"/>
            </a:endParaRPr>
          </a:p>
          <a:p>
            <a:pPr algn="r" marR="6350">
              <a:lnSpc>
                <a:spcPct val="100000"/>
              </a:lnSpc>
              <a:spcBef>
                <a:spcPts val="5"/>
              </a:spcBef>
            </a:pPr>
            <a:r>
              <a:rPr dirty="0" sz="650" spc="-5">
                <a:solidFill>
                  <a:srgbClr val="595959"/>
                </a:solidFill>
                <a:latin typeface="Arial"/>
                <a:cs typeface="Arial"/>
              </a:rPr>
              <a:t>0</a:t>
            </a:r>
            <a:endParaRPr sz="650">
              <a:latin typeface="Arial"/>
              <a:cs typeface="Arial"/>
            </a:endParaRPr>
          </a:p>
        </p:txBody>
      </p:sp>
      <p:sp>
        <p:nvSpPr>
          <p:cNvPr id="28" name="object 28"/>
          <p:cNvSpPr txBox="1"/>
          <p:nvPr/>
        </p:nvSpPr>
        <p:spPr>
          <a:xfrm>
            <a:off x="3520483" y="2584206"/>
            <a:ext cx="856615" cy="401955"/>
          </a:xfrm>
          <a:prstGeom prst="rect">
            <a:avLst/>
          </a:prstGeom>
        </p:spPr>
        <p:txBody>
          <a:bodyPr wrap="square" lIns="0" tIns="11430" rIns="0" bIns="0" rtlCol="0" vert="horz">
            <a:spAutoFit/>
          </a:bodyPr>
          <a:lstStyle/>
          <a:p>
            <a:pPr marL="38100">
              <a:lnSpc>
                <a:spcPct val="100000"/>
              </a:lnSpc>
              <a:spcBef>
                <a:spcPts val="90"/>
              </a:spcBef>
            </a:pPr>
            <a:r>
              <a:rPr dirty="0" sz="1150" spc="215">
                <a:latin typeface="Cambria"/>
                <a:cs typeface="Cambria"/>
              </a:rPr>
              <a:t>≤ </a:t>
            </a:r>
            <a:r>
              <a:rPr dirty="0" sz="1150" spc="-5">
                <a:latin typeface="Cambria"/>
                <a:cs typeface="Cambria"/>
              </a:rPr>
              <a:t>270𝑘𝑠𝑖</a:t>
            </a:r>
            <a:r>
              <a:rPr dirty="0" sz="1150" spc="-35">
                <a:latin typeface="Cambria"/>
                <a:cs typeface="Cambria"/>
              </a:rPr>
              <a:t> </a:t>
            </a:r>
            <a:r>
              <a:rPr dirty="0" baseline="21367" sz="975" spc="-7">
                <a:solidFill>
                  <a:srgbClr val="595959"/>
                </a:solidFill>
                <a:latin typeface="Arial"/>
                <a:cs typeface="Arial"/>
              </a:rPr>
              <a:t>200</a:t>
            </a:r>
            <a:endParaRPr baseline="21367" sz="975">
              <a:latin typeface="Arial"/>
              <a:cs typeface="Arial"/>
            </a:endParaRPr>
          </a:p>
          <a:p>
            <a:pPr algn="r" marR="30480">
              <a:lnSpc>
                <a:spcPct val="100000"/>
              </a:lnSpc>
              <a:spcBef>
                <a:spcPts val="810"/>
              </a:spcBef>
            </a:pPr>
            <a:r>
              <a:rPr dirty="0" sz="650" spc="-5">
                <a:solidFill>
                  <a:srgbClr val="595959"/>
                </a:solidFill>
                <a:latin typeface="Arial"/>
                <a:cs typeface="Arial"/>
              </a:rPr>
              <a:t>1</a:t>
            </a:r>
            <a:r>
              <a:rPr dirty="0" sz="650" spc="-10">
                <a:solidFill>
                  <a:srgbClr val="595959"/>
                </a:solidFill>
                <a:latin typeface="Arial"/>
                <a:cs typeface="Arial"/>
              </a:rPr>
              <a:t>5</a:t>
            </a:r>
            <a:r>
              <a:rPr dirty="0" sz="650" spc="-5">
                <a:solidFill>
                  <a:srgbClr val="595959"/>
                </a:solidFill>
                <a:latin typeface="Arial"/>
                <a:cs typeface="Arial"/>
              </a:rPr>
              <a:t>0</a:t>
            </a:r>
            <a:endParaRPr sz="650">
              <a:latin typeface="Arial"/>
              <a:cs typeface="Arial"/>
            </a:endParaRPr>
          </a:p>
        </p:txBody>
      </p:sp>
      <p:sp>
        <p:nvSpPr>
          <p:cNvPr id="29" name="object 29"/>
          <p:cNvSpPr txBox="1"/>
          <p:nvPr/>
        </p:nvSpPr>
        <p:spPr>
          <a:xfrm>
            <a:off x="4188941" y="2370873"/>
            <a:ext cx="162560" cy="124460"/>
          </a:xfrm>
          <a:prstGeom prst="rect">
            <a:avLst/>
          </a:prstGeom>
        </p:spPr>
        <p:txBody>
          <a:bodyPr wrap="square" lIns="0" tIns="12065" rIns="0" bIns="0" rtlCol="0" vert="horz">
            <a:spAutoFit/>
          </a:bodyPr>
          <a:lstStyle/>
          <a:p>
            <a:pPr marL="12700">
              <a:lnSpc>
                <a:spcPct val="100000"/>
              </a:lnSpc>
              <a:spcBef>
                <a:spcPts val="95"/>
              </a:spcBef>
            </a:pPr>
            <a:r>
              <a:rPr dirty="0" sz="650" spc="-5">
                <a:solidFill>
                  <a:srgbClr val="595959"/>
                </a:solidFill>
                <a:latin typeface="Arial"/>
                <a:cs typeface="Arial"/>
              </a:rPr>
              <a:t>2</a:t>
            </a:r>
            <a:r>
              <a:rPr dirty="0" sz="650" spc="-10">
                <a:solidFill>
                  <a:srgbClr val="595959"/>
                </a:solidFill>
                <a:latin typeface="Arial"/>
                <a:cs typeface="Arial"/>
              </a:rPr>
              <a:t>5</a:t>
            </a:r>
            <a:r>
              <a:rPr dirty="0" sz="650" spc="-5">
                <a:solidFill>
                  <a:srgbClr val="595959"/>
                </a:solidFill>
                <a:latin typeface="Arial"/>
                <a:cs typeface="Arial"/>
              </a:rPr>
              <a:t>0</a:t>
            </a:r>
            <a:endParaRPr sz="650">
              <a:latin typeface="Arial"/>
              <a:cs typeface="Arial"/>
            </a:endParaRPr>
          </a:p>
        </p:txBody>
      </p:sp>
      <p:sp>
        <p:nvSpPr>
          <p:cNvPr id="30" name="object 30"/>
          <p:cNvSpPr txBox="1"/>
          <p:nvPr/>
        </p:nvSpPr>
        <p:spPr>
          <a:xfrm>
            <a:off x="4188941" y="2125495"/>
            <a:ext cx="162560" cy="124460"/>
          </a:xfrm>
          <a:prstGeom prst="rect">
            <a:avLst/>
          </a:prstGeom>
        </p:spPr>
        <p:txBody>
          <a:bodyPr wrap="square" lIns="0" tIns="12065" rIns="0" bIns="0" rtlCol="0" vert="horz">
            <a:spAutoFit/>
          </a:bodyPr>
          <a:lstStyle/>
          <a:p>
            <a:pPr marL="12700">
              <a:lnSpc>
                <a:spcPct val="100000"/>
              </a:lnSpc>
              <a:spcBef>
                <a:spcPts val="95"/>
              </a:spcBef>
            </a:pPr>
            <a:r>
              <a:rPr dirty="0" sz="650" spc="-5">
                <a:solidFill>
                  <a:srgbClr val="595959"/>
                </a:solidFill>
                <a:latin typeface="Arial"/>
                <a:cs typeface="Arial"/>
              </a:rPr>
              <a:t>3</a:t>
            </a:r>
            <a:r>
              <a:rPr dirty="0" sz="650" spc="-10">
                <a:solidFill>
                  <a:srgbClr val="595959"/>
                </a:solidFill>
                <a:latin typeface="Arial"/>
                <a:cs typeface="Arial"/>
              </a:rPr>
              <a:t>0</a:t>
            </a:r>
            <a:r>
              <a:rPr dirty="0" sz="650" spc="-5">
                <a:solidFill>
                  <a:srgbClr val="595959"/>
                </a:solidFill>
                <a:latin typeface="Arial"/>
                <a:cs typeface="Arial"/>
              </a:rPr>
              <a:t>0</a:t>
            </a:r>
            <a:endParaRPr sz="650">
              <a:latin typeface="Arial"/>
              <a:cs typeface="Arial"/>
            </a:endParaRPr>
          </a:p>
        </p:txBody>
      </p:sp>
      <p:sp>
        <p:nvSpPr>
          <p:cNvPr id="31" name="object 31"/>
          <p:cNvSpPr txBox="1"/>
          <p:nvPr/>
        </p:nvSpPr>
        <p:spPr>
          <a:xfrm>
            <a:off x="4371826" y="3695250"/>
            <a:ext cx="71755" cy="124460"/>
          </a:xfrm>
          <a:prstGeom prst="rect">
            <a:avLst/>
          </a:prstGeom>
        </p:spPr>
        <p:txBody>
          <a:bodyPr wrap="square" lIns="0" tIns="12065" rIns="0" bIns="0" rtlCol="0" vert="horz">
            <a:spAutoFit/>
          </a:bodyPr>
          <a:lstStyle/>
          <a:p>
            <a:pPr marL="12700">
              <a:lnSpc>
                <a:spcPct val="100000"/>
              </a:lnSpc>
              <a:spcBef>
                <a:spcPts val="95"/>
              </a:spcBef>
            </a:pPr>
            <a:r>
              <a:rPr dirty="0" sz="650" spc="-5">
                <a:solidFill>
                  <a:srgbClr val="595959"/>
                </a:solidFill>
                <a:latin typeface="Arial"/>
                <a:cs typeface="Arial"/>
              </a:rPr>
              <a:t>0</a:t>
            </a:r>
            <a:endParaRPr sz="650">
              <a:latin typeface="Arial"/>
              <a:cs typeface="Arial"/>
            </a:endParaRPr>
          </a:p>
        </p:txBody>
      </p:sp>
      <p:sp>
        <p:nvSpPr>
          <p:cNvPr id="32" name="object 32"/>
          <p:cNvSpPr txBox="1"/>
          <p:nvPr/>
        </p:nvSpPr>
        <p:spPr>
          <a:xfrm>
            <a:off x="4060339" y="2761832"/>
            <a:ext cx="126364" cy="343535"/>
          </a:xfrm>
          <a:prstGeom prst="rect">
            <a:avLst/>
          </a:prstGeom>
        </p:spPr>
        <p:txBody>
          <a:bodyPr wrap="square" lIns="0" tIns="5080" rIns="0" bIns="0" rtlCol="0" vert="vert270">
            <a:spAutoFit/>
          </a:bodyPr>
          <a:lstStyle/>
          <a:p>
            <a:pPr marL="12700">
              <a:lnSpc>
                <a:spcPct val="100000"/>
              </a:lnSpc>
              <a:spcBef>
                <a:spcPts val="40"/>
              </a:spcBef>
            </a:pPr>
            <a:r>
              <a:rPr dirty="0" sz="700" spc="5">
                <a:solidFill>
                  <a:srgbClr val="595959"/>
                </a:solidFill>
                <a:latin typeface="Arial"/>
                <a:cs typeface="Arial"/>
              </a:rPr>
              <a:t>fps</a:t>
            </a:r>
            <a:r>
              <a:rPr dirty="0" sz="700" spc="-50">
                <a:solidFill>
                  <a:srgbClr val="595959"/>
                </a:solidFill>
                <a:latin typeface="Arial"/>
                <a:cs typeface="Arial"/>
              </a:rPr>
              <a:t> </a:t>
            </a:r>
            <a:r>
              <a:rPr dirty="0" sz="700">
                <a:solidFill>
                  <a:srgbClr val="595959"/>
                </a:solidFill>
                <a:latin typeface="Arial"/>
                <a:cs typeface="Arial"/>
              </a:rPr>
              <a:t>(ksi)</a:t>
            </a:r>
            <a:endParaRPr sz="700">
              <a:latin typeface="Arial"/>
              <a:cs typeface="Arial"/>
            </a:endParaRPr>
          </a:p>
        </p:txBody>
      </p:sp>
      <p:sp>
        <p:nvSpPr>
          <p:cNvPr id="33" name="object 33"/>
          <p:cNvSpPr txBox="1"/>
          <p:nvPr/>
        </p:nvSpPr>
        <p:spPr>
          <a:xfrm>
            <a:off x="4622004" y="3672737"/>
            <a:ext cx="2510155" cy="279400"/>
          </a:xfrm>
          <a:prstGeom prst="rect">
            <a:avLst/>
          </a:prstGeom>
        </p:spPr>
        <p:txBody>
          <a:bodyPr wrap="square" lIns="0" tIns="34925" rIns="0" bIns="0" rtlCol="0" vert="horz">
            <a:spAutoFit/>
          </a:bodyPr>
          <a:lstStyle/>
          <a:p>
            <a:pPr algn="ctr">
              <a:lnSpc>
                <a:spcPct val="100000"/>
              </a:lnSpc>
              <a:spcBef>
                <a:spcPts val="275"/>
              </a:spcBef>
              <a:tabLst>
                <a:tab pos="351155" algn="l"/>
                <a:tab pos="657860" algn="l"/>
                <a:tab pos="1008380" algn="l"/>
                <a:tab pos="1314450" algn="l"/>
                <a:tab pos="1666875" algn="l"/>
                <a:tab pos="1972945" algn="l"/>
                <a:tab pos="2325370" algn="l"/>
              </a:tabLst>
            </a:pPr>
            <a:r>
              <a:rPr dirty="0" sz="650" spc="-10">
                <a:solidFill>
                  <a:srgbClr val="595959"/>
                </a:solidFill>
                <a:latin typeface="Arial"/>
                <a:cs typeface="Arial"/>
              </a:rPr>
              <a:t>0</a:t>
            </a:r>
            <a:r>
              <a:rPr dirty="0" sz="650" spc="-5">
                <a:solidFill>
                  <a:srgbClr val="595959"/>
                </a:solidFill>
                <a:latin typeface="Arial"/>
                <a:cs typeface="Arial"/>
              </a:rPr>
              <a:t>.</a:t>
            </a:r>
            <a:r>
              <a:rPr dirty="0" sz="650" spc="-20">
                <a:solidFill>
                  <a:srgbClr val="595959"/>
                </a:solidFill>
                <a:latin typeface="Arial"/>
                <a:cs typeface="Arial"/>
              </a:rPr>
              <a:t>0</a:t>
            </a:r>
            <a:r>
              <a:rPr dirty="0" sz="650" spc="-10">
                <a:solidFill>
                  <a:srgbClr val="595959"/>
                </a:solidFill>
                <a:latin typeface="Arial"/>
                <a:cs typeface="Arial"/>
              </a:rPr>
              <a:t>0</a:t>
            </a:r>
            <a:r>
              <a:rPr dirty="0" sz="650" spc="-5">
                <a:solidFill>
                  <a:srgbClr val="595959"/>
                </a:solidFill>
                <a:latin typeface="Arial"/>
                <a:cs typeface="Arial"/>
              </a:rPr>
              <a:t>5</a:t>
            </a:r>
            <a:r>
              <a:rPr dirty="0" sz="650">
                <a:solidFill>
                  <a:srgbClr val="595959"/>
                </a:solidFill>
                <a:latin typeface="Arial"/>
                <a:cs typeface="Arial"/>
              </a:rPr>
              <a:t>	</a:t>
            </a:r>
            <a:r>
              <a:rPr dirty="0" sz="650" spc="-5">
                <a:solidFill>
                  <a:srgbClr val="595959"/>
                </a:solidFill>
                <a:latin typeface="Arial"/>
                <a:cs typeface="Arial"/>
              </a:rPr>
              <a:t>0.</a:t>
            </a:r>
            <a:r>
              <a:rPr dirty="0" sz="650" spc="-20">
                <a:solidFill>
                  <a:srgbClr val="595959"/>
                </a:solidFill>
                <a:latin typeface="Arial"/>
                <a:cs typeface="Arial"/>
              </a:rPr>
              <a:t>0</a:t>
            </a:r>
            <a:r>
              <a:rPr dirty="0" sz="650" spc="-5">
                <a:solidFill>
                  <a:srgbClr val="595959"/>
                </a:solidFill>
                <a:latin typeface="Arial"/>
                <a:cs typeface="Arial"/>
              </a:rPr>
              <a:t>1</a:t>
            </a:r>
            <a:r>
              <a:rPr dirty="0" sz="650">
                <a:solidFill>
                  <a:srgbClr val="595959"/>
                </a:solidFill>
                <a:latin typeface="Arial"/>
                <a:cs typeface="Arial"/>
              </a:rPr>
              <a:t>	</a:t>
            </a:r>
            <a:r>
              <a:rPr dirty="0" sz="650" spc="-10">
                <a:solidFill>
                  <a:srgbClr val="595959"/>
                </a:solidFill>
                <a:latin typeface="Arial"/>
                <a:cs typeface="Arial"/>
              </a:rPr>
              <a:t>0</a:t>
            </a:r>
            <a:r>
              <a:rPr dirty="0" sz="650" spc="-5">
                <a:solidFill>
                  <a:srgbClr val="595959"/>
                </a:solidFill>
                <a:latin typeface="Arial"/>
                <a:cs typeface="Arial"/>
              </a:rPr>
              <a:t>.</a:t>
            </a:r>
            <a:r>
              <a:rPr dirty="0" sz="650" spc="-20">
                <a:solidFill>
                  <a:srgbClr val="595959"/>
                </a:solidFill>
                <a:latin typeface="Arial"/>
                <a:cs typeface="Arial"/>
              </a:rPr>
              <a:t>0</a:t>
            </a:r>
            <a:r>
              <a:rPr dirty="0" sz="650" spc="-10">
                <a:solidFill>
                  <a:srgbClr val="595959"/>
                </a:solidFill>
                <a:latin typeface="Arial"/>
                <a:cs typeface="Arial"/>
              </a:rPr>
              <a:t>1</a:t>
            </a:r>
            <a:r>
              <a:rPr dirty="0" sz="650" spc="-5">
                <a:solidFill>
                  <a:srgbClr val="595959"/>
                </a:solidFill>
                <a:latin typeface="Arial"/>
                <a:cs typeface="Arial"/>
              </a:rPr>
              <a:t>5</a:t>
            </a:r>
            <a:r>
              <a:rPr dirty="0" sz="650">
                <a:solidFill>
                  <a:srgbClr val="595959"/>
                </a:solidFill>
                <a:latin typeface="Arial"/>
                <a:cs typeface="Arial"/>
              </a:rPr>
              <a:t>	</a:t>
            </a:r>
            <a:r>
              <a:rPr dirty="0" sz="650" spc="-10">
                <a:solidFill>
                  <a:srgbClr val="595959"/>
                </a:solidFill>
                <a:latin typeface="Arial"/>
                <a:cs typeface="Arial"/>
              </a:rPr>
              <a:t>0</a:t>
            </a:r>
            <a:r>
              <a:rPr dirty="0" sz="650" spc="-5">
                <a:solidFill>
                  <a:srgbClr val="595959"/>
                </a:solidFill>
                <a:latin typeface="Arial"/>
                <a:cs typeface="Arial"/>
              </a:rPr>
              <a:t>.</a:t>
            </a:r>
            <a:r>
              <a:rPr dirty="0" sz="650" spc="-20">
                <a:solidFill>
                  <a:srgbClr val="595959"/>
                </a:solidFill>
                <a:latin typeface="Arial"/>
                <a:cs typeface="Arial"/>
              </a:rPr>
              <a:t>0</a:t>
            </a:r>
            <a:r>
              <a:rPr dirty="0" sz="650" spc="-5">
                <a:solidFill>
                  <a:srgbClr val="595959"/>
                </a:solidFill>
                <a:latin typeface="Arial"/>
                <a:cs typeface="Arial"/>
              </a:rPr>
              <a:t>2</a:t>
            </a:r>
            <a:r>
              <a:rPr dirty="0" sz="650">
                <a:solidFill>
                  <a:srgbClr val="595959"/>
                </a:solidFill>
                <a:latin typeface="Arial"/>
                <a:cs typeface="Arial"/>
              </a:rPr>
              <a:t>	</a:t>
            </a:r>
            <a:r>
              <a:rPr dirty="0" sz="650" spc="-10">
                <a:solidFill>
                  <a:srgbClr val="595959"/>
                </a:solidFill>
                <a:latin typeface="Arial"/>
                <a:cs typeface="Arial"/>
              </a:rPr>
              <a:t>0</a:t>
            </a:r>
            <a:r>
              <a:rPr dirty="0" sz="650" spc="-5">
                <a:solidFill>
                  <a:srgbClr val="595959"/>
                </a:solidFill>
                <a:latin typeface="Arial"/>
                <a:cs typeface="Arial"/>
              </a:rPr>
              <a:t>.</a:t>
            </a:r>
            <a:r>
              <a:rPr dirty="0" sz="650" spc="-20">
                <a:solidFill>
                  <a:srgbClr val="595959"/>
                </a:solidFill>
                <a:latin typeface="Arial"/>
                <a:cs typeface="Arial"/>
              </a:rPr>
              <a:t>0</a:t>
            </a:r>
            <a:r>
              <a:rPr dirty="0" sz="650" spc="-10">
                <a:solidFill>
                  <a:srgbClr val="595959"/>
                </a:solidFill>
                <a:latin typeface="Arial"/>
                <a:cs typeface="Arial"/>
              </a:rPr>
              <a:t>2</a:t>
            </a:r>
            <a:r>
              <a:rPr dirty="0" sz="650" spc="-5">
                <a:solidFill>
                  <a:srgbClr val="595959"/>
                </a:solidFill>
                <a:latin typeface="Arial"/>
                <a:cs typeface="Arial"/>
              </a:rPr>
              <a:t>5</a:t>
            </a:r>
            <a:r>
              <a:rPr dirty="0" sz="650">
                <a:solidFill>
                  <a:srgbClr val="595959"/>
                </a:solidFill>
                <a:latin typeface="Arial"/>
                <a:cs typeface="Arial"/>
              </a:rPr>
              <a:t>	</a:t>
            </a:r>
            <a:r>
              <a:rPr dirty="0" sz="650" spc="-10">
                <a:solidFill>
                  <a:srgbClr val="595959"/>
                </a:solidFill>
                <a:latin typeface="Arial"/>
                <a:cs typeface="Arial"/>
              </a:rPr>
              <a:t>0</a:t>
            </a:r>
            <a:r>
              <a:rPr dirty="0" sz="650" spc="-5">
                <a:solidFill>
                  <a:srgbClr val="595959"/>
                </a:solidFill>
                <a:latin typeface="Arial"/>
                <a:cs typeface="Arial"/>
              </a:rPr>
              <a:t>.</a:t>
            </a:r>
            <a:r>
              <a:rPr dirty="0" sz="650" spc="-20">
                <a:solidFill>
                  <a:srgbClr val="595959"/>
                </a:solidFill>
                <a:latin typeface="Arial"/>
                <a:cs typeface="Arial"/>
              </a:rPr>
              <a:t>0</a:t>
            </a:r>
            <a:r>
              <a:rPr dirty="0" sz="650" spc="-5">
                <a:solidFill>
                  <a:srgbClr val="595959"/>
                </a:solidFill>
                <a:latin typeface="Arial"/>
                <a:cs typeface="Arial"/>
              </a:rPr>
              <a:t>3</a:t>
            </a:r>
            <a:r>
              <a:rPr dirty="0" sz="650">
                <a:solidFill>
                  <a:srgbClr val="595959"/>
                </a:solidFill>
                <a:latin typeface="Arial"/>
                <a:cs typeface="Arial"/>
              </a:rPr>
              <a:t>	</a:t>
            </a:r>
            <a:r>
              <a:rPr dirty="0" sz="650" spc="-10">
                <a:solidFill>
                  <a:srgbClr val="595959"/>
                </a:solidFill>
                <a:latin typeface="Arial"/>
                <a:cs typeface="Arial"/>
              </a:rPr>
              <a:t>0</a:t>
            </a:r>
            <a:r>
              <a:rPr dirty="0" sz="650" spc="-5">
                <a:solidFill>
                  <a:srgbClr val="595959"/>
                </a:solidFill>
                <a:latin typeface="Arial"/>
                <a:cs typeface="Arial"/>
              </a:rPr>
              <a:t>.</a:t>
            </a:r>
            <a:r>
              <a:rPr dirty="0" sz="650" spc="-20">
                <a:solidFill>
                  <a:srgbClr val="595959"/>
                </a:solidFill>
                <a:latin typeface="Arial"/>
                <a:cs typeface="Arial"/>
              </a:rPr>
              <a:t>0</a:t>
            </a:r>
            <a:r>
              <a:rPr dirty="0" sz="650" spc="-10">
                <a:solidFill>
                  <a:srgbClr val="595959"/>
                </a:solidFill>
                <a:latin typeface="Arial"/>
                <a:cs typeface="Arial"/>
              </a:rPr>
              <a:t>3</a:t>
            </a:r>
            <a:r>
              <a:rPr dirty="0" sz="650" spc="-5">
                <a:solidFill>
                  <a:srgbClr val="595959"/>
                </a:solidFill>
                <a:latin typeface="Arial"/>
                <a:cs typeface="Arial"/>
              </a:rPr>
              <a:t>5</a:t>
            </a:r>
            <a:r>
              <a:rPr dirty="0" sz="650">
                <a:solidFill>
                  <a:srgbClr val="595959"/>
                </a:solidFill>
                <a:latin typeface="Arial"/>
                <a:cs typeface="Arial"/>
              </a:rPr>
              <a:t>	</a:t>
            </a:r>
            <a:r>
              <a:rPr dirty="0" sz="650" spc="-10">
                <a:solidFill>
                  <a:srgbClr val="595959"/>
                </a:solidFill>
                <a:latin typeface="Arial"/>
                <a:cs typeface="Arial"/>
              </a:rPr>
              <a:t>0</a:t>
            </a:r>
            <a:r>
              <a:rPr dirty="0" sz="650" spc="-5">
                <a:solidFill>
                  <a:srgbClr val="595959"/>
                </a:solidFill>
                <a:latin typeface="Arial"/>
                <a:cs typeface="Arial"/>
              </a:rPr>
              <a:t>.</a:t>
            </a:r>
            <a:r>
              <a:rPr dirty="0" sz="650" spc="-20">
                <a:solidFill>
                  <a:srgbClr val="595959"/>
                </a:solidFill>
                <a:latin typeface="Arial"/>
                <a:cs typeface="Arial"/>
              </a:rPr>
              <a:t>0</a:t>
            </a:r>
            <a:r>
              <a:rPr dirty="0" sz="650" spc="-5">
                <a:solidFill>
                  <a:srgbClr val="595959"/>
                </a:solidFill>
                <a:latin typeface="Arial"/>
                <a:cs typeface="Arial"/>
              </a:rPr>
              <a:t>4</a:t>
            </a:r>
            <a:endParaRPr sz="650">
              <a:latin typeface="Arial"/>
              <a:cs typeface="Arial"/>
            </a:endParaRPr>
          </a:p>
          <a:p>
            <a:pPr algn="ctr" marR="300355">
              <a:lnSpc>
                <a:spcPct val="100000"/>
              </a:lnSpc>
              <a:spcBef>
                <a:spcPts val="200"/>
              </a:spcBef>
            </a:pPr>
            <a:r>
              <a:rPr dirty="0" sz="700">
                <a:solidFill>
                  <a:srgbClr val="595959"/>
                </a:solidFill>
                <a:latin typeface="Arial"/>
                <a:cs typeface="Arial"/>
              </a:rPr>
              <a:t>eps</a:t>
            </a:r>
            <a:r>
              <a:rPr dirty="0" sz="700" spc="-5">
                <a:solidFill>
                  <a:srgbClr val="595959"/>
                </a:solidFill>
                <a:latin typeface="Arial"/>
                <a:cs typeface="Arial"/>
              </a:rPr>
              <a:t> </a:t>
            </a:r>
            <a:r>
              <a:rPr dirty="0" sz="700">
                <a:solidFill>
                  <a:srgbClr val="595959"/>
                </a:solidFill>
                <a:latin typeface="Arial"/>
                <a:cs typeface="Arial"/>
              </a:rPr>
              <a:t>(in/in)</a:t>
            </a:r>
            <a:endParaRPr sz="700">
              <a:latin typeface="Arial"/>
              <a:cs typeface="Arial"/>
            </a:endParaRPr>
          </a:p>
        </p:txBody>
      </p:sp>
      <p:sp>
        <p:nvSpPr>
          <p:cNvPr id="34" name="object 34"/>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35" name="object 35"/>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36" name="object 36"/>
          <p:cNvSpPr txBox="1"/>
          <p:nvPr/>
        </p:nvSpPr>
        <p:spPr>
          <a:xfrm>
            <a:off x="1016466" y="5528576"/>
            <a:ext cx="3561715" cy="417195"/>
          </a:xfrm>
          <a:prstGeom prst="rect">
            <a:avLst/>
          </a:prstGeom>
        </p:spPr>
        <p:txBody>
          <a:bodyPr wrap="square" lIns="0" tIns="14604" rIns="0" bIns="0" rtlCol="0" vert="horz">
            <a:spAutoFit/>
          </a:bodyPr>
          <a:lstStyle/>
          <a:p>
            <a:pPr>
              <a:lnSpc>
                <a:spcPct val="100000"/>
              </a:lnSpc>
              <a:spcBef>
                <a:spcPts val="114"/>
              </a:spcBef>
            </a:pPr>
            <a:r>
              <a:rPr dirty="0" sz="2550" spc="15">
                <a:solidFill>
                  <a:srgbClr val="1C7C5B"/>
                </a:solidFill>
                <a:latin typeface="Arial Black"/>
                <a:cs typeface="Arial Black"/>
              </a:rPr>
              <a:t>Strain</a:t>
            </a:r>
            <a:r>
              <a:rPr dirty="0" sz="2550" spc="-45">
                <a:solidFill>
                  <a:srgbClr val="1C7C5B"/>
                </a:solidFill>
                <a:latin typeface="Arial Black"/>
                <a:cs typeface="Arial Black"/>
              </a:rPr>
              <a:t> </a:t>
            </a:r>
            <a:r>
              <a:rPr dirty="0" sz="2550">
                <a:solidFill>
                  <a:srgbClr val="1C7C5B"/>
                </a:solidFill>
                <a:latin typeface="Arial Black"/>
                <a:cs typeface="Arial Black"/>
              </a:rPr>
              <a:t>Compatibility</a:t>
            </a:r>
            <a:endParaRPr sz="2550">
              <a:latin typeface="Arial Black"/>
              <a:cs typeface="Arial Black"/>
            </a:endParaRPr>
          </a:p>
        </p:txBody>
      </p:sp>
      <p:sp>
        <p:nvSpPr>
          <p:cNvPr id="37" name="object 37"/>
          <p:cNvSpPr txBox="1"/>
          <p:nvPr/>
        </p:nvSpPr>
        <p:spPr>
          <a:xfrm>
            <a:off x="1016505" y="6218889"/>
            <a:ext cx="2061845" cy="443230"/>
          </a:xfrm>
          <a:prstGeom prst="rect">
            <a:avLst/>
          </a:prstGeom>
        </p:spPr>
        <p:txBody>
          <a:bodyPr wrap="square" lIns="0" tIns="46355" rIns="0" bIns="0" rtlCol="0" vert="horz">
            <a:spAutoFit/>
          </a:bodyPr>
          <a:lstStyle/>
          <a:p>
            <a:pPr marL="244475" indent="-245110">
              <a:lnSpc>
                <a:spcPct val="100000"/>
              </a:lnSpc>
              <a:spcBef>
                <a:spcPts val="365"/>
              </a:spcBef>
              <a:buChar char="•"/>
              <a:tabLst>
                <a:tab pos="244475" algn="l"/>
                <a:tab pos="245110" algn="l"/>
              </a:tabLst>
            </a:pPr>
            <a:r>
              <a:rPr dirty="0" sz="1150" spc="-10">
                <a:latin typeface="Arial"/>
                <a:cs typeface="Arial"/>
              </a:rPr>
              <a:t>Concrete constitutive</a:t>
            </a:r>
            <a:r>
              <a:rPr dirty="0" sz="1150" spc="-5">
                <a:latin typeface="Arial"/>
                <a:cs typeface="Arial"/>
              </a:rPr>
              <a:t> </a:t>
            </a:r>
            <a:r>
              <a:rPr dirty="0" sz="1150" spc="-10">
                <a:latin typeface="Arial"/>
                <a:cs typeface="Arial"/>
              </a:rPr>
              <a:t>model</a:t>
            </a:r>
            <a:endParaRPr sz="1150">
              <a:latin typeface="Arial"/>
              <a:cs typeface="Arial"/>
            </a:endParaRPr>
          </a:p>
          <a:p>
            <a:pPr marL="244475" indent="-245110">
              <a:lnSpc>
                <a:spcPct val="100000"/>
              </a:lnSpc>
              <a:spcBef>
                <a:spcPts val="265"/>
              </a:spcBef>
              <a:buChar char="•"/>
              <a:tabLst>
                <a:tab pos="244475" algn="l"/>
                <a:tab pos="245110" algn="l"/>
              </a:tabLst>
            </a:pPr>
            <a:r>
              <a:rPr dirty="0" sz="1150" spc="-10">
                <a:latin typeface="Arial"/>
                <a:cs typeface="Arial"/>
              </a:rPr>
              <a:t>Thorenfeldt-Popovics</a:t>
            </a:r>
            <a:r>
              <a:rPr dirty="0" sz="1150" spc="-35">
                <a:latin typeface="Arial"/>
                <a:cs typeface="Arial"/>
              </a:rPr>
              <a:t> </a:t>
            </a:r>
            <a:r>
              <a:rPr dirty="0" sz="1150" spc="-10">
                <a:latin typeface="Arial"/>
                <a:cs typeface="Arial"/>
              </a:rPr>
              <a:t>model</a:t>
            </a:r>
            <a:endParaRPr sz="1150">
              <a:latin typeface="Arial"/>
              <a:cs typeface="Arial"/>
            </a:endParaRPr>
          </a:p>
        </p:txBody>
      </p:sp>
      <p:sp>
        <p:nvSpPr>
          <p:cNvPr id="38" name="object 38"/>
          <p:cNvSpPr txBox="1"/>
          <p:nvPr/>
        </p:nvSpPr>
        <p:spPr>
          <a:xfrm>
            <a:off x="1016505" y="6906186"/>
            <a:ext cx="639445" cy="199390"/>
          </a:xfrm>
          <a:prstGeom prst="rect">
            <a:avLst/>
          </a:prstGeom>
        </p:spPr>
        <p:txBody>
          <a:bodyPr wrap="square" lIns="0" tIns="11430" rIns="0" bIns="0" rtlCol="0" vert="horz">
            <a:spAutoFit/>
          </a:bodyPr>
          <a:lstStyle/>
          <a:p>
            <a:pPr marL="245110" indent="-245745">
              <a:lnSpc>
                <a:spcPct val="100000"/>
              </a:lnSpc>
              <a:spcBef>
                <a:spcPts val="90"/>
              </a:spcBef>
              <a:buFont typeface="Arial"/>
              <a:buChar char="•"/>
              <a:tabLst>
                <a:tab pos="245110" algn="l"/>
                <a:tab pos="245745" algn="l"/>
              </a:tabLst>
            </a:pPr>
            <a:r>
              <a:rPr dirty="0" sz="1150" spc="-10">
                <a:latin typeface="Cambria"/>
                <a:cs typeface="Cambria"/>
              </a:rPr>
              <a:t>𝑓 </a:t>
            </a:r>
            <a:r>
              <a:rPr dirty="0" sz="1150" spc="210">
                <a:latin typeface="Cambria"/>
                <a:cs typeface="Cambria"/>
              </a:rPr>
              <a:t>=</a:t>
            </a:r>
            <a:r>
              <a:rPr dirty="0" sz="1150" spc="70">
                <a:latin typeface="Cambria"/>
                <a:cs typeface="Cambria"/>
              </a:rPr>
              <a:t> </a:t>
            </a:r>
            <a:r>
              <a:rPr dirty="0" sz="1150" spc="-10">
                <a:latin typeface="Cambria"/>
                <a:cs typeface="Cambria"/>
              </a:rPr>
              <a:t>𝑓</a:t>
            </a:r>
            <a:endParaRPr sz="1150">
              <a:latin typeface="Cambria"/>
              <a:cs typeface="Cambria"/>
            </a:endParaRPr>
          </a:p>
        </p:txBody>
      </p:sp>
      <p:sp>
        <p:nvSpPr>
          <p:cNvPr id="39" name="object 39"/>
          <p:cNvSpPr txBox="1"/>
          <p:nvPr/>
        </p:nvSpPr>
        <p:spPr>
          <a:xfrm>
            <a:off x="1312123" y="6974792"/>
            <a:ext cx="367665" cy="151765"/>
          </a:xfrm>
          <a:prstGeom prst="rect">
            <a:avLst/>
          </a:prstGeom>
        </p:spPr>
        <p:txBody>
          <a:bodyPr wrap="square" lIns="0" tIns="15875" rIns="0" bIns="0" rtlCol="0" vert="horz">
            <a:spAutoFit/>
          </a:bodyPr>
          <a:lstStyle/>
          <a:p>
            <a:pPr>
              <a:lnSpc>
                <a:spcPct val="100000"/>
              </a:lnSpc>
              <a:spcBef>
                <a:spcPts val="125"/>
              </a:spcBef>
              <a:tabLst>
                <a:tab pos="301625" algn="l"/>
              </a:tabLst>
            </a:pPr>
            <a:r>
              <a:rPr dirty="0" sz="800" spc="25">
                <a:latin typeface="Cambria"/>
                <a:cs typeface="Cambria"/>
              </a:rPr>
              <a:t>e</a:t>
            </a:r>
            <a:r>
              <a:rPr dirty="0" sz="800" spc="25">
                <a:latin typeface="Cambria"/>
                <a:cs typeface="Cambria"/>
              </a:rPr>
              <a:t>	</a:t>
            </a:r>
            <a:r>
              <a:rPr dirty="0" sz="800" spc="25">
                <a:latin typeface="Cambria"/>
                <a:cs typeface="Cambria"/>
              </a:rPr>
              <a:t>e</a:t>
            </a:r>
            <a:endParaRPr sz="800">
              <a:latin typeface="Cambria"/>
              <a:cs typeface="Cambria"/>
            </a:endParaRPr>
          </a:p>
        </p:txBody>
      </p:sp>
      <p:sp>
        <p:nvSpPr>
          <p:cNvPr id="40" name="object 40"/>
          <p:cNvSpPr txBox="1"/>
          <p:nvPr/>
        </p:nvSpPr>
        <p:spPr>
          <a:xfrm>
            <a:off x="1886675" y="6799566"/>
            <a:ext cx="81280" cy="151765"/>
          </a:xfrm>
          <a:prstGeom prst="rect">
            <a:avLst/>
          </a:prstGeom>
        </p:spPr>
        <p:txBody>
          <a:bodyPr wrap="square" lIns="0" tIns="15875" rIns="0" bIns="0" rtlCol="0" vert="horz">
            <a:spAutoFit/>
          </a:bodyPr>
          <a:lstStyle/>
          <a:p>
            <a:pPr>
              <a:lnSpc>
                <a:spcPct val="100000"/>
              </a:lnSpc>
              <a:spcBef>
                <a:spcPts val="125"/>
              </a:spcBef>
            </a:pPr>
            <a:r>
              <a:rPr dirty="0" sz="800" spc="90">
                <a:latin typeface="Cambria"/>
                <a:cs typeface="Cambria"/>
              </a:rPr>
              <a:t>n</a:t>
            </a:r>
            <a:endParaRPr sz="800">
              <a:latin typeface="Cambria"/>
              <a:cs typeface="Cambria"/>
            </a:endParaRPr>
          </a:p>
        </p:txBody>
      </p:sp>
      <p:sp>
        <p:nvSpPr>
          <p:cNvPr id="41" name="object 41"/>
          <p:cNvSpPr/>
          <p:nvPr/>
        </p:nvSpPr>
        <p:spPr>
          <a:xfrm>
            <a:off x="1965960" y="6784847"/>
            <a:ext cx="239395" cy="207645"/>
          </a:xfrm>
          <a:custGeom>
            <a:avLst/>
            <a:gdLst/>
            <a:ahLst/>
            <a:cxnLst/>
            <a:rect l="l" t="t" r="r" b="b"/>
            <a:pathLst>
              <a:path w="239394" h="207645">
                <a:moveTo>
                  <a:pt x="201168" y="207264"/>
                </a:moveTo>
                <a:lnTo>
                  <a:pt x="199644" y="204216"/>
                </a:lnTo>
                <a:lnTo>
                  <a:pt x="205335" y="197643"/>
                </a:lnTo>
                <a:lnTo>
                  <a:pt x="210883" y="189357"/>
                </a:lnTo>
                <a:lnTo>
                  <a:pt x="224099" y="153566"/>
                </a:lnTo>
                <a:lnTo>
                  <a:pt x="228600" y="103632"/>
                </a:lnTo>
                <a:lnTo>
                  <a:pt x="228052" y="85939"/>
                </a:lnTo>
                <a:lnTo>
                  <a:pt x="220980" y="41148"/>
                </a:lnTo>
                <a:lnTo>
                  <a:pt x="199644" y="3048"/>
                </a:lnTo>
                <a:lnTo>
                  <a:pt x="201168" y="0"/>
                </a:lnTo>
                <a:lnTo>
                  <a:pt x="227076" y="38100"/>
                </a:lnTo>
                <a:lnTo>
                  <a:pt x="238434" y="84820"/>
                </a:lnTo>
                <a:lnTo>
                  <a:pt x="239268" y="103632"/>
                </a:lnTo>
                <a:lnTo>
                  <a:pt x="238434" y="122443"/>
                </a:lnTo>
                <a:lnTo>
                  <a:pt x="227076" y="169164"/>
                </a:lnTo>
                <a:lnTo>
                  <a:pt x="208859" y="200667"/>
                </a:lnTo>
                <a:lnTo>
                  <a:pt x="201168" y="207264"/>
                </a:lnTo>
                <a:close/>
              </a:path>
              <a:path w="239394" h="207645">
                <a:moveTo>
                  <a:pt x="36576" y="207264"/>
                </a:moveTo>
                <a:lnTo>
                  <a:pt x="10668" y="169164"/>
                </a:lnTo>
                <a:lnTo>
                  <a:pt x="595" y="122443"/>
                </a:lnTo>
                <a:lnTo>
                  <a:pt x="0" y="103632"/>
                </a:lnTo>
                <a:lnTo>
                  <a:pt x="595" y="84820"/>
                </a:lnTo>
                <a:lnTo>
                  <a:pt x="10668" y="38100"/>
                </a:lnTo>
                <a:lnTo>
                  <a:pt x="36576" y="0"/>
                </a:lnTo>
                <a:lnTo>
                  <a:pt x="39624" y="3048"/>
                </a:lnTo>
                <a:lnTo>
                  <a:pt x="33932" y="10501"/>
                </a:lnTo>
                <a:lnTo>
                  <a:pt x="28384" y="19240"/>
                </a:lnTo>
                <a:lnTo>
                  <a:pt x="12192" y="69532"/>
                </a:lnTo>
                <a:lnTo>
                  <a:pt x="10668" y="103632"/>
                </a:lnTo>
                <a:lnTo>
                  <a:pt x="11001" y="121991"/>
                </a:lnTo>
                <a:lnTo>
                  <a:pt x="18288" y="167640"/>
                </a:lnTo>
                <a:lnTo>
                  <a:pt x="39624" y="204216"/>
                </a:lnTo>
                <a:lnTo>
                  <a:pt x="36576" y="207264"/>
                </a:lnTo>
                <a:close/>
              </a:path>
            </a:pathLst>
          </a:custGeom>
          <a:solidFill>
            <a:srgbClr val="000000"/>
          </a:solidFill>
        </p:spPr>
        <p:txBody>
          <a:bodyPr wrap="square" lIns="0" tIns="0" rIns="0" bIns="0" rtlCol="0"/>
          <a:lstStyle/>
          <a:p/>
        </p:txBody>
      </p:sp>
      <p:sp>
        <p:nvSpPr>
          <p:cNvPr id="42" name="object 42"/>
          <p:cNvSpPr txBox="1"/>
          <p:nvPr/>
        </p:nvSpPr>
        <p:spPr>
          <a:xfrm>
            <a:off x="1984735" y="6760057"/>
            <a:ext cx="213360" cy="130175"/>
          </a:xfrm>
          <a:prstGeom prst="rect">
            <a:avLst/>
          </a:prstGeom>
        </p:spPr>
        <p:txBody>
          <a:bodyPr wrap="square" lIns="0" tIns="17145" rIns="0" bIns="0" rtlCol="0" vert="horz">
            <a:spAutoFit/>
          </a:bodyPr>
          <a:lstStyle/>
          <a:p>
            <a:pPr marL="25400">
              <a:lnSpc>
                <a:spcPct val="100000"/>
              </a:lnSpc>
              <a:spcBef>
                <a:spcPts val="135"/>
              </a:spcBef>
            </a:pPr>
            <a:r>
              <a:rPr dirty="0" baseline="21367" sz="975" spc="150">
                <a:latin typeface="Cambria"/>
                <a:cs typeface="Cambria"/>
              </a:rPr>
              <a:t>E</a:t>
            </a:r>
            <a:r>
              <a:rPr dirty="0" sz="650" spc="100">
                <a:latin typeface="Cambria"/>
                <a:cs typeface="Cambria"/>
              </a:rPr>
              <a:t>cf</a:t>
            </a:r>
            <a:endParaRPr sz="650">
              <a:latin typeface="Cambria"/>
              <a:cs typeface="Cambria"/>
            </a:endParaRPr>
          </a:p>
        </p:txBody>
      </p:sp>
      <p:sp>
        <p:nvSpPr>
          <p:cNvPr id="43" name="object 43"/>
          <p:cNvSpPr txBox="1"/>
          <p:nvPr/>
        </p:nvSpPr>
        <p:spPr>
          <a:xfrm>
            <a:off x="2039105" y="6883524"/>
            <a:ext cx="59690" cy="130175"/>
          </a:xfrm>
          <a:prstGeom prst="rect">
            <a:avLst/>
          </a:prstGeom>
        </p:spPr>
        <p:txBody>
          <a:bodyPr wrap="square" lIns="0" tIns="17145" rIns="0" bIns="0" rtlCol="0" vert="horz">
            <a:spAutoFit/>
          </a:bodyPr>
          <a:lstStyle/>
          <a:p>
            <a:pPr>
              <a:lnSpc>
                <a:spcPct val="100000"/>
              </a:lnSpc>
              <a:spcBef>
                <a:spcPts val="135"/>
              </a:spcBef>
            </a:pPr>
            <a:r>
              <a:rPr dirty="0" sz="650" spc="-5">
                <a:latin typeface="Cambria"/>
                <a:cs typeface="Cambria"/>
              </a:rPr>
              <a:t>E</a:t>
            </a:r>
            <a:endParaRPr sz="650">
              <a:latin typeface="Cambria"/>
              <a:cs typeface="Cambria"/>
            </a:endParaRPr>
          </a:p>
        </p:txBody>
      </p:sp>
      <p:sp>
        <p:nvSpPr>
          <p:cNvPr id="44" name="object 44"/>
          <p:cNvSpPr txBox="1"/>
          <p:nvPr/>
        </p:nvSpPr>
        <p:spPr>
          <a:xfrm>
            <a:off x="1651976" y="6892506"/>
            <a:ext cx="741680" cy="151765"/>
          </a:xfrm>
          <a:prstGeom prst="rect">
            <a:avLst/>
          </a:prstGeom>
        </p:spPr>
        <p:txBody>
          <a:bodyPr wrap="square" lIns="0" tIns="15875" rIns="0" bIns="0" rtlCol="0" vert="horz">
            <a:spAutoFit/>
          </a:bodyPr>
          <a:lstStyle/>
          <a:p>
            <a:pPr>
              <a:lnSpc>
                <a:spcPct val="100000"/>
              </a:lnSpc>
              <a:spcBef>
                <a:spcPts val="125"/>
              </a:spcBef>
              <a:tabLst>
                <a:tab pos="386715" algn="l"/>
                <a:tab pos="728345" algn="l"/>
              </a:tabLst>
            </a:pPr>
            <a:r>
              <a:rPr dirty="0" sz="800" spc="130">
                <a:latin typeface="Cambria"/>
                <a:cs typeface="Cambria"/>
              </a:rPr>
              <a:t>,</a:t>
            </a:r>
            <a:r>
              <a:rPr dirty="0" u="sng" sz="800" spc="130">
                <a:uFill>
                  <a:solidFill>
                    <a:srgbClr val="000000"/>
                  </a:solidFill>
                </a:uFill>
                <a:latin typeface="Cambria"/>
                <a:cs typeface="Cambria"/>
              </a:rPr>
              <a:t> 	</a:t>
            </a:r>
            <a:r>
              <a:rPr dirty="0" u="sng" sz="650" spc="80">
                <a:uFill>
                  <a:solidFill>
                    <a:srgbClr val="000000"/>
                  </a:solidFill>
                </a:uFill>
                <a:latin typeface="Cambria"/>
                <a:cs typeface="Cambria"/>
              </a:rPr>
              <a:t>c	</a:t>
            </a:r>
            <a:endParaRPr sz="650">
              <a:latin typeface="Cambria"/>
              <a:cs typeface="Cambria"/>
            </a:endParaRPr>
          </a:p>
        </p:txBody>
      </p:sp>
      <p:sp>
        <p:nvSpPr>
          <p:cNvPr id="45" name="object 45"/>
          <p:cNvSpPr txBox="1"/>
          <p:nvPr/>
        </p:nvSpPr>
        <p:spPr>
          <a:xfrm>
            <a:off x="2086356" y="6851497"/>
            <a:ext cx="50165" cy="130175"/>
          </a:xfrm>
          <a:prstGeom prst="rect">
            <a:avLst/>
          </a:prstGeom>
        </p:spPr>
        <p:txBody>
          <a:bodyPr wrap="square" lIns="0" tIns="17145" rIns="0" bIns="0" rtlCol="0" vert="horz">
            <a:spAutoFit/>
          </a:bodyPr>
          <a:lstStyle/>
          <a:p>
            <a:pPr>
              <a:lnSpc>
                <a:spcPct val="100000"/>
              </a:lnSpc>
              <a:spcBef>
                <a:spcPts val="135"/>
              </a:spcBef>
            </a:pPr>
            <a:r>
              <a:rPr dirty="0" sz="650" spc="114">
                <a:latin typeface="Cambria"/>
                <a:cs typeface="Cambria"/>
              </a:rPr>
              <a:t>l</a:t>
            </a:r>
            <a:endParaRPr sz="650">
              <a:latin typeface="Cambria"/>
              <a:cs typeface="Cambria"/>
            </a:endParaRPr>
          </a:p>
        </p:txBody>
      </p:sp>
      <p:sp>
        <p:nvSpPr>
          <p:cNvPr id="46" name="object 46"/>
          <p:cNvSpPr/>
          <p:nvPr/>
        </p:nvSpPr>
        <p:spPr>
          <a:xfrm>
            <a:off x="2008632" y="6888480"/>
            <a:ext cx="152400" cy="0"/>
          </a:xfrm>
          <a:custGeom>
            <a:avLst/>
            <a:gdLst/>
            <a:ahLst/>
            <a:cxnLst/>
            <a:rect l="l" t="t" r="r" b="b"/>
            <a:pathLst>
              <a:path w="152400" h="0">
                <a:moveTo>
                  <a:pt x="0" y="0"/>
                </a:moveTo>
                <a:lnTo>
                  <a:pt x="152400" y="0"/>
                </a:lnTo>
              </a:path>
            </a:pathLst>
          </a:custGeom>
          <a:ln w="6096">
            <a:solidFill>
              <a:srgbClr val="000000"/>
            </a:solidFill>
          </a:ln>
        </p:spPr>
        <p:txBody>
          <a:bodyPr wrap="square" lIns="0" tIns="0" rIns="0" bIns="0" rtlCol="0"/>
          <a:lstStyle/>
          <a:p/>
        </p:txBody>
      </p:sp>
      <p:sp>
        <p:nvSpPr>
          <p:cNvPr id="47" name="object 47"/>
          <p:cNvSpPr txBox="1"/>
          <p:nvPr/>
        </p:nvSpPr>
        <p:spPr>
          <a:xfrm>
            <a:off x="1719033" y="7090582"/>
            <a:ext cx="299720" cy="151765"/>
          </a:xfrm>
          <a:prstGeom prst="rect">
            <a:avLst/>
          </a:prstGeom>
        </p:spPr>
        <p:txBody>
          <a:bodyPr wrap="square" lIns="0" tIns="15875" rIns="0" bIns="0" rtlCol="0" vert="horz">
            <a:spAutoFit/>
          </a:bodyPr>
          <a:lstStyle/>
          <a:p>
            <a:pPr>
              <a:lnSpc>
                <a:spcPct val="100000"/>
              </a:lnSpc>
              <a:spcBef>
                <a:spcPts val="125"/>
              </a:spcBef>
            </a:pPr>
            <a:r>
              <a:rPr dirty="0" sz="800" spc="114">
                <a:latin typeface="Cambria"/>
                <a:cs typeface="Cambria"/>
              </a:rPr>
              <a:t>n</a:t>
            </a:r>
            <a:r>
              <a:rPr dirty="0" sz="800" spc="335">
                <a:latin typeface="Cambria"/>
                <a:cs typeface="Cambria"/>
              </a:rPr>
              <a:t>-</a:t>
            </a:r>
            <a:r>
              <a:rPr dirty="0" sz="800" spc="40">
                <a:latin typeface="Cambria"/>
                <a:cs typeface="Cambria"/>
              </a:rPr>
              <a:t>1</a:t>
            </a:r>
            <a:r>
              <a:rPr dirty="0" sz="800" spc="155">
                <a:latin typeface="Cambria"/>
                <a:cs typeface="Cambria"/>
              </a:rPr>
              <a:t>+</a:t>
            </a:r>
            <a:endParaRPr sz="800">
              <a:latin typeface="Cambria"/>
              <a:cs typeface="Cambria"/>
            </a:endParaRPr>
          </a:p>
        </p:txBody>
      </p:sp>
      <p:sp>
        <p:nvSpPr>
          <p:cNvPr id="48" name="object 48"/>
          <p:cNvSpPr/>
          <p:nvPr/>
        </p:nvSpPr>
        <p:spPr>
          <a:xfrm>
            <a:off x="2013203" y="7075932"/>
            <a:ext cx="239395" cy="207645"/>
          </a:xfrm>
          <a:custGeom>
            <a:avLst/>
            <a:gdLst/>
            <a:ahLst/>
            <a:cxnLst/>
            <a:rect l="l" t="t" r="r" b="b"/>
            <a:pathLst>
              <a:path w="239394" h="207645">
                <a:moveTo>
                  <a:pt x="201168" y="207264"/>
                </a:moveTo>
                <a:lnTo>
                  <a:pt x="199644" y="204216"/>
                </a:lnTo>
                <a:lnTo>
                  <a:pt x="205335" y="197643"/>
                </a:lnTo>
                <a:lnTo>
                  <a:pt x="210883" y="189357"/>
                </a:lnTo>
                <a:lnTo>
                  <a:pt x="224099" y="153566"/>
                </a:lnTo>
                <a:lnTo>
                  <a:pt x="228600" y="103632"/>
                </a:lnTo>
                <a:lnTo>
                  <a:pt x="228052" y="85939"/>
                </a:lnTo>
                <a:lnTo>
                  <a:pt x="220980" y="41148"/>
                </a:lnTo>
                <a:lnTo>
                  <a:pt x="199644" y="3048"/>
                </a:lnTo>
                <a:lnTo>
                  <a:pt x="201168" y="0"/>
                </a:lnTo>
                <a:lnTo>
                  <a:pt x="227076" y="38100"/>
                </a:lnTo>
                <a:lnTo>
                  <a:pt x="238434" y="84820"/>
                </a:lnTo>
                <a:lnTo>
                  <a:pt x="239268" y="103632"/>
                </a:lnTo>
                <a:lnTo>
                  <a:pt x="238434" y="122443"/>
                </a:lnTo>
                <a:lnTo>
                  <a:pt x="227076" y="169164"/>
                </a:lnTo>
                <a:lnTo>
                  <a:pt x="208859" y="200667"/>
                </a:lnTo>
                <a:lnTo>
                  <a:pt x="201168" y="207264"/>
                </a:lnTo>
                <a:close/>
              </a:path>
              <a:path w="239394" h="207645">
                <a:moveTo>
                  <a:pt x="36576" y="207264"/>
                </a:moveTo>
                <a:lnTo>
                  <a:pt x="10668" y="169164"/>
                </a:lnTo>
                <a:lnTo>
                  <a:pt x="595" y="122443"/>
                </a:lnTo>
                <a:lnTo>
                  <a:pt x="0" y="103632"/>
                </a:lnTo>
                <a:lnTo>
                  <a:pt x="595" y="84820"/>
                </a:lnTo>
                <a:lnTo>
                  <a:pt x="10668" y="38100"/>
                </a:lnTo>
                <a:lnTo>
                  <a:pt x="36576" y="0"/>
                </a:lnTo>
                <a:lnTo>
                  <a:pt x="39624" y="3048"/>
                </a:lnTo>
                <a:lnTo>
                  <a:pt x="33932" y="10501"/>
                </a:lnTo>
                <a:lnTo>
                  <a:pt x="28384" y="19240"/>
                </a:lnTo>
                <a:lnTo>
                  <a:pt x="12192" y="69532"/>
                </a:lnTo>
                <a:lnTo>
                  <a:pt x="10668" y="103632"/>
                </a:lnTo>
                <a:lnTo>
                  <a:pt x="11001" y="121991"/>
                </a:lnTo>
                <a:lnTo>
                  <a:pt x="18288" y="167640"/>
                </a:lnTo>
                <a:lnTo>
                  <a:pt x="39624" y="204216"/>
                </a:lnTo>
                <a:lnTo>
                  <a:pt x="36576" y="207264"/>
                </a:lnTo>
                <a:close/>
              </a:path>
            </a:pathLst>
          </a:custGeom>
          <a:solidFill>
            <a:srgbClr val="000000"/>
          </a:solidFill>
        </p:spPr>
        <p:txBody>
          <a:bodyPr wrap="square" lIns="0" tIns="0" rIns="0" bIns="0" rtlCol="0"/>
          <a:lstStyle/>
          <a:p/>
        </p:txBody>
      </p:sp>
      <p:sp>
        <p:nvSpPr>
          <p:cNvPr id="49" name="object 49"/>
          <p:cNvSpPr txBox="1"/>
          <p:nvPr/>
        </p:nvSpPr>
        <p:spPr>
          <a:xfrm>
            <a:off x="2133607" y="7142571"/>
            <a:ext cx="50165" cy="130175"/>
          </a:xfrm>
          <a:prstGeom prst="rect">
            <a:avLst/>
          </a:prstGeom>
        </p:spPr>
        <p:txBody>
          <a:bodyPr wrap="square" lIns="0" tIns="17145" rIns="0" bIns="0" rtlCol="0" vert="horz">
            <a:spAutoFit/>
          </a:bodyPr>
          <a:lstStyle/>
          <a:p>
            <a:pPr>
              <a:lnSpc>
                <a:spcPct val="100000"/>
              </a:lnSpc>
              <a:spcBef>
                <a:spcPts val="135"/>
              </a:spcBef>
            </a:pPr>
            <a:r>
              <a:rPr dirty="0" sz="650" spc="114">
                <a:latin typeface="Cambria"/>
                <a:cs typeface="Cambria"/>
              </a:rPr>
              <a:t>l</a:t>
            </a:r>
            <a:endParaRPr sz="650">
              <a:latin typeface="Cambria"/>
              <a:cs typeface="Cambria"/>
            </a:endParaRPr>
          </a:p>
        </p:txBody>
      </p:sp>
      <p:sp>
        <p:nvSpPr>
          <p:cNvPr id="50" name="object 50"/>
          <p:cNvSpPr/>
          <p:nvPr/>
        </p:nvSpPr>
        <p:spPr>
          <a:xfrm>
            <a:off x="2055876" y="7179564"/>
            <a:ext cx="152400" cy="0"/>
          </a:xfrm>
          <a:custGeom>
            <a:avLst/>
            <a:gdLst/>
            <a:ahLst/>
            <a:cxnLst/>
            <a:rect l="l" t="t" r="r" b="b"/>
            <a:pathLst>
              <a:path w="152400" h="0">
                <a:moveTo>
                  <a:pt x="0" y="0"/>
                </a:moveTo>
                <a:lnTo>
                  <a:pt x="152400" y="0"/>
                </a:lnTo>
              </a:path>
            </a:pathLst>
          </a:custGeom>
          <a:ln w="6096">
            <a:solidFill>
              <a:srgbClr val="000000"/>
            </a:solidFill>
          </a:ln>
        </p:spPr>
        <p:txBody>
          <a:bodyPr wrap="square" lIns="0" tIns="0" rIns="0" bIns="0" rtlCol="0"/>
          <a:lstStyle/>
          <a:p/>
        </p:txBody>
      </p:sp>
      <p:sp>
        <p:nvSpPr>
          <p:cNvPr id="51" name="object 51"/>
          <p:cNvSpPr txBox="1"/>
          <p:nvPr/>
        </p:nvSpPr>
        <p:spPr>
          <a:xfrm>
            <a:off x="2031986" y="6997816"/>
            <a:ext cx="384810" cy="306705"/>
          </a:xfrm>
          <a:prstGeom prst="rect">
            <a:avLst/>
          </a:prstGeom>
        </p:spPr>
        <p:txBody>
          <a:bodyPr wrap="square" lIns="0" tIns="17145" rIns="0" bIns="0" rtlCol="0" vert="horz">
            <a:spAutoFit/>
          </a:bodyPr>
          <a:lstStyle/>
          <a:p>
            <a:pPr marL="25400">
              <a:lnSpc>
                <a:spcPct val="100000"/>
              </a:lnSpc>
              <a:spcBef>
                <a:spcPts val="135"/>
              </a:spcBef>
            </a:pPr>
            <a:r>
              <a:rPr dirty="0" baseline="-17094" sz="975" spc="150">
                <a:latin typeface="Cambria"/>
                <a:cs typeface="Cambria"/>
              </a:rPr>
              <a:t>E</a:t>
            </a:r>
            <a:r>
              <a:rPr dirty="0" baseline="-38461" sz="975" spc="150">
                <a:latin typeface="Cambria"/>
                <a:cs typeface="Cambria"/>
              </a:rPr>
              <a:t>cf</a:t>
            </a:r>
            <a:r>
              <a:rPr dirty="0" baseline="-38461" sz="975" spc="352">
                <a:latin typeface="Cambria"/>
                <a:cs typeface="Cambria"/>
              </a:rPr>
              <a:t> </a:t>
            </a:r>
            <a:r>
              <a:rPr dirty="0" sz="650" spc="105">
                <a:latin typeface="Cambria"/>
                <a:cs typeface="Cambria"/>
              </a:rPr>
              <a:t>nk</a:t>
            </a:r>
            <a:endParaRPr sz="650">
              <a:latin typeface="Cambria"/>
              <a:cs typeface="Cambria"/>
            </a:endParaRPr>
          </a:p>
          <a:p>
            <a:pPr marL="53975">
              <a:lnSpc>
                <a:spcPct val="100000"/>
              </a:lnSpc>
              <a:spcBef>
                <a:spcPts val="610"/>
              </a:spcBef>
            </a:pPr>
            <a:r>
              <a:rPr dirty="0" sz="650" spc="35">
                <a:latin typeface="Cambria"/>
                <a:cs typeface="Cambria"/>
              </a:rPr>
              <a:t>E</a:t>
            </a:r>
            <a:r>
              <a:rPr dirty="0" baseline="-17094" sz="975" spc="52">
                <a:latin typeface="Cambria"/>
                <a:cs typeface="Cambria"/>
              </a:rPr>
              <a:t>c</a:t>
            </a:r>
            <a:endParaRPr baseline="-17094" sz="975">
              <a:latin typeface="Cambria"/>
              <a:cs typeface="Cambria"/>
            </a:endParaRPr>
          </a:p>
        </p:txBody>
      </p:sp>
      <p:sp>
        <p:nvSpPr>
          <p:cNvPr id="52" name="object 52"/>
          <p:cNvSpPr txBox="1"/>
          <p:nvPr/>
        </p:nvSpPr>
        <p:spPr>
          <a:xfrm>
            <a:off x="1016505" y="7393906"/>
            <a:ext cx="904240" cy="199390"/>
          </a:xfrm>
          <a:prstGeom prst="rect">
            <a:avLst/>
          </a:prstGeom>
        </p:spPr>
        <p:txBody>
          <a:bodyPr wrap="square" lIns="0" tIns="11430" rIns="0" bIns="0" rtlCol="0" vert="horz">
            <a:spAutoFit/>
          </a:bodyPr>
          <a:lstStyle/>
          <a:p>
            <a:pPr marL="286385" indent="-287020">
              <a:lnSpc>
                <a:spcPct val="100000"/>
              </a:lnSpc>
              <a:spcBef>
                <a:spcPts val="90"/>
              </a:spcBef>
              <a:buFont typeface="Arial"/>
              <a:buChar char="•"/>
              <a:tabLst>
                <a:tab pos="286385" algn="l"/>
                <a:tab pos="287020" algn="l"/>
              </a:tabLst>
            </a:pPr>
            <a:r>
              <a:rPr dirty="0" sz="1150" spc="-10">
                <a:latin typeface="Cambria"/>
                <a:cs typeface="Cambria"/>
              </a:rPr>
              <a:t>𝑛 </a:t>
            </a:r>
            <a:r>
              <a:rPr dirty="0" sz="1150" spc="210">
                <a:latin typeface="Cambria"/>
                <a:cs typeface="Cambria"/>
              </a:rPr>
              <a:t>= </a:t>
            </a:r>
            <a:r>
              <a:rPr dirty="0" sz="1150" spc="-10">
                <a:latin typeface="Cambria"/>
                <a:cs typeface="Cambria"/>
              </a:rPr>
              <a:t>0.8</a:t>
            </a:r>
            <a:r>
              <a:rPr dirty="0" sz="1150" spc="-135">
                <a:latin typeface="Cambria"/>
                <a:cs typeface="Cambria"/>
              </a:rPr>
              <a:t> </a:t>
            </a:r>
            <a:r>
              <a:rPr dirty="0" sz="1150" spc="210">
                <a:latin typeface="Cambria"/>
                <a:cs typeface="Cambria"/>
              </a:rPr>
              <a:t>+</a:t>
            </a:r>
            <a:endParaRPr sz="1150">
              <a:latin typeface="Cambria"/>
              <a:cs typeface="Cambria"/>
            </a:endParaRPr>
          </a:p>
        </p:txBody>
      </p:sp>
      <p:sp>
        <p:nvSpPr>
          <p:cNvPr id="53" name="object 53"/>
          <p:cNvSpPr txBox="1"/>
          <p:nvPr/>
        </p:nvSpPr>
        <p:spPr>
          <a:xfrm>
            <a:off x="2007123" y="7328552"/>
            <a:ext cx="50165" cy="130175"/>
          </a:xfrm>
          <a:prstGeom prst="rect">
            <a:avLst/>
          </a:prstGeom>
        </p:spPr>
        <p:txBody>
          <a:bodyPr wrap="square" lIns="0" tIns="17145" rIns="0" bIns="0" rtlCol="0" vert="horz">
            <a:spAutoFit/>
          </a:bodyPr>
          <a:lstStyle/>
          <a:p>
            <a:pPr>
              <a:lnSpc>
                <a:spcPct val="100000"/>
              </a:lnSpc>
              <a:spcBef>
                <a:spcPts val="135"/>
              </a:spcBef>
            </a:pPr>
            <a:r>
              <a:rPr dirty="0" sz="650" spc="114">
                <a:latin typeface="Cambria"/>
                <a:cs typeface="Cambria"/>
              </a:rPr>
              <a:t>l</a:t>
            </a:r>
            <a:endParaRPr sz="650">
              <a:latin typeface="Cambria"/>
              <a:cs typeface="Cambria"/>
            </a:endParaRPr>
          </a:p>
        </p:txBody>
      </p:sp>
      <p:sp>
        <p:nvSpPr>
          <p:cNvPr id="54" name="object 54"/>
          <p:cNvSpPr txBox="1"/>
          <p:nvPr/>
        </p:nvSpPr>
        <p:spPr>
          <a:xfrm>
            <a:off x="1941563" y="7348157"/>
            <a:ext cx="367665" cy="151765"/>
          </a:xfrm>
          <a:prstGeom prst="rect">
            <a:avLst/>
          </a:prstGeom>
        </p:spPr>
        <p:txBody>
          <a:bodyPr wrap="square" lIns="0" tIns="15875" rIns="0" bIns="0" rtlCol="0" vert="horz">
            <a:spAutoFit/>
          </a:bodyPr>
          <a:lstStyle/>
          <a:p>
            <a:pPr>
              <a:lnSpc>
                <a:spcPct val="100000"/>
              </a:lnSpc>
              <a:spcBef>
                <a:spcPts val="125"/>
              </a:spcBef>
            </a:pPr>
            <a:r>
              <a:rPr dirty="0" sz="800" spc="250">
                <a:latin typeface="Cambria"/>
                <a:cs typeface="Cambria"/>
              </a:rPr>
              <a:t>f</a:t>
            </a:r>
            <a:r>
              <a:rPr dirty="0" sz="800" spc="110">
                <a:latin typeface="Cambria"/>
                <a:cs typeface="Cambria"/>
              </a:rPr>
              <a:t> </a:t>
            </a:r>
            <a:r>
              <a:rPr dirty="0" sz="800" spc="60">
                <a:latin typeface="Cambria"/>
                <a:cs typeface="Cambria"/>
              </a:rPr>
              <a:t>(psi)</a:t>
            </a:r>
            <a:endParaRPr sz="800">
              <a:latin typeface="Cambria"/>
              <a:cs typeface="Cambria"/>
            </a:endParaRPr>
          </a:p>
        </p:txBody>
      </p:sp>
      <p:sp>
        <p:nvSpPr>
          <p:cNvPr id="55" name="object 55"/>
          <p:cNvSpPr txBox="1"/>
          <p:nvPr/>
        </p:nvSpPr>
        <p:spPr>
          <a:xfrm>
            <a:off x="1940051" y="7376028"/>
            <a:ext cx="368300" cy="282575"/>
          </a:xfrm>
          <a:prstGeom prst="rect">
            <a:avLst/>
          </a:prstGeom>
        </p:spPr>
        <p:txBody>
          <a:bodyPr wrap="square" lIns="0" tIns="28575" rIns="0" bIns="0" rtlCol="0" vert="horz">
            <a:spAutoFit/>
          </a:bodyPr>
          <a:lstStyle/>
          <a:p>
            <a:pPr>
              <a:lnSpc>
                <a:spcPct val="100000"/>
              </a:lnSpc>
              <a:spcBef>
                <a:spcPts val="225"/>
              </a:spcBef>
              <a:tabLst>
                <a:tab pos="354965" algn="l"/>
              </a:tabLst>
            </a:pPr>
            <a:r>
              <a:rPr dirty="0" u="sng" sz="650" spc="5">
                <a:uFill>
                  <a:solidFill>
                    <a:srgbClr val="000000"/>
                  </a:solidFill>
                </a:uFill>
                <a:latin typeface="Times New Roman"/>
                <a:cs typeface="Times New Roman"/>
              </a:rPr>
              <a:t> </a:t>
            </a:r>
            <a:r>
              <a:rPr dirty="0" sz="650" spc="5">
                <a:latin typeface="Times New Roman"/>
                <a:cs typeface="Times New Roman"/>
              </a:rPr>
              <a:t> </a:t>
            </a:r>
            <a:r>
              <a:rPr dirty="0" sz="650" spc="20">
                <a:latin typeface="Times New Roman"/>
                <a:cs typeface="Times New Roman"/>
              </a:rPr>
              <a:t> </a:t>
            </a:r>
            <a:r>
              <a:rPr dirty="0" u="sng" sz="650" spc="80">
                <a:uFill>
                  <a:solidFill>
                    <a:srgbClr val="000000"/>
                  </a:solidFill>
                </a:uFill>
                <a:latin typeface="Cambria"/>
                <a:cs typeface="Cambria"/>
              </a:rPr>
              <a:t>c	</a:t>
            </a:r>
            <a:endParaRPr sz="650">
              <a:latin typeface="Cambria"/>
              <a:cs typeface="Cambria"/>
            </a:endParaRPr>
          </a:p>
          <a:p>
            <a:pPr marL="55880">
              <a:lnSpc>
                <a:spcPct val="100000"/>
              </a:lnSpc>
              <a:spcBef>
                <a:spcPts val="150"/>
              </a:spcBef>
            </a:pPr>
            <a:r>
              <a:rPr dirty="0" sz="800" spc="45">
                <a:latin typeface="Cambria"/>
                <a:cs typeface="Cambria"/>
              </a:rPr>
              <a:t>25oo</a:t>
            </a:r>
            <a:endParaRPr sz="800">
              <a:latin typeface="Cambria"/>
              <a:cs typeface="Cambria"/>
            </a:endParaRPr>
          </a:p>
        </p:txBody>
      </p:sp>
      <p:sp>
        <p:nvSpPr>
          <p:cNvPr id="56" name="object 56"/>
          <p:cNvSpPr txBox="1"/>
          <p:nvPr/>
        </p:nvSpPr>
        <p:spPr>
          <a:xfrm>
            <a:off x="1016505" y="7703294"/>
            <a:ext cx="942975" cy="199390"/>
          </a:xfrm>
          <a:prstGeom prst="rect">
            <a:avLst/>
          </a:prstGeom>
        </p:spPr>
        <p:txBody>
          <a:bodyPr wrap="square" lIns="0" tIns="11430" rIns="0" bIns="0" rtlCol="0" vert="horz">
            <a:spAutoFit/>
          </a:bodyPr>
          <a:lstStyle/>
          <a:p>
            <a:pPr marL="245110" indent="-245745">
              <a:lnSpc>
                <a:spcPct val="100000"/>
              </a:lnSpc>
              <a:spcBef>
                <a:spcPts val="90"/>
              </a:spcBef>
              <a:buFont typeface="Arial"/>
              <a:buChar char="•"/>
              <a:tabLst>
                <a:tab pos="245110" algn="l"/>
                <a:tab pos="245745" algn="l"/>
              </a:tabLst>
            </a:pPr>
            <a:r>
              <a:rPr dirty="0" sz="1150" spc="-10">
                <a:latin typeface="Cambria"/>
                <a:cs typeface="Cambria"/>
              </a:rPr>
              <a:t>𝑘 </a:t>
            </a:r>
            <a:r>
              <a:rPr dirty="0" sz="1150" spc="210">
                <a:latin typeface="Cambria"/>
                <a:cs typeface="Cambria"/>
              </a:rPr>
              <a:t>= </a:t>
            </a:r>
            <a:r>
              <a:rPr dirty="0" sz="1150" spc="-5">
                <a:latin typeface="Cambria"/>
                <a:cs typeface="Cambria"/>
              </a:rPr>
              <a:t>0.67</a:t>
            </a:r>
            <a:r>
              <a:rPr dirty="0" sz="1150" spc="-125">
                <a:latin typeface="Cambria"/>
                <a:cs typeface="Cambria"/>
              </a:rPr>
              <a:t> </a:t>
            </a:r>
            <a:r>
              <a:rPr dirty="0" sz="1150" spc="210">
                <a:latin typeface="Cambria"/>
                <a:cs typeface="Cambria"/>
              </a:rPr>
              <a:t>+</a:t>
            </a:r>
            <a:endParaRPr sz="1150">
              <a:latin typeface="Cambria"/>
              <a:cs typeface="Cambria"/>
            </a:endParaRPr>
          </a:p>
        </p:txBody>
      </p:sp>
      <p:sp>
        <p:nvSpPr>
          <p:cNvPr id="57" name="object 57"/>
          <p:cNvSpPr txBox="1"/>
          <p:nvPr/>
        </p:nvSpPr>
        <p:spPr>
          <a:xfrm>
            <a:off x="2043686" y="7637919"/>
            <a:ext cx="50165" cy="130175"/>
          </a:xfrm>
          <a:prstGeom prst="rect">
            <a:avLst/>
          </a:prstGeom>
        </p:spPr>
        <p:txBody>
          <a:bodyPr wrap="square" lIns="0" tIns="17145" rIns="0" bIns="0" rtlCol="0" vert="horz">
            <a:spAutoFit/>
          </a:bodyPr>
          <a:lstStyle/>
          <a:p>
            <a:pPr>
              <a:lnSpc>
                <a:spcPct val="100000"/>
              </a:lnSpc>
              <a:spcBef>
                <a:spcPts val="135"/>
              </a:spcBef>
            </a:pPr>
            <a:r>
              <a:rPr dirty="0" sz="650" spc="114">
                <a:latin typeface="Cambria"/>
                <a:cs typeface="Cambria"/>
              </a:rPr>
              <a:t>l</a:t>
            </a:r>
            <a:endParaRPr sz="650">
              <a:latin typeface="Cambria"/>
              <a:cs typeface="Cambria"/>
            </a:endParaRPr>
          </a:p>
        </p:txBody>
      </p:sp>
      <p:sp>
        <p:nvSpPr>
          <p:cNvPr id="58" name="object 58"/>
          <p:cNvSpPr txBox="1"/>
          <p:nvPr/>
        </p:nvSpPr>
        <p:spPr>
          <a:xfrm>
            <a:off x="1978120" y="7657530"/>
            <a:ext cx="367665" cy="151765"/>
          </a:xfrm>
          <a:prstGeom prst="rect">
            <a:avLst/>
          </a:prstGeom>
        </p:spPr>
        <p:txBody>
          <a:bodyPr wrap="square" lIns="0" tIns="15875" rIns="0" bIns="0" rtlCol="0" vert="horz">
            <a:spAutoFit/>
          </a:bodyPr>
          <a:lstStyle/>
          <a:p>
            <a:pPr>
              <a:lnSpc>
                <a:spcPct val="100000"/>
              </a:lnSpc>
              <a:spcBef>
                <a:spcPts val="125"/>
              </a:spcBef>
            </a:pPr>
            <a:r>
              <a:rPr dirty="0" sz="800" spc="250">
                <a:latin typeface="Cambria"/>
                <a:cs typeface="Cambria"/>
              </a:rPr>
              <a:t>f</a:t>
            </a:r>
            <a:r>
              <a:rPr dirty="0" sz="800" spc="110">
                <a:latin typeface="Cambria"/>
                <a:cs typeface="Cambria"/>
              </a:rPr>
              <a:t> </a:t>
            </a:r>
            <a:r>
              <a:rPr dirty="0" sz="800" spc="60">
                <a:latin typeface="Cambria"/>
                <a:cs typeface="Cambria"/>
              </a:rPr>
              <a:t>(psi)</a:t>
            </a:r>
            <a:endParaRPr sz="800">
              <a:latin typeface="Cambria"/>
              <a:cs typeface="Cambria"/>
            </a:endParaRPr>
          </a:p>
        </p:txBody>
      </p:sp>
      <p:sp>
        <p:nvSpPr>
          <p:cNvPr id="59" name="object 59"/>
          <p:cNvSpPr txBox="1"/>
          <p:nvPr/>
        </p:nvSpPr>
        <p:spPr>
          <a:xfrm>
            <a:off x="1976628" y="7685392"/>
            <a:ext cx="368300" cy="282575"/>
          </a:xfrm>
          <a:prstGeom prst="rect">
            <a:avLst/>
          </a:prstGeom>
        </p:spPr>
        <p:txBody>
          <a:bodyPr wrap="square" lIns="0" tIns="28575" rIns="0" bIns="0" rtlCol="0" vert="horz">
            <a:spAutoFit/>
          </a:bodyPr>
          <a:lstStyle/>
          <a:p>
            <a:pPr>
              <a:lnSpc>
                <a:spcPct val="100000"/>
              </a:lnSpc>
              <a:spcBef>
                <a:spcPts val="225"/>
              </a:spcBef>
              <a:tabLst>
                <a:tab pos="354965" algn="l"/>
              </a:tabLst>
            </a:pPr>
            <a:r>
              <a:rPr dirty="0" u="sng" sz="650" spc="5">
                <a:uFill>
                  <a:solidFill>
                    <a:srgbClr val="000000"/>
                  </a:solidFill>
                </a:uFill>
                <a:latin typeface="Times New Roman"/>
                <a:cs typeface="Times New Roman"/>
              </a:rPr>
              <a:t> </a:t>
            </a:r>
            <a:r>
              <a:rPr dirty="0" sz="650" spc="5">
                <a:latin typeface="Times New Roman"/>
                <a:cs typeface="Times New Roman"/>
              </a:rPr>
              <a:t> </a:t>
            </a:r>
            <a:r>
              <a:rPr dirty="0" sz="650" spc="20">
                <a:latin typeface="Times New Roman"/>
                <a:cs typeface="Times New Roman"/>
              </a:rPr>
              <a:t> </a:t>
            </a:r>
            <a:r>
              <a:rPr dirty="0" u="sng" sz="650" spc="80">
                <a:uFill>
                  <a:solidFill>
                    <a:srgbClr val="000000"/>
                  </a:solidFill>
                </a:uFill>
                <a:latin typeface="Cambria"/>
                <a:cs typeface="Cambria"/>
              </a:rPr>
              <a:t>c	</a:t>
            </a:r>
            <a:endParaRPr sz="650">
              <a:latin typeface="Cambria"/>
              <a:cs typeface="Cambria"/>
            </a:endParaRPr>
          </a:p>
          <a:p>
            <a:pPr marL="57785">
              <a:lnSpc>
                <a:spcPct val="100000"/>
              </a:lnSpc>
              <a:spcBef>
                <a:spcPts val="150"/>
              </a:spcBef>
            </a:pPr>
            <a:r>
              <a:rPr dirty="0" sz="800" spc="40">
                <a:latin typeface="Cambria"/>
                <a:cs typeface="Cambria"/>
              </a:rPr>
              <a:t>9ooo</a:t>
            </a:r>
            <a:endParaRPr sz="800">
              <a:latin typeface="Cambria"/>
              <a:cs typeface="Cambria"/>
            </a:endParaRPr>
          </a:p>
        </p:txBody>
      </p:sp>
      <p:sp>
        <p:nvSpPr>
          <p:cNvPr id="60" name="object 60"/>
          <p:cNvSpPr txBox="1"/>
          <p:nvPr/>
        </p:nvSpPr>
        <p:spPr>
          <a:xfrm>
            <a:off x="2601450" y="7646842"/>
            <a:ext cx="66040" cy="151765"/>
          </a:xfrm>
          <a:prstGeom prst="rect">
            <a:avLst/>
          </a:prstGeom>
        </p:spPr>
        <p:txBody>
          <a:bodyPr wrap="square" lIns="0" tIns="15875" rIns="0" bIns="0" rtlCol="0" vert="horz">
            <a:spAutoFit/>
          </a:bodyPr>
          <a:lstStyle/>
          <a:p>
            <a:pPr>
              <a:lnSpc>
                <a:spcPct val="100000"/>
              </a:lnSpc>
              <a:spcBef>
                <a:spcPts val="125"/>
              </a:spcBef>
            </a:pPr>
            <a:r>
              <a:rPr dirty="0" sz="800" spc="-75">
                <a:latin typeface="Cambria"/>
                <a:cs typeface="Cambria"/>
              </a:rPr>
              <a:t>c:</a:t>
            </a:r>
            <a:endParaRPr sz="800">
              <a:latin typeface="Cambria"/>
              <a:cs typeface="Cambria"/>
            </a:endParaRPr>
          </a:p>
        </p:txBody>
      </p:sp>
      <p:sp>
        <p:nvSpPr>
          <p:cNvPr id="61" name="object 61"/>
          <p:cNvSpPr txBox="1"/>
          <p:nvPr/>
        </p:nvSpPr>
        <p:spPr>
          <a:xfrm>
            <a:off x="2654815" y="7688185"/>
            <a:ext cx="114935" cy="130175"/>
          </a:xfrm>
          <a:prstGeom prst="rect">
            <a:avLst/>
          </a:prstGeom>
        </p:spPr>
        <p:txBody>
          <a:bodyPr wrap="square" lIns="0" tIns="17145" rIns="0" bIns="0" rtlCol="0" vert="horz">
            <a:spAutoFit/>
          </a:bodyPr>
          <a:lstStyle/>
          <a:p>
            <a:pPr>
              <a:lnSpc>
                <a:spcPct val="100000"/>
              </a:lnSpc>
              <a:spcBef>
                <a:spcPts val="135"/>
              </a:spcBef>
            </a:pPr>
            <a:r>
              <a:rPr dirty="0" sz="650" spc="80">
                <a:latin typeface="Cambria"/>
                <a:cs typeface="Cambria"/>
              </a:rPr>
              <a:t>c</a:t>
            </a:r>
            <a:r>
              <a:rPr dirty="0" sz="650" spc="235">
                <a:latin typeface="Cambria"/>
                <a:cs typeface="Cambria"/>
              </a:rPr>
              <a:t>f</a:t>
            </a:r>
            <a:endParaRPr sz="650">
              <a:latin typeface="Cambria"/>
              <a:cs typeface="Cambria"/>
            </a:endParaRPr>
          </a:p>
        </p:txBody>
      </p:sp>
      <p:sp>
        <p:nvSpPr>
          <p:cNvPr id="62" name="object 62"/>
          <p:cNvSpPr txBox="1"/>
          <p:nvPr/>
        </p:nvSpPr>
        <p:spPr>
          <a:xfrm>
            <a:off x="2682226" y="7858869"/>
            <a:ext cx="59690" cy="130175"/>
          </a:xfrm>
          <a:prstGeom prst="rect">
            <a:avLst/>
          </a:prstGeom>
        </p:spPr>
        <p:txBody>
          <a:bodyPr wrap="square" lIns="0" tIns="17145" rIns="0" bIns="0" rtlCol="0" vert="horz">
            <a:spAutoFit/>
          </a:bodyPr>
          <a:lstStyle/>
          <a:p>
            <a:pPr>
              <a:lnSpc>
                <a:spcPct val="100000"/>
              </a:lnSpc>
              <a:spcBef>
                <a:spcPts val="135"/>
              </a:spcBef>
            </a:pPr>
            <a:r>
              <a:rPr dirty="0" sz="650" spc="80">
                <a:latin typeface="Cambria"/>
                <a:cs typeface="Cambria"/>
              </a:rPr>
              <a:t>c</a:t>
            </a:r>
            <a:endParaRPr sz="650">
              <a:latin typeface="Cambria"/>
              <a:cs typeface="Cambria"/>
            </a:endParaRPr>
          </a:p>
        </p:txBody>
      </p:sp>
      <p:sp>
        <p:nvSpPr>
          <p:cNvPr id="63" name="object 63"/>
          <p:cNvSpPr txBox="1"/>
          <p:nvPr/>
        </p:nvSpPr>
        <p:spPr>
          <a:xfrm>
            <a:off x="2603468" y="7776582"/>
            <a:ext cx="157480" cy="151765"/>
          </a:xfrm>
          <a:prstGeom prst="rect">
            <a:avLst/>
          </a:prstGeom>
        </p:spPr>
        <p:txBody>
          <a:bodyPr wrap="square" lIns="0" tIns="15875" rIns="0" bIns="0" rtlCol="0" vert="horz">
            <a:spAutoFit/>
          </a:bodyPr>
          <a:lstStyle/>
          <a:p>
            <a:pPr marL="25400">
              <a:lnSpc>
                <a:spcPct val="100000"/>
              </a:lnSpc>
              <a:spcBef>
                <a:spcPts val="125"/>
              </a:spcBef>
            </a:pPr>
            <a:r>
              <a:rPr dirty="0" baseline="-20833" sz="1200" spc="-7">
                <a:latin typeface="Cambria"/>
                <a:cs typeface="Cambria"/>
              </a:rPr>
              <a:t>c:</a:t>
            </a:r>
            <a:r>
              <a:rPr dirty="0" sz="650" spc="-5">
                <a:latin typeface="Cambria"/>
                <a:cs typeface="Cambria"/>
              </a:rPr>
              <a:t>l</a:t>
            </a:r>
            <a:endParaRPr sz="650">
              <a:latin typeface="Cambria"/>
              <a:cs typeface="Cambria"/>
            </a:endParaRPr>
          </a:p>
        </p:txBody>
      </p:sp>
      <p:sp>
        <p:nvSpPr>
          <p:cNvPr id="64" name="object 64"/>
          <p:cNvSpPr/>
          <p:nvPr/>
        </p:nvSpPr>
        <p:spPr>
          <a:xfrm>
            <a:off x="2599944" y="7819644"/>
            <a:ext cx="160020" cy="0"/>
          </a:xfrm>
          <a:custGeom>
            <a:avLst/>
            <a:gdLst/>
            <a:ahLst/>
            <a:cxnLst/>
            <a:rect l="l" t="t" r="r" b="b"/>
            <a:pathLst>
              <a:path w="160019" h="0">
                <a:moveTo>
                  <a:pt x="0" y="0"/>
                </a:moveTo>
                <a:lnTo>
                  <a:pt x="160020" y="0"/>
                </a:lnTo>
              </a:path>
            </a:pathLst>
          </a:custGeom>
          <a:ln w="9144">
            <a:solidFill>
              <a:srgbClr val="000000"/>
            </a:solidFill>
          </a:ln>
        </p:spPr>
        <p:txBody>
          <a:bodyPr wrap="square" lIns="0" tIns="0" rIns="0" bIns="0" rtlCol="0"/>
          <a:lstStyle/>
          <a:p/>
        </p:txBody>
      </p:sp>
      <p:sp>
        <p:nvSpPr>
          <p:cNvPr id="65" name="object 65"/>
          <p:cNvSpPr txBox="1"/>
          <p:nvPr/>
        </p:nvSpPr>
        <p:spPr>
          <a:xfrm>
            <a:off x="2334803" y="7703294"/>
            <a:ext cx="1336675" cy="199390"/>
          </a:xfrm>
          <a:prstGeom prst="rect">
            <a:avLst/>
          </a:prstGeom>
        </p:spPr>
        <p:txBody>
          <a:bodyPr wrap="square" lIns="0" tIns="11430" rIns="0" bIns="0" rtlCol="0" vert="horz">
            <a:spAutoFit/>
          </a:bodyPr>
          <a:lstStyle/>
          <a:p>
            <a:pPr>
              <a:lnSpc>
                <a:spcPct val="100000"/>
              </a:lnSpc>
              <a:spcBef>
                <a:spcPts val="90"/>
              </a:spcBef>
              <a:tabLst>
                <a:tab pos="466090" algn="l"/>
              </a:tabLst>
            </a:pPr>
            <a:r>
              <a:rPr dirty="0" sz="1150" spc="-5">
                <a:latin typeface="Arial"/>
                <a:cs typeface="Arial"/>
              </a:rPr>
              <a:t>, </a:t>
            </a:r>
            <a:r>
              <a:rPr dirty="0" sz="1150" spc="-5">
                <a:latin typeface="Cambria"/>
                <a:cs typeface="Cambria"/>
              </a:rPr>
              <a:t>𝑖𝑓	</a:t>
            </a:r>
            <a:r>
              <a:rPr dirty="0" sz="1150" spc="215">
                <a:latin typeface="Cambria"/>
                <a:cs typeface="Cambria"/>
              </a:rPr>
              <a:t>&lt; </a:t>
            </a:r>
            <a:r>
              <a:rPr dirty="0" sz="1150" spc="-5">
                <a:latin typeface="Cambria"/>
                <a:cs typeface="Cambria"/>
              </a:rPr>
              <a:t>1.0, </a:t>
            </a:r>
            <a:r>
              <a:rPr dirty="0" sz="1150" spc="-10">
                <a:latin typeface="Cambria"/>
                <a:cs typeface="Cambria"/>
              </a:rPr>
              <a:t>𝑘 </a:t>
            </a:r>
            <a:r>
              <a:rPr dirty="0" sz="1150" spc="210">
                <a:latin typeface="Cambria"/>
                <a:cs typeface="Cambria"/>
              </a:rPr>
              <a:t>=</a:t>
            </a:r>
            <a:r>
              <a:rPr dirty="0" sz="1150" spc="-120">
                <a:latin typeface="Cambria"/>
                <a:cs typeface="Cambria"/>
              </a:rPr>
              <a:t> </a:t>
            </a:r>
            <a:r>
              <a:rPr dirty="0" sz="1150" spc="-5">
                <a:latin typeface="Cambria"/>
                <a:cs typeface="Cambria"/>
              </a:rPr>
              <a:t>1.0</a:t>
            </a:r>
            <a:endParaRPr sz="1150">
              <a:latin typeface="Cambria"/>
              <a:cs typeface="Cambria"/>
            </a:endParaRPr>
          </a:p>
        </p:txBody>
      </p:sp>
      <p:sp>
        <p:nvSpPr>
          <p:cNvPr id="66" name="object 66"/>
          <p:cNvSpPr txBox="1"/>
          <p:nvPr/>
        </p:nvSpPr>
        <p:spPr>
          <a:xfrm>
            <a:off x="1365471" y="8035516"/>
            <a:ext cx="66040" cy="234315"/>
          </a:xfrm>
          <a:prstGeom prst="rect">
            <a:avLst/>
          </a:prstGeom>
        </p:spPr>
        <p:txBody>
          <a:bodyPr wrap="square" lIns="0" tIns="15875" rIns="0" bIns="0" rtlCol="0" vert="horz">
            <a:spAutoFit/>
          </a:bodyPr>
          <a:lstStyle/>
          <a:p>
            <a:pPr marL="10160">
              <a:lnSpc>
                <a:spcPts val="805"/>
              </a:lnSpc>
              <a:spcBef>
                <a:spcPts val="125"/>
              </a:spcBef>
            </a:pPr>
            <a:r>
              <a:rPr dirty="0" sz="800" spc="130">
                <a:latin typeface="Cambria"/>
                <a:cs typeface="Cambria"/>
              </a:rPr>
              <a:t>,</a:t>
            </a:r>
            <a:endParaRPr sz="800">
              <a:latin typeface="Cambria"/>
              <a:cs typeface="Cambria"/>
            </a:endParaRPr>
          </a:p>
          <a:p>
            <a:pPr>
              <a:lnSpc>
                <a:spcPts val="805"/>
              </a:lnSpc>
            </a:pPr>
            <a:r>
              <a:rPr dirty="0" sz="800" spc="25">
                <a:latin typeface="Cambria"/>
                <a:cs typeface="Cambria"/>
              </a:rPr>
              <a:t>e</a:t>
            </a:r>
            <a:endParaRPr sz="800">
              <a:latin typeface="Cambria"/>
              <a:cs typeface="Cambria"/>
            </a:endParaRPr>
          </a:p>
        </p:txBody>
      </p:sp>
      <p:sp>
        <p:nvSpPr>
          <p:cNvPr id="67" name="object 67"/>
          <p:cNvSpPr txBox="1"/>
          <p:nvPr/>
        </p:nvSpPr>
        <p:spPr>
          <a:xfrm>
            <a:off x="1016505" y="8049222"/>
            <a:ext cx="972819" cy="199390"/>
          </a:xfrm>
          <a:prstGeom prst="rect">
            <a:avLst/>
          </a:prstGeom>
        </p:spPr>
        <p:txBody>
          <a:bodyPr wrap="square" lIns="0" tIns="11430" rIns="0" bIns="0" rtlCol="0" vert="horz">
            <a:spAutoFit/>
          </a:bodyPr>
          <a:lstStyle/>
          <a:p>
            <a:pPr marL="286385" indent="-287020">
              <a:lnSpc>
                <a:spcPct val="100000"/>
              </a:lnSpc>
              <a:spcBef>
                <a:spcPts val="90"/>
              </a:spcBef>
              <a:buFont typeface="Arial"/>
              <a:buChar char="•"/>
              <a:tabLst>
                <a:tab pos="286385" algn="l"/>
                <a:tab pos="287020" algn="l"/>
              </a:tabLst>
            </a:pPr>
            <a:r>
              <a:rPr dirty="0" sz="1150" spc="-5">
                <a:latin typeface="Cambria"/>
                <a:cs typeface="Cambria"/>
              </a:rPr>
              <a:t>𝜀 𝑥1000</a:t>
            </a:r>
            <a:r>
              <a:rPr dirty="0" sz="1150" spc="-50">
                <a:latin typeface="Cambria"/>
                <a:cs typeface="Cambria"/>
              </a:rPr>
              <a:t> </a:t>
            </a:r>
            <a:r>
              <a:rPr dirty="0" sz="1150" spc="210">
                <a:latin typeface="Cambria"/>
                <a:cs typeface="Cambria"/>
              </a:rPr>
              <a:t>=</a:t>
            </a:r>
            <a:endParaRPr sz="1150">
              <a:latin typeface="Cambria"/>
              <a:cs typeface="Cambria"/>
            </a:endParaRPr>
          </a:p>
        </p:txBody>
      </p:sp>
      <p:sp>
        <p:nvSpPr>
          <p:cNvPr id="68" name="object 68"/>
          <p:cNvSpPr txBox="1"/>
          <p:nvPr/>
        </p:nvSpPr>
        <p:spPr>
          <a:xfrm>
            <a:off x="2084829" y="7983873"/>
            <a:ext cx="50165" cy="130175"/>
          </a:xfrm>
          <a:prstGeom prst="rect">
            <a:avLst/>
          </a:prstGeom>
        </p:spPr>
        <p:txBody>
          <a:bodyPr wrap="square" lIns="0" tIns="17145" rIns="0" bIns="0" rtlCol="0" vert="horz">
            <a:spAutoFit/>
          </a:bodyPr>
          <a:lstStyle/>
          <a:p>
            <a:pPr>
              <a:lnSpc>
                <a:spcPct val="100000"/>
              </a:lnSpc>
              <a:spcBef>
                <a:spcPts val="135"/>
              </a:spcBef>
            </a:pPr>
            <a:r>
              <a:rPr dirty="0" sz="650" spc="114">
                <a:latin typeface="Cambria"/>
                <a:cs typeface="Cambria"/>
              </a:rPr>
              <a:t>l</a:t>
            </a:r>
            <a:endParaRPr sz="650">
              <a:latin typeface="Cambria"/>
              <a:cs typeface="Cambria"/>
            </a:endParaRPr>
          </a:p>
        </p:txBody>
      </p:sp>
      <p:sp>
        <p:nvSpPr>
          <p:cNvPr id="69" name="object 69"/>
          <p:cNvSpPr txBox="1"/>
          <p:nvPr/>
        </p:nvSpPr>
        <p:spPr>
          <a:xfrm>
            <a:off x="2019299" y="8003455"/>
            <a:ext cx="285750" cy="151765"/>
          </a:xfrm>
          <a:prstGeom prst="rect">
            <a:avLst/>
          </a:prstGeom>
        </p:spPr>
        <p:txBody>
          <a:bodyPr wrap="square" lIns="0" tIns="15875" rIns="0" bIns="0" rtlCol="0" vert="horz">
            <a:spAutoFit/>
          </a:bodyPr>
          <a:lstStyle/>
          <a:p>
            <a:pPr>
              <a:lnSpc>
                <a:spcPct val="100000"/>
              </a:lnSpc>
              <a:spcBef>
                <a:spcPts val="125"/>
              </a:spcBef>
              <a:tabLst>
                <a:tab pos="203835" algn="l"/>
              </a:tabLst>
            </a:pPr>
            <a:r>
              <a:rPr dirty="0" sz="800" spc="250">
                <a:latin typeface="Cambria"/>
                <a:cs typeface="Cambria"/>
              </a:rPr>
              <a:t>f</a:t>
            </a:r>
            <a:r>
              <a:rPr dirty="0" sz="800" spc="250">
                <a:latin typeface="Cambria"/>
                <a:cs typeface="Cambria"/>
              </a:rPr>
              <a:t>	</a:t>
            </a:r>
            <a:r>
              <a:rPr dirty="0" sz="800" spc="90">
                <a:latin typeface="Cambria"/>
                <a:cs typeface="Cambria"/>
              </a:rPr>
              <a:t>n</a:t>
            </a:r>
            <a:endParaRPr sz="800">
              <a:latin typeface="Cambria"/>
              <a:cs typeface="Cambria"/>
            </a:endParaRPr>
          </a:p>
        </p:txBody>
      </p:sp>
      <p:sp>
        <p:nvSpPr>
          <p:cNvPr id="70" name="object 70"/>
          <p:cNvSpPr txBox="1"/>
          <p:nvPr/>
        </p:nvSpPr>
        <p:spPr>
          <a:xfrm>
            <a:off x="1989328" y="8031416"/>
            <a:ext cx="413384" cy="282575"/>
          </a:xfrm>
          <a:prstGeom prst="rect">
            <a:avLst/>
          </a:prstGeom>
        </p:spPr>
        <p:txBody>
          <a:bodyPr wrap="square" lIns="0" tIns="28575" rIns="0" bIns="0" rtlCol="0" vert="horz">
            <a:spAutoFit/>
          </a:bodyPr>
          <a:lstStyle/>
          <a:p>
            <a:pPr marL="25400">
              <a:lnSpc>
                <a:spcPct val="100000"/>
              </a:lnSpc>
              <a:spcBef>
                <a:spcPts val="225"/>
              </a:spcBef>
              <a:tabLst>
                <a:tab pos="372745" algn="l"/>
              </a:tabLst>
            </a:pPr>
            <a:r>
              <a:rPr dirty="0" u="sng" sz="650" spc="5">
                <a:uFill>
                  <a:solidFill>
                    <a:srgbClr val="000000"/>
                  </a:solidFill>
                </a:uFill>
                <a:latin typeface="Times New Roman"/>
                <a:cs typeface="Times New Roman"/>
              </a:rPr>
              <a:t> </a:t>
            </a:r>
            <a:r>
              <a:rPr dirty="0" sz="650" spc="5">
                <a:latin typeface="Times New Roman"/>
                <a:cs typeface="Times New Roman"/>
              </a:rPr>
              <a:t> </a:t>
            </a:r>
            <a:r>
              <a:rPr dirty="0" sz="650" spc="20">
                <a:latin typeface="Times New Roman"/>
                <a:cs typeface="Times New Roman"/>
              </a:rPr>
              <a:t> </a:t>
            </a:r>
            <a:r>
              <a:rPr dirty="0" u="sng" sz="650" spc="80">
                <a:uFill>
                  <a:solidFill>
                    <a:srgbClr val="000000"/>
                  </a:solidFill>
                </a:uFill>
                <a:latin typeface="Cambria"/>
                <a:cs typeface="Cambria"/>
              </a:rPr>
              <a:t>c	</a:t>
            </a:r>
            <a:endParaRPr sz="650">
              <a:latin typeface="Cambria"/>
              <a:cs typeface="Cambria"/>
            </a:endParaRPr>
          </a:p>
          <a:p>
            <a:pPr marL="26670">
              <a:lnSpc>
                <a:spcPct val="100000"/>
              </a:lnSpc>
              <a:spcBef>
                <a:spcPts val="150"/>
              </a:spcBef>
            </a:pPr>
            <a:r>
              <a:rPr dirty="0" sz="800" spc="45">
                <a:latin typeface="Cambria"/>
                <a:cs typeface="Cambria"/>
              </a:rPr>
              <a:t>E</a:t>
            </a:r>
            <a:r>
              <a:rPr dirty="0" baseline="-12820" sz="975" spc="67">
                <a:latin typeface="Cambria"/>
                <a:cs typeface="Cambria"/>
              </a:rPr>
              <a:t>c</a:t>
            </a:r>
            <a:r>
              <a:rPr dirty="0" baseline="-12820" sz="975" spc="22">
                <a:latin typeface="Cambria"/>
                <a:cs typeface="Cambria"/>
              </a:rPr>
              <a:t> </a:t>
            </a:r>
            <a:r>
              <a:rPr dirty="0" sz="800" spc="160">
                <a:latin typeface="Cambria"/>
                <a:cs typeface="Cambria"/>
              </a:rPr>
              <a:t>n-1</a:t>
            </a:r>
            <a:endParaRPr sz="800">
              <a:latin typeface="Cambria"/>
              <a:cs typeface="Cambria"/>
            </a:endParaRPr>
          </a:p>
        </p:txBody>
      </p:sp>
      <p:sp>
        <p:nvSpPr>
          <p:cNvPr id="71" name="object 71"/>
          <p:cNvSpPr txBox="1"/>
          <p:nvPr/>
        </p:nvSpPr>
        <p:spPr>
          <a:xfrm>
            <a:off x="991105" y="8463726"/>
            <a:ext cx="614680" cy="199390"/>
          </a:xfrm>
          <a:prstGeom prst="rect">
            <a:avLst/>
          </a:prstGeom>
        </p:spPr>
        <p:txBody>
          <a:bodyPr wrap="square" lIns="0" tIns="11430" rIns="0" bIns="0" rtlCol="0" vert="horz">
            <a:spAutoFit/>
          </a:bodyPr>
          <a:lstStyle/>
          <a:p>
            <a:pPr marL="270510" indent="-245745">
              <a:lnSpc>
                <a:spcPct val="100000"/>
              </a:lnSpc>
              <a:spcBef>
                <a:spcPts val="90"/>
              </a:spcBef>
              <a:buFont typeface="Arial"/>
              <a:buChar char="•"/>
              <a:tabLst>
                <a:tab pos="270510" algn="l"/>
                <a:tab pos="271145" algn="l"/>
              </a:tabLst>
            </a:pPr>
            <a:r>
              <a:rPr dirty="0" sz="1150" spc="-25">
                <a:latin typeface="Cambria"/>
                <a:cs typeface="Cambria"/>
              </a:rPr>
              <a:t>𝐸</a:t>
            </a:r>
            <a:r>
              <a:rPr dirty="0" baseline="-17361" sz="1200" spc="-37">
                <a:latin typeface="Cambria"/>
                <a:cs typeface="Cambria"/>
              </a:rPr>
              <a:t>e</a:t>
            </a:r>
            <a:r>
              <a:rPr dirty="0" baseline="-17361" sz="1200" spc="15">
                <a:latin typeface="Cambria"/>
                <a:cs typeface="Cambria"/>
              </a:rPr>
              <a:t> </a:t>
            </a:r>
            <a:r>
              <a:rPr dirty="0" sz="1150" spc="210">
                <a:latin typeface="Cambria"/>
                <a:cs typeface="Cambria"/>
              </a:rPr>
              <a:t>=</a:t>
            </a:r>
            <a:endParaRPr sz="1150">
              <a:latin typeface="Cambria"/>
              <a:cs typeface="Cambria"/>
            </a:endParaRPr>
          </a:p>
        </p:txBody>
      </p:sp>
      <p:sp>
        <p:nvSpPr>
          <p:cNvPr id="72" name="object 72"/>
          <p:cNvSpPr/>
          <p:nvPr/>
        </p:nvSpPr>
        <p:spPr>
          <a:xfrm>
            <a:off x="1924811" y="8333232"/>
            <a:ext cx="455930" cy="234950"/>
          </a:xfrm>
          <a:custGeom>
            <a:avLst/>
            <a:gdLst/>
            <a:ahLst/>
            <a:cxnLst/>
            <a:rect l="l" t="t" r="r" b="b"/>
            <a:pathLst>
              <a:path w="455930" h="234950">
                <a:moveTo>
                  <a:pt x="49085" y="216407"/>
                </a:moveTo>
                <a:lnTo>
                  <a:pt x="42672" y="216407"/>
                </a:lnTo>
                <a:lnTo>
                  <a:pt x="64008" y="0"/>
                </a:lnTo>
                <a:lnTo>
                  <a:pt x="455676" y="0"/>
                </a:lnTo>
                <a:lnTo>
                  <a:pt x="455676" y="6096"/>
                </a:lnTo>
                <a:lnTo>
                  <a:pt x="80772" y="6096"/>
                </a:lnTo>
                <a:lnTo>
                  <a:pt x="80772" y="7620"/>
                </a:lnTo>
                <a:lnTo>
                  <a:pt x="70104" y="7620"/>
                </a:lnTo>
                <a:lnTo>
                  <a:pt x="49085" y="216407"/>
                </a:lnTo>
                <a:close/>
              </a:path>
              <a:path w="455930" h="234950">
                <a:moveTo>
                  <a:pt x="1524" y="181356"/>
                </a:moveTo>
                <a:lnTo>
                  <a:pt x="0" y="178307"/>
                </a:lnTo>
                <a:lnTo>
                  <a:pt x="16764" y="167640"/>
                </a:lnTo>
                <a:lnTo>
                  <a:pt x="21621" y="176783"/>
                </a:lnTo>
                <a:lnTo>
                  <a:pt x="10668" y="176783"/>
                </a:lnTo>
                <a:lnTo>
                  <a:pt x="1524" y="181356"/>
                </a:lnTo>
                <a:close/>
              </a:path>
              <a:path w="455930" h="234950">
                <a:moveTo>
                  <a:pt x="47244" y="234695"/>
                </a:moveTo>
                <a:lnTo>
                  <a:pt x="42672" y="234695"/>
                </a:lnTo>
                <a:lnTo>
                  <a:pt x="10668" y="176783"/>
                </a:lnTo>
                <a:lnTo>
                  <a:pt x="21621" y="176783"/>
                </a:lnTo>
                <a:lnTo>
                  <a:pt x="42672" y="216407"/>
                </a:lnTo>
                <a:lnTo>
                  <a:pt x="49085" y="216407"/>
                </a:lnTo>
                <a:lnTo>
                  <a:pt x="47244" y="234695"/>
                </a:lnTo>
                <a:close/>
              </a:path>
            </a:pathLst>
          </a:custGeom>
          <a:solidFill>
            <a:srgbClr val="000000"/>
          </a:solidFill>
        </p:spPr>
        <p:txBody>
          <a:bodyPr wrap="square" lIns="0" tIns="0" rIns="0" bIns="0" rtlCol="0"/>
          <a:lstStyle/>
          <a:p/>
        </p:txBody>
      </p:sp>
      <p:sp>
        <p:nvSpPr>
          <p:cNvPr id="73" name="object 73"/>
          <p:cNvSpPr txBox="1"/>
          <p:nvPr/>
        </p:nvSpPr>
        <p:spPr>
          <a:xfrm>
            <a:off x="2046740" y="8413630"/>
            <a:ext cx="59690" cy="130175"/>
          </a:xfrm>
          <a:prstGeom prst="rect">
            <a:avLst/>
          </a:prstGeom>
        </p:spPr>
        <p:txBody>
          <a:bodyPr wrap="square" lIns="0" tIns="17145" rIns="0" bIns="0" rtlCol="0" vert="horz">
            <a:spAutoFit/>
          </a:bodyPr>
          <a:lstStyle/>
          <a:p>
            <a:pPr>
              <a:lnSpc>
                <a:spcPct val="100000"/>
              </a:lnSpc>
              <a:spcBef>
                <a:spcPts val="135"/>
              </a:spcBef>
            </a:pPr>
            <a:r>
              <a:rPr dirty="0" sz="650" spc="80">
                <a:latin typeface="Cambria"/>
                <a:cs typeface="Cambria"/>
              </a:rPr>
              <a:t>c</a:t>
            </a:r>
            <a:endParaRPr sz="650">
              <a:latin typeface="Cambria"/>
              <a:cs typeface="Cambria"/>
            </a:endParaRPr>
          </a:p>
        </p:txBody>
      </p:sp>
      <p:sp>
        <p:nvSpPr>
          <p:cNvPr id="74" name="object 74"/>
          <p:cNvSpPr txBox="1"/>
          <p:nvPr/>
        </p:nvSpPr>
        <p:spPr>
          <a:xfrm>
            <a:off x="1570199" y="8370755"/>
            <a:ext cx="1397000" cy="151765"/>
          </a:xfrm>
          <a:prstGeom prst="rect">
            <a:avLst/>
          </a:prstGeom>
        </p:spPr>
        <p:txBody>
          <a:bodyPr wrap="square" lIns="0" tIns="15875" rIns="0" bIns="0" rtlCol="0" vert="horz">
            <a:spAutoFit/>
          </a:bodyPr>
          <a:lstStyle/>
          <a:p>
            <a:pPr marL="25400">
              <a:lnSpc>
                <a:spcPct val="100000"/>
              </a:lnSpc>
              <a:spcBef>
                <a:spcPts val="125"/>
              </a:spcBef>
            </a:pPr>
            <a:r>
              <a:rPr dirty="0" sz="800" spc="40">
                <a:latin typeface="Cambria"/>
                <a:cs typeface="Cambria"/>
              </a:rPr>
              <a:t>4o,ooo </a:t>
            </a:r>
            <a:r>
              <a:rPr dirty="0" sz="800" spc="190">
                <a:latin typeface="Cambria"/>
                <a:cs typeface="Cambria"/>
              </a:rPr>
              <a:t>f</a:t>
            </a:r>
            <a:r>
              <a:rPr dirty="0" baseline="25641" sz="975" spc="284">
                <a:latin typeface="Cambria"/>
                <a:cs typeface="Cambria"/>
              </a:rPr>
              <a:t>l</a:t>
            </a:r>
            <a:r>
              <a:rPr dirty="0" baseline="25641" sz="975" spc="22">
                <a:latin typeface="Cambria"/>
                <a:cs typeface="Cambria"/>
              </a:rPr>
              <a:t> </a:t>
            </a:r>
            <a:r>
              <a:rPr dirty="0" sz="800" spc="55">
                <a:latin typeface="Cambria"/>
                <a:cs typeface="Cambria"/>
              </a:rPr>
              <a:t>(psi)+1,ooo,ooo</a:t>
            </a:r>
            <a:endParaRPr sz="800">
              <a:latin typeface="Cambria"/>
              <a:cs typeface="Cambria"/>
            </a:endParaRPr>
          </a:p>
        </p:txBody>
      </p:sp>
      <p:sp>
        <p:nvSpPr>
          <p:cNvPr id="75" name="object 75"/>
          <p:cNvSpPr txBox="1"/>
          <p:nvPr/>
        </p:nvSpPr>
        <p:spPr>
          <a:xfrm>
            <a:off x="1546858" y="8576501"/>
            <a:ext cx="4822825" cy="450215"/>
          </a:xfrm>
          <a:prstGeom prst="rect">
            <a:avLst/>
          </a:prstGeom>
        </p:spPr>
        <p:txBody>
          <a:bodyPr wrap="square" lIns="0" tIns="15875" rIns="0" bIns="0" rtlCol="0" vert="horz">
            <a:spAutoFit/>
          </a:bodyPr>
          <a:lstStyle/>
          <a:p>
            <a:pPr marL="592455">
              <a:lnSpc>
                <a:spcPct val="100000"/>
              </a:lnSpc>
              <a:spcBef>
                <a:spcPts val="125"/>
              </a:spcBef>
            </a:pPr>
            <a:r>
              <a:rPr dirty="0" sz="800" spc="45">
                <a:latin typeface="Cambria"/>
                <a:cs typeface="Cambria"/>
              </a:rPr>
              <a:t>1ooo</a:t>
            </a:r>
            <a:endParaRPr sz="800">
              <a:latin typeface="Cambria"/>
              <a:cs typeface="Cambria"/>
            </a:endParaRPr>
          </a:p>
          <a:p>
            <a:pPr>
              <a:lnSpc>
                <a:spcPct val="100000"/>
              </a:lnSpc>
              <a:spcBef>
                <a:spcPts val="45"/>
              </a:spcBef>
            </a:pPr>
            <a:endParaRPr sz="950">
              <a:latin typeface="Cambria"/>
              <a:cs typeface="Cambria"/>
            </a:endParaRPr>
          </a:p>
          <a:p>
            <a:pPr>
              <a:lnSpc>
                <a:spcPct val="100000"/>
              </a:lnSpc>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76" name="object 76"/>
          <p:cNvSpPr/>
          <p:nvPr/>
        </p:nvSpPr>
        <p:spPr>
          <a:xfrm>
            <a:off x="1594104" y="8580120"/>
            <a:ext cx="1333500" cy="0"/>
          </a:xfrm>
          <a:custGeom>
            <a:avLst/>
            <a:gdLst/>
            <a:ahLst/>
            <a:cxnLst/>
            <a:rect l="l" t="t" r="r" b="b"/>
            <a:pathLst>
              <a:path w="1333500" h="0">
                <a:moveTo>
                  <a:pt x="0" y="0"/>
                </a:moveTo>
                <a:lnTo>
                  <a:pt x="1333499" y="0"/>
                </a:lnTo>
              </a:path>
            </a:pathLst>
          </a:custGeom>
          <a:ln w="9144">
            <a:solidFill>
              <a:srgbClr val="000000"/>
            </a:solidFill>
          </a:ln>
        </p:spPr>
        <p:txBody>
          <a:bodyPr wrap="square" lIns="0" tIns="0" rIns="0" bIns="0" rtlCol="0"/>
          <a:lstStyle/>
          <a:p/>
        </p:txBody>
      </p:sp>
      <p:sp>
        <p:nvSpPr>
          <p:cNvPr id="77" name="object 77"/>
          <p:cNvSpPr txBox="1"/>
          <p:nvPr/>
        </p:nvSpPr>
        <p:spPr>
          <a:xfrm>
            <a:off x="6903724" y="8873744"/>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12</a:t>
            </a:r>
            <a:r>
              <a:rPr dirty="0" sz="850">
                <a:solidFill>
                  <a:srgbClr val="FFFFFF"/>
                </a:solidFill>
                <a:latin typeface="Arial"/>
                <a:cs typeface="Arial"/>
              </a:rPr>
              <a:t>0</a:t>
            </a:r>
            <a:endParaRPr sz="850">
              <a:latin typeface="Arial"/>
              <a:cs typeface="Arial"/>
            </a:endParaRPr>
          </a:p>
        </p:txBody>
      </p:sp>
      <p:sp>
        <p:nvSpPr>
          <p:cNvPr id="78" name="object 78"/>
          <p:cNvSpPr/>
          <p:nvPr/>
        </p:nvSpPr>
        <p:spPr>
          <a:xfrm>
            <a:off x="3732276" y="6396228"/>
            <a:ext cx="3284219" cy="1978151"/>
          </a:xfrm>
          <a:prstGeom prst="rect">
            <a:avLst/>
          </a:prstGeom>
          <a:blipFill>
            <a:blip r:embed="rId3" cstate="print"/>
            <a:stretch>
              <a:fillRect/>
            </a:stretch>
          </a:blipFill>
        </p:spPr>
        <p:txBody>
          <a:bodyPr wrap="square" lIns="0" tIns="0" rIns="0" bIns="0" rtlCol="0"/>
          <a:lstStyle/>
          <a:p/>
        </p:txBody>
      </p:sp>
      <p:sp>
        <p:nvSpPr>
          <p:cNvPr id="79" name="object 79"/>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80" name="object 80"/>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1</a:t>
            </a:r>
            <a:r>
              <a:rPr dirty="0" sz="1050" spc="-5">
                <a:solidFill>
                  <a:srgbClr val="262626"/>
                </a:solidFill>
                <a:latin typeface="Calibri"/>
                <a:cs typeface="Calibri"/>
              </a:rPr>
              <a:t>9</a:t>
            </a:r>
            <a:endParaRPr sz="1050">
              <a:latin typeface="Calibri"/>
              <a:cs typeface="Calibri"/>
            </a:endParaRPr>
          </a:p>
        </p:txBody>
      </p:sp>
      <p:sp>
        <p:nvSpPr>
          <p:cNvPr id="82" name="object 82"/>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81" name="object 81"/>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2</a:t>
            </a:r>
            <a:r>
              <a:rPr dirty="0" sz="1050" spc="-5">
                <a:solidFill>
                  <a:srgbClr val="262626"/>
                </a:solidFill>
                <a:latin typeface="Calibri"/>
                <a:cs typeface="Calibri"/>
              </a:rPr>
              <a:t>0</a:t>
            </a:r>
            <a:endParaRPr sz="1050">
              <a:latin typeface="Calibri"/>
              <a:cs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3561715" cy="417195"/>
          </a:xfrm>
          <a:prstGeom prst="rect"/>
        </p:spPr>
        <p:txBody>
          <a:bodyPr wrap="square" lIns="0" tIns="14604" rIns="0" bIns="0" rtlCol="0" vert="horz">
            <a:spAutoFit/>
          </a:bodyPr>
          <a:lstStyle/>
          <a:p>
            <a:pPr>
              <a:lnSpc>
                <a:spcPct val="100000"/>
              </a:lnSpc>
              <a:spcBef>
                <a:spcPts val="114"/>
              </a:spcBef>
            </a:pPr>
            <a:r>
              <a:rPr dirty="0" sz="2550" spc="15" b="0">
                <a:solidFill>
                  <a:srgbClr val="1C7C5B"/>
                </a:solidFill>
                <a:latin typeface="Arial Black"/>
                <a:cs typeface="Arial Black"/>
              </a:rPr>
              <a:t>Strain</a:t>
            </a:r>
            <a:r>
              <a:rPr dirty="0" sz="2550" spc="-45" b="0">
                <a:solidFill>
                  <a:srgbClr val="1C7C5B"/>
                </a:solidFill>
                <a:latin typeface="Arial Black"/>
                <a:cs typeface="Arial Black"/>
              </a:rPr>
              <a:t> </a:t>
            </a:r>
            <a:r>
              <a:rPr dirty="0" sz="2550" b="0">
                <a:solidFill>
                  <a:srgbClr val="1C7C5B"/>
                </a:solidFill>
                <a:latin typeface="Arial Black"/>
                <a:cs typeface="Arial Black"/>
              </a:rPr>
              <a:t>Compatibility</a:t>
            </a:r>
            <a:endParaRPr sz="2550">
              <a:latin typeface="Arial Black"/>
              <a:cs typeface="Arial Black"/>
            </a:endParaRPr>
          </a:p>
        </p:txBody>
      </p:sp>
      <p:sp>
        <p:nvSpPr>
          <p:cNvPr id="6" name="object 6"/>
          <p:cNvSpPr/>
          <p:nvPr/>
        </p:nvSpPr>
        <p:spPr>
          <a:xfrm>
            <a:off x="2209800" y="2729483"/>
            <a:ext cx="233172" cy="134112"/>
          </a:xfrm>
          <a:prstGeom prst="rect">
            <a:avLst/>
          </a:prstGeom>
          <a:blipFill>
            <a:blip r:embed="rId3" cstate="print"/>
            <a:stretch>
              <a:fillRect/>
            </a:stretch>
          </a:blipFill>
        </p:spPr>
        <p:txBody>
          <a:bodyPr wrap="square" lIns="0" tIns="0" rIns="0" bIns="0" rtlCol="0"/>
          <a:lstStyle/>
          <a:p/>
        </p:txBody>
      </p:sp>
      <p:sp>
        <p:nvSpPr>
          <p:cNvPr id="7" name="object 7"/>
          <p:cNvSpPr txBox="1"/>
          <p:nvPr/>
        </p:nvSpPr>
        <p:spPr>
          <a:xfrm>
            <a:off x="991105" y="1843558"/>
            <a:ext cx="2736850" cy="1452245"/>
          </a:xfrm>
          <a:prstGeom prst="rect">
            <a:avLst/>
          </a:prstGeom>
        </p:spPr>
        <p:txBody>
          <a:bodyPr wrap="square" lIns="0" tIns="46355" rIns="0" bIns="0" rtlCol="0" vert="horz">
            <a:spAutoFit/>
          </a:bodyPr>
          <a:lstStyle/>
          <a:p>
            <a:pPr marL="269875" indent="-245110">
              <a:lnSpc>
                <a:spcPct val="100000"/>
              </a:lnSpc>
              <a:spcBef>
                <a:spcPts val="365"/>
              </a:spcBef>
              <a:buChar char="•"/>
              <a:tabLst>
                <a:tab pos="269875" algn="l"/>
                <a:tab pos="270510" algn="l"/>
              </a:tabLst>
            </a:pPr>
            <a:r>
              <a:rPr dirty="0" sz="1150" spc="-10">
                <a:latin typeface="Arial"/>
                <a:cs typeface="Arial"/>
              </a:rPr>
              <a:t>Select strain</a:t>
            </a:r>
            <a:r>
              <a:rPr dirty="0" sz="1150" spc="-5">
                <a:latin typeface="Arial"/>
                <a:cs typeface="Arial"/>
              </a:rPr>
              <a:t> profile</a:t>
            </a:r>
            <a:endParaRPr sz="1150">
              <a:latin typeface="Arial"/>
              <a:cs typeface="Arial"/>
            </a:endParaRPr>
          </a:p>
          <a:p>
            <a:pPr marL="269875" indent="-245110">
              <a:lnSpc>
                <a:spcPct val="100000"/>
              </a:lnSpc>
              <a:spcBef>
                <a:spcPts val="265"/>
              </a:spcBef>
              <a:buChar char="•"/>
              <a:tabLst>
                <a:tab pos="269875" algn="l"/>
                <a:tab pos="270510" algn="l"/>
              </a:tabLst>
            </a:pPr>
            <a:r>
              <a:rPr dirty="0" sz="1150" spc="-10">
                <a:latin typeface="Arial"/>
                <a:cs typeface="Arial"/>
              </a:rPr>
              <a:t>Get </a:t>
            </a:r>
            <a:r>
              <a:rPr dirty="0" sz="1150" spc="15">
                <a:latin typeface="Cambria"/>
                <a:cs typeface="Cambria"/>
              </a:rPr>
              <a:t>𝜀</a:t>
            </a:r>
            <a:r>
              <a:rPr dirty="0" baseline="-17361" sz="1200" spc="22">
                <a:latin typeface="Cambria"/>
                <a:cs typeface="Cambria"/>
              </a:rPr>
              <a:t>i </a:t>
            </a:r>
            <a:r>
              <a:rPr dirty="0" sz="1150" spc="-5">
                <a:latin typeface="Arial"/>
                <a:cs typeface="Arial"/>
              </a:rPr>
              <a:t>at </a:t>
            </a:r>
            <a:r>
              <a:rPr dirty="0" sz="1150" spc="-10">
                <a:latin typeface="Arial"/>
                <a:cs typeface="Arial"/>
              </a:rPr>
              <a:t>CG of each</a:t>
            </a:r>
            <a:r>
              <a:rPr dirty="0" sz="1150" spc="40">
                <a:latin typeface="Arial"/>
                <a:cs typeface="Arial"/>
              </a:rPr>
              <a:t> </a:t>
            </a:r>
            <a:r>
              <a:rPr dirty="0" sz="1150" spc="-5">
                <a:latin typeface="Arial"/>
                <a:cs typeface="Arial"/>
              </a:rPr>
              <a:t>slice</a:t>
            </a:r>
            <a:endParaRPr sz="1150">
              <a:latin typeface="Arial"/>
              <a:cs typeface="Arial"/>
            </a:endParaRPr>
          </a:p>
          <a:p>
            <a:pPr marL="270510" marR="160020" indent="-245745">
              <a:lnSpc>
                <a:spcPct val="100000"/>
              </a:lnSpc>
              <a:spcBef>
                <a:spcPts val="260"/>
              </a:spcBef>
              <a:buChar char="•"/>
              <a:tabLst>
                <a:tab pos="269875" algn="l"/>
                <a:tab pos="270510" algn="l"/>
              </a:tabLst>
            </a:pPr>
            <a:r>
              <a:rPr dirty="0" sz="1150" spc="-10">
                <a:latin typeface="Arial"/>
                <a:cs typeface="Arial"/>
              </a:rPr>
              <a:t>Compute </a:t>
            </a:r>
            <a:r>
              <a:rPr dirty="0" sz="1150" spc="-5">
                <a:latin typeface="Arial"/>
                <a:cs typeface="Arial"/>
              </a:rPr>
              <a:t>stress for </a:t>
            </a:r>
            <a:r>
              <a:rPr dirty="0" sz="1150" spc="-10">
                <a:latin typeface="Arial"/>
                <a:cs typeface="Arial"/>
              </a:rPr>
              <a:t>each </a:t>
            </a:r>
            <a:r>
              <a:rPr dirty="0" sz="1150" spc="-5">
                <a:latin typeface="Arial"/>
                <a:cs typeface="Arial"/>
              </a:rPr>
              <a:t>slice </a:t>
            </a:r>
            <a:r>
              <a:rPr dirty="0" sz="1150" spc="-10">
                <a:latin typeface="Arial"/>
                <a:cs typeface="Arial"/>
              </a:rPr>
              <a:t>using  constitutive</a:t>
            </a:r>
            <a:r>
              <a:rPr dirty="0" sz="1150" spc="-5">
                <a:latin typeface="Arial"/>
                <a:cs typeface="Arial"/>
              </a:rPr>
              <a:t> </a:t>
            </a:r>
            <a:r>
              <a:rPr dirty="0" sz="1150" spc="-10">
                <a:latin typeface="Arial"/>
                <a:cs typeface="Arial"/>
              </a:rPr>
              <a:t>model</a:t>
            </a:r>
            <a:endParaRPr sz="1150">
              <a:latin typeface="Arial"/>
              <a:cs typeface="Arial"/>
            </a:endParaRPr>
          </a:p>
          <a:p>
            <a:pPr marL="269875" indent="-245110">
              <a:lnSpc>
                <a:spcPct val="100000"/>
              </a:lnSpc>
              <a:spcBef>
                <a:spcPts val="265"/>
              </a:spcBef>
              <a:buChar char="•"/>
              <a:tabLst>
                <a:tab pos="269875" algn="l"/>
                <a:tab pos="270510" algn="l"/>
              </a:tabLst>
            </a:pPr>
            <a:r>
              <a:rPr dirty="0" sz="1150" spc="-10">
                <a:latin typeface="Arial"/>
                <a:cs typeface="Arial"/>
              </a:rPr>
              <a:t>Compute </a:t>
            </a:r>
            <a:r>
              <a:rPr dirty="0" sz="1150" spc="-35">
                <a:latin typeface="Cambria"/>
                <a:cs typeface="Cambria"/>
              </a:rPr>
              <a:t>𝐹</a:t>
            </a:r>
            <a:r>
              <a:rPr dirty="0" baseline="-17361" sz="1200" spc="-52">
                <a:latin typeface="Cambria"/>
                <a:cs typeface="Cambria"/>
              </a:rPr>
              <a:t>i</a:t>
            </a:r>
            <a:r>
              <a:rPr dirty="0" baseline="-17361" sz="1200" spc="157">
                <a:latin typeface="Cambria"/>
                <a:cs typeface="Cambria"/>
              </a:rPr>
              <a:t> </a:t>
            </a:r>
            <a:r>
              <a:rPr dirty="0" sz="1150" spc="210">
                <a:latin typeface="Cambria"/>
                <a:cs typeface="Cambria"/>
              </a:rPr>
              <a:t>= </a:t>
            </a:r>
            <a:r>
              <a:rPr dirty="0" sz="1150" spc="25">
                <a:latin typeface="Cambria"/>
                <a:cs typeface="Cambria"/>
              </a:rPr>
              <a:t>𝐴</a:t>
            </a:r>
            <a:r>
              <a:rPr dirty="0" baseline="-17361" sz="1200" spc="37">
                <a:latin typeface="Cambria"/>
                <a:cs typeface="Cambria"/>
              </a:rPr>
              <a:t>i </a:t>
            </a:r>
            <a:r>
              <a:rPr dirty="0" sz="1150" spc="20">
                <a:latin typeface="Cambria"/>
                <a:cs typeface="Cambria"/>
              </a:rPr>
              <a:t>𝑓</a:t>
            </a:r>
            <a:r>
              <a:rPr dirty="0" baseline="-17361" sz="1200" spc="30">
                <a:latin typeface="Cambria"/>
                <a:cs typeface="Cambria"/>
              </a:rPr>
              <a:t>i</a:t>
            </a:r>
            <a:r>
              <a:rPr dirty="0" sz="1150" spc="20">
                <a:latin typeface="Cambria"/>
                <a:cs typeface="Cambria"/>
              </a:rPr>
              <a:t>(𝜀</a:t>
            </a:r>
            <a:r>
              <a:rPr dirty="0" baseline="-17361" sz="1200" spc="30">
                <a:latin typeface="Cambria"/>
                <a:cs typeface="Cambria"/>
              </a:rPr>
              <a:t>i</a:t>
            </a:r>
            <a:r>
              <a:rPr dirty="0" sz="1150" spc="20">
                <a:latin typeface="Cambria"/>
                <a:cs typeface="Cambria"/>
              </a:rPr>
              <a:t>) </a:t>
            </a:r>
            <a:r>
              <a:rPr dirty="0" sz="1150" spc="-5">
                <a:latin typeface="Arial"/>
                <a:cs typeface="Arial"/>
              </a:rPr>
              <a:t>for </a:t>
            </a:r>
            <a:r>
              <a:rPr dirty="0" sz="1150" spc="-10">
                <a:latin typeface="Arial"/>
                <a:cs typeface="Arial"/>
              </a:rPr>
              <a:t>each</a:t>
            </a:r>
            <a:r>
              <a:rPr dirty="0" sz="1150" spc="-180">
                <a:latin typeface="Arial"/>
                <a:cs typeface="Arial"/>
              </a:rPr>
              <a:t> </a:t>
            </a:r>
            <a:r>
              <a:rPr dirty="0" sz="1150" spc="-5">
                <a:latin typeface="Arial"/>
                <a:cs typeface="Arial"/>
              </a:rPr>
              <a:t>slice</a:t>
            </a:r>
            <a:endParaRPr sz="1150">
              <a:latin typeface="Arial"/>
              <a:cs typeface="Arial"/>
            </a:endParaRPr>
          </a:p>
          <a:p>
            <a:pPr marL="269875" indent="-245110">
              <a:lnSpc>
                <a:spcPct val="100000"/>
              </a:lnSpc>
              <a:spcBef>
                <a:spcPts val="254"/>
              </a:spcBef>
              <a:buChar char="•"/>
              <a:tabLst>
                <a:tab pos="269875" algn="l"/>
                <a:tab pos="270510" algn="l"/>
              </a:tabLst>
            </a:pPr>
            <a:r>
              <a:rPr dirty="0" sz="1150" spc="-10">
                <a:latin typeface="Arial"/>
                <a:cs typeface="Arial"/>
              </a:rPr>
              <a:t>Adjust strain </a:t>
            </a:r>
            <a:r>
              <a:rPr dirty="0" sz="1150" spc="-5">
                <a:latin typeface="Arial"/>
                <a:cs typeface="Arial"/>
              </a:rPr>
              <a:t>profile </a:t>
            </a:r>
            <a:r>
              <a:rPr dirty="0" sz="1150" spc="-10">
                <a:latin typeface="Arial"/>
                <a:cs typeface="Arial"/>
              </a:rPr>
              <a:t>until </a:t>
            </a:r>
            <a:r>
              <a:rPr dirty="0" baseline="2415" sz="1725" spc="-15">
                <a:latin typeface="Cambria"/>
                <a:cs typeface="Cambria"/>
              </a:rPr>
              <a:t>∑ </a:t>
            </a:r>
            <a:r>
              <a:rPr dirty="0" sz="1150" spc="-35">
                <a:latin typeface="Cambria"/>
                <a:cs typeface="Cambria"/>
              </a:rPr>
              <a:t>𝐹</a:t>
            </a:r>
            <a:r>
              <a:rPr dirty="0" baseline="-17361" sz="1200" spc="-52">
                <a:latin typeface="Cambria"/>
                <a:cs typeface="Cambria"/>
              </a:rPr>
              <a:t>i</a:t>
            </a:r>
            <a:r>
              <a:rPr dirty="0" baseline="-17361" sz="1200" spc="157">
                <a:latin typeface="Cambria"/>
                <a:cs typeface="Cambria"/>
              </a:rPr>
              <a:t> </a:t>
            </a:r>
            <a:r>
              <a:rPr dirty="0" sz="1150" spc="210">
                <a:latin typeface="Cambria"/>
                <a:cs typeface="Cambria"/>
              </a:rPr>
              <a:t>=</a:t>
            </a:r>
            <a:r>
              <a:rPr dirty="0" sz="1150" spc="-20">
                <a:latin typeface="Cambria"/>
                <a:cs typeface="Cambria"/>
              </a:rPr>
              <a:t> </a:t>
            </a:r>
            <a:r>
              <a:rPr dirty="0" sz="1150" spc="-10">
                <a:latin typeface="Cambria"/>
                <a:cs typeface="Cambria"/>
              </a:rPr>
              <a:t>0</a:t>
            </a:r>
            <a:endParaRPr sz="1150">
              <a:latin typeface="Cambria"/>
              <a:cs typeface="Cambria"/>
            </a:endParaRPr>
          </a:p>
          <a:p>
            <a:pPr marL="270510" indent="-245745">
              <a:lnSpc>
                <a:spcPct val="100000"/>
              </a:lnSpc>
              <a:spcBef>
                <a:spcPts val="260"/>
              </a:spcBef>
              <a:buFont typeface="Arial"/>
              <a:buChar char="•"/>
              <a:tabLst>
                <a:tab pos="270510" algn="l"/>
                <a:tab pos="271145" algn="l"/>
              </a:tabLst>
            </a:pPr>
            <a:r>
              <a:rPr dirty="0" sz="1150">
                <a:latin typeface="Cambria"/>
                <a:cs typeface="Cambria"/>
              </a:rPr>
              <a:t>𝑀</a:t>
            </a:r>
            <a:r>
              <a:rPr dirty="0" baseline="-17361" sz="1200">
                <a:latin typeface="Cambria"/>
                <a:cs typeface="Cambria"/>
              </a:rPr>
              <a:t>n </a:t>
            </a:r>
            <a:r>
              <a:rPr dirty="0" sz="1150" spc="210">
                <a:latin typeface="Cambria"/>
                <a:cs typeface="Cambria"/>
              </a:rPr>
              <a:t>= </a:t>
            </a:r>
            <a:r>
              <a:rPr dirty="0" baseline="2415" sz="1725" spc="-15">
                <a:latin typeface="Cambria"/>
                <a:cs typeface="Cambria"/>
              </a:rPr>
              <a:t>∑</a:t>
            </a:r>
            <a:r>
              <a:rPr dirty="0" baseline="2415" sz="1725" spc="-270">
                <a:latin typeface="Cambria"/>
                <a:cs typeface="Cambria"/>
              </a:rPr>
              <a:t> </a:t>
            </a:r>
            <a:r>
              <a:rPr dirty="0" sz="1150" spc="5">
                <a:latin typeface="Cambria"/>
                <a:cs typeface="Cambria"/>
              </a:rPr>
              <a:t>𝐹</a:t>
            </a:r>
            <a:r>
              <a:rPr dirty="0" baseline="-17361" sz="1200" spc="7">
                <a:latin typeface="Cambria"/>
                <a:cs typeface="Cambria"/>
              </a:rPr>
              <a:t>i</a:t>
            </a:r>
            <a:r>
              <a:rPr dirty="0" sz="1150" spc="5">
                <a:latin typeface="Cambria"/>
                <a:cs typeface="Cambria"/>
              </a:rPr>
              <a:t>𝑦</a:t>
            </a:r>
            <a:r>
              <a:rPr dirty="0" baseline="-17361" sz="1200" spc="7">
                <a:latin typeface="Cambria"/>
                <a:cs typeface="Cambria"/>
              </a:rPr>
              <a:t>i</a:t>
            </a:r>
            <a:endParaRPr baseline="-17361" sz="1200">
              <a:latin typeface="Cambria"/>
              <a:cs typeface="Cambria"/>
            </a:endParaRPr>
          </a:p>
        </p:txBody>
      </p:sp>
      <p:sp>
        <p:nvSpPr>
          <p:cNvPr id="8" name="object 8"/>
          <p:cNvSpPr txBox="1"/>
          <p:nvPr/>
        </p:nvSpPr>
        <p:spPr>
          <a:xfrm>
            <a:off x="6903724" y="4498371"/>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12</a:t>
            </a:r>
            <a:r>
              <a:rPr dirty="0" sz="850">
                <a:solidFill>
                  <a:srgbClr val="FFFFFF"/>
                </a:solidFill>
                <a:latin typeface="Arial"/>
                <a:cs typeface="Arial"/>
              </a:rPr>
              <a:t>1</a:t>
            </a:r>
            <a:endParaRPr sz="850">
              <a:latin typeface="Arial"/>
              <a:cs typeface="Arial"/>
            </a:endParaRPr>
          </a:p>
        </p:txBody>
      </p:sp>
      <p:sp>
        <p:nvSpPr>
          <p:cNvPr id="9" name="object 9"/>
          <p:cNvSpPr/>
          <p:nvPr/>
        </p:nvSpPr>
        <p:spPr>
          <a:xfrm>
            <a:off x="3980688" y="2017775"/>
            <a:ext cx="2607563" cy="1802891"/>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11" name="object 11"/>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2" name="object 12"/>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3" name="object 13"/>
          <p:cNvSpPr txBox="1"/>
          <p:nvPr/>
        </p:nvSpPr>
        <p:spPr>
          <a:xfrm>
            <a:off x="1016466" y="5528576"/>
            <a:ext cx="3134360" cy="417195"/>
          </a:xfrm>
          <a:prstGeom prst="rect">
            <a:avLst/>
          </a:prstGeom>
        </p:spPr>
        <p:txBody>
          <a:bodyPr wrap="square" lIns="0" tIns="14604" rIns="0" bIns="0" rtlCol="0" vert="horz">
            <a:spAutoFit/>
          </a:bodyPr>
          <a:lstStyle/>
          <a:p>
            <a:pPr>
              <a:lnSpc>
                <a:spcPct val="100000"/>
              </a:lnSpc>
              <a:spcBef>
                <a:spcPts val="114"/>
              </a:spcBef>
            </a:pPr>
            <a:r>
              <a:rPr dirty="0" sz="2550" spc="10">
                <a:solidFill>
                  <a:srgbClr val="1C7C5B"/>
                </a:solidFill>
                <a:latin typeface="Arial Black"/>
                <a:cs typeface="Arial Black"/>
              </a:rPr>
              <a:t>Moment</a:t>
            </a:r>
            <a:r>
              <a:rPr dirty="0" sz="2550" spc="-50">
                <a:solidFill>
                  <a:srgbClr val="1C7C5B"/>
                </a:solidFill>
                <a:latin typeface="Arial Black"/>
                <a:cs typeface="Arial Black"/>
              </a:rPr>
              <a:t> </a:t>
            </a:r>
            <a:r>
              <a:rPr dirty="0" sz="2550" spc="10">
                <a:solidFill>
                  <a:srgbClr val="1C7C5B"/>
                </a:solidFill>
                <a:latin typeface="Arial Black"/>
                <a:cs typeface="Arial Black"/>
              </a:rPr>
              <a:t>Capacity</a:t>
            </a:r>
            <a:endParaRPr sz="2550">
              <a:latin typeface="Arial Black"/>
              <a:cs typeface="Arial Black"/>
            </a:endParaRPr>
          </a:p>
        </p:txBody>
      </p:sp>
      <p:sp>
        <p:nvSpPr>
          <p:cNvPr id="14" name="object 14"/>
          <p:cNvSpPr txBox="1"/>
          <p:nvPr/>
        </p:nvSpPr>
        <p:spPr>
          <a:xfrm>
            <a:off x="3186734" y="6199005"/>
            <a:ext cx="1010285" cy="483234"/>
          </a:xfrm>
          <a:prstGeom prst="rect">
            <a:avLst/>
          </a:prstGeom>
        </p:spPr>
        <p:txBody>
          <a:bodyPr wrap="square" lIns="0" tIns="66040" rIns="0" bIns="0" rtlCol="0" vert="horz">
            <a:spAutoFit/>
          </a:bodyPr>
          <a:lstStyle/>
          <a:p>
            <a:pPr>
              <a:lnSpc>
                <a:spcPct val="100000"/>
              </a:lnSpc>
              <a:spcBef>
                <a:spcPts val="520"/>
              </a:spcBef>
            </a:pPr>
            <a:r>
              <a:rPr dirty="0" sz="1150" spc="-5" i="1">
                <a:latin typeface="Times New Roman"/>
                <a:cs typeface="Times New Roman"/>
              </a:rPr>
              <a:t>c </a:t>
            </a:r>
            <a:r>
              <a:rPr dirty="0" sz="1150" spc="-10" i="1">
                <a:latin typeface="Times New Roman"/>
                <a:cs typeface="Times New Roman"/>
              </a:rPr>
              <a:t>= </a:t>
            </a:r>
            <a:r>
              <a:rPr dirty="0" sz="1150" spc="-5" i="1">
                <a:latin typeface="Times New Roman"/>
                <a:cs typeface="Times New Roman"/>
              </a:rPr>
              <a:t>15.124</a:t>
            </a:r>
            <a:r>
              <a:rPr dirty="0" sz="1150" spc="-50" i="1">
                <a:latin typeface="Times New Roman"/>
                <a:cs typeface="Times New Roman"/>
              </a:rPr>
              <a:t> </a:t>
            </a:r>
            <a:r>
              <a:rPr dirty="0" sz="1150" spc="-10" i="1">
                <a:latin typeface="Times New Roman"/>
                <a:cs typeface="Times New Roman"/>
              </a:rPr>
              <a:t>in</a:t>
            </a:r>
            <a:endParaRPr sz="1150">
              <a:latin typeface="Times New Roman"/>
              <a:cs typeface="Times New Roman"/>
            </a:endParaRPr>
          </a:p>
          <a:p>
            <a:pPr>
              <a:lnSpc>
                <a:spcPct val="100000"/>
              </a:lnSpc>
              <a:spcBef>
                <a:spcPts val="420"/>
              </a:spcBef>
            </a:pPr>
            <a:r>
              <a:rPr dirty="0" sz="1150" spc="-10" i="1">
                <a:latin typeface="Times New Roman"/>
                <a:cs typeface="Times New Roman"/>
              </a:rPr>
              <a:t>C = </a:t>
            </a:r>
            <a:r>
              <a:rPr dirty="0" sz="1150" spc="-5" i="1">
                <a:latin typeface="Times New Roman"/>
                <a:cs typeface="Times New Roman"/>
              </a:rPr>
              <a:t>-3464.24</a:t>
            </a:r>
            <a:r>
              <a:rPr dirty="0" sz="1150" spc="-80" i="1">
                <a:latin typeface="Times New Roman"/>
                <a:cs typeface="Times New Roman"/>
              </a:rPr>
              <a:t> </a:t>
            </a:r>
            <a:r>
              <a:rPr dirty="0" sz="1150" spc="-10" i="1">
                <a:latin typeface="Times New Roman"/>
                <a:cs typeface="Times New Roman"/>
              </a:rPr>
              <a:t>kip</a:t>
            </a:r>
            <a:endParaRPr sz="1150">
              <a:latin typeface="Times New Roman"/>
              <a:cs typeface="Times New Roman"/>
            </a:endParaRPr>
          </a:p>
        </p:txBody>
      </p:sp>
      <p:sp>
        <p:nvSpPr>
          <p:cNvPr id="15" name="object 15"/>
          <p:cNvSpPr txBox="1"/>
          <p:nvPr/>
        </p:nvSpPr>
        <p:spPr>
          <a:xfrm>
            <a:off x="865649" y="6199005"/>
            <a:ext cx="3157855" cy="1852930"/>
          </a:xfrm>
          <a:prstGeom prst="rect">
            <a:avLst/>
          </a:prstGeom>
        </p:spPr>
        <p:txBody>
          <a:bodyPr wrap="square" lIns="0" tIns="66040" rIns="0" bIns="0" rtlCol="0" vert="horz">
            <a:spAutoFit/>
          </a:bodyPr>
          <a:lstStyle/>
          <a:p>
            <a:pPr marL="282575" indent="-245110">
              <a:lnSpc>
                <a:spcPct val="100000"/>
              </a:lnSpc>
              <a:spcBef>
                <a:spcPts val="520"/>
              </a:spcBef>
              <a:buChar char="•"/>
              <a:tabLst>
                <a:tab pos="282575" algn="l"/>
                <a:tab pos="283210" algn="l"/>
              </a:tabLst>
            </a:pPr>
            <a:r>
              <a:rPr dirty="0" sz="1150" spc="-10">
                <a:latin typeface="Arial"/>
                <a:cs typeface="Arial"/>
              </a:rPr>
              <a:t>Depth </a:t>
            </a:r>
            <a:r>
              <a:rPr dirty="0" sz="1150" spc="-5">
                <a:latin typeface="Arial"/>
                <a:cs typeface="Arial"/>
              </a:rPr>
              <a:t>to </a:t>
            </a:r>
            <a:r>
              <a:rPr dirty="0" sz="1150" spc="-10">
                <a:latin typeface="Arial"/>
                <a:cs typeface="Arial"/>
              </a:rPr>
              <a:t>neutral</a:t>
            </a:r>
            <a:r>
              <a:rPr dirty="0" sz="1150" spc="-5">
                <a:latin typeface="Arial"/>
                <a:cs typeface="Arial"/>
              </a:rPr>
              <a:t> </a:t>
            </a:r>
            <a:r>
              <a:rPr dirty="0" sz="1150" spc="-10">
                <a:latin typeface="Arial"/>
                <a:cs typeface="Arial"/>
              </a:rPr>
              <a:t>axis,</a:t>
            </a:r>
            <a:endParaRPr sz="1150">
              <a:latin typeface="Arial"/>
              <a:cs typeface="Arial"/>
            </a:endParaRPr>
          </a:p>
          <a:p>
            <a:pPr marL="282575" indent="-245110">
              <a:lnSpc>
                <a:spcPct val="100000"/>
              </a:lnSpc>
              <a:spcBef>
                <a:spcPts val="420"/>
              </a:spcBef>
              <a:buChar char="•"/>
              <a:tabLst>
                <a:tab pos="282575" algn="l"/>
                <a:tab pos="283210" algn="l"/>
              </a:tabLst>
            </a:pPr>
            <a:r>
              <a:rPr dirty="0" sz="1150" spc="-10">
                <a:latin typeface="Arial"/>
                <a:cs typeface="Arial"/>
              </a:rPr>
              <a:t>Resultant</a:t>
            </a:r>
            <a:r>
              <a:rPr dirty="0" sz="1150" spc="-15">
                <a:latin typeface="Arial"/>
                <a:cs typeface="Arial"/>
              </a:rPr>
              <a:t> </a:t>
            </a:r>
            <a:r>
              <a:rPr dirty="0" sz="1150" spc="-10">
                <a:latin typeface="Arial"/>
                <a:cs typeface="Arial"/>
              </a:rPr>
              <a:t>compression,</a:t>
            </a:r>
            <a:endParaRPr sz="1150">
              <a:latin typeface="Arial"/>
              <a:cs typeface="Arial"/>
            </a:endParaRPr>
          </a:p>
          <a:p>
            <a:pPr marL="282575" indent="-245110">
              <a:lnSpc>
                <a:spcPct val="100000"/>
              </a:lnSpc>
              <a:spcBef>
                <a:spcPts val="420"/>
              </a:spcBef>
              <a:buChar char="•"/>
              <a:tabLst>
                <a:tab pos="282575" algn="l"/>
                <a:tab pos="283210" algn="l"/>
              </a:tabLst>
            </a:pPr>
            <a:r>
              <a:rPr dirty="0" sz="1150" spc="-10">
                <a:latin typeface="Arial"/>
                <a:cs typeface="Arial"/>
              </a:rPr>
              <a:t>Depth </a:t>
            </a:r>
            <a:r>
              <a:rPr dirty="0" sz="1150" spc="-5">
                <a:latin typeface="Arial"/>
                <a:cs typeface="Arial"/>
              </a:rPr>
              <a:t>to </a:t>
            </a:r>
            <a:r>
              <a:rPr dirty="0" sz="1150" spc="-10">
                <a:latin typeface="Arial"/>
                <a:cs typeface="Arial"/>
              </a:rPr>
              <a:t>compression resultant, </a:t>
            </a:r>
            <a:r>
              <a:rPr dirty="0" sz="1150" i="1">
                <a:latin typeface="Times New Roman"/>
                <a:cs typeface="Times New Roman"/>
              </a:rPr>
              <a:t>d</a:t>
            </a:r>
            <a:r>
              <a:rPr dirty="0" baseline="-22222" sz="1125" i="1">
                <a:latin typeface="Times New Roman"/>
                <a:cs typeface="Times New Roman"/>
              </a:rPr>
              <a:t>c </a:t>
            </a:r>
            <a:r>
              <a:rPr dirty="0" sz="1150" spc="-5" i="1">
                <a:latin typeface="Times New Roman"/>
                <a:cs typeface="Times New Roman"/>
              </a:rPr>
              <a:t>=5.720</a:t>
            </a:r>
            <a:r>
              <a:rPr dirty="0" sz="1150" spc="-95" i="1">
                <a:latin typeface="Times New Roman"/>
                <a:cs typeface="Times New Roman"/>
              </a:rPr>
              <a:t> </a:t>
            </a:r>
            <a:r>
              <a:rPr dirty="0" sz="1150" spc="-10" i="1">
                <a:latin typeface="Times New Roman"/>
                <a:cs typeface="Times New Roman"/>
              </a:rPr>
              <a:t>in</a:t>
            </a:r>
            <a:endParaRPr sz="1150">
              <a:latin typeface="Times New Roman"/>
              <a:cs typeface="Times New Roman"/>
            </a:endParaRPr>
          </a:p>
          <a:p>
            <a:pPr marL="282575" indent="-245110">
              <a:lnSpc>
                <a:spcPct val="100000"/>
              </a:lnSpc>
              <a:spcBef>
                <a:spcPts val="409"/>
              </a:spcBef>
              <a:buChar char="•"/>
              <a:tabLst>
                <a:tab pos="282575" algn="l"/>
                <a:tab pos="283210" algn="l"/>
              </a:tabLst>
            </a:pPr>
            <a:r>
              <a:rPr dirty="0" sz="1150" spc="-25">
                <a:latin typeface="Arial"/>
                <a:cs typeface="Arial"/>
              </a:rPr>
              <a:t>Tension </a:t>
            </a:r>
            <a:r>
              <a:rPr dirty="0" sz="1150" spc="-10">
                <a:latin typeface="Arial"/>
                <a:cs typeface="Arial"/>
              </a:rPr>
              <a:t>resultant,</a:t>
            </a:r>
            <a:endParaRPr sz="1150">
              <a:latin typeface="Arial"/>
              <a:cs typeface="Arial"/>
            </a:endParaRPr>
          </a:p>
          <a:p>
            <a:pPr marL="282575" indent="-245110">
              <a:lnSpc>
                <a:spcPct val="100000"/>
              </a:lnSpc>
              <a:spcBef>
                <a:spcPts val="420"/>
              </a:spcBef>
              <a:buChar char="•"/>
              <a:tabLst>
                <a:tab pos="282575" algn="l"/>
                <a:tab pos="283210" algn="l"/>
              </a:tabLst>
            </a:pPr>
            <a:r>
              <a:rPr dirty="0" sz="1150" spc="-10">
                <a:latin typeface="Arial"/>
                <a:cs typeface="Arial"/>
              </a:rPr>
              <a:t>Depth </a:t>
            </a:r>
            <a:r>
              <a:rPr dirty="0" sz="1150" spc="-5">
                <a:latin typeface="Arial"/>
                <a:cs typeface="Arial"/>
              </a:rPr>
              <a:t>to </a:t>
            </a:r>
            <a:r>
              <a:rPr dirty="0" sz="1150" spc="-10">
                <a:latin typeface="Arial"/>
                <a:cs typeface="Arial"/>
              </a:rPr>
              <a:t>tension resultant,</a:t>
            </a:r>
            <a:endParaRPr sz="1150">
              <a:latin typeface="Arial"/>
              <a:cs typeface="Arial"/>
            </a:endParaRPr>
          </a:p>
          <a:p>
            <a:pPr marL="282575" indent="-245110">
              <a:lnSpc>
                <a:spcPct val="100000"/>
              </a:lnSpc>
              <a:spcBef>
                <a:spcPts val="430"/>
              </a:spcBef>
              <a:buChar char="•"/>
              <a:tabLst>
                <a:tab pos="282575" algn="l"/>
                <a:tab pos="283210" algn="l"/>
              </a:tabLst>
            </a:pPr>
            <a:r>
              <a:rPr dirty="0" sz="1150" spc="-5">
                <a:latin typeface="Arial"/>
                <a:cs typeface="Arial"/>
              </a:rPr>
              <a:t>Net </a:t>
            </a:r>
            <a:r>
              <a:rPr dirty="0" sz="1150" spc="-10">
                <a:latin typeface="Arial"/>
                <a:cs typeface="Arial"/>
              </a:rPr>
              <a:t>tensile</a:t>
            </a:r>
            <a:r>
              <a:rPr dirty="0" sz="1150" spc="-40">
                <a:latin typeface="Arial"/>
                <a:cs typeface="Arial"/>
              </a:rPr>
              <a:t> </a:t>
            </a:r>
            <a:r>
              <a:rPr dirty="0" sz="1150" spc="-10">
                <a:latin typeface="Arial"/>
                <a:cs typeface="Arial"/>
              </a:rPr>
              <a:t>strain,</a:t>
            </a:r>
            <a:endParaRPr sz="1150">
              <a:latin typeface="Arial"/>
              <a:cs typeface="Arial"/>
            </a:endParaRPr>
          </a:p>
          <a:p>
            <a:pPr marL="282575" indent="-245110">
              <a:lnSpc>
                <a:spcPct val="100000"/>
              </a:lnSpc>
              <a:spcBef>
                <a:spcPts val="409"/>
              </a:spcBef>
              <a:buChar char="•"/>
              <a:tabLst>
                <a:tab pos="282575" algn="l"/>
                <a:tab pos="283210" algn="l"/>
              </a:tabLst>
            </a:pPr>
            <a:r>
              <a:rPr dirty="0" sz="1150" spc="-10">
                <a:latin typeface="Arial"/>
                <a:cs typeface="Arial"/>
              </a:rPr>
              <a:t>Nominal</a:t>
            </a:r>
            <a:r>
              <a:rPr dirty="0" sz="1150" spc="-85">
                <a:latin typeface="Arial"/>
                <a:cs typeface="Arial"/>
              </a:rPr>
              <a:t> </a:t>
            </a:r>
            <a:r>
              <a:rPr dirty="0" sz="1150" spc="-20">
                <a:latin typeface="Arial"/>
                <a:cs typeface="Arial"/>
              </a:rPr>
              <a:t>capacity,</a:t>
            </a:r>
            <a:endParaRPr sz="1150">
              <a:latin typeface="Arial"/>
              <a:cs typeface="Arial"/>
            </a:endParaRPr>
          </a:p>
          <a:p>
            <a:pPr marL="282575" indent="-245110">
              <a:lnSpc>
                <a:spcPct val="100000"/>
              </a:lnSpc>
              <a:spcBef>
                <a:spcPts val="420"/>
              </a:spcBef>
              <a:buChar char="•"/>
              <a:tabLst>
                <a:tab pos="282575" algn="l"/>
                <a:tab pos="283210" algn="l"/>
              </a:tabLst>
            </a:pPr>
            <a:r>
              <a:rPr dirty="0" sz="1150" spc="-10">
                <a:latin typeface="Arial"/>
                <a:cs typeface="Arial"/>
              </a:rPr>
              <a:t>Moment</a:t>
            </a:r>
            <a:r>
              <a:rPr dirty="0" sz="1150" spc="5">
                <a:latin typeface="Arial"/>
                <a:cs typeface="Arial"/>
              </a:rPr>
              <a:t> </a:t>
            </a:r>
            <a:r>
              <a:rPr dirty="0" sz="1150" spc="-5">
                <a:latin typeface="Arial"/>
                <a:cs typeface="Arial"/>
              </a:rPr>
              <a:t>arm,</a:t>
            </a:r>
            <a:endParaRPr sz="1150">
              <a:latin typeface="Arial"/>
              <a:cs typeface="Arial"/>
            </a:endParaRPr>
          </a:p>
        </p:txBody>
      </p:sp>
      <p:sp>
        <p:nvSpPr>
          <p:cNvPr id="16" name="object 16"/>
          <p:cNvSpPr txBox="1"/>
          <p:nvPr/>
        </p:nvSpPr>
        <p:spPr>
          <a:xfrm>
            <a:off x="2876297" y="6883350"/>
            <a:ext cx="1557655" cy="1168400"/>
          </a:xfrm>
          <a:prstGeom prst="rect">
            <a:avLst/>
          </a:prstGeom>
        </p:spPr>
        <p:txBody>
          <a:bodyPr wrap="square" lIns="0" tIns="66040" rIns="0" bIns="0" rtlCol="0" vert="horz">
            <a:spAutoFit/>
          </a:bodyPr>
          <a:lstStyle/>
          <a:p>
            <a:pPr marL="309880">
              <a:lnSpc>
                <a:spcPct val="100000"/>
              </a:lnSpc>
              <a:spcBef>
                <a:spcPts val="520"/>
              </a:spcBef>
            </a:pPr>
            <a:r>
              <a:rPr dirty="0" sz="1150" spc="-10" i="1">
                <a:latin typeface="Times New Roman"/>
                <a:cs typeface="Times New Roman"/>
              </a:rPr>
              <a:t>T = </a:t>
            </a:r>
            <a:r>
              <a:rPr dirty="0" sz="1150" spc="-5" i="1">
                <a:latin typeface="Times New Roman"/>
                <a:cs typeface="Times New Roman"/>
              </a:rPr>
              <a:t>3464.24</a:t>
            </a:r>
            <a:r>
              <a:rPr dirty="0" sz="1150" spc="-60" i="1">
                <a:latin typeface="Times New Roman"/>
                <a:cs typeface="Times New Roman"/>
              </a:rPr>
              <a:t> </a:t>
            </a:r>
            <a:r>
              <a:rPr dirty="0" sz="1150" spc="-10" i="1">
                <a:latin typeface="Times New Roman"/>
                <a:cs typeface="Times New Roman"/>
              </a:rPr>
              <a:t>kip</a:t>
            </a:r>
            <a:endParaRPr sz="1150">
              <a:latin typeface="Times New Roman"/>
              <a:cs typeface="Times New Roman"/>
            </a:endParaRPr>
          </a:p>
          <a:p>
            <a:pPr marL="309880">
              <a:lnSpc>
                <a:spcPct val="100000"/>
              </a:lnSpc>
              <a:spcBef>
                <a:spcPts val="420"/>
              </a:spcBef>
            </a:pPr>
            <a:r>
              <a:rPr dirty="0" sz="1150" i="1">
                <a:latin typeface="Times New Roman"/>
                <a:cs typeface="Times New Roman"/>
              </a:rPr>
              <a:t>d</a:t>
            </a:r>
            <a:r>
              <a:rPr dirty="0" baseline="-22222" sz="1125" i="1">
                <a:latin typeface="Times New Roman"/>
                <a:cs typeface="Times New Roman"/>
              </a:rPr>
              <a:t>e </a:t>
            </a:r>
            <a:r>
              <a:rPr dirty="0" sz="1150" spc="-10" i="1">
                <a:latin typeface="Times New Roman"/>
                <a:cs typeface="Times New Roman"/>
              </a:rPr>
              <a:t>= </a:t>
            </a:r>
            <a:r>
              <a:rPr dirty="0" sz="1150" spc="-5" i="1">
                <a:latin typeface="Times New Roman"/>
                <a:cs typeface="Times New Roman"/>
              </a:rPr>
              <a:t>76.822</a:t>
            </a:r>
            <a:r>
              <a:rPr dirty="0" sz="1150" spc="-120" i="1">
                <a:latin typeface="Times New Roman"/>
                <a:cs typeface="Times New Roman"/>
              </a:rPr>
              <a:t> </a:t>
            </a:r>
            <a:r>
              <a:rPr dirty="0" sz="1150" spc="-10" i="1">
                <a:latin typeface="Times New Roman"/>
                <a:cs typeface="Times New Roman"/>
              </a:rPr>
              <a:t>in</a:t>
            </a:r>
            <a:endParaRPr sz="1150">
              <a:latin typeface="Times New Roman"/>
              <a:cs typeface="Times New Roman"/>
            </a:endParaRPr>
          </a:p>
          <a:p>
            <a:pPr marL="309880">
              <a:lnSpc>
                <a:spcPct val="100000"/>
              </a:lnSpc>
              <a:spcBef>
                <a:spcPts val="434"/>
              </a:spcBef>
            </a:pPr>
            <a:r>
              <a:rPr dirty="0" sz="1150" spc="25">
                <a:latin typeface="Cambria"/>
                <a:cs typeface="Cambria"/>
              </a:rPr>
              <a:t>𝜀</a:t>
            </a:r>
            <a:r>
              <a:rPr dirty="0" baseline="-17361" sz="1200" spc="37">
                <a:latin typeface="Cambria"/>
                <a:cs typeface="Cambria"/>
              </a:rPr>
              <a:t>t </a:t>
            </a:r>
            <a:r>
              <a:rPr dirty="0" sz="1150" spc="210">
                <a:latin typeface="Cambria"/>
                <a:cs typeface="Cambria"/>
              </a:rPr>
              <a:t>=</a:t>
            </a:r>
            <a:r>
              <a:rPr dirty="0" sz="1150" spc="30">
                <a:latin typeface="Cambria"/>
                <a:cs typeface="Cambria"/>
              </a:rPr>
              <a:t> </a:t>
            </a:r>
            <a:r>
              <a:rPr dirty="0" sz="1150" spc="40">
                <a:latin typeface="Cambria"/>
                <a:cs typeface="Cambria"/>
              </a:rPr>
              <a:t>12.7𝑥10</a:t>
            </a:r>
            <a:r>
              <a:rPr dirty="0" baseline="27777" sz="1200" spc="60">
                <a:latin typeface="Cambria"/>
                <a:cs typeface="Cambria"/>
              </a:rPr>
              <a:t>-3</a:t>
            </a:r>
            <a:endParaRPr baseline="27777" sz="1200">
              <a:latin typeface="Cambria"/>
              <a:cs typeface="Cambria"/>
            </a:endParaRPr>
          </a:p>
          <a:p>
            <a:pPr marL="25400" marR="30480" indent="284480">
              <a:lnSpc>
                <a:spcPts val="1800"/>
              </a:lnSpc>
              <a:spcBef>
                <a:spcPts val="114"/>
              </a:spcBef>
            </a:pPr>
            <a:r>
              <a:rPr dirty="0" sz="1150" spc="-10" i="1">
                <a:latin typeface="Times New Roman"/>
                <a:cs typeface="Times New Roman"/>
              </a:rPr>
              <a:t>M</a:t>
            </a:r>
            <a:r>
              <a:rPr dirty="0" baseline="-22222" sz="1125" spc="-15" i="1">
                <a:latin typeface="Times New Roman"/>
                <a:cs typeface="Times New Roman"/>
              </a:rPr>
              <a:t>n </a:t>
            </a:r>
            <a:r>
              <a:rPr dirty="0" sz="1150" spc="-10" i="1">
                <a:latin typeface="Times New Roman"/>
                <a:cs typeface="Times New Roman"/>
              </a:rPr>
              <a:t>= </a:t>
            </a:r>
            <a:r>
              <a:rPr dirty="0" sz="1150" spc="-5" i="1">
                <a:latin typeface="Times New Roman"/>
                <a:cs typeface="Times New Roman"/>
              </a:rPr>
              <a:t>20526.2 </a:t>
            </a:r>
            <a:r>
              <a:rPr dirty="0" sz="1150" spc="-10" i="1">
                <a:latin typeface="Times New Roman"/>
                <a:cs typeface="Times New Roman"/>
              </a:rPr>
              <a:t>kip-ft  </a:t>
            </a:r>
            <a:r>
              <a:rPr dirty="0" sz="1150" i="1">
                <a:latin typeface="Times New Roman"/>
                <a:cs typeface="Times New Roman"/>
              </a:rPr>
              <a:t>d</a:t>
            </a:r>
            <a:r>
              <a:rPr dirty="0" baseline="-22222" sz="1125" i="1">
                <a:latin typeface="Times New Roman"/>
                <a:cs typeface="Times New Roman"/>
              </a:rPr>
              <a:t>e </a:t>
            </a:r>
            <a:r>
              <a:rPr dirty="0" sz="1150" spc="-5" i="1">
                <a:latin typeface="Times New Roman"/>
                <a:cs typeface="Times New Roman"/>
              </a:rPr>
              <a:t>- </a:t>
            </a:r>
            <a:r>
              <a:rPr dirty="0" sz="1150" i="1">
                <a:latin typeface="Times New Roman"/>
                <a:cs typeface="Times New Roman"/>
              </a:rPr>
              <a:t>d</a:t>
            </a:r>
            <a:r>
              <a:rPr dirty="0" baseline="-22222" sz="1125" i="1">
                <a:latin typeface="Times New Roman"/>
                <a:cs typeface="Times New Roman"/>
              </a:rPr>
              <a:t>c </a:t>
            </a:r>
            <a:r>
              <a:rPr dirty="0" sz="1150" spc="-10" i="1">
                <a:latin typeface="Times New Roman"/>
                <a:cs typeface="Times New Roman"/>
              </a:rPr>
              <a:t>= M</a:t>
            </a:r>
            <a:r>
              <a:rPr dirty="0" baseline="-22222" sz="1125" spc="-15" i="1">
                <a:latin typeface="Times New Roman"/>
                <a:cs typeface="Times New Roman"/>
              </a:rPr>
              <a:t>n</a:t>
            </a:r>
            <a:r>
              <a:rPr dirty="0" sz="1150" spc="-10" i="1">
                <a:latin typeface="Times New Roman"/>
                <a:cs typeface="Times New Roman"/>
              </a:rPr>
              <a:t>/T =</a:t>
            </a:r>
            <a:r>
              <a:rPr dirty="0" sz="1150" spc="-45" i="1">
                <a:latin typeface="Times New Roman"/>
                <a:cs typeface="Times New Roman"/>
              </a:rPr>
              <a:t> </a:t>
            </a:r>
            <a:r>
              <a:rPr dirty="0" sz="1150" spc="-5" i="1">
                <a:latin typeface="Times New Roman"/>
                <a:cs typeface="Times New Roman"/>
              </a:rPr>
              <a:t>71.102in</a:t>
            </a:r>
            <a:endParaRPr sz="1150">
              <a:latin typeface="Times New Roman"/>
              <a:cs typeface="Times New Roman"/>
            </a:endParaRPr>
          </a:p>
        </p:txBody>
      </p:sp>
      <p:sp>
        <p:nvSpPr>
          <p:cNvPr id="17" name="object 17"/>
          <p:cNvSpPr/>
          <p:nvPr/>
        </p:nvSpPr>
        <p:spPr>
          <a:xfrm>
            <a:off x="6210300" y="6294120"/>
            <a:ext cx="381000" cy="97790"/>
          </a:xfrm>
          <a:custGeom>
            <a:avLst/>
            <a:gdLst/>
            <a:ahLst/>
            <a:cxnLst/>
            <a:rect l="l" t="t" r="r" b="b"/>
            <a:pathLst>
              <a:path w="381000" h="97789">
                <a:moveTo>
                  <a:pt x="350520" y="97536"/>
                </a:moveTo>
                <a:lnTo>
                  <a:pt x="348996" y="92964"/>
                </a:lnTo>
                <a:lnTo>
                  <a:pt x="356616" y="91440"/>
                </a:lnTo>
                <a:lnTo>
                  <a:pt x="362712" y="85344"/>
                </a:lnTo>
                <a:lnTo>
                  <a:pt x="373380" y="48768"/>
                </a:lnTo>
                <a:lnTo>
                  <a:pt x="372856" y="40171"/>
                </a:lnTo>
                <a:lnTo>
                  <a:pt x="348996" y="4572"/>
                </a:lnTo>
                <a:lnTo>
                  <a:pt x="350520" y="0"/>
                </a:lnTo>
                <a:lnTo>
                  <a:pt x="379476" y="31623"/>
                </a:lnTo>
                <a:lnTo>
                  <a:pt x="381000" y="48768"/>
                </a:lnTo>
                <a:lnTo>
                  <a:pt x="380666" y="57626"/>
                </a:lnTo>
                <a:lnTo>
                  <a:pt x="357949" y="94916"/>
                </a:lnTo>
                <a:lnTo>
                  <a:pt x="350520" y="97536"/>
                </a:lnTo>
                <a:close/>
              </a:path>
              <a:path w="381000" h="97789">
                <a:moveTo>
                  <a:pt x="30480" y="97536"/>
                </a:moveTo>
                <a:lnTo>
                  <a:pt x="2095" y="65913"/>
                </a:lnTo>
                <a:lnTo>
                  <a:pt x="0" y="48768"/>
                </a:lnTo>
                <a:lnTo>
                  <a:pt x="547" y="39909"/>
                </a:lnTo>
                <a:lnTo>
                  <a:pt x="23907" y="2833"/>
                </a:lnTo>
                <a:lnTo>
                  <a:pt x="30480" y="0"/>
                </a:lnTo>
                <a:lnTo>
                  <a:pt x="32004" y="4572"/>
                </a:lnTo>
                <a:lnTo>
                  <a:pt x="24383" y="6096"/>
                </a:lnTo>
                <a:lnTo>
                  <a:pt x="18287" y="12192"/>
                </a:lnTo>
                <a:lnTo>
                  <a:pt x="15239" y="19812"/>
                </a:lnTo>
                <a:lnTo>
                  <a:pt x="12358" y="25836"/>
                </a:lnTo>
                <a:lnTo>
                  <a:pt x="10477" y="32575"/>
                </a:lnTo>
                <a:lnTo>
                  <a:pt x="9453" y="40171"/>
                </a:lnTo>
                <a:lnTo>
                  <a:pt x="9143" y="48768"/>
                </a:lnTo>
                <a:lnTo>
                  <a:pt x="9453" y="57364"/>
                </a:lnTo>
                <a:lnTo>
                  <a:pt x="10477" y="64960"/>
                </a:lnTo>
                <a:lnTo>
                  <a:pt x="12358" y="71699"/>
                </a:lnTo>
                <a:lnTo>
                  <a:pt x="15239" y="77724"/>
                </a:lnTo>
                <a:lnTo>
                  <a:pt x="18287" y="85344"/>
                </a:lnTo>
                <a:lnTo>
                  <a:pt x="24383" y="91440"/>
                </a:lnTo>
                <a:lnTo>
                  <a:pt x="32004" y="92964"/>
                </a:lnTo>
                <a:lnTo>
                  <a:pt x="30480" y="97536"/>
                </a:lnTo>
                <a:close/>
              </a:path>
            </a:pathLst>
          </a:custGeom>
          <a:solidFill>
            <a:srgbClr val="000000"/>
          </a:solidFill>
        </p:spPr>
        <p:txBody>
          <a:bodyPr wrap="square" lIns="0" tIns="0" rIns="0" bIns="0" rtlCol="0"/>
          <a:lstStyle/>
          <a:p/>
        </p:txBody>
      </p:sp>
      <p:sp>
        <p:nvSpPr>
          <p:cNvPr id="18" name="object 18"/>
          <p:cNvSpPr/>
          <p:nvPr/>
        </p:nvSpPr>
        <p:spPr>
          <a:xfrm>
            <a:off x="6193535" y="6452615"/>
            <a:ext cx="414655" cy="97790"/>
          </a:xfrm>
          <a:custGeom>
            <a:avLst/>
            <a:gdLst/>
            <a:ahLst/>
            <a:cxnLst/>
            <a:rect l="l" t="t" r="r" b="b"/>
            <a:pathLst>
              <a:path w="414654" h="97790">
                <a:moveTo>
                  <a:pt x="384048" y="97536"/>
                </a:moveTo>
                <a:lnTo>
                  <a:pt x="382524" y="92964"/>
                </a:lnTo>
                <a:lnTo>
                  <a:pt x="390144" y="91440"/>
                </a:lnTo>
                <a:lnTo>
                  <a:pt x="396240" y="85344"/>
                </a:lnTo>
                <a:lnTo>
                  <a:pt x="406908" y="48768"/>
                </a:lnTo>
                <a:lnTo>
                  <a:pt x="406384" y="40171"/>
                </a:lnTo>
                <a:lnTo>
                  <a:pt x="382524" y="4572"/>
                </a:lnTo>
                <a:lnTo>
                  <a:pt x="384048" y="0"/>
                </a:lnTo>
                <a:lnTo>
                  <a:pt x="413004" y="31623"/>
                </a:lnTo>
                <a:lnTo>
                  <a:pt x="414528" y="48768"/>
                </a:lnTo>
                <a:lnTo>
                  <a:pt x="414194" y="57626"/>
                </a:lnTo>
                <a:lnTo>
                  <a:pt x="391477" y="94916"/>
                </a:lnTo>
                <a:lnTo>
                  <a:pt x="384048" y="97536"/>
                </a:lnTo>
                <a:close/>
              </a:path>
              <a:path w="414654" h="97790">
                <a:moveTo>
                  <a:pt x="30480" y="97536"/>
                </a:moveTo>
                <a:lnTo>
                  <a:pt x="2095" y="65913"/>
                </a:lnTo>
                <a:lnTo>
                  <a:pt x="0" y="48768"/>
                </a:lnTo>
                <a:lnTo>
                  <a:pt x="547" y="39909"/>
                </a:lnTo>
                <a:lnTo>
                  <a:pt x="23907" y="2833"/>
                </a:lnTo>
                <a:lnTo>
                  <a:pt x="30480" y="0"/>
                </a:lnTo>
                <a:lnTo>
                  <a:pt x="32004" y="4572"/>
                </a:lnTo>
                <a:lnTo>
                  <a:pt x="24384" y="6096"/>
                </a:lnTo>
                <a:lnTo>
                  <a:pt x="18287" y="12192"/>
                </a:lnTo>
                <a:lnTo>
                  <a:pt x="15239" y="19812"/>
                </a:lnTo>
                <a:lnTo>
                  <a:pt x="12358" y="25836"/>
                </a:lnTo>
                <a:lnTo>
                  <a:pt x="10477" y="32575"/>
                </a:lnTo>
                <a:lnTo>
                  <a:pt x="9453" y="40171"/>
                </a:lnTo>
                <a:lnTo>
                  <a:pt x="9143" y="48768"/>
                </a:lnTo>
                <a:lnTo>
                  <a:pt x="9453" y="57364"/>
                </a:lnTo>
                <a:lnTo>
                  <a:pt x="10477" y="64960"/>
                </a:lnTo>
                <a:lnTo>
                  <a:pt x="12358" y="71699"/>
                </a:lnTo>
                <a:lnTo>
                  <a:pt x="15239" y="77724"/>
                </a:lnTo>
                <a:lnTo>
                  <a:pt x="18287" y="85344"/>
                </a:lnTo>
                <a:lnTo>
                  <a:pt x="24384" y="91440"/>
                </a:lnTo>
                <a:lnTo>
                  <a:pt x="32004" y="92964"/>
                </a:lnTo>
                <a:lnTo>
                  <a:pt x="30480" y="97536"/>
                </a:lnTo>
                <a:close/>
              </a:path>
            </a:pathLst>
          </a:custGeom>
          <a:solidFill>
            <a:srgbClr val="000000"/>
          </a:solidFill>
        </p:spPr>
        <p:txBody>
          <a:bodyPr wrap="square" lIns="0" tIns="0" rIns="0" bIns="0" rtlCol="0"/>
          <a:lstStyle/>
          <a:p/>
        </p:txBody>
      </p:sp>
      <p:sp>
        <p:nvSpPr>
          <p:cNvPr id="19" name="object 19"/>
          <p:cNvSpPr txBox="1"/>
          <p:nvPr/>
        </p:nvSpPr>
        <p:spPr>
          <a:xfrm>
            <a:off x="6203111" y="6433915"/>
            <a:ext cx="405765" cy="151765"/>
          </a:xfrm>
          <a:prstGeom prst="rect">
            <a:avLst/>
          </a:prstGeom>
        </p:spPr>
        <p:txBody>
          <a:bodyPr wrap="square" lIns="0" tIns="15875" rIns="0" bIns="0" rtlCol="0" vert="horz">
            <a:spAutoFit/>
          </a:bodyPr>
          <a:lstStyle/>
          <a:p>
            <a:pPr marL="25400">
              <a:lnSpc>
                <a:spcPct val="100000"/>
              </a:lnSpc>
              <a:spcBef>
                <a:spcPts val="125"/>
              </a:spcBef>
            </a:pPr>
            <a:r>
              <a:rPr dirty="0" baseline="10416" sz="1200" spc="67">
                <a:latin typeface="Cambria"/>
                <a:cs typeface="Cambria"/>
              </a:rPr>
              <a:t>c:</a:t>
            </a:r>
            <a:r>
              <a:rPr dirty="0" sz="650" spc="45">
                <a:latin typeface="Cambria"/>
                <a:cs typeface="Cambria"/>
              </a:rPr>
              <a:t>tl</a:t>
            </a:r>
            <a:r>
              <a:rPr dirty="0" baseline="10416" sz="1200" spc="67">
                <a:latin typeface="Cambria"/>
                <a:cs typeface="Cambria"/>
              </a:rPr>
              <a:t>-c:</a:t>
            </a:r>
            <a:r>
              <a:rPr dirty="0" sz="650" spc="45">
                <a:latin typeface="Cambria"/>
                <a:cs typeface="Cambria"/>
              </a:rPr>
              <a:t>cl</a:t>
            </a:r>
            <a:endParaRPr sz="650">
              <a:latin typeface="Cambria"/>
              <a:cs typeface="Cambria"/>
            </a:endParaRPr>
          </a:p>
        </p:txBody>
      </p:sp>
      <p:sp>
        <p:nvSpPr>
          <p:cNvPr id="20" name="object 20"/>
          <p:cNvSpPr txBox="1"/>
          <p:nvPr/>
        </p:nvSpPr>
        <p:spPr>
          <a:xfrm>
            <a:off x="4424685" y="6299696"/>
            <a:ext cx="2622550" cy="199390"/>
          </a:xfrm>
          <a:prstGeom prst="rect">
            <a:avLst/>
          </a:prstGeom>
        </p:spPr>
        <p:txBody>
          <a:bodyPr wrap="square" lIns="0" tIns="11430" rIns="0" bIns="0" rtlCol="0" vert="horz">
            <a:spAutoFit/>
          </a:bodyPr>
          <a:lstStyle/>
          <a:p>
            <a:pPr marL="270510" indent="-245745">
              <a:lnSpc>
                <a:spcPct val="100000"/>
              </a:lnSpc>
              <a:spcBef>
                <a:spcPts val="90"/>
              </a:spcBef>
              <a:buFont typeface="Arial"/>
              <a:buChar char="•"/>
              <a:tabLst>
                <a:tab pos="270510" algn="l"/>
                <a:tab pos="271145" algn="l"/>
              </a:tabLst>
            </a:pPr>
            <a:r>
              <a:rPr dirty="0" sz="1150" spc="-5">
                <a:latin typeface="Cambria"/>
                <a:cs typeface="Cambria"/>
              </a:rPr>
              <a:t>0.75 </a:t>
            </a:r>
            <a:r>
              <a:rPr dirty="0" sz="1150" spc="215">
                <a:latin typeface="Cambria"/>
                <a:cs typeface="Cambria"/>
              </a:rPr>
              <a:t>≤ </a:t>
            </a:r>
            <a:r>
              <a:rPr dirty="0" sz="1150" spc="-10">
                <a:latin typeface="Cambria"/>
                <a:cs typeface="Cambria"/>
              </a:rPr>
              <a:t>𝜙 </a:t>
            </a:r>
            <a:r>
              <a:rPr dirty="0" sz="1150" spc="210">
                <a:latin typeface="Cambria"/>
                <a:cs typeface="Cambria"/>
              </a:rPr>
              <a:t>= </a:t>
            </a:r>
            <a:r>
              <a:rPr dirty="0" sz="1150" spc="-10">
                <a:latin typeface="Cambria"/>
                <a:cs typeface="Cambria"/>
              </a:rPr>
              <a:t>0.75 </a:t>
            </a:r>
            <a:r>
              <a:rPr dirty="0" sz="1150" spc="210">
                <a:latin typeface="Cambria"/>
                <a:cs typeface="Cambria"/>
              </a:rPr>
              <a:t>+ </a:t>
            </a:r>
            <a:r>
              <a:rPr dirty="0" sz="1150" spc="-5">
                <a:latin typeface="Cambria"/>
                <a:cs typeface="Cambria"/>
              </a:rPr>
              <a:t>0.25</a:t>
            </a:r>
            <a:r>
              <a:rPr dirty="0" u="sng" baseline="31400" sz="1725" spc="-7">
                <a:uFill>
                  <a:solidFill>
                    <a:srgbClr val="000000"/>
                  </a:solidFill>
                </a:uFill>
                <a:latin typeface="Cambria"/>
                <a:cs typeface="Cambria"/>
              </a:rPr>
              <a:t> </a:t>
            </a:r>
            <a:r>
              <a:rPr dirty="0" u="sng" baseline="45138" sz="1200" spc="60">
                <a:uFill>
                  <a:solidFill>
                    <a:srgbClr val="000000"/>
                  </a:solidFill>
                </a:uFill>
                <a:latin typeface="Cambria"/>
                <a:cs typeface="Cambria"/>
              </a:rPr>
              <a:t>c:</a:t>
            </a:r>
            <a:r>
              <a:rPr dirty="0" u="sng" baseline="42735" sz="975" spc="60">
                <a:uFill>
                  <a:solidFill>
                    <a:srgbClr val="000000"/>
                  </a:solidFill>
                </a:uFill>
                <a:latin typeface="Cambria"/>
                <a:cs typeface="Cambria"/>
              </a:rPr>
              <a:t>t</a:t>
            </a:r>
            <a:r>
              <a:rPr dirty="0" u="sng" baseline="45138" sz="1200" spc="60">
                <a:uFill>
                  <a:solidFill>
                    <a:srgbClr val="000000"/>
                  </a:solidFill>
                </a:uFill>
                <a:latin typeface="Cambria"/>
                <a:cs typeface="Cambria"/>
              </a:rPr>
              <a:t>-c:</a:t>
            </a:r>
            <a:r>
              <a:rPr dirty="0" u="sng" baseline="42735" sz="975" spc="60">
                <a:uFill>
                  <a:solidFill>
                    <a:srgbClr val="000000"/>
                  </a:solidFill>
                </a:uFill>
                <a:latin typeface="Cambria"/>
                <a:cs typeface="Cambria"/>
              </a:rPr>
              <a:t>cl</a:t>
            </a:r>
            <a:r>
              <a:rPr dirty="0" baseline="42735" sz="975" spc="60">
                <a:latin typeface="Cambria"/>
                <a:cs typeface="Cambria"/>
              </a:rPr>
              <a:t> </a:t>
            </a:r>
            <a:r>
              <a:rPr dirty="0" sz="1150" spc="215">
                <a:latin typeface="Cambria"/>
                <a:cs typeface="Cambria"/>
              </a:rPr>
              <a:t>≤</a:t>
            </a:r>
            <a:r>
              <a:rPr dirty="0" sz="1150" spc="-65">
                <a:latin typeface="Cambria"/>
                <a:cs typeface="Cambria"/>
              </a:rPr>
              <a:t> </a:t>
            </a:r>
            <a:r>
              <a:rPr dirty="0" sz="1150" spc="-10">
                <a:latin typeface="Cambria"/>
                <a:cs typeface="Cambria"/>
              </a:rPr>
              <a:t>1.0</a:t>
            </a:r>
            <a:endParaRPr sz="1150">
              <a:latin typeface="Cambria"/>
              <a:cs typeface="Cambria"/>
            </a:endParaRPr>
          </a:p>
        </p:txBody>
      </p:sp>
      <p:sp>
        <p:nvSpPr>
          <p:cNvPr id="21" name="object 21"/>
          <p:cNvSpPr txBox="1"/>
          <p:nvPr/>
        </p:nvSpPr>
        <p:spPr>
          <a:xfrm>
            <a:off x="4450085" y="6634932"/>
            <a:ext cx="63500" cy="199390"/>
          </a:xfrm>
          <a:prstGeom prst="rect">
            <a:avLst/>
          </a:prstGeom>
        </p:spPr>
        <p:txBody>
          <a:bodyPr wrap="square" lIns="0" tIns="11430" rIns="0" bIns="0" rtlCol="0" vert="horz">
            <a:spAutoFit/>
          </a:bodyPr>
          <a:lstStyle/>
          <a:p>
            <a:pPr>
              <a:lnSpc>
                <a:spcPct val="100000"/>
              </a:lnSpc>
              <a:spcBef>
                <a:spcPts val="90"/>
              </a:spcBef>
            </a:pPr>
            <a:r>
              <a:rPr dirty="0" sz="1150" spc="-5">
                <a:latin typeface="Arial"/>
                <a:cs typeface="Arial"/>
              </a:rPr>
              <a:t>•</a:t>
            </a:r>
            <a:endParaRPr sz="1150">
              <a:latin typeface="Arial"/>
              <a:cs typeface="Arial"/>
            </a:endParaRPr>
          </a:p>
        </p:txBody>
      </p:sp>
      <p:sp>
        <p:nvSpPr>
          <p:cNvPr id="22" name="object 22"/>
          <p:cNvSpPr/>
          <p:nvPr/>
        </p:nvSpPr>
        <p:spPr>
          <a:xfrm>
            <a:off x="5733287" y="6629400"/>
            <a:ext cx="737870" cy="97790"/>
          </a:xfrm>
          <a:custGeom>
            <a:avLst/>
            <a:gdLst/>
            <a:ahLst/>
            <a:cxnLst/>
            <a:rect l="l" t="t" r="r" b="b"/>
            <a:pathLst>
              <a:path w="737870" h="97790">
                <a:moveTo>
                  <a:pt x="707136" y="97536"/>
                </a:moveTo>
                <a:lnTo>
                  <a:pt x="705612" y="92964"/>
                </a:lnTo>
                <a:lnTo>
                  <a:pt x="713232" y="91440"/>
                </a:lnTo>
                <a:lnTo>
                  <a:pt x="719328" y="85344"/>
                </a:lnTo>
                <a:lnTo>
                  <a:pt x="729996" y="48768"/>
                </a:lnTo>
                <a:lnTo>
                  <a:pt x="729472" y="40171"/>
                </a:lnTo>
                <a:lnTo>
                  <a:pt x="705612" y="4572"/>
                </a:lnTo>
                <a:lnTo>
                  <a:pt x="707136" y="0"/>
                </a:lnTo>
                <a:lnTo>
                  <a:pt x="736092" y="31623"/>
                </a:lnTo>
                <a:lnTo>
                  <a:pt x="737616" y="48768"/>
                </a:lnTo>
                <a:lnTo>
                  <a:pt x="737282" y="57626"/>
                </a:lnTo>
                <a:lnTo>
                  <a:pt x="714565" y="94916"/>
                </a:lnTo>
                <a:lnTo>
                  <a:pt x="707136" y="97536"/>
                </a:lnTo>
                <a:close/>
              </a:path>
              <a:path w="737870" h="97790">
                <a:moveTo>
                  <a:pt x="30479" y="97536"/>
                </a:moveTo>
                <a:lnTo>
                  <a:pt x="2095" y="65913"/>
                </a:lnTo>
                <a:lnTo>
                  <a:pt x="0" y="48768"/>
                </a:lnTo>
                <a:lnTo>
                  <a:pt x="547" y="39909"/>
                </a:lnTo>
                <a:lnTo>
                  <a:pt x="23907" y="2833"/>
                </a:lnTo>
                <a:lnTo>
                  <a:pt x="30479" y="0"/>
                </a:lnTo>
                <a:lnTo>
                  <a:pt x="32004" y="4572"/>
                </a:lnTo>
                <a:lnTo>
                  <a:pt x="24383" y="7620"/>
                </a:lnTo>
                <a:lnTo>
                  <a:pt x="18287" y="12192"/>
                </a:lnTo>
                <a:lnTo>
                  <a:pt x="15239" y="19812"/>
                </a:lnTo>
                <a:lnTo>
                  <a:pt x="12358" y="25836"/>
                </a:lnTo>
                <a:lnTo>
                  <a:pt x="10477" y="32575"/>
                </a:lnTo>
                <a:lnTo>
                  <a:pt x="9453" y="40171"/>
                </a:lnTo>
                <a:lnTo>
                  <a:pt x="9143" y="48768"/>
                </a:lnTo>
                <a:lnTo>
                  <a:pt x="9453" y="57364"/>
                </a:lnTo>
                <a:lnTo>
                  <a:pt x="10477" y="64960"/>
                </a:lnTo>
                <a:lnTo>
                  <a:pt x="12358" y="71699"/>
                </a:lnTo>
                <a:lnTo>
                  <a:pt x="15239" y="77724"/>
                </a:lnTo>
                <a:lnTo>
                  <a:pt x="18287" y="85344"/>
                </a:lnTo>
                <a:lnTo>
                  <a:pt x="24383" y="91440"/>
                </a:lnTo>
                <a:lnTo>
                  <a:pt x="32004" y="92964"/>
                </a:lnTo>
                <a:lnTo>
                  <a:pt x="30479" y="97536"/>
                </a:lnTo>
                <a:close/>
              </a:path>
            </a:pathLst>
          </a:custGeom>
          <a:solidFill>
            <a:srgbClr val="000000"/>
          </a:solidFill>
        </p:spPr>
        <p:txBody>
          <a:bodyPr wrap="square" lIns="0" tIns="0" rIns="0" bIns="0" rtlCol="0"/>
          <a:lstStyle/>
          <a:p/>
        </p:txBody>
      </p:sp>
      <p:sp>
        <p:nvSpPr>
          <p:cNvPr id="23" name="object 23"/>
          <p:cNvSpPr txBox="1"/>
          <p:nvPr/>
        </p:nvSpPr>
        <p:spPr>
          <a:xfrm>
            <a:off x="4670081" y="6549605"/>
            <a:ext cx="1805305" cy="199390"/>
          </a:xfrm>
          <a:prstGeom prst="rect">
            <a:avLst/>
          </a:prstGeom>
        </p:spPr>
        <p:txBody>
          <a:bodyPr wrap="square" lIns="0" tIns="11430" rIns="0" bIns="0" rtlCol="0" vert="horz">
            <a:spAutoFit/>
          </a:bodyPr>
          <a:lstStyle/>
          <a:p>
            <a:pPr marL="25400">
              <a:lnSpc>
                <a:spcPct val="100000"/>
              </a:lnSpc>
              <a:spcBef>
                <a:spcPts val="90"/>
              </a:spcBef>
            </a:pPr>
            <a:r>
              <a:rPr dirty="0" baseline="-31400" sz="1725" spc="-15">
                <a:latin typeface="Cambria"/>
                <a:cs typeface="Cambria"/>
              </a:rPr>
              <a:t>𝜙 </a:t>
            </a:r>
            <a:r>
              <a:rPr dirty="0" baseline="-31400" sz="1725" spc="315">
                <a:latin typeface="Cambria"/>
                <a:cs typeface="Cambria"/>
              </a:rPr>
              <a:t>= </a:t>
            </a:r>
            <a:r>
              <a:rPr dirty="0" baseline="-31400" sz="1725" spc="-7">
                <a:latin typeface="Cambria"/>
                <a:cs typeface="Cambria"/>
              </a:rPr>
              <a:t>0.75 </a:t>
            </a:r>
            <a:r>
              <a:rPr dirty="0" baseline="-31400" sz="1725" spc="315">
                <a:latin typeface="Cambria"/>
                <a:cs typeface="Cambria"/>
              </a:rPr>
              <a:t>+ </a:t>
            </a:r>
            <a:r>
              <a:rPr dirty="0" baseline="-31400" sz="1725" spc="-7">
                <a:latin typeface="Cambria"/>
                <a:cs typeface="Cambria"/>
              </a:rPr>
              <a:t>0.25</a:t>
            </a:r>
            <a:r>
              <a:rPr dirty="0" baseline="-31400" sz="1725" spc="-52">
                <a:latin typeface="Cambria"/>
                <a:cs typeface="Cambria"/>
              </a:rPr>
              <a:t> </a:t>
            </a:r>
            <a:r>
              <a:rPr dirty="0" sz="800" spc="60">
                <a:latin typeface="Cambria"/>
                <a:cs typeface="Cambria"/>
              </a:rPr>
              <a:t>o.o127-o.oo2</a:t>
            </a:r>
            <a:endParaRPr sz="800">
              <a:latin typeface="Cambria"/>
              <a:cs typeface="Cambria"/>
            </a:endParaRPr>
          </a:p>
        </p:txBody>
      </p:sp>
      <p:sp>
        <p:nvSpPr>
          <p:cNvPr id="24" name="object 24"/>
          <p:cNvSpPr/>
          <p:nvPr/>
        </p:nvSpPr>
        <p:spPr>
          <a:xfrm>
            <a:off x="5763768" y="6787896"/>
            <a:ext cx="676910" cy="97790"/>
          </a:xfrm>
          <a:custGeom>
            <a:avLst/>
            <a:gdLst/>
            <a:ahLst/>
            <a:cxnLst/>
            <a:rect l="l" t="t" r="r" b="b"/>
            <a:pathLst>
              <a:path w="676910" h="97790">
                <a:moveTo>
                  <a:pt x="646175" y="97536"/>
                </a:moveTo>
                <a:lnTo>
                  <a:pt x="644651" y="92964"/>
                </a:lnTo>
                <a:lnTo>
                  <a:pt x="652271" y="91440"/>
                </a:lnTo>
                <a:lnTo>
                  <a:pt x="658367" y="85344"/>
                </a:lnTo>
                <a:lnTo>
                  <a:pt x="669035" y="48768"/>
                </a:lnTo>
                <a:lnTo>
                  <a:pt x="668512" y="40171"/>
                </a:lnTo>
                <a:lnTo>
                  <a:pt x="644651" y="4572"/>
                </a:lnTo>
                <a:lnTo>
                  <a:pt x="646175" y="0"/>
                </a:lnTo>
                <a:lnTo>
                  <a:pt x="675131" y="31623"/>
                </a:lnTo>
                <a:lnTo>
                  <a:pt x="676655" y="48768"/>
                </a:lnTo>
                <a:lnTo>
                  <a:pt x="676322" y="57626"/>
                </a:lnTo>
                <a:lnTo>
                  <a:pt x="653605" y="94916"/>
                </a:lnTo>
                <a:lnTo>
                  <a:pt x="646175" y="97536"/>
                </a:lnTo>
                <a:close/>
              </a:path>
              <a:path w="676910" h="97790">
                <a:moveTo>
                  <a:pt x="30479" y="97536"/>
                </a:moveTo>
                <a:lnTo>
                  <a:pt x="2095" y="65913"/>
                </a:lnTo>
                <a:lnTo>
                  <a:pt x="0" y="48768"/>
                </a:lnTo>
                <a:lnTo>
                  <a:pt x="547" y="39909"/>
                </a:lnTo>
                <a:lnTo>
                  <a:pt x="23907" y="2833"/>
                </a:lnTo>
                <a:lnTo>
                  <a:pt x="30479" y="0"/>
                </a:lnTo>
                <a:lnTo>
                  <a:pt x="32003" y="4572"/>
                </a:lnTo>
                <a:lnTo>
                  <a:pt x="24383" y="7620"/>
                </a:lnTo>
                <a:lnTo>
                  <a:pt x="18287" y="12192"/>
                </a:lnTo>
                <a:lnTo>
                  <a:pt x="15239" y="19812"/>
                </a:lnTo>
                <a:lnTo>
                  <a:pt x="12358" y="25836"/>
                </a:lnTo>
                <a:lnTo>
                  <a:pt x="10477" y="32575"/>
                </a:lnTo>
                <a:lnTo>
                  <a:pt x="9453" y="40171"/>
                </a:lnTo>
                <a:lnTo>
                  <a:pt x="9143" y="48768"/>
                </a:lnTo>
                <a:lnTo>
                  <a:pt x="9453" y="57364"/>
                </a:lnTo>
                <a:lnTo>
                  <a:pt x="10477" y="64960"/>
                </a:lnTo>
                <a:lnTo>
                  <a:pt x="12358" y="71699"/>
                </a:lnTo>
                <a:lnTo>
                  <a:pt x="15239" y="77724"/>
                </a:lnTo>
                <a:lnTo>
                  <a:pt x="18287" y="85344"/>
                </a:lnTo>
                <a:lnTo>
                  <a:pt x="24383" y="91440"/>
                </a:lnTo>
                <a:lnTo>
                  <a:pt x="32003" y="92964"/>
                </a:lnTo>
                <a:lnTo>
                  <a:pt x="30479" y="97536"/>
                </a:lnTo>
                <a:close/>
              </a:path>
            </a:pathLst>
          </a:custGeom>
          <a:solidFill>
            <a:srgbClr val="000000"/>
          </a:solidFill>
        </p:spPr>
        <p:txBody>
          <a:bodyPr wrap="square" lIns="0" tIns="0" rIns="0" bIns="0" rtlCol="0"/>
          <a:lstStyle/>
          <a:p/>
        </p:txBody>
      </p:sp>
      <p:sp>
        <p:nvSpPr>
          <p:cNvPr id="25" name="object 25"/>
          <p:cNvSpPr/>
          <p:nvPr/>
        </p:nvSpPr>
        <p:spPr>
          <a:xfrm>
            <a:off x="5724144" y="6751320"/>
            <a:ext cx="759460" cy="0"/>
          </a:xfrm>
          <a:custGeom>
            <a:avLst/>
            <a:gdLst/>
            <a:ahLst/>
            <a:cxnLst/>
            <a:rect l="l" t="t" r="r" b="b"/>
            <a:pathLst>
              <a:path w="759460" h="0">
                <a:moveTo>
                  <a:pt x="0" y="0"/>
                </a:moveTo>
                <a:lnTo>
                  <a:pt x="758951" y="0"/>
                </a:lnTo>
              </a:path>
            </a:pathLst>
          </a:custGeom>
          <a:ln w="9144">
            <a:solidFill>
              <a:srgbClr val="000000"/>
            </a:solidFill>
          </a:ln>
        </p:spPr>
        <p:txBody>
          <a:bodyPr wrap="square" lIns="0" tIns="0" rIns="0" bIns="0" rtlCol="0"/>
          <a:lstStyle/>
          <a:p/>
        </p:txBody>
      </p:sp>
      <p:sp>
        <p:nvSpPr>
          <p:cNvPr id="26" name="object 26"/>
          <p:cNvSpPr/>
          <p:nvPr/>
        </p:nvSpPr>
        <p:spPr>
          <a:xfrm>
            <a:off x="5750051" y="7373111"/>
            <a:ext cx="608330" cy="134620"/>
          </a:xfrm>
          <a:custGeom>
            <a:avLst/>
            <a:gdLst/>
            <a:ahLst/>
            <a:cxnLst/>
            <a:rect l="l" t="t" r="r" b="b"/>
            <a:pathLst>
              <a:path w="608329" h="134620">
                <a:moveTo>
                  <a:pt x="565404" y="134112"/>
                </a:moveTo>
                <a:lnTo>
                  <a:pt x="563880" y="128016"/>
                </a:lnTo>
                <a:lnTo>
                  <a:pt x="571333" y="124896"/>
                </a:lnTo>
                <a:lnTo>
                  <a:pt x="577786" y="120205"/>
                </a:lnTo>
                <a:lnTo>
                  <a:pt x="595336" y="77533"/>
                </a:lnTo>
                <a:lnTo>
                  <a:pt x="595884" y="65532"/>
                </a:lnTo>
                <a:lnTo>
                  <a:pt x="595336" y="54411"/>
                </a:lnTo>
                <a:lnTo>
                  <a:pt x="577786" y="12954"/>
                </a:lnTo>
                <a:lnTo>
                  <a:pt x="563880" y="4572"/>
                </a:lnTo>
                <a:lnTo>
                  <a:pt x="565404" y="0"/>
                </a:lnTo>
                <a:lnTo>
                  <a:pt x="597408" y="22860"/>
                </a:lnTo>
                <a:lnTo>
                  <a:pt x="608076" y="67056"/>
                </a:lnTo>
                <a:lnTo>
                  <a:pt x="607480" y="79295"/>
                </a:lnTo>
                <a:lnTo>
                  <a:pt x="591121" y="118038"/>
                </a:lnTo>
                <a:lnTo>
                  <a:pt x="575119" y="130087"/>
                </a:lnTo>
                <a:lnTo>
                  <a:pt x="565404" y="134112"/>
                </a:lnTo>
                <a:close/>
              </a:path>
              <a:path w="608329" h="134620">
                <a:moveTo>
                  <a:pt x="42672" y="134112"/>
                </a:moveTo>
                <a:lnTo>
                  <a:pt x="10667" y="109728"/>
                </a:lnTo>
                <a:lnTo>
                  <a:pt x="0" y="67056"/>
                </a:lnTo>
                <a:lnTo>
                  <a:pt x="833" y="54792"/>
                </a:lnTo>
                <a:lnTo>
                  <a:pt x="17597" y="14573"/>
                </a:lnTo>
                <a:lnTo>
                  <a:pt x="42672" y="0"/>
                </a:lnTo>
                <a:lnTo>
                  <a:pt x="45720" y="4572"/>
                </a:lnTo>
                <a:lnTo>
                  <a:pt x="37385" y="8334"/>
                </a:lnTo>
                <a:lnTo>
                  <a:pt x="30480" y="12954"/>
                </a:lnTo>
                <a:lnTo>
                  <a:pt x="12739" y="54411"/>
                </a:lnTo>
                <a:lnTo>
                  <a:pt x="12191" y="65532"/>
                </a:lnTo>
                <a:lnTo>
                  <a:pt x="12739" y="77533"/>
                </a:lnTo>
                <a:lnTo>
                  <a:pt x="24693" y="114085"/>
                </a:lnTo>
                <a:lnTo>
                  <a:pt x="44196" y="128016"/>
                </a:lnTo>
                <a:lnTo>
                  <a:pt x="42672" y="134112"/>
                </a:lnTo>
                <a:close/>
              </a:path>
            </a:pathLst>
          </a:custGeom>
          <a:solidFill>
            <a:srgbClr val="000000"/>
          </a:solidFill>
        </p:spPr>
        <p:txBody>
          <a:bodyPr wrap="square" lIns="0" tIns="0" rIns="0" bIns="0" rtlCol="0"/>
          <a:lstStyle/>
          <a:p/>
        </p:txBody>
      </p:sp>
      <p:sp>
        <p:nvSpPr>
          <p:cNvPr id="27" name="object 27"/>
          <p:cNvSpPr txBox="1"/>
          <p:nvPr/>
        </p:nvSpPr>
        <p:spPr>
          <a:xfrm>
            <a:off x="4424685" y="6747705"/>
            <a:ext cx="2334895" cy="1002665"/>
          </a:xfrm>
          <a:prstGeom prst="rect">
            <a:avLst/>
          </a:prstGeom>
        </p:spPr>
        <p:txBody>
          <a:bodyPr wrap="square" lIns="0" tIns="15875" rIns="0" bIns="0" rtlCol="0" vert="horz">
            <a:spAutoFit/>
          </a:bodyPr>
          <a:lstStyle/>
          <a:p>
            <a:pPr marL="1373505">
              <a:lnSpc>
                <a:spcPts val="930"/>
              </a:lnSpc>
              <a:spcBef>
                <a:spcPts val="125"/>
              </a:spcBef>
            </a:pPr>
            <a:r>
              <a:rPr dirty="0" sz="800" spc="65">
                <a:latin typeface="Cambria"/>
                <a:cs typeface="Cambria"/>
              </a:rPr>
              <a:t>o.oo5-o.oo2</a:t>
            </a:r>
            <a:endParaRPr sz="800">
              <a:latin typeface="Cambria"/>
              <a:cs typeface="Cambria"/>
            </a:endParaRPr>
          </a:p>
          <a:p>
            <a:pPr marL="842010">
              <a:lnSpc>
                <a:spcPts val="1350"/>
              </a:lnSpc>
            </a:pPr>
            <a:r>
              <a:rPr dirty="0" sz="1150" spc="210">
                <a:latin typeface="Cambria"/>
                <a:cs typeface="Cambria"/>
              </a:rPr>
              <a:t>=</a:t>
            </a:r>
            <a:r>
              <a:rPr dirty="0" sz="1150" spc="-15">
                <a:latin typeface="Cambria"/>
                <a:cs typeface="Cambria"/>
              </a:rPr>
              <a:t> </a:t>
            </a:r>
            <a:r>
              <a:rPr dirty="0" sz="1150" spc="-5">
                <a:latin typeface="Cambria"/>
                <a:cs typeface="Cambria"/>
              </a:rPr>
              <a:t>1.64, 𝑢𝑠𝑒 </a:t>
            </a:r>
            <a:r>
              <a:rPr dirty="0" sz="1150" spc="-10">
                <a:latin typeface="Cambria"/>
                <a:cs typeface="Cambria"/>
              </a:rPr>
              <a:t>1.0</a:t>
            </a:r>
            <a:endParaRPr sz="1150">
              <a:latin typeface="Cambria"/>
              <a:cs typeface="Cambria"/>
            </a:endParaRPr>
          </a:p>
          <a:p>
            <a:pPr marL="107314">
              <a:lnSpc>
                <a:spcPct val="100000"/>
              </a:lnSpc>
              <a:spcBef>
                <a:spcPts val="420"/>
              </a:spcBef>
            </a:pPr>
            <a:r>
              <a:rPr dirty="0" sz="1150" spc="-10">
                <a:latin typeface="Arial"/>
                <a:cs typeface="Arial"/>
              </a:rPr>
              <a:t>– </a:t>
            </a:r>
            <a:r>
              <a:rPr dirty="0" sz="1150" spc="-25">
                <a:latin typeface="Arial"/>
                <a:cs typeface="Arial"/>
              </a:rPr>
              <a:t>Tension </a:t>
            </a:r>
            <a:r>
              <a:rPr dirty="0" sz="1150" spc="-10">
                <a:latin typeface="Arial"/>
                <a:cs typeface="Arial"/>
              </a:rPr>
              <a:t>controlled</a:t>
            </a:r>
            <a:r>
              <a:rPr dirty="0" sz="1150" spc="10">
                <a:latin typeface="Arial"/>
                <a:cs typeface="Arial"/>
              </a:rPr>
              <a:t> </a:t>
            </a:r>
            <a:r>
              <a:rPr dirty="0" sz="1150" spc="-10">
                <a:latin typeface="Arial"/>
                <a:cs typeface="Arial"/>
              </a:rPr>
              <a:t>section</a:t>
            </a:r>
            <a:endParaRPr sz="1150">
              <a:latin typeface="Arial"/>
              <a:cs typeface="Arial"/>
            </a:endParaRPr>
          </a:p>
          <a:p>
            <a:pPr marL="270510" indent="-245745">
              <a:lnSpc>
                <a:spcPct val="100000"/>
              </a:lnSpc>
              <a:spcBef>
                <a:spcPts val="420"/>
              </a:spcBef>
              <a:buFont typeface="Arial"/>
              <a:buChar char="•"/>
              <a:tabLst>
                <a:tab pos="270510" algn="l"/>
                <a:tab pos="271145" algn="l"/>
              </a:tabLst>
            </a:pPr>
            <a:r>
              <a:rPr dirty="0" sz="1150" spc="10">
                <a:latin typeface="Cambria"/>
                <a:cs typeface="Cambria"/>
              </a:rPr>
              <a:t>𝑀</a:t>
            </a:r>
            <a:r>
              <a:rPr dirty="0" baseline="-17361" sz="1200" spc="15">
                <a:latin typeface="Cambria"/>
                <a:cs typeface="Cambria"/>
              </a:rPr>
              <a:t>r  </a:t>
            </a:r>
            <a:r>
              <a:rPr dirty="0" sz="1150" spc="210">
                <a:latin typeface="Cambria"/>
                <a:cs typeface="Cambria"/>
              </a:rPr>
              <a:t>= </a:t>
            </a:r>
            <a:r>
              <a:rPr dirty="0" sz="1150" spc="5">
                <a:latin typeface="Cambria"/>
                <a:cs typeface="Cambria"/>
              </a:rPr>
              <a:t>𝜙𝑀</a:t>
            </a:r>
            <a:r>
              <a:rPr dirty="0" baseline="-17361" sz="1200" spc="7">
                <a:latin typeface="Cambria"/>
                <a:cs typeface="Cambria"/>
              </a:rPr>
              <a:t>n</a:t>
            </a:r>
            <a:r>
              <a:rPr dirty="0" baseline="-17361" sz="1200" spc="277">
                <a:latin typeface="Cambria"/>
                <a:cs typeface="Cambria"/>
              </a:rPr>
              <a:t> </a:t>
            </a:r>
            <a:r>
              <a:rPr dirty="0" sz="1150" spc="210">
                <a:latin typeface="Cambria"/>
                <a:cs typeface="Cambria"/>
              </a:rPr>
              <a:t>= </a:t>
            </a:r>
            <a:r>
              <a:rPr dirty="0" sz="1150" spc="-5">
                <a:latin typeface="Cambria"/>
                <a:cs typeface="Cambria"/>
              </a:rPr>
              <a:t>1.0 20526.2 </a:t>
            </a:r>
            <a:r>
              <a:rPr dirty="0" sz="1150" spc="-10">
                <a:latin typeface="Cambria"/>
                <a:cs typeface="Cambria"/>
              </a:rPr>
              <a:t>𝑘 </a:t>
            </a:r>
            <a:r>
              <a:rPr dirty="0" sz="1150" spc="-5">
                <a:latin typeface="Cambria"/>
                <a:cs typeface="Cambria"/>
              </a:rPr>
              <a:t>·</a:t>
            </a:r>
            <a:r>
              <a:rPr dirty="0" sz="1150" spc="170">
                <a:latin typeface="Cambria"/>
                <a:cs typeface="Cambria"/>
              </a:rPr>
              <a:t> </a:t>
            </a:r>
            <a:r>
              <a:rPr dirty="0" sz="1150" spc="-5">
                <a:latin typeface="Cambria"/>
                <a:cs typeface="Cambria"/>
              </a:rPr>
              <a:t>𝑓𝑡</a:t>
            </a:r>
            <a:endParaRPr sz="1150">
              <a:latin typeface="Cambria"/>
              <a:cs typeface="Cambria"/>
            </a:endParaRPr>
          </a:p>
          <a:p>
            <a:pPr marL="270510" indent="-245745">
              <a:lnSpc>
                <a:spcPct val="100000"/>
              </a:lnSpc>
              <a:spcBef>
                <a:spcPts val="409"/>
              </a:spcBef>
              <a:buFont typeface="Arial"/>
              <a:buChar char="•"/>
              <a:tabLst>
                <a:tab pos="270510" algn="l"/>
                <a:tab pos="271145" algn="l"/>
              </a:tabLst>
            </a:pPr>
            <a:r>
              <a:rPr dirty="0" sz="1150" spc="10">
                <a:latin typeface="Cambria"/>
                <a:cs typeface="Cambria"/>
              </a:rPr>
              <a:t>𝑀</a:t>
            </a:r>
            <a:r>
              <a:rPr dirty="0" baseline="-17361" sz="1200" spc="15">
                <a:latin typeface="Cambria"/>
                <a:cs typeface="Cambria"/>
              </a:rPr>
              <a:t>r  </a:t>
            </a:r>
            <a:r>
              <a:rPr dirty="0" sz="1150" spc="215">
                <a:latin typeface="Cambria"/>
                <a:cs typeface="Cambria"/>
              </a:rPr>
              <a:t>≥ </a:t>
            </a:r>
            <a:r>
              <a:rPr dirty="0" sz="1150" spc="5">
                <a:latin typeface="Cambria"/>
                <a:cs typeface="Cambria"/>
              </a:rPr>
              <a:t>𝑀</a:t>
            </a:r>
            <a:r>
              <a:rPr dirty="0" baseline="-17361" sz="1200" spc="7">
                <a:latin typeface="Cambria"/>
                <a:cs typeface="Cambria"/>
              </a:rPr>
              <a:t>u  </a:t>
            </a:r>
            <a:r>
              <a:rPr dirty="0" sz="1150" spc="210">
                <a:latin typeface="Cambria"/>
                <a:cs typeface="Cambria"/>
              </a:rPr>
              <a:t>= </a:t>
            </a:r>
            <a:r>
              <a:rPr dirty="0" sz="1150" spc="-5">
                <a:latin typeface="Cambria"/>
                <a:cs typeface="Cambria"/>
              </a:rPr>
              <a:t>17099.8𝑘 · 𝑓𝑡</a:t>
            </a:r>
            <a:r>
              <a:rPr dirty="0" sz="1150" spc="55">
                <a:latin typeface="Cambria"/>
                <a:cs typeface="Cambria"/>
              </a:rPr>
              <a:t> </a:t>
            </a:r>
            <a:r>
              <a:rPr dirty="0" sz="1150" spc="-10" b="1">
                <a:latin typeface="Times New Roman"/>
                <a:cs typeface="Times New Roman"/>
              </a:rPr>
              <a:t>OK</a:t>
            </a:r>
            <a:endParaRPr sz="1150">
              <a:latin typeface="Times New Roman"/>
              <a:cs typeface="Times New Roman"/>
            </a:endParaRPr>
          </a:p>
        </p:txBody>
      </p:sp>
      <p:sp>
        <p:nvSpPr>
          <p:cNvPr id="28" name="object 28"/>
          <p:cNvSpPr txBox="1"/>
          <p:nvPr/>
        </p:nvSpPr>
        <p:spPr>
          <a:xfrm>
            <a:off x="6903724" y="8873744"/>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12</a:t>
            </a:r>
            <a:r>
              <a:rPr dirty="0" sz="850">
                <a:solidFill>
                  <a:srgbClr val="FFFFFF"/>
                </a:solidFill>
                <a:latin typeface="Arial"/>
                <a:cs typeface="Arial"/>
              </a:rPr>
              <a:t>2</a:t>
            </a:r>
            <a:endParaRPr sz="850">
              <a:latin typeface="Arial"/>
              <a:cs typeface="Arial"/>
            </a:endParaRPr>
          </a:p>
        </p:txBody>
      </p:sp>
      <p:sp>
        <p:nvSpPr>
          <p:cNvPr id="29" name="object 29"/>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30" name="object 30"/>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2</a:t>
            </a:r>
            <a:r>
              <a:rPr dirty="0" sz="1050" spc="-5">
                <a:solidFill>
                  <a:srgbClr val="262626"/>
                </a:solidFill>
                <a:latin typeface="Calibri"/>
                <a:cs typeface="Calibri"/>
              </a:rPr>
              <a:t>1</a:t>
            </a:r>
            <a:endParaRPr sz="1050">
              <a:latin typeface="Calibri"/>
              <a:cs typeface="Calibri"/>
            </a:endParaRPr>
          </a:p>
        </p:txBody>
      </p:sp>
      <p:sp>
        <p:nvSpPr>
          <p:cNvPr id="32" name="object 32"/>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31" name="object 31"/>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2</a:t>
            </a:r>
            <a:r>
              <a:rPr dirty="0" sz="1050" spc="-5">
                <a:solidFill>
                  <a:srgbClr val="262626"/>
                </a:solidFill>
                <a:latin typeface="Calibri"/>
                <a:cs typeface="Calibri"/>
              </a:rPr>
              <a:t>2</a:t>
            </a:r>
            <a:endParaRPr sz="1050">
              <a:latin typeface="Calibri"/>
              <a:cs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a:spLocks noGrp="1"/>
          </p:cNvSpPr>
          <p:nvPr>
            <p:ph type="title"/>
          </p:nvPr>
        </p:nvSpPr>
        <p:spPr>
          <a:xfrm>
            <a:off x="1003766" y="1153205"/>
            <a:ext cx="4367530" cy="417195"/>
          </a:xfrm>
          <a:prstGeom prst="rect"/>
        </p:spPr>
        <p:txBody>
          <a:bodyPr wrap="square" lIns="0" tIns="14604" rIns="0" bIns="0" rtlCol="0" vert="horz">
            <a:spAutoFit/>
          </a:bodyPr>
          <a:lstStyle/>
          <a:p>
            <a:pPr marL="12700">
              <a:lnSpc>
                <a:spcPct val="100000"/>
              </a:lnSpc>
              <a:spcBef>
                <a:spcPts val="114"/>
              </a:spcBef>
            </a:pPr>
            <a:r>
              <a:rPr dirty="0" sz="2550" spc="5" b="0">
                <a:solidFill>
                  <a:srgbClr val="1C7C5B"/>
                </a:solidFill>
                <a:latin typeface="Arial Black"/>
                <a:cs typeface="Arial Black"/>
              </a:rPr>
              <a:t>Minimum</a:t>
            </a:r>
            <a:r>
              <a:rPr dirty="0" sz="2550" spc="10" b="0">
                <a:solidFill>
                  <a:srgbClr val="1C7C5B"/>
                </a:solidFill>
                <a:latin typeface="Arial Black"/>
                <a:cs typeface="Arial Black"/>
              </a:rPr>
              <a:t> </a:t>
            </a:r>
            <a:r>
              <a:rPr dirty="0" sz="2550" b="0">
                <a:solidFill>
                  <a:srgbClr val="1C7C5B"/>
                </a:solidFill>
                <a:latin typeface="Arial Black"/>
                <a:cs typeface="Arial Black"/>
              </a:rPr>
              <a:t>Reinforcement</a:t>
            </a:r>
            <a:endParaRPr sz="2550">
              <a:latin typeface="Arial Black"/>
              <a:cs typeface="Arial Black"/>
            </a:endParaRPr>
          </a:p>
        </p:txBody>
      </p:sp>
      <p:sp>
        <p:nvSpPr>
          <p:cNvPr id="5" name="object 5"/>
          <p:cNvSpPr/>
          <p:nvPr/>
        </p:nvSpPr>
        <p:spPr>
          <a:xfrm>
            <a:off x="2496312" y="2971800"/>
            <a:ext cx="841375" cy="134620"/>
          </a:xfrm>
          <a:custGeom>
            <a:avLst/>
            <a:gdLst/>
            <a:ahLst/>
            <a:cxnLst/>
            <a:rect l="l" t="t" r="r" b="b"/>
            <a:pathLst>
              <a:path w="841375" h="134619">
                <a:moveTo>
                  <a:pt x="798575" y="134112"/>
                </a:moveTo>
                <a:lnTo>
                  <a:pt x="797051" y="128016"/>
                </a:lnTo>
                <a:lnTo>
                  <a:pt x="804719" y="124896"/>
                </a:lnTo>
                <a:lnTo>
                  <a:pt x="811529" y="120205"/>
                </a:lnTo>
                <a:lnTo>
                  <a:pt x="828722" y="77533"/>
                </a:lnTo>
                <a:lnTo>
                  <a:pt x="829055" y="65532"/>
                </a:lnTo>
                <a:lnTo>
                  <a:pt x="828722" y="54411"/>
                </a:lnTo>
                <a:lnTo>
                  <a:pt x="811529" y="12954"/>
                </a:lnTo>
                <a:lnTo>
                  <a:pt x="797051" y="4572"/>
                </a:lnTo>
                <a:lnTo>
                  <a:pt x="798575" y="0"/>
                </a:lnTo>
                <a:lnTo>
                  <a:pt x="830579" y="22860"/>
                </a:lnTo>
                <a:lnTo>
                  <a:pt x="841247" y="67056"/>
                </a:lnTo>
                <a:lnTo>
                  <a:pt x="840652" y="79295"/>
                </a:lnTo>
                <a:lnTo>
                  <a:pt x="824293" y="118038"/>
                </a:lnTo>
                <a:lnTo>
                  <a:pt x="808291" y="130087"/>
                </a:lnTo>
                <a:lnTo>
                  <a:pt x="798575" y="134112"/>
                </a:lnTo>
                <a:close/>
              </a:path>
              <a:path w="841375" h="134619">
                <a:moveTo>
                  <a:pt x="42671" y="134112"/>
                </a:moveTo>
                <a:lnTo>
                  <a:pt x="10667" y="109728"/>
                </a:lnTo>
                <a:lnTo>
                  <a:pt x="0" y="67056"/>
                </a:lnTo>
                <a:lnTo>
                  <a:pt x="595" y="54792"/>
                </a:lnTo>
                <a:lnTo>
                  <a:pt x="16954" y="14573"/>
                </a:lnTo>
                <a:lnTo>
                  <a:pt x="42671" y="0"/>
                </a:lnTo>
                <a:lnTo>
                  <a:pt x="44195" y="4572"/>
                </a:lnTo>
                <a:lnTo>
                  <a:pt x="36528" y="8334"/>
                </a:lnTo>
                <a:lnTo>
                  <a:pt x="29717" y="12954"/>
                </a:lnTo>
                <a:lnTo>
                  <a:pt x="12525" y="54411"/>
                </a:lnTo>
                <a:lnTo>
                  <a:pt x="12191" y="65532"/>
                </a:lnTo>
                <a:lnTo>
                  <a:pt x="12525" y="77533"/>
                </a:lnTo>
                <a:lnTo>
                  <a:pt x="24050" y="114085"/>
                </a:lnTo>
                <a:lnTo>
                  <a:pt x="44195" y="128016"/>
                </a:lnTo>
                <a:lnTo>
                  <a:pt x="42671" y="134112"/>
                </a:lnTo>
                <a:close/>
              </a:path>
            </a:pathLst>
          </a:custGeom>
          <a:solidFill>
            <a:srgbClr val="000000"/>
          </a:solidFill>
        </p:spPr>
        <p:txBody>
          <a:bodyPr wrap="square" lIns="0" tIns="0" rIns="0" bIns="0" rtlCol="0"/>
          <a:lstStyle/>
          <a:p/>
        </p:txBody>
      </p:sp>
      <p:sp>
        <p:nvSpPr>
          <p:cNvPr id="6" name="object 6"/>
          <p:cNvSpPr txBox="1"/>
          <p:nvPr/>
        </p:nvSpPr>
        <p:spPr>
          <a:xfrm>
            <a:off x="953005" y="1843558"/>
            <a:ext cx="4726940" cy="1704975"/>
          </a:xfrm>
          <a:prstGeom prst="rect">
            <a:avLst/>
          </a:prstGeom>
        </p:spPr>
        <p:txBody>
          <a:bodyPr wrap="square" lIns="0" tIns="46355" rIns="0" bIns="0" rtlCol="0" vert="horz">
            <a:spAutoFit/>
          </a:bodyPr>
          <a:lstStyle/>
          <a:p>
            <a:pPr marL="307975" indent="-245110">
              <a:lnSpc>
                <a:spcPct val="100000"/>
              </a:lnSpc>
              <a:spcBef>
                <a:spcPts val="365"/>
              </a:spcBef>
              <a:buChar char="•"/>
              <a:tabLst>
                <a:tab pos="307975" algn="l"/>
                <a:tab pos="308610" algn="l"/>
              </a:tabLst>
            </a:pPr>
            <a:r>
              <a:rPr dirty="0" sz="1150" spc="-10">
                <a:latin typeface="Arial"/>
                <a:cs typeface="Arial"/>
              </a:rPr>
              <a:t>LRFD</a:t>
            </a:r>
            <a:r>
              <a:rPr dirty="0" sz="1150" spc="-20">
                <a:latin typeface="Arial"/>
                <a:cs typeface="Arial"/>
              </a:rPr>
              <a:t> </a:t>
            </a:r>
            <a:r>
              <a:rPr dirty="0" sz="1150" spc="-10">
                <a:latin typeface="Arial"/>
                <a:cs typeface="Arial"/>
              </a:rPr>
              <a:t>5.6.3.3</a:t>
            </a:r>
            <a:endParaRPr sz="1150">
              <a:latin typeface="Arial"/>
              <a:cs typeface="Arial"/>
            </a:endParaRPr>
          </a:p>
          <a:p>
            <a:pPr marL="307975" indent="-245110">
              <a:lnSpc>
                <a:spcPct val="100000"/>
              </a:lnSpc>
              <a:spcBef>
                <a:spcPts val="265"/>
              </a:spcBef>
              <a:buChar char="•"/>
              <a:tabLst>
                <a:tab pos="307975" algn="l"/>
                <a:tab pos="308610" algn="l"/>
              </a:tabLst>
            </a:pPr>
            <a:r>
              <a:rPr dirty="0" sz="1150" spc="-5">
                <a:latin typeface="Arial"/>
                <a:cs typeface="Arial"/>
              </a:rPr>
              <a:t>Reinforcement </a:t>
            </a:r>
            <a:r>
              <a:rPr dirty="0" sz="1150" spc="-10">
                <a:latin typeface="Arial"/>
                <a:cs typeface="Arial"/>
              </a:rPr>
              <a:t>required </a:t>
            </a:r>
            <a:r>
              <a:rPr dirty="0" sz="1150" spc="-5">
                <a:latin typeface="Arial"/>
                <a:cs typeface="Arial"/>
              </a:rPr>
              <a:t>for </a:t>
            </a:r>
            <a:r>
              <a:rPr dirty="0" sz="1150" spc="-10">
                <a:latin typeface="Arial"/>
                <a:cs typeface="Arial"/>
              </a:rPr>
              <a:t>minimum moment</a:t>
            </a:r>
            <a:r>
              <a:rPr dirty="0" sz="1150" spc="-15">
                <a:latin typeface="Arial"/>
                <a:cs typeface="Arial"/>
              </a:rPr>
              <a:t> </a:t>
            </a:r>
            <a:r>
              <a:rPr dirty="0" sz="1150" spc="-10">
                <a:latin typeface="Arial"/>
                <a:cs typeface="Arial"/>
              </a:rPr>
              <a:t>capacity</a:t>
            </a:r>
            <a:endParaRPr sz="1150">
              <a:latin typeface="Arial"/>
              <a:cs typeface="Arial"/>
            </a:endParaRPr>
          </a:p>
          <a:p>
            <a:pPr marL="307975" indent="-245110">
              <a:lnSpc>
                <a:spcPct val="100000"/>
              </a:lnSpc>
              <a:spcBef>
                <a:spcPts val="260"/>
              </a:spcBef>
              <a:buChar char="•"/>
              <a:tabLst>
                <a:tab pos="307975" algn="l"/>
                <a:tab pos="308610" algn="l"/>
              </a:tabLst>
            </a:pPr>
            <a:r>
              <a:rPr dirty="0" sz="1150" spc="-10">
                <a:latin typeface="Arial"/>
                <a:cs typeface="Arial"/>
              </a:rPr>
              <a:t>Ensures there is sufficient reinforcement </a:t>
            </a:r>
            <a:r>
              <a:rPr dirty="0" sz="1150" spc="-5">
                <a:latin typeface="Arial"/>
                <a:cs typeface="Arial"/>
              </a:rPr>
              <a:t>to </a:t>
            </a:r>
            <a:r>
              <a:rPr dirty="0" sz="1150" spc="-10">
                <a:latin typeface="Arial"/>
                <a:cs typeface="Arial"/>
              </a:rPr>
              <a:t>achieve ductile</a:t>
            </a:r>
            <a:r>
              <a:rPr dirty="0" sz="1150" spc="90">
                <a:latin typeface="Arial"/>
                <a:cs typeface="Arial"/>
              </a:rPr>
              <a:t> </a:t>
            </a:r>
            <a:r>
              <a:rPr dirty="0" sz="1150" spc="-10">
                <a:latin typeface="Arial"/>
                <a:cs typeface="Arial"/>
              </a:rPr>
              <a:t>behavior</a:t>
            </a:r>
            <a:endParaRPr sz="1150">
              <a:latin typeface="Arial"/>
              <a:cs typeface="Arial"/>
            </a:endParaRPr>
          </a:p>
          <a:p>
            <a:pPr lvl="1" marL="593725" indent="-205104">
              <a:lnSpc>
                <a:spcPct val="100000"/>
              </a:lnSpc>
              <a:spcBef>
                <a:spcPts val="265"/>
              </a:spcBef>
              <a:buChar char="–"/>
              <a:tabLst>
                <a:tab pos="594360" algn="l"/>
              </a:tabLst>
            </a:pPr>
            <a:r>
              <a:rPr dirty="0" sz="1150" spc="-15">
                <a:latin typeface="Arial"/>
                <a:cs typeface="Arial"/>
              </a:rPr>
              <a:t>Avoid </a:t>
            </a:r>
            <a:r>
              <a:rPr dirty="0" sz="1150" spc="-5">
                <a:latin typeface="Arial"/>
                <a:cs typeface="Arial"/>
              </a:rPr>
              <a:t>fracture of </a:t>
            </a:r>
            <a:r>
              <a:rPr dirty="0" sz="1150" spc="-10">
                <a:latin typeface="Arial"/>
                <a:cs typeface="Arial"/>
              </a:rPr>
              <a:t>reinforcement </a:t>
            </a:r>
            <a:r>
              <a:rPr dirty="0" sz="1150" spc="-5">
                <a:latin typeface="Arial"/>
                <a:cs typeface="Arial"/>
              </a:rPr>
              <a:t>at first</a:t>
            </a:r>
            <a:r>
              <a:rPr dirty="0" sz="1150" spc="10">
                <a:latin typeface="Arial"/>
                <a:cs typeface="Arial"/>
              </a:rPr>
              <a:t> </a:t>
            </a:r>
            <a:r>
              <a:rPr dirty="0" sz="1150" spc="-5">
                <a:latin typeface="Arial"/>
                <a:cs typeface="Arial"/>
              </a:rPr>
              <a:t>crack</a:t>
            </a:r>
            <a:endParaRPr sz="1150">
              <a:latin typeface="Arial"/>
              <a:cs typeface="Arial"/>
            </a:endParaRPr>
          </a:p>
          <a:p>
            <a:pPr lvl="1" marL="593725" indent="-205104">
              <a:lnSpc>
                <a:spcPct val="100000"/>
              </a:lnSpc>
              <a:spcBef>
                <a:spcPts val="265"/>
              </a:spcBef>
              <a:buChar char="–"/>
              <a:tabLst>
                <a:tab pos="594360" algn="l"/>
              </a:tabLst>
            </a:pPr>
            <a:r>
              <a:rPr dirty="0" sz="1150" spc="-15">
                <a:latin typeface="Arial"/>
                <a:cs typeface="Arial"/>
              </a:rPr>
              <a:t>Avoid </a:t>
            </a:r>
            <a:r>
              <a:rPr dirty="0" sz="1150" spc="-5">
                <a:latin typeface="Arial"/>
                <a:cs typeface="Arial"/>
              </a:rPr>
              <a:t>crushing of </a:t>
            </a:r>
            <a:r>
              <a:rPr dirty="0" sz="1150" spc="-10">
                <a:latin typeface="Arial"/>
                <a:cs typeface="Arial"/>
              </a:rPr>
              <a:t>concrete </a:t>
            </a:r>
            <a:r>
              <a:rPr dirty="0" sz="1150" spc="-5">
                <a:latin typeface="Arial"/>
                <a:cs typeface="Arial"/>
              </a:rPr>
              <a:t>at first</a:t>
            </a:r>
            <a:r>
              <a:rPr dirty="0" sz="1150" spc="-20">
                <a:latin typeface="Arial"/>
                <a:cs typeface="Arial"/>
              </a:rPr>
              <a:t> </a:t>
            </a:r>
            <a:r>
              <a:rPr dirty="0" sz="1150" spc="-5">
                <a:latin typeface="Arial"/>
                <a:cs typeface="Arial"/>
              </a:rPr>
              <a:t>crack</a:t>
            </a:r>
            <a:endParaRPr sz="1150">
              <a:latin typeface="Arial"/>
              <a:cs typeface="Arial"/>
            </a:endParaRPr>
          </a:p>
          <a:p>
            <a:pPr marL="308610" indent="-245745">
              <a:lnSpc>
                <a:spcPct val="100000"/>
              </a:lnSpc>
              <a:spcBef>
                <a:spcPts val="265"/>
              </a:spcBef>
              <a:buFont typeface="Arial"/>
              <a:buChar char="•"/>
              <a:tabLst>
                <a:tab pos="308610" algn="l"/>
                <a:tab pos="309245" algn="l"/>
              </a:tabLst>
            </a:pPr>
            <a:r>
              <a:rPr dirty="0" sz="1150" spc="50">
                <a:latin typeface="Cambria"/>
                <a:cs typeface="Cambria"/>
              </a:rPr>
              <a:t>𝑀</a:t>
            </a:r>
            <a:r>
              <a:rPr dirty="0" baseline="-17361" sz="1200" spc="75">
                <a:latin typeface="Cambria"/>
                <a:cs typeface="Cambria"/>
              </a:rPr>
              <a:t>r,min </a:t>
            </a:r>
            <a:r>
              <a:rPr dirty="0" sz="1150" spc="210">
                <a:latin typeface="Cambria"/>
                <a:cs typeface="Cambria"/>
              </a:rPr>
              <a:t>= </a:t>
            </a:r>
            <a:r>
              <a:rPr dirty="0" sz="1150" spc="-10">
                <a:latin typeface="Cambria"/>
                <a:cs typeface="Cambria"/>
              </a:rPr>
              <a:t>𝑙𝑒𝑠𝑠𝑜𝑟 </a:t>
            </a:r>
            <a:r>
              <a:rPr dirty="0" sz="1150" spc="-5">
                <a:latin typeface="Cambria"/>
                <a:cs typeface="Cambria"/>
              </a:rPr>
              <a:t>𝑜𝑓 </a:t>
            </a:r>
            <a:r>
              <a:rPr dirty="0" sz="1150" spc="30">
                <a:latin typeface="Cambria"/>
                <a:cs typeface="Cambria"/>
              </a:rPr>
              <a:t>𝑀</a:t>
            </a:r>
            <a:r>
              <a:rPr dirty="0" baseline="-17361" sz="1200" spc="44">
                <a:latin typeface="Cambria"/>
                <a:cs typeface="Cambria"/>
              </a:rPr>
              <a:t>er</a:t>
            </a:r>
            <a:r>
              <a:rPr dirty="0" sz="1150" spc="30">
                <a:latin typeface="Cambria"/>
                <a:cs typeface="Cambria"/>
              </a:rPr>
              <a:t>,</a:t>
            </a:r>
            <a:r>
              <a:rPr dirty="0" sz="1150" spc="-35">
                <a:latin typeface="Cambria"/>
                <a:cs typeface="Cambria"/>
              </a:rPr>
              <a:t> </a:t>
            </a:r>
            <a:r>
              <a:rPr dirty="0" sz="1150" spc="-5">
                <a:latin typeface="Cambria"/>
                <a:cs typeface="Cambria"/>
              </a:rPr>
              <a:t>1.33𝑀</a:t>
            </a:r>
            <a:r>
              <a:rPr dirty="0" baseline="-17361" sz="1200" spc="-7">
                <a:latin typeface="Cambria"/>
                <a:cs typeface="Cambria"/>
              </a:rPr>
              <a:t>u</a:t>
            </a:r>
            <a:endParaRPr baseline="-17361" sz="1200">
              <a:latin typeface="Cambria"/>
              <a:cs typeface="Cambria"/>
            </a:endParaRPr>
          </a:p>
          <a:p>
            <a:pPr lvl="1" marL="593725" indent="-205104">
              <a:lnSpc>
                <a:spcPct val="100000"/>
              </a:lnSpc>
              <a:spcBef>
                <a:spcPts val="335"/>
              </a:spcBef>
              <a:buFont typeface="Arial"/>
              <a:buChar char="–"/>
              <a:tabLst>
                <a:tab pos="594360" algn="l"/>
              </a:tabLst>
            </a:pPr>
            <a:r>
              <a:rPr dirty="0" sz="1150" spc="15">
                <a:latin typeface="Cambria"/>
                <a:cs typeface="Cambria"/>
              </a:rPr>
              <a:t>𝑀</a:t>
            </a:r>
            <a:r>
              <a:rPr dirty="0" baseline="-17361" sz="1200" spc="22">
                <a:latin typeface="Cambria"/>
                <a:cs typeface="Cambria"/>
              </a:rPr>
              <a:t>er </a:t>
            </a:r>
            <a:r>
              <a:rPr dirty="0" sz="1150" spc="-10">
                <a:latin typeface="Arial"/>
                <a:cs typeface="Arial"/>
              </a:rPr>
              <a:t>= Sectional</a:t>
            </a:r>
            <a:r>
              <a:rPr dirty="0" sz="1150">
                <a:latin typeface="Arial"/>
                <a:cs typeface="Arial"/>
              </a:rPr>
              <a:t> </a:t>
            </a:r>
            <a:r>
              <a:rPr dirty="0" sz="1150" spc="-10">
                <a:latin typeface="Arial"/>
                <a:cs typeface="Arial"/>
              </a:rPr>
              <a:t>requirement</a:t>
            </a:r>
            <a:endParaRPr sz="1150">
              <a:latin typeface="Arial"/>
              <a:cs typeface="Arial"/>
            </a:endParaRPr>
          </a:p>
          <a:p>
            <a:pPr lvl="1" marL="593725" indent="-205104">
              <a:lnSpc>
                <a:spcPct val="100000"/>
              </a:lnSpc>
              <a:spcBef>
                <a:spcPts val="265"/>
              </a:spcBef>
              <a:buFont typeface="Arial"/>
              <a:buChar char="–"/>
              <a:tabLst>
                <a:tab pos="594360" algn="l"/>
              </a:tabLst>
            </a:pPr>
            <a:r>
              <a:rPr dirty="0" sz="1150" spc="-5">
                <a:latin typeface="Cambria"/>
                <a:cs typeface="Cambria"/>
              </a:rPr>
              <a:t>1.33𝑀</a:t>
            </a:r>
            <a:r>
              <a:rPr dirty="0" baseline="-17361" sz="1200" spc="-7">
                <a:latin typeface="Cambria"/>
                <a:cs typeface="Cambria"/>
              </a:rPr>
              <a:t>u </a:t>
            </a:r>
            <a:r>
              <a:rPr dirty="0" sz="1150" spc="-10">
                <a:latin typeface="Arial"/>
                <a:cs typeface="Arial"/>
              </a:rPr>
              <a:t>= Overstrength</a:t>
            </a:r>
            <a:r>
              <a:rPr dirty="0" sz="1150" spc="70">
                <a:latin typeface="Arial"/>
                <a:cs typeface="Arial"/>
              </a:rPr>
              <a:t> </a:t>
            </a:r>
            <a:r>
              <a:rPr dirty="0" sz="1150" spc="-10">
                <a:latin typeface="Arial"/>
                <a:cs typeface="Arial"/>
              </a:rPr>
              <a:t>Requirement</a:t>
            </a:r>
            <a:endParaRPr sz="1150">
              <a:latin typeface="Arial"/>
              <a:cs typeface="Arial"/>
            </a:endParaRPr>
          </a:p>
        </p:txBody>
      </p:sp>
      <p:sp>
        <p:nvSpPr>
          <p:cNvPr id="7" name="object 7"/>
          <p:cNvSpPr/>
          <p:nvPr/>
        </p:nvSpPr>
        <p:spPr>
          <a:xfrm>
            <a:off x="3991355" y="3617976"/>
            <a:ext cx="35560" cy="6350"/>
          </a:xfrm>
          <a:custGeom>
            <a:avLst/>
            <a:gdLst/>
            <a:ahLst/>
            <a:cxnLst/>
            <a:rect l="l" t="t" r="r" b="b"/>
            <a:pathLst>
              <a:path w="35560" h="6350">
                <a:moveTo>
                  <a:pt x="0" y="0"/>
                </a:moveTo>
                <a:lnTo>
                  <a:pt x="35052" y="0"/>
                </a:lnTo>
                <a:lnTo>
                  <a:pt x="35052" y="6350"/>
                </a:lnTo>
                <a:lnTo>
                  <a:pt x="0" y="6350"/>
                </a:lnTo>
                <a:lnTo>
                  <a:pt x="0" y="0"/>
                </a:lnTo>
                <a:close/>
              </a:path>
            </a:pathLst>
          </a:custGeom>
          <a:solidFill>
            <a:srgbClr val="000000"/>
          </a:solidFill>
        </p:spPr>
        <p:txBody>
          <a:bodyPr wrap="square" lIns="0" tIns="0" rIns="0" bIns="0" rtlCol="0"/>
          <a:lstStyle/>
          <a:p/>
        </p:txBody>
      </p:sp>
      <p:sp>
        <p:nvSpPr>
          <p:cNvPr id="8" name="object 8"/>
          <p:cNvSpPr/>
          <p:nvPr/>
        </p:nvSpPr>
        <p:spPr>
          <a:xfrm>
            <a:off x="4019550" y="3624326"/>
            <a:ext cx="0" cy="224790"/>
          </a:xfrm>
          <a:custGeom>
            <a:avLst/>
            <a:gdLst/>
            <a:ahLst/>
            <a:cxnLst/>
            <a:rect l="l" t="t" r="r" b="b"/>
            <a:pathLst>
              <a:path w="0" h="224789">
                <a:moveTo>
                  <a:pt x="0" y="0"/>
                </a:moveTo>
                <a:lnTo>
                  <a:pt x="0" y="224789"/>
                </a:lnTo>
              </a:path>
            </a:pathLst>
          </a:custGeom>
          <a:ln w="13716">
            <a:solidFill>
              <a:srgbClr val="000000"/>
            </a:solidFill>
          </a:ln>
        </p:spPr>
        <p:txBody>
          <a:bodyPr wrap="square" lIns="0" tIns="0" rIns="0" bIns="0" rtlCol="0"/>
          <a:lstStyle/>
          <a:p/>
        </p:txBody>
      </p:sp>
      <p:sp>
        <p:nvSpPr>
          <p:cNvPr id="9" name="object 9"/>
          <p:cNvSpPr/>
          <p:nvPr/>
        </p:nvSpPr>
        <p:spPr>
          <a:xfrm>
            <a:off x="3991355" y="3849115"/>
            <a:ext cx="35560" cy="6350"/>
          </a:xfrm>
          <a:custGeom>
            <a:avLst/>
            <a:gdLst/>
            <a:ahLst/>
            <a:cxnLst/>
            <a:rect l="l" t="t" r="r" b="b"/>
            <a:pathLst>
              <a:path w="35560" h="6350">
                <a:moveTo>
                  <a:pt x="0" y="0"/>
                </a:moveTo>
                <a:lnTo>
                  <a:pt x="35052" y="0"/>
                </a:lnTo>
                <a:lnTo>
                  <a:pt x="35052" y="6350"/>
                </a:lnTo>
                <a:lnTo>
                  <a:pt x="0" y="6350"/>
                </a:lnTo>
                <a:lnTo>
                  <a:pt x="0" y="0"/>
                </a:lnTo>
                <a:close/>
              </a:path>
            </a:pathLst>
          </a:custGeom>
          <a:solidFill>
            <a:srgbClr val="000000"/>
          </a:solidFill>
        </p:spPr>
        <p:txBody>
          <a:bodyPr wrap="square" lIns="0" tIns="0" rIns="0" bIns="0" rtlCol="0"/>
          <a:lstStyle/>
          <a:p/>
        </p:txBody>
      </p:sp>
      <p:sp>
        <p:nvSpPr>
          <p:cNvPr id="10" name="object 10"/>
          <p:cNvSpPr/>
          <p:nvPr/>
        </p:nvSpPr>
        <p:spPr>
          <a:xfrm>
            <a:off x="1860804" y="3617976"/>
            <a:ext cx="33655" cy="6350"/>
          </a:xfrm>
          <a:custGeom>
            <a:avLst/>
            <a:gdLst/>
            <a:ahLst/>
            <a:cxnLst/>
            <a:rect l="l" t="t" r="r" b="b"/>
            <a:pathLst>
              <a:path w="33655" h="6350">
                <a:moveTo>
                  <a:pt x="0" y="0"/>
                </a:moveTo>
                <a:lnTo>
                  <a:pt x="33527" y="0"/>
                </a:lnTo>
                <a:lnTo>
                  <a:pt x="33527" y="6350"/>
                </a:lnTo>
                <a:lnTo>
                  <a:pt x="0" y="6350"/>
                </a:lnTo>
                <a:lnTo>
                  <a:pt x="0" y="0"/>
                </a:lnTo>
                <a:close/>
              </a:path>
            </a:pathLst>
          </a:custGeom>
          <a:solidFill>
            <a:srgbClr val="000000"/>
          </a:solidFill>
        </p:spPr>
        <p:txBody>
          <a:bodyPr wrap="square" lIns="0" tIns="0" rIns="0" bIns="0" rtlCol="0"/>
          <a:lstStyle/>
          <a:p/>
        </p:txBody>
      </p:sp>
      <p:sp>
        <p:nvSpPr>
          <p:cNvPr id="11" name="object 11"/>
          <p:cNvSpPr/>
          <p:nvPr/>
        </p:nvSpPr>
        <p:spPr>
          <a:xfrm>
            <a:off x="1866900" y="3624326"/>
            <a:ext cx="0" cy="224790"/>
          </a:xfrm>
          <a:custGeom>
            <a:avLst/>
            <a:gdLst/>
            <a:ahLst/>
            <a:cxnLst/>
            <a:rect l="l" t="t" r="r" b="b"/>
            <a:pathLst>
              <a:path w="0" h="224789">
                <a:moveTo>
                  <a:pt x="0" y="0"/>
                </a:moveTo>
                <a:lnTo>
                  <a:pt x="0" y="224789"/>
                </a:lnTo>
              </a:path>
            </a:pathLst>
          </a:custGeom>
          <a:ln w="12191">
            <a:solidFill>
              <a:srgbClr val="000000"/>
            </a:solidFill>
          </a:ln>
        </p:spPr>
        <p:txBody>
          <a:bodyPr wrap="square" lIns="0" tIns="0" rIns="0" bIns="0" rtlCol="0"/>
          <a:lstStyle/>
          <a:p/>
        </p:txBody>
      </p:sp>
      <p:sp>
        <p:nvSpPr>
          <p:cNvPr id="12" name="object 12"/>
          <p:cNvSpPr/>
          <p:nvPr/>
        </p:nvSpPr>
        <p:spPr>
          <a:xfrm>
            <a:off x="1860804" y="3849115"/>
            <a:ext cx="33655" cy="6350"/>
          </a:xfrm>
          <a:custGeom>
            <a:avLst/>
            <a:gdLst/>
            <a:ahLst/>
            <a:cxnLst/>
            <a:rect l="l" t="t" r="r" b="b"/>
            <a:pathLst>
              <a:path w="33655" h="6350">
                <a:moveTo>
                  <a:pt x="0" y="0"/>
                </a:moveTo>
                <a:lnTo>
                  <a:pt x="33527" y="0"/>
                </a:lnTo>
                <a:lnTo>
                  <a:pt x="33527" y="6350"/>
                </a:lnTo>
                <a:lnTo>
                  <a:pt x="0" y="6350"/>
                </a:lnTo>
                <a:lnTo>
                  <a:pt x="0" y="0"/>
                </a:lnTo>
                <a:close/>
              </a:path>
            </a:pathLst>
          </a:custGeom>
          <a:solidFill>
            <a:srgbClr val="000000"/>
          </a:solidFill>
        </p:spPr>
        <p:txBody>
          <a:bodyPr wrap="square" lIns="0" tIns="0" rIns="0" bIns="0" rtlCol="0"/>
          <a:lstStyle/>
          <a:p/>
        </p:txBody>
      </p:sp>
      <p:sp>
        <p:nvSpPr>
          <p:cNvPr id="13" name="object 13"/>
          <p:cNvSpPr/>
          <p:nvPr/>
        </p:nvSpPr>
        <p:spPr>
          <a:xfrm>
            <a:off x="1911095" y="3649979"/>
            <a:ext cx="905510" cy="175260"/>
          </a:xfrm>
          <a:custGeom>
            <a:avLst/>
            <a:gdLst/>
            <a:ahLst/>
            <a:cxnLst/>
            <a:rect l="l" t="t" r="r" b="b"/>
            <a:pathLst>
              <a:path w="905510" h="175260">
                <a:moveTo>
                  <a:pt x="859536" y="175260"/>
                </a:moveTo>
                <a:lnTo>
                  <a:pt x="856488" y="169164"/>
                </a:lnTo>
                <a:lnTo>
                  <a:pt x="865036" y="165520"/>
                </a:lnTo>
                <a:lnTo>
                  <a:pt x="872299" y="159448"/>
                </a:lnTo>
                <a:lnTo>
                  <a:pt x="889254" y="117919"/>
                </a:lnTo>
                <a:lnTo>
                  <a:pt x="891540" y="88392"/>
                </a:lnTo>
                <a:lnTo>
                  <a:pt x="890968" y="72985"/>
                </a:lnTo>
                <a:lnTo>
                  <a:pt x="882396" y="35052"/>
                </a:lnTo>
                <a:lnTo>
                  <a:pt x="856488" y="6096"/>
                </a:lnTo>
                <a:lnTo>
                  <a:pt x="859536" y="0"/>
                </a:lnTo>
                <a:lnTo>
                  <a:pt x="893064" y="30480"/>
                </a:lnTo>
                <a:lnTo>
                  <a:pt x="904422" y="72056"/>
                </a:lnTo>
                <a:lnTo>
                  <a:pt x="905256" y="88392"/>
                </a:lnTo>
                <a:lnTo>
                  <a:pt x="904422" y="104060"/>
                </a:lnTo>
                <a:lnTo>
                  <a:pt x="893064" y="144780"/>
                </a:lnTo>
                <a:lnTo>
                  <a:pt x="869489" y="171569"/>
                </a:lnTo>
                <a:lnTo>
                  <a:pt x="859536" y="175260"/>
                </a:lnTo>
                <a:close/>
              </a:path>
              <a:path w="905510" h="175260">
                <a:moveTo>
                  <a:pt x="45719" y="175260"/>
                </a:moveTo>
                <a:lnTo>
                  <a:pt x="12191" y="144780"/>
                </a:lnTo>
                <a:lnTo>
                  <a:pt x="619" y="104060"/>
                </a:lnTo>
                <a:lnTo>
                  <a:pt x="0" y="88392"/>
                </a:lnTo>
                <a:lnTo>
                  <a:pt x="619" y="72056"/>
                </a:lnTo>
                <a:lnTo>
                  <a:pt x="12191" y="30480"/>
                </a:lnTo>
                <a:lnTo>
                  <a:pt x="45719" y="0"/>
                </a:lnTo>
                <a:lnTo>
                  <a:pt x="47243" y="6096"/>
                </a:lnTo>
                <a:lnTo>
                  <a:pt x="39552" y="10406"/>
                </a:lnTo>
                <a:lnTo>
                  <a:pt x="32575" y="16573"/>
                </a:lnTo>
                <a:lnTo>
                  <a:pt x="14477" y="58864"/>
                </a:lnTo>
                <a:lnTo>
                  <a:pt x="12191" y="88392"/>
                </a:lnTo>
                <a:lnTo>
                  <a:pt x="12763" y="103798"/>
                </a:lnTo>
                <a:lnTo>
                  <a:pt x="21335" y="141732"/>
                </a:lnTo>
                <a:lnTo>
                  <a:pt x="47243" y="169164"/>
                </a:lnTo>
                <a:lnTo>
                  <a:pt x="45719" y="175260"/>
                </a:lnTo>
                <a:close/>
              </a:path>
            </a:pathLst>
          </a:custGeom>
          <a:solidFill>
            <a:srgbClr val="000000"/>
          </a:solidFill>
        </p:spPr>
        <p:txBody>
          <a:bodyPr wrap="square" lIns="0" tIns="0" rIns="0" bIns="0" rtlCol="0"/>
          <a:lstStyle/>
          <a:p/>
        </p:txBody>
      </p:sp>
      <p:sp>
        <p:nvSpPr>
          <p:cNvPr id="14" name="object 14"/>
          <p:cNvSpPr txBox="1"/>
          <p:nvPr/>
        </p:nvSpPr>
        <p:spPr>
          <a:xfrm>
            <a:off x="2020308" y="3689089"/>
            <a:ext cx="1431925" cy="151765"/>
          </a:xfrm>
          <a:prstGeom prst="rect">
            <a:avLst/>
          </a:prstGeom>
        </p:spPr>
        <p:txBody>
          <a:bodyPr wrap="square" lIns="0" tIns="15875" rIns="0" bIns="0" rtlCol="0" vert="horz">
            <a:spAutoFit/>
          </a:bodyPr>
          <a:lstStyle/>
          <a:p>
            <a:pPr marL="12700">
              <a:lnSpc>
                <a:spcPct val="100000"/>
              </a:lnSpc>
              <a:spcBef>
                <a:spcPts val="125"/>
              </a:spcBef>
              <a:tabLst>
                <a:tab pos="438784" algn="l"/>
                <a:tab pos="879475" algn="l"/>
                <a:tab pos="1228725" algn="l"/>
              </a:tabLst>
            </a:pPr>
            <a:r>
              <a:rPr dirty="0" sz="800" spc="35">
                <a:latin typeface="Cambria"/>
                <a:cs typeface="Cambria"/>
              </a:rPr>
              <a:t>1</a:t>
            </a:r>
            <a:r>
              <a:rPr dirty="0" sz="800" spc="35">
                <a:latin typeface="Cambria"/>
                <a:cs typeface="Cambria"/>
              </a:rPr>
              <a:t>  </a:t>
            </a:r>
            <a:r>
              <a:rPr dirty="0" sz="800" spc="-85">
                <a:latin typeface="Cambria"/>
                <a:cs typeface="Cambria"/>
              </a:rPr>
              <a:t> </a:t>
            </a:r>
            <a:r>
              <a:rPr dirty="0" sz="800" spc="105">
                <a:latin typeface="Cambria"/>
                <a:cs typeface="Cambria"/>
              </a:rPr>
              <a:t>r</a:t>
            </a:r>
            <a:r>
              <a:rPr dirty="0" sz="800">
                <a:latin typeface="Cambria"/>
                <a:cs typeface="Cambria"/>
              </a:rPr>
              <a:t>	</a:t>
            </a:r>
            <a:r>
              <a:rPr dirty="0" sz="800" spc="35">
                <a:latin typeface="Cambria"/>
                <a:cs typeface="Cambria"/>
              </a:rPr>
              <a:t>2</a:t>
            </a:r>
            <a:r>
              <a:rPr dirty="0" sz="800">
                <a:latin typeface="Cambria"/>
                <a:cs typeface="Cambria"/>
              </a:rPr>
              <a:t>  </a:t>
            </a:r>
            <a:r>
              <a:rPr dirty="0" sz="800" spc="-85">
                <a:latin typeface="Cambria"/>
                <a:cs typeface="Cambria"/>
              </a:rPr>
              <a:t> </a:t>
            </a:r>
            <a:r>
              <a:rPr dirty="0" sz="800" spc="25">
                <a:latin typeface="Cambria"/>
                <a:cs typeface="Cambria"/>
              </a:rPr>
              <a:t>e</a:t>
            </a:r>
            <a:r>
              <a:rPr dirty="0" sz="800" spc="65">
                <a:latin typeface="Cambria"/>
                <a:cs typeface="Cambria"/>
              </a:rPr>
              <a:t>p</a:t>
            </a:r>
            <a:r>
              <a:rPr dirty="0" sz="800" spc="55">
                <a:latin typeface="Cambria"/>
                <a:cs typeface="Cambria"/>
              </a:rPr>
              <a:t>e</a:t>
            </a:r>
            <a:r>
              <a:rPr dirty="0" sz="800">
                <a:latin typeface="Cambria"/>
                <a:cs typeface="Cambria"/>
              </a:rPr>
              <a:t>	</a:t>
            </a:r>
            <a:r>
              <a:rPr dirty="0" sz="800" spc="25">
                <a:latin typeface="Cambria"/>
                <a:cs typeface="Cambria"/>
              </a:rPr>
              <a:t>e</a:t>
            </a:r>
            <a:r>
              <a:rPr dirty="0" sz="800">
                <a:latin typeface="Cambria"/>
                <a:cs typeface="Cambria"/>
              </a:rPr>
              <a:t>	</a:t>
            </a:r>
            <a:r>
              <a:rPr dirty="0" sz="800" spc="85">
                <a:latin typeface="Cambria"/>
                <a:cs typeface="Cambria"/>
              </a:rPr>
              <a:t>d</a:t>
            </a:r>
            <a:r>
              <a:rPr dirty="0" sz="800" spc="95">
                <a:latin typeface="Cambria"/>
                <a:cs typeface="Cambria"/>
              </a:rPr>
              <a:t>n</a:t>
            </a:r>
            <a:r>
              <a:rPr dirty="0" sz="800" spc="25">
                <a:latin typeface="Cambria"/>
                <a:cs typeface="Cambria"/>
              </a:rPr>
              <a:t>e</a:t>
            </a:r>
            <a:endParaRPr sz="800">
              <a:latin typeface="Cambria"/>
              <a:cs typeface="Cambria"/>
            </a:endParaRPr>
          </a:p>
        </p:txBody>
      </p:sp>
      <p:sp>
        <p:nvSpPr>
          <p:cNvPr id="15" name="object 15"/>
          <p:cNvSpPr/>
          <p:nvPr/>
        </p:nvSpPr>
        <p:spPr>
          <a:xfrm>
            <a:off x="3486911" y="3617976"/>
            <a:ext cx="489584" cy="239395"/>
          </a:xfrm>
          <a:custGeom>
            <a:avLst/>
            <a:gdLst/>
            <a:ahLst/>
            <a:cxnLst/>
            <a:rect l="l" t="t" r="r" b="b"/>
            <a:pathLst>
              <a:path w="489585" h="239395">
                <a:moveTo>
                  <a:pt x="437387" y="239268"/>
                </a:moveTo>
                <a:lnTo>
                  <a:pt x="434339" y="233172"/>
                </a:lnTo>
                <a:lnTo>
                  <a:pt x="443817" y="226314"/>
                </a:lnTo>
                <a:lnTo>
                  <a:pt x="451865" y="217170"/>
                </a:lnTo>
                <a:lnTo>
                  <a:pt x="469701" y="176331"/>
                </a:lnTo>
                <a:lnTo>
                  <a:pt x="475487" y="120396"/>
                </a:lnTo>
                <a:lnTo>
                  <a:pt x="474892" y="99774"/>
                </a:lnTo>
                <a:lnTo>
                  <a:pt x="464819" y="48768"/>
                </a:lnTo>
                <a:lnTo>
                  <a:pt x="443817" y="13192"/>
                </a:lnTo>
                <a:lnTo>
                  <a:pt x="434339" y="6096"/>
                </a:lnTo>
                <a:lnTo>
                  <a:pt x="437387" y="0"/>
                </a:lnTo>
                <a:lnTo>
                  <a:pt x="467177" y="29575"/>
                </a:lnTo>
                <a:lnTo>
                  <a:pt x="485774" y="79438"/>
                </a:lnTo>
                <a:lnTo>
                  <a:pt x="489203" y="120396"/>
                </a:lnTo>
                <a:lnTo>
                  <a:pt x="488346" y="140636"/>
                </a:lnTo>
                <a:lnTo>
                  <a:pt x="481488" y="178260"/>
                </a:lnTo>
                <a:lnTo>
                  <a:pt x="458152" y="222313"/>
                </a:lnTo>
                <a:lnTo>
                  <a:pt x="448270" y="232148"/>
                </a:lnTo>
                <a:lnTo>
                  <a:pt x="437387" y="239268"/>
                </a:lnTo>
                <a:close/>
              </a:path>
              <a:path w="489585" h="239395">
                <a:moveTo>
                  <a:pt x="50291" y="239268"/>
                </a:moveTo>
                <a:lnTo>
                  <a:pt x="21145" y="209907"/>
                </a:lnTo>
                <a:lnTo>
                  <a:pt x="3428" y="160020"/>
                </a:lnTo>
                <a:lnTo>
                  <a:pt x="0" y="120396"/>
                </a:lnTo>
                <a:lnTo>
                  <a:pt x="857" y="99274"/>
                </a:lnTo>
                <a:lnTo>
                  <a:pt x="7715" y="61031"/>
                </a:lnTo>
                <a:lnTo>
                  <a:pt x="29717" y="17526"/>
                </a:lnTo>
                <a:lnTo>
                  <a:pt x="50291" y="0"/>
                </a:lnTo>
                <a:lnTo>
                  <a:pt x="53339" y="6096"/>
                </a:lnTo>
                <a:lnTo>
                  <a:pt x="44505" y="13192"/>
                </a:lnTo>
                <a:lnTo>
                  <a:pt x="36385" y="22860"/>
                </a:lnTo>
                <a:lnTo>
                  <a:pt x="18621" y="64246"/>
                </a:lnTo>
                <a:lnTo>
                  <a:pt x="12191" y="120396"/>
                </a:lnTo>
                <a:lnTo>
                  <a:pt x="13001" y="140374"/>
                </a:lnTo>
                <a:lnTo>
                  <a:pt x="22859" y="192024"/>
                </a:lnTo>
                <a:lnTo>
                  <a:pt x="44505" y="226314"/>
                </a:lnTo>
                <a:lnTo>
                  <a:pt x="53339" y="233172"/>
                </a:lnTo>
                <a:lnTo>
                  <a:pt x="50291" y="239268"/>
                </a:lnTo>
                <a:close/>
              </a:path>
            </a:pathLst>
          </a:custGeom>
          <a:solidFill>
            <a:srgbClr val="000000"/>
          </a:solidFill>
        </p:spPr>
        <p:txBody>
          <a:bodyPr wrap="square" lIns="0" tIns="0" rIns="0" bIns="0" rtlCol="0"/>
          <a:lstStyle/>
          <a:p/>
        </p:txBody>
      </p:sp>
      <p:sp>
        <p:nvSpPr>
          <p:cNvPr id="16" name="object 16"/>
          <p:cNvSpPr txBox="1"/>
          <p:nvPr/>
        </p:nvSpPr>
        <p:spPr>
          <a:xfrm>
            <a:off x="3508208" y="3733248"/>
            <a:ext cx="190500" cy="151765"/>
          </a:xfrm>
          <a:prstGeom prst="rect">
            <a:avLst/>
          </a:prstGeom>
        </p:spPr>
        <p:txBody>
          <a:bodyPr wrap="square" lIns="0" tIns="15875" rIns="0" bIns="0" rtlCol="0" vert="horz">
            <a:spAutoFit/>
          </a:bodyPr>
          <a:lstStyle/>
          <a:p>
            <a:pPr marL="38100">
              <a:lnSpc>
                <a:spcPct val="100000"/>
              </a:lnSpc>
              <a:spcBef>
                <a:spcPts val="125"/>
              </a:spcBef>
            </a:pPr>
            <a:r>
              <a:rPr dirty="0" sz="800" spc="95">
                <a:latin typeface="Cambria"/>
                <a:cs typeface="Cambria"/>
              </a:rPr>
              <a:t>s</a:t>
            </a:r>
            <a:r>
              <a:rPr dirty="0" baseline="-12820" sz="975" spc="142">
                <a:latin typeface="Cambria"/>
                <a:cs typeface="Cambria"/>
              </a:rPr>
              <a:t>b</a:t>
            </a:r>
            <a:endParaRPr baseline="-12820" sz="975">
              <a:latin typeface="Cambria"/>
              <a:cs typeface="Cambria"/>
            </a:endParaRPr>
          </a:p>
        </p:txBody>
      </p:sp>
      <p:sp>
        <p:nvSpPr>
          <p:cNvPr id="17" name="object 17"/>
          <p:cNvSpPr/>
          <p:nvPr/>
        </p:nvSpPr>
        <p:spPr>
          <a:xfrm>
            <a:off x="3544824" y="3736847"/>
            <a:ext cx="119380" cy="0"/>
          </a:xfrm>
          <a:custGeom>
            <a:avLst/>
            <a:gdLst/>
            <a:ahLst/>
            <a:cxnLst/>
            <a:rect l="l" t="t" r="r" b="b"/>
            <a:pathLst>
              <a:path w="119379" h="0">
                <a:moveTo>
                  <a:pt x="0" y="0"/>
                </a:moveTo>
                <a:lnTo>
                  <a:pt x="118872" y="0"/>
                </a:lnTo>
              </a:path>
            </a:pathLst>
          </a:custGeom>
          <a:ln w="9143">
            <a:solidFill>
              <a:srgbClr val="000000"/>
            </a:solidFill>
          </a:ln>
        </p:spPr>
        <p:txBody>
          <a:bodyPr wrap="square" lIns="0" tIns="0" rIns="0" bIns="0" rtlCol="0"/>
          <a:lstStyle/>
          <a:p/>
        </p:txBody>
      </p:sp>
      <p:sp>
        <p:nvSpPr>
          <p:cNvPr id="18" name="object 18"/>
          <p:cNvSpPr txBox="1"/>
          <p:nvPr/>
        </p:nvSpPr>
        <p:spPr>
          <a:xfrm>
            <a:off x="965705" y="3620480"/>
            <a:ext cx="5429250" cy="1031240"/>
          </a:xfrm>
          <a:prstGeom prst="rect">
            <a:avLst/>
          </a:prstGeom>
        </p:spPr>
        <p:txBody>
          <a:bodyPr wrap="square" lIns="0" tIns="11430" rIns="0" bIns="0" rtlCol="0" vert="horz">
            <a:spAutoFit/>
          </a:bodyPr>
          <a:lstStyle/>
          <a:p>
            <a:pPr marL="295910" indent="-245745">
              <a:lnSpc>
                <a:spcPts val="980"/>
              </a:lnSpc>
              <a:spcBef>
                <a:spcPts val="90"/>
              </a:spcBef>
              <a:buFont typeface="Arial"/>
              <a:buChar char="•"/>
              <a:tabLst>
                <a:tab pos="295910" algn="l"/>
                <a:tab pos="296545" algn="l"/>
                <a:tab pos="568325" algn="l"/>
                <a:tab pos="998219" algn="l"/>
                <a:tab pos="1863725" algn="l"/>
                <a:tab pos="2586355" algn="l"/>
              </a:tabLst>
            </a:pPr>
            <a:r>
              <a:rPr dirty="0" sz="1150" spc="-10">
                <a:latin typeface="Cambria"/>
                <a:cs typeface="Cambria"/>
              </a:rPr>
              <a:t>𝑀	</a:t>
            </a:r>
            <a:r>
              <a:rPr dirty="0" sz="1150" spc="210">
                <a:latin typeface="Cambria"/>
                <a:cs typeface="Cambria"/>
              </a:rPr>
              <a:t>=</a:t>
            </a:r>
            <a:r>
              <a:rPr dirty="0" sz="1150" spc="65">
                <a:latin typeface="Cambria"/>
                <a:cs typeface="Cambria"/>
              </a:rPr>
              <a:t> </a:t>
            </a:r>
            <a:r>
              <a:rPr dirty="0" sz="1150" spc="-10">
                <a:latin typeface="Cambria"/>
                <a:cs typeface="Cambria"/>
              </a:rPr>
              <a:t>𝛾	𝛾  𝑓  </a:t>
            </a:r>
            <a:r>
              <a:rPr dirty="0" sz="1150" spc="210">
                <a:latin typeface="Cambria"/>
                <a:cs typeface="Cambria"/>
              </a:rPr>
              <a:t>+</a:t>
            </a:r>
            <a:r>
              <a:rPr dirty="0" sz="1150" spc="35">
                <a:latin typeface="Cambria"/>
                <a:cs typeface="Cambria"/>
              </a:rPr>
              <a:t> </a:t>
            </a:r>
            <a:r>
              <a:rPr dirty="0" sz="1150" spc="-10">
                <a:latin typeface="Cambria"/>
                <a:cs typeface="Cambria"/>
              </a:rPr>
              <a:t>𝛾 </a:t>
            </a:r>
            <a:r>
              <a:rPr dirty="0" sz="1150">
                <a:latin typeface="Cambria"/>
                <a:cs typeface="Cambria"/>
              </a:rPr>
              <a:t> </a:t>
            </a:r>
            <a:r>
              <a:rPr dirty="0" sz="1150" spc="-10">
                <a:latin typeface="Cambria"/>
                <a:cs typeface="Cambria"/>
              </a:rPr>
              <a:t>𝑓	𝑆 </a:t>
            </a:r>
            <a:r>
              <a:rPr dirty="0" sz="1150" spc="200">
                <a:latin typeface="Cambria"/>
                <a:cs typeface="Cambria"/>
              </a:rPr>
              <a:t> </a:t>
            </a:r>
            <a:r>
              <a:rPr dirty="0" sz="1150" spc="210">
                <a:latin typeface="Cambria"/>
                <a:cs typeface="Cambria"/>
              </a:rPr>
              <a:t>−</a:t>
            </a:r>
            <a:r>
              <a:rPr dirty="0" sz="1150">
                <a:latin typeface="Cambria"/>
                <a:cs typeface="Cambria"/>
              </a:rPr>
              <a:t> </a:t>
            </a:r>
            <a:r>
              <a:rPr dirty="0" sz="1150" spc="-10">
                <a:latin typeface="Cambria"/>
                <a:cs typeface="Cambria"/>
              </a:rPr>
              <a:t>𝑀	</a:t>
            </a:r>
            <a:r>
              <a:rPr dirty="0" baseline="45138" sz="1200" spc="112">
                <a:latin typeface="Cambria"/>
                <a:cs typeface="Cambria"/>
              </a:rPr>
              <a:t>s</a:t>
            </a:r>
            <a:r>
              <a:rPr dirty="0" baseline="42735" sz="975" spc="112">
                <a:latin typeface="Cambria"/>
                <a:cs typeface="Cambria"/>
              </a:rPr>
              <a:t>c </a:t>
            </a:r>
            <a:r>
              <a:rPr dirty="0" sz="1150" spc="210">
                <a:latin typeface="Cambria"/>
                <a:cs typeface="Cambria"/>
              </a:rPr>
              <a:t>−</a:t>
            </a:r>
            <a:r>
              <a:rPr dirty="0" sz="1150" spc="-95">
                <a:latin typeface="Cambria"/>
                <a:cs typeface="Cambria"/>
              </a:rPr>
              <a:t> </a:t>
            </a:r>
            <a:r>
              <a:rPr dirty="0" sz="1150" spc="-10">
                <a:latin typeface="Cambria"/>
                <a:cs typeface="Cambria"/>
              </a:rPr>
              <a:t>1</a:t>
            </a:r>
            <a:endParaRPr sz="1150">
              <a:latin typeface="Cambria"/>
              <a:cs typeface="Cambria"/>
            </a:endParaRPr>
          </a:p>
          <a:p>
            <a:pPr marL="410209">
              <a:lnSpc>
                <a:spcPts val="560"/>
              </a:lnSpc>
              <a:tabLst>
                <a:tab pos="789305" algn="l"/>
              </a:tabLst>
            </a:pPr>
            <a:r>
              <a:rPr dirty="0" sz="800" spc="65">
                <a:latin typeface="Cambria"/>
                <a:cs typeface="Cambria"/>
              </a:rPr>
              <a:t>er	</a:t>
            </a:r>
            <a:r>
              <a:rPr dirty="0" sz="800" spc="35">
                <a:latin typeface="Cambria"/>
                <a:cs typeface="Cambria"/>
              </a:rPr>
              <a:t>3</a:t>
            </a:r>
            <a:endParaRPr sz="800">
              <a:latin typeface="Cambria"/>
              <a:cs typeface="Cambria"/>
            </a:endParaRPr>
          </a:p>
          <a:p>
            <a:pPr marL="295910" marR="172085" indent="-245745">
              <a:lnSpc>
                <a:spcPts val="1370"/>
              </a:lnSpc>
              <a:spcBef>
                <a:spcPts val="650"/>
              </a:spcBef>
              <a:buChar char="•"/>
              <a:tabLst>
                <a:tab pos="295275" algn="l"/>
                <a:tab pos="295910" algn="l"/>
              </a:tabLst>
            </a:pPr>
            <a:r>
              <a:rPr dirty="0" sz="1150" spc="-5">
                <a:latin typeface="Arial"/>
                <a:cs typeface="Arial"/>
              </a:rPr>
              <a:t>“Making </a:t>
            </a:r>
            <a:r>
              <a:rPr dirty="0" sz="1150" spc="-10">
                <a:latin typeface="Arial"/>
                <a:cs typeface="Arial"/>
              </a:rPr>
              <a:t>sense </a:t>
            </a:r>
            <a:r>
              <a:rPr dirty="0" sz="1150" spc="-5">
                <a:latin typeface="Arial"/>
                <a:cs typeface="Arial"/>
              </a:rPr>
              <a:t>of </a:t>
            </a:r>
            <a:r>
              <a:rPr dirty="0" sz="1150" spc="-10">
                <a:latin typeface="Arial"/>
                <a:cs typeface="Arial"/>
              </a:rPr>
              <a:t>minimum flexural </a:t>
            </a:r>
            <a:r>
              <a:rPr dirty="0" sz="1150" spc="-5">
                <a:latin typeface="Arial"/>
                <a:cs typeface="Arial"/>
              </a:rPr>
              <a:t>reinforcement </a:t>
            </a:r>
            <a:r>
              <a:rPr dirty="0" sz="1150" spc="-10">
                <a:latin typeface="Arial"/>
                <a:cs typeface="Arial"/>
              </a:rPr>
              <a:t>requirements </a:t>
            </a:r>
            <a:r>
              <a:rPr dirty="0" sz="1150" spc="-5">
                <a:latin typeface="Arial"/>
                <a:cs typeface="Arial"/>
              </a:rPr>
              <a:t>for reinforced  </a:t>
            </a:r>
            <a:r>
              <a:rPr dirty="0" sz="1150" spc="-10">
                <a:latin typeface="Arial"/>
                <a:cs typeface="Arial"/>
              </a:rPr>
              <a:t>concrete members”, Seguirant, et. al., PCI </a:t>
            </a:r>
            <a:r>
              <a:rPr dirty="0" sz="1150" spc="-5">
                <a:latin typeface="Arial"/>
                <a:cs typeface="Arial"/>
              </a:rPr>
              <a:t>Journal, </a:t>
            </a:r>
            <a:r>
              <a:rPr dirty="0" sz="1150" spc="-10">
                <a:latin typeface="Arial"/>
                <a:cs typeface="Arial"/>
              </a:rPr>
              <a:t>Summer</a:t>
            </a:r>
            <a:r>
              <a:rPr dirty="0" sz="1150" spc="90">
                <a:latin typeface="Arial"/>
                <a:cs typeface="Arial"/>
              </a:rPr>
              <a:t> </a:t>
            </a:r>
            <a:r>
              <a:rPr dirty="0" sz="1150" spc="-10">
                <a:latin typeface="Arial"/>
                <a:cs typeface="Arial"/>
              </a:rPr>
              <a:t>2010</a:t>
            </a:r>
            <a:endParaRPr sz="1150">
              <a:latin typeface="Arial"/>
              <a:cs typeface="Arial"/>
            </a:endParaRPr>
          </a:p>
          <a:p>
            <a:pPr>
              <a:lnSpc>
                <a:spcPct val="100000"/>
              </a:lnSpc>
              <a:spcBef>
                <a:spcPts val="15"/>
              </a:spcBef>
            </a:pPr>
            <a:endParaRPr sz="1550">
              <a:latin typeface="Arial"/>
              <a:cs typeface="Arial"/>
            </a:endParaRPr>
          </a:p>
          <a:p>
            <a:pPr marL="581025">
              <a:lnSpc>
                <a:spcPct val="100000"/>
              </a:lnSpc>
              <a:tabLst>
                <a:tab pos="1902460"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9" name="object 19"/>
          <p:cNvSpPr txBox="1"/>
          <p:nvPr/>
        </p:nvSpPr>
        <p:spPr>
          <a:xfrm>
            <a:off x="6891024" y="4498371"/>
            <a:ext cx="205104" cy="155575"/>
          </a:xfrm>
          <a:prstGeom prst="rect">
            <a:avLst/>
          </a:prstGeom>
        </p:spPr>
        <p:txBody>
          <a:bodyPr wrap="square" lIns="0" tIns="12700" rIns="0" bIns="0" rtlCol="0" vert="horz">
            <a:spAutoFit/>
          </a:bodyPr>
          <a:lstStyle/>
          <a:p>
            <a:pPr marL="12700">
              <a:lnSpc>
                <a:spcPct val="100000"/>
              </a:lnSpc>
              <a:spcBef>
                <a:spcPts val="100"/>
              </a:spcBef>
            </a:pPr>
            <a:r>
              <a:rPr dirty="0" sz="850" spc="-10">
                <a:solidFill>
                  <a:srgbClr val="FFFFFF"/>
                </a:solidFill>
                <a:latin typeface="Arial"/>
                <a:cs typeface="Arial"/>
              </a:rPr>
              <a:t>12</a:t>
            </a:r>
            <a:r>
              <a:rPr dirty="0" sz="850">
                <a:solidFill>
                  <a:srgbClr val="FFFFFF"/>
                </a:solidFill>
                <a:latin typeface="Arial"/>
                <a:cs typeface="Arial"/>
              </a:rPr>
              <a:t>3</a:t>
            </a:r>
            <a:endParaRPr sz="850">
              <a:latin typeface="Arial"/>
              <a:cs typeface="Arial"/>
            </a:endParaRPr>
          </a:p>
        </p:txBody>
      </p:sp>
      <p:sp>
        <p:nvSpPr>
          <p:cNvPr id="20" name="object 20"/>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21" name="object 21"/>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22" name="object 22"/>
          <p:cNvSpPr txBox="1"/>
          <p:nvPr/>
        </p:nvSpPr>
        <p:spPr>
          <a:xfrm>
            <a:off x="1016466" y="5528576"/>
            <a:ext cx="4853305" cy="417195"/>
          </a:xfrm>
          <a:prstGeom prst="rect">
            <a:avLst/>
          </a:prstGeom>
        </p:spPr>
        <p:txBody>
          <a:bodyPr wrap="square" lIns="0" tIns="14604" rIns="0" bIns="0" rtlCol="0" vert="horz">
            <a:spAutoFit/>
          </a:bodyPr>
          <a:lstStyle/>
          <a:p>
            <a:pPr>
              <a:lnSpc>
                <a:spcPct val="100000"/>
              </a:lnSpc>
              <a:spcBef>
                <a:spcPts val="114"/>
              </a:spcBef>
            </a:pPr>
            <a:r>
              <a:rPr dirty="0" sz="2550" spc="5">
                <a:solidFill>
                  <a:srgbClr val="1C7C5B"/>
                </a:solidFill>
                <a:latin typeface="Arial Black"/>
                <a:cs typeface="Arial Black"/>
              </a:rPr>
              <a:t>Minimum Moment</a:t>
            </a:r>
            <a:r>
              <a:rPr dirty="0" sz="2550">
                <a:solidFill>
                  <a:srgbClr val="1C7C5B"/>
                </a:solidFill>
                <a:latin typeface="Arial Black"/>
                <a:cs typeface="Arial Black"/>
              </a:rPr>
              <a:t> </a:t>
            </a:r>
            <a:r>
              <a:rPr dirty="0" sz="2550" spc="10">
                <a:solidFill>
                  <a:srgbClr val="1C7C5B"/>
                </a:solidFill>
                <a:latin typeface="Arial Black"/>
                <a:cs typeface="Arial Black"/>
              </a:rPr>
              <a:t>Capacity</a:t>
            </a:r>
            <a:endParaRPr sz="2550">
              <a:latin typeface="Arial Black"/>
              <a:cs typeface="Arial Black"/>
            </a:endParaRPr>
          </a:p>
        </p:txBody>
      </p:sp>
      <p:sp>
        <p:nvSpPr>
          <p:cNvPr id="23" name="object 23"/>
          <p:cNvSpPr/>
          <p:nvPr/>
        </p:nvSpPr>
        <p:spPr>
          <a:xfrm>
            <a:off x="1915667" y="6303264"/>
            <a:ext cx="236220" cy="179831"/>
          </a:xfrm>
          <a:prstGeom prst="rect">
            <a:avLst/>
          </a:prstGeom>
          <a:blipFill>
            <a:blip r:embed="rId3" cstate="print"/>
            <a:stretch>
              <a:fillRect/>
            </a:stretch>
          </a:blipFill>
        </p:spPr>
        <p:txBody>
          <a:bodyPr wrap="square" lIns="0" tIns="0" rIns="0" bIns="0" rtlCol="0"/>
          <a:lstStyle/>
          <a:p/>
        </p:txBody>
      </p:sp>
      <p:sp>
        <p:nvSpPr>
          <p:cNvPr id="24" name="object 24"/>
          <p:cNvSpPr/>
          <p:nvPr/>
        </p:nvSpPr>
        <p:spPr>
          <a:xfrm>
            <a:off x="2625851" y="6332220"/>
            <a:ext cx="283845" cy="134620"/>
          </a:xfrm>
          <a:custGeom>
            <a:avLst/>
            <a:gdLst/>
            <a:ahLst/>
            <a:cxnLst/>
            <a:rect l="l" t="t" r="r" b="b"/>
            <a:pathLst>
              <a:path w="283844" h="134620">
                <a:moveTo>
                  <a:pt x="240792" y="134112"/>
                </a:moveTo>
                <a:lnTo>
                  <a:pt x="239268" y="128016"/>
                </a:lnTo>
                <a:lnTo>
                  <a:pt x="246935" y="124896"/>
                </a:lnTo>
                <a:lnTo>
                  <a:pt x="253746" y="120205"/>
                </a:lnTo>
                <a:lnTo>
                  <a:pt x="270938" y="77533"/>
                </a:lnTo>
                <a:lnTo>
                  <a:pt x="271272" y="65532"/>
                </a:lnTo>
                <a:lnTo>
                  <a:pt x="270938" y="54411"/>
                </a:lnTo>
                <a:lnTo>
                  <a:pt x="253746" y="12954"/>
                </a:lnTo>
                <a:lnTo>
                  <a:pt x="239268" y="4572"/>
                </a:lnTo>
                <a:lnTo>
                  <a:pt x="240792" y="0"/>
                </a:lnTo>
                <a:lnTo>
                  <a:pt x="272796" y="22860"/>
                </a:lnTo>
                <a:lnTo>
                  <a:pt x="283464" y="67056"/>
                </a:lnTo>
                <a:lnTo>
                  <a:pt x="282868" y="79295"/>
                </a:lnTo>
                <a:lnTo>
                  <a:pt x="266509" y="118038"/>
                </a:lnTo>
                <a:lnTo>
                  <a:pt x="250507" y="130087"/>
                </a:lnTo>
                <a:lnTo>
                  <a:pt x="240792" y="134112"/>
                </a:lnTo>
                <a:close/>
              </a:path>
              <a:path w="283844" h="134620">
                <a:moveTo>
                  <a:pt x="42672" y="134112"/>
                </a:moveTo>
                <a:lnTo>
                  <a:pt x="10668" y="109728"/>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25" name="object 25"/>
          <p:cNvSpPr/>
          <p:nvPr/>
        </p:nvSpPr>
        <p:spPr>
          <a:xfrm>
            <a:off x="2924555" y="6310884"/>
            <a:ext cx="480059" cy="140335"/>
          </a:xfrm>
          <a:custGeom>
            <a:avLst/>
            <a:gdLst/>
            <a:ahLst/>
            <a:cxnLst/>
            <a:rect l="l" t="t" r="r" b="b"/>
            <a:pathLst>
              <a:path w="480060" h="140335">
                <a:moveTo>
                  <a:pt x="55670" y="121920"/>
                </a:moveTo>
                <a:lnTo>
                  <a:pt x="48768" y="121920"/>
                </a:lnTo>
                <a:lnTo>
                  <a:pt x="82296" y="0"/>
                </a:lnTo>
                <a:lnTo>
                  <a:pt x="100584" y="0"/>
                </a:lnTo>
                <a:lnTo>
                  <a:pt x="100584" y="1524"/>
                </a:lnTo>
                <a:lnTo>
                  <a:pt x="480059" y="1524"/>
                </a:lnTo>
                <a:lnTo>
                  <a:pt x="480059" y="10668"/>
                </a:lnTo>
                <a:lnTo>
                  <a:pt x="88392" y="10668"/>
                </a:lnTo>
                <a:lnTo>
                  <a:pt x="55670" y="121920"/>
                </a:lnTo>
                <a:close/>
              </a:path>
              <a:path w="480060" h="140335">
                <a:moveTo>
                  <a:pt x="50292" y="140208"/>
                </a:moveTo>
                <a:lnTo>
                  <a:pt x="42672" y="140208"/>
                </a:lnTo>
                <a:lnTo>
                  <a:pt x="13716" y="77724"/>
                </a:lnTo>
                <a:lnTo>
                  <a:pt x="0" y="77724"/>
                </a:lnTo>
                <a:lnTo>
                  <a:pt x="22860" y="67056"/>
                </a:lnTo>
                <a:lnTo>
                  <a:pt x="27897" y="77724"/>
                </a:lnTo>
                <a:lnTo>
                  <a:pt x="13716" y="77724"/>
                </a:lnTo>
                <a:lnTo>
                  <a:pt x="1524" y="82296"/>
                </a:lnTo>
                <a:lnTo>
                  <a:pt x="30056" y="82296"/>
                </a:lnTo>
                <a:lnTo>
                  <a:pt x="48768" y="121920"/>
                </a:lnTo>
                <a:lnTo>
                  <a:pt x="55670" y="121920"/>
                </a:lnTo>
                <a:lnTo>
                  <a:pt x="50292" y="140208"/>
                </a:lnTo>
                <a:close/>
              </a:path>
            </a:pathLst>
          </a:custGeom>
          <a:solidFill>
            <a:srgbClr val="000000"/>
          </a:solidFill>
        </p:spPr>
        <p:txBody>
          <a:bodyPr wrap="square" lIns="0" tIns="0" rIns="0" bIns="0" rtlCol="0"/>
          <a:lstStyle/>
          <a:p/>
        </p:txBody>
      </p:sp>
      <p:sp>
        <p:nvSpPr>
          <p:cNvPr id="26" name="object 26"/>
          <p:cNvSpPr/>
          <p:nvPr/>
        </p:nvSpPr>
        <p:spPr>
          <a:xfrm>
            <a:off x="1962911" y="7322819"/>
            <a:ext cx="1955800" cy="134620"/>
          </a:xfrm>
          <a:custGeom>
            <a:avLst/>
            <a:gdLst/>
            <a:ahLst/>
            <a:cxnLst/>
            <a:rect l="l" t="t" r="r" b="b"/>
            <a:pathLst>
              <a:path w="1955800" h="134620">
                <a:moveTo>
                  <a:pt x="1912620" y="134112"/>
                </a:moveTo>
                <a:lnTo>
                  <a:pt x="1911096" y="128016"/>
                </a:lnTo>
                <a:lnTo>
                  <a:pt x="1918763" y="124896"/>
                </a:lnTo>
                <a:lnTo>
                  <a:pt x="1925574" y="120205"/>
                </a:lnTo>
                <a:lnTo>
                  <a:pt x="1942766" y="77533"/>
                </a:lnTo>
                <a:lnTo>
                  <a:pt x="1943100" y="65532"/>
                </a:lnTo>
                <a:lnTo>
                  <a:pt x="1942766" y="54411"/>
                </a:lnTo>
                <a:lnTo>
                  <a:pt x="1925574" y="12954"/>
                </a:lnTo>
                <a:lnTo>
                  <a:pt x="1911096" y="4572"/>
                </a:lnTo>
                <a:lnTo>
                  <a:pt x="1912620" y="0"/>
                </a:lnTo>
                <a:lnTo>
                  <a:pt x="1944624" y="22860"/>
                </a:lnTo>
                <a:lnTo>
                  <a:pt x="1955292" y="67056"/>
                </a:lnTo>
                <a:lnTo>
                  <a:pt x="1954696" y="79295"/>
                </a:lnTo>
                <a:lnTo>
                  <a:pt x="1938337" y="118038"/>
                </a:lnTo>
                <a:lnTo>
                  <a:pt x="1922335" y="130087"/>
                </a:lnTo>
                <a:lnTo>
                  <a:pt x="1912620" y="134112"/>
                </a:lnTo>
                <a:close/>
              </a:path>
              <a:path w="1955800" h="134620">
                <a:moveTo>
                  <a:pt x="42671" y="134112"/>
                </a:moveTo>
                <a:lnTo>
                  <a:pt x="10668" y="109728"/>
                </a:lnTo>
                <a:lnTo>
                  <a:pt x="0" y="67056"/>
                </a:lnTo>
                <a:lnTo>
                  <a:pt x="595" y="54792"/>
                </a:lnTo>
                <a:lnTo>
                  <a:pt x="16954" y="14573"/>
                </a:lnTo>
                <a:lnTo>
                  <a:pt x="42671" y="0"/>
                </a:lnTo>
                <a:lnTo>
                  <a:pt x="44195" y="4572"/>
                </a:lnTo>
                <a:lnTo>
                  <a:pt x="36528" y="8334"/>
                </a:lnTo>
                <a:lnTo>
                  <a:pt x="29718" y="12954"/>
                </a:lnTo>
                <a:lnTo>
                  <a:pt x="12525" y="54411"/>
                </a:lnTo>
                <a:lnTo>
                  <a:pt x="12191" y="65532"/>
                </a:lnTo>
                <a:lnTo>
                  <a:pt x="12525" y="77533"/>
                </a:lnTo>
                <a:lnTo>
                  <a:pt x="24050" y="114085"/>
                </a:lnTo>
                <a:lnTo>
                  <a:pt x="44195" y="128016"/>
                </a:lnTo>
                <a:lnTo>
                  <a:pt x="42671" y="134112"/>
                </a:lnTo>
                <a:close/>
              </a:path>
            </a:pathLst>
          </a:custGeom>
          <a:solidFill>
            <a:srgbClr val="000000"/>
          </a:solidFill>
        </p:spPr>
        <p:txBody>
          <a:bodyPr wrap="square" lIns="0" tIns="0" rIns="0" bIns="0" rtlCol="0"/>
          <a:lstStyle/>
          <a:p/>
        </p:txBody>
      </p:sp>
      <p:sp>
        <p:nvSpPr>
          <p:cNvPr id="27" name="object 27"/>
          <p:cNvSpPr/>
          <p:nvPr/>
        </p:nvSpPr>
        <p:spPr>
          <a:xfrm>
            <a:off x="3945635" y="7322819"/>
            <a:ext cx="806450" cy="134620"/>
          </a:xfrm>
          <a:custGeom>
            <a:avLst/>
            <a:gdLst/>
            <a:ahLst/>
            <a:cxnLst/>
            <a:rect l="l" t="t" r="r" b="b"/>
            <a:pathLst>
              <a:path w="806450" h="134620">
                <a:moveTo>
                  <a:pt x="763524" y="134112"/>
                </a:moveTo>
                <a:lnTo>
                  <a:pt x="762000" y="128016"/>
                </a:lnTo>
                <a:lnTo>
                  <a:pt x="769667" y="124896"/>
                </a:lnTo>
                <a:lnTo>
                  <a:pt x="776478" y="120205"/>
                </a:lnTo>
                <a:lnTo>
                  <a:pt x="793670" y="77533"/>
                </a:lnTo>
                <a:lnTo>
                  <a:pt x="794004" y="65532"/>
                </a:lnTo>
                <a:lnTo>
                  <a:pt x="793670" y="54411"/>
                </a:lnTo>
                <a:lnTo>
                  <a:pt x="776478" y="12954"/>
                </a:lnTo>
                <a:lnTo>
                  <a:pt x="762000" y="4572"/>
                </a:lnTo>
                <a:lnTo>
                  <a:pt x="763524" y="0"/>
                </a:lnTo>
                <a:lnTo>
                  <a:pt x="795528" y="22860"/>
                </a:lnTo>
                <a:lnTo>
                  <a:pt x="806196" y="67056"/>
                </a:lnTo>
                <a:lnTo>
                  <a:pt x="805600" y="79295"/>
                </a:lnTo>
                <a:lnTo>
                  <a:pt x="789241" y="118038"/>
                </a:lnTo>
                <a:lnTo>
                  <a:pt x="773239" y="130087"/>
                </a:lnTo>
                <a:lnTo>
                  <a:pt x="763524" y="134112"/>
                </a:lnTo>
                <a:close/>
              </a:path>
              <a:path w="806450" h="134620">
                <a:moveTo>
                  <a:pt x="42672" y="134112"/>
                </a:moveTo>
                <a:lnTo>
                  <a:pt x="10668" y="109728"/>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28" name="object 28"/>
          <p:cNvSpPr/>
          <p:nvPr/>
        </p:nvSpPr>
        <p:spPr>
          <a:xfrm>
            <a:off x="4800599" y="7271003"/>
            <a:ext cx="347980" cy="239395"/>
          </a:xfrm>
          <a:custGeom>
            <a:avLst/>
            <a:gdLst/>
            <a:ahLst/>
            <a:cxnLst/>
            <a:rect l="l" t="t" r="r" b="b"/>
            <a:pathLst>
              <a:path w="347979" h="239395">
                <a:moveTo>
                  <a:pt x="295656" y="239268"/>
                </a:moveTo>
                <a:lnTo>
                  <a:pt x="292608" y="233172"/>
                </a:lnTo>
                <a:lnTo>
                  <a:pt x="302085" y="226314"/>
                </a:lnTo>
                <a:lnTo>
                  <a:pt x="310134" y="217170"/>
                </a:lnTo>
                <a:lnTo>
                  <a:pt x="327969" y="175688"/>
                </a:lnTo>
                <a:lnTo>
                  <a:pt x="333756" y="120396"/>
                </a:lnTo>
                <a:lnTo>
                  <a:pt x="333160" y="99774"/>
                </a:lnTo>
                <a:lnTo>
                  <a:pt x="323088" y="48768"/>
                </a:lnTo>
                <a:lnTo>
                  <a:pt x="302085" y="13192"/>
                </a:lnTo>
                <a:lnTo>
                  <a:pt x="292608" y="6096"/>
                </a:lnTo>
                <a:lnTo>
                  <a:pt x="295656" y="0"/>
                </a:lnTo>
                <a:lnTo>
                  <a:pt x="325445" y="29575"/>
                </a:lnTo>
                <a:lnTo>
                  <a:pt x="344043" y="79438"/>
                </a:lnTo>
                <a:lnTo>
                  <a:pt x="347472" y="120396"/>
                </a:lnTo>
                <a:lnTo>
                  <a:pt x="346614" y="140636"/>
                </a:lnTo>
                <a:lnTo>
                  <a:pt x="339756" y="178260"/>
                </a:lnTo>
                <a:lnTo>
                  <a:pt x="316420" y="222313"/>
                </a:lnTo>
                <a:lnTo>
                  <a:pt x="306538" y="232148"/>
                </a:lnTo>
                <a:lnTo>
                  <a:pt x="295656" y="239268"/>
                </a:lnTo>
                <a:close/>
              </a:path>
              <a:path w="347979" h="239395">
                <a:moveTo>
                  <a:pt x="50292" y="239268"/>
                </a:moveTo>
                <a:lnTo>
                  <a:pt x="21145" y="209907"/>
                </a:lnTo>
                <a:lnTo>
                  <a:pt x="3429" y="160020"/>
                </a:lnTo>
                <a:lnTo>
                  <a:pt x="0" y="120396"/>
                </a:lnTo>
                <a:lnTo>
                  <a:pt x="857" y="99274"/>
                </a:lnTo>
                <a:lnTo>
                  <a:pt x="7715" y="61031"/>
                </a:lnTo>
                <a:lnTo>
                  <a:pt x="29718" y="17526"/>
                </a:lnTo>
                <a:lnTo>
                  <a:pt x="50292" y="0"/>
                </a:lnTo>
                <a:lnTo>
                  <a:pt x="53340" y="6096"/>
                </a:lnTo>
                <a:lnTo>
                  <a:pt x="44505" y="13192"/>
                </a:lnTo>
                <a:lnTo>
                  <a:pt x="36385" y="22860"/>
                </a:lnTo>
                <a:lnTo>
                  <a:pt x="18621" y="64246"/>
                </a:lnTo>
                <a:lnTo>
                  <a:pt x="12192" y="120396"/>
                </a:lnTo>
                <a:lnTo>
                  <a:pt x="13001" y="140160"/>
                </a:lnTo>
                <a:lnTo>
                  <a:pt x="22860" y="192024"/>
                </a:lnTo>
                <a:lnTo>
                  <a:pt x="44505" y="226314"/>
                </a:lnTo>
                <a:lnTo>
                  <a:pt x="53340" y="233172"/>
                </a:lnTo>
                <a:lnTo>
                  <a:pt x="50292" y="239268"/>
                </a:lnTo>
                <a:close/>
              </a:path>
            </a:pathLst>
          </a:custGeom>
          <a:solidFill>
            <a:srgbClr val="000000"/>
          </a:solidFill>
        </p:spPr>
        <p:txBody>
          <a:bodyPr wrap="square" lIns="0" tIns="0" rIns="0" bIns="0" rtlCol="0"/>
          <a:lstStyle/>
          <a:p/>
        </p:txBody>
      </p:sp>
      <p:sp>
        <p:nvSpPr>
          <p:cNvPr id="29" name="object 29"/>
          <p:cNvSpPr txBox="1"/>
          <p:nvPr/>
        </p:nvSpPr>
        <p:spPr>
          <a:xfrm>
            <a:off x="965705" y="6282906"/>
            <a:ext cx="4479290" cy="1104900"/>
          </a:xfrm>
          <a:prstGeom prst="rect">
            <a:avLst/>
          </a:prstGeom>
        </p:spPr>
        <p:txBody>
          <a:bodyPr wrap="square" lIns="0" tIns="11430" rIns="0" bIns="0" rtlCol="0" vert="horz">
            <a:spAutoFit/>
          </a:bodyPr>
          <a:lstStyle/>
          <a:p>
            <a:pPr marL="295910" indent="-245745">
              <a:lnSpc>
                <a:spcPts val="985"/>
              </a:lnSpc>
              <a:spcBef>
                <a:spcPts val="90"/>
              </a:spcBef>
              <a:buFont typeface="Arial"/>
              <a:buChar char="•"/>
              <a:tabLst>
                <a:tab pos="295910" algn="l"/>
                <a:tab pos="296545" algn="l"/>
                <a:tab pos="2051685" algn="l"/>
              </a:tabLst>
            </a:pPr>
            <a:r>
              <a:rPr dirty="0" sz="1150" spc="-70">
                <a:latin typeface="Cambria"/>
                <a:cs typeface="Cambria"/>
              </a:rPr>
              <a:t>𝑓</a:t>
            </a:r>
            <a:r>
              <a:rPr dirty="0" baseline="-17361" sz="1200" spc="-104">
                <a:latin typeface="Cambria"/>
                <a:cs typeface="Cambria"/>
              </a:rPr>
              <a:t>r    </a:t>
            </a:r>
            <a:r>
              <a:rPr dirty="0" sz="1150" spc="210">
                <a:latin typeface="Cambria"/>
                <a:cs typeface="Cambria"/>
              </a:rPr>
              <a:t>= </a:t>
            </a:r>
            <a:r>
              <a:rPr dirty="0" sz="1150" spc="-5">
                <a:latin typeface="Cambria"/>
                <a:cs typeface="Cambria"/>
              </a:rPr>
              <a:t>0.24𝜆    </a:t>
            </a:r>
            <a:r>
              <a:rPr dirty="0" sz="1150" spc="95">
                <a:latin typeface="Cambria"/>
                <a:cs typeface="Cambria"/>
              </a:rPr>
              <a:t>𝑓</a:t>
            </a:r>
            <a:r>
              <a:rPr dirty="0" baseline="27777" sz="1200" spc="142">
                <a:latin typeface="Cambria"/>
                <a:cs typeface="Cambria"/>
              </a:rPr>
              <a:t>, </a:t>
            </a:r>
            <a:r>
              <a:rPr dirty="0" sz="1150" spc="210">
                <a:latin typeface="Cambria"/>
                <a:cs typeface="Cambria"/>
              </a:rPr>
              <a:t>=</a:t>
            </a:r>
            <a:r>
              <a:rPr dirty="0" sz="1150" spc="-105">
                <a:latin typeface="Cambria"/>
                <a:cs typeface="Cambria"/>
              </a:rPr>
              <a:t> </a:t>
            </a:r>
            <a:r>
              <a:rPr dirty="0" sz="1150" spc="-5">
                <a:latin typeface="Cambria"/>
                <a:cs typeface="Cambria"/>
              </a:rPr>
              <a:t>0.24</a:t>
            </a:r>
            <a:r>
              <a:rPr dirty="0" sz="1150" spc="225">
                <a:latin typeface="Cambria"/>
                <a:cs typeface="Cambria"/>
              </a:rPr>
              <a:t> </a:t>
            </a:r>
            <a:r>
              <a:rPr dirty="0" sz="1150" spc="-10">
                <a:latin typeface="Cambria"/>
                <a:cs typeface="Cambria"/>
              </a:rPr>
              <a:t>1.0	</a:t>
            </a:r>
            <a:r>
              <a:rPr dirty="0" sz="1150" spc="-5">
                <a:latin typeface="Cambria"/>
                <a:cs typeface="Cambria"/>
              </a:rPr>
              <a:t>8.7𝑘𝑠𝑖 </a:t>
            </a:r>
            <a:r>
              <a:rPr dirty="0" sz="1150" spc="210">
                <a:latin typeface="Cambria"/>
                <a:cs typeface="Cambria"/>
              </a:rPr>
              <a:t>=</a:t>
            </a:r>
            <a:r>
              <a:rPr dirty="0" sz="1150" spc="-80">
                <a:latin typeface="Cambria"/>
                <a:cs typeface="Cambria"/>
              </a:rPr>
              <a:t> </a:t>
            </a:r>
            <a:r>
              <a:rPr dirty="0" sz="1150" spc="-10">
                <a:latin typeface="Cambria"/>
                <a:cs typeface="Cambria"/>
              </a:rPr>
              <a:t>0.708𝑘𝑠𝑖</a:t>
            </a:r>
            <a:endParaRPr sz="1150">
              <a:latin typeface="Cambria"/>
              <a:cs typeface="Cambria"/>
            </a:endParaRPr>
          </a:p>
          <a:p>
            <a:pPr marL="1106805">
              <a:lnSpc>
                <a:spcPts val="565"/>
              </a:lnSpc>
            </a:pPr>
            <a:r>
              <a:rPr dirty="0" sz="800" spc="25">
                <a:latin typeface="Cambria"/>
                <a:cs typeface="Cambria"/>
              </a:rPr>
              <a:t>e</a:t>
            </a:r>
            <a:endParaRPr sz="800">
              <a:latin typeface="Cambria"/>
              <a:cs typeface="Cambria"/>
            </a:endParaRPr>
          </a:p>
          <a:p>
            <a:pPr marL="295910" indent="-245745">
              <a:lnSpc>
                <a:spcPct val="100000"/>
              </a:lnSpc>
              <a:spcBef>
                <a:spcPts val="295"/>
              </a:spcBef>
              <a:buFont typeface="Arial"/>
              <a:buChar char="•"/>
              <a:tabLst>
                <a:tab pos="295910" algn="l"/>
                <a:tab pos="296545" algn="l"/>
              </a:tabLst>
            </a:pPr>
            <a:r>
              <a:rPr dirty="0" sz="1150" spc="-25">
                <a:latin typeface="Cambria"/>
                <a:cs typeface="Cambria"/>
              </a:rPr>
              <a:t>𝑓</a:t>
            </a:r>
            <a:r>
              <a:rPr dirty="0" baseline="-17361" sz="1200" spc="-37">
                <a:latin typeface="Cambria"/>
                <a:cs typeface="Cambria"/>
              </a:rPr>
              <a:t>epe </a:t>
            </a:r>
            <a:r>
              <a:rPr dirty="0" sz="1150" spc="210">
                <a:latin typeface="Cambria"/>
                <a:cs typeface="Cambria"/>
              </a:rPr>
              <a:t>=</a:t>
            </a:r>
            <a:r>
              <a:rPr dirty="0" sz="1150" spc="10">
                <a:latin typeface="Cambria"/>
                <a:cs typeface="Cambria"/>
              </a:rPr>
              <a:t> </a:t>
            </a:r>
            <a:r>
              <a:rPr dirty="0" sz="1150" spc="-10">
                <a:latin typeface="Cambria"/>
                <a:cs typeface="Cambria"/>
              </a:rPr>
              <a:t>5.947𝑘𝑠𝑖</a:t>
            </a:r>
            <a:endParaRPr sz="1150">
              <a:latin typeface="Cambria"/>
              <a:cs typeface="Cambria"/>
            </a:endParaRPr>
          </a:p>
          <a:p>
            <a:pPr marL="295910" indent="-245745">
              <a:lnSpc>
                <a:spcPct val="100000"/>
              </a:lnSpc>
              <a:spcBef>
                <a:spcPts val="530"/>
              </a:spcBef>
              <a:buFont typeface="Arial"/>
              <a:buChar char="•"/>
              <a:tabLst>
                <a:tab pos="295910" algn="l"/>
                <a:tab pos="296545" algn="l"/>
              </a:tabLst>
            </a:pPr>
            <a:r>
              <a:rPr dirty="0" sz="1150" spc="-20">
                <a:latin typeface="Cambria"/>
                <a:cs typeface="Cambria"/>
              </a:rPr>
              <a:t>𝑆</a:t>
            </a:r>
            <a:r>
              <a:rPr dirty="0" baseline="-17361" sz="1200" spc="-30">
                <a:latin typeface="Cambria"/>
                <a:cs typeface="Cambria"/>
              </a:rPr>
              <a:t>e </a:t>
            </a:r>
            <a:r>
              <a:rPr dirty="0" sz="1150" spc="210">
                <a:latin typeface="Cambria"/>
                <a:cs typeface="Cambria"/>
              </a:rPr>
              <a:t>= </a:t>
            </a:r>
            <a:r>
              <a:rPr dirty="0" sz="1150" spc="5">
                <a:latin typeface="Cambria"/>
                <a:cs typeface="Cambria"/>
              </a:rPr>
              <a:t>25509.3𝑖𝑛</a:t>
            </a:r>
            <a:r>
              <a:rPr dirty="0" baseline="27777" sz="1200" spc="7">
                <a:latin typeface="Cambria"/>
                <a:cs typeface="Cambria"/>
              </a:rPr>
              <a:t>3</a:t>
            </a:r>
            <a:r>
              <a:rPr dirty="0" sz="1150" spc="5">
                <a:latin typeface="Times New Roman"/>
                <a:cs typeface="Times New Roman"/>
              </a:rPr>
              <a:t>, </a:t>
            </a:r>
            <a:r>
              <a:rPr dirty="0" sz="1150" spc="-5">
                <a:latin typeface="Cambria"/>
                <a:cs typeface="Cambria"/>
              </a:rPr>
              <a:t>𝑆</a:t>
            </a:r>
            <a:r>
              <a:rPr dirty="0" baseline="-17361" sz="1200" spc="-7">
                <a:latin typeface="Cambria"/>
                <a:cs typeface="Cambria"/>
              </a:rPr>
              <a:t>b </a:t>
            </a:r>
            <a:r>
              <a:rPr dirty="0" sz="1150" spc="210">
                <a:latin typeface="Cambria"/>
                <a:cs typeface="Cambria"/>
              </a:rPr>
              <a:t>=</a:t>
            </a:r>
            <a:r>
              <a:rPr dirty="0" sz="1150" spc="-130">
                <a:latin typeface="Cambria"/>
                <a:cs typeface="Cambria"/>
              </a:rPr>
              <a:t> </a:t>
            </a:r>
            <a:r>
              <a:rPr dirty="0" sz="1150">
                <a:latin typeface="Cambria"/>
                <a:cs typeface="Cambria"/>
              </a:rPr>
              <a:t>20594.8𝑖𝑛</a:t>
            </a:r>
            <a:r>
              <a:rPr dirty="0" baseline="27777" sz="1200">
                <a:latin typeface="Cambria"/>
                <a:cs typeface="Cambria"/>
              </a:rPr>
              <a:t>3</a:t>
            </a:r>
            <a:endParaRPr baseline="27777" sz="1200">
              <a:latin typeface="Cambria"/>
              <a:cs typeface="Cambria"/>
            </a:endParaRPr>
          </a:p>
          <a:p>
            <a:pPr marL="295910" indent="-245745">
              <a:lnSpc>
                <a:spcPct val="100000"/>
              </a:lnSpc>
              <a:spcBef>
                <a:spcPts val="635"/>
              </a:spcBef>
              <a:buFont typeface="Arial"/>
              <a:buChar char="•"/>
              <a:tabLst>
                <a:tab pos="295910" algn="l"/>
                <a:tab pos="296545" algn="l"/>
              </a:tabLst>
            </a:pPr>
            <a:r>
              <a:rPr dirty="0" baseline="12077" sz="1725" spc="44">
                <a:latin typeface="Cambria"/>
                <a:cs typeface="Cambria"/>
              </a:rPr>
              <a:t>𝑀</a:t>
            </a:r>
            <a:r>
              <a:rPr dirty="0" sz="800" spc="30">
                <a:latin typeface="Cambria"/>
                <a:cs typeface="Cambria"/>
              </a:rPr>
              <a:t>dne </a:t>
            </a:r>
            <a:r>
              <a:rPr dirty="0" baseline="12077" sz="1725" spc="315">
                <a:latin typeface="Cambria"/>
                <a:cs typeface="Cambria"/>
              </a:rPr>
              <a:t>= </a:t>
            </a:r>
            <a:r>
              <a:rPr dirty="0" baseline="12077" sz="1725" spc="97">
                <a:latin typeface="Cambria"/>
                <a:cs typeface="Cambria"/>
              </a:rPr>
              <a:t>𝑀</a:t>
            </a:r>
            <a:r>
              <a:rPr dirty="0" sz="800" spc="65">
                <a:latin typeface="Cambria"/>
                <a:cs typeface="Cambria"/>
              </a:rPr>
              <a:t>girder </a:t>
            </a:r>
            <a:r>
              <a:rPr dirty="0" baseline="12077" sz="1725" spc="315">
                <a:latin typeface="Cambria"/>
                <a:cs typeface="Cambria"/>
              </a:rPr>
              <a:t>+ </a:t>
            </a:r>
            <a:r>
              <a:rPr dirty="0" baseline="12077" sz="1725" spc="120">
                <a:latin typeface="Cambria"/>
                <a:cs typeface="Cambria"/>
              </a:rPr>
              <a:t>𝑀</a:t>
            </a:r>
            <a:r>
              <a:rPr dirty="0" sz="800" spc="80">
                <a:latin typeface="Cambria"/>
                <a:cs typeface="Cambria"/>
              </a:rPr>
              <a:t>diaphragms </a:t>
            </a:r>
            <a:r>
              <a:rPr dirty="0" baseline="12077" sz="1725" spc="315">
                <a:latin typeface="Cambria"/>
                <a:cs typeface="Cambria"/>
              </a:rPr>
              <a:t>+ </a:t>
            </a:r>
            <a:r>
              <a:rPr dirty="0" baseline="12077" sz="1725" spc="67">
                <a:latin typeface="Cambria"/>
                <a:cs typeface="Cambria"/>
              </a:rPr>
              <a:t>𝑀</a:t>
            </a:r>
            <a:r>
              <a:rPr dirty="0" sz="800" spc="45">
                <a:latin typeface="Cambria"/>
                <a:cs typeface="Cambria"/>
              </a:rPr>
              <a:t>slab </a:t>
            </a:r>
            <a:r>
              <a:rPr dirty="0" baseline="12077" sz="1725" spc="315">
                <a:latin typeface="Cambria"/>
                <a:cs typeface="Cambria"/>
              </a:rPr>
              <a:t>+ </a:t>
            </a:r>
            <a:r>
              <a:rPr dirty="0" baseline="12077" sz="1725" spc="82">
                <a:latin typeface="Cambria"/>
                <a:cs typeface="Cambria"/>
              </a:rPr>
              <a:t>𝑀</a:t>
            </a:r>
            <a:r>
              <a:rPr dirty="0" sz="800" spc="55">
                <a:latin typeface="Cambria"/>
                <a:cs typeface="Cambria"/>
              </a:rPr>
              <a:t>hauneh </a:t>
            </a:r>
            <a:r>
              <a:rPr dirty="0" baseline="12077" sz="1725" spc="315">
                <a:latin typeface="Cambria"/>
                <a:cs typeface="Cambria"/>
              </a:rPr>
              <a:t>=</a:t>
            </a:r>
            <a:r>
              <a:rPr dirty="0" baseline="12077" sz="1725" spc="-135">
                <a:latin typeface="Cambria"/>
                <a:cs typeface="Cambria"/>
              </a:rPr>
              <a:t> </a:t>
            </a:r>
            <a:r>
              <a:rPr dirty="0" baseline="12077" sz="1725" spc="-7">
                <a:latin typeface="Cambria"/>
                <a:cs typeface="Cambria"/>
              </a:rPr>
              <a:t>6734.48𝑘 ⋅ 𝑓𝑡</a:t>
            </a:r>
            <a:endParaRPr baseline="12077" sz="1725">
              <a:latin typeface="Cambria"/>
              <a:cs typeface="Cambria"/>
            </a:endParaRPr>
          </a:p>
          <a:p>
            <a:pPr marL="3921125" indent="-3870960">
              <a:lnSpc>
                <a:spcPct val="100000"/>
              </a:lnSpc>
              <a:spcBef>
                <a:spcPts val="325"/>
              </a:spcBef>
              <a:buSzPct val="143750"/>
              <a:buFont typeface="Arial"/>
              <a:buChar char="•"/>
              <a:tabLst>
                <a:tab pos="3921125" algn="l"/>
                <a:tab pos="3921760" algn="l"/>
              </a:tabLst>
            </a:pPr>
            <a:r>
              <a:rPr dirty="0" sz="800" spc="120">
                <a:latin typeface="Cambria"/>
                <a:cs typeface="Cambria"/>
              </a:rPr>
              <a:t>1ft</a:t>
            </a:r>
            <a:endParaRPr sz="800">
              <a:latin typeface="Cambria"/>
              <a:cs typeface="Cambria"/>
            </a:endParaRPr>
          </a:p>
        </p:txBody>
      </p:sp>
      <p:sp>
        <p:nvSpPr>
          <p:cNvPr id="30" name="object 30"/>
          <p:cNvSpPr txBox="1"/>
          <p:nvPr/>
        </p:nvSpPr>
        <p:spPr>
          <a:xfrm>
            <a:off x="4859972" y="7386251"/>
            <a:ext cx="240029" cy="151765"/>
          </a:xfrm>
          <a:prstGeom prst="rect">
            <a:avLst/>
          </a:prstGeom>
        </p:spPr>
        <p:txBody>
          <a:bodyPr wrap="square" lIns="0" tIns="15875" rIns="0" bIns="0" rtlCol="0" vert="horz">
            <a:spAutoFit/>
          </a:bodyPr>
          <a:lstStyle/>
          <a:p>
            <a:pPr>
              <a:lnSpc>
                <a:spcPct val="100000"/>
              </a:lnSpc>
              <a:spcBef>
                <a:spcPts val="125"/>
              </a:spcBef>
            </a:pPr>
            <a:r>
              <a:rPr dirty="0" sz="800" spc="35">
                <a:latin typeface="Cambria"/>
                <a:cs typeface="Cambria"/>
              </a:rPr>
              <a:t>12</a:t>
            </a:r>
            <a:r>
              <a:rPr dirty="0" sz="800" spc="60">
                <a:latin typeface="Cambria"/>
                <a:cs typeface="Cambria"/>
              </a:rPr>
              <a:t>i</a:t>
            </a:r>
            <a:r>
              <a:rPr dirty="0" sz="800" spc="90">
                <a:latin typeface="Cambria"/>
                <a:cs typeface="Cambria"/>
              </a:rPr>
              <a:t>n</a:t>
            </a:r>
            <a:endParaRPr sz="800">
              <a:latin typeface="Cambria"/>
              <a:cs typeface="Cambria"/>
            </a:endParaRPr>
          </a:p>
        </p:txBody>
      </p:sp>
      <p:sp>
        <p:nvSpPr>
          <p:cNvPr id="31" name="object 31"/>
          <p:cNvSpPr/>
          <p:nvPr/>
        </p:nvSpPr>
        <p:spPr>
          <a:xfrm>
            <a:off x="4858511" y="7389876"/>
            <a:ext cx="230504" cy="0"/>
          </a:xfrm>
          <a:custGeom>
            <a:avLst/>
            <a:gdLst/>
            <a:ahLst/>
            <a:cxnLst/>
            <a:rect l="l" t="t" r="r" b="b"/>
            <a:pathLst>
              <a:path w="230504" h="0">
                <a:moveTo>
                  <a:pt x="0" y="0"/>
                </a:moveTo>
                <a:lnTo>
                  <a:pt x="230124" y="0"/>
                </a:lnTo>
              </a:path>
            </a:pathLst>
          </a:custGeom>
          <a:ln w="9144">
            <a:solidFill>
              <a:srgbClr val="000000"/>
            </a:solidFill>
          </a:ln>
        </p:spPr>
        <p:txBody>
          <a:bodyPr wrap="square" lIns="0" tIns="0" rIns="0" bIns="0" rtlCol="0"/>
          <a:lstStyle/>
          <a:p/>
        </p:txBody>
      </p:sp>
      <p:sp>
        <p:nvSpPr>
          <p:cNvPr id="32" name="object 32"/>
          <p:cNvSpPr txBox="1"/>
          <p:nvPr/>
        </p:nvSpPr>
        <p:spPr>
          <a:xfrm>
            <a:off x="1223784" y="7273545"/>
            <a:ext cx="4878070" cy="199390"/>
          </a:xfrm>
          <a:prstGeom prst="rect">
            <a:avLst/>
          </a:prstGeom>
        </p:spPr>
        <p:txBody>
          <a:bodyPr wrap="square" lIns="0" tIns="11430" rIns="0" bIns="0" rtlCol="0" vert="horz">
            <a:spAutoFit/>
          </a:bodyPr>
          <a:lstStyle/>
          <a:p>
            <a:pPr marL="38100">
              <a:lnSpc>
                <a:spcPct val="100000"/>
              </a:lnSpc>
              <a:spcBef>
                <a:spcPts val="90"/>
              </a:spcBef>
              <a:tabLst>
                <a:tab pos="310515" algn="l"/>
                <a:tab pos="3969385" algn="l"/>
              </a:tabLst>
            </a:pPr>
            <a:r>
              <a:rPr dirty="0" sz="1150" spc="-10">
                <a:latin typeface="Cambria"/>
                <a:cs typeface="Cambria"/>
              </a:rPr>
              <a:t>𝑀	</a:t>
            </a:r>
            <a:r>
              <a:rPr dirty="0" sz="1150" spc="210">
                <a:latin typeface="Cambria"/>
                <a:cs typeface="Cambria"/>
              </a:rPr>
              <a:t>= </a:t>
            </a:r>
            <a:r>
              <a:rPr dirty="0" sz="1150" spc="-10">
                <a:latin typeface="Cambria"/>
                <a:cs typeface="Cambria"/>
              </a:rPr>
              <a:t>1.0 </a:t>
            </a:r>
            <a:r>
              <a:rPr dirty="0" sz="1150" spc="10">
                <a:latin typeface="Cambria"/>
                <a:cs typeface="Cambria"/>
              </a:rPr>
              <a:t>[ </a:t>
            </a:r>
            <a:r>
              <a:rPr dirty="0" sz="1150" spc="-5">
                <a:latin typeface="Cambria"/>
                <a:cs typeface="Cambria"/>
              </a:rPr>
              <a:t>1.6 · </a:t>
            </a:r>
            <a:r>
              <a:rPr dirty="0" sz="1150" spc="-10">
                <a:latin typeface="Cambria"/>
                <a:cs typeface="Cambria"/>
              </a:rPr>
              <a:t>0.708𝑘𝑠𝑖 </a:t>
            </a:r>
            <a:r>
              <a:rPr dirty="0" sz="1150" spc="210">
                <a:latin typeface="Cambria"/>
                <a:cs typeface="Cambria"/>
              </a:rPr>
              <a:t>+ </a:t>
            </a:r>
            <a:r>
              <a:rPr dirty="0" sz="1150" spc="-10">
                <a:latin typeface="Cambria"/>
                <a:cs typeface="Cambria"/>
              </a:rPr>
              <a:t>1.0 </a:t>
            </a:r>
            <a:r>
              <a:rPr dirty="0" sz="1150" spc="-5">
                <a:latin typeface="Cambria"/>
                <a:cs typeface="Cambria"/>
              </a:rPr>
              <a:t>·</a:t>
            </a:r>
            <a:r>
              <a:rPr dirty="0" sz="1150" spc="-65">
                <a:latin typeface="Cambria"/>
                <a:cs typeface="Cambria"/>
              </a:rPr>
              <a:t> </a:t>
            </a:r>
            <a:r>
              <a:rPr dirty="0" sz="1150" spc="-10">
                <a:latin typeface="Cambria"/>
                <a:cs typeface="Cambria"/>
              </a:rPr>
              <a:t>5.947𝑘𝑠𝑖   </a:t>
            </a:r>
            <a:r>
              <a:rPr dirty="0" sz="1150" spc="30">
                <a:latin typeface="Cambria"/>
                <a:cs typeface="Cambria"/>
              </a:rPr>
              <a:t> </a:t>
            </a:r>
            <a:r>
              <a:rPr dirty="0" sz="1150">
                <a:latin typeface="Cambria"/>
                <a:cs typeface="Cambria"/>
              </a:rPr>
              <a:t>25509.3𝑖𝑛</a:t>
            </a:r>
            <a:r>
              <a:rPr dirty="0" baseline="27777" sz="1200">
                <a:latin typeface="Cambria"/>
                <a:cs typeface="Cambria"/>
              </a:rPr>
              <a:t>3	</a:t>
            </a:r>
            <a:r>
              <a:rPr dirty="0" sz="1150" spc="210">
                <a:latin typeface="Cambria"/>
                <a:cs typeface="Cambria"/>
              </a:rPr>
              <a:t>−</a:t>
            </a:r>
            <a:r>
              <a:rPr dirty="0" sz="1150" spc="-5">
                <a:latin typeface="Cambria"/>
                <a:cs typeface="Cambria"/>
              </a:rPr>
              <a:t> </a:t>
            </a:r>
            <a:r>
              <a:rPr dirty="0" baseline="2415" sz="1725" spc="-7">
                <a:latin typeface="Cambria"/>
                <a:cs typeface="Cambria"/>
              </a:rPr>
              <a:t>(</a:t>
            </a:r>
            <a:r>
              <a:rPr dirty="0" sz="1150" spc="-5">
                <a:latin typeface="Cambria"/>
                <a:cs typeface="Cambria"/>
              </a:rPr>
              <a:t>6734.48𝑘 ·</a:t>
            </a:r>
            <a:endParaRPr sz="1150">
              <a:latin typeface="Cambria"/>
              <a:cs typeface="Cambria"/>
            </a:endParaRPr>
          </a:p>
        </p:txBody>
      </p:sp>
      <p:sp>
        <p:nvSpPr>
          <p:cNvPr id="33" name="object 33"/>
          <p:cNvSpPr txBox="1"/>
          <p:nvPr/>
        </p:nvSpPr>
        <p:spPr>
          <a:xfrm>
            <a:off x="1016505" y="7549307"/>
            <a:ext cx="199390" cy="199390"/>
          </a:xfrm>
          <a:prstGeom prst="rect">
            <a:avLst/>
          </a:prstGeom>
        </p:spPr>
        <p:txBody>
          <a:bodyPr wrap="square" lIns="0" tIns="11430" rIns="0" bIns="0" rtlCol="0" vert="horz">
            <a:spAutoFit/>
          </a:bodyPr>
          <a:lstStyle/>
          <a:p>
            <a:pPr>
              <a:lnSpc>
                <a:spcPct val="100000"/>
              </a:lnSpc>
              <a:spcBef>
                <a:spcPts val="90"/>
              </a:spcBef>
            </a:pPr>
            <a:r>
              <a:rPr dirty="0" sz="1150" spc="-10">
                <a:latin typeface="Cambria"/>
                <a:cs typeface="Cambria"/>
              </a:rPr>
              <a:t>𝑓</a:t>
            </a:r>
            <a:r>
              <a:rPr dirty="0" sz="1150" spc="5">
                <a:latin typeface="Cambria"/>
                <a:cs typeface="Cambria"/>
              </a:rPr>
              <a:t>𝑡</a:t>
            </a:r>
            <a:r>
              <a:rPr dirty="0" baseline="2415" sz="1725" spc="44">
                <a:latin typeface="Cambria"/>
                <a:cs typeface="Cambria"/>
              </a:rPr>
              <a:t>)</a:t>
            </a:r>
            <a:endParaRPr baseline="2415" sz="1725">
              <a:latin typeface="Cambria"/>
              <a:cs typeface="Cambria"/>
            </a:endParaRPr>
          </a:p>
        </p:txBody>
      </p:sp>
      <p:sp>
        <p:nvSpPr>
          <p:cNvPr id="34" name="object 34"/>
          <p:cNvSpPr/>
          <p:nvPr/>
        </p:nvSpPr>
        <p:spPr>
          <a:xfrm>
            <a:off x="1254252" y="7546847"/>
            <a:ext cx="920750" cy="239395"/>
          </a:xfrm>
          <a:custGeom>
            <a:avLst/>
            <a:gdLst/>
            <a:ahLst/>
            <a:cxnLst/>
            <a:rect l="l" t="t" r="r" b="b"/>
            <a:pathLst>
              <a:path w="920750" h="239395">
                <a:moveTo>
                  <a:pt x="868679" y="239268"/>
                </a:moveTo>
                <a:lnTo>
                  <a:pt x="865631" y="233172"/>
                </a:lnTo>
                <a:lnTo>
                  <a:pt x="875109" y="226314"/>
                </a:lnTo>
                <a:lnTo>
                  <a:pt x="883157" y="217170"/>
                </a:lnTo>
                <a:lnTo>
                  <a:pt x="900993" y="175688"/>
                </a:lnTo>
                <a:lnTo>
                  <a:pt x="906779" y="120396"/>
                </a:lnTo>
                <a:lnTo>
                  <a:pt x="906184" y="99774"/>
                </a:lnTo>
                <a:lnTo>
                  <a:pt x="896111" y="48768"/>
                </a:lnTo>
                <a:lnTo>
                  <a:pt x="875109" y="13192"/>
                </a:lnTo>
                <a:lnTo>
                  <a:pt x="865631" y="6096"/>
                </a:lnTo>
                <a:lnTo>
                  <a:pt x="868679" y="0"/>
                </a:lnTo>
                <a:lnTo>
                  <a:pt x="898469" y="29575"/>
                </a:lnTo>
                <a:lnTo>
                  <a:pt x="917066" y="79438"/>
                </a:lnTo>
                <a:lnTo>
                  <a:pt x="920495" y="120396"/>
                </a:lnTo>
                <a:lnTo>
                  <a:pt x="919638" y="140636"/>
                </a:lnTo>
                <a:lnTo>
                  <a:pt x="912780" y="178260"/>
                </a:lnTo>
                <a:lnTo>
                  <a:pt x="889444" y="222313"/>
                </a:lnTo>
                <a:lnTo>
                  <a:pt x="879562" y="232148"/>
                </a:lnTo>
                <a:lnTo>
                  <a:pt x="868679" y="239268"/>
                </a:lnTo>
                <a:close/>
              </a:path>
              <a:path w="920750" h="239395">
                <a:moveTo>
                  <a:pt x="50291" y="239268"/>
                </a:moveTo>
                <a:lnTo>
                  <a:pt x="21145" y="209907"/>
                </a:lnTo>
                <a:lnTo>
                  <a:pt x="3428" y="160020"/>
                </a:lnTo>
                <a:lnTo>
                  <a:pt x="0" y="120396"/>
                </a:lnTo>
                <a:lnTo>
                  <a:pt x="857" y="99274"/>
                </a:lnTo>
                <a:lnTo>
                  <a:pt x="7715" y="61031"/>
                </a:lnTo>
                <a:lnTo>
                  <a:pt x="29717" y="17526"/>
                </a:lnTo>
                <a:lnTo>
                  <a:pt x="50291" y="0"/>
                </a:lnTo>
                <a:lnTo>
                  <a:pt x="53339" y="6096"/>
                </a:lnTo>
                <a:lnTo>
                  <a:pt x="44505" y="13192"/>
                </a:lnTo>
                <a:lnTo>
                  <a:pt x="36385" y="22860"/>
                </a:lnTo>
                <a:lnTo>
                  <a:pt x="18621" y="64246"/>
                </a:lnTo>
                <a:lnTo>
                  <a:pt x="12191" y="120396"/>
                </a:lnTo>
                <a:lnTo>
                  <a:pt x="13001" y="140160"/>
                </a:lnTo>
                <a:lnTo>
                  <a:pt x="22859" y="192024"/>
                </a:lnTo>
                <a:lnTo>
                  <a:pt x="44505" y="226314"/>
                </a:lnTo>
                <a:lnTo>
                  <a:pt x="53339" y="233172"/>
                </a:lnTo>
                <a:lnTo>
                  <a:pt x="50291" y="239268"/>
                </a:lnTo>
                <a:close/>
              </a:path>
            </a:pathLst>
          </a:custGeom>
          <a:solidFill>
            <a:srgbClr val="000000"/>
          </a:solidFill>
        </p:spPr>
        <p:txBody>
          <a:bodyPr wrap="square" lIns="0" tIns="0" rIns="0" bIns="0" rtlCol="0"/>
          <a:lstStyle/>
          <a:p/>
        </p:txBody>
      </p:sp>
      <p:sp>
        <p:nvSpPr>
          <p:cNvPr id="35" name="object 35"/>
          <p:cNvSpPr txBox="1"/>
          <p:nvPr/>
        </p:nvSpPr>
        <p:spPr>
          <a:xfrm>
            <a:off x="1313664" y="7306730"/>
            <a:ext cx="503555" cy="348615"/>
          </a:xfrm>
          <a:prstGeom prst="rect">
            <a:avLst/>
          </a:prstGeom>
        </p:spPr>
        <p:txBody>
          <a:bodyPr wrap="square" lIns="0" tIns="12065" rIns="0" bIns="0" rtlCol="0" vert="horz">
            <a:spAutoFit/>
          </a:bodyPr>
          <a:lstStyle/>
          <a:p>
            <a:pPr marR="5080" indent="62230">
              <a:lnSpc>
                <a:spcPct val="132500"/>
              </a:lnSpc>
              <a:spcBef>
                <a:spcPts val="95"/>
              </a:spcBef>
            </a:pPr>
            <a:r>
              <a:rPr dirty="0" sz="800" spc="65">
                <a:latin typeface="Cambria"/>
                <a:cs typeface="Cambria"/>
              </a:rPr>
              <a:t>er  </a:t>
            </a:r>
            <a:r>
              <a:rPr dirty="0" sz="800" spc="35">
                <a:latin typeface="Cambria"/>
                <a:cs typeface="Cambria"/>
              </a:rPr>
              <a:t>255</a:t>
            </a:r>
            <a:r>
              <a:rPr dirty="0" sz="800" spc="50">
                <a:latin typeface="Cambria"/>
                <a:cs typeface="Cambria"/>
              </a:rPr>
              <a:t>o</a:t>
            </a:r>
            <a:r>
              <a:rPr dirty="0" sz="800" spc="5">
                <a:latin typeface="Cambria"/>
                <a:cs typeface="Cambria"/>
              </a:rPr>
              <a:t>9</a:t>
            </a:r>
            <a:r>
              <a:rPr dirty="0" sz="800">
                <a:latin typeface="Cambria"/>
                <a:cs typeface="Cambria"/>
              </a:rPr>
              <a:t>.</a:t>
            </a:r>
            <a:r>
              <a:rPr dirty="0" sz="800" spc="40">
                <a:latin typeface="Cambria"/>
                <a:cs typeface="Cambria"/>
              </a:rPr>
              <a:t>3</a:t>
            </a:r>
            <a:r>
              <a:rPr dirty="0" sz="800" spc="60">
                <a:latin typeface="Cambria"/>
                <a:cs typeface="Cambria"/>
              </a:rPr>
              <a:t>i</a:t>
            </a:r>
            <a:r>
              <a:rPr dirty="0" sz="800" spc="90">
                <a:latin typeface="Cambria"/>
                <a:cs typeface="Cambria"/>
              </a:rPr>
              <a:t>n</a:t>
            </a:r>
            <a:endParaRPr sz="800">
              <a:latin typeface="Cambria"/>
              <a:cs typeface="Cambria"/>
            </a:endParaRPr>
          </a:p>
        </p:txBody>
      </p:sp>
      <p:sp>
        <p:nvSpPr>
          <p:cNvPr id="36" name="object 36"/>
          <p:cNvSpPr txBox="1"/>
          <p:nvPr/>
        </p:nvSpPr>
        <p:spPr>
          <a:xfrm>
            <a:off x="1805944" y="7483964"/>
            <a:ext cx="64769" cy="130175"/>
          </a:xfrm>
          <a:prstGeom prst="rect">
            <a:avLst/>
          </a:prstGeom>
        </p:spPr>
        <p:txBody>
          <a:bodyPr wrap="square" lIns="0" tIns="17145" rIns="0" bIns="0" rtlCol="0" vert="horz">
            <a:spAutoFit/>
          </a:bodyPr>
          <a:lstStyle/>
          <a:p>
            <a:pPr>
              <a:lnSpc>
                <a:spcPct val="100000"/>
              </a:lnSpc>
              <a:spcBef>
                <a:spcPts val="135"/>
              </a:spcBef>
            </a:pPr>
            <a:r>
              <a:rPr dirty="0" sz="650" spc="45">
                <a:latin typeface="Cambria"/>
                <a:cs typeface="Cambria"/>
              </a:rPr>
              <a:t>3</a:t>
            </a:r>
            <a:endParaRPr sz="650">
              <a:latin typeface="Cambria"/>
              <a:cs typeface="Cambria"/>
            </a:endParaRPr>
          </a:p>
        </p:txBody>
      </p:sp>
      <p:sp>
        <p:nvSpPr>
          <p:cNvPr id="37" name="object 37"/>
          <p:cNvSpPr txBox="1"/>
          <p:nvPr/>
        </p:nvSpPr>
        <p:spPr>
          <a:xfrm>
            <a:off x="1288264" y="7662086"/>
            <a:ext cx="607695" cy="151765"/>
          </a:xfrm>
          <a:prstGeom prst="rect">
            <a:avLst/>
          </a:prstGeom>
        </p:spPr>
        <p:txBody>
          <a:bodyPr wrap="square" lIns="0" tIns="15875" rIns="0" bIns="0" rtlCol="0" vert="horz">
            <a:spAutoFit/>
          </a:bodyPr>
          <a:lstStyle/>
          <a:p>
            <a:pPr marL="25400">
              <a:lnSpc>
                <a:spcPct val="100000"/>
              </a:lnSpc>
              <a:spcBef>
                <a:spcPts val="125"/>
              </a:spcBef>
            </a:pPr>
            <a:r>
              <a:rPr dirty="0" sz="800" spc="40">
                <a:latin typeface="Cambria"/>
                <a:cs typeface="Cambria"/>
              </a:rPr>
              <a:t>2o594.8in</a:t>
            </a:r>
            <a:r>
              <a:rPr dirty="0" baseline="21367" sz="975" spc="60">
                <a:latin typeface="Cambria"/>
                <a:cs typeface="Cambria"/>
              </a:rPr>
              <a:t>3</a:t>
            </a:r>
            <a:endParaRPr baseline="21367" sz="975">
              <a:latin typeface="Cambria"/>
              <a:cs typeface="Cambria"/>
            </a:endParaRPr>
          </a:p>
        </p:txBody>
      </p:sp>
      <p:sp>
        <p:nvSpPr>
          <p:cNvPr id="38" name="object 38"/>
          <p:cNvSpPr/>
          <p:nvPr/>
        </p:nvSpPr>
        <p:spPr>
          <a:xfrm>
            <a:off x="1312163" y="7665720"/>
            <a:ext cx="550545" cy="0"/>
          </a:xfrm>
          <a:custGeom>
            <a:avLst/>
            <a:gdLst/>
            <a:ahLst/>
            <a:cxnLst/>
            <a:rect l="l" t="t" r="r" b="b"/>
            <a:pathLst>
              <a:path w="550544" h="0">
                <a:moveTo>
                  <a:pt x="0" y="0"/>
                </a:moveTo>
                <a:lnTo>
                  <a:pt x="550164" y="0"/>
                </a:lnTo>
              </a:path>
            </a:pathLst>
          </a:custGeom>
          <a:ln w="9144">
            <a:solidFill>
              <a:srgbClr val="000000"/>
            </a:solidFill>
          </a:ln>
        </p:spPr>
        <p:txBody>
          <a:bodyPr wrap="square" lIns="0" tIns="0" rIns="0" bIns="0" rtlCol="0"/>
          <a:lstStyle/>
          <a:p/>
        </p:txBody>
      </p:sp>
      <p:sp>
        <p:nvSpPr>
          <p:cNvPr id="39" name="object 39"/>
          <p:cNvSpPr txBox="1"/>
          <p:nvPr/>
        </p:nvSpPr>
        <p:spPr>
          <a:xfrm>
            <a:off x="1895865" y="7549307"/>
            <a:ext cx="1417955" cy="199390"/>
          </a:xfrm>
          <a:prstGeom prst="rect">
            <a:avLst/>
          </a:prstGeom>
        </p:spPr>
        <p:txBody>
          <a:bodyPr wrap="square" lIns="0" tIns="11430" rIns="0" bIns="0" rtlCol="0" vert="horz">
            <a:spAutoFit/>
          </a:bodyPr>
          <a:lstStyle/>
          <a:p>
            <a:pPr>
              <a:lnSpc>
                <a:spcPct val="100000"/>
              </a:lnSpc>
              <a:spcBef>
                <a:spcPts val="90"/>
              </a:spcBef>
            </a:pPr>
            <a:r>
              <a:rPr dirty="0" sz="1150" spc="210">
                <a:latin typeface="Cambria"/>
                <a:cs typeface="Cambria"/>
              </a:rPr>
              <a:t>− </a:t>
            </a:r>
            <a:r>
              <a:rPr dirty="0" sz="1150" spc="-10">
                <a:latin typeface="Cambria"/>
                <a:cs typeface="Cambria"/>
              </a:rPr>
              <a:t>1 </a:t>
            </a:r>
            <a:r>
              <a:rPr dirty="0" sz="1150" spc="10">
                <a:latin typeface="Cambria"/>
                <a:cs typeface="Cambria"/>
              </a:rPr>
              <a:t>] </a:t>
            </a:r>
            <a:r>
              <a:rPr dirty="0" sz="1150" spc="210">
                <a:latin typeface="Cambria"/>
                <a:cs typeface="Cambria"/>
              </a:rPr>
              <a:t>=</a:t>
            </a:r>
            <a:r>
              <a:rPr dirty="0" sz="1150" spc="-10">
                <a:latin typeface="Cambria"/>
                <a:cs typeface="Cambria"/>
              </a:rPr>
              <a:t> 14707.1 𝑘 </a:t>
            </a:r>
            <a:r>
              <a:rPr dirty="0" sz="1150" spc="-5">
                <a:latin typeface="Cambria"/>
                <a:cs typeface="Cambria"/>
              </a:rPr>
              <a:t>· 𝑓𝑡</a:t>
            </a:r>
            <a:endParaRPr sz="1150">
              <a:latin typeface="Cambria"/>
              <a:cs typeface="Cambria"/>
            </a:endParaRPr>
          </a:p>
        </p:txBody>
      </p:sp>
      <p:sp>
        <p:nvSpPr>
          <p:cNvPr id="40" name="object 40"/>
          <p:cNvSpPr txBox="1"/>
          <p:nvPr/>
        </p:nvSpPr>
        <p:spPr>
          <a:xfrm>
            <a:off x="991105" y="7820562"/>
            <a:ext cx="1540510" cy="199390"/>
          </a:xfrm>
          <a:prstGeom prst="rect">
            <a:avLst/>
          </a:prstGeom>
        </p:spPr>
        <p:txBody>
          <a:bodyPr wrap="square" lIns="0" tIns="11430" rIns="0" bIns="0" rtlCol="0" vert="horz">
            <a:spAutoFit/>
          </a:bodyPr>
          <a:lstStyle/>
          <a:p>
            <a:pPr marL="270510" indent="-245745">
              <a:lnSpc>
                <a:spcPct val="100000"/>
              </a:lnSpc>
              <a:spcBef>
                <a:spcPts val="90"/>
              </a:spcBef>
              <a:buFont typeface="Arial"/>
              <a:buChar char="•"/>
              <a:tabLst>
                <a:tab pos="270510" algn="l"/>
                <a:tab pos="271145" algn="l"/>
              </a:tabLst>
            </a:pPr>
            <a:r>
              <a:rPr dirty="0" sz="1150" spc="5">
                <a:latin typeface="Cambria"/>
                <a:cs typeface="Cambria"/>
              </a:rPr>
              <a:t>𝑀</a:t>
            </a:r>
            <a:r>
              <a:rPr dirty="0" baseline="-17361" sz="1200" spc="7">
                <a:latin typeface="Cambria"/>
                <a:cs typeface="Cambria"/>
              </a:rPr>
              <a:t>u </a:t>
            </a:r>
            <a:r>
              <a:rPr dirty="0" sz="1150" spc="210">
                <a:latin typeface="Cambria"/>
                <a:cs typeface="Cambria"/>
              </a:rPr>
              <a:t>= </a:t>
            </a:r>
            <a:r>
              <a:rPr dirty="0" sz="1150" spc="-10">
                <a:latin typeface="Cambria"/>
                <a:cs typeface="Cambria"/>
              </a:rPr>
              <a:t>17099.8𝑘 </a:t>
            </a:r>
            <a:r>
              <a:rPr dirty="0" sz="1150" spc="-5">
                <a:latin typeface="Cambria"/>
                <a:cs typeface="Cambria"/>
              </a:rPr>
              <a:t>·</a:t>
            </a:r>
            <a:r>
              <a:rPr dirty="0" sz="1150" spc="-130">
                <a:latin typeface="Cambria"/>
                <a:cs typeface="Cambria"/>
              </a:rPr>
              <a:t> </a:t>
            </a:r>
            <a:r>
              <a:rPr dirty="0" sz="1150" spc="-5">
                <a:latin typeface="Cambria"/>
                <a:cs typeface="Cambria"/>
              </a:rPr>
              <a:t>𝑓𝑡</a:t>
            </a:r>
            <a:endParaRPr sz="1150">
              <a:latin typeface="Cambria"/>
              <a:cs typeface="Cambria"/>
            </a:endParaRPr>
          </a:p>
        </p:txBody>
      </p:sp>
      <p:sp>
        <p:nvSpPr>
          <p:cNvPr id="41" name="object 41"/>
          <p:cNvSpPr txBox="1"/>
          <p:nvPr/>
        </p:nvSpPr>
        <p:spPr>
          <a:xfrm>
            <a:off x="1376150" y="8197038"/>
            <a:ext cx="299085" cy="151765"/>
          </a:xfrm>
          <a:prstGeom prst="rect">
            <a:avLst/>
          </a:prstGeom>
        </p:spPr>
        <p:txBody>
          <a:bodyPr wrap="square" lIns="0" tIns="15875" rIns="0" bIns="0" rtlCol="0" vert="horz">
            <a:spAutoFit/>
          </a:bodyPr>
          <a:lstStyle/>
          <a:p>
            <a:pPr>
              <a:lnSpc>
                <a:spcPct val="100000"/>
              </a:lnSpc>
              <a:spcBef>
                <a:spcPts val="125"/>
              </a:spcBef>
            </a:pPr>
            <a:r>
              <a:rPr dirty="0" sz="800" spc="105">
                <a:latin typeface="Cambria"/>
                <a:cs typeface="Cambria"/>
              </a:rPr>
              <a:t>r</a:t>
            </a:r>
            <a:r>
              <a:rPr dirty="0" sz="800" spc="-30">
                <a:latin typeface="Cambria"/>
                <a:cs typeface="Cambria"/>
              </a:rPr>
              <a:t> </a:t>
            </a:r>
            <a:r>
              <a:rPr dirty="0" sz="800" spc="85">
                <a:latin typeface="Cambria"/>
                <a:cs typeface="Cambria"/>
              </a:rPr>
              <a:t>min</a:t>
            </a:r>
            <a:endParaRPr sz="800">
              <a:latin typeface="Cambria"/>
              <a:cs typeface="Cambria"/>
            </a:endParaRPr>
          </a:p>
        </p:txBody>
      </p:sp>
      <p:sp>
        <p:nvSpPr>
          <p:cNvPr id="42" name="object 42"/>
          <p:cNvSpPr txBox="1"/>
          <p:nvPr/>
        </p:nvSpPr>
        <p:spPr>
          <a:xfrm>
            <a:off x="1016505" y="8128447"/>
            <a:ext cx="1525905" cy="199390"/>
          </a:xfrm>
          <a:prstGeom prst="rect">
            <a:avLst/>
          </a:prstGeom>
        </p:spPr>
        <p:txBody>
          <a:bodyPr wrap="square" lIns="0" tIns="11430" rIns="0" bIns="0" rtlCol="0" vert="horz">
            <a:spAutoFit/>
          </a:bodyPr>
          <a:lstStyle/>
          <a:p>
            <a:pPr marL="245110" indent="-245745">
              <a:lnSpc>
                <a:spcPct val="100000"/>
              </a:lnSpc>
              <a:spcBef>
                <a:spcPts val="90"/>
              </a:spcBef>
              <a:buFont typeface="Arial"/>
              <a:buChar char="•"/>
              <a:tabLst>
                <a:tab pos="245110" algn="l"/>
                <a:tab pos="245745" algn="l"/>
                <a:tab pos="694690" algn="l"/>
              </a:tabLst>
            </a:pPr>
            <a:r>
              <a:rPr dirty="0" sz="1150" spc="-10">
                <a:latin typeface="Cambria"/>
                <a:cs typeface="Cambria"/>
              </a:rPr>
              <a:t>𝑀	</a:t>
            </a:r>
            <a:r>
              <a:rPr dirty="0" sz="1150" spc="210">
                <a:latin typeface="Cambria"/>
                <a:cs typeface="Cambria"/>
              </a:rPr>
              <a:t>=</a:t>
            </a:r>
            <a:r>
              <a:rPr dirty="0" sz="1150">
                <a:latin typeface="Cambria"/>
                <a:cs typeface="Cambria"/>
              </a:rPr>
              <a:t> </a:t>
            </a:r>
            <a:r>
              <a:rPr dirty="0" sz="1150" spc="-10">
                <a:latin typeface="Cambria"/>
                <a:cs typeface="Cambria"/>
              </a:rPr>
              <a:t>𝑙𝑒𝑠𝑠𝑒𝑟 </a:t>
            </a:r>
            <a:r>
              <a:rPr dirty="0" sz="1150" spc="-5">
                <a:latin typeface="Cambria"/>
                <a:cs typeface="Cambria"/>
              </a:rPr>
              <a:t>𝑜𝑓 {</a:t>
            </a:r>
            <a:endParaRPr sz="1150">
              <a:latin typeface="Cambria"/>
              <a:cs typeface="Cambria"/>
            </a:endParaRPr>
          </a:p>
        </p:txBody>
      </p:sp>
      <p:sp>
        <p:nvSpPr>
          <p:cNvPr id="43" name="object 43"/>
          <p:cNvSpPr txBox="1"/>
          <p:nvPr/>
        </p:nvSpPr>
        <p:spPr>
          <a:xfrm>
            <a:off x="2504447" y="8032476"/>
            <a:ext cx="2960370" cy="379095"/>
          </a:xfrm>
          <a:prstGeom prst="rect">
            <a:avLst/>
          </a:prstGeom>
        </p:spPr>
        <p:txBody>
          <a:bodyPr wrap="square" lIns="0" tIns="11430" rIns="0" bIns="0" rtlCol="0" vert="horz">
            <a:spAutoFit/>
          </a:bodyPr>
          <a:lstStyle/>
          <a:p>
            <a:pPr algn="ctr" marR="4445">
              <a:lnSpc>
                <a:spcPct val="100000"/>
              </a:lnSpc>
              <a:spcBef>
                <a:spcPts val="90"/>
              </a:spcBef>
            </a:pPr>
            <a:r>
              <a:rPr dirty="0" sz="1150" spc="15">
                <a:latin typeface="Cambria"/>
                <a:cs typeface="Cambria"/>
              </a:rPr>
              <a:t>𝑀</a:t>
            </a:r>
            <a:r>
              <a:rPr dirty="0" baseline="-17361" sz="1200" spc="22">
                <a:latin typeface="Cambria"/>
                <a:cs typeface="Cambria"/>
              </a:rPr>
              <a:t>er </a:t>
            </a:r>
            <a:r>
              <a:rPr dirty="0" sz="1150" spc="210">
                <a:latin typeface="Cambria"/>
                <a:cs typeface="Cambria"/>
              </a:rPr>
              <a:t>= </a:t>
            </a:r>
            <a:r>
              <a:rPr dirty="0" sz="1150" spc="-5">
                <a:latin typeface="Cambria"/>
                <a:cs typeface="Cambria"/>
              </a:rPr>
              <a:t>14707.1𝑘 ·</a:t>
            </a:r>
            <a:r>
              <a:rPr dirty="0" sz="1150" spc="-135">
                <a:latin typeface="Cambria"/>
                <a:cs typeface="Cambria"/>
              </a:rPr>
              <a:t> </a:t>
            </a:r>
            <a:r>
              <a:rPr dirty="0" sz="1150" spc="-5">
                <a:latin typeface="Cambria"/>
                <a:cs typeface="Cambria"/>
              </a:rPr>
              <a:t>𝑓𝑡</a:t>
            </a:r>
            <a:endParaRPr sz="1150">
              <a:latin typeface="Cambria"/>
              <a:cs typeface="Cambria"/>
            </a:endParaRPr>
          </a:p>
          <a:p>
            <a:pPr algn="ctr" marR="5080">
              <a:lnSpc>
                <a:spcPct val="100000"/>
              </a:lnSpc>
              <a:spcBef>
                <a:spcPts val="35"/>
              </a:spcBef>
            </a:pPr>
            <a:r>
              <a:rPr dirty="0" sz="1150" spc="-5">
                <a:latin typeface="Cambria"/>
                <a:cs typeface="Cambria"/>
              </a:rPr>
              <a:t>1.33𝑀</a:t>
            </a:r>
            <a:r>
              <a:rPr dirty="0" baseline="-17361" sz="1200" spc="-7">
                <a:latin typeface="Cambria"/>
                <a:cs typeface="Cambria"/>
              </a:rPr>
              <a:t>u </a:t>
            </a:r>
            <a:r>
              <a:rPr dirty="0" sz="1150" spc="210">
                <a:latin typeface="Cambria"/>
                <a:cs typeface="Cambria"/>
              </a:rPr>
              <a:t>= </a:t>
            </a:r>
            <a:r>
              <a:rPr dirty="0" sz="1150" spc="-5">
                <a:latin typeface="Cambria"/>
                <a:cs typeface="Cambria"/>
              </a:rPr>
              <a:t>1.33 · 17099.8𝑘 · 𝑓𝑡 </a:t>
            </a:r>
            <a:r>
              <a:rPr dirty="0" sz="1150" spc="210">
                <a:latin typeface="Cambria"/>
                <a:cs typeface="Cambria"/>
              </a:rPr>
              <a:t>= </a:t>
            </a:r>
            <a:r>
              <a:rPr dirty="0" sz="1150" spc="-5">
                <a:latin typeface="Cambria"/>
                <a:cs typeface="Cambria"/>
              </a:rPr>
              <a:t>22742.7𝑘 ·</a:t>
            </a:r>
            <a:r>
              <a:rPr dirty="0" sz="1150" spc="-155">
                <a:latin typeface="Cambria"/>
                <a:cs typeface="Cambria"/>
              </a:rPr>
              <a:t> </a:t>
            </a:r>
            <a:r>
              <a:rPr dirty="0" sz="1150" spc="-5">
                <a:latin typeface="Cambria"/>
                <a:cs typeface="Cambria"/>
              </a:rPr>
              <a:t>𝑓𝑡</a:t>
            </a:r>
            <a:endParaRPr sz="1150">
              <a:latin typeface="Cambria"/>
              <a:cs typeface="Cambria"/>
            </a:endParaRPr>
          </a:p>
        </p:txBody>
      </p:sp>
      <p:sp>
        <p:nvSpPr>
          <p:cNvPr id="44" name="object 44"/>
          <p:cNvSpPr txBox="1"/>
          <p:nvPr/>
        </p:nvSpPr>
        <p:spPr>
          <a:xfrm>
            <a:off x="5471213" y="8128447"/>
            <a:ext cx="983615" cy="199390"/>
          </a:xfrm>
          <a:prstGeom prst="rect">
            <a:avLst/>
          </a:prstGeom>
        </p:spPr>
        <p:txBody>
          <a:bodyPr wrap="square" lIns="0" tIns="11430" rIns="0" bIns="0" rtlCol="0" vert="horz">
            <a:spAutoFit/>
          </a:bodyPr>
          <a:lstStyle/>
          <a:p>
            <a:pPr>
              <a:lnSpc>
                <a:spcPct val="100000"/>
              </a:lnSpc>
              <a:spcBef>
                <a:spcPts val="90"/>
              </a:spcBef>
            </a:pPr>
            <a:r>
              <a:rPr dirty="0" sz="1150" spc="210">
                <a:latin typeface="Cambria"/>
                <a:cs typeface="Cambria"/>
              </a:rPr>
              <a:t>=</a:t>
            </a:r>
            <a:r>
              <a:rPr dirty="0" sz="1150" spc="-75">
                <a:latin typeface="Cambria"/>
                <a:cs typeface="Cambria"/>
              </a:rPr>
              <a:t> </a:t>
            </a:r>
            <a:r>
              <a:rPr dirty="0" sz="1150" spc="-10">
                <a:latin typeface="Cambria"/>
                <a:cs typeface="Cambria"/>
              </a:rPr>
              <a:t>14707.1𝑘 </a:t>
            </a:r>
            <a:r>
              <a:rPr dirty="0" sz="1150" spc="-5">
                <a:latin typeface="Cambria"/>
                <a:cs typeface="Cambria"/>
              </a:rPr>
              <a:t>· 𝑓𝑡</a:t>
            </a:r>
            <a:endParaRPr sz="1150">
              <a:latin typeface="Cambria"/>
              <a:cs typeface="Cambria"/>
            </a:endParaRPr>
          </a:p>
        </p:txBody>
      </p:sp>
      <p:sp>
        <p:nvSpPr>
          <p:cNvPr id="45" name="object 45"/>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46" name="object 46"/>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2</a:t>
            </a:r>
            <a:r>
              <a:rPr dirty="0" sz="1050" spc="-5">
                <a:solidFill>
                  <a:srgbClr val="262626"/>
                </a:solidFill>
                <a:latin typeface="Calibri"/>
                <a:cs typeface="Calibri"/>
              </a:rPr>
              <a:t>3</a:t>
            </a:r>
            <a:endParaRPr sz="1050">
              <a:latin typeface="Calibri"/>
              <a:cs typeface="Calibri"/>
            </a:endParaRPr>
          </a:p>
        </p:txBody>
      </p:sp>
      <p:sp>
        <p:nvSpPr>
          <p:cNvPr id="48" name="object 48"/>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47" name="object 47"/>
          <p:cNvSpPr txBox="1"/>
          <p:nvPr/>
        </p:nvSpPr>
        <p:spPr>
          <a:xfrm>
            <a:off x="597912" y="8437834"/>
            <a:ext cx="6536055" cy="828040"/>
          </a:xfrm>
          <a:prstGeom prst="rect">
            <a:avLst/>
          </a:prstGeom>
        </p:spPr>
        <p:txBody>
          <a:bodyPr wrap="square" lIns="0" tIns="11430" rIns="0" bIns="0" rtlCol="0" vert="horz">
            <a:spAutoFit/>
          </a:bodyPr>
          <a:lstStyle/>
          <a:p>
            <a:pPr marL="663575" indent="-245745">
              <a:lnSpc>
                <a:spcPct val="100000"/>
              </a:lnSpc>
              <a:spcBef>
                <a:spcPts val="90"/>
              </a:spcBef>
              <a:buFont typeface="Arial"/>
              <a:buChar char="•"/>
              <a:tabLst>
                <a:tab pos="663575" algn="l"/>
                <a:tab pos="664210" algn="l"/>
                <a:tab pos="3679825" algn="l"/>
              </a:tabLst>
            </a:pPr>
            <a:r>
              <a:rPr dirty="0" sz="1150" spc="10">
                <a:latin typeface="Cambria"/>
                <a:cs typeface="Cambria"/>
              </a:rPr>
              <a:t>𝑀</a:t>
            </a:r>
            <a:r>
              <a:rPr dirty="0" baseline="-17361" sz="1200" spc="15">
                <a:latin typeface="Cambria"/>
                <a:cs typeface="Cambria"/>
              </a:rPr>
              <a:t>r  </a:t>
            </a:r>
            <a:r>
              <a:rPr dirty="0" sz="1150" spc="210">
                <a:latin typeface="Cambria"/>
                <a:cs typeface="Cambria"/>
              </a:rPr>
              <a:t>= </a:t>
            </a:r>
            <a:r>
              <a:rPr dirty="0" sz="1150" spc="-10">
                <a:latin typeface="Cambria"/>
                <a:cs typeface="Cambria"/>
              </a:rPr>
              <a:t>20526.2𝑘 </a:t>
            </a:r>
            <a:r>
              <a:rPr dirty="0" sz="1150" spc="-5">
                <a:latin typeface="Cambria"/>
                <a:cs typeface="Cambria"/>
              </a:rPr>
              <a:t>· 𝑓𝑡 </a:t>
            </a:r>
            <a:r>
              <a:rPr dirty="0" sz="1150" spc="215">
                <a:latin typeface="Cambria"/>
                <a:cs typeface="Cambria"/>
              </a:rPr>
              <a:t>≥ </a:t>
            </a:r>
            <a:r>
              <a:rPr dirty="0" sz="1150" spc="10">
                <a:latin typeface="Cambria"/>
                <a:cs typeface="Cambria"/>
              </a:rPr>
              <a:t>𝑀</a:t>
            </a:r>
            <a:r>
              <a:rPr dirty="0" baseline="-17361" sz="1200" spc="15">
                <a:latin typeface="Cambria"/>
                <a:cs typeface="Cambria"/>
              </a:rPr>
              <a:t>r </a:t>
            </a:r>
            <a:r>
              <a:rPr dirty="0" baseline="-17361" sz="1200" spc="127">
                <a:latin typeface="Cambria"/>
                <a:cs typeface="Cambria"/>
              </a:rPr>
              <a:t>min </a:t>
            </a:r>
            <a:r>
              <a:rPr dirty="0" sz="1150" spc="210">
                <a:latin typeface="Cambria"/>
                <a:cs typeface="Cambria"/>
              </a:rPr>
              <a:t>= </a:t>
            </a:r>
            <a:r>
              <a:rPr dirty="0" sz="1150" spc="-5">
                <a:latin typeface="Cambria"/>
                <a:cs typeface="Cambria"/>
              </a:rPr>
              <a:t>14707.1𝑘</a:t>
            </a:r>
            <a:r>
              <a:rPr dirty="0" sz="1150">
                <a:latin typeface="Cambria"/>
                <a:cs typeface="Cambria"/>
              </a:rPr>
              <a:t> </a:t>
            </a:r>
            <a:r>
              <a:rPr dirty="0" sz="1150" spc="-5">
                <a:latin typeface="Cambria"/>
                <a:cs typeface="Cambria"/>
              </a:rPr>
              <a:t>· 𝑓𝑡	</a:t>
            </a:r>
            <a:r>
              <a:rPr dirty="0" sz="1150" spc="-10" b="1">
                <a:latin typeface="Times New Roman"/>
                <a:cs typeface="Times New Roman"/>
              </a:rPr>
              <a:t>OK</a:t>
            </a:r>
            <a:endParaRPr sz="1150">
              <a:latin typeface="Times New Roman"/>
              <a:cs typeface="Times New Roman"/>
            </a:endParaRPr>
          </a:p>
          <a:p>
            <a:pPr>
              <a:lnSpc>
                <a:spcPct val="100000"/>
              </a:lnSpc>
              <a:spcBef>
                <a:spcPts val="15"/>
              </a:spcBef>
            </a:pPr>
            <a:endParaRPr sz="1650">
              <a:latin typeface="Times New Roman"/>
              <a:cs typeface="Times New Roman"/>
            </a:endParaRPr>
          </a:p>
          <a:p>
            <a:pPr marL="948690">
              <a:lnSpc>
                <a:spcPct val="100000"/>
              </a:lnSpc>
              <a:tabLst>
                <a:tab pos="2270125" algn="l"/>
                <a:tab pos="6305550" algn="l"/>
              </a:tabLst>
            </a:pPr>
            <a:r>
              <a:rPr dirty="0" baseline="2777" sz="1500" spc="-15">
                <a:solidFill>
                  <a:srgbClr val="FFFFFF"/>
                </a:solidFill>
                <a:latin typeface="Arial"/>
                <a:cs typeface="Arial"/>
              </a:rPr>
              <a:t>Participant</a:t>
            </a:r>
            <a:r>
              <a:rPr dirty="0" baseline="2777" sz="1500" spc="52">
                <a:solidFill>
                  <a:srgbClr val="FFFFFF"/>
                </a:solidFill>
                <a:latin typeface="Arial"/>
                <a:cs typeface="Arial"/>
              </a:rPr>
              <a:t> </a:t>
            </a:r>
            <a:r>
              <a:rPr dirty="0" baseline="2777" sz="1500" spc="-15">
                <a:solidFill>
                  <a:srgbClr val="FFFFFF"/>
                </a:solidFill>
                <a:latin typeface="Arial"/>
                <a:cs typeface="Arial"/>
              </a:rPr>
              <a:t>Materials	</a:t>
            </a:r>
            <a:r>
              <a:rPr dirty="0" baseline="2777" sz="1500" spc="-7">
                <a:solidFill>
                  <a:srgbClr val="FFFFFF"/>
                </a:solidFill>
                <a:latin typeface="Arial"/>
                <a:cs typeface="Arial"/>
              </a:rPr>
              <a:t>https://ftp.wsdot.wa.gov/incoming/PSCBridgeDesignWorkshop	</a:t>
            </a:r>
            <a:r>
              <a:rPr dirty="0" sz="850" spc="-10">
                <a:solidFill>
                  <a:srgbClr val="FFFFFF"/>
                </a:solidFill>
                <a:latin typeface="Arial"/>
                <a:cs typeface="Arial"/>
              </a:rPr>
              <a:t>124</a:t>
            </a:r>
            <a:endParaRPr sz="850">
              <a:latin typeface="Arial"/>
              <a:cs typeface="Arial"/>
            </a:endParaRPr>
          </a:p>
          <a:p>
            <a:pPr marL="25400">
              <a:lnSpc>
                <a:spcPct val="100000"/>
              </a:lnSpc>
              <a:spcBef>
                <a:spcPts val="575"/>
              </a:spcBef>
            </a:pPr>
            <a:r>
              <a:rPr dirty="0" sz="1050" spc="-10">
                <a:solidFill>
                  <a:srgbClr val="262626"/>
                </a:solidFill>
                <a:latin typeface="Calibri"/>
                <a:cs typeface="Calibri"/>
              </a:rPr>
              <a:t>124</a:t>
            </a:r>
            <a:endParaRPr sz="1050">
              <a:latin typeface="Calibri"/>
              <a:cs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2369820" cy="417195"/>
          </a:xfrm>
          <a:prstGeom prst="rect"/>
        </p:spPr>
        <p:txBody>
          <a:bodyPr wrap="square" lIns="0" tIns="14604" rIns="0" bIns="0" rtlCol="0" vert="horz">
            <a:spAutoFit/>
          </a:bodyPr>
          <a:lstStyle/>
          <a:p>
            <a:pPr>
              <a:lnSpc>
                <a:spcPct val="100000"/>
              </a:lnSpc>
              <a:spcBef>
                <a:spcPts val="114"/>
              </a:spcBef>
            </a:pPr>
            <a:r>
              <a:rPr dirty="0" sz="2550" spc="10" b="0">
                <a:solidFill>
                  <a:srgbClr val="1C7C5B"/>
                </a:solidFill>
                <a:latin typeface="Arial Black"/>
                <a:cs typeface="Arial Black"/>
              </a:rPr>
              <a:t>Shear</a:t>
            </a:r>
            <a:r>
              <a:rPr dirty="0" sz="2550" spc="-90" b="0">
                <a:solidFill>
                  <a:srgbClr val="1C7C5B"/>
                </a:solidFill>
                <a:latin typeface="Arial Black"/>
                <a:cs typeface="Arial Black"/>
              </a:rPr>
              <a:t> </a:t>
            </a:r>
            <a:r>
              <a:rPr dirty="0" sz="2550" spc="10" b="0">
                <a:solidFill>
                  <a:srgbClr val="1C7C5B"/>
                </a:solidFill>
                <a:latin typeface="Arial Black"/>
                <a:cs typeface="Arial Black"/>
              </a:rPr>
              <a:t>Design</a:t>
            </a:r>
            <a:endParaRPr sz="2550">
              <a:latin typeface="Arial Black"/>
              <a:cs typeface="Arial Black"/>
            </a:endParaRPr>
          </a:p>
        </p:txBody>
      </p:sp>
      <p:sp>
        <p:nvSpPr>
          <p:cNvPr id="6" name="object 6"/>
          <p:cNvSpPr txBox="1"/>
          <p:nvPr/>
        </p:nvSpPr>
        <p:spPr>
          <a:xfrm>
            <a:off x="6903724" y="4498371"/>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12</a:t>
            </a:r>
            <a:r>
              <a:rPr dirty="0" sz="850">
                <a:solidFill>
                  <a:srgbClr val="FFFFFF"/>
                </a:solidFill>
                <a:latin typeface="Arial"/>
                <a:cs typeface="Arial"/>
              </a:rPr>
              <a:t>5</a:t>
            </a:r>
            <a:endParaRPr sz="850">
              <a:latin typeface="Arial"/>
              <a:cs typeface="Arial"/>
            </a:endParaRPr>
          </a:p>
        </p:txBody>
      </p:sp>
      <p:sp>
        <p:nvSpPr>
          <p:cNvPr id="7" name="object 7"/>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8" name="object 8"/>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9" name="object 9"/>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0" name="object 10"/>
          <p:cNvSpPr txBox="1"/>
          <p:nvPr/>
        </p:nvSpPr>
        <p:spPr>
          <a:xfrm>
            <a:off x="1016466" y="5528576"/>
            <a:ext cx="2369820" cy="417195"/>
          </a:xfrm>
          <a:prstGeom prst="rect">
            <a:avLst/>
          </a:prstGeom>
        </p:spPr>
        <p:txBody>
          <a:bodyPr wrap="square" lIns="0" tIns="14604" rIns="0" bIns="0" rtlCol="0" vert="horz">
            <a:spAutoFit/>
          </a:bodyPr>
          <a:lstStyle/>
          <a:p>
            <a:pPr>
              <a:lnSpc>
                <a:spcPct val="100000"/>
              </a:lnSpc>
              <a:spcBef>
                <a:spcPts val="114"/>
              </a:spcBef>
            </a:pPr>
            <a:r>
              <a:rPr dirty="0" sz="2550" spc="10">
                <a:solidFill>
                  <a:srgbClr val="1C7C5B"/>
                </a:solidFill>
                <a:latin typeface="Arial Black"/>
                <a:cs typeface="Arial Black"/>
              </a:rPr>
              <a:t>Shear</a:t>
            </a:r>
            <a:r>
              <a:rPr dirty="0" sz="2550" spc="-90">
                <a:solidFill>
                  <a:srgbClr val="1C7C5B"/>
                </a:solidFill>
                <a:latin typeface="Arial Black"/>
                <a:cs typeface="Arial Black"/>
              </a:rPr>
              <a:t> </a:t>
            </a:r>
            <a:r>
              <a:rPr dirty="0" sz="2550" spc="10">
                <a:solidFill>
                  <a:srgbClr val="1C7C5B"/>
                </a:solidFill>
                <a:latin typeface="Arial Black"/>
                <a:cs typeface="Arial Black"/>
              </a:rPr>
              <a:t>Design</a:t>
            </a:r>
            <a:endParaRPr sz="2550">
              <a:latin typeface="Arial Black"/>
              <a:cs typeface="Arial Black"/>
            </a:endParaRPr>
          </a:p>
        </p:txBody>
      </p:sp>
      <p:sp>
        <p:nvSpPr>
          <p:cNvPr id="11" name="object 11"/>
          <p:cNvSpPr txBox="1"/>
          <p:nvPr/>
        </p:nvSpPr>
        <p:spPr>
          <a:xfrm>
            <a:off x="1016505" y="6218889"/>
            <a:ext cx="5233035" cy="861060"/>
          </a:xfrm>
          <a:prstGeom prst="rect">
            <a:avLst/>
          </a:prstGeom>
        </p:spPr>
        <p:txBody>
          <a:bodyPr wrap="square" lIns="0" tIns="46355" rIns="0" bIns="0" rtlCol="0" vert="horz">
            <a:spAutoFit/>
          </a:bodyPr>
          <a:lstStyle/>
          <a:p>
            <a:pPr marL="244475" indent="-245110">
              <a:lnSpc>
                <a:spcPct val="100000"/>
              </a:lnSpc>
              <a:spcBef>
                <a:spcPts val="365"/>
              </a:spcBef>
              <a:buChar char="•"/>
              <a:tabLst>
                <a:tab pos="244475" algn="l"/>
                <a:tab pos="245110" algn="l"/>
              </a:tabLst>
            </a:pPr>
            <a:r>
              <a:rPr dirty="0" sz="1150" spc="-10">
                <a:latin typeface="Arial"/>
                <a:cs typeface="Arial"/>
              </a:rPr>
              <a:t>Shear Strength</a:t>
            </a:r>
            <a:endParaRPr sz="1150">
              <a:latin typeface="Arial"/>
              <a:cs typeface="Arial"/>
            </a:endParaRPr>
          </a:p>
          <a:p>
            <a:pPr marL="325755">
              <a:lnSpc>
                <a:spcPct val="100000"/>
              </a:lnSpc>
              <a:spcBef>
                <a:spcPts val="265"/>
              </a:spcBef>
            </a:pPr>
            <a:r>
              <a:rPr dirty="0" sz="1150" spc="-10">
                <a:latin typeface="Arial"/>
                <a:cs typeface="Arial"/>
              </a:rPr>
              <a:t>– Modified Compression Field </a:t>
            </a:r>
            <a:r>
              <a:rPr dirty="0" sz="1150" spc="-5">
                <a:latin typeface="Arial"/>
                <a:cs typeface="Arial"/>
              </a:rPr>
              <a:t>Theory (MCFT) </a:t>
            </a:r>
            <a:r>
              <a:rPr dirty="0" sz="1150" spc="-10">
                <a:latin typeface="Arial"/>
                <a:cs typeface="Arial"/>
              </a:rPr>
              <a:t>– </a:t>
            </a:r>
            <a:r>
              <a:rPr dirty="0" sz="1150" spc="-20">
                <a:latin typeface="Arial"/>
                <a:cs typeface="Arial"/>
              </a:rPr>
              <a:t>Variable </a:t>
            </a:r>
            <a:r>
              <a:rPr dirty="0" sz="1150" spc="-10">
                <a:latin typeface="Arial"/>
                <a:cs typeface="Arial"/>
              </a:rPr>
              <a:t>angle truss</a:t>
            </a:r>
            <a:r>
              <a:rPr dirty="0" sz="1150" spc="55">
                <a:latin typeface="Arial"/>
                <a:cs typeface="Arial"/>
              </a:rPr>
              <a:t> </a:t>
            </a:r>
            <a:r>
              <a:rPr dirty="0" sz="1150" spc="-10">
                <a:latin typeface="Arial"/>
                <a:cs typeface="Arial"/>
              </a:rPr>
              <a:t>model</a:t>
            </a:r>
            <a:endParaRPr sz="1150">
              <a:latin typeface="Arial"/>
              <a:cs typeface="Arial"/>
            </a:endParaRPr>
          </a:p>
          <a:p>
            <a:pPr marL="244475" indent="-245110">
              <a:lnSpc>
                <a:spcPct val="100000"/>
              </a:lnSpc>
              <a:spcBef>
                <a:spcPts val="265"/>
              </a:spcBef>
              <a:buChar char="•"/>
              <a:tabLst>
                <a:tab pos="244475" algn="l"/>
                <a:tab pos="245110" algn="l"/>
              </a:tabLst>
            </a:pPr>
            <a:r>
              <a:rPr dirty="0" sz="1150" spc="-10">
                <a:latin typeface="Arial"/>
                <a:cs typeface="Arial"/>
              </a:rPr>
              <a:t>Longitudinal </a:t>
            </a:r>
            <a:r>
              <a:rPr dirty="0" sz="1150" spc="-25">
                <a:latin typeface="Arial"/>
                <a:cs typeface="Arial"/>
              </a:rPr>
              <a:t>Tension </a:t>
            </a:r>
            <a:r>
              <a:rPr dirty="0" sz="1150" spc="-20">
                <a:latin typeface="Arial"/>
                <a:cs typeface="Arial"/>
              </a:rPr>
              <a:t>Tie </a:t>
            </a:r>
            <a:r>
              <a:rPr dirty="0" sz="1150" spc="-5">
                <a:latin typeface="Arial"/>
                <a:cs typeface="Arial"/>
              </a:rPr>
              <a:t>for</a:t>
            </a:r>
            <a:r>
              <a:rPr dirty="0" sz="1150" spc="-50">
                <a:latin typeface="Arial"/>
                <a:cs typeface="Arial"/>
              </a:rPr>
              <a:t> </a:t>
            </a:r>
            <a:r>
              <a:rPr dirty="0" sz="1150" spc="-10">
                <a:latin typeface="Arial"/>
                <a:cs typeface="Arial"/>
              </a:rPr>
              <a:t>Shear</a:t>
            </a:r>
            <a:endParaRPr sz="1150">
              <a:latin typeface="Arial"/>
              <a:cs typeface="Arial"/>
            </a:endParaRPr>
          </a:p>
          <a:p>
            <a:pPr marL="244475" indent="-245110">
              <a:lnSpc>
                <a:spcPct val="100000"/>
              </a:lnSpc>
              <a:spcBef>
                <a:spcPts val="260"/>
              </a:spcBef>
              <a:buChar char="•"/>
              <a:tabLst>
                <a:tab pos="244475" algn="l"/>
                <a:tab pos="245110" algn="l"/>
              </a:tabLst>
            </a:pPr>
            <a:r>
              <a:rPr dirty="0" sz="1150" spc="-10">
                <a:latin typeface="Arial"/>
                <a:cs typeface="Arial"/>
              </a:rPr>
              <a:t>Horizontal </a:t>
            </a:r>
            <a:r>
              <a:rPr dirty="0" sz="1150" spc="-5">
                <a:latin typeface="Arial"/>
                <a:cs typeface="Arial"/>
              </a:rPr>
              <a:t>Interface</a:t>
            </a:r>
            <a:r>
              <a:rPr dirty="0" sz="1150" spc="-10">
                <a:latin typeface="Arial"/>
                <a:cs typeface="Arial"/>
              </a:rPr>
              <a:t> Shear</a:t>
            </a:r>
            <a:endParaRPr sz="1150">
              <a:latin typeface="Arial"/>
              <a:cs typeface="Arial"/>
            </a:endParaRPr>
          </a:p>
        </p:txBody>
      </p:sp>
      <p:sp>
        <p:nvSpPr>
          <p:cNvPr id="12" name="object 12"/>
          <p:cNvSpPr txBox="1"/>
          <p:nvPr/>
        </p:nvSpPr>
        <p:spPr>
          <a:xfrm>
            <a:off x="6903724" y="8873744"/>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12</a:t>
            </a:r>
            <a:r>
              <a:rPr dirty="0" sz="850">
                <a:solidFill>
                  <a:srgbClr val="FFFFFF"/>
                </a:solidFill>
                <a:latin typeface="Arial"/>
                <a:cs typeface="Arial"/>
              </a:rPr>
              <a:t>6</a:t>
            </a:r>
            <a:endParaRPr sz="850">
              <a:latin typeface="Arial"/>
              <a:cs typeface="Arial"/>
            </a:endParaRPr>
          </a:p>
        </p:txBody>
      </p:sp>
      <p:sp>
        <p:nvSpPr>
          <p:cNvPr id="13" name="object 13"/>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14" name="object 14"/>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2</a:t>
            </a:r>
            <a:r>
              <a:rPr dirty="0" sz="1050" spc="-5">
                <a:solidFill>
                  <a:srgbClr val="262626"/>
                </a:solidFill>
                <a:latin typeface="Calibri"/>
                <a:cs typeface="Calibri"/>
              </a:rPr>
              <a:t>5</a:t>
            </a:r>
            <a:endParaRPr sz="1050">
              <a:latin typeface="Calibri"/>
              <a:cs typeface="Calibri"/>
            </a:endParaRPr>
          </a:p>
        </p:txBody>
      </p:sp>
      <p:sp>
        <p:nvSpPr>
          <p:cNvPr id="16" name="object 16"/>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15" name="object 15"/>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2</a:t>
            </a:r>
            <a:r>
              <a:rPr dirty="0" sz="1050" spc="-5">
                <a:solidFill>
                  <a:srgbClr val="262626"/>
                </a:solidFill>
                <a:latin typeface="Calibri"/>
                <a:cs typeface="Calibri"/>
              </a:rPr>
              <a:t>6</a:t>
            </a:r>
            <a:endParaRPr sz="1050">
              <a:latin typeface="Calibri"/>
              <a:cs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4198620" cy="417195"/>
          </a:xfrm>
          <a:prstGeom prst="rect"/>
        </p:spPr>
        <p:txBody>
          <a:bodyPr wrap="square" lIns="0" tIns="14604" rIns="0" bIns="0" rtlCol="0" vert="horz">
            <a:spAutoFit/>
          </a:bodyPr>
          <a:lstStyle/>
          <a:p>
            <a:pPr>
              <a:lnSpc>
                <a:spcPct val="100000"/>
              </a:lnSpc>
              <a:spcBef>
                <a:spcPts val="114"/>
              </a:spcBef>
            </a:pPr>
            <a:r>
              <a:rPr dirty="0" sz="2550" spc="5" b="0">
                <a:solidFill>
                  <a:srgbClr val="1C7C5B"/>
                </a:solidFill>
                <a:latin typeface="Arial Black"/>
                <a:cs typeface="Arial Black"/>
              </a:rPr>
              <a:t>Sectional </a:t>
            </a:r>
            <a:r>
              <a:rPr dirty="0" sz="2550" spc="10" b="0">
                <a:solidFill>
                  <a:srgbClr val="1C7C5B"/>
                </a:solidFill>
                <a:latin typeface="Arial Black"/>
                <a:cs typeface="Arial Black"/>
              </a:rPr>
              <a:t>Design</a:t>
            </a:r>
            <a:r>
              <a:rPr dirty="0" sz="2550" spc="-55" b="0">
                <a:solidFill>
                  <a:srgbClr val="1C7C5B"/>
                </a:solidFill>
                <a:latin typeface="Arial Black"/>
                <a:cs typeface="Arial Black"/>
              </a:rPr>
              <a:t> </a:t>
            </a:r>
            <a:r>
              <a:rPr dirty="0" sz="2550" spc="5" b="0">
                <a:solidFill>
                  <a:srgbClr val="1C7C5B"/>
                </a:solidFill>
                <a:latin typeface="Arial Black"/>
                <a:cs typeface="Arial Black"/>
              </a:rPr>
              <a:t>Model</a:t>
            </a:r>
            <a:endParaRPr sz="2550">
              <a:latin typeface="Arial Black"/>
              <a:cs typeface="Arial Black"/>
            </a:endParaRPr>
          </a:p>
        </p:txBody>
      </p:sp>
      <p:sp>
        <p:nvSpPr>
          <p:cNvPr id="6" name="object 6"/>
          <p:cNvSpPr txBox="1"/>
          <p:nvPr/>
        </p:nvSpPr>
        <p:spPr>
          <a:xfrm>
            <a:off x="6903724" y="4498371"/>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12</a:t>
            </a:r>
            <a:r>
              <a:rPr dirty="0" sz="850">
                <a:solidFill>
                  <a:srgbClr val="FFFFFF"/>
                </a:solidFill>
                <a:latin typeface="Arial"/>
                <a:cs typeface="Arial"/>
              </a:rPr>
              <a:t>7</a:t>
            </a:r>
            <a:endParaRPr sz="850">
              <a:latin typeface="Arial"/>
              <a:cs typeface="Arial"/>
            </a:endParaRPr>
          </a:p>
        </p:txBody>
      </p:sp>
      <p:sp>
        <p:nvSpPr>
          <p:cNvPr id="7" name="object 7"/>
          <p:cNvSpPr/>
          <p:nvPr/>
        </p:nvSpPr>
        <p:spPr>
          <a:xfrm>
            <a:off x="4018788" y="3425952"/>
            <a:ext cx="1420367" cy="958595"/>
          </a:xfrm>
          <a:prstGeom prst="rect">
            <a:avLst/>
          </a:prstGeom>
          <a:blipFill>
            <a:blip r:embed="rId3" cstate="print"/>
            <a:stretch>
              <a:fillRect/>
            </a:stretch>
          </a:blipFill>
        </p:spPr>
        <p:txBody>
          <a:bodyPr wrap="square" lIns="0" tIns="0" rIns="0" bIns="0" rtlCol="0"/>
          <a:lstStyle/>
          <a:p/>
        </p:txBody>
      </p:sp>
      <p:sp>
        <p:nvSpPr>
          <p:cNvPr id="8" name="object 8"/>
          <p:cNvSpPr txBox="1"/>
          <p:nvPr/>
        </p:nvSpPr>
        <p:spPr>
          <a:xfrm>
            <a:off x="5417791" y="3679944"/>
            <a:ext cx="1102995" cy="221615"/>
          </a:xfrm>
          <a:prstGeom prst="rect">
            <a:avLst/>
          </a:prstGeom>
        </p:spPr>
        <p:txBody>
          <a:bodyPr wrap="square" lIns="0" tIns="17145" rIns="0" bIns="0" rtlCol="0" vert="horz">
            <a:spAutoFit/>
          </a:bodyPr>
          <a:lstStyle/>
          <a:p>
            <a:pPr>
              <a:lnSpc>
                <a:spcPct val="100000"/>
              </a:lnSpc>
              <a:spcBef>
                <a:spcPts val="135"/>
              </a:spcBef>
            </a:pPr>
            <a:r>
              <a:rPr dirty="0" sz="1250" spc="10">
                <a:latin typeface="Arial"/>
                <a:cs typeface="Arial"/>
              </a:rPr>
              <a:t>Critical</a:t>
            </a:r>
            <a:r>
              <a:rPr dirty="0" sz="1250" spc="-55">
                <a:latin typeface="Arial"/>
                <a:cs typeface="Arial"/>
              </a:rPr>
              <a:t> </a:t>
            </a:r>
            <a:r>
              <a:rPr dirty="0" sz="1250" spc="15">
                <a:latin typeface="Arial"/>
                <a:cs typeface="Arial"/>
              </a:rPr>
              <a:t>Section</a:t>
            </a:r>
            <a:endParaRPr sz="1250">
              <a:latin typeface="Arial"/>
              <a:cs typeface="Arial"/>
            </a:endParaRPr>
          </a:p>
        </p:txBody>
      </p:sp>
      <p:sp>
        <p:nvSpPr>
          <p:cNvPr id="9" name="object 9"/>
          <p:cNvSpPr txBox="1"/>
          <p:nvPr/>
        </p:nvSpPr>
        <p:spPr>
          <a:xfrm>
            <a:off x="2718803" y="3757660"/>
            <a:ext cx="1175385" cy="221615"/>
          </a:xfrm>
          <a:prstGeom prst="rect">
            <a:avLst/>
          </a:prstGeom>
        </p:spPr>
        <p:txBody>
          <a:bodyPr wrap="square" lIns="0" tIns="17145" rIns="0" bIns="0" rtlCol="0" vert="horz">
            <a:spAutoFit/>
          </a:bodyPr>
          <a:lstStyle/>
          <a:p>
            <a:pPr>
              <a:lnSpc>
                <a:spcPct val="100000"/>
              </a:lnSpc>
              <a:spcBef>
                <a:spcPts val="135"/>
              </a:spcBef>
            </a:pPr>
            <a:r>
              <a:rPr dirty="0" sz="1250" spc="15">
                <a:latin typeface="Arial"/>
                <a:cs typeface="Arial"/>
              </a:rPr>
              <a:t>Face </a:t>
            </a:r>
            <a:r>
              <a:rPr dirty="0" sz="1250" spc="10">
                <a:latin typeface="Arial"/>
                <a:cs typeface="Arial"/>
              </a:rPr>
              <a:t>of</a:t>
            </a:r>
            <a:r>
              <a:rPr dirty="0" sz="1250" spc="-75">
                <a:latin typeface="Arial"/>
                <a:cs typeface="Arial"/>
              </a:rPr>
              <a:t> </a:t>
            </a:r>
            <a:r>
              <a:rPr dirty="0" sz="1250" spc="15">
                <a:latin typeface="Arial"/>
                <a:cs typeface="Arial"/>
              </a:rPr>
              <a:t>Support</a:t>
            </a:r>
            <a:endParaRPr sz="1250">
              <a:latin typeface="Arial"/>
              <a:cs typeface="Arial"/>
            </a:endParaRPr>
          </a:p>
        </p:txBody>
      </p:sp>
      <p:sp>
        <p:nvSpPr>
          <p:cNvPr id="10" name="object 10"/>
          <p:cNvSpPr/>
          <p:nvPr/>
        </p:nvSpPr>
        <p:spPr>
          <a:xfrm>
            <a:off x="4282440" y="3425952"/>
            <a:ext cx="18415" cy="741045"/>
          </a:xfrm>
          <a:custGeom>
            <a:avLst/>
            <a:gdLst/>
            <a:ahLst/>
            <a:cxnLst/>
            <a:rect l="l" t="t" r="r" b="b"/>
            <a:pathLst>
              <a:path w="18414" h="741045">
                <a:moveTo>
                  <a:pt x="0" y="0"/>
                </a:moveTo>
                <a:lnTo>
                  <a:pt x="18287" y="0"/>
                </a:lnTo>
                <a:lnTo>
                  <a:pt x="18287" y="740664"/>
                </a:lnTo>
                <a:lnTo>
                  <a:pt x="0" y="740664"/>
                </a:lnTo>
                <a:lnTo>
                  <a:pt x="0" y="0"/>
                </a:lnTo>
                <a:close/>
              </a:path>
            </a:pathLst>
          </a:custGeom>
          <a:solidFill>
            <a:srgbClr val="4F80BC"/>
          </a:solidFill>
        </p:spPr>
        <p:txBody>
          <a:bodyPr wrap="square" lIns="0" tIns="0" rIns="0" bIns="0" rtlCol="0"/>
          <a:lstStyle/>
          <a:p/>
        </p:txBody>
      </p:sp>
      <p:sp>
        <p:nvSpPr>
          <p:cNvPr id="11" name="object 11"/>
          <p:cNvSpPr/>
          <p:nvPr/>
        </p:nvSpPr>
        <p:spPr>
          <a:xfrm>
            <a:off x="4282440" y="3425952"/>
            <a:ext cx="18415" cy="741045"/>
          </a:xfrm>
          <a:custGeom>
            <a:avLst/>
            <a:gdLst/>
            <a:ahLst/>
            <a:cxnLst/>
            <a:rect l="l" t="t" r="r" b="b"/>
            <a:pathLst>
              <a:path w="18414" h="741045">
                <a:moveTo>
                  <a:pt x="0" y="0"/>
                </a:moveTo>
                <a:lnTo>
                  <a:pt x="18287" y="0"/>
                </a:lnTo>
                <a:lnTo>
                  <a:pt x="18287" y="740664"/>
                </a:lnTo>
                <a:lnTo>
                  <a:pt x="0" y="740664"/>
                </a:lnTo>
                <a:lnTo>
                  <a:pt x="0" y="0"/>
                </a:lnTo>
                <a:close/>
              </a:path>
            </a:pathLst>
          </a:custGeom>
          <a:solidFill>
            <a:srgbClr val="4F80BC"/>
          </a:solidFill>
        </p:spPr>
        <p:txBody>
          <a:bodyPr wrap="square" lIns="0" tIns="0" rIns="0" bIns="0" rtlCol="0"/>
          <a:lstStyle/>
          <a:p/>
        </p:txBody>
      </p:sp>
      <p:sp>
        <p:nvSpPr>
          <p:cNvPr id="12" name="object 12"/>
          <p:cNvSpPr/>
          <p:nvPr/>
        </p:nvSpPr>
        <p:spPr>
          <a:xfrm>
            <a:off x="4739640" y="3432047"/>
            <a:ext cx="18415" cy="668020"/>
          </a:xfrm>
          <a:custGeom>
            <a:avLst/>
            <a:gdLst/>
            <a:ahLst/>
            <a:cxnLst/>
            <a:rect l="l" t="t" r="r" b="b"/>
            <a:pathLst>
              <a:path w="18414" h="668020">
                <a:moveTo>
                  <a:pt x="0" y="0"/>
                </a:moveTo>
                <a:lnTo>
                  <a:pt x="18287" y="0"/>
                </a:lnTo>
                <a:lnTo>
                  <a:pt x="18287" y="667511"/>
                </a:lnTo>
                <a:lnTo>
                  <a:pt x="0" y="667511"/>
                </a:lnTo>
                <a:lnTo>
                  <a:pt x="0" y="0"/>
                </a:lnTo>
                <a:close/>
              </a:path>
            </a:pathLst>
          </a:custGeom>
          <a:solidFill>
            <a:srgbClr val="9ABA59"/>
          </a:solidFill>
        </p:spPr>
        <p:txBody>
          <a:bodyPr wrap="square" lIns="0" tIns="0" rIns="0" bIns="0" rtlCol="0"/>
          <a:lstStyle/>
          <a:p/>
        </p:txBody>
      </p:sp>
      <p:sp>
        <p:nvSpPr>
          <p:cNvPr id="13" name="object 13"/>
          <p:cNvSpPr/>
          <p:nvPr/>
        </p:nvSpPr>
        <p:spPr>
          <a:xfrm>
            <a:off x="4739640" y="3432047"/>
            <a:ext cx="18415" cy="668020"/>
          </a:xfrm>
          <a:custGeom>
            <a:avLst/>
            <a:gdLst/>
            <a:ahLst/>
            <a:cxnLst/>
            <a:rect l="l" t="t" r="r" b="b"/>
            <a:pathLst>
              <a:path w="18414" h="668020">
                <a:moveTo>
                  <a:pt x="0" y="0"/>
                </a:moveTo>
                <a:lnTo>
                  <a:pt x="18287" y="0"/>
                </a:lnTo>
                <a:lnTo>
                  <a:pt x="18287" y="667511"/>
                </a:lnTo>
                <a:lnTo>
                  <a:pt x="0" y="667511"/>
                </a:lnTo>
                <a:lnTo>
                  <a:pt x="0" y="0"/>
                </a:lnTo>
                <a:close/>
              </a:path>
            </a:pathLst>
          </a:custGeom>
          <a:solidFill>
            <a:srgbClr val="9ABA59"/>
          </a:solidFill>
        </p:spPr>
        <p:txBody>
          <a:bodyPr wrap="square" lIns="0" tIns="0" rIns="0" bIns="0" rtlCol="0"/>
          <a:lstStyle/>
          <a:p/>
        </p:txBody>
      </p:sp>
      <p:sp>
        <p:nvSpPr>
          <p:cNvPr id="14" name="object 14"/>
          <p:cNvSpPr/>
          <p:nvPr/>
        </p:nvSpPr>
        <p:spPr>
          <a:xfrm>
            <a:off x="4748783" y="3768852"/>
            <a:ext cx="603885" cy="55244"/>
          </a:xfrm>
          <a:custGeom>
            <a:avLst/>
            <a:gdLst/>
            <a:ahLst/>
            <a:cxnLst/>
            <a:rect l="l" t="t" r="r" b="b"/>
            <a:pathLst>
              <a:path w="603885" h="55245">
                <a:moveTo>
                  <a:pt x="54864" y="54864"/>
                </a:moveTo>
                <a:lnTo>
                  <a:pt x="0" y="27432"/>
                </a:lnTo>
                <a:lnTo>
                  <a:pt x="54864" y="0"/>
                </a:lnTo>
                <a:lnTo>
                  <a:pt x="54864" y="18288"/>
                </a:lnTo>
                <a:lnTo>
                  <a:pt x="45720" y="18288"/>
                </a:lnTo>
                <a:lnTo>
                  <a:pt x="45720" y="36576"/>
                </a:lnTo>
                <a:lnTo>
                  <a:pt x="54864" y="36576"/>
                </a:lnTo>
                <a:lnTo>
                  <a:pt x="54864" y="54864"/>
                </a:lnTo>
                <a:close/>
              </a:path>
              <a:path w="603885" h="55245">
                <a:moveTo>
                  <a:pt x="54864" y="36576"/>
                </a:moveTo>
                <a:lnTo>
                  <a:pt x="45720" y="36576"/>
                </a:lnTo>
                <a:lnTo>
                  <a:pt x="45720" y="18288"/>
                </a:lnTo>
                <a:lnTo>
                  <a:pt x="54864" y="18288"/>
                </a:lnTo>
                <a:lnTo>
                  <a:pt x="54864" y="36576"/>
                </a:lnTo>
                <a:close/>
              </a:path>
              <a:path w="603885" h="55245">
                <a:moveTo>
                  <a:pt x="603504" y="36576"/>
                </a:moveTo>
                <a:lnTo>
                  <a:pt x="54864" y="36576"/>
                </a:lnTo>
                <a:lnTo>
                  <a:pt x="54864" y="18288"/>
                </a:lnTo>
                <a:lnTo>
                  <a:pt x="603504" y="18288"/>
                </a:lnTo>
                <a:lnTo>
                  <a:pt x="603504" y="36576"/>
                </a:lnTo>
                <a:close/>
              </a:path>
            </a:pathLst>
          </a:custGeom>
          <a:solidFill>
            <a:srgbClr val="9ABA59"/>
          </a:solidFill>
        </p:spPr>
        <p:txBody>
          <a:bodyPr wrap="square" lIns="0" tIns="0" rIns="0" bIns="0" rtlCol="0"/>
          <a:lstStyle/>
          <a:p/>
        </p:txBody>
      </p:sp>
      <p:sp>
        <p:nvSpPr>
          <p:cNvPr id="15" name="object 15"/>
          <p:cNvSpPr/>
          <p:nvPr/>
        </p:nvSpPr>
        <p:spPr>
          <a:xfrm>
            <a:off x="4210811" y="3425952"/>
            <a:ext cx="18415" cy="741045"/>
          </a:xfrm>
          <a:custGeom>
            <a:avLst/>
            <a:gdLst/>
            <a:ahLst/>
            <a:cxnLst/>
            <a:rect l="l" t="t" r="r" b="b"/>
            <a:pathLst>
              <a:path w="18414" h="741045">
                <a:moveTo>
                  <a:pt x="0" y="0"/>
                </a:moveTo>
                <a:lnTo>
                  <a:pt x="18287" y="0"/>
                </a:lnTo>
                <a:lnTo>
                  <a:pt x="18287" y="740664"/>
                </a:lnTo>
                <a:lnTo>
                  <a:pt x="0" y="740664"/>
                </a:lnTo>
                <a:lnTo>
                  <a:pt x="0" y="0"/>
                </a:lnTo>
                <a:close/>
              </a:path>
            </a:pathLst>
          </a:custGeom>
          <a:solidFill>
            <a:srgbClr val="BF504D"/>
          </a:solidFill>
        </p:spPr>
        <p:txBody>
          <a:bodyPr wrap="square" lIns="0" tIns="0" rIns="0" bIns="0" rtlCol="0"/>
          <a:lstStyle/>
          <a:p/>
        </p:txBody>
      </p:sp>
      <p:sp>
        <p:nvSpPr>
          <p:cNvPr id="16" name="object 16"/>
          <p:cNvSpPr/>
          <p:nvPr/>
        </p:nvSpPr>
        <p:spPr>
          <a:xfrm>
            <a:off x="4210811" y="3425952"/>
            <a:ext cx="18415" cy="741045"/>
          </a:xfrm>
          <a:custGeom>
            <a:avLst/>
            <a:gdLst/>
            <a:ahLst/>
            <a:cxnLst/>
            <a:rect l="l" t="t" r="r" b="b"/>
            <a:pathLst>
              <a:path w="18414" h="741045">
                <a:moveTo>
                  <a:pt x="0" y="0"/>
                </a:moveTo>
                <a:lnTo>
                  <a:pt x="18287" y="0"/>
                </a:lnTo>
                <a:lnTo>
                  <a:pt x="18287" y="740664"/>
                </a:lnTo>
                <a:lnTo>
                  <a:pt x="0" y="740664"/>
                </a:lnTo>
                <a:lnTo>
                  <a:pt x="0" y="0"/>
                </a:lnTo>
                <a:close/>
              </a:path>
            </a:pathLst>
          </a:custGeom>
          <a:solidFill>
            <a:srgbClr val="BF504D"/>
          </a:solidFill>
        </p:spPr>
        <p:txBody>
          <a:bodyPr wrap="square" lIns="0" tIns="0" rIns="0" bIns="0" rtlCol="0"/>
          <a:lstStyle/>
          <a:p/>
        </p:txBody>
      </p:sp>
      <p:sp>
        <p:nvSpPr>
          <p:cNvPr id="17" name="object 17"/>
          <p:cNvSpPr txBox="1"/>
          <p:nvPr/>
        </p:nvSpPr>
        <p:spPr>
          <a:xfrm>
            <a:off x="991105" y="1843558"/>
            <a:ext cx="5727065" cy="1903730"/>
          </a:xfrm>
          <a:prstGeom prst="rect">
            <a:avLst/>
          </a:prstGeom>
        </p:spPr>
        <p:txBody>
          <a:bodyPr wrap="square" lIns="0" tIns="46355" rIns="0" bIns="0" rtlCol="0" vert="horz">
            <a:spAutoFit/>
          </a:bodyPr>
          <a:lstStyle/>
          <a:p>
            <a:pPr marL="269875" indent="-245110">
              <a:lnSpc>
                <a:spcPct val="100000"/>
              </a:lnSpc>
              <a:spcBef>
                <a:spcPts val="365"/>
              </a:spcBef>
              <a:buChar char="•"/>
              <a:tabLst>
                <a:tab pos="269875" algn="l"/>
                <a:tab pos="270510" algn="l"/>
              </a:tabLst>
            </a:pPr>
            <a:r>
              <a:rPr dirty="0" sz="1150" spc="-10">
                <a:latin typeface="Arial"/>
                <a:cs typeface="Arial"/>
              </a:rPr>
              <a:t>Sections Near</a:t>
            </a:r>
            <a:r>
              <a:rPr dirty="0" sz="1150" spc="-20">
                <a:latin typeface="Arial"/>
                <a:cs typeface="Arial"/>
              </a:rPr>
              <a:t> </a:t>
            </a:r>
            <a:r>
              <a:rPr dirty="0" sz="1150" spc="-10">
                <a:latin typeface="Arial"/>
                <a:cs typeface="Arial"/>
              </a:rPr>
              <a:t>Supports</a:t>
            </a:r>
            <a:endParaRPr sz="1150">
              <a:latin typeface="Arial"/>
              <a:cs typeface="Arial"/>
            </a:endParaRPr>
          </a:p>
          <a:p>
            <a:pPr marL="269875" indent="-245110">
              <a:lnSpc>
                <a:spcPct val="100000"/>
              </a:lnSpc>
              <a:spcBef>
                <a:spcPts val="265"/>
              </a:spcBef>
              <a:buChar char="•"/>
              <a:tabLst>
                <a:tab pos="269875" algn="l"/>
                <a:tab pos="270510" algn="l"/>
              </a:tabLst>
            </a:pPr>
            <a:r>
              <a:rPr dirty="0" sz="1150" spc="-10">
                <a:latin typeface="Arial"/>
                <a:cs typeface="Arial"/>
              </a:rPr>
              <a:t>LRFD</a:t>
            </a:r>
            <a:r>
              <a:rPr dirty="0" sz="1150" spc="-20">
                <a:latin typeface="Arial"/>
                <a:cs typeface="Arial"/>
              </a:rPr>
              <a:t> </a:t>
            </a:r>
            <a:r>
              <a:rPr dirty="0" sz="1150" spc="-10">
                <a:latin typeface="Arial"/>
                <a:cs typeface="Arial"/>
              </a:rPr>
              <a:t>5.7.3.2</a:t>
            </a:r>
            <a:endParaRPr sz="1150">
              <a:latin typeface="Arial"/>
              <a:cs typeface="Arial"/>
            </a:endParaRPr>
          </a:p>
          <a:p>
            <a:pPr lvl="1" marL="555625" marR="30480" indent="-204470">
              <a:lnSpc>
                <a:spcPct val="99400"/>
              </a:lnSpc>
              <a:spcBef>
                <a:spcPts val="270"/>
              </a:spcBef>
              <a:buChar char="–"/>
              <a:tabLst>
                <a:tab pos="556260" algn="l"/>
              </a:tabLst>
            </a:pPr>
            <a:r>
              <a:rPr dirty="0" sz="1150" spc="-5">
                <a:latin typeface="Arial"/>
                <a:cs typeface="Arial"/>
              </a:rPr>
              <a:t>Where </a:t>
            </a:r>
            <a:r>
              <a:rPr dirty="0" sz="1150" spc="-10">
                <a:latin typeface="Arial"/>
                <a:cs typeface="Arial"/>
              </a:rPr>
              <a:t>the reaction </a:t>
            </a:r>
            <a:r>
              <a:rPr dirty="0" sz="1150" spc="-5">
                <a:latin typeface="Arial"/>
                <a:cs typeface="Arial"/>
              </a:rPr>
              <a:t>force </a:t>
            </a:r>
            <a:r>
              <a:rPr dirty="0" sz="1150" spc="-10">
                <a:latin typeface="Arial"/>
                <a:cs typeface="Arial"/>
              </a:rPr>
              <a:t>in the direction </a:t>
            </a:r>
            <a:r>
              <a:rPr dirty="0" sz="1150" spc="-5">
                <a:latin typeface="Arial"/>
                <a:cs typeface="Arial"/>
              </a:rPr>
              <a:t>of </a:t>
            </a:r>
            <a:r>
              <a:rPr dirty="0" sz="1150" spc="-10">
                <a:latin typeface="Arial"/>
                <a:cs typeface="Arial"/>
              </a:rPr>
              <a:t>the applied </a:t>
            </a:r>
            <a:r>
              <a:rPr dirty="0" sz="1150" spc="-5">
                <a:latin typeface="Arial"/>
                <a:cs typeface="Arial"/>
              </a:rPr>
              <a:t>shear </a:t>
            </a:r>
            <a:r>
              <a:rPr dirty="0" sz="1150" spc="-10">
                <a:latin typeface="Arial"/>
                <a:cs typeface="Arial"/>
              </a:rPr>
              <a:t>introduces  </a:t>
            </a:r>
            <a:r>
              <a:rPr dirty="0" sz="1150" spc="-5">
                <a:latin typeface="Arial"/>
                <a:cs typeface="Arial"/>
              </a:rPr>
              <a:t>compression </a:t>
            </a:r>
            <a:r>
              <a:rPr dirty="0" sz="1150" spc="-10">
                <a:latin typeface="Arial"/>
                <a:cs typeface="Arial"/>
              </a:rPr>
              <a:t>into the end region of a </a:t>
            </a:r>
            <a:r>
              <a:rPr dirty="0" sz="1150" spc="-15">
                <a:latin typeface="Arial"/>
                <a:cs typeface="Arial"/>
              </a:rPr>
              <a:t>member, </a:t>
            </a:r>
            <a:r>
              <a:rPr dirty="0" sz="1150" spc="-10">
                <a:latin typeface="Arial"/>
                <a:cs typeface="Arial"/>
              </a:rPr>
              <a:t>the location </a:t>
            </a:r>
            <a:r>
              <a:rPr dirty="0" sz="1150" spc="-5">
                <a:latin typeface="Arial"/>
                <a:cs typeface="Arial"/>
              </a:rPr>
              <a:t>of </a:t>
            </a:r>
            <a:r>
              <a:rPr dirty="0" sz="1150" spc="-10">
                <a:latin typeface="Arial"/>
                <a:cs typeface="Arial"/>
              </a:rPr>
              <a:t>the </a:t>
            </a:r>
            <a:r>
              <a:rPr dirty="0" sz="1150" spc="-5">
                <a:latin typeface="Arial"/>
                <a:cs typeface="Arial"/>
              </a:rPr>
              <a:t>critical </a:t>
            </a:r>
            <a:r>
              <a:rPr dirty="0" sz="1150" spc="-10">
                <a:latin typeface="Arial"/>
                <a:cs typeface="Arial"/>
              </a:rPr>
              <a:t>section  </a:t>
            </a:r>
            <a:r>
              <a:rPr dirty="0" sz="1150" spc="-5">
                <a:latin typeface="Arial"/>
                <a:cs typeface="Arial"/>
              </a:rPr>
              <a:t>for shear </a:t>
            </a:r>
            <a:r>
              <a:rPr dirty="0" sz="1150" spc="-10">
                <a:latin typeface="Arial"/>
                <a:cs typeface="Arial"/>
              </a:rPr>
              <a:t>shall be taken as </a:t>
            </a:r>
            <a:r>
              <a:rPr dirty="0" sz="1150" spc="-5" i="1">
                <a:latin typeface="Arial"/>
                <a:cs typeface="Arial"/>
              </a:rPr>
              <a:t>d</a:t>
            </a:r>
            <a:r>
              <a:rPr dirty="0" baseline="-22222" sz="1125" spc="-7" i="1">
                <a:latin typeface="Arial"/>
                <a:cs typeface="Arial"/>
              </a:rPr>
              <a:t>v </a:t>
            </a:r>
            <a:r>
              <a:rPr dirty="0" sz="1150" spc="-5">
                <a:latin typeface="Arial"/>
                <a:cs typeface="Arial"/>
              </a:rPr>
              <a:t>from the </a:t>
            </a:r>
            <a:r>
              <a:rPr dirty="0" sz="1150" spc="-10">
                <a:latin typeface="Arial"/>
                <a:cs typeface="Arial"/>
              </a:rPr>
              <a:t>internal </a:t>
            </a:r>
            <a:r>
              <a:rPr dirty="0" sz="1150" spc="-5">
                <a:latin typeface="Arial"/>
                <a:cs typeface="Arial"/>
              </a:rPr>
              <a:t>face </a:t>
            </a:r>
            <a:r>
              <a:rPr dirty="0" sz="1150" spc="-10">
                <a:latin typeface="Arial"/>
                <a:cs typeface="Arial"/>
              </a:rPr>
              <a:t>of the </a:t>
            </a:r>
            <a:r>
              <a:rPr dirty="0" sz="1150" spc="-5">
                <a:latin typeface="Arial"/>
                <a:cs typeface="Arial"/>
              </a:rPr>
              <a:t>support </a:t>
            </a:r>
            <a:r>
              <a:rPr dirty="0" sz="1150" spc="-10">
                <a:latin typeface="Arial"/>
                <a:cs typeface="Arial"/>
              </a:rPr>
              <a:t>and the </a:t>
            </a:r>
            <a:r>
              <a:rPr dirty="0" sz="1150" spc="-5">
                <a:latin typeface="Arial"/>
                <a:cs typeface="Arial"/>
              </a:rPr>
              <a:t>shear  </a:t>
            </a:r>
            <a:r>
              <a:rPr dirty="0" sz="1150" spc="-10">
                <a:latin typeface="Arial"/>
                <a:cs typeface="Arial"/>
              </a:rPr>
              <a:t>reinforcement required </a:t>
            </a:r>
            <a:r>
              <a:rPr dirty="0" sz="1150" spc="-5">
                <a:latin typeface="Arial"/>
                <a:cs typeface="Arial"/>
              </a:rPr>
              <a:t>at the critical </a:t>
            </a:r>
            <a:r>
              <a:rPr dirty="0" sz="1150" spc="-10">
                <a:latin typeface="Arial"/>
                <a:cs typeface="Arial"/>
              </a:rPr>
              <a:t>section shall be extended </a:t>
            </a:r>
            <a:r>
              <a:rPr dirty="0" sz="1150" spc="-5">
                <a:latin typeface="Arial"/>
                <a:cs typeface="Arial"/>
              </a:rPr>
              <a:t>to </a:t>
            </a:r>
            <a:r>
              <a:rPr dirty="0" sz="1150" spc="-10">
                <a:latin typeface="Arial"/>
                <a:cs typeface="Arial"/>
              </a:rPr>
              <a:t>the</a:t>
            </a:r>
            <a:r>
              <a:rPr dirty="0" sz="1150" spc="75">
                <a:latin typeface="Arial"/>
                <a:cs typeface="Arial"/>
              </a:rPr>
              <a:t> </a:t>
            </a:r>
            <a:r>
              <a:rPr dirty="0" sz="1150" spc="-10">
                <a:latin typeface="Arial"/>
                <a:cs typeface="Arial"/>
              </a:rPr>
              <a:t>support.</a:t>
            </a:r>
            <a:endParaRPr sz="1150">
              <a:latin typeface="Arial"/>
              <a:cs typeface="Arial"/>
            </a:endParaRPr>
          </a:p>
          <a:p>
            <a:pPr marL="269875" indent="-245110">
              <a:lnSpc>
                <a:spcPct val="100000"/>
              </a:lnSpc>
              <a:spcBef>
                <a:spcPts val="265"/>
              </a:spcBef>
              <a:buChar char="•"/>
              <a:tabLst>
                <a:tab pos="269875" algn="l"/>
                <a:tab pos="270510" algn="l"/>
              </a:tabLst>
            </a:pPr>
            <a:r>
              <a:rPr dirty="0" sz="1150" spc="-5">
                <a:latin typeface="Arial"/>
                <a:cs typeface="Arial"/>
              </a:rPr>
              <a:t>Face of</a:t>
            </a:r>
            <a:r>
              <a:rPr dirty="0" sz="1150" spc="-10">
                <a:latin typeface="Arial"/>
                <a:cs typeface="Arial"/>
              </a:rPr>
              <a:t> support</a:t>
            </a:r>
            <a:endParaRPr sz="1150">
              <a:latin typeface="Arial"/>
              <a:cs typeface="Arial"/>
            </a:endParaRPr>
          </a:p>
          <a:p>
            <a:pPr lvl="1" marL="555625" indent="-205104">
              <a:lnSpc>
                <a:spcPct val="100000"/>
              </a:lnSpc>
              <a:spcBef>
                <a:spcPts val="265"/>
              </a:spcBef>
              <a:buChar char="–"/>
              <a:tabLst>
                <a:tab pos="556260" algn="l"/>
              </a:tabLst>
            </a:pPr>
            <a:r>
              <a:rPr dirty="0" sz="1150" spc="-10">
                <a:latin typeface="Arial"/>
                <a:cs typeface="Arial"/>
              </a:rPr>
              <a:t>0.5 </a:t>
            </a:r>
            <a:r>
              <a:rPr dirty="0" sz="1150" spc="-15">
                <a:latin typeface="Arial"/>
                <a:cs typeface="Arial"/>
              </a:rPr>
              <a:t>width </a:t>
            </a:r>
            <a:r>
              <a:rPr dirty="0" sz="1150" spc="-5">
                <a:latin typeface="Arial"/>
                <a:cs typeface="Arial"/>
              </a:rPr>
              <a:t>of </a:t>
            </a:r>
            <a:r>
              <a:rPr dirty="0" sz="1150" spc="-10">
                <a:latin typeface="Arial"/>
                <a:cs typeface="Arial"/>
              </a:rPr>
              <a:t>bearing, from </a:t>
            </a:r>
            <a:r>
              <a:rPr dirty="0" sz="1150" spc="-5">
                <a:latin typeface="Arial"/>
                <a:cs typeface="Arial"/>
              </a:rPr>
              <a:t>CL</a:t>
            </a:r>
            <a:r>
              <a:rPr dirty="0" sz="1150" spc="10">
                <a:latin typeface="Arial"/>
                <a:cs typeface="Arial"/>
              </a:rPr>
              <a:t> </a:t>
            </a:r>
            <a:r>
              <a:rPr dirty="0" sz="1150" spc="-10">
                <a:latin typeface="Arial"/>
                <a:cs typeface="Arial"/>
              </a:rPr>
              <a:t>Bearing</a:t>
            </a:r>
            <a:endParaRPr sz="1150">
              <a:latin typeface="Arial"/>
              <a:cs typeface="Arial"/>
            </a:endParaRPr>
          </a:p>
          <a:p>
            <a:pPr marL="1727200">
              <a:lnSpc>
                <a:spcPct val="100000"/>
              </a:lnSpc>
              <a:spcBef>
                <a:spcPts val="945"/>
              </a:spcBef>
            </a:pPr>
            <a:r>
              <a:rPr dirty="0" sz="1250" spc="15">
                <a:latin typeface="Arial"/>
                <a:cs typeface="Arial"/>
              </a:rPr>
              <a:t>CL</a:t>
            </a:r>
            <a:r>
              <a:rPr dirty="0" sz="1250" spc="-55">
                <a:latin typeface="Arial"/>
                <a:cs typeface="Arial"/>
              </a:rPr>
              <a:t> </a:t>
            </a:r>
            <a:r>
              <a:rPr dirty="0" sz="1250" spc="15">
                <a:latin typeface="Arial"/>
                <a:cs typeface="Arial"/>
              </a:rPr>
              <a:t>Bearing</a:t>
            </a:r>
            <a:endParaRPr sz="1250">
              <a:latin typeface="Arial"/>
              <a:cs typeface="Arial"/>
            </a:endParaRPr>
          </a:p>
        </p:txBody>
      </p:sp>
      <p:sp>
        <p:nvSpPr>
          <p:cNvPr id="18" name="object 18"/>
          <p:cNvSpPr/>
          <p:nvPr/>
        </p:nvSpPr>
        <p:spPr>
          <a:xfrm>
            <a:off x="3602735" y="3614928"/>
            <a:ext cx="617220" cy="55244"/>
          </a:xfrm>
          <a:custGeom>
            <a:avLst/>
            <a:gdLst/>
            <a:ahLst/>
            <a:cxnLst/>
            <a:rect l="l" t="t" r="r" b="b"/>
            <a:pathLst>
              <a:path w="617220" h="55245">
                <a:moveTo>
                  <a:pt x="563880" y="54864"/>
                </a:moveTo>
                <a:lnTo>
                  <a:pt x="563880" y="0"/>
                </a:lnTo>
                <a:lnTo>
                  <a:pt x="599440" y="18288"/>
                </a:lnTo>
                <a:lnTo>
                  <a:pt x="571500" y="18288"/>
                </a:lnTo>
                <a:lnTo>
                  <a:pt x="571500" y="36576"/>
                </a:lnTo>
                <a:lnTo>
                  <a:pt x="599440" y="36576"/>
                </a:lnTo>
                <a:lnTo>
                  <a:pt x="563880" y="54864"/>
                </a:lnTo>
                <a:close/>
              </a:path>
              <a:path w="617220" h="55245">
                <a:moveTo>
                  <a:pt x="563880" y="36576"/>
                </a:moveTo>
                <a:lnTo>
                  <a:pt x="0" y="36576"/>
                </a:lnTo>
                <a:lnTo>
                  <a:pt x="0" y="18288"/>
                </a:lnTo>
                <a:lnTo>
                  <a:pt x="563880" y="18288"/>
                </a:lnTo>
                <a:lnTo>
                  <a:pt x="563880" y="36576"/>
                </a:lnTo>
                <a:close/>
              </a:path>
              <a:path w="617220" h="55245">
                <a:moveTo>
                  <a:pt x="599440" y="36576"/>
                </a:moveTo>
                <a:lnTo>
                  <a:pt x="571500" y="36576"/>
                </a:lnTo>
                <a:lnTo>
                  <a:pt x="571500" y="18288"/>
                </a:lnTo>
                <a:lnTo>
                  <a:pt x="599440" y="18288"/>
                </a:lnTo>
                <a:lnTo>
                  <a:pt x="617220" y="27432"/>
                </a:lnTo>
                <a:lnTo>
                  <a:pt x="599440" y="36576"/>
                </a:lnTo>
                <a:close/>
              </a:path>
            </a:pathLst>
          </a:custGeom>
          <a:solidFill>
            <a:srgbClr val="BF504D"/>
          </a:solidFill>
        </p:spPr>
        <p:txBody>
          <a:bodyPr wrap="square" lIns="0" tIns="0" rIns="0" bIns="0" rtlCol="0"/>
          <a:lstStyle/>
          <a:p/>
        </p:txBody>
      </p:sp>
      <p:sp>
        <p:nvSpPr>
          <p:cNvPr id="19" name="object 19"/>
          <p:cNvSpPr/>
          <p:nvPr/>
        </p:nvSpPr>
        <p:spPr>
          <a:xfrm>
            <a:off x="3956303" y="3846576"/>
            <a:ext cx="335280" cy="55244"/>
          </a:xfrm>
          <a:custGeom>
            <a:avLst/>
            <a:gdLst/>
            <a:ahLst/>
            <a:cxnLst/>
            <a:rect l="l" t="t" r="r" b="b"/>
            <a:pathLst>
              <a:path w="335279" h="55245">
                <a:moveTo>
                  <a:pt x="281940" y="54864"/>
                </a:moveTo>
                <a:lnTo>
                  <a:pt x="281940" y="0"/>
                </a:lnTo>
                <a:lnTo>
                  <a:pt x="317500" y="18288"/>
                </a:lnTo>
                <a:lnTo>
                  <a:pt x="291083" y="18288"/>
                </a:lnTo>
                <a:lnTo>
                  <a:pt x="291083" y="36576"/>
                </a:lnTo>
                <a:lnTo>
                  <a:pt x="317500" y="36576"/>
                </a:lnTo>
                <a:lnTo>
                  <a:pt x="281940" y="54864"/>
                </a:lnTo>
                <a:close/>
              </a:path>
              <a:path w="335279" h="55245">
                <a:moveTo>
                  <a:pt x="281940" y="36576"/>
                </a:moveTo>
                <a:lnTo>
                  <a:pt x="0" y="36576"/>
                </a:lnTo>
                <a:lnTo>
                  <a:pt x="0" y="18288"/>
                </a:lnTo>
                <a:lnTo>
                  <a:pt x="281940" y="18288"/>
                </a:lnTo>
                <a:lnTo>
                  <a:pt x="281940" y="36576"/>
                </a:lnTo>
                <a:close/>
              </a:path>
              <a:path w="335279" h="55245">
                <a:moveTo>
                  <a:pt x="317500" y="36576"/>
                </a:moveTo>
                <a:lnTo>
                  <a:pt x="291083" y="36576"/>
                </a:lnTo>
                <a:lnTo>
                  <a:pt x="291083" y="18288"/>
                </a:lnTo>
                <a:lnTo>
                  <a:pt x="317500" y="18288"/>
                </a:lnTo>
                <a:lnTo>
                  <a:pt x="335280" y="27432"/>
                </a:lnTo>
                <a:lnTo>
                  <a:pt x="317500" y="36576"/>
                </a:lnTo>
                <a:close/>
              </a:path>
            </a:pathLst>
          </a:custGeom>
          <a:solidFill>
            <a:srgbClr val="4F80BC"/>
          </a:solidFill>
        </p:spPr>
        <p:txBody>
          <a:bodyPr wrap="square" lIns="0" tIns="0" rIns="0" bIns="0" rtlCol="0"/>
          <a:lstStyle/>
          <a:p/>
        </p:txBody>
      </p:sp>
      <p:sp>
        <p:nvSpPr>
          <p:cNvPr id="20" name="object 20"/>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21" name="object 21"/>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22" name="object 22"/>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23" name="object 23"/>
          <p:cNvSpPr txBox="1"/>
          <p:nvPr/>
        </p:nvSpPr>
        <p:spPr>
          <a:xfrm>
            <a:off x="1016466" y="5528576"/>
            <a:ext cx="4521200" cy="417195"/>
          </a:xfrm>
          <a:prstGeom prst="rect">
            <a:avLst/>
          </a:prstGeom>
        </p:spPr>
        <p:txBody>
          <a:bodyPr wrap="square" lIns="0" tIns="14604" rIns="0" bIns="0" rtlCol="0" vert="horz">
            <a:spAutoFit/>
          </a:bodyPr>
          <a:lstStyle/>
          <a:p>
            <a:pPr>
              <a:lnSpc>
                <a:spcPct val="100000"/>
              </a:lnSpc>
              <a:spcBef>
                <a:spcPts val="114"/>
              </a:spcBef>
            </a:pPr>
            <a:r>
              <a:rPr dirty="0" sz="2550" spc="5">
                <a:solidFill>
                  <a:srgbClr val="1C7C5B"/>
                </a:solidFill>
                <a:latin typeface="Arial Black"/>
                <a:cs typeface="Arial Black"/>
              </a:rPr>
              <a:t>Critical </a:t>
            </a:r>
            <a:r>
              <a:rPr dirty="0" sz="2550" spc="10">
                <a:solidFill>
                  <a:srgbClr val="1C7C5B"/>
                </a:solidFill>
                <a:latin typeface="Arial Black"/>
                <a:cs typeface="Arial Black"/>
              </a:rPr>
              <a:t>Section </a:t>
            </a:r>
            <a:r>
              <a:rPr dirty="0" sz="2550" spc="-10">
                <a:solidFill>
                  <a:srgbClr val="1C7C5B"/>
                </a:solidFill>
                <a:latin typeface="Arial Black"/>
                <a:cs typeface="Arial Black"/>
              </a:rPr>
              <a:t>for</a:t>
            </a:r>
            <a:r>
              <a:rPr dirty="0" sz="2550" spc="-65">
                <a:solidFill>
                  <a:srgbClr val="1C7C5B"/>
                </a:solidFill>
                <a:latin typeface="Arial Black"/>
                <a:cs typeface="Arial Black"/>
              </a:rPr>
              <a:t> </a:t>
            </a:r>
            <a:r>
              <a:rPr dirty="0" sz="2550" spc="10">
                <a:solidFill>
                  <a:srgbClr val="1C7C5B"/>
                </a:solidFill>
                <a:latin typeface="Arial Black"/>
                <a:cs typeface="Arial Black"/>
              </a:rPr>
              <a:t>Shear</a:t>
            </a:r>
            <a:endParaRPr sz="2550">
              <a:latin typeface="Arial Black"/>
              <a:cs typeface="Arial Black"/>
            </a:endParaRPr>
          </a:p>
        </p:txBody>
      </p:sp>
      <p:sp>
        <p:nvSpPr>
          <p:cNvPr id="24" name="object 24"/>
          <p:cNvSpPr txBox="1"/>
          <p:nvPr/>
        </p:nvSpPr>
        <p:spPr>
          <a:xfrm>
            <a:off x="991105" y="6218889"/>
            <a:ext cx="5760720" cy="1031240"/>
          </a:xfrm>
          <a:prstGeom prst="rect">
            <a:avLst/>
          </a:prstGeom>
        </p:spPr>
        <p:txBody>
          <a:bodyPr wrap="square" lIns="0" tIns="46355" rIns="0" bIns="0" rtlCol="0" vert="horz">
            <a:spAutoFit/>
          </a:bodyPr>
          <a:lstStyle/>
          <a:p>
            <a:pPr marL="270510" indent="-245745">
              <a:lnSpc>
                <a:spcPct val="100000"/>
              </a:lnSpc>
              <a:spcBef>
                <a:spcPts val="365"/>
              </a:spcBef>
              <a:buFont typeface="Arial"/>
              <a:buChar char="•"/>
              <a:tabLst>
                <a:tab pos="270510" algn="l"/>
                <a:tab pos="271145" algn="l"/>
              </a:tabLst>
            </a:pPr>
            <a:r>
              <a:rPr dirty="0" sz="1150" spc="-5" i="1">
                <a:latin typeface="Arial"/>
                <a:cs typeface="Arial"/>
              </a:rPr>
              <a:t>d</a:t>
            </a:r>
            <a:r>
              <a:rPr dirty="0" baseline="-22222" sz="1125" spc="-7" i="1">
                <a:latin typeface="Arial"/>
                <a:cs typeface="Arial"/>
              </a:rPr>
              <a:t>v </a:t>
            </a:r>
            <a:r>
              <a:rPr dirty="0" sz="1150" spc="-5">
                <a:latin typeface="Arial"/>
                <a:cs typeface="Arial"/>
              </a:rPr>
              <a:t>from face of</a:t>
            </a:r>
            <a:r>
              <a:rPr dirty="0" sz="1150" spc="-100">
                <a:latin typeface="Arial"/>
                <a:cs typeface="Arial"/>
              </a:rPr>
              <a:t> </a:t>
            </a:r>
            <a:r>
              <a:rPr dirty="0" sz="1150" spc="-10">
                <a:latin typeface="Arial"/>
                <a:cs typeface="Arial"/>
              </a:rPr>
              <a:t>support</a:t>
            </a:r>
            <a:endParaRPr sz="1150">
              <a:latin typeface="Arial"/>
              <a:cs typeface="Arial"/>
            </a:endParaRPr>
          </a:p>
          <a:p>
            <a:pPr marL="270510" indent="-245745">
              <a:lnSpc>
                <a:spcPct val="100000"/>
              </a:lnSpc>
              <a:spcBef>
                <a:spcPts val="265"/>
              </a:spcBef>
              <a:buFont typeface="Arial"/>
              <a:buChar char="•"/>
              <a:tabLst>
                <a:tab pos="270510" algn="l"/>
                <a:tab pos="271145" algn="l"/>
              </a:tabLst>
            </a:pPr>
            <a:r>
              <a:rPr dirty="0" sz="1150" spc="25">
                <a:latin typeface="Cambria"/>
                <a:cs typeface="Cambria"/>
              </a:rPr>
              <a:t>𝑑</a:t>
            </a:r>
            <a:r>
              <a:rPr dirty="0" baseline="-17361" sz="1200" spc="37">
                <a:latin typeface="Cambria"/>
                <a:cs typeface="Cambria"/>
              </a:rPr>
              <a:t>v </a:t>
            </a:r>
            <a:r>
              <a:rPr dirty="0" sz="1150" spc="210">
                <a:latin typeface="Cambria"/>
                <a:cs typeface="Cambria"/>
              </a:rPr>
              <a:t>= </a:t>
            </a:r>
            <a:r>
              <a:rPr dirty="0" sz="1150" spc="-10">
                <a:latin typeface="Cambria"/>
                <a:cs typeface="Cambria"/>
              </a:rPr>
              <a:t>𝑀𝑜𝑚𝑒𝑛𝑡 𝑎𝑟𝑚, </a:t>
            </a:r>
            <a:r>
              <a:rPr dirty="0" sz="1150" spc="-5">
                <a:latin typeface="Cambria"/>
                <a:cs typeface="Cambria"/>
              </a:rPr>
              <a:t>𝑏𝑢𝑡 </a:t>
            </a:r>
            <a:r>
              <a:rPr dirty="0" sz="1150" spc="-10">
                <a:latin typeface="Cambria"/>
                <a:cs typeface="Cambria"/>
              </a:rPr>
              <a:t>𝑛𝑜𝑡 𝑙𝑒𝑠𝑠 𝑡ℎ𝑎𝑛 𝑡ℎ𝑒 𝑔𝑟𝑒𝑎𝑡𝑒𝑟 </a:t>
            </a:r>
            <a:r>
              <a:rPr dirty="0" sz="1150" spc="-5">
                <a:latin typeface="Cambria"/>
                <a:cs typeface="Cambria"/>
              </a:rPr>
              <a:t>𝑜𝑓 </a:t>
            </a:r>
            <a:r>
              <a:rPr dirty="0" sz="1150" spc="5">
                <a:latin typeface="Cambria"/>
                <a:cs typeface="Cambria"/>
              </a:rPr>
              <a:t>0.9𝑑</a:t>
            </a:r>
            <a:r>
              <a:rPr dirty="0" baseline="-17361" sz="1200" spc="7">
                <a:latin typeface="Cambria"/>
                <a:cs typeface="Cambria"/>
              </a:rPr>
              <a:t>e </a:t>
            </a:r>
            <a:r>
              <a:rPr dirty="0" sz="1150" spc="-5">
                <a:latin typeface="Cambria"/>
                <a:cs typeface="Cambria"/>
              </a:rPr>
              <a:t>𝑜𝑟</a:t>
            </a:r>
            <a:r>
              <a:rPr dirty="0" sz="1150">
                <a:latin typeface="Cambria"/>
                <a:cs typeface="Cambria"/>
              </a:rPr>
              <a:t> </a:t>
            </a:r>
            <a:r>
              <a:rPr dirty="0" sz="1150" spc="-5">
                <a:latin typeface="Cambria"/>
                <a:cs typeface="Cambria"/>
              </a:rPr>
              <a:t>0.72ℎ</a:t>
            </a:r>
            <a:endParaRPr sz="1150">
              <a:latin typeface="Cambria"/>
              <a:cs typeface="Cambria"/>
            </a:endParaRPr>
          </a:p>
          <a:p>
            <a:pPr marL="270510" marR="30480" indent="-245745">
              <a:lnSpc>
                <a:spcPct val="100000"/>
              </a:lnSpc>
              <a:spcBef>
                <a:spcPts val="265"/>
              </a:spcBef>
              <a:buFont typeface="Arial"/>
              <a:buChar char="•"/>
              <a:tabLst>
                <a:tab pos="270510" algn="l"/>
                <a:tab pos="271145" algn="l"/>
              </a:tabLst>
            </a:pPr>
            <a:r>
              <a:rPr dirty="0" sz="1150" spc="-10" i="1">
                <a:latin typeface="Arial"/>
                <a:cs typeface="Arial"/>
              </a:rPr>
              <a:t>Moment arm </a:t>
            </a:r>
            <a:r>
              <a:rPr dirty="0" sz="1150" spc="-10">
                <a:latin typeface="Arial"/>
                <a:cs typeface="Arial"/>
              </a:rPr>
              <a:t>comes </a:t>
            </a:r>
            <a:r>
              <a:rPr dirty="0" sz="1150" spc="-5">
                <a:latin typeface="Arial"/>
                <a:cs typeface="Arial"/>
              </a:rPr>
              <a:t>from </a:t>
            </a:r>
            <a:r>
              <a:rPr dirty="0" sz="1150" spc="-10">
                <a:latin typeface="Arial"/>
                <a:cs typeface="Arial"/>
              </a:rPr>
              <a:t>moment capacity </a:t>
            </a:r>
            <a:r>
              <a:rPr dirty="0" sz="1150" spc="-15">
                <a:latin typeface="Arial"/>
                <a:cs typeface="Arial"/>
              </a:rPr>
              <a:t>analysis </a:t>
            </a:r>
            <a:r>
              <a:rPr dirty="0" sz="1150" spc="-10">
                <a:latin typeface="Arial"/>
                <a:cs typeface="Arial"/>
              </a:rPr>
              <a:t>and varies </a:t>
            </a:r>
            <a:r>
              <a:rPr dirty="0" sz="1150" spc="-15">
                <a:latin typeface="Arial"/>
                <a:cs typeface="Arial"/>
              </a:rPr>
              <a:t>with </a:t>
            </a:r>
            <a:r>
              <a:rPr dirty="0" sz="1150" spc="-10">
                <a:latin typeface="Arial"/>
                <a:cs typeface="Arial"/>
              </a:rPr>
              <a:t>location because  </a:t>
            </a:r>
            <a:r>
              <a:rPr dirty="0" sz="1150" spc="-5">
                <a:latin typeface="Arial"/>
                <a:cs typeface="Arial"/>
              </a:rPr>
              <a:t>of </a:t>
            </a:r>
            <a:r>
              <a:rPr dirty="0" sz="1150" spc="-10">
                <a:latin typeface="Arial"/>
                <a:cs typeface="Arial"/>
              </a:rPr>
              <a:t>the harped</a:t>
            </a:r>
            <a:r>
              <a:rPr dirty="0" sz="1150">
                <a:latin typeface="Arial"/>
                <a:cs typeface="Arial"/>
              </a:rPr>
              <a:t> </a:t>
            </a:r>
            <a:r>
              <a:rPr dirty="0" sz="1150" spc="-10">
                <a:latin typeface="Arial"/>
                <a:cs typeface="Arial"/>
              </a:rPr>
              <a:t>strands</a:t>
            </a:r>
            <a:endParaRPr sz="1150">
              <a:latin typeface="Arial"/>
              <a:cs typeface="Arial"/>
            </a:endParaRPr>
          </a:p>
          <a:p>
            <a:pPr marL="269875" indent="-245110">
              <a:lnSpc>
                <a:spcPct val="100000"/>
              </a:lnSpc>
              <a:spcBef>
                <a:spcPts val="225"/>
              </a:spcBef>
              <a:buChar char="•"/>
              <a:tabLst>
                <a:tab pos="269875" algn="l"/>
                <a:tab pos="270510" algn="l"/>
              </a:tabLst>
            </a:pPr>
            <a:r>
              <a:rPr dirty="0" sz="1150" spc="-5">
                <a:latin typeface="Arial"/>
                <a:cs typeface="Arial"/>
              </a:rPr>
              <a:t>Critical </a:t>
            </a:r>
            <a:r>
              <a:rPr dirty="0" sz="1150" spc="-10">
                <a:latin typeface="Arial"/>
                <a:cs typeface="Arial"/>
              </a:rPr>
              <a:t>section </a:t>
            </a:r>
            <a:r>
              <a:rPr dirty="0" sz="1150" spc="-5">
                <a:latin typeface="Arial"/>
                <a:cs typeface="Arial"/>
              </a:rPr>
              <a:t>occurs </a:t>
            </a:r>
            <a:r>
              <a:rPr dirty="0" sz="1150" spc="-15">
                <a:latin typeface="Arial"/>
                <a:cs typeface="Arial"/>
              </a:rPr>
              <a:t>where </a:t>
            </a:r>
            <a:r>
              <a:rPr dirty="0" sz="1150" spc="-5" i="1">
                <a:latin typeface="Arial"/>
                <a:cs typeface="Arial"/>
              </a:rPr>
              <a:t>d</a:t>
            </a:r>
            <a:r>
              <a:rPr dirty="0" baseline="-22222" sz="1125" spc="-7" i="1">
                <a:latin typeface="Arial"/>
                <a:cs typeface="Arial"/>
              </a:rPr>
              <a:t>v </a:t>
            </a:r>
            <a:r>
              <a:rPr dirty="0" sz="1150" spc="-10">
                <a:latin typeface="Arial"/>
                <a:cs typeface="Arial"/>
              </a:rPr>
              <a:t>graph intersects a </a:t>
            </a:r>
            <a:r>
              <a:rPr dirty="0" sz="1150" spc="-5">
                <a:latin typeface="Arial"/>
                <a:cs typeface="Arial"/>
              </a:rPr>
              <a:t>45</a:t>
            </a:r>
            <a:r>
              <a:rPr dirty="0" sz="1150" spc="-5">
                <a:latin typeface="Calibri"/>
                <a:cs typeface="Calibri"/>
              </a:rPr>
              <a:t>°</a:t>
            </a:r>
            <a:r>
              <a:rPr dirty="0" sz="1150" spc="-30">
                <a:latin typeface="Calibri"/>
                <a:cs typeface="Calibri"/>
              </a:rPr>
              <a:t> </a:t>
            </a:r>
            <a:r>
              <a:rPr dirty="0" sz="1150" spc="-10">
                <a:latin typeface="Arial"/>
                <a:cs typeface="Arial"/>
              </a:rPr>
              <a:t>line</a:t>
            </a:r>
            <a:endParaRPr sz="1150">
              <a:latin typeface="Arial"/>
              <a:cs typeface="Arial"/>
            </a:endParaRPr>
          </a:p>
        </p:txBody>
      </p:sp>
      <p:sp>
        <p:nvSpPr>
          <p:cNvPr id="25" name="object 25"/>
          <p:cNvSpPr txBox="1"/>
          <p:nvPr/>
        </p:nvSpPr>
        <p:spPr>
          <a:xfrm>
            <a:off x="6903724" y="8873744"/>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12</a:t>
            </a:r>
            <a:r>
              <a:rPr dirty="0" sz="850">
                <a:solidFill>
                  <a:srgbClr val="FFFFFF"/>
                </a:solidFill>
                <a:latin typeface="Arial"/>
                <a:cs typeface="Arial"/>
              </a:rPr>
              <a:t>8</a:t>
            </a:r>
            <a:endParaRPr sz="850">
              <a:latin typeface="Arial"/>
              <a:cs typeface="Arial"/>
            </a:endParaRPr>
          </a:p>
        </p:txBody>
      </p:sp>
      <p:sp>
        <p:nvSpPr>
          <p:cNvPr id="26" name="object 26"/>
          <p:cNvSpPr/>
          <p:nvPr/>
        </p:nvSpPr>
        <p:spPr>
          <a:xfrm>
            <a:off x="4937760" y="7266432"/>
            <a:ext cx="1626107" cy="1491995"/>
          </a:xfrm>
          <a:prstGeom prst="rect">
            <a:avLst/>
          </a:prstGeom>
          <a:blipFill>
            <a:blip r:embed="rId4" cstate="print"/>
            <a:stretch>
              <a:fillRect/>
            </a:stretch>
          </a:blipFill>
        </p:spPr>
        <p:txBody>
          <a:bodyPr wrap="square" lIns="0" tIns="0" rIns="0" bIns="0" rtlCol="0"/>
          <a:lstStyle/>
          <a:p/>
        </p:txBody>
      </p:sp>
      <p:sp>
        <p:nvSpPr>
          <p:cNvPr id="27" name="object 27"/>
          <p:cNvSpPr/>
          <p:nvPr/>
        </p:nvSpPr>
        <p:spPr>
          <a:xfrm>
            <a:off x="1540763" y="7449311"/>
            <a:ext cx="2679191" cy="1257300"/>
          </a:xfrm>
          <a:prstGeom prst="rect">
            <a:avLst/>
          </a:prstGeom>
          <a:blipFill>
            <a:blip r:embed="rId5" cstate="print"/>
            <a:stretch>
              <a:fillRect/>
            </a:stretch>
          </a:blipFill>
        </p:spPr>
        <p:txBody>
          <a:bodyPr wrap="square" lIns="0" tIns="0" rIns="0" bIns="0" rtlCol="0"/>
          <a:lstStyle/>
          <a:p/>
        </p:txBody>
      </p:sp>
      <p:sp>
        <p:nvSpPr>
          <p:cNvPr id="28" name="object 28"/>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29" name="object 29"/>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2</a:t>
            </a:r>
            <a:r>
              <a:rPr dirty="0" sz="1050" spc="-5">
                <a:solidFill>
                  <a:srgbClr val="262626"/>
                </a:solidFill>
                <a:latin typeface="Calibri"/>
                <a:cs typeface="Calibri"/>
              </a:rPr>
              <a:t>7</a:t>
            </a:r>
            <a:endParaRPr sz="1050">
              <a:latin typeface="Calibri"/>
              <a:cs typeface="Calibri"/>
            </a:endParaRPr>
          </a:p>
        </p:txBody>
      </p:sp>
      <p:sp>
        <p:nvSpPr>
          <p:cNvPr id="31" name="object 31"/>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30" name="object 30"/>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2</a:t>
            </a:r>
            <a:r>
              <a:rPr dirty="0" sz="1050" spc="-5">
                <a:solidFill>
                  <a:srgbClr val="262626"/>
                </a:solidFill>
                <a:latin typeface="Calibri"/>
                <a:cs typeface="Calibri"/>
              </a:rPr>
              <a:t>8</a:t>
            </a:r>
            <a:endParaRPr sz="1050">
              <a:latin typeface="Calibri"/>
              <a:cs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34158" y="4473999"/>
            <a:ext cx="1169035" cy="177800"/>
          </a:xfrm>
          <a:prstGeom prst="rect">
            <a:avLst/>
          </a:prstGeom>
        </p:spPr>
        <p:txBody>
          <a:bodyPr wrap="square" lIns="0" tIns="12065" rIns="0" bIns="0" rtlCol="0" vert="horz">
            <a:spAutoFit/>
          </a:bodyPr>
          <a:lstStyle/>
          <a:p>
            <a:pPr marL="12700">
              <a:lnSpc>
                <a:spcPct val="100000"/>
              </a:lnSpc>
              <a:spcBef>
                <a:spcPts val="95"/>
              </a:spcBef>
            </a:pPr>
            <a:r>
              <a:rPr dirty="0" sz="1000" spc="-10">
                <a:solidFill>
                  <a:srgbClr val="FFFFFF"/>
                </a:solidFill>
                <a:latin typeface="Arial"/>
                <a:cs typeface="Arial"/>
              </a:rPr>
              <a:t>Participant</a:t>
            </a:r>
            <a:r>
              <a:rPr dirty="0" sz="1000" spc="-5">
                <a:solidFill>
                  <a:srgbClr val="FFFFFF"/>
                </a:solidFill>
                <a:latin typeface="Arial"/>
                <a:cs typeface="Arial"/>
              </a:rPr>
              <a:t> </a:t>
            </a:r>
            <a:r>
              <a:rPr dirty="0" sz="1000" spc="-10">
                <a:solidFill>
                  <a:srgbClr val="FFFFFF"/>
                </a:solidFill>
                <a:latin typeface="Arial"/>
                <a:cs typeface="Arial"/>
              </a:rPr>
              <a:t>Materials</a:t>
            </a:r>
            <a:endParaRPr sz="1000">
              <a:latin typeface="Arial"/>
              <a:cs typeface="Arial"/>
            </a:endParaRPr>
          </a:p>
        </p:txBody>
      </p:sp>
      <p:sp>
        <p:nvSpPr>
          <p:cNvPr id="5" name="object 5"/>
          <p:cNvSpPr txBox="1"/>
          <p:nvPr/>
        </p:nvSpPr>
        <p:spPr>
          <a:xfrm>
            <a:off x="2855988" y="4473999"/>
            <a:ext cx="3514090" cy="177800"/>
          </a:xfrm>
          <a:prstGeom prst="rect">
            <a:avLst/>
          </a:prstGeom>
        </p:spPr>
        <p:txBody>
          <a:bodyPr wrap="square" lIns="0" tIns="12065" rIns="0" bIns="0" rtlCol="0" vert="horz">
            <a:spAutoFit/>
          </a:bodyPr>
          <a:lstStyle/>
          <a:p>
            <a:pPr marL="12700">
              <a:lnSpc>
                <a:spcPct val="100000"/>
              </a:lnSpc>
              <a:spcBef>
                <a:spcPts val="95"/>
              </a:spcBef>
            </a:pPr>
            <a:r>
              <a:rPr dirty="0" sz="1000" spc="-5">
                <a:solidFill>
                  <a:srgbClr val="FFFFFF"/>
                </a:solidFill>
                <a:latin typeface="Arial"/>
                <a:cs typeface="Arial"/>
              </a:rPr>
              <a:t>https://ftp.wsdot.wa.gov/incoming/PSCBridgeDesignWorkshop</a:t>
            </a:r>
            <a:endParaRPr sz="1000">
              <a:latin typeface="Arial"/>
              <a:cs typeface="Arial"/>
            </a:endParaRPr>
          </a:p>
        </p:txBody>
      </p:sp>
      <p:sp>
        <p:nvSpPr>
          <p:cNvPr id="6" name="object 6"/>
          <p:cNvSpPr txBox="1">
            <a:spLocks noGrp="1"/>
          </p:cNvSpPr>
          <p:nvPr>
            <p:ph type="title"/>
          </p:nvPr>
        </p:nvSpPr>
        <p:spPr>
          <a:xfrm>
            <a:off x="1003766" y="1153205"/>
            <a:ext cx="4533900" cy="417195"/>
          </a:xfrm>
          <a:prstGeom prst="rect"/>
        </p:spPr>
        <p:txBody>
          <a:bodyPr wrap="square" lIns="0" tIns="14604" rIns="0" bIns="0" rtlCol="0" vert="horz">
            <a:spAutoFit/>
          </a:bodyPr>
          <a:lstStyle/>
          <a:p>
            <a:pPr marL="12700">
              <a:lnSpc>
                <a:spcPct val="100000"/>
              </a:lnSpc>
              <a:spcBef>
                <a:spcPts val="114"/>
              </a:spcBef>
            </a:pPr>
            <a:r>
              <a:rPr dirty="0" sz="2550" spc="5" b="0">
                <a:solidFill>
                  <a:srgbClr val="1C7C5B"/>
                </a:solidFill>
                <a:latin typeface="Arial Black"/>
                <a:cs typeface="Arial Black"/>
              </a:rPr>
              <a:t>Critical </a:t>
            </a:r>
            <a:r>
              <a:rPr dirty="0" sz="2550" spc="10" b="0">
                <a:solidFill>
                  <a:srgbClr val="1C7C5B"/>
                </a:solidFill>
                <a:latin typeface="Arial Black"/>
                <a:cs typeface="Arial Black"/>
              </a:rPr>
              <a:t>Section </a:t>
            </a:r>
            <a:r>
              <a:rPr dirty="0" sz="2550" spc="-10" b="0">
                <a:solidFill>
                  <a:srgbClr val="1C7C5B"/>
                </a:solidFill>
                <a:latin typeface="Arial Black"/>
                <a:cs typeface="Arial Black"/>
              </a:rPr>
              <a:t>for</a:t>
            </a:r>
            <a:r>
              <a:rPr dirty="0" sz="2550" spc="-65" b="0">
                <a:solidFill>
                  <a:srgbClr val="1C7C5B"/>
                </a:solidFill>
                <a:latin typeface="Arial Black"/>
                <a:cs typeface="Arial Black"/>
              </a:rPr>
              <a:t> </a:t>
            </a:r>
            <a:r>
              <a:rPr dirty="0" sz="2550" spc="10" b="0">
                <a:solidFill>
                  <a:srgbClr val="1C7C5B"/>
                </a:solidFill>
                <a:latin typeface="Arial Black"/>
                <a:cs typeface="Arial Black"/>
              </a:rPr>
              <a:t>Shear</a:t>
            </a:r>
            <a:endParaRPr sz="2550">
              <a:latin typeface="Arial Black"/>
              <a:cs typeface="Arial Black"/>
            </a:endParaRPr>
          </a:p>
        </p:txBody>
      </p:sp>
      <p:sp>
        <p:nvSpPr>
          <p:cNvPr id="7" name="object 7"/>
          <p:cNvSpPr txBox="1"/>
          <p:nvPr/>
        </p:nvSpPr>
        <p:spPr>
          <a:xfrm>
            <a:off x="978405" y="1843558"/>
            <a:ext cx="2358390" cy="1069340"/>
          </a:xfrm>
          <a:prstGeom prst="rect">
            <a:avLst/>
          </a:prstGeom>
        </p:spPr>
        <p:txBody>
          <a:bodyPr wrap="square" lIns="0" tIns="46355" rIns="0" bIns="0" rtlCol="0" vert="horz">
            <a:spAutoFit/>
          </a:bodyPr>
          <a:lstStyle/>
          <a:p>
            <a:pPr marL="282575" indent="-245110">
              <a:lnSpc>
                <a:spcPct val="100000"/>
              </a:lnSpc>
              <a:spcBef>
                <a:spcPts val="365"/>
              </a:spcBef>
              <a:buChar char="•"/>
              <a:tabLst>
                <a:tab pos="282575" algn="l"/>
                <a:tab pos="283210" algn="l"/>
              </a:tabLst>
            </a:pPr>
            <a:r>
              <a:rPr dirty="0" sz="1150" spc="-5">
                <a:latin typeface="Arial"/>
                <a:cs typeface="Arial"/>
              </a:rPr>
              <a:t>From </a:t>
            </a:r>
            <a:r>
              <a:rPr dirty="0" sz="1150" spc="-10">
                <a:latin typeface="Arial"/>
                <a:cs typeface="Arial"/>
              </a:rPr>
              <a:t>moment capacity</a:t>
            </a:r>
            <a:r>
              <a:rPr dirty="0" sz="1150">
                <a:latin typeface="Arial"/>
                <a:cs typeface="Arial"/>
              </a:rPr>
              <a:t> </a:t>
            </a:r>
            <a:r>
              <a:rPr dirty="0" sz="1150" spc="-15">
                <a:latin typeface="Arial"/>
                <a:cs typeface="Arial"/>
              </a:rPr>
              <a:t>analysis</a:t>
            </a:r>
            <a:endParaRPr sz="1150">
              <a:latin typeface="Arial"/>
              <a:cs typeface="Arial"/>
            </a:endParaRPr>
          </a:p>
          <a:p>
            <a:pPr marL="363855">
              <a:lnSpc>
                <a:spcPct val="100000"/>
              </a:lnSpc>
              <a:spcBef>
                <a:spcPts val="265"/>
              </a:spcBef>
            </a:pPr>
            <a:r>
              <a:rPr dirty="0" sz="1150" spc="-10">
                <a:latin typeface="Arial"/>
                <a:cs typeface="Arial"/>
              </a:rPr>
              <a:t>– </a:t>
            </a:r>
            <a:r>
              <a:rPr dirty="0" sz="1150" spc="-10">
                <a:latin typeface="Cambria"/>
                <a:cs typeface="Cambria"/>
              </a:rPr>
              <a:t>𝑀𝑜𝑚𝑒𝑛𝑡 </a:t>
            </a:r>
            <a:r>
              <a:rPr dirty="0" sz="1150" spc="-15">
                <a:latin typeface="Cambria"/>
                <a:cs typeface="Cambria"/>
              </a:rPr>
              <a:t>𝐴𝑟𝑚 </a:t>
            </a:r>
            <a:r>
              <a:rPr dirty="0" sz="1150" spc="210">
                <a:latin typeface="Cambria"/>
                <a:cs typeface="Cambria"/>
              </a:rPr>
              <a:t>= </a:t>
            </a:r>
            <a:r>
              <a:rPr dirty="0" sz="1150" spc="-5">
                <a:latin typeface="Cambria"/>
                <a:cs typeface="Cambria"/>
              </a:rPr>
              <a:t>59.470</a:t>
            </a:r>
            <a:r>
              <a:rPr dirty="0" sz="1150" spc="-15">
                <a:latin typeface="Cambria"/>
                <a:cs typeface="Cambria"/>
              </a:rPr>
              <a:t> </a:t>
            </a:r>
            <a:r>
              <a:rPr dirty="0" sz="1150" spc="-5">
                <a:latin typeface="Cambria"/>
                <a:cs typeface="Cambria"/>
              </a:rPr>
              <a:t>𝑖𝑛</a:t>
            </a:r>
            <a:endParaRPr sz="1150">
              <a:latin typeface="Cambria"/>
              <a:cs typeface="Cambria"/>
            </a:endParaRPr>
          </a:p>
          <a:p>
            <a:pPr marL="363855">
              <a:lnSpc>
                <a:spcPct val="100000"/>
              </a:lnSpc>
              <a:spcBef>
                <a:spcPts val="260"/>
              </a:spcBef>
            </a:pPr>
            <a:r>
              <a:rPr dirty="0" sz="1150" spc="-10">
                <a:latin typeface="Arial"/>
                <a:cs typeface="Arial"/>
              </a:rPr>
              <a:t>– </a:t>
            </a:r>
            <a:r>
              <a:rPr dirty="0" sz="1150" spc="20">
                <a:latin typeface="Cambria"/>
                <a:cs typeface="Cambria"/>
              </a:rPr>
              <a:t>𝑑</a:t>
            </a:r>
            <a:r>
              <a:rPr dirty="0" baseline="-17361" sz="1200" spc="30">
                <a:latin typeface="Cambria"/>
                <a:cs typeface="Cambria"/>
              </a:rPr>
              <a:t>e </a:t>
            </a:r>
            <a:r>
              <a:rPr dirty="0" sz="1150" spc="210">
                <a:latin typeface="Cambria"/>
                <a:cs typeface="Cambria"/>
              </a:rPr>
              <a:t>= </a:t>
            </a:r>
            <a:r>
              <a:rPr dirty="0" sz="1150" spc="-5">
                <a:latin typeface="Cambria"/>
                <a:cs typeface="Cambria"/>
              </a:rPr>
              <a:t>77.094</a:t>
            </a:r>
            <a:r>
              <a:rPr dirty="0" sz="1150" spc="-125">
                <a:latin typeface="Cambria"/>
                <a:cs typeface="Cambria"/>
              </a:rPr>
              <a:t> </a:t>
            </a:r>
            <a:r>
              <a:rPr dirty="0" sz="1150" spc="-5">
                <a:latin typeface="Cambria"/>
                <a:cs typeface="Cambria"/>
              </a:rPr>
              <a:t>𝑖𝑛</a:t>
            </a:r>
            <a:endParaRPr sz="1150">
              <a:latin typeface="Cambria"/>
              <a:cs typeface="Cambria"/>
            </a:endParaRPr>
          </a:p>
          <a:p>
            <a:pPr marL="363855">
              <a:lnSpc>
                <a:spcPct val="100000"/>
              </a:lnSpc>
              <a:spcBef>
                <a:spcPts val="265"/>
              </a:spcBef>
            </a:pPr>
            <a:r>
              <a:rPr dirty="0" sz="1150" spc="-10">
                <a:latin typeface="Arial"/>
                <a:cs typeface="Arial"/>
              </a:rPr>
              <a:t>– </a:t>
            </a:r>
            <a:r>
              <a:rPr dirty="0" sz="1150" spc="-10">
                <a:latin typeface="Cambria"/>
                <a:cs typeface="Cambria"/>
              </a:rPr>
              <a:t>ℎ </a:t>
            </a:r>
            <a:r>
              <a:rPr dirty="0" sz="1150" spc="210">
                <a:latin typeface="Cambria"/>
                <a:cs typeface="Cambria"/>
              </a:rPr>
              <a:t>= </a:t>
            </a:r>
            <a:r>
              <a:rPr dirty="0" sz="1150" spc="-5">
                <a:latin typeface="Cambria"/>
                <a:cs typeface="Cambria"/>
              </a:rPr>
              <a:t>81</a:t>
            </a:r>
            <a:r>
              <a:rPr dirty="0" sz="1150" spc="-35">
                <a:latin typeface="Cambria"/>
                <a:cs typeface="Cambria"/>
              </a:rPr>
              <a:t> </a:t>
            </a:r>
            <a:r>
              <a:rPr dirty="0" sz="1150" spc="-5">
                <a:latin typeface="Cambria"/>
                <a:cs typeface="Cambria"/>
              </a:rPr>
              <a:t>𝑖𝑛</a:t>
            </a:r>
            <a:endParaRPr sz="1150">
              <a:latin typeface="Cambria"/>
              <a:cs typeface="Cambria"/>
            </a:endParaRPr>
          </a:p>
          <a:p>
            <a:pPr marL="282575" indent="-245110">
              <a:lnSpc>
                <a:spcPct val="100000"/>
              </a:lnSpc>
              <a:spcBef>
                <a:spcPts val="265"/>
              </a:spcBef>
              <a:buChar char="•"/>
              <a:tabLst>
                <a:tab pos="282575" algn="l"/>
                <a:tab pos="283210" algn="l"/>
              </a:tabLst>
            </a:pPr>
            <a:r>
              <a:rPr dirty="0" sz="1150" spc="-5">
                <a:latin typeface="Arial"/>
                <a:cs typeface="Arial"/>
              </a:rPr>
              <a:t>Critical</a:t>
            </a:r>
            <a:r>
              <a:rPr dirty="0" sz="1150" spc="-20">
                <a:latin typeface="Arial"/>
                <a:cs typeface="Arial"/>
              </a:rPr>
              <a:t> </a:t>
            </a:r>
            <a:r>
              <a:rPr dirty="0" sz="1150" spc="-10">
                <a:latin typeface="Arial"/>
                <a:cs typeface="Arial"/>
              </a:rPr>
              <a:t>Section</a:t>
            </a:r>
            <a:endParaRPr sz="1150">
              <a:latin typeface="Arial"/>
              <a:cs typeface="Arial"/>
            </a:endParaRPr>
          </a:p>
        </p:txBody>
      </p:sp>
      <p:sp>
        <p:nvSpPr>
          <p:cNvPr id="8" name="object 8"/>
          <p:cNvSpPr txBox="1"/>
          <p:nvPr/>
        </p:nvSpPr>
        <p:spPr>
          <a:xfrm>
            <a:off x="1329987" y="2919451"/>
            <a:ext cx="530225" cy="199390"/>
          </a:xfrm>
          <a:prstGeom prst="rect">
            <a:avLst/>
          </a:prstGeom>
        </p:spPr>
        <p:txBody>
          <a:bodyPr wrap="square" lIns="0" tIns="11430" rIns="0" bIns="0" rtlCol="0" vert="horz">
            <a:spAutoFit/>
          </a:bodyPr>
          <a:lstStyle/>
          <a:p>
            <a:pPr marL="12700">
              <a:lnSpc>
                <a:spcPct val="100000"/>
              </a:lnSpc>
              <a:spcBef>
                <a:spcPts val="90"/>
              </a:spcBef>
            </a:pPr>
            <a:r>
              <a:rPr dirty="0" sz="1150" spc="-10">
                <a:latin typeface="Arial"/>
                <a:cs typeface="Arial"/>
              </a:rPr>
              <a:t>– </a:t>
            </a:r>
            <a:r>
              <a:rPr dirty="0" sz="1150" spc="-10">
                <a:latin typeface="Cambria"/>
                <a:cs typeface="Cambria"/>
              </a:rPr>
              <a:t>𝑑</a:t>
            </a:r>
            <a:r>
              <a:rPr dirty="0" sz="1150" spc="70">
                <a:latin typeface="Cambria"/>
                <a:cs typeface="Cambria"/>
              </a:rPr>
              <a:t> </a:t>
            </a:r>
            <a:r>
              <a:rPr dirty="0" sz="1150" spc="210">
                <a:latin typeface="Cambria"/>
                <a:cs typeface="Cambria"/>
              </a:rPr>
              <a:t>=</a:t>
            </a:r>
            <a:endParaRPr sz="1150">
              <a:latin typeface="Cambria"/>
              <a:cs typeface="Cambria"/>
            </a:endParaRPr>
          </a:p>
        </p:txBody>
      </p:sp>
      <p:sp>
        <p:nvSpPr>
          <p:cNvPr id="9" name="object 9"/>
          <p:cNvSpPr/>
          <p:nvPr/>
        </p:nvSpPr>
        <p:spPr>
          <a:xfrm>
            <a:off x="1844039" y="3137916"/>
            <a:ext cx="1751330" cy="134620"/>
          </a:xfrm>
          <a:custGeom>
            <a:avLst/>
            <a:gdLst/>
            <a:ahLst/>
            <a:cxnLst/>
            <a:rect l="l" t="t" r="r" b="b"/>
            <a:pathLst>
              <a:path w="1751329" h="134620">
                <a:moveTo>
                  <a:pt x="1708404" y="134112"/>
                </a:moveTo>
                <a:lnTo>
                  <a:pt x="1706880" y="128016"/>
                </a:lnTo>
                <a:lnTo>
                  <a:pt x="1714547" y="124896"/>
                </a:lnTo>
                <a:lnTo>
                  <a:pt x="1721358" y="120205"/>
                </a:lnTo>
                <a:lnTo>
                  <a:pt x="1738550" y="77533"/>
                </a:lnTo>
                <a:lnTo>
                  <a:pt x="1738884" y="65532"/>
                </a:lnTo>
                <a:lnTo>
                  <a:pt x="1738550" y="54411"/>
                </a:lnTo>
                <a:lnTo>
                  <a:pt x="1721358" y="12954"/>
                </a:lnTo>
                <a:lnTo>
                  <a:pt x="1706880" y="4572"/>
                </a:lnTo>
                <a:lnTo>
                  <a:pt x="1708404" y="0"/>
                </a:lnTo>
                <a:lnTo>
                  <a:pt x="1740408" y="22860"/>
                </a:lnTo>
                <a:lnTo>
                  <a:pt x="1751076" y="67056"/>
                </a:lnTo>
                <a:lnTo>
                  <a:pt x="1750480" y="79295"/>
                </a:lnTo>
                <a:lnTo>
                  <a:pt x="1734121" y="118038"/>
                </a:lnTo>
                <a:lnTo>
                  <a:pt x="1718119" y="130087"/>
                </a:lnTo>
                <a:lnTo>
                  <a:pt x="1708404" y="134112"/>
                </a:lnTo>
                <a:close/>
              </a:path>
              <a:path w="1751329" h="134620">
                <a:moveTo>
                  <a:pt x="42671" y="134112"/>
                </a:moveTo>
                <a:lnTo>
                  <a:pt x="10667" y="109728"/>
                </a:lnTo>
                <a:lnTo>
                  <a:pt x="0" y="67056"/>
                </a:lnTo>
                <a:lnTo>
                  <a:pt x="595" y="54792"/>
                </a:lnTo>
                <a:lnTo>
                  <a:pt x="16954" y="14573"/>
                </a:lnTo>
                <a:lnTo>
                  <a:pt x="42671" y="0"/>
                </a:lnTo>
                <a:lnTo>
                  <a:pt x="44196" y="4572"/>
                </a:lnTo>
                <a:lnTo>
                  <a:pt x="36528" y="8334"/>
                </a:lnTo>
                <a:lnTo>
                  <a:pt x="29718" y="12954"/>
                </a:lnTo>
                <a:lnTo>
                  <a:pt x="12525" y="54411"/>
                </a:lnTo>
                <a:lnTo>
                  <a:pt x="12191" y="65532"/>
                </a:lnTo>
                <a:lnTo>
                  <a:pt x="12525" y="77533"/>
                </a:lnTo>
                <a:lnTo>
                  <a:pt x="24050" y="114085"/>
                </a:lnTo>
                <a:lnTo>
                  <a:pt x="44196" y="128016"/>
                </a:lnTo>
                <a:lnTo>
                  <a:pt x="42671" y="134112"/>
                </a:lnTo>
                <a:close/>
              </a:path>
            </a:pathLst>
          </a:custGeom>
          <a:solidFill>
            <a:srgbClr val="000000"/>
          </a:solidFill>
        </p:spPr>
        <p:txBody>
          <a:bodyPr wrap="square" lIns="0" tIns="0" rIns="0" bIns="0" rtlCol="0"/>
          <a:lstStyle/>
          <a:p/>
        </p:txBody>
      </p:sp>
      <p:sp>
        <p:nvSpPr>
          <p:cNvPr id="10" name="object 10"/>
          <p:cNvSpPr/>
          <p:nvPr/>
        </p:nvSpPr>
        <p:spPr>
          <a:xfrm>
            <a:off x="1844039" y="3308603"/>
            <a:ext cx="1955800" cy="134620"/>
          </a:xfrm>
          <a:custGeom>
            <a:avLst/>
            <a:gdLst/>
            <a:ahLst/>
            <a:cxnLst/>
            <a:rect l="l" t="t" r="r" b="b"/>
            <a:pathLst>
              <a:path w="1955800" h="134620">
                <a:moveTo>
                  <a:pt x="1912620" y="134112"/>
                </a:moveTo>
                <a:lnTo>
                  <a:pt x="1911096" y="128016"/>
                </a:lnTo>
                <a:lnTo>
                  <a:pt x="1918763" y="124896"/>
                </a:lnTo>
                <a:lnTo>
                  <a:pt x="1925574" y="120205"/>
                </a:lnTo>
                <a:lnTo>
                  <a:pt x="1942766" y="77533"/>
                </a:lnTo>
                <a:lnTo>
                  <a:pt x="1943100" y="65532"/>
                </a:lnTo>
                <a:lnTo>
                  <a:pt x="1942766" y="54411"/>
                </a:lnTo>
                <a:lnTo>
                  <a:pt x="1925574" y="12954"/>
                </a:lnTo>
                <a:lnTo>
                  <a:pt x="1911096" y="4572"/>
                </a:lnTo>
                <a:lnTo>
                  <a:pt x="1912620" y="0"/>
                </a:lnTo>
                <a:lnTo>
                  <a:pt x="1944624" y="22860"/>
                </a:lnTo>
                <a:lnTo>
                  <a:pt x="1955292" y="67056"/>
                </a:lnTo>
                <a:lnTo>
                  <a:pt x="1954696" y="79295"/>
                </a:lnTo>
                <a:lnTo>
                  <a:pt x="1938337" y="118038"/>
                </a:lnTo>
                <a:lnTo>
                  <a:pt x="1922335" y="130087"/>
                </a:lnTo>
                <a:lnTo>
                  <a:pt x="1912620" y="134112"/>
                </a:lnTo>
                <a:close/>
              </a:path>
              <a:path w="1955800" h="134620">
                <a:moveTo>
                  <a:pt x="42671" y="134112"/>
                </a:moveTo>
                <a:lnTo>
                  <a:pt x="10668" y="109728"/>
                </a:lnTo>
                <a:lnTo>
                  <a:pt x="0" y="67056"/>
                </a:lnTo>
                <a:lnTo>
                  <a:pt x="595" y="54792"/>
                </a:lnTo>
                <a:lnTo>
                  <a:pt x="16954" y="14573"/>
                </a:lnTo>
                <a:lnTo>
                  <a:pt x="42671" y="0"/>
                </a:lnTo>
                <a:lnTo>
                  <a:pt x="44195" y="4572"/>
                </a:lnTo>
                <a:lnTo>
                  <a:pt x="36528" y="8334"/>
                </a:lnTo>
                <a:lnTo>
                  <a:pt x="29718" y="12954"/>
                </a:lnTo>
                <a:lnTo>
                  <a:pt x="12525" y="54411"/>
                </a:lnTo>
                <a:lnTo>
                  <a:pt x="12191" y="65532"/>
                </a:lnTo>
                <a:lnTo>
                  <a:pt x="12525" y="77533"/>
                </a:lnTo>
                <a:lnTo>
                  <a:pt x="24050" y="114085"/>
                </a:lnTo>
                <a:lnTo>
                  <a:pt x="44195" y="128016"/>
                </a:lnTo>
                <a:lnTo>
                  <a:pt x="42671" y="134112"/>
                </a:lnTo>
                <a:close/>
              </a:path>
            </a:pathLst>
          </a:custGeom>
          <a:solidFill>
            <a:srgbClr val="000000"/>
          </a:solidFill>
        </p:spPr>
        <p:txBody>
          <a:bodyPr wrap="square" lIns="0" tIns="0" rIns="0" bIns="0" rtlCol="0"/>
          <a:lstStyle/>
          <a:p/>
        </p:txBody>
      </p:sp>
      <p:sp>
        <p:nvSpPr>
          <p:cNvPr id="11" name="object 11"/>
          <p:cNvSpPr txBox="1"/>
          <p:nvPr/>
        </p:nvSpPr>
        <p:spPr>
          <a:xfrm>
            <a:off x="978405" y="2988033"/>
            <a:ext cx="3034030" cy="851535"/>
          </a:xfrm>
          <a:prstGeom prst="rect">
            <a:avLst/>
          </a:prstGeom>
        </p:spPr>
        <p:txBody>
          <a:bodyPr wrap="square" lIns="0" tIns="15875" rIns="0" bIns="0" rtlCol="0" vert="horz">
            <a:spAutoFit/>
          </a:bodyPr>
          <a:lstStyle/>
          <a:p>
            <a:pPr marL="652145">
              <a:lnSpc>
                <a:spcPts val="855"/>
              </a:lnSpc>
              <a:spcBef>
                <a:spcPts val="125"/>
              </a:spcBef>
            </a:pPr>
            <a:r>
              <a:rPr dirty="0" sz="800" spc="65">
                <a:latin typeface="Cambria"/>
                <a:cs typeface="Cambria"/>
              </a:rPr>
              <a:t>v</a:t>
            </a:r>
            <a:endParaRPr sz="800">
              <a:latin typeface="Cambria"/>
              <a:cs typeface="Cambria"/>
            </a:endParaRPr>
          </a:p>
          <a:p>
            <a:pPr marL="568325">
              <a:lnSpc>
                <a:spcPts val="1260"/>
              </a:lnSpc>
            </a:pPr>
            <a:r>
              <a:rPr dirty="0" sz="1150" spc="-10">
                <a:latin typeface="Cambria"/>
                <a:cs typeface="Cambria"/>
              </a:rPr>
              <a:t>𝑀𝑎𝑥 𝑀𝑜𝑚𝑒𝑛𝑡 </a:t>
            </a:r>
            <a:r>
              <a:rPr dirty="0" sz="1150" spc="-5">
                <a:latin typeface="Cambria"/>
                <a:cs typeface="Cambria"/>
              </a:rPr>
              <a:t>𝐴𝑟𝑚, </a:t>
            </a:r>
            <a:r>
              <a:rPr dirty="0" sz="1150" spc="15">
                <a:latin typeface="Cambria"/>
                <a:cs typeface="Cambria"/>
              </a:rPr>
              <a:t>0.9𝑑</a:t>
            </a:r>
            <a:r>
              <a:rPr dirty="0" baseline="-17361" sz="1200" spc="22">
                <a:latin typeface="Cambria"/>
                <a:cs typeface="Cambria"/>
              </a:rPr>
              <a:t>e</a:t>
            </a:r>
            <a:r>
              <a:rPr dirty="0" sz="1150" spc="15">
                <a:latin typeface="Cambria"/>
                <a:cs typeface="Cambria"/>
              </a:rPr>
              <a:t>, </a:t>
            </a:r>
            <a:r>
              <a:rPr dirty="0" sz="1150" spc="-10">
                <a:latin typeface="Cambria"/>
                <a:cs typeface="Cambria"/>
              </a:rPr>
              <a:t>0.72ℎ</a:t>
            </a:r>
            <a:r>
              <a:rPr dirty="0" sz="1150" spc="190">
                <a:latin typeface="Cambria"/>
                <a:cs typeface="Cambria"/>
              </a:rPr>
              <a:t> </a:t>
            </a:r>
            <a:r>
              <a:rPr dirty="0" sz="1150" spc="210">
                <a:latin typeface="Cambria"/>
                <a:cs typeface="Cambria"/>
              </a:rPr>
              <a:t>=</a:t>
            </a:r>
            <a:endParaRPr sz="1150">
              <a:latin typeface="Cambria"/>
              <a:cs typeface="Cambria"/>
            </a:endParaRPr>
          </a:p>
          <a:p>
            <a:pPr marL="568325" marR="43180">
              <a:lnSpc>
                <a:spcPts val="1360"/>
              </a:lnSpc>
              <a:spcBef>
                <a:spcPts val="45"/>
              </a:spcBef>
            </a:pPr>
            <a:r>
              <a:rPr dirty="0" sz="1150" spc="-10">
                <a:latin typeface="Cambria"/>
                <a:cs typeface="Cambria"/>
              </a:rPr>
              <a:t>𝑀𝑎𝑥 </a:t>
            </a:r>
            <a:r>
              <a:rPr dirty="0" sz="1150" spc="-5">
                <a:latin typeface="Cambria"/>
                <a:cs typeface="Cambria"/>
              </a:rPr>
              <a:t>59.470 </a:t>
            </a:r>
            <a:r>
              <a:rPr dirty="0" sz="1150">
                <a:latin typeface="Cambria"/>
                <a:cs typeface="Cambria"/>
              </a:rPr>
              <a:t>𝑖𝑛, </a:t>
            </a:r>
            <a:r>
              <a:rPr dirty="0" sz="1150" spc="-5">
                <a:latin typeface="Cambria"/>
                <a:cs typeface="Cambria"/>
              </a:rPr>
              <a:t>69.384𝑖𝑛, 58.320 </a:t>
            </a:r>
            <a:r>
              <a:rPr dirty="0" sz="1150" spc="-10">
                <a:latin typeface="Cambria"/>
                <a:cs typeface="Cambria"/>
              </a:rPr>
              <a:t>𝑖𝑛</a:t>
            </a:r>
            <a:r>
              <a:rPr dirty="0" sz="1150" spc="125">
                <a:latin typeface="Cambria"/>
                <a:cs typeface="Cambria"/>
              </a:rPr>
              <a:t> </a:t>
            </a:r>
            <a:r>
              <a:rPr dirty="0" sz="1150" spc="210">
                <a:latin typeface="Cambria"/>
                <a:cs typeface="Cambria"/>
              </a:rPr>
              <a:t>=  </a:t>
            </a:r>
            <a:r>
              <a:rPr dirty="0" sz="1150" spc="-5">
                <a:latin typeface="Cambria"/>
                <a:cs typeface="Cambria"/>
              </a:rPr>
              <a:t>69.384 𝑖𝑛 </a:t>
            </a:r>
            <a:r>
              <a:rPr dirty="0" sz="1150" spc="-10">
                <a:latin typeface="Cambria"/>
                <a:cs typeface="Cambria"/>
              </a:rPr>
              <a:t>𝑓𝑟𝑜𝑚 𝑓𝑎𝑐𝑒 </a:t>
            </a:r>
            <a:r>
              <a:rPr dirty="0" sz="1150" spc="-5">
                <a:latin typeface="Cambria"/>
                <a:cs typeface="Cambria"/>
              </a:rPr>
              <a:t>𝑜𝑓</a:t>
            </a:r>
            <a:r>
              <a:rPr dirty="0" sz="1150" spc="60">
                <a:latin typeface="Cambria"/>
                <a:cs typeface="Cambria"/>
              </a:rPr>
              <a:t> </a:t>
            </a:r>
            <a:r>
              <a:rPr dirty="0" sz="1150" spc="-10">
                <a:latin typeface="Cambria"/>
                <a:cs typeface="Cambria"/>
              </a:rPr>
              <a:t>𝑠𝑢𝑝𝑝𝑜𝑟𝑡</a:t>
            </a:r>
            <a:endParaRPr sz="1150">
              <a:latin typeface="Cambria"/>
              <a:cs typeface="Cambria"/>
            </a:endParaRPr>
          </a:p>
          <a:p>
            <a:pPr marL="282575" indent="-245110">
              <a:lnSpc>
                <a:spcPct val="100000"/>
              </a:lnSpc>
              <a:spcBef>
                <a:spcPts val="219"/>
              </a:spcBef>
              <a:buChar char="•"/>
              <a:tabLst>
                <a:tab pos="282575" algn="l"/>
                <a:tab pos="283210" algn="l"/>
              </a:tabLst>
            </a:pPr>
            <a:r>
              <a:rPr dirty="0" sz="1150" spc="-5">
                <a:latin typeface="Arial"/>
                <a:cs typeface="Arial"/>
              </a:rPr>
              <a:t>From </a:t>
            </a:r>
            <a:r>
              <a:rPr dirty="0" sz="1150" spc="-10">
                <a:latin typeface="Arial"/>
                <a:cs typeface="Arial"/>
              </a:rPr>
              <a:t>CL</a:t>
            </a:r>
            <a:r>
              <a:rPr dirty="0" sz="1150" spc="-50">
                <a:latin typeface="Arial"/>
                <a:cs typeface="Arial"/>
              </a:rPr>
              <a:t> </a:t>
            </a:r>
            <a:r>
              <a:rPr dirty="0" sz="1150" spc="-10">
                <a:latin typeface="Arial"/>
                <a:cs typeface="Arial"/>
              </a:rPr>
              <a:t>Bearing</a:t>
            </a:r>
            <a:endParaRPr sz="1150">
              <a:latin typeface="Arial"/>
              <a:cs typeface="Arial"/>
            </a:endParaRPr>
          </a:p>
        </p:txBody>
      </p:sp>
      <p:sp>
        <p:nvSpPr>
          <p:cNvPr id="12" name="object 12"/>
          <p:cNvSpPr txBox="1"/>
          <p:nvPr/>
        </p:nvSpPr>
        <p:spPr>
          <a:xfrm>
            <a:off x="1689594" y="4016754"/>
            <a:ext cx="147320" cy="151765"/>
          </a:xfrm>
          <a:prstGeom prst="rect">
            <a:avLst/>
          </a:prstGeom>
        </p:spPr>
        <p:txBody>
          <a:bodyPr wrap="square" lIns="0" tIns="15875" rIns="0" bIns="0" rtlCol="0" vert="horz">
            <a:spAutoFit/>
          </a:bodyPr>
          <a:lstStyle/>
          <a:p>
            <a:pPr marL="12700">
              <a:lnSpc>
                <a:spcPct val="100000"/>
              </a:lnSpc>
              <a:spcBef>
                <a:spcPts val="125"/>
              </a:spcBef>
            </a:pPr>
            <a:r>
              <a:rPr dirty="0" sz="800" spc="35">
                <a:latin typeface="Cambria"/>
                <a:cs typeface="Cambria"/>
              </a:rPr>
              <a:t>12</a:t>
            </a:r>
            <a:endParaRPr sz="800">
              <a:latin typeface="Cambria"/>
              <a:cs typeface="Cambria"/>
            </a:endParaRPr>
          </a:p>
        </p:txBody>
      </p:sp>
      <p:sp>
        <p:nvSpPr>
          <p:cNvPr id="13" name="object 13"/>
          <p:cNvSpPr/>
          <p:nvPr/>
        </p:nvSpPr>
        <p:spPr>
          <a:xfrm>
            <a:off x="1545336" y="4020311"/>
            <a:ext cx="433070" cy="0"/>
          </a:xfrm>
          <a:custGeom>
            <a:avLst/>
            <a:gdLst/>
            <a:ahLst/>
            <a:cxnLst/>
            <a:rect l="l" t="t" r="r" b="b"/>
            <a:pathLst>
              <a:path w="433069" h="0">
                <a:moveTo>
                  <a:pt x="0" y="0"/>
                </a:moveTo>
                <a:lnTo>
                  <a:pt x="432815" y="0"/>
                </a:lnTo>
              </a:path>
            </a:pathLst>
          </a:custGeom>
          <a:ln w="9143">
            <a:solidFill>
              <a:srgbClr val="000000"/>
            </a:solidFill>
          </a:ln>
        </p:spPr>
        <p:txBody>
          <a:bodyPr wrap="square" lIns="0" tIns="0" rIns="0" bIns="0" rtlCol="0"/>
          <a:lstStyle/>
          <a:p/>
        </p:txBody>
      </p:sp>
      <p:sp>
        <p:nvSpPr>
          <p:cNvPr id="14" name="object 14"/>
          <p:cNvSpPr txBox="1"/>
          <p:nvPr/>
        </p:nvSpPr>
        <p:spPr>
          <a:xfrm>
            <a:off x="1304587" y="3903975"/>
            <a:ext cx="1927860" cy="199390"/>
          </a:xfrm>
          <a:prstGeom prst="rect">
            <a:avLst/>
          </a:prstGeom>
        </p:spPr>
        <p:txBody>
          <a:bodyPr wrap="square" lIns="0" tIns="11430" rIns="0" bIns="0" rtlCol="0" vert="horz">
            <a:spAutoFit/>
          </a:bodyPr>
          <a:lstStyle/>
          <a:p>
            <a:pPr marL="38100">
              <a:lnSpc>
                <a:spcPct val="100000"/>
              </a:lnSpc>
              <a:spcBef>
                <a:spcPts val="90"/>
              </a:spcBef>
            </a:pPr>
            <a:r>
              <a:rPr dirty="0" sz="1150" spc="-10">
                <a:latin typeface="Arial"/>
                <a:cs typeface="Arial"/>
              </a:rPr>
              <a:t>– </a:t>
            </a:r>
            <a:r>
              <a:rPr dirty="0" baseline="45138" sz="1200" spc="60">
                <a:latin typeface="Cambria"/>
                <a:cs typeface="Cambria"/>
              </a:rPr>
              <a:t>69.384in </a:t>
            </a:r>
            <a:r>
              <a:rPr dirty="0" sz="1150" spc="210">
                <a:latin typeface="Cambria"/>
                <a:cs typeface="Cambria"/>
              </a:rPr>
              <a:t>+ </a:t>
            </a:r>
            <a:r>
              <a:rPr dirty="0" sz="1150" spc="-10">
                <a:latin typeface="Cambria"/>
                <a:cs typeface="Cambria"/>
              </a:rPr>
              <a:t>0.5𝑓𝑡 </a:t>
            </a:r>
            <a:r>
              <a:rPr dirty="0" sz="1150" spc="210">
                <a:latin typeface="Cambria"/>
                <a:cs typeface="Cambria"/>
              </a:rPr>
              <a:t>=</a:t>
            </a:r>
            <a:r>
              <a:rPr dirty="0" sz="1150" spc="35">
                <a:latin typeface="Cambria"/>
                <a:cs typeface="Cambria"/>
              </a:rPr>
              <a:t> </a:t>
            </a:r>
            <a:r>
              <a:rPr dirty="0" sz="1150" spc="-10">
                <a:latin typeface="Cambria"/>
                <a:cs typeface="Cambria"/>
              </a:rPr>
              <a:t>6.282 </a:t>
            </a:r>
            <a:r>
              <a:rPr dirty="0" sz="1150" spc="-5">
                <a:latin typeface="Cambria"/>
                <a:cs typeface="Cambria"/>
              </a:rPr>
              <a:t>𝑓𝑡</a:t>
            </a:r>
            <a:endParaRPr sz="1150">
              <a:latin typeface="Cambria"/>
              <a:cs typeface="Cambria"/>
            </a:endParaRPr>
          </a:p>
        </p:txBody>
      </p:sp>
      <p:sp>
        <p:nvSpPr>
          <p:cNvPr id="15" name="object 15"/>
          <p:cNvSpPr txBox="1"/>
          <p:nvPr/>
        </p:nvSpPr>
        <p:spPr>
          <a:xfrm>
            <a:off x="6891024" y="4498371"/>
            <a:ext cx="205104" cy="155575"/>
          </a:xfrm>
          <a:prstGeom prst="rect">
            <a:avLst/>
          </a:prstGeom>
        </p:spPr>
        <p:txBody>
          <a:bodyPr wrap="square" lIns="0" tIns="12700" rIns="0" bIns="0" rtlCol="0" vert="horz">
            <a:spAutoFit/>
          </a:bodyPr>
          <a:lstStyle/>
          <a:p>
            <a:pPr marL="12700">
              <a:lnSpc>
                <a:spcPct val="100000"/>
              </a:lnSpc>
              <a:spcBef>
                <a:spcPts val="100"/>
              </a:spcBef>
            </a:pPr>
            <a:r>
              <a:rPr dirty="0" sz="850" spc="-10">
                <a:solidFill>
                  <a:srgbClr val="FFFFFF"/>
                </a:solidFill>
                <a:latin typeface="Arial"/>
                <a:cs typeface="Arial"/>
              </a:rPr>
              <a:t>12</a:t>
            </a:r>
            <a:r>
              <a:rPr dirty="0" sz="850">
                <a:solidFill>
                  <a:srgbClr val="FFFFFF"/>
                </a:solidFill>
                <a:latin typeface="Arial"/>
                <a:cs typeface="Arial"/>
              </a:rPr>
              <a:t>9</a:t>
            </a:r>
            <a:endParaRPr sz="850">
              <a:latin typeface="Arial"/>
              <a:cs typeface="Arial"/>
            </a:endParaRPr>
          </a:p>
        </p:txBody>
      </p:sp>
      <p:graphicFrame>
        <p:nvGraphicFramePr>
          <p:cNvPr id="16" name="object 16"/>
          <p:cNvGraphicFramePr>
            <a:graphicFrameLocks noGrp="1"/>
          </p:cNvGraphicFramePr>
          <p:nvPr/>
        </p:nvGraphicFramePr>
        <p:xfrm>
          <a:off x="4021835" y="2020823"/>
          <a:ext cx="2750820" cy="1641475"/>
        </p:xfrm>
        <a:graphic>
          <a:graphicData uri="http://schemas.openxmlformats.org/drawingml/2006/table">
            <a:tbl>
              <a:tblPr firstRow="1" bandRow="1">
                <a:tableStyleId>{2D5ABB26-0587-4C30-8999-92F81FD0307C}</a:tableStyleId>
              </a:tblPr>
              <a:tblGrid>
                <a:gridCol w="1025525"/>
                <a:gridCol w="708660"/>
                <a:gridCol w="400685"/>
                <a:gridCol w="601980"/>
              </a:tblGrid>
              <a:tr h="327659">
                <a:tc>
                  <a:txBody>
                    <a:bodyPr/>
                    <a:lstStyle/>
                    <a:p>
                      <a:pPr marL="48260" marR="366395">
                        <a:lnSpc>
                          <a:spcPts val="850"/>
                        </a:lnSpc>
                        <a:spcBef>
                          <a:spcPts val="25"/>
                        </a:spcBef>
                      </a:pPr>
                      <a:r>
                        <a:rPr dirty="0" sz="700" b="1">
                          <a:solidFill>
                            <a:srgbClr val="FFFFFF"/>
                          </a:solidFill>
                          <a:latin typeface="Arial"/>
                          <a:cs typeface="Arial"/>
                        </a:rPr>
                        <a:t>Location</a:t>
                      </a:r>
                      <a:r>
                        <a:rPr dirty="0" sz="700" spc="-45" b="1">
                          <a:solidFill>
                            <a:srgbClr val="FFFFFF"/>
                          </a:solidFill>
                          <a:latin typeface="Arial"/>
                          <a:cs typeface="Arial"/>
                        </a:rPr>
                        <a:t> </a:t>
                      </a:r>
                      <a:r>
                        <a:rPr dirty="0" sz="700" b="1">
                          <a:solidFill>
                            <a:srgbClr val="FFFFFF"/>
                          </a:solidFill>
                          <a:latin typeface="Arial"/>
                          <a:cs typeface="Arial"/>
                        </a:rPr>
                        <a:t>from  Left Support  </a:t>
                      </a:r>
                      <a:r>
                        <a:rPr dirty="0" sz="700" spc="5" b="1">
                          <a:solidFill>
                            <a:srgbClr val="FFFFFF"/>
                          </a:solidFill>
                          <a:latin typeface="Arial"/>
                          <a:cs typeface="Arial"/>
                        </a:rPr>
                        <a:t>(ft)</a:t>
                      </a:r>
                      <a:endParaRPr sz="700">
                        <a:latin typeface="Arial"/>
                        <a:cs typeface="Arial"/>
                      </a:endParaRPr>
                    </a:p>
                  </a:txBody>
                  <a:tcPr marL="0" marR="0" marB="0" marT="3175">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marL="50165">
                        <a:lnSpc>
                          <a:spcPct val="100000"/>
                        </a:lnSpc>
                        <a:spcBef>
                          <a:spcPts val="5"/>
                        </a:spcBef>
                      </a:pPr>
                      <a:r>
                        <a:rPr dirty="0" sz="700" b="1">
                          <a:solidFill>
                            <a:srgbClr val="FFFFFF"/>
                          </a:solidFill>
                          <a:latin typeface="Arial"/>
                          <a:cs typeface="Arial"/>
                        </a:rPr>
                        <a:t>Assumed C.S.</a:t>
                      </a:r>
                      <a:endParaRPr sz="700">
                        <a:latin typeface="Arial"/>
                        <a:cs typeface="Arial"/>
                      </a:endParaRPr>
                    </a:p>
                    <a:p>
                      <a:pPr marL="50165" marR="275590">
                        <a:lnSpc>
                          <a:spcPct val="101400"/>
                        </a:lnSpc>
                      </a:pPr>
                      <a:r>
                        <a:rPr dirty="0" sz="700" spc="-5" b="1">
                          <a:solidFill>
                            <a:srgbClr val="FFFFFF"/>
                          </a:solidFill>
                          <a:latin typeface="Arial"/>
                          <a:cs typeface="Arial"/>
                        </a:rPr>
                        <a:t>Lo</a:t>
                      </a:r>
                      <a:r>
                        <a:rPr dirty="0" sz="700" b="1">
                          <a:solidFill>
                            <a:srgbClr val="FFFFFF"/>
                          </a:solidFill>
                          <a:latin typeface="Arial"/>
                          <a:cs typeface="Arial"/>
                        </a:rPr>
                        <a:t>ca</a:t>
                      </a:r>
                      <a:r>
                        <a:rPr dirty="0" sz="700" spc="5" b="1">
                          <a:solidFill>
                            <a:srgbClr val="FFFFFF"/>
                          </a:solidFill>
                          <a:latin typeface="Arial"/>
                          <a:cs typeface="Arial"/>
                        </a:rPr>
                        <a:t>t</a:t>
                      </a:r>
                      <a:r>
                        <a:rPr dirty="0" sz="700" spc="-10" b="1">
                          <a:solidFill>
                            <a:srgbClr val="FFFFFF"/>
                          </a:solidFill>
                          <a:latin typeface="Arial"/>
                          <a:cs typeface="Arial"/>
                        </a:rPr>
                        <a:t>i</a:t>
                      </a:r>
                      <a:r>
                        <a:rPr dirty="0" sz="700" spc="-5" b="1">
                          <a:solidFill>
                            <a:srgbClr val="FFFFFF"/>
                          </a:solidFill>
                          <a:latin typeface="Arial"/>
                          <a:cs typeface="Arial"/>
                        </a:rPr>
                        <a:t>o</a:t>
                      </a:r>
                      <a:r>
                        <a:rPr dirty="0" sz="700" b="1">
                          <a:solidFill>
                            <a:srgbClr val="FFFFFF"/>
                          </a:solidFill>
                          <a:latin typeface="Arial"/>
                          <a:cs typeface="Arial"/>
                        </a:rPr>
                        <a:t>n  </a:t>
                      </a:r>
                      <a:r>
                        <a:rPr dirty="0" sz="700" b="1">
                          <a:solidFill>
                            <a:srgbClr val="FFFFFF"/>
                          </a:solidFill>
                          <a:latin typeface="Arial"/>
                          <a:cs typeface="Arial"/>
                        </a:rPr>
                        <a:t>(in)</a:t>
                      </a:r>
                      <a:endParaRPr sz="700">
                        <a:latin typeface="Arial"/>
                        <a:cs typeface="Arial"/>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marL="50165" marR="202565">
                        <a:lnSpc>
                          <a:spcPts val="850"/>
                        </a:lnSpc>
                        <a:spcBef>
                          <a:spcPts val="25"/>
                        </a:spcBef>
                      </a:pPr>
                      <a:r>
                        <a:rPr dirty="0" sz="700" spc="5" b="1">
                          <a:solidFill>
                            <a:srgbClr val="FFFFFF"/>
                          </a:solidFill>
                          <a:latin typeface="Arial"/>
                          <a:cs typeface="Arial"/>
                        </a:rPr>
                        <a:t>d</a:t>
                      </a:r>
                      <a:r>
                        <a:rPr dirty="0" baseline="-18518" sz="675" spc="7" b="1">
                          <a:solidFill>
                            <a:srgbClr val="FFFFFF"/>
                          </a:solidFill>
                          <a:latin typeface="Arial"/>
                          <a:cs typeface="Arial"/>
                        </a:rPr>
                        <a:t>v  </a:t>
                      </a:r>
                      <a:r>
                        <a:rPr dirty="0" sz="700" spc="5" b="1">
                          <a:solidFill>
                            <a:srgbClr val="FFFFFF"/>
                          </a:solidFill>
                          <a:latin typeface="Arial"/>
                          <a:cs typeface="Arial"/>
                        </a:rPr>
                        <a:t>(</a:t>
                      </a:r>
                      <a:r>
                        <a:rPr dirty="0" sz="700" spc="-10" b="1">
                          <a:solidFill>
                            <a:srgbClr val="FFFFFF"/>
                          </a:solidFill>
                          <a:latin typeface="Arial"/>
                          <a:cs typeface="Arial"/>
                        </a:rPr>
                        <a:t>i</a:t>
                      </a:r>
                      <a:r>
                        <a:rPr dirty="0" sz="700" spc="-5" b="1">
                          <a:solidFill>
                            <a:srgbClr val="FFFFFF"/>
                          </a:solidFill>
                          <a:latin typeface="Arial"/>
                          <a:cs typeface="Arial"/>
                        </a:rPr>
                        <a:t>n</a:t>
                      </a:r>
                      <a:r>
                        <a:rPr dirty="0" sz="700" b="1">
                          <a:solidFill>
                            <a:srgbClr val="FFFFFF"/>
                          </a:solidFill>
                          <a:latin typeface="Arial"/>
                          <a:cs typeface="Arial"/>
                        </a:rPr>
                        <a:t>)</a:t>
                      </a:r>
                      <a:endParaRPr sz="700">
                        <a:latin typeface="Arial"/>
                        <a:cs typeface="Arial"/>
                      </a:endParaRPr>
                    </a:p>
                  </a:txBody>
                  <a:tcPr marL="0" marR="0" marB="0" marT="3175">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marL="50165">
                        <a:lnSpc>
                          <a:spcPct val="100000"/>
                        </a:lnSpc>
                        <a:spcBef>
                          <a:spcPts val="5"/>
                        </a:spcBef>
                      </a:pPr>
                      <a:r>
                        <a:rPr dirty="0" sz="700" spc="5" b="1">
                          <a:solidFill>
                            <a:srgbClr val="FFFFFF"/>
                          </a:solidFill>
                          <a:latin typeface="Arial"/>
                          <a:cs typeface="Arial"/>
                        </a:rPr>
                        <a:t>CS</a:t>
                      </a:r>
                      <a:endParaRPr sz="700">
                        <a:latin typeface="Arial"/>
                        <a:cs typeface="Arial"/>
                      </a:endParaRPr>
                    </a:p>
                    <a:p>
                      <a:pPr marL="50165">
                        <a:lnSpc>
                          <a:spcPct val="100000"/>
                        </a:lnSpc>
                        <a:spcBef>
                          <a:spcPts val="15"/>
                        </a:spcBef>
                      </a:pPr>
                      <a:r>
                        <a:rPr dirty="0" sz="700" b="1">
                          <a:solidFill>
                            <a:srgbClr val="FFFFFF"/>
                          </a:solidFill>
                          <a:latin typeface="Arial"/>
                          <a:cs typeface="Arial"/>
                        </a:rPr>
                        <a:t>Intersects?</a:t>
                      </a:r>
                      <a:endParaRPr sz="700">
                        <a:latin typeface="Arial"/>
                        <a:cs typeface="Arial"/>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r>
              <a:tr h="108204">
                <a:tc>
                  <a:txBody>
                    <a:bodyPr/>
                    <a:lstStyle/>
                    <a:p>
                      <a:pPr marL="48260">
                        <a:lnSpc>
                          <a:spcPts val="750"/>
                        </a:lnSpc>
                      </a:pPr>
                      <a:r>
                        <a:rPr dirty="0" sz="700" b="1">
                          <a:solidFill>
                            <a:srgbClr val="FFFFFF"/>
                          </a:solidFill>
                          <a:latin typeface="Arial"/>
                          <a:cs typeface="Arial"/>
                        </a:rPr>
                        <a:t>(FoS)</a:t>
                      </a:r>
                      <a:r>
                        <a:rPr dirty="0" sz="700" spc="15" b="1">
                          <a:solidFill>
                            <a:srgbClr val="FFFFFF"/>
                          </a:solidFill>
                          <a:latin typeface="Arial"/>
                          <a:cs typeface="Arial"/>
                        </a:rPr>
                        <a:t> </a:t>
                      </a:r>
                      <a:r>
                        <a:rPr dirty="0" sz="700" b="1">
                          <a:solidFill>
                            <a:srgbClr val="FFFFFF"/>
                          </a:solidFill>
                          <a:latin typeface="Arial"/>
                          <a:cs typeface="Arial"/>
                        </a:rPr>
                        <a:t>0.500</a:t>
                      </a:r>
                      <a:endParaRPr sz="700">
                        <a:latin typeface="Arial"/>
                        <a:cs typeface="Arial"/>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4F80BC"/>
                    </a:solidFill>
                  </a:tcPr>
                </a:tc>
                <a:tc>
                  <a:txBody>
                    <a:bodyPr/>
                    <a:lstStyle/>
                    <a:p>
                      <a:pPr marL="50165">
                        <a:lnSpc>
                          <a:spcPts val="750"/>
                        </a:lnSpc>
                      </a:pPr>
                      <a:r>
                        <a:rPr dirty="0" sz="700">
                          <a:latin typeface="Cambria"/>
                          <a:cs typeface="Cambria"/>
                        </a:rPr>
                        <a:t>0.000</a:t>
                      </a:r>
                      <a:endParaRPr sz="700">
                        <a:latin typeface="Cambria"/>
                        <a:cs typeface="Cambria"/>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algn="ctr" marR="23495">
                        <a:lnSpc>
                          <a:spcPts val="750"/>
                        </a:lnSpc>
                      </a:pPr>
                      <a:r>
                        <a:rPr dirty="0" sz="700">
                          <a:latin typeface="Cambria"/>
                          <a:cs typeface="Cambria"/>
                        </a:rPr>
                        <a:t>69.382</a:t>
                      </a:r>
                      <a:endParaRPr sz="700">
                        <a:latin typeface="Cambria"/>
                        <a:cs typeface="Cambria"/>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marL="50165">
                        <a:lnSpc>
                          <a:spcPts val="750"/>
                        </a:lnSpc>
                      </a:pPr>
                      <a:r>
                        <a:rPr dirty="0" sz="700">
                          <a:latin typeface="Cambria"/>
                          <a:cs typeface="Cambria"/>
                        </a:rPr>
                        <a:t>No</a:t>
                      </a:r>
                      <a:endParaRPr sz="700">
                        <a:latin typeface="Cambria"/>
                        <a:cs typeface="Cambria"/>
                      </a:endParaRPr>
                    </a:p>
                  </a:txBody>
                  <a:tcPr marL="0" marR="0" marB="0" marT="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r>
              <a:tr h="108204">
                <a:tc>
                  <a:txBody>
                    <a:bodyPr/>
                    <a:lstStyle/>
                    <a:p>
                      <a:pPr marL="48260">
                        <a:lnSpc>
                          <a:spcPts val="750"/>
                        </a:lnSpc>
                      </a:pPr>
                      <a:r>
                        <a:rPr dirty="0" sz="700" spc="5" b="1">
                          <a:solidFill>
                            <a:srgbClr val="FFFFFF"/>
                          </a:solidFill>
                          <a:latin typeface="Arial"/>
                          <a:cs typeface="Arial"/>
                        </a:rPr>
                        <a:t>(Bar </a:t>
                      </a:r>
                      <a:r>
                        <a:rPr dirty="0" sz="700" spc="-5" b="1">
                          <a:solidFill>
                            <a:srgbClr val="FFFFFF"/>
                          </a:solidFill>
                          <a:latin typeface="Arial"/>
                          <a:cs typeface="Arial"/>
                        </a:rPr>
                        <a:t>Develop.)</a:t>
                      </a:r>
                      <a:r>
                        <a:rPr dirty="0" sz="700" spc="5" b="1">
                          <a:solidFill>
                            <a:srgbClr val="FFFFFF"/>
                          </a:solidFill>
                          <a:latin typeface="Arial"/>
                          <a:cs typeface="Arial"/>
                        </a:rPr>
                        <a:t> </a:t>
                      </a:r>
                      <a:r>
                        <a:rPr dirty="0" sz="700" b="1">
                          <a:solidFill>
                            <a:srgbClr val="FFFFFF"/>
                          </a:solidFill>
                          <a:latin typeface="Arial"/>
                          <a:cs typeface="Arial"/>
                        </a:rPr>
                        <a:t>0.834</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marL="50165">
                        <a:lnSpc>
                          <a:spcPts val="750"/>
                        </a:lnSpc>
                      </a:pPr>
                      <a:r>
                        <a:rPr dirty="0" sz="700">
                          <a:latin typeface="Cambria"/>
                          <a:cs typeface="Cambria"/>
                        </a:rPr>
                        <a:t>4.011</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ctr" marR="23495">
                        <a:lnSpc>
                          <a:spcPts val="750"/>
                        </a:lnSpc>
                      </a:pPr>
                      <a:r>
                        <a:rPr dirty="0" sz="700">
                          <a:latin typeface="Cambria"/>
                          <a:cs typeface="Cambria"/>
                        </a:rPr>
                        <a:t>69.382</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marL="50165">
                        <a:lnSpc>
                          <a:spcPts val="750"/>
                        </a:lnSpc>
                      </a:pPr>
                      <a:r>
                        <a:rPr dirty="0" sz="700">
                          <a:latin typeface="Cambria"/>
                          <a:cs typeface="Cambria"/>
                        </a:rPr>
                        <a:t>No</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r h="109727">
                <a:tc>
                  <a:txBody>
                    <a:bodyPr/>
                    <a:lstStyle/>
                    <a:p>
                      <a:pPr marL="48260">
                        <a:lnSpc>
                          <a:spcPts val="765"/>
                        </a:lnSpc>
                      </a:pPr>
                      <a:r>
                        <a:rPr dirty="0" sz="700" b="1">
                          <a:solidFill>
                            <a:srgbClr val="FFFFFF"/>
                          </a:solidFill>
                          <a:latin typeface="Arial"/>
                          <a:cs typeface="Arial"/>
                        </a:rPr>
                        <a:t>(PSXFR)</a:t>
                      </a:r>
                      <a:r>
                        <a:rPr dirty="0" sz="700" spc="15" b="1">
                          <a:solidFill>
                            <a:srgbClr val="FFFFFF"/>
                          </a:solidFill>
                          <a:latin typeface="Arial"/>
                          <a:cs typeface="Arial"/>
                        </a:rPr>
                        <a:t> </a:t>
                      </a:r>
                      <a:r>
                        <a:rPr dirty="0" sz="700" b="1">
                          <a:solidFill>
                            <a:srgbClr val="FFFFFF"/>
                          </a:solidFill>
                          <a:latin typeface="Arial"/>
                          <a:cs typeface="Arial"/>
                        </a:rPr>
                        <a:t>1.292</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marL="50165">
                        <a:lnSpc>
                          <a:spcPts val="765"/>
                        </a:lnSpc>
                      </a:pPr>
                      <a:r>
                        <a:rPr dirty="0" sz="700">
                          <a:latin typeface="Cambria"/>
                          <a:cs typeface="Cambria"/>
                        </a:rPr>
                        <a:t>9.498</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ctr" marR="23495">
                        <a:lnSpc>
                          <a:spcPts val="765"/>
                        </a:lnSpc>
                      </a:pPr>
                      <a:r>
                        <a:rPr dirty="0" sz="700">
                          <a:latin typeface="Cambria"/>
                          <a:cs typeface="Cambria"/>
                        </a:rPr>
                        <a:t>69.382</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marL="50165">
                        <a:lnSpc>
                          <a:spcPts val="765"/>
                        </a:lnSpc>
                      </a:pPr>
                      <a:r>
                        <a:rPr dirty="0" sz="700">
                          <a:latin typeface="Cambria"/>
                          <a:cs typeface="Cambria"/>
                        </a:rPr>
                        <a:t>No</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r>
              <a:tr h="108204">
                <a:tc>
                  <a:txBody>
                    <a:bodyPr/>
                    <a:lstStyle/>
                    <a:p>
                      <a:pPr marL="48260">
                        <a:lnSpc>
                          <a:spcPts val="750"/>
                        </a:lnSpc>
                      </a:pPr>
                      <a:r>
                        <a:rPr dirty="0" sz="700" b="1">
                          <a:solidFill>
                            <a:srgbClr val="FFFFFF"/>
                          </a:solidFill>
                          <a:latin typeface="Arial"/>
                          <a:cs typeface="Arial"/>
                        </a:rPr>
                        <a:t>4.625</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marL="50165">
                        <a:lnSpc>
                          <a:spcPts val="750"/>
                        </a:lnSpc>
                      </a:pPr>
                      <a:r>
                        <a:rPr dirty="0" sz="700">
                          <a:latin typeface="Cambria"/>
                          <a:cs typeface="Cambria"/>
                        </a:rPr>
                        <a:t>49.500</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ctr" marR="23495">
                        <a:lnSpc>
                          <a:spcPts val="750"/>
                        </a:lnSpc>
                      </a:pPr>
                      <a:r>
                        <a:rPr dirty="0" sz="700">
                          <a:latin typeface="Cambria"/>
                          <a:cs typeface="Cambria"/>
                        </a:rPr>
                        <a:t>69.384</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marL="50165">
                        <a:lnSpc>
                          <a:spcPts val="750"/>
                        </a:lnSpc>
                      </a:pPr>
                      <a:r>
                        <a:rPr dirty="0" sz="700">
                          <a:latin typeface="Cambria"/>
                          <a:cs typeface="Cambria"/>
                        </a:rPr>
                        <a:t>No</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r h="108203">
                <a:tc>
                  <a:txBody>
                    <a:bodyPr/>
                    <a:lstStyle/>
                    <a:p>
                      <a:pPr marL="48260">
                        <a:lnSpc>
                          <a:spcPts val="750"/>
                        </a:lnSpc>
                      </a:pPr>
                      <a:r>
                        <a:rPr dirty="0" sz="700" b="1">
                          <a:solidFill>
                            <a:srgbClr val="FFFFFF"/>
                          </a:solidFill>
                          <a:latin typeface="Arial"/>
                          <a:cs typeface="Arial"/>
                        </a:rPr>
                        <a:t>6.282</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marL="50165">
                        <a:lnSpc>
                          <a:spcPts val="750"/>
                        </a:lnSpc>
                      </a:pPr>
                      <a:r>
                        <a:rPr dirty="0" sz="700">
                          <a:latin typeface="Cambria"/>
                          <a:cs typeface="Cambria"/>
                        </a:rPr>
                        <a:t>69.384</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ctr" marR="23495">
                        <a:lnSpc>
                          <a:spcPts val="750"/>
                        </a:lnSpc>
                      </a:pPr>
                      <a:r>
                        <a:rPr dirty="0" sz="700">
                          <a:latin typeface="Cambria"/>
                          <a:cs typeface="Cambria"/>
                        </a:rPr>
                        <a:t>69.384</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marL="50165">
                        <a:lnSpc>
                          <a:spcPts val="750"/>
                        </a:lnSpc>
                      </a:pPr>
                      <a:r>
                        <a:rPr dirty="0" sz="700">
                          <a:latin typeface="Cambria"/>
                          <a:cs typeface="Cambria"/>
                        </a:rPr>
                        <a:t>*Yes</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r>
              <a:tr h="109727">
                <a:tc>
                  <a:txBody>
                    <a:bodyPr/>
                    <a:lstStyle/>
                    <a:p>
                      <a:pPr marL="48260">
                        <a:lnSpc>
                          <a:spcPts val="765"/>
                        </a:lnSpc>
                      </a:pPr>
                      <a:r>
                        <a:rPr dirty="0" sz="700" b="1">
                          <a:solidFill>
                            <a:srgbClr val="FFFFFF"/>
                          </a:solidFill>
                          <a:latin typeface="Arial"/>
                          <a:cs typeface="Arial"/>
                        </a:rPr>
                        <a:t>6.542</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marL="50165">
                        <a:lnSpc>
                          <a:spcPts val="755"/>
                        </a:lnSpc>
                        <a:spcBef>
                          <a:spcPts val="5"/>
                        </a:spcBef>
                      </a:pPr>
                      <a:r>
                        <a:rPr dirty="0" sz="700">
                          <a:latin typeface="Cambria"/>
                          <a:cs typeface="Cambria"/>
                        </a:rPr>
                        <a:t>72.498</a:t>
                      </a:r>
                      <a:endParaRPr sz="700">
                        <a:latin typeface="Cambria"/>
                        <a:cs typeface="Cambria"/>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ctr" marR="23495">
                        <a:lnSpc>
                          <a:spcPts val="755"/>
                        </a:lnSpc>
                        <a:spcBef>
                          <a:spcPts val="5"/>
                        </a:spcBef>
                      </a:pPr>
                      <a:r>
                        <a:rPr dirty="0" sz="700">
                          <a:latin typeface="Cambria"/>
                          <a:cs typeface="Cambria"/>
                        </a:rPr>
                        <a:t>69.384</a:t>
                      </a:r>
                      <a:endParaRPr sz="700">
                        <a:latin typeface="Cambria"/>
                        <a:cs typeface="Cambria"/>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marL="50165">
                        <a:lnSpc>
                          <a:spcPts val="755"/>
                        </a:lnSpc>
                        <a:spcBef>
                          <a:spcPts val="5"/>
                        </a:spcBef>
                      </a:pPr>
                      <a:r>
                        <a:rPr dirty="0" sz="700">
                          <a:latin typeface="Cambria"/>
                          <a:cs typeface="Cambria"/>
                        </a:rPr>
                        <a:t>No</a:t>
                      </a:r>
                      <a:endParaRPr sz="700">
                        <a:latin typeface="Cambria"/>
                        <a:cs typeface="Cambria"/>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r h="108204">
                <a:tc>
                  <a:txBody>
                    <a:bodyPr/>
                    <a:lstStyle/>
                    <a:p>
                      <a:pPr marL="48260">
                        <a:lnSpc>
                          <a:spcPts val="750"/>
                        </a:lnSpc>
                      </a:pPr>
                      <a:r>
                        <a:rPr dirty="0" sz="700" spc="5" b="1">
                          <a:solidFill>
                            <a:srgbClr val="FFFFFF"/>
                          </a:solidFill>
                          <a:latin typeface="Arial"/>
                          <a:cs typeface="Arial"/>
                        </a:rPr>
                        <a:t>(H)</a:t>
                      </a:r>
                      <a:r>
                        <a:rPr dirty="0" sz="700" b="1">
                          <a:solidFill>
                            <a:srgbClr val="FFFFFF"/>
                          </a:solidFill>
                          <a:latin typeface="Arial"/>
                          <a:cs typeface="Arial"/>
                        </a:rPr>
                        <a:t> 6.667</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marL="50165">
                        <a:lnSpc>
                          <a:spcPts val="750"/>
                        </a:lnSpc>
                      </a:pPr>
                      <a:r>
                        <a:rPr dirty="0" sz="700">
                          <a:latin typeface="Cambria"/>
                          <a:cs typeface="Cambria"/>
                        </a:rPr>
                        <a:t>74.000</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ctr" marR="23495">
                        <a:lnSpc>
                          <a:spcPts val="750"/>
                        </a:lnSpc>
                      </a:pPr>
                      <a:r>
                        <a:rPr dirty="0" sz="700">
                          <a:latin typeface="Cambria"/>
                          <a:cs typeface="Cambria"/>
                        </a:rPr>
                        <a:t>69.384</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marL="50165">
                        <a:lnSpc>
                          <a:spcPts val="750"/>
                        </a:lnSpc>
                      </a:pPr>
                      <a:r>
                        <a:rPr dirty="0" sz="700">
                          <a:latin typeface="Cambria"/>
                          <a:cs typeface="Cambria"/>
                        </a:rPr>
                        <a:t>No</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r>
              <a:tr h="108203">
                <a:tc>
                  <a:txBody>
                    <a:bodyPr/>
                    <a:lstStyle/>
                    <a:p>
                      <a:pPr marL="48260">
                        <a:lnSpc>
                          <a:spcPts val="750"/>
                        </a:lnSpc>
                      </a:pPr>
                      <a:r>
                        <a:rPr dirty="0" sz="700" b="1">
                          <a:solidFill>
                            <a:srgbClr val="FFFFFF"/>
                          </a:solidFill>
                          <a:latin typeface="Arial"/>
                          <a:cs typeface="Arial"/>
                        </a:rPr>
                        <a:t>(1.5H)</a:t>
                      </a:r>
                      <a:r>
                        <a:rPr dirty="0" sz="700" spc="-5" b="1">
                          <a:solidFill>
                            <a:srgbClr val="FFFFFF"/>
                          </a:solidFill>
                          <a:latin typeface="Arial"/>
                          <a:cs typeface="Arial"/>
                        </a:rPr>
                        <a:t> </a:t>
                      </a:r>
                      <a:r>
                        <a:rPr dirty="0" sz="700" b="1">
                          <a:solidFill>
                            <a:srgbClr val="FFFFFF"/>
                          </a:solidFill>
                          <a:latin typeface="Arial"/>
                          <a:cs typeface="Arial"/>
                        </a:rPr>
                        <a:t>9.750</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marL="50165">
                        <a:lnSpc>
                          <a:spcPts val="750"/>
                        </a:lnSpc>
                      </a:pPr>
                      <a:r>
                        <a:rPr dirty="0" sz="700">
                          <a:latin typeface="Cambria"/>
                          <a:cs typeface="Cambria"/>
                        </a:rPr>
                        <a:t>111.000</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ctr" marR="23495">
                        <a:lnSpc>
                          <a:spcPts val="750"/>
                        </a:lnSpc>
                      </a:pPr>
                      <a:r>
                        <a:rPr dirty="0" sz="700">
                          <a:latin typeface="Cambria"/>
                          <a:cs typeface="Cambria"/>
                        </a:rPr>
                        <a:t>69.384</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marL="50165">
                        <a:lnSpc>
                          <a:spcPts val="750"/>
                        </a:lnSpc>
                      </a:pPr>
                      <a:r>
                        <a:rPr dirty="0" sz="700">
                          <a:latin typeface="Cambria"/>
                          <a:cs typeface="Cambria"/>
                        </a:rPr>
                        <a:t>No</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r h="109728">
                <a:tc>
                  <a:txBody>
                    <a:bodyPr/>
                    <a:lstStyle/>
                    <a:p>
                      <a:pPr marL="48260">
                        <a:lnSpc>
                          <a:spcPts val="765"/>
                        </a:lnSpc>
                      </a:pPr>
                      <a:r>
                        <a:rPr dirty="0" sz="700" b="1">
                          <a:solidFill>
                            <a:srgbClr val="FFFFFF"/>
                          </a:solidFill>
                          <a:latin typeface="Arial"/>
                          <a:cs typeface="Arial"/>
                        </a:rPr>
                        <a:t>11.958</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marL="50165">
                        <a:lnSpc>
                          <a:spcPts val="755"/>
                        </a:lnSpc>
                        <a:spcBef>
                          <a:spcPts val="5"/>
                        </a:spcBef>
                      </a:pPr>
                      <a:r>
                        <a:rPr dirty="0" sz="700">
                          <a:latin typeface="Cambria"/>
                          <a:cs typeface="Cambria"/>
                        </a:rPr>
                        <a:t>137.498</a:t>
                      </a:r>
                      <a:endParaRPr sz="700">
                        <a:latin typeface="Cambria"/>
                        <a:cs typeface="Cambria"/>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ctr" marR="23495">
                        <a:lnSpc>
                          <a:spcPts val="755"/>
                        </a:lnSpc>
                        <a:spcBef>
                          <a:spcPts val="5"/>
                        </a:spcBef>
                      </a:pPr>
                      <a:r>
                        <a:rPr dirty="0" sz="700">
                          <a:latin typeface="Cambria"/>
                          <a:cs typeface="Cambria"/>
                        </a:rPr>
                        <a:t>69.384</a:t>
                      </a:r>
                      <a:endParaRPr sz="700">
                        <a:latin typeface="Cambria"/>
                        <a:cs typeface="Cambria"/>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marL="50165">
                        <a:lnSpc>
                          <a:spcPts val="755"/>
                        </a:lnSpc>
                        <a:spcBef>
                          <a:spcPts val="5"/>
                        </a:spcBef>
                      </a:pPr>
                      <a:r>
                        <a:rPr dirty="0" sz="700">
                          <a:latin typeface="Cambria"/>
                          <a:cs typeface="Cambria"/>
                        </a:rPr>
                        <a:t>No</a:t>
                      </a:r>
                      <a:endParaRPr sz="700">
                        <a:latin typeface="Cambria"/>
                        <a:cs typeface="Cambria"/>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r>
              <a:tr h="108203">
                <a:tc>
                  <a:txBody>
                    <a:bodyPr/>
                    <a:lstStyle/>
                    <a:p>
                      <a:pPr marL="48260">
                        <a:lnSpc>
                          <a:spcPts val="750"/>
                        </a:lnSpc>
                      </a:pPr>
                      <a:r>
                        <a:rPr dirty="0" sz="700" b="1">
                          <a:solidFill>
                            <a:srgbClr val="FFFFFF"/>
                          </a:solidFill>
                          <a:latin typeface="Arial"/>
                          <a:cs typeface="Arial"/>
                        </a:rPr>
                        <a:t>(SZB)</a:t>
                      </a:r>
                      <a:r>
                        <a:rPr dirty="0" sz="700" spc="10" b="1">
                          <a:solidFill>
                            <a:srgbClr val="FFFFFF"/>
                          </a:solidFill>
                          <a:latin typeface="Arial"/>
                          <a:cs typeface="Arial"/>
                        </a:rPr>
                        <a:t> </a:t>
                      </a:r>
                      <a:r>
                        <a:rPr dirty="0" sz="700" b="1">
                          <a:solidFill>
                            <a:srgbClr val="FFFFFF"/>
                          </a:solidFill>
                          <a:latin typeface="Arial"/>
                          <a:cs typeface="Arial"/>
                        </a:rPr>
                        <a:t>12.170</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marL="50165">
                        <a:lnSpc>
                          <a:spcPts val="750"/>
                        </a:lnSpc>
                      </a:pPr>
                      <a:r>
                        <a:rPr dirty="0" sz="700">
                          <a:latin typeface="Cambria"/>
                          <a:cs typeface="Cambria"/>
                        </a:rPr>
                        <a:t>140.037</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ctr" marR="23495">
                        <a:lnSpc>
                          <a:spcPts val="750"/>
                        </a:lnSpc>
                      </a:pPr>
                      <a:r>
                        <a:rPr dirty="0" sz="700">
                          <a:latin typeface="Cambria"/>
                          <a:cs typeface="Cambria"/>
                        </a:rPr>
                        <a:t>69.384</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marL="50165">
                        <a:lnSpc>
                          <a:spcPts val="750"/>
                        </a:lnSpc>
                      </a:pPr>
                      <a:r>
                        <a:rPr dirty="0" sz="700">
                          <a:latin typeface="Cambria"/>
                          <a:cs typeface="Cambria"/>
                        </a:rPr>
                        <a:t>No</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r h="108204">
                <a:tc>
                  <a:txBody>
                    <a:bodyPr/>
                    <a:lstStyle/>
                    <a:p>
                      <a:pPr marL="48260">
                        <a:lnSpc>
                          <a:spcPts val="750"/>
                        </a:lnSpc>
                      </a:pPr>
                      <a:r>
                        <a:rPr dirty="0" sz="700" b="1">
                          <a:solidFill>
                            <a:srgbClr val="FFFFFF"/>
                          </a:solidFill>
                          <a:latin typeface="Arial"/>
                          <a:cs typeface="Arial"/>
                        </a:rPr>
                        <a:t>(SZB)</a:t>
                      </a:r>
                      <a:r>
                        <a:rPr dirty="0" sz="700" spc="10" b="1">
                          <a:solidFill>
                            <a:srgbClr val="FFFFFF"/>
                          </a:solidFill>
                          <a:latin typeface="Arial"/>
                          <a:cs typeface="Arial"/>
                        </a:rPr>
                        <a:t> </a:t>
                      </a:r>
                      <a:r>
                        <a:rPr dirty="0" sz="700" b="1">
                          <a:solidFill>
                            <a:srgbClr val="FFFFFF"/>
                          </a:solidFill>
                          <a:latin typeface="Arial"/>
                          <a:cs typeface="Arial"/>
                        </a:rPr>
                        <a:t>12.920</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marL="50165">
                        <a:lnSpc>
                          <a:spcPts val="750"/>
                        </a:lnSpc>
                      </a:pPr>
                      <a:r>
                        <a:rPr dirty="0" sz="700">
                          <a:latin typeface="Cambria"/>
                          <a:cs typeface="Cambria"/>
                        </a:rPr>
                        <a:t>149.037</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algn="ctr" marR="23495">
                        <a:lnSpc>
                          <a:spcPts val="750"/>
                        </a:lnSpc>
                      </a:pPr>
                      <a:r>
                        <a:rPr dirty="0" sz="700">
                          <a:latin typeface="Cambria"/>
                          <a:cs typeface="Cambria"/>
                        </a:rPr>
                        <a:t>69.384</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c>
                  <a:txBody>
                    <a:bodyPr/>
                    <a:lstStyle/>
                    <a:p>
                      <a:pPr marL="50165">
                        <a:lnSpc>
                          <a:spcPts val="750"/>
                        </a:lnSpc>
                      </a:pPr>
                      <a:r>
                        <a:rPr dirty="0" sz="700">
                          <a:latin typeface="Cambria"/>
                          <a:cs typeface="Cambria"/>
                        </a:rPr>
                        <a:t>No</a:t>
                      </a:r>
                      <a:endParaRPr sz="700">
                        <a:latin typeface="Cambria"/>
                        <a:cs typeface="Cambria"/>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D8E8"/>
                    </a:solidFill>
                  </a:tcPr>
                </a:tc>
              </a:tr>
              <a:tr h="109727">
                <a:tc>
                  <a:txBody>
                    <a:bodyPr/>
                    <a:lstStyle/>
                    <a:p>
                      <a:pPr marL="48260">
                        <a:lnSpc>
                          <a:spcPts val="765"/>
                        </a:lnSpc>
                      </a:pPr>
                      <a:r>
                        <a:rPr dirty="0" sz="700" b="1">
                          <a:solidFill>
                            <a:srgbClr val="FFFFFF"/>
                          </a:solidFill>
                          <a:latin typeface="Arial"/>
                          <a:cs typeface="Arial"/>
                        </a:rPr>
                        <a:t>14.591</a:t>
                      </a:r>
                      <a:endParaRPr sz="700">
                        <a:latin typeface="Arial"/>
                        <a:cs typeface="Arial"/>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4F80BC"/>
                    </a:solidFill>
                  </a:tcPr>
                </a:tc>
                <a:tc>
                  <a:txBody>
                    <a:bodyPr/>
                    <a:lstStyle/>
                    <a:p>
                      <a:pPr marL="50165">
                        <a:lnSpc>
                          <a:spcPts val="755"/>
                        </a:lnSpc>
                        <a:spcBef>
                          <a:spcPts val="5"/>
                        </a:spcBef>
                      </a:pPr>
                      <a:r>
                        <a:rPr dirty="0" sz="700">
                          <a:latin typeface="Cambria"/>
                          <a:cs typeface="Cambria"/>
                        </a:rPr>
                        <a:t>169.092</a:t>
                      </a:r>
                      <a:endParaRPr sz="700">
                        <a:latin typeface="Cambria"/>
                        <a:cs typeface="Cambria"/>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ctr" marR="23495">
                        <a:lnSpc>
                          <a:spcPts val="755"/>
                        </a:lnSpc>
                        <a:spcBef>
                          <a:spcPts val="5"/>
                        </a:spcBef>
                      </a:pPr>
                      <a:r>
                        <a:rPr dirty="0" sz="700">
                          <a:latin typeface="Cambria"/>
                          <a:cs typeface="Cambria"/>
                        </a:rPr>
                        <a:t>69.384</a:t>
                      </a:r>
                      <a:endParaRPr sz="700">
                        <a:latin typeface="Cambria"/>
                        <a:cs typeface="Cambria"/>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marL="50165">
                        <a:lnSpc>
                          <a:spcPts val="755"/>
                        </a:lnSpc>
                        <a:spcBef>
                          <a:spcPts val="5"/>
                        </a:spcBef>
                      </a:pPr>
                      <a:r>
                        <a:rPr dirty="0" sz="700">
                          <a:latin typeface="Cambria"/>
                          <a:cs typeface="Cambria"/>
                        </a:rPr>
                        <a:t>No</a:t>
                      </a:r>
                      <a:endParaRPr sz="700">
                        <a:latin typeface="Cambria"/>
                        <a:cs typeface="Cambria"/>
                      </a:endParaRPr>
                    </a:p>
                  </a:txBody>
                  <a:tcPr marL="0" marR="0" marB="0" marT="635">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bl>
          </a:graphicData>
        </a:graphic>
      </p:graphicFrame>
      <p:sp>
        <p:nvSpPr>
          <p:cNvPr id="17" name="object 17"/>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18" name="object 18"/>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9" name="object 19"/>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20" name="object 20"/>
          <p:cNvSpPr txBox="1"/>
          <p:nvPr/>
        </p:nvSpPr>
        <p:spPr>
          <a:xfrm>
            <a:off x="1016466" y="5528576"/>
            <a:ext cx="2302510" cy="417195"/>
          </a:xfrm>
          <a:prstGeom prst="rect">
            <a:avLst/>
          </a:prstGeom>
        </p:spPr>
        <p:txBody>
          <a:bodyPr wrap="square" lIns="0" tIns="14604" rIns="0" bIns="0" rtlCol="0" vert="horz">
            <a:spAutoFit/>
          </a:bodyPr>
          <a:lstStyle/>
          <a:p>
            <a:pPr>
              <a:lnSpc>
                <a:spcPct val="100000"/>
              </a:lnSpc>
              <a:spcBef>
                <a:spcPts val="114"/>
              </a:spcBef>
            </a:pPr>
            <a:r>
              <a:rPr dirty="0" sz="2550" spc="10">
                <a:solidFill>
                  <a:srgbClr val="1C7C5B"/>
                </a:solidFill>
                <a:latin typeface="Arial Black"/>
                <a:cs typeface="Arial Black"/>
              </a:rPr>
              <a:t>Shear</a:t>
            </a:r>
            <a:r>
              <a:rPr dirty="0" sz="2550" spc="-80">
                <a:solidFill>
                  <a:srgbClr val="1C7C5B"/>
                </a:solidFill>
                <a:latin typeface="Arial Black"/>
                <a:cs typeface="Arial Black"/>
              </a:rPr>
              <a:t> </a:t>
            </a:r>
            <a:r>
              <a:rPr dirty="0" sz="2550" spc="15">
                <a:solidFill>
                  <a:srgbClr val="1C7C5B"/>
                </a:solidFill>
                <a:latin typeface="Arial Black"/>
                <a:cs typeface="Arial Black"/>
              </a:rPr>
              <a:t>Stress</a:t>
            </a:r>
            <a:endParaRPr sz="2550">
              <a:latin typeface="Arial Black"/>
              <a:cs typeface="Arial Black"/>
            </a:endParaRPr>
          </a:p>
        </p:txBody>
      </p:sp>
      <p:sp>
        <p:nvSpPr>
          <p:cNvPr id="21" name="object 21"/>
          <p:cNvSpPr txBox="1"/>
          <p:nvPr/>
        </p:nvSpPr>
        <p:spPr>
          <a:xfrm>
            <a:off x="1016505" y="6253920"/>
            <a:ext cx="1116965" cy="199390"/>
          </a:xfrm>
          <a:prstGeom prst="rect">
            <a:avLst/>
          </a:prstGeom>
        </p:spPr>
        <p:txBody>
          <a:bodyPr wrap="square" lIns="0" tIns="11430" rIns="0" bIns="0" rtlCol="0" vert="horz">
            <a:spAutoFit/>
          </a:bodyPr>
          <a:lstStyle/>
          <a:p>
            <a:pPr marL="244475" indent="-245110">
              <a:lnSpc>
                <a:spcPct val="100000"/>
              </a:lnSpc>
              <a:spcBef>
                <a:spcPts val="90"/>
              </a:spcBef>
              <a:buChar char="•"/>
              <a:tabLst>
                <a:tab pos="244475" algn="l"/>
                <a:tab pos="245110" algn="l"/>
              </a:tabLst>
            </a:pPr>
            <a:r>
              <a:rPr dirty="0" sz="1150" spc="-10">
                <a:latin typeface="Arial"/>
                <a:cs typeface="Arial"/>
              </a:rPr>
              <a:t>LRFD</a:t>
            </a:r>
            <a:r>
              <a:rPr dirty="0" sz="1150" spc="-70">
                <a:latin typeface="Arial"/>
                <a:cs typeface="Arial"/>
              </a:rPr>
              <a:t> </a:t>
            </a:r>
            <a:r>
              <a:rPr dirty="0" sz="1150" spc="-10">
                <a:latin typeface="Arial"/>
                <a:cs typeface="Arial"/>
              </a:rPr>
              <a:t>5.7.2.8</a:t>
            </a:r>
            <a:endParaRPr sz="1150">
              <a:latin typeface="Arial"/>
              <a:cs typeface="Arial"/>
            </a:endParaRPr>
          </a:p>
        </p:txBody>
      </p:sp>
      <p:sp>
        <p:nvSpPr>
          <p:cNvPr id="22" name="object 22"/>
          <p:cNvSpPr txBox="1"/>
          <p:nvPr/>
        </p:nvSpPr>
        <p:spPr>
          <a:xfrm>
            <a:off x="1331942" y="6695875"/>
            <a:ext cx="81280" cy="151765"/>
          </a:xfrm>
          <a:prstGeom prst="rect">
            <a:avLst/>
          </a:prstGeom>
        </p:spPr>
        <p:txBody>
          <a:bodyPr wrap="square" lIns="0" tIns="15875" rIns="0" bIns="0" rtlCol="0" vert="horz">
            <a:spAutoFit/>
          </a:bodyPr>
          <a:lstStyle/>
          <a:p>
            <a:pPr>
              <a:lnSpc>
                <a:spcPct val="100000"/>
              </a:lnSpc>
              <a:spcBef>
                <a:spcPts val="125"/>
              </a:spcBef>
            </a:pPr>
            <a:r>
              <a:rPr dirty="0" sz="800" spc="95">
                <a:latin typeface="Cambria"/>
                <a:cs typeface="Cambria"/>
              </a:rPr>
              <a:t>u</a:t>
            </a:r>
            <a:endParaRPr sz="800">
              <a:latin typeface="Cambria"/>
              <a:cs typeface="Cambria"/>
            </a:endParaRPr>
          </a:p>
        </p:txBody>
      </p:sp>
      <p:sp>
        <p:nvSpPr>
          <p:cNvPr id="23" name="object 23"/>
          <p:cNvSpPr/>
          <p:nvPr/>
        </p:nvSpPr>
        <p:spPr>
          <a:xfrm>
            <a:off x="2041398" y="6597396"/>
            <a:ext cx="0" cy="128270"/>
          </a:xfrm>
          <a:custGeom>
            <a:avLst/>
            <a:gdLst/>
            <a:ahLst/>
            <a:cxnLst/>
            <a:rect l="l" t="t" r="r" b="b"/>
            <a:pathLst>
              <a:path w="0" h="128270">
                <a:moveTo>
                  <a:pt x="0" y="0"/>
                </a:moveTo>
                <a:lnTo>
                  <a:pt x="0" y="128016"/>
                </a:lnTo>
              </a:path>
            </a:pathLst>
          </a:custGeom>
          <a:ln w="7620">
            <a:solidFill>
              <a:srgbClr val="000000"/>
            </a:solidFill>
          </a:ln>
        </p:spPr>
        <p:txBody>
          <a:bodyPr wrap="square" lIns="0" tIns="0" rIns="0" bIns="0" rtlCol="0"/>
          <a:lstStyle/>
          <a:p/>
        </p:txBody>
      </p:sp>
      <p:sp>
        <p:nvSpPr>
          <p:cNvPr id="24" name="object 24"/>
          <p:cNvSpPr/>
          <p:nvPr/>
        </p:nvSpPr>
        <p:spPr>
          <a:xfrm>
            <a:off x="1614677" y="6597396"/>
            <a:ext cx="0" cy="128270"/>
          </a:xfrm>
          <a:custGeom>
            <a:avLst/>
            <a:gdLst/>
            <a:ahLst/>
            <a:cxnLst/>
            <a:rect l="l" t="t" r="r" b="b"/>
            <a:pathLst>
              <a:path w="0" h="128270">
                <a:moveTo>
                  <a:pt x="0" y="0"/>
                </a:moveTo>
                <a:lnTo>
                  <a:pt x="0" y="128016"/>
                </a:lnTo>
              </a:path>
            </a:pathLst>
          </a:custGeom>
          <a:ln w="7619">
            <a:solidFill>
              <a:srgbClr val="000000"/>
            </a:solidFill>
          </a:ln>
        </p:spPr>
        <p:txBody>
          <a:bodyPr wrap="square" lIns="0" tIns="0" rIns="0" bIns="0" rtlCol="0"/>
          <a:lstStyle/>
          <a:p/>
        </p:txBody>
      </p:sp>
      <p:sp>
        <p:nvSpPr>
          <p:cNvPr id="25" name="object 25"/>
          <p:cNvSpPr txBox="1"/>
          <p:nvPr/>
        </p:nvSpPr>
        <p:spPr>
          <a:xfrm>
            <a:off x="1643366" y="6740099"/>
            <a:ext cx="377190" cy="151765"/>
          </a:xfrm>
          <a:prstGeom prst="rect">
            <a:avLst/>
          </a:prstGeom>
        </p:spPr>
        <p:txBody>
          <a:bodyPr wrap="square" lIns="0" tIns="15875" rIns="0" bIns="0" rtlCol="0" vert="horz">
            <a:spAutoFit/>
          </a:bodyPr>
          <a:lstStyle/>
          <a:p>
            <a:pPr marL="25400">
              <a:lnSpc>
                <a:spcPct val="100000"/>
              </a:lnSpc>
              <a:spcBef>
                <a:spcPts val="125"/>
              </a:spcBef>
            </a:pPr>
            <a:r>
              <a:rPr dirty="0" sz="800" spc="15">
                <a:latin typeface="Cambria"/>
                <a:cs typeface="Cambria"/>
              </a:rPr>
              <a:t>cpb</a:t>
            </a:r>
            <a:r>
              <a:rPr dirty="0" baseline="-12820" sz="975" spc="22">
                <a:latin typeface="Cambria"/>
                <a:cs typeface="Cambria"/>
              </a:rPr>
              <a:t>v</a:t>
            </a:r>
            <a:r>
              <a:rPr dirty="0" sz="800" spc="15">
                <a:latin typeface="Cambria"/>
                <a:cs typeface="Cambria"/>
              </a:rPr>
              <a:t>d</a:t>
            </a:r>
            <a:r>
              <a:rPr dirty="0" baseline="-12820" sz="975" spc="22">
                <a:latin typeface="Cambria"/>
                <a:cs typeface="Cambria"/>
              </a:rPr>
              <a:t>v</a:t>
            </a:r>
            <a:endParaRPr baseline="-12820" sz="975">
              <a:latin typeface="Cambria"/>
              <a:cs typeface="Cambria"/>
            </a:endParaRPr>
          </a:p>
        </p:txBody>
      </p:sp>
      <p:sp>
        <p:nvSpPr>
          <p:cNvPr id="26" name="object 26"/>
          <p:cNvSpPr/>
          <p:nvPr/>
        </p:nvSpPr>
        <p:spPr>
          <a:xfrm>
            <a:off x="2618994" y="6544055"/>
            <a:ext cx="0" cy="172720"/>
          </a:xfrm>
          <a:custGeom>
            <a:avLst/>
            <a:gdLst/>
            <a:ahLst/>
            <a:cxnLst/>
            <a:rect l="l" t="t" r="r" b="b"/>
            <a:pathLst>
              <a:path w="0" h="172720">
                <a:moveTo>
                  <a:pt x="0" y="0"/>
                </a:moveTo>
                <a:lnTo>
                  <a:pt x="0" y="172212"/>
                </a:lnTo>
              </a:path>
            </a:pathLst>
          </a:custGeom>
          <a:ln w="7620">
            <a:solidFill>
              <a:srgbClr val="000000"/>
            </a:solidFill>
          </a:ln>
        </p:spPr>
        <p:txBody>
          <a:bodyPr wrap="square" lIns="0" tIns="0" rIns="0" bIns="0" rtlCol="0"/>
          <a:lstStyle/>
          <a:p/>
        </p:txBody>
      </p:sp>
      <p:sp>
        <p:nvSpPr>
          <p:cNvPr id="27" name="object 27"/>
          <p:cNvSpPr/>
          <p:nvPr/>
        </p:nvSpPr>
        <p:spPr>
          <a:xfrm>
            <a:off x="2263901" y="6544055"/>
            <a:ext cx="0" cy="172720"/>
          </a:xfrm>
          <a:custGeom>
            <a:avLst/>
            <a:gdLst/>
            <a:ahLst/>
            <a:cxnLst/>
            <a:rect l="l" t="t" r="r" b="b"/>
            <a:pathLst>
              <a:path w="0" h="172720">
                <a:moveTo>
                  <a:pt x="0" y="0"/>
                </a:moveTo>
                <a:lnTo>
                  <a:pt x="0" y="172212"/>
                </a:lnTo>
              </a:path>
            </a:pathLst>
          </a:custGeom>
          <a:ln w="7619">
            <a:solidFill>
              <a:srgbClr val="000000"/>
            </a:solidFill>
          </a:ln>
        </p:spPr>
        <p:txBody>
          <a:bodyPr wrap="square" lIns="0" tIns="0" rIns="0" bIns="0" rtlCol="0"/>
          <a:lstStyle/>
          <a:p/>
        </p:txBody>
      </p:sp>
      <p:sp>
        <p:nvSpPr>
          <p:cNvPr id="28" name="object 28"/>
          <p:cNvSpPr txBox="1"/>
          <p:nvPr/>
        </p:nvSpPr>
        <p:spPr>
          <a:xfrm>
            <a:off x="2254504" y="6497934"/>
            <a:ext cx="191770" cy="130175"/>
          </a:xfrm>
          <a:prstGeom prst="rect">
            <a:avLst/>
          </a:prstGeom>
        </p:spPr>
        <p:txBody>
          <a:bodyPr wrap="square" lIns="0" tIns="17145" rIns="0" bIns="0" rtlCol="0" vert="horz">
            <a:spAutoFit/>
          </a:bodyPr>
          <a:lstStyle/>
          <a:p>
            <a:pPr marL="25400">
              <a:lnSpc>
                <a:spcPct val="100000"/>
              </a:lnSpc>
              <a:spcBef>
                <a:spcPts val="135"/>
              </a:spcBef>
            </a:pPr>
            <a:r>
              <a:rPr dirty="0" u="sng" sz="650" spc="-155">
                <a:uFill>
                  <a:solidFill>
                    <a:srgbClr val="000000"/>
                  </a:solidFill>
                </a:uFill>
                <a:latin typeface="Times New Roman"/>
                <a:cs typeface="Times New Roman"/>
              </a:rPr>
              <a:t> </a:t>
            </a:r>
            <a:r>
              <a:rPr dirty="0" u="sng" sz="650" spc="114">
                <a:uFill>
                  <a:solidFill>
                    <a:srgbClr val="000000"/>
                  </a:solidFill>
                </a:uFill>
                <a:latin typeface="Cambria"/>
                <a:cs typeface="Cambria"/>
              </a:rPr>
              <a:t>V</a:t>
            </a:r>
            <a:r>
              <a:rPr dirty="0" u="sng" baseline="-12820" sz="975" spc="172">
                <a:uFill>
                  <a:solidFill>
                    <a:srgbClr val="000000"/>
                  </a:solidFill>
                </a:uFill>
                <a:latin typeface="Cambria"/>
                <a:cs typeface="Cambria"/>
              </a:rPr>
              <a:t>u</a:t>
            </a:r>
            <a:endParaRPr baseline="-12820" sz="975">
              <a:latin typeface="Cambria"/>
              <a:cs typeface="Cambria"/>
            </a:endParaRPr>
          </a:p>
        </p:txBody>
      </p:sp>
      <p:sp>
        <p:nvSpPr>
          <p:cNvPr id="29" name="object 29"/>
          <p:cNvSpPr txBox="1"/>
          <p:nvPr/>
        </p:nvSpPr>
        <p:spPr>
          <a:xfrm>
            <a:off x="1423964" y="6532821"/>
            <a:ext cx="932180" cy="199390"/>
          </a:xfrm>
          <a:prstGeom prst="rect">
            <a:avLst/>
          </a:prstGeom>
        </p:spPr>
        <p:txBody>
          <a:bodyPr wrap="square" lIns="0" tIns="11430" rIns="0" bIns="0" rtlCol="0" vert="horz">
            <a:spAutoFit/>
          </a:bodyPr>
          <a:lstStyle/>
          <a:p>
            <a:pPr marL="25400">
              <a:lnSpc>
                <a:spcPct val="100000"/>
              </a:lnSpc>
              <a:spcBef>
                <a:spcPts val="90"/>
              </a:spcBef>
            </a:pPr>
            <a:r>
              <a:rPr dirty="0" baseline="-36231" sz="1725" spc="315">
                <a:latin typeface="Cambria"/>
                <a:cs typeface="Cambria"/>
              </a:rPr>
              <a:t>=</a:t>
            </a:r>
            <a:r>
              <a:rPr dirty="0" u="sng" baseline="-7246" sz="1725" spc="315">
                <a:uFill>
                  <a:solidFill>
                    <a:srgbClr val="000000"/>
                  </a:solidFill>
                </a:uFill>
                <a:latin typeface="Cambria"/>
                <a:cs typeface="Cambria"/>
              </a:rPr>
              <a:t> </a:t>
            </a:r>
            <a:r>
              <a:rPr dirty="0" sz="800" spc="40">
                <a:latin typeface="Cambria"/>
                <a:cs typeface="Cambria"/>
              </a:rPr>
              <a:t>V</a:t>
            </a:r>
            <a:r>
              <a:rPr dirty="0" u="sng" baseline="-12820" sz="975" spc="60">
                <a:uFill>
                  <a:solidFill>
                    <a:srgbClr val="000000"/>
                  </a:solidFill>
                </a:uFill>
                <a:latin typeface="Cambria"/>
                <a:cs typeface="Cambria"/>
              </a:rPr>
              <a:t>u</a:t>
            </a:r>
            <a:r>
              <a:rPr dirty="0" sz="800" spc="40">
                <a:latin typeface="Cambria"/>
                <a:cs typeface="Cambria"/>
              </a:rPr>
              <a:t>-cpV</a:t>
            </a:r>
            <a:r>
              <a:rPr dirty="0" u="sng" baseline="-12820" sz="975" spc="60">
                <a:uFill>
                  <a:solidFill>
                    <a:srgbClr val="000000"/>
                  </a:solidFill>
                </a:uFill>
                <a:latin typeface="Cambria"/>
                <a:cs typeface="Cambria"/>
              </a:rPr>
              <a:t>p</a:t>
            </a:r>
            <a:r>
              <a:rPr dirty="0" baseline="-12820" sz="975" spc="270">
                <a:latin typeface="Cambria"/>
                <a:cs typeface="Cambria"/>
              </a:rPr>
              <a:t> </a:t>
            </a:r>
            <a:r>
              <a:rPr dirty="0" baseline="-36231" sz="1725" spc="315">
                <a:latin typeface="Cambria"/>
                <a:cs typeface="Cambria"/>
              </a:rPr>
              <a:t>=</a:t>
            </a:r>
            <a:r>
              <a:rPr dirty="0" baseline="-36231" sz="1725" spc="82">
                <a:latin typeface="Cambria"/>
                <a:cs typeface="Cambria"/>
              </a:rPr>
              <a:t> </a:t>
            </a:r>
            <a:r>
              <a:rPr dirty="0" u="sng" baseline="-12820" sz="975" spc="7">
                <a:uFill>
                  <a:solidFill>
                    <a:srgbClr val="000000"/>
                  </a:solidFill>
                </a:uFill>
                <a:latin typeface="Times New Roman"/>
                <a:cs typeface="Times New Roman"/>
              </a:rPr>
              <a:t> </a:t>
            </a:r>
            <a:r>
              <a:rPr dirty="0" u="sng" baseline="-12820" sz="975" spc="-7">
                <a:uFill>
                  <a:solidFill>
                    <a:srgbClr val="000000"/>
                  </a:solidFill>
                </a:uFill>
                <a:latin typeface="Times New Roman"/>
                <a:cs typeface="Times New Roman"/>
              </a:rPr>
              <a:t> </a:t>
            </a:r>
            <a:endParaRPr baseline="-12820" sz="975">
              <a:latin typeface="Times New Roman"/>
              <a:cs typeface="Times New Roman"/>
            </a:endParaRPr>
          </a:p>
        </p:txBody>
      </p:sp>
      <p:sp>
        <p:nvSpPr>
          <p:cNvPr id="30" name="object 30"/>
          <p:cNvSpPr txBox="1"/>
          <p:nvPr/>
        </p:nvSpPr>
        <p:spPr>
          <a:xfrm>
            <a:off x="2384019" y="6540451"/>
            <a:ext cx="252729" cy="151765"/>
          </a:xfrm>
          <a:prstGeom prst="rect">
            <a:avLst/>
          </a:prstGeom>
        </p:spPr>
        <p:txBody>
          <a:bodyPr wrap="square" lIns="0" tIns="15875" rIns="0" bIns="0" rtlCol="0" vert="horz">
            <a:spAutoFit/>
          </a:bodyPr>
          <a:lstStyle/>
          <a:p>
            <a:pPr marL="25400">
              <a:lnSpc>
                <a:spcPct val="100000"/>
              </a:lnSpc>
              <a:spcBef>
                <a:spcPts val="125"/>
              </a:spcBef>
            </a:pPr>
            <a:r>
              <a:rPr dirty="0" sz="800" spc="120">
                <a:latin typeface="Cambria"/>
                <a:cs typeface="Cambria"/>
              </a:rPr>
              <a:t>-V</a:t>
            </a:r>
            <a:r>
              <a:rPr dirty="0" baseline="-12820" sz="975" spc="179">
                <a:latin typeface="Cambria"/>
                <a:cs typeface="Cambria"/>
              </a:rPr>
              <a:t>p</a:t>
            </a:r>
            <a:endParaRPr baseline="-12820" sz="975">
              <a:latin typeface="Cambria"/>
              <a:cs typeface="Cambria"/>
            </a:endParaRPr>
          </a:p>
        </p:txBody>
      </p:sp>
      <p:sp>
        <p:nvSpPr>
          <p:cNvPr id="31" name="object 31"/>
          <p:cNvSpPr txBox="1"/>
          <p:nvPr/>
        </p:nvSpPr>
        <p:spPr>
          <a:xfrm>
            <a:off x="2283470" y="6592712"/>
            <a:ext cx="389890" cy="299085"/>
          </a:xfrm>
          <a:prstGeom prst="rect">
            <a:avLst/>
          </a:prstGeom>
        </p:spPr>
        <p:txBody>
          <a:bodyPr wrap="square" lIns="0" tIns="36195" rIns="0" bIns="0" rtlCol="0" vert="horz">
            <a:spAutoFit/>
          </a:bodyPr>
          <a:lstStyle/>
          <a:p>
            <a:pPr marL="25400">
              <a:lnSpc>
                <a:spcPct val="100000"/>
              </a:lnSpc>
              <a:spcBef>
                <a:spcPts val="285"/>
              </a:spcBef>
              <a:tabLst>
                <a:tab pos="351155" algn="l"/>
              </a:tabLst>
            </a:pPr>
            <a:r>
              <a:rPr dirty="0" u="sng" sz="650" spc="420">
                <a:uFill>
                  <a:solidFill>
                    <a:srgbClr val="000000"/>
                  </a:solidFill>
                </a:uFill>
                <a:latin typeface="Cambria"/>
                <a:cs typeface="Cambria"/>
              </a:rPr>
              <a:t> </a:t>
            </a:r>
            <a:r>
              <a:rPr dirty="0" u="sng" sz="650" spc="420">
                <a:uFill>
                  <a:solidFill>
                    <a:srgbClr val="000000"/>
                  </a:solidFill>
                </a:uFill>
                <a:latin typeface="Cambria"/>
                <a:cs typeface="Cambria"/>
              </a:rPr>
              <a:t>	</a:t>
            </a:r>
            <a:endParaRPr sz="650">
              <a:latin typeface="Cambria"/>
              <a:cs typeface="Cambria"/>
            </a:endParaRPr>
          </a:p>
          <a:p>
            <a:pPr marL="40005">
              <a:lnSpc>
                <a:spcPct val="100000"/>
              </a:lnSpc>
              <a:spcBef>
                <a:spcPts val="220"/>
              </a:spcBef>
            </a:pPr>
            <a:r>
              <a:rPr dirty="0" sz="800" spc="65">
                <a:latin typeface="Cambria"/>
                <a:cs typeface="Cambria"/>
              </a:rPr>
              <a:t>b</a:t>
            </a:r>
            <a:r>
              <a:rPr dirty="0" baseline="-12820" sz="975" spc="97">
                <a:latin typeface="Cambria"/>
                <a:cs typeface="Cambria"/>
              </a:rPr>
              <a:t>v</a:t>
            </a:r>
            <a:r>
              <a:rPr dirty="0" sz="800" spc="65">
                <a:latin typeface="Cambria"/>
                <a:cs typeface="Cambria"/>
              </a:rPr>
              <a:t>d</a:t>
            </a:r>
            <a:r>
              <a:rPr dirty="0" baseline="-12820" sz="975" spc="97">
                <a:latin typeface="Cambria"/>
                <a:cs typeface="Cambria"/>
              </a:rPr>
              <a:t>v</a:t>
            </a:r>
            <a:endParaRPr baseline="-12820" sz="975">
              <a:latin typeface="Cambria"/>
              <a:cs typeface="Cambria"/>
            </a:endParaRPr>
          </a:p>
        </p:txBody>
      </p:sp>
      <p:sp>
        <p:nvSpPr>
          <p:cNvPr id="32" name="object 32"/>
          <p:cNvSpPr txBox="1"/>
          <p:nvPr/>
        </p:nvSpPr>
        <p:spPr>
          <a:xfrm>
            <a:off x="2340822" y="6967154"/>
            <a:ext cx="66040" cy="151765"/>
          </a:xfrm>
          <a:prstGeom prst="rect">
            <a:avLst/>
          </a:prstGeom>
        </p:spPr>
        <p:txBody>
          <a:bodyPr wrap="square" lIns="0" tIns="15875" rIns="0" bIns="0" rtlCol="0" vert="horz">
            <a:spAutoFit/>
          </a:bodyPr>
          <a:lstStyle/>
          <a:p>
            <a:pPr>
              <a:lnSpc>
                <a:spcPct val="100000"/>
              </a:lnSpc>
              <a:spcBef>
                <a:spcPts val="125"/>
              </a:spcBef>
            </a:pPr>
            <a:r>
              <a:rPr dirty="0" sz="800" spc="25">
                <a:latin typeface="Cambria"/>
                <a:cs typeface="Cambria"/>
              </a:rPr>
              <a:t>e</a:t>
            </a:r>
            <a:endParaRPr sz="800">
              <a:latin typeface="Cambria"/>
              <a:cs typeface="Cambria"/>
            </a:endParaRPr>
          </a:p>
        </p:txBody>
      </p:sp>
      <p:sp>
        <p:nvSpPr>
          <p:cNvPr id="33" name="object 33"/>
          <p:cNvSpPr txBox="1"/>
          <p:nvPr/>
        </p:nvSpPr>
        <p:spPr>
          <a:xfrm>
            <a:off x="991105" y="6529866"/>
            <a:ext cx="5734685" cy="568325"/>
          </a:xfrm>
          <a:prstGeom prst="rect">
            <a:avLst/>
          </a:prstGeom>
        </p:spPr>
        <p:txBody>
          <a:bodyPr wrap="square" lIns="0" tIns="108585" rIns="0" bIns="0" rtlCol="0" vert="horz">
            <a:spAutoFit/>
          </a:bodyPr>
          <a:lstStyle/>
          <a:p>
            <a:pPr marL="270510" indent="-245745">
              <a:lnSpc>
                <a:spcPct val="100000"/>
              </a:lnSpc>
              <a:spcBef>
                <a:spcPts val="855"/>
              </a:spcBef>
              <a:buFont typeface="Arial"/>
              <a:buChar char="•"/>
              <a:tabLst>
                <a:tab pos="270510" algn="l"/>
                <a:tab pos="271145" algn="l"/>
              </a:tabLst>
            </a:pPr>
            <a:r>
              <a:rPr dirty="0" sz="1150" spc="-10">
                <a:latin typeface="Cambria"/>
                <a:cs typeface="Cambria"/>
              </a:rPr>
              <a:t>𝑣</a:t>
            </a:r>
            <a:endParaRPr sz="1150">
              <a:latin typeface="Cambria"/>
              <a:cs typeface="Cambria"/>
            </a:endParaRPr>
          </a:p>
          <a:p>
            <a:pPr marL="269875" indent="-245110">
              <a:lnSpc>
                <a:spcPct val="100000"/>
              </a:lnSpc>
              <a:spcBef>
                <a:spcPts val="755"/>
              </a:spcBef>
              <a:buChar char="•"/>
              <a:tabLst>
                <a:tab pos="269875" algn="l"/>
                <a:tab pos="270510" algn="l"/>
              </a:tabLst>
            </a:pPr>
            <a:r>
              <a:rPr dirty="0" sz="1150">
                <a:latin typeface="Arial"/>
                <a:cs typeface="Arial"/>
              </a:rPr>
              <a:t>When </a:t>
            </a:r>
            <a:r>
              <a:rPr dirty="0" sz="1150" spc="10">
                <a:latin typeface="Cambria"/>
                <a:cs typeface="Cambria"/>
              </a:rPr>
              <a:t>𝑣</a:t>
            </a:r>
            <a:r>
              <a:rPr dirty="0" baseline="-17361" sz="1200" spc="15">
                <a:latin typeface="Cambria"/>
                <a:cs typeface="Cambria"/>
              </a:rPr>
              <a:t>u  </a:t>
            </a:r>
            <a:r>
              <a:rPr dirty="0" sz="1150" spc="215">
                <a:latin typeface="Cambria"/>
                <a:cs typeface="Cambria"/>
              </a:rPr>
              <a:t>&gt; </a:t>
            </a:r>
            <a:r>
              <a:rPr dirty="0" sz="1150" spc="25">
                <a:latin typeface="Cambria"/>
                <a:cs typeface="Cambria"/>
              </a:rPr>
              <a:t>0.18𝑓</a:t>
            </a:r>
            <a:r>
              <a:rPr dirty="0" baseline="27777" sz="1200" spc="37">
                <a:latin typeface="Cambria"/>
                <a:cs typeface="Cambria"/>
              </a:rPr>
              <a:t>,  </a:t>
            </a:r>
            <a:r>
              <a:rPr dirty="0" sz="1150" spc="-10">
                <a:latin typeface="Arial"/>
                <a:cs typeface="Arial"/>
              </a:rPr>
              <a:t>and beam not integral </a:t>
            </a:r>
            <a:r>
              <a:rPr dirty="0" sz="1150" spc="-15">
                <a:latin typeface="Arial"/>
                <a:cs typeface="Arial"/>
              </a:rPr>
              <a:t>with </a:t>
            </a:r>
            <a:r>
              <a:rPr dirty="0" sz="1150" spc="-10">
                <a:latin typeface="Arial"/>
                <a:cs typeface="Arial"/>
              </a:rPr>
              <a:t>support, design end </a:t>
            </a:r>
            <a:r>
              <a:rPr dirty="0" sz="1150" spc="-5">
                <a:latin typeface="Arial"/>
                <a:cs typeface="Arial"/>
              </a:rPr>
              <a:t>region </a:t>
            </a:r>
            <a:r>
              <a:rPr dirty="0" sz="1150" spc="-10">
                <a:latin typeface="Arial"/>
                <a:cs typeface="Arial"/>
              </a:rPr>
              <a:t>using</a:t>
            </a:r>
            <a:r>
              <a:rPr dirty="0" sz="1150" spc="-95">
                <a:latin typeface="Arial"/>
                <a:cs typeface="Arial"/>
              </a:rPr>
              <a:t> </a:t>
            </a:r>
            <a:r>
              <a:rPr dirty="0" sz="1150" spc="-5">
                <a:latin typeface="Arial"/>
                <a:cs typeface="Arial"/>
              </a:rPr>
              <a:t>strut-</a:t>
            </a:r>
            <a:endParaRPr sz="1150">
              <a:latin typeface="Arial"/>
              <a:cs typeface="Arial"/>
            </a:endParaRPr>
          </a:p>
        </p:txBody>
      </p:sp>
      <p:sp>
        <p:nvSpPr>
          <p:cNvPr id="34" name="object 34"/>
          <p:cNvSpPr txBox="1"/>
          <p:nvPr/>
        </p:nvSpPr>
        <p:spPr>
          <a:xfrm>
            <a:off x="1331942" y="7849572"/>
            <a:ext cx="81280" cy="151765"/>
          </a:xfrm>
          <a:prstGeom prst="rect">
            <a:avLst/>
          </a:prstGeom>
        </p:spPr>
        <p:txBody>
          <a:bodyPr wrap="square" lIns="0" tIns="15875" rIns="0" bIns="0" rtlCol="0" vert="horz">
            <a:spAutoFit/>
          </a:bodyPr>
          <a:lstStyle/>
          <a:p>
            <a:pPr>
              <a:lnSpc>
                <a:spcPct val="100000"/>
              </a:lnSpc>
              <a:spcBef>
                <a:spcPts val="125"/>
              </a:spcBef>
            </a:pPr>
            <a:r>
              <a:rPr dirty="0" sz="800" spc="95">
                <a:latin typeface="Cambria"/>
                <a:cs typeface="Cambria"/>
              </a:rPr>
              <a:t>u</a:t>
            </a:r>
            <a:endParaRPr sz="800">
              <a:latin typeface="Cambria"/>
              <a:cs typeface="Cambria"/>
            </a:endParaRPr>
          </a:p>
        </p:txBody>
      </p:sp>
      <p:sp>
        <p:nvSpPr>
          <p:cNvPr id="35" name="object 35"/>
          <p:cNvSpPr/>
          <p:nvPr/>
        </p:nvSpPr>
        <p:spPr>
          <a:xfrm>
            <a:off x="2562606" y="7776971"/>
            <a:ext cx="0" cy="94615"/>
          </a:xfrm>
          <a:custGeom>
            <a:avLst/>
            <a:gdLst/>
            <a:ahLst/>
            <a:cxnLst/>
            <a:rect l="l" t="t" r="r" b="b"/>
            <a:pathLst>
              <a:path w="0" h="94615">
                <a:moveTo>
                  <a:pt x="0" y="0"/>
                </a:moveTo>
                <a:lnTo>
                  <a:pt x="0" y="94488"/>
                </a:lnTo>
              </a:path>
            </a:pathLst>
          </a:custGeom>
          <a:ln w="7620">
            <a:solidFill>
              <a:srgbClr val="000000"/>
            </a:solidFill>
          </a:ln>
        </p:spPr>
        <p:txBody>
          <a:bodyPr wrap="square" lIns="0" tIns="0" rIns="0" bIns="0" rtlCol="0"/>
          <a:lstStyle/>
          <a:p/>
        </p:txBody>
      </p:sp>
      <p:sp>
        <p:nvSpPr>
          <p:cNvPr id="36" name="object 36"/>
          <p:cNvSpPr/>
          <p:nvPr/>
        </p:nvSpPr>
        <p:spPr>
          <a:xfrm>
            <a:off x="1629918" y="7776971"/>
            <a:ext cx="0" cy="94615"/>
          </a:xfrm>
          <a:custGeom>
            <a:avLst/>
            <a:gdLst/>
            <a:ahLst/>
            <a:cxnLst/>
            <a:rect l="l" t="t" r="r" b="b"/>
            <a:pathLst>
              <a:path w="0" h="94615">
                <a:moveTo>
                  <a:pt x="0" y="0"/>
                </a:moveTo>
                <a:lnTo>
                  <a:pt x="0" y="94488"/>
                </a:lnTo>
              </a:path>
            </a:pathLst>
          </a:custGeom>
          <a:ln w="7619">
            <a:solidFill>
              <a:srgbClr val="000000"/>
            </a:solidFill>
          </a:ln>
        </p:spPr>
        <p:txBody>
          <a:bodyPr wrap="square" lIns="0" tIns="0" rIns="0" bIns="0" rtlCol="0"/>
          <a:lstStyle/>
          <a:p/>
        </p:txBody>
      </p:sp>
      <p:sp>
        <p:nvSpPr>
          <p:cNvPr id="37" name="object 37"/>
          <p:cNvSpPr/>
          <p:nvPr/>
        </p:nvSpPr>
        <p:spPr>
          <a:xfrm>
            <a:off x="2200655" y="7775447"/>
            <a:ext cx="335280" cy="97790"/>
          </a:xfrm>
          <a:custGeom>
            <a:avLst/>
            <a:gdLst/>
            <a:ahLst/>
            <a:cxnLst/>
            <a:rect l="l" t="t" r="r" b="b"/>
            <a:pathLst>
              <a:path w="335280" h="97790">
                <a:moveTo>
                  <a:pt x="304800" y="97536"/>
                </a:moveTo>
                <a:lnTo>
                  <a:pt x="303276" y="94488"/>
                </a:lnTo>
                <a:lnTo>
                  <a:pt x="310896" y="91440"/>
                </a:lnTo>
                <a:lnTo>
                  <a:pt x="316992" y="85344"/>
                </a:lnTo>
                <a:lnTo>
                  <a:pt x="320040" y="77724"/>
                </a:lnTo>
                <a:lnTo>
                  <a:pt x="322921" y="71699"/>
                </a:lnTo>
                <a:lnTo>
                  <a:pt x="324802" y="64960"/>
                </a:lnTo>
                <a:lnTo>
                  <a:pt x="325826" y="57364"/>
                </a:lnTo>
                <a:lnTo>
                  <a:pt x="326136" y="48768"/>
                </a:lnTo>
                <a:lnTo>
                  <a:pt x="325826" y="40171"/>
                </a:lnTo>
                <a:lnTo>
                  <a:pt x="324802" y="32575"/>
                </a:lnTo>
                <a:lnTo>
                  <a:pt x="322921" y="25836"/>
                </a:lnTo>
                <a:lnTo>
                  <a:pt x="320040" y="19812"/>
                </a:lnTo>
                <a:lnTo>
                  <a:pt x="316992" y="12192"/>
                </a:lnTo>
                <a:lnTo>
                  <a:pt x="310896" y="7620"/>
                </a:lnTo>
                <a:lnTo>
                  <a:pt x="303276" y="4572"/>
                </a:lnTo>
                <a:lnTo>
                  <a:pt x="304800" y="0"/>
                </a:lnTo>
                <a:lnTo>
                  <a:pt x="333184" y="31623"/>
                </a:lnTo>
                <a:lnTo>
                  <a:pt x="335280" y="48768"/>
                </a:lnTo>
                <a:lnTo>
                  <a:pt x="334732" y="57626"/>
                </a:lnTo>
                <a:lnTo>
                  <a:pt x="311372" y="94916"/>
                </a:lnTo>
                <a:lnTo>
                  <a:pt x="304800" y="97536"/>
                </a:lnTo>
                <a:close/>
              </a:path>
              <a:path w="335280" h="97790">
                <a:moveTo>
                  <a:pt x="32004" y="97536"/>
                </a:moveTo>
                <a:lnTo>
                  <a:pt x="2285" y="65913"/>
                </a:lnTo>
                <a:lnTo>
                  <a:pt x="0" y="48768"/>
                </a:lnTo>
                <a:lnTo>
                  <a:pt x="571" y="39909"/>
                </a:lnTo>
                <a:lnTo>
                  <a:pt x="24574" y="2833"/>
                </a:lnTo>
                <a:lnTo>
                  <a:pt x="32004" y="0"/>
                </a:lnTo>
                <a:lnTo>
                  <a:pt x="33528" y="4572"/>
                </a:lnTo>
                <a:lnTo>
                  <a:pt x="24383" y="7620"/>
                </a:lnTo>
                <a:lnTo>
                  <a:pt x="19812" y="12192"/>
                </a:lnTo>
                <a:lnTo>
                  <a:pt x="9143" y="48768"/>
                </a:lnTo>
                <a:lnTo>
                  <a:pt x="9667" y="57364"/>
                </a:lnTo>
                <a:lnTo>
                  <a:pt x="33528" y="94488"/>
                </a:lnTo>
                <a:lnTo>
                  <a:pt x="32004" y="97536"/>
                </a:lnTo>
                <a:close/>
              </a:path>
            </a:pathLst>
          </a:custGeom>
          <a:solidFill>
            <a:srgbClr val="000000"/>
          </a:solidFill>
        </p:spPr>
        <p:txBody>
          <a:bodyPr wrap="square" lIns="0" tIns="0" rIns="0" bIns="0" rtlCol="0"/>
          <a:lstStyle/>
          <a:p/>
        </p:txBody>
      </p:sp>
      <p:sp>
        <p:nvSpPr>
          <p:cNvPr id="38" name="object 38"/>
          <p:cNvSpPr txBox="1"/>
          <p:nvPr/>
        </p:nvSpPr>
        <p:spPr>
          <a:xfrm>
            <a:off x="1598680" y="7893731"/>
            <a:ext cx="1009015" cy="151765"/>
          </a:xfrm>
          <a:prstGeom prst="rect">
            <a:avLst/>
          </a:prstGeom>
        </p:spPr>
        <p:txBody>
          <a:bodyPr wrap="square" lIns="0" tIns="15875" rIns="0" bIns="0" rtlCol="0" vert="horz">
            <a:spAutoFit/>
          </a:bodyPr>
          <a:lstStyle/>
          <a:p>
            <a:pPr>
              <a:lnSpc>
                <a:spcPct val="100000"/>
              </a:lnSpc>
              <a:spcBef>
                <a:spcPts val="125"/>
              </a:spcBef>
            </a:pPr>
            <a:r>
              <a:rPr dirty="0" sz="800" spc="30">
                <a:latin typeface="Cambria"/>
                <a:cs typeface="Cambria"/>
              </a:rPr>
              <a:t>(o.9)(6.125)(69.384)</a:t>
            </a:r>
            <a:endParaRPr sz="800">
              <a:latin typeface="Cambria"/>
              <a:cs typeface="Cambria"/>
            </a:endParaRPr>
          </a:p>
        </p:txBody>
      </p:sp>
      <p:sp>
        <p:nvSpPr>
          <p:cNvPr id="39" name="object 39"/>
          <p:cNvSpPr/>
          <p:nvPr/>
        </p:nvSpPr>
        <p:spPr>
          <a:xfrm>
            <a:off x="1597152" y="7897368"/>
            <a:ext cx="998219" cy="0"/>
          </a:xfrm>
          <a:custGeom>
            <a:avLst/>
            <a:gdLst/>
            <a:ahLst/>
            <a:cxnLst/>
            <a:rect l="l" t="t" r="r" b="b"/>
            <a:pathLst>
              <a:path w="998219" h="0">
                <a:moveTo>
                  <a:pt x="0" y="0"/>
                </a:moveTo>
                <a:lnTo>
                  <a:pt x="998220" y="0"/>
                </a:lnTo>
              </a:path>
            </a:pathLst>
          </a:custGeom>
          <a:ln w="9143">
            <a:solidFill>
              <a:srgbClr val="000000"/>
            </a:solidFill>
          </a:ln>
        </p:spPr>
        <p:txBody>
          <a:bodyPr wrap="square" lIns="0" tIns="0" rIns="0" bIns="0" rtlCol="0"/>
          <a:lstStyle/>
          <a:p/>
        </p:txBody>
      </p:sp>
      <p:sp>
        <p:nvSpPr>
          <p:cNvPr id="40" name="object 40"/>
          <p:cNvSpPr/>
          <p:nvPr/>
        </p:nvSpPr>
        <p:spPr>
          <a:xfrm>
            <a:off x="3758184" y="7830311"/>
            <a:ext cx="480059" cy="134620"/>
          </a:xfrm>
          <a:custGeom>
            <a:avLst/>
            <a:gdLst/>
            <a:ahLst/>
            <a:cxnLst/>
            <a:rect l="l" t="t" r="r" b="b"/>
            <a:pathLst>
              <a:path w="480060" h="134620">
                <a:moveTo>
                  <a:pt x="437387" y="134112"/>
                </a:moveTo>
                <a:lnTo>
                  <a:pt x="435863" y="128016"/>
                </a:lnTo>
                <a:lnTo>
                  <a:pt x="443531" y="124896"/>
                </a:lnTo>
                <a:lnTo>
                  <a:pt x="450341" y="120205"/>
                </a:lnTo>
                <a:lnTo>
                  <a:pt x="467534" y="77533"/>
                </a:lnTo>
                <a:lnTo>
                  <a:pt x="467867" y="65532"/>
                </a:lnTo>
                <a:lnTo>
                  <a:pt x="467534" y="54411"/>
                </a:lnTo>
                <a:lnTo>
                  <a:pt x="450341" y="12954"/>
                </a:lnTo>
                <a:lnTo>
                  <a:pt x="435863" y="4572"/>
                </a:lnTo>
                <a:lnTo>
                  <a:pt x="437387" y="0"/>
                </a:lnTo>
                <a:lnTo>
                  <a:pt x="469391" y="22860"/>
                </a:lnTo>
                <a:lnTo>
                  <a:pt x="480059" y="67056"/>
                </a:lnTo>
                <a:lnTo>
                  <a:pt x="479464" y="79295"/>
                </a:lnTo>
                <a:lnTo>
                  <a:pt x="463105" y="118038"/>
                </a:lnTo>
                <a:lnTo>
                  <a:pt x="447103" y="130087"/>
                </a:lnTo>
                <a:lnTo>
                  <a:pt x="437387" y="134112"/>
                </a:lnTo>
                <a:close/>
              </a:path>
              <a:path w="480060" h="134620">
                <a:moveTo>
                  <a:pt x="42671" y="134112"/>
                </a:moveTo>
                <a:lnTo>
                  <a:pt x="10667" y="109728"/>
                </a:lnTo>
                <a:lnTo>
                  <a:pt x="0" y="67056"/>
                </a:lnTo>
                <a:lnTo>
                  <a:pt x="595" y="54792"/>
                </a:lnTo>
                <a:lnTo>
                  <a:pt x="16954" y="14573"/>
                </a:lnTo>
                <a:lnTo>
                  <a:pt x="42671" y="0"/>
                </a:lnTo>
                <a:lnTo>
                  <a:pt x="44195" y="4572"/>
                </a:lnTo>
                <a:lnTo>
                  <a:pt x="36528" y="8334"/>
                </a:lnTo>
                <a:lnTo>
                  <a:pt x="29717" y="12954"/>
                </a:lnTo>
                <a:lnTo>
                  <a:pt x="12525" y="54411"/>
                </a:lnTo>
                <a:lnTo>
                  <a:pt x="12191" y="65532"/>
                </a:lnTo>
                <a:lnTo>
                  <a:pt x="12525" y="77533"/>
                </a:lnTo>
                <a:lnTo>
                  <a:pt x="24050" y="114085"/>
                </a:lnTo>
                <a:lnTo>
                  <a:pt x="44195" y="128016"/>
                </a:lnTo>
                <a:lnTo>
                  <a:pt x="42671" y="134112"/>
                </a:lnTo>
                <a:close/>
              </a:path>
            </a:pathLst>
          </a:custGeom>
          <a:solidFill>
            <a:srgbClr val="000000"/>
          </a:solidFill>
        </p:spPr>
        <p:txBody>
          <a:bodyPr wrap="square" lIns="0" tIns="0" rIns="0" bIns="0" rtlCol="0"/>
          <a:lstStyle/>
          <a:p/>
        </p:txBody>
      </p:sp>
      <p:sp>
        <p:nvSpPr>
          <p:cNvPr id="41" name="object 41"/>
          <p:cNvSpPr txBox="1"/>
          <p:nvPr/>
        </p:nvSpPr>
        <p:spPr>
          <a:xfrm>
            <a:off x="1261884" y="7780971"/>
            <a:ext cx="3770629" cy="199390"/>
          </a:xfrm>
          <a:prstGeom prst="rect">
            <a:avLst/>
          </a:prstGeom>
        </p:spPr>
        <p:txBody>
          <a:bodyPr wrap="square" lIns="0" tIns="11430" rIns="0" bIns="0" rtlCol="0" vert="horz">
            <a:spAutoFit/>
          </a:bodyPr>
          <a:lstStyle/>
          <a:p>
            <a:pPr>
              <a:lnSpc>
                <a:spcPct val="100000"/>
              </a:lnSpc>
              <a:spcBef>
                <a:spcPts val="90"/>
              </a:spcBef>
              <a:tabLst>
                <a:tab pos="1374140" algn="l"/>
              </a:tabLst>
            </a:pPr>
            <a:r>
              <a:rPr dirty="0" sz="1150" spc="-10">
                <a:latin typeface="Cambria"/>
                <a:cs typeface="Cambria"/>
              </a:rPr>
              <a:t>𝑣  </a:t>
            </a:r>
            <a:r>
              <a:rPr dirty="0" sz="1150" spc="120">
                <a:latin typeface="Cambria"/>
                <a:cs typeface="Cambria"/>
              </a:rPr>
              <a:t> </a:t>
            </a:r>
            <a:r>
              <a:rPr dirty="0" sz="1150" spc="210">
                <a:latin typeface="Cambria"/>
                <a:cs typeface="Cambria"/>
              </a:rPr>
              <a:t>=	= </a:t>
            </a:r>
            <a:r>
              <a:rPr dirty="0" sz="1150" spc="-5">
                <a:latin typeface="Cambria"/>
                <a:cs typeface="Cambria"/>
              </a:rPr>
              <a:t>0.98 </a:t>
            </a:r>
            <a:r>
              <a:rPr dirty="0" sz="1150" spc="-10">
                <a:latin typeface="Cambria"/>
                <a:cs typeface="Cambria"/>
              </a:rPr>
              <a:t>𝑘𝑠𝑖 </a:t>
            </a:r>
            <a:r>
              <a:rPr dirty="0" sz="1150" spc="215">
                <a:latin typeface="Cambria"/>
                <a:cs typeface="Cambria"/>
              </a:rPr>
              <a:t>&lt; </a:t>
            </a:r>
            <a:r>
              <a:rPr dirty="0" sz="1150" spc="-5">
                <a:latin typeface="Cambria"/>
                <a:cs typeface="Cambria"/>
              </a:rPr>
              <a:t>0.18 </a:t>
            </a:r>
            <a:r>
              <a:rPr dirty="0" sz="1150" spc="-10">
                <a:latin typeface="Cambria"/>
                <a:cs typeface="Cambria"/>
              </a:rPr>
              <a:t>8.7𝑘𝑠𝑖 </a:t>
            </a:r>
            <a:r>
              <a:rPr dirty="0" sz="1150" spc="210">
                <a:latin typeface="Cambria"/>
                <a:cs typeface="Cambria"/>
              </a:rPr>
              <a:t>= </a:t>
            </a:r>
            <a:r>
              <a:rPr dirty="0" sz="1150" spc="-10">
                <a:latin typeface="Cambria"/>
                <a:cs typeface="Cambria"/>
              </a:rPr>
              <a:t>1.566</a:t>
            </a:r>
            <a:r>
              <a:rPr dirty="0" sz="1150" spc="-40">
                <a:latin typeface="Cambria"/>
                <a:cs typeface="Cambria"/>
              </a:rPr>
              <a:t> </a:t>
            </a:r>
            <a:r>
              <a:rPr dirty="0" sz="1150" spc="-10">
                <a:latin typeface="Cambria"/>
                <a:cs typeface="Cambria"/>
              </a:rPr>
              <a:t>𝑘𝑠𝑖</a:t>
            </a:r>
            <a:endParaRPr sz="1150">
              <a:latin typeface="Cambria"/>
              <a:cs typeface="Cambria"/>
            </a:endParaRPr>
          </a:p>
        </p:txBody>
      </p:sp>
      <p:sp>
        <p:nvSpPr>
          <p:cNvPr id="42" name="object 42"/>
          <p:cNvSpPr txBox="1"/>
          <p:nvPr/>
        </p:nvSpPr>
        <p:spPr>
          <a:xfrm>
            <a:off x="978405" y="7037292"/>
            <a:ext cx="2868930" cy="1214120"/>
          </a:xfrm>
          <a:prstGeom prst="rect">
            <a:avLst/>
          </a:prstGeom>
        </p:spPr>
        <p:txBody>
          <a:bodyPr wrap="square" lIns="0" tIns="46355" rIns="0" bIns="0" rtlCol="0" vert="horz">
            <a:spAutoFit/>
          </a:bodyPr>
          <a:lstStyle/>
          <a:p>
            <a:pPr marL="283210">
              <a:lnSpc>
                <a:spcPct val="100000"/>
              </a:lnSpc>
              <a:spcBef>
                <a:spcPts val="365"/>
              </a:spcBef>
            </a:pPr>
            <a:r>
              <a:rPr dirty="0" sz="1150" spc="-10">
                <a:latin typeface="Arial"/>
                <a:cs typeface="Arial"/>
              </a:rPr>
              <a:t>and-tie method, LRFD</a:t>
            </a:r>
            <a:r>
              <a:rPr dirty="0" sz="1150" spc="-5">
                <a:latin typeface="Arial"/>
                <a:cs typeface="Arial"/>
              </a:rPr>
              <a:t> </a:t>
            </a:r>
            <a:r>
              <a:rPr dirty="0" sz="1150" spc="-10">
                <a:latin typeface="Arial"/>
                <a:cs typeface="Arial"/>
              </a:rPr>
              <a:t>5.7.3.2</a:t>
            </a:r>
            <a:endParaRPr sz="1150">
              <a:latin typeface="Arial"/>
              <a:cs typeface="Arial"/>
            </a:endParaRPr>
          </a:p>
          <a:p>
            <a:pPr marL="283210" indent="-245745">
              <a:lnSpc>
                <a:spcPct val="100000"/>
              </a:lnSpc>
              <a:spcBef>
                <a:spcPts val="265"/>
              </a:spcBef>
              <a:buFont typeface="Arial"/>
              <a:buChar char="•"/>
              <a:tabLst>
                <a:tab pos="283210" algn="l"/>
                <a:tab pos="283845" algn="l"/>
              </a:tabLst>
            </a:pPr>
            <a:r>
              <a:rPr dirty="0" sz="1150" spc="5">
                <a:latin typeface="Cambria"/>
                <a:cs typeface="Cambria"/>
              </a:rPr>
              <a:t>𝑏</a:t>
            </a:r>
            <a:r>
              <a:rPr dirty="0" baseline="-17361" sz="1200" spc="7">
                <a:latin typeface="Cambria"/>
                <a:cs typeface="Cambria"/>
              </a:rPr>
              <a:t>v</a:t>
            </a:r>
            <a:r>
              <a:rPr dirty="0" baseline="-17361" sz="1200" spc="30">
                <a:latin typeface="Cambria"/>
                <a:cs typeface="Cambria"/>
              </a:rPr>
              <a:t> </a:t>
            </a:r>
            <a:r>
              <a:rPr dirty="0" sz="1150" spc="210">
                <a:latin typeface="Cambria"/>
                <a:cs typeface="Cambria"/>
              </a:rPr>
              <a:t>=</a:t>
            </a:r>
            <a:r>
              <a:rPr dirty="0" sz="1150" spc="65">
                <a:latin typeface="Cambria"/>
                <a:cs typeface="Cambria"/>
              </a:rPr>
              <a:t> </a:t>
            </a:r>
            <a:r>
              <a:rPr dirty="0" sz="1150" spc="-5">
                <a:latin typeface="Cambria"/>
                <a:cs typeface="Cambria"/>
              </a:rPr>
              <a:t>6.125</a:t>
            </a:r>
            <a:r>
              <a:rPr dirty="0" sz="1150" spc="-15">
                <a:latin typeface="Cambria"/>
                <a:cs typeface="Cambria"/>
              </a:rPr>
              <a:t> </a:t>
            </a:r>
            <a:r>
              <a:rPr dirty="0" sz="1150">
                <a:latin typeface="Cambria"/>
                <a:cs typeface="Cambria"/>
              </a:rPr>
              <a:t>𝑖𝑛.</a:t>
            </a:r>
            <a:r>
              <a:rPr dirty="0" sz="1150" spc="-70">
                <a:latin typeface="Cambria"/>
                <a:cs typeface="Cambria"/>
              </a:rPr>
              <a:t> </a:t>
            </a:r>
            <a:r>
              <a:rPr dirty="0" sz="1150" spc="-5">
                <a:latin typeface="Cambria"/>
                <a:cs typeface="Cambria"/>
              </a:rPr>
              <a:t>,</a:t>
            </a:r>
            <a:r>
              <a:rPr dirty="0" sz="1150" spc="-70">
                <a:latin typeface="Cambria"/>
                <a:cs typeface="Cambria"/>
              </a:rPr>
              <a:t> </a:t>
            </a:r>
            <a:r>
              <a:rPr dirty="0" sz="1150" spc="20">
                <a:latin typeface="Cambria"/>
                <a:cs typeface="Cambria"/>
              </a:rPr>
              <a:t>𝑑</a:t>
            </a:r>
            <a:r>
              <a:rPr dirty="0" baseline="-17361" sz="1200" spc="30">
                <a:latin typeface="Cambria"/>
                <a:cs typeface="Cambria"/>
              </a:rPr>
              <a:t>v</a:t>
            </a:r>
            <a:r>
              <a:rPr dirty="0" baseline="-17361" sz="1200" spc="307">
                <a:latin typeface="Cambria"/>
                <a:cs typeface="Cambria"/>
              </a:rPr>
              <a:t> </a:t>
            </a:r>
            <a:r>
              <a:rPr dirty="0" sz="1150" spc="210">
                <a:latin typeface="Cambria"/>
                <a:cs typeface="Cambria"/>
              </a:rPr>
              <a:t>=</a:t>
            </a:r>
            <a:r>
              <a:rPr dirty="0" sz="1150" spc="60">
                <a:latin typeface="Cambria"/>
                <a:cs typeface="Cambria"/>
              </a:rPr>
              <a:t> </a:t>
            </a:r>
            <a:r>
              <a:rPr dirty="0" sz="1150" spc="-5">
                <a:latin typeface="Cambria"/>
                <a:cs typeface="Cambria"/>
              </a:rPr>
              <a:t>69.384</a:t>
            </a:r>
            <a:r>
              <a:rPr dirty="0" sz="1150">
                <a:latin typeface="Cambria"/>
                <a:cs typeface="Cambria"/>
              </a:rPr>
              <a:t> </a:t>
            </a:r>
            <a:r>
              <a:rPr dirty="0" sz="1150" spc="-5">
                <a:latin typeface="Cambria"/>
                <a:cs typeface="Cambria"/>
              </a:rPr>
              <a:t>𝑖𝑛.</a:t>
            </a:r>
            <a:endParaRPr sz="1150">
              <a:latin typeface="Cambria"/>
              <a:cs typeface="Cambria"/>
            </a:endParaRPr>
          </a:p>
          <a:p>
            <a:pPr marL="283210" indent="-245745">
              <a:lnSpc>
                <a:spcPct val="100000"/>
              </a:lnSpc>
              <a:spcBef>
                <a:spcPts val="265"/>
              </a:spcBef>
              <a:buFont typeface="Arial"/>
              <a:buChar char="•"/>
              <a:tabLst>
                <a:tab pos="283210" algn="l"/>
                <a:tab pos="283845" algn="l"/>
              </a:tabLst>
            </a:pPr>
            <a:r>
              <a:rPr dirty="0" sz="1150" spc="-95">
                <a:latin typeface="Cambria"/>
                <a:cs typeface="Cambria"/>
              </a:rPr>
              <a:t>𝑉</a:t>
            </a:r>
            <a:r>
              <a:rPr dirty="0" baseline="-17361" sz="1200" spc="-142">
                <a:latin typeface="Cambria"/>
                <a:cs typeface="Cambria"/>
              </a:rPr>
              <a:t>u </a:t>
            </a:r>
            <a:r>
              <a:rPr dirty="0" sz="1150" spc="210">
                <a:latin typeface="Cambria"/>
                <a:cs typeface="Cambria"/>
              </a:rPr>
              <a:t>= </a:t>
            </a:r>
            <a:r>
              <a:rPr dirty="0" sz="1150" spc="-5">
                <a:latin typeface="Cambria"/>
                <a:cs typeface="Cambria"/>
              </a:rPr>
              <a:t>413.73 </a:t>
            </a:r>
            <a:r>
              <a:rPr dirty="0" sz="1150" spc="-10">
                <a:latin typeface="Cambria"/>
                <a:cs typeface="Cambria"/>
              </a:rPr>
              <a:t>𝑘𝑖𝑝, </a:t>
            </a:r>
            <a:r>
              <a:rPr dirty="0" sz="1150" spc="-100">
                <a:latin typeface="Cambria"/>
                <a:cs typeface="Cambria"/>
              </a:rPr>
              <a:t>𝑉</a:t>
            </a:r>
            <a:r>
              <a:rPr dirty="0" baseline="-17361" sz="1200" spc="-150">
                <a:latin typeface="Cambria"/>
                <a:cs typeface="Cambria"/>
              </a:rPr>
              <a:t>p </a:t>
            </a:r>
            <a:r>
              <a:rPr dirty="0" sz="1150" spc="210">
                <a:latin typeface="Cambria"/>
                <a:cs typeface="Cambria"/>
              </a:rPr>
              <a:t>= </a:t>
            </a:r>
            <a:r>
              <a:rPr dirty="0" sz="1150" spc="-5">
                <a:latin typeface="Cambria"/>
                <a:cs typeface="Cambria"/>
              </a:rPr>
              <a:t>43.18 𝑘𝑖𝑝</a:t>
            </a:r>
            <a:r>
              <a:rPr dirty="0" sz="1150" spc="-5">
                <a:latin typeface="Arial"/>
                <a:cs typeface="Arial"/>
              </a:rPr>
              <a:t>, </a:t>
            </a:r>
            <a:r>
              <a:rPr dirty="0" sz="1150" spc="-10">
                <a:latin typeface="Cambria"/>
                <a:cs typeface="Cambria"/>
              </a:rPr>
              <a:t>𝜙 </a:t>
            </a:r>
            <a:r>
              <a:rPr dirty="0" sz="1150" spc="210">
                <a:latin typeface="Cambria"/>
                <a:cs typeface="Cambria"/>
              </a:rPr>
              <a:t>=</a:t>
            </a:r>
            <a:r>
              <a:rPr dirty="0" sz="1150" spc="-155">
                <a:latin typeface="Cambria"/>
                <a:cs typeface="Cambria"/>
              </a:rPr>
              <a:t> </a:t>
            </a:r>
            <a:r>
              <a:rPr dirty="0" sz="1150" spc="-10">
                <a:latin typeface="Cambria"/>
                <a:cs typeface="Cambria"/>
              </a:rPr>
              <a:t>0.9</a:t>
            </a:r>
            <a:endParaRPr sz="1150">
              <a:latin typeface="Cambria"/>
              <a:cs typeface="Cambria"/>
            </a:endParaRPr>
          </a:p>
          <a:p>
            <a:pPr marL="668655" indent="-631190">
              <a:lnSpc>
                <a:spcPct val="100000"/>
              </a:lnSpc>
              <a:spcBef>
                <a:spcPts val="585"/>
              </a:spcBef>
              <a:buSzPct val="143750"/>
              <a:buFont typeface="Arial"/>
              <a:buChar char="•"/>
              <a:tabLst>
                <a:tab pos="668655" algn="l"/>
                <a:tab pos="669290" algn="l"/>
              </a:tabLst>
            </a:pPr>
            <a:r>
              <a:rPr dirty="0" sz="800" spc="55">
                <a:latin typeface="Cambria"/>
                <a:cs typeface="Cambria"/>
              </a:rPr>
              <a:t>413.73-o.9</a:t>
            </a:r>
            <a:r>
              <a:rPr dirty="0" sz="800" spc="175">
                <a:latin typeface="Cambria"/>
                <a:cs typeface="Cambria"/>
              </a:rPr>
              <a:t> </a:t>
            </a:r>
            <a:r>
              <a:rPr dirty="0" sz="800" spc="25">
                <a:latin typeface="Cambria"/>
                <a:cs typeface="Cambria"/>
              </a:rPr>
              <a:t>43.18</a:t>
            </a:r>
            <a:endParaRPr sz="800">
              <a:latin typeface="Cambria"/>
              <a:cs typeface="Cambria"/>
            </a:endParaRPr>
          </a:p>
          <a:p>
            <a:pPr>
              <a:lnSpc>
                <a:spcPct val="100000"/>
              </a:lnSpc>
              <a:spcBef>
                <a:spcPts val="35"/>
              </a:spcBef>
              <a:buFont typeface="Arial"/>
              <a:buChar char="•"/>
            </a:pPr>
            <a:endParaRPr sz="1250">
              <a:latin typeface="Cambria"/>
              <a:cs typeface="Cambria"/>
            </a:endParaRPr>
          </a:p>
          <a:p>
            <a:pPr marL="282575" indent="-245110">
              <a:lnSpc>
                <a:spcPct val="100000"/>
              </a:lnSpc>
              <a:buChar char="•"/>
              <a:tabLst>
                <a:tab pos="282575" algn="l"/>
                <a:tab pos="283210" algn="l"/>
              </a:tabLst>
            </a:pPr>
            <a:r>
              <a:rPr dirty="0" sz="1150" spc="-10">
                <a:latin typeface="Arial"/>
                <a:cs typeface="Arial"/>
              </a:rPr>
              <a:t>Strut and tie design </a:t>
            </a:r>
            <a:r>
              <a:rPr dirty="0" sz="1150" spc="-5">
                <a:latin typeface="Arial"/>
                <a:cs typeface="Arial"/>
              </a:rPr>
              <a:t>not</a:t>
            </a:r>
            <a:r>
              <a:rPr dirty="0" sz="1150">
                <a:latin typeface="Arial"/>
                <a:cs typeface="Arial"/>
              </a:rPr>
              <a:t> </a:t>
            </a:r>
            <a:r>
              <a:rPr dirty="0" sz="1150" spc="-10">
                <a:latin typeface="Arial"/>
                <a:cs typeface="Arial"/>
              </a:rPr>
              <a:t>required</a:t>
            </a:r>
            <a:endParaRPr sz="1150">
              <a:latin typeface="Arial"/>
              <a:cs typeface="Arial"/>
            </a:endParaRPr>
          </a:p>
        </p:txBody>
      </p:sp>
      <p:sp>
        <p:nvSpPr>
          <p:cNvPr id="43" name="object 43"/>
          <p:cNvSpPr txBox="1"/>
          <p:nvPr/>
        </p:nvSpPr>
        <p:spPr>
          <a:xfrm>
            <a:off x="6903724" y="8873744"/>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13</a:t>
            </a:r>
            <a:r>
              <a:rPr dirty="0" sz="850">
                <a:solidFill>
                  <a:srgbClr val="FFFFFF"/>
                </a:solidFill>
                <a:latin typeface="Arial"/>
                <a:cs typeface="Arial"/>
              </a:rPr>
              <a:t>0</a:t>
            </a:r>
            <a:endParaRPr sz="850">
              <a:latin typeface="Arial"/>
              <a:cs typeface="Arial"/>
            </a:endParaRPr>
          </a:p>
        </p:txBody>
      </p:sp>
      <p:sp>
        <p:nvSpPr>
          <p:cNvPr id="44" name="object 44"/>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45" name="object 45"/>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2</a:t>
            </a:r>
            <a:r>
              <a:rPr dirty="0" sz="1050" spc="-5">
                <a:solidFill>
                  <a:srgbClr val="262626"/>
                </a:solidFill>
                <a:latin typeface="Calibri"/>
                <a:cs typeface="Calibri"/>
              </a:rPr>
              <a:t>9</a:t>
            </a:r>
            <a:endParaRPr sz="1050">
              <a:latin typeface="Calibri"/>
              <a:cs typeface="Calibri"/>
            </a:endParaRPr>
          </a:p>
        </p:txBody>
      </p:sp>
      <p:sp>
        <p:nvSpPr>
          <p:cNvPr id="47" name="object 47"/>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46" name="object 46"/>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3</a:t>
            </a:r>
            <a:r>
              <a:rPr dirty="0" sz="1050" spc="-5">
                <a:solidFill>
                  <a:srgbClr val="262626"/>
                </a:solidFill>
                <a:latin typeface="Calibri"/>
                <a:cs typeface="Calibri"/>
              </a:rPr>
              <a:t>0</a:t>
            </a:r>
            <a:endParaRPr sz="1050">
              <a:latin typeface="Calibri"/>
              <a:cs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3142615" cy="417195"/>
          </a:xfrm>
          <a:prstGeom prst="rect"/>
        </p:spPr>
        <p:txBody>
          <a:bodyPr wrap="square" lIns="0" tIns="14604" rIns="0" bIns="0" rtlCol="0" vert="horz">
            <a:spAutoFit/>
          </a:bodyPr>
          <a:lstStyle/>
          <a:p>
            <a:pPr>
              <a:lnSpc>
                <a:spcPct val="100000"/>
              </a:lnSpc>
              <a:spcBef>
                <a:spcPts val="114"/>
              </a:spcBef>
            </a:pPr>
            <a:r>
              <a:rPr dirty="0" sz="2550" spc="10" b="0">
                <a:solidFill>
                  <a:srgbClr val="1C7C5B"/>
                </a:solidFill>
                <a:latin typeface="Arial Black"/>
                <a:cs typeface="Arial Black"/>
              </a:rPr>
              <a:t>Shear</a:t>
            </a:r>
            <a:r>
              <a:rPr dirty="0" sz="2550" spc="-95" b="0">
                <a:solidFill>
                  <a:srgbClr val="1C7C5B"/>
                </a:solidFill>
                <a:latin typeface="Arial Black"/>
                <a:cs typeface="Arial Black"/>
              </a:rPr>
              <a:t> </a:t>
            </a:r>
            <a:r>
              <a:rPr dirty="0" sz="2550" spc="5" b="0">
                <a:solidFill>
                  <a:srgbClr val="1C7C5B"/>
                </a:solidFill>
                <a:latin typeface="Arial Black"/>
                <a:cs typeface="Arial Black"/>
              </a:rPr>
              <a:t>Resistance</a:t>
            </a:r>
            <a:endParaRPr sz="2550">
              <a:latin typeface="Arial Black"/>
              <a:cs typeface="Arial Black"/>
            </a:endParaRPr>
          </a:p>
        </p:txBody>
      </p:sp>
      <p:sp>
        <p:nvSpPr>
          <p:cNvPr id="6" name="object 6"/>
          <p:cNvSpPr txBox="1"/>
          <p:nvPr/>
        </p:nvSpPr>
        <p:spPr>
          <a:xfrm>
            <a:off x="991105" y="1826732"/>
            <a:ext cx="3138170" cy="682625"/>
          </a:xfrm>
          <a:prstGeom prst="rect">
            <a:avLst/>
          </a:prstGeom>
        </p:spPr>
        <p:txBody>
          <a:bodyPr wrap="square" lIns="0" tIns="61594" rIns="0" bIns="0" rtlCol="0" vert="horz">
            <a:spAutoFit/>
          </a:bodyPr>
          <a:lstStyle/>
          <a:p>
            <a:pPr marL="270510" indent="-245745">
              <a:lnSpc>
                <a:spcPct val="100000"/>
              </a:lnSpc>
              <a:spcBef>
                <a:spcPts val="484"/>
              </a:spcBef>
              <a:buFont typeface="Arial"/>
              <a:buChar char="•"/>
              <a:tabLst>
                <a:tab pos="270510" algn="l"/>
                <a:tab pos="271145" algn="l"/>
              </a:tabLst>
            </a:pPr>
            <a:r>
              <a:rPr dirty="0" sz="1150" spc="-95">
                <a:latin typeface="Cambria"/>
                <a:cs typeface="Cambria"/>
              </a:rPr>
              <a:t>𝑉</a:t>
            </a:r>
            <a:r>
              <a:rPr dirty="0" baseline="-17361" sz="1200" spc="-142">
                <a:latin typeface="Cambria"/>
                <a:cs typeface="Cambria"/>
              </a:rPr>
              <a:t>n</a:t>
            </a:r>
            <a:r>
              <a:rPr dirty="0" baseline="-17361" sz="1200" spc="-60">
                <a:latin typeface="Cambria"/>
                <a:cs typeface="Cambria"/>
              </a:rPr>
              <a:t> </a:t>
            </a:r>
            <a:r>
              <a:rPr dirty="0" sz="1150" spc="210">
                <a:latin typeface="Cambria"/>
                <a:cs typeface="Cambria"/>
              </a:rPr>
              <a:t>=</a:t>
            </a:r>
            <a:r>
              <a:rPr dirty="0" sz="1150" spc="50">
                <a:latin typeface="Cambria"/>
                <a:cs typeface="Cambria"/>
              </a:rPr>
              <a:t> </a:t>
            </a:r>
            <a:r>
              <a:rPr dirty="0" sz="1150" spc="-125">
                <a:latin typeface="Cambria"/>
                <a:cs typeface="Cambria"/>
              </a:rPr>
              <a:t>𝑉</a:t>
            </a:r>
            <a:r>
              <a:rPr dirty="0" baseline="-17361" sz="1200" spc="-187">
                <a:latin typeface="Cambria"/>
                <a:cs typeface="Cambria"/>
              </a:rPr>
              <a:t>e</a:t>
            </a:r>
            <a:r>
              <a:rPr dirty="0" baseline="-17361" sz="1200" spc="-142">
                <a:latin typeface="Cambria"/>
                <a:cs typeface="Cambria"/>
              </a:rPr>
              <a:t> </a:t>
            </a:r>
            <a:r>
              <a:rPr dirty="0" sz="1150" spc="210">
                <a:latin typeface="Cambria"/>
                <a:cs typeface="Cambria"/>
              </a:rPr>
              <a:t>+</a:t>
            </a:r>
            <a:r>
              <a:rPr dirty="0" sz="1150">
                <a:latin typeface="Cambria"/>
                <a:cs typeface="Cambria"/>
              </a:rPr>
              <a:t> </a:t>
            </a:r>
            <a:r>
              <a:rPr dirty="0" sz="1150" spc="-114">
                <a:latin typeface="Cambria"/>
                <a:cs typeface="Cambria"/>
              </a:rPr>
              <a:t>𝑉</a:t>
            </a:r>
            <a:r>
              <a:rPr dirty="0" baseline="-17361" sz="1200" spc="-172">
                <a:latin typeface="Cambria"/>
                <a:cs typeface="Cambria"/>
              </a:rPr>
              <a:t>s</a:t>
            </a:r>
            <a:r>
              <a:rPr dirty="0" baseline="-17361" sz="1200" spc="-157">
                <a:latin typeface="Cambria"/>
                <a:cs typeface="Cambria"/>
              </a:rPr>
              <a:t> </a:t>
            </a:r>
            <a:r>
              <a:rPr dirty="0" sz="1150" spc="210">
                <a:latin typeface="Cambria"/>
                <a:cs typeface="Cambria"/>
              </a:rPr>
              <a:t>+</a:t>
            </a:r>
            <a:r>
              <a:rPr dirty="0" sz="1150" spc="10">
                <a:latin typeface="Cambria"/>
                <a:cs typeface="Cambria"/>
              </a:rPr>
              <a:t> </a:t>
            </a:r>
            <a:r>
              <a:rPr dirty="0" sz="1150" spc="-105">
                <a:latin typeface="Cambria"/>
                <a:cs typeface="Cambria"/>
              </a:rPr>
              <a:t>𝑉</a:t>
            </a:r>
            <a:r>
              <a:rPr dirty="0" baseline="-17361" sz="1200" spc="-157">
                <a:latin typeface="Cambria"/>
                <a:cs typeface="Cambria"/>
              </a:rPr>
              <a:t>p</a:t>
            </a:r>
            <a:endParaRPr baseline="-17361" sz="1200">
              <a:latin typeface="Cambria"/>
              <a:cs typeface="Cambria"/>
            </a:endParaRPr>
          </a:p>
          <a:p>
            <a:pPr marL="351155">
              <a:lnSpc>
                <a:spcPct val="100000"/>
              </a:lnSpc>
              <a:spcBef>
                <a:spcPts val="385"/>
              </a:spcBef>
            </a:pPr>
            <a:r>
              <a:rPr dirty="0" sz="1150" spc="-10">
                <a:latin typeface="Arial"/>
                <a:cs typeface="Arial"/>
              </a:rPr>
              <a:t>– </a:t>
            </a:r>
            <a:r>
              <a:rPr dirty="0" sz="1150" spc="-15">
                <a:latin typeface="Arial"/>
                <a:cs typeface="Arial"/>
              </a:rPr>
              <a:t>Eq</a:t>
            </a:r>
            <a:r>
              <a:rPr dirty="0" sz="1150" spc="45">
                <a:latin typeface="Arial"/>
                <a:cs typeface="Arial"/>
              </a:rPr>
              <a:t> </a:t>
            </a:r>
            <a:r>
              <a:rPr dirty="0" sz="1150" spc="-10">
                <a:latin typeface="Arial"/>
                <a:cs typeface="Arial"/>
              </a:rPr>
              <a:t>5.7.3.3-1</a:t>
            </a:r>
            <a:endParaRPr sz="1150">
              <a:latin typeface="Arial"/>
              <a:cs typeface="Arial"/>
            </a:endParaRPr>
          </a:p>
          <a:p>
            <a:pPr marL="351155">
              <a:lnSpc>
                <a:spcPct val="100000"/>
              </a:lnSpc>
              <a:spcBef>
                <a:spcPts val="260"/>
              </a:spcBef>
            </a:pPr>
            <a:r>
              <a:rPr dirty="0" sz="1150" spc="-10">
                <a:latin typeface="Arial"/>
                <a:cs typeface="Arial"/>
              </a:rPr>
              <a:t>– Strength </a:t>
            </a:r>
            <a:r>
              <a:rPr dirty="0" sz="1150" spc="-5">
                <a:latin typeface="Arial"/>
                <a:cs typeface="Arial"/>
              </a:rPr>
              <a:t>of </a:t>
            </a:r>
            <a:r>
              <a:rPr dirty="0" sz="1150" spc="-10">
                <a:latin typeface="Arial"/>
                <a:cs typeface="Arial"/>
              </a:rPr>
              <a:t>concrete, </a:t>
            </a:r>
            <a:r>
              <a:rPr dirty="0" sz="1150" spc="-5">
                <a:latin typeface="Arial"/>
                <a:cs typeface="Arial"/>
              </a:rPr>
              <a:t>stirrups,</a:t>
            </a:r>
            <a:r>
              <a:rPr dirty="0" sz="1150" spc="40">
                <a:latin typeface="Arial"/>
                <a:cs typeface="Arial"/>
              </a:rPr>
              <a:t> </a:t>
            </a:r>
            <a:r>
              <a:rPr dirty="0" sz="1150" spc="-5">
                <a:latin typeface="Arial"/>
                <a:cs typeface="Arial"/>
              </a:rPr>
              <a:t>prestress</a:t>
            </a:r>
            <a:endParaRPr sz="1150">
              <a:latin typeface="Arial"/>
              <a:cs typeface="Arial"/>
            </a:endParaRPr>
          </a:p>
        </p:txBody>
      </p:sp>
      <p:sp>
        <p:nvSpPr>
          <p:cNvPr id="7" name="object 7"/>
          <p:cNvSpPr txBox="1"/>
          <p:nvPr/>
        </p:nvSpPr>
        <p:spPr>
          <a:xfrm>
            <a:off x="991105" y="2518671"/>
            <a:ext cx="1604645" cy="199390"/>
          </a:xfrm>
          <a:prstGeom prst="rect">
            <a:avLst/>
          </a:prstGeom>
        </p:spPr>
        <p:txBody>
          <a:bodyPr wrap="square" lIns="0" tIns="11430" rIns="0" bIns="0" rtlCol="0" vert="horz">
            <a:spAutoFit/>
          </a:bodyPr>
          <a:lstStyle/>
          <a:p>
            <a:pPr marL="270510" indent="-245745">
              <a:lnSpc>
                <a:spcPct val="100000"/>
              </a:lnSpc>
              <a:spcBef>
                <a:spcPts val="90"/>
              </a:spcBef>
              <a:buFont typeface="Arial"/>
              <a:buChar char="•"/>
              <a:tabLst>
                <a:tab pos="270510" algn="l"/>
                <a:tab pos="271145" algn="l"/>
              </a:tabLst>
            </a:pPr>
            <a:r>
              <a:rPr dirty="0" sz="1150" spc="-95">
                <a:latin typeface="Cambria"/>
                <a:cs typeface="Cambria"/>
              </a:rPr>
              <a:t>𝑉</a:t>
            </a:r>
            <a:r>
              <a:rPr dirty="0" baseline="-17361" sz="1200" spc="-142">
                <a:latin typeface="Cambria"/>
                <a:cs typeface="Cambria"/>
              </a:rPr>
              <a:t>n </a:t>
            </a:r>
            <a:r>
              <a:rPr dirty="0" sz="1150" spc="210">
                <a:latin typeface="Cambria"/>
                <a:cs typeface="Cambria"/>
              </a:rPr>
              <a:t>= </a:t>
            </a:r>
            <a:r>
              <a:rPr dirty="0" sz="1150" spc="30">
                <a:latin typeface="Cambria"/>
                <a:cs typeface="Cambria"/>
              </a:rPr>
              <a:t>0.25𝑓</a:t>
            </a:r>
            <a:r>
              <a:rPr dirty="0" baseline="27777" sz="1200" spc="44">
                <a:latin typeface="Cambria"/>
                <a:cs typeface="Cambria"/>
              </a:rPr>
              <a:t>,</a:t>
            </a:r>
            <a:r>
              <a:rPr dirty="0" sz="1150" spc="30">
                <a:latin typeface="Cambria"/>
                <a:cs typeface="Cambria"/>
              </a:rPr>
              <a:t>𝑏 </a:t>
            </a:r>
            <a:r>
              <a:rPr dirty="0" sz="1150" spc="-10">
                <a:latin typeface="Cambria"/>
                <a:cs typeface="Cambria"/>
              </a:rPr>
              <a:t>𝑑 </a:t>
            </a:r>
            <a:r>
              <a:rPr dirty="0" sz="1150" spc="210">
                <a:latin typeface="Cambria"/>
                <a:cs typeface="Cambria"/>
              </a:rPr>
              <a:t>+</a:t>
            </a:r>
            <a:r>
              <a:rPr dirty="0" sz="1150" spc="-165">
                <a:latin typeface="Cambria"/>
                <a:cs typeface="Cambria"/>
              </a:rPr>
              <a:t> </a:t>
            </a:r>
            <a:r>
              <a:rPr dirty="0" sz="1150" spc="-10">
                <a:latin typeface="Cambria"/>
                <a:cs typeface="Cambria"/>
              </a:rPr>
              <a:t>𝑉</a:t>
            </a:r>
            <a:endParaRPr sz="1150">
              <a:latin typeface="Cambria"/>
              <a:cs typeface="Cambria"/>
            </a:endParaRPr>
          </a:p>
        </p:txBody>
      </p:sp>
      <p:sp>
        <p:nvSpPr>
          <p:cNvPr id="8" name="object 8"/>
          <p:cNvSpPr txBox="1"/>
          <p:nvPr/>
        </p:nvSpPr>
        <p:spPr>
          <a:xfrm>
            <a:off x="1904954" y="2587209"/>
            <a:ext cx="684530" cy="151765"/>
          </a:xfrm>
          <a:prstGeom prst="rect">
            <a:avLst/>
          </a:prstGeom>
        </p:spPr>
        <p:txBody>
          <a:bodyPr wrap="square" lIns="0" tIns="15875" rIns="0" bIns="0" rtlCol="0" vert="horz">
            <a:spAutoFit/>
          </a:bodyPr>
          <a:lstStyle/>
          <a:p>
            <a:pPr>
              <a:lnSpc>
                <a:spcPct val="100000"/>
              </a:lnSpc>
              <a:spcBef>
                <a:spcPts val="125"/>
              </a:spcBef>
              <a:tabLst>
                <a:tab pos="604520" algn="l"/>
              </a:tabLst>
            </a:pPr>
            <a:r>
              <a:rPr dirty="0" sz="800" spc="25">
                <a:latin typeface="Cambria"/>
                <a:cs typeface="Cambria"/>
              </a:rPr>
              <a:t>e</a:t>
            </a:r>
            <a:r>
              <a:rPr dirty="0" sz="800" spc="25">
                <a:latin typeface="Cambria"/>
                <a:cs typeface="Cambria"/>
              </a:rPr>
              <a:t>    </a:t>
            </a:r>
            <a:r>
              <a:rPr dirty="0" sz="800" spc="-75">
                <a:latin typeface="Cambria"/>
                <a:cs typeface="Cambria"/>
              </a:rPr>
              <a:t> </a:t>
            </a:r>
            <a:r>
              <a:rPr dirty="0" sz="800" spc="65">
                <a:latin typeface="Cambria"/>
                <a:cs typeface="Cambria"/>
              </a:rPr>
              <a:t>v</a:t>
            </a:r>
            <a:r>
              <a:rPr dirty="0" sz="800">
                <a:latin typeface="Cambria"/>
                <a:cs typeface="Cambria"/>
              </a:rPr>
              <a:t>   </a:t>
            </a:r>
            <a:r>
              <a:rPr dirty="0" sz="800" spc="25">
                <a:latin typeface="Cambria"/>
                <a:cs typeface="Cambria"/>
              </a:rPr>
              <a:t> </a:t>
            </a:r>
            <a:r>
              <a:rPr dirty="0" sz="800" spc="65">
                <a:latin typeface="Cambria"/>
                <a:cs typeface="Cambria"/>
              </a:rPr>
              <a:t>v</a:t>
            </a:r>
            <a:r>
              <a:rPr dirty="0" sz="800">
                <a:latin typeface="Cambria"/>
                <a:cs typeface="Cambria"/>
              </a:rPr>
              <a:t>	</a:t>
            </a:r>
            <a:r>
              <a:rPr dirty="0" sz="800" spc="75">
                <a:latin typeface="Cambria"/>
                <a:cs typeface="Cambria"/>
              </a:rPr>
              <a:t>p</a:t>
            </a:r>
            <a:endParaRPr sz="800">
              <a:latin typeface="Cambria"/>
              <a:cs typeface="Cambria"/>
            </a:endParaRPr>
          </a:p>
        </p:txBody>
      </p:sp>
      <p:sp>
        <p:nvSpPr>
          <p:cNvPr id="9" name="object 9"/>
          <p:cNvSpPr txBox="1"/>
          <p:nvPr/>
        </p:nvSpPr>
        <p:spPr>
          <a:xfrm>
            <a:off x="991105" y="2709170"/>
            <a:ext cx="5647690" cy="1243330"/>
          </a:xfrm>
          <a:prstGeom prst="rect">
            <a:avLst/>
          </a:prstGeom>
        </p:spPr>
        <p:txBody>
          <a:bodyPr wrap="square" lIns="0" tIns="46355" rIns="0" bIns="0" rtlCol="0" vert="horz">
            <a:spAutoFit/>
          </a:bodyPr>
          <a:lstStyle/>
          <a:p>
            <a:pPr marL="351155">
              <a:lnSpc>
                <a:spcPct val="100000"/>
              </a:lnSpc>
              <a:spcBef>
                <a:spcPts val="365"/>
              </a:spcBef>
            </a:pPr>
            <a:r>
              <a:rPr dirty="0" sz="1150" spc="-10">
                <a:latin typeface="Arial"/>
                <a:cs typeface="Arial"/>
              </a:rPr>
              <a:t>– </a:t>
            </a:r>
            <a:r>
              <a:rPr dirty="0" sz="1150" spc="-15">
                <a:latin typeface="Arial"/>
                <a:cs typeface="Arial"/>
              </a:rPr>
              <a:t>Eq</a:t>
            </a:r>
            <a:r>
              <a:rPr dirty="0" sz="1150" spc="50">
                <a:latin typeface="Arial"/>
                <a:cs typeface="Arial"/>
              </a:rPr>
              <a:t> </a:t>
            </a:r>
            <a:r>
              <a:rPr dirty="0" sz="1150" spc="-10">
                <a:latin typeface="Arial"/>
                <a:cs typeface="Arial"/>
              </a:rPr>
              <a:t>5.7.3.3-2</a:t>
            </a:r>
            <a:endParaRPr sz="1150">
              <a:latin typeface="Arial"/>
              <a:cs typeface="Arial"/>
            </a:endParaRPr>
          </a:p>
          <a:p>
            <a:pPr marL="555625" marR="30480" indent="-204470">
              <a:lnSpc>
                <a:spcPts val="1370"/>
              </a:lnSpc>
              <a:spcBef>
                <a:spcPts val="315"/>
              </a:spcBef>
            </a:pPr>
            <a:r>
              <a:rPr dirty="0" sz="1150" spc="-10">
                <a:latin typeface="Arial"/>
                <a:cs typeface="Arial"/>
              </a:rPr>
              <a:t>– Upper limit </a:t>
            </a:r>
            <a:r>
              <a:rPr dirty="0" sz="1150" spc="-5">
                <a:latin typeface="Arial"/>
                <a:cs typeface="Arial"/>
              </a:rPr>
              <a:t>to </a:t>
            </a:r>
            <a:r>
              <a:rPr dirty="0" sz="1150" spc="-10">
                <a:latin typeface="Arial"/>
                <a:cs typeface="Arial"/>
              </a:rPr>
              <a:t>ensure the concrete in the </a:t>
            </a:r>
            <a:r>
              <a:rPr dirty="0" sz="1150" spc="-15">
                <a:latin typeface="Arial"/>
                <a:cs typeface="Arial"/>
              </a:rPr>
              <a:t>web </a:t>
            </a:r>
            <a:r>
              <a:rPr dirty="0" sz="1150" spc="-5">
                <a:latin typeface="Arial"/>
                <a:cs typeface="Arial"/>
              </a:rPr>
              <a:t>of the </a:t>
            </a:r>
            <a:r>
              <a:rPr dirty="0" sz="1150" spc="-10">
                <a:latin typeface="Arial"/>
                <a:cs typeface="Arial"/>
              </a:rPr>
              <a:t>beam </a:t>
            </a:r>
            <a:r>
              <a:rPr dirty="0" sz="1150" spc="-15">
                <a:latin typeface="Arial"/>
                <a:cs typeface="Arial"/>
              </a:rPr>
              <a:t>will </a:t>
            </a:r>
            <a:r>
              <a:rPr dirty="0" sz="1150" spc="-5">
                <a:latin typeface="Arial"/>
                <a:cs typeface="Arial"/>
              </a:rPr>
              <a:t>not crush </a:t>
            </a:r>
            <a:r>
              <a:rPr dirty="0" sz="1150" spc="-10">
                <a:latin typeface="Arial"/>
                <a:cs typeface="Arial"/>
              </a:rPr>
              <a:t>prior </a:t>
            </a:r>
            <a:r>
              <a:rPr dirty="0" sz="1150" spc="-5">
                <a:latin typeface="Arial"/>
                <a:cs typeface="Arial"/>
              </a:rPr>
              <a:t>to  </a:t>
            </a:r>
            <a:r>
              <a:rPr dirty="0" sz="1150" spc="-15">
                <a:latin typeface="Arial"/>
                <a:cs typeface="Arial"/>
              </a:rPr>
              <a:t>yielding </a:t>
            </a:r>
            <a:r>
              <a:rPr dirty="0" sz="1150" spc="-5">
                <a:latin typeface="Arial"/>
                <a:cs typeface="Arial"/>
              </a:rPr>
              <a:t>of </a:t>
            </a:r>
            <a:r>
              <a:rPr dirty="0" sz="1150" spc="-10">
                <a:latin typeface="Arial"/>
                <a:cs typeface="Arial"/>
              </a:rPr>
              <a:t>the </a:t>
            </a:r>
            <a:r>
              <a:rPr dirty="0" sz="1150" spc="-5">
                <a:latin typeface="Arial"/>
                <a:cs typeface="Arial"/>
              </a:rPr>
              <a:t>transverse </a:t>
            </a:r>
            <a:r>
              <a:rPr dirty="0" sz="1150" spc="-10">
                <a:latin typeface="Arial"/>
                <a:cs typeface="Arial"/>
              </a:rPr>
              <a:t>reinforcement (ductility</a:t>
            </a:r>
            <a:r>
              <a:rPr dirty="0" sz="1150" spc="50">
                <a:latin typeface="Arial"/>
                <a:cs typeface="Arial"/>
              </a:rPr>
              <a:t> </a:t>
            </a:r>
            <a:r>
              <a:rPr dirty="0" sz="1150" spc="-10">
                <a:latin typeface="Arial"/>
                <a:cs typeface="Arial"/>
              </a:rPr>
              <a:t>requirement)</a:t>
            </a:r>
            <a:endParaRPr sz="1150">
              <a:latin typeface="Arial"/>
              <a:cs typeface="Arial"/>
            </a:endParaRPr>
          </a:p>
          <a:p>
            <a:pPr marL="269875" indent="-245110">
              <a:lnSpc>
                <a:spcPct val="100000"/>
              </a:lnSpc>
              <a:spcBef>
                <a:spcPts val="220"/>
              </a:spcBef>
              <a:buChar char="•"/>
              <a:tabLst>
                <a:tab pos="269875" algn="l"/>
                <a:tab pos="270510" algn="l"/>
              </a:tabLst>
            </a:pPr>
            <a:r>
              <a:rPr dirty="0" sz="1150" spc="-10">
                <a:latin typeface="Arial"/>
                <a:cs typeface="Arial"/>
              </a:rPr>
              <a:t>Minimum </a:t>
            </a:r>
            <a:r>
              <a:rPr dirty="0" sz="1150" spc="-5">
                <a:latin typeface="Arial"/>
                <a:cs typeface="Arial"/>
              </a:rPr>
              <a:t>of </a:t>
            </a:r>
            <a:r>
              <a:rPr dirty="0" sz="1150" spc="-10">
                <a:latin typeface="Arial"/>
                <a:cs typeface="Arial"/>
              </a:rPr>
              <a:t>Equation </a:t>
            </a:r>
            <a:r>
              <a:rPr dirty="0" sz="1150" spc="-5">
                <a:latin typeface="Arial"/>
                <a:cs typeface="Arial"/>
              </a:rPr>
              <a:t>-1 </a:t>
            </a:r>
            <a:r>
              <a:rPr dirty="0" sz="1150" spc="-10">
                <a:latin typeface="Arial"/>
                <a:cs typeface="Arial"/>
              </a:rPr>
              <a:t>&amp;</a:t>
            </a:r>
            <a:r>
              <a:rPr dirty="0" sz="1150">
                <a:latin typeface="Arial"/>
                <a:cs typeface="Arial"/>
              </a:rPr>
              <a:t> </a:t>
            </a:r>
            <a:r>
              <a:rPr dirty="0" sz="1150" spc="-5">
                <a:latin typeface="Arial"/>
                <a:cs typeface="Arial"/>
              </a:rPr>
              <a:t>-2</a:t>
            </a:r>
            <a:endParaRPr sz="1150">
              <a:latin typeface="Arial"/>
              <a:cs typeface="Arial"/>
            </a:endParaRPr>
          </a:p>
          <a:p>
            <a:pPr marL="269875" indent="-245110">
              <a:lnSpc>
                <a:spcPct val="100000"/>
              </a:lnSpc>
              <a:spcBef>
                <a:spcPts val="265"/>
              </a:spcBef>
              <a:buChar char="•"/>
              <a:tabLst>
                <a:tab pos="269875" algn="l"/>
                <a:tab pos="270510" algn="l"/>
              </a:tabLst>
            </a:pPr>
            <a:r>
              <a:rPr dirty="0" sz="1150" spc="-10">
                <a:latin typeface="Arial"/>
                <a:cs typeface="Arial"/>
              </a:rPr>
              <a:t>Capacity Reduction Factor </a:t>
            </a:r>
            <a:r>
              <a:rPr dirty="0" sz="1150" spc="-10">
                <a:latin typeface="Cambria"/>
                <a:cs typeface="Cambria"/>
              </a:rPr>
              <a:t>𝜙 </a:t>
            </a:r>
            <a:r>
              <a:rPr dirty="0" sz="1150" spc="210">
                <a:latin typeface="Cambria"/>
                <a:cs typeface="Cambria"/>
              </a:rPr>
              <a:t>= </a:t>
            </a:r>
            <a:r>
              <a:rPr dirty="0" sz="1150" spc="-10">
                <a:latin typeface="Cambria"/>
                <a:cs typeface="Cambria"/>
              </a:rPr>
              <a:t>0.9</a:t>
            </a:r>
            <a:r>
              <a:rPr dirty="0" sz="1150" spc="-10">
                <a:latin typeface="Arial"/>
                <a:cs typeface="Arial"/>
              </a:rPr>
              <a:t>, LRFD</a:t>
            </a:r>
            <a:r>
              <a:rPr dirty="0" sz="1150" spc="-55">
                <a:latin typeface="Arial"/>
                <a:cs typeface="Arial"/>
              </a:rPr>
              <a:t> </a:t>
            </a:r>
            <a:r>
              <a:rPr dirty="0" sz="1150" spc="-10">
                <a:latin typeface="Arial"/>
                <a:cs typeface="Arial"/>
              </a:rPr>
              <a:t>5.5.4.2</a:t>
            </a:r>
            <a:endParaRPr sz="1150">
              <a:latin typeface="Arial"/>
              <a:cs typeface="Arial"/>
            </a:endParaRPr>
          </a:p>
          <a:p>
            <a:pPr marL="270510" indent="-245745">
              <a:lnSpc>
                <a:spcPct val="100000"/>
              </a:lnSpc>
              <a:spcBef>
                <a:spcPts val="265"/>
              </a:spcBef>
              <a:buFont typeface="Arial"/>
              <a:buChar char="•"/>
              <a:tabLst>
                <a:tab pos="270510" algn="l"/>
                <a:tab pos="271145" algn="l"/>
              </a:tabLst>
            </a:pPr>
            <a:r>
              <a:rPr dirty="0" sz="1150" spc="-85">
                <a:latin typeface="Cambria"/>
                <a:cs typeface="Cambria"/>
              </a:rPr>
              <a:t>𝑉</a:t>
            </a:r>
            <a:r>
              <a:rPr dirty="0" baseline="-17361" sz="1200" spc="-127">
                <a:latin typeface="Cambria"/>
                <a:cs typeface="Cambria"/>
              </a:rPr>
              <a:t>r </a:t>
            </a:r>
            <a:r>
              <a:rPr dirty="0" sz="1150" spc="210">
                <a:latin typeface="Cambria"/>
                <a:cs typeface="Cambria"/>
              </a:rPr>
              <a:t>=</a:t>
            </a:r>
            <a:r>
              <a:rPr dirty="0" sz="1150" spc="75">
                <a:latin typeface="Cambria"/>
                <a:cs typeface="Cambria"/>
              </a:rPr>
              <a:t> </a:t>
            </a:r>
            <a:r>
              <a:rPr dirty="0" sz="1150" spc="-60">
                <a:latin typeface="Cambria"/>
                <a:cs typeface="Cambria"/>
              </a:rPr>
              <a:t>𝜙𝑉</a:t>
            </a:r>
            <a:r>
              <a:rPr dirty="0" baseline="-17361" sz="1200" spc="-89">
                <a:latin typeface="Cambria"/>
                <a:cs typeface="Cambria"/>
              </a:rPr>
              <a:t>n</a:t>
            </a:r>
            <a:endParaRPr baseline="-17361" sz="1200">
              <a:latin typeface="Cambria"/>
              <a:cs typeface="Cambria"/>
            </a:endParaRPr>
          </a:p>
        </p:txBody>
      </p:sp>
      <p:sp>
        <p:nvSpPr>
          <p:cNvPr id="10" name="object 10"/>
          <p:cNvSpPr txBox="1"/>
          <p:nvPr/>
        </p:nvSpPr>
        <p:spPr>
          <a:xfrm>
            <a:off x="6903724" y="4498371"/>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13</a:t>
            </a:r>
            <a:r>
              <a:rPr dirty="0" sz="850">
                <a:solidFill>
                  <a:srgbClr val="FFFFFF"/>
                </a:solidFill>
                <a:latin typeface="Arial"/>
                <a:cs typeface="Arial"/>
              </a:rPr>
              <a:t>1</a:t>
            </a:r>
            <a:endParaRPr sz="850">
              <a:latin typeface="Arial"/>
              <a:cs typeface="Arial"/>
            </a:endParaRPr>
          </a:p>
        </p:txBody>
      </p:sp>
      <p:sp>
        <p:nvSpPr>
          <p:cNvPr id="11" name="object 11"/>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12" name="object 12"/>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3" name="object 13"/>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4" name="object 14"/>
          <p:cNvSpPr txBox="1"/>
          <p:nvPr/>
        </p:nvSpPr>
        <p:spPr>
          <a:xfrm>
            <a:off x="1016466" y="5528576"/>
            <a:ext cx="2663825" cy="417195"/>
          </a:xfrm>
          <a:prstGeom prst="rect">
            <a:avLst/>
          </a:prstGeom>
        </p:spPr>
        <p:txBody>
          <a:bodyPr wrap="square" lIns="0" tIns="14604" rIns="0" bIns="0" rtlCol="0" vert="horz">
            <a:spAutoFit/>
          </a:bodyPr>
          <a:lstStyle/>
          <a:p>
            <a:pPr>
              <a:lnSpc>
                <a:spcPct val="100000"/>
              </a:lnSpc>
              <a:spcBef>
                <a:spcPts val="114"/>
              </a:spcBef>
            </a:pPr>
            <a:r>
              <a:rPr dirty="0" sz="2550" spc="10">
                <a:solidFill>
                  <a:srgbClr val="1C7C5B"/>
                </a:solidFill>
                <a:latin typeface="Arial Black"/>
                <a:cs typeface="Arial Black"/>
              </a:rPr>
              <a:t>Shear</a:t>
            </a:r>
            <a:r>
              <a:rPr dirty="0" sz="2550" spc="-65">
                <a:solidFill>
                  <a:srgbClr val="1C7C5B"/>
                </a:solidFill>
                <a:latin typeface="Arial Black"/>
                <a:cs typeface="Arial Black"/>
              </a:rPr>
              <a:t> </a:t>
            </a:r>
            <a:r>
              <a:rPr dirty="0" sz="2550" spc="10">
                <a:solidFill>
                  <a:srgbClr val="1C7C5B"/>
                </a:solidFill>
                <a:latin typeface="Arial Black"/>
                <a:cs typeface="Arial Black"/>
              </a:rPr>
              <a:t>strength</a:t>
            </a:r>
            <a:endParaRPr sz="2550">
              <a:latin typeface="Arial Black"/>
              <a:cs typeface="Arial Black"/>
            </a:endParaRPr>
          </a:p>
        </p:txBody>
      </p:sp>
      <p:sp>
        <p:nvSpPr>
          <p:cNvPr id="15" name="object 15"/>
          <p:cNvSpPr txBox="1"/>
          <p:nvPr/>
        </p:nvSpPr>
        <p:spPr>
          <a:xfrm>
            <a:off x="991105" y="6202231"/>
            <a:ext cx="1335405" cy="473709"/>
          </a:xfrm>
          <a:prstGeom prst="rect">
            <a:avLst/>
          </a:prstGeom>
        </p:spPr>
        <p:txBody>
          <a:bodyPr wrap="square" lIns="0" tIns="61594" rIns="0" bIns="0" rtlCol="0" vert="horz">
            <a:spAutoFit/>
          </a:bodyPr>
          <a:lstStyle/>
          <a:p>
            <a:pPr marL="270510" indent="-245745">
              <a:lnSpc>
                <a:spcPct val="100000"/>
              </a:lnSpc>
              <a:spcBef>
                <a:spcPts val="484"/>
              </a:spcBef>
              <a:buFont typeface="Arial"/>
              <a:buChar char="•"/>
              <a:tabLst>
                <a:tab pos="270510" algn="l"/>
                <a:tab pos="271145" algn="l"/>
              </a:tabLst>
            </a:pPr>
            <a:r>
              <a:rPr dirty="0" sz="1150" spc="-95">
                <a:latin typeface="Cambria"/>
                <a:cs typeface="Cambria"/>
              </a:rPr>
              <a:t>𝑉</a:t>
            </a:r>
            <a:r>
              <a:rPr dirty="0" baseline="-17361" sz="1200" spc="-142">
                <a:latin typeface="Cambria"/>
                <a:cs typeface="Cambria"/>
              </a:rPr>
              <a:t>n</a:t>
            </a:r>
            <a:r>
              <a:rPr dirty="0" baseline="-17361" sz="1200" spc="-75">
                <a:latin typeface="Cambria"/>
                <a:cs typeface="Cambria"/>
              </a:rPr>
              <a:t> </a:t>
            </a:r>
            <a:r>
              <a:rPr dirty="0" sz="1150" spc="210">
                <a:latin typeface="Cambria"/>
                <a:cs typeface="Cambria"/>
              </a:rPr>
              <a:t>=</a:t>
            </a:r>
            <a:r>
              <a:rPr dirty="0" sz="1150" spc="45">
                <a:latin typeface="Cambria"/>
                <a:cs typeface="Cambria"/>
              </a:rPr>
              <a:t> </a:t>
            </a:r>
            <a:r>
              <a:rPr dirty="0" sz="1150" spc="-125">
                <a:latin typeface="Cambria"/>
                <a:cs typeface="Cambria"/>
              </a:rPr>
              <a:t>𝑉</a:t>
            </a:r>
            <a:r>
              <a:rPr dirty="0" baseline="-17361" sz="1200" spc="-187">
                <a:latin typeface="Cambria"/>
                <a:cs typeface="Cambria"/>
              </a:rPr>
              <a:t>e</a:t>
            </a:r>
            <a:r>
              <a:rPr dirty="0" baseline="-17361" sz="1200" spc="-157">
                <a:latin typeface="Cambria"/>
                <a:cs typeface="Cambria"/>
              </a:rPr>
              <a:t> </a:t>
            </a:r>
            <a:r>
              <a:rPr dirty="0" sz="1150" spc="210">
                <a:latin typeface="Cambria"/>
                <a:cs typeface="Cambria"/>
              </a:rPr>
              <a:t>+</a:t>
            </a:r>
            <a:r>
              <a:rPr dirty="0" sz="1150" spc="-10">
                <a:latin typeface="Cambria"/>
                <a:cs typeface="Cambria"/>
              </a:rPr>
              <a:t> </a:t>
            </a:r>
            <a:r>
              <a:rPr dirty="0" sz="1150" spc="-114">
                <a:latin typeface="Cambria"/>
                <a:cs typeface="Cambria"/>
              </a:rPr>
              <a:t>𝑉</a:t>
            </a:r>
            <a:r>
              <a:rPr dirty="0" baseline="-17361" sz="1200" spc="-172">
                <a:latin typeface="Cambria"/>
                <a:cs typeface="Cambria"/>
              </a:rPr>
              <a:t>s </a:t>
            </a:r>
            <a:r>
              <a:rPr dirty="0" sz="1150" spc="210">
                <a:latin typeface="Cambria"/>
                <a:cs typeface="Cambria"/>
              </a:rPr>
              <a:t>+</a:t>
            </a:r>
            <a:r>
              <a:rPr dirty="0" sz="1150" spc="5">
                <a:latin typeface="Cambria"/>
                <a:cs typeface="Cambria"/>
              </a:rPr>
              <a:t> </a:t>
            </a:r>
            <a:r>
              <a:rPr dirty="0" sz="1150" spc="-105">
                <a:latin typeface="Cambria"/>
                <a:cs typeface="Cambria"/>
              </a:rPr>
              <a:t>𝑉</a:t>
            </a:r>
            <a:r>
              <a:rPr dirty="0" baseline="-17361" sz="1200" spc="-157">
                <a:latin typeface="Cambria"/>
                <a:cs typeface="Cambria"/>
              </a:rPr>
              <a:t>p</a:t>
            </a:r>
            <a:endParaRPr baseline="-17361" sz="1200">
              <a:latin typeface="Cambria"/>
              <a:cs typeface="Cambria"/>
            </a:endParaRPr>
          </a:p>
          <a:p>
            <a:pPr marL="269875" indent="-245110">
              <a:lnSpc>
                <a:spcPct val="100000"/>
              </a:lnSpc>
              <a:spcBef>
                <a:spcPts val="384"/>
              </a:spcBef>
              <a:buChar char="•"/>
              <a:tabLst>
                <a:tab pos="269875" algn="l"/>
                <a:tab pos="270510" algn="l"/>
              </a:tabLst>
            </a:pPr>
            <a:r>
              <a:rPr dirty="0" sz="1150" spc="-10">
                <a:latin typeface="Arial"/>
                <a:cs typeface="Arial"/>
              </a:rPr>
              <a:t>Concrete</a:t>
            </a:r>
            <a:endParaRPr sz="1150">
              <a:latin typeface="Arial"/>
              <a:cs typeface="Arial"/>
            </a:endParaRPr>
          </a:p>
        </p:txBody>
      </p:sp>
      <p:sp>
        <p:nvSpPr>
          <p:cNvPr id="16" name="object 16"/>
          <p:cNvSpPr/>
          <p:nvPr/>
        </p:nvSpPr>
        <p:spPr>
          <a:xfrm>
            <a:off x="2453640" y="6740652"/>
            <a:ext cx="236220" cy="179831"/>
          </a:xfrm>
          <a:prstGeom prst="rect">
            <a:avLst/>
          </a:prstGeom>
          <a:blipFill>
            <a:blip r:embed="rId3" cstate="print"/>
            <a:stretch>
              <a:fillRect/>
            </a:stretch>
          </a:blipFill>
        </p:spPr>
        <p:txBody>
          <a:bodyPr wrap="square" lIns="0" tIns="0" rIns="0" bIns="0" rtlCol="0"/>
          <a:lstStyle/>
          <a:p/>
        </p:txBody>
      </p:sp>
      <p:sp>
        <p:nvSpPr>
          <p:cNvPr id="17" name="object 17"/>
          <p:cNvSpPr txBox="1"/>
          <p:nvPr/>
        </p:nvSpPr>
        <p:spPr>
          <a:xfrm>
            <a:off x="2610589" y="6790356"/>
            <a:ext cx="66040" cy="151765"/>
          </a:xfrm>
          <a:prstGeom prst="rect">
            <a:avLst/>
          </a:prstGeom>
        </p:spPr>
        <p:txBody>
          <a:bodyPr wrap="square" lIns="0" tIns="15875" rIns="0" bIns="0" rtlCol="0" vert="horz">
            <a:spAutoFit/>
          </a:bodyPr>
          <a:lstStyle/>
          <a:p>
            <a:pPr>
              <a:lnSpc>
                <a:spcPct val="100000"/>
              </a:lnSpc>
              <a:spcBef>
                <a:spcPts val="125"/>
              </a:spcBef>
            </a:pPr>
            <a:r>
              <a:rPr dirty="0" sz="800" spc="25">
                <a:latin typeface="Cambria"/>
                <a:cs typeface="Cambria"/>
              </a:rPr>
              <a:t>e</a:t>
            </a:r>
            <a:endParaRPr sz="800">
              <a:latin typeface="Cambria"/>
              <a:cs typeface="Cambria"/>
            </a:endParaRPr>
          </a:p>
        </p:txBody>
      </p:sp>
      <p:sp>
        <p:nvSpPr>
          <p:cNvPr id="18" name="object 18"/>
          <p:cNvSpPr txBox="1"/>
          <p:nvPr/>
        </p:nvSpPr>
        <p:spPr>
          <a:xfrm>
            <a:off x="1317287" y="6720342"/>
            <a:ext cx="1699260" cy="199390"/>
          </a:xfrm>
          <a:prstGeom prst="rect">
            <a:avLst/>
          </a:prstGeom>
        </p:spPr>
        <p:txBody>
          <a:bodyPr wrap="square" lIns="0" tIns="11430" rIns="0" bIns="0" rtlCol="0" vert="horz">
            <a:spAutoFit/>
          </a:bodyPr>
          <a:lstStyle/>
          <a:p>
            <a:pPr marL="25400">
              <a:lnSpc>
                <a:spcPct val="100000"/>
              </a:lnSpc>
              <a:spcBef>
                <a:spcPts val="90"/>
              </a:spcBef>
            </a:pPr>
            <a:r>
              <a:rPr dirty="0" sz="1150" spc="-10">
                <a:latin typeface="Arial"/>
                <a:cs typeface="Arial"/>
              </a:rPr>
              <a:t>– </a:t>
            </a:r>
            <a:r>
              <a:rPr dirty="0" sz="1150" spc="-125">
                <a:latin typeface="Cambria"/>
                <a:cs typeface="Cambria"/>
              </a:rPr>
              <a:t>𝑉</a:t>
            </a:r>
            <a:r>
              <a:rPr dirty="0" baseline="-17361" sz="1200" spc="-187">
                <a:latin typeface="Cambria"/>
                <a:cs typeface="Cambria"/>
              </a:rPr>
              <a:t>e </a:t>
            </a:r>
            <a:r>
              <a:rPr dirty="0" sz="1150" spc="210">
                <a:latin typeface="Cambria"/>
                <a:cs typeface="Cambria"/>
              </a:rPr>
              <a:t>= </a:t>
            </a:r>
            <a:r>
              <a:rPr dirty="0" sz="1150" spc="-5">
                <a:latin typeface="Cambria"/>
                <a:cs typeface="Cambria"/>
              </a:rPr>
              <a:t>0.0316𝛽𝜆</a:t>
            </a:r>
            <a:r>
              <a:rPr dirty="0" sz="1150" spc="175">
                <a:latin typeface="Cambria"/>
                <a:cs typeface="Cambria"/>
              </a:rPr>
              <a:t> </a:t>
            </a:r>
            <a:r>
              <a:rPr dirty="0" sz="1150" spc="60">
                <a:latin typeface="Cambria"/>
                <a:cs typeface="Cambria"/>
              </a:rPr>
              <a:t>𝑓</a:t>
            </a:r>
            <a:r>
              <a:rPr dirty="0" baseline="27777" sz="1200" spc="89">
                <a:latin typeface="Cambria"/>
                <a:cs typeface="Cambria"/>
              </a:rPr>
              <a:t>,</a:t>
            </a:r>
            <a:r>
              <a:rPr dirty="0" sz="1150" spc="60">
                <a:latin typeface="Cambria"/>
                <a:cs typeface="Cambria"/>
              </a:rPr>
              <a:t>𝑏</a:t>
            </a:r>
            <a:r>
              <a:rPr dirty="0" baseline="-17361" sz="1200" spc="89">
                <a:latin typeface="Cambria"/>
                <a:cs typeface="Cambria"/>
              </a:rPr>
              <a:t>v</a:t>
            </a:r>
            <a:r>
              <a:rPr dirty="0" sz="1150" spc="60">
                <a:latin typeface="Cambria"/>
                <a:cs typeface="Cambria"/>
              </a:rPr>
              <a:t>𝑑</a:t>
            </a:r>
            <a:r>
              <a:rPr dirty="0" baseline="-17361" sz="1200" spc="89">
                <a:latin typeface="Cambria"/>
                <a:cs typeface="Cambria"/>
              </a:rPr>
              <a:t>v</a:t>
            </a:r>
            <a:endParaRPr baseline="-17361" sz="1200">
              <a:latin typeface="Cambria"/>
              <a:cs typeface="Cambria"/>
            </a:endParaRPr>
          </a:p>
        </p:txBody>
      </p:sp>
      <p:sp>
        <p:nvSpPr>
          <p:cNvPr id="19" name="object 19"/>
          <p:cNvSpPr txBox="1"/>
          <p:nvPr/>
        </p:nvSpPr>
        <p:spPr>
          <a:xfrm>
            <a:off x="1016505" y="6938222"/>
            <a:ext cx="756920" cy="199390"/>
          </a:xfrm>
          <a:prstGeom prst="rect">
            <a:avLst/>
          </a:prstGeom>
        </p:spPr>
        <p:txBody>
          <a:bodyPr wrap="square" lIns="0" tIns="11430" rIns="0" bIns="0" rtlCol="0" vert="horz">
            <a:spAutoFit/>
          </a:bodyPr>
          <a:lstStyle/>
          <a:p>
            <a:pPr marL="244475" indent="-245110">
              <a:lnSpc>
                <a:spcPct val="100000"/>
              </a:lnSpc>
              <a:spcBef>
                <a:spcPts val="90"/>
              </a:spcBef>
              <a:buChar char="•"/>
              <a:tabLst>
                <a:tab pos="244475" algn="l"/>
                <a:tab pos="245110" algn="l"/>
              </a:tabLst>
            </a:pPr>
            <a:r>
              <a:rPr dirty="0" sz="1150" spc="-10">
                <a:latin typeface="Arial"/>
                <a:cs typeface="Arial"/>
              </a:rPr>
              <a:t>Stirrups</a:t>
            </a:r>
            <a:endParaRPr sz="1150">
              <a:latin typeface="Arial"/>
              <a:cs typeface="Arial"/>
            </a:endParaRPr>
          </a:p>
        </p:txBody>
      </p:sp>
      <p:sp>
        <p:nvSpPr>
          <p:cNvPr id="20" name="object 20"/>
          <p:cNvSpPr txBox="1"/>
          <p:nvPr/>
        </p:nvSpPr>
        <p:spPr>
          <a:xfrm>
            <a:off x="1603250" y="7319209"/>
            <a:ext cx="64135" cy="151765"/>
          </a:xfrm>
          <a:prstGeom prst="rect">
            <a:avLst/>
          </a:prstGeom>
        </p:spPr>
        <p:txBody>
          <a:bodyPr wrap="square" lIns="0" tIns="15875" rIns="0" bIns="0" rtlCol="0" vert="horz">
            <a:spAutoFit/>
          </a:bodyPr>
          <a:lstStyle/>
          <a:p>
            <a:pPr>
              <a:lnSpc>
                <a:spcPct val="100000"/>
              </a:lnSpc>
              <a:spcBef>
                <a:spcPts val="125"/>
              </a:spcBef>
            </a:pPr>
            <a:r>
              <a:rPr dirty="0" sz="800" spc="55">
                <a:latin typeface="Cambria"/>
                <a:cs typeface="Cambria"/>
              </a:rPr>
              <a:t>s</a:t>
            </a:r>
            <a:endParaRPr sz="800">
              <a:latin typeface="Cambria"/>
              <a:cs typeface="Cambria"/>
            </a:endParaRPr>
          </a:p>
        </p:txBody>
      </p:sp>
      <p:sp>
        <p:nvSpPr>
          <p:cNvPr id="21" name="object 21"/>
          <p:cNvSpPr txBox="1"/>
          <p:nvPr/>
        </p:nvSpPr>
        <p:spPr>
          <a:xfrm>
            <a:off x="1342687" y="7250613"/>
            <a:ext cx="480695" cy="199390"/>
          </a:xfrm>
          <a:prstGeom prst="rect">
            <a:avLst/>
          </a:prstGeom>
        </p:spPr>
        <p:txBody>
          <a:bodyPr wrap="square" lIns="0" tIns="11430" rIns="0" bIns="0" rtlCol="0" vert="horz">
            <a:spAutoFit/>
          </a:bodyPr>
          <a:lstStyle/>
          <a:p>
            <a:pPr>
              <a:lnSpc>
                <a:spcPct val="100000"/>
              </a:lnSpc>
              <a:spcBef>
                <a:spcPts val="90"/>
              </a:spcBef>
            </a:pPr>
            <a:r>
              <a:rPr dirty="0" sz="1150" spc="-10">
                <a:latin typeface="Arial"/>
                <a:cs typeface="Arial"/>
              </a:rPr>
              <a:t>– </a:t>
            </a:r>
            <a:r>
              <a:rPr dirty="0" sz="1150" spc="-10">
                <a:latin typeface="Cambria"/>
                <a:cs typeface="Cambria"/>
              </a:rPr>
              <a:t>𝑉</a:t>
            </a:r>
            <a:r>
              <a:rPr dirty="0" sz="1150" spc="215">
                <a:latin typeface="Cambria"/>
                <a:cs typeface="Cambria"/>
              </a:rPr>
              <a:t> </a:t>
            </a:r>
            <a:r>
              <a:rPr dirty="0" sz="1150" spc="210">
                <a:latin typeface="Cambria"/>
                <a:cs typeface="Cambria"/>
              </a:rPr>
              <a:t>=</a:t>
            </a:r>
            <a:endParaRPr sz="1150">
              <a:latin typeface="Cambria"/>
              <a:cs typeface="Cambria"/>
            </a:endParaRPr>
          </a:p>
        </p:txBody>
      </p:sp>
      <p:sp>
        <p:nvSpPr>
          <p:cNvPr id="22" name="object 22"/>
          <p:cNvSpPr txBox="1"/>
          <p:nvPr/>
        </p:nvSpPr>
        <p:spPr>
          <a:xfrm>
            <a:off x="1850136" y="7195749"/>
            <a:ext cx="645160" cy="151765"/>
          </a:xfrm>
          <a:prstGeom prst="rect">
            <a:avLst/>
          </a:prstGeom>
        </p:spPr>
        <p:txBody>
          <a:bodyPr wrap="square" lIns="0" tIns="15875" rIns="0" bIns="0" rtlCol="0" vert="horz">
            <a:spAutoFit/>
          </a:bodyPr>
          <a:lstStyle/>
          <a:p>
            <a:pPr>
              <a:lnSpc>
                <a:spcPct val="100000"/>
              </a:lnSpc>
              <a:spcBef>
                <a:spcPts val="125"/>
              </a:spcBef>
            </a:pPr>
            <a:r>
              <a:rPr dirty="0" u="sng" sz="800" spc="-190">
                <a:uFill>
                  <a:solidFill>
                    <a:srgbClr val="000000"/>
                  </a:solidFill>
                </a:uFill>
                <a:latin typeface="Times New Roman"/>
                <a:cs typeface="Times New Roman"/>
              </a:rPr>
              <a:t> </a:t>
            </a:r>
            <a:r>
              <a:rPr dirty="0" u="sng" sz="800" spc="45">
                <a:uFill>
                  <a:solidFill>
                    <a:srgbClr val="000000"/>
                  </a:solidFill>
                </a:uFill>
                <a:latin typeface="Cambria"/>
                <a:cs typeface="Cambria"/>
              </a:rPr>
              <a:t>A</a:t>
            </a:r>
            <a:r>
              <a:rPr dirty="0" sz="800" spc="45">
                <a:latin typeface="Cambria"/>
                <a:cs typeface="Cambria"/>
              </a:rPr>
              <a:t> </a:t>
            </a:r>
            <a:r>
              <a:rPr dirty="0" u="sng" sz="800" spc="250">
                <a:uFill>
                  <a:solidFill>
                    <a:srgbClr val="000000"/>
                  </a:solidFill>
                </a:uFill>
                <a:latin typeface="Cambria"/>
                <a:cs typeface="Cambria"/>
              </a:rPr>
              <a:t>f</a:t>
            </a:r>
            <a:r>
              <a:rPr dirty="0" sz="800" spc="250">
                <a:latin typeface="Cambria"/>
                <a:cs typeface="Cambria"/>
              </a:rPr>
              <a:t> </a:t>
            </a:r>
            <a:r>
              <a:rPr dirty="0" u="sng" sz="800" spc="85">
                <a:uFill>
                  <a:solidFill>
                    <a:srgbClr val="000000"/>
                  </a:solidFill>
                </a:uFill>
                <a:latin typeface="Cambria"/>
                <a:cs typeface="Cambria"/>
              </a:rPr>
              <a:t>d</a:t>
            </a:r>
            <a:r>
              <a:rPr dirty="0" sz="800" spc="85">
                <a:latin typeface="Cambria"/>
                <a:cs typeface="Cambria"/>
              </a:rPr>
              <a:t> </a:t>
            </a:r>
            <a:r>
              <a:rPr dirty="0" u="sng" sz="800" spc="60">
                <a:uFill>
                  <a:solidFill>
                    <a:srgbClr val="000000"/>
                  </a:solidFill>
                </a:uFill>
                <a:latin typeface="Cambria"/>
                <a:cs typeface="Cambria"/>
              </a:rPr>
              <a:t>cot</a:t>
            </a:r>
            <a:r>
              <a:rPr dirty="0" u="sng" sz="800" spc="100">
                <a:uFill>
                  <a:solidFill>
                    <a:srgbClr val="000000"/>
                  </a:solidFill>
                </a:uFill>
                <a:latin typeface="Cambria"/>
                <a:cs typeface="Cambria"/>
              </a:rPr>
              <a:t> </a:t>
            </a:r>
            <a:r>
              <a:rPr dirty="0" u="sng" sz="800" spc="15">
                <a:uFill>
                  <a:solidFill>
                    <a:srgbClr val="000000"/>
                  </a:solidFill>
                </a:uFill>
                <a:latin typeface="Cambria"/>
                <a:cs typeface="Cambria"/>
              </a:rPr>
              <a:t>0</a:t>
            </a:r>
            <a:endParaRPr sz="800">
              <a:latin typeface="Cambria"/>
              <a:cs typeface="Cambria"/>
            </a:endParaRPr>
          </a:p>
        </p:txBody>
      </p:sp>
      <p:sp>
        <p:nvSpPr>
          <p:cNvPr id="23" name="object 23"/>
          <p:cNvSpPr txBox="1"/>
          <p:nvPr/>
        </p:nvSpPr>
        <p:spPr>
          <a:xfrm>
            <a:off x="1921782" y="7216098"/>
            <a:ext cx="322580" cy="299085"/>
          </a:xfrm>
          <a:prstGeom prst="rect">
            <a:avLst/>
          </a:prstGeom>
        </p:spPr>
        <p:txBody>
          <a:bodyPr wrap="square" lIns="0" tIns="36195" rIns="0" bIns="0" rtlCol="0" vert="horz">
            <a:spAutoFit/>
          </a:bodyPr>
          <a:lstStyle/>
          <a:p>
            <a:pPr>
              <a:lnSpc>
                <a:spcPct val="100000"/>
              </a:lnSpc>
              <a:spcBef>
                <a:spcPts val="285"/>
              </a:spcBef>
            </a:pPr>
            <a:r>
              <a:rPr dirty="0" u="sng" sz="650" spc="65">
                <a:uFill>
                  <a:solidFill>
                    <a:srgbClr val="000000"/>
                  </a:solidFill>
                </a:uFill>
                <a:latin typeface="Cambria"/>
                <a:cs typeface="Cambria"/>
              </a:rPr>
              <a:t>v</a:t>
            </a:r>
            <a:r>
              <a:rPr dirty="0" sz="650" spc="65">
                <a:latin typeface="Cambria"/>
                <a:cs typeface="Cambria"/>
              </a:rPr>
              <a:t> </a:t>
            </a:r>
            <a:r>
              <a:rPr dirty="0" u="sng" sz="650" spc="140">
                <a:uFill>
                  <a:solidFill>
                    <a:srgbClr val="000000"/>
                  </a:solidFill>
                </a:uFill>
                <a:latin typeface="Cambria"/>
                <a:cs typeface="Cambria"/>
              </a:rPr>
              <a:t>y</a:t>
            </a:r>
            <a:r>
              <a:rPr dirty="0" sz="650" spc="245">
                <a:latin typeface="Cambria"/>
                <a:cs typeface="Cambria"/>
              </a:rPr>
              <a:t> </a:t>
            </a:r>
            <a:r>
              <a:rPr dirty="0" u="sng" sz="650" spc="65">
                <a:uFill>
                  <a:solidFill>
                    <a:srgbClr val="000000"/>
                  </a:solidFill>
                </a:uFill>
                <a:latin typeface="Cambria"/>
                <a:cs typeface="Cambria"/>
              </a:rPr>
              <a:t>v</a:t>
            </a:r>
            <a:r>
              <a:rPr dirty="0" u="sng" sz="650" spc="-60">
                <a:uFill>
                  <a:solidFill>
                    <a:srgbClr val="000000"/>
                  </a:solidFill>
                </a:uFill>
                <a:latin typeface="Cambria"/>
                <a:cs typeface="Cambria"/>
              </a:rPr>
              <a:t> </a:t>
            </a:r>
            <a:endParaRPr sz="650">
              <a:latin typeface="Cambria"/>
              <a:cs typeface="Cambria"/>
            </a:endParaRPr>
          </a:p>
          <a:p>
            <a:pPr algn="r" marR="43815">
              <a:lnSpc>
                <a:spcPct val="100000"/>
              </a:lnSpc>
              <a:spcBef>
                <a:spcPts val="220"/>
              </a:spcBef>
            </a:pPr>
            <a:r>
              <a:rPr dirty="0" sz="800" spc="55">
                <a:latin typeface="Cambria"/>
                <a:cs typeface="Cambria"/>
              </a:rPr>
              <a:t>s</a:t>
            </a:r>
            <a:endParaRPr sz="800">
              <a:latin typeface="Cambria"/>
              <a:cs typeface="Cambria"/>
            </a:endParaRPr>
          </a:p>
        </p:txBody>
      </p:sp>
      <p:sp>
        <p:nvSpPr>
          <p:cNvPr id="24" name="object 24"/>
          <p:cNvSpPr txBox="1"/>
          <p:nvPr/>
        </p:nvSpPr>
        <p:spPr>
          <a:xfrm>
            <a:off x="2483098" y="7279583"/>
            <a:ext cx="767080" cy="199390"/>
          </a:xfrm>
          <a:prstGeom prst="rect">
            <a:avLst/>
          </a:prstGeom>
        </p:spPr>
        <p:txBody>
          <a:bodyPr wrap="square" lIns="0" tIns="11430" rIns="0" bIns="0" rtlCol="0" vert="horz">
            <a:spAutoFit/>
          </a:bodyPr>
          <a:lstStyle/>
          <a:p>
            <a:pPr marL="25400">
              <a:lnSpc>
                <a:spcPct val="100000"/>
              </a:lnSpc>
              <a:spcBef>
                <a:spcPts val="90"/>
              </a:spcBef>
            </a:pPr>
            <a:r>
              <a:rPr dirty="0" baseline="12077" sz="1725" spc="89">
                <a:latin typeface="Cambria"/>
                <a:cs typeface="Cambria"/>
              </a:rPr>
              <a:t>𝜆</a:t>
            </a:r>
            <a:r>
              <a:rPr dirty="0" sz="800" spc="60">
                <a:latin typeface="Cambria"/>
                <a:cs typeface="Cambria"/>
              </a:rPr>
              <a:t>duet</a:t>
            </a:r>
            <a:r>
              <a:rPr dirty="0" baseline="12077" sz="1725" spc="89">
                <a:latin typeface="Cambria"/>
                <a:cs typeface="Cambria"/>
              </a:rPr>
              <a:t>,</a:t>
            </a:r>
            <a:r>
              <a:rPr dirty="0" baseline="12077" sz="1725" spc="67">
                <a:latin typeface="Cambria"/>
                <a:cs typeface="Cambria"/>
              </a:rPr>
              <a:t> </a:t>
            </a:r>
            <a:r>
              <a:rPr dirty="0" baseline="12077" sz="1725" spc="82">
                <a:latin typeface="Cambria"/>
                <a:cs typeface="Cambria"/>
              </a:rPr>
              <a:t>𝜆</a:t>
            </a:r>
            <a:r>
              <a:rPr dirty="0" sz="800" spc="55">
                <a:latin typeface="Cambria"/>
                <a:cs typeface="Cambria"/>
              </a:rPr>
              <a:t>duet</a:t>
            </a:r>
            <a:endParaRPr sz="800">
              <a:latin typeface="Cambria"/>
              <a:cs typeface="Cambria"/>
            </a:endParaRPr>
          </a:p>
        </p:txBody>
      </p:sp>
      <p:sp>
        <p:nvSpPr>
          <p:cNvPr id="25" name="object 25"/>
          <p:cNvSpPr txBox="1"/>
          <p:nvPr/>
        </p:nvSpPr>
        <p:spPr>
          <a:xfrm>
            <a:off x="3233958" y="7250613"/>
            <a:ext cx="493395" cy="199390"/>
          </a:xfrm>
          <a:prstGeom prst="rect">
            <a:avLst/>
          </a:prstGeom>
        </p:spPr>
        <p:txBody>
          <a:bodyPr wrap="square" lIns="0" tIns="11430" rIns="0" bIns="0" rtlCol="0" vert="horz">
            <a:spAutoFit/>
          </a:bodyPr>
          <a:lstStyle/>
          <a:p>
            <a:pPr>
              <a:lnSpc>
                <a:spcPct val="100000"/>
              </a:lnSpc>
              <a:spcBef>
                <a:spcPts val="90"/>
              </a:spcBef>
            </a:pPr>
            <a:r>
              <a:rPr dirty="0" sz="1150" spc="210">
                <a:latin typeface="Cambria"/>
                <a:cs typeface="Cambria"/>
              </a:rPr>
              <a:t>=</a:t>
            </a:r>
            <a:r>
              <a:rPr dirty="0" sz="1150" spc="35">
                <a:latin typeface="Cambria"/>
                <a:cs typeface="Cambria"/>
              </a:rPr>
              <a:t> </a:t>
            </a:r>
            <a:r>
              <a:rPr dirty="0" sz="1150" spc="-10">
                <a:latin typeface="Cambria"/>
                <a:cs typeface="Cambria"/>
              </a:rPr>
              <a:t>1</a:t>
            </a:r>
            <a:r>
              <a:rPr dirty="0" sz="1150" spc="-30">
                <a:latin typeface="Cambria"/>
                <a:cs typeface="Cambria"/>
              </a:rPr>
              <a:t> </a:t>
            </a:r>
            <a:r>
              <a:rPr dirty="0" sz="1150" spc="210">
                <a:latin typeface="Cambria"/>
                <a:cs typeface="Cambria"/>
              </a:rPr>
              <a:t>−</a:t>
            </a:r>
            <a:r>
              <a:rPr dirty="0" sz="1150" spc="-15">
                <a:latin typeface="Cambria"/>
                <a:cs typeface="Cambria"/>
              </a:rPr>
              <a:t> </a:t>
            </a:r>
            <a:r>
              <a:rPr dirty="0" sz="1150" spc="-10">
                <a:latin typeface="Cambria"/>
                <a:cs typeface="Cambria"/>
              </a:rPr>
              <a:t>𝛿</a:t>
            </a:r>
            <a:endParaRPr sz="1150">
              <a:latin typeface="Cambria"/>
              <a:cs typeface="Cambria"/>
            </a:endParaRPr>
          </a:p>
        </p:txBody>
      </p:sp>
      <p:sp>
        <p:nvSpPr>
          <p:cNvPr id="26" name="object 26"/>
          <p:cNvSpPr/>
          <p:nvPr/>
        </p:nvSpPr>
        <p:spPr>
          <a:xfrm>
            <a:off x="3756659" y="7248144"/>
            <a:ext cx="410209" cy="239395"/>
          </a:xfrm>
          <a:custGeom>
            <a:avLst/>
            <a:gdLst/>
            <a:ahLst/>
            <a:cxnLst/>
            <a:rect l="l" t="t" r="r" b="b"/>
            <a:pathLst>
              <a:path w="410210" h="239395">
                <a:moveTo>
                  <a:pt x="358139" y="239268"/>
                </a:moveTo>
                <a:lnTo>
                  <a:pt x="355091" y="233172"/>
                </a:lnTo>
                <a:lnTo>
                  <a:pt x="364569" y="226314"/>
                </a:lnTo>
                <a:lnTo>
                  <a:pt x="372617" y="217170"/>
                </a:lnTo>
                <a:lnTo>
                  <a:pt x="390453" y="175688"/>
                </a:lnTo>
                <a:lnTo>
                  <a:pt x="396239" y="120396"/>
                </a:lnTo>
                <a:lnTo>
                  <a:pt x="395644" y="99774"/>
                </a:lnTo>
                <a:lnTo>
                  <a:pt x="385571" y="48768"/>
                </a:lnTo>
                <a:lnTo>
                  <a:pt x="364569" y="13192"/>
                </a:lnTo>
                <a:lnTo>
                  <a:pt x="355091" y="6096"/>
                </a:lnTo>
                <a:lnTo>
                  <a:pt x="358139" y="0"/>
                </a:lnTo>
                <a:lnTo>
                  <a:pt x="387929" y="29575"/>
                </a:lnTo>
                <a:lnTo>
                  <a:pt x="406526" y="79438"/>
                </a:lnTo>
                <a:lnTo>
                  <a:pt x="409955" y="120396"/>
                </a:lnTo>
                <a:lnTo>
                  <a:pt x="409098" y="140636"/>
                </a:lnTo>
                <a:lnTo>
                  <a:pt x="402240" y="178260"/>
                </a:lnTo>
                <a:lnTo>
                  <a:pt x="378904" y="222313"/>
                </a:lnTo>
                <a:lnTo>
                  <a:pt x="369022" y="232148"/>
                </a:lnTo>
                <a:lnTo>
                  <a:pt x="358139" y="239268"/>
                </a:lnTo>
                <a:close/>
              </a:path>
              <a:path w="410210" h="239395">
                <a:moveTo>
                  <a:pt x="50291" y="239268"/>
                </a:moveTo>
                <a:lnTo>
                  <a:pt x="21145" y="209907"/>
                </a:lnTo>
                <a:lnTo>
                  <a:pt x="3428" y="160020"/>
                </a:lnTo>
                <a:lnTo>
                  <a:pt x="0" y="120396"/>
                </a:lnTo>
                <a:lnTo>
                  <a:pt x="857" y="99274"/>
                </a:lnTo>
                <a:lnTo>
                  <a:pt x="7715" y="61031"/>
                </a:lnTo>
                <a:lnTo>
                  <a:pt x="29717" y="17526"/>
                </a:lnTo>
                <a:lnTo>
                  <a:pt x="50291" y="0"/>
                </a:lnTo>
                <a:lnTo>
                  <a:pt x="53339" y="6096"/>
                </a:lnTo>
                <a:lnTo>
                  <a:pt x="44505" y="13192"/>
                </a:lnTo>
                <a:lnTo>
                  <a:pt x="36385" y="22860"/>
                </a:lnTo>
                <a:lnTo>
                  <a:pt x="18621" y="64246"/>
                </a:lnTo>
                <a:lnTo>
                  <a:pt x="12191" y="120396"/>
                </a:lnTo>
                <a:lnTo>
                  <a:pt x="13001" y="140160"/>
                </a:lnTo>
                <a:lnTo>
                  <a:pt x="22859" y="192024"/>
                </a:lnTo>
                <a:lnTo>
                  <a:pt x="44505" y="226314"/>
                </a:lnTo>
                <a:lnTo>
                  <a:pt x="53339" y="233172"/>
                </a:lnTo>
                <a:lnTo>
                  <a:pt x="50291" y="239268"/>
                </a:lnTo>
                <a:close/>
              </a:path>
            </a:pathLst>
          </a:custGeom>
          <a:solidFill>
            <a:srgbClr val="000000"/>
          </a:solidFill>
        </p:spPr>
        <p:txBody>
          <a:bodyPr wrap="square" lIns="0" tIns="0" rIns="0" bIns="0" rtlCol="0"/>
          <a:lstStyle/>
          <a:p/>
        </p:txBody>
      </p:sp>
      <p:sp>
        <p:nvSpPr>
          <p:cNvPr id="27" name="object 27"/>
          <p:cNvSpPr txBox="1"/>
          <p:nvPr/>
        </p:nvSpPr>
        <p:spPr>
          <a:xfrm>
            <a:off x="3866878" y="7363401"/>
            <a:ext cx="197485" cy="151765"/>
          </a:xfrm>
          <a:prstGeom prst="rect">
            <a:avLst/>
          </a:prstGeom>
        </p:spPr>
        <p:txBody>
          <a:bodyPr wrap="square" lIns="0" tIns="15875" rIns="0" bIns="0" rtlCol="0" vert="horz">
            <a:spAutoFit/>
          </a:bodyPr>
          <a:lstStyle/>
          <a:p>
            <a:pPr marL="25400">
              <a:lnSpc>
                <a:spcPct val="100000"/>
              </a:lnSpc>
              <a:spcBef>
                <a:spcPts val="125"/>
              </a:spcBef>
            </a:pPr>
            <a:r>
              <a:rPr dirty="0" sz="800" spc="55">
                <a:latin typeface="Cambria"/>
                <a:cs typeface="Cambria"/>
              </a:rPr>
              <a:t>b</a:t>
            </a:r>
            <a:r>
              <a:rPr dirty="0" baseline="-12820" sz="975" spc="82">
                <a:latin typeface="Cambria"/>
                <a:cs typeface="Cambria"/>
              </a:rPr>
              <a:t>w</a:t>
            </a:r>
            <a:endParaRPr baseline="-12820" sz="975">
              <a:latin typeface="Cambria"/>
              <a:cs typeface="Cambria"/>
            </a:endParaRPr>
          </a:p>
        </p:txBody>
      </p:sp>
      <p:sp>
        <p:nvSpPr>
          <p:cNvPr id="28" name="object 28"/>
          <p:cNvSpPr/>
          <p:nvPr/>
        </p:nvSpPr>
        <p:spPr>
          <a:xfrm>
            <a:off x="3814572" y="7367016"/>
            <a:ext cx="292735" cy="0"/>
          </a:xfrm>
          <a:custGeom>
            <a:avLst/>
            <a:gdLst/>
            <a:ahLst/>
            <a:cxnLst/>
            <a:rect l="l" t="t" r="r" b="b"/>
            <a:pathLst>
              <a:path w="292735" h="0">
                <a:moveTo>
                  <a:pt x="0" y="0"/>
                </a:moveTo>
                <a:lnTo>
                  <a:pt x="292608" y="0"/>
                </a:lnTo>
              </a:path>
            </a:pathLst>
          </a:custGeom>
          <a:ln w="9143">
            <a:solidFill>
              <a:srgbClr val="000000"/>
            </a:solidFill>
          </a:ln>
        </p:spPr>
        <p:txBody>
          <a:bodyPr wrap="square" lIns="0" tIns="0" rIns="0" bIns="0" rtlCol="0"/>
          <a:lstStyle/>
          <a:p/>
        </p:txBody>
      </p:sp>
      <p:sp>
        <p:nvSpPr>
          <p:cNvPr id="29" name="object 29"/>
          <p:cNvSpPr txBox="1"/>
          <p:nvPr/>
        </p:nvSpPr>
        <p:spPr>
          <a:xfrm>
            <a:off x="3790662" y="7250613"/>
            <a:ext cx="2505075" cy="199390"/>
          </a:xfrm>
          <a:prstGeom prst="rect">
            <a:avLst/>
          </a:prstGeom>
        </p:spPr>
        <p:txBody>
          <a:bodyPr wrap="square" lIns="0" tIns="11430" rIns="0" bIns="0" rtlCol="0" vert="horz">
            <a:spAutoFit/>
          </a:bodyPr>
          <a:lstStyle/>
          <a:p>
            <a:pPr marL="25400">
              <a:lnSpc>
                <a:spcPct val="100000"/>
              </a:lnSpc>
              <a:spcBef>
                <a:spcPts val="90"/>
              </a:spcBef>
            </a:pPr>
            <a:r>
              <a:rPr dirty="0" baseline="45138" sz="1200" spc="52">
                <a:latin typeface="Cambria"/>
                <a:cs typeface="Cambria"/>
              </a:rPr>
              <a:t>cp</a:t>
            </a:r>
            <a:r>
              <a:rPr dirty="0" baseline="42735" sz="975" spc="52">
                <a:latin typeface="Cambria"/>
                <a:cs typeface="Cambria"/>
              </a:rPr>
              <a:t>duct </a:t>
            </a:r>
            <a:r>
              <a:rPr dirty="0" baseline="69444" sz="1200" spc="52">
                <a:latin typeface="Cambria"/>
                <a:cs typeface="Cambria"/>
              </a:rPr>
              <a:t>2 </a:t>
            </a:r>
            <a:r>
              <a:rPr dirty="0" sz="1150" spc="210">
                <a:latin typeface="Cambria"/>
                <a:cs typeface="Cambria"/>
              </a:rPr>
              <a:t>= </a:t>
            </a:r>
            <a:r>
              <a:rPr dirty="0" sz="1150" spc="-10">
                <a:latin typeface="Cambria"/>
                <a:cs typeface="Cambria"/>
              </a:rPr>
              <a:t>1.0 𝑓𝑜𝑟 𝑝𝑟𝑒𝑡𝑒𝑛𝑠𝑖𝑜𝑛𝑒𝑑</a:t>
            </a:r>
            <a:r>
              <a:rPr dirty="0" sz="1150" spc="-90">
                <a:latin typeface="Cambria"/>
                <a:cs typeface="Cambria"/>
              </a:rPr>
              <a:t> </a:t>
            </a:r>
            <a:r>
              <a:rPr dirty="0" sz="1150" spc="-10">
                <a:latin typeface="Cambria"/>
                <a:cs typeface="Cambria"/>
              </a:rPr>
              <a:t>𝑠𝑡𝑟𝑎𝑛𝑑</a:t>
            </a:r>
            <a:endParaRPr sz="1150">
              <a:latin typeface="Cambria"/>
              <a:cs typeface="Cambria"/>
            </a:endParaRPr>
          </a:p>
        </p:txBody>
      </p:sp>
      <p:sp>
        <p:nvSpPr>
          <p:cNvPr id="30" name="object 30"/>
          <p:cNvSpPr/>
          <p:nvPr/>
        </p:nvSpPr>
        <p:spPr>
          <a:xfrm>
            <a:off x="2281427" y="7780019"/>
            <a:ext cx="439420" cy="134620"/>
          </a:xfrm>
          <a:custGeom>
            <a:avLst/>
            <a:gdLst/>
            <a:ahLst/>
            <a:cxnLst/>
            <a:rect l="l" t="t" r="r" b="b"/>
            <a:pathLst>
              <a:path w="439419" h="134620">
                <a:moveTo>
                  <a:pt x="396239" y="134112"/>
                </a:moveTo>
                <a:lnTo>
                  <a:pt x="394715" y="128016"/>
                </a:lnTo>
                <a:lnTo>
                  <a:pt x="402383" y="124896"/>
                </a:lnTo>
                <a:lnTo>
                  <a:pt x="409193" y="120205"/>
                </a:lnTo>
                <a:lnTo>
                  <a:pt x="426386" y="77533"/>
                </a:lnTo>
                <a:lnTo>
                  <a:pt x="426719" y="65532"/>
                </a:lnTo>
                <a:lnTo>
                  <a:pt x="426386" y="54411"/>
                </a:lnTo>
                <a:lnTo>
                  <a:pt x="409193" y="12954"/>
                </a:lnTo>
                <a:lnTo>
                  <a:pt x="394715" y="4572"/>
                </a:lnTo>
                <a:lnTo>
                  <a:pt x="396239" y="0"/>
                </a:lnTo>
                <a:lnTo>
                  <a:pt x="428243" y="22860"/>
                </a:lnTo>
                <a:lnTo>
                  <a:pt x="438911" y="67056"/>
                </a:lnTo>
                <a:lnTo>
                  <a:pt x="438316" y="79295"/>
                </a:lnTo>
                <a:lnTo>
                  <a:pt x="421957" y="118038"/>
                </a:lnTo>
                <a:lnTo>
                  <a:pt x="405955" y="130087"/>
                </a:lnTo>
                <a:lnTo>
                  <a:pt x="396239" y="134112"/>
                </a:lnTo>
                <a:close/>
              </a:path>
              <a:path w="439419" h="134620">
                <a:moveTo>
                  <a:pt x="42671" y="134112"/>
                </a:moveTo>
                <a:lnTo>
                  <a:pt x="10667" y="109728"/>
                </a:lnTo>
                <a:lnTo>
                  <a:pt x="0" y="67056"/>
                </a:lnTo>
                <a:lnTo>
                  <a:pt x="595" y="54792"/>
                </a:lnTo>
                <a:lnTo>
                  <a:pt x="16954" y="14573"/>
                </a:lnTo>
                <a:lnTo>
                  <a:pt x="42671" y="0"/>
                </a:lnTo>
                <a:lnTo>
                  <a:pt x="44195" y="4572"/>
                </a:lnTo>
                <a:lnTo>
                  <a:pt x="36528" y="8334"/>
                </a:lnTo>
                <a:lnTo>
                  <a:pt x="29717" y="12954"/>
                </a:lnTo>
                <a:lnTo>
                  <a:pt x="12525" y="54411"/>
                </a:lnTo>
                <a:lnTo>
                  <a:pt x="12191" y="65532"/>
                </a:lnTo>
                <a:lnTo>
                  <a:pt x="12525" y="77533"/>
                </a:lnTo>
                <a:lnTo>
                  <a:pt x="24050" y="114085"/>
                </a:lnTo>
                <a:lnTo>
                  <a:pt x="44195" y="128016"/>
                </a:lnTo>
                <a:lnTo>
                  <a:pt x="42671" y="134112"/>
                </a:lnTo>
                <a:close/>
              </a:path>
            </a:pathLst>
          </a:custGeom>
          <a:solidFill>
            <a:srgbClr val="000000"/>
          </a:solidFill>
        </p:spPr>
        <p:txBody>
          <a:bodyPr wrap="square" lIns="0" tIns="0" rIns="0" bIns="0" rtlCol="0"/>
          <a:lstStyle/>
          <a:p/>
        </p:txBody>
      </p:sp>
      <p:sp>
        <p:nvSpPr>
          <p:cNvPr id="31" name="object 31"/>
          <p:cNvSpPr txBox="1"/>
          <p:nvPr/>
        </p:nvSpPr>
        <p:spPr>
          <a:xfrm>
            <a:off x="991105" y="7483831"/>
            <a:ext cx="1718310" cy="446405"/>
          </a:xfrm>
          <a:prstGeom prst="rect">
            <a:avLst/>
          </a:prstGeom>
        </p:spPr>
        <p:txBody>
          <a:bodyPr wrap="square" lIns="0" tIns="47625" rIns="0" bIns="0" rtlCol="0" vert="horz">
            <a:spAutoFit/>
          </a:bodyPr>
          <a:lstStyle/>
          <a:p>
            <a:pPr marL="269875" indent="-245110">
              <a:lnSpc>
                <a:spcPct val="100000"/>
              </a:lnSpc>
              <a:spcBef>
                <a:spcPts val="375"/>
              </a:spcBef>
              <a:buChar char="•"/>
              <a:tabLst>
                <a:tab pos="269875" algn="l"/>
                <a:tab pos="270510" algn="l"/>
              </a:tabLst>
            </a:pPr>
            <a:r>
              <a:rPr dirty="0" sz="1150" spc="-5">
                <a:latin typeface="Arial"/>
                <a:cs typeface="Arial"/>
              </a:rPr>
              <a:t>Prestressing</a:t>
            </a:r>
            <a:endParaRPr sz="1150">
              <a:latin typeface="Arial"/>
              <a:cs typeface="Arial"/>
            </a:endParaRPr>
          </a:p>
          <a:p>
            <a:pPr marL="351155">
              <a:lnSpc>
                <a:spcPct val="100000"/>
              </a:lnSpc>
              <a:spcBef>
                <a:spcPts val="280"/>
              </a:spcBef>
            </a:pPr>
            <a:r>
              <a:rPr dirty="0" sz="1150" spc="-10">
                <a:latin typeface="Arial"/>
                <a:cs typeface="Arial"/>
              </a:rPr>
              <a:t>– </a:t>
            </a:r>
            <a:r>
              <a:rPr dirty="0" sz="1150" spc="-100">
                <a:latin typeface="Cambria"/>
                <a:cs typeface="Cambria"/>
              </a:rPr>
              <a:t>𝑉</a:t>
            </a:r>
            <a:r>
              <a:rPr dirty="0" baseline="-17361" sz="1200" spc="-150">
                <a:latin typeface="Cambria"/>
                <a:cs typeface="Cambria"/>
              </a:rPr>
              <a:t>p </a:t>
            </a:r>
            <a:r>
              <a:rPr dirty="0" sz="1150" spc="210">
                <a:latin typeface="Cambria"/>
                <a:cs typeface="Cambria"/>
              </a:rPr>
              <a:t>= </a:t>
            </a:r>
            <a:r>
              <a:rPr dirty="0" sz="1150" spc="-40">
                <a:latin typeface="Cambria"/>
                <a:cs typeface="Cambria"/>
              </a:rPr>
              <a:t>𝑃</a:t>
            </a:r>
            <a:r>
              <a:rPr dirty="0" baseline="-17361" sz="1200" spc="-60">
                <a:latin typeface="Cambria"/>
                <a:cs typeface="Cambria"/>
              </a:rPr>
              <a:t>pe </a:t>
            </a:r>
            <a:r>
              <a:rPr dirty="0" sz="1150" spc="-5">
                <a:latin typeface="Cambria"/>
                <a:cs typeface="Cambria"/>
              </a:rPr>
              <a:t>sin</a:t>
            </a:r>
            <a:r>
              <a:rPr dirty="0" sz="1150" spc="55">
                <a:latin typeface="Cambria"/>
                <a:cs typeface="Cambria"/>
              </a:rPr>
              <a:t> </a:t>
            </a:r>
            <a:r>
              <a:rPr dirty="0" sz="1150" spc="-10">
                <a:latin typeface="Cambria"/>
                <a:cs typeface="Cambria"/>
              </a:rPr>
              <a:t>𝑠𝑙𝑜𝑝𝑒</a:t>
            </a:r>
            <a:endParaRPr sz="1150">
              <a:latin typeface="Cambria"/>
              <a:cs typeface="Cambria"/>
            </a:endParaRPr>
          </a:p>
        </p:txBody>
      </p:sp>
      <p:sp>
        <p:nvSpPr>
          <p:cNvPr id="32" name="object 32"/>
          <p:cNvSpPr txBox="1"/>
          <p:nvPr/>
        </p:nvSpPr>
        <p:spPr>
          <a:xfrm>
            <a:off x="6903724" y="8873744"/>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13</a:t>
            </a:r>
            <a:r>
              <a:rPr dirty="0" sz="850">
                <a:solidFill>
                  <a:srgbClr val="FFFFFF"/>
                </a:solidFill>
                <a:latin typeface="Arial"/>
                <a:cs typeface="Arial"/>
              </a:rPr>
              <a:t>2</a:t>
            </a:r>
            <a:endParaRPr sz="850">
              <a:latin typeface="Arial"/>
              <a:cs typeface="Arial"/>
            </a:endParaRPr>
          </a:p>
        </p:txBody>
      </p:sp>
      <p:sp>
        <p:nvSpPr>
          <p:cNvPr id="33" name="object 33"/>
          <p:cNvSpPr/>
          <p:nvPr/>
        </p:nvSpPr>
        <p:spPr>
          <a:xfrm>
            <a:off x="3387852" y="7703820"/>
            <a:ext cx="2563367" cy="923543"/>
          </a:xfrm>
          <a:prstGeom prst="rect">
            <a:avLst/>
          </a:prstGeom>
          <a:blipFill>
            <a:blip r:embed="rId4" cstate="print"/>
            <a:stretch>
              <a:fillRect/>
            </a:stretch>
          </a:blipFill>
        </p:spPr>
        <p:txBody>
          <a:bodyPr wrap="square" lIns="0" tIns="0" rIns="0" bIns="0" rtlCol="0"/>
          <a:lstStyle/>
          <a:p/>
        </p:txBody>
      </p:sp>
      <p:sp>
        <p:nvSpPr>
          <p:cNvPr id="34" name="object 34"/>
          <p:cNvSpPr/>
          <p:nvPr/>
        </p:nvSpPr>
        <p:spPr>
          <a:xfrm>
            <a:off x="4379976" y="8028432"/>
            <a:ext cx="944880" cy="200025"/>
          </a:xfrm>
          <a:custGeom>
            <a:avLst/>
            <a:gdLst/>
            <a:ahLst/>
            <a:cxnLst/>
            <a:rect l="l" t="t" r="r" b="b"/>
            <a:pathLst>
              <a:path w="944879" h="200025">
                <a:moveTo>
                  <a:pt x="862546" y="26704"/>
                </a:moveTo>
                <a:lnTo>
                  <a:pt x="858012" y="0"/>
                </a:lnTo>
                <a:lnTo>
                  <a:pt x="939770" y="24383"/>
                </a:lnTo>
                <a:lnTo>
                  <a:pt x="876300" y="24383"/>
                </a:lnTo>
                <a:lnTo>
                  <a:pt x="862546" y="26704"/>
                </a:lnTo>
                <a:close/>
              </a:path>
              <a:path w="944879" h="200025">
                <a:moveTo>
                  <a:pt x="866954" y="52659"/>
                </a:moveTo>
                <a:lnTo>
                  <a:pt x="862546" y="26704"/>
                </a:lnTo>
                <a:lnTo>
                  <a:pt x="876300" y="24383"/>
                </a:lnTo>
                <a:lnTo>
                  <a:pt x="880872" y="50291"/>
                </a:lnTo>
                <a:lnTo>
                  <a:pt x="866954" y="52659"/>
                </a:lnTo>
                <a:close/>
              </a:path>
              <a:path w="944879" h="200025">
                <a:moveTo>
                  <a:pt x="871727" y="80771"/>
                </a:moveTo>
                <a:lnTo>
                  <a:pt x="866954" y="52659"/>
                </a:lnTo>
                <a:lnTo>
                  <a:pt x="880872" y="50291"/>
                </a:lnTo>
                <a:lnTo>
                  <a:pt x="876300" y="24383"/>
                </a:lnTo>
                <a:lnTo>
                  <a:pt x="939770" y="24383"/>
                </a:lnTo>
                <a:lnTo>
                  <a:pt x="944879" y="25907"/>
                </a:lnTo>
                <a:lnTo>
                  <a:pt x="871727" y="80771"/>
                </a:lnTo>
                <a:close/>
              </a:path>
              <a:path w="944879" h="200025">
                <a:moveTo>
                  <a:pt x="3048" y="199643"/>
                </a:moveTo>
                <a:lnTo>
                  <a:pt x="0" y="172211"/>
                </a:lnTo>
                <a:lnTo>
                  <a:pt x="862546" y="26704"/>
                </a:lnTo>
                <a:lnTo>
                  <a:pt x="866954" y="52659"/>
                </a:lnTo>
                <a:lnTo>
                  <a:pt x="3048" y="199643"/>
                </a:lnTo>
                <a:close/>
              </a:path>
            </a:pathLst>
          </a:custGeom>
          <a:solidFill>
            <a:srgbClr val="BF504D"/>
          </a:solidFill>
        </p:spPr>
        <p:txBody>
          <a:bodyPr wrap="square" lIns="0" tIns="0" rIns="0" bIns="0" rtlCol="0"/>
          <a:lstStyle/>
          <a:p/>
        </p:txBody>
      </p:sp>
      <p:sp>
        <p:nvSpPr>
          <p:cNvPr id="35" name="object 35"/>
          <p:cNvSpPr/>
          <p:nvPr/>
        </p:nvSpPr>
        <p:spPr>
          <a:xfrm>
            <a:off x="4600955" y="8221979"/>
            <a:ext cx="504825" cy="18415"/>
          </a:xfrm>
          <a:custGeom>
            <a:avLst/>
            <a:gdLst/>
            <a:ahLst/>
            <a:cxnLst/>
            <a:rect l="l" t="t" r="r" b="b"/>
            <a:pathLst>
              <a:path w="504825" h="18415">
                <a:moveTo>
                  <a:pt x="0" y="0"/>
                </a:moveTo>
                <a:lnTo>
                  <a:pt x="504443" y="0"/>
                </a:lnTo>
                <a:lnTo>
                  <a:pt x="504443" y="18288"/>
                </a:lnTo>
                <a:lnTo>
                  <a:pt x="0" y="18288"/>
                </a:lnTo>
                <a:lnTo>
                  <a:pt x="0" y="0"/>
                </a:lnTo>
                <a:close/>
              </a:path>
            </a:pathLst>
          </a:custGeom>
          <a:solidFill>
            <a:srgbClr val="BF504D"/>
          </a:solidFill>
        </p:spPr>
        <p:txBody>
          <a:bodyPr wrap="square" lIns="0" tIns="0" rIns="0" bIns="0" rtlCol="0"/>
          <a:lstStyle/>
          <a:p/>
        </p:txBody>
      </p:sp>
      <p:sp>
        <p:nvSpPr>
          <p:cNvPr id="36" name="object 36"/>
          <p:cNvSpPr/>
          <p:nvPr/>
        </p:nvSpPr>
        <p:spPr>
          <a:xfrm>
            <a:off x="4600955" y="8221979"/>
            <a:ext cx="504825" cy="18415"/>
          </a:xfrm>
          <a:custGeom>
            <a:avLst/>
            <a:gdLst/>
            <a:ahLst/>
            <a:cxnLst/>
            <a:rect l="l" t="t" r="r" b="b"/>
            <a:pathLst>
              <a:path w="504825" h="18415">
                <a:moveTo>
                  <a:pt x="0" y="0"/>
                </a:moveTo>
                <a:lnTo>
                  <a:pt x="504443" y="0"/>
                </a:lnTo>
                <a:lnTo>
                  <a:pt x="504443" y="18288"/>
                </a:lnTo>
                <a:lnTo>
                  <a:pt x="0" y="18288"/>
                </a:lnTo>
                <a:lnTo>
                  <a:pt x="0" y="0"/>
                </a:lnTo>
                <a:close/>
              </a:path>
            </a:pathLst>
          </a:custGeom>
          <a:solidFill>
            <a:srgbClr val="BF504D"/>
          </a:solidFill>
        </p:spPr>
        <p:txBody>
          <a:bodyPr wrap="square" lIns="0" tIns="0" rIns="0" bIns="0" rtlCol="0"/>
          <a:lstStyle/>
          <a:p/>
        </p:txBody>
      </p:sp>
      <p:sp>
        <p:nvSpPr>
          <p:cNvPr id="37" name="object 37"/>
          <p:cNvSpPr/>
          <p:nvPr/>
        </p:nvSpPr>
        <p:spPr>
          <a:xfrm>
            <a:off x="5096255" y="8133588"/>
            <a:ext cx="18415" cy="97790"/>
          </a:xfrm>
          <a:custGeom>
            <a:avLst/>
            <a:gdLst/>
            <a:ahLst/>
            <a:cxnLst/>
            <a:rect l="l" t="t" r="r" b="b"/>
            <a:pathLst>
              <a:path w="18414" h="97790">
                <a:moveTo>
                  <a:pt x="0" y="0"/>
                </a:moveTo>
                <a:lnTo>
                  <a:pt x="18288" y="0"/>
                </a:lnTo>
                <a:lnTo>
                  <a:pt x="18288" y="97535"/>
                </a:lnTo>
                <a:lnTo>
                  <a:pt x="0" y="97535"/>
                </a:lnTo>
                <a:lnTo>
                  <a:pt x="0" y="0"/>
                </a:lnTo>
                <a:close/>
              </a:path>
            </a:pathLst>
          </a:custGeom>
          <a:solidFill>
            <a:srgbClr val="BF504D"/>
          </a:solidFill>
        </p:spPr>
        <p:txBody>
          <a:bodyPr wrap="square" lIns="0" tIns="0" rIns="0" bIns="0" rtlCol="0"/>
          <a:lstStyle/>
          <a:p/>
        </p:txBody>
      </p:sp>
      <p:sp>
        <p:nvSpPr>
          <p:cNvPr id="38" name="object 38"/>
          <p:cNvSpPr/>
          <p:nvPr/>
        </p:nvSpPr>
        <p:spPr>
          <a:xfrm>
            <a:off x="5096255" y="8133588"/>
            <a:ext cx="18415" cy="97790"/>
          </a:xfrm>
          <a:custGeom>
            <a:avLst/>
            <a:gdLst/>
            <a:ahLst/>
            <a:cxnLst/>
            <a:rect l="l" t="t" r="r" b="b"/>
            <a:pathLst>
              <a:path w="18414" h="97790">
                <a:moveTo>
                  <a:pt x="0" y="0"/>
                </a:moveTo>
                <a:lnTo>
                  <a:pt x="18288" y="0"/>
                </a:lnTo>
                <a:lnTo>
                  <a:pt x="18288" y="97535"/>
                </a:lnTo>
                <a:lnTo>
                  <a:pt x="0" y="97535"/>
                </a:lnTo>
                <a:lnTo>
                  <a:pt x="0" y="0"/>
                </a:lnTo>
                <a:close/>
              </a:path>
            </a:pathLst>
          </a:custGeom>
          <a:solidFill>
            <a:srgbClr val="BF504D"/>
          </a:solidFill>
        </p:spPr>
        <p:txBody>
          <a:bodyPr wrap="square" lIns="0" tIns="0" rIns="0" bIns="0" rtlCol="0"/>
          <a:lstStyle/>
          <a:p/>
        </p:txBody>
      </p:sp>
      <p:sp>
        <p:nvSpPr>
          <p:cNvPr id="39" name="object 39"/>
          <p:cNvSpPr/>
          <p:nvPr/>
        </p:nvSpPr>
        <p:spPr>
          <a:xfrm>
            <a:off x="4340352" y="8004047"/>
            <a:ext cx="82296" cy="201168"/>
          </a:xfrm>
          <a:prstGeom prst="rect">
            <a:avLst/>
          </a:prstGeom>
          <a:blipFill>
            <a:blip r:embed="rId5" cstate="print"/>
            <a:stretch>
              <a:fillRect/>
            </a:stretch>
          </a:blipFill>
        </p:spPr>
        <p:txBody>
          <a:bodyPr wrap="square" lIns="0" tIns="0" rIns="0" bIns="0" rtlCol="0"/>
          <a:lstStyle/>
          <a:p/>
        </p:txBody>
      </p:sp>
      <p:sp>
        <p:nvSpPr>
          <p:cNvPr id="40" name="object 40"/>
          <p:cNvSpPr txBox="1"/>
          <p:nvPr/>
        </p:nvSpPr>
        <p:spPr>
          <a:xfrm>
            <a:off x="4727928" y="7925827"/>
            <a:ext cx="271780" cy="221615"/>
          </a:xfrm>
          <a:prstGeom prst="rect">
            <a:avLst/>
          </a:prstGeom>
        </p:spPr>
        <p:txBody>
          <a:bodyPr wrap="square" lIns="0" tIns="17145" rIns="0" bIns="0" rtlCol="0" vert="horz">
            <a:spAutoFit/>
          </a:bodyPr>
          <a:lstStyle/>
          <a:p>
            <a:pPr marL="25400">
              <a:lnSpc>
                <a:spcPct val="100000"/>
              </a:lnSpc>
              <a:spcBef>
                <a:spcPts val="135"/>
              </a:spcBef>
            </a:pPr>
            <a:r>
              <a:rPr dirty="0" baseline="11111" sz="1875" spc="-44">
                <a:latin typeface="Cambria"/>
                <a:cs typeface="Cambria"/>
              </a:rPr>
              <a:t>𝑃</a:t>
            </a:r>
            <a:r>
              <a:rPr dirty="0" sz="900" spc="-30">
                <a:latin typeface="Cambria"/>
                <a:cs typeface="Cambria"/>
              </a:rPr>
              <a:t>pe</a:t>
            </a:r>
            <a:endParaRPr sz="900">
              <a:latin typeface="Cambria"/>
              <a:cs typeface="Cambria"/>
            </a:endParaRPr>
          </a:p>
        </p:txBody>
      </p:sp>
      <p:sp>
        <p:nvSpPr>
          <p:cNvPr id="41" name="object 41"/>
          <p:cNvSpPr txBox="1"/>
          <p:nvPr/>
        </p:nvSpPr>
        <p:spPr>
          <a:xfrm>
            <a:off x="4159500" y="7892327"/>
            <a:ext cx="202565" cy="221615"/>
          </a:xfrm>
          <a:prstGeom prst="rect">
            <a:avLst/>
          </a:prstGeom>
        </p:spPr>
        <p:txBody>
          <a:bodyPr wrap="square" lIns="0" tIns="17145" rIns="0" bIns="0" rtlCol="0" vert="horz">
            <a:spAutoFit/>
          </a:bodyPr>
          <a:lstStyle/>
          <a:p>
            <a:pPr marL="25400">
              <a:lnSpc>
                <a:spcPct val="100000"/>
              </a:lnSpc>
              <a:spcBef>
                <a:spcPts val="135"/>
              </a:spcBef>
            </a:pPr>
            <a:r>
              <a:rPr dirty="0" sz="1250" spc="-100">
                <a:latin typeface="Cambria"/>
                <a:cs typeface="Cambria"/>
              </a:rPr>
              <a:t>𝑉</a:t>
            </a:r>
            <a:r>
              <a:rPr dirty="0" baseline="-15432" sz="1350" spc="-150">
                <a:latin typeface="Cambria"/>
                <a:cs typeface="Cambria"/>
              </a:rPr>
              <a:t>p</a:t>
            </a:r>
            <a:endParaRPr baseline="-15432" sz="1350">
              <a:latin typeface="Cambria"/>
              <a:cs typeface="Cambria"/>
            </a:endParaRPr>
          </a:p>
        </p:txBody>
      </p:sp>
      <p:sp>
        <p:nvSpPr>
          <p:cNvPr id="42" name="object 42"/>
          <p:cNvSpPr/>
          <p:nvPr/>
        </p:nvSpPr>
        <p:spPr>
          <a:xfrm>
            <a:off x="4285488" y="6288023"/>
            <a:ext cx="2680970" cy="455930"/>
          </a:xfrm>
          <a:custGeom>
            <a:avLst/>
            <a:gdLst/>
            <a:ahLst/>
            <a:cxnLst/>
            <a:rect l="l" t="t" r="r" b="b"/>
            <a:pathLst>
              <a:path w="2680970" h="455929">
                <a:moveTo>
                  <a:pt x="0" y="0"/>
                </a:moveTo>
                <a:lnTo>
                  <a:pt x="2680715" y="0"/>
                </a:lnTo>
                <a:lnTo>
                  <a:pt x="2680715" y="455676"/>
                </a:lnTo>
                <a:lnTo>
                  <a:pt x="0" y="455676"/>
                </a:lnTo>
                <a:lnTo>
                  <a:pt x="0" y="0"/>
                </a:lnTo>
                <a:close/>
              </a:path>
            </a:pathLst>
          </a:custGeom>
          <a:ln w="6096">
            <a:solidFill>
              <a:srgbClr val="000000"/>
            </a:solidFill>
          </a:ln>
        </p:spPr>
        <p:txBody>
          <a:bodyPr wrap="square" lIns="0" tIns="0" rIns="0" bIns="0" rtlCol="0"/>
          <a:lstStyle/>
          <a:p/>
        </p:txBody>
      </p:sp>
      <p:sp>
        <p:nvSpPr>
          <p:cNvPr id="43" name="object 43"/>
          <p:cNvSpPr/>
          <p:nvPr/>
        </p:nvSpPr>
        <p:spPr>
          <a:xfrm>
            <a:off x="4379976" y="6467855"/>
            <a:ext cx="350520" cy="134620"/>
          </a:xfrm>
          <a:custGeom>
            <a:avLst/>
            <a:gdLst/>
            <a:ahLst/>
            <a:cxnLst/>
            <a:rect l="l" t="t" r="r" b="b"/>
            <a:pathLst>
              <a:path w="350520" h="134620">
                <a:moveTo>
                  <a:pt x="41900" y="120396"/>
                </a:moveTo>
                <a:lnTo>
                  <a:pt x="36576" y="120396"/>
                </a:lnTo>
                <a:lnTo>
                  <a:pt x="68580" y="0"/>
                </a:lnTo>
                <a:lnTo>
                  <a:pt x="83820" y="0"/>
                </a:lnTo>
                <a:lnTo>
                  <a:pt x="83820" y="1524"/>
                </a:lnTo>
                <a:lnTo>
                  <a:pt x="350520" y="1524"/>
                </a:lnTo>
                <a:lnTo>
                  <a:pt x="350520" y="7620"/>
                </a:lnTo>
                <a:lnTo>
                  <a:pt x="73152" y="7620"/>
                </a:lnTo>
                <a:lnTo>
                  <a:pt x="41900" y="120396"/>
                </a:lnTo>
                <a:close/>
              </a:path>
              <a:path w="350520" h="134620">
                <a:moveTo>
                  <a:pt x="350520" y="9144"/>
                </a:moveTo>
                <a:lnTo>
                  <a:pt x="79248" y="9144"/>
                </a:lnTo>
                <a:lnTo>
                  <a:pt x="79248" y="7620"/>
                </a:lnTo>
                <a:lnTo>
                  <a:pt x="350520" y="7620"/>
                </a:lnTo>
                <a:lnTo>
                  <a:pt x="350520" y="9144"/>
                </a:lnTo>
                <a:close/>
              </a:path>
              <a:path w="350520" h="134620">
                <a:moveTo>
                  <a:pt x="38100" y="134112"/>
                </a:moveTo>
                <a:lnTo>
                  <a:pt x="33528" y="134112"/>
                </a:lnTo>
                <a:lnTo>
                  <a:pt x="10668" y="88392"/>
                </a:lnTo>
                <a:lnTo>
                  <a:pt x="0" y="88392"/>
                </a:lnTo>
                <a:lnTo>
                  <a:pt x="18288" y="79248"/>
                </a:lnTo>
                <a:lnTo>
                  <a:pt x="22352" y="88392"/>
                </a:lnTo>
                <a:lnTo>
                  <a:pt x="10668" y="88392"/>
                </a:lnTo>
                <a:lnTo>
                  <a:pt x="3048" y="91440"/>
                </a:lnTo>
                <a:lnTo>
                  <a:pt x="23706" y="91440"/>
                </a:lnTo>
                <a:lnTo>
                  <a:pt x="36576" y="120396"/>
                </a:lnTo>
                <a:lnTo>
                  <a:pt x="41900" y="120396"/>
                </a:lnTo>
                <a:lnTo>
                  <a:pt x="38100" y="134112"/>
                </a:lnTo>
                <a:close/>
              </a:path>
            </a:pathLst>
          </a:custGeom>
          <a:solidFill>
            <a:srgbClr val="000000"/>
          </a:solidFill>
        </p:spPr>
        <p:txBody>
          <a:bodyPr wrap="square" lIns="0" tIns="0" rIns="0" bIns="0" rtlCol="0"/>
          <a:lstStyle/>
          <a:p/>
        </p:txBody>
      </p:sp>
      <p:sp>
        <p:nvSpPr>
          <p:cNvPr id="44" name="object 44"/>
          <p:cNvSpPr txBox="1"/>
          <p:nvPr/>
        </p:nvSpPr>
        <p:spPr>
          <a:xfrm>
            <a:off x="4498904" y="6508519"/>
            <a:ext cx="53340" cy="120650"/>
          </a:xfrm>
          <a:prstGeom prst="rect">
            <a:avLst/>
          </a:prstGeom>
        </p:spPr>
        <p:txBody>
          <a:bodyPr wrap="square" lIns="0" tIns="15875" rIns="0" bIns="0" rtlCol="0" vert="horz">
            <a:spAutoFit/>
          </a:bodyPr>
          <a:lstStyle/>
          <a:p>
            <a:pPr>
              <a:lnSpc>
                <a:spcPct val="100000"/>
              </a:lnSpc>
              <a:spcBef>
                <a:spcPts val="125"/>
              </a:spcBef>
            </a:pPr>
            <a:r>
              <a:rPr dirty="0" sz="600" spc="20">
                <a:latin typeface="Cambria"/>
                <a:cs typeface="Cambria"/>
              </a:rPr>
              <a:t>e</a:t>
            </a:r>
            <a:endParaRPr sz="600">
              <a:latin typeface="Cambria"/>
              <a:cs typeface="Cambria"/>
            </a:endParaRPr>
          </a:p>
        </p:txBody>
      </p:sp>
      <p:sp>
        <p:nvSpPr>
          <p:cNvPr id="45" name="object 45"/>
          <p:cNvSpPr txBox="1"/>
          <p:nvPr/>
        </p:nvSpPr>
        <p:spPr>
          <a:xfrm>
            <a:off x="4435377" y="6456711"/>
            <a:ext cx="445770" cy="155575"/>
          </a:xfrm>
          <a:prstGeom prst="rect">
            <a:avLst/>
          </a:prstGeom>
        </p:spPr>
        <p:txBody>
          <a:bodyPr wrap="square" lIns="0" tIns="12700" rIns="0" bIns="0" rtlCol="0" vert="horz">
            <a:spAutoFit/>
          </a:bodyPr>
          <a:lstStyle/>
          <a:p>
            <a:pPr marL="25400">
              <a:lnSpc>
                <a:spcPct val="100000"/>
              </a:lnSpc>
              <a:spcBef>
                <a:spcPts val="100"/>
              </a:spcBef>
            </a:pPr>
            <a:r>
              <a:rPr dirty="0" sz="850" spc="70">
                <a:latin typeface="Cambria"/>
                <a:cs typeface="Cambria"/>
              </a:rPr>
              <a:t>𝑓</a:t>
            </a:r>
            <a:r>
              <a:rPr dirty="0" baseline="27777" sz="900" spc="104">
                <a:latin typeface="Cambria"/>
                <a:cs typeface="Cambria"/>
              </a:rPr>
              <a:t>, </a:t>
            </a:r>
            <a:r>
              <a:rPr dirty="0" sz="850" spc="-5">
                <a:latin typeface="Cambria"/>
                <a:cs typeface="Cambria"/>
              </a:rPr>
              <a:t>𝑝𝑠𝑖</a:t>
            </a:r>
            <a:r>
              <a:rPr dirty="0" sz="850" spc="50">
                <a:latin typeface="Cambria"/>
                <a:cs typeface="Cambria"/>
              </a:rPr>
              <a:t> </a:t>
            </a:r>
            <a:r>
              <a:rPr dirty="0" sz="850" spc="165">
                <a:latin typeface="Cambria"/>
                <a:cs typeface="Cambria"/>
              </a:rPr>
              <a:t>=</a:t>
            </a:r>
            <a:endParaRPr sz="850">
              <a:latin typeface="Cambria"/>
              <a:cs typeface="Cambria"/>
            </a:endParaRPr>
          </a:p>
        </p:txBody>
      </p:sp>
      <p:sp>
        <p:nvSpPr>
          <p:cNvPr id="46" name="object 46"/>
          <p:cNvSpPr/>
          <p:nvPr/>
        </p:nvSpPr>
        <p:spPr>
          <a:xfrm>
            <a:off x="4875276" y="6344411"/>
            <a:ext cx="327660" cy="361315"/>
          </a:xfrm>
          <a:custGeom>
            <a:avLst/>
            <a:gdLst/>
            <a:ahLst/>
            <a:cxnLst/>
            <a:rect l="l" t="t" r="r" b="b"/>
            <a:pathLst>
              <a:path w="327660" h="361315">
                <a:moveTo>
                  <a:pt x="53195" y="339852"/>
                </a:moveTo>
                <a:lnTo>
                  <a:pt x="47244" y="339852"/>
                </a:lnTo>
                <a:lnTo>
                  <a:pt x="68580" y="0"/>
                </a:lnTo>
                <a:lnTo>
                  <a:pt x="327660" y="0"/>
                </a:lnTo>
                <a:lnTo>
                  <a:pt x="327660" y="7620"/>
                </a:lnTo>
                <a:lnTo>
                  <a:pt x="74676" y="7620"/>
                </a:lnTo>
                <a:lnTo>
                  <a:pt x="53195" y="339852"/>
                </a:lnTo>
                <a:close/>
              </a:path>
              <a:path w="327660" h="361315">
                <a:moveTo>
                  <a:pt x="3048" y="304800"/>
                </a:moveTo>
                <a:lnTo>
                  <a:pt x="0" y="300228"/>
                </a:lnTo>
                <a:lnTo>
                  <a:pt x="19812" y="291083"/>
                </a:lnTo>
                <a:lnTo>
                  <a:pt x="24098" y="298704"/>
                </a:lnTo>
                <a:lnTo>
                  <a:pt x="12192" y="298704"/>
                </a:lnTo>
                <a:lnTo>
                  <a:pt x="3048" y="304800"/>
                </a:lnTo>
                <a:close/>
              </a:path>
              <a:path w="327660" h="361315">
                <a:moveTo>
                  <a:pt x="51816" y="361187"/>
                </a:moveTo>
                <a:lnTo>
                  <a:pt x="47244" y="361187"/>
                </a:lnTo>
                <a:lnTo>
                  <a:pt x="12192" y="298704"/>
                </a:lnTo>
                <a:lnTo>
                  <a:pt x="24098" y="298704"/>
                </a:lnTo>
                <a:lnTo>
                  <a:pt x="47244" y="339852"/>
                </a:lnTo>
                <a:lnTo>
                  <a:pt x="53195" y="339852"/>
                </a:lnTo>
                <a:lnTo>
                  <a:pt x="51816" y="361187"/>
                </a:lnTo>
                <a:close/>
              </a:path>
            </a:pathLst>
          </a:custGeom>
          <a:solidFill>
            <a:srgbClr val="000000"/>
          </a:solidFill>
        </p:spPr>
        <p:txBody>
          <a:bodyPr wrap="square" lIns="0" tIns="0" rIns="0" bIns="0" rtlCol="0"/>
          <a:lstStyle/>
          <a:p/>
        </p:txBody>
      </p:sp>
      <p:sp>
        <p:nvSpPr>
          <p:cNvPr id="47" name="object 47"/>
          <p:cNvSpPr txBox="1"/>
          <p:nvPr/>
        </p:nvSpPr>
        <p:spPr>
          <a:xfrm>
            <a:off x="4932182" y="6374417"/>
            <a:ext cx="306705" cy="155575"/>
          </a:xfrm>
          <a:prstGeom prst="rect">
            <a:avLst/>
          </a:prstGeom>
        </p:spPr>
        <p:txBody>
          <a:bodyPr wrap="square" lIns="0" tIns="12700" rIns="0" bIns="0" rtlCol="0" vert="horz">
            <a:spAutoFit/>
          </a:bodyPr>
          <a:lstStyle/>
          <a:p>
            <a:pPr marL="25400">
              <a:lnSpc>
                <a:spcPct val="100000"/>
              </a:lnSpc>
              <a:spcBef>
                <a:spcPts val="100"/>
              </a:spcBef>
            </a:pPr>
            <a:r>
              <a:rPr dirty="0" sz="850" spc="35">
                <a:latin typeface="Cambria"/>
                <a:cs typeface="Cambria"/>
              </a:rPr>
              <a:t>𝑓</a:t>
            </a:r>
            <a:r>
              <a:rPr dirty="0" baseline="27777" sz="900" spc="52">
                <a:latin typeface="Cambria"/>
                <a:cs typeface="Cambria"/>
              </a:rPr>
              <a:t>,</a:t>
            </a:r>
            <a:r>
              <a:rPr dirty="0" sz="850" spc="35">
                <a:latin typeface="Cambria"/>
                <a:cs typeface="Cambria"/>
              </a:rPr>
              <a:t>𝑘𝑠𝑖</a:t>
            </a:r>
            <a:endParaRPr sz="850">
              <a:latin typeface="Cambria"/>
              <a:cs typeface="Cambria"/>
            </a:endParaRPr>
          </a:p>
        </p:txBody>
      </p:sp>
      <p:sp>
        <p:nvSpPr>
          <p:cNvPr id="48" name="object 48"/>
          <p:cNvSpPr txBox="1"/>
          <p:nvPr/>
        </p:nvSpPr>
        <p:spPr>
          <a:xfrm>
            <a:off x="4960653" y="6421054"/>
            <a:ext cx="251460" cy="262890"/>
          </a:xfrm>
          <a:prstGeom prst="rect">
            <a:avLst/>
          </a:prstGeom>
        </p:spPr>
        <p:txBody>
          <a:bodyPr wrap="square" lIns="0" tIns="20955" rIns="0" bIns="0" rtlCol="0" vert="horz">
            <a:spAutoFit/>
          </a:bodyPr>
          <a:lstStyle/>
          <a:p>
            <a:pPr marL="34925">
              <a:lnSpc>
                <a:spcPct val="100000"/>
              </a:lnSpc>
              <a:spcBef>
                <a:spcPts val="165"/>
              </a:spcBef>
            </a:pPr>
            <a:r>
              <a:rPr dirty="0" sz="600" spc="20">
                <a:latin typeface="Cambria"/>
                <a:cs typeface="Cambria"/>
              </a:rPr>
              <a:t>e</a:t>
            </a:r>
            <a:endParaRPr sz="600">
              <a:latin typeface="Cambria"/>
              <a:cs typeface="Cambria"/>
            </a:endParaRPr>
          </a:p>
          <a:p>
            <a:pPr>
              <a:lnSpc>
                <a:spcPct val="100000"/>
              </a:lnSpc>
              <a:spcBef>
                <a:spcPts val="60"/>
              </a:spcBef>
            </a:pPr>
            <a:r>
              <a:rPr dirty="0" sz="850" spc="-5">
                <a:latin typeface="Cambria"/>
                <a:cs typeface="Cambria"/>
              </a:rPr>
              <a:t>100</a:t>
            </a:r>
            <a:r>
              <a:rPr dirty="0" sz="850">
                <a:latin typeface="Cambria"/>
                <a:cs typeface="Cambria"/>
              </a:rPr>
              <a:t>0</a:t>
            </a:r>
            <a:endParaRPr sz="850">
              <a:latin typeface="Cambria"/>
              <a:cs typeface="Cambria"/>
            </a:endParaRPr>
          </a:p>
        </p:txBody>
      </p:sp>
      <p:sp>
        <p:nvSpPr>
          <p:cNvPr id="49" name="object 49"/>
          <p:cNvSpPr/>
          <p:nvPr/>
        </p:nvSpPr>
        <p:spPr>
          <a:xfrm>
            <a:off x="4956048" y="6546342"/>
            <a:ext cx="247015" cy="0"/>
          </a:xfrm>
          <a:custGeom>
            <a:avLst/>
            <a:gdLst/>
            <a:ahLst/>
            <a:cxnLst/>
            <a:rect l="l" t="t" r="r" b="b"/>
            <a:pathLst>
              <a:path w="247014" h="0">
                <a:moveTo>
                  <a:pt x="0" y="0"/>
                </a:moveTo>
                <a:lnTo>
                  <a:pt x="246887" y="0"/>
                </a:lnTo>
              </a:path>
            </a:pathLst>
          </a:custGeom>
          <a:ln w="7619">
            <a:solidFill>
              <a:srgbClr val="000000"/>
            </a:solidFill>
          </a:ln>
        </p:spPr>
        <p:txBody>
          <a:bodyPr wrap="square" lIns="0" tIns="0" rIns="0" bIns="0" rtlCol="0"/>
          <a:lstStyle/>
          <a:p/>
        </p:txBody>
      </p:sp>
      <p:sp>
        <p:nvSpPr>
          <p:cNvPr id="50" name="object 50"/>
          <p:cNvSpPr txBox="1"/>
          <p:nvPr/>
        </p:nvSpPr>
        <p:spPr>
          <a:xfrm>
            <a:off x="5234961" y="6456711"/>
            <a:ext cx="93980" cy="155575"/>
          </a:xfrm>
          <a:prstGeom prst="rect">
            <a:avLst/>
          </a:prstGeom>
        </p:spPr>
        <p:txBody>
          <a:bodyPr wrap="square" lIns="0" tIns="12700" rIns="0" bIns="0" rtlCol="0" vert="horz">
            <a:spAutoFit/>
          </a:bodyPr>
          <a:lstStyle/>
          <a:p>
            <a:pPr>
              <a:lnSpc>
                <a:spcPct val="100000"/>
              </a:lnSpc>
              <a:spcBef>
                <a:spcPts val="100"/>
              </a:spcBef>
            </a:pPr>
            <a:r>
              <a:rPr dirty="0" sz="850" spc="165">
                <a:latin typeface="Cambria"/>
                <a:cs typeface="Cambria"/>
              </a:rPr>
              <a:t>=</a:t>
            </a:r>
            <a:endParaRPr sz="850">
              <a:latin typeface="Cambria"/>
              <a:cs typeface="Cambria"/>
            </a:endParaRPr>
          </a:p>
        </p:txBody>
      </p:sp>
      <p:sp>
        <p:nvSpPr>
          <p:cNvPr id="51" name="object 51"/>
          <p:cNvSpPr/>
          <p:nvPr/>
        </p:nvSpPr>
        <p:spPr>
          <a:xfrm>
            <a:off x="5346192" y="6569964"/>
            <a:ext cx="311150" cy="105410"/>
          </a:xfrm>
          <a:custGeom>
            <a:avLst/>
            <a:gdLst/>
            <a:ahLst/>
            <a:cxnLst/>
            <a:rect l="l" t="t" r="r" b="b"/>
            <a:pathLst>
              <a:path w="311150" h="105409">
                <a:moveTo>
                  <a:pt x="42624" y="89916"/>
                </a:moveTo>
                <a:lnTo>
                  <a:pt x="36576" y="89916"/>
                </a:lnTo>
                <a:lnTo>
                  <a:pt x="62484" y="0"/>
                </a:lnTo>
                <a:lnTo>
                  <a:pt x="76200" y="0"/>
                </a:lnTo>
                <a:lnTo>
                  <a:pt x="76200" y="1524"/>
                </a:lnTo>
                <a:lnTo>
                  <a:pt x="310896" y="1524"/>
                </a:lnTo>
                <a:lnTo>
                  <a:pt x="310896" y="7620"/>
                </a:lnTo>
                <a:lnTo>
                  <a:pt x="67056" y="7620"/>
                </a:lnTo>
                <a:lnTo>
                  <a:pt x="42624" y="89916"/>
                </a:lnTo>
                <a:close/>
              </a:path>
              <a:path w="311150" h="105409">
                <a:moveTo>
                  <a:pt x="310896" y="9144"/>
                </a:moveTo>
                <a:lnTo>
                  <a:pt x="70104" y="9144"/>
                </a:lnTo>
                <a:lnTo>
                  <a:pt x="70104" y="7620"/>
                </a:lnTo>
                <a:lnTo>
                  <a:pt x="310896" y="7620"/>
                </a:lnTo>
                <a:lnTo>
                  <a:pt x="310896" y="9144"/>
                </a:lnTo>
                <a:close/>
              </a:path>
              <a:path w="311150" h="105409">
                <a:moveTo>
                  <a:pt x="38100" y="105156"/>
                </a:moveTo>
                <a:lnTo>
                  <a:pt x="33528" y="105156"/>
                </a:lnTo>
                <a:lnTo>
                  <a:pt x="10668" y="57912"/>
                </a:lnTo>
                <a:lnTo>
                  <a:pt x="0" y="57912"/>
                </a:lnTo>
                <a:lnTo>
                  <a:pt x="18288" y="50292"/>
                </a:lnTo>
                <a:lnTo>
                  <a:pt x="21804" y="57912"/>
                </a:lnTo>
                <a:lnTo>
                  <a:pt x="10668" y="57912"/>
                </a:lnTo>
                <a:lnTo>
                  <a:pt x="3048" y="60960"/>
                </a:lnTo>
                <a:lnTo>
                  <a:pt x="23211" y="60960"/>
                </a:lnTo>
                <a:lnTo>
                  <a:pt x="36576" y="89916"/>
                </a:lnTo>
                <a:lnTo>
                  <a:pt x="42624" y="89916"/>
                </a:lnTo>
                <a:lnTo>
                  <a:pt x="38100" y="105156"/>
                </a:lnTo>
                <a:close/>
              </a:path>
            </a:pathLst>
          </a:custGeom>
          <a:solidFill>
            <a:srgbClr val="000000"/>
          </a:solidFill>
        </p:spPr>
        <p:txBody>
          <a:bodyPr wrap="square" lIns="0" tIns="0" rIns="0" bIns="0" rtlCol="0"/>
          <a:lstStyle/>
          <a:p/>
        </p:txBody>
      </p:sp>
      <p:sp>
        <p:nvSpPr>
          <p:cNvPr id="52" name="object 52"/>
          <p:cNvSpPr txBox="1"/>
          <p:nvPr/>
        </p:nvSpPr>
        <p:spPr>
          <a:xfrm>
            <a:off x="5417799" y="6333573"/>
            <a:ext cx="251460" cy="367030"/>
          </a:xfrm>
          <a:prstGeom prst="rect">
            <a:avLst/>
          </a:prstGeom>
        </p:spPr>
        <p:txBody>
          <a:bodyPr wrap="square" lIns="0" tIns="53340" rIns="0" bIns="0" rtlCol="0" vert="horz">
            <a:spAutoFit/>
          </a:bodyPr>
          <a:lstStyle/>
          <a:p>
            <a:pPr marL="53340">
              <a:lnSpc>
                <a:spcPct val="100000"/>
              </a:lnSpc>
              <a:spcBef>
                <a:spcPts val="420"/>
              </a:spcBef>
            </a:pPr>
            <a:r>
              <a:rPr dirty="0" sz="850">
                <a:latin typeface="Cambria"/>
                <a:cs typeface="Cambria"/>
              </a:rPr>
              <a:t>1</a:t>
            </a:r>
            <a:endParaRPr sz="850">
              <a:latin typeface="Cambria"/>
              <a:cs typeface="Cambria"/>
            </a:endParaRPr>
          </a:p>
          <a:p>
            <a:pPr>
              <a:lnSpc>
                <a:spcPct val="100000"/>
              </a:lnSpc>
              <a:spcBef>
                <a:spcPts val="325"/>
              </a:spcBef>
            </a:pPr>
            <a:r>
              <a:rPr dirty="0" sz="850" spc="-5">
                <a:latin typeface="Cambria"/>
                <a:cs typeface="Cambria"/>
              </a:rPr>
              <a:t>100</a:t>
            </a:r>
            <a:r>
              <a:rPr dirty="0" sz="850">
                <a:latin typeface="Cambria"/>
                <a:cs typeface="Cambria"/>
              </a:rPr>
              <a:t>0</a:t>
            </a:r>
            <a:endParaRPr sz="850">
              <a:latin typeface="Cambria"/>
              <a:cs typeface="Cambria"/>
            </a:endParaRPr>
          </a:p>
        </p:txBody>
      </p:sp>
      <p:sp>
        <p:nvSpPr>
          <p:cNvPr id="53" name="object 53"/>
          <p:cNvSpPr/>
          <p:nvPr/>
        </p:nvSpPr>
        <p:spPr>
          <a:xfrm>
            <a:off x="5344667" y="6546342"/>
            <a:ext cx="311150" cy="0"/>
          </a:xfrm>
          <a:custGeom>
            <a:avLst/>
            <a:gdLst/>
            <a:ahLst/>
            <a:cxnLst/>
            <a:rect l="l" t="t" r="r" b="b"/>
            <a:pathLst>
              <a:path w="311150" h="0">
                <a:moveTo>
                  <a:pt x="0" y="0"/>
                </a:moveTo>
                <a:lnTo>
                  <a:pt x="310896" y="0"/>
                </a:lnTo>
              </a:path>
            </a:pathLst>
          </a:custGeom>
          <a:ln w="7619">
            <a:solidFill>
              <a:srgbClr val="000000"/>
            </a:solidFill>
          </a:ln>
        </p:spPr>
        <p:txBody>
          <a:bodyPr wrap="square" lIns="0" tIns="0" rIns="0" bIns="0" rtlCol="0"/>
          <a:lstStyle/>
          <a:p/>
        </p:txBody>
      </p:sp>
      <p:sp>
        <p:nvSpPr>
          <p:cNvPr id="54" name="object 54"/>
          <p:cNvSpPr/>
          <p:nvPr/>
        </p:nvSpPr>
        <p:spPr>
          <a:xfrm>
            <a:off x="5675375" y="6467855"/>
            <a:ext cx="326390" cy="134620"/>
          </a:xfrm>
          <a:custGeom>
            <a:avLst/>
            <a:gdLst/>
            <a:ahLst/>
            <a:cxnLst/>
            <a:rect l="l" t="t" r="r" b="b"/>
            <a:pathLst>
              <a:path w="326389" h="134620">
                <a:moveTo>
                  <a:pt x="41900" y="120396"/>
                </a:moveTo>
                <a:lnTo>
                  <a:pt x="36576" y="120396"/>
                </a:lnTo>
                <a:lnTo>
                  <a:pt x="68580" y="0"/>
                </a:lnTo>
                <a:lnTo>
                  <a:pt x="83820" y="0"/>
                </a:lnTo>
                <a:lnTo>
                  <a:pt x="83820" y="1524"/>
                </a:lnTo>
                <a:lnTo>
                  <a:pt x="326136" y="1524"/>
                </a:lnTo>
                <a:lnTo>
                  <a:pt x="326136" y="7620"/>
                </a:lnTo>
                <a:lnTo>
                  <a:pt x="73152" y="7620"/>
                </a:lnTo>
                <a:lnTo>
                  <a:pt x="41900" y="120396"/>
                </a:lnTo>
                <a:close/>
              </a:path>
              <a:path w="326389" h="134620">
                <a:moveTo>
                  <a:pt x="326136" y="9144"/>
                </a:moveTo>
                <a:lnTo>
                  <a:pt x="79248" y="9144"/>
                </a:lnTo>
                <a:lnTo>
                  <a:pt x="79248" y="7620"/>
                </a:lnTo>
                <a:lnTo>
                  <a:pt x="326136" y="7620"/>
                </a:lnTo>
                <a:lnTo>
                  <a:pt x="326136" y="9144"/>
                </a:lnTo>
                <a:close/>
              </a:path>
              <a:path w="326389" h="134620">
                <a:moveTo>
                  <a:pt x="38100" y="134112"/>
                </a:moveTo>
                <a:lnTo>
                  <a:pt x="33528" y="134112"/>
                </a:lnTo>
                <a:lnTo>
                  <a:pt x="10668" y="88392"/>
                </a:lnTo>
                <a:lnTo>
                  <a:pt x="0" y="88392"/>
                </a:lnTo>
                <a:lnTo>
                  <a:pt x="18288" y="79248"/>
                </a:lnTo>
                <a:lnTo>
                  <a:pt x="22352" y="88392"/>
                </a:lnTo>
                <a:lnTo>
                  <a:pt x="10668" y="88392"/>
                </a:lnTo>
                <a:lnTo>
                  <a:pt x="3048" y="91440"/>
                </a:lnTo>
                <a:lnTo>
                  <a:pt x="23706" y="91440"/>
                </a:lnTo>
                <a:lnTo>
                  <a:pt x="36576" y="120396"/>
                </a:lnTo>
                <a:lnTo>
                  <a:pt x="41900" y="120396"/>
                </a:lnTo>
                <a:lnTo>
                  <a:pt x="38100" y="134112"/>
                </a:lnTo>
                <a:close/>
              </a:path>
            </a:pathLst>
          </a:custGeom>
          <a:solidFill>
            <a:srgbClr val="000000"/>
          </a:solidFill>
        </p:spPr>
        <p:txBody>
          <a:bodyPr wrap="square" lIns="0" tIns="0" rIns="0" bIns="0" rtlCol="0"/>
          <a:lstStyle/>
          <a:p/>
        </p:txBody>
      </p:sp>
      <p:sp>
        <p:nvSpPr>
          <p:cNvPr id="55" name="object 55"/>
          <p:cNvSpPr txBox="1"/>
          <p:nvPr/>
        </p:nvSpPr>
        <p:spPr>
          <a:xfrm>
            <a:off x="5794321" y="6508519"/>
            <a:ext cx="53340" cy="120650"/>
          </a:xfrm>
          <a:prstGeom prst="rect">
            <a:avLst/>
          </a:prstGeom>
        </p:spPr>
        <p:txBody>
          <a:bodyPr wrap="square" lIns="0" tIns="15875" rIns="0" bIns="0" rtlCol="0" vert="horz">
            <a:spAutoFit/>
          </a:bodyPr>
          <a:lstStyle/>
          <a:p>
            <a:pPr>
              <a:lnSpc>
                <a:spcPct val="100000"/>
              </a:lnSpc>
              <a:spcBef>
                <a:spcPts val="125"/>
              </a:spcBef>
            </a:pPr>
            <a:r>
              <a:rPr dirty="0" sz="600" spc="20">
                <a:latin typeface="Cambria"/>
                <a:cs typeface="Cambria"/>
              </a:rPr>
              <a:t>e</a:t>
            </a:r>
            <a:endParaRPr sz="600">
              <a:latin typeface="Cambria"/>
              <a:cs typeface="Cambria"/>
            </a:endParaRPr>
          </a:p>
        </p:txBody>
      </p:sp>
      <p:sp>
        <p:nvSpPr>
          <p:cNvPr id="56" name="object 56"/>
          <p:cNvSpPr/>
          <p:nvPr/>
        </p:nvSpPr>
        <p:spPr>
          <a:xfrm>
            <a:off x="6467855" y="6473952"/>
            <a:ext cx="402590" cy="134620"/>
          </a:xfrm>
          <a:custGeom>
            <a:avLst/>
            <a:gdLst/>
            <a:ahLst/>
            <a:cxnLst/>
            <a:rect l="l" t="t" r="r" b="b"/>
            <a:pathLst>
              <a:path w="402590" h="134620">
                <a:moveTo>
                  <a:pt x="41900" y="120396"/>
                </a:moveTo>
                <a:lnTo>
                  <a:pt x="36576" y="120396"/>
                </a:lnTo>
                <a:lnTo>
                  <a:pt x="68580" y="0"/>
                </a:lnTo>
                <a:lnTo>
                  <a:pt x="83820" y="0"/>
                </a:lnTo>
                <a:lnTo>
                  <a:pt x="83820" y="1524"/>
                </a:lnTo>
                <a:lnTo>
                  <a:pt x="402336" y="1524"/>
                </a:lnTo>
                <a:lnTo>
                  <a:pt x="402336" y="7620"/>
                </a:lnTo>
                <a:lnTo>
                  <a:pt x="73152" y="7620"/>
                </a:lnTo>
                <a:lnTo>
                  <a:pt x="41900" y="120396"/>
                </a:lnTo>
                <a:close/>
              </a:path>
              <a:path w="402590" h="134620">
                <a:moveTo>
                  <a:pt x="402336" y="9144"/>
                </a:moveTo>
                <a:lnTo>
                  <a:pt x="79248" y="9144"/>
                </a:lnTo>
                <a:lnTo>
                  <a:pt x="79248" y="7620"/>
                </a:lnTo>
                <a:lnTo>
                  <a:pt x="402336" y="7620"/>
                </a:lnTo>
                <a:lnTo>
                  <a:pt x="402336" y="9144"/>
                </a:lnTo>
                <a:close/>
              </a:path>
              <a:path w="402590" h="134620">
                <a:moveTo>
                  <a:pt x="38100" y="134112"/>
                </a:moveTo>
                <a:lnTo>
                  <a:pt x="33528" y="134112"/>
                </a:lnTo>
                <a:lnTo>
                  <a:pt x="10668" y="88392"/>
                </a:lnTo>
                <a:lnTo>
                  <a:pt x="0" y="88392"/>
                </a:lnTo>
                <a:lnTo>
                  <a:pt x="18288" y="79248"/>
                </a:lnTo>
                <a:lnTo>
                  <a:pt x="22352" y="88392"/>
                </a:lnTo>
                <a:lnTo>
                  <a:pt x="10668" y="88392"/>
                </a:lnTo>
                <a:lnTo>
                  <a:pt x="3048" y="91440"/>
                </a:lnTo>
                <a:lnTo>
                  <a:pt x="23706" y="91440"/>
                </a:lnTo>
                <a:lnTo>
                  <a:pt x="36576" y="120396"/>
                </a:lnTo>
                <a:lnTo>
                  <a:pt x="41900" y="120396"/>
                </a:lnTo>
                <a:lnTo>
                  <a:pt x="38100" y="134112"/>
                </a:lnTo>
                <a:close/>
              </a:path>
            </a:pathLst>
          </a:custGeom>
          <a:solidFill>
            <a:srgbClr val="000000"/>
          </a:solidFill>
        </p:spPr>
        <p:txBody>
          <a:bodyPr wrap="square" lIns="0" tIns="0" rIns="0" bIns="0" rtlCol="0"/>
          <a:lstStyle/>
          <a:p/>
        </p:txBody>
      </p:sp>
      <p:sp>
        <p:nvSpPr>
          <p:cNvPr id="57" name="object 57"/>
          <p:cNvSpPr txBox="1"/>
          <p:nvPr/>
        </p:nvSpPr>
        <p:spPr>
          <a:xfrm>
            <a:off x="5730768" y="6456711"/>
            <a:ext cx="1176655" cy="155575"/>
          </a:xfrm>
          <a:prstGeom prst="rect">
            <a:avLst/>
          </a:prstGeom>
        </p:spPr>
        <p:txBody>
          <a:bodyPr wrap="square" lIns="0" tIns="12700" rIns="0" bIns="0" rtlCol="0" vert="horz">
            <a:spAutoFit/>
          </a:bodyPr>
          <a:lstStyle/>
          <a:p>
            <a:pPr marL="25400">
              <a:lnSpc>
                <a:spcPct val="100000"/>
              </a:lnSpc>
              <a:spcBef>
                <a:spcPts val="100"/>
              </a:spcBef>
            </a:pPr>
            <a:r>
              <a:rPr dirty="0" sz="850" spc="35">
                <a:latin typeface="Cambria"/>
                <a:cs typeface="Cambria"/>
              </a:rPr>
              <a:t>𝑓</a:t>
            </a:r>
            <a:r>
              <a:rPr dirty="0" baseline="27777" sz="900" spc="52">
                <a:latin typeface="Cambria"/>
                <a:cs typeface="Cambria"/>
              </a:rPr>
              <a:t>,</a:t>
            </a:r>
            <a:r>
              <a:rPr dirty="0" sz="850" spc="35">
                <a:latin typeface="Cambria"/>
                <a:cs typeface="Cambria"/>
              </a:rPr>
              <a:t>𝑘𝑠𝑖 </a:t>
            </a:r>
            <a:r>
              <a:rPr dirty="0" sz="850" spc="165">
                <a:latin typeface="Cambria"/>
                <a:cs typeface="Cambria"/>
              </a:rPr>
              <a:t>= </a:t>
            </a:r>
            <a:r>
              <a:rPr dirty="0" sz="850" spc="-5">
                <a:latin typeface="Cambria"/>
                <a:cs typeface="Cambria"/>
              </a:rPr>
              <a:t>0.0316 </a:t>
            </a:r>
            <a:r>
              <a:rPr dirty="0" sz="850" spc="60">
                <a:latin typeface="Cambria"/>
                <a:cs typeface="Cambria"/>
              </a:rPr>
              <a:t>𝑓</a:t>
            </a:r>
            <a:r>
              <a:rPr dirty="0" baseline="23148" sz="900" spc="89">
                <a:latin typeface="Cambria"/>
                <a:cs typeface="Cambria"/>
              </a:rPr>
              <a:t>,</a:t>
            </a:r>
            <a:r>
              <a:rPr dirty="0" sz="850" spc="60">
                <a:latin typeface="Cambria"/>
                <a:cs typeface="Cambria"/>
              </a:rPr>
              <a:t>𝑐</a:t>
            </a:r>
            <a:r>
              <a:rPr dirty="0" sz="850" spc="5">
                <a:latin typeface="Cambria"/>
                <a:cs typeface="Cambria"/>
              </a:rPr>
              <a:t> </a:t>
            </a:r>
            <a:r>
              <a:rPr dirty="0" sz="850" spc="-5">
                <a:latin typeface="Cambria"/>
                <a:cs typeface="Cambria"/>
              </a:rPr>
              <a:t>𝑘𝑠𝑖</a:t>
            </a:r>
            <a:endParaRPr sz="850">
              <a:latin typeface="Cambria"/>
              <a:cs typeface="Cambria"/>
            </a:endParaRPr>
          </a:p>
        </p:txBody>
      </p:sp>
      <p:sp>
        <p:nvSpPr>
          <p:cNvPr id="58" name="object 58"/>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59" name="object 59"/>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3</a:t>
            </a:r>
            <a:r>
              <a:rPr dirty="0" sz="1050" spc="-5">
                <a:solidFill>
                  <a:srgbClr val="262626"/>
                </a:solidFill>
                <a:latin typeface="Calibri"/>
                <a:cs typeface="Calibri"/>
              </a:rPr>
              <a:t>1</a:t>
            </a:r>
            <a:endParaRPr sz="1050">
              <a:latin typeface="Calibri"/>
              <a:cs typeface="Calibri"/>
            </a:endParaRPr>
          </a:p>
        </p:txBody>
      </p:sp>
      <p:sp>
        <p:nvSpPr>
          <p:cNvPr id="61" name="object 61"/>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60" name="object 60"/>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3</a:t>
            </a:r>
            <a:r>
              <a:rPr dirty="0" sz="1050" spc="-5">
                <a:solidFill>
                  <a:srgbClr val="262626"/>
                </a:solidFill>
                <a:latin typeface="Calibri"/>
                <a:cs typeface="Calibri"/>
              </a:rPr>
              <a:t>2</a:t>
            </a:r>
            <a:endParaRPr sz="1050">
              <a:latin typeface="Calibri"/>
              <a:cs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39117"/>
            <a:ext cx="4775835" cy="439420"/>
          </a:xfrm>
          <a:prstGeom prst="rect"/>
        </p:spPr>
        <p:txBody>
          <a:bodyPr wrap="square" lIns="0" tIns="14605" rIns="0" bIns="0" rtlCol="0" vert="horz">
            <a:spAutoFit/>
          </a:bodyPr>
          <a:lstStyle/>
          <a:p>
            <a:pPr>
              <a:lnSpc>
                <a:spcPct val="100000"/>
              </a:lnSpc>
              <a:spcBef>
                <a:spcPts val="115"/>
              </a:spcBef>
            </a:pPr>
            <a:r>
              <a:rPr dirty="0" sz="2550" spc="10" b="0">
                <a:solidFill>
                  <a:srgbClr val="1C7C5B"/>
                </a:solidFill>
                <a:latin typeface="Arial Black"/>
                <a:cs typeface="Arial Black"/>
              </a:rPr>
              <a:t>Shear </a:t>
            </a:r>
            <a:r>
              <a:rPr dirty="0" sz="2550" spc="15" b="0">
                <a:solidFill>
                  <a:srgbClr val="1C7C5B"/>
                </a:solidFill>
                <a:latin typeface="Arial Black"/>
                <a:cs typeface="Arial Black"/>
              </a:rPr>
              <a:t>Parameters, </a:t>
            </a:r>
            <a:r>
              <a:rPr dirty="0" sz="2700" spc="-30" i="1">
                <a:solidFill>
                  <a:srgbClr val="1C7C5B"/>
                </a:solidFill>
                <a:latin typeface="Cambria"/>
                <a:cs typeface="Cambria"/>
              </a:rPr>
              <a:t>b</a:t>
            </a:r>
            <a:r>
              <a:rPr dirty="0" sz="2550" spc="-30" b="0">
                <a:solidFill>
                  <a:srgbClr val="1C7C5B"/>
                </a:solidFill>
                <a:latin typeface="Arial Black"/>
                <a:cs typeface="Arial Black"/>
              </a:rPr>
              <a:t>and</a:t>
            </a:r>
            <a:r>
              <a:rPr dirty="0" sz="2550" spc="-475" b="0">
                <a:solidFill>
                  <a:srgbClr val="1C7C5B"/>
                </a:solidFill>
                <a:latin typeface="Arial Black"/>
                <a:cs typeface="Arial Black"/>
              </a:rPr>
              <a:t> </a:t>
            </a:r>
            <a:r>
              <a:rPr dirty="0" sz="2700" spc="-190" i="1">
                <a:solidFill>
                  <a:srgbClr val="1C7C5B"/>
                </a:solidFill>
                <a:latin typeface="Cambria"/>
                <a:cs typeface="Cambria"/>
              </a:rPr>
              <a:t>q</a:t>
            </a:r>
            <a:endParaRPr sz="2700">
              <a:latin typeface="Cambria"/>
              <a:cs typeface="Cambria"/>
            </a:endParaRPr>
          </a:p>
        </p:txBody>
      </p:sp>
      <p:sp>
        <p:nvSpPr>
          <p:cNvPr id="6" name="object 6"/>
          <p:cNvSpPr txBox="1"/>
          <p:nvPr/>
        </p:nvSpPr>
        <p:spPr>
          <a:xfrm>
            <a:off x="991105" y="1846618"/>
            <a:ext cx="5728970" cy="648970"/>
          </a:xfrm>
          <a:prstGeom prst="rect">
            <a:avLst/>
          </a:prstGeom>
        </p:spPr>
        <p:txBody>
          <a:bodyPr wrap="square" lIns="0" tIns="38100" rIns="0" bIns="0" rtlCol="0" vert="horz">
            <a:spAutoFit/>
          </a:bodyPr>
          <a:lstStyle/>
          <a:p>
            <a:pPr marL="259715" indent="-234950">
              <a:lnSpc>
                <a:spcPct val="100000"/>
              </a:lnSpc>
              <a:spcBef>
                <a:spcPts val="300"/>
              </a:spcBef>
              <a:buSzPct val="95833"/>
              <a:buFont typeface="Arial"/>
              <a:buChar char="•"/>
              <a:tabLst>
                <a:tab pos="259715" algn="l"/>
                <a:tab pos="260350" algn="l"/>
              </a:tabLst>
            </a:pPr>
            <a:r>
              <a:rPr dirty="0" sz="1200" spc="-60" i="1">
                <a:latin typeface="Georgia"/>
                <a:cs typeface="Georgia"/>
              </a:rPr>
              <a:t>b</a:t>
            </a:r>
            <a:r>
              <a:rPr dirty="0" sz="1150" spc="-60">
                <a:latin typeface="Arial"/>
                <a:cs typeface="Arial"/>
              </a:rPr>
              <a:t>= </a:t>
            </a:r>
            <a:r>
              <a:rPr dirty="0" sz="1150" spc="-5">
                <a:latin typeface="Arial"/>
                <a:cs typeface="Arial"/>
              </a:rPr>
              <a:t>factor </a:t>
            </a:r>
            <a:r>
              <a:rPr dirty="0" sz="1150" spc="-10">
                <a:latin typeface="Arial"/>
                <a:cs typeface="Arial"/>
              </a:rPr>
              <a:t>indicating ability </a:t>
            </a:r>
            <a:r>
              <a:rPr dirty="0" sz="1150" spc="-5">
                <a:latin typeface="Arial"/>
                <a:cs typeface="Arial"/>
              </a:rPr>
              <a:t>of </a:t>
            </a:r>
            <a:r>
              <a:rPr dirty="0" sz="1150" spc="-10">
                <a:latin typeface="Arial"/>
                <a:cs typeface="Arial"/>
              </a:rPr>
              <a:t>diagonally </a:t>
            </a:r>
            <a:r>
              <a:rPr dirty="0" sz="1150" spc="-5">
                <a:latin typeface="Arial"/>
                <a:cs typeface="Arial"/>
              </a:rPr>
              <a:t>crack </a:t>
            </a:r>
            <a:r>
              <a:rPr dirty="0" sz="1150" spc="-10">
                <a:latin typeface="Arial"/>
                <a:cs typeface="Arial"/>
              </a:rPr>
              <a:t>concrete </a:t>
            </a:r>
            <a:r>
              <a:rPr dirty="0" sz="1150" spc="-5">
                <a:latin typeface="Arial"/>
                <a:cs typeface="Arial"/>
              </a:rPr>
              <a:t>to </a:t>
            </a:r>
            <a:r>
              <a:rPr dirty="0" sz="1150" spc="-10">
                <a:latin typeface="Arial"/>
                <a:cs typeface="Arial"/>
              </a:rPr>
              <a:t>transmit tension and</a:t>
            </a:r>
            <a:r>
              <a:rPr dirty="0" sz="1150" spc="140">
                <a:latin typeface="Arial"/>
                <a:cs typeface="Arial"/>
              </a:rPr>
              <a:t> </a:t>
            </a:r>
            <a:r>
              <a:rPr dirty="0" sz="1150" spc="-5">
                <a:latin typeface="Arial"/>
                <a:cs typeface="Arial"/>
              </a:rPr>
              <a:t>shear</a:t>
            </a:r>
            <a:endParaRPr sz="1150">
              <a:latin typeface="Arial"/>
              <a:cs typeface="Arial"/>
            </a:endParaRPr>
          </a:p>
          <a:p>
            <a:pPr marL="259715" indent="-234950">
              <a:lnSpc>
                <a:spcPct val="100000"/>
              </a:lnSpc>
              <a:spcBef>
                <a:spcPts val="204"/>
              </a:spcBef>
              <a:buSzPct val="95833"/>
              <a:buFont typeface="Arial"/>
              <a:buChar char="•"/>
              <a:tabLst>
                <a:tab pos="259715" algn="l"/>
                <a:tab pos="260350" algn="l"/>
              </a:tabLst>
            </a:pPr>
            <a:r>
              <a:rPr dirty="0" sz="1200" spc="-75" i="1">
                <a:latin typeface="Georgia"/>
                <a:cs typeface="Georgia"/>
              </a:rPr>
              <a:t>q</a:t>
            </a:r>
            <a:r>
              <a:rPr dirty="0" sz="1150" spc="-75">
                <a:latin typeface="Arial"/>
                <a:cs typeface="Arial"/>
              </a:rPr>
              <a:t>= </a:t>
            </a:r>
            <a:r>
              <a:rPr dirty="0" sz="1150" spc="-10">
                <a:latin typeface="Arial"/>
                <a:cs typeface="Arial"/>
              </a:rPr>
              <a:t>inclination </a:t>
            </a:r>
            <a:r>
              <a:rPr dirty="0" sz="1150" spc="-5">
                <a:latin typeface="Arial"/>
                <a:cs typeface="Arial"/>
              </a:rPr>
              <a:t>of </a:t>
            </a:r>
            <a:r>
              <a:rPr dirty="0" sz="1150" spc="-10">
                <a:latin typeface="Arial"/>
                <a:cs typeface="Arial"/>
              </a:rPr>
              <a:t>diagonal compression</a:t>
            </a:r>
            <a:r>
              <a:rPr dirty="0" sz="1150" spc="40">
                <a:latin typeface="Arial"/>
                <a:cs typeface="Arial"/>
              </a:rPr>
              <a:t> </a:t>
            </a:r>
            <a:r>
              <a:rPr dirty="0" sz="1150" spc="-5">
                <a:latin typeface="Arial"/>
                <a:cs typeface="Arial"/>
              </a:rPr>
              <a:t>strut</a:t>
            </a:r>
            <a:endParaRPr sz="1150">
              <a:latin typeface="Arial"/>
              <a:cs typeface="Arial"/>
            </a:endParaRPr>
          </a:p>
          <a:p>
            <a:pPr marL="270510" indent="-245745">
              <a:lnSpc>
                <a:spcPct val="100000"/>
              </a:lnSpc>
              <a:spcBef>
                <a:spcPts val="244"/>
              </a:spcBef>
              <a:buFont typeface="Arial"/>
              <a:buChar char="•"/>
              <a:tabLst>
                <a:tab pos="270510" algn="l"/>
                <a:tab pos="271145" algn="l"/>
              </a:tabLst>
            </a:pPr>
            <a:r>
              <a:rPr dirty="0" sz="1150" spc="-10">
                <a:latin typeface="Cambria"/>
                <a:cs typeface="Cambria"/>
              </a:rPr>
              <a:t>𝛽 </a:t>
            </a:r>
            <a:r>
              <a:rPr dirty="0" sz="1150" spc="-10">
                <a:latin typeface="Arial"/>
                <a:cs typeface="Arial"/>
              </a:rPr>
              <a:t>and </a:t>
            </a:r>
            <a:r>
              <a:rPr dirty="0" sz="1150" spc="-10">
                <a:latin typeface="Cambria"/>
                <a:cs typeface="Cambria"/>
              </a:rPr>
              <a:t>𝜃 </a:t>
            </a:r>
            <a:r>
              <a:rPr dirty="0" sz="1150" spc="-10">
                <a:latin typeface="Arial"/>
                <a:cs typeface="Arial"/>
              </a:rPr>
              <a:t>are related by the longitudinal strain in the </a:t>
            </a:r>
            <a:r>
              <a:rPr dirty="0" sz="1150" spc="-5">
                <a:latin typeface="Arial"/>
                <a:cs typeface="Arial"/>
              </a:rPr>
              <a:t>concrete,</a:t>
            </a:r>
            <a:r>
              <a:rPr dirty="0" sz="1150" spc="254">
                <a:latin typeface="Arial"/>
                <a:cs typeface="Arial"/>
              </a:rPr>
              <a:t> </a:t>
            </a:r>
            <a:r>
              <a:rPr dirty="0" sz="1150" spc="30">
                <a:latin typeface="Cambria"/>
                <a:cs typeface="Cambria"/>
              </a:rPr>
              <a:t>𝜀</a:t>
            </a:r>
            <a:r>
              <a:rPr dirty="0" baseline="-17361" sz="1200" spc="44">
                <a:latin typeface="Cambria"/>
                <a:cs typeface="Cambria"/>
              </a:rPr>
              <a:t>x</a:t>
            </a:r>
            <a:endParaRPr baseline="-17361" sz="1200">
              <a:latin typeface="Cambria"/>
              <a:cs typeface="Cambria"/>
            </a:endParaRPr>
          </a:p>
        </p:txBody>
      </p:sp>
      <p:sp>
        <p:nvSpPr>
          <p:cNvPr id="7" name="object 7"/>
          <p:cNvSpPr txBox="1"/>
          <p:nvPr/>
        </p:nvSpPr>
        <p:spPr>
          <a:xfrm>
            <a:off x="6903724" y="4498371"/>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13</a:t>
            </a:r>
            <a:r>
              <a:rPr dirty="0" sz="850">
                <a:solidFill>
                  <a:srgbClr val="FFFFFF"/>
                </a:solidFill>
                <a:latin typeface="Arial"/>
                <a:cs typeface="Arial"/>
              </a:rPr>
              <a:t>3</a:t>
            </a:r>
            <a:endParaRPr sz="850">
              <a:latin typeface="Arial"/>
              <a:cs typeface="Arial"/>
            </a:endParaRPr>
          </a:p>
        </p:txBody>
      </p:sp>
      <p:sp>
        <p:nvSpPr>
          <p:cNvPr id="8" name="object 8"/>
          <p:cNvSpPr/>
          <p:nvPr/>
        </p:nvSpPr>
        <p:spPr>
          <a:xfrm>
            <a:off x="990600" y="2586227"/>
            <a:ext cx="3515867" cy="1766316"/>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4815840" y="2586227"/>
            <a:ext cx="2074163" cy="1699259"/>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5577840" y="2465832"/>
            <a:ext cx="18415" cy="975360"/>
          </a:xfrm>
          <a:custGeom>
            <a:avLst/>
            <a:gdLst/>
            <a:ahLst/>
            <a:cxnLst/>
            <a:rect l="l" t="t" r="r" b="b"/>
            <a:pathLst>
              <a:path w="18414" h="975360">
                <a:moveTo>
                  <a:pt x="0" y="0"/>
                </a:moveTo>
                <a:lnTo>
                  <a:pt x="18288" y="0"/>
                </a:lnTo>
                <a:lnTo>
                  <a:pt x="18288" y="975359"/>
                </a:lnTo>
                <a:lnTo>
                  <a:pt x="0" y="975359"/>
                </a:lnTo>
                <a:lnTo>
                  <a:pt x="0" y="0"/>
                </a:lnTo>
                <a:close/>
              </a:path>
            </a:pathLst>
          </a:custGeom>
          <a:solidFill>
            <a:srgbClr val="4F80BC"/>
          </a:solidFill>
        </p:spPr>
        <p:txBody>
          <a:bodyPr wrap="square" lIns="0" tIns="0" rIns="0" bIns="0" rtlCol="0"/>
          <a:lstStyle/>
          <a:p/>
        </p:txBody>
      </p:sp>
      <p:sp>
        <p:nvSpPr>
          <p:cNvPr id="11" name="object 11"/>
          <p:cNvSpPr/>
          <p:nvPr/>
        </p:nvSpPr>
        <p:spPr>
          <a:xfrm>
            <a:off x="5577840" y="2465832"/>
            <a:ext cx="18415" cy="975360"/>
          </a:xfrm>
          <a:custGeom>
            <a:avLst/>
            <a:gdLst/>
            <a:ahLst/>
            <a:cxnLst/>
            <a:rect l="l" t="t" r="r" b="b"/>
            <a:pathLst>
              <a:path w="18414" h="975360">
                <a:moveTo>
                  <a:pt x="0" y="0"/>
                </a:moveTo>
                <a:lnTo>
                  <a:pt x="18288" y="0"/>
                </a:lnTo>
                <a:lnTo>
                  <a:pt x="18288" y="975359"/>
                </a:lnTo>
                <a:lnTo>
                  <a:pt x="0" y="975359"/>
                </a:lnTo>
                <a:lnTo>
                  <a:pt x="0" y="0"/>
                </a:lnTo>
                <a:close/>
              </a:path>
            </a:pathLst>
          </a:custGeom>
          <a:solidFill>
            <a:srgbClr val="4F80BC"/>
          </a:solidFill>
        </p:spPr>
        <p:txBody>
          <a:bodyPr wrap="square" lIns="0" tIns="0" rIns="0" bIns="0" rtlCol="0"/>
          <a:lstStyle/>
          <a:p/>
        </p:txBody>
      </p:sp>
      <p:sp>
        <p:nvSpPr>
          <p:cNvPr id="12" name="object 12"/>
          <p:cNvSpPr/>
          <p:nvPr/>
        </p:nvSpPr>
        <p:spPr>
          <a:xfrm>
            <a:off x="5989320" y="2465832"/>
            <a:ext cx="18415" cy="539750"/>
          </a:xfrm>
          <a:custGeom>
            <a:avLst/>
            <a:gdLst/>
            <a:ahLst/>
            <a:cxnLst/>
            <a:rect l="l" t="t" r="r" b="b"/>
            <a:pathLst>
              <a:path w="18414" h="539750">
                <a:moveTo>
                  <a:pt x="0" y="0"/>
                </a:moveTo>
                <a:lnTo>
                  <a:pt x="18288" y="0"/>
                </a:lnTo>
                <a:lnTo>
                  <a:pt x="18288" y="539495"/>
                </a:lnTo>
                <a:lnTo>
                  <a:pt x="0" y="539495"/>
                </a:lnTo>
                <a:lnTo>
                  <a:pt x="0" y="0"/>
                </a:lnTo>
                <a:close/>
              </a:path>
            </a:pathLst>
          </a:custGeom>
          <a:solidFill>
            <a:srgbClr val="4F80BC"/>
          </a:solidFill>
        </p:spPr>
        <p:txBody>
          <a:bodyPr wrap="square" lIns="0" tIns="0" rIns="0" bIns="0" rtlCol="0"/>
          <a:lstStyle/>
          <a:p/>
        </p:txBody>
      </p:sp>
      <p:sp>
        <p:nvSpPr>
          <p:cNvPr id="13" name="object 13"/>
          <p:cNvSpPr/>
          <p:nvPr/>
        </p:nvSpPr>
        <p:spPr>
          <a:xfrm>
            <a:off x="5989320" y="2465832"/>
            <a:ext cx="18415" cy="539750"/>
          </a:xfrm>
          <a:custGeom>
            <a:avLst/>
            <a:gdLst/>
            <a:ahLst/>
            <a:cxnLst/>
            <a:rect l="l" t="t" r="r" b="b"/>
            <a:pathLst>
              <a:path w="18414" h="539750">
                <a:moveTo>
                  <a:pt x="0" y="0"/>
                </a:moveTo>
                <a:lnTo>
                  <a:pt x="18288" y="0"/>
                </a:lnTo>
                <a:lnTo>
                  <a:pt x="18288" y="539495"/>
                </a:lnTo>
                <a:lnTo>
                  <a:pt x="0" y="539495"/>
                </a:lnTo>
                <a:lnTo>
                  <a:pt x="0" y="0"/>
                </a:lnTo>
                <a:close/>
              </a:path>
            </a:pathLst>
          </a:custGeom>
          <a:solidFill>
            <a:srgbClr val="4F80BC"/>
          </a:solidFill>
        </p:spPr>
        <p:txBody>
          <a:bodyPr wrap="square" lIns="0" tIns="0" rIns="0" bIns="0" rtlCol="0"/>
          <a:lstStyle/>
          <a:p/>
        </p:txBody>
      </p:sp>
      <p:sp>
        <p:nvSpPr>
          <p:cNvPr id="14" name="object 14"/>
          <p:cNvSpPr/>
          <p:nvPr/>
        </p:nvSpPr>
        <p:spPr>
          <a:xfrm>
            <a:off x="5586983" y="2558795"/>
            <a:ext cx="421005" cy="53340"/>
          </a:xfrm>
          <a:custGeom>
            <a:avLst/>
            <a:gdLst/>
            <a:ahLst/>
            <a:cxnLst/>
            <a:rect l="l" t="t" r="r" b="b"/>
            <a:pathLst>
              <a:path w="421004" h="53339">
                <a:moveTo>
                  <a:pt x="54864" y="53340"/>
                </a:moveTo>
                <a:lnTo>
                  <a:pt x="0" y="27432"/>
                </a:lnTo>
                <a:lnTo>
                  <a:pt x="54864" y="0"/>
                </a:lnTo>
                <a:lnTo>
                  <a:pt x="54864" y="18288"/>
                </a:lnTo>
                <a:lnTo>
                  <a:pt x="45720" y="18288"/>
                </a:lnTo>
                <a:lnTo>
                  <a:pt x="45720" y="36576"/>
                </a:lnTo>
                <a:lnTo>
                  <a:pt x="54864" y="36576"/>
                </a:lnTo>
                <a:lnTo>
                  <a:pt x="54864" y="53340"/>
                </a:lnTo>
                <a:close/>
              </a:path>
              <a:path w="421004" h="53339">
                <a:moveTo>
                  <a:pt x="367283" y="53340"/>
                </a:moveTo>
                <a:lnTo>
                  <a:pt x="367283" y="0"/>
                </a:lnTo>
                <a:lnTo>
                  <a:pt x="402844" y="18288"/>
                </a:lnTo>
                <a:lnTo>
                  <a:pt x="376428" y="18288"/>
                </a:lnTo>
                <a:lnTo>
                  <a:pt x="376428" y="36576"/>
                </a:lnTo>
                <a:lnTo>
                  <a:pt x="401798" y="36576"/>
                </a:lnTo>
                <a:lnTo>
                  <a:pt x="367283" y="53340"/>
                </a:lnTo>
                <a:close/>
              </a:path>
              <a:path w="421004" h="53339">
                <a:moveTo>
                  <a:pt x="54864" y="36576"/>
                </a:moveTo>
                <a:lnTo>
                  <a:pt x="45720" y="36576"/>
                </a:lnTo>
                <a:lnTo>
                  <a:pt x="45720" y="18288"/>
                </a:lnTo>
                <a:lnTo>
                  <a:pt x="54864" y="18288"/>
                </a:lnTo>
                <a:lnTo>
                  <a:pt x="54864" y="36576"/>
                </a:lnTo>
                <a:close/>
              </a:path>
              <a:path w="421004" h="53339">
                <a:moveTo>
                  <a:pt x="367283" y="36576"/>
                </a:moveTo>
                <a:lnTo>
                  <a:pt x="54864" y="36576"/>
                </a:lnTo>
                <a:lnTo>
                  <a:pt x="54864" y="18288"/>
                </a:lnTo>
                <a:lnTo>
                  <a:pt x="367283" y="18288"/>
                </a:lnTo>
                <a:lnTo>
                  <a:pt x="367283" y="36576"/>
                </a:lnTo>
                <a:close/>
              </a:path>
              <a:path w="421004" h="53339">
                <a:moveTo>
                  <a:pt x="401798" y="36576"/>
                </a:moveTo>
                <a:lnTo>
                  <a:pt x="376428" y="36576"/>
                </a:lnTo>
                <a:lnTo>
                  <a:pt x="376428" y="18288"/>
                </a:lnTo>
                <a:lnTo>
                  <a:pt x="402844" y="18288"/>
                </a:lnTo>
                <a:lnTo>
                  <a:pt x="420624" y="27432"/>
                </a:lnTo>
                <a:lnTo>
                  <a:pt x="401798" y="36576"/>
                </a:lnTo>
                <a:close/>
              </a:path>
            </a:pathLst>
          </a:custGeom>
          <a:solidFill>
            <a:srgbClr val="4F80BC"/>
          </a:solidFill>
        </p:spPr>
        <p:txBody>
          <a:bodyPr wrap="square" lIns="0" tIns="0" rIns="0" bIns="0" rtlCol="0"/>
          <a:lstStyle/>
          <a:p/>
        </p:txBody>
      </p:sp>
      <p:sp>
        <p:nvSpPr>
          <p:cNvPr id="15" name="object 15"/>
          <p:cNvSpPr txBox="1"/>
          <p:nvPr/>
        </p:nvSpPr>
        <p:spPr>
          <a:xfrm>
            <a:off x="5653006" y="2264167"/>
            <a:ext cx="593725" cy="221615"/>
          </a:xfrm>
          <a:prstGeom prst="rect">
            <a:avLst/>
          </a:prstGeom>
        </p:spPr>
        <p:txBody>
          <a:bodyPr wrap="square" lIns="0" tIns="17145" rIns="0" bIns="0" rtlCol="0" vert="horz">
            <a:spAutoFit/>
          </a:bodyPr>
          <a:lstStyle/>
          <a:p>
            <a:pPr marL="25400">
              <a:lnSpc>
                <a:spcPct val="100000"/>
              </a:lnSpc>
              <a:spcBef>
                <a:spcPts val="135"/>
              </a:spcBef>
            </a:pPr>
            <a:r>
              <a:rPr dirty="0" sz="1250" spc="45">
                <a:solidFill>
                  <a:srgbClr val="4F80BC"/>
                </a:solidFill>
                <a:latin typeface="Cambria"/>
                <a:cs typeface="Cambria"/>
              </a:rPr>
              <a:t>𝑑</a:t>
            </a:r>
            <a:r>
              <a:rPr dirty="0" baseline="-15432" sz="1350" spc="67">
                <a:solidFill>
                  <a:srgbClr val="4F80BC"/>
                </a:solidFill>
                <a:latin typeface="Cambria"/>
                <a:cs typeface="Cambria"/>
              </a:rPr>
              <a:t>v </a:t>
            </a:r>
            <a:r>
              <a:rPr dirty="0" sz="1250" spc="10">
                <a:solidFill>
                  <a:srgbClr val="4F80BC"/>
                </a:solidFill>
                <a:latin typeface="Cambria"/>
                <a:cs typeface="Cambria"/>
              </a:rPr>
              <a:t>cot</a:t>
            </a:r>
            <a:r>
              <a:rPr dirty="0" sz="1250" spc="-85">
                <a:solidFill>
                  <a:srgbClr val="4F80BC"/>
                </a:solidFill>
                <a:latin typeface="Cambria"/>
                <a:cs typeface="Cambria"/>
              </a:rPr>
              <a:t> </a:t>
            </a:r>
            <a:r>
              <a:rPr dirty="0" sz="1250" spc="15">
                <a:solidFill>
                  <a:srgbClr val="4F80BC"/>
                </a:solidFill>
                <a:latin typeface="Cambria"/>
                <a:cs typeface="Cambria"/>
              </a:rPr>
              <a:t>𝜃</a:t>
            </a:r>
            <a:endParaRPr sz="1250">
              <a:latin typeface="Cambria"/>
              <a:cs typeface="Cambria"/>
            </a:endParaRPr>
          </a:p>
        </p:txBody>
      </p:sp>
      <p:sp>
        <p:nvSpPr>
          <p:cNvPr id="16" name="object 16"/>
          <p:cNvSpPr/>
          <p:nvPr/>
        </p:nvSpPr>
        <p:spPr>
          <a:xfrm>
            <a:off x="5586984" y="3005327"/>
            <a:ext cx="411480" cy="436245"/>
          </a:xfrm>
          <a:custGeom>
            <a:avLst/>
            <a:gdLst/>
            <a:ahLst/>
            <a:cxnLst/>
            <a:rect l="l" t="t" r="r" b="b"/>
            <a:pathLst>
              <a:path w="411479" h="436245">
                <a:moveTo>
                  <a:pt x="0" y="435864"/>
                </a:moveTo>
                <a:lnTo>
                  <a:pt x="411480" y="0"/>
                </a:lnTo>
              </a:path>
            </a:pathLst>
          </a:custGeom>
          <a:ln w="41148">
            <a:solidFill>
              <a:srgbClr val="BF504D"/>
            </a:solidFill>
          </a:ln>
        </p:spPr>
        <p:txBody>
          <a:bodyPr wrap="square" lIns="0" tIns="0" rIns="0" bIns="0" rtlCol="0"/>
          <a:lstStyle/>
          <a:p/>
        </p:txBody>
      </p:sp>
      <p:sp>
        <p:nvSpPr>
          <p:cNvPr id="17" name="object 17"/>
          <p:cNvSpPr/>
          <p:nvPr/>
        </p:nvSpPr>
        <p:spPr>
          <a:xfrm>
            <a:off x="5586984" y="3005327"/>
            <a:ext cx="411480" cy="436245"/>
          </a:xfrm>
          <a:custGeom>
            <a:avLst/>
            <a:gdLst/>
            <a:ahLst/>
            <a:cxnLst/>
            <a:rect l="l" t="t" r="r" b="b"/>
            <a:pathLst>
              <a:path w="411479" h="436245">
                <a:moveTo>
                  <a:pt x="0" y="435864"/>
                </a:moveTo>
                <a:lnTo>
                  <a:pt x="411480" y="0"/>
                </a:lnTo>
              </a:path>
            </a:pathLst>
          </a:custGeom>
          <a:ln w="41148">
            <a:solidFill>
              <a:srgbClr val="BF504D"/>
            </a:solidFill>
          </a:ln>
        </p:spPr>
        <p:txBody>
          <a:bodyPr wrap="square" lIns="0" tIns="0" rIns="0" bIns="0" rtlCol="0"/>
          <a:lstStyle/>
          <a:p/>
        </p:txBody>
      </p:sp>
      <p:sp>
        <p:nvSpPr>
          <p:cNvPr id="18" name="object 18"/>
          <p:cNvSpPr/>
          <p:nvPr/>
        </p:nvSpPr>
        <p:spPr>
          <a:xfrm>
            <a:off x="4748784" y="2996183"/>
            <a:ext cx="771525" cy="9525"/>
          </a:xfrm>
          <a:custGeom>
            <a:avLst/>
            <a:gdLst/>
            <a:ahLst/>
            <a:cxnLst/>
            <a:rect l="l" t="t" r="r" b="b"/>
            <a:pathLst>
              <a:path w="771525" h="9525">
                <a:moveTo>
                  <a:pt x="771144" y="9143"/>
                </a:moveTo>
                <a:lnTo>
                  <a:pt x="0" y="0"/>
                </a:lnTo>
              </a:path>
            </a:pathLst>
          </a:custGeom>
          <a:ln w="18288">
            <a:solidFill>
              <a:srgbClr val="4F80BC"/>
            </a:solidFill>
          </a:ln>
        </p:spPr>
        <p:txBody>
          <a:bodyPr wrap="square" lIns="0" tIns="0" rIns="0" bIns="0" rtlCol="0"/>
          <a:lstStyle/>
          <a:p/>
        </p:txBody>
      </p:sp>
      <p:sp>
        <p:nvSpPr>
          <p:cNvPr id="19" name="object 19"/>
          <p:cNvSpPr/>
          <p:nvPr/>
        </p:nvSpPr>
        <p:spPr>
          <a:xfrm>
            <a:off x="4748784" y="2996183"/>
            <a:ext cx="771525" cy="9525"/>
          </a:xfrm>
          <a:custGeom>
            <a:avLst/>
            <a:gdLst/>
            <a:ahLst/>
            <a:cxnLst/>
            <a:rect l="l" t="t" r="r" b="b"/>
            <a:pathLst>
              <a:path w="771525" h="9525">
                <a:moveTo>
                  <a:pt x="771144" y="9143"/>
                </a:moveTo>
                <a:lnTo>
                  <a:pt x="0" y="0"/>
                </a:lnTo>
              </a:path>
            </a:pathLst>
          </a:custGeom>
          <a:ln w="18288">
            <a:solidFill>
              <a:srgbClr val="4F80BC"/>
            </a:solidFill>
          </a:ln>
        </p:spPr>
        <p:txBody>
          <a:bodyPr wrap="square" lIns="0" tIns="0" rIns="0" bIns="0" rtlCol="0"/>
          <a:lstStyle/>
          <a:p/>
        </p:txBody>
      </p:sp>
      <p:sp>
        <p:nvSpPr>
          <p:cNvPr id="20" name="object 20"/>
          <p:cNvSpPr/>
          <p:nvPr/>
        </p:nvSpPr>
        <p:spPr>
          <a:xfrm>
            <a:off x="4748784" y="3476244"/>
            <a:ext cx="771525" cy="9525"/>
          </a:xfrm>
          <a:custGeom>
            <a:avLst/>
            <a:gdLst/>
            <a:ahLst/>
            <a:cxnLst/>
            <a:rect l="l" t="t" r="r" b="b"/>
            <a:pathLst>
              <a:path w="771525" h="9525">
                <a:moveTo>
                  <a:pt x="771144" y="9144"/>
                </a:moveTo>
                <a:lnTo>
                  <a:pt x="0" y="0"/>
                </a:lnTo>
              </a:path>
            </a:pathLst>
          </a:custGeom>
          <a:ln w="18288">
            <a:solidFill>
              <a:srgbClr val="4F80BC"/>
            </a:solidFill>
          </a:ln>
        </p:spPr>
        <p:txBody>
          <a:bodyPr wrap="square" lIns="0" tIns="0" rIns="0" bIns="0" rtlCol="0"/>
          <a:lstStyle/>
          <a:p/>
        </p:txBody>
      </p:sp>
      <p:sp>
        <p:nvSpPr>
          <p:cNvPr id="21" name="object 21"/>
          <p:cNvSpPr/>
          <p:nvPr/>
        </p:nvSpPr>
        <p:spPr>
          <a:xfrm>
            <a:off x="4748784" y="3476244"/>
            <a:ext cx="771525" cy="9525"/>
          </a:xfrm>
          <a:custGeom>
            <a:avLst/>
            <a:gdLst/>
            <a:ahLst/>
            <a:cxnLst/>
            <a:rect l="l" t="t" r="r" b="b"/>
            <a:pathLst>
              <a:path w="771525" h="9525">
                <a:moveTo>
                  <a:pt x="771144" y="9144"/>
                </a:moveTo>
                <a:lnTo>
                  <a:pt x="0" y="0"/>
                </a:lnTo>
              </a:path>
            </a:pathLst>
          </a:custGeom>
          <a:ln w="18288">
            <a:solidFill>
              <a:srgbClr val="4F80BC"/>
            </a:solidFill>
          </a:ln>
        </p:spPr>
        <p:txBody>
          <a:bodyPr wrap="square" lIns="0" tIns="0" rIns="0" bIns="0" rtlCol="0"/>
          <a:lstStyle/>
          <a:p/>
        </p:txBody>
      </p:sp>
      <p:sp>
        <p:nvSpPr>
          <p:cNvPr id="22" name="object 22"/>
          <p:cNvSpPr/>
          <p:nvPr/>
        </p:nvSpPr>
        <p:spPr>
          <a:xfrm>
            <a:off x="4853940" y="2996183"/>
            <a:ext cx="53340" cy="489584"/>
          </a:xfrm>
          <a:custGeom>
            <a:avLst/>
            <a:gdLst/>
            <a:ahLst/>
            <a:cxnLst/>
            <a:rect l="l" t="t" r="r" b="b"/>
            <a:pathLst>
              <a:path w="53339" h="489585">
                <a:moveTo>
                  <a:pt x="18288" y="54864"/>
                </a:moveTo>
                <a:lnTo>
                  <a:pt x="0" y="54864"/>
                </a:lnTo>
                <a:lnTo>
                  <a:pt x="27432" y="0"/>
                </a:lnTo>
                <a:lnTo>
                  <a:pt x="49022" y="45720"/>
                </a:lnTo>
                <a:lnTo>
                  <a:pt x="18288" y="45720"/>
                </a:lnTo>
                <a:lnTo>
                  <a:pt x="18288" y="54864"/>
                </a:lnTo>
                <a:close/>
              </a:path>
              <a:path w="53339" h="489585">
                <a:moveTo>
                  <a:pt x="36576" y="443483"/>
                </a:moveTo>
                <a:lnTo>
                  <a:pt x="18288" y="443483"/>
                </a:lnTo>
                <a:lnTo>
                  <a:pt x="18288" y="45720"/>
                </a:lnTo>
                <a:lnTo>
                  <a:pt x="36576" y="45720"/>
                </a:lnTo>
                <a:lnTo>
                  <a:pt x="36576" y="443483"/>
                </a:lnTo>
                <a:close/>
              </a:path>
              <a:path w="53339" h="489585">
                <a:moveTo>
                  <a:pt x="53340" y="54864"/>
                </a:moveTo>
                <a:lnTo>
                  <a:pt x="36576" y="54864"/>
                </a:lnTo>
                <a:lnTo>
                  <a:pt x="36576" y="45720"/>
                </a:lnTo>
                <a:lnTo>
                  <a:pt x="49022" y="45720"/>
                </a:lnTo>
                <a:lnTo>
                  <a:pt x="53340" y="54864"/>
                </a:lnTo>
                <a:close/>
              </a:path>
              <a:path w="53339" h="489585">
                <a:moveTo>
                  <a:pt x="27432" y="489204"/>
                </a:moveTo>
                <a:lnTo>
                  <a:pt x="0" y="434340"/>
                </a:lnTo>
                <a:lnTo>
                  <a:pt x="18288" y="434340"/>
                </a:lnTo>
                <a:lnTo>
                  <a:pt x="18288" y="443483"/>
                </a:lnTo>
                <a:lnTo>
                  <a:pt x="49022" y="443483"/>
                </a:lnTo>
                <a:lnTo>
                  <a:pt x="27432" y="489204"/>
                </a:lnTo>
                <a:close/>
              </a:path>
              <a:path w="53339" h="489585">
                <a:moveTo>
                  <a:pt x="49022" y="443483"/>
                </a:moveTo>
                <a:lnTo>
                  <a:pt x="36576" y="443483"/>
                </a:lnTo>
                <a:lnTo>
                  <a:pt x="36576" y="434340"/>
                </a:lnTo>
                <a:lnTo>
                  <a:pt x="53340" y="434340"/>
                </a:lnTo>
                <a:lnTo>
                  <a:pt x="49022" y="443483"/>
                </a:lnTo>
                <a:close/>
              </a:path>
            </a:pathLst>
          </a:custGeom>
          <a:solidFill>
            <a:srgbClr val="4F80BC"/>
          </a:solidFill>
        </p:spPr>
        <p:txBody>
          <a:bodyPr wrap="square" lIns="0" tIns="0" rIns="0" bIns="0" rtlCol="0"/>
          <a:lstStyle/>
          <a:p/>
        </p:txBody>
      </p:sp>
      <p:sp>
        <p:nvSpPr>
          <p:cNvPr id="23" name="object 23"/>
          <p:cNvSpPr txBox="1"/>
          <p:nvPr/>
        </p:nvSpPr>
        <p:spPr>
          <a:xfrm>
            <a:off x="4651728" y="3082579"/>
            <a:ext cx="225425" cy="221615"/>
          </a:xfrm>
          <a:prstGeom prst="rect">
            <a:avLst/>
          </a:prstGeom>
        </p:spPr>
        <p:txBody>
          <a:bodyPr wrap="square" lIns="0" tIns="17145" rIns="0" bIns="0" rtlCol="0" vert="horz">
            <a:spAutoFit/>
          </a:bodyPr>
          <a:lstStyle/>
          <a:p>
            <a:pPr marL="25400">
              <a:lnSpc>
                <a:spcPct val="100000"/>
              </a:lnSpc>
              <a:spcBef>
                <a:spcPts val="135"/>
              </a:spcBef>
            </a:pPr>
            <a:r>
              <a:rPr dirty="0" sz="1250" spc="45">
                <a:solidFill>
                  <a:srgbClr val="4F80BC"/>
                </a:solidFill>
                <a:latin typeface="Cambria"/>
                <a:cs typeface="Cambria"/>
              </a:rPr>
              <a:t>𝑑</a:t>
            </a:r>
            <a:r>
              <a:rPr dirty="0" baseline="-15432" sz="1350" spc="67">
                <a:solidFill>
                  <a:srgbClr val="4F80BC"/>
                </a:solidFill>
                <a:latin typeface="Cambria"/>
                <a:cs typeface="Cambria"/>
              </a:rPr>
              <a:t>v</a:t>
            </a:r>
            <a:endParaRPr baseline="-15432" sz="1350">
              <a:latin typeface="Cambria"/>
              <a:cs typeface="Cambria"/>
            </a:endParaRPr>
          </a:p>
        </p:txBody>
      </p:sp>
      <p:sp>
        <p:nvSpPr>
          <p:cNvPr id="24" name="object 24"/>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25" name="object 25"/>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26" name="object 26"/>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27" name="object 27"/>
          <p:cNvSpPr txBox="1"/>
          <p:nvPr/>
        </p:nvSpPr>
        <p:spPr>
          <a:xfrm>
            <a:off x="1016466" y="5514647"/>
            <a:ext cx="4775835" cy="439420"/>
          </a:xfrm>
          <a:prstGeom prst="rect">
            <a:avLst/>
          </a:prstGeom>
        </p:spPr>
        <p:txBody>
          <a:bodyPr wrap="square" lIns="0" tIns="14605" rIns="0" bIns="0" rtlCol="0" vert="horz">
            <a:spAutoFit/>
          </a:bodyPr>
          <a:lstStyle/>
          <a:p>
            <a:pPr>
              <a:lnSpc>
                <a:spcPct val="100000"/>
              </a:lnSpc>
              <a:spcBef>
                <a:spcPts val="115"/>
              </a:spcBef>
            </a:pPr>
            <a:r>
              <a:rPr dirty="0" sz="2550" spc="10">
                <a:solidFill>
                  <a:srgbClr val="1C7C5B"/>
                </a:solidFill>
                <a:latin typeface="Arial Black"/>
                <a:cs typeface="Arial Black"/>
              </a:rPr>
              <a:t>Shear </a:t>
            </a:r>
            <a:r>
              <a:rPr dirty="0" sz="2550" spc="15">
                <a:solidFill>
                  <a:srgbClr val="1C7C5B"/>
                </a:solidFill>
                <a:latin typeface="Arial Black"/>
                <a:cs typeface="Arial Black"/>
              </a:rPr>
              <a:t>Parameters, </a:t>
            </a:r>
            <a:r>
              <a:rPr dirty="0" sz="2700" spc="-30" b="1" i="1">
                <a:solidFill>
                  <a:srgbClr val="1C7C5B"/>
                </a:solidFill>
                <a:latin typeface="Cambria"/>
                <a:cs typeface="Cambria"/>
              </a:rPr>
              <a:t>b</a:t>
            </a:r>
            <a:r>
              <a:rPr dirty="0" sz="2550" spc="-30">
                <a:solidFill>
                  <a:srgbClr val="1C7C5B"/>
                </a:solidFill>
                <a:latin typeface="Arial Black"/>
                <a:cs typeface="Arial Black"/>
              </a:rPr>
              <a:t>and</a:t>
            </a:r>
            <a:r>
              <a:rPr dirty="0" sz="2550" spc="-475">
                <a:solidFill>
                  <a:srgbClr val="1C7C5B"/>
                </a:solidFill>
                <a:latin typeface="Arial Black"/>
                <a:cs typeface="Arial Black"/>
              </a:rPr>
              <a:t> </a:t>
            </a:r>
            <a:r>
              <a:rPr dirty="0" sz="2700" spc="-190" b="1" i="1">
                <a:solidFill>
                  <a:srgbClr val="1C7C5B"/>
                </a:solidFill>
                <a:latin typeface="Cambria"/>
                <a:cs typeface="Cambria"/>
              </a:rPr>
              <a:t>q</a:t>
            </a:r>
            <a:endParaRPr sz="2700">
              <a:latin typeface="Cambria"/>
              <a:cs typeface="Cambria"/>
            </a:endParaRPr>
          </a:p>
        </p:txBody>
      </p:sp>
      <p:sp>
        <p:nvSpPr>
          <p:cNvPr id="28" name="object 28"/>
          <p:cNvSpPr txBox="1"/>
          <p:nvPr/>
        </p:nvSpPr>
        <p:spPr>
          <a:xfrm>
            <a:off x="1261884" y="7140900"/>
            <a:ext cx="254635" cy="199390"/>
          </a:xfrm>
          <a:prstGeom prst="rect">
            <a:avLst/>
          </a:prstGeom>
        </p:spPr>
        <p:txBody>
          <a:bodyPr wrap="square" lIns="0" tIns="11430" rIns="0" bIns="0" rtlCol="0" vert="horz">
            <a:spAutoFit/>
          </a:bodyPr>
          <a:lstStyle/>
          <a:p>
            <a:pPr>
              <a:lnSpc>
                <a:spcPct val="100000"/>
              </a:lnSpc>
              <a:spcBef>
                <a:spcPts val="90"/>
              </a:spcBef>
            </a:pPr>
            <a:r>
              <a:rPr dirty="0" sz="1150" spc="-10">
                <a:latin typeface="Cambria"/>
                <a:cs typeface="Cambria"/>
              </a:rPr>
              <a:t>𝛽</a:t>
            </a:r>
            <a:r>
              <a:rPr dirty="0" sz="1150" spc="30">
                <a:latin typeface="Cambria"/>
                <a:cs typeface="Cambria"/>
              </a:rPr>
              <a:t> </a:t>
            </a:r>
            <a:r>
              <a:rPr dirty="0" sz="1150" spc="210">
                <a:latin typeface="Cambria"/>
                <a:cs typeface="Cambria"/>
              </a:rPr>
              <a:t>=</a:t>
            </a:r>
            <a:endParaRPr sz="1150">
              <a:latin typeface="Cambria"/>
              <a:cs typeface="Cambria"/>
            </a:endParaRPr>
          </a:p>
        </p:txBody>
      </p:sp>
      <p:sp>
        <p:nvSpPr>
          <p:cNvPr id="29" name="object 29"/>
          <p:cNvSpPr/>
          <p:nvPr/>
        </p:nvSpPr>
        <p:spPr>
          <a:xfrm>
            <a:off x="1542288" y="7257288"/>
            <a:ext cx="422275" cy="0"/>
          </a:xfrm>
          <a:custGeom>
            <a:avLst/>
            <a:gdLst/>
            <a:ahLst/>
            <a:cxnLst/>
            <a:rect l="l" t="t" r="r" b="b"/>
            <a:pathLst>
              <a:path w="422275" h="0">
                <a:moveTo>
                  <a:pt x="0" y="0"/>
                </a:moveTo>
                <a:lnTo>
                  <a:pt x="422148" y="0"/>
                </a:lnTo>
              </a:path>
            </a:pathLst>
          </a:custGeom>
          <a:ln w="9144">
            <a:solidFill>
              <a:srgbClr val="000000"/>
            </a:solidFill>
          </a:ln>
        </p:spPr>
        <p:txBody>
          <a:bodyPr wrap="square" lIns="0" tIns="0" rIns="0" bIns="0" rtlCol="0"/>
          <a:lstStyle/>
          <a:p/>
        </p:txBody>
      </p:sp>
      <p:sp>
        <p:nvSpPr>
          <p:cNvPr id="30" name="object 30"/>
          <p:cNvSpPr txBox="1"/>
          <p:nvPr/>
        </p:nvSpPr>
        <p:spPr>
          <a:xfrm>
            <a:off x="978405" y="6227101"/>
            <a:ext cx="5754370" cy="1384300"/>
          </a:xfrm>
          <a:prstGeom prst="rect">
            <a:avLst/>
          </a:prstGeom>
        </p:spPr>
        <p:txBody>
          <a:bodyPr wrap="square" lIns="0" tIns="38100" rIns="0" bIns="0" rtlCol="0" vert="horz">
            <a:spAutoFit/>
          </a:bodyPr>
          <a:lstStyle/>
          <a:p>
            <a:pPr marL="282575" indent="-245110">
              <a:lnSpc>
                <a:spcPct val="100000"/>
              </a:lnSpc>
              <a:spcBef>
                <a:spcPts val="300"/>
              </a:spcBef>
              <a:buChar char="•"/>
              <a:tabLst>
                <a:tab pos="282575" algn="l"/>
                <a:tab pos="283210" algn="l"/>
              </a:tabLst>
            </a:pPr>
            <a:r>
              <a:rPr dirty="0" sz="1150" spc="-10">
                <a:latin typeface="Arial"/>
                <a:cs typeface="Arial"/>
              </a:rPr>
              <a:t>LRFD</a:t>
            </a:r>
            <a:r>
              <a:rPr dirty="0" sz="1150" spc="-20">
                <a:latin typeface="Arial"/>
                <a:cs typeface="Arial"/>
              </a:rPr>
              <a:t> </a:t>
            </a:r>
            <a:r>
              <a:rPr dirty="0" sz="1150" spc="-10">
                <a:latin typeface="Arial"/>
                <a:cs typeface="Arial"/>
              </a:rPr>
              <a:t>5.7.3.4</a:t>
            </a:r>
            <a:endParaRPr sz="1150">
              <a:latin typeface="Arial"/>
              <a:cs typeface="Arial"/>
            </a:endParaRPr>
          </a:p>
          <a:p>
            <a:pPr marL="272415" indent="-234950">
              <a:lnSpc>
                <a:spcPct val="100000"/>
              </a:lnSpc>
              <a:spcBef>
                <a:spcPts val="225"/>
              </a:spcBef>
              <a:buSzPct val="95833"/>
              <a:buFont typeface="Arial"/>
              <a:buChar char="•"/>
              <a:tabLst>
                <a:tab pos="272415" algn="l"/>
                <a:tab pos="273050" algn="l"/>
              </a:tabLst>
            </a:pPr>
            <a:r>
              <a:rPr dirty="0" sz="1200" spc="-60" i="1">
                <a:latin typeface="Georgia"/>
                <a:cs typeface="Georgia"/>
              </a:rPr>
              <a:t>b</a:t>
            </a:r>
            <a:r>
              <a:rPr dirty="0" sz="1150" spc="-60">
                <a:latin typeface="Arial"/>
                <a:cs typeface="Arial"/>
              </a:rPr>
              <a:t>= </a:t>
            </a:r>
            <a:r>
              <a:rPr dirty="0" sz="1150" spc="-5">
                <a:latin typeface="Arial"/>
                <a:cs typeface="Arial"/>
              </a:rPr>
              <a:t>factor </a:t>
            </a:r>
            <a:r>
              <a:rPr dirty="0" sz="1150" spc="-10">
                <a:latin typeface="Arial"/>
                <a:cs typeface="Arial"/>
              </a:rPr>
              <a:t>indicating ability </a:t>
            </a:r>
            <a:r>
              <a:rPr dirty="0" sz="1150" spc="-5">
                <a:latin typeface="Arial"/>
                <a:cs typeface="Arial"/>
              </a:rPr>
              <a:t>of </a:t>
            </a:r>
            <a:r>
              <a:rPr dirty="0" sz="1150" spc="-10">
                <a:latin typeface="Arial"/>
                <a:cs typeface="Arial"/>
              </a:rPr>
              <a:t>diagonally </a:t>
            </a:r>
            <a:r>
              <a:rPr dirty="0" sz="1150" spc="-5">
                <a:latin typeface="Arial"/>
                <a:cs typeface="Arial"/>
              </a:rPr>
              <a:t>crack </a:t>
            </a:r>
            <a:r>
              <a:rPr dirty="0" sz="1150" spc="-10">
                <a:latin typeface="Arial"/>
                <a:cs typeface="Arial"/>
              </a:rPr>
              <a:t>concrete </a:t>
            </a:r>
            <a:r>
              <a:rPr dirty="0" sz="1150" spc="-5">
                <a:latin typeface="Arial"/>
                <a:cs typeface="Arial"/>
              </a:rPr>
              <a:t>to </a:t>
            </a:r>
            <a:r>
              <a:rPr dirty="0" sz="1150" spc="-10">
                <a:latin typeface="Arial"/>
                <a:cs typeface="Arial"/>
              </a:rPr>
              <a:t>transmit tension and</a:t>
            </a:r>
            <a:r>
              <a:rPr dirty="0" sz="1150" spc="140">
                <a:latin typeface="Arial"/>
                <a:cs typeface="Arial"/>
              </a:rPr>
              <a:t> </a:t>
            </a:r>
            <a:r>
              <a:rPr dirty="0" sz="1150" spc="-5">
                <a:latin typeface="Arial"/>
                <a:cs typeface="Arial"/>
              </a:rPr>
              <a:t>shear</a:t>
            </a:r>
            <a:endParaRPr sz="1150">
              <a:latin typeface="Arial"/>
              <a:cs typeface="Arial"/>
            </a:endParaRPr>
          </a:p>
          <a:p>
            <a:pPr marL="272415" indent="-234950">
              <a:lnSpc>
                <a:spcPct val="100000"/>
              </a:lnSpc>
              <a:spcBef>
                <a:spcPts val="204"/>
              </a:spcBef>
              <a:buSzPct val="95833"/>
              <a:buFont typeface="Arial"/>
              <a:buChar char="•"/>
              <a:tabLst>
                <a:tab pos="272415" algn="l"/>
                <a:tab pos="273050" algn="l"/>
              </a:tabLst>
            </a:pPr>
            <a:r>
              <a:rPr dirty="0" sz="1200" spc="-75" i="1">
                <a:latin typeface="Georgia"/>
                <a:cs typeface="Georgia"/>
              </a:rPr>
              <a:t>q</a:t>
            </a:r>
            <a:r>
              <a:rPr dirty="0" sz="1150" spc="-75">
                <a:latin typeface="Arial"/>
                <a:cs typeface="Arial"/>
              </a:rPr>
              <a:t>= </a:t>
            </a:r>
            <a:r>
              <a:rPr dirty="0" sz="1150" spc="-10">
                <a:latin typeface="Arial"/>
                <a:cs typeface="Arial"/>
              </a:rPr>
              <a:t>inclination </a:t>
            </a:r>
            <a:r>
              <a:rPr dirty="0" sz="1150" spc="-5">
                <a:latin typeface="Arial"/>
                <a:cs typeface="Arial"/>
              </a:rPr>
              <a:t>of </a:t>
            </a:r>
            <a:r>
              <a:rPr dirty="0" sz="1150" spc="-10">
                <a:latin typeface="Arial"/>
                <a:cs typeface="Arial"/>
              </a:rPr>
              <a:t>diagonal compression</a:t>
            </a:r>
            <a:r>
              <a:rPr dirty="0" sz="1150" spc="40">
                <a:latin typeface="Arial"/>
                <a:cs typeface="Arial"/>
              </a:rPr>
              <a:t> </a:t>
            </a:r>
            <a:r>
              <a:rPr dirty="0" sz="1150" spc="-5">
                <a:latin typeface="Arial"/>
                <a:cs typeface="Arial"/>
              </a:rPr>
              <a:t>strut</a:t>
            </a:r>
            <a:endParaRPr sz="1150">
              <a:latin typeface="Arial"/>
              <a:cs typeface="Arial"/>
            </a:endParaRPr>
          </a:p>
          <a:p>
            <a:pPr marL="282575" indent="-245110">
              <a:lnSpc>
                <a:spcPct val="100000"/>
              </a:lnSpc>
              <a:spcBef>
                <a:spcPts val="240"/>
              </a:spcBef>
              <a:buChar char="•"/>
              <a:tabLst>
                <a:tab pos="282575" algn="l"/>
                <a:tab pos="283210" algn="l"/>
              </a:tabLst>
            </a:pPr>
            <a:r>
              <a:rPr dirty="0" sz="1150" spc="-10">
                <a:latin typeface="Arial"/>
                <a:cs typeface="Arial"/>
              </a:rPr>
              <a:t>General Procedure</a:t>
            </a:r>
            <a:r>
              <a:rPr dirty="0" sz="1150" spc="-20">
                <a:latin typeface="Arial"/>
                <a:cs typeface="Arial"/>
              </a:rPr>
              <a:t> </a:t>
            </a:r>
            <a:r>
              <a:rPr dirty="0" sz="1150" spc="-10">
                <a:latin typeface="Arial"/>
                <a:cs typeface="Arial"/>
              </a:rPr>
              <a:t>5.7.3.4.2</a:t>
            </a:r>
            <a:endParaRPr sz="1150">
              <a:latin typeface="Arial"/>
              <a:cs typeface="Arial"/>
            </a:endParaRPr>
          </a:p>
          <a:p>
            <a:pPr marL="703580" indent="-666115">
              <a:lnSpc>
                <a:spcPct val="100000"/>
              </a:lnSpc>
              <a:spcBef>
                <a:spcPts val="350"/>
              </a:spcBef>
              <a:buSzPct val="143750"/>
              <a:buFont typeface="Arial"/>
              <a:buChar char="•"/>
              <a:tabLst>
                <a:tab pos="703580" algn="l"/>
                <a:tab pos="704215" algn="l"/>
              </a:tabLst>
            </a:pPr>
            <a:r>
              <a:rPr dirty="0" sz="800" spc="20">
                <a:latin typeface="Cambria"/>
                <a:cs typeface="Cambria"/>
              </a:rPr>
              <a:t>4.8</a:t>
            </a:r>
            <a:endParaRPr sz="800">
              <a:latin typeface="Cambria"/>
              <a:cs typeface="Cambria"/>
            </a:endParaRPr>
          </a:p>
          <a:p>
            <a:pPr marL="565150">
              <a:lnSpc>
                <a:spcPct val="100000"/>
              </a:lnSpc>
              <a:spcBef>
                <a:spcPts val="290"/>
              </a:spcBef>
            </a:pPr>
            <a:r>
              <a:rPr dirty="0" sz="800" spc="60">
                <a:latin typeface="Cambria"/>
                <a:cs typeface="Cambria"/>
              </a:rPr>
              <a:t>1+75o</a:t>
            </a:r>
            <a:r>
              <a:rPr dirty="0" sz="800" spc="254">
                <a:latin typeface="Cambria"/>
                <a:cs typeface="Cambria"/>
              </a:rPr>
              <a:t> </a:t>
            </a:r>
            <a:r>
              <a:rPr dirty="0" baseline="-12820" sz="975" spc="82">
                <a:latin typeface="Cambria"/>
                <a:cs typeface="Cambria"/>
              </a:rPr>
              <a:t>s</a:t>
            </a:r>
            <a:endParaRPr baseline="-12820" sz="975">
              <a:latin typeface="Cambria"/>
              <a:cs typeface="Cambria"/>
            </a:endParaRPr>
          </a:p>
          <a:p>
            <a:pPr marL="283210" indent="-245745">
              <a:lnSpc>
                <a:spcPct val="100000"/>
              </a:lnSpc>
              <a:spcBef>
                <a:spcPts val="250"/>
              </a:spcBef>
              <a:buFont typeface="Arial"/>
              <a:buChar char="•"/>
              <a:tabLst>
                <a:tab pos="283210" algn="l"/>
                <a:tab pos="283845" algn="l"/>
              </a:tabLst>
            </a:pPr>
            <a:r>
              <a:rPr dirty="0" sz="1150" spc="-10">
                <a:latin typeface="Cambria"/>
                <a:cs typeface="Cambria"/>
              </a:rPr>
              <a:t>𝜃 </a:t>
            </a:r>
            <a:r>
              <a:rPr dirty="0" sz="1150" spc="210">
                <a:latin typeface="Cambria"/>
                <a:cs typeface="Cambria"/>
              </a:rPr>
              <a:t>= </a:t>
            </a:r>
            <a:r>
              <a:rPr dirty="0" sz="1150" spc="-5">
                <a:latin typeface="Cambria"/>
                <a:cs typeface="Cambria"/>
              </a:rPr>
              <a:t>29 </a:t>
            </a:r>
            <a:r>
              <a:rPr dirty="0" sz="1150" spc="210">
                <a:latin typeface="Cambria"/>
                <a:cs typeface="Cambria"/>
              </a:rPr>
              <a:t>+</a:t>
            </a:r>
            <a:r>
              <a:rPr dirty="0" sz="1150" spc="-50">
                <a:latin typeface="Cambria"/>
                <a:cs typeface="Cambria"/>
              </a:rPr>
              <a:t> </a:t>
            </a:r>
            <a:r>
              <a:rPr dirty="0" sz="1150">
                <a:latin typeface="Cambria"/>
                <a:cs typeface="Cambria"/>
              </a:rPr>
              <a:t>3500𝜀</a:t>
            </a:r>
            <a:r>
              <a:rPr dirty="0" baseline="-17361" sz="1200">
                <a:latin typeface="Cambria"/>
                <a:cs typeface="Cambria"/>
              </a:rPr>
              <a:t>s</a:t>
            </a:r>
            <a:endParaRPr baseline="-17361" sz="1200">
              <a:latin typeface="Cambria"/>
              <a:cs typeface="Cambria"/>
            </a:endParaRPr>
          </a:p>
        </p:txBody>
      </p:sp>
      <p:sp>
        <p:nvSpPr>
          <p:cNvPr id="31" name="object 31"/>
          <p:cNvSpPr txBox="1"/>
          <p:nvPr/>
        </p:nvSpPr>
        <p:spPr>
          <a:xfrm>
            <a:off x="1016505" y="7796260"/>
            <a:ext cx="324485" cy="199390"/>
          </a:xfrm>
          <a:prstGeom prst="rect">
            <a:avLst/>
          </a:prstGeom>
        </p:spPr>
        <p:txBody>
          <a:bodyPr wrap="square" lIns="0" tIns="11430" rIns="0" bIns="0" rtlCol="0" vert="horz">
            <a:spAutoFit/>
          </a:bodyPr>
          <a:lstStyle/>
          <a:p>
            <a:pPr marL="245110" indent="-245745">
              <a:lnSpc>
                <a:spcPct val="100000"/>
              </a:lnSpc>
              <a:spcBef>
                <a:spcPts val="90"/>
              </a:spcBef>
              <a:buFont typeface="Arial"/>
              <a:buChar char="•"/>
              <a:tabLst>
                <a:tab pos="245110" algn="l"/>
                <a:tab pos="245745" algn="l"/>
              </a:tabLst>
            </a:pPr>
            <a:r>
              <a:rPr dirty="0" sz="1150" spc="-10">
                <a:latin typeface="Cambria"/>
                <a:cs typeface="Cambria"/>
              </a:rPr>
              <a:t>𝜀</a:t>
            </a:r>
            <a:endParaRPr sz="1150">
              <a:latin typeface="Cambria"/>
              <a:cs typeface="Cambria"/>
            </a:endParaRPr>
          </a:p>
        </p:txBody>
      </p:sp>
      <p:sp>
        <p:nvSpPr>
          <p:cNvPr id="32" name="object 32"/>
          <p:cNvSpPr txBox="1"/>
          <p:nvPr/>
        </p:nvSpPr>
        <p:spPr>
          <a:xfrm>
            <a:off x="1324343" y="7864816"/>
            <a:ext cx="64135" cy="151765"/>
          </a:xfrm>
          <a:prstGeom prst="rect">
            <a:avLst/>
          </a:prstGeom>
        </p:spPr>
        <p:txBody>
          <a:bodyPr wrap="square" lIns="0" tIns="15875" rIns="0" bIns="0" rtlCol="0" vert="horz">
            <a:spAutoFit/>
          </a:bodyPr>
          <a:lstStyle/>
          <a:p>
            <a:pPr>
              <a:lnSpc>
                <a:spcPct val="100000"/>
              </a:lnSpc>
              <a:spcBef>
                <a:spcPts val="125"/>
              </a:spcBef>
            </a:pPr>
            <a:r>
              <a:rPr dirty="0" sz="800" spc="55">
                <a:latin typeface="Cambria"/>
                <a:cs typeface="Cambria"/>
              </a:rPr>
              <a:t>s</a:t>
            </a:r>
            <a:endParaRPr sz="800">
              <a:latin typeface="Cambria"/>
              <a:cs typeface="Cambria"/>
            </a:endParaRPr>
          </a:p>
        </p:txBody>
      </p:sp>
      <p:sp>
        <p:nvSpPr>
          <p:cNvPr id="33" name="object 33"/>
          <p:cNvSpPr/>
          <p:nvPr/>
        </p:nvSpPr>
        <p:spPr>
          <a:xfrm>
            <a:off x="1758695" y="7702296"/>
            <a:ext cx="7620" cy="79375"/>
          </a:xfrm>
          <a:custGeom>
            <a:avLst/>
            <a:gdLst/>
            <a:ahLst/>
            <a:cxnLst/>
            <a:rect l="l" t="t" r="r" b="b"/>
            <a:pathLst>
              <a:path w="7619" h="79375">
                <a:moveTo>
                  <a:pt x="7620" y="79248"/>
                </a:moveTo>
                <a:lnTo>
                  <a:pt x="0" y="79248"/>
                </a:lnTo>
                <a:lnTo>
                  <a:pt x="0" y="0"/>
                </a:lnTo>
                <a:lnTo>
                  <a:pt x="7620" y="0"/>
                </a:lnTo>
                <a:lnTo>
                  <a:pt x="7620" y="79248"/>
                </a:lnTo>
                <a:close/>
              </a:path>
            </a:pathLst>
          </a:custGeom>
          <a:solidFill>
            <a:srgbClr val="000000"/>
          </a:solidFill>
        </p:spPr>
        <p:txBody>
          <a:bodyPr wrap="square" lIns="0" tIns="0" rIns="0" bIns="0" rtlCol="0"/>
          <a:lstStyle/>
          <a:p/>
        </p:txBody>
      </p:sp>
      <p:sp>
        <p:nvSpPr>
          <p:cNvPr id="34" name="object 34"/>
          <p:cNvSpPr/>
          <p:nvPr/>
        </p:nvSpPr>
        <p:spPr>
          <a:xfrm>
            <a:off x="1581911" y="7702296"/>
            <a:ext cx="7620" cy="79375"/>
          </a:xfrm>
          <a:custGeom>
            <a:avLst/>
            <a:gdLst/>
            <a:ahLst/>
            <a:cxnLst/>
            <a:rect l="l" t="t" r="r" b="b"/>
            <a:pathLst>
              <a:path w="7619" h="79375">
                <a:moveTo>
                  <a:pt x="7619" y="79248"/>
                </a:moveTo>
                <a:lnTo>
                  <a:pt x="0" y="79248"/>
                </a:lnTo>
                <a:lnTo>
                  <a:pt x="0" y="0"/>
                </a:lnTo>
                <a:lnTo>
                  <a:pt x="7619" y="0"/>
                </a:lnTo>
                <a:lnTo>
                  <a:pt x="7619" y="79248"/>
                </a:lnTo>
                <a:close/>
              </a:path>
            </a:pathLst>
          </a:custGeom>
          <a:solidFill>
            <a:srgbClr val="000000"/>
          </a:solidFill>
        </p:spPr>
        <p:txBody>
          <a:bodyPr wrap="square" lIns="0" tIns="0" rIns="0" bIns="0" rtlCol="0"/>
          <a:lstStyle/>
          <a:p/>
        </p:txBody>
      </p:sp>
      <p:sp>
        <p:nvSpPr>
          <p:cNvPr id="35" name="object 35"/>
          <p:cNvSpPr txBox="1"/>
          <p:nvPr/>
        </p:nvSpPr>
        <p:spPr>
          <a:xfrm>
            <a:off x="1398019" y="7723250"/>
            <a:ext cx="1648460" cy="199390"/>
          </a:xfrm>
          <a:prstGeom prst="rect">
            <a:avLst/>
          </a:prstGeom>
        </p:spPr>
        <p:txBody>
          <a:bodyPr wrap="square" lIns="0" tIns="11430" rIns="0" bIns="0" rtlCol="0" vert="horz">
            <a:spAutoFit/>
          </a:bodyPr>
          <a:lstStyle/>
          <a:p>
            <a:pPr marL="25400">
              <a:lnSpc>
                <a:spcPct val="100000"/>
              </a:lnSpc>
              <a:spcBef>
                <a:spcPts val="90"/>
              </a:spcBef>
              <a:tabLst>
                <a:tab pos="1609725" algn="l"/>
              </a:tabLst>
            </a:pPr>
            <a:r>
              <a:rPr dirty="0" baseline="-26570" sz="1725" spc="315">
                <a:latin typeface="Cambria"/>
                <a:cs typeface="Cambria"/>
              </a:rPr>
              <a:t>=</a:t>
            </a:r>
            <a:r>
              <a:rPr dirty="0" u="sng" sz="1150" spc="325">
                <a:uFill>
                  <a:solidFill>
                    <a:srgbClr val="000000"/>
                  </a:solidFill>
                </a:uFill>
                <a:latin typeface="Cambria"/>
                <a:cs typeface="Cambria"/>
              </a:rPr>
              <a:t> </a:t>
            </a:r>
            <a:r>
              <a:rPr dirty="0" u="sng" sz="650" spc="85">
                <a:uFill>
                  <a:solidFill>
                    <a:srgbClr val="000000"/>
                  </a:solidFill>
                </a:uFill>
                <a:latin typeface="Cambria"/>
                <a:cs typeface="Cambria"/>
              </a:rPr>
              <a:t>d</a:t>
            </a:r>
            <a:r>
              <a:rPr dirty="0" u="sng" baseline="-12820" sz="975" spc="127">
                <a:uFill>
                  <a:solidFill>
                    <a:srgbClr val="000000"/>
                  </a:solidFill>
                </a:uFill>
                <a:latin typeface="Cambria"/>
                <a:cs typeface="Cambria"/>
              </a:rPr>
              <a:t>v	</a:t>
            </a:r>
            <a:endParaRPr baseline="-12820" sz="975">
              <a:latin typeface="Cambria"/>
              <a:cs typeface="Cambria"/>
            </a:endParaRPr>
          </a:p>
        </p:txBody>
      </p:sp>
      <p:sp>
        <p:nvSpPr>
          <p:cNvPr id="36" name="object 36"/>
          <p:cNvSpPr/>
          <p:nvPr/>
        </p:nvSpPr>
        <p:spPr>
          <a:xfrm>
            <a:off x="2576321" y="7735823"/>
            <a:ext cx="0" cy="127000"/>
          </a:xfrm>
          <a:custGeom>
            <a:avLst/>
            <a:gdLst/>
            <a:ahLst/>
            <a:cxnLst/>
            <a:rect l="l" t="t" r="r" b="b"/>
            <a:pathLst>
              <a:path w="0" h="127000">
                <a:moveTo>
                  <a:pt x="0" y="0"/>
                </a:moveTo>
                <a:lnTo>
                  <a:pt x="0" y="126492"/>
                </a:lnTo>
              </a:path>
            </a:pathLst>
          </a:custGeom>
          <a:ln w="7620">
            <a:solidFill>
              <a:srgbClr val="000000"/>
            </a:solidFill>
          </a:ln>
        </p:spPr>
        <p:txBody>
          <a:bodyPr wrap="square" lIns="0" tIns="0" rIns="0" bIns="0" rtlCol="0"/>
          <a:lstStyle/>
          <a:p/>
        </p:txBody>
      </p:sp>
      <p:sp>
        <p:nvSpPr>
          <p:cNvPr id="37" name="object 37"/>
          <p:cNvSpPr/>
          <p:nvPr/>
        </p:nvSpPr>
        <p:spPr>
          <a:xfrm>
            <a:off x="2231897" y="7735823"/>
            <a:ext cx="0" cy="127000"/>
          </a:xfrm>
          <a:custGeom>
            <a:avLst/>
            <a:gdLst/>
            <a:ahLst/>
            <a:cxnLst/>
            <a:rect l="l" t="t" r="r" b="b"/>
            <a:pathLst>
              <a:path w="0" h="127000">
                <a:moveTo>
                  <a:pt x="0" y="0"/>
                </a:moveTo>
                <a:lnTo>
                  <a:pt x="0" y="126492"/>
                </a:lnTo>
              </a:path>
            </a:pathLst>
          </a:custGeom>
          <a:ln w="7619">
            <a:solidFill>
              <a:srgbClr val="000000"/>
            </a:solidFill>
          </a:ln>
        </p:spPr>
        <p:txBody>
          <a:bodyPr wrap="square" lIns="0" tIns="0" rIns="0" bIns="0" rtlCol="0"/>
          <a:lstStyle/>
          <a:p/>
        </p:txBody>
      </p:sp>
      <p:sp>
        <p:nvSpPr>
          <p:cNvPr id="38" name="object 38"/>
          <p:cNvSpPr txBox="1"/>
          <p:nvPr/>
        </p:nvSpPr>
        <p:spPr>
          <a:xfrm>
            <a:off x="1545844" y="7709327"/>
            <a:ext cx="1497330" cy="151765"/>
          </a:xfrm>
          <a:prstGeom prst="rect">
            <a:avLst/>
          </a:prstGeom>
        </p:spPr>
        <p:txBody>
          <a:bodyPr wrap="square" lIns="0" tIns="15875" rIns="0" bIns="0" rtlCol="0" vert="horz">
            <a:spAutoFit/>
          </a:bodyPr>
          <a:lstStyle/>
          <a:p>
            <a:pPr marL="25400">
              <a:lnSpc>
                <a:spcPct val="100000"/>
              </a:lnSpc>
              <a:spcBef>
                <a:spcPts val="125"/>
              </a:spcBef>
            </a:pPr>
            <a:r>
              <a:rPr dirty="0" u="sng" baseline="42735" sz="975" spc="89">
                <a:uFill>
                  <a:solidFill>
                    <a:srgbClr val="000000"/>
                  </a:solidFill>
                </a:uFill>
                <a:latin typeface="Times New Roman"/>
                <a:cs typeface="Times New Roman"/>
              </a:rPr>
              <a:t> </a:t>
            </a:r>
            <a:r>
              <a:rPr dirty="0" u="sng" baseline="42735" sz="975" spc="195">
                <a:uFill>
                  <a:solidFill>
                    <a:srgbClr val="000000"/>
                  </a:solidFill>
                </a:uFill>
                <a:latin typeface="Cambria"/>
                <a:cs typeface="Cambria"/>
              </a:rPr>
              <a:t>M</a:t>
            </a:r>
            <a:r>
              <a:rPr dirty="0" u="sng" baseline="29914" sz="975" spc="195">
                <a:uFill>
                  <a:solidFill>
                    <a:srgbClr val="000000"/>
                  </a:solidFill>
                </a:uFill>
                <a:latin typeface="Cambria"/>
                <a:cs typeface="Cambria"/>
              </a:rPr>
              <a:t>u </a:t>
            </a:r>
            <a:r>
              <a:rPr dirty="0" sz="800" spc="85">
                <a:latin typeface="Cambria"/>
                <a:cs typeface="Cambria"/>
              </a:rPr>
              <a:t>+o.5N</a:t>
            </a:r>
            <a:r>
              <a:rPr dirty="0" baseline="-12820" sz="975" spc="127">
                <a:latin typeface="Cambria"/>
                <a:cs typeface="Cambria"/>
              </a:rPr>
              <a:t>u</a:t>
            </a:r>
            <a:r>
              <a:rPr dirty="0" sz="800" spc="85">
                <a:latin typeface="Cambria"/>
                <a:cs typeface="Cambria"/>
              </a:rPr>
              <a:t>+ </a:t>
            </a:r>
            <a:r>
              <a:rPr dirty="0" sz="800" spc="90">
                <a:latin typeface="Cambria"/>
                <a:cs typeface="Cambria"/>
              </a:rPr>
              <a:t>V</a:t>
            </a:r>
            <a:r>
              <a:rPr dirty="0" baseline="-12820" sz="975" spc="135">
                <a:latin typeface="Cambria"/>
                <a:cs typeface="Cambria"/>
              </a:rPr>
              <a:t>u</a:t>
            </a:r>
            <a:r>
              <a:rPr dirty="0" sz="800" spc="90">
                <a:latin typeface="Cambria"/>
                <a:cs typeface="Cambria"/>
              </a:rPr>
              <a:t>-V</a:t>
            </a:r>
            <a:r>
              <a:rPr dirty="0" baseline="-12820" sz="975" spc="135">
                <a:latin typeface="Cambria"/>
                <a:cs typeface="Cambria"/>
              </a:rPr>
              <a:t>p</a:t>
            </a:r>
            <a:r>
              <a:rPr dirty="0" baseline="-12820" sz="975" spc="112">
                <a:latin typeface="Cambria"/>
                <a:cs typeface="Cambria"/>
              </a:rPr>
              <a:t> </a:t>
            </a:r>
            <a:r>
              <a:rPr dirty="0" sz="800" spc="120">
                <a:latin typeface="Cambria"/>
                <a:cs typeface="Cambria"/>
              </a:rPr>
              <a:t>-A</a:t>
            </a:r>
            <a:r>
              <a:rPr dirty="0" baseline="-12820" sz="975" spc="179">
                <a:latin typeface="Cambria"/>
                <a:cs typeface="Cambria"/>
              </a:rPr>
              <a:t>ps</a:t>
            </a:r>
            <a:r>
              <a:rPr dirty="0" sz="800" spc="120">
                <a:latin typeface="Cambria"/>
                <a:cs typeface="Cambria"/>
              </a:rPr>
              <a:t>f</a:t>
            </a:r>
            <a:r>
              <a:rPr dirty="0" baseline="-12820" sz="975" spc="179">
                <a:latin typeface="Cambria"/>
                <a:cs typeface="Cambria"/>
              </a:rPr>
              <a:t>po</a:t>
            </a:r>
            <a:endParaRPr baseline="-12820" sz="975">
              <a:latin typeface="Cambria"/>
              <a:cs typeface="Cambria"/>
            </a:endParaRPr>
          </a:p>
        </p:txBody>
      </p:sp>
      <p:sp>
        <p:nvSpPr>
          <p:cNvPr id="39" name="object 39"/>
          <p:cNvSpPr txBox="1"/>
          <p:nvPr/>
        </p:nvSpPr>
        <p:spPr>
          <a:xfrm>
            <a:off x="1961860" y="7908975"/>
            <a:ext cx="665480" cy="151765"/>
          </a:xfrm>
          <a:prstGeom prst="rect">
            <a:avLst/>
          </a:prstGeom>
        </p:spPr>
        <p:txBody>
          <a:bodyPr wrap="square" lIns="0" tIns="15875" rIns="0" bIns="0" rtlCol="0" vert="horz">
            <a:spAutoFit/>
          </a:bodyPr>
          <a:lstStyle/>
          <a:p>
            <a:pPr marL="25400">
              <a:lnSpc>
                <a:spcPct val="100000"/>
              </a:lnSpc>
              <a:spcBef>
                <a:spcPts val="125"/>
              </a:spcBef>
            </a:pPr>
            <a:r>
              <a:rPr dirty="0" sz="800" spc="75">
                <a:latin typeface="Cambria"/>
                <a:cs typeface="Cambria"/>
              </a:rPr>
              <a:t>E</a:t>
            </a:r>
            <a:r>
              <a:rPr dirty="0" baseline="-12820" sz="975" spc="112">
                <a:latin typeface="Cambria"/>
                <a:cs typeface="Cambria"/>
              </a:rPr>
              <a:t>s</a:t>
            </a:r>
            <a:r>
              <a:rPr dirty="0" sz="800" spc="75">
                <a:latin typeface="Cambria"/>
                <a:cs typeface="Cambria"/>
              </a:rPr>
              <a:t>A</a:t>
            </a:r>
            <a:r>
              <a:rPr dirty="0" baseline="-12820" sz="975" spc="112">
                <a:latin typeface="Cambria"/>
                <a:cs typeface="Cambria"/>
              </a:rPr>
              <a:t>s</a:t>
            </a:r>
            <a:r>
              <a:rPr dirty="0" sz="800" spc="75">
                <a:latin typeface="Cambria"/>
                <a:cs typeface="Cambria"/>
              </a:rPr>
              <a:t>+E</a:t>
            </a:r>
            <a:r>
              <a:rPr dirty="0" baseline="-12820" sz="975" spc="112">
                <a:latin typeface="Cambria"/>
                <a:cs typeface="Cambria"/>
              </a:rPr>
              <a:t>p</a:t>
            </a:r>
            <a:r>
              <a:rPr dirty="0" sz="800" spc="75">
                <a:latin typeface="Cambria"/>
                <a:cs typeface="Cambria"/>
              </a:rPr>
              <a:t>A</a:t>
            </a:r>
            <a:r>
              <a:rPr dirty="0" baseline="-12820" sz="975" spc="112">
                <a:latin typeface="Cambria"/>
                <a:cs typeface="Cambria"/>
              </a:rPr>
              <a:t>ps</a:t>
            </a:r>
            <a:endParaRPr baseline="-12820" sz="975">
              <a:latin typeface="Cambria"/>
              <a:cs typeface="Cambria"/>
            </a:endParaRPr>
          </a:p>
        </p:txBody>
      </p:sp>
      <p:sp>
        <p:nvSpPr>
          <p:cNvPr id="40" name="object 40"/>
          <p:cNvSpPr/>
          <p:nvPr/>
        </p:nvSpPr>
        <p:spPr>
          <a:xfrm>
            <a:off x="1580388" y="8176259"/>
            <a:ext cx="1522730" cy="173990"/>
          </a:xfrm>
          <a:custGeom>
            <a:avLst/>
            <a:gdLst/>
            <a:ahLst/>
            <a:cxnLst/>
            <a:rect l="l" t="t" r="r" b="b"/>
            <a:pathLst>
              <a:path w="1522730" h="173990">
                <a:moveTo>
                  <a:pt x="1485900" y="173736"/>
                </a:moveTo>
                <a:lnTo>
                  <a:pt x="1484376" y="169164"/>
                </a:lnTo>
                <a:lnTo>
                  <a:pt x="1490710" y="163972"/>
                </a:lnTo>
                <a:lnTo>
                  <a:pt x="1496187" y="157353"/>
                </a:lnTo>
                <a:lnTo>
                  <a:pt x="1511236" y="115062"/>
                </a:lnTo>
                <a:lnTo>
                  <a:pt x="1513332" y="86868"/>
                </a:lnTo>
                <a:lnTo>
                  <a:pt x="1512784" y="72342"/>
                </a:lnTo>
                <a:lnTo>
                  <a:pt x="1501092" y="25360"/>
                </a:lnTo>
                <a:lnTo>
                  <a:pt x="1484376" y="4572"/>
                </a:lnTo>
                <a:lnTo>
                  <a:pt x="1485900" y="0"/>
                </a:lnTo>
                <a:lnTo>
                  <a:pt x="1513332" y="32004"/>
                </a:lnTo>
                <a:lnTo>
                  <a:pt x="1521904" y="71437"/>
                </a:lnTo>
                <a:lnTo>
                  <a:pt x="1522476" y="86868"/>
                </a:lnTo>
                <a:lnTo>
                  <a:pt x="1521904" y="102298"/>
                </a:lnTo>
                <a:lnTo>
                  <a:pt x="1513332" y="141732"/>
                </a:lnTo>
                <a:lnTo>
                  <a:pt x="1493615" y="168306"/>
                </a:lnTo>
                <a:lnTo>
                  <a:pt x="1485900" y="173736"/>
                </a:lnTo>
                <a:close/>
              </a:path>
              <a:path w="1522730" h="173990">
                <a:moveTo>
                  <a:pt x="38100" y="173736"/>
                </a:moveTo>
                <a:lnTo>
                  <a:pt x="10667" y="141732"/>
                </a:lnTo>
                <a:lnTo>
                  <a:pt x="595" y="102298"/>
                </a:lnTo>
                <a:lnTo>
                  <a:pt x="0" y="86868"/>
                </a:lnTo>
                <a:lnTo>
                  <a:pt x="595" y="71437"/>
                </a:lnTo>
                <a:lnTo>
                  <a:pt x="10667" y="32004"/>
                </a:lnTo>
                <a:lnTo>
                  <a:pt x="38100" y="0"/>
                </a:lnTo>
                <a:lnTo>
                  <a:pt x="39624" y="4572"/>
                </a:lnTo>
                <a:lnTo>
                  <a:pt x="33075" y="9977"/>
                </a:lnTo>
                <a:lnTo>
                  <a:pt x="27241" y="16954"/>
                </a:lnTo>
                <a:lnTo>
                  <a:pt x="12191" y="58674"/>
                </a:lnTo>
                <a:lnTo>
                  <a:pt x="10667" y="86868"/>
                </a:lnTo>
                <a:lnTo>
                  <a:pt x="11001" y="101393"/>
                </a:lnTo>
                <a:lnTo>
                  <a:pt x="22264" y="149018"/>
                </a:lnTo>
                <a:lnTo>
                  <a:pt x="39624" y="169164"/>
                </a:lnTo>
                <a:lnTo>
                  <a:pt x="38100" y="173736"/>
                </a:lnTo>
                <a:close/>
              </a:path>
            </a:pathLst>
          </a:custGeom>
          <a:solidFill>
            <a:srgbClr val="000000"/>
          </a:solidFill>
        </p:spPr>
        <p:txBody>
          <a:bodyPr wrap="square" lIns="0" tIns="0" rIns="0" bIns="0" rtlCol="0"/>
          <a:lstStyle/>
          <a:p/>
        </p:txBody>
      </p:sp>
      <p:sp>
        <p:nvSpPr>
          <p:cNvPr id="41" name="object 41"/>
          <p:cNvSpPr/>
          <p:nvPr/>
        </p:nvSpPr>
        <p:spPr>
          <a:xfrm>
            <a:off x="1810511" y="8167116"/>
            <a:ext cx="7620" cy="79375"/>
          </a:xfrm>
          <a:custGeom>
            <a:avLst/>
            <a:gdLst/>
            <a:ahLst/>
            <a:cxnLst/>
            <a:rect l="l" t="t" r="r" b="b"/>
            <a:pathLst>
              <a:path w="7619" h="79375">
                <a:moveTo>
                  <a:pt x="7620" y="79248"/>
                </a:moveTo>
                <a:lnTo>
                  <a:pt x="0" y="79248"/>
                </a:lnTo>
                <a:lnTo>
                  <a:pt x="0" y="0"/>
                </a:lnTo>
                <a:lnTo>
                  <a:pt x="7620" y="0"/>
                </a:lnTo>
                <a:lnTo>
                  <a:pt x="7620" y="79248"/>
                </a:lnTo>
                <a:close/>
              </a:path>
            </a:pathLst>
          </a:custGeom>
          <a:solidFill>
            <a:srgbClr val="000000"/>
          </a:solidFill>
        </p:spPr>
        <p:txBody>
          <a:bodyPr wrap="square" lIns="0" tIns="0" rIns="0" bIns="0" rtlCol="0"/>
          <a:lstStyle/>
          <a:p/>
        </p:txBody>
      </p:sp>
      <p:sp>
        <p:nvSpPr>
          <p:cNvPr id="42" name="object 42"/>
          <p:cNvSpPr/>
          <p:nvPr/>
        </p:nvSpPr>
        <p:spPr>
          <a:xfrm>
            <a:off x="1633727" y="8167116"/>
            <a:ext cx="7620" cy="79375"/>
          </a:xfrm>
          <a:custGeom>
            <a:avLst/>
            <a:gdLst/>
            <a:ahLst/>
            <a:cxnLst/>
            <a:rect l="l" t="t" r="r" b="b"/>
            <a:pathLst>
              <a:path w="7619" h="79375">
                <a:moveTo>
                  <a:pt x="7619" y="79248"/>
                </a:moveTo>
                <a:lnTo>
                  <a:pt x="0" y="79248"/>
                </a:lnTo>
                <a:lnTo>
                  <a:pt x="0" y="0"/>
                </a:lnTo>
                <a:lnTo>
                  <a:pt x="7619" y="0"/>
                </a:lnTo>
                <a:lnTo>
                  <a:pt x="7619" y="79248"/>
                </a:lnTo>
                <a:close/>
              </a:path>
            </a:pathLst>
          </a:custGeom>
          <a:solidFill>
            <a:srgbClr val="000000"/>
          </a:solidFill>
        </p:spPr>
        <p:txBody>
          <a:bodyPr wrap="square" lIns="0" tIns="0" rIns="0" bIns="0" rtlCol="0"/>
          <a:lstStyle/>
          <a:p/>
        </p:txBody>
      </p:sp>
      <p:sp>
        <p:nvSpPr>
          <p:cNvPr id="43" name="object 43"/>
          <p:cNvSpPr/>
          <p:nvPr/>
        </p:nvSpPr>
        <p:spPr>
          <a:xfrm>
            <a:off x="1623060" y="8263128"/>
            <a:ext cx="204470" cy="0"/>
          </a:xfrm>
          <a:custGeom>
            <a:avLst/>
            <a:gdLst/>
            <a:ahLst/>
            <a:cxnLst/>
            <a:rect l="l" t="t" r="r" b="b"/>
            <a:pathLst>
              <a:path w="204469" h="0">
                <a:moveTo>
                  <a:pt x="0" y="0"/>
                </a:moveTo>
                <a:lnTo>
                  <a:pt x="204216" y="0"/>
                </a:lnTo>
              </a:path>
            </a:pathLst>
          </a:custGeom>
          <a:ln w="6096">
            <a:solidFill>
              <a:srgbClr val="000000"/>
            </a:solidFill>
          </a:ln>
        </p:spPr>
        <p:txBody>
          <a:bodyPr wrap="square" lIns="0" tIns="0" rIns="0" bIns="0" rtlCol="0"/>
          <a:lstStyle/>
          <a:p/>
        </p:txBody>
      </p:sp>
      <p:sp>
        <p:nvSpPr>
          <p:cNvPr id="44" name="object 44"/>
          <p:cNvSpPr/>
          <p:nvPr/>
        </p:nvSpPr>
        <p:spPr>
          <a:xfrm>
            <a:off x="2628137" y="8200644"/>
            <a:ext cx="0" cy="127000"/>
          </a:xfrm>
          <a:custGeom>
            <a:avLst/>
            <a:gdLst/>
            <a:ahLst/>
            <a:cxnLst/>
            <a:rect l="l" t="t" r="r" b="b"/>
            <a:pathLst>
              <a:path w="0" h="127000">
                <a:moveTo>
                  <a:pt x="0" y="0"/>
                </a:moveTo>
                <a:lnTo>
                  <a:pt x="0" y="126492"/>
                </a:lnTo>
              </a:path>
            </a:pathLst>
          </a:custGeom>
          <a:ln w="7620">
            <a:solidFill>
              <a:srgbClr val="000000"/>
            </a:solidFill>
          </a:ln>
        </p:spPr>
        <p:txBody>
          <a:bodyPr wrap="square" lIns="0" tIns="0" rIns="0" bIns="0" rtlCol="0"/>
          <a:lstStyle/>
          <a:p/>
        </p:txBody>
      </p:sp>
      <p:sp>
        <p:nvSpPr>
          <p:cNvPr id="45" name="object 45"/>
          <p:cNvSpPr/>
          <p:nvPr/>
        </p:nvSpPr>
        <p:spPr>
          <a:xfrm>
            <a:off x="2283713" y="8200644"/>
            <a:ext cx="0" cy="127000"/>
          </a:xfrm>
          <a:custGeom>
            <a:avLst/>
            <a:gdLst/>
            <a:ahLst/>
            <a:cxnLst/>
            <a:rect l="l" t="t" r="r" b="b"/>
            <a:pathLst>
              <a:path w="0" h="127000">
                <a:moveTo>
                  <a:pt x="0" y="0"/>
                </a:moveTo>
                <a:lnTo>
                  <a:pt x="0" y="126492"/>
                </a:lnTo>
              </a:path>
            </a:pathLst>
          </a:custGeom>
          <a:ln w="7619">
            <a:solidFill>
              <a:srgbClr val="000000"/>
            </a:solidFill>
          </a:ln>
        </p:spPr>
        <p:txBody>
          <a:bodyPr wrap="square" lIns="0" tIns="0" rIns="0" bIns="0" rtlCol="0"/>
          <a:lstStyle/>
          <a:p/>
        </p:txBody>
      </p:sp>
      <p:sp>
        <p:nvSpPr>
          <p:cNvPr id="46" name="object 46"/>
          <p:cNvSpPr txBox="1"/>
          <p:nvPr/>
        </p:nvSpPr>
        <p:spPr>
          <a:xfrm>
            <a:off x="1626617" y="8174156"/>
            <a:ext cx="1468120" cy="151765"/>
          </a:xfrm>
          <a:prstGeom prst="rect">
            <a:avLst/>
          </a:prstGeom>
        </p:spPr>
        <p:txBody>
          <a:bodyPr wrap="square" lIns="0" tIns="15875" rIns="0" bIns="0" rtlCol="0" vert="horz">
            <a:spAutoFit/>
          </a:bodyPr>
          <a:lstStyle/>
          <a:p>
            <a:pPr marL="25400">
              <a:lnSpc>
                <a:spcPct val="100000"/>
              </a:lnSpc>
              <a:spcBef>
                <a:spcPts val="125"/>
              </a:spcBef>
            </a:pPr>
            <a:r>
              <a:rPr dirty="0" baseline="42735" sz="975" spc="195">
                <a:latin typeface="Cambria"/>
                <a:cs typeface="Cambria"/>
              </a:rPr>
              <a:t>M</a:t>
            </a:r>
            <a:r>
              <a:rPr dirty="0" baseline="29914" sz="975" spc="195">
                <a:latin typeface="Cambria"/>
                <a:cs typeface="Cambria"/>
              </a:rPr>
              <a:t>u </a:t>
            </a:r>
            <a:r>
              <a:rPr dirty="0" sz="800" spc="85">
                <a:latin typeface="Cambria"/>
                <a:cs typeface="Cambria"/>
              </a:rPr>
              <a:t>+o.5N</a:t>
            </a:r>
            <a:r>
              <a:rPr dirty="0" baseline="-12820" sz="975" spc="127">
                <a:latin typeface="Cambria"/>
                <a:cs typeface="Cambria"/>
              </a:rPr>
              <a:t>u</a:t>
            </a:r>
            <a:r>
              <a:rPr dirty="0" sz="800" spc="85">
                <a:latin typeface="Cambria"/>
                <a:cs typeface="Cambria"/>
              </a:rPr>
              <a:t>+ </a:t>
            </a:r>
            <a:r>
              <a:rPr dirty="0" sz="800" spc="90">
                <a:latin typeface="Cambria"/>
                <a:cs typeface="Cambria"/>
              </a:rPr>
              <a:t>V</a:t>
            </a:r>
            <a:r>
              <a:rPr dirty="0" baseline="-12820" sz="975" spc="135">
                <a:latin typeface="Cambria"/>
                <a:cs typeface="Cambria"/>
              </a:rPr>
              <a:t>u</a:t>
            </a:r>
            <a:r>
              <a:rPr dirty="0" sz="800" spc="90">
                <a:latin typeface="Cambria"/>
                <a:cs typeface="Cambria"/>
              </a:rPr>
              <a:t>-V</a:t>
            </a:r>
            <a:r>
              <a:rPr dirty="0" baseline="-12820" sz="975" spc="135">
                <a:latin typeface="Cambria"/>
                <a:cs typeface="Cambria"/>
              </a:rPr>
              <a:t>p </a:t>
            </a:r>
            <a:r>
              <a:rPr dirty="0" sz="800" spc="120">
                <a:latin typeface="Cambria"/>
                <a:cs typeface="Cambria"/>
              </a:rPr>
              <a:t>-A</a:t>
            </a:r>
            <a:r>
              <a:rPr dirty="0" baseline="-12820" sz="975" spc="179">
                <a:latin typeface="Cambria"/>
                <a:cs typeface="Cambria"/>
              </a:rPr>
              <a:t>ps</a:t>
            </a:r>
            <a:r>
              <a:rPr dirty="0" sz="800" spc="120">
                <a:latin typeface="Cambria"/>
                <a:cs typeface="Cambria"/>
              </a:rPr>
              <a:t>f</a:t>
            </a:r>
            <a:r>
              <a:rPr dirty="0" baseline="-12820" sz="975" spc="179">
                <a:latin typeface="Cambria"/>
                <a:cs typeface="Cambria"/>
              </a:rPr>
              <a:t>po</a:t>
            </a:r>
            <a:endParaRPr baseline="-12820" sz="975">
              <a:latin typeface="Cambria"/>
              <a:cs typeface="Cambria"/>
            </a:endParaRPr>
          </a:p>
        </p:txBody>
      </p:sp>
      <p:sp>
        <p:nvSpPr>
          <p:cNvPr id="47" name="object 47"/>
          <p:cNvSpPr txBox="1"/>
          <p:nvPr/>
        </p:nvSpPr>
        <p:spPr>
          <a:xfrm>
            <a:off x="1838426" y="8373836"/>
            <a:ext cx="1017269" cy="151765"/>
          </a:xfrm>
          <a:prstGeom prst="rect">
            <a:avLst/>
          </a:prstGeom>
        </p:spPr>
        <p:txBody>
          <a:bodyPr wrap="square" lIns="0" tIns="15875" rIns="0" bIns="0" rtlCol="0" vert="horz">
            <a:spAutoFit/>
          </a:bodyPr>
          <a:lstStyle/>
          <a:p>
            <a:pPr marL="25400">
              <a:lnSpc>
                <a:spcPct val="100000"/>
              </a:lnSpc>
              <a:spcBef>
                <a:spcPts val="125"/>
              </a:spcBef>
            </a:pPr>
            <a:r>
              <a:rPr dirty="0" sz="800" spc="80">
                <a:latin typeface="Cambria"/>
                <a:cs typeface="Cambria"/>
              </a:rPr>
              <a:t>E</a:t>
            </a:r>
            <a:r>
              <a:rPr dirty="0" baseline="-12820" sz="975" spc="120">
                <a:latin typeface="Cambria"/>
                <a:cs typeface="Cambria"/>
              </a:rPr>
              <a:t>s</a:t>
            </a:r>
            <a:r>
              <a:rPr dirty="0" sz="800" spc="80">
                <a:latin typeface="Cambria"/>
                <a:cs typeface="Cambria"/>
              </a:rPr>
              <a:t>A</a:t>
            </a:r>
            <a:r>
              <a:rPr dirty="0" baseline="-12820" sz="975" spc="120">
                <a:latin typeface="Cambria"/>
                <a:cs typeface="Cambria"/>
              </a:rPr>
              <a:t>s</a:t>
            </a:r>
            <a:r>
              <a:rPr dirty="0" sz="800" spc="80">
                <a:latin typeface="Cambria"/>
                <a:cs typeface="Cambria"/>
              </a:rPr>
              <a:t>+E</a:t>
            </a:r>
            <a:r>
              <a:rPr dirty="0" baseline="-12820" sz="975" spc="120">
                <a:latin typeface="Cambria"/>
                <a:cs typeface="Cambria"/>
              </a:rPr>
              <a:t>p</a:t>
            </a:r>
            <a:r>
              <a:rPr dirty="0" sz="800" spc="80">
                <a:latin typeface="Cambria"/>
                <a:cs typeface="Cambria"/>
              </a:rPr>
              <a:t>A</a:t>
            </a:r>
            <a:r>
              <a:rPr dirty="0" baseline="-12820" sz="975" spc="120">
                <a:latin typeface="Cambria"/>
                <a:cs typeface="Cambria"/>
              </a:rPr>
              <a:t>ps</a:t>
            </a:r>
            <a:r>
              <a:rPr dirty="0" sz="800" spc="80">
                <a:latin typeface="Cambria"/>
                <a:cs typeface="Cambria"/>
              </a:rPr>
              <a:t>+E</a:t>
            </a:r>
            <a:r>
              <a:rPr dirty="0" baseline="-12820" sz="975" spc="120">
                <a:latin typeface="Cambria"/>
                <a:cs typeface="Cambria"/>
              </a:rPr>
              <a:t>c</a:t>
            </a:r>
            <a:r>
              <a:rPr dirty="0" sz="800" spc="80">
                <a:latin typeface="Cambria"/>
                <a:cs typeface="Cambria"/>
              </a:rPr>
              <a:t>A</a:t>
            </a:r>
            <a:r>
              <a:rPr dirty="0" baseline="-12820" sz="975" spc="120">
                <a:latin typeface="Cambria"/>
                <a:cs typeface="Cambria"/>
              </a:rPr>
              <a:t>ct</a:t>
            </a:r>
            <a:endParaRPr baseline="-12820" sz="975">
              <a:latin typeface="Cambria"/>
              <a:cs typeface="Cambria"/>
            </a:endParaRPr>
          </a:p>
        </p:txBody>
      </p:sp>
      <p:sp>
        <p:nvSpPr>
          <p:cNvPr id="48" name="object 48"/>
          <p:cNvSpPr txBox="1"/>
          <p:nvPr/>
        </p:nvSpPr>
        <p:spPr>
          <a:xfrm>
            <a:off x="1324343" y="8329612"/>
            <a:ext cx="2230755" cy="151765"/>
          </a:xfrm>
          <a:prstGeom prst="rect">
            <a:avLst/>
          </a:prstGeom>
        </p:spPr>
        <p:txBody>
          <a:bodyPr wrap="square" lIns="0" tIns="15875" rIns="0" bIns="0" rtlCol="0" vert="horz">
            <a:spAutoFit/>
          </a:bodyPr>
          <a:lstStyle/>
          <a:p>
            <a:pPr>
              <a:lnSpc>
                <a:spcPct val="100000"/>
              </a:lnSpc>
              <a:spcBef>
                <a:spcPts val="125"/>
              </a:spcBef>
              <a:tabLst>
                <a:tab pos="2166620" algn="l"/>
              </a:tabLst>
            </a:pPr>
            <a:r>
              <a:rPr dirty="0" sz="800" spc="55">
                <a:latin typeface="Cambria"/>
                <a:cs typeface="Cambria"/>
              </a:rPr>
              <a:t>s</a:t>
            </a:r>
            <a:r>
              <a:rPr dirty="0" sz="800" spc="55">
                <a:latin typeface="Cambria"/>
                <a:cs typeface="Cambria"/>
              </a:rPr>
              <a:t>	</a:t>
            </a:r>
            <a:r>
              <a:rPr dirty="0" sz="800" spc="55">
                <a:latin typeface="Cambria"/>
                <a:cs typeface="Cambria"/>
              </a:rPr>
              <a:t>s</a:t>
            </a:r>
            <a:endParaRPr sz="800">
              <a:latin typeface="Cambria"/>
              <a:cs typeface="Cambria"/>
            </a:endParaRPr>
          </a:p>
        </p:txBody>
      </p:sp>
      <p:sp>
        <p:nvSpPr>
          <p:cNvPr id="49" name="object 49"/>
          <p:cNvSpPr txBox="1"/>
          <p:nvPr/>
        </p:nvSpPr>
        <p:spPr>
          <a:xfrm>
            <a:off x="991105" y="8261003"/>
            <a:ext cx="2879725" cy="199390"/>
          </a:xfrm>
          <a:prstGeom prst="rect">
            <a:avLst/>
          </a:prstGeom>
        </p:spPr>
        <p:txBody>
          <a:bodyPr wrap="square" lIns="0" tIns="11430" rIns="0" bIns="0" rtlCol="0" vert="horz">
            <a:spAutoFit/>
          </a:bodyPr>
          <a:lstStyle/>
          <a:p>
            <a:pPr marL="270510" indent="-245745">
              <a:lnSpc>
                <a:spcPct val="100000"/>
              </a:lnSpc>
              <a:spcBef>
                <a:spcPts val="90"/>
              </a:spcBef>
              <a:buFont typeface="Arial"/>
              <a:buChar char="•"/>
              <a:tabLst>
                <a:tab pos="270510" algn="l"/>
                <a:tab pos="271145" algn="l"/>
                <a:tab pos="2120265" algn="l"/>
              </a:tabLst>
            </a:pPr>
            <a:r>
              <a:rPr dirty="0" sz="1150" spc="-5">
                <a:latin typeface="Cambria"/>
                <a:cs typeface="Cambria"/>
              </a:rPr>
              <a:t>𝜀  </a:t>
            </a:r>
            <a:r>
              <a:rPr dirty="0" sz="1150">
                <a:latin typeface="Cambria"/>
                <a:cs typeface="Cambria"/>
              </a:rPr>
              <a:t> </a:t>
            </a:r>
            <a:r>
              <a:rPr dirty="0" sz="1150" spc="210">
                <a:latin typeface="Cambria"/>
                <a:cs typeface="Cambria"/>
              </a:rPr>
              <a:t>=</a:t>
            </a:r>
            <a:r>
              <a:rPr dirty="0" u="sng" baseline="26570" sz="1725" spc="315">
                <a:uFill>
                  <a:solidFill>
                    <a:srgbClr val="000000"/>
                  </a:solidFill>
                </a:uFill>
                <a:latin typeface="Cambria"/>
                <a:cs typeface="Cambria"/>
              </a:rPr>
              <a:t> </a:t>
            </a:r>
            <a:r>
              <a:rPr dirty="0" u="sng" baseline="26570" sz="1725" spc="555">
                <a:uFill>
                  <a:solidFill>
                    <a:srgbClr val="000000"/>
                  </a:solidFill>
                </a:uFill>
                <a:latin typeface="Cambria"/>
                <a:cs typeface="Cambria"/>
              </a:rPr>
              <a:t> </a:t>
            </a:r>
            <a:r>
              <a:rPr dirty="0" u="sng" baseline="47008" sz="975" spc="127">
                <a:uFill>
                  <a:solidFill>
                    <a:srgbClr val="000000"/>
                  </a:solidFill>
                </a:uFill>
                <a:latin typeface="Cambria"/>
                <a:cs typeface="Cambria"/>
              </a:rPr>
              <a:t>d</a:t>
            </a:r>
            <a:r>
              <a:rPr dirty="0" u="sng" baseline="38461" sz="975" spc="127">
                <a:uFill>
                  <a:solidFill>
                    <a:srgbClr val="000000"/>
                  </a:solidFill>
                </a:uFill>
                <a:latin typeface="Cambria"/>
                <a:cs typeface="Cambria"/>
              </a:rPr>
              <a:t>v	</a:t>
            </a:r>
            <a:r>
              <a:rPr dirty="0" sz="1150" spc="-5">
                <a:latin typeface="Cambria"/>
                <a:cs typeface="Cambria"/>
              </a:rPr>
              <a:t>𝑓𝑜𝑟 𝜀 </a:t>
            </a:r>
            <a:r>
              <a:rPr dirty="0" sz="1150" spc="215">
                <a:latin typeface="Cambria"/>
                <a:cs typeface="Cambria"/>
              </a:rPr>
              <a:t>&lt;</a:t>
            </a:r>
            <a:r>
              <a:rPr dirty="0" sz="1150" spc="25">
                <a:latin typeface="Cambria"/>
                <a:cs typeface="Cambria"/>
              </a:rPr>
              <a:t> </a:t>
            </a:r>
            <a:r>
              <a:rPr dirty="0" sz="1150" spc="-10">
                <a:latin typeface="Cambria"/>
                <a:cs typeface="Cambria"/>
              </a:rPr>
              <a:t>0</a:t>
            </a:r>
            <a:endParaRPr sz="1150">
              <a:latin typeface="Cambria"/>
              <a:cs typeface="Cambria"/>
            </a:endParaRPr>
          </a:p>
        </p:txBody>
      </p:sp>
      <p:sp>
        <p:nvSpPr>
          <p:cNvPr id="50" name="object 50"/>
          <p:cNvSpPr txBox="1"/>
          <p:nvPr/>
        </p:nvSpPr>
        <p:spPr>
          <a:xfrm>
            <a:off x="6903724" y="8873744"/>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13</a:t>
            </a:r>
            <a:r>
              <a:rPr dirty="0" sz="850">
                <a:solidFill>
                  <a:srgbClr val="FFFFFF"/>
                </a:solidFill>
                <a:latin typeface="Arial"/>
                <a:cs typeface="Arial"/>
              </a:rPr>
              <a:t>4</a:t>
            </a:r>
            <a:endParaRPr sz="850">
              <a:latin typeface="Arial"/>
              <a:cs typeface="Arial"/>
            </a:endParaRPr>
          </a:p>
        </p:txBody>
      </p:sp>
      <p:sp>
        <p:nvSpPr>
          <p:cNvPr id="51" name="object 51"/>
          <p:cNvSpPr/>
          <p:nvPr/>
        </p:nvSpPr>
        <p:spPr>
          <a:xfrm>
            <a:off x="3180588" y="7217664"/>
            <a:ext cx="3730751" cy="1050035"/>
          </a:xfrm>
          <a:prstGeom prst="rect">
            <a:avLst/>
          </a:prstGeom>
          <a:blipFill>
            <a:blip r:embed="rId5" cstate="print"/>
            <a:stretch>
              <a:fillRect/>
            </a:stretch>
          </a:blipFill>
        </p:spPr>
        <p:txBody>
          <a:bodyPr wrap="square" lIns="0" tIns="0" rIns="0" bIns="0" rtlCol="0"/>
          <a:lstStyle/>
          <a:p/>
        </p:txBody>
      </p:sp>
      <p:sp>
        <p:nvSpPr>
          <p:cNvPr id="52" name="object 52"/>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53" name="object 53"/>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3</a:t>
            </a:r>
            <a:r>
              <a:rPr dirty="0" sz="1050" spc="-5">
                <a:solidFill>
                  <a:srgbClr val="262626"/>
                </a:solidFill>
                <a:latin typeface="Calibri"/>
                <a:cs typeface="Calibri"/>
              </a:rPr>
              <a:t>3</a:t>
            </a:r>
            <a:endParaRPr sz="1050">
              <a:latin typeface="Calibri"/>
              <a:cs typeface="Calibri"/>
            </a:endParaRPr>
          </a:p>
        </p:txBody>
      </p:sp>
      <p:sp>
        <p:nvSpPr>
          <p:cNvPr id="55" name="object 55"/>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54" name="object 54"/>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3</a:t>
            </a:r>
            <a:r>
              <a:rPr dirty="0" sz="1050" spc="-5">
                <a:solidFill>
                  <a:srgbClr val="262626"/>
                </a:solidFill>
                <a:latin typeface="Calibri"/>
                <a:cs typeface="Calibri"/>
              </a:rPr>
              <a:t>4</a:t>
            </a:r>
            <a:endParaRPr sz="1050">
              <a:latin typeface="Calibri"/>
              <a:cs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3407410" cy="417195"/>
          </a:xfrm>
          <a:prstGeom prst="rect"/>
        </p:spPr>
        <p:txBody>
          <a:bodyPr wrap="square" lIns="0" tIns="14604" rIns="0" bIns="0" rtlCol="0" vert="horz">
            <a:spAutoFit/>
          </a:bodyPr>
          <a:lstStyle/>
          <a:p>
            <a:pPr>
              <a:lnSpc>
                <a:spcPct val="100000"/>
              </a:lnSpc>
              <a:spcBef>
                <a:spcPts val="114"/>
              </a:spcBef>
            </a:pPr>
            <a:r>
              <a:rPr dirty="0" sz="2550" spc="5" b="0">
                <a:solidFill>
                  <a:srgbClr val="1C7C5B"/>
                </a:solidFill>
                <a:latin typeface="Arial Black"/>
                <a:cs typeface="Arial Black"/>
              </a:rPr>
              <a:t>Longitudinal</a:t>
            </a:r>
            <a:r>
              <a:rPr dirty="0" sz="2550" spc="-50" b="0">
                <a:solidFill>
                  <a:srgbClr val="1C7C5B"/>
                </a:solidFill>
                <a:latin typeface="Arial Black"/>
                <a:cs typeface="Arial Black"/>
              </a:rPr>
              <a:t> </a:t>
            </a:r>
            <a:r>
              <a:rPr dirty="0" sz="2550" spc="15" b="0">
                <a:solidFill>
                  <a:srgbClr val="1C7C5B"/>
                </a:solidFill>
                <a:latin typeface="Arial Black"/>
                <a:cs typeface="Arial Black"/>
              </a:rPr>
              <a:t>Strain</a:t>
            </a:r>
            <a:endParaRPr sz="2550">
              <a:latin typeface="Arial Black"/>
              <a:cs typeface="Arial Black"/>
            </a:endParaRPr>
          </a:p>
        </p:txBody>
      </p:sp>
      <p:sp>
        <p:nvSpPr>
          <p:cNvPr id="6" name="object 6"/>
          <p:cNvSpPr/>
          <p:nvPr/>
        </p:nvSpPr>
        <p:spPr>
          <a:xfrm>
            <a:off x="1580388" y="1927860"/>
            <a:ext cx="1522730" cy="173990"/>
          </a:xfrm>
          <a:custGeom>
            <a:avLst/>
            <a:gdLst/>
            <a:ahLst/>
            <a:cxnLst/>
            <a:rect l="l" t="t" r="r" b="b"/>
            <a:pathLst>
              <a:path w="1522730" h="173989">
                <a:moveTo>
                  <a:pt x="1485900" y="173736"/>
                </a:moveTo>
                <a:lnTo>
                  <a:pt x="1484376" y="169164"/>
                </a:lnTo>
                <a:lnTo>
                  <a:pt x="1490710" y="163972"/>
                </a:lnTo>
                <a:lnTo>
                  <a:pt x="1496187" y="157353"/>
                </a:lnTo>
                <a:lnTo>
                  <a:pt x="1511236" y="115062"/>
                </a:lnTo>
                <a:lnTo>
                  <a:pt x="1513332" y="86868"/>
                </a:lnTo>
                <a:lnTo>
                  <a:pt x="1512784" y="72342"/>
                </a:lnTo>
                <a:lnTo>
                  <a:pt x="1501092" y="24717"/>
                </a:lnTo>
                <a:lnTo>
                  <a:pt x="1484376" y="4572"/>
                </a:lnTo>
                <a:lnTo>
                  <a:pt x="1485900" y="0"/>
                </a:lnTo>
                <a:lnTo>
                  <a:pt x="1513332" y="32004"/>
                </a:lnTo>
                <a:lnTo>
                  <a:pt x="1521904" y="71437"/>
                </a:lnTo>
                <a:lnTo>
                  <a:pt x="1522476" y="86868"/>
                </a:lnTo>
                <a:lnTo>
                  <a:pt x="1521904" y="102298"/>
                </a:lnTo>
                <a:lnTo>
                  <a:pt x="1513332" y="141732"/>
                </a:lnTo>
                <a:lnTo>
                  <a:pt x="1493615" y="168306"/>
                </a:lnTo>
                <a:lnTo>
                  <a:pt x="1485900" y="173736"/>
                </a:lnTo>
                <a:close/>
              </a:path>
              <a:path w="1522730" h="173989">
                <a:moveTo>
                  <a:pt x="38100" y="173736"/>
                </a:moveTo>
                <a:lnTo>
                  <a:pt x="10667" y="141732"/>
                </a:lnTo>
                <a:lnTo>
                  <a:pt x="595" y="102298"/>
                </a:lnTo>
                <a:lnTo>
                  <a:pt x="0" y="86868"/>
                </a:lnTo>
                <a:lnTo>
                  <a:pt x="595" y="71437"/>
                </a:lnTo>
                <a:lnTo>
                  <a:pt x="10667" y="32004"/>
                </a:lnTo>
                <a:lnTo>
                  <a:pt x="38100" y="0"/>
                </a:lnTo>
                <a:lnTo>
                  <a:pt x="39624" y="4572"/>
                </a:lnTo>
                <a:lnTo>
                  <a:pt x="33075" y="9763"/>
                </a:lnTo>
                <a:lnTo>
                  <a:pt x="27241" y="16383"/>
                </a:lnTo>
                <a:lnTo>
                  <a:pt x="12191" y="58674"/>
                </a:lnTo>
                <a:lnTo>
                  <a:pt x="10667" y="86868"/>
                </a:lnTo>
                <a:lnTo>
                  <a:pt x="11001" y="101393"/>
                </a:lnTo>
                <a:lnTo>
                  <a:pt x="22264" y="149018"/>
                </a:lnTo>
                <a:lnTo>
                  <a:pt x="39624" y="169164"/>
                </a:lnTo>
                <a:lnTo>
                  <a:pt x="38100" y="173736"/>
                </a:lnTo>
                <a:close/>
              </a:path>
            </a:pathLst>
          </a:custGeom>
          <a:solidFill>
            <a:srgbClr val="000000"/>
          </a:solidFill>
        </p:spPr>
        <p:txBody>
          <a:bodyPr wrap="square" lIns="0" tIns="0" rIns="0" bIns="0" rtlCol="0"/>
          <a:lstStyle/>
          <a:p/>
        </p:txBody>
      </p:sp>
      <p:sp>
        <p:nvSpPr>
          <p:cNvPr id="7" name="object 7"/>
          <p:cNvSpPr/>
          <p:nvPr/>
        </p:nvSpPr>
        <p:spPr>
          <a:xfrm>
            <a:off x="1810511" y="1918716"/>
            <a:ext cx="7620" cy="79375"/>
          </a:xfrm>
          <a:custGeom>
            <a:avLst/>
            <a:gdLst/>
            <a:ahLst/>
            <a:cxnLst/>
            <a:rect l="l" t="t" r="r" b="b"/>
            <a:pathLst>
              <a:path w="7619" h="79375">
                <a:moveTo>
                  <a:pt x="7620" y="79248"/>
                </a:moveTo>
                <a:lnTo>
                  <a:pt x="0" y="79248"/>
                </a:lnTo>
                <a:lnTo>
                  <a:pt x="0" y="0"/>
                </a:lnTo>
                <a:lnTo>
                  <a:pt x="7620" y="0"/>
                </a:lnTo>
                <a:lnTo>
                  <a:pt x="7620" y="79248"/>
                </a:lnTo>
                <a:close/>
              </a:path>
            </a:pathLst>
          </a:custGeom>
          <a:solidFill>
            <a:srgbClr val="000000"/>
          </a:solidFill>
        </p:spPr>
        <p:txBody>
          <a:bodyPr wrap="square" lIns="0" tIns="0" rIns="0" bIns="0" rtlCol="0"/>
          <a:lstStyle/>
          <a:p/>
        </p:txBody>
      </p:sp>
      <p:sp>
        <p:nvSpPr>
          <p:cNvPr id="8" name="object 8"/>
          <p:cNvSpPr/>
          <p:nvPr/>
        </p:nvSpPr>
        <p:spPr>
          <a:xfrm>
            <a:off x="1633727" y="1918716"/>
            <a:ext cx="7620" cy="79375"/>
          </a:xfrm>
          <a:custGeom>
            <a:avLst/>
            <a:gdLst/>
            <a:ahLst/>
            <a:cxnLst/>
            <a:rect l="l" t="t" r="r" b="b"/>
            <a:pathLst>
              <a:path w="7619" h="79375">
                <a:moveTo>
                  <a:pt x="7619" y="79248"/>
                </a:moveTo>
                <a:lnTo>
                  <a:pt x="0" y="79248"/>
                </a:lnTo>
                <a:lnTo>
                  <a:pt x="0" y="0"/>
                </a:lnTo>
                <a:lnTo>
                  <a:pt x="7619" y="0"/>
                </a:lnTo>
                <a:lnTo>
                  <a:pt x="7619" y="79248"/>
                </a:lnTo>
                <a:close/>
              </a:path>
            </a:pathLst>
          </a:custGeom>
          <a:solidFill>
            <a:srgbClr val="000000"/>
          </a:solidFill>
        </p:spPr>
        <p:txBody>
          <a:bodyPr wrap="square" lIns="0" tIns="0" rIns="0" bIns="0" rtlCol="0"/>
          <a:lstStyle/>
          <a:p/>
        </p:txBody>
      </p:sp>
      <p:sp>
        <p:nvSpPr>
          <p:cNvPr id="9" name="object 9"/>
          <p:cNvSpPr/>
          <p:nvPr/>
        </p:nvSpPr>
        <p:spPr>
          <a:xfrm>
            <a:off x="1623060" y="2014727"/>
            <a:ext cx="204470" cy="0"/>
          </a:xfrm>
          <a:custGeom>
            <a:avLst/>
            <a:gdLst/>
            <a:ahLst/>
            <a:cxnLst/>
            <a:rect l="l" t="t" r="r" b="b"/>
            <a:pathLst>
              <a:path w="204469" h="0">
                <a:moveTo>
                  <a:pt x="0" y="0"/>
                </a:moveTo>
                <a:lnTo>
                  <a:pt x="204216" y="0"/>
                </a:lnTo>
              </a:path>
            </a:pathLst>
          </a:custGeom>
          <a:ln w="6095">
            <a:solidFill>
              <a:srgbClr val="000000"/>
            </a:solidFill>
          </a:ln>
        </p:spPr>
        <p:txBody>
          <a:bodyPr wrap="square" lIns="0" tIns="0" rIns="0" bIns="0" rtlCol="0"/>
          <a:lstStyle/>
          <a:p/>
        </p:txBody>
      </p:sp>
      <p:sp>
        <p:nvSpPr>
          <p:cNvPr id="10" name="object 10"/>
          <p:cNvSpPr/>
          <p:nvPr/>
        </p:nvSpPr>
        <p:spPr>
          <a:xfrm>
            <a:off x="2628137" y="1950720"/>
            <a:ext cx="0" cy="128270"/>
          </a:xfrm>
          <a:custGeom>
            <a:avLst/>
            <a:gdLst/>
            <a:ahLst/>
            <a:cxnLst/>
            <a:rect l="l" t="t" r="r" b="b"/>
            <a:pathLst>
              <a:path w="0" h="128269">
                <a:moveTo>
                  <a:pt x="0" y="0"/>
                </a:moveTo>
                <a:lnTo>
                  <a:pt x="0" y="128016"/>
                </a:lnTo>
              </a:path>
            </a:pathLst>
          </a:custGeom>
          <a:ln w="7620">
            <a:solidFill>
              <a:srgbClr val="000000"/>
            </a:solidFill>
          </a:ln>
        </p:spPr>
        <p:txBody>
          <a:bodyPr wrap="square" lIns="0" tIns="0" rIns="0" bIns="0" rtlCol="0"/>
          <a:lstStyle/>
          <a:p/>
        </p:txBody>
      </p:sp>
      <p:sp>
        <p:nvSpPr>
          <p:cNvPr id="11" name="object 11"/>
          <p:cNvSpPr/>
          <p:nvPr/>
        </p:nvSpPr>
        <p:spPr>
          <a:xfrm>
            <a:off x="2283713" y="1950720"/>
            <a:ext cx="0" cy="128270"/>
          </a:xfrm>
          <a:custGeom>
            <a:avLst/>
            <a:gdLst/>
            <a:ahLst/>
            <a:cxnLst/>
            <a:rect l="l" t="t" r="r" b="b"/>
            <a:pathLst>
              <a:path w="0" h="128269">
                <a:moveTo>
                  <a:pt x="0" y="0"/>
                </a:moveTo>
                <a:lnTo>
                  <a:pt x="0" y="128016"/>
                </a:lnTo>
              </a:path>
            </a:pathLst>
          </a:custGeom>
          <a:ln w="7619">
            <a:solidFill>
              <a:srgbClr val="000000"/>
            </a:solidFill>
          </a:ln>
        </p:spPr>
        <p:txBody>
          <a:bodyPr wrap="square" lIns="0" tIns="0" rIns="0" bIns="0" rtlCol="0"/>
          <a:lstStyle/>
          <a:p/>
        </p:txBody>
      </p:sp>
      <p:sp>
        <p:nvSpPr>
          <p:cNvPr id="12" name="object 12"/>
          <p:cNvSpPr txBox="1"/>
          <p:nvPr/>
        </p:nvSpPr>
        <p:spPr>
          <a:xfrm>
            <a:off x="1626617" y="1925794"/>
            <a:ext cx="1468120" cy="151765"/>
          </a:xfrm>
          <a:prstGeom prst="rect">
            <a:avLst/>
          </a:prstGeom>
        </p:spPr>
        <p:txBody>
          <a:bodyPr wrap="square" lIns="0" tIns="15875" rIns="0" bIns="0" rtlCol="0" vert="horz">
            <a:spAutoFit/>
          </a:bodyPr>
          <a:lstStyle/>
          <a:p>
            <a:pPr marL="25400">
              <a:lnSpc>
                <a:spcPct val="100000"/>
              </a:lnSpc>
              <a:spcBef>
                <a:spcPts val="125"/>
              </a:spcBef>
            </a:pPr>
            <a:r>
              <a:rPr dirty="0" baseline="42735" sz="975" spc="195">
                <a:latin typeface="Cambria"/>
                <a:cs typeface="Cambria"/>
              </a:rPr>
              <a:t>M</a:t>
            </a:r>
            <a:r>
              <a:rPr dirty="0" baseline="29914" sz="975" spc="195">
                <a:latin typeface="Cambria"/>
                <a:cs typeface="Cambria"/>
              </a:rPr>
              <a:t>u </a:t>
            </a:r>
            <a:r>
              <a:rPr dirty="0" sz="800" spc="85">
                <a:latin typeface="Cambria"/>
                <a:cs typeface="Cambria"/>
              </a:rPr>
              <a:t>+o.5N</a:t>
            </a:r>
            <a:r>
              <a:rPr dirty="0" baseline="-12820" sz="975" spc="127">
                <a:latin typeface="Cambria"/>
                <a:cs typeface="Cambria"/>
              </a:rPr>
              <a:t>u</a:t>
            </a:r>
            <a:r>
              <a:rPr dirty="0" sz="800" spc="85">
                <a:latin typeface="Cambria"/>
                <a:cs typeface="Cambria"/>
              </a:rPr>
              <a:t>+ </a:t>
            </a:r>
            <a:r>
              <a:rPr dirty="0" sz="800" spc="90">
                <a:latin typeface="Cambria"/>
                <a:cs typeface="Cambria"/>
              </a:rPr>
              <a:t>V</a:t>
            </a:r>
            <a:r>
              <a:rPr dirty="0" baseline="-12820" sz="975" spc="135">
                <a:latin typeface="Cambria"/>
                <a:cs typeface="Cambria"/>
              </a:rPr>
              <a:t>u</a:t>
            </a:r>
            <a:r>
              <a:rPr dirty="0" sz="800" spc="90">
                <a:latin typeface="Cambria"/>
                <a:cs typeface="Cambria"/>
              </a:rPr>
              <a:t>-V</a:t>
            </a:r>
            <a:r>
              <a:rPr dirty="0" baseline="-12820" sz="975" spc="135">
                <a:latin typeface="Cambria"/>
                <a:cs typeface="Cambria"/>
              </a:rPr>
              <a:t>p </a:t>
            </a:r>
            <a:r>
              <a:rPr dirty="0" sz="800" spc="120">
                <a:latin typeface="Cambria"/>
                <a:cs typeface="Cambria"/>
              </a:rPr>
              <a:t>-A</a:t>
            </a:r>
            <a:r>
              <a:rPr dirty="0" baseline="-12820" sz="975" spc="179">
                <a:latin typeface="Cambria"/>
                <a:cs typeface="Cambria"/>
              </a:rPr>
              <a:t>ps</a:t>
            </a:r>
            <a:r>
              <a:rPr dirty="0" sz="800" spc="120">
                <a:latin typeface="Cambria"/>
                <a:cs typeface="Cambria"/>
              </a:rPr>
              <a:t>f</a:t>
            </a:r>
            <a:r>
              <a:rPr dirty="0" baseline="-12820" sz="975" spc="179">
                <a:latin typeface="Cambria"/>
                <a:cs typeface="Cambria"/>
              </a:rPr>
              <a:t>po</a:t>
            </a:r>
            <a:endParaRPr baseline="-12820" sz="975">
              <a:latin typeface="Cambria"/>
              <a:cs typeface="Cambria"/>
            </a:endParaRPr>
          </a:p>
        </p:txBody>
      </p:sp>
      <p:sp>
        <p:nvSpPr>
          <p:cNvPr id="13" name="object 13"/>
          <p:cNvSpPr txBox="1"/>
          <p:nvPr/>
        </p:nvSpPr>
        <p:spPr>
          <a:xfrm>
            <a:off x="1838426" y="2125436"/>
            <a:ext cx="1017269" cy="151765"/>
          </a:xfrm>
          <a:prstGeom prst="rect">
            <a:avLst/>
          </a:prstGeom>
        </p:spPr>
        <p:txBody>
          <a:bodyPr wrap="square" lIns="0" tIns="15875" rIns="0" bIns="0" rtlCol="0" vert="horz">
            <a:spAutoFit/>
          </a:bodyPr>
          <a:lstStyle/>
          <a:p>
            <a:pPr marL="25400">
              <a:lnSpc>
                <a:spcPct val="100000"/>
              </a:lnSpc>
              <a:spcBef>
                <a:spcPts val="125"/>
              </a:spcBef>
            </a:pPr>
            <a:r>
              <a:rPr dirty="0" sz="800" spc="80">
                <a:latin typeface="Cambria"/>
                <a:cs typeface="Cambria"/>
              </a:rPr>
              <a:t>E</a:t>
            </a:r>
            <a:r>
              <a:rPr dirty="0" baseline="-12820" sz="975" spc="120">
                <a:latin typeface="Cambria"/>
                <a:cs typeface="Cambria"/>
              </a:rPr>
              <a:t>s</a:t>
            </a:r>
            <a:r>
              <a:rPr dirty="0" sz="800" spc="80">
                <a:latin typeface="Cambria"/>
                <a:cs typeface="Cambria"/>
              </a:rPr>
              <a:t>A</a:t>
            </a:r>
            <a:r>
              <a:rPr dirty="0" baseline="-12820" sz="975" spc="120">
                <a:latin typeface="Cambria"/>
                <a:cs typeface="Cambria"/>
              </a:rPr>
              <a:t>s</a:t>
            </a:r>
            <a:r>
              <a:rPr dirty="0" sz="800" spc="80">
                <a:latin typeface="Cambria"/>
                <a:cs typeface="Cambria"/>
              </a:rPr>
              <a:t>+E</a:t>
            </a:r>
            <a:r>
              <a:rPr dirty="0" baseline="-12820" sz="975" spc="120">
                <a:latin typeface="Cambria"/>
                <a:cs typeface="Cambria"/>
              </a:rPr>
              <a:t>p</a:t>
            </a:r>
            <a:r>
              <a:rPr dirty="0" sz="800" spc="80">
                <a:latin typeface="Cambria"/>
                <a:cs typeface="Cambria"/>
              </a:rPr>
              <a:t>A</a:t>
            </a:r>
            <a:r>
              <a:rPr dirty="0" baseline="-12820" sz="975" spc="120">
                <a:latin typeface="Cambria"/>
                <a:cs typeface="Cambria"/>
              </a:rPr>
              <a:t>ps</a:t>
            </a:r>
            <a:r>
              <a:rPr dirty="0" sz="800" spc="80">
                <a:latin typeface="Cambria"/>
                <a:cs typeface="Cambria"/>
              </a:rPr>
              <a:t>+E</a:t>
            </a:r>
            <a:r>
              <a:rPr dirty="0" baseline="-12820" sz="975" spc="120">
                <a:latin typeface="Cambria"/>
                <a:cs typeface="Cambria"/>
              </a:rPr>
              <a:t>c</a:t>
            </a:r>
            <a:r>
              <a:rPr dirty="0" sz="800" spc="80">
                <a:latin typeface="Cambria"/>
                <a:cs typeface="Cambria"/>
              </a:rPr>
              <a:t>A</a:t>
            </a:r>
            <a:r>
              <a:rPr dirty="0" baseline="-12820" sz="975" spc="120">
                <a:latin typeface="Cambria"/>
                <a:cs typeface="Cambria"/>
              </a:rPr>
              <a:t>ct</a:t>
            </a:r>
            <a:endParaRPr baseline="-12820" sz="975">
              <a:latin typeface="Cambria"/>
              <a:cs typeface="Cambria"/>
            </a:endParaRPr>
          </a:p>
        </p:txBody>
      </p:sp>
      <p:sp>
        <p:nvSpPr>
          <p:cNvPr id="14" name="object 14"/>
          <p:cNvSpPr txBox="1"/>
          <p:nvPr/>
        </p:nvSpPr>
        <p:spPr>
          <a:xfrm>
            <a:off x="1324343" y="2081276"/>
            <a:ext cx="2230755" cy="151765"/>
          </a:xfrm>
          <a:prstGeom prst="rect">
            <a:avLst/>
          </a:prstGeom>
        </p:spPr>
        <p:txBody>
          <a:bodyPr wrap="square" lIns="0" tIns="15875" rIns="0" bIns="0" rtlCol="0" vert="horz">
            <a:spAutoFit/>
          </a:bodyPr>
          <a:lstStyle/>
          <a:p>
            <a:pPr>
              <a:lnSpc>
                <a:spcPct val="100000"/>
              </a:lnSpc>
              <a:spcBef>
                <a:spcPts val="125"/>
              </a:spcBef>
              <a:tabLst>
                <a:tab pos="2166620" algn="l"/>
              </a:tabLst>
            </a:pPr>
            <a:r>
              <a:rPr dirty="0" sz="800" spc="55">
                <a:latin typeface="Cambria"/>
                <a:cs typeface="Cambria"/>
              </a:rPr>
              <a:t>s</a:t>
            </a:r>
            <a:r>
              <a:rPr dirty="0" sz="800" spc="55">
                <a:latin typeface="Cambria"/>
                <a:cs typeface="Cambria"/>
              </a:rPr>
              <a:t>	</a:t>
            </a:r>
            <a:r>
              <a:rPr dirty="0" sz="800" spc="55">
                <a:latin typeface="Cambria"/>
                <a:cs typeface="Cambria"/>
              </a:rPr>
              <a:t>s</a:t>
            </a:r>
            <a:endParaRPr sz="800">
              <a:latin typeface="Cambria"/>
              <a:cs typeface="Cambria"/>
            </a:endParaRPr>
          </a:p>
        </p:txBody>
      </p:sp>
      <p:sp>
        <p:nvSpPr>
          <p:cNvPr id="15" name="object 15"/>
          <p:cNvSpPr txBox="1"/>
          <p:nvPr/>
        </p:nvSpPr>
        <p:spPr>
          <a:xfrm>
            <a:off x="1973579" y="3491003"/>
            <a:ext cx="532130" cy="142875"/>
          </a:xfrm>
          <a:prstGeom prst="rect">
            <a:avLst/>
          </a:prstGeom>
        </p:spPr>
        <p:txBody>
          <a:bodyPr wrap="square" lIns="0" tIns="14604" rIns="0" bIns="0" rtlCol="0" vert="horz">
            <a:spAutoFit/>
          </a:bodyPr>
          <a:lstStyle/>
          <a:p>
            <a:pPr>
              <a:lnSpc>
                <a:spcPct val="100000"/>
              </a:lnSpc>
              <a:spcBef>
                <a:spcPts val="114"/>
              </a:spcBef>
            </a:pPr>
            <a:r>
              <a:rPr dirty="0" sz="750" spc="50">
                <a:latin typeface="Cambria"/>
                <a:cs typeface="Cambria"/>
              </a:rPr>
              <a:t>2603.9Bk·f</a:t>
            </a:r>
            <a:endParaRPr sz="750">
              <a:latin typeface="Cambria"/>
              <a:cs typeface="Cambria"/>
            </a:endParaRPr>
          </a:p>
        </p:txBody>
      </p:sp>
      <p:sp>
        <p:nvSpPr>
          <p:cNvPr id="16" name="object 16"/>
          <p:cNvSpPr txBox="1"/>
          <p:nvPr/>
        </p:nvSpPr>
        <p:spPr>
          <a:xfrm>
            <a:off x="978405" y="2012693"/>
            <a:ext cx="2905125" cy="1569085"/>
          </a:xfrm>
          <a:prstGeom prst="rect">
            <a:avLst/>
          </a:prstGeom>
        </p:spPr>
        <p:txBody>
          <a:bodyPr wrap="square" lIns="0" tIns="11430" rIns="0" bIns="0" rtlCol="0" vert="horz">
            <a:spAutoFit/>
          </a:bodyPr>
          <a:lstStyle/>
          <a:p>
            <a:pPr marL="283210" indent="-245745">
              <a:lnSpc>
                <a:spcPct val="100000"/>
              </a:lnSpc>
              <a:spcBef>
                <a:spcPts val="90"/>
              </a:spcBef>
              <a:buFont typeface="Arial"/>
              <a:buChar char="•"/>
              <a:tabLst>
                <a:tab pos="283210" algn="l"/>
                <a:tab pos="283845" algn="l"/>
                <a:tab pos="2132965" algn="l"/>
              </a:tabLst>
            </a:pPr>
            <a:r>
              <a:rPr dirty="0" sz="1150" spc="-5">
                <a:latin typeface="Cambria"/>
                <a:cs typeface="Cambria"/>
              </a:rPr>
              <a:t>𝜀  </a:t>
            </a:r>
            <a:r>
              <a:rPr dirty="0" sz="1150">
                <a:latin typeface="Cambria"/>
                <a:cs typeface="Cambria"/>
              </a:rPr>
              <a:t> </a:t>
            </a:r>
            <a:r>
              <a:rPr dirty="0" sz="1150" spc="210">
                <a:latin typeface="Cambria"/>
                <a:cs typeface="Cambria"/>
              </a:rPr>
              <a:t>=</a:t>
            </a:r>
            <a:r>
              <a:rPr dirty="0" u="sng" baseline="28985" sz="1725" spc="315">
                <a:uFill>
                  <a:solidFill>
                    <a:srgbClr val="000000"/>
                  </a:solidFill>
                </a:uFill>
                <a:latin typeface="Cambria"/>
                <a:cs typeface="Cambria"/>
              </a:rPr>
              <a:t> </a:t>
            </a:r>
            <a:r>
              <a:rPr dirty="0" u="sng" baseline="28985" sz="1725" spc="555">
                <a:uFill>
                  <a:solidFill>
                    <a:srgbClr val="000000"/>
                  </a:solidFill>
                </a:uFill>
                <a:latin typeface="Cambria"/>
                <a:cs typeface="Cambria"/>
              </a:rPr>
              <a:t> </a:t>
            </a:r>
            <a:r>
              <a:rPr dirty="0" u="sng" baseline="51282" sz="975" spc="127">
                <a:uFill>
                  <a:solidFill>
                    <a:srgbClr val="000000"/>
                  </a:solidFill>
                </a:uFill>
                <a:latin typeface="Cambria"/>
                <a:cs typeface="Cambria"/>
              </a:rPr>
              <a:t>d</a:t>
            </a:r>
            <a:r>
              <a:rPr dirty="0" u="sng" baseline="38461" sz="975" spc="127">
                <a:uFill>
                  <a:solidFill>
                    <a:srgbClr val="000000"/>
                  </a:solidFill>
                </a:uFill>
                <a:latin typeface="Cambria"/>
                <a:cs typeface="Cambria"/>
              </a:rPr>
              <a:t>v	</a:t>
            </a:r>
            <a:r>
              <a:rPr dirty="0" sz="1150" spc="-5">
                <a:latin typeface="Cambria"/>
                <a:cs typeface="Cambria"/>
              </a:rPr>
              <a:t>𝑓𝑜𝑟 𝜀 </a:t>
            </a:r>
            <a:r>
              <a:rPr dirty="0" sz="1150" spc="215">
                <a:latin typeface="Cambria"/>
                <a:cs typeface="Cambria"/>
              </a:rPr>
              <a:t>&lt;</a:t>
            </a:r>
            <a:r>
              <a:rPr dirty="0" sz="1150" spc="25">
                <a:latin typeface="Cambria"/>
                <a:cs typeface="Cambria"/>
              </a:rPr>
              <a:t> </a:t>
            </a:r>
            <a:r>
              <a:rPr dirty="0" sz="1150" spc="-10">
                <a:latin typeface="Cambria"/>
                <a:cs typeface="Cambria"/>
              </a:rPr>
              <a:t>0</a:t>
            </a:r>
            <a:endParaRPr sz="1150">
              <a:latin typeface="Cambria"/>
              <a:cs typeface="Cambria"/>
            </a:endParaRPr>
          </a:p>
          <a:p>
            <a:pPr marL="283210" indent="-245745">
              <a:lnSpc>
                <a:spcPct val="100000"/>
              </a:lnSpc>
              <a:spcBef>
                <a:spcPts val="885"/>
              </a:spcBef>
              <a:buFont typeface="Arial"/>
              <a:buChar char="•"/>
              <a:tabLst>
                <a:tab pos="283210" algn="l"/>
                <a:tab pos="283845" algn="l"/>
              </a:tabLst>
            </a:pPr>
            <a:r>
              <a:rPr dirty="0" sz="1150" spc="5">
                <a:latin typeface="Cambria"/>
                <a:cs typeface="Cambria"/>
              </a:rPr>
              <a:t>𝑀</a:t>
            </a:r>
            <a:r>
              <a:rPr dirty="0" baseline="-17361" sz="1200" spc="7">
                <a:latin typeface="Cambria"/>
                <a:cs typeface="Cambria"/>
              </a:rPr>
              <a:t>u </a:t>
            </a:r>
            <a:r>
              <a:rPr dirty="0" sz="1150" spc="210">
                <a:latin typeface="Cambria"/>
                <a:cs typeface="Cambria"/>
              </a:rPr>
              <a:t>= </a:t>
            </a:r>
            <a:r>
              <a:rPr dirty="0" sz="1150" spc="-5">
                <a:latin typeface="Cambria"/>
                <a:cs typeface="Cambria"/>
              </a:rPr>
              <a:t>2603.98 </a:t>
            </a:r>
            <a:r>
              <a:rPr dirty="0" sz="1150" spc="-10">
                <a:latin typeface="Cambria"/>
                <a:cs typeface="Cambria"/>
              </a:rPr>
              <a:t>𝑘 </a:t>
            </a:r>
            <a:r>
              <a:rPr dirty="0" sz="1150" spc="-5">
                <a:latin typeface="Cambria"/>
                <a:cs typeface="Cambria"/>
              </a:rPr>
              <a:t>⋅</a:t>
            </a:r>
            <a:r>
              <a:rPr dirty="0" sz="1150" spc="-110">
                <a:latin typeface="Cambria"/>
                <a:cs typeface="Cambria"/>
              </a:rPr>
              <a:t> </a:t>
            </a:r>
            <a:r>
              <a:rPr dirty="0" sz="1150" spc="-5">
                <a:latin typeface="Cambria"/>
                <a:cs typeface="Cambria"/>
              </a:rPr>
              <a:t>𝑓𝑡</a:t>
            </a:r>
            <a:endParaRPr sz="1150">
              <a:latin typeface="Cambria"/>
              <a:cs typeface="Cambria"/>
            </a:endParaRPr>
          </a:p>
          <a:p>
            <a:pPr marL="283210" indent="-245745">
              <a:lnSpc>
                <a:spcPct val="100000"/>
              </a:lnSpc>
              <a:spcBef>
                <a:spcPts val="265"/>
              </a:spcBef>
              <a:buFont typeface="Arial"/>
              <a:buChar char="•"/>
              <a:tabLst>
                <a:tab pos="283210" algn="l"/>
                <a:tab pos="283845" algn="l"/>
              </a:tabLst>
            </a:pPr>
            <a:r>
              <a:rPr dirty="0" sz="1150" spc="25">
                <a:latin typeface="Cambria"/>
                <a:cs typeface="Cambria"/>
              </a:rPr>
              <a:t>𝑑</a:t>
            </a:r>
            <a:r>
              <a:rPr dirty="0" baseline="-17361" sz="1200" spc="37">
                <a:latin typeface="Cambria"/>
                <a:cs typeface="Cambria"/>
              </a:rPr>
              <a:t>v </a:t>
            </a:r>
            <a:r>
              <a:rPr dirty="0" sz="1150" spc="210">
                <a:latin typeface="Cambria"/>
                <a:cs typeface="Cambria"/>
              </a:rPr>
              <a:t>= </a:t>
            </a:r>
            <a:r>
              <a:rPr dirty="0" sz="1150" spc="-5">
                <a:latin typeface="Cambria"/>
                <a:cs typeface="Cambria"/>
              </a:rPr>
              <a:t>69.384</a:t>
            </a:r>
            <a:r>
              <a:rPr dirty="0" sz="1150" spc="-175">
                <a:latin typeface="Cambria"/>
                <a:cs typeface="Cambria"/>
              </a:rPr>
              <a:t> </a:t>
            </a:r>
            <a:r>
              <a:rPr dirty="0" sz="1150" spc="-5">
                <a:latin typeface="Cambria"/>
                <a:cs typeface="Cambria"/>
              </a:rPr>
              <a:t>𝑖𝑛</a:t>
            </a:r>
            <a:endParaRPr sz="1150">
              <a:latin typeface="Cambria"/>
              <a:cs typeface="Cambria"/>
            </a:endParaRPr>
          </a:p>
          <a:p>
            <a:pPr marL="283210" indent="-245745">
              <a:lnSpc>
                <a:spcPct val="100000"/>
              </a:lnSpc>
              <a:spcBef>
                <a:spcPts val="265"/>
              </a:spcBef>
              <a:buFont typeface="Arial"/>
              <a:buChar char="•"/>
              <a:tabLst>
                <a:tab pos="283210" algn="l"/>
                <a:tab pos="283845" algn="l"/>
              </a:tabLst>
            </a:pPr>
            <a:r>
              <a:rPr dirty="0" sz="1150" spc="-95">
                <a:latin typeface="Cambria"/>
                <a:cs typeface="Cambria"/>
              </a:rPr>
              <a:t>𝑉</a:t>
            </a:r>
            <a:r>
              <a:rPr dirty="0" baseline="-17361" sz="1200" spc="-142">
                <a:latin typeface="Cambria"/>
                <a:cs typeface="Cambria"/>
              </a:rPr>
              <a:t>u </a:t>
            </a:r>
            <a:r>
              <a:rPr dirty="0" sz="1150" spc="210">
                <a:latin typeface="Cambria"/>
                <a:cs typeface="Cambria"/>
              </a:rPr>
              <a:t>= </a:t>
            </a:r>
            <a:r>
              <a:rPr dirty="0" sz="1150" spc="-5">
                <a:latin typeface="Cambria"/>
                <a:cs typeface="Cambria"/>
              </a:rPr>
              <a:t>431.73 </a:t>
            </a:r>
            <a:r>
              <a:rPr dirty="0" sz="1150" spc="-10">
                <a:latin typeface="Cambria"/>
                <a:cs typeface="Cambria"/>
              </a:rPr>
              <a:t>𝑘𝑖𝑝, </a:t>
            </a:r>
            <a:r>
              <a:rPr dirty="0" sz="1150" spc="-100">
                <a:latin typeface="Cambria"/>
                <a:cs typeface="Cambria"/>
              </a:rPr>
              <a:t>𝑉</a:t>
            </a:r>
            <a:r>
              <a:rPr dirty="0" baseline="-17361" sz="1200" spc="-150">
                <a:latin typeface="Cambria"/>
                <a:cs typeface="Cambria"/>
              </a:rPr>
              <a:t>p </a:t>
            </a:r>
            <a:r>
              <a:rPr dirty="0" sz="1150" spc="210">
                <a:latin typeface="Cambria"/>
                <a:cs typeface="Cambria"/>
              </a:rPr>
              <a:t>=</a:t>
            </a:r>
            <a:r>
              <a:rPr dirty="0" sz="1150" spc="-105">
                <a:latin typeface="Cambria"/>
                <a:cs typeface="Cambria"/>
              </a:rPr>
              <a:t> </a:t>
            </a:r>
            <a:r>
              <a:rPr dirty="0" sz="1150" spc="-5">
                <a:latin typeface="Cambria"/>
                <a:cs typeface="Cambria"/>
              </a:rPr>
              <a:t>43.18 </a:t>
            </a:r>
            <a:r>
              <a:rPr dirty="0" sz="1150" spc="-10">
                <a:latin typeface="Cambria"/>
                <a:cs typeface="Cambria"/>
              </a:rPr>
              <a:t>𝑘𝑖𝑝</a:t>
            </a:r>
            <a:endParaRPr sz="1150">
              <a:latin typeface="Cambria"/>
              <a:cs typeface="Cambria"/>
            </a:endParaRPr>
          </a:p>
          <a:p>
            <a:pPr marL="283210" indent="-245745">
              <a:lnSpc>
                <a:spcPct val="100000"/>
              </a:lnSpc>
              <a:spcBef>
                <a:spcPts val="420"/>
              </a:spcBef>
              <a:buFont typeface="Arial"/>
              <a:buChar char="•"/>
              <a:tabLst>
                <a:tab pos="283210" algn="l"/>
                <a:tab pos="283845" algn="l"/>
              </a:tabLst>
            </a:pPr>
            <a:r>
              <a:rPr dirty="0" sz="1150" spc="15">
                <a:latin typeface="Cambria"/>
                <a:cs typeface="Cambria"/>
              </a:rPr>
              <a:t>𝐸</a:t>
            </a:r>
            <a:r>
              <a:rPr dirty="0" baseline="-17361" sz="1200" spc="22">
                <a:latin typeface="Cambria"/>
                <a:cs typeface="Cambria"/>
              </a:rPr>
              <a:t>ps </a:t>
            </a:r>
            <a:r>
              <a:rPr dirty="0" sz="1150" spc="210">
                <a:latin typeface="Cambria"/>
                <a:cs typeface="Cambria"/>
              </a:rPr>
              <a:t>= </a:t>
            </a:r>
            <a:r>
              <a:rPr dirty="0" sz="1150" spc="-5">
                <a:latin typeface="Cambria"/>
                <a:cs typeface="Cambria"/>
              </a:rPr>
              <a:t>28500 </a:t>
            </a:r>
            <a:r>
              <a:rPr dirty="0" sz="1150">
                <a:latin typeface="Cambria"/>
                <a:cs typeface="Cambria"/>
              </a:rPr>
              <a:t>𝑘𝑠𝑖, </a:t>
            </a:r>
            <a:r>
              <a:rPr dirty="0" sz="1150" spc="35">
                <a:latin typeface="Cambria"/>
                <a:cs typeface="Cambria"/>
              </a:rPr>
              <a:t>𝐴</a:t>
            </a:r>
            <a:r>
              <a:rPr dirty="0" baseline="-17361" sz="1200" spc="52">
                <a:latin typeface="Cambria"/>
                <a:cs typeface="Cambria"/>
              </a:rPr>
              <a:t>ps </a:t>
            </a:r>
            <a:r>
              <a:rPr dirty="0" sz="1150" spc="210">
                <a:latin typeface="Cambria"/>
                <a:cs typeface="Cambria"/>
              </a:rPr>
              <a:t>=</a:t>
            </a:r>
            <a:r>
              <a:rPr dirty="0" sz="1150" spc="30">
                <a:latin typeface="Cambria"/>
                <a:cs typeface="Cambria"/>
              </a:rPr>
              <a:t> </a:t>
            </a:r>
            <a:r>
              <a:rPr dirty="0" sz="1150" spc="-5">
                <a:latin typeface="Cambria"/>
                <a:cs typeface="Cambria"/>
              </a:rPr>
              <a:t>9.143 </a:t>
            </a:r>
            <a:r>
              <a:rPr dirty="0" sz="1150" spc="25">
                <a:latin typeface="Cambria"/>
                <a:cs typeface="Cambria"/>
              </a:rPr>
              <a:t>𝑖𝑛</a:t>
            </a:r>
            <a:r>
              <a:rPr dirty="0" baseline="27777" sz="1200" spc="37">
                <a:latin typeface="Cambria"/>
                <a:cs typeface="Cambria"/>
              </a:rPr>
              <a:t>2</a:t>
            </a:r>
            <a:endParaRPr baseline="27777" sz="1200">
              <a:latin typeface="Cambria"/>
              <a:cs typeface="Cambria"/>
            </a:endParaRPr>
          </a:p>
          <a:p>
            <a:pPr marL="283210" indent="-245745">
              <a:lnSpc>
                <a:spcPct val="100000"/>
              </a:lnSpc>
              <a:spcBef>
                <a:spcPts val="395"/>
              </a:spcBef>
              <a:buFont typeface="Arial"/>
              <a:buChar char="•"/>
              <a:tabLst>
                <a:tab pos="283210" algn="l"/>
                <a:tab pos="283845" algn="l"/>
              </a:tabLst>
            </a:pPr>
            <a:r>
              <a:rPr dirty="0" sz="1150" spc="-25">
                <a:latin typeface="Cambria"/>
                <a:cs typeface="Cambria"/>
              </a:rPr>
              <a:t>𝐸</a:t>
            </a:r>
            <a:r>
              <a:rPr dirty="0" baseline="-17361" sz="1200" spc="-37">
                <a:latin typeface="Cambria"/>
                <a:cs typeface="Cambria"/>
              </a:rPr>
              <a:t>e </a:t>
            </a:r>
            <a:r>
              <a:rPr dirty="0" sz="1150" spc="210">
                <a:latin typeface="Cambria"/>
                <a:cs typeface="Cambria"/>
              </a:rPr>
              <a:t>= </a:t>
            </a:r>
            <a:r>
              <a:rPr dirty="0" sz="1150" spc="-5">
                <a:latin typeface="Cambria"/>
                <a:cs typeface="Cambria"/>
              </a:rPr>
              <a:t>5886.9 </a:t>
            </a:r>
            <a:r>
              <a:rPr dirty="0" sz="1150">
                <a:latin typeface="Cambria"/>
                <a:cs typeface="Cambria"/>
              </a:rPr>
              <a:t>𝑘𝑠𝑖, </a:t>
            </a:r>
            <a:r>
              <a:rPr dirty="0" sz="1150" spc="35">
                <a:latin typeface="Cambria"/>
                <a:cs typeface="Cambria"/>
              </a:rPr>
              <a:t>𝐴</a:t>
            </a:r>
            <a:r>
              <a:rPr dirty="0" baseline="-17361" sz="1200" spc="52">
                <a:latin typeface="Cambria"/>
                <a:cs typeface="Cambria"/>
              </a:rPr>
              <a:t>et </a:t>
            </a:r>
            <a:r>
              <a:rPr dirty="0" sz="1150" spc="210">
                <a:latin typeface="Cambria"/>
                <a:cs typeface="Cambria"/>
              </a:rPr>
              <a:t>= </a:t>
            </a:r>
            <a:r>
              <a:rPr dirty="0" sz="1150" spc="-5">
                <a:latin typeface="Cambria"/>
                <a:cs typeface="Cambria"/>
              </a:rPr>
              <a:t>507.406</a:t>
            </a:r>
            <a:r>
              <a:rPr dirty="0" sz="1150" spc="-125">
                <a:latin typeface="Cambria"/>
                <a:cs typeface="Cambria"/>
              </a:rPr>
              <a:t> </a:t>
            </a:r>
            <a:r>
              <a:rPr dirty="0" sz="1150" spc="25">
                <a:latin typeface="Cambria"/>
                <a:cs typeface="Cambria"/>
              </a:rPr>
              <a:t>𝑖𝑛</a:t>
            </a:r>
            <a:r>
              <a:rPr dirty="0" baseline="27777" sz="1200" spc="37">
                <a:latin typeface="Cambria"/>
                <a:cs typeface="Cambria"/>
              </a:rPr>
              <a:t>2</a:t>
            </a:r>
            <a:endParaRPr baseline="27777" sz="1200">
              <a:latin typeface="Cambria"/>
              <a:cs typeface="Cambria"/>
            </a:endParaRPr>
          </a:p>
          <a:p>
            <a:pPr algn="ctr" marL="577215">
              <a:lnSpc>
                <a:spcPct val="100000"/>
              </a:lnSpc>
              <a:spcBef>
                <a:spcPts val="750"/>
              </a:spcBef>
            </a:pPr>
            <a:r>
              <a:rPr dirty="0" sz="750" spc="65">
                <a:latin typeface="Cambria"/>
                <a:cs typeface="Cambria"/>
              </a:rPr>
              <a:t>12in</a:t>
            </a:r>
            <a:endParaRPr sz="750">
              <a:latin typeface="Cambria"/>
              <a:cs typeface="Cambria"/>
            </a:endParaRPr>
          </a:p>
        </p:txBody>
      </p:sp>
      <p:sp>
        <p:nvSpPr>
          <p:cNvPr id="17" name="object 17"/>
          <p:cNvSpPr txBox="1"/>
          <p:nvPr/>
        </p:nvSpPr>
        <p:spPr>
          <a:xfrm>
            <a:off x="2636519" y="3544347"/>
            <a:ext cx="132715" cy="142875"/>
          </a:xfrm>
          <a:prstGeom prst="rect">
            <a:avLst/>
          </a:prstGeom>
        </p:spPr>
        <p:txBody>
          <a:bodyPr wrap="square" lIns="0" tIns="14604" rIns="0" bIns="0" rtlCol="0" vert="horz">
            <a:spAutoFit/>
          </a:bodyPr>
          <a:lstStyle/>
          <a:p>
            <a:pPr>
              <a:lnSpc>
                <a:spcPct val="100000"/>
              </a:lnSpc>
              <a:spcBef>
                <a:spcPts val="114"/>
              </a:spcBef>
            </a:pPr>
            <a:r>
              <a:rPr dirty="0" sz="750" spc="35">
                <a:latin typeface="Cambria"/>
                <a:cs typeface="Cambria"/>
              </a:rPr>
              <a:t>1</a:t>
            </a:r>
            <a:r>
              <a:rPr dirty="0" sz="750" spc="260">
                <a:latin typeface="Cambria"/>
                <a:cs typeface="Cambria"/>
              </a:rPr>
              <a:t>f</a:t>
            </a:r>
            <a:endParaRPr sz="750">
              <a:latin typeface="Cambria"/>
              <a:cs typeface="Cambria"/>
            </a:endParaRPr>
          </a:p>
        </p:txBody>
      </p:sp>
      <p:sp>
        <p:nvSpPr>
          <p:cNvPr id="18" name="object 18"/>
          <p:cNvSpPr/>
          <p:nvPr/>
        </p:nvSpPr>
        <p:spPr>
          <a:xfrm>
            <a:off x="1615439" y="3491484"/>
            <a:ext cx="3767327" cy="440435"/>
          </a:xfrm>
          <a:prstGeom prst="rect">
            <a:avLst/>
          </a:prstGeom>
          <a:blipFill>
            <a:blip r:embed="rId3" cstate="print"/>
            <a:stretch>
              <a:fillRect/>
            </a:stretch>
          </a:blipFill>
        </p:spPr>
        <p:txBody>
          <a:bodyPr wrap="square" lIns="0" tIns="0" rIns="0" bIns="0" rtlCol="0"/>
          <a:lstStyle/>
          <a:p/>
        </p:txBody>
      </p:sp>
      <p:sp>
        <p:nvSpPr>
          <p:cNvPr id="19" name="object 19"/>
          <p:cNvSpPr txBox="1"/>
          <p:nvPr/>
        </p:nvSpPr>
        <p:spPr>
          <a:xfrm>
            <a:off x="2848892" y="3582393"/>
            <a:ext cx="2194560" cy="168275"/>
          </a:xfrm>
          <a:prstGeom prst="rect">
            <a:avLst/>
          </a:prstGeom>
        </p:spPr>
        <p:txBody>
          <a:bodyPr wrap="square" lIns="0" tIns="17145" rIns="0" bIns="0" rtlCol="0" vert="horz">
            <a:spAutoFit/>
          </a:bodyPr>
          <a:lstStyle/>
          <a:p>
            <a:pPr marL="25400">
              <a:lnSpc>
                <a:spcPct val="100000"/>
              </a:lnSpc>
              <a:spcBef>
                <a:spcPts val="135"/>
              </a:spcBef>
              <a:tabLst>
                <a:tab pos="1210945" algn="l"/>
              </a:tabLst>
            </a:pPr>
            <a:r>
              <a:rPr dirty="0" sz="900" spc="70">
                <a:latin typeface="Cambria"/>
                <a:cs typeface="Cambria"/>
              </a:rPr>
              <a:t>+o.5</a:t>
            </a:r>
            <a:r>
              <a:rPr dirty="0" sz="900" spc="150">
                <a:latin typeface="Cambria"/>
                <a:cs typeface="Cambria"/>
              </a:rPr>
              <a:t> </a:t>
            </a:r>
            <a:r>
              <a:rPr dirty="0" sz="900" spc="60">
                <a:latin typeface="Cambria"/>
                <a:cs typeface="Cambria"/>
              </a:rPr>
              <a:t>o</a:t>
            </a:r>
            <a:r>
              <a:rPr dirty="0" sz="900" spc="155">
                <a:latin typeface="Cambria"/>
                <a:cs typeface="Cambria"/>
              </a:rPr>
              <a:t> </a:t>
            </a:r>
            <a:r>
              <a:rPr dirty="0" sz="900" spc="65">
                <a:latin typeface="Cambria"/>
                <a:cs typeface="Cambria"/>
              </a:rPr>
              <a:t>+37o.54ki	</a:t>
            </a:r>
            <a:r>
              <a:rPr dirty="0" sz="900" spc="45">
                <a:latin typeface="Cambria"/>
                <a:cs typeface="Cambria"/>
              </a:rPr>
              <a:t>9.143in</a:t>
            </a:r>
            <a:r>
              <a:rPr dirty="0" baseline="22222" sz="1125" spc="67">
                <a:latin typeface="Cambria"/>
                <a:cs typeface="Cambria"/>
              </a:rPr>
              <a:t>2</a:t>
            </a:r>
            <a:r>
              <a:rPr dirty="0" baseline="22222" sz="1125" spc="202">
                <a:latin typeface="Cambria"/>
                <a:cs typeface="Cambria"/>
              </a:rPr>
              <a:t> </a:t>
            </a:r>
            <a:r>
              <a:rPr dirty="0" sz="900" spc="50">
                <a:latin typeface="Cambria"/>
                <a:cs typeface="Cambria"/>
              </a:rPr>
              <a:t>189ksi</a:t>
            </a:r>
            <a:endParaRPr sz="900">
              <a:latin typeface="Cambria"/>
              <a:cs typeface="Cambria"/>
            </a:endParaRPr>
          </a:p>
        </p:txBody>
      </p:sp>
      <p:sp>
        <p:nvSpPr>
          <p:cNvPr id="20" name="object 20"/>
          <p:cNvSpPr txBox="1"/>
          <p:nvPr/>
        </p:nvSpPr>
        <p:spPr>
          <a:xfrm>
            <a:off x="1626621" y="3765274"/>
            <a:ext cx="3753485" cy="168275"/>
          </a:xfrm>
          <a:prstGeom prst="rect">
            <a:avLst/>
          </a:prstGeom>
        </p:spPr>
        <p:txBody>
          <a:bodyPr wrap="square" lIns="0" tIns="17145" rIns="0" bIns="0" rtlCol="0" vert="horz">
            <a:spAutoFit/>
          </a:bodyPr>
          <a:lstStyle/>
          <a:p>
            <a:pPr marL="25400">
              <a:lnSpc>
                <a:spcPct val="100000"/>
              </a:lnSpc>
              <a:spcBef>
                <a:spcPts val="135"/>
              </a:spcBef>
            </a:pPr>
            <a:r>
              <a:rPr dirty="0" sz="900" spc="55">
                <a:latin typeface="Cambria"/>
                <a:cs typeface="Cambria"/>
              </a:rPr>
              <a:t>29oooksi </a:t>
            </a:r>
            <a:r>
              <a:rPr dirty="0" sz="900" spc="70">
                <a:latin typeface="Cambria"/>
                <a:cs typeface="Cambria"/>
              </a:rPr>
              <a:t>oin</a:t>
            </a:r>
            <a:r>
              <a:rPr dirty="0" baseline="18518" sz="1125" spc="104">
                <a:latin typeface="Cambria"/>
                <a:cs typeface="Cambria"/>
              </a:rPr>
              <a:t>2 </a:t>
            </a:r>
            <a:r>
              <a:rPr dirty="0" sz="900" spc="180">
                <a:latin typeface="Cambria"/>
                <a:cs typeface="Cambria"/>
              </a:rPr>
              <a:t>+ </a:t>
            </a:r>
            <a:r>
              <a:rPr dirty="0" sz="900" spc="55">
                <a:latin typeface="Cambria"/>
                <a:cs typeface="Cambria"/>
              </a:rPr>
              <a:t>285ooksi </a:t>
            </a:r>
            <a:r>
              <a:rPr dirty="0" sz="900" spc="45">
                <a:latin typeface="Cambria"/>
                <a:cs typeface="Cambria"/>
              </a:rPr>
              <a:t>9.143in</a:t>
            </a:r>
            <a:r>
              <a:rPr dirty="0" baseline="18518" sz="1125" spc="67">
                <a:latin typeface="Cambria"/>
                <a:cs typeface="Cambria"/>
              </a:rPr>
              <a:t>2 </a:t>
            </a:r>
            <a:r>
              <a:rPr dirty="0" sz="900" spc="180">
                <a:latin typeface="Cambria"/>
                <a:cs typeface="Cambria"/>
              </a:rPr>
              <a:t>+ </a:t>
            </a:r>
            <a:r>
              <a:rPr dirty="0" sz="900" spc="40">
                <a:latin typeface="Cambria"/>
                <a:cs typeface="Cambria"/>
              </a:rPr>
              <a:t>5886.891ksi</a:t>
            </a:r>
            <a:r>
              <a:rPr dirty="0" sz="900" spc="210">
                <a:latin typeface="Cambria"/>
                <a:cs typeface="Cambria"/>
              </a:rPr>
              <a:t> </a:t>
            </a:r>
            <a:r>
              <a:rPr dirty="0" sz="900" spc="55">
                <a:latin typeface="Cambria"/>
                <a:cs typeface="Cambria"/>
              </a:rPr>
              <a:t>5o7.4o6in</a:t>
            </a:r>
            <a:r>
              <a:rPr dirty="0" baseline="18518" sz="1125" spc="82">
                <a:latin typeface="Cambria"/>
                <a:cs typeface="Cambria"/>
              </a:rPr>
              <a:t>2</a:t>
            </a:r>
            <a:endParaRPr baseline="18518" sz="1125">
              <a:latin typeface="Cambria"/>
              <a:cs typeface="Cambria"/>
            </a:endParaRPr>
          </a:p>
        </p:txBody>
      </p:sp>
      <p:sp>
        <p:nvSpPr>
          <p:cNvPr id="21" name="object 21"/>
          <p:cNvSpPr txBox="1"/>
          <p:nvPr/>
        </p:nvSpPr>
        <p:spPr>
          <a:xfrm>
            <a:off x="991105" y="3647931"/>
            <a:ext cx="5608955" cy="221615"/>
          </a:xfrm>
          <a:prstGeom prst="rect">
            <a:avLst/>
          </a:prstGeom>
        </p:spPr>
        <p:txBody>
          <a:bodyPr wrap="square" lIns="0" tIns="17145" rIns="0" bIns="0" rtlCol="0" vert="horz">
            <a:spAutoFit/>
          </a:bodyPr>
          <a:lstStyle/>
          <a:p>
            <a:pPr marL="270510" indent="-245745">
              <a:lnSpc>
                <a:spcPct val="100000"/>
              </a:lnSpc>
              <a:spcBef>
                <a:spcPts val="135"/>
              </a:spcBef>
              <a:buSzPct val="92000"/>
              <a:buFont typeface="Arial"/>
              <a:buChar char="•"/>
              <a:tabLst>
                <a:tab pos="270510" algn="l"/>
                <a:tab pos="271145" algn="l"/>
                <a:tab pos="1210945" algn="l"/>
                <a:tab pos="4400550" algn="l"/>
              </a:tabLst>
            </a:pPr>
            <a:r>
              <a:rPr dirty="0" sz="1250" spc="25">
                <a:latin typeface="Cambria"/>
                <a:cs typeface="Cambria"/>
              </a:rPr>
              <a:t>𝜀</a:t>
            </a:r>
            <a:r>
              <a:rPr dirty="0" baseline="-15432" sz="1350" spc="37">
                <a:latin typeface="Cambria"/>
                <a:cs typeface="Cambria"/>
              </a:rPr>
              <a:t>s</a:t>
            </a:r>
            <a:r>
              <a:rPr dirty="0" baseline="-15432" sz="1350" spc="300">
                <a:latin typeface="Cambria"/>
                <a:cs typeface="Cambria"/>
              </a:rPr>
              <a:t> </a:t>
            </a:r>
            <a:r>
              <a:rPr dirty="0" sz="1250" spc="265">
                <a:latin typeface="Cambria"/>
                <a:cs typeface="Cambria"/>
              </a:rPr>
              <a:t>=</a:t>
            </a:r>
            <a:r>
              <a:rPr dirty="0" u="sng" baseline="20000" sz="1875" spc="397">
                <a:uFill>
                  <a:solidFill>
                    <a:srgbClr val="000000"/>
                  </a:solidFill>
                </a:uFill>
                <a:latin typeface="Cambria"/>
                <a:cs typeface="Cambria"/>
              </a:rPr>
              <a:t> 	</a:t>
            </a:r>
            <a:r>
              <a:rPr dirty="0" u="sng" baseline="33333" sz="1125" spc="60">
                <a:uFill>
                  <a:solidFill>
                    <a:srgbClr val="000000"/>
                  </a:solidFill>
                </a:uFill>
                <a:latin typeface="Cambria"/>
                <a:cs typeface="Cambria"/>
              </a:rPr>
              <a:t>69.3B4in	</a:t>
            </a:r>
            <a:r>
              <a:rPr dirty="0" sz="1250" spc="265">
                <a:latin typeface="Cambria"/>
                <a:cs typeface="Cambria"/>
              </a:rPr>
              <a:t>=</a:t>
            </a:r>
            <a:r>
              <a:rPr dirty="0" sz="1250" spc="45">
                <a:latin typeface="Cambria"/>
                <a:cs typeface="Cambria"/>
              </a:rPr>
              <a:t> </a:t>
            </a:r>
            <a:r>
              <a:rPr dirty="0" sz="1250" spc="80">
                <a:latin typeface="Cambria"/>
                <a:cs typeface="Cambria"/>
              </a:rPr>
              <a:t>−0.279𝑥10</a:t>
            </a:r>
            <a:r>
              <a:rPr dirty="0" baseline="24691" sz="1350" spc="120">
                <a:latin typeface="Cambria"/>
                <a:cs typeface="Cambria"/>
              </a:rPr>
              <a:t>-3</a:t>
            </a:r>
            <a:endParaRPr baseline="24691" sz="1350">
              <a:latin typeface="Cambria"/>
              <a:cs typeface="Cambria"/>
            </a:endParaRPr>
          </a:p>
        </p:txBody>
      </p:sp>
      <p:sp>
        <p:nvSpPr>
          <p:cNvPr id="22" name="object 22"/>
          <p:cNvSpPr txBox="1"/>
          <p:nvPr/>
        </p:nvSpPr>
        <p:spPr>
          <a:xfrm>
            <a:off x="6903724" y="4498371"/>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13</a:t>
            </a:r>
            <a:r>
              <a:rPr dirty="0" sz="850">
                <a:solidFill>
                  <a:srgbClr val="FFFFFF"/>
                </a:solidFill>
                <a:latin typeface="Arial"/>
                <a:cs typeface="Arial"/>
              </a:rPr>
              <a:t>5</a:t>
            </a:r>
            <a:endParaRPr sz="850">
              <a:latin typeface="Arial"/>
              <a:cs typeface="Arial"/>
            </a:endParaRPr>
          </a:p>
        </p:txBody>
      </p:sp>
      <p:sp>
        <p:nvSpPr>
          <p:cNvPr id="23" name="object 23"/>
          <p:cNvSpPr/>
          <p:nvPr/>
        </p:nvSpPr>
        <p:spPr>
          <a:xfrm>
            <a:off x="4518659" y="1097280"/>
            <a:ext cx="2011679" cy="2157983"/>
          </a:xfrm>
          <a:prstGeom prst="rect">
            <a:avLst/>
          </a:prstGeom>
          <a:blipFill>
            <a:blip r:embed="rId4" cstate="print"/>
            <a:stretch>
              <a:fillRect/>
            </a:stretch>
          </a:blipFill>
        </p:spPr>
        <p:txBody>
          <a:bodyPr wrap="square" lIns="0" tIns="0" rIns="0" bIns="0" rtlCol="0"/>
          <a:lstStyle/>
          <a:p/>
        </p:txBody>
      </p:sp>
      <p:sp>
        <p:nvSpPr>
          <p:cNvPr id="24" name="object 24"/>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25" name="object 25"/>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26" name="object 26"/>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27" name="object 27"/>
          <p:cNvSpPr txBox="1"/>
          <p:nvPr/>
        </p:nvSpPr>
        <p:spPr>
          <a:xfrm>
            <a:off x="991956" y="5514647"/>
            <a:ext cx="1367790" cy="892175"/>
          </a:xfrm>
          <a:prstGeom prst="rect">
            <a:avLst/>
          </a:prstGeom>
        </p:spPr>
        <p:txBody>
          <a:bodyPr wrap="square" lIns="0" tIns="14605" rIns="0" bIns="0" rtlCol="0" vert="horz">
            <a:spAutoFit/>
          </a:bodyPr>
          <a:lstStyle/>
          <a:p>
            <a:pPr>
              <a:lnSpc>
                <a:spcPct val="100000"/>
              </a:lnSpc>
              <a:spcBef>
                <a:spcPts val="115"/>
              </a:spcBef>
            </a:pPr>
            <a:r>
              <a:rPr dirty="0" sz="2700" spc="-30" b="1" i="1">
                <a:solidFill>
                  <a:srgbClr val="1C7C5B"/>
                </a:solidFill>
                <a:latin typeface="Cambria"/>
                <a:cs typeface="Cambria"/>
              </a:rPr>
              <a:t>b</a:t>
            </a:r>
            <a:r>
              <a:rPr dirty="0" sz="2550" spc="-30">
                <a:solidFill>
                  <a:srgbClr val="1C7C5B"/>
                </a:solidFill>
                <a:latin typeface="Arial Black"/>
                <a:cs typeface="Arial Black"/>
              </a:rPr>
              <a:t>and</a:t>
            </a:r>
            <a:r>
              <a:rPr dirty="0" sz="2550" spc="-290">
                <a:solidFill>
                  <a:srgbClr val="1C7C5B"/>
                </a:solidFill>
                <a:latin typeface="Arial Black"/>
                <a:cs typeface="Arial Black"/>
              </a:rPr>
              <a:t> </a:t>
            </a:r>
            <a:r>
              <a:rPr dirty="0" sz="2700" spc="-190" b="1" i="1">
                <a:solidFill>
                  <a:srgbClr val="1C7C5B"/>
                </a:solidFill>
                <a:latin typeface="Cambria"/>
                <a:cs typeface="Cambria"/>
              </a:rPr>
              <a:t>q</a:t>
            </a:r>
            <a:endParaRPr sz="2700">
              <a:latin typeface="Cambria"/>
              <a:cs typeface="Cambria"/>
            </a:endParaRPr>
          </a:p>
          <a:p>
            <a:pPr marL="790575">
              <a:lnSpc>
                <a:spcPct val="100000"/>
              </a:lnSpc>
              <a:spcBef>
                <a:spcPts val="2480"/>
              </a:spcBef>
            </a:pPr>
            <a:r>
              <a:rPr dirty="0" sz="900" spc="30">
                <a:latin typeface="Cambria"/>
                <a:cs typeface="Cambria"/>
              </a:rPr>
              <a:t>4.8</a:t>
            </a:r>
            <a:endParaRPr sz="900">
              <a:latin typeface="Cambria"/>
              <a:cs typeface="Cambria"/>
            </a:endParaRPr>
          </a:p>
        </p:txBody>
      </p:sp>
      <p:sp>
        <p:nvSpPr>
          <p:cNvPr id="28" name="object 28"/>
          <p:cNvSpPr/>
          <p:nvPr/>
        </p:nvSpPr>
        <p:spPr>
          <a:xfrm>
            <a:off x="1586483" y="6458711"/>
            <a:ext cx="554990" cy="109855"/>
          </a:xfrm>
          <a:custGeom>
            <a:avLst/>
            <a:gdLst/>
            <a:ahLst/>
            <a:cxnLst/>
            <a:rect l="l" t="t" r="r" b="b"/>
            <a:pathLst>
              <a:path w="554989" h="109854">
                <a:moveTo>
                  <a:pt x="519684" y="109728"/>
                </a:moveTo>
                <a:lnTo>
                  <a:pt x="518160" y="105156"/>
                </a:lnTo>
                <a:lnTo>
                  <a:pt x="524470" y="102322"/>
                </a:lnTo>
                <a:lnTo>
                  <a:pt x="529780" y="98488"/>
                </a:lnTo>
                <a:lnTo>
                  <a:pt x="544068" y="54864"/>
                </a:lnTo>
                <a:lnTo>
                  <a:pt x="543758" y="45124"/>
                </a:lnTo>
                <a:lnTo>
                  <a:pt x="524470" y="7405"/>
                </a:lnTo>
                <a:lnTo>
                  <a:pt x="518160" y="4572"/>
                </a:lnTo>
                <a:lnTo>
                  <a:pt x="519684" y="0"/>
                </a:lnTo>
                <a:lnTo>
                  <a:pt x="549592" y="26574"/>
                </a:lnTo>
                <a:lnTo>
                  <a:pt x="554736" y="54864"/>
                </a:lnTo>
                <a:lnTo>
                  <a:pt x="554164" y="64841"/>
                </a:lnTo>
                <a:lnTo>
                  <a:pt x="534352" y="102679"/>
                </a:lnTo>
                <a:lnTo>
                  <a:pt x="527375" y="106846"/>
                </a:lnTo>
                <a:lnTo>
                  <a:pt x="519684" y="109728"/>
                </a:lnTo>
                <a:close/>
              </a:path>
              <a:path w="554989" h="109854">
                <a:moveTo>
                  <a:pt x="35052" y="109728"/>
                </a:moveTo>
                <a:lnTo>
                  <a:pt x="5143" y="82510"/>
                </a:lnTo>
                <a:lnTo>
                  <a:pt x="0" y="54864"/>
                </a:lnTo>
                <a:lnTo>
                  <a:pt x="571" y="44862"/>
                </a:lnTo>
                <a:lnTo>
                  <a:pt x="20383" y="6858"/>
                </a:lnTo>
                <a:lnTo>
                  <a:pt x="35052" y="0"/>
                </a:lnTo>
                <a:lnTo>
                  <a:pt x="36576" y="4572"/>
                </a:lnTo>
                <a:lnTo>
                  <a:pt x="30265" y="7405"/>
                </a:lnTo>
                <a:lnTo>
                  <a:pt x="24955" y="11239"/>
                </a:lnTo>
                <a:lnTo>
                  <a:pt x="10668" y="54864"/>
                </a:lnTo>
                <a:lnTo>
                  <a:pt x="10977" y="63960"/>
                </a:lnTo>
                <a:lnTo>
                  <a:pt x="30265" y="102322"/>
                </a:lnTo>
                <a:lnTo>
                  <a:pt x="36576" y="105156"/>
                </a:lnTo>
                <a:lnTo>
                  <a:pt x="35052" y="109728"/>
                </a:lnTo>
                <a:close/>
              </a:path>
            </a:pathLst>
          </a:custGeom>
          <a:solidFill>
            <a:srgbClr val="000000"/>
          </a:solidFill>
        </p:spPr>
        <p:txBody>
          <a:bodyPr wrap="square" lIns="0" tIns="0" rIns="0" bIns="0" rtlCol="0"/>
          <a:lstStyle/>
          <a:p/>
        </p:txBody>
      </p:sp>
      <p:sp>
        <p:nvSpPr>
          <p:cNvPr id="29" name="object 29"/>
          <p:cNvSpPr txBox="1"/>
          <p:nvPr/>
        </p:nvSpPr>
        <p:spPr>
          <a:xfrm>
            <a:off x="1600734" y="6417075"/>
            <a:ext cx="534035" cy="168275"/>
          </a:xfrm>
          <a:prstGeom prst="rect">
            <a:avLst/>
          </a:prstGeom>
        </p:spPr>
        <p:txBody>
          <a:bodyPr wrap="square" lIns="0" tIns="17145" rIns="0" bIns="0" rtlCol="0" vert="horz">
            <a:spAutoFit/>
          </a:bodyPr>
          <a:lstStyle/>
          <a:p>
            <a:pPr marL="25400">
              <a:lnSpc>
                <a:spcPct val="100000"/>
              </a:lnSpc>
              <a:spcBef>
                <a:spcPts val="135"/>
              </a:spcBef>
            </a:pPr>
            <a:r>
              <a:rPr dirty="0" sz="900" spc="75">
                <a:latin typeface="Cambria"/>
                <a:cs typeface="Cambria"/>
              </a:rPr>
              <a:t>1+75o</a:t>
            </a:r>
            <a:r>
              <a:rPr dirty="0" sz="900" spc="210">
                <a:latin typeface="Cambria"/>
                <a:cs typeface="Cambria"/>
              </a:rPr>
              <a:t> </a:t>
            </a:r>
            <a:r>
              <a:rPr dirty="0" baseline="-14814" sz="1125" spc="82">
                <a:latin typeface="Cambria"/>
                <a:cs typeface="Cambria"/>
              </a:rPr>
              <a:t>s</a:t>
            </a:r>
            <a:endParaRPr baseline="-14814" sz="1125">
              <a:latin typeface="Cambria"/>
              <a:cs typeface="Cambria"/>
            </a:endParaRPr>
          </a:p>
        </p:txBody>
      </p:sp>
      <p:sp>
        <p:nvSpPr>
          <p:cNvPr id="30" name="object 30"/>
          <p:cNvSpPr/>
          <p:nvPr/>
        </p:nvSpPr>
        <p:spPr>
          <a:xfrm>
            <a:off x="1575816" y="6419850"/>
            <a:ext cx="574675" cy="0"/>
          </a:xfrm>
          <a:custGeom>
            <a:avLst/>
            <a:gdLst/>
            <a:ahLst/>
            <a:cxnLst/>
            <a:rect l="l" t="t" r="r" b="b"/>
            <a:pathLst>
              <a:path w="574675" h="0">
                <a:moveTo>
                  <a:pt x="0" y="0"/>
                </a:moveTo>
                <a:lnTo>
                  <a:pt x="574547" y="0"/>
                </a:lnTo>
              </a:path>
            </a:pathLst>
          </a:custGeom>
          <a:ln w="10667">
            <a:solidFill>
              <a:srgbClr val="000000"/>
            </a:solidFill>
          </a:ln>
        </p:spPr>
        <p:txBody>
          <a:bodyPr wrap="square" lIns="0" tIns="0" rIns="0" bIns="0" rtlCol="0"/>
          <a:lstStyle/>
          <a:p/>
        </p:txBody>
      </p:sp>
      <p:sp>
        <p:nvSpPr>
          <p:cNvPr id="31" name="object 31"/>
          <p:cNvSpPr/>
          <p:nvPr/>
        </p:nvSpPr>
        <p:spPr>
          <a:xfrm>
            <a:off x="2374391" y="6440423"/>
            <a:ext cx="1379220" cy="144780"/>
          </a:xfrm>
          <a:custGeom>
            <a:avLst/>
            <a:gdLst/>
            <a:ahLst/>
            <a:cxnLst/>
            <a:rect l="l" t="t" r="r" b="b"/>
            <a:pathLst>
              <a:path w="1379220" h="144779">
                <a:moveTo>
                  <a:pt x="1341120" y="144780"/>
                </a:moveTo>
                <a:lnTo>
                  <a:pt x="1339596" y="140208"/>
                </a:lnTo>
                <a:lnTo>
                  <a:pt x="1346144" y="136183"/>
                </a:lnTo>
                <a:lnTo>
                  <a:pt x="1351978" y="130873"/>
                </a:lnTo>
                <a:lnTo>
                  <a:pt x="1368004" y="85391"/>
                </a:lnTo>
                <a:lnTo>
                  <a:pt x="1368552" y="73152"/>
                </a:lnTo>
                <a:lnTo>
                  <a:pt x="1368004" y="60031"/>
                </a:lnTo>
                <a:lnTo>
                  <a:pt x="1356955" y="20669"/>
                </a:lnTo>
                <a:lnTo>
                  <a:pt x="1339596" y="6096"/>
                </a:lnTo>
                <a:lnTo>
                  <a:pt x="1341120" y="0"/>
                </a:lnTo>
                <a:lnTo>
                  <a:pt x="1372790" y="35861"/>
                </a:lnTo>
                <a:lnTo>
                  <a:pt x="1379220" y="73152"/>
                </a:lnTo>
                <a:lnTo>
                  <a:pt x="1378410" y="85653"/>
                </a:lnTo>
                <a:lnTo>
                  <a:pt x="1363408" y="128277"/>
                </a:lnTo>
                <a:lnTo>
                  <a:pt x="1349692" y="141374"/>
                </a:lnTo>
                <a:lnTo>
                  <a:pt x="1341120" y="144780"/>
                </a:lnTo>
                <a:close/>
              </a:path>
              <a:path w="1379220" h="144779">
                <a:moveTo>
                  <a:pt x="38100" y="144780"/>
                </a:moveTo>
                <a:lnTo>
                  <a:pt x="5786" y="108942"/>
                </a:lnTo>
                <a:lnTo>
                  <a:pt x="0" y="73152"/>
                </a:lnTo>
                <a:lnTo>
                  <a:pt x="595" y="59769"/>
                </a:lnTo>
                <a:lnTo>
                  <a:pt x="15811" y="16716"/>
                </a:lnTo>
                <a:lnTo>
                  <a:pt x="38100" y="0"/>
                </a:lnTo>
                <a:lnTo>
                  <a:pt x="39624" y="6096"/>
                </a:lnTo>
                <a:lnTo>
                  <a:pt x="33075" y="9239"/>
                </a:lnTo>
                <a:lnTo>
                  <a:pt x="27241" y="14097"/>
                </a:lnTo>
                <a:lnTo>
                  <a:pt x="11215" y="60031"/>
                </a:lnTo>
                <a:lnTo>
                  <a:pt x="10668" y="73152"/>
                </a:lnTo>
                <a:lnTo>
                  <a:pt x="11215" y="85391"/>
                </a:lnTo>
                <a:lnTo>
                  <a:pt x="22264" y="124134"/>
                </a:lnTo>
                <a:lnTo>
                  <a:pt x="39624" y="140208"/>
                </a:lnTo>
                <a:lnTo>
                  <a:pt x="38100" y="144780"/>
                </a:lnTo>
                <a:close/>
              </a:path>
            </a:pathLst>
          </a:custGeom>
          <a:solidFill>
            <a:srgbClr val="000000"/>
          </a:solidFill>
        </p:spPr>
        <p:txBody>
          <a:bodyPr wrap="square" lIns="0" tIns="0" rIns="0" bIns="0" rtlCol="0"/>
          <a:lstStyle/>
          <a:p/>
        </p:txBody>
      </p:sp>
      <p:sp>
        <p:nvSpPr>
          <p:cNvPr id="32" name="object 32"/>
          <p:cNvSpPr/>
          <p:nvPr/>
        </p:nvSpPr>
        <p:spPr>
          <a:xfrm>
            <a:off x="2583179" y="6458711"/>
            <a:ext cx="283845" cy="109855"/>
          </a:xfrm>
          <a:custGeom>
            <a:avLst/>
            <a:gdLst/>
            <a:ahLst/>
            <a:cxnLst/>
            <a:rect l="l" t="t" r="r" b="b"/>
            <a:pathLst>
              <a:path w="283844" h="109854">
                <a:moveTo>
                  <a:pt x="248412" y="109728"/>
                </a:moveTo>
                <a:lnTo>
                  <a:pt x="246888" y="105156"/>
                </a:lnTo>
                <a:lnTo>
                  <a:pt x="253198" y="102322"/>
                </a:lnTo>
                <a:lnTo>
                  <a:pt x="258508" y="98488"/>
                </a:lnTo>
                <a:lnTo>
                  <a:pt x="272796" y="54864"/>
                </a:lnTo>
                <a:lnTo>
                  <a:pt x="272486" y="45124"/>
                </a:lnTo>
                <a:lnTo>
                  <a:pt x="253198" y="7405"/>
                </a:lnTo>
                <a:lnTo>
                  <a:pt x="246888" y="4572"/>
                </a:lnTo>
                <a:lnTo>
                  <a:pt x="248412" y="0"/>
                </a:lnTo>
                <a:lnTo>
                  <a:pt x="278320" y="26574"/>
                </a:lnTo>
                <a:lnTo>
                  <a:pt x="283464" y="54864"/>
                </a:lnTo>
                <a:lnTo>
                  <a:pt x="282892" y="64841"/>
                </a:lnTo>
                <a:lnTo>
                  <a:pt x="263080" y="102679"/>
                </a:lnTo>
                <a:lnTo>
                  <a:pt x="256103" y="106846"/>
                </a:lnTo>
                <a:lnTo>
                  <a:pt x="248412" y="109728"/>
                </a:lnTo>
                <a:close/>
              </a:path>
              <a:path w="283844" h="109854">
                <a:moveTo>
                  <a:pt x="35052" y="109728"/>
                </a:moveTo>
                <a:lnTo>
                  <a:pt x="5143" y="82510"/>
                </a:lnTo>
                <a:lnTo>
                  <a:pt x="0" y="54864"/>
                </a:lnTo>
                <a:lnTo>
                  <a:pt x="571" y="44862"/>
                </a:lnTo>
                <a:lnTo>
                  <a:pt x="20383" y="6858"/>
                </a:lnTo>
                <a:lnTo>
                  <a:pt x="35052" y="0"/>
                </a:lnTo>
                <a:lnTo>
                  <a:pt x="36576" y="4572"/>
                </a:lnTo>
                <a:lnTo>
                  <a:pt x="30265" y="7405"/>
                </a:lnTo>
                <a:lnTo>
                  <a:pt x="24955" y="11239"/>
                </a:lnTo>
                <a:lnTo>
                  <a:pt x="10668" y="54864"/>
                </a:lnTo>
                <a:lnTo>
                  <a:pt x="10977" y="63960"/>
                </a:lnTo>
                <a:lnTo>
                  <a:pt x="30265" y="102322"/>
                </a:lnTo>
                <a:lnTo>
                  <a:pt x="36576" y="105156"/>
                </a:lnTo>
                <a:lnTo>
                  <a:pt x="35052" y="109728"/>
                </a:lnTo>
                <a:close/>
              </a:path>
            </a:pathLst>
          </a:custGeom>
          <a:solidFill>
            <a:srgbClr val="000000"/>
          </a:solidFill>
        </p:spPr>
        <p:txBody>
          <a:bodyPr wrap="square" lIns="0" tIns="0" rIns="0" bIns="0" rtlCol="0"/>
          <a:lstStyle/>
          <a:p/>
        </p:txBody>
      </p:sp>
      <p:sp>
        <p:nvSpPr>
          <p:cNvPr id="33" name="object 33"/>
          <p:cNvSpPr/>
          <p:nvPr/>
        </p:nvSpPr>
        <p:spPr>
          <a:xfrm>
            <a:off x="2889504" y="6458711"/>
            <a:ext cx="809625" cy="109855"/>
          </a:xfrm>
          <a:custGeom>
            <a:avLst/>
            <a:gdLst/>
            <a:ahLst/>
            <a:cxnLst/>
            <a:rect l="l" t="t" r="r" b="b"/>
            <a:pathLst>
              <a:path w="809625" h="109854">
                <a:moveTo>
                  <a:pt x="774192" y="109728"/>
                </a:moveTo>
                <a:lnTo>
                  <a:pt x="772668" y="105156"/>
                </a:lnTo>
                <a:lnTo>
                  <a:pt x="778978" y="102322"/>
                </a:lnTo>
                <a:lnTo>
                  <a:pt x="784288" y="98488"/>
                </a:lnTo>
                <a:lnTo>
                  <a:pt x="798576" y="54864"/>
                </a:lnTo>
                <a:lnTo>
                  <a:pt x="798266" y="45124"/>
                </a:lnTo>
                <a:lnTo>
                  <a:pt x="778978" y="7405"/>
                </a:lnTo>
                <a:lnTo>
                  <a:pt x="772668" y="4572"/>
                </a:lnTo>
                <a:lnTo>
                  <a:pt x="774192" y="0"/>
                </a:lnTo>
                <a:lnTo>
                  <a:pt x="804100" y="26574"/>
                </a:lnTo>
                <a:lnTo>
                  <a:pt x="809244" y="54864"/>
                </a:lnTo>
                <a:lnTo>
                  <a:pt x="808672" y="64841"/>
                </a:lnTo>
                <a:lnTo>
                  <a:pt x="788860" y="102679"/>
                </a:lnTo>
                <a:lnTo>
                  <a:pt x="781883" y="106846"/>
                </a:lnTo>
                <a:lnTo>
                  <a:pt x="774192" y="109728"/>
                </a:lnTo>
                <a:close/>
              </a:path>
              <a:path w="809625" h="109854">
                <a:moveTo>
                  <a:pt x="35052" y="109728"/>
                </a:moveTo>
                <a:lnTo>
                  <a:pt x="5143" y="82510"/>
                </a:lnTo>
                <a:lnTo>
                  <a:pt x="0" y="54864"/>
                </a:lnTo>
                <a:lnTo>
                  <a:pt x="571" y="44862"/>
                </a:lnTo>
                <a:lnTo>
                  <a:pt x="20383" y="6858"/>
                </a:lnTo>
                <a:lnTo>
                  <a:pt x="35052" y="0"/>
                </a:lnTo>
                <a:lnTo>
                  <a:pt x="36575" y="4572"/>
                </a:lnTo>
                <a:lnTo>
                  <a:pt x="30265" y="7405"/>
                </a:lnTo>
                <a:lnTo>
                  <a:pt x="24955" y="11239"/>
                </a:lnTo>
                <a:lnTo>
                  <a:pt x="10667" y="54864"/>
                </a:lnTo>
                <a:lnTo>
                  <a:pt x="10977" y="63960"/>
                </a:lnTo>
                <a:lnTo>
                  <a:pt x="30265" y="102322"/>
                </a:lnTo>
                <a:lnTo>
                  <a:pt x="36575" y="105156"/>
                </a:lnTo>
                <a:lnTo>
                  <a:pt x="35052" y="109728"/>
                </a:lnTo>
                <a:close/>
              </a:path>
            </a:pathLst>
          </a:custGeom>
          <a:solidFill>
            <a:srgbClr val="000000"/>
          </a:solidFill>
        </p:spPr>
        <p:txBody>
          <a:bodyPr wrap="square" lIns="0" tIns="0" rIns="0" bIns="0" rtlCol="0"/>
          <a:lstStyle/>
          <a:p/>
        </p:txBody>
      </p:sp>
      <p:sp>
        <p:nvSpPr>
          <p:cNvPr id="34" name="object 34"/>
          <p:cNvSpPr/>
          <p:nvPr/>
        </p:nvSpPr>
        <p:spPr>
          <a:xfrm>
            <a:off x="2363724" y="6419850"/>
            <a:ext cx="1399540" cy="0"/>
          </a:xfrm>
          <a:custGeom>
            <a:avLst/>
            <a:gdLst/>
            <a:ahLst/>
            <a:cxnLst/>
            <a:rect l="l" t="t" r="r" b="b"/>
            <a:pathLst>
              <a:path w="1399539" h="0">
                <a:moveTo>
                  <a:pt x="0" y="0"/>
                </a:moveTo>
                <a:lnTo>
                  <a:pt x="1399032" y="0"/>
                </a:lnTo>
              </a:path>
            </a:pathLst>
          </a:custGeom>
          <a:ln w="10667">
            <a:solidFill>
              <a:srgbClr val="000000"/>
            </a:solidFill>
          </a:ln>
        </p:spPr>
        <p:txBody>
          <a:bodyPr wrap="square" lIns="0" tIns="0" rIns="0" bIns="0" rtlCol="0"/>
          <a:lstStyle/>
          <a:p/>
        </p:txBody>
      </p:sp>
      <p:sp>
        <p:nvSpPr>
          <p:cNvPr id="35" name="object 35"/>
          <p:cNvSpPr txBox="1"/>
          <p:nvPr/>
        </p:nvSpPr>
        <p:spPr>
          <a:xfrm>
            <a:off x="2393196" y="6238764"/>
            <a:ext cx="1927225" cy="355600"/>
          </a:xfrm>
          <a:prstGeom prst="rect">
            <a:avLst/>
          </a:prstGeom>
        </p:spPr>
        <p:txBody>
          <a:bodyPr wrap="square" lIns="0" tIns="17145" rIns="0" bIns="0" rtlCol="0" vert="horz">
            <a:spAutoFit/>
          </a:bodyPr>
          <a:lstStyle/>
          <a:p>
            <a:pPr marL="589280">
              <a:lnSpc>
                <a:spcPts val="1065"/>
              </a:lnSpc>
              <a:spcBef>
                <a:spcPts val="135"/>
              </a:spcBef>
            </a:pPr>
            <a:r>
              <a:rPr dirty="0" sz="900" spc="30">
                <a:latin typeface="Cambria"/>
                <a:cs typeface="Cambria"/>
              </a:rPr>
              <a:t>4.8</a:t>
            </a:r>
            <a:endParaRPr sz="900">
              <a:latin typeface="Cambria"/>
              <a:cs typeface="Cambria"/>
            </a:endParaRPr>
          </a:p>
          <a:p>
            <a:pPr marL="25400">
              <a:lnSpc>
                <a:spcPts val="1485"/>
              </a:lnSpc>
              <a:tabLst>
                <a:tab pos="1416685" algn="l"/>
              </a:tabLst>
            </a:pPr>
            <a:r>
              <a:rPr dirty="0" sz="900" spc="110">
                <a:latin typeface="Cambria"/>
                <a:cs typeface="Cambria"/>
              </a:rPr>
              <a:t>1+</a:t>
            </a:r>
            <a:r>
              <a:rPr dirty="0" sz="900" spc="185">
                <a:latin typeface="Cambria"/>
                <a:cs typeface="Cambria"/>
              </a:rPr>
              <a:t> </a:t>
            </a:r>
            <a:r>
              <a:rPr dirty="0" sz="900" spc="45">
                <a:latin typeface="Cambria"/>
                <a:cs typeface="Cambria"/>
              </a:rPr>
              <a:t>75o  </a:t>
            </a:r>
            <a:r>
              <a:rPr dirty="0" sz="900" spc="120">
                <a:latin typeface="Cambria"/>
                <a:cs typeface="Cambria"/>
              </a:rPr>
              <a:t> </a:t>
            </a:r>
            <a:r>
              <a:rPr dirty="0" sz="900" spc="105">
                <a:latin typeface="Cambria"/>
                <a:cs typeface="Cambria"/>
              </a:rPr>
              <a:t>-o.279x1o</a:t>
            </a:r>
            <a:r>
              <a:rPr dirty="0" baseline="22222" sz="1125" spc="157">
                <a:latin typeface="Cambria"/>
                <a:cs typeface="Cambria"/>
              </a:rPr>
              <a:t>-3	</a:t>
            </a:r>
            <a:r>
              <a:rPr dirty="0" baseline="28888" sz="1875" spc="397">
                <a:latin typeface="Cambria"/>
                <a:cs typeface="Cambria"/>
              </a:rPr>
              <a:t>=</a:t>
            </a:r>
            <a:r>
              <a:rPr dirty="0" baseline="28888" sz="1875" spc="44">
                <a:latin typeface="Cambria"/>
                <a:cs typeface="Cambria"/>
              </a:rPr>
              <a:t> </a:t>
            </a:r>
            <a:r>
              <a:rPr dirty="0" baseline="28888" sz="1875" spc="22">
                <a:latin typeface="Cambria"/>
                <a:cs typeface="Cambria"/>
              </a:rPr>
              <a:t>6.07</a:t>
            </a:r>
            <a:endParaRPr baseline="28888" sz="1875">
              <a:latin typeface="Cambria"/>
              <a:cs typeface="Cambria"/>
            </a:endParaRPr>
          </a:p>
        </p:txBody>
      </p:sp>
      <p:sp>
        <p:nvSpPr>
          <p:cNvPr id="36" name="object 36"/>
          <p:cNvSpPr/>
          <p:nvPr/>
        </p:nvSpPr>
        <p:spPr>
          <a:xfrm>
            <a:off x="3049524" y="6675119"/>
            <a:ext cx="467995" cy="151130"/>
          </a:xfrm>
          <a:custGeom>
            <a:avLst/>
            <a:gdLst/>
            <a:ahLst/>
            <a:cxnLst/>
            <a:rect l="l" t="t" r="r" b="b"/>
            <a:pathLst>
              <a:path w="467995" h="151129">
                <a:moveTo>
                  <a:pt x="420624" y="150876"/>
                </a:moveTo>
                <a:lnTo>
                  <a:pt x="417576" y="144780"/>
                </a:lnTo>
                <a:lnTo>
                  <a:pt x="427005" y="141422"/>
                </a:lnTo>
                <a:lnTo>
                  <a:pt x="434721" y="136207"/>
                </a:lnTo>
                <a:lnTo>
                  <a:pt x="451866" y="101155"/>
                </a:lnTo>
                <a:lnTo>
                  <a:pt x="454152" y="74676"/>
                </a:lnTo>
                <a:lnTo>
                  <a:pt x="453580" y="62412"/>
                </a:lnTo>
                <a:lnTo>
                  <a:pt x="440721" y="22169"/>
                </a:lnTo>
                <a:lnTo>
                  <a:pt x="417576" y="6096"/>
                </a:lnTo>
                <a:lnTo>
                  <a:pt x="420624" y="0"/>
                </a:lnTo>
                <a:lnTo>
                  <a:pt x="455676" y="27432"/>
                </a:lnTo>
                <a:lnTo>
                  <a:pt x="467868" y="76200"/>
                </a:lnTo>
                <a:lnTo>
                  <a:pt x="467248" y="90249"/>
                </a:lnTo>
                <a:lnTo>
                  <a:pt x="449127" y="134373"/>
                </a:lnTo>
                <a:lnTo>
                  <a:pt x="431458" y="147470"/>
                </a:lnTo>
                <a:lnTo>
                  <a:pt x="420624" y="150876"/>
                </a:lnTo>
                <a:close/>
              </a:path>
              <a:path w="467995" h="151129">
                <a:moveTo>
                  <a:pt x="47243" y="150876"/>
                </a:moveTo>
                <a:lnTo>
                  <a:pt x="12191" y="124968"/>
                </a:lnTo>
                <a:lnTo>
                  <a:pt x="0" y="76200"/>
                </a:lnTo>
                <a:lnTo>
                  <a:pt x="619" y="62150"/>
                </a:lnTo>
                <a:lnTo>
                  <a:pt x="18740" y="18002"/>
                </a:lnTo>
                <a:lnTo>
                  <a:pt x="47243" y="0"/>
                </a:lnTo>
                <a:lnTo>
                  <a:pt x="50291" y="6096"/>
                </a:lnTo>
                <a:lnTo>
                  <a:pt x="41719" y="10120"/>
                </a:lnTo>
                <a:lnTo>
                  <a:pt x="34290" y="15430"/>
                </a:lnTo>
                <a:lnTo>
                  <a:pt x="16001" y="50863"/>
                </a:lnTo>
                <a:lnTo>
                  <a:pt x="13715" y="74676"/>
                </a:lnTo>
                <a:lnTo>
                  <a:pt x="14287" y="88701"/>
                </a:lnTo>
                <a:lnTo>
                  <a:pt x="28003" y="129563"/>
                </a:lnTo>
                <a:lnTo>
                  <a:pt x="50291" y="144780"/>
                </a:lnTo>
                <a:lnTo>
                  <a:pt x="47243" y="150876"/>
                </a:lnTo>
                <a:close/>
              </a:path>
            </a:pathLst>
          </a:custGeom>
          <a:solidFill>
            <a:srgbClr val="000000"/>
          </a:solidFill>
        </p:spPr>
        <p:txBody>
          <a:bodyPr wrap="square" lIns="0" tIns="0" rIns="0" bIns="0" rtlCol="0"/>
          <a:lstStyle/>
          <a:p/>
        </p:txBody>
      </p:sp>
      <p:sp>
        <p:nvSpPr>
          <p:cNvPr id="37" name="object 37"/>
          <p:cNvSpPr/>
          <p:nvPr/>
        </p:nvSpPr>
        <p:spPr>
          <a:xfrm>
            <a:off x="3547871" y="6675119"/>
            <a:ext cx="1059180" cy="151130"/>
          </a:xfrm>
          <a:custGeom>
            <a:avLst/>
            <a:gdLst/>
            <a:ahLst/>
            <a:cxnLst/>
            <a:rect l="l" t="t" r="r" b="b"/>
            <a:pathLst>
              <a:path w="1059179" h="151129">
                <a:moveTo>
                  <a:pt x="1011936" y="150876"/>
                </a:moveTo>
                <a:lnTo>
                  <a:pt x="1008888" y="144780"/>
                </a:lnTo>
                <a:lnTo>
                  <a:pt x="1018317" y="141422"/>
                </a:lnTo>
                <a:lnTo>
                  <a:pt x="1026033" y="136207"/>
                </a:lnTo>
                <a:lnTo>
                  <a:pt x="1043178" y="101155"/>
                </a:lnTo>
                <a:lnTo>
                  <a:pt x="1045464" y="74676"/>
                </a:lnTo>
                <a:lnTo>
                  <a:pt x="1044892" y="62412"/>
                </a:lnTo>
                <a:lnTo>
                  <a:pt x="1032033" y="22169"/>
                </a:lnTo>
                <a:lnTo>
                  <a:pt x="1008888" y="6096"/>
                </a:lnTo>
                <a:lnTo>
                  <a:pt x="1011936" y="0"/>
                </a:lnTo>
                <a:lnTo>
                  <a:pt x="1046988" y="27432"/>
                </a:lnTo>
                <a:lnTo>
                  <a:pt x="1059180" y="76200"/>
                </a:lnTo>
                <a:lnTo>
                  <a:pt x="1058560" y="90249"/>
                </a:lnTo>
                <a:lnTo>
                  <a:pt x="1040439" y="134373"/>
                </a:lnTo>
                <a:lnTo>
                  <a:pt x="1022770" y="147470"/>
                </a:lnTo>
                <a:lnTo>
                  <a:pt x="1011936" y="150876"/>
                </a:lnTo>
                <a:close/>
              </a:path>
              <a:path w="1059179" h="151129">
                <a:moveTo>
                  <a:pt x="47243" y="150876"/>
                </a:moveTo>
                <a:lnTo>
                  <a:pt x="12191" y="124968"/>
                </a:lnTo>
                <a:lnTo>
                  <a:pt x="0" y="76200"/>
                </a:lnTo>
                <a:lnTo>
                  <a:pt x="619" y="62150"/>
                </a:lnTo>
                <a:lnTo>
                  <a:pt x="18740" y="18002"/>
                </a:lnTo>
                <a:lnTo>
                  <a:pt x="47243" y="0"/>
                </a:lnTo>
                <a:lnTo>
                  <a:pt x="50291" y="6096"/>
                </a:lnTo>
                <a:lnTo>
                  <a:pt x="41719" y="10120"/>
                </a:lnTo>
                <a:lnTo>
                  <a:pt x="34290" y="15430"/>
                </a:lnTo>
                <a:lnTo>
                  <a:pt x="16001" y="50863"/>
                </a:lnTo>
                <a:lnTo>
                  <a:pt x="13715" y="74676"/>
                </a:lnTo>
                <a:lnTo>
                  <a:pt x="14287" y="88701"/>
                </a:lnTo>
                <a:lnTo>
                  <a:pt x="28003" y="129563"/>
                </a:lnTo>
                <a:lnTo>
                  <a:pt x="50291" y="144780"/>
                </a:lnTo>
                <a:lnTo>
                  <a:pt x="47243" y="150876"/>
                </a:lnTo>
                <a:close/>
              </a:path>
            </a:pathLst>
          </a:custGeom>
          <a:solidFill>
            <a:srgbClr val="000000"/>
          </a:solidFill>
        </p:spPr>
        <p:txBody>
          <a:bodyPr wrap="square" lIns="0" tIns="0" rIns="0" bIns="0" rtlCol="0"/>
          <a:lstStyle/>
          <a:p/>
        </p:txBody>
      </p:sp>
      <p:sp>
        <p:nvSpPr>
          <p:cNvPr id="38" name="object 38"/>
          <p:cNvSpPr txBox="1"/>
          <p:nvPr/>
        </p:nvSpPr>
        <p:spPr>
          <a:xfrm>
            <a:off x="991145" y="6290521"/>
            <a:ext cx="4353560" cy="553720"/>
          </a:xfrm>
          <a:prstGeom prst="rect">
            <a:avLst/>
          </a:prstGeom>
        </p:spPr>
        <p:txBody>
          <a:bodyPr wrap="square" lIns="0" tIns="17145" rIns="0" bIns="0" rtlCol="0" vert="horz">
            <a:spAutoFit/>
          </a:bodyPr>
          <a:lstStyle/>
          <a:p>
            <a:pPr marL="270510" indent="-245745">
              <a:lnSpc>
                <a:spcPct val="100000"/>
              </a:lnSpc>
              <a:spcBef>
                <a:spcPts val="135"/>
              </a:spcBef>
              <a:buFont typeface="Arial"/>
              <a:buChar char="•"/>
              <a:tabLst>
                <a:tab pos="270510" algn="l"/>
                <a:tab pos="271145" algn="l"/>
                <a:tab pos="1205865" algn="l"/>
              </a:tabLst>
            </a:pPr>
            <a:r>
              <a:rPr dirty="0" sz="1250" spc="20">
                <a:latin typeface="Cambria"/>
                <a:cs typeface="Cambria"/>
              </a:rPr>
              <a:t>𝛽</a:t>
            </a:r>
            <a:r>
              <a:rPr dirty="0" sz="1250" spc="114">
                <a:latin typeface="Cambria"/>
                <a:cs typeface="Cambria"/>
              </a:rPr>
              <a:t> </a:t>
            </a:r>
            <a:r>
              <a:rPr dirty="0" sz="1250" spc="265">
                <a:latin typeface="Cambria"/>
                <a:cs typeface="Cambria"/>
              </a:rPr>
              <a:t>=	=</a:t>
            </a:r>
            <a:endParaRPr sz="1250">
              <a:latin typeface="Cambria"/>
              <a:cs typeface="Cambria"/>
            </a:endParaRPr>
          </a:p>
          <a:p>
            <a:pPr marL="270510" indent="-245745">
              <a:lnSpc>
                <a:spcPct val="100000"/>
              </a:lnSpc>
              <a:spcBef>
                <a:spcPts val="1115"/>
              </a:spcBef>
              <a:buFont typeface="Arial"/>
              <a:buChar char="•"/>
              <a:tabLst>
                <a:tab pos="270510" algn="l"/>
                <a:tab pos="271145" algn="l"/>
                <a:tab pos="2609850" algn="l"/>
              </a:tabLst>
            </a:pPr>
            <a:r>
              <a:rPr dirty="0" sz="1250" spc="15">
                <a:latin typeface="Cambria"/>
                <a:cs typeface="Cambria"/>
              </a:rPr>
              <a:t>𝜃</a:t>
            </a:r>
            <a:r>
              <a:rPr dirty="0" sz="1250" spc="120">
                <a:latin typeface="Cambria"/>
                <a:cs typeface="Cambria"/>
              </a:rPr>
              <a:t> </a:t>
            </a:r>
            <a:r>
              <a:rPr dirty="0" sz="1250" spc="265">
                <a:latin typeface="Cambria"/>
                <a:cs typeface="Cambria"/>
              </a:rPr>
              <a:t>=</a:t>
            </a:r>
            <a:r>
              <a:rPr dirty="0" sz="1250" spc="90">
                <a:latin typeface="Cambria"/>
                <a:cs typeface="Cambria"/>
              </a:rPr>
              <a:t> </a:t>
            </a:r>
            <a:r>
              <a:rPr dirty="0" sz="1250" spc="15">
                <a:latin typeface="Cambria"/>
                <a:cs typeface="Cambria"/>
              </a:rPr>
              <a:t>29</a:t>
            </a:r>
            <a:r>
              <a:rPr dirty="0" sz="1250">
                <a:latin typeface="Cambria"/>
                <a:cs typeface="Cambria"/>
              </a:rPr>
              <a:t> </a:t>
            </a:r>
            <a:r>
              <a:rPr dirty="0" sz="1250" spc="265">
                <a:latin typeface="Cambria"/>
                <a:cs typeface="Cambria"/>
              </a:rPr>
              <a:t>+</a:t>
            </a:r>
            <a:r>
              <a:rPr dirty="0" sz="1250" spc="25">
                <a:latin typeface="Cambria"/>
                <a:cs typeface="Cambria"/>
              </a:rPr>
              <a:t> </a:t>
            </a:r>
            <a:r>
              <a:rPr dirty="0" sz="1250" spc="20">
                <a:latin typeface="Cambria"/>
                <a:cs typeface="Cambria"/>
              </a:rPr>
              <a:t>3500𝜀</a:t>
            </a:r>
            <a:r>
              <a:rPr dirty="0" baseline="-15432" sz="1350" spc="30">
                <a:latin typeface="Cambria"/>
                <a:cs typeface="Cambria"/>
              </a:rPr>
              <a:t>s </a:t>
            </a:r>
            <a:r>
              <a:rPr dirty="0" baseline="-15432" sz="1350" spc="37">
                <a:latin typeface="Cambria"/>
                <a:cs typeface="Cambria"/>
              </a:rPr>
              <a:t> </a:t>
            </a:r>
            <a:r>
              <a:rPr dirty="0" sz="1250" spc="265">
                <a:latin typeface="Cambria"/>
                <a:cs typeface="Cambria"/>
              </a:rPr>
              <a:t>=</a:t>
            </a:r>
            <a:r>
              <a:rPr dirty="0" sz="1250" spc="90">
                <a:latin typeface="Cambria"/>
                <a:cs typeface="Cambria"/>
              </a:rPr>
              <a:t> </a:t>
            </a:r>
            <a:r>
              <a:rPr dirty="0" sz="1250" spc="15">
                <a:latin typeface="Cambria"/>
                <a:cs typeface="Cambria"/>
              </a:rPr>
              <a:t>29 </a:t>
            </a:r>
            <a:r>
              <a:rPr dirty="0" sz="1250" spc="265">
                <a:latin typeface="Cambria"/>
                <a:cs typeface="Cambria"/>
              </a:rPr>
              <a:t>+</a:t>
            </a:r>
            <a:r>
              <a:rPr dirty="0" sz="1250" spc="545">
                <a:latin typeface="Cambria"/>
                <a:cs typeface="Cambria"/>
              </a:rPr>
              <a:t> </a:t>
            </a:r>
            <a:r>
              <a:rPr dirty="0" sz="1250" spc="15">
                <a:latin typeface="Cambria"/>
                <a:cs typeface="Cambria"/>
              </a:rPr>
              <a:t>3500	</a:t>
            </a:r>
            <a:r>
              <a:rPr dirty="0" sz="1250" spc="80">
                <a:latin typeface="Cambria"/>
                <a:cs typeface="Cambria"/>
              </a:rPr>
              <a:t>−0.279𝑥10</a:t>
            </a:r>
            <a:r>
              <a:rPr dirty="0" baseline="27777" sz="1350" spc="120">
                <a:latin typeface="Cambria"/>
                <a:cs typeface="Cambria"/>
              </a:rPr>
              <a:t>-3  </a:t>
            </a:r>
            <a:r>
              <a:rPr dirty="0" sz="1250" spc="265">
                <a:latin typeface="Cambria"/>
                <a:cs typeface="Cambria"/>
              </a:rPr>
              <a:t>=</a:t>
            </a:r>
            <a:r>
              <a:rPr dirty="0" sz="1250" spc="114">
                <a:latin typeface="Cambria"/>
                <a:cs typeface="Cambria"/>
              </a:rPr>
              <a:t> </a:t>
            </a:r>
            <a:r>
              <a:rPr dirty="0" sz="1250" spc="15">
                <a:latin typeface="Cambria"/>
                <a:cs typeface="Cambria"/>
              </a:rPr>
              <a:t>28.02°</a:t>
            </a:r>
            <a:endParaRPr sz="1250">
              <a:latin typeface="Cambria"/>
              <a:cs typeface="Cambria"/>
            </a:endParaRPr>
          </a:p>
        </p:txBody>
      </p:sp>
      <p:sp>
        <p:nvSpPr>
          <p:cNvPr id="39" name="object 39"/>
          <p:cNvSpPr txBox="1"/>
          <p:nvPr/>
        </p:nvSpPr>
        <p:spPr>
          <a:xfrm>
            <a:off x="6903724" y="8873744"/>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13</a:t>
            </a:r>
            <a:r>
              <a:rPr dirty="0" sz="850">
                <a:solidFill>
                  <a:srgbClr val="FFFFFF"/>
                </a:solidFill>
                <a:latin typeface="Arial"/>
                <a:cs typeface="Arial"/>
              </a:rPr>
              <a:t>6</a:t>
            </a:r>
            <a:endParaRPr sz="850">
              <a:latin typeface="Arial"/>
              <a:cs typeface="Arial"/>
            </a:endParaRPr>
          </a:p>
        </p:txBody>
      </p:sp>
      <p:sp>
        <p:nvSpPr>
          <p:cNvPr id="40" name="object 40"/>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41" name="object 41"/>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3</a:t>
            </a:r>
            <a:r>
              <a:rPr dirty="0" sz="1050" spc="-5">
                <a:solidFill>
                  <a:srgbClr val="262626"/>
                </a:solidFill>
                <a:latin typeface="Calibri"/>
                <a:cs typeface="Calibri"/>
              </a:rPr>
              <a:t>5</a:t>
            </a:r>
            <a:endParaRPr sz="1050">
              <a:latin typeface="Calibri"/>
              <a:cs typeface="Calibri"/>
            </a:endParaRPr>
          </a:p>
        </p:txBody>
      </p:sp>
      <p:sp>
        <p:nvSpPr>
          <p:cNvPr id="43" name="object 43"/>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42" name="object 42"/>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3</a:t>
            </a:r>
            <a:r>
              <a:rPr dirty="0" sz="1050" spc="-5">
                <a:solidFill>
                  <a:srgbClr val="262626"/>
                </a:solidFill>
                <a:latin typeface="Calibri"/>
                <a:cs typeface="Calibri"/>
              </a:rPr>
              <a:t>6</a:t>
            </a:r>
            <a:endParaRPr sz="1050">
              <a:latin typeface="Calibri"/>
              <a:cs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2663825" cy="417195"/>
          </a:xfrm>
          <a:prstGeom prst="rect"/>
        </p:spPr>
        <p:txBody>
          <a:bodyPr wrap="square" lIns="0" tIns="14604" rIns="0" bIns="0" rtlCol="0" vert="horz">
            <a:spAutoFit/>
          </a:bodyPr>
          <a:lstStyle/>
          <a:p>
            <a:pPr>
              <a:lnSpc>
                <a:spcPct val="100000"/>
              </a:lnSpc>
              <a:spcBef>
                <a:spcPts val="114"/>
              </a:spcBef>
            </a:pPr>
            <a:r>
              <a:rPr dirty="0" sz="2550" spc="10" b="0">
                <a:solidFill>
                  <a:srgbClr val="1C7C5B"/>
                </a:solidFill>
                <a:latin typeface="Arial Black"/>
                <a:cs typeface="Arial Black"/>
              </a:rPr>
              <a:t>Shear</a:t>
            </a:r>
            <a:r>
              <a:rPr dirty="0" sz="2550" spc="-65" b="0">
                <a:solidFill>
                  <a:srgbClr val="1C7C5B"/>
                </a:solidFill>
                <a:latin typeface="Arial Black"/>
                <a:cs typeface="Arial Black"/>
              </a:rPr>
              <a:t> </a:t>
            </a:r>
            <a:r>
              <a:rPr dirty="0" sz="2550" spc="10" b="0">
                <a:solidFill>
                  <a:srgbClr val="1C7C5B"/>
                </a:solidFill>
                <a:latin typeface="Arial Black"/>
                <a:cs typeface="Arial Black"/>
              </a:rPr>
              <a:t>strength</a:t>
            </a:r>
            <a:endParaRPr sz="2550">
              <a:latin typeface="Arial Black"/>
              <a:cs typeface="Arial Black"/>
            </a:endParaRPr>
          </a:p>
        </p:txBody>
      </p:sp>
      <p:sp>
        <p:nvSpPr>
          <p:cNvPr id="6" name="object 6"/>
          <p:cNvSpPr txBox="1"/>
          <p:nvPr/>
        </p:nvSpPr>
        <p:spPr>
          <a:xfrm>
            <a:off x="1016505" y="1878581"/>
            <a:ext cx="847725" cy="199390"/>
          </a:xfrm>
          <a:prstGeom prst="rect">
            <a:avLst/>
          </a:prstGeom>
        </p:spPr>
        <p:txBody>
          <a:bodyPr wrap="square" lIns="0" tIns="11430" rIns="0" bIns="0" rtlCol="0" vert="horz">
            <a:spAutoFit/>
          </a:bodyPr>
          <a:lstStyle/>
          <a:p>
            <a:pPr marL="244475" indent="-245110">
              <a:lnSpc>
                <a:spcPct val="100000"/>
              </a:lnSpc>
              <a:spcBef>
                <a:spcPts val="90"/>
              </a:spcBef>
              <a:buChar char="•"/>
              <a:tabLst>
                <a:tab pos="244475" algn="l"/>
                <a:tab pos="245110" algn="l"/>
              </a:tabLst>
            </a:pPr>
            <a:r>
              <a:rPr dirty="0" sz="1150" spc="-10">
                <a:latin typeface="Arial"/>
                <a:cs typeface="Arial"/>
              </a:rPr>
              <a:t>Concrete</a:t>
            </a:r>
            <a:endParaRPr sz="1150">
              <a:latin typeface="Arial"/>
              <a:cs typeface="Arial"/>
            </a:endParaRPr>
          </a:p>
        </p:txBody>
      </p:sp>
      <p:sp>
        <p:nvSpPr>
          <p:cNvPr id="7" name="object 7"/>
          <p:cNvSpPr/>
          <p:nvPr/>
        </p:nvSpPr>
        <p:spPr>
          <a:xfrm>
            <a:off x="2453640" y="2142744"/>
            <a:ext cx="236220" cy="179831"/>
          </a:xfrm>
          <a:prstGeom prst="rect">
            <a:avLst/>
          </a:prstGeom>
          <a:blipFill>
            <a:blip r:embed="rId3" cstate="print"/>
            <a:stretch>
              <a:fillRect/>
            </a:stretch>
          </a:blipFill>
        </p:spPr>
        <p:txBody>
          <a:bodyPr wrap="square" lIns="0" tIns="0" rIns="0" bIns="0" rtlCol="0"/>
          <a:lstStyle/>
          <a:p/>
        </p:txBody>
      </p:sp>
      <p:sp>
        <p:nvSpPr>
          <p:cNvPr id="8" name="object 8"/>
          <p:cNvSpPr txBox="1"/>
          <p:nvPr/>
        </p:nvSpPr>
        <p:spPr>
          <a:xfrm>
            <a:off x="2610589" y="2192497"/>
            <a:ext cx="66040" cy="151765"/>
          </a:xfrm>
          <a:prstGeom prst="rect">
            <a:avLst/>
          </a:prstGeom>
        </p:spPr>
        <p:txBody>
          <a:bodyPr wrap="square" lIns="0" tIns="15875" rIns="0" bIns="0" rtlCol="0" vert="horz">
            <a:spAutoFit/>
          </a:bodyPr>
          <a:lstStyle/>
          <a:p>
            <a:pPr>
              <a:lnSpc>
                <a:spcPct val="100000"/>
              </a:lnSpc>
              <a:spcBef>
                <a:spcPts val="125"/>
              </a:spcBef>
            </a:pPr>
            <a:r>
              <a:rPr dirty="0" sz="800" spc="25">
                <a:latin typeface="Cambria"/>
                <a:cs typeface="Cambria"/>
              </a:rPr>
              <a:t>e</a:t>
            </a:r>
            <a:endParaRPr sz="800">
              <a:latin typeface="Cambria"/>
              <a:cs typeface="Cambria"/>
            </a:endParaRPr>
          </a:p>
        </p:txBody>
      </p:sp>
      <p:sp>
        <p:nvSpPr>
          <p:cNvPr id="9" name="object 9"/>
          <p:cNvSpPr/>
          <p:nvPr/>
        </p:nvSpPr>
        <p:spPr>
          <a:xfrm>
            <a:off x="3621024" y="2171700"/>
            <a:ext cx="364490" cy="134620"/>
          </a:xfrm>
          <a:custGeom>
            <a:avLst/>
            <a:gdLst/>
            <a:ahLst/>
            <a:cxnLst/>
            <a:rect l="l" t="t" r="r" b="b"/>
            <a:pathLst>
              <a:path w="364489" h="134619">
                <a:moveTo>
                  <a:pt x="321563" y="134112"/>
                </a:moveTo>
                <a:lnTo>
                  <a:pt x="320039" y="128016"/>
                </a:lnTo>
                <a:lnTo>
                  <a:pt x="327707" y="124896"/>
                </a:lnTo>
                <a:lnTo>
                  <a:pt x="334517" y="120205"/>
                </a:lnTo>
                <a:lnTo>
                  <a:pt x="351710" y="77533"/>
                </a:lnTo>
                <a:lnTo>
                  <a:pt x="352043" y="65532"/>
                </a:lnTo>
                <a:lnTo>
                  <a:pt x="351710" y="54411"/>
                </a:lnTo>
                <a:lnTo>
                  <a:pt x="334517" y="12954"/>
                </a:lnTo>
                <a:lnTo>
                  <a:pt x="320039" y="4572"/>
                </a:lnTo>
                <a:lnTo>
                  <a:pt x="321563" y="0"/>
                </a:lnTo>
                <a:lnTo>
                  <a:pt x="353567" y="22860"/>
                </a:lnTo>
                <a:lnTo>
                  <a:pt x="364235" y="67056"/>
                </a:lnTo>
                <a:lnTo>
                  <a:pt x="363640" y="79295"/>
                </a:lnTo>
                <a:lnTo>
                  <a:pt x="347281" y="118038"/>
                </a:lnTo>
                <a:lnTo>
                  <a:pt x="331279" y="130087"/>
                </a:lnTo>
                <a:lnTo>
                  <a:pt x="321563" y="134112"/>
                </a:lnTo>
                <a:close/>
              </a:path>
              <a:path w="364489" h="134619">
                <a:moveTo>
                  <a:pt x="42671" y="134112"/>
                </a:moveTo>
                <a:lnTo>
                  <a:pt x="10667" y="109728"/>
                </a:lnTo>
                <a:lnTo>
                  <a:pt x="0" y="67056"/>
                </a:lnTo>
                <a:lnTo>
                  <a:pt x="595" y="54792"/>
                </a:lnTo>
                <a:lnTo>
                  <a:pt x="16954" y="14573"/>
                </a:lnTo>
                <a:lnTo>
                  <a:pt x="42671" y="0"/>
                </a:lnTo>
                <a:lnTo>
                  <a:pt x="44195" y="4572"/>
                </a:lnTo>
                <a:lnTo>
                  <a:pt x="36528" y="8334"/>
                </a:lnTo>
                <a:lnTo>
                  <a:pt x="29717" y="12954"/>
                </a:lnTo>
                <a:lnTo>
                  <a:pt x="12525" y="54411"/>
                </a:lnTo>
                <a:lnTo>
                  <a:pt x="12191" y="65532"/>
                </a:lnTo>
                <a:lnTo>
                  <a:pt x="12525" y="77533"/>
                </a:lnTo>
                <a:lnTo>
                  <a:pt x="24050" y="114085"/>
                </a:lnTo>
                <a:lnTo>
                  <a:pt x="44195" y="128016"/>
                </a:lnTo>
                <a:lnTo>
                  <a:pt x="42671" y="134112"/>
                </a:lnTo>
                <a:close/>
              </a:path>
            </a:pathLst>
          </a:custGeom>
          <a:solidFill>
            <a:srgbClr val="000000"/>
          </a:solidFill>
        </p:spPr>
        <p:txBody>
          <a:bodyPr wrap="square" lIns="0" tIns="0" rIns="0" bIns="0" rtlCol="0"/>
          <a:lstStyle/>
          <a:p/>
        </p:txBody>
      </p:sp>
      <p:sp>
        <p:nvSpPr>
          <p:cNvPr id="10" name="object 10"/>
          <p:cNvSpPr/>
          <p:nvPr/>
        </p:nvSpPr>
        <p:spPr>
          <a:xfrm>
            <a:off x="4309871" y="2150363"/>
            <a:ext cx="480059" cy="140335"/>
          </a:xfrm>
          <a:custGeom>
            <a:avLst/>
            <a:gdLst/>
            <a:ahLst/>
            <a:cxnLst/>
            <a:rect l="l" t="t" r="r" b="b"/>
            <a:pathLst>
              <a:path w="480060" h="140335">
                <a:moveTo>
                  <a:pt x="55670" y="121920"/>
                </a:moveTo>
                <a:lnTo>
                  <a:pt x="48768" y="121920"/>
                </a:lnTo>
                <a:lnTo>
                  <a:pt x="82296" y="0"/>
                </a:lnTo>
                <a:lnTo>
                  <a:pt x="100584" y="0"/>
                </a:lnTo>
                <a:lnTo>
                  <a:pt x="100584" y="1524"/>
                </a:lnTo>
                <a:lnTo>
                  <a:pt x="480059" y="1524"/>
                </a:lnTo>
                <a:lnTo>
                  <a:pt x="480059" y="10668"/>
                </a:lnTo>
                <a:lnTo>
                  <a:pt x="88392" y="10668"/>
                </a:lnTo>
                <a:lnTo>
                  <a:pt x="55670" y="121920"/>
                </a:lnTo>
                <a:close/>
              </a:path>
              <a:path w="480060" h="140335">
                <a:moveTo>
                  <a:pt x="50292" y="140208"/>
                </a:moveTo>
                <a:lnTo>
                  <a:pt x="42672" y="140208"/>
                </a:lnTo>
                <a:lnTo>
                  <a:pt x="13716" y="77724"/>
                </a:lnTo>
                <a:lnTo>
                  <a:pt x="0" y="77724"/>
                </a:lnTo>
                <a:lnTo>
                  <a:pt x="22860" y="67056"/>
                </a:lnTo>
                <a:lnTo>
                  <a:pt x="27897" y="77724"/>
                </a:lnTo>
                <a:lnTo>
                  <a:pt x="13716" y="77724"/>
                </a:lnTo>
                <a:lnTo>
                  <a:pt x="1524" y="82296"/>
                </a:lnTo>
                <a:lnTo>
                  <a:pt x="30056" y="82296"/>
                </a:lnTo>
                <a:lnTo>
                  <a:pt x="48768" y="121920"/>
                </a:lnTo>
                <a:lnTo>
                  <a:pt x="55670" y="121920"/>
                </a:lnTo>
                <a:lnTo>
                  <a:pt x="50292" y="140208"/>
                </a:lnTo>
                <a:close/>
              </a:path>
            </a:pathLst>
          </a:custGeom>
          <a:solidFill>
            <a:srgbClr val="000000"/>
          </a:solidFill>
        </p:spPr>
        <p:txBody>
          <a:bodyPr wrap="square" lIns="0" tIns="0" rIns="0" bIns="0" rtlCol="0"/>
          <a:lstStyle/>
          <a:p/>
        </p:txBody>
      </p:sp>
      <p:sp>
        <p:nvSpPr>
          <p:cNvPr id="11" name="object 11"/>
          <p:cNvSpPr/>
          <p:nvPr/>
        </p:nvSpPr>
        <p:spPr>
          <a:xfrm>
            <a:off x="4803647" y="2171700"/>
            <a:ext cx="577850" cy="134620"/>
          </a:xfrm>
          <a:custGeom>
            <a:avLst/>
            <a:gdLst/>
            <a:ahLst/>
            <a:cxnLst/>
            <a:rect l="l" t="t" r="r" b="b"/>
            <a:pathLst>
              <a:path w="577850" h="134619">
                <a:moveTo>
                  <a:pt x="534924" y="134112"/>
                </a:moveTo>
                <a:lnTo>
                  <a:pt x="533400" y="128016"/>
                </a:lnTo>
                <a:lnTo>
                  <a:pt x="541067" y="124896"/>
                </a:lnTo>
                <a:lnTo>
                  <a:pt x="547878" y="120205"/>
                </a:lnTo>
                <a:lnTo>
                  <a:pt x="565070" y="77533"/>
                </a:lnTo>
                <a:lnTo>
                  <a:pt x="565404" y="65532"/>
                </a:lnTo>
                <a:lnTo>
                  <a:pt x="565070" y="54411"/>
                </a:lnTo>
                <a:lnTo>
                  <a:pt x="547878" y="12954"/>
                </a:lnTo>
                <a:lnTo>
                  <a:pt x="533400" y="4572"/>
                </a:lnTo>
                <a:lnTo>
                  <a:pt x="534924" y="0"/>
                </a:lnTo>
                <a:lnTo>
                  <a:pt x="566928" y="22860"/>
                </a:lnTo>
                <a:lnTo>
                  <a:pt x="577596" y="67056"/>
                </a:lnTo>
                <a:lnTo>
                  <a:pt x="577000" y="79295"/>
                </a:lnTo>
                <a:lnTo>
                  <a:pt x="560641" y="118038"/>
                </a:lnTo>
                <a:lnTo>
                  <a:pt x="544639" y="130087"/>
                </a:lnTo>
                <a:lnTo>
                  <a:pt x="534924" y="134112"/>
                </a:lnTo>
                <a:close/>
              </a:path>
              <a:path w="577850" h="134619">
                <a:moveTo>
                  <a:pt x="42672" y="134112"/>
                </a:moveTo>
                <a:lnTo>
                  <a:pt x="10667" y="109728"/>
                </a:lnTo>
                <a:lnTo>
                  <a:pt x="0" y="67056"/>
                </a:lnTo>
                <a:lnTo>
                  <a:pt x="595" y="54792"/>
                </a:lnTo>
                <a:lnTo>
                  <a:pt x="16954" y="14573"/>
                </a:lnTo>
                <a:lnTo>
                  <a:pt x="42672" y="0"/>
                </a:lnTo>
                <a:lnTo>
                  <a:pt x="44196" y="4572"/>
                </a:lnTo>
                <a:lnTo>
                  <a:pt x="36528" y="8334"/>
                </a:lnTo>
                <a:lnTo>
                  <a:pt x="29718" y="12954"/>
                </a:lnTo>
                <a:lnTo>
                  <a:pt x="12525" y="54411"/>
                </a:lnTo>
                <a:lnTo>
                  <a:pt x="12191"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12" name="object 12"/>
          <p:cNvSpPr/>
          <p:nvPr/>
        </p:nvSpPr>
        <p:spPr>
          <a:xfrm>
            <a:off x="5407152" y="2171700"/>
            <a:ext cx="658495" cy="134620"/>
          </a:xfrm>
          <a:custGeom>
            <a:avLst/>
            <a:gdLst/>
            <a:ahLst/>
            <a:cxnLst/>
            <a:rect l="l" t="t" r="r" b="b"/>
            <a:pathLst>
              <a:path w="658495" h="134619">
                <a:moveTo>
                  <a:pt x="615696" y="134112"/>
                </a:moveTo>
                <a:lnTo>
                  <a:pt x="614172" y="128016"/>
                </a:lnTo>
                <a:lnTo>
                  <a:pt x="621839" y="124896"/>
                </a:lnTo>
                <a:lnTo>
                  <a:pt x="628650" y="120205"/>
                </a:lnTo>
                <a:lnTo>
                  <a:pt x="645842" y="77533"/>
                </a:lnTo>
                <a:lnTo>
                  <a:pt x="646176" y="65532"/>
                </a:lnTo>
                <a:lnTo>
                  <a:pt x="645842" y="54411"/>
                </a:lnTo>
                <a:lnTo>
                  <a:pt x="628650" y="12954"/>
                </a:lnTo>
                <a:lnTo>
                  <a:pt x="614172" y="4572"/>
                </a:lnTo>
                <a:lnTo>
                  <a:pt x="615696" y="0"/>
                </a:lnTo>
                <a:lnTo>
                  <a:pt x="647700" y="22860"/>
                </a:lnTo>
                <a:lnTo>
                  <a:pt x="658368" y="67056"/>
                </a:lnTo>
                <a:lnTo>
                  <a:pt x="657772" y="79295"/>
                </a:lnTo>
                <a:lnTo>
                  <a:pt x="641413" y="118038"/>
                </a:lnTo>
                <a:lnTo>
                  <a:pt x="625411" y="130087"/>
                </a:lnTo>
                <a:lnTo>
                  <a:pt x="615696" y="134112"/>
                </a:lnTo>
                <a:close/>
              </a:path>
              <a:path w="658495" h="134619">
                <a:moveTo>
                  <a:pt x="42671" y="134112"/>
                </a:moveTo>
                <a:lnTo>
                  <a:pt x="10667" y="109728"/>
                </a:lnTo>
                <a:lnTo>
                  <a:pt x="0" y="67056"/>
                </a:lnTo>
                <a:lnTo>
                  <a:pt x="595" y="54792"/>
                </a:lnTo>
                <a:lnTo>
                  <a:pt x="16954" y="14573"/>
                </a:lnTo>
                <a:lnTo>
                  <a:pt x="42671" y="0"/>
                </a:lnTo>
                <a:lnTo>
                  <a:pt x="44195" y="4572"/>
                </a:lnTo>
                <a:lnTo>
                  <a:pt x="36528" y="8334"/>
                </a:lnTo>
                <a:lnTo>
                  <a:pt x="29717" y="12954"/>
                </a:lnTo>
                <a:lnTo>
                  <a:pt x="12525" y="54411"/>
                </a:lnTo>
                <a:lnTo>
                  <a:pt x="12191" y="65532"/>
                </a:lnTo>
                <a:lnTo>
                  <a:pt x="12525" y="77533"/>
                </a:lnTo>
                <a:lnTo>
                  <a:pt x="24050" y="114085"/>
                </a:lnTo>
                <a:lnTo>
                  <a:pt x="44195" y="128016"/>
                </a:lnTo>
                <a:lnTo>
                  <a:pt x="42671" y="134112"/>
                </a:lnTo>
                <a:close/>
              </a:path>
            </a:pathLst>
          </a:custGeom>
          <a:solidFill>
            <a:srgbClr val="000000"/>
          </a:solidFill>
        </p:spPr>
        <p:txBody>
          <a:bodyPr wrap="square" lIns="0" tIns="0" rIns="0" bIns="0" rtlCol="0"/>
          <a:lstStyle/>
          <a:p/>
        </p:txBody>
      </p:sp>
      <p:sp>
        <p:nvSpPr>
          <p:cNvPr id="13" name="object 13"/>
          <p:cNvSpPr txBox="1"/>
          <p:nvPr/>
        </p:nvSpPr>
        <p:spPr>
          <a:xfrm>
            <a:off x="1317287" y="2122414"/>
            <a:ext cx="4948555" cy="199390"/>
          </a:xfrm>
          <a:prstGeom prst="rect">
            <a:avLst/>
          </a:prstGeom>
        </p:spPr>
        <p:txBody>
          <a:bodyPr wrap="square" lIns="0" tIns="11430" rIns="0" bIns="0" rtlCol="0" vert="horz">
            <a:spAutoFit/>
          </a:bodyPr>
          <a:lstStyle/>
          <a:p>
            <a:pPr marL="25400">
              <a:lnSpc>
                <a:spcPct val="100000"/>
              </a:lnSpc>
              <a:spcBef>
                <a:spcPts val="90"/>
              </a:spcBef>
            </a:pPr>
            <a:r>
              <a:rPr dirty="0" sz="1150" spc="-10">
                <a:latin typeface="Arial"/>
                <a:cs typeface="Arial"/>
              </a:rPr>
              <a:t>– </a:t>
            </a:r>
            <a:r>
              <a:rPr dirty="0" sz="1150" spc="-125">
                <a:latin typeface="Cambria"/>
                <a:cs typeface="Cambria"/>
              </a:rPr>
              <a:t>𝑉</a:t>
            </a:r>
            <a:r>
              <a:rPr dirty="0" baseline="-17361" sz="1200" spc="-187">
                <a:latin typeface="Cambria"/>
                <a:cs typeface="Cambria"/>
              </a:rPr>
              <a:t>e </a:t>
            </a:r>
            <a:r>
              <a:rPr dirty="0" sz="1150" spc="210">
                <a:latin typeface="Cambria"/>
                <a:cs typeface="Cambria"/>
              </a:rPr>
              <a:t>= </a:t>
            </a:r>
            <a:r>
              <a:rPr dirty="0" sz="1150" spc="-5">
                <a:latin typeface="Cambria"/>
                <a:cs typeface="Cambria"/>
              </a:rPr>
              <a:t>0.0316𝛽𝜆 </a:t>
            </a:r>
            <a:r>
              <a:rPr dirty="0" sz="1150" spc="60">
                <a:latin typeface="Cambria"/>
                <a:cs typeface="Cambria"/>
              </a:rPr>
              <a:t>𝑓</a:t>
            </a:r>
            <a:r>
              <a:rPr dirty="0" baseline="27777" sz="1200" spc="89">
                <a:latin typeface="Cambria"/>
                <a:cs typeface="Cambria"/>
              </a:rPr>
              <a:t>,</a:t>
            </a:r>
            <a:r>
              <a:rPr dirty="0" sz="1150" spc="60">
                <a:latin typeface="Cambria"/>
                <a:cs typeface="Cambria"/>
              </a:rPr>
              <a:t>𝑏</a:t>
            </a:r>
            <a:r>
              <a:rPr dirty="0" baseline="-17361" sz="1200" spc="89">
                <a:latin typeface="Cambria"/>
                <a:cs typeface="Cambria"/>
              </a:rPr>
              <a:t>v</a:t>
            </a:r>
            <a:r>
              <a:rPr dirty="0" sz="1150" spc="60">
                <a:latin typeface="Cambria"/>
                <a:cs typeface="Cambria"/>
              </a:rPr>
              <a:t>𝑑</a:t>
            </a:r>
            <a:r>
              <a:rPr dirty="0" baseline="-17361" sz="1200" spc="89">
                <a:latin typeface="Cambria"/>
                <a:cs typeface="Cambria"/>
              </a:rPr>
              <a:t>v </a:t>
            </a:r>
            <a:r>
              <a:rPr dirty="0" sz="1150" spc="210">
                <a:latin typeface="Cambria"/>
                <a:cs typeface="Cambria"/>
              </a:rPr>
              <a:t>= </a:t>
            </a:r>
            <a:r>
              <a:rPr dirty="0" sz="1150" spc="-5">
                <a:latin typeface="Cambria"/>
                <a:cs typeface="Cambria"/>
              </a:rPr>
              <a:t>0.0316 6.07 </a:t>
            </a:r>
            <a:r>
              <a:rPr dirty="0" sz="1150" spc="5">
                <a:latin typeface="Cambria"/>
                <a:cs typeface="Cambria"/>
              </a:rPr>
              <a:t>(1.0) </a:t>
            </a:r>
            <a:r>
              <a:rPr dirty="0" sz="1150" spc="-10">
                <a:latin typeface="Cambria"/>
                <a:cs typeface="Cambria"/>
              </a:rPr>
              <a:t>8.7𝑘𝑠𝑖 </a:t>
            </a:r>
            <a:r>
              <a:rPr dirty="0" sz="1150" spc="-5">
                <a:latin typeface="Cambria"/>
                <a:cs typeface="Cambria"/>
              </a:rPr>
              <a:t>6.125𝑖𝑛 69.384𝑖𝑛</a:t>
            </a:r>
            <a:r>
              <a:rPr dirty="0" sz="1150">
                <a:latin typeface="Cambria"/>
                <a:cs typeface="Cambria"/>
              </a:rPr>
              <a:t> </a:t>
            </a:r>
            <a:r>
              <a:rPr dirty="0" sz="1150" spc="210">
                <a:latin typeface="Cambria"/>
                <a:cs typeface="Cambria"/>
              </a:rPr>
              <a:t>=</a:t>
            </a:r>
            <a:endParaRPr sz="1150">
              <a:latin typeface="Cambria"/>
              <a:cs typeface="Cambria"/>
            </a:endParaRPr>
          </a:p>
        </p:txBody>
      </p:sp>
      <p:sp>
        <p:nvSpPr>
          <p:cNvPr id="14" name="object 14"/>
          <p:cNvSpPr txBox="1"/>
          <p:nvPr/>
        </p:nvSpPr>
        <p:spPr>
          <a:xfrm>
            <a:off x="1016505" y="2270284"/>
            <a:ext cx="1624965" cy="443230"/>
          </a:xfrm>
          <a:prstGeom prst="rect">
            <a:avLst/>
          </a:prstGeom>
        </p:spPr>
        <p:txBody>
          <a:bodyPr wrap="square" lIns="0" tIns="46355" rIns="0" bIns="0" rtlCol="0" vert="horz">
            <a:spAutoFit/>
          </a:bodyPr>
          <a:lstStyle/>
          <a:p>
            <a:pPr marL="530225">
              <a:lnSpc>
                <a:spcPct val="100000"/>
              </a:lnSpc>
              <a:spcBef>
                <a:spcPts val="365"/>
              </a:spcBef>
            </a:pPr>
            <a:r>
              <a:rPr dirty="0" sz="1150" spc="-5">
                <a:latin typeface="Cambria"/>
                <a:cs typeface="Cambria"/>
              </a:rPr>
              <a:t>240.51</a:t>
            </a:r>
            <a:r>
              <a:rPr dirty="0" sz="1150" spc="-10">
                <a:latin typeface="Cambria"/>
                <a:cs typeface="Cambria"/>
              </a:rPr>
              <a:t> 𝑘𝑖𝑝</a:t>
            </a:r>
            <a:endParaRPr sz="1150">
              <a:latin typeface="Cambria"/>
              <a:cs typeface="Cambria"/>
            </a:endParaRPr>
          </a:p>
          <a:p>
            <a:pPr marL="244475" indent="-245110">
              <a:lnSpc>
                <a:spcPct val="100000"/>
              </a:lnSpc>
              <a:spcBef>
                <a:spcPts val="265"/>
              </a:spcBef>
              <a:buChar char="•"/>
              <a:tabLst>
                <a:tab pos="244475" algn="l"/>
                <a:tab pos="245110" algn="l"/>
              </a:tabLst>
            </a:pPr>
            <a:r>
              <a:rPr dirty="0" sz="1150" spc="-10">
                <a:latin typeface="Arial"/>
                <a:cs typeface="Arial"/>
              </a:rPr>
              <a:t>Stirrups </a:t>
            </a:r>
            <a:r>
              <a:rPr dirty="0" sz="1150" spc="-5">
                <a:latin typeface="Arial"/>
                <a:cs typeface="Arial"/>
              </a:rPr>
              <a:t>(2 - </a:t>
            </a:r>
            <a:r>
              <a:rPr dirty="0" sz="1150" spc="-10">
                <a:latin typeface="Arial"/>
                <a:cs typeface="Arial"/>
              </a:rPr>
              <a:t>#5 </a:t>
            </a:r>
            <a:r>
              <a:rPr dirty="0" sz="1150" spc="-15">
                <a:latin typeface="Arial"/>
                <a:cs typeface="Arial"/>
              </a:rPr>
              <a:t>@</a:t>
            </a:r>
            <a:r>
              <a:rPr dirty="0" sz="1150" spc="-10">
                <a:latin typeface="Arial"/>
                <a:cs typeface="Arial"/>
              </a:rPr>
              <a:t> 6”)</a:t>
            </a:r>
            <a:endParaRPr sz="1150">
              <a:latin typeface="Arial"/>
              <a:cs typeface="Arial"/>
            </a:endParaRPr>
          </a:p>
        </p:txBody>
      </p:sp>
      <p:sp>
        <p:nvSpPr>
          <p:cNvPr id="15" name="object 15"/>
          <p:cNvSpPr txBox="1"/>
          <p:nvPr/>
        </p:nvSpPr>
        <p:spPr>
          <a:xfrm>
            <a:off x="1603250" y="2895041"/>
            <a:ext cx="64135" cy="151765"/>
          </a:xfrm>
          <a:prstGeom prst="rect">
            <a:avLst/>
          </a:prstGeom>
        </p:spPr>
        <p:txBody>
          <a:bodyPr wrap="square" lIns="0" tIns="15875" rIns="0" bIns="0" rtlCol="0" vert="horz">
            <a:spAutoFit/>
          </a:bodyPr>
          <a:lstStyle/>
          <a:p>
            <a:pPr>
              <a:lnSpc>
                <a:spcPct val="100000"/>
              </a:lnSpc>
              <a:spcBef>
                <a:spcPts val="125"/>
              </a:spcBef>
            </a:pPr>
            <a:r>
              <a:rPr dirty="0" sz="800" spc="55">
                <a:latin typeface="Cambria"/>
                <a:cs typeface="Cambria"/>
              </a:rPr>
              <a:t>s</a:t>
            </a:r>
            <a:endParaRPr sz="800">
              <a:latin typeface="Cambria"/>
              <a:cs typeface="Cambria"/>
            </a:endParaRPr>
          </a:p>
        </p:txBody>
      </p:sp>
      <p:sp>
        <p:nvSpPr>
          <p:cNvPr id="16" name="object 16"/>
          <p:cNvSpPr txBox="1"/>
          <p:nvPr/>
        </p:nvSpPr>
        <p:spPr>
          <a:xfrm>
            <a:off x="1342687" y="2826485"/>
            <a:ext cx="480695" cy="199390"/>
          </a:xfrm>
          <a:prstGeom prst="rect">
            <a:avLst/>
          </a:prstGeom>
        </p:spPr>
        <p:txBody>
          <a:bodyPr wrap="square" lIns="0" tIns="11430" rIns="0" bIns="0" rtlCol="0" vert="horz">
            <a:spAutoFit/>
          </a:bodyPr>
          <a:lstStyle/>
          <a:p>
            <a:pPr>
              <a:lnSpc>
                <a:spcPct val="100000"/>
              </a:lnSpc>
              <a:spcBef>
                <a:spcPts val="90"/>
              </a:spcBef>
            </a:pPr>
            <a:r>
              <a:rPr dirty="0" sz="1150" spc="-10">
                <a:latin typeface="Arial"/>
                <a:cs typeface="Arial"/>
              </a:rPr>
              <a:t>– </a:t>
            </a:r>
            <a:r>
              <a:rPr dirty="0" sz="1150" spc="-10">
                <a:latin typeface="Cambria"/>
                <a:cs typeface="Cambria"/>
              </a:rPr>
              <a:t>𝑉</a:t>
            </a:r>
            <a:r>
              <a:rPr dirty="0" sz="1150" spc="215">
                <a:latin typeface="Cambria"/>
                <a:cs typeface="Cambria"/>
              </a:rPr>
              <a:t> </a:t>
            </a:r>
            <a:r>
              <a:rPr dirty="0" sz="1150" spc="210">
                <a:latin typeface="Cambria"/>
                <a:cs typeface="Cambria"/>
              </a:rPr>
              <a:t>=</a:t>
            </a:r>
            <a:endParaRPr sz="1150">
              <a:latin typeface="Cambria"/>
              <a:cs typeface="Cambria"/>
            </a:endParaRPr>
          </a:p>
        </p:txBody>
      </p:sp>
      <p:sp>
        <p:nvSpPr>
          <p:cNvPr id="17" name="object 17"/>
          <p:cNvSpPr txBox="1"/>
          <p:nvPr/>
        </p:nvSpPr>
        <p:spPr>
          <a:xfrm>
            <a:off x="1850136" y="2771600"/>
            <a:ext cx="645160" cy="151765"/>
          </a:xfrm>
          <a:prstGeom prst="rect">
            <a:avLst/>
          </a:prstGeom>
        </p:spPr>
        <p:txBody>
          <a:bodyPr wrap="square" lIns="0" tIns="15875" rIns="0" bIns="0" rtlCol="0" vert="horz">
            <a:spAutoFit/>
          </a:bodyPr>
          <a:lstStyle/>
          <a:p>
            <a:pPr>
              <a:lnSpc>
                <a:spcPct val="100000"/>
              </a:lnSpc>
              <a:spcBef>
                <a:spcPts val="125"/>
              </a:spcBef>
            </a:pPr>
            <a:r>
              <a:rPr dirty="0" u="sng" sz="800" spc="-190">
                <a:uFill>
                  <a:solidFill>
                    <a:srgbClr val="000000"/>
                  </a:solidFill>
                </a:uFill>
                <a:latin typeface="Times New Roman"/>
                <a:cs typeface="Times New Roman"/>
              </a:rPr>
              <a:t> </a:t>
            </a:r>
            <a:r>
              <a:rPr dirty="0" u="sng" sz="800" spc="45">
                <a:uFill>
                  <a:solidFill>
                    <a:srgbClr val="000000"/>
                  </a:solidFill>
                </a:uFill>
                <a:latin typeface="Cambria"/>
                <a:cs typeface="Cambria"/>
              </a:rPr>
              <a:t>A</a:t>
            </a:r>
            <a:r>
              <a:rPr dirty="0" sz="800" spc="45">
                <a:latin typeface="Cambria"/>
                <a:cs typeface="Cambria"/>
              </a:rPr>
              <a:t> </a:t>
            </a:r>
            <a:r>
              <a:rPr dirty="0" u="sng" sz="800" spc="250">
                <a:uFill>
                  <a:solidFill>
                    <a:srgbClr val="000000"/>
                  </a:solidFill>
                </a:uFill>
                <a:latin typeface="Cambria"/>
                <a:cs typeface="Cambria"/>
              </a:rPr>
              <a:t>f</a:t>
            </a:r>
            <a:r>
              <a:rPr dirty="0" sz="800" spc="250">
                <a:latin typeface="Cambria"/>
                <a:cs typeface="Cambria"/>
              </a:rPr>
              <a:t> </a:t>
            </a:r>
            <a:r>
              <a:rPr dirty="0" u="sng" sz="800" spc="85">
                <a:uFill>
                  <a:solidFill>
                    <a:srgbClr val="000000"/>
                  </a:solidFill>
                </a:uFill>
                <a:latin typeface="Cambria"/>
                <a:cs typeface="Cambria"/>
              </a:rPr>
              <a:t>d</a:t>
            </a:r>
            <a:r>
              <a:rPr dirty="0" sz="800" spc="85">
                <a:latin typeface="Cambria"/>
                <a:cs typeface="Cambria"/>
              </a:rPr>
              <a:t> </a:t>
            </a:r>
            <a:r>
              <a:rPr dirty="0" u="sng" sz="800" spc="60">
                <a:uFill>
                  <a:solidFill>
                    <a:srgbClr val="000000"/>
                  </a:solidFill>
                </a:uFill>
                <a:latin typeface="Cambria"/>
                <a:cs typeface="Cambria"/>
              </a:rPr>
              <a:t>cot</a:t>
            </a:r>
            <a:r>
              <a:rPr dirty="0" u="sng" sz="800" spc="100">
                <a:uFill>
                  <a:solidFill>
                    <a:srgbClr val="000000"/>
                  </a:solidFill>
                </a:uFill>
                <a:latin typeface="Cambria"/>
                <a:cs typeface="Cambria"/>
              </a:rPr>
              <a:t> </a:t>
            </a:r>
            <a:r>
              <a:rPr dirty="0" u="sng" sz="800" spc="15">
                <a:uFill>
                  <a:solidFill>
                    <a:srgbClr val="000000"/>
                  </a:solidFill>
                </a:uFill>
                <a:latin typeface="Cambria"/>
                <a:cs typeface="Cambria"/>
              </a:rPr>
              <a:t>0</a:t>
            </a:r>
            <a:endParaRPr sz="800">
              <a:latin typeface="Cambria"/>
              <a:cs typeface="Cambria"/>
            </a:endParaRPr>
          </a:p>
        </p:txBody>
      </p:sp>
      <p:sp>
        <p:nvSpPr>
          <p:cNvPr id="18" name="object 18"/>
          <p:cNvSpPr txBox="1"/>
          <p:nvPr/>
        </p:nvSpPr>
        <p:spPr>
          <a:xfrm>
            <a:off x="2483098" y="2855415"/>
            <a:ext cx="767080" cy="199390"/>
          </a:xfrm>
          <a:prstGeom prst="rect">
            <a:avLst/>
          </a:prstGeom>
        </p:spPr>
        <p:txBody>
          <a:bodyPr wrap="square" lIns="0" tIns="11430" rIns="0" bIns="0" rtlCol="0" vert="horz">
            <a:spAutoFit/>
          </a:bodyPr>
          <a:lstStyle/>
          <a:p>
            <a:pPr marL="25400">
              <a:lnSpc>
                <a:spcPct val="100000"/>
              </a:lnSpc>
              <a:spcBef>
                <a:spcPts val="90"/>
              </a:spcBef>
            </a:pPr>
            <a:r>
              <a:rPr dirty="0" baseline="12077" sz="1725" spc="89">
                <a:latin typeface="Cambria"/>
                <a:cs typeface="Cambria"/>
              </a:rPr>
              <a:t>𝜆</a:t>
            </a:r>
            <a:r>
              <a:rPr dirty="0" sz="800" spc="60">
                <a:latin typeface="Cambria"/>
                <a:cs typeface="Cambria"/>
              </a:rPr>
              <a:t>duet</a:t>
            </a:r>
            <a:r>
              <a:rPr dirty="0" baseline="12077" sz="1725" spc="89">
                <a:latin typeface="Cambria"/>
                <a:cs typeface="Cambria"/>
              </a:rPr>
              <a:t>,</a:t>
            </a:r>
            <a:r>
              <a:rPr dirty="0" baseline="12077" sz="1725" spc="67">
                <a:latin typeface="Cambria"/>
                <a:cs typeface="Cambria"/>
              </a:rPr>
              <a:t> </a:t>
            </a:r>
            <a:r>
              <a:rPr dirty="0" baseline="12077" sz="1725" spc="82">
                <a:latin typeface="Cambria"/>
                <a:cs typeface="Cambria"/>
              </a:rPr>
              <a:t>𝜆</a:t>
            </a:r>
            <a:r>
              <a:rPr dirty="0" sz="800" spc="55">
                <a:latin typeface="Cambria"/>
                <a:cs typeface="Cambria"/>
              </a:rPr>
              <a:t>duet</a:t>
            </a:r>
            <a:endParaRPr sz="800">
              <a:latin typeface="Cambria"/>
              <a:cs typeface="Cambria"/>
            </a:endParaRPr>
          </a:p>
        </p:txBody>
      </p:sp>
      <p:sp>
        <p:nvSpPr>
          <p:cNvPr id="19" name="object 19"/>
          <p:cNvSpPr/>
          <p:nvPr/>
        </p:nvSpPr>
        <p:spPr>
          <a:xfrm>
            <a:off x="3756659" y="2823972"/>
            <a:ext cx="410209" cy="239395"/>
          </a:xfrm>
          <a:custGeom>
            <a:avLst/>
            <a:gdLst/>
            <a:ahLst/>
            <a:cxnLst/>
            <a:rect l="l" t="t" r="r" b="b"/>
            <a:pathLst>
              <a:path w="410210" h="239394">
                <a:moveTo>
                  <a:pt x="358139" y="239268"/>
                </a:moveTo>
                <a:lnTo>
                  <a:pt x="355091" y="233172"/>
                </a:lnTo>
                <a:lnTo>
                  <a:pt x="364569" y="226314"/>
                </a:lnTo>
                <a:lnTo>
                  <a:pt x="372617" y="217170"/>
                </a:lnTo>
                <a:lnTo>
                  <a:pt x="390453" y="175688"/>
                </a:lnTo>
                <a:lnTo>
                  <a:pt x="396239" y="120396"/>
                </a:lnTo>
                <a:lnTo>
                  <a:pt x="395644" y="99774"/>
                </a:lnTo>
                <a:lnTo>
                  <a:pt x="385571" y="48768"/>
                </a:lnTo>
                <a:lnTo>
                  <a:pt x="364569" y="13192"/>
                </a:lnTo>
                <a:lnTo>
                  <a:pt x="355091" y="6096"/>
                </a:lnTo>
                <a:lnTo>
                  <a:pt x="358139" y="0"/>
                </a:lnTo>
                <a:lnTo>
                  <a:pt x="387929" y="29575"/>
                </a:lnTo>
                <a:lnTo>
                  <a:pt x="406526" y="79438"/>
                </a:lnTo>
                <a:lnTo>
                  <a:pt x="409955" y="120396"/>
                </a:lnTo>
                <a:lnTo>
                  <a:pt x="409098" y="140636"/>
                </a:lnTo>
                <a:lnTo>
                  <a:pt x="402240" y="178260"/>
                </a:lnTo>
                <a:lnTo>
                  <a:pt x="378904" y="222313"/>
                </a:lnTo>
                <a:lnTo>
                  <a:pt x="369022" y="232148"/>
                </a:lnTo>
                <a:lnTo>
                  <a:pt x="358139" y="239268"/>
                </a:lnTo>
                <a:close/>
              </a:path>
              <a:path w="410210" h="239394">
                <a:moveTo>
                  <a:pt x="50291" y="239268"/>
                </a:moveTo>
                <a:lnTo>
                  <a:pt x="21145" y="209907"/>
                </a:lnTo>
                <a:lnTo>
                  <a:pt x="3428" y="160020"/>
                </a:lnTo>
                <a:lnTo>
                  <a:pt x="0" y="120396"/>
                </a:lnTo>
                <a:lnTo>
                  <a:pt x="857" y="99274"/>
                </a:lnTo>
                <a:lnTo>
                  <a:pt x="7715" y="61031"/>
                </a:lnTo>
                <a:lnTo>
                  <a:pt x="29717" y="17526"/>
                </a:lnTo>
                <a:lnTo>
                  <a:pt x="50291" y="0"/>
                </a:lnTo>
                <a:lnTo>
                  <a:pt x="53339" y="6096"/>
                </a:lnTo>
                <a:lnTo>
                  <a:pt x="44505" y="13192"/>
                </a:lnTo>
                <a:lnTo>
                  <a:pt x="36385" y="22860"/>
                </a:lnTo>
                <a:lnTo>
                  <a:pt x="18621" y="64246"/>
                </a:lnTo>
                <a:lnTo>
                  <a:pt x="12191" y="120396"/>
                </a:lnTo>
                <a:lnTo>
                  <a:pt x="13001" y="140160"/>
                </a:lnTo>
                <a:lnTo>
                  <a:pt x="22859" y="192024"/>
                </a:lnTo>
                <a:lnTo>
                  <a:pt x="44505" y="226314"/>
                </a:lnTo>
                <a:lnTo>
                  <a:pt x="53339" y="233172"/>
                </a:lnTo>
                <a:lnTo>
                  <a:pt x="50291" y="239268"/>
                </a:lnTo>
                <a:close/>
              </a:path>
            </a:pathLst>
          </a:custGeom>
          <a:solidFill>
            <a:srgbClr val="000000"/>
          </a:solidFill>
        </p:spPr>
        <p:txBody>
          <a:bodyPr wrap="square" lIns="0" tIns="0" rIns="0" bIns="0" rtlCol="0"/>
          <a:lstStyle/>
          <a:p/>
        </p:txBody>
      </p:sp>
      <p:sp>
        <p:nvSpPr>
          <p:cNvPr id="20" name="object 20"/>
          <p:cNvSpPr txBox="1"/>
          <p:nvPr/>
        </p:nvSpPr>
        <p:spPr>
          <a:xfrm>
            <a:off x="1896382" y="2791715"/>
            <a:ext cx="2181225" cy="299720"/>
          </a:xfrm>
          <a:prstGeom prst="rect">
            <a:avLst/>
          </a:prstGeom>
        </p:spPr>
        <p:txBody>
          <a:bodyPr wrap="square" lIns="0" tIns="36195" rIns="0" bIns="0" rtlCol="0" vert="horz">
            <a:spAutoFit/>
          </a:bodyPr>
          <a:lstStyle/>
          <a:p>
            <a:pPr marL="25400">
              <a:lnSpc>
                <a:spcPct val="100000"/>
              </a:lnSpc>
              <a:spcBef>
                <a:spcPts val="285"/>
              </a:spcBef>
            </a:pPr>
            <a:r>
              <a:rPr dirty="0" u="sng" sz="650" spc="65">
                <a:uFill>
                  <a:solidFill>
                    <a:srgbClr val="000000"/>
                  </a:solidFill>
                </a:uFill>
                <a:latin typeface="Cambria"/>
                <a:cs typeface="Cambria"/>
              </a:rPr>
              <a:t>v</a:t>
            </a:r>
            <a:r>
              <a:rPr dirty="0" sz="650" spc="65">
                <a:latin typeface="Cambria"/>
                <a:cs typeface="Cambria"/>
              </a:rPr>
              <a:t> </a:t>
            </a:r>
            <a:r>
              <a:rPr dirty="0" u="sng" sz="650" spc="140">
                <a:uFill>
                  <a:solidFill>
                    <a:srgbClr val="000000"/>
                  </a:solidFill>
                </a:uFill>
                <a:latin typeface="Cambria"/>
                <a:cs typeface="Cambria"/>
              </a:rPr>
              <a:t>y</a:t>
            </a:r>
            <a:r>
              <a:rPr dirty="0" sz="650" spc="305">
                <a:latin typeface="Cambria"/>
                <a:cs typeface="Cambria"/>
              </a:rPr>
              <a:t> </a:t>
            </a:r>
            <a:r>
              <a:rPr dirty="0" u="sng" sz="650" spc="65">
                <a:uFill>
                  <a:solidFill>
                    <a:srgbClr val="000000"/>
                  </a:solidFill>
                </a:uFill>
                <a:latin typeface="Cambria"/>
                <a:cs typeface="Cambria"/>
              </a:rPr>
              <a:t>v</a:t>
            </a:r>
            <a:r>
              <a:rPr dirty="0" u="sng" sz="650" spc="-60">
                <a:uFill>
                  <a:solidFill>
                    <a:srgbClr val="000000"/>
                  </a:solidFill>
                </a:uFill>
                <a:latin typeface="Cambria"/>
                <a:cs typeface="Cambria"/>
              </a:rPr>
              <a:t> </a:t>
            </a:r>
            <a:endParaRPr sz="650">
              <a:latin typeface="Cambria"/>
              <a:cs typeface="Cambria"/>
            </a:endParaRPr>
          </a:p>
          <a:p>
            <a:pPr marL="244475">
              <a:lnSpc>
                <a:spcPct val="100000"/>
              </a:lnSpc>
              <a:spcBef>
                <a:spcPts val="225"/>
              </a:spcBef>
              <a:tabLst>
                <a:tab pos="1995805" algn="l"/>
              </a:tabLst>
            </a:pPr>
            <a:r>
              <a:rPr dirty="0" sz="800" spc="55">
                <a:latin typeface="Cambria"/>
                <a:cs typeface="Cambria"/>
              </a:rPr>
              <a:t>s	b</a:t>
            </a:r>
            <a:r>
              <a:rPr dirty="0" baseline="-12820" sz="975" spc="82">
                <a:latin typeface="Cambria"/>
                <a:cs typeface="Cambria"/>
              </a:rPr>
              <a:t>w</a:t>
            </a:r>
            <a:endParaRPr baseline="-12820" sz="975">
              <a:latin typeface="Cambria"/>
              <a:cs typeface="Cambria"/>
            </a:endParaRPr>
          </a:p>
        </p:txBody>
      </p:sp>
      <p:sp>
        <p:nvSpPr>
          <p:cNvPr id="21" name="object 21"/>
          <p:cNvSpPr/>
          <p:nvPr/>
        </p:nvSpPr>
        <p:spPr>
          <a:xfrm>
            <a:off x="3814572" y="2942844"/>
            <a:ext cx="292735" cy="0"/>
          </a:xfrm>
          <a:custGeom>
            <a:avLst/>
            <a:gdLst/>
            <a:ahLst/>
            <a:cxnLst/>
            <a:rect l="l" t="t" r="r" b="b"/>
            <a:pathLst>
              <a:path w="292735" h="0">
                <a:moveTo>
                  <a:pt x="0" y="0"/>
                </a:moveTo>
                <a:lnTo>
                  <a:pt x="292608" y="0"/>
                </a:lnTo>
              </a:path>
            </a:pathLst>
          </a:custGeom>
          <a:ln w="9143">
            <a:solidFill>
              <a:srgbClr val="000000"/>
            </a:solidFill>
          </a:ln>
        </p:spPr>
        <p:txBody>
          <a:bodyPr wrap="square" lIns="0" tIns="0" rIns="0" bIns="0" rtlCol="0"/>
          <a:lstStyle/>
          <a:p/>
        </p:txBody>
      </p:sp>
      <p:sp>
        <p:nvSpPr>
          <p:cNvPr id="22" name="object 22"/>
          <p:cNvSpPr txBox="1"/>
          <p:nvPr/>
        </p:nvSpPr>
        <p:spPr>
          <a:xfrm>
            <a:off x="3208558" y="2738070"/>
            <a:ext cx="3087370" cy="287655"/>
          </a:xfrm>
          <a:prstGeom prst="rect">
            <a:avLst/>
          </a:prstGeom>
        </p:spPr>
        <p:txBody>
          <a:bodyPr wrap="square" lIns="0" tIns="15875" rIns="0" bIns="0" rtlCol="0" vert="horz">
            <a:spAutoFit/>
          </a:bodyPr>
          <a:lstStyle/>
          <a:p>
            <a:pPr marL="971550">
              <a:lnSpc>
                <a:spcPts val="810"/>
              </a:lnSpc>
              <a:spcBef>
                <a:spcPts val="125"/>
              </a:spcBef>
            </a:pPr>
            <a:r>
              <a:rPr dirty="0" sz="800" spc="35">
                <a:latin typeface="Cambria"/>
                <a:cs typeface="Cambria"/>
              </a:rPr>
              <a:t>2</a:t>
            </a:r>
            <a:endParaRPr sz="800">
              <a:latin typeface="Cambria"/>
              <a:cs typeface="Cambria"/>
            </a:endParaRPr>
          </a:p>
          <a:p>
            <a:pPr marL="25400">
              <a:lnSpc>
                <a:spcPts val="1230"/>
              </a:lnSpc>
              <a:tabLst>
                <a:tab pos="1076325" algn="l"/>
              </a:tabLst>
            </a:pPr>
            <a:r>
              <a:rPr dirty="0" sz="1150" spc="210">
                <a:latin typeface="Cambria"/>
                <a:cs typeface="Cambria"/>
              </a:rPr>
              <a:t>= </a:t>
            </a:r>
            <a:r>
              <a:rPr dirty="0" sz="1150" spc="-10">
                <a:latin typeface="Cambria"/>
                <a:cs typeface="Cambria"/>
              </a:rPr>
              <a:t>1 </a:t>
            </a:r>
            <a:r>
              <a:rPr dirty="0" sz="1150" spc="210">
                <a:latin typeface="Cambria"/>
                <a:cs typeface="Cambria"/>
              </a:rPr>
              <a:t>−</a:t>
            </a:r>
            <a:r>
              <a:rPr dirty="0" sz="1150" spc="-125">
                <a:latin typeface="Cambria"/>
                <a:cs typeface="Cambria"/>
              </a:rPr>
              <a:t> </a:t>
            </a:r>
            <a:r>
              <a:rPr dirty="0" sz="1150" spc="-10">
                <a:latin typeface="Cambria"/>
                <a:cs typeface="Cambria"/>
              </a:rPr>
              <a:t>𝛿  </a:t>
            </a:r>
            <a:r>
              <a:rPr dirty="0" sz="1150" spc="70">
                <a:latin typeface="Cambria"/>
                <a:cs typeface="Cambria"/>
              </a:rPr>
              <a:t> </a:t>
            </a:r>
            <a:r>
              <a:rPr dirty="0" baseline="45138" sz="1200" spc="52">
                <a:latin typeface="Cambria"/>
                <a:cs typeface="Cambria"/>
              </a:rPr>
              <a:t>cp</a:t>
            </a:r>
            <a:r>
              <a:rPr dirty="0" baseline="42735" sz="975" spc="52">
                <a:latin typeface="Cambria"/>
                <a:cs typeface="Cambria"/>
              </a:rPr>
              <a:t>duct	</a:t>
            </a:r>
            <a:r>
              <a:rPr dirty="0" sz="1150" spc="210">
                <a:latin typeface="Cambria"/>
                <a:cs typeface="Cambria"/>
              </a:rPr>
              <a:t>= </a:t>
            </a:r>
            <a:r>
              <a:rPr dirty="0" sz="1150" spc="-10">
                <a:latin typeface="Cambria"/>
                <a:cs typeface="Cambria"/>
              </a:rPr>
              <a:t>1.0 𝑓𝑜𝑟 𝑝𝑟𝑒𝑡𝑒𝑛𝑠𝑖𝑜𝑛𝑒𝑑</a:t>
            </a:r>
            <a:r>
              <a:rPr dirty="0" sz="1150" spc="-90">
                <a:latin typeface="Cambria"/>
                <a:cs typeface="Cambria"/>
              </a:rPr>
              <a:t> </a:t>
            </a:r>
            <a:r>
              <a:rPr dirty="0" sz="1150" spc="-10">
                <a:latin typeface="Cambria"/>
                <a:cs typeface="Cambria"/>
              </a:rPr>
              <a:t>𝑠𝑡𝑟𝑎𝑛𝑑</a:t>
            </a:r>
            <a:endParaRPr sz="1150">
              <a:latin typeface="Cambria"/>
              <a:cs typeface="Cambria"/>
            </a:endParaRPr>
          </a:p>
        </p:txBody>
      </p:sp>
      <p:sp>
        <p:nvSpPr>
          <p:cNvPr id="23" name="object 23"/>
          <p:cNvSpPr txBox="1"/>
          <p:nvPr/>
        </p:nvSpPr>
        <p:spPr>
          <a:xfrm>
            <a:off x="1603250" y="3250158"/>
            <a:ext cx="64135" cy="151765"/>
          </a:xfrm>
          <a:prstGeom prst="rect">
            <a:avLst/>
          </a:prstGeom>
        </p:spPr>
        <p:txBody>
          <a:bodyPr wrap="square" lIns="0" tIns="15875" rIns="0" bIns="0" rtlCol="0" vert="horz">
            <a:spAutoFit/>
          </a:bodyPr>
          <a:lstStyle/>
          <a:p>
            <a:pPr>
              <a:lnSpc>
                <a:spcPct val="100000"/>
              </a:lnSpc>
              <a:spcBef>
                <a:spcPts val="125"/>
              </a:spcBef>
            </a:pPr>
            <a:r>
              <a:rPr dirty="0" sz="800" spc="55">
                <a:latin typeface="Cambria"/>
                <a:cs typeface="Cambria"/>
              </a:rPr>
              <a:t>s</a:t>
            </a:r>
            <a:endParaRPr sz="800">
              <a:latin typeface="Cambria"/>
              <a:cs typeface="Cambria"/>
            </a:endParaRPr>
          </a:p>
        </p:txBody>
      </p:sp>
      <p:sp>
        <p:nvSpPr>
          <p:cNvPr id="24" name="object 24"/>
          <p:cNvSpPr/>
          <p:nvPr/>
        </p:nvSpPr>
        <p:spPr>
          <a:xfrm>
            <a:off x="1920239" y="3159251"/>
            <a:ext cx="469900" cy="127000"/>
          </a:xfrm>
          <a:custGeom>
            <a:avLst/>
            <a:gdLst/>
            <a:ahLst/>
            <a:cxnLst/>
            <a:rect l="l" t="t" r="r" b="b"/>
            <a:pathLst>
              <a:path w="469900" h="127000">
                <a:moveTo>
                  <a:pt x="435863" y="126492"/>
                </a:moveTo>
                <a:lnTo>
                  <a:pt x="435863" y="121920"/>
                </a:lnTo>
                <a:lnTo>
                  <a:pt x="441293" y="119038"/>
                </a:lnTo>
                <a:lnTo>
                  <a:pt x="446150" y="114871"/>
                </a:lnTo>
                <a:lnTo>
                  <a:pt x="459938" y="73604"/>
                </a:lnTo>
                <a:lnTo>
                  <a:pt x="460247" y="62484"/>
                </a:lnTo>
                <a:lnTo>
                  <a:pt x="459938" y="51601"/>
                </a:lnTo>
                <a:lnTo>
                  <a:pt x="446150" y="10858"/>
                </a:lnTo>
                <a:lnTo>
                  <a:pt x="435863" y="3048"/>
                </a:lnTo>
                <a:lnTo>
                  <a:pt x="435863" y="0"/>
                </a:lnTo>
                <a:lnTo>
                  <a:pt x="464891" y="30765"/>
                </a:lnTo>
                <a:lnTo>
                  <a:pt x="469391" y="62484"/>
                </a:lnTo>
                <a:lnTo>
                  <a:pt x="468844" y="74509"/>
                </a:lnTo>
                <a:lnTo>
                  <a:pt x="456652" y="112561"/>
                </a:lnTo>
                <a:lnTo>
                  <a:pt x="443555" y="123372"/>
                </a:lnTo>
                <a:lnTo>
                  <a:pt x="435863" y="126492"/>
                </a:lnTo>
                <a:close/>
              </a:path>
              <a:path w="469900" h="127000">
                <a:moveTo>
                  <a:pt x="33527" y="126492"/>
                </a:moveTo>
                <a:lnTo>
                  <a:pt x="5143" y="95702"/>
                </a:lnTo>
                <a:lnTo>
                  <a:pt x="0" y="62484"/>
                </a:lnTo>
                <a:lnTo>
                  <a:pt x="571" y="51339"/>
                </a:lnTo>
                <a:lnTo>
                  <a:pt x="14025" y="13073"/>
                </a:lnTo>
                <a:lnTo>
                  <a:pt x="33527" y="0"/>
                </a:lnTo>
                <a:lnTo>
                  <a:pt x="35051" y="3048"/>
                </a:lnTo>
                <a:lnTo>
                  <a:pt x="29622" y="6167"/>
                </a:lnTo>
                <a:lnTo>
                  <a:pt x="24764" y="10858"/>
                </a:lnTo>
                <a:lnTo>
                  <a:pt x="10977" y="51601"/>
                </a:lnTo>
                <a:lnTo>
                  <a:pt x="10667" y="62484"/>
                </a:lnTo>
                <a:lnTo>
                  <a:pt x="10977" y="73604"/>
                </a:lnTo>
                <a:lnTo>
                  <a:pt x="24764" y="114871"/>
                </a:lnTo>
                <a:lnTo>
                  <a:pt x="35051" y="121920"/>
                </a:lnTo>
                <a:lnTo>
                  <a:pt x="33527" y="126492"/>
                </a:lnTo>
                <a:close/>
              </a:path>
            </a:pathLst>
          </a:custGeom>
          <a:solidFill>
            <a:srgbClr val="000000"/>
          </a:solidFill>
        </p:spPr>
        <p:txBody>
          <a:bodyPr wrap="square" lIns="0" tIns="0" rIns="0" bIns="0" rtlCol="0"/>
          <a:lstStyle/>
          <a:p/>
        </p:txBody>
      </p:sp>
      <p:sp>
        <p:nvSpPr>
          <p:cNvPr id="25" name="object 25"/>
          <p:cNvSpPr txBox="1"/>
          <p:nvPr/>
        </p:nvSpPr>
        <p:spPr>
          <a:xfrm>
            <a:off x="2295127" y="3113083"/>
            <a:ext cx="64769" cy="130175"/>
          </a:xfrm>
          <a:prstGeom prst="rect">
            <a:avLst/>
          </a:prstGeom>
        </p:spPr>
        <p:txBody>
          <a:bodyPr wrap="square" lIns="0" tIns="17145" rIns="0" bIns="0" rtlCol="0" vert="horz">
            <a:spAutoFit/>
          </a:bodyPr>
          <a:lstStyle/>
          <a:p>
            <a:pPr>
              <a:lnSpc>
                <a:spcPct val="100000"/>
              </a:lnSpc>
              <a:spcBef>
                <a:spcPts val="135"/>
              </a:spcBef>
            </a:pPr>
            <a:r>
              <a:rPr dirty="0" sz="650" spc="45">
                <a:latin typeface="Cambria"/>
                <a:cs typeface="Cambria"/>
              </a:rPr>
              <a:t>2</a:t>
            </a:r>
            <a:endParaRPr sz="650">
              <a:latin typeface="Cambria"/>
              <a:cs typeface="Cambria"/>
            </a:endParaRPr>
          </a:p>
        </p:txBody>
      </p:sp>
      <p:sp>
        <p:nvSpPr>
          <p:cNvPr id="26" name="object 26"/>
          <p:cNvSpPr/>
          <p:nvPr/>
        </p:nvSpPr>
        <p:spPr>
          <a:xfrm>
            <a:off x="2409444" y="3172967"/>
            <a:ext cx="370840" cy="97790"/>
          </a:xfrm>
          <a:custGeom>
            <a:avLst/>
            <a:gdLst/>
            <a:ahLst/>
            <a:cxnLst/>
            <a:rect l="l" t="t" r="r" b="b"/>
            <a:pathLst>
              <a:path w="370839" h="97789">
                <a:moveTo>
                  <a:pt x="339852" y="97536"/>
                </a:moveTo>
                <a:lnTo>
                  <a:pt x="338328" y="94488"/>
                </a:lnTo>
                <a:lnTo>
                  <a:pt x="345948" y="91440"/>
                </a:lnTo>
                <a:lnTo>
                  <a:pt x="352044" y="85344"/>
                </a:lnTo>
                <a:lnTo>
                  <a:pt x="355092" y="77724"/>
                </a:lnTo>
                <a:lnTo>
                  <a:pt x="357973" y="71699"/>
                </a:lnTo>
                <a:lnTo>
                  <a:pt x="359854" y="64960"/>
                </a:lnTo>
                <a:lnTo>
                  <a:pt x="360878" y="57364"/>
                </a:lnTo>
                <a:lnTo>
                  <a:pt x="361188" y="48768"/>
                </a:lnTo>
                <a:lnTo>
                  <a:pt x="360878" y="40171"/>
                </a:lnTo>
                <a:lnTo>
                  <a:pt x="359854" y="32575"/>
                </a:lnTo>
                <a:lnTo>
                  <a:pt x="357973" y="25836"/>
                </a:lnTo>
                <a:lnTo>
                  <a:pt x="355092" y="19812"/>
                </a:lnTo>
                <a:lnTo>
                  <a:pt x="352044" y="12192"/>
                </a:lnTo>
                <a:lnTo>
                  <a:pt x="345948" y="7620"/>
                </a:lnTo>
                <a:lnTo>
                  <a:pt x="338328" y="4572"/>
                </a:lnTo>
                <a:lnTo>
                  <a:pt x="339852" y="0"/>
                </a:lnTo>
                <a:lnTo>
                  <a:pt x="368236" y="31623"/>
                </a:lnTo>
                <a:lnTo>
                  <a:pt x="370332" y="48768"/>
                </a:lnTo>
                <a:lnTo>
                  <a:pt x="369784" y="57626"/>
                </a:lnTo>
                <a:lnTo>
                  <a:pt x="346424" y="94916"/>
                </a:lnTo>
                <a:lnTo>
                  <a:pt x="339852" y="97536"/>
                </a:lnTo>
                <a:close/>
              </a:path>
              <a:path w="370839" h="97789">
                <a:moveTo>
                  <a:pt x="32004" y="97536"/>
                </a:moveTo>
                <a:lnTo>
                  <a:pt x="2285" y="65913"/>
                </a:lnTo>
                <a:lnTo>
                  <a:pt x="0" y="48768"/>
                </a:lnTo>
                <a:lnTo>
                  <a:pt x="571" y="39909"/>
                </a:lnTo>
                <a:lnTo>
                  <a:pt x="24574" y="2833"/>
                </a:lnTo>
                <a:lnTo>
                  <a:pt x="32004" y="0"/>
                </a:lnTo>
                <a:lnTo>
                  <a:pt x="33528" y="4572"/>
                </a:lnTo>
                <a:lnTo>
                  <a:pt x="24384" y="7620"/>
                </a:lnTo>
                <a:lnTo>
                  <a:pt x="19812" y="12192"/>
                </a:lnTo>
                <a:lnTo>
                  <a:pt x="9143" y="48768"/>
                </a:lnTo>
                <a:lnTo>
                  <a:pt x="9667" y="57364"/>
                </a:lnTo>
                <a:lnTo>
                  <a:pt x="33528" y="94488"/>
                </a:lnTo>
                <a:lnTo>
                  <a:pt x="32004" y="97536"/>
                </a:lnTo>
                <a:close/>
              </a:path>
            </a:pathLst>
          </a:custGeom>
          <a:solidFill>
            <a:srgbClr val="000000"/>
          </a:solidFill>
        </p:spPr>
        <p:txBody>
          <a:bodyPr wrap="square" lIns="0" tIns="0" rIns="0" bIns="0" rtlCol="0"/>
          <a:lstStyle/>
          <a:p/>
        </p:txBody>
      </p:sp>
      <p:sp>
        <p:nvSpPr>
          <p:cNvPr id="27" name="object 27"/>
          <p:cNvSpPr/>
          <p:nvPr/>
        </p:nvSpPr>
        <p:spPr>
          <a:xfrm>
            <a:off x="2799587" y="3172967"/>
            <a:ext cx="501650" cy="97790"/>
          </a:xfrm>
          <a:custGeom>
            <a:avLst/>
            <a:gdLst/>
            <a:ahLst/>
            <a:cxnLst/>
            <a:rect l="l" t="t" r="r" b="b"/>
            <a:pathLst>
              <a:path w="501650" h="97789">
                <a:moveTo>
                  <a:pt x="470916" y="97536"/>
                </a:moveTo>
                <a:lnTo>
                  <a:pt x="469392" y="94488"/>
                </a:lnTo>
                <a:lnTo>
                  <a:pt x="477012" y="91440"/>
                </a:lnTo>
                <a:lnTo>
                  <a:pt x="483108" y="85344"/>
                </a:lnTo>
                <a:lnTo>
                  <a:pt x="486156" y="77724"/>
                </a:lnTo>
                <a:lnTo>
                  <a:pt x="489037" y="71699"/>
                </a:lnTo>
                <a:lnTo>
                  <a:pt x="490918" y="64960"/>
                </a:lnTo>
                <a:lnTo>
                  <a:pt x="491942" y="57364"/>
                </a:lnTo>
                <a:lnTo>
                  <a:pt x="492252" y="48768"/>
                </a:lnTo>
                <a:lnTo>
                  <a:pt x="491942" y="40171"/>
                </a:lnTo>
                <a:lnTo>
                  <a:pt x="490918" y="32575"/>
                </a:lnTo>
                <a:lnTo>
                  <a:pt x="489037" y="25836"/>
                </a:lnTo>
                <a:lnTo>
                  <a:pt x="486156" y="19812"/>
                </a:lnTo>
                <a:lnTo>
                  <a:pt x="483108" y="12192"/>
                </a:lnTo>
                <a:lnTo>
                  <a:pt x="477012" y="7620"/>
                </a:lnTo>
                <a:lnTo>
                  <a:pt x="469392" y="4572"/>
                </a:lnTo>
                <a:lnTo>
                  <a:pt x="470916" y="0"/>
                </a:lnTo>
                <a:lnTo>
                  <a:pt x="499300" y="31623"/>
                </a:lnTo>
                <a:lnTo>
                  <a:pt x="501396" y="48768"/>
                </a:lnTo>
                <a:lnTo>
                  <a:pt x="500848" y="57626"/>
                </a:lnTo>
                <a:lnTo>
                  <a:pt x="477488" y="94916"/>
                </a:lnTo>
                <a:lnTo>
                  <a:pt x="470916" y="97536"/>
                </a:lnTo>
                <a:close/>
              </a:path>
              <a:path w="501650" h="97789">
                <a:moveTo>
                  <a:pt x="32003" y="97536"/>
                </a:moveTo>
                <a:lnTo>
                  <a:pt x="2285" y="65913"/>
                </a:lnTo>
                <a:lnTo>
                  <a:pt x="0" y="48768"/>
                </a:lnTo>
                <a:lnTo>
                  <a:pt x="571" y="39909"/>
                </a:lnTo>
                <a:lnTo>
                  <a:pt x="24574" y="2833"/>
                </a:lnTo>
                <a:lnTo>
                  <a:pt x="32003" y="0"/>
                </a:lnTo>
                <a:lnTo>
                  <a:pt x="33528" y="4572"/>
                </a:lnTo>
                <a:lnTo>
                  <a:pt x="24383" y="7620"/>
                </a:lnTo>
                <a:lnTo>
                  <a:pt x="19811" y="12192"/>
                </a:lnTo>
                <a:lnTo>
                  <a:pt x="9143" y="48768"/>
                </a:lnTo>
                <a:lnTo>
                  <a:pt x="9667" y="57364"/>
                </a:lnTo>
                <a:lnTo>
                  <a:pt x="33528" y="94488"/>
                </a:lnTo>
                <a:lnTo>
                  <a:pt x="32003" y="97536"/>
                </a:lnTo>
                <a:close/>
              </a:path>
            </a:pathLst>
          </a:custGeom>
          <a:solidFill>
            <a:srgbClr val="000000"/>
          </a:solidFill>
        </p:spPr>
        <p:txBody>
          <a:bodyPr wrap="square" lIns="0" tIns="0" rIns="0" bIns="0" rtlCol="0"/>
          <a:lstStyle/>
          <a:p/>
        </p:txBody>
      </p:sp>
      <p:sp>
        <p:nvSpPr>
          <p:cNvPr id="28" name="object 28"/>
          <p:cNvSpPr txBox="1"/>
          <p:nvPr/>
        </p:nvSpPr>
        <p:spPr>
          <a:xfrm>
            <a:off x="2721854" y="3294382"/>
            <a:ext cx="203200" cy="151765"/>
          </a:xfrm>
          <a:prstGeom prst="rect">
            <a:avLst/>
          </a:prstGeom>
        </p:spPr>
        <p:txBody>
          <a:bodyPr wrap="square" lIns="0" tIns="15875" rIns="0" bIns="0" rtlCol="0" vert="horz">
            <a:spAutoFit/>
          </a:bodyPr>
          <a:lstStyle/>
          <a:p>
            <a:pPr>
              <a:lnSpc>
                <a:spcPct val="100000"/>
              </a:lnSpc>
              <a:spcBef>
                <a:spcPts val="125"/>
              </a:spcBef>
            </a:pPr>
            <a:r>
              <a:rPr dirty="0" sz="800" spc="35">
                <a:latin typeface="Cambria"/>
                <a:cs typeface="Cambria"/>
              </a:rPr>
              <a:t>6</a:t>
            </a:r>
            <a:r>
              <a:rPr dirty="0" sz="800" spc="-50">
                <a:latin typeface="Cambria"/>
                <a:cs typeface="Cambria"/>
              </a:rPr>
              <a:t> </a:t>
            </a:r>
            <a:r>
              <a:rPr dirty="0" sz="800" spc="75">
                <a:latin typeface="Cambria"/>
                <a:cs typeface="Cambria"/>
              </a:rPr>
              <a:t>in</a:t>
            </a:r>
            <a:endParaRPr sz="800">
              <a:latin typeface="Cambria"/>
              <a:cs typeface="Cambria"/>
            </a:endParaRPr>
          </a:p>
        </p:txBody>
      </p:sp>
      <p:sp>
        <p:nvSpPr>
          <p:cNvPr id="29" name="object 29"/>
          <p:cNvSpPr/>
          <p:nvPr/>
        </p:nvSpPr>
        <p:spPr>
          <a:xfrm>
            <a:off x="1850136" y="3297936"/>
            <a:ext cx="1934210" cy="0"/>
          </a:xfrm>
          <a:custGeom>
            <a:avLst/>
            <a:gdLst/>
            <a:ahLst/>
            <a:cxnLst/>
            <a:rect l="l" t="t" r="r" b="b"/>
            <a:pathLst>
              <a:path w="1934210" h="0">
                <a:moveTo>
                  <a:pt x="0" y="0"/>
                </a:moveTo>
                <a:lnTo>
                  <a:pt x="1933956" y="0"/>
                </a:lnTo>
              </a:path>
            </a:pathLst>
          </a:custGeom>
          <a:ln w="9143">
            <a:solidFill>
              <a:srgbClr val="000000"/>
            </a:solidFill>
          </a:ln>
        </p:spPr>
        <p:txBody>
          <a:bodyPr wrap="square" lIns="0" tIns="0" rIns="0" bIns="0" rtlCol="0"/>
          <a:lstStyle/>
          <a:p/>
        </p:txBody>
      </p:sp>
      <p:sp>
        <p:nvSpPr>
          <p:cNvPr id="30" name="object 30"/>
          <p:cNvSpPr txBox="1"/>
          <p:nvPr/>
        </p:nvSpPr>
        <p:spPr>
          <a:xfrm>
            <a:off x="1317287" y="3093170"/>
            <a:ext cx="3702050" cy="199390"/>
          </a:xfrm>
          <a:prstGeom prst="rect">
            <a:avLst/>
          </a:prstGeom>
        </p:spPr>
        <p:txBody>
          <a:bodyPr wrap="square" lIns="0" tIns="11430" rIns="0" bIns="0" rtlCol="0" vert="horz">
            <a:spAutoFit/>
          </a:bodyPr>
          <a:lstStyle/>
          <a:p>
            <a:pPr marL="25400">
              <a:lnSpc>
                <a:spcPct val="100000"/>
              </a:lnSpc>
              <a:spcBef>
                <a:spcPts val="90"/>
              </a:spcBef>
              <a:tabLst>
                <a:tab pos="1128395" algn="l"/>
              </a:tabLst>
            </a:pPr>
            <a:r>
              <a:rPr dirty="0" baseline="-33816" sz="1725" spc="-15">
                <a:latin typeface="Arial"/>
                <a:cs typeface="Arial"/>
              </a:rPr>
              <a:t>–   </a:t>
            </a:r>
            <a:r>
              <a:rPr dirty="0" baseline="-33816" sz="1725" spc="-15">
                <a:latin typeface="Cambria"/>
                <a:cs typeface="Cambria"/>
              </a:rPr>
              <a:t>𝑉  </a:t>
            </a:r>
            <a:r>
              <a:rPr dirty="0" baseline="-33816" sz="1725" spc="315">
                <a:latin typeface="Cambria"/>
                <a:cs typeface="Cambria"/>
              </a:rPr>
              <a:t>= </a:t>
            </a:r>
            <a:r>
              <a:rPr dirty="0" sz="800" spc="35">
                <a:latin typeface="Cambria"/>
                <a:cs typeface="Cambria"/>
              </a:rPr>
              <a:t>2</a:t>
            </a:r>
            <a:r>
              <a:rPr dirty="0" sz="800" spc="135">
                <a:latin typeface="Cambria"/>
                <a:cs typeface="Cambria"/>
              </a:rPr>
              <a:t> </a:t>
            </a:r>
            <a:r>
              <a:rPr dirty="0" sz="800" spc="30">
                <a:latin typeface="Cambria"/>
                <a:cs typeface="Cambria"/>
              </a:rPr>
              <a:t>o.31</a:t>
            </a:r>
            <a:r>
              <a:rPr dirty="0" sz="800" spc="15">
                <a:latin typeface="Cambria"/>
                <a:cs typeface="Cambria"/>
              </a:rPr>
              <a:t> </a:t>
            </a:r>
            <a:r>
              <a:rPr dirty="0" sz="800" spc="75">
                <a:latin typeface="Cambria"/>
                <a:cs typeface="Cambria"/>
              </a:rPr>
              <a:t>in	</a:t>
            </a:r>
            <a:r>
              <a:rPr dirty="0" sz="800" spc="45">
                <a:latin typeface="Cambria"/>
                <a:cs typeface="Cambria"/>
              </a:rPr>
              <a:t>6o </a:t>
            </a:r>
            <a:r>
              <a:rPr dirty="0" sz="800" spc="65">
                <a:latin typeface="Cambria"/>
                <a:cs typeface="Cambria"/>
              </a:rPr>
              <a:t>ksi </a:t>
            </a:r>
            <a:r>
              <a:rPr dirty="0" sz="800" spc="35">
                <a:latin typeface="Cambria"/>
                <a:cs typeface="Cambria"/>
              </a:rPr>
              <a:t>69.384in </a:t>
            </a:r>
            <a:r>
              <a:rPr dirty="0" sz="800" spc="60">
                <a:latin typeface="Cambria"/>
                <a:cs typeface="Cambria"/>
              </a:rPr>
              <a:t>cot </a:t>
            </a:r>
            <a:r>
              <a:rPr dirty="0" sz="800" spc="30">
                <a:latin typeface="Cambria"/>
                <a:cs typeface="Cambria"/>
              </a:rPr>
              <a:t>28.o2 </a:t>
            </a:r>
            <a:r>
              <a:rPr dirty="0" baseline="-33816" sz="1725" spc="7">
                <a:latin typeface="Cambria"/>
                <a:cs typeface="Cambria"/>
              </a:rPr>
              <a:t>(1.0) </a:t>
            </a:r>
            <a:r>
              <a:rPr dirty="0" baseline="-33816" sz="1725" spc="315">
                <a:latin typeface="Cambria"/>
                <a:cs typeface="Cambria"/>
              </a:rPr>
              <a:t>= </a:t>
            </a:r>
            <a:r>
              <a:rPr dirty="0" baseline="-33816" sz="1725" spc="-7">
                <a:latin typeface="Cambria"/>
                <a:cs typeface="Cambria"/>
              </a:rPr>
              <a:t>808.29</a:t>
            </a:r>
            <a:r>
              <a:rPr dirty="0" baseline="-33816" sz="1725" spc="-52">
                <a:latin typeface="Cambria"/>
                <a:cs typeface="Cambria"/>
              </a:rPr>
              <a:t> </a:t>
            </a:r>
            <a:r>
              <a:rPr dirty="0" baseline="-33816" sz="1725" spc="-15">
                <a:latin typeface="Cambria"/>
                <a:cs typeface="Cambria"/>
              </a:rPr>
              <a:t>𝑘𝑖𝑝</a:t>
            </a:r>
            <a:endParaRPr baseline="-33816" sz="1725">
              <a:latin typeface="Cambria"/>
              <a:cs typeface="Cambria"/>
            </a:endParaRPr>
          </a:p>
        </p:txBody>
      </p:sp>
      <p:sp>
        <p:nvSpPr>
          <p:cNvPr id="31" name="object 31"/>
          <p:cNvSpPr txBox="1"/>
          <p:nvPr/>
        </p:nvSpPr>
        <p:spPr>
          <a:xfrm>
            <a:off x="991105" y="3396485"/>
            <a:ext cx="1504315" cy="443230"/>
          </a:xfrm>
          <a:prstGeom prst="rect">
            <a:avLst/>
          </a:prstGeom>
        </p:spPr>
        <p:txBody>
          <a:bodyPr wrap="square" lIns="0" tIns="46355" rIns="0" bIns="0" rtlCol="0" vert="horz">
            <a:spAutoFit/>
          </a:bodyPr>
          <a:lstStyle/>
          <a:p>
            <a:pPr marL="269875" indent="-245110">
              <a:lnSpc>
                <a:spcPct val="100000"/>
              </a:lnSpc>
              <a:spcBef>
                <a:spcPts val="365"/>
              </a:spcBef>
              <a:buChar char="•"/>
              <a:tabLst>
                <a:tab pos="269875" algn="l"/>
                <a:tab pos="270510" algn="l"/>
              </a:tabLst>
            </a:pPr>
            <a:r>
              <a:rPr dirty="0" sz="1150" spc="-5">
                <a:latin typeface="Arial"/>
                <a:cs typeface="Arial"/>
              </a:rPr>
              <a:t>Prestressing</a:t>
            </a:r>
            <a:endParaRPr sz="1150">
              <a:latin typeface="Arial"/>
              <a:cs typeface="Arial"/>
            </a:endParaRPr>
          </a:p>
          <a:p>
            <a:pPr marL="351155">
              <a:lnSpc>
                <a:spcPct val="100000"/>
              </a:lnSpc>
              <a:spcBef>
                <a:spcPts val="265"/>
              </a:spcBef>
            </a:pPr>
            <a:r>
              <a:rPr dirty="0" sz="1150" spc="-10">
                <a:latin typeface="Arial"/>
                <a:cs typeface="Arial"/>
              </a:rPr>
              <a:t>– </a:t>
            </a:r>
            <a:r>
              <a:rPr dirty="0" sz="1150" spc="-100">
                <a:latin typeface="Cambria"/>
                <a:cs typeface="Cambria"/>
              </a:rPr>
              <a:t>𝑉</a:t>
            </a:r>
            <a:r>
              <a:rPr dirty="0" baseline="-17361" sz="1200" spc="-150">
                <a:latin typeface="Cambria"/>
                <a:cs typeface="Cambria"/>
              </a:rPr>
              <a:t>p </a:t>
            </a:r>
            <a:r>
              <a:rPr dirty="0" sz="1150" spc="210">
                <a:latin typeface="Cambria"/>
                <a:cs typeface="Cambria"/>
              </a:rPr>
              <a:t>= </a:t>
            </a:r>
            <a:r>
              <a:rPr dirty="0" sz="1150" spc="-5">
                <a:latin typeface="Cambria"/>
                <a:cs typeface="Cambria"/>
              </a:rPr>
              <a:t>43.18</a:t>
            </a:r>
            <a:r>
              <a:rPr dirty="0" sz="1150" spc="-180">
                <a:latin typeface="Cambria"/>
                <a:cs typeface="Cambria"/>
              </a:rPr>
              <a:t> </a:t>
            </a:r>
            <a:r>
              <a:rPr dirty="0" sz="1150" spc="-10">
                <a:latin typeface="Cambria"/>
                <a:cs typeface="Cambria"/>
              </a:rPr>
              <a:t>𝑘𝑖𝑝</a:t>
            </a:r>
            <a:endParaRPr sz="1150">
              <a:latin typeface="Cambria"/>
              <a:cs typeface="Cambria"/>
            </a:endParaRPr>
          </a:p>
        </p:txBody>
      </p:sp>
      <p:sp>
        <p:nvSpPr>
          <p:cNvPr id="32" name="object 32"/>
          <p:cNvSpPr txBox="1"/>
          <p:nvPr/>
        </p:nvSpPr>
        <p:spPr>
          <a:xfrm>
            <a:off x="6903724" y="4498371"/>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13</a:t>
            </a:r>
            <a:r>
              <a:rPr dirty="0" sz="850">
                <a:solidFill>
                  <a:srgbClr val="FFFFFF"/>
                </a:solidFill>
                <a:latin typeface="Arial"/>
                <a:cs typeface="Arial"/>
              </a:rPr>
              <a:t>7</a:t>
            </a:r>
            <a:endParaRPr sz="850">
              <a:latin typeface="Arial"/>
              <a:cs typeface="Arial"/>
            </a:endParaRPr>
          </a:p>
        </p:txBody>
      </p:sp>
      <p:sp>
        <p:nvSpPr>
          <p:cNvPr id="33" name="object 33"/>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34" name="object 34"/>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35" name="object 35"/>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36" name="object 36"/>
          <p:cNvSpPr txBox="1"/>
          <p:nvPr/>
        </p:nvSpPr>
        <p:spPr>
          <a:xfrm>
            <a:off x="1016466" y="5528576"/>
            <a:ext cx="3142615" cy="417195"/>
          </a:xfrm>
          <a:prstGeom prst="rect">
            <a:avLst/>
          </a:prstGeom>
        </p:spPr>
        <p:txBody>
          <a:bodyPr wrap="square" lIns="0" tIns="14604" rIns="0" bIns="0" rtlCol="0" vert="horz">
            <a:spAutoFit/>
          </a:bodyPr>
          <a:lstStyle/>
          <a:p>
            <a:pPr>
              <a:lnSpc>
                <a:spcPct val="100000"/>
              </a:lnSpc>
              <a:spcBef>
                <a:spcPts val="114"/>
              </a:spcBef>
            </a:pPr>
            <a:r>
              <a:rPr dirty="0" sz="2550" spc="10">
                <a:solidFill>
                  <a:srgbClr val="1C7C5B"/>
                </a:solidFill>
                <a:latin typeface="Arial Black"/>
                <a:cs typeface="Arial Black"/>
              </a:rPr>
              <a:t>Shear</a:t>
            </a:r>
            <a:r>
              <a:rPr dirty="0" sz="2550" spc="-95">
                <a:solidFill>
                  <a:srgbClr val="1C7C5B"/>
                </a:solidFill>
                <a:latin typeface="Arial Black"/>
                <a:cs typeface="Arial Black"/>
              </a:rPr>
              <a:t> </a:t>
            </a:r>
            <a:r>
              <a:rPr dirty="0" sz="2550" spc="5">
                <a:solidFill>
                  <a:srgbClr val="1C7C5B"/>
                </a:solidFill>
                <a:latin typeface="Arial Black"/>
                <a:cs typeface="Arial Black"/>
              </a:rPr>
              <a:t>Resistance</a:t>
            </a:r>
            <a:endParaRPr sz="2550">
              <a:latin typeface="Arial Black"/>
              <a:cs typeface="Arial Black"/>
            </a:endParaRPr>
          </a:p>
        </p:txBody>
      </p:sp>
      <p:sp>
        <p:nvSpPr>
          <p:cNvPr id="37" name="object 37"/>
          <p:cNvSpPr txBox="1"/>
          <p:nvPr/>
        </p:nvSpPr>
        <p:spPr>
          <a:xfrm>
            <a:off x="978445" y="6181488"/>
            <a:ext cx="5353050" cy="556260"/>
          </a:xfrm>
          <a:prstGeom prst="rect">
            <a:avLst/>
          </a:prstGeom>
        </p:spPr>
        <p:txBody>
          <a:bodyPr wrap="square" lIns="0" tIns="86360" rIns="0" bIns="0" rtlCol="0" vert="horz">
            <a:spAutoFit/>
          </a:bodyPr>
          <a:lstStyle/>
          <a:p>
            <a:pPr marL="283210" indent="-245745">
              <a:lnSpc>
                <a:spcPct val="100000"/>
              </a:lnSpc>
              <a:spcBef>
                <a:spcPts val="680"/>
              </a:spcBef>
              <a:buFont typeface="Arial"/>
              <a:buChar char="•"/>
              <a:tabLst>
                <a:tab pos="283210" algn="l"/>
                <a:tab pos="283845" algn="l"/>
              </a:tabLst>
            </a:pPr>
            <a:r>
              <a:rPr dirty="0" sz="1250" spc="-90">
                <a:latin typeface="Cambria"/>
                <a:cs typeface="Cambria"/>
              </a:rPr>
              <a:t>𝑉</a:t>
            </a:r>
            <a:r>
              <a:rPr dirty="0" baseline="-15432" sz="1350" spc="-135">
                <a:latin typeface="Cambria"/>
                <a:cs typeface="Cambria"/>
              </a:rPr>
              <a:t>n</a:t>
            </a:r>
            <a:r>
              <a:rPr dirty="0" baseline="-15432" sz="1350" spc="-7">
                <a:latin typeface="Cambria"/>
                <a:cs typeface="Cambria"/>
              </a:rPr>
              <a:t> </a:t>
            </a:r>
            <a:r>
              <a:rPr dirty="0" sz="1250" spc="265">
                <a:latin typeface="Cambria"/>
                <a:cs typeface="Cambria"/>
              </a:rPr>
              <a:t>=</a:t>
            </a:r>
            <a:r>
              <a:rPr dirty="0" sz="1250" spc="85">
                <a:latin typeface="Cambria"/>
                <a:cs typeface="Cambria"/>
              </a:rPr>
              <a:t> </a:t>
            </a:r>
            <a:r>
              <a:rPr dirty="0" sz="1250" spc="-130">
                <a:latin typeface="Cambria"/>
                <a:cs typeface="Cambria"/>
              </a:rPr>
              <a:t>𝑉</a:t>
            </a:r>
            <a:r>
              <a:rPr dirty="0" baseline="-15432" sz="1350" spc="-195">
                <a:latin typeface="Cambria"/>
                <a:cs typeface="Cambria"/>
              </a:rPr>
              <a:t>e</a:t>
            </a:r>
            <a:r>
              <a:rPr dirty="0" baseline="-15432" sz="1350" spc="-150">
                <a:latin typeface="Cambria"/>
                <a:cs typeface="Cambria"/>
              </a:rPr>
              <a:t> </a:t>
            </a:r>
            <a:r>
              <a:rPr dirty="0" sz="1250" spc="265">
                <a:latin typeface="Cambria"/>
                <a:cs typeface="Cambria"/>
              </a:rPr>
              <a:t>+</a:t>
            </a:r>
            <a:r>
              <a:rPr dirty="0" sz="1250" spc="10">
                <a:latin typeface="Cambria"/>
                <a:cs typeface="Cambria"/>
              </a:rPr>
              <a:t> </a:t>
            </a:r>
            <a:r>
              <a:rPr dirty="0" sz="1250" spc="-110">
                <a:latin typeface="Cambria"/>
                <a:cs typeface="Cambria"/>
              </a:rPr>
              <a:t>𝑉</a:t>
            </a:r>
            <a:r>
              <a:rPr dirty="0" baseline="-15432" sz="1350" spc="-165">
                <a:latin typeface="Cambria"/>
                <a:cs typeface="Cambria"/>
              </a:rPr>
              <a:t>s</a:t>
            </a:r>
            <a:r>
              <a:rPr dirty="0" baseline="-15432" sz="1350" spc="-150">
                <a:latin typeface="Cambria"/>
                <a:cs typeface="Cambria"/>
              </a:rPr>
              <a:t> </a:t>
            </a:r>
            <a:r>
              <a:rPr dirty="0" sz="1250" spc="265">
                <a:latin typeface="Cambria"/>
                <a:cs typeface="Cambria"/>
              </a:rPr>
              <a:t>+</a:t>
            </a:r>
            <a:r>
              <a:rPr dirty="0" sz="1250" spc="10">
                <a:latin typeface="Cambria"/>
                <a:cs typeface="Cambria"/>
              </a:rPr>
              <a:t> </a:t>
            </a:r>
            <a:r>
              <a:rPr dirty="0" sz="1250" spc="-100">
                <a:latin typeface="Cambria"/>
                <a:cs typeface="Cambria"/>
              </a:rPr>
              <a:t>𝑉</a:t>
            </a:r>
            <a:r>
              <a:rPr dirty="0" baseline="-15432" sz="1350" spc="-150">
                <a:latin typeface="Cambria"/>
                <a:cs typeface="Cambria"/>
              </a:rPr>
              <a:t>p</a:t>
            </a:r>
            <a:r>
              <a:rPr dirty="0" baseline="-15432" sz="1350" spc="-112">
                <a:latin typeface="Cambria"/>
                <a:cs typeface="Cambria"/>
              </a:rPr>
              <a:t> </a:t>
            </a:r>
            <a:r>
              <a:rPr dirty="0" sz="1250" spc="265">
                <a:latin typeface="Cambria"/>
                <a:cs typeface="Cambria"/>
              </a:rPr>
              <a:t>=</a:t>
            </a:r>
            <a:r>
              <a:rPr dirty="0" sz="1250" spc="85">
                <a:latin typeface="Cambria"/>
                <a:cs typeface="Cambria"/>
              </a:rPr>
              <a:t> </a:t>
            </a:r>
            <a:r>
              <a:rPr dirty="0" sz="1250" spc="15">
                <a:latin typeface="Cambria"/>
                <a:cs typeface="Cambria"/>
              </a:rPr>
              <a:t>240.51 𝑘𝑖𝑝</a:t>
            </a:r>
            <a:r>
              <a:rPr dirty="0" sz="1250" spc="20">
                <a:latin typeface="Cambria"/>
                <a:cs typeface="Cambria"/>
              </a:rPr>
              <a:t> </a:t>
            </a:r>
            <a:r>
              <a:rPr dirty="0" sz="1250" spc="265">
                <a:latin typeface="Cambria"/>
                <a:cs typeface="Cambria"/>
              </a:rPr>
              <a:t>+</a:t>
            </a:r>
            <a:r>
              <a:rPr dirty="0" sz="1250" spc="10">
                <a:latin typeface="Cambria"/>
                <a:cs typeface="Cambria"/>
              </a:rPr>
              <a:t> </a:t>
            </a:r>
            <a:r>
              <a:rPr dirty="0" sz="1250" spc="15">
                <a:latin typeface="Cambria"/>
                <a:cs typeface="Cambria"/>
              </a:rPr>
              <a:t>808.29 𝑘𝑖𝑝</a:t>
            </a:r>
            <a:r>
              <a:rPr dirty="0" sz="1250" spc="25">
                <a:latin typeface="Cambria"/>
                <a:cs typeface="Cambria"/>
              </a:rPr>
              <a:t> </a:t>
            </a:r>
            <a:r>
              <a:rPr dirty="0" sz="1250" spc="265">
                <a:latin typeface="Cambria"/>
                <a:cs typeface="Cambria"/>
              </a:rPr>
              <a:t>+</a:t>
            </a:r>
            <a:r>
              <a:rPr dirty="0" sz="1250" spc="10">
                <a:latin typeface="Cambria"/>
                <a:cs typeface="Cambria"/>
              </a:rPr>
              <a:t> </a:t>
            </a:r>
            <a:r>
              <a:rPr dirty="0" sz="1250" spc="15">
                <a:latin typeface="Cambria"/>
                <a:cs typeface="Cambria"/>
              </a:rPr>
              <a:t>43.18</a:t>
            </a:r>
            <a:r>
              <a:rPr dirty="0" sz="1250" spc="25">
                <a:latin typeface="Cambria"/>
                <a:cs typeface="Cambria"/>
              </a:rPr>
              <a:t> </a:t>
            </a:r>
            <a:r>
              <a:rPr dirty="0" sz="1250" spc="10">
                <a:latin typeface="Cambria"/>
                <a:cs typeface="Cambria"/>
              </a:rPr>
              <a:t>𝑘𝑖𝑝</a:t>
            </a:r>
            <a:r>
              <a:rPr dirty="0" sz="1250" spc="100">
                <a:latin typeface="Cambria"/>
                <a:cs typeface="Cambria"/>
              </a:rPr>
              <a:t> </a:t>
            </a:r>
            <a:r>
              <a:rPr dirty="0" sz="1250" spc="265">
                <a:latin typeface="Cambria"/>
                <a:cs typeface="Cambria"/>
              </a:rPr>
              <a:t>=</a:t>
            </a:r>
            <a:r>
              <a:rPr dirty="0" sz="1250" spc="75">
                <a:latin typeface="Cambria"/>
                <a:cs typeface="Cambria"/>
              </a:rPr>
              <a:t> </a:t>
            </a:r>
            <a:r>
              <a:rPr dirty="0" sz="1250" spc="15">
                <a:latin typeface="Cambria"/>
                <a:cs typeface="Cambria"/>
              </a:rPr>
              <a:t>1091.99</a:t>
            </a:r>
            <a:r>
              <a:rPr dirty="0" sz="1250" spc="25">
                <a:latin typeface="Cambria"/>
                <a:cs typeface="Cambria"/>
              </a:rPr>
              <a:t> </a:t>
            </a:r>
            <a:r>
              <a:rPr dirty="0" sz="1250" spc="10">
                <a:latin typeface="Cambria"/>
                <a:cs typeface="Cambria"/>
              </a:rPr>
              <a:t>𝑘𝑖𝑝</a:t>
            </a:r>
            <a:endParaRPr sz="1250">
              <a:latin typeface="Cambria"/>
              <a:cs typeface="Cambria"/>
            </a:endParaRPr>
          </a:p>
          <a:p>
            <a:pPr marL="283210" indent="-245745">
              <a:lnSpc>
                <a:spcPct val="100000"/>
              </a:lnSpc>
              <a:spcBef>
                <a:spcPts val="585"/>
              </a:spcBef>
              <a:buFont typeface="Arial"/>
              <a:buChar char="•"/>
              <a:tabLst>
                <a:tab pos="283210" algn="l"/>
                <a:tab pos="283845" algn="l"/>
              </a:tabLst>
            </a:pPr>
            <a:r>
              <a:rPr dirty="0" sz="1250" spc="-90">
                <a:latin typeface="Cambria"/>
                <a:cs typeface="Cambria"/>
              </a:rPr>
              <a:t>𝑉</a:t>
            </a:r>
            <a:r>
              <a:rPr dirty="0" baseline="-15432" sz="1350" spc="-135">
                <a:latin typeface="Cambria"/>
                <a:cs typeface="Cambria"/>
              </a:rPr>
              <a:t>n </a:t>
            </a:r>
            <a:r>
              <a:rPr dirty="0" sz="1250" spc="265">
                <a:latin typeface="Cambria"/>
                <a:cs typeface="Cambria"/>
              </a:rPr>
              <a:t>= </a:t>
            </a:r>
            <a:r>
              <a:rPr dirty="0" sz="1250" spc="50">
                <a:latin typeface="Cambria"/>
                <a:cs typeface="Cambria"/>
              </a:rPr>
              <a:t>0.25𝑓</a:t>
            </a:r>
            <a:r>
              <a:rPr dirty="0" baseline="27777" sz="1350" spc="75">
                <a:latin typeface="Cambria"/>
                <a:cs typeface="Cambria"/>
              </a:rPr>
              <a:t>,</a:t>
            </a:r>
            <a:r>
              <a:rPr dirty="0" sz="1250" spc="50">
                <a:latin typeface="Cambria"/>
                <a:cs typeface="Cambria"/>
              </a:rPr>
              <a:t>𝑏 </a:t>
            </a:r>
            <a:r>
              <a:rPr dirty="0" sz="1250" spc="15">
                <a:latin typeface="Cambria"/>
                <a:cs typeface="Cambria"/>
              </a:rPr>
              <a:t>𝑑 </a:t>
            </a:r>
            <a:r>
              <a:rPr dirty="0" sz="1250" spc="265">
                <a:latin typeface="Cambria"/>
                <a:cs typeface="Cambria"/>
              </a:rPr>
              <a:t>+</a:t>
            </a:r>
            <a:r>
              <a:rPr dirty="0" sz="1250" spc="55">
                <a:latin typeface="Cambria"/>
                <a:cs typeface="Cambria"/>
              </a:rPr>
              <a:t> </a:t>
            </a:r>
            <a:r>
              <a:rPr dirty="0" sz="1250" spc="20">
                <a:latin typeface="Cambria"/>
                <a:cs typeface="Cambria"/>
              </a:rPr>
              <a:t>𝑉</a:t>
            </a:r>
            <a:endParaRPr sz="1250">
              <a:latin typeface="Cambria"/>
              <a:cs typeface="Cambria"/>
            </a:endParaRPr>
          </a:p>
        </p:txBody>
      </p:sp>
      <p:sp>
        <p:nvSpPr>
          <p:cNvPr id="38" name="object 38"/>
          <p:cNvSpPr txBox="1"/>
          <p:nvPr/>
        </p:nvSpPr>
        <p:spPr>
          <a:xfrm>
            <a:off x="1987278" y="6593825"/>
            <a:ext cx="767715" cy="168275"/>
          </a:xfrm>
          <a:prstGeom prst="rect">
            <a:avLst/>
          </a:prstGeom>
        </p:spPr>
        <p:txBody>
          <a:bodyPr wrap="square" lIns="0" tIns="17145" rIns="0" bIns="0" rtlCol="0" vert="horz">
            <a:spAutoFit/>
          </a:bodyPr>
          <a:lstStyle/>
          <a:p>
            <a:pPr>
              <a:lnSpc>
                <a:spcPct val="100000"/>
              </a:lnSpc>
              <a:spcBef>
                <a:spcPts val="135"/>
              </a:spcBef>
              <a:tabLst>
                <a:tab pos="679450" algn="l"/>
              </a:tabLst>
            </a:pPr>
            <a:r>
              <a:rPr dirty="0" sz="900" spc="30">
                <a:latin typeface="Cambria"/>
                <a:cs typeface="Cambria"/>
              </a:rPr>
              <a:t>e</a:t>
            </a:r>
            <a:r>
              <a:rPr dirty="0" sz="900" spc="30">
                <a:latin typeface="Cambria"/>
                <a:cs typeface="Cambria"/>
              </a:rPr>
              <a:t>    </a:t>
            </a:r>
            <a:r>
              <a:rPr dirty="0" sz="900" spc="-100">
                <a:latin typeface="Cambria"/>
                <a:cs typeface="Cambria"/>
              </a:rPr>
              <a:t> </a:t>
            </a:r>
            <a:r>
              <a:rPr dirty="0" sz="900" spc="75">
                <a:latin typeface="Cambria"/>
                <a:cs typeface="Cambria"/>
              </a:rPr>
              <a:t>v</a:t>
            </a:r>
            <a:r>
              <a:rPr dirty="0" sz="900">
                <a:latin typeface="Cambria"/>
                <a:cs typeface="Cambria"/>
              </a:rPr>
              <a:t>   </a:t>
            </a:r>
            <a:r>
              <a:rPr dirty="0" sz="900" spc="20">
                <a:latin typeface="Cambria"/>
                <a:cs typeface="Cambria"/>
              </a:rPr>
              <a:t> </a:t>
            </a:r>
            <a:r>
              <a:rPr dirty="0" sz="900" spc="75">
                <a:latin typeface="Cambria"/>
                <a:cs typeface="Cambria"/>
              </a:rPr>
              <a:t>v</a:t>
            </a:r>
            <a:r>
              <a:rPr dirty="0" sz="900">
                <a:latin typeface="Cambria"/>
                <a:cs typeface="Cambria"/>
              </a:rPr>
              <a:t>	</a:t>
            </a:r>
            <a:r>
              <a:rPr dirty="0" sz="900" spc="85">
                <a:latin typeface="Cambria"/>
                <a:cs typeface="Cambria"/>
              </a:rPr>
              <a:t>p</a:t>
            </a:r>
            <a:endParaRPr sz="900">
              <a:latin typeface="Cambria"/>
              <a:cs typeface="Cambria"/>
            </a:endParaRPr>
          </a:p>
        </p:txBody>
      </p:sp>
      <p:sp>
        <p:nvSpPr>
          <p:cNvPr id="39" name="object 39"/>
          <p:cNvSpPr/>
          <p:nvPr/>
        </p:nvSpPr>
        <p:spPr>
          <a:xfrm>
            <a:off x="2171700" y="6835140"/>
            <a:ext cx="579120" cy="151130"/>
          </a:xfrm>
          <a:custGeom>
            <a:avLst/>
            <a:gdLst/>
            <a:ahLst/>
            <a:cxnLst/>
            <a:rect l="l" t="t" r="r" b="b"/>
            <a:pathLst>
              <a:path w="579119" h="151129">
                <a:moveTo>
                  <a:pt x="531876" y="150876"/>
                </a:moveTo>
                <a:lnTo>
                  <a:pt x="528828" y="144780"/>
                </a:lnTo>
                <a:lnTo>
                  <a:pt x="538257" y="141422"/>
                </a:lnTo>
                <a:lnTo>
                  <a:pt x="545973" y="136207"/>
                </a:lnTo>
                <a:lnTo>
                  <a:pt x="563118" y="101155"/>
                </a:lnTo>
                <a:lnTo>
                  <a:pt x="565404" y="74676"/>
                </a:lnTo>
                <a:lnTo>
                  <a:pt x="564832" y="62412"/>
                </a:lnTo>
                <a:lnTo>
                  <a:pt x="551973" y="22169"/>
                </a:lnTo>
                <a:lnTo>
                  <a:pt x="528828" y="6096"/>
                </a:lnTo>
                <a:lnTo>
                  <a:pt x="531876" y="0"/>
                </a:lnTo>
                <a:lnTo>
                  <a:pt x="566928" y="27432"/>
                </a:lnTo>
                <a:lnTo>
                  <a:pt x="579120" y="76200"/>
                </a:lnTo>
                <a:lnTo>
                  <a:pt x="578500" y="90249"/>
                </a:lnTo>
                <a:lnTo>
                  <a:pt x="560379" y="134373"/>
                </a:lnTo>
                <a:lnTo>
                  <a:pt x="542710" y="147470"/>
                </a:lnTo>
                <a:lnTo>
                  <a:pt x="531876" y="150876"/>
                </a:lnTo>
                <a:close/>
              </a:path>
              <a:path w="579119" h="151129">
                <a:moveTo>
                  <a:pt x="47243" y="150876"/>
                </a:moveTo>
                <a:lnTo>
                  <a:pt x="12191" y="124968"/>
                </a:lnTo>
                <a:lnTo>
                  <a:pt x="0" y="76200"/>
                </a:lnTo>
                <a:lnTo>
                  <a:pt x="619" y="62150"/>
                </a:lnTo>
                <a:lnTo>
                  <a:pt x="18740" y="18002"/>
                </a:lnTo>
                <a:lnTo>
                  <a:pt x="47243" y="0"/>
                </a:lnTo>
                <a:lnTo>
                  <a:pt x="50291" y="6096"/>
                </a:lnTo>
                <a:lnTo>
                  <a:pt x="41719" y="10120"/>
                </a:lnTo>
                <a:lnTo>
                  <a:pt x="34290" y="15430"/>
                </a:lnTo>
                <a:lnTo>
                  <a:pt x="16001" y="50863"/>
                </a:lnTo>
                <a:lnTo>
                  <a:pt x="13715" y="74676"/>
                </a:lnTo>
                <a:lnTo>
                  <a:pt x="14287" y="88701"/>
                </a:lnTo>
                <a:lnTo>
                  <a:pt x="28003" y="129563"/>
                </a:lnTo>
                <a:lnTo>
                  <a:pt x="50291" y="144780"/>
                </a:lnTo>
                <a:lnTo>
                  <a:pt x="47243" y="150876"/>
                </a:lnTo>
                <a:close/>
              </a:path>
            </a:pathLst>
          </a:custGeom>
          <a:solidFill>
            <a:srgbClr val="000000"/>
          </a:solidFill>
        </p:spPr>
        <p:txBody>
          <a:bodyPr wrap="square" lIns="0" tIns="0" rIns="0" bIns="0" rtlCol="0"/>
          <a:lstStyle/>
          <a:p/>
        </p:txBody>
      </p:sp>
      <p:sp>
        <p:nvSpPr>
          <p:cNvPr id="40" name="object 40"/>
          <p:cNvSpPr/>
          <p:nvPr/>
        </p:nvSpPr>
        <p:spPr>
          <a:xfrm>
            <a:off x="2781300" y="6835140"/>
            <a:ext cx="685800" cy="151130"/>
          </a:xfrm>
          <a:custGeom>
            <a:avLst/>
            <a:gdLst/>
            <a:ahLst/>
            <a:cxnLst/>
            <a:rect l="l" t="t" r="r" b="b"/>
            <a:pathLst>
              <a:path w="685800" h="151129">
                <a:moveTo>
                  <a:pt x="638556" y="150876"/>
                </a:moveTo>
                <a:lnTo>
                  <a:pt x="635508" y="144780"/>
                </a:lnTo>
                <a:lnTo>
                  <a:pt x="644937" y="141422"/>
                </a:lnTo>
                <a:lnTo>
                  <a:pt x="652653" y="136207"/>
                </a:lnTo>
                <a:lnTo>
                  <a:pt x="669798" y="101155"/>
                </a:lnTo>
                <a:lnTo>
                  <a:pt x="672084" y="74676"/>
                </a:lnTo>
                <a:lnTo>
                  <a:pt x="671512" y="62412"/>
                </a:lnTo>
                <a:lnTo>
                  <a:pt x="658653" y="22169"/>
                </a:lnTo>
                <a:lnTo>
                  <a:pt x="635508" y="6096"/>
                </a:lnTo>
                <a:lnTo>
                  <a:pt x="638556" y="0"/>
                </a:lnTo>
                <a:lnTo>
                  <a:pt x="673608" y="27432"/>
                </a:lnTo>
                <a:lnTo>
                  <a:pt x="685800" y="76200"/>
                </a:lnTo>
                <a:lnTo>
                  <a:pt x="685180" y="90249"/>
                </a:lnTo>
                <a:lnTo>
                  <a:pt x="667059" y="134373"/>
                </a:lnTo>
                <a:lnTo>
                  <a:pt x="649390" y="147470"/>
                </a:lnTo>
                <a:lnTo>
                  <a:pt x="638556" y="150876"/>
                </a:lnTo>
                <a:close/>
              </a:path>
              <a:path w="685800" h="151129">
                <a:moveTo>
                  <a:pt x="47243" y="150876"/>
                </a:moveTo>
                <a:lnTo>
                  <a:pt x="12191" y="124968"/>
                </a:lnTo>
                <a:lnTo>
                  <a:pt x="0" y="76200"/>
                </a:lnTo>
                <a:lnTo>
                  <a:pt x="619" y="62150"/>
                </a:lnTo>
                <a:lnTo>
                  <a:pt x="18740" y="18002"/>
                </a:lnTo>
                <a:lnTo>
                  <a:pt x="47243" y="0"/>
                </a:lnTo>
                <a:lnTo>
                  <a:pt x="50292" y="6096"/>
                </a:lnTo>
                <a:lnTo>
                  <a:pt x="41719" y="10120"/>
                </a:lnTo>
                <a:lnTo>
                  <a:pt x="34290" y="15430"/>
                </a:lnTo>
                <a:lnTo>
                  <a:pt x="16002" y="50863"/>
                </a:lnTo>
                <a:lnTo>
                  <a:pt x="13716" y="74676"/>
                </a:lnTo>
                <a:lnTo>
                  <a:pt x="14287" y="88701"/>
                </a:lnTo>
                <a:lnTo>
                  <a:pt x="28003" y="129563"/>
                </a:lnTo>
                <a:lnTo>
                  <a:pt x="50292" y="144780"/>
                </a:lnTo>
                <a:lnTo>
                  <a:pt x="47243" y="150876"/>
                </a:lnTo>
                <a:close/>
              </a:path>
            </a:pathLst>
          </a:custGeom>
          <a:solidFill>
            <a:srgbClr val="000000"/>
          </a:solidFill>
        </p:spPr>
        <p:txBody>
          <a:bodyPr wrap="square" lIns="0" tIns="0" rIns="0" bIns="0" rtlCol="0"/>
          <a:lstStyle/>
          <a:p/>
        </p:txBody>
      </p:sp>
      <p:sp>
        <p:nvSpPr>
          <p:cNvPr id="41" name="object 41"/>
          <p:cNvSpPr/>
          <p:nvPr/>
        </p:nvSpPr>
        <p:spPr>
          <a:xfrm>
            <a:off x="3497579" y="6835140"/>
            <a:ext cx="777240" cy="151130"/>
          </a:xfrm>
          <a:custGeom>
            <a:avLst/>
            <a:gdLst/>
            <a:ahLst/>
            <a:cxnLst/>
            <a:rect l="l" t="t" r="r" b="b"/>
            <a:pathLst>
              <a:path w="777239" h="151129">
                <a:moveTo>
                  <a:pt x="729996" y="150876"/>
                </a:moveTo>
                <a:lnTo>
                  <a:pt x="726948" y="144780"/>
                </a:lnTo>
                <a:lnTo>
                  <a:pt x="736377" y="141422"/>
                </a:lnTo>
                <a:lnTo>
                  <a:pt x="744093" y="136207"/>
                </a:lnTo>
                <a:lnTo>
                  <a:pt x="761238" y="101155"/>
                </a:lnTo>
                <a:lnTo>
                  <a:pt x="763524" y="74676"/>
                </a:lnTo>
                <a:lnTo>
                  <a:pt x="762952" y="62412"/>
                </a:lnTo>
                <a:lnTo>
                  <a:pt x="750093" y="22169"/>
                </a:lnTo>
                <a:lnTo>
                  <a:pt x="726948" y="6096"/>
                </a:lnTo>
                <a:lnTo>
                  <a:pt x="729996" y="0"/>
                </a:lnTo>
                <a:lnTo>
                  <a:pt x="765048" y="27432"/>
                </a:lnTo>
                <a:lnTo>
                  <a:pt x="777240" y="76200"/>
                </a:lnTo>
                <a:lnTo>
                  <a:pt x="776620" y="90249"/>
                </a:lnTo>
                <a:lnTo>
                  <a:pt x="758499" y="134373"/>
                </a:lnTo>
                <a:lnTo>
                  <a:pt x="740830" y="147470"/>
                </a:lnTo>
                <a:lnTo>
                  <a:pt x="729996" y="150876"/>
                </a:lnTo>
                <a:close/>
              </a:path>
              <a:path w="777239" h="151129">
                <a:moveTo>
                  <a:pt x="47243" y="150876"/>
                </a:moveTo>
                <a:lnTo>
                  <a:pt x="12191" y="124968"/>
                </a:lnTo>
                <a:lnTo>
                  <a:pt x="0" y="76200"/>
                </a:lnTo>
                <a:lnTo>
                  <a:pt x="619" y="62150"/>
                </a:lnTo>
                <a:lnTo>
                  <a:pt x="18740" y="18002"/>
                </a:lnTo>
                <a:lnTo>
                  <a:pt x="47243" y="0"/>
                </a:lnTo>
                <a:lnTo>
                  <a:pt x="50291" y="6096"/>
                </a:lnTo>
                <a:lnTo>
                  <a:pt x="41719" y="10120"/>
                </a:lnTo>
                <a:lnTo>
                  <a:pt x="34290" y="15430"/>
                </a:lnTo>
                <a:lnTo>
                  <a:pt x="16002" y="50863"/>
                </a:lnTo>
                <a:lnTo>
                  <a:pt x="13716" y="74676"/>
                </a:lnTo>
                <a:lnTo>
                  <a:pt x="14287" y="88701"/>
                </a:lnTo>
                <a:lnTo>
                  <a:pt x="28003" y="129563"/>
                </a:lnTo>
                <a:lnTo>
                  <a:pt x="50291" y="144780"/>
                </a:lnTo>
                <a:lnTo>
                  <a:pt x="47243" y="150876"/>
                </a:lnTo>
                <a:close/>
              </a:path>
            </a:pathLst>
          </a:custGeom>
          <a:solidFill>
            <a:srgbClr val="000000"/>
          </a:solidFill>
        </p:spPr>
        <p:txBody>
          <a:bodyPr wrap="square" lIns="0" tIns="0" rIns="0" bIns="0" rtlCol="0"/>
          <a:lstStyle/>
          <a:p/>
        </p:txBody>
      </p:sp>
      <p:sp>
        <p:nvSpPr>
          <p:cNvPr id="42" name="object 42"/>
          <p:cNvSpPr/>
          <p:nvPr/>
        </p:nvSpPr>
        <p:spPr>
          <a:xfrm>
            <a:off x="2318003" y="7085076"/>
            <a:ext cx="862965" cy="151130"/>
          </a:xfrm>
          <a:custGeom>
            <a:avLst/>
            <a:gdLst/>
            <a:ahLst/>
            <a:cxnLst/>
            <a:rect l="l" t="t" r="r" b="b"/>
            <a:pathLst>
              <a:path w="862964" h="151129">
                <a:moveTo>
                  <a:pt x="815340" y="150876"/>
                </a:moveTo>
                <a:lnTo>
                  <a:pt x="812292" y="144780"/>
                </a:lnTo>
                <a:lnTo>
                  <a:pt x="821721" y="141422"/>
                </a:lnTo>
                <a:lnTo>
                  <a:pt x="829437" y="136207"/>
                </a:lnTo>
                <a:lnTo>
                  <a:pt x="846582" y="101155"/>
                </a:lnTo>
                <a:lnTo>
                  <a:pt x="848868" y="74676"/>
                </a:lnTo>
                <a:lnTo>
                  <a:pt x="848296" y="62412"/>
                </a:lnTo>
                <a:lnTo>
                  <a:pt x="835437" y="22169"/>
                </a:lnTo>
                <a:lnTo>
                  <a:pt x="812292" y="6096"/>
                </a:lnTo>
                <a:lnTo>
                  <a:pt x="815340" y="0"/>
                </a:lnTo>
                <a:lnTo>
                  <a:pt x="850392" y="27432"/>
                </a:lnTo>
                <a:lnTo>
                  <a:pt x="862584" y="76200"/>
                </a:lnTo>
                <a:lnTo>
                  <a:pt x="861964" y="90249"/>
                </a:lnTo>
                <a:lnTo>
                  <a:pt x="843843" y="134373"/>
                </a:lnTo>
                <a:lnTo>
                  <a:pt x="826174" y="147470"/>
                </a:lnTo>
                <a:lnTo>
                  <a:pt x="815340" y="150876"/>
                </a:lnTo>
                <a:close/>
              </a:path>
              <a:path w="862964" h="151129">
                <a:moveTo>
                  <a:pt x="47243" y="150876"/>
                </a:moveTo>
                <a:lnTo>
                  <a:pt x="12191" y="124968"/>
                </a:lnTo>
                <a:lnTo>
                  <a:pt x="0" y="76200"/>
                </a:lnTo>
                <a:lnTo>
                  <a:pt x="619" y="62150"/>
                </a:lnTo>
                <a:lnTo>
                  <a:pt x="18740" y="18002"/>
                </a:lnTo>
                <a:lnTo>
                  <a:pt x="47243" y="0"/>
                </a:lnTo>
                <a:lnTo>
                  <a:pt x="50291" y="6096"/>
                </a:lnTo>
                <a:lnTo>
                  <a:pt x="41719" y="10120"/>
                </a:lnTo>
                <a:lnTo>
                  <a:pt x="34289" y="15430"/>
                </a:lnTo>
                <a:lnTo>
                  <a:pt x="16001" y="50863"/>
                </a:lnTo>
                <a:lnTo>
                  <a:pt x="13715" y="74676"/>
                </a:lnTo>
                <a:lnTo>
                  <a:pt x="14287" y="88701"/>
                </a:lnTo>
                <a:lnTo>
                  <a:pt x="28003" y="129563"/>
                </a:lnTo>
                <a:lnTo>
                  <a:pt x="50291" y="144780"/>
                </a:lnTo>
                <a:lnTo>
                  <a:pt x="47243" y="150876"/>
                </a:lnTo>
                <a:close/>
              </a:path>
            </a:pathLst>
          </a:custGeom>
          <a:solidFill>
            <a:srgbClr val="000000"/>
          </a:solidFill>
        </p:spPr>
        <p:txBody>
          <a:bodyPr wrap="square" lIns="0" tIns="0" rIns="0" bIns="0" rtlCol="0"/>
          <a:lstStyle/>
          <a:p/>
        </p:txBody>
      </p:sp>
      <p:sp>
        <p:nvSpPr>
          <p:cNvPr id="43" name="object 43"/>
          <p:cNvSpPr txBox="1"/>
          <p:nvPr/>
        </p:nvSpPr>
        <p:spPr>
          <a:xfrm>
            <a:off x="6903724" y="8873744"/>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13</a:t>
            </a:r>
            <a:r>
              <a:rPr dirty="0" sz="850">
                <a:solidFill>
                  <a:srgbClr val="FFFFFF"/>
                </a:solidFill>
                <a:latin typeface="Arial"/>
                <a:cs typeface="Arial"/>
              </a:rPr>
              <a:t>8</a:t>
            </a:r>
            <a:endParaRPr sz="850">
              <a:latin typeface="Arial"/>
              <a:cs typeface="Arial"/>
            </a:endParaRPr>
          </a:p>
        </p:txBody>
      </p:sp>
      <p:sp>
        <p:nvSpPr>
          <p:cNvPr id="44" name="object 44"/>
          <p:cNvSpPr/>
          <p:nvPr/>
        </p:nvSpPr>
        <p:spPr>
          <a:xfrm>
            <a:off x="6124955" y="6902196"/>
            <a:ext cx="149860" cy="149860"/>
          </a:xfrm>
          <a:custGeom>
            <a:avLst/>
            <a:gdLst/>
            <a:ahLst/>
            <a:cxnLst/>
            <a:rect l="l" t="t" r="r" b="b"/>
            <a:pathLst>
              <a:path w="149860" h="149859">
                <a:moveTo>
                  <a:pt x="149351" y="149351"/>
                </a:moveTo>
                <a:lnTo>
                  <a:pt x="149351" y="149351"/>
                </a:lnTo>
                <a:lnTo>
                  <a:pt x="0" y="0"/>
                </a:lnTo>
              </a:path>
            </a:pathLst>
          </a:custGeom>
          <a:ln w="6096">
            <a:solidFill>
              <a:srgbClr val="497EBA"/>
            </a:solidFill>
          </a:ln>
        </p:spPr>
        <p:txBody>
          <a:bodyPr wrap="square" lIns="0" tIns="0" rIns="0" bIns="0" rtlCol="0"/>
          <a:lstStyle/>
          <a:p/>
        </p:txBody>
      </p:sp>
      <p:sp>
        <p:nvSpPr>
          <p:cNvPr id="45" name="object 45"/>
          <p:cNvSpPr/>
          <p:nvPr/>
        </p:nvSpPr>
        <p:spPr>
          <a:xfrm>
            <a:off x="6124955" y="6755892"/>
            <a:ext cx="946404" cy="295655"/>
          </a:xfrm>
          <a:prstGeom prst="rect">
            <a:avLst/>
          </a:prstGeom>
          <a:blipFill>
            <a:blip r:embed="rId4" cstate="print"/>
            <a:stretch>
              <a:fillRect/>
            </a:stretch>
          </a:blipFill>
        </p:spPr>
        <p:txBody>
          <a:bodyPr wrap="square" lIns="0" tIns="0" rIns="0" bIns="0" rtlCol="0"/>
          <a:lstStyle/>
          <a:p/>
        </p:txBody>
      </p:sp>
      <p:sp>
        <p:nvSpPr>
          <p:cNvPr id="46" name="object 46"/>
          <p:cNvSpPr/>
          <p:nvPr/>
        </p:nvSpPr>
        <p:spPr>
          <a:xfrm>
            <a:off x="6124955" y="6754367"/>
            <a:ext cx="946785" cy="297180"/>
          </a:xfrm>
          <a:custGeom>
            <a:avLst/>
            <a:gdLst/>
            <a:ahLst/>
            <a:cxnLst/>
            <a:rect l="l" t="t" r="r" b="b"/>
            <a:pathLst>
              <a:path w="946784" h="297179">
                <a:moveTo>
                  <a:pt x="0" y="147828"/>
                </a:moveTo>
                <a:lnTo>
                  <a:pt x="149351" y="0"/>
                </a:lnTo>
                <a:lnTo>
                  <a:pt x="149351" y="73151"/>
                </a:lnTo>
                <a:lnTo>
                  <a:pt x="946404" y="73151"/>
                </a:lnTo>
                <a:lnTo>
                  <a:pt x="946404" y="222503"/>
                </a:lnTo>
                <a:lnTo>
                  <a:pt x="149351" y="222503"/>
                </a:lnTo>
                <a:lnTo>
                  <a:pt x="149351" y="297180"/>
                </a:lnTo>
                <a:lnTo>
                  <a:pt x="0" y="147828"/>
                </a:lnTo>
                <a:close/>
              </a:path>
            </a:pathLst>
          </a:custGeom>
          <a:ln w="6096">
            <a:solidFill>
              <a:srgbClr val="497EBA"/>
            </a:solidFill>
          </a:ln>
        </p:spPr>
        <p:txBody>
          <a:bodyPr wrap="square" lIns="0" tIns="0" rIns="0" bIns="0" rtlCol="0"/>
          <a:lstStyle/>
          <a:p/>
        </p:txBody>
      </p:sp>
      <p:sp>
        <p:nvSpPr>
          <p:cNvPr id="47" name="object 47"/>
          <p:cNvSpPr txBox="1"/>
          <p:nvPr/>
        </p:nvSpPr>
        <p:spPr>
          <a:xfrm>
            <a:off x="991105" y="6737737"/>
            <a:ext cx="6118860" cy="781050"/>
          </a:xfrm>
          <a:prstGeom prst="rect">
            <a:avLst/>
          </a:prstGeom>
        </p:spPr>
        <p:txBody>
          <a:bodyPr wrap="square" lIns="0" tIns="66675" rIns="0" bIns="0" rtlCol="0" vert="horz">
            <a:spAutoFit/>
          </a:bodyPr>
          <a:lstStyle/>
          <a:p>
            <a:pPr marL="694055">
              <a:lnSpc>
                <a:spcPct val="100000"/>
              </a:lnSpc>
              <a:spcBef>
                <a:spcPts val="525"/>
              </a:spcBef>
              <a:tabLst>
                <a:tab pos="1843405" algn="l"/>
                <a:tab pos="2559685" algn="l"/>
                <a:tab pos="5282565" algn="l"/>
                <a:tab pos="6080125" algn="l"/>
              </a:tabLst>
            </a:pPr>
            <a:r>
              <a:rPr dirty="0" baseline="2222" sz="1875" spc="397">
                <a:latin typeface="Cambria"/>
                <a:cs typeface="Cambria"/>
              </a:rPr>
              <a:t>= </a:t>
            </a:r>
            <a:r>
              <a:rPr dirty="0" baseline="2222" sz="1875" spc="15">
                <a:latin typeface="Cambria"/>
                <a:cs typeface="Cambria"/>
              </a:rPr>
              <a:t>0.25</a:t>
            </a:r>
            <a:r>
              <a:rPr dirty="0" baseline="2222" sz="1875" spc="135">
                <a:latin typeface="Cambria"/>
                <a:cs typeface="Cambria"/>
              </a:rPr>
              <a:t> </a:t>
            </a:r>
            <a:r>
              <a:rPr dirty="0" baseline="2222" sz="1875" spc="22">
                <a:latin typeface="Cambria"/>
                <a:cs typeface="Cambria"/>
              </a:rPr>
              <a:t>8.7</a:t>
            </a:r>
            <a:r>
              <a:rPr dirty="0" baseline="2222" sz="1875" spc="30">
                <a:latin typeface="Cambria"/>
                <a:cs typeface="Cambria"/>
              </a:rPr>
              <a:t> </a:t>
            </a:r>
            <a:r>
              <a:rPr dirty="0" baseline="2222" sz="1875" spc="15">
                <a:latin typeface="Cambria"/>
                <a:cs typeface="Cambria"/>
              </a:rPr>
              <a:t>𝑘𝑠𝑖	</a:t>
            </a:r>
            <a:r>
              <a:rPr dirty="0" baseline="2222" sz="1875" spc="22">
                <a:latin typeface="Cambria"/>
                <a:cs typeface="Cambria"/>
              </a:rPr>
              <a:t>6.125 𝑖𝑛	69.384 𝑖𝑛   </a:t>
            </a:r>
            <a:r>
              <a:rPr dirty="0" baseline="2222" sz="1875" spc="397">
                <a:latin typeface="Cambria"/>
                <a:cs typeface="Cambria"/>
              </a:rPr>
              <a:t>+ </a:t>
            </a:r>
            <a:r>
              <a:rPr dirty="0" baseline="2222" sz="1875" spc="22">
                <a:latin typeface="Cambria"/>
                <a:cs typeface="Cambria"/>
              </a:rPr>
              <a:t>43.18 </a:t>
            </a:r>
            <a:r>
              <a:rPr dirty="0" baseline="2222" sz="1875" spc="15">
                <a:latin typeface="Cambria"/>
                <a:cs typeface="Cambria"/>
              </a:rPr>
              <a:t>𝑘𝑖𝑝</a:t>
            </a:r>
            <a:r>
              <a:rPr dirty="0" baseline="2222" sz="1875" spc="-232">
                <a:latin typeface="Cambria"/>
                <a:cs typeface="Cambria"/>
              </a:rPr>
              <a:t> </a:t>
            </a:r>
            <a:r>
              <a:rPr dirty="0" baseline="2222" sz="1875" spc="397">
                <a:latin typeface="Cambria"/>
                <a:cs typeface="Cambria"/>
              </a:rPr>
              <a:t>=</a:t>
            </a:r>
            <a:r>
              <a:rPr dirty="0" baseline="2222" sz="1875" spc="135">
                <a:latin typeface="Cambria"/>
                <a:cs typeface="Cambria"/>
              </a:rPr>
              <a:t> </a:t>
            </a:r>
            <a:r>
              <a:rPr dirty="0" baseline="2222" sz="1875" spc="22">
                <a:latin typeface="Cambria"/>
                <a:cs typeface="Cambria"/>
              </a:rPr>
              <a:t>967.51𝑘𝑖𝑝	</a:t>
            </a:r>
            <a:r>
              <a:rPr dirty="0" u="sng" sz="1250" spc="15">
                <a:solidFill>
                  <a:srgbClr val="FFFFFF"/>
                </a:solidFill>
                <a:uFill>
                  <a:solidFill>
                    <a:srgbClr val="497EBA"/>
                  </a:solidFill>
                </a:uFill>
                <a:latin typeface="Cambria"/>
                <a:cs typeface="Cambria"/>
              </a:rPr>
              <a:t> </a:t>
            </a:r>
            <a:r>
              <a:rPr dirty="0" u="sng" sz="1250" spc="15">
                <a:solidFill>
                  <a:srgbClr val="FFFFFF"/>
                </a:solidFill>
                <a:uFill>
                  <a:solidFill>
                    <a:srgbClr val="497EBA"/>
                  </a:solidFill>
                </a:uFill>
                <a:latin typeface="Arial"/>
                <a:cs typeface="Arial"/>
              </a:rPr>
              <a:t>Controls	</a:t>
            </a:r>
            <a:endParaRPr sz="1250">
              <a:latin typeface="Arial"/>
              <a:cs typeface="Arial"/>
            </a:endParaRPr>
          </a:p>
          <a:p>
            <a:pPr marL="270510" indent="-245745">
              <a:lnSpc>
                <a:spcPct val="100000"/>
              </a:lnSpc>
              <a:spcBef>
                <a:spcPts val="430"/>
              </a:spcBef>
              <a:buFont typeface="Arial"/>
              <a:buChar char="•"/>
              <a:tabLst>
                <a:tab pos="270510" algn="l"/>
                <a:tab pos="271145" algn="l"/>
              </a:tabLst>
            </a:pPr>
            <a:r>
              <a:rPr dirty="0" sz="1250" spc="-80">
                <a:latin typeface="Cambria"/>
                <a:cs typeface="Cambria"/>
              </a:rPr>
              <a:t>𝑉</a:t>
            </a:r>
            <a:r>
              <a:rPr dirty="0" baseline="-15432" sz="1350" spc="-120">
                <a:latin typeface="Cambria"/>
                <a:cs typeface="Cambria"/>
              </a:rPr>
              <a:t>r </a:t>
            </a:r>
            <a:r>
              <a:rPr dirty="0" sz="1250" spc="265">
                <a:latin typeface="Cambria"/>
                <a:cs typeface="Cambria"/>
              </a:rPr>
              <a:t>= </a:t>
            </a:r>
            <a:r>
              <a:rPr dirty="0" sz="1250" spc="-45">
                <a:latin typeface="Cambria"/>
                <a:cs typeface="Cambria"/>
              </a:rPr>
              <a:t>𝜙𝑉</a:t>
            </a:r>
            <a:r>
              <a:rPr dirty="0" baseline="-15432" sz="1350" spc="-67">
                <a:latin typeface="Cambria"/>
                <a:cs typeface="Cambria"/>
              </a:rPr>
              <a:t>n </a:t>
            </a:r>
            <a:r>
              <a:rPr dirty="0" sz="1250" spc="265">
                <a:latin typeface="Cambria"/>
                <a:cs typeface="Cambria"/>
              </a:rPr>
              <a:t>= </a:t>
            </a:r>
            <a:r>
              <a:rPr dirty="0" sz="1250" spc="10">
                <a:latin typeface="Cambria"/>
                <a:cs typeface="Cambria"/>
              </a:rPr>
              <a:t>0.9 </a:t>
            </a:r>
            <a:r>
              <a:rPr dirty="0" sz="1250" spc="15">
                <a:latin typeface="Cambria"/>
                <a:cs typeface="Cambria"/>
              </a:rPr>
              <a:t>967.51 </a:t>
            </a:r>
            <a:r>
              <a:rPr dirty="0" sz="1250" spc="10">
                <a:latin typeface="Cambria"/>
                <a:cs typeface="Cambria"/>
              </a:rPr>
              <a:t>𝑘𝑖𝑝 </a:t>
            </a:r>
            <a:r>
              <a:rPr dirty="0" sz="1250" spc="265">
                <a:latin typeface="Cambria"/>
                <a:cs typeface="Cambria"/>
              </a:rPr>
              <a:t>= </a:t>
            </a:r>
            <a:r>
              <a:rPr dirty="0" sz="1250" spc="15">
                <a:latin typeface="Cambria"/>
                <a:cs typeface="Cambria"/>
              </a:rPr>
              <a:t>870.76</a:t>
            </a:r>
            <a:r>
              <a:rPr dirty="0" sz="1250" spc="-45">
                <a:latin typeface="Cambria"/>
                <a:cs typeface="Cambria"/>
              </a:rPr>
              <a:t> </a:t>
            </a:r>
            <a:r>
              <a:rPr dirty="0" sz="1250" spc="10">
                <a:latin typeface="Cambria"/>
                <a:cs typeface="Cambria"/>
              </a:rPr>
              <a:t>𝑘𝑖𝑝</a:t>
            </a:r>
            <a:endParaRPr sz="1250">
              <a:latin typeface="Cambria"/>
              <a:cs typeface="Cambria"/>
            </a:endParaRPr>
          </a:p>
          <a:p>
            <a:pPr marL="270510" indent="-245745">
              <a:lnSpc>
                <a:spcPct val="100000"/>
              </a:lnSpc>
              <a:spcBef>
                <a:spcPts val="710"/>
              </a:spcBef>
              <a:buFont typeface="Arial"/>
              <a:buChar char="•"/>
              <a:tabLst>
                <a:tab pos="270510" algn="l"/>
                <a:tab pos="271145" algn="l"/>
              </a:tabLst>
            </a:pPr>
            <a:r>
              <a:rPr dirty="0" sz="1150" spc="-95">
                <a:latin typeface="Cambria"/>
                <a:cs typeface="Cambria"/>
              </a:rPr>
              <a:t>𝑉</a:t>
            </a:r>
            <a:r>
              <a:rPr dirty="0" baseline="-17361" sz="1200" spc="-142">
                <a:latin typeface="Cambria"/>
                <a:cs typeface="Cambria"/>
              </a:rPr>
              <a:t>u </a:t>
            </a:r>
            <a:r>
              <a:rPr dirty="0" sz="1150" spc="210">
                <a:latin typeface="Cambria"/>
                <a:cs typeface="Cambria"/>
              </a:rPr>
              <a:t>= </a:t>
            </a:r>
            <a:r>
              <a:rPr dirty="0" sz="1150" spc="-5">
                <a:latin typeface="Cambria"/>
                <a:cs typeface="Cambria"/>
              </a:rPr>
              <a:t>413.73 </a:t>
            </a:r>
            <a:r>
              <a:rPr dirty="0" sz="1150" spc="-10">
                <a:latin typeface="Cambria"/>
                <a:cs typeface="Cambria"/>
              </a:rPr>
              <a:t>𝑘𝑖𝑝 </a:t>
            </a:r>
            <a:r>
              <a:rPr dirty="0" sz="1150" spc="215">
                <a:latin typeface="Cambria"/>
                <a:cs typeface="Cambria"/>
              </a:rPr>
              <a:t>≤ </a:t>
            </a:r>
            <a:r>
              <a:rPr dirty="0" sz="1150" spc="-90">
                <a:latin typeface="Cambria"/>
                <a:cs typeface="Cambria"/>
              </a:rPr>
              <a:t>𝑉</a:t>
            </a:r>
            <a:r>
              <a:rPr dirty="0" baseline="-17361" sz="1200" spc="-135">
                <a:latin typeface="Cambria"/>
                <a:cs typeface="Cambria"/>
              </a:rPr>
              <a:t>r </a:t>
            </a:r>
            <a:r>
              <a:rPr dirty="0" sz="1150" spc="210">
                <a:latin typeface="Cambria"/>
                <a:cs typeface="Cambria"/>
              </a:rPr>
              <a:t>=</a:t>
            </a:r>
            <a:r>
              <a:rPr dirty="0" sz="1150" spc="-130">
                <a:latin typeface="Cambria"/>
                <a:cs typeface="Cambria"/>
              </a:rPr>
              <a:t> </a:t>
            </a:r>
            <a:r>
              <a:rPr dirty="0" sz="1150" spc="-5">
                <a:latin typeface="Cambria"/>
                <a:cs typeface="Cambria"/>
              </a:rPr>
              <a:t>870.76 </a:t>
            </a:r>
            <a:r>
              <a:rPr dirty="0" sz="1150" spc="-10">
                <a:latin typeface="Cambria"/>
                <a:cs typeface="Cambria"/>
              </a:rPr>
              <a:t>𝑘𝑖𝑝</a:t>
            </a:r>
            <a:endParaRPr sz="1150">
              <a:latin typeface="Cambria"/>
              <a:cs typeface="Cambria"/>
            </a:endParaRPr>
          </a:p>
        </p:txBody>
      </p:sp>
      <p:sp>
        <p:nvSpPr>
          <p:cNvPr id="48" name="object 48"/>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49" name="object 49"/>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3</a:t>
            </a:r>
            <a:r>
              <a:rPr dirty="0" sz="1050" spc="-5">
                <a:solidFill>
                  <a:srgbClr val="262626"/>
                </a:solidFill>
                <a:latin typeface="Calibri"/>
                <a:cs typeface="Calibri"/>
              </a:rPr>
              <a:t>7</a:t>
            </a:r>
            <a:endParaRPr sz="1050">
              <a:latin typeface="Calibri"/>
              <a:cs typeface="Calibri"/>
            </a:endParaRPr>
          </a:p>
        </p:txBody>
      </p:sp>
      <p:sp>
        <p:nvSpPr>
          <p:cNvPr id="51" name="object 51"/>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50" name="object 50"/>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3</a:t>
            </a:r>
            <a:r>
              <a:rPr dirty="0" sz="1050" spc="-5">
                <a:solidFill>
                  <a:srgbClr val="262626"/>
                </a:solidFill>
                <a:latin typeface="Calibri"/>
                <a:cs typeface="Calibri"/>
              </a:rPr>
              <a:t>8</a:t>
            </a:r>
            <a:endParaRPr sz="105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3528060" cy="417195"/>
          </a:xfrm>
          <a:prstGeom prst="rect"/>
        </p:spPr>
        <p:txBody>
          <a:bodyPr wrap="square" lIns="0" tIns="14604" rIns="0" bIns="0" rtlCol="0" vert="horz">
            <a:spAutoFit/>
          </a:bodyPr>
          <a:lstStyle/>
          <a:p>
            <a:pPr>
              <a:lnSpc>
                <a:spcPct val="100000"/>
              </a:lnSpc>
              <a:spcBef>
                <a:spcPts val="114"/>
              </a:spcBef>
            </a:pPr>
            <a:r>
              <a:rPr dirty="0" sz="2550" spc="15" b="0">
                <a:solidFill>
                  <a:srgbClr val="1C7C5B"/>
                </a:solidFill>
                <a:latin typeface="Arial Black"/>
                <a:cs typeface="Arial Black"/>
              </a:rPr>
              <a:t>Prestressing</a:t>
            </a:r>
            <a:r>
              <a:rPr dirty="0" sz="2550" spc="-95" b="0">
                <a:solidFill>
                  <a:srgbClr val="1C7C5B"/>
                </a:solidFill>
                <a:latin typeface="Arial Black"/>
                <a:cs typeface="Arial Black"/>
              </a:rPr>
              <a:t> </a:t>
            </a:r>
            <a:r>
              <a:rPr dirty="0" sz="2550" spc="20" b="0">
                <a:solidFill>
                  <a:srgbClr val="1C7C5B"/>
                </a:solidFill>
                <a:latin typeface="Arial Black"/>
                <a:cs typeface="Arial Black"/>
              </a:rPr>
              <a:t>strand</a:t>
            </a:r>
            <a:endParaRPr sz="2550">
              <a:latin typeface="Arial Black"/>
              <a:cs typeface="Arial Black"/>
            </a:endParaRPr>
          </a:p>
        </p:txBody>
      </p:sp>
      <p:sp>
        <p:nvSpPr>
          <p:cNvPr id="6" name="object 6"/>
          <p:cNvSpPr txBox="1"/>
          <p:nvPr/>
        </p:nvSpPr>
        <p:spPr>
          <a:xfrm>
            <a:off x="991105" y="1843558"/>
            <a:ext cx="3608704" cy="2113280"/>
          </a:xfrm>
          <a:prstGeom prst="rect">
            <a:avLst/>
          </a:prstGeom>
        </p:spPr>
        <p:txBody>
          <a:bodyPr wrap="square" lIns="0" tIns="46355" rIns="0" bIns="0" rtlCol="0" vert="horz">
            <a:spAutoFit/>
          </a:bodyPr>
          <a:lstStyle/>
          <a:p>
            <a:pPr marL="269875" indent="-245110">
              <a:lnSpc>
                <a:spcPct val="100000"/>
              </a:lnSpc>
              <a:spcBef>
                <a:spcPts val="365"/>
              </a:spcBef>
              <a:buChar char="•"/>
              <a:tabLst>
                <a:tab pos="269875" algn="l"/>
                <a:tab pos="270510" algn="l"/>
              </a:tabLst>
            </a:pPr>
            <a:r>
              <a:rPr dirty="0" sz="1150" spc="-10">
                <a:latin typeface="Arial"/>
                <a:cs typeface="Arial"/>
              </a:rPr>
              <a:t>LRFD</a:t>
            </a:r>
            <a:r>
              <a:rPr dirty="0" sz="1150" spc="-20">
                <a:latin typeface="Arial"/>
                <a:cs typeface="Arial"/>
              </a:rPr>
              <a:t> </a:t>
            </a:r>
            <a:r>
              <a:rPr dirty="0" sz="1150" spc="-10">
                <a:latin typeface="Arial"/>
                <a:cs typeface="Arial"/>
              </a:rPr>
              <a:t>5.4.4</a:t>
            </a:r>
            <a:endParaRPr sz="1150">
              <a:latin typeface="Arial"/>
              <a:cs typeface="Arial"/>
            </a:endParaRPr>
          </a:p>
          <a:p>
            <a:pPr marL="269875" indent="-245110">
              <a:lnSpc>
                <a:spcPct val="100000"/>
              </a:lnSpc>
              <a:spcBef>
                <a:spcPts val="265"/>
              </a:spcBef>
              <a:buChar char="•"/>
              <a:tabLst>
                <a:tab pos="269875" algn="l"/>
                <a:tab pos="270510" algn="l"/>
              </a:tabLst>
            </a:pPr>
            <a:r>
              <a:rPr dirty="0" sz="1150" spc="-10">
                <a:latin typeface="Arial"/>
                <a:cs typeface="Arial"/>
              </a:rPr>
              <a:t>Carbon Steel </a:t>
            </a:r>
            <a:r>
              <a:rPr dirty="0" sz="1150" spc="-5">
                <a:latin typeface="Arial"/>
                <a:cs typeface="Arial"/>
              </a:rPr>
              <a:t>- </a:t>
            </a:r>
            <a:r>
              <a:rPr dirty="0" sz="1150" spc="-10">
                <a:latin typeface="Arial"/>
                <a:cs typeface="Arial"/>
              </a:rPr>
              <a:t>ASTM</a:t>
            </a:r>
            <a:r>
              <a:rPr dirty="0" sz="1150" spc="-130">
                <a:latin typeface="Arial"/>
                <a:cs typeface="Arial"/>
              </a:rPr>
              <a:t> </a:t>
            </a:r>
            <a:r>
              <a:rPr dirty="0" sz="1150" spc="-10">
                <a:latin typeface="Arial"/>
                <a:cs typeface="Arial"/>
              </a:rPr>
              <a:t>A416</a:t>
            </a:r>
            <a:endParaRPr sz="1150">
              <a:latin typeface="Arial"/>
              <a:cs typeface="Arial"/>
            </a:endParaRPr>
          </a:p>
          <a:p>
            <a:pPr marL="269875" indent="-245110">
              <a:lnSpc>
                <a:spcPct val="100000"/>
              </a:lnSpc>
              <a:spcBef>
                <a:spcPts val="260"/>
              </a:spcBef>
              <a:buChar char="•"/>
              <a:tabLst>
                <a:tab pos="269875" algn="l"/>
                <a:tab pos="270510" algn="l"/>
              </a:tabLst>
            </a:pPr>
            <a:r>
              <a:rPr dirty="0" sz="1150" spc="-10">
                <a:latin typeface="Arial"/>
                <a:cs typeface="Arial"/>
              </a:rPr>
              <a:t>7-wire</a:t>
            </a:r>
            <a:r>
              <a:rPr dirty="0" sz="1150" spc="-5">
                <a:latin typeface="Arial"/>
                <a:cs typeface="Arial"/>
              </a:rPr>
              <a:t> strand</a:t>
            </a:r>
            <a:endParaRPr sz="1150">
              <a:latin typeface="Arial"/>
              <a:cs typeface="Arial"/>
            </a:endParaRPr>
          </a:p>
          <a:p>
            <a:pPr marL="269875" indent="-245110">
              <a:lnSpc>
                <a:spcPct val="100000"/>
              </a:lnSpc>
              <a:spcBef>
                <a:spcPts val="265"/>
              </a:spcBef>
              <a:buChar char="•"/>
              <a:tabLst>
                <a:tab pos="269875" algn="l"/>
                <a:tab pos="270510" algn="l"/>
              </a:tabLst>
            </a:pPr>
            <a:r>
              <a:rPr dirty="0" sz="1150" spc="-5">
                <a:latin typeface="Arial"/>
                <a:cs typeface="Arial"/>
              </a:rPr>
              <a:t>Grade </a:t>
            </a:r>
            <a:r>
              <a:rPr dirty="0" sz="1150" spc="-10">
                <a:latin typeface="Arial"/>
                <a:cs typeface="Arial"/>
              </a:rPr>
              <a:t>250, </a:t>
            </a:r>
            <a:r>
              <a:rPr dirty="0" sz="1150" spc="-10" b="1">
                <a:latin typeface="Arial"/>
                <a:cs typeface="Arial"/>
              </a:rPr>
              <a:t>270</a:t>
            </a:r>
            <a:r>
              <a:rPr dirty="0" sz="1150" spc="-10">
                <a:latin typeface="Arial"/>
                <a:cs typeface="Arial"/>
              </a:rPr>
              <a:t>,</a:t>
            </a:r>
            <a:r>
              <a:rPr dirty="0" sz="1150">
                <a:latin typeface="Arial"/>
                <a:cs typeface="Arial"/>
              </a:rPr>
              <a:t> </a:t>
            </a:r>
            <a:r>
              <a:rPr dirty="0" sz="1150" spc="-10">
                <a:latin typeface="Arial"/>
                <a:cs typeface="Arial"/>
              </a:rPr>
              <a:t>300</a:t>
            </a:r>
            <a:endParaRPr sz="1150">
              <a:latin typeface="Arial"/>
              <a:cs typeface="Arial"/>
            </a:endParaRPr>
          </a:p>
          <a:p>
            <a:pPr marL="269875" indent="-245110">
              <a:lnSpc>
                <a:spcPct val="100000"/>
              </a:lnSpc>
              <a:spcBef>
                <a:spcPts val="265"/>
              </a:spcBef>
              <a:buChar char="•"/>
              <a:tabLst>
                <a:tab pos="269875" algn="l"/>
                <a:tab pos="270510" algn="l"/>
              </a:tabLst>
            </a:pPr>
            <a:r>
              <a:rPr dirty="0" sz="1150" spc="-10">
                <a:latin typeface="Arial"/>
                <a:cs typeface="Arial"/>
              </a:rPr>
              <a:t>Stress Relieved, </a:t>
            </a:r>
            <a:r>
              <a:rPr dirty="0" sz="1150" spc="-10" b="1">
                <a:latin typeface="Arial"/>
                <a:cs typeface="Arial"/>
              </a:rPr>
              <a:t>Low</a:t>
            </a:r>
            <a:r>
              <a:rPr dirty="0" sz="1150" b="1">
                <a:latin typeface="Arial"/>
                <a:cs typeface="Arial"/>
              </a:rPr>
              <a:t> </a:t>
            </a:r>
            <a:r>
              <a:rPr dirty="0" sz="1150" spc="-10" b="1">
                <a:latin typeface="Arial"/>
                <a:cs typeface="Arial"/>
              </a:rPr>
              <a:t>Relaxation</a:t>
            </a:r>
            <a:endParaRPr sz="1150">
              <a:latin typeface="Arial"/>
              <a:cs typeface="Arial"/>
            </a:endParaRPr>
          </a:p>
          <a:p>
            <a:pPr marL="269875" indent="-245110">
              <a:lnSpc>
                <a:spcPct val="100000"/>
              </a:lnSpc>
              <a:spcBef>
                <a:spcPts val="265"/>
              </a:spcBef>
              <a:buChar char="•"/>
              <a:tabLst>
                <a:tab pos="269875" algn="l"/>
                <a:tab pos="270510" algn="l"/>
              </a:tabLst>
            </a:pPr>
            <a:r>
              <a:rPr dirty="0" sz="1150" spc="-10">
                <a:latin typeface="Arial"/>
                <a:cs typeface="Arial"/>
              </a:rPr>
              <a:t>0.375” </a:t>
            </a:r>
            <a:r>
              <a:rPr dirty="0" sz="1150" spc="-5">
                <a:latin typeface="Arial"/>
                <a:cs typeface="Arial"/>
              </a:rPr>
              <a:t>- </a:t>
            </a:r>
            <a:r>
              <a:rPr dirty="0" sz="1150" spc="-10" b="1">
                <a:latin typeface="Arial"/>
                <a:cs typeface="Arial"/>
              </a:rPr>
              <a:t>0.6” </a:t>
            </a:r>
            <a:r>
              <a:rPr dirty="0" sz="1150" spc="-10">
                <a:latin typeface="Arial"/>
                <a:cs typeface="Arial"/>
              </a:rPr>
              <a:t>+ 0.62” &amp;</a:t>
            </a:r>
            <a:r>
              <a:rPr dirty="0" sz="1150" spc="45">
                <a:latin typeface="Arial"/>
                <a:cs typeface="Arial"/>
              </a:rPr>
              <a:t> </a:t>
            </a:r>
            <a:r>
              <a:rPr dirty="0" sz="1150" spc="-10">
                <a:latin typeface="Arial"/>
                <a:cs typeface="Arial"/>
              </a:rPr>
              <a:t>0.70”</a:t>
            </a:r>
            <a:endParaRPr sz="1150">
              <a:latin typeface="Arial"/>
              <a:cs typeface="Arial"/>
            </a:endParaRPr>
          </a:p>
          <a:p>
            <a:pPr marL="269875" indent="-245110">
              <a:lnSpc>
                <a:spcPct val="100000"/>
              </a:lnSpc>
              <a:spcBef>
                <a:spcPts val="265"/>
              </a:spcBef>
              <a:buChar char="•"/>
              <a:tabLst>
                <a:tab pos="269875" algn="l"/>
                <a:tab pos="270510" algn="l"/>
              </a:tabLst>
            </a:pPr>
            <a:r>
              <a:rPr dirty="0" sz="1150" spc="-10">
                <a:latin typeface="Arial"/>
                <a:cs typeface="Arial"/>
              </a:rPr>
              <a:t>Modulus </a:t>
            </a:r>
            <a:r>
              <a:rPr dirty="0" sz="1150" spc="-5">
                <a:latin typeface="Arial"/>
                <a:cs typeface="Arial"/>
              </a:rPr>
              <a:t>of </a:t>
            </a:r>
            <a:r>
              <a:rPr dirty="0" sz="1150" spc="-20">
                <a:latin typeface="Arial"/>
                <a:cs typeface="Arial"/>
              </a:rPr>
              <a:t>Elasticity, </a:t>
            </a:r>
            <a:r>
              <a:rPr dirty="0" sz="1150" spc="-25">
                <a:latin typeface="Cambria"/>
                <a:cs typeface="Cambria"/>
              </a:rPr>
              <a:t>𝐸</a:t>
            </a:r>
            <a:r>
              <a:rPr dirty="0" baseline="-17361" sz="1200" spc="-37">
                <a:latin typeface="Cambria"/>
                <a:cs typeface="Cambria"/>
              </a:rPr>
              <a:t>e </a:t>
            </a:r>
            <a:r>
              <a:rPr dirty="0" sz="1150" spc="210">
                <a:latin typeface="Cambria"/>
                <a:cs typeface="Cambria"/>
              </a:rPr>
              <a:t>= </a:t>
            </a:r>
            <a:r>
              <a:rPr dirty="0" sz="1150" spc="-5">
                <a:latin typeface="Cambria"/>
                <a:cs typeface="Cambria"/>
              </a:rPr>
              <a:t>28500 𝑘𝑠𝑖</a:t>
            </a:r>
            <a:r>
              <a:rPr dirty="0" sz="1150" spc="-5">
                <a:latin typeface="Arial"/>
                <a:cs typeface="Arial"/>
              </a:rPr>
              <a:t>, </a:t>
            </a:r>
            <a:r>
              <a:rPr dirty="0" sz="1150" spc="-10">
                <a:latin typeface="Arial"/>
                <a:cs typeface="Arial"/>
              </a:rPr>
              <a:t>LRFD</a:t>
            </a:r>
            <a:r>
              <a:rPr dirty="0" sz="1150" spc="-120">
                <a:latin typeface="Arial"/>
                <a:cs typeface="Arial"/>
              </a:rPr>
              <a:t> </a:t>
            </a:r>
            <a:r>
              <a:rPr dirty="0" sz="1150" spc="-10">
                <a:latin typeface="Arial"/>
                <a:cs typeface="Arial"/>
              </a:rPr>
              <a:t>5.4.4.2</a:t>
            </a:r>
            <a:endParaRPr sz="1150">
              <a:latin typeface="Arial"/>
              <a:cs typeface="Arial"/>
            </a:endParaRPr>
          </a:p>
          <a:p>
            <a:pPr marL="269875" indent="-245110">
              <a:lnSpc>
                <a:spcPct val="100000"/>
              </a:lnSpc>
              <a:spcBef>
                <a:spcPts val="260"/>
              </a:spcBef>
              <a:buChar char="•"/>
              <a:tabLst>
                <a:tab pos="269875" algn="l"/>
                <a:tab pos="270510" algn="l"/>
              </a:tabLst>
            </a:pPr>
            <a:r>
              <a:rPr dirty="0" sz="1150" spc="-10">
                <a:latin typeface="Arial"/>
                <a:cs typeface="Arial"/>
              </a:rPr>
              <a:t>High </a:t>
            </a:r>
            <a:r>
              <a:rPr dirty="0" sz="1150" spc="-15">
                <a:latin typeface="Arial"/>
                <a:cs typeface="Arial"/>
              </a:rPr>
              <a:t>yield </a:t>
            </a:r>
            <a:r>
              <a:rPr dirty="0" sz="1150" spc="-10">
                <a:latin typeface="Arial"/>
                <a:cs typeface="Arial"/>
              </a:rPr>
              <a:t>and ultimate</a:t>
            </a:r>
            <a:r>
              <a:rPr dirty="0" sz="1150" spc="60">
                <a:latin typeface="Arial"/>
                <a:cs typeface="Arial"/>
              </a:rPr>
              <a:t> </a:t>
            </a:r>
            <a:r>
              <a:rPr dirty="0" sz="1150" spc="-10">
                <a:latin typeface="Arial"/>
                <a:cs typeface="Arial"/>
              </a:rPr>
              <a:t>strength</a:t>
            </a:r>
            <a:endParaRPr sz="1150">
              <a:latin typeface="Arial"/>
              <a:cs typeface="Arial"/>
            </a:endParaRPr>
          </a:p>
          <a:p>
            <a:pPr marL="269875" indent="-245110">
              <a:lnSpc>
                <a:spcPct val="100000"/>
              </a:lnSpc>
              <a:spcBef>
                <a:spcPts val="265"/>
              </a:spcBef>
              <a:buChar char="•"/>
              <a:tabLst>
                <a:tab pos="269875" algn="l"/>
                <a:tab pos="270510" algn="l"/>
              </a:tabLst>
            </a:pPr>
            <a:r>
              <a:rPr dirty="0" sz="1150" spc="-5">
                <a:latin typeface="Arial"/>
                <a:cs typeface="Arial"/>
              </a:rPr>
              <a:t>Less </a:t>
            </a:r>
            <a:r>
              <a:rPr dirty="0" sz="1150" spc="-10">
                <a:latin typeface="Arial"/>
                <a:cs typeface="Arial"/>
              </a:rPr>
              <a:t>ductility than reinforcing </a:t>
            </a:r>
            <a:r>
              <a:rPr dirty="0" sz="1150" spc="-5">
                <a:latin typeface="Arial"/>
                <a:cs typeface="Arial"/>
              </a:rPr>
              <a:t>bars</a:t>
            </a:r>
            <a:endParaRPr sz="1150">
              <a:latin typeface="Arial"/>
              <a:cs typeface="Arial"/>
            </a:endParaRPr>
          </a:p>
          <a:p>
            <a:pPr marL="351155">
              <a:lnSpc>
                <a:spcPct val="100000"/>
              </a:lnSpc>
              <a:spcBef>
                <a:spcPts val="265"/>
              </a:spcBef>
            </a:pPr>
            <a:r>
              <a:rPr dirty="0" sz="1150" spc="-10">
                <a:latin typeface="Arial"/>
                <a:cs typeface="Arial"/>
              </a:rPr>
              <a:t>– Fraction strain 3.5% compared to</a:t>
            </a:r>
            <a:r>
              <a:rPr dirty="0" sz="1150" spc="80">
                <a:latin typeface="Arial"/>
                <a:cs typeface="Arial"/>
              </a:rPr>
              <a:t> </a:t>
            </a:r>
            <a:r>
              <a:rPr dirty="0" sz="1150" spc="-25">
                <a:latin typeface="Arial"/>
                <a:cs typeface="Arial"/>
              </a:rPr>
              <a:t>9-11%</a:t>
            </a:r>
            <a:endParaRPr sz="1150">
              <a:latin typeface="Arial"/>
              <a:cs typeface="Arial"/>
            </a:endParaRPr>
          </a:p>
        </p:txBody>
      </p:sp>
      <p:sp>
        <p:nvSpPr>
          <p:cNvPr id="7" name="object 7"/>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a:t>
            </a:r>
            <a:r>
              <a:rPr dirty="0" sz="850">
                <a:solidFill>
                  <a:srgbClr val="FFFFFF"/>
                </a:solidFill>
                <a:latin typeface="Arial"/>
                <a:cs typeface="Arial"/>
              </a:rPr>
              <a:t>3</a:t>
            </a:r>
            <a:endParaRPr sz="850">
              <a:latin typeface="Arial"/>
              <a:cs typeface="Arial"/>
            </a:endParaRPr>
          </a:p>
        </p:txBody>
      </p:sp>
      <p:sp>
        <p:nvSpPr>
          <p:cNvPr id="8" name="object 8"/>
          <p:cNvSpPr/>
          <p:nvPr/>
        </p:nvSpPr>
        <p:spPr>
          <a:xfrm>
            <a:off x="4344923" y="1629156"/>
            <a:ext cx="995172" cy="995171"/>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5512307" y="1289304"/>
            <a:ext cx="1453895" cy="1453895"/>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4559808" y="2679192"/>
            <a:ext cx="2263140" cy="1543811"/>
          </a:xfrm>
          <a:prstGeom prst="rect">
            <a:avLst/>
          </a:prstGeom>
          <a:blipFill>
            <a:blip r:embed="rId5" cstate="print"/>
            <a:stretch>
              <a:fillRect/>
            </a:stretch>
          </a:blipFill>
        </p:spPr>
        <p:txBody>
          <a:bodyPr wrap="square" lIns="0" tIns="0" rIns="0" bIns="0" rtlCol="0"/>
          <a:lstStyle/>
          <a:p/>
        </p:txBody>
      </p:sp>
      <p:sp>
        <p:nvSpPr>
          <p:cNvPr id="11" name="object 11"/>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12" name="object 12"/>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3" name="object 13"/>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4" name="object 14"/>
          <p:cNvSpPr txBox="1"/>
          <p:nvPr/>
        </p:nvSpPr>
        <p:spPr>
          <a:xfrm>
            <a:off x="1016466" y="5528576"/>
            <a:ext cx="4718050" cy="417195"/>
          </a:xfrm>
          <a:prstGeom prst="rect">
            <a:avLst/>
          </a:prstGeom>
        </p:spPr>
        <p:txBody>
          <a:bodyPr wrap="square" lIns="0" tIns="14604" rIns="0" bIns="0" rtlCol="0" vert="horz">
            <a:spAutoFit/>
          </a:bodyPr>
          <a:lstStyle/>
          <a:p>
            <a:pPr>
              <a:lnSpc>
                <a:spcPct val="100000"/>
              </a:lnSpc>
              <a:spcBef>
                <a:spcPts val="114"/>
              </a:spcBef>
            </a:pPr>
            <a:r>
              <a:rPr dirty="0" sz="2550" spc="25">
                <a:solidFill>
                  <a:srgbClr val="1C7C5B"/>
                </a:solidFill>
                <a:latin typeface="Arial Black"/>
                <a:cs typeface="Arial Black"/>
              </a:rPr>
              <a:t>Corrosion </a:t>
            </a:r>
            <a:r>
              <a:rPr dirty="0" sz="2550" spc="10">
                <a:solidFill>
                  <a:srgbClr val="1C7C5B"/>
                </a:solidFill>
                <a:latin typeface="Arial Black"/>
                <a:cs typeface="Arial Black"/>
              </a:rPr>
              <a:t>resistant</a:t>
            </a:r>
            <a:r>
              <a:rPr dirty="0" sz="2550" spc="-75">
                <a:solidFill>
                  <a:srgbClr val="1C7C5B"/>
                </a:solidFill>
                <a:latin typeface="Arial Black"/>
                <a:cs typeface="Arial Black"/>
              </a:rPr>
              <a:t> </a:t>
            </a:r>
            <a:r>
              <a:rPr dirty="0" sz="2550" spc="15">
                <a:solidFill>
                  <a:srgbClr val="1C7C5B"/>
                </a:solidFill>
                <a:latin typeface="Arial Black"/>
                <a:cs typeface="Arial Black"/>
              </a:rPr>
              <a:t>strand</a:t>
            </a:r>
            <a:endParaRPr sz="2550">
              <a:latin typeface="Arial Black"/>
              <a:cs typeface="Arial Black"/>
            </a:endParaRPr>
          </a:p>
        </p:txBody>
      </p:sp>
      <p:sp>
        <p:nvSpPr>
          <p:cNvPr id="15" name="object 15"/>
          <p:cNvSpPr txBox="1"/>
          <p:nvPr/>
        </p:nvSpPr>
        <p:spPr>
          <a:xfrm>
            <a:off x="1016505" y="6218889"/>
            <a:ext cx="4031615" cy="1905000"/>
          </a:xfrm>
          <a:prstGeom prst="rect">
            <a:avLst/>
          </a:prstGeom>
        </p:spPr>
        <p:txBody>
          <a:bodyPr wrap="square" lIns="0" tIns="46355" rIns="0" bIns="0" rtlCol="0" vert="horz">
            <a:spAutoFit/>
          </a:bodyPr>
          <a:lstStyle/>
          <a:p>
            <a:pPr marL="244475" indent="-245110">
              <a:lnSpc>
                <a:spcPct val="100000"/>
              </a:lnSpc>
              <a:spcBef>
                <a:spcPts val="365"/>
              </a:spcBef>
              <a:buChar char="•"/>
              <a:tabLst>
                <a:tab pos="244475" algn="l"/>
                <a:tab pos="245110" algn="l"/>
              </a:tabLst>
            </a:pPr>
            <a:r>
              <a:rPr dirty="0" sz="1150" spc="-10">
                <a:latin typeface="Arial"/>
                <a:cs typeface="Arial"/>
              </a:rPr>
              <a:t>Stainless </a:t>
            </a:r>
            <a:r>
              <a:rPr dirty="0" sz="1150" spc="-5">
                <a:latin typeface="Arial"/>
                <a:cs typeface="Arial"/>
              </a:rPr>
              <a:t>steel</a:t>
            </a:r>
            <a:endParaRPr sz="1150">
              <a:latin typeface="Arial"/>
              <a:cs typeface="Arial"/>
            </a:endParaRPr>
          </a:p>
          <a:p>
            <a:pPr lvl="1" marL="530225" indent="-205104">
              <a:lnSpc>
                <a:spcPct val="100000"/>
              </a:lnSpc>
              <a:spcBef>
                <a:spcPts val="265"/>
              </a:spcBef>
              <a:buChar char="–"/>
              <a:tabLst>
                <a:tab pos="530860" algn="l"/>
              </a:tabLst>
            </a:pPr>
            <a:r>
              <a:rPr dirty="0" sz="1150" spc="-10">
                <a:latin typeface="Arial"/>
                <a:cs typeface="Arial"/>
              </a:rPr>
              <a:t>Grade 250</a:t>
            </a:r>
            <a:r>
              <a:rPr dirty="0" sz="1150" spc="-15">
                <a:latin typeface="Arial"/>
                <a:cs typeface="Arial"/>
              </a:rPr>
              <a:t> </a:t>
            </a:r>
            <a:r>
              <a:rPr dirty="0" sz="1150" spc="-5">
                <a:latin typeface="Arial"/>
                <a:cs typeface="Arial"/>
              </a:rPr>
              <a:t>ksi</a:t>
            </a:r>
            <a:endParaRPr sz="1150">
              <a:latin typeface="Arial"/>
              <a:cs typeface="Arial"/>
            </a:endParaRPr>
          </a:p>
          <a:p>
            <a:pPr lvl="1" marL="530225" indent="-205104">
              <a:lnSpc>
                <a:spcPct val="100000"/>
              </a:lnSpc>
              <a:spcBef>
                <a:spcPts val="265"/>
              </a:spcBef>
              <a:buChar char="–"/>
              <a:tabLst>
                <a:tab pos="530860" algn="l"/>
              </a:tabLst>
            </a:pPr>
            <a:r>
              <a:rPr dirty="0" sz="1150" spc="-10">
                <a:latin typeface="Arial"/>
                <a:cs typeface="Arial"/>
              </a:rPr>
              <a:t>Elongation 1.2%-2.0% (Compared </a:t>
            </a:r>
            <a:r>
              <a:rPr dirty="0" sz="1150" spc="-5">
                <a:latin typeface="Arial"/>
                <a:cs typeface="Arial"/>
              </a:rPr>
              <a:t>to </a:t>
            </a:r>
            <a:r>
              <a:rPr dirty="0" sz="1150" spc="-10">
                <a:latin typeface="Arial"/>
                <a:cs typeface="Arial"/>
              </a:rPr>
              <a:t>&gt; 3.5% </a:t>
            </a:r>
            <a:r>
              <a:rPr dirty="0" sz="1150" spc="-5">
                <a:latin typeface="Arial"/>
                <a:cs typeface="Arial"/>
              </a:rPr>
              <a:t>for</a:t>
            </a:r>
            <a:r>
              <a:rPr dirty="0" sz="1150" spc="-25">
                <a:latin typeface="Arial"/>
                <a:cs typeface="Arial"/>
              </a:rPr>
              <a:t> </a:t>
            </a:r>
            <a:r>
              <a:rPr dirty="0" sz="1150" spc="-10">
                <a:latin typeface="Arial"/>
                <a:cs typeface="Arial"/>
              </a:rPr>
              <a:t>A416)</a:t>
            </a:r>
            <a:endParaRPr sz="1150">
              <a:latin typeface="Arial"/>
              <a:cs typeface="Arial"/>
            </a:endParaRPr>
          </a:p>
          <a:p>
            <a:pPr lvl="1" marL="530225" indent="-205104">
              <a:lnSpc>
                <a:spcPct val="100000"/>
              </a:lnSpc>
              <a:spcBef>
                <a:spcPts val="260"/>
              </a:spcBef>
              <a:buChar char="–"/>
              <a:tabLst>
                <a:tab pos="530860" algn="l"/>
              </a:tabLst>
            </a:pPr>
            <a:r>
              <a:rPr dirty="0" sz="1150" spc="-10">
                <a:latin typeface="Arial"/>
                <a:cs typeface="Arial"/>
              </a:rPr>
              <a:t>E = 24,500 </a:t>
            </a:r>
            <a:r>
              <a:rPr dirty="0" sz="1150" spc="-5">
                <a:latin typeface="Arial"/>
                <a:cs typeface="Arial"/>
              </a:rPr>
              <a:t>ksi (compared </a:t>
            </a:r>
            <a:r>
              <a:rPr dirty="0" sz="1150" spc="-10">
                <a:latin typeface="Arial"/>
                <a:cs typeface="Arial"/>
              </a:rPr>
              <a:t>to 28,500 </a:t>
            </a:r>
            <a:r>
              <a:rPr dirty="0" sz="1150" spc="-5">
                <a:latin typeface="Arial"/>
                <a:cs typeface="Arial"/>
              </a:rPr>
              <a:t>ksi for</a:t>
            </a:r>
            <a:r>
              <a:rPr dirty="0" sz="1150" spc="-80">
                <a:latin typeface="Arial"/>
                <a:cs typeface="Arial"/>
              </a:rPr>
              <a:t> </a:t>
            </a:r>
            <a:r>
              <a:rPr dirty="0" sz="1150" spc="-10">
                <a:latin typeface="Arial"/>
                <a:cs typeface="Arial"/>
              </a:rPr>
              <a:t>A416)</a:t>
            </a:r>
            <a:endParaRPr sz="1150">
              <a:latin typeface="Arial"/>
              <a:cs typeface="Arial"/>
            </a:endParaRPr>
          </a:p>
          <a:p>
            <a:pPr marL="244475" indent="-245110">
              <a:lnSpc>
                <a:spcPct val="100000"/>
              </a:lnSpc>
              <a:spcBef>
                <a:spcPts val="265"/>
              </a:spcBef>
              <a:buChar char="•"/>
              <a:tabLst>
                <a:tab pos="244475" algn="l"/>
                <a:tab pos="245110" algn="l"/>
              </a:tabLst>
            </a:pPr>
            <a:r>
              <a:rPr dirty="0" sz="1150" spc="-10">
                <a:latin typeface="Arial"/>
                <a:cs typeface="Arial"/>
              </a:rPr>
              <a:t>Carbon </a:t>
            </a:r>
            <a:r>
              <a:rPr dirty="0" sz="1150" spc="-5">
                <a:latin typeface="Arial"/>
                <a:cs typeface="Arial"/>
              </a:rPr>
              <a:t>fiber reinforced </a:t>
            </a:r>
            <a:r>
              <a:rPr dirty="0" sz="1150" spc="-15">
                <a:latin typeface="Arial"/>
                <a:cs typeface="Arial"/>
              </a:rPr>
              <a:t>polymer </a:t>
            </a:r>
            <a:r>
              <a:rPr dirty="0" sz="1150" spc="-10">
                <a:latin typeface="Arial"/>
                <a:cs typeface="Arial"/>
              </a:rPr>
              <a:t>(CFRP)</a:t>
            </a:r>
            <a:endParaRPr sz="1150">
              <a:latin typeface="Arial"/>
              <a:cs typeface="Arial"/>
            </a:endParaRPr>
          </a:p>
          <a:p>
            <a:pPr lvl="1" marL="530225" indent="-205104">
              <a:lnSpc>
                <a:spcPct val="100000"/>
              </a:lnSpc>
              <a:spcBef>
                <a:spcPts val="265"/>
              </a:spcBef>
              <a:buChar char="–"/>
              <a:tabLst>
                <a:tab pos="530860" algn="l"/>
              </a:tabLst>
            </a:pPr>
            <a:r>
              <a:rPr dirty="0" sz="1150" spc="-10">
                <a:latin typeface="Arial"/>
                <a:cs typeface="Arial"/>
              </a:rPr>
              <a:t>Elongation</a:t>
            </a:r>
            <a:r>
              <a:rPr dirty="0" sz="1150" spc="-15">
                <a:latin typeface="Arial"/>
                <a:cs typeface="Arial"/>
              </a:rPr>
              <a:t> </a:t>
            </a:r>
            <a:r>
              <a:rPr dirty="0" sz="1150" spc="-10">
                <a:latin typeface="Arial"/>
                <a:cs typeface="Arial"/>
              </a:rPr>
              <a:t>1.7%</a:t>
            </a:r>
            <a:endParaRPr sz="1150">
              <a:latin typeface="Arial"/>
              <a:cs typeface="Arial"/>
            </a:endParaRPr>
          </a:p>
          <a:p>
            <a:pPr marL="325755">
              <a:lnSpc>
                <a:spcPct val="100000"/>
              </a:lnSpc>
              <a:spcBef>
                <a:spcPts val="265"/>
              </a:spcBef>
            </a:pPr>
            <a:r>
              <a:rPr dirty="0" sz="1150" spc="-10">
                <a:latin typeface="Arial"/>
                <a:cs typeface="Arial"/>
              </a:rPr>
              <a:t>– E = 17,000</a:t>
            </a:r>
            <a:r>
              <a:rPr dirty="0" sz="1150" spc="50">
                <a:latin typeface="Arial"/>
                <a:cs typeface="Arial"/>
              </a:rPr>
              <a:t> </a:t>
            </a:r>
            <a:r>
              <a:rPr dirty="0" sz="1150" spc="-5">
                <a:latin typeface="Arial"/>
                <a:cs typeface="Arial"/>
              </a:rPr>
              <a:t>ksi</a:t>
            </a:r>
            <a:endParaRPr sz="1150">
              <a:latin typeface="Arial"/>
              <a:cs typeface="Arial"/>
            </a:endParaRPr>
          </a:p>
          <a:p>
            <a:pPr>
              <a:lnSpc>
                <a:spcPct val="100000"/>
              </a:lnSpc>
              <a:spcBef>
                <a:spcPts val="10"/>
              </a:spcBef>
            </a:pPr>
            <a:endParaRPr sz="1650">
              <a:latin typeface="Arial"/>
              <a:cs typeface="Arial"/>
            </a:endParaRPr>
          </a:p>
          <a:p>
            <a:pPr marL="244475" indent="-245110">
              <a:lnSpc>
                <a:spcPct val="100000"/>
              </a:lnSpc>
              <a:buChar char="•"/>
              <a:tabLst>
                <a:tab pos="244475" algn="l"/>
                <a:tab pos="245110" algn="l"/>
              </a:tabLst>
            </a:pPr>
            <a:r>
              <a:rPr dirty="0" sz="1150" spc="-10">
                <a:latin typeface="Arial"/>
                <a:cs typeface="Arial"/>
              </a:rPr>
              <a:t>Epoxy</a:t>
            </a:r>
            <a:r>
              <a:rPr dirty="0" sz="1150" spc="5">
                <a:latin typeface="Arial"/>
                <a:cs typeface="Arial"/>
              </a:rPr>
              <a:t> </a:t>
            </a:r>
            <a:r>
              <a:rPr dirty="0" sz="1150" spc="-10">
                <a:latin typeface="Arial"/>
                <a:cs typeface="Arial"/>
              </a:rPr>
              <a:t>Coated</a:t>
            </a:r>
            <a:endParaRPr sz="1150">
              <a:latin typeface="Arial"/>
              <a:cs typeface="Arial"/>
            </a:endParaRPr>
          </a:p>
        </p:txBody>
      </p:sp>
      <p:sp>
        <p:nvSpPr>
          <p:cNvPr id="16" name="object 16"/>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a:t>
            </a:r>
            <a:r>
              <a:rPr dirty="0" sz="850">
                <a:solidFill>
                  <a:srgbClr val="FFFFFF"/>
                </a:solidFill>
                <a:latin typeface="Arial"/>
                <a:cs typeface="Arial"/>
              </a:rPr>
              <a:t>4</a:t>
            </a:r>
            <a:endParaRPr sz="850">
              <a:latin typeface="Arial"/>
              <a:cs typeface="Arial"/>
            </a:endParaRPr>
          </a:p>
        </p:txBody>
      </p:sp>
      <p:sp>
        <p:nvSpPr>
          <p:cNvPr id="17" name="object 17"/>
          <p:cNvSpPr/>
          <p:nvPr/>
        </p:nvSpPr>
        <p:spPr>
          <a:xfrm>
            <a:off x="5288279" y="6237732"/>
            <a:ext cx="1534667" cy="1973579"/>
          </a:xfrm>
          <a:prstGeom prst="rect">
            <a:avLst/>
          </a:prstGeom>
          <a:blipFill>
            <a:blip r:embed="rId6" cstate="print"/>
            <a:stretch>
              <a:fillRect/>
            </a:stretch>
          </a:blipFill>
        </p:spPr>
        <p:txBody>
          <a:bodyPr wrap="square" lIns="0" tIns="0" rIns="0" bIns="0" rtlCol="0"/>
          <a:lstStyle/>
          <a:p/>
        </p:txBody>
      </p:sp>
      <p:sp>
        <p:nvSpPr>
          <p:cNvPr id="18" name="object 18"/>
          <p:cNvSpPr/>
          <p:nvPr/>
        </p:nvSpPr>
        <p:spPr>
          <a:xfrm>
            <a:off x="3311652" y="7699247"/>
            <a:ext cx="1319783" cy="917448"/>
          </a:xfrm>
          <a:prstGeom prst="rect">
            <a:avLst/>
          </a:prstGeom>
          <a:blipFill>
            <a:blip r:embed="rId7" cstate="print"/>
            <a:stretch>
              <a:fillRect/>
            </a:stretch>
          </a:blipFill>
        </p:spPr>
        <p:txBody>
          <a:bodyPr wrap="square" lIns="0" tIns="0" rIns="0" bIns="0" rtlCol="0"/>
          <a:lstStyle/>
          <a:p/>
        </p:txBody>
      </p:sp>
      <p:sp>
        <p:nvSpPr>
          <p:cNvPr id="19" name="object 19"/>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20" name="object 20"/>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13</a:t>
            </a:r>
            <a:endParaRPr sz="1050">
              <a:latin typeface="Calibri"/>
              <a:cs typeface="Calibri"/>
            </a:endParaRPr>
          </a:p>
        </p:txBody>
      </p:sp>
      <p:sp>
        <p:nvSpPr>
          <p:cNvPr id="22" name="object 22"/>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21" name="object 21"/>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14</a:t>
            </a:r>
            <a:endParaRPr sz="1050">
              <a:latin typeface="Calibri"/>
              <a:cs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4867275" cy="417195"/>
          </a:xfrm>
          <a:prstGeom prst="rect"/>
        </p:spPr>
        <p:txBody>
          <a:bodyPr wrap="square" lIns="0" tIns="14604" rIns="0" bIns="0" rtlCol="0" vert="horz">
            <a:spAutoFit/>
          </a:bodyPr>
          <a:lstStyle/>
          <a:p>
            <a:pPr>
              <a:lnSpc>
                <a:spcPct val="100000"/>
              </a:lnSpc>
              <a:spcBef>
                <a:spcPts val="114"/>
              </a:spcBef>
            </a:pPr>
            <a:r>
              <a:rPr dirty="0" sz="2550" b="0">
                <a:solidFill>
                  <a:srgbClr val="1C7C5B"/>
                </a:solidFill>
                <a:latin typeface="Arial Black"/>
                <a:cs typeface="Arial Black"/>
              </a:rPr>
              <a:t>Check </a:t>
            </a:r>
            <a:r>
              <a:rPr dirty="0" sz="2550" spc="35" b="0">
                <a:solidFill>
                  <a:srgbClr val="1C7C5B"/>
                </a:solidFill>
                <a:latin typeface="Arial Black"/>
                <a:cs typeface="Arial Black"/>
              </a:rPr>
              <a:t>Stirrup</a:t>
            </a:r>
            <a:r>
              <a:rPr dirty="0" sz="2550" spc="-55" b="0">
                <a:solidFill>
                  <a:srgbClr val="1C7C5B"/>
                </a:solidFill>
                <a:latin typeface="Arial Black"/>
                <a:cs typeface="Arial Black"/>
              </a:rPr>
              <a:t> </a:t>
            </a:r>
            <a:r>
              <a:rPr dirty="0" sz="2550" spc="5" b="0">
                <a:solidFill>
                  <a:srgbClr val="1C7C5B"/>
                </a:solidFill>
                <a:latin typeface="Arial Black"/>
                <a:cs typeface="Arial Black"/>
              </a:rPr>
              <a:t>Requirement</a:t>
            </a:r>
            <a:endParaRPr sz="2550">
              <a:latin typeface="Arial Black"/>
              <a:cs typeface="Arial Black"/>
            </a:endParaRPr>
          </a:p>
        </p:txBody>
      </p:sp>
      <p:sp>
        <p:nvSpPr>
          <p:cNvPr id="6" name="object 6"/>
          <p:cNvSpPr/>
          <p:nvPr/>
        </p:nvSpPr>
        <p:spPr>
          <a:xfrm>
            <a:off x="4497323" y="1920239"/>
            <a:ext cx="612775" cy="175260"/>
          </a:xfrm>
          <a:custGeom>
            <a:avLst/>
            <a:gdLst/>
            <a:ahLst/>
            <a:cxnLst/>
            <a:rect l="l" t="t" r="r" b="b"/>
            <a:pathLst>
              <a:path w="612775" h="175260">
                <a:moveTo>
                  <a:pt x="566928" y="175260"/>
                </a:moveTo>
                <a:lnTo>
                  <a:pt x="563880" y="169164"/>
                </a:lnTo>
                <a:lnTo>
                  <a:pt x="572428" y="164877"/>
                </a:lnTo>
                <a:lnTo>
                  <a:pt x="579691" y="158877"/>
                </a:lnTo>
                <a:lnTo>
                  <a:pt x="596646" y="117348"/>
                </a:lnTo>
                <a:lnTo>
                  <a:pt x="598932" y="88392"/>
                </a:lnTo>
                <a:lnTo>
                  <a:pt x="598360" y="72985"/>
                </a:lnTo>
                <a:lnTo>
                  <a:pt x="589788" y="35052"/>
                </a:lnTo>
                <a:lnTo>
                  <a:pt x="563880" y="6096"/>
                </a:lnTo>
                <a:lnTo>
                  <a:pt x="566928" y="0"/>
                </a:lnTo>
                <a:lnTo>
                  <a:pt x="600456" y="30480"/>
                </a:lnTo>
                <a:lnTo>
                  <a:pt x="611814" y="72056"/>
                </a:lnTo>
                <a:lnTo>
                  <a:pt x="612648" y="88392"/>
                </a:lnTo>
                <a:lnTo>
                  <a:pt x="611814" y="104060"/>
                </a:lnTo>
                <a:lnTo>
                  <a:pt x="600456" y="144780"/>
                </a:lnTo>
                <a:lnTo>
                  <a:pt x="576881" y="171569"/>
                </a:lnTo>
                <a:lnTo>
                  <a:pt x="566928" y="175260"/>
                </a:lnTo>
                <a:close/>
              </a:path>
              <a:path w="612775" h="175260">
                <a:moveTo>
                  <a:pt x="45719" y="175260"/>
                </a:moveTo>
                <a:lnTo>
                  <a:pt x="12191" y="144780"/>
                </a:lnTo>
                <a:lnTo>
                  <a:pt x="619" y="104060"/>
                </a:lnTo>
                <a:lnTo>
                  <a:pt x="0" y="88392"/>
                </a:lnTo>
                <a:lnTo>
                  <a:pt x="619" y="72056"/>
                </a:lnTo>
                <a:lnTo>
                  <a:pt x="12191" y="30480"/>
                </a:lnTo>
                <a:lnTo>
                  <a:pt x="45719" y="0"/>
                </a:lnTo>
                <a:lnTo>
                  <a:pt x="47243" y="6096"/>
                </a:lnTo>
                <a:lnTo>
                  <a:pt x="39552" y="10406"/>
                </a:lnTo>
                <a:lnTo>
                  <a:pt x="32575" y="16573"/>
                </a:lnTo>
                <a:lnTo>
                  <a:pt x="14477" y="58864"/>
                </a:lnTo>
                <a:lnTo>
                  <a:pt x="12191" y="88392"/>
                </a:lnTo>
                <a:lnTo>
                  <a:pt x="12763" y="103584"/>
                </a:lnTo>
                <a:lnTo>
                  <a:pt x="21336" y="141732"/>
                </a:lnTo>
                <a:lnTo>
                  <a:pt x="47243" y="169164"/>
                </a:lnTo>
                <a:lnTo>
                  <a:pt x="45719" y="175260"/>
                </a:lnTo>
                <a:close/>
              </a:path>
            </a:pathLst>
          </a:custGeom>
          <a:solidFill>
            <a:srgbClr val="000000"/>
          </a:solidFill>
        </p:spPr>
        <p:txBody>
          <a:bodyPr wrap="square" lIns="0" tIns="0" rIns="0" bIns="0" rtlCol="0"/>
          <a:lstStyle/>
          <a:p/>
        </p:txBody>
      </p:sp>
      <p:sp>
        <p:nvSpPr>
          <p:cNvPr id="7" name="object 7"/>
          <p:cNvSpPr/>
          <p:nvPr/>
        </p:nvSpPr>
        <p:spPr>
          <a:xfrm>
            <a:off x="1603247" y="2165604"/>
            <a:ext cx="576580" cy="175260"/>
          </a:xfrm>
          <a:custGeom>
            <a:avLst/>
            <a:gdLst/>
            <a:ahLst/>
            <a:cxnLst/>
            <a:rect l="l" t="t" r="r" b="b"/>
            <a:pathLst>
              <a:path w="576580" h="175260">
                <a:moveTo>
                  <a:pt x="530352" y="175260"/>
                </a:moveTo>
                <a:lnTo>
                  <a:pt x="527304" y="169164"/>
                </a:lnTo>
                <a:lnTo>
                  <a:pt x="535852" y="164877"/>
                </a:lnTo>
                <a:lnTo>
                  <a:pt x="543115" y="158877"/>
                </a:lnTo>
                <a:lnTo>
                  <a:pt x="560070" y="117348"/>
                </a:lnTo>
                <a:lnTo>
                  <a:pt x="562356" y="88392"/>
                </a:lnTo>
                <a:lnTo>
                  <a:pt x="561784" y="72985"/>
                </a:lnTo>
                <a:lnTo>
                  <a:pt x="553212" y="35052"/>
                </a:lnTo>
                <a:lnTo>
                  <a:pt x="527304" y="6096"/>
                </a:lnTo>
                <a:lnTo>
                  <a:pt x="530352" y="0"/>
                </a:lnTo>
                <a:lnTo>
                  <a:pt x="563880" y="30480"/>
                </a:lnTo>
                <a:lnTo>
                  <a:pt x="575238" y="72056"/>
                </a:lnTo>
                <a:lnTo>
                  <a:pt x="576072" y="88392"/>
                </a:lnTo>
                <a:lnTo>
                  <a:pt x="575238" y="104060"/>
                </a:lnTo>
                <a:lnTo>
                  <a:pt x="563880" y="144780"/>
                </a:lnTo>
                <a:lnTo>
                  <a:pt x="540305" y="171569"/>
                </a:lnTo>
                <a:lnTo>
                  <a:pt x="530352" y="175260"/>
                </a:lnTo>
                <a:close/>
              </a:path>
              <a:path w="576580" h="175260">
                <a:moveTo>
                  <a:pt x="45719" y="175260"/>
                </a:moveTo>
                <a:lnTo>
                  <a:pt x="12191" y="144780"/>
                </a:lnTo>
                <a:lnTo>
                  <a:pt x="619" y="104060"/>
                </a:lnTo>
                <a:lnTo>
                  <a:pt x="0" y="88392"/>
                </a:lnTo>
                <a:lnTo>
                  <a:pt x="619" y="72056"/>
                </a:lnTo>
                <a:lnTo>
                  <a:pt x="12191" y="30480"/>
                </a:lnTo>
                <a:lnTo>
                  <a:pt x="45719" y="0"/>
                </a:lnTo>
                <a:lnTo>
                  <a:pt x="47243" y="6096"/>
                </a:lnTo>
                <a:lnTo>
                  <a:pt x="39552" y="10406"/>
                </a:lnTo>
                <a:lnTo>
                  <a:pt x="32575" y="16573"/>
                </a:lnTo>
                <a:lnTo>
                  <a:pt x="14477" y="58864"/>
                </a:lnTo>
                <a:lnTo>
                  <a:pt x="12191" y="88392"/>
                </a:lnTo>
                <a:lnTo>
                  <a:pt x="12763" y="103584"/>
                </a:lnTo>
                <a:lnTo>
                  <a:pt x="21336" y="141732"/>
                </a:lnTo>
                <a:lnTo>
                  <a:pt x="47243" y="169164"/>
                </a:lnTo>
                <a:lnTo>
                  <a:pt x="45719" y="175260"/>
                </a:lnTo>
                <a:close/>
              </a:path>
            </a:pathLst>
          </a:custGeom>
          <a:solidFill>
            <a:srgbClr val="000000"/>
          </a:solidFill>
        </p:spPr>
        <p:txBody>
          <a:bodyPr wrap="square" lIns="0" tIns="0" rIns="0" bIns="0" rtlCol="0"/>
          <a:lstStyle/>
          <a:p/>
        </p:txBody>
      </p:sp>
      <p:sp>
        <p:nvSpPr>
          <p:cNvPr id="8" name="object 8"/>
          <p:cNvSpPr/>
          <p:nvPr/>
        </p:nvSpPr>
        <p:spPr>
          <a:xfrm>
            <a:off x="2627375" y="2185416"/>
            <a:ext cx="307975" cy="134620"/>
          </a:xfrm>
          <a:custGeom>
            <a:avLst/>
            <a:gdLst/>
            <a:ahLst/>
            <a:cxnLst/>
            <a:rect l="l" t="t" r="r" b="b"/>
            <a:pathLst>
              <a:path w="307975" h="134619">
                <a:moveTo>
                  <a:pt x="265176" y="134112"/>
                </a:moveTo>
                <a:lnTo>
                  <a:pt x="263652" y="128016"/>
                </a:lnTo>
                <a:lnTo>
                  <a:pt x="271319" y="124896"/>
                </a:lnTo>
                <a:lnTo>
                  <a:pt x="278130" y="120205"/>
                </a:lnTo>
                <a:lnTo>
                  <a:pt x="295322" y="77533"/>
                </a:lnTo>
                <a:lnTo>
                  <a:pt x="295656" y="65532"/>
                </a:lnTo>
                <a:lnTo>
                  <a:pt x="295322" y="54411"/>
                </a:lnTo>
                <a:lnTo>
                  <a:pt x="278130" y="12954"/>
                </a:lnTo>
                <a:lnTo>
                  <a:pt x="263652" y="4572"/>
                </a:lnTo>
                <a:lnTo>
                  <a:pt x="265176" y="0"/>
                </a:lnTo>
                <a:lnTo>
                  <a:pt x="297180" y="22860"/>
                </a:lnTo>
                <a:lnTo>
                  <a:pt x="307848" y="67056"/>
                </a:lnTo>
                <a:lnTo>
                  <a:pt x="307252" y="79295"/>
                </a:lnTo>
                <a:lnTo>
                  <a:pt x="290893" y="118038"/>
                </a:lnTo>
                <a:lnTo>
                  <a:pt x="274891" y="130087"/>
                </a:lnTo>
                <a:lnTo>
                  <a:pt x="265176" y="134112"/>
                </a:lnTo>
                <a:close/>
              </a:path>
              <a:path w="307975" h="134619">
                <a:moveTo>
                  <a:pt x="42671" y="134112"/>
                </a:moveTo>
                <a:lnTo>
                  <a:pt x="10668" y="109728"/>
                </a:lnTo>
                <a:lnTo>
                  <a:pt x="0" y="67056"/>
                </a:lnTo>
                <a:lnTo>
                  <a:pt x="595" y="54792"/>
                </a:lnTo>
                <a:lnTo>
                  <a:pt x="16954" y="14573"/>
                </a:lnTo>
                <a:lnTo>
                  <a:pt x="42671" y="0"/>
                </a:lnTo>
                <a:lnTo>
                  <a:pt x="44195" y="4572"/>
                </a:lnTo>
                <a:lnTo>
                  <a:pt x="36528" y="8334"/>
                </a:lnTo>
                <a:lnTo>
                  <a:pt x="29717" y="12954"/>
                </a:lnTo>
                <a:lnTo>
                  <a:pt x="12525" y="54411"/>
                </a:lnTo>
                <a:lnTo>
                  <a:pt x="12192" y="65532"/>
                </a:lnTo>
                <a:lnTo>
                  <a:pt x="12525" y="77533"/>
                </a:lnTo>
                <a:lnTo>
                  <a:pt x="24050" y="114085"/>
                </a:lnTo>
                <a:lnTo>
                  <a:pt x="44195" y="128016"/>
                </a:lnTo>
                <a:lnTo>
                  <a:pt x="42671" y="134112"/>
                </a:lnTo>
                <a:close/>
              </a:path>
            </a:pathLst>
          </a:custGeom>
          <a:solidFill>
            <a:srgbClr val="000000"/>
          </a:solidFill>
        </p:spPr>
        <p:txBody>
          <a:bodyPr wrap="square" lIns="0" tIns="0" rIns="0" bIns="0" rtlCol="0"/>
          <a:lstStyle/>
          <a:p/>
        </p:txBody>
      </p:sp>
      <p:sp>
        <p:nvSpPr>
          <p:cNvPr id="9" name="object 9"/>
          <p:cNvSpPr/>
          <p:nvPr/>
        </p:nvSpPr>
        <p:spPr>
          <a:xfrm>
            <a:off x="2962655" y="2185416"/>
            <a:ext cx="1714500" cy="134620"/>
          </a:xfrm>
          <a:custGeom>
            <a:avLst/>
            <a:gdLst/>
            <a:ahLst/>
            <a:cxnLst/>
            <a:rect l="l" t="t" r="r" b="b"/>
            <a:pathLst>
              <a:path w="1714500" h="134619">
                <a:moveTo>
                  <a:pt x="1671828" y="134112"/>
                </a:moveTo>
                <a:lnTo>
                  <a:pt x="1670304" y="128016"/>
                </a:lnTo>
                <a:lnTo>
                  <a:pt x="1677971" y="124896"/>
                </a:lnTo>
                <a:lnTo>
                  <a:pt x="1684782" y="120205"/>
                </a:lnTo>
                <a:lnTo>
                  <a:pt x="1701974" y="77533"/>
                </a:lnTo>
                <a:lnTo>
                  <a:pt x="1702308" y="65532"/>
                </a:lnTo>
                <a:lnTo>
                  <a:pt x="1701974" y="54411"/>
                </a:lnTo>
                <a:lnTo>
                  <a:pt x="1684782" y="12954"/>
                </a:lnTo>
                <a:lnTo>
                  <a:pt x="1670304" y="4572"/>
                </a:lnTo>
                <a:lnTo>
                  <a:pt x="1671828" y="0"/>
                </a:lnTo>
                <a:lnTo>
                  <a:pt x="1703832" y="22860"/>
                </a:lnTo>
                <a:lnTo>
                  <a:pt x="1714500" y="67056"/>
                </a:lnTo>
                <a:lnTo>
                  <a:pt x="1713904" y="79295"/>
                </a:lnTo>
                <a:lnTo>
                  <a:pt x="1697545" y="118038"/>
                </a:lnTo>
                <a:lnTo>
                  <a:pt x="1681543" y="130087"/>
                </a:lnTo>
                <a:lnTo>
                  <a:pt x="1671828" y="134112"/>
                </a:lnTo>
                <a:close/>
              </a:path>
              <a:path w="1714500" h="134619">
                <a:moveTo>
                  <a:pt x="42672" y="134112"/>
                </a:moveTo>
                <a:lnTo>
                  <a:pt x="10668" y="109728"/>
                </a:lnTo>
                <a:lnTo>
                  <a:pt x="0" y="67056"/>
                </a:lnTo>
                <a:lnTo>
                  <a:pt x="595" y="54792"/>
                </a:lnTo>
                <a:lnTo>
                  <a:pt x="16954" y="14573"/>
                </a:lnTo>
                <a:lnTo>
                  <a:pt x="42672" y="0"/>
                </a:lnTo>
                <a:lnTo>
                  <a:pt x="44195" y="4572"/>
                </a:lnTo>
                <a:lnTo>
                  <a:pt x="36528" y="8334"/>
                </a:lnTo>
                <a:lnTo>
                  <a:pt x="29718" y="12954"/>
                </a:lnTo>
                <a:lnTo>
                  <a:pt x="12525" y="54411"/>
                </a:lnTo>
                <a:lnTo>
                  <a:pt x="12191" y="65532"/>
                </a:lnTo>
                <a:lnTo>
                  <a:pt x="12525" y="77533"/>
                </a:lnTo>
                <a:lnTo>
                  <a:pt x="24050" y="114085"/>
                </a:lnTo>
                <a:lnTo>
                  <a:pt x="44195" y="128016"/>
                </a:lnTo>
                <a:lnTo>
                  <a:pt x="42672" y="134112"/>
                </a:lnTo>
                <a:close/>
              </a:path>
            </a:pathLst>
          </a:custGeom>
          <a:solidFill>
            <a:srgbClr val="000000"/>
          </a:solidFill>
        </p:spPr>
        <p:txBody>
          <a:bodyPr wrap="square" lIns="0" tIns="0" rIns="0" bIns="0" rtlCol="0"/>
          <a:lstStyle/>
          <a:p/>
        </p:txBody>
      </p:sp>
      <p:sp>
        <p:nvSpPr>
          <p:cNvPr id="10" name="object 10"/>
          <p:cNvSpPr txBox="1"/>
          <p:nvPr/>
        </p:nvSpPr>
        <p:spPr>
          <a:xfrm>
            <a:off x="991105" y="1816651"/>
            <a:ext cx="5671820" cy="755015"/>
          </a:xfrm>
          <a:prstGeom prst="rect">
            <a:avLst/>
          </a:prstGeom>
        </p:spPr>
        <p:txBody>
          <a:bodyPr wrap="square" lIns="0" tIns="72390" rIns="0" bIns="0" rtlCol="0" vert="horz">
            <a:spAutoFit/>
          </a:bodyPr>
          <a:lstStyle/>
          <a:p>
            <a:pPr marL="269875" indent="-245110">
              <a:lnSpc>
                <a:spcPct val="100000"/>
              </a:lnSpc>
              <a:spcBef>
                <a:spcPts val="570"/>
              </a:spcBef>
              <a:buChar char="•"/>
              <a:tabLst>
                <a:tab pos="269875" algn="l"/>
                <a:tab pos="270510" algn="l"/>
              </a:tabLst>
            </a:pPr>
            <a:r>
              <a:rPr dirty="0" sz="1150" spc="-10">
                <a:latin typeface="Arial"/>
                <a:cs typeface="Arial"/>
              </a:rPr>
              <a:t>LRFD 5.8.2.4 – Stirrups required </a:t>
            </a:r>
            <a:r>
              <a:rPr dirty="0" sz="1150" spc="-15">
                <a:latin typeface="Arial"/>
                <a:cs typeface="Arial"/>
              </a:rPr>
              <a:t>when </a:t>
            </a:r>
            <a:r>
              <a:rPr dirty="0" sz="1250" spc="100">
                <a:latin typeface="Cambria"/>
                <a:cs typeface="Cambria"/>
              </a:rPr>
              <a:t>𝑉</a:t>
            </a:r>
            <a:r>
              <a:rPr dirty="0" baseline="-15432" sz="1350" spc="150">
                <a:latin typeface="Cambria"/>
                <a:cs typeface="Cambria"/>
              </a:rPr>
              <a:t>u</a:t>
            </a:r>
            <a:r>
              <a:rPr dirty="0" sz="1250" spc="100">
                <a:latin typeface="Cambria"/>
                <a:cs typeface="Cambria"/>
              </a:rPr>
              <a:t>&gt; </a:t>
            </a:r>
            <a:r>
              <a:rPr dirty="0" sz="1250" spc="15">
                <a:latin typeface="Cambria"/>
                <a:cs typeface="Cambria"/>
              </a:rPr>
              <a:t>0.5𝜙 </a:t>
            </a:r>
            <a:r>
              <a:rPr dirty="0" sz="1250" spc="-55">
                <a:latin typeface="Cambria"/>
                <a:cs typeface="Cambria"/>
              </a:rPr>
              <a:t>𝑉</a:t>
            </a:r>
            <a:r>
              <a:rPr dirty="0" baseline="-15432" sz="1350" spc="-82">
                <a:latin typeface="Cambria"/>
                <a:cs typeface="Cambria"/>
              </a:rPr>
              <a:t>e </a:t>
            </a:r>
            <a:r>
              <a:rPr dirty="0" sz="1250" spc="265">
                <a:latin typeface="Cambria"/>
                <a:cs typeface="Cambria"/>
              </a:rPr>
              <a:t>+</a:t>
            </a:r>
            <a:r>
              <a:rPr dirty="0" sz="1250" spc="-110">
                <a:latin typeface="Cambria"/>
                <a:cs typeface="Cambria"/>
              </a:rPr>
              <a:t> </a:t>
            </a:r>
            <a:r>
              <a:rPr dirty="0" sz="1250" spc="-25">
                <a:latin typeface="Cambria"/>
                <a:cs typeface="Cambria"/>
              </a:rPr>
              <a:t>𝑉</a:t>
            </a:r>
            <a:r>
              <a:rPr dirty="0" baseline="-15432" sz="1350" spc="-37">
                <a:latin typeface="Cambria"/>
                <a:cs typeface="Cambria"/>
              </a:rPr>
              <a:t>p</a:t>
            </a:r>
            <a:endParaRPr baseline="-15432" sz="1350">
              <a:latin typeface="Cambria"/>
              <a:cs typeface="Cambria"/>
            </a:endParaRPr>
          </a:p>
          <a:p>
            <a:pPr marL="270510" indent="-245745">
              <a:lnSpc>
                <a:spcPct val="100000"/>
              </a:lnSpc>
              <a:spcBef>
                <a:spcPts val="480"/>
              </a:spcBef>
              <a:buFont typeface="Arial"/>
              <a:buChar char="•"/>
              <a:tabLst>
                <a:tab pos="270510" algn="l"/>
                <a:tab pos="271145" algn="l"/>
              </a:tabLst>
            </a:pPr>
            <a:r>
              <a:rPr dirty="0" sz="1250" spc="15">
                <a:latin typeface="Cambria"/>
                <a:cs typeface="Cambria"/>
              </a:rPr>
              <a:t>0.5𝜙 </a:t>
            </a:r>
            <a:r>
              <a:rPr dirty="0" sz="1250" spc="-125">
                <a:latin typeface="Cambria"/>
                <a:cs typeface="Cambria"/>
              </a:rPr>
              <a:t>𝑉</a:t>
            </a:r>
            <a:r>
              <a:rPr dirty="0" baseline="-15432" sz="1350" spc="-187">
                <a:latin typeface="Cambria"/>
                <a:cs typeface="Cambria"/>
              </a:rPr>
              <a:t>e </a:t>
            </a:r>
            <a:r>
              <a:rPr dirty="0" sz="1250" spc="265">
                <a:latin typeface="Cambria"/>
                <a:cs typeface="Cambria"/>
              </a:rPr>
              <a:t>+ </a:t>
            </a:r>
            <a:r>
              <a:rPr dirty="0" sz="1250" spc="-100">
                <a:latin typeface="Cambria"/>
                <a:cs typeface="Cambria"/>
              </a:rPr>
              <a:t>𝑉</a:t>
            </a:r>
            <a:r>
              <a:rPr dirty="0" baseline="-15432" sz="1350" spc="-150">
                <a:latin typeface="Cambria"/>
                <a:cs typeface="Cambria"/>
              </a:rPr>
              <a:t>p </a:t>
            </a:r>
            <a:r>
              <a:rPr dirty="0" sz="1250" spc="265">
                <a:latin typeface="Cambria"/>
                <a:cs typeface="Cambria"/>
              </a:rPr>
              <a:t>= </a:t>
            </a:r>
            <a:r>
              <a:rPr dirty="0" sz="1250" spc="10">
                <a:latin typeface="Cambria"/>
                <a:cs typeface="Cambria"/>
              </a:rPr>
              <a:t>0.5 </a:t>
            </a:r>
            <a:r>
              <a:rPr dirty="0" sz="1250" spc="15">
                <a:latin typeface="Cambria"/>
                <a:cs typeface="Cambria"/>
              </a:rPr>
              <a:t>0.9 240.51 𝑘𝑖𝑝 </a:t>
            </a:r>
            <a:r>
              <a:rPr dirty="0" sz="1250" spc="265">
                <a:latin typeface="Cambria"/>
                <a:cs typeface="Cambria"/>
              </a:rPr>
              <a:t>+ </a:t>
            </a:r>
            <a:r>
              <a:rPr dirty="0" sz="1250" spc="15">
                <a:latin typeface="Cambria"/>
                <a:cs typeface="Cambria"/>
              </a:rPr>
              <a:t>43.18 𝑘𝑖𝑝 </a:t>
            </a:r>
            <a:r>
              <a:rPr dirty="0" sz="1250" spc="265">
                <a:latin typeface="Cambria"/>
                <a:cs typeface="Cambria"/>
              </a:rPr>
              <a:t>= </a:t>
            </a:r>
            <a:r>
              <a:rPr dirty="0" sz="1250" spc="15">
                <a:latin typeface="Cambria"/>
                <a:cs typeface="Cambria"/>
              </a:rPr>
              <a:t>127.66 </a:t>
            </a:r>
            <a:r>
              <a:rPr dirty="0" sz="1250" spc="10">
                <a:latin typeface="Cambria"/>
                <a:cs typeface="Cambria"/>
              </a:rPr>
              <a:t>𝑘𝑖𝑝 </a:t>
            </a:r>
            <a:r>
              <a:rPr dirty="0" sz="1250" spc="265">
                <a:latin typeface="Cambria"/>
                <a:cs typeface="Cambria"/>
              </a:rPr>
              <a:t>&lt; </a:t>
            </a:r>
            <a:r>
              <a:rPr dirty="0" sz="1250" spc="15">
                <a:latin typeface="Cambria"/>
                <a:cs typeface="Cambria"/>
              </a:rPr>
              <a:t>413.73</a:t>
            </a:r>
            <a:r>
              <a:rPr dirty="0" sz="1250" spc="-150">
                <a:latin typeface="Cambria"/>
                <a:cs typeface="Cambria"/>
              </a:rPr>
              <a:t> </a:t>
            </a:r>
            <a:r>
              <a:rPr dirty="0" sz="1250" spc="10">
                <a:latin typeface="Cambria"/>
                <a:cs typeface="Cambria"/>
              </a:rPr>
              <a:t>𝑘𝑖𝑝</a:t>
            </a:r>
            <a:endParaRPr sz="1250">
              <a:latin typeface="Cambria"/>
              <a:cs typeface="Cambria"/>
            </a:endParaRPr>
          </a:p>
          <a:p>
            <a:pPr marL="269875" indent="-245110">
              <a:lnSpc>
                <a:spcPct val="100000"/>
              </a:lnSpc>
              <a:spcBef>
                <a:spcPts val="415"/>
              </a:spcBef>
              <a:buChar char="•"/>
              <a:tabLst>
                <a:tab pos="269875" algn="l"/>
                <a:tab pos="270510" algn="l"/>
              </a:tabLst>
            </a:pPr>
            <a:r>
              <a:rPr dirty="0" sz="1150" spc="-10">
                <a:latin typeface="Arial"/>
                <a:cs typeface="Arial"/>
              </a:rPr>
              <a:t>Stirrups </a:t>
            </a:r>
            <a:r>
              <a:rPr dirty="0" sz="1150" spc="-5">
                <a:latin typeface="Arial"/>
                <a:cs typeface="Arial"/>
              </a:rPr>
              <a:t>are </a:t>
            </a:r>
            <a:r>
              <a:rPr dirty="0" sz="1150" spc="-10">
                <a:latin typeface="Arial"/>
                <a:cs typeface="Arial"/>
              </a:rPr>
              <a:t>required at this section and </a:t>
            </a:r>
            <a:r>
              <a:rPr dirty="0" sz="1150" spc="-5">
                <a:latin typeface="Arial"/>
                <a:cs typeface="Arial"/>
              </a:rPr>
              <a:t>stirrups are</a:t>
            </a:r>
            <a:r>
              <a:rPr dirty="0" sz="1150" spc="45">
                <a:latin typeface="Arial"/>
                <a:cs typeface="Arial"/>
              </a:rPr>
              <a:t> </a:t>
            </a:r>
            <a:r>
              <a:rPr dirty="0" sz="1150" spc="-10">
                <a:latin typeface="Arial"/>
                <a:cs typeface="Arial"/>
              </a:rPr>
              <a:t>provided</a:t>
            </a:r>
            <a:endParaRPr sz="1150">
              <a:latin typeface="Arial"/>
              <a:cs typeface="Arial"/>
            </a:endParaRPr>
          </a:p>
        </p:txBody>
      </p:sp>
      <p:sp>
        <p:nvSpPr>
          <p:cNvPr id="11" name="object 11"/>
          <p:cNvSpPr txBox="1"/>
          <p:nvPr/>
        </p:nvSpPr>
        <p:spPr>
          <a:xfrm>
            <a:off x="6903724" y="4498371"/>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13</a:t>
            </a:r>
            <a:r>
              <a:rPr dirty="0" sz="850">
                <a:solidFill>
                  <a:srgbClr val="FFFFFF"/>
                </a:solidFill>
                <a:latin typeface="Arial"/>
                <a:cs typeface="Arial"/>
              </a:rPr>
              <a:t>9</a:t>
            </a:r>
            <a:endParaRPr sz="850">
              <a:latin typeface="Arial"/>
              <a:cs typeface="Arial"/>
            </a:endParaRPr>
          </a:p>
        </p:txBody>
      </p:sp>
      <p:sp>
        <p:nvSpPr>
          <p:cNvPr id="12" name="object 12"/>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13" name="object 13"/>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4" name="object 14"/>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5" name="object 15"/>
          <p:cNvSpPr txBox="1"/>
          <p:nvPr/>
        </p:nvSpPr>
        <p:spPr>
          <a:xfrm>
            <a:off x="1016466" y="5528576"/>
            <a:ext cx="5610860" cy="417195"/>
          </a:xfrm>
          <a:prstGeom prst="rect">
            <a:avLst/>
          </a:prstGeom>
        </p:spPr>
        <p:txBody>
          <a:bodyPr wrap="square" lIns="0" tIns="14604" rIns="0" bIns="0" rtlCol="0" vert="horz">
            <a:spAutoFit/>
          </a:bodyPr>
          <a:lstStyle/>
          <a:p>
            <a:pPr>
              <a:lnSpc>
                <a:spcPct val="100000"/>
              </a:lnSpc>
              <a:spcBef>
                <a:spcPts val="114"/>
              </a:spcBef>
            </a:pPr>
            <a:r>
              <a:rPr dirty="0" sz="2550">
                <a:solidFill>
                  <a:srgbClr val="1C7C5B"/>
                </a:solidFill>
                <a:latin typeface="Arial Black"/>
                <a:cs typeface="Arial Black"/>
              </a:rPr>
              <a:t>Check </a:t>
            </a:r>
            <a:r>
              <a:rPr dirty="0" sz="2550" spc="10">
                <a:solidFill>
                  <a:srgbClr val="1C7C5B"/>
                </a:solidFill>
                <a:latin typeface="Arial Black"/>
                <a:cs typeface="Arial Black"/>
              </a:rPr>
              <a:t>Min </a:t>
            </a:r>
            <a:r>
              <a:rPr dirty="0" sz="2550" spc="35">
                <a:solidFill>
                  <a:srgbClr val="1C7C5B"/>
                </a:solidFill>
                <a:latin typeface="Arial Black"/>
                <a:cs typeface="Arial Black"/>
              </a:rPr>
              <a:t>Stirrup</a:t>
            </a:r>
            <a:r>
              <a:rPr dirty="0" sz="2550" spc="-60">
                <a:solidFill>
                  <a:srgbClr val="1C7C5B"/>
                </a:solidFill>
                <a:latin typeface="Arial Black"/>
                <a:cs typeface="Arial Black"/>
              </a:rPr>
              <a:t> </a:t>
            </a:r>
            <a:r>
              <a:rPr dirty="0" sz="2550" spc="5">
                <a:solidFill>
                  <a:srgbClr val="1C7C5B"/>
                </a:solidFill>
                <a:latin typeface="Arial Black"/>
                <a:cs typeface="Arial Black"/>
              </a:rPr>
              <a:t>Requirement</a:t>
            </a:r>
            <a:endParaRPr sz="2550">
              <a:latin typeface="Arial Black"/>
              <a:cs typeface="Arial Black"/>
            </a:endParaRPr>
          </a:p>
        </p:txBody>
      </p:sp>
      <p:sp>
        <p:nvSpPr>
          <p:cNvPr id="16" name="object 16"/>
          <p:cNvSpPr/>
          <p:nvPr/>
        </p:nvSpPr>
        <p:spPr>
          <a:xfrm>
            <a:off x="2394203" y="6790944"/>
            <a:ext cx="251460" cy="179831"/>
          </a:xfrm>
          <a:prstGeom prst="rect">
            <a:avLst/>
          </a:prstGeom>
          <a:blipFill>
            <a:blip r:embed="rId3" cstate="print"/>
            <a:stretch>
              <a:fillRect/>
            </a:stretch>
          </a:blipFill>
        </p:spPr>
        <p:txBody>
          <a:bodyPr wrap="square" lIns="0" tIns="0" rIns="0" bIns="0" rtlCol="0"/>
          <a:lstStyle/>
          <a:p/>
        </p:txBody>
      </p:sp>
      <p:sp>
        <p:nvSpPr>
          <p:cNvPr id="17" name="object 17"/>
          <p:cNvSpPr txBox="1"/>
          <p:nvPr/>
        </p:nvSpPr>
        <p:spPr>
          <a:xfrm>
            <a:off x="2536446" y="6831560"/>
            <a:ext cx="324485" cy="168275"/>
          </a:xfrm>
          <a:prstGeom prst="rect">
            <a:avLst/>
          </a:prstGeom>
        </p:spPr>
        <p:txBody>
          <a:bodyPr wrap="square" lIns="0" tIns="17145" rIns="0" bIns="0" rtlCol="0" vert="horz">
            <a:spAutoFit/>
          </a:bodyPr>
          <a:lstStyle/>
          <a:p>
            <a:pPr marL="25400">
              <a:lnSpc>
                <a:spcPct val="100000"/>
              </a:lnSpc>
              <a:spcBef>
                <a:spcPts val="135"/>
              </a:spcBef>
            </a:pPr>
            <a:r>
              <a:rPr dirty="0" sz="900" spc="30">
                <a:latin typeface="Cambria"/>
                <a:cs typeface="Cambria"/>
              </a:rPr>
              <a:t>e</a:t>
            </a:r>
            <a:r>
              <a:rPr dirty="0" sz="900" spc="140">
                <a:latin typeface="Cambria"/>
                <a:cs typeface="Cambria"/>
              </a:rPr>
              <a:t> </a:t>
            </a:r>
            <a:r>
              <a:rPr dirty="0" baseline="-18518" sz="1350" spc="217">
                <a:latin typeface="Cambria"/>
                <a:cs typeface="Cambria"/>
              </a:rPr>
              <a:t>f</a:t>
            </a:r>
            <a:r>
              <a:rPr dirty="0" baseline="-37037" sz="1125" spc="217">
                <a:latin typeface="Cambria"/>
                <a:cs typeface="Cambria"/>
              </a:rPr>
              <a:t>y</a:t>
            </a:r>
            <a:endParaRPr baseline="-37037" sz="1125">
              <a:latin typeface="Cambria"/>
              <a:cs typeface="Cambria"/>
            </a:endParaRPr>
          </a:p>
        </p:txBody>
      </p:sp>
      <p:sp>
        <p:nvSpPr>
          <p:cNvPr id="18" name="object 18"/>
          <p:cNvSpPr/>
          <p:nvPr/>
        </p:nvSpPr>
        <p:spPr>
          <a:xfrm>
            <a:off x="3553967" y="6792467"/>
            <a:ext cx="565785" cy="140335"/>
          </a:xfrm>
          <a:custGeom>
            <a:avLst/>
            <a:gdLst/>
            <a:ahLst/>
            <a:cxnLst/>
            <a:rect l="l" t="t" r="r" b="b"/>
            <a:pathLst>
              <a:path w="565785" h="140334">
                <a:moveTo>
                  <a:pt x="55670" y="121920"/>
                </a:moveTo>
                <a:lnTo>
                  <a:pt x="48768" y="121920"/>
                </a:lnTo>
                <a:lnTo>
                  <a:pt x="82296" y="0"/>
                </a:lnTo>
                <a:lnTo>
                  <a:pt x="100584" y="0"/>
                </a:lnTo>
                <a:lnTo>
                  <a:pt x="100584" y="1524"/>
                </a:lnTo>
                <a:lnTo>
                  <a:pt x="565404" y="1524"/>
                </a:lnTo>
                <a:lnTo>
                  <a:pt x="565404" y="10668"/>
                </a:lnTo>
                <a:lnTo>
                  <a:pt x="88392" y="10668"/>
                </a:lnTo>
                <a:lnTo>
                  <a:pt x="55670" y="121920"/>
                </a:lnTo>
                <a:close/>
              </a:path>
              <a:path w="565785" h="140334">
                <a:moveTo>
                  <a:pt x="50292" y="140208"/>
                </a:moveTo>
                <a:lnTo>
                  <a:pt x="42672" y="140208"/>
                </a:lnTo>
                <a:lnTo>
                  <a:pt x="13716" y="77724"/>
                </a:lnTo>
                <a:lnTo>
                  <a:pt x="0" y="77724"/>
                </a:lnTo>
                <a:lnTo>
                  <a:pt x="22860" y="67056"/>
                </a:lnTo>
                <a:lnTo>
                  <a:pt x="27897" y="77724"/>
                </a:lnTo>
                <a:lnTo>
                  <a:pt x="13716" y="77724"/>
                </a:lnTo>
                <a:lnTo>
                  <a:pt x="1524" y="82296"/>
                </a:lnTo>
                <a:lnTo>
                  <a:pt x="30056" y="82296"/>
                </a:lnTo>
                <a:lnTo>
                  <a:pt x="48768" y="121920"/>
                </a:lnTo>
                <a:lnTo>
                  <a:pt x="55670" y="121920"/>
                </a:lnTo>
                <a:lnTo>
                  <a:pt x="50292" y="140208"/>
                </a:lnTo>
                <a:close/>
              </a:path>
            </a:pathLst>
          </a:custGeom>
          <a:solidFill>
            <a:srgbClr val="000000"/>
          </a:solidFill>
        </p:spPr>
        <p:txBody>
          <a:bodyPr wrap="square" lIns="0" tIns="0" rIns="0" bIns="0" rtlCol="0"/>
          <a:lstStyle/>
          <a:p/>
        </p:txBody>
      </p:sp>
      <p:sp>
        <p:nvSpPr>
          <p:cNvPr id="19" name="object 19"/>
          <p:cNvSpPr/>
          <p:nvPr/>
        </p:nvSpPr>
        <p:spPr>
          <a:xfrm>
            <a:off x="4152900" y="6766559"/>
            <a:ext cx="518159" cy="97790"/>
          </a:xfrm>
          <a:custGeom>
            <a:avLst/>
            <a:gdLst/>
            <a:ahLst/>
            <a:cxnLst/>
            <a:rect l="l" t="t" r="r" b="b"/>
            <a:pathLst>
              <a:path w="518160" h="97790">
                <a:moveTo>
                  <a:pt x="487680" y="97536"/>
                </a:moveTo>
                <a:lnTo>
                  <a:pt x="486156" y="92964"/>
                </a:lnTo>
                <a:lnTo>
                  <a:pt x="493776" y="91440"/>
                </a:lnTo>
                <a:lnTo>
                  <a:pt x="499872" y="85344"/>
                </a:lnTo>
                <a:lnTo>
                  <a:pt x="502920" y="77724"/>
                </a:lnTo>
                <a:lnTo>
                  <a:pt x="505801" y="71699"/>
                </a:lnTo>
                <a:lnTo>
                  <a:pt x="507682" y="64960"/>
                </a:lnTo>
                <a:lnTo>
                  <a:pt x="508706" y="57364"/>
                </a:lnTo>
                <a:lnTo>
                  <a:pt x="509016" y="48768"/>
                </a:lnTo>
                <a:lnTo>
                  <a:pt x="508706" y="40171"/>
                </a:lnTo>
                <a:lnTo>
                  <a:pt x="507682" y="32575"/>
                </a:lnTo>
                <a:lnTo>
                  <a:pt x="505801" y="25836"/>
                </a:lnTo>
                <a:lnTo>
                  <a:pt x="502920" y="19812"/>
                </a:lnTo>
                <a:lnTo>
                  <a:pt x="499872" y="12192"/>
                </a:lnTo>
                <a:lnTo>
                  <a:pt x="493776" y="7620"/>
                </a:lnTo>
                <a:lnTo>
                  <a:pt x="486156" y="4572"/>
                </a:lnTo>
                <a:lnTo>
                  <a:pt x="487680" y="0"/>
                </a:lnTo>
                <a:lnTo>
                  <a:pt x="516064" y="31623"/>
                </a:lnTo>
                <a:lnTo>
                  <a:pt x="518160" y="48768"/>
                </a:lnTo>
                <a:lnTo>
                  <a:pt x="517612" y="57626"/>
                </a:lnTo>
                <a:lnTo>
                  <a:pt x="494252" y="94916"/>
                </a:lnTo>
                <a:lnTo>
                  <a:pt x="487680" y="97536"/>
                </a:lnTo>
                <a:close/>
              </a:path>
              <a:path w="518160" h="97790">
                <a:moveTo>
                  <a:pt x="32004" y="97536"/>
                </a:moveTo>
                <a:lnTo>
                  <a:pt x="2285" y="65913"/>
                </a:lnTo>
                <a:lnTo>
                  <a:pt x="0" y="48768"/>
                </a:lnTo>
                <a:lnTo>
                  <a:pt x="571" y="39909"/>
                </a:lnTo>
                <a:lnTo>
                  <a:pt x="24574" y="2833"/>
                </a:lnTo>
                <a:lnTo>
                  <a:pt x="32004" y="0"/>
                </a:lnTo>
                <a:lnTo>
                  <a:pt x="33528" y="4572"/>
                </a:lnTo>
                <a:lnTo>
                  <a:pt x="24384" y="7620"/>
                </a:lnTo>
                <a:lnTo>
                  <a:pt x="19812" y="12192"/>
                </a:lnTo>
                <a:lnTo>
                  <a:pt x="9143" y="48768"/>
                </a:lnTo>
                <a:lnTo>
                  <a:pt x="9667" y="57364"/>
                </a:lnTo>
                <a:lnTo>
                  <a:pt x="33528" y="92964"/>
                </a:lnTo>
                <a:lnTo>
                  <a:pt x="32004" y="97536"/>
                </a:lnTo>
                <a:close/>
              </a:path>
            </a:pathLst>
          </a:custGeom>
          <a:solidFill>
            <a:srgbClr val="000000"/>
          </a:solidFill>
        </p:spPr>
        <p:txBody>
          <a:bodyPr wrap="square" lIns="0" tIns="0" rIns="0" bIns="0" rtlCol="0"/>
          <a:lstStyle/>
          <a:p/>
        </p:txBody>
      </p:sp>
      <p:sp>
        <p:nvSpPr>
          <p:cNvPr id="20" name="object 20"/>
          <p:cNvSpPr/>
          <p:nvPr/>
        </p:nvSpPr>
        <p:spPr>
          <a:xfrm>
            <a:off x="4689347" y="6766559"/>
            <a:ext cx="285115" cy="97790"/>
          </a:xfrm>
          <a:custGeom>
            <a:avLst/>
            <a:gdLst/>
            <a:ahLst/>
            <a:cxnLst/>
            <a:rect l="l" t="t" r="r" b="b"/>
            <a:pathLst>
              <a:path w="285114" h="97790">
                <a:moveTo>
                  <a:pt x="254507" y="97536"/>
                </a:moveTo>
                <a:lnTo>
                  <a:pt x="252983" y="92964"/>
                </a:lnTo>
                <a:lnTo>
                  <a:pt x="260603" y="91440"/>
                </a:lnTo>
                <a:lnTo>
                  <a:pt x="266699" y="85344"/>
                </a:lnTo>
                <a:lnTo>
                  <a:pt x="269747" y="77724"/>
                </a:lnTo>
                <a:lnTo>
                  <a:pt x="272629" y="71699"/>
                </a:lnTo>
                <a:lnTo>
                  <a:pt x="274510" y="64960"/>
                </a:lnTo>
                <a:lnTo>
                  <a:pt x="275534" y="57364"/>
                </a:lnTo>
                <a:lnTo>
                  <a:pt x="275843" y="48768"/>
                </a:lnTo>
                <a:lnTo>
                  <a:pt x="275534" y="40171"/>
                </a:lnTo>
                <a:lnTo>
                  <a:pt x="274510" y="32575"/>
                </a:lnTo>
                <a:lnTo>
                  <a:pt x="272629" y="25836"/>
                </a:lnTo>
                <a:lnTo>
                  <a:pt x="269747" y="19812"/>
                </a:lnTo>
                <a:lnTo>
                  <a:pt x="266699" y="12192"/>
                </a:lnTo>
                <a:lnTo>
                  <a:pt x="260603" y="7620"/>
                </a:lnTo>
                <a:lnTo>
                  <a:pt x="252983" y="4572"/>
                </a:lnTo>
                <a:lnTo>
                  <a:pt x="254507" y="0"/>
                </a:lnTo>
                <a:lnTo>
                  <a:pt x="282892" y="31623"/>
                </a:lnTo>
                <a:lnTo>
                  <a:pt x="284987" y="48768"/>
                </a:lnTo>
                <a:lnTo>
                  <a:pt x="284440" y="57626"/>
                </a:lnTo>
                <a:lnTo>
                  <a:pt x="261080" y="94916"/>
                </a:lnTo>
                <a:lnTo>
                  <a:pt x="254507" y="97536"/>
                </a:lnTo>
                <a:close/>
              </a:path>
              <a:path w="285114" h="97790">
                <a:moveTo>
                  <a:pt x="32003" y="97536"/>
                </a:moveTo>
                <a:lnTo>
                  <a:pt x="2285" y="65913"/>
                </a:lnTo>
                <a:lnTo>
                  <a:pt x="0" y="48768"/>
                </a:lnTo>
                <a:lnTo>
                  <a:pt x="571" y="39909"/>
                </a:lnTo>
                <a:lnTo>
                  <a:pt x="24574" y="2833"/>
                </a:lnTo>
                <a:lnTo>
                  <a:pt x="32003" y="0"/>
                </a:lnTo>
                <a:lnTo>
                  <a:pt x="33527" y="4572"/>
                </a:lnTo>
                <a:lnTo>
                  <a:pt x="24383" y="7620"/>
                </a:lnTo>
                <a:lnTo>
                  <a:pt x="19812" y="12192"/>
                </a:lnTo>
                <a:lnTo>
                  <a:pt x="9143" y="48768"/>
                </a:lnTo>
                <a:lnTo>
                  <a:pt x="9667" y="57364"/>
                </a:lnTo>
                <a:lnTo>
                  <a:pt x="33527" y="92964"/>
                </a:lnTo>
                <a:lnTo>
                  <a:pt x="32003" y="97536"/>
                </a:lnTo>
                <a:close/>
              </a:path>
            </a:pathLst>
          </a:custGeom>
          <a:solidFill>
            <a:srgbClr val="000000"/>
          </a:solidFill>
        </p:spPr>
        <p:txBody>
          <a:bodyPr wrap="square" lIns="0" tIns="0" rIns="0" bIns="0" rtlCol="0"/>
          <a:lstStyle/>
          <a:p/>
        </p:txBody>
      </p:sp>
      <p:sp>
        <p:nvSpPr>
          <p:cNvPr id="21" name="object 21"/>
          <p:cNvSpPr txBox="1"/>
          <p:nvPr/>
        </p:nvSpPr>
        <p:spPr>
          <a:xfrm>
            <a:off x="4395202" y="6871213"/>
            <a:ext cx="348615" cy="168275"/>
          </a:xfrm>
          <a:prstGeom prst="rect">
            <a:avLst/>
          </a:prstGeom>
        </p:spPr>
        <p:txBody>
          <a:bodyPr wrap="square" lIns="0" tIns="17145" rIns="0" bIns="0" rtlCol="0" vert="horz">
            <a:spAutoFit/>
          </a:bodyPr>
          <a:lstStyle/>
          <a:p>
            <a:pPr>
              <a:lnSpc>
                <a:spcPct val="100000"/>
              </a:lnSpc>
              <a:spcBef>
                <a:spcPts val="135"/>
              </a:spcBef>
            </a:pPr>
            <a:r>
              <a:rPr dirty="0" sz="900" spc="50">
                <a:latin typeface="Cambria"/>
                <a:cs typeface="Cambria"/>
              </a:rPr>
              <a:t>6o</a:t>
            </a:r>
            <a:r>
              <a:rPr dirty="0" sz="900" spc="-45">
                <a:latin typeface="Cambria"/>
                <a:cs typeface="Cambria"/>
              </a:rPr>
              <a:t> </a:t>
            </a:r>
            <a:r>
              <a:rPr dirty="0" sz="900" spc="75">
                <a:latin typeface="Cambria"/>
                <a:cs typeface="Cambria"/>
              </a:rPr>
              <a:t>ksi</a:t>
            </a:r>
            <a:endParaRPr sz="900">
              <a:latin typeface="Cambria"/>
              <a:cs typeface="Cambria"/>
            </a:endParaRPr>
          </a:p>
        </p:txBody>
      </p:sp>
      <p:sp>
        <p:nvSpPr>
          <p:cNvPr id="22" name="object 22"/>
          <p:cNvSpPr txBox="1"/>
          <p:nvPr/>
        </p:nvSpPr>
        <p:spPr>
          <a:xfrm>
            <a:off x="991105" y="6218647"/>
            <a:ext cx="5675630" cy="756285"/>
          </a:xfrm>
          <a:prstGeom prst="rect">
            <a:avLst/>
          </a:prstGeom>
        </p:spPr>
        <p:txBody>
          <a:bodyPr wrap="square" lIns="0" tIns="46355" rIns="0" bIns="0" rtlCol="0" vert="horz">
            <a:spAutoFit/>
          </a:bodyPr>
          <a:lstStyle/>
          <a:p>
            <a:pPr marL="269875" indent="-245110">
              <a:lnSpc>
                <a:spcPct val="100000"/>
              </a:lnSpc>
              <a:spcBef>
                <a:spcPts val="365"/>
              </a:spcBef>
              <a:buChar char="•"/>
              <a:tabLst>
                <a:tab pos="269875" algn="l"/>
                <a:tab pos="270510" algn="l"/>
              </a:tabLst>
            </a:pPr>
            <a:r>
              <a:rPr dirty="0" sz="1150" spc="-10">
                <a:latin typeface="Arial"/>
                <a:cs typeface="Arial"/>
              </a:rPr>
              <a:t>LRFD</a:t>
            </a:r>
            <a:r>
              <a:rPr dirty="0" sz="1150" spc="-20">
                <a:latin typeface="Arial"/>
                <a:cs typeface="Arial"/>
              </a:rPr>
              <a:t> </a:t>
            </a:r>
            <a:r>
              <a:rPr dirty="0" sz="1150" spc="-10">
                <a:latin typeface="Arial"/>
                <a:cs typeface="Arial"/>
              </a:rPr>
              <a:t>5.8.2.4</a:t>
            </a:r>
            <a:endParaRPr sz="1150">
              <a:latin typeface="Arial"/>
              <a:cs typeface="Arial"/>
            </a:endParaRPr>
          </a:p>
          <a:p>
            <a:pPr marL="269875" indent="-245110">
              <a:lnSpc>
                <a:spcPct val="100000"/>
              </a:lnSpc>
              <a:spcBef>
                <a:spcPts val="345"/>
              </a:spcBef>
              <a:buChar char="•"/>
              <a:tabLst>
                <a:tab pos="269875" algn="l"/>
                <a:tab pos="270510" algn="l"/>
              </a:tabLst>
            </a:pPr>
            <a:r>
              <a:rPr dirty="0" sz="1250" spc="20">
                <a:latin typeface="Arial"/>
                <a:cs typeface="Arial"/>
              </a:rPr>
              <a:t>Minimum </a:t>
            </a:r>
            <a:r>
              <a:rPr dirty="0" sz="1250" spc="15">
                <a:latin typeface="Arial"/>
                <a:cs typeface="Arial"/>
              </a:rPr>
              <a:t>spacing controls shear cracking and ensures</a:t>
            </a:r>
            <a:r>
              <a:rPr dirty="0" sz="1250" spc="-235">
                <a:latin typeface="Arial"/>
                <a:cs typeface="Arial"/>
              </a:rPr>
              <a:t> </a:t>
            </a:r>
            <a:r>
              <a:rPr dirty="0" sz="1250" spc="10">
                <a:latin typeface="Arial"/>
                <a:cs typeface="Arial"/>
              </a:rPr>
              <a:t>ductility</a:t>
            </a:r>
            <a:endParaRPr sz="1250">
              <a:latin typeface="Arial"/>
              <a:cs typeface="Arial"/>
            </a:endParaRPr>
          </a:p>
          <a:p>
            <a:pPr marL="270510" indent="-245745">
              <a:lnSpc>
                <a:spcPct val="100000"/>
              </a:lnSpc>
              <a:spcBef>
                <a:spcPts val="755"/>
              </a:spcBef>
              <a:buSzPct val="92000"/>
              <a:buFont typeface="Arial"/>
              <a:buChar char="•"/>
              <a:tabLst>
                <a:tab pos="270510" algn="l"/>
                <a:tab pos="271145" algn="l"/>
              </a:tabLst>
            </a:pPr>
            <a:r>
              <a:rPr dirty="0" sz="1250" spc="45">
                <a:latin typeface="Cambria"/>
                <a:cs typeface="Cambria"/>
              </a:rPr>
              <a:t>𝐴</a:t>
            </a:r>
            <a:r>
              <a:rPr dirty="0" baseline="-15432" sz="1350" spc="67">
                <a:latin typeface="Cambria"/>
                <a:cs typeface="Cambria"/>
              </a:rPr>
              <a:t>v </a:t>
            </a:r>
            <a:r>
              <a:rPr dirty="0" baseline="-15432" sz="1350" spc="150">
                <a:latin typeface="Cambria"/>
                <a:cs typeface="Cambria"/>
              </a:rPr>
              <a:t>min </a:t>
            </a:r>
            <a:r>
              <a:rPr dirty="0" sz="1250" spc="265">
                <a:latin typeface="Cambria"/>
                <a:cs typeface="Cambria"/>
              </a:rPr>
              <a:t>= </a:t>
            </a:r>
            <a:r>
              <a:rPr dirty="0" sz="1250" spc="15">
                <a:latin typeface="Cambria"/>
                <a:cs typeface="Cambria"/>
              </a:rPr>
              <a:t>0.0316 </a:t>
            </a:r>
            <a:r>
              <a:rPr dirty="0" sz="1250" spc="114">
                <a:latin typeface="Cambria"/>
                <a:cs typeface="Cambria"/>
              </a:rPr>
              <a:t>𝑓</a:t>
            </a:r>
            <a:r>
              <a:rPr dirty="0" baseline="24691" sz="1350" spc="172">
                <a:latin typeface="Cambria"/>
                <a:cs typeface="Cambria"/>
              </a:rPr>
              <a:t>,</a:t>
            </a:r>
            <a:r>
              <a:rPr dirty="0" u="sng" baseline="40123" sz="1350" spc="172">
                <a:uFill>
                  <a:solidFill>
                    <a:srgbClr val="000000"/>
                  </a:solidFill>
                </a:uFill>
                <a:latin typeface="Cambria"/>
                <a:cs typeface="Cambria"/>
              </a:rPr>
              <a:t> </a:t>
            </a:r>
            <a:r>
              <a:rPr dirty="0" u="sng" baseline="40123" sz="1350" spc="97">
                <a:uFill>
                  <a:solidFill>
                    <a:srgbClr val="000000"/>
                  </a:solidFill>
                </a:uFill>
                <a:latin typeface="Cambria"/>
                <a:cs typeface="Cambria"/>
              </a:rPr>
              <a:t>b</a:t>
            </a:r>
            <a:r>
              <a:rPr dirty="0" u="sng" baseline="37037" sz="1125" spc="97">
                <a:uFill>
                  <a:solidFill>
                    <a:srgbClr val="000000"/>
                  </a:solidFill>
                </a:uFill>
                <a:latin typeface="Cambria"/>
                <a:cs typeface="Cambria"/>
              </a:rPr>
              <a:t>v</a:t>
            </a:r>
            <a:r>
              <a:rPr dirty="0" u="sng" baseline="40123" sz="1350" spc="97">
                <a:uFill>
                  <a:solidFill>
                    <a:srgbClr val="000000"/>
                  </a:solidFill>
                </a:uFill>
                <a:latin typeface="Cambria"/>
                <a:cs typeface="Cambria"/>
              </a:rPr>
              <a:t>s</a:t>
            </a:r>
            <a:r>
              <a:rPr dirty="0" baseline="40123" sz="1350" spc="97">
                <a:latin typeface="Cambria"/>
                <a:cs typeface="Cambria"/>
              </a:rPr>
              <a:t> </a:t>
            </a:r>
            <a:r>
              <a:rPr dirty="0" sz="1250" spc="265">
                <a:latin typeface="Cambria"/>
                <a:cs typeface="Cambria"/>
              </a:rPr>
              <a:t>= </a:t>
            </a:r>
            <a:r>
              <a:rPr dirty="0" sz="1250" spc="15">
                <a:latin typeface="Cambria"/>
                <a:cs typeface="Cambria"/>
              </a:rPr>
              <a:t>0.0316 </a:t>
            </a:r>
            <a:r>
              <a:rPr dirty="0" sz="1250" spc="20">
                <a:latin typeface="Cambria"/>
                <a:cs typeface="Cambria"/>
              </a:rPr>
              <a:t>8.7 </a:t>
            </a:r>
            <a:r>
              <a:rPr dirty="0" sz="1250" spc="10">
                <a:latin typeface="Cambria"/>
                <a:cs typeface="Cambria"/>
              </a:rPr>
              <a:t>𝑘𝑠𝑖</a:t>
            </a:r>
            <a:r>
              <a:rPr dirty="0" u="sng" baseline="28888" sz="1875" spc="15">
                <a:uFill>
                  <a:solidFill>
                    <a:srgbClr val="000000"/>
                  </a:solidFill>
                </a:uFill>
                <a:latin typeface="Cambria"/>
                <a:cs typeface="Cambria"/>
              </a:rPr>
              <a:t> </a:t>
            </a:r>
            <a:r>
              <a:rPr dirty="0" u="sng" baseline="40123" sz="1350" spc="52">
                <a:uFill>
                  <a:solidFill>
                    <a:srgbClr val="000000"/>
                  </a:solidFill>
                </a:uFill>
                <a:latin typeface="Cambria"/>
                <a:cs typeface="Cambria"/>
              </a:rPr>
              <a:t>6.125 </a:t>
            </a:r>
            <a:r>
              <a:rPr dirty="0" u="sng" baseline="40123" sz="1350" spc="127">
                <a:uFill>
                  <a:solidFill>
                    <a:srgbClr val="000000"/>
                  </a:solidFill>
                </a:uFill>
                <a:latin typeface="Cambria"/>
                <a:cs typeface="Cambria"/>
              </a:rPr>
              <a:t>in </a:t>
            </a:r>
            <a:r>
              <a:rPr dirty="0" u="sng" baseline="40123" sz="1350" spc="60">
                <a:uFill>
                  <a:solidFill>
                    <a:srgbClr val="000000"/>
                  </a:solidFill>
                </a:uFill>
                <a:latin typeface="Cambria"/>
                <a:cs typeface="Cambria"/>
              </a:rPr>
              <a:t>6 </a:t>
            </a:r>
            <a:r>
              <a:rPr dirty="0" u="sng" baseline="40123" sz="1350" spc="127">
                <a:uFill>
                  <a:solidFill>
                    <a:srgbClr val="000000"/>
                  </a:solidFill>
                </a:uFill>
                <a:latin typeface="Cambria"/>
                <a:cs typeface="Cambria"/>
              </a:rPr>
              <a:t>in</a:t>
            </a:r>
            <a:r>
              <a:rPr dirty="0" baseline="40123" sz="1350" spc="127">
                <a:latin typeface="Cambria"/>
                <a:cs typeface="Cambria"/>
              </a:rPr>
              <a:t> </a:t>
            </a:r>
            <a:r>
              <a:rPr dirty="0" sz="1250" spc="265">
                <a:latin typeface="Cambria"/>
                <a:cs typeface="Cambria"/>
              </a:rPr>
              <a:t>= </a:t>
            </a:r>
            <a:r>
              <a:rPr dirty="0" sz="1250" spc="10">
                <a:latin typeface="Cambria"/>
                <a:cs typeface="Cambria"/>
              </a:rPr>
              <a:t>0.057 </a:t>
            </a:r>
            <a:r>
              <a:rPr dirty="0" sz="1250" spc="30">
                <a:latin typeface="Cambria"/>
                <a:cs typeface="Cambria"/>
              </a:rPr>
              <a:t>𝑖𝑛</a:t>
            </a:r>
            <a:r>
              <a:rPr dirty="0" baseline="24691" sz="1350" spc="44">
                <a:latin typeface="Cambria"/>
                <a:cs typeface="Cambria"/>
              </a:rPr>
              <a:t>2 </a:t>
            </a:r>
            <a:r>
              <a:rPr dirty="0" sz="1250" spc="265">
                <a:latin typeface="Cambria"/>
                <a:cs typeface="Cambria"/>
              </a:rPr>
              <a:t>&lt; </a:t>
            </a:r>
            <a:r>
              <a:rPr dirty="0" sz="1250" spc="10">
                <a:latin typeface="Cambria"/>
                <a:cs typeface="Cambria"/>
              </a:rPr>
              <a:t>0.62</a:t>
            </a:r>
            <a:r>
              <a:rPr dirty="0" sz="1250" spc="-170">
                <a:latin typeface="Cambria"/>
                <a:cs typeface="Cambria"/>
              </a:rPr>
              <a:t> </a:t>
            </a:r>
            <a:r>
              <a:rPr dirty="0" sz="1250" spc="25">
                <a:latin typeface="Cambria"/>
                <a:cs typeface="Cambria"/>
              </a:rPr>
              <a:t>𝑖𝑛</a:t>
            </a:r>
            <a:r>
              <a:rPr dirty="0" baseline="24691" sz="1350" spc="37">
                <a:latin typeface="Cambria"/>
                <a:cs typeface="Cambria"/>
              </a:rPr>
              <a:t>2</a:t>
            </a:r>
            <a:endParaRPr baseline="24691" sz="1350">
              <a:latin typeface="Cambria"/>
              <a:cs typeface="Cambria"/>
            </a:endParaRPr>
          </a:p>
        </p:txBody>
      </p:sp>
      <p:sp>
        <p:nvSpPr>
          <p:cNvPr id="23" name="object 23"/>
          <p:cNvSpPr txBox="1"/>
          <p:nvPr/>
        </p:nvSpPr>
        <p:spPr>
          <a:xfrm>
            <a:off x="1016505" y="6993107"/>
            <a:ext cx="4869815" cy="443230"/>
          </a:xfrm>
          <a:prstGeom prst="rect">
            <a:avLst/>
          </a:prstGeom>
        </p:spPr>
        <p:txBody>
          <a:bodyPr wrap="square" lIns="0" tIns="46355" rIns="0" bIns="0" rtlCol="0" vert="horz">
            <a:spAutoFit/>
          </a:bodyPr>
          <a:lstStyle/>
          <a:p>
            <a:pPr marL="245110">
              <a:lnSpc>
                <a:spcPct val="100000"/>
              </a:lnSpc>
              <a:spcBef>
                <a:spcPts val="365"/>
              </a:spcBef>
            </a:pPr>
            <a:r>
              <a:rPr dirty="0" sz="1150" spc="-10">
                <a:latin typeface="Arial"/>
                <a:cs typeface="Arial"/>
              </a:rPr>
              <a:t>OK</a:t>
            </a:r>
            <a:endParaRPr sz="1150">
              <a:latin typeface="Arial"/>
              <a:cs typeface="Arial"/>
            </a:endParaRPr>
          </a:p>
          <a:p>
            <a:pPr marL="244475" indent="-245110">
              <a:lnSpc>
                <a:spcPct val="100000"/>
              </a:lnSpc>
              <a:spcBef>
                <a:spcPts val="265"/>
              </a:spcBef>
              <a:buChar char="•"/>
              <a:tabLst>
                <a:tab pos="244475" algn="l"/>
                <a:tab pos="245110" algn="l"/>
              </a:tabLst>
            </a:pPr>
            <a:r>
              <a:rPr dirty="0" sz="1150" spc="-10">
                <a:latin typeface="Arial"/>
                <a:cs typeface="Arial"/>
              </a:rPr>
              <a:t>Sometimes </a:t>
            </a:r>
            <a:r>
              <a:rPr dirty="0" sz="1150" spc="-5">
                <a:latin typeface="Arial"/>
                <a:cs typeface="Arial"/>
              </a:rPr>
              <a:t>it </a:t>
            </a:r>
            <a:r>
              <a:rPr dirty="0" sz="1150" spc="-10">
                <a:latin typeface="Arial"/>
                <a:cs typeface="Arial"/>
              </a:rPr>
              <a:t>is more convenient </a:t>
            </a:r>
            <a:r>
              <a:rPr dirty="0" sz="1150" spc="-5">
                <a:latin typeface="Arial"/>
                <a:cs typeface="Arial"/>
              </a:rPr>
              <a:t>to represent </a:t>
            </a:r>
            <a:r>
              <a:rPr dirty="0" sz="1150" spc="-10">
                <a:latin typeface="Arial"/>
                <a:cs typeface="Arial"/>
              </a:rPr>
              <a:t>this check as</a:t>
            </a:r>
            <a:r>
              <a:rPr dirty="0" sz="1150" spc="15">
                <a:latin typeface="Arial"/>
                <a:cs typeface="Arial"/>
              </a:rPr>
              <a:t> </a:t>
            </a:r>
            <a:r>
              <a:rPr dirty="0" sz="1150" spc="-10">
                <a:latin typeface="Arial"/>
                <a:cs typeface="Arial"/>
              </a:rPr>
              <a:t>Area/Length</a:t>
            </a:r>
            <a:endParaRPr sz="1150">
              <a:latin typeface="Arial"/>
              <a:cs typeface="Arial"/>
            </a:endParaRPr>
          </a:p>
        </p:txBody>
      </p:sp>
      <p:sp>
        <p:nvSpPr>
          <p:cNvPr id="24" name="object 24"/>
          <p:cNvSpPr/>
          <p:nvPr/>
        </p:nvSpPr>
        <p:spPr>
          <a:xfrm>
            <a:off x="2412492" y="7555992"/>
            <a:ext cx="251460" cy="179831"/>
          </a:xfrm>
          <a:prstGeom prst="rect">
            <a:avLst/>
          </a:prstGeom>
          <a:blipFill>
            <a:blip r:embed="rId4" cstate="print"/>
            <a:stretch>
              <a:fillRect/>
            </a:stretch>
          </a:blipFill>
        </p:spPr>
        <p:txBody>
          <a:bodyPr wrap="square" lIns="0" tIns="0" rIns="0" bIns="0" rtlCol="0"/>
          <a:lstStyle/>
          <a:p/>
        </p:txBody>
      </p:sp>
      <p:sp>
        <p:nvSpPr>
          <p:cNvPr id="25" name="object 25"/>
          <p:cNvSpPr txBox="1"/>
          <p:nvPr/>
        </p:nvSpPr>
        <p:spPr>
          <a:xfrm>
            <a:off x="2554730" y="7596607"/>
            <a:ext cx="295275" cy="168275"/>
          </a:xfrm>
          <a:prstGeom prst="rect">
            <a:avLst/>
          </a:prstGeom>
        </p:spPr>
        <p:txBody>
          <a:bodyPr wrap="square" lIns="0" tIns="17145" rIns="0" bIns="0" rtlCol="0" vert="horz">
            <a:spAutoFit/>
          </a:bodyPr>
          <a:lstStyle/>
          <a:p>
            <a:pPr marL="25400">
              <a:lnSpc>
                <a:spcPct val="100000"/>
              </a:lnSpc>
              <a:spcBef>
                <a:spcPts val="135"/>
              </a:spcBef>
            </a:pPr>
            <a:r>
              <a:rPr dirty="0" sz="900" spc="30">
                <a:latin typeface="Cambria"/>
                <a:cs typeface="Cambria"/>
              </a:rPr>
              <a:t>e</a:t>
            </a:r>
            <a:r>
              <a:rPr dirty="0" sz="900" spc="150">
                <a:latin typeface="Cambria"/>
                <a:cs typeface="Cambria"/>
              </a:rPr>
              <a:t> </a:t>
            </a:r>
            <a:r>
              <a:rPr dirty="0" baseline="-18518" sz="1350" spc="217">
                <a:latin typeface="Cambria"/>
                <a:cs typeface="Cambria"/>
              </a:rPr>
              <a:t>f</a:t>
            </a:r>
            <a:r>
              <a:rPr dirty="0" baseline="-37037" sz="1125" spc="217">
                <a:latin typeface="Cambria"/>
                <a:cs typeface="Cambria"/>
              </a:rPr>
              <a:t>y</a:t>
            </a:r>
            <a:endParaRPr baseline="-37037" sz="1125">
              <a:latin typeface="Cambria"/>
              <a:cs typeface="Cambria"/>
            </a:endParaRPr>
          </a:p>
        </p:txBody>
      </p:sp>
      <p:sp>
        <p:nvSpPr>
          <p:cNvPr id="26" name="object 26"/>
          <p:cNvSpPr txBox="1"/>
          <p:nvPr/>
        </p:nvSpPr>
        <p:spPr>
          <a:xfrm>
            <a:off x="991105" y="7518866"/>
            <a:ext cx="2570480" cy="221615"/>
          </a:xfrm>
          <a:prstGeom prst="rect">
            <a:avLst/>
          </a:prstGeom>
        </p:spPr>
        <p:txBody>
          <a:bodyPr wrap="square" lIns="0" tIns="17145" rIns="0" bIns="0" rtlCol="0" vert="horz">
            <a:spAutoFit/>
          </a:bodyPr>
          <a:lstStyle/>
          <a:p>
            <a:pPr marL="269240" indent="-243840">
              <a:lnSpc>
                <a:spcPct val="100000"/>
              </a:lnSpc>
              <a:spcBef>
                <a:spcPts val="135"/>
              </a:spcBef>
              <a:buSzPct val="127777"/>
              <a:buFont typeface="Arial"/>
              <a:buChar char="•"/>
              <a:tabLst>
                <a:tab pos="268605" algn="l"/>
                <a:tab pos="269240" algn="l"/>
              </a:tabLst>
            </a:pPr>
            <a:r>
              <a:rPr dirty="0" u="sng" baseline="40123" sz="1350" spc="-330">
                <a:uFill>
                  <a:solidFill>
                    <a:srgbClr val="000000"/>
                  </a:solidFill>
                </a:uFill>
                <a:latin typeface="Times New Roman"/>
                <a:cs typeface="Times New Roman"/>
              </a:rPr>
              <a:t> </a:t>
            </a:r>
            <a:r>
              <a:rPr dirty="0" u="sng" baseline="40123" sz="1350" spc="89">
                <a:uFill>
                  <a:solidFill>
                    <a:srgbClr val="000000"/>
                  </a:solidFill>
                </a:uFill>
                <a:latin typeface="Cambria"/>
                <a:cs typeface="Cambria"/>
              </a:rPr>
              <a:t>A</a:t>
            </a:r>
            <a:r>
              <a:rPr dirty="0" u="sng" baseline="37037" sz="1125" spc="89">
                <a:uFill>
                  <a:solidFill>
                    <a:srgbClr val="000000"/>
                  </a:solidFill>
                </a:uFill>
                <a:latin typeface="Cambria"/>
                <a:cs typeface="Cambria"/>
              </a:rPr>
              <a:t>v</a:t>
            </a:r>
            <a:r>
              <a:rPr dirty="0" baseline="37037" sz="1125" spc="89">
                <a:latin typeface="Cambria"/>
                <a:cs typeface="Cambria"/>
              </a:rPr>
              <a:t> </a:t>
            </a:r>
            <a:r>
              <a:rPr dirty="0" sz="1250" spc="15">
                <a:latin typeface="Cambria"/>
                <a:cs typeface="Cambria"/>
              </a:rPr>
              <a:t>𝑚𝑖𝑛 </a:t>
            </a:r>
            <a:r>
              <a:rPr dirty="0" sz="1250" spc="265">
                <a:latin typeface="Cambria"/>
                <a:cs typeface="Cambria"/>
              </a:rPr>
              <a:t>= </a:t>
            </a:r>
            <a:r>
              <a:rPr dirty="0" sz="1250" spc="15">
                <a:latin typeface="Cambria"/>
                <a:cs typeface="Cambria"/>
              </a:rPr>
              <a:t>0.0316 </a:t>
            </a:r>
            <a:r>
              <a:rPr dirty="0" sz="1250" spc="114">
                <a:latin typeface="Cambria"/>
                <a:cs typeface="Cambria"/>
              </a:rPr>
              <a:t>𝑓</a:t>
            </a:r>
            <a:r>
              <a:rPr dirty="0" baseline="24691" sz="1350" spc="172">
                <a:latin typeface="Cambria"/>
                <a:cs typeface="Cambria"/>
              </a:rPr>
              <a:t>,</a:t>
            </a:r>
            <a:r>
              <a:rPr dirty="0" u="sng" baseline="40123" sz="1350" spc="172">
                <a:uFill>
                  <a:solidFill>
                    <a:srgbClr val="000000"/>
                  </a:solidFill>
                </a:uFill>
                <a:latin typeface="Cambria"/>
                <a:cs typeface="Cambria"/>
              </a:rPr>
              <a:t> </a:t>
            </a:r>
            <a:r>
              <a:rPr dirty="0" u="sng" baseline="40123" sz="1350" spc="67">
                <a:uFill>
                  <a:solidFill>
                    <a:srgbClr val="000000"/>
                  </a:solidFill>
                </a:uFill>
                <a:latin typeface="Cambria"/>
                <a:cs typeface="Cambria"/>
              </a:rPr>
              <a:t>b</a:t>
            </a:r>
            <a:r>
              <a:rPr dirty="0" u="sng" baseline="37037" sz="1125" spc="67">
                <a:uFill>
                  <a:solidFill>
                    <a:srgbClr val="000000"/>
                  </a:solidFill>
                </a:uFill>
                <a:latin typeface="Cambria"/>
                <a:cs typeface="Cambria"/>
              </a:rPr>
              <a:t>v</a:t>
            </a:r>
            <a:r>
              <a:rPr dirty="0" baseline="37037" sz="1125" spc="67">
                <a:latin typeface="Cambria"/>
                <a:cs typeface="Cambria"/>
              </a:rPr>
              <a:t> </a:t>
            </a:r>
            <a:r>
              <a:rPr dirty="0" sz="1250" spc="265">
                <a:latin typeface="Cambria"/>
                <a:cs typeface="Cambria"/>
              </a:rPr>
              <a:t>=</a:t>
            </a:r>
            <a:r>
              <a:rPr dirty="0" sz="1250" spc="-75">
                <a:latin typeface="Cambria"/>
                <a:cs typeface="Cambria"/>
              </a:rPr>
              <a:t> </a:t>
            </a:r>
            <a:r>
              <a:rPr dirty="0" sz="1250" spc="15">
                <a:latin typeface="Cambria"/>
                <a:cs typeface="Cambria"/>
              </a:rPr>
              <a:t>0.0316</a:t>
            </a:r>
            <a:endParaRPr sz="1250">
              <a:latin typeface="Cambria"/>
              <a:cs typeface="Cambria"/>
            </a:endParaRPr>
          </a:p>
        </p:txBody>
      </p:sp>
      <p:sp>
        <p:nvSpPr>
          <p:cNvPr id="27" name="object 27"/>
          <p:cNvSpPr/>
          <p:nvPr/>
        </p:nvSpPr>
        <p:spPr>
          <a:xfrm>
            <a:off x="3512820" y="7557516"/>
            <a:ext cx="565785" cy="140335"/>
          </a:xfrm>
          <a:custGeom>
            <a:avLst/>
            <a:gdLst/>
            <a:ahLst/>
            <a:cxnLst/>
            <a:rect l="l" t="t" r="r" b="b"/>
            <a:pathLst>
              <a:path w="565785" h="140334">
                <a:moveTo>
                  <a:pt x="55670" y="121920"/>
                </a:moveTo>
                <a:lnTo>
                  <a:pt x="48768" y="121920"/>
                </a:lnTo>
                <a:lnTo>
                  <a:pt x="82296" y="0"/>
                </a:lnTo>
                <a:lnTo>
                  <a:pt x="100584" y="0"/>
                </a:lnTo>
                <a:lnTo>
                  <a:pt x="100584" y="1524"/>
                </a:lnTo>
                <a:lnTo>
                  <a:pt x="565404" y="1524"/>
                </a:lnTo>
                <a:lnTo>
                  <a:pt x="565404" y="10668"/>
                </a:lnTo>
                <a:lnTo>
                  <a:pt x="88392" y="10668"/>
                </a:lnTo>
                <a:lnTo>
                  <a:pt x="55670" y="121920"/>
                </a:lnTo>
                <a:close/>
              </a:path>
              <a:path w="565785" h="140334">
                <a:moveTo>
                  <a:pt x="50292" y="140208"/>
                </a:moveTo>
                <a:lnTo>
                  <a:pt x="42672" y="140208"/>
                </a:lnTo>
                <a:lnTo>
                  <a:pt x="13716" y="77724"/>
                </a:lnTo>
                <a:lnTo>
                  <a:pt x="0" y="77724"/>
                </a:lnTo>
                <a:lnTo>
                  <a:pt x="22860" y="67056"/>
                </a:lnTo>
                <a:lnTo>
                  <a:pt x="27897" y="77724"/>
                </a:lnTo>
                <a:lnTo>
                  <a:pt x="13716" y="77724"/>
                </a:lnTo>
                <a:lnTo>
                  <a:pt x="1524" y="82296"/>
                </a:lnTo>
                <a:lnTo>
                  <a:pt x="30056" y="82296"/>
                </a:lnTo>
                <a:lnTo>
                  <a:pt x="48768" y="121920"/>
                </a:lnTo>
                <a:lnTo>
                  <a:pt x="55670" y="121920"/>
                </a:lnTo>
                <a:lnTo>
                  <a:pt x="50292" y="140208"/>
                </a:lnTo>
                <a:close/>
              </a:path>
            </a:pathLst>
          </a:custGeom>
          <a:solidFill>
            <a:srgbClr val="000000"/>
          </a:solidFill>
        </p:spPr>
        <p:txBody>
          <a:bodyPr wrap="square" lIns="0" tIns="0" rIns="0" bIns="0" rtlCol="0"/>
          <a:lstStyle/>
          <a:p/>
        </p:txBody>
      </p:sp>
      <p:sp>
        <p:nvSpPr>
          <p:cNvPr id="28" name="object 28"/>
          <p:cNvSpPr/>
          <p:nvPr/>
        </p:nvSpPr>
        <p:spPr>
          <a:xfrm>
            <a:off x="4590288" y="7519416"/>
            <a:ext cx="391795" cy="269875"/>
          </a:xfrm>
          <a:custGeom>
            <a:avLst/>
            <a:gdLst/>
            <a:ahLst/>
            <a:cxnLst/>
            <a:rect l="l" t="t" r="r" b="b"/>
            <a:pathLst>
              <a:path w="391795" h="269875">
                <a:moveTo>
                  <a:pt x="332232" y="269748"/>
                </a:moveTo>
                <a:lnTo>
                  <a:pt x="330708" y="262128"/>
                </a:lnTo>
                <a:lnTo>
                  <a:pt x="340447" y="254103"/>
                </a:lnTo>
                <a:lnTo>
                  <a:pt x="349186" y="243649"/>
                </a:lnTo>
                <a:lnTo>
                  <a:pt x="369355" y="197119"/>
                </a:lnTo>
                <a:lnTo>
                  <a:pt x="375594" y="157019"/>
                </a:lnTo>
                <a:lnTo>
                  <a:pt x="376428" y="134112"/>
                </a:lnTo>
                <a:lnTo>
                  <a:pt x="375594" y="111847"/>
                </a:lnTo>
                <a:lnTo>
                  <a:pt x="369355" y="71318"/>
                </a:lnTo>
                <a:lnTo>
                  <a:pt x="349186" y="25146"/>
                </a:lnTo>
                <a:lnTo>
                  <a:pt x="330708" y="6096"/>
                </a:lnTo>
                <a:lnTo>
                  <a:pt x="332232" y="0"/>
                </a:lnTo>
                <a:lnTo>
                  <a:pt x="366307" y="33432"/>
                </a:lnTo>
                <a:lnTo>
                  <a:pt x="382023" y="68532"/>
                </a:lnTo>
                <a:lnTo>
                  <a:pt x="390548" y="110728"/>
                </a:lnTo>
                <a:lnTo>
                  <a:pt x="391668" y="134112"/>
                </a:lnTo>
                <a:lnTo>
                  <a:pt x="390548" y="157519"/>
                </a:lnTo>
                <a:lnTo>
                  <a:pt x="382023" y="200334"/>
                </a:lnTo>
                <a:lnTo>
                  <a:pt x="366307" y="236315"/>
                </a:lnTo>
                <a:lnTo>
                  <a:pt x="345114" y="261461"/>
                </a:lnTo>
                <a:lnTo>
                  <a:pt x="332232" y="269748"/>
                </a:lnTo>
                <a:close/>
              </a:path>
              <a:path w="391795" h="269875">
                <a:moveTo>
                  <a:pt x="57912" y="269748"/>
                </a:moveTo>
                <a:lnTo>
                  <a:pt x="23836" y="236315"/>
                </a:lnTo>
                <a:lnTo>
                  <a:pt x="8358" y="200334"/>
                </a:lnTo>
                <a:lnTo>
                  <a:pt x="881" y="157519"/>
                </a:lnTo>
                <a:lnTo>
                  <a:pt x="0" y="134112"/>
                </a:lnTo>
                <a:lnTo>
                  <a:pt x="881" y="110728"/>
                </a:lnTo>
                <a:lnTo>
                  <a:pt x="8358" y="68532"/>
                </a:lnTo>
                <a:lnTo>
                  <a:pt x="23836" y="33432"/>
                </a:lnTo>
                <a:lnTo>
                  <a:pt x="57912" y="0"/>
                </a:lnTo>
                <a:lnTo>
                  <a:pt x="59436" y="6096"/>
                </a:lnTo>
                <a:lnTo>
                  <a:pt x="49696" y="14335"/>
                </a:lnTo>
                <a:lnTo>
                  <a:pt x="40957" y="25146"/>
                </a:lnTo>
                <a:lnTo>
                  <a:pt x="21026" y="71318"/>
                </a:lnTo>
                <a:lnTo>
                  <a:pt x="15835" y="111847"/>
                </a:lnTo>
                <a:lnTo>
                  <a:pt x="15240" y="134112"/>
                </a:lnTo>
                <a:lnTo>
                  <a:pt x="15835" y="157019"/>
                </a:lnTo>
                <a:lnTo>
                  <a:pt x="21026" y="197119"/>
                </a:lnTo>
                <a:lnTo>
                  <a:pt x="40957" y="243649"/>
                </a:lnTo>
                <a:lnTo>
                  <a:pt x="59436" y="262128"/>
                </a:lnTo>
                <a:lnTo>
                  <a:pt x="57912" y="269748"/>
                </a:lnTo>
                <a:close/>
              </a:path>
            </a:pathLst>
          </a:custGeom>
          <a:solidFill>
            <a:srgbClr val="000000"/>
          </a:solidFill>
        </p:spPr>
        <p:txBody>
          <a:bodyPr wrap="square" lIns="0" tIns="0" rIns="0" bIns="0" rtlCol="0"/>
          <a:lstStyle/>
          <a:p/>
        </p:txBody>
      </p:sp>
      <p:sp>
        <p:nvSpPr>
          <p:cNvPr id="29" name="object 29"/>
          <p:cNvSpPr txBox="1"/>
          <p:nvPr/>
        </p:nvSpPr>
        <p:spPr>
          <a:xfrm>
            <a:off x="3580402" y="7433560"/>
            <a:ext cx="1370965" cy="221615"/>
          </a:xfrm>
          <a:prstGeom prst="rect">
            <a:avLst/>
          </a:prstGeom>
        </p:spPr>
        <p:txBody>
          <a:bodyPr wrap="square" lIns="0" tIns="17145" rIns="0" bIns="0" rtlCol="0" vert="horz">
            <a:spAutoFit/>
          </a:bodyPr>
          <a:lstStyle/>
          <a:p>
            <a:pPr marL="25400">
              <a:lnSpc>
                <a:spcPct val="100000"/>
              </a:lnSpc>
              <a:spcBef>
                <a:spcPts val="135"/>
              </a:spcBef>
            </a:pPr>
            <a:r>
              <a:rPr dirty="0" baseline="-28888" sz="1875" spc="30">
                <a:latin typeface="Cambria"/>
                <a:cs typeface="Cambria"/>
              </a:rPr>
              <a:t>8.7 </a:t>
            </a:r>
            <a:r>
              <a:rPr dirty="0" baseline="-28888" sz="1875" spc="15">
                <a:latin typeface="Cambria"/>
                <a:cs typeface="Cambria"/>
              </a:rPr>
              <a:t>𝑘𝑠𝑖</a:t>
            </a:r>
            <a:r>
              <a:rPr dirty="0" u="sng" sz="1250" spc="10">
                <a:uFill>
                  <a:solidFill>
                    <a:srgbClr val="000000"/>
                  </a:solidFill>
                </a:uFill>
                <a:latin typeface="Cambria"/>
                <a:cs typeface="Cambria"/>
              </a:rPr>
              <a:t> </a:t>
            </a:r>
            <a:r>
              <a:rPr dirty="0" u="sng" sz="900" spc="35">
                <a:uFill>
                  <a:solidFill>
                    <a:srgbClr val="000000"/>
                  </a:solidFill>
                </a:uFill>
                <a:latin typeface="Cambria"/>
                <a:cs typeface="Cambria"/>
              </a:rPr>
              <a:t>6.125 </a:t>
            </a:r>
            <a:r>
              <a:rPr dirty="0" u="sng" sz="900" spc="85">
                <a:uFill>
                  <a:solidFill>
                    <a:srgbClr val="000000"/>
                  </a:solidFill>
                </a:uFill>
                <a:latin typeface="Cambria"/>
                <a:cs typeface="Cambria"/>
              </a:rPr>
              <a:t>in</a:t>
            </a:r>
            <a:r>
              <a:rPr dirty="0" sz="900" spc="204">
                <a:latin typeface="Cambria"/>
                <a:cs typeface="Cambria"/>
              </a:rPr>
              <a:t> </a:t>
            </a:r>
            <a:r>
              <a:rPr dirty="0" sz="900" spc="60">
                <a:latin typeface="Cambria"/>
                <a:cs typeface="Cambria"/>
              </a:rPr>
              <a:t>12in</a:t>
            </a:r>
            <a:endParaRPr sz="900">
              <a:latin typeface="Cambria"/>
              <a:cs typeface="Cambria"/>
            </a:endParaRPr>
          </a:p>
        </p:txBody>
      </p:sp>
      <p:sp>
        <p:nvSpPr>
          <p:cNvPr id="30" name="object 30"/>
          <p:cNvSpPr txBox="1"/>
          <p:nvPr/>
        </p:nvSpPr>
        <p:spPr>
          <a:xfrm>
            <a:off x="4157443" y="7636261"/>
            <a:ext cx="737870" cy="168275"/>
          </a:xfrm>
          <a:prstGeom prst="rect">
            <a:avLst/>
          </a:prstGeom>
        </p:spPr>
        <p:txBody>
          <a:bodyPr wrap="square" lIns="0" tIns="17145" rIns="0" bIns="0" rtlCol="0" vert="horz">
            <a:spAutoFit/>
          </a:bodyPr>
          <a:lstStyle/>
          <a:p>
            <a:pPr>
              <a:lnSpc>
                <a:spcPct val="100000"/>
              </a:lnSpc>
              <a:spcBef>
                <a:spcPts val="135"/>
              </a:spcBef>
              <a:tabLst>
                <a:tab pos="531495" algn="l"/>
              </a:tabLst>
            </a:pPr>
            <a:r>
              <a:rPr dirty="0" sz="900" spc="40">
                <a:latin typeface="Cambria"/>
                <a:cs typeface="Cambria"/>
              </a:rPr>
              <a:t>6</a:t>
            </a:r>
            <a:r>
              <a:rPr dirty="0" sz="900" spc="60">
                <a:latin typeface="Cambria"/>
                <a:cs typeface="Cambria"/>
              </a:rPr>
              <a:t>o</a:t>
            </a:r>
            <a:r>
              <a:rPr dirty="0" sz="900" spc="25">
                <a:latin typeface="Cambria"/>
                <a:cs typeface="Cambria"/>
              </a:rPr>
              <a:t> </a:t>
            </a:r>
            <a:r>
              <a:rPr dirty="0" sz="900" spc="85">
                <a:latin typeface="Cambria"/>
                <a:cs typeface="Cambria"/>
              </a:rPr>
              <a:t>k</a:t>
            </a:r>
            <a:r>
              <a:rPr dirty="0" sz="900" spc="70">
                <a:latin typeface="Cambria"/>
                <a:cs typeface="Cambria"/>
              </a:rPr>
              <a:t>s</a:t>
            </a:r>
            <a:r>
              <a:rPr dirty="0" sz="900" spc="75">
                <a:latin typeface="Cambria"/>
                <a:cs typeface="Cambria"/>
              </a:rPr>
              <a:t>i</a:t>
            </a:r>
            <a:r>
              <a:rPr dirty="0" sz="900">
                <a:latin typeface="Cambria"/>
                <a:cs typeface="Cambria"/>
              </a:rPr>
              <a:t>	</a:t>
            </a:r>
            <a:r>
              <a:rPr dirty="0" sz="900" spc="40">
                <a:latin typeface="Cambria"/>
                <a:cs typeface="Cambria"/>
              </a:rPr>
              <a:t>1</a:t>
            </a:r>
            <a:r>
              <a:rPr dirty="0" sz="900" spc="280">
                <a:latin typeface="Cambria"/>
                <a:cs typeface="Cambria"/>
              </a:rPr>
              <a:t>f</a:t>
            </a:r>
            <a:r>
              <a:rPr dirty="0" sz="900" spc="105">
                <a:latin typeface="Cambria"/>
                <a:cs typeface="Cambria"/>
              </a:rPr>
              <a:t>t</a:t>
            </a:r>
            <a:endParaRPr sz="900">
              <a:latin typeface="Cambria"/>
              <a:cs typeface="Cambria"/>
            </a:endParaRPr>
          </a:p>
        </p:txBody>
      </p:sp>
      <p:sp>
        <p:nvSpPr>
          <p:cNvPr id="31" name="object 31"/>
          <p:cNvSpPr/>
          <p:nvPr/>
        </p:nvSpPr>
        <p:spPr>
          <a:xfrm>
            <a:off x="4655820" y="7653528"/>
            <a:ext cx="259079" cy="0"/>
          </a:xfrm>
          <a:custGeom>
            <a:avLst/>
            <a:gdLst/>
            <a:ahLst/>
            <a:cxnLst/>
            <a:rect l="l" t="t" r="r" b="b"/>
            <a:pathLst>
              <a:path w="259079" h="0">
                <a:moveTo>
                  <a:pt x="0" y="0"/>
                </a:moveTo>
                <a:lnTo>
                  <a:pt x="259080" y="0"/>
                </a:lnTo>
              </a:path>
            </a:pathLst>
          </a:custGeom>
          <a:ln w="9144">
            <a:solidFill>
              <a:srgbClr val="000000"/>
            </a:solidFill>
          </a:ln>
        </p:spPr>
        <p:txBody>
          <a:bodyPr wrap="square" lIns="0" tIns="0" rIns="0" bIns="0" rtlCol="0"/>
          <a:lstStyle/>
          <a:p/>
        </p:txBody>
      </p:sp>
      <p:sp>
        <p:nvSpPr>
          <p:cNvPr id="32" name="object 32"/>
          <p:cNvSpPr/>
          <p:nvPr/>
        </p:nvSpPr>
        <p:spPr>
          <a:xfrm>
            <a:off x="5631180" y="7653528"/>
            <a:ext cx="182880" cy="0"/>
          </a:xfrm>
          <a:custGeom>
            <a:avLst/>
            <a:gdLst/>
            <a:ahLst/>
            <a:cxnLst/>
            <a:rect l="l" t="t" r="r" b="b"/>
            <a:pathLst>
              <a:path w="182879" h="0">
                <a:moveTo>
                  <a:pt x="0" y="0"/>
                </a:moveTo>
                <a:lnTo>
                  <a:pt x="182880" y="0"/>
                </a:lnTo>
              </a:path>
            </a:pathLst>
          </a:custGeom>
          <a:ln w="9144">
            <a:solidFill>
              <a:srgbClr val="000000"/>
            </a:solidFill>
          </a:ln>
        </p:spPr>
        <p:txBody>
          <a:bodyPr wrap="square" lIns="0" tIns="0" rIns="0" bIns="0" rtlCol="0"/>
          <a:lstStyle/>
          <a:p/>
        </p:txBody>
      </p:sp>
      <p:sp>
        <p:nvSpPr>
          <p:cNvPr id="33" name="object 33"/>
          <p:cNvSpPr txBox="1"/>
          <p:nvPr/>
        </p:nvSpPr>
        <p:spPr>
          <a:xfrm>
            <a:off x="5003323" y="7518924"/>
            <a:ext cx="1585595" cy="285750"/>
          </a:xfrm>
          <a:prstGeom prst="rect">
            <a:avLst/>
          </a:prstGeom>
        </p:spPr>
        <p:txBody>
          <a:bodyPr wrap="square" lIns="0" tIns="17145" rIns="0" bIns="0" rtlCol="0" vert="horz">
            <a:spAutoFit/>
          </a:bodyPr>
          <a:lstStyle/>
          <a:p>
            <a:pPr marL="38100">
              <a:lnSpc>
                <a:spcPts val="1215"/>
              </a:lnSpc>
              <a:spcBef>
                <a:spcPts val="135"/>
              </a:spcBef>
            </a:pPr>
            <a:r>
              <a:rPr dirty="0" sz="1250" spc="265">
                <a:latin typeface="Cambria"/>
                <a:cs typeface="Cambria"/>
              </a:rPr>
              <a:t>=</a:t>
            </a:r>
            <a:r>
              <a:rPr dirty="0" sz="1250" spc="70">
                <a:latin typeface="Cambria"/>
                <a:cs typeface="Cambria"/>
              </a:rPr>
              <a:t> </a:t>
            </a:r>
            <a:r>
              <a:rPr dirty="0" sz="1250" spc="10">
                <a:latin typeface="Cambria"/>
                <a:cs typeface="Cambria"/>
              </a:rPr>
              <a:t>0.114</a:t>
            </a:r>
            <a:r>
              <a:rPr dirty="0" sz="1250" spc="-55">
                <a:latin typeface="Cambria"/>
                <a:cs typeface="Cambria"/>
              </a:rPr>
              <a:t> </a:t>
            </a:r>
            <a:r>
              <a:rPr dirty="0" baseline="40123" sz="1350" spc="112">
                <a:latin typeface="Cambria"/>
                <a:cs typeface="Cambria"/>
              </a:rPr>
              <a:t>in</a:t>
            </a:r>
            <a:r>
              <a:rPr dirty="0" baseline="70370" sz="1125" spc="112">
                <a:latin typeface="Cambria"/>
                <a:cs typeface="Cambria"/>
              </a:rPr>
              <a:t>2</a:t>
            </a:r>
            <a:r>
              <a:rPr dirty="0" baseline="70370" sz="1125" spc="247">
                <a:latin typeface="Cambria"/>
                <a:cs typeface="Cambria"/>
              </a:rPr>
              <a:t> </a:t>
            </a:r>
            <a:r>
              <a:rPr dirty="0" sz="1250" spc="265">
                <a:latin typeface="Cambria"/>
                <a:cs typeface="Cambria"/>
              </a:rPr>
              <a:t>&lt;</a:t>
            </a:r>
            <a:r>
              <a:rPr dirty="0" sz="1250" spc="75">
                <a:latin typeface="Cambria"/>
                <a:cs typeface="Cambria"/>
              </a:rPr>
              <a:t> </a:t>
            </a:r>
            <a:r>
              <a:rPr dirty="0" sz="1250" spc="15">
                <a:latin typeface="Cambria"/>
                <a:cs typeface="Cambria"/>
              </a:rPr>
              <a:t>1.24</a:t>
            </a:r>
            <a:r>
              <a:rPr dirty="0" sz="1250" spc="-80">
                <a:latin typeface="Cambria"/>
                <a:cs typeface="Cambria"/>
              </a:rPr>
              <a:t> </a:t>
            </a:r>
            <a:r>
              <a:rPr dirty="0" baseline="40123" sz="1350" spc="135">
                <a:latin typeface="Cambria"/>
                <a:cs typeface="Cambria"/>
              </a:rPr>
              <a:t>in</a:t>
            </a:r>
            <a:r>
              <a:rPr dirty="0" baseline="70370" sz="1125" spc="135">
                <a:latin typeface="Cambria"/>
                <a:cs typeface="Cambria"/>
              </a:rPr>
              <a:t>2</a:t>
            </a:r>
            <a:endParaRPr baseline="70370" sz="1125">
              <a:latin typeface="Cambria"/>
              <a:cs typeface="Cambria"/>
            </a:endParaRPr>
          </a:p>
          <a:p>
            <a:pPr marL="656590">
              <a:lnSpc>
                <a:spcPts val="795"/>
              </a:lnSpc>
              <a:tabLst>
                <a:tab pos="1380490" algn="l"/>
              </a:tabLst>
            </a:pPr>
            <a:r>
              <a:rPr dirty="0" sz="900" spc="195">
                <a:latin typeface="Cambria"/>
                <a:cs typeface="Cambria"/>
              </a:rPr>
              <a:t>ft	ft</a:t>
            </a:r>
            <a:endParaRPr sz="900">
              <a:latin typeface="Cambria"/>
              <a:cs typeface="Cambria"/>
            </a:endParaRPr>
          </a:p>
        </p:txBody>
      </p:sp>
      <p:sp>
        <p:nvSpPr>
          <p:cNvPr id="34" name="object 34"/>
          <p:cNvSpPr/>
          <p:nvPr/>
        </p:nvSpPr>
        <p:spPr>
          <a:xfrm>
            <a:off x="6353555" y="7653528"/>
            <a:ext cx="186055" cy="0"/>
          </a:xfrm>
          <a:custGeom>
            <a:avLst/>
            <a:gdLst/>
            <a:ahLst/>
            <a:cxnLst/>
            <a:rect l="l" t="t" r="r" b="b"/>
            <a:pathLst>
              <a:path w="186054" h="0">
                <a:moveTo>
                  <a:pt x="0" y="0"/>
                </a:moveTo>
                <a:lnTo>
                  <a:pt x="185928" y="0"/>
                </a:lnTo>
              </a:path>
            </a:pathLst>
          </a:custGeom>
          <a:ln w="9144">
            <a:solidFill>
              <a:srgbClr val="000000"/>
            </a:solidFill>
          </a:ln>
        </p:spPr>
        <p:txBody>
          <a:bodyPr wrap="square" lIns="0" tIns="0" rIns="0" bIns="0" rtlCol="0"/>
          <a:lstStyle/>
          <a:p/>
        </p:txBody>
      </p:sp>
      <p:sp>
        <p:nvSpPr>
          <p:cNvPr id="35" name="object 35"/>
          <p:cNvSpPr txBox="1"/>
          <p:nvPr/>
        </p:nvSpPr>
        <p:spPr>
          <a:xfrm>
            <a:off x="1261863" y="7625818"/>
            <a:ext cx="248920" cy="388620"/>
          </a:xfrm>
          <a:prstGeom prst="rect">
            <a:avLst/>
          </a:prstGeom>
        </p:spPr>
        <p:txBody>
          <a:bodyPr wrap="square" lIns="0" tIns="27305" rIns="0" bIns="0" rtlCol="0" vert="horz">
            <a:spAutoFit/>
          </a:bodyPr>
          <a:lstStyle/>
          <a:p>
            <a:pPr marL="39370">
              <a:lnSpc>
                <a:spcPct val="100000"/>
              </a:lnSpc>
              <a:spcBef>
                <a:spcPts val="215"/>
              </a:spcBef>
            </a:pPr>
            <a:r>
              <a:rPr dirty="0" sz="900" spc="65">
                <a:latin typeface="Cambria"/>
                <a:cs typeface="Cambria"/>
              </a:rPr>
              <a:t>s</a:t>
            </a:r>
            <a:endParaRPr sz="900">
              <a:latin typeface="Cambria"/>
              <a:cs typeface="Cambria"/>
            </a:endParaRPr>
          </a:p>
          <a:p>
            <a:pPr>
              <a:lnSpc>
                <a:spcPct val="100000"/>
              </a:lnSpc>
              <a:spcBef>
                <a:spcPts val="155"/>
              </a:spcBef>
            </a:pPr>
            <a:r>
              <a:rPr dirty="0" sz="1250" spc="20">
                <a:latin typeface="Arial"/>
                <a:cs typeface="Arial"/>
              </a:rPr>
              <a:t>OK</a:t>
            </a:r>
            <a:endParaRPr sz="1250">
              <a:latin typeface="Arial"/>
              <a:cs typeface="Arial"/>
            </a:endParaRPr>
          </a:p>
        </p:txBody>
      </p:sp>
      <p:sp>
        <p:nvSpPr>
          <p:cNvPr id="36" name="object 36"/>
          <p:cNvSpPr txBox="1"/>
          <p:nvPr/>
        </p:nvSpPr>
        <p:spPr>
          <a:xfrm>
            <a:off x="6903724" y="8873744"/>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14</a:t>
            </a:r>
            <a:r>
              <a:rPr dirty="0" sz="850">
                <a:solidFill>
                  <a:srgbClr val="FFFFFF"/>
                </a:solidFill>
                <a:latin typeface="Arial"/>
                <a:cs typeface="Arial"/>
              </a:rPr>
              <a:t>0</a:t>
            </a:r>
            <a:endParaRPr sz="850">
              <a:latin typeface="Arial"/>
              <a:cs typeface="Arial"/>
            </a:endParaRPr>
          </a:p>
        </p:txBody>
      </p:sp>
      <p:sp>
        <p:nvSpPr>
          <p:cNvPr id="37" name="object 37"/>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38" name="object 38"/>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3</a:t>
            </a:r>
            <a:r>
              <a:rPr dirty="0" sz="1050" spc="-5">
                <a:solidFill>
                  <a:srgbClr val="262626"/>
                </a:solidFill>
                <a:latin typeface="Calibri"/>
                <a:cs typeface="Calibri"/>
              </a:rPr>
              <a:t>9</a:t>
            </a:r>
            <a:endParaRPr sz="1050">
              <a:latin typeface="Calibri"/>
              <a:cs typeface="Calibri"/>
            </a:endParaRPr>
          </a:p>
        </p:txBody>
      </p:sp>
      <p:sp>
        <p:nvSpPr>
          <p:cNvPr id="40" name="object 40"/>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39" name="object 39"/>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4</a:t>
            </a:r>
            <a:r>
              <a:rPr dirty="0" sz="1050" spc="-5">
                <a:solidFill>
                  <a:srgbClr val="262626"/>
                </a:solidFill>
                <a:latin typeface="Calibri"/>
                <a:cs typeface="Calibri"/>
              </a:rPr>
              <a:t>0</a:t>
            </a:r>
            <a:endParaRPr sz="1050">
              <a:latin typeface="Calibri"/>
              <a:cs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4871720" cy="417195"/>
          </a:xfrm>
          <a:prstGeom prst="rect"/>
        </p:spPr>
        <p:txBody>
          <a:bodyPr wrap="square" lIns="0" tIns="14604" rIns="0" bIns="0" rtlCol="0" vert="horz">
            <a:spAutoFit/>
          </a:bodyPr>
          <a:lstStyle/>
          <a:p>
            <a:pPr>
              <a:lnSpc>
                <a:spcPct val="100000"/>
              </a:lnSpc>
              <a:spcBef>
                <a:spcPts val="114"/>
              </a:spcBef>
            </a:pPr>
            <a:r>
              <a:rPr dirty="0" sz="2550" b="0">
                <a:solidFill>
                  <a:srgbClr val="1C7C5B"/>
                </a:solidFill>
                <a:latin typeface="Arial Black"/>
                <a:cs typeface="Arial Black"/>
              </a:rPr>
              <a:t>Check </a:t>
            </a:r>
            <a:r>
              <a:rPr dirty="0" sz="2550" spc="10" b="0">
                <a:solidFill>
                  <a:srgbClr val="1C7C5B"/>
                </a:solidFill>
                <a:latin typeface="Arial Black"/>
                <a:cs typeface="Arial Black"/>
              </a:rPr>
              <a:t>Max </a:t>
            </a:r>
            <a:r>
              <a:rPr dirty="0" sz="2550" spc="35" b="0">
                <a:solidFill>
                  <a:srgbClr val="1C7C5B"/>
                </a:solidFill>
                <a:latin typeface="Arial Black"/>
                <a:cs typeface="Arial Black"/>
              </a:rPr>
              <a:t>Stirrup</a:t>
            </a:r>
            <a:r>
              <a:rPr dirty="0" sz="2550" spc="-75" b="0">
                <a:solidFill>
                  <a:srgbClr val="1C7C5B"/>
                </a:solidFill>
                <a:latin typeface="Arial Black"/>
                <a:cs typeface="Arial Black"/>
              </a:rPr>
              <a:t> </a:t>
            </a:r>
            <a:r>
              <a:rPr dirty="0" sz="2550" spc="10" b="0">
                <a:solidFill>
                  <a:srgbClr val="1C7C5B"/>
                </a:solidFill>
                <a:latin typeface="Arial Black"/>
                <a:cs typeface="Arial Black"/>
              </a:rPr>
              <a:t>Spacing</a:t>
            </a:r>
            <a:endParaRPr sz="2550">
              <a:latin typeface="Arial Black"/>
              <a:cs typeface="Arial Black"/>
            </a:endParaRPr>
          </a:p>
        </p:txBody>
      </p:sp>
      <p:sp>
        <p:nvSpPr>
          <p:cNvPr id="6" name="object 6"/>
          <p:cNvSpPr txBox="1"/>
          <p:nvPr/>
        </p:nvSpPr>
        <p:spPr>
          <a:xfrm>
            <a:off x="1016505" y="1843558"/>
            <a:ext cx="5533390" cy="618490"/>
          </a:xfrm>
          <a:prstGeom prst="rect">
            <a:avLst/>
          </a:prstGeom>
        </p:spPr>
        <p:txBody>
          <a:bodyPr wrap="square" lIns="0" tIns="46355" rIns="0" bIns="0" rtlCol="0" vert="horz">
            <a:spAutoFit/>
          </a:bodyPr>
          <a:lstStyle/>
          <a:p>
            <a:pPr marL="244475" indent="-245110">
              <a:lnSpc>
                <a:spcPct val="100000"/>
              </a:lnSpc>
              <a:spcBef>
                <a:spcPts val="365"/>
              </a:spcBef>
              <a:buChar char="•"/>
              <a:tabLst>
                <a:tab pos="244475" algn="l"/>
                <a:tab pos="245110" algn="l"/>
              </a:tabLst>
            </a:pPr>
            <a:r>
              <a:rPr dirty="0" sz="1150" spc="-10">
                <a:latin typeface="Arial"/>
                <a:cs typeface="Arial"/>
              </a:rPr>
              <a:t>LRFD</a:t>
            </a:r>
            <a:r>
              <a:rPr dirty="0" sz="1150" spc="-20">
                <a:latin typeface="Arial"/>
                <a:cs typeface="Arial"/>
              </a:rPr>
              <a:t> </a:t>
            </a:r>
            <a:r>
              <a:rPr dirty="0" sz="1150" spc="-10">
                <a:latin typeface="Arial"/>
                <a:cs typeface="Arial"/>
              </a:rPr>
              <a:t>5.7.2.6</a:t>
            </a:r>
            <a:endParaRPr sz="1150">
              <a:latin typeface="Arial"/>
              <a:cs typeface="Arial"/>
            </a:endParaRPr>
          </a:p>
          <a:p>
            <a:pPr marL="530225" marR="5080" indent="-204470">
              <a:lnSpc>
                <a:spcPct val="100000"/>
              </a:lnSpc>
              <a:spcBef>
                <a:spcPts val="265"/>
              </a:spcBef>
            </a:pPr>
            <a:r>
              <a:rPr dirty="0" sz="1150" spc="-10">
                <a:latin typeface="Arial"/>
                <a:cs typeface="Arial"/>
              </a:rPr>
              <a:t>– </a:t>
            </a:r>
            <a:r>
              <a:rPr dirty="0" sz="1150" spc="-15">
                <a:latin typeface="Arial"/>
                <a:cs typeface="Arial"/>
              </a:rPr>
              <a:t>Maximum </a:t>
            </a:r>
            <a:r>
              <a:rPr dirty="0" sz="1150" spc="-5">
                <a:latin typeface="Arial"/>
                <a:cs typeface="Arial"/>
              </a:rPr>
              <a:t>spacing </a:t>
            </a:r>
            <a:r>
              <a:rPr dirty="0" sz="1150" spc="-10">
                <a:latin typeface="Arial"/>
                <a:cs typeface="Arial"/>
              </a:rPr>
              <a:t>ensures reinforcement </a:t>
            </a:r>
            <a:r>
              <a:rPr dirty="0" sz="1150" spc="-5">
                <a:latin typeface="Arial"/>
                <a:cs typeface="Arial"/>
              </a:rPr>
              <a:t>crosses shear cracks for </a:t>
            </a:r>
            <a:r>
              <a:rPr dirty="0" sz="1150" spc="-10">
                <a:latin typeface="Arial"/>
                <a:cs typeface="Arial"/>
              </a:rPr>
              <a:t>large theta  angles </a:t>
            </a:r>
            <a:r>
              <a:rPr dirty="0" sz="1150" spc="-5">
                <a:latin typeface="Arial"/>
                <a:cs typeface="Arial"/>
              </a:rPr>
              <a:t>(areas </a:t>
            </a:r>
            <a:r>
              <a:rPr dirty="0" sz="1150" spc="-15">
                <a:latin typeface="Arial"/>
                <a:cs typeface="Arial"/>
              </a:rPr>
              <a:t>where </a:t>
            </a:r>
            <a:r>
              <a:rPr dirty="0" sz="1150" spc="-10">
                <a:latin typeface="Arial"/>
                <a:cs typeface="Arial"/>
              </a:rPr>
              <a:t>moment is large, and </a:t>
            </a:r>
            <a:r>
              <a:rPr dirty="0" sz="1150" spc="-5">
                <a:latin typeface="Arial"/>
                <a:cs typeface="Arial"/>
              </a:rPr>
              <a:t>shear </a:t>
            </a:r>
            <a:r>
              <a:rPr dirty="0" sz="1150" spc="-10">
                <a:latin typeface="Arial"/>
                <a:cs typeface="Arial"/>
              </a:rPr>
              <a:t>is</a:t>
            </a:r>
            <a:r>
              <a:rPr dirty="0" sz="1150" spc="35">
                <a:latin typeface="Arial"/>
                <a:cs typeface="Arial"/>
              </a:rPr>
              <a:t> </a:t>
            </a:r>
            <a:r>
              <a:rPr dirty="0" sz="1150" spc="-10">
                <a:latin typeface="Arial"/>
                <a:cs typeface="Arial"/>
              </a:rPr>
              <a:t>small)</a:t>
            </a:r>
            <a:endParaRPr sz="1150">
              <a:latin typeface="Arial"/>
              <a:cs typeface="Arial"/>
            </a:endParaRPr>
          </a:p>
        </p:txBody>
      </p:sp>
      <p:sp>
        <p:nvSpPr>
          <p:cNvPr id="7" name="object 7"/>
          <p:cNvSpPr txBox="1"/>
          <p:nvPr/>
        </p:nvSpPr>
        <p:spPr>
          <a:xfrm>
            <a:off x="1291887" y="2471374"/>
            <a:ext cx="2555875" cy="615315"/>
          </a:xfrm>
          <a:prstGeom prst="rect">
            <a:avLst/>
          </a:prstGeom>
        </p:spPr>
        <p:txBody>
          <a:bodyPr wrap="square" lIns="0" tIns="11430" rIns="0" bIns="0" rtlCol="0" vert="horz">
            <a:spAutoFit/>
          </a:bodyPr>
          <a:lstStyle/>
          <a:p>
            <a:pPr marL="50800">
              <a:lnSpc>
                <a:spcPts val="980"/>
              </a:lnSpc>
              <a:spcBef>
                <a:spcPts val="90"/>
              </a:spcBef>
              <a:tabLst>
                <a:tab pos="1463040" algn="l"/>
              </a:tabLst>
            </a:pPr>
            <a:r>
              <a:rPr dirty="0" sz="1150" spc="-10">
                <a:latin typeface="Arial"/>
                <a:cs typeface="Arial"/>
              </a:rPr>
              <a:t>–   </a:t>
            </a:r>
            <a:r>
              <a:rPr dirty="0" sz="1150" spc="10">
                <a:latin typeface="Cambria"/>
                <a:cs typeface="Cambria"/>
              </a:rPr>
              <a:t>𝑣</a:t>
            </a:r>
            <a:r>
              <a:rPr dirty="0" baseline="-17361" sz="1200" spc="15">
                <a:latin typeface="Cambria"/>
                <a:cs typeface="Cambria"/>
              </a:rPr>
              <a:t>u  </a:t>
            </a:r>
            <a:r>
              <a:rPr dirty="0" sz="1150" spc="215">
                <a:latin typeface="Cambria"/>
                <a:cs typeface="Cambria"/>
              </a:rPr>
              <a:t>&lt;</a:t>
            </a:r>
            <a:r>
              <a:rPr dirty="0" sz="1150" spc="135">
                <a:latin typeface="Cambria"/>
                <a:cs typeface="Cambria"/>
              </a:rPr>
              <a:t> </a:t>
            </a:r>
            <a:r>
              <a:rPr dirty="0" sz="1150" spc="25">
                <a:latin typeface="Cambria"/>
                <a:cs typeface="Cambria"/>
              </a:rPr>
              <a:t>0.125𝑓</a:t>
            </a:r>
            <a:r>
              <a:rPr dirty="0" baseline="27777" sz="1200" spc="37">
                <a:latin typeface="Cambria"/>
                <a:cs typeface="Cambria"/>
              </a:rPr>
              <a:t>,</a:t>
            </a:r>
            <a:r>
              <a:rPr dirty="0" sz="1150" spc="25">
                <a:latin typeface="Cambria"/>
                <a:cs typeface="Cambria"/>
              </a:rPr>
              <a:t>,</a:t>
            </a:r>
            <a:r>
              <a:rPr dirty="0" sz="1150" spc="-80">
                <a:latin typeface="Cambria"/>
                <a:cs typeface="Cambria"/>
              </a:rPr>
              <a:t> </a:t>
            </a:r>
            <a:r>
              <a:rPr dirty="0" sz="1150" spc="-5">
                <a:latin typeface="Cambria"/>
                <a:cs typeface="Cambria"/>
              </a:rPr>
              <a:t>𝑠	</a:t>
            </a:r>
            <a:r>
              <a:rPr dirty="0" sz="1150" spc="210">
                <a:latin typeface="Cambria"/>
                <a:cs typeface="Cambria"/>
              </a:rPr>
              <a:t>= </a:t>
            </a:r>
            <a:r>
              <a:rPr dirty="0" sz="1150" spc="-5">
                <a:latin typeface="Cambria"/>
                <a:cs typeface="Cambria"/>
              </a:rPr>
              <a:t>0.8𝑑 </a:t>
            </a:r>
            <a:r>
              <a:rPr dirty="0" sz="1150" spc="215">
                <a:latin typeface="Cambria"/>
                <a:cs typeface="Cambria"/>
              </a:rPr>
              <a:t>≤</a:t>
            </a:r>
            <a:r>
              <a:rPr dirty="0" sz="1150" spc="-35">
                <a:latin typeface="Cambria"/>
                <a:cs typeface="Cambria"/>
              </a:rPr>
              <a:t> </a:t>
            </a:r>
            <a:r>
              <a:rPr dirty="0" sz="1150" spc="-5">
                <a:latin typeface="Cambria"/>
                <a:cs typeface="Cambria"/>
              </a:rPr>
              <a:t>24 </a:t>
            </a:r>
            <a:r>
              <a:rPr dirty="0" sz="1150" spc="-10">
                <a:latin typeface="Cambria"/>
                <a:cs typeface="Cambria"/>
              </a:rPr>
              <a:t>𝑖𝑛</a:t>
            </a:r>
            <a:endParaRPr sz="1150">
              <a:latin typeface="Cambria"/>
              <a:cs typeface="Cambria"/>
            </a:endParaRPr>
          </a:p>
          <a:p>
            <a:pPr marL="993775">
              <a:lnSpc>
                <a:spcPts val="560"/>
              </a:lnSpc>
              <a:tabLst>
                <a:tab pos="1188720" algn="l"/>
                <a:tab pos="1886585" algn="l"/>
              </a:tabLst>
            </a:pPr>
            <a:r>
              <a:rPr dirty="0" sz="800" spc="25">
                <a:latin typeface="Cambria"/>
                <a:cs typeface="Cambria"/>
              </a:rPr>
              <a:t>e	</a:t>
            </a:r>
            <a:r>
              <a:rPr dirty="0" sz="800" spc="110">
                <a:latin typeface="Cambria"/>
                <a:cs typeface="Cambria"/>
              </a:rPr>
              <a:t>max	</a:t>
            </a:r>
            <a:r>
              <a:rPr dirty="0" sz="800" spc="65">
                <a:latin typeface="Cambria"/>
                <a:cs typeface="Cambria"/>
              </a:rPr>
              <a:t>v</a:t>
            </a:r>
            <a:endParaRPr sz="800">
              <a:latin typeface="Cambria"/>
              <a:cs typeface="Cambria"/>
            </a:endParaRPr>
          </a:p>
          <a:p>
            <a:pPr marL="50800">
              <a:lnSpc>
                <a:spcPts val="980"/>
              </a:lnSpc>
              <a:spcBef>
                <a:spcPts val="105"/>
              </a:spcBef>
              <a:tabLst>
                <a:tab pos="1463040" algn="l"/>
              </a:tabLst>
            </a:pPr>
            <a:r>
              <a:rPr dirty="0" sz="1150" spc="-10">
                <a:latin typeface="Arial"/>
                <a:cs typeface="Arial"/>
              </a:rPr>
              <a:t>–   </a:t>
            </a:r>
            <a:r>
              <a:rPr dirty="0" sz="1150" spc="10">
                <a:latin typeface="Cambria"/>
                <a:cs typeface="Cambria"/>
              </a:rPr>
              <a:t>𝑣</a:t>
            </a:r>
            <a:r>
              <a:rPr dirty="0" baseline="-17361" sz="1200" spc="15">
                <a:latin typeface="Cambria"/>
                <a:cs typeface="Cambria"/>
              </a:rPr>
              <a:t>u  </a:t>
            </a:r>
            <a:r>
              <a:rPr dirty="0" sz="1150" spc="215">
                <a:latin typeface="Cambria"/>
                <a:cs typeface="Cambria"/>
              </a:rPr>
              <a:t>≥</a:t>
            </a:r>
            <a:r>
              <a:rPr dirty="0" sz="1150" spc="135">
                <a:latin typeface="Cambria"/>
                <a:cs typeface="Cambria"/>
              </a:rPr>
              <a:t> </a:t>
            </a:r>
            <a:r>
              <a:rPr dirty="0" sz="1150" spc="25">
                <a:latin typeface="Cambria"/>
                <a:cs typeface="Cambria"/>
              </a:rPr>
              <a:t>0.125𝑓</a:t>
            </a:r>
            <a:r>
              <a:rPr dirty="0" baseline="27777" sz="1200" spc="37">
                <a:latin typeface="Cambria"/>
                <a:cs typeface="Cambria"/>
              </a:rPr>
              <a:t>,</a:t>
            </a:r>
            <a:r>
              <a:rPr dirty="0" sz="1150" spc="25">
                <a:latin typeface="Cambria"/>
                <a:cs typeface="Cambria"/>
              </a:rPr>
              <a:t>,</a:t>
            </a:r>
            <a:r>
              <a:rPr dirty="0" sz="1150" spc="-80">
                <a:latin typeface="Cambria"/>
                <a:cs typeface="Cambria"/>
              </a:rPr>
              <a:t> </a:t>
            </a:r>
            <a:r>
              <a:rPr dirty="0" sz="1150" spc="-5">
                <a:latin typeface="Cambria"/>
                <a:cs typeface="Cambria"/>
              </a:rPr>
              <a:t>𝑠	</a:t>
            </a:r>
            <a:r>
              <a:rPr dirty="0" sz="1150" spc="210">
                <a:latin typeface="Cambria"/>
                <a:cs typeface="Cambria"/>
              </a:rPr>
              <a:t>= </a:t>
            </a:r>
            <a:r>
              <a:rPr dirty="0" sz="1150" spc="-5">
                <a:latin typeface="Cambria"/>
                <a:cs typeface="Cambria"/>
              </a:rPr>
              <a:t>0.4𝑑 </a:t>
            </a:r>
            <a:r>
              <a:rPr dirty="0" sz="1150" spc="215">
                <a:latin typeface="Cambria"/>
                <a:cs typeface="Cambria"/>
              </a:rPr>
              <a:t>≤</a:t>
            </a:r>
            <a:r>
              <a:rPr dirty="0" sz="1150" spc="-35">
                <a:latin typeface="Cambria"/>
                <a:cs typeface="Cambria"/>
              </a:rPr>
              <a:t> </a:t>
            </a:r>
            <a:r>
              <a:rPr dirty="0" sz="1150" spc="-5">
                <a:latin typeface="Cambria"/>
                <a:cs typeface="Cambria"/>
              </a:rPr>
              <a:t>12 </a:t>
            </a:r>
            <a:r>
              <a:rPr dirty="0" sz="1150" spc="-10">
                <a:latin typeface="Cambria"/>
                <a:cs typeface="Cambria"/>
              </a:rPr>
              <a:t>𝑖𝑛</a:t>
            </a:r>
            <a:endParaRPr sz="1150">
              <a:latin typeface="Cambria"/>
              <a:cs typeface="Cambria"/>
            </a:endParaRPr>
          </a:p>
          <a:p>
            <a:pPr marL="993775">
              <a:lnSpc>
                <a:spcPts val="560"/>
              </a:lnSpc>
              <a:tabLst>
                <a:tab pos="1188720" algn="l"/>
                <a:tab pos="1886585" algn="l"/>
              </a:tabLst>
            </a:pPr>
            <a:r>
              <a:rPr dirty="0" sz="800" spc="25">
                <a:latin typeface="Cambria"/>
                <a:cs typeface="Cambria"/>
              </a:rPr>
              <a:t>e	</a:t>
            </a:r>
            <a:r>
              <a:rPr dirty="0" sz="800" spc="110">
                <a:latin typeface="Cambria"/>
                <a:cs typeface="Cambria"/>
              </a:rPr>
              <a:t>max	</a:t>
            </a:r>
            <a:r>
              <a:rPr dirty="0" sz="800" spc="65">
                <a:latin typeface="Cambria"/>
                <a:cs typeface="Cambria"/>
              </a:rPr>
              <a:t>v</a:t>
            </a:r>
            <a:endParaRPr sz="800">
              <a:latin typeface="Cambria"/>
              <a:cs typeface="Cambria"/>
            </a:endParaRPr>
          </a:p>
          <a:p>
            <a:pPr marL="50800">
              <a:lnSpc>
                <a:spcPct val="100000"/>
              </a:lnSpc>
              <a:spcBef>
                <a:spcPts val="95"/>
              </a:spcBef>
            </a:pPr>
            <a:r>
              <a:rPr dirty="0" sz="1150" spc="-10">
                <a:latin typeface="Arial"/>
                <a:cs typeface="Arial"/>
              </a:rPr>
              <a:t>– </a:t>
            </a:r>
            <a:r>
              <a:rPr dirty="0" sz="1150" spc="-25">
                <a:latin typeface="Arial"/>
                <a:cs typeface="Arial"/>
              </a:rPr>
              <a:t>WSDOT: </a:t>
            </a:r>
            <a:r>
              <a:rPr dirty="0" sz="1150" spc="70">
                <a:latin typeface="Cambria"/>
                <a:cs typeface="Cambria"/>
              </a:rPr>
              <a:t>𝑠</a:t>
            </a:r>
            <a:r>
              <a:rPr dirty="0" baseline="-17361" sz="1200" spc="104">
                <a:latin typeface="Cambria"/>
                <a:cs typeface="Cambria"/>
              </a:rPr>
              <a:t>max </a:t>
            </a:r>
            <a:r>
              <a:rPr dirty="0" sz="1150" spc="210">
                <a:latin typeface="Cambria"/>
                <a:cs typeface="Cambria"/>
              </a:rPr>
              <a:t>= </a:t>
            </a:r>
            <a:r>
              <a:rPr dirty="0" sz="1150" spc="-5">
                <a:latin typeface="Cambria"/>
                <a:cs typeface="Cambria"/>
              </a:rPr>
              <a:t>18</a:t>
            </a:r>
            <a:r>
              <a:rPr dirty="0" sz="1150" spc="10">
                <a:latin typeface="Cambria"/>
                <a:cs typeface="Cambria"/>
              </a:rPr>
              <a:t> </a:t>
            </a:r>
            <a:r>
              <a:rPr dirty="0" sz="1150" spc="-10">
                <a:latin typeface="Cambria"/>
                <a:cs typeface="Cambria"/>
              </a:rPr>
              <a:t>𝑖𝑛</a:t>
            </a:r>
            <a:endParaRPr sz="1150">
              <a:latin typeface="Cambria"/>
              <a:cs typeface="Cambria"/>
            </a:endParaRPr>
          </a:p>
        </p:txBody>
      </p:sp>
      <p:sp>
        <p:nvSpPr>
          <p:cNvPr id="8" name="object 8"/>
          <p:cNvSpPr txBox="1"/>
          <p:nvPr/>
        </p:nvSpPr>
        <p:spPr>
          <a:xfrm>
            <a:off x="1716043" y="3137404"/>
            <a:ext cx="73025" cy="168275"/>
          </a:xfrm>
          <a:prstGeom prst="rect">
            <a:avLst/>
          </a:prstGeom>
        </p:spPr>
        <p:txBody>
          <a:bodyPr wrap="square" lIns="0" tIns="17145" rIns="0" bIns="0" rtlCol="0" vert="horz">
            <a:spAutoFit/>
          </a:bodyPr>
          <a:lstStyle/>
          <a:p>
            <a:pPr>
              <a:lnSpc>
                <a:spcPct val="100000"/>
              </a:lnSpc>
              <a:spcBef>
                <a:spcPts val="135"/>
              </a:spcBef>
            </a:pPr>
            <a:r>
              <a:rPr dirty="0" sz="900" spc="30">
                <a:latin typeface="Cambria"/>
                <a:cs typeface="Cambria"/>
              </a:rPr>
              <a:t>e</a:t>
            </a:r>
            <a:endParaRPr sz="900">
              <a:latin typeface="Cambria"/>
              <a:cs typeface="Cambria"/>
            </a:endParaRPr>
          </a:p>
        </p:txBody>
      </p:sp>
      <p:sp>
        <p:nvSpPr>
          <p:cNvPr id="9" name="object 9"/>
          <p:cNvSpPr/>
          <p:nvPr/>
        </p:nvSpPr>
        <p:spPr>
          <a:xfrm>
            <a:off x="2427732" y="3112007"/>
            <a:ext cx="579120" cy="152400"/>
          </a:xfrm>
          <a:custGeom>
            <a:avLst/>
            <a:gdLst/>
            <a:ahLst/>
            <a:cxnLst/>
            <a:rect l="l" t="t" r="r" b="b"/>
            <a:pathLst>
              <a:path w="579119" h="152400">
                <a:moveTo>
                  <a:pt x="531876" y="152400"/>
                </a:moveTo>
                <a:lnTo>
                  <a:pt x="528828" y="144780"/>
                </a:lnTo>
                <a:lnTo>
                  <a:pt x="538257" y="141636"/>
                </a:lnTo>
                <a:lnTo>
                  <a:pt x="545973" y="136779"/>
                </a:lnTo>
                <a:lnTo>
                  <a:pt x="563118" y="101155"/>
                </a:lnTo>
                <a:lnTo>
                  <a:pt x="565404" y="74676"/>
                </a:lnTo>
                <a:lnTo>
                  <a:pt x="564832" y="62412"/>
                </a:lnTo>
                <a:lnTo>
                  <a:pt x="551973" y="22169"/>
                </a:lnTo>
                <a:lnTo>
                  <a:pt x="528828" y="6096"/>
                </a:lnTo>
                <a:lnTo>
                  <a:pt x="531876" y="0"/>
                </a:lnTo>
                <a:lnTo>
                  <a:pt x="566928" y="27432"/>
                </a:lnTo>
                <a:lnTo>
                  <a:pt x="579120" y="76200"/>
                </a:lnTo>
                <a:lnTo>
                  <a:pt x="578500" y="90249"/>
                </a:lnTo>
                <a:lnTo>
                  <a:pt x="560379" y="134397"/>
                </a:lnTo>
                <a:lnTo>
                  <a:pt x="542710" y="148113"/>
                </a:lnTo>
                <a:lnTo>
                  <a:pt x="531876" y="152400"/>
                </a:lnTo>
                <a:close/>
              </a:path>
              <a:path w="579119" h="152400">
                <a:moveTo>
                  <a:pt x="47243" y="152400"/>
                </a:moveTo>
                <a:lnTo>
                  <a:pt x="12191" y="124968"/>
                </a:lnTo>
                <a:lnTo>
                  <a:pt x="0" y="76200"/>
                </a:lnTo>
                <a:lnTo>
                  <a:pt x="619" y="62150"/>
                </a:lnTo>
                <a:lnTo>
                  <a:pt x="18740" y="18002"/>
                </a:lnTo>
                <a:lnTo>
                  <a:pt x="47243" y="0"/>
                </a:lnTo>
                <a:lnTo>
                  <a:pt x="50291" y="6096"/>
                </a:lnTo>
                <a:lnTo>
                  <a:pt x="41719" y="10120"/>
                </a:lnTo>
                <a:lnTo>
                  <a:pt x="34290" y="15430"/>
                </a:lnTo>
                <a:lnTo>
                  <a:pt x="16001" y="50863"/>
                </a:lnTo>
                <a:lnTo>
                  <a:pt x="13715" y="74676"/>
                </a:lnTo>
                <a:lnTo>
                  <a:pt x="14287" y="88701"/>
                </a:lnTo>
                <a:lnTo>
                  <a:pt x="28003" y="130206"/>
                </a:lnTo>
                <a:lnTo>
                  <a:pt x="50291" y="144780"/>
                </a:lnTo>
                <a:lnTo>
                  <a:pt x="47243" y="152400"/>
                </a:lnTo>
                <a:close/>
              </a:path>
            </a:pathLst>
          </a:custGeom>
          <a:solidFill>
            <a:srgbClr val="000000"/>
          </a:solidFill>
        </p:spPr>
        <p:txBody>
          <a:bodyPr wrap="square" lIns="0" tIns="0" rIns="0" bIns="0" rtlCol="0"/>
          <a:lstStyle/>
          <a:p/>
        </p:txBody>
      </p:sp>
      <p:sp>
        <p:nvSpPr>
          <p:cNvPr id="10" name="object 10"/>
          <p:cNvSpPr txBox="1"/>
          <p:nvPr/>
        </p:nvSpPr>
        <p:spPr>
          <a:xfrm>
            <a:off x="2869707" y="3387350"/>
            <a:ext cx="73025" cy="168275"/>
          </a:xfrm>
          <a:prstGeom prst="rect">
            <a:avLst/>
          </a:prstGeom>
        </p:spPr>
        <p:txBody>
          <a:bodyPr wrap="square" lIns="0" tIns="17145" rIns="0" bIns="0" rtlCol="0" vert="horz">
            <a:spAutoFit/>
          </a:bodyPr>
          <a:lstStyle/>
          <a:p>
            <a:pPr>
              <a:lnSpc>
                <a:spcPct val="100000"/>
              </a:lnSpc>
              <a:spcBef>
                <a:spcPts val="135"/>
              </a:spcBef>
            </a:pPr>
            <a:r>
              <a:rPr dirty="0" sz="900" spc="30">
                <a:latin typeface="Cambria"/>
                <a:cs typeface="Cambria"/>
              </a:rPr>
              <a:t>e</a:t>
            </a:r>
            <a:endParaRPr sz="900">
              <a:latin typeface="Cambria"/>
              <a:cs typeface="Cambria"/>
            </a:endParaRPr>
          </a:p>
        </p:txBody>
      </p:sp>
      <p:sp>
        <p:nvSpPr>
          <p:cNvPr id="11" name="object 11"/>
          <p:cNvSpPr/>
          <p:nvPr/>
        </p:nvSpPr>
        <p:spPr>
          <a:xfrm>
            <a:off x="2636520" y="3613403"/>
            <a:ext cx="777240" cy="152400"/>
          </a:xfrm>
          <a:custGeom>
            <a:avLst/>
            <a:gdLst/>
            <a:ahLst/>
            <a:cxnLst/>
            <a:rect l="l" t="t" r="r" b="b"/>
            <a:pathLst>
              <a:path w="777239" h="152400">
                <a:moveTo>
                  <a:pt x="729996" y="152400"/>
                </a:moveTo>
                <a:lnTo>
                  <a:pt x="726948" y="146304"/>
                </a:lnTo>
                <a:lnTo>
                  <a:pt x="736377" y="142279"/>
                </a:lnTo>
                <a:lnTo>
                  <a:pt x="744093" y="136969"/>
                </a:lnTo>
                <a:lnTo>
                  <a:pt x="761238" y="101155"/>
                </a:lnTo>
                <a:lnTo>
                  <a:pt x="763524" y="74676"/>
                </a:lnTo>
                <a:lnTo>
                  <a:pt x="762952" y="62412"/>
                </a:lnTo>
                <a:lnTo>
                  <a:pt x="750093" y="22169"/>
                </a:lnTo>
                <a:lnTo>
                  <a:pt x="726948" y="6096"/>
                </a:lnTo>
                <a:lnTo>
                  <a:pt x="729996" y="0"/>
                </a:lnTo>
                <a:lnTo>
                  <a:pt x="765048" y="27432"/>
                </a:lnTo>
                <a:lnTo>
                  <a:pt x="777240" y="76200"/>
                </a:lnTo>
                <a:lnTo>
                  <a:pt x="776620" y="90249"/>
                </a:lnTo>
                <a:lnTo>
                  <a:pt x="758499" y="134397"/>
                </a:lnTo>
                <a:lnTo>
                  <a:pt x="740830" y="148113"/>
                </a:lnTo>
                <a:lnTo>
                  <a:pt x="729996" y="152400"/>
                </a:lnTo>
                <a:close/>
              </a:path>
              <a:path w="777239" h="152400">
                <a:moveTo>
                  <a:pt x="47243" y="152400"/>
                </a:moveTo>
                <a:lnTo>
                  <a:pt x="12191" y="124968"/>
                </a:lnTo>
                <a:lnTo>
                  <a:pt x="0" y="76200"/>
                </a:lnTo>
                <a:lnTo>
                  <a:pt x="619" y="62150"/>
                </a:lnTo>
                <a:lnTo>
                  <a:pt x="18740" y="18002"/>
                </a:lnTo>
                <a:lnTo>
                  <a:pt x="47243" y="0"/>
                </a:lnTo>
                <a:lnTo>
                  <a:pt x="50291" y="6096"/>
                </a:lnTo>
                <a:lnTo>
                  <a:pt x="41719" y="10120"/>
                </a:lnTo>
                <a:lnTo>
                  <a:pt x="34290" y="15430"/>
                </a:lnTo>
                <a:lnTo>
                  <a:pt x="16002" y="50863"/>
                </a:lnTo>
                <a:lnTo>
                  <a:pt x="13716" y="74676"/>
                </a:lnTo>
                <a:lnTo>
                  <a:pt x="14287" y="88701"/>
                </a:lnTo>
                <a:lnTo>
                  <a:pt x="28003" y="130230"/>
                </a:lnTo>
                <a:lnTo>
                  <a:pt x="50291" y="146304"/>
                </a:lnTo>
                <a:lnTo>
                  <a:pt x="47243" y="152400"/>
                </a:lnTo>
                <a:close/>
              </a:path>
            </a:pathLst>
          </a:custGeom>
          <a:solidFill>
            <a:srgbClr val="000000"/>
          </a:solidFill>
        </p:spPr>
        <p:txBody>
          <a:bodyPr wrap="square" lIns="0" tIns="0" rIns="0" bIns="0" rtlCol="0"/>
          <a:lstStyle/>
          <a:p/>
        </p:txBody>
      </p:sp>
      <p:sp>
        <p:nvSpPr>
          <p:cNvPr id="12" name="object 12"/>
          <p:cNvSpPr txBox="1"/>
          <p:nvPr/>
        </p:nvSpPr>
        <p:spPr>
          <a:xfrm>
            <a:off x="965745" y="3005388"/>
            <a:ext cx="5250815" cy="1026794"/>
          </a:xfrm>
          <a:prstGeom prst="rect">
            <a:avLst/>
          </a:prstGeom>
        </p:spPr>
        <p:txBody>
          <a:bodyPr wrap="square" lIns="0" tIns="71120" rIns="0" bIns="0" rtlCol="0" vert="horz">
            <a:spAutoFit/>
          </a:bodyPr>
          <a:lstStyle/>
          <a:p>
            <a:pPr marL="295910" indent="-245745">
              <a:lnSpc>
                <a:spcPct val="100000"/>
              </a:lnSpc>
              <a:spcBef>
                <a:spcPts val="560"/>
              </a:spcBef>
              <a:buFont typeface="Arial"/>
              <a:buChar char="•"/>
              <a:tabLst>
                <a:tab pos="295910" algn="l"/>
                <a:tab pos="296545" algn="l"/>
              </a:tabLst>
            </a:pPr>
            <a:r>
              <a:rPr dirty="0" sz="1250" spc="45">
                <a:latin typeface="Cambria"/>
                <a:cs typeface="Cambria"/>
              </a:rPr>
              <a:t>0.125𝑓</a:t>
            </a:r>
            <a:r>
              <a:rPr dirty="0" baseline="27777" sz="1350" spc="67">
                <a:latin typeface="Cambria"/>
                <a:cs typeface="Cambria"/>
              </a:rPr>
              <a:t>, </a:t>
            </a:r>
            <a:r>
              <a:rPr dirty="0" sz="1250" spc="265">
                <a:latin typeface="Cambria"/>
                <a:cs typeface="Cambria"/>
              </a:rPr>
              <a:t>= </a:t>
            </a:r>
            <a:r>
              <a:rPr dirty="0" sz="1250" spc="15">
                <a:latin typeface="Cambria"/>
                <a:cs typeface="Cambria"/>
              </a:rPr>
              <a:t>0.125 </a:t>
            </a:r>
            <a:r>
              <a:rPr dirty="0" sz="1250" spc="20">
                <a:latin typeface="Cambria"/>
                <a:cs typeface="Cambria"/>
              </a:rPr>
              <a:t>8.7 </a:t>
            </a:r>
            <a:r>
              <a:rPr dirty="0" sz="1250" spc="10">
                <a:latin typeface="Cambria"/>
                <a:cs typeface="Cambria"/>
              </a:rPr>
              <a:t>𝑘𝑠𝑖 </a:t>
            </a:r>
            <a:r>
              <a:rPr dirty="0" sz="1250" spc="265">
                <a:latin typeface="Cambria"/>
                <a:cs typeface="Cambria"/>
              </a:rPr>
              <a:t>= </a:t>
            </a:r>
            <a:r>
              <a:rPr dirty="0" sz="1250" spc="10">
                <a:latin typeface="Cambria"/>
                <a:cs typeface="Cambria"/>
              </a:rPr>
              <a:t>1.09</a:t>
            </a:r>
            <a:r>
              <a:rPr dirty="0" sz="1250" spc="-175">
                <a:latin typeface="Cambria"/>
                <a:cs typeface="Cambria"/>
              </a:rPr>
              <a:t> </a:t>
            </a:r>
            <a:r>
              <a:rPr dirty="0" sz="1250" spc="10">
                <a:latin typeface="Cambria"/>
                <a:cs typeface="Cambria"/>
              </a:rPr>
              <a:t>𝑘𝑠𝑖</a:t>
            </a:r>
            <a:endParaRPr sz="1250">
              <a:latin typeface="Cambria"/>
              <a:cs typeface="Cambria"/>
            </a:endParaRPr>
          </a:p>
          <a:p>
            <a:pPr marL="295910" indent="-245745">
              <a:lnSpc>
                <a:spcPct val="100000"/>
              </a:lnSpc>
              <a:spcBef>
                <a:spcPts val="470"/>
              </a:spcBef>
              <a:buFont typeface="Arial"/>
              <a:buChar char="•"/>
              <a:tabLst>
                <a:tab pos="295910" algn="l"/>
                <a:tab pos="296545" algn="l"/>
              </a:tabLst>
            </a:pPr>
            <a:r>
              <a:rPr dirty="0" sz="1250" spc="25">
                <a:latin typeface="Cambria"/>
                <a:cs typeface="Cambria"/>
              </a:rPr>
              <a:t>𝑣</a:t>
            </a:r>
            <a:r>
              <a:rPr dirty="0" baseline="-15432" sz="1350" spc="37">
                <a:latin typeface="Cambria"/>
                <a:cs typeface="Cambria"/>
              </a:rPr>
              <a:t>u </a:t>
            </a:r>
            <a:r>
              <a:rPr dirty="0" sz="1250" spc="265">
                <a:latin typeface="Cambria"/>
                <a:cs typeface="Cambria"/>
              </a:rPr>
              <a:t>= </a:t>
            </a:r>
            <a:r>
              <a:rPr dirty="0" sz="1250" spc="15">
                <a:latin typeface="Cambria"/>
                <a:cs typeface="Cambria"/>
              </a:rPr>
              <a:t>0.98 </a:t>
            </a:r>
            <a:r>
              <a:rPr dirty="0" sz="1250" spc="10">
                <a:latin typeface="Cambria"/>
                <a:cs typeface="Cambria"/>
              </a:rPr>
              <a:t>𝑘𝑠𝑖 </a:t>
            </a:r>
            <a:r>
              <a:rPr dirty="0" sz="1250" spc="265">
                <a:latin typeface="Cambria"/>
                <a:cs typeface="Cambria"/>
              </a:rPr>
              <a:t>&lt; </a:t>
            </a:r>
            <a:r>
              <a:rPr dirty="0" sz="1250" spc="45">
                <a:latin typeface="Cambria"/>
                <a:cs typeface="Cambria"/>
              </a:rPr>
              <a:t>0.125𝑓</a:t>
            </a:r>
            <a:r>
              <a:rPr dirty="0" baseline="27777" sz="1350" spc="67">
                <a:latin typeface="Cambria"/>
                <a:cs typeface="Cambria"/>
              </a:rPr>
              <a:t>, </a:t>
            </a:r>
            <a:r>
              <a:rPr dirty="0" sz="1250" spc="265">
                <a:latin typeface="Cambria"/>
                <a:cs typeface="Cambria"/>
              </a:rPr>
              <a:t>= </a:t>
            </a:r>
            <a:r>
              <a:rPr dirty="0" sz="1250" spc="15">
                <a:latin typeface="Cambria"/>
                <a:cs typeface="Cambria"/>
              </a:rPr>
              <a:t>1.09</a:t>
            </a:r>
            <a:r>
              <a:rPr dirty="0" sz="1250" spc="-85">
                <a:latin typeface="Cambria"/>
                <a:cs typeface="Cambria"/>
              </a:rPr>
              <a:t> </a:t>
            </a:r>
            <a:r>
              <a:rPr dirty="0" sz="1250" spc="10">
                <a:latin typeface="Cambria"/>
                <a:cs typeface="Cambria"/>
              </a:rPr>
              <a:t>𝑘𝑠𝑖</a:t>
            </a:r>
            <a:endParaRPr sz="1250">
              <a:latin typeface="Cambria"/>
              <a:cs typeface="Cambria"/>
            </a:endParaRPr>
          </a:p>
          <a:p>
            <a:pPr marL="295910" indent="-245745">
              <a:lnSpc>
                <a:spcPct val="100000"/>
              </a:lnSpc>
              <a:spcBef>
                <a:spcPts val="480"/>
              </a:spcBef>
              <a:buFont typeface="Arial"/>
              <a:buChar char="•"/>
              <a:tabLst>
                <a:tab pos="295910" algn="l"/>
                <a:tab pos="296545" algn="l"/>
              </a:tabLst>
            </a:pPr>
            <a:r>
              <a:rPr dirty="0" sz="1250" spc="80">
                <a:latin typeface="Cambria"/>
                <a:cs typeface="Cambria"/>
              </a:rPr>
              <a:t>𝑠</a:t>
            </a:r>
            <a:r>
              <a:rPr dirty="0" baseline="-15432" sz="1350" spc="120">
                <a:latin typeface="Cambria"/>
                <a:cs typeface="Cambria"/>
              </a:rPr>
              <a:t>max </a:t>
            </a:r>
            <a:r>
              <a:rPr dirty="0" sz="1250" spc="265">
                <a:latin typeface="Cambria"/>
                <a:cs typeface="Cambria"/>
              </a:rPr>
              <a:t>= </a:t>
            </a:r>
            <a:r>
              <a:rPr dirty="0" sz="1250" spc="25">
                <a:latin typeface="Cambria"/>
                <a:cs typeface="Cambria"/>
              </a:rPr>
              <a:t>0.8𝑑</a:t>
            </a:r>
            <a:r>
              <a:rPr dirty="0" baseline="-15432" sz="1350" spc="37">
                <a:latin typeface="Cambria"/>
                <a:cs typeface="Cambria"/>
              </a:rPr>
              <a:t>v </a:t>
            </a:r>
            <a:r>
              <a:rPr dirty="0" sz="1250" spc="265">
                <a:latin typeface="Cambria"/>
                <a:cs typeface="Cambria"/>
              </a:rPr>
              <a:t>= </a:t>
            </a:r>
            <a:r>
              <a:rPr dirty="0" sz="1250" spc="10">
                <a:latin typeface="Cambria"/>
                <a:cs typeface="Cambria"/>
              </a:rPr>
              <a:t>0.8 </a:t>
            </a:r>
            <a:r>
              <a:rPr dirty="0" sz="1250" spc="15">
                <a:latin typeface="Cambria"/>
                <a:cs typeface="Cambria"/>
              </a:rPr>
              <a:t>69.384 </a:t>
            </a:r>
            <a:r>
              <a:rPr dirty="0" sz="1250" spc="10">
                <a:latin typeface="Cambria"/>
                <a:cs typeface="Cambria"/>
              </a:rPr>
              <a:t>𝑖𝑛 </a:t>
            </a:r>
            <a:r>
              <a:rPr dirty="0" sz="1250" spc="265">
                <a:latin typeface="Cambria"/>
                <a:cs typeface="Cambria"/>
              </a:rPr>
              <a:t>= </a:t>
            </a:r>
            <a:r>
              <a:rPr dirty="0" sz="1250" spc="15">
                <a:latin typeface="Cambria"/>
                <a:cs typeface="Cambria"/>
              </a:rPr>
              <a:t>55.5 𝑖𝑛 </a:t>
            </a:r>
            <a:r>
              <a:rPr dirty="0" sz="1250" spc="265">
                <a:latin typeface="Cambria"/>
                <a:cs typeface="Cambria"/>
              </a:rPr>
              <a:t>≤ </a:t>
            </a:r>
            <a:r>
              <a:rPr dirty="0" sz="1250" spc="15">
                <a:latin typeface="Cambria"/>
                <a:cs typeface="Cambria"/>
              </a:rPr>
              <a:t>24 </a:t>
            </a:r>
            <a:r>
              <a:rPr dirty="0" sz="1250" spc="10">
                <a:latin typeface="Cambria"/>
                <a:cs typeface="Cambria"/>
              </a:rPr>
              <a:t>𝑖𝑛 </a:t>
            </a:r>
            <a:r>
              <a:rPr dirty="0" sz="1250" spc="30">
                <a:latin typeface="Cambria"/>
                <a:cs typeface="Cambria"/>
              </a:rPr>
              <a:t>(18 </a:t>
            </a:r>
            <a:r>
              <a:rPr dirty="0" sz="1250" spc="15">
                <a:latin typeface="Cambria"/>
                <a:cs typeface="Cambria"/>
              </a:rPr>
              <a:t>𝑖𝑛. 𝑝𝑒𝑟</a:t>
            </a:r>
            <a:r>
              <a:rPr dirty="0" sz="1250" spc="-185">
                <a:latin typeface="Cambria"/>
                <a:cs typeface="Cambria"/>
              </a:rPr>
              <a:t> </a:t>
            </a:r>
            <a:r>
              <a:rPr dirty="0" sz="1250" spc="30">
                <a:latin typeface="Cambria"/>
                <a:cs typeface="Cambria"/>
              </a:rPr>
              <a:t>𝑊𝑆𝐷𝑂𝑇)</a:t>
            </a:r>
            <a:endParaRPr sz="1250">
              <a:latin typeface="Cambria"/>
              <a:cs typeface="Cambria"/>
            </a:endParaRPr>
          </a:p>
          <a:p>
            <a:pPr marL="295910" indent="-245745">
              <a:lnSpc>
                <a:spcPct val="100000"/>
              </a:lnSpc>
              <a:spcBef>
                <a:spcPts val="465"/>
              </a:spcBef>
              <a:buFont typeface="Arial"/>
              <a:buChar char="•"/>
              <a:tabLst>
                <a:tab pos="295910" algn="l"/>
                <a:tab pos="296545" algn="l"/>
              </a:tabLst>
            </a:pPr>
            <a:r>
              <a:rPr dirty="0" sz="1250" spc="80">
                <a:latin typeface="Cambria"/>
                <a:cs typeface="Cambria"/>
              </a:rPr>
              <a:t>𝑠</a:t>
            </a:r>
            <a:r>
              <a:rPr dirty="0" baseline="-15432" sz="1350" spc="120">
                <a:latin typeface="Cambria"/>
                <a:cs typeface="Cambria"/>
              </a:rPr>
              <a:t>max </a:t>
            </a:r>
            <a:r>
              <a:rPr dirty="0" sz="1250" spc="265">
                <a:latin typeface="Cambria"/>
                <a:cs typeface="Cambria"/>
              </a:rPr>
              <a:t>= </a:t>
            </a:r>
            <a:r>
              <a:rPr dirty="0" sz="1250" spc="15">
                <a:latin typeface="Cambria"/>
                <a:cs typeface="Cambria"/>
              </a:rPr>
              <a:t>18 𝑖𝑛 </a:t>
            </a:r>
            <a:r>
              <a:rPr dirty="0" sz="1250" spc="265">
                <a:latin typeface="Cambria"/>
                <a:cs typeface="Cambria"/>
              </a:rPr>
              <a:t>&gt; </a:t>
            </a:r>
            <a:r>
              <a:rPr dirty="0" sz="1250" spc="15">
                <a:latin typeface="Cambria"/>
                <a:cs typeface="Cambria"/>
              </a:rPr>
              <a:t>6 </a:t>
            </a:r>
            <a:r>
              <a:rPr dirty="0" sz="1250" spc="20">
                <a:latin typeface="Cambria"/>
                <a:cs typeface="Cambria"/>
              </a:rPr>
              <a:t>𝑖𝑛. </a:t>
            </a:r>
            <a:r>
              <a:rPr dirty="0" sz="1250" spc="15">
                <a:latin typeface="Cambria"/>
                <a:cs typeface="Cambria"/>
              </a:rPr>
              <a:t>𝑝𝑟𝑜𝑣𝑖𝑑𝑒𝑑</a:t>
            </a:r>
            <a:r>
              <a:rPr dirty="0" sz="1250" spc="-130">
                <a:latin typeface="Cambria"/>
                <a:cs typeface="Cambria"/>
              </a:rPr>
              <a:t> </a:t>
            </a:r>
            <a:r>
              <a:rPr dirty="0" sz="1250" spc="20">
                <a:latin typeface="Times New Roman"/>
                <a:cs typeface="Times New Roman"/>
              </a:rPr>
              <a:t>OK</a:t>
            </a:r>
            <a:endParaRPr sz="1250">
              <a:latin typeface="Times New Roman"/>
              <a:cs typeface="Times New Roman"/>
            </a:endParaRPr>
          </a:p>
        </p:txBody>
      </p:sp>
      <p:sp>
        <p:nvSpPr>
          <p:cNvPr id="13" name="object 13"/>
          <p:cNvSpPr txBox="1"/>
          <p:nvPr/>
        </p:nvSpPr>
        <p:spPr>
          <a:xfrm>
            <a:off x="6903724" y="4498371"/>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14</a:t>
            </a:r>
            <a:r>
              <a:rPr dirty="0" sz="850">
                <a:solidFill>
                  <a:srgbClr val="FFFFFF"/>
                </a:solidFill>
                <a:latin typeface="Arial"/>
                <a:cs typeface="Arial"/>
              </a:rPr>
              <a:t>1</a:t>
            </a:r>
            <a:endParaRPr sz="850">
              <a:latin typeface="Arial"/>
              <a:cs typeface="Arial"/>
            </a:endParaRPr>
          </a:p>
        </p:txBody>
      </p:sp>
      <p:sp>
        <p:nvSpPr>
          <p:cNvPr id="14" name="object 14"/>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15" name="object 15"/>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6" name="object 16"/>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7" name="object 17"/>
          <p:cNvSpPr txBox="1"/>
          <p:nvPr/>
        </p:nvSpPr>
        <p:spPr>
          <a:xfrm>
            <a:off x="1016466" y="5528576"/>
            <a:ext cx="4398645" cy="417195"/>
          </a:xfrm>
          <a:prstGeom prst="rect">
            <a:avLst/>
          </a:prstGeom>
        </p:spPr>
        <p:txBody>
          <a:bodyPr wrap="square" lIns="0" tIns="14604" rIns="0" bIns="0" rtlCol="0" vert="horz">
            <a:spAutoFit/>
          </a:bodyPr>
          <a:lstStyle/>
          <a:p>
            <a:pPr>
              <a:lnSpc>
                <a:spcPct val="100000"/>
              </a:lnSpc>
              <a:spcBef>
                <a:spcPts val="114"/>
              </a:spcBef>
            </a:pPr>
            <a:r>
              <a:rPr dirty="0" sz="2550" spc="5">
                <a:solidFill>
                  <a:srgbClr val="1C7C5B"/>
                </a:solidFill>
                <a:latin typeface="Arial Black"/>
                <a:cs typeface="Arial Black"/>
              </a:rPr>
              <a:t>Longitudinal </a:t>
            </a:r>
            <a:r>
              <a:rPr dirty="0" sz="2550" spc="-15">
                <a:solidFill>
                  <a:srgbClr val="1C7C5B"/>
                </a:solidFill>
                <a:latin typeface="Arial Black"/>
                <a:cs typeface="Arial Black"/>
              </a:rPr>
              <a:t>Tension</a:t>
            </a:r>
            <a:r>
              <a:rPr dirty="0" sz="2550" spc="-45">
                <a:solidFill>
                  <a:srgbClr val="1C7C5B"/>
                </a:solidFill>
                <a:latin typeface="Arial Black"/>
                <a:cs typeface="Arial Black"/>
              </a:rPr>
              <a:t> </a:t>
            </a:r>
            <a:r>
              <a:rPr dirty="0" sz="2550" spc="10">
                <a:solidFill>
                  <a:srgbClr val="1C7C5B"/>
                </a:solidFill>
                <a:latin typeface="Arial Black"/>
                <a:cs typeface="Arial Black"/>
              </a:rPr>
              <a:t>Tie</a:t>
            </a:r>
            <a:endParaRPr sz="2550">
              <a:latin typeface="Arial Black"/>
              <a:cs typeface="Arial Black"/>
            </a:endParaRPr>
          </a:p>
        </p:txBody>
      </p:sp>
      <p:sp>
        <p:nvSpPr>
          <p:cNvPr id="18" name="object 18"/>
          <p:cNvSpPr txBox="1"/>
          <p:nvPr/>
        </p:nvSpPr>
        <p:spPr>
          <a:xfrm>
            <a:off x="1016505" y="6218889"/>
            <a:ext cx="1116965" cy="443230"/>
          </a:xfrm>
          <a:prstGeom prst="rect">
            <a:avLst/>
          </a:prstGeom>
        </p:spPr>
        <p:txBody>
          <a:bodyPr wrap="square" lIns="0" tIns="46355" rIns="0" bIns="0" rtlCol="0" vert="horz">
            <a:spAutoFit/>
          </a:bodyPr>
          <a:lstStyle/>
          <a:p>
            <a:pPr marL="244475" indent="-245110">
              <a:lnSpc>
                <a:spcPct val="100000"/>
              </a:lnSpc>
              <a:spcBef>
                <a:spcPts val="365"/>
              </a:spcBef>
              <a:buChar char="•"/>
              <a:tabLst>
                <a:tab pos="244475" algn="l"/>
                <a:tab pos="245110" algn="l"/>
              </a:tabLst>
            </a:pPr>
            <a:r>
              <a:rPr dirty="0" sz="1150" spc="-10">
                <a:latin typeface="Arial"/>
                <a:cs typeface="Arial"/>
              </a:rPr>
              <a:t>LRFD</a:t>
            </a:r>
            <a:r>
              <a:rPr dirty="0" sz="1150" spc="-70">
                <a:latin typeface="Arial"/>
                <a:cs typeface="Arial"/>
              </a:rPr>
              <a:t> </a:t>
            </a:r>
            <a:r>
              <a:rPr dirty="0" sz="1150" spc="-10">
                <a:latin typeface="Arial"/>
                <a:cs typeface="Arial"/>
              </a:rPr>
              <a:t>5.7.3.5</a:t>
            </a:r>
            <a:endParaRPr sz="1150">
              <a:latin typeface="Arial"/>
              <a:cs typeface="Arial"/>
            </a:endParaRPr>
          </a:p>
          <a:p>
            <a:pPr marL="244475" indent="-245110">
              <a:lnSpc>
                <a:spcPct val="100000"/>
              </a:lnSpc>
              <a:spcBef>
                <a:spcPts val="265"/>
              </a:spcBef>
              <a:buChar char="•"/>
              <a:tabLst>
                <a:tab pos="244475" algn="l"/>
                <a:tab pos="245110" algn="l"/>
              </a:tabLst>
            </a:pPr>
            <a:r>
              <a:rPr dirty="0" sz="1150" spc="-10">
                <a:latin typeface="Arial"/>
                <a:cs typeface="Arial"/>
              </a:rPr>
              <a:t>General</a:t>
            </a:r>
            <a:endParaRPr sz="1150">
              <a:latin typeface="Arial"/>
              <a:cs typeface="Arial"/>
            </a:endParaRPr>
          </a:p>
        </p:txBody>
      </p:sp>
      <p:sp>
        <p:nvSpPr>
          <p:cNvPr id="19" name="object 19"/>
          <p:cNvSpPr txBox="1"/>
          <p:nvPr/>
        </p:nvSpPr>
        <p:spPr>
          <a:xfrm>
            <a:off x="1638267" y="6805600"/>
            <a:ext cx="756285" cy="151765"/>
          </a:xfrm>
          <a:prstGeom prst="rect">
            <a:avLst/>
          </a:prstGeom>
        </p:spPr>
        <p:txBody>
          <a:bodyPr wrap="square" lIns="0" tIns="15875" rIns="0" bIns="0" rtlCol="0" vert="horz">
            <a:spAutoFit/>
          </a:bodyPr>
          <a:lstStyle/>
          <a:p>
            <a:pPr>
              <a:lnSpc>
                <a:spcPct val="100000"/>
              </a:lnSpc>
              <a:spcBef>
                <a:spcPts val="125"/>
              </a:spcBef>
              <a:tabLst>
                <a:tab pos="566420" algn="l"/>
              </a:tabLst>
            </a:pPr>
            <a:r>
              <a:rPr dirty="0" sz="800" spc="60">
                <a:latin typeface="Cambria"/>
                <a:cs typeface="Cambria"/>
              </a:rPr>
              <a:t>ps  ps	</a:t>
            </a:r>
            <a:r>
              <a:rPr dirty="0" sz="800" spc="55">
                <a:latin typeface="Cambria"/>
                <a:cs typeface="Cambria"/>
              </a:rPr>
              <a:t>s</a:t>
            </a:r>
            <a:r>
              <a:rPr dirty="0" sz="800" spc="204">
                <a:latin typeface="Cambria"/>
                <a:cs typeface="Cambria"/>
              </a:rPr>
              <a:t> </a:t>
            </a:r>
            <a:r>
              <a:rPr dirty="0" sz="800" spc="120">
                <a:latin typeface="Cambria"/>
                <a:cs typeface="Cambria"/>
              </a:rPr>
              <a:t>y</a:t>
            </a:r>
            <a:endParaRPr sz="800">
              <a:latin typeface="Cambria"/>
              <a:cs typeface="Cambria"/>
            </a:endParaRPr>
          </a:p>
        </p:txBody>
      </p:sp>
      <p:sp>
        <p:nvSpPr>
          <p:cNvPr id="20" name="object 20"/>
          <p:cNvSpPr txBox="1"/>
          <p:nvPr/>
        </p:nvSpPr>
        <p:spPr>
          <a:xfrm>
            <a:off x="1342687" y="6737089"/>
            <a:ext cx="1210945" cy="199390"/>
          </a:xfrm>
          <a:prstGeom prst="rect">
            <a:avLst/>
          </a:prstGeom>
        </p:spPr>
        <p:txBody>
          <a:bodyPr wrap="square" lIns="0" tIns="11430" rIns="0" bIns="0" rtlCol="0" vert="horz">
            <a:spAutoFit/>
          </a:bodyPr>
          <a:lstStyle/>
          <a:p>
            <a:pPr>
              <a:lnSpc>
                <a:spcPct val="100000"/>
              </a:lnSpc>
              <a:spcBef>
                <a:spcPts val="90"/>
              </a:spcBef>
              <a:tabLst>
                <a:tab pos="630555" algn="l"/>
              </a:tabLst>
            </a:pPr>
            <a:r>
              <a:rPr dirty="0" sz="1150" spc="-10">
                <a:latin typeface="Arial"/>
                <a:cs typeface="Arial"/>
              </a:rPr>
              <a:t>–  </a:t>
            </a:r>
            <a:r>
              <a:rPr dirty="0" sz="1150" spc="35">
                <a:latin typeface="Arial"/>
                <a:cs typeface="Arial"/>
              </a:rPr>
              <a:t> </a:t>
            </a:r>
            <a:r>
              <a:rPr dirty="0" sz="1150" spc="-10">
                <a:latin typeface="Cambria"/>
                <a:cs typeface="Cambria"/>
              </a:rPr>
              <a:t>𝐴   </a:t>
            </a:r>
            <a:r>
              <a:rPr dirty="0" sz="1150" spc="15">
                <a:latin typeface="Cambria"/>
                <a:cs typeface="Cambria"/>
              </a:rPr>
              <a:t> </a:t>
            </a:r>
            <a:r>
              <a:rPr dirty="0" sz="1150" spc="-10">
                <a:latin typeface="Cambria"/>
                <a:cs typeface="Cambria"/>
              </a:rPr>
              <a:t>𝑓	</a:t>
            </a:r>
            <a:r>
              <a:rPr dirty="0" sz="1150" spc="210">
                <a:latin typeface="Cambria"/>
                <a:cs typeface="Cambria"/>
              </a:rPr>
              <a:t>+ </a:t>
            </a:r>
            <a:r>
              <a:rPr dirty="0" sz="1150" spc="-10">
                <a:latin typeface="Cambria"/>
                <a:cs typeface="Cambria"/>
              </a:rPr>
              <a:t>𝐴 𝑓</a:t>
            </a:r>
            <a:r>
              <a:rPr dirty="0" sz="1150" spc="125">
                <a:latin typeface="Cambria"/>
                <a:cs typeface="Cambria"/>
              </a:rPr>
              <a:t> </a:t>
            </a:r>
            <a:r>
              <a:rPr dirty="0" sz="1150" spc="215">
                <a:latin typeface="Cambria"/>
                <a:cs typeface="Cambria"/>
              </a:rPr>
              <a:t>≥</a:t>
            </a:r>
            <a:endParaRPr sz="1150">
              <a:latin typeface="Cambria"/>
              <a:cs typeface="Cambria"/>
            </a:endParaRPr>
          </a:p>
        </p:txBody>
      </p:sp>
      <p:sp>
        <p:nvSpPr>
          <p:cNvPr id="21" name="object 21"/>
          <p:cNvSpPr txBox="1"/>
          <p:nvPr/>
        </p:nvSpPr>
        <p:spPr>
          <a:xfrm>
            <a:off x="2578608" y="6691318"/>
            <a:ext cx="161925" cy="151765"/>
          </a:xfrm>
          <a:prstGeom prst="rect">
            <a:avLst/>
          </a:prstGeom>
        </p:spPr>
        <p:txBody>
          <a:bodyPr wrap="square" lIns="0" tIns="15875" rIns="0" bIns="0" rtlCol="0" vert="horz">
            <a:spAutoFit/>
          </a:bodyPr>
          <a:lstStyle/>
          <a:p>
            <a:pPr>
              <a:lnSpc>
                <a:spcPct val="100000"/>
              </a:lnSpc>
              <a:spcBef>
                <a:spcPts val="125"/>
              </a:spcBef>
            </a:pPr>
            <a:r>
              <a:rPr dirty="0" u="sng" sz="800" spc="5">
                <a:uFill>
                  <a:solidFill>
                    <a:srgbClr val="000000"/>
                  </a:solidFill>
                </a:uFill>
                <a:latin typeface="Times New Roman"/>
                <a:cs typeface="Times New Roman"/>
              </a:rPr>
              <a:t> </a:t>
            </a:r>
            <a:r>
              <a:rPr dirty="0" u="sng" sz="800" spc="35">
                <a:uFill>
                  <a:solidFill>
                    <a:srgbClr val="000000"/>
                  </a:solidFill>
                </a:uFill>
                <a:latin typeface="Times New Roman"/>
                <a:cs typeface="Times New Roman"/>
              </a:rPr>
              <a:t> </a:t>
            </a:r>
            <a:r>
              <a:rPr dirty="0" u="sng" sz="800" spc="75">
                <a:uFill>
                  <a:solidFill>
                    <a:srgbClr val="000000"/>
                  </a:solidFill>
                </a:uFill>
                <a:latin typeface="Cambria"/>
                <a:cs typeface="Cambria"/>
              </a:rPr>
              <a:t>M</a:t>
            </a:r>
            <a:endParaRPr sz="800">
              <a:latin typeface="Cambria"/>
              <a:cs typeface="Cambria"/>
            </a:endParaRPr>
          </a:p>
        </p:txBody>
      </p:sp>
      <p:sp>
        <p:nvSpPr>
          <p:cNvPr id="22" name="object 22"/>
          <p:cNvSpPr txBox="1"/>
          <p:nvPr/>
        </p:nvSpPr>
        <p:spPr>
          <a:xfrm>
            <a:off x="2721885" y="6731106"/>
            <a:ext cx="132080" cy="130175"/>
          </a:xfrm>
          <a:prstGeom prst="rect">
            <a:avLst/>
          </a:prstGeom>
        </p:spPr>
        <p:txBody>
          <a:bodyPr wrap="square" lIns="0" tIns="17145" rIns="0" bIns="0" rtlCol="0" vert="horz">
            <a:spAutoFit/>
          </a:bodyPr>
          <a:lstStyle/>
          <a:p>
            <a:pPr>
              <a:lnSpc>
                <a:spcPct val="100000"/>
              </a:lnSpc>
              <a:spcBef>
                <a:spcPts val="135"/>
              </a:spcBef>
            </a:pPr>
            <a:r>
              <a:rPr dirty="0" u="sng" sz="650" spc="120">
                <a:uFill>
                  <a:solidFill>
                    <a:srgbClr val="000000"/>
                  </a:solidFill>
                </a:uFill>
                <a:latin typeface="Cambria"/>
                <a:cs typeface="Cambria"/>
              </a:rPr>
              <a:t>u</a:t>
            </a:r>
            <a:r>
              <a:rPr dirty="0" u="sng" sz="650" spc="20">
                <a:uFill>
                  <a:solidFill>
                    <a:srgbClr val="000000"/>
                  </a:solidFill>
                </a:uFill>
                <a:latin typeface="Cambria"/>
                <a:cs typeface="Cambria"/>
              </a:rPr>
              <a:t> </a:t>
            </a:r>
            <a:endParaRPr sz="650">
              <a:latin typeface="Cambria"/>
              <a:cs typeface="Cambria"/>
            </a:endParaRPr>
          </a:p>
        </p:txBody>
      </p:sp>
      <p:sp>
        <p:nvSpPr>
          <p:cNvPr id="23" name="object 23"/>
          <p:cNvSpPr txBox="1"/>
          <p:nvPr/>
        </p:nvSpPr>
        <p:spPr>
          <a:xfrm>
            <a:off x="3014472" y="6691318"/>
            <a:ext cx="238125" cy="151765"/>
          </a:xfrm>
          <a:prstGeom prst="rect">
            <a:avLst/>
          </a:prstGeom>
        </p:spPr>
        <p:txBody>
          <a:bodyPr wrap="square" lIns="0" tIns="15875" rIns="0" bIns="0" rtlCol="0" vert="horz">
            <a:spAutoFit/>
          </a:bodyPr>
          <a:lstStyle/>
          <a:p>
            <a:pPr>
              <a:lnSpc>
                <a:spcPct val="100000"/>
              </a:lnSpc>
              <a:spcBef>
                <a:spcPts val="125"/>
              </a:spcBef>
            </a:pPr>
            <a:r>
              <a:rPr dirty="0" u="sng" sz="800" spc="-195">
                <a:uFill>
                  <a:solidFill>
                    <a:srgbClr val="000000"/>
                  </a:solidFill>
                </a:uFill>
                <a:latin typeface="Times New Roman"/>
                <a:cs typeface="Times New Roman"/>
              </a:rPr>
              <a:t> </a:t>
            </a:r>
            <a:r>
              <a:rPr dirty="0" u="sng" sz="800" spc="50">
                <a:uFill>
                  <a:solidFill>
                    <a:srgbClr val="000000"/>
                  </a:solidFill>
                </a:uFill>
                <a:latin typeface="Cambria"/>
                <a:cs typeface="Cambria"/>
              </a:rPr>
              <a:t>o</a:t>
            </a:r>
            <a:r>
              <a:rPr dirty="0" u="sng" sz="800">
                <a:uFill>
                  <a:solidFill>
                    <a:srgbClr val="000000"/>
                  </a:solidFill>
                </a:uFill>
                <a:latin typeface="Cambria"/>
                <a:cs typeface="Cambria"/>
              </a:rPr>
              <a:t>.</a:t>
            </a:r>
            <a:r>
              <a:rPr dirty="0" u="sng" sz="800" spc="40">
                <a:uFill>
                  <a:solidFill>
                    <a:srgbClr val="000000"/>
                  </a:solidFill>
                </a:uFill>
                <a:latin typeface="Cambria"/>
                <a:cs typeface="Cambria"/>
              </a:rPr>
              <a:t>5</a:t>
            </a:r>
            <a:r>
              <a:rPr dirty="0" u="sng" sz="800" spc="80">
                <a:uFill>
                  <a:solidFill>
                    <a:srgbClr val="000000"/>
                  </a:solidFill>
                </a:uFill>
                <a:latin typeface="Cambria"/>
                <a:cs typeface="Cambria"/>
              </a:rPr>
              <a:t>N</a:t>
            </a:r>
            <a:endParaRPr sz="800">
              <a:latin typeface="Cambria"/>
              <a:cs typeface="Cambria"/>
            </a:endParaRPr>
          </a:p>
        </p:txBody>
      </p:sp>
      <p:sp>
        <p:nvSpPr>
          <p:cNvPr id="24" name="object 24"/>
          <p:cNvSpPr txBox="1"/>
          <p:nvPr/>
        </p:nvSpPr>
        <p:spPr>
          <a:xfrm>
            <a:off x="3233926" y="6731106"/>
            <a:ext cx="76835" cy="130175"/>
          </a:xfrm>
          <a:prstGeom prst="rect">
            <a:avLst/>
          </a:prstGeom>
        </p:spPr>
        <p:txBody>
          <a:bodyPr wrap="square" lIns="0" tIns="17145" rIns="0" bIns="0" rtlCol="0" vert="horz">
            <a:spAutoFit/>
          </a:bodyPr>
          <a:lstStyle/>
          <a:p>
            <a:pPr>
              <a:lnSpc>
                <a:spcPct val="100000"/>
              </a:lnSpc>
              <a:spcBef>
                <a:spcPts val="135"/>
              </a:spcBef>
            </a:pPr>
            <a:r>
              <a:rPr dirty="0" u="sng" sz="650" spc="140">
                <a:uFill>
                  <a:solidFill>
                    <a:srgbClr val="000000"/>
                  </a:solidFill>
                </a:uFill>
                <a:latin typeface="Cambria"/>
                <a:cs typeface="Cambria"/>
              </a:rPr>
              <a:t>u</a:t>
            </a:r>
            <a:endParaRPr sz="650">
              <a:latin typeface="Cambria"/>
              <a:cs typeface="Cambria"/>
            </a:endParaRPr>
          </a:p>
        </p:txBody>
      </p:sp>
      <p:sp>
        <p:nvSpPr>
          <p:cNvPr id="25" name="object 25"/>
          <p:cNvSpPr txBox="1"/>
          <p:nvPr/>
        </p:nvSpPr>
        <p:spPr>
          <a:xfrm>
            <a:off x="2554690" y="6849823"/>
            <a:ext cx="703580" cy="151765"/>
          </a:xfrm>
          <a:prstGeom prst="rect">
            <a:avLst/>
          </a:prstGeom>
        </p:spPr>
        <p:txBody>
          <a:bodyPr wrap="square" lIns="0" tIns="15875" rIns="0" bIns="0" rtlCol="0" vert="horz">
            <a:spAutoFit/>
          </a:bodyPr>
          <a:lstStyle/>
          <a:p>
            <a:pPr marL="25400">
              <a:lnSpc>
                <a:spcPct val="100000"/>
              </a:lnSpc>
              <a:spcBef>
                <a:spcPts val="125"/>
              </a:spcBef>
              <a:tabLst>
                <a:tab pos="537210" algn="l"/>
              </a:tabLst>
            </a:pPr>
            <a:r>
              <a:rPr dirty="0" sz="800" spc="50">
                <a:latin typeface="Cambria"/>
                <a:cs typeface="Cambria"/>
              </a:rPr>
              <a:t>d</a:t>
            </a:r>
            <a:r>
              <a:rPr dirty="0" baseline="-12820" sz="975" spc="75">
                <a:latin typeface="Cambria"/>
                <a:cs typeface="Cambria"/>
              </a:rPr>
              <a:t>v</a:t>
            </a:r>
            <a:r>
              <a:rPr dirty="0" sz="800" spc="50">
                <a:latin typeface="Cambria"/>
                <a:cs typeface="Cambria"/>
              </a:rPr>
              <a:t>cp</a:t>
            </a:r>
            <a:r>
              <a:rPr dirty="0" baseline="-17094" sz="975" spc="75">
                <a:latin typeface="Cambria"/>
                <a:cs typeface="Cambria"/>
              </a:rPr>
              <a:t>f	</a:t>
            </a:r>
            <a:r>
              <a:rPr dirty="0" sz="800" spc="-30">
                <a:latin typeface="Cambria"/>
                <a:cs typeface="Cambria"/>
              </a:rPr>
              <a:t>cp</a:t>
            </a:r>
            <a:r>
              <a:rPr dirty="0" baseline="-12820" sz="975" spc="-44">
                <a:latin typeface="Cambria"/>
                <a:cs typeface="Cambria"/>
              </a:rPr>
              <a:t>c</a:t>
            </a:r>
            <a:endParaRPr baseline="-12820" sz="975">
              <a:latin typeface="Cambria"/>
              <a:cs typeface="Cambria"/>
            </a:endParaRPr>
          </a:p>
        </p:txBody>
      </p:sp>
      <p:sp>
        <p:nvSpPr>
          <p:cNvPr id="26" name="object 26"/>
          <p:cNvSpPr txBox="1"/>
          <p:nvPr/>
        </p:nvSpPr>
        <p:spPr>
          <a:xfrm>
            <a:off x="2875823" y="6737089"/>
            <a:ext cx="578485" cy="199390"/>
          </a:xfrm>
          <a:prstGeom prst="rect">
            <a:avLst/>
          </a:prstGeom>
        </p:spPr>
        <p:txBody>
          <a:bodyPr wrap="square" lIns="0" tIns="11430" rIns="0" bIns="0" rtlCol="0" vert="horz">
            <a:spAutoFit/>
          </a:bodyPr>
          <a:lstStyle/>
          <a:p>
            <a:pPr>
              <a:lnSpc>
                <a:spcPct val="100000"/>
              </a:lnSpc>
              <a:spcBef>
                <a:spcPts val="90"/>
              </a:spcBef>
              <a:tabLst>
                <a:tab pos="456565" algn="l"/>
              </a:tabLst>
            </a:pPr>
            <a:r>
              <a:rPr dirty="0" sz="1150" spc="210">
                <a:latin typeface="Cambria"/>
                <a:cs typeface="Cambria"/>
              </a:rPr>
              <a:t>+</a:t>
            </a:r>
            <a:r>
              <a:rPr dirty="0" sz="1150" spc="210">
                <a:latin typeface="Cambria"/>
                <a:cs typeface="Cambria"/>
              </a:rPr>
              <a:t>	</a:t>
            </a:r>
            <a:r>
              <a:rPr dirty="0" sz="1150" spc="210">
                <a:latin typeface="Cambria"/>
                <a:cs typeface="Cambria"/>
              </a:rPr>
              <a:t>+</a:t>
            </a:r>
            <a:endParaRPr sz="1150">
              <a:latin typeface="Cambria"/>
              <a:cs typeface="Cambria"/>
            </a:endParaRPr>
          </a:p>
        </p:txBody>
      </p:sp>
      <p:sp>
        <p:nvSpPr>
          <p:cNvPr id="27" name="object 27"/>
          <p:cNvSpPr/>
          <p:nvPr/>
        </p:nvSpPr>
        <p:spPr>
          <a:xfrm>
            <a:off x="3485388" y="6734555"/>
            <a:ext cx="1127760" cy="239395"/>
          </a:xfrm>
          <a:custGeom>
            <a:avLst/>
            <a:gdLst/>
            <a:ahLst/>
            <a:cxnLst/>
            <a:rect l="l" t="t" r="r" b="b"/>
            <a:pathLst>
              <a:path w="1127760" h="239395">
                <a:moveTo>
                  <a:pt x="1075944" y="239268"/>
                </a:moveTo>
                <a:lnTo>
                  <a:pt x="1072896" y="233172"/>
                </a:lnTo>
                <a:lnTo>
                  <a:pt x="1082373" y="226314"/>
                </a:lnTo>
                <a:lnTo>
                  <a:pt x="1090422" y="217170"/>
                </a:lnTo>
                <a:lnTo>
                  <a:pt x="1108257" y="175688"/>
                </a:lnTo>
                <a:lnTo>
                  <a:pt x="1114044" y="120396"/>
                </a:lnTo>
                <a:lnTo>
                  <a:pt x="1113448" y="99774"/>
                </a:lnTo>
                <a:lnTo>
                  <a:pt x="1103376" y="48768"/>
                </a:lnTo>
                <a:lnTo>
                  <a:pt x="1082373" y="13192"/>
                </a:lnTo>
                <a:lnTo>
                  <a:pt x="1072896" y="6096"/>
                </a:lnTo>
                <a:lnTo>
                  <a:pt x="1075944" y="0"/>
                </a:lnTo>
                <a:lnTo>
                  <a:pt x="1105733" y="29575"/>
                </a:lnTo>
                <a:lnTo>
                  <a:pt x="1124331" y="79438"/>
                </a:lnTo>
                <a:lnTo>
                  <a:pt x="1127760" y="120396"/>
                </a:lnTo>
                <a:lnTo>
                  <a:pt x="1126902" y="140636"/>
                </a:lnTo>
                <a:lnTo>
                  <a:pt x="1120044" y="178260"/>
                </a:lnTo>
                <a:lnTo>
                  <a:pt x="1096708" y="222313"/>
                </a:lnTo>
                <a:lnTo>
                  <a:pt x="1086826" y="232148"/>
                </a:lnTo>
                <a:lnTo>
                  <a:pt x="1075944" y="239268"/>
                </a:lnTo>
                <a:close/>
              </a:path>
              <a:path w="1127760" h="239395">
                <a:moveTo>
                  <a:pt x="50291" y="239268"/>
                </a:moveTo>
                <a:lnTo>
                  <a:pt x="21145" y="209907"/>
                </a:lnTo>
                <a:lnTo>
                  <a:pt x="3428" y="160020"/>
                </a:lnTo>
                <a:lnTo>
                  <a:pt x="0" y="120396"/>
                </a:lnTo>
                <a:lnTo>
                  <a:pt x="857" y="99274"/>
                </a:lnTo>
                <a:lnTo>
                  <a:pt x="7715" y="61031"/>
                </a:lnTo>
                <a:lnTo>
                  <a:pt x="29718" y="17526"/>
                </a:lnTo>
                <a:lnTo>
                  <a:pt x="50291" y="0"/>
                </a:lnTo>
                <a:lnTo>
                  <a:pt x="53339" y="6096"/>
                </a:lnTo>
                <a:lnTo>
                  <a:pt x="44505" y="13192"/>
                </a:lnTo>
                <a:lnTo>
                  <a:pt x="36385" y="22860"/>
                </a:lnTo>
                <a:lnTo>
                  <a:pt x="18621" y="64246"/>
                </a:lnTo>
                <a:lnTo>
                  <a:pt x="12191" y="120396"/>
                </a:lnTo>
                <a:lnTo>
                  <a:pt x="13001" y="140160"/>
                </a:lnTo>
                <a:lnTo>
                  <a:pt x="22860" y="192024"/>
                </a:lnTo>
                <a:lnTo>
                  <a:pt x="44505" y="226314"/>
                </a:lnTo>
                <a:lnTo>
                  <a:pt x="53339" y="233172"/>
                </a:lnTo>
                <a:lnTo>
                  <a:pt x="50291" y="239268"/>
                </a:lnTo>
                <a:close/>
              </a:path>
            </a:pathLst>
          </a:custGeom>
          <a:solidFill>
            <a:srgbClr val="000000"/>
          </a:solidFill>
        </p:spPr>
        <p:txBody>
          <a:bodyPr wrap="square" lIns="0" tIns="0" rIns="0" bIns="0" rtlCol="0"/>
          <a:lstStyle/>
          <a:p/>
        </p:txBody>
      </p:sp>
      <p:sp>
        <p:nvSpPr>
          <p:cNvPr id="28" name="object 28"/>
          <p:cNvSpPr/>
          <p:nvPr/>
        </p:nvSpPr>
        <p:spPr>
          <a:xfrm>
            <a:off x="4051553" y="6734555"/>
            <a:ext cx="0" cy="238125"/>
          </a:xfrm>
          <a:custGeom>
            <a:avLst/>
            <a:gdLst/>
            <a:ahLst/>
            <a:cxnLst/>
            <a:rect l="l" t="t" r="r" b="b"/>
            <a:pathLst>
              <a:path w="0" h="238125">
                <a:moveTo>
                  <a:pt x="0" y="0"/>
                </a:moveTo>
                <a:lnTo>
                  <a:pt x="0" y="237743"/>
                </a:lnTo>
              </a:path>
            </a:pathLst>
          </a:custGeom>
          <a:ln w="10668">
            <a:solidFill>
              <a:srgbClr val="000000"/>
            </a:solidFill>
          </a:ln>
        </p:spPr>
        <p:txBody>
          <a:bodyPr wrap="square" lIns="0" tIns="0" rIns="0" bIns="0" rtlCol="0"/>
          <a:lstStyle/>
          <a:p/>
        </p:txBody>
      </p:sp>
      <p:sp>
        <p:nvSpPr>
          <p:cNvPr id="29" name="object 29"/>
          <p:cNvSpPr/>
          <p:nvPr/>
        </p:nvSpPr>
        <p:spPr>
          <a:xfrm>
            <a:off x="3566921" y="6734555"/>
            <a:ext cx="0" cy="238125"/>
          </a:xfrm>
          <a:custGeom>
            <a:avLst/>
            <a:gdLst/>
            <a:ahLst/>
            <a:cxnLst/>
            <a:rect l="l" t="t" r="r" b="b"/>
            <a:pathLst>
              <a:path w="0" h="238125">
                <a:moveTo>
                  <a:pt x="0" y="0"/>
                </a:moveTo>
                <a:lnTo>
                  <a:pt x="0" y="237743"/>
                </a:lnTo>
              </a:path>
            </a:pathLst>
          </a:custGeom>
          <a:ln w="10668">
            <a:solidFill>
              <a:srgbClr val="000000"/>
            </a:solidFill>
          </a:ln>
        </p:spPr>
        <p:txBody>
          <a:bodyPr wrap="square" lIns="0" tIns="0" rIns="0" bIns="0" rtlCol="0"/>
          <a:lstStyle/>
          <a:p/>
        </p:txBody>
      </p:sp>
      <p:sp>
        <p:nvSpPr>
          <p:cNvPr id="30" name="object 30"/>
          <p:cNvSpPr txBox="1"/>
          <p:nvPr/>
        </p:nvSpPr>
        <p:spPr>
          <a:xfrm>
            <a:off x="3599643" y="6691318"/>
            <a:ext cx="68580" cy="151765"/>
          </a:xfrm>
          <a:prstGeom prst="rect">
            <a:avLst/>
          </a:prstGeom>
        </p:spPr>
        <p:txBody>
          <a:bodyPr wrap="square" lIns="0" tIns="15875" rIns="0" bIns="0" rtlCol="0" vert="horz">
            <a:spAutoFit/>
          </a:bodyPr>
          <a:lstStyle/>
          <a:p>
            <a:pPr>
              <a:lnSpc>
                <a:spcPct val="100000"/>
              </a:lnSpc>
              <a:spcBef>
                <a:spcPts val="125"/>
              </a:spcBef>
            </a:pPr>
            <a:r>
              <a:rPr dirty="0" sz="800" spc="-80">
                <a:latin typeface="Cambria"/>
                <a:cs typeface="Cambria"/>
              </a:rPr>
              <a:t>V</a:t>
            </a:r>
            <a:endParaRPr sz="800">
              <a:latin typeface="Cambria"/>
              <a:cs typeface="Cambria"/>
            </a:endParaRPr>
          </a:p>
        </p:txBody>
      </p:sp>
      <p:sp>
        <p:nvSpPr>
          <p:cNvPr id="31" name="object 31"/>
          <p:cNvSpPr txBox="1"/>
          <p:nvPr/>
        </p:nvSpPr>
        <p:spPr>
          <a:xfrm>
            <a:off x="3651511" y="6731106"/>
            <a:ext cx="74295" cy="130175"/>
          </a:xfrm>
          <a:prstGeom prst="rect">
            <a:avLst/>
          </a:prstGeom>
        </p:spPr>
        <p:txBody>
          <a:bodyPr wrap="square" lIns="0" tIns="17145" rIns="0" bIns="0" rtlCol="0" vert="horz">
            <a:spAutoFit/>
          </a:bodyPr>
          <a:lstStyle/>
          <a:p>
            <a:pPr>
              <a:lnSpc>
                <a:spcPct val="100000"/>
              </a:lnSpc>
              <a:spcBef>
                <a:spcPts val="135"/>
              </a:spcBef>
            </a:pPr>
            <a:r>
              <a:rPr dirty="0" sz="650" spc="120">
                <a:latin typeface="Cambria"/>
                <a:cs typeface="Cambria"/>
              </a:rPr>
              <a:t>u</a:t>
            </a:r>
            <a:endParaRPr sz="650">
              <a:latin typeface="Cambria"/>
              <a:cs typeface="Cambria"/>
            </a:endParaRPr>
          </a:p>
        </p:txBody>
      </p:sp>
      <p:sp>
        <p:nvSpPr>
          <p:cNvPr id="32" name="object 32"/>
          <p:cNvSpPr txBox="1"/>
          <p:nvPr/>
        </p:nvSpPr>
        <p:spPr>
          <a:xfrm>
            <a:off x="3565097" y="6849823"/>
            <a:ext cx="194310" cy="151765"/>
          </a:xfrm>
          <a:prstGeom prst="rect">
            <a:avLst/>
          </a:prstGeom>
        </p:spPr>
        <p:txBody>
          <a:bodyPr wrap="square" lIns="0" tIns="15875" rIns="0" bIns="0" rtlCol="0" vert="horz">
            <a:spAutoFit/>
          </a:bodyPr>
          <a:lstStyle/>
          <a:p>
            <a:pPr marL="25400">
              <a:lnSpc>
                <a:spcPct val="100000"/>
              </a:lnSpc>
              <a:spcBef>
                <a:spcPts val="125"/>
              </a:spcBef>
            </a:pPr>
            <a:r>
              <a:rPr dirty="0" sz="800" spc="-35">
                <a:latin typeface="Cambria"/>
                <a:cs typeface="Cambria"/>
              </a:rPr>
              <a:t>cp</a:t>
            </a:r>
            <a:r>
              <a:rPr dirty="0" baseline="-12820" sz="975" spc="-52">
                <a:latin typeface="Cambria"/>
                <a:cs typeface="Cambria"/>
              </a:rPr>
              <a:t>v</a:t>
            </a:r>
            <a:endParaRPr baseline="-12820" sz="975">
              <a:latin typeface="Cambria"/>
              <a:cs typeface="Cambria"/>
            </a:endParaRPr>
          </a:p>
        </p:txBody>
      </p:sp>
      <p:sp>
        <p:nvSpPr>
          <p:cNvPr id="33" name="object 33"/>
          <p:cNvSpPr/>
          <p:nvPr/>
        </p:nvSpPr>
        <p:spPr>
          <a:xfrm>
            <a:off x="3589020" y="6853428"/>
            <a:ext cx="134620" cy="0"/>
          </a:xfrm>
          <a:custGeom>
            <a:avLst/>
            <a:gdLst/>
            <a:ahLst/>
            <a:cxnLst/>
            <a:rect l="l" t="t" r="r" b="b"/>
            <a:pathLst>
              <a:path w="134620" h="0">
                <a:moveTo>
                  <a:pt x="0" y="0"/>
                </a:moveTo>
                <a:lnTo>
                  <a:pt x="134112" y="0"/>
                </a:lnTo>
              </a:path>
            </a:pathLst>
          </a:custGeom>
          <a:ln w="9144">
            <a:solidFill>
              <a:srgbClr val="000000"/>
            </a:solidFill>
          </a:ln>
        </p:spPr>
        <p:txBody>
          <a:bodyPr wrap="square" lIns="0" tIns="0" rIns="0" bIns="0" rtlCol="0"/>
          <a:lstStyle/>
          <a:p/>
        </p:txBody>
      </p:sp>
      <p:sp>
        <p:nvSpPr>
          <p:cNvPr id="34" name="object 34"/>
          <p:cNvSpPr txBox="1"/>
          <p:nvPr/>
        </p:nvSpPr>
        <p:spPr>
          <a:xfrm>
            <a:off x="3954758" y="6805600"/>
            <a:ext cx="79375" cy="151765"/>
          </a:xfrm>
          <a:prstGeom prst="rect">
            <a:avLst/>
          </a:prstGeom>
        </p:spPr>
        <p:txBody>
          <a:bodyPr wrap="square" lIns="0" tIns="15875" rIns="0" bIns="0" rtlCol="0" vert="horz">
            <a:spAutoFit/>
          </a:bodyPr>
          <a:lstStyle/>
          <a:p>
            <a:pPr>
              <a:lnSpc>
                <a:spcPct val="100000"/>
              </a:lnSpc>
              <a:spcBef>
                <a:spcPts val="125"/>
              </a:spcBef>
            </a:pPr>
            <a:r>
              <a:rPr dirty="0" sz="800" spc="75">
                <a:latin typeface="Cambria"/>
                <a:cs typeface="Cambria"/>
              </a:rPr>
              <a:t>p</a:t>
            </a:r>
            <a:endParaRPr sz="800">
              <a:latin typeface="Cambria"/>
              <a:cs typeface="Cambria"/>
            </a:endParaRPr>
          </a:p>
        </p:txBody>
      </p:sp>
      <p:sp>
        <p:nvSpPr>
          <p:cNvPr id="35" name="object 35"/>
          <p:cNvSpPr txBox="1"/>
          <p:nvPr/>
        </p:nvSpPr>
        <p:spPr>
          <a:xfrm>
            <a:off x="3758223" y="6737089"/>
            <a:ext cx="784225" cy="199390"/>
          </a:xfrm>
          <a:prstGeom prst="rect">
            <a:avLst/>
          </a:prstGeom>
        </p:spPr>
        <p:txBody>
          <a:bodyPr wrap="square" lIns="0" tIns="11430" rIns="0" bIns="0" rtlCol="0" vert="horz">
            <a:spAutoFit/>
          </a:bodyPr>
          <a:lstStyle/>
          <a:p>
            <a:pPr>
              <a:lnSpc>
                <a:spcPct val="100000"/>
              </a:lnSpc>
              <a:spcBef>
                <a:spcPts val="90"/>
              </a:spcBef>
            </a:pPr>
            <a:r>
              <a:rPr dirty="0" sz="1150" spc="210">
                <a:latin typeface="Cambria"/>
                <a:cs typeface="Cambria"/>
              </a:rPr>
              <a:t>− </a:t>
            </a:r>
            <a:r>
              <a:rPr dirty="0" sz="1150" spc="-10">
                <a:latin typeface="Cambria"/>
                <a:cs typeface="Cambria"/>
              </a:rPr>
              <a:t>𝑉 </a:t>
            </a:r>
            <a:r>
              <a:rPr dirty="0" sz="1150" spc="210">
                <a:latin typeface="Cambria"/>
                <a:cs typeface="Cambria"/>
              </a:rPr>
              <a:t>−</a:t>
            </a:r>
            <a:r>
              <a:rPr dirty="0" sz="1150" spc="-75">
                <a:latin typeface="Cambria"/>
                <a:cs typeface="Cambria"/>
              </a:rPr>
              <a:t> </a:t>
            </a:r>
            <a:r>
              <a:rPr dirty="0" sz="1150" spc="-10">
                <a:latin typeface="Cambria"/>
                <a:cs typeface="Cambria"/>
              </a:rPr>
              <a:t>0.5𝑉</a:t>
            </a:r>
            <a:endParaRPr sz="1150">
              <a:latin typeface="Cambria"/>
              <a:cs typeface="Cambria"/>
            </a:endParaRPr>
          </a:p>
        </p:txBody>
      </p:sp>
      <p:sp>
        <p:nvSpPr>
          <p:cNvPr id="36" name="object 36"/>
          <p:cNvSpPr txBox="1"/>
          <p:nvPr/>
        </p:nvSpPr>
        <p:spPr>
          <a:xfrm>
            <a:off x="4495711" y="6805600"/>
            <a:ext cx="64135" cy="151765"/>
          </a:xfrm>
          <a:prstGeom prst="rect">
            <a:avLst/>
          </a:prstGeom>
        </p:spPr>
        <p:txBody>
          <a:bodyPr wrap="square" lIns="0" tIns="15875" rIns="0" bIns="0" rtlCol="0" vert="horz">
            <a:spAutoFit/>
          </a:bodyPr>
          <a:lstStyle/>
          <a:p>
            <a:pPr>
              <a:lnSpc>
                <a:spcPct val="100000"/>
              </a:lnSpc>
              <a:spcBef>
                <a:spcPts val="125"/>
              </a:spcBef>
            </a:pPr>
            <a:r>
              <a:rPr dirty="0" sz="800" spc="55">
                <a:latin typeface="Cambria"/>
                <a:cs typeface="Cambria"/>
              </a:rPr>
              <a:t>s</a:t>
            </a:r>
            <a:endParaRPr sz="800">
              <a:latin typeface="Cambria"/>
              <a:cs typeface="Cambria"/>
            </a:endParaRPr>
          </a:p>
        </p:txBody>
      </p:sp>
      <p:sp>
        <p:nvSpPr>
          <p:cNvPr id="37" name="object 37"/>
          <p:cNvSpPr txBox="1"/>
          <p:nvPr/>
        </p:nvSpPr>
        <p:spPr>
          <a:xfrm>
            <a:off x="4649751" y="6737089"/>
            <a:ext cx="307340" cy="199390"/>
          </a:xfrm>
          <a:prstGeom prst="rect">
            <a:avLst/>
          </a:prstGeom>
        </p:spPr>
        <p:txBody>
          <a:bodyPr wrap="square" lIns="0" tIns="11430" rIns="0" bIns="0" rtlCol="0" vert="horz">
            <a:spAutoFit/>
          </a:bodyPr>
          <a:lstStyle/>
          <a:p>
            <a:pPr>
              <a:lnSpc>
                <a:spcPct val="100000"/>
              </a:lnSpc>
              <a:spcBef>
                <a:spcPts val="90"/>
              </a:spcBef>
            </a:pPr>
            <a:r>
              <a:rPr dirty="0" sz="1150" spc="-10">
                <a:latin typeface="Cambria"/>
                <a:cs typeface="Cambria"/>
              </a:rPr>
              <a:t>cot</a:t>
            </a:r>
            <a:r>
              <a:rPr dirty="0" sz="1150" spc="-130">
                <a:latin typeface="Cambria"/>
                <a:cs typeface="Cambria"/>
              </a:rPr>
              <a:t> </a:t>
            </a:r>
            <a:r>
              <a:rPr dirty="0" sz="1150" spc="-10">
                <a:latin typeface="Cambria"/>
                <a:cs typeface="Cambria"/>
              </a:rPr>
              <a:t>𝜃</a:t>
            </a:r>
            <a:endParaRPr sz="1150">
              <a:latin typeface="Cambria"/>
              <a:cs typeface="Cambria"/>
            </a:endParaRPr>
          </a:p>
        </p:txBody>
      </p:sp>
      <p:sp>
        <p:nvSpPr>
          <p:cNvPr id="38" name="object 38"/>
          <p:cNvSpPr txBox="1"/>
          <p:nvPr/>
        </p:nvSpPr>
        <p:spPr>
          <a:xfrm>
            <a:off x="1638267" y="7366450"/>
            <a:ext cx="755650" cy="151765"/>
          </a:xfrm>
          <a:prstGeom prst="rect">
            <a:avLst/>
          </a:prstGeom>
        </p:spPr>
        <p:txBody>
          <a:bodyPr wrap="square" lIns="0" tIns="15875" rIns="0" bIns="0" rtlCol="0" vert="horz">
            <a:spAutoFit/>
          </a:bodyPr>
          <a:lstStyle/>
          <a:p>
            <a:pPr>
              <a:lnSpc>
                <a:spcPct val="100000"/>
              </a:lnSpc>
              <a:spcBef>
                <a:spcPts val="125"/>
              </a:spcBef>
              <a:tabLst>
                <a:tab pos="448945" algn="l"/>
              </a:tabLst>
            </a:pPr>
            <a:r>
              <a:rPr dirty="0" sz="800" spc="55">
                <a:latin typeface="Cambria"/>
                <a:cs typeface="Cambria"/>
              </a:rPr>
              <a:t>s</a:t>
            </a:r>
            <a:r>
              <a:rPr dirty="0" sz="800" spc="280">
                <a:latin typeface="Cambria"/>
                <a:cs typeface="Cambria"/>
              </a:rPr>
              <a:t> </a:t>
            </a:r>
            <a:r>
              <a:rPr dirty="0" sz="800" spc="120">
                <a:latin typeface="Cambria"/>
                <a:cs typeface="Cambria"/>
              </a:rPr>
              <a:t>y	</a:t>
            </a:r>
            <a:r>
              <a:rPr dirty="0" sz="800" spc="60">
                <a:latin typeface="Cambria"/>
                <a:cs typeface="Cambria"/>
              </a:rPr>
              <a:t>ps</a:t>
            </a:r>
            <a:r>
              <a:rPr dirty="0" sz="800" spc="225">
                <a:latin typeface="Cambria"/>
                <a:cs typeface="Cambria"/>
              </a:rPr>
              <a:t> </a:t>
            </a:r>
            <a:r>
              <a:rPr dirty="0" sz="800" spc="60">
                <a:latin typeface="Cambria"/>
                <a:cs typeface="Cambria"/>
              </a:rPr>
              <a:t>ps</a:t>
            </a:r>
            <a:endParaRPr sz="800">
              <a:latin typeface="Cambria"/>
              <a:cs typeface="Cambria"/>
            </a:endParaRPr>
          </a:p>
        </p:txBody>
      </p:sp>
      <p:sp>
        <p:nvSpPr>
          <p:cNvPr id="39" name="object 39"/>
          <p:cNvSpPr txBox="1"/>
          <p:nvPr/>
        </p:nvSpPr>
        <p:spPr>
          <a:xfrm>
            <a:off x="1342687" y="7297935"/>
            <a:ext cx="1210945" cy="199390"/>
          </a:xfrm>
          <a:prstGeom prst="rect">
            <a:avLst/>
          </a:prstGeom>
        </p:spPr>
        <p:txBody>
          <a:bodyPr wrap="square" lIns="0" tIns="11430" rIns="0" bIns="0" rtlCol="0" vert="horz">
            <a:spAutoFit/>
          </a:bodyPr>
          <a:lstStyle/>
          <a:p>
            <a:pPr>
              <a:lnSpc>
                <a:spcPct val="100000"/>
              </a:lnSpc>
              <a:spcBef>
                <a:spcPts val="90"/>
              </a:spcBef>
              <a:tabLst>
                <a:tab pos="1089025" algn="l"/>
              </a:tabLst>
            </a:pPr>
            <a:r>
              <a:rPr dirty="0" sz="1150" spc="-10">
                <a:latin typeface="Arial"/>
                <a:cs typeface="Arial"/>
              </a:rPr>
              <a:t>–</a:t>
            </a:r>
            <a:r>
              <a:rPr dirty="0" sz="1150" spc="-10">
                <a:latin typeface="Arial"/>
                <a:cs typeface="Arial"/>
              </a:rPr>
              <a:t>  </a:t>
            </a:r>
            <a:r>
              <a:rPr dirty="0" sz="1150" spc="15">
                <a:latin typeface="Arial"/>
                <a:cs typeface="Arial"/>
              </a:rPr>
              <a:t> </a:t>
            </a:r>
            <a:r>
              <a:rPr dirty="0" sz="1150" spc="-10">
                <a:latin typeface="Cambria"/>
                <a:cs typeface="Cambria"/>
              </a:rPr>
              <a:t>𝐴</a:t>
            </a:r>
            <a:r>
              <a:rPr dirty="0" sz="1150">
                <a:latin typeface="Cambria"/>
                <a:cs typeface="Cambria"/>
              </a:rPr>
              <a:t> </a:t>
            </a:r>
            <a:r>
              <a:rPr dirty="0" sz="1150" spc="-45">
                <a:latin typeface="Cambria"/>
                <a:cs typeface="Cambria"/>
              </a:rPr>
              <a:t> </a:t>
            </a:r>
            <a:r>
              <a:rPr dirty="0" sz="1150" spc="-10">
                <a:latin typeface="Cambria"/>
                <a:cs typeface="Cambria"/>
              </a:rPr>
              <a:t>𝑓</a:t>
            </a:r>
            <a:r>
              <a:rPr dirty="0" sz="1150">
                <a:latin typeface="Cambria"/>
                <a:cs typeface="Cambria"/>
              </a:rPr>
              <a:t> </a:t>
            </a:r>
            <a:r>
              <a:rPr dirty="0" sz="1150" spc="114">
                <a:latin typeface="Cambria"/>
                <a:cs typeface="Cambria"/>
              </a:rPr>
              <a:t> </a:t>
            </a:r>
            <a:r>
              <a:rPr dirty="0" sz="1150" spc="210">
                <a:latin typeface="Cambria"/>
                <a:cs typeface="Cambria"/>
              </a:rPr>
              <a:t>+</a:t>
            </a:r>
            <a:r>
              <a:rPr dirty="0" sz="1150">
                <a:latin typeface="Cambria"/>
                <a:cs typeface="Cambria"/>
              </a:rPr>
              <a:t> </a:t>
            </a:r>
            <a:r>
              <a:rPr dirty="0" sz="1150" spc="-10">
                <a:latin typeface="Cambria"/>
                <a:cs typeface="Cambria"/>
              </a:rPr>
              <a:t>𝐴</a:t>
            </a:r>
            <a:r>
              <a:rPr dirty="0" sz="1150">
                <a:latin typeface="Cambria"/>
                <a:cs typeface="Cambria"/>
              </a:rPr>
              <a:t>   </a:t>
            </a:r>
            <a:r>
              <a:rPr dirty="0" sz="1150" spc="-25">
                <a:latin typeface="Cambria"/>
                <a:cs typeface="Cambria"/>
              </a:rPr>
              <a:t> </a:t>
            </a:r>
            <a:r>
              <a:rPr dirty="0" sz="1150" spc="-10">
                <a:latin typeface="Cambria"/>
                <a:cs typeface="Cambria"/>
              </a:rPr>
              <a:t>𝑓</a:t>
            </a:r>
            <a:r>
              <a:rPr dirty="0" sz="1150">
                <a:latin typeface="Cambria"/>
                <a:cs typeface="Cambria"/>
              </a:rPr>
              <a:t>	</a:t>
            </a:r>
            <a:r>
              <a:rPr dirty="0" sz="1150" spc="215">
                <a:latin typeface="Cambria"/>
                <a:cs typeface="Cambria"/>
              </a:rPr>
              <a:t>≥</a:t>
            </a:r>
            <a:endParaRPr sz="1150">
              <a:latin typeface="Cambria"/>
              <a:cs typeface="Cambria"/>
            </a:endParaRPr>
          </a:p>
        </p:txBody>
      </p:sp>
      <p:sp>
        <p:nvSpPr>
          <p:cNvPr id="40" name="object 40"/>
          <p:cNvSpPr/>
          <p:nvPr/>
        </p:nvSpPr>
        <p:spPr>
          <a:xfrm>
            <a:off x="2592323" y="7295388"/>
            <a:ext cx="1035050" cy="239395"/>
          </a:xfrm>
          <a:custGeom>
            <a:avLst/>
            <a:gdLst/>
            <a:ahLst/>
            <a:cxnLst/>
            <a:rect l="l" t="t" r="r" b="b"/>
            <a:pathLst>
              <a:path w="1035050" h="239395">
                <a:moveTo>
                  <a:pt x="982980" y="239268"/>
                </a:moveTo>
                <a:lnTo>
                  <a:pt x="979932" y="233172"/>
                </a:lnTo>
                <a:lnTo>
                  <a:pt x="989409" y="226314"/>
                </a:lnTo>
                <a:lnTo>
                  <a:pt x="997458" y="217170"/>
                </a:lnTo>
                <a:lnTo>
                  <a:pt x="1015293" y="175688"/>
                </a:lnTo>
                <a:lnTo>
                  <a:pt x="1021080" y="120396"/>
                </a:lnTo>
                <a:lnTo>
                  <a:pt x="1020484" y="99774"/>
                </a:lnTo>
                <a:lnTo>
                  <a:pt x="1010412" y="48768"/>
                </a:lnTo>
                <a:lnTo>
                  <a:pt x="989409" y="13192"/>
                </a:lnTo>
                <a:lnTo>
                  <a:pt x="979932" y="6096"/>
                </a:lnTo>
                <a:lnTo>
                  <a:pt x="982980" y="0"/>
                </a:lnTo>
                <a:lnTo>
                  <a:pt x="1012769" y="29575"/>
                </a:lnTo>
                <a:lnTo>
                  <a:pt x="1031367" y="79438"/>
                </a:lnTo>
                <a:lnTo>
                  <a:pt x="1034796" y="120396"/>
                </a:lnTo>
                <a:lnTo>
                  <a:pt x="1033938" y="140636"/>
                </a:lnTo>
                <a:lnTo>
                  <a:pt x="1027080" y="178260"/>
                </a:lnTo>
                <a:lnTo>
                  <a:pt x="1003744" y="222313"/>
                </a:lnTo>
                <a:lnTo>
                  <a:pt x="993862" y="232148"/>
                </a:lnTo>
                <a:lnTo>
                  <a:pt x="982980" y="239268"/>
                </a:lnTo>
                <a:close/>
              </a:path>
              <a:path w="1035050" h="239395">
                <a:moveTo>
                  <a:pt x="50291" y="239268"/>
                </a:moveTo>
                <a:lnTo>
                  <a:pt x="21145" y="209907"/>
                </a:lnTo>
                <a:lnTo>
                  <a:pt x="3428" y="160020"/>
                </a:lnTo>
                <a:lnTo>
                  <a:pt x="0" y="120396"/>
                </a:lnTo>
                <a:lnTo>
                  <a:pt x="857" y="99274"/>
                </a:lnTo>
                <a:lnTo>
                  <a:pt x="7715" y="61031"/>
                </a:lnTo>
                <a:lnTo>
                  <a:pt x="29717" y="17526"/>
                </a:lnTo>
                <a:lnTo>
                  <a:pt x="50291" y="0"/>
                </a:lnTo>
                <a:lnTo>
                  <a:pt x="53339" y="6096"/>
                </a:lnTo>
                <a:lnTo>
                  <a:pt x="44505" y="13192"/>
                </a:lnTo>
                <a:lnTo>
                  <a:pt x="36385" y="22860"/>
                </a:lnTo>
                <a:lnTo>
                  <a:pt x="18621" y="64246"/>
                </a:lnTo>
                <a:lnTo>
                  <a:pt x="12191" y="120396"/>
                </a:lnTo>
                <a:lnTo>
                  <a:pt x="13001" y="140160"/>
                </a:lnTo>
                <a:lnTo>
                  <a:pt x="22859" y="192024"/>
                </a:lnTo>
                <a:lnTo>
                  <a:pt x="44505" y="226314"/>
                </a:lnTo>
                <a:lnTo>
                  <a:pt x="53339" y="233172"/>
                </a:lnTo>
                <a:lnTo>
                  <a:pt x="50291" y="239268"/>
                </a:lnTo>
                <a:close/>
              </a:path>
            </a:pathLst>
          </a:custGeom>
          <a:solidFill>
            <a:srgbClr val="000000"/>
          </a:solidFill>
        </p:spPr>
        <p:txBody>
          <a:bodyPr wrap="square" lIns="0" tIns="0" rIns="0" bIns="0" rtlCol="0"/>
          <a:lstStyle/>
          <a:p/>
        </p:txBody>
      </p:sp>
      <p:sp>
        <p:nvSpPr>
          <p:cNvPr id="41" name="object 41"/>
          <p:cNvSpPr txBox="1"/>
          <p:nvPr/>
        </p:nvSpPr>
        <p:spPr>
          <a:xfrm>
            <a:off x="1016505" y="6958950"/>
            <a:ext cx="2433320" cy="445134"/>
          </a:xfrm>
          <a:prstGeom prst="rect">
            <a:avLst/>
          </a:prstGeom>
        </p:spPr>
        <p:txBody>
          <a:bodyPr wrap="square" lIns="0" tIns="80645" rIns="0" bIns="0" rtlCol="0" vert="horz">
            <a:spAutoFit/>
          </a:bodyPr>
          <a:lstStyle/>
          <a:p>
            <a:pPr marL="244475" indent="-245110">
              <a:lnSpc>
                <a:spcPct val="100000"/>
              </a:lnSpc>
              <a:spcBef>
                <a:spcPts val="635"/>
              </a:spcBef>
              <a:buChar char="•"/>
              <a:tabLst>
                <a:tab pos="244475" algn="l"/>
                <a:tab pos="245110" algn="l"/>
              </a:tabLst>
            </a:pPr>
            <a:r>
              <a:rPr dirty="0" sz="1150" spc="-5">
                <a:latin typeface="Arial"/>
                <a:cs typeface="Arial"/>
              </a:rPr>
              <a:t>Face of </a:t>
            </a:r>
            <a:r>
              <a:rPr dirty="0" sz="1150" spc="-10">
                <a:latin typeface="Arial"/>
                <a:cs typeface="Arial"/>
              </a:rPr>
              <a:t>bearing to </a:t>
            </a:r>
            <a:r>
              <a:rPr dirty="0" sz="1150" spc="-5">
                <a:latin typeface="Arial"/>
                <a:cs typeface="Arial"/>
              </a:rPr>
              <a:t>Critical</a:t>
            </a:r>
            <a:r>
              <a:rPr dirty="0" sz="1150" spc="-45">
                <a:latin typeface="Arial"/>
                <a:cs typeface="Arial"/>
              </a:rPr>
              <a:t> </a:t>
            </a:r>
            <a:r>
              <a:rPr dirty="0" sz="1150" spc="-10">
                <a:latin typeface="Arial"/>
                <a:cs typeface="Arial"/>
              </a:rPr>
              <a:t>Section</a:t>
            </a:r>
            <a:endParaRPr sz="1150">
              <a:latin typeface="Arial"/>
              <a:cs typeface="Arial"/>
            </a:endParaRPr>
          </a:p>
          <a:p>
            <a:pPr algn="r" marR="730250">
              <a:lnSpc>
                <a:spcPct val="100000"/>
              </a:lnSpc>
              <a:spcBef>
                <a:spcPts val="420"/>
              </a:spcBef>
            </a:pPr>
            <a:r>
              <a:rPr dirty="0" sz="800" spc="-80">
                <a:latin typeface="Cambria"/>
                <a:cs typeface="Cambria"/>
              </a:rPr>
              <a:t>V</a:t>
            </a:r>
            <a:endParaRPr sz="800">
              <a:latin typeface="Cambria"/>
              <a:cs typeface="Cambria"/>
            </a:endParaRPr>
          </a:p>
        </p:txBody>
      </p:sp>
      <p:sp>
        <p:nvSpPr>
          <p:cNvPr id="42" name="object 42"/>
          <p:cNvSpPr txBox="1"/>
          <p:nvPr/>
        </p:nvSpPr>
        <p:spPr>
          <a:xfrm>
            <a:off x="2626317" y="7279999"/>
            <a:ext cx="194310" cy="282575"/>
          </a:xfrm>
          <a:prstGeom prst="rect">
            <a:avLst/>
          </a:prstGeom>
        </p:spPr>
        <p:txBody>
          <a:bodyPr wrap="square" lIns="0" tIns="28575" rIns="0" bIns="0" rtlCol="0" vert="horz">
            <a:spAutoFit/>
          </a:bodyPr>
          <a:lstStyle/>
          <a:p>
            <a:pPr marL="84455">
              <a:lnSpc>
                <a:spcPct val="100000"/>
              </a:lnSpc>
              <a:spcBef>
                <a:spcPts val="225"/>
              </a:spcBef>
            </a:pPr>
            <a:r>
              <a:rPr dirty="0" sz="650" spc="120">
                <a:latin typeface="Cambria"/>
                <a:cs typeface="Cambria"/>
              </a:rPr>
              <a:t>u</a:t>
            </a:r>
            <a:endParaRPr sz="650">
              <a:latin typeface="Cambria"/>
              <a:cs typeface="Cambria"/>
            </a:endParaRPr>
          </a:p>
          <a:p>
            <a:pPr marL="25400">
              <a:lnSpc>
                <a:spcPct val="100000"/>
              </a:lnSpc>
              <a:spcBef>
                <a:spcPts val="150"/>
              </a:spcBef>
            </a:pPr>
            <a:r>
              <a:rPr dirty="0" sz="800" spc="-35">
                <a:latin typeface="Cambria"/>
                <a:cs typeface="Cambria"/>
              </a:rPr>
              <a:t>cp</a:t>
            </a:r>
            <a:r>
              <a:rPr dirty="0" baseline="-12820" sz="975" spc="-52">
                <a:latin typeface="Cambria"/>
                <a:cs typeface="Cambria"/>
              </a:rPr>
              <a:t>v</a:t>
            </a:r>
            <a:endParaRPr baseline="-12820" sz="975">
              <a:latin typeface="Cambria"/>
              <a:cs typeface="Cambria"/>
            </a:endParaRPr>
          </a:p>
        </p:txBody>
      </p:sp>
      <p:sp>
        <p:nvSpPr>
          <p:cNvPr id="43" name="object 43"/>
          <p:cNvSpPr/>
          <p:nvPr/>
        </p:nvSpPr>
        <p:spPr>
          <a:xfrm>
            <a:off x="2650235" y="7414259"/>
            <a:ext cx="134620" cy="0"/>
          </a:xfrm>
          <a:custGeom>
            <a:avLst/>
            <a:gdLst/>
            <a:ahLst/>
            <a:cxnLst/>
            <a:rect l="l" t="t" r="r" b="b"/>
            <a:pathLst>
              <a:path w="134619" h="0">
                <a:moveTo>
                  <a:pt x="0" y="0"/>
                </a:moveTo>
                <a:lnTo>
                  <a:pt x="134112" y="0"/>
                </a:lnTo>
              </a:path>
            </a:pathLst>
          </a:custGeom>
          <a:ln w="9144">
            <a:solidFill>
              <a:srgbClr val="000000"/>
            </a:solidFill>
          </a:ln>
        </p:spPr>
        <p:txBody>
          <a:bodyPr wrap="square" lIns="0" tIns="0" rIns="0" bIns="0" rtlCol="0"/>
          <a:lstStyle/>
          <a:p/>
        </p:txBody>
      </p:sp>
      <p:sp>
        <p:nvSpPr>
          <p:cNvPr id="44" name="object 44"/>
          <p:cNvSpPr txBox="1"/>
          <p:nvPr/>
        </p:nvSpPr>
        <p:spPr>
          <a:xfrm>
            <a:off x="2817924" y="7297935"/>
            <a:ext cx="723900" cy="199390"/>
          </a:xfrm>
          <a:prstGeom prst="rect">
            <a:avLst/>
          </a:prstGeom>
        </p:spPr>
        <p:txBody>
          <a:bodyPr wrap="square" lIns="0" tIns="11430" rIns="0" bIns="0" rtlCol="0" vert="horz">
            <a:spAutoFit/>
          </a:bodyPr>
          <a:lstStyle/>
          <a:p>
            <a:pPr>
              <a:lnSpc>
                <a:spcPct val="100000"/>
              </a:lnSpc>
              <a:spcBef>
                <a:spcPts val="90"/>
              </a:spcBef>
            </a:pPr>
            <a:r>
              <a:rPr dirty="0" sz="1150" spc="210">
                <a:latin typeface="Cambria"/>
                <a:cs typeface="Cambria"/>
              </a:rPr>
              <a:t>− </a:t>
            </a:r>
            <a:r>
              <a:rPr dirty="0" sz="1150" spc="-10">
                <a:latin typeface="Cambria"/>
                <a:cs typeface="Cambria"/>
              </a:rPr>
              <a:t>0.5𝑉 </a:t>
            </a:r>
            <a:r>
              <a:rPr dirty="0" sz="1150" spc="210">
                <a:latin typeface="Cambria"/>
                <a:cs typeface="Cambria"/>
              </a:rPr>
              <a:t>−</a:t>
            </a:r>
            <a:r>
              <a:rPr dirty="0" sz="1150" spc="-60">
                <a:latin typeface="Cambria"/>
                <a:cs typeface="Cambria"/>
              </a:rPr>
              <a:t> </a:t>
            </a:r>
            <a:r>
              <a:rPr dirty="0" sz="1150" spc="-10">
                <a:latin typeface="Cambria"/>
                <a:cs typeface="Cambria"/>
              </a:rPr>
              <a:t>𝑉</a:t>
            </a:r>
            <a:endParaRPr sz="1150">
              <a:latin typeface="Cambria"/>
              <a:cs typeface="Cambria"/>
            </a:endParaRPr>
          </a:p>
        </p:txBody>
      </p:sp>
      <p:sp>
        <p:nvSpPr>
          <p:cNvPr id="45" name="object 45"/>
          <p:cNvSpPr txBox="1"/>
          <p:nvPr/>
        </p:nvSpPr>
        <p:spPr>
          <a:xfrm>
            <a:off x="3206449" y="7366450"/>
            <a:ext cx="367030" cy="151765"/>
          </a:xfrm>
          <a:prstGeom prst="rect">
            <a:avLst/>
          </a:prstGeom>
        </p:spPr>
        <p:txBody>
          <a:bodyPr wrap="square" lIns="0" tIns="15875" rIns="0" bIns="0" rtlCol="0" vert="horz">
            <a:spAutoFit/>
          </a:bodyPr>
          <a:lstStyle/>
          <a:p>
            <a:pPr>
              <a:lnSpc>
                <a:spcPct val="100000"/>
              </a:lnSpc>
              <a:spcBef>
                <a:spcPts val="125"/>
              </a:spcBef>
              <a:tabLst>
                <a:tab pos="287655" algn="l"/>
              </a:tabLst>
            </a:pPr>
            <a:r>
              <a:rPr dirty="0" sz="800" spc="55">
                <a:latin typeface="Cambria"/>
                <a:cs typeface="Cambria"/>
              </a:rPr>
              <a:t>s</a:t>
            </a:r>
            <a:r>
              <a:rPr dirty="0" sz="800" spc="55">
                <a:latin typeface="Cambria"/>
                <a:cs typeface="Cambria"/>
              </a:rPr>
              <a:t>	</a:t>
            </a:r>
            <a:r>
              <a:rPr dirty="0" sz="800" spc="75">
                <a:latin typeface="Cambria"/>
                <a:cs typeface="Cambria"/>
              </a:rPr>
              <a:t>p</a:t>
            </a:r>
            <a:endParaRPr sz="800">
              <a:latin typeface="Cambria"/>
              <a:cs typeface="Cambria"/>
            </a:endParaRPr>
          </a:p>
        </p:txBody>
      </p:sp>
      <p:sp>
        <p:nvSpPr>
          <p:cNvPr id="46" name="object 46"/>
          <p:cNvSpPr txBox="1"/>
          <p:nvPr/>
        </p:nvSpPr>
        <p:spPr>
          <a:xfrm>
            <a:off x="3665260" y="7297935"/>
            <a:ext cx="307340" cy="199390"/>
          </a:xfrm>
          <a:prstGeom prst="rect">
            <a:avLst/>
          </a:prstGeom>
        </p:spPr>
        <p:txBody>
          <a:bodyPr wrap="square" lIns="0" tIns="11430" rIns="0" bIns="0" rtlCol="0" vert="horz">
            <a:spAutoFit/>
          </a:bodyPr>
          <a:lstStyle/>
          <a:p>
            <a:pPr>
              <a:lnSpc>
                <a:spcPct val="100000"/>
              </a:lnSpc>
              <a:spcBef>
                <a:spcPts val="90"/>
              </a:spcBef>
            </a:pPr>
            <a:r>
              <a:rPr dirty="0" sz="1150" spc="-10">
                <a:latin typeface="Cambria"/>
                <a:cs typeface="Cambria"/>
              </a:rPr>
              <a:t>cot</a:t>
            </a:r>
            <a:r>
              <a:rPr dirty="0" sz="1150" spc="-130">
                <a:latin typeface="Cambria"/>
                <a:cs typeface="Cambria"/>
              </a:rPr>
              <a:t> </a:t>
            </a:r>
            <a:r>
              <a:rPr dirty="0" sz="1150" spc="-10">
                <a:latin typeface="Cambria"/>
                <a:cs typeface="Cambria"/>
              </a:rPr>
              <a:t>𝜃</a:t>
            </a:r>
            <a:endParaRPr sz="1150">
              <a:latin typeface="Cambria"/>
              <a:cs typeface="Cambria"/>
            </a:endParaRPr>
          </a:p>
        </p:txBody>
      </p:sp>
      <p:sp>
        <p:nvSpPr>
          <p:cNvPr id="47" name="object 47"/>
          <p:cNvSpPr txBox="1"/>
          <p:nvPr/>
        </p:nvSpPr>
        <p:spPr>
          <a:xfrm>
            <a:off x="1016505" y="7569191"/>
            <a:ext cx="63500" cy="199390"/>
          </a:xfrm>
          <a:prstGeom prst="rect">
            <a:avLst/>
          </a:prstGeom>
        </p:spPr>
        <p:txBody>
          <a:bodyPr wrap="square" lIns="0" tIns="11430" rIns="0" bIns="0" rtlCol="0" vert="horz">
            <a:spAutoFit/>
          </a:bodyPr>
          <a:lstStyle/>
          <a:p>
            <a:pPr>
              <a:lnSpc>
                <a:spcPct val="100000"/>
              </a:lnSpc>
              <a:spcBef>
                <a:spcPts val="90"/>
              </a:spcBef>
            </a:pPr>
            <a:r>
              <a:rPr dirty="0" sz="1150" spc="-5">
                <a:latin typeface="Arial"/>
                <a:cs typeface="Arial"/>
              </a:rPr>
              <a:t>•</a:t>
            </a:r>
            <a:endParaRPr sz="1150">
              <a:latin typeface="Arial"/>
              <a:cs typeface="Arial"/>
            </a:endParaRPr>
          </a:p>
        </p:txBody>
      </p:sp>
      <p:sp>
        <p:nvSpPr>
          <p:cNvPr id="48" name="object 48"/>
          <p:cNvSpPr txBox="1"/>
          <p:nvPr/>
        </p:nvSpPr>
        <p:spPr>
          <a:xfrm>
            <a:off x="1236484" y="7598070"/>
            <a:ext cx="915035" cy="199390"/>
          </a:xfrm>
          <a:prstGeom prst="rect">
            <a:avLst/>
          </a:prstGeom>
        </p:spPr>
        <p:txBody>
          <a:bodyPr wrap="square" lIns="0" tIns="11430" rIns="0" bIns="0" rtlCol="0" vert="horz">
            <a:spAutoFit/>
          </a:bodyPr>
          <a:lstStyle/>
          <a:p>
            <a:pPr marL="25400">
              <a:lnSpc>
                <a:spcPct val="100000"/>
              </a:lnSpc>
              <a:spcBef>
                <a:spcPts val="90"/>
              </a:spcBef>
            </a:pPr>
            <a:r>
              <a:rPr dirty="0" baseline="12077" sz="1725" spc="15">
                <a:latin typeface="Cambria"/>
                <a:cs typeface="Cambria"/>
              </a:rPr>
              <a:t>𝐴</a:t>
            </a:r>
            <a:r>
              <a:rPr dirty="0" sz="800" spc="10">
                <a:latin typeface="Cambria"/>
                <a:cs typeface="Cambria"/>
              </a:rPr>
              <a:t>ps</a:t>
            </a:r>
            <a:r>
              <a:rPr dirty="0" baseline="12077" sz="1725" spc="15">
                <a:latin typeface="Cambria"/>
                <a:cs typeface="Cambria"/>
              </a:rPr>
              <a:t>𝑓</a:t>
            </a:r>
            <a:r>
              <a:rPr dirty="0" sz="800" spc="10">
                <a:latin typeface="Cambria"/>
                <a:cs typeface="Cambria"/>
              </a:rPr>
              <a:t>ps </a:t>
            </a:r>
            <a:r>
              <a:rPr dirty="0" baseline="12077" sz="1725" spc="322">
                <a:latin typeface="Cambria"/>
                <a:cs typeface="Cambria"/>
              </a:rPr>
              <a:t>&gt;</a:t>
            </a:r>
            <a:r>
              <a:rPr dirty="0" baseline="12077" sz="1725" spc="44">
                <a:latin typeface="Cambria"/>
                <a:cs typeface="Cambria"/>
              </a:rPr>
              <a:t> </a:t>
            </a:r>
            <a:r>
              <a:rPr dirty="0" baseline="12077" sz="1725" spc="-7">
                <a:latin typeface="Cambria"/>
                <a:cs typeface="Cambria"/>
              </a:rPr>
              <a:t>𝐴</a:t>
            </a:r>
            <a:r>
              <a:rPr dirty="0" sz="800" spc="-5">
                <a:latin typeface="Cambria"/>
                <a:cs typeface="Cambria"/>
              </a:rPr>
              <a:t>s</a:t>
            </a:r>
            <a:r>
              <a:rPr dirty="0" baseline="12077" sz="1725" spc="-7">
                <a:latin typeface="Cambria"/>
                <a:cs typeface="Cambria"/>
              </a:rPr>
              <a:t>𝑓</a:t>
            </a:r>
            <a:r>
              <a:rPr dirty="0" sz="800" spc="-5">
                <a:latin typeface="Cambria"/>
                <a:cs typeface="Cambria"/>
              </a:rPr>
              <a:t>y</a:t>
            </a:r>
            <a:endParaRPr sz="800">
              <a:latin typeface="Cambria"/>
              <a:cs typeface="Cambria"/>
            </a:endParaRPr>
          </a:p>
        </p:txBody>
      </p:sp>
      <p:sp>
        <p:nvSpPr>
          <p:cNvPr id="49" name="object 49"/>
          <p:cNvSpPr txBox="1"/>
          <p:nvPr/>
        </p:nvSpPr>
        <p:spPr>
          <a:xfrm>
            <a:off x="6903724" y="8873744"/>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14</a:t>
            </a:r>
            <a:r>
              <a:rPr dirty="0" sz="850">
                <a:solidFill>
                  <a:srgbClr val="FFFFFF"/>
                </a:solidFill>
                <a:latin typeface="Arial"/>
                <a:cs typeface="Arial"/>
              </a:rPr>
              <a:t>2</a:t>
            </a:r>
            <a:endParaRPr sz="850">
              <a:latin typeface="Arial"/>
              <a:cs typeface="Arial"/>
            </a:endParaRPr>
          </a:p>
        </p:txBody>
      </p:sp>
      <p:sp>
        <p:nvSpPr>
          <p:cNvPr id="50" name="object 50"/>
          <p:cNvSpPr/>
          <p:nvPr/>
        </p:nvSpPr>
        <p:spPr>
          <a:xfrm>
            <a:off x="5061203" y="6140196"/>
            <a:ext cx="1920240" cy="1194816"/>
          </a:xfrm>
          <a:prstGeom prst="rect">
            <a:avLst/>
          </a:prstGeom>
          <a:blipFill>
            <a:blip r:embed="rId3" cstate="print"/>
            <a:stretch>
              <a:fillRect/>
            </a:stretch>
          </a:blipFill>
        </p:spPr>
        <p:txBody>
          <a:bodyPr wrap="square" lIns="0" tIns="0" rIns="0" bIns="0" rtlCol="0"/>
          <a:lstStyle/>
          <a:p/>
        </p:txBody>
      </p:sp>
      <p:sp>
        <p:nvSpPr>
          <p:cNvPr id="51" name="object 51"/>
          <p:cNvSpPr/>
          <p:nvPr/>
        </p:nvSpPr>
        <p:spPr>
          <a:xfrm>
            <a:off x="6074664" y="7510271"/>
            <a:ext cx="53340" cy="334010"/>
          </a:xfrm>
          <a:custGeom>
            <a:avLst/>
            <a:gdLst/>
            <a:ahLst/>
            <a:cxnLst/>
            <a:rect l="l" t="t" r="r" b="b"/>
            <a:pathLst>
              <a:path w="53339" h="334009">
                <a:moveTo>
                  <a:pt x="0" y="54864"/>
                </a:moveTo>
                <a:lnTo>
                  <a:pt x="25908" y="0"/>
                </a:lnTo>
                <a:lnTo>
                  <a:pt x="48637" y="44196"/>
                </a:lnTo>
                <a:lnTo>
                  <a:pt x="35052" y="44196"/>
                </a:lnTo>
                <a:lnTo>
                  <a:pt x="18288" y="45720"/>
                </a:lnTo>
                <a:lnTo>
                  <a:pt x="18379" y="54338"/>
                </a:lnTo>
                <a:lnTo>
                  <a:pt x="0" y="54864"/>
                </a:lnTo>
                <a:close/>
              </a:path>
              <a:path w="53339" h="334009">
                <a:moveTo>
                  <a:pt x="18379" y="54338"/>
                </a:moveTo>
                <a:lnTo>
                  <a:pt x="18288" y="45720"/>
                </a:lnTo>
                <a:lnTo>
                  <a:pt x="35052" y="44196"/>
                </a:lnTo>
                <a:lnTo>
                  <a:pt x="35204" y="53858"/>
                </a:lnTo>
                <a:lnTo>
                  <a:pt x="18379" y="54338"/>
                </a:lnTo>
                <a:close/>
              </a:path>
              <a:path w="53339" h="334009">
                <a:moveTo>
                  <a:pt x="35204" y="53858"/>
                </a:moveTo>
                <a:lnTo>
                  <a:pt x="35052" y="44196"/>
                </a:lnTo>
                <a:lnTo>
                  <a:pt x="48637" y="44196"/>
                </a:lnTo>
                <a:lnTo>
                  <a:pt x="53340" y="53340"/>
                </a:lnTo>
                <a:lnTo>
                  <a:pt x="35204" y="53858"/>
                </a:lnTo>
                <a:close/>
              </a:path>
              <a:path w="53339" h="334009">
                <a:moveTo>
                  <a:pt x="39624" y="333756"/>
                </a:moveTo>
                <a:lnTo>
                  <a:pt x="21336" y="333756"/>
                </a:lnTo>
                <a:lnTo>
                  <a:pt x="18379" y="54338"/>
                </a:lnTo>
                <a:lnTo>
                  <a:pt x="35204" y="53858"/>
                </a:lnTo>
                <a:lnTo>
                  <a:pt x="39624" y="333756"/>
                </a:lnTo>
                <a:close/>
              </a:path>
            </a:pathLst>
          </a:custGeom>
          <a:solidFill>
            <a:srgbClr val="4F80BC"/>
          </a:solidFill>
        </p:spPr>
        <p:txBody>
          <a:bodyPr wrap="square" lIns="0" tIns="0" rIns="0" bIns="0" rtlCol="0"/>
          <a:lstStyle/>
          <a:p/>
        </p:txBody>
      </p:sp>
      <p:sp>
        <p:nvSpPr>
          <p:cNvPr id="52" name="object 52"/>
          <p:cNvSpPr/>
          <p:nvPr/>
        </p:nvSpPr>
        <p:spPr>
          <a:xfrm>
            <a:off x="5391911" y="7501128"/>
            <a:ext cx="718185" cy="344805"/>
          </a:xfrm>
          <a:custGeom>
            <a:avLst/>
            <a:gdLst/>
            <a:ahLst/>
            <a:cxnLst/>
            <a:rect l="l" t="t" r="r" b="b"/>
            <a:pathLst>
              <a:path w="718185" h="344804">
                <a:moveTo>
                  <a:pt x="53256" y="327988"/>
                </a:moveTo>
                <a:lnTo>
                  <a:pt x="45440" y="311316"/>
                </a:lnTo>
                <a:lnTo>
                  <a:pt x="710184" y="0"/>
                </a:lnTo>
                <a:lnTo>
                  <a:pt x="717804" y="16764"/>
                </a:lnTo>
                <a:lnTo>
                  <a:pt x="53256" y="327988"/>
                </a:lnTo>
                <a:close/>
              </a:path>
              <a:path w="718185" h="344804">
                <a:moveTo>
                  <a:pt x="60959" y="344424"/>
                </a:moveTo>
                <a:lnTo>
                  <a:pt x="0" y="342900"/>
                </a:lnTo>
                <a:lnTo>
                  <a:pt x="38100" y="295656"/>
                </a:lnTo>
                <a:lnTo>
                  <a:pt x="45440" y="311316"/>
                </a:lnTo>
                <a:lnTo>
                  <a:pt x="36575" y="315467"/>
                </a:lnTo>
                <a:lnTo>
                  <a:pt x="44196" y="332232"/>
                </a:lnTo>
                <a:lnTo>
                  <a:pt x="55244" y="332232"/>
                </a:lnTo>
                <a:lnTo>
                  <a:pt x="60959" y="344424"/>
                </a:lnTo>
                <a:close/>
              </a:path>
              <a:path w="718185" h="344804">
                <a:moveTo>
                  <a:pt x="44196" y="332232"/>
                </a:moveTo>
                <a:lnTo>
                  <a:pt x="36575" y="315467"/>
                </a:lnTo>
                <a:lnTo>
                  <a:pt x="45440" y="311316"/>
                </a:lnTo>
                <a:lnTo>
                  <a:pt x="53256" y="327988"/>
                </a:lnTo>
                <a:lnTo>
                  <a:pt x="44196" y="332232"/>
                </a:lnTo>
                <a:close/>
              </a:path>
              <a:path w="718185" h="344804">
                <a:moveTo>
                  <a:pt x="55244" y="332232"/>
                </a:moveTo>
                <a:lnTo>
                  <a:pt x="44196" y="332232"/>
                </a:lnTo>
                <a:lnTo>
                  <a:pt x="53256" y="327988"/>
                </a:lnTo>
                <a:lnTo>
                  <a:pt x="55244" y="332232"/>
                </a:lnTo>
                <a:close/>
              </a:path>
            </a:pathLst>
          </a:custGeom>
          <a:solidFill>
            <a:srgbClr val="BF504D"/>
          </a:solidFill>
        </p:spPr>
        <p:txBody>
          <a:bodyPr wrap="square" lIns="0" tIns="0" rIns="0" bIns="0" rtlCol="0"/>
          <a:lstStyle/>
          <a:p/>
        </p:txBody>
      </p:sp>
      <p:sp>
        <p:nvSpPr>
          <p:cNvPr id="53" name="object 53"/>
          <p:cNvSpPr/>
          <p:nvPr/>
        </p:nvSpPr>
        <p:spPr>
          <a:xfrm>
            <a:off x="5391911" y="7816595"/>
            <a:ext cx="713740" cy="55244"/>
          </a:xfrm>
          <a:custGeom>
            <a:avLst/>
            <a:gdLst/>
            <a:ahLst/>
            <a:cxnLst/>
            <a:rect l="l" t="t" r="r" b="b"/>
            <a:pathLst>
              <a:path w="713739" h="55245">
                <a:moveTo>
                  <a:pt x="659892" y="54864"/>
                </a:moveTo>
                <a:lnTo>
                  <a:pt x="659892" y="0"/>
                </a:lnTo>
                <a:lnTo>
                  <a:pt x="695452" y="18288"/>
                </a:lnTo>
                <a:lnTo>
                  <a:pt x="669036" y="18288"/>
                </a:lnTo>
                <a:lnTo>
                  <a:pt x="669036" y="36576"/>
                </a:lnTo>
                <a:lnTo>
                  <a:pt x="695452" y="36576"/>
                </a:lnTo>
                <a:lnTo>
                  <a:pt x="659892" y="54864"/>
                </a:lnTo>
                <a:close/>
              </a:path>
              <a:path w="713739" h="55245">
                <a:moveTo>
                  <a:pt x="659892" y="36576"/>
                </a:moveTo>
                <a:lnTo>
                  <a:pt x="0" y="36576"/>
                </a:lnTo>
                <a:lnTo>
                  <a:pt x="0" y="18288"/>
                </a:lnTo>
                <a:lnTo>
                  <a:pt x="659892" y="18288"/>
                </a:lnTo>
                <a:lnTo>
                  <a:pt x="659892" y="36576"/>
                </a:lnTo>
                <a:close/>
              </a:path>
              <a:path w="713739" h="55245">
                <a:moveTo>
                  <a:pt x="695452" y="36576"/>
                </a:moveTo>
                <a:lnTo>
                  <a:pt x="669036" y="36576"/>
                </a:lnTo>
                <a:lnTo>
                  <a:pt x="669036" y="18288"/>
                </a:lnTo>
                <a:lnTo>
                  <a:pt x="695452" y="18288"/>
                </a:lnTo>
                <a:lnTo>
                  <a:pt x="713232" y="27432"/>
                </a:lnTo>
                <a:lnTo>
                  <a:pt x="695452" y="36576"/>
                </a:lnTo>
                <a:close/>
              </a:path>
            </a:pathLst>
          </a:custGeom>
          <a:solidFill>
            <a:srgbClr val="4F80BC"/>
          </a:solidFill>
        </p:spPr>
        <p:txBody>
          <a:bodyPr wrap="square" lIns="0" tIns="0" rIns="0" bIns="0" rtlCol="0"/>
          <a:lstStyle/>
          <a:p/>
        </p:txBody>
      </p:sp>
      <p:sp>
        <p:nvSpPr>
          <p:cNvPr id="54" name="object 54"/>
          <p:cNvSpPr txBox="1"/>
          <p:nvPr/>
        </p:nvSpPr>
        <p:spPr>
          <a:xfrm>
            <a:off x="6209322" y="7556996"/>
            <a:ext cx="206375" cy="221615"/>
          </a:xfrm>
          <a:prstGeom prst="rect">
            <a:avLst/>
          </a:prstGeom>
        </p:spPr>
        <p:txBody>
          <a:bodyPr wrap="square" lIns="0" tIns="17145" rIns="0" bIns="0" rtlCol="0" vert="horz">
            <a:spAutoFit/>
          </a:bodyPr>
          <a:lstStyle/>
          <a:p>
            <a:pPr marL="25400">
              <a:lnSpc>
                <a:spcPct val="100000"/>
              </a:lnSpc>
              <a:spcBef>
                <a:spcPts val="135"/>
              </a:spcBef>
            </a:pPr>
            <a:r>
              <a:rPr dirty="0" sz="1250" spc="-50">
                <a:latin typeface="Cambria"/>
                <a:cs typeface="Cambria"/>
              </a:rPr>
              <a:t>𝐹</a:t>
            </a:r>
            <a:r>
              <a:rPr dirty="0" baseline="-15432" sz="1350" spc="-75">
                <a:latin typeface="Cambria"/>
                <a:cs typeface="Cambria"/>
              </a:rPr>
              <a:t>y</a:t>
            </a:r>
            <a:endParaRPr baseline="-15432" sz="1350">
              <a:latin typeface="Cambria"/>
              <a:cs typeface="Cambria"/>
            </a:endParaRPr>
          </a:p>
        </p:txBody>
      </p:sp>
      <p:sp>
        <p:nvSpPr>
          <p:cNvPr id="55" name="object 55"/>
          <p:cNvSpPr txBox="1"/>
          <p:nvPr/>
        </p:nvSpPr>
        <p:spPr>
          <a:xfrm>
            <a:off x="5718496" y="7848134"/>
            <a:ext cx="201295" cy="221615"/>
          </a:xfrm>
          <a:prstGeom prst="rect">
            <a:avLst/>
          </a:prstGeom>
        </p:spPr>
        <p:txBody>
          <a:bodyPr wrap="square" lIns="0" tIns="17145" rIns="0" bIns="0" rtlCol="0" vert="horz">
            <a:spAutoFit/>
          </a:bodyPr>
          <a:lstStyle/>
          <a:p>
            <a:pPr marL="25400">
              <a:lnSpc>
                <a:spcPct val="100000"/>
              </a:lnSpc>
              <a:spcBef>
                <a:spcPts val="135"/>
              </a:spcBef>
            </a:pPr>
            <a:r>
              <a:rPr dirty="0" sz="1250" spc="-65">
                <a:latin typeface="Cambria"/>
                <a:cs typeface="Cambria"/>
              </a:rPr>
              <a:t>𝐹</a:t>
            </a:r>
            <a:r>
              <a:rPr dirty="0" baseline="-15432" sz="1350" spc="-97">
                <a:latin typeface="Cambria"/>
                <a:cs typeface="Cambria"/>
              </a:rPr>
              <a:t>x</a:t>
            </a:r>
            <a:endParaRPr baseline="-15432" sz="1350">
              <a:latin typeface="Cambria"/>
              <a:cs typeface="Cambria"/>
            </a:endParaRPr>
          </a:p>
        </p:txBody>
      </p:sp>
      <p:sp>
        <p:nvSpPr>
          <p:cNvPr id="56" name="object 56"/>
          <p:cNvSpPr txBox="1"/>
          <p:nvPr/>
        </p:nvSpPr>
        <p:spPr>
          <a:xfrm>
            <a:off x="5594603" y="7656083"/>
            <a:ext cx="104775" cy="221615"/>
          </a:xfrm>
          <a:prstGeom prst="rect">
            <a:avLst/>
          </a:prstGeom>
        </p:spPr>
        <p:txBody>
          <a:bodyPr wrap="square" lIns="0" tIns="17145" rIns="0" bIns="0" rtlCol="0" vert="horz">
            <a:spAutoFit/>
          </a:bodyPr>
          <a:lstStyle/>
          <a:p>
            <a:pPr>
              <a:lnSpc>
                <a:spcPct val="100000"/>
              </a:lnSpc>
              <a:spcBef>
                <a:spcPts val="135"/>
              </a:spcBef>
            </a:pPr>
            <a:r>
              <a:rPr dirty="0" sz="1250" spc="30">
                <a:latin typeface="Cambria"/>
                <a:cs typeface="Cambria"/>
              </a:rPr>
              <a:t>𝜃</a:t>
            </a:r>
            <a:endParaRPr sz="1250">
              <a:latin typeface="Cambria"/>
              <a:cs typeface="Cambria"/>
            </a:endParaRPr>
          </a:p>
        </p:txBody>
      </p:sp>
      <p:sp>
        <p:nvSpPr>
          <p:cNvPr id="57" name="object 57"/>
          <p:cNvSpPr txBox="1"/>
          <p:nvPr/>
        </p:nvSpPr>
        <p:spPr>
          <a:xfrm>
            <a:off x="5232399" y="8047750"/>
            <a:ext cx="206375" cy="221615"/>
          </a:xfrm>
          <a:prstGeom prst="rect">
            <a:avLst/>
          </a:prstGeom>
        </p:spPr>
        <p:txBody>
          <a:bodyPr wrap="square" lIns="0" tIns="17145" rIns="0" bIns="0" rtlCol="0" vert="horz">
            <a:spAutoFit/>
          </a:bodyPr>
          <a:lstStyle/>
          <a:p>
            <a:pPr marL="25400">
              <a:lnSpc>
                <a:spcPct val="100000"/>
              </a:lnSpc>
              <a:spcBef>
                <a:spcPts val="135"/>
              </a:spcBef>
            </a:pPr>
            <a:r>
              <a:rPr dirty="0" sz="1250" spc="-50">
                <a:latin typeface="Cambria"/>
                <a:cs typeface="Cambria"/>
              </a:rPr>
              <a:t>𝐹</a:t>
            </a:r>
            <a:r>
              <a:rPr dirty="0" baseline="-15432" sz="1350" spc="-75">
                <a:latin typeface="Cambria"/>
                <a:cs typeface="Cambria"/>
              </a:rPr>
              <a:t>y</a:t>
            </a:r>
            <a:endParaRPr baseline="-15432" sz="1350">
              <a:latin typeface="Cambria"/>
              <a:cs typeface="Cambria"/>
            </a:endParaRPr>
          </a:p>
        </p:txBody>
      </p:sp>
      <p:sp>
        <p:nvSpPr>
          <p:cNvPr id="58" name="object 58"/>
          <p:cNvSpPr txBox="1"/>
          <p:nvPr/>
        </p:nvSpPr>
        <p:spPr>
          <a:xfrm>
            <a:off x="5235434" y="8287031"/>
            <a:ext cx="201295" cy="221615"/>
          </a:xfrm>
          <a:prstGeom prst="rect">
            <a:avLst/>
          </a:prstGeom>
        </p:spPr>
        <p:txBody>
          <a:bodyPr wrap="square" lIns="0" tIns="17145" rIns="0" bIns="0" rtlCol="0" vert="horz">
            <a:spAutoFit/>
          </a:bodyPr>
          <a:lstStyle/>
          <a:p>
            <a:pPr marL="25400">
              <a:lnSpc>
                <a:spcPct val="100000"/>
              </a:lnSpc>
              <a:spcBef>
                <a:spcPts val="135"/>
              </a:spcBef>
            </a:pPr>
            <a:r>
              <a:rPr dirty="0" sz="1250" spc="-65">
                <a:latin typeface="Cambria"/>
                <a:cs typeface="Cambria"/>
              </a:rPr>
              <a:t>𝐹</a:t>
            </a:r>
            <a:r>
              <a:rPr dirty="0" baseline="-15432" sz="1350" spc="-97">
                <a:latin typeface="Cambria"/>
                <a:cs typeface="Cambria"/>
              </a:rPr>
              <a:t>x</a:t>
            </a:r>
            <a:endParaRPr baseline="-15432" sz="1350">
              <a:latin typeface="Cambria"/>
              <a:cs typeface="Cambria"/>
            </a:endParaRPr>
          </a:p>
        </p:txBody>
      </p:sp>
      <p:sp>
        <p:nvSpPr>
          <p:cNvPr id="59" name="object 59"/>
          <p:cNvSpPr/>
          <p:nvPr/>
        </p:nvSpPr>
        <p:spPr>
          <a:xfrm>
            <a:off x="5257800" y="8306562"/>
            <a:ext cx="154305" cy="0"/>
          </a:xfrm>
          <a:custGeom>
            <a:avLst/>
            <a:gdLst/>
            <a:ahLst/>
            <a:cxnLst/>
            <a:rect l="l" t="t" r="r" b="b"/>
            <a:pathLst>
              <a:path w="154304" h="0">
                <a:moveTo>
                  <a:pt x="0" y="0"/>
                </a:moveTo>
                <a:lnTo>
                  <a:pt x="153923" y="0"/>
                </a:lnTo>
              </a:path>
            </a:pathLst>
          </a:custGeom>
          <a:ln w="10667">
            <a:solidFill>
              <a:srgbClr val="000000"/>
            </a:solidFill>
          </a:ln>
        </p:spPr>
        <p:txBody>
          <a:bodyPr wrap="square" lIns="0" tIns="0" rIns="0" bIns="0" rtlCol="0"/>
          <a:lstStyle/>
          <a:p/>
        </p:txBody>
      </p:sp>
      <p:sp>
        <p:nvSpPr>
          <p:cNvPr id="60" name="object 60"/>
          <p:cNvSpPr txBox="1"/>
          <p:nvPr/>
        </p:nvSpPr>
        <p:spPr>
          <a:xfrm>
            <a:off x="4670042" y="8177294"/>
            <a:ext cx="1182370" cy="221615"/>
          </a:xfrm>
          <a:prstGeom prst="rect">
            <a:avLst/>
          </a:prstGeom>
        </p:spPr>
        <p:txBody>
          <a:bodyPr wrap="square" lIns="0" tIns="17145" rIns="0" bIns="0" rtlCol="0" vert="horz">
            <a:spAutoFit/>
          </a:bodyPr>
          <a:lstStyle/>
          <a:p>
            <a:pPr marL="25400">
              <a:lnSpc>
                <a:spcPct val="100000"/>
              </a:lnSpc>
              <a:spcBef>
                <a:spcPts val="135"/>
              </a:spcBef>
              <a:tabLst>
                <a:tab pos="767080" algn="l"/>
              </a:tabLst>
            </a:pPr>
            <a:r>
              <a:rPr dirty="0" sz="1250" spc="10">
                <a:latin typeface="Cambria"/>
                <a:cs typeface="Cambria"/>
              </a:rPr>
              <a:t>tan</a:t>
            </a:r>
            <a:r>
              <a:rPr dirty="0" sz="1250" spc="-55">
                <a:latin typeface="Cambria"/>
                <a:cs typeface="Cambria"/>
              </a:rPr>
              <a:t> </a:t>
            </a:r>
            <a:r>
              <a:rPr dirty="0" sz="1250" spc="15">
                <a:latin typeface="Cambria"/>
                <a:cs typeface="Cambria"/>
              </a:rPr>
              <a:t>𝜃</a:t>
            </a:r>
            <a:r>
              <a:rPr dirty="0" sz="1250" spc="114">
                <a:latin typeface="Cambria"/>
                <a:cs typeface="Cambria"/>
              </a:rPr>
              <a:t> </a:t>
            </a:r>
            <a:r>
              <a:rPr dirty="0" sz="1250" spc="265">
                <a:latin typeface="Cambria"/>
                <a:cs typeface="Cambria"/>
              </a:rPr>
              <a:t>=	</a:t>
            </a:r>
            <a:r>
              <a:rPr dirty="0" sz="1250" spc="5">
                <a:latin typeface="Cambria"/>
                <a:cs typeface="Cambria"/>
              </a:rPr>
              <a:t>, </a:t>
            </a:r>
            <a:r>
              <a:rPr dirty="0" sz="1250" spc="-60">
                <a:latin typeface="Cambria"/>
                <a:cs typeface="Cambria"/>
              </a:rPr>
              <a:t>𝐹</a:t>
            </a:r>
            <a:r>
              <a:rPr dirty="0" baseline="-15432" sz="1350" spc="-89">
                <a:latin typeface="Cambria"/>
                <a:cs typeface="Cambria"/>
              </a:rPr>
              <a:t>x</a:t>
            </a:r>
            <a:r>
              <a:rPr dirty="0" baseline="-15432" sz="1350" spc="-37">
                <a:latin typeface="Cambria"/>
                <a:cs typeface="Cambria"/>
              </a:rPr>
              <a:t> </a:t>
            </a:r>
            <a:r>
              <a:rPr dirty="0" sz="1250" spc="265">
                <a:latin typeface="Cambria"/>
                <a:cs typeface="Cambria"/>
              </a:rPr>
              <a:t>=</a:t>
            </a:r>
            <a:endParaRPr sz="1250">
              <a:latin typeface="Cambria"/>
              <a:cs typeface="Cambria"/>
            </a:endParaRPr>
          </a:p>
        </p:txBody>
      </p:sp>
      <p:sp>
        <p:nvSpPr>
          <p:cNvPr id="61" name="object 61"/>
          <p:cNvSpPr/>
          <p:nvPr/>
        </p:nvSpPr>
        <p:spPr>
          <a:xfrm>
            <a:off x="5859780" y="8306562"/>
            <a:ext cx="349250" cy="0"/>
          </a:xfrm>
          <a:custGeom>
            <a:avLst/>
            <a:gdLst/>
            <a:ahLst/>
            <a:cxnLst/>
            <a:rect l="l" t="t" r="r" b="b"/>
            <a:pathLst>
              <a:path w="349250" h="0">
                <a:moveTo>
                  <a:pt x="0" y="0"/>
                </a:moveTo>
                <a:lnTo>
                  <a:pt x="348996" y="0"/>
                </a:lnTo>
              </a:path>
            </a:pathLst>
          </a:custGeom>
          <a:ln w="10667">
            <a:solidFill>
              <a:srgbClr val="000000"/>
            </a:solidFill>
          </a:ln>
        </p:spPr>
        <p:txBody>
          <a:bodyPr wrap="square" lIns="0" tIns="0" rIns="0" bIns="0" rtlCol="0"/>
          <a:lstStyle/>
          <a:p/>
        </p:txBody>
      </p:sp>
      <p:sp>
        <p:nvSpPr>
          <p:cNvPr id="62" name="object 62"/>
          <p:cNvSpPr txBox="1"/>
          <p:nvPr/>
        </p:nvSpPr>
        <p:spPr>
          <a:xfrm>
            <a:off x="5834348" y="8047750"/>
            <a:ext cx="1139190" cy="460375"/>
          </a:xfrm>
          <a:prstGeom prst="rect">
            <a:avLst/>
          </a:prstGeom>
        </p:spPr>
        <p:txBody>
          <a:bodyPr wrap="square" lIns="0" tIns="17145" rIns="0" bIns="0" rtlCol="0" vert="horz">
            <a:spAutoFit/>
          </a:bodyPr>
          <a:lstStyle/>
          <a:p>
            <a:pPr marL="122555">
              <a:lnSpc>
                <a:spcPts val="1260"/>
              </a:lnSpc>
              <a:spcBef>
                <a:spcPts val="135"/>
              </a:spcBef>
            </a:pPr>
            <a:r>
              <a:rPr dirty="0" sz="1250" spc="-50">
                <a:latin typeface="Cambria"/>
                <a:cs typeface="Cambria"/>
              </a:rPr>
              <a:t>𝐹</a:t>
            </a:r>
            <a:r>
              <a:rPr dirty="0" baseline="-15432" sz="1350" spc="-75">
                <a:latin typeface="Cambria"/>
                <a:cs typeface="Cambria"/>
              </a:rPr>
              <a:t>y</a:t>
            </a:r>
            <a:endParaRPr baseline="-15432" sz="1350">
              <a:latin typeface="Cambria"/>
              <a:cs typeface="Cambria"/>
            </a:endParaRPr>
          </a:p>
          <a:p>
            <a:pPr marL="419734">
              <a:lnSpc>
                <a:spcPts val="940"/>
              </a:lnSpc>
            </a:pPr>
            <a:r>
              <a:rPr dirty="0" sz="1250" spc="265">
                <a:latin typeface="Cambria"/>
                <a:cs typeface="Cambria"/>
              </a:rPr>
              <a:t>= </a:t>
            </a:r>
            <a:r>
              <a:rPr dirty="0" sz="1250" spc="-50">
                <a:latin typeface="Cambria"/>
                <a:cs typeface="Cambria"/>
              </a:rPr>
              <a:t>𝐹</a:t>
            </a:r>
            <a:r>
              <a:rPr dirty="0" baseline="-15432" sz="1350" spc="-75">
                <a:latin typeface="Cambria"/>
                <a:cs typeface="Cambria"/>
              </a:rPr>
              <a:t>y </a:t>
            </a:r>
            <a:r>
              <a:rPr dirty="0" sz="1250" spc="10">
                <a:latin typeface="Cambria"/>
                <a:cs typeface="Cambria"/>
              </a:rPr>
              <a:t>cot</a:t>
            </a:r>
            <a:r>
              <a:rPr dirty="0" sz="1250" spc="-160">
                <a:latin typeface="Cambria"/>
                <a:cs typeface="Cambria"/>
              </a:rPr>
              <a:t> </a:t>
            </a:r>
            <a:r>
              <a:rPr dirty="0" sz="1250" spc="15">
                <a:latin typeface="Cambria"/>
                <a:cs typeface="Cambria"/>
              </a:rPr>
              <a:t>𝜃</a:t>
            </a:r>
            <a:endParaRPr sz="1250">
              <a:latin typeface="Cambria"/>
              <a:cs typeface="Cambria"/>
            </a:endParaRPr>
          </a:p>
          <a:p>
            <a:pPr marL="25400">
              <a:lnSpc>
                <a:spcPts val="1180"/>
              </a:lnSpc>
            </a:pPr>
            <a:r>
              <a:rPr dirty="0" sz="1250" spc="10">
                <a:latin typeface="Cambria"/>
                <a:cs typeface="Cambria"/>
              </a:rPr>
              <a:t>tan</a:t>
            </a:r>
            <a:r>
              <a:rPr dirty="0" sz="1250" spc="-60">
                <a:latin typeface="Cambria"/>
                <a:cs typeface="Cambria"/>
              </a:rPr>
              <a:t> </a:t>
            </a:r>
            <a:r>
              <a:rPr dirty="0" sz="1250" spc="15">
                <a:latin typeface="Cambria"/>
                <a:cs typeface="Cambria"/>
              </a:rPr>
              <a:t>𝜃</a:t>
            </a:r>
            <a:endParaRPr sz="1250">
              <a:latin typeface="Cambria"/>
              <a:cs typeface="Cambria"/>
            </a:endParaRPr>
          </a:p>
        </p:txBody>
      </p:sp>
      <p:sp>
        <p:nvSpPr>
          <p:cNvPr id="63" name="object 63"/>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64" name="object 64"/>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4</a:t>
            </a:r>
            <a:r>
              <a:rPr dirty="0" sz="1050" spc="-5">
                <a:solidFill>
                  <a:srgbClr val="262626"/>
                </a:solidFill>
                <a:latin typeface="Calibri"/>
                <a:cs typeface="Calibri"/>
              </a:rPr>
              <a:t>1</a:t>
            </a:r>
            <a:endParaRPr sz="1050">
              <a:latin typeface="Calibri"/>
              <a:cs typeface="Calibri"/>
            </a:endParaRPr>
          </a:p>
        </p:txBody>
      </p:sp>
      <p:sp>
        <p:nvSpPr>
          <p:cNvPr id="66" name="object 66"/>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65" name="object 65"/>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4</a:t>
            </a:r>
            <a:r>
              <a:rPr dirty="0" sz="1050" spc="-5">
                <a:solidFill>
                  <a:srgbClr val="262626"/>
                </a:solidFill>
                <a:latin typeface="Calibri"/>
                <a:cs typeface="Calibri"/>
              </a:rPr>
              <a:t>2</a:t>
            </a:r>
            <a:endParaRPr sz="1050">
              <a:latin typeface="Calibri"/>
              <a:cs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4398645" cy="417195"/>
          </a:xfrm>
          <a:prstGeom prst="rect"/>
        </p:spPr>
        <p:txBody>
          <a:bodyPr wrap="square" lIns="0" tIns="14604" rIns="0" bIns="0" rtlCol="0" vert="horz">
            <a:spAutoFit/>
          </a:bodyPr>
          <a:lstStyle/>
          <a:p>
            <a:pPr>
              <a:lnSpc>
                <a:spcPct val="100000"/>
              </a:lnSpc>
              <a:spcBef>
                <a:spcPts val="114"/>
              </a:spcBef>
            </a:pPr>
            <a:r>
              <a:rPr dirty="0" sz="2550" spc="5" b="0">
                <a:solidFill>
                  <a:srgbClr val="1C7C5B"/>
                </a:solidFill>
                <a:latin typeface="Arial Black"/>
                <a:cs typeface="Arial Black"/>
              </a:rPr>
              <a:t>Longitudinal </a:t>
            </a:r>
            <a:r>
              <a:rPr dirty="0" sz="2550" spc="-15" b="0">
                <a:solidFill>
                  <a:srgbClr val="1C7C5B"/>
                </a:solidFill>
                <a:latin typeface="Arial Black"/>
                <a:cs typeface="Arial Black"/>
              </a:rPr>
              <a:t>Tension</a:t>
            </a:r>
            <a:r>
              <a:rPr dirty="0" sz="2550" spc="-45" b="0">
                <a:solidFill>
                  <a:srgbClr val="1C7C5B"/>
                </a:solidFill>
                <a:latin typeface="Arial Black"/>
                <a:cs typeface="Arial Black"/>
              </a:rPr>
              <a:t> </a:t>
            </a:r>
            <a:r>
              <a:rPr dirty="0" sz="2550" spc="10" b="0">
                <a:solidFill>
                  <a:srgbClr val="1C7C5B"/>
                </a:solidFill>
                <a:latin typeface="Arial Black"/>
                <a:cs typeface="Arial Black"/>
              </a:rPr>
              <a:t>Tie</a:t>
            </a:r>
            <a:endParaRPr sz="2550">
              <a:latin typeface="Arial Black"/>
              <a:cs typeface="Arial Black"/>
            </a:endParaRPr>
          </a:p>
        </p:txBody>
      </p:sp>
      <p:sp>
        <p:nvSpPr>
          <p:cNvPr id="6" name="object 6"/>
          <p:cNvSpPr txBox="1"/>
          <p:nvPr/>
        </p:nvSpPr>
        <p:spPr>
          <a:xfrm>
            <a:off x="6903724" y="4498371"/>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14</a:t>
            </a:r>
            <a:r>
              <a:rPr dirty="0" sz="850">
                <a:solidFill>
                  <a:srgbClr val="FFFFFF"/>
                </a:solidFill>
                <a:latin typeface="Arial"/>
                <a:cs typeface="Arial"/>
              </a:rPr>
              <a:t>3</a:t>
            </a:r>
            <a:endParaRPr sz="850">
              <a:latin typeface="Arial"/>
              <a:cs typeface="Arial"/>
            </a:endParaRPr>
          </a:p>
        </p:txBody>
      </p:sp>
      <p:sp>
        <p:nvSpPr>
          <p:cNvPr id="7" name="object 7"/>
          <p:cNvSpPr txBox="1"/>
          <p:nvPr/>
        </p:nvSpPr>
        <p:spPr>
          <a:xfrm>
            <a:off x="1016505" y="1878581"/>
            <a:ext cx="1397000" cy="199390"/>
          </a:xfrm>
          <a:prstGeom prst="rect">
            <a:avLst/>
          </a:prstGeom>
        </p:spPr>
        <p:txBody>
          <a:bodyPr wrap="square" lIns="0" tIns="11430" rIns="0" bIns="0" rtlCol="0" vert="horz">
            <a:spAutoFit/>
          </a:bodyPr>
          <a:lstStyle/>
          <a:p>
            <a:pPr marL="244475" indent="-245110">
              <a:lnSpc>
                <a:spcPct val="100000"/>
              </a:lnSpc>
              <a:spcBef>
                <a:spcPts val="90"/>
              </a:spcBef>
              <a:buChar char="•"/>
              <a:tabLst>
                <a:tab pos="244475" algn="l"/>
                <a:tab pos="245110" algn="l"/>
              </a:tabLst>
            </a:pPr>
            <a:r>
              <a:rPr dirty="0" sz="1150" spc="-5">
                <a:latin typeface="Arial"/>
                <a:cs typeface="Arial"/>
              </a:rPr>
              <a:t>At face of</a:t>
            </a:r>
            <a:r>
              <a:rPr dirty="0" sz="1150" spc="-60">
                <a:latin typeface="Arial"/>
                <a:cs typeface="Arial"/>
              </a:rPr>
              <a:t> </a:t>
            </a:r>
            <a:r>
              <a:rPr dirty="0" sz="1150" spc="-10">
                <a:latin typeface="Arial"/>
                <a:cs typeface="Arial"/>
              </a:rPr>
              <a:t>support</a:t>
            </a:r>
            <a:endParaRPr sz="1150">
              <a:latin typeface="Arial"/>
              <a:cs typeface="Arial"/>
            </a:endParaRPr>
          </a:p>
        </p:txBody>
      </p:sp>
      <p:sp>
        <p:nvSpPr>
          <p:cNvPr id="8" name="object 8"/>
          <p:cNvSpPr/>
          <p:nvPr/>
        </p:nvSpPr>
        <p:spPr>
          <a:xfrm>
            <a:off x="4447032" y="1537716"/>
            <a:ext cx="2610611" cy="1816608"/>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4706111" y="2049780"/>
            <a:ext cx="1655445" cy="18415"/>
          </a:xfrm>
          <a:custGeom>
            <a:avLst/>
            <a:gdLst/>
            <a:ahLst/>
            <a:cxnLst/>
            <a:rect l="l" t="t" r="r" b="b"/>
            <a:pathLst>
              <a:path w="1655445" h="18414">
                <a:moveTo>
                  <a:pt x="0" y="0"/>
                </a:moveTo>
                <a:lnTo>
                  <a:pt x="1655064" y="0"/>
                </a:lnTo>
                <a:lnTo>
                  <a:pt x="1655064" y="18288"/>
                </a:lnTo>
                <a:lnTo>
                  <a:pt x="0" y="18288"/>
                </a:lnTo>
                <a:lnTo>
                  <a:pt x="0" y="0"/>
                </a:lnTo>
                <a:close/>
              </a:path>
            </a:pathLst>
          </a:custGeom>
          <a:solidFill>
            <a:srgbClr val="4F80BC"/>
          </a:solidFill>
        </p:spPr>
        <p:txBody>
          <a:bodyPr wrap="square" lIns="0" tIns="0" rIns="0" bIns="0" rtlCol="0"/>
          <a:lstStyle/>
          <a:p/>
        </p:txBody>
      </p:sp>
      <p:sp>
        <p:nvSpPr>
          <p:cNvPr id="10" name="object 10"/>
          <p:cNvSpPr/>
          <p:nvPr/>
        </p:nvSpPr>
        <p:spPr>
          <a:xfrm>
            <a:off x="4706111" y="2049780"/>
            <a:ext cx="1655445" cy="18415"/>
          </a:xfrm>
          <a:custGeom>
            <a:avLst/>
            <a:gdLst/>
            <a:ahLst/>
            <a:cxnLst/>
            <a:rect l="l" t="t" r="r" b="b"/>
            <a:pathLst>
              <a:path w="1655445" h="18414">
                <a:moveTo>
                  <a:pt x="0" y="0"/>
                </a:moveTo>
                <a:lnTo>
                  <a:pt x="1655064" y="0"/>
                </a:lnTo>
                <a:lnTo>
                  <a:pt x="1655064" y="18288"/>
                </a:lnTo>
                <a:lnTo>
                  <a:pt x="0" y="18288"/>
                </a:lnTo>
                <a:lnTo>
                  <a:pt x="0" y="0"/>
                </a:lnTo>
                <a:close/>
              </a:path>
            </a:pathLst>
          </a:custGeom>
          <a:solidFill>
            <a:srgbClr val="4F80BC"/>
          </a:solidFill>
        </p:spPr>
        <p:txBody>
          <a:bodyPr wrap="square" lIns="0" tIns="0" rIns="0" bIns="0" rtlCol="0"/>
          <a:lstStyle/>
          <a:p/>
        </p:txBody>
      </p:sp>
      <p:sp>
        <p:nvSpPr>
          <p:cNvPr id="11" name="object 11"/>
          <p:cNvSpPr/>
          <p:nvPr/>
        </p:nvSpPr>
        <p:spPr>
          <a:xfrm>
            <a:off x="5859779" y="1862327"/>
            <a:ext cx="18415" cy="1187450"/>
          </a:xfrm>
          <a:custGeom>
            <a:avLst/>
            <a:gdLst/>
            <a:ahLst/>
            <a:cxnLst/>
            <a:rect l="l" t="t" r="r" b="b"/>
            <a:pathLst>
              <a:path w="18414" h="1187450">
                <a:moveTo>
                  <a:pt x="0" y="0"/>
                </a:moveTo>
                <a:lnTo>
                  <a:pt x="18288" y="0"/>
                </a:lnTo>
                <a:lnTo>
                  <a:pt x="18288" y="1187196"/>
                </a:lnTo>
                <a:lnTo>
                  <a:pt x="0" y="1187196"/>
                </a:lnTo>
                <a:lnTo>
                  <a:pt x="0" y="0"/>
                </a:lnTo>
                <a:close/>
              </a:path>
            </a:pathLst>
          </a:custGeom>
          <a:solidFill>
            <a:srgbClr val="4F80BC"/>
          </a:solidFill>
        </p:spPr>
        <p:txBody>
          <a:bodyPr wrap="square" lIns="0" tIns="0" rIns="0" bIns="0" rtlCol="0"/>
          <a:lstStyle/>
          <a:p/>
        </p:txBody>
      </p:sp>
      <p:sp>
        <p:nvSpPr>
          <p:cNvPr id="12" name="object 12"/>
          <p:cNvSpPr/>
          <p:nvPr/>
        </p:nvSpPr>
        <p:spPr>
          <a:xfrm>
            <a:off x="5859779" y="1862327"/>
            <a:ext cx="18415" cy="1187450"/>
          </a:xfrm>
          <a:custGeom>
            <a:avLst/>
            <a:gdLst/>
            <a:ahLst/>
            <a:cxnLst/>
            <a:rect l="l" t="t" r="r" b="b"/>
            <a:pathLst>
              <a:path w="18414" h="1187450">
                <a:moveTo>
                  <a:pt x="0" y="0"/>
                </a:moveTo>
                <a:lnTo>
                  <a:pt x="18288" y="0"/>
                </a:lnTo>
                <a:lnTo>
                  <a:pt x="18288" y="1187196"/>
                </a:lnTo>
                <a:lnTo>
                  <a:pt x="0" y="1187196"/>
                </a:lnTo>
                <a:lnTo>
                  <a:pt x="0" y="0"/>
                </a:lnTo>
                <a:close/>
              </a:path>
            </a:pathLst>
          </a:custGeom>
          <a:solidFill>
            <a:srgbClr val="4F80BC"/>
          </a:solidFill>
        </p:spPr>
        <p:txBody>
          <a:bodyPr wrap="square" lIns="0" tIns="0" rIns="0" bIns="0" rtlCol="0"/>
          <a:lstStyle/>
          <a:p/>
        </p:txBody>
      </p:sp>
      <p:sp>
        <p:nvSpPr>
          <p:cNvPr id="13" name="object 13"/>
          <p:cNvSpPr txBox="1"/>
          <p:nvPr/>
        </p:nvSpPr>
        <p:spPr>
          <a:xfrm>
            <a:off x="5686021" y="3024610"/>
            <a:ext cx="1077595" cy="221615"/>
          </a:xfrm>
          <a:prstGeom prst="rect">
            <a:avLst/>
          </a:prstGeom>
        </p:spPr>
        <p:txBody>
          <a:bodyPr wrap="square" lIns="0" tIns="17145" rIns="0" bIns="0" rtlCol="0" vert="horz">
            <a:spAutoFit/>
          </a:bodyPr>
          <a:lstStyle/>
          <a:p>
            <a:pPr>
              <a:lnSpc>
                <a:spcPct val="100000"/>
              </a:lnSpc>
              <a:spcBef>
                <a:spcPts val="135"/>
              </a:spcBef>
            </a:pPr>
            <a:r>
              <a:rPr dirty="0" sz="1250" spc="15">
                <a:solidFill>
                  <a:srgbClr val="4F80BC"/>
                </a:solidFill>
                <a:latin typeface="Arial"/>
                <a:cs typeface="Arial"/>
              </a:rPr>
              <a:t>FOS = 2.208</a:t>
            </a:r>
            <a:r>
              <a:rPr dirty="0" sz="1250" spc="-90">
                <a:solidFill>
                  <a:srgbClr val="4F80BC"/>
                </a:solidFill>
                <a:latin typeface="Arial"/>
                <a:cs typeface="Arial"/>
              </a:rPr>
              <a:t> </a:t>
            </a:r>
            <a:r>
              <a:rPr dirty="0" sz="1250" spc="5">
                <a:solidFill>
                  <a:srgbClr val="4F80BC"/>
                </a:solidFill>
                <a:latin typeface="Arial"/>
                <a:cs typeface="Arial"/>
              </a:rPr>
              <a:t>ft</a:t>
            </a:r>
            <a:endParaRPr sz="1250">
              <a:latin typeface="Arial"/>
              <a:cs typeface="Arial"/>
            </a:endParaRPr>
          </a:p>
        </p:txBody>
      </p:sp>
      <p:sp>
        <p:nvSpPr>
          <p:cNvPr id="14" name="object 14"/>
          <p:cNvSpPr txBox="1"/>
          <p:nvPr/>
        </p:nvSpPr>
        <p:spPr>
          <a:xfrm>
            <a:off x="5754616" y="3337078"/>
            <a:ext cx="73025" cy="155575"/>
          </a:xfrm>
          <a:prstGeom prst="rect">
            <a:avLst/>
          </a:prstGeom>
        </p:spPr>
        <p:txBody>
          <a:bodyPr wrap="square" lIns="0" tIns="12700" rIns="0" bIns="0" rtlCol="0" vert="horz">
            <a:spAutoFit/>
          </a:bodyPr>
          <a:lstStyle/>
          <a:p>
            <a:pPr>
              <a:lnSpc>
                <a:spcPct val="100000"/>
              </a:lnSpc>
              <a:spcBef>
                <a:spcPts val="100"/>
              </a:spcBef>
            </a:pPr>
            <a:r>
              <a:rPr dirty="0" sz="850">
                <a:solidFill>
                  <a:srgbClr val="4F80BC"/>
                </a:solidFill>
                <a:latin typeface="Arial"/>
                <a:cs typeface="Arial"/>
              </a:rPr>
              <a:t>d</a:t>
            </a:r>
            <a:endParaRPr sz="850">
              <a:latin typeface="Arial"/>
              <a:cs typeface="Arial"/>
            </a:endParaRPr>
          </a:p>
        </p:txBody>
      </p:sp>
      <p:sp>
        <p:nvSpPr>
          <p:cNvPr id="15" name="object 15"/>
          <p:cNvSpPr txBox="1"/>
          <p:nvPr/>
        </p:nvSpPr>
        <p:spPr>
          <a:xfrm>
            <a:off x="5718019" y="3242550"/>
            <a:ext cx="839469" cy="221615"/>
          </a:xfrm>
          <a:prstGeom prst="rect">
            <a:avLst/>
          </a:prstGeom>
        </p:spPr>
        <p:txBody>
          <a:bodyPr wrap="square" lIns="0" tIns="17145" rIns="0" bIns="0" rtlCol="0" vert="horz">
            <a:spAutoFit/>
          </a:bodyPr>
          <a:lstStyle/>
          <a:p>
            <a:pPr>
              <a:lnSpc>
                <a:spcPct val="100000"/>
              </a:lnSpc>
              <a:spcBef>
                <a:spcPts val="135"/>
              </a:spcBef>
            </a:pPr>
            <a:r>
              <a:rPr dirty="0" sz="1250" spc="5">
                <a:solidFill>
                  <a:srgbClr val="4F80BC"/>
                </a:solidFill>
                <a:latin typeface="Arial"/>
                <a:cs typeface="Arial"/>
              </a:rPr>
              <a:t>l </a:t>
            </a:r>
            <a:r>
              <a:rPr dirty="0" sz="1250" spc="15">
                <a:solidFill>
                  <a:srgbClr val="4F80BC"/>
                </a:solidFill>
                <a:latin typeface="Arial"/>
                <a:cs typeface="Arial"/>
              </a:rPr>
              <a:t>= 3.943</a:t>
            </a:r>
            <a:r>
              <a:rPr dirty="0" sz="1250" spc="35">
                <a:solidFill>
                  <a:srgbClr val="4F80BC"/>
                </a:solidFill>
                <a:latin typeface="Arial"/>
                <a:cs typeface="Arial"/>
              </a:rPr>
              <a:t> </a:t>
            </a:r>
            <a:r>
              <a:rPr dirty="0" sz="1250" spc="5">
                <a:solidFill>
                  <a:srgbClr val="4F80BC"/>
                </a:solidFill>
                <a:latin typeface="Arial"/>
                <a:cs typeface="Arial"/>
              </a:rPr>
              <a:t>ft</a:t>
            </a:r>
            <a:endParaRPr sz="1250">
              <a:latin typeface="Arial"/>
              <a:cs typeface="Arial"/>
            </a:endParaRPr>
          </a:p>
        </p:txBody>
      </p:sp>
      <p:sp>
        <p:nvSpPr>
          <p:cNvPr id="16" name="object 16"/>
          <p:cNvSpPr/>
          <p:nvPr/>
        </p:nvSpPr>
        <p:spPr>
          <a:xfrm>
            <a:off x="2139695" y="3610355"/>
            <a:ext cx="906780" cy="207645"/>
          </a:xfrm>
          <a:custGeom>
            <a:avLst/>
            <a:gdLst/>
            <a:ahLst/>
            <a:cxnLst/>
            <a:rect l="l" t="t" r="r" b="b"/>
            <a:pathLst>
              <a:path w="906780" h="207645">
                <a:moveTo>
                  <a:pt x="861060" y="207264"/>
                </a:moveTo>
                <a:lnTo>
                  <a:pt x="859536" y="202692"/>
                </a:lnTo>
                <a:lnTo>
                  <a:pt x="867227" y="196762"/>
                </a:lnTo>
                <a:lnTo>
                  <a:pt x="874204" y="188404"/>
                </a:lnTo>
                <a:lnTo>
                  <a:pt x="889444" y="152709"/>
                </a:lnTo>
                <a:lnTo>
                  <a:pt x="894588" y="103632"/>
                </a:lnTo>
                <a:lnTo>
                  <a:pt x="894016" y="85939"/>
                </a:lnTo>
                <a:lnTo>
                  <a:pt x="885444" y="41148"/>
                </a:lnTo>
                <a:lnTo>
                  <a:pt x="859536" y="4572"/>
                </a:lnTo>
                <a:lnTo>
                  <a:pt x="861060" y="0"/>
                </a:lnTo>
                <a:lnTo>
                  <a:pt x="894588" y="38100"/>
                </a:lnTo>
                <a:lnTo>
                  <a:pt x="905946" y="85034"/>
                </a:lnTo>
                <a:lnTo>
                  <a:pt x="906780" y="103632"/>
                </a:lnTo>
                <a:lnTo>
                  <a:pt x="905946" y="121586"/>
                </a:lnTo>
                <a:lnTo>
                  <a:pt x="894588" y="169164"/>
                </a:lnTo>
                <a:lnTo>
                  <a:pt x="871013" y="201310"/>
                </a:lnTo>
                <a:lnTo>
                  <a:pt x="861060" y="207264"/>
                </a:lnTo>
                <a:close/>
              </a:path>
              <a:path w="906780" h="207645">
                <a:moveTo>
                  <a:pt x="45720" y="207264"/>
                </a:moveTo>
                <a:lnTo>
                  <a:pt x="12191" y="169164"/>
                </a:lnTo>
                <a:lnTo>
                  <a:pt x="833" y="121586"/>
                </a:lnTo>
                <a:lnTo>
                  <a:pt x="0" y="103632"/>
                </a:lnTo>
                <a:lnTo>
                  <a:pt x="833" y="85034"/>
                </a:lnTo>
                <a:lnTo>
                  <a:pt x="12191" y="38100"/>
                </a:lnTo>
                <a:lnTo>
                  <a:pt x="35980" y="5953"/>
                </a:lnTo>
                <a:lnTo>
                  <a:pt x="45720" y="0"/>
                </a:lnTo>
                <a:lnTo>
                  <a:pt x="47244" y="4572"/>
                </a:lnTo>
                <a:lnTo>
                  <a:pt x="39766" y="11144"/>
                </a:lnTo>
                <a:lnTo>
                  <a:pt x="33147" y="19431"/>
                </a:lnTo>
                <a:lnTo>
                  <a:pt x="17335" y="54554"/>
                </a:lnTo>
                <a:lnTo>
                  <a:pt x="12191" y="103632"/>
                </a:lnTo>
                <a:lnTo>
                  <a:pt x="12763" y="121324"/>
                </a:lnTo>
                <a:lnTo>
                  <a:pt x="21335" y="166116"/>
                </a:lnTo>
                <a:lnTo>
                  <a:pt x="47244" y="202692"/>
                </a:lnTo>
                <a:lnTo>
                  <a:pt x="45720" y="207264"/>
                </a:lnTo>
                <a:close/>
              </a:path>
            </a:pathLst>
          </a:custGeom>
          <a:solidFill>
            <a:srgbClr val="000000"/>
          </a:solidFill>
        </p:spPr>
        <p:txBody>
          <a:bodyPr wrap="square" lIns="0" tIns="0" rIns="0" bIns="0" rtlCol="0"/>
          <a:lstStyle/>
          <a:p/>
        </p:txBody>
      </p:sp>
      <p:sp>
        <p:nvSpPr>
          <p:cNvPr id="17" name="object 17"/>
          <p:cNvSpPr txBox="1"/>
          <p:nvPr/>
        </p:nvSpPr>
        <p:spPr>
          <a:xfrm>
            <a:off x="2200666" y="3570278"/>
            <a:ext cx="60960" cy="137160"/>
          </a:xfrm>
          <a:prstGeom prst="rect">
            <a:avLst/>
          </a:prstGeom>
        </p:spPr>
        <p:txBody>
          <a:bodyPr wrap="square" lIns="0" tIns="16510" rIns="0" bIns="0" rtlCol="0" vert="horz">
            <a:spAutoFit/>
          </a:bodyPr>
          <a:lstStyle/>
          <a:p>
            <a:pPr>
              <a:lnSpc>
                <a:spcPct val="100000"/>
              </a:lnSpc>
              <a:spcBef>
                <a:spcPts val="130"/>
              </a:spcBef>
            </a:pPr>
            <a:r>
              <a:rPr dirty="0" sz="700" spc="-70">
                <a:latin typeface="Cambria"/>
                <a:cs typeface="Cambria"/>
              </a:rPr>
              <a:t>V</a:t>
            </a:r>
            <a:endParaRPr sz="700">
              <a:latin typeface="Cambria"/>
              <a:cs typeface="Cambria"/>
            </a:endParaRPr>
          </a:p>
        </p:txBody>
      </p:sp>
      <p:sp>
        <p:nvSpPr>
          <p:cNvPr id="18" name="object 18"/>
          <p:cNvSpPr txBox="1"/>
          <p:nvPr/>
        </p:nvSpPr>
        <p:spPr>
          <a:xfrm>
            <a:off x="2167640" y="3595144"/>
            <a:ext cx="179070" cy="250825"/>
          </a:xfrm>
          <a:prstGeom prst="rect">
            <a:avLst/>
          </a:prstGeom>
        </p:spPr>
        <p:txBody>
          <a:bodyPr wrap="square" lIns="0" tIns="22860" rIns="0" bIns="0" rtlCol="0" vert="horz">
            <a:spAutoFit/>
          </a:bodyPr>
          <a:lstStyle/>
          <a:p>
            <a:pPr marL="78105">
              <a:lnSpc>
                <a:spcPct val="100000"/>
              </a:lnSpc>
              <a:spcBef>
                <a:spcPts val="180"/>
              </a:spcBef>
            </a:pPr>
            <a:r>
              <a:rPr dirty="0" sz="600" spc="90">
                <a:latin typeface="Cambria"/>
                <a:cs typeface="Cambria"/>
              </a:rPr>
              <a:t>u</a:t>
            </a:r>
            <a:endParaRPr sz="600">
              <a:latin typeface="Cambria"/>
              <a:cs typeface="Cambria"/>
            </a:endParaRPr>
          </a:p>
          <a:p>
            <a:pPr marL="25400">
              <a:lnSpc>
                <a:spcPct val="100000"/>
              </a:lnSpc>
              <a:spcBef>
                <a:spcPts val="125"/>
              </a:spcBef>
            </a:pPr>
            <a:r>
              <a:rPr dirty="0" sz="700" spc="-35">
                <a:latin typeface="Cambria"/>
                <a:cs typeface="Cambria"/>
              </a:rPr>
              <a:t>cp</a:t>
            </a:r>
            <a:r>
              <a:rPr dirty="0" baseline="-13888" sz="900" spc="-52">
                <a:latin typeface="Cambria"/>
                <a:cs typeface="Cambria"/>
              </a:rPr>
              <a:t>v</a:t>
            </a:r>
            <a:endParaRPr baseline="-13888" sz="900">
              <a:latin typeface="Cambria"/>
              <a:cs typeface="Cambria"/>
            </a:endParaRPr>
          </a:p>
        </p:txBody>
      </p:sp>
      <p:sp>
        <p:nvSpPr>
          <p:cNvPr id="19" name="object 19"/>
          <p:cNvSpPr/>
          <p:nvPr/>
        </p:nvSpPr>
        <p:spPr>
          <a:xfrm>
            <a:off x="2191512" y="3714750"/>
            <a:ext cx="119380" cy="0"/>
          </a:xfrm>
          <a:custGeom>
            <a:avLst/>
            <a:gdLst/>
            <a:ahLst/>
            <a:cxnLst/>
            <a:rect l="l" t="t" r="r" b="b"/>
            <a:pathLst>
              <a:path w="119380" h="0">
                <a:moveTo>
                  <a:pt x="0" y="0"/>
                </a:moveTo>
                <a:lnTo>
                  <a:pt x="118871" y="0"/>
                </a:lnTo>
              </a:path>
            </a:pathLst>
          </a:custGeom>
          <a:ln w="7619">
            <a:solidFill>
              <a:srgbClr val="000000"/>
            </a:solidFill>
          </a:ln>
        </p:spPr>
        <p:txBody>
          <a:bodyPr wrap="square" lIns="0" tIns="0" rIns="0" bIns="0" rtlCol="0"/>
          <a:lstStyle/>
          <a:p/>
        </p:txBody>
      </p:sp>
      <p:sp>
        <p:nvSpPr>
          <p:cNvPr id="20" name="object 20"/>
          <p:cNvSpPr txBox="1"/>
          <p:nvPr/>
        </p:nvSpPr>
        <p:spPr>
          <a:xfrm>
            <a:off x="2679192" y="3670829"/>
            <a:ext cx="324485" cy="137160"/>
          </a:xfrm>
          <a:prstGeom prst="rect">
            <a:avLst/>
          </a:prstGeom>
        </p:spPr>
        <p:txBody>
          <a:bodyPr wrap="square" lIns="0" tIns="16510" rIns="0" bIns="0" rtlCol="0" vert="horz">
            <a:spAutoFit/>
          </a:bodyPr>
          <a:lstStyle/>
          <a:p>
            <a:pPr>
              <a:lnSpc>
                <a:spcPct val="100000"/>
              </a:lnSpc>
              <a:spcBef>
                <a:spcPts val="130"/>
              </a:spcBef>
              <a:tabLst>
                <a:tab pos="252729" algn="l"/>
              </a:tabLst>
            </a:pPr>
            <a:r>
              <a:rPr dirty="0" sz="700" spc="50">
                <a:latin typeface="Cambria"/>
                <a:cs typeface="Cambria"/>
              </a:rPr>
              <a:t>s</a:t>
            </a:r>
            <a:r>
              <a:rPr dirty="0" sz="700" spc="50">
                <a:latin typeface="Cambria"/>
                <a:cs typeface="Cambria"/>
              </a:rPr>
              <a:t>	</a:t>
            </a:r>
            <a:r>
              <a:rPr dirty="0" sz="700" spc="70">
                <a:latin typeface="Cambria"/>
                <a:cs typeface="Cambria"/>
              </a:rPr>
              <a:t>p</a:t>
            </a:r>
            <a:endParaRPr sz="700">
              <a:latin typeface="Cambria"/>
              <a:cs typeface="Cambria"/>
            </a:endParaRPr>
          </a:p>
        </p:txBody>
      </p:sp>
      <p:sp>
        <p:nvSpPr>
          <p:cNvPr id="21" name="object 21"/>
          <p:cNvSpPr/>
          <p:nvPr/>
        </p:nvSpPr>
        <p:spPr>
          <a:xfrm>
            <a:off x="3543300" y="3610355"/>
            <a:ext cx="2087880" cy="207645"/>
          </a:xfrm>
          <a:custGeom>
            <a:avLst/>
            <a:gdLst/>
            <a:ahLst/>
            <a:cxnLst/>
            <a:rect l="l" t="t" r="r" b="b"/>
            <a:pathLst>
              <a:path w="2087879" h="207645">
                <a:moveTo>
                  <a:pt x="2042160" y="207264"/>
                </a:moveTo>
                <a:lnTo>
                  <a:pt x="2040636" y="202692"/>
                </a:lnTo>
                <a:lnTo>
                  <a:pt x="2048327" y="196762"/>
                </a:lnTo>
                <a:lnTo>
                  <a:pt x="2055304" y="188404"/>
                </a:lnTo>
                <a:lnTo>
                  <a:pt x="2070544" y="152709"/>
                </a:lnTo>
                <a:lnTo>
                  <a:pt x="2075688" y="103632"/>
                </a:lnTo>
                <a:lnTo>
                  <a:pt x="2075116" y="85939"/>
                </a:lnTo>
                <a:lnTo>
                  <a:pt x="2066544" y="41148"/>
                </a:lnTo>
                <a:lnTo>
                  <a:pt x="2040636" y="4572"/>
                </a:lnTo>
                <a:lnTo>
                  <a:pt x="2042160" y="0"/>
                </a:lnTo>
                <a:lnTo>
                  <a:pt x="2075688" y="38100"/>
                </a:lnTo>
                <a:lnTo>
                  <a:pt x="2087046" y="85034"/>
                </a:lnTo>
                <a:lnTo>
                  <a:pt x="2087880" y="103632"/>
                </a:lnTo>
                <a:lnTo>
                  <a:pt x="2087046" y="121586"/>
                </a:lnTo>
                <a:lnTo>
                  <a:pt x="2075688" y="169164"/>
                </a:lnTo>
                <a:lnTo>
                  <a:pt x="2052113" y="201310"/>
                </a:lnTo>
                <a:lnTo>
                  <a:pt x="2042160" y="207264"/>
                </a:lnTo>
                <a:close/>
              </a:path>
              <a:path w="2087879" h="207645">
                <a:moveTo>
                  <a:pt x="45719" y="207264"/>
                </a:moveTo>
                <a:lnTo>
                  <a:pt x="12191" y="169164"/>
                </a:lnTo>
                <a:lnTo>
                  <a:pt x="833" y="121586"/>
                </a:lnTo>
                <a:lnTo>
                  <a:pt x="0" y="103632"/>
                </a:lnTo>
                <a:lnTo>
                  <a:pt x="833" y="85034"/>
                </a:lnTo>
                <a:lnTo>
                  <a:pt x="12191" y="38100"/>
                </a:lnTo>
                <a:lnTo>
                  <a:pt x="35980" y="5953"/>
                </a:lnTo>
                <a:lnTo>
                  <a:pt x="45719" y="0"/>
                </a:lnTo>
                <a:lnTo>
                  <a:pt x="47243" y="4572"/>
                </a:lnTo>
                <a:lnTo>
                  <a:pt x="39766" y="11144"/>
                </a:lnTo>
                <a:lnTo>
                  <a:pt x="33146" y="19431"/>
                </a:lnTo>
                <a:lnTo>
                  <a:pt x="17335" y="54554"/>
                </a:lnTo>
                <a:lnTo>
                  <a:pt x="12191" y="103632"/>
                </a:lnTo>
                <a:lnTo>
                  <a:pt x="12763" y="121324"/>
                </a:lnTo>
                <a:lnTo>
                  <a:pt x="21335" y="166116"/>
                </a:lnTo>
                <a:lnTo>
                  <a:pt x="47243" y="202692"/>
                </a:lnTo>
                <a:lnTo>
                  <a:pt x="45719" y="207264"/>
                </a:lnTo>
                <a:close/>
              </a:path>
            </a:pathLst>
          </a:custGeom>
          <a:solidFill>
            <a:srgbClr val="000000"/>
          </a:solidFill>
        </p:spPr>
        <p:txBody>
          <a:bodyPr wrap="square" lIns="0" tIns="0" rIns="0" bIns="0" rtlCol="0"/>
          <a:lstStyle/>
          <a:p/>
        </p:txBody>
      </p:sp>
      <p:sp>
        <p:nvSpPr>
          <p:cNvPr id="22" name="object 22"/>
          <p:cNvSpPr/>
          <p:nvPr/>
        </p:nvSpPr>
        <p:spPr>
          <a:xfrm>
            <a:off x="3595116" y="3714750"/>
            <a:ext cx="433070" cy="0"/>
          </a:xfrm>
          <a:custGeom>
            <a:avLst/>
            <a:gdLst/>
            <a:ahLst/>
            <a:cxnLst/>
            <a:rect l="l" t="t" r="r" b="b"/>
            <a:pathLst>
              <a:path w="433070" h="0">
                <a:moveTo>
                  <a:pt x="0" y="0"/>
                </a:moveTo>
                <a:lnTo>
                  <a:pt x="432816" y="0"/>
                </a:lnTo>
              </a:path>
            </a:pathLst>
          </a:custGeom>
          <a:ln w="7619">
            <a:solidFill>
              <a:srgbClr val="000000"/>
            </a:solidFill>
          </a:ln>
        </p:spPr>
        <p:txBody>
          <a:bodyPr wrap="square" lIns="0" tIns="0" rIns="0" bIns="0" rtlCol="0"/>
          <a:lstStyle/>
          <a:p/>
        </p:txBody>
      </p:sp>
      <p:sp>
        <p:nvSpPr>
          <p:cNvPr id="23" name="object 23"/>
          <p:cNvSpPr/>
          <p:nvPr/>
        </p:nvSpPr>
        <p:spPr>
          <a:xfrm>
            <a:off x="4357115" y="3656076"/>
            <a:ext cx="570230" cy="117475"/>
          </a:xfrm>
          <a:custGeom>
            <a:avLst/>
            <a:gdLst/>
            <a:ahLst/>
            <a:cxnLst/>
            <a:rect l="l" t="t" r="r" b="b"/>
            <a:pathLst>
              <a:path w="570229" h="117475">
                <a:moveTo>
                  <a:pt x="533400" y="117348"/>
                </a:moveTo>
                <a:lnTo>
                  <a:pt x="531876" y="112776"/>
                </a:lnTo>
                <a:lnTo>
                  <a:pt x="538424" y="109918"/>
                </a:lnTo>
                <a:lnTo>
                  <a:pt x="544258" y="105918"/>
                </a:lnTo>
                <a:lnTo>
                  <a:pt x="558998" y="68770"/>
                </a:lnTo>
                <a:lnTo>
                  <a:pt x="559308" y="57912"/>
                </a:lnTo>
                <a:lnTo>
                  <a:pt x="558998" y="48172"/>
                </a:lnTo>
                <a:lnTo>
                  <a:pt x="544258" y="11620"/>
                </a:lnTo>
                <a:lnTo>
                  <a:pt x="531876" y="4572"/>
                </a:lnTo>
                <a:lnTo>
                  <a:pt x="533400" y="0"/>
                </a:lnTo>
                <a:lnTo>
                  <a:pt x="564832" y="29646"/>
                </a:lnTo>
                <a:lnTo>
                  <a:pt x="569976" y="59436"/>
                </a:lnTo>
                <a:lnTo>
                  <a:pt x="569404" y="69675"/>
                </a:lnTo>
                <a:lnTo>
                  <a:pt x="549402" y="110299"/>
                </a:lnTo>
                <a:lnTo>
                  <a:pt x="541972" y="114466"/>
                </a:lnTo>
                <a:lnTo>
                  <a:pt x="533400" y="117348"/>
                </a:lnTo>
                <a:close/>
              </a:path>
              <a:path w="570229" h="117475">
                <a:moveTo>
                  <a:pt x="36576" y="117348"/>
                </a:moveTo>
                <a:lnTo>
                  <a:pt x="5143" y="89011"/>
                </a:lnTo>
                <a:lnTo>
                  <a:pt x="0" y="59436"/>
                </a:lnTo>
                <a:lnTo>
                  <a:pt x="571" y="48553"/>
                </a:lnTo>
                <a:lnTo>
                  <a:pt x="20573" y="7810"/>
                </a:lnTo>
                <a:lnTo>
                  <a:pt x="36576" y="0"/>
                </a:lnTo>
                <a:lnTo>
                  <a:pt x="38100" y="4572"/>
                </a:lnTo>
                <a:lnTo>
                  <a:pt x="31551" y="7453"/>
                </a:lnTo>
                <a:lnTo>
                  <a:pt x="25717" y="11620"/>
                </a:lnTo>
                <a:lnTo>
                  <a:pt x="10977" y="48172"/>
                </a:lnTo>
                <a:lnTo>
                  <a:pt x="10667" y="57912"/>
                </a:lnTo>
                <a:lnTo>
                  <a:pt x="10977" y="68770"/>
                </a:lnTo>
                <a:lnTo>
                  <a:pt x="25717" y="105918"/>
                </a:lnTo>
                <a:lnTo>
                  <a:pt x="38100" y="112776"/>
                </a:lnTo>
                <a:lnTo>
                  <a:pt x="36576" y="117348"/>
                </a:lnTo>
                <a:close/>
              </a:path>
            </a:pathLst>
          </a:custGeom>
          <a:solidFill>
            <a:srgbClr val="000000"/>
          </a:solidFill>
        </p:spPr>
        <p:txBody>
          <a:bodyPr wrap="square" lIns="0" tIns="0" rIns="0" bIns="0" rtlCol="0"/>
          <a:lstStyle/>
          <a:p/>
        </p:txBody>
      </p:sp>
      <p:sp>
        <p:nvSpPr>
          <p:cNvPr id="24" name="object 24"/>
          <p:cNvSpPr txBox="1"/>
          <p:nvPr/>
        </p:nvSpPr>
        <p:spPr>
          <a:xfrm>
            <a:off x="3053060" y="3611397"/>
            <a:ext cx="3843654" cy="177800"/>
          </a:xfrm>
          <a:prstGeom prst="rect">
            <a:avLst/>
          </a:prstGeom>
        </p:spPr>
        <p:txBody>
          <a:bodyPr wrap="square" lIns="0" tIns="12065" rIns="0" bIns="0" rtlCol="0" vert="horz">
            <a:spAutoFit/>
          </a:bodyPr>
          <a:lstStyle/>
          <a:p>
            <a:pPr marL="25400">
              <a:lnSpc>
                <a:spcPct val="100000"/>
              </a:lnSpc>
              <a:spcBef>
                <a:spcPts val="95"/>
              </a:spcBef>
            </a:pPr>
            <a:r>
              <a:rPr dirty="0" sz="1000" spc="-5">
                <a:latin typeface="Cambria"/>
                <a:cs typeface="Cambria"/>
              </a:rPr>
              <a:t>cot 𝜃 </a:t>
            </a:r>
            <a:r>
              <a:rPr dirty="0" sz="1000" spc="190">
                <a:latin typeface="Cambria"/>
                <a:cs typeface="Cambria"/>
              </a:rPr>
              <a:t>= </a:t>
            </a:r>
            <a:r>
              <a:rPr dirty="0" baseline="47619" sz="1050" spc="60">
                <a:latin typeface="Cambria"/>
                <a:cs typeface="Cambria"/>
              </a:rPr>
              <a:t>413.73kip </a:t>
            </a:r>
            <a:r>
              <a:rPr dirty="0" sz="1000" spc="190">
                <a:latin typeface="Cambria"/>
                <a:cs typeface="Cambria"/>
              </a:rPr>
              <a:t>− </a:t>
            </a:r>
            <a:r>
              <a:rPr dirty="0" sz="1000" spc="-10">
                <a:latin typeface="Cambria"/>
                <a:cs typeface="Cambria"/>
              </a:rPr>
              <a:t>0.5 </a:t>
            </a:r>
            <a:r>
              <a:rPr dirty="0" sz="1000" spc="-5">
                <a:latin typeface="Cambria"/>
                <a:cs typeface="Cambria"/>
              </a:rPr>
              <a:t>459.7𝑘𝑖𝑝 </a:t>
            </a:r>
            <a:r>
              <a:rPr dirty="0" sz="1000" spc="190">
                <a:latin typeface="Cambria"/>
                <a:cs typeface="Cambria"/>
              </a:rPr>
              <a:t>− </a:t>
            </a:r>
            <a:r>
              <a:rPr dirty="0" sz="1000" spc="-5">
                <a:latin typeface="Cambria"/>
                <a:cs typeface="Cambria"/>
              </a:rPr>
              <a:t>43.18𝑘𝑖𝑝 cot 28.02° </a:t>
            </a:r>
            <a:r>
              <a:rPr dirty="0" sz="1000" spc="190">
                <a:latin typeface="Cambria"/>
                <a:cs typeface="Cambria"/>
              </a:rPr>
              <a:t>=</a:t>
            </a:r>
            <a:r>
              <a:rPr dirty="0" sz="1000" spc="-80">
                <a:latin typeface="Cambria"/>
                <a:cs typeface="Cambria"/>
              </a:rPr>
              <a:t> </a:t>
            </a:r>
            <a:r>
              <a:rPr dirty="0" sz="1000" spc="-5">
                <a:latin typeface="Cambria"/>
                <a:cs typeface="Cambria"/>
              </a:rPr>
              <a:t>350.7𝑘𝑖𝑝</a:t>
            </a:r>
            <a:endParaRPr sz="1000">
              <a:latin typeface="Cambria"/>
              <a:cs typeface="Cambria"/>
            </a:endParaRPr>
          </a:p>
        </p:txBody>
      </p:sp>
      <p:sp>
        <p:nvSpPr>
          <p:cNvPr id="25" name="object 25"/>
          <p:cNvSpPr/>
          <p:nvPr/>
        </p:nvSpPr>
        <p:spPr>
          <a:xfrm>
            <a:off x="2694431" y="3906011"/>
            <a:ext cx="563880" cy="117475"/>
          </a:xfrm>
          <a:custGeom>
            <a:avLst/>
            <a:gdLst/>
            <a:ahLst/>
            <a:cxnLst/>
            <a:rect l="l" t="t" r="r" b="b"/>
            <a:pathLst>
              <a:path w="563879" h="117475">
                <a:moveTo>
                  <a:pt x="527304" y="117348"/>
                </a:moveTo>
                <a:lnTo>
                  <a:pt x="525780" y="112776"/>
                </a:lnTo>
                <a:lnTo>
                  <a:pt x="532328" y="109918"/>
                </a:lnTo>
                <a:lnTo>
                  <a:pt x="538162" y="105918"/>
                </a:lnTo>
                <a:lnTo>
                  <a:pt x="552902" y="68770"/>
                </a:lnTo>
                <a:lnTo>
                  <a:pt x="553212" y="57912"/>
                </a:lnTo>
                <a:lnTo>
                  <a:pt x="552902" y="48172"/>
                </a:lnTo>
                <a:lnTo>
                  <a:pt x="538162" y="11620"/>
                </a:lnTo>
                <a:lnTo>
                  <a:pt x="525780" y="4572"/>
                </a:lnTo>
                <a:lnTo>
                  <a:pt x="527304" y="0"/>
                </a:lnTo>
                <a:lnTo>
                  <a:pt x="558736" y="29646"/>
                </a:lnTo>
                <a:lnTo>
                  <a:pt x="563880" y="59436"/>
                </a:lnTo>
                <a:lnTo>
                  <a:pt x="563308" y="69675"/>
                </a:lnTo>
                <a:lnTo>
                  <a:pt x="543306" y="110299"/>
                </a:lnTo>
                <a:lnTo>
                  <a:pt x="535876" y="114466"/>
                </a:lnTo>
                <a:lnTo>
                  <a:pt x="527304" y="117348"/>
                </a:lnTo>
                <a:close/>
              </a:path>
              <a:path w="563879" h="117475">
                <a:moveTo>
                  <a:pt x="36576" y="117348"/>
                </a:moveTo>
                <a:lnTo>
                  <a:pt x="5143" y="89011"/>
                </a:lnTo>
                <a:lnTo>
                  <a:pt x="0" y="59436"/>
                </a:lnTo>
                <a:lnTo>
                  <a:pt x="571" y="48553"/>
                </a:lnTo>
                <a:lnTo>
                  <a:pt x="20574" y="7810"/>
                </a:lnTo>
                <a:lnTo>
                  <a:pt x="36576" y="0"/>
                </a:lnTo>
                <a:lnTo>
                  <a:pt x="38100" y="4572"/>
                </a:lnTo>
                <a:lnTo>
                  <a:pt x="31551" y="7453"/>
                </a:lnTo>
                <a:lnTo>
                  <a:pt x="25717" y="11620"/>
                </a:lnTo>
                <a:lnTo>
                  <a:pt x="10977" y="48172"/>
                </a:lnTo>
                <a:lnTo>
                  <a:pt x="10667" y="57912"/>
                </a:lnTo>
                <a:lnTo>
                  <a:pt x="10977" y="68770"/>
                </a:lnTo>
                <a:lnTo>
                  <a:pt x="25717" y="105918"/>
                </a:lnTo>
                <a:lnTo>
                  <a:pt x="38100" y="112776"/>
                </a:lnTo>
                <a:lnTo>
                  <a:pt x="36576" y="117348"/>
                </a:lnTo>
                <a:close/>
              </a:path>
            </a:pathLst>
          </a:custGeom>
          <a:solidFill>
            <a:srgbClr val="000000"/>
          </a:solidFill>
        </p:spPr>
        <p:txBody>
          <a:bodyPr wrap="square" lIns="0" tIns="0" rIns="0" bIns="0" rtlCol="0"/>
          <a:lstStyle/>
          <a:p/>
        </p:txBody>
      </p:sp>
      <p:sp>
        <p:nvSpPr>
          <p:cNvPr id="26" name="object 26"/>
          <p:cNvSpPr/>
          <p:nvPr/>
        </p:nvSpPr>
        <p:spPr>
          <a:xfrm>
            <a:off x="3282695" y="3906011"/>
            <a:ext cx="701040" cy="117475"/>
          </a:xfrm>
          <a:custGeom>
            <a:avLst/>
            <a:gdLst/>
            <a:ahLst/>
            <a:cxnLst/>
            <a:rect l="l" t="t" r="r" b="b"/>
            <a:pathLst>
              <a:path w="701039" h="117475">
                <a:moveTo>
                  <a:pt x="664464" y="117348"/>
                </a:moveTo>
                <a:lnTo>
                  <a:pt x="662940" y="112776"/>
                </a:lnTo>
                <a:lnTo>
                  <a:pt x="669488" y="109918"/>
                </a:lnTo>
                <a:lnTo>
                  <a:pt x="675322" y="105918"/>
                </a:lnTo>
                <a:lnTo>
                  <a:pt x="690062" y="68770"/>
                </a:lnTo>
                <a:lnTo>
                  <a:pt x="690372" y="57912"/>
                </a:lnTo>
                <a:lnTo>
                  <a:pt x="690062" y="48172"/>
                </a:lnTo>
                <a:lnTo>
                  <a:pt x="675322" y="11620"/>
                </a:lnTo>
                <a:lnTo>
                  <a:pt x="662940" y="4572"/>
                </a:lnTo>
                <a:lnTo>
                  <a:pt x="664464" y="0"/>
                </a:lnTo>
                <a:lnTo>
                  <a:pt x="695896" y="29646"/>
                </a:lnTo>
                <a:lnTo>
                  <a:pt x="701040" y="59436"/>
                </a:lnTo>
                <a:lnTo>
                  <a:pt x="700468" y="69675"/>
                </a:lnTo>
                <a:lnTo>
                  <a:pt x="680466" y="110299"/>
                </a:lnTo>
                <a:lnTo>
                  <a:pt x="673036" y="114466"/>
                </a:lnTo>
                <a:lnTo>
                  <a:pt x="664464" y="117348"/>
                </a:lnTo>
                <a:close/>
              </a:path>
              <a:path w="701039" h="117475">
                <a:moveTo>
                  <a:pt x="36576" y="117348"/>
                </a:moveTo>
                <a:lnTo>
                  <a:pt x="5143" y="89011"/>
                </a:lnTo>
                <a:lnTo>
                  <a:pt x="0" y="59436"/>
                </a:lnTo>
                <a:lnTo>
                  <a:pt x="571" y="48553"/>
                </a:lnTo>
                <a:lnTo>
                  <a:pt x="20574" y="7810"/>
                </a:lnTo>
                <a:lnTo>
                  <a:pt x="36576" y="0"/>
                </a:lnTo>
                <a:lnTo>
                  <a:pt x="38100" y="4572"/>
                </a:lnTo>
                <a:lnTo>
                  <a:pt x="31551" y="7453"/>
                </a:lnTo>
                <a:lnTo>
                  <a:pt x="25717" y="11620"/>
                </a:lnTo>
                <a:lnTo>
                  <a:pt x="10977" y="48172"/>
                </a:lnTo>
                <a:lnTo>
                  <a:pt x="10668" y="57912"/>
                </a:lnTo>
                <a:lnTo>
                  <a:pt x="10977" y="68770"/>
                </a:lnTo>
                <a:lnTo>
                  <a:pt x="25717" y="105918"/>
                </a:lnTo>
                <a:lnTo>
                  <a:pt x="38100" y="112776"/>
                </a:lnTo>
                <a:lnTo>
                  <a:pt x="36576" y="117348"/>
                </a:lnTo>
                <a:close/>
              </a:path>
            </a:pathLst>
          </a:custGeom>
          <a:solidFill>
            <a:srgbClr val="000000"/>
          </a:solidFill>
        </p:spPr>
        <p:txBody>
          <a:bodyPr wrap="square" lIns="0" tIns="0" rIns="0" bIns="0" rtlCol="0"/>
          <a:lstStyle/>
          <a:p/>
        </p:txBody>
      </p:sp>
      <p:sp>
        <p:nvSpPr>
          <p:cNvPr id="27" name="object 27"/>
          <p:cNvSpPr txBox="1">
            <a:spLocks noGrp="1"/>
          </p:cNvSpPr>
          <p:nvPr>
            <p:ph type="body" idx="1"/>
          </p:nvPr>
        </p:nvSpPr>
        <p:spPr>
          <a:prstGeom prst="rect"/>
        </p:spPr>
        <p:txBody>
          <a:bodyPr wrap="square" lIns="0" tIns="61594" rIns="0" bIns="0" rtlCol="0" vert="horz">
            <a:spAutoFit/>
          </a:bodyPr>
          <a:lstStyle/>
          <a:p>
            <a:pPr marL="50800">
              <a:lnSpc>
                <a:spcPct val="100000"/>
              </a:lnSpc>
              <a:spcBef>
                <a:spcPts val="484"/>
              </a:spcBef>
            </a:pPr>
            <a:r>
              <a:rPr dirty="0" spc="-10">
                <a:latin typeface="Arial"/>
                <a:cs typeface="Arial"/>
              </a:rPr>
              <a:t>– </a:t>
            </a:r>
            <a:r>
              <a:rPr dirty="0" spc="35"/>
              <a:t>𝐴</a:t>
            </a:r>
            <a:r>
              <a:rPr dirty="0" baseline="-17361" sz="1200" spc="52"/>
              <a:t>ps </a:t>
            </a:r>
            <a:r>
              <a:rPr dirty="0" sz="1150" spc="210"/>
              <a:t>= </a:t>
            </a:r>
            <a:r>
              <a:rPr dirty="0" sz="1150" spc="-5"/>
              <a:t>9.548</a:t>
            </a:r>
            <a:r>
              <a:rPr dirty="0" sz="1150" spc="-150"/>
              <a:t> </a:t>
            </a:r>
            <a:r>
              <a:rPr dirty="0" sz="1150" spc="30"/>
              <a:t>𝑖𝑛</a:t>
            </a:r>
            <a:r>
              <a:rPr dirty="0" baseline="27777" sz="1200" spc="44"/>
              <a:t>2</a:t>
            </a:r>
            <a:r>
              <a:rPr dirty="0" sz="1150" spc="30"/>
              <a:t>,</a:t>
            </a:r>
            <a:endParaRPr sz="1150">
              <a:latin typeface="Arial"/>
              <a:cs typeface="Arial"/>
            </a:endParaRPr>
          </a:p>
          <a:p>
            <a:pPr marL="254635" marR="401320" indent="-204470">
              <a:lnSpc>
                <a:spcPct val="108700"/>
              </a:lnSpc>
              <a:spcBef>
                <a:spcPts val="265"/>
              </a:spcBef>
            </a:pPr>
            <a:r>
              <a:rPr dirty="0" spc="-10">
                <a:latin typeface="Arial"/>
                <a:cs typeface="Arial"/>
              </a:rPr>
              <a:t>– </a:t>
            </a:r>
            <a:r>
              <a:rPr dirty="0" spc="-40"/>
              <a:t>𝑓</a:t>
            </a:r>
            <a:r>
              <a:rPr dirty="0" baseline="-17361" sz="1200" spc="-60"/>
              <a:t>ps </a:t>
            </a:r>
            <a:r>
              <a:rPr dirty="0" sz="1150" spc="210"/>
              <a:t>= </a:t>
            </a:r>
            <a:r>
              <a:rPr dirty="0" sz="1150" spc="-5"/>
              <a:t>126.855 </a:t>
            </a:r>
            <a:r>
              <a:rPr dirty="0" sz="1150"/>
              <a:t>𝑘𝑠𝑖, </a:t>
            </a:r>
            <a:r>
              <a:rPr dirty="0" sz="1150" spc="-10">
                <a:latin typeface="Arial"/>
                <a:cs typeface="Arial"/>
              </a:rPr>
              <a:t>reduced due </a:t>
            </a:r>
            <a:r>
              <a:rPr dirty="0" sz="1150" spc="-5">
                <a:latin typeface="Arial"/>
                <a:cs typeface="Arial"/>
              </a:rPr>
              <a:t>to </a:t>
            </a:r>
            <a:r>
              <a:rPr dirty="0" sz="1150" spc="-10">
                <a:latin typeface="Arial"/>
                <a:cs typeface="Arial"/>
              </a:rPr>
              <a:t>lack </a:t>
            </a:r>
            <a:r>
              <a:rPr dirty="0" sz="1150" spc="-5">
                <a:latin typeface="Arial"/>
                <a:cs typeface="Arial"/>
              </a:rPr>
              <a:t>of full  </a:t>
            </a:r>
            <a:r>
              <a:rPr dirty="0" sz="1150" spc="-10">
                <a:latin typeface="Arial"/>
                <a:cs typeface="Arial"/>
              </a:rPr>
              <a:t>development </a:t>
            </a:r>
            <a:r>
              <a:rPr dirty="0" sz="1150" spc="-5">
                <a:latin typeface="Arial"/>
                <a:cs typeface="Arial"/>
              </a:rPr>
              <a:t>per </a:t>
            </a:r>
            <a:r>
              <a:rPr dirty="0" sz="1150" spc="-10">
                <a:latin typeface="Arial"/>
                <a:cs typeface="Arial"/>
              </a:rPr>
              <a:t>LRFD</a:t>
            </a:r>
            <a:r>
              <a:rPr dirty="0" sz="1150" spc="-15">
                <a:latin typeface="Arial"/>
                <a:cs typeface="Arial"/>
              </a:rPr>
              <a:t> </a:t>
            </a:r>
            <a:r>
              <a:rPr dirty="0" sz="1150" spc="-10">
                <a:latin typeface="Arial"/>
                <a:cs typeface="Arial"/>
              </a:rPr>
              <a:t>5.9.4.3.2</a:t>
            </a:r>
            <a:endParaRPr sz="1150">
              <a:latin typeface="Arial"/>
              <a:cs typeface="Arial"/>
            </a:endParaRPr>
          </a:p>
          <a:p>
            <a:pPr marL="50800">
              <a:lnSpc>
                <a:spcPct val="100000"/>
              </a:lnSpc>
              <a:spcBef>
                <a:spcPts val="260"/>
              </a:spcBef>
            </a:pPr>
            <a:r>
              <a:rPr dirty="0" spc="-10">
                <a:latin typeface="Arial"/>
                <a:cs typeface="Arial"/>
              </a:rPr>
              <a:t>– </a:t>
            </a:r>
            <a:r>
              <a:rPr dirty="0" spc="-95"/>
              <a:t>𝑉</a:t>
            </a:r>
            <a:r>
              <a:rPr dirty="0" baseline="-17361" sz="1200" spc="-142"/>
              <a:t>u </a:t>
            </a:r>
            <a:r>
              <a:rPr dirty="0" sz="1150" spc="210"/>
              <a:t>= </a:t>
            </a:r>
            <a:r>
              <a:rPr dirty="0" sz="1150" spc="-5"/>
              <a:t>413.73</a:t>
            </a:r>
            <a:r>
              <a:rPr dirty="0" sz="1150" spc="-145"/>
              <a:t> </a:t>
            </a:r>
            <a:r>
              <a:rPr dirty="0" sz="1150" spc="-10"/>
              <a:t>𝑘𝑖𝑝</a:t>
            </a:r>
            <a:endParaRPr sz="1150">
              <a:latin typeface="Arial"/>
              <a:cs typeface="Arial"/>
            </a:endParaRPr>
          </a:p>
          <a:p>
            <a:pPr marL="50800">
              <a:lnSpc>
                <a:spcPct val="100000"/>
              </a:lnSpc>
              <a:spcBef>
                <a:spcPts val="265"/>
              </a:spcBef>
            </a:pPr>
            <a:r>
              <a:rPr dirty="0" spc="-10">
                <a:latin typeface="Arial"/>
                <a:cs typeface="Arial"/>
              </a:rPr>
              <a:t>–   </a:t>
            </a:r>
            <a:r>
              <a:rPr dirty="0" spc="-110"/>
              <a:t>𝑉</a:t>
            </a:r>
            <a:r>
              <a:rPr dirty="0" baseline="-17361" sz="1200" spc="-165"/>
              <a:t>s     </a:t>
            </a:r>
            <a:r>
              <a:rPr dirty="0" sz="1150" spc="210"/>
              <a:t>= </a:t>
            </a:r>
            <a:r>
              <a:rPr dirty="0" sz="1150" spc="-5"/>
              <a:t>459.7</a:t>
            </a:r>
            <a:r>
              <a:rPr dirty="0" sz="1150" spc="-140"/>
              <a:t> </a:t>
            </a:r>
            <a:r>
              <a:rPr dirty="0" sz="1150" spc="-10"/>
              <a:t>𝑘𝑖𝑝</a:t>
            </a:r>
            <a:endParaRPr sz="1150">
              <a:latin typeface="Arial"/>
              <a:cs typeface="Arial"/>
            </a:endParaRPr>
          </a:p>
          <a:p>
            <a:pPr marL="50800">
              <a:lnSpc>
                <a:spcPct val="100000"/>
              </a:lnSpc>
              <a:spcBef>
                <a:spcPts val="265"/>
              </a:spcBef>
            </a:pPr>
            <a:r>
              <a:rPr dirty="0" spc="-10">
                <a:latin typeface="Arial"/>
                <a:cs typeface="Arial"/>
              </a:rPr>
              <a:t>–   </a:t>
            </a:r>
            <a:r>
              <a:rPr dirty="0" spc="-100"/>
              <a:t>𝑉</a:t>
            </a:r>
            <a:r>
              <a:rPr dirty="0" baseline="-17361" sz="1200" spc="-150"/>
              <a:t>p    </a:t>
            </a:r>
            <a:r>
              <a:rPr dirty="0" sz="1150" spc="210"/>
              <a:t>= </a:t>
            </a:r>
            <a:r>
              <a:rPr dirty="0" sz="1150" spc="-5"/>
              <a:t>43.18</a:t>
            </a:r>
            <a:r>
              <a:rPr dirty="0" sz="1150" spc="-114"/>
              <a:t> </a:t>
            </a:r>
            <a:r>
              <a:rPr dirty="0" sz="1150" spc="-10"/>
              <a:t>𝑘𝑖𝑝</a:t>
            </a:r>
            <a:endParaRPr sz="1150">
              <a:latin typeface="Arial"/>
              <a:cs typeface="Arial"/>
            </a:endParaRPr>
          </a:p>
          <a:p>
            <a:pPr marL="50800">
              <a:lnSpc>
                <a:spcPct val="100000"/>
              </a:lnSpc>
              <a:spcBef>
                <a:spcPts val="395"/>
              </a:spcBef>
            </a:pPr>
            <a:r>
              <a:rPr dirty="0" spc="-10">
                <a:latin typeface="Arial"/>
                <a:cs typeface="Arial"/>
              </a:rPr>
              <a:t>– </a:t>
            </a:r>
            <a:r>
              <a:rPr dirty="0" spc="-10"/>
              <a:t>𝜃 </a:t>
            </a:r>
            <a:r>
              <a:rPr dirty="0" spc="210"/>
              <a:t>=</a:t>
            </a:r>
            <a:r>
              <a:rPr dirty="0" spc="-30"/>
              <a:t> </a:t>
            </a:r>
            <a:r>
              <a:rPr dirty="0" spc="-5"/>
              <a:t>28.02°</a:t>
            </a:r>
          </a:p>
          <a:p>
            <a:pPr marL="50800">
              <a:lnSpc>
                <a:spcPts val="1165"/>
              </a:lnSpc>
              <a:spcBef>
                <a:spcPts val="470"/>
              </a:spcBef>
              <a:tabLst>
                <a:tab pos="1047115" algn="l"/>
              </a:tabLst>
            </a:pPr>
            <a:r>
              <a:rPr dirty="0" spc="-10">
                <a:latin typeface="Arial"/>
                <a:cs typeface="Arial"/>
              </a:rPr>
              <a:t>–  </a:t>
            </a:r>
            <a:r>
              <a:rPr dirty="0" spc="40">
                <a:latin typeface="Arial"/>
                <a:cs typeface="Arial"/>
              </a:rPr>
              <a:t> </a:t>
            </a:r>
            <a:r>
              <a:rPr dirty="0" spc="-10">
                <a:latin typeface="Arial"/>
                <a:cs typeface="Arial"/>
              </a:rPr>
              <a:t>Demand</a:t>
            </a:r>
            <a:r>
              <a:rPr dirty="0" sz="1000" spc="-10">
                <a:latin typeface="Arial"/>
                <a:cs typeface="Arial"/>
              </a:rPr>
              <a:t>:	</a:t>
            </a:r>
            <a:r>
              <a:rPr dirty="0" sz="1000" spc="190"/>
              <a:t>− </a:t>
            </a:r>
            <a:r>
              <a:rPr dirty="0" sz="1000"/>
              <a:t>0.5𝑉 </a:t>
            </a:r>
            <a:r>
              <a:rPr dirty="0" sz="1000" spc="190"/>
              <a:t>−</a:t>
            </a:r>
            <a:r>
              <a:rPr dirty="0" sz="1000" spc="-20"/>
              <a:t> </a:t>
            </a:r>
            <a:r>
              <a:rPr dirty="0" sz="1000" spc="-5"/>
              <a:t>𝑉</a:t>
            </a:r>
            <a:endParaRPr sz="1000">
              <a:latin typeface="Arial"/>
              <a:cs typeface="Arial"/>
            </a:endParaRPr>
          </a:p>
          <a:p>
            <a:pPr algn="r" marR="887730">
              <a:lnSpc>
                <a:spcPts val="625"/>
              </a:lnSpc>
            </a:pPr>
            <a:r>
              <a:rPr dirty="0" sz="700" spc="45"/>
              <a:t>o</a:t>
            </a:r>
            <a:r>
              <a:rPr dirty="0" sz="700" spc="10"/>
              <a:t>.</a:t>
            </a:r>
            <a:r>
              <a:rPr dirty="0" sz="700" spc="15"/>
              <a:t>9</a:t>
            </a:r>
            <a:endParaRPr sz="700"/>
          </a:p>
          <a:p>
            <a:pPr marL="50800">
              <a:lnSpc>
                <a:spcPct val="100000"/>
              </a:lnSpc>
              <a:spcBef>
                <a:spcPts val="175"/>
              </a:spcBef>
            </a:pPr>
            <a:r>
              <a:rPr dirty="0" spc="-10">
                <a:latin typeface="Arial"/>
                <a:cs typeface="Arial"/>
              </a:rPr>
              <a:t>– Capacity</a:t>
            </a:r>
            <a:r>
              <a:rPr dirty="0" sz="1000" spc="-10">
                <a:latin typeface="Arial"/>
                <a:cs typeface="Arial"/>
              </a:rPr>
              <a:t>: </a:t>
            </a:r>
            <a:r>
              <a:rPr dirty="0" sz="1000" spc="15"/>
              <a:t>𝐴</a:t>
            </a:r>
            <a:r>
              <a:rPr dirty="0" baseline="-15873" sz="1050" spc="22"/>
              <a:t>ps</a:t>
            </a:r>
            <a:r>
              <a:rPr dirty="0" sz="1000" spc="15"/>
              <a:t>𝑓</a:t>
            </a:r>
            <a:r>
              <a:rPr dirty="0" baseline="-15873" sz="1050" spc="22"/>
              <a:t>ps </a:t>
            </a:r>
            <a:r>
              <a:rPr dirty="0" sz="1000" spc="190"/>
              <a:t>= </a:t>
            </a:r>
            <a:r>
              <a:rPr dirty="0" sz="1000" spc="5"/>
              <a:t>9.548𝑖𝑛</a:t>
            </a:r>
            <a:r>
              <a:rPr dirty="0" baseline="27777" sz="1050" spc="7"/>
              <a:t>2 </a:t>
            </a:r>
            <a:r>
              <a:rPr dirty="0" sz="1000" spc="-5"/>
              <a:t>126.885𝑘𝑠𝑖 </a:t>
            </a:r>
            <a:r>
              <a:rPr dirty="0" sz="1000" spc="190"/>
              <a:t>=</a:t>
            </a:r>
            <a:r>
              <a:rPr dirty="0" sz="1000" spc="40"/>
              <a:t> </a:t>
            </a:r>
            <a:r>
              <a:rPr dirty="0" sz="1000" spc="-5"/>
              <a:t>1211.5𝑘𝑖𝑝</a:t>
            </a:r>
            <a:endParaRPr sz="1000">
              <a:latin typeface="Arial"/>
              <a:cs typeface="Arial"/>
            </a:endParaRPr>
          </a:p>
          <a:p>
            <a:pPr marL="50800">
              <a:lnSpc>
                <a:spcPct val="100000"/>
              </a:lnSpc>
              <a:spcBef>
                <a:spcPts val="305"/>
              </a:spcBef>
              <a:tabLst>
                <a:tab pos="254635" algn="l"/>
              </a:tabLst>
            </a:pPr>
            <a:r>
              <a:rPr dirty="0" sz="1000" spc="-5">
                <a:latin typeface="Arial"/>
                <a:cs typeface="Arial"/>
              </a:rPr>
              <a:t>–	</a:t>
            </a:r>
            <a:r>
              <a:rPr dirty="0" sz="1000" spc="-5"/>
              <a:t>1211.5 𝑘𝑖𝑝 </a:t>
            </a:r>
            <a:r>
              <a:rPr dirty="0" sz="1000" spc="190"/>
              <a:t>&gt; </a:t>
            </a:r>
            <a:r>
              <a:rPr dirty="0" sz="1000" spc="-5"/>
              <a:t>350.7 𝑘𝑖𝑝,</a:t>
            </a:r>
            <a:r>
              <a:rPr dirty="0" sz="1000" spc="-105"/>
              <a:t> </a:t>
            </a:r>
            <a:r>
              <a:rPr dirty="0" sz="1000" spc="-10"/>
              <a:t>𝑂𝐾</a:t>
            </a:r>
            <a:endParaRPr sz="1000">
              <a:latin typeface="Arial"/>
              <a:cs typeface="Arial"/>
            </a:endParaRPr>
          </a:p>
        </p:txBody>
      </p:sp>
      <p:sp>
        <p:nvSpPr>
          <p:cNvPr id="28" name="object 28"/>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29" name="object 29"/>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30" name="object 30"/>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31" name="object 31"/>
          <p:cNvSpPr txBox="1"/>
          <p:nvPr/>
        </p:nvSpPr>
        <p:spPr>
          <a:xfrm>
            <a:off x="1016466" y="5528576"/>
            <a:ext cx="3677920" cy="417195"/>
          </a:xfrm>
          <a:prstGeom prst="rect">
            <a:avLst/>
          </a:prstGeom>
        </p:spPr>
        <p:txBody>
          <a:bodyPr wrap="square" lIns="0" tIns="14604" rIns="0" bIns="0" rtlCol="0" vert="horz">
            <a:spAutoFit/>
          </a:bodyPr>
          <a:lstStyle/>
          <a:p>
            <a:pPr>
              <a:lnSpc>
                <a:spcPct val="100000"/>
              </a:lnSpc>
              <a:spcBef>
                <a:spcPts val="114"/>
              </a:spcBef>
            </a:pPr>
            <a:r>
              <a:rPr dirty="0" sz="2550" spc="-5">
                <a:solidFill>
                  <a:srgbClr val="1C7C5B"/>
                </a:solidFill>
                <a:latin typeface="Arial Black"/>
                <a:cs typeface="Arial Black"/>
              </a:rPr>
              <a:t>Development</a:t>
            </a:r>
            <a:r>
              <a:rPr dirty="0" sz="2550" spc="-40">
                <a:solidFill>
                  <a:srgbClr val="1C7C5B"/>
                </a:solidFill>
                <a:latin typeface="Arial Black"/>
                <a:cs typeface="Arial Black"/>
              </a:rPr>
              <a:t> </a:t>
            </a:r>
            <a:r>
              <a:rPr dirty="0" sz="2550" spc="10">
                <a:solidFill>
                  <a:srgbClr val="1C7C5B"/>
                </a:solidFill>
                <a:latin typeface="Arial Black"/>
                <a:cs typeface="Arial Black"/>
              </a:rPr>
              <a:t>Length</a:t>
            </a:r>
            <a:endParaRPr sz="2550">
              <a:latin typeface="Arial Black"/>
              <a:cs typeface="Arial Black"/>
            </a:endParaRPr>
          </a:p>
        </p:txBody>
      </p:sp>
      <p:sp>
        <p:nvSpPr>
          <p:cNvPr id="32" name="object 32"/>
          <p:cNvSpPr/>
          <p:nvPr/>
        </p:nvSpPr>
        <p:spPr>
          <a:xfrm>
            <a:off x="1694688" y="7249667"/>
            <a:ext cx="736600" cy="239395"/>
          </a:xfrm>
          <a:custGeom>
            <a:avLst/>
            <a:gdLst/>
            <a:ahLst/>
            <a:cxnLst/>
            <a:rect l="l" t="t" r="r" b="b"/>
            <a:pathLst>
              <a:path w="736600" h="239395">
                <a:moveTo>
                  <a:pt x="684275" y="239268"/>
                </a:moveTo>
                <a:lnTo>
                  <a:pt x="681227" y="233172"/>
                </a:lnTo>
                <a:lnTo>
                  <a:pt x="690705" y="226314"/>
                </a:lnTo>
                <a:lnTo>
                  <a:pt x="698753" y="217170"/>
                </a:lnTo>
                <a:lnTo>
                  <a:pt x="716589" y="175688"/>
                </a:lnTo>
                <a:lnTo>
                  <a:pt x="722375" y="120396"/>
                </a:lnTo>
                <a:lnTo>
                  <a:pt x="721780" y="99774"/>
                </a:lnTo>
                <a:lnTo>
                  <a:pt x="711707" y="48768"/>
                </a:lnTo>
                <a:lnTo>
                  <a:pt x="690705" y="13192"/>
                </a:lnTo>
                <a:lnTo>
                  <a:pt x="681227" y="6096"/>
                </a:lnTo>
                <a:lnTo>
                  <a:pt x="684275" y="0"/>
                </a:lnTo>
                <a:lnTo>
                  <a:pt x="714065" y="29575"/>
                </a:lnTo>
                <a:lnTo>
                  <a:pt x="732662" y="79438"/>
                </a:lnTo>
                <a:lnTo>
                  <a:pt x="736091" y="120396"/>
                </a:lnTo>
                <a:lnTo>
                  <a:pt x="735234" y="140636"/>
                </a:lnTo>
                <a:lnTo>
                  <a:pt x="728376" y="178260"/>
                </a:lnTo>
                <a:lnTo>
                  <a:pt x="705040" y="222313"/>
                </a:lnTo>
                <a:lnTo>
                  <a:pt x="695158" y="232148"/>
                </a:lnTo>
                <a:lnTo>
                  <a:pt x="684275" y="239268"/>
                </a:lnTo>
                <a:close/>
              </a:path>
              <a:path w="736600" h="239395">
                <a:moveTo>
                  <a:pt x="50291" y="239268"/>
                </a:moveTo>
                <a:lnTo>
                  <a:pt x="21145" y="209907"/>
                </a:lnTo>
                <a:lnTo>
                  <a:pt x="3428" y="160020"/>
                </a:lnTo>
                <a:lnTo>
                  <a:pt x="0" y="120396"/>
                </a:lnTo>
                <a:lnTo>
                  <a:pt x="857" y="99274"/>
                </a:lnTo>
                <a:lnTo>
                  <a:pt x="7715" y="61031"/>
                </a:lnTo>
                <a:lnTo>
                  <a:pt x="29717" y="17526"/>
                </a:lnTo>
                <a:lnTo>
                  <a:pt x="50291" y="0"/>
                </a:lnTo>
                <a:lnTo>
                  <a:pt x="53339" y="6096"/>
                </a:lnTo>
                <a:lnTo>
                  <a:pt x="44505" y="13192"/>
                </a:lnTo>
                <a:lnTo>
                  <a:pt x="36385" y="22860"/>
                </a:lnTo>
                <a:lnTo>
                  <a:pt x="18621" y="64246"/>
                </a:lnTo>
                <a:lnTo>
                  <a:pt x="12191" y="120396"/>
                </a:lnTo>
                <a:lnTo>
                  <a:pt x="13001" y="140160"/>
                </a:lnTo>
                <a:lnTo>
                  <a:pt x="22859" y="192024"/>
                </a:lnTo>
                <a:lnTo>
                  <a:pt x="44505" y="226314"/>
                </a:lnTo>
                <a:lnTo>
                  <a:pt x="53339" y="233172"/>
                </a:lnTo>
                <a:lnTo>
                  <a:pt x="50291" y="239268"/>
                </a:lnTo>
                <a:close/>
              </a:path>
            </a:pathLst>
          </a:custGeom>
          <a:solidFill>
            <a:srgbClr val="000000"/>
          </a:solidFill>
        </p:spPr>
        <p:txBody>
          <a:bodyPr wrap="square" lIns="0" tIns="0" rIns="0" bIns="0" rtlCol="0"/>
          <a:lstStyle/>
          <a:p/>
        </p:txBody>
      </p:sp>
      <p:sp>
        <p:nvSpPr>
          <p:cNvPr id="33" name="object 33"/>
          <p:cNvSpPr/>
          <p:nvPr/>
        </p:nvSpPr>
        <p:spPr>
          <a:xfrm>
            <a:off x="2101596" y="7363968"/>
            <a:ext cx="60960" cy="9525"/>
          </a:xfrm>
          <a:custGeom>
            <a:avLst/>
            <a:gdLst/>
            <a:ahLst/>
            <a:cxnLst/>
            <a:rect l="l" t="t" r="r" b="b"/>
            <a:pathLst>
              <a:path w="60960" h="9525">
                <a:moveTo>
                  <a:pt x="0" y="0"/>
                </a:moveTo>
                <a:lnTo>
                  <a:pt x="60959" y="0"/>
                </a:lnTo>
                <a:lnTo>
                  <a:pt x="60959" y="9144"/>
                </a:lnTo>
                <a:lnTo>
                  <a:pt x="0" y="9144"/>
                </a:lnTo>
                <a:lnTo>
                  <a:pt x="0" y="0"/>
                </a:lnTo>
                <a:close/>
              </a:path>
            </a:pathLst>
          </a:custGeom>
          <a:solidFill>
            <a:srgbClr val="000000"/>
          </a:solidFill>
        </p:spPr>
        <p:txBody>
          <a:bodyPr wrap="square" lIns="0" tIns="0" rIns="0" bIns="0" rtlCol="0"/>
          <a:lstStyle/>
          <a:p/>
        </p:txBody>
      </p:sp>
      <p:sp>
        <p:nvSpPr>
          <p:cNvPr id="34" name="object 34"/>
          <p:cNvSpPr txBox="1"/>
          <p:nvPr/>
        </p:nvSpPr>
        <p:spPr>
          <a:xfrm>
            <a:off x="965705" y="6218889"/>
            <a:ext cx="2708275" cy="1253490"/>
          </a:xfrm>
          <a:prstGeom prst="rect">
            <a:avLst/>
          </a:prstGeom>
        </p:spPr>
        <p:txBody>
          <a:bodyPr wrap="square" lIns="0" tIns="46355" rIns="0" bIns="0" rtlCol="0" vert="horz">
            <a:spAutoFit/>
          </a:bodyPr>
          <a:lstStyle/>
          <a:p>
            <a:pPr marL="295275" indent="-245110">
              <a:lnSpc>
                <a:spcPct val="100000"/>
              </a:lnSpc>
              <a:spcBef>
                <a:spcPts val="365"/>
              </a:spcBef>
              <a:buChar char="•"/>
              <a:tabLst>
                <a:tab pos="295275" algn="l"/>
                <a:tab pos="295910" algn="l"/>
              </a:tabLst>
            </a:pPr>
            <a:r>
              <a:rPr dirty="0" sz="1150" spc="-10">
                <a:latin typeface="Arial"/>
                <a:cs typeface="Arial"/>
              </a:rPr>
              <a:t>LRFD</a:t>
            </a:r>
            <a:r>
              <a:rPr dirty="0" sz="1150" spc="-20">
                <a:latin typeface="Arial"/>
                <a:cs typeface="Arial"/>
              </a:rPr>
              <a:t> </a:t>
            </a:r>
            <a:r>
              <a:rPr dirty="0" sz="1150" spc="-10">
                <a:latin typeface="Arial"/>
                <a:cs typeface="Arial"/>
              </a:rPr>
              <a:t>5.9.4.3.2</a:t>
            </a:r>
            <a:endParaRPr sz="1150">
              <a:latin typeface="Arial"/>
              <a:cs typeface="Arial"/>
            </a:endParaRPr>
          </a:p>
          <a:p>
            <a:pPr marL="295910" marR="17780" indent="-245745">
              <a:lnSpc>
                <a:spcPct val="99400"/>
              </a:lnSpc>
              <a:spcBef>
                <a:spcPts val="270"/>
              </a:spcBef>
              <a:buChar char="•"/>
              <a:tabLst>
                <a:tab pos="295275" algn="l"/>
                <a:tab pos="295910" algn="l"/>
              </a:tabLst>
            </a:pPr>
            <a:r>
              <a:rPr dirty="0" sz="1150" spc="-5">
                <a:latin typeface="Arial"/>
                <a:cs typeface="Arial"/>
              </a:rPr>
              <a:t>The </a:t>
            </a:r>
            <a:r>
              <a:rPr dirty="0" sz="1150" spc="-10">
                <a:latin typeface="Arial"/>
                <a:cs typeface="Arial"/>
              </a:rPr>
              <a:t>distance required </a:t>
            </a:r>
            <a:r>
              <a:rPr dirty="0" sz="1150" spc="-5">
                <a:latin typeface="Arial"/>
                <a:cs typeface="Arial"/>
              </a:rPr>
              <a:t>to </a:t>
            </a:r>
            <a:r>
              <a:rPr dirty="0" sz="1150" spc="-10">
                <a:latin typeface="Arial"/>
                <a:cs typeface="Arial"/>
              </a:rPr>
              <a:t>develop the  </a:t>
            </a:r>
            <a:r>
              <a:rPr dirty="0" sz="1150" spc="-5">
                <a:latin typeface="Arial"/>
                <a:cs typeface="Arial"/>
              </a:rPr>
              <a:t>specified </a:t>
            </a:r>
            <a:r>
              <a:rPr dirty="0" sz="1150" spc="-10">
                <a:latin typeface="Arial"/>
                <a:cs typeface="Arial"/>
              </a:rPr>
              <a:t>strength of a </a:t>
            </a:r>
            <a:r>
              <a:rPr dirty="0" sz="1150" spc="-5">
                <a:latin typeface="Arial"/>
                <a:cs typeface="Arial"/>
              </a:rPr>
              <a:t>reinforcing bar  or prestressing </a:t>
            </a:r>
            <a:r>
              <a:rPr dirty="0" sz="1150" spc="-10">
                <a:latin typeface="Arial"/>
                <a:cs typeface="Arial"/>
              </a:rPr>
              <a:t>strand </a:t>
            </a:r>
            <a:r>
              <a:rPr dirty="0" sz="1150" spc="-5">
                <a:latin typeface="Arial"/>
                <a:cs typeface="Arial"/>
              </a:rPr>
              <a:t>at </a:t>
            </a:r>
            <a:r>
              <a:rPr dirty="0" sz="1150" spc="-10">
                <a:latin typeface="Arial"/>
                <a:cs typeface="Arial"/>
              </a:rPr>
              <a:t>nominal  </a:t>
            </a:r>
            <a:r>
              <a:rPr dirty="0" sz="1150" spc="-5">
                <a:latin typeface="Arial"/>
                <a:cs typeface="Arial"/>
              </a:rPr>
              <a:t>resistance</a:t>
            </a:r>
            <a:endParaRPr sz="1150">
              <a:latin typeface="Arial"/>
              <a:cs typeface="Arial"/>
            </a:endParaRPr>
          </a:p>
          <a:p>
            <a:pPr marL="295910" indent="-245745">
              <a:lnSpc>
                <a:spcPts val="980"/>
              </a:lnSpc>
              <a:spcBef>
                <a:spcPts val="720"/>
              </a:spcBef>
              <a:buFont typeface="Arial"/>
              <a:buChar char="•"/>
              <a:tabLst>
                <a:tab pos="295910" algn="l"/>
                <a:tab pos="296545" algn="l"/>
                <a:tab pos="995044" algn="l"/>
                <a:tab pos="1503045" algn="l"/>
              </a:tabLst>
            </a:pPr>
            <a:r>
              <a:rPr dirty="0" sz="1150" spc="-5">
                <a:latin typeface="Cambria"/>
                <a:cs typeface="Cambria"/>
              </a:rPr>
              <a:t>𝑙    </a:t>
            </a:r>
            <a:r>
              <a:rPr dirty="0" sz="1150" spc="215">
                <a:latin typeface="Cambria"/>
                <a:cs typeface="Cambria"/>
              </a:rPr>
              <a:t>≥</a:t>
            </a:r>
            <a:r>
              <a:rPr dirty="0" sz="1150" spc="-15">
                <a:latin typeface="Cambria"/>
                <a:cs typeface="Cambria"/>
              </a:rPr>
              <a:t> </a:t>
            </a:r>
            <a:r>
              <a:rPr dirty="0" sz="1150" spc="-10">
                <a:latin typeface="Cambria"/>
                <a:cs typeface="Cambria"/>
              </a:rPr>
              <a:t>𝑘  </a:t>
            </a:r>
            <a:r>
              <a:rPr dirty="0" sz="1150" spc="65">
                <a:latin typeface="Cambria"/>
                <a:cs typeface="Cambria"/>
              </a:rPr>
              <a:t> </a:t>
            </a:r>
            <a:r>
              <a:rPr dirty="0" sz="1150" spc="-10">
                <a:latin typeface="Cambria"/>
                <a:cs typeface="Cambria"/>
              </a:rPr>
              <a:t>𝑓	</a:t>
            </a:r>
            <a:r>
              <a:rPr dirty="0" sz="1150" spc="210">
                <a:latin typeface="Cambria"/>
                <a:cs typeface="Cambria"/>
              </a:rPr>
              <a:t>−</a:t>
            </a:r>
            <a:r>
              <a:rPr dirty="0" sz="1150" spc="15">
                <a:latin typeface="Cambria"/>
                <a:cs typeface="Cambria"/>
              </a:rPr>
              <a:t> </a:t>
            </a:r>
            <a:r>
              <a:rPr dirty="0" baseline="45138" sz="1200" spc="52">
                <a:latin typeface="Cambria"/>
                <a:cs typeface="Cambria"/>
              </a:rPr>
              <a:t>2</a:t>
            </a:r>
            <a:r>
              <a:rPr dirty="0" baseline="45138" sz="1200" spc="22">
                <a:latin typeface="Cambria"/>
                <a:cs typeface="Cambria"/>
              </a:rPr>
              <a:t> </a:t>
            </a:r>
            <a:r>
              <a:rPr dirty="0" sz="1150" spc="-10">
                <a:latin typeface="Cambria"/>
                <a:cs typeface="Cambria"/>
              </a:rPr>
              <a:t>𝑓	𝑑</a:t>
            </a:r>
            <a:endParaRPr sz="1150">
              <a:latin typeface="Cambria"/>
              <a:cs typeface="Cambria"/>
            </a:endParaRPr>
          </a:p>
          <a:p>
            <a:pPr marL="341630">
              <a:lnSpc>
                <a:spcPts val="560"/>
              </a:lnSpc>
              <a:tabLst>
                <a:tab pos="838200" algn="l"/>
                <a:tab pos="1137285" algn="l"/>
                <a:tab pos="1586865" algn="l"/>
              </a:tabLst>
            </a:pPr>
            <a:r>
              <a:rPr dirty="0" sz="800" spc="85">
                <a:latin typeface="Cambria"/>
                <a:cs typeface="Cambria"/>
              </a:rPr>
              <a:t>d	</a:t>
            </a:r>
            <a:r>
              <a:rPr dirty="0" sz="800" spc="60">
                <a:latin typeface="Cambria"/>
                <a:cs typeface="Cambria"/>
              </a:rPr>
              <a:t>ps	</a:t>
            </a:r>
            <a:r>
              <a:rPr dirty="0" baseline="-24305" sz="1200" spc="52">
                <a:latin typeface="Cambria"/>
                <a:cs typeface="Cambria"/>
              </a:rPr>
              <a:t>3 </a:t>
            </a:r>
            <a:r>
              <a:rPr dirty="0" baseline="-24305" sz="1200" spc="300">
                <a:latin typeface="Cambria"/>
                <a:cs typeface="Cambria"/>
              </a:rPr>
              <a:t> </a:t>
            </a:r>
            <a:r>
              <a:rPr dirty="0" sz="800" spc="60">
                <a:latin typeface="Cambria"/>
                <a:cs typeface="Cambria"/>
              </a:rPr>
              <a:t>pe	</a:t>
            </a:r>
            <a:r>
              <a:rPr dirty="0" sz="800" spc="55">
                <a:latin typeface="Cambria"/>
                <a:cs typeface="Cambria"/>
              </a:rPr>
              <a:t>b</a:t>
            </a:r>
            <a:endParaRPr sz="800">
              <a:latin typeface="Cambria"/>
              <a:cs typeface="Cambria"/>
            </a:endParaRPr>
          </a:p>
        </p:txBody>
      </p:sp>
      <p:sp>
        <p:nvSpPr>
          <p:cNvPr id="35" name="object 35"/>
          <p:cNvSpPr txBox="1"/>
          <p:nvPr/>
        </p:nvSpPr>
        <p:spPr>
          <a:xfrm>
            <a:off x="6903724" y="8873744"/>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14</a:t>
            </a:r>
            <a:r>
              <a:rPr dirty="0" sz="850">
                <a:solidFill>
                  <a:srgbClr val="FFFFFF"/>
                </a:solidFill>
                <a:latin typeface="Arial"/>
                <a:cs typeface="Arial"/>
              </a:rPr>
              <a:t>4</a:t>
            </a:r>
            <a:endParaRPr sz="850">
              <a:latin typeface="Arial"/>
              <a:cs typeface="Arial"/>
            </a:endParaRPr>
          </a:p>
        </p:txBody>
      </p:sp>
      <p:sp>
        <p:nvSpPr>
          <p:cNvPr id="36" name="object 36"/>
          <p:cNvSpPr/>
          <p:nvPr/>
        </p:nvSpPr>
        <p:spPr>
          <a:xfrm>
            <a:off x="3689603" y="6182867"/>
            <a:ext cx="3279648" cy="2141219"/>
          </a:xfrm>
          <a:prstGeom prst="rect">
            <a:avLst/>
          </a:prstGeom>
          <a:blipFill>
            <a:blip r:embed="rId4" cstate="print"/>
            <a:stretch>
              <a:fillRect/>
            </a:stretch>
          </a:blipFill>
        </p:spPr>
        <p:txBody>
          <a:bodyPr wrap="square" lIns="0" tIns="0" rIns="0" bIns="0" rtlCol="0"/>
          <a:lstStyle/>
          <a:p/>
        </p:txBody>
      </p:sp>
      <p:sp>
        <p:nvSpPr>
          <p:cNvPr id="37" name="object 37"/>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38" name="object 38"/>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4</a:t>
            </a:r>
            <a:r>
              <a:rPr dirty="0" sz="1050" spc="-5">
                <a:solidFill>
                  <a:srgbClr val="262626"/>
                </a:solidFill>
                <a:latin typeface="Calibri"/>
                <a:cs typeface="Calibri"/>
              </a:rPr>
              <a:t>3</a:t>
            </a:r>
            <a:endParaRPr sz="1050">
              <a:latin typeface="Calibri"/>
              <a:cs typeface="Calibri"/>
            </a:endParaRPr>
          </a:p>
        </p:txBody>
      </p:sp>
      <p:sp>
        <p:nvSpPr>
          <p:cNvPr id="40" name="object 40"/>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39" name="object 39"/>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4</a:t>
            </a:r>
            <a:r>
              <a:rPr dirty="0" sz="1050" spc="-5">
                <a:solidFill>
                  <a:srgbClr val="262626"/>
                </a:solidFill>
                <a:latin typeface="Calibri"/>
                <a:cs typeface="Calibri"/>
              </a:rPr>
              <a:t>4</a:t>
            </a:r>
            <a:endParaRPr sz="1050">
              <a:latin typeface="Calibri"/>
              <a:cs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2783205" cy="417195"/>
          </a:xfrm>
          <a:prstGeom prst="rect"/>
        </p:spPr>
        <p:txBody>
          <a:bodyPr wrap="square" lIns="0" tIns="14604" rIns="0" bIns="0" rtlCol="0" vert="horz">
            <a:spAutoFit/>
          </a:bodyPr>
          <a:lstStyle/>
          <a:p>
            <a:pPr>
              <a:lnSpc>
                <a:spcPct val="100000"/>
              </a:lnSpc>
              <a:spcBef>
                <a:spcPts val="114"/>
              </a:spcBef>
            </a:pPr>
            <a:r>
              <a:rPr dirty="0" sz="2550" spc="5" b="0">
                <a:solidFill>
                  <a:srgbClr val="1C7C5B"/>
                </a:solidFill>
                <a:latin typeface="Arial Black"/>
                <a:cs typeface="Arial Black"/>
              </a:rPr>
              <a:t>Interface</a:t>
            </a:r>
            <a:r>
              <a:rPr dirty="0" sz="2550" spc="-80" b="0">
                <a:solidFill>
                  <a:srgbClr val="1C7C5B"/>
                </a:solidFill>
                <a:latin typeface="Arial Black"/>
                <a:cs typeface="Arial Black"/>
              </a:rPr>
              <a:t> </a:t>
            </a:r>
            <a:r>
              <a:rPr dirty="0" sz="2550" spc="10" b="0">
                <a:solidFill>
                  <a:srgbClr val="1C7C5B"/>
                </a:solidFill>
                <a:latin typeface="Arial Black"/>
                <a:cs typeface="Arial Black"/>
              </a:rPr>
              <a:t>Shear</a:t>
            </a:r>
            <a:endParaRPr sz="2550">
              <a:latin typeface="Arial Black"/>
              <a:cs typeface="Arial Black"/>
            </a:endParaRPr>
          </a:p>
        </p:txBody>
      </p:sp>
      <p:sp>
        <p:nvSpPr>
          <p:cNvPr id="6" name="object 6"/>
          <p:cNvSpPr txBox="1"/>
          <p:nvPr/>
        </p:nvSpPr>
        <p:spPr>
          <a:xfrm>
            <a:off x="6903724" y="4498371"/>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14</a:t>
            </a:r>
            <a:r>
              <a:rPr dirty="0" sz="850">
                <a:solidFill>
                  <a:srgbClr val="FFFFFF"/>
                </a:solidFill>
                <a:latin typeface="Arial"/>
                <a:cs typeface="Arial"/>
              </a:rPr>
              <a:t>5</a:t>
            </a:r>
            <a:endParaRPr sz="850">
              <a:latin typeface="Arial"/>
              <a:cs typeface="Arial"/>
            </a:endParaRPr>
          </a:p>
        </p:txBody>
      </p:sp>
      <p:sp>
        <p:nvSpPr>
          <p:cNvPr id="7" name="object 7"/>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8" name="object 8"/>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9" name="object 9"/>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0" name="object 10"/>
          <p:cNvSpPr txBox="1"/>
          <p:nvPr/>
        </p:nvSpPr>
        <p:spPr>
          <a:xfrm>
            <a:off x="1016466" y="5528576"/>
            <a:ext cx="2783205" cy="417195"/>
          </a:xfrm>
          <a:prstGeom prst="rect">
            <a:avLst/>
          </a:prstGeom>
        </p:spPr>
        <p:txBody>
          <a:bodyPr wrap="square" lIns="0" tIns="14604" rIns="0" bIns="0" rtlCol="0" vert="horz">
            <a:spAutoFit/>
          </a:bodyPr>
          <a:lstStyle/>
          <a:p>
            <a:pPr>
              <a:lnSpc>
                <a:spcPct val="100000"/>
              </a:lnSpc>
              <a:spcBef>
                <a:spcPts val="114"/>
              </a:spcBef>
            </a:pPr>
            <a:r>
              <a:rPr dirty="0" sz="2550" spc="5">
                <a:solidFill>
                  <a:srgbClr val="1C7C5B"/>
                </a:solidFill>
                <a:latin typeface="Arial Black"/>
                <a:cs typeface="Arial Black"/>
              </a:rPr>
              <a:t>Interface</a:t>
            </a:r>
            <a:r>
              <a:rPr dirty="0" sz="2550" spc="-80">
                <a:solidFill>
                  <a:srgbClr val="1C7C5B"/>
                </a:solidFill>
                <a:latin typeface="Arial Black"/>
                <a:cs typeface="Arial Black"/>
              </a:rPr>
              <a:t> </a:t>
            </a:r>
            <a:r>
              <a:rPr dirty="0" sz="2550" spc="10">
                <a:solidFill>
                  <a:srgbClr val="1C7C5B"/>
                </a:solidFill>
                <a:latin typeface="Arial Black"/>
                <a:cs typeface="Arial Black"/>
              </a:rPr>
              <a:t>Shear</a:t>
            </a:r>
            <a:endParaRPr sz="2550">
              <a:latin typeface="Arial Black"/>
              <a:cs typeface="Arial Black"/>
            </a:endParaRPr>
          </a:p>
        </p:txBody>
      </p:sp>
      <p:sp>
        <p:nvSpPr>
          <p:cNvPr id="11" name="object 11"/>
          <p:cNvSpPr txBox="1"/>
          <p:nvPr/>
        </p:nvSpPr>
        <p:spPr>
          <a:xfrm>
            <a:off x="1016505" y="6218889"/>
            <a:ext cx="5514340" cy="827405"/>
          </a:xfrm>
          <a:prstGeom prst="rect">
            <a:avLst/>
          </a:prstGeom>
        </p:spPr>
        <p:txBody>
          <a:bodyPr wrap="square" lIns="0" tIns="46355" rIns="0" bIns="0" rtlCol="0" vert="horz">
            <a:spAutoFit/>
          </a:bodyPr>
          <a:lstStyle/>
          <a:p>
            <a:pPr marL="244475" indent="-245110">
              <a:lnSpc>
                <a:spcPct val="100000"/>
              </a:lnSpc>
              <a:spcBef>
                <a:spcPts val="365"/>
              </a:spcBef>
              <a:buChar char="•"/>
              <a:tabLst>
                <a:tab pos="244475" algn="l"/>
                <a:tab pos="245110" algn="l"/>
              </a:tabLst>
            </a:pPr>
            <a:r>
              <a:rPr dirty="0" sz="1150" spc="-10">
                <a:latin typeface="Arial"/>
                <a:cs typeface="Arial"/>
              </a:rPr>
              <a:t>Horizontal </a:t>
            </a:r>
            <a:r>
              <a:rPr dirty="0" sz="1150" spc="-5">
                <a:latin typeface="Arial"/>
                <a:cs typeface="Arial"/>
              </a:rPr>
              <a:t>shear force </a:t>
            </a:r>
            <a:r>
              <a:rPr dirty="0" sz="1150" spc="-10">
                <a:latin typeface="Arial"/>
                <a:cs typeface="Arial"/>
              </a:rPr>
              <a:t>develops </a:t>
            </a:r>
            <a:r>
              <a:rPr dirty="0" sz="1150" spc="-5">
                <a:latin typeface="Arial"/>
                <a:cs typeface="Arial"/>
              </a:rPr>
              <a:t>at </a:t>
            </a:r>
            <a:r>
              <a:rPr dirty="0" sz="1150" spc="-10">
                <a:latin typeface="Arial"/>
                <a:cs typeface="Arial"/>
              </a:rPr>
              <a:t>the deck/girder</a:t>
            </a:r>
            <a:r>
              <a:rPr dirty="0" sz="1150" spc="-15">
                <a:latin typeface="Arial"/>
                <a:cs typeface="Arial"/>
              </a:rPr>
              <a:t> </a:t>
            </a:r>
            <a:r>
              <a:rPr dirty="0" sz="1150" spc="-5">
                <a:latin typeface="Arial"/>
                <a:cs typeface="Arial"/>
              </a:rPr>
              <a:t>interface</a:t>
            </a:r>
            <a:endParaRPr sz="1150">
              <a:latin typeface="Arial"/>
              <a:cs typeface="Arial"/>
            </a:endParaRPr>
          </a:p>
          <a:p>
            <a:pPr marL="244475" marR="5080" indent="-244475">
              <a:lnSpc>
                <a:spcPct val="100000"/>
              </a:lnSpc>
              <a:spcBef>
                <a:spcPts val="265"/>
              </a:spcBef>
              <a:buChar char="•"/>
              <a:tabLst>
                <a:tab pos="244475" algn="l"/>
                <a:tab pos="245110" algn="l"/>
              </a:tabLst>
            </a:pPr>
            <a:r>
              <a:rPr dirty="0" sz="1150" spc="-10">
                <a:latin typeface="Arial"/>
                <a:cs typeface="Arial"/>
              </a:rPr>
              <a:t>Shear </a:t>
            </a:r>
            <a:r>
              <a:rPr dirty="0" sz="1150" spc="-5">
                <a:latin typeface="Arial"/>
                <a:cs typeface="Arial"/>
              </a:rPr>
              <a:t>force </a:t>
            </a:r>
            <a:r>
              <a:rPr dirty="0" sz="1150" spc="-10">
                <a:latin typeface="Arial"/>
                <a:cs typeface="Arial"/>
              </a:rPr>
              <a:t>is </a:t>
            </a:r>
            <a:r>
              <a:rPr dirty="0" sz="1150" spc="-5">
                <a:latin typeface="Arial"/>
                <a:cs typeface="Arial"/>
              </a:rPr>
              <a:t>resisted </a:t>
            </a:r>
            <a:r>
              <a:rPr dirty="0" sz="1150" spc="-15">
                <a:latin typeface="Arial"/>
                <a:cs typeface="Arial"/>
              </a:rPr>
              <a:t>by </a:t>
            </a:r>
            <a:r>
              <a:rPr dirty="0" sz="1150" spc="-5">
                <a:latin typeface="Arial"/>
                <a:cs typeface="Arial"/>
              </a:rPr>
              <a:t>cohesion </a:t>
            </a:r>
            <a:r>
              <a:rPr dirty="0" sz="1150" spc="-10">
                <a:latin typeface="Arial"/>
                <a:cs typeface="Arial"/>
              </a:rPr>
              <a:t>(bond </a:t>
            </a:r>
            <a:r>
              <a:rPr dirty="0" sz="1150" spc="-15">
                <a:latin typeface="Arial"/>
                <a:cs typeface="Arial"/>
              </a:rPr>
              <a:t>between </a:t>
            </a:r>
            <a:r>
              <a:rPr dirty="0" sz="1150" spc="-5">
                <a:latin typeface="Arial"/>
                <a:cs typeface="Arial"/>
              </a:rPr>
              <a:t>concrete), </a:t>
            </a:r>
            <a:r>
              <a:rPr dirty="0" sz="1150" spc="-10">
                <a:latin typeface="Arial"/>
                <a:cs typeface="Arial"/>
              </a:rPr>
              <a:t>aggregate </a:t>
            </a:r>
            <a:r>
              <a:rPr dirty="0" sz="1150" spc="-5">
                <a:latin typeface="Arial"/>
                <a:cs typeface="Arial"/>
              </a:rPr>
              <a:t>interlock,  shear</a:t>
            </a:r>
            <a:r>
              <a:rPr dirty="0" sz="1150" spc="-10">
                <a:latin typeface="Arial"/>
                <a:cs typeface="Arial"/>
              </a:rPr>
              <a:t> </a:t>
            </a:r>
            <a:r>
              <a:rPr dirty="0" sz="1150" spc="-5">
                <a:latin typeface="Arial"/>
                <a:cs typeface="Arial"/>
              </a:rPr>
              <a:t>friction</a:t>
            </a:r>
            <a:endParaRPr sz="1150">
              <a:latin typeface="Arial"/>
              <a:cs typeface="Arial"/>
            </a:endParaRPr>
          </a:p>
          <a:p>
            <a:pPr marL="244475" indent="-245110">
              <a:lnSpc>
                <a:spcPct val="100000"/>
              </a:lnSpc>
              <a:spcBef>
                <a:spcPts val="265"/>
              </a:spcBef>
              <a:buChar char="•"/>
              <a:tabLst>
                <a:tab pos="244475" algn="l"/>
                <a:tab pos="245110" algn="l"/>
              </a:tabLst>
            </a:pPr>
            <a:r>
              <a:rPr dirty="0" sz="1150" spc="-10">
                <a:latin typeface="Arial"/>
                <a:cs typeface="Arial"/>
              </a:rPr>
              <a:t>Adequate </a:t>
            </a:r>
            <a:r>
              <a:rPr dirty="0" sz="1150" spc="-5">
                <a:latin typeface="Arial"/>
                <a:cs typeface="Arial"/>
              </a:rPr>
              <a:t>interface shear resistance </a:t>
            </a:r>
            <a:r>
              <a:rPr dirty="0" sz="1150" spc="-10">
                <a:latin typeface="Arial"/>
                <a:cs typeface="Arial"/>
              </a:rPr>
              <a:t>is required </a:t>
            </a:r>
            <a:r>
              <a:rPr dirty="0" sz="1150" spc="-5">
                <a:latin typeface="Arial"/>
                <a:cs typeface="Arial"/>
              </a:rPr>
              <a:t>for </a:t>
            </a:r>
            <a:r>
              <a:rPr dirty="0" sz="1150" spc="-10">
                <a:latin typeface="Arial"/>
                <a:cs typeface="Arial"/>
              </a:rPr>
              <a:t>composite</a:t>
            </a:r>
            <a:r>
              <a:rPr dirty="0" sz="1150" spc="-30">
                <a:latin typeface="Arial"/>
                <a:cs typeface="Arial"/>
              </a:rPr>
              <a:t> </a:t>
            </a:r>
            <a:r>
              <a:rPr dirty="0" sz="1150" spc="-10">
                <a:latin typeface="Arial"/>
                <a:cs typeface="Arial"/>
              </a:rPr>
              <a:t>action</a:t>
            </a:r>
            <a:endParaRPr sz="1150">
              <a:latin typeface="Arial"/>
              <a:cs typeface="Arial"/>
            </a:endParaRPr>
          </a:p>
        </p:txBody>
      </p:sp>
      <p:sp>
        <p:nvSpPr>
          <p:cNvPr id="12" name="object 12"/>
          <p:cNvSpPr txBox="1"/>
          <p:nvPr/>
        </p:nvSpPr>
        <p:spPr>
          <a:xfrm>
            <a:off x="6903724" y="8873744"/>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14</a:t>
            </a:r>
            <a:r>
              <a:rPr dirty="0" sz="850">
                <a:solidFill>
                  <a:srgbClr val="FFFFFF"/>
                </a:solidFill>
                <a:latin typeface="Arial"/>
                <a:cs typeface="Arial"/>
              </a:rPr>
              <a:t>6</a:t>
            </a:r>
            <a:endParaRPr sz="850">
              <a:latin typeface="Arial"/>
              <a:cs typeface="Arial"/>
            </a:endParaRPr>
          </a:p>
        </p:txBody>
      </p:sp>
      <p:sp>
        <p:nvSpPr>
          <p:cNvPr id="13" name="object 13"/>
          <p:cNvSpPr/>
          <p:nvPr/>
        </p:nvSpPr>
        <p:spPr>
          <a:xfrm>
            <a:off x="1860804" y="7144511"/>
            <a:ext cx="3887724" cy="1516379"/>
          </a:xfrm>
          <a:prstGeom prst="rect">
            <a:avLst/>
          </a:prstGeom>
          <a:blipFill>
            <a:blip r:embed="rId3" cstate="print"/>
            <a:stretch>
              <a:fillRect/>
            </a:stretch>
          </a:blipFill>
        </p:spPr>
        <p:txBody>
          <a:bodyPr wrap="square" lIns="0" tIns="0" rIns="0" bIns="0" rtlCol="0"/>
          <a:lstStyle/>
          <a:p/>
        </p:txBody>
      </p:sp>
      <p:sp>
        <p:nvSpPr>
          <p:cNvPr id="14" name="object 14"/>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15" name="object 15"/>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4</a:t>
            </a:r>
            <a:r>
              <a:rPr dirty="0" sz="1050" spc="-5">
                <a:solidFill>
                  <a:srgbClr val="262626"/>
                </a:solidFill>
                <a:latin typeface="Calibri"/>
                <a:cs typeface="Calibri"/>
              </a:rPr>
              <a:t>5</a:t>
            </a:r>
            <a:endParaRPr sz="1050">
              <a:latin typeface="Calibri"/>
              <a:cs typeface="Calibri"/>
            </a:endParaRPr>
          </a:p>
        </p:txBody>
      </p:sp>
      <p:sp>
        <p:nvSpPr>
          <p:cNvPr id="17" name="object 17"/>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16" name="object 16"/>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4</a:t>
            </a:r>
            <a:r>
              <a:rPr dirty="0" sz="1050" spc="-5">
                <a:solidFill>
                  <a:srgbClr val="262626"/>
                </a:solidFill>
                <a:latin typeface="Calibri"/>
                <a:cs typeface="Calibri"/>
              </a:rPr>
              <a:t>6</a:t>
            </a:r>
            <a:endParaRPr sz="1050">
              <a:latin typeface="Calibri"/>
              <a:cs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4878070" cy="417195"/>
          </a:xfrm>
          <a:prstGeom prst="rect"/>
        </p:spPr>
        <p:txBody>
          <a:bodyPr wrap="square" lIns="0" tIns="14604" rIns="0" bIns="0" rtlCol="0" vert="horz">
            <a:spAutoFit/>
          </a:bodyPr>
          <a:lstStyle/>
          <a:p>
            <a:pPr>
              <a:lnSpc>
                <a:spcPct val="100000"/>
              </a:lnSpc>
              <a:spcBef>
                <a:spcPts val="114"/>
              </a:spcBef>
            </a:pPr>
            <a:r>
              <a:rPr dirty="0" sz="2550" spc="5" b="0">
                <a:solidFill>
                  <a:srgbClr val="1C7C5B"/>
                </a:solidFill>
                <a:latin typeface="Arial Black"/>
                <a:cs typeface="Arial Black"/>
              </a:rPr>
              <a:t>Interface </a:t>
            </a:r>
            <a:r>
              <a:rPr dirty="0" sz="2550" spc="10" b="0">
                <a:solidFill>
                  <a:srgbClr val="1C7C5B"/>
                </a:solidFill>
                <a:latin typeface="Arial Black"/>
                <a:cs typeface="Arial Black"/>
              </a:rPr>
              <a:t>Shear</a:t>
            </a:r>
            <a:r>
              <a:rPr dirty="0" sz="2550" spc="-105" b="0">
                <a:solidFill>
                  <a:srgbClr val="1C7C5B"/>
                </a:solidFill>
                <a:latin typeface="Arial Black"/>
                <a:cs typeface="Arial Black"/>
              </a:rPr>
              <a:t> </a:t>
            </a:r>
            <a:r>
              <a:rPr dirty="0" sz="2550" spc="5" b="0">
                <a:solidFill>
                  <a:srgbClr val="1C7C5B"/>
                </a:solidFill>
                <a:latin typeface="Arial Black"/>
                <a:cs typeface="Arial Black"/>
              </a:rPr>
              <a:t>Resistance</a:t>
            </a:r>
            <a:endParaRPr sz="2550">
              <a:latin typeface="Arial Black"/>
              <a:cs typeface="Arial Black"/>
            </a:endParaRPr>
          </a:p>
        </p:txBody>
      </p:sp>
      <p:sp>
        <p:nvSpPr>
          <p:cNvPr id="6" name="object 6"/>
          <p:cNvSpPr/>
          <p:nvPr/>
        </p:nvSpPr>
        <p:spPr>
          <a:xfrm>
            <a:off x="2191511" y="2340863"/>
            <a:ext cx="751840" cy="175260"/>
          </a:xfrm>
          <a:custGeom>
            <a:avLst/>
            <a:gdLst/>
            <a:ahLst/>
            <a:cxnLst/>
            <a:rect l="l" t="t" r="r" b="b"/>
            <a:pathLst>
              <a:path w="751839" h="175260">
                <a:moveTo>
                  <a:pt x="705612" y="175260"/>
                </a:moveTo>
                <a:lnTo>
                  <a:pt x="702564" y="169164"/>
                </a:lnTo>
                <a:lnTo>
                  <a:pt x="711112" y="164877"/>
                </a:lnTo>
                <a:lnTo>
                  <a:pt x="718375" y="158877"/>
                </a:lnTo>
                <a:lnTo>
                  <a:pt x="735330" y="117348"/>
                </a:lnTo>
                <a:lnTo>
                  <a:pt x="737616" y="88392"/>
                </a:lnTo>
                <a:lnTo>
                  <a:pt x="737044" y="72985"/>
                </a:lnTo>
                <a:lnTo>
                  <a:pt x="728472" y="35052"/>
                </a:lnTo>
                <a:lnTo>
                  <a:pt x="702564" y="6096"/>
                </a:lnTo>
                <a:lnTo>
                  <a:pt x="705612" y="0"/>
                </a:lnTo>
                <a:lnTo>
                  <a:pt x="739140" y="30480"/>
                </a:lnTo>
                <a:lnTo>
                  <a:pt x="750498" y="72056"/>
                </a:lnTo>
                <a:lnTo>
                  <a:pt x="751332" y="88392"/>
                </a:lnTo>
                <a:lnTo>
                  <a:pt x="750498" y="104060"/>
                </a:lnTo>
                <a:lnTo>
                  <a:pt x="739140" y="144780"/>
                </a:lnTo>
                <a:lnTo>
                  <a:pt x="715565" y="171569"/>
                </a:lnTo>
                <a:lnTo>
                  <a:pt x="705612" y="175260"/>
                </a:lnTo>
                <a:close/>
              </a:path>
              <a:path w="751839" h="175260">
                <a:moveTo>
                  <a:pt x="45720" y="175260"/>
                </a:moveTo>
                <a:lnTo>
                  <a:pt x="12191" y="144780"/>
                </a:lnTo>
                <a:lnTo>
                  <a:pt x="619" y="104060"/>
                </a:lnTo>
                <a:lnTo>
                  <a:pt x="0" y="88392"/>
                </a:lnTo>
                <a:lnTo>
                  <a:pt x="619" y="72056"/>
                </a:lnTo>
                <a:lnTo>
                  <a:pt x="12191" y="30480"/>
                </a:lnTo>
                <a:lnTo>
                  <a:pt x="45720" y="0"/>
                </a:lnTo>
                <a:lnTo>
                  <a:pt x="47243" y="6096"/>
                </a:lnTo>
                <a:lnTo>
                  <a:pt x="39552" y="10406"/>
                </a:lnTo>
                <a:lnTo>
                  <a:pt x="32575" y="16573"/>
                </a:lnTo>
                <a:lnTo>
                  <a:pt x="14477" y="58864"/>
                </a:lnTo>
                <a:lnTo>
                  <a:pt x="12191" y="88392"/>
                </a:lnTo>
                <a:lnTo>
                  <a:pt x="12763" y="103584"/>
                </a:lnTo>
                <a:lnTo>
                  <a:pt x="21336" y="141732"/>
                </a:lnTo>
                <a:lnTo>
                  <a:pt x="47243" y="169164"/>
                </a:lnTo>
                <a:lnTo>
                  <a:pt x="45720" y="175260"/>
                </a:lnTo>
                <a:close/>
              </a:path>
            </a:pathLst>
          </a:custGeom>
          <a:solidFill>
            <a:srgbClr val="000000"/>
          </a:solidFill>
        </p:spPr>
        <p:txBody>
          <a:bodyPr wrap="square" lIns="0" tIns="0" rIns="0" bIns="0" rtlCol="0"/>
          <a:lstStyle/>
          <a:p/>
        </p:txBody>
      </p:sp>
      <p:sp>
        <p:nvSpPr>
          <p:cNvPr id="7" name="object 7"/>
          <p:cNvSpPr txBox="1"/>
          <p:nvPr/>
        </p:nvSpPr>
        <p:spPr>
          <a:xfrm>
            <a:off x="991105" y="1843558"/>
            <a:ext cx="3161030" cy="667385"/>
          </a:xfrm>
          <a:prstGeom prst="rect">
            <a:avLst/>
          </a:prstGeom>
        </p:spPr>
        <p:txBody>
          <a:bodyPr wrap="square" lIns="0" tIns="46355" rIns="0" bIns="0" rtlCol="0" vert="horz">
            <a:spAutoFit/>
          </a:bodyPr>
          <a:lstStyle/>
          <a:p>
            <a:pPr marL="269875" indent="-245110">
              <a:lnSpc>
                <a:spcPct val="100000"/>
              </a:lnSpc>
              <a:spcBef>
                <a:spcPts val="365"/>
              </a:spcBef>
              <a:buChar char="•"/>
              <a:tabLst>
                <a:tab pos="269875" algn="l"/>
                <a:tab pos="270510" algn="l"/>
              </a:tabLst>
            </a:pPr>
            <a:r>
              <a:rPr dirty="0" sz="1150" spc="-10">
                <a:latin typeface="Arial"/>
                <a:cs typeface="Arial"/>
              </a:rPr>
              <a:t>LRFD</a:t>
            </a:r>
            <a:r>
              <a:rPr dirty="0" sz="1150" spc="-20">
                <a:latin typeface="Arial"/>
                <a:cs typeface="Arial"/>
              </a:rPr>
              <a:t> </a:t>
            </a:r>
            <a:r>
              <a:rPr dirty="0" sz="1150" spc="-10">
                <a:latin typeface="Arial"/>
                <a:cs typeface="Arial"/>
              </a:rPr>
              <a:t>5.7.4.3</a:t>
            </a:r>
            <a:endParaRPr sz="1150">
              <a:latin typeface="Arial"/>
              <a:cs typeface="Arial"/>
            </a:endParaRPr>
          </a:p>
          <a:p>
            <a:pPr marL="270510" indent="-245745">
              <a:lnSpc>
                <a:spcPct val="100000"/>
              </a:lnSpc>
              <a:spcBef>
                <a:spcPts val="265"/>
              </a:spcBef>
              <a:buFont typeface="Arial"/>
              <a:buChar char="•"/>
              <a:tabLst>
                <a:tab pos="270510" algn="l"/>
                <a:tab pos="271145" algn="l"/>
              </a:tabLst>
            </a:pPr>
            <a:r>
              <a:rPr dirty="0" sz="1150" spc="-5">
                <a:latin typeface="Cambria"/>
                <a:cs typeface="Cambria"/>
              </a:rPr>
              <a:t>𝑉</a:t>
            </a:r>
            <a:r>
              <a:rPr dirty="0" baseline="-17361" sz="1200" spc="-7">
                <a:latin typeface="Cambria"/>
                <a:cs typeface="Cambria"/>
              </a:rPr>
              <a:t>ui </a:t>
            </a:r>
            <a:r>
              <a:rPr dirty="0" sz="1150" spc="215">
                <a:latin typeface="Cambria"/>
                <a:cs typeface="Cambria"/>
              </a:rPr>
              <a:t>≤ </a:t>
            </a:r>
            <a:r>
              <a:rPr dirty="0" sz="1150">
                <a:latin typeface="Cambria"/>
                <a:cs typeface="Cambria"/>
              </a:rPr>
              <a:t>𝑉</a:t>
            </a:r>
            <a:r>
              <a:rPr dirty="0" baseline="-17361" sz="1200">
                <a:latin typeface="Cambria"/>
                <a:cs typeface="Cambria"/>
              </a:rPr>
              <a:t>ri </a:t>
            </a:r>
            <a:r>
              <a:rPr dirty="0" sz="1150" spc="210">
                <a:latin typeface="Cambria"/>
                <a:cs typeface="Cambria"/>
              </a:rPr>
              <a:t>=</a:t>
            </a:r>
            <a:r>
              <a:rPr dirty="0" sz="1150" spc="5">
                <a:latin typeface="Cambria"/>
                <a:cs typeface="Cambria"/>
              </a:rPr>
              <a:t> </a:t>
            </a:r>
            <a:r>
              <a:rPr dirty="0" sz="1150">
                <a:latin typeface="Cambria"/>
                <a:cs typeface="Cambria"/>
              </a:rPr>
              <a:t>𝜙𝑉</a:t>
            </a:r>
            <a:r>
              <a:rPr dirty="0" baseline="-17361" sz="1200">
                <a:latin typeface="Cambria"/>
                <a:cs typeface="Cambria"/>
              </a:rPr>
              <a:t>ni</a:t>
            </a:r>
            <a:endParaRPr baseline="-17361" sz="1200">
              <a:latin typeface="Cambria"/>
              <a:cs typeface="Cambria"/>
            </a:endParaRPr>
          </a:p>
          <a:p>
            <a:pPr marL="270510" indent="-245745">
              <a:lnSpc>
                <a:spcPct val="100000"/>
              </a:lnSpc>
              <a:spcBef>
                <a:spcPts val="380"/>
              </a:spcBef>
              <a:buFont typeface="Arial"/>
              <a:buChar char="•"/>
              <a:tabLst>
                <a:tab pos="270510" algn="l"/>
                <a:tab pos="271145" algn="l"/>
              </a:tabLst>
            </a:pPr>
            <a:r>
              <a:rPr dirty="0" sz="1150" spc="-5">
                <a:latin typeface="Cambria"/>
                <a:cs typeface="Cambria"/>
              </a:rPr>
              <a:t>𝑉</a:t>
            </a:r>
            <a:r>
              <a:rPr dirty="0" baseline="-17361" sz="1200" spc="-7">
                <a:latin typeface="Cambria"/>
                <a:cs typeface="Cambria"/>
              </a:rPr>
              <a:t>ni </a:t>
            </a:r>
            <a:r>
              <a:rPr dirty="0" sz="1150" spc="210">
                <a:latin typeface="Cambria"/>
                <a:cs typeface="Cambria"/>
              </a:rPr>
              <a:t>= </a:t>
            </a:r>
            <a:r>
              <a:rPr dirty="0" sz="1150" spc="25">
                <a:latin typeface="Cambria"/>
                <a:cs typeface="Cambria"/>
              </a:rPr>
              <a:t>𝑐𝐴</a:t>
            </a:r>
            <a:r>
              <a:rPr dirty="0" baseline="-17361" sz="1200" spc="37">
                <a:latin typeface="Cambria"/>
                <a:cs typeface="Cambria"/>
              </a:rPr>
              <a:t>ev </a:t>
            </a:r>
            <a:r>
              <a:rPr dirty="0" sz="1150" spc="210">
                <a:latin typeface="Cambria"/>
                <a:cs typeface="Cambria"/>
              </a:rPr>
              <a:t>+ </a:t>
            </a:r>
            <a:r>
              <a:rPr dirty="0" sz="1150" spc="-10">
                <a:latin typeface="Cambria"/>
                <a:cs typeface="Cambria"/>
              </a:rPr>
              <a:t>𝜇 </a:t>
            </a:r>
            <a:r>
              <a:rPr dirty="0" sz="1150" spc="50">
                <a:latin typeface="Cambria"/>
                <a:cs typeface="Cambria"/>
              </a:rPr>
              <a:t>𝐴</a:t>
            </a:r>
            <a:r>
              <a:rPr dirty="0" baseline="-17361" sz="1200" spc="75">
                <a:latin typeface="Cambria"/>
                <a:cs typeface="Cambria"/>
              </a:rPr>
              <a:t>vf</a:t>
            </a:r>
            <a:r>
              <a:rPr dirty="0" sz="1150" spc="50">
                <a:latin typeface="Cambria"/>
                <a:cs typeface="Cambria"/>
              </a:rPr>
              <a:t>𝑓</a:t>
            </a:r>
            <a:r>
              <a:rPr dirty="0" baseline="-17361" sz="1200" spc="75">
                <a:latin typeface="Cambria"/>
                <a:cs typeface="Cambria"/>
              </a:rPr>
              <a:t>y </a:t>
            </a:r>
            <a:r>
              <a:rPr dirty="0" sz="1150" spc="210">
                <a:latin typeface="Cambria"/>
                <a:cs typeface="Cambria"/>
              </a:rPr>
              <a:t>+ </a:t>
            </a:r>
            <a:r>
              <a:rPr dirty="0" sz="1150" spc="-105">
                <a:latin typeface="Cambria"/>
                <a:cs typeface="Cambria"/>
              </a:rPr>
              <a:t>𝑃</a:t>
            </a:r>
            <a:r>
              <a:rPr dirty="0" baseline="-17361" sz="1200" spc="-157">
                <a:latin typeface="Cambria"/>
                <a:cs typeface="Cambria"/>
              </a:rPr>
              <a:t>e </a:t>
            </a:r>
            <a:r>
              <a:rPr dirty="0" sz="1150" spc="-5">
                <a:latin typeface="Arial"/>
                <a:cs typeface="Arial"/>
              </a:rPr>
              <a:t>but not </a:t>
            </a:r>
            <a:r>
              <a:rPr dirty="0" sz="1150" spc="-10">
                <a:latin typeface="Arial"/>
                <a:cs typeface="Arial"/>
              </a:rPr>
              <a:t>to exceed</a:t>
            </a:r>
            <a:endParaRPr sz="1150">
              <a:latin typeface="Arial"/>
              <a:cs typeface="Arial"/>
            </a:endParaRPr>
          </a:p>
        </p:txBody>
      </p:sp>
      <p:sp>
        <p:nvSpPr>
          <p:cNvPr id="8" name="object 8"/>
          <p:cNvSpPr txBox="1"/>
          <p:nvPr/>
        </p:nvSpPr>
        <p:spPr>
          <a:xfrm>
            <a:off x="2125943" y="2605489"/>
            <a:ext cx="66040" cy="151765"/>
          </a:xfrm>
          <a:prstGeom prst="rect">
            <a:avLst/>
          </a:prstGeom>
        </p:spPr>
        <p:txBody>
          <a:bodyPr wrap="square" lIns="0" tIns="15875" rIns="0" bIns="0" rtlCol="0" vert="horz">
            <a:spAutoFit/>
          </a:bodyPr>
          <a:lstStyle/>
          <a:p>
            <a:pPr>
              <a:lnSpc>
                <a:spcPct val="100000"/>
              </a:lnSpc>
              <a:spcBef>
                <a:spcPts val="125"/>
              </a:spcBef>
            </a:pPr>
            <a:r>
              <a:rPr dirty="0" sz="800" spc="25">
                <a:latin typeface="Cambria"/>
                <a:cs typeface="Cambria"/>
              </a:rPr>
              <a:t>e</a:t>
            </a:r>
            <a:endParaRPr sz="800">
              <a:latin typeface="Cambria"/>
              <a:cs typeface="Cambria"/>
            </a:endParaRPr>
          </a:p>
        </p:txBody>
      </p:sp>
      <p:sp>
        <p:nvSpPr>
          <p:cNvPr id="9" name="object 9"/>
          <p:cNvSpPr txBox="1"/>
          <p:nvPr/>
        </p:nvSpPr>
        <p:spPr>
          <a:xfrm>
            <a:off x="1317287" y="2536910"/>
            <a:ext cx="4554855" cy="199390"/>
          </a:xfrm>
          <a:prstGeom prst="rect">
            <a:avLst/>
          </a:prstGeom>
        </p:spPr>
        <p:txBody>
          <a:bodyPr wrap="square" lIns="0" tIns="11430" rIns="0" bIns="0" rtlCol="0" vert="horz">
            <a:spAutoFit/>
          </a:bodyPr>
          <a:lstStyle/>
          <a:p>
            <a:pPr marL="25400">
              <a:lnSpc>
                <a:spcPct val="100000"/>
              </a:lnSpc>
              <a:spcBef>
                <a:spcPts val="90"/>
              </a:spcBef>
            </a:pPr>
            <a:r>
              <a:rPr dirty="0" sz="1150" spc="-10">
                <a:latin typeface="Arial"/>
                <a:cs typeface="Arial"/>
              </a:rPr>
              <a:t>– </a:t>
            </a:r>
            <a:r>
              <a:rPr dirty="0" sz="1150" spc="-5">
                <a:latin typeface="Cambria"/>
                <a:cs typeface="Cambria"/>
              </a:rPr>
              <a:t>𝑉</a:t>
            </a:r>
            <a:r>
              <a:rPr dirty="0" baseline="-17361" sz="1200" spc="-7">
                <a:latin typeface="Cambria"/>
                <a:cs typeface="Cambria"/>
              </a:rPr>
              <a:t>ni </a:t>
            </a:r>
            <a:r>
              <a:rPr dirty="0" sz="1150" spc="215">
                <a:latin typeface="Cambria"/>
                <a:cs typeface="Cambria"/>
              </a:rPr>
              <a:t>≤ </a:t>
            </a:r>
            <a:r>
              <a:rPr dirty="0" sz="1150" spc="35">
                <a:latin typeface="Cambria"/>
                <a:cs typeface="Cambria"/>
              </a:rPr>
              <a:t>𝐾</a:t>
            </a:r>
            <a:r>
              <a:rPr dirty="0" baseline="-17361" sz="1200" spc="52">
                <a:latin typeface="Cambria"/>
                <a:cs typeface="Cambria"/>
              </a:rPr>
              <a:t>1</a:t>
            </a:r>
            <a:r>
              <a:rPr dirty="0" sz="1150" spc="35">
                <a:latin typeface="Cambria"/>
                <a:cs typeface="Cambria"/>
              </a:rPr>
              <a:t>𝑓</a:t>
            </a:r>
            <a:r>
              <a:rPr dirty="0" baseline="27777" sz="1200" spc="52">
                <a:latin typeface="Cambria"/>
                <a:cs typeface="Cambria"/>
              </a:rPr>
              <a:t>,</a:t>
            </a:r>
            <a:r>
              <a:rPr dirty="0" sz="1150" spc="35">
                <a:latin typeface="Cambria"/>
                <a:cs typeface="Cambria"/>
              </a:rPr>
              <a:t>𝐴</a:t>
            </a:r>
            <a:r>
              <a:rPr dirty="0" baseline="-17361" sz="1200" spc="52">
                <a:latin typeface="Cambria"/>
                <a:cs typeface="Cambria"/>
              </a:rPr>
              <a:t>ev </a:t>
            </a:r>
            <a:r>
              <a:rPr dirty="0" sz="1150" spc="-5">
                <a:latin typeface="Arial"/>
                <a:cs typeface="Arial"/>
              </a:rPr>
              <a:t>- concrete </a:t>
            </a:r>
            <a:r>
              <a:rPr dirty="0" sz="1150" spc="-10">
                <a:latin typeface="Arial"/>
                <a:cs typeface="Arial"/>
              </a:rPr>
              <a:t>strength available </a:t>
            </a:r>
            <a:r>
              <a:rPr dirty="0" sz="1150" spc="-5">
                <a:latin typeface="Arial"/>
                <a:cs typeface="Arial"/>
              </a:rPr>
              <a:t>to resist interface</a:t>
            </a:r>
            <a:r>
              <a:rPr dirty="0" sz="1150" spc="-75">
                <a:latin typeface="Arial"/>
                <a:cs typeface="Arial"/>
              </a:rPr>
              <a:t> </a:t>
            </a:r>
            <a:r>
              <a:rPr dirty="0" sz="1150" spc="-5">
                <a:latin typeface="Arial"/>
                <a:cs typeface="Arial"/>
              </a:rPr>
              <a:t>shear</a:t>
            </a:r>
            <a:endParaRPr sz="1150">
              <a:latin typeface="Arial"/>
              <a:cs typeface="Arial"/>
            </a:endParaRPr>
          </a:p>
        </p:txBody>
      </p:sp>
      <p:sp>
        <p:nvSpPr>
          <p:cNvPr id="10" name="object 10"/>
          <p:cNvSpPr txBox="1"/>
          <p:nvPr/>
        </p:nvSpPr>
        <p:spPr>
          <a:xfrm>
            <a:off x="991105" y="2710725"/>
            <a:ext cx="4507230" cy="1086485"/>
          </a:xfrm>
          <a:prstGeom prst="rect">
            <a:avLst/>
          </a:prstGeom>
        </p:spPr>
        <p:txBody>
          <a:bodyPr wrap="square" lIns="0" tIns="46355" rIns="0" bIns="0" rtlCol="0" vert="horz">
            <a:spAutoFit/>
          </a:bodyPr>
          <a:lstStyle/>
          <a:p>
            <a:pPr marL="351155">
              <a:lnSpc>
                <a:spcPct val="100000"/>
              </a:lnSpc>
              <a:spcBef>
                <a:spcPts val="365"/>
              </a:spcBef>
            </a:pPr>
            <a:r>
              <a:rPr dirty="0" sz="1150" spc="-10">
                <a:latin typeface="Arial"/>
                <a:cs typeface="Arial"/>
              </a:rPr>
              <a:t>– </a:t>
            </a:r>
            <a:r>
              <a:rPr dirty="0" sz="1150" spc="-5">
                <a:latin typeface="Cambria"/>
                <a:cs typeface="Cambria"/>
              </a:rPr>
              <a:t>𝑉</a:t>
            </a:r>
            <a:r>
              <a:rPr dirty="0" baseline="-17361" sz="1200" spc="-7">
                <a:latin typeface="Cambria"/>
                <a:cs typeface="Cambria"/>
              </a:rPr>
              <a:t>ni </a:t>
            </a:r>
            <a:r>
              <a:rPr dirty="0" sz="1150" spc="215">
                <a:latin typeface="Cambria"/>
                <a:cs typeface="Cambria"/>
              </a:rPr>
              <a:t>≤ </a:t>
            </a:r>
            <a:r>
              <a:rPr dirty="0" sz="1150" spc="10">
                <a:latin typeface="Cambria"/>
                <a:cs typeface="Cambria"/>
              </a:rPr>
              <a:t>𝐾</a:t>
            </a:r>
            <a:r>
              <a:rPr dirty="0" baseline="-17361" sz="1200" spc="15">
                <a:latin typeface="Cambria"/>
                <a:cs typeface="Cambria"/>
              </a:rPr>
              <a:t>2</a:t>
            </a:r>
            <a:r>
              <a:rPr dirty="0" sz="1150" spc="10">
                <a:latin typeface="Cambria"/>
                <a:cs typeface="Cambria"/>
              </a:rPr>
              <a:t>𝐴</a:t>
            </a:r>
            <a:r>
              <a:rPr dirty="0" baseline="-17361" sz="1200" spc="15">
                <a:latin typeface="Cambria"/>
                <a:cs typeface="Cambria"/>
              </a:rPr>
              <a:t>ev </a:t>
            </a:r>
            <a:r>
              <a:rPr dirty="0" sz="1150" spc="-5">
                <a:latin typeface="Arial"/>
                <a:cs typeface="Arial"/>
              </a:rPr>
              <a:t>- </a:t>
            </a:r>
            <a:r>
              <a:rPr dirty="0" sz="1150" spc="-10">
                <a:latin typeface="Arial"/>
                <a:cs typeface="Arial"/>
              </a:rPr>
              <a:t>limiting interface</a:t>
            </a:r>
            <a:r>
              <a:rPr dirty="0" sz="1150" spc="-185">
                <a:latin typeface="Arial"/>
                <a:cs typeface="Arial"/>
              </a:rPr>
              <a:t> </a:t>
            </a:r>
            <a:r>
              <a:rPr dirty="0" sz="1150" spc="-5">
                <a:latin typeface="Arial"/>
                <a:cs typeface="Arial"/>
              </a:rPr>
              <a:t>shear</a:t>
            </a:r>
            <a:endParaRPr sz="1150">
              <a:latin typeface="Arial"/>
              <a:cs typeface="Arial"/>
            </a:endParaRPr>
          </a:p>
          <a:p>
            <a:pPr marL="269875" indent="-245110">
              <a:lnSpc>
                <a:spcPct val="100000"/>
              </a:lnSpc>
              <a:spcBef>
                <a:spcPts val="265"/>
              </a:spcBef>
              <a:buChar char="•"/>
              <a:tabLst>
                <a:tab pos="269875" algn="l"/>
                <a:tab pos="270510" algn="l"/>
              </a:tabLst>
            </a:pPr>
            <a:r>
              <a:rPr dirty="0" sz="1150" spc="-10">
                <a:latin typeface="Arial"/>
                <a:cs typeface="Arial"/>
              </a:rPr>
              <a:t>Cohesion</a:t>
            </a:r>
            <a:r>
              <a:rPr dirty="0" sz="1150" spc="-40">
                <a:latin typeface="Arial"/>
                <a:cs typeface="Arial"/>
              </a:rPr>
              <a:t> </a:t>
            </a:r>
            <a:r>
              <a:rPr dirty="0" sz="1150" spc="25">
                <a:latin typeface="Cambria"/>
                <a:cs typeface="Cambria"/>
              </a:rPr>
              <a:t>𝑐𝐴</a:t>
            </a:r>
            <a:r>
              <a:rPr dirty="0" baseline="-17361" sz="1200" spc="37">
                <a:latin typeface="Cambria"/>
                <a:cs typeface="Cambria"/>
              </a:rPr>
              <a:t>ev</a:t>
            </a:r>
            <a:endParaRPr baseline="-17361" sz="1200">
              <a:latin typeface="Cambria"/>
              <a:cs typeface="Cambria"/>
            </a:endParaRPr>
          </a:p>
          <a:p>
            <a:pPr marL="269875" indent="-245110">
              <a:lnSpc>
                <a:spcPct val="100000"/>
              </a:lnSpc>
              <a:spcBef>
                <a:spcPts val="260"/>
              </a:spcBef>
              <a:buChar char="•"/>
              <a:tabLst>
                <a:tab pos="269875" algn="l"/>
                <a:tab pos="270510" algn="l"/>
              </a:tabLst>
            </a:pPr>
            <a:r>
              <a:rPr dirty="0" sz="1150" spc="-5">
                <a:latin typeface="Arial"/>
                <a:cs typeface="Arial"/>
              </a:rPr>
              <a:t>Friction </a:t>
            </a:r>
            <a:r>
              <a:rPr dirty="0" sz="1150" spc="45">
                <a:latin typeface="Cambria"/>
                <a:cs typeface="Cambria"/>
              </a:rPr>
              <a:t>𝜇(𝐴</a:t>
            </a:r>
            <a:r>
              <a:rPr dirty="0" baseline="-17361" sz="1200" spc="67">
                <a:latin typeface="Cambria"/>
                <a:cs typeface="Cambria"/>
              </a:rPr>
              <a:t>vf</a:t>
            </a:r>
            <a:r>
              <a:rPr dirty="0" sz="1150" spc="45">
                <a:latin typeface="Cambria"/>
                <a:cs typeface="Cambria"/>
              </a:rPr>
              <a:t>𝑓</a:t>
            </a:r>
            <a:r>
              <a:rPr dirty="0" baseline="-17361" sz="1200" spc="67">
                <a:latin typeface="Cambria"/>
                <a:cs typeface="Cambria"/>
              </a:rPr>
              <a:t>y </a:t>
            </a:r>
            <a:r>
              <a:rPr dirty="0" sz="1150" spc="210">
                <a:latin typeface="Cambria"/>
                <a:cs typeface="Cambria"/>
              </a:rPr>
              <a:t>+</a:t>
            </a:r>
            <a:r>
              <a:rPr dirty="0" sz="1150" spc="-120">
                <a:latin typeface="Cambria"/>
                <a:cs typeface="Cambria"/>
              </a:rPr>
              <a:t> </a:t>
            </a:r>
            <a:r>
              <a:rPr dirty="0" sz="1150" spc="-35">
                <a:latin typeface="Cambria"/>
                <a:cs typeface="Cambria"/>
              </a:rPr>
              <a:t>𝑃</a:t>
            </a:r>
            <a:r>
              <a:rPr dirty="0" baseline="-17361" sz="1200" spc="-52">
                <a:latin typeface="Cambria"/>
                <a:cs typeface="Cambria"/>
              </a:rPr>
              <a:t>e</a:t>
            </a:r>
            <a:r>
              <a:rPr dirty="0" sz="1150" spc="-35">
                <a:latin typeface="Cambria"/>
                <a:cs typeface="Cambria"/>
              </a:rPr>
              <a:t>)</a:t>
            </a:r>
            <a:endParaRPr sz="1150">
              <a:latin typeface="Cambria"/>
              <a:cs typeface="Cambria"/>
            </a:endParaRPr>
          </a:p>
          <a:p>
            <a:pPr lvl="1" marL="555625" indent="-205104">
              <a:lnSpc>
                <a:spcPct val="100000"/>
              </a:lnSpc>
              <a:spcBef>
                <a:spcPts val="400"/>
              </a:spcBef>
              <a:buChar char="–"/>
              <a:tabLst>
                <a:tab pos="556260" algn="l"/>
              </a:tabLst>
            </a:pPr>
            <a:r>
              <a:rPr dirty="0" sz="1150" spc="-5">
                <a:latin typeface="Arial"/>
                <a:cs typeface="Arial"/>
              </a:rPr>
              <a:t>Use </a:t>
            </a:r>
            <a:r>
              <a:rPr dirty="0" sz="1150" spc="-10">
                <a:latin typeface="Arial"/>
                <a:cs typeface="Arial"/>
              </a:rPr>
              <a:t>minimum load </a:t>
            </a:r>
            <a:r>
              <a:rPr dirty="0" sz="1150" spc="-5">
                <a:latin typeface="Arial"/>
                <a:cs typeface="Arial"/>
              </a:rPr>
              <a:t>factors for </a:t>
            </a:r>
            <a:r>
              <a:rPr dirty="0" sz="1150" spc="-105">
                <a:latin typeface="Cambria"/>
                <a:cs typeface="Cambria"/>
              </a:rPr>
              <a:t>𝑃</a:t>
            </a:r>
            <a:r>
              <a:rPr dirty="0" baseline="-17361" sz="1200" spc="-157">
                <a:latin typeface="Cambria"/>
                <a:cs typeface="Cambria"/>
              </a:rPr>
              <a:t>e </a:t>
            </a:r>
            <a:r>
              <a:rPr dirty="0" sz="1150" spc="-15">
                <a:latin typeface="Arial"/>
                <a:cs typeface="Arial"/>
              </a:rPr>
              <a:t>when </a:t>
            </a:r>
            <a:r>
              <a:rPr dirty="0" sz="1150" spc="-5">
                <a:latin typeface="Arial"/>
                <a:cs typeface="Arial"/>
              </a:rPr>
              <a:t>it increases</a:t>
            </a:r>
            <a:r>
              <a:rPr dirty="0" sz="1150" spc="5">
                <a:latin typeface="Arial"/>
                <a:cs typeface="Arial"/>
              </a:rPr>
              <a:t> </a:t>
            </a:r>
            <a:r>
              <a:rPr dirty="0" sz="1150" spc="-5">
                <a:latin typeface="Arial"/>
                <a:cs typeface="Arial"/>
              </a:rPr>
              <a:t>resistance</a:t>
            </a:r>
            <a:endParaRPr sz="1150">
              <a:latin typeface="Arial"/>
              <a:cs typeface="Arial"/>
            </a:endParaRPr>
          </a:p>
          <a:p>
            <a:pPr lvl="1" marL="555625" indent="-205104">
              <a:lnSpc>
                <a:spcPct val="100000"/>
              </a:lnSpc>
              <a:spcBef>
                <a:spcPts val="260"/>
              </a:spcBef>
              <a:buFont typeface="Arial"/>
              <a:buChar char="–"/>
              <a:tabLst>
                <a:tab pos="556260" algn="l"/>
              </a:tabLst>
            </a:pPr>
            <a:r>
              <a:rPr dirty="0" sz="1150" spc="-105">
                <a:latin typeface="Cambria"/>
                <a:cs typeface="Cambria"/>
              </a:rPr>
              <a:t>𝑃</a:t>
            </a:r>
            <a:r>
              <a:rPr dirty="0" baseline="-17361" sz="1200" spc="-157">
                <a:latin typeface="Cambria"/>
                <a:cs typeface="Cambria"/>
              </a:rPr>
              <a:t>e</a:t>
            </a:r>
            <a:r>
              <a:rPr dirty="0" baseline="-17361" sz="1200" spc="-52">
                <a:latin typeface="Cambria"/>
                <a:cs typeface="Cambria"/>
              </a:rPr>
              <a:t> </a:t>
            </a:r>
            <a:r>
              <a:rPr dirty="0" sz="1150" spc="-10">
                <a:latin typeface="Arial"/>
                <a:cs typeface="Arial"/>
              </a:rPr>
              <a:t>is conservatively taken </a:t>
            </a:r>
            <a:r>
              <a:rPr dirty="0" sz="1150" spc="-15">
                <a:latin typeface="Arial"/>
                <a:cs typeface="Arial"/>
              </a:rPr>
              <a:t>as</a:t>
            </a:r>
            <a:r>
              <a:rPr dirty="0" sz="1150" spc="-10">
                <a:latin typeface="Arial"/>
                <a:cs typeface="Arial"/>
              </a:rPr>
              <a:t> zero</a:t>
            </a:r>
            <a:endParaRPr sz="1150">
              <a:latin typeface="Arial"/>
              <a:cs typeface="Arial"/>
            </a:endParaRPr>
          </a:p>
        </p:txBody>
      </p:sp>
      <p:sp>
        <p:nvSpPr>
          <p:cNvPr id="11" name="object 11"/>
          <p:cNvSpPr txBox="1"/>
          <p:nvPr/>
        </p:nvSpPr>
        <p:spPr>
          <a:xfrm>
            <a:off x="6903724" y="4498371"/>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14</a:t>
            </a:r>
            <a:r>
              <a:rPr dirty="0" sz="850">
                <a:solidFill>
                  <a:srgbClr val="FFFFFF"/>
                </a:solidFill>
                <a:latin typeface="Arial"/>
                <a:cs typeface="Arial"/>
              </a:rPr>
              <a:t>7</a:t>
            </a:r>
            <a:endParaRPr sz="850">
              <a:latin typeface="Arial"/>
              <a:cs typeface="Arial"/>
            </a:endParaRPr>
          </a:p>
        </p:txBody>
      </p:sp>
      <p:sp>
        <p:nvSpPr>
          <p:cNvPr id="12" name="object 12"/>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13" name="object 13"/>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4" name="object 14"/>
          <p:cNvSpPr txBox="1"/>
          <p:nvPr/>
        </p:nvSpPr>
        <p:spPr>
          <a:xfrm>
            <a:off x="1534158" y="8849469"/>
            <a:ext cx="1169035" cy="177800"/>
          </a:xfrm>
          <a:prstGeom prst="rect">
            <a:avLst/>
          </a:prstGeom>
        </p:spPr>
        <p:txBody>
          <a:bodyPr wrap="square" lIns="0" tIns="12065" rIns="0" bIns="0" rtlCol="0" vert="horz">
            <a:spAutoFit/>
          </a:bodyPr>
          <a:lstStyle/>
          <a:p>
            <a:pPr marL="12700">
              <a:lnSpc>
                <a:spcPct val="100000"/>
              </a:lnSpc>
              <a:spcBef>
                <a:spcPts val="95"/>
              </a:spcBef>
            </a:pPr>
            <a:r>
              <a:rPr dirty="0" sz="1000" spc="-10">
                <a:solidFill>
                  <a:srgbClr val="FFFFFF"/>
                </a:solidFill>
                <a:latin typeface="Arial"/>
                <a:cs typeface="Arial"/>
              </a:rPr>
              <a:t>Participant</a:t>
            </a:r>
            <a:r>
              <a:rPr dirty="0" sz="1000" spc="-5">
                <a:solidFill>
                  <a:srgbClr val="FFFFFF"/>
                </a:solidFill>
                <a:latin typeface="Arial"/>
                <a:cs typeface="Arial"/>
              </a:rPr>
              <a:t> </a:t>
            </a:r>
            <a:r>
              <a:rPr dirty="0" sz="1000" spc="-10">
                <a:solidFill>
                  <a:srgbClr val="FFFFFF"/>
                </a:solidFill>
                <a:latin typeface="Arial"/>
                <a:cs typeface="Arial"/>
              </a:rPr>
              <a:t>Materials</a:t>
            </a:r>
            <a:endParaRPr sz="1000">
              <a:latin typeface="Arial"/>
              <a:cs typeface="Arial"/>
            </a:endParaRPr>
          </a:p>
        </p:txBody>
      </p:sp>
      <p:sp>
        <p:nvSpPr>
          <p:cNvPr id="15" name="object 15"/>
          <p:cNvSpPr txBox="1"/>
          <p:nvPr/>
        </p:nvSpPr>
        <p:spPr>
          <a:xfrm>
            <a:off x="2855988" y="8849469"/>
            <a:ext cx="3514090" cy="177800"/>
          </a:xfrm>
          <a:prstGeom prst="rect">
            <a:avLst/>
          </a:prstGeom>
        </p:spPr>
        <p:txBody>
          <a:bodyPr wrap="square" lIns="0" tIns="12065" rIns="0" bIns="0" rtlCol="0" vert="horz">
            <a:spAutoFit/>
          </a:bodyPr>
          <a:lstStyle/>
          <a:p>
            <a:pPr marL="12700">
              <a:lnSpc>
                <a:spcPct val="100000"/>
              </a:lnSpc>
              <a:spcBef>
                <a:spcPts val="95"/>
              </a:spcBef>
            </a:pPr>
            <a:r>
              <a:rPr dirty="0" sz="1000" spc="-5">
                <a:solidFill>
                  <a:srgbClr val="FFFFFF"/>
                </a:solidFill>
                <a:latin typeface="Arial"/>
                <a:cs typeface="Arial"/>
              </a:rPr>
              <a:t>https://ftp.wsdot.wa.gov/incoming/PSCBridgeDesignWorkshop</a:t>
            </a:r>
            <a:endParaRPr sz="1000">
              <a:latin typeface="Arial"/>
              <a:cs typeface="Arial"/>
            </a:endParaRPr>
          </a:p>
        </p:txBody>
      </p:sp>
      <p:sp>
        <p:nvSpPr>
          <p:cNvPr id="16" name="object 16"/>
          <p:cNvSpPr txBox="1"/>
          <p:nvPr/>
        </p:nvSpPr>
        <p:spPr>
          <a:xfrm>
            <a:off x="1003766" y="5528576"/>
            <a:ext cx="5492115" cy="417195"/>
          </a:xfrm>
          <a:prstGeom prst="rect">
            <a:avLst/>
          </a:prstGeom>
        </p:spPr>
        <p:txBody>
          <a:bodyPr wrap="square" lIns="0" tIns="14604" rIns="0" bIns="0" rtlCol="0" vert="horz">
            <a:spAutoFit/>
          </a:bodyPr>
          <a:lstStyle/>
          <a:p>
            <a:pPr marL="12700">
              <a:lnSpc>
                <a:spcPct val="100000"/>
              </a:lnSpc>
              <a:spcBef>
                <a:spcPts val="114"/>
              </a:spcBef>
            </a:pPr>
            <a:r>
              <a:rPr dirty="0" sz="2550" spc="5">
                <a:solidFill>
                  <a:srgbClr val="1C7C5B"/>
                </a:solidFill>
                <a:latin typeface="Arial Black"/>
                <a:cs typeface="Arial Black"/>
              </a:rPr>
              <a:t>Cohesion and Fraction</a:t>
            </a:r>
            <a:r>
              <a:rPr dirty="0" sz="2550" spc="-80">
                <a:solidFill>
                  <a:srgbClr val="1C7C5B"/>
                </a:solidFill>
                <a:latin typeface="Arial Black"/>
                <a:cs typeface="Arial Black"/>
              </a:rPr>
              <a:t> </a:t>
            </a:r>
            <a:r>
              <a:rPr dirty="0" sz="2550" spc="10">
                <a:solidFill>
                  <a:srgbClr val="1C7C5B"/>
                </a:solidFill>
                <a:latin typeface="Arial Black"/>
                <a:cs typeface="Arial Black"/>
              </a:rPr>
              <a:t>Factors</a:t>
            </a:r>
            <a:endParaRPr sz="2550">
              <a:latin typeface="Arial Black"/>
              <a:cs typeface="Arial Black"/>
            </a:endParaRPr>
          </a:p>
        </p:txBody>
      </p:sp>
      <p:sp>
        <p:nvSpPr>
          <p:cNvPr id="17" name="object 17"/>
          <p:cNvSpPr txBox="1"/>
          <p:nvPr/>
        </p:nvSpPr>
        <p:spPr>
          <a:xfrm>
            <a:off x="1003805" y="6253920"/>
            <a:ext cx="1129665" cy="199390"/>
          </a:xfrm>
          <a:prstGeom prst="rect">
            <a:avLst/>
          </a:prstGeom>
        </p:spPr>
        <p:txBody>
          <a:bodyPr wrap="square" lIns="0" tIns="11430" rIns="0" bIns="0" rtlCol="0" vert="horz">
            <a:spAutoFit/>
          </a:bodyPr>
          <a:lstStyle/>
          <a:p>
            <a:pPr marL="257175" indent="-245110">
              <a:lnSpc>
                <a:spcPct val="100000"/>
              </a:lnSpc>
              <a:spcBef>
                <a:spcPts val="90"/>
              </a:spcBef>
              <a:buChar char="•"/>
              <a:tabLst>
                <a:tab pos="257175" algn="l"/>
                <a:tab pos="257810" algn="l"/>
              </a:tabLst>
            </a:pPr>
            <a:r>
              <a:rPr dirty="0" sz="1150" spc="-10">
                <a:latin typeface="Arial"/>
                <a:cs typeface="Arial"/>
              </a:rPr>
              <a:t>LRFD</a:t>
            </a:r>
            <a:r>
              <a:rPr dirty="0" sz="1150" spc="-70">
                <a:latin typeface="Arial"/>
                <a:cs typeface="Arial"/>
              </a:rPr>
              <a:t> </a:t>
            </a:r>
            <a:r>
              <a:rPr dirty="0" sz="1150" spc="-10">
                <a:latin typeface="Arial"/>
                <a:cs typeface="Arial"/>
              </a:rPr>
              <a:t>5.7.4.4</a:t>
            </a:r>
            <a:endParaRPr sz="1150">
              <a:latin typeface="Arial"/>
              <a:cs typeface="Arial"/>
            </a:endParaRPr>
          </a:p>
        </p:txBody>
      </p:sp>
      <p:sp>
        <p:nvSpPr>
          <p:cNvPr id="18" name="object 18"/>
          <p:cNvSpPr txBox="1"/>
          <p:nvPr/>
        </p:nvSpPr>
        <p:spPr>
          <a:xfrm>
            <a:off x="6891024" y="8873744"/>
            <a:ext cx="205104" cy="155575"/>
          </a:xfrm>
          <a:prstGeom prst="rect">
            <a:avLst/>
          </a:prstGeom>
        </p:spPr>
        <p:txBody>
          <a:bodyPr wrap="square" lIns="0" tIns="12700" rIns="0" bIns="0" rtlCol="0" vert="horz">
            <a:spAutoFit/>
          </a:bodyPr>
          <a:lstStyle/>
          <a:p>
            <a:pPr marL="12700">
              <a:lnSpc>
                <a:spcPct val="100000"/>
              </a:lnSpc>
              <a:spcBef>
                <a:spcPts val="100"/>
              </a:spcBef>
            </a:pPr>
            <a:r>
              <a:rPr dirty="0" sz="850" spc="-10">
                <a:solidFill>
                  <a:srgbClr val="FFFFFF"/>
                </a:solidFill>
                <a:latin typeface="Arial"/>
                <a:cs typeface="Arial"/>
              </a:rPr>
              <a:t>14</a:t>
            </a:r>
            <a:r>
              <a:rPr dirty="0" sz="850">
                <a:solidFill>
                  <a:srgbClr val="FFFFFF"/>
                </a:solidFill>
                <a:latin typeface="Arial"/>
                <a:cs typeface="Arial"/>
              </a:rPr>
              <a:t>8</a:t>
            </a:r>
            <a:endParaRPr sz="850">
              <a:latin typeface="Arial"/>
              <a:cs typeface="Arial"/>
            </a:endParaRPr>
          </a:p>
        </p:txBody>
      </p:sp>
      <p:graphicFrame>
        <p:nvGraphicFramePr>
          <p:cNvPr id="19" name="object 19"/>
          <p:cNvGraphicFramePr>
            <a:graphicFrameLocks noGrp="1"/>
          </p:cNvGraphicFramePr>
          <p:nvPr/>
        </p:nvGraphicFramePr>
        <p:xfrm>
          <a:off x="1086611" y="6519672"/>
          <a:ext cx="5794375" cy="927100"/>
        </p:xfrm>
        <a:graphic>
          <a:graphicData uri="http://schemas.openxmlformats.org/drawingml/2006/table">
            <a:tbl>
              <a:tblPr firstRow="1" bandRow="1">
                <a:tableStyleId>{2D5ABB26-0587-4C30-8999-92F81FD0307C}</a:tableStyleId>
              </a:tblPr>
              <a:tblGrid>
                <a:gridCol w="3719829"/>
                <a:gridCol w="588010"/>
                <a:gridCol w="307339"/>
                <a:gridCol w="398779"/>
                <a:gridCol w="764539"/>
              </a:tblGrid>
              <a:tr h="263651">
                <a:tc>
                  <a:txBody>
                    <a:bodyPr/>
                    <a:lstStyle/>
                    <a:p>
                      <a:pPr>
                        <a:lnSpc>
                          <a:spcPct val="100000"/>
                        </a:lnSpc>
                      </a:pPr>
                      <a:endParaRPr sz="1100">
                        <a:latin typeface="Times New Roman"/>
                        <a:cs typeface="Times New Roman"/>
                      </a:endParaRPr>
                    </a:p>
                  </a:txBody>
                  <a:tcPr marL="0" marR="0" marB="0" marT="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marL="65405">
                        <a:lnSpc>
                          <a:spcPct val="100000"/>
                        </a:lnSpc>
                        <a:spcBef>
                          <a:spcPts val="250"/>
                        </a:spcBef>
                      </a:pPr>
                      <a:r>
                        <a:rPr dirty="0" sz="1250" spc="15">
                          <a:solidFill>
                            <a:srgbClr val="FFFFFF"/>
                          </a:solidFill>
                          <a:latin typeface="Cambria"/>
                          <a:cs typeface="Cambria"/>
                        </a:rPr>
                        <a:t>𝒄</a:t>
                      </a:r>
                      <a:r>
                        <a:rPr dirty="0" sz="1250" spc="-40">
                          <a:solidFill>
                            <a:srgbClr val="FFFFFF"/>
                          </a:solidFill>
                          <a:latin typeface="Cambria"/>
                          <a:cs typeface="Cambria"/>
                        </a:rPr>
                        <a:t> </a:t>
                      </a:r>
                      <a:r>
                        <a:rPr dirty="0" sz="1250" spc="30">
                          <a:solidFill>
                            <a:srgbClr val="FFFFFF"/>
                          </a:solidFill>
                          <a:latin typeface="Cambria"/>
                          <a:cs typeface="Cambria"/>
                        </a:rPr>
                        <a:t>(𝒌𝒔𝒊)</a:t>
                      </a:r>
                      <a:endParaRPr sz="1250">
                        <a:latin typeface="Cambria"/>
                        <a:cs typeface="Cambria"/>
                      </a:endParaRPr>
                    </a:p>
                  </a:txBody>
                  <a:tcPr marL="0" marR="0" marB="0" marT="3175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algn="ctr">
                        <a:lnSpc>
                          <a:spcPct val="100000"/>
                        </a:lnSpc>
                        <a:spcBef>
                          <a:spcPts val="250"/>
                        </a:spcBef>
                      </a:pPr>
                      <a:r>
                        <a:rPr dirty="0" sz="1250" spc="20">
                          <a:solidFill>
                            <a:srgbClr val="FFFFFF"/>
                          </a:solidFill>
                          <a:latin typeface="Cambria"/>
                          <a:cs typeface="Cambria"/>
                        </a:rPr>
                        <a:t>𝝁</a:t>
                      </a:r>
                      <a:endParaRPr sz="1250">
                        <a:latin typeface="Cambria"/>
                        <a:cs typeface="Cambria"/>
                      </a:endParaRPr>
                    </a:p>
                  </a:txBody>
                  <a:tcPr marL="0" marR="0" marB="0" marT="3175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marL="98425">
                        <a:lnSpc>
                          <a:spcPct val="100000"/>
                        </a:lnSpc>
                        <a:spcBef>
                          <a:spcPts val="250"/>
                        </a:spcBef>
                      </a:pPr>
                      <a:r>
                        <a:rPr dirty="0" sz="1250" spc="20">
                          <a:solidFill>
                            <a:srgbClr val="FFFFFF"/>
                          </a:solidFill>
                          <a:latin typeface="Cambria"/>
                          <a:cs typeface="Cambria"/>
                        </a:rPr>
                        <a:t>𝑲</a:t>
                      </a:r>
                      <a:r>
                        <a:rPr dirty="0" baseline="-15432" sz="1350" spc="30">
                          <a:solidFill>
                            <a:srgbClr val="FFFFFF"/>
                          </a:solidFill>
                          <a:latin typeface="Cambria"/>
                          <a:cs typeface="Cambria"/>
                        </a:rPr>
                        <a:t>𝟏</a:t>
                      </a:r>
                      <a:endParaRPr baseline="-15432" sz="1350">
                        <a:latin typeface="Cambria"/>
                        <a:cs typeface="Cambria"/>
                      </a:endParaRPr>
                    </a:p>
                  </a:txBody>
                  <a:tcPr marL="0" marR="0" marB="0" marT="3175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c>
                  <a:txBody>
                    <a:bodyPr/>
                    <a:lstStyle/>
                    <a:p>
                      <a:pPr marL="74295">
                        <a:lnSpc>
                          <a:spcPct val="100000"/>
                        </a:lnSpc>
                        <a:spcBef>
                          <a:spcPts val="250"/>
                        </a:spcBef>
                      </a:pPr>
                      <a:r>
                        <a:rPr dirty="0" sz="1250" spc="20">
                          <a:solidFill>
                            <a:srgbClr val="FFFFFF"/>
                          </a:solidFill>
                          <a:latin typeface="Cambria"/>
                          <a:cs typeface="Cambria"/>
                        </a:rPr>
                        <a:t>𝑲</a:t>
                      </a:r>
                      <a:r>
                        <a:rPr dirty="0" baseline="-15432" sz="1350" spc="30">
                          <a:solidFill>
                            <a:srgbClr val="FFFFFF"/>
                          </a:solidFill>
                          <a:latin typeface="Cambria"/>
                          <a:cs typeface="Cambria"/>
                        </a:rPr>
                        <a:t>𝟐</a:t>
                      </a:r>
                      <a:r>
                        <a:rPr dirty="0" baseline="-15432" sz="1350" spc="142">
                          <a:solidFill>
                            <a:srgbClr val="FFFFFF"/>
                          </a:solidFill>
                          <a:latin typeface="Cambria"/>
                          <a:cs typeface="Cambria"/>
                        </a:rPr>
                        <a:t> </a:t>
                      </a:r>
                      <a:r>
                        <a:rPr dirty="0" sz="1250" spc="30">
                          <a:solidFill>
                            <a:srgbClr val="FFFFFF"/>
                          </a:solidFill>
                          <a:latin typeface="Cambria"/>
                          <a:cs typeface="Cambria"/>
                        </a:rPr>
                        <a:t>(𝒌𝒔𝒊)</a:t>
                      </a:r>
                      <a:endParaRPr sz="1250">
                        <a:latin typeface="Cambria"/>
                        <a:cs typeface="Cambria"/>
                      </a:endParaRPr>
                    </a:p>
                  </a:txBody>
                  <a:tcPr marL="0" marR="0" marB="0" marT="3175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4F80BC"/>
                    </a:solidFill>
                  </a:tcPr>
                </a:tc>
              </a:tr>
              <a:tr h="326135">
                <a:tc>
                  <a:txBody>
                    <a:bodyPr/>
                    <a:lstStyle/>
                    <a:p>
                      <a:pPr marL="65405" marR="231140">
                        <a:lnSpc>
                          <a:spcPct val="101200"/>
                        </a:lnSpc>
                        <a:spcBef>
                          <a:spcPts val="229"/>
                        </a:spcBef>
                      </a:pPr>
                      <a:r>
                        <a:rPr dirty="0" sz="850" spc="-5">
                          <a:latin typeface="Arial"/>
                          <a:cs typeface="Arial"/>
                        </a:rPr>
                        <a:t>Cast-in-place concrete slab on clear girder surface, free of laitance with  surface </a:t>
                      </a:r>
                      <a:r>
                        <a:rPr dirty="0" sz="850" spc="-10">
                          <a:latin typeface="Arial"/>
                          <a:cs typeface="Arial"/>
                        </a:rPr>
                        <a:t>roughened </a:t>
                      </a:r>
                      <a:r>
                        <a:rPr dirty="0" sz="850">
                          <a:latin typeface="Arial"/>
                          <a:cs typeface="Arial"/>
                        </a:rPr>
                        <a:t>to </a:t>
                      </a:r>
                      <a:r>
                        <a:rPr dirty="0" sz="850" spc="-5">
                          <a:latin typeface="Arial"/>
                          <a:cs typeface="Arial"/>
                        </a:rPr>
                        <a:t>an amplitude of 0.25</a:t>
                      </a:r>
                      <a:r>
                        <a:rPr dirty="0" sz="850" spc="95">
                          <a:latin typeface="Arial"/>
                          <a:cs typeface="Arial"/>
                        </a:rPr>
                        <a:t> </a:t>
                      </a:r>
                      <a:r>
                        <a:rPr dirty="0" sz="850" spc="-5">
                          <a:latin typeface="Arial"/>
                          <a:cs typeface="Arial"/>
                        </a:rPr>
                        <a:t>in</a:t>
                      </a:r>
                      <a:endParaRPr sz="850">
                        <a:latin typeface="Arial"/>
                        <a:cs typeface="Arial"/>
                      </a:endParaRPr>
                    </a:p>
                  </a:txBody>
                  <a:tcPr marL="0" marR="0" marB="0" marT="29209">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marL="65405">
                        <a:lnSpc>
                          <a:spcPct val="100000"/>
                        </a:lnSpc>
                        <a:spcBef>
                          <a:spcPts val="240"/>
                        </a:spcBef>
                      </a:pPr>
                      <a:r>
                        <a:rPr dirty="0" sz="850" spc="-5">
                          <a:latin typeface="Arial"/>
                          <a:cs typeface="Arial"/>
                        </a:rPr>
                        <a:t>0.28</a:t>
                      </a:r>
                      <a:endParaRPr sz="850">
                        <a:latin typeface="Arial"/>
                        <a:cs typeface="Arial"/>
                      </a:endParaRPr>
                    </a:p>
                  </a:txBody>
                  <a:tcPr marL="0" marR="0" marB="0" marT="3048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algn="ctr" marR="18415">
                        <a:lnSpc>
                          <a:spcPct val="100000"/>
                        </a:lnSpc>
                        <a:spcBef>
                          <a:spcPts val="240"/>
                        </a:spcBef>
                      </a:pPr>
                      <a:r>
                        <a:rPr dirty="0" sz="850" spc="-5">
                          <a:latin typeface="Arial"/>
                          <a:cs typeface="Arial"/>
                        </a:rPr>
                        <a:t>1.0</a:t>
                      </a:r>
                      <a:endParaRPr sz="850">
                        <a:latin typeface="Arial"/>
                        <a:cs typeface="Arial"/>
                      </a:endParaRPr>
                    </a:p>
                  </a:txBody>
                  <a:tcPr marL="0" marR="0" marB="0" marT="3048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marL="67310">
                        <a:lnSpc>
                          <a:spcPct val="100000"/>
                        </a:lnSpc>
                        <a:spcBef>
                          <a:spcPts val="240"/>
                        </a:spcBef>
                      </a:pPr>
                      <a:r>
                        <a:rPr dirty="0" sz="850" spc="-5">
                          <a:latin typeface="Arial"/>
                          <a:cs typeface="Arial"/>
                        </a:rPr>
                        <a:t>0.3</a:t>
                      </a:r>
                      <a:endParaRPr sz="850">
                        <a:latin typeface="Arial"/>
                        <a:cs typeface="Arial"/>
                      </a:endParaRPr>
                    </a:p>
                  </a:txBody>
                  <a:tcPr marL="0" marR="0" marB="0" marT="3048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c>
                  <a:txBody>
                    <a:bodyPr/>
                    <a:lstStyle/>
                    <a:p>
                      <a:pPr marL="64769">
                        <a:lnSpc>
                          <a:spcPct val="100000"/>
                        </a:lnSpc>
                        <a:spcBef>
                          <a:spcPts val="240"/>
                        </a:spcBef>
                      </a:pPr>
                      <a:r>
                        <a:rPr dirty="0" sz="850" spc="-5">
                          <a:latin typeface="Arial"/>
                          <a:cs typeface="Arial"/>
                        </a:rPr>
                        <a:t>1.8</a:t>
                      </a:r>
                      <a:r>
                        <a:rPr dirty="0" sz="850">
                          <a:latin typeface="Arial"/>
                          <a:cs typeface="Arial"/>
                        </a:rPr>
                        <a:t> </a:t>
                      </a:r>
                      <a:r>
                        <a:rPr dirty="0" sz="850" spc="5">
                          <a:latin typeface="Arial"/>
                          <a:cs typeface="Arial"/>
                        </a:rPr>
                        <a:t>NWC</a:t>
                      </a:r>
                      <a:endParaRPr sz="850">
                        <a:latin typeface="Arial"/>
                        <a:cs typeface="Arial"/>
                      </a:endParaRPr>
                    </a:p>
                    <a:p>
                      <a:pPr marL="65405">
                        <a:lnSpc>
                          <a:spcPct val="100000"/>
                        </a:lnSpc>
                        <a:spcBef>
                          <a:spcPts val="15"/>
                        </a:spcBef>
                      </a:pPr>
                      <a:r>
                        <a:rPr dirty="0" sz="850" spc="-5">
                          <a:latin typeface="Arial"/>
                          <a:cs typeface="Arial"/>
                        </a:rPr>
                        <a:t>1.3</a:t>
                      </a:r>
                      <a:r>
                        <a:rPr dirty="0" sz="850">
                          <a:latin typeface="Arial"/>
                          <a:cs typeface="Arial"/>
                        </a:rPr>
                        <a:t> </a:t>
                      </a:r>
                      <a:r>
                        <a:rPr dirty="0" sz="850" spc="-15">
                          <a:latin typeface="Arial"/>
                          <a:cs typeface="Arial"/>
                        </a:rPr>
                        <a:t>LWC</a:t>
                      </a:r>
                      <a:endParaRPr sz="850">
                        <a:latin typeface="Arial"/>
                        <a:cs typeface="Arial"/>
                      </a:endParaRPr>
                    </a:p>
                  </a:txBody>
                  <a:tcPr marL="0" marR="0" marB="0" marT="3048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FD8E8"/>
                    </a:solidFill>
                  </a:tcPr>
                </a:tc>
              </a:tr>
              <a:tr h="327660">
                <a:tc>
                  <a:txBody>
                    <a:bodyPr/>
                    <a:lstStyle/>
                    <a:p>
                      <a:pPr marL="65405" marR="114300">
                        <a:lnSpc>
                          <a:spcPct val="101200"/>
                        </a:lnSpc>
                        <a:spcBef>
                          <a:spcPts val="229"/>
                        </a:spcBef>
                      </a:pPr>
                      <a:r>
                        <a:rPr dirty="0" sz="850" spc="-5">
                          <a:latin typeface="Arial"/>
                          <a:cs typeface="Arial"/>
                        </a:rPr>
                        <a:t>For concrete placed against </a:t>
                      </a:r>
                      <a:r>
                        <a:rPr dirty="0" sz="850">
                          <a:latin typeface="Arial"/>
                          <a:cs typeface="Arial"/>
                        </a:rPr>
                        <a:t>a </a:t>
                      </a:r>
                      <a:r>
                        <a:rPr dirty="0" sz="850" spc="-5">
                          <a:latin typeface="Arial"/>
                          <a:cs typeface="Arial"/>
                        </a:rPr>
                        <a:t>clean concrete surface, free of laitance, </a:t>
                      </a:r>
                      <a:r>
                        <a:rPr dirty="0" sz="850" spc="-10">
                          <a:latin typeface="Arial"/>
                          <a:cs typeface="Arial"/>
                        </a:rPr>
                        <a:t>but  not </a:t>
                      </a:r>
                      <a:r>
                        <a:rPr dirty="0" sz="850" spc="-5">
                          <a:latin typeface="Arial"/>
                          <a:cs typeface="Arial"/>
                        </a:rPr>
                        <a:t>intentionally</a:t>
                      </a:r>
                      <a:r>
                        <a:rPr dirty="0" sz="850" spc="35">
                          <a:latin typeface="Arial"/>
                          <a:cs typeface="Arial"/>
                        </a:rPr>
                        <a:t> </a:t>
                      </a:r>
                      <a:r>
                        <a:rPr dirty="0" sz="850" spc="-10">
                          <a:latin typeface="Arial"/>
                          <a:cs typeface="Arial"/>
                        </a:rPr>
                        <a:t>roughened:</a:t>
                      </a:r>
                      <a:endParaRPr sz="850">
                        <a:latin typeface="Arial"/>
                        <a:cs typeface="Arial"/>
                      </a:endParaRPr>
                    </a:p>
                  </a:txBody>
                  <a:tcPr marL="0" marR="0" marB="0" marT="29209">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marL="65405">
                        <a:lnSpc>
                          <a:spcPct val="100000"/>
                        </a:lnSpc>
                        <a:spcBef>
                          <a:spcPts val="240"/>
                        </a:spcBef>
                      </a:pPr>
                      <a:r>
                        <a:rPr dirty="0" sz="850" spc="-5">
                          <a:latin typeface="Arial"/>
                          <a:cs typeface="Arial"/>
                        </a:rPr>
                        <a:t>0.075</a:t>
                      </a:r>
                      <a:endParaRPr sz="850">
                        <a:latin typeface="Arial"/>
                        <a:cs typeface="Arial"/>
                      </a:endParaRPr>
                    </a:p>
                  </a:txBody>
                  <a:tcPr marL="0" marR="0" marB="0" marT="3048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algn="ctr" marR="18415">
                        <a:lnSpc>
                          <a:spcPct val="100000"/>
                        </a:lnSpc>
                        <a:spcBef>
                          <a:spcPts val="240"/>
                        </a:spcBef>
                      </a:pPr>
                      <a:r>
                        <a:rPr dirty="0" sz="850" spc="-5">
                          <a:latin typeface="Arial"/>
                          <a:cs typeface="Arial"/>
                        </a:rPr>
                        <a:t>0.6</a:t>
                      </a:r>
                      <a:endParaRPr sz="850">
                        <a:latin typeface="Arial"/>
                        <a:cs typeface="Arial"/>
                      </a:endParaRPr>
                    </a:p>
                  </a:txBody>
                  <a:tcPr marL="0" marR="0" marB="0" marT="3048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marL="67310">
                        <a:lnSpc>
                          <a:spcPct val="100000"/>
                        </a:lnSpc>
                        <a:spcBef>
                          <a:spcPts val="240"/>
                        </a:spcBef>
                      </a:pPr>
                      <a:r>
                        <a:rPr dirty="0" sz="850" spc="-5">
                          <a:latin typeface="Arial"/>
                          <a:cs typeface="Arial"/>
                        </a:rPr>
                        <a:t>0.2</a:t>
                      </a:r>
                      <a:endParaRPr sz="850">
                        <a:latin typeface="Arial"/>
                        <a:cs typeface="Arial"/>
                      </a:endParaRPr>
                    </a:p>
                  </a:txBody>
                  <a:tcPr marL="0" marR="0" marB="0" marT="3048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c>
                  <a:txBody>
                    <a:bodyPr/>
                    <a:lstStyle/>
                    <a:p>
                      <a:pPr marL="64769">
                        <a:lnSpc>
                          <a:spcPct val="100000"/>
                        </a:lnSpc>
                        <a:spcBef>
                          <a:spcPts val="240"/>
                        </a:spcBef>
                      </a:pPr>
                      <a:r>
                        <a:rPr dirty="0" sz="850" spc="-5">
                          <a:latin typeface="Arial"/>
                          <a:cs typeface="Arial"/>
                        </a:rPr>
                        <a:t>0.8</a:t>
                      </a:r>
                      <a:endParaRPr sz="850">
                        <a:latin typeface="Arial"/>
                        <a:cs typeface="Arial"/>
                      </a:endParaRPr>
                    </a:p>
                  </a:txBody>
                  <a:tcPr marL="0" marR="0" marB="0" marT="3048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8EDF4"/>
                    </a:solidFill>
                  </a:tcPr>
                </a:tc>
              </a:tr>
            </a:tbl>
          </a:graphicData>
        </a:graphic>
      </p:graphicFrame>
      <p:sp>
        <p:nvSpPr>
          <p:cNvPr id="20" name="object 20"/>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21" name="object 21"/>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4</a:t>
            </a:r>
            <a:r>
              <a:rPr dirty="0" sz="1050" spc="-5">
                <a:solidFill>
                  <a:srgbClr val="262626"/>
                </a:solidFill>
                <a:latin typeface="Calibri"/>
                <a:cs typeface="Calibri"/>
              </a:rPr>
              <a:t>7</a:t>
            </a:r>
            <a:endParaRPr sz="1050">
              <a:latin typeface="Calibri"/>
              <a:cs typeface="Calibri"/>
            </a:endParaRPr>
          </a:p>
        </p:txBody>
      </p:sp>
      <p:sp>
        <p:nvSpPr>
          <p:cNvPr id="23" name="object 23"/>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22" name="object 22"/>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4</a:t>
            </a:r>
            <a:r>
              <a:rPr dirty="0" sz="1050" spc="-5">
                <a:solidFill>
                  <a:srgbClr val="262626"/>
                </a:solidFill>
                <a:latin typeface="Calibri"/>
                <a:cs typeface="Calibri"/>
              </a:rPr>
              <a:t>8</a:t>
            </a:r>
            <a:endParaRPr sz="1050">
              <a:latin typeface="Calibri"/>
              <a:cs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3902710" cy="417195"/>
          </a:xfrm>
          <a:prstGeom prst="rect"/>
        </p:spPr>
        <p:txBody>
          <a:bodyPr wrap="square" lIns="0" tIns="14604" rIns="0" bIns="0" rtlCol="0" vert="horz">
            <a:spAutoFit/>
          </a:bodyPr>
          <a:lstStyle/>
          <a:p>
            <a:pPr>
              <a:lnSpc>
                <a:spcPct val="100000"/>
              </a:lnSpc>
              <a:spcBef>
                <a:spcPts val="114"/>
              </a:spcBef>
            </a:pPr>
            <a:r>
              <a:rPr dirty="0" sz="2550" spc="5" b="0">
                <a:solidFill>
                  <a:srgbClr val="1C7C5B"/>
                </a:solidFill>
                <a:latin typeface="Arial Black"/>
                <a:cs typeface="Arial Black"/>
              </a:rPr>
              <a:t>Interface </a:t>
            </a:r>
            <a:r>
              <a:rPr dirty="0" sz="2550" spc="10" b="0">
                <a:solidFill>
                  <a:srgbClr val="1C7C5B"/>
                </a:solidFill>
                <a:latin typeface="Arial Black"/>
                <a:cs typeface="Arial Black"/>
              </a:rPr>
              <a:t>Shear</a:t>
            </a:r>
            <a:r>
              <a:rPr dirty="0" sz="2550" spc="-95" b="0">
                <a:solidFill>
                  <a:srgbClr val="1C7C5B"/>
                </a:solidFill>
                <a:latin typeface="Arial Black"/>
                <a:cs typeface="Arial Black"/>
              </a:rPr>
              <a:t> </a:t>
            </a:r>
            <a:r>
              <a:rPr dirty="0" sz="2550" spc="5" b="0">
                <a:solidFill>
                  <a:srgbClr val="1C7C5B"/>
                </a:solidFill>
                <a:latin typeface="Arial Black"/>
                <a:cs typeface="Arial Black"/>
              </a:rPr>
              <a:t>Force</a:t>
            </a:r>
            <a:endParaRPr sz="2550">
              <a:latin typeface="Arial Black"/>
              <a:cs typeface="Arial Black"/>
            </a:endParaRPr>
          </a:p>
        </p:txBody>
      </p:sp>
      <p:sp>
        <p:nvSpPr>
          <p:cNvPr id="6" name="object 6"/>
          <p:cNvSpPr txBox="1"/>
          <p:nvPr/>
        </p:nvSpPr>
        <p:spPr>
          <a:xfrm>
            <a:off x="1016505" y="1782617"/>
            <a:ext cx="1116965" cy="565150"/>
          </a:xfrm>
          <a:prstGeom prst="rect">
            <a:avLst/>
          </a:prstGeom>
        </p:spPr>
        <p:txBody>
          <a:bodyPr wrap="square" lIns="0" tIns="107314" rIns="0" bIns="0" rtlCol="0" vert="horz">
            <a:spAutoFit/>
          </a:bodyPr>
          <a:lstStyle/>
          <a:p>
            <a:pPr marL="244475" indent="-245110">
              <a:lnSpc>
                <a:spcPct val="100000"/>
              </a:lnSpc>
              <a:spcBef>
                <a:spcPts val="844"/>
              </a:spcBef>
              <a:buChar char="•"/>
              <a:tabLst>
                <a:tab pos="244475" algn="l"/>
                <a:tab pos="245110" algn="l"/>
              </a:tabLst>
            </a:pPr>
            <a:r>
              <a:rPr dirty="0" sz="1150" spc="-10">
                <a:latin typeface="Arial"/>
                <a:cs typeface="Arial"/>
              </a:rPr>
              <a:t>LRFD</a:t>
            </a:r>
            <a:r>
              <a:rPr dirty="0" sz="1150" spc="-70">
                <a:latin typeface="Arial"/>
                <a:cs typeface="Arial"/>
              </a:rPr>
              <a:t> </a:t>
            </a:r>
            <a:r>
              <a:rPr dirty="0" sz="1150" spc="-10">
                <a:latin typeface="Arial"/>
                <a:cs typeface="Arial"/>
              </a:rPr>
              <a:t>5.7.4.5</a:t>
            </a:r>
            <a:endParaRPr sz="1150">
              <a:latin typeface="Arial"/>
              <a:cs typeface="Arial"/>
            </a:endParaRPr>
          </a:p>
          <a:p>
            <a:pPr>
              <a:lnSpc>
                <a:spcPct val="100000"/>
              </a:lnSpc>
              <a:spcBef>
                <a:spcPts val="745"/>
              </a:spcBef>
            </a:pPr>
            <a:r>
              <a:rPr dirty="0" sz="1150" spc="-5">
                <a:latin typeface="Arial"/>
                <a:cs typeface="Arial"/>
              </a:rPr>
              <a:t>•</a:t>
            </a:r>
            <a:endParaRPr sz="1150">
              <a:latin typeface="Arial"/>
              <a:cs typeface="Arial"/>
            </a:endParaRPr>
          </a:p>
        </p:txBody>
      </p:sp>
      <p:sp>
        <p:nvSpPr>
          <p:cNvPr id="7" name="object 7"/>
          <p:cNvSpPr txBox="1"/>
          <p:nvPr/>
        </p:nvSpPr>
        <p:spPr>
          <a:xfrm>
            <a:off x="1236484" y="2177261"/>
            <a:ext cx="1219200" cy="199390"/>
          </a:xfrm>
          <a:prstGeom prst="rect">
            <a:avLst/>
          </a:prstGeom>
        </p:spPr>
        <p:txBody>
          <a:bodyPr wrap="square" lIns="0" tIns="11430" rIns="0" bIns="0" rtlCol="0" vert="horz">
            <a:spAutoFit/>
          </a:bodyPr>
          <a:lstStyle/>
          <a:p>
            <a:pPr marL="25400">
              <a:lnSpc>
                <a:spcPct val="100000"/>
              </a:lnSpc>
              <a:spcBef>
                <a:spcPts val="90"/>
              </a:spcBef>
            </a:pPr>
            <a:r>
              <a:rPr dirty="0" baseline="12077" sz="1725" spc="-7">
                <a:latin typeface="Cambria"/>
                <a:cs typeface="Cambria"/>
              </a:rPr>
              <a:t>𝑉</a:t>
            </a:r>
            <a:r>
              <a:rPr dirty="0" sz="800" spc="-5">
                <a:latin typeface="Cambria"/>
                <a:cs typeface="Cambria"/>
              </a:rPr>
              <a:t>ui </a:t>
            </a:r>
            <a:r>
              <a:rPr dirty="0" baseline="12077" sz="1725" spc="315">
                <a:latin typeface="Cambria"/>
                <a:cs typeface="Cambria"/>
              </a:rPr>
              <a:t>= </a:t>
            </a:r>
            <a:r>
              <a:rPr dirty="0" baseline="12077" sz="1725" spc="75">
                <a:latin typeface="Cambria"/>
                <a:cs typeface="Cambria"/>
              </a:rPr>
              <a:t>𝑣</a:t>
            </a:r>
            <a:r>
              <a:rPr dirty="0" sz="800" spc="50">
                <a:latin typeface="Cambria"/>
                <a:cs typeface="Cambria"/>
              </a:rPr>
              <a:t>ui</a:t>
            </a:r>
            <a:r>
              <a:rPr dirty="0" baseline="12077" sz="1725" spc="75">
                <a:latin typeface="Cambria"/>
                <a:cs typeface="Cambria"/>
              </a:rPr>
              <a:t>𝐴</a:t>
            </a:r>
            <a:r>
              <a:rPr dirty="0" sz="800" spc="50">
                <a:latin typeface="Cambria"/>
                <a:cs typeface="Cambria"/>
              </a:rPr>
              <a:t>ev </a:t>
            </a:r>
            <a:r>
              <a:rPr dirty="0" baseline="12077" sz="1725" spc="315">
                <a:latin typeface="Cambria"/>
                <a:cs typeface="Cambria"/>
              </a:rPr>
              <a:t>=</a:t>
            </a:r>
            <a:r>
              <a:rPr dirty="0" baseline="12077" sz="1725" spc="-202">
                <a:latin typeface="Cambria"/>
                <a:cs typeface="Cambria"/>
              </a:rPr>
              <a:t> </a:t>
            </a:r>
            <a:r>
              <a:rPr dirty="0" baseline="12077" sz="1725" spc="67">
                <a:latin typeface="Cambria"/>
                <a:cs typeface="Cambria"/>
              </a:rPr>
              <a:t>𝑣</a:t>
            </a:r>
            <a:r>
              <a:rPr dirty="0" sz="800" spc="45">
                <a:latin typeface="Cambria"/>
                <a:cs typeface="Cambria"/>
              </a:rPr>
              <a:t>ui</a:t>
            </a:r>
            <a:endParaRPr sz="800">
              <a:latin typeface="Cambria"/>
              <a:cs typeface="Cambria"/>
            </a:endParaRPr>
          </a:p>
        </p:txBody>
      </p:sp>
      <p:sp>
        <p:nvSpPr>
          <p:cNvPr id="8" name="object 8"/>
          <p:cNvSpPr/>
          <p:nvPr/>
        </p:nvSpPr>
        <p:spPr>
          <a:xfrm>
            <a:off x="2464308" y="2145792"/>
            <a:ext cx="372110" cy="239395"/>
          </a:xfrm>
          <a:custGeom>
            <a:avLst/>
            <a:gdLst/>
            <a:ahLst/>
            <a:cxnLst/>
            <a:rect l="l" t="t" r="r" b="b"/>
            <a:pathLst>
              <a:path w="372110" h="239394">
                <a:moveTo>
                  <a:pt x="320039" y="239268"/>
                </a:moveTo>
                <a:lnTo>
                  <a:pt x="316991" y="233172"/>
                </a:lnTo>
                <a:lnTo>
                  <a:pt x="326469" y="226314"/>
                </a:lnTo>
                <a:lnTo>
                  <a:pt x="334517" y="217170"/>
                </a:lnTo>
                <a:lnTo>
                  <a:pt x="352353" y="175688"/>
                </a:lnTo>
                <a:lnTo>
                  <a:pt x="358139" y="120396"/>
                </a:lnTo>
                <a:lnTo>
                  <a:pt x="357544" y="99774"/>
                </a:lnTo>
                <a:lnTo>
                  <a:pt x="347471" y="48768"/>
                </a:lnTo>
                <a:lnTo>
                  <a:pt x="326469" y="13192"/>
                </a:lnTo>
                <a:lnTo>
                  <a:pt x="316991" y="6096"/>
                </a:lnTo>
                <a:lnTo>
                  <a:pt x="320039" y="0"/>
                </a:lnTo>
                <a:lnTo>
                  <a:pt x="349829" y="29575"/>
                </a:lnTo>
                <a:lnTo>
                  <a:pt x="368426" y="79438"/>
                </a:lnTo>
                <a:lnTo>
                  <a:pt x="371855" y="120396"/>
                </a:lnTo>
                <a:lnTo>
                  <a:pt x="370998" y="140636"/>
                </a:lnTo>
                <a:lnTo>
                  <a:pt x="364140" y="178260"/>
                </a:lnTo>
                <a:lnTo>
                  <a:pt x="340804" y="222313"/>
                </a:lnTo>
                <a:lnTo>
                  <a:pt x="330922" y="232148"/>
                </a:lnTo>
                <a:lnTo>
                  <a:pt x="320039" y="239268"/>
                </a:lnTo>
                <a:close/>
              </a:path>
              <a:path w="372110" h="239394">
                <a:moveTo>
                  <a:pt x="50291" y="239268"/>
                </a:moveTo>
                <a:lnTo>
                  <a:pt x="21145" y="209907"/>
                </a:lnTo>
                <a:lnTo>
                  <a:pt x="3428" y="160020"/>
                </a:lnTo>
                <a:lnTo>
                  <a:pt x="0" y="120396"/>
                </a:lnTo>
                <a:lnTo>
                  <a:pt x="857" y="99274"/>
                </a:lnTo>
                <a:lnTo>
                  <a:pt x="7715" y="61031"/>
                </a:lnTo>
                <a:lnTo>
                  <a:pt x="29717" y="17526"/>
                </a:lnTo>
                <a:lnTo>
                  <a:pt x="50291" y="0"/>
                </a:lnTo>
                <a:lnTo>
                  <a:pt x="53339" y="6096"/>
                </a:lnTo>
                <a:lnTo>
                  <a:pt x="44505" y="13192"/>
                </a:lnTo>
                <a:lnTo>
                  <a:pt x="36385" y="22860"/>
                </a:lnTo>
                <a:lnTo>
                  <a:pt x="18621" y="64246"/>
                </a:lnTo>
                <a:lnTo>
                  <a:pt x="12191" y="120396"/>
                </a:lnTo>
                <a:lnTo>
                  <a:pt x="13001" y="140160"/>
                </a:lnTo>
                <a:lnTo>
                  <a:pt x="22859" y="192024"/>
                </a:lnTo>
                <a:lnTo>
                  <a:pt x="44505" y="226314"/>
                </a:lnTo>
                <a:lnTo>
                  <a:pt x="53339" y="233172"/>
                </a:lnTo>
                <a:lnTo>
                  <a:pt x="50291" y="239268"/>
                </a:lnTo>
                <a:close/>
              </a:path>
            </a:pathLst>
          </a:custGeom>
          <a:solidFill>
            <a:srgbClr val="000000"/>
          </a:solidFill>
        </p:spPr>
        <p:txBody>
          <a:bodyPr wrap="square" lIns="0" tIns="0" rIns="0" bIns="0" rtlCol="0"/>
          <a:lstStyle/>
          <a:p/>
        </p:txBody>
      </p:sp>
      <p:sp>
        <p:nvSpPr>
          <p:cNvPr id="9" name="object 9"/>
          <p:cNvSpPr txBox="1"/>
          <p:nvPr/>
        </p:nvSpPr>
        <p:spPr>
          <a:xfrm>
            <a:off x="2523713" y="2070268"/>
            <a:ext cx="264160" cy="342900"/>
          </a:xfrm>
          <a:prstGeom prst="rect">
            <a:avLst/>
          </a:prstGeom>
        </p:spPr>
        <p:txBody>
          <a:bodyPr wrap="square" lIns="0" tIns="48260" rIns="0" bIns="0" rtlCol="0" vert="horz">
            <a:spAutoFit/>
          </a:bodyPr>
          <a:lstStyle/>
          <a:p>
            <a:pPr>
              <a:lnSpc>
                <a:spcPct val="100000"/>
              </a:lnSpc>
              <a:spcBef>
                <a:spcPts val="380"/>
              </a:spcBef>
            </a:pPr>
            <a:r>
              <a:rPr dirty="0" sz="800" spc="35">
                <a:latin typeface="Cambria"/>
                <a:cs typeface="Cambria"/>
              </a:rPr>
              <a:t>12</a:t>
            </a:r>
            <a:r>
              <a:rPr dirty="0" sz="800" spc="-45">
                <a:latin typeface="Cambria"/>
                <a:cs typeface="Cambria"/>
              </a:rPr>
              <a:t> </a:t>
            </a:r>
            <a:r>
              <a:rPr dirty="0" sz="800" spc="75">
                <a:latin typeface="Cambria"/>
                <a:cs typeface="Cambria"/>
              </a:rPr>
              <a:t>in</a:t>
            </a:r>
            <a:endParaRPr sz="800">
              <a:latin typeface="Cambria"/>
              <a:cs typeface="Cambria"/>
            </a:endParaRPr>
          </a:p>
          <a:p>
            <a:pPr marL="27305">
              <a:lnSpc>
                <a:spcPct val="100000"/>
              </a:lnSpc>
              <a:spcBef>
                <a:spcPts val="290"/>
              </a:spcBef>
            </a:pPr>
            <a:r>
              <a:rPr dirty="0" sz="800" spc="35">
                <a:latin typeface="Cambria"/>
                <a:cs typeface="Cambria"/>
              </a:rPr>
              <a:t>1</a:t>
            </a:r>
            <a:r>
              <a:rPr dirty="0" sz="800" spc="-20">
                <a:latin typeface="Cambria"/>
                <a:cs typeface="Cambria"/>
              </a:rPr>
              <a:t> </a:t>
            </a:r>
            <a:r>
              <a:rPr dirty="0" sz="800" spc="165">
                <a:latin typeface="Cambria"/>
                <a:cs typeface="Cambria"/>
              </a:rPr>
              <a:t>ft</a:t>
            </a:r>
            <a:endParaRPr sz="800">
              <a:latin typeface="Cambria"/>
              <a:cs typeface="Cambria"/>
            </a:endParaRPr>
          </a:p>
        </p:txBody>
      </p:sp>
      <p:sp>
        <p:nvSpPr>
          <p:cNvPr id="10" name="object 10"/>
          <p:cNvSpPr/>
          <p:nvPr/>
        </p:nvSpPr>
        <p:spPr>
          <a:xfrm>
            <a:off x="2522219" y="2264664"/>
            <a:ext cx="254635" cy="0"/>
          </a:xfrm>
          <a:custGeom>
            <a:avLst/>
            <a:gdLst/>
            <a:ahLst/>
            <a:cxnLst/>
            <a:rect l="l" t="t" r="r" b="b"/>
            <a:pathLst>
              <a:path w="254635" h="0">
                <a:moveTo>
                  <a:pt x="0" y="0"/>
                </a:moveTo>
                <a:lnTo>
                  <a:pt x="254508" y="0"/>
                </a:lnTo>
              </a:path>
            </a:pathLst>
          </a:custGeom>
          <a:ln w="9144">
            <a:solidFill>
              <a:srgbClr val="000000"/>
            </a:solidFill>
          </a:ln>
        </p:spPr>
        <p:txBody>
          <a:bodyPr wrap="square" lIns="0" tIns="0" rIns="0" bIns="0" rtlCol="0"/>
          <a:lstStyle/>
          <a:p/>
        </p:txBody>
      </p:sp>
      <p:sp>
        <p:nvSpPr>
          <p:cNvPr id="11" name="object 11"/>
          <p:cNvSpPr txBox="1"/>
          <p:nvPr/>
        </p:nvSpPr>
        <p:spPr>
          <a:xfrm>
            <a:off x="2945872" y="2216887"/>
            <a:ext cx="108585" cy="151765"/>
          </a:xfrm>
          <a:prstGeom prst="rect">
            <a:avLst/>
          </a:prstGeom>
        </p:spPr>
        <p:txBody>
          <a:bodyPr wrap="square" lIns="0" tIns="15875" rIns="0" bIns="0" rtlCol="0" vert="horz">
            <a:spAutoFit/>
          </a:bodyPr>
          <a:lstStyle/>
          <a:p>
            <a:pPr>
              <a:lnSpc>
                <a:spcPct val="100000"/>
              </a:lnSpc>
              <a:spcBef>
                <a:spcPts val="125"/>
              </a:spcBef>
            </a:pPr>
            <a:r>
              <a:rPr dirty="0" sz="800" spc="60">
                <a:latin typeface="Cambria"/>
                <a:cs typeface="Cambria"/>
              </a:rPr>
              <a:t>v</a:t>
            </a:r>
            <a:r>
              <a:rPr dirty="0" sz="800" spc="65">
                <a:latin typeface="Cambria"/>
                <a:cs typeface="Cambria"/>
              </a:rPr>
              <a:t>i</a:t>
            </a:r>
            <a:endParaRPr sz="800">
              <a:latin typeface="Cambria"/>
              <a:cs typeface="Cambria"/>
            </a:endParaRPr>
          </a:p>
        </p:txBody>
      </p:sp>
      <p:sp>
        <p:nvSpPr>
          <p:cNvPr id="12" name="object 12"/>
          <p:cNvSpPr txBox="1"/>
          <p:nvPr/>
        </p:nvSpPr>
        <p:spPr>
          <a:xfrm>
            <a:off x="2872783" y="2148289"/>
            <a:ext cx="748665" cy="199390"/>
          </a:xfrm>
          <a:prstGeom prst="rect">
            <a:avLst/>
          </a:prstGeom>
        </p:spPr>
        <p:txBody>
          <a:bodyPr wrap="square" lIns="0" tIns="11430" rIns="0" bIns="0" rtlCol="0" vert="horz">
            <a:spAutoFit/>
          </a:bodyPr>
          <a:lstStyle/>
          <a:p>
            <a:pPr>
              <a:lnSpc>
                <a:spcPct val="100000"/>
              </a:lnSpc>
              <a:spcBef>
                <a:spcPts val="90"/>
              </a:spcBef>
              <a:tabLst>
                <a:tab pos="222250" algn="l"/>
              </a:tabLst>
            </a:pPr>
            <a:r>
              <a:rPr dirty="0" sz="1150" spc="-10">
                <a:latin typeface="Cambria"/>
                <a:cs typeface="Cambria"/>
              </a:rPr>
              <a:t>𝑏	</a:t>
            </a:r>
            <a:r>
              <a:rPr dirty="0" sz="1150" spc="-10">
                <a:latin typeface="Arial"/>
                <a:cs typeface="Arial"/>
              </a:rPr>
              <a:t>where</a:t>
            </a:r>
            <a:r>
              <a:rPr dirty="0" sz="1150" spc="-70">
                <a:latin typeface="Arial"/>
                <a:cs typeface="Arial"/>
              </a:rPr>
              <a:t> </a:t>
            </a:r>
            <a:r>
              <a:rPr dirty="0" sz="1150" spc="-10">
                <a:latin typeface="Cambria"/>
                <a:cs typeface="Cambria"/>
              </a:rPr>
              <a:t>𝑣</a:t>
            </a:r>
            <a:endParaRPr sz="1150">
              <a:latin typeface="Cambria"/>
              <a:cs typeface="Cambria"/>
            </a:endParaRPr>
          </a:p>
        </p:txBody>
      </p:sp>
      <p:sp>
        <p:nvSpPr>
          <p:cNvPr id="13" name="object 13"/>
          <p:cNvSpPr txBox="1"/>
          <p:nvPr/>
        </p:nvSpPr>
        <p:spPr>
          <a:xfrm>
            <a:off x="3607248" y="2216887"/>
            <a:ext cx="118110" cy="151765"/>
          </a:xfrm>
          <a:prstGeom prst="rect">
            <a:avLst/>
          </a:prstGeom>
        </p:spPr>
        <p:txBody>
          <a:bodyPr wrap="square" lIns="0" tIns="15875" rIns="0" bIns="0" rtlCol="0" vert="horz">
            <a:spAutoFit/>
          </a:bodyPr>
          <a:lstStyle/>
          <a:p>
            <a:pPr>
              <a:lnSpc>
                <a:spcPct val="100000"/>
              </a:lnSpc>
              <a:spcBef>
                <a:spcPts val="125"/>
              </a:spcBef>
            </a:pPr>
            <a:r>
              <a:rPr dirty="0" sz="800" spc="95">
                <a:latin typeface="Cambria"/>
                <a:cs typeface="Cambria"/>
              </a:rPr>
              <a:t>u</a:t>
            </a:r>
            <a:r>
              <a:rPr dirty="0" sz="800" spc="65">
                <a:latin typeface="Cambria"/>
                <a:cs typeface="Cambria"/>
              </a:rPr>
              <a:t>i</a:t>
            </a:r>
            <a:endParaRPr sz="800">
              <a:latin typeface="Cambria"/>
              <a:cs typeface="Cambria"/>
            </a:endParaRPr>
          </a:p>
        </p:txBody>
      </p:sp>
      <p:sp>
        <p:nvSpPr>
          <p:cNvPr id="14" name="object 14"/>
          <p:cNvSpPr txBox="1"/>
          <p:nvPr/>
        </p:nvSpPr>
        <p:spPr>
          <a:xfrm>
            <a:off x="3738902" y="2062960"/>
            <a:ext cx="403860" cy="199390"/>
          </a:xfrm>
          <a:prstGeom prst="rect">
            <a:avLst/>
          </a:prstGeom>
        </p:spPr>
        <p:txBody>
          <a:bodyPr wrap="square" lIns="0" tIns="11430" rIns="0" bIns="0" rtlCol="0" vert="horz">
            <a:spAutoFit/>
          </a:bodyPr>
          <a:lstStyle/>
          <a:p>
            <a:pPr marL="25400">
              <a:lnSpc>
                <a:spcPct val="100000"/>
              </a:lnSpc>
              <a:spcBef>
                <a:spcPts val="90"/>
              </a:spcBef>
            </a:pPr>
            <a:r>
              <a:rPr dirty="0" baseline="-31400" sz="1725" spc="315">
                <a:latin typeface="Cambria"/>
                <a:cs typeface="Cambria"/>
              </a:rPr>
              <a:t>=</a:t>
            </a:r>
            <a:r>
              <a:rPr dirty="0" baseline="-31400" sz="1725" spc="37">
                <a:latin typeface="Cambria"/>
                <a:cs typeface="Cambria"/>
              </a:rPr>
              <a:t> </a:t>
            </a:r>
            <a:r>
              <a:rPr dirty="0" sz="800" spc="40">
                <a:latin typeface="Cambria"/>
                <a:cs typeface="Cambria"/>
              </a:rPr>
              <a:t>V</a:t>
            </a:r>
            <a:r>
              <a:rPr dirty="0" baseline="-12820" sz="975" spc="60">
                <a:latin typeface="Cambria"/>
                <a:cs typeface="Cambria"/>
              </a:rPr>
              <a:t>u</a:t>
            </a:r>
            <a:r>
              <a:rPr dirty="0" sz="800" spc="40">
                <a:latin typeface="Cambria"/>
                <a:cs typeface="Cambria"/>
              </a:rPr>
              <a:t>Q</a:t>
            </a:r>
            <a:endParaRPr sz="800">
              <a:latin typeface="Cambria"/>
              <a:cs typeface="Cambria"/>
            </a:endParaRPr>
          </a:p>
        </p:txBody>
      </p:sp>
      <p:sp>
        <p:nvSpPr>
          <p:cNvPr id="15" name="object 15"/>
          <p:cNvSpPr txBox="1"/>
          <p:nvPr/>
        </p:nvSpPr>
        <p:spPr>
          <a:xfrm>
            <a:off x="3886678" y="2261097"/>
            <a:ext cx="255270" cy="151765"/>
          </a:xfrm>
          <a:prstGeom prst="rect">
            <a:avLst/>
          </a:prstGeom>
        </p:spPr>
        <p:txBody>
          <a:bodyPr wrap="square" lIns="0" tIns="15875" rIns="0" bIns="0" rtlCol="0" vert="horz">
            <a:spAutoFit/>
          </a:bodyPr>
          <a:lstStyle/>
          <a:p>
            <a:pPr marL="25400">
              <a:lnSpc>
                <a:spcPct val="100000"/>
              </a:lnSpc>
              <a:spcBef>
                <a:spcPts val="125"/>
              </a:spcBef>
            </a:pPr>
            <a:r>
              <a:rPr dirty="0" sz="800" spc="80">
                <a:latin typeface="Cambria"/>
                <a:cs typeface="Cambria"/>
              </a:rPr>
              <a:t>lb</a:t>
            </a:r>
            <a:r>
              <a:rPr dirty="0" baseline="-17094" sz="975" spc="120">
                <a:latin typeface="Cambria"/>
                <a:cs typeface="Cambria"/>
              </a:rPr>
              <a:t>vi</a:t>
            </a:r>
            <a:endParaRPr baseline="-17094" sz="975">
              <a:latin typeface="Cambria"/>
              <a:cs typeface="Cambria"/>
            </a:endParaRPr>
          </a:p>
        </p:txBody>
      </p:sp>
      <p:sp>
        <p:nvSpPr>
          <p:cNvPr id="16" name="object 16"/>
          <p:cNvSpPr/>
          <p:nvPr/>
        </p:nvSpPr>
        <p:spPr>
          <a:xfrm>
            <a:off x="3910584" y="2264664"/>
            <a:ext cx="195580" cy="0"/>
          </a:xfrm>
          <a:custGeom>
            <a:avLst/>
            <a:gdLst/>
            <a:ahLst/>
            <a:cxnLst/>
            <a:rect l="l" t="t" r="r" b="b"/>
            <a:pathLst>
              <a:path w="195579" h="0">
                <a:moveTo>
                  <a:pt x="0" y="0"/>
                </a:moveTo>
                <a:lnTo>
                  <a:pt x="195072" y="0"/>
                </a:lnTo>
              </a:path>
            </a:pathLst>
          </a:custGeom>
          <a:ln w="9144">
            <a:solidFill>
              <a:srgbClr val="000000"/>
            </a:solidFill>
          </a:ln>
        </p:spPr>
        <p:txBody>
          <a:bodyPr wrap="square" lIns="0" tIns="0" rIns="0" bIns="0" rtlCol="0"/>
          <a:lstStyle/>
          <a:p/>
        </p:txBody>
      </p:sp>
      <p:sp>
        <p:nvSpPr>
          <p:cNvPr id="17" name="object 17"/>
          <p:cNvSpPr txBox="1"/>
          <p:nvPr/>
        </p:nvSpPr>
        <p:spPr>
          <a:xfrm>
            <a:off x="1331942" y="2549109"/>
            <a:ext cx="118110" cy="151765"/>
          </a:xfrm>
          <a:prstGeom prst="rect">
            <a:avLst/>
          </a:prstGeom>
        </p:spPr>
        <p:txBody>
          <a:bodyPr wrap="square" lIns="0" tIns="15875" rIns="0" bIns="0" rtlCol="0" vert="horz">
            <a:spAutoFit/>
          </a:bodyPr>
          <a:lstStyle/>
          <a:p>
            <a:pPr>
              <a:lnSpc>
                <a:spcPct val="100000"/>
              </a:lnSpc>
              <a:spcBef>
                <a:spcPts val="125"/>
              </a:spcBef>
            </a:pPr>
            <a:r>
              <a:rPr dirty="0" sz="800" spc="95">
                <a:latin typeface="Cambria"/>
                <a:cs typeface="Cambria"/>
              </a:rPr>
              <a:t>u</a:t>
            </a:r>
            <a:r>
              <a:rPr dirty="0" sz="800" spc="65">
                <a:latin typeface="Cambria"/>
                <a:cs typeface="Cambria"/>
              </a:rPr>
              <a:t>i</a:t>
            </a:r>
            <a:endParaRPr sz="800">
              <a:latin typeface="Cambria"/>
              <a:cs typeface="Cambria"/>
            </a:endParaRPr>
          </a:p>
        </p:txBody>
      </p:sp>
      <p:sp>
        <p:nvSpPr>
          <p:cNvPr id="18" name="object 18"/>
          <p:cNvSpPr txBox="1"/>
          <p:nvPr/>
        </p:nvSpPr>
        <p:spPr>
          <a:xfrm>
            <a:off x="1712974" y="2593320"/>
            <a:ext cx="53975" cy="151765"/>
          </a:xfrm>
          <a:prstGeom prst="rect">
            <a:avLst/>
          </a:prstGeom>
        </p:spPr>
        <p:txBody>
          <a:bodyPr wrap="square" lIns="0" tIns="15875" rIns="0" bIns="0" rtlCol="0" vert="horz">
            <a:spAutoFit/>
          </a:bodyPr>
          <a:lstStyle/>
          <a:p>
            <a:pPr>
              <a:lnSpc>
                <a:spcPct val="100000"/>
              </a:lnSpc>
              <a:spcBef>
                <a:spcPts val="125"/>
              </a:spcBef>
            </a:pPr>
            <a:r>
              <a:rPr dirty="0" sz="800" spc="105">
                <a:latin typeface="Cambria"/>
                <a:cs typeface="Cambria"/>
              </a:rPr>
              <a:t>l</a:t>
            </a:r>
            <a:endParaRPr sz="800">
              <a:latin typeface="Cambria"/>
              <a:cs typeface="Cambria"/>
            </a:endParaRPr>
          </a:p>
        </p:txBody>
      </p:sp>
      <p:sp>
        <p:nvSpPr>
          <p:cNvPr id="19" name="object 19"/>
          <p:cNvSpPr/>
          <p:nvPr/>
        </p:nvSpPr>
        <p:spPr>
          <a:xfrm>
            <a:off x="1900427" y="2478024"/>
            <a:ext cx="288290" cy="239395"/>
          </a:xfrm>
          <a:custGeom>
            <a:avLst/>
            <a:gdLst/>
            <a:ahLst/>
            <a:cxnLst/>
            <a:rect l="l" t="t" r="r" b="b"/>
            <a:pathLst>
              <a:path w="288289" h="239394">
                <a:moveTo>
                  <a:pt x="236219" y="239268"/>
                </a:moveTo>
                <a:lnTo>
                  <a:pt x="233171" y="233172"/>
                </a:lnTo>
                <a:lnTo>
                  <a:pt x="242649" y="226314"/>
                </a:lnTo>
                <a:lnTo>
                  <a:pt x="250697" y="217170"/>
                </a:lnTo>
                <a:lnTo>
                  <a:pt x="268533" y="175688"/>
                </a:lnTo>
                <a:lnTo>
                  <a:pt x="274319" y="120396"/>
                </a:lnTo>
                <a:lnTo>
                  <a:pt x="273724" y="99774"/>
                </a:lnTo>
                <a:lnTo>
                  <a:pt x="263651" y="48768"/>
                </a:lnTo>
                <a:lnTo>
                  <a:pt x="242649" y="13192"/>
                </a:lnTo>
                <a:lnTo>
                  <a:pt x="233171" y="6096"/>
                </a:lnTo>
                <a:lnTo>
                  <a:pt x="236219" y="0"/>
                </a:lnTo>
                <a:lnTo>
                  <a:pt x="266009" y="29575"/>
                </a:lnTo>
                <a:lnTo>
                  <a:pt x="284606" y="79438"/>
                </a:lnTo>
                <a:lnTo>
                  <a:pt x="288035" y="120396"/>
                </a:lnTo>
                <a:lnTo>
                  <a:pt x="287178" y="140636"/>
                </a:lnTo>
                <a:lnTo>
                  <a:pt x="280320" y="178260"/>
                </a:lnTo>
                <a:lnTo>
                  <a:pt x="256984" y="222313"/>
                </a:lnTo>
                <a:lnTo>
                  <a:pt x="247102" y="232148"/>
                </a:lnTo>
                <a:lnTo>
                  <a:pt x="236219" y="239268"/>
                </a:lnTo>
                <a:close/>
              </a:path>
              <a:path w="288289" h="239394">
                <a:moveTo>
                  <a:pt x="50291" y="239268"/>
                </a:moveTo>
                <a:lnTo>
                  <a:pt x="21145" y="209907"/>
                </a:lnTo>
                <a:lnTo>
                  <a:pt x="3428" y="160020"/>
                </a:lnTo>
                <a:lnTo>
                  <a:pt x="0" y="120396"/>
                </a:lnTo>
                <a:lnTo>
                  <a:pt x="857" y="99274"/>
                </a:lnTo>
                <a:lnTo>
                  <a:pt x="7715" y="61031"/>
                </a:lnTo>
                <a:lnTo>
                  <a:pt x="29717" y="17526"/>
                </a:lnTo>
                <a:lnTo>
                  <a:pt x="50291" y="0"/>
                </a:lnTo>
                <a:lnTo>
                  <a:pt x="53339" y="6096"/>
                </a:lnTo>
                <a:lnTo>
                  <a:pt x="44505" y="13192"/>
                </a:lnTo>
                <a:lnTo>
                  <a:pt x="36385" y="22860"/>
                </a:lnTo>
                <a:lnTo>
                  <a:pt x="18621" y="64246"/>
                </a:lnTo>
                <a:lnTo>
                  <a:pt x="12191" y="120396"/>
                </a:lnTo>
                <a:lnTo>
                  <a:pt x="13001" y="140160"/>
                </a:lnTo>
                <a:lnTo>
                  <a:pt x="22859" y="192024"/>
                </a:lnTo>
                <a:lnTo>
                  <a:pt x="44505" y="226314"/>
                </a:lnTo>
                <a:lnTo>
                  <a:pt x="53339" y="233172"/>
                </a:lnTo>
                <a:lnTo>
                  <a:pt x="50291" y="239268"/>
                </a:lnTo>
                <a:close/>
              </a:path>
            </a:pathLst>
          </a:custGeom>
          <a:solidFill>
            <a:srgbClr val="000000"/>
          </a:solidFill>
        </p:spPr>
        <p:txBody>
          <a:bodyPr wrap="square" lIns="0" tIns="0" rIns="0" bIns="0" rtlCol="0"/>
          <a:lstStyle/>
          <a:p/>
        </p:txBody>
      </p:sp>
      <p:sp>
        <p:nvSpPr>
          <p:cNvPr id="20" name="object 20"/>
          <p:cNvSpPr txBox="1"/>
          <p:nvPr/>
        </p:nvSpPr>
        <p:spPr>
          <a:xfrm>
            <a:off x="1450852" y="2361598"/>
            <a:ext cx="714375" cy="383540"/>
          </a:xfrm>
          <a:prstGeom prst="rect">
            <a:avLst/>
          </a:prstGeom>
        </p:spPr>
        <p:txBody>
          <a:bodyPr wrap="square" lIns="0" tIns="17145" rIns="0" bIns="0" rtlCol="0" vert="horz">
            <a:spAutoFit/>
          </a:bodyPr>
          <a:lstStyle/>
          <a:p>
            <a:pPr algn="r" marL="537845" marR="30480" indent="-500380">
              <a:lnSpc>
                <a:spcPct val="115799"/>
              </a:lnSpc>
              <a:spcBef>
                <a:spcPts val="135"/>
              </a:spcBef>
              <a:tabLst>
                <a:tab pos="508634" algn="l"/>
              </a:tabLst>
            </a:pPr>
            <a:r>
              <a:rPr dirty="0" baseline="-31400" sz="1725" spc="315">
                <a:latin typeface="Cambria"/>
                <a:cs typeface="Cambria"/>
              </a:rPr>
              <a:t>=</a:t>
            </a:r>
            <a:r>
              <a:rPr dirty="0" baseline="-31400" sz="1725" spc="82">
                <a:latin typeface="Cambria"/>
                <a:cs typeface="Cambria"/>
              </a:rPr>
              <a:t> </a:t>
            </a:r>
            <a:r>
              <a:rPr dirty="0" u="sng" sz="800" spc="-195">
                <a:uFill>
                  <a:solidFill>
                    <a:srgbClr val="000000"/>
                  </a:solidFill>
                </a:uFill>
                <a:latin typeface="Times New Roman"/>
                <a:cs typeface="Times New Roman"/>
              </a:rPr>
              <a:t> </a:t>
            </a:r>
            <a:r>
              <a:rPr dirty="0" u="sng" sz="800" spc="-80">
                <a:uFill>
                  <a:solidFill>
                    <a:srgbClr val="000000"/>
                  </a:solidFill>
                </a:uFill>
                <a:latin typeface="Cambria"/>
                <a:cs typeface="Cambria"/>
              </a:rPr>
              <a:t>V</a:t>
            </a:r>
            <a:r>
              <a:rPr dirty="0" u="sng" baseline="-12820" sz="975" spc="225">
                <a:uFill>
                  <a:solidFill>
                    <a:srgbClr val="000000"/>
                  </a:solidFill>
                </a:uFill>
                <a:latin typeface="Cambria"/>
                <a:cs typeface="Cambria"/>
              </a:rPr>
              <a:t>u</a:t>
            </a:r>
            <a:r>
              <a:rPr dirty="0" u="sng" sz="800" spc="55">
                <a:uFill>
                  <a:solidFill>
                    <a:srgbClr val="000000"/>
                  </a:solidFill>
                </a:uFill>
                <a:latin typeface="Cambria"/>
                <a:cs typeface="Cambria"/>
              </a:rPr>
              <a:t>Q</a:t>
            </a:r>
            <a:r>
              <a:rPr dirty="0" sz="800">
                <a:latin typeface="Cambria"/>
                <a:cs typeface="Cambria"/>
              </a:rPr>
              <a:t>	</a:t>
            </a:r>
            <a:r>
              <a:rPr dirty="0" sz="800" spc="80">
                <a:latin typeface="Cambria"/>
                <a:cs typeface="Cambria"/>
              </a:rPr>
              <a:t>k</a:t>
            </a:r>
            <a:r>
              <a:rPr dirty="0" sz="800" spc="60">
                <a:latin typeface="Cambria"/>
                <a:cs typeface="Cambria"/>
              </a:rPr>
              <a:t>i</a:t>
            </a:r>
            <a:r>
              <a:rPr dirty="0" sz="800" spc="45">
                <a:latin typeface="Cambria"/>
                <a:cs typeface="Cambria"/>
              </a:rPr>
              <a:t>p  </a:t>
            </a:r>
            <a:r>
              <a:rPr dirty="0" sz="800" spc="240">
                <a:latin typeface="Cambria"/>
                <a:cs typeface="Cambria"/>
              </a:rPr>
              <a:t>f</a:t>
            </a:r>
            <a:r>
              <a:rPr dirty="0" sz="800" spc="90">
                <a:latin typeface="Cambria"/>
                <a:cs typeface="Cambria"/>
              </a:rPr>
              <a:t>t</a:t>
            </a:r>
            <a:endParaRPr sz="800">
              <a:latin typeface="Cambria"/>
              <a:cs typeface="Cambria"/>
            </a:endParaRPr>
          </a:p>
        </p:txBody>
      </p:sp>
      <p:sp>
        <p:nvSpPr>
          <p:cNvPr id="21" name="object 21"/>
          <p:cNvSpPr/>
          <p:nvPr/>
        </p:nvSpPr>
        <p:spPr>
          <a:xfrm>
            <a:off x="1958340" y="2596896"/>
            <a:ext cx="170815" cy="0"/>
          </a:xfrm>
          <a:custGeom>
            <a:avLst/>
            <a:gdLst/>
            <a:ahLst/>
            <a:cxnLst/>
            <a:rect l="l" t="t" r="r" b="b"/>
            <a:pathLst>
              <a:path w="170814" h="0">
                <a:moveTo>
                  <a:pt x="0" y="0"/>
                </a:moveTo>
                <a:lnTo>
                  <a:pt x="170687" y="0"/>
                </a:lnTo>
              </a:path>
            </a:pathLst>
          </a:custGeom>
          <a:ln w="9143">
            <a:solidFill>
              <a:srgbClr val="000000"/>
            </a:solidFill>
          </a:ln>
        </p:spPr>
        <p:txBody>
          <a:bodyPr wrap="square" lIns="0" tIns="0" rIns="0" bIns="0" rtlCol="0"/>
          <a:lstStyle/>
          <a:p/>
        </p:txBody>
      </p:sp>
      <p:sp>
        <p:nvSpPr>
          <p:cNvPr id="22" name="object 22"/>
          <p:cNvSpPr txBox="1"/>
          <p:nvPr/>
        </p:nvSpPr>
        <p:spPr>
          <a:xfrm>
            <a:off x="1016505" y="2384601"/>
            <a:ext cx="3520440" cy="739140"/>
          </a:xfrm>
          <a:prstGeom prst="rect">
            <a:avLst/>
          </a:prstGeom>
        </p:spPr>
        <p:txBody>
          <a:bodyPr wrap="square" lIns="0" tIns="107314" rIns="0" bIns="0" rtlCol="0" vert="horz">
            <a:spAutoFit/>
          </a:bodyPr>
          <a:lstStyle/>
          <a:p>
            <a:pPr marL="245110" indent="-245745">
              <a:lnSpc>
                <a:spcPct val="100000"/>
              </a:lnSpc>
              <a:spcBef>
                <a:spcPts val="844"/>
              </a:spcBef>
              <a:buFont typeface="Arial"/>
              <a:buChar char="•"/>
              <a:tabLst>
                <a:tab pos="245110" algn="l"/>
                <a:tab pos="245745" algn="l"/>
              </a:tabLst>
            </a:pPr>
            <a:r>
              <a:rPr dirty="0" sz="1150" spc="-10">
                <a:latin typeface="Cambria"/>
                <a:cs typeface="Cambria"/>
              </a:rPr>
              <a:t>𝑉</a:t>
            </a:r>
            <a:endParaRPr sz="1150">
              <a:latin typeface="Cambria"/>
              <a:cs typeface="Cambria"/>
            </a:endParaRPr>
          </a:p>
          <a:p>
            <a:pPr marL="244475" marR="5080" indent="-244475">
              <a:lnSpc>
                <a:spcPts val="1370"/>
              </a:lnSpc>
              <a:spcBef>
                <a:spcPts val="795"/>
              </a:spcBef>
              <a:buChar char="•"/>
              <a:tabLst>
                <a:tab pos="244475" algn="l"/>
                <a:tab pos="245110" algn="l"/>
              </a:tabLst>
            </a:pPr>
            <a:r>
              <a:rPr dirty="0" sz="1150" spc="-5">
                <a:latin typeface="Arial"/>
                <a:cs typeface="Arial"/>
              </a:rPr>
              <a:t>These </a:t>
            </a:r>
            <a:r>
              <a:rPr dirty="0" sz="1150" spc="-10">
                <a:latin typeface="Arial"/>
                <a:cs typeface="Arial"/>
              </a:rPr>
              <a:t>calculations </a:t>
            </a:r>
            <a:r>
              <a:rPr dirty="0" sz="1150" spc="-5">
                <a:latin typeface="Arial"/>
                <a:cs typeface="Arial"/>
              </a:rPr>
              <a:t>are </a:t>
            </a:r>
            <a:r>
              <a:rPr dirty="0" sz="1150" spc="-10">
                <a:latin typeface="Arial"/>
                <a:cs typeface="Arial"/>
              </a:rPr>
              <a:t>most easily </a:t>
            </a:r>
            <a:r>
              <a:rPr dirty="0" sz="1150" spc="-5">
                <a:latin typeface="Arial"/>
                <a:cs typeface="Arial"/>
              </a:rPr>
              <a:t>carried out </a:t>
            </a:r>
            <a:r>
              <a:rPr dirty="0" sz="1150" spc="-10">
                <a:latin typeface="Arial"/>
                <a:cs typeface="Arial"/>
              </a:rPr>
              <a:t>on a  </a:t>
            </a:r>
            <a:r>
              <a:rPr dirty="0" sz="1150" spc="-5">
                <a:latin typeface="Arial"/>
                <a:cs typeface="Arial"/>
              </a:rPr>
              <a:t>per-foot</a:t>
            </a:r>
            <a:r>
              <a:rPr dirty="0" sz="1150" spc="-15">
                <a:latin typeface="Arial"/>
                <a:cs typeface="Arial"/>
              </a:rPr>
              <a:t> </a:t>
            </a:r>
            <a:r>
              <a:rPr dirty="0" sz="1150" spc="-10">
                <a:latin typeface="Arial"/>
                <a:cs typeface="Arial"/>
              </a:rPr>
              <a:t>basis</a:t>
            </a:r>
            <a:endParaRPr sz="1150">
              <a:latin typeface="Arial"/>
              <a:cs typeface="Arial"/>
            </a:endParaRPr>
          </a:p>
        </p:txBody>
      </p:sp>
      <p:sp>
        <p:nvSpPr>
          <p:cNvPr id="23" name="object 23"/>
          <p:cNvSpPr txBox="1"/>
          <p:nvPr/>
        </p:nvSpPr>
        <p:spPr>
          <a:xfrm>
            <a:off x="6903724" y="4498371"/>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14</a:t>
            </a:r>
            <a:r>
              <a:rPr dirty="0" sz="850">
                <a:solidFill>
                  <a:srgbClr val="FFFFFF"/>
                </a:solidFill>
                <a:latin typeface="Arial"/>
                <a:cs typeface="Arial"/>
              </a:rPr>
              <a:t>9</a:t>
            </a:r>
            <a:endParaRPr sz="850">
              <a:latin typeface="Arial"/>
              <a:cs typeface="Arial"/>
            </a:endParaRPr>
          </a:p>
        </p:txBody>
      </p:sp>
      <p:sp>
        <p:nvSpPr>
          <p:cNvPr id="24" name="object 24"/>
          <p:cNvSpPr txBox="1"/>
          <p:nvPr/>
        </p:nvSpPr>
        <p:spPr>
          <a:xfrm>
            <a:off x="6015739" y="1666722"/>
            <a:ext cx="294005" cy="221615"/>
          </a:xfrm>
          <a:prstGeom prst="rect">
            <a:avLst/>
          </a:prstGeom>
        </p:spPr>
        <p:txBody>
          <a:bodyPr wrap="square" lIns="0" tIns="17145" rIns="0" bIns="0" rtlCol="0" vert="horz">
            <a:spAutoFit/>
          </a:bodyPr>
          <a:lstStyle/>
          <a:p>
            <a:pPr marL="25400">
              <a:lnSpc>
                <a:spcPct val="100000"/>
              </a:lnSpc>
              <a:spcBef>
                <a:spcPts val="135"/>
              </a:spcBef>
            </a:pPr>
            <a:r>
              <a:rPr dirty="0" baseline="11111" sz="1875" spc="60">
                <a:latin typeface="Cambria"/>
                <a:cs typeface="Cambria"/>
              </a:rPr>
              <a:t>𝐴</a:t>
            </a:r>
            <a:r>
              <a:rPr dirty="0" sz="900" spc="40">
                <a:latin typeface="Cambria"/>
                <a:cs typeface="Cambria"/>
              </a:rPr>
              <a:t>ev</a:t>
            </a:r>
            <a:endParaRPr sz="900">
              <a:latin typeface="Cambria"/>
              <a:cs typeface="Cambria"/>
            </a:endParaRPr>
          </a:p>
        </p:txBody>
      </p:sp>
      <p:sp>
        <p:nvSpPr>
          <p:cNvPr id="25" name="object 25"/>
          <p:cNvSpPr/>
          <p:nvPr/>
        </p:nvSpPr>
        <p:spPr>
          <a:xfrm>
            <a:off x="5361432" y="1862328"/>
            <a:ext cx="1182623" cy="1991867"/>
          </a:xfrm>
          <a:prstGeom prst="rect">
            <a:avLst/>
          </a:prstGeom>
          <a:blipFill>
            <a:blip r:embed="rId3" cstate="print"/>
            <a:stretch>
              <a:fillRect/>
            </a:stretch>
          </a:blipFill>
        </p:spPr>
        <p:txBody>
          <a:bodyPr wrap="square" lIns="0" tIns="0" rIns="0" bIns="0" rtlCol="0"/>
          <a:lstStyle/>
          <a:p/>
        </p:txBody>
      </p:sp>
      <p:sp>
        <p:nvSpPr>
          <p:cNvPr id="26" name="object 26"/>
          <p:cNvSpPr txBox="1"/>
          <p:nvPr/>
        </p:nvSpPr>
        <p:spPr>
          <a:xfrm>
            <a:off x="6529306" y="1927349"/>
            <a:ext cx="305435" cy="221615"/>
          </a:xfrm>
          <a:prstGeom prst="rect">
            <a:avLst/>
          </a:prstGeom>
        </p:spPr>
        <p:txBody>
          <a:bodyPr wrap="square" lIns="0" tIns="17145" rIns="0" bIns="0" rtlCol="0" vert="horz">
            <a:spAutoFit/>
          </a:bodyPr>
          <a:lstStyle/>
          <a:p>
            <a:pPr marL="25400">
              <a:lnSpc>
                <a:spcPct val="100000"/>
              </a:lnSpc>
              <a:spcBef>
                <a:spcPts val="135"/>
              </a:spcBef>
            </a:pPr>
            <a:r>
              <a:rPr dirty="0" baseline="11111" sz="1875" spc="187">
                <a:latin typeface="Cambria"/>
                <a:cs typeface="Cambria"/>
              </a:rPr>
              <a:t>𝐴</a:t>
            </a:r>
            <a:r>
              <a:rPr dirty="0" sz="900" spc="125">
                <a:latin typeface="Cambria"/>
                <a:cs typeface="Cambria"/>
              </a:rPr>
              <a:t>vf</a:t>
            </a:r>
            <a:endParaRPr sz="900">
              <a:latin typeface="Cambria"/>
              <a:cs typeface="Cambria"/>
            </a:endParaRPr>
          </a:p>
        </p:txBody>
      </p:sp>
      <p:sp>
        <p:nvSpPr>
          <p:cNvPr id="27" name="object 27"/>
          <p:cNvSpPr/>
          <p:nvPr/>
        </p:nvSpPr>
        <p:spPr>
          <a:xfrm>
            <a:off x="5500115" y="1997963"/>
            <a:ext cx="452755" cy="396240"/>
          </a:xfrm>
          <a:custGeom>
            <a:avLst/>
            <a:gdLst/>
            <a:ahLst/>
            <a:cxnLst/>
            <a:rect l="l" t="t" r="r" b="b"/>
            <a:pathLst>
              <a:path w="452754" h="396239">
                <a:moveTo>
                  <a:pt x="0" y="0"/>
                </a:moveTo>
                <a:lnTo>
                  <a:pt x="452628" y="396240"/>
                </a:lnTo>
              </a:path>
            </a:pathLst>
          </a:custGeom>
          <a:ln w="18288">
            <a:solidFill>
              <a:srgbClr val="4F80BC"/>
            </a:solidFill>
          </a:ln>
        </p:spPr>
        <p:txBody>
          <a:bodyPr wrap="square" lIns="0" tIns="0" rIns="0" bIns="0" rtlCol="0"/>
          <a:lstStyle/>
          <a:p/>
        </p:txBody>
      </p:sp>
      <p:sp>
        <p:nvSpPr>
          <p:cNvPr id="28" name="object 28"/>
          <p:cNvSpPr/>
          <p:nvPr/>
        </p:nvSpPr>
        <p:spPr>
          <a:xfrm>
            <a:off x="5500115" y="1997963"/>
            <a:ext cx="452755" cy="396240"/>
          </a:xfrm>
          <a:custGeom>
            <a:avLst/>
            <a:gdLst/>
            <a:ahLst/>
            <a:cxnLst/>
            <a:rect l="l" t="t" r="r" b="b"/>
            <a:pathLst>
              <a:path w="452754" h="396239">
                <a:moveTo>
                  <a:pt x="0" y="0"/>
                </a:moveTo>
                <a:lnTo>
                  <a:pt x="452628" y="396240"/>
                </a:lnTo>
              </a:path>
            </a:pathLst>
          </a:custGeom>
          <a:ln w="18288">
            <a:solidFill>
              <a:srgbClr val="4F80BC"/>
            </a:solidFill>
          </a:ln>
        </p:spPr>
        <p:txBody>
          <a:bodyPr wrap="square" lIns="0" tIns="0" rIns="0" bIns="0" rtlCol="0"/>
          <a:lstStyle/>
          <a:p/>
        </p:txBody>
      </p:sp>
      <p:sp>
        <p:nvSpPr>
          <p:cNvPr id="29" name="object 29"/>
          <p:cNvSpPr/>
          <p:nvPr/>
        </p:nvSpPr>
        <p:spPr>
          <a:xfrm>
            <a:off x="5952744" y="2383535"/>
            <a:ext cx="494030" cy="18415"/>
          </a:xfrm>
          <a:custGeom>
            <a:avLst/>
            <a:gdLst/>
            <a:ahLst/>
            <a:cxnLst/>
            <a:rect l="l" t="t" r="r" b="b"/>
            <a:pathLst>
              <a:path w="494029" h="18414">
                <a:moveTo>
                  <a:pt x="0" y="0"/>
                </a:moveTo>
                <a:lnTo>
                  <a:pt x="493775" y="0"/>
                </a:lnTo>
                <a:lnTo>
                  <a:pt x="493775" y="18288"/>
                </a:lnTo>
                <a:lnTo>
                  <a:pt x="0" y="18288"/>
                </a:lnTo>
                <a:lnTo>
                  <a:pt x="0" y="0"/>
                </a:lnTo>
                <a:close/>
              </a:path>
            </a:pathLst>
          </a:custGeom>
          <a:solidFill>
            <a:srgbClr val="4F80BC"/>
          </a:solidFill>
        </p:spPr>
        <p:txBody>
          <a:bodyPr wrap="square" lIns="0" tIns="0" rIns="0" bIns="0" rtlCol="0"/>
          <a:lstStyle/>
          <a:p/>
        </p:txBody>
      </p:sp>
      <p:sp>
        <p:nvSpPr>
          <p:cNvPr id="30" name="object 30"/>
          <p:cNvSpPr/>
          <p:nvPr/>
        </p:nvSpPr>
        <p:spPr>
          <a:xfrm>
            <a:off x="5952744" y="2383535"/>
            <a:ext cx="494030" cy="18415"/>
          </a:xfrm>
          <a:custGeom>
            <a:avLst/>
            <a:gdLst/>
            <a:ahLst/>
            <a:cxnLst/>
            <a:rect l="l" t="t" r="r" b="b"/>
            <a:pathLst>
              <a:path w="494029" h="18414">
                <a:moveTo>
                  <a:pt x="0" y="0"/>
                </a:moveTo>
                <a:lnTo>
                  <a:pt x="493775" y="0"/>
                </a:lnTo>
                <a:lnTo>
                  <a:pt x="493775" y="18288"/>
                </a:lnTo>
                <a:lnTo>
                  <a:pt x="0" y="18288"/>
                </a:lnTo>
                <a:lnTo>
                  <a:pt x="0" y="0"/>
                </a:lnTo>
                <a:close/>
              </a:path>
            </a:pathLst>
          </a:custGeom>
          <a:solidFill>
            <a:srgbClr val="4F80BC"/>
          </a:solidFill>
        </p:spPr>
        <p:txBody>
          <a:bodyPr wrap="square" lIns="0" tIns="0" rIns="0" bIns="0" rtlCol="0"/>
          <a:lstStyle/>
          <a:p/>
        </p:txBody>
      </p:sp>
      <p:sp>
        <p:nvSpPr>
          <p:cNvPr id="31" name="object 31"/>
          <p:cNvSpPr/>
          <p:nvPr/>
        </p:nvSpPr>
        <p:spPr>
          <a:xfrm>
            <a:off x="5807964" y="1997963"/>
            <a:ext cx="638810" cy="396240"/>
          </a:xfrm>
          <a:custGeom>
            <a:avLst/>
            <a:gdLst/>
            <a:ahLst/>
            <a:cxnLst/>
            <a:rect l="l" t="t" r="r" b="b"/>
            <a:pathLst>
              <a:path w="638810" h="396239">
                <a:moveTo>
                  <a:pt x="638555" y="396240"/>
                </a:moveTo>
                <a:lnTo>
                  <a:pt x="0" y="0"/>
                </a:lnTo>
              </a:path>
            </a:pathLst>
          </a:custGeom>
          <a:ln w="18288">
            <a:solidFill>
              <a:srgbClr val="4F80BC"/>
            </a:solidFill>
          </a:ln>
        </p:spPr>
        <p:txBody>
          <a:bodyPr wrap="square" lIns="0" tIns="0" rIns="0" bIns="0" rtlCol="0"/>
          <a:lstStyle/>
          <a:p/>
        </p:txBody>
      </p:sp>
      <p:sp>
        <p:nvSpPr>
          <p:cNvPr id="32" name="object 32"/>
          <p:cNvSpPr/>
          <p:nvPr/>
        </p:nvSpPr>
        <p:spPr>
          <a:xfrm>
            <a:off x="5807964" y="1997963"/>
            <a:ext cx="638810" cy="396240"/>
          </a:xfrm>
          <a:custGeom>
            <a:avLst/>
            <a:gdLst/>
            <a:ahLst/>
            <a:cxnLst/>
            <a:rect l="l" t="t" r="r" b="b"/>
            <a:pathLst>
              <a:path w="638810" h="396239">
                <a:moveTo>
                  <a:pt x="638555" y="396240"/>
                </a:moveTo>
                <a:lnTo>
                  <a:pt x="0" y="0"/>
                </a:lnTo>
              </a:path>
            </a:pathLst>
          </a:custGeom>
          <a:ln w="18288">
            <a:solidFill>
              <a:srgbClr val="4F80BC"/>
            </a:solidFill>
          </a:ln>
        </p:spPr>
        <p:txBody>
          <a:bodyPr wrap="square" lIns="0" tIns="0" rIns="0" bIns="0" rtlCol="0"/>
          <a:lstStyle/>
          <a:p/>
        </p:txBody>
      </p:sp>
      <p:sp>
        <p:nvSpPr>
          <p:cNvPr id="33" name="object 33"/>
          <p:cNvSpPr/>
          <p:nvPr/>
        </p:nvSpPr>
        <p:spPr>
          <a:xfrm>
            <a:off x="5500115" y="1987296"/>
            <a:ext cx="342900" cy="18415"/>
          </a:xfrm>
          <a:custGeom>
            <a:avLst/>
            <a:gdLst/>
            <a:ahLst/>
            <a:cxnLst/>
            <a:rect l="l" t="t" r="r" b="b"/>
            <a:pathLst>
              <a:path w="342900" h="18414">
                <a:moveTo>
                  <a:pt x="0" y="0"/>
                </a:moveTo>
                <a:lnTo>
                  <a:pt x="342900" y="0"/>
                </a:lnTo>
                <a:lnTo>
                  <a:pt x="342900" y="18288"/>
                </a:lnTo>
                <a:lnTo>
                  <a:pt x="0" y="18288"/>
                </a:lnTo>
                <a:lnTo>
                  <a:pt x="0" y="0"/>
                </a:lnTo>
                <a:close/>
              </a:path>
            </a:pathLst>
          </a:custGeom>
          <a:solidFill>
            <a:srgbClr val="4F80BC"/>
          </a:solidFill>
        </p:spPr>
        <p:txBody>
          <a:bodyPr wrap="square" lIns="0" tIns="0" rIns="0" bIns="0" rtlCol="0"/>
          <a:lstStyle/>
          <a:p/>
        </p:txBody>
      </p:sp>
      <p:sp>
        <p:nvSpPr>
          <p:cNvPr id="34" name="object 34"/>
          <p:cNvSpPr/>
          <p:nvPr/>
        </p:nvSpPr>
        <p:spPr>
          <a:xfrm>
            <a:off x="5500115" y="1987296"/>
            <a:ext cx="342900" cy="18415"/>
          </a:xfrm>
          <a:custGeom>
            <a:avLst/>
            <a:gdLst/>
            <a:ahLst/>
            <a:cxnLst/>
            <a:rect l="l" t="t" r="r" b="b"/>
            <a:pathLst>
              <a:path w="342900" h="18414">
                <a:moveTo>
                  <a:pt x="0" y="0"/>
                </a:moveTo>
                <a:lnTo>
                  <a:pt x="342900" y="0"/>
                </a:lnTo>
                <a:lnTo>
                  <a:pt x="342900" y="18288"/>
                </a:lnTo>
                <a:lnTo>
                  <a:pt x="0" y="18288"/>
                </a:lnTo>
                <a:lnTo>
                  <a:pt x="0" y="0"/>
                </a:lnTo>
                <a:close/>
              </a:path>
            </a:pathLst>
          </a:custGeom>
          <a:solidFill>
            <a:srgbClr val="4F80BC"/>
          </a:solidFill>
        </p:spPr>
        <p:txBody>
          <a:bodyPr wrap="square" lIns="0" tIns="0" rIns="0" bIns="0" rtlCol="0"/>
          <a:lstStyle/>
          <a:p/>
        </p:txBody>
      </p:sp>
      <p:sp>
        <p:nvSpPr>
          <p:cNvPr id="35" name="object 35"/>
          <p:cNvSpPr/>
          <p:nvPr/>
        </p:nvSpPr>
        <p:spPr>
          <a:xfrm>
            <a:off x="5807964" y="1744979"/>
            <a:ext cx="173990" cy="268605"/>
          </a:xfrm>
          <a:custGeom>
            <a:avLst/>
            <a:gdLst/>
            <a:ahLst/>
            <a:cxnLst/>
            <a:rect l="l" t="t" r="r" b="b"/>
            <a:pathLst>
              <a:path w="173989" h="268605">
                <a:moveTo>
                  <a:pt x="36503" y="227535"/>
                </a:moveTo>
                <a:lnTo>
                  <a:pt x="21713" y="217675"/>
                </a:lnTo>
                <a:lnTo>
                  <a:pt x="158495" y="0"/>
                </a:lnTo>
                <a:lnTo>
                  <a:pt x="173735" y="9144"/>
                </a:lnTo>
                <a:lnTo>
                  <a:pt x="36503" y="227535"/>
                </a:lnTo>
                <a:close/>
              </a:path>
              <a:path w="173989" h="268605">
                <a:moveTo>
                  <a:pt x="0" y="268224"/>
                </a:moveTo>
                <a:lnTo>
                  <a:pt x="6095" y="207264"/>
                </a:lnTo>
                <a:lnTo>
                  <a:pt x="21713" y="217675"/>
                </a:lnTo>
                <a:lnTo>
                  <a:pt x="16763" y="225552"/>
                </a:lnTo>
                <a:lnTo>
                  <a:pt x="32003" y="234695"/>
                </a:lnTo>
                <a:lnTo>
                  <a:pt x="47243" y="234695"/>
                </a:lnTo>
                <a:lnTo>
                  <a:pt x="51815" y="237743"/>
                </a:lnTo>
                <a:lnTo>
                  <a:pt x="0" y="268224"/>
                </a:lnTo>
                <a:close/>
              </a:path>
              <a:path w="173989" h="268605">
                <a:moveTo>
                  <a:pt x="32003" y="234695"/>
                </a:moveTo>
                <a:lnTo>
                  <a:pt x="16763" y="225552"/>
                </a:lnTo>
                <a:lnTo>
                  <a:pt x="21713" y="217675"/>
                </a:lnTo>
                <a:lnTo>
                  <a:pt x="36503" y="227535"/>
                </a:lnTo>
                <a:lnTo>
                  <a:pt x="32003" y="234695"/>
                </a:lnTo>
                <a:close/>
              </a:path>
              <a:path w="173989" h="268605">
                <a:moveTo>
                  <a:pt x="47243" y="234695"/>
                </a:moveTo>
                <a:lnTo>
                  <a:pt x="32003" y="234695"/>
                </a:lnTo>
                <a:lnTo>
                  <a:pt x="36503" y="227535"/>
                </a:lnTo>
                <a:lnTo>
                  <a:pt x="47243" y="234695"/>
                </a:lnTo>
                <a:close/>
              </a:path>
            </a:pathLst>
          </a:custGeom>
          <a:solidFill>
            <a:srgbClr val="4F80BC"/>
          </a:solidFill>
        </p:spPr>
        <p:txBody>
          <a:bodyPr wrap="square" lIns="0" tIns="0" rIns="0" bIns="0" rtlCol="0"/>
          <a:lstStyle/>
          <a:p/>
        </p:txBody>
      </p:sp>
      <p:sp>
        <p:nvSpPr>
          <p:cNvPr id="36" name="object 36"/>
          <p:cNvSpPr/>
          <p:nvPr/>
        </p:nvSpPr>
        <p:spPr>
          <a:xfrm>
            <a:off x="6044184" y="2004060"/>
            <a:ext cx="405765" cy="106680"/>
          </a:xfrm>
          <a:custGeom>
            <a:avLst/>
            <a:gdLst/>
            <a:ahLst/>
            <a:cxnLst/>
            <a:rect l="l" t="t" r="r" b="b"/>
            <a:pathLst>
              <a:path w="405764" h="106680">
                <a:moveTo>
                  <a:pt x="54220" y="88223"/>
                </a:moveTo>
                <a:lnTo>
                  <a:pt x="50585" y="70045"/>
                </a:lnTo>
                <a:lnTo>
                  <a:pt x="400812" y="0"/>
                </a:lnTo>
                <a:lnTo>
                  <a:pt x="405384" y="18288"/>
                </a:lnTo>
                <a:lnTo>
                  <a:pt x="54220" y="88223"/>
                </a:lnTo>
                <a:close/>
              </a:path>
              <a:path w="405764" h="106680">
                <a:moveTo>
                  <a:pt x="57912" y="106680"/>
                </a:moveTo>
                <a:lnTo>
                  <a:pt x="0" y="89916"/>
                </a:lnTo>
                <a:lnTo>
                  <a:pt x="47244" y="53340"/>
                </a:lnTo>
                <a:lnTo>
                  <a:pt x="50585" y="70045"/>
                </a:lnTo>
                <a:lnTo>
                  <a:pt x="42672" y="71628"/>
                </a:lnTo>
                <a:lnTo>
                  <a:pt x="45720" y="89916"/>
                </a:lnTo>
                <a:lnTo>
                  <a:pt x="54559" y="89916"/>
                </a:lnTo>
                <a:lnTo>
                  <a:pt x="57912" y="106680"/>
                </a:lnTo>
                <a:close/>
              </a:path>
              <a:path w="405764" h="106680">
                <a:moveTo>
                  <a:pt x="45720" y="89916"/>
                </a:moveTo>
                <a:lnTo>
                  <a:pt x="42672" y="71628"/>
                </a:lnTo>
                <a:lnTo>
                  <a:pt x="50585" y="70045"/>
                </a:lnTo>
                <a:lnTo>
                  <a:pt x="54220" y="88223"/>
                </a:lnTo>
                <a:lnTo>
                  <a:pt x="45720" y="89916"/>
                </a:lnTo>
                <a:close/>
              </a:path>
              <a:path w="405764" h="106680">
                <a:moveTo>
                  <a:pt x="54559" y="89916"/>
                </a:moveTo>
                <a:lnTo>
                  <a:pt x="45720" y="89916"/>
                </a:lnTo>
                <a:lnTo>
                  <a:pt x="54220" y="88223"/>
                </a:lnTo>
                <a:lnTo>
                  <a:pt x="54559" y="89916"/>
                </a:lnTo>
                <a:close/>
              </a:path>
            </a:pathLst>
          </a:custGeom>
          <a:solidFill>
            <a:srgbClr val="9ABA59"/>
          </a:solidFill>
        </p:spPr>
        <p:txBody>
          <a:bodyPr wrap="square" lIns="0" tIns="0" rIns="0" bIns="0" rtlCol="0"/>
          <a:lstStyle/>
          <a:p/>
        </p:txBody>
      </p:sp>
      <p:sp>
        <p:nvSpPr>
          <p:cNvPr id="37" name="object 37"/>
          <p:cNvSpPr/>
          <p:nvPr/>
        </p:nvSpPr>
        <p:spPr>
          <a:xfrm>
            <a:off x="6243828" y="2014727"/>
            <a:ext cx="227075" cy="214883"/>
          </a:xfrm>
          <a:prstGeom prst="rect">
            <a:avLst/>
          </a:prstGeom>
          <a:blipFill>
            <a:blip r:embed="rId4" cstate="print"/>
            <a:stretch>
              <a:fillRect/>
            </a:stretch>
          </a:blipFill>
        </p:spPr>
        <p:txBody>
          <a:bodyPr wrap="square" lIns="0" tIns="0" rIns="0" bIns="0" rtlCol="0"/>
          <a:lstStyle/>
          <a:p/>
        </p:txBody>
      </p:sp>
      <p:sp>
        <p:nvSpPr>
          <p:cNvPr id="38" name="object 38"/>
          <p:cNvSpPr txBox="1"/>
          <p:nvPr/>
        </p:nvSpPr>
        <p:spPr>
          <a:xfrm>
            <a:off x="6305267" y="2588785"/>
            <a:ext cx="255904" cy="221615"/>
          </a:xfrm>
          <a:prstGeom prst="rect">
            <a:avLst/>
          </a:prstGeom>
        </p:spPr>
        <p:txBody>
          <a:bodyPr wrap="square" lIns="0" tIns="17145" rIns="0" bIns="0" rtlCol="0" vert="horz">
            <a:spAutoFit/>
          </a:bodyPr>
          <a:lstStyle/>
          <a:p>
            <a:pPr marL="25400">
              <a:lnSpc>
                <a:spcPct val="100000"/>
              </a:lnSpc>
              <a:spcBef>
                <a:spcPts val="135"/>
              </a:spcBef>
            </a:pPr>
            <a:r>
              <a:rPr dirty="0" baseline="11111" sz="1875" spc="60">
                <a:latin typeface="Cambria"/>
                <a:cs typeface="Cambria"/>
              </a:rPr>
              <a:t>𝑏</a:t>
            </a:r>
            <a:r>
              <a:rPr dirty="0" sz="900" spc="40">
                <a:latin typeface="Cambria"/>
                <a:cs typeface="Cambria"/>
              </a:rPr>
              <a:t>vi</a:t>
            </a:r>
            <a:endParaRPr sz="900">
              <a:latin typeface="Cambria"/>
              <a:cs typeface="Cambria"/>
            </a:endParaRPr>
          </a:p>
        </p:txBody>
      </p:sp>
      <p:sp>
        <p:nvSpPr>
          <p:cNvPr id="39" name="object 39"/>
          <p:cNvSpPr/>
          <p:nvPr/>
        </p:nvSpPr>
        <p:spPr>
          <a:xfrm>
            <a:off x="6464807" y="2392679"/>
            <a:ext cx="299085" cy="242570"/>
          </a:xfrm>
          <a:custGeom>
            <a:avLst/>
            <a:gdLst/>
            <a:ahLst/>
            <a:cxnLst/>
            <a:rect l="l" t="t" r="r" b="b"/>
            <a:pathLst>
              <a:path w="299084" h="242569">
                <a:moveTo>
                  <a:pt x="0" y="0"/>
                </a:moveTo>
                <a:lnTo>
                  <a:pt x="298704" y="242316"/>
                </a:lnTo>
              </a:path>
            </a:pathLst>
          </a:custGeom>
          <a:ln w="18288">
            <a:solidFill>
              <a:srgbClr val="4F80BC"/>
            </a:solidFill>
          </a:ln>
        </p:spPr>
        <p:txBody>
          <a:bodyPr wrap="square" lIns="0" tIns="0" rIns="0" bIns="0" rtlCol="0"/>
          <a:lstStyle/>
          <a:p/>
        </p:txBody>
      </p:sp>
      <p:sp>
        <p:nvSpPr>
          <p:cNvPr id="40" name="object 40"/>
          <p:cNvSpPr/>
          <p:nvPr/>
        </p:nvSpPr>
        <p:spPr>
          <a:xfrm>
            <a:off x="6464807" y="2392679"/>
            <a:ext cx="299085" cy="242570"/>
          </a:xfrm>
          <a:custGeom>
            <a:avLst/>
            <a:gdLst/>
            <a:ahLst/>
            <a:cxnLst/>
            <a:rect l="l" t="t" r="r" b="b"/>
            <a:pathLst>
              <a:path w="299084" h="242569">
                <a:moveTo>
                  <a:pt x="0" y="0"/>
                </a:moveTo>
                <a:lnTo>
                  <a:pt x="298704" y="242316"/>
                </a:lnTo>
              </a:path>
            </a:pathLst>
          </a:custGeom>
          <a:ln w="18288">
            <a:solidFill>
              <a:srgbClr val="4F80BC"/>
            </a:solidFill>
          </a:ln>
        </p:spPr>
        <p:txBody>
          <a:bodyPr wrap="square" lIns="0" tIns="0" rIns="0" bIns="0" rtlCol="0"/>
          <a:lstStyle/>
          <a:p/>
        </p:txBody>
      </p:sp>
      <p:sp>
        <p:nvSpPr>
          <p:cNvPr id="41" name="object 41"/>
          <p:cNvSpPr/>
          <p:nvPr/>
        </p:nvSpPr>
        <p:spPr>
          <a:xfrm>
            <a:off x="5974079" y="2444496"/>
            <a:ext cx="219710" cy="216535"/>
          </a:xfrm>
          <a:custGeom>
            <a:avLst/>
            <a:gdLst/>
            <a:ahLst/>
            <a:cxnLst/>
            <a:rect l="l" t="t" r="r" b="b"/>
            <a:pathLst>
              <a:path w="219710" h="216535">
                <a:moveTo>
                  <a:pt x="0" y="0"/>
                </a:moveTo>
                <a:lnTo>
                  <a:pt x="219455" y="216407"/>
                </a:lnTo>
              </a:path>
            </a:pathLst>
          </a:custGeom>
          <a:ln w="18288">
            <a:solidFill>
              <a:srgbClr val="4F80BC"/>
            </a:solidFill>
          </a:ln>
        </p:spPr>
        <p:txBody>
          <a:bodyPr wrap="square" lIns="0" tIns="0" rIns="0" bIns="0" rtlCol="0"/>
          <a:lstStyle/>
          <a:p/>
        </p:txBody>
      </p:sp>
      <p:sp>
        <p:nvSpPr>
          <p:cNvPr id="42" name="object 42"/>
          <p:cNvSpPr/>
          <p:nvPr/>
        </p:nvSpPr>
        <p:spPr>
          <a:xfrm>
            <a:off x="5974079" y="2444496"/>
            <a:ext cx="219710" cy="216535"/>
          </a:xfrm>
          <a:custGeom>
            <a:avLst/>
            <a:gdLst/>
            <a:ahLst/>
            <a:cxnLst/>
            <a:rect l="l" t="t" r="r" b="b"/>
            <a:pathLst>
              <a:path w="219710" h="216535">
                <a:moveTo>
                  <a:pt x="0" y="0"/>
                </a:moveTo>
                <a:lnTo>
                  <a:pt x="219455" y="216407"/>
                </a:lnTo>
              </a:path>
            </a:pathLst>
          </a:custGeom>
          <a:ln w="18288">
            <a:solidFill>
              <a:srgbClr val="4F80BC"/>
            </a:solidFill>
          </a:ln>
        </p:spPr>
        <p:txBody>
          <a:bodyPr wrap="square" lIns="0" tIns="0" rIns="0" bIns="0" rtlCol="0"/>
          <a:lstStyle/>
          <a:p/>
        </p:txBody>
      </p:sp>
      <p:sp>
        <p:nvSpPr>
          <p:cNvPr id="43" name="object 43"/>
          <p:cNvSpPr/>
          <p:nvPr/>
        </p:nvSpPr>
        <p:spPr>
          <a:xfrm>
            <a:off x="6126479" y="2551176"/>
            <a:ext cx="554990" cy="55244"/>
          </a:xfrm>
          <a:custGeom>
            <a:avLst/>
            <a:gdLst/>
            <a:ahLst/>
            <a:cxnLst/>
            <a:rect l="l" t="t" r="r" b="b"/>
            <a:pathLst>
              <a:path w="554990" h="55244">
                <a:moveTo>
                  <a:pt x="54864" y="54864"/>
                </a:moveTo>
                <a:lnTo>
                  <a:pt x="0" y="27432"/>
                </a:lnTo>
                <a:lnTo>
                  <a:pt x="54864" y="0"/>
                </a:lnTo>
                <a:lnTo>
                  <a:pt x="54864" y="18288"/>
                </a:lnTo>
                <a:lnTo>
                  <a:pt x="45720" y="18288"/>
                </a:lnTo>
                <a:lnTo>
                  <a:pt x="45720" y="36576"/>
                </a:lnTo>
                <a:lnTo>
                  <a:pt x="54864" y="36576"/>
                </a:lnTo>
                <a:lnTo>
                  <a:pt x="54864" y="54864"/>
                </a:lnTo>
                <a:close/>
              </a:path>
              <a:path w="554990" h="55244">
                <a:moveTo>
                  <a:pt x="499872" y="54864"/>
                </a:moveTo>
                <a:lnTo>
                  <a:pt x="499872" y="0"/>
                </a:lnTo>
                <a:lnTo>
                  <a:pt x="536448" y="18288"/>
                </a:lnTo>
                <a:lnTo>
                  <a:pt x="509016" y="18288"/>
                </a:lnTo>
                <a:lnTo>
                  <a:pt x="509016" y="36576"/>
                </a:lnTo>
                <a:lnTo>
                  <a:pt x="536448" y="36576"/>
                </a:lnTo>
                <a:lnTo>
                  <a:pt x="499872" y="54864"/>
                </a:lnTo>
                <a:close/>
              </a:path>
              <a:path w="554990" h="55244">
                <a:moveTo>
                  <a:pt x="54864" y="36576"/>
                </a:moveTo>
                <a:lnTo>
                  <a:pt x="45720" y="36576"/>
                </a:lnTo>
                <a:lnTo>
                  <a:pt x="45720" y="18288"/>
                </a:lnTo>
                <a:lnTo>
                  <a:pt x="54864" y="18288"/>
                </a:lnTo>
                <a:lnTo>
                  <a:pt x="54864" y="36576"/>
                </a:lnTo>
                <a:close/>
              </a:path>
              <a:path w="554990" h="55244">
                <a:moveTo>
                  <a:pt x="499872" y="36576"/>
                </a:moveTo>
                <a:lnTo>
                  <a:pt x="54864" y="36576"/>
                </a:lnTo>
                <a:lnTo>
                  <a:pt x="54864" y="18288"/>
                </a:lnTo>
                <a:lnTo>
                  <a:pt x="499872" y="18288"/>
                </a:lnTo>
                <a:lnTo>
                  <a:pt x="499872" y="36576"/>
                </a:lnTo>
                <a:close/>
              </a:path>
              <a:path w="554990" h="55244">
                <a:moveTo>
                  <a:pt x="536448" y="36576"/>
                </a:moveTo>
                <a:lnTo>
                  <a:pt x="509016" y="36576"/>
                </a:lnTo>
                <a:lnTo>
                  <a:pt x="509016" y="18288"/>
                </a:lnTo>
                <a:lnTo>
                  <a:pt x="536448" y="18288"/>
                </a:lnTo>
                <a:lnTo>
                  <a:pt x="554736" y="27432"/>
                </a:lnTo>
                <a:lnTo>
                  <a:pt x="536448" y="36576"/>
                </a:lnTo>
                <a:close/>
              </a:path>
            </a:pathLst>
          </a:custGeom>
          <a:solidFill>
            <a:srgbClr val="4F80BC"/>
          </a:solidFill>
        </p:spPr>
        <p:txBody>
          <a:bodyPr wrap="square" lIns="0" tIns="0" rIns="0" bIns="0" rtlCol="0"/>
          <a:lstStyle/>
          <a:p/>
        </p:txBody>
      </p:sp>
      <p:sp>
        <p:nvSpPr>
          <p:cNvPr id="44" name="object 44"/>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45" name="object 45"/>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46" name="object 46"/>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47" name="object 47"/>
          <p:cNvSpPr txBox="1"/>
          <p:nvPr/>
        </p:nvSpPr>
        <p:spPr>
          <a:xfrm>
            <a:off x="1016466" y="5528576"/>
            <a:ext cx="5435600" cy="417195"/>
          </a:xfrm>
          <a:prstGeom prst="rect">
            <a:avLst/>
          </a:prstGeom>
        </p:spPr>
        <p:txBody>
          <a:bodyPr wrap="square" lIns="0" tIns="14604" rIns="0" bIns="0" rtlCol="0" vert="horz">
            <a:spAutoFit/>
          </a:bodyPr>
          <a:lstStyle/>
          <a:p>
            <a:pPr>
              <a:lnSpc>
                <a:spcPct val="100000"/>
              </a:lnSpc>
              <a:spcBef>
                <a:spcPts val="114"/>
              </a:spcBef>
            </a:pPr>
            <a:r>
              <a:rPr dirty="0" sz="2550" spc="15">
                <a:solidFill>
                  <a:srgbClr val="1C7C5B"/>
                </a:solidFill>
                <a:latin typeface="Arial Black"/>
                <a:cs typeface="Arial Black"/>
              </a:rPr>
              <a:t>Parameters </a:t>
            </a:r>
            <a:r>
              <a:rPr dirty="0" sz="2550" spc="-15">
                <a:solidFill>
                  <a:srgbClr val="1C7C5B"/>
                </a:solidFill>
                <a:latin typeface="Arial Black"/>
                <a:cs typeface="Arial Black"/>
              </a:rPr>
              <a:t>at </a:t>
            </a:r>
            <a:r>
              <a:rPr dirty="0" sz="2550" spc="5">
                <a:solidFill>
                  <a:srgbClr val="1C7C5B"/>
                </a:solidFill>
                <a:latin typeface="Arial Black"/>
                <a:cs typeface="Arial Black"/>
              </a:rPr>
              <a:t>Critical</a:t>
            </a:r>
            <a:r>
              <a:rPr dirty="0" sz="2550" spc="-40">
                <a:solidFill>
                  <a:srgbClr val="1C7C5B"/>
                </a:solidFill>
                <a:latin typeface="Arial Black"/>
                <a:cs typeface="Arial Black"/>
              </a:rPr>
              <a:t> </a:t>
            </a:r>
            <a:r>
              <a:rPr dirty="0" sz="2550" spc="10">
                <a:solidFill>
                  <a:srgbClr val="1C7C5B"/>
                </a:solidFill>
                <a:latin typeface="Arial Black"/>
                <a:cs typeface="Arial Black"/>
              </a:rPr>
              <a:t>Section</a:t>
            </a:r>
            <a:endParaRPr sz="2550">
              <a:latin typeface="Arial Black"/>
              <a:cs typeface="Arial Black"/>
            </a:endParaRPr>
          </a:p>
        </p:txBody>
      </p:sp>
      <p:sp>
        <p:nvSpPr>
          <p:cNvPr id="48" name="object 48"/>
          <p:cNvSpPr/>
          <p:nvPr/>
        </p:nvSpPr>
        <p:spPr>
          <a:xfrm>
            <a:off x="1676400" y="6592823"/>
            <a:ext cx="387350" cy="134620"/>
          </a:xfrm>
          <a:custGeom>
            <a:avLst/>
            <a:gdLst/>
            <a:ahLst/>
            <a:cxnLst/>
            <a:rect l="l" t="t" r="r" b="b"/>
            <a:pathLst>
              <a:path w="387350" h="134620">
                <a:moveTo>
                  <a:pt x="344424" y="134112"/>
                </a:moveTo>
                <a:lnTo>
                  <a:pt x="342900" y="128016"/>
                </a:lnTo>
                <a:lnTo>
                  <a:pt x="350567" y="124896"/>
                </a:lnTo>
                <a:lnTo>
                  <a:pt x="357378" y="120205"/>
                </a:lnTo>
                <a:lnTo>
                  <a:pt x="374570" y="77533"/>
                </a:lnTo>
                <a:lnTo>
                  <a:pt x="374904" y="65532"/>
                </a:lnTo>
                <a:lnTo>
                  <a:pt x="374570" y="54411"/>
                </a:lnTo>
                <a:lnTo>
                  <a:pt x="357378" y="12954"/>
                </a:lnTo>
                <a:lnTo>
                  <a:pt x="342900" y="4572"/>
                </a:lnTo>
                <a:lnTo>
                  <a:pt x="344424" y="0"/>
                </a:lnTo>
                <a:lnTo>
                  <a:pt x="376428" y="22860"/>
                </a:lnTo>
                <a:lnTo>
                  <a:pt x="387096" y="67056"/>
                </a:lnTo>
                <a:lnTo>
                  <a:pt x="386500" y="79295"/>
                </a:lnTo>
                <a:lnTo>
                  <a:pt x="370141" y="118038"/>
                </a:lnTo>
                <a:lnTo>
                  <a:pt x="354139" y="130087"/>
                </a:lnTo>
                <a:lnTo>
                  <a:pt x="344424" y="134112"/>
                </a:lnTo>
                <a:close/>
              </a:path>
              <a:path w="387350" h="134620">
                <a:moveTo>
                  <a:pt x="42672" y="134112"/>
                </a:moveTo>
                <a:lnTo>
                  <a:pt x="10667" y="109728"/>
                </a:lnTo>
                <a:lnTo>
                  <a:pt x="0" y="67056"/>
                </a:lnTo>
                <a:lnTo>
                  <a:pt x="595" y="54792"/>
                </a:lnTo>
                <a:lnTo>
                  <a:pt x="16954" y="14573"/>
                </a:lnTo>
                <a:lnTo>
                  <a:pt x="42672" y="0"/>
                </a:lnTo>
                <a:lnTo>
                  <a:pt x="44196" y="4572"/>
                </a:lnTo>
                <a:lnTo>
                  <a:pt x="36528" y="8334"/>
                </a:lnTo>
                <a:lnTo>
                  <a:pt x="29718" y="12954"/>
                </a:lnTo>
                <a:lnTo>
                  <a:pt x="12525" y="54411"/>
                </a:lnTo>
                <a:lnTo>
                  <a:pt x="12191"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49" name="object 49"/>
          <p:cNvSpPr/>
          <p:nvPr/>
        </p:nvSpPr>
        <p:spPr>
          <a:xfrm>
            <a:off x="2113788" y="6541007"/>
            <a:ext cx="372110" cy="239395"/>
          </a:xfrm>
          <a:custGeom>
            <a:avLst/>
            <a:gdLst/>
            <a:ahLst/>
            <a:cxnLst/>
            <a:rect l="l" t="t" r="r" b="b"/>
            <a:pathLst>
              <a:path w="372110" h="239395">
                <a:moveTo>
                  <a:pt x="320039" y="239268"/>
                </a:moveTo>
                <a:lnTo>
                  <a:pt x="316991" y="233172"/>
                </a:lnTo>
                <a:lnTo>
                  <a:pt x="326469" y="226314"/>
                </a:lnTo>
                <a:lnTo>
                  <a:pt x="334517" y="217170"/>
                </a:lnTo>
                <a:lnTo>
                  <a:pt x="352353" y="175688"/>
                </a:lnTo>
                <a:lnTo>
                  <a:pt x="358139" y="120396"/>
                </a:lnTo>
                <a:lnTo>
                  <a:pt x="357544" y="99774"/>
                </a:lnTo>
                <a:lnTo>
                  <a:pt x="347471" y="48768"/>
                </a:lnTo>
                <a:lnTo>
                  <a:pt x="326469" y="13192"/>
                </a:lnTo>
                <a:lnTo>
                  <a:pt x="316991" y="6096"/>
                </a:lnTo>
                <a:lnTo>
                  <a:pt x="320039" y="0"/>
                </a:lnTo>
                <a:lnTo>
                  <a:pt x="349829" y="29575"/>
                </a:lnTo>
                <a:lnTo>
                  <a:pt x="368426" y="79438"/>
                </a:lnTo>
                <a:lnTo>
                  <a:pt x="371855" y="120396"/>
                </a:lnTo>
                <a:lnTo>
                  <a:pt x="370998" y="140636"/>
                </a:lnTo>
                <a:lnTo>
                  <a:pt x="364140" y="178260"/>
                </a:lnTo>
                <a:lnTo>
                  <a:pt x="340804" y="222313"/>
                </a:lnTo>
                <a:lnTo>
                  <a:pt x="330922" y="232148"/>
                </a:lnTo>
                <a:lnTo>
                  <a:pt x="320039" y="239268"/>
                </a:lnTo>
                <a:close/>
              </a:path>
              <a:path w="372110" h="239395">
                <a:moveTo>
                  <a:pt x="50291" y="239268"/>
                </a:moveTo>
                <a:lnTo>
                  <a:pt x="21145" y="209907"/>
                </a:lnTo>
                <a:lnTo>
                  <a:pt x="3428" y="160020"/>
                </a:lnTo>
                <a:lnTo>
                  <a:pt x="0" y="120396"/>
                </a:lnTo>
                <a:lnTo>
                  <a:pt x="857" y="99274"/>
                </a:lnTo>
                <a:lnTo>
                  <a:pt x="7715" y="61031"/>
                </a:lnTo>
                <a:lnTo>
                  <a:pt x="29717" y="17526"/>
                </a:lnTo>
                <a:lnTo>
                  <a:pt x="50291" y="0"/>
                </a:lnTo>
                <a:lnTo>
                  <a:pt x="53339" y="6096"/>
                </a:lnTo>
                <a:lnTo>
                  <a:pt x="44505" y="13192"/>
                </a:lnTo>
                <a:lnTo>
                  <a:pt x="36385" y="22860"/>
                </a:lnTo>
                <a:lnTo>
                  <a:pt x="18621" y="64246"/>
                </a:lnTo>
                <a:lnTo>
                  <a:pt x="12191" y="120396"/>
                </a:lnTo>
                <a:lnTo>
                  <a:pt x="13001" y="140160"/>
                </a:lnTo>
                <a:lnTo>
                  <a:pt x="22859" y="192024"/>
                </a:lnTo>
                <a:lnTo>
                  <a:pt x="44505" y="226314"/>
                </a:lnTo>
                <a:lnTo>
                  <a:pt x="53339" y="233172"/>
                </a:lnTo>
                <a:lnTo>
                  <a:pt x="50291" y="239268"/>
                </a:lnTo>
                <a:close/>
              </a:path>
            </a:pathLst>
          </a:custGeom>
          <a:solidFill>
            <a:srgbClr val="000000"/>
          </a:solidFill>
        </p:spPr>
        <p:txBody>
          <a:bodyPr wrap="square" lIns="0" tIns="0" rIns="0" bIns="0" rtlCol="0"/>
          <a:lstStyle/>
          <a:p/>
        </p:txBody>
      </p:sp>
      <p:sp>
        <p:nvSpPr>
          <p:cNvPr id="50" name="object 50"/>
          <p:cNvSpPr/>
          <p:nvPr/>
        </p:nvSpPr>
        <p:spPr>
          <a:xfrm>
            <a:off x="2171700" y="6659880"/>
            <a:ext cx="254635" cy="0"/>
          </a:xfrm>
          <a:custGeom>
            <a:avLst/>
            <a:gdLst/>
            <a:ahLst/>
            <a:cxnLst/>
            <a:rect l="l" t="t" r="r" b="b"/>
            <a:pathLst>
              <a:path w="254635" h="0">
                <a:moveTo>
                  <a:pt x="0" y="0"/>
                </a:moveTo>
                <a:lnTo>
                  <a:pt x="254508" y="0"/>
                </a:lnTo>
              </a:path>
            </a:pathLst>
          </a:custGeom>
          <a:ln w="9144">
            <a:solidFill>
              <a:srgbClr val="000000"/>
            </a:solidFill>
          </a:ln>
        </p:spPr>
        <p:txBody>
          <a:bodyPr wrap="square" lIns="0" tIns="0" rIns="0" bIns="0" rtlCol="0"/>
          <a:lstStyle/>
          <a:p/>
        </p:txBody>
      </p:sp>
      <p:sp>
        <p:nvSpPr>
          <p:cNvPr id="51" name="object 51"/>
          <p:cNvSpPr txBox="1"/>
          <p:nvPr/>
        </p:nvSpPr>
        <p:spPr>
          <a:xfrm>
            <a:off x="2512082" y="6543512"/>
            <a:ext cx="587375" cy="199390"/>
          </a:xfrm>
          <a:prstGeom prst="rect">
            <a:avLst/>
          </a:prstGeom>
        </p:spPr>
        <p:txBody>
          <a:bodyPr wrap="square" lIns="0" tIns="11430" rIns="0" bIns="0" rtlCol="0" vert="horz">
            <a:spAutoFit/>
          </a:bodyPr>
          <a:lstStyle/>
          <a:p>
            <a:pPr marL="25400">
              <a:lnSpc>
                <a:spcPct val="100000"/>
              </a:lnSpc>
              <a:spcBef>
                <a:spcPts val="90"/>
              </a:spcBef>
            </a:pPr>
            <a:r>
              <a:rPr dirty="0" sz="1150" spc="210">
                <a:latin typeface="Cambria"/>
                <a:cs typeface="Cambria"/>
              </a:rPr>
              <a:t>=</a:t>
            </a:r>
            <a:r>
              <a:rPr dirty="0" sz="1150" spc="-55">
                <a:latin typeface="Cambria"/>
                <a:cs typeface="Cambria"/>
              </a:rPr>
              <a:t> </a:t>
            </a:r>
            <a:r>
              <a:rPr dirty="0" sz="1150" spc="-5">
                <a:latin typeface="Cambria"/>
                <a:cs typeface="Cambria"/>
              </a:rPr>
              <a:t>588 </a:t>
            </a:r>
            <a:r>
              <a:rPr dirty="0" baseline="45138" sz="1200" spc="135">
                <a:latin typeface="Cambria"/>
                <a:cs typeface="Cambria"/>
              </a:rPr>
              <a:t>in</a:t>
            </a:r>
            <a:endParaRPr baseline="45138" sz="1200">
              <a:latin typeface="Cambria"/>
              <a:cs typeface="Cambria"/>
            </a:endParaRPr>
          </a:p>
        </p:txBody>
      </p:sp>
      <p:sp>
        <p:nvSpPr>
          <p:cNvPr id="52" name="object 52"/>
          <p:cNvSpPr txBox="1"/>
          <p:nvPr/>
        </p:nvSpPr>
        <p:spPr>
          <a:xfrm>
            <a:off x="3063228" y="6478130"/>
            <a:ext cx="64769" cy="130175"/>
          </a:xfrm>
          <a:prstGeom prst="rect">
            <a:avLst/>
          </a:prstGeom>
        </p:spPr>
        <p:txBody>
          <a:bodyPr wrap="square" lIns="0" tIns="17145" rIns="0" bIns="0" rtlCol="0" vert="horz">
            <a:spAutoFit/>
          </a:bodyPr>
          <a:lstStyle/>
          <a:p>
            <a:pPr>
              <a:lnSpc>
                <a:spcPct val="100000"/>
              </a:lnSpc>
              <a:spcBef>
                <a:spcPts val="135"/>
              </a:spcBef>
            </a:pPr>
            <a:r>
              <a:rPr dirty="0" sz="650" spc="45">
                <a:latin typeface="Cambria"/>
                <a:cs typeface="Cambria"/>
              </a:rPr>
              <a:t>2</a:t>
            </a:r>
            <a:endParaRPr sz="650">
              <a:latin typeface="Cambria"/>
              <a:cs typeface="Cambria"/>
            </a:endParaRPr>
          </a:p>
        </p:txBody>
      </p:sp>
      <p:sp>
        <p:nvSpPr>
          <p:cNvPr id="53" name="object 53"/>
          <p:cNvSpPr txBox="1"/>
          <p:nvPr/>
        </p:nvSpPr>
        <p:spPr>
          <a:xfrm>
            <a:off x="2173180" y="6465423"/>
            <a:ext cx="927735" cy="342900"/>
          </a:xfrm>
          <a:prstGeom prst="rect">
            <a:avLst/>
          </a:prstGeom>
        </p:spPr>
        <p:txBody>
          <a:bodyPr wrap="square" lIns="0" tIns="48260" rIns="0" bIns="0" rtlCol="0" vert="horz">
            <a:spAutoFit/>
          </a:bodyPr>
          <a:lstStyle/>
          <a:p>
            <a:pPr>
              <a:lnSpc>
                <a:spcPct val="100000"/>
              </a:lnSpc>
              <a:spcBef>
                <a:spcPts val="380"/>
              </a:spcBef>
            </a:pPr>
            <a:r>
              <a:rPr dirty="0" sz="800" spc="35">
                <a:latin typeface="Cambria"/>
                <a:cs typeface="Cambria"/>
              </a:rPr>
              <a:t>12</a:t>
            </a:r>
            <a:r>
              <a:rPr dirty="0" sz="800" spc="-5">
                <a:latin typeface="Cambria"/>
                <a:cs typeface="Cambria"/>
              </a:rPr>
              <a:t> </a:t>
            </a:r>
            <a:r>
              <a:rPr dirty="0" sz="800" spc="75">
                <a:latin typeface="Cambria"/>
                <a:cs typeface="Cambria"/>
              </a:rPr>
              <a:t>in</a:t>
            </a:r>
            <a:endParaRPr sz="800">
              <a:latin typeface="Cambria"/>
              <a:cs typeface="Cambria"/>
            </a:endParaRPr>
          </a:p>
          <a:p>
            <a:pPr marL="27305">
              <a:lnSpc>
                <a:spcPct val="100000"/>
              </a:lnSpc>
              <a:spcBef>
                <a:spcPts val="290"/>
              </a:spcBef>
              <a:tabLst>
                <a:tab pos="805815" algn="l"/>
              </a:tabLst>
            </a:pPr>
            <a:r>
              <a:rPr dirty="0" sz="800" spc="35">
                <a:latin typeface="Cambria"/>
                <a:cs typeface="Cambria"/>
              </a:rPr>
              <a:t>1</a:t>
            </a:r>
            <a:r>
              <a:rPr dirty="0" sz="800" spc="35">
                <a:latin typeface="Cambria"/>
                <a:cs typeface="Cambria"/>
              </a:rPr>
              <a:t> </a:t>
            </a:r>
            <a:r>
              <a:rPr dirty="0" sz="800" spc="240">
                <a:latin typeface="Cambria"/>
                <a:cs typeface="Cambria"/>
              </a:rPr>
              <a:t>f</a:t>
            </a:r>
            <a:r>
              <a:rPr dirty="0" sz="800" spc="90">
                <a:latin typeface="Cambria"/>
                <a:cs typeface="Cambria"/>
              </a:rPr>
              <a:t>t</a:t>
            </a:r>
            <a:r>
              <a:rPr dirty="0" sz="800">
                <a:latin typeface="Cambria"/>
                <a:cs typeface="Cambria"/>
              </a:rPr>
              <a:t>	</a:t>
            </a:r>
            <a:r>
              <a:rPr dirty="0" sz="800" spc="240">
                <a:latin typeface="Cambria"/>
                <a:cs typeface="Cambria"/>
              </a:rPr>
              <a:t>f</a:t>
            </a:r>
            <a:r>
              <a:rPr dirty="0" sz="800" spc="90">
                <a:latin typeface="Cambria"/>
                <a:cs typeface="Cambria"/>
              </a:rPr>
              <a:t>t</a:t>
            </a:r>
            <a:endParaRPr sz="800">
              <a:latin typeface="Cambria"/>
              <a:cs typeface="Cambria"/>
            </a:endParaRPr>
          </a:p>
        </p:txBody>
      </p:sp>
      <p:sp>
        <p:nvSpPr>
          <p:cNvPr id="54" name="object 54"/>
          <p:cNvSpPr/>
          <p:nvPr/>
        </p:nvSpPr>
        <p:spPr>
          <a:xfrm>
            <a:off x="2950464" y="6659880"/>
            <a:ext cx="167640" cy="0"/>
          </a:xfrm>
          <a:custGeom>
            <a:avLst/>
            <a:gdLst/>
            <a:ahLst/>
            <a:cxnLst/>
            <a:rect l="l" t="t" r="r" b="b"/>
            <a:pathLst>
              <a:path w="167639" h="0">
                <a:moveTo>
                  <a:pt x="0" y="0"/>
                </a:moveTo>
                <a:lnTo>
                  <a:pt x="167639" y="0"/>
                </a:lnTo>
              </a:path>
            </a:pathLst>
          </a:custGeom>
          <a:ln w="9144">
            <a:solidFill>
              <a:srgbClr val="000000"/>
            </a:solidFill>
          </a:ln>
        </p:spPr>
        <p:txBody>
          <a:bodyPr wrap="square" lIns="0" tIns="0" rIns="0" bIns="0" rtlCol="0"/>
          <a:lstStyle/>
          <a:p/>
        </p:txBody>
      </p:sp>
      <p:sp>
        <p:nvSpPr>
          <p:cNvPr id="55" name="object 55"/>
          <p:cNvSpPr txBox="1"/>
          <p:nvPr/>
        </p:nvSpPr>
        <p:spPr>
          <a:xfrm>
            <a:off x="1353302" y="7177489"/>
            <a:ext cx="135255" cy="151765"/>
          </a:xfrm>
          <a:prstGeom prst="rect">
            <a:avLst/>
          </a:prstGeom>
        </p:spPr>
        <p:txBody>
          <a:bodyPr wrap="square" lIns="0" tIns="15875" rIns="0" bIns="0" rtlCol="0" vert="horz">
            <a:spAutoFit/>
          </a:bodyPr>
          <a:lstStyle/>
          <a:p>
            <a:pPr>
              <a:lnSpc>
                <a:spcPct val="100000"/>
              </a:lnSpc>
              <a:spcBef>
                <a:spcPts val="125"/>
              </a:spcBef>
            </a:pPr>
            <a:r>
              <a:rPr dirty="0" sz="800" spc="60">
                <a:latin typeface="Cambria"/>
                <a:cs typeface="Cambria"/>
              </a:rPr>
              <a:t>v</a:t>
            </a:r>
            <a:r>
              <a:rPr dirty="0" sz="800" spc="250">
                <a:latin typeface="Cambria"/>
                <a:cs typeface="Cambria"/>
              </a:rPr>
              <a:t>f</a:t>
            </a:r>
            <a:endParaRPr sz="800">
              <a:latin typeface="Cambria"/>
              <a:cs typeface="Cambria"/>
            </a:endParaRPr>
          </a:p>
        </p:txBody>
      </p:sp>
      <p:sp>
        <p:nvSpPr>
          <p:cNvPr id="56" name="object 56"/>
          <p:cNvSpPr/>
          <p:nvPr/>
        </p:nvSpPr>
        <p:spPr>
          <a:xfrm>
            <a:off x="1743455" y="7085076"/>
            <a:ext cx="449580" cy="128270"/>
          </a:xfrm>
          <a:custGeom>
            <a:avLst/>
            <a:gdLst/>
            <a:ahLst/>
            <a:cxnLst/>
            <a:rect l="l" t="t" r="r" b="b"/>
            <a:pathLst>
              <a:path w="449580" h="128270">
                <a:moveTo>
                  <a:pt x="416052" y="128016"/>
                </a:moveTo>
                <a:lnTo>
                  <a:pt x="416052" y="123444"/>
                </a:lnTo>
                <a:lnTo>
                  <a:pt x="421481" y="120562"/>
                </a:lnTo>
                <a:lnTo>
                  <a:pt x="426339" y="116395"/>
                </a:lnTo>
                <a:lnTo>
                  <a:pt x="440126" y="75128"/>
                </a:lnTo>
                <a:lnTo>
                  <a:pt x="440436" y="64008"/>
                </a:lnTo>
                <a:lnTo>
                  <a:pt x="440126" y="53125"/>
                </a:lnTo>
                <a:lnTo>
                  <a:pt x="426339" y="12382"/>
                </a:lnTo>
                <a:lnTo>
                  <a:pt x="416052" y="4572"/>
                </a:lnTo>
                <a:lnTo>
                  <a:pt x="416052" y="0"/>
                </a:lnTo>
                <a:lnTo>
                  <a:pt x="445079" y="32289"/>
                </a:lnTo>
                <a:lnTo>
                  <a:pt x="449580" y="64008"/>
                </a:lnTo>
                <a:lnTo>
                  <a:pt x="449032" y="76033"/>
                </a:lnTo>
                <a:lnTo>
                  <a:pt x="436840" y="114085"/>
                </a:lnTo>
                <a:lnTo>
                  <a:pt x="423743" y="124896"/>
                </a:lnTo>
                <a:lnTo>
                  <a:pt x="416052" y="128016"/>
                </a:lnTo>
                <a:close/>
              </a:path>
              <a:path w="449580" h="128270">
                <a:moveTo>
                  <a:pt x="33528" y="128016"/>
                </a:moveTo>
                <a:lnTo>
                  <a:pt x="5143" y="97226"/>
                </a:lnTo>
                <a:lnTo>
                  <a:pt x="0" y="64008"/>
                </a:lnTo>
                <a:lnTo>
                  <a:pt x="571" y="52863"/>
                </a:lnTo>
                <a:lnTo>
                  <a:pt x="14025" y="14573"/>
                </a:lnTo>
                <a:lnTo>
                  <a:pt x="33528" y="0"/>
                </a:lnTo>
                <a:lnTo>
                  <a:pt x="35052" y="4572"/>
                </a:lnTo>
                <a:lnTo>
                  <a:pt x="29622" y="7691"/>
                </a:lnTo>
                <a:lnTo>
                  <a:pt x="24765" y="12382"/>
                </a:lnTo>
                <a:lnTo>
                  <a:pt x="10977" y="53125"/>
                </a:lnTo>
                <a:lnTo>
                  <a:pt x="10667" y="64008"/>
                </a:lnTo>
                <a:lnTo>
                  <a:pt x="10977" y="75128"/>
                </a:lnTo>
                <a:lnTo>
                  <a:pt x="24765" y="116395"/>
                </a:lnTo>
                <a:lnTo>
                  <a:pt x="35052" y="123444"/>
                </a:lnTo>
                <a:lnTo>
                  <a:pt x="33528" y="128016"/>
                </a:lnTo>
                <a:close/>
              </a:path>
            </a:pathLst>
          </a:custGeom>
          <a:solidFill>
            <a:srgbClr val="000000"/>
          </a:solidFill>
        </p:spPr>
        <p:txBody>
          <a:bodyPr wrap="square" lIns="0" tIns="0" rIns="0" bIns="0" rtlCol="0"/>
          <a:lstStyle/>
          <a:p/>
        </p:txBody>
      </p:sp>
      <p:sp>
        <p:nvSpPr>
          <p:cNvPr id="57" name="object 57"/>
          <p:cNvSpPr txBox="1"/>
          <p:nvPr/>
        </p:nvSpPr>
        <p:spPr>
          <a:xfrm>
            <a:off x="953005" y="6253920"/>
            <a:ext cx="3509645" cy="965835"/>
          </a:xfrm>
          <a:prstGeom prst="rect">
            <a:avLst/>
          </a:prstGeom>
        </p:spPr>
        <p:txBody>
          <a:bodyPr wrap="square" lIns="0" tIns="11430" rIns="0" bIns="0" rtlCol="0" vert="horz">
            <a:spAutoFit/>
          </a:bodyPr>
          <a:lstStyle/>
          <a:p>
            <a:pPr marL="308610" indent="-245745">
              <a:lnSpc>
                <a:spcPct val="100000"/>
              </a:lnSpc>
              <a:spcBef>
                <a:spcPts val="90"/>
              </a:spcBef>
              <a:buFont typeface="Arial"/>
              <a:buChar char="•"/>
              <a:tabLst>
                <a:tab pos="308610" algn="l"/>
                <a:tab pos="309245" algn="l"/>
              </a:tabLst>
            </a:pPr>
            <a:r>
              <a:rPr dirty="0" sz="1150" spc="-50">
                <a:latin typeface="Cambria"/>
                <a:cs typeface="Cambria"/>
              </a:rPr>
              <a:t>𝐾</a:t>
            </a:r>
            <a:r>
              <a:rPr dirty="0" baseline="-17361" sz="1200" spc="-75">
                <a:latin typeface="Cambria"/>
                <a:cs typeface="Cambria"/>
              </a:rPr>
              <a:t>1 </a:t>
            </a:r>
            <a:r>
              <a:rPr dirty="0" sz="1150" spc="210">
                <a:latin typeface="Cambria"/>
                <a:cs typeface="Cambria"/>
              </a:rPr>
              <a:t>= </a:t>
            </a:r>
            <a:r>
              <a:rPr dirty="0" sz="1150" spc="-5">
                <a:latin typeface="Cambria"/>
                <a:cs typeface="Cambria"/>
              </a:rPr>
              <a:t>0.3, </a:t>
            </a:r>
            <a:r>
              <a:rPr dirty="0" sz="1150" spc="-40">
                <a:latin typeface="Cambria"/>
                <a:cs typeface="Cambria"/>
              </a:rPr>
              <a:t>𝐾</a:t>
            </a:r>
            <a:r>
              <a:rPr dirty="0" baseline="-17361" sz="1200" spc="-60">
                <a:latin typeface="Cambria"/>
                <a:cs typeface="Cambria"/>
              </a:rPr>
              <a:t>2 </a:t>
            </a:r>
            <a:r>
              <a:rPr dirty="0" sz="1150" spc="210">
                <a:latin typeface="Cambria"/>
                <a:cs typeface="Cambria"/>
              </a:rPr>
              <a:t>= </a:t>
            </a:r>
            <a:r>
              <a:rPr dirty="0" sz="1150" spc="-5">
                <a:latin typeface="Cambria"/>
                <a:cs typeface="Cambria"/>
              </a:rPr>
              <a:t>0.8, 𝑐 </a:t>
            </a:r>
            <a:r>
              <a:rPr dirty="0" sz="1150" spc="210">
                <a:latin typeface="Cambria"/>
                <a:cs typeface="Cambria"/>
              </a:rPr>
              <a:t>= </a:t>
            </a:r>
            <a:r>
              <a:rPr dirty="0" sz="1150" spc="-10">
                <a:latin typeface="Cambria"/>
                <a:cs typeface="Cambria"/>
              </a:rPr>
              <a:t>0.280 </a:t>
            </a:r>
            <a:r>
              <a:rPr dirty="0" sz="1150">
                <a:latin typeface="Cambria"/>
                <a:cs typeface="Cambria"/>
              </a:rPr>
              <a:t>𝑘𝑠𝑖, </a:t>
            </a:r>
            <a:r>
              <a:rPr dirty="0" sz="1150" spc="-10">
                <a:latin typeface="Cambria"/>
                <a:cs typeface="Cambria"/>
              </a:rPr>
              <a:t>𝜇 </a:t>
            </a:r>
            <a:r>
              <a:rPr dirty="0" sz="1150" spc="210">
                <a:latin typeface="Cambria"/>
                <a:cs typeface="Cambria"/>
              </a:rPr>
              <a:t>=</a:t>
            </a:r>
            <a:r>
              <a:rPr dirty="0" sz="1150" spc="-160">
                <a:latin typeface="Cambria"/>
                <a:cs typeface="Cambria"/>
              </a:rPr>
              <a:t> </a:t>
            </a:r>
            <a:r>
              <a:rPr dirty="0" sz="1150" spc="-10">
                <a:latin typeface="Cambria"/>
                <a:cs typeface="Cambria"/>
              </a:rPr>
              <a:t>10.0</a:t>
            </a:r>
            <a:endParaRPr sz="1150">
              <a:latin typeface="Cambria"/>
              <a:cs typeface="Cambria"/>
            </a:endParaRPr>
          </a:p>
          <a:p>
            <a:pPr marL="308610" indent="-245745">
              <a:lnSpc>
                <a:spcPct val="100000"/>
              </a:lnSpc>
              <a:spcBef>
                <a:spcPts val="900"/>
              </a:spcBef>
              <a:buFont typeface="Arial"/>
              <a:buChar char="•"/>
              <a:tabLst>
                <a:tab pos="308610" algn="l"/>
                <a:tab pos="309245" algn="l"/>
              </a:tabLst>
            </a:pPr>
            <a:r>
              <a:rPr dirty="0" sz="1150" spc="25">
                <a:latin typeface="Cambria"/>
                <a:cs typeface="Cambria"/>
              </a:rPr>
              <a:t>𝐴</a:t>
            </a:r>
            <a:r>
              <a:rPr dirty="0" baseline="-17361" sz="1200" spc="37">
                <a:latin typeface="Cambria"/>
                <a:cs typeface="Cambria"/>
              </a:rPr>
              <a:t>ev </a:t>
            </a:r>
            <a:r>
              <a:rPr dirty="0" sz="1150" spc="210">
                <a:latin typeface="Cambria"/>
                <a:cs typeface="Cambria"/>
              </a:rPr>
              <a:t>=</a:t>
            </a:r>
            <a:r>
              <a:rPr dirty="0" sz="1150" spc="505">
                <a:latin typeface="Cambria"/>
                <a:cs typeface="Cambria"/>
              </a:rPr>
              <a:t> </a:t>
            </a:r>
            <a:r>
              <a:rPr dirty="0" sz="1150" spc="-5">
                <a:latin typeface="Cambria"/>
                <a:cs typeface="Cambria"/>
              </a:rPr>
              <a:t>49𝑖𝑛</a:t>
            </a:r>
            <a:endParaRPr sz="1150">
              <a:latin typeface="Cambria"/>
              <a:cs typeface="Cambria"/>
            </a:endParaRPr>
          </a:p>
          <a:p>
            <a:pPr marL="307975" indent="-245110">
              <a:lnSpc>
                <a:spcPct val="100000"/>
              </a:lnSpc>
              <a:spcBef>
                <a:spcPts val="730"/>
              </a:spcBef>
              <a:buChar char="•"/>
              <a:tabLst>
                <a:tab pos="307975" algn="l"/>
                <a:tab pos="308610" algn="l"/>
              </a:tabLst>
            </a:pPr>
            <a:r>
              <a:rPr dirty="0" sz="1150" spc="-10">
                <a:latin typeface="Arial"/>
                <a:cs typeface="Arial"/>
              </a:rPr>
              <a:t>2 </a:t>
            </a:r>
            <a:r>
              <a:rPr dirty="0" sz="1150" spc="-5">
                <a:latin typeface="Arial"/>
                <a:cs typeface="Arial"/>
              </a:rPr>
              <a:t>- </a:t>
            </a:r>
            <a:r>
              <a:rPr dirty="0" sz="1150" spc="-10">
                <a:latin typeface="Arial"/>
                <a:cs typeface="Arial"/>
              </a:rPr>
              <a:t>#5 </a:t>
            </a:r>
            <a:r>
              <a:rPr dirty="0" sz="1150" spc="-15">
                <a:latin typeface="Arial"/>
                <a:cs typeface="Arial"/>
              </a:rPr>
              <a:t>@ </a:t>
            </a:r>
            <a:r>
              <a:rPr dirty="0" sz="1150" spc="-10">
                <a:latin typeface="Arial"/>
                <a:cs typeface="Arial"/>
              </a:rPr>
              <a:t>3.5” extending </a:t>
            </a:r>
            <a:r>
              <a:rPr dirty="0" sz="1150" spc="-5">
                <a:latin typeface="Arial"/>
                <a:cs typeface="Arial"/>
              </a:rPr>
              <a:t>from </a:t>
            </a:r>
            <a:r>
              <a:rPr dirty="0" sz="1150" spc="-10">
                <a:latin typeface="Arial"/>
                <a:cs typeface="Arial"/>
              </a:rPr>
              <a:t>top flange into</a:t>
            </a:r>
            <a:r>
              <a:rPr dirty="0" sz="1150" spc="100">
                <a:latin typeface="Arial"/>
                <a:cs typeface="Arial"/>
              </a:rPr>
              <a:t> </a:t>
            </a:r>
            <a:r>
              <a:rPr dirty="0" sz="1150" spc="-10">
                <a:latin typeface="Arial"/>
                <a:cs typeface="Arial"/>
              </a:rPr>
              <a:t>deck</a:t>
            </a:r>
            <a:endParaRPr sz="1150">
              <a:latin typeface="Arial"/>
              <a:cs typeface="Arial"/>
            </a:endParaRPr>
          </a:p>
          <a:p>
            <a:pPr marL="308610" indent="-245745">
              <a:lnSpc>
                <a:spcPct val="100000"/>
              </a:lnSpc>
              <a:spcBef>
                <a:spcPts val="265"/>
              </a:spcBef>
              <a:buFont typeface="Arial"/>
              <a:buChar char="•"/>
              <a:tabLst>
                <a:tab pos="308610" algn="l"/>
                <a:tab pos="309245" algn="l"/>
                <a:tab pos="572135" algn="l"/>
              </a:tabLst>
            </a:pPr>
            <a:r>
              <a:rPr dirty="0" baseline="-33816" sz="1725" spc="-15">
                <a:latin typeface="Cambria"/>
                <a:cs typeface="Cambria"/>
              </a:rPr>
              <a:t>𝐴	</a:t>
            </a:r>
            <a:r>
              <a:rPr dirty="0" baseline="-33816" sz="1725" spc="315">
                <a:latin typeface="Cambria"/>
                <a:cs typeface="Cambria"/>
              </a:rPr>
              <a:t>= </a:t>
            </a:r>
            <a:r>
              <a:rPr dirty="0" sz="800" spc="35">
                <a:latin typeface="Cambria"/>
                <a:cs typeface="Cambria"/>
              </a:rPr>
              <a:t>2</a:t>
            </a:r>
            <a:r>
              <a:rPr dirty="0" sz="800" spc="50">
                <a:latin typeface="Cambria"/>
                <a:cs typeface="Cambria"/>
              </a:rPr>
              <a:t> o.31in</a:t>
            </a:r>
            <a:endParaRPr sz="800">
              <a:latin typeface="Cambria"/>
              <a:cs typeface="Cambria"/>
            </a:endParaRPr>
          </a:p>
        </p:txBody>
      </p:sp>
      <p:sp>
        <p:nvSpPr>
          <p:cNvPr id="58" name="object 58"/>
          <p:cNvSpPr txBox="1"/>
          <p:nvPr/>
        </p:nvSpPr>
        <p:spPr>
          <a:xfrm>
            <a:off x="2098530" y="7040474"/>
            <a:ext cx="64769" cy="130175"/>
          </a:xfrm>
          <a:prstGeom prst="rect">
            <a:avLst/>
          </a:prstGeom>
        </p:spPr>
        <p:txBody>
          <a:bodyPr wrap="square" lIns="0" tIns="17145" rIns="0" bIns="0" rtlCol="0" vert="horz">
            <a:spAutoFit/>
          </a:bodyPr>
          <a:lstStyle/>
          <a:p>
            <a:pPr>
              <a:lnSpc>
                <a:spcPct val="100000"/>
              </a:lnSpc>
              <a:spcBef>
                <a:spcPts val="135"/>
              </a:spcBef>
            </a:pPr>
            <a:r>
              <a:rPr dirty="0" sz="650" spc="45">
                <a:latin typeface="Cambria"/>
                <a:cs typeface="Cambria"/>
              </a:rPr>
              <a:t>2</a:t>
            </a:r>
            <a:endParaRPr sz="650">
              <a:latin typeface="Cambria"/>
              <a:cs typeface="Cambria"/>
            </a:endParaRPr>
          </a:p>
        </p:txBody>
      </p:sp>
      <p:sp>
        <p:nvSpPr>
          <p:cNvPr id="59" name="object 59"/>
          <p:cNvSpPr txBox="1"/>
          <p:nvPr/>
        </p:nvSpPr>
        <p:spPr>
          <a:xfrm>
            <a:off x="1813559" y="7221680"/>
            <a:ext cx="261620" cy="151765"/>
          </a:xfrm>
          <a:prstGeom prst="rect">
            <a:avLst/>
          </a:prstGeom>
        </p:spPr>
        <p:txBody>
          <a:bodyPr wrap="square" lIns="0" tIns="15875" rIns="0" bIns="0" rtlCol="0" vert="horz">
            <a:spAutoFit/>
          </a:bodyPr>
          <a:lstStyle/>
          <a:p>
            <a:pPr>
              <a:lnSpc>
                <a:spcPct val="100000"/>
              </a:lnSpc>
              <a:spcBef>
                <a:spcPts val="125"/>
              </a:spcBef>
            </a:pPr>
            <a:r>
              <a:rPr dirty="0" sz="800" spc="35">
                <a:latin typeface="Cambria"/>
                <a:cs typeface="Cambria"/>
              </a:rPr>
              <a:t>3</a:t>
            </a:r>
            <a:r>
              <a:rPr dirty="0" sz="800">
                <a:latin typeface="Cambria"/>
                <a:cs typeface="Cambria"/>
              </a:rPr>
              <a:t>.</a:t>
            </a:r>
            <a:r>
              <a:rPr dirty="0" sz="800" spc="35">
                <a:latin typeface="Cambria"/>
                <a:cs typeface="Cambria"/>
              </a:rPr>
              <a:t>5</a:t>
            </a:r>
            <a:r>
              <a:rPr dirty="0" sz="800" spc="60">
                <a:latin typeface="Cambria"/>
                <a:cs typeface="Cambria"/>
              </a:rPr>
              <a:t>i</a:t>
            </a:r>
            <a:r>
              <a:rPr dirty="0" sz="800" spc="90">
                <a:latin typeface="Cambria"/>
                <a:cs typeface="Cambria"/>
              </a:rPr>
              <a:t>n</a:t>
            </a:r>
            <a:endParaRPr sz="800">
              <a:latin typeface="Cambria"/>
              <a:cs typeface="Cambria"/>
            </a:endParaRPr>
          </a:p>
        </p:txBody>
      </p:sp>
      <p:sp>
        <p:nvSpPr>
          <p:cNvPr id="60" name="object 60"/>
          <p:cNvSpPr/>
          <p:nvPr/>
        </p:nvSpPr>
        <p:spPr>
          <a:xfrm>
            <a:off x="1673351" y="7225284"/>
            <a:ext cx="528955" cy="0"/>
          </a:xfrm>
          <a:custGeom>
            <a:avLst/>
            <a:gdLst/>
            <a:ahLst/>
            <a:cxnLst/>
            <a:rect l="l" t="t" r="r" b="b"/>
            <a:pathLst>
              <a:path w="528955" h="0">
                <a:moveTo>
                  <a:pt x="0" y="0"/>
                </a:moveTo>
                <a:lnTo>
                  <a:pt x="528828" y="0"/>
                </a:lnTo>
              </a:path>
            </a:pathLst>
          </a:custGeom>
          <a:ln w="9143">
            <a:solidFill>
              <a:srgbClr val="000000"/>
            </a:solidFill>
          </a:ln>
        </p:spPr>
        <p:txBody>
          <a:bodyPr wrap="square" lIns="0" tIns="0" rIns="0" bIns="0" rtlCol="0"/>
          <a:lstStyle/>
          <a:p/>
        </p:txBody>
      </p:sp>
      <p:sp>
        <p:nvSpPr>
          <p:cNvPr id="61" name="object 61"/>
          <p:cNvSpPr/>
          <p:nvPr/>
        </p:nvSpPr>
        <p:spPr>
          <a:xfrm>
            <a:off x="2240279" y="7106411"/>
            <a:ext cx="372110" cy="239395"/>
          </a:xfrm>
          <a:custGeom>
            <a:avLst/>
            <a:gdLst/>
            <a:ahLst/>
            <a:cxnLst/>
            <a:rect l="l" t="t" r="r" b="b"/>
            <a:pathLst>
              <a:path w="372110" h="239395">
                <a:moveTo>
                  <a:pt x="320039" y="239268"/>
                </a:moveTo>
                <a:lnTo>
                  <a:pt x="316991" y="233172"/>
                </a:lnTo>
                <a:lnTo>
                  <a:pt x="326469" y="226314"/>
                </a:lnTo>
                <a:lnTo>
                  <a:pt x="334517" y="217170"/>
                </a:lnTo>
                <a:lnTo>
                  <a:pt x="352353" y="175688"/>
                </a:lnTo>
                <a:lnTo>
                  <a:pt x="358139" y="120396"/>
                </a:lnTo>
                <a:lnTo>
                  <a:pt x="357544" y="99774"/>
                </a:lnTo>
                <a:lnTo>
                  <a:pt x="347471" y="48768"/>
                </a:lnTo>
                <a:lnTo>
                  <a:pt x="326469" y="13192"/>
                </a:lnTo>
                <a:lnTo>
                  <a:pt x="316991" y="6096"/>
                </a:lnTo>
                <a:lnTo>
                  <a:pt x="320039" y="0"/>
                </a:lnTo>
                <a:lnTo>
                  <a:pt x="349829" y="29575"/>
                </a:lnTo>
                <a:lnTo>
                  <a:pt x="368426" y="79438"/>
                </a:lnTo>
                <a:lnTo>
                  <a:pt x="371855" y="120396"/>
                </a:lnTo>
                <a:lnTo>
                  <a:pt x="370998" y="140636"/>
                </a:lnTo>
                <a:lnTo>
                  <a:pt x="364140" y="178260"/>
                </a:lnTo>
                <a:lnTo>
                  <a:pt x="340804" y="222313"/>
                </a:lnTo>
                <a:lnTo>
                  <a:pt x="330922" y="232148"/>
                </a:lnTo>
                <a:lnTo>
                  <a:pt x="320039" y="239268"/>
                </a:lnTo>
                <a:close/>
              </a:path>
              <a:path w="372110" h="239395">
                <a:moveTo>
                  <a:pt x="50291" y="239268"/>
                </a:moveTo>
                <a:lnTo>
                  <a:pt x="21145" y="209907"/>
                </a:lnTo>
                <a:lnTo>
                  <a:pt x="3428" y="160020"/>
                </a:lnTo>
                <a:lnTo>
                  <a:pt x="0" y="120396"/>
                </a:lnTo>
                <a:lnTo>
                  <a:pt x="857" y="99274"/>
                </a:lnTo>
                <a:lnTo>
                  <a:pt x="7715" y="61031"/>
                </a:lnTo>
                <a:lnTo>
                  <a:pt x="29717" y="17526"/>
                </a:lnTo>
                <a:lnTo>
                  <a:pt x="50291" y="0"/>
                </a:lnTo>
                <a:lnTo>
                  <a:pt x="53339" y="6096"/>
                </a:lnTo>
                <a:lnTo>
                  <a:pt x="44505" y="13192"/>
                </a:lnTo>
                <a:lnTo>
                  <a:pt x="36385" y="22860"/>
                </a:lnTo>
                <a:lnTo>
                  <a:pt x="18621" y="64246"/>
                </a:lnTo>
                <a:lnTo>
                  <a:pt x="12191" y="120396"/>
                </a:lnTo>
                <a:lnTo>
                  <a:pt x="13001" y="140160"/>
                </a:lnTo>
                <a:lnTo>
                  <a:pt x="22859" y="192024"/>
                </a:lnTo>
                <a:lnTo>
                  <a:pt x="44505" y="226314"/>
                </a:lnTo>
                <a:lnTo>
                  <a:pt x="53339" y="233172"/>
                </a:lnTo>
                <a:lnTo>
                  <a:pt x="50291" y="239268"/>
                </a:lnTo>
                <a:close/>
              </a:path>
            </a:pathLst>
          </a:custGeom>
          <a:solidFill>
            <a:srgbClr val="000000"/>
          </a:solidFill>
        </p:spPr>
        <p:txBody>
          <a:bodyPr wrap="square" lIns="0" tIns="0" rIns="0" bIns="0" rtlCol="0"/>
          <a:lstStyle/>
          <a:p/>
        </p:txBody>
      </p:sp>
      <p:sp>
        <p:nvSpPr>
          <p:cNvPr id="62" name="object 62"/>
          <p:cNvSpPr txBox="1"/>
          <p:nvPr/>
        </p:nvSpPr>
        <p:spPr>
          <a:xfrm>
            <a:off x="2299695" y="7030863"/>
            <a:ext cx="262890" cy="342900"/>
          </a:xfrm>
          <a:prstGeom prst="rect">
            <a:avLst/>
          </a:prstGeom>
        </p:spPr>
        <p:txBody>
          <a:bodyPr wrap="square" lIns="0" tIns="48260" rIns="0" bIns="0" rtlCol="0" vert="horz">
            <a:spAutoFit/>
          </a:bodyPr>
          <a:lstStyle/>
          <a:p>
            <a:pPr>
              <a:lnSpc>
                <a:spcPct val="100000"/>
              </a:lnSpc>
              <a:spcBef>
                <a:spcPts val="380"/>
              </a:spcBef>
            </a:pPr>
            <a:r>
              <a:rPr dirty="0" sz="800" spc="35">
                <a:latin typeface="Cambria"/>
                <a:cs typeface="Cambria"/>
              </a:rPr>
              <a:t>12</a:t>
            </a:r>
            <a:r>
              <a:rPr dirty="0" sz="800" spc="-60">
                <a:latin typeface="Cambria"/>
                <a:cs typeface="Cambria"/>
              </a:rPr>
              <a:t> </a:t>
            </a:r>
            <a:r>
              <a:rPr dirty="0" sz="800" spc="75">
                <a:latin typeface="Cambria"/>
                <a:cs typeface="Cambria"/>
              </a:rPr>
              <a:t>in</a:t>
            </a:r>
            <a:endParaRPr sz="800">
              <a:latin typeface="Cambria"/>
              <a:cs typeface="Cambria"/>
            </a:endParaRPr>
          </a:p>
          <a:p>
            <a:pPr marL="27305">
              <a:lnSpc>
                <a:spcPct val="100000"/>
              </a:lnSpc>
              <a:spcBef>
                <a:spcPts val="290"/>
              </a:spcBef>
            </a:pPr>
            <a:r>
              <a:rPr dirty="0" sz="800" spc="35">
                <a:latin typeface="Cambria"/>
                <a:cs typeface="Cambria"/>
              </a:rPr>
              <a:t>1</a:t>
            </a:r>
            <a:r>
              <a:rPr dirty="0" sz="800" spc="-20">
                <a:latin typeface="Cambria"/>
                <a:cs typeface="Cambria"/>
              </a:rPr>
              <a:t> </a:t>
            </a:r>
            <a:r>
              <a:rPr dirty="0" sz="800" spc="165">
                <a:latin typeface="Cambria"/>
                <a:cs typeface="Cambria"/>
              </a:rPr>
              <a:t>ft</a:t>
            </a:r>
            <a:endParaRPr sz="800">
              <a:latin typeface="Cambria"/>
              <a:cs typeface="Cambria"/>
            </a:endParaRPr>
          </a:p>
        </p:txBody>
      </p:sp>
      <p:sp>
        <p:nvSpPr>
          <p:cNvPr id="63" name="object 63"/>
          <p:cNvSpPr/>
          <p:nvPr/>
        </p:nvSpPr>
        <p:spPr>
          <a:xfrm>
            <a:off x="2298192" y="7225284"/>
            <a:ext cx="254635" cy="0"/>
          </a:xfrm>
          <a:custGeom>
            <a:avLst/>
            <a:gdLst/>
            <a:ahLst/>
            <a:cxnLst/>
            <a:rect l="l" t="t" r="r" b="b"/>
            <a:pathLst>
              <a:path w="254635" h="0">
                <a:moveTo>
                  <a:pt x="0" y="0"/>
                </a:moveTo>
                <a:lnTo>
                  <a:pt x="254508" y="0"/>
                </a:lnTo>
              </a:path>
            </a:pathLst>
          </a:custGeom>
          <a:ln w="9143">
            <a:solidFill>
              <a:srgbClr val="000000"/>
            </a:solidFill>
          </a:ln>
        </p:spPr>
        <p:txBody>
          <a:bodyPr wrap="square" lIns="0" tIns="0" rIns="0" bIns="0" rtlCol="0"/>
          <a:lstStyle/>
          <a:p/>
        </p:txBody>
      </p:sp>
      <p:sp>
        <p:nvSpPr>
          <p:cNvPr id="64" name="object 64"/>
          <p:cNvSpPr txBox="1"/>
          <p:nvPr/>
        </p:nvSpPr>
        <p:spPr>
          <a:xfrm>
            <a:off x="2640109" y="7108866"/>
            <a:ext cx="695960" cy="199390"/>
          </a:xfrm>
          <a:prstGeom prst="rect">
            <a:avLst/>
          </a:prstGeom>
        </p:spPr>
        <p:txBody>
          <a:bodyPr wrap="square" lIns="0" tIns="11430" rIns="0" bIns="0" rtlCol="0" vert="horz">
            <a:spAutoFit/>
          </a:bodyPr>
          <a:lstStyle/>
          <a:p>
            <a:pPr marL="25400">
              <a:lnSpc>
                <a:spcPct val="100000"/>
              </a:lnSpc>
              <a:spcBef>
                <a:spcPts val="90"/>
              </a:spcBef>
            </a:pPr>
            <a:r>
              <a:rPr dirty="0" sz="1150" spc="210">
                <a:latin typeface="Cambria"/>
                <a:cs typeface="Cambria"/>
              </a:rPr>
              <a:t>=</a:t>
            </a:r>
            <a:r>
              <a:rPr dirty="0" sz="1150" spc="-30">
                <a:latin typeface="Cambria"/>
                <a:cs typeface="Cambria"/>
              </a:rPr>
              <a:t> </a:t>
            </a:r>
            <a:r>
              <a:rPr dirty="0" sz="1150" spc="-10">
                <a:latin typeface="Cambria"/>
                <a:cs typeface="Cambria"/>
              </a:rPr>
              <a:t>2.216 </a:t>
            </a:r>
            <a:r>
              <a:rPr dirty="0" baseline="45138" sz="1200" spc="127">
                <a:latin typeface="Cambria"/>
                <a:cs typeface="Cambria"/>
              </a:rPr>
              <a:t>in</a:t>
            </a:r>
            <a:endParaRPr baseline="45138" sz="1200">
              <a:latin typeface="Cambria"/>
              <a:cs typeface="Cambria"/>
            </a:endParaRPr>
          </a:p>
        </p:txBody>
      </p:sp>
      <p:sp>
        <p:nvSpPr>
          <p:cNvPr id="65" name="object 65"/>
          <p:cNvSpPr txBox="1"/>
          <p:nvPr/>
        </p:nvSpPr>
        <p:spPr>
          <a:xfrm>
            <a:off x="3299458" y="7043522"/>
            <a:ext cx="64769" cy="130175"/>
          </a:xfrm>
          <a:prstGeom prst="rect">
            <a:avLst/>
          </a:prstGeom>
        </p:spPr>
        <p:txBody>
          <a:bodyPr wrap="square" lIns="0" tIns="17145" rIns="0" bIns="0" rtlCol="0" vert="horz">
            <a:spAutoFit/>
          </a:bodyPr>
          <a:lstStyle/>
          <a:p>
            <a:pPr>
              <a:lnSpc>
                <a:spcPct val="100000"/>
              </a:lnSpc>
              <a:spcBef>
                <a:spcPts val="135"/>
              </a:spcBef>
            </a:pPr>
            <a:r>
              <a:rPr dirty="0" sz="650" spc="45">
                <a:latin typeface="Cambria"/>
                <a:cs typeface="Cambria"/>
              </a:rPr>
              <a:t>2</a:t>
            </a:r>
            <a:endParaRPr sz="650">
              <a:latin typeface="Cambria"/>
              <a:cs typeface="Cambria"/>
            </a:endParaRPr>
          </a:p>
        </p:txBody>
      </p:sp>
      <p:sp>
        <p:nvSpPr>
          <p:cNvPr id="66" name="object 66"/>
          <p:cNvSpPr txBox="1"/>
          <p:nvPr/>
        </p:nvSpPr>
        <p:spPr>
          <a:xfrm>
            <a:off x="3217122" y="7221680"/>
            <a:ext cx="121285" cy="151765"/>
          </a:xfrm>
          <a:prstGeom prst="rect">
            <a:avLst/>
          </a:prstGeom>
        </p:spPr>
        <p:txBody>
          <a:bodyPr wrap="square" lIns="0" tIns="15875" rIns="0" bIns="0" rtlCol="0" vert="horz">
            <a:spAutoFit/>
          </a:bodyPr>
          <a:lstStyle/>
          <a:p>
            <a:pPr>
              <a:lnSpc>
                <a:spcPct val="100000"/>
              </a:lnSpc>
              <a:spcBef>
                <a:spcPts val="125"/>
              </a:spcBef>
            </a:pPr>
            <a:r>
              <a:rPr dirty="0" sz="800" spc="240">
                <a:latin typeface="Cambria"/>
                <a:cs typeface="Cambria"/>
              </a:rPr>
              <a:t>f</a:t>
            </a:r>
            <a:r>
              <a:rPr dirty="0" sz="800" spc="90">
                <a:latin typeface="Cambria"/>
                <a:cs typeface="Cambria"/>
              </a:rPr>
              <a:t>t</a:t>
            </a:r>
            <a:endParaRPr sz="800">
              <a:latin typeface="Cambria"/>
              <a:cs typeface="Cambria"/>
            </a:endParaRPr>
          </a:p>
        </p:txBody>
      </p:sp>
      <p:sp>
        <p:nvSpPr>
          <p:cNvPr id="67" name="object 67"/>
          <p:cNvSpPr/>
          <p:nvPr/>
        </p:nvSpPr>
        <p:spPr>
          <a:xfrm>
            <a:off x="3188208" y="7225284"/>
            <a:ext cx="167640" cy="0"/>
          </a:xfrm>
          <a:custGeom>
            <a:avLst/>
            <a:gdLst/>
            <a:ahLst/>
            <a:cxnLst/>
            <a:rect l="l" t="t" r="r" b="b"/>
            <a:pathLst>
              <a:path w="167639" h="0">
                <a:moveTo>
                  <a:pt x="0" y="0"/>
                </a:moveTo>
                <a:lnTo>
                  <a:pt x="167640" y="0"/>
                </a:lnTo>
              </a:path>
            </a:pathLst>
          </a:custGeom>
          <a:ln w="9143">
            <a:solidFill>
              <a:srgbClr val="000000"/>
            </a:solidFill>
          </a:ln>
        </p:spPr>
        <p:txBody>
          <a:bodyPr wrap="square" lIns="0" tIns="0" rIns="0" bIns="0" rtlCol="0"/>
          <a:lstStyle/>
          <a:p/>
        </p:txBody>
      </p:sp>
      <p:sp>
        <p:nvSpPr>
          <p:cNvPr id="68" name="object 68"/>
          <p:cNvSpPr txBox="1"/>
          <p:nvPr/>
        </p:nvSpPr>
        <p:spPr>
          <a:xfrm>
            <a:off x="6903724" y="8873744"/>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15</a:t>
            </a:r>
            <a:r>
              <a:rPr dirty="0" sz="850">
                <a:solidFill>
                  <a:srgbClr val="FFFFFF"/>
                </a:solidFill>
                <a:latin typeface="Arial"/>
                <a:cs typeface="Arial"/>
              </a:rPr>
              <a:t>0</a:t>
            </a:r>
            <a:endParaRPr sz="850">
              <a:latin typeface="Arial"/>
              <a:cs typeface="Arial"/>
            </a:endParaRPr>
          </a:p>
        </p:txBody>
      </p:sp>
      <p:sp>
        <p:nvSpPr>
          <p:cNvPr id="69" name="object 69"/>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70" name="object 70"/>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4</a:t>
            </a:r>
            <a:r>
              <a:rPr dirty="0" sz="1050" spc="-5">
                <a:solidFill>
                  <a:srgbClr val="262626"/>
                </a:solidFill>
                <a:latin typeface="Calibri"/>
                <a:cs typeface="Calibri"/>
              </a:rPr>
              <a:t>9</a:t>
            </a:r>
            <a:endParaRPr sz="1050">
              <a:latin typeface="Calibri"/>
              <a:cs typeface="Calibri"/>
            </a:endParaRPr>
          </a:p>
        </p:txBody>
      </p:sp>
      <p:sp>
        <p:nvSpPr>
          <p:cNvPr id="72" name="object 72"/>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71" name="object 71"/>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5</a:t>
            </a:r>
            <a:r>
              <a:rPr dirty="0" sz="1050" spc="-5">
                <a:solidFill>
                  <a:srgbClr val="262626"/>
                </a:solidFill>
                <a:latin typeface="Calibri"/>
                <a:cs typeface="Calibri"/>
              </a:rPr>
              <a:t>0</a:t>
            </a:r>
            <a:endParaRPr sz="1050">
              <a:latin typeface="Calibri"/>
              <a:cs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1591945" cy="417195"/>
          </a:xfrm>
          <a:prstGeom prst="rect"/>
        </p:spPr>
        <p:txBody>
          <a:bodyPr wrap="square" lIns="0" tIns="14604" rIns="0" bIns="0" rtlCol="0" vert="horz">
            <a:spAutoFit/>
          </a:bodyPr>
          <a:lstStyle/>
          <a:p>
            <a:pPr>
              <a:lnSpc>
                <a:spcPct val="100000"/>
              </a:lnSpc>
              <a:spcBef>
                <a:spcPts val="114"/>
              </a:spcBef>
            </a:pPr>
            <a:r>
              <a:rPr dirty="0" sz="2550" spc="15" b="0">
                <a:solidFill>
                  <a:srgbClr val="1C7C5B"/>
                </a:solidFill>
                <a:latin typeface="Arial Black"/>
                <a:cs typeface="Arial Black"/>
              </a:rPr>
              <a:t>Capac</a:t>
            </a:r>
            <a:r>
              <a:rPr dirty="0" sz="2550" spc="-5" b="0">
                <a:solidFill>
                  <a:srgbClr val="1C7C5B"/>
                </a:solidFill>
                <a:latin typeface="Arial Black"/>
                <a:cs typeface="Arial Black"/>
              </a:rPr>
              <a:t>it</a:t>
            </a:r>
            <a:r>
              <a:rPr dirty="0" sz="2550" spc="10" b="0">
                <a:solidFill>
                  <a:srgbClr val="1C7C5B"/>
                </a:solidFill>
                <a:latin typeface="Arial Black"/>
                <a:cs typeface="Arial Black"/>
              </a:rPr>
              <a:t>y</a:t>
            </a:r>
            <a:endParaRPr sz="2550">
              <a:latin typeface="Arial Black"/>
              <a:cs typeface="Arial Black"/>
            </a:endParaRPr>
          </a:p>
        </p:txBody>
      </p:sp>
      <p:sp>
        <p:nvSpPr>
          <p:cNvPr id="6" name="object 6"/>
          <p:cNvSpPr/>
          <p:nvPr/>
        </p:nvSpPr>
        <p:spPr>
          <a:xfrm>
            <a:off x="2878835" y="2145792"/>
            <a:ext cx="33655" cy="6350"/>
          </a:xfrm>
          <a:custGeom>
            <a:avLst/>
            <a:gdLst/>
            <a:ahLst/>
            <a:cxnLst/>
            <a:rect l="l" t="t" r="r" b="b"/>
            <a:pathLst>
              <a:path w="33655" h="6350">
                <a:moveTo>
                  <a:pt x="0" y="0"/>
                </a:moveTo>
                <a:lnTo>
                  <a:pt x="33528" y="0"/>
                </a:lnTo>
                <a:lnTo>
                  <a:pt x="33528" y="6350"/>
                </a:lnTo>
                <a:lnTo>
                  <a:pt x="0" y="6350"/>
                </a:lnTo>
                <a:lnTo>
                  <a:pt x="0" y="0"/>
                </a:lnTo>
                <a:close/>
              </a:path>
            </a:pathLst>
          </a:custGeom>
          <a:solidFill>
            <a:srgbClr val="000000"/>
          </a:solidFill>
        </p:spPr>
        <p:txBody>
          <a:bodyPr wrap="square" lIns="0" tIns="0" rIns="0" bIns="0" rtlCol="0"/>
          <a:lstStyle/>
          <a:p/>
        </p:txBody>
      </p:sp>
      <p:sp>
        <p:nvSpPr>
          <p:cNvPr id="7" name="object 7"/>
          <p:cNvSpPr/>
          <p:nvPr/>
        </p:nvSpPr>
        <p:spPr>
          <a:xfrm>
            <a:off x="2905505" y="2152142"/>
            <a:ext cx="0" cy="162560"/>
          </a:xfrm>
          <a:custGeom>
            <a:avLst/>
            <a:gdLst/>
            <a:ahLst/>
            <a:cxnLst/>
            <a:rect l="l" t="t" r="r" b="b"/>
            <a:pathLst>
              <a:path w="0" h="162560">
                <a:moveTo>
                  <a:pt x="0" y="0"/>
                </a:moveTo>
                <a:lnTo>
                  <a:pt x="0" y="162559"/>
                </a:lnTo>
              </a:path>
            </a:pathLst>
          </a:custGeom>
          <a:ln w="13716">
            <a:solidFill>
              <a:srgbClr val="000000"/>
            </a:solidFill>
          </a:ln>
        </p:spPr>
        <p:txBody>
          <a:bodyPr wrap="square" lIns="0" tIns="0" rIns="0" bIns="0" rtlCol="0"/>
          <a:lstStyle/>
          <a:p/>
        </p:txBody>
      </p:sp>
      <p:sp>
        <p:nvSpPr>
          <p:cNvPr id="8" name="object 8"/>
          <p:cNvSpPr/>
          <p:nvPr/>
        </p:nvSpPr>
        <p:spPr>
          <a:xfrm>
            <a:off x="2878835" y="2314701"/>
            <a:ext cx="33655" cy="6350"/>
          </a:xfrm>
          <a:custGeom>
            <a:avLst/>
            <a:gdLst/>
            <a:ahLst/>
            <a:cxnLst/>
            <a:rect l="l" t="t" r="r" b="b"/>
            <a:pathLst>
              <a:path w="33655" h="6350">
                <a:moveTo>
                  <a:pt x="0" y="0"/>
                </a:moveTo>
                <a:lnTo>
                  <a:pt x="33528" y="0"/>
                </a:lnTo>
                <a:lnTo>
                  <a:pt x="33528" y="6350"/>
                </a:lnTo>
                <a:lnTo>
                  <a:pt x="0" y="6350"/>
                </a:lnTo>
                <a:lnTo>
                  <a:pt x="0" y="0"/>
                </a:lnTo>
                <a:close/>
              </a:path>
            </a:pathLst>
          </a:custGeom>
          <a:solidFill>
            <a:srgbClr val="000000"/>
          </a:solidFill>
        </p:spPr>
        <p:txBody>
          <a:bodyPr wrap="square" lIns="0" tIns="0" rIns="0" bIns="0" rtlCol="0"/>
          <a:lstStyle/>
          <a:p/>
        </p:txBody>
      </p:sp>
      <p:sp>
        <p:nvSpPr>
          <p:cNvPr id="9" name="object 9"/>
          <p:cNvSpPr/>
          <p:nvPr/>
        </p:nvSpPr>
        <p:spPr>
          <a:xfrm>
            <a:off x="2194559" y="2145792"/>
            <a:ext cx="32384" cy="6350"/>
          </a:xfrm>
          <a:custGeom>
            <a:avLst/>
            <a:gdLst/>
            <a:ahLst/>
            <a:cxnLst/>
            <a:rect l="l" t="t" r="r" b="b"/>
            <a:pathLst>
              <a:path w="32385" h="6350">
                <a:moveTo>
                  <a:pt x="0" y="0"/>
                </a:moveTo>
                <a:lnTo>
                  <a:pt x="32003" y="0"/>
                </a:lnTo>
                <a:lnTo>
                  <a:pt x="32003" y="6350"/>
                </a:lnTo>
                <a:lnTo>
                  <a:pt x="0" y="6350"/>
                </a:lnTo>
                <a:lnTo>
                  <a:pt x="0" y="0"/>
                </a:lnTo>
                <a:close/>
              </a:path>
            </a:pathLst>
          </a:custGeom>
          <a:solidFill>
            <a:srgbClr val="000000"/>
          </a:solidFill>
        </p:spPr>
        <p:txBody>
          <a:bodyPr wrap="square" lIns="0" tIns="0" rIns="0" bIns="0" rtlCol="0"/>
          <a:lstStyle/>
          <a:p/>
        </p:txBody>
      </p:sp>
      <p:sp>
        <p:nvSpPr>
          <p:cNvPr id="10" name="object 10"/>
          <p:cNvSpPr/>
          <p:nvPr/>
        </p:nvSpPr>
        <p:spPr>
          <a:xfrm>
            <a:off x="2201417" y="2152142"/>
            <a:ext cx="0" cy="162560"/>
          </a:xfrm>
          <a:custGeom>
            <a:avLst/>
            <a:gdLst/>
            <a:ahLst/>
            <a:cxnLst/>
            <a:rect l="l" t="t" r="r" b="b"/>
            <a:pathLst>
              <a:path w="0" h="162560">
                <a:moveTo>
                  <a:pt x="0" y="0"/>
                </a:moveTo>
                <a:lnTo>
                  <a:pt x="0" y="162559"/>
                </a:lnTo>
              </a:path>
            </a:pathLst>
          </a:custGeom>
          <a:ln w="13715">
            <a:solidFill>
              <a:srgbClr val="000000"/>
            </a:solidFill>
          </a:ln>
        </p:spPr>
        <p:txBody>
          <a:bodyPr wrap="square" lIns="0" tIns="0" rIns="0" bIns="0" rtlCol="0"/>
          <a:lstStyle/>
          <a:p/>
        </p:txBody>
      </p:sp>
      <p:sp>
        <p:nvSpPr>
          <p:cNvPr id="11" name="object 11"/>
          <p:cNvSpPr/>
          <p:nvPr/>
        </p:nvSpPr>
        <p:spPr>
          <a:xfrm>
            <a:off x="2194559" y="2314701"/>
            <a:ext cx="32384" cy="6350"/>
          </a:xfrm>
          <a:custGeom>
            <a:avLst/>
            <a:gdLst/>
            <a:ahLst/>
            <a:cxnLst/>
            <a:rect l="l" t="t" r="r" b="b"/>
            <a:pathLst>
              <a:path w="32385" h="6350">
                <a:moveTo>
                  <a:pt x="0" y="0"/>
                </a:moveTo>
                <a:lnTo>
                  <a:pt x="32003" y="0"/>
                </a:lnTo>
                <a:lnTo>
                  <a:pt x="32003" y="6350"/>
                </a:lnTo>
                <a:lnTo>
                  <a:pt x="0" y="6350"/>
                </a:lnTo>
                <a:lnTo>
                  <a:pt x="0" y="0"/>
                </a:lnTo>
                <a:close/>
              </a:path>
            </a:pathLst>
          </a:custGeom>
          <a:solidFill>
            <a:srgbClr val="000000"/>
          </a:solidFill>
        </p:spPr>
        <p:txBody>
          <a:bodyPr wrap="square" lIns="0" tIns="0" rIns="0" bIns="0" rtlCol="0"/>
          <a:lstStyle/>
          <a:p/>
        </p:txBody>
      </p:sp>
      <p:sp>
        <p:nvSpPr>
          <p:cNvPr id="12" name="object 12"/>
          <p:cNvSpPr txBox="1"/>
          <p:nvPr/>
        </p:nvSpPr>
        <p:spPr>
          <a:xfrm>
            <a:off x="991105" y="1814572"/>
            <a:ext cx="1997075" cy="501015"/>
          </a:xfrm>
          <a:prstGeom prst="rect">
            <a:avLst/>
          </a:prstGeom>
        </p:spPr>
        <p:txBody>
          <a:bodyPr wrap="square" lIns="0" tIns="75565" rIns="0" bIns="0" rtlCol="0" vert="horz">
            <a:spAutoFit/>
          </a:bodyPr>
          <a:lstStyle/>
          <a:p>
            <a:pPr marL="269875" indent="-245110">
              <a:lnSpc>
                <a:spcPct val="100000"/>
              </a:lnSpc>
              <a:spcBef>
                <a:spcPts val="595"/>
              </a:spcBef>
              <a:buChar char="•"/>
              <a:tabLst>
                <a:tab pos="269875" algn="l"/>
                <a:tab pos="270510" algn="l"/>
              </a:tabLst>
            </a:pPr>
            <a:r>
              <a:rPr dirty="0" sz="1150" spc="-10">
                <a:latin typeface="Arial"/>
                <a:cs typeface="Arial"/>
              </a:rPr>
              <a:t>Conservatively take </a:t>
            </a:r>
            <a:r>
              <a:rPr dirty="0" sz="1150" spc="-105">
                <a:latin typeface="Cambria"/>
                <a:cs typeface="Cambria"/>
              </a:rPr>
              <a:t>𝑃</a:t>
            </a:r>
            <a:r>
              <a:rPr dirty="0" baseline="-17361" sz="1200" spc="-157">
                <a:latin typeface="Cambria"/>
                <a:cs typeface="Cambria"/>
              </a:rPr>
              <a:t>e </a:t>
            </a:r>
            <a:r>
              <a:rPr dirty="0" sz="1150" spc="210">
                <a:latin typeface="Cambria"/>
                <a:cs typeface="Cambria"/>
              </a:rPr>
              <a:t>=</a:t>
            </a:r>
            <a:r>
              <a:rPr dirty="0" sz="1150" spc="5">
                <a:latin typeface="Cambria"/>
                <a:cs typeface="Cambria"/>
              </a:rPr>
              <a:t> </a:t>
            </a:r>
            <a:r>
              <a:rPr dirty="0" sz="1150" spc="-10">
                <a:latin typeface="Cambria"/>
                <a:cs typeface="Cambria"/>
              </a:rPr>
              <a:t>0</a:t>
            </a:r>
            <a:endParaRPr sz="1150">
              <a:latin typeface="Cambria"/>
              <a:cs typeface="Cambria"/>
            </a:endParaRPr>
          </a:p>
          <a:p>
            <a:pPr marL="270510" indent="-245745">
              <a:lnSpc>
                <a:spcPct val="100000"/>
              </a:lnSpc>
              <a:spcBef>
                <a:spcPts val="490"/>
              </a:spcBef>
              <a:buFont typeface="Arial"/>
              <a:buChar char="•"/>
              <a:tabLst>
                <a:tab pos="270510" algn="l"/>
                <a:tab pos="271145" algn="l"/>
              </a:tabLst>
            </a:pPr>
            <a:r>
              <a:rPr dirty="0" sz="1150" spc="-5">
                <a:latin typeface="Cambria"/>
                <a:cs typeface="Cambria"/>
              </a:rPr>
              <a:t>𝑉</a:t>
            </a:r>
            <a:r>
              <a:rPr dirty="0" baseline="-17361" sz="1200" spc="-7">
                <a:latin typeface="Cambria"/>
                <a:cs typeface="Cambria"/>
              </a:rPr>
              <a:t>ni </a:t>
            </a:r>
            <a:r>
              <a:rPr dirty="0" sz="1150" spc="210">
                <a:latin typeface="Cambria"/>
                <a:cs typeface="Cambria"/>
              </a:rPr>
              <a:t>= </a:t>
            </a:r>
            <a:r>
              <a:rPr dirty="0" sz="1150" spc="25">
                <a:latin typeface="Cambria"/>
                <a:cs typeface="Cambria"/>
              </a:rPr>
              <a:t>𝑐𝐴</a:t>
            </a:r>
            <a:r>
              <a:rPr dirty="0" baseline="-17361" sz="1200" spc="37">
                <a:latin typeface="Cambria"/>
                <a:cs typeface="Cambria"/>
              </a:rPr>
              <a:t>ev </a:t>
            </a:r>
            <a:r>
              <a:rPr dirty="0" sz="1150" spc="210">
                <a:latin typeface="Cambria"/>
                <a:cs typeface="Cambria"/>
              </a:rPr>
              <a:t>+ </a:t>
            </a:r>
            <a:r>
              <a:rPr dirty="0" sz="1150" spc="-10">
                <a:latin typeface="Cambria"/>
                <a:cs typeface="Cambria"/>
              </a:rPr>
              <a:t>𝜇 </a:t>
            </a:r>
            <a:r>
              <a:rPr dirty="0" sz="1150" spc="50">
                <a:latin typeface="Cambria"/>
                <a:cs typeface="Cambria"/>
              </a:rPr>
              <a:t>𝐴</a:t>
            </a:r>
            <a:r>
              <a:rPr dirty="0" baseline="-17361" sz="1200" spc="75">
                <a:latin typeface="Cambria"/>
                <a:cs typeface="Cambria"/>
              </a:rPr>
              <a:t>vf</a:t>
            </a:r>
            <a:r>
              <a:rPr dirty="0" sz="1150" spc="50">
                <a:latin typeface="Cambria"/>
                <a:cs typeface="Cambria"/>
              </a:rPr>
              <a:t>𝑓</a:t>
            </a:r>
            <a:r>
              <a:rPr dirty="0" baseline="-17361" sz="1200" spc="75">
                <a:latin typeface="Cambria"/>
                <a:cs typeface="Cambria"/>
              </a:rPr>
              <a:t>y </a:t>
            </a:r>
            <a:r>
              <a:rPr dirty="0" sz="1150" spc="210">
                <a:latin typeface="Cambria"/>
                <a:cs typeface="Cambria"/>
              </a:rPr>
              <a:t>+</a:t>
            </a:r>
            <a:r>
              <a:rPr dirty="0" sz="1150" spc="-155">
                <a:latin typeface="Cambria"/>
                <a:cs typeface="Cambria"/>
              </a:rPr>
              <a:t> </a:t>
            </a:r>
            <a:r>
              <a:rPr dirty="0" sz="1150" spc="-105">
                <a:latin typeface="Cambria"/>
                <a:cs typeface="Cambria"/>
              </a:rPr>
              <a:t>𝑃</a:t>
            </a:r>
            <a:r>
              <a:rPr dirty="0" baseline="-17361" sz="1200" spc="-157">
                <a:latin typeface="Cambria"/>
                <a:cs typeface="Cambria"/>
              </a:rPr>
              <a:t>e</a:t>
            </a:r>
            <a:endParaRPr baseline="-17361" sz="1200">
              <a:latin typeface="Cambria"/>
              <a:cs typeface="Cambria"/>
            </a:endParaRPr>
          </a:p>
        </p:txBody>
      </p:sp>
      <p:sp>
        <p:nvSpPr>
          <p:cNvPr id="13" name="object 13"/>
          <p:cNvSpPr/>
          <p:nvPr/>
        </p:nvSpPr>
        <p:spPr>
          <a:xfrm>
            <a:off x="1903475" y="2398775"/>
            <a:ext cx="673735" cy="134620"/>
          </a:xfrm>
          <a:custGeom>
            <a:avLst/>
            <a:gdLst/>
            <a:ahLst/>
            <a:cxnLst/>
            <a:rect l="l" t="t" r="r" b="b"/>
            <a:pathLst>
              <a:path w="673735" h="134619">
                <a:moveTo>
                  <a:pt x="630935" y="134112"/>
                </a:moveTo>
                <a:lnTo>
                  <a:pt x="629411" y="128016"/>
                </a:lnTo>
                <a:lnTo>
                  <a:pt x="637079" y="124896"/>
                </a:lnTo>
                <a:lnTo>
                  <a:pt x="643890" y="120205"/>
                </a:lnTo>
                <a:lnTo>
                  <a:pt x="661082" y="77533"/>
                </a:lnTo>
                <a:lnTo>
                  <a:pt x="661416" y="65532"/>
                </a:lnTo>
                <a:lnTo>
                  <a:pt x="661082" y="54411"/>
                </a:lnTo>
                <a:lnTo>
                  <a:pt x="643890" y="12954"/>
                </a:lnTo>
                <a:lnTo>
                  <a:pt x="629411" y="4572"/>
                </a:lnTo>
                <a:lnTo>
                  <a:pt x="630935" y="0"/>
                </a:lnTo>
                <a:lnTo>
                  <a:pt x="662940" y="22860"/>
                </a:lnTo>
                <a:lnTo>
                  <a:pt x="673608" y="67056"/>
                </a:lnTo>
                <a:lnTo>
                  <a:pt x="673012" y="79295"/>
                </a:lnTo>
                <a:lnTo>
                  <a:pt x="656653" y="118038"/>
                </a:lnTo>
                <a:lnTo>
                  <a:pt x="640651" y="130087"/>
                </a:lnTo>
                <a:lnTo>
                  <a:pt x="630935" y="134112"/>
                </a:lnTo>
                <a:close/>
              </a:path>
              <a:path w="673735" h="134619">
                <a:moveTo>
                  <a:pt x="42672" y="134112"/>
                </a:moveTo>
                <a:lnTo>
                  <a:pt x="10667" y="109728"/>
                </a:lnTo>
                <a:lnTo>
                  <a:pt x="0" y="67056"/>
                </a:lnTo>
                <a:lnTo>
                  <a:pt x="595" y="54792"/>
                </a:lnTo>
                <a:lnTo>
                  <a:pt x="16954" y="14573"/>
                </a:lnTo>
                <a:lnTo>
                  <a:pt x="42672" y="0"/>
                </a:lnTo>
                <a:lnTo>
                  <a:pt x="44196" y="4572"/>
                </a:lnTo>
                <a:lnTo>
                  <a:pt x="36528" y="8334"/>
                </a:lnTo>
                <a:lnTo>
                  <a:pt x="29717" y="12954"/>
                </a:lnTo>
                <a:lnTo>
                  <a:pt x="12525" y="54411"/>
                </a:lnTo>
                <a:lnTo>
                  <a:pt x="12191"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14" name="object 14"/>
          <p:cNvSpPr/>
          <p:nvPr/>
        </p:nvSpPr>
        <p:spPr>
          <a:xfrm>
            <a:off x="2628900" y="2346960"/>
            <a:ext cx="547370" cy="239395"/>
          </a:xfrm>
          <a:custGeom>
            <a:avLst/>
            <a:gdLst/>
            <a:ahLst/>
            <a:cxnLst/>
            <a:rect l="l" t="t" r="r" b="b"/>
            <a:pathLst>
              <a:path w="547369" h="239394">
                <a:moveTo>
                  <a:pt x="495300" y="239268"/>
                </a:moveTo>
                <a:lnTo>
                  <a:pt x="492252" y="233172"/>
                </a:lnTo>
                <a:lnTo>
                  <a:pt x="501729" y="226314"/>
                </a:lnTo>
                <a:lnTo>
                  <a:pt x="509778" y="217170"/>
                </a:lnTo>
                <a:lnTo>
                  <a:pt x="527613" y="175688"/>
                </a:lnTo>
                <a:lnTo>
                  <a:pt x="533400" y="120396"/>
                </a:lnTo>
                <a:lnTo>
                  <a:pt x="532804" y="99774"/>
                </a:lnTo>
                <a:lnTo>
                  <a:pt x="522732" y="48768"/>
                </a:lnTo>
                <a:lnTo>
                  <a:pt x="501729" y="13192"/>
                </a:lnTo>
                <a:lnTo>
                  <a:pt x="492252" y="6096"/>
                </a:lnTo>
                <a:lnTo>
                  <a:pt x="495300" y="0"/>
                </a:lnTo>
                <a:lnTo>
                  <a:pt x="525089" y="29575"/>
                </a:lnTo>
                <a:lnTo>
                  <a:pt x="543687" y="79438"/>
                </a:lnTo>
                <a:lnTo>
                  <a:pt x="547116" y="120396"/>
                </a:lnTo>
                <a:lnTo>
                  <a:pt x="546258" y="140636"/>
                </a:lnTo>
                <a:lnTo>
                  <a:pt x="539400" y="178260"/>
                </a:lnTo>
                <a:lnTo>
                  <a:pt x="516064" y="222313"/>
                </a:lnTo>
                <a:lnTo>
                  <a:pt x="506182" y="232148"/>
                </a:lnTo>
                <a:lnTo>
                  <a:pt x="495300" y="239268"/>
                </a:lnTo>
                <a:close/>
              </a:path>
              <a:path w="547369" h="239394">
                <a:moveTo>
                  <a:pt x="50291" y="239268"/>
                </a:moveTo>
                <a:lnTo>
                  <a:pt x="21145" y="209907"/>
                </a:lnTo>
                <a:lnTo>
                  <a:pt x="3428" y="160020"/>
                </a:lnTo>
                <a:lnTo>
                  <a:pt x="0" y="120396"/>
                </a:lnTo>
                <a:lnTo>
                  <a:pt x="857" y="99274"/>
                </a:lnTo>
                <a:lnTo>
                  <a:pt x="7715" y="61031"/>
                </a:lnTo>
                <a:lnTo>
                  <a:pt x="29718" y="17526"/>
                </a:lnTo>
                <a:lnTo>
                  <a:pt x="50291" y="0"/>
                </a:lnTo>
                <a:lnTo>
                  <a:pt x="53339" y="6096"/>
                </a:lnTo>
                <a:lnTo>
                  <a:pt x="44505" y="13192"/>
                </a:lnTo>
                <a:lnTo>
                  <a:pt x="36385" y="22860"/>
                </a:lnTo>
                <a:lnTo>
                  <a:pt x="18621" y="64246"/>
                </a:lnTo>
                <a:lnTo>
                  <a:pt x="12191" y="120396"/>
                </a:lnTo>
                <a:lnTo>
                  <a:pt x="13001" y="140160"/>
                </a:lnTo>
                <a:lnTo>
                  <a:pt x="22860" y="192024"/>
                </a:lnTo>
                <a:lnTo>
                  <a:pt x="44505" y="226314"/>
                </a:lnTo>
                <a:lnTo>
                  <a:pt x="53339" y="233172"/>
                </a:lnTo>
                <a:lnTo>
                  <a:pt x="50291" y="239268"/>
                </a:lnTo>
                <a:close/>
              </a:path>
            </a:pathLst>
          </a:custGeom>
          <a:solidFill>
            <a:srgbClr val="000000"/>
          </a:solidFill>
        </p:spPr>
        <p:txBody>
          <a:bodyPr wrap="square" lIns="0" tIns="0" rIns="0" bIns="0" rtlCol="0"/>
          <a:lstStyle/>
          <a:p/>
        </p:txBody>
      </p:sp>
      <p:sp>
        <p:nvSpPr>
          <p:cNvPr id="15" name="object 15"/>
          <p:cNvSpPr txBox="1"/>
          <p:nvPr/>
        </p:nvSpPr>
        <p:spPr>
          <a:xfrm>
            <a:off x="1716565" y="2349493"/>
            <a:ext cx="1410970" cy="199390"/>
          </a:xfrm>
          <a:prstGeom prst="rect">
            <a:avLst/>
          </a:prstGeom>
        </p:spPr>
        <p:txBody>
          <a:bodyPr wrap="square" lIns="0" tIns="11430" rIns="0" bIns="0" rtlCol="0" vert="horz">
            <a:spAutoFit/>
          </a:bodyPr>
          <a:lstStyle/>
          <a:p>
            <a:pPr marL="25400">
              <a:lnSpc>
                <a:spcPct val="100000"/>
              </a:lnSpc>
              <a:spcBef>
                <a:spcPts val="90"/>
              </a:spcBef>
              <a:tabLst>
                <a:tab pos="971550" algn="l"/>
              </a:tabLst>
            </a:pPr>
            <a:r>
              <a:rPr dirty="0" sz="1150" spc="210">
                <a:latin typeface="Cambria"/>
                <a:cs typeface="Cambria"/>
              </a:rPr>
              <a:t>=</a:t>
            </a:r>
            <a:r>
              <a:rPr dirty="0" sz="1150" spc="545">
                <a:latin typeface="Cambria"/>
                <a:cs typeface="Cambria"/>
              </a:rPr>
              <a:t> </a:t>
            </a:r>
            <a:r>
              <a:rPr dirty="0" sz="1150" spc="-10">
                <a:latin typeface="Cambria"/>
                <a:cs typeface="Cambria"/>
              </a:rPr>
              <a:t>0.280</a:t>
            </a:r>
            <a:r>
              <a:rPr dirty="0" sz="1150" spc="5">
                <a:latin typeface="Cambria"/>
                <a:cs typeface="Cambria"/>
              </a:rPr>
              <a:t> </a:t>
            </a:r>
            <a:r>
              <a:rPr dirty="0" sz="1150" spc="-10">
                <a:latin typeface="Cambria"/>
                <a:cs typeface="Cambria"/>
              </a:rPr>
              <a:t>𝑘𝑠𝑖	</a:t>
            </a:r>
            <a:r>
              <a:rPr dirty="0" sz="1150" spc="30">
                <a:latin typeface="Cambria"/>
                <a:cs typeface="Cambria"/>
              </a:rPr>
              <a:t>588</a:t>
            </a:r>
            <a:r>
              <a:rPr dirty="0" baseline="34722" sz="1200" spc="44">
                <a:latin typeface="Cambria"/>
                <a:cs typeface="Cambria"/>
              </a:rPr>
              <a:t>in</a:t>
            </a:r>
            <a:r>
              <a:rPr dirty="0" baseline="68376" sz="975" spc="44">
                <a:latin typeface="Cambria"/>
                <a:cs typeface="Cambria"/>
              </a:rPr>
              <a:t>2</a:t>
            </a:r>
            <a:endParaRPr baseline="68376" sz="975">
              <a:latin typeface="Cambria"/>
              <a:cs typeface="Cambria"/>
            </a:endParaRPr>
          </a:p>
        </p:txBody>
      </p:sp>
      <p:sp>
        <p:nvSpPr>
          <p:cNvPr id="16" name="object 16"/>
          <p:cNvSpPr txBox="1"/>
          <p:nvPr/>
        </p:nvSpPr>
        <p:spPr>
          <a:xfrm>
            <a:off x="2956501" y="2442459"/>
            <a:ext cx="121285" cy="151765"/>
          </a:xfrm>
          <a:prstGeom prst="rect">
            <a:avLst/>
          </a:prstGeom>
        </p:spPr>
        <p:txBody>
          <a:bodyPr wrap="square" lIns="0" tIns="15875" rIns="0" bIns="0" rtlCol="0" vert="horz">
            <a:spAutoFit/>
          </a:bodyPr>
          <a:lstStyle/>
          <a:p>
            <a:pPr>
              <a:lnSpc>
                <a:spcPct val="100000"/>
              </a:lnSpc>
              <a:spcBef>
                <a:spcPts val="125"/>
              </a:spcBef>
            </a:pPr>
            <a:r>
              <a:rPr dirty="0" sz="800" spc="240">
                <a:latin typeface="Cambria"/>
                <a:cs typeface="Cambria"/>
              </a:rPr>
              <a:t>f</a:t>
            </a:r>
            <a:r>
              <a:rPr dirty="0" sz="800" spc="90">
                <a:latin typeface="Cambria"/>
                <a:cs typeface="Cambria"/>
              </a:rPr>
              <a:t>t</a:t>
            </a:r>
            <a:endParaRPr sz="800">
              <a:latin typeface="Cambria"/>
              <a:cs typeface="Cambria"/>
            </a:endParaRPr>
          </a:p>
        </p:txBody>
      </p:sp>
      <p:sp>
        <p:nvSpPr>
          <p:cNvPr id="17" name="object 17"/>
          <p:cNvSpPr/>
          <p:nvPr/>
        </p:nvSpPr>
        <p:spPr>
          <a:xfrm>
            <a:off x="2929127" y="2478024"/>
            <a:ext cx="165100" cy="0"/>
          </a:xfrm>
          <a:custGeom>
            <a:avLst/>
            <a:gdLst/>
            <a:ahLst/>
            <a:cxnLst/>
            <a:rect l="l" t="t" r="r" b="b"/>
            <a:pathLst>
              <a:path w="165100" h="0">
                <a:moveTo>
                  <a:pt x="0" y="0"/>
                </a:moveTo>
                <a:lnTo>
                  <a:pt x="164591" y="0"/>
                </a:lnTo>
              </a:path>
            </a:pathLst>
          </a:custGeom>
          <a:ln w="6096">
            <a:solidFill>
              <a:srgbClr val="000000"/>
            </a:solidFill>
          </a:ln>
        </p:spPr>
        <p:txBody>
          <a:bodyPr wrap="square" lIns="0" tIns="0" rIns="0" bIns="0" rtlCol="0"/>
          <a:lstStyle/>
          <a:p/>
        </p:txBody>
      </p:sp>
      <p:sp>
        <p:nvSpPr>
          <p:cNvPr id="18" name="object 18"/>
          <p:cNvSpPr/>
          <p:nvPr/>
        </p:nvSpPr>
        <p:spPr>
          <a:xfrm>
            <a:off x="4791455" y="2346960"/>
            <a:ext cx="35560" cy="6350"/>
          </a:xfrm>
          <a:custGeom>
            <a:avLst/>
            <a:gdLst/>
            <a:ahLst/>
            <a:cxnLst/>
            <a:rect l="l" t="t" r="r" b="b"/>
            <a:pathLst>
              <a:path w="35560" h="6350">
                <a:moveTo>
                  <a:pt x="0" y="0"/>
                </a:moveTo>
                <a:lnTo>
                  <a:pt x="35052" y="0"/>
                </a:lnTo>
                <a:lnTo>
                  <a:pt x="35052" y="6350"/>
                </a:lnTo>
                <a:lnTo>
                  <a:pt x="0" y="6350"/>
                </a:lnTo>
                <a:lnTo>
                  <a:pt x="0" y="0"/>
                </a:lnTo>
                <a:close/>
              </a:path>
            </a:pathLst>
          </a:custGeom>
          <a:solidFill>
            <a:srgbClr val="000000"/>
          </a:solidFill>
        </p:spPr>
        <p:txBody>
          <a:bodyPr wrap="square" lIns="0" tIns="0" rIns="0" bIns="0" rtlCol="0"/>
          <a:lstStyle/>
          <a:p/>
        </p:txBody>
      </p:sp>
      <p:sp>
        <p:nvSpPr>
          <p:cNvPr id="19" name="object 19"/>
          <p:cNvSpPr/>
          <p:nvPr/>
        </p:nvSpPr>
        <p:spPr>
          <a:xfrm>
            <a:off x="4819650" y="2353310"/>
            <a:ext cx="0" cy="224790"/>
          </a:xfrm>
          <a:custGeom>
            <a:avLst/>
            <a:gdLst/>
            <a:ahLst/>
            <a:cxnLst/>
            <a:rect l="l" t="t" r="r" b="b"/>
            <a:pathLst>
              <a:path w="0" h="224789">
                <a:moveTo>
                  <a:pt x="0" y="0"/>
                </a:moveTo>
                <a:lnTo>
                  <a:pt x="0" y="224790"/>
                </a:lnTo>
              </a:path>
            </a:pathLst>
          </a:custGeom>
          <a:ln w="13716">
            <a:solidFill>
              <a:srgbClr val="000000"/>
            </a:solidFill>
          </a:ln>
        </p:spPr>
        <p:txBody>
          <a:bodyPr wrap="square" lIns="0" tIns="0" rIns="0" bIns="0" rtlCol="0"/>
          <a:lstStyle/>
          <a:p/>
        </p:txBody>
      </p:sp>
      <p:sp>
        <p:nvSpPr>
          <p:cNvPr id="20" name="object 20"/>
          <p:cNvSpPr/>
          <p:nvPr/>
        </p:nvSpPr>
        <p:spPr>
          <a:xfrm>
            <a:off x="4791455" y="2578100"/>
            <a:ext cx="35560" cy="6350"/>
          </a:xfrm>
          <a:custGeom>
            <a:avLst/>
            <a:gdLst/>
            <a:ahLst/>
            <a:cxnLst/>
            <a:rect l="l" t="t" r="r" b="b"/>
            <a:pathLst>
              <a:path w="35560" h="6350">
                <a:moveTo>
                  <a:pt x="0" y="0"/>
                </a:moveTo>
                <a:lnTo>
                  <a:pt x="35052" y="0"/>
                </a:lnTo>
                <a:lnTo>
                  <a:pt x="35052" y="6349"/>
                </a:lnTo>
                <a:lnTo>
                  <a:pt x="0" y="6349"/>
                </a:lnTo>
                <a:lnTo>
                  <a:pt x="0" y="0"/>
                </a:lnTo>
                <a:close/>
              </a:path>
            </a:pathLst>
          </a:custGeom>
          <a:solidFill>
            <a:srgbClr val="000000"/>
          </a:solidFill>
        </p:spPr>
        <p:txBody>
          <a:bodyPr wrap="square" lIns="0" tIns="0" rIns="0" bIns="0" rtlCol="0"/>
          <a:lstStyle/>
          <a:p/>
        </p:txBody>
      </p:sp>
      <p:sp>
        <p:nvSpPr>
          <p:cNvPr id="21" name="object 21"/>
          <p:cNvSpPr/>
          <p:nvPr/>
        </p:nvSpPr>
        <p:spPr>
          <a:xfrm>
            <a:off x="3590544" y="2346960"/>
            <a:ext cx="33655" cy="6350"/>
          </a:xfrm>
          <a:custGeom>
            <a:avLst/>
            <a:gdLst/>
            <a:ahLst/>
            <a:cxnLst/>
            <a:rect l="l" t="t" r="r" b="b"/>
            <a:pathLst>
              <a:path w="33654" h="6350">
                <a:moveTo>
                  <a:pt x="0" y="0"/>
                </a:moveTo>
                <a:lnTo>
                  <a:pt x="33528" y="0"/>
                </a:lnTo>
                <a:lnTo>
                  <a:pt x="33528" y="6350"/>
                </a:lnTo>
                <a:lnTo>
                  <a:pt x="0" y="6350"/>
                </a:lnTo>
                <a:lnTo>
                  <a:pt x="0" y="0"/>
                </a:lnTo>
                <a:close/>
              </a:path>
            </a:pathLst>
          </a:custGeom>
          <a:solidFill>
            <a:srgbClr val="000000"/>
          </a:solidFill>
        </p:spPr>
        <p:txBody>
          <a:bodyPr wrap="square" lIns="0" tIns="0" rIns="0" bIns="0" rtlCol="0"/>
          <a:lstStyle/>
          <a:p/>
        </p:txBody>
      </p:sp>
      <p:sp>
        <p:nvSpPr>
          <p:cNvPr id="22" name="object 22"/>
          <p:cNvSpPr/>
          <p:nvPr/>
        </p:nvSpPr>
        <p:spPr>
          <a:xfrm>
            <a:off x="3596640" y="2353310"/>
            <a:ext cx="0" cy="224790"/>
          </a:xfrm>
          <a:custGeom>
            <a:avLst/>
            <a:gdLst/>
            <a:ahLst/>
            <a:cxnLst/>
            <a:rect l="l" t="t" r="r" b="b"/>
            <a:pathLst>
              <a:path w="0" h="224789">
                <a:moveTo>
                  <a:pt x="0" y="0"/>
                </a:moveTo>
                <a:lnTo>
                  <a:pt x="0" y="224790"/>
                </a:lnTo>
              </a:path>
            </a:pathLst>
          </a:custGeom>
          <a:ln w="12191">
            <a:solidFill>
              <a:srgbClr val="000000"/>
            </a:solidFill>
          </a:ln>
        </p:spPr>
        <p:txBody>
          <a:bodyPr wrap="square" lIns="0" tIns="0" rIns="0" bIns="0" rtlCol="0"/>
          <a:lstStyle/>
          <a:p/>
        </p:txBody>
      </p:sp>
      <p:sp>
        <p:nvSpPr>
          <p:cNvPr id="23" name="object 23"/>
          <p:cNvSpPr/>
          <p:nvPr/>
        </p:nvSpPr>
        <p:spPr>
          <a:xfrm>
            <a:off x="3590544" y="2578100"/>
            <a:ext cx="33655" cy="6350"/>
          </a:xfrm>
          <a:custGeom>
            <a:avLst/>
            <a:gdLst/>
            <a:ahLst/>
            <a:cxnLst/>
            <a:rect l="l" t="t" r="r" b="b"/>
            <a:pathLst>
              <a:path w="33654" h="6350">
                <a:moveTo>
                  <a:pt x="0" y="0"/>
                </a:moveTo>
                <a:lnTo>
                  <a:pt x="33528" y="0"/>
                </a:lnTo>
                <a:lnTo>
                  <a:pt x="33528" y="6349"/>
                </a:lnTo>
                <a:lnTo>
                  <a:pt x="0" y="6349"/>
                </a:lnTo>
                <a:lnTo>
                  <a:pt x="0" y="0"/>
                </a:lnTo>
                <a:close/>
              </a:path>
            </a:pathLst>
          </a:custGeom>
          <a:solidFill>
            <a:srgbClr val="000000"/>
          </a:solidFill>
        </p:spPr>
        <p:txBody>
          <a:bodyPr wrap="square" lIns="0" tIns="0" rIns="0" bIns="0" rtlCol="0"/>
          <a:lstStyle/>
          <a:p/>
        </p:txBody>
      </p:sp>
      <p:sp>
        <p:nvSpPr>
          <p:cNvPr id="24" name="object 24"/>
          <p:cNvSpPr/>
          <p:nvPr/>
        </p:nvSpPr>
        <p:spPr>
          <a:xfrm>
            <a:off x="3640835" y="2346960"/>
            <a:ext cx="634365" cy="239395"/>
          </a:xfrm>
          <a:custGeom>
            <a:avLst/>
            <a:gdLst/>
            <a:ahLst/>
            <a:cxnLst/>
            <a:rect l="l" t="t" r="r" b="b"/>
            <a:pathLst>
              <a:path w="634364" h="239394">
                <a:moveTo>
                  <a:pt x="582168" y="239268"/>
                </a:moveTo>
                <a:lnTo>
                  <a:pt x="579120" y="233172"/>
                </a:lnTo>
                <a:lnTo>
                  <a:pt x="588597" y="226314"/>
                </a:lnTo>
                <a:lnTo>
                  <a:pt x="596646" y="217170"/>
                </a:lnTo>
                <a:lnTo>
                  <a:pt x="614481" y="175688"/>
                </a:lnTo>
                <a:lnTo>
                  <a:pt x="620268" y="120396"/>
                </a:lnTo>
                <a:lnTo>
                  <a:pt x="619672" y="99774"/>
                </a:lnTo>
                <a:lnTo>
                  <a:pt x="609600" y="48768"/>
                </a:lnTo>
                <a:lnTo>
                  <a:pt x="588597" y="13192"/>
                </a:lnTo>
                <a:lnTo>
                  <a:pt x="579120" y="6096"/>
                </a:lnTo>
                <a:lnTo>
                  <a:pt x="582168" y="0"/>
                </a:lnTo>
                <a:lnTo>
                  <a:pt x="611957" y="29575"/>
                </a:lnTo>
                <a:lnTo>
                  <a:pt x="630555" y="79438"/>
                </a:lnTo>
                <a:lnTo>
                  <a:pt x="633984" y="120396"/>
                </a:lnTo>
                <a:lnTo>
                  <a:pt x="633126" y="140636"/>
                </a:lnTo>
                <a:lnTo>
                  <a:pt x="626268" y="178260"/>
                </a:lnTo>
                <a:lnTo>
                  <a:pt x="602932" y="222313"/>
                </a:lnTo>
                <a:lnTo>
                  <a:pt x="593050" y="232148"/>
                </a:lnTo>
                <a:lnTo>
                  <a:pt x="582168" y="239268"/>
                </a:lnTo>
                <a:close/>
              </a:path>
              <a:path w="634364" h="239394">
                <a:moveTo>
                  <a:pt x="50291" y="239268"/>
                </a:moveTo>
                <a:lnTo>
                  <a:pt x="21145" y="209907"/>
                </a:lnTo>
                <a:lnTo>
                  <a:pt x="3428" y="160020"/>
                </a:lnTo>
                <a:lnTo>
                  <a:pt x="0" y="120396"/>
                </a:lnTo>
                <a:lnTo>
                  <a:pt x="857" y="99274"/>
                </a:lnTo>
                <a:lnTo>
                  <a:pt x="7715" y="61031"/>
                </a:lnTo>
                <a:lnTo>
                  <a:pt x="29717" y="17526"/>
                </a:lnTo>
                <a:lnTo>
                  <a:pt x="50291" y="0"/>
                </a:lnTo>
                <a:lnTo>
                  <a:pt x="53339" y="6096"/>
                </a:lnTo>
                <a:lnTo>
                  <a:pt x="44505" y="13192"/>
                </a:lnTo>
                <a:lnTo>
                  <a:pt x="36385" y="22860"/>
                </a:lnTo>
                <a:lnTo>
                  <a:pt x="18621" y="64246"/>
                </a:lnTo>
                <a:lnTo>
                  <a:pt x="12191" y="120396"/>
                </a:lnTo>
                <a:lnTo>
                  <a:pt x="13001" y="140160"/>
                </a:lnTo>
                <a:lnTo>
                  <a:pt x="22859" y="192024"/>
                </a:lnTo>
                <a:lnTo>
                  <a:pt x="44505" y="226314"/>
                </a:lnTo>
                <a:lnTo>
                  <a:pt x="53339" y="233172"/>
                </a:lnTo>
                <a:lnTo>
                  <a:pt x="50291" y="239268"/>
                </a:lnTo>
                <a:close/>
              </a:path>
            </a:pathLst>
          </a:custGeom>
          <a:solidFill>
            <a:srgbClr val="000000"/>
          </a:solidFill>
        </p:spPr>
        <p:txBody>
          <a:bodyPr wrap="square" lIns="0" tIns="0" rIns="0" bIns="0" rtlCol="0"/>
          <a:lstStyle/>
          <a:p/>
        </p:txBody>
      </p:sp>
      <p:sp>
        <p:nvSpPr>
          <p:cNvPr id="25" name="object 25"/>
          <p:cNvSpPr txBox="1"/>
          <p:nvPr/>
        </p:nvSpPr>
        <p:spPr>
          <a:xfrm>
            <a:off x="3194843" y="2349493"/>
            <a:ext cx="1054100" cy="199390"/>
          </a:xfrm>
          <a:prstGeom prst="rect">
            <a:avLst/>
          </a:prstGeom>
        </p:spPr>
        <p:txBody>
          <a:bodyPr wrap="square" lIns="0" tIns="11430" rIns="0" bIns="0" rtlCol="0" vert="horz">
            <a:spAutoFit/>
          </a:bodyPr>
          <a:lstStyle/>
          <a:p>
            <a:pPr marL="25400">
              <a:lnSpc>
                <a:spcPct val="100000"/>
              </a:lnSpc>
              <a:spcBef>
                <a:spcPts val="90"/>
              </a:spcBef>
              <a:tabLst>
                <a:tab pos="504825" algn="l"/>
              </a:tabLst>
            </a:pPr>
            <a:r>
              <a:rPr dirty="0" sz="1150" spc="210">
                <a:latin typeface="Cambria"/>
                <a:cs typeface="Cambria"/>
              </a:rPr>
              <a:t>+</a:t>
            </a:r>
            <a:r>
              <a:rPr dirty="0" sz="1150" spc="10">
                <a:latin typeface="Cambria"/>
                <a:cs typeface="Cambria"/>
              </a:rPr>
              <a:t> </a:t>
            </a:r>
            <a:r>
              <a:rPr dirty="0" sz="1150" spc="-10">
                <a:latin typeface="Cambria"/>
                <a:cs typeface="Cambria"/>
              </a:rPr>
              <a:t>1.0	</a:t>
            </a:r>
            <a:r>
              <a:rPr dirty="0" sz="1150" spc="20">
                <a:latin typeface="Cambria"/>
                <a:cs typeface="Cambria"/>
              </a:rPr>
              <a:t>2.126</a:t>
            </a:r>
            <a:r>
              <a:rPr dirty="0" baseline="34722" sz="1200" spc="30">
                <a:latin typeface="Cambria"/>
                <a:cs typeface="Cambria"/>
              </a:rPr>
              <a:t>in</a:t>
            </a:r>
            <a:r>
              <a:rPr dirty="0" baseline="68376" sz="975" spc="30">
                <a:latin typeface="Cambria"/>
                <a:cs typeface="Cambria"/>
              </a:rPr>
              <a:t>2</a:t>
            </a:r>
            <a:endParaRPr baseline="68376" sz="975">
              <a:latin typeface="Cambria"/>
              <a:cs typeface="Cambria"/>
            </a:endParaRPr>
          </a:p>
        </p:txBody>
      </p:sp>
      <p:sp>
        <p:nvSpPr>
          <p:cNvPr id="26" name="object 26"/>
          <p:cNvSpPr txBox="1"/>
          <p:nvPr/>
        </p:nvSpPr>
        <p:spPr>
          <a:xfrm>
            <a:off x="4078179" y="2442459"/>
            <a:ext cx="121285" cy="151765"/>
          </a:xfrm>
          <a:prstGeom prst="rect">
            <a:avLst/>
          </a:prstGeom>
        </p:spPr>
        <p:txBody>
          <a:bodyPr wrap="square" lIns="0" tIns="15875" rIns="0" bIns="0" rtlCol="0" vert="horz">
            <a:spAutoFit/>
          </a:bodyPr>
          <a:lstStyle/>
          <a:p>
            <a:pPr>
              <a:lnSpc>
                <a:spcPct val="100000"/>
              </a:lnSpc>
              <a:spcBef>
                <a:spcPts val="125"/>
              </a:spcBef>
            </a:pPr>
            <a:r>
              <a:rPr dirty="0" sz="800" spc="240">
                <a:latin typeface="Cambria"/>
                <a:cs typeface="Cambria"/>
              </a:rPr>
              <a:t>f</a:t>
            </a:r>
            <a:r>
              <a:rPr dirty="0" sz="800" spc="90">
                <a:latin typeface="Cambria"/>
                <a:cs typeface="Cambria"/>
              </a:rPr>
              <a:t>t</a:t>
            </a:r>
            <a:endParaRPr sz="800">
              <a:latin typeface="Cambria"/>
              <a:cs typeface="Cambria"/>
            </a:endParaRPr>
          </a:p>
        </p:txBody>
      </p:sp>
      <p:sp>
        <p:nvSpPr>
          <p:cNvPr id="27" name="object 27"/>
          <p:cNvSpPr/>
          <p:nvPr/>
        </p:nvSpPr>
        <p:spPr>
          <a:xfrm>
            <a:off x="4050792" y="2478024"/>
            <a:ext cx="165100" cy="0"/>
          </a:xfrm>
          <a:custGeom>
            <a:avLst/>
            <a:gdLst/>
            <a:ahLst/>
            <a:cxnLst/>
            <a:rect l="l" t="t" r="r" b="b"/>
            <a:pathLst>
              <a:path w="165100" h="0">
                <a:moveTo>
                  <a:pt x="0" y="0"/>
                </a:moveTo>
                <a:lnTo>
                  <a:pt x="164591" y="0"/>
                </a:lnTo>
              </a:path>
            </a:pathLst>
          </a:custGeom>
          <a:ln w="6096">
            <a:solidFill>
              <a:srgbClr val="000000"/>
            </a:solidFill>
          </a:ln>
        </p:spPr>
        <p:txBody>
          <a:bodyPr wrap="square" lIns="0" tIns="0" rIns="0" bIns="0" rtlCol="0"/>
          <a:lstStyle/>
          <a:p/>
        </p:txBody>
      </p:sp>
      <p:sp>
        <p:nvSpPr>
          <p:cNvPr id="28" name="object 28"/>
          <p:cNvSpPr/>
          <p:nvPr/>
        </p:nvSpPr>
        <p:spPr>
          <a:xfrm>
            <a:off x="4323588" y="2398775"/>
            <a:ext cx="451484" cy="134620"/>
          </a:xfrm>
          <a:custGeom>
            <a:avLst/>
            <a:gdLst/>
            <a:ahLst/>
            <a:cxnLst/>
            <a:rect l="l" t="t" r="r" b="b"/>
            <a:pathLst>
              <a:path w="451485" h="134619">
                <a:moveTo>
                  <a:pt x="408432" y="134112"/>
                </a:moveTo>
                <a:lnTo>
                  <a:pt x="406908" y="128016"/>
                </a:lnTo>
                <a:lnTo>
                  <a:pt x="414575" y="124896"/>
                </a:lnTo>
                <a:lnTo>
                  <a:pt x="421386" y="120205"/>
                </a:lnTo>
                <a:lnTo>
                  <a:pt x="438578" y="77533"/>
                </a:lnTo>
                <a:lnTo>
                  <a:pt x="438912" y="65532"/>
                </a:lnTo>
                <a:lnTo>
                  <a:pt x="438578" y="54411"/>
                </a:lnTo>
                <a:lnTo>
                  <a:pt x="421386" y="12954"/>
                </a:lnTo>
                <a:lnTo>
                  <a:pt x="406908" y="4572"/>
                </a:lnTo>
                <a:lnTo>
                  <a:pt x="408432" y="0"/>
                </a:lnTo>
                <a:lnTo>
                  <a:pt x="440436" y="22860"/>
                </a:lnTo>
                <a:lnTo>
                  <a:pt x="451104" y="67056"/>
                </a:lnTo>
                <a:lnTo>
                  <a:pt x="450508" y="79295"/>
                </a:lnTo>
                <a:lnTo>
                  <a:pt x="434149" y="118038"/>
                </a:lnTo>
                <a:lnTo>
                  <a:pt x="418147" y="130087"/>
                </a:lnTo>
                <a:lnTo>
                  <a:pt x="408432" y="134112"/>
                </a:lnTo>
                <a:close/>
              </a:path>
              <a:path w="451485" h="134619">
                <a:moveTo>
                  <a:pt x="42671" y="134112"/>
                </a:moveTo>
                <a:lnTo>
                  <a:pt x="10668" y="109728"/>
                </a:lnTo>
                <a:lnTo>
                  <a:pt x="0" y="67056"/>
                </a:lnTo>
                <a:lnTo>
                  <a:pt x="595" y="54792"/>
                </a:lnTo>
                <a:lnTo>
                  <a:pt x="16954" y="14573"/>
                </a:lnTo>
                <a:lnTo>
                  <a:pt x="42671" y="0"/>
                </a:lnTo>
                <a:lnTo>
                  <a:pt x="44195" y="4572"/>
                </a:lnTo>
                <a:lnTo>
                  <a:pt x="36528" y="8334"/>
                </a:lnTo>
                <a:lnTo>
                  <a:pt x="29718" y="12954"/>
                </a:lnTo>
                <a:lnTo>
                  <a:pt x="12525" y="54411"/>
                </a:lnTo>
                <a:lnTo>
                  <a:pt x="12192" y="65532"/>
                </a:lnTo>
                <a:lnTo>
                  <a:pt x="12525" y="77533"/>
                </a:lnTo>
                <a:lnTo>
                  <a:pt x="24050" y="114085"/>
                </a:lnTo>
                <a:lnTo>
                  <a:pt x="44195" y="128016"/>
                </a:lnTo>
                <a:lnTo>
                  <a:pt x="42671" y="134112"/>
                </a:lnTo>
                <a:close/>
              </a:path>
            </a:pathLst>
          </a:custGeom>
          <a:solidFill>
            <a:srgbClr val="000000"/>
          </a:solidFill>
        </p:spPr>
        <p:txBody>
          <a:bodyPr wrap="square" lIns="0" tIns="0" rIns="0" bIns="0" rtlCol="0"/>
          <a:lstStyle/>
          <a:p/>
        </p:txBody>
      </p:sp>
      <p:sp>
        <p:nvSpPr>
          <p:cNvPr id="29" name="object 29"/>
          <p:cNvSpPr txBox="1"/>
          <p:nvPr/>
        </p:nvSpPr>
        <p:spPr>
          <a:xfrm>
            <a:off x="1347192" y="2732011"/>
            <a:ext cx="417195" cy="151765"/>
          </a:xfrm>
          <a:prstGeom prst="rect">
            <a:avLst/>
          </a:prstGeom>
        </p:spPr>
        <p:txBody>
          <a:bodyPr wrap="square" lIns="0" tIns="15875" rIns="0" bIns="0" rtlCol="0" vert="horz">
            <a:spAutoFit/>
          </a:bodyPr>
          <a:lstStyle/>
          <a:p>
            <a:pPr>
              <a:lnSpc>
                <a:spcPct val="100000"/>
              </a:lnSpc>
              <a:spcBef>
                <a:spcPts val="125"/>
              </a:spcBef>
            </a:pPr>
            <a:r>
              <a:rPr dirty="0" sz="800" spc="35">
                <a:latin typeface="Cambria"/>
                <a:cs typeface="Cambria"/>
              </a:rPr>
              <a:t>1 </a:t>
            </a:r>
            <a:r>
              <a:rPr dirty="0" sz="800" spc="25">
                <a:latin typeface="Cambria"/>
                <a:cs typeface="Cambria"/>
              </a:rPr>
              <a:t>e</a:t>
            </a:r>
            <a:r>
              <a:rPr dirty="0" sz="800" spc="100">
                <a:latin typeface="Cambria"/>
                <a:cs typeface="Cambria"/>
              </a:rPr>
              <a:t> </a:t>
            </a:r>
            <a:r>
              <a:rPr dirty="0" sz="800" spc="45">
                <a:latin typeface="Cambria"/>
                <a:cs typeface="Cambria"/>
              </a:rPr>
              <a:t>ev</a:t>
            </a:r>
            <a:endParaRPr sz="800">
              <a:latin typeface="Cambria"/>
              <a:cs typeface="Cambria"/>
            </a:endParaRPr>
          </a:p>
        </p:txBody>
      </p:sp>
      <p:sp>
        <p:nvSpPr>
          <p:cNvPr id="30" name="object 30"/>
          <p:cNvSpPr/>
          <p:nvPr/>
        </p:nvSpPr>
        <p:spPr>
          <a:xfrm>
            <a:off x="2151888" y="2712719"/>
            <a:ext cx="370840" cy="134620"/>
          </a:xfrm>
          <a:custGeom>
            <a:avLst/>
            <a:gdLst/>
            <a:ahLst/>
            <a:cxnLst/>
            <a:rect l="l" t="t" r="r" b="b"/>
            <a:pathLst>
              <a:path w="370839" h="134619">
                <a:moveTo>
                  <a:pt x="327660" y="134112"/>
                </a:moveTo>
                <a:lnTo>
                  <a:pt x="326136" y="128016"/>
                </a:lnTo>
                <a:lnTo>
                  <a:pt x="333803" y="124896"/>
                </a:lnTo>
                <a:lnTo>
                  <a:pt x="340614" y="120205"/>
                </a:lnTo>
                <a:lnTo>
                  <a:pt x="357806" y="77533"/>
                </a:lnTo>
                <a:lnTo>
                  <a:pt x="358140" y="65532"/>
                </a:lnTo>
                <a:lnTo>
                  <a:pt x="357806" y="54411"/>
                </a:lnTo>
                <a:lnTo>
                  <a:pt x="340614" y="12954"/>
                </a:lnTo>
                <a:lnTo>
                  <a:pt x="326136" y="4572"/>
                </a:lnTo>
                <a:lnTo>
                  <a:pt x="327660" y="0"/>
                </a:lnTo>
                <a:lnTo>
                  <a:pt x="359664" y="22860"/>
                </a:lnTo>
                <a:lnTo>
                  <a:pt x="370332" y="67056"/>
                </a:lnTo>
                <a:lnTo>
                  <a:pt x="369736" y="79295"/>
                </a:lnTo>
                <a:lnTo>
                  <a:pt x="353377" y="118038"/>
                </a:lnTo>
                <a:lnTo>
                  <a:pt x="337375" y="130087"/>
                </a:lnTo>
                <a:lnTo>
                  <a:pt x="327660" y="134112"/>
                </a:lnTo>
                <a:close/>
              </a:path>
              <a:path w="370839" h="134619">
                <a:moveTo>
                  <a:pt x="42672" y="134112"/>
                </a:moveTo>
                <a:lnTo>
                  <a:pt x="10668" y="109728"/>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31" name="object 31"/>
          <p:cNvSpPr/>
          <p:nvPr/>
        </p:nvSpPr>
        <p:spPr>
          <a:xfrm>
            <a:off x="2574036" y="2660903"/>
            <a:ext cx="532130" cy="239395"/>
          </a:xfrm>
          <a:custGeom>
            <a:avLst/>
            <a:gdLst/>
            <a:ahLst/>
            <a:cxnLst/>
            <a:rect l="l" t="t" r="r" b="b"/>
            <a:pathLst>
              <a:path w="532130" h="239394">
                <a:moveTo>
                  <a:pt x="480060" y="239268"/>
                </a:moveTo>
                <a:lnTo>
                  <a:pt x="477012" y="233172"/>
                </a:lnTo>
                <a:lnTo>
                  <a:pt x="486489" y="226314"/>
                </a:lnTo>
                <a:lnTo>
                  <a:pt x="494538" y="217170"/>
                </a:lnTo>
                <a:lnTo>
                  <a:pt x="512373" y="175688"/>
                </a:lnTo>
                <a:lnTo>
                  <a:pt x="518160" y="120396"/>
                </a:lnTo>
                <a:lnTo>
                  <a:pt x="517564" y="99774"/>
                </a:lnTo>
                <a:lnTo>
                  <a:pt x="507492" y="48768"/>
                </a:lnTo>
                <a:lnTo>
                  <a:pt x="486489" y="13192"/>
                </a:lnTo>
                <a:lnTo>
                  <a:pt x="477012" y="6096"/>
                </a:lnTo>
                <a:lnTo>
                  <a:pt x="480060" y="0"/>
                </a:lnTo>
                <a:lnTo>
                  <a:pt x="509849" y="29575"/>
                </a:lnTo>
                <a:lnTo>
                  <a:pt x="528447" y="79438"/>
                </a:lnTo>
                <a:lnTo>
                  <a:pt x="531876" y="120396"/>
                </a:lnTo>
                <a:lnTo>
                  <a:pt x="531018" y="140636"/>
                </a:lnTo>
                <a:lnTo>
                  <a:pt x="524160" y="178260"/>
                </a:lnTo>
                <a:lnTo>
                  <a:pt x="500824" y="222313"/>
                </a:lnTo>
                <a:lnTo>
                  <a:pt x="490942" y="232148"/>
                </a:lnTo>
                <a:lnTo>
                  <a:pt x="480060" y="239268"/>
                </a:lnTo>
                <a:close/>
              </a:path>
              <a:path w="532130" h="239394">
                <a:moveTo>
                  <a:pt x="50292" y="239268"/>
                </a:moveTo>
                <a:lnTo>
                  <a:pt x="21145" y="209907"/>
                </a:lnTo>
                <a:lnTo>
                  <a:pt x="3429" y="160020"/>
                </a:lnTo>
                <a:lnTo>
                  <a:pt x="0" y="120396"/>
                </a:lnTo>
                <a:lnTo>
                  <a:pt x="857" y="99274"/>
                </a:lnTo>
                <a:lnTo>
                  <a:pt x="7715" y="61031"/>
                </a:lnTo>
                <a:lnTo>
                  <a:pt x="29718" y="17526"/>
                </a:lnTo>
                <a:lnTo>
                  <a:pt x="50292" y="0"/>
                </a:lnTo>
                <a:lnTo>
                  <a:pt x="53340" y="6096"/>
                </a:lnTo>
                <a:lnTo>
                  <a:pt x="44505" y="13192"/>
                </a:lnTo>
                <a:lnTo>
                  <a:pt x="36385" y="22860"/>
                </a:lnTo>
                <a:lnTo>
                  <a:pt x="18621" y="64246"/>
                </a:lnTo>
                <a:lnTo>
                  <a:pt x="12192" y="120396"/>
                </a:lnTo>
                <a:lnTo>
                  <a:pt x="13001" y="140160"/>
                </a:lnTo>
                <a:lnTo>
                  <a:pt x="22860" y="192024"/>
                </a:lnTo>
                <a:lnTo>
                  <a:pt x="44505" y="226314"/>
                </a:lnTo>
                <a:lnTo>
                  <a:pt x="53340" y="233172"/>
                </a:lnTo>
                <a:lnTo>
                  <a:pt x="50292" y="239268"/>
                </a:lnTo>
                <a:close/>
              </a:path>
            </a:pathLst>
          </a:custGeom>
          <a:solidFill>
            <a:srgbClr val="000000"/>
          </a:solidFill>
        </p:spPr>
        <p:txBody>
          <a:bodyPr wrap="square" lIns="0" tIns="0" rIns="0" bIns="0" rtlCol="0"/>
          <a:lstStyle/>
          <a:p/>
        </p:txBody>
      </p:sp>
      <p:sp>
        <p:nvSpPr>
          <p:cNvPr id="32" name="object 32"/>
          <p:cNvSpPr txBox="1"/>
          <p:nvPr/>
        </p:nvSpPr>
        <p:spPr>
          <a:xfrm>
            <a:off x="2901676" y="2774737"/>
            <a:ext cx="108585" cy="130175"/>
          </a:xfrm>
          <a:prstGeom prst="rect">
            <a:avLst/>
          </a:prstGeom>
        </p:spPr>
        <p:txBody>
          <a:bodyPr wrap="square" lIns="0" tIns="17145" rIns="0" bIns="0" rtlCol="0" vert="horz">
            <a:spAutoFit/>
          </a:bodyPr>
          <a:lstStyle/>
          <a:p>
            <a:pPr>
              <a:lnSpc>
                <a:spcPct val="100000"/>
              </a:lnSpc>
              <a:spcBef>
                <a:spcPts val="135"/>
              </a:spcBef>
            </a:pPr>
            <a:r>
              <a:rPr dirty="0" sz="650" spc="229">
                <a:latin typeface="Cambria"/>
                <a:cs typeface="Cambria"/>
              </a:rPr>
              <a:t>f</a:t>
            </a:r>
            <a:r>
              <a:rPr dirty="0" sz="650" spc="100">
                <a:latin typeface="Cambria"/>
                <a:cs typeface="Cambria"/>
              </a:rPr>
              <a:t>t</a:t>
            </a:r>
            <a:endParaRPr sz="650">
              <a:latin typeface="Cambria"/>
              <a:cs typeface="Cambria"/>
            </a:endParaRPr>
          </a:p>
        </p:txBody>
      </p:sp>
      <p:sp>
        <p:nvSpPr>
          <p:cNvPr id="33" name="object 33"/>
          <p:cNvSpPr/>
          <p:nvPr/>
        </p:nvSpPr>
        <p:spPr>
          <a:xfrm>
            <a:off x="2874264" y="2791967"/>
            <a:ext cx="149860" cy="0"/>
          </a:xfrm>
          <a:custGeom>
            <a:avLst/>
            <a:gdLst/>
            <a:ahLst/>
            <a:cxnLst/>
            <a:rect l="l" t="t" r="r" b="b"/>
            <a:pathLst>
              <a:path w="149860" h="0">
                <a:moveTo>
                  <a:pt x="0" y="0"/>
                </a:moveTo>
                <a:lnTo>
                  <a:pt x="149351" y="0"/>
                </a:lnTo>
              </a:path>
            </a:pathLst>
          </a:custGeom>
          <a:ln w="6096">
            <a:solidFill>
              <a:srgbClr val="000000"/>
            </a:solidFill>
          </a:ln>
        </p:spPr>
        <p:txBody>
          <a:bodyPr wrap="square" lIns="0" tIns="0" rIns="0" bIns="0" rtlCol="0"/>
          <a:lstStyle/>
          <a:p/>
        </p:txBody>
      </p:sp>
      <p:sp>
        <p:nvSpPr>
          <p:cNvPr id="34" name="object 34"/>
          <p:cNvSpPr txBox="1"/>
          <p:nvPr/>
        </p:nvSpPr>
        <p:spPr>
          <a:xfrm>
            <a:off x="991105" y="2663457"/>
            <a:ext cx="3254375" cy="199390"/>
          </a:xfrm>
          <a:prstGeom prst="rect">
            <a:avLst/>
          </a:prstGeom>
        </p:spPr>
        <p:txBody>
          <a:bodyPr wrap="square" lIns="0" tIns="11430" rIns="0" bIns="0" rtlCol="0" vert="horz">
            <a:spAutoFit/>
          </a:bodyPr>
          <a:lstStyle/>
          <a:p>
            <a:pPr marL="270510" indent="-245745">
              <a:lnSpc>
                <a:spcPct val="100000"/>
              </a:lnSpc>
              <a:spcBef>
                <a:spcPts val="90"/>
              </a:spcBef>
              <a:buFont typeface="Arial"/>
              <a:buChar char="•"/>
              <a:tabLst>
                <a:tab pos="270510" algn="l"/>
                <a:tab pos="271145" algn="l"/>
                <a:tab pos="808355" algn="l"/>
                <a:tab pos="1642110" algn="l"/>
                <a:tab pos="2167890" algn="l"/>
              </a:tabLst>
            </a:pPr>
            <a:r>
              <a:rPr dirty="0" sz="1150" spc="-10">
                <a:latin typeface="Cambria"/>
                <a:cs typeface="Cambria"/>
              </a:rPr>
              <a:t>𝐾 </a:t>
            </a:r>
            <a:r>
              <a:rPr dirty="0" sz="1150" spc="100">
                <a:latin typeface="Cambria"/>
                <a:cs typeface="Cambria"/>
              </a:rPr>
              <a:t> </a:t>
            </a:r>
            <a:r>
              <a:rPr dirty="0" sz="1150" spc="75">
                <a:latin typeface="Cambria"/>
                <a:cs typeface="Cambria"/>
              </a:rPr>
              <a:t>𝑓</a:t>
            </a:r>
            <a:r>
              <a:rPr dirty="0" baseline="27777" sz="1200" spc="112">
                <a:latin typeface="Cambria"/>
                <a:cs typeface="Cambria"/>
              </a:rPr>
              <a:t>,</a:t>
            </a:r>
            <a:r>
              <a:rPr dirty="0" sz="1150" spc="75">
                <a:latin typeface="Cambria"/>
                <a:cs typeface="Cambria"/>
              </a:rPr>
              <a:t>𝐴	</a:t>
            </a:r>
            <a:r>
              <a:rPr dirty="0" sz="1150" spc="210">
                <a:latin typeface="Cambria"/>
                <a:cs typeface="Cambria"/>
              </a:rPr>
              <a:t>=</a:t>
            </a:r>
            <a:r>
              <a:rPr dirty="0" sz="1150" spc="70">
                <a:latin typeface="Cambria"/>
                <a:cs typeface="Cambria"/>
              </a:rPr>
              <a:t> </a:t>
            </a:r>
            <a:r>
              <a:rPr dirty="0" sz="1150" spc="-10">
                <a:latin typeface="Cambria"/>
                <a:cs typeface="Cambria"/>
              </a:rPr>
              <a:t>0.3</a:t>
            </a:r>
            <a:r>
              <a:rPr dirty="0" sz="1150" spc="229">
                <a:latin typeface="Cambria"/>
                <a:cs typeface="Cambria"/>
              </a:rPr>
              <a:t> </a:t>
            </a:r>
            <a:r>
              <a:rPr dirty="0" sz="1150" spc="-10">
                <a:latin typeface="Cambria"/>
                <a:cs typeface="Cambria"/>
              </a:rPr>
              <a:t>4𝑘𝑠𝑖	</a:t>
            </a:r>
            <a:r>
              <a:rPr dirty="0" sz="1150" spc="35">
                <a:latin typeface="Cambria"/>
                <a:cs typeface="Cambria"/>
              </a:rPr>
              <a:t>588</a:t>
            </a:r>
            <a:r>
              <a:rPr dirty="0" baseline="42735" sz="975" spc="52">
                <a:latin typeface="Cambria"/>
                <a:cs typeface="Cambria"/>
              </a:rPr>
              <a:t>in</a:t>
            </a:r>
            <a:r>
              <a:rPr dirty="0" baseline="64102" sz="975" spc="52">
                <a:latin typeface="Cambria"/>
                <a:cs typeface="Cambria"/>
              </a:rPr>
              <a:t>2	</a:t>
            </a:r>
            <a:r>
              <a:rPr dirty="0" sz="1150" spc="210">
                <a:latin typeface="Cambria"/>
                <a:cs typeface="Cambria"/>
              </a:rPr>
              <a:t>= </a:t>
            </a:r>
            <a:r>
              <a:rPr dirty="0" sz="1150" spc="-10">
                <a:latin typeface="Cambria"/>
                <a:cs typeface="Cambria"/>
              </a:rPr>
              <a:t>705.6</a:t>
            </a:r>
            <a:r>
              <a:rPr dirty="0" sz="1150" spc="-5">
                <a:latin typeface="Cambria"/>
                <a:cs typeface="Cambria"/>
              </a:rPr>
              <a:t> </a:t>
            </a:r>
            <a:r>
              <a:rPr dirty="0" sz="1150">
                <a:latin typeface="Cambria"/>
                <a:cs typeface="Cambria"/>
              </a:rPr>
              <a:t>𝑘𝑖𝑝</a:t>
            </a:r>
            <a:r>
              <a:rPr dirty="0" baseline="2415" sz="1725">
                <a:latin typeface="Cambria"/>
                <a:cs typeface="Cambria"/>
              </a:rPr>
              <a:t>⁄</a:t>
            </a:r>
            <a:r>
              <a:rPr dirty="0" sz="1150">
                <a:latin typeface="Cambria"/>
                <a:cs typeface="Cambria"/>
              </a:rPr>
              <a:t>𝑓𝑡</a:t>
            </a:r>
            <a:r>
              <a:rPr dirty="0" sz="1150">
                <a:latin typeface="Times New Roman"/>
                <a:cs typeface="Times New Roman"/>
              </a:rPr>
              <a:t>,</a:t>
            </a:r>
            <a:endParaRPr sz="1150">
              <a:latin typeface="Times New Roman"/>
              <a:cs typeface="Times New Roman"/>
            </a:endParaRPr>
          </a:p>
        </p:txBody>
      </p:sp>
      <p:sp>
        <p:nvSpPr>
          <p:cNvPr id="35" name="object 35"/>
          <p:cNvSpPr txBox="1"/>
          <p:nvPr/>
        </p:nvSpPr>
        <p:spPr>
          <a:xfrm>
            <a:off x="1350273" y="3047443"/>
            <a:ext cx="284480" cy="151765"/>
          </a:xfrm>
          <a:prstGeom prst="rect">
            <a:avLst/>
          </a:prstGeom>
        </p:spPr>
        <p:txBody>
          <a:bodyPr wrap="square" lIns="0" tIns="15875" rIns="0" bIns="0" rtlCol="0" vert="horz">
            <a:spAutoFit/>
          </a:bodyPr>
          <a:lstStyle/>
          <a:p>
            <a:pPr>
              <a:lnSpc>
                <a:spcPct val="100000"/>
              </a:lnSpc>
              <a:spcBef>
                <a:spcPts val="125"/>
              </a:spcBef>
            </a:pPr>
            <a:r>
              <a:rPr dirty="0" sz="800" spc="35">
                <a:latin typeface="Cambria"/>
                <a:cs typeface="Cambria"/>
              </a:rPr>
              <a:t>2</a:t>
            </a:r>
            <a:r>
              <a:rPr dirty="0" sz="800" spc="80">
                <a:latin typeface="Cambria"/>
                <a:cs typeface="Cambria"/>
              </a:rPr>
              <a:t> </a:t>
            </a:r>
            <a:r>
              <a:rPr dirty="0" sz="800" spc="45">
                <a:latin typeface="Cambria"/>
                <a:cs typeface="Cambria"/>
              </a:rPr>
              <a:t>ev</a:t>
            </a:r>
            <a:endParaRPr sz="800">
              <a:latin typeface="Cambria"/>
              <a:cs typeface="Cambria"/>
            </a:endParaRPr>
          </a:p>
        </p:txBody>
      </p:sp>
      <p:sp>
        <p:nvSpPr>
          <p:cNvPr id="36" name="object 36"/>
          <p:cNvSpPr/>
          <p:nvPr/>
        </p:nvSpPr>
        <p:spPr>
          <a:xfrm>
            <a:off x="2046732" y="2976372"/>
            <a:ext cx="532130" cy="239395"/>
          </a:xfrm>
          <a:custGeom>
            <a:avLst/>
            <a:gdLst/>
            <a:ahLst/>
            <a:cxnLst/>
            <a:rect l="l" t="t" r="r" b="b"/>
            <a:pathLst>
              <a:path w="532130" h="239394">
                <a:moveTo>
                  <a:pt x="480060" y="239268"/>
                </a:moveTo>
                <a:lnTo>
                  <a:pt x="477012" y="233172"/>
                </a:lnTo>
                <a:lnTo>
                  <a:pt x="486489" y="226314"/>
                </a:lnTo>
                <a:lnTo>
                  <a:pt x="494538" y="217170"/>
                </a:lnTo>
                <a:lnTo>
                  <a:pt x="512373" y="175688"/>
                </a:lnTo>
                <a:lnTo>
                  <a:pt x="518160" y="120396"/>
                </a:lnTo>
                <a:lnTo>
                  <a:pt x="517564" y="99774"/>
                </a:lnTo>
                <a:lnTo>
                  <a:pt x="507492" y="48768"/>
                </a:lnTo>
                <a:lnTo>
                  <a:pt x="486489" y="13192"/>
                </a:lnTo>
                <a:lnTo>
                  <a:pt x="477012" y="6096"/>
                </a:lnTo>
                <a:lnTo>
                  <a:pt x="480060" y="0"/>
                </a:lnTo>
                <a:lnTo>
                  <a:pt x="509849" y="29575"/>
                </a:lnTo>
                <a:lnTo>
                  <a:pt x="528447" y="79438"/>
                </a:lnTo>
                <a:lnTo>
                  <a:pt x="531876" y="120396"/>
                </a:lnTo>
                <a:lnTo>
                  <a:pt x="531018" y="140636"/>
                </a:lnTo>
                <a:lnTo>
                  <a:pt x="524160" y="178260"/>
                </a:lnTo>
                <a:lnTo>
                  <a:pt x="500824" y="222313"/>
                </a:lnTo>
                <a:lnTo>
                  <a:pt x="490942" y="232148"/>
                </a:lnTo>
                <a:lnTo>
                  <a:pt x="480060" y="239268"/>
                </a:lnTo>
                <a:close/>
              </a:path>
              <a:path w="532130" h="239394">
                <a:moveTo>
                  <a:pt x="50292" y="239268"/>
                </a:moveTo>
                <a:lnTo>
                  <a:pt x="21145" y="209907"/>
                </a:lnTo>
                <a:lnTo>
                  <a:pt x="3429" y="160020"/>
                </a:lnTo>
                <a:lnTo>
                  <a:pt x="0" y="120396"/>
                </a:lnTo>
                <a:lnTo>
                  <a:pt x="857" y="99274"/>
                </a:lnTo>
                <a:lnTo>
                  <a:pt x="7715" y="61031"/>
                </a:lnTo>
                <a:lnTo>
                  <a:pt x="29718" y="17526"/>
                </a:lnTo>
                <a:lnTo>
                  <a:pt x="50292" y="0"/>
                </a:lnTo>
                <a:lnTo>
                  <a:pt x="53340" y="6096"/>
                </a:lnTo>
                <a:lnTo>
                  <a:pt x="44505" y="13192"/>
                </a:lnTo>
                <a:lnTo>
                  <a:pt x="36385" y="22860"/>
                </a:lnTo>
                <a:lnTo>
                  <a:pt x="18621" y="64246"/>
                </a:lnTo>
                <a:lnTo>
                  <a:pt x="12192" y="120396"/>
                </a:lnTo>
                <a:lnTo>
                  <a:pt x="13001" y="140160"/>
                </a:lnTo>
                <a:lnTo>
                  <a:pt x="22860" y="192024"/>
                </a:lnTo>
                <a:lnTo>
                  <a:pt x="44505" y="226314"/>
                </a:lnTo>
                <a:lnTo>
                  <a:pt x="53340" y="233172"/>
                </a:lnTo>
                <a:lnTo>
                  <a:pt x="50292" y="239268"/>
                </a:lnTo>
                <a:close/>
              </a:path>
            </a:pathLst>
          </a:custGeom>
          <a:solidFill>
            <a:srgbClr val="000000"/>
          </a:solidFill>
        </p:spPr>
        <p:txBody>
          <a:bodyPr wrap="square" lIns="0" tIns="0" rIns="0" bIns="0" rtlCol="0"/>
          <a:lstStyle/>
          <a:p/>
        </p:txBody>
      </p:sp>
      <p:sp>
        <p:nvSpPr>
          <p:cNvPr id="37" name="object 37"/>
          <p:cNvSpPr txBox="1"/>
          <p:nvPr/>
        </p:nvSpPr>
        <p:spPr>
          <a:xfrm>
            <a:off x="2374403" y="3090203"/>
            <a:ext cx="108585" cy="130175"/>
          </a:xfrm>
          <a:prstGeom prst="rect">
            <a:avLst/>
          </a:prstGeom>
        </p:spPr>
        <p:txBody>
          <a:bodyPr wrap="square" lIns="0" tIns="17145" rIns="0" bIns="0" rtlCol="0" vert="horz">
            <a:spAutoFit/>
          </a:bodyPr>
          <a:lstStyle/>
          <a:p>
            <a:pPr>
              <a:lnSpc>
                <a:spcPct val="100000"/>
              </a:lnSpc>
              <a:spcBef>
                <a:spcPts val="135"/>
              </a:spcBef>
            </a:pPr>
            <a:r>
              <a:rPr dirty="0" sz="650" spc="229">
                <a:latin typeface="Cambria"/>
                <a:cs typeface="Cambria"/>
              </a:rPr>
              <a:t>f</a:t>
            </a:r>
            <a:r>
              <a:rPr dirty="0" sz="650" spc="100">
                <a:latin typeface="Cambria"/>
                <a:cs typeface="Cambria"/>
              </a:rPr>
              <a:t>t</a:t>
            </a:r>
            <a:endParaRPr sz="650">
              <a:latin typeface="Cambria"/>
              <a:cs typeface="Cambria"/>
            </a:endParaRPr>
          </a:p>
        </p:txBody>
      </p:sp>
      <p:sp>
        <p:nvSpPr>
          <p:cNvPr id="38" name="object 38"/>
          <p:cNvSpPr/>
          <p:nvPr/>
        </p:nvSpPr>
        <p:spPr>
          <a:xfrm>
            <a:off x="2346960" y="3107436"/>
            <a:ext cx="149860" cy="0"/>
          </a:xfrm>
          <a:custGeom>
            <a:avLst/>
            <a:gdLst/>
            <a:ahLst/>
            <a:cxnLst/>
            <a:rect l="l" t="t" r="r" b="b"/>
            <a:pathLst>
              <a:path w="149860" h="0">
                <a:moveTo>
                  <a:pt x="0" y="0"/>
                </a:moveTo>
                <a:lnTo>
                  <a:pt x="149351" y="0"/>
                </a:lnTo>
              </a:path>
            </a:pathLst>
          </a:custGeom>
          <a:ln w="6095">
            <a:solidFill>
              <a:srgbClr val="000000"/>
            </a:solidFill>
          </a:ln>
        </p:spPr>
        <p:txBody>
          <a:bodyPr wrap="square" lIns="0" tIns="0" rIns="0" bIns="0" rtlCol="0"/>
          <a:lstStyle/>
          <a:p/>
        </p:txBody>
      </p:sp>
      <p:sp>
        <p:nvSpPr>
          <p:cNvPr id="39" name="object 39"/>
          <p:cNvSpPr txBox="1"/>
          <p:nvPr/>
        </p:nvSpPr>
        <p:spPr>
          <a:xfrm>
            <a:off x="1331942" y="3589987"/>
            <a:ext cx="583565" cy="151765"/>
          </a:xfrm>
          <a:prstGeom prst="rect">
            <a:avLst/>
          </a:prstGeom>
        </p:spPr>
        <p:txBody>
          <a:bodyPr wrap="square" lIns="0" tIns="15875" rIns="0" bIns="0" rtlCol="0" vert="horz">
            <a:spAutoFit/>
          </a:bodyPr>
          <a:lstStyle/>
          <a:p>
            <a:pPr>
              <a:lnSpc>
                <a:spcPct val="100000"/>
              </a:lnSpc>
              <a:spcBef>
                <a:spcPts val="125"/>
              </a:spcBef>
              <a:tabLst>
                <a:tab pos="462915" algn="l"/>
              </a:tabLst>
            </a:pPr>
            <a:r>
              <a:rPr dirty="0" sz="800" spc="110">
                <a:latin typeface="Cambria"/>
                <a:cs typeface="Cambria"/>
              </a:rPr>
              <a:t>r</a:t>
            </a:r>
            <a:r>
              <a:rPr dirty="0" sz="800" spc="65">
                <a:latin typeface="Cambria"/>
                <a:cs typeface="Cambria"/>
              </a:rPr>
              <a:t>i</a:t>
            </a:r>
            <a:r>
              <a:rPr dirty="0" sz="800">
                <a:latin typeface="Cambria"/>
                <a:cs typeface="Cambria"/>
              </a:rPr>
              <a:t>	</a:t>
            </a:r>
            <a:r>
              <a:rPr dirty="0" sz="800" spc="105">
                <a:latin typeface="Cambria"/>
                <a:cs typeface="Cambria"/>
              </a:rPr>
              <a:t>n</a:t>
            </a:r>
            <a:r>
              <a:rPr dirty="0" sz="800" spc="65">
                <a:latin typeface="Cambria"/>
                <a:cs typeface="Cambria"/>
              </a:rPr>
              <a:t>i</a:t>
            </a:r>
            <a:endParaRPr sz="800">
              <a:latin typeface="Cambria"/>
              <a:cs typeface="Cambria"/>
            </a:endParaRPr>
          </a:p>
        </p:txBody>
      </p:sp>
      <p:sp>
        <p:nvSpPr>
          <p:cNvPr id="40" name="object 40"/>
          <p:cNvSpPr/>
          <p:nvPr/>
        </p:nvSpPr>
        <p:spPr>
          <a:xfrm>
            <a:off x="2328672" y="3518915"/>
            <a:ext cx="824865" cy="239395"/>
          </a:xfrm>
          <a:custGeom>
            <a:avLst/>
            <a:gdLst/>
            <a:ahLst/>
            <a:cxnLst/>
            <a:rect l="l" t="t" r="r" b="b"/>
            <a:pathLst>
              <a:path w="824864" h="239395">
                <a:moveTo>
                  <a:pt x="772668" y="239268"/>
                </a:moveTo>
                <a:lnTo>
                  <a:pt x="769620" y="233172"/>
                </a:lnTo>
                <a:lnTo>
                  <a:pt x="779097" y="226314"/>
                </a:lnTo>
                <a:lnTo>
                  <a:pt x="787146" y="217170"/>
                </a:lnTo>
                <a:lnTo>
                  <a:pt x="804981" y="176331"/>
                </a:lnTo>
                <a:lnTo>
                  <a:pt x="810768" y="120396"/>
                </a:lnTo>
                <a:lnTo>
                  <a:pt x="810172" y="99774"/>
                </a:lnTo>
                <a:lnTo>
                  <a:pt x="800100" y="48768"/>
                </a:lnTo>
                <a:lnTo>
                  <a:pt x="779097" y="13192"/>
                </a:lnTo>
                <a:lnTo>
                  <a:pt x="769620" y="6096"/>
                </a:lnTo>
                <a:lnTo>
                  <a:pt x="772668" y="0"/>
                </a:lnTo>
                <a:lnTo>
                  <a:pt x="802457" y="29575"/>
                </a:lnTo>
                <a:lnTo>
                  <a:pt x="821055" y="79438"/>
                </a:lnTo>
                <a:lnTo>
                  <a:pt x="824484" y="120396"/>
                </a:lnTo>
                <a:lnTo>
                  <a:pt x="823626" y="140636"/>
                </a:lnTo>
                <a:lnTo>
                  <a:pt x="816768" y="178260"/>
                </a:lnTo>
                <a:lnTo>
                  <a:pt x="793432" y="222313"/>
                </a:lnTo>
                <a:lnTo>
                  <a:pt x="783550" y="232148"/>
                </a:lnTo>
                <a:lnTo>
                  <a:pt x="772668" y="239268"/>
                </a:lnTo>
                <a:close/>
              </a:path>
              <a:path w="824864" h="239395">
                <a:moveTo>
                  <a:pt x="50292" y="239268"/>
                </a:moveTo>
                <a:lnTo>
                  <a:pt x="21145" y="209907"/>
                </a:lnTo>
                <a:lnTo>
                  <a:pt x="3429" y="160020"/>
                </a:lnTo>
                <a:lnTo>
                  <a:pt x="0" y="120396"/>
                </a:lnTo>
                <a:lnTo>
                  <a:pt x="857" y="99274"/>
                </a:lnTo>
                <a:lnTo>
                  <a:pt x="7715" y="61031"/>
                </a:lnTo>
                <a:lnTo>
                  <a:pt x="29718" y="17526"/>
                </a:lnTo>
                <a:lnTo>
                  <a:pt x="50292" y="0"/>
                </a:lnTo>
                <a:lnTo>
                  <a:pt x="53340" y="6096"/>
                </a:lnTo>
                <a:lnTo>
                  <a:pt x="44505" y="13192"/>
                </a:lnTo>
                <a:lnTo>
                  <a:pt x="36385" y="22860"/>
                </a:lnTo>
                <a:lnTo>
                  <a:pt x="18621" y="64246"/>
                </a:lnTo>
                <a:lnTo>
                  <a:pt x="12192" y="120396"/>
                </a:lnTo>
                <a:lnTo>
                  <a:pt x="13001" y="140374"/>
                </a:lnTo>
                <a:lnTo>
                  <a:pt x="22860" y="192024"/>
                </a:lnTo>
                <a:lnTo>
                  <a:pt x="44505" y="226314"/>
                </a:lnTo>
                <a:lnTo>
                  <a:pt x="53340" y="233172"/>
                </a:lnTo>
                <a:lnTo>
                  <a:pt x="50292" y="239268"/>
                </a:lnTo>
                <a:close/>
              </a:path>
            </a:pathLst>
          </a:custGeom>
          <a:solidFill>
            <a:srgbClr val="000000"/>
          </a:solidFill>
        </p:spPr>
        <p:txBody>
          <a:bodyPr wrap="square" lIns="0" tIns="0" rIns="0" bIns="0" rtlCol="0"/>
          <a:lstStyle/>
          <a:p/>
        </p:txBody>
      </p:sp>
      <p:sp>
        <p:nvSpPr>
          <p:cNvPr id="41" name="object 41"/>
          <p:cNvSpPr/>
          <p:nvPr/>
        </p:nvSpPr>
        <p:spPr>
          <a:xfrm>
            <a:off x="2923032" y="3637788"/>
            <a:ext cx="170815" cy="0"/>
          </a:xfrm>
          <a:custGeom>
            <a:avLst/>
            <a:gdLst/>
            <a:ahLst/>
            <a:cxnLst/>
            <a:rect l="l" t="t" r="r" b="b"/>
            <a:pathLst>
              <a:path w="170814" h="0">
                <a:moveTo>
                  <a:pt x="0" y="0"/>
                </a:moveTo>
                <a:lnTo>
                  <a:pt x="170687" y="0"/>
                </a:lnTo>
              </a:path>
            </a:pathLst>
          </a:custGeom>
          <a:ln w="9143">
            <a:solidFill>
              <a:srgbClr val="000000"/>
            </a:solidFill>
          </a:ln>
        </p:spPr>
        <p:txBody>
          <a:bodyPr wrap="square" lIns="0" tIns="0" rIns="0" bIns="0" rtlCol="0"/>
          <a:lstStyle/>
          <a:p/>
        </p:txBody>
      </p:sp>
      <p:sp>
        <p:nvSpPr>
          <p:cNvPr id="42" name="object 42"/>
          <p:cNvSpPr txBox="1"/>
          <p:nvPr/>
        </p:nvSpPr>
        <p:spPr>
          <a:xfrm>
            <a:off x="965705" y="2879903"/>
            <a:ext cx="3143250" cy="840740"/>
          </a:xfrm>
          <a:prstGeom prst="rect">
            <a:avLst/>
          </a:prstGeom>
        </p:spPr>
        <p:txBody>
          <a:bodyPr wrap="square" lIns="0" tIns="110490" rIns="0" bIns="0" rtlCol="0" vert="horz">
            <a:spAutoFit/>
          </a:bodyPr>
          <a:lstStyle/>
          <a:p>
            <a:pPr marL="295910" indent="-245745">
              <a:lnSpc>
                <a:spcPct val="100000"/>
              </a:lnSpc>
              <a:spcBef>
                <a:spcPts val="870"/>
              </a:spcBef>
              <a:buFont typeface="Arial"/>
              <a:buChar char="•"/>
              <a:tabLst>
                <a:tab pos="295910" algn="l"/>
                <a:tab pos="296545" algn="l"/>
                <a:tab pos="705485" algn="l"/>
                <a:tab pos="1665605" algn="l"/>
              </a:tabLst>
            </a:pPr>
            <a:r>
              <a:rPr dirty="0" sz="1150" spc="-10">
                <a:latin typeface="Cambria"/>
                <a:cs typeface="Cambria"/>
              </a:rPr>
              <a:t>𝐾</a:t>
            </a:r>
            <a:r>
              <a:rPr dirty="0" sz="1150" spc="175">
                <a:latin typeface="Cambria"/>
                <a:cs typeface="Cambria"/>
              </a:rPr>
              <a:t> </a:t>
            </a:r>
            <a:r>
              <a:rPr dirty="0" sz="1150" spc="-10">
                <a:latin typeface="Cambria"/>
                <a:cs typeface="Cambria"/>
              </a:rPr>
              <a:t>𝐴	</a:t>
            </a:r>
            <a:r>
              <a:rPr dirty="0" sz="1150" spc="210">
                <a:latin typeface="Cambria"/>
                <a:cs typeface="Cambria"/>
              </a:rPr>
              <a:t>=</a:t>
            </a:r>
            <a:r>
              <a:rPr dirty="0" sz="1150" spc="60">
                <a:latin typeface="Cambria"/>
                <a:cs typeface="Cambria"/>
              </a:rPr>
              <a:t> </a:t>
            </a:r>
            <a:r>
              <a:rPr dirty="0" sz="1150" spc="-5">
                <a:latin typeface="Cambria"/>
                <a:cs typeface="Cambria"/>
              </a:rPr>
              <a:t>1.8  </a:t>
            </a:r>
            <a:r>
              <a:rPr dirty="0" sz="1150" spc="10">
                <a:latin typeface="Cambria"/>
                <a:cs typeface="Cambria"/>
              </a:rPr>
              <a:t> </a:t>
            </a:r>
            <a:r>
              <a:rPr dirty="0" sz="1150" spc="35">
                <a:latin typeface="Cambria"/>
                <a:cs typeface="Cambria"/>
              </a:rPr>
              <a:t>588</a:t>
            </a:r>
            <a:r>
              <a:rPr dirty="0" baseline="42735" sz="975" spc="52">
                <a:latin typeface="Cambria"/>
                <a:cs typeface="Cambria"/>
              </a:rPr>
              <a:t>in</a:t>
            </a:r>
            <a:r>
              <a:rPr dirty="0" baseline="64102" sz="975" spc="52">
                <a:latin typeface="Cambria"/>
                <a:cs typeface="Cambria"/>
              </a:rPr>
              <a:t>2	</a:t>
            </a:r>
            <a:r>
              <a:rPr dirty="0" sz="1150" spc="210">
                <a:latin typeface="Cambria"/>
                <a:cs typeface="Cambria"/>
              </a:rPr>
              <a:t>= </a:t>
            </a:r>
            <a:r>
              <a:rPr dirty="0" sz="1150" spc="-5">
                <a:latin typeface="Cambria"/>
                <a:cs typeface="Cambria"/>
              </a:rPr>
              <a:t>1058.4</a:t>
            </a:r>
            <a:r>
              <a:rPr dirty="0" sz="1150" spc="10">
                <a:latin typeface="Cambria"/>
                <a:cs typeface="Cambria"/>
              </a:rPr>
              <a:t> </a:t>
            </a:r>
            <a:r>
              <a:rPr dirty="0" sz="1150" spc="-5">
                <a:latin typeface="Cambria"/>
                <a:cs typeface="Cambria"/>
              </a:rPr>
              <a:t>𝑘𝑖𝑝</a:t>
            </a:r>
            <a:r>
              <a:rPr dirty="0" baseline="2415" sz="1725" spc="-7">
                <a:latin typeface="Cambria"/>
                <a:cs typeface="Cambria"/>
              </a:rPr>
              <a:t>⁄</a:t>
            </a:r>
            <a:r>
              <a:rPr dirty="0" sz="1150" spc="-5">
                <a:latin typeface="Cambria"/>
                <a:cs typeface="Cambria"/>
              </a:rPr>
              <a:t>𝑓𝑡</a:t>
            </a:r>
            <a:endParaRPr sz="1150">
              <a:latin typeface="Cambria"/>
              <a:cs typeface="Cambria"/>
            </a:endParaRPr>
          </a:p>
          <a:p>
            <a:pPr marL="295910" indent="-245745">
              <a:lnSpc>
                <a:spcPct val="100000"/>
              </a:lnSpc>
              <a:spcBef>
                <a:spcPts val="765"/>
              </a:spcBef>
              <a:buFont typeface="Arial"/>
              <a:buChar char="•"/>
              <a:tabLst>
                <a:tab pos="295910" algn="l"/>
                <a:tab pos="296545" algn="l"/>
              </a:tabLst>
            </a:pPr>
            <a:r>
              <a:rPr dirty="0" sz="1150" spc="-5">
                <a:latin typeface="Cambria"/>
                <a:cs typeface="Cambria"/>
              </a:rPr>
              <a:t>𝑉</a:t>
            </a:r>
            <a:r>
              <a:rPr dirty="0" baseline="-17361" sz="1200" spc="-7">
                <a:latin typeface="Cambria"/>
                <a:cs typeface="Cambria"/>
              </a:rPr>
              <a:t>ni </a:t>
            </a:r>
            <a:r>
              <a:rPr dirty="0" sz="1150" spc="210">
                <a:latin typeface="Cambria"/>
                <a:cs typeface="Cambria"/>
              </a:rPr>
              <a:t>= </a:t>
            </a:r>
            <a:r>
              <a:rPr dirty="0" sz="1150" spc="-5">
                <a:latin typeface="Cambria"/>
                <a:cs typeface="Cambria"/>
              </a:rPr>
              <a:t>292.183</a:t>
            </a:r>
            <a:r>
              <a:rPr dirty="0" sz="1150" spc="-90">
                <a:latin typeface="Cambria"/>
                <a:cs typeface="Cambria"/>
              </a:rPr>
              <a:t> </a:t>
            </a:r>
            <a:r>
              <a:rPr dirty="0" sz="1150" spc="-5">
                <a:latin typeface="Cambria"/>
                <a:cs typeface="Cambria"/>
              </a:rPr>
              <a:t>𝑘𝑖𝑝</a:t>
            </a:r>
            <a:r>
              <a:rPr dirty="0" baseline="2415" sz="1725" spc="-7">
                <a:latin typeface="Cambria"/>
                <a:cs typeface="Cambria"/>
              </a:rPr>
              <a:t>⁄</a:t>
            </a:r>
            <a:r>
              <a:rPr dirty="0" sz="1150" spc="-5">
                <a:latin typeface="Cambria"/>
                <a:cs typeface="Cambria"/>
              </a:rPr>
              <a:t>𝑓𝑡</a:t>
            </a:r>
            <a:endParaRPr sz="1150">
              <a:latin typeface="Cambria"/>
              <a:cs typeface="Cambria"/>
            </a:endParaRPr>
          </a:p>
          <a:p>
            <a:pPr marL="295910" indent="-245745">
              <a:lnSpc>
                <a:spcPct val="100000"/>
              </a:lnSpc>
              <a:spcBef>
                <a:spcPts val="745"/>
              </a:spcBef>
              <a:buFont typeface="Arial"/>
              <a:buChar char="•"/>
              <a:tabLst>
                <a:tab pos="295910" algn="l"/>
                <a:tab pos="296545" algn="l"/>
                <a:tab pos="987425" algn="l"/>
              </a:tabLst>
            </a:pPr>
            <a:r>
              <a:rPr dirty="0" sz="1150" spc="-10">
                <a:latin typeface="Cambria"/>
                <a:cs typeface="Cambria"/>
              </a:rPr>
              <a:t>𝑉  </a:t>
            </a:r>
            <a:r>
              <a:rPr dirty="0" sz="1150" spc="225">
                <a:latin typeface="Cambria"/>
                <a:cs typeface="Cambria"/>
              </a:rPr>
              <a:t> </a:t>
            </a:r>
            <a:r>
              <a:rPr dirty="0" sz="1150" spc="210">
                <a:latin typeface="Cambria"/>
                <a:cs typeface="Cambria"/>
              </a:rPr>
              <a:t>=</a:t>
            </a:r>
            <a:r>
              <a:rPr dirty="0" sz="1150" spc="70">
                <a:latin typeface="Cambria"/>
                <a:cs typeface="Cambria"/>
              </a:rPr>
              <a:t> </a:t>
            </a:r>
            <a:r>
              <a:rPr dirty="0" sz="1150">
                <a:latin typeface="Cambria"/>
                <a:cs typeface="Cambria"/>
              </a:rPr>
              <a:t>𝜙𝑉	</a:t>
            </a:r>
            <a:r>
              <a:rPr dirty="0" sz="1150" spc="210">
                <a:latin typeface="Cambria"/>
                <a:cs typeface="Cambria"/>
              </a:rPr>
              <a:t>= </a:t>
            </a:r>
            <a:r>
              <a:rPr dirty="0" sz="1150" spc="-10">
                <a:latin typeface="Cambria"/>
                <a:cs typeface="Cambria"/>
              </a:rPr>
              <a:t>0.9 </a:t>
            </a:r>
            <a:r>
              <a:rPr dirty="0" sz="1150" spc="-5">
                <a:latin typeface="Cambria"/>
                <a:cs typeface="Cambria"/>
              </a:rPr>
              <a:t>292.183 </a:t>
            </a:r>
            <a:r>
              <a:rPr dirty="0" baseline="45138" sz="1200" spc="104">
                <a:latin typeface="Cambria"/>
                <a:cs typeface="Cambria"/>
              </a:rPr>
              <a:t>kip </a:t>
            </a:r>
            <a:r>
              <a:rPr dirty="0" sz="1150" spc="210">
                <a:latin typeface="Cambria"/>
                <a:cs typeface="Cambria"/>
              </a:rPr>
              <a:t>=</a:t>
            </a:r>
            <a:r>
              <a:rPr dirty="0" sz="1150" spc="-85">
                <a:latin typeface="Cambria"/>
                <a:cs typeface="Cambria"/>
              </a:rPr>
              <a:t> </a:t>
            </a:r>
            <a:r>
              <a:rPr dirty="0" sz="1150" spc="-5">
                <a:latin typeface="Cambria"/>
                <a:cs typeface="Cambria"/>
              </a:rPr>
              <a:t>262.965 </a:t>
            </a:r>
            <a:r>
              <a:rPr dirty="0" baseline="45138" sz="1200" spc="104">
                <a:latin typeface="Cambria"/>
                <a:cs typeface="Cambria"/>
              </a:rPr>
              <a:t>kip</a:t>
            </a:r>
            <a:endParaRPr baseline="45138" sz="1200">
              <a:latin typeface="Cambria"/>
              <a:cs typeface="Cambria"/>
            </a:endParaRPr>
          </a:p>
        </p:txBody>
      </p:sp>
      <p:sp>
        <p:nvSpPr>
          <p:cNvPr id="43" name="object 43"/>
          <p:cNvSpPr txBox="1"/>
          <p:nvPr/>
        </p:nvSpPr>
        <p:spPr>
          <a:xfrm>
            <a:off x="2953471" y="3634211"/>
            <a:ext cx="1087755" cy="151765"/>
          </a:xfrm>
          <a:prstGeom prst="rect">
            <a:avLst/>
          </a:prstGeom>
        </p:spPr>
        <p:txBody>
          <a:bodyPr wrap="square" lIns="0" tIns="15875" rIns="0" bIns="0" rtlCol="0" vert="horz">
            <a:spAutoFit/>
          </a:bodyPr>
          <a:lstStyle/>
          <a:p>
            <a:pPr>
              <a:lnSpc>
                <a:spcPct val="100000"/>
              </a:lnSpc>
              <a:spcBef>
                <a:spcPts val="125"/>
              </a:spcBef>
              <a:tabLst>
                <a:tab pos="965835" algn="l"/>
              </a:tabLst>
            </a:pPr>
            <a:r>
              <a:rPr dirty="0" sz="800" spc="240">
                <a:latin typeface="Cambria"/>
                <a:cs typeface="Cambria"/>
              </a:rPr>
              <a:t>f</a:t>
            </a:r>
            <a:r>
              <a:rPr dirty="0" sz="800" spc="90">
                <a:latin typeface="Cambria"/>
                <a:cs typeface="Cambria"/>
              </a:rPr>
              <a:t>t</a:t>
            </a:r>
            <a:r>
              <a:rPr dirty="0" sz="800">
                <a:latin typeface="Cambria"/>
                <a:cs typeface="Cambria"/>
              </a:rPr>
              <a:t>	</a:t>
            </a:r>
            <a:r>
              <a:rPr dirty="0" sz="800" spc="240">
                <a:latin typeface="Cambria"/>
                <a:cs typeface="Cambria"/>
              </a:rPr>
              <a:t>f</a:t>
            </a:r>
            <a:r>
              <a:rPr dirty="0" sz="800" spc="90">
                <a:latin typeface="Cambria"/>
                <a:cs typeface="Cambria"/>
              </a:rPr>
              <a:t>t</a:t>
            </a:r>
            <a:endParaRPr sz="800">
              <a:latin typeface="Cambria"/>
              <a:cs typeface="Cambria"/>
            </a:endParaRPr>
          </a:p>
        </p:txBody>
      </p:sp>
      <p:sp>
        <p:nvSpPr>
          <p:cNvPr id="44" name="object 44"/>
          <p:cNvSpPr/>
          <p:nvPr/>
        </p:nvSpPr>
        <p:spPr>
          <a:xfrm>
            <a:off x="3889248" y="3637788"/>
            <a:ext cx="170815" cy="0"/>
          </a:xfrm>
          <a:custGeom>
            <a:avLst/>
            <a:gdLst/>
            <a:ahLst/>
            <a:cxnLst/>
            <a:rect l="l" t="t" r="r" b="b"/>
            <a:pathLst>
              <a:path w="170814" h="0">
                <a:moveTo>
                  <a:pt x="0" y="0"/>
                </a:moveTo>
                <a:lnTo>
                  <a:pt x="170687" y="0"/>
                </a:lnTo>
              </a:path>
            </a:pathLst>
          </a:custGeom>
          <a:ln w="9143">
            <a:solidFill>
              <a:srgbClr val="000000"/>
            </a:solidFill>
          </a:ln>
        </p:spPr>
        <p:txBody>
          <a:bodyPr wrap="square" lIns="0" tIns="0" rIns="0" bIns="0" rtlCol="0"/>
          <a:lstStyle/>
          <a:p/>
        </p:txBody>
      </p:sp>
      <p:sp>
        <p:nvSpPr>
          <p:cNvPr id="45" name="object 45"/>
          <p:cNvSpPr txBox="1"/>
          <p:nvPr/>
        </p:nvSpPr>
        <p:spPr>
          <a:xfrm>
            <a:off x="6903724" y="4498371"/>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15</a:t>
            </a:r>
            <a:r>
              <a:rPr dirty="0" sz="850">
                <a:solidFill>
                  <a:srgbClr val="FFFFFF"/>
                </a:solidFill>
                <a:latin typeface="Arial"/>
                <a:cs typeface="Arial"/>
              </a:rPr>
              <a:t>1</a:t>
            </a:r>
            <a:endParaRPr sz="850">
              <a:latin typeface="Arial"/>
              <a:cs typeface="Arial"/>
            </a:endParaRPr>
          </a:p>
        </p:txBody>
      </p:sp>
      <p:sp>
        <p:nvSpPr>
          <p:cNvPr id="46" name="object 46"/>
          <p:cNvSpPr/>
          <p:nvPr/>
        </p:nvSpPr>
        <p:spPr>
          <a:xfrm>
            <a:off x="6077711" y="2455926"/>
            <a:ext cx="149351" cy="148590"/>
          </a:xfrm>
          <a:prstGeom prst="rect">
            <a:avLst/>
          </a:prstGeom>
          <a:blipFill>
            <a:blip r:embed="rId3" cstate="print"/>
            <a:stretch>
              <a:fillRect/>
            </a:stretch>
          </a:blipFill>
        </p:spPr>
        <p:txBody>
          <a:bodyPr wrap="square" lIns="0" tIns="0" rIns="0" bIns="0" rtlCol="0"/>
          <a:lstStyle/>
          <a:p/>
        </p:txBody>
      </p:sp>
      <p:sp>
        <p:nvSpPr>
          <p:cNvPr id="47" name="object 47"/>
          <p:cNvSpPr/>
          <p:nvPr/>
        </p:nvSpPr>
        <p:spPr>
          <a:xfrm>
            <a:off x="6077711" y="2455164"/>
            <a:ext cx="149860" cy="149860"/>
          </a:xfrm>
          <a:custGeom>
            <a:avLst/>
            <a:gdLst/>
            <a:ahLst/>
            <a:cxnLst/>
            <a:rect l="l" t="t" r="r" b="b"/>
            <a:pathLst>
              <a:path w="149860" h="149860">
                <a:moveTo>
                  <a:pt x="149351" y="147827"/>
                </a:moveTo>
                <a:lnTo>
                  <a:pt x="149351" y="149351"/>
                </a:lnTo>
                <a:lnTo>
                  <a:pt x="0" y="0"/>
                </a:lnTo>
              </a:path>
            </a:pathLst>
          </a:custGeom>
          <a:ln w="6096">
            <a:solidFill>
              <a:srgbClr val="497EBA"/>
            </a:solidFill>
          </a:ln>
        </p:spPr>
        <p:txBody>
          <a:bodyPr wrap="square" lIns="0" tIns="0" rIns="0" bIns="0" rtlCol="0"/>
          <a:lstStyle/>
          <a:p/>
        </p:txBody>
      </p:sp>
      <p:sp>
        <p:nvSpPr>
          <p:cNvPr id="48" name="object 48"/>
          <p:cNvSpPr/>
          <p:nvPr/>
        </p:nvSpPr>
        <p:spPr>
          <a:xfrm>
            <a:off x="6077711" y="2307336"/>
            <a:ext cx="947927" cy="297179"/>
          </a:xfrm>
          <a:prstGeom prst="rect">
            <a:avLst/>
          </a:prstGeom>
          <a:blipFill>
            <a:blip r:embed="rId4" cstate="print"/>
            <a:stretch>
              <a:fillRect/>
            </a:stretch>
          </a:blipFill>
        </p:spPr>
        <p:txBody>
          <a:bodyPr wrap="square" lIns="0" tIns="0" rIns="0" bIns="0" rtlCol="0"/>
          <a:lstStyle/>
          <a:p/>
        </p:txBody>
      </p:sp>
      <p:sp>
        <p:nvSpPr>
          <p:cNvPr id="49" name="object 49"/>
          <p:cNvSpPr/>
          <p:nvPr/>
        </p:nvSpPr>
        <p:spPr>
          <a:xfrm>
            <a:off x="6077711" y="2305811"/>
            <a:ext cx="948055" cy="299085"/>
          </a:xfrm>
          <a:custGeom>
            <a:avLst/>
            <a:gdLst/>
            <a:ahLst/>
            <a:cxnLst/>
            <a:rect l="l" t="t" r="r" b="b"/>
            <a:pathLst>
              <a:path w="948054" h="299085">
                <a:moveTo>
                  <a:pt x="0" y="149352"/>
                </a:moveTo>
                <a:lnTo>
                  <a:pt x="149351" y="0"/>
                </a:lnTo>
                <a:lnTo>
                  <a:pt x="149351" y="74675"/>
                </a:lnTo>
                <a:lnTo>
                  <a:pt x="947927" y="74675"/>
                </a:lnTo>
                <a:lnTo>
                  <a:pt x="947927" y="224028"/>
                </a:lnTo>
                <a:lnTo>
                  <a:pt x="149351" y="224028"/>
                </a:lnTo>
                <a:lnTo>
                  <a:pt x="149351" y="298703"/>
                </a:lnTo>
                <a:lnTo>
                  <a:pt x="0" y="149352"/>
                </a:lnTo>
                <a:close/>
              </a:path>
            </a:pathLst>
          </a:custGeom>
          <a:ln w="6096">
            <a:solidFill>
              <a:srgbClr val="497EBA"/>
            </a:solidFill>
          </a:ln>
        </p:spPr>
        <p:txBody>
          <a:bodyPr wrap="square" lIns="0" tIns="0" rIns="0" bIns="0" rtlCol="0"/>
          <a:lstStyle/>
          <a:p/>
        </p:txBody>
      </p:sp>
      <p:sp>
        <p:nvSpPr>
          <p:cNvPr id="50" name="object 50"/>
          <p:cNvSpPr txBox="1"/>
          <p:nvPr/>
        </p:nvSpPr>
        <p:spPr>
          <a:xfrm>
            <a:off x="4345455" y="2340371"/>
            <a:ext cx="2718435" cy="221615"/>
          </a:xfrm>
          <a:prstGeom prst="rect">
            <a:avLst/>
          </a:prstGeom>
        </p:spPr>
        <p:txBody>
          <a:bodyPr wrap="square" lIns="0" tIns="17145" rIns="0" bIns="0" rtlCol="0" vert="horz">
            <a:spAutoFit/>
          </a:bodyPr>
          <a:lstStyle/>
          <a:p>
            <a:pPr marL="25400">
              <a:lnSpc>
                <a:spcPct val="100000"/>
              </a:lnSpc>
              <a:spcBef>
                <a:spcPts val="135"/>
              </a:spcBef>
              <a:tabLst>
                <a:tab pos="537845" algn="l"/>
                <a:tab pos="1881505" algn="l"/>
                <a:tab pos="2679700" algn="l"/>
              </a:tabLst>
            </a:pPr>
            <a:r>
              <a:rPr dirty="0" baseline="2415" sz="1725" spc="-7">
                <a:latin typeface="Cambria"/>
                <a:cs typeface="Cambria"/>
              </a:rPr>
              <a:t>60𝑘𝑠𝑖	</a:t>
            </a:r>
            <a:r>
              <a:rPr dirty="0" baseline="2415" sz="1725" spc="315">
                <a:latin typeface="Cambria"/>
                <a:cs typeface="Cambria"/>
              </a:rPr>
              <a:t>=</a:t>
            </a:r>
            <a:r>
              <a:rPr dirty="0" baseline="2415" sz="1725" spc="97">
                <a:latin typeface="Cambria"/>
                <a:cs typeface="Cambria"/>
              </a:rPr>
              <a:t> </a:t>
            </a:r>
            <a:r>
              <a:rPr dirty="0" baseline="2415" sz="1725" spc="-7">
                <a:latin typeface="Cambria"/>
                <a:cs typeface="Cambria"/>
              </a:rPr>
              <a:t>292.183</a:t>
            </a:r>
            <a:r>
              <a:rPr dirty="0" baseline="2415" sz="1725" spc="270">
                <a:latin typeface="Cambria"/>
                <a:cs typeface="Cambria"/>
              </a:rPr>
              <a:t> </a:t>
            </a:r>
            <a:r>
              <a:rPr dirty="0" baseline="2415" sz="1725" spc="-7">
                <a:latin typeface="Cambria"/>
                <a:cs typeface="Cambria"/>
              </a:rPr>
              <a:t>𝑘𝑖𝑝</a:t>
            </a:r>
            <a:r>
              <a:rPr dirty="0" baseline="4830" sz="1725" spc="-7">
                <a:latin typeface="Cambria"/>
                <a:cs typeface="Cambria"/>
              </a:rPr>
              <a:t>⁄</a:t>
            </a:r>
            <a:r>
              <a:rPr dirty="0" baseline="2415" sz="1725" spc="-7">
                <a:latin typeface="Cambria"/>
                <a:cs typeface="Cambria"/>
              </a:rPr>
              <a:t>𝑓𝑡	</a:t>
            </a:r>
            <a:r>
              <a:rPr dirty="0" u="sng" sz="1150" spc="-5">
                <a:solidFill>
                  <a:srgbClr val="FFFFFF"/>
                </a:solidFill>
                <a:uFill>
                  <a:solidFill>
                    <a:srgbClr val="497EBA"/>
                  </a:solidFill>
                </a:uFill>
                <a:latin typeface="Cambria"/>
                <a:cs typeface="Cambria"/>
              </a:rPr>
              <a:t> </a:t>
            </a:r>
            <a:r>
              <a:rPr dirty="0" u="sng" sz="1250" spc="15">
                <a:solidFill>
                  <a:srgbClr val="FFFFFF"/>
                </a:solidFill>
                <a:uFill>
                  <a:solidFill>
                    <a:srgbClr val="497EBA"/>
                  </a:solidFill>
                </a:uFill>
                <a:latin typeface="Arial"/>
                <a:cs typeface="Arial"/>
              </a:rPr>
              <a:t>Controls	</a:t>
            </a:r>
            <a:endParaRPr sz="1250">
              <a:latin typeface="Arial"/>
              <a:cs typeface="Arial"/>
            </a:endParaRPr>
          </a:p>
        </p:txBody>
      </p:sp>
      <p:sp>
        <p:nvSpPr>
          <p:cNvPr id="51" name="object 51"/>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52" name="object 52"/>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53" name="object 53"/>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4" name="object 54"/>
          <p:cNvSpPr txBox="1"/>
          <p:nvPr/>
        </p:nvSpPr>
        <p:spPr>
          <a:xfrm>
            <a:off x="1016505" y="6304206"/>
            <a:ext cx="360680" cy="221615"/>
          </a:xfrm>
          <a:prstGeom prst="rect">
            <a:avLst/>
          </a:prstGeom>
        </p:spPr>
        <p:txBody>
          <a:bodyPr wrap="square" lIns="0" tIns="17145" rIns="0" bIns="0" rtlCol="0" vert="horz">
            <a:spAutoFit/>
          </a:bodyPr>
          <a:lstStyle/>
          <a:p>
            <a:pPr marL="245110" indent="-245745">
              <a:lnSpc>
                <a:spcPct val="100000"/>
              </a:lnSpc>
              <a:spcBef>
                <a:spcPts val="135"/>
              </a:spcBef>
              <a:buSzPct val="92000"/>
              <a:buFont typeface="Arial"/>
              <a:buChar char="•"/>
              <a:tabLst>
                <a:tab pos="245110" algn="l"/>
                <a:tab pos="245745" algn="l"/>
              </a:tabLst>
            </a:pPr>
            <a:r>
              <a:rPr dirty="0" sz="1250" spc="30">
                <a:latin typeface="Cambria"/>
                <a:cs typeface="Cambria"/>
              </a:rPr>
              <a:t>𝑉</a:t>
            </a:r>
            <a:endParaRPr sz="1250">
              <a:latin typeface="Cambria"/>
              <a:cs typeface="Cambria"/>
            </a:endParaRPr>
          </a:p>
        </p:txBody>
      </p:sp>
      <p:sp>
        <p:nvSpPr>
          <p:cNvPr id="55" name="object 55"/>
          <p:cNvSpPr txBox="1"/>
          <p:nvPr/>
        </p:nvSpPr>
        <p:spPr>
          <a:xfrm>
            <a:off x="1344161" y="6377422"/>
            <a:ext cx="132080" cy="168275"/>
          </a:xfrm>
          <a:prstGeom prst="rect">
            <a:avLst/>
          </a:prstGeom>
        </p:spPr>
        <p:txBody>
          <a:bodyPr wrap="square" lIns="0" tIns="17145" rIns="0" bIns="0" rtlCol="0" vert="horz">
            <a:spAutoFit/>
          </a:bodyPr>
          <a:lstStyle/>
          <a:p>
            <a:pPr>
              <a:lnSpc>
                <a:spcPct val="100000"/>
              </a:lnSpc>
              <a:spcBef>
                <a:spcPts val="135"/>
              </a:spcBef>
            </a:pPr>
            <a:r>
              <a:rPr dirty="0" sz="900" spc="110">
                <a:latin typeface="Cambria"/>
                <a:cs typeface="Cambria"/>
              </a:rPr>
              <a:t>u</a:t>
            </a:r>
            <a:r>
              <a:rPr dirty="0" sz="900" spc="75">
                <a:latin typeface="Cambria"/>
                <a:cs typeface="Cambria"/>
              </a:rPr>
              <a:t>i</a:t>
            </a:r>
            <a:endParaRPr sz="900">
              <a:latin typeface="Cambria"/>
              <a:cs typeface="Cambria"/>
            </a:endParaRPr>
          </a:p>
        </p:txBody>
      </p:sp>
      <p:sp>
        <p:nvSpPr>
          <p:cNvPr id="56" name="object 56"/>
          <p:cNvSpPr txBox="1"/>
          <p:nvPr/>
        </p:nvSpPr>
        <p:spPr>
          <a:xfrm>
            <a:off x="1487912" y="6218945"/>
            <a:ext cx="614045" cy="221615"/>
          </a:xfrm>
          <a:prstGeom prst="rect">
            <a:avLst/>
          </a:prstGeom>
        </p:spPr>
        <p:txBody>
          <a:bodyPr wrap="square" lIns="0" tIns="17145" rIns="0" bIns="0" rtlCol="0" vert="horz">
            <a:spAutoFit/>
          </a:bodyPr>
          <a:lstStyle/>
          <a:p>
            <a:pPr marL="25400">
              <a:lnSpc>
                <a:spcPct val="100000"/>
              </a:lnSpc>
              <a:spcBef>
                <a:spcPts val="135"/>
              </a:spcBef>
            </a:pPr>
            <a:r>
              <a:rPr dirty="0" baseline="-28888" sz="1875" spc="397">
                <a:latin typeface="Cambria"/>
                <a:cs typeface="Cambria"/>
              </a:rPr>
              <a:t>=</a:t>
            </a:r>
            <a:r>
              <a:rPr dirty="0" u="sng" sz="1250" spc="85">
                <a:uFill>
                  <a:solidFill>
                    <a:srgbClr val="000000"/>
                  </a:solidFill>
                </a:uFill>
                <a:latin typeface="Cambria"/>
                <a:cs typeface="Cambria"/>
              </a:rPr>
              <a:t> </a:t>
            </a:r>
            <a:r>
              <a:rPr dirty="0" u="sng" sz="900" spc="55">
                <a:uFill>
                  <a:solidFill>
                    <a:srgbClr val="000000"/>
                  </a:solidFill>
                </a:uFill>
                <a:latin typeface="Cambria"/>
                <a:cs typeface="Cambria"/>
              </a:rPr>
              <a:t>V</a:t>
            </a:r>
            <a:r>
              <a:rPr dirty="0" u="sng" baseline="-11111" sz="1125" spc="82">
                <a:uFill>
                  <a:solidFill>
                    <a:srgbClr val="000000"/>
                  </a:solidFill>
                </a:uFill>
                <a:latin typeface="Cambria"/>
                <a:cs typeface="Cambria"/>
              </a:rPr>
              <a:t>u</a:t>
            </a:r>
            <a:r>
              <a:rPr dirty="0" u="sng" sz="900" spc="55">
                <a:uFill>
                  <a:solidFill>
                    <a:srgbClr val="000000"/>
                  </a:solidFill>
                </a:uFill>
                <a:latin typeface="Cambria"/>
                <a:cs typeface="Cambria"/>
              </a:rPr>
              <a:t>Q</a:t>
            </a:r>
            <a:r>
              <a:rPr dirty="0" sz="900" spc="55">
                <a:latin typeface="Cambria"/>
                <a:cs typeface="Cambria"/>
              </a:rPr>
              <a:t> </a:t>
            </a:r>
            <a:r>
              <a:rPr dirty="0" baseline="-28888" sz="1875" spc="397">
                <a:latin typeface="Cambria"/>
                <a:cs typeface="Cambria"/>
              </a:rPr>
              <a:t>=</a:t>
            </a:r>
            <a:endParaRPr baseline="-28888" sz="1875">
              <a:latin typeface="Cambria"/>
              <a:cs typeface="Cambria"/>
            </a:endParaRPr>
          </a:p>
        </p:txBody>
      </p:sp>
      <p:sp>
        <p:nvSpPr>
          <p:cNvPr id="57" name="object 57"/>
          <p:cNvSpPr/>
          <p:nvPr/>
        </p:nvSpPr>
        <p:spPr>
          <a:xfrm>
            <a:off x="2116835" y="6313932"/>
            <a:ext cx="629920" cy="97790"/>
          </a:xfrm>
          <a:custGeom>
            <a:avLst/>
            <a:gdLst/>
            <a:ahLst/>
            <a:cxnLst/>
            <a:rect l="l" t="t" r="r" b="b"/>
            <a:pathLst>
              <a:path w="629919" h="97789">
                <a:moveTo>
                  <a:pt x="598932" y="97536"/>
                </a:moveTo>
                <a:lnTo>
                  <a:pt x="597408" y="92964"/>
                </a:lnTo>
                <a:lnTo>
                  <a:pt x="605028" y="91440"/>
                </a:lnTo>
                <a:lnTo>
                  <a:pt x="611124" y="85344"/>
                </a:lnTo>
                <a:lnTo>
                  <a:pt x="614172" y="77724"/>
                </a:lnTo>
                <a:lnTo>
                  <a:pt x="617053" y="71699"/>
                </a:lnTo>
                <a:lnTo>
                  <a:pt x="618934" y="64960"/>
                </a:lnTo>
                <a:lnTo>
                  <a:pt x="619958" y="57364"/>
                </a:lnTo>
                <a:lnTo>
                  <a:pt x="620268" y="48768"/>
                </a:lnTo>
                <a:lnTo>
                  <a:pt x="619958" y="40171"/>
                </a:lnTo>
                <a:lnTo>
                  <a:pt x="618934" y="32575"/>
                </a:lnTo>
                <a:lnTo>
                  <a:pt x="617053" y="25836"/>
                </a:lnTo>
                <a:lnTo>
                  <a:pt x="614172" y="19812"/>
                </a:lnTo>
                <a:lnTo>
                  <a:pt x="611124" y="12192"/>
                </a:lnTo>
                <a:lnTo>
                  <a:pt x="605028" y="6096"/>
                </a:lnTo>
                <a:lnTo>
                  <a:pt x="597408" y="4572"/>
                </a:lnTo>
                <a:lnTo>
                  <a:pt x="598932" y="0"/>
                </a:lnTo>
                <a:lnTo>
                  <a:pt x="627316" y="31623"/>
                </a:lnTo>
                <a:lnTo>
                  <a:pt x="629412" y="48768"/>
                </a:lnTo>
                <a:lnTo>
                  <a:pt x="628864" y="57626"/>
                </a:lnTo>
                <a:lnTo>
                  <a:pt x="605504" y="94916"/>
                </a:lnTo>
                <a:lnTo>
                  <a:pt x="598932" y="97536"/>
                </a:lnTo>
                <a:close/>
              </a:path>
              <a:path w="629919" h="97789">
                <a:moveTo>
                  <a:pt x="32004" y="97536"/>
                </a:moveTo>
                <a:lnTo>
                  <a:pt x="2286" y="65913"/>
                </a:lnTo>
                <a:lnTo>
                  <a:pt x="0" y="48768"/>
                </a:lnTo>
                <a:lnTo>
                  <a:pt x="571" y="39909"/>
                </a:lnTo>
                <a:lnTo>
                  <a:pt x="24574" y="2833"/>
                </a:lnTo>
                <a:lnTo>
                  <a:pt x="32004" y="0"/>
                </a:lnTo>
                <a:lnTo>
                  <a:pt x="33528" y="4572"/>
                </a:lnTo>
                <a:lnTo>
                  <a:pt x="24384" y="6096"/>
                </a:lnTo>
                <a:lnTo>
                  <a:pt x="19812" y="12192"/>
                </a:lnTo>
                <a:lnTo>
                  <a:pt x="9144" y="48768"/>
                </a:lnTo>
                <a:lnTo>
                  <a:pt x="9667" y="57364"/>
                </a:lnTo>
                <a:lnTo>
                  <a:pt x="33528" y="92964"/>
                </a:lnTo>
                <a:lnTo>
                  <a:pt x="32004" y="97536"/>
                </a:lnTo>
                <a:close/>
              </a:path>
            </a:pathLst>
          </a:custGeom>
          <a:solidFill>
            <a:srgbClr val="000000"/>
          </a:solidFill>
        </p:spPr>
        <p:txBody>
          <a:bodyPr wrap="square" lIns="0" tIns="0" rIns="0" bIns="0" rtlCol="0"/>
          <a:lstStyle/>
          <a:p/>
        </p:txBody>
      </p:sp>
      <p:sp>
        <p:nvSpPr>
          <p:cNvPr id="58" name="object 58"/>
          <p:cNvSpPr/>
          <p:nvPr/>
        </p:nvSpPr>
        <p:spPr>
          <a:xfrm>
            <a:off x="2764535" y="6298692"/>
            <a:ext cx="693420" cy="128270"/>
          </a:xfrm>
          <a:custGeom>
            <a:avLst/>
            <a:gdLst/>
            <a:ahLst/>
            <a:cxnLst/>
            <a:rect l="l" t="t" r="r" b="b"/>
            <a:pathLst>
              <a:path w="693420" h="128270">
                <a:moveTo>
                  <a:pt x="659892" y="128016"/>
                </a:moveTo>
                <a:lnTo>
                  <a:pt x="659892" y="123444"/>
                </a:lnTo>
                <a:lnTo>
                  <a:pt x="665321" y="120562"/>
                </a:lnTo>
                <a:lnTo>
                  <a:pt x="670179" y="116395"/>
                </a:lnTo>
                <a:lnTo>
                  <a:pt x="683966" y="75128"/>
                </a:lnTo>
                <a:lnTo>
                  <a:pt x="684276" y="64008"/>
                </a:lnTo>
                <a:lnTo>
                  <a:pt x="683966" y="52911"/>
                </a:lnTo>
                <a:lnTo>
                  <a:pt x="670179" y="12382"/>
                </a:lnTo>
                <a:lnTo>
                  <a:pt x="659892" y="4572"/>
                </a:lnTo>
                <a:lnTo>
                  <a:pt x="659892" y="0"/>
                </a:lnTo>
                <a:lnTo>
                  <a:pt x="688919" y="31646"/>
                </a:lnTo>
                <a:lnTo>
                  <a:pt x="693420" y="64008"/>
                </a:lnTo>
                <a:lnTo>
                  <a:pt x="692872" y="76009"/>
                </a:lnTo>
                <a:lnTo>
                  <a:pt x="680680" y="113442"/>
                </a:lnTo>
                <a:lnTo>
                  <a:pt x="667583" y="124872"/>
                </a:lnTo>
                <a:lnTo>
                  <a:pt x="659892" y="128016"/>
                </a:lnTo>
                <a:close/>
              </a:path>
              <a:path w="693420" h="128270">
                <a:moveTo>
                  <a:pt x="33527" y="128016"/>
                </a:moveTo>
                <a:lnTo>
                  <a:pt x="5143" y="96583"/>
                </a:lnTo>
                <a:lnTo>
                  <a:pt x="0" y="64008"/>
                </a:lnTo>
                <a:lnTo>
                  <a:pt x="571" y="52649"/>
                </a:lnTo>
                <a:lnTo>
                  <a:pt x="14025" y="14573"/>
                </a:lnTo>
                <a:lnTo>
                  <a:pt x="33527" y="0"/>
                </a:lnTo>
                <a:lnTo>
                  <a:pt x="35052" y="4572"/>
                </a:lnTo>
                <a:lnTo>
                  <a:pt x="29622" y="7691"/>
                </a:lnTo>
                <a:lnTo>
                  <a:pt x="24764" y="12382"/>
                </a:lnTo>
                <a:lnTo>
                  <a:pt x="10977" y="52911"/>
                </a:lnTo>
                <a:lnTo>
                  <a:pt x="10667" y="64008"/>
                </a:lnTo>
                <a:lnTo>
                  <a:pt x="10977" y="75128"/>
                </a:lnTo>
                <a:lnTo>
                  <a:pt x="24764" y="116395"/>
                </a:lnTo>
                <a:lnTo>
                  <a:pt x="35052" y="123444"/>
                </a:lnTo>
                <a:lnTo>
                  <a:pt x="33527" y="128016"/>
                </a:lnTo>
                <a:close/>
              </a:path>
            </a:pathLst>
          </a:custGeom>
          <a:solidFill>
            <a:srgbClr val="000000"/>
          </a:solidFill>
        </p:spPr>
        <p:txBody>
          <a:bodyPr wrap="square" lIns="0" tIns="0" rIns="0" bIns="0" rtlCol="0"/>
          <a:lstStyle/>
          <a:p/>
        </p:txBody>
      </p:sp>
      <p:sp>
        <p:nvSpPr>
          <p:cNvPr id="59" name="object 59"/>
          <p:cNvSpPr txBox="1"/>
          <p:nvPr/>
        </p:nvSpPr>
        <p:spPr>
          <a:xfrm>
            <a:off x="991066" y="5528576"/>
            <a:ext cx="2464435" cy="899794"/>
          </a:xfrm>
          <a:prstGeom prst="rect">
            <a:avLst/>
          </a:prstGeom>
        </p:spPr>
        <p:txBody>
          <a:bodyPr wrap="square" lIns="0" tIns="14604" rIns="0" bIns="0" rtlCol="0" vert="horz">
            <a:spAutoFit/>
          </a:bodyPr>
          <a:lstStyle/>
          <a:p>
            <a:pPr marL="25400">
              <a:lnSpc>
                <a:spcPct val="100000"/>
              </a:lnSpc>
              <a:spcBef>
                <a:spcPts val="114"/>
              </a:spcBef>
            </a:pPr>
            <a:r>
              <a:rPr dirty="0" sz="2550" spc="10">
                <a:solidFill>
                  <a:srgbClr val="1C7C5B"/>
                </a:solidFill>
                <a:latin typeface="Arial Black"/>
                <a:cs typeface="Arial Black"/>
              </a:rPr>
              <a:t>Demand</a:t>
            </a:r>
            <a:endParaRPr sz="2550">
              <a:latin typeface="Arial Black"/>
              <a:cs typeface="Arial Black"/>
            </a:endParaRPr>
          </a:p>
          <a:p>
            <a:pPr marL="1162050">
              <a:lnSpc>
                <a:spcPct val="100000"/>
              </a:lnSpc>
              <a:spcBef>
                <a:spcPts val="2720"/>
              </a:spcBef>
            </a:pPr>
            <a:r>
              <a:rPr dirty="0" sz="900" spc="50">
                <a:latin typeface="Cambria"/>
                <a:cs typeface="Cambria"/>
              </a:rPr>
              <a:t>413.73kip </a:t>
            </a:r>
            <a:r>
              <a:rPr dirty="0" sz="900" spc="30">
                <a:latin typeface="Cambria"/>
                <a:cs typeface="Cambria"/>
              </a:rPr>
              <a:t>12199.9i</a:t>
            </a:r>
            <a:r>
              <a:rPr dirty="0" sz="900" spc="175">
                <a:latin typeface="Cambria"/>
                <a:cs typeface="Cambria"/>
              </a:rPr>
              <a:t> </a:t>
            </a:r>
            <a:r>
              <a:rPr dirty="0" baseline="22222" sz="1125" spc="60">
                <a:latin typeface="Cambria"/>
                <a:cs typeface="Cambria"/>
              </a:rPr>
              <a:t>3</a:t>
            </a:r>
            <a:endParaRPr baseline="22222" sz="1125">
              <a:latin typeface="Cambria"/>
              <a:cs typeface="Cambria"/>
            </a:endParaRPr>
          </a:p>
        </p:txBody>
      </p:sp>
      <p:sp>
        <p:nvSpPr>
          <p:cNvPr id="60" name="object 60"/>
          <p:cNvSpPr/>
          <p:nvPr/>
        </p:nvSpPr>
        <p:spPr>
          <a:xfrm>
            <a:off x="2366772" y="6460235"/>
            <a:ext cx="841375" cy="128270"/>
          </a:xfrm>
          <a:custGeom>
            <a:avLst/>
            <a:gdLst/>
            <a:ahLst/>
            <a:cxnLst/>
            <a:rect l="l" t="t" r="r" b="b"/>
            <a:pathLst>
              <a:path w="841375" h="128270">
                <a:moveTo>
                  <a:pt x="807720" y="128016"/>
                </a:moveTo>
                <a:lnTo>
                  <a:pt x="807720" y="123444"/>
                </a:lnTo>
                <a:lnTo>
                  <a:pt x="813149" y="120562"/>
                </a:lnTo>
                <a:lnTo>
                  <a:pt x="818007" y="116395"/>
                </a:lnTo>
                <a:lnTo>
                  <a:pt x="831794" y="75128"/>
                </a:lnTo>
                <a:lnTo>
                  <a:pt x="832104" y="64008"/>
                </a:lnTo>
                <a:lnTo>
                  <a:pt x="831794" y="52911"/>
                </a:lnTo>
                <a:lnTo>
                  <a:pt x="818007" y="12382"/>
                </a:lnTo>
                <a:lnTo>
                  <a:pt x="807720" y="4572"/>
                </a:lnTo>
                <a:lnTo>
                  <a:pt x="807720" y="0"/>
                </a:lnTo>
                <a:lnTo>
                  <a:pt x="836747" y="31646"/>
                </a:lnTo>
                <a:lnTo>
                  <a:pt x="841248" y="64008"/>
                </a:lnTo>
                <a:lnTo>
                  <a:pt x="840700" y="76009"/>
                </a:lnTo>
                <a:lnTo>
                  <a:pt x="828508" y="113442"/>
                </a:lnTo>
                <a:lnTo>
                  <a:pt x="815411" y="124872"/>
                </a:lnTo>
                <a:lnTo>
                  <a:pt x="807720" y="128016"/>
                </a:lnTo>
                <a:close/>
              </a:path>
              <a:path w="841375" h="128270">
                <a:moveTo>
                  <a:pt x="33528" y="128016"/>
                </a:moveTo>
                <a:lnTo>
                  <a:pt x="5143" y="96583"/>
                </a:lnTo>
                <a:lnTo>
                  <a:pt x="0" y="64008"/>
                </a:lnTo>
                <a:lnTo>
                  <a:pt x="571" y="52649"/>
                </a:lnTo>
                <a:lnTo>
                  <a:pt x="14025" y="14573"/>
                </a:lnTo>
                <a:lnTo>
                  <a:pt x="33528" y="0"/>
                </a:lnTo>
                <a:lnTo>
                  <a:pt x="35052" y="4572"/>
                </a:lnTo>
                <a:lnTo>
                  <a:pt x="29622" y="7691"/>
                </a:lnTo>
                <a:lnTo>
                  <a:pt x="24765" y="12382"/>
                </a:lnTo>
                <a:lnTo>
                  <a:pt x="10977" y="52911"/>
                </a:lnTo>
                <a:lnTo>
                  <a:pt x="10668" y="64008"/>
                </a:lnTo>
                <a:lnTo>
                  <a:pt x="10977" y="75128"/>
                </a:lnTo>
                <a:lnTo>
                  <a:pt x="24765" y="116395"/>
                </a:lnTo>
                <a:lnTo>
                  <a:pt x="35052" y="123444"/>
                </a:lnTo>
                <a:lnTo>
                  <a:pt x="33528" y="128016"/>
                </a:lnTo>
                <a:close/>
              </a:path>
            </a:pathLst>
          </a:custGeom>
          <a:solidFill>
            <a:srgbClr val="000000"/>
          </a:solidFill>
        </p:spPr>
        <p:txBody>
          <a:bodyPr wrap="square" lIns="0" tIns="0" rIns="0" bIns="0" rtlCol="0"/>
          <a:lstStyle/>
          <a:p/>
        </p:txBody>
      </p:sp>
      <p:sp>
        <p:nvSpPr>
          <p:cNvPr id="61" name="object 61"/>
          <p:cNvSpPr txBox="1"/>
          <p:nvPr/>
        </p:nvSpPr>
        <p:spPr>
          <a:xfrm>
            <a:off x="1739399" y="6421609"/>
            <a:ext cx="1478915" cy="168275"/>
          </a:xfrm>
          <a:prstGeom prst="rect">
            <a:avLst/>
          </a:prstGeom>
        </p:spPr>
        <p:txBody>
          <a:bodyPr wrap="square" lIns="0" tIns="17145" rIns="0" bIns="0" rtlCol="0" vert="horz">
            <a:spAutoFit/>
          </a:bodyPr>
          <a:lstStyle/>
          <a:p>
            <a:pPr marL="25400">
              <a:lnSpc>
                <a:spcPct val="100000"/>
              </a:lnSpc>
              <a:spcBef>
                <a:spcPts val="135"/>
              </a:spcBef>
              <a:tabLst>
                <a:tab pos="666750" algn="l"/>
              </a:tabLst>
            </a:pPr>
            <a:r>
              <a:rPr dirty="0" sz="900" spc="120">
                <a:latin typeface="Cambria"/>
                <a:cs typeface="Cambria"/>
              </a:rPr>
              <a:t>l	</a:t>
            </a:r>
            <a:r>
              <a:rPr dirty="0" sz="900" spc="45">
                <a:latin typeface="Cambria"/>
                <a:cs typeface="Cambria"/>
              </a:rPr>
              <a:t>124657o.6i</a:t>
            </a:r>
            <a:r>
              <a:rPr dirty="0" sz="900" spc="155">
                <a:latin typeface="Cambria"/>
                <a:cs typeface="Cambria"/>
              </a:rPr>
              <a:t> </a:t>
            </a:r>
            <a:r>
              <a:rPr dirty="0" baseline="18518" sz="1125" spc="60">
                <a:latin typeface="Cambria"/>
                <a:cs typeface="Cambria"/>
              </a:rPr>
              <a:t>4</a:t>
            </a:r>
            <a:endParaRPr baseline="18518" sz="1125">
              <a:latin typeface="Cambria"/>
              <a:cs typeface="Cambria"/>
            </a:endParaRPr>
          </a:p>
        </p:txBody>
      </p:sp>
      <p:sp>
        <p:nvSpPr>
          <p:cNvPr id="62" name="object 62"/>
          <p:cNvSpPr/>
          <p:nvPr/>
        </p:nvSpPr>
        <p:spPr>
          <a:xfrm>
            <a:off x="2107692" y="6438900"/>
            <a:ext cx="1359535" cy="0"/>
          </a:xfrm>
          <a:custGeom>
            <a:avLst/>
            <a:gdLst/>
            <a:ahLst/>
            <a:cxnLst/>
            <a:rect l="l" t="t" r="r" b="b"/>
            <a:pathLst>
              <a:path w="1359535" h="0">
                <a:moveTo>
                  <a:pt x="0" y="0"/>
                </a:moveTo>
                <a:lnTo>
                  <a:pt x="1359408" y="0"/>
                </a:lnTo>
              </a:path>
            </a:pathLst>
          </a:custGeom>
          <a:ln w="9143">
            <a:solidFill>
              <a:srgbClr val="000000"/>
            </a:solidFill>
          </a:ln>
        </p:spPr>
        <p:txBody>
          <a:bodyPr wrap="square" lIns="0" tIns="0" rIns="0" bIns="0" rtlCol="0"/>
          <a:lstStyle/>
          <a:p/>
        </p:txBody>
      </p:sp>
      <p:sp>
        <p:nvSpPr>
          <p:cNvPr id="63" name="object 63"/>
          <p:cNvSpPr txBox="1"/>
          <p:nvPr/>
        </p:nvSpPr>
        <p:spPr>
          <a:xfrm>
            <a:off x="3482864" y="6304306"/>
            <a:ext cx="841375" cy="221615"/>
          </a:xfrm>
          <a:prstGeom prst="rect">
            <a:avLst/>
          </a:prstGeom>
        </p:spPr>
        <p:txBody>
          <a:bodyPr wrap="square" lIns="0" tIns="17145" rIns="0" bIns="0" rtlCol="0" vert="horz">
            <a:spAutoFit/>
          </a:bodyPr>
          <a:lstStyle/>
          <a:p>
            <a:pPr marL="25400">
              <a:lnSpc>
                <a:spcPct val="100000"/>
              </a:lnSpc>
              <a:spcBef>
                <a:spcPts val="135"/>
              </a:spcBef>
            </a:pPr>
            <a:r>
              <a:rPr dirty="0" sz="1250" spc="265">
                <a:latin typeface="Cambria"/>
                <a:cs typeface="Cambria"/>
              </a:rPr>
              <a:t>= </a:t>
            </a:r>
            <a:r>
              <a:rPr dirty="0" sz="1250" spc="15">
                <a:latin typeface="Cambria"/>
                <a:cs typeface="Cambria"/>
              </a:rPr>
              <a:t>48.589</a:t>
            </a:r>
            <a:r>
              <a:rPr dirty="0" sz="1250" spc="-110">
                <a:latin typeface="Cambria"/>
                <a:cs typeface="Cambria"/>
              </a:rPr>
              <a:t> </a:t>
            </a:r>
            <a:r>
              <a:rPr dirty="0" baseline="40123" sz="1350" spc="135">
                <a:latin typeface="Cambria"/>
                <a:cs typeface="Cambria"/>
              </a:rPr>
              <a:t>k</a:t>
            </a:r>
            <a:endParaRPr baseline="40123" sz="1350">
              <a:latin typeface="Cambria"/>
              <a:cs typeface="Cambria"/>
            </a:endParaRPr>
          </a:p>
        </p:txBody>
      </p:sp>
      <p:sp>
        <p:nvSpPr>
          <p:cNvPr id="64" name="object 64"/>
          <p:cNvSpPr txBox="1"/>
          <p:nvPr/>
        </p:nvSpPr>
        <p:spPr>
          <a:xfrm>
            <a:off x="4189475" y="6421609"/>
            <a:ext cx="136525" cy="168275"/>
          </a:xfrm>
          <a:prstGeom prst="rect">
            <a:avLst/>
          </a:prstGeom>
        </p:spPr>
        <p:txBody>
          <a:bodyPr wrap="square" lIns="0" tIns="17145" rIns="0" bIns="0" rtlCol="0" vert="horz">
            <a:spAutoFit/>
          </a:bodyPr>
          <a:lstStyle/>
          <a:p>
            <a:pPr>
              <a:lnSpc>
                <a:spcPct val="100000"/>
              </a:lnSpc>
              <a:spcBef>
                <a:spcPts val="135"/>
              </a:spcBef>
            </a:pPr>
            <a:r>
              <a:rPr dirty="0" sz="900" spc="280">
                <a:latin typeface="Cambria"/>
                <a:cs typeface="Cambria"/>
              </a:rPr>
              <a:t>f</a:t>
            </a:r>
            <a:r>
              <a:rPr dirty="0" sz="900" spc="105">
                <a:latin typeface="Cambria"/>
                <a:cs typeface="Cambria"/>
              </a:rPr>
              <a:t>t</a:t>
            </a:r>
            <a:endParaRPr sz="900">
              <a:latin typeface="Cambria"/>
              <a:cs typeface="Cambria"/>
            </a:endParaRPr>
          </a:p>
        </p:txBody>
      </p:sp>
      <p:sp>
        <p:nvSpPr>
          <p:cNvPr id="65" name="object 65"/>
          <p:cNvSpPr/>
          <p:nvPr/>
        </p:nvSpPr>
        <p:spPr>
          <a:xfrm>
            <a:off x="4187952" y="6438900"/>
            <a:ext cx="127000" cy="0"/>
          </a:xfrm>
          <a:custGeom>
            <a:avLst/>
            <a:gdLst/>
            <a:ahLst/>
            <a:cxnLst/>
            <a:rect l="l" t="t" r="r" b="b"/>
            <a:pathLst>
              <a:path w="127000" h="0">
                <a:moveTo>
                  <a:pt x="0" y="0"/>
                </a:moveTo>
                <a:lnTo>
                  <a:pt x="126491" y="0"/>
                </a:lnTo>
              </a:path>
            </a:pathLst>
          </a:custGeom>
          <a:ln w="9143">
            <a:solidFill>
              <a:srgbClr val="000000"/>
            </a:solidFill>
          </a:ln>
        </p:spPr>
        <p:txBody>
          <a:bodyPr wrap="square" lIns="0" tIns="0" rIns="0" bIns="0" rtlCol="0"/>
          <a:lstStyle/>
          <a:p/>
        </p:txBody>
      </p:sp>
      <p:sp>
        <p:nvSpPr>
          <p:cNvPr id="66" name="object 66"/>
          <p:cNvSpPr/>
          <p:nvPr/>
        </p:nvSpPr>
        <p:spPr>
          <a:xfrm>
            <a:off x="1930908" y="6778752"/>
            <a:ext cx="113030" cy="0"/>
          </a:xfrm>
          <a:custGeom>
            <a:avLst/>
            <a:gdLst/>
            <a:ahLst/>
            <a:cxnLst/>
            <a:rect l="l" t="t" r="r" b="b"/>
            <a:pathLst>
              <a:path w="113030" h="0">
                <a:moveTo>
                  <a:pt x="0" y="0"/>
                </a:moveTo>
                <a:lnTo>
                  <a:pt x="112775" y="0"/>
                </a:lnTo>
              </a:path>
            </a:pathLst>
          </a:custGeom>
          <a:ln w="9143">
            <a:solidFill>
              <a:srgbClr val="000000"/>
            </a:solidFill>
          </a:ln>
        </p:spPr>
        <p:txBody>
          <a:bodyPr wrap="square" lIns="0" tIns="0" rIns="0" bIns="0" rtlCol="0"/>
          <a:lstStyle/>
          <a:p/>
        </p:txBody>
      </p:sp>
      <p:sp>
        <p:nvSpPr>
          <p:cNvPr id="67" name="object 67"/>
          <p:cNvSpPr txBox="1"/>
          <p:nvPr/>
        </p:nvSpPr>
        <p:spPr>
          <a:xfrm>
            <a:off x="1331942" y="6730953"/>
            <a:ext cx="1078865" cy="151765"/>
          </a:xfrm>
          <a:prstGeom prst="rect">
            <a:avLst/>
          </a:prstGeom>
        </p:spPr>
        <p:txBody>
          <a:bodyPr wrap="square" lIns="0" tIns="15875" rIns="0" bIns="0" rtlCol="0" vert="horz">
            <a:spAutoFit/>
          </a:bodyPr>
          <a:lstStyle/>
          <a:p>
            <a:pPr>
              <a:lnSpc>
                <a:spcPct val="100000"/>
              </a:lnSpc>
              <a:spcBef>
                <a:spcPts val="125"/>
              </a:spcBef>
              <a:tabLst>
                <a:tab pos="972185" algn="l"/>
              </a:tabLst>
            </a:pPr>
            <a:r>
              <a:rPr dirty="0" sz="800" spc="95">
                <a:latin typeface="Cambria"/>
                <a:cs typeface="Cambria"/>
              </a:rPr>
              <a:t>u</a:t>
            </a:r>
            <a:r>
              <a:rPr dirty="0" sz="800" spc="65">
                <a:latin typeface="Cambria"/>
                <a:cs typeface="Cambria"/>
              </a:rPr>
              <a:t>i</a:t>
            </a:r>
            <a:r>
              <a:rPr dirty="0" sz="800" spc="65">
                <a:latin typeface="Cambria"/>
                <a:cs typeface="Cambria"/>
              </a:rPr>
              <a:t>	</a:t>
            </a:r>
            <a:r>
              <a:rPr dirty="0" sz="800" spc="110">
                <a:latin typeface="Cambria"/>
                <a:cs typeface="Cambria"/>
              </a:rPr>
              <a:t>r</a:t>
            </a:r>
            <a:r>
              <a:rPr dirty="0" sz="800" spc="65">
                <a:latin typeface="Cambria"/>
                <a:cs typeface="Cambria"/>
              </a:rPr>
              <a:t>i</a:t>
            </a:r>
            <a:endParaRPr sz="800">
              <a:latin typeface="Cambria"/>
              <a:cs typeface="Cambria"/>
            </a:endParaRPr>
          </a:p>
        </p:txBody>
      </p:sp>
      <p:sp>
        <p:nvSpPr>
          <p:cNvPr id="68" name="object 68"/>
          <p:cNvSpPr txBox="1"/>
          <p:nvPr/>
        </p:nvSpPr>
        <p:spPr>
          <a:xfrm>
            <a:off x="1932423" y="6775176"/>
            <a:ext cx="1354455" cy="151765"/>
          </a:xfrm>
          <a:prstGeom prst="rect">
            <a:avLst/>
          </a:prstGeom>
        </p:spPr>
        <p:txBody>
          <a:bodyPr wrap="square" lIns="0" tIns="15875" rIns="0" bIns="0" rtlCol="0" vert="horz">
            <a:spAutoFit/>
          </a:bodyPr>
          <a:lstStyle/>
          <a:p>
            <a:pPr>
              <a:lnSpc>
                <a:spcPct val="100000"/>
              </a:lnSpc>
              <a:spcBef>
                <a:spcPts val="125"/>
              </a:spcBef>
              <a:tabLst>
                <a:tab pos="1232535" algn="l"/>
              </a:tabLst>
            </a:pPr>
            <a:r>
              <a:rPr dirty="0" sz="800" spc="240">
                <a:latin typeface="Cambria"/>
                <a:cs typeface="Cambria"/>
              </a:rPr>
              <a:t>f</a:t>
            </a:r>
            <a:r>
              <a:rPr dirty="0" sz="800" spc="90">
                <a:latin typeface="Cambria"/>
                <a:cs typeface="Cambria"/>
              </a:rPr>
              <a:t>t</a:t>
            </a:r>
            <a:r>
              <a:rPr dirty="0" sz="800">
                <a:latin typeface="Cambria"/>
                <a:cs typeface="Cambria"/>
              </a:rPr>
              <a:t>	</a:t>
            </a:r>
            <a:r>
              <a:rPr dirty="0" sz="800" spc="240">
                <a:latin typeface="Cambria"/>
                <a:cs typeface="Cambria"/>
              </a:rPr>
              <a:t>f</a:t>
            </a:r>
            <a:r>
              <a:rPr dirty="0" sz="800" spc="90">
                <a:latin typeface="Cambria"/>
                <a:cs typeface="Cambria"/>
              </a:rPr>
              <a:t>t</a:t>
            </a:r>
            <a:endParaRPr sz="800">
              <a:latin typeface="Cambria"/>
              <a:cs typeface="Cambria"/>
            </a:endParaRPr>
          </a:p>
        </p:txBody>
      </p:sp>
      <p:sp>
        <p:nvSpPr>
          <p:cNvPr id="69" name="object 69"/>
          <p:cNvSpPr/>
          <p:nvPr/>
        </p:nvSpPr>
        <p:spPr>
          <a:xfrm>
            <a:off x="3134867" y="6778752"/>
            <a:ext cx="170815" cy="0"/>
          </a:xfrm>
          <a:custGeom>
            <a:avLst/>
            <a:gdLst/>
            <a:ahLst/>
            <a:cxnLst/>
            <a:rect l="l" t="t" r="r" b="b"/>
            <a:pathLst>
              <a:path w="170814" h="0">
                <a:moveTo>
                  <a:pt x="0" y="0"/>
                </a:moveTo>
                <a:lnTo>
                  <a:pt x="170688" y="0"/>
                </a:lnTo>
              </a:path>
            </a:pathLst>
          </a:custGeom>
          <a:ln w="9143">
            <a:solidFill>
              <a:srgbClr val="000000"/>
            </a:solidFill>
          </a:ln>
        </p:spPr>
        <p:txBody>
          <a:bodyPr wrap="square" lIns="0" tIns="0" rIns="0" bIns="0" rtlCol="0"/>
          <a:lstStyle/>
          <a:p/>
        </p:txBody>
      </p:sp>
      <p:sp>
        <p:nvSpPr>
          <p:cNvPr id="70" name="object 70"/>
          <p:cNvSpPr txBox="1"/>
          <p:nvPr/>
        </p:nvSpPr>
        <p:spPr>
          <a:xfrm>
            <a:off x="991105" y="6662371"/>
            <a:ext cx="2622550" cy="199390"/>
          </a:xfrm>
          <a:prstGeom prst="rect">
            <a:avLst/>
          </a:prstGeom>
        </p:spPr>
        <p:txBody>
          <a:bodyPr wrap="square" lIns="0" tIns="11430" rIns="0" bIns="0" rtlCol="0" vert="horz">
            <a:spAutoFit/>
          </a:bodyPr>
          <a:lstStyle/>
          <a:p>
            <a:pPr marL="270510" indent="-245745">
              <a:lnSpc>
                <a:spcPct val="100000"/>
              </a:lnSpc>
              <a:spcBef>
                <a:spcPts val="90"/>
              </a:spcBef>
              <a:buFont typeface="Arial"/>
              <a:buChar char="•"/>
              <a:tabLst>
                <a:tab pos="270510" algn="l"/>
                <a:tab pos="271145" algn="l"/>
                <a:tab pos="497205" algn="l"/>
              </a:tabLst>
            </a:pPr>
            <a:r>
              <a:rPr dirty="0" sz="1150" spc="-10">
                <a:latin typeface="Cambria"/>
                <a:cs typeface="Cambria"/>
              </a:rPr>
              <a:t>𝑉	</a:t>
            </a:r>
            <a:r>
              <a:rPr dirty="0" sz="1150" spc="210">
                <a:latin typeface="Cambria"/>
                <a:cs typeface="Cambria"/>
              </a:rPr>
              <a:t>= </a:t>
            </a:r>
            <a:r>
              <a:rPr dirty="0" sz="1150" spc="-5">
                <a:latin typeface="Cambria"/>
                <a:cs typeface="Cambria"/>
              </a:rPr>
              <a:t>48.6 </a:t>
            </a:r>
            <a:r>
              <a:rPr dirty="0" baseline="45138" sz="1200" spc="120">
                <a:latin typeface="Cambria"/>
                <a:cs typeface="Cambria"/>
              </a:rPr>
              <a:t>k </a:t>
            </a:r>
            <a:r>
              <a:rPr dirty="0" sz="1150" spc="215">
                <a:latin typeface="Cambria"/>
                <a:cs typeface="Cambria"/>
              </a:rPr>
              <a:t>≤ </a:t>
            </a:r>
            <a:r>
              <a:rPr dirty="0" sz="1150" spc="-10">
                <a:latin typeface="Cambria"/>
                <a:cs typeface="Cambria"/>
              </a:rPr>
              <a:t>𝑉 </a:t>
            </a:r>
            <a:r>
              <a:rPr dirty="0" sz="1150" spc="210">
                <a:latin typeface="Cambria"/>
                <a:cs typeface="Cambria"/>
              </a:rPr>
              <a:t>=</a:t>
            </a:r>
            <a:r>
              <a:rPr dirty="0" sz="1150" spc="-135">
                <a:latin typeface="Cambria"/>
                <a:cs typeface="Cambria"/>
              </a:rPr>
              <a:t> </a:t>
            </a:r>
            <a:r>
              <a:rPr dirty="0" sz="1150" spc="-5">
                <a:latin typeface="Cambria"/>
                <a:cs typeface="Cambria"/>
              </a:rPr>
              <a:t>262.965 </a:t>
            </a:r>
            <a:r>
              <a:rPr dirty="0" baseline="45138" sz="1200" spc="104">
                <a:latin typeface="Cambria"/>
                <a:cs typeface="Cambria"/>
              </a:rPr>
              <a:t>kip </a:t>
            </a:r>
            <a:r>
              <a:rPr dirty="0" sz="1150" spc="-10" b="1">
                <a:latin typeface="Arial"/>
                <a:cs typeface="Arial"/>
              </a:rPr>
              <a:t>OK</a:t>
            </a:r>
            <a:endParaRPr sz="1150">
              <a:latin typeface="Arial"/>
              <a:cs typeface="Arial"/>
            </a:endParaRPr>
          </a:p>
        </p:txBody>
      </p:sp>
      <p:sp>
        <p:nvSpPr>
          <p:cNvPr id="71" name="object 71"/>
          <p:cNvSpPr txBox="1"/>
          <p:nvPr/>
        </p:nvSpPr>
        <p:spPr>
          <a:xfrm>
            <a:off x="6903724" y="8873744"/>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15</a:t>
            </a:r>
            <a:r>
              <a:rPr dirty="0" sz="850">
                <a:solidFill>
                  <a:srgbClr val="FFFFFF"/>
                </a:solidFill>
                <a:latin typeface="Arial"/>
                <a:cs typeface="Arial"/>
              </a:rPr>
              <a:t>2</a:t>
            </a:r>
            <a:endParaRPr sz="850">
              <a:latin typeface="Arial"/>
              <a:cs typeface="Arial"/>
            </a:endParaRPr>
          </a:p>
        </p:txBody>
      </p:sp>
      <p:sp>
        <p:nvSpPr>
          <p:cNvPr id="72" name="object 72"/>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73" name="object 73"/>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5</a:t>
            </a:r>
            <a:r>
              <a:rPr dirty="0" sz="1050" spc="-5">
                <a:solidFill>
                  <a:srgbClr val="262626"/>
                </a:solidFill>
                <a:latin typeface="Calibri"/>
                <a:cs typeface="Calibri"/>
              </a:rPr>
              <a:t>1</a:t>
            </a:r>
            <a:endParaRPr sz="1050">
              <a:latin typeface="Calibri"/>
              <a:cs typeface="Calibri"/>
            </a:endParaRPr>
          </a:p>
        </p:txBody>
      </p:sp>
      <p:sp>
        <p:nvSpPr>
          <p:cNvPr id="75" name="object 75"/>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74" name="object 74"/>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5</a:t>
            </a:r>
            <a:r>
              <a:rPr dirty="0" sz="1050" spc="-5">
                <a:solidFill>
                  <a:srgbClr val="262626"/>
                </a:solidFill>
                <a:latin typeface="Calibri"/>
                <a:cs typeface="Calibri"/>
              </a:rPr>
              <a:t>2</a:t>
            </a:r>
            <a:endParaRPr sz="1050">
              <a:latin typeface="Calibri"/>
              <a:cs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4335780" cy="417195"/>
          </a:xfrm>
          <a:prstGeom prst="rect"/>
        </p:spPr>
        <p:txBody>
          <a:bodyPr wrap="square" lIns="0" tIns="14604" rIns="0" bIns="0" rtlCol="0" vert="horz">
            <a:spAutoFit/>
          </a:bodyPr>
          <a:lstStyle/>
          <a:p>
            <a:pPr>
              <a:lnSpc>
                <a:spcPct val="100000"/>
              </a:lnSpc>
              <a:spcBef>
                <a:spcPts val="114"/>
              </a:spcBef>
            </a:pPr>
            <a:r>
              <a:rPr dirty="0" sz="2550" b="0">
                <a:solidFill>
                  <a:srgbClr val="1C7C5B"/>
                </a:solidFill>
                <a:latin typeface="Arial Black"/>
                <a:cs typeface="Arial Black"/>
              </a:rPr>
              <a:t>Required</a:t>
            </a:r>
            <a:r>
              <a:rPr dirty="0" sz="2550" spc="-40" b="0">
                <a:solidFill>
                  <a:srgbClr val="1C7C5B"/>
                </a:solidFill>
                <a:latin typeface="Arial Black"/>
                <a:cs typeface="Arial Black"/>
              </a:rPr>
              <a:t> </a:t>
            </a:r>
            <a:r>
              <a:rPr dirty="0" sz="2550" spc="5" b="0">
                <a:solidFill>
                  <a:srgbClr val="1C7C5B"/>
                </a:solidFill>
                <a:latin typeface="Arial Black"/>
                <a:cs typeface="Arial Black"/>
              </a:rPr>
              <a:t>Reinforcement</a:t>
            </a:r>
            <a:endParaRPr sz="2550">
              <a:latin typeface="Arial Black"/>
              <a:cs typeface="Arial Black"/>
            </a:endParaRPr>
          </a:p>
        </p:txBody>
      </p:sp>
      <p:sp>
        <p:nvSpPr>
          <p:cNvPr id="6" name="object 6"/>
          <p:cNvSpPr txBox="1"/>
          <p:nvPr/>
        </p:nvSpPr>
        <p:spPr>
          <a:xfrm>
            <a:off x="1981201" y="1982175"/>
            <a:ext cx="135255" cy="151765"/>
          </a:xfrm>
          <a:prstGeom prst="rect">
            <a:avLst/>
          </a:prstGeom>
        </p:spPr>
        <p:txBody>
          <a:bodyPr wrap="square" lIns="0" tIns="15875" rIns="0" bIns="0" rtlCol="0" vert="horz">
            <a:spAutoFit/>
          </a:bodyPr>
          <a:lstStyle/>
          <a:p>
            <a:pPr>
              <a:lnSpc>
                <a:spcPct val="100000"/>
              </a:lnSpc>
              <a:spcBef>
                <a:spcPts val="125"/>
              </a:spcBef>
            </a:pPr>
            <a:r>
              <a:rPr dirty="0" sz="800" spc="60">
                <a:latin typeface="Cambria"/>
                <a:cs typeface="Cambria"/>
              </a:rPr>
              <a:t>v</a:t>
            </a:r>
            <a:r>
              <a:rPr dirty="0" sz="800" spc="250">
                <a:latin typeface="Cambria"/>
                <a:cs typeface="Cambria"/>
              </a:rPr>
              <a:t>f</a:t>
            </a:r>
            <a:endParaRPr sz="800">
              <a:latin typeface="Cambria"/>
              <a:cs typeface="Cambria"/>
            </a:endParaRPr>
          </a:p>
        </p:txBody>
      </p:sp>
      <p:sp>
        <p:nvSpPr>
          <p:cNvPr id="7" name="object 7"/>
          <p:cNvSpPr txBox="1"/>
          <p:nvPr/>
        </p:nvSpPr>
        <p:spPr>
          <a:xfrm>
            <a:off x="2411437" y="2026385"/>
            <a:ext cx="167640" cy="151765"/>
          </a:xfrm>
          <a:prstGeom prst="rect">
            <a:avLst/>
          </a:prstGeom>
        </p:spPr>
        <p:txBody>
          <a:bodyPr wrap="square" lIns="0" tIns="15875" rIns="0" bIns="0" rtlCol="0" vert="horz">
            <a:spAutoFit/>
          </a:bodyPr>
          <a:lstStyle/>
          <a:p>
            <a:pPr marL="25400">
              <a:lnSpc>
                <a:spcPct val="100000"/>
              </a:lnSpc>
              <a:spcBef>
                <a:spcPts val="125"/>
              </a:spcBef>
            </a:pPr>
            <a:r>
              <a:rPr dirty="0" sz="800" spc="120">
                <a:latin typeface="Cambria"/>
                <a:cs typeface="Cambria"/>
              </a:rPr>
              <a:t>f</a:t>
            </a:r>
            <a:r>
              <a:rPr dirty="0" baseline="-12820" sz="975" spc="179">
                <a:latin typeface="Cambria"/>
                <a:cs typeface="Cambria"/>
              </a:rPr>
              <a:t>y</a:t>
            </a:r>
            <a:endParaRPr baseline="-12820" sz="975">
              <a:latin typeface="Cambria"/>
              <a:cs typeface="Cambria"/>
            </a:endParaRPr>
          </a:p>
        </p:txBody>
      </p:sp>
      <p:sp>
        <p:nvSpPr>
          <p:cNvPr id="8" name="object 8"/>
          <p:cNvSpPr txBox="1"/>
          <p:nvPr/>
        </p:nvSpPr>
        <p:spPr>
          <a:xfrm>
            <a:off x="991105" y="1913647"/>
            <a:ext cx="2680970" cy="199390"/>
          </a:xfrm>
          <a:prstGeom prst="rect">
            <a:avLst/>
          </a:prstGeom>
        </p:spPr>
        <p:txBody>
          <a:bodyPr wrap="square" lIns="0" tIns="11430" rIns="0" bIns="0" rtlCol="0" vert="horz">
            <a:spAutoFit/>
          </a:bodyPr>
          <a:lstStyle/>
          <a:p>
            <a:pPr marL="269875" indent="-245110">
              <a:lnSpc>
                <a:spcPct val="100000"/>
              </a:lnSpc>
              <a:spcBef>
                <a:spcPts val="90"/>
              </a:spcBef>
              <a:buChar char="•"/>
              <a:tabLst>
                <a:tab pos="269875" algn="l"/>
                <a:tab pos="270510" algn="l"/>
                <a:tab pos="1162050" algn="l"/>
              </a:tabLst>
            </a:pPr>
            <a:r>
              <a:rPr dirty="0" sz="1150" spc="-10">
                <a:latin typeface="Arial"/>
                <a:cs typeface="Arial"/>
              </a:rPr>
              <a:t>Minimum</a:t>
            </a:r>
            <a:r>
              <a:rPr dirty="0" sz="1150">
                <a:latin typeface="Arial"/>
                <a:cs typeface="Arial"/>
              </a:rPr>
              <a:t> </a:t>
            </a:r>
            <a:r>
              <a:rPr dirty="0" sz="1150" spc="-10">
                <a:latin typeface="Cambria"/>
                <a:cs typeface="Cambria"/>
              </a:rPr>
              <a:t>𝐴	</a:t>
            </a:r>
            <a:r>
              <a:rPr dirty="0" sz="1150" spc="215">
                <a:latin typeface="Cambria"/>
                <a:cs typeface="Cambria"/>
              </a:rPr>
              <a:t>≥</a:t>
            </a:r>
            <a:r>
              <a:rPr dirty="0" u="sng" baseline="31400" sz="1725" spc="322">
                <a:uFill>
                  <a:solidFill>
                    <a:srgbClr val="000000"/>
                  </a:solidFill>
                </a:uFill>
                <a:latin typeface="Cambria"/>
                <a:cs typeface="Cambria"/>
              </a:rPr>
              <a:t> </a:t>
            </a:r>
            <a:r>
              <a:rPr dirty="0" u="sng" baseline="45138" sz="1200" spc="67">
                <a:uFill>
                  <a:solidFill>
                    <a:srgbClr val="000000"/>
                  </a:solidFill>
                </a:uFill>
                <a:latin typeface="Cambria"/>
                <a:cs typeface="Cambria"/>
              </a:rPr>
              <a:t>o.o5A</a:t>
            </a:r>
            <a:r>
              <a:rPr dirty="0" u="sng" baseline="42735" sz="975" spc="67">
                <a:uFill>
                  <a:solidFill>
                    <a:srgbClr val="000000"/>
                  </a:solidFill>
                </a:uFill>
                <a:latin typeface="Cambria"/>
                <a:cs typeface="Cambria"/>
              </a:rPr>
              <a:t>cv</a:t>
            </a:r>
            <a:r>
              <a:rPr dirty="0" sz="1150" spc="45">
                <a:latin typeface="Arial"/>
                <a:cs typeface="Arial"/>
              </a:rPr>
              <a:t>,</a:t>
            </a:r>
            <a:r>
              <a:rPr dirty="0" sz="1150" spc="-190">
                <a:latin typeface="Arial"/>
                <a:cs typeface="Arial"/>
              </a:rPr>
              <a:t> </a:t>
            </a:r>
            <a:r>
              <a:rPr dirty="0" sz="1150" spc="-10">
                <a:latin typeface="Arial"/>
                <a:cs typeface="Arial"/>
              </a:rPr>
              <a:t>LRFD 5.7.4.2</a:t>
            </a:r>
            <a:endParaRPr sz="1150">
              <a:latin typeface="Arial"/>
              <a:cs typeface="Arial"/>
            </a:endParaRPr>
          </a:p>
        </p:txBody>
      </p:sp>
      <p:sp>
        <p:nvSpPr>
          <p:cNvPr id="9" name="object 9"/>
          <p:cNvSpPr txBox="1"/>
          <p:nvPr/>
        </p:nvSpPr>
        <p:spPr>
          <a:xfrm>
            <a:off x="1353302" y="2322048"/>
            <a:ext cx="135255" cy="151765"/>
          </a:xfrm>
          <a:prstGeom prst="rect">
            <a:avLst/>
          </a:prstGeom>
        </p:spPr>
        <p:txBody>
          <a:bodyPr wrap="square" lIns="0" tIns="15875" rIns="0" bIns="0" rtlCol="0" vert="horz">
            <a:spAutoFit/>
          </a:bodyPr>
          <a:lstStyle/>
          <a:p>
            <a:pPr>
              <a:lnSpc>
                <a:spcPct val="100000"/>
              </a:lnSpc>
              <a:spcBef>
                <a:spcPts val="125"/>
              </a:spcBef>
            </a:pPr>
            <a:r>
              <a:rPr dirty="0" sz="800" spc="60">
                <a:latin typeface="Cambria"/>
                <a:cs typeface="Cambria"/>
              </a:rPr>
              <a:t>v</a:t>
            </a:r>
            <a:r>
              <a:rPr dirty="0" sz="800" spc="250">
                <a:latin typeface="Cambria"/>
                <a:cs typeface="Cambria"/>
              </a:rPr>
              <a:t>f</a:t>
            </a:r>
            <a:endParaRPr sz="800">
              <a:latin typeface="Cambria"/>
              <a:cs typeface="Cambria"/>
            </a:endParaRPr>
          </a:p>
        </p:txBody>
      </p:sp>
      <p:sp>
        <p:nvSpPr>
          <p:cNvPr id="10" name="object 10"/>
          <p:cNvSpPr txBox="1"/>
          <p:nvPr/>
        </p:nvSpPr>
        <p:spPr>
          <a:xfrm>
            <a:off x="991105" y="2253487"/>
            <a:ext cx="3093720" cy="199390"/>
          </a:xfrm>
          <a:prstGeom prst="rect">
            <a:avLst/>
          </a:prstGeom>
        </p:spPr>
        <p:txBody>
          <a:bodyPr wrap="square" lIns="0" tIns="11430" rIns="0" bIns="0" rtlCol="0" vert="horz">
            <a:spAutoFit/>
          </a:bodyPr>
          <a:lstStyle/>
          <a:p>
            <a:pPr marL="270510" indent="-245745">
              <a:lnSpc>
                <a:spcPct val="100000"/>
              </a:lnSpc>
              <a:spcBef>
                <a:spcPts val="90"/>
              </a:spcBef>
              <a:buFont typeface="Arial"/>
              <a:buChar char="•"/>
              <a:tabLst>
                <a:tab pos="270510" algn="l"/>
                <a:tab pos="271145" algn="l"/>
                <a:tab pos="535305" algn="l"/>
              </a:tabLst>
            </a:pPr>
            <a:r>
              <a:rPr dirty="0" sz="1150" spc="-10">
                <a:latin typeface="Cambria"/>
                <a:cs typeface="Cambria"/>
              </a:rPr>
              <a:t>𝐴	</a:t>
            </a:r>
            <a:r>
              <a:rPr dirty="0" sz="1150" spc="-10">
                <a:latin typeface="Arial"/>
                <a:cs typeface="Arial"/>
              </a:rPr>
              <a:t>need not exceed requirement </a:t>
            </a:r>
            <a:r>
              <a:rPr dirty="0" sz="1150" spc="-5">
                <a:latin typeface="Arial"/>
                <a:cs typeface="Arial"/>
              </a:rPr>
              <a:t>for</a:t>
            </a:r>
            <a:r>
              <a:rPr dirty="0" u="sng" baseline="31400" sz="1725" spc="-7">
                <a:uFill>
                  <a:solidFill>
                    <a:srgbClr val="000000"/>
                  </a:solidFill>
                </a:uFill>
                <a:latin typeface="Arial"/>
                <a:cs typeface="Arial"/>
              </a:rPr>
              <a:t> </a:t>
            </a:r>
            <a:r>
              <a:rPr dirty="0" u="sng" baseline="45138" sz="1200" spc="37">
                <a:uFill>
                  <a:solidFill>
                    <a:srgbClr val="000000"/>
                  </a:solidFill>
                </a:uFill>
                <a:latin typeface="Cambria"/>
                <a:cs typeface="Cambria"/>
              </a:rPr>
              <a:t>1.33</a:t>
            </a:r>
            <a:r>
              <a:rPr dirty="0" u="sng" baseline="45138" sz="1200" spc="254">
                <a:uFill>
                  <a:solidFill>
                    <a:srgbClr val="000000"/>
                  </a:solidFill>
                </a:uFill>
                <a:latin typeface="Cambria"/>
                <a:cs typeface="Cambria"/>
              </a:rPr>
              <a:t> </a:t>
            </a:r>
            <a:r>
              <a:rPr dirty="0" u="sng" baseline="42735" sz="975" spc="157">
                <a:uFill>
                  <a:solidFill>
                    <a:srgbClr val="000000"/>
                  </a:solidFill>
                </a:uFill>
                <a:latin typeface="Cambria"/>
                <a:cs typeface="Cambria"/>
              </a:rPr>
              <a:t>ui</a:t>
            </a:r>
            <a:endParaRPr baseline="42735" sz="975">
              <a:latin typeface="Cambria"/>
              <a:cs typeface="Cambria"/>
            </a:endParaRPr>
          </a:p>
        </p:txBody>
      </p:sp>
      <p:sp>
        <p:nvSpPr>
          <p:cNvPr id="11" name="object 11"/>
          <p:cNvSpPr txBox="1"/>
          <p:nvPr/>
        </p:nvSpPr>
        <p:spPr>
          <a:xfrm>
            <a:off x="3808425" y="2366258"/>
            <a:ext cx="93345" cy="151765"/>
          </a:xfrm>
          <a:prstGeom prst="rect">
            <a:avLst/>
          </a:prstGeom>
        </p:spPr>
        <p:txBody>
          <a:bodyPr wrap="square" lIns="0" tIns="15875" rIns="0" bIns="0" rtlCol="0" vert="horz">
            <a:spAutoFit/>
          </a:bodyPr>
          <a:lstStyle/>
          <a:p>
            <a:pPr>
              <a:lnSpc>
                <a:spcPct val="100000"/>
              </a:lnSpc>
              <a:spcBef>
                <a:spcPts val="125"/>
              </a:spcBef>
            </a:pPr>
            <a:r>
              <a:rPr dirty="0" sz="800" spc="-85">
                <a:latin typeface="Cambria"/>
                <a:cs typeface="Cambria"/>
              </a:rPr>
              <a:t>cp</a:t>
            </a:r>
            <a:endParaRPr sz="800">
              <a:latin typeface="Cambria"/>
              <a:cs typeface="Cambria"/>
            </a:endParaRPr>
          </a:p>
        </p:txBody>
      </p:sp>
      <p:sp>
        <p:nvSpPr>
          <p:cNvPr id="12" name="object 12"/>
          <p:cNvSpPr/>
          <p:nvPr/>
        </p:nvSpPr>
        <p:spPr>
          <a:xfrm>
            <a:off x="2919983" y="2567939"/>
            <a:ext cx="753110" cy="175260"/>
          </a:xfrm>
          <a:custGeom>
            <a:avLst/>
            <a:gdLst/>
            <a:ahLst/>
            <a:cxnLst/>
            <a:rect l="l" t="t" r="r" b="b"/>
            <a:pathLst>
              <a:path w="753110" h="175260">
                <a:moveTo>
                  <a:pt x="707136" y="175260"/>
                </a:moveTo>
                <a:lnTo>
                  <a:pt x="704088" y="169164"/>
                </a:lnTo>
                <a:lnTo>
                  <a:pt x="712636" y="164877"/>
                </a:lnTo>
                <a:lnTo>
                  <a:pt x="719899" y="158877"/>
                </a:lnTo>
                <a:lnTo>
                  <a:pt x="736854" y="117348"/>
                </a:lnTo>
                <a:lnTo>
                  <a:pt x="739140" y="88392"/>
                </a:lnTo>
                <a:lnTo>
                  <a:pt x="738568" y="72985"/>
                </a:lnTo>
                <a:lnTo>
                  <a:pt x="729996" y="35052"/>
                </a:lnTo>
                <a:lnTo>
                  <a:pt x="704088" y="6096"/>
                </a:lnTo>
                <a:lnTo>
                  <a:pt x="707136" y="0"/>
                </a:lnTo>
                <a:lnTo>
                  <a:pt x="740664" y="30480"/>
                </a:lnTo>
                <a:lnTo>
                  <a:pt x="752022" y="72056"/>
                </a:lnTo>
                <a:lnTo>
                  <a:pt x="752856" y="88392"/>
                </a:lnTo>
                <a:lnTo>
                  <a:pt x="752022" y="104060"/>
                </a:lnTo>
                <a:lnTo>
                  <a:pt x="740664" y="144780"/>
                </a:lnTo>
                <a:lnTo>
                  <a:pt x="717089" y="171569"/>
                </a:lnTo>
                <a:lnTo>
                  <a:pt x="707136" y="175260"/>
                </a:lnTo>
                <a:close/>
              </a:path>
              <a:path w="753110" h="175260">
                <a:moveTo>
                  <a:pt x="45719" y="175260"/>
                </a:moveTo>
                <a:lnTo>
                  <a:pt x="12191" y="144780"/>
                </a:lnTo>
                <a:lnTo>
                  <a:pt x="619" y="104060"/>
                </a:lnTo>
                <a:lnTo>
                  <a:pt x="0" y="88392"/>
                </a:lnTo>
                <a:lnTo>
                  <a:pt x="619" y="72056"/>
                </a:lnTo>
                <a:lnTo>
                  <a:pt x="12191" y="30480"/>
                </a:lnTo>
                <a:lnTo>
                  <a:pt x="45719" y="0"/>
                </a:lnTo>
                <a:lnTo>
                  <a:pt x="47243" y="6096"/>
                </a:lnTo>
                <a:lnTo>
                  <a:pt x="39552" y="10406"/>
                </a:lnTo>
                <a:lnTo>
                  <a:pt x="32575" y="16573"/>
                </a:lnTo>
                <a:lnTo>
                  <a:pt x="14477" y="58864"/>
                </a:lnTo>
                <a:lnTo>
                  <a:pt x="12191" y="88392"/>
                </a:lnTo>
                <a:lnTo>
                  <a:pt x="12763" y="103584"/>
                </a:lnTo>
                <a:lnTo>
                  <a:pt x="21335" y="141732"/>
                </a:lnTo>
                <a:lnTo>
                  <a:pt x="47243" y="169164"/>
                </a:lnTo>
                <a:lnTo>
                  <a:pt x="45719" y="175260"/>
                </a:lnTo>
                <a:close/>
              </a:path>
            </a:pathLst>
          </a:custGeom>
          <a:solidFill>
            <a:srgbClr val="000000"/>
          </a:solidFill>
        </p:spPr>
        <p:txBody>
          <a:bodyPr wrap="square" lIns="0" tIns="0" rIns="0" bIns="0" rtlCol="0"/>
          <a:lstStyle/>
          <a:p/>
        </p:txBody>
      </p:sp>
      <p:sp>
        <p:nvSpPr>
          <p:cNvPr id="13" name="object 13"/>
          <p:cNvSpPr txBox="1"/>
          <p:nvPr/>
        </p:nvSpPr>
        <p:spPr>
          <a:xfrm>
            <a:off x="991105" y="2486687"/>
            <a:ext cx="3640454" cy="652145"/>
          </a:xfrm>
          <a:prstGeom prst="rect">
            <a:avLst/>
          </a:prstGeom>
        </p:spPr>
        <p:txBody>
          <a:bodyPr wrap="square" lIns="0" tIns="62865" rIns="0" bIns="0" rtlCol="0" vert="horz">
            <a:spAutoFit/>
          </a:bodyPr>
          <a:lstStyle/>
          <a:p>
            <a:pPr marL="351155">
              <a:lnSpc>
                <a:spcPct val="100000"/>
              </a:lnSpc>
              <a:spcBef>
                <a:spcPts val="495"/>
              </a:spcBef>
            </a:pPr>
            <a:r>
              <a:rPr dirty="0" sz="1150" spc="-10">
                <a:latin typeface="Arial"/>
                <a:cs typeface="Arial"/>
              </a:rPr>
              <a:t>– </a:t>
            </a:r>
            <a:r>
              <a:rPr dirty="0" sz="1150">
                <a:latin typeface="Cambria"/>
                <a:cs typeface="Cambria"/>
              </a:rPr>
              <a:t>1.33𝑉</a:t>
            </a:r>
            <a:r>
              <a:rPr dirty="0" baseline="-17361" sz="1200">
                <a:latin typeface="Cambria"/>
                <a:cs typeface="Cambria"/>
              </a:rPr>
              <a:t>ui</a:t>
            </a:r>
            <a:r>
              <a:rPr dirty="0" sz="1150">
                <a:latin typeface="Cambria"/>
                <a:cs typeface="Cambria"/>
              </a:rPr>
              <a:t>/𝜙 </a:t>
            </a:r>
            <a:r>
              <a:rPr dirty="0" sz="1150" spc="210">
                <a:latin typeface="Cambria"/>
                <a:cs typeface="Cambria"/>
              </a:rPr>
              <a:t>= </a:t>
            </a:r>
            <a:r>
              <a:rPr dirty="0" sz="1150" spc="30">
                <a:latin typeface="Cambria"/>
                <a:cs typeface="Cambria"/>
              </a:rPr>
              <a:t>𝑐𝐴</a:t>
            </a:r>
            <a:r>
              <a:rPr dirty="0" baseline="-17361" sz="1200" spc="44">
                <a:latin typeface="Cambria"/>
                <a:cs typeface="Cambria"/>
              </a:rPr>
              <a:t>ev </a:t>
            </a:r>
            <a:r>
              <a:rPr dirty="0" sz="1150" spc="210">
                <a:latin typeface="Cambria"/>
                <a:cs typeface="Cambria"/>
              </a:rPr>
              <a:t>+ </a:t>
            </a:r>
            <a:r>
              <a:rPr dirty="0" sz="1150" spc="-10">
                <a:latin typeface="Cambria"/>
                <a:cs typeface="Cambria"/>
              </a:rPr>
              <a:t>𝜇 </a:t>
            </a:r>
            <a:r>
              <a:rPr dirty="0" sz="1150" spc="50">
                <a:latin typeface="Cambria"/>
                <a:cs typeface="Cambria"/>
              </a:rPr>
              <a:t>𝐴</a:t>
            </a:r>
            <a:r>
              <a:rPr dirty="0" baseline="-17361" sz="1200" spc="75">
                <a:latin typeface="Cambria"/>
                <a:cs typeface="Cambria"/>
              </a:rPr>
              <a:t>vf</a:t>
            </a:r>
            <a:r>
              <a:rPr dirty="0" sz="1150" spc="50">
                <a:latin typeface="Cambria"/>
                <a:cs typeface="Cambria"/>
              </a:rPr>
              <a:t>𝑓</a:t>
            </a:r>
            <a:r>
              <a:rPr dirty="0" baseline="-17361" sz="1200" spc="75">
                <a:latin typeface="Cambria"/>
                <a:cs typeface="Cambria"/>
              </a:rPr>
              <a:t>y </a:t>
            </a:r>
            <a:r>
              <a:rPr dirty="0" sz="1150" spc="210">
                <a:latin typeface="Cambria"/>
                <a:cs typeface="Cambria"/>
              </a:rPr>
              <a:t>+ </a:t>
            </a:r>
            <a:r>
              <a:rPr dirty="0" sz="1150" spc="-105">
                <a:latin typeface="Cambria"/>
                <a:cs typeface="Cambria"/>
              </a:rPr>
              <a:t>𝑃</a:t>
            </a:r>
            <a:r>
              <a:rPr dirty="0" baseline="-17361" sz="1200" spc="-157">
                <a:latin typeface="Cambria"/>
                <a:cs typeface="Cambria"/>
              </a:rPr>
              <a:t>e </a:t>
            </a:r>
            <a:r>
              <a:rPr dirty="0" sz="1150" spc="-5">
                <a:latin typeface="Arial"/>
                <a:cs typeface="Arial"/>
              </a:rPr>
              <a:t>, </a:t>
            </a:r>
            <a:r>
              <a:rPr dirty="0" sz="1150" spc="-15">
                <a:latin typeface="Arial"/>
                <a:cs typeface="Arial"/>
              </a:rPr>
              <a:t>Solve </a:t>
            </a:r>
            <a:r>
              <a:rPr dirty="0" sz="1150" spc="-5">
                <a:latin typeface="Arial"/>
                <a:cs typeface="Arial"/>
              </a:rPr>
              <a:t>for</a:t>
            </a:r>
            <a:r>
              <a:rPr dirty="0" sz="1150" spc="-100">
                <a:latin typeface="Arial"/>
                <a:cs typeface="Arial"/>
              </a:rPr>
              <a:t> </a:t>
            </a:r>
            <a:r>
              <a:rPr dirty="0" sz="1150" spc="100">
                <a:latin typeface="Cambria"/>
                <a:cs typeface="Cambria"/>
              </a:rPr>
              <a:t>𝐴</a:t>
            </a:r>
            <a:r>
              <a:rPr dirty="0" baseline="-17361" sz="1200" spc="150">
                <a:latin typeface="Cambria"/>
                <a:cs typeface="Cambria"/>
              </a:rPr>
              <a:t>vf</a:t>
            </a:r>
            <a:endParaRPr baseline="-17361" sz="1200">
              <a:latin typeface="Cambria"/>
              <a:cs typeface="Cambria"/>
            </a:endParaRPr>
          </a:p>
          <a:p>
            <a:pPr marL="270510" marR="57150" indent="-245745">
              <a:lnSpc>
                <a:spcPct val="100000"/>
              </a:lnSpc>
              <a:spcBef>
                <a:spcPts val="395"/>
              </a:spcBef>
              <a:buChar char="•"/>
              <a:tabLst>
                <a:tab pos="269875" algn="l"/>
                <a:tab pos="270510" algn="l"/>
              </a:tabLst>
            </a:pPr>
            <a:r>
              <a:rPr dirty="0" sz="1150" spc="-10">
                <a:latin typeface="Arial"/>
                <a:cs typeface="Arial"/>
              </a:rPr>
              <a:t>Minimum required </a:t>
            </a:r>
            <a:r>
              <a:rPr dirty="0" sz="1150" spc="-15">
                <a:latin typeface="Arial"/>
                <a:cs typeface="Arial"/>
              </a:rPr>
              <a:t>waived </a:t>
            </a:r>
            <a:r>
              <a:rPr dirty="0" sz="1150" spc="-5">
                <a:latin typeface="Arial"/>
                <a:cs typeface="Arial"/>
              </a:rPr>
              <a:t>for </a:t>
            </a:r>
            <a:r>
              <a:rPr dirty="0" sz="1150" spc="-10">
                <a:latin typeface="Arial"/>
                <a:cs typeface="Arial"/>
              </a:rPr>
              <a:t>Girder/Slab interfaces  roughened </a:t>
            </a:r>
            <a:r>
              <a:rPr dirty="0" sz="1150" spc="-5">
                <a:latin typeface="Arial"/>
                <a:cs typeface="Arial"/>
              </a:rPr>
              <a:t>to </a:t>
            </a:r>
            <a:r>
              <a:rPr dirty="0" sz="1150" spc="-10">
                <a:latin typeface="Arial"/>
                <a:cs typeface="Arial"/>
              </a:rPr>
              <a:t>0.25” amplitude and </a:t>
            </a:r>
            <a:r>
              <a:rPr dirty="0" sz="1150" spc="45">
                <a:latin typeface="Cambria"/>
                <a:cs typeface="Cambria"/>
              </a:rPr>
              <a:t>𝑣</a:t>
            </a:r>
            <a:r>
              <a:rPr dirty="0" baseline="-17361" sz="1200" spc="67">
                <a:latin typeface="Cambria"/>
                <a:cs typeface="Cambria"/>
              </a:rPr>
              <a:t>ui </a:t>
            </a:r>
            <a:r>
              <a:rPr dirty="0" sz="1150" spc="215">
                <a:latin typeface="Cambria"/>
                <a:cs typeface="Cambria"/>
              </a:rPr>
              <a:t>&lt; </a:t>
            </a:r>
            <a:r>
              <a:rPr dirty="0" sz="1150" spc="-5">
                <a:latin typeface="Cambria"/>
                <a:cs typeface="Cambria"/>
              </a:rPr>
              <a:t>0.210</a:t>
            </a:r>
            <a:r>
              <a:rPr dirty="0" sz="1150" spc="25">
                <a:latin typeface="Cambria"/>
                <a:cs typeface="Cambria"/>
              </a:rPr>
              <a:t> </a:t>
            </a:r>
            <a:r>
              <a:rPr dirty="0" sz="1150" spc="-10">
                <a:latin typeface="Cambria"/>
                <a:cs typeface="Cambria"/>
              </a:rPr>
              <a:t>𝑘𝑠𝑖</a:t>
            </a:r>
            <a:endParaRPr sz="1150">
              <a:latin typeface="Cambria"/>
              <a:cs typeface="Cambria"/>
            </a:endParaRPr>
          </a:p>
        </p:txBody>
      </p:sp>
      <p:sp>
        <p:nvSpPr>
          <p:cNvPr id="14" name="object 14"/>
          <p:cNvSpPr txBox="1"/>
          <p:nvPr/>
        </p:nvSpPr>
        <p:spPr>
          <a:xfrm>
            <a:off x="1342687" y="3205985"/>
            <a:ext cx="295910" cy="199390"/>
          </a:xfrm>
          <a:prstGeom prst="rect">
            <a:avLst/>
          </a:prstGeom>
        </p:spPr>
        <p:txBody>
          <a:bodyPr wrap="square" lIns="0" tIns="11430" rIns="0" bIns="0" rtlCol="0" vert="horz">
            <a:spAutoFit/>
          </a:bodyPr>
          <a:lstStyle/>
          <a:p>
            <a:pPr>
              <a:lnSpc>
                <a:spcPct val="100000"/>
              </a:lnSpc>
              <a:spcBef>
                <a:spcPts val="90"/>
              </a:spcBef>
            </a:pPr>
            <a:r>
              <a:rPr dirty="0" sz="1150" spc="-10">
                <a:latin typeface="Arial"/>
                <a:cs typeface="Arial"/>
              </a:rPr>
              <a:t>–</a:t>
            </a:r>
            <a:r>
              <a:rPr dirty="0" sz="1150" spc="260">
                <a:latin typeface="Arial"/>
                <a:cs typeface="Arial"/>
              </a:rPr>
              <a:t> </a:t>
            </a:r>
            <a:r>
              <a:rPr dirty="0" sz="1150" spc="-10">
                <a:latin typeface="Cambria"/>
                <a:cs typeface="Cambria"/>
              </a:rPr>
              <a:t>𝑣</a:t>
            </a:r>
            <a:endParaRPr sz="1150">
              <a:latin typeface="Cambria"/>
              <a:cs typeface="Cambria"/>
            </a:endParaRPr>
          </a:p>
        </p:txBody>
      </p:sp>
      <p:sp>
        <p:nvSpPr>
          <p:cNvPr id="15" name="object 15"/>
          <p:cNvSpPr txBox="1"/>
          <p:nvPr/>
        </p:nvSpPr>
        <p:spPr>
          <a:xfrm>
            <a:off x="1624558" y="3274549"/>
            <a:ext cx="118110" cy="151765"/>
          </a:xfrm>
          <a:prstGeom prst="rect">
            <a:avLst/>
          </a:prstGeom>
        </p:spPr>
        <p:txBody>
          <a:bodyPr wrap="square" lIns="0" tIns="15875" rIns="0" bIns="0" rtlCol="0" vert="horz">
            <a:spAutoFit/>
          </a:bodyPr>
          <a:lstStyle/>
          <a:p>
            <a:pPr>
              <a:lnSpc>
                <a:spcPct val="100000"/>
              </a:lnSpc>
              <a:spcBef>
                <a:spcPts val="125"/>
              </a:spcBef>
            </a:pPr>
            <a:r>
              <a:rPr dirty="0" sz="800" spc="95">
                <a:latin typeface="Cambria"/>
                <a:cs typeface="Cambria"/>
              </a:rPr>
              <a:t>u</a:t>
            </a:r>
            <a:r>
              <a:rPr dirty="0" sz="800" spc="65">
                <a:latin typeface="Cambria"/>
                <a:cs typeface="Cambria"/>
              </a:rPr>
              <a:t>i</a:t>
            </a:r>
            <a:endParaRPr sz="800">
              <a:latin typeface="Cambria"/>
              <a:cs typeface="Cambria"/>
            </a:endParaRPr>
          </a:p>
        </p:txBody>
      </p:sp>
      <p:sp>
        <p:nvSpPr>
          <p:cNvPr id="16" name="object 16"/>
          <p:cNvSpPr txBox="1"/>
          <p:nvPr/>
        </p:nvSpPr>
        <p:spPr>
          <a:xfrm>
            <a:off x="1903942" y="3341675"/>
            <a:ext cx="692785" cy="151765"/>
          </a:xfrm>
          <a:prstGeom prst="rect">
            <a:avLst/>
          </a:prstGeom>
        </p:spPr>
        <p:txBody>
          <a:bodyPr wrap="square" lIns="0" tIns="15875" rIns="0" bIns="0" rtlCol="0" vert="horz">
            <a:spAutoFit/>
          </a:bodyPr>
          <a:lstStyle/>
          <a:p>
            <a:pPr marL="25400">
              <a:lnSpc>
                <a:spcPct val="100000"/>
              </a:lnSpc>
              <a:spcBef>
                <a:spcPts val="125"/>
              </a:spcBef>
              <a:tabLst>
                <a:tab pos="487045" algn="l"/>
              </a:tabLst>
            </a:pPr>
            <a:r>
              <a:rPr dirty="0" baseline="13888" sz="1200" spc="112">
                <a:latin typeface="Cambria"/>
                <a:cs typeface="Cambria"/>
              </a:rPr>
              <a:t>b</a:t>
            </a:r>
            <a:r>
              <a:rPr dirty="0" sz="650" spc="75">
                <a:latin typeface="Cambria"/>
                <a:cs typeface="Cambria"/>
              </a:rPr>
              <a:t>vi</a:t>
            </a:r>
            <a:r>
              <a:rPr dirty="0" baseline="13888" sz="1200" spc="112">
                <a:latin typeface="Cambria"/>
                <a:cs typeface="Cambria"/>
              </a:rPr>
              <a:t>d</a:t>
            </a:r>
            <a:r>
              <a:rPr dirty="0" sz="650" spc="75">
                <a:latin typeface="Cambria"/>
                <a:cs typeface="Cambria"/>
              </a:rPr>
              <a:t>v	</a:t>
            </a:r>
            <a:r>
              <a:rPr dirty="0" baseline="13888" sz="1200" spc="97">
                <a:latin typeface="Cambria"/>
                <a:cs typeface="Cambria"/>
              </a:rPr>
              <a:t>A</a:t>
            </a:r>
            <a:r>
              <a:rPr dirty="0" sz="650" spc="65">
                <a:latin typeface="Cambria"/>
                <a:cs typeface="Cambria"/>
              </a:rPr>
              <a:t>cv</a:t>
            </a:r>
            <a:endParaRPr sz="650">
              <a:latin typeface="Cambria"/>
              <a:cs typeface="Cambria"/>
            </a:endParaRPr>
          </a:p>
        </p:txBody>
      </p:sp>
      <p:sp>
        <p:nvSpPr>
          <p:cNvPr id="17" name="object 17"/>
          <p:cNvSpPr/>
          <p:nvPr/>
        </p:nvSpPr>
        <p:spPr>
          <a:xfrm>
            <a:off x="2750819" y="3322320"/>
            <a:ext cx="325120" cy="0"/>
          </a:xfrm>
          <a:custGeom>
            <a:avLst/>
            <a:gdLst/>
            <a:ahLst/>
            <a:cxnLst/>
            <a:rect l="l" t="t" r="r" b="b"/>
            <a:pathLst>
              <a:path w="325119" h="0">
                <a:moveTo>
                  <a:pt x="0" y="0"/>
                </a:moveTo>
                <a:lnTo>
                  <a:pt x="324612" y="0"/>
                </a:lnTo>
              </a:path>
            </a:pathLst>
          </a:custGeom>
          <a:ln w="9143">
            <a:solidFill>
              <a:srgbClr val="000000"/>
            </a:solidFill>
          </a:ln>
        </p:spPr>
        <p:txBody>
          <a:bodyPr wrap="square" lIns="0" tIns="0" rIns="0" bIns="0" rtlCol="0"/>
          <a:lstStyle/>
          <a:p/>
        </p:txBody>
      </p:sp>
      <p:sp>
        <p:nvSpPr>
          <p:cNvPr id="18" name="object 18"/>
          <p:cNvSpPr/>
          <p:nvPr/>
        </p:nvSpPr>
        <p:spPr>
          <a:xfrm>
            <a:off x="3639311" y="3322320"/>
            <a:ext cx="157480" cy="0"/>
          </a:xfrm>
          <a:custGeom>
            <a:avLst/>
            <a:gdLst/>
            <a:ahLst/>
            <a:cxnLst/>
            <a:rect l="l" t="t" r="r" b="b"/>
            <a:pathLst>
              <a:path w="157479" h="0">
                <a:moveTo>
                  <a:pt x="0" y="0"/>
                </a:moveTo>
                <a:lnTo>
                  <a:pt x="156972" y="0"/>
                </a:lnTo>
              </a:path>
            </a:pathLst>
          </a:custGeom>
          <a:ln w="9143">
            <a:solidFill>
              <a:srgbClr val="000000"/>
            </a:solidFill>
          </a:ln>
        </p:spPr>
        <p:txBody>
          <a:bodyPr wrap="square" lIns="0" tIns="0" rIns="0" bIns="0" rtlCol="0"/>
          <a:lstStyle/>
          <a:p/>
        </p:txBody>
      </p:sp>
      <p:sp>
        <p:nvSpPr>
          <p:cNvPr id="19" name="object 19"/>
          <p:cNvSpPr txBox="1"/>
          <p:nvPr/>
        </p:nvSpPr>
        <p:spPr>
          <a:xfrm>
            <a:off x="1754669" y="3120641"/>
            <a:ext cx="2796540" cy="199390"/>
          </a:xfrm>
          <a:prstGeom prst="rect">
            <a:avLst/>
          </a:prstGeom>
        </p:spPr>
        <p:txBody>
          <a:bodyPr wrap="square" lIns="0" tIns="11430" rIns="0" bIns="0" rtlCol="0" vert="horz">
            <a:spAutoFit/>
          </a:bodyPr>
          <a:lstStyle/>
          <a:p>
            <a:pPr marL="25400">
              <a:lnSpc>
                <a:spcPct val="100000"/>
              </a:lnSpc>
              <a:spcBef>
                <a:spcPts val="90"/>
              </a:spcBef>
            </a:pPr>
            <a:r>
              <a:rPr dirty="0" baseline="-31400" sz="1725" spc="315">
                <a:latin typeface="Cambria"/>
                <a:cs typeface="Cambria"/>
              </a:rPr>
              <a:t>=</a:t>
            </a:r>
            <a:r>
              <a:rPr dirty="0" u="sng" sz="1150" spc="210">
                <a:uFill>
                  <a:solidFill>
                    <a:srgbClr val="000000"/>
                  </a:solidFill>
                </a:uFill>
                <a:latin typeface="Cambria"/>
                <a:cs typeface="Cambria"/>
              </a:rPr>
              <a:t> </a:t>
            </a:r>
            <a:r>
              <a:rPr dirty="0" u="sng" sz="800" spc="25">
                <a:uFill>
                  <a:solidFill>
                    <a:srgbClr val="000000"/>
                  </a:solidFill>
                </a:uFill>
                <a:latin typeface="Cambria"/>
                <a:cs typeface="Cambria"/>
              </a:rPr>
              <a:t>V</a:t>
            </a:r>
            <a:r>
              <a:rPr dirty="0" u="sng" baseline="-12820" sz="975" spc="37">
                <a:uFill>
                  <a:solidFill>
                    <a:srgbClr val="000000"/>
                  </a:solidFill>
                </a:uFill>
                <a:latin typeface="Cambria"/>
                <a:cs typeface="Cambria"/>
              </a:rPr>
              <a:t>u1</a:t>
            </a:r>
            <a:r>
              <a:rPr dirty="0" baseline="-12820" sz="975" spc="37">
                <a:latin typeface="Cambria"/>
                <a:cs typeface="Cambria"/>
              </a:rPr>
              <a:t> </a:t>
            </a:r>
            <a:r>
              <a:rPr dirty="0" baseline="-31400" sz="1725" spc="315">
                <a:latin typeface="Cambria"/>
                <a:cs typeface="Cambria"/>
              </a:rPr>
              <a:t>=</a:t>
            </a:r>
            <a:r>
              <a:rPr dirty="0" u="sng" sz="1150" spc="210">
                <a:uFill>
                  <a:solidFill>
                    <a:srgbClr val="000000"/>
                  </a:solidFill>
                </a:uFill>
                <a:latin typeface="Cambria"/>
                <a:cs typeface="Cambria"/>
              </a:rPr>
              <a:t> </a:t>
            </a:r>
            <a:r>
              <a:rPr dirty="0" u="sng" sz="800" spc="25">
                <a:uFill>
                  <a:solidFill>
                    <a:srgbClr val="000000"/>
                  </a:solidFill>
                </a:uFill>
                <a:latin typeface="Cambria"/>
                <a:cs typeface="Cambria"/>
              </a:rPr>
              <a:t>V</a:t>
            </a:r>
            <a:r>
              <a:rPr dirty="0" u="sng" baseline="-12820" sz="975" spc="37">
                <a:uFill>
                  <a:solidFill>
                    <a:srgbClr val="000000"/>
                  </a:solidFill>
                </a:uFill>
                <a:latin typeface="Cambria"/>
                <a:cs typeface="Cambria"/>
              </a:rPr>
              <a:t>u1</a:t>
            </a:r>
            <a:r>
              <a:rPr dirty="0" baseline="-12820" sz="975" spc="37">
                <a:latin typeface="Cambria"/>
                <a:cs typeface="Cambria"/>
              </a:rPr>
              <a:t> </a:t>
            </a:r>
            <a:r>
              <a:rPr dirty="0" baseline="-31400" sz="1725" spc="315">
                <a:latin typeface="Cambria"/>
                <a:cs typeface="Cambria"/>
              </a:rPr>
              <a:t>= </a:t>
            </a:r>
            <a:r>
              <a:rPr dirty="0" sz="800" spc="25">
                <a:latin typeface="Cambria"/>
                <a:cs typeface="Cambria"/>
              </a:rPr>
              <a:t>48.589 </a:t>
            </a:r>
            <a:r>
              <a:rPr dirty="0" baseline="-31400" sz="1725" spc="315">
                <a:latin typeface="Cambria"/>
                <a:cs typeface="Cambria"/>
              </a:rPr>
              <a:t>= </a:t>
            </a:r>
            <a:r>
              <a:rPr dirty="0" baseline="-31400" sz="1725" spc="-7">
                <a:latin typeface="Cambria"/>
                <a:cs typeface="Cambria"/>
              </a:rPr>
              <a:t>0.083 </a:t>
            </a:r>
            <a:r>
              <a:rPr dirty="0" sz="800" spc="65">
                <a:latin typeface="Cambria"/>
                <a:cs typeface="Cambria"/>
              </a:rPr>
              <a:t>ksi </a:t>
            </a:r>
            <a:r>
              <a:rPr dirty="0" baseline="-31400" sz="1725" spc="322">
                <a:latin typeface="Cambria"/>
                <a:cs typeface="Cambria"/>
              </a:rPr>
              <a:t>&lt; </a:t>
            </a:r>
            <a:r>
              <a:rPr dirty="0" baseline="-31400" sz="1725" spc="-7">
                <a:latin typeface="Cambria"/>
                <a:cs typeface="Cambria"/>
              </a:rPr>
              <a:t>0.210</a:t>
            </a:r>
            <a:r>
              <a:rPr dirty="0" baseline="-31400" sz="1725" spc="-262">
                <a:latin typeface="Cambria"/>
                <a:cs typeface="Cambria"/>
              </a:rPr>
              <a:t> </a:t>
            </a:r>
            <a:r>
              <a:rPr dirty="0" sz="800" spc="65">
                <a:latin typeface="Cambria"/>
                <a:cs typeface="Cambria"/>
              </a:rPr>
              <a:t>ksi</a:t>
            </a:r>
            <a:endParaRPr sz="800">
              <a:latin typeface="Cambria"/>
              <a:cs typeface="Cambria"/>
            </a:endParaRPr>
          </a:p>
        </p:txBody>
      </p:sp>
      <p:sp>
        <p:nvSpPr>
          <p:cNvPr id="20" name="object 20"/>
          <p:cNvSpPr txBox="1"/>
          <p:nvPr/>
        </p:nvSpPr>
        <p:spPr>
          <a:xfrm>
            <a:off x="2822439" y="3318709"/>
            <a:ext cx="1682114" cy="151765"/>
          </a:xfrm>
          <a:prstGeom prst="rect">
            <a:avLst/>
          </a:prstGeom>
        </p:spPr>
        <p:txBody>
          <a:bodyPr wrap="square" lIns="0" tIns="15875" rIns="0" bIns="0" rtlCol="0" vert="horz">
            <a:spAutoFit/>
          </a:bodyPr>
          <a:lstStyle/>
          <a:p>
            <a:pPr>
              <a:lnSpc>
                <a:spcPct val="100000"/>
              </a:lnSpc>
              <a:spcBef>
                <a:spcPts val="125"/>
              </a:spcBef>
              <a:tabLst>
                <a:tab pos="839469" algn="l"/>
                <a:tab pos="1560195" algn="l"/>
              </a:tabLst>
            </a:pPr>
            <a:r>
              <a:rPr dirty="0" sz="800" spc="35">
                <a:latin typeface="Cambria"/>
                <a:cs typeface="Cambria"/>
              </a:rPr>
              <a:t>588</a:t>
            </a:r>
            <a:r>
              <a:rPr dirty="0" sz="800" spc="35">
                <a:latin typeface="Cambria"/>
                <a:cs typeface="Cambria"/>
              </a:rPr>
              <a:t>	</a:t>
            </a:r>
            <a:r>
              <a:rPr dirty="0" sz="800" spc="240">
                <a:latin typeface="Cambria"/>
                <a:cs typeface="Cambria"/>
              </a:rPr>
              <a:t>f</a:t>
            </a:r>
            <a:r>
              <a:rPr dirty="0" sz="800" spc="90">
                <a:latin typeface="Cambria"/>
                <a:cs typeface="Cambria"/>
              </a:rPr>
              <a:t>t</a:t>
            </a:r>
            <a:r>
              <a:rPr dirty="0" sz="800">
                <a:latin typeface="Cambria"/>
                <a:cs typeface="Cambria"/>
              </a:rPr>
              <a:t>	</a:t>
            </a:r>
            <a:r>
              <a:rPr dirty="0" sz="800" spc="240">
                <a:latin typeface="Cambria"/>
                <a:cs typeface="Cambria"/>
              </a:rPr>
              <a:t>f</a:t>
            </a:r>
            <a:r>
              <a:rPr dirty="0" sz="800" spc="90">
                <a:latin typeface="Cambria"/>
                <a:cs typeface="Cambria"/>
              </a:rPr>
              <a:t>t</a:t>
            </a:r>
            <a:endParaRPr sz="800">
              <a:latin typeface="Cambria"/>
              <a:cs typeface="Cambria"/>
            </a:endParaRPr>
          </a:p>
        </p:txBody>
      </p:sp>
      <p:sp>
        <p:nvSpPr>
          <p:cNvPr id="21" name="object 21"/>
          <p:cNvSpPr/>
          <p:nvPr/>
        </p:nvSpPr>
        <p:spPr>
          <a:xfrm>
            <a:off x="4360164" y="3322320"/>
            <a:ext cx="157480" cy="0"/>
          </a:xfrm>
          <a:custGeom>
            <a:avLst/>
            <a:gdLst/>
            <a:ahLst/>
            <a:cxnLst/>
            <a:rect l="l" t="t" r="r" b="b"/>
            <a:pathLst>
              <a:path w="157479" h="0">
                <a:moveTo>
                  <a:pt x="0" y="0"/>
                </a:moveTo>
                <a:lnTo>
                  <a:pt x="156971" y="0"/>
                </a:lnTo>
              </a:path>
            </a:pathLst>
          </a:custGeom>
          <a:ln w="9143">
            <a:solidFill>
              <a:srgbClr val="000000"/>
            </a:solidFill>
          </a:ln>
        </p:spPr>
        <p:txBody>
          <a:bodyPr wrap="square" lIns="0" tIns="0" rIns="0" bIns="0" rtlCol="0"/>
          <a:lstStyle/>
          <a:p/>
        </p:txBody>
      </p:sp>
      <p:sp>
        <p:nvSpPr>
          <p:cNvPr id="22" name="object 22"/>
          <p:cNvSpPr txBox="1"/>
          <p:nvPr/>
        </p:nvSpPr>
        <p:spPr>
          <a:xfrm>
            <a:off x="1016505" y="3443640"/>
            <a:ext cx="3982720" cy="443230"/>
          </a:xfrm>
          <a:prstGeom prst="rect">
            <a:avLst/>
          </a:prstGeom>
        </p:spPr>
        <p:txBody>
          <a:bodyPr wrap="square" lIns="0" tIns="46355" rIns="0" bIns="0" rtlCol="0" vert="horz">
            <a:spAutoFit/>
          </a:bodyPr>
          <a:lstStyle/>
          <a:p>
            <a:pPr marL="325755">
              <a:lnSpc>
                <a:spcPct val="100000"/>
              </a:lnSpc>
              <a:spcBef>
                <a:spcPts val="365"/>
              </a:spcBef>
            </a:pPr>
            <a:r>
              <a:rPr dirty="0" sz="1150" spc="-10">
                <a:latin typeface="Arial"/>
                <a:cs typeface="Arial"/>
              </a:rPr>
              <a:t>– </a:t>
            </a:r>
            <a:r>
              <a:rPr dirty="0" sz="1150" spc="-15" b="1">
                <a:latin typeface="Arial"/>
                <a:cs typeface="Arial"/>
              </a:rPr>
              <a:t>Minimum </a:t>
            </a:r>
            <a:r>
              <a:rPr dirty="0" sz="1150" spc="-10" b="1">
                <a:latin typeface="Arial"/>
                <a:cs typeface="Arial"/>
              </a:rPr>
              <a:t>reinforcement required is</a:t>
            </a:r>
            <a:r>
              <a:rPr dirty="0" sz="1150" spc="125" b="1">
                <a:latin typeface="Arial"/>
                <a:cs typeface="Arial"/>
              </a:rPr>
              <a:t> </a:t>
            </a:r>
            <a:r>
              <a:rPr dirty="0" sz="1150" spc="-5" b="1">
                <a:latin typeface="Arial"/>
                <a:cs typeface="Arial"/>
              </a:rPr>
              <a:t>waived</a:t>
            </a:r>
            <a:endParaRPr sz="1150">
              <a:latin typeface="Arial"/>
              <a:cs typeface="Arial"/>
            </a:endParaRPr>
          </a:p>
          <a:p>
            <a:pPr marL="244475" indent="-245110">
              <a:lnSpc>
                <a:spcPct val="100000"/>
              </a:lnSpc>
              <a:spcBef>
                <a:spcPts val="265"/>
              </a:spcBef>
              <a:buChar char="•"/>
              <a:tabLst>
                <a:tab pos="244475" algn="l"/>
                <a:tab pos="245110" algn="l"/>
              </a:tabLst>
            </a:pPr>
            <a:r>
              <a:rPr dirty="0" sz="1150" spc="-10">
                <a:latin typeface="Arial"/>
                <a:cs typeface="Arial"/>
              </a:rPr>
              <a:t>Maximum spacing = 24”, Max provided is </a:t>
            </a:r>
            <a:r>
              <a:rPr dirty="0" sz="1150" spc="-5">
                <a:latin typeface="Arial"/>
                <a:cs typeface="Arial"/>
              </a:rPr>
              <a:t>18” </a:t>
            </a:r>
            <a:r>
              <a:rPr dirty="0" sz="1150" spc="-10">
                <a:latin typeface="Arial"/>
                <a:cs typeface="Arial"/>
              </a:rPr>
              <a:t>per</a:t>
            </a:r>
            <a:r>
              <a:rPr dirty="0" sz="1150" spc="45">
                <a:latin typeface="Arial"/>
                <a:cs typeface="Arial"/>
              </a:rPr>
              <a:t> </a:t>
            </a:r>
            <a:r>
              <a:rPr dirty="0" sz="1150">
                <a:latin typeface="Arial"/>
                <a:cs typeface="Arial"/>
              </a:rPr>
              <a:t>WSDOT</a:t>
            </a:r>
            <a:endParaRPr sz="1150">
              <a:latin typeface="Arial"/>
              <a:cs typeface="Arial"/>
            </a:endParaRPr>
          </a:p>
        </p:txBody>
      </p:sp>
      <p:sp>
        <p:nvSpPr>
          <p:cNvPr id="23" name="object 23"/>
          <p:cNvSpPr txBox="1"/>
          <p:nvPr/>
        </p:nvSpPr>
        <p:spPr>
          <a:xfrm>
            <a:off x="6903724" y="4498371"/>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15</a:t>
            </a:r>
            <a:r>
              <a:rPr dirty="0" sz="850">
                <a:solidFill>
                  <a:srgbClr val="FFFFFF"/>
                </a:solidFill>
                <a:latin typeface="Arial"/>
                <a:cs typeface="Arial"/>
              </a:rPr>
              <a:t>3</a:t>
            </a:r>
            <a:endParaRPr sz="850">
              <a:latin typeface="Arial"/>
              <a:cs typeface="Arial"/>
            </a:endParaRPr>
          </a:p>
        </p:txBody>
      </p:sp>
      <p:sp>
        <p:nvSpPr>
          <p:cNvPr id="24" name="object 24"/>
          <p:cNvSpPr txBox="1"/>
          <p:nvPr/>
        </p:nvSpPr>
        <p:spPr>
          <a:xfrm>
            <a:off x="6015739" y="1666722"/>
            <a:ext cx="294005" cy="221615"/>
          </a:xfrm>
          <a:prstGeom prst="rect">
            <a:avLst/>
          </a:prstGeom>
        </p:spPr>
        <p:txBody>
          <a:bodyPr wrap="square" lIns="0" tIns="17145" rIns="0" bIns="0" rtlCol="0" vert="horz">
            <a:spAutoFit/>
          </a:bodyPr>
          <a:lstStyle/>
          <a:p>
            <a:pPr marL="25400">
              <a:lnSpc>
                <a:spcPct val="100000"/>
              </a:lnSpc>
              <a:spcBef>
                <a:spcPts val="135"/>
              </a:spcBef>
            </a:pPr>
            <a:r>
              <a:rPr dirty="0" baseline="11111" sz="1875" spc="60">
                <a:latin typeface="Cambria"/>
                <a:cs typeface="Cambria"/>
              </a:rPr>
              <a:t>𝐴</a:t>
            </a:r>
            <a:r>
              <a:rPr dirty="0" sz="900" spc="40">
                <a:latin typeface="Cambria"/>
                <a:cs typeface="Cambria"/>
              </a:rPr>
              <a:t>ev</a:t>
            </a:r>
            <a:endParaRPr sz="900">
              <a:latin typeface="Cambria"/>
              <a:cs typeface="Cambria"/>
            </a:endParaRPr>
          </a:p>
        </p:txBody>
      </p:sp>
      <p:sp>
        <p:nvSpPr>
          <p:cNvPr id="25" name="object 25"/>
          <p:cNvSpPr/>
          <p:nvPr/>
        </p:nvSpPr>
        <p:spPr>
          <a:xfrm>
            <a:off x="5361432" y="1862328"/>
            <a:ext cx="1182623" cy="1991867"/>
          </a:xfrm>
          <a:prstGeom prst="rect">
            <a:avLst/>
          </a:prstGeom>
          <a:blipFill>
            <a:blip r:embed="rId3" cstate="print"/>
            <a:stretch>
              <a:fillRect/>
            </a:stretch>
          </a:blipFill>
        </p:spPr>
        <p:txBody>
          <a:bodyPr wrap="square" lIns="0" tIns="0" rIns="0" bIns="0" rtlCol="0"/>
          <a:lstStyle/>
          <a:p/>
        </p:txBody>
      </p:sp>
      <p:sp>
        <p:nvSpPr>
          <p:cNvPr id="26" name="object 26"/>
          <p:cNvSpPr txBox="1"/>
          <p:nvPr/>
        </p:nvSpPr>
        <p:spPr>
          <a:xfrm>
            <a:off x="6554706" y="1893820"/>
            <a:ext cx="116205" cy="221615"/>
          </a:xfrm>
          <a:prstGeom prst="rect">
            <a:avLst/>
          </a:prstGeom>
        </p:spPr>
        <p:txBody>
          <a:bodyPr wrap="square" lIns="0" tIns="17145" rIns="0" bIns="0" rtlCol="0" vert="horz">
            <a:spAutoFit/>
          </a:bodyPr>
          <a:lstStyle/>
          <a:p>
            <a:pPr>
              <a:lnSpc>
                <a:spcPct val="100000"/>
              </a:lnSpc>
              <a:spcBef>
                <a:spcPts val="135"/>
              </a:spcBef>
            </a:pPr>
            <a:r>
              <a:rPr dirty="0" sz="1250" spc="30">
                <a:latin typeface="Cambria"/>
                <a:cs typeface="Cambria"/>
              </a:rPr>
              <a:t>𝐴</a:t>
            </a:r>
            <a:endParaRPr sz="1250">
              <a:latin typeface="Cambria"/>
              <a:cs typeface="Cambria"/>
            </a:endParaRPr>
          </a:p>
        </p:txBody>
      </p:sp>
      <p:sp>
        <p:nvSpPr>
          <p:cNvPr id="27" name="object 27"/>
          <p:cNvSpPr txBox="1"/>
          <p:nvPr/>
        </p:nvSpPr>
        <p:spPr>
          <a:xfrm>
            <a:off x="6658336" y="1971548"/>
            <a:ext cx="151130" cy="168275"/>
          </a:xfrm>
          <a:prstGeom prst="rect">
            <a:avLst/>
          </a:prstGeom>
        </p:spPr>
        <p:txBody>
          <a:bodyPr wrap="square" lIns="0" tIns="17145" rIns="0" bIns="0" rtlCol="0" vert="horz">
            <a:spAutoFit/>
          </a:bodyPr>
          <a:lstStyle/>
          <a:p>
            <a:pPr>
              <a:lnSpc>
                <a:spcPct val="100000"/>
              </a:lnSpc>
              <a:spcBef>
                <a:spcPts val="135"/>
              </a:spcBef>
            </a:pPr>
            <a:r>
              <a:rPr dirty="0" sz="900" spc="65">
                <a:latin typeface="Cambria"/>
                <a:cs typeface="Cambria"/>
              </a:rPr>
              <a:t>v</a:t>
            </a:r>
            <a:r>
              <a:rPr dirty="0" sz="900" spc="285">
                <a:latin typeface="Cambria"/>
                <a:cs typeface="Cambria"/>
              </a:rPr>
              <a:t>f</a:t>
            </a:r>
            <a:endParaRPr sz="900">
              <a:latin typeface="Cambria"/>
              <a:cs typeface="Cambria"/>
            </a:endParaRPr>
          </a:p>
        </p:txBody>
      </p:sp>
      <p:sp>
        <p:nvSpPr>
          <p:cNvPr id="28" name="object 28"/>
          <p:cNvSpPr/>
          <p:nvPr/>
        </p:nvSpPr>
        <p:spPr>
          <a:xfrm>
            <a:off x="5500115" y="1997963"/>
            <a:ext cx="452755" cy="396240"/>
          </a:xfrm>
          <a:custGeom>
            <a:avLst/>
            <a:gdLst/>
            <a:ahLst/>
            <a:cxnLst/>
            <a:rect l="l" t="t" r="r" b="b"/>
            <a:pathLst>
              <a:path w="452754" h="396239">
                <a:moveTo>
                  <a:pt x="0" y="0"/>
                </a:moveTo>
                <a:lnTo>
                  <a:pt x="452628" y="396240"/>
                </a:lnTo>
              </a:path>
            </a:pathLst>
          </a:custGeom>
          <a:ln w="18288">
            <a:solidFill>
              <a:srgbClr val="4F80BC"/>
            </a:solidFill>
          </a:ln>
        </p:spPr>
        <p:txBody>
          <a:bodyPr wrap="square" lIns="0" tIns="0" rIns="0" bIns="0" rtlCol="0"/>
          <a:lstStyle/>
          <a:p/>
        </p:txBody>
      </p:sp>
      <p:sp>
        <p:nvSpPr>
          <p:cNvPr id="29" name="object 29"/>
          <p:cNvSpPr/>
          <p:nvPr/>
        </p:nvSpPr>
        <p:spPr>
          <a:xfrm>
            <a:off x="5500115" y="1997963"/>
            <a:ext cx="452755" cy="396240"/>
          </a:xfrm>
          <a:custGeom>
            <a:avLst/>
            <a:gdLst/>
            <a:ahLst/>
            <a:cxnLst/>
            <a:rect l="l" t="t" r="r" b="b"/>
            <a:pathLst>
              <a:path w="452754" h="396239">
                <a:moveTo>
                  <a:pt x="0" y="0"/>
                </a:moveTo>
                <a:lnTo>
                  <a:pt x="452628" y="396240"/>
                </a:lnTo>
              </a:path>
            </a:pathLst>
          </a:custGeom>
          <a:ln w="18288">
            <a:solidFill>
              <a:srgbClr val="4F80BC"/>
            </a:solidFill>
          </a:ln>
        </p:spPr>
        <p:txBody>
          <a:bodyPr wrap="square" lIns="0" tIns="0" rIns="0" bIns="0" rtlCol="0"/>
          <a:lstStyle/>
          <a:p/>
        </p:txBody>
      </p:sp>
      <p:sp>
        <p:nvSpPr>
          <p:cNvPr id="30" name="object 30"/>
          <p:cNvSpPr/>
          <p:nvPr/>
        </p:nvSpPr>
        <p:spPr>
          <a:xfrm>
            <a:off x="5952744" y="2383535"/>
            <a:ext cx="494030" cy="18415"/>
          </a:xfrm>
          <a:custGeom>
            <a:avLst/>
            <a:gdLst/>
            <a:ahLst/>
            <a:cxnLst/>
            <a:rect l="l" t="t" r="r" b="b"/>
            <a:pathLst>
              <a:path w="494029" h="18414">
                <a:moveTo>
                  <a:pt x="0" y="0"/>
                </a:moveTo>
                <a:lnTo>
                  <a:pt x="493775" y="0"/>
                </a:lnTo>
                <a:lnTo>
                  <a:pt x="493775" y="18288"/>
                </a:lnTo>
                <a:lnTo>
                  <a:pt x="0" y="18288"/>
                </a:lnTo>
                <a:lnTo>
                  <a:pt x="0" y="0"/>
                </a:lnTo>
                <a:close/>
              </a:path>
            </a:pathLst>
          </a:custGeom>
          <a:solidFill>
            <a:srgbClr val="4F80BC"/>
          </a:solidFill>
        </p:spPr>
        <p:txBody>
          <a:bodyPr wrap="square" lIns="0" tIns="0" rIns="0" bIns="0" rtlCol="0"/>
          <a:lstStyle/>
          <a:p/>
        </p:txBody>
      </p:sp>
      <p:sp>
        <p:nvSpPr>
          <p:cNvPr id="31" name="object 31"/>
          <p:cNvSpPr/>
          <p:nvPr/>
        </p:nvSpPr>
        <p:spPr>
          <a:xfrm>
            <a:off x="5952744" y="2383535"/>
            <a:ext cx="494030" cy="18415"/>
          </a:xfrm>
          <a:custGeom>
            <a:avLst/>
            <a:gdLst/>
            <a:ahLst/>
            <a:cxnLst/>
            <a:rect l="l" t="t" r="r" b="b"/>
            <a:pathLst>
              <a:path w="494029" h="18414">
                <a:moveTo>
                  <a:pt x="0" y="0"/>
                </a:moveTo>
                <a:lnTo>
                  <a:pt x="493775" y="0"/>
                </a:lnTo>
                <a:lnTo>
                  <a:pt x="493775" y="18288"/>
                </a:lnTo>
                <a:lnTo>
                  <a:pt x="0" y="18288"/>
                </a:lnTo>
                <a:lnTo>
                  <a:pt x="0" y="0"/>
                </a:lnTo>
                <a:close/>
              </a:path>
            </a:pathLst>
          </a:custGeom>
          <a:solidFill>
            <a:srgbClr val="4F80BC"/>
          </a:solidFill>
        </p:spPr>
        <p:txBody>
          <a:bodyPr wrap="square" lIns="0" tIns="0" rIns="0" bIns="0" rtlCol="0"/>
          <a:lstStyle/>
          <a:p/>
        </p:txBody>
      </p:sp>
      <p:sp>
        <p:nvSpPr>
          <p:cNvPr id="32" name="object 32"/>
          <p:cNvSpPr/>
          <p:nvPr/>
        </p:nvSpPr>
        <p:spPr>
          <a:xfrm>
            <a:off x="5807964" y="1997963"/>
            <a:ext cx="638810" cy="396240"/>
          </a:xfrm>
          <a:custGeom>
            <a:avLst/>
            <a:gdLst/>
            <a:ahLst/>
            <a:cxnLst/>
            <a:rect l="l" t="t" r="r" b="b"/>
            <a:pathLst>
              <a:path w="638810" h="396239">
                <a:moveTo>
                  <a:pt x="638555" y="396240"/>
                </a:moveTo>
                <a:lnTo>
                  <a:pt x="0" y="0"/>
                </a:lnTo>
              </a:path>
            </a:pathLst>
          </a:custGeom>
          <a:ln w="18288">
            <a:solidFill>
              <a:srgbClr val="4F80BC"/>
            </a:solidFill>
          </a:ln>
        </p:spPr>
        <p:txBody>
          <a:bodyPr wrap="square" lIns="0" tIns="0" rIns="0" bIns="0" rtlCol="0"/>
          <a:lstStyle/>
          <a:p/>
        </p:txBody>
      </p:sp>
      <p:sp>
        <p:nvSpPr>
          <p:cNvPr id="33" name="object 33"/>
          <p:cNvSpPr/>
          <p:nvPr/>
        </p:nvSpPr>
        <p:spPr>
          <a:xfrm>
            <a:off x="5807964" y="1997963"/>
            <a:ext cx="638810" cy="396240"/>
          </a:xfrm>
          <a:custGeom>
            <a:avLst/>
            <a:gdLst/>
            <a:ahLst/>
            <a:cxnLst/>
            <a:rect l="l" t="t" r="r" b="b"/>
            <a:pathLst>
              <a:path w="638810" h="396239">
                <a:moveTo>
                  <a:pt x="638555" y="396240"/>
                </a:moveTo>
                <a:lnTo>
                  <a:pt x="0" y="0"/>
                </a:lnTo>
              </a:path>
            </a:pathLst>
          </a:custGeom>
          <a:ln w="18288">
            <a:solidFill>
              <a:srgbClr val="4F80BC"/>
            </a:solidFill>
          </a:ln>
        </p:spPr>
        <p:txBody>
          <a:bodyPr wrap="square" lIns="0" tIns="0" rIns="0" bIns="0" rtlCol="0"/>
          <a:lstStyle/>
          <a:p/>
        </p:txBody>
      </p:sp>
      <p:sp>
        <p:nvSpPr>
          <p:cNvPr id="34" name="object 34"/>
          <p:cNvSpPr/>
          <p:nvPr/>
        </p:nvSpPr>
        <p:spPr>
          <a:xfrm>
            <a:off x="5500115" y="1987296"/>
            <a:ext cx="342900" cy="18415"/>
          </a:xfrm>
          <a:custGeom>
            <a:avLst/>
            <a:gdLst/>
            <a:ahLst/>
            <a:cxnLst/>
            <a:rect l="l" t="t" r="r" b="b"/>
            <a:pathLst>
              <a:path w="342900" h="18414">
                <a:moveTo>
                  <a:pt x="0" y="0"/>
                </a:moveTo>
                <a:lnTo>
                  <a:pt x="342900" y="0"/>
                </a:lnTo>
                <a:lnTo>
                  <a:pt x="342900" y="18288"/>
                </a:lnTo>
                <a:lnTo>
                  <a:pt x="0" y="18288"/>
                </a:lnTo>
                <a:lnTo>
                  <a:pt x="0" y="0"/>
                </a:lnTo>
                <a:close/>
              </a:path>
            </a:pathLst>
          </a:custGeom>
          <a:solidFill>
            <a:srgbClr val="4F80BC"/>
          </a:solidFill>
        </p:spPr>
        <p:txBody>
          <a:bodyPr wrap="square" lIns="0" tIns="0" rIns="0" bIns="0" rtlCol="0"/>
          <a:lstStyle/>
          <a:p/>
        </p:txBody>
      </p:sp>
      <p:sp>
        <p:nvSpPr>
          <p:cNvPr id="35" name="object 35"/>
          <p:cNvSpPr/>
          <p:nvPr/>
        </p:nvSpPr>
        <p:spPr>
          <a:xfrm>
            <a:off x="5500115" y="1987296"/>
            <a:ext cx="342900" cy="18415"/>
          </a:xfrm>
          <a:custGeom>
            <a:avLst/>
            <a:gdLst/>
            <a:ahLst/>
            <a:cxnLst/>
            <a:rect l="l" t="t" r="r" b="b"/>
            <a:pathLst>
              <a:path w="342900" h="18414">
                <a:moveTo>
                  <a:pt x="0" y="0"/>
                </a:moveTo>
                <a:lnTo>
                  <a:pt x="342900" y="0"/>
                </a:lnTo>
                <a:lnTo>
                  <a:pt x="342900" y="18288"/>
                </a:lnTo>
                <a:lnTo>
                  <a:pt x="0" y="18288"/>
                </a:lnTo>
                <a:lnTo>
                  <a:pt x="0" y="0"/>
                </a:lnTo>
                <a:close/>
              </a:path>
            </a:pathLst>
          </a:custGeom>
          <a:solidFill>
            <a:srgbClr val="4F80BC"/>
          </a:solidFill>
        </p:spPr>
        <p:txBody>
          <a:bodyPr wrap="square" lIns="0" tIns="0" rIns="0" bIns="0" rtlCol="0"/>
          <a:lstStyle/>
          <a:p/>
        </p:txBody>
      </p:sp>
      <p:sp>
        <p:nvSpPr>
          <p:cNvPr id="36" name="object 36"/>
          <p:cNvSpPr/>
          <p:nvPr/>
        </p:nvSpPr>
        <p:spPr>
          <a:xfrm>
            <a:off x="5807964" y="1744979"/>
            <a:ext cx="173990" cy="268605"/>
          </a:xfrm>
          <a:custGeom>
            <a:avLst/>
            <a:gdLst/>
            <a:ahLst/>
            <a:cxnLst/>
            <a:rect l="l" t="t" r="r" b="b"/>
            <a:pathLst>
              <a:path w="173989" h="268605">
                <a:moveTo>
                  <a:pt x="36503" y="227535"/>
                </a:moveTo>
                <a:lnTo>
                  <a:pt x="21713" y="217675"/>
                </a:lnTo>
                <a:lnTo>
                  <a:pt x="158495" y="0"/>
                </a:lnTo>
                <a:lnTo>
                  <a:pt x="173735" y="9144"/>
                </a:lnTo>
                <a:lnTo>
                  <a:pt x="36503" y="227535"/>
                </a:lnTo>
                <a:close/>
              </a:path>
              <a:path w="173989" h="268605">
                <a:moveTo>
                  <a:pt x="0" y="268224"/>
                </a:moveTo>
                <a:lnTo>
                  <a:pt x="6095" y="207264"/>
                </a:lnTo>
                <a:lnTo>
                  <a:pt x="21713" y="217675"/>
                </a:lnTo>
                <a:lnTo>
                  <a:pt x="16763" y="225552"/>
                </a:lnTo>
                <a:lnTo>
                  <a:pt x="32003" y="234695"/>
                </a:lnTo>
                <a:lnTo>
                  <a:pt x="47243" y="234695"/>
                </a:lnTo>
                <a:lnTo>
                  <a:pt x="51815" y="237743"/>
                </a:lnTo>
                <a:lnTo>
                  <a:pt x="0" y="268224"/>
                </a:lnTo>
                <a:close/>
              </a:path>
              <a:path w="173989" h="268605">
                <a:moveTo>
                  <a:pt x="32003" y="234695"/>
                </a:moveTo>
                <a:lnTo>
                  <a:pt x="16763" y="225552"/>
                </a:lnTo>
                <a:lnTo>
                  <a:pt x="21713" y="217675"/>
                </a:lnTo>
                <a:lnTo>
                  <a:pt x="36503" y="227535"/>
                </a:lnTo>
                <a:lnTo>
                  <a:pt x="32003" y="234695"/>
                </a:lnTo>
                <a:close/>
              </a:path>
              <a:path w="173989" h="268605">
                <a:moveTo>
                  <a:pt x="47243" y="234695"/>
                </a:moveTo>
                <a:lnTo>
                  <a:pt x="32003" y="234695"/>
                </a:lnTo>
                <a:lnTo>
                  <a:pt x="36503" y="227535"/>
                </a:lnTo>
                <a:lnTo>
                  <a:pt x="47243" y="234695"/>
                </a:lnTo>
                <a:close/>
              </a:path>
            </a:pathLst>
          </a:custGeom>
          <a:solidFill>
            <a:srgbClr val="4F80BC"/>
          </a:solidFill>
        </p:spPr>
        <p:txBody>
          <a:bodyPr wrap="square" lIns="0" tIns="0" rIns="0" bIns="0" rtlCol="0"/>
          <a:lstStyle/>
          <a:p/>
        </p:txBody>
      </p:sp>
      <p:sp>
        <p:nvSpPr>
          <p:cNvPr id="37" name="object 37"/>
          <p:cNvSpPr/>
          <p:nvPr/>
        </p:nvSpPr>
        <p:spPr>
          <a:xfrm>
            <a:off x="6044184" y="2004060"/>
            <a:ext cx="405765" cy="106680"/>
          </a:xfrm>
          <a:custGeom>
            <a:avLst/>
            <a:gdLst/>
            <a:ahLst/>
            <a:cxnLst/>
            <a:rect l="l" t="t" r="r" b="b"/>
            <a:pathLst>
              <a:path w="405764" h="106680">
                <a:moveTo>
                  <a:pt x="54220" y="88223"/>
                </a:moveTo>
                <a:lnTo>
                  <a:pt x="50585" y="70045"/>
                </a:lnTo>
                <a:lnTo>
                  <a:pt x="400812" y="0"/>
                </a:lnTo>
                <a:lnTo>
                  <a:pt x="405384" y="18288"/>
                </a:lnTo>
                <a:lnTo>
                  <a:pt x="54220" y="88223"/>
                </a:lnTo>
                <a:close/>
              </a:path>
              <a:path w="405764" h="106680">
                <a:moveTo>
                  <a:pt x="57912" y="106680"/>
                </a:moveTo>
                <a:lnTo>
                  <a:pt x="0" y="89916"/>
                </a:lnTo>
                <a:lnTo>
                  <a:pt x="47244" y="53340"/>
                </a:lnTo>
                <a:lnTo>
                  <a:pt x="50585" y="70045"/>
                </a:lnTo>
                <a:lnTo>
                  <a:pt x="42672" y="71628"/>
                </a:lnTo>
                <a:lnTo>
                  <a:pt x="45720" y="89916"/>
                </a:lnTo>
                <a:lnTo>
                  <a:pt x="54559" y="89916"/>
                </a:lnTo>
                <a:lnTo>
                  <a:pt x="57912" y="106680"/>
                </a:lnTo>
                <a:close/>
              </a:path>
              <a:path w="405764" h="106680">
                <a:moveTo>
                  <a:pt x="45720" y="89916"/>
                </a:moveTo>
                <a:lnTo>
                  <a:pt x="42672" y="71628"/>
                </a:lnTo>
                <a:lnTo>
                  <a:pt x="50585" y="70045"/>
                </a:lnTo>
                <a:lnTo>
                  <a:pt x="54220" y="88223"/>
                </a:lnTo>
                <a:lnTo>
                  <a:pt x="45720" y="89916"/>
                </a:lnTo>
                <a:close/>
              </a:path>
              <a:path w="405764" h="106680">
                <a:moveTo>
                  <a:pt x="54559" y="89916"/>
                </a:moveTo>
                <a:lnTo>
                  <a:pt x="45720" y="89916"/>
                </a:lnTo>
                <a:lnTo>
                  <a:pt x="54220" y="88223"/>
                </a:lnTo>
                <a:lnTo>
                  <a:pt x="54559" y="89916"/>
                </a:lnTo>
                <a:close/>
              </a:path>
            </a:pathLst>
          </a:custGeom>
          <a:solidFill>
            <a:srgbClr val="9ABA59"/>
          </a:solidFill>
        </p:spPr>
        <p:txBody>
          <a:bodyPr wrap="square" lIns="0" tIns="0" rIns="0" bIns="0" rtlCol="0"/>
          <a:lstStyle/>
          <a:p/>
        </p:txBody>
      </p:sp>
      <p:sp>
        <p:nvSpPr>
          <p:cNvPr id="38" name="object 38"/>
          <p:cNvSpPr/>
          <p:nvPr/>
        </p:nvSpPr>
        <p:spPr>
          <a:xfrm>
            <a:off x="6243828" y="2014727"/>
            <a:ext cx="227075" cy="214883"/>
          </a:xfrm>
          <a:prstGeom prst="rect">
            <a:avLst/>
          </a:prstGeom>
          <a:blipFill>
            <a:blip r:embed="rId4" cstate="print"/>
            <a:stretch>
              <a:fillRect/>
            </a:stretch>
          </a:blipFill>
        </p:spPr>
        <p:txBody>
          <a:bodyPr wrap="square" lIns="0" tIns="0" rIns="0" bIns="0" rtlCol="0"/>
          <a:lstStyle/>
          <a:p/>
        </p:txBody>
      </p:sp>
      <p:sp>
        <p:nvSpPr>
          <p:cNvPr id="39" name="object 39"/>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40" name="object 40"/>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41" name="object 41"/>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42" name="object 42"/>
          <p:cNvSpPr txBox="1"/>
          <p:nvPr/>
        </p:nvSpPr>
        <p:spPr>
          <a:xfrm>
            <a:off x="1016466" y="5528576"/>
            <a:ext cx="3815079" cy="417195"/>
          </a:xfrm>
          <a:prstGeom prst="rect">
            <a:avLst/>
          </a:prstGeom>
        </p:spPr>
        <p:txBody>
          <a:bodyPr wrap="square" lIns="0" tIns="14604" rIns="0" bIns="0" rtlCol="0" vert="horz">
            <a:spAutoFit/>
          </a:bodyPr>
          <a:lstStyle/>
          <a:p>
            <a:pPr>
              <a:lnSpc>
                <a:spcPct val="100000"/>
              </a:lnSpc>
              <a:spcBef>
                <a:spcPts val="114"/>
              </a:spcBef>
            </a:pPr>
            <a:r>
              <a:rPr dirty="0" sz="2550" spc="10">
                <a:solidFill>
                  <a:srgbClr val="1C7C5B"/>
                </a:solidFill>
                <a:latin typeface="Arial Black"/>
                <a:cs typeface="Arial Black"/>
              </a:rPr>
              <a:t>Slab </a:t>
            </a:r>
            <a:r>
              <a:rPr dirty="0" sz="2550" spc="5">
                <a:solidFill>
                  <a:srgbClr val="1C7C5B"/>
                </a:solidFill>
                <a:latin typeface="Arial Black"/>
                <a:cs typeface="Arial Black"/>
              </a:rPr>
              <a:t>Haunch</a:t>
            </a:r>
            <a:r>
              <a:rPr dirty="0" sz="2550" spc="-85">
                <a:solidFill>
                  <a:srgbClr val="1C7C5B"/>
                </a:solidFill>
                <a:latin typeface="Arial Black"/>
                <a:cs typeface="Arial Black"/>
              </a:rPr>
              <a:t> </a:t>
            </a:r>
            <a:r>
              <a:rPr dirty="0" sz="2550" spc="5">
                <a:solidFill>
                  <a:srgbClr val="1C7C5B"/>
                </a:solidFill>
                <a:latin typeface="Arial Black"/>
                <a:cs typeface="Arial Black"/>
              </a:rPr>
              <a:t>Build-up</a:t>
            </a:r>
            <a:endParaRPr sz="2550">
              <a:latin typeface="Arial Black"/>
              <a:cs typeface="Arial Black"/>
            </a:endParaRPr>
          </a:p>
        </p:txBody>
      </p:sp>
      <p:sp>
        <p:nvSpPr>
          <p:cNvPr id="43" name="object 43"/>
          <p:cNvSpPr txBox="1"/>
          <p:nvPr/>
        </p:nvSpPr>
        <p:spPr>
          <a:xfrm>
            <a:off x="6903724" y="8873744"/>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15</a:t>
            </a:r>
            <a:r>
              <a:rPr dirty="0" sz="850">
                <a:solidFill>
                  <a:srgbClr val="FFFFFF"/>
                </a:solidFill>
                <a:latin typeface="Arial"/>
                <a:cs typeface="Arial"/>
              </a:rPr>
              <a:t>4</a:t>
            </a:r>
            <a:endParaRPr sz="850">
              <a:latin typeface="Arial"/>
              <a:cs typeface="Arial"/>
            </a:endParaRPr>
          </a:p>
        </p:txBody>
      </p:sp>
      <p:sp>
        <p:nvSpPr>
          <p:cNvPr id="44" name="object 44"/>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45" name="object 45"/>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5</a:t>
            </a:r>
            <a:r>
              <a:rPr dirty="0" sz="1050" spc="-5">
                <a:solidFill>
                  <a:srgbClr val="262626"/>
                </a:solidFill>
                <a:latin typeface="Calibri"/>
                <a:cs typeface="Calibri"/>
              </a:rPr>
              <a:t>3</a:t>
            </a:r>
            <a:endParaRPr sz="1050">
              <a:latin typeface="Calibri"/>
              <a:cs typeface="Calibri"/>
            </a:endParaRPr>
          </a:p>
        </p:txBody>
      </p:sp>
      <p:sp>
        <p:nvSpPr>
          <p:cNvPr id="47" name="object 47"/>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46" name="object 46"/>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5</a:t>
            </a:r>
            <a:r>
              <a:rPr dirty="0" sz="1050" spc="-5">
                <a:solidFill>
                  <a:srgbClr val="262626"/>
                </a:solidFill>
                <a:latin typeface="Calibri"/>
                <a:cs typeface="Calibri"/>
              </a:rPr>
              <a:t>4</a:t>
            </a:r>
            <a:endParaRPr sz="1050">
              <a:latin typeface="Calibri"/>
              <a:cs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2259330" cy="417195"/>
          </a:xfrm>
          <a:prstGeom prst="rect"/>
        </p:spPr>
        <p:txBody>
          <a:bodyPr wrap="square" lIns="0" tIns="14604" rIns="0" bIns="0" rtlCol="0" vert="horz">
            <a:spAutoFit/>
          </a:bodyPr>
          <a:lstStyle/>
          <a:p>
            <a:pPr>
              <a:lnSpc>
                <a:spcPct val="100000"/>
              </a:lnSpc>
              <a:spcBef>
                <a:spcPts val="114"/>
              </a:spcBef>
            </a:pPr>
            <a:r>
              <a:rPr dirty="0" sz="2550" spc="10" b="0">
                <a:solidFill>
                  <a:srgbClr val="1C7C5B"/>
                </a:solidFill>
                <a:latin typeface="Arial Black"/>
                <a:cs typeface="Arial Black"/>
              </a:rPr>
              <a:t>Slab</a:t>
            </a:r>
            <a:r>
              <a:rPr dirty="0" sz="2550" spc="-75" b="0">
                <a:solidFill>
                  <a:srgbClr val="1C7C5B"/>
                </a:solidFill>
                <a:latin typeface="Arial Black"/>
                <a:cs typeface="Arial Black"/>
              </a:rPr>
              <a:t> </a:t>
            </a:r>
            <a:r>
              <a:rPr dirty="0" sz="2550" spc="5" b="0">
                <a:solidFill>
                  <a:srgbClr val="1C7C5B"/>
                </a:solidFill>
                <a:latin typeface="Arial Black"/>
                <a:cs typeface="Arial Black"/>
              </a:rPr>
              <a:t>Haunch</a:t>
            </a:r>
            <a:endParaRPr sz="2550">
              <a:latin typeface="Arial Black"/>
              <a:cs typeface="Arial Black"/>
            </a:endParaRPr>
          </a:p>
        </p:txBody>
      </p:sp>
      <p:sp>
        <p:nvSpPr>
          <p:cNvPr id="6" name="object 6"/>
          <p:cNvSpPr/>
          <p:nvPr/>
        </p:nvSpPr>
        <p:spPr>
          <a:xfrm>
            <a:off x="1648967" y="1836420"/>
            <a:ext cx="4655819" cy="2421636"/>
          </a:xfrm>
          <a:prstGeom prst="rect">
            <a:avLst/>
          </a:prstGeom>
          <a:blipFill>
            <a:blip r:embed="rId3" cstate="print"/>
            <a:stretch>
              <a:fillRect/>
            </a:stretch>
          </a:blipFill>
        </p:spPr>
        <p:txBody>
          <a:bodyPr wrap="square" lIns="0" tIns="0" rIns="0" bIns="0" rtlCol="0"/>
          <a:lstStyle/>
          <a:p/>
        </p:txBody>
      </p:sp>
      <p:sp>
        <p:nvSpPr>
          <p:cNvPr id="7" name="object 7"/>
          <p:cNvSpPr txBox="1"/>
          <p:nvPr/>
        </p:nvSpPr>
        <p:spPr>
          <a:xfrm>
            <a:off x="6903724" y="4498371"/>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15</a:t>
            </a:r>
            <a:r>
              <a:rPr dirty="0" sz="850">
                <a:solidFill>
                  <a:srgbClr val="FFFFFF"/>
                </a:solidFill>
                <a:latin typeface="Arial"/>
                <a:cs typeface="Arial"/>
              </a:rPr>
              <a:t>5</a:t>
            </a:r>
            <a:endParaRPr sz="850">
              <a:latin typeface="Arial"/>
              <a:cs typeface="Arial"/>
            </a:endParaRPr>
          </a:p>
        </p:txBody>
      </p:sp>
      <p:sp>
        <p:nvSpPr>
          <p:cNvPr id="8" name="object 8"/>
          <p:cNvSpPr/>
          <p:nvPr/>
        </p:nvSpPr>
        <p:spPr>
          <a:xfrm>
            <a:off x="1190244" y="2321051"/>
            <a:ext cx="889000" cy="18415"/>
          </a:xfrm>
          <a:custGeom>
            <a:avLst/>
            <a:gdLst/>
            <a:ahLst/>
            <a:cxnLst/>
            <a:rect l="l" t="t" r="r" b="b"/>
            <a:pathLst>
              <a:path w="889000" h="18414">
                <a:moveTo>
                  <a:pt x="0" y="0"/>
                </a:moveTo>
                <a:lnTo>
                  <a:pt x="888492" y="0"/>
                </a:lnTo>
                <a:lnTo>
                  <a:pt x="888492" y="18288"/>
                </a:lnTo>
                <a:lnTo>
                  <a:pt x="0" y="18288"/>
                </a:lnTo>
                <a:lnTo>
                  <a:pt x="0" y="0"/>
                </a:lnTo>
                <a:close/>
              </a:path>
            </a:pathLst>
          </a:custGeom>
          <a:solidFill>
            <a:srgbClr val="4F80BC"/>
          </a:solidFill>
        </p:spPr>
        <p:txBody>
          <a:bodyPr wrap="square" lIns="0" tIns="0" rIns="0" bIns="0" rtlCol="0"/>
          <a:lstStyle/>
          <a:p/>
        </p:txBody>
      </p:sp>
      <p:sp>
        <p:nvSpPr>
          <p:cNvPr id="9" name="object 9"/>
          <p:cNvSpPr/>
          <p:nvPr/>
        </p:nvSpPr>
        <p:spPr>
          <a:xfrm>
            <a:off x="1190244" y="2321051"/>
            <a:ext cx="889000" cy="18415"/>
          </a:xfrm>
          <a:custGeom>
            <a:avLst/>
            <a:gdLst/>
            <a:ahLst/>
            <a:cxnLst/>
            <a:rect l="l" t="t" r="r" b="b"/>
            <a:pathLst>
              <a:path w="889000" h="18414">
                <a:moveTo>
                  <a:pt x="0" y="0"/>
                </a:moveTo>
                <a:lnTo>
                  <a:pt x="888492" y="0"/>
                </a:lnTo>
                <a:lnTo>
                  <a:pt x="888492" y="18288"/>
                </a:lnTo>
                <a:lnTo>
                  <a:pt x="0" y="18288"/>
                </a:lnTo>
                <a:lnTo>
                  <a:pt x="0" y="0"/>
                </a:lnTo>
                <a:close/>
              </a:path>
            </a:pathLst>
          </a:custGeom>
          <a:solidFill>
            <a:srgbClr val="4F80BC"/>
          </a:solidFill>
        </p:spPr>
        <p:txBody>
          <a:bodyPr wrap="square" lIns="0" tIns="0" rIns="0" bIns="0" rtlCol="0"/>
          <a:lstStyle/>
          <a:p/>
        </p:txBody>
      </p:sp>
      <p:sp>
        <p:nvSpPr>
          <p:cNvPr id="10" name="object 10"/>
          <p:cNvSpPr/>
          <p:nvPr/>
        </p:nvSpPr>
        <p:spPr>
          <a:xfrm>
            <a:off x="1181100" y="2633472"/>
            <a:ext cx="889000" cy="18415"/>
          </a:xfrm>
          <a:custGeom>
            <a:avLst/>
            <a:gdLst/>
            <a:ahLst/>
            <a:cxnLst/>
            <a:rect l="l" t="t" r="r" b="b"/>
            <a:pathLst>
              <a:path w="889000" h="18414">
                <a:moveTo>
                  <a:pt x="0" y="0"/>
                </a:moveTo>
                <a:lnTo>
                  <a:pt x="888491" y="0"/>
                </a:lnTo>
                <a:lnTo>
                  <a:pt x="888491" y="18288"/>
                </a:lnTo>
                <a:lnTo>
                  <a:pt x="0" y="18288"/>
                </a:lnTo>
                <a:lnTo>
                  <a:pt x="0" y="0"/>
                </a:lnTo>
                <a:close/>
              </a:path>
            </a:pathLst>
          </a:custGeom>
          <a:solidFill>
            <a:srgbClr val="4F80BC"/>
          </a:solidFill>
        </p:spPr>
        <p:txBody>
          <a:bodyPr wrap="square" lIns="0" tIns="0" rIns="0" bIns="0" rtlCol="0"/>
          <a:lstStyle/>
          <a:p/>
        </p:txBody>
      </p:sp>
      <p:sp>
        <p:nvSpPr>
          <p:cNvPr id="11" name="object 11"/>
          <p:cNvSpPr/>
          <p:nvPr/>
        </p:nvSpPr>
        <p:spPr>
          <a:xfrm>
            <a:off x="1181100" y="2633472"/>
            <a:ext cx="889000" cy="18415"/>
          </a:xfrm>
          <a:custGeom>
            <a:avLst/>
            <a:gdLst/>
            <a:ahLst/>
            <a:cxnLst/>
            <a:rect l="l" t="t" r="r" b="b"/>
            <a:pathLst>
              <a:path w="889000" h="18414">
                <a:moveTo>
                  <a:pt x="0" y="0"/>
                </a:moveTo>
                <a:lnTo>
                  <a:pt x="888491" y="0"/>
                </a:lnTo>
                <a:lnTo>
                  <a:pt x="888491" y="18288"/>
                </a:lnTo>
                <a:lnTo>
                  <a:pt x="0" y="18288"/>
                </a:lnTo>
                <a:lnTo>
                  <a:pt x="0" y="0"/>
                </a:lnTo>
                <a:close/>
              </a:path>
            </a:pathLst>
          </a:custGeom>
          <a:solidFill>
            <a:srgbClr val="4F80BC"/>
          </a:solidFill>
        </p:spPr>
        <p:txBody>
          <a:bodyPr wrap="square" lIns="0" tIns="0" rIns="0" bIns="0" rtlCol="0"/>
          <a:lstStyle/>
          <a:p/>
        </p:txBody>
      </p:sp>
      <p:sp>
        <p:nvSpPr>
          <p:cNvPr id="12" name="object 12"/>
          <p:cNvSpPr/>
          <p:nvPr/>
        </p:nvSpPr>
        <p:spPr>
          <a:xfrm>
            <a:off x="1254252" y="2330195"/>
            <a:ext cx="53340" cy="321945"/>
          </a:xfrm>
          <a:custGeom>
            <a:avLst/>
            <a:gdLst/>
            <a:ahLst/>
            <a:cxnLst/>
            <a:rect l="l" t="t" r="r" b="b"/>
            <a:pathLst>
              <a:path w="53340" h="321944">
                <a:moveTo>
                  <a:pt x="18288" y="53340"/>
                </a:moveTo>
                <a:lnTo>
                  <a:pt x="0" y="53340"/>
                </a:lnTo>
                <a:lnTo>
                  <a:pt x="27432" y="0"/>
                </a:lnTo>
                <a:lnTo>
                  <a:pt x="48898" y="44196"/>
                </a:lnTo>
                <a:lnTo>
                  <a:pt x="18288" y="44196"/>
                </a:lnTo>
                <a:lnTo>
                  <a:pt x="18288" y="53340"/>
                </a:lnTo>
                <a:close/>
              </a:path>
              <a:path w="53340" h="321944">
                <a:moveTo>
                  <a:pt x="36576" y="275844"/>
                </a:moveTo>
                <a:lnTo>
                  <a:pt x="18288" y="275844"/>
                </a:lnTo>
                <a:lnTo>
                  <a:pt x="18288" y="44196"/>
                </a:lnTo>
                <a:lnTo>
                  <a:pt x="36576" y="44196"/>
                </a:lnTo>
                <a:lnTo>
                  <a:pt x="36576" y="275844"/>
                </a:lnTo>
                <a:close/>
              </a:path>
              <a:path w="53340" h="321944">
                <a:moveTo>
                  <a:pt x="53340" y="53340"/>
                </a:moveTo>
                <a:lnTo>
                  <a:pt x="36576" y="53340"/>
                </a:lnTo>
                <a:lnTo>
                  <a:pt x="36576" y="44196"/>
                </a:lnTo>
                <a:lnTo>
                  <a:pt x="48898" y="44196"/>
                </a:lnTo>
                <a:lnTo>
                  <a:pt x="53340" y="53340"/>
                </a:lnTo>
                <a:close/>
              </a:path>
              <a:path w="53340" h="321944">
                <a:moveTo>
                  <a:pt x="27432" y="321564"/>
                </a:moveTo>
                <a:lnTo>
                  <a:pt x="0" y="266700"/>
                </a:lnTo>
                <a:lnTo>
                  <a:pt x="18288" y="266700"/>
                </a:lnTo>
                <a:lnTo>
                  <a:pt x="18288" y="275844"/>
                </a:lnTo>
                <a:lnTo>
                  <a:pt x="49022" y="275844"/>
                </a:lnTo>
                <a:lnTo>
                  <a:pt x="27432" y="321564"/>
                </a:lnTo>
                <a:close/>
              </a:path>
              <a:path w="53340" h="321944">
                <a:moveTo>
                  <a:pt x="49022" y="275844"/>
                </a:moveTo>
                <a:lnTo>
                  <a:pt x="36576" y="275844"/>
                </a:lnTo>
                <a:lnTo>
                  <a:pt x="36576" y="266700"/>
                </a:lnTo>
                <a:lnTo>
                  <a:pt x="53340" y="266700"/>
                </a:lnTo>
                <a:lnTo>
                  <a:pt x="49022" y="275844"/>
                </a:lnTo>
                <a:close/>
              </a:path>
            </a:pathLst>
          </a:custGeom>
          <a:solidFill>
            <a:srgbClr val="4F80BC"/>
          </a:solidFill>
        </p:spPr>
        <p:txBody>
          <a:bodyPr wrap="square" lIns="0" tIns="0" rIns="0" bIns="0" rtlCol="0"/>
          <a:lstStyle/>
          <a:p/>
        </p:txBody>
      </p:sp>
      <p:sp>
        <p:nvSpPr>
          <p:cNvPr id="13" name="object 13"/>
          <p:cNvSpPr txBox="1"/>
          <p:nvPr/>
        </p:nvSpPr>
        <p:spPr>
          <a:xfrm>
            <a:off x="978406" y="2369276"/>
            <a:ext cx="230504" cy="221615"/>
          </a:xfrm>
          <a:prstGeom prst="rect">
            <a:avLst/>
          </a:prstGeom>
        </p:spPr>
        <p:txBody>
          <a:bodyPr wrap="square" lIns="0" tIns="17145" rIns="0" bIns="0" rtlCol="0" vert="horz">
            <a:spAutoFit/>
          </a:bodyPr>
          <a:lstStyle/>
          <a:p>
            <a:pPr>
              <a:lnSpc>
                <a:spcPct val="100000"/>
              </a:lnSpc>
              <a:spcBef>
                <a:spcPts val="135"/>
              </a:spcBef>
            </a:pPr>
            <a:r>
              <a:rPr dirty="0" sz="1250" spc="15">
                <a:latin typeface="Arial"/>
                <a:cs typeface="Arial"/>
              </a:rPr>
              <a:t>“</a:t>
            </a:r>
            <a:r>
              <a:rPr dirty="0" sz="1250" spc="10">
                <a:latin typeface="Arial"/>
                <a:cs typeface="Arial"/>
              </a:rPr>
              <a:t>A</a:t>
            </a:r>
            <a:r>
              <a:rPr dirty="0" sz="1250" spc="10">
                <a:latin typeface="Arial"/>
                <a:cs typeface="Arial"/>
              </a:rPr>
              <a:t>”</a:t>
            </a:r>
            <a:endParaRPr sz="1250">
              <a:latin typeface="Arial"/>
              <a:cs typeface="Arial"/>
            </a:endParaRPr>
          </a:p>
        </p:txBody>
      </p:sp>
      <p:sp>
        <p:nvSpPr>
          <p:cNvPr id="14" name="object 14"/>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15" name="object 15"/>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6" name="object 16"/>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7" name="object 17"/>
          <p:cNvSpPr/>
          <p:nvPr/>
        </p:nvSpPr>
        <p:spPr>
          <a:xfrm>
            <a:off x="1982724" y="6428232"/>
            <a:ext cx="3598163" cy="2135123"/>
          </a:xfrm>
          <a:prstGeom prst="rect">
            <a:avLst/>
          </a:prstGeom>
          <a:blipFill>
            <a:blip r:embed="rId4" cstate="print"/>
            <a:stretch>
              <a:fillRect/>
            </a:stretch>
          </a:blipFill>
        </p:spPr>
        <p:txBody>
          <a:bodyPr wrap="square" lIns="0" tIns="0" rIns="0" bIns="0" rtlCol="0"/>
          <a:lstStyle/>
          <a:p/>
        </p:txBody>
      </p:sp>
      <p:sp>
        <p:nvSpPr>
          <p:cNvPr id="18" name="object 18"/>
          <p:cNvSpPr txBox="1"/>
          <p:nvPr/>
        </p:nvSpPr>
        <p:spPr>
          <a:xfrm>
            <a:off x="1016466" y="5528576"/>
            <a:ext cx="4869180" cy="417195"/>
          </a:xfrm>
          <a:prstGeom prst="rect">
            <a:avLst/>
          </a:prstGeom>
        </p:spPr>
        <p:txBody>
          <a:bodyPr wrap="square" lIns="0" tIns="14604" rIns="0" bIns="0" rtlCol="0" vert="horz">
            <a:spAutoFit/>
          </a:bodyPr>
          <a:lstStyle/>
          <a:p>
            <a:pPr>
              <a:lnSpc>
                <a:spcPct val="100000"/>
              </a:lnSpc>
              <a:spcBef>
                <a:spcPts val="114"/>
              </a:spcBef>
            </a:pPr>
            <a:r>
              <a:rPr dirty="0" sz="2550" spc="-110">
                <a:solidFill>
                  <a:srgbClr val="1C7C5B"/>
                </a:solidFill>
                <a:latin typeface="Arial Black"/>
                <a:cs typeface="Arial Black"/>
              </a:rPr>
              <a:t>“A” </a:t>
            </a:r>
            <a:r>
              <a:rPr dirty="0" sz="2550" spc="5">
                <a:solidFill>
                  <a:srgbClr val="1C7C5B"/>
                </a:solidFill>
                <a:latin typeface="Arial Black"/>
                <a:cs typeface="Arial Black"/>
              </a:rPr>
              <a:t>Dimension </a:t>
            </a:r>
            <a:r>
              <a:rPr dirty="0" sz="2550" spc="10">
                <a:solidFill>
                  <a:srgbClr val="1C7C5B"/>
                </a:solidFill>
                <a:latin typeface="Arial Black"/>
                <a:cs typeface="Arial Black"/>
              </a:rPr>
              <a:t>(Slab</a:t>
            </a:r>
            <a:r>
              <a:rPr dirty="0" sz="2550" spc="95">
                <a:solidFill>
                  <a:srgbClr val="1C7C5B"/>
                </a:solidFill>
                <a:latin typeface="Arial Black"/>
                <a:cs typeface="Arial Black"/>
              </a:rPr>
              <a:t> </a:t>
            </a:r>
            <a:r>
              <a:rPr dirty="0" sz="2550" spc="10">
                <a:solidFill>
                  <a:srgbClr val="1C7C5B"/>
                </a:solidFill>
                <a:latin typeface="Arial Black"/>
                <a:cs typeface="Arial Black"/>
              </a:rPr>
              <a:t>Offset)</a:t>
            </a:r>
            <a:endParaRPr sz="2550">
              <a:latin typeface="Arial Black"/>
              <a:cs typeface="Arial Black"/>
            </a:endParaRPr>
          </a:p>
        </p:txBody>
      </p:sp>
      <p:sp>
        <p:nvSpPr>
          <p:cNvPr id="19" name="object 19"/>
          <p:cNvSpPr txBox="1"/>
          <p:nvPr/>
        </p:nvSpPr>
        <p:spPr>
          <a:xfrm>
            <a:off x="1057649" y="6154900"/>
            <a:ext cx="63500" cy="199390"/>
          </a:xfrm>
          <a:prstGeom prst="rect">
            <a:avLst/>
          </a:prstGeom>
        </p:spPr>
        <p:txBody>
          <a:bodyPr wrap="square" lIns="0" tIns="11430" rIns="0" bIns="0" rtlCol="0" vert="horz">
            <a:spAutoFit/>
          </a:bodyPr>
          <a:lstStyle/>
          <a:p>
            <a:pPr>
              <a:lnSpc>
                <a:spcPct val="100000"/>
              </a:lnSpc>
              <a:spcBef>
                <a:spcPts val="90"/>
              </a:spcBef>
            </a:pPr>
            <a:r>
              <a:rPr dirty="0" sz="1150" spc="-5">
                <a:latin typeface="Arial"/>
                <a:cs typeface="Arial"/>
              </a:rPr>
              <a:t>•</a:t>
            </a:r>
            <a:endParaRPr sz="1150">
              <a:latin typeface="Arial"/>
              <a:cs typeface="Arial"/>
            </a:endParaRPr>
          </a:p>
        </p:txBody>
      </p:sp>
      <p:sp>
        <p:nvSpPr>
          <p:cNvPr id="20" name="object 20"/>
          <p:cNvSpPr txBox="1"/>
          <p:nvPr/>
        </p:nvSpPr>
        <p:spPr>
          <a:xfrm>
            <a:off x="1277627" y="6183846"/>
            <a:ext cx="5073650" cy="199390"/>
          </a:xfrm>
          <a:prstGeom prst="rect">
            <a:avLst/>
          </a:prstGeom>
        </p:spPr>
        <p:txBody>
          <a:bodyPr wrap="square" lIns="0" tIns="11430" rIns="0" bIns="0" rtlCol="0" vert="horz">
            <a:spAutoFit/>
          </a:bodyPr>
          <a:lstStyle/>
          <a:p>
            <a:pPr marL="25400">
              <a:lnSpc>
                <a:spcPct val="100000"/>
              </a:lnSpc>
              <a:spcBef>
                <a:spcPts val="90"/>
              </a:spcBef>
            </a:pPr>
            <a:r>
              <a:rPr dirty="0" baseline="12077" sz="1725" spc="97">
                <a:latin typeface="Cambria"/>
                <a:cs typeface="Cambria"/>
              </a:rPr>
              <a:t>𝐴</a:t>
            </a:r>
            <a:r>
              <a:rPr dirty="0" sz="800" spc="65">
                <a:latin typeface="Cambria"/>
                <a:cs typeface="Cambria"/>
              </a:rPr>
              <a:t>hauneh</a:t>
            </a:r>
            <a:r>
              <a:rPr dirty="0" sz="800" spc="225">
                <a:latin typeface="Cambria"/>
                <a:cs typeface="Cambria"/>
              </a:rPr>
              <a:t> </a:t>
            </a:r>
            <a:r>
              <a:rPr dirty="0" baseline="12077" sz="1725" spc="315">
                <a:latin typeface="Cambria"/>
                <a:cs typeface="Cambria"/>
              </a:rPr>
              <a:t>=</a:t>
            </a:r>
            <a:r>
              <a:rPr dirty="0" baseline="12077" sz="1725" spc="97">
                <a:latin typeface="Cambria"/>
                <a:cs typeface="Cambria"/>
              </a:rPr>
              <a:t> </a:t>
            </a:r>
            <a:r>
              <a:rPr dirty="0" baseline="12077" sz="1725" spc="135">
                <a:latin typeface="Cambria"/>
                <a:cs typeface="Cambria"/>
              </a:rPr>
              <a:t>𝐴</a:t>
            </a:r>
            <a:r>
              <a:rPr dirty="0" sz="800" spc="90">
                <a:latin typeface="Cambria"/>
                <a:cs typeface="Cambria"/>
              </a:rPr>
              <a:t>slab+fillet</a:t>
            </a:r>
            <a:r>
              <a:rPr dirty="0" sz="800" spc="165">
                <a:latin typeface="Cambria"/>
                <a:cs typeface="Cambria"/>
              </a:rPr>
              <a:t> </a:t>
            </a:r>
            <a:r>
              <a:rPr dirty="0" baseline="12077" sz="1725" spc="315">
                <a:latin typeface="Cambria"/>
                <a:cs typeface="Cambria"/>
              </a:rPr>
              <a:t>+</a:t>
            </a:r>
            <a:r>
              <a:rPr dirty="0" baseline="12077" sz="1725" spc="30">
                <a:latin typeface="Cambria"/>
                <a:cs typeface="Cambria"/>
              </a:rPr>
              <a:t> </a:t>
            </a:r>
            <a:r>
              <a:rPr dirty="0" baseline="12077" sz="1725" spc="127">
                <a:latin typeface="Cambria"/>
                <a:cs typeface="Cambria"/>
              </a:rPr>
              <a:t>𝐴</a:t>
            </a:r>
            <a:r>
              <a:rPr dirty="0" sz="800" spc="85">
                <a:latin typeface="Cambria"/>
                <a:cs typeface="Cambria"/>
              </a:rPr>
              <a:t>profile</a:t>
            </a:r>
            <a:r>
              <a:rPr dirty="0" sz="800" spc="50">
                <a:latin typeface="Cambria"/>
                <a:cs typeface="Cambria"/>
              </a:rPr>
              <a:t> </a:t>
            </a:r>
            <a:r>
              <a:rPr dirty="0" sz="800" spc="120">
                <a:latin typeface="Cambria"/>
                <a:cs typeface="Cambria"/>
              </a:rPr>
              <a:t>effeet</a:t>
            </a:r>
            <a:r>
              <a:rPr dirty="0" sz="800" spc="170">
                <a:latin typeface="Cambria"/>
                <a:cs typeface="Cambria"/>
              </a:rPr>
              <a:t> </a:t>
            </a:r>
            <a:r>
              <a:rPr dirty="0" baseline="12077" sz="1725" spc="315">
                <a:latin typeface="Cambria"/>
                <a:cs typeface="Cambria"/>
              </a:rPr>
              <a:t>+</a:t>
            </a:r>
            <a:r>
              <a:rPr dirty="0" baseline="12077" sz="1725" spc="15">
                <a:latin typeface="Cambria"/>
                <a:cs typeface="Cambria"/>
              </a:rPr>
              <a:t> </a:t>
            </a:r>
            <a:r>
              <a:rPr dirty="0" baseline="12077" sz="1725" spc="104">
                <a:latin typeface="Cambria"/>
                <a:cs typeface="Cambria"/>
              </a:rPr>
              <a:t>𝐴</a:t>
            </a:r>
            <a:r>
              <a:rPr dirty="0" sz="800" spc="70">
                <a:latin typeface="Cambria"/>
                <a:cs typeface="Cambria"/>
              </a:rPr>
              <a:t>girder</a:t>
            </a:r>
            <a:r>
              <a:rPr dirty="0" sz="800" spc="45">
                <a:latin typeface="Cambria"/>
                <a:cs typeface="Cambria"/>
              </a:rPr>
              <a:t> </a:t>
            </a:r>
            <a:r>
              <a:rPr dirty="0" sz="800" spc="80">
                <a:latin typeface="Cambria"/>
                <a:cs typeface="Cambria"/>
              </a:rPr>
              <a:t>orientation</a:t>
            </a:r>
            <a:r>
              <a:rPr dirty="0" sz="800" spc="40">
                <a:latin typeface="Cambria"/>
                <a:cs typeface="Cambria"/>
              </a:rPr>
              <a:t> </a:t>
            </a:r>
            <a:r>
              <a:rPr dirty="0" sz="800" spc="120">
                <a:latin typeface="Cambria"/>
                <a:cs typeface="Cambria"/>
              </a:rPr>
              <a:t>effeet</a:t>
            </a:r>
            <a:r>
              <a:rPr dirty="0" sz="800" spc="175">
                <a:latin typeface="Cambria"/>
                <a:cs typeface="Cambria"/>
              </a:rPr>
              <a:t> </a:t>
            </a:r>
            <a:r>
              <a:rPr dirty="0" baseline="12077" sz="1725" spc="315">
                <a:latin typeface="Cambria"/>
                <a:cs typeface="Cambria"/>
              </a:rPr>
              <a:t>+</a:t>
            </a:r>
            <a:r>
              <a:rPr dirty="0" baseline="12077" sz="1725" spc="7">
                <a:latin typeface="Cambria"/>
                <a:cs typeface="Cambria"/>
              </a:rPr>
              <a:t> </a:t>
            </a:r>
            <a:r>
              <a:rPr dirty="0" baseline="12077" sz="1725" spc="67">
                <a:latin typeface="Cambria"/>
                <a:cs typeface="Cambria"/>
              </a:rPr>
              <a:t>𝐴</a:t>
            </a:r>
            <a:r>
              <a:rPr dirty="0" sz="800" spc="45">
                <a:latin typeface="Cambria"/>
                <a:cs typeface="Cambria"/>
              </a:rPr>
              <a:t>exeess </a:t>
            </a:r>
            <a:r>
              <a:rPr dirty="0" sz="800" spc="75">
                <a:latin typeface="Cambria"/>
                <a:cs typeface="Cambria"/>
              </a:rPr>
              <a:t>eamber</a:t>
            </a:r>
            <a:endParaRPr sz="800">
              <a:latin typeface="Cambria"/>
              <a:cs typeface="Cambria"/>
            </a:endParaRPr>
          </a:p>
        </p:txBody>
      </p:sp>
      <p:sp>
        <p:nvSpPr>
          <p:cNvPr id="21" name="object 21"/>
          <p:cNvSpPr txBox="1"/>
          <p:nvPr/>
        </p:nvSpPr>
        <p:spPr>
          <a:xfrm>
            <a:off x="6903724" y="8873744"/>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15</a:t>
            </a:r>
            <a:r>
              <a:rPr dirty="0" sz="850">
                <a:solidFill>
                  <a:srgbClr val="FFFFFF"/>
                </a:solidFill>
                <a:latin typeface="Arial"/>
                <a:cs typeface="Arial"/>
              </a:rPr>
              <a:t>6</a:t>
            </a:r>
            <a:endParaRPr sz="850">
              <a:latin typeface="Arial"/>
              <a:cs typeface="Arial"/>
            </a:endParaRPr>
          </a:p>
        </p:txBody>
      </p:sp>
      <p:sp>
        <p:nvSpPr>
          <p:cNvPr id="22" name="object 22"/>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23" name="object 23"/>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5</a:t>
            </a:r>
            <a:r>
              <a:rPr dirty="0" sz="1050" spc="-5">
                <a:solidFill>
                  <a:srgbClr val="262626"/>
                </a:solidFill>
                <a:latin typeface="Calibri"/>
                <a:cs typeface="Calibri"/>
              </a:rPr>
              <a:t>5</a:t>
            </a:r>
            <a:endParaRPr sz="1050">
              <a:latin typeface="Calibri"/>
              <a:cs typeface="Calibri"/>
            </a:endParaRPr>
          </a:p>
        </p:txBody>
      </p:sp>
      <p:sp>
        <p:nvSpPr>
          <p:cNvPr id="25" name="object 25"/>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24" name="object 24"/>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5</a:t>
            </a:r>
            <a:r>
              <a:rPr dirty="0" sz="1050" spc="-5">
                <a:solidFill>
                  <a:srgbClr val="262626"/>
                </a:solidFill>
                <a:latin typeface="Calibri"/>
                <a:cs typeface="Calibri"/>
              </a:rPr>
              <a:t>6</a:t>
            </a:r>
            <a:endParaRPr sz="1050">
              <a:latin typeface="Calibri"/>
              <a:cs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2134235" cy="417195"/>
          </a:xfrm>
          <a:prstGeom prst="rect"/>
        </p:spPr>
        <p:txBody>
          <a:bodyPr wrap="square" lIns="0" tIns="14604" rIns="0" bIns="0" rtlCol="0" vert="horz">
            <a:spAutoFit/>
          </a:bodyPr>
          <a:lstStyle/>
          <a:p>
            <a:pPr>
              <a:lnSpc>
                <a:spcPct val="100000"/>
              </a:lnSpc>
              <a:spcBef>
                <a:spcPts val="114"/>
              </a:spcBef>
            </a:pPr>
            <a:r>
              <a:rPr dirty="0" sz="2550" spc="10" b="0">
                <a:solidFill>
                  <a:srgbClr val="1C7C5B"/>
                </a:solidFill>
                <a:latin typeface="Arial Black"/>
                <a:cs typeface="Arial Black"/>
              </a:rPr>
              <a:t>Slab +</a:t>
            </a:r>
            <a:r>
              <a:rPr dirty="0" sz="2550" spc="-75" b="0">
                <a:solidFill>
                  <a:srgbClr val="1C7C5B"/>
                </a:solidFill>
                <a:latin typeface="Arial Black"/>
                <a:cs typeface="Arial Black"/>
              </a:rPr>
              <a:t> </a:t>
            </a:r>
            <a:r>
              <a:rPr dirty="0" sz="2550" spc="5" b="0">
                <a:solidFill>
                  <a:srgbClr val="1C7C5B"/>
                </a:solidFill>
                <a:latin typeface="Arial Black"/>
                <a:cs typeface="Arial Black"/>
              </a:rPr>
              <a:t>Fillet</a:t>
            </a:r>
            <a:endParaRPr sz="2550">
              <a:latin typeface="Arial Black"/>
              <a:cs typeface="Arial Black"/>
            </a:endParaRPr>
          </a:p>
        </p:txBody>
      </p:sp>
      <p:sp>
        <p:nvSpPr>
          <p:cNvPr id="6" name="object 6"/>
          <p:cNvSpPr txBox="1"/>
          <p:nvPr/>
        </p:nvSpPr>
        <p:spPr>
          <a:xfrm>
            <a:off x="6903724" y="4498371"/>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15</a:t>
            </a:r>
            <a:r>
              <a:rPr dirty="0" sz="850">
                <a:solidFill>
                  <a:srgbClr val="FFFFFF"/>
                </a:solidFill>
                <a:latin typeface="Arial"/>
                <a:cs typeface="Arial"/>
              </a:rPr>
              <a:t>7</a:t>
            </a:r>
            <a:endParaRPr sz="850">
              <a:latin typeface="Arial"/>
              <a:cs typeface="Arial"/>
            </a:endParaRPr>
          </a:p>
        </p:txBody>
      </p:sp>
      <p:sp>
        <p:nvSpPr>
          <p:cNvPr id="7" name="object 7"/>
          <p:cNvSpPr/>
          <p:nvPr/>
        </p:nvSpPr>
        <p:spPr>
          <a:xfrm>
            <a:off x="4094988" y="1764792"/>
            <a:ext cx="1985771" cy="1319783"/>
          </a:xfrm>
          <a:prstGeom prst="rect">
            <a:avLst/>
          </a:prstGeom>
          <a:blipFill>
            <a:blip r:embed="rId3" cstate="print"/>
            <a:stretch>
              <a:fillRect/>
            </a:stretch>
          </a:blipFill>
        </p:spPr>
        <p:txBody>
          <a:bodyPr wrap="square" lIns="0" tIns="0" rIns="0" bIns="0" rtlCol="0"/>
          <a:lstStyle/>
          <a:p/>
        </p:txBody>
      </p:sp>
      <p:sp>
        <p:nvSpPr>
          <p:cNvPr id="8" name="object 8"/>
          <p:cNvSpPr txBox="1"/>
          <p:nvPr/>
        </p:nvSpPr>
        <p:spPr>
          <a:xfrm>
            <a:off x="978405" y="1813056"/>
            <a:ext cx="5294630" cy="1449705"/>
          </a:xfrm>
          <a:prstGeom prst="rect">
            <a:avLst/>
          </a:prstGeom>
        </p:spPr>
        <p:txBody>
          <a:bodyPr wrap="square" lIns="0" tIns="76835" rIns="0" bIns="0" rtlCol="0" vert="horz">
            <a:spAutoFit/>
          </a:bodyPr>
          <a:lstStyle/>
          <a:p>
            <a:pPr marL="282575" indent="-245110">
              <a:lnSpc>
                <a:spcPct val="100000"/>
              </a:lnSpc>
              <a:spcBef>
                <a:spcPts val="605"/>
              </a:spcBef>
              <a:buChar char="•"/>
              <a:tabLst>
                <a:tab pos="282575" algn="l"/>
                <a:tab pos="283210" algn="l"/>
              </a:tabLst>
            </a:pPr>
            <a:r>
              <a:rPr dirty="0" sz="1150" spc="-10">
                <a:latin typeface="Arial"/>
                <a:cs typeface="Arial"/>
              </a:rPr>
              <a:t>Minimum build-up</a:t>
            </a:r>
            <a:endParaRPr sz="1150">
              <a:latin typeface="Arial"/>
              <a:cs typeface="Arial"/>
            </a:endParaRPr>
          </a:p>
          <a:p>
            <a:pPr marL="283210" indent="-245745">
              <a:lnSpc>
                <a:spcPct val="100000"/>
              </a:lnSpc>
              <a:spcBef>
                <a:spcPts val="505"/>
              </a:spcBef>
              <a:buFont typeface="Arial"/>
              <a:buChar char="•"/>
              <a:tabLst>
                <a:tab pos="283210" algn="l"/>
                <a:tab pos="283845" algn="l"/>
              </a:tabLst>
            </a:pPr>
            <a:r>
              <a:rPr dirty="0" baseline="12077" sz="1725" spc="135">
                <a:latin typeface="Cambria"/>
                <a:cs typeface="Cambria"/>
              </a:rPr>
              <a:t>𝐴</a:t>
            </a:r>
            <a:r>
              <a:rPr dirty="0" sz="800" spc="90">
                <a:latin typeface="Cambria"/>
                <a:cs typeface="Cambria"/>
              </a:rPr>
              <a:t>slab+fille </a:t>
            </a:r>
            <a:r>
              <a:rPr dirty="0" baseline="12077" sz="1725" spc="315">
                <a:latin typeface="Cambria"/>
                <a:cs typeface="Cambria"/>
              </a:rPr>
              <a:t>= </a:t>
            </a:r>
            <a:r>
              <a:rPr dirty="0" baseline="12077" sz="1725" spc="82">
                <a:latin typeface="Cambria"/>
                <a:cs typeface="Cambria"/>
              </a:rPr>
              <a:t>𝑡</a:t>
            </a:r>
            <a:r>
              <a:rPr dirty="0" sz="800" spc="55">
                <a:latin typeface="Cambria"/>
                <a:cs typeface="Cambria"/>
              </a:rPr>
              <a:t>slab </a:t>
            </a:r>
            <a:r>
              <a:rPr dirty="0" baseline="12077" sz="1725" spc="315">
                <a:latin typeface="Cambria"/>
                <a:cs typeface="Cambria"/>
              </a:rPr>
              <a:t>+</a:t>
            </a:r>
            <a:r>
              <a:rPr dirty="0" baseline="12077" sz="1725" spc="-120">
                <a:latin typeface="Cambria"/>
                <a:cs typeface="Cambria"/>
              </a:rPr>
              <a:t> </a:t>
            </a:r>
            <a:r>
              <a:rPr dirty="0" baseline="12077" sz="1725" spc="112">
                <a:latin typeface="Cambria"/>
                <a:cs typeface="Cambria"/>
              </a:rPr>
              <a:t>𝑡</a:t>
            </a:r>
            <a:r>
              <a:rPr dirty="0" sz="800" spc="75">
                <a:latin typeface="Cambria"/>
                <a:cs typeface="Cambria"/>
              </a:rPr>
              <a:t>fillet</a:t>
            </a:r>
            <a:endParaRPr sz="800">
              <a:latin typeface="Cambria"/>
              <a:cs typeface="Cambria"/>
            </a:endParaRPr>
          </a:p>
          <a:p>
            <a:pPr marL="282575" indent="-245110">
              <a:lnSpc>
                <a:spcPct val="100000"/>
              </a:lnSpc>
              <a:spcBef>
                <a:spcPts val="165"/>
              </a:spcBef>
              <a:buChar char="•"/>
              <a:tabLst>
                <a:tab pos="282575" algn="l"/>
                <a:tab pos="283210" algn="l"/>
              </a:tabLst>
            </a:pPr>
            <a:r>
              <a:rPr dirty="0" sz="1150" spc="-25">
                <a:latin typeface="Arial"/>
                <a:cs typeface="Arial"/>
              </a:rPr>
              <a:t>WSDOT: </a:t>
            </a:r>
            <a:r>
              <a:rPr dirty="0" sz="1150" spc="75">
                <a:latin typeface="Cambria"/>
                <a:cs typeface="Cambria"/>
              </a:rPr>
              <a:t>𝑡</a:t>
            </a:r>
            <a:r>
              <a:rPr dirty="0" baseline="-17361" sz="1200" spc="112">
                <a:latin typeface="Cambria"/>
                <a:cs typeface="Cambria"/>
              </a:rPr>
              <a:t>fillet </a:t>
            </a:r>
            <a:r>
              <a:rPr dirty="0" sz="1150" spc="210">
                <a:latin typeface="Cambria"/>
                <a:cs typeface="Cambria"/>
              </a:rPr>
              <a:t>=</a:t>
            </a:r>
            <a:r>
              <a:rPr dirty="0" sz="1150" spc="-60">
                <a:latin typeface="Cambria"/>
                <a:cs typeface="Cambria"/>
              </a:rPr>
              <a:t> </a:t>
            </a:r>
            <a:r>
              <a:rPr dirty="0" sz="1150" spc="-5">
                <a:latin typeface="Cambria"/>
                <a:cs typeface="Cambria"/>
              </a:rPr>
              <a:t>3/4“</a:t>
            </a:r>
            <a:endParaRPr sz="1150">
              <a:latin typeface="Cambria"/>
              <a:cs typeface="Cambria"/>
            </a:endParaRPr>
          </a:p>
          <a:p>
            <a:pPr marL="283210" indent="-245745">
              <a:lnSpc>
                <a:spcPct val="100000"/>
              </a:lnSpc>
              <a:spcBef>
                <a:spcPts val="395"/>
              </a:spcBef>
              <a:buFont typeface="Arial"/>
              <a:buChar char="•"/>
              <a:tabLst>
                <a:tab pos="283210" algn="l"/>
                <a:tab pos="283845" algn="l"/>
              </a:tabLst>
            </a:pPr>
            <a:r>
              <a:rPr dirty="0" sz="1150" spc="90">
                <a:latin typeface="Cambria"/>
                <a:cs typeface="Cambria"/>
              </a:rPr>
              <a:t>𝐴</a:t>
            </a:r>
            <a:r>
              <a:rPr dirty="0" baseline="-17361" sz="1200" spc="135">
                <a:latin typeface="Cambria"/>
                <a:cs typeface="Cambria"/>
              </a:rPr>
              <a:t>slab+fillet </a:t>
            </a:r>
            <a:r>
              <a:rPr dirty="0" sz="1150" spc="210">
                <a:latin typeface="Cambria"/>
                <a:cs typeface="Cambria"/>
              </a:rPr>
              <a:t>= </a:t>
            </a:r>
            <a:r>
              <a:rPr dirty="0" sz="1150" spc="-10">
                <a:latin typeface="Cambria"/>
                <a:cs typeface="Cambria"/>
              </a:rPr>
              <a:t>7.5 𝑖𝑛 </a:t>
            </a:r>
            <a:r>
              <a:rPr dirty="0" sz="1150" spc="210">
                <a:latin typeface="Cambria"/>
                <a:cs typeface="Cambria"/>
              </a:rPr>
              <a:t>+ </a:t>
            </a:r>
            <a:r>
              <a:rPr dirty="0" sz="1150" spc="-5">
                <a:latin typeface="Cambria"/>
                <a:cs typeface="Cambria"/>
              </a:rPr>
              <a:t>0.75 </a:t>
            </a:r>
            <a:r>
              <a:rPr dirty="0" sz="1150" spc="-10">
                <a:latin typeface="Cambria"/>
                <a:cs typeface="Cambria"/>
              </a:rPr>
              <a:t>𝑖𝑛 </a:t>
            </a:r>
            <a:r>
              <a:rPr dirty="0" sz="1150" spc="210">
                <a:latin typeface="Cambria"/>
                <a:cs typeface="Cambria"/>
              </a:rPr>
              <a:t>=</a:t>
            </a:r>
            <a:r>
              <a:rPr dirty="0" sz="1150" spc="-20">
                <a:latin typeface="Cambria"/>
                <a:cs typeface="Cambria"/>
              </a:rPr>
              <a:t> </a:t>
            </a:r>
            <a:r>
              <a:rPr dirty="0" sz="1150" spc="-10">
                <a:latin typeface="Cambria"/>
                <a:cs typeface="Cambria"/>
              </a:rPr>
              <a:t>8.25 </a:t>
            </a:r>
            <a:r>
              <a:rPr dirty="0" sz="1150" spc="-5">
                <a:latin typeface="Cambria"/>
                <a:cs typeface="Cambria"/>
              </a:rPr>
              <a:t>𝑖𝑛</a:t>
            </a:r>
            <a:endParaRPr sz="1150">
              <a:latin typeface="Cambria"/>
              <a:cs typeface="Cambria"/>
            </a:endParaRPr>
          </a:p>
          <a:p>
            <a:pPr>
              <a:lnSpc>
                <a:spcPct val="100000"/>
              </a:lnSpc>
            </a:pPr>
            <a:endParaRPr sz="1400">
              <a:latin typeface="Cambria"/>
              <a:cs typeface="Cambria"/>
            </a:endParaRPr>
          </a:p>
          <a:p>
            <a:pPr marL="3181985">
              <a:lnSpc>
                <a:spcPct val="100000"/>
              </a:lnSpc>
              <a:spcBef>
                <a:spcPts val="975"/>
              </a:spcBef>
            </a:pPr>
            <a:r>
              <a:rPr dirty="0" sz="1250" spc="15">
                <a:latin typeface="Arial"/>
                <a:cs typeface="Arial"/>
              </a:rPr>
              <a:t>Location </a:t>
            </a:r>
            <a:r>
              <a:rPr dirty="0" sz="1250" spc="10">
                <a:latin typeface="Arial"/>
                <a:cs typeface="Arial"/>
              </a:rPr>
              <a:t>of </a:t>
            </a:r>
            <a:r>
              <a:rPr dirty="0" sz="1250" spc="20">
                <a:latin typeface="Arial"/>
                <a:cs typeface="Arial"/>
              </a:rPr>
              <a:t>minimum</a:t>
            </a:r>
            <a:r>
              <a:rPr dirty="0" sz="1250" spc="-114">
                <a:latin typeface="Arial"/>
                <a:cs typeface="Arial"/>
              </a:rPr>
              <a:t> </a:t>
            </a:r>
            <a:r>
              <a:rPr dirty="0" sz="1250" spc="15">
                <a:latin typeface="Arial"/>
                <a:cs typeface="Arial"/>
              </a:rPr>
              <a:t>haunch</a:t>
            </a:r>
            <a:endParaRPr sz="1250">
              <a:latin typeface="Arial"/>
              <a:cs typeface="Arial"/>
            </a:endParaRPr>
          </a:p>
        </p:txBody>
      </p:sp>
      <p:sp>
        <p:nvSpPr>
          <p:cNvPr id="9" name="object 9"/>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10" name="object 10"/>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1" name="object 11"/>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2" name="object 12"/>
          <p:cNvSpPr txBox="1"/>
          <p:nvPr/>
        </p:nvSpPr>
        <p:spPr>
          <a:xfrm>
            <a:off x="1353302" y="6391092"/>
            <a:ext cx="125095" cy="151765"/>
          </a:xfrm>
          <a:prstGeom prst="rect">
            <a:avLst/>
          </a:prstGeom>
        </p:spPr>
        <p:txBody>
          <a:bodyPr wrap="square" lIns="0" tIns="15875" rIns="0" bIns="0" rtlCol="0" vert="horz">
            <a:spAutoFit/>
          </a:bodyPr>
          <a:lstStyle/>
          <a:p>
            <a:pPr>
              <a:lnSpc>
                <a:spcPct val="100000"/>
              </a:lnSpc>
              <a:spcBef>
                <a:spcPts val="125"/>
              </a:spcBef>
            </a:pPr>
            <a:r>
              <a:rPr dirty="0" sz="800" spc="60">
                <a:latin typeface="Cambria"/>
                <a:cs typeface="Cambria"/>
              </a:rPr>
              <a:t>v</a:t>
            </a:r>
            <a:r>
              <a:rPr dirty="0" sz="800" spc="25">
                <a:latin typeface="Cambria"/>
                <a:cs typeface="Cambria"/>
              </a:rPr>
              <a:t>e</a:t>
            </a:r>
            <a:endParaRPr sz="800">
              <a:latin typeface="Cambria"/>
              <a:cs typeface="Cambria"/>
            </a:endParaRPr>
          </a:p>
        </p:txBody>
      </p:sp>
      <p:sp>
        <p:nvSpPr>
          <p:cNvPr id="13" name="object 13"/>
          <p:cNvSpPr/>
          <p:nvPr/>
        </p:nvSpPr>
        <p:spPr>
          <a:xfrm>
            <a:off x="1816608" y="6307835"/>
            <a:ext cx="394970" cy="97790"/>
          </a:xfrm>
          <a:custGeom>
            <a:avLst/>
            <a:gdLst/>
            <a:ahLst/>
            <a:cxnLst/>
            <a:rect l="l" t="t" r="r" b="b"/>
            <a:pathLst>
              <a:path w="394969" h="97789">
                <a:moveTo>
                  <a:pt x="364236" y="97536"/>
                </a:moveTo>
                <a:lnTo>
                  <a:pt x="362712" y="92964"/>
                </a:lnTo>
                <a:lnTo>
                  <a:pt x="370332" y="91440"/>
                </a:lnTo>
                <a:lnTo>
                  <a:pt x="376428" y="85344"/>
                </a:lnTo>
                <a:lnTo>
                  <a:pt x="379476" y="77724"/>
                </a:lnTo>
                <a:lnTo>
                  <a:pt x="382357" y="71699"/>
                </a:lnTo>
                <a:lnTo>
                  <a:pt x="384238" y="64960"/>
                </a:lnTo>
                <a:lnTo>
                  <a:pt x="385262" y="57364"/>
                </a:lnTo>
                <a:lnTo>
                  <a:pt x="385572" y="48768"/>
                </a:lnTo>
                <a:lnTo>
                  <a:pt x="385262" y="40171"/>
                </a:lnTo>
                <a:lnTo>
                  <a:pt x="384238" y="32575"/>
                </a:lnTo>
                <a:lnTo>
                  <a:pt x="382357" y="25836"/>
                </a:lnTo>
                <a:lnTo>
                  <a:pt x="379476" y="19812"/>
                </a:lnTo>
                <a:lnTo>
                  <a:pt x="376428" y="12192"/>
                </a:lnTo>
                <a:lnTo>
                  <a:pt x="370332" y="6096"/>
                </a:lnTo>
                <a:lnTo>
                  <a:pt x="362712" y="4572"/>
                </a:lnTo>
                <a:lnTo>
                  <a:pt x="364236" y="0"/>
                </a:lnTo>
                <a:lnTo>
                  <a:pt x="392620" y="31623"/>
                </a:lnTo>
                <a:lnTo>
                  <a:pt x="394716" y="48768"/>
                </a:lnTo>
                <a:lnTo>
                  <a:pt x="394168" y="57626"/>
                </a:lnTo>
                <a:lnTo>
                  <a:pt x="370808" y="94916"/>
                </a:lnTo>
                <a:lnTo>
                  <a:pt x="364236" y="97536"/>
                </a:lnTo>
                <a:close/>
              </a:path>
              <a:path w="394969" h="97789">
                <a:moveTo>
                  <a:pt x="32004" y="97536"/>
                </a:moveTo>
                <a:lnTo>
                  <a:pt x="2286" y="65913"/>
                </a:lnTo>
                <a:lnTo>
                  <a:pt x="0" y="48768"/>
                </a:lnTo>
                <a:lnTo>
                  <a:pt x="571" y="39909"/>
                </a:lnTo>
                <a:lnTo>
                  <a:pt x="24574" y="2833"/>
                </a:lnTo>
                <a:lnTo>
                  <a:pt x="32004" y="0"/>
                </a:lnTo>
                <a:lnTo>
                  <a:pt x="33528" y="4572"/>
                </a:lnTo>
                <a:lnTo>
                  <a:pt x="24384" y="6096"/>
                </a:lnTo>
                <a:lnTo>
                  <a:pt x="19812" y="12192"/>
                </a:lnTo>
                <a:lnTo>
                  <a:pt x="9144" y="48768"/>
                </a:lnTo>
                <a:lnTo>
                  <a:pt x="9667" y="57364"/>
                </a:lnTo>
                <a:lnTo>
                  <a:pt x="33528" y="92964"/>
                </a:lnTo>
                <a:lnTo>
                  <a:pt x="32004" y="97536"/>
                </a:lnTo>
                <a:close/>
              </a:path>
            </a:pathLst>
          </a:custGeom>
          <a:solidFill>
            <a:srgbClr val="000000"/>
          </a:solidFill>
        </p:spPr>
        <p:txBody>
          <a:bodyPr wrap="square" lIns="0" tIns="0" rIns="0" bIns="0" rtlCol="0"/>
          <a:lstStyle/>
          <a:p/>
        </p:txBody>
      </p:sp>
      <p:sp>
        <p:nvSpPr>
          <p:cNvPr id="14" name="object 14"/>
          <p:cNvSpPr txBox="1"/>
          <p:nvPr/>
        </p:nvSpPr>
        <p:spPr>
          <a:xfrm>
            <a:off x="991105" y="6228005"/>
            <a:ext cx="1400175" cy="199390"/>
          </a:xfrm>
          <a:prstGeom prst="rect">
            <a:avLst/>
          </a:prstGeom>
        </p:spPr>
        <p:txBody>
          <a:bodyPr wrap="square" lIns="0" tIns="11430" rIns="0" bIns="0" rtlCol="0" vert="horz">
            <a:spAutoFit/>
          </a:bodyPr>
          <a:lstStyle/>
          <a:p>
            <a:pPr marL="270510" indent="-245745">
              <a:lnSpc>
                <a:spcPct val="100000"/>
              </a:lnSpc>
              <a:spcBef>
                <a:spcPts val="90"/>
              </a:spcBef>
              <a:buFont typeface="Arial"/>
              <a:buChar char="•"/>
              <a:tabLst>
                <a:tab pos="270510" algn="l"/>
                <a:tab pos="271145" algn="l"/>
                <a:tab pos="525145" algn="l"/>
              </a:tabLst>
            </a:pPr>
            <a:r>
              <a:rPr dirty="0" baseline="-36231" sz="1725" spc="-15">
                <a:latin typeface="Cambria"/>
                <a:cs typeface="Cambria"/>
              </a:rPr>
              <a:t>𝐴	</a:t>
            </a:r>
            <a:r>
              <a:rPr dirty="0" baseline="-36231" sz="1725" spc="315">
                <a:latin typeface="Cambria"/>
                <a:cs typeface="Cambria"/>
              </a:rPr>
              <a:t>= </a:t>
            </a:r>
            <a:r>
              <a:rPr dirty="0" sz="800" spc="25">
                <a:latin typeface="Cambria"/>
                <a:cs typeface="Cambria"/>
              </a:rPr>
              <a:t>1.5 </a:t>
            </a:r>
            <a:r>
              <a:rPr dirty="0" sz="800" spc="140">
                <a:latin typeface="Cambria"/>
                <a:cs typeface="Cambria"/>
              </a:rPr>
              <a:t>g</a:t>
            </a:r>
            <a:r>
              <a:rPr dirty="0" baseline="-12820" sz="975" spc="209">
                <a:latin typeface="Cambria"/>
                <a:cs typeface="Cambria"/>
              </a:rPr>
              <a:t>2</a:t>
            </a:r>
            <a:r>
              <a:rPr dirty="0" sz="800" spc="140">
                <a:latin typeface="Cambria"/>
                <a:cs typeface="Cambria"/>
              </a:rPr>
              <a:t>-g</a:t>
            </a:r>
            <a:r>
              <a:rPr dirty="0" baseline="-12820" sz="975" spc="209">
                <a:latin typeface="Cambria"/>
                <a:cs typeface="Cambria"/>
              </a:rPr>
              <a:t>1</a:t>
            </a:r>
            <a:r>
              <a:rPr dirty="0" baseline="-12820" sz="975">
                <a:latin typeface="Cambria"/>
                <a:cs typeface="Cambria"/>
              </a:rPr>
              <a:t> </a:t>
            </a:r>
            <a:r>
              <a:rPr dirty="0" sz="800" spc="85">
                <a:latin typeface="Cambria"/>
                <a:cs typeface="Cambria"/>
              </a:rPr>
              <a:t>L</a:t>
            </a:r>
            <a:r>
              <a:rPr dirty="0" baseline="-12820" sz="975" spc="127">
                <a:latin typeface="Cambria"/>
                <a:cs typeface="Cambria"/>
              </a:rPr>
              <a:t>g</a:t>
            </a:r>
            <a:endParaRPr baseline="-12820" sz="975">
              <a:latin typeface="Cambria"/>
              <a:cs typeface="Cambria"/>
            </a:endParaRPr>
          </a:p>
        </p:txBody>
      </p:sp>
      <p:sp>
        <p:nvSpPr>
          <p:cNvPr id="15" name="object 15"/>
          <p:cNvSpPr txBox="1"/>
          <p:nvPr/>
        </p:nvSpPr>
        <p:spPr>
          <a:xfrm>
            <a:off x="1016466" y="5528576"/>
            <a:ext cx="5302250" cy="849630"/>
          </a:xfrm>
          <a:prstGeom prst="rect">
            <a:avLst/>
          </a:prstGeom>
        </p:spPr>
        <p:txBody>
          <a:bodyPr wrap="square" lIns="0" tIns="14604" rIns="0" bIns="0" rtlCol="0" vert="horz">
            <a:spAutoFit/>
          </a:bodyPr>
          <a:lstStyle/>
          <a:p>
            <a:pPr>
              <a:lnSpc>
                <a:spcPct val="100000"/>
              </a:lnSpc>
              <a:spcBef>
                <a:spcPts val="114"/>
              </a:spcBef>
            </a:pPr>
            <a:r>
              <a:rPr dirty="0" sz="2550" spc="10">
                <a:solidFill>
                  <a:srgbClr val="1C7C5B"/>
                </a:solidFill>
                <a:latin typeface="Arial Black"/>
                <a:cs typeface="Arial Black"/>
              </a:rPr>
              <a:t>Profile </a:t>
            </a:r>
            <a:r>
              <a:rPr dirty="0" sz="2550" spc="5">
                <a:solidFill>
                  <a:srgbClr val="1C7C5B"/>
                </a:solidFill>
                <a:latin typeface="Arial Black"/>
                <a:cs typeface="Arial Black"/>
              </a:rPr>
              <a:t>Effect – Vertical</a:t>
            </a:r>
            <a:r>
              <a:rPr dirty="0" sz="2550" spc="-35">
                <a:solidFill>
                  <a:srgbClr val="1C7C5B"/>
                </a:solidFill>
                <a:latin typeface="Arial Black"/>
                <a:cs typeface="Arial Black"/>
              </a:rPr>
              <a:t> </a:t>
            </a:r>
            <a:r>
              <a:rPr dirty="0" sz="2550" spc="25">
                <a:solidFill>
                  <a:srgbClr val="1C7C5B"/>
                </a:solidFill>
                <a:latin typeface="Arial Black"/>
                <a:cs typeface="Arial Black"/>
              </a:rPr>
              <a:t>Curve</a:t>
            </a:r>
            <a:endParaRPr sz="2550">
              <a:latin typeface="Arial Black"/>
              <a:cs typeface="Arial Black"/>
            </a:endParaRPr>
          </a:p>
          <a:p>
            <a:pPr marL="1258570">
              <a:lnSpc>
                <a:spcPct val="100000"/>
              </a:lnSpc>
              <a:spcBef>
                <a:spcPts val="2620"/>
              </a:spcBef>
            </a:pPr>
            <a:r>
              <a:rPr dirty="0" sz="650" spc="45">
                <a:latin typeface="Cambria"/>
                <a:cs typeface="Cambria"/>
              </a:rPr>
              <a:t>2</a:t>
            </a:r>
            <a:endParaRPr sz="650">
              <a:latin typeface="Cambria"/>
              <a:cs typeface="Cambria"/>
            </a:endParaRPr>
          </a:p>
        </p:txBody>
      </p:sp>
      <p:sp>
        <p:nvSpPr>
          <p:cNvPr id="16" name="object 16"/>
          <p:cNvSpPr txBox="1"/>
          <p:nvPr/>
        </p:nvSpPr>
        <p:spPr>
          <a:xfrm>
            <a:off x="1899373" y="6456795"/>
            <a:ext cx="219075" cy="151765"/>
          </a:xfrm>
          <a:prstGeom prst="rect">
            <a:avLst/>
          </a:prstGeom>
        </p:spPr>
        <p:txBody>
          <a:bodyPr wrap="square" lIns="0" tIns="15875" rIns="0" bIns="0" rtlCol="0" vert="horz">
            <a:spAutoFit/>
          </a:bodyPr>
          <a:lstStyle/>
          <a:p>
            <a:pPr marL="25400">
              <a:lnSpc>
                <a:spcPct val="100000"/>
              </a:lnSpc>
              <a:spcBef>
                <a:spcPts val="125"/>
              </a:spcBef>
            </a:pPr>
            <a:r>
              <a:rPr dirty="0" baseline="10416" sz="1200" spc="82">
                <a:latin typeface="Cambria"/>
                <a:cs typeface="Cambria"/>
              </a:rPr>
              <a:t>L</a:t>
            </a:r>
            <a:r>
              <a:rPr dirty="0" sz="650" spc="55">
                <a:latin typeface="Cambria"/>
                <a:cs typeface="Cambria"/>
              </a:rPr>
              <a:t>vc</a:t>
            </a:r>
            <a:endParaRPr sz="650">
              <a:latin typeface="Cambria"/>
              <a:cs typeface="Cambria"/>
            </a:endParaRPr>
          </a:p>
        </p:txBody>
      </p:sp>
      <p:sp>
        <p:nvSpPr>
          <p:cNvPr id="17" name="object 17"/>
          <p:cNvSpPr/>
          <p:nvPr/>
        </p:nvSpPr>
        <p:spPr>
          <a:xfrm>
            <a:off x="1662683" y="6438900"/>
            <a:ext cx="680085" cy="0"/>
          </a:xfrm>
          <a:custGeom>
            <a:avLst/>
            <a:gdLst/>
            <a:ahLst/>
            <a:cxnLst/>
            <a:rect l="l" t="t" r="r" b="b"/>
            <a:pathLst>
              <a:path w="680085" h="0">
                <a:moveTo>
                  <a:pt x="0" y="0"/>
                </a:moveTo>
                <a:lnTo>
                  <a:pt x="679704" y="0"/>
                </a:lnTo>
              </a:path>
            </a:pathLst>
          </a:custGeom>
          <a:ln w="9143">
            <a:solidFill>
              <a:srgbClr val="000000"/>
            </a:solidFill>
          </a:ln>
        </p:spPr>
        <p:txBody>
          <a:bodyPr wrap="square" lIns="0" tIns="0" rIns="0" bIns="0" rtlCol="0"/>
          <a:lstStyle/>
          <a:p/>
        </p:txBody>
      </p:sp>
      <p:sp>
        <p:nvSpPr>
          <p:cNvPr id="18" name="object 18"/>
          <p:cNvSpPr txBox="1"/>
          <p:nvPr/>
        </p:nvSpPr>
        <p:spPr>
          <a:xfrm>
            <a:off x="1353302" y="6750786"/>
            <a:ext cx="125095" cy="151765"/>
          </a:xfrm>
          <a:prstGeom prst="rect">
            <a:avLst/>
          </a:prstGeom>
        </p:spPr>
        <p:txBody>
          <a:bodyPr wrap="square" lIns="0" tIns="15875" rIns="0" bIns="0" rtlCol="0" vert="horz">
            <a:spAutoFit/>
          </a:bodyPr>
          <a:lstStyle/>
          <a:p>
            <a:pPr>
              <a:lnSpc>
                <a:spcPct val="100000"/>
              </a:lnSpc>
              <a:spcBef>
                <a:spcPts val="125"/>
              </a:spcBef>
            </a:pPr>
            <a:r>
              <a:rPr dirty="0" sz="800" spc="60">
                <a:latin typeface="Cambria"/>
                <a:cs typeface="Cambria"/>
              </a:rPr>
              <a:t>v</a:t>
            </a:r>
            <a:r>
              <a:rPr dirty="0" sz="800" spc="25">
                <a:latin typeface="Cambria"/>
                <a:cs typeface="Cambria"/>
              </a:rPr>
              <a:t>e</a:t>
            </a:r>
            <a:endParaRPr sz="800">
              <a:latin typeface="Cambria"/>
              <a:cs typeface="Cambria"/>
            </a:endParaRPr>
          </a:p>
        </p:txBody>
      </p:sp>
      <p:sp>
        <p:nvSpPr>
          <p:cNvPr id="19" name="object 19"/>
          <p:cNvSpPr/>
          <p:nvPr/>
        </p:nvSpPr>
        <p:spPr>
          <a:xfrm>
            <a:off x="1816608" y="6658355"/>
            <a:ext cx="788035" cy="128270"/>
          </a:xfrm>
          <a:custGeom>
            <a:avLst/>
            <a:gdLst/>
            <a:ahLst/>
            <a:cxnLst/>
            <a:rect l="l" t="t" r="r" b="b"/>
            <a:pathLst>
              <a:path w="788035" h="128270">
                <a:moveTo>
                  <a:pt x="754379" y="128016"/>
                </a:moveTo>
                <a:lnTo>
                  <a:pt x="754379" y="123444"/>
                </a:lnTo>
                <a:lnTo>
                  <a:pt x="759809" y="120562"/>
                </a:lnTo>
                <a:lnTo>
                  <a:pt x="764666" y="116395"/>
                </a:lnTo>
                <a:lnTo>
                  <a:pt x="778454" y="75128"/>
                </a:lnTo>
                <a:lnTo>
                  <a:pt x="778763" y="64008"/>
                </a:lnTo>
                <a:lnTo>
                  <a:pt x="778454" y="52911"/>
                </a:lnTo>
                <a:lnTo>
                  <a:pt x="764666" y="12382"/>
                </a:lnTo>
                <a:lnTo>
                  <a:pt x="754379" y="4572"/>
                </a:lnTo>
                <a:lnTo>
                  <a:pt x="754379" y="0"/>
                </a:lnTo>
                <a:lnTo>
                  <a:pt x="783407" y="31646"/>
                </a:lnTo>
                <a:lnTo>
                  <a:pt x="787907" y="64008"/>
                </a:lnTo>
                <a:lnTo>
                  <a:pt x="787360" y="76033"/>
                </a:lnTo>
                <a:lnTo>
                  <a:pt x="775168" y="114085"/>
                </a:lnTo>
                <a:lnTo>
                  <a:pt x="762071" y="124896"/>
                </a:lnTo>
                <a:lnTo>
                  <a:pt x="754379" y="128016"/>
                </a:lnTo>
                <a:close/>
              </a:path>
              <a:path w="788035" h="128270">
                <a:moveTo>
                  <a:pt x="33527" y="128016"/>
                </a:moveTo>
                <a:lnTo>
                  <a:pt x="5143" y="97226"/>
                </a:lnTo>
                <a:lnTo>
                  <a:pt x="0" y="64008"/>
                </a:lnTo>
                <a:lnTo>
                  <a:pt x="571" y="52649"/>
                </a:lnTo>
                <a:lnTo>
                  <a:pt x="14025" y="14573"/>
                </a:lnTo>
                <a:lnTo>
                  <a:pt x="33527" y="0"/>
                </a:lnTo>
                <a:lnTo>
                  <a:pt x="35052" y="4572"/>
                </a:lnTo>
                <a:lnTo>
                  <a:pt x="29622" y="7691"/>
                </a:lnTo>
                <a:lnTo>
                  <a:pt x="24764" y="12382"/>
                </a:lnTo>
                <a:lnTo>
                  <a:pt x="10977" y="52911"/>
                </a:lnTo>
                <a:lnTo>
                  <a:pt x="10667" y="64008"/>
                </a:lnTo>
                <a:lnTo>
                  <a:pt x="10977" y="75128"/>
                </a:lnTo>
                <a:lnTo>
                  <a:pt x="24764" y="116395"/>
                </a:lnTo>
                <a:lnTo>
                  <a:pt x="35052" y="123444"/>
                </a:lnTo>
                <a:lnTo>
                  <a:pt x="33527" y="128016"/>
                </a:lnTo>
                <a:close/>
              </a:path>
            </a:pathLst>
          </a:custGeom>
          <a:solidFill>
            <a:srgbClr val="000000"/>
          </a:solidFill>
        </p:spPr>
        <p:txBody>
          <a:bodyPr wrap="square" lIns="0" tIns="0" rIns="0" bIns="0" rtlCol="0"/>
          <a:lstStyle/>
          <a:p/>
        </p:txBody>
      </p:sp>
      <p:sp>
        <p:nvSpPr>
          <p:cNvPr id="20" name="object 20"/>
          <p:cNvSpPr/>
          <p:nvPr/>
        </p:nvSpPr>
        <p:spPr>
          <a:xfrm>
            <a:off x="2255519" y="6673596"/>
            <a:ext cx="300355" cy="97790"/>
          </a:xfrm>
          <a:custGeom>
            <a:avLst/>
            <a:gdLst/>
            <a:ahLst/>
            <a:cxnLst/>
            <a:rect l="l" t="t" r="r" b="b"/>
            <a:pathLst>
              <a:path w="300355" h="97790">
                <a:moveTo>
                  <a:pt x="269748" y="97536"/>
                </a:moveTo>
                <a:lnTo>
                  <a:pt x="268224" y="92964"/>
                </a:lnTo>
                <a:lnTo>
                  <a:pt x="275844" y="91440"/>
                </a:lnTo>
                <a:lnTo>
                  <a:pt x="281940" y="85344"/>
                </a:lnTo>
                <a:lnTo>
                  <a:pt x="284988" y="77724"/>
                </a:lnTo>
                <a:lnTo>
                  <a:pt x="287869" y="71699"/>
                </a:lnTo>
                <a:lnTo>
                  <a:pt x="289750" y="64960"/>
                </a:lnTo>
                <a:lnTo>
                  <a:pt x="290774" y="57364"/>
                </a:lnTo>
                <a:lnTo>
                  <a:pt x="291084" y="48768"/>
                </a:lnTo>
                <a:lnTo>
                  <a:pt x="290774" y="40171"/>
                </a:lnTo>
                <a:lnTo>
                  <a:pt x="289750" y="32575"/>
                </a:lnTo>
                <a:lnTo>
                  <a:pt x="287869" y="25836"/>
                </a:lnTo>
                <a:lnTo>
                  <a:pt x="284988" y="19812"/>
                </a:lnTo>
                <a:lnTo>
                  <a:pt x="281940" y="12192"/>
                </a:lnTo>
                <a:lnTo>
                  <a:pt x="275844" y="6096"/>
                </a:lnTo>
                <a:lnTo>
                  <a:pt x="268224" y="4572"/>
                </a:lnTo>
                <a:lnTo>
                  <a:pt x="269748" y="0"/>
                </a:lnTo>
                <a:lnTo>
                  <a:pt x="298132" y="31623"/>
                </a:lnTo>
                <a:lnTo>
                  <a:pt x="300228" y="48768"/>
                </a:lnTo>
                <a:lnTo>
                  <a:pt x="299680" y="57626"/>
                </a:lnTo>
                <a:lnTo>
                  <a:pt x="276320" y="94916"/>
                </a:lnTo>
                <a:lnTo>
                  <a:pt x="269748" y="97536"/>
                </a:lnTo>
                <a:close/>
              </a:path>
              <a:path w="300355" h="97790">
                <a:moveTo>
                  <a:pt x="32004" y="97536"/>
                </a:moveTo>
                <a:lnTo>
                  <a:pt x="2285" y="65913"/>
                </a:lnTo>
                <a:lnTo>
                  <a:pt x="0" y="48768"/>
                </a:lnTo>
                <a:lnTo>
                  <a:pt x="571" y="39909"/>
                </a:lnTo>
                <a:lnTo>
                  <a:pt x="24574" y="2833"/>
                </a:lnTo>
                <a:lnTo>
                  <a:pt x="32004" y="0"/>
                </a:lnTo>
                <a:lnTo>
                  <a:pt x="33528" y="4572"/>
                </a:lnTo>
                <a:lnTo>
                  <a:pt x="24384" y="6096"/>
                </a:lnTo>
                <a:lnTo>
                  <a:pt x="19812" y="12192"/>
                </a:lnTo>
                <a:lnTo>
                  <a:pt x="9143" y="48768"/>
                </a:lnTo>
                <a:lnTo>
                  <a:pt x="9667" y="57364"/>
                </a:lnTo>
                <a:lnTo>
                  <a:pt x="33528" y="92964"/>
                </a:lnTo>
                <a:lnTo>
                  <a:pt x="32004" y="97536"/>
                </a:lnTo>
                <a:close/>
              </a:path>
            </a:pathLst>
          </a:custGeom>
          <a:solidFill>
            <a:srgbClr val="000000"/>
          </a:solidFill>
        </p:spPr>
        <p:txBody>
          <a:bodyPr wrap="square" lIns="0" tIns="0" rIns="0" bIns="0" rtlCol="0"/>
          <a:lstStyle/>
          <a:p/>
        </p:txBody>
      </p:sp>
      <p:sp>
        <p:nvSpPr>
          <p:cNvPr id="21" name="object 21"/>
          <p:cNvSpPr/>
          <p:nvPr/>
        </p:nvSpPr>
        <p:spPr>
          <a:xfrm>
            <a:off x="2622804" y="6673596"/>
            <a:ext cx="509270" cy="97790"/>
          </a:xfrm>
          <a:custGeom>
            <a:avLst/>
            <a:gdLst/>
            <a:ahLst/>
            <a:cxnLst/>
            <a:rect l="l" t="t" r="r" b="b"/>
            <a:pathLst>
              <a:path w="509269" h="97790">
                <a:moveTo>
                  <a:pt x="478536" y="97536"/>
                </a:moveTo>
                <a:lnTo>
                  <a:pt x="477012" y="92964"/>
                </a:lnTo>
                <a:lnTo>
                  <a:pt x="484632" y="91440"/>
                </a:lnTo>
                <a:lnTo>
                  <a:pt x="490728" y="85344"/>
                </a:lnTo>
                <a:lnTo>
                  <a:pt x="493776" y="77724"/>
                </a:lnTo>
                <a:lnTo>
                  <a:pt x="496657" y="71699"/>
                </a:lnTo>
                <a:lnTo>
                  <a:pt x="498538" y="64960"/>
                </a:lnTo>
                <a:lnTo>
                  <a:pt x="499562" y="57364"/>
                </a:lnTo>
                <a:lnTo>
                  <a:pt x="499872" y="48768"/>
                </a:lnTo>
                <a:lnTo>
                  <a:pt x="499562" y="40171"/>
                </a:lnTo>
                <a:lnTo>
                  <a:pt x="498538" y="32575"/>
                </a:lnTo>
                <a:lnTo>
                  <a:pt x="496657" y="25836"/>
                </a:lnTo>
                <a:lnTo>
                  <a:pt x="493776" y="19812"/>
                </a:lnTo>
                <a:lnTo>
                  <a:pt x="490728" y="12192"/>
                </a:lnTo>
                <a:lnTo>
                  <a:pt x="484632" y="6096"/>
                </a:lnTo>
                <a:lnTo>
                  <a:pt x="477012" y="4572"/>
                </a:lnTo>
                <a:lnTo>
                  <a:pt x="478536" y="0"/>
                </a:lnTo>
                <a:lnTo>
                  <a:pt x="506920" y="31623"/>
                </a:lnTo>
                <a:lnTo>
                  <a:pt x="509016" y="48768"/>
                </a:lnTo>
                <a:lnTo>
                  <a:pt x="508468" y="57626"/>
                </a:lnTo>
                <a:lnTo>
                  <a:pt x="485108" y="94916"/>
                </a:lnTo>
                <a:lnTo>
                  <a:pt x="478536" y="97536"/>
                </a:lnTo>
                <a:close/>
              </a:path>
              <a:path w="509269" h="97790">
                <a:moveTo>
                  <a:pt x="32004" y="97536"/>
                </a:moveTo>
                <a:lnTo>
                  <a:pt x="2286" y="65913"/>
                </a:lnTo>
                <a:lnTo>
                  <a:pt x="0" y="48768"/>
                </a:lnTo>
                <a:lnTo>
                  <a:pt x="571" y="39909"/>
                </a:lnTo>
                <a:lnTo>
                  <a:pt x="24574" y="2833"/>
                </a:lnTo>
                <a:lnTo>
                  <a:pt x="32004" y="0"/>
                </a:lnTo>
                <a:lnTo>
                  <a:pt x="33528" y="4572"/>
                </a:lnTo>
                <a:lnTo>
                  <a:pt x="24384" y="6096"/>
                </a:lnTo>
                <a:lnTo>
                  <a:pt x="19812" y="12192"/>
                </a:lnTo>
                <a:lnTo>
                  <a:pt x="9144" y="48768"/>
                </a:lnTo>
                <a:lnTo>
                  <a:pt x="9667" y="57364"/>
                </a:lnTo>
                <a:lnTo>
                  <a:pt x="33528" y="92964"/>
                </a:lnTo>
                <a:lnTo>
                  <a:pt x="32004" y="97536"/>
                </a:lnTo>
                <a:close/>
              </a:path>
            </a:pathLst>
          </a:custGeom>
          <a:solidFill>
            <a:srgbClr val="000000"/>
          </a:solidFill>
        </p:spPr>
        <p:txBody>
          <a:bodyPr wrap="square" lIns="0" tIns="0" rIns="0" bIns="0" rtlCol="0"/>
          <a:lstStyle/>
          <a:p/>
        </p:txBody>
      </p:sp>
      <p:sp>
        <p:nvSpPr>
          <p:cNvPr id="22" name="object 22"/>
          <p:cNvSpPr txBox="1"/>
          <p:nvPr/>
        </p:nvSpPr>
        <p:spPr>
          <a:xfrm>
            <a:off x="3142466" y="6613738"/>
            <a:ext cx="64769" cy="130175"/>
          </a:xfrm>
          <a:prstGeom prst="rect">
            <a:avLst/>
          </a:prstGeom>
        </p:spPr>
        <p:txBody>
          <a:bodyPr wrap="square" lIns="0" tIns="17145" rIns="0" bIns="0" rtlCol="0" vert="horz">
            <a:spAutoFit/>
          </a:bodyPr>
          <a:lstStyle/>
          <a:p>
            <a:pPr>
              <a:lnSpc>
                <a:spcPct val="100000"/>
              </a:lnSpc>
              <a:spcBef>
                <a:spcPts val="135"/>
              </a:spcBef>
            </a:pPr>
            <a:r>
              <a:rPr dirty="0" sz="650" spc="45">
                <a:latin typeface="Cambria"/>
                <a:cs typeface="Cambria"/>
              </a:rPr>
              <a:t>2</a:t>
            </a:r>
            <a:endParaRPr sz="650">
              <a:latin typeface="Cambria"/>
              <a:cs typeface="Cambria"/>
            </a:endParaRPr>
          </a:p>
        </p:txBody>
      </p:sp>
      <p:sp>
        <p:nvSpPr>
          <p:cNvPr id="23" name="object 23"/>
          <p:cNvSpPr/>
          <p:nvPr/>
        </p:nvSpPr>
        <p:spPr>
          <a:xfrm>
            <a:off x="2339340" y="6835140"/>
            <a:ext cx="364490" cy="97790"/>
          </a:xfrm>
          <a:custGeom>
            <a:avLst/>
            <a:gdLst/>
            <a:ahLst/>
            <a:cxnLst/>
            <a:rect l="l" t="t" r="r" b="b"/>
            <a:pathLst>
              <a:path w="364489" h="97790">
                <a:moveTo>
                  <a:pt x="333756" y="97536"/>
                </a:moveTo>
                <a:lnTo>
                  <a:pt x="332232" y="92964"/>
                </a:lnTo>
                <a:lnTo>
                  <a:pt x="339852" y="91440"/>
                </a:lnTo>
                <a:lnTo>
                  <a:pt x="345948" y="85344"/>
                </a:lnTo>
                <a:lnTo>
                  <a:pt x="348996" y="77724"/>
                </a:lnTo>
                <a:lnTo>
                  <a:pt x="351877" y="71699"/>
                </a:lnTo>
                <a:lnTo>
                  <a:pt x="353758" y="64960"/>
                </a:lnTo>
                <a:lnTo>
                  <a:pt x="354782" y="57364"/>
                </a:lnTo>
                <a:lnTo>
                  <a:pt x="355092" y="48768"/>
                </a:lnTo>
                <a:lnTo>
                  <a:pt x="354782" y="40171"/>
                </a:lnTo>
                <a:lnTo>
                  <a:pt x="353758" y="32575"/>
                </a:lnTo>
                <a:lnTo>
                  <a:pt x="351877" y="25836"/>
                </a:lnTo>
                <a:lnTo>
                  <a:pt x="348996" y="19812"/>
                </a:lnTo>
                <a:lnTo>
                  <a:pt x="345948" y="12192"/>
                </a:lnTo>
                <a:lnTo>
                  <a:pt x="339852" y="6096"/>
                </a:lnTo>
                <a:lnTo>
                  <a:pt x="332232" y="4572"/>
                </a:lnTo>
                <a:lnTo>
                  <a:pt x="333756" y="0"/>
                </a:lnTo>
                <a:lnTo>
                  <a:pt x="362140" y="31623"/>
                </a:lnTo>
                <a:lnTo>
                  <a:pt x="364236" y="48768"/>
                </a:lnTo>
                <a:lnTo>
                  <a:pt x="363688" y="57626"/>
                </a:lnTo>
                <a:lnTo>
                  <a:pt x="340328" y="94916"/>
                </a:lnTo>
                <a:lnTo>
                  <a:pt x="333756" y="97536"/>
                </a:lnTo>
                <a:close/>
              </a:path>
              <a:path w="364489" h="97790">
                <a:moveTo>
                  <a:pt x="32004" y="97536"/>
                </a:moveTo>
                <a:lnTo>
                  <a:pt x="2285" y="65913"/>
                </a:lnTo>
                <a:lnTo>
                  <a:pt x="0" y="48768"/>
                </a:lnTo>
                <a:lnTo>
                  <a:pt x="571" y="39909"/>
                </a:lnTo>
                <a:lnTo>
                  <a:pt x="24574" y="2833"/>
                </a:lnTo>
                <a:lnTo>
                  <a:pt x="32004" y="0"/>
                </a:lnTo>
                <a:lnTo>
                  <a:pt x="33528" y="4572"/>
                </a:lnTo>
                <a:lnTo>
                  <a:pt x="24384" y="6096"/>
                </a:lnTo>
                <a:lnTo>
                  <a:pt x="19812" y="12192"/>
                </a:lnTo>
                <a:lnTo>
                  <a:pt x="9143" y="48768"/>
                </a:lnTo>
                <a:lnTo>
                  <a:pt x="9667" y="57364"/>
                </a:lnTo>
                <a:lnTo>
                  <a:pt x="33528" y="92964"/>
                </a:lnTo>
                <a:lnTo>
                  <a:pt x="32004" y="97536"/>
                </a:lnTo>
                <a:close/>
              </a:path>
            </a:pathLst>
          </a:custGeom>
          <a:solidFill>
            <a:srgbClr val="000000"/>
          </a:solidFill>
        </p:spPr>
        <p:txBody>
          <a:bodyPr wrap="square" lIns="0" tIns="0" rIns="0" bIns="0" rtlCol="0"/>
          <a:lstStyle/>
          <a:p/>
        </p:txBody>
      </p:sp>
      <p:sp>
        <p:nvSpPr>
          <p:cNvPr id="24" name="object 24"/>
          <p:cNvSpPr txBox="1"/>
          <p:nvPr/>
        </p:nvSpPr>
        <p:spPr>
          <a:xfrm>
            <a:off x="2147302" y="6794944"/>
            <a:ext cx="532765" cy="151765"/>
          </a:xfrm>
          <a:prstGeom prst="rect">
            <a:avLst/>
          </a:prstGeom>
        </p:spPr>
        <p:txBody>
          <a:bodyPr wrap="square" lIns="0" tIns="15875" rIns="0" bIns="0" rtlCol="0" vert="horz">
            <a:spAutoFit/>
          </a:bodyPr>
          <a:lstStyle/>
          <a:p>
            <a:pPr>
              <a:lnSpc>
                <a:spcPct val="100000"/>
              </a:lnSpc>
              <a:spcBef>
                <a:spcPts val="125"/>
              </a:spcBef>
            </a:pPr>
            <a:r>
              <a:rPr dirty="0" sz="800" spc="45">
                <a:latin typeface="Cambria"/>
                <a:cs typeface="Cambria"/>
              </a:rPr>
              <a:t>1oo</a:t>
            </a:r>
            <a:r>
              <a:rPr dirty="0" sz="800" spc="114">
                <a:latin typeface="Cambria"/>
                <a:cs typeface="Cambria"/>
              </a:rPr>
              <a:t> </a:t>
            </a:r>
            <a:r>
              <a:rPr dirty="0" sz="800" spc="95">
                <a:latin typeface="Cambria"/>
                <a:cs typeface="Cambria"/>
              </a:rPr>
              <a:t>6ooft</a:t>
            </a:r>
            <a:endParaRPr sz="800">
              <a:latin typeface="Cambria"/>
              <a:cs typeface="Cambria"/>
            </a:endParaRPr>
          </a:p>
        </p:txBody>
      </p:sp>
      <p:sp>
        <p:nvSpPr>
          <p:cNvPr id="25" name="object 25"/>
          <p:cNvSpPr/>
          <p:nvPr/>
        </p:nvSpPr>
        <p:spPr>
          <a:xfrm>
            <a:off x="1662683" y="6798564"/>
            <a:ext cx="1534795" cy="0"/>
          </a:xfrm>
          <a:custGeom>
            <a:avLst/>
            <a:gdLst/>
            <a:ahLst/>
            <a:cxnLst/>
            <a:rect l="l" t="t" r="r" b="b"/>
            <a:pathLst>
              <a:path w="1534795" h="0">
                <a:moveTo>
                  <a:pt x="0" y="0"/>
                </a:moveTo>
                <a:lnTo>
                  <a:pt x="1534667" y="0"/>
                </a:lnTo>
              </a:path>
            </a:pathLst>
          </a:custGeom>
          <a:ln w="9144">
            <a:solidFill>
              <a:srgbClr val="000000"/>
            </a:solidFill>
          </a:ln>
        </p:spPr>
        <p:txBody>
          <a:bodyPr wrap="square" lIns="0" tIns="0" rIns="0" bIns="0" rtlCol="0"/>
          <a:lstStyle/>
          <a:p/>
        </p:txBody>
      </p:sp>
      <p:sp>
        <p:nvSpPr>
          <p:cNvPr id="26" name="object 26"/>
          <p:cNvSpPr txBox="1"/>
          <p:nvPr/>
        </p:nvSpPr>
        <p:spPr>
          <a:xfrm>
            <a:off x="3240037" y="6682210"/>
            <a:ext cx="675005" cy="199390"/>
          </a:xfrm>
          <a:prstGeom prst="rect">
            <a:avLst/>
          </a:prstGeom>
        </p:spPr>
        <p:txBody>
          <a:bodyPr wrap="square" lIns="0" tIns="11430" rIns="0" bIns="0" rtlCol="0" vert="horz">
            <a:spAutoFit/>
          </a:bodyPr>
          <a:lstStyle/>
          <a:p>
            <a:pPr>
              <a:lnSpc>
                <a:spcPct val="100000"/>
              </a:lnSpc>
              <a:spcBef>
                <a:spcPts val="90"/>
              </a:spcBef>
            </a:pPr>
            <a:r>
              <a:rPr dirty="0" sz="1150" spc="210">
                <a:latin typeface="Cambria"/>
                <a:cs typeface="Cambria"/>
              </a:rPr>
              <a:t>=</a:t>
            </a:r>
            <a:r>
              <a:rPr dirty="0" sz="1150" spc="-15">
                <a:latin typeface="Cambria"/>
                <a:cs typeface="Cambria"/>
              </a:rPr>
              <a:t> </a:t>
            </a:r>
            <a:r>
              <a:rPr dirty="0" sz="1150" spc="-5">
                <a:latin typeface="Cambria"/>
                <a:cs typeface="Cambria"/>
              </a:rPr>
              <a:t>0.194 𝑖𝑛</a:t>
            </a:r>
            <a:endParaRPr sz="1150">
              <a:latin typeface="Cambria"/>
              <a:cs typeface="Cambria"/>
            </a:endParaRPr>
          </a:p>
        </p:txBody>
      </p:sp>
      <p:sp>
        <p:nvSpPr>
          <p:cNvPr id="27" name="object 27"/>
          <p:cNvSpPr txBox="1"/>
          <p:nvPr/>
        </p:nvSpPr>
        <p:spPr>
          <a:xfrm>
            <a:off x="978405" y="6593765"/>
            <a:ext cx="2166620" cy="765175"/>
          </a:xfrm>
          <a:prstGeom prst="rect">
            <a:avLst/>
          </a:prstGeom>
        </p:spPr>
        <p:txBody>
          <a:bodyPr wrap="square" lIns="0" tIns="11430" rIns="0" bIns="0" rtlCol="0" vert="horz">
            <a:spAutoFit/>
          </a:bodyPr>
          <a:lstStyle/>
          <a:p>
            <a:pPr marL="283210" indent="-245745">
              <a:lnSpc>
                <a:spcPct val="100000"/>
              </a:lnSpc>
              <a:spcBef>
                <a:spcPts val="90"/>
              </a:spcBef>
              <a:buFont typeface="Arial"/>
              <a:buChar char="•"/>
              <a:tabLst>
                <a:tab pos="283210" algn="l"/>
                <a:tab pos="283845" algn="l"/>
                <a:tab pos="537845" algn="l"/>
                <a:tab pos="1680845" algn="l"/>
              </a:tabLst>
            </a:pPr>
            <a:r>
              <a:rPr dirty="0" baseline="-33816" sz="1725" spc="-15">
                <a:latin typeface="Cambria"/>
                <a:cs typeface="Cambria"/>
              </a:rPr>
              <a:t>𝐴	</a:t>
            </a:r>
            <a:r>
              <a:rPr dirty="0" baseline="-33816" sz="1725" spc="315">
                <a:latin typeface="Cambria"/>
                <a:cs typeface="Cambria"/>
              </a:rPr>
              <a:t>= </a:t>
            </a:r>
            <a:r>
              <a:rPr dirty="0" sz="800" spc="25">
                <a:latin typeface="Cambria"/>
                <a:cs typeface="Cambria"/>
              </a:rPr>
              <a:t>1.5</a:t>
            </a:r>
            <a:r>
              <a:rPr dirty="0" sz="800" spc="55">
                <a:latin typeface="Cambria"/>
                <a:cs typeface="Cambria"/>
              </a:rPr>
              <a:t> </a:t>
            </a:r>
            <a:r>
              <a:rPr dirty="0" sz="800" spc="125">
                <a:latin typeface="Cambria"/>
                <a:cs typeface="Cambria"/>
              </a:rPr>
              <a:t>-1.5%-</a:t>
            </a:r>
            <a:r>
              <a:rPr dirty="0" sz="800" spc="185">
                <a:latin typeface="Cambria"/>
                <a:cs typeface="Cambria"/>
              </a:rPr>
              <a:t> </a:t>
            </a:r>
            <a:r>
              <a:rPr dirty="0" sz="800" spc="130">
                <a:latin typeface="Cambria"/>
                <a:cs typeface="Cambria"/>
              </a:rPr>
              <a:t>-2%	</a:t>
            </a:r>
            <a:r>
              <a:rPr dirty="0" sz="800" spc="65">
                <a:latin typeface="Cambria"/>
                <a:cs typeface="Cambria"/>
              </a:rPr>
              <a:t>124.58ft</a:t>
            </a:r>
            <a:endParaRPr sz="800">
              <a:latin typeface="Cambria"/>
              <a:cs typeface="Cambria"/>
            </a:endParaRPr>
          </a:p>
          <a:p>
            <a:pPr marL="282575" indent="-245110">
              <a:lnSpc>
                <a:spcPct val="100000"/>
              </a:lnSpc>
              <a:spcBef>
                <a:spcPts val="1425"/>
              </a:spcBef>
              <a:buChar char="•"/>
              <a:tabLst>
                <a:tab pos="282575" algn="l"/>
                <a:tab pos="283210" algn="l"/>
              </a:tabLst>
            </a:pPr>
            <a:r>
              <a:rPr dirty="0" sz="1150" spc="-10">
                <a:latin typeface="Arial"/>
                <a:cs typeface="Arial"/>
              </a:rPr>
              <a:t>Positive </a:t>
            </a:r>
            <a:r>
              <a:rPr dirty="0" sz="1150" spc="-5">
                <a:latin typeface="Arial"/>
                <a:cs typeface="Arial"/>
              </a:rPr>
              <a:t>for </a:t>
            </a:r>
            <a:r>
              <a:rPr dirty="0" sz="1150" spc="-10">
                <a:latin typeface="Arial"/>
                <a:cs typeface="Arial"/>
              </a:rPr>
              <a:t>sag curves</a:t>
            </a:r>
            <a:endParaRPr sz="1150">
              <a:latin typeface="Arial"/>
              <a:cs typeface="Arial"/>
            </a:endParaRPr>
          </a:p>
          <a:p>
            <a:pPr marL="282575" indent="-245110">
              <a:lnSpc>
                <a:spcPct val="100000"/>
              </a:lnSpc>
              <a:spcBef>
                <a:spcPts val="265"/>
              </a:spcBef>
              <a:buChar char="•"/>
              <a:tabLst>
                <a:tab pos="282575" algn="l"/>
                <a:tab pos="283210" algn="l"/>
              </a:tabLst>
            </a:pPr>
            <a:r>
              <a:rPr dirty="0" sz="1150" spc="-10">
                <a:latin typeface="Arial"/>
                <a:cs typeface="Arial"/>
              </a:rPr>
              <a:t>Negative </a:t>
            </a:r>
            <a:r>
              <a:rPr dirty="0" sz="1150" spc="-5">
                <a:latin typeface="Arial"/>
                <a:cs typeface="Arial"/>
              </a:rPr>
              <a:t>for crest </a:t>
            </a:r>
            <a:r>
              <a:rPr dirty="0" sz="1150" spc="-10">
                <a:latin typeface="Arial"/>
                <a:cs typeface="Arial"/>
              </a:rPr>
              <a:t>curves</a:t>
            </a:r>
            <a:endParaRPr sz="1150">
              <a:latin typeface="Arial"/>
              <a:cs typeface="Arial"/>
            </a:endParaRPr>
          </a:p>
        </p:txBody>
      </p:sp>
      <p:sp>
        <p:nvSpPr>
          <p:cNvPr id="28" name="object 28"/>
          <p:cNvSpPr txBox="1"/>
          <p:nvPr/>
        </p:nvSpPr>
        <p:spPr>
          <a:xfrm>
            <a:off x="6903724" y="8873744"/>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15</a:t>
            </a:r>
            <a:r>
              <a:rPr dirty="0" sz="850">
                <a:solidFill>
                  <a:srgbClr val="FFFFFF"/>
                </a:solidFill>
                <a:latin typeface="Arial"/>
                <a:cs typeface="Arial"/>
              </a:rPr>
              <a:t>8</a:t>
            </a:r>
            <a:endParaRPr sz="850">
              <a:latin typeface="Arial"/>
              <a:cs typeface="Arial"/>
            </a:endParaRPr>
          </a:p>
        </p:txBody>
      </p:sp>
      <p:sp>
        <p:nvSpPr>
          <p:cNvPr id="29" name="object 29"/>
          <p:cNvSpPr txBox="1"/>
          <p:nvPr/>
        </p:nvSpPr>
        <p:spPr>
          <a:xfrm>
            <a:off x="4667972" y="7407644"/>
            <a:ext cx="1490345" cy="221615"/>
          </a:xfrm>
          <a:prstGeom prst="rect">
            <a:avLst/>
          </a:prstGeom>
        </p:spPr>
        <p:txBody>
          <a:bodyPr wrap="square" lIns="0" tIns="17145" rIns="0" bIns="0" rtlCol="0" vert="horz">
            <a:spAutoFit/>
          </a:bodyPr>
          <a:lstStyle/>
          <a:p>
            <a:pPr>
              <a:lnSpc>
                <a:spcPct val="100000"/>
              </a:lnSpc>
              <a:spcBef>
                <a:spcPts val="135"/>
              </a:spcBef>
            </a:pPr>
            <a:r>
              <a:rPr dirty="0" sz="1250" spc="5">
                <a:latin typeface="Arial"/>
                <a:cs typeface="Arial"/>
              </a:rPr>
              <a:t>Vertical </a:t>
            </a:r>
            <a:r>
              <a:rPr dirty="0" sz="1250" spc="15">
                <a:latin typeface="Arial"/>
                <a:cs typeface="Arial"/>
              </a:rPr>
              <a:t>Curve</a:t>
            </a:r>
            <a:r>
              <a:rPr dirty="0" sz="1250" spc="-80">
                <a:latin typeface="Arial"/>
                <a:cs typeface="Arial"/>
              </a:rPr>
              <a:t> </a:t>
            </a:r>
            <a:r>
              <a:rPr dirty="0" sz="1250" spc="10">
                <a:latin typeface="Arial"/>
                <a:cs typeface="Arial"/>
              </a:rPr>
              <a:t>Effect</a:t>
            </a:r>
            <a:endParaRPr sz="1250">
              <a:latin typeface="Arial"/>
              <a:cs typeface="Arial"/>
            </a:endParaRPr>
          </a:p>
        </p:txBody>
      </p:sp>
      <p:sp>
        <p:nvSpPr>
          <p:cNvPr id="30" name="object 30"/>
          <p:cNvSpPr/>
          <p:nvPr/>
        </p:nvSpPr>
        <p:spPr>
          <a:xfrm>
            <a:off x="4015740" y="6344411"/>
            <a:ext cx="3064763" cy="998219"/>
          </a:xfrm>
          <a:prstGeom prst="rect">
            <a:avLst/>
          </a:prstGeom>
          <a:blipFill>
            <a:blip r:embed="rId4" cstate="print"/>
            <a:stretch>
              <a:fillRect/>
            </a:stretch>
          </a:blipFill>
        </p:spPr>
        <p:txBody>
          <a:bodyPr wrap="square" lIns="0" tIns="0" rIns="0" bIns="0" rtlCol="0"/>
          <a:lstStyle/>
          <a:p/>
        </p:txBody>
      </p:sp>
      <p:sp>
        <p:nvSpPr>
          <p:cNvPr id="31" name="object 31"/>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32" name="object 32"/>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5</a:t>
            </a:r>
            <a:r>
              <a:rPr dirty="0" sz="1050" spc="-5">
                <a:solidFill>
                  <a:srgbClr val="262626"/>
                </a:solidFill>
                <a:latin typeface="Calibri"/>
                <a:cs typeface="Calibri"/>
              </a:rPr>
              <a:t>7</a:t>
            </a:r>
            <a:endParaRPr sz="1050">
              <a:latin typeface="Calibri"/>
              <a:cs typeface="Calibri"/>
            </a:endParaRPr>
          </a:p>
        </p:txBody>
      </p:sp>
      <p:sp>
        <p:nvSpPr>
          <p:cNvPr id="34" name="object 34"/>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33" name="object 33"/>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5</a:t>
            </a:r>
            <a:r>
              <a:rPr dirty="0" sz="1050" spc="-5">
                <a:solidFill>
                  <a:srgbClr val="262626"/>
                </a:solidFill>
                <a:latin typeface="Calibri"/>
                <a:cs typeface="Calibri"/>
              </a:rPr>
              <a:t>8</a:t>
            </a:r>
            <a:endParaRPr sz="105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1649095" cy="417195"/>
          </a:xfrm>
          <a:prstGeom prst="rect"/>
        </p:spPr>
        <p:txBody>
          <a:bodyPr wrap="square" lIns="0" tIns="14604" rIns="0" bIns="0" rtlCol="0" vert="horz">
            <a:spAutoFit/>
          </a:bodyPr>
          <a:lstStyle/>
          <a:p>
            <a:pPr>
              <a:lnSpc>
                <a:spcPct val="100000"/>
              </a:lnSpc>
              <a:spcBef>
                <a:spcPts val="114"/>
              </a:spcBef>
            </a:pPr>
            <a:r>
              <a:rPr dirty="0" sz="2550" spc="15" b="0">
                <a:solidFill>
                  <a:srgbClr val="1C7C5B"/>
                </a:solidFill>
                <a:latin typeface="Arial Black"/>
                <a:cs typeface="Arial Black"/>
              </a:rPr>
              <a:t>C</a:t>
            </a:r>
            <a:r>
              <a:rPr dirty="0" sz="2550" spc="-10" b="0">
                <a:solidFill>
                  <a:srgbClr val="1C7C5B"/>
                </a:solidFill>
                <a:latin typeface="Arial Black"/>
                <a:cs typeface="Arial Black"/>
              </a:rPr>
              <a:t>o</a:t>
            </a:r>
            <a:r>
              <a:rPr dirty="0" sz="2550" spc="15" b="0">
                <a:solidFill>
                  <a:srgbClr val="1C7C5B"/>
                </a:solidFill>
                <a:latin typeface="Arial Black"/>
                <a:cs typeface="Arial Black"/>
              </a:rPr>
              <a:t>nc</a:t>
            </a:r>
            <a:r>
              <a:rPr dirty="0" sz="2550" spc="45" b="0">
                <a:solidFill>
                  <a:srgbClr val="1C7C5B"/>
                </a:solidFill>
                <a:latin typeface="Arial Black"/>
                <a:cs typeface="Arial Black"/>
              </a:rPr>
              <a:t>r</a:t>
            </a:r>
            <a:r>
              <a:rPr dirty="0" sz="2550" spc="15" b="0">
                <a:solidFill>
                  <a:srgbClr val="1C7C5B"/>
                </a:solidFill>
                <a:latin typeface="Arial Black"/>
                <a:cs typeface="Arial Black"/>
              </a:rPr>
              <a:t>e</a:t>
            </a:r>
            <a:r>
              <a:rPr dirty="0" sz="2550" spc="-5" b="0">
                <a:solidFill>
                  <a:srgbClr val="1C7C5B"/>
                </a:solidFill>
                <a:latin typeface="Arial Black"/>
                <a:cs typeface="Arial Black"/>
              </a:rPr>
              <a:t>t</a:t>
            </a:r>
            <a:r>
              <a:rPr dirty="0" sz="2550" spc="10" b="0">
                <a:solidFill>
                  <a:srgbClr val="1C7C5B"/>
                </a:solidFill>
                <a:latin typeface="Arial Black"/>
                <a:cs typeface="Arial Black"/>
              </a:rPr>
              <a:t>e</a:t>
            </a:r>
            <a:endParaRPr sz="2550">
              <a:latin typeface="Arial Black"/>
              <a:cs typeface="Arial Black"/>
            </a:endParaRPr>
          </a:p>
        </p:txBody>
      </p:sp>
      <p:sp>
        <p:nvSpPr>
          <p:cNvPr id="6" name="object 6"/>
          <p:cNvSpPr txBox="1"/>
          <p:nvPr/>
        </p:nvSpPr>
        <p:spPr>
          <a:xfrm>
            <a:off x="1016505" y="1843558"/>
            <a:ext cx="2409825" cy="443230"/>
          </a:xfrm>
          <a:prstGeom prst="rect">
            <a:avLst/>
          </a:prstGeom>
        </p:spPr>
        <p:txBody>
          <a:bodyPr wrap="square" lIns="0" tIns="46355" rIns="0" bIns="0" rtlCol="0" vert="horz">
            <a:spAutoFit/>
          </a:bodyPr>
          <a:lstStyle/>
          <a:p>
            <a:pPr marL="244475" indent="-245110">
              <a:lnSpc>
                <a:spcPct val="100000"/>
              </a:lnSpc>
              <a:spcBef>
                <a:spcPts val="365"/>
              </a:spcBef>
              <a:buChar char="•"/>
              <a:tabLst>
                <a:tab pos="244475" algn="l"/>
                <a:tab pos="245110" algn="l"/>
              </a:tabLst>
            </a:pPr>
            <a:r>
              <a:rPr dirty="0" sz="1150" spc="-10">
                <a:latin typeface="Arial"/>
                <a:cs typeface="Arial"/>
              </a:rPr>
              <a:t>LRFD</a:t>
            </a:r>
            <a:r>
              <a:rPr dirty="0" sz="1150" spc="-20">
                <a:latin typeface="Arial"/>
                <a:cs typeface="Arial"/>
              </a:rPr>
              <a:t> </a:t>
            </a:r>
            <a:r>
              <a:rPr dirty="0" sz="1150" spc="-10">
                <a:latin typeface="Arial"/>
                <a:cs typeface="Arial"/>
              </a:rPr>
              <a:t>5.4.2</a:t>
            </a:r>
            <a:endParaRPr sz="1150">
              <a:latin typeface="Arial"/>
              <a:cs typeface="Arial"/>
            </a:endParaRPr>
          </a:p>
          <a:p>
            <a:pPr marL="244475" indent="-245110">
              <a:lnSpc>
                <a:spcPct val="100000"/>
              </a:lnSpc>
              <a:spcBef>
                <a:spcPts val="265"/>
              </a:spcBef>
              <a:buChar char="•"/>
              <a:tabLst>
                <a:tab pos="244475" algn="l"/>
                <a:tab pos="245110" algn="l"/>
              </a:tabLst>
            </a:pPr>
            <a:r>
              <a:rPr dirty="0" sz="1150" spc="-5">
                <a:latin typeface="Arial"/>
                <a:cs typeface="Arial"/>
              </a:rPr>
              <a:t>Normal </a:t>
            </a:r>
            <a:r>
              <a:rPr dirty="0" sz="1150" spc="-10">
                <a:latin typeface="Arial"/>
                <a:cs typeface="Arial"/>
              </a:rPr>
              <a:t>and Lightweight</a:t>
            </a:r>
            <a:r>
              <a:rPr dirty="0" sz="1150" spc="-40">
                <a:latin typeface="Arial"/>
                <a:cs typeface="Arial"/>
              </a:rPr>
              <a:t> </a:t>
            </a:r>
            <a:r>
              <a:rPr dirty="0" sz="1150" spc="-10">
                <a:latin typeface="Arial"/>
                <a:cs typeface="Arial"/>
              </a:rPr>
              <a:t>Concrete</a:t>
            </a:r>
            <a:endParaRPr sz="1150">
              <a:latin typeface="Arial"/>
              <a:cs typeface="Arial"/>
            </a:endParaRPr>
          </a:p>
        </p:txBody>
      </p:sp>
      <p:sp>
        <p:nvSpPr>
          <p:cNvPr id="7" name="object 7"/>
          <p:cNvSpPr txBox="1"/>
          <p:nvPr/>
        </p:nvSpPr>
        <p:spPr>
          <a:xfrm>
            <a:off x="3706344" y="2600919"/>
            <a:ext cx="201930" cy="151765"/>
          </a:xfrm>
          <a:prstGeom prst="rect">
            <a:avLst/>
          </a:prstGeom>
        </p:spPr>
        <p:txBody>
          <a:bodyPr wrap="square" lIns="0" tIns="15875" rIns="0" bIns="0" rtlCol="0" vert="horz">
            <a:spAutoFit/>
          </a:bodyPr>
          <a:lstStyle/>
          <a:p>
            <a:pPr>
              <a:lnSpc>
                <a:spcPct val="100000"/>
              </a:lnSpc>
              <a:spcBef>
                <a:spcPts val="125"/>
              </a:spcBef>
            </a:pPr>
            <a:r>
              <a:rPr dirty="0" sz="800" spc="25">
                <a:latin typeface="Cambria"/>
                <a:cs typeface="Cambria"/>
              </a:rPr>
              <a:t>e</a:t>
            </a:r>
            <a:r>
              <a:rPr dirty="0" sz="800" spc="190">
                <a:latin typeface="Cambria"/>
                <a:cs typeface="Cambria"/>
              </a:rPr>
              <a:t> </a:t>
            </a:r>
            <a:r>
              <a:rPr dirty="0" sz="800" spc="25">
                <a:latin typeface="Cambria"/>
                <a:cs typeface="Cambria"/>
              </a:rPr>
              <a:t>e</a:t>
            </a:r>
            <a:endParaRPr sz="800">
              <a:latin typeface="Cambria"/>
              <a:cs typeface="Cambria"/>
            </a:endParaRPr>
          </a:p>
        </p:txBody>
      </p:sp>
      <p:sp>
        <p:nvSpPr>
          <p:cNvPr id="8" name="object 8"/>
          <p:cNvSpPr txBox="1"/>
          <p:nvPr/>
        </p:nvSpPr>
        <p:spPr>
          <a:xfrm>
            <a:off x="991105" y="2532385"/>
            <a:ext cx="3188335" cy="199390"/>
          </a:xfrm>
          <a:prstGeom prst="rect">
            <a:avLst/>
          </a:prstGeom>
        </p:spPr>
        <p:txBody>
          <a:bodyPr wrap="square" lIns="0" tIns="11430" rIns="0" bIns="0" rtlCol="0" vert="horz">
            <a:spAutoFit/>
          </a:bodyPr>
          <a:lstStyle/>
          <a:p>
            <a:pPr marL="269875" indent="-245110">
              <a:lnSpc>
                <a:spcPct val="100000"/>
              </a:lnSpc>
              <a:spcBef>
                <a:spcPts val="90"/>
              </a:spcBef>
              <a:buChar char="•"/>
              <a:tabLst>
                <a:tab pos="269875" algn="l"/>
                <a:tab pos="270510" algn="l"/>
              </a:tabLst>
            </a:pPr>
            <a:r>
              <a:rPr dirty="0" sz="1150" spc="-10">
                <a:latin typeface="Arial"/>
                <a:cs typeface="Arial"/>
              </a:rPr>
              <a:t>Modulus </a:t>
            </a:r>
            <a:r>
              <a:rPr dirty="0" sz="1150" spc="-5">
                <a:latin typeface="Arial"/>
                <a:cs typeface="Arial"/>
              </a:rPr>
              <a:t>of </a:t>
            </a:r>
            <a:r>
              <a:rPr dirty="0" sz="1150" spc="-10">
                <a:latin typeface="Arial"/>
                <a:cs typeface="Arial"/>
              </a:rPr>
              <a:t>elasticity </a:t>
            </a:r>
            <a:r>
              <a:rPr dirty="0" sz="1150" spc="-25">
                <a:latin typeface="Cambria"/>
                <a:cs typeface="Cambria"/>
              </a:rPr>
              <a:t>𝐸</a:t>
            </a:r>
            <a:r>
              <a:rPr dirty="0" baseline="-17361" sz="1200" spc="-37">
                <a:latin typeface="Cambria"/>
                <a:cs typeface="Cambria"/>
              </a:rPr>
              <a:t>e </a:t>
            </a:r>
            <a:r>
              <a:rPr dirty="0" sz="1150" spc="210">
                <a:latin typeface="Cambria"/>
                <a:cs typeface="Cambria"/>
              </a:rPr>
              <a:t>=</a:t>
            </a:r>
            <a:r>
              <a:rPr dirty="0" sz="1150">
                <a:latin typeface="Cambria"/>
                <a:cs typeface="Cambria"/>
              </a:rPr>
              <a:t> </a:t>
            </a:r>
            <a:r>
              <a:rPr dirty="0" sz="1150" spc="25">
                <a:latin typeface="Cambria"/>
                <a:cs typeface="Cambria"/>
              </a:rPr>
              <a:t>120,000𝐾</a:t>
            </a:r>
            <a:r>
              <a:rPr dirty="0" baseline="-17361" sz="1200" spc="37">
                <a:latin typeface="Cambria"/>
                <a:cs typeface="Cambria"/>
              </a:rPr>
              <a:t>1</a:t>
            </a:r>
            <a:r>
              <a:rPr dirty="0" sz="1150" spc="25">
                <a:latin typeface="Cambria"/>
                <a:cs typeface="Cambria"/>
              </a:rPr>
              <a:t>𝑤</a:t>
            </a:r>
            <a:r>
              <a:rPr dirty="0" baseline="27777" sz="1200" spc="37">
                <a:latin typeface="Cambria"/>
                <a:cs typeface="Cambria"/>
              </a:rPr>
              <a:t>2</a:t>
            </a:r>
            <a:r>
              <a:rPr dirty="0" sz="1150" spc="25">
                <a:latin typeface="Cambria"/>
                <a:cs typeface="Cambria"/>
              </a:rPr>
              <a:t>𝑓</a:t>
            </a:r>
            <a:r>
              <a:rPr dirty="0" baseline="27777" sz="1200" spc="37">
                <a:latin typeface="Cambria"/>
                <a:cs typeface="Cambria"/>
              </a:rPr>
              <a:t>,</a:t>
            </a:r>
            <a:r>
              <a:rPr dirty="0" baseline="41666" sz="1200" spc="37">
                <a:latin typeface="Cambria"/>
                <a:cs typeface="Cambria"/>
              </a:rPr>
              <a:t>o.33</a:t>
            </a:r>
            <a:endParaRPr baseline="41666" sz="1200">
              <a:latin typeface="Cambria"/>
              <a:cs typeface="Cambria"/>
            </a:endParaRPr>
          </a:p>
        </p:txBody>
      </p:sp>
      <p:sp>
        <p:nvSpPr>
          <p:cNvPr id="9" name="object 9"/>
          <p:cNvSpPr txBox="1"/>
          <p:nvPr/>
        </p:nvSpPr>
        <p:spPr>
          <a:xfrm>
            <a:off x="1016505" y="2704504"/>
            <a:ext cx="1734820" cy="443230"/>
          </a:xfrm>
          <a:prstGeom prst="rect">
            <a:avLst/>
          </a:prstGeom>
        </p:spPr>
        <p:txBody>
          <a:bodyPr wrap="square" lIns="0" tIns="46355" rIns="0" bIns="0" rtlCol="0" vert="horz">
            <a:spAutoFit/>
          </a:bodyPr>
          <a:lstStyle/>
          <a:p>
            <a:pPr marL="325755">
              <a:lnSpc>
                <a:spcPct val="100000"/>
              </a:lnSpc>
              <a:spcBef>
                <a:spcPts val="365"/>
              </a:spcBef>
            </a:pPr>
            <a:r>
              <a:rPr dirty="0" sz="1150" spc="-10">
                <a:latin typeface="Arial"/>
                <a:cs typeface="Arial"/>
              </a:rPr>
              <a:t>– LRFD 5.4.2.4</a:t>
            </a:r>
            <a:endParaRPr sz="1150">
              <a:latin typeface="Arial"/>
              <a:cs typeface="Arial"/>
            </a:endParaRPr>
          </a:p>
          <a:p>
            <a:pPr marL="244475" indent="-245110">
              <a:lnSpc>
                <a:spcPct val="100000"/>
              </a:lnSpc>
              <a:spcBef>
                <a:spcPts val="265"/>
              </a:spcBef>
              <a:buChar char="•"/>
              <a:tabLst>
                <a:tab pos="244475" algn="l"/>
                <a:tab pos="245110" algn="l"/>
              </a:tabLst>
            </a:pPr>
            <a:r>
              <a:rPr dirty="0" sz="1150" spc="-5">
                <a:latin typeface="Arial"/>
                <a:cs typeface="Arial"/>
              </a:rPr>
              <a:t>Girder </a:t>
            </a:r>
            <a:r>
              <a:rPr dirty="0" sz="1150" spc="-10">
                <a:latin typeface="Arial"/>
                <a:cs typeface="Arial"/>
              </a:rPr>
              <a:t>Concrete</a:t>
            </a:r>
            <a:r>
              <a:rPr dirty="0" sz="1150" spc="-45">
                <a:latin typeface="Arial"/>
                <a:cs typeface="Arial"/>
              </a:rPr>
              <a:t> </a:t>
            </a:r>
            <a:r>
              <a:rPr dirty="0" sz="1150" spc="-10">
                <a:latin typeface="Arial"/>
                <a:cs typeface="Arial"/>
              </a:rPr>
              <a:t>(HSC)</a:t>
            </a:r>
            <a:endParaRPr sz="1150">
              <a:latin typeface="Arial"/>
              <a:cs typeface="Arial"/>
            </a:endParaRPr>
          </a:p>
        </p:txBody>
      </p:sp>
      <p:sp>
        <p:nvSpPr>
          <p:cNvPr id="10" name="object 10"/>
          <p:cNvSpPr txBox="1"/>
          <p:nvPr/>
        </p:nvSpPr>
        <p:spPr>
          <a:xfrm>
            <a:off x="2587740" y="3230357"/>
            <a:ext cx="103505" cy="151765"/>
          </a:xfrm>
          <a:prstGeom prst="rect">
            <a:avLst/>
          </a:prstGeom>
        </p:spPr>
        <p:txBody>
          <a:bodyPr wrap="square" lIns="0" tIns="15875" rIns="0" bIns="0" rtlCol="0" vert="horz">
            <a:spAutoFit/>
          </a:bodyPr>
          <a:lstStyle/>
          <a:p>
            <a:pPr>
              <a:lnSpc>
                <a:spcPct val="100000"/>
              </a:lnSpc>
              <a:spcBef>
                <a:spcPts val="125"/>
              </a:spcBef>
            </a:pPr>
            <a:r>
              <a:rPr dirty="0" sz="800" spc="25">
                <a:latin typeface="Cambria"/>
                <a:cs typeface="Cambria"/>
              </a:rPr>
              <a:t>e</a:t>
            </a:r>
            <a:r>
              <a:rPr dirty="0" sz="800" spc="65">
                <a:latin typeface="Cambria"/>
                <a:cs typeface="Cambria"/>
              </a:rPr>
              <a:t>i</a:t>
            </a:r>
            <a:endParaRPr sz="800">
              <a:latin typeface="Cambria"/>
              <a:cs typeface="Cambria"/>
            </a:endParaRPr>
          </a:p>
        </p:txBody>
      </p:sp>
      <p:sp>
        <p:nvSpPr>
          <p:cNvPr id="11" name="object 11"/>
          <p:cNvSpPr txBox="1"/>
          <p:nvPr/>
        </p:nvSpPr>
        <p:spPr>
          <a:xfrm>
            <a:off x="1317287" y="3155649"/>
            <a:ext cx="2268220" cy="199390"/>
          </a:xfrm>
          <a:prstGeom prst="rect">
            <a:avLst/>
          </a:prstGeom>
        </p:spPr>
        <p:txBody>
          <a:bodyPr wrap="square" lIns="0" tIns="11430" rIns="0" bIns="0" rtlCol="0" vert="horz">
            <a:spAutoFit/>
          </a:bodyPr>
          <a:lstStyle/>
          <a:p>
            <a:pPr marL="25400">
              <a:lnSpc>
                <a:spcPct val="100000"/>
              </a:lnSpc>
              <a:spcBef>
                <a:spcPts val="90"/>
              </a:spcBef>
            </a:pPr>
            <a:r>
              <a:rPr dirty="0" sz="1150" spc="-10">
                <a:latin typeface="Arial"/>
                <a:cs typeface="Arial"/>
              </a:rPr>
              <a:t>– Initial strength, </a:t>
            </a:r>
            <a:r>
              <a:rPr dirty="0" sz="1150" spc="95">
                <a:latin typeface="Cambria"/>
                <a:cs typeface="Cambria"/>
              </a:rPr>
              <a:t>𝑓</a:t>
            </a:r>
            <a:r>
              <a:rPr dirty="0" baseline="31250" sz="1200" spc="142">
                <a:latin typeface="Cambria"/>
                <a:cs typeface="Cambria"/>
              </a:rPr>
              <a:t>, </a:t>
            </a:r>
            <a:r>
              <a:rPr dirty="0" sz="1150" spc="210">
                <a:latin typeface="Cambria"/>
                <a:cs typeface="Cambria"/>
              </a:rPr>
              <a:t>= </a:t>
            </a:r>
            <a:r>
              <a:rPr dirty="0" sz="1150" spc="-10">
                <a:latin typeface="Cambria"/>
                <a:cs typeface="Cambria"/>
              </a:rPr>
              <a:t>4 </a:t>
            </a:r>
            <a:r>
              <a:rPr dirty="0" sz="1150" spc="210">
                <a:latin typeface="Cambria"/>
                <a:cs typeface="Cambria"/>
              </a:rPr>
              <a:t>−</a:t>
            </a:r>
            <a:r>
              <a:rPr dirty="0" sz="1150" spc="-35">
                <a:latin typeface="Cambria"/>
                <a:cs typeface="Cambria"/>
              </a:rPr>
              <a:t> </a:t>
            </a:r>
            <a:r>
              <a:rPr dirty="0" sz="1150" spc="-10">
                <a:latin typeface="Cambria"/>
                <a:cs typeface="Cambria"/>
              </a:rPr>
              <a:t>7.5 𝑘𝑠𝑖</a:t>
            </a:r>
            <a:endParaRPr sz="1150">
              <a:latin typeface="Cambria"/>
              <a:cs typeface="Cambria"/>
            </a:endParaRPr>
          </a:p>
        </p:txBody>
      </p:sp>
      <p:sp>
        <p:nvSpPr>
          <p:cNvPr id="12" name="object 12"/>
          <p:cNvSpPr txBox="1"/>
          <p:nvPr/>
        </p:nvSpPr>
        <p:spPr>
          <a:xfrm>
            <a:off x="1317287" y="3365972"/>
            <a:ext cx="2187575" cy="199390"/>
          </a:xfrm>
          <a:prstGeom prst="rect">
            <a:avLst/>
          </a:prstGeom>
        </p:spPr>
        <p:txBody>
          <a:bodyPr wrap="square" lIns="0" tIns="11430" rIns="0" bIns="0" rtlCol="0" vert="horz">
            <a:spAutoFit/>
          </a:bodyPr>
          <a:lstStyle/>
          <a:p>
            <a:pPr marL="25400">
              <a:lnSpc>
                <a:spcPct val="100000"/>
              </a:lnSpc>
              <a:spcBef>
                <a:spcPts val="90"/>
              </a:spcBef>
            </a:pPr>
            <a:r>
              <a:rPr dirty="0" sz="1150" spc="-10">
                <a:latin typeface="Arial"/>
                <a:cs typeface="Arial"/>
              </a:rPr>
              <a:t>– Final strength, </a:t>
            </a:r>
            <a:r>
              <a:rPr dirty="0" sz="1150" spc="95">
                <a:latin typeface="Cambria"/>
                <a:cs typeface="Cambria"/>
              </a:rPr>
              <a:t>𝑓</a:t>
            </a:r>
            <a:r>
              <a:rPr dirty="0" baseline="27777" sz="1200" spc="142">
                <a:latin typeface="Cambria"/>
                <a:cs typeface="Cambria"/>
              </a:rPr>
              <a:t>, </a:t>
            </a:r>
            <a:r>
              <a:rPr dirty="0" sz="1150" spc="210">
                <a:latin typeface="Cambria"/>
                <a:cs typeface="Cambria"/>
              </a:rPr>
              <a:t>= </a:t>
            </a:r>
            <a:r>
              <a:rPr dirty="0" sz="1150" spc="-10">
                <a:latin typeface="Cambria"/>
                <a:cs typeface="Cambria"/>
              </a:rPr>
              <a:t>5 </a:t>
            </a:r>
            <a:r>
              <a:rPr dirty="0" sz="1150" spc="210">
                <a:latin typeface="Cambria"/>
                <a:cs typeface="Cambria"/>
              </a:rPr>
              <a:t>−</a:t>
            </a:r>
            <a:r>
              <a:rPr dirty="0" sz="1150" spc="-10">
                <a:latin typeface="Cambria"/>
                <a:cs typeface="Cambria"/>
              </a:rPr>
              <a:t> </a:t>
            </a:r>
            <a:r>
              <a:rPr dirty="0" sz="1150" spc="-5">
                <a:latin typeface="Cambria"/>
                <a:cs typeface="Cambria"/>
              </a:rPr>
              <a:t>15 </a:t>
            </a:r>
            <a:r>
              <a:rPr dirty="0" sz="1150" spc="-10">
                <a:latin typeface="Cambria"/>
                <a:cs typeface="Cambria"/>
              </a:rPr>
              <a:t>𝑘𝑠𝑖</a:t>
            </a:r>
            <a:endParaRPr sz="1150">
              <a:latin typeface="Cambria"/>
              <a:cs typeface="Cambria"/>
            </a:endParaRPr>
          </a:p>
        </p:txBody>
      </p:sp>
      <p:sp>
        <p:nvSpPr>
          <p:cNvPr id="13" name="object 13"/>
          <p:cNvSpPr txBox="1"/>
          <p:nvPr/>
        </p:nvSpPr>
        <p:spPr>
          <a:xfrm>
            <a:off x="1016505" y="3424406"/>
            <a:ext cx="1659889" cy="349885"/>
          </a:xfrm>
          <a:prstGeom prst="rect">
            <a:avLst/>
          </a:prstGeom>
        </p:spPr>
        <p:txBody>
          <a:bodyPr wrap="square" lIns="0" tIns="26034" rIns="0" bIns="0" rtlCol="0" vert="horz">
            <a:spAutoFit/>
          </a:bodyPr>
          <a:lstStyle/>
          <a:p>
            <a:pPr algn="r" marR="59055">
              <a:lnSpc>
                <a:spcPct val="100000"/>
              </a:lnSpc>
              <a:spcBef>
                <a:spcPts val="204"/>
              </a:spcBef>
            </a:pPr>
            <a:r>
              <a:rPr dirty="0" sz="800" spc="25">
                <a:latin typeface="Cambria"/>
                <a:cs typeface="Cambria"/>
              </a:rPr>
              <a:t>e</a:t>
            </a:r>
            <a:endParaRPr sz="800">
              <a:latin typeface="Cambria"/>
              <a:cs typeface="Cambria"/>
            </a:endParaRPr>
          </a:p>
          <a:p>
            <a:pPr marL="244475" indent="-245110">
              <a:lnSpc>
                <a:spcPct val="100000"/>
              </a:lnSpc>
              <a:spcBef>
                <a:spcPts val="105"/>
              </a:spcBef>
              <a:buChar char="•"/>
              <a:tabLst>
                <a:tab pos="244475" algn="l"/>
                <a:tab pos="245110" algn="l"/>
              </a:tabLst>
            </a:pPr>
            <a:r>
              <a:rPr dirty="0" sz="1150" spc="-5">
                <a:latin typeface="Arial"/>
                <a:cs typeface="Arial"/>
              </a:rPr>
              <a:t>Deck </a:t>
            </a:r>
            <a:r>
              <a:rPr dirty="0" sz="1150" spc="-10">
                <a:latin typeface="Arial"/>
                <a:cs typeface="Arial"/>
              </a:rPr>
              <a:t>Concrete</a:t>
            </a:r>
            <a:r>
              <a:rPr dirty="0" sz="1150" spc="-65">
                <a:latin typeface="Arial"/>
                <a:cs typeface="Arial"/>
              </a:rPr>
              <a:t> </a:t>
            </a:r>
            <a:r>
              <a:rPr dirty="0" sz="1150" spc="-10">
                <a:latin typeface="Arial"/>
                <a:cs typeface="Arial"/>
              </a:rPr>
              <a:t>(NSC)</a:t>
            </a:r>
            <a:endParaRPr sz="1150">
              <a:latin typeface="Arial"/>
              <a:cs typeface="Arial"/>
            </a:endParaRPr>
          </a:p>
        </p:txBody>
      </p:sp>
      <p:sp>
        <p:nvSpPr>
          <p:cNvPr id="14" name="object 14"/>
          <p:cNvSpPr txBox="1"/>
          <p:nvPr/>
        </p:nvSpPr>
        <p:spPr>
          <a:xfrm>
            <a:off x="1304587" y="3782023"/>
            <a:ext cx="1938655" cy="226695"/>
          </a:xfrm>
          <a:prstGeom prst="rect">
            <a:avLst/>
          </a:prstGeom>
        </p:spPr>
        <p:txBody>
          <a:bodyPr wrap="square" lIns="0" tIns="11430" rIns="0" bIns="0" rtlCol="0" vert="horz">
            <a:spAutoFit/>
          </a:bodyPr>
          <a:lstStyle/>
          <a:p>
            <a:pPr marL="38100">
              <a:lnSpc>
                <a:spcPts val="1005"/>
              </a:lnSpc>
              <a:spcBef>
                <a:spcPts val="90"/>
              </a:spcBef>
            </a:pPr>
            <a:r>
              <a:rPr dirty="0" sz="1150" spc="-10">
                <a:latin typeface="Arial"/>
                <a:cs typeface="Arial"/>
              </a:rPr>
              <a:t>–   Initial strength, </a:t>
            </a:r>
            <a:r>
              <a:rPr dirty="0" sz="1150" spc="95">
                <a:latin typeface="Cambria"/>
                <a:cs typeface="Cambria"/>
              </a:rPr>
              <a:t>𝑓</a:t>
            </a:r>
            <a:r>
              <a:rPr dirty="0" baseline="31250" sz="1200" spc="142">
                <a:latin typeface="Cambria"/>
                <a:cs typeface="Cambria"/>
              </a:rPr>
              <a:t>,  </a:t>
            </a:r>
            <a:r>
              <a:rPr dirty="0" sz="1150" spc="200">
                <a:latin typeface="Cambria"/>
                <a:cs typeface="Cambria"/>
              </a:rPr>
              <a:t>≈</a:t>
            </a:r>
            <a:r>
              <a:rPr dirty="0" sz="1150" spc="135">
                <a:latin typeface="Cambria"/>
                <a:cs typeface="Cambria"/>
              </a:rPr>
              <a:t> </a:t>
            </a:r>
            <a:r>
              <a:rPr dirty="0" sz="1150" spc="30">
                <a:latin typeface="Cambria"/>
                <a:cs typeface="Cambria"/>
              </a:rPr>
              <a:t>0.8𝑓</a:t>
            </a:r>
            <a:r>
              <a:rPr dirty="0" baseline="27777" sz="1200" spc="44">
                <a:latin typeface="Cambria"/>
                <a:cs typeface="Cambria"/>
              </a:rPr>
              <a:t>,</a:t>
            </a:r>
            <a:endParaRPr baseline="27777" sz="1200">
              <a:latin typeface="Cambria"/>
              <a:cs typeface="Cambria"/>
            </a:endParaRPr>
          </a:p>
          <a:p>
            <a:pPr marL="1282700">
              <a:lnSpc>
                <a:spcPts val="585"/>
              </a:lnSpc>
              <a:tabLst>
                <a:tab pos="1811655" algn="l"/>
              </a:tabLst>
            </a:pPr>
            <a:r>
              <a:rPr dirty="0" sz="800" spc="45">
                <a:latin typeface="Cambria"/>
                <a:cs typeface="Cambria"/>
              </a:rPr>
              <a:t>ei	</a:t>
            </a:r>
            <a:r>
              <a:rPr dirty="0" baseline="3472" sz="1200" spc="37">
                <a:latin typeface="Cambria"/>
                <a:cs typeface="Cambria"/>
              </a:rPr>
              <a:t>e</a:t>
            </a:r>
            <a:endParaRPr baseline="3472" sz="1200">
              <a:latin typeface="Cambria"/>
              <a:cs typeface="Cambria"/>
            </a:endParaRPr>
          </a:p>
        </p:txBody>
      </p:sp>
      <p:sp>
        <p:nvSpPr>
          <p:cNvPr id="15" name="object 15"/>
          <p:cNvSpPr txBox="1"/>
          <p:nvPr/>
        </p:nvSpPr>
        <p:spPr>
          <a:xfrm>
            <a:off x="2555701" y="4060914"/>
            <a:ext cx="66040" cy="151765"/>
          </a:xfrm>
          <a:prstGeom prst="rect">
            <a:avLst/>
          </a:prstGeom>
        </p:spPr>
        <p:txBody>
          <a:bodyPr wrap="square" lIns="0" tIns="15875" rIns="0" bIns="0" rtlCol="0" vert="horz">
            <a:spAutoFit/>
          </a:bodyPr>
          <a:lstStyle/>
          <a:p>
            <a:pPr>
              <a:lnSpc>
                <a:spcPct val="100000"/>
              </a:lnSpc>
              <a:spcBef>
                <a:spcPts val="125"/>
              </a:spcBef>
            </a:pPr>
            <a:r>
              <a:rPr dirty="0" sz="800" spc="25">
                <a:latin typeface="Cambria"/>
                <a:cs typeface="Cambria"/>
              </a:rPr>
              <a:t>e</a:t>
            </a:r>
            <a:endParaRPr sz="800">
              <a:latin typeface="Cambria"/>
              <a:cs typeface="Cambria"/>
            </a:endParaRPr>
          </a:p>
        </p:txBody>
      </p:sp>
      <p:sp>
        <p:nvSpPr>
          <p:cNvPr id="16" name="object 16"/>
          <p:cNvSpPr txBox="1"/>
          <p:nvPr/>
        </p:nvSpPr>
        <p:spPr>
          <a:xfrm>
            <a:off x="1317287" y="3992346"/>
            <a:ext cx="2106295" cy="199390"/>
          </a:xfrm>
          <a:prstGeom prst="rect">
            <a:avLst/>
          </a:prstGeom>
        </p:spPr>
        <p:txBody>
          <a:bodyPr wrap="square" lIns="0" tIns="11430" rIns="0" bIns="0" rtlCol="0" vert="horz">
            <a:spAutoFit/>
          </a:bodyPr>
          <a:lstStyle/>
          <a:p>
            <a:pPr marL="25400">
              <a:lnSpc>
                <a:spcPct val="100000"/>
              </a:lnSpc>
              <a:spcBef>
                <a:spcPts val="90"/>
              </a:spcBef>
            </a:pPr>
            <a:r>
              <a:rPr dirty="0" sz="1150" spc="-10">
                <a:latin typeface="Arial"/>
                <a:cs typeface="Arial"/>
              </a:rPr>
              <a:t>– Final strength, </a:t>
            </a:r>
            <a:r>
              <a:rPr dirty="0" sz="1150" spc="95">
                <a:latin typeface="Cambria"/>
                <a:cs typeface="Cambria"/>
              </a:rPr>
              <a:t>𝑓</a:t>
            </a:r>
            <a:r>
              <a:rPr dirty="0" baseline="27777" sz="1200" spc="142">
                <a:latin typeface="Cambria"/>
                <a:cs typeface="Cambria"/>
              </a:rPr>
              <a:t>, </a:t>
            </a:r>
            <a:r>
              <a:rPr dirty="0" sz="1150" spc="210">
                <a:latin typeface="Cambria"/>
                <a:cs typeface="Cambria"/>
              </a:rPr>
              <a:t>= </a:t>
            </a:r>
            <a:r>
              <a:rPr dirty="0" sz="1150" spc="-10">
                <a:latin typeface="Cambria"/>
                <a:cs typeface="Cambria"/>
              </a:rPr>
              <a:t>4 </a:t>
            </a:r>
            <a:r>
              <a:rPr dirty="0" sz="1150" spc="210">
                <a:latin typeface="Cambria"/>
                <a:cs typeface="Cambria"/>
              </a:rPr>
              <a:t>−</a:t>
            </a:r>
            <a:r>
              <a:rPr dirty="0" sz="1150" spc="-5">
                <a:latin typeface="Cambria"/>
                <a:cs typeface="Cambria"/>
              </a:rPr>
              <a:t> </a:t>
            </a:r>
            <a:r>
              <a:rPr dirty="0" sz="1150" spc="-10">
                <a:latin typeface="Cambria"/>
                <a:cs typeface="Cambria"/>
              </a:rPr>
              <a:t>5 𝑘𝑠𝑖</a:t>
            </a:r>
            <a:endParaRPr sz="1150">
              <a:latin typeface="Cambria"/>
              <a:cs typeface="Cambria"/>
            </a:endParaRPr>
          </a:p>
        </p:txBody>
      </p:sp>
      <p:sp>
        <p:nvSpPr>
          <p:cNvPr id="17" name="object 17"/>
          <p:cNvSpPr/>
          <p:nvPr/>
        </p:nvSpPr>
        <p:spPr>
          <a:xfrm>
            <a:off x="4942331" y="2517648"/>
            <a:ext cx="185928" cy="234695"/>
          </a:xfrm>
          <a:prstGeom prst="rect">
            <a:avLst/>
          </a:prstGeom>
          <a:blipFill>
            <a:blip r:embed="rId3" cstate="print"/>
            <a:stretch>
              <a:fillRect/>
            </a:stretch>
          </a:blipFill>
        </p:spPr>
        <p:txBody>
          <a:bodyPr wrap="square" lIns="0" tIns="0" rIns="0" bIns="0" rtlCol="0"/>
          <a:lstStyle/>
          <a:p/>
        </p:txBody>
      </p:sp>
      <p:sp>
        <p:nvSpPr>
          <p:cNvPr id="18" name="object 18"/>
          <p:cNvSpPr txBox="1"/>
          <p:nvPr/>
        </p:nvSpPr>
        <p:spPr>
          <a:xfrm>
            <a:off x="4996084" y="2515638"/>
            <a:ext cx="166370" cy="151765"/>
          </a:xfrm>
          <a:prstGeom prst="rect">
            <a:avLst/>
          </a:prstGeom>
        </p:spPr>
        <p:txBody>
          <a:bodyPr wrap="square" lIns="0" tIns="15875" rIns="0" bIns="0" rtlCol="0" vert="horz">
            <a:spAutoFit/>
          </a:bodyPr>
          <a:lstStyle/>
          <a:p>
            <a:pPr marL="25400">
              <a:lnSpc>
                <a:spcPct val="100000"/>
              </a:lnSpc>
              <a:spcBef>
                <a:spcPts val="125"/>
              </a:spcBef>
            </a:pPr>
            <a:r>
              <a:rPr dirty="0" baseline="-20833" sz="1200" spc="284">
                <a:latin typeface="Cambria"/>
                <a:cs typeface="Cambria"/>
              </a:rPr>
              <a:t>f</a:t>
            </a:r>
            <a:r>
              <a:rPr dirty="0" sz="650" spc="190">
                <a:latin typeface="Cambria"/>
                <a:cs typeface="Cambria"/>
              </a:rPr>
              <a:t>l</a:t>
            </a:r>
            <a:endParaRPr sz="650">
              <a:latin typeface="Cambria"/>
              <a:cs typeface="Cambria"/>
            </a:endParaRPr>
          </a:p>
        </p:txBody>
      </p:sp>
      <p:sp>
        <p:nvSpPr>
          <p:cNvPr id="19" name="object 19"/>
          <p:cNvSpPr txBox="1"/>
          <p:nvPr/>
        </p:nvSpPr>
        <p:spPr>
          <a:xfrm>
            <a:off x="4359169" y="1843558"/>
            <a:ext cx="2056130" cy="734060"/>
          </a:xfrm>
          <a:prstGeom prst="rect">
            <a:avLst/>
          </a:prstGeom>
        </p:spPr>
        <p:txBody>
          <a:bodyPr wrap="square" lIns="0" tIns="46355" rIns="0" bIns="0" rtlCol="0" vert="horz">
            <a:spAutoFit/>
          </a:bodyPr>
          <a:lstStyle/>
          <a:p>
            <a:pPr marL="269875" indent="-245110">
              <a:lnSpc>
                <a:spcPct val="100000"/>
              </a:lnSpc>
              <a:spcBef>
                <a:spcPts val="365"/>
              </a:spcBef>
              <a:buChar char="•"/>
              <a:tabLst>
                <a:tab pos="269875" algn="l"/>
                <a:tab pos="270510" algn="l"/>
              </a:tabLst>
            </a:pPr>
            <a:r>
              <a:rPr dirty="0" sz="1150" spc="-10">
                <a:latin typeface="Arial"/>
                <a:cs typeface="Arial"/>
              </a:rPr>
              <a:t>LRFD</a:t>
            </a:r>
            <a:r>
              <a:rPr dirty="0" sz="1150" spc="-20">
                <a:latin typeface="Arial"/>
                <a:cs typeface="Arial"/>
              </a:rPr>
              <a:t> </a:t>
            </a:r>
            <a:r>
              <a:rPr dirty="0" sz="1150" spc="-10">
                <a:latin typeface="Arial"/>
                <a:cs typeface="Arial"/>
              </a:rPr>
              <a:t>5.4.2.8</a:t>
            </a:r>
            <a:endParaRPr sz="1150">
              <a:latin typeface="Arial"/>
              <a:cs typeface="Arial"/>
            </a:endParaRPr>
          </a:p>
          <a:p>
            <a:pPr marL="269875" indent="-245110">
              <a:lnSpc>
                <a:spcPct val="100000"/>
              </a:lnSpc>
              <a:spcBef>
                <a:spcPts val="265"/>
              </a:spcBef>
              <a:buChar char="•"/>
              <a:tabLst>
                <a:tab pos="269875" algn="l"/>
                <a:tab pos="270510" algn="l"/>
              </a:tabLst>
            </a:pPr>
            <a:r>
              <a:rPr dirty="0" sz="1150" spc="-5">
                <a:latin typeface="Arial"/>
                <a:cs typeface="Arial"/>
              </a:rPr>
              <a:t>Density </a:t>
            </a:r>
            <a:r>
              <a:rPr dirty="0" sz="1150" spc="-10">
                <a:latin typeface="Arial"/>
                <a:cs typeface="Arial"/>
              </a:rPr>
              <a:t>Modification</a:t>
            </a:r>
            <a:r>
              <a:rPr dirty="0" sz="1150" spc="-40">
                <a:latin typeface="Arial"/>
                <a:cs typeface="Arial"/>
              </a:rPr>
              <a:t> </a:t>
            </a:r>
            <a:r>
              <a:rPr dirty="0" sz="1150" spc="-10">
                <a:latin typeface="Arial"/>
                <a:cs typeface="Arial"/>
              </a:rPr>
              <a:t>Factor</a:t>
            </a:r>
            <a:endParaRPr sz="1150">
              <a:latin typeface="Arial"/>
              <a:cs typeface="Arial"/>
            </a:endParaRPr>
          </a:p>
          <a:p>
            <a:pPr marL="270510" indent="-245745">
              <a:lnSpc>
                <a:spcPct val="100000"/>
              </a:lnSpc>
              <a:spcBef>
                <a:spcPts val="910"/>
              </a:spcBef>
              <a:buFont typeface="Arial"/>
              <a:buChar char="•"/>
              <a:tabLst>
                <a:tab pos="270510" algn="l"/>
                <a:tab pos="271145" algn="l"/>
              </a:tabLst>
            </a:pPr>
            <a:r>
              <a:rPr dirty="0" sz="1150" spc="-10">
                <a:latin typeface="Cambria"/>
                <a:cs typeface="Cambria"/>
              </a:rPr>
              <a:t>𝜆 </a:t>
            </a:r>
            <a:r>
              <a:rPr dirty="0" sz="1150" spc="210">
                <a:latin typeface="Cambria"/>
                <a:cs typeface="Cambria"/>
              </a:rPr>
              <a:t>=</a:t>
            </a:r>
            <a:r>
              <a:rPr dirty="0" u="sng" baseline="31400" sz="1725" spc="315">
                <a:uFill>
                  <a:solidFill>
                    <a:srgbClr val="000000"/>
                  </a:solidFill>
                </a:uFill>
                <a:latin typeface="Cambria"/>
                <a:cs typeface="Cambria"/>
              </a:rPr>
              <a:t> </a:t>
            </a:r>
            <a:r>
              <a:rPr dirty="0" u="sng" baseline="45138" sz="1200" spc="89">
                <a:uFill>
                  <a:solidFill>
                    <a:srgbClr val="000000"/>
                  </a:solidFill>
                </a:uFill>
                <a:latin typeface="Cambria"/>
                <a:cs typeface="Cambria"/>
              </a:rPr>
              <a:t>4.7f</a:t>
            </a:r>
            <a:r>
              <a:rPr dirty="0" u="sng" baseline="42735" sz="975" spc="89">
                <a:uFill>
                  <a:solidFill>
                    <a:srgbClr val="000000"/>
                  </a:solidFill>
                </a:uFill>
                <a:latin typeface="Cambria"/>
                <a:cs typeface="Cambria"/>
              </a:rPr>
              <a:t>ct</a:t>
            </a:r>
            <a:r>
              <a:rPr dirty="0" baseline="42735" sz="975" spc="89">
                <a:latin typeface="Cambria"/>
                <a:cs typeface="Cambria"/>
              </a:rPr>
              <a:t> </a:t>
            </a:r>
            <a:r>
              <a:rPr dirty="0" sz="1150" spc="215">
                <a:latin typeface="Cambria"/>
                <a:cs typeface="Cambria"/>
              </a:rPr>
              <a:t>≤</a:t>
            </a:r>
            <a:r>
              <a:rPr dirty="0" sz="1150" spc="-100">
                <a:latin typeface="Cambria"/>
                <a:cs typeface="Cambria"/>
              </a:rPr>
              <a:t> </a:t>
            </a:r>
            <a:r>
              <a:rPr dirty="0" sz="1150" spc="-10">
                <a:latin typeface="Cambria"/>
                <a:cs typeface="Cambria"/>
              </a:rPr>
              <a:t>1.0</a:t>
            </a:r>
            <a:r>
              <a:rPr dirty="0" sz="1150" spc="-10">
                <a:latin typeface="Arial"/>
                <a:cs typeface="Arial"/>
              </a:rPr>
              <a:t>,</a:t>
            </a:r>
            <a:endParaRPr sz="1150">
              <a:latin typeface="Arial"/>
              <a:cs typeface="Arial"/>
            </a:endParaRPr>
          </a:p>
        </p:txBody>
      </p:sp>
      <p:sp>
        <p:nvSpPr>
          <p:cNvPr id="20" name="object 20"/>
          <p:cNvSpPr txBox="1"/>
          <p:nvPr/>
        </p:nvSpPr>
        <p:spPr>
          <a:xfrm>
            <a:off x="4359169" y="2557196"/>
            <a:ext cx="2324735" cy="621030"/>
          </a:xfrm>
          <a:prstGeom prst="rect">
            <a:avLst/>
          </a:prstGeom>
        </p:spPr>
        <p:txBody>
          <a:bodyPr wrap="square" lIns="0" tIns="57785" rIns="0" bIns="0" rtlCol="0" vert="horz">
            <a:spAutoFit/>
          </a:bodyPr>
          <a:lstStyle/>
          <a:p>
            <a:pPr marL="706120">
              <a:lnSpc>
                <a:spcPct val="100000"/>
              </a:lnSpc>
              <a:spcBef>
                <a:spcPts val="455"/>
              </a:spcBef>
            </a:pPr>
            <a:r>
              <a:rPr dirty="0" sz="650" spc="80">
                <a:latin typeface="Cambria"/>
                <a:cs typeface="Cambria"/>
              </a:rPr>
              <a:t>c</a:t>
            </a:r>
            <a:endParaRPr sz="650">
              <a:latin typeface="Cambria"/>
              <a:cs typeface="Cambria"/>
            </a:endParaRPr>
          </a:p>
          <a:p>
            <a:pPr marL="351155">
              <a:lnSpc>
                <a:spcPct val="100000"/>
              </a:lnSpc>
              <a:spcBef>
                <a:spcPts val="530"/>
              </a:spcBef>
            </a:pPr>
            <a:r>
              <a:rPr dirty="0" sz="1150" spc="-10">
                <a:latin typeface="Arial"/>
                <a:cs typeface="Arial"/>
              </a:rPr>
              <a:t>– </a:t>
            </a:r>
            <a:r>
              <a:rPr dirty="0" sz="1150" spc="-25">
                <a:latin typeface="Cambria"/>
                <a:cs typeface="Cambria"/>
              </a:rPr>
              <a:t>𝑓</a:t>
            </a:r>
            <a:r>
              <a:rPr dirty="0" baseline="-17361" sz="1200" spc="-37">
                <a:latin typeface="Cambria"/>
                <a:cs typeface="Cambria"/>
              </a:rPr>
              <a:t>et </a:t>
            </a:r>
            <a:r>
              <a:rPr dirty="0" sz="1150" spc="-10">
                <a:latin typeface="Arial"/>
                <a:cs typeface="Arial"/>
              </a:rPr>
              <a:t>splitting tensile</a:t>
            </a:r>
            <a:r>
              <a:rPr dirty="0" sz="1150" spc="-30">
                <a:latin typeface="Arial"/>
                <a:cs typeface="Arial"/>
              </a:rPr>
              <a:t> </a:t>
            </a:r>
            <a:r>
              <a:rPr dirty="0" sz="1150" spc="-10">
                <a:latin typeface="Arial"/>
                <a:cs typeface="Arial"/>
              </a:rPr>
              <a:t>strength</a:t>
            </a:r>
            <a:endParaRPr sz="1150">
              <a:latin typeface="Arial"/>
              <a:cs typeface="Arial"/>
            </a:endParaRPr>
          </a:p>
          <a:p>
            <a:pPr marL="270510" indent="-245745">
              <a:lnSpc>
                <a:spcPct val="100000"/>
              </a:lnSpc>
              <a:spcBef>
                <a:spcPts val="265"/>
              </a:spcBef>
              <a:buFont typeface="Arial"/>
              <a:buChar char="•"/>
              <a:tabLst>
                <a:tab pos="270510" algn="l"/>
                <a:tab pos="271145" algn="l"/>
              </a:tabLst>
            </a:pPr>
            <a:r>
              <a:rPr dirty="0" sz="1150" spc="-5">
                <a:latin typeface="Cambria"/>
                <a:cs typeface="Cambria"/>
              </a:rPr>
              <a:t>0.75 </a:t>
            </a:r>
            <a:r>
              <a:rPr dirty="0" sz="1150" spc="215">
                <a:latin typeface="Cambria"/>
                <a:cs typeface="Cambria"/>
              </a:rPr>
              <a:t>≤ </a:t>
            </a:r>
            <a:r>
              <a:rPr dirty="0" sz="1150" spc="-10">
                <a:latin typeface="Cambria"/>
                <a:cs typeface="Cambria"/>
              </a:rPr>
              <a:t>𝜆 </a:t>
            </a:r>
            <a:r>
              <a:rPr dirty="0" sz="1150" spc="210">
                <a:latin typeface="Cambria"/>
                <a:cs typeface="Cambria"/>
              </a:rPr>
              <a:t>= </a:t>
            </a:r>
            <a:r>
              <a:rPr dirty="0" sz="1150" spc="-15">
                <a:latin typeface="Cambria"/>
                <a:cs typeface="Cambria"/>
              </a:rPr>
              <a:t>7.5𝑤</a:t>
            </a:r>
            <a:r>
              <a:rPr dirty="0" baseline="-17361" sz="1200" spc="-22">
                <a:latin typeface="Cambria"/>
                <a:cs typeface="Cambria"/>
              </a:rPr>
              <a:t>e </a:t>
            </a:r>
            <a:r>
              <a:rPr dirty="0" sz="1150" spc="215">
                <a:latin typeface="Cambria"/>
                <a:cs typeface="Cambria"/>
              </a:rPr>
              <a:t>≤</a:t>
            </a:r>
            <a:r>
              <a:rPr dirty="0" sz="1150" spc="-35">
                <a:latin typeface="Cambria"/>
                <a:cs typeface="Cambria"/>
              </a:rPr>
              <a:t> </a:t>
            </a:r>
            <a:r>
              <a:rPr dirty="0" sz="1150" spc="-10">
                <a:latin typeface="Cambria"/>
                <a:cs typeface="Cambria"/>
              </a:rPr>
              <a:t>1.0</a:t>
            </a:r>
            <a:endParaRPr sz="1150">
              <a:latin typeface="Cambria"/>
              <a:cs typeface="Cambria"/>
            </a:endParaRPr>
          </a:p>
        </p:txBody>
      </p:sp>
      <p:sp>
        <p:nvSpPr>
          <p:cNvPr id="21" name="object 21"/>
          <p:cNvSpPr txBox="1"/>
          <p:nvPr/>
        </p:nvSpPr>
        <p:spPr>
          <a:xfrm>
            <a:off x="5356768" y="3256288"/>
            <a:ext cx="113030" cy="151765"/>
          </a:xfrm>
          <a:prstGeom prst="rect">
            <a:avLst/>
          </a:prstGeom>
        </p:spPr>
        <p:txBody>
          <a:bodyPr wrap="square" lIns="0" tIns="15875" rIns="0" bIns="0" rtlCol="0" vert="horz">
            <a:spAutoFit/>
          </a:bodyPr>
          <a:lstStyle/>
          <a:p>
            <a:pPr>
              <a:lnSpc>
                <a:spcPct val="100000"/>
              </a:lnSpc>
              <a:spcBef>
                <a:spcPts val="125"/>
              </a:spcBef>
            </a:pPr>
            <a:r>
              <a:rPr dirty="0" sz="800" spc="25">
                <a:latin typeface="Cambria"/>
                <a:cs typeface="Cambria"/>
              </a:rPr>
              <a:t>e</a:t>
            </a:r>
            <a:r>
              <a:rPr dirty="0" sz="800" spc="90">
                <a:latin typeface="Cambria"/>
                <a:cs typeface="Cambria"/>
              </a:rPr>
              <a:t>t</a:t>
            </a:r>
            <a:endParaRPr sz="800">
              <a:latin typeface="Cambria"/>
              <a:cs typeface="Cambria"/>
            </a:endParaRPr>
          </a:p>
        </p:txBody>
      </p:sp>
      <p:sp>
        <p:nvSpPr>
          <p:cNvPr id="22" name="object 22"/>
          <p:cNvSpPr txBox="1"/>
          <p:nvPr/>
        </p:nvSpPr>
        <p:spPr>
          <a:xfrm>
            <a:off x="4710680" y="3187675"/>
            <a:ext cx="1769110" cy="199390"/>
          </a:xfrm>
          <a:prstGeom prst="rect">
            <a:avLst/>
          </a:prstGeom>
        </p:spPr>
        <p:txBody>
          <a:bodyPr wrap="square" lIns="0" tIns="11430" rIns="0" bIns="0" rtlCol="0" vert="horz">
            <a:spAutoFit/>
          </a:bodyPr>
          <a:lstStyle/>
          <a:p>
            <a:pPr>
              <a:lnSpc>
                <a:spcPct val="100000"/>
              </a:lnSpc>
              <a:spcBef>
                <a:spcPts val="90"/>
              </a:spcBef>
            </a:pPr>
            <a:r>
              <a:rPr dirty="0" sz="1150" spc="-10">
                <a:latin typeface="Arial"/>
                <a:cs typeface="Arial"/>
              </a:rPr>
              <a:t>– </a:t>
            </a:r>
            <a:r>
              <a:rPr dirty="0" sz="1150" spc="-15">
                <a:latin typeface="Arial"/>
                <a:cs typeface="Arial"/>
              </a:rPr>
              <a:t>when </a:t>
            </a:r>
            <a:r>
              <a:rPr dirty="0" sz="1150" spc="-10">
                <a:latin typeface="Cambria"/>
                <a:cs typeface="Cambria"/>
              </a:rPr>
              <a:t>𝑓 </a:t>
            </a:r>
            <a:r>
              <a:rPr dirty="0" sz="1150" spc="-10">
                <a:latin typeface="Arial"/>
                <a:cs typeface="Arial"/>
              </a:rPr>
              <a:t>is </a:t>
            </a:r>
            <a:r>
              <a:rPr dirty="0" sz="1150" spc="-5">
                <a:latin typeface="Arial"/>
                <a:cs typeface="Arial"/>
              </a:rPr>
              <a:t>not</a:t>
            </a:r>
            <a:r>
              <a:rPr dirty="0" sz="1150" spc="10">
                <a:latin typeface="Arial"/>
                <a:cs typeface="Arial"/>
              </a:rPr>
              <a:t> </a:t>
            </a:r>
            <a:r>
              <a:rPr dirty="0" sz="1150" spc="-5">
                <a:latin typeface="Arial"/>
                <a:cs typeface="Arial"/>
              </a:rPr>
              <a:t>specified</a:t>
            </a:r>
            <a:endParaRPr sz="1150">
              <a:latin typeface="Arial"/>
              <a:cs typeface="Arial"/>
            </a:endParaRPr>
          </a:p>
        </p:txBody>
      </p:sp>
      <p:sp>
        <p:nvSpPr>
          <p:cNvPr id="23" name="object 23"/>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a:t>
            </a:r>
            <a:r>
              <a:rPr dirty="0" sz="850">
                <a:solidFill>
                  <a:srgbClr val="FFFFFF"/>
                </a:solidFill>
                <a:latin typeface="Arial"/>
                <a:cs typeface="Arial"/>
              </a:rPr>
              <a:t>5</a:t>
            </a:r>
            <a:endParaRPr sz="850">
              <a:latin typeface="Arial"/>
              <a:cs typeface="Arial"/>
            </a:endParaRPr>
          </a:p>
        </p:txBody>
      </p:sp>
      <p:sp>
        <p:nvSpPr>
          <p:cNvPr id="24" name="object 24"/>
          <p:cNvSpPr/>
          <p:nvPr/>
        </p:nvSpPr>
        <p:spPr>
          <a:xfrm>
            <a:off x="4590288" y="3416808"/>
            <a:ext cx="1895855" cy="966216"/>
          </a:xfrm>
          <a:prstGeom prst="rect">
            <a:avLst/>
          </a:prstGeom>
          <a:blipFill>
            <a:blip r:embed="rId4" cstate="print"/>
            <a:stretch>
              <a:fillRect/>
            </a:stretch>
          </a:blipFill>
        </p:spPr>
        <p:txBody>
          <a:bodyPr wrap="square" lIns="0" tIns="0" rIns="0" bIns="0" rtlCol="0"/>
          <a:lstStyle/>
          <a:p/>
        </p:txBody>
      </p:sp>
      <p:sp>
        <p:nvSpPr>
          <p:cNvPr id="25" name="object 25"/>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26" name="object 26"/>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27" name="object 27"/>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28" name="object 28"/>
          <p:cNvSpPr txBox="1"/>
          <p:nvPr/>
        </p:nvSpPr>
        <p:spPr>
          <a:xfrm>
            <a:off x="1016466" y="5528576"/>
            <a:ext cx="2878455" cy="417195"/>
          </a:xfrm>
          <a:prstGeom prst="rect">
            <a:avLst/>
          </a:prstGeom>
        </p:spPr>
        <p:txBody>
          <a:bodyPr wrap="square" lIns="0" tIns="14604" rIns="0" bIns="0" rtlCol="0" vert="horz">
            <a:spAutoFit/>
          </a:bodyPr>
          <a:lstStyle/>
          <a:p>
            <a:pPr>
              <a:lnSpc>
                <a:spcPct val="100000"/>
              </a:lnSpc>
              <a:spcBef>
                <a:spcPts val="114"/>
              </a:spcBef>
            </a:pPr>
            <a:r>
              <a:rPr dirty="0" sz="2550" spc="10">
                <a:solidFill>
                  <a:srgbClr val="1C7C5B"/>
                </a:solidFill>
                <a:latin typeface="Arial Black"/>
                <a:cs typeface="Arial Black"/>
              </a:rPr>
              <a:t>Design</a:t>
            </a:r>
            <a:r>
              <a:rPr dirty="0" sz="2550" spc="-75">
                <a:solidFill>
                  <a:srgbClr val="1C7C5B"/>
                </a:solidFill>
                <a:latin typeface="Arial Black"/>
                <a:cs typeface="Arial Black"/>
              </a:rPr>
              <a:t> </a:t>
            </a:r>
            <a:r>
              <a:rPr dirty="0" sz="2550" spc="10">
                <a:solidFill>
                  <a:srgbClr val="1C7C5B"/>
                </a:solidFill>
                <a:latin typeface="Arial Black"/>
                <a:cs typeface="Arial Black"/>
              </a:rPr>
              <a:t>Example</a:t>
            </a:r>
            <a:endParaRPr sz="2550">
              <a:latin typeface="Arial Black"/>
              <a:cs typeface="Arial Black"/>
            </a:endParaRPr>
          </a:p>
        </p:txBody>
      </p:sp>
      <p:sp>
        <p:nvSpPr>
          <p:cNvPr id="29" name="object 29"/>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a:t>
            </a:r>
            <a:r>
              <a:rPr dirty="0" sz="850">
                <a:solidFill>
                  <a:srgbClr val="FFFFFF"/>
                </a:solidFill>
                <a:latin typeface="Arial"/>
                <a:cs typeface="Arial"/>
              </a:rPr>
              <a:t>6</a:t>
            </a:r>
            <a:endParaRPr sz="850">
              <a:latin typeface="Arial"/>
              <a:cs typeface="Arial"/>
            </a:endParaRPr>
          </a:p>
        </p:txBody>
      </p:sp>
      <p:sp>
        <p:nvSpPr>
          <p:cNvPr id="30" name="object 30"/>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31" name="object 31"/>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15</a:t>
            </a:r>
            <a:endParaRPr sz="1050">
              <a:latin typeface="Calibri"/>
              <a:cs typeface="Calibri"/>
            </a:endParaRPr>
          </a:p>
        </p:txBody>
      </p:sp>
      <p:sp>
        <p:nvSpPr>
          <p:cNvPr id="33" name="object 33"/>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32" name="object 32"/>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16</a:t>
            </a:r>
            <a:endParaRPr sz="1050">
              <a:latin typeface="Calibri"/>
              <a:cs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a:spLocks noGrp="1"/>
          </p:cNvSpPr>
          <p:nvPr>
            <p:ph type="title"/>
          </p:nvPr>
        </p:nvSpPr>
        <p:spPr>
          <a:xfrm>
            <a:off x="1003766" y="1153205"/>
            <a:ext cx="5728970" cy="417195"/>
          </a:xfrm>
          <a:prstGeom prst="rect"/>
        </p:spPr>
        <p:txBody>
          <a:bodyPr wrap="square" lIns="0" tIns="14604" rIns="0" bIns="0" rtlCol="0" vert="horz">
            <a:spAutoFit/>
          </a:bodyPr>
          <a:lstStyle/>
          <a:p>
            <a:pPr marL="12700">
              <a:lnSpc>
                <a:spcPct val="100000"/>
              </a:lnSpc>
              <a:spcBef>
                <a:spcPts val="114"/>
              </a:spcBef>
            </a:pPr>
            <a:r>
              <a:rPr dirty="0" sz="2550" spc="10" b="0">
                <a:solidFill>
                  <a:srgbClr val="1C7C5B"/>
                </a:solidFill>
                <a:latin typeface="Arial Black"/>
                <a:cs typeface="Arial Black"/>
              </a:rPr>
              <a:t>Profile </a:t>
            </a:r>
            <a:r>
              <a:rPr dirty="0" sz="2550" spc="5" b="0">
                <a:solidFill>
                  <a:srgbClr val="1C7C5B"/>
                </a:solidFill>
                <a:latin typeface="Arial Black"/>
                <a:cs typeface="Arial Black"/>
              </a:rPr>
              <a:t>Effect – Horizontal</a:t>
            </a:r>
            <a:r>
              <a:rPr dirty="0" sz="2550" spc="-45" b="0">
                <a:solidFill>
                  <a:srgbClr val="1C7C5B"/>
                </a:solidFill>
                <a:latin typeface="Arial Black"/>
                <a:cs typeface="Arial Black"/>
              </a:rPr>
              <a:t> </a:t>
            </a:r>
            <a:r>
              <a:rPr dirty="0" sz="2550" spc="25" b="0">
                <a:solidFill>
                  <a:srgbClr val="1C7C5B"/>
                </a:solidFill>
                <a:latin typeface="Arial Black"/>
                <a:cs typeface="Arial Black"/>
              </a:rPr>
              <a:t>Curve</a:t>
            </a:r>
            <a:endParaRPr sz="2550">
              <a:latin typeface="Arial Black"/>
              <a:cs typeface="Arial Black"/>
            </a:endParaRPr>
          </a:p>
        </p:txBody>
      </p:sp>
      <p:sp>
        <p:nvSpPr>
          <p:cNvPr id="5" name="object 5"/>
          <p:cNvSpPr txBox="1"/>
          <p:nvPr/>
        </p:nvSpPr>
        <p:spPr>
          <a:xfrm>
            <a:off x="1016505" y="1936482"/>
            <a:ext cx="349885" cy="199390"/>
          </a:xfrm>
          <a:prstGeom prst="rect">
            <a:avLst/>
          </a:prstGeom>
        </p:spPr>
        <p:txBody>
          <a:bodyPr wrap="square" lIns="0" tIns="11430" rIns="0" bIns="0" rtlCol="0" vert="horz">
            <a:spAutoFit/>
          </a:bodyPr>
          <a:lstStyle/>
          <a:p>
            <a:pPr marL="245110" indent="-245745">
              <a:lnSpc>
                <a:spcPct val="100000"/>
              </a:lnSpc>
              <a:spcBef>
                <a:spcPts val="90"/>
              </a:spcBef>
              <a:buFont typeface="Arial"/>
              <a:buChar char="•"/>
              <a:tabLst>
                <a:tab pos="245110" algn="l"/>
                <a:tab pos="245745" algn="l"/>
              </a:tabLst>
            </a:pPr>
            <a:r>
              <a:rPr dirty="0" sz="1150" spc="-10">
                <a:latin typeface="Cambria"/>
                <a:cs typeface="Cambria"/>
              </a:rPr>
              <a:t>𝐴</a:t>
            </a:r>
            <a:endParaRPr sz="1150">
              <a:latin typeface="Cambria"/>
              <a:cs typeface="Cambria"/>
            </a:endParaRPr>
          </a:p>
        </p:txBody>
      </p:sp>
      <p:sp>
        <p:nvSpPr>
          <p:cNvPr id="6" name="object 6"/>
          <p:cNvSpPr txBox="1"/>
          <p:nvPr/>
        </p:nvSpPr>
        <p:spPr>
          <a:xfrm>
            <a:off x="1353302" y="2005076"/>
            <a:ext cx="131445" cy="151765"/>
          </a:xfrm>
          <a:prstGeom prst="rect">
            <a:avLst/>
          </a:prstGeom>
        </p:spPr>
        <p:txBody>
          <a:bodyPr wrap="square" lIns="0" tIns="15875" rIns="0" bIns="0" rtlCol="0" vert="horz">
            <a:spAutoFit/>
          </a:bodyPr>
          <a:lstStyle/>
          <a:p>
            <a:pPr>
              <a:lnSpc>
                <a:spcPct val="100000"/>
              </a:lnSpc>
              <a:spcBef>
                <a:spcPts val="125"/>
              </a:spcBef>
            </a:pPr>
            <a:r>
              <a:rPr dirty="0" sz="800" spc="65">
                <a:latin typeface="Cambria"/>
                <a:cs typeface="Cambria"/>
              </a:rPr>
              <a:t>h</a:t>
            </a:r>
            <a:r>
              <a:rPr dirty="0" sz="800" spc="25">
                <a:latin typeface="Cambria"/>
                <a:cs typeface="Cambria"/>
              </a:rPr>
              <a:t>e</a:t>
            </a:r>
            <a:endParaRPr sz="800">
              <a:latin typeface="Cambria"/>
              <a:cs typeface="Cambria"/>
            </a:endParaRPr>
          </a:p>
        </p:txBody>
      </p:sp>
      <p:sp>
        <p:nvSpPr>
          <p:cNvPr id="7" name="object 7"/>
          <p:cNvSpPr txBox="1"/>
          <p:nvPr/>
        </p:nvSpPr>
        <p:spPr>
          <a:xfrm>
            <a:off x="1863358" y="1871000"/>
            <a:ext cx="77470" cy="130175"/>
          </a:xfrm>
          <a:prstGeom prst="rect">
            <a:avLst/>
          </a:prstGeom>
        </p:spPr>
        <p:txBody>
          <a:bodyPr wrap="square" lIns="0" tIns="17145" rIns="0" bIns="0" rtlCol="0" vert="horz">
            <a:spAutoFit/>
          </a:bodyPr>
          <a:lstStyle/>
          <a:p>
            <a:pPr marL="12700">
              <a:lnSpc>
                <a:spcPct val="100000"/>
              </a:lnSpc>
              <a:spcBef>
                <a:spcPts val="135"/>
              </a:spcBef>
            </a:pPr>
            <a:r>
              <a:rPr dirty="0" sz="650" spc="45">
                <a:latin typeface="Cambria"/>
                <a:cs typeface="Cambria"/>
              </a:rPr>
              <a:t>2</a:t>
            </a:r>
            <a:endParaRPr sz="650">
              <a:latin typeface="Cambria"/>
              <a:cs typeface="Cambria"/>
            </a:endParaRPr>
          </a:p>
        </p:txBody>
      </p:sp>
      <p:sp>
        <p:nvSpPr>
          <p:cNvPr id="8" name="object 8"/>
          <p:cNvSpPr txBox="1"/>
          <p:nvPr/>
        </p:nvSpPr>
        <p:spPr>
          <a:xfrm>
            <a:off x="1495576" y="1851149"/>
            <a:ext cx="575310" cy="199390"/>
          </a:xfrm>
          <a:prstGeom prst="rect">
            <a:avLst/>
          </a:prstGeom>
        </p:spPr>
        <p:txBody>
          <a:bodyPr wrap="square" lIns="0" tIns="11430" rIns="0" bIns="0" rtlCol="0" vert="horz">
            <a:spAutoFit/>
          </a:bodyPr>
          <a:lstStyle/>
          <a:p>
            <a:pPr marL="25400">
              <a:lnSpc>
                <a:spcPct val="100000"/>
              </a:lnSpc>
              <a:spcBef>
                <a:spcPts val="90"/>
              </a:spcBef>
            </a:pPr>
            <a:r>
              <a:rPr dirty="0" baseline="-31400" sz="1725" spc="315">
                <a:latin typeface="Cambria"/>
                <a:cs typeface="Cambria"/>
              </a:rPr>
              <a:t>= </a:t>
            </a:r>
            <a:r>
              <a:rPr dirty="0" sz="800" spc="45">
                <a:latin typeface="Cambria"/>
                <a:cs typeface="Cambria"/>
              </a:rPr>
              <a:t>1.5s</a:t>
            </a:r>
            <a:r>
              <a:rPr dirty="0" sz="800" spc="110">
                <a:latin typeface="Cambria"/>
                <a:cs typeface="Cambria"/>
              </a:rPr>
              <a:t> </a:t>
            </a:r>
            <a:r>
              <a:rPr dirty="0" sz="800" spc="105">
                <a:latin typeface="Cambria"/>
                <a:cs typeface="Cambria"/>
              </a:rPr>
              <a:t>m</a:t>
            </a:r>
            <a:endParaRPr sz="800">
              <a:latin typeface="Cambria"/>
              <a:cs typeface="Cambria"/>
            </a:endParaRPr>
          </a:p>
        </p:txBody>
      </p:sp>
      <p:sp>
        <p:nvSpPr>
          <p:cNvPr id="9" name="object 9"/>
          <p:cNvSpPr txBox="1"/>
          <p:nvPr/>
        </p:nvSpPr>
        <p:spPr>
          <a:xfrm>
            <a:off x="1816588" y="2049235"/>
            <a:ext cx="81915" cy="151765"/>
          </a:xfrm>
          <a:prstGeom prst="rect">
            <a:avLst/>
          </a:prstGeom>
        </p:spPr>
        <p:txBody>
          <a:bodyPr wrap="square" lIns="0" tIns="15875" rIns="0" bIns="0" rtlCol="0" vert="horz">
            <a:spAutoFit/>
          </a:bodyPr>
          <a:lstStyle/>
          <a:p>
            <a:pPr>
              <a:lnSpc>
                <a:spcPct val="100000"/>
              </a:lnSpc>
              <a:spcBef>
                <a:spcPts val="125"/>
              </a:spcBef>
            </a:pPr>
            <a:r>
              <a:rPr dirty="0" sz="800" spc="45">
                <a:latin typeface="Cambria"/>
                <a:cs typeface="Cambria"/>
              </a:rPr>
              <a:t>R</a:t>
            </a:r>
            <a:endParaRPr sz="800">
              <a:latin typeface="Cambria"/>
              <a:cs typeface="Cambria"/>
            </a:endParaRPr>
          </a:p>
        </p:txBody>
      </p:sp>
      <p:sp>
        <p:nvSpPr>
          <p:cNvPr id="10" name="object 10"/>
          <p:cNvSpPr/>
          <p:nvPr/>
        </p:nvSpPr>
        <p:spPr>
          <a:xfrm>
            <a:off x="1668780" y="2052827"/>
            <a:ext cx="364490" cy="0"/>
          </a:xfrm>
          <a:custGeom>
            <a:avLst/>
            <a:gdLst/>
            <a:ahLst/>
            <a:cxnLst/>
            <a:rect l="l" t="t" r="r" b="b"/>
            <a:pathLst>
              <a:path w="364489" h="0">
                <a:moveTo>
                  <a:pt x="0" y="0"/>
                </a:moveTo>
                <a:lnTo>
                  <a:pt x="364236" y="0"/>
                </a:lnTo>
              </a:path>
            </a:pathLst>
          </a:custGeom>
          <a:ln w="9144">
            <a:solidFill>
              <a:srgbClr val="000000"/>
            </a:solidFill>
          </a:ln>
        </p:spPr>
        <p:txBody>
          <a:bodyPr wrap="square" lIns="0" tIns="0" rIns="0" bIns="0" rtlCol="0"/>
          <a:lstStyle/>
          <a:p/>
        </p:txBody>
      </p:sp>
      <p:sp>
        <p:nvSpPr>
          <p:cNvPr id="11" name="object 11"/>
          <p:cNvSpPr txBox="1"/>
          <p:nvPr/>
        </p:nvSpPr>
        <p:spPr>
          <a:xfrm>
            <a:off x="1264923" y="2389083"/>
            <a:ext cx="121285" cy="199390"/>
          </a:xfrm>
          <a:prstGeom prst="rect">
            <a:avLst/>
          </a:prstGeom>
        </p:spPr>
        <p:txBody>
          <a:bodyPr wrap="square" lIns="0" tIns="11430" rIns="0" bIns="0" rtlCol="0" vert="horz">
            <a:spAutoFit/>
          </a:bodyPr>
          <a:lstStyle/>
          <a:p>
            <a:pPr>
              <a:lnSpc>
                <a:spcPct val="100000"/>
              </a:lnSpc>
              <a:spcBef>
                <a:spcPts val="90"/>
              </a:spcBef>
            </a:pPr>
            <a:r>
              <a:rPr dirty="0" sz="1150" spc="210">
                <a:latin typeface="Cambria"/>
                <a:cs typeface="Cambria"/>
              </a:rPr>
              <a:t>=</a:t>
            </a:r>
            <a:endParaRPr sz="1150">
              <a:latin typeface="Cambria"/>
              <a:cs typeface="Cambria"/>
            </a:endParaRPr>
          </a:p>
        </p:txBody>
      </p:sp>
      <p:sp>
        <p:nvSpPr>
          <p:cNvPr id="12" name="object 12"/>
          <p:cNvSpPr/>
          <p:nvPr/>
        </p:nvSpPr>
        <p:spPr>
          <a:xfrm>
            <a:off x="1616963" y="2267711"/>
            <a:ext cx="1270000" cy="134620"/>
          </a:xfrm>
          <a:custGeom>
            <a:avLst/>
            <a:gdLst/>
            <a:ahLst/>
            <a:cxnLst/>
            <a:rect l="l" t="t" r="r" b="b"/>
            <a:pathLst>
              <a:path w="1270000" h="134619">
                <a:moveTo>
                  <a:pt x="1226820" y="134112"/>
                </a:moveTo>
                <a:lnTo>
                  <a:pt x="1225296" y="128016"/>
                </a:lnTo>
                <a:lnTo>
                  <a:pt x="1232963" y="124896"/>
                </a:lnTo>
                <a:lnTo>
                  <a:pt x="1239774" y="120205"/>
                </a:lnTo>
                <a:lnTo>
                  <a:pt x="1256966" y="77533"/>
                </a:lnTo>
                <a:lnTo>
                  <a:pt x="1257300" y="65532"/>
                </a:lnTo>
                <a:lnTo>
                  <a:pt x="1256966" y="54411"/>
                </a:lnTo>
                <a:lnTo>
                  <a:pt x="1239774" y="12954"/>
                </a:lnTo>
                <a:lnTo>
                  <a:pt x="1225296" y="4572"/>
                </a:lnTo>
                <a:lnTo>
                  <a:pt x="1226820" y="0"/>
                </a:lnTo>
                <a:lnTo>
                  <a:pt x="1258824" y="22860"/>
                </a:lnTo>
                <a:lnTo>
                  <a:pt x="1269492" y="67056"/>
                </a:lnTo>
                <a:lnTo>
                  <a:pt x="1268896" y="79295"/>
                </a:lnTo>
                <a:lnTo>
                  <a:pt x="1252537" y="118038"/>
                </a:lnTo>
                <a:lnTo>
                  <a:pt x="1236535" y="130087"/>
                </a:lnTo>
                <a:lnTo>
                  <a:pt x="1226820" y="134112"/>
                </a:lnTo>
                <a:close/>
              </a:path>
              <a:path w="1270000" h="134619">
                <a:moveTo>
                  <a:pt x="42672" y="134112"/>
                </a:moveTo>
                <a:lnTo>
                  <a:pt x="10668" y="109728"/>
                </a:lnTo>
                <a:lnTo>
                  <a:pt x="0" y="67056"/>
                </a:lnTo>
                <a:lnTo>
                  <a:pt x="595" y="54792"/>
                </a:lnTo>
                <a:lnTo>
                  <a:pt x="16954" y="14573"/>
                </a:lnTo>
                <a:lnTo>
                  <a:pt x="42672" y="0"/>
                </a:lnTo>
                <a:lnTo>
                  <a:pt x="44195" y="4572"/>
                </a:lnTo>
                <a:lnTo>
                  <a:pt x="36528" y="8334"/>
                </a:lnTo>
                <a:lnTo>
                  <a:pt x="29718" y="12954"/>
                </a:lnTo>
                <a:lnTo>
                  <a:pt x="12525" y="54411"/>
                </a:lnTo>
                <a:lnTo>
                  <a:pt x="12192" y="65532"/>
                </a:lnTo>
                <a:lnTo>
                  <a:pt x="12525" y="77533"/>
                </a:lnTo>
                <a:lnTo>
                  <a:pt x="24050" y="114085"/>
                </a:lnTo>
                <a:lnTo>
                  <a:pt x="44195" y="128016"/>
                </a:lnTo>
                <a:lnTo>
                  <a:pt x="42672" y="134112"/>
                </a:lnTo>
                <a:close/>
              </a:path>
            </a:pathLst>
          </a:custGeom>
          <a:solidFill>
            <a:srgbClr val="000000"/>
          </a:solidFill>
        </p:spPr>
        <p:txBody>
          <a:bodyPr wrap="square" lIns="0" tIns="0" rIns="0" bIns="0" rtlCol="0"/>
          <a:lstStyle/>
          <a:p/>
        </p:txBody>
      </p:sp>
      <p:sp>
        <p:nvSpPr>
          <p:cNvPr id="13" name="object 13"/>
          <p:cNvSpPr/>
          <p:nvPr/>
        </p:nvSpPr>
        <p:spPr>
          <a:xfrm>
            <a:off x="3003804" y="2191511"/>
            <a:ext cx="553720" cy="287020"/>
          </a:xfrm>
          <a:custGeom>
            <a:avLst/>
            <a:gdLst/>
            <a:ahLst/>
            <a:cxnLst/>
            <a:rect l="l" t="t" r="r" b="b"/>
            <a:pathLst>
              <a:path w="553720" h="287019">
                <a:moveTo>
                  <a:pt x="502920" y="286512"/>
                </a:moveTo>
                <a:lnTo>
                  <a:pt x="498348" y="280416"/>
                </a:lnTo>
                <a:lnTo>
                  <a:pt x="507182" y="271272"/>
                </a:lnTo>
                <a:lnTo>
                  <a:pt x="515302" y="259842"/>
                </a:lnTo>
                <a:lnTo>
                  <a:pt x="533709" y="210978"/>
                </a:lnTo>
                <a:lnTo>
                  <a:pt x="538900" y="167544"/>
                </a:lnTo>
                <a:lnTo>
                  <a:pt x="539496" y="143256"/>
                </a:lnTo>
                <a:lnTo>
                  <a:pt x="538900" y="118110"/>
                </a:lnTo>
                <a:lnTo>
                  <a:pt x="533709" y="74676"/>
                </a:lnTo>
                <a:lnTo>
                  <a:pt x="515302" y="25336"/>
                </a:lnTo>
                <a:lnTo>
                  <a:pt x="498348" y="4572"/>
                </a:lnTo>
                <a:lnTo>
                  <a:pt x="502920" y="0"/>
                </a:lnTo>
                <a:lnTo>
                  <a:pt x="530566" y="34932"/>
                </a:lnTo>
                <a:lnTo>
                  <a:pt x="544853" y="71247"/>
                </a:lnTo>
                <a:lnTo>
                  <a:pt x="552330" y="116967"/>
                </a:lnTo>
                <a:lnTo>
                  <a:pt x="553212" y="143256"/>
                </a:lnTo>
                <a:lnTo>
                  <a:pt x="552330" y="169306"/>
                </a:lnTo>
                <a:lnTo>
                  <a:pt x="544853" y="213979"/>
                </a:lnTo>
                <a:lnTo>
                  <a:pt x="530566" y="250293"/>
                </a:lnTo>
                <a:lnTo>
                  <a:pt x="512897" y="277106"/>
                </a:lnTo>
                <a:lnTo>
                  <a:pt x="502920" y="286512"/>
                </a:lnTo>
                <a:close/>
              </a:path>
              <a:path w="553720" h="287019">
                <a:moveTo>
                  <a:pt x="51815" y="286512"/>
                </a:moveTo>
                <a:lnTo>
                  <a:pt x="23526" y="250293"/>
                </a:lnTo>
                <a:lnTo>
                  <a:pt x="9001" y="213979"/>
                </a:lnTo>
                <a:lnTo>
                  <a:pt x="1095" y="169306"/>
                </a:lnTo>
                <a:lnTo>
                  <a:pt x="0" y="143256"/>
                </a:lnTo>
                <a:lnTo>
                  <a:pt x="1095" y="116967"/>
                </a:lnTo>
                <a:lnTo>
                  <a:pt x="9001" y="71247"/>
                </a:lnTo>
                <a:lnTo>
                  <a:pt x="23526" y="34932"/>
                </a:lnTo>
                <a:lnTo>
                  <a:pt x="51815" y="0"/>
                </a:lnTo>
                <a:lnTo>
                  <a:pt x="54863" y="4572"/>
                </a:lnTo>
                <a:lnTo>
                  <a:pt x="46267" y="13739"/>
                </a:lnTo>
                <a:lnTo>
                  <a:pt x="38671" y="25336"/>
                </a:lnTo>
                <a:lnTo>
                  <a:pt x="20788" y="74676"/>
                </a:lnTo>
                <a:lnTo>
                  <a:pt x="14549" y="118110"/>
                </a:lnTo>
                <a:lnTo>
                  <a:pt x="13715" y="143256"/>
                </a:lnTo>
                <a:lnTo>
                  <a:pt x="14549" y="167544"/>
                </a:lnTo>
                <a:lnTo>
                  <a:pt x="20788" y="210978"/>
                </a:lnTo>
                <a:lnTo>
                  <a:pt x="38671" y="259842"/>
                </a:lnTo>
                <a:lnTo>
                  <a:pt x="54863" y="280416"/>
                </a:lnTo>
                <a:lnTo>
                  <a:pt x="51815" y="286512"/>
                </a:lnTo>
                <a:close/>
              </a:path>
            </a:pathLst>
          </a:custGeom>
          <a:solidFill>
            <a:srgbClr val="000000"/>
          </a:solidFill>
        </p:spPr>
        <p:txBody>
          <a:bodyPr wrap="square" lIns="0" tIns="0" rIns="0" bIns="0" rtlCol="0"/>
          <a:lstStyle/>
          <a:p/>
        </p:txBody>
      </p:sp>
      <p:sp>
        <p:nvSpPr>
          <p:cNvPr id="14" name="object 14"/>
          <p:cNvSpPr txBox="1"/>
          <p:nvPr/>
        </p:nvSpPr>
        <p:spPr>
          <a:xfrm>
            <a:off x="1388899" y="2218421"/>
            <a:ext cx="2145030" cy="199390"/>
          </a:xfrm>
          <a:prstGeom prst="rect">
            <a:avLst/>
          </a:prstGeom>
        </p:spPr>
        <p:txBody>
          <a:bodyPr wrap="square" lIns="0" tIns="11430" rIns="0" bIns="0" rtlCol="0" vert="horz">
            <a:spAutoFit/>
          </a:bodyPr>
          <a:lstStyle/>
          <a:p>
            <a:pPr marL="25400">
              <a:lnSpc>
                <a:spcPct val="100000"/>
              </a:lnSpc>
              <a:spcBef>
                <a:spcPts val="90"/>
              </a:spcBef>
            </a:pPr>
            <a:r>
              <a:rPr dirty="0" sz="1150" spc="-10">
                <a:latin typeface="Cambria"/>
                <a:cs typeface="Cambria"/>
              </a:rPr>
              <a:t>1.5 </a:t>
            </a:r>
            <a:r>
              <a:rPr dirty="0" sz="1150" spc="-5">
                <a:latin typeface="Cambria"/>
                <a:cs typeface="Cambria"/>
              </a:rPr>
              <a:t>827.42 </a:t>
            </a:r>
            <a:r>
              <a:rPr dirty="0" sz="1150" spc="210">
                <a:latin typeface="Cambria"/>
                <a:cs typeface="Cambria"/>
              </a:rPr>
              <a:t>− </a:t>
            </a:r>
            <a:r>
              <a:rPr dirty="0" sz="1150" spc="-5">
                <a:latin typeface="Cambria"/>
                <a:cs typeface="Cambria"/>
              </a:rPr>
              <a:t>702.71𝑓𝑡 </a:t>
            </a:r>
            <a:r>
              <a:rPr dirty="0" baseline="27777" sz="1200" spc="52">
                <a:latin typeface="Cambria"/>
                <a:cs typeface="Cambria"/>
              </a:rPr>
              <a:t>2</a:t>
            </a:r>
            <a:r>
              <a:rPr dirty="0" baseline="27777" sz="1200" spc="67">
                <a:latin typeface="Cambria"/>
                <a:cs typeface="Cambria"/>
              </a:rPr>
              <a:t> </a:t>
            </a:r>
            <a:r>
              <a:rPr dirty="0" sz="1150" spc="-5">
                <a:latin typeface="Cambria"/>
                <a:cs typeface="Cambria"/>
              </a:rPr>
              <a:t>0.04 </a:t>
            </a:r>
            <a:r>
              <a:rPr dirty="0" baseline="33816" sz="1725" spc="-7">
                <a:latin typeface="Cambria"/>
                <a:cs typeface="Cambria"/>
              </a:rPr>
              <a:t>𝑓𝑡</a:t>
            </a:r>
            <a:endParaRPr baseline="33816" sz="1725">
              <a:latin typeface="Cambria"/>
              <a:cs typeface="Cambria"/>
            </a:endParaRPr>
          </a:p>
        </p:txBody>
      </p:sp>
      <p:sp>
        <p:nvSpPr>
          <p:cNvPr id="15" name="object 15"/>
          <p:cNvSpPr txBox="1"/>
          <p:nvPr/>
        </p:nvSpPr>
        <p:spPr>
          <a:xfrm>
            <a:off x="3358944" y="2293077"/>
            <a:ext cx="149860" cy="199390"/>
          </a:xfrm>
          <a:prstGeom prst="rect">
            <a:avLst/>
          </a:prstGeom>
        </p:spPr>
        <p:txBody>
          <a:bodyPr wrap="square" lIns="0" tIns="11430" rIns="0" bIns="0" rtlCol="0" vert="horz">
            <a:spAutoFit/>
          </a:bodyPr>
          <a:lstStyle/>
          <a:p>
            <a:pPr>
              <a:lnSpc>
                <a:spcPct val="100000"/>
              </a:lnSpc>
              <a:spcBef>
                <a:spcPts val="90"/>
              </a:spcBef>
            </a:pPr>
            <a:r>
              <a:rPr dirty="0" sz="1150" spc="-10">
                <a:latin typeface="Cambria"/>
                <a:cs typeface="Cambria"/>
              </a:rPr>
              <a:t>𝑓𝑡</a:t>
            </a:r>
            <a:endParaRPr sz="1150">
              <a:latin typeface="Cambria"/>
              <a:cs typeface="Cambria"/>
            </a:endParaRPr>
          </a:p>
        </p:txBody>
      </p:sp>
      <p:sp>
        <p:nvSpPr>
          <p:cNvPr id="16" name="object 16"/>
          <p:cNvSpPr/>
          <p:nvPr/>
        </p:nvSpPr>
        <p:spPr>
          <a:xfrm>
            <a:off x="3357372" y="2334768"/>
            <a:ext cx="140335" cy="0"/>
          </a:xfrm>
          <a:custGeom>
            <a:avLst/>
            <a:gdLst/>
            <a:ahLst/>
            <a:cxnLst/>
            <a:rect l="l" t="t" r="r" b="b"/>
            <a:pathLst>
              <a:path w="140335" h="0">
                <a:moveTo>
                  <a:pt x="0" y="0"/>
                </a:moveTo>
                <a:lnTo>
                  <a:pt x="140208" y="0"/>
                </a:lnTo>
              </a:path>
            </a:pathLst>
          </a:custGeom>
          <a:ln w="9144">
            <a:solidFill>
              <a:srgbClr val="000000"/>
            </a:solidFill>
          </a:ln>
        </p:spPr>
        <p:txBody>
          <a:bodyPr wrap="square" lIns="0" tIns="0" rIns="0" bIns="0" rtlCol="0"/>
          <a:lstStyle/>
          <a:p/>
        </p:txBody>
      </p:sp>
      <p:sp>
        <p:nvSpPr>
          <p:cNvPr id="17" name="object 17"/>
          <p:cNvSpPr txBox="1"/>
          <p:nvPr/>
        </p:nvSpPr>
        <p:spPr>
          <a:xfrm>
            <a:off x="2244881" y="2486645"/>
            <a:ext cx="504190" cy="199390"/>
          </a:xfrm>
          <a:prstGeom prst="rect">
            <a:avLst/>
          </a:prstGeom>
        </p:spPr>
        <p:txBody>
          <a:bodyPr wrap="square" lIns="0" tIns="11430" rIns="0" bIns="0" rtlCol="0" vert="horz">
            <a:spAutoFit/>
          </a:bodyPr>
          <a:lstStyle/>
          <a:p>
            <a:pPr>
              <a:lnSpc>
                <a:spcPct val="100000"/>
              </a:lnSpc>
              <a:spcBef>
                <a:spcPts val="90"/>
              </a:spcBef>
            </a:pPr>
            <a:r>
              <a:rPr dirty="0" sz="1150" spc="-5">
                <a:latin typeface="Cambria"/>
                <a:cs typeface="Cambria"/>
              </a:rPr>
              <a:t>6000</a:t>
            </a:r>
            <a:r>
              <a:rPr dirty="0" sz="1150" spc="-70">
                <a:latin typeface="Cambria"/>
                <a:cs typeface="Cambria"/>
              </a:rPr>
              <a:t> </a:t>
            </a:r>
            <a:r>
              <a:rPr dirty="0" sz="1150" spc="-5">
                <a:latin typeface="Cambria"/>
                <a:cs typeface="Cambria"/>
              </a:rPr>
              <a:t>𝑓𝑡</a:t>
            </a:r>
            <a:endParaRPr sz="1150">
              <a:latin typeface="Cambria"/>
              <a:cs typeface="Cambria"/>
            </a:endParaRPr>
          </a:p>
        </p:txBody>
      </p:sp>
      <p:sp>
        <p:nvSpPr>
          <p:cNvPr id="18" name="object 18"/>
          <p:cNvSpPr/>
          <p:nvPr/>
        </p:nvSpPr>
        <p:spPr>
          <a:xfrm>
            <a:off x="1412748" y="2505455"/>
            <a:ext cx="2156460" cy="0"/>
          </a:xfrm>
          <a:custGeom>
            <a:avLst/>
            <a:gdLst/>
            <a:ahLst/>
            <a:cxnLst/>
            <a:rect l="l" t="t" r="r" b="b"/>
            <a:pathLst>
              <a:path w="2156460" h="0">
                <a:moveTo>
                  <a:pt x="0" y="0"/>
                </a:moveTo>
                <a:lnTo>
                  <a:pt x="2156460" y="0"/>
                </a:lnTo>
              </a:path>
            </a:pathLst>
          </a:custGeom>
          <a:ln w="9144">
            <a:solidFill>
              <a:srgbClr val="000000"/>
            </a:solidFill>
          </a:ln>
        </p:spPr>
        <p:txBody>
          <a:bodyPr wrap="square" lIns="0" tIns="0" rIns="0" bIns="0" rtlCol="0"/>
          <a:lstStyle/>
          <a:p/>
        </p:txBody>
      </p:sp>
      <p:sp>
        <p:nvSpPr>
          <p:cNvPr id="19" name="object 19"/>
          <p:cNvSpPr txBox="1"/>
          <p:nvPr/>
        </p:nvSpPr>
        <p:spPr>
          <a:xfrm>
            <a:off x="1264923" y="2658862"/>
            <a:ext cx="643255" cy="199390"/>
          </a:xfrm>
          <a:prstGeom prst="rect">
            <a:avLst/>
          </a:prstGeom>
        </p:spPr>
        <p:txBody>
          <a:bodyPr wrap="square" lIns="0" tIns="11430" rIns="0" bIns="0" rtlCol="0" vert="horz">
            <a:spAutoFit/>
          </a:bodyPr>
          <a:lstStyle/>
          <a:p>
            <a:pPr>
              <a:lnSpc>
                <a:spcPct val="100000"/>
              </a:lnSpc>
              <a:spcBef>
                <a:spcPts val="90"/>
              </a:spcBef>
            </a:pPr>
            <a:r>
              <a:rPr dirty="0" sz="1150" spc="210">
                <a:latin typeface="Cambria"/>
                <a:cs typeface="Cambria"/>
              </a:rPr>
              <a:t>=</a:t>
            </a:r>
            <a:r>
              <a:rPr dirty="0" sz="1150" spc="-5">
                <a:latin typeface="Cambria"/>
                <a:cs typeface="Cambria"/>
              </a:rPr>
              <a:t> 0.156𝑖𝑛</a:t>
            </a:r>
            <a:endParaRPr sz="1150">
              <a:latin typeface="Cambria"/>
              <a:cs typeface="Cambria"/>
            </a:endParaRPr>
          </a:p>
        </p:txBody>
      </p:sp>
      <p:sp>
        <p:nvSpPr>
          <p:cNvPr id="20" name="object 20"/>
          <p:cNvSpPr txBox="1"/>
          <p:nvPr/>
        </p:nvSpPr>
        <p:spPr>
          <a:xfrm>
            <a:off x="1016505" y="3076398"/>
            <a:ext cx="63500" cy="199390"/>
          </a:xfrm>
          <a:prstGeom prst="rect">
            <a:avLst/>
          </a:prstGeom>
        </p:spPr>
        <p:txBody>
          <a:bodyPr wrap="square" lIns="0" tIns="11430" rIns="0" bIns="0" rtlCol="0" vert="horz">
            <a:spAutoFit/>
          </a:bodyPr>
          <a:lstStyle/>
          <a:p>
            <a:pPr>
              <a:lnSpc>
                <a:spcPct val="100000"/>
              </a:lnSpc>
              <a:spcBef>
                <a:spcPts val="90"/>
              </a:spcBef>
            </a:pPr>
            <a:r>
              <a:rPr dirty="0" sz="1150" spc="-5">
                <a:latin typeface="Arial"/>
                <a:cs typeface="Arial"/>
              </a:rPr>
              <a:t>•</a:t>
            </a:r>
            <a:endParaRPr sz="1150">
              <a:latin typeface="Arial"/>
              <a:cs typeface="Arial"/>
            </a:endParaRPr>
          </a:p>
        </p:txBody>
      </p:sp>
      <p:sp>
        <p:nvSpPr>
          <p:cNvPr id="21" name="object 21"/>
          <p:cNvSpPr txBox="1"/>
          <p:nvPr/>
        </p:nvSpPr>
        <p:spPr>
          <a:xfrm>
            <a:off x="1236484" y="3105365"/>
            <a:ext cx="2213610" cy="361315"/>
          </a:xfrm>
          <a:prstGeom prst="rect">
            <a:avLst/>
          </a:prstGeom>
        </p:spPr>
        <p:txBody>
          <a:bodyPr wrap="square" lIns="0" tIns="11430" rIns="0" bIns="0" rtlCol="0" vert="horz">
            <a:spAutoFit/>
          </a:bodyPr>
          <a:lstStyle/>
          <a:p>
            <a:pPr marL="25400">
              <a:lnSpc>
                <a:spcPts val="1325"/>
              </a:lnSpc>
              <a:spcBef>
                <a:spcPts val="90"/>
              </a:spcBef>
            </a:pPr>
            <a:r>
              <a:rPr dirty="0" baseline="12077" sz="1725" spc="120">
                <a:latin typeface="Cambria"/>
                <a:cs typeface="Cambria"/>
              </a:rPr>
              <a:t>𝐴</a:t>
            </a:r>
            <a:r>
              <a:rPr dirty="0" sz="800" spc="80">
                <a:latin typeface="Cambria"/>
                <a:cs typeface="Cambria"/>
              </a:rPr>
              <a:t>profile </a:t>
            </a:r>
            <a:r>
              <a:rPr dirty="0" baseline="12077" sz="1725" spc="315">
                <a:latin typeface="Cambria"/>
                <a:cs typeface="Cambria"/>
              </a:rPr>
              <a:t>= </a:t>
            </a:r>
            <a:r>
              <a:rPr dirty="0" baseline="12077" sz="1725" spc="37">
                <a:latin typeface="Cambria"/>
                <a:cs typeface="Cambria"/>
              </a:rPr>
              <a:t>𝐴</a:t>
            </a:r>
            <a:r>
              <a:rPr dirty="0" sz="800" spc="25">
                <a:latin typeface="Cambria"/>
                <a:cs typeface="Cambria"/>
              </a:rPr>
              <a:t>ve </a:t>
            </a:r>
            <a:r>
              <a:rPr dirty="0" baseline="12077" sz="1725" spc="315">
                <a:latin typeface="Cambria"/>
                <a:cs typeface="Cambria"/>
              </a:rPr>
              <a:t>+</a:t>
            </a:r>
            <a:r>
              <a:rPr dirty="0" baseline="12077" sz="1725" spc="209">
                <a:latin typeface="Cambria"/>
                <a:cs typeface="Cambria"/>
              </a:rPr>
              <a:t> </a:t>
            </a:r>
            <a:r>
              <a:rPr dirty="0" baseline="12077" sz="1725" spc="37">
                <a:latin typeface="Cambria"/>
                <a:cs typeface="Cambria"/>
              </a:rPr>
              <a:t>𝐴</a:t>
            </a:r>
            <a:r>
              <a:rPr dirty="0" sz="800" spc="25">
                <a:latin typeface="Cambria"/>
                <a:cs typeface="Cambria"/>
              </a:rPr>
              <a:t>he</a:t>
            </a:r>
            <a:endParaRPr sz="800">
              <a:latin typeface="Cambria"/>
              <a:cs typeface="Cambria"/>
            </a:endParaRPr>
          </a:p>
          <a:p>
            <a:pPr marL="186690">
              <a:lnSpc>
                <a:spcPts val="1325"/>
              </a:lnSpc>
            </a:pPr>
            <a:r>
              <a:rPr dirty="0" sz="1150" spc="210">
                <a:latin typeface="Cambria"/>
                <a:cs typeface="Cambria"/>
              </a:rPr>
              <a:t>= </a:t>
            </a:r>
            <a:r>
              <a:rPr dirty="0" sz="1150" spc="-5">
                <a:latin typeface="Cambria"/>
                <a:cs typeface="Cambria"/>
              </a:rPr>
              <a:t>0.194𝑖𝑛 </a:t>
            </a:r>
            <a:r>
              <a:rPr dirty="0" sz="1150" spc="210">
                <a:latin typeface="Cambria"/>
                <a:cs typeface="Cambria"/>
              </a:rPr>
              <a:t>+ </a:t>
            </a:r>
            <a:r>
              <a:rPr dirty="0" sz="1150" spc="-5">
                <a:latin typeface="Cambria"/>
                <a:cs typeface="Cambria"/>
              </a:rPr>
              <a:t>0.156𝑖𝑛 </a:t>
            </a:r>
            <a:r>
              <a:rPr dirty="0" sz="1150" spc="210">
                <a:latin typeface="Cambria"/>
                <a:cs typeface="Cambria"/>
              </a:rPr>
              <a:t>=</a:t>
            </a:r>
            <a:r>
              <a:rPr dirty="0" sz="1150" spc="-20">
                <a:latin typeface="Cambria"/>
                <a:cs typeface="Cambria"/>
              </a:rPr>
              <a:t> </a:t>
            </a:r>
            <a:r>
              <a:rPr dirty="0" sz="1150" spc="-5">
                <a:latin typeface="Cambria"/>
                <a:cs typeface="Cambria"/>
              </a:rPr>
              <a:t>0.350𝑖𝑛</a:t>
            </a:r>
            <a:endParaRPr sz="1150">
              <a:latin typeface="Cambria"/>
              <a:cs typeface="Cambria"/>
            </a:endParaRPr>
          </a:p>
        </p:txBody>
      </p:sp>
      <p:sp>
        <p:nvSpPr>
          <p:cNvPr id="22" name="object 22"/>
          <p:cNvSpPr txBox="1"/>
          <p:nvPr/>
        </p:nvSpPr>
        <p:spPr>
          <a:xfrm>
            <a:off x="6903724" y="4498371"/>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15</a:t>
            </a:r>
            <a:r>
              <a:rPr dirty="0" sz="850">
                <a:solidFill>
                  <a:srgbClr val="FFFFFF"/>
                </a:solidFill>
                <a:latin typeface="Arial"/>
                <a:cs typeface="Arial"/>
              </a:rPr>
              <a:t>9</a:t>
            </a:r>
            <a:endParaRPr sz="850">
              <a:latin typeface="Arial"/>
              <a:cs typeface="Arial"/>
            </a:endParaRPr>
          </a:p>
        </p:txBody>
      </p:sp>
      <p:sp>
        <p:nvSpPr>
          <p:cNvPr id="23" name="object 23"/>
          <p:cNvSpPr/>
          <p:nvPr/>
        </p:nvSpPr>
        <p:spPr>
          <a:xfrm>
            <a:off x="3758184" y="1536191"/>
            <a:ext cx="3390900" cy="2481072"/>
          </a:xfrm>
          <a:prstGeom prst="rect">
            <a:avLst/>
          </a:prstGeom>
          <a:blipFill>
            <a:blip r:embed="rId3" cstate="print"/>
            <a:stretch>
              <a:fillRect/>
            </a:stretch>
          </a:blipFill>
        </p:spPr>
        <p:txBody>
          <a:bodyPr wrap="square" lIns="0" tIns="0" rIns="0" bIns="0" rtlCol="0"/>
          <a:lstStyle/>
          <a:p/>
        </p:txBody>
      </p:sp>
      <p:sp>
        <p:nvSpPr>
          <p:cNvPr id="24" name="object 24"/>
          <p:cNvSpPr txBox="1"/>
          <p:nvPr/>
        </p:nvSpPr>
        <p:spPr>
          <a:xfrm>
            <a:off x="1546858" y="4039621"/>
            <a:ext cx="4822825" cy="612140"/>
          </a:xfrm>
          <a:prstGeom prst="rect">
            <a:avLst/>
          </a:prstGeom>
        </p:spPr>
        <p:txBody>
          <a:bodyPr wrap="square" lIns="0" tIns="17145" rIns="0" bIns="0" rtlCol="0" vert="horz">
            <a:spAutoFit/>
          </a:bodyPr>
          <a:lstStyle/>
          <a:p>
            <a:pPr marL="2916555">
              <a:lnSpc>
                <a:spcPct val="100000"/>
              </a:lnSpc>
              <a:spcBef>
                <a:spcPts val="135"/>
              </a:spcBef>
            </a:pPr>
            <a:r>
              <a:rPr dirty="0" sz="1250" spc="15">
                <a:latin typeface="Arial"/>
                <a:cs typeface="Arial"/>
              </a:rPr>
              <a:t>Horizontal Curve</a:t>
            </a:r>
            <a:r>
              <a:rPr dirty="0" sz="1250" spc="-70">
                <a:latin typeface="Arial"/>
                <a:cs typeface="Arial"/>
              </a:rPr>
              <a:t> </a:t>
            </a:r>
            <a:r>
              <a:rPr dirty="0" sz="1250" spc="10">
                <a:latin typeface="Arial"/>
                <a:cs typeface="Arial"/>
              </a:rPr>
              <a:t>Effect</a:t>
            </a:r>
            <a:endParaRPr sz="1250">
              <a:latin typeface="Arial"/>
              <a:cs typeface="Arial"/>
            </a:endParaRPr>
          </a:p>
          <a:p>
            <a:pPr>
              <a:lnSpc>
                <a:spcPct val="100000"/>
              </a:lnSpc>
              <a:spcBef>
                <a:spcPts val="40"/>
              </a:spcBef>
            </a:pPr>
            <a:endParaRPr sz="1600">
              <a:latin typeface="Arial"/>
              <a:cs typeface="Arial"/>
            </a:endParaRPr>
          </a:p>
          <a:p>
            <a:pPr>
              <a:lnSpc>
                <a:spcPct val="100000"/>
              </a:lnSpc>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25" name="object 25"/>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26" name="object 26"/>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27" name="object 27"/>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28" name="object 28"/>
          <p:cNvSpPr txBox="1"/>
          <p:nvPr/>
        </p:nvSpPr>
        <p:spPr>
          <a:xfrm>
            <a:off x="1016466" y="5528576"/>
            <a:ext cx="4420235" cy="417195"/>
          </a:xfrm>
          <a:prstGeom prst="rect">
            <a:avLst/>
          </a:prstGeom>
        </p:spPr>
        <p:txBody>
          <a:bodyPr wrap="square" lIns="0" tIns="14604" rIns="0" bIns="0" rtlCol="0" vert="horz">
            <a:spAutoFit/>
          </a:bodyPr>
          <a:lstStyle/>
          <a:p>
            <a:pPr>
              <a:lnSpc>
                <a:spcPct val="100000"/>
              </a:lnSpc>
              <a:spcBef>
                <a:spcPts val="114"/>
              </a:spcBef>
            </a:pPr>
            <a:r>
              <a:rPr dirty="0" sz="2550" spc="15">
                <a:solidFill>
                  <a:srgbClr val="1C7C5B"/>
                </a:solidFill>
                <a:latin typeface="Arial Black"/>
                <a:cs typeface="Arial Black"/>
              </a:rPr>
              <a:t>Girder </a:t>
            </a:r>
            <a:r>
              <a:rPr dirty="0" sz="2550">
                <a:solidFill>
                  <a:srgbClr val="1C7C5B"/>
                </a:solidFill>
                <a:latin typeface="Arial Black"/>
                <a:cs typeface="Arial Black"/>
              </a:rPr>
              <a:t>Orientation</a:t>
            </a:r>
            <a:r>
              <a:rPr dirty="0" sz="2550" spc="-5">
                <a:solidFill>
                  <a:srgbClr val="1C7C5B"/>
                </a:solidFill>
                <a:latin typeface="Arial Black"/>
                <a:cs typeface="Arial Black"/>
              </a:rPr>
              <a:t> </a:t>
            </a:r>
            <a:r>
              <a:rPr dirty="0" sz="2550" spc="5">
                <a:solidFill>
                  <a:srgbClr val="1C7C5B"/>
                </a:solidFill>
                <a:latin typeface="Arial Black"/>
                <a:cs typeface="Arial Black"/>
              </a:rPr>
              <a:t>Effect</a:t>
            </a:r>
            <a:endParaRPr sz="2550">
              <a:latin typeface="Arial Black"/>
              <a:cs typeface="Arial Black"/>
            </a:endParaRPr>
          </a:p>
        </p:txBody>
      </p:sp>
      <p:sp>
        <p:nvSpPr>
          <p:cNvPr id="29" name="object 29"/>
          <p:cNvSpPr txBox="1"/>
          <p:nvPr/>
        </p:nvSpPr>
        <p:spPr>
          <a:xfrm>
            <a:off x="1347192" y="6356047"/>
            <a:ext cx="145415" cy="151765"/>
          </a:xfrm>
          <a:prstGeom prst="rect">
            <a:avLst/>
          </a:prstGeom>
        </p:spPr>
        <p:txBody>
          <a:bodyPr wrap="square" lIns="0" tIns="15875" rIns="0" bIns="0" rtlCol="0" vert="horz">
            <a:spAutoFit/>
          </a:bodyPr>
          <a:lstStyle/>
          <a:p>
            <a:pPr>
              <a:lnSpc>
                <a:spcPct val="100000"/>
              </a:lnSpc>
              <a:spcBef>
                <a:spcPts val="125"/>
              </a:spcBef>
            </a:pPr>
            <a:r>
              <a:rPr dirty="0" sz="800" spc="155">
                <a:latin typeface="Cambria"/>
                <a:cs typeface="Cambria"/>
              </a:rPr>
              <a:t>g</a:t>
            </a:r>
            <a:r>
              <a:rPr dirty="0" sz="800" spc="60">
                <a:latin typeface="Cambria"/>
                <a:cs typeface="Cambria"/>
              </a:rPr>
              <a:t>o</a:t>
            </a:r>
            <a:endParaRPr sz="800">
              <a:latin typeface="Cambria"/>
              <a:cs typeface="Cambria"/>
            </a:endParaRPr>
          </a:p>
        </p:txBody>
      </p:sp>
      <p:sp>
        <p:nvSpPr>
          <p:cNvPr id="30" name="object 30"/>
          <p:cNvSpPr/>
          <p:nvPr/>
        </p:nvSpPr>
        <p:spPr>
          <a:xfrm>
            <a:off x="1897380" y="6403848"/>
            <a:ext cx="106680" cy="0"/>
          </a:xfrm>
          <a:custGeom>
            <a:avLst/>
            <a:gdLst/>
            <a:ahLst/>
            <a:cxnLst/>
            <a:rect l="l" t="t" r="r" b="b"/>
            <a:pathLst>
              <a:path w="106680" h="0">
                <a:moveTo>
                  <a:pt x="0" y="0"/>
                </a:moveTo>
                <a:lnTo>
                  <a:pt x="106679" y="0"/>
                </a:lnTo>
              </a:path>
            </a:pathLst>
          </a:custGeom>
          <a:ln w="9143">
            <a:solidFill>
              <a:srgbClr val="000000"/>
            </a:solidFill>
          </a:ln>
        </p:spPr>
        <p:txBody>
          <a:bodyPr wrap="square" lIns="0" tIns="0" rIns="0" bIns="0" rtlCol="0"/>
          <a:lstStyle/>
          <a:p/>
        </p:txBody>
      </p:sp>
      <p:sp>
        <p:nvSpPr>
          <p:cNvPr id="31" name="object 31"/>
          <p:cNvSpPr txBox="1"/>
          <p:nvPr/>
        </p:nvSpPr>
        <p:spPr>
          <a:xfrm>
            <a:off x="991105" y="6287456"/>
            <a:ext cx="1955164" cy="199390"/>
          </a:xfrm>
          <a:prstGeom prst="rect">
            <a:avLst/>
          </a:prstGeom>
        </p:spPr>
        <p:txBody>
          <a:bodyPr wrap="square" lIns="0" tIns="11430" rIns="0" bIns="0" rtlCol="0" vert="horz">
            <a:spAutoFit/>
          </a:bodyPr>
          <a:lstStyle/>
          <a:p>
            <a:pPr marL="270510" indent="-245745">
              <a:lnSpc>
                <a:spcPct val="100000"/>
              </a:lnSpc>
              <a:spcBef>
                <a:spcPts val="90"/>
              </a:spcBef>
              <a:buFont typeface="Arial"/>
              <a:buChar char="•"/>
              <a:tabLst>
                <a:tab pos="270510" algn="l"/>
                <a:tab pos="271145" algn="l"/>
                <a:tab pos="535305" algn="l"/>
              </a:tabLst>
            </a:pPr>
            <a:r>
              <a:rPr dirty="0" sz="1150" spc="-10">
                <a:latin typeface="Cambria"/>
                <a:cs typeface="Cambria"/>
              </a:rPr>
              <a:t>𝐴	</a:t>
            </a:r>
            <a:r>
              <a:rPr dirty="0" sz="1150" spc="210">
                <a:latin typeface="Cambria"/>
                <a:cs typeface="Cambria"/>
              </a:rPr>
              <a:t>= </a:t>
            </a:r>
            <a:r>
              <a:rPr dirty="0" sz="1150" spc="-10">
                <a:latin typeface="Cambria"/>
                <a:cs typeface="Cambria"/>
              </a:rPr>
              <a:t>𝑚 </a:t>
            </a:r>
            <a:r>
              <a:rPr dirty="0" baseline="45138" sz="1200" spc="82">
                <a:latin typeface="Cambria"/>
                <a:cs typeface="Cambria"/>
              </a:rPr>
              <a:t>W</a:t>
            </a:r>
            <a:r>
              <a:rPr dirty="0" sz="1150" spc="55">
                <a:latin typeface="Arial"/>
                <a:cs typeface="Arial"/>
              </a:rPr>
              <a:t>, </a:t>
            </a:r>
            <a:r>
              <a:rPr dirty="0" sz="1150" spc="-10">
                <a:latin typeface="Arial"/>
                <a:cs typeface="Arial"/>
              </a:rPr>
              <a:t>plumb</a:t>
            </a:r>
            <a:r>
              <a:rPr dirty="0" sz="1150" spc="-180">
                <a:latin typeface="Arial"/>
                <a:cs typeface="Arial"/>
              </a:rPr>
              <a:t> </a:t>
            </a:r>
            <a:r>
              <a:rPr dirty="0" sz="1150" spc="-10">
                <a:latin typeface="Arial"/>
                <a:cs typeface="Arial"/>
              </a:rPr>
              <a:t>girder</a:t>
            </a:r>
            <a:endParaRPr sz="1150">
              <a:latin typeface="Arial"/>
              <a:cs typeface="Arial"/>
            </a:endParaRPr>
          </a:p>
        </p:txBody>
      </p:sp>
      <p:sp>
        <p:nvSpPr>
          <p:cNvPr id="32" name="object 32"/>
          <p:cNvSpPr txBox="1"/>
          <p:nvPr/>
        </p:nvSpPr>
        <p:spPr>
          <a:xfrm>
            <a:off x="1347192" y="6689810"/>
            <a:ext cx="145415" cy="151765"/>
          </a:xfrm>
          <a:prstGeom prst="rect">
            <a:avLst/>
          </a:prstGeom>
        </p:spPr>
        <p:txBody>
          <a:bodyPr wrap="square" lIns="0" tIns="15875" rIns="0" bIns="0" rtlCol="0" vert="horz">
            <a:spAutoFit/>
          </a:bodyPr>
          <a:lstStyle/>
          <a:p>
            <a:pPr>
              <a:lnSpc>
                <a:spcPct val="100000"/>
              </a:lnSpc>
              <a:spcBef>
                <a:spcPts val="125"/>
              </a:spcBef>
            </a:pPr>
            <a:r>
              <a:rPr dirty="0" sz="800" spc="155">
                <a:latin typeface="Cambria"/>
                <a:cs typeface="Cambria"/>
              </a:rPr>
              <a:t>g</a:t>
            </a:r>
            <a:r>
              <a:rPr dirty="0" sz="800" spc="60">
                <a:latin typeface="Cambria"/>
                <a:cs typeface="Cambria"/>
              </a:rPr>
              <a:t>o</a:t>
            </a:r>
            <a:endParaRPr sz="800">
              <a:latin typeface="Cambria"/>
              <a:cs typeface="Cambria"/>
            </a:endParaRPr>
          </a:p>
        </p:txBody>
      </p:sp>
      <p:sp>
        <p:nvSpPr>
          <p:cNvPr id="33" name="object 33"/>
          <p:cNvSpPr txBox="1"/>
          <p:nvPr/>
        </p:nvSpPr>
        <p:spPr>
          <a:xfrm>
            <a:off x="1016505" y="6621191"/>
            <a:ext cx="631825" cy="199390"/>
          </a:xfrm>
          <a:prstGeom prst="rect">
            <a:avLst/>
          </a:prstGeom>
        </p:spPr>
        <p:txBody>
          <a:bodyPr wrap="square" lIns="0" tIns="11430" rIns="0" bIns="0" rtlCol="0" vert="horz">
            <a:spAutoFit/>
          </a:bodyPr>
          <a:lstStyle/>
          <a:p>
            <a:pPr marL="245110" indent="-245745">
              <a:lnSpc>
                <a:spcPct val="100000"/>
              </a:lnSpc>
              <a:spcBef>
                <a:spcPts val="90"/>
              </a:spcBef>
              <a:buFont typeface="Arial"/>
              <a:buChar char="•"/>
              <a:tabLst>
                <a:tab pos="245110" algn="l"/>
                <a:tab pos="245745" algn="l"/>
                <a:tab pos="509905" algn="l"/>
              </a:tabLst>
            </a:pPr>
            <a:r>
              <a:rPr dirty="0" sz="1150" spc="-10">
                <a:latin typeface="Cambria"/>
                <a:cs typeface="Cambria"/>
              </a:rPr>
              <a:t>𝐴</a:t>
            </a:r>
            <a:r>
              <a:rPr dirty="0" sz="1150" spc="-10">
                <a:latin typeface="Cambria"/>
                <a:cs typeface="Cambria"/>
              </a:rPr>
              <a:t>	</a:t>
            </a:r>
            <a:r>
              <a:rPr dirty="0" sz="1150" spc="210">
                <a:latin typeface="Cambria"/>
                <a:cs typeface="Cambria"/>
              </a:rPr>
              <a:t>=</a:t>
            </a:r>
            <a:endParaRPr sz="1150">
              <a:latin typeface="Cambria"/>
              <a:cs typeface="Cambria"/>
            </a:endParaRPr>
          </a:p>
        </p:txBody>
      </p:sp>
      <p:sp>
        <p:nvSpPr>
          <p:cNvPr id="34" name="object 34"/>
          <p:cNvSpPr/>
          <p:nvPr/>
        </p:nvSpPr>
        <p:spPr>
          <a:xfrm>
            <a:off x="1688592" y="6618732"/>
            <a:ext cx="224154" cy="239395"/>
          </a:xfrm>
          <a:custGeom>
            <a:avLst/>
            <a:gdLst/>
            <a:ahLst/>
            <a:cxnLst/>
            <a:rect l="l" t="t" r="r" b="b"/>
            <a:pathLst>
              <a:path w="224155" h="239395">
                <a:moveTo>
                  <a:pt x="172212" y="239268"/>
                </a:moveTo>
                <a:lnTo>
                  <a:pt x="169164" y="233172"/>
                </a:lnTo>
                <a:lnTo>
                  <a:pt x="178641" y="226314"/>
                </a:lnTo>
                <a:lnTo>
                  <a:pt x="186690" y="217170"/>
                </a:lnTo>
                <a:lnTo>
                  <a:pt x="204525" y="175688"/>
                </a:lnTo>
                <a:lnTo>
                  <a:pt x="210312" y="120396"/>
                </a:lnTo>
                <a:lnTo>
                  <a:pt x="209716" y="99774"/>
                </a:lnTo>
                <a:lnTo>
                  <a:pt x="199644" y="48768"/>
                </a:lnTo>
                <a:lnTo>
                  <a:pt x="178641" y="13192"/>
                </a:lnTo>
                <a:lnTo>
                  <a:pt x="169164" y="6096"/>
                </a:lnTo>
                <a:lnTo>
                  <a:pt x="172212" y="0"/>
                </a:lnTo>
                <a:lnTo>
                  <a:pt x="202001" y="29575"/>
                </a:lnTo>
                <a:lnTo>
                  <a:pt x="220599" y="79438"/>
                </a:lnTo>
                <a:lnTo>
                  <a:pt x="224028" y="120396"/>
                </a:lnTo>
                <a:lnTo>
                  <a:pt x="223170" y="140636"/>
                </a:lnTo>
                <a:lnTo>
                  <a:pt x="216312" y="178260"/>
                </a:lnTo>
                <a:lnTo>
                  <a:pt x="192976" y="222313"/>
                </a:lnTo>
                <a:lnTo>
                  <a:pt x="183094" y="232148"/>
                </a:lnTo>
                <a:lnTo>
                  <a:pt x="172212" y="239268"/>
                </a:lnTo>
                <a:close/>
              </a:path>
              <a:path w="224155" h="239395">
                <a:moveTo>
                  <a:pt x="50292" y="239268"/>
                </a:moveTo>
                <a:lnTo>
                  <a:pt x="21145" y="209907"/>
                </a:lnTo>
                <a:lnTo>
                  <a:pt x="3429" y="160020"/>
                </a:lnTo>
                <a:lnTo>
                  <a:pt x="0" y="120396"/>
                </a:lnTo>
                <a:lnTo>
                  <a:pt x="857" y="99274"/>
                </a:lnTo>
                <a:lnTo>
                  <a:pt x="7715" y="61031"/>
                </a:lnTo>
                <a:lnTo>
                  <a:pt x="29718" y="17526"/>
                </a:lnTo>
                <a:lnTo>
                  <a:pt x="50292" y="0"/>
                </a:lnTo>
                <a:lnTo>
                  <a:pt x="53340" y="6096"/>
                </a:lnTo>
                <a:lnTo>
                  <a:pt x="44505" y="13192"/>
                </a:lnTo>
                <a:lnTo>
                  <a:pt x="36385" y="22860"/>
                </a:lnTo>
                <a:lnTo>
                  <a:pt x="18621" y="64246"/>
                </a:lnTo>
                <a:lnTo>
                  <a:pt x="12192" y="120396"/>
                </a:lnTo>
                <a:lnTo>
                  <a:pt x="13001" y="140160"/>
                </a:lnTo>
                <a:lnTo>
                  <a:pt x="22860" y="192024"/>
                </a:lnTo>
                <a:lnTo>
                  <a:pt x="44505" y="226314"/>
                </a:lnTo>
                <a:lnTo>
                  <a:pt x="53340" y="233172"/>
                </a:lnTo>
                <a:lnTo>
                  <a:pt x="50292" y="239268"/>
                </a:lnTo>
                <a:close/>
              </a:path>
            </a:pathLst>
          </a:custGeom>
          <a:solidFill>
            <a:srgbClr val="000000"/>
          </a:solidFill>
        </p:spPr>
        <p:txBody>
          <a:bodyPr wrap="square" lIns="0" tIns="0" rIns="0" bIns="0" rtlCol="0"/>
          <a:lstStyle/>
          <a:p/>
        </p:txBody>
      </p:sp>
      <p:sp>
        <p:nvSpPr>
          <p:cNvPr id="35" name="object 35"/>
          <p:cNvSpPr txBox="1"/>
          <p:nvPr/>
        </p:nvSpPr>
        <p:spPr>
          <a:xfrm>
            <a:off x="1722592" y="6356047"/>
            <a:ext cx="298450" cy="529590"/>
          </a:xfrm>
          <a:prstGeom prst="rect">
            <a:avLst/>
          </a:prstGeom>
        </p:spPr>
        <p:txBody>
          <a:bodyPr wrap="square" lIns="0" tIns="15875" rIns="0" bIns="0" rtlCol="0" vert="horz">
            <a:spAutoFit/>
          </a:bodyPr>
          <a:lstStyle/>
          <a:p>
            <a:pPr marL="75565">
              <a:lnSpc>
                <a:spcPct val="100000"/>
              </a:lnSpc>
              <a:spcBef>
                <a:spcPts val="125"/>
              </a:spcBef>
            </a:pPr>
            <a:r>
              <a:rPr dirty="0" sz="800" spc="85">
                <a:latin typeface="Cambria"/>
                <a:cs typeface="Cambria"/>
              </a:rPr>
              <a:t>d</a:t>
            </a:r>
            <a:r>
              <a:rPr dirty="0" sz="800" spc="200">
                <a:latin typeface="Cambria"/>
                <a:cs typeface="Cambria"/>
              </a:rPr>
              <a:t> </a:t>
            </a:r>
            <a:r>
              <a:rPr dirty="0" baseline="-24305" sz="1200" spc="52">
                <a:latin typeface="Cambria"/>
                <a:cs typeface="Cambria"/>
              </a:rPr>
              <a:t>2</a:t>
            </a:r>
            <a:endParaRPr baseline="-24305" sz="1200">
              <a:latin typeface="Cambria"/>
              <a:cs typeface="Cambria"/>
            </a:endParaRPr>
          </a:p>
          <a:p>
            <a:pPr marL="48260" marR="161925" indent="-23495">
              <a:lnSpc>
                <a:spcPct val="130000"/>
              </a:lnSpc>
              <a:spcBef>
                <a:spcPts val="480"/>
              </a:spcBef>
            </a:pPr>
            <a:r>
              <a:rPr dirty="0" sz="800" spc="35">
                <a:latin typeface="Cambria"/>
                <a:cs typeface="Cambria"/>
              </a:rPr>
              <a:t>W  </a:t>
            </a:r>
            <a:r>
              <a:rPr dirty="0" sz="800" spc="35">
                <a:latin typeface="Cambria"/>
                <a:cs typeface="Cambria"/>
              </a:rPr>
              <a:t>2</a:t>
            </a:r>
            <a:endParaRPr sz="800">
              <a:latin typeface="Cambria"/>
              <a:cs typeface="Cambria"/>
            </a:endParaRPr>
          </a:p>
        </p:txBody>
      </p:sp>
      <p:sp>
        <p:nvSpPr>
          <p:cNvPr id="36" name="object 36"/>
          <p:cNvSpPr/>
          <p:nvPr/>
        </p:nvSpPr>
        <p:spPr>
          <a:xfrm>
            <a:off x="1746504" y="6737604"/>
            <a:ext cx="106680" cy="0"/>
          </a:xfrm>
          <a:custGeom>
            <a:avLst/>
            <a:gdLst/>
            <a:ahLst/>
            <a:cxnLst/>
            <a:rect l="l" t="t" r="r" b="b"/>
            <a:pathLst>
              <a:path w="106680" h="0">
                <a:moveTo>
                  <a:pt x="0" y="0"/>
                </a:moveTo>
                <a:lnTo>
                  <a:pt x="106679" y="0"/>
                </a:lnTo>
              </a:path>
            </a:pathLst>
          </a:custGeom>
          <a:ln w="9144">
            <a:solidFill>
              <a:srgbClr val="000000"/>
            </a:solidFill>
          </a:ln>
        </p:spPr>
        <p:txBody>
          <a:bodyPr wrap="square" lIns="0" tIns="0" rIns="0" bIns="0" rtlCol="0"/>
          <a:lstStyle/>
          <a:p/>
        </p:txBody>
      </p:sp>
      <p:sp>
        <p:nvSpPr>
          <p:cNvPr id="37" name="object 37"/>
          <p:cNvSpPr/>
          <p:nvPr/>
        </p:nvSpPr>
        <p:spPr>
          <a:xfrm>
            <a:off x="2421636" y="6629400"/>
            <a:ext cx="0" cy="365760"/>
          </a:xfrm>
          <a:custGeom>
            <a:avLst/>
            <a:gdLst/>
            <a:ahLst/>
            <a:cxnLst/>
            <a:rect l="l" t="t" r="r" b="b"/>
            <a:pathLst>
              <a:path w="0" h="365759">
                <a:moveTo>
                  <a:pt x="0" y="0"/>
                </a:moveTo>
                <a:lnTo>
                  <a:pt x="0" y="365760"/>
                </a:lnTo>
              </a:path>
            </a:pathLst>
          </a:custGeom>
          <a:ln w="12192">
            <a:solidFill>
              <a:srgbClr val="000000"/>
            </a:solidFill>
          </a:ln>
        </p:spPr>
        <p:txBody>
          <a:bodyPr wrap="square" lIns="0" tIns="0" rIns="0" bIns="0" rtlCol="0"/>
          <a:lstStyle/>
          <a:p/>
        </p:txBody>
      </p:sp>
      <p:sp>
        <p:nvSpPr>
          <p:cNvPr id="38" name="object 38"/>
          <p:cNvSpPr/>
          <p:nvPr/>
        </p:nvSpPr>
        <p:spPr>
          <a:xfrm>
            <a:off x="1972055" y="6629400"/>
            <a:ext cx="0" cy="365760"/>
          </a:xfrm>
          <a:custGeom>
            <a:avLst/>
            <a:gdLst/>
            <a:ahLst/>
            <a:cxnLst/>
            <a:rect l="l" t="t" r="r" b="b"/>
            <a:pathLst>
              <a:path w="0" h="365759">
                <a:moveTo>
                  <a:pt x="0" y="0"/>
                </a:moveTo>
                <a:lnTo>
                  <a:pt x="0" y="365760"/>
                </a:lnTo>
              </a:path>
            </a:pathLst>
          </a:custGeom>
          <a:ln w="12192">
            <a:solidFill>
              <a:srgbClr val="000000"/>
            </a:solidFill>
          </a:ln>
        </p:spPr>
        <p:txBody>
          <a:bodyPr wrap="square" lIns="0" tIns="0" rIns="0" bIns="0" rtlCol="0"/>
          <a:lstStyle/>
          <a:p/>
        </p:txBody>
      </p:sp>
      <p:sp>
        <p:nvSpPr>
          <p:cNvPr id="39" name="object 39"/>
          <p:cNvSpPr/>
          <p:nvPr/>
        </p:nvSpPr>
        <p:spPr>
          <a:xfrm>
            <a:off x="2008632" y="6760464"/>
            <a:ext cx="378460" cy="234950"/>
          </a:xfrm>
          <a:custGeom>
            <a:avLst/>
            <a:gdLst/>
            <a:ahLst/>
            <a:cxnLst/>
            <a:rect l="l" t="t" r="r" b="b"/>
            <a:pathLst>
              <a:path w="378460" h="234950">
                <a:moveTo>
                  <a:pt x="49085" y="216407"/>
                </a:moveTo>
                <a:lnTo>
                  <a:pt x="42672" y="216407"/>
                </a:lnTo>
                <a:lnTo>
                  <a:pt x="64008" y="0"/>
                </a:lnTo>
                <a:lnTo>
                  <a:pt x="377952" y="0"/>
                </a:lnTo>
                <a:lnTo>
                  <a:pt x="377952" y="6096"/>
                </a:lnTo>
                <a:lnTo>
                  <a:pt x="80772" y="6096"/>
                </a:lnTo>
                <a:lnTo>
                  <a:pt x="80772" y="7620"/>
                </a:lnTo>
                <a:lnTo>
                  <a:pt x="70104" y="7620"/>
                </a:lnTo>
                <a:lnTo>
                  <a:pt x="49085" y="216407"/>
                </a:lnTo>
                <a:close/>
              </a:path>
              <a:path w="378460" h="234950">
                <a:moveTo>
                  <a:pt x="1524" y="181356"/>
                </a:moveTo>
                <a:lnTo>
                  <a:pt x="0" y="178307"/>
                </a:lnTo>
                <a:lnTo>
                  <a:pt x="16764" y="167640"/>
                </a:lnTo>
                <a:lnTo>
                  <a:pt x="21621" y="176783"/>
                </a:lnTo>
                <a:lnTo>
                  <a:pt x="10668" y="176783"/>
                </a:lnTo>
                <a:lnTo>
                  <a:pt x="1524" y="181356"/>
                </a:lnTo>
                <a:close/>
              </a:path>
              <a:path w="378460" h="234950">
                <a:moveTo>
                  <a:pt x="47244" y="234695"/>
                </a:moveTo>
                <a:lnTo>
                  <a:pt x="42672" y="234695"/>
                </a:lnTo>
                <a:lnTo>
                  <a:pt x="10668" y="176783"/>
                </a:lnTo>
                <a:lnTo>
                  <a:pt x="21621" y="176783"/>
                </a:lnTo>
                <a:lnTo>
                  <a:pt x="42672" y="216407"/>
                </a:lnTo>
                <a:lnTo>
                  <a:pt x="49085" y="216407"/>
                </a:lnTo>
                <a:lnTo>
                  <a:pt x="47244" y="234695"/>
                </a:lnTo>
                <a:close/>
              </a:path>
            </a:pathLst>
          </a:custGeom>
          <a:solidFill>
            <a:srgbClr val="000000"/>
          </a:solidFill>
        </p:spPr>
        <p:txBody>
          <a:bodyPr wrap="square" lIns="0" tIns="0" rIns="0" bIns="0" rtlCol="0"/>
          <a:lstStyle/>
          <a:p/>
        </p:txBody>
      </p:sp>
      <p:sp>
        <p:nvSpPr>
          <p:cNvPr id="40" name="object 40"/>
          <p:cNvSpPr txBox="1"/>
          <p:nvPr/>
        </p:nvSpPr>
        <p:spPr>
          <a:xfrm>
            <a:off x="2324098" y="6831693"/>
            <a:ext cx="73025" cy="130175"/>
          </a:xfrm>
          <a:prstGeom prst="rect">
            <a:avLst/>
          </a:prstGeom>
        </p:spPr>
        <p:txBody>
          <a:bodyPr wrap="square" lIns="0" tIns="17145" rIns="0" bIns="0" rtlCol="0" vert="horz">
            <a:spAutoFit/>
          </a:bodyPr>
          <a:lstStyle/>
          <a:p>
            <a:pPr>
              <a:lnSpc>
                <a:spcPct val="100000"/>
              </a:lnSpc>
              <a:spcBef>
                <a:spcPts val="135"/>
              </a:spcBef>
            </a:pPr>
            <a:r>
              <a:rPr dirty="0" sz="650" spc="150">
                <a:latin typeface="Cambria"/>
                <a:cs typeface="Cambria"/>
              </a:rPr>
              <a:t>g</a:t>
            </a:r>
            <a:endParaRPr sz="650">
              <a:latin typeface="Cambria"/>
              <a:cs typeface="Cambria"/>
            </a:endParaRPr>
          </a:p>
        </p:txBody>
      </p:sp>
      <p:sp>
        <p:nvSpPr>
          <p:cNvPr id="41" name="object 41"/>
          <p:cNvSpPr txBox="1"/>
          <p:nvPr/>
        </p:nvSpPr>
        <p:spPr>
          <a:xfrm>
            <a:off x="2060956" y="6788880"/>
            <a:ext cx="354965" cy="151765"/>
          </a:xfrm>
          <a:prstGeom prst="rect">
            <a:avLst/>
          </a:prstGeom>
        </p:spPr>
        <p:txBody>
          <a:bodyPr wrap="square" lIns="0" tIns="15875" rIns="0" bIns="0" rtlCol="0" vert="horz">
            <a:spAutoFit/>
          </a:bodyPr>
          <a:lstStyle/>
          <a:p>
            <a:pPr marL="25400">
              <a:lnSpc>
                <a:spcPct val="100000"/>
              </a:lnSpc>
              <a:spcBef>
                <a:spcPts val="125"/>
              </a:spcBef>
            </a:pPr>
            <a:r>
              <a:rPr dirty="0" sz="800" spc="90">
                <a:latin typeface="Cambria"/>
                <a:cs typeface="Cambria"/>
              </a:rPr>
              <a:t>1+m</a:t>
            </a:r>
            <a:r>
              <a:rPr dirty="0" baseline="25641" sz="975" spc="135">
                <a:latin typeface="Cambria"/>
                <a:cs typeface="Cambria"/>
              </a:rPr>
              <a:t>2</a:t>
            </a:r>
            <a:endParaRPr baseline="25641" sz="975">
              <a:latin typeface="Cambria"/>
              <a:cs typeface="Cambria"/>
            </a:endParaRPr>
          </a:p>
        </p:txBody>
      </p:sp>
      <p:sp>
        <p:nvSpPr>
          <p:cNvPr id="42" name="object 42"/>
          <p:cNvSpPr/>
          <p:nvPr/>
        </p:nvSpPr>
        <p:spPr>
          <a:xfrm>
            <a:off x="1994916" y="6737604"/>
            <a:ext cx="402590" cy="0"/>
          </a:xfrm>
          <a:custGeom>
            <a:avLst/>
            <a:gdLst/>
            <a:ahLst/>
            <a:cxnLst/>
            <a:rect l="l" t="t" r="r" b="b"/>
            <a:pathLst>
              <a:path w="402589" h="0">
                <a:moveTo>
                  <a:pt x="0" y="0"/>
                </a:moveTo>
                <a:lnTo>
                  <a:pt x="402335" y="0"/>
                </a:lnTo>
              </a:path>
            </a:pathLst>
          </a:custGeom>
          <a:ln w="9144">
            <a:solidFill>
              <a:srgbClr val="000000"/>
            </a:solidFill>
          </a:ln>
        </p:spPr>
        <p:txBody>
          <a:bodyPr wrap="square" lIns="0" tIns="0" rIns="0" bIns="0" rtlCol="0"/>
          <a:lstStyle/>
          <a:p/>
        </p:txBody>
      </p:sp>
      <p:sp>
        <p:nvSpPr>
          <p:cNvPr id="43" name="object 43"/>
          <p:cNvSpPr txBox="1"/>
          <p:nvPr/>
        </p:nvSpPr>
        <p:spPr>
          <a:xfrm>
            <a:off x="1970999" y="6621191"/>
            <a:ext cx="1314450" cy="199390"/>
          </a:xfrm>
          <a:prstGeom prst="rect">
            <a:avLst/>
          </a:prstGeom>
        </p:spPr>
        <p:txBody>
          <a:bodyPr wrap="square" lIns="0" tIns="11430" rIns="0" bIns="0" rtlCol="0" vert="horz">
            <a:spAutoFit/>
          </a:bodyPr>
          <a:lstStyle/>
          <a:p>
            <a:pPr marL="25400">
              <a:lnSpc>
                <a:spcPct val="100000"/>
              </a:lnSpc>
              <a:spcBef>
                <a:spcPts val="90"/>
              </a:spcBef>
            </a:pPr>
            <a:r>
              <a:rPr dirty="0" baseline="52083" sz="1200" spc="247">
                <a:latin typeface="Cambria"/>
                <a:cs typeface="Cambria"/>
              </a:rPr>
              <a:t>m</a:t>
            </a:r>
            <a:r>
              <a:rPr dirty="0" baseline="47008" sz="975" spc="247">
                <a:latin typeface="Cambria"/>
                <a:cs typeface="Cambria"/>
              </a:rPr>
              <a:t>d</a:t>
            </a:r>
            <a:r>
              <a:rPr dirty="0" baseline="52083" sz="1200" spc="247">
                <a:latin typeface="Cambria"/>
                <a:cs typeface="Cambria"/>
              </a:rPr>
              <a:t>-m</a:t>
            </a:r>
            <a:r>
              <a:rPr dirty="0" baseline="47008" sz="975" spc="247">
                <a:latin typeface="Cambria"/>
                <a:cs typeface="Cambria"/>
              </a:rPr>
              <a:t>g </a:t>
            </a:r>
            <a:r>
              <a:rPr dirty="0" sz="1150" spc="-5">
                <a:latin typeface="Arial"/>
                <a:cs typeface="Arial"/>
              </a:rPr>
              <a:t>, </a:t>
            </a:r>
            <a:r>
              <a:rPr dirty="0" sz="1150" spc="-10">
                <a:latin typeface="Arial"/>
                <a:cs typeface="Arial"/>
              </a:rPr>
              <a:t>tilted</a:t>
            </a:r>
            <a:r>
              <a:rPr dirty="0" sz="1150" spc="-210">
                <a:latin typeface="Arial"/>
                <a:cs typeface="Arial"/>
              </a:rPr>
              <a:t> </a:t>
            </a:r>
            <a:r>
              <a:rPr dirty="0" sz="1150" spc="-10">
                <a:latin typeface="Arial"/>
                <a:cs typeface="Arial"/>
              </a:rPr>
              <a:t>girder</a:t>
            </a:r>
            <a:endParaRPr sz="1150">
              <a:latin typeface="Arial"/>
              <a:cs typeface="Arial"/>
            </a:endParaRPr>
          </a:p>
        </p:txBody>
      </p:sp>
      <p:sp>
        <p:nvSpPr>
          <p:cNvPr id="44" name="object 44"/>
          <p:cNvSpPr txBox="1"/>
          <p:nvPr/>
        </p:nvSpPr>
        <p:spPr>
          <a:xfrm>
            <a:off x="1016505" y="7014441"/>
            <a:ext cx="3277235" cy="373380"/>
          </a:xfrm>
          <a:prstGeom prst="rect">
            <a:avLst/>
          </a:prstGeom>
        </p:spPr>
        <p:txBody>
          <a:bodyPr wrap="square" lIns="0" tIns="18415" rIns="0" bIns="0" rtlCol="0" vert="horz">
            <a:spAutoFit/>
          </a:bodyPr>
          <a:lstStyle/>
          <a:p>
            <a:pPr marL="244475" marR="5080" indent="-244475">
              <a:lnSpc>
                <a:spcPts val="1370"/>
              </a:lnSpc>
              <a:spcBef>
                <a:spcPts val="145"/>
              </a:spcBef>
              <a:buChar char="•"/>
              <a:tabLst>
                <a:tab pos="244475" algn="l"/>
                <a:tab pos="245110" algn="l"/>
              </a:tabLst>
            </a:pPr>
            <a:r>
              <a:rPr dirty="0" sz="1150" spc="-20">
                <a:latin typeface="Arial"/>
                <a:cs typeface="Arial"/>
              </a:rPr>
              <a:t>Varies </a:t>
            </a:r>
            <a:r>
              <a:rPr dirty="0" sz="1150" spc="-10">
                <a:latin typeface="Arial"/>
                <a:cs typeface="Arial"/>
              </a:rPr>
              <a:t>along girder </a:t>
            </a:r>
            <a:r>
              <a:rPr dirty="0" sz="1150" spc="-5">
                <a:latin typeface="Arial"/>
                <a:cs typeface="Arial"/>
              </a:rPr>
              <a:t>in </a:t>
            </a:r>
            <a:r>
              <a:rPr dirty="0" sz="1150" spc="-10">
                <a:latin typeface="Arial"/>
                <a:cs typeface="Arial"/>
              </a:rPr>
              <a:t>regions of superelevation  transition</a:t>
            </a:r>
            <a:endParaRPr sz="1150">
              <a:latin typeface="Arial"/>
              <a:cs typeface="Arial"/>
            </a:endParaRPr>
          </a:p>
        </p:txBody>
      </p:sp>
      <p:sp>
        <p:nvSpPr>
          <p:cNvPr id="45" name="object 45"/>
          <p:cNvSpPr txBox="1"/>
          <p:nvPr/>
        </p:nvSpPr>
        <p:spPr>
          <a:xfrm>
            <a:off x="2148870" y="7560039"/>
            <a:ext cx="81915" cy="168275"/>
          </a:xfrm>
          <a:prstGeom prst="rect">
            <a:avLst/>
          </a:prstGeom>
        </p:spPr>
        <p:txBody>
          <a:bodyPr wrap="square" lIns="0" tIns="17145" rIns="0" bIns="0" rtlCol="0" vert="horz">
            <a:spAutoFit/>
          </a:bodyPr>
          <a:lstStyle/>
          <a:p>
            <a:pPr>
              <a:lnSpc>
                <a:spcPct val="100000"/>
              </a:lnSpc>
              <a:spcBef>
                <a:spcPts val="135"/>
              </a:spcBef>
            </a:pPr>
            <a:r>
              <a:rPr dirty="0" sz="900" spc="40">
                <a:latin typeface="Cambria"/>
                <a:cs typeface="Cambria"/>
              </a:rPr>
              <a:t>2</a:t>
            </a:r>
            <a:endParaRPr sz="900">
              <a:latin typeface="Cambria"/>
              <a:cs typeface="Cambria"/>
            </a:endParaRPr>
          </a:p>
        </p:txBody>
      </p:sp>
      <p:sp>
        <p:nvSpPr>
          <p:cNvPr id="46" name="object 46"/>
          <p:cNvSpPr txBox="1"/>
          <p:nvPr/>
        </p:nvSpPr>
        <p:spPr>
          <a:xfrm>
            <a:off x="991105" y="7442646"/>
            <a:ext cx="2119630" cy="221615"/>
          </a:xfrm>
          <a:prstGeom prst="rect">
            <a:avLst/>
          </a:prstGeom>
        </p:spPr>
        <p:txBody>
          <a:bodyPr wrap="square" lIns="0" tIns="17145" rIns="0" bIns="0" rtlCol="0" vert="horz">
            <a:spAutoFit/>
          </a:bodyPr>
          <a:lstStyle/>
          <a:p>
            <a:pPr marL="270510" indent="-245745">
              <a:lnSpc>
                <a:spcPct val="100000"/>
              </a:lnSpc>
              <a:spcBef>
                <a:spcPts val="135"/>
              </a:spcBef>
              <a:buSzPct val="92000"/>
              <a:buFont typeface="Arial"/>
              <a:buChar char="•"/>
              <a:tabLst>
                <a:tab pos="270510" algn="l"/>
                <a:tab pos="271145" algn="l"/>
              </a:tabLst>
            </a:pPr>
            <a:r>
              <a:rPr dirty="0" sz="1250" spc="70">
                <a:latin typeface="Cambria"/>
                <a:cs typeface="Cambria"/>
              </a:rPr>
              <a:t>𝐴</a:t>
            </a:r>
            <a:r>
              <a:rPr dirty="0" baseline="-15432" sz="1350" spc="104">
                <a:latin typeface="Cambria"/>
                <a:cs typeface="Cambria"/>
              </a:rPr>
              <a:t>go </a:t>
            </a:r>
            <a:r>
              <a:rPr dirty="0" sz="1250" spc="265">
                <a:latin typeface="Cambria"/>
                <a:cs typeface="Cambria"/>
              </a:rPr>
              <a:t>= </a:t>
            </a:r>
            <a:r>
              <a:rPr dirty="0" sz="1250" spc="15">
                <a:latin typeface="Cambria"/>
                <a:cs typeface="Cambria"/>
              </a:rPr>
              <a:t>0.04</a:t>
            </a:r>
            <a:r>
              <a:rPr dirty="0" u="sng" baseline="28888" sz="1875" spc="22">
                <a:uFill>
                  <a:solidFill>
                    <a:srgbClr val="000000"/>
                  </a:solidFill>
                </a:uFill>
                <a:latin typeface="Cambria"/>
                <a:cs typeface="Cambria"/>
              </a:rPr>
              <a:t> </a:t>
            </a:r>
            <a:r>
              <a:rPr dirty="0" u="sng" baseline="40123" sz="1350" spc="82">
                <a:uFill>
                  <a:solidFill>
                    <a:srgbClr val="000000"/>
                  </a:solidFill>
                </a:uFill>
                <a:latin typeface="Cambria"/>
                <a:cs typeface="Cambria"/>
              </a:rPr>
              <a:t>49in</a:t>
            </a:r>
            <a:r>
              <a:rPr dirty="0" baseline="40123" sz="1350" spc="82">
                <a:latin typeface="Cambria"/>
                <a:cs typeface="Cambria"/>
              </a:rPr>
              <a:t> </a:t>
            </a:r>
            <a:r>
              <a:rPr dirty="0" sz="1250" spc="265">
                <a:latin typeface="Cambria"/>
                <a:cs typeface="Cambria"/>
              </a:rPr>
              <a:t>=</a:t>
            </a:r>
            <a:r>
              <a:rPr dirty="0" sz="1250" spc="-60">
                <a:latin typeface="Cambria"/>
                <a:cs typeface="Cambria"/>
              </a:rPr>
              <a:t> </a:t>
            </a:r>
            <a:r>
              <a:rPr dirty="0" sz="1250" spc="15">
                <a:latin typeface="Cambria"/>
                <a:cs typeface="Cambria"/>
              </a:rPr>
              <a:t>0.980𝑖𝑛</a:t>
            </a:r>
            <a:endParaRPr sz="1250">
              <a:latin typeface="Cambria"/>
              <a:cs typeface="Cambria"/>
            </a:endParaRPr>
          </a:p>
        </p:txBody>
      </p:sp>
      <p:sp>
        <p:nvSpPr>
          <p:cNvPr id="47" name="object 47"/>
          <p:cNvSpPr txBox="1"/>
          <p:nvPr/>
        </p:nvSpPr>
        <p:spPr>
          <a:xfrm>
            <a:off x="6903724" y="8873744"/>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16</a:t>
            </a:r>
            <a:r>
              <a:rPr dirty="0" sz="850">
                <a:solidFill>
                  <a:srgbClr val="FFFFFF"/>
                </a:solidFill>
                <a:latin typeface="Arial"/>
                <a:cs typeface="Arial"/>
              </a:rPr>
              <a:t>0</a:t>
            </a:r>
            <a:endParaRPr sz="850">
              <a:latin typeface="Arial"/>
              <a:cs typeface="Arial"/>
            </a:endParaRPr>
          </a:p>
        </p:txBody>
      </p:sp>
      <p:sp>
        <p:nvSpPr>
          <p:cNvPr id="48" name="object 48"/>
          <p:cNvSpPr/>
          <p:nvPr/>
        </p:nvSpPr>
        <p:spPr>
          <a:xfrm>
            <a:off x="5146547" y="5948171"/>
            <a:ext cx="1566671" cy="1371600"/>
          </a:xfrm>
          <a:prstGeom prst="rect">
            <a:avLst/>
          </a:prstGeom>
          <a:blipFill>
            <a:blip r:embed="rId4" cstate="print"/>
            <a:stretch>
              <a:fillRect/>
            </a:stretch>
          </a:blipFill>
        </p:spPr>
        <p:txBody>
          <a:bodyPr wrap="square" lIns="0" tIns="0" rIns="0" bIns="0" rtlCol="0"/>
          <a:lstStyle/>
          <a:p/>
        </p:txBody>
      </p:sp>
      <p:sp>
        <p:nvSpPr>
          <p:cNvPr id="49" name="object 49"/>
          <p:cNvSpPr/>
          <p:nvPr/>
        </p:nvSpPr>
        <p:spPr>
          <a:xfrm>
            <a:off x="4860035" y="7376160"/>
            <a:ext cx="1915667" cy="1306067"/>
          </a:xfrm>
          <a:prstGeom prst="rect">
            <a:avLst/>
          </a:prstGeom>
          <a:blipFill>
            <a:blip r:embed="rId5" cstate="print"/>
            <a:stretch>
              <a:fillRect/>
            </a:stretch>
          </a:blipFill>
        </p:spPr>
        <p:txBody>
          <a:bodyPr wrap="square" lIns="0" tIns="0" rIns="0" bIns="0" rtlCol="0"/>
          <a:lstStyle/>
          <a:p/>
        </p:txBody>
      </p:sp>
      <p:sp>
        <p:nvSpPr>
          <p:cNvPr id="50" name="object 50"/>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51" name="object 51"/>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5</a:t>
            </a:r>
            <a:r>
              <a:rPr dirty="0" sz="1050" spc="-5">
                <a:solidFill>
                  <a:srgbClr val="262626"/>
                </a:solidFill>
                <a:latin typeface="Calibri"/>
                <a:cs typeface="Calibri"/>
              </a:rPr>
              <a:t>9</a:t>
            </a:r>
            <a:endParaRPr sz="1050">
              <a:latin typeface="Calibri"/>
              <a:cs typeface="Calibri"/>
            </a:endParaRPr>
          </a:p>
        </p:txBody>
      </p:sp>
      <p:sp>
        <p:nvSpPr>
          <p:cNvPr id="53" name="object 53"/>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52" name="object 52"/>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6</a:t>
            </a:r>
            <a:r>
              <a:rPr dirty="0" sz="1050" spc="-5">
                <a:solidFill>
                  <a:srgbClr val="262626"/>
                </a:solidFill>
                <a:latin typeface="Calibri"/>
                <a:cs typeface="Calibri"/>
              </a:rPr>
              <a:t>0</a:t>
            </a:r>
            <a:endParaRPr sz="1050">
              <a:latin typeface="Calibri"/>
              <a:cs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p:nvPr/>
        </p:nvSpPr>
        <p:spPr>
          <a:xfrm>
            <a:off x="3915155" y="1700783"/>
            <a:ext cx="2971799" cy="1708403"/>
          </a:xfrm>
          <a:prstGeom prst="rect">
            <a:avLst/>
          </a:prstGeom>
          <a:blipFill>
            <a:blip r:embed="rId3" cstate="print"/>
            <a:stretch>
              <a:fillRect/>
            </a:stretch>
          </a:blipFill>
        </p:spPr>
        <p:txBody>
          <a:bodyPr wrap="square" lIns="0" tIns="0" rIns="0" bIns="0" rtlCol="0"/>
          <a:lstStyle/>
          <a:p/>
        </p:txBody>
      </p:sp>
      <p:sp>
        <p:nvSpPr>
          <p:cNvPr id="6" name="object 6"/>
          <p:cNvSpPr txBox="1">
            <a:spLocks noGrp="1"/>
          </p:cNvSpPr>
          <p:nvPr>
            <p:ph type="title"/>
          </p:nvPr>
        </p:nvSpPr>
        <p:spPr>
          <a:xfrm>
            <a:off x="1016466" y="1153205"/>
            <a:ext cx="2780030" cy="417195"/>
          </a:xfrm>
          <a:prstGeom prst="rect"/>
        </p:spPr>
        <p:txBody>
          <a:bodyPr wrap="square" lIns="0" tIns="14604" rIns="0" bIns="0" rtlCol="0" vert="horz">
            <a:spAutoFit/>
          </a:bodyPr>
          <a:lstStyle/>
          <a:p>
            <a:pPr>
              <a:lnSpc>
                <a:spcPct val="100000"/>
              </a:lnSpc>
              <a:spcBef>
                <a:spcPts val="114"/>
              </a:spcBef>
            </a:pPr>
            <a:r>
              <a:rPr dirty="0" sz="2550" b="0">
                <a:solidFill>
                  <a:srgbClr val="1C7C5B"/>
                </a:solidFill>
                <a:latin typeface="Arial Black"/>
                <a:cs typeface="Arial Black"/>
              </a:rPr>
              <a:t>Excess</a:t>
            </a:r>
            <a:r>
              <a:rPr dirty="0" sz="2550" spc="-70" b="0">
                <a:solidFill>
                  <a:srgbClr val="1C7C5B"/>
                </a:solidFill>
                <a:latin typeface="Arial Black"/>
                <a:cs typeface="Arial Black"/>
              </a:rPr>
              <a:t> </a:t>
            </a:r>
            <a:r>
              <a:rPr dirty="0" sz="2550" spc="10" b="0">
                <a:solidFill>
                  <a:srgbClr val="1C7C5B"/>
                </a:solidFill>
                <a:latin typeface="Arial Black"/>
                <a:cs typeface="Arial Black"/>
              </a:rPr>
              <a:t>Camber</a:t>
            </a:r>
            <a:endParaRPr sz="2550">
              <a:latin typeface="Arial Black"/>
              <a:cs typeface="Arial Black"/>
            </a:endParaRPr>
          </a:p>
        </p:txBody>
      </p:sp>
      <p:sp>
        <p:nvSpPr>
          <p:cNvPr id="7" name="object 7"/>
          <p:cNvSpPr/>
          <p:nvPr/>
        </p:nvSpPr>
        <p:spPr>
          <a:xfrm>
            <a:off x="2366772" y="2490216"/>
            <a:ext cx="372110" cy="134620"/>
          </a:xfrm>
          <a:custGeom>
            <a:avLst/>
            <a:gdLst/>
            <a:ahLst/>
            <a:cxnLst/>
            <a:rect l="l" t="t" r="r" b="b"/>
            <a:pathLst>
              <a:path w="372110" h="134619">
                <a:moveTo>
                  <a:pt x="329184" y="134112"/>
                </a:moveTo>
                <a:lnTo>
                  <a:pt x="327660" y="128016"/>
                </a:lnTo>
                <a:lnTo>
                  <a:pt x="335327" y="124896"/>
                </a:lnTo>
                <a:lnTo>
                  <a:pt x="342138" y="120205"/>
                </a:lnTo>
                <a:lnTo>
                  <a:pt x="359330" y="77533"/>
                </a:lnTo>
                <a:lnTo>
                  <a:pt x="359664" y="65532"/>
                </a:lnTo>
                <a:lnTo>
                  <a:pt x="359330" y="54411"/>
                </a:lnTo>
                <a:lnTo>
                  <a:pt x="342138" y="12954"/>
                </a:lnTo>
                <a:lnTo>
                  <a:pt x="327660" y="4572"/>
                </a:lnTo>
                <a:lnTo>
                  <a:pt x="329184" y="0"/>
                </a:lnTo>
                <a:lnTo>
                  <a:pt x="361188" y="22860"/>
                </a:lnTo>
                <a:lnTo>
                  <a:pt x="371856" y="67056"/>
                </a:lnTo>
                <a:lnTo>
                  <a:pt x="371260" y="79081"/>
                </a:lnTo>
                <a:lnTo>
                  <a:pt x="354901" y="118038"/>
                </a:lnTo>
                <a:lnTo>
                  <a:pt x="338899" y="130087"/>
                </a:lnTo>
                <a:lnTo>
                  <a:pt x="329184" y="134112"/>
                </a:lnTo>
                <a:close/>
              </a:path>
              <a:path w="372110" h="134619">
                <a:moveTo>
                  <a:pt x="42672" y="134112"/>
                </a:moveTo>
                <a:lnTo>
                  <a:pt x="10668" y="109728"/>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8" name="object 8"/>
          <p:cNvSpPr txBox="1"/>
          <p:nvPr/>
        </p:nvSpPr>
        <p:spPr>
          <a:xfrm>
            <a:off x="978405" y="1715494"/>
            <a:ext cx="3388360" cy="1787525"/>
          </a:xfrm>
          <a:prstGeom prst="rect">
            <a:avLst/>
          </a:prstGeom>
        </p:spPr>
        <p:txBody>
          <a:bodyPr wrap="square" lIns="0" tIns="76835" rIns="0" bIns="0" rtlCol="0" vert="horz">
            <a:spAutoFit/>
          </a:bodyPr>
          <a:lstStyle/>
          <a:p>
            <a:pPr marL="282575" indent="-245110">
              <a:lnSpc>
                <a:spcPct val="100000"/>
              </a:lnSpc>
              <a:spcBef>
                <a:spcPts val="605"/>
              </a:spcBef>
              <a:buChar char="•"/>
              <a:tabLst>
                <a:tab pos="282575" algn="l"/>
                <a:tab pos="283210" algn="l"/>
              </a:tabLst>
            </a:pPr>
            <a:r>
              <a:rPr dirty="0" sz="1150" spc="-10">
                <a:latin typeface="Arial"/>
                <a:cs typeface="Arial"/>
              </a:rPr>
              <a:t>Camber that remains after </a:t>
            </a:r>
            <a:r>
              <a:rPr dirty="0" sz="1150" spc="-5">
                <a:latin typeface="Arial"/>
                <a:cs typeface="Arial"/>
              </a:rPr>
              <a:t>all </a:t>
            </a:r>
            <a:r>
              <a:rPr dirty="0" sz="1150" spc="-10">
                <a:latin typeface="Arial"/>
                <a:cs typeface="Arial"/>
              </a:rPr>
              <a:t>loads are</a:t>
            </a:r>
            <a:r>
              <a:rPr dirty="0" sz="1150" spc="45">
                <a:latin typeface="Arial"/>
                <a:cs typeface="Arial"/>
              </a:rPr>
              <a:t> </a:t>
            </a:r>
            <a:r>
              <a:rPr dirty="0" sz="1150" spc="-10">
                <a:latin typeface="Arial"/>
                <a:cs typeface="Arial"/>
              </a:rPr>
              <a:t>applied</a:t>
            </a:r>
            <a:endParaRPr sz="1150">
              <a:latin typeface="Arial"/>
              <a:cs typeface="Arial"/>
            </a:endParaRPr>
          </a:p>
          <a:p>
            <a:pPr marL="283210" indent="-245745">
              <a:lnSpc>
                <a:spcPct val="100000"/>
              </a:lnSpc>
              <a:spcBef>
                <a:spcPts val="505"/>
              </a:spcBef>
              <a:buFont typeface="Arial"/>
              <a:buChar char="•"/>
              <a:tabLst>
                <a:tab pos="283210" algn="l"/>
                <a:tab pos="283845" algn="l"/>
              </a:tabLst>
            </a:pPr>
            <a:r>
              <a:rPr dirty="0" baseline="12077" sz="1725" spc="7">
                <a:latin typeface="Cambria"/>
                <a:cs typeface="Cambria"/>
              </a:rPr>
              <a:t>Δ</a:t>
            </a:r>
            <a:r>
              <a:rPr dirty="0" sz="800" spc="5">
                <a:latin typeface="Cambria"/>
                <a:cs typeface="Cambria"/>
              </a:rPr>
              <a:t>1 </a:t>
            </a:r>
            <a:r>
              <a:rPr dirty="0" baseline="12077" sz="1725" spc="315">
                <a:latin typeface="Cambria"/>
                <a:cs typeface="Cambria"/>
              </a:rPr>
              <a:t>= </a:t>
            </a:r>
            <a:r>
              <a:rPr dirty="0" baseline="12077" sz="1725" spc="104">
                <a:latin typeface="Cambria"/>
                <a:cs typeface="Cambria"/>
              </a:rPr>
              <a:t>Δ</a:t>
            </a:r>
            <a:r>
              <a:rPr dirty="0" sz="800" spc="70">
                <a:latin typeface="Cambria"/>
                <a:cs typeface="Cambria"/>
              </a:rPr>
              <a:t>girder </a:t>
            </a:r>
            <a:r>
              <a:rPr dirty="0" baseline="12077" sz="1725" spc="315">
                <a:latin typeface="Cambria"/>
                <a:cs typeface="Cambria"/>
              </a:rPr>
              <a:t>+</a:t>
            </a:r>
            <a:r>
              <a:rPr dirty="0" baseline="12077" sz="1725" spc="-104">
                <a:latin typeface="Cambria"/>
                <a:cs typeface="Cambria"/>
              </a:rPr>
              <a:t> </a:t>
            </a:r>
            <a:r>
              <a:rPr dirty="0" baseline="12077" sz="1725" spc="52">
                <a:latin typeface="Cambria"/>
                <a:cs typeface="Cambria"/>
              </a:rPr>
              <a:t>Δ</a:t>
            </a:r>
            <a:r>
              <a:rPr dirty="0" sz="800" spc="35">
                <a:latin typeface="Cambria"/>
                <a:cs typeface="Cambria"/>
              </a:rPr>
              <a:t>ps</a:t>
            </a:r>
            <a:endParaRPr sz="800">
              <a:latin typeface="Cambria"/>
              <a:cs typeface="Cambria"/>
            </a:endParaRPr>
          </a:p>
          <a:p>
            <a:pPr marL="283210" indent="-245745">
              <a:lnSpc>
                <a:spcPct val="100000"/>
              </a:lnSpc>
              <a:spcBef>
                <a:spcPts val="395"/>
              </a:spcBef>
              <a:buFont typeface="Arial"/>
              <a:buChar char="•"/>
              <a:tabLst>
                <a:tab pos="283210" algn="l"/>
                <a:tab pos="283845" algn="l"/>
              </a:tabLst>
            </a:pPr>
            <a:r>
              <a:rPr dirty="0" baseline="12077" sz="1725" spc="22">
                <a:latin typeface="Cambria"/>
                <a:cs typeface="Cambria"/>
              </a:rPr>
              <a:t>Δ</a:t>
            </a:r>
            <a:r>
              <a:rPr dirty="0" sz="800" spc="15">
                <a:latin typeface="Cambria"/>
                <a:cs typeface="Cambria"/>
              </a:rPr>
              <a:t>2 </a:t>
            </a:r>
            <a:r>
              <a:rPr dirty="0" baseline="12077" sz="1725" spc="315">
                <a:latin typeface="Cambria"/>
                <a:cs typeface="Cambria"/>
              </a:rPr>
              <a:t>= </a:t>
            </a:r>
            <a:r>
              <a:rPr dirty="0" baseline="12077" sz="1725" spc="7">
                <a:latin typeface="Cambria"/>
                <a:cs typeface="Cambria"/>
              </a:rPr>
              <a:t>Δ</a:t>
            </a:r>
            <a:r>
              <a:rPr dirty="0" sz="800" spc="5">
                <a:latin typeface="Cambria"/>
                <a:cs typeface="Cambria"/>
              </a:rPr>
              <a:t>1 </a:t>
            </a:r>
            <a:r>
              <a:rPr dirty="0" baseline="12077" sz="1725" spc="315">
                <a:latin typeface="Cambria"/>
                <a:cs typeface="Cambria"/>
              </a:rPr>
              <a:t>+</a:t>
            </a:r>
            <a:r>
              <a:rPr dirty="0" baseline="12077" sz="1725" spc="-104">
                <a:latin typeface="Cambria"/>
                <a:cs typeface="Cambria"/>
              </a:rPr>
              <a:t> </a:t>
            </a:r>
            <a:r>
              <a:rPr dirty="0" baseline="12077" sz="1725" spc="67">
                <a:latin typeface="Cambria"/>
                <a:cs typeface="Cambria"/>
              </a:rPr>
              <a:t>Δ</a:t>
            </a:r>
            <a:r>
              <a:rPr dirty="0" sz="800" spc="45">
                <a:latin typeface="Cambria"/>
                <a:cs typeface="Cambria"/>
              </a:rPr>
              <a:t>ereep1</a:t>
            </a:r>
            <a:endParaRPr sz="800">
              <a:latin typeface="Cambria"/>
              <a:cs typeface="Cambria"/>
            </a:endParaRPr>
          </a:p>
          <a:p>
            <a:pPr marL="363855">
              <a:lnSpc>
                <a:spcPct val="100000"/>
              </a:lnSpc>
              <a:spcBef>
                <a:spcPts val="385"/>
              </a:spcBef>
            </a:pPr>
            <a:r>
              <a:rPr dirty="0" baseline="12077" sz="1725" spc="-15">
                <a:latin typeface="Arial"/>
                <a:cs typeface="Arial"/>
              </a:rPr>
              <a:t>– </a:t>
            </a:r>
            <a:r>
              <a:rPr dirty="0" baseline="12077" sz="1725" spc="67">
                <a:latin typeface="Cambria"/>
                <a:cs typeface="Cambria"/>
              </a:rPr>
              <a:t>Δ</a:t>
            </a:r>
            <a:r>
              <a:rPr dirty="0" sz="800" spc="45">
                <a:latin typeface="Cambria"/>
                <a:cs typeface="Cambria"/>
              </a:rPr>
              <a:t>ereep1 </a:t>
            </a:r>
            <a:r>
              <a:rPr dirty="0" baseline="12077" sz="1725" spc="315">
                <a:latin typeface="Cambria"/>
                <a:cs typeface="Cambria"/>
              </a:rPr>
              <a:t>= </a:t>
            </a:r>
            <a:r>
              <a:rPr dirty="0" baseline="12077" sz="1725" spc="37">
                <a:latin typeface="Cambria"/>
                <a:cs typeface="Cambria"/>
              </a:rPr>
              <a:t>𝜓</a:t>
            </a:r>
            <a:r>
              <a:rPr dirty="0" sz="800" spc="25">
                <a:latin typeface="Cambria"/>
                <a:cs typeface="Cambria"/>
              </a:rPr>
              <a:t>b </a:t>
            </a:r>
            <a:r>
              <a:rPr dirty="0" baseline="12077" sz="1725" spc="60">
                <a:latin typeface="Cambria"/>
                <a:cs typeface="Cambria"/>
              </a:rPr>
              <a:t>𝑡</a:t>
            </a:r>
            <a:r>
              <a:rPr dirty="0" sz="800" spc="40">
                <a:latin typeface="Cambria"/>
                <a:cs typeface="Cambria"/>
              </a:rPr>
              <a:t>e</a:t>
            </a:r>
            <a:r>
              <a:rPr dirty="0" baseline="12077" sz="1725" spc="60">
                <a:latin typeface="Cambria"/>
                <a:cs typeface="Cambria"/>
              </a:rPr>
              <a:t>, </a:t>
            </a:r>
            <a:r>
              <a:rPr dirty="0" baseline="12077" sz="1725" spc="22">
                <a:latin typeface="Cambria"/>
                <a:cs typeface="Cambria"/>
              </a:rPr>
              <a:t>𝑡</a:t>
            </a:r>
            <a:r>
              <a:rPr dirty="0" sz="800" spc="15">
                <a:latin typeface="Cambria"/>
                <a:cs typeface="Cambria"/>
              </a:rPr>
              <a:t>i</a:t>
            </a:r>
            <a:r>
              <a:rPr dirty="0" sz="800" spc="35">
                <a:latin typeface="Cambria"/>
                <a:cs typeface="Cambria"/>
              </a:rPr>
              <a:t> </a:t>
            </a:r>
            <a:r>
              <a:rPr dirty="0" baseline="12077" sz="1725" spc="7">
                <a:latin typeface="Cambria"/>
                <a:cs typeface="Cambria"/>
              </a:rPr>
              <a:t>Δ</a:t>
            </a:r>
            <a:r>
              <a:rPr dirty="0" sz="800" spc="5">
                <a:latin typeface="Cambria"/>
                <a:cs typeface="Cambria"/>
              </a:rPr>
              <a:t>1</a:t>
            </a:r>
            <a:endParaRPr sz="800">
              <a:latin typeface="Cambria"/>
              <a:cs typeface="Cambria"/>
            </a:endParaRPr>
          </a:p>
          <a:p>
            <a:pPr marL="283210" marR="567055" indent="-245745">
              <a:lnSpc>
                <a:spcPts val="1370"/>
              </a:lnSpc>
              <a:spcBef>
                <a:spcPts val="220"/>
              </a:spcBef>
              <a:buFont typeface="Arial"/>
              <a:buChar char="•"/>
              <a:tabLst>
                <a:tab pos="283210" algn="l"/>
                <a:tab pos="283845" algn="l"/>
              </a:tabLst>
            </a:pPr>
            <a:r>
              <a:rPr dirty="0" sz="1150" spc="10">
                <a:latin typeface="Cambria"/>
                <a:cs typeface="Cambria"/>
              </a:rPr>
              <a:t>Δ</a:t>
            </a:r>
            <a:r>
              <a:rPr dirty="0" baseline="-17361" sz="1200" spc="15">
                <a:latin typeface="Cambria"/>
                <a:cs typeface="Cambria"/>
              </a:rPr>
              <a:t>1</a:t>
            </a:r>
            <a:r>
              <a:rPr dirty="0" sz="1150" spc="10">
                <a:latin typeface="Arial"/>
                <a:cs typeface="Arial"/>
              </a:rPr>
              <a:t>&amp; </a:t>
            </a:r>
            <a:r>
              <a:rPr dirty="0" sz="1150" spc="15">
                <a:latin typeface="Cambria"/>
                <a:cs typeface="Cambria"/>
              </a:rPr>
              <a:t>Δ</a:t>
            </a:r>
            <a:r>
              <a:rPr dirty="0" baseline="-17361" sz="1200" spc="22">
                <a:latin typeface="Cambria"/>
                <a:cs typeface="Cambria"/>
              </a:rPr>
              <a:t>2 </a:t>
            </a:r>
            <a:r>
              <a:rPr dirty="0" sz="1150" spc="-5">
                <a:latin typeface="Arial"/>
                <a:cs typeface="Arial"/>
              </a:rPr>
              <a:t>are </a:t>
            </a:r>
            <a:r>
              <a:rPr dirty="0" sz="1150" spc="-10">
                <a:latin typeface="Arial"/>
                <a:cs typeface="Arial"/>
              </a:rPr>
              <a:t>computed based on storage  then adjusted </a:t>
            </a:r>
            <a:r>
              <a:rPr dirty="0" sz="1150" spc="-5">
                <a:latin typeface="Arial"/>
                <a:cs typeface="Arial"/>
              </a:rPr>
              <a:t>for</a:t>
            </a:r>
            <a:r>
              <a:rPr dirty="0" sz="1150">
                <a:latin typeface="Arial"/>
                <a:cs typeface="Arial"/>
              </a:rPr>
              <a:t> </a:t>
            </a:r>
            <a:r>
              <a:rPr dirty="0" sz="1150" spc="-10">
                <a:latin typeface="Arial"/>
                <a:cs typeface="Arial"/>
              </a:rPr>
              <a:t>erection</a:t>
            </a:r>
            <a:endParaRPr sz="1150">
              <a:latin typeface="Arial"/>
              <a:cs typeface="Arial"/>
            </a:endParaRPr>
          </a:p>
          <a:p>
            <a:pPr marL="283210" indent="-245745">
              <a:lnSpc>
                <a:spcPct val="100000"/>
              </a:lnSpc>
              <a:spcBef>
                <a:spcPts val="445"/>
              </a:spcBef>
              <a:buFont typeface="Arial"/>
              <a:buChar char="•"/>
              <a:tabLst>
                <a:tab pos="283210" algn="l"/>
                <a:tab pos="283845" algn="l"/>
              </a:tabLst>
            </a:pPr>
            <a:r>
              <a:rPr dirty="0" baseline="12077" sz="1725" spc="22">
                <a:latin typeface="Cambria"/>
                <a:cs typeface="Cambria"/>
              </a:rPr>
              <a:t>Δ</a:t>
            </a:r>
            <a:r>
              <a:rPr dirty="0" sz="800" spc="15">
                <a:latin typeface="Cambria"/>
                <a:cs typeface="Cambria"/>
              </a:rPr>
              <a:t>3 </a:t>
            </a:r>
            <a:r>
              <a:rPr dirty="0" baseline="12077" sz="1725" spc="315">
                <a:latin typeface="Cambria"/>
                <a:cs typeface="Cambria"/>
              </a:rPr>
              <a:t>= </a:t>
            </a:r>
            <a:r>
              <a:rPr dirty="0" baseline="12077" sz="1725" spc="22">
                <a:latin typeface="Cambria"/>
                <a:cs typeface="Cambria"/>
              </a:rPr>
              <a:t>Δ</a:t>
            </a:r>
            <a:r>
              <a:rPr dirty="0" sz="800" spc="15">
                <a:latin typeface="Cambria"/>
                <a:cs typeface="Cambria"/>
              </a:rPr>
              <a:t>2 </a:t>
            </a:r>
            <a:r>
              <a:rPr dirty="0" baseline="12077" sz="1725" spc="315">
                <a:latin typeface="Cambria"/>
                <a:cs typeface="Cambria"/>
              </a:rPr>
              <a:t>+ </a:t>
            </a:r>
            <a:r>
              <a:rPr dirty="0" baseline="12077" sz="1725" spc="89">
                <a:latin typeface="Cambria"/>
                <a:cs typeface="Cambria"/>
              </a:rPr>
              <a:t>Δ</a:t>
            </a:r>
            <a:r>
              <a:rPr dirty="0" sz="800" spc="60">
                <a:latin typeface="Cambria"/>
                <a:cs typeface="Cambria"/>
              </a:rPr>
              <a:t>tpr </a:t>
            </a:r>
            <a:r>
              <a:rPr dirty="0" baseline="12077" sz="1725" spc="315">
                <a:latin typeface="Cambria"/>
                <a:cs typeface="Cambria"/>
              </a:rPr>
              <a:t>+</a:t>
            </a:r>
            <a:r>
              <a:rPr dirty="0" baseline="12077" sz="1725">
                <a:latin typeface="Cambria"/>
                <a:cs typeface="Cambria"/>
              </a:rPr>
              <a:t> </a:t>
            </a:r>
            <a:r>
              <a:rPr dirty="0" baseline="12077" sz="1725" spc="135">
                <a:latin typeface="Cambria"/>
                <a:cs typeface="Cambria"/>
              </a:rPr>
              <a:t>Δ</a:t>
            </a:r>
            <a:r>
              <a:rPr dirty="0" sz="800" spc="90">
                <a:latin typeface="Cambria"/>
                <a:cs typeface="Cambria"/>
              </a:rPr>
              <a:t>diaphragm</a:t>
            </a:r>
            <a:endParaRPr sz="800">
              <a:latin typeface="Cambria"/>
              <a:cs typeface="Cambria"/>
            </a:endParaRPr>
          </a:p>
          <a:p>
            <a:pPr marL="283210" indent="-245745">
              <a:lnSpc>
                <a:spcPct val="100000"/>
              </a:lnSpc>
              <a:spcBef>
                <a:spcPts val="395"/>
              </a:spcBef>
              <a:buFont typeface="Arial"/>
              <a:buChar char="•"/>
              <a:tabLst>
                <a:tab pos="283210" algn="l"/>
                <a:tab pos="283845" algn="l"/>
              </a:tabLst>
            </a:pPr>
            <a:r>
              <a:rPr dirty="0" baseline="12077" sz="1725" spc="22">
                <a:latin typeface="Cambria"/>
                <a:cs typeface="Cambria"/>
              </a:rPr>
              <a:t>Δ</a:t>
            </a:r>
            <a:r>
              <a:rPr dirty="0" sz="800" spc="15">
                <a:latin typeface="Cambria"/>
                <a:cs typeface="Cambria"/>
              </a:rPr>
              <a:t>4 </a:t>
            </a:r>
            <a:r>
              <a:rPr dirty="0" baseline="12077" sz="1725" spc="315">
                <a:latin typeface="Cambria"/>
                <a:cs typeface="Cambria"/>
              </a:rPr>
              <a:t>= </a:t>
            </a:r>
            <a:r>
              <a:rPr dirty="0" baseline="12077" sz="1725" spc="22">
                <a:latin typeface="Cambria"/>
                <a:cs typeface="Cambria"/>
              </a:rPr>
              <a:t>Δ</a:t>
            </a:r>
            <a:r>
              <a:rPr dirty="0" sz="800" spc="15">
                <a:latin typeface="Cambria"/>
                <a:cs typeface="Cambria"/>
              </a:rPr>
              <a:t>3 </a:t>
            </a:r>
            <a:r>
              <a:rPr dirty="0" baseline="12077" sz="1725" spc="315">
                <a:latin typeface="Cambria"/>
                <a:cs typeface="Cambria"/>
              </a:rPr>
              <a:t>+</a:t>
            </a:r>
            <a:r>
              <a:rPr dirty="0" baseline="12077" sz="1725" spc="-120">
                <a:latin typeface="Cambria"/>
                <a:cs typeface="Cambria"/>
              </a:rPr>
              <a:t> </a:t>
            </a:r>
            <a:r>
              <a:rPr dirty="0" baseline="12077" sz="1725" spc="67">
                <a:latin typeface="Cambria"/>
                <a:cs typeface="Cambria"/>
              </a:rPr>
              <a:t>Δ</a:t>
            </a:r>
            <a:r>
              <a:rPr dirty="0" sz="800" spc="45">
                <a:latin typeface="Cambria"/>
                <a:cs typeface="Cambria"/>
              </a:rPr>
              <a:t>ereep2</a:t>
            </a:r>
            <a:endParaRPr sz="800">
              <a:latin typeface="Cambria"/>
              <a:cs typeface="Cambria"/>
            </a:endParaRPr>
          </a:p>
        </p:txBody>
      </p:sp>
      <p:sp>
        <p:nvSpPr>
          <p:cNvPr id="9" name="object 9"/>
          <p:cNvSpPr/>
          <p:nvPr/>
        </p:nvSpPr>
        <p:spPr>
          <a:xfrm>
            <a:off x="3563111" y="3563111"/>
            <a:ext cx="32384" cy="5080"/>
          </a:xfrm>
          <a:custGeom>
            <a:avLst/>
            <a:gdLst/>
            <a:ahLst/>
            <a:cxnLst/>
            <a:rect l="l" t="t" r="r" b="b"/>
            <a:pathLst>
              <a:path w="32385" h="5079">
                <a:moveTo>
                  <a:pt x="0" y="0"/>
                </a:moveTo>
                <a:lnTo>
                  <a:pt x="32004" y="0"/>
                </a:lnTo>
                <a:lnTo>
                  <a:pt x="32004" y="5080"/>
                </a:lnTo>
                <a:lnTo>
                  <a:pt x="0" y="5080"/>
                </a:lnTo>
                <a:lnTo>
                  <a:pt x="0" y="0"/>
                </a:lnTo>
                <a:close/>
              </a:path>
            </a:pathLst>
          </a:custGeom>
          <a:solidFill>
            <a:srgbClr val="000000"/>
          </a:solidFill>
        </p:spPr>
        <p:txBody>
          <a:bodyPr wrap="square" lIns="0" tIns="0" rIns="0" bIns="0" rtlCol="0"/>
          <a:lstStyle/>
          <a:p/>
        </p:txBody>
      </p:sp>
      <p:sp>
        <p:nvSpPr>
          <p:cNvPr id="10" name="object 10"/>
          <p:cNvSpPr/>
          <p:nvPr/>
        </p:nvSpPr>
        <p:spPr>
          <a:xfrm>
            <a:off x="3589019" y="3568191"/>
            <a:ext cx="0" cy="123189"/>
          </a:xfrm>
          <a:custGeom>
            <a:avLst/>
            <a:gdLst/>
            <a:ahLst/>
            <a:cxnLst/>
            <a:rect l="l" t="t" r="r" b="b"/>
            <a:pathLst>
              <a:path w="0" h="123189">
                <a:moveTo>
                  <a:pt x="0" y="0"/>
                </a:moveTo>
                <a:lnTo>
                  <a:pt x="0" y="123190"/>
                </a:lnTo>
              </a:path>
            </a:pathLst>
          </a:custGeom>
          <a:ln w="12192">
            <a:solidFill>
              <a:srgbClr val="000000"/>
            </a:solidFill>
          </a:ln>
        </p:spPr>
        <p:txBody>
          <a:bodyPr wrap="square" lIns="0" tIns="0" rIns="0" bIns="0" rtlCol="0"/>
          <a:lstStyle/>
          <a:p/>
        </p:txBody>
      </p:sp>
      <p:sp>
        <p:nvSpPr>
          <p:cNvPr id="11" name="object 11"/>
          <p:cNvSpPr/>
          <p:nvPr/>
        </p:nvSpPr>
        <p:spPr>
          <a:xfrm>
            <a:off x="3563111" y="3691382"/>
            <a:ext cx="32384" cy="6350"/>
          </a:xfrm>
          <a:custGeom>
            <a:avLst/>
            <a:gdLst/>
            <a:ahLst/>
            <a:cxnLst/>
            <a:rect l="l" t="t" r="r" b="b"/>
            <a:pathLst>
              <a:path w="32385" h="6350">
                <a:moveTo>
                  <a:pt x="0" y="0"/>
                </a:moveTo>
                <a:lnTo>
                  <a:pt x="32004" y="0"/>
                </a:lnTo>
                <a:lnTo>
                  <a:pt x="32004" y="6349"/>
                </a:lnTo>
                <a:lnTo>
                  <a:pt x="0" y="6349"/>
                </a:lnTo>
                <a:lnTo>
                  <a:pt x="0" y="0"/>
                </a:lnTo>
                <a:close/>
              </a:path>
            </a:pathLst>
          </a:custGeom>
          <a:solidFill>
            <a:srgbClr val="000000"/>
          </a:solidFill>
        </p:spPr>
        <p:txBody>
          <a:bodyPr wrap="square" lIns="0" tIns="0" rIns="0" bIns="0" rtlCol="0"/>
          <a:lstStyle/>
          <a:p/>
        </p:txBody>
      </p:sp>
      <p:sp>
        <p:nvSpPr>
          <p:cNvPr id="12" name="object 12"/>
          <p:cNvSpPr/>
          <p:nvPr/>
        </p:nvSpPr>
        <p:spPr>
          <a:xfrm>
            <a:off x="2194559" y="3563111"/>
            <a:ext cx="32384" cy="5080"/>
          </a:xfrm>
          <a:custGeom>
            <a:avLst/>
            <a:gdLst/>
            <a:ahLst/>
            <a:cxnLst/>
            <a:rect l="l" t="t" r="r" b="b"/>
            <a:pathLst>
              <a:path w="32385" h="5079">
                <a:moveTo>
                  <a:pt x="0" y="0"/>
                </a:moveTo>
                <a:lnTo>
                  <a:pt x="32003" y="0"/>
                </a:lnTo>
                <a:lnTo>
                  <a:pt x="32003" y="5080"/>
                </a:lnTo>
                <a:lnTo>
                  <a:pt x="0" y="5080"/>
                </a:lnTo>
                <a:lnTo>
                  <a:pt x="0" y="0"/>
                </a:lnTo>
                <a:close/>
              </a:path>
            </a:pathLst>
          </a:custGeom>
          <a:solidFill>
            <a:srgbClr val="000000"/>
          </a:solidFill>
        </p:spPr>
        <p:txBody>
          <a:bodyPr wrap="square" lIns="0" tIns="0" rIns="0" bIns="0" rtlCol="0"/>
          <a:lstStyle/>
          <a:p/>
        </p:txBody>
      </p:sp>
      <p:sp>
        <p:nvSpPr>
          <p:cNvPr id="13" name="object 13"/>
          <p:cNvSpPr/>
          <p:nvPr/>
        </p:nvSpPr>
        <p:spPr>
          <a:xfrm>
            <a:off x="2200655" y="3568191"/>
            <a:ext cx="0" cy="123189"/>
          </a:xfrm>
          <a:custGeom>
            <a:avLst/>
            <a:gdLst/>
            <a:ahLst/>
            <a:cxnLst/>
            <a:rect l="l" t="t" r="r" b="b"/>
            <a:pathLst>
              <a:path w="0" h="123189">
                <a:moveTo>
                  <a:pt x="0" y="0"/>
                </a:moveTo>
                <a:lnTo>
                  <a:pt x="0" y="123190"/>
                </a:lnTo>
              </a:path>
            </a:pathLst>
          </a:custGeom>
          <a:ln w="12191">
            <a:solidFill>
              <a:srgbClr val="000000"/>
            </a:solidFill>
          </a:ln>
        </p:spPr>
        <p:txBody>
          <a:bodyPr wrap="square" lIns="0" tIns="0" rIns="0" bIns="0" rtlCol="0"/>
          <a:lstStyle/>
          <a:p/>
        </p:txBody>
      </p:sp>
      <p:sp>
        <p:nvSpPr>
          <p:cNvPr id="14" name="object 14"/>
          <p:cNvSpPr/>
          <p:nvPr/>
        </p:nvSpPr>
        <p:spPr>
          <a:xfrm>
            <a:off x="2194559" y="3691382"/>
            <a:ext cx="32384" cy="6350"/>
          </a:xfrm>
          <a:custGeom>
            <a:avLst/>
            <a:gdLst/>
            <a:ahLst/>
            <a:cxnLst/>
            <a:rect l="l" t="t" r="r" b="b"/>
            <a:pathLst>
              <a:path w="32385" h="6350">
                <a:moveTo>
                  <a:pt x="0" y="0"/>
                </a:moveTo>
                <a:lnTo>
                  <a:pt x="32003" y="0"/>
                </a:lnTo>
                <a:lnTo>
                  <a:pt x="32003" y="6349"/>
                </a:lnTo>
                <a:lnTo>
                  <a:pt x="0" y="6349"/>
                </a:lnTo>
                <a:lnTo>
                  <a:pt x="0" y="0"/>
                </a:lnTo>
                <a:close/>
              </a:path>
            </a:pathLst>
          </a:custGeom>
          <a:solidFill>
            <a:srgbClr val="000000"/>
          </a:solidFill>
        </p:spPr>
        <p:txBody>
          <a:bodyPr wrap="square" lIns="0" tIns="0" rIns="0" bIns="0" rtlCol="0"/>
          <a:lstStyle/>
          <a:p/>
        </p:txBody>
      </p:sp>
      <p:sp>
        <p:nvSpPr>
          <p:cNvPr id="15" name="object 15"/>
          <p:cNvSpPr/>
          <p:nvPr/>
        </p:nvSpPr>
        <p:spPr>
          <a:xfrm>
            <a:off x="2417064" y="3563111"/>
            <a:ext cx="382905" cy="134620"/>
          </a:xfrm>
          <a:custGeom>
            <a:avLst/>
            <a:gdLst/>
            <a:ahLst/>
            <a:cxnLst/>
            <a:rect l="l" t="t" r="r" b="b"/>
            <a:pathLst>
              <a:path w="382905" h="134620">
                <a:moveTo>
                  <a:pt x="339852" y="134112"/>
                </a:moveTo>
                <a:lnTo>
                  <a:pt x="338328" y="128016"/>
                </a:lnTo>
                <a:lnTo>
                  <a:pt x="345995" y="124896"/>
                </a:lnTo>
                <a:lnTo>
                  <a:pt x="352806" y="120205"/>
                </a:lnTo>
                <a:lnTo>
                  <a:pt x="369998" y="77533"/>
                </a:lnTo>
                <a:lnTo>
                  <a:pt x="370332" y="65532"/>
                </a:lnTo>
                <a:lnTo>
                  <a:pt x="369998" y="54411"/>
                </a:lnTo>
                <a:lnTo>
                  <a:pt x="352806" y="12954"/>
                </a:lnTo>
                <a:lnTo>
                  <a:pt x="338328" y="4572"/>
                </a:lnTo>
                <a:lnTo>
                  <a:pt x="339852" y="0"/>
                </a:lnTo>
                <a:lnTo>
                  <a:pt x="371856" y="22860"/>
                </a:lnTo>
                <a:lnTo>
                  <a:pt x="382524" y="67056"/>
                </a:lnTo>
                <a:lnTo>
                  <a:pt x="381928" y="79295"/>
                </a:lnTo>
                <a:lnTo>
                  <a:pt x="365569" y="118038"/>
                </a:lnTo>
                <a:lnTo>
                  <a:pt x="349567" y="130087"/>
                </a:lnTo>
                <a:lnTo>
                  <a:pt x="339852" y="134112"/>
                </a:lnTo>
                <a:close/>
              </a:path>
              <a:path w="382905" h="134620">
                <a:moveTo>
                  <a:pt x="42671" y="134112"/>
                </a:moveTo>
                <a:lnTo>
                  <a:pt x="10667" y="109728"/>
                </a:lnTo>
                <a:lnTo>
                  <a:pt x="0" y="67056"/>
                </a:lnTo>
                <a:lnTo>
                  <a:pt x="595" y="54792"/>
                </a:lnTo>
                <a:lnTo>
                  <a:pt x="16954" y="14573"/>
                </a:lnTo>
                <a:lnTo>
                  <a:pt x="42671" y="0"/>
                </a:lnTo>
                <a:lnTo>
                  <a:pt x="44195" y="4572"/>
                </a:lnTo>
                <a:lnTo>
                  <a:pt x="36528" y="8334"/>
                </a:lnTo>
                <a:lnTo>
                  <a:pt x="29718" y="12954"/>
                </a:lnTo>
                <a:lnTo>
                  <a:pt x="12525" y="54411"/>
                </a:lnTo>
                <a:lnTo>
                  <a:pt x="12191" y="65532"/>
                </a:lnTo>
                <a:lnTo>
                  <a:pt x="12525" y="77533"/>
                </a:lnTo>
                <a:lnTo>
                  <a:pt x="24050" y="114085"/>
                </a:lnTo>
                <a:lnTo>
                  <a:pt x="44195" y="128016"/>
                </a:lnTo>
                <a:lnTo>
                  <a:pt x="42671" y="134112"/>
                </a:lnTo>
                <a:close/>
              </a:path>
            </a:pathLst>
          </a:custGeom>
          <a:solidFill>
            <a:srgbClr val="000000"/>
          </a:solidFill>
        </p:spPr>
        <p:txBody>
          <a:bodyPr wrap="square" lIns="0" tIns="0" rIns="0" bIns="0" rtlCol="0"/>
          <a:lstStyle/>
          <a:p/>
        </p:txBody>
      </p:sp>
      <p:sp>
        <p:nvSpPr>
          <p:cNvPr id="16" name="object 16"/>
          <p:cNvSpPr/>
          <p:nvPr/>
        </p:nvSpPr>
        <p:spPr>
          <a:xfrm>
            <a:off x="3174491" y="3563111"/>
            <a:ext cx="372110" cy="134620"/>
          </a:xfrm>
          <a:custGeom>
            <a:avLst/>
            <a:gdLst/>
            <a:ahLst/>
            <a:cxnLst/>
            <a:rect l="l" t="t" r="r" b="b"/>
            <a:pathLst>
              <a:path w="372110" h="134620">
                <a:moveTo>
                  <a:pt x="329184" y="134112"/>
                </a:moveTo>
                <a:lnTo>
                  <a:pt x="327660" y="128016"/>
                </a:lnTo>
                <a:lnTo>
                  <a:pt x="335327" y="124896"/>
                </a:lnTo>
                <a:lnTo>
                  <a:pt x="342138" y="120205"/>
                </a:lnTo>
                <a:lnTo>
                  <a:pt x="359330" y="77533"/>
                </a:lnTo>
                <a:lnTo>
                  <a:pt x="359664" y="65532"/>
                </a:lnTo>
                <a:lnTo>
                  <a:pt x="359330" y="54411"/>
                </a:lnTo>
                <a:lnTo>
                  <a:pt x="342138" y="12954"/>
                </a:lnTo>
                <a:lnTo>
                  <a:pt x="327660" y="4572"/>
                </a:lnTo>
                <a:lnTo>
                  <a:pt x="329184" y="0"/>
                </a:lnTo>
                <a:lnTo>
                  <a:pt x="361188" y="22860"/>
                </a:lnTo>
                <a:lnTo>
                  <a:pt x="371856" y="67056"/>
                </a:lnTo>
                <a:lnTo>
                  <a:pt x="371260" y="79295"/>
                </a:lnTo>
                <a:lnTo>
                  <a:pt x="354901" y="118038"/>
                </a:lnTo>
                <a:lnTo>
                  <a:pt x="338899" y="130087"/>
                </a:lnTo>
                <a:lnTo>
                  <a:pt x="329184" y="134112"/>
                </a:lnTo>
                <a:close/>
              </a:path>
              <a:path w="372110" h="134620">
                <a:moveTo>
                  <a:pt x="42672" y="134112"/>
                </a:moveTo>
                <a:lnTo>
                  <a:pt x="10668" y="109728"/>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17" name="object 17"/>
          <p:cNvSpPr/>
          <p:nvPr/>
        </p:nvSpPr>
        <p:spPr>
          <a:xfrm>
            <a:off x="4120896" y="3563111"/>
            <a:ext cx="402590" cy="134620"/>
          </a:xfrm>
          <a:custGeom>
            <a:avLst/>
            <a:gdLst/>
            <a:ahLst/>
            <a:cxnLst/>
            <a:rect l="l" t="t" r="r" b="b"/>
            <a:pathLst>
              <a:path w="402589" h="134620">
                <a:moveTo>
                  <a:pt x="359663" y="134112"/>
                </a:moveTo>
                <a:lnTo>
                  <a:pt x="358139" y="128016"/>
                </a:lnTo>
                <a:lnTo>
                  <a:pt x="365807" y="124896"/>
                </a:lnTo>
                <a:lnTo>
                  <a:pt x="372617" y="120205"/>
                </a:lnTo>
                <a:lnTo>
                  <a:pt x="389810" y="77533"/>
                </a:lnTo>
                <a:lnTo>
                  <a:pt x="390143" y="65532"/>
                </a:lnTo>
                <a:lnTo>
                  <a:pt x="389810" y="54411"/>
                </a:lnTo>
                <a:lnTo>
                  <a:pt x="372617" y="12954"/>
                </a:lnTo>
                <a:lnTo>
                  <a:pt x="358139" y="4572"/>
                </a:lnTo>
                <a:lnTo>
                  <a:pt x="359663" y="0"/>
                </a:lnTo>
                <a:lnTo>
                  <a:pt x="391667" y="22860"/>
                </a:lnTo>
                <a:lnTo>
                  <a:pt x="402335" y="67056"/>
                </a:lnTo>
                <a:lnTo>
                  <a:pt x="401740" y="79295"/>
                </a:lnTo>
                <a:lnTo>
                  <a:pt x="385381" y="118038"/>
                </a:lnTo>
                <a:lnTo>
                  <a:pt x="369379" y="130087"/>
                </a:lnTo>
                <a:lnTo>
                  <a:pt x="359663" y="134112"/>
                </a:lnTo>
                <a:close/>
              </a:path>
              <a:path w="402589" h="134620">
                <a:moveTo>
                  <a:pt x="42671" y="134112"/>
                </a:moveTo>
                <a:lnTo>
                  <a:pt x="10667" y="109728"/>
                </a:lnTo>
                <a:lnTo>
                  <a:pt x="0" y="67056"/>
                </a:lnTo>
                <a:lnTo>
                  <a:pt x="595" y="54792"/>
                </a:lnTo>
                <a:lnTo>
                  <a:pt x="16954" y="14573"/>
                </a:lnTo>
                <a:lnTo>
                  <a:pt x="42671" y="0"/>
                </a:lnTo>
                <a:lnTo>
                  <a:pt x="44195" y="4572"/>
                </a:lnTo>
                <a:lnTo>
                  <a:pt x="36528" y="8334"/>
                </a:lnTo>
                <a:lnTo>
                  <a:pt x="29717" y="12954"/>
                </a:lnTo>
                <a:lnTo>
                  <a:pt x="12525" y="54411"/>
                </a:lnTo>
                <a:lnTo>
                  <a:pt x="12191" y="65532"/>
                </a:lnTo>
                <a:lnTo>
                  <a:pt x="12525" y="77533"/>
                </a:lnTo>
                <a:lnTo>
                  <a:pt x="24050" y="114085"/>
                </a:lnTo>
                <a:lnTo>
                  <a:pt x="44195" y="128016"/>
                </a:lnTo>
                <a:lnTo>
                  <a:pt x="42671" y="134112"/>
                </a:lnTo>
                <a:close/>
              </a:path>
            </a:pathLst>
          </a:custGeom>
          <a:solidFill>
            <a:srgbClr val="000000"/>
          </a:solidFill>
        </p:spPr>
        <p:txBody>
          <a:bodyPr wrap="square" lIns="0" tIns="0" rIns="0" bIns="0" rtlCol="0"/>
          <a:lstStyle/>
          <a:p/>
        </p:txBody>
      </p:sp>
      <p:sp>
        <p:nvSpPr>
          <p:cNvPr id="18" name="object 18"/>
          <p:cNvSpPr txBox="1"/>
          <p:nvPr/>
        </p:nvSpPr>
        <p:spPr>
          <a:xfrm>
            <a:off x="1317287" y="3513799"/>
            <a:ext cx="3201035" cy="199390"/>
          </a:xfrm>
          <a:prstGeom prst="rect">
            <a:avLst/>
          </a:prstGeom>
        </p:spPr>
        <p:txBody>
          <a:bodyPr wrap="square" lIns="0" tIns="11430" rIns="0" bIns="0" rtlCol="0" vert="horz">
            <a:spAutoFit/>
          </a:bodyPr>
          <a:lstStyle/>
          <a:p>
            <a:pPr marL="25400">
              <a:lnSpc>
                <a:spcPct val="100000"/>
              </a:lnSpc>
              <a:spcBef>
                <a:spcPts val="90"/>
              </a:spcBef>
              <a:tabLst>
                <a:tab pos="913765" algn="l"/>
              </a:tabLst>
            </a:pPr>
            <a:r>
              <a:rPr dirty="0" sz="1150" spc="-10">
                <a:latin typeface="Arial"/>
                <a:cs typeface="Arial"/>
              </a:rPr>
              <a:t>–	</a:t>
            </a:r>
            <a:r>
              <a:rPr dirty="0" sz="1150" spc="25">
                <a:latin typeface="Cambria"/>
                <a:cs typeface="Cambria"/>
              </a:rPr>
              <a:t>𝜓</a:t>
            </a:r>
            <a:r>
              <a:rPr dirty="0" baseline="-17361" sz="1200" spc="37">
                <a:latin typeface="Cambria"/>
                <a:cs typeface="Cambria"/>
              </a:rPr>
              <a:t>b </a:t>
            </a:r>
            <a:r>
              <a:rPr dirty="0" sz="1150" spc="45">
                <a:latin typeface="Cambria"/>
                <a:cs typeface="Cambria"/>
              </a:rPr>
              <a:t>𝑡</a:t>
            </a:r>
            <a:r>
              <a:rPr dirty="0" baseline="-17361" sz="1200" spc="67">
                <a:latin typeface="Cambria"/>
                <a:cs typeface="Cambria"/>
              </a:rPr>
              <a:t>d</a:t>
            </a:r>
            <a:r>
              <a:rPr dirty="0" sz="1150" spc="45">
                <a:latin typeface="Cambria"/>
                <a:cs typeface="Cambria"/>
              </a:rPr>
              <a:t>, </a:t>
            </a:r>
            <a:r>
              <a:rPr dirty="0" sz="1150" spc="20">
                <a:latin typeface="Cambria"/>
                <a:cs typeface="Cambria"/>
              </a:rPr>
              <a:t>𝑡</a:t>
            </a:r>
            <a:r>
              <a:rPr dirty="0" baseline="-17361" sz="1200" spc="30">
                <a:latin typeface="Cambria"/>
                <a:cs typeface="Cambria"/>
              </a:rPr>
              <a:t>i </a:t>
            </a:r>
            <a:r>
              <a:rPr dirty="0" sz="1150" spc="210">
                <a:latin typeface="Cambria"/>
                <a:cs typeface="Cambria"/>
              </a:rPr>
              <a:t>− </a:t>
            </a:r>
            <a:r>
              <a:rPr dirty="0" sz="1150" spc="20">
                <a:latin typeface="Cambria"/>
                <a:cs typeface="Cambria"/>
              </a:rPr>
              <a:t>𝜓</a:t>
            </a:r>
            <a:r>
              <a:rPr dirty="0" baseline="-17361" sz="1200" spc="30">
                <a:latin typeface="Cambria"/>
                <a:cs typeface="Cambria"/>
              </a:rPr>
              <a:t>b </a:t>
            </a:r>
            <a:r>
              <a:rPr dirty="0" sz="1150" spc="40">
                <a:latin typeface="Cambria"/>
                <a:cs typeface="Cambria"/>
              </a:rPr>
              <a:t>𝑡</a:t>
            </a:r>
            <a:r>
              <a:rPr dirty="0" baseline="-17361" sz="1200" spc="60">
                <a:latin typeface="Cambria"/>
                <a:cs typeface="Cambria"/>
              </a:rPr>
              <a:t>e</a:t>
            </a:r>
            <a:r>
              <a:rPr dirty="0" sz="1150" spc="40">
                <a:latin typeface="Cambria"/>
                <a:cs typeface="Cambria"/>
              </a:rPr>
              <a:t>, </a:t>
            </a:r>
            <a:r>
              <a:rPr dirty="0" sz="1150" spc="20">
                <a:latin typeface="Cambria"/>
                <a:cs typeface="Cambria"/>
              </a:rPr>
              <a:t>𝑡</a:t>
            </a:r>
            <a:r>
              <a:rPr dirty="0" baseline="-17361" sz="1200" spc="30">
                <a:latin typeface="Cambria"/>
                <a:cs typeface="Cambria"/>
              </a:rPr>
              <a:t>i </a:t>
            </a:r>
            <a:r>
              <a:rPr dirty="0" sz="1150" spc="5">
                <a:latin typeface="Cambria"/>
                <a:cs typeface="Cambria"/>
              </a:rPr>
              <a:t>Δ</a:t>
            </a:r>
            <a:r>
              <a:rPr dirty="0" baseline="-17361" sz="1200" spc="7">
                <a:latin typeface="Cambria"/>
                <a:cs typeface="Cambria"/>
              </a:rPr>
              <a:t>1 </a:t>
            </a:r>
            <a:r>
              <a:rPr dirty="0" sz="1150" spc="210">
                <a:latin typeface="Cambria"/>
                <a:cs typeface="Cambria"/>
              </a:rPr>
              <a:t>+ </a:t>
            </a:r>
            <a:r>
              <a:rPr dirty="0" sz="1150" spc="20">
                <a:latin typeface="Cambria"/>
                <a:cs typeface="Cambria"/>
              </a:rPr>
              <a:t>𝜓</a:t>
            </a:r>
            <a:r>
              <a:rPr dirty="0" baseline="-17361" sz="1200" spc="30">
                <a:latin typeface="Cambria"/>
                <a:cs typeface="Cambria"/>
              </a:rPr>
              <a:t>b </a:t>
            </a:r>
            <a:r>
              <a:rPr dirty="0" sz="1150" spc="45">
                <a:latin typeface="Cambria"/>
                <a:cs typeface="Cambria"/>
              </a:rPr>
              <a:t>𝑡</a:t>
            </a:r>
            <a:r>
              <a:rPr dirty="0" baseline="-17361" sz="1200" spc="67">
                <a:latin typeface="Cambria"/>
                <a:cs typeface="Cambria"/>
              </a:rPr>
              <a:t>d</a:t>
            </a:r>
            <a:r>
              <a:rPr dirty="0" sz="1150" spc="45">
                <a:latin typeface="Cambria"/>
                <a:cs typeface="Cambria"/>
              </a:rPr>
              <a:t>,</a:t>
            </a:r>
            <a:r>
              <a:rPr dirty="0" sz="1150" spc="-200">
                <a:latin typeface="Cambria"/>
                <a:cs typeface="Cambria"/>
              </a:rPr>
              <a:t> </a:t>
            </a:r>
            <a:r>
              <a:rPr dirty="0" sz="1150" spc="15">
                <a:latin typeface="Cambria"/>
                <a:cs typeface="Cambria"/>
              </a:rPr>
              <a:t>𝑡</a:t>
            </a:r>
            <a:r>
              <a:rPr dirty="0" baseline="-17361" sz="1200" spc="22">
                <a:latin typeface="Cambria"/>
                <a:cs typeface="Cambria"/>
              </a:rPr>
              <a:t>e</a:t>
            </a:r>
            <a:endParaRPr baseline="-17361" sz="1200">
              <a:latin typeface="Cambria"/>
              <a:cs typeface="Cambria"/>
            </a:endParaRPr>
          </a:p>
        </p:txBody>
      </p:sp>
      <p:sp>
        <p:nvSpPr>
          <p:cNvPr id="19" name="object 19"/>
          <p:cNvSpPr/>
          <p:nvPr/>
        </p:nvSpPr>
        <p:spPr>
          <a:xfrm>
            <a:off x="4550663" y="3543300"/>
            <a:ext cx="1824355" cy="175260"/>
          </a:xfrm>
          <a:custGeom>
            <a:avLst/>
            <a:gdLst/>
            <a:ahLst/>
            <a:cxnLst/>
            <a:rect l="l" t="t" r="r" b="b"/>
            <a:pathLst>
              <a:path w="1824354" h="175260">
                <a:moveTo>
                  <a:pt x="1778508" y="175260"/>
                </a:moveTo>
                <a:lnTo>
                  <a:pt x="1775460" y="169164"/>
                </a:lnTo>
                <a:lnTo>
                  <a:pt x="1784008" y="164877"/>
                </a:lnTo>
                <a:lnTo>
                  <a:pt x="1791271" y="158877"/>
                </a:lnTo>
                <a:lnTo>
                  <a:pt x="1808226" y="117348"/>
                </a:lnTo>
                <a:lnTo>
                  <a:pt x="1810512" y="88392"/>
                </a:lnTo>
                <a:lnTo>
                  <a:pt x="1809940" y="72961"/>
                </a:lnTo>
                <a:lnTo>
                  <a:pt x="1801368" y="33528"/>
                </a:lnTo>
                <a:lnTo>
                  <a:pt x="1775460" y="6096"/>
                </a:lnTo>
                <a:lnTo>
                  <a:pt x="1778508" y="0"/>
                </a:lnTo>
                <a:lnTo>
                  <a:pt x="1812036" y="30480"/>
                </a:lnTo>
                <a:lnTo>
                  <a:pt x="1823394" y="72056"/>
                </a:lnTo>
                <a:lnTo>
                  <a:pt x="1824228" y="88392"/>
                </a:lnTo>
                <a:lnTo>
                  <a:pt x="1823394" y="104060"/>
                </a:lnTo>
                <a:lnTo>
                  <a:pt x="1812036" y="144780"/>
                </a:lnTo>
                <a:lnTo>
                  <a:pt x="1788461" y="171569"/>
                </a:lnTo>
                <a:lnTo>
                  <a:pt x="1778508" y="175260"/>
                </a:lnTo>
                <a:close/>
              </a:path>
              <a:path w="1824354" h="175260">
                <a:moveTo>
                  <a:pt x="45720" y="175260"/>
                </a:moveTo>
                <a:lnTo>
                  <a:pt x="12191" y="144780"/>
                </a:lnTo>
                <a:lnTo>
                  <a:pt x="619" y="104060"/>
                </a:lnTo>
                <a:lnTo>
                  <a:pt x="0" y="88392"/>
                </a:lnTo>
                <a:lnTo>
                  <a:pt x="619" y="72056"/>
                </a:lnTo>
                <a:lnTo>
                  <a:pt x="12191" y="30480"/>
                </a:lnTo>
                <a:lnTo>
                  <a:pt x="45720" y="0"/>
                </a:lnTo>
                <a:lnTo>
                  <a:pt x="47244" y="6096"/>
                </a:lnTo>
                <a:lnTo>
                  <a:pt x="39552" y="10382"/>
                </a:lnTo>
                <a:lnTo>
                  <a:pt x="32575" y="16383"/>
                </a:lnTo>
                <a:lnTo>
                  <a:pt x="14478" y="58674"/>
                </a:lnTo>
                <a:lnTo>
                  <a:pt x="12191" y="88392"/>
                </a:lnTo>
                <a:lnTo>
                  <a:pt x="12763" y="103584"/>
                </a:lnTo>
                <a:lnTo>
                  <a:pt x="21336" y="141732"/>
                </a:lnTo>
                <a:lnTo>
                  <a:pt x="47244" y="169164"/>
                </a:lnTo>
                <a:lnTo>
                  <a:pt x="45720" y="175260"/>
                </a:lnTo>
                <a:close/>
              </a:path>
            </a:pathLst>
          </a:custGeom>
          <a:solidFill>
            <a:srgbClr val="000000"/>
          </a:solidFill>
        </p:spPr>
        <p:txBody>
          <a:bodyPr wrap="square" lIns="0" tIns="0" rIns="0" bIns="0" rtlCol="0"/>
          <a:lstStyle/>
          <a:p/>
        </p:txBody>
      </p:sp>
      <p:sp>
        <p:nvSpPr>
          <p:cNvPr id="20" name="object 20"/>
          <p:cNvSpPr txBox="1"/>
          <p:nvPr/>
        </p:nvSpPr>
        <p:spPr>
          <a:xfrm>
            <a:off x="1508750" y="3542755"/>
            <a:ext cx="4853940" cy="199390"/>
          </a:xfrm>
          <a:prstGeom prst="rect">
            <a:avLst/>
          </a:prstGeom>
        </p:spPr>
        <p:txBody>
          <a:bodyPr wrap="square" lIns="0" tIns="11430" rIns="0" bIns="0" rtlCol="0" vert="horz">
            <a:spAutoFit/>
          </a:bodyPr>
          <a:lstStyle/>
          <a:p>
            <a:pPr marL="38100">
              <a:lnSpc>
                <a:spcPct val="100000"/>
              </a:lnSpc>
              <a:spcBef>
                <a:spcPts val="90"/>
              </a:spcBef>
              <a:tabLst>
                <a:tab pos="3094990" algn="l"/>
              </a:tabLst>
            </a:pPr>
            <a:r>
              <a:rPr dirty="0" baseline="12077" sz="1725" spc="67">
                <a:latin typeface="Cambria"/>
                <a:cs typeface="Cambria"/>
              </a:rPr>
              <a:t>Δ</a:t>
            </a:r>
            <a:r>
              <a:rPr dirty="0" sz="800" spc="45">
                <a:latin typeface="Cambria"/>
                <a:cs typeface="Cambria"/>
              </a:rPr>
              <a:t>ereep2</a:t>
            </a:r>
            <a:r>
              <a:rPr dirty="0" sz="800" spc="215">
                <a:latin typeface="Cambria"/>
                <a:cs typeface="Cambria"/>
              </a:rPr>
              <a:t> </a:t>
            </a:r>
            <a:r>
              <a:rPr dirty="0" baseline="12077" sz="1725" spc="315">
                <a:latin typeface="Cambria"/>
                <a:cs typeface="Cambria"/>
              </a:rPr>
              <a:t>=	</a:t>
            </a:r>
            <a:r>
              <a:rPr dirty="0" baseline="12077" sz="1725" spc="97">
                <a:latin typeface="Cambria"/>
                <a:cs typeface="Cambria"/>
              </a:rPr>
              <a:t>Δ</a:t>
            </a:r>
            <a:r>
              <a:rPr dirty="0" sz="800" spc="65">
                <a:latin typeface="Cambria"/>
                <a:cs typeface="Cambria"/>
              </a:rPr>
              <a:t>tpr </a:t>
            </a:r>
            <a:r>
              <a:rPr dirty="0" baseline="12077" sz="1725" spc="315">
                <a:latin typeface="Cambria"/>
                <a:cs typeface="Cambria"/>
              </a:rPr>
              <a:t>+ </a:t>
            </a:r>
            <a:r>
              <a:rPr dirty="0" baseline="12077" sz="1725" spc="127">
                <a:latin typeface="Cambria"/>
                <a:cs typeface="Cambria"/>
              </a:rPr>
              <a:t>Δ</a:t>
            </a:r>
            <a:r>
              <a:rPr dirty="0" sz="800" spc="85">
                <a:latin typeface="Cambria"/>
                <a:cs typeface="Cambria"/>
              </a:rPr>
              <a:t>diaphragm </a:t>
            </a:r>
            <a:r>
              <a:rPr dirty="0" baseline="12077" sz="1725" spc="315">
                <a:latin typeface="Cambria"/>
                <a:cs typeface="Cambria"/>
              </a:rPr>
              <a:t>+</a:t>
            </a:r>
            <a:r>
              <a:rPr dirty="0" baseline="12077" sz="1725" spc="-82">
                <a:latin typeface="Cambria"/>
                <a:cs typeface="Cambria"/>
              </a:rPr>
              <a:t> </a:t>
            </a:r>
            <a:r>
              <a:rPr dirty="0" baseline="12077" sz="1725" spc="97">
                <a:latin typeface="Cambria"/>
                <a:cs typeface="Cambria"/>
              </a:rPr>
              <a:t>𝛿</a:t>
            </a:r>
            <a:r>
              <a:rPr dirty="0" sz="800" spc="65">
                <a:latin typeface="Cambria"/>
                <a:cs typeface="Cambria"/>
              </a:rPr>
              <a:t>girder</a:t>
            </a:r>
            <a:endParaRPr sz="800">
              <a:latin typeface="Cambria"/>
              <a:cs typeface="Cambria"/>
            </a:endParaRPr>
          </a:p>
        </p:txBody>
      </p:sp>
      <p:sp>
        <p:nvSpPr>
          <p:cNvPr id="21" name="object 21"/>
          <p:cNvSpPr txBox="1"/>
          <p:nvPr/>
        </p:nvSpPr>
        <p:spPr>
          <a:xfrm>
            <a:off x="991105" y="3658682"/>
            <a:ext cx="5616575" cy="714375"/>
          </a:xfrm>
          <a:prstGeom prst="rect">
            <a:avLst/>
          </a:prstGeom>
        </p:spPr>
        <p:txBody>
          <a:bodyPr wrap="square" lIns="0" tIns="92075" rIns="0" bIns="0" rtlCol="0" vert="horz">
            <a:spAutoFit/>
          </a:bodyPr>
          <a:lstStyle/>
          <a:p>
            <a:pPr marL="351155">
              <a:lnSpc>
                <a:spcPct val="100000"/>
              </a:lnSpc>
              <a:spcBef>
                <a:spcPts val="725"/>
              </a:spcBef>
            </a:pPr>
            <a:r>
              <a:rPr dirty="0" sz="1150" spc="-10">
                <a:latin typeface="Arial"/>
                <a:cs typeface="Arial"/>
              </a:rPr>
              <a:t>– </a:t>
            </a:r>
            <a:r>
              <a:rPr dirty="0" sz="1150" spc="65">
                <a:latin typeface="Cambria"/>
                <a:cs typeface="Cambria"/>
              </a:rPr>
              <a:t>𝛿</a:t>
            </a:r>
            <a:r>
              <a:rPr dirty="0" baseline="-17361" sz="1200" spc="97">
                <a:latin typeface="Cambria"/>
                <a:cs typeface="Cambria"/>
              </a:rPr>
              <a:t>girder </a:t>
            </a:r>
            <a:r>
              <a:rPr dirty="0" sz="1150" spc="-10">
                <a:latin typeface="Arial"/>
                <a:cs typeface="Arial"/>
              </a:rPr>
              <a:t>= change in dead load deflection </a:t>
            </a:r>
            <a:r>
              <a:rPr dirty="0" sz="1150" spc="-15">
                <a:latin typeface="Arial"/>
                <a:cs typeface="Arial"/>
              </a:rPr>
              <a:t>between </a:t>
            </a:r>
            <a:r>
              <a:rPr dirty="0" sz="1150" spc="-10">
                <a:latin typeface="Arial"/>
                <a:cs typeface="Arial"/>
              </a:rPr>
              <a:t>storage and</a:t>
            </a:r>
            <a:r>
              <a:rPr dirty="0" sz="1150" spc="50">
                <a:latin typeface="Arial"/>
                <a:cs typeface="Arial"/>
              </a:rPr>
              <a:t> </a:t>
            </a:r>
            <a:r>
              <a:rPr dirty="0" sz="1150" spc="-10">
                <a:latin typeface="Arial"/>
                <a:cs typeface="Arial"/>
              </a:rPr>
              <a:t>erection</a:t>
            </a:r>
            <a:endParaRPr sz="1150">
              <a:latin typeface="Arial"/>
              <a:cs typeface="Arial"/>
            </a:endParaRPr>
          </a:p>
          <a:p>
            <a:pPr marL="270510" indent="-245745">
              <a:lnSpc>
                <a:spcPct val="100000"/>
              </a:lnSpc>
              <a:spcBef>
                <a:spcPts val="625"/>
              </a:spcBef>
              <a:buFont typeface="Arial"/>
              <a:buChar char="•"/>
              <a:tabLst>
                <a:tab pos="270510" algn="l"/>
                <a:tab pos="271145" algn="l"/>
              </a:tabLst>
            </a:pPr>
            <a:r>
              <a:rPr dirty="0" baseline="12077" sz="1725" spc="22">
                <a:latin typeface="Cambria"/>
                <a:cs typeface="Cambria"/>
              </a:rPr>
              <a:t>Δ</a:t>
            </a:r>
            <a:r>
              <a:rPr dirty="0" sz="800" spc="15">
                <a:latin typeface="Cambria"/>
                <a:cs typeface="Cambria"/>
              </a:rPr>
              <a:t>5 </a:t>
            </a:r>
            <a:r>
              <a:rPr dirty="0" baseline="12077" sz="1725" spc="315">
                <a:latin typeface="Cambria"/>
                <a:cs typeface="Cambria"/>
              </a:rPr>
              <a:t>= </a:t>
            </a:r>
            <a:r>
              <a:rPr dirty="0" baseline="12077" sz="1725" spc="22">
                <a:latin typeface="Cambria"/>
                <a:cs typeface="Cambria"/>
              </a:rPr>
              <a:t>Δ</a:t>
            </a:r>
            <a:r>
              <a:rPr dirty="0" sz="800" spc="15">
                <a:latin typeface="Cambria"/>
                <a:cs typeface="Cambria"/>
              </a:rPr>
              <a:t>4 </a:t>
            </a:r>
            <a:r>
              <a:rPr dirty="0" baseline="12077" sz="1725" spc="315">
                <a:latin typeface="Cambria"/>
                <a:cs typeface="Cambria"/>
              </a:rPr>
              <a:t>+ </a:t>
            </a:r>
            <a:r>
              <a:rPr dirty="0" baseline="12077" sz="1725" spc="67">
                <a:latin typeface="Cambria"/>
                <a:cs typeface="Cambria"/>
              </a:rPr>
              <a:t>Δ</a:t>
            </a:r>
            <a:r>
              <a:rPr dirty="0" sz="800" spc="45">
                <a:latin typeface="Cambria"/>
                <a:cs typeface="Cambria"/>
              </a:rPr>
              <a:t>deek </a:t>
            </a:r>
            <a:r>
              <a:rPr dirty="0" baseline="12077" sz="1725" spc="315">
                <a:latin typeface="Cambria"/>
                <a:cs typeface="Cambria"/>
              </a:rPr>
              <a:t>+</a:t>
            </a:r>
            <a:r>
              <a:rPr dirty="0" baseline="12077" sz="1725" spc="-247">
                <a:latin typeface="Cambria"/>
                <a:cs typeface="Cambria"/>
              </a:rPr>
              <a:t> </a:t>
            </a:r>
            <a:r>
              <a:rPr dirty="0" baseline="12077" sz="1725" spc="97">
                <a:latin typeface="Cambria"/>
                <a:cs typeface="Cambria"/>
              </a:rPr>
              <a:t>Δ</a:t>
            </a:r>
            <a:r>
              <a:rPr dirty="0" sz="800" spc="65">
                <a:latin typeface="Cambria"/>
                <a:cs typeface="Cambria"/>
              </a:rPr>
              <a:t>hauneh</a:t>
            </a:r>
            <a:endParaRPr sz="800">
              <a:latin typeface="Cambria"/>
              <a:cs typeface="Cambria"/>
            </a:endParaRPr>
          </a:p>
          <a:p>
            <a:pPr marL="270510" indent="-245745">
              <a:lnSpc>
                <a:spcPct val="100000"/>
              </a:lnSpc>
              <a:spcBef>
                <a:spcPts val="35"/>
              </a:spcBef>
              <a:buFont typeface="Arial"/>
              <a:buChar char="•"/>
              <a:tabLst>
                <a:tab pos="270510" algn="l"/>
                <a:tab pos="271145" algn="l"/>
              </a:tabLst>
            </a:pPr>
            <a:r>
              <a:rPr dirty="0" sz="1150" spc="15">
                <a:latin typeface="Cambria"/>
                <a:cs typeface="Cambria"/>
              </a:rPr>
              <a:t>Δ</a:t>
            </a:r>
            <a:r>
              <a:rPr dirty="0" baseline="-17361" sz="1200" spc="22">
                <a:latin typeface="Cambria"/>
                <a:cs typeface="Cambria"/>
              </a:rPr>
              <a:t>6 </a:t>
            </a:r>
            <a:r>
              <a:rPr dirty="0" sz="1150" spc="210">
                <a:latin typeface="Cambria"/>
                <a:cs typeface="Cambria"/>
              </a:rPr>
              <a:t>= </a:t>
            </a:r>
            <a:r>
              <a:rPr dirty="0" sz="1150" spc="15">
                <a:latin typeface="Cambria"/>
                <a:cs typeface="Cambria"/>
              </a:rPr>
              <a:t>Δ</a:t>
            </a:r>
            <a:r>
              <a:rPr dirty="0" baseline="-17361" sz="1200" spc="22">
                <a:latin typeface="Cambria"/>
                <a:cs typeface="Cambria"/>
              </a:rPr>
              <a:t>5 </a:t>
            </a:r>
            <a:r>
              <a:rPr dirty="0" sz="1150" spc="210">
                <a:latin typeface="Cambria"/>
                <a:cs typeface="Cambria"/>
              </a:rPr>
              <a:t>+ </a:t>
            </a:r>
            <a:r>
              <a:rPr dirty="0" sz="1150" spc="75">
                <a:latin typeface="Cambria"/>
                <a:cs typeface="Cambria"/>
              </a:rPr>
              <a:t>Δ</a:t>
            </a:r>
            <a:r>
              <a:rPr dirty="0" baseline="-17361" sz="1200" spc="112">
                <a:latin typeface="Cambria"/>
                <a:cs typeface="Cambria"/>
              </a:rPr>
              <a:t>barrier </a:t>
            </a:r>
            <a:r>
              <a:rPr dirty="0" sz="1150" spc="210">
                <a:latin typeface="Cambria"/>
                <a:cs typeface="Cambria"/>
              </a:rPr>
              <a:t>= </a:t>
            </a:r>
            <a:r>
              <a:rPr dirty="0" sz="1150" spc="45">
                <a:latin typeface="Cambria"/>
                <a:cs typeface="Cambria"/>
              </a:rPr>
              <a:t>Δ</a:t>
            </a:r>
            <a:r>
              <a:rPr dirty="0" baseline="-17361" sz="1200" spc="67">
                <a:latin typeface="Cambria"/>
                <a:cs typeface="Cambria"/>
              </a:rPr>
              <a:t>exeess </a:t>
            </a:r>
            <a:r>
              <a:rPr dirty="0" sz="1150" spc="-10">
                <a:latin typeface="Arial"/>
                <a:cs typeface="Arial"/>
              </a:rPr>
              <a:t>(Assumes </a:t>
            </a:r>
            <a:r>
              <a:rPr dirty="0" sz="1150" spc="-15">
                <a:latin typeface="Arial"/>
                <a:cs typeface="Arial"/>
              </a:rPr>
              <a:t>no </a:t>
            </a:r>
            <a:r>
              <a:rPr dirty="0" sz="1150" spc="-10">
                <a:latin typeface="Arial"/>
                <a:cs typeface="Arial"/>
              </a:rPr>
              <a:t>creep deflection </a:t>
            </a:r>
            <a:r>
              <a:rPr dirty="0" sz="1150" spc="-5">
                <a:latin typeface="Arial"/>
                <a:cs typeface="Arial"/>
              </a:rPr>
              <a:t>after </a:t>
            </a:r>
            <a:r>
              <a:rPr dirty="0" sz="1150" spc="-10">
                <a:latin typeface="Arial"/>
                <a:cs typeface="Arial"/>
              </a:rPr>
              <a:t>deck is</a:t>
            </a:r>
            <a:r>
              <a:rPr dirty="0" sz="1150" spc="-210">
                <a:latin typeface="Arial"/>
                <a:cs typeface="Arial"/>
              </a:rPr>
              <a:t> </a:t>
            </a:r>
            <a:r>
              <a:rPr dirty="0" sz="1150" spc="-10">
                <a:latin typeface="Arial"/>
                <a:cs typeface="Arial"/>
              </a:rPr>
              <a:t>composite)</a:t>
            </a:r>
            <a:endParaRPr sz="1150">
              <a:latin typeface="Arial"/>
              <a:cs typeface="Arial"/>
            </a:endParaRPr>
          </a:p>
        </p:txBody>
      </p:sp>
      <p:sp>
        <p:nvSpPr>
          <p:cNvPr id="22" name="object 22"/>
          <p:cNvSpPr txBox="1"/>
          <p:nvPr/>
        </p:nvSpPr>
        <p:spPr>
          <a:xfrm>
            <a:off x="6903724" y="4498371"/>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16</a:t>
            </a:r>
            <a:r>
              <a:rPr dirty="0" sz="850">
                <a:solidFill>
                  <a:srgbClr val="FFFFFF"/>
                </a:solidFill>
                <a:latin typeface="Arial"/>
                <a:cs typeface="Arial"/>
              </a:rPr>
              <a:t>1</a:t>
            </a:r>
            <a:endParaRPr sz="850">
              <a:latin typeface="Arial"/>
              <a:cs typeface="Arial"/>
            </a:endParaRPr>
          </a:p>
        </p:txBody>
      </p:sp>
      <p:sp>
        <p:nvSpPr>
          <p:cNvPr id="23" name="object 23"/>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24" name="object 24"/>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25" name="object 25"/>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26" name="object 26"/>
          <p:cNvSpPr txBox="1"/>
          <p:nvPr/>
        </p:nvSpPr>
        <p:spPr>
          <a:xfrm>
            <a:off x="1016466" y="5528576"/>
            <a:ext cx="3340100" cy="417195"/>
          </a:xfrm>
          <a:prstGeom prst="rect">
            <a:avLst/>
          </a:prstGeom>
        </p:spPr>
        <p:txBody>
          <a:bodyPr wrap="square" lIns="0" tIns="14604" rIns="0" bIns="0" rtlCol="0" vert="horz">
            <a:spAutoFit/>
          </a:bodyPr>
          <a:lstStyle/>
          <a:p>
            <a:pPr>
              <a:lnSpc>
                <a:spcPct val="100000"/>
              </a:lnSpc>
              <a:spcBef>
                <a:spcPts val="114"/>
              </a:spcBef>
            </a:pPr>
            <a:r>
              <a:rPr dirty="0" sz="2550" spc="15">
                <a:solidFill>
                  <a:srgbClr val="1C7C5B"/>
                </a:solidFill>
                <a:latin typeface="Arial Black"/>
                <a:cs typeface="Arial Black"/>
              </a:rPr>
              <a:t>Creep</a:t>
            </a:r>
            <a:r>
              <a:rPr dirty="0" sz="2550" spc="-55">
                <a:solidFill>
                  <a:srgbClr val="1C7C5B"/>
                </a:solidFill>
                <a:latin typeface="Arial Black"/>
                <a:cs typeface="Arial Black"/>
              </a:rPr>
              <a:t> </a:t>
            </a:r>
            <a:r>
              <a:rPr dirty="0" sz="2550" spc="10">
                <a:solidFill>
                  <a:srgbClr val="1C7C5B"/>
                </a:solidFill>
                <a:latin typeface="Arial Black"/>
                <a:cs typeface="Arial Black"/>
              </a:rPr>
              <a:t>Coefficients</a:t>
            </a:r>
            <a:endParaRPr sz="2550">
              <a:latin typeface="Arial Black"/>
              <a:cs typeface="Arial Black"/>
            </a:endParaRPr>
          </a:p>
        </p:txBody>
      </p:sp>
      <p:sp>
        <p:nvSpPr>
          <p:cNvPr id="27" name="object 27"/>
          <p:cNvSpPr/>
          <p:nvPr/>
        </p:nvSpPr>
        <p:spPr>
          <a:xfrm>
            <a:off x="3753611" y="6304788"/>
            <a:ext cx="426720" cy="151130"/>
          </a:xfrm>
          <a:custGeom>
            <a:avLst/>
            <a:gdLst/>
            <a:ahLst/>
            <a:cxnLst/>
            <a:rect l="l" t="t" r="r" b="b"/>
            <a:pathLst>
              <a:path w="426720" h="151129">
                <a:moveTo>
                  <a:pt x="379476" y="150876"/>
                </a:moveTo>
                <a:lnTo>
                  <a:pt x="376428" y="144780"/>
                </a:lnTo>
                <a:lnTo>
                  <a:pt x="385857" y="141422"/>
                </a:lnTo>
                <a:lnTo>
                  <a:pt x="393573" y="136207"/>
                </a:lnTo>
                <a:lnTo>
                  <a:pt x="410718" y="101155"/>
                </a:lnTo>
                <a:lnTo>
                  <a:pt x="413004" y="74676"/>
                </a:lnTo>
                <a:lnTo>
                  <a:pt x="412432" y="62412"/>
                </a:lnTo>
                <a:lnTo>
                  <a:pt x="399573" y="22169"/>
                </a:lnTo>
                <a:lnTo>
                  <a:pt x="376428" y="6096"/>
                </a:lnTo>
                <a:lnTo>
                  <a:pt x="379476" y="0"/>
                </a:lnTo>
                <a:lnTo>
                  <a:pt x="414528" y="27432"/>
                </a:lnTo>
                <a:lnTo>
                  <a:pt x="426720" y="76200"/>
                </a:lnTo>
                <a:lnTo>
                  <a:pt x="426100" y="90249"/>
                </a:lnTo>
                <a:lnTo>
                  <a:pt x="407979" y="134373"/>
                </a:lnTo>
                <a:lnTo>
                  <a:pt x="390310" y="147470"/>
                </a:lnTo>
                <a:lnTo>
                  <a:pt x="379476" y="150876"/>
                </a:lnTo>
                <a:close/>
              </a:path>
              <a:path w="426720" h="151129">
                <a:moveTo>
                  <a:pt x="47243" y="150876"/>
                </a:moveTo>
                <a:lnTo>
                  <a:pt x="12191" y="124968"/>
                </a:lnTo>
                <a:lnTo>
                  <a:pt x="0" y="76200"/>
                </a:lnTo>
                <a:lnTo>
                  <a:pt x="619" y="62150"/>
                </a:lnTo>
                <a:lnTo>
                  <a:pt x="18740" y="18002"/>
                </a:lnTo>
                <a:lnTo>
                  <a:pt x="47243" y="0"/>
                </a:lnTo>
                <a:lnTo>
                  <a:pt x="50291" y="6096"/>
                </a:lnTo>
                <a:lnTo>
                  <a:pt x="41719" y="10120"/>
                </a:lnTo>
                <a:lnTo>
                  <a:pt x="34290" y="15430"/>
                </a:lnTo>
                <a:lnTo>
                  <a:pt x="16001" y="50863"/>
                </a:lnTo>
                <a:lnTo>
                  <a:pt x="13715" y="74676"/>
                </a:lnTo>
                <a:lnTo>
                  <a:pt x="14287" y="88701"/>
                </a:lnTo>
                <a:lnTo>
                  <a:pt x="28003" y="129563"/>
                </a:lnTo>
                <a:lnTo>
                  <a:pt x="50291" y="144780"/>
                </a:lnTo>
                <a:lnTo>
                  <a:pt x="47243" y="150876"/>
                </a:lnTo>
                <a:close/>
              </a:path>
            </a:pathLst>
          </a:custGeom>
          <a:solidFill>
            <a:srgbClr val="000000"/>
          </a:solidFill>
        </p:spPr>
        <p:txBody>
          <a:bodyPr wrap="square" lIns="0" tIns="0" rIns="0" bIns="0" rtlCol="0"/>
          <a:lstStyle/>
          <a:p/>
        </p:txBody>
      </p:sp>
      <p:sp>
        <p:nvSpPr>
          <p:cNvPr id="28" name="object 28"/>
          <p:cNvSpPr/>
          <p:nvPr/>
        </p:nvSpPr>
        <p:spPr>
          <a:xfrm>
            <a:off x="4619244" y="6304788"/>
            <a:ext cx="1115695" cy="151130"/>
          </a:xfrm>
          <a:custGeom>
            <a:avLst/>
            <a:gdLst/>
            <a:ahLst/>
            <a:cxnLst/>
            <a:rect l="l" t="t" r="r" b="b"/>
            <a:pathLst>
              <a:path w="1115695" h="151129">
                <a:moveTo>
                  <a:pt x="1068324" y="150876"/>
                </a:moveTo>
                <a:lnTo>
                  <a:pt x="1065276" y="144780"/>
                </a:lnTo>
                <a:lnTo>
                  <a:pt x="1074705" y="141422"/>
                </a:lnTo>
                <a:lnTo>
                  <a:pt x="1082421" y="136207"/>
                </a:lnTo>
                <a:lnTo>
                  <a:pt x="1099566" y="101155"/>
                </a:lnTo>
                <a:lnTo>
                  <a:pt x="1101852" y="74676"/>
                </a:lnTo>
                <a:lnTo>
                  <a:pt x="1101280" y="62412"/>
                </a:lnTo>
                <a:lnTo>
                  <a:pt x="1088421" y="22169"/>
                </a:lnTo>
                <a:lnTo>
                  <a:pt x="1065276" y="6096"/>
                </a:lnTo>
                <a:lnTo>
                  <a:pt x="1068324" y="0"/>
                </a:lnTo>
                <a:lnTo>
                  <a:pt x="1103376" y="27432"/>
                </a:lnTo>
                <a:lnTo>
                  <a:pt x="1115568" y="76200"/>
                </a:lnTo>
                <a:lnTo>
                  <a:pt x="1114948" y="90249"/>
                </a:lnTo>
                <a:lnTo>
                  <a:pt x="1096827" y="134373"/>
                </a:lnTo>
                <a:lnTo>
                  <a:pt x="1079158" y="147470"/>
                </a:lnTo>
                <a:lnTo>
                  <a:pt x="1068324" y="150876"/>
                </a:lnTo>
                <a:close/>
              </a:path>
              <a:path w="1115695" h="151129">
                <a:moveTo>
                  <a:pt x="47244" y="150876"/>
                </a:moveTo>
                <a:lnTo>
                  <a:pt x="12192" y="124968"/>
                </a:lnTo>
                <a:lnTo>
                  <a:pt x="0" y="76200"/>
                </a:lnTo>
                <a:lnTo>
                  <a:pt x="619" y="62150"/>
                </a:lnTo>
                <a:lnTo>
                  <a:pt x="18740" y="18002"/>
                </a:lnTo>
                <a:lnTo>
                  <a:pt x="47244" y="0"/>
                </a:lnTo>
                <a:lnTo>
                  <a:pt x="50292" y="6096"/>
                </a:lnTo>
                <a:lnTo>
                  <a:pt x="41719" y="10120"/>
                </a:lnTo>
                <a:lnTo>
                  <a:pt x="34290" y="15430"/>
                </a:lnTo>
                <a:lnTo>
                  <a:pt x="16002" y="50863"/>
                </a:lnTo>
                <a:lnTo>
                  <a:pt x="13716" y="74676"/>
                </a:lnTo>
                <a:lnTo>
                  <a:pt x="14287" y="88701"/>
                </a:lnTo>
                <a:lnTo>
                  <a:pt x="28003" y="129563"/>
                </a:lnTo>
                <a:lnTo>
                  <a:pt x="50292" y="144780"/>
                </a:lnTo>
                <a:lnTo>
                  <a:pt x="47244" y="150876"/>
                </a:lnTo>
                <a:close/>
              </a:path>
            </a:pathLst>
          </a:custGeom>
          <a:solidFill>
            <a:srgbClr val="000000"/>
          </a:solidFill>
        </p:spPr>
        <p:txBody>
          <a:bodyPr wrap="square" lIns="0" tIns="0" rIns="0" bIns="0" rtlCol="0"/>
          <a:lstStyle/>
          <a:p/>
        </p:txBody>
      </p:sp>
      <p:sp>
        <p:nvSpPr>
          <p:cNvPr id="29" name="object 29"/>
          <p:cNvSpPr/>
          <p:nvPr/>
        </p:nvSpPr>
        <p:spPr>
          <a:xfrm>
            <a:off x="4079747" y="6556247"/>
            <a:ext cx="1239520" cy="151130"/>
          </a:xfrm>
          <a:custGeom>
            <a:avLst/>
            <a:gdLst/>
            <a:ahLst/>
            <a:cxnLst/>
            <a:rect l="l" t="t" r="r" b="b"/>
            <a:pathLst>
              <a:path w="1239520" h="151129">
                <a:moveTo>
                  <a:pt x="1191768" y="150876"/>
                </a:moveTo>
                <a:lnTo>
                  <a:pt x="1188720" y="144780"/>
                </a:lnTo>
                <a:lnTo>
                  <a:pt x="1198149" y="141422"/>
                </a:lnTo>
                <a:lnTo>
                  <a:pt x="1205865" y="136207"/>
                </a:lnTo>
                <a:lnTo>
                  <a:pt x="1223010" y="101155"/>
                </a:lnTo>
                <a:lnTo>
                  <a:pt x="1225296" y="74676"/>
                </a:lnTo>
                <a:lnTo>
                  <a:pt x="1224724" y="62412"/>
                </a:lnTo>
                <a:lnTo>
                  <a:pt x="1211865" y="22169"/>
                </a:lnTo>
                <a:lnTo>
                  <a:pt x="1188720" y="6096"/>
                </a:lnTo>
                <a:lnTo>
                  <a:pt x="1191768" y="0"/>
                </a:lnTo>
                <a:lnTo>
                  <a:pt x="1226820" y="27432"/>
                </a:lnTo>
                <a:lnTo>
                  <a:pt x="1239012" y="76200"/>
                </a:lnTo>
                <a:lnTo>
                  <a:pt x="1238392" y="90249"/>
                </a:lnTo>
                <a:lnTo>
                  <a:pt x="1220271" y="134373"/>
                </a:lnTo>
                <a:lnTo>
                  <a:pt x="1202602" y="147470"/>
                </a:lnTo>
                <a:lnTo>
                  <a:pt x="1191768" y="150876"/>
                </a:lnTo>
                <a:close/>
              </a:path>
              <a:path w="1239520" h="151129">
                <a:moveTo>
                  <a:pt x="47243" y="150876"/>
                </a:moveTo>
                <a:lnTo>
                  <a:pt x="12192" y="124968"/>
                </a:lnTo>
                <a:lnTo>
                  <a:pt x="0" y="76200"/>
                </a:lnTo>
                <a:lnTo>
                  <a:pt x="619" y="62150"/>
                </a:lnTo>
                <a:lnTo>
                  <a:pt x="18740" y="18002"/>
                </a:lnTo>
                <a:lnTo>
                  <a:pt x="47243" y="0"/>
                </a:lnTo>
                <a:lnTo>
                  <a:pt x="50292" y="6096"/>
                </a:lnTo>
                <a:lnTo>
                  <a:pt x="41719" y="10120"/>
                </a:lnTo>
                <a:lnTo>
                  <a:pt x="34290" y="15430"/>
                </a:lnTo>
                <a:lnTo>
                  <a:pt x="16002" y="50863"/>
                </a:lnTo>
                <a:lnTo>
                  <a:pt x="13716" y="74676"/>
                </a:lnTo>
                <a:lnTo>
                  <a:pt x="14287" y="88701"/>
                </a:lnTo>
                <a:lnTo>
                  <a:pt x="28003" y="129563"/>
                </a:lnTo>
                <a:lnTo>
                  <a:pt x="50292" y="144780"/>
                </a:lnTo>
                <a:lnTo>
                  <a:pt x="47243" y="150876"/>
                </a:lnTo>
                <a:close/>
              </a:path>
            </a:pathLst>
          </a:custGeom>
          <a:solidFill>
            <a:srgbClr val="000000"/>
          </a:solidFill>
        </p:spPr>
        <p:txBody>
          <a:bodyPr wrap="square" lIns="0" tIns="0" rIns="0" bIns="0" rtlCol="0"/>
          <a:lstStyle/>
          <a:p/>
        </p:txBody>
      </p:sp>
      <p:sp>
        <p:nvSpPr>
          <p:cNvPr id="30" name="object 30"/>
          <p:cNvSpPr txBox="1"/>
          <p:nvPr/>
        </p:nvSpPr>
        <p:spPr>
          <a:xfrm>
            <a:off x="991145" y="6196667"/>
            <a:ext cx="5405755" cy="778510"/>
          </a:xfrm>
          <a:prstGeom prst="rect">
            <a:avLst/>
          </a:prstGeom>
        </p:spPr>
        <p:txBody>
          <a:bodyPr wrap="square" lIns="0" tIns="72390" rIns="0" bIns="0" rtlCol="0" vert="horz">
            <a:spAutoFit/>
          </a:bodyPr>
          <a:lstStyle/>
          <a:p>
            <a:pPr marL="269875" indent="-245110">
              <a:lnSpc>
                <a:spcPct val="100000"/>
              </a:lnSpc>
              <a:spcBef>
                <a:spcPts val="570"/>
              </a:spcBef>
              <a:buChar char="•"/>
              <a:tabLst>
                <a:tab pos="269875" algn="l"/>
                <a:tab pos="270510" algn="l"/>
              </a:tabLst>
            </a:pPr>
            <a:r>
              <a:rPr dirty="0" sz="1250" spc="15">
                <a:latin typeface="Arial"/>
                <a:cs typeface="Arial"/>
              </a:rPr>
              <a:t>Prestress</a:t>
            </a:r>
            <a:r>
              <a:rPr dirty="0" sz="1250" spc="-30">
                <a:latin typeface="Arial"/>
                <a:cs typeface="Arial"/>
              </a:rPr>
              <a:t> </a:t>
            </a:r>
            <a:r>
              <a:rPr dirty="0" sz="1250" spc="15">
                <a:latin typeface="Arial"/>
                <a:cs typeface="Arial"/>
              </a:rPr>
              <a:t>release</a:t>
            </a:r>
            <a:r>
              <a:rPr dirty="0" sz="1250" spc="-25">
                <a:latin typeface="Arial"/>
                <a:cs typeface="Arial"/>
              </a:rPr>
              <a:t> </a:t>
            </a:r>
            <a:r>
              <a:rPr dirty="0" sz="1250" spc="10">
                <a:latin typeface="Arial"/>
                <a:cs typeface="Arial"/>
              </a:rPr>
              <a:t>until</a:t>
            </a:r>
            <a:r>
              <a:rPr dirty="0" sz="1250" spc="-20">
                <a:latin typeface="Arial"/>
                <a:cs typeface="Arial"/>
              </a:rPr>
              <a:t> </a:t>
            </a:r>
            <a:r>
              <a:rPr dirty="0" sz="1250" spc="15">
                <a:latin typeface="Arial"/>
                <a:cs typeface="Arial"/>
              </a:rPr>
              <a:t>erection</a:t>
            </a:r>
            <a:r>
              <a:rPr dirty="0" sz="1250" spc="-30">
                <a:latin typeface="Arial"/>
                <a:cs typeface="Arial"/>
              </a:rPr>
              <a:t> </a:t>
            </a:r>
            <a:r>
              <a:rPr dirty="0" sz="1250" spc="40">
                <a:latin typeface="Cambria"/>
                <a:cs typeface="Cambria"/>
              </a:rPr>
              <a:t>𝜓</a:t>
            </a:r>
            <a:r>
              <a:rPr dirty="0" baseline="-15432" sz="1350" spc="60">
                <a:latin typeface="Cambria"/>
                <a:cs typeface="Cambria"/>
              </a:rPr>
              <a:t>b</a:t>
            </a:r>
            <a:r>
              <a:rPr dirty="0" baseline="-15432" sz="1350" spc="247">
                <a:latin typeface="Cambria"/>
                <a:cs typeface="Cambria"/>
              </a:rPr>
              <a:t> </a:t>
            </a:r>
            <a:r>
              <a:rPr dirty="0" sz="1250" spc="55">
                <a:latin typeface="Cambria"/>
                <a:cs typeface="Cambria"/>
              </a:rPr>
              <a:t>𝑡</a:t>
            </a:r>
            <a:r>
              <a:rPr dirty="0" baseline="-15432" sz="1350" spc="82">
                <a:latin typeface="Cambria"/>
                <a:cs typeface="Cambria"/>
              </a:rPr>
              <a:t>h</a:t>
            </a:r>
            <a:r>
              <a:rPr dirty="0" sz="1250" spc="55">
                <a:latin typeface="Cambria"/>
                <a:cs typeface="Cambria"/>
              </a:rPr>
              <a:t>,</a:t>
            </a:r>
            <a:r>
              <a:rPr dirty="0" sz="1250" spc="-60">
                <a:latin typeface="Cambria"/>
                <a:cs typeface="Cambria"/>
              </a:rPr>
              <a:t> </a:t>
            </a:r>
            <a:r>
              <a:rPr dirty="0" sz="1250" spc="30">
                <a:latin typeface="Cambria"/>
                <a:cs typeface="Cambria"/>
              </a:rPr>
              <a:t>𝑡</a:t>
            </a:r>
            <a:r>
              <a:rPr dirty="0" baseline="-15432" sz="1350" spc="44">
                <a:latin typeface="Cambria"/>
                <a:cs typeface="Cambria"/>
              </a:rPr>
              <a:t>i</a:t>
            </a:r>
            <a:r>
              <a:rPr dirty="0" baseline="-15432" sz="1350" spc="142">
                <a:latin typeface="Cambria"/>
                <a:cs typeface="Cambria"/>
              </a:rPr>
              <a:t> </a:t>
            </a:r>
            <a:r>
              <a:rPr dirty="0" sz="1250" spc="265">
                <a:latin typeface="Cambria"/>
                <a:cs typeface="Cambria"/>
              </a:rPr>
              <a:t>=</a:t>
            </a:r>
            <a:r>
              <a:rPr dirty="0" sz="1250" spc="85">
                <a:latin typeface="Cambria"/>
                <a:cs typeface="Cambria"/>
              </a:rPr>
              <a:t> </a:t>
            </a:r>
            <a:r>
              <a:rPr dirty="0" sz="1250" spc="40">
                <a:latin typeface="Cambria"/>
                <a:cs typeface="Cambria"/>
              </a:rPr>
              <a:t>𝜓</a:t>
            </a:r>
            <a:r>
              <a:rPr dirty="0" baseline="-15432" sz="1350" spc="60">
                <a:latin typeface="Cambria"/>
                <a:cs typeface="Cambria"/>
              </a:rPr>
              <a:t>b</a:t>
            </a:r>
            <a:r>
              <a:rPr dirty="0" baseline="-15432" sz="1350" spc="270">
                <a:latin typeface="Cambria"/>
                <a:cs typeface="Cambria"/>
              </a:rPr>
              <a:t> </a:t>
            </a:r>
            <a:r>
              <a:rPr dirty="0" sz="1250" spc="25">
                <a:latin typeface="Cambria"/>
                <a:cs typeface="Cambria"/>
              </a:rPr>
              <a:t>𝑡</a:t>
            </a:r>
            <a:r>
              <a:rPr dirty="0" baseline="-15432" sz="1350" spc="37">
                <a:latin typeface="Cambria"/>
                <a:cs typeface="Cambria"/>
              </a:rPr>
              <a:t>e</a:t>
            </a:r>
            <a:r>
              <a:rPr dirty="0" baseline="-15432" sz="1350" spc="52">
                <a:latin typeface="Cambria"/>
                <a:cs typeface="Cambria"/>
              </a:rPr>
              <a:t> </a:t>
            </a:r>
            <a:r>
              <a:rPr dirty="0" sz="1250" spc="265">
                <a:latin typeface="Cambria"/>
                <a:cs typeface="Cambria"/>
              </a:rPr>
              <a:t>=</a:t>
            </a:r>
            <a:r>
              <a:rPr dirty="0" sz="1250" spc="85">
                <a:latin typeface="Cambria"/>
                <a:cs typeface="Cambria"/>
              </a:rPr>
              <a:t> </a:t>
            </a:r>
            <a:r>
              <a:rPr dirty="0" sz="1250" spc="10">
                <a:latin typeface="Cambria"/>
                <a:cs typeface="Cambria"/>
              </a:rPr>
              <a:t>90,</a:t>
            </a:r>
            <a:r>
              <a:rPr dirty="0" sz="1250" spc="-65">
                <a:latin typeface="Cambria"/>
                <a:cs typeface="Cambria"/>
              </a:rPr>
              <a:t> </a:t>
            </a:r>
            <a:r>
              <a:rPr dirty="0" sz="1250" spc="30">
                <a:latin typeface="Cambria"/>
                <a:cs typeface="Cambria"/>
              </a:rPr>
              <a:t>𝑡</a:t>
            </a:r>
            <a:r>
              <a:rPr dirty="0" baseline="-15432" sz="1350" spc="44">
                <a:latin typeface="Cambria"/>
                <a:cs typeface="Cambria"/>
              </a:rPr>
              <a:t>i</a:t>
            </a:r>
            <a:r>
              <a:rPr dirty="0" baseline="-15432" sz="1350" spc="382">
                <a:latin typeface="Cambria"/>
                <a:cs typeface="Cambria"/>
              </a:rPr>
              <a:t> </a:t>
            </a:r>
            <a:r>
              <a:rPr dirty="0" sz="1250" spc="265">
                <a:latin typeface="Cambria"/>
                <a:cs typeface="Cambria"/>
              </a:rPr>
              <a:t>=</a:t>
            </a:r>
            <a:r>
              <a:rPr dirty="0" sz="1250" spc="85">
                <a:latin typeface="Cambria"/>
                <a:cs typeface="Cambria"/>
              </a:rPr>
              <a:t> </a:t>
            </a:r>
            <a:r>
              <a:rPr dirty="0" sz="1250" spc="15">
                <a:latin typeface="Cambria"/>
                <a:cs typeface="Cambria"/>
              </a:rPr>
              <a:t>1</a:t>
            </a:r>
            <a:r>
              <a:rPr dirty="0" sz="1250" spc="30">
                <a:latin typeface="Cambria"/>
                <a:cs typeface="Cambria"/>
              </a:rPr>
              <a:t> </a:t>
            </a:r>
            <a:r>
              <a:rPr dirty="0" sz="1250" spc="265">
                <a:latin typeface="Cambria"/>
                <a:cs typeface="Cambria"/>
              </a:rPr>
              <a:t>=</a:t>
            </a:r>
            <a:r>
              <a:rPr dirty="0" sz="1250" spc="85">
                <a:latin typeface="Cambria"/>
                <a:cs typeface="Cambria"/>
              </a:rPr>
              <a:t> </a:t>
            </a:r>
            <a:r>
              <a:rPr dirty="0" sz="1250" spc="15">
                <a:latin typeface="Cambria"/>
                <a:cs typeface="Cambria"/>
              </a:rPr>
              <a:t>0.852</a:t>
            </a:r>
            <a:endParaRPr sz="1250">
              <a:latin typeface="Cambria"/>
              <a:cs typeface="Cambria"/>
            </a:endParaRPr>
          </a:p>
          <a:p>
            <a:pPr marL="269875" indent="-245110">
              <a:lnSpc>
                <a:spcPct val="100000"/>
              </a:lnSpc>
              <a:spcBef>
                <a:spcPts val="480"/>
              </a:spcBef>
              <a:buChar char="•"/>
              <a:tabLst>
                <a:tab pos="269875" algn="l"/>
                <a:tab pos="270510" algn="l"/>
              </a:tabLst>
            </a:pPr>
            <a:r>
              <a:rPr dirty="0" sz="1250" spc="15">
                <a:latin typeface="Arial"/>
                <a:cs typeface="Arial"/>
              </a:rPr>
              <a:t>Prestress release </a:t>
            </a:r>
            <a:r>
              <a:rPr dirty="0" sz="1250" spc="10">
                <a:latin typeface="Arial"/>
                <a:cs typeface="Arial"/>
              </a:rPr>
              <a:t>until </a:t>
            </a:r>
            <a:r>
              <a:rPr dirty="0" sz="1250" spc="20">
                <a:latin typeface="Arial"/>
                <a:cs typeface="Arial"/>
              </a:rPr>
              <a:t>deck </a:t>
            </a:r>
            <a:r>
              <a:rPr dirty="0" sz="1250" spc="15">
                <a:latin typeface="Arial"/>
                <a:cs typeface="Arial"/>
              </a:rPr>
              <a:t>casting </a:t>
            </a:r>
            <a:r>
              <a:rPr dirty="0" sz="1250" spc="40">
                <a:latin typeface="Cambria"/>
                <a:cs typeface="Cambria"/>
              </a:rPr>
              <a:t>𝜓</a:t>
            </a:r>
            <a:r>
              <a:rPr dirty="0" baseline="-15432" sz="1350" spc="60">
                <a:latin typeface="Cambria"/>
                <a:cs typeface="Cambria"/>
              </a:rPr>
              <a:t>b </a:t>
            </a:r>
            <a:r>
              <a:rPr dirty="0" sz="1250" spc="40">
                <a:latin typeface="Cambria"/>
                <a:cs typeface="Cambria"/>
              </a:rPr>
              <a:t>𝑡</a:t>
            </a:r>
            <a:r>
              <a:rPr dirty="0" baseline="-15432" sz="1350" spc="60">
                <a:latin typeface="Cambria"/>
                <a:cs typeface="Cambria"/>
              </a:rPr>
              <a:t>d </a:t>
            </a:r>
            <a:r>
              <a:rPr dirty="0" sz="1250" spc="265">
                <a:latin typeface="Cambria"/>
                <a:cs typeface="Cambria"/>
              </a:rPr>
              <a:t>= </a:t>
            </a:r>
            <a:r>
              <a:rPr dirty="0" sz="1250" spc="15">
                <a:latin typeface="Cambria"/>
                <a:cs typeface="Cambria"/>
              </a:rPr>
              <a:t>120, </a:t>
            </a:r>
            <a:r>
              <a:rPr dirty="0" sz="1250" spc="30">
                <a:latin typeface="Cambria"/>
                <a:cs typeface="Cambria"/>
              </a:rPr>
              <a:t>𝑡</a:t>
            </a:r>
            <a:r>
              <a:rPr dirty="0" baseline="-15432" sz="1350" spc="44">
                <a:latin typeface="Cambria"/>
                <a:cs typeface="Cambria"/>
              </a:rPr>
              <a:t>e </a:t>
            </a:r>
            <a:r>
              <a:rPr dirty="0" sz="1250" spc="265">
                <a:latin typeface="Cambria"/>
                <a:cs typeface="Cambria"/>
              </a:rPr>
              <a:t>= </a:t>
            </a:r>
            <a:r>
              <a:rPr dirty="0" sz="1250" spc="15">
                <a:latin typeface="Cambria"/>
                <a:cs typeface="Cambria"/>
              </a:rPr>
              <a:t>1</a:t>
            </a:r>
            <a:r>
              <a:rPr dirty="0" sz="1250" spc="125">
                <a:latin typeface="Cambria"/>
                <a:cs typeface="Cambria"/>
              </a:rPr>
              <a:t> </a:t>
            </a:r>
            <a:r>
              <a:rPr dirty="0" sz="1250" spc="265">
                <a:latin typeface="Cambria"/>
                <a:cs typeface="Cambria"/>
              </a:rPr>
              <a:t>= </a:t>
            </a:r>
            <a:r>
              <a:rPr dirty="0" sz="1250" spc="15">
                <a:latin typeface="Cambria"/>
                <a:cs typeface="Cambria"/>
              </a:rPr>
              <a:t>0.912</a:t>
            </a:r>
            <a:endParaRPr sz="1250">
              <a:latin typeface="Cambria"/>
              <a:cs typeface="Cambria"/>
            </a:endParaRPr>
          </a:p>
          <a:p>
            <a:pPr marL="269875" indent="-245110">
              <a:lnSpc>
                <a:spcPct val="100000"/>
              </a:lnSpc>
              <a:spcBef>
                <a:spcPts val="470"/>
              </a:spcBef>
              <a:buChar char="•"/>
              <a:tabLst>
                <a:tab pos="269875" algn="l"/>
                <a:tab pos="270510" algn="l"/>
              </a:tabLst>
            </a:pPr>
            <a:r>
              <a:rPr dirty="0" sz="1250" spc="20">
                <a:latin typeface="Arial"/>
                <a:cs typeface="Arial"/>
              </a:rPr>
              <a:t>Compute </a:t>
            </a:r>
            <a:r>
              <a:rPr dirty="0" sz="1250" spc="15">
                <a:latin typeface="Arial"/>
                <a:cs typeface="Arial"/>
              </a:rPr>
              <a:t>creep </a:t>
            </a:r>
            <a:r>
              <a:rPr dirty="0" sz="1250" spc="10">
                <a:latin typeface="Arial"/>
                <a:cs typeface="Arial"/>
              </a:rPr>
              <a:t>coefficient for </a:t>
            </a:r>
            <a:r>
              <a:rPr dirty="0" sz="1250" spc="15">
                <a:latin typeface="Arial"/>
                <a:cs typeface="Arial"/>
              </a:rPr>
              <a:t>erection </a:t>
            </a:r>
            <a:r>
              <a:rPr dirty="0" sz="1250" spc="10">
                <a:latin typeface="Arial"/>
                <a:cs typeface="Arial"/>
              </a:rPr>
              <a:t>to </a:t>
            </a:r>
            <a:r>
              <a:rPr dirty="0" sz="1250" spc="15">
                <a:latin typeface="Arial"/>
                <a:cs typeface="Arial"/>
              </a:rPr>
              <a:t>deck</a:t>
            </a:r>
            <a:r>
              <a:rPr dirty="0" sz="1250" spc="-185">
                <a:latin typeface="Arial"/>
                <a:cs typeface="Arial"/>
              </a:rPr>
              <a:t> </a:t>
            </a:r>
            <a:r>
              <a:rPr dirty="0" sz="1250" spc="15">
                <a:latin typeface="Arial"/>
                <a:cs typeface="Arial"/>
              </a:rPr>
              <a:t>casting</a:t>
            </a:r>
            <a:endParaRPr sz="1250">
              <a:latin typeface="Arial"/>
              <a:cs typeface="Arial"/>
            </a:endParaRPr>
          </a:p>
        </p:txBody>
      </p:sp>
      <p:sp>
        <p:nvSpPr>
          <p:cNvPr id="31" name="object 31"/>
          <p:cNvSpPr txBox="1"/>
          <p:nvPr/>
        </p:nvSpPr>
        <p:spPr>
          <a:xfrm>
            <a:off x="1365521" y="7086093"/>
            <a:ext cx="114300" cy="168275"/>
          </a:xfrm>
          <a:prstGeom prst="rect">
            <a:avLst/>
          </a:prstGeom>
        </p:spPr>
        <p:txBody>
          <a:bodyPr wrap="square" lIns="0" tIns="17145" rIns="0" bIns="0" rtlCol="0" vert="horz">
            <a:spAutoFit/>
          </a:bodyPr>
          <a:lstStyle/>
          <a:p>
            <a:pPr>
              <a:lnSpc>
                <a:spcPct val="100000"/>
              </a:lnSpc>
              <a:spcBef>
                <a:spcPts val="135"/>
              </a:spcBef>
            </a:pPr>
            <a:r>
              <a:rPr dirty="0" sz="900" spc="25">
                <a:latin typeface="Cambria"/>
                <a:cs typeface="Cambria"/>
              </a:rPr>
              <a:t>e</a:t>
            </a:r>
            <a:r>
              <a:rPr dirty="0" sz="900" spc="75">
                <a:latin typeface="Cambria"/>
                <a:cs typeface="Cambria"/>
              </a:rPr>
              <a:t>i</a:t>
            </a:r>
            <a:endParaRPr sz="900">
              <a:latin typeface="Cambria"/>
              <a:cs typeface="Cambria"/>
            </a:endParaRPr>
          </a:p>
        </p:txBody>
      </p:sp>
      <p:sp>
        <p:nvSpPr>
          <p:cNvPr id="32" name="object 32"/>
          <p:cNvSpPr txBox="1"/>
          <p:nvPr/>
        </p:nvSpPr>
        <p:spPr>
          <a:xfrm>
            <a:off x="1382295" y="7371063"/>
            <a:ext cx="84455" cy="168275"/>
          </a:xfrm>
          <a:prstGeom prst="rect">
            <a:avLst/>
          </a:prstGeom>
        </p:spPr>
        <p:txBody>
          <a:bodyPr wrap="square" lIns="0" tIns="17145" rIns="0" bIns="0" rtlCol="0" vert="horz">
            <a:spAutoFit/>
          </a:bodyPr>
          <a:lstStyle/>
          <a:p>
            <a:pPr>
              <a:lnSpc>
                <a:spcPct val="100000"/>
              </a:lnSpc>
              <a:spcBef>
                <a:spcPts val="135"/>
              </a:spcBef>
            </a:pPr>
            <a:r>
              <a:rPr dirty="0" sz="900" spc="285">
                <a:latin typeface="Cambria"/>
                <a:cs typeface="Cambria"/>
              </a:rPr>
              <a:t>f</a:t>
            </a:r>
            <a:endParaRPr sz="900">
              <a:latin typeface="Cambria"/>
              <a:cs typeface="Cambria"/>
            </a:endParaRPr>
          </a:p>
        </p:txBody>
      </p:sp>
      <p:sp>
        <p:nvSpPr>
          <p:cNvPr id="33" name="object 33"/>
          <p:cNvSpPr/>
          <p:nvPr/>
        </p:nvSpPr>
        <p:spPr>
          <a:xfrm>
            <a:off x="1674876" y="7422642"/>
            <a:ext cx="318770" cy="0"/>
          </a:xfrm>
          <a:custGeom>
            <a:avLst/>
            <a:gdLst/>
            <a:ahLst/>
            <a:cxnLst/>
            <a:rect l="l" t="t" r="r" b="b"/>
            <a:pathLst>
              <a:path w="318769" h="0">
                <a:moveTo>
                  <a:pt x="0" y="0"/>
                </a:moveTo>
                <a:lnTo>
                  <a:pt x="318516" y="0"/>
                </a:lnTo>
              </a:path>
            </a:pathLst>
          </a:custGeom>
          <a:ln w="10668">
            <a:solidFill>
              <a:srgbClr val="000000"/>
            </a:solidFill>
          </a:ln>
        </p:spPr>
        <p:txBody>
          <a:bodyPr wrap="square" lIns="0" tIns="0" rIns="0" bIns="0" rtlCol="0"/>
          <a:lstStyle/>
          <a:p/>
        </p:txBody>
      </p:sp>
      <p:sp>
        <p:nvSpPr>
          <p:cNvPr id="34" name="object 34"/>
          <p:cNvSpPr txBox="1"/>
          <p:nvPr/>
        </p:nvSpPr>
        <p:spPr>
          <a:xfrm>
            <a:off x="1060696" y="6903810"/>
            <a:ext cx="1605280" cy="684530"/>
          </a:xfrm>
          <a:prstGeom prst="rect">
            <a:avLst/>
          </a:prstGeom>
        </p:spPr>
        <p:txBody>
          <a:bodyPr wrap="square" lIns="0" tIns="113664" rIns="0" bIns="0" rtlCol="0" vert="horz">
            <a:spAutoFit/>
          </a:bodyPr>
          <a:lstStyle/>
          <a:p>
            <a:pPr marL="38100">
              <a:lnSpc>
                <a:spcPct val="100000"/>
              </a:lnSpc>
              <a:spcBef>
                <a:spcPts val="894"/>
              </a:spcBef>
            </a:pPr>
            <a:r>
              <a:rPr dirty="0" sz="1250" spc="15">
                <a:latin typeface="Arial"/>
                <a:cs typeface="Arial"/>
              </a:rPr>
              <a:t>– </a:t>
            </a:r>
            <a:r>
              <a:rPr dirty="0" sz="1250" spc="114">
                <a:latin typeface="Cambria"/>
                <a:cs typeface="Cambria"/>
              </a:rPr>
              <a:t>𝑓</a:t>
            </a:r>
            <a:r>
              <a:rPr dirty="0" baseline="30864" sz="1350" spc="172">
                <a:latin typeface="Cambria"/>
                <a:cs typeface="Cambria"/>
              </a:rPr>
              <a:t>, </a:t>
            </a:r>
            <a:r>
              <a:rPr dirty="0" sz="1250" spc="265">
                <a:latin typeface="Cambria"/>
                <a:cs typeface="Cambria"/>
              </a:rPr>
              <a:t>= </a:t>
            </a:r>
            <a:r>
              <a:rPr dirty="0" sz="1250" spc="10">
                <a:latin typeface="Cambria"/>
                <a:cs typeface="Cambria"/>
              </a:rPr>
              <a:t>7.4</a:t>
            </a:r>
            <a:r>
              <a:rPr dirty="0" sz="1250" spc="-25">
                <a:latin typeface="Cambria"/>
                <a:cs typeface="Cambria"/>
              </a:rPr>
              <a:t> </a:t>
            </a:r>
            <a:r>
              <a:rPr dirty="0" sz="1250" spc="10">
                <a:latin typeface="Cambria"/>
                <a:cs typeface="Cambria"/>
              </a:rPr>
              <a:t>𝑘𝑠𝑖</a:t>
            </a:r>
            <a:endParaRPr sz="1250">
              <a:latin typeface="Cambria"/>
              <a:cs typeface="Cambria"/>
            </a:endParaRPr>
          </a:p>
          <a:p>
            <a:pPr marL="38100">
              <a:lnSpc>
                <a:spcPts val="1250"/>
              </a:lnSpc>
              <a:spcBef>
                <a:spcPts val="805"/>
              </a:spcBef>
              <a:tabLst>
                <a:tab pos="740410" algn="l"/>
                <a:tab pos="977900" algn="l"/>
              </a:tabLst>
            </a:pPr>
            <a:r>
              <a:rPr dirty="0" sz="1250" spc="15">
                <a:latin typeface="Arial"/>
                <a:cs typeface="Arial"/>
              </a:rPr>
              <a:t>– </a:t>
            </a:r>
            <a:r>
              <a:rPr dirty="0" sz="1250" spc="175">
                <a:latin typeface="Arial"/>
                <a:cs typeface="Arial"/>
              </a:rPr>
              <a:t> </a:t>
            </a:r>
            <a:r>
              <a:rPr dirty="0" sz="1250" spc="15">
                <a:latin typeface="Cambria"/>
                <a:cs typeface="Cambria"/>
              </a:rPr>
              <a:t>𝑘  </a:t>
            </a:r>
            <a:r>
              <a:rPr dirty="0" sz="1250" spc="65">
                <a:latin typeface="Cambria"/>
                <a:cs typeface="Cambria"/>
              </a:rPr>
              <a:t> </a:t>
            </a:r>
            <a:r>
              <a:rPr dirty="0" sz="1250" spc="265">
                <a:latin typeface="Cambria"/>
                <a:cs typeface="Cambria"/>
              </a:rPr>
              <a:t>=	</a:t>
            </a:r>
            <a:r>
              <a:rPr dirty="0" baseline="46296" sz="1350" spc="60">
                <a:latin typeface="Cambria"/>
                <a:cs typeface="Cambria"/>
              </a:rPr>
              <a:t>5	</a:t>
            </a:r>
            <a:r>
              <a:rPr dirty="0" sz="1250" spc="265">
                <a:latin typeface="Cambria"/>
                <a:cs typeface="Cambria"/>
              </a:rPr>
              <a:t>=</a:t>
            </a:r>
            <a:r>
              <a:rPr dirty="0" sz="1250" spc="50">
                <a:latin typeface="Cambria"/>
                <a:cs typeface="Cambria"/>
              </a:rPr>
              <a:t> </a:t>
            </a:r>
            <a:r>
              <a:rPr dirty="0" sz="1250" spc="15">
                <a:latin typeface="Cambria"/>
                <a:cs typeface="Cambria"/>
              </a:rPr>
              <a:t>0.610</a:t>
            </a:r>
            <a:endParaRPr sz="1250">
              <a:latin typeface="Cambria"/>
              <a:cs typeface="Cambria"/>
            </a:endParaRPr>
          </a:p>
          <a:p>
            <a:pPr algn="ctr" marR="48895">
              <a:lnSpc>
                <a:spcPts val="830"/>
              </a:lnSpc>
            </a:pPr>
            <a:r>
              <a:rPr dirty="0" sz="900" spc="60">
                <a:latin typeface="Cambria"/>
                <a:cs typeface="Cambria"/>
              </a:rPr>
              <a:t>1+7.4</a:t>
            </a:r>
            <a:endParaRPr sz="900">
              <a:latin typeface="Cambria"/>
              <a:cs typeface="Cambria"/>
            </a:endParaRPr>
          </a:p>
        </p:txBody>
      </p:sp>
      <p:sp>
        <p:nvSpPr>
          <p:cNvPr id="35" name="object 35"/>
          <p:cNvSpPr/>
          <p:nvPr/>
        </p:nvSpPr>
        <p:spPr>
          <a:xfrm>
            <a:off x="2183892" y="7629144"/>
            <a:ext cx="506095" cy="109855"/>
          </a:xfrm>
          <a:custGeom>
            <a:avLst/>
            <a:gdLst/>
            <a:ahLst/>
            <a:cxnLst/>
            <a:rect l="l" t="t" r="r" b="b"/>
            <a:pathLst>
              <a:path w="506094" h="109854">
                <a:moveTo>
                  <a:pt x="470916" y="109728"/>
                </a:moveTo>
                <a:lnTo>
                  <a:pt x="469392" y="105156"/>
                </a:lnTo>
                <a:lnTo>
                  <a:pt x="475702" y="102322"/>
                </a:lnTo>
                <a:lnTo>
                  <a:pt x="481012" y="98488"/>
                </a:lnTo>
                <a:lnTo>
                  <a:pt x="495300" y="54864"/>
                </a:lnTo>
                <a:lnTo>
                  <a:pt x="494990" y="45124"/>
                </a:lnTo>
                <a:lnTo>
                  <a:pt x="475702" y="7405"/>
                </a:lnTo>
                <a:lnTo>
                  <a:pt x="469392" y="4572"/>
                </a:lnTo>
                <a:lnTo>
                  <a:pt x="470916" y="0"/>
                </a:lnTo>
                <a:lnTo>
                  <a:pt x="500824" y="27217"/>
                </a:lnTo>
                <a:lnTo>
                  <a:pt x="505968" y="54864"/>
                </a:lnTo>
                <a:lnTo>
                  <a:pt x="505396" y="64841"/>
                </a:lnTo>
                <a:lnTo>
                  <a:pt x="485584" y="102679"/>
                </a:lnTo>
                <a:lnTo>
                  <a:pt x="478607" y="106846"/>
                </a:lnTo>
                <a:lnTo>
                  <a:pt x="470916" y="109728"/>
                </a:lnTo>
                <a:close/>
              </a:path>
              <a:path w="506094" h="109854">
                <a:moveTo>
                  <a:pt x="35052" y="109728"/>
                </a:moveTo>
                <a:lnTo>
                  <a:pt x="5143" y="82510"/>
                </a:lnTo>
                <a:lnTo>
                  <a:pt x="0" y="54864"/>
                </a:lnTo>
                <a:lnTo>
                  <a:pt x="571" y="44886"/>
                </a:lnTo>
                <a:lnTo>
                  <a:pt x="20383" y="7048"/>
                </a:lnTo>
                <a:lnTo>
                  <a:pt x="35052" y="0"/>
                </a:lnTo>
                <a:lnTo>
                  <a:pt x="36576" y="4572"/>
                </a:lnTo>
                <a:lnTo>
                  <a:pt x="30265" y="7405"/>
                </a:lnTo>
                <a:lnTo>
                  <a:pt x="24955" y="11239"/>
                </a:lnTo>
                <a:lnTo>
                  <a:pt x="10667" y="54864"/>
                </a:lnTo>
                <a:lnTo>
                  <a:pt x="10977" y="64603"/>
                </a:lnTo>
                <a:lnTo>
                  <a:pt x="30265" y="102322"/>
                </a:lnTo>
                <a:lnTo>
                  <a:pt x="36576" y="105156"/>
                </a:lnTo>
                <a:lnTo>
                  <a:pt x="35052" y="109728"/>
                </a:lnTo>
                <a:close/>
              </a:path>
            </a:pathLst>
          </a:custGeom>
          <a:solidFill>
            <a:srgbClr val="000000"/>
          </a:solidFill>
        </p:spPr>
        <p:txBody>
          <a:bodyPr wrap="square" lIns="0" tIns="0" rIns="0" bIns="0" rtlCol="0"/>
          <a:lstStyle/>
          <a:p/>
        </p:txBody>
      </p:sp>
      <p:sp>
        <p:nvSpPr>
          <p:cNvPr id="36" name="object 36"/>
          <p:cNvSpPr txBox="1"/>
          <p:nvPr/>
        </p:nvSpPr>
        <p:spPr>
          <a:xfrm>
            <a:off x="2223513" y="7587501"/>
            <a:ext cx="372110" cy="168275"/>
          </a:xfrm>
          <a:prstGeom prst="rect">
            <a:avLst/>
          </a:prstGeom>
        </p:spPr>
        <p:txBody>
          <a:bodyPr wrap="square" lIns="0" tIns="17145" rIns="0" bIns="0" rtlCol="0" vert="horz">
            <a:spAutoFit/>
          </a:bodyPr>
          <a:lstStyle/>
          <a:p>
            <a:pPr>
              <a:lnSpc>
                <a:spcPct val="100000"/>
              </a:lnSpc>
              <a:spcBef>
                <a:spcPts val="135"/>
              </a:spcBef>
            </a:pPr>
            <a:r>
              <a:rPr dirty="0" sz="900" spc="40">
                <a:latin typeface="Cambria"/>
                <a:cs typeface="Cambria"/>
              </a:rPr>
              <a:t>1</a:t>
            </a:r>
            <a:r>
              <a:rPr dirty="0" sz="900" spc="30">
                <a:latin typeface="Cambria"/>
                <a:cs typeface="Cambria"/>
              </a:rPr>
              <a:t>2</a:t>
            </a:r>
            <a:r>
              <a:rPr dirty="0" sz="900" spc="70">
                <a:latin typeface="Cambria"/>
                <a:cs typeface="Cambria"/>
              </a:rPr>
              <a:t>o</a:t>
            </a:r>
            <a:r>
              <a:rPr dirty="0" sz="900" spc="380">
                <a:latin typeface="Cambria"/>
                <a:cs typeface="Cambria"/>
              </a:rPr>
              <a:t>-</a:t>
            </a:r>
            <a:r>
              <a:rPr dirty="0" sz="900" spc="15">
                <a:latin typeface="Cambria"/>
                <a:cs typeface="Cambria"/>
              </a:rPr>
              <a:t>9</a:t>
            </a:r>
            <a:endParaRPr sz="900">
              <a:latin typeface="Cambria"/>
              <a:cs typeface="Cambria"/>
            </a:endParaRPr>
          </a:p>
        </p:txBody>
      </p:sp>
      <p:sp>
        <p:nvSpPr>
          <p:cNvPr id="37" name="object 37"/>
          <p:cNvSpPr/>
          <p:nvPr/>
        </p:nvSpPr>
        <p:spPr>
          <a:xfrm>
            <a:off x="1889760" y="7790688"/>
            <a:ext cx="619125" cy="196850"/>
          </a:xfrm>
          <a:custGeom>
            <a:avLst/>
            <a:gdLst/>
            <a:ahLst/>
            <a:cxnLst/>
            <a:rect l="l" t="t" r="r" b="b"/>
            <a:pathLst>
              <a:path w="619125" h="196850">
                <a:moveTo>
                  <a:pt x="576072" y="196595"/>
                </a:moveTo>
                <a:lnTo>
                  <a:pt x="574548" y="192024"/>
                </a:lnTo>
                <a:lnTo>
                  <a:pt x="582001" y="185689"/>
                </a:lnTo>
                <a:lnTo>
                  <a:pt x="588454" y="177927"/>
                </a:lnTo>
                <a:lnTo>
                  <a:pt x="605790" y="129730"/>
                </a:lnTo>
                <a:lnTo>
                  <a:pt x="608076" y="99060"/>
                </a:lnTo>
                <a:lnTo>
                  <a:pt x="607504" y="81843"/>
                </a:lnTo>
                <a:lnTo>
                  <a:pt x="598932" y="39624"/>
                </a:lnTo>
                <a:lnTo>
                  <a:pt x="574548" y="4572"/>
                </a:lnTo>
                <a:lnTo>
                  <a:pt x="576072" y="0"/>
                </a:lnTo>
                <a:lnTo>
                  <a:pt x="606552" y="36576"/>
                </a:lnTo>
                <a:lnTo>
                  <a:pt x="617910" y="81581"/>
                </a:lnTo>
                <a:lnTo>
                  <a:pt x="618744" y="99060"/>
                </a:lnTo>
                <a:lnTo>
                  <a:pt x="617910" y="115657"/>
                </a:lnTo>
                <a:lnTo>
                  <a:pt x="606552" y="160019"/>
                </a:lnTo>
                <a:lnTo>
                  <a:pt x="585549" y="190881"/>
                </a:lnTo>
                <a:lnTo>
                  <a:pt x="576072" y="196595"/>
                </a:lnTo>
                <a:close/>
              </a:path>
              <a:path w="619125" h="196850">
                <a:moveTo>
                  <a:pt x="42672" y="196595"/>
                </a:moveTo>
                <a:lnTo>
                  <a:pt x="12191" y="160019"/>
                </a:lnTo>
                <a:lnTo>
                  <a:pt x="833" y="115657"/>
                </a:lnTo>
                <a:lnTo>
                  <a:pt x="0" y="99060"/>
                </a:lnTo>
                <a:lnTo>
                  <a:pt x="833" y="81581"/>
                </a:lnTo>
                <a:lnTo>
                  <a:pt x="12191" y="36576"/>
                </a:lnTo>
                <a:lnTo>
                  <a:pt x="42672" y="0"/>
                </a:lnTo>
                <a:lnTo>
                  <a:pt x="44196" y="4572"/>
                </a:lnTo>
                <a:lnTo>
                  <a:pt x="36742" y="10906"/>
                </a:lnTo>
                <a:lnTo>
                  <a:pt x="30289" y="18669"/>
                </a:lnTo>
                <a:lnTo>
                  <a:pt x="12953" y="66484"/>
                </a:lnTo>
                <a:lnTo>
                  <a:pt x="10667" y="99060"/>
                </a:lnTo>
                <a:lnTo>
                  <a:pt x="11239" y="114752"/>
                </a:lnTo>
                <a:lnTo>
                  <a:pt x="19811" y="156972"/>
                </a:lnTo>
                <a:lnTo>
                  <a:pt x="44196" y="192024"/>
                </a:lnTo>
                <a:lnTo>
                  <a:pt x="42672" y="196595"/>
                </a:lnTo>
                <a:close/>
              </a:path>
            </a:pathLst>
          </a:custGeom>
          <a:solidFill>
            <a:srgbClr val="000000"/>
          </a:solidFill>
        </p:spPr>
        <p:txBody>
          <a:bodyPr wrap="square" lIns="0" tIns="0" rIns="0" bIns="0" rtlCol="0"/>
          <a:lstStyle/>
          <a:p/>
        </p:txBody>
      </p:sp>
      <p:sp>
        <p:nvSpPr>
          <p:cNvPr id="38" name="object 38"/>
          <p:cNvSpPr/>
          <p:nvPr/>
        </p:nvSpPr>
        <p:spPr>
          <a:xfrm>
            <a:off x="1937004" y="7888986"/>
            <a:ext cx="523240" cy="0"/>
          </a:xfrm>
          <a:custGeom>
            <a:avLst/>
            <a:gdLst/>
            <a:ahLst/>
            <a:cxnLst/>
            <a:rect l="l" t="t" r="r" b="b"/>
            <a:pathLst>
              <a:path w="523239" h="0">
                <a:moveTo>
                  <a:pt x="0" y="0"/>
                </a:moveTo>
                <a:lnTo>
                  <a:pt x="522731" y="0"/>
                </a:lnTo>
              </a:path>
            </a:pathLst>
          </a:custGeom>
          <a:ln w="7619">
            <a:solidFill>
              <a:srgbClr val="000000"/>
            </a:solidFill>
          </a:ln>
        </p:spPr>
        <p:txBody>
          <a:bodyPr wrap="square" lIns="0" tIns="0" rIns="0" bIns="0" rtlCol="0"/>
          <a:lstStyle/>
          <a:p/>
        </p:txBody>
      </p:sp>
      <p:sp>
        <p:nvSpPr>
          <p:cNvPr id="39" name="object 39"/>
          <p:cNvSpPr txBox="1"/>
          <p:nvPr/>
        </p:nvSpPr>
        <p:spPr>
          <a:xfrm>
            <a:off x="1366008" y="7721661"/>
            <a:ext cx="1804670" cy="168275"/>
          </a:xfrm>
          <a:prstGeom prst="rect">
            <a:avLst/>
          </a:prstGeom>
        </p:spPr>
        <p:txBody>
          <a:bodyPr wrap="square" lIns="0" tIns="17145" rIns="0" bIns="0" rtlCol="0" vert="horz">
            <a:spAutoFit/>
          </a:bodyPr>
          <a:lstStyle/>
          <a:p>
            <a:pPr marL="25400">
              <a:lnSpc>
                <a:spcPct val="100000"/>
              </a:lnSpc>
              <a:spcBef>
                <a:spcPts val="135"/>
              </a:spcBef>
              <a:tabLst>
                <a:tab pos="377190" algn="l"/>
              </a:tabLst>
            </a:pPr>
            <a:r>
              <a:rPr dirty="0" baseline="3086" sz="1350" spc="150">
                <a:latin typeface="Cambria"/>
                <a:cs typeface="Cambria"/>
              </a:rPr>
              <a:t>td	</a:t>
            </a:r>
            <a:r>
              <a:rPr dirty="0" baseline="-33950" sz="1350" spc="60">
                <a:latin typeface="Cambria"/>
                <a:cs typeface="Cambria"/>
              </a:rPr>
              <a:t>12 </a:t>
            </a:r>
            <a:r>
              <a:rPr dirty="0" sz="750" spc="60">
                <a:latin typeface="Cambria"/>
                <a:cs typeface="Cambria"/>
              </a:rPr>
              <a:t>100-4(7.4) </a:t>
            </a:r>
            <a:r>
              <a:rPr dirty="0" baseline="-33950" sz="1350" spc="165">
                <a:latin typeface="Cambria"/>
                <a:cs typeface="Cambria"/>
              </a:rPr>
              <a:t>+(12o-9</a:t>
            </a:r>
            <a:r>
              <a:rPr dirty="0" baseline="-33950" sz="1350" spc="405">
                <a:latin typeface="Cambria"/>
                <a:cs typeface="Cambria"/>
              </a:rPr>
              <a:t> </a:t>
            </a:r>
            <a:r>
              <a:rPr dirty="0" baseline="-33950" sz="1350" spc="60">
                <a:latin typeface="Cambria"/>
                <a:cs typeface="Cambria"/>
              </a:rPr>
              <a:t>)</a:t>
            </a:r>
            <a:endParaRPr baseline="-33950" sz="1350">
              <a:latin typeface="Cambria"/>
              <a:cs typeface="Cambria"/>
            </a:endParaRPr>
          </a:p>
        </p:txBody>
      </p:sp>
      <p:sp>
        <p:nvSpPr>
          <p:cNvPr id="40" name="object 40"/>
          <p:cNvSpPr/>
          <p:nvPr/>
        </p:nvSpPr>
        <p:spPr>
          <a:xfrm>
            <a:off x="1741932" y="7768590"/>
            <a:ext cx="1391920" cy="0"/>
          </a:xfrm>
          <a:custGeom>
            <a:avLst/>
            <a:gdLst/>
            <a:ahLst/>
            <a:cxnLst/>
            <a:rect l="l" t="t" r="r" b="b"/>
            <a:pathLst>
              <a:path w="1391920" h="0">
                <a:moveTo>
                  <a:pt x="0" y="0"/>
                </a:moveTo>
                <a:lnTo>
                  <a:pt x="1391411" y="0"/>
                </a:lnTo>
              </a:path>
            </a:pathLst>
          </a:custGeom>
          <a:ln w="10667">
            <a:solidFill>
              <a:srgbClr val="000000"/>
            </a:solidFill>
          </a:ln>
        </p:spPr>
        <p:txBody>
          <a:bodyPr wrap="square" lIns="0" tIns="0" rIns="0" bIns="0" rtlCol="0"/>
          <a:lstStyle/>
          <a:p/>
        </p:txBody>
      </p:sp>
      <p:sp>
        <p:nvSpPr>
          <p:cNvPr id="41" name="object 41"/>
          <p:cNvSpPr txBox="1"/>
          <p:nvPr/>
        </p:nvSpPr>
        <p:spPr>
          <a:xfrm>
            <a:off x="1098796" y="7639360"/>
            <a:ext cx="2654935" cy="221615"/>
          </a:xfrm>
          <a:prstGeom prst="rect">
            <a:avLst/>
          </a:prstGeom>
        </p:spPr>
        <p:txBody>
          <a:bodyPr wrap="square" lIns="0" tIns="17145" rIns="0" bIns="0" rtlCol="0" vert="horz">
            <a:spAutoFit/>
          </a:bodyPr>
          <a:lstStyle/>
          <a:p>
            <a:pPr>
              <a:lnSpc>
                <a:spcPct val="100000"/>
              </a:lnSpc>
              <a:spcBef>
                <a:spcPts val="135"/>
              </a:spcBef>
              <a:tabLst>
                <a:tab pos="476884" algn="l"/>
                <a:tab pos="2079625" algn="l"/>
              </a:tabLst>
            </a:pPr>
            <a:r>
              <a:rPr dirty="0" sz="1250" spc="15">
                <a:latin typeface="Arial"/>
                <a:cs typeface="Arial"/>
              </a:rPr>
              <a:t>– </a:t>
            </a:r>
            <a:r>
              <a:rPr dirty="0" sz="1250" spc="175">
                <a:latin typeface="Arial"/>
                <a:cs typeface="Arial"/>
              </a:rPr>
              <a:t> </a:t>
            </a:r>
            <a:r>
              <a:rPr dirty="0" sz="1250" spc="15">
                <a:latin typeface="Cambria"/>
                <a:cs typeface="Cambria"/>
              </a:rPr>
              <a:t>𝑘	</a:t>
            </a:r>
            <a:r>
              <a:rPr dirty="0" sz="1250" spc="265">
                <a:latin typeface="Cambria"/>
                <a:cs typeface="Cambria"/>
              </a:rPr>
              <a:t>=	=</a:t>
            </a:r>
            <a:r>
              <a:rPr dirty="0" sz="1250" spc="25">
                <a:latin typeface="Cambria"/>
                <a:cs typeface="Cambria"/>
              </a:rPr>
              <a:t> </a:t>
            </a:r>
            <a:r>
              <a:rPr dirty="0" sz="1250" spc="10">
                <a:latin typeface="Cambria"/>
                <a:cs typeface="Cambria"/>
              </a:rPr>
              <a:t>0.488</a:t>
            </a:r>
            <a:endParaRPr sz="1250">
              <a:latin typeface="Cambria"/>
              <a:cs typeface="Cambria"/>
            </a:endParaRPr>
          </a:p>
        </p:txBody>
      </p:sp>
      <p:sp>
        <p:nvSpPr>
          <p:cNvPr id="42" name="object 42"/>
          <p:cNvSpPr/>
          <p:nvPr/>
        </p:nvSpPr>
        <p:spPr>
          <a:xfrm>
            <a:off x="1511808" y="8075676"/>
            <a:ext cx="1329055" cy="152400"/>
          </a:xfrm>
          <a:custGeom>
            <a:avLst/>
            <a:gdLst/>
            <a:ahLst/>
            <a:cxnLst/>
            <a:rect l="l" t="t" r="r" b="b"/>
            <a:pathLst>
              <a:path w="1329055" h="152400">
                <a:moveTo>
                  <a:pt x="1281684" y="152400"/>
                </a:moveTo>
                <a:lnTo>
                  <a:pt x="1278636" y="146304"/>
                </a:lnTo>
                <a:lnTo>
                  <a:pt x="1288065" y="142279"/>
                </a:lnTo>
                <a:lnTo>
                  <a:pt x="1295781" y="136969"/>
                </a:lnTo>
                <a:lnTo>
                  <a:pt x="1312926" y="101155"/>
                </a:lnTo>
                <a:lnTo>
                  <a:pt x="1315212" y="74676"/>
                </a:lnTo>
                <a:lnTo>
                  <a:pt x="1314640" y="62412"/>
                </a:lnTo>
                <a:lnTo>
                  <a:pt x="1301781" y="22169"/>
                </a:lnTo>
                <a:lnTo>
                  <a:pt x="1278636" y="6096"/>
                </a:lnTo>
                <a:lnTo>
                  <a:pt x="1281684" y="0"/>
                </a:lnTo>
                <a:lnTo>
                  <a:pt x="1316736" y="27432"/>
                </a:lnTo>
                <a:lnTo>
                  <a:pt x="1328928" y="76200"/>
                </a:lnTo>
                <a:lnTo>
                  <a:pt x="1328308" y="90249"/>
                </a:lnTo>
                <a:lnTo>
                  <a:pt x="1310187" y="134397"/>
                </a:lnTo>
                <a:lnTo>
                  <a:pt x="1292518" y="148113"/>
                </a:lnTo>
                <a:lnTo>
                  <a:pt x="1281684" y="152400"/>
                </a:lnTo>
                <a:close/>
              </a:path>
              <a:path w="1329055" h="152400">
                <a:moveTo>
                  <a:pt x="47243" y="152400"/>
                </a:moveTo>
                <a:lnTo>
                  <a:pt x="12191" y="124968"/>
                </a:lnTo>
                <a:lnTo>
                  <a:pt x="0" y="76200"/>
                </a:lnTo>
                <a:lnTo>
                  <a:pt x="619" y="62150"/>
                </a:lnTo>
                <a:lnTo>
                  <a:pt x="18740" y="18002"/>
                </a:lnTo>
                <a:lnTo>
                  <a:pt x="47243" y="0"/>
                </a:lnTo>
                <a:lnTo>
                  <a:pt x="50291" y="6096"/>
                </a:lnTo>
                <a:lnTo>
                  <a:pt x="41719" y="10120"/>
                </a:lnTo>
                <a:lnTo>
                  <a:pt x="34289" y="15430"/>
                </a:lnTo>
                <a:lnTo>
                  <a:pt x="16001" y="50863"/>
                </a:lnTo>
                <a:lnTo>
                  <a:pt x="13716" y="74676"/>
                </a:lnTo>
                <a:lnTo>
                  <a:pt x="14287" y="88701"/>
                </a:lnTo>
                <a:lnTo>
                  <a:pt x="28003" y="130230"/>
                </a:lnTo>
                <a:lnTo>
                  <a:pt x="50291" y="146304"/>
                </a:lnTo>
                <a:lnTo>
                  <a:pt x="47243" y="152400"/>
                </a:lnTo>
                <a:close/>
              </a:path>
            </a:pathLst>
          </a:custGeom>
          <a:solidFill>
            <a:srgbClr val="000000"/>
          </a:solidFill>
        </p:spPr>
        <p:txBody>
          <a:bodyPr wrap="square" lIns="0" tIns="0" rIns="0" bIns="0" rtlCol="0"/>
          <a:lstStyle/>
          <a:p/>
        </p:txBody>
      </p:sp>
      <p:sp>
        <p:nvSpPr>
          <p:cNvPr id="43" name="object 43"/>
          <p:cNvSpPr/>
          <p:nvPr/>
        </p:nvSpPr>
        <p:spPr>
          <a:xfrm>
            <a:off x="3299460" y="8075676"/>
            <a:ext cx="411480" cy="152400"/>
          </a:xfrm>
          <a:custGeom>
            <a:avLst/>
            <a:gdLst/>
            <a:ahLst/>
            <a:cxnLst/>
            <a:rect l="l" t="t" r="r" b="b"/>
            <a:pathLst>
              <a:path w="411479" h="152400">
                <a:moveTo>
                  <a:pt x="364236" y="152400"/>
                </a:moveTo>
                <a:lnTo>
                  <a:pt x="361188" y="146304"/>
                </a:lnTo>
                <a:lnTo>
                  <a:pt x="370617" y="142279"/>
                </a:lnTo>
                <a:lnTo>
                  <a:pt x="378333" y="136969"/>
                </a:lnTo>
                <a:lnTo>
                  <a:pt x="395478" y="101155"/>
                </a:lnTo>
                <a:lnTo>
                  <a:pt x="397764" y="74676"/>
                </a:lnTo>
                <a:lnTo>
                  <a:pt x="397192" y="62412"/>
                </a:lnTo>
                <a:lnTo>
                  <a:pt x="384333" y="22169"/>
                </a:lnTo>
                <a:lnTo>
                  <a:pt x="361188" y="6096"/>
                </a:lnTo>
                <a:lnTo>
                  <a:pt x="364236" y="0"/>
                </a:lnTo>
                <a:lnTo>
                  <a:pt x="399288" y="27432"/>
                </a:lnTo>
                <a:lnTo>
                  <a:pt x="411480" y="76200"/>
                </a:lnTo>
                <a:lnTo>
                  <a:pt x="410860" y="90249"/>
                </a:lnTo>
                <a:lnTo>
                  <a:pt x="392739" y="134397"/>
                </a:lnTo>
                <a:lnTo>
                  <a:pt x="375070" y="148113"/>
                </a:lnTo>
                <a:lnTo>
                  <a:pt x="364236" y="152400"/>
                </a:lnTo>
                <a:close/>
              </a:path>
              <a:path w="411479" h="152400">
                <a:moveTo>
                  <a:pt x="47244" y="152400"/>
                </a:moveTo>
                <a:lnTo>
                  <a:pt x="12192" y="124968"/>
                </a:lnTo>
                <a:lnTo>
                  <a:pt x="0" y="76200"/>
                </a:lnTo>
                <a:lnTo>
                  <a:pt x="619" y="62150"/>
                </a:lnTo>
                <a:lnTo>
                  <a:pt x="18740" y="18002"/>
                </a:lnTo>
                <a:lnTo>
                  <a:pt x="47244" y="0"/>
                </a:lnTo>
                <a:lnTo>
                  <a:pt x="50292" y="6096"/>
                </a:lnTo>
                <a:lnTo>
                  <a:pt x="41719" y="10120"/>
                </a:lnTo>
                <a:lnTo>
                  <a:pt x="34290" y="15430"/>
                </a:lnTo>
                <a:lnTo>
                  <a:pt x="16002" y="50863"/>
                </a:lnTo>
                <a:lnTo>
                  <a:pt x="13716" y="74676"/>
                </a:lnTo>
                <a:lnTo>
                  <a:pt x="14287" y="88701"/>
                </a:lnTo>
                <a:lnTo>
                  <a:pt x="28003" y="130230"/>
                </a:lnTo>
                <a:lnTo>
                  <a:pt x="50292" y="146304"/>
                </a:lnTo>
                <a:lnTo>
                  <a:pt x="47244" y="152400"/>
                </a:lnTo>
                <a:close/>
              </a:path>
            </a:pathLst>
          </a:custGeom>
          <a:solidFill>
            <a:srgbClr val="000000"/>
          </a:solidFill>
        </p:spPr>
        <p:txBody>
          <a:bodyPr wrap="square" lIns="0" tIns="0" rIns="0" bIns="0" rtlCol="0"/>
          <a:lstStyle/>
          <a:p/>
        </p:txBody>
      </p:sp>
      <p:sp>
        <p:nvSpPr>
          <p:cNvPr id="44" name="object 44"/>
          <p:cNvSpPr/>
          <p:nvPr/>
        </p:nvSpPr>
        <p:spPr>
          <a:xfrm>
            <a:off x="3741420" y="8075676"/>
            <a:ext cx="410209" cy="152400"/>
          </a:xfrm>
          <a:custGeom>
            <a:avLst/>
            <a:gdLst/>
            <a:ahLst/>
            <a:cxnLst/>
            <a:rect l="l" t="t" r="r" b="b"/>
            <a:pathLst>
              <a:path w="410210" h="152400">
                <a:moveTo>
                  <a:pt x="362712" y="152400"/>
                </a:moveTo>
                <a:lnTo>
                  <a:pt x="359664" y="146304"/>
                </a:lnTo>
                <a:lnTo>
                  <a:pt x="369093" y="142279"/>
                </a:lnTo>
                <a:lnTo>
                  <a:pt x="376809" y="136969"/>
                </a:lnTo>
                <a:lnTo>
                  <a:pt x="393954" y="101155"/>
                </a:lnTo>
                <a:lnTo>
                  <a:pt x="396240" y="74676"/>
                </a:lnTo>
                <a:lnTo>
                  <a:pt x="395668" y="62412"/>
                </a:lnTo>
                <a:lnTo>
                  <a:pt x="382809" y="22169"/>
                </a:lnTo>
                <a:lnTo>
                  <a:pt x="359664" y="6096"/>
                </a:lnTo>
                <a:lnTo>
                  <a:pt x="362712" y="0"/>
                </a:lnTo>
                <a:lnTo>
                  <a:pt x="397764" y="27432"/>
                </a:lnTo>
                <a:lnTo>
                  <a:pt x="409956" y="76200"/>
                </a:lnTo>
                <a:lnTo>
                  <a:pt x="409336" y="90249"/>
                </a:lnTo>
                <a:lnTo>
                  <a:pt x="391215" y="134397"/>
                </a:lnTo>
                <a:lnTo>
                  <a:pt x="373546" y="148113"/>
                </a:lnTo>
                <a:lnTo>
                  <a:pt x="362712" y="152400"/>
                </a:lnTo>
                <a:close/>
              </a:path>
              <a:path w="410210" h="152400">
                <a:moveTo>
                  <a:pt x="47244" y="152400"/>
                </a:moveTo>
                <a:lnTo>
                  <a:pt x="12192" y="124968"/>
                </a:lnTo>
                <a:lnTo>
                  <a:pt x="0" y="76200"/>
                </a:lnTo>
                <a:lnTo>
                  <a:pt x="619" y="62150"/>
                </a:lnTo>
                <a:lnTo>
                  <a:pt x="18740" y="18002"/>
                </a:lnTo>
                <a:lnTo>
                  <a:pt x="47244" y="0"/>
                </a:lnTo>
                <a:lnTo>
                  <a:pt x="50292" y="6096"/>
                </a:lnTo>
                <a:lnTo>
                  <a:pt x="41719" y="10120"/>
                </a:lnTo>
                <a:lnTo>
                  <a:pt x="34290" y="15430"/>
                </a:lnTo>
                <a:lnTo>
                  <a:pt x="16002" y="50863"/>
                </a:lnTo>
                <a:lnTo>
                  <a:pt x="13716" y="74676"/>
                </a:lnTo>
                <a:lnTo>
                  <a:pt x="14287" y="88701"/>
                </a:lnTo>
                <a:lnTo>
                  <a:pt x="28003" y="130230"/>
                </a:lnTo>
                <a:lnTo>
                  <a:pt x="50292" y="146304"/>
                </a:lnTo>
                <a:lnTo>
                  <a:pt x="47244" y="152400"/>
                </a:lnTo>
                <a:close/>
              </a:path>
            </a:pathLst>
          </a:custGeom>
          <a:solidFill>
            <a:srgbClr val="000000"/>
          </a:solidFill>
        </p:spPr>
        <p:txBody>
          <a:bodyPr wrap="square" lIns="0" tIns="0" rIns="0" bIns="0" rtlCol="0"/>
          <a:lstStyle/>
          <a:p/>
        </p:txBody>
      </p:sp>
      <p:sp>
        <p:nvSpPr>
          <p:cNvPr id="45" name="object 45"/>
          <p:cNvSpPr/>
          <p:nvPr/>
        </p:nvSpPr>
        <p:spPr>
          <a:xfrm>
            <a:off x="4181855" y="8075676"/>
            <a:ext cx="501650" cy="152400"/>
          </a:xfrm>
          <a:custGeom>
            <a:avLst/>
            <a:gdLst/>
            <a:ahLst/>
            <a:cxnLst/>
            <a:rect l="l" t="t" r="r" b="b"/>
            <a:pathLst>
              <a:path w="501650" h="152400">
                <a:moveTo>
                  <a:pt x="454152" y="152400"/>
                </a:moveTo>
                <a:lnTo>
                  <a:pt x="451104" y="146304"/>
                </a:lnTo>
                <a:lnTo>
                  <a:pt x="460533" y="142279"/>
                </a:lnTo>
                <a:lnTo>
                  <a:pt x="468249" y="136969"/>
                </a:lnTo>
                <a:lnTo>
                  <a:pt x="485394" y="101155"/>
                </a:lnTo>
                <a:lnTo>
                  <a:pt x="487680" y="74676"/>
                </a:lnTo>
                <a:lnTo>
                  <a:pt x="487108" y="62412"/>
                </a:lnTo>
                <a:lnTo>
                  <a:pt x="474249" y="22169"/>
                </a:lnTo>
                <a:lnTo>
                  <a:pt x="451104" y="6096"/>
                </a:lnTo>
                <a:lnTo>
                  <a:pt x="454152" y="0"/>
                </a:lnTo>
                <a:lnTo>
                  <a:pt x="489204" y="27432"/>
                </a:lnTo>
                <a:lnTo>
                  <a:pt x="501396" y="76200"/>
                </a:lnTo>
                <a:lnTo>
                  <a:pt x="500776" y="90249"/>
                </a:lnTo>
                <a:lnTo>
                  <a:pt x="482655" y="134397"/>
                </a:lnTo>
                <a:lnTo>
                  <a:pt x="464986" y="148113"/>
                </a:lnTo>
                <a:lnTo>
                  <a:pt x="454152" y="152400"/>
                </a:lnTo>
                <a:close/>
              </a:path>
              <a:path w="501650" h="152400">
                <a:moveTo>
                  <a:pt x="47243" y="152400"/>
                </a:moveTo>
                <a:lnTo>
                  <a:pt x="12191" y="124968"/>
                </a:lnTo>
                <a:lnTo>
                  <a:pt x="0" y="76200"/>
                </a:lnTo>
                <a:lnTo>
                  <a:pt x="619" y="62150"/>
                </a:lnTo>
                <a:lnTo>
                  <a:pt x="18740" y="18002"/>
                </a:lnTo>
                <a:lnTo>
                  <a:pt x="47243" y="0"/>
                </a:lnTo>
                <a:lnTo>
                  <a:pt x="50291" y="6096"/>
                </a:lnTo>
                <a:lnTo>
                  <a:pt x="41719" y="10120"/>
                </a:lnTo>
                <a:lnTo>
                  <a:pt x="34290" y="15430"/>
                </a:lnTo>
                <a:lnTo>
                  <a:pt x="16001" y="50863"/>
                </a:lnTo>
                <a:lnTo>
                  <a:pt x="13715" y="74676"/>
                </a:lnTo>
                <a:lnTo>
                  <a:pt x="14287" y="88701"/>
                </a:lnTo>
                <a:lnTo>
                  <a:pt x="28003" y="130230"/>
                </a:lnTo>
                <a:lnTo>
                  <a:pt x="50291" y="146304"/>
                </a:lnTo>
                <a:lnTo>
                  <a:pt x="47243" y="152400"/>
                </a:lnTo>
                <a:close/>
              </a:path>
            </a:pathLst>
          </a:custGeom>
          <a:solidFill>
            <a:srgbClr val="000000"/>
          </a:solidFill>
        </p:spPr>
        <p:txBody>
          <a:bodyPr wrap="square" lIns="0" tIns="0" rIns="0" bIns="0" rtlCol="0"/>
          <a:lstStyle/>
          <a:p/>
        </p:txBody>
      </p:sp>
      <p:sp>
        <p:nvSpPr>
          <p:cNvPr id="46" name="object 46"/>
          <p:cNvSpPr/>
          <p:nvPr/>
        </p:nvSpPr>
        <p:spPr>
          <a:xfrm>
            <a:off x="4713732" y="8075676"/>
            <a:ext cx="501650" cy="152400"/>
          </a:xfrm>
          <a:custGeom>
            <a:avLst/>
            <a:gdLst/>
            <a:ahLst/>
            <a:cxnLst/>
            <a:rect l="l" t="t" r="r" b="b"/>
            <a:pathLst>
              <a:path w="501650" h="152400">
                <a:moveTo>
                  <a:pt x="454152" y="152400"/>
                </a:moveTo>
                <a:lnTo>
                  <a:pt x="451104" y="146304"/>
                </a:lnTo>
                <a:lnTo>
                  <a:pt x="460533" y="142279"/>
                </a:lnTo>
                <a:lnTo>
                  <a:pt x="468249" y="136969"/>
                </a:lnTo>
                <a:lnTo>
                  <a:pt x="485394" y="101155"/>
                </a:lnTo>
                <a:lnTo>
                  <a:pt x="487680" y="74676"/>
                </a:lnTo>
                <a:lnTo>
                  <a:pt x="487108" y="62412"/>
                </a:lnTo>
                <a:lnTo>
                  <a:pt x="474249" y="22169"/>
                </a:lnTo>
                <a:lnTo>
                  <a:pt x="451104" y="6096"/>
                </a:lnTo>
                <a:lnTo>
                  <a:pt x="454152" y="0"/>
                </a:lnTo>
                <a:lnTo>
                  <a:pt x="489204" y="27432"/>
                </a:lnTo>
                <a:lnTo>
                  <a:pt x="501396" y="76200"/>
                </a:lnTo>
                <a:lnTo>
                  <a:pt x="500776" y="90249"/>
                </a:lnTo>
                <a:lnTo>
                  <a:pt x="482655" y="134397"/>
                </a:lnTo>
                <a:lnTo>
                  <a:pt x="464986" y="148113"/>
                </a:lnTo>
                <a:lnTo>
                  <a:pt x="454152" y="152400"/>
                </a:lnTo>
                <a:close/>
              </a:path>
              <a:path w="501650" h="152400">
                <a:moveTo>
                  <a:pt x="47243" y="152400"/>
                </a:moveTo>
                <a:lnTo>
                  <a:pt x="12191" y="124968"/>
                </a:lnTo>
                <a:lnTo>
                  <a:pt x="0" y="76200"/>
                </a:lnTo>
                <a:lnTo>
                  <a:pt x="619" y="62150"/>
                </a:lnTo>
                <a:lnTo>
                  <a:pt x="18740" y="18002"/>
                </a:lnTo>
                <a:lnTo>
                  <a:pt x="47243" y="0"/>
                </a:lnTo>
                <a:lnTo>
                  <a:pt x="50291" y="6096"/>
                </a:lnTo>
                <a:lnTo>
                  <a:pt x="41719" y="10120"/>
                </a:lnTo>
                <a:lnTo>
                  <a:pt x="34290" y="15430"/>
                </a:lnTo>
                <a:lnTo>
                  <a:pt x="16001" y="50863"/>
                </a:lnTo>
                <a:lnTo>
                  <a:pt x="13715" y="74676"/>
                </a:lnTo>
                <a:lnTo>
                  <a:pt x="14287" y="88701"/>
                </a:lnTo>
                <a:lnTo>
                  <a:pt x="28003" y="130230"/>
                </a:lnTo>
                <a:lnTo>
                  <a:pt x="50291" y="146304"/>
                </a:lnTo>
                <a:lnTo>
                  <a:pt x="47243" y="152400"/>
                </a:lnTo>
                <a:close/>
              </a:path>
            </a:pathLst>
          </a:custGeom>
          <a:solidFill>
            <a:srgbClr val="000000"/>
          </a:solidFill>
        </p:spPr>
        <p:txBody>
          <a:bodyPr wrap="square" lIns="0" tIns="0" rIns="0" bIns="0" rtlCol="0"/>
          <a:lstStyle/>
          <a:p/>
        </p:txBody>
      </p:sp>
      <p:sp>
        <p:nvSpPr>
          <p:cNvPr id="47" name="object 47"/>
          <p:cNvSpPr/>
          <p:nvPr/>
        </p:nvSpPr>
        <p:spPr>
          <a:xfrm>
            <a:off x="5245608" y="8075676"/>
            <a:ext cx="285115" cy="152400"/>
          </a:xfrm>
          <a:custGeom>
            <a:avLst/>
            <a:gdLst/>
            <a:ahLst/>
            <a:cxnLst/>
            <a:rect l="l" t="t" r="r" b="b"/>
            <a:pathLst>
              <a:path w="285114" h="152400">
                <a:moveTo>
                  <a:pt x="237743" y="152400"/>
                </a:moveTo>
                <a:lnTo>
                  <a:pt x="234695" y="146304"/>
                </a:lnTo>
                <a:lnTo>
                  <a:pt x="244125" y="142279"/>
                </a:lnTo>
                <a:lnTo>
                  <a:pt x="251840" y="136969"/>
                </a:lnTo>
                <a:lnTo>
                  <a:pt x="268985" y="101155"/>
                </a:lnTo>
                <a:lnTo>
                  <a:pt x="271271" y="74676"/>
                </a:lnTo>
                <a:lnTo>
                  <a:pt x="270700" y="62412"/>
                </a:lnTo>
                <a:lnTo>
                  <a:pt x="257841" y="22169"/>
                </a:lnTo>
                <a:lnTo>
                  <a:pt x="234695" y="6096"/>
                </a:lnTo>
                <a:lnTo>
                  <a:pt x="237743" y="0"/>
                </a:lnTo>
                <a:lnTo>
                  <a:pt x="272795" y="27432"/>
                </a:lnTo>
                <a:lnTo>
                  <a:pt x="284987" y="76200"/>
                </a:lnTo>
                <a:lnTo>
                  <a:pt x="284368" y="90249"/>
                </a:lnTo>
                <a:lnTo>
                  <a:pt x="266247" y="134397"/>
                </a:lnTo>
                <a:lnTo>
                  <a:pt x="248578" y="148113"/>
                </a:lnTo>
                <a:lnTo>
                  <a:pt x="237743" y="152400"/>
                </a:lnTo>
                <a:close/>
              </a:path>
              <a:path w="285114" h="152400">
                <a:moveTo>
                  <a:pt x="47243" y="152400"/>
                </a:moveTo>
                <a:lnTo>
                  <a:pt x="12191" y="124968"/>
                </a:lnTo>
                <a:lnTo>
                  <a:pt x="0" y="76200"/>
                </a:lnTo>
                <a:lnTo>
                  <a:pt x="619" y="62150"/>
                </a:lnTo>
                <a:lnTo>
                  <a:pt x="18740" y="18002"/>
                </a:lnTo>
                <a:lnTo>
                  <a:pt x="47243" y="0"/>
                </a:lnTo>
                <a:lnTo>
                  <a:pt x="50291" y="6096"/>
                </a:lnTo>
                <a:lnTo>
                  <a:pt x="41719" y="10120"/>
                </a:lnTo>
                <a:lnTo>
                  <a:pt x="34289" y="15430"/>
                </a:lnTo>
                <a:lnTo>
                  <a:pt x="16001" y="50863"/>
                </a:lnTo>
                <a:lnTo>
                  <a:pt x="13715" y="74676"/>
                </a:lnTo>
                <a:lnTo>
                  <a:pt x="14287" y="88701"/>
                </a:lnTo>
                <a:lnTo>
                  <a:pt x="28003" y="130230"/>
                </a:lnTo>
                <a:lnTo>
                  <a:pt x="50291" y="146304"/>
                </a:lnTo>
                <a:lnTo>
                  <a:pt x="47243" y="152400"/>
                </a:lnTo>
                <a:close/>
              </a:path>
            </a:pathLst>
          </a:custGeom>
          <a:solidFill>
            <a:srgbClr val="000000"/>
          </a:solidFill>
        </p:spPr>
        <p:txBody>
          <a:bodyPr wrap="square" lIns="0" tIns="0" rIns="0" bIns="0" rtlCol="0"/>
          <a:lstStyle/>
          <a:p/>
        </p:txBody>
      </p:sp>
      <p:sp>
        <p:nvSpPr>
          <p:cNvPr id="48" name="object 48"/>
          <p:cNvSpPr txBox="1"/>
          <p:nvPr/>
        </p:nvSpPr>
        <p:spPr>
          <a:xfrm>
            <a:off x="1073396" y="7852347"/>
            <a:ext cx="5516245" cy="392430"/>
          </a:xfrm>
          <a:prstGeom prst="rect">
            <a:avLst/>
          </a:prstGeom>
        </p:spPr>
        <p:txBody>
          <a:bodyPr wrap="square" lIns="0" tIns="34925" rIns="0" bIns="0" rtlCol="0" vert="horz">
            <a:spAutoFit/>
          </a:bodyPr>
          <a:lstStyle/>
          <a:p>
            <a:pPr marL="963930">
              <a:lnSpc>
                <a:spcPct val="100000"/>
              </a:lnSpc>
              <a:spcBef>
                <a:spcPts val="275"/>
              </a:spcBef>
            </a:pPr>
            <a:r>
              <a:rPr dirty="0" sz="750" spc="50">
                <a:latin typeface="Cambria"/>
                <a:cs typeface="Cambria"/>
              </a:rPr>
              <a:t>7.4+20</a:t>
            </a:r>
            <a:endParaRPr sz="750">
              <a:latin typeface="Cambria"/>
              <a:cs typeface="Cambria"/>
            </a:endParaRPr>
          </a:p>
          <a:p>
            <a:pPr marL="25400">
              <a:lnSpc>
                <a:spcPct val="100000"/>
              </a:lnSpc>
              <a:spcBef>
                <a:spcPts val="305"/>
              </a:spcBef>
              <a:tabLst>
                <a:tab pos="2720975" algn="l"/>
                <a:tab pos="3161665" algn="l"/>
                <a:tab pos="3693160" algn="l"/>
                <a:tab pos="4225290" algn="l"/>
              </a:tabLst>
            </a:pPr>
            <a:r>
              <a:rPr dirty="0" sz="1250" spc="15">
                <a:latin typeface="Arial"/>
                <a:cs typeface="Arial"/>
              </a:rPr>
              <a:t>–  </a:t>
            </a:r>
            <a:r>
              <a:rPr dirty="0" sz="1250" spc="40">
                <a:latin typeface="Cambria"/>
                <a:cs typeface="Cambria"/>
              </a:rPr>
              <a:t>𝜓</a:t>
            </a:r>
            <a:r>
              <a:rPr dirty="0" baseline="-15432" sz="1350" spc="60">
                <a:latin typeface="Cambria"/>
                <a:cs typeface="Cambria"/>
              </a:rPr>
              <a:t>b  </a:t>
            </a:r>
            <a:r>
              <a:rPr dirty="0" sz="1250" spc="40">
                <a:latin typeface="Cambria"/>
                <a:cs typeface="Cambria"/>
              </a:rPr>
              <a:t>𝑡</a:t>
            </a:r>
            <a:r>
              <a:rPr dirty="0" baseline="-15432" sz="1350" spc="60">
                <a:latin typeface="Cambria"/>
                <a:cs typeface="Cambria"/>
              </a:rPr>
              <a:t>d  </a:t>
            </a:r>
            <a:r>
              <a:rPr dirty="0" sz="1250" spc="265">
                <a:latin typeface="Cambria"/>
                <a:cs typeface="Cambria"/>
              </a:rPr>
              <a:t>= </a:t>
            </a:r>
            <a:r>
              <a:rPr dirty="0" sz="1250" spc="15">
                <a:latin typeface="Cambria"/>
                <a:cs typeface="Cambria"/>
              </a:rPr>
              <a:t>120, </a:t>
            </a:r>
            <a:r>
              <a:rPr dirty="0" sz="1250" spc="25">
                <a:latin typeface="Cambria"/>
                <a:cs typeface="Cambria"/>
              </a:rPr>
              <a:t>𝑡</a:t>
            </a:r>
            <a:r>
              <a:rPr dirty="0" baseline="-15432" sz="1350" spc="37">
                <a:latin typeface="Cambria"/>
                <a:cs typeface="Cambria"/>
              </a:rPr>
              <a:t>e  </a:t>
            </a:r>
            <a:r>
              <a:rPr dirty="0" sz="1250" spc="265">
                <a:latin typeface="Cambria"/>
                <a:cs typeface="Cambria"/>
              </a:rPr>
              <a:t>= </a:t>
            </a:r>
            <a:r>
              <a:rPr dirty="0" sz="1250" spc="15">
                <a:latin typeface="Cambria"/>
                <a:cs typeface="Cambria"/>
              </a:rPr>
              <a:t>90   </a:t>
            </a:r>
            <a:r>
              <a:rPr dirty="0" sz="1250" spc="265">
                <a:latin typeface="Cambria"/>
                <a:cs typeface="Cambria"/>
              </a:rPr>
              <a:t>=</a:t>
            </a:r>
            <a:r>
              <a:rPr dirty="0" sz="1250" spc="-35">
                <a:latin typeface="Cambria"/>
                <a:cs typeface="Cambria"/>
              </a:rPr>
              <a:t> </a:t>
            </a:r>
            <a:r>
              <a:rPr dirty="0" sz="1250" spc="15">
                <a:latin typeface="Cambria"/>
                <a:cs typeface="Cambria"/>
              </a:rPr>
              <a:t>1.9</a:t>
            </a:r>
            <a:r>
              <a:rPr dirty="0" sz="1250" spc="250">
                <a:latin typeface="Cambria"/>
                <a:cs typeface="Cambria"/>
              </a:rPr>
              <a:t> </a:t>
            </a:r>
            <a:r>
              <a:rPr dirty="0" sz="1250" spc="15">
                <a:latin typeface="Cambria"/>
                <a:cs typeface="Cambria"/>
              </a:rPr>
              <a:t>1.04	0.96	0.610	0.488	90 </a:t>
            </a:r>
            <a:r>
              <a:rPr dirty="0" baseline="27777" sz="1350" spc="135">
                <a:latin typeface="Cambria"/>
                <a:cs typeface="Cambria"/>
              </a:rPr>
              <a:t>-o.118 </a:t>
            </a:r>
            <a:r>
              <a:rPr dirty="0" sz="1250" spc="265">
                <a:latin typeface="Cambria"/>
                <a:cs typeface="Cambria"/>
              </a:rPr>
              <a:t>=</a:t>
            </a:r>
            <a:r>
              <a:rPr dirty="0" sz="1250" spc="-150">
                <a:latin typeface="Cambria"/>
                <a:cs typeface="Cambria"/>
              </a:rPr>
              <a:t> </a:t>
            </a:r>
            <a:r>
              <a:rPr dirty="0" sz="1250" spc="15">
                <a:latin typeface="Cambria"/>
                <a:cs typeface="Cambria"/>
              </a:rPr>
              <a:t>0.331</a:t>
            </a:r>
            <a:endParaRPr sz="1250">
              <a:latin typeface="Cambria"/>
              <a:cs typeface="Cambria"/>
            </a:endParaRPr>
          </a:p>
        </p:txBody>
      </p:sp>
      <p:sp>
        <p:nvSpPr>
          <p:cNvPr id="49" name="object 49"/>
          <p:cNvSpPr txBox="1"/>
          <p:nvPr/>
        </p:nvSpPr>
        <p:spPr>
          <a:xfrm>
            <a:off x="6903724" y="8873744"/>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16</a:t>
            </a:r>
            <a:r>
              <a:rPr dirty="0" sz="850">
                <a:solidFill>
                  <a:srgbClr val="FFFFFF"/>
                </a:solidFill>
                <a:latin typeface="Arial"/>
                <a:cs typeface="Arial"/>
              </a:rPr>
              <a:t>2</a:t>
            </a:r>
            <a:endParaRPr sz="850">
              <a:latin typeface="Arial"/>
              <a:cs typeface="Arial"/>
            </a:endParaRPr>
          </a:p>
        </p:txBody>
      </p:sp>
      <p:sp>
        <p:nvSpPr>
          <p:cNvPr id="50" name="object 50"/>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51" name="object 51"/>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6</a:t>
            </a:r>
            <a:r>
              <a:rPr dirty="0" sz="1050" spc="-5">
                <a:solidFill>
                  <a:srgbClr val="262626"/>
                </a:solidFill>
                <a:latin typeface="Calibri"/>
                <a:cs typeface="Calibri"/>
              </a:rPr>
              <a:t>1</a:t>
            </a:r>
            <a:endParaRPr sz="1050">
              <a:latin typeface="Calibri"/>
              <a:cs typeface="Calibri"/>
            </a:endParaRPr>
          </a:p>
        </p:txBody>
      </p:sp>
      <p:sp>
        <p:nvSpPr>
          <p:cNvPr id="53" name="object 53"/>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52" name="object 52"/>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6</a:t>
            </a:r>
            <a:r>
              <a:rPr dirty="0" sz="1050" spc="-5">
                <a:solidFill>
                  <a:srgbClr val="262626"/>
                </a:solidFill>
                <a:latin typeface="Calibri"/>
                <a:cs typeface="Calibri"/>
              </a:rPr>
              <a:t>2</a:t>
            </a:r>
            <a:endParaRPr sz="1050">
              <a:latin typeface="Calibri"/>
              <a:cs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2780030" cy="417195"/>
          </a:xfrm>
          <a:prstGeom prst="rect"/>
        </p:spPr>
        <p:txBody>
          <a:bodyPr wrap="square" lIns="0" tIns="14604" rIns="0" bIns="0" rtlCol="0" vert="horz">
            <a:spAutoFit/>
          </a:bodyPr>
          <a:lstStyle/>
          <a:p>
            <a:pPr>
              <a:lnSpc>
                <a:spcPct val="100000"/>
              </a:lnSpc>
              <a:spcBef>
                <a:spcPts val="114"/>
              </a:spcBef>
            </a:pPr>
            <a:r>
              <a:rPr dirty="0" sz="2550" b="0">
                <a:solidFill>
                  <a:srgbClr val="1C7C5B"/>
                </a:solidFill>
                <a:latin typeface="Arial Black"/>
                <a:cs typeface="Arial Black"/>
              </a:rPr>
              <a:t>Excess</a:t>
            </a:r>
            <a:r>
              <a:rPr dirty="0" sz="2550" spc="-70" b="0">
                <a:solidFill>
                  <a:srgbClr val="1C7C5B"/>
                </a:solidFill>
                <a:latin typeface="Arial Black"/>
                <a:cs typeface="Arial Black"/>
              </a:rPr>
              <a:t> </a:t>
            </a:r>
            <a:r>
              <a:rPr dirty="0" sz="2550" spc="10" b="0">
                <a:solidFill>
                  <a:srgbClr val="1C7C5B"/>
                </a:solidFill>
                <a:latin typeface="Arial Black"/>
                <a:cs typeface="Arial Black"/>
              </a:rPr>
              <a:t>Camber</a:t>
            </a:r>
            <a:endParaRPr sz="2550">
              <a:latin typeface="Arial Black"/>
              <a:cs typeface="Arial Black"/>
            </a:endParaRPr>
          </a:p>
        </p:txBody>
      </p:sp>
      <p:sp>
        <p:nvSpPr>
          <p:cNvPr id="6" name="object 6"/>
          <p:cNvSpPr txBox="1"/>
          <p:nvPr/>
        </p:nvSpPr>
        <p:spPr>
          <a:xfrm>
            <a:off x="991105" y="1825177"/>
            <a:ext cx="1819910" cy="2019300"/>
          </a:xfrm>
          <a:prstGeom prst="rect">
            <a:avLst/>
          </a:prstGeom>
        </p:spPr>
        <p:txBody>
          <a:bodyPr wrap="square" lIns="0" tIns="62865" rIns="0" bIns="0" rtlCol="0" vert="horz">
            <a:spAutoFit/>
          </a:bodyPr>
          <a:lstStyle/>
          <a:p>
            <a:pPr marL="270510" indent="-245745">
              <a:lnSpc>
                <a:spcPct val="100000"/>
              </a:lnSpc>
              <a:spcBef>
                <a:spcPts val="495"/>
              </a:spcBef>
              <a:buFont typeface="Arial"/>
              <a:buChar char="•"/>
              <a:tabLst>
                <a:tab pos="270510" algn="l"/>
                <a:tab pos="271145" algn="l"/>
              </a:tabLst>
            </a:pPr>
            <a:r>
              <a:rPr dirty="0" sz="1150" spc="70">
                <a:latin typeface="Cambria"/>
                <a:cs typeface="Cambria"/>
              </a:rPr>
              <a:t>Δ</a:t>
            </a:r>
            <a:r>
              <a:rPr dirty="0" baseline="-17361" sz="1200" spc="104">
                <a:latin typeface="Cambria"/>
                <a:cs typeface="Cambria"/>
              </a:rPr>
              <a:t>girder </a:t>
            </a:r>
            <a:r>
              <a:rPr dirty="0" sz="1150" spc="210">
                <a:latin typeface="Cambria"/>
                <a:cs typeface="Cambria"/>
              </a:rPr>
              <a:t>= </a:t>
            </a:r>
            <a:r>
              <a:rPr dirty="0" sz="1150" spc="30">
                <a:latin typeface="Cambria"/>
                <a:cs typeface="Cambria"/>
              </a:rPr>
              <a:t>−3.802</a:t>
            </a:r>
            <a:r>
              <a:rPr dirty="0" sz="1150" spc="-15">
                <a:latin typeface="Cambria"/>
                <a:cs typeface="Cambria"/>
              </a:rPr>
              <a:t> </a:t>
            </a:r>
            <a:r>
              <a:rPr dirty="0" sz="1150" spc="-5">
                <a:latin typeface="Cambria"/>
                <a:cs typeface="Cambria"/>
              </a:rPr>
              <a:t>𝑖𝑛</a:t>
            </a:r>
            <a:endParaRPr sz="1150">
              <a:latin typeface="Cambria"/>
              <a:cs typeface="Cambria"/>
            </a:endParaRPr>
          </a:p>
          <a:p>
            <a:pPr marL="270510" indent="-245745">
              <a:lnSpc>
                <a:spcPct val="100000"/>
              </a:lnSpc>
              <a:spcBef>
                <a:spcPts val="400"/>
              </a:spcBef>
              <a:buFont typeface="Arial"/>
              <a:buChar char="•"/>
              <a:tabLst>
                <a:tab pos="270510" algn="l"/>
                <a:tab pos="271145" algn="l"/>
              </a:tabLst>
            </a:pPr>
            <a:r>
              <a:rPr dirty="0" sz="1150" spc="35">
                <a:latin typeface="Cambria"/>
                <a:cs typeface="Cambria"/>
              </a:rPr>
              <a:t>Δ</a:t>
            </a:r>
            <a:r>
              <a:rPr dirty="0" baseline="-17361" sz="1200" spc="52">
                <a:latin typeface="Cambria"/>
                <a:cs typeface="Cambria"/>
              </a:rPr>
              <a:t>ps </a:t>
            </a:r>
            <a:r>
              <a:rPr dirty="0" sz="1150" spc="210">
                <a:latin typeface="Cambria"/>
                <a:cs typeface="Cambria"/>
              </a:rPr>
              <a:t>= </a:t>
            </a:r>
            <a:r>
              <a:rPr dirty="0" sz="1150" spc="-5">
                <a:latin typeface="Cambria"/>
                <a:cs typeface="Cambria"/>
              </a:rPr>
              <a:t>6.897 𝑖𝑛</a:t>
            </a:r>
            <a:endParaRPr sz="1150">
              <a:latin typeface="Cambria"/>
              <a:cs typeface="Cambria"/>
            </a:endParaRPr>
          </a:p>
          <a:p>
            <a:pPr marL="270510" indent="-245745">
              <a:lnSpc>
                <a:spcPct val="100000"/>
              </a:lnSpc>
              <a:spcBef>
                <a:spcPts val="380"/>
              </a:spcBef>
              <a:buFont typeface="Arial"/>
              <a:buChar char="•"/>
              <a:tabLst>
                <a:tab pos="270510" algn="l"/>
                <a:tab pos="271145" algn="l"/>
              </a:tabLst>
            </a:pPr>
            <a:r>
              <a:rPr dirty="0" sz="1150" spc="45">
                <a:latin typeface="Cambria"/>
                <a:cs typeface="Cambria"/>
              </a:rPr>
              <a:t>Δ</a:t>
            </a:r>
            <a:r>
              <a:rPr dirty="0" baseline="-17361" sz="1200" spc="67">
                <a:latin typeface="Cambria"/>
                <a:cs typeface="Cambria"/>
              </a:rPr>
              <a:t>ereep1 </a:t>
            </a:r>
            <a:r>
              <a:rPr dirty="0" sz="1150" spc="210">
                <a:latin typeface="Cambria"/>
                <a:cs typeface="Cambria"/>
              </a:rPr>
              <a:t>= </a:t>
            </a:r>
            <a:r>
              <a:rPr dirty="0" sz="1150" spc="-5">
                <a:latin typeface="Cambria"/>
                <a:cs typeface="Cambria"/>
              </a:rPr>
              <a:t>2.639</a:t>
            </a:r>
            <a:r>
              <a:rPr dirty="0" sz="1150" spc="-20">
                <a:latin typeface="Cambria"/>
                <a:cs typeface="Cambria"/>
              </a:rPr>
              <a:t> </a:t>
            </a:r>
            <a:r>
              <a:rPr dirty="0" sz="1150" spc="-5">
                <a:latin typeface="Cambria"/>
                <a:cs typeface="Cambria"/>
              </a:rPr>
              <a:t>𝑖𝑛</a:t>
            </a:r>
            <a:endParaRPr sz="1150">
              <a:latin typeface="Cambria"/>
              <a:cs typeface="Cambria"/>
            </a:endParaRPr>
          </a:p>
          <a:p>
            <a:pPr marL="270510" indent="-245745">
              <a:lnSpc>
                <a:spcPct val="100000"/>
              </a:lnSpc>
              <a:spcBef>
                <a:spcPts val="400"/>
              </a:spcBef>
              <a:buFont typeface="Arial"/>
              <a:buChar char="•"/>
              <a:tabLst>
                <a:tab pos="270510" algn="l"/>
                <a:tab pos="271145" algn="l"/>
              </a:tabLst>
            </a:pPr>
            <a:r>
              <a:rPr dirty="0" sz="1150" spc="65">
                <a:latin typeface="Cambria"/>
                <a:cs typeface="Cambria"/>
              </a:rPr>
              <a:t>Δ</a:t>
            </a:r>
            <a:r>
              <a:rPr dirty="0" baseline="-17361" sz="1200" spc="97">
                <a:latin typeface="Cambria"/>
                <a:cs typeface="Cambria"/>
              </a:rPr>
              <a:t>tpr </a:t>
            </a:r>
            <a:r>
              <a:rPr dirty="0" sz="1150" spc="210">
                <a:latin typeface="Cambria"/>
                <a:cs typeface="Cambria"/>
              </a:rPr>
              <a:t>= </a:t>
            </a:r>
            <a:r>
              <a:rPr dirty="0" sz="1150" spc="-5">
                <a:latin typeface="Cambria"/>
                <a:cs typeface="Cambria"/>
              </a:rPr>
              <a:t>0.628</a:t>
            </a:r>
            <a:r>
              <a:rPr dirty="0" sz="1150" spc="-25">
                <a:latin typeface="Cambria"/>
                <a:cs typeface="Cambria"/>
              </a:rPr>
              <a:t> </a:t>
            </a:r>
            <a:r>
              <a:rPr dirty="0" sz="1150" spc="-5">
                <a:latin typeface="Cambria"/>
                <a:cs typeface="Cambria"/>
              </a:rPr>
              <a:t>𝑖𝑛</a:t>
            </a:r>
            <a:endParaRPr sz="1150">
              <a:latin typeface="Cambria"/>
              <a:cs typeface="Cambria"/>
            </a:endParaRPr>
          </a:p>
          <a:p>
            <a:pPr marL="270510" indent="-245745">
              <a:lnSpc>
                <a:spcPct val="100000"/>
              </a:lnSpc>
              <a:spcBef>
                <a:spcPts val="395"/>
              </a:spcBef>
              <a:buFont typeface="Arial"/>
              <a:buChar char="•"/>
              <a:tabLst>
                <a:tab pos="270510" algn="l"/>
                <a:tab pos="271145" algn="l"/>
              </a:tabLst>
            </a:pPr>
            <a:r>
              <a:rPr dirty="0" sz="1150" spc="85">
                <a:latin typeface="Cambria"/>
                <a:cs typeface="Cambria"/>
              </a:rPr>
              <a:t>Δ</a:t>
            </a:r>
            <a:r>
              <a:rPr dirty="0" baseline="-17361" sz="1200" spc="127">
                <a:latin typeface="Cambria"/>
                <a:cs typeface="Cambria"/>
              </a:rPr>
              <a:t>diaphragm </a:t>
            </a:r>
            <a:r>
              <a:rPr dirty="0" sz="1150" spc="210">
                <a:latin typeface="Cambria"/>
                <a:cs typeface="Cambria"/>
              </a:rPr>
              <a:t>= </a:t>
            </a:r>
            <a:r>
              <a:rPr dirty="0" sz="1150" spc="30">
                <a:latin typeface="Cambria"/>
                <a:cs typeface="Cambria"/>
              </a:rPr>
              <a:t>−0.141</a:t>
            </a:r>
            <a:r>
              <a:rPr dirty="0" sz="1150" spc="-50">
                <a:latin typeface="Cambria"/>
                <a:cs typeface="Cambria"/>
              </a:rPr>
              <a:t> </a:t>
            </a:r>
            <a:r>
              <a:rPr dirty="0" sz="1150" spc="-5">
                <a:latin typeface="Cambria"/>
                <a:cs typeface="Cambria"/>
              </a:rPr>
              <a:t>𝑖𝑛</a:t>
            </a:r>
            <a:endParaRPr sz="1150">
              <a:latin typeface="Cambria"/>
              <a:cs typeface="Cambria"/>
            </a:endParaRPr>
          </a:p>
          <a:p>
            <a:pPr marL="270510" indent="-245745">
              <a:lnSpc>
                <a:spcPct val="100000"/>
              </a:lnSpc>
              <a:spcBef>
                <a:spcPts val="384"/>
              </a:spcBef>
              <a:buFont typeface="Arial"/>
              <a:buChar char="•"/>
              <a:tabLst>
                <a:tab pos="270510" algn="l"/>
                <a:tab pos="271145" algn="l"/>
              </a:tabLst>
            </a:pPr>
            <a:r>
              <a:rPr dirty="0" sz="1150" spc="55">
                <a:latin typeface="Cambria"/>
                <a:cs typeface="Cambria"/>
              </a:rPr>
              <a:t>Δ</a:t>
            </a:r>
            <a:r>
              <a:rPr dirty="0" baseline="-17361" sz="1200" spc="82">
                <a:latin typeface="Cambria"/>
                <a:cs typeface="Cambria"/>
              </a:rPr>
              <a:t>slab </a:t>
            </a:r>
            <a:r>
              <a:rPr dirty="0" sz="1150" spc="210">
                <a:latin typeface="Cambria"/>
                <a:cs typeface="Cambria"/>
              </a:rPr>
              <a:t>= </a:t>
            </a:r>
            <a:r>
              <a:rPr dirty="0" sz="1150" spc="30">
                <a:latin typeface="Cambria"/>
                <a:cs typeface="Cambria"/>
              </a:rPr>
              <a:t>−2.610</a:t>
            </a:r>
            <a:r>
              <a:rPr dirty="0" sz="1150" spc="-5">
                <a:latin typeface="Cambria"/>
                <a:cs typeface="Cambria"/>
              </a:rPr>
              <a:t> 𝑖𝑛</a:t>
            </a:r>
            <a:endParaRPr sz="1150">
              <a:latin typeface="Cambria"/>
              <a:cs typeface="Cambria"/>
            </a:endParaRPr>
          </a:p>
          <a:p>
            <a:pPr marL="270510" indent="-245745">
              <a:lnSpc>
                <a:spcPct val="100000"/>
              </a:lnSpc>
              <a:spcBef>
                <a:spcPts val="260"/>
              </a:spcBef>
              <a:buFont typeface="Arial"/>
              <a:buChar char="•"/>
              <a:tabLst>
                <a:tab pos="270510" algn="l"/>
                <a:tab pos="271145" algn="l"/>
              </a:tabLst>
            </a:pPr>
            <a:r>
              <a:rPr dirty="0" sz="1150" spc="65">
                <a:latin typeface="Cambria"/>
                <a:cs typeface="Cambria"/>
              </a:rPr>
              <a:t>Δ</a:t>
            </a:r>
            <a:r>
              <a:rPr dirty="0" baseline="-17361" sz="1200" spc="97">
                <a:latin typeface="Cambria"/>
                <a:cs typeface="Cambria"/>
              </a:rPr>
              <a:t>hauneh </a:t>
            </a:r>
            <a:r>
              <a:rPr dirty="0" sz="1150" spc="210">
                <a:latin typeface="Cambria"/>
                <a:cs typeface="Cambria"/>
              </a:rPr>
              <a:t>= </a:t>
            </a:r>
            <a:r>
              <a:rPr dirty="0" sz="1150" spc="30">
                <a:latin typeface="Cambria"/>
                <a:cs typeface="Cambria"/>
              </a:rPr>
              <a:t>−0.808</a:t>
            </a:r>
            <a:r>
              <a:rPr dirty="0" sz="1150" spc="-25">
                <a:latin typeface="Cambria"/>
                <a:cs typeface="Cambria"/>
              </a:rPr>
              <a:t> </a:t>
            </a:r>
            <a:r>
              <a:rPr dirty="0" sz="1150" spc="-5">
                <a:latin typeface="Cambria"/>
                <a:cs typeface="Cambria"/>
              </a:rPr>
              <a:t>𝑖𝑛</a:t>
            </a:r>
            <a:endParaRPr sz="1150">
              <a:latin typeface="Cambria"/>
              <a:cs typeface="Cambria"/>
            </a:endParaRPr>
          </a:p>
          <a:p>
            <a:pPr marL="270510" indent="-245745">
              <a:lnSpc>
                <a:spcPct val="100000"/>
              </a:lnSpc>
              <a:spcBef>
                <a:spcPts val="265"/>
              </a:spcBef>
              <a:buFont typeface="Arial"/>
              <a:buChar char="•"/>
              <a:tabLst>
                <a:tab pos="270510" algn="l"/>
                <a:tab pos="271145" algn="l"/>
              </a:tabLst>
            </a:pPr>
            <a:r>
              <a:rPr dirty="0" sz="1150" spc="45">
                <a:latin typeface="Cambria"/>
                <a:cs typeface="Cambria"/>
              </a:rPr>
              <a:t>Δ</a:t>
            </a:r>
            <a:r>
              <a:rPr dirty="0" baseline="-17361" sz="1200" spc="67">
                <a:latin typeface="Cambria"/>
                <a:cs typeface="Cambria"/>
              </a:rPr>
              <a:t>ereep2 </a:t>
            </a:r>
            <a:r>
              <a:rPr dirty="0" sz="1150" spc="210">
                <a:latin typeface="Cambria"/>
                <a:cs typeface="Cambria"/>
              </a:rPr>
              <a:t>= </a:t>
            </a:r>
            <a:r>
              <a:rPr dirty="0" sz="1150" spc="-5">
                <a:latin typeface="Cambria"/>
                <a:cs typeface="Cambria"/>
              </a:rPr>
              <a:t>0.347</a:t>
            </a:r>
            <a:r>
              <a:rPr dirty="0" sz="1150" spc="-20">
                <a:latin typeface="Cambria"/>
                <a:cs typeface="Cambria"/>
              </a:rPr>
              <a:t> </a:t>
            </a:r>
            <a:r>
              <a:rPr dirty="0" sz="1150" spc="-5">
                <a:latin typeface="Cambria"/>
                <a:cs typeface="Cambria"/>
              </a:rPr>
              <a:t>𝑖𝑛</a:t>
            </a:r>
            <a:endParaRPr sz="1150">
              <a:latin typeface="Cambria"/>
              <a:cs typeface="Cambria"/>
            </a:endParaRPr>
          </a:p>
          <a:p>
            <a:pPr marL="270510" indent="-245745">
              <a:lnSpc>
                <a:spcPct val="100000"/>
              </a:lnSpc>
              <a:spcBef>
                <a:spcPts val="395"/>
              </a:spcBef>
              <a:buFont typeface="Arial"/>
              <a:buChar char="•"/>
              <a:tabLst>
                <a:tab pos="270510" algn="l"/>
                <a:tab pos="271145" algn="l"/>
              </a:tabLst>
            </a:pPr>
            <a:r>
              <a:rPr dirty="0" sz="1150" spc="75">
                <a:latin typeface="Cambria"/>
                <a:cs typeface="Cambria"/>
              </a:rPr>
              <a:t>Δ</a:t>
            </a:r>
            <a:r>
              <a:rPr dirty="0" baseline="-17361" sz="1200" spc="112">
                <a:latin typeface="Cambria"/>
                <a:cs typeface="Cambria"/>
              </a:rPr>
              <a:t>barrier </a:t>
            </a:r>
            <a:r>
              <a:rPr dirty="0" sz="1150" spc="210">
                <a:latin typeface="Cambria"/>
                <a:cs typeface="Cambria"/>
              </a:rPr>
              <a:t>= </a:t>
            </a:r>
            <a:r>
              <a:rPr dirty="0" sz="1150" spc="30">
                <a:latin typeface="Cambria"/>
                <a:cs typeface="Cambria"/>
              </a:rPr>
              <a:t>−0.457</a:t>
            </a:r>
            <a:r>
              <a:rPr dirty="0" sz="1150" spc="-35">
                <a:latin typeface="Cambria"/>
                <a:cs typeface="Cambria"/>
              </a:rPr>
              <a:t> </a:t>
            </a:r>
            <a:r>
              <a:rPr dirty="0" sz="1150" spc="-5">
                <a:latin typeface="Cambria"/>
                <a:cs typeface="Cambria"/>
              </a:rPr>
              <a:t>𝑖𝑛</a:t>
            </a:r>
            <a:endParaRPr sz="1150">
              <a:latin typeface="Cambria"/>
              <a:cs typeface="Cambria"/>
            </a:endParaRPr>
          </a:p>
        </p:txBody>
      </p:sp>
      <p:sp>
        <p:nvSpPr>
          <p:cNvPr id="7" name="object 7"/>
          <p:cNvSpPr txBox="1"/>
          <p:nvPr/>
        </p:nvSpPr>
        <p:spPr>
          <a:xfrm>
            <a:off x="3968541" y="1843558"/>
            <a:ext cx="2778760" cy="1696085"/>
          </a:xfrm>
          <a:prstGeom prst="rect">
            <a:avLst/>
          </a:prstGeom>
        </p:spPr>
        <p:txBody>
          <a:bodyPr wrap="square" lIns="0" tIns="46355" rIns="0" bIns="0" rtlCol="0" vert="horz">
            <a:spAutoFit/>
          </a:bodyPr>
          <a:lstStyle/>
          <a:p>
            <a:pPr marL="283210" indent="-245745">
              <a:lnSpc>
                <a:spcPct val="100000"/>
              </a:lnSpc>
              <a:spcBef>
                <a:spcPts val="365"/>
              </a:spcBef>
              <a:buFont typeface="Arial"/>
              <a:buChar char="•"/>
              <a:tabLst>
                <a:tab pos="283210" algn="l"/>
                <a:tab pos="283845" algn="l"/>
              </a:tabLst>
            </a:pPr>
            <a:r>
              <a:rPr dirty="0" sz="1150" spc="5">
                <a:latin typeface="Cambria"/>
                <a:cs typeface="Cambria"/>
              </a:rPr>
              <a:t>Δ</a:t>
            </a:r>
            <a:r>
              <a:rPr dirty="0" baseline="-17361" sz="1200" spc="7">
                <a:latin typeface="Cambria"/>
                <a:cs typeface="Cambria"/>
              </a:rPr>
              <a:t>1 </a:t>
            </a:r>
            <a:r>
              <a:rPr dirty="0" sz="1150" spc="210">
                <a:latin typeface="Cambria"/>
                <a:cs typeface="Cambria"/>
              </a:rPr>
              <a:t>= </a:t>
            </a:r>
            <a:r>
              <a:rPr dirty="0" sz="1150" spc="30">
                <a:latin typeface="Cambria"/>
                <a:cs typeface="Cambria"/>
              </a:rPr>
              <a:t>−3.802 </a:t>
            </a:r>
            <a:r>
              <a:rPr dirty="0" sz="1150" spc="210">
                <a:latin typeface="Cambria"/>
                <a:cs typeface="Cambria"/>
              </a:rPr>
              <a:t>+ </a:t>
            </a:r>
            <a:r>
              <a:rPr dirty="0" sz="1150" spc="-10">
                <a:latin typeface="Cambria"/>
                <a:cs typeface="Cambria"/>
              </a:rPr>
              <a:t>6.897 </a:t>
            </a:r>
            <a:r>
              <a:rPr dirty="0" sz="1150" spc="210">
                <a:latin typeface="Cambria"/>
                <a:cs typeface="Cambria"/>
              </a:rPr>
              <a:t>=</a:t>
            </a:r>
            <a:r>
              <a:rPr dirty="0" sz="1150" spc="-80">
                <a:latin typeface="Cambria"/>
                <a:cs typeface="Cambria"/>
              </a:rPr>
              <a:t> </a:t>
            </a:r>
            <a:r>
              <a:rPr dirty="0" sz="1150" spc="-10">
                <a:latin typeface="Cambria"/>
                <a:cs typeface="Cambria"/>
              </a:rPr>
              <a:t>3.096𝑖𝑛</a:t>
            </a:r>
            <a:endParaRPr sz="1150">
              <a:latin typeface="Cambria"/>
              <a:cs typeface="Cambria"/>
            </a:endParaRPr>
          </a:p>
          <a:p>
            <a:pPr marL="283210" indent="-245745">
              <a:lnSpc>
                <a:spcPct val="100000"/>
              </a:lnSpc>
              <a:spcBef>
                <a:spcPts val="265"/>
              </a:spcBef>
              <a:buFont typeface="Arial"/>
              <a:buChar char="•"/>
              <a:tabLst>
                <a:tab pos="283210" algn="l"/>
                <a:tab pos="283845" algn="l"/>
              </a:tabLst>
            </a:pPr>
            <a:r>
              <a:rPr dirty="0" sz="1150" spc="15">
                <a:latin typeface="Cambria"/>
                <a:cs typeface="Cambria"/>
              </a:rPr>
              <a:t>Δ</a:t>
            </a:r>
            <a:r>
              <a:rPr dirty="0" baseline="-17361" sz="1200" spc="22">
                <a:latin typeface="Cambria"/>
                <a:cs typeface="Cambria"/>
              </a:rPr>
              <a:t>2 </a:t>
            </a:r>
            <a:r>
              <a:rPr dirty="0" sz="1150" spc="210">
                <a:latin typeface="Cambria"/>
                <a:cs typeface="Cambria"/>
              </a:rPr>
              <a:t>= </a:t>
            </a:r>
            <a:r>
              <a:rPr dirty="0" sz="1150" spc="-5">
                <a:latin typeface="Cambria"/>
                <a:cs typeface="Cambria"/>
              </a:rPr>
              <a:t>3.096 </a:t>
            </a:r>
            <a:r>
              <a:rPr dirty="0" sz="1150" spc="210">
                <a:latin typeface="Cambria"/>
                <a:cs typeface="Cambria"/>
              </a:rPr>
              <a:t>+ </a:t>
            </a:r>
            <a:r>
              <a:rPr dirty="0" sz="1150" spc="-5">
                <a:latin typeface="Cambria"/>
                <a:cs typeface="Cambria"/>
              </a:rPr>
              <a:t>2.639 </a:t>
            </a:r>
            <a:r>
              <a:rPr dirty="0" sz="1150" spc="210">
                <a:latin typeface="Cambria"/>
                <a:cs typeface="Cambria"/>
              </a:rPr>
              <a:t>=</a:t>
            </a:r>
            <a:r>
              <a:rPr dirty="0" sz="1150" spc="-80">
                <a:latin typeface="Cambria"/>
                <a:cs typeface="Cambria"/>
              </a:rPr>
              <a:t> </a:t>
            </a:r>
            <a:r>
              <a:rPr dirty="0" sz="1150" spc="-10">
                <a:latin typeface="Cambria"/>
                <a:cs typeface="Cambria"/>
              </a:rPr>
              <a:t>5.735 </a:t>
            </a:r>
            <a:r>
              <a:rPr dirty="0" sz="1150" spc="-5">
                <a:latin typeface="Cambria"/>
                <a:cs typeface="Cambria"/>
              </a:rPr>
              <a:t>𝑖𝑛</a:t>
            </a:r>
            <a:endParaRPr sz="1150">
              <a:latin typeface="Cambria"/>
              <a:cs typeface="Cambria"/>
            </a:endParaRPr>
          </a:p>
          <a:p>
            <a:pPr marL="283210" indent="-245745">
              <a:lnSpc>
                <a:spcPct val="100000"/>
              </a:lnSpc>
              <a:spcBef>
                <a:spcPts val="260"/>
              </a:spcBef>
              <a:buFont typeface="Arial"/>
              <a:buChar char="•"/>
              <a:tabLst>
                <a:tab pos="283210" algn="l"/>
                <a:tab pos="283845" algn="l"/>
              </a:tabLst>
            </a:pPr>
            <a:r>
              <a:rPr dirty="0" sz="1150" spc="15">
                <a:latin typeface="Cambria"/>
                <a:cs typeface="Cambria"/>
              </a:rPr>
              <a:t>Δ</a:t>
            </a:r>
            <a:r>
              <a:rPr dirty="0" baseline="-17361" sz="1200" spc="22">
                <a:latin typeface="Cambria"/>
                <a:cs typeface="Cambria"/>
              </a:rPr>
              <a:t>3</a:t>
            </a:r>
            <a:r>
              <a:rPr dirty="0" baseline="-17361" sz="1200" spc="247">
                <a:latin typeface="Cambria"/>
                <a:cs typeface="Cambria"/>
              </a:rPr>
              <a:t> </a:t>
            </a:r>
            <a:r>
              <a:rPr dirty="0" sz="1150" spc="210">
                <a:latin typeface="Cambria"/>
                <a:cs typeface="Cambria"/>
              </a:rPr>
              <a:t>=</a:t>
            </a:r>
            <a:r>
              <a:rPr dirty="0" sz="1150" spc="60">
                <a:latin typeface="Cambria"/>
                <a:cs typeface="Cambria"/>
              </a:rPr>
              <a:t> </a:t>
            </a:r>
            <a:r>
              <a:rPr dirty="0" sz="1150" spc="-5">
                <a:latin typeface="Cambria"/>
                <a:cs typeface="Cambria"/>
              </a:rPr>
              <a:t>5.735</a:t>
            </a:r>
            <a:r>
              <a:rPr dirty="0" sz="1150" spc="-15">
                <a:latin typeface="Cambria"/>
                <a:cs typeface="Cambria"/>
              </a:rPr>
              <a:t> </a:t>
            </a:r>
            <a:r>
              <a:rPr dirty="0" sz="1150" spc="210">
                <a:latin typeface="Cambria"/>
                <a:cs typeface="Cambria"/>
              </a:rPr>
              <a:t>+</a:t>
            </a:r>
            <a:r>
              <a:rPr dirty="0" sz="1150">
                <a:latin typeface="Cambria"/>
                <a:cs typeface="Cambria"/>
              </a:rPr>
              <a:t> </a:t>
            </a:r>
            <a:r>
              <a:rPr dirty="0" sz="1150" spc="-5">
                <a:latin typeface="Cambria"/>
                <a:cs typeface="Cambria"/>
              </a:rPr>
              <a:t>0.628 </a:t>
            </a:r>
            <a:r>
              <a:rPr dirty="0" sz="1150" spc="210">
                <a:latin typeface="Cambria"/>
                <a:cs typeface="Cambria"/>
              </a:rPr>
              <a:t>−</a:t>
            </a:r>
            <a:r>
              <a:rPr dirty="0" sz="1150" spc="-20">
                <a:latin typeface="Cambria"/>
                <a:cs typeface="Cambria"/>
              </a:rPr>
              <a:t> </a:t>
            </a:r>
            <a:r>
              <a:rPr dirty="0" sz="1150" spc="-5">
                <a:latin typeface="Cambria"/>
                <a:cs typeface="Cambria"/>
              </a:rPr>
              <a:t>0.141</a:t>
            </a:r>
            <a:r>
              <a:rPr dirty="0" sz="1150" spc="55">
                <a:latin typeface="Cambria"/>
                <a:cs typeface="Cambria"/>
              </a:rPr>
              <a:t> </a:t>
            </a:r>
            <a:r>
              <a:rPr dirty="0" sz="1150" spc="210">
                <a:latin typeface="Cambria"/>
                <a:cs typeface="Cambria"/>
              </a:rPr>
              <a:t>=</a:t>
            </a:r>
            <a:r>
              <a:rPr dirty="0" sz="1150" spc="65">
                <a:latin typeface="Cambria"/>
                <a:cs typeface="Cambria"/>
              </a:rPr>
              <a:t> </a:t>
            </a:r>
            <a:r>
              <a:rPr dirty="0" sz="1150" spc="-10">
                <a:latin typeface="Cambria"/>
                <a:cs typeface="Cambria"/>
              </a:rPr>
              <a:t>6.222</a:t>
            </a:r>
            <a:r>
              <a:rPr dirty="0" sz="1150" spc="-5">
                <a:latin typeface="Cambria"/>
                <a:cs typeface="Cambria"/>
              </a:rPr>
              <a:t> 𝑖𝑛</a:t>
            </a:r>
            <a:endParaRPr sz="1150">
              <a:latin typeface="Cambria"/>
              <a:cs typeface="Cambria"/>
            </a:endParaRPr>
          </a:p>
          <a:p>
            <a:pPr marL="283210" indent="-245745">
              <a:lnSpc>
                <a:spcPct val="100000"/>
              </a:lnSpc>
              <a:spcBef>
                <a:spcPts val="265"/>
              </a:spcBef>
              <a:buFont typeface="Arial"/>
              <a:buChar char="•"/>
              <a:tabLst>
                <a:tab pos="283210" algn="l"/>
                <a:tab pos="283845" algn="l"/>
              </a:tabLst>
            </a:pPr>
            <a:r>
              <a:rPr dirty="0" sz="1150" spc="15">
                <a:latin typeface="Cambria"/>
                <a:cs typeface="Cambria"/>
              </a:rPr>
              <a:t>Δ</a:t>
            </a:r>
            <a:r>
              <a:rPr dirty="0" baseline="-17361" sz="1200" spc="22">
                <a:latin typeface="Cambria"/>
                <a:cs typeface="Cambria"/>
              </a:rPr>
              <a:t>4 </a:t>
            </a:r>
            <a:r>
              <a:rPr dirty="0" sz="1150" spc="210">
                <a:latin typeface="Cambria"/>
                <a:cs typeface="Cambria"/>
              </a:rPr>
              <a:t>= </a:t>
            </a:r>
            <a:r>
              <a:rPr dirty="0" sz="1150" spc="-5">
                <a:latin typeface="Cambria"/>
                <a:cs typeface="Cambria"/>
              </a:rPr>
              <a:t>6.222 </a:t>
            </a:r>
            <a:r>
              <a:rPr dirty="0" sz="1150" spc="210">
                <a:latin typeface="Cambria"/>
                <a:cs typeface="Cambria"/>
              </a:rPr>
              <a:t>+</a:t>
            </a:r>
            <a:r>
              <a:rPr dirty="0" sz="1150" spc="-175">
                <a:latin typeface="Cambria"/>
                <a:cs typeface="Cambria"/>
              </a:rPr>
              <a:t> </a:t>
            </a:r>
            <a:r>
              <a:rPr dirty="0" sz="1150" spc="-5">
                <a:latin typeface="Cambria"/>
                <a:cs typeface="Cambria"/>
              </a:rPr>
              <a:t>0.347 </a:t>
            </a:r>
            <a:r>
              <a:rPr dirty="0" sz="1150" spc="210">
                <a:latin typeface="Cambria"/>
                <a:cs typeface="Cambria"/>
              </a:rPr>
              <a:t>= </a:t>
            </a:r>
            <a:r>
              <a:rPr dirty="0" sz="1150" spc="-10">
                <a:latin typeface="Cambria"/>
                <a:cs typeface="Cambria"/>
              </a:rPr>
              <a:t>6.569 </a:t>
            </a:r>
            <a:r>
              <a:rPr dirty="0" sz="1150" spc="-5">
                <a:latin typeface="Cambria"/>
                <a:cs typeface="Cambria"/>
              </a:rPr>
              <a:t>𝑖𝑛 </a:t>
            </a:r>
            <a:r>
              <a:rPr dirty="0" sz="1150" spc="210">
                <a:latin typeface="Cambria"/>
                <a:cs typeface="Cambria"/>
              </a:rPr>
              <a:t>= </a:t>
            </a:r>
            <a:r>
              <a:rPr dirty="0" sz="1150" spc="5">
                <a:latin typeface="Cambria"/>
                <a:cs typeface="Cambria"/>
              </a:rPr>
              <a:t>𝐷</a:t>
            </a:r>
            <a:r>
              <a:rPr dirty="0" baseline="-17361" sz="1200" spc="7">
                <a:latin typeface="Cambria"/>
                <a:cs typeface="Cambria"/>
              </a:rPr>
              <a:t>12o</a:t>
            </a:r>
            <a:endParaRPr baseline="-17361" sz="1200">
              <a:latin typeface="Cambria"/>
              <a:cs typeface="Cambria"/>
            </a:endParaRPr>
          </a:p>
          <a:p>
            <a:pPr marL="283210" indent="-245745">
              <a:lnSpc>
                <a:spcPct val="100000"/>
              </a:lnSpc>
              <a:spcBef>
                <a:spcPts val="265"/>
              </a:spcBef>
              <a:buFont typeface="Arial"/>
              <a:buChar char="•"/>
              <a:tabLst>
                <a:tab pos="283210" algn="l"/>
                <a:tab pos="283845" algn="l"/>
              </a:tabLst>
            </a:pPr>
            <a:r>
              <a:rPr dirty="0" sz="1150" spc="15">
                <a:latin typeface="Cambria"/>
                <a:cs typeface="Cambria"/>
              </a:rPr>
              <a:t>Δ</a:t>
            </a:r>
            <a:r>
              <a:rPr dirty="0" baseline="-17361" sz="1200" spc="22">
                <a:latin typeface="Cambria"/>
                <a:cs typeface="Cambria"/>
              </a:rPr>
              <a:t>5</a:t>
            </a:r>
            <a:r>
              <a:rPr dirty="0" baseline="-17361" sz="1200" spc="247">
                <a:latin typeface="Cambria"/>
                <a:cs typeface="Cambria"/>
              </a:rPr>
              <a:t> </a:t>
            </a:r>
            <a:r>
              <a:rPr dirty="0" sz="1150" spc="210">
                <a:latin typeface="Cambria"/>
                <a:cs typeface="Cambria"/>
              </a:rPr>
              <a:t>=</a:t>
            </a:r>
            <a:r>
              <a:rPr dirty="0" sz="1150" spc="60">
                <a:latin typeface="Cambria"/>
                <a:cs typeface="Cambria"/>
              </a:rPr>
              <a:t> </a:t>
            </a:r>
            <a:r>
              <a:rPr dirty="0" sz="1150" spc="-5">
                <a:latin typeface="Cambria"/>
                <a:cs typeface="Cambria"/>
              </a:rPr>
              <a:t>6.569</a:t>
            </a:r>
            <a:r>
              <a:rPr dirty="0" sz="1150" spc="-15">
                <a:latin typeface="Cambria"/>
                <a:cs typeface="Cambria"/>
              </a:rPr>
              <a:t> </a:t>
            </a:r>
            <a:r>
              <a:rPr dirty="0" sz="1150" spc="210">
                <a:latin typeface="Cambria"/>
                <a:cs typeface="Cambria"/>
              </a:rPr>
              <a:t>−</a:t>
            </a:r>
            <a:r>
              <a:rPr dirty="0" sz="1150">
                <a:latin typeface="Cambria"/>
                <a:cs typeface="Cambria"/>
              </a:rPr>
              <a:t> </a:t>
            </a:r>
            <a:r>
              <a:rPr dirty="0" sz="1150" spc="-5">
                <a:latin typeface="Cambria"/>
                <a:cs typeface="Cambria"/>
              </a:rPr>
              <a:t>2.610 </a:t>
            </a:r>
            <a:r>
              <a:rPr dirty="0" sz="1150" spc="210">
                <a:latin typeface="Cambria"/>
                <a:cs typeface="Cambria"/>
              </a:rPr>
              <a:t>−</a:t>
            </a:r>
            <a:r>
              <a:rPr dirty="0" sz="1150" spc="-20">
                <a:latin typeface="Cambria"/>
                <a:cs typeface="Cambria"/>
              </a:rPr>
              <a:t> </a:t>
            </a:r>
            <a:r>
              <a:rPr dirty="0" sz="1150" spc="-5">
                <a:latin typeface="Cambria"/>
                <a:cs typeface="Cambria"/>
              </a:rPr>
              <a:t>0.808</a:t>
            </a:r>
            <a:r>
              <a:rPr dirty="0" sz="1150" spc="55">
                <a:latin typeface="Cambria"/>
                <a:cs typeface="Cambria"/>
              </a:rPr>
              <a:t> </a:t>
            </a:r>
            <a:r>
              <a:rPr dirty="0" sz="1150" spc="210">
                <a:latin typeface="Cambria"/>
                <a:cs typeface="Cambria"/>
              </a:rPr>
              <a:t>=</a:t>
            </a:r>
            <a:r>
              <a:rPr dirty="0" sz="1150" spc="65">
                <a:latin typeface="Cambria"/>
                <a:cs typeface="Cambria"/>
              </a:rPr>
              <a:t> </a:t>
            </a:r>
            <a:r>
              <a:rPr dirty="0" sz="1150" spc="-10">
                <a:latin typeface="Cambria"/>
                <a:cs typeface="Cambria"/>
              </a:rPr>
              <a:t>3.150</a:t>
            </a:r>
            <a:r>
              <a:rPr dirty="0" sz="1150" spc="-5">
                <a:latin typeface="Cambria"/>
                <a:cs typeface="Cambria"/>
              </a:rPr>
              <a:t> 𝑖𝑛</a:t>
            </a:r>
            <a:endParaRPr sz="1150">
              <a:latin typeface="Cambria"/>
              <a:cs typeface="Cambria"/>
            </a:endParaRPr>
          </a:p>
          <a:p>
            <a:pPr marL="283210" indent="-245745">
              <a:lnSpc>
                <a:spcPct val="100000"/>
              </a:lnSpc>
              <a:spcBef>
                <a:spcPts val="265"/>
              </a:spcBef>
              <a:buFont typeface="Arial"/>
              <a:buChar char="•"/>
              <a:tabLst>
                <a:tab pos="283210" algn="l"/>
                <a:tab pos="283845" algn="l"/>
              </a:tabLst>
            </a:pPr>
            <a:r>
              <a:rPr dirty="0" sz="1150" spc="15">
                <a:latin typeface="Cambria"/>
                <a:cs typeface="Cambria"/>
              </a:rPr>
              <a:t>Δ</a:t>
            </a:r>
            <a:r>
              <a:rPr dirty="0" baseline="-17361" sz="1200" spc="22">
                <a:latin typeface="Cambria"/>
                <a:cs typeface="Cambria"/>
              </a:rPr>
              <a:t>6 </a:t>
            </a:r>
            <a:r>
              <a:rPr dirty="0" sz="1150" spc="210">
                <a:latin typeface="Cambria"/>
                <a:cs typeface="Cambria"/>
              </a:rPr>
              <a:t>= </a:t>
            </a:r>
            <a:r>
              <a:rPr dirty="0" sz="1150" spc="-5">
                <a:latin typeface="Cambria"/>
                <a:cs typeface="Cambria"/>
              </a:rPr>
              <a:t>3.150 </a:t>
            </a:r>
            <a:r>
              <a:rPr dirty="0" sz="1150" spc="210">
                <a:latin typeface="Cambria"/>
                <a:cs typeface="Cambria"/>
              </a:rPr>
              <a:t>− </a:t>
            </a:r>
            <a:r>
              <a:rPr dirty="0" sz="1150" spc="-5">
                <a:latin typeface="Cambria"/>
                <a:cs typeface="Cambria"/>
              </a:rPr>
              <a:t>0.457 </a:t>
            </a:r>
            <a:r>
              <a:rPr dirty="0" sz="1150" spc="210">
                <a:latin typeface="Cambria"/>
                <a:cs typeface="Cambria"/>
              </a:rPr>
              <a:t>=</a:t>
            </a:r>
            <a:r>
              <a:rPr dirty="0" sz="1150" spc="-95">
                <a:latin typeface="Cambria"/>
                <a:cs typeface="Cambria"/>
              </a:rPr>
              <a:t> </a:t>
            </a:r>
            <a:r>
              <a:rPr dirty="0" sz="1150" spc="-5">
                <a:latin typeface="Cambria"/>
                <a:cs typeface="Cambria"/>
              </a:rPr>
              <a:t>2.693𝑖𝑛</a:t>
            </a:r>
            <a:endParaRPr sz="1150">
              <a:latin typeface="Cambria"/>
              <a:cs typeface="Cambria"/>
            </a:endParaRPr>
          </a:p>
          <a:p>
            <a:pPr>
              <a:lnSpc>
                <a:spcPct val="100000"/>
              </a:lnSpc>
              <a:spcBef>
                <a:spcPts val="30"/>
              </a:spcBef>
              <a:buFont typeface="Arial"/>
              <a:buChar char="•"/>
            </a:pPr>
            <a:endParaRPr sz="1600">
              <a:latin typeface="Cambria"/>
              <a:cs typeface="Cambria"/>
            </a:endParaRPr>
          </a:p>
          <a:p>
            <a:pPr marL="283210" indent="-245745">
              <a:lnSpc>
                <a:spcPct val="100000"/>
              </a:lnSpc>
              <a:buFont typeface="Arial"/>
              <a:buChar char="•"/>
              <a:tabLst>
                <a:tab pos="283210" algn="l"/>
                <a:tab pos="283845" algn="l"/>
              </a:tabLst>
            </a:pPr>
            <a:r>
              <a:rPr dirty="0" sz="1150" spc="45">
                <a:latin typeface="Cambria"/>
                <a:cs typeface="Cambria"/>
              </a:rPr>
              <a:t>Δ</a:t>
            </a:r>
            <a:r>
              <a:rPr dirty="0" baseline="-17361" sz="1200" spc="67">
                <a:latin typeface="Cambria"/>
                <a:cs typeface="Cambria"/>
              </a:rPr>
              <a:t>exeess </a:t>
            </a:r>
            <a:r>
              <a:rPr dirty="0" sz="1150" spc="210">
                <a:latin typeface="Cambria"/>
                <a:cs typeface="Cambria"/>
              </a:rPr>
              <a:t>= </a:t>
            </a:r>
            <a:r>
              <a:rPr dirty="0" sz="1150" spc="15">
                <a:latin typeface="Cambria"/>
                <a:cs typeface="Cambria"/>
              </a:rPr>
              <a:t>Δ</a:t>
            </a:r>
            <a:r>
              <a:rPr dirty="0" baseline="-17361" sz="1200" spc="22">
                <a:latin typeface="Cambria"/>
                <a:cs typeface="Cambria"/>
              </a:rPr>
              <a:t>6 </a:t>
            </a:r>
            <a:r>
              <a:rPr dirty="0" sz="1150" spc="210">
                <a:latin typeface="Cambria"/>
                <a:cs typeface="Cambria"/>
              </a:rPr>
              <a:t>= </a:t>
            </a:r>
            <a:r>
              <a:rPr dirty="0" sz="1150" spc="-5">
                <a:latin typeface="Cambria"/>
                <a:cs typeface="Cambria"/>
              </a:rPr>
              <a:t>2.693</a:t>
            </a:r>
            <a:r>
              <a:rPr dirty="0" sz="1150" spc="-165">
                <a:latin typeface="Cambria"/>
                <a:cs typeface="Cambria"/>
              </a:rPr>
              <a:t> </a:t>
            </a:r>
            <a:r>
              <a:rPr dirty="0" sz="1150" spc="-5">
                <a:latin typeface="Cambria"/>
                <a:cs typeface="Cambria"/>
              </a:rPr>
              <a:t>𝑖𝑛</a:t>
            </a:r>
            <a:endParaRPr sz="1150">
              <a:latin typeface="Cambria"/>
              <a:cs typeface="Cambria"/>
            </a:endParaRPr>
          </a:p>
        </p:txBody>
      </p:sp>
      <p:sp>
        <p:nvSpPr>
          <p:cNvPr id="8" name="object 8"/>
          <p:cNvSpPr txBox="1"/>
          <p:nvPr/>
        </p:nvSpPr>
        <p:spPr>
          <a:xfrm>
            <a:off x="4357146" y="3841453"/>
            <a:ext cx="172720" cy="140970"/>
          </a:xfrm>
          <a:prstGeom prst="rect">
            <a:avLst/>
          </a:prstGeom>
        </p:spPr>
        <p:txBody>
          <a:bodyPr wrap="square" lIns="0" tIns="13335" rIns="0" bIns="0" rtlCol="0" vert="horz">
            <a:spAutoFit/>
          </a:bodyPr>
          <a:lstStyle/>
          <a:p>
            <a:pPr>
              <a:lnSpc>
                <a:spcPct val="100000"/>
              </a:lnSpc>
              <a:spcBef>
                <a:spcPts val="105"/>
              </a:spcBef>
            </a:pPr>
            <a:r>
              <a:rPr dirty="0" sz="750">
                <a:latin typeface="Arial"/>
                <a:cs typeface="Arial"/>
              </a:rPr>
              <a:t>1</a:t>
            </a:r>
            <a:r>
              <a:rPr dirty="0" sz="750" spc="-5">
                <a:latin typeface="Arial"/>
                <a:cs typeface="Arial"/>
              </a:rPr>
              <a:t>2</a:t>
            </a:r>
            <a:r>
              <a:rPr dirty="0" sz="750">
                <a:latin typeface="Arial"/>
                <a:cs typeface="Arial"/>
              </a:rPr>
              <a:t>0</a:t>
            </a:r>
            <a:endParaRPr sz="750">
              <a:latin typeface="Arial"/>
              <a:cs typeface="Arial"/>
            </a:endParaRPr>
          </a:p>
        </p:txBody>
      </p:sp>
      <p:sp>
        <p:nvSpPr>
          <p:cNvPr id="9" name="object 9"/>
          <p:cNvSpPr txBox="1"/>
          <p:nvPr/>
        </p:nvSpPr>
        <p:spPr>
          <a:xfrm>
            <a:off x="4006641" y="3757632"/>
            <a:ext cx="2212975" cy="199390"/>
          </a:xfrm>
          <a:prstGeom prst="rect">
            <a:avLst/>
          </a:prstGeom>
        </p:spPr>
        <p:txBody>
          <a:bodyPr wrap="square" lIns="0" tIns="11430" rIns="0" bIns="0" rtlCol="0" vert="horz">
            <a:spAutoFit/>
          </a:bodyPr>
          <a:lstStyle/>
          <a:p>
            <a:pPr marL="244475" indent="-245110">
              <a:lnSpc>
                <a:spcPct val="100000"/>
              </a:lnSpc>
              <a:spcBef>
                <a:spcPts val="90"/>
              </a:spcBef>
              <a:buChar char="•"/>
              <a:tabLst>
                <a:tab pos="244475" algn="l"/>
                <a:tab pos="245110" algn="l"/>
                <a:tab pos="549910" algn="l"/>
              </a:tabLst>
            </a:pPr>
            <a:r>
              <a:rPr dirty="0" sz="1150" spc="-10">
                <a:latin typeface="Arial"/>
                <a:cs typeface="Arial"/>
              </a:rPr>
              <a:t>D	= Camber at deck</a:t>
            </a:r>
            <a:r>
              <a:rPr dirty="0" sz="1150">
                <a:latin typeface="Arial"/>
                <a:cs typeface="Arial"/>
              </a:rPr>
              <a:t> </a:t>
            </a:r>
            <a:r>
              <a:rPr dirty="0" sz="1150" spc="-10">
                <a:latin typeface="Arial"/>
                <a:cs typeface="Arial"/>
              </a:rPr>
              <a:t>casting</a:t>
            </a:r>
            <a:endParaRPr sz="1150">
              <a:latin typeface="Arial"/>
              <a:cs typeface="Arial"/>
            </a:endParaRPr>
          </a:p>
        </p:txBody>
      </p:sp>
      <p:sp>
        <p:nvSpPr>
          <p:cNvPr id="10" name="object 10"/>
          <p:cNvSpPr txBox="1"/>
          <p:nvPr/>
        </p:nvSpPr>
        <p:spPr>
          <a:xfrm>
            <a:off x="6903724" y="4498371"/>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16</a:t>
            </a:r>
            <a:r>
              <a:rPr dirty="0" sz="850">
                <a:solidFill>
                  <a:srgbClr val="FFFFFF"/>
                </a:solidFill>
                <a:latin typeface="Arial"/>
                <a:cs typeface="Arial"/>
              </a:rPr>
              <a:t>3</a:t>
            </a:r>
            <a:endParaRPr sz="850">
              <a:latin typeface="Arial"/>
              <a:cs typeface="Arial"/>
            </a:endParaRPr>
          </a:p>
        </p:txBody>
      </p:sp>
      <p:sp>
        <p:nvSpPr>
          <p:cNvPr id="11" name="object 11"/>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12" name="object 12"/>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3" name="object 13"/>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4" name="object 14"/>
          <p:cNvSpPr txBox="1"/>
          <p:nvPr/>
        </p:nvSpPr>
        <p:spPr>
          <a:xfrm>
            <a:off x="1016466" y="5528576"/>
            <a:ext cx="3957954" cy="417195"/>
          </a:xfrm>
          <a:prstGeom prst="rect">
            <a:avLst/>
          </a:prstGeom>
        </p:spPr>
        <p:txBody>
          <a:bodyPr wrap="square" lIns="0" tIns="14604" rIns="0" bIns="0" rtlCol="0" vert="horz">
            <a:spAutoFit/>
          </a:bodyPr>
          <a:lstStyle/>
          <a:p>
            <a:pPr>
              <a:lnSpc>
                <a:spcPct val="100000"/>
              </a:lnSpc>
              <a:spcBef>
                <a:spcPts val="114"/>
              </a:spcBef>
            </a:pPr>
            <a:r>
              <a:rPr dirty="0" sz="2550">
                <a:solidFill>
                  <a:srgbClr val="1C7C5B"/>
                </a:solidFill>
                <a:latin typeface="Arial Black"/>
                <a:cs typeface="Arial Black"/>
              </a:rPr>
              <a:t>Required </a:t>
            </a:r>
            <a:r>
              <a:rPr dirty="0" sz="2550" spc="20">
                <a:solidFill>
                  <a:srgbClr val="1C7C5B"/>
                </a:solidFill>
                <a:latin typeface="Arial Black"/>
                <a:cs typeface="Arial Black"/>
              </a:rPr>
              <a:t>Slab</a:t>
            </a:r>
            <a:r>
              <a:rPr dirty="0" sz="2550" spc="-75">
                <a:solidFill>
                  <a:srgbClr val="1C7C5B"/>
                </a:solidFill>
                <a:latin typeface="Arial Black"/>
                <a:cs typeface="Arial Black"/>
              </a:rPr>
              <a:t> </a:t>
            </a:r>
            <a:r>
              <a:rPr dirty="0" sz="2550" spc="5">
                <a:solidFill>
                  <a:srgbClr val="1C7C5B"/>
                </a:solidFill>
                <a:latin typeface="Arial Black"/>
                <a:cs typeface="Arial Black"/>
              </a:rPr>
              <a:t>Haunch</a:t>
            </a:r>
            <a:endParaRPr sz="2550">
              <a:latin typeface="Arial Black"/>
              <a:cs typeface="Arial Black"/>
            </a:endParaRPr>
          </a:p>
        </p:txBody>
      </p:sp>
      <p:sp>
        <p:nvSpPr>
          <p:cNvPr id="15" name="object 15"/>
          <p:cNvSpPr txBox="1"/>
          <p:nvPr/>
        </p:nvSpPr>
        <p:spPr>
          <a:xfrm>
            <a:off x="991105" y="6258366"/>
            <a:ext cx="5331460" cy="654050"/>
          </a:xfrm>
          <a:prstGeom prst="rect">
            <a:avLst/>
          </a:prstGeom>
        </p:spPr>
        <p:txBody>
          <a:bodyPr wrap="square" lIns="0" tIns="34290" rIns="0" bIns="0" rtlCol="0" vert="horz">
            <a:spAutoFit/>
          </a:bodyPr>
          <a:lstStyle/>
          <a:p>
            <a:pPr marL="270510" indent="-245745">
              <a:lnSpc>
                <a:spcPct val="100000"/>
              </a:lnSpc>
              <a:spcBef>
                <a:spcPts val="270"/>
              </a:spcBef>
              <a:buFont typeface="Arial"/>
              <a:buChar char="•"/>
              <a:tabLst>
                <a:tab pos="270510" algn="l"/>
                <a:tab pos="271145" algn="l"/>
                <a:tab pos="1657350" algn="l"/>
              </a:tabLst>
            </a:pPr>
            <a:r>
              <a:rPr dirty="0" baseline="12077" sz="1725" spc="97">
                <a:latin typeface="Cambria"/>
                <a:cs typeface="Cambria"/>
              </a:rPr>
              <a:t>𝐴</a:t>
            </a:r>
            <a:r>
              <a:rPr dirty="0" sz="800" spc="65">
                <a:latin typeface="Cambria"/>
                <a:cs typeface="Cambria"/>
              </a:rPr>
              <a:t>hauneh</a:t>
            </a:r>
            <a:r>
              <a:rPr dirty="0" sz="800" spc="285">
                <a:latin typeface="Cambria"/>
                <a:cs typeface="Cambria"/>
              </a:rPr>
              <a:t> </a:t>
            </a:r>
            <a:r>
              <a:rPr dirty="0" baseline="12077" sz="1725" spc="315">
                <a:latin typeface="Cambria"/>
                <a:cs typeface="Cambria"/>
              </a:rPr>
              <a:t>=</a:t>
            </a:r>
            <a:r>
              <a:rPr dirty="0" baseline="12077" sz="1725" spc="187">
                <a:latin typeface="Cambria"/>
                <a:cs typeface="Cambria"/>
              </a:rPr>
              <a:t> </a:t>
            </a:r>
            <a:r>
              <a:rPr dirty="0" baseline="12077" sz="1725" spc="142">
                <a:latin typeface="Cambria"/>
                <a:cs typeface="Cambria"/>
              </a:rPr>
              <a:t>𝐴</a:t>
            </a:r>
            <a:r>
              <a:rPr dirty="0" sz="800" spc="95">
                <a:latin typeface="Cambria"/>
                <a:cs typeface="Cambria"/>
              </a:rPr>
              <a:t>slab+fill	</a:t>
            </a:r>
            <a:r>
              <a:rPr dirty="0" baseline="12077" sz="1725" spc="315">
                <a:latin typeface="Cambria"/>
                <a:cs typeface="Cambria"/>
              </a:rPr>
              <a:t>+</a:t>
            </a:r>
            <a:r>
              <a:rPr dirty="0" baseline="12077" sz="1725" spc="22">
                <a:latin typeface="Cambria"/>
                <a:cs typeface="Cambria"/>
              </a:rPr>
              <a:t> </a:t>
            </a:r>
            <a:r>
              <a:rPr dirty="0" baseline="12077" sz="1725" spc="127">
                <a:latin typeface="Cambria"/>
                <a:cs typeface="Cambria"/>
              </a:rPr>
              <a:t>𝐴</a:t>
            </a:r>
            <a:r>
              <a:rPr dirty="0" sz="800" spc="85">
                <a:latin typeface="Cambria"/>
                <a:cs typeface="Cambria"/>
              </a:rPr>
              <a:t>profile</a:t>
            </a:r>
            <a:r>
              <a:rPr dirty="0" sz="800" spc="50">
                <a:latin typeface="Cambria"/>
                <a:cs typeface="Cambria"/>
              </a:rPr>
              <a:t> </a:t>
            </a:r>
            <a:r>
              <a:rPr dirty="0" sz="800" spc="120">
                <a:latin typeface="Cambria"/>
                <a:cs typeface="Cambria"/>
              </a:rPr>
              <a:t>effeet</a:t>
            </a:r>
            <a:r>
              <a:rPr dirty="0" sz="800" spc="170">
                <a:latin typeface="Cambria"/>
                <a:cs typeface="Cambria"/>
              </a:rPr>
              <a:t> </a:t>
            </a:r>
            <a:r>
              <a:rPr dirty="0" baseline="12077" sz="1725" spc="315">
                <a:latin typeface="Cambria"/>
                <a:cs typeface="Cambria"/>
              </a:rPr>
              <a:t>+</a:t>
            </a:r>
            <a:r>
              <a:rPr dirty="0" baseline="12077" sz="1725" spc="7">
                <a:latin typeface="Cambria"/>
                <a:cs typeface="Cambria"/>
              </a:rPr>
              <a:t> </a:t>
            </a:r>
            <a:r>
              <a:rPr dirty="0" baseline="12077" sz="1725" spc="104">
                <a:latin typeface="Cambria"/>
                <a:cs typeface="Cambria"/>
              </a:rPr>
              <a:t>𝐴</a:t>
            </a:r>
            <a:r>
              <a:rPr dirty="0" sz="800" spc="70">
                <a:latin typeface="Cambria"/>
                <a:cs typeface="Cambria"/>
              </a:rPr>
              <a:t>girder</a:t>
            </a:r>
            <a:r>
              <a:rPr dirty="0" sz="800" spc="50">
                <a:latin typeface="Cambria"/>
                <a:cs typeface="Cambria"/>
              </a:rPr>
              <a:t> </a:t>
            </a:r>
            <a:r>
              <a:rPr dirty="0" sz="800" spc="80">
                <a:latin typeface="Cambria"/>
                <a:cs typeface="Cambria"/>
              </a:rPr>
              <a:t>orientation</a:t>
            </a:r>
            <a:r>
              <a:rPr dirty="0" sz="800" spc="40">
                <a:latin typeface="Cambria"/>
                <a:cs typeface="Cambria"/>
              </a:rPr>
              <a:t> </a:t>
            </a:r>
            <a:r>
              <a:rPr dirty="0" sz="800" spc="120">
                <a:latin typeface="Cambria"/>
                <a:cs typeface="Cambria"/>
              </a:rPr>
              <a:t>effeet</a:t>
            </a:r>
            <a:r>
              <a:rPr dirty="0" sz="800" spc="165">
                <a:latin typeface="Cambria"/>
                <a:cs typeface="Cambria"/>
              </a:rPr>
              <a:t> </a:t>
            </a:r>
            <a:r>
              <a:rPr dirty="0" baseline="12077" sz="1725" spc="315">
                <a:latin typeface="Cambria"/>
                <a:cs typeface="Cambria"/>
              </a:rPr>
              <a:t>+</a:t>
            </a:r>
            <a:r>
              <a:rPr dirty="0" baseline="12077" sz="1725" spc="7">
                <a:latin typeface="Cambria"/>
                <a:cs typeface="Cambria"/>
              </a:rPr>
              <a:t> </a:t>
            </a:r>
            <a:r>
              <a:rPr dirty="0" baseline="12077" sz="1725" spc="67">
                <a:latin typeface="Cambria"/>
                <a:cs typeface="Cambria"/>
              </a:rPr>
              <a:t>𝐴</a:t>
            </a:r>
            <a:r>
              <a:rPr dirty="0" sz="800" spc="45">
                <a:latin typeface="Cambria"/>
                <a:cs typeface="Cambria"/>
              </a:rPr>
              <a:t>exeess </a:t>
            </a:r>
            <a:r>
              <a:rPr dirty="0" sz="800" spc="75">
                <a:latin typeface="Cambria"/>
                <a:cs typeface="Cambria"/>
              </a:rPr>
              <a:t>eamber</a:t>
            </a:r>
            <a:endParaRPr sz="800">
              <a:latin typeface="Cambria"/>
              <a:cs typeface="Cambria"/>
            </a:endParaRPr>
          </a:p>
          <a:p>
            <a:pPr marL="270510" indent="-245745">
              <a:lnSpc>
                <a:spcPct val="100000"/>
              </a:lnSpc>
              <a:spcBef>
                <a:spcPts val="235"/>
              </a:spcBef>
              <a:buSzPct val="92000"/>
              <a:buFont typeface="Arial"/>
              <a:buChar char="•"/>
              <a:tabLst>
                <a:tab pos="270510" algn="l"/>
                <a:tab pos="271145" algn="l"/>
              </a:tabLst>
            </a:pPr>
            <a:r>
              <a:rPr dirty="0" sz="1250" spc="80">
                <a:latin typeface="Cambria"/>
                <a:cs typeface="Cambria"/>
              </a:rPr>
              <a:t>𝛢</a:t>
            </a:r>
            <a:r>
              <a:rPr dirty="0" baseline="-15432" sz="1350" spc="120">
                <a:latin typeface="Cambria"/>
                <a:cs typeface="Cambria"/>
              </a:rPr>
              <a:t>hauneh</a:t>
            </a:r>
            <a:r>
              <a:rPr dirty="0" baseline="-15432" sz="1350" spc="247">
                <a:latin typeface="Cambria"/>
                <a:cs typeface="Cambria"/>
              </a:rPr>
              <a:t> </a:t>
            </a:r>
            <a:r>
              <a:rPr dirty="0" sz="1250" spc="265">
                <a:latin typeface="Cambria"/>
                <a:cs typeface="Cambria"/>
              </a:rPr>
              <a:t>=</a:t>
            </a:r>
            <a:r>
              <a:rPr dirty="0" sz="1250" spc="85">
                <a:latin typeface="Cambria"/>
                <a:cs typeface="Cambria"/>
              </a:rPr>
              <a:t> </a:t>
            </a:r>
            <a:r>
              <a:rPr dirty="0" sz="1250" spc="10">
                <a:latin typeface="Cambria"/>
                <a:cs typeface="Cambria"/>
              </a:rPr>
              <a:t>8.25𝑖𝑛</a:t>
            </a:r>
            <a:r>
              <a:rPr dirty="0" sz="1250" spc="45">
                <a:latin typeface="Cambria"/>
                <a:cs typeface="Cambria"/>
              </a:rPr>
              <a:t> </a:t>
            </a:r>
            <a:r>
              <a:rPr dirty="0" sz="1250" spc="265">
                <a:latin typeface="Cambria"/>
                <a:cs typeface="Cambria"/>
              </a:rPr>
              <a:t>+</a:t>
            </a:r>
            <a:r>
              <a:rPr dirty="0" sz="1250" spc="10">
                <a:latin typeface="Cambria"/>
                <a:cs typeface="Cambria"/>
              </a:rPr>
              <a:t> </a:t>
            </a:r>
            <a:r>
              <a:rPr dirty="0" sz="1250" spc="15">
                <a:latin typeface="Cambria"/>
                <a:cs typeface="Cambria"/>
              </a:rPr>
              <a:t>0.98𝑖𝑛</a:t>
            </a:r>
            <a:r>
              <a:rPr dirty="0" sz="1250" spc="40">
                <a:latin typeface="Cambria"/>
                <a:cs typeface="Cambria"/>
              </a:rPr>
              <a:t> </a:t>
            </a:r>
            <a:r>
              <a:rPr dirty="0" sz="1250" spc="265">
                <a:latin typeface="Cambria"/>
                <a:cs typeface="Cambria"/>
              </a:rPr>
              <a:t>+</a:t>
            </a:r>
            <a:r>
              <a:rPr dirty="0" sz="1250" spc="10">
                <a:latin typeface="Cambria"/>
                <a:cs typeface="Cambria"/>
              </a:rPr>
              <a:t> </a:t>
            </a:r>
            <a:r>
              <a:rPr dirty="0" sz="1250" spc="15">
                <a:latin typeface="Cambria"/>
                <a:cs typeface="Cambria"/>
              </a:rPr>
              <a:t>0.35𝑖𝑛</a:t>
            </a:r>
            <a:r>
              <a:rPr dirty="0" sz="1250" spc="40">
                <a:latin typeface="Cambria"/>
                <a:cs typeface="Cambria"/>
              </a:rPr>
              <a:t> </a:t>
            </a:r>
            <a:r>
              <a:rPr dirty="0" sz="1250" spc="265">
                <a:latin typeface="Cambria"/>
                <a:cs typeface="Cambria"/>
              </a:rPr>
              <a:t>+</a:t>
            </a:r>
            <a:r>
              <a:rPr dirty="0" sz="1250" spc="5">
                <a:latin typeface="Cambria"/>
                <a:cs typeface="Cambria"/>
              </a:rPr>
              <a:t> </a:t>
            </a:r>
            <a:r>
              <a:rPr dirty="0" sz="1250" spc="15">
                <a:latin typeface="Cambria"/>
                <a:cs typeface="Cambria"/>
              </a:rPr>
              <a:t>2.693𝑖𝑛</a:t>
            </a:r>
            <a:r>
              <a:rPr dirty="0" sz="1250" spc="114">
                <a:latin typeface="Cambria"/>
                <a:cs typeface="Cambria"/>
              </a:rPr>
              <a:t> </a:t>
            </a:r>
            <a:r>
              <a:rPr dirty="0" sz="1250" spc="265">
                <a:latin typeface="Cambria"/>
                <a:cs typeface="Cambria"/>
              </a:rPr>
              <a:t>=</a:t>
            </a:r>
            <a:r>
              <a:rPr dirty="0" sz="1250" spc="85">
                <a:latin typeface="Cambria"/>
                <a:cs typeface="Cambria"/>
              </a:rPr>
              <a:t> </a:t>
            </a:r>
            <a:r>
              <a:rPr dirty="0" sz="1250" spc="15">
                <a:latin typeface="Cambria"/>
                <a:cs typeface="Cambria"/>
              </a:rPr>
              <a:t>12.27 𝑖𝑛</a:t>
            </a:r>
            <a:endParaRPr sz="1250">
              <a:latin typeface="Cambria"/>
              <a:cs typeface="Cambria"/>
            </a:endParaRPr>
          </a:p>
          <a:p>
            <a:pPr marL="270510" indent="-245745">
              <a:lnSpc>
                <a:spcPct val="100000"/>
              </a:lnSpc>
              <a:spcBef>
                <a:spcPts val="280"/>
              </a:spcBef>
              <a:buFont typeface="Arial"/>
              <a:buChar char="•"/>
              <a:tabLst>
                <a:tab pos="270510" algn="l"/>
                <a:tab pos="271145" algn="l"/>
              </a:tabLst>
            </a:pPr>
            <a:r>
              <a:rPr dirty="0" sz="1150" spc="60">
                <a:latin typeface="Cambria"/>
                <a:cs typeface="Cambria"/>
              </a:rPr>
              <a:t>𝐴</a:t>
            </a:r>
            <a:r>
              <a:rPr dirty="0" baseline="-17361" sz="1200" spc="89">
                <a:latin typeface="Cambria"/>
                <a:cs typeface="Cambria"/>
              </a:rPr>
              <a:t>provided </a:t>
            </a:r>
            <a:r>
              <a:rPr dirty="0" sz="1150" spc="210">
                <a:latin typeface="Cambria"/>
                <a:cs typeface="Cambria"/>
              </a:rPr>
              <a:t>= </a:t>
            </a:r>
            <a:r>
              <a:rPr dirty="0" sz="1150" spc="-5">
                <a:latin typeface="Cambria"/>
                <a:cs typeface="Cambria"/>
              </a:rPr>
              <a:t>12.5</a:t>
            </a:r>
            <a:r>
              <a:rPr dirty="0" sz="1150" spc="20">
                <a:latin typeface="Cambria"/>
                <a:cs typeface="Cambria"/>
              </a:rPr>
              <a:t> </a:t>
            </a:r>
            <a:r>
              <a:rPr dirty="0" sz="1150" spc="-10">
                <a:latin typeface="Cambria"/>
                <a:cs typeface="Cambria"/>
              </a:rPr>
              <a:t>𝑖𝑛</a:t>
            </a:r>
            <a:endParaRPr sz="1150">
              <a:latin typeface="Cambria"/>
              <a:cs typeface="Cambria"/>
            </a:endParaRPr>
          </a:p>
        </p:txBody>
      </p:sp>
      <p:sp>
        <p:nvSpPr>
          <p:cNvPr id="16" name="object 16"/>
          <p:cNvSpPr txBox="1"/>
          <p:nvPr/>
        </p:nvSpPr>
        <p:spPr>
          <a:xfrm>
            <a:off x="6903724" y="8873744"/>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16</a:t>
            </a:r>
            <a:r>
              <a:rPr dirty="0" sz="850">
                <a:solidFill>
                  <a:srgbClr val="FFFFFF"/>
                </a:solidFill>
                <a:latin typeface="Arial"/>
                <a:cs typeface="Arial"/>
              </a:rPr>
              <a:t>4</a:t>
            </a:r>
            <a:endParaRPr sz="850">
              <a:latin typeface="Arial"/>
              <a:cs typeface="Arial"/>
            </a:endParaRPr>
          </a:p>
        </p:txBody>
      </p:sp>
      <p:sp>
        <p:nvSpPr>
          <p:cNvPr id="17" name="object 17"/>
          <p:cNvSpPr/>
          <p:nvPr/>
        </p:nvSpPr>
        <p:spPr>
          <a:xfrm>
            <a:off x="1935479" y="6941820"/>
            <a:ext cx="4655819" cy="1816608"/>
          </a:xfrm>
          <a:prstGeom prst="rect">
            <a:avLst/>
          </a:prstGeom>
          <a:blipFill>
            <a:blip r:embed="rId3" cstate="print"/>
            <a:stretch>
              <a:fillRect/>
            </a:stretch>
          </a:blipFill>
        </p:spPr>
        <p:txBody>
          <a:bodyPr wrap="square" lIns="0" tIns="0" rIns="0" bIns="0" rtlCol="0"/>
          <a:lstStyle/>
          <a:p/>
        </p:txBody>
      </p:sp>
      <p:sp>
        <p:nvSpPr>
          <p:cNvPr id="18" name="object 18"/>
          <p:cNvSpPr/>
          <p:nvPr/>
        </p:nvSpPr>
        <p:spPr>
          <a:xfrm>
            <a:off x="1459991" y="7437120"/>
            <a:ext cx="887094" cy="18415"/>
          </a:xfrm>
          <a:custGeom>
            <a:avLst/>
            <a:gdLst/>
            <a:ahLst/>
            <a:cxnLst/>
            <a:rect l="l" t="t" r="r" b="b"/>
            <a:pathLst>
              <a:path w="887094" h="18415">
                <a:moveTo>
                  <a:pt x="0" y="0"/>
                </a:moveTo>
                <a:lnTo>
                  <a:pt x="886967" y="0"/>
                </a:lnTo>
                <a:lnTo>
                  <a:pt x="886967" y="18288"/>
                </a:lnTo>
                <a:lnTo>
                  <a:pt x="0" y="18288"/>
                </a:lnTo>
                <a:lnTo>
                  <a:pt x="0" y="0"/>
                </a:lnTo>
                <a:close/>
              </a:path>
            </a:pathLst>
          </a:custGeom>
          <a:solidFill>
            <a:srgbClr val="4F80BC"/>
          </a:solidFill>
        </p:spPr>
        <p:txBody>
          <a:bodyPr wrap="square" lIns="0" tIns="0" rIns="0" bIns="0" rtlCol="0"/>
          <a:lstStyle/>
          <a:p/>
        </p:txBody>
      </p:sp>
      <p:sp>
        <p:nvSpPr>
          <p:cNvPr id="19" name="object 19"/>
          <p:cNvSpPr/>
          <p:nvPr/>
        </p:nvSpPr>
        <p:spPr>
          <a:xfrm>
            <a:off x="1459991" y="7437120"/>
            <a:ext cx="887094" cy="18415"/>
          </a:xfrm>
          <a:custGeom>
            <a:avLst/>
            <a:gdLst/>
            <a:ahLst/>
            <a:cxnLst/>
            <a:rect l="l" t="t" r="r" b="b"/>
            <a:pathLst>
              <a:path w="887094" h="18415">
                <a:moveTo>
                  <a:pt x="0" y="0"/>
                </a:moveTo>
                <a:lnTo>
                  <a:pt x="886967" y="0"/>
                </a:lnTo>
                <a:lnTo>
                  <a:pt x="886967" y="18288"/>
                </a:lnTo>
                <a:lnTo>
                  <a:pt x="0" y="18288"/>
                </a:lnTo>
                <a:lnTo>
                  <a:pt x="0" y="0"/>
                </a:lnTo>
                <a:close/>
              </a:path>
            </a:pathLst>
          </a:custGeom>
          <a:solidFill>
            <a:srgbClr val="4F80BC"/>
          </a:solidFill>
        </p:spPr>
        <p:txBody>
          <a:bodyPr wrap="square" lIns="0" tIns="0" rIns="0" bIns="0" rtlCol="0"/>
          <a:lstStyle/>
          <a:p/>
        </p:txBody>
      </p:sp>
      <p:sp>
        <p:nvSpPr>
          <p:cNvPr id="20" name="object 20"/>
          <p:cNvSpPr/>
          <p:nvPr/>
        </p:nvSpPr>
        <p:spPr>
          <a:xfrm>
            <a:off x="1450848" y="7749540"/>
            <a:ext cx="889000" cy="18415"/>
          </a:xfrm>
          <a:custGeom>
            <a:avLst/>
            <a:gdLst/>
            <a:ahLst/>
            <a:cxnLst/>
            <a:rect l="l" t="t" r="r" b="b"/>
            <a:pathLst>
              <a:path w="889000" h="18415">
                <a:moveTo>
                  <a:pt x="0" y="0"/>
                </a:moveTo>
                <a:lnTo>
                  <a:pt x="888491" y="0"/>
                </a:lnTo>
                <a:lnTo>
                  <a:pt x="888491" y="18288"/>
                </a:lnTo>
                <a:lnTo>
                  <a:pt x="0" y="18288"/>
                </a:lnTo>
                <a:lnTo>
                  <a:pt x="0" y="0"/>
                </a:lnTo>
                <a:close/>
              </a:path>
            </a:pathLst>
          </a:custGeom>
          <a:solidFill>
            <a:srgbClr val="4F80BC"/>
          </a:solidFill>
        </p:spPr>
        <p:txBody>
          <a:bodyPr wrap="square" lIns="0" tIns="0" rIns="0" bIns="0" rtlCol="0"/>
          <a:lstStyle/>
          <a:p/>
        </p:txBody>
      </p:sp>
      <p:sp>
        <p:nvSpPr>
          <p:cNvPr id="21" name="object 21"/>
          <p:cNvSpPr/>
          <p:nvPr/>
        </p:nvSpPr>
        <p:spPr>
          <a:xfrm>
            <a:off x="1450848" y="7749540"/>
            <a:ext cx="889000" cy="18415"/>
          </a:xfrm>
          <a:custGeom>
            <a:avLst/>
            <a:gdLst/>
            <a:ahLst/>
            <a:cxnLst/>
            <a:rect l="l" t="t" r="r" b="b"/>
            <a:pathLst>
              <a:path w="889000" h="18415">
                <a:moveTo>
                  <a:pt x="0" y="0"/>
                </a:moveTo>
                <a:lnTo>
                  <a:pt x="888491" y="0"/>
                </a:lnTo>
                <a:lnTo>
                  <a:pt x="888491" y="18288"/>
                </a:lnTo>
                <a:lnTo>
                  <a:pt x="0" y="18288"/>
                </a:lnTo>
                <a:lnTo>
                  <a:pt x="0" y="0"/>
                </a:lnTo>
                <a:close/>
              </a:path>
            </a:pathLst>
          </a:custGeom>
          <a:solidFill>
            <a:srgbClr val="4F80BC"/>
          </a:solidFill>
        </p:spPr>
        <p:txBody>
          <a:bodyPr wrap="square" lIns="0" tIns="0" rIns="0" bIns="0" rtlCol="0"/>
          <a:lstStyle/>
          <a:p/>
        </p:txBody>
      </p:sp>
      <p:sp>
        <p:nvSpPr>
          <p:cNvPr id="22" name="object 22"/>
          <p:cNvSpPr/>
          <p:nvPr/>
        </p:nvSpPr>
        <p:spPr>
          <a:xfrm>
            <a:off x="1522475" y="7446264"/>
            <a:ext cx="55244" cy="321945"/>
          </a:xfrm>
          <a:custGeom>
            <a:avLst/>
            <a:gdLst/>
            <a:ahLst/>
            <a:cxnLst/>
            <a:rect l="l" t="t" r="r" b="b"/>
            <a:pathLst>
              <a:path w="55244" h="321945">
                <a:moveTo>
                  <a:pt x="18288" y="54864"/>
                </a:moveTo>
                <a:lnTo>
                  <a:pt x="0" y="54864"/>
                </a:lnTo>
                <a:lnTo>
                  <a:pt x="27432" y="0"/>
                </a:lnTo>
                <a:lnTo>
                  <a:pt x="50292" y="45720"/>
                </a:lnTo>
                <a:lnTo>
                  <a:pt x="18288" y="45720"/>
                </a:lnTo>
                <a:lnTo>
                  <a:pt x="18288" y="54864"/>
                </a:lnTo>
                <a:close/>
              </a:path>
              <a:path w="55244" h="321945">
                <a:moveTo>
                  <a:pt x="36576" y="275844"/>
                </a:moveTo>
                <a:lnTo>
                  <a:pt x="18288" y="275844"/>
                </a:lnTo>
                <a:lnTo>
                  <a:pt x="18288" y="45720"/>
                </a:lnTo>
                <a:lnTo>
                  <a:pt x="36576" y="45720"/>
                </a:lnTo>
                <a:lnTo>
                  <a:pt x="36576" y="275844"/>
                </a:lnTo>
                <a:close/>
              </a:path>
              <a:path w="55244" h="321945">
                <a:moveTo>
                  <a:pt x="54864" y="54864"/>
                </a:moveTo>
                <a:lnTo>
                  <a:pt x="36576" y="54864"/>
                </a:lnTo>
                <a:lnTo>
                  <a:pt x="36576" y="45720"/>
                </a:lnTo>
                <a:lnTo>
                  <a:pt x="50292" y="45720"/>
                </a:lnTo>
                <a:lnTo>
                  <a:pt x="54864" y="54864"/>
                </a:lnTo>
                <a:close/>
              </a:path>
              <a:path w="55244" h="321945">
                <a:moveTo>
                  <a:pt x="27432" y="321564"/>
                </a:moveTo>
                <a:lnTo>
                  <a:pt x="0" y="266700"/>
                </a:lnTo>
                <a:lnTo>
                  <a:pt x="18288" y="266700"/>
                </a:lnTo>
                <a:lnTo>
                  <a:pt x="18288" y="275844"/>
                </a:lnTo>
                <a:lnTo>
                  <a:pt x="50292" y="275844"/>
                </a:lnTo>
                <a:lnTo>
                  <a:pt x="27432" y="321564"/>
                </a:lnTo>
                <a:close/>
              </a:path>
              <a:path w="55244" h="321945">
                <a:moveTo>
                  <a:pt x="50292" y="275844"/>
                </a:moveTo>
                <a:lnTo>
                  <a:pt x="36576" y="275844"/>
                </a:lnTo>
                <a:lnTo>
                  <a:pt x="36576" y="266700"/>
                </a:lnTo>
                <a:lnTo>
                  <a:pt x="54864" y="266700"/>
                </a:lnTo>
                <a:lnTo>
                  <a:pt x="50292" y="275844"/>
                </a:lnTo>
                <a:close/>
              </a:path>
            </a:pathLst>
          </a:custGeom>
          <a:solidFill>
            <a:srgbClr val="4F80BC"/>
          </a:solidFill>
        </p:spPr>
        <p:txBody>
          <a:bodyPr wrap="square" lIns="0" tIns="0" rIns="0" bIns="0" rtlCol="0"/>
          <a:lstStyle/>
          <a:p/>
        </p:txBody>
      </p:sp>
      <p:sp>
        <p:nvSpPr>
          <p:cNvPr id="23" name="object 23"/>
          <p:cNvSpPr txBox="1"/>
          <p:nvPr/>
        </p:nvSpPr>
        <p:spPr>
          <a:xfrm>
            <a:off x="1248168" y="7486923"/>
            <a:ext cx="230504" cy="221615"/>
          </a:xfrm>
          <a:prstGeom prst="rect">
            <a:avLst/>
          </a:prstGeom>
        </p:spPr>
        <p:txBody>
          <a:bodyPr wrap="square" lIns="0" tIns="17145" rIns="0" bIns="0" rtlCol="0" vert="horz">
            <a:spAutoFit/>
          </a:bodyPr>
          <a:lstStyle/>
          <a:p>
            <a:pPr>
              <a:lnSpc>
                <a:spcPct val="100000"/>
              </a:lnSpc>
              <a:spcBef>
                <a:spcPts val="135"/>
              </a:spcBef>
            </a:pPr>
            <a:r>
              <a:rPr dirty="0" sz="1250" spc="15">
                <a:latin typeface="Arial"/>
                <a:cs typeface="Arial"/>
              </a:rPr>
              <a:t>“</a:t>
            </a:r>
            <a:r>
              <a:rPr dirty="0" sz="1250" spc="10">
                <a:latin typeface="Arial"/>
                <a:cs typeface="Arial"/>
              </a:rPr>
              <a:t>A</a:t>
            </a:r>
            <a:r>
              <a:rPr dirty="0" sz="1250" spc="10">
                <a:latin typeface="Arial"/>
                <a:cs typeface="Arial"/>
              </a:rPr>
              <a:t>”</a:t>
            </a:r>
            <a:endParaRPr sz="1250">
              <a:latin typeface="Arial"/>
              <a:cs typeface="Arial"/>
            </a:endParaRPr>
          </a:p>
        </p:txBody>
      </p:sp>
      <p:sp>
        <p:nvSpPr>
          <p:cNvPr id="24" name="object 24"/>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25" name="object 25"/>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6</a:t>
            </a:r>
            <a:r>
              <a:rPr dirty="0" sz="1050" spc="-5">
                <a:solidFill>
                  <a:srgbClr val="262626"/>
                </a:solidFill>
                <a:latin typeface="Calibri"/>
                <a:cs typeface="Calibri"/>
              </a:rPr>
              <a:t>3</a:t>
            </a:r>
            <a:endParaRPr sz="1050">
              <a:latin typeface="Calibri"/>
              <a:cs typeface="Calibri"/>
            </a:endParaRPr>
          </a:p>
        </p:txBody>
      </p:sp>
      <p:sp>
        <p:nvSpPr>
          <p:cNvPr id="27" name="object 27"/>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26" name="object 26"/>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6</a:t>
            </a:r>
            <a:r>
              <a:rPr dirty="0" sz="1050" spc="-5">
                <a:solidFill>
                  <a:srgbClr val="262626"/>
                </a:solidFill>
                <a:latin typeface="Calibri"/>
                <a:cs typeface="Calibri"/>
              </a:rPr>
              <a:t>4</a:t>
            </a:r>
            <a:endParaRPr sz="1050">
              <a:latin typeface="Calibri"/>
              <a:cs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2624455" cy="417195"/>
          </a:xfrm>
          <a:prstGeom prst="rect"/>
        </p:spPr>
        <p:txBody>
          <a:bodyPr wrap="square" lIns="0" tIns="14604" rIns="0" bIns="0" rtlCol="0" vert="horz">
            <a:spAutoFit/>
          </a:bodyPr>
          <a:lstStyle/>
          <a:p>
            <a:pPr>
              <a:lnSpc>
                <a:spcPct val="100000"/>
              </a:lnSpc>
              <a:spcBef>
                <a:spcPts val="114"/>
              </a:spcBef>
            </a:pPr>
            <a:r>
              <a:rPr dirty="0" sz="2550" spc="10" b="0">
                <a:solidFill>
                  <a:srgbClr val="1C7C5B"/>
                </a:solidFill>
                <a:latin typeface="Arial Black"/>
                <a:cs typeface="Arial Black"/>
              </a:rPr>
              <a:t>Camber</a:t>
            </a:r>
            <a:r>
              <a:rPr dirty="0" sz="2550" spc="-70" b="0">
                <a:solidFill>
                  <a:srgbClr val="1C7C5B"/>
                </a:solidFill>
                <a:latin typeface="Arial Black"/>
                <a:cs typeface="Arial Black"/>
              </a:rPr>
              <a:t> </a:t>
            </a:r>
            <a:r>
              <a:rPr dirty="0" sz="2550" spc="10" b="0">
                <a:solidFill>
                  <a:srgbClr val="1C7C5B"/>
                </a:solidFill>
                <a:latin typeface="Arial Black"/>
                <a:cs typeface="Arial Black"/>
              </a:rPr>
              <a:t>Range</a:t>
            </a:r>
            <a:endParaRPr sz="2550">
              <a:latin typeface="Arial Black"/>
              <a:cs typeface="Arial Black"/>
            </a:endParaRPr>
          </a:p>
        </p:txBody>
      </p:sp>
      <p:sp>
        <p:nvSpPr>
          <p:cNvPr id="6" name="object 6"/>
          <p:cNvSpPr txBox="1"/>
          <p:nvPr/>
        </p:nvSpPr>
        <p:spPr>
          <a:xfrm>
            <a:off x="1016505" y="1843558"/>
            <a:ext cx="2711450" cy="2078355"/>
          </a:xfrm>
          <a:prstGeom prst="rect">
            <a:avLst/>
          </a:prstGeom>
        </p:spPr>
        <p:txBody>
          <a:bodyPr wrap="square" lIns="0" tIns="46355" rIns="0" bIns="0" rtlCol="0" vert="horz">
            <a:spAutoFit/>
          </a:bodyPr>
          <a:lstStyle/>
          <a:p>
            <a:pPr marL="244475" indent="-245110">
              <a:lnSpc>
                <a:spcPct val="100000"/>
              </a:lnSpc>
              <a:spcBef>
                <a:spcPts val="365"/>
              </a:spcBef>
              <a:buChar char="•"/>
              <a:tabLst>
                <a:tab pos="244475" algn="l"/>
                <a:tab pos="245110" algn="l"/>
              </a:tabLst>
            </a:pPr>
            <a:r>
              <a:rPr dirty="0" sz="1150" spc="-10">
                <a:latin typeface="Arial"/>
                <a:cs typeface="Arial"/>
              </a:rPr>
              <a:t>Camber variation</a:t>
            </a:r>
            <a:endParaRPr sz="1150">
              <a:latin typeface="Arial"/>
              <a:cs typeface="Arial"/>
            </a:endParaRPr>
          </a:p>
          <a:p>
            <a:pPr lvl="1" marL="530225" indent="-205104">
              <a:lnSpc>
                <a:spcPct val="100000"/>
              </a:lnSpc>
              <a:spcBef>
                <a:spcPts val="265"/>
              </a:spcBef>
              <a:buChar char="–"/>
              <a:tabLst>
                <a:tab pos="530860" algn="l"/>
              </a:tabLst>
            </a:pPr>
            <a:r>
              <a:rPr dirty="0" sz="1150" spc="-10">
                <a:latin typeface="Arial"/>
                <a:cs typeface="Arial"/>
              </a:rPr>
              <a:t>Construction</a:t>
            </a:r>
            <a:r>
              <a:rPr dirty="0" sz="1150" spc="-40">
                <a:latin typeface="Arial"/>
                <a:cs typeface="Arial"/>
              </a:rPr>
              <a:t> </a:t>
            </a:r>
            <a:r>
              <a:rPr dirty="0" sz="1150" spc="-15">
                <a:latin typeface="Arial"/>
                <a:cs typeface="Arial"/>
              </a:rPr>
              <a:t>Timing</a:t>
            </a:r>
            <a:endParaRPr sz="1150">
              <a:latin typeface="Arial"/>
              <a:cs typeface="Arial"/>
            </a:endParaRPr>
          </a:p>
          <a:p>
            <a:pPr lvl="2" marL="815340" indent="-163830">
              <a:lnSpc>
                <a:spcPct val="100000"/>
              </a:lnSpc>
              <a:spcBef>
                <a:spcPts val="260"/>
              </a:spcBef>
              <a:buChar char="•"/>
              <a:tabLst>
                <a:tab pos="815975" algn="l"/>
              </a:tabLst>
            </a:pPr>
            <a:r>
              <a:rPr dirty="0" sz="1150" spc="-10">
                <a:latin typeface="Arial"/>
                <a:cs typeface="Arial"/>
              </a:rPr>
              <a:t>40-120</a:t>
            </a:r>
            <a:r>
              <a:rPr dirty="0" sz="1150" spc="-15">
                <a:latin typeface="Arial"/>
                <a:cs typeface="Arial"/>
              </a:rPr>
              <a:t> </a:t>
            </a:r>
            <a:r>
              <a:rPr dirty="0" sz="1150" spc="-20">
                <a:latin typeface="Arial"/>
                <a:cs typeface="Arial"/>
              </a:rPr>
              <a:t>days</a:t>
            </a:r>
            <a:endParaRPr sz="1150">
              <a:latin typeface="Arial"/>
              <a:cs typeface="Arial"/>
            </a:endParaRPr>
          </a:p>
          <a:p>
            <a:pPr lvl="1" marL="530225" indent="-205104">
              <a:lnSpc>
                <a:spcPct val="100000"/>
              </a:lnSpc>
              <a:spcBef>
                <a:spcPts val="265"/>
              </a:spcBef>
              <a:buChar char="–"/>
              <a:tabLst>
                <a:tab pos="530860" algn="l"/>
              </a:tabLst>
            </a:pPr>
            <a:r>
              <a:rPr dirty="0" sz="1150" spc="-10">
                <a:latin typeface="Arial"/>
                <a:cs typeface="Arial"/>
              </a:rPr>
              <a:t>Natural</a:t>
            </a:r>
            <a:endParaRPr sz="1150">
              <a:latin typeface="Arial"/>
              <a:cs typeface="Arial"/>
            </a:endParaRPr>
          </a:p>
          <a:p>
            <a:pPr lvl="2" marL="815340" indent="-163830">
              <a:lnSpc>
                <a:spcPct val="100000"/>
              </a:lnSpc>
              <a:spcBef>
                <a:spcPts val="265"/>
              </a:spcBef>
              <a:buFont typeface="Arial"/>
              <a:buChar char="•"/>
              <a:tabLst>
                <a:tab pos="815975" algn="l"/>
              </a:tabLst>
            </a:pPr>
            <a:r>
              <a:rPr dirty="0" sz="1150" spc="45">
                <a:latin typeface="Cambria"/>
                <a:cs typeface="Cambria"/>
              </a:rPr>
              <a:t>±25% </a:t>
            </a:r>
            <a:r>
              <a:rPr dirty="0" sz="1150" spc="-10">
                <a:latin typeface="Arial"/>
                <a:cs typeface="Arial"/>
              </a:rPr>
              <a:t>variation </a:t>
            </a:r>
            <a:r>
              <a:rPr dirty="0" sz="1150" spc="-5">
                <a:latin typeface="Arial"/>
                <a:cs typeface="Arial"/>
              </a:rPr>
              <a:t>from</a:t>
            </a:r>
            <a:r>
              <a:rPr dirty="0" sz="1150">
                <a:latin typeface="Arial"/>
                <a:cs typeface="Arial"/>
              </a:rPr>
              <a:t> </a:t>
            </a:r>
            <a:r>
              <a:rPr dirty="0" sz="1150" spc="-10">
                <a:latin typeface="Arial"/>
                <a:cs typeface="Arial"/>
              </a:rPr>
              <a:t>average</a:t>
            </a:r>
            <a:endParaRPr sz="1150">
              <a:latin typeface="Arial"/>
              <a:cs typeface="Arial"/>
            </a:endParaRPr>
          </a:p>
          <a:p>
            <a:pPr marL="244475" marR="20320" indent="-244475">
              <a:lnSpc>
                <a:spcPts val="1370"/>
              </a:lnSpc>
              <a:spcBef>
                <a:spcPts val="320"/>
              </a:spcBef>
              <a:buChar char="•"/>
              <a:tabLst>
                <a:tab pos="244475" algn="l"/>
                <a:tab pos="245110" algn="l"/>
              </a:tabLst>
            </a:pPr>
            <a:r>
              <a:rPr dirty="0" sz="1150" spc="-15">
                <a:latin typeface="Arial"/>
                <a:cs typeface="Arial"/>
              </a:rPr>
              <a:t>AASHTO </a:t>
            </a:r>
            <a:r>
              <a:rPr dirty="0" sz="1150" spc="-10">
                <a:latin typeface="Arial"/>
                <a:cs typeface="Arial"/>
              </a:rPr>
              <a:t>Equations </a:t>
            </a:r>
            <a:r>
              <a:rPr dirty="0" sz="1150" spc="-5">
                <a:latin typeface="Arial"/>
                <a:cs typeface="Arial"/>
              </a:rPr>
              <a:t>result </a:t>
            </a:r>
            <a:r>
              <a:rPr dirty="0" sz="1150" spc="-10">
                <a:latin typeface="Arial"/>
                <a:cs typeface="Arial"/>
              </a:rPr>
              <a:t>in an upper  bound camber prediction</a:t>
            </a:r>
            <a:endParaRPr sz="1150">
              <a:latin typeface="Arial"/>
              <a:cs typeface="Arial"/>
            </a:endParaRPr>
          </a:p>
          <a:p>
            <a:pPr marL="244475" indent="-245110">
              <a:lnSpc>
                <a:spcPct val="100000"/>
              </a:lnSpc>
              <a:spcBef>
                <a:spcPts val="215"/>
              </a:spcBef>
              <a:buChar char="•"/>
              <a:tabLst>
                <a:tab pos="244475" algn="l"/>
                <a:tab pos="245110" algn="l"/>
              </a:tabLst>
            </a:pPr>
            <a:r>
              <a:rPr dirty="0" sz="1150" spc="-5">
                <a:latin typeface="Arial"/>
                <a:cs typeface="Arial"/>
              </a:rPr>
              <a:t>WSDOT </a:t>
            </a:r>
            <a:r>
              <a:rPr dirty="0" sz="1150" spc="-10">
                <a:latin typeface="Arial"/>
                <a:cs typeface="Arial"/>
              </a:rPr>
              <a:t>provides range </a:t>
            </a:r>
            <a:r>
              <a:rPr dirty="0" sz="1150" spc="-5">
                <a:latin typeface="Arial"/>
                <a:cs typeface="Arial"/>
              </a:rPr>
              <a:t>of</a:t>
            </a:r>
            <a:r>
              <a:rPr dirty="0" sz="1150" spc="-75">
                <a:latin typeface="Arial"/>
                <a:cs typeface="Arial"/>
              </a:rPr>
              <a:t> </a:t>
            </a:r>
            <a:r>
              <a:rPr dirty="0" sz="1150" spc="-5">
                <a:latin typeface="Arial"/>
                <a:cs typeface="Arial"/>
              </a:rPr>
              <a:t>camber</a:t>
            </a:r>
            <a:endParaRPr sz="1150">
              <a:latin typeface="Arial"/>
              <a:cs typeface="Arial"/>
            </a:endParaRPr>
          </a:p>
          <a:p>
            <a:pPr lvl="1" marL="530225" indent="-205104">
              <a:lnSpc>
                <a:spcPct val="100000"/>
              </a:lnSpc>
              <a:spcBef>
                <a:spcPts val="265"/>
              </a:spcBef>
              <a:buChar char="–"/>
              <a:tabLst>
                <a:tab pos="530860" algn="l"/>
              </a:tabLst>
            </a:pPr>
            <a:r>
              <a:rPr dirty="0" sz="1150" spc="-10">
                <a:latin typeface="Arial"/>
                <a:cs typeface="Arial"/>
              </a:rPr>
              <a:t>D40 = </a:t>
            </a:r>
            <a:r>
              <a:rPr dirty="0" sz="1150" spc="-15">
                <a:latin typeface="Arial"/>
                <a:cs typeface="Arial"/>
              </a:rPr>
              <a:t>lower </a:t>
            </a:r>
            <a:r>
              <a:rPr dirty="0" sz="1150" spc="-10">
                <a:latin typeface="Arial"/>
                <a:cs typeface="Arial"/>
              </a:rPr>
              <a:t>bound at 40</a:t>
            </a:r>
            <a:r>
              <a:rPr dirty="0" sz="1150" spc="30">
                <a:latin typeface="Arial"/>
                <a:cs typeface="Arial"/>
              </a:rPr>
              <a:t> </a:t>
            </a:r>
            <a:r>
              <a:rPr dirty="0" sz="1150" spc="-15">
                <a:latin typeface="Arial"/>
                <a:cs typeface="Arial"/>
              </a:rPr>
              <a:t>days</a:t>
            </a:r>
            <a:endParaRPr sz="1150">
              <a:latin typeface="Arial"/>
              <a:cs typeface="Arial"/>
            </a:endParaRPr>
          </a:p>
          <a:p>
            <a:pPr lvl="1" marL="530225" indent="-205104">
              <a:lnSpc>
                <a:spcPct val="100000"/>
              </a:lnSpc>
              <a:spcBef>
                <a:spcPts val="265"/>
              </a:spcBef>
              <a:buChar char="–"/>
              <a:tabLst>
                <a:tab pos="530860" algn="l"/>
              </a:tabLst>
            </a:pPr>
            <a:r>
              <a:rPr dirty="0" sz="1150" spc="-10">
                <a:latin typeface="Arial"/>
                <a:cs typeface="Arial"/>
              </a:rPr>
              <a:t>D120 = upper bound </a:t>
            </a:r>
            <a:r>
              <a:rPr dirty="0" sz="1150" spc="-5">
                <a:latin typeface="Arial"/>
                <a:cs typeface="Arial"/>
              </a:rPr>
              <a:t>at </a:t>
            </a:r>
            <a:r>
              <a:rPr dirty="0" sz="1150" spc="-10">
                <a:latin typeface="Arial"/>
                <a:cs typeface="Arial"/>
              </a:rPr>
              <a:t>120</a:t>
            </a:r>
            <a:r>
              <a:rPr dirty="0" sz="1150" spc="-35">
                <a:latin typeface="Arial"/>
                <a:cs typeface="Arial"/>
              </a:rPr>
              <a:t> </a:t>
            </a:r>
            <a:r>
              <a:rPr dirty="0" sz="1150" spc="-15">
                <a:latin typeface="Arial"/>
                <a:cs typeface="Arial"/>
              </a:rPr>
              <a:t>days</a:t>
            </a:r>
            <a:endParaRPr sz="1150">
              <a:latin typeface="Arial"/>
              <a:cs typeface="Arial"/>
            </a:endParaRPr>
          </a:p>
        </p:txBody>
      </p:sp>
      <p:sp>
        <p:nvSpPr>
          <p:cNvPr id="7" name="object 7"/>
          <p:cNvSpPr txBox="1"/>
          <p:nvPr/>
        </p:nvSpPr>
        <p:spPr>
          <a:xfrm>
            <a:off x="6903724" y="4498371"/>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16</a:t>
            </a:r>
            <a:r>
              <a:rPr dirty="0" sz="850">
                <a:solidFill>
                  <a:srgbClr val="FFFFFF"/>
                </a:solidFill>
                <a:latin typeface="Arial"/>
                <a:cs typeface="Arial"/>
              </a:rPr>
              <a:t>5</a:t>
            </a:r>
            <a:endParaRPr sz="850">
              <a:latin typeface="Arial"/>
              <a:cs typeface="Arial"/>
            </a:endParaRPr>
          </a:p>
        </p:txBody>
      </p:sp>
      <p:sp>
        <p:nvSpPr>
          <p:cNvPr id="8" name="object 8"/>
          <p:cNvSpPr/>
          <p:nvPr/>
        </p:nvSpPr>
        <p:spPr>
          <a:xfrm>
            <a:off x="3861815" y="1700783"/>
            <a:ext cx="3140964" cy="1813559"/>
          </a:xfrm>
          <a:prstGeom prst="rect">
            <a:avLst/>
          </a:prstGeom>
          <a:blipFill>
            <a:blip r:embed="rId3" cstate="print"/>
            <a:stretch>
              <a:fillRect/>
            </a:stretch>
          </a:blipFill>
        </p:spPr>
        <p:txBody>
          <a:bodyPr wrap="square" lIns="0" tIns="0" rIns="0" bIns="0" rtlCol="0"/>
          <a:lstStyle/>
          <a:p/>
        </p:txBody>
      </p:sp>
      <p:sp>
        <p:nvSpPr>
          <p:cNvPr id="9" name="object 9"/>
          <p:cNvSpPr txBox="1"/>
          <p:nvPr/>
        </p:nvSpPr>
        <p:spPr>
          <a:xfrm>
            <a:off x="4032491" y="3769847"/>
            <a:ext cx="2762250" cy="417830"/>
          </a:xfrm>
          <a:prstGeom prst="rect">
            <a:avLst/>
          </a:prstGeom>
        </p:spPr>
        <p:txBody>
          <a:bodyPr wrap="square" lIns="0" tIns="11430" rIns="0" bIns="0" rtlCol="0" vert="horz">
            <a:spAutoFit/>
          </a:bodyPr>
          <a:lstStyle/>
          <a:p>
            <a:pPr marR="5080">
              <a:lnSpc>
                <a:spcPct val="101200"/>
              </a:lnSpc>
              <a:spcBef>
                <a:spcPts val="90"/>
              </a:spcBef>
            </a:pPr>
            <a:r>
              <a:rPr dirty="0" sz="850" spc="-5">
                <a:latin typeface="Arial"/>
                <a:cs typeface="Arial"/>
              </a:rPr>
              <a:t>Also see, </a:t>
            </a:r>
            <a:r>
              <a:rPr dirty="0" sz="850">
                <a:latin typeface="Arial"/>
                <a:cs typeface="Arial"/>
              </a:rPr>
              <a:t>“A </a:t>
            </a:r>
            <a:r>
              <a:rPr dirty="0" sz="850" spc="-5">
                <a:latin typeface="Arial"/>
                <a:cs typeface="Arial"/>
              </a:rPr>
              <a:t>Probabilistic Comparison of Prestress Loss  </a:t>
            </a:r>
            <a:r>
              <a:rPr dirty="0" sz="850" spc="-10">
                <a:latin typeface="Arial"/>
                <a:cs typeface="Arial"/>
              </a:rPr>
              <a:t>Methods </a:t>
            </a:r>
            <a:r>
              <a:rPr dirty="0" sz="850" spc="-5">
                <a:latin typeface="Arial"/>
                <a:cs typeface="Arial"/>
              </a:rPr>
              <a:t>in Prestressed Concrete Beams”, Gilbertson, et.  al., PCI Journal, Sept-Oct</a:t>
            </a:r>
            <a:r>
              <a:rPr dirty="0" sz="850" spc="75">
                <a:latin typeface="Arial"/>
                <a:cs typeface="Arial"/>
              </a:rPr>
              <a:t> </a:t>
            </a:r>
            <a:r>
              <a:rPr dirty="0" sz="850" spc="-10">
                <a:latin typeface="Arial"/>
                <a:cs typeface="Arial"/>
              </a:rPr>
              <a:t>2004</a:t>
            </a:r>
            <a:endParaRPr sz="850">
              <a:latin typeface="Arial"/>
              <a:cs typeface="Arial"/>
            </a:endParaRPr>
          </a:p>
        </p:txBody>
      </p:sp>
      <p:sp>
        <p:nvSpPr>
          <p:cNvPr id="10" name="object 10"/>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11" name="object 11"/>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2" name="object 12"/>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3" name="object 13"/>
          <p:cNvSpPr txBox="1"/>
          <p:nvPr/>
        </p:nvSpPr>
        <p:spPr>
          <a:xfrm>
            <a:off x="991066" y="5528576"/>
            <a:ext cx="4782820" cy="417195"/>
          </a:xfrm>
          <a:prstGeom prst="rect">
            <a:avLst/>
          </a:prstGeom>
        </p:spPr>
        <p:txBody>
          <a:bodyPr wrap="square" lIns="0" tIns="14604" rIns="0" bIns="0" rtlCol="0" vert="horz">
            <a:spAutoFit/>
          </a:bodyPr>
          <a:lstStyle/>
          <a:p>
            <a:pPr marL="25400">
              <a:lnSpc>
                <a:spcPct val="100000"/>
              </a:lnSpc>
              <a:spcBef>
                <a:spcPts val="114"/>
              </a:spcBef>
            </a:pPr>
            <a:r>
              <a:rPr dirty="0" sz="2550" spc="-5">
                <a:solidFill>
                  <a:srgbClr val="1C7C5B"/>
                </a:solidFill>
                <a:latin typeface="Arial Black"/>
                <a:cs typeface="Arial Black"/>
              </a:rPr>
              <a:t>Lower </a:t>
            </a:r>
            <a:r>
              <a:rPr dirty="0" sz="2550" spc="10">
                <a:solidFill>
                  <a:srgbClr val="1C7C5B"/>
                </a:solidFill>
                <a:latin typeface="Arial Black"/>
                <a:cs typeface="Arial Black"/>
              </a:rPr>
              <a:t>Bound Camber</a:t>
            </a:r>
            <a:r>
              <a:rPr dirty="0" sz="2550" spc="-60">
                <a:solidFill>
                  <a:srgbClr val="1C7C5B"/>
                </a:solidFill>
                <a:latin typeface="Arial Black"/>
                <a:cs typeface="Arial Black"/>
              </a:rPr>
              <a:t> </a:t>
            </a:r>
            <a:r>
              <a:rPr dirty="0" sz="2550">
                <a:solidFill>
                  <a:srgbClr val="1C7C5B"/>
                </a:solidFill>
                <a:latin typeface="Arial Black"/>
                <a:cs typeface="Arial Black"/>
              </a:rPr>
              <a:t>(D</a:t>
            </a:r>
            <a:r>
              <a:rPr dirty="0" baseline="-21241" sz="2550">
                <a:solidFill>
                  <a:srgbClr val="1C7C5B"/>
                </a:solidFill>
                <a:latin typeface="Arial Black"/>
                <a:cs typeface="Arial Black"/>
              </a:rPr>
              <a:t>40</a:t>
            </a:r>
            <a:r>
              <a:rPr dirty="0" sz="2550">
                <a:solidFill>
                  <a:srgbClr val="1C7C5B"/>
                </a:solidFill>
                <a:latin typeface="Arial Black"/>
                <a:cs typeface="Arial Black"/>
              </a:rPr>
              <a:t>)</a:t>
            </a:r>
            <a:endParaRPr sz="2550">
              <a:latin typeface="Arial Black"/>
              <a:cs typeface="Arial Black"/>
            </a:endParaRPr>
          </a:p>
        </p:txBody>
      </p:sp>
      <p:sp>
        <p:nvSpPr>
          <p:cNvPr id="14" name="object 14"/>
          <p:cNvSpPr/>
          <p:nvPr/>
        </p:nvSpPr>
        <p:spPr>
          <a:xfrm>
            <a:off x="1466088" y="6472428"/>
            <a:ext cx="866140" cy="117475"/>
          </a:xfrm>
          <a:custGeom>
            <a:avLst/>
            <a:gdLst/>
            <a:ahLst/>
            <a:cxnLst/>
            <a:rect l="l" t="t" r="r" b="b"/>
            <a:pathLst>
              <a:path w="866139" h="117475">
                <a:moveTo>
                  <a:pt x="829056" y="117348"/>
                </a:moveTo>
                <a:lnTo>
                  <a:pt x="827532" y="112776"/>
                </a:lnTo>
                <a:lnTo>
                  <a:pt x="834080" y="109918"/>
                </a:lnTo>
                <a:lnTo>
                  <a:pt x="839914" y="105918"/>
                </a:lnTo>
                <a:lnTo>
                  <a:pt x="854654" y="68770"/>
                </a:lnTo>
                <a:lnTo>
                  <a:pt x="854964" y="57912"/>
                </a:lnTo>
                <a:lnTo>
                  <a:pt x="854654" y="48172"/>
                </a:lnTo>
                <a:lnTo>
                  <a:pt x="839914" y="12192"/>
                </a:lnTo>
                <a:lnTo>
                  <a:pt x="827532" y="4572"/>
                </a:lnTo>
                <a:lnTo>
                  <a:pt x="829056" y="0"/>
                </a:lnTo>
                <a:lnTo>
                  <a:pt x="860488" y="29646"/>
                </a:lnTo>
                <a:lnTo>
                  <a:pt x="865632" y="59436"/>
                </a:lnTo>
                <a:lnTo>
                  <a:pt x="865060" y="70318"/>
                </a:lnTo>
                <a:lnTo>
                  <a:pt x="845058" y="110299"/>
                </a:lnTo>
                <a:lnTo>
                  <a:pt x="837628" y="114466"/>
                </a:lnTo>
                <a:lnTo>
                  <a:pt x="829056" y="117348"/>
                </a:lnTo>
                <a:close/>
              </a:path>
              <a:path w="866139" h="117475">
                <a:moveTo>
                  <a:pt x="36576" y="117348"/>
                </a:moveTo>
                <a:lnTo>
                  <a:pt x="5143" y="89225"/>
                </a:lnTo>
                <a:lnTo>
                  <a:pt x="0" y="59436"/>
                </a:lnTo>
                <a:lnTo>
                  <a:pt x="571" y="48553"/>
                </a:lnTo>
                <a:lnTo>
                  <a:pt x="20573" y="7810"/>
                </a:lnTo>
                <a:lnTo>
                  <a:pt x="36576" y="0"/>
                </a:lnTo>
                <a:lnTo>
                  <a:pt x="38100" y="4572"/>
                </a:lnTo>
                <a:lnTo>
                  <a:pt x="31551" y="7667"/>
                </a:lnTo>
                <a:lnTo>
                  <a:pt x="25717" y="12192"/>
                </a:lnTo>
                <a:lnTo>
                  <a:pt x="10977" y="48172"/>
                </a:lnTo>
                <a:lnTo>
                  <a:pt x="10668" y="57912"/>
                </a:lnTo>
                <a:lnTo>
                  <a:pt x="10977" y="68770"/>
                </a:lnTo>
                <a:lnTo>
                  <a:pt x="25717" y="105918"/>
                </a:lnTo>
                <a:lnTo>
                  <a:pt x="38100" y="112776"/>
                </a:lnTo>
                <a:lnTo>
                  <a:pt x="36576" y="117348"/>
                </a:lnTo>
                <a:close/>
              </a:path>
            </a:pathLst>
          </a:custGeom>
          <a:solidFill>
            <a:srgbClr val="000000"/>
          </a:solidFill>
        </p:spPr>
        <p:txBody>
          <a:bodyPr wrap="square" lIns="0" tIns="0" rIns="0" bIns="0" rtlCol="0"/>
          <a:lstStyle/>
          <a:p/>
        </p:txBody>
      </p:sp>
      <p:sp>
        <p:nvSpPr>
          <p:cNvPr id="15" name="object 15"/>
          <p:cNvSpPr/>
          <p:nvPr/>
        </p:nvSpPr>
        <p:spPr>
          <a:xfrm>
            <a:off x="1466088" y="6679692"/>
            <a:ext cx="859790" cy="117475"/>
          </a:xfrm>
          <a:custGeom>
            <a:avLst/>
            <a:gdLst/>
            <a:ahLst/>
            <a:cxnLst/>
            <a:rect l="l" t="t" r="r" b="b"/>
            <a:pathLst>
              <a:path w="859789" h="117475">
                <a:moveTo>
                  <a:pt x="822960" y="117348"/>
                </a:moveTo>
                <a:lnTo>
                  <a:pt x="821436" y="112776"/>
                </a:lnTo>
                <a:lnTo>
                  <a:pt x="827984" y="109918"/>
                </a:lnTo>
                <a:lnTo>
                  <a:pt x="833818" y="105918"/>
                </a:lnTo>
                <a:lnTo>
                  <a:pt x="848558" y="68770"/>
                </a:lnTo>
                <a:lnTo>
                  <a:pt x="848868" y="57912"/>
                </a:lnTo>
                <a:lnTo>
                  <a:pt x="848558" y="48172"/>
                </a:lnTo>
                <a:lnTo>
                  <a:pt x="833818" y="12763"/>
                </a:lnTo>
                <a:lnTo>
                  <a:pt x="821436" y="4572"/>
                </a:lnTo>
                <a:lnTo>
                  <a:pt x="822960" y="0"/>
                </a:lnTo>
                <a:lnTo>
                  <a:pt x="854392" y="29646"/>
                </a:lnTo>
                <a:lnTo>
                  <a:pt x="859536" y="59436"/>
                </a:lnTo>
                <a:lnTo>
                  <a:pt x="858964" y="70318"/>
                </a:lnTo>
                <a:lnTo>
                  <a:pt x="838962" y="110299"/>
                </a:lnTo>
                <a:lnTo>
                  <a:pt x="831532" y="114466"/>
                </a:lnTo>
                <a:lnTo>
                  <a:pt x="822960" y="117348"/>
                </a:lnTo>
                <a:close/>
              </a:path>
              <a:path w="859789" h="117475">
                <a:moveTo>
                  <a:pt x="36576" y="117348"/>
                </a:moveTo>
                <a:lnTo>
                  <a:pt x="5143" y="89225"/>
                </a:lnTo>
                <a:lnTo>
                  <a:pt x="0" y="59436"/>
                </a:lnTo>
                <a:lnTo>
                  <a:pt x="571" y="48553"/>
                </a:lnTo>
                <a:lnTo>
                  <a:pt x="20574" y="7810"/>
                </a:lnTo>
                <a:lnTo>
                  <a:pt x="36576" y="0"/>
                </a:lnTo>
                <a:lnTo>
                  <a:pt x="38100" y="4572"/>
                </a:lnTo>
                <a:lnTo>
                  <a:pt x="31551" y="8310"/>
                </a:lnTo>
                <a:lnTo>
                  <a:pt x="25717" y="12763"/>
                </a:lnTo>
                <a:lnTo>
                  <a:pt x="10977" y="48172"/>
                </a:lnTo>
                <a:lnTo>
                  <a:pt x="10668" y="57912"/>
                </a:lnTo>
                <a:lnTo>
                  <a:pt x="10977" y="68770"/>
                </a:lnTo>
                <a:lnTo>
                  <a:pt x="25717" y="105918"/>
                </a:lnTo>
                <a:lnTo>
                  <a:pt x="38100" y="112776"/>
                </a:lnTo>
                <a:lnTo>
                  <a:pt x="36576" y="117348"/>
                </a:lnTo>
                <a:close/>
              </a:path>
            </a:pathLst>
          </a:custGeom>
          <a:solidFill>
            <a:srgbClr val="000000"/>
          </a:solidFill>
        </p:spPr>
        <p:txBody>
          <a:bodyPr wrap="square" lIns="0" tIns="0" rIns="0" bIns="0" rtlCol="0"/>
          <a:lstStyle/>
          <a:p/>
        </p:txBody>
      </p:sp>
      <p:sp>
        <p:nvSpPr>
          <p:cNvPr id="16" name="object 16"/>
          <p:cNvSpPr/>
          <p:nvPr/>
        </p:nvSpPr>
        <p:spPr>
          <a:xfrm>
            <a:off x="1466087" y="6886955"/>
            <a:ext cx="955675" cy="117475"/>
          </a:xfrm>
          <a:custGeom>
            <a:avLst/>
            <a:gdLst/>
            <a:ahLst/>
            <a:cxnLst/>
            <a:rect l="l" t="t" r="r" b="b"/>
            <a:pathLst>
              <a:path w="955675" h="117475">
                <a:moveTo>
                  <a:pt x="918972" y="117348"/>
                </a:moveTo>
                <a:lnTo>
                  <a:pt x="917448" y="112776"/>
                </a:lnTo>
                <a:lnTo>
                  <a:pt x="923996" y="109918"/>
                </a:lnTo>
                <a:lnTo>
                  <a:pt x="929830" y="105918"/>
                </a:lnTo>
                <a:lnTo>
                  <a:pt x="944570" y="68770"/>
                </a:lnTo>
                <a:lnTo>
                  <a:pt x="944880" y="57912"/>
                </a:lnTo>
                <a:lnTo>
                  <a:pt x="944570" y="48172"/>
                </a:lnTo>
                <a:lnTo>
                  <a:pt x="929830" y="12763"/>
                </a:lnTo>
                <a:lnTo>
                  <a:pt x="917448" y="4572"/>
                </a:lnTo>
                <a:lnTo>
                  <a:pt x="918972" y="0"/>
                </a:lnTo>
                <a:lnTo>
                  <a:pt x="950404" y="29646"/>
                </a:lnTo>
                <a:lnTo>
                  <a:pt x="955548" y="59436"/>
                </a:lnTo>
                <a:lnTo>
                  <a:pt x="954976" y="70318"/>
                </a:lnTo>
                <a:lnTo>
                  <a:pt x="934974" y="110299"/>
                </a:lnTo>
                <a:lnTo>
                  <a:pt x="927544" y="114466"/>
                </a:lnTo>
                <a:lnTo>
                  <a:pt x="918972" y="117348"/>
                </a:lnTo>
                <a:close/>
              </a:path>
              <a:path w="955675" h="117475">
                <a:moveTo>
                  <a:pt x="36576" y="117348"/>
                </a:moveTo>
                <a:lnTo>
                  <a:pt x="5143" y="89225"/>
                </a:lnTo>
                <a:lnTo>
                  <a:pt x="0" y="59436"/>
                </a:lnTo>
                <a:lnTo>
                  <a:pt x="571" y="48553"/>
                </a:lnTo>
                <a:lnTo>
                  <a:pt x="20574" y="7810"/>
                </a:lnTo>
                <a:lnTo>
                  <a:pt x="36576" y="0"/>
                </a:lnTo>
                <a:lnTo>
                  <a:pt x="38100" y="4572"/>
                </a:lnTo>
                <a:lnTo>
                  <a:pt x="31551" y="8310"/>
                </a:lnTo>
                <a:lnTo>
                  <a:pt x="25717" y="12763"/>
                </a:lnTo>
                <a:lnTo>
                  <a:pt x="10977" y="48172"/>
                </a:lnTo>
                <a:lnTo>
                  <a:pt x="10668" y="57912"/>
                </a:lnTo>
                <a:lnTo>
                  <a:pt x="10977" y="68770"/>
                </a:lnTo>
                <a:lnTo>
                  <a:pt x="25717" y="105918"/>
                </a:lnTo>
                <a:lnTo>
                  <a:pt x="38100" y="112776"/>
                </a:lnTo>
                <a:lnTo>
                  <a:pt x="36576" y="117348"/>
                </a:lnTo>
                <a:close/>
              </a:path>
            </a:pathLst>
          </a:custGeom>
          <a:solidFill>
            <a:srgbClr val="000000"/>
          </a:solidFill>
        </p:spPr>
        <p:txBody>
          <a:bodyPr wrap="square" lIns="0" tIns="0" rIns="0" bIns="0" rtlCol="0"/>
          <a:lstStyle/>
          <a:p/>
        </p:txBody>
      </p:sp>
      <p:sp>
        <p:nvSpPr>
          <p:cNvPr id="17" name="object 17"/>
          <p:cNvSpPr/>
          <p:nvPr/>
        </p:nvSpPr>
        <p:spPr>
          <a:xfrm>
            <a:off x="2255519" y="7301483"/>
            <a:ext cx="1211580" cy="134620"/>
          </a:xfrm>
          <a:custGeom>
            <a:avLst/>
            <a:gdLst/>
            <a:ahLst/>
            <a:cxnLst/>
            <a:rect l="l" t="t" r="r" b="b"/>
            <a:pathLst>
              <a:path w="1211579" h="134620">
                <a:moveTo>
                  <a:pt x="1168908" y="134112"/>
                </a:moveTo>
                <a:lnTo>
                  <a:pt x="1167384" y="128016"/>
                </a:lnTo>
                <a:lnTo>
                  <a:pt x="1175051" y="124896"/>
                </a:lnTo>
                <a:lnTo>
                  <a:pt x="1181862" y="120205"/>
                </a:lnTo>
                <a:lnTo>
                  <a:pt x="1199054" y="77533"/>
                </a:lnTo>
                <a:lnTo>
                  <a:pt x="1199388" y="65532"/>
                </a:lnTo>
                <a:lnTo>
                  <a:pt x="1199054" y="54411"/>
                </a:lnTo>
                <a:lnTo>
                  <a:pt x="1181862" y="12954"/>
                </a:lnTo>
                <a:lnTo>
                  <a:pt x="1167384" y="4572"/>
                </a:lnTo>
                <a:lnTo>
                  <a:pt x="1168908" y="0"/>
                </a:lnTo>
                <a:lnTo>
                  <a:pt x="1200912" y="22860"/>
                </a:lnTo>
                <a:lnTo>
                  <a:pt x="1211580" y="67056"/>
                </a:lnTo>
                <a:lnTo>
                  <a:pt x="1210984" y="79295"/>
                </a:lnTo>
                <a:lnTo>
                  <a:pt x="1194625" y="118038"/>
                </a:lnTo>
                <a:lnTo>
                  <a:pt x="1178623" y="130087"/>
                </a:lnTo>
                <a:lnTo>
                  <a:pt x="1168908" y="134112"/>
                </a:lnTo>
                <a:close/>
              </a:path>
              <a:path w="1211579" h="134620">
                <a:moveTo>
                  <a:pt x="42672" y="134112"/>
                </a:moveTo>
                <a:lnTo>
                  <a:pt x="10668" y="109728"/>
                </a:lnTo>
                <a:lnTo>
                  <a:pt x="0" y="67056"/>
                </a:lnTo>
                <a:lnTo>
                  <a:pt x="595" y="54792"/>
                </a:lnTo>
                <a:lnTo>
                  <a:pt x="16954" y="14573"/>
                </a:lnTo>
                <a:lnTo>
                  <a:pt x="42672" y="0"/>
                </a:lnTo>
                <a:lnTo>
                  <a:pt x="44195" y="4572"/>
                </a:lnTo>
                <a:lnTo>
                  <a:pt x="36528" y="8334"/>
                </a:lnTo>
                <a:lnTo>
                  <a:pt x="29718" y="12954"/>
                </a:lnTo>
                <a:lnTo>
                  <a:pt x="12525" y="54411"/>
                </a:lnTo>
                <a:lnTo>
                  <a:pt x="12191" y="65532"/>
                </a:lnTo>
                <a:lnTo>
                  <a:pt x="12525" y="77533"/>
                </a:lnTo>
                <a:lnTo>
                  <a:pt x="24050" y="114085"/>
                </a:lnTo>
                <a:lnTo>
                  <a:pt x="44195" y="128016"/>
                </a:lnTo>
                <a:lnTo>
                  <a:pt x="42672" y="134112"/>
                </a:lnTo>
                <a:close/>
              </a:path>
            </a:pathLst>
          </a:custGeom>
          <a:solidFill>
            <a:srgbClr val="000000"/>
          </a:solidFill>
        </p:spPr>
        <p:txBody>
          <a:bodyPr wrap="square" lIns="0" tIns="0" rIns="0" bIns="0" rtlCol="0"/>
          <a:lstStyle/>
          <a:p/>
        </p:txBody>
      </p:sp>
      <p:sp>
        <p:nvSpPr>
          <p:cNvPr id="18" name="object 18"/>
          <p:cNvSpPr txBox="1"/>
          <p:nvPr/>
        </p:nvSpPr>
        <p:spPr>
          <a:xfrm>
            <a:off x="940305" y="6253920"/>
            <a:ext cx="3304540" cy="1423035"/>
          </a:xfrm>
          <a:prstGeom prst="rect">
            <a:avLst/>
          </a:prstGeom>
        </p:spPr>
        <p:txBody>
          <a:bodyPr wrap="square" lIns="0" tIns="11430" rIns="0" bIns="0" rtlCol="0" vert="horz">
            <a:spAutoFit/>
          </a:bodyPr>
          <a:lstStyle/>
          <a:p>
            <a:pPr marL="320675" indent="-245110">
              <a:lnSpc>
                <a:spcPts val="1380"/>
              </a:lnSpc>
              <a:spcBef>
                <a:spcPts val="90"/>
              </a:spcBef>
              <a:buChar char="•"/>
              <a:tabLst>
                <a:tab pos="320675" algn="l"/>
                <a:tab pos="321310" algn="l"/>
              </a:tabLst>
            </a:pPr>
            <a:r>
              <a:rPr dirty="0" sz="1150" spc="-10">
                <a:latin typeface="Arial"/>
                <a:cs typeface="Arial"/>
              </a:rPr>
              <a:t>Creep</a:t>
            </a:r>
            <a:r>
              <a:rPr dirty="0" sz="1150" spc="-25">
                <a:latin typeface="Arial"/>
                <a:cs typeface="Arial"/>
              </a:rPr>
              <a:t> </a:t>
            </a:r>
            <a:r>
              <a:rPr dirty="0" sz="1150" spc="-10">
                <a:latin typeface="Arial"/>
                <a:cs typeface="Arial"/>
              </a:rPr>
              <a:t>coefficients</a:t>
            </a:r>
            <a:endParaRPr sz="1150">
              <a:latin typeface="Arial"/>
              <a:cs typeface="Arial"/>
            </a:endParaRPr>
          </a:p>
          <a:p>
            <a:pPr marL="158115">
              <a:lnSpc>
                <a:spcPts val="1200"/>
              </a:lnSpc>
              <a:tabLst>
                <a:tab pos="360680" algn="l"/>
              </a:tabLst>
            </a:pPr>
            <a:r>
              <a:rPr dirty="0" sz="1000" spc="-5">
                <a:latin typeface="Arial"/>
                <a:cs typeface="Arial"/>
              </a:rPr>
              <a:t>–	</a:t>
            </a:r>
            <a:r>
              <a:rPr dirty="0" sz="1000" spc="30">
                <a:latin typeface="Cambria"/>
                <a:cs typeface="Cambria"/>
              </a:rPr>
              <a:t>ψ</a:t>
            </a:r>
            <a:r>
              <a:rPr dirty="0" baseline="-15873" sz="1050" spc="44">
                <a:latin typeface="Cambria"/>
                <a:cs typeface="Cambria"/>
              </a:rPr>
              <a:t>b  </a:t>
            </a:r>
            <a:r>
              <a:rPr dirty="0" sz="1000" spc="50">
                <a:latin typeface="Cambria"/>
                <a:cs typeface="Cambria"/>
              </a:rPr>
              <a:t>t</a:t>
            </a:r>
            <a:r>
              <a:rPr dirty="0" baseline="-15873" sz="1050" spc="75">
                <a:latin typeface="Cambria"/>
                <a:cs typeface="Cambria"/>
              </a:rPr>
              <a:t>d </a:t>
            </a:r>
            <a:r>
              <a:rPr dirty="0" sz="1000" spc="190">
                <a:latin typeface="Cambria"/>
                <a:cs typeface="Cambria"/>
              </a:rPr>
              <a:t>= </a:t>
            </a:r>
            <a:r>
              <a:rPr dirty="0" sz="1000" spc="-5">
                <a:latin typeface="Cambria"/>
                <a:cs typeface="Cambria"/>
              </a:rPr>
              <a:t>10, </a:t>
            </a:r>
            <a:r>
              <a:rPr dirty="0" sz="1000" spc="35">
                <a:latin typeface="Cambria"/>
                <a:cs typeface="Cambria"/>
              </a:rPr>
              <a:t>t</a:t>
            </a:r>
            <a:r>
              <a:rPr dirty="0" baseline="-15873" sz="1050" spc="52">
                <a:latin typeface="Cambria"/>
                <a:cs typeface="Cambria"/>
              </a:rPr>
              <a:t>i  </a:t>
            </a:r>
            <a:r>
              <a:rPr dirty="0" sz="1000" spc="190">
                <a:latin typeface="Cambria"/>
                <a:cs typeface="Cambria"/>
              </a:rPr>
              <a:t>= </a:t>
            </a:r>
            <a:r>
              <a:rPr dirty="0" sz="1000" spc="-5">
                <a:latin typeface="Cambria"/>
                <a:cs typeface="Cambria"/>
              </a:rPr>
              <a:t>1   </a:t>
            </a:r>
            <a:r>
              <a:rPr dirty="0" sz="1000" spc="190">
                <a:latin typeface="Cambria"/>
                <a:cs typeface="Cambria"/>
              </a:rPr>
              <a:t>=</a:t>
            </a:r>
            <a:r>
              <a:rPr dirty="0" sz="1000" spc="-130">
                <a:latin typeface="Cambria"/>
                <a:cs typeface="Cambria"/>
              </a:rPr>
              <a:t> </a:t>
            </a:r>
            <a:r>
              <a:rPr dirty="0" sz="1000" spc="-5">
                <a:latin typeface="Cambria"/>
                <a:cs typeface="Cambria"/>
              </a:rPr>
              <a:t>0.257</a:t>
            </a:r>
            <a:endParaRPr sz="1000">
              <a:latin typeface="Cambria"/>
              <a:cs typeface="Cambria"/>
            </a:endParaRPr>
          </a:p>
          <a:p>
            <a:pPr marL="158115">
              <a:lnSpc>
                <a:spcPct val="100000"/>
              </a:lnSpc>
              <a:spcBef>
                <a:spcPts val="430"/>
              </a:spcBef>
              <a:tabLst>
                <a:tab pos="360680" algn="l"/>
              </a:tabLst>
            </a:pPr>
            <a:r>
              <a:rPr dirty="0" sz="1000" spc="-5">
                <a:latin typeface="Arial"/>
                <a:cs typeface="Arial"/>
              </a:rPr>
              <a:t>–	</a:t>
            </a:r>
            <a:r>
              <a:rPr dirty="0" sz="1000" spc="30">
                <a:latin typeface="Cambria"/>
                <a:cs typeface="Cambria"/>
              </a:rPr>
              <a:t>ψ</a:t>
            </a:r>
            <a:r>
              <a:rPr dirty="0" baseline="-15873" sz="1050" spc="44">
                <a:latin typeface="Cambria"/>
                <a:cs typeface="Cambria"/>
              </a:rPr>
              <a:t>b  </a:t>
            </a:r>
            <a:r>
              <a:rPr dirty="0" sz="1000" spc="40">
                <a:latin typeface="Cambria"/>
                <a:cs typeface="Cambria"/>
              </a:rPr>
              <a:t>t</a:t>
            </a:r>
            <a:r>
              <a:rPr dirty="0" baseline="-15873" sz="1050" spc="60">
                <a:latin typeface="Cambria"/>
                <a:cs typeface="Cambria"/>
              </a:rPr>
              <a:t>f </a:t>
            </a:r>
            <a:r>
              <a:rPr dirty="0" sz="1000" spc="190">
                <a:latin typeface="Cambria"/>
                <a:cs typeface="Cambria"/>
              </a:rPr>
              <a:t>= </a:t>
            </a:r>
            <a:r>
              <a:rPr dirty="0" sz="1000" spc="-10">
                <a:latin typeface="Cambria"/>
                <a:cs typeface="Cambria"/>
              </a:rPr>
              <a:t>40, </a:t>
            </a:r>
            <a:r>
              <a:rPr dirty="0" sz="1000" spc="15">
                <a:latin typeface="Cambria"/>
                <a:cs typeface="Cambria"/>
              </a:rPr>
              <a:t>t</a:t>
            </a:r>
            <a:r>
              <a:rPr dirty="0" baseline="-15873" sz="1050" spc="22">
                <a:latin typeface="Cambria"/>
                <a:cs typeface="Cambria"/>
              </a:rPr>
              <a:t>1  </a:t>
            </a:r>
            <a:r>
              <a:rPr dirty="0" sz="1000" spc="190">
                <a:latin typeface="Cambria"/>
                <a:cs typeface="Cambria"/>
              </a:rPr>
              <a:t>= </a:t>
            </a:r>
            <a:r>
              <a:rPr dirty="0" sz="1000" spc="-5">
                <a:latin typeface="Cambria"/>
                <a:cs typeface="Cambria"/>
              </a:rPr>
              <a:t>1   </a:t>
            </a:r>
            <a:r>
              <a:rPr dirty="0" sz="1000" spc="190">
                <a:latin typeface="Cambria"/>
                <a:cs typeface="Cambria"/>
              </a:rPr>
              <a:t>=</a:t>
            </a:r>
            <a:r>
              <a:rPr dirty="0" sz="1000" spc="-55">
                <a:latin typeface="Cambria"/>
                <a:cs typeface="Cambria"/>
              </a:rPr>
              <a:t> </a:t>
            </a:r>
            <a:r>
              <a:rPr dirty="0" sz="1000" spc="-5">
                <a:latin typeface="Cambria"/>
                <a:cs typeface="Cambria"/>
              </a:rPr>
              <a:t>0.638</a:t>
            </a:r>
            <a:endParaRPr sz="1000">
              <a:latin typeface="Cambria"/>
              <a:cs typeface="Cambria"/>
            </a:endParaRPr>
          </a:p>
          <a:p>
            <a:pPr marL="158115">
              <a:lnSpc>
                <a:spcPct val="100000"/>
              </a:lnSpc>
              <a:spcBef>
                <a:spcPts val="430"/>
              </a:spcBef>
              <a:tabLst>
                <a:tab pos="360680" algn="l"/>
              </a:tabLst>
            </a:pPr>
            <a:r>
              <a:rPr dirty="0" sz="1000" spc="-5">
                <a:latin typeface="Arial"/>
                <a:cs typeface="Arial"/>
              </a:rPr>
              <a:t>–	</a:t>
            </a:r>
            <a:r>
              <a:rPr dirty="0" sz="1000" spc="30">
                <a:latin typeface="Cambria"/>
                <a:cs typeface="Cambria"/>
              </a:rPr>
              <a:t>ψ</a:t>
            </a:r>
            <a:r>
              <a:rPr dirty="0" baseline="-15873" sz="1050" spc="44">
                <a:latin typeface="Cambria"/>
                <a:cs typeface="Cambria"/>
              </a:rPr>
              <a:t>b </a:t>
            </a:r>
            <a:r>
              <a:rPr dirty="0" sz="1000" spc="50">
                <a:latin typeface="Cambria"/>
                <a:cs typeface="Cambria"/>
              </a:rPr>
              <a:t>t</a:t>
            </a:r>
            <a:r>
              <a:rPr dirty="0" baseline="-15873" sz="1050" spc="75">
                <a:latin typeface="Cambria"/>
                <a:cs typeface="Cambria"/>
              </a:rPr>
              <a:t>d </a:t>
            </a:r>
            <a:r>
              <a:rPr dirty="0" sz="1000" spc="190">
                <a:latin typeface="Cambria"/>
                <a:cs typeface="Cambria"/>
              </a:rPr>
              <a:t>= </a:t>
            </a:r>
            <a:r>
              <a:rPr dirty="0" sz="1000" spc="-5">
                <a:latin typeface="Cambria"/>
                <a:cs typeface="Cambria"/>
              </a:rPr>
              <a:t>40, </a:t>
            </a:r>
            <a:r>
              <a:rPr dirty="0" sz="1000" spc="45">
                <a:latin typeface="Cambria"/>
                <a:cs typeface="Cambria"/>
              </a:rPr>
              <a:t>t</a:t>
            </a:r>
            <a:r>
              <a:rPr dirty="0" baseline="-15873" sz="1050" spc="67">
                <a:latin typeface="Cambria"/>
                <a:cs typeface="Cambria"/>
              </a:rPr>
              <a:t>e </a:t>
            </a:r>
            <a:r>
              <a:rPr dirty="0" sz="1000" spc="190">
                <a:latin typeface="Cambria"/>
                <a:cs typeface="Cambria"/>
              </a:rPr>
              <a:t>= </a:t>
            </a:r>
            <a:r>
              <a:rPr dirty="0" sz="1000">
                <a:latin typeface="Cambria"/>
                <a:cs typeface="Cambria"/>
              </a:rPr>
              <a:t>10 </a:t>
            </a:r>
            <a:r>
              <a:rPr dirty="0" sz="1000" spc="190">
                <a:latin typeface="Cambria"/>
                <a:cs typeface="Cambria"/>
              </a:rPr>
              <a:t>=</a:t>
            </a:r>
            <a:r>
              <a:rPr dirty="0" sz="1000" spc="-114">
                <a:latin typeface="Cambria"/>
                <a:cs typeface="Cambria"/>
              </a:rPr>
              <a:t> </a:t>
            </a:r>
            <a:r>
              <a:rPr dirty="0" sz="1000" spc="-5">
                <a:latin typeface="Cambria"/>
                <a:cs typeface="Cambria"/>
              </a:rPr>
              <a:t>0.429</a:t>
            </a:r>
            <a:endParaRPr sz="1000">
              <a:latin typeface="Cambria"/>
              <a:cs typeface="Cambria"/>
            </a:endParaRPr>
          </a:p>
          <a:p>
            <a:pPr marL="321310" indent="-246379">
              <a:lnSpc>
                <a:spcPct val="100000"/>
              </a:lnSpc>
              <a:spcBef>
                <a:spcPts val="434"/>
              </a:spcBef>
              <a:buChar char="•"/>
              <a:tabLst>
                <a:tab pos="321310" algn="l"/>
                <a:tab pos="321945" algn="l"/>
              </a:tabLst>
            </a:pPr>
            <a:r>
              <a:rPr dirty="0" sz="1000" spc="-5">
                <a:latin typeface="Arial"/>
                <a:cs typeface="Arial"/>
              </a:rPr>
              <a:t>Creep </a:t>
            </a:r>
            <a:r>
              <a:rPr dirty="0" sz="1000" spc="-10">
                <a:latin typeface="Arial"/>
                <a:cs typeface="Arial"/>
              </a:rPr>
              <a:t>during</a:t>
            </a:r>
            <a:r>
              <a:rPr dirty="0" sz="1000" spc="-20">
                <a:latin typeface="Arial"/>
                <a:cs typeface="Arial"/>
              </a:rPr>
              <a:t> </a:t>
            </a:r>
            <a:r>
              <a:rPr dirty="0" sz="1000" spc="-5">
                <a:latin typeface="Arial"/>
                <a:cs typeface="Arial"/>
              </a:rPr>
              <a:t>storage</a:t>
            </a:r>
            <a:endParaRPr sz="1000">
              <a:latin typeface="Arial"/>
              <a:cs typeface="Arial"/>
            </a:endParaRPr>
          </a:p>
          <a:p>
            <a:pPr marL="158115">
              <a:lnSpc>
                <a:spcPct val="100000"/>
              </a:lnSpc>
              <a:spcBef>
                <a:spcPts val="390"/>
              </a:spcBef>
            </a:pPr>
            <a:r>
              <a:rPr dirty="0" sz="1150" spc="-10">
                <a:latin typeface="Arial"/>
                <a:cs typeface="Arial"/>
              </a:rPr>
              <a:t>– </a:t>
            </a:r>
            <a:r>
              <a:rPr dirty="0" sz="1150" spc="80">
                <a:latin typeface="Cambria"/>
                <a:cs typeface="Cambria"/>
              </a:rPr>
              <a:t>∆</a:t>
            </a:r>
            <a:r>
              <a:rPr dirty="0" baseline="-17361" sz="1200" spc="120">
                <a:latin typeface="Cambria"/>
                <a:cs typeface="Cambria"/>
              </a:rPr>
              <a:t>creep1</a:t>
            </a:r>
            <a:r>
              <a:rPr dirty="0" sz="1150" spc="80">
                <a:latin typeface="Cambria"/>
                <a:cs typeface="Cambria"/>
              </a:rPr>
              <a:t>= </a:t>
            </a:r>
            <a:r>
              <a:rPr dirty="0" sz="1150" spc="-5">
                <a:latin typeface="Cambria"/>
                <a:cs typeface="Cambria"/>
              </a:rPr>
              <a:t>0.638 6.897in </a:t>
            </a:r>
            <a:r>
              <a:rPr dirty="0" sz="1150" spc="210">
                <a:latin typeface="Cambria"/>
                <a:cs typeface="Cambria"/>
              </a:rPr>
              <a:t>− </a:t>
            </a:r>
            <a:r>
              <a:rPr dirty="0" sz="1150" spc="-5">
                <a:latin typeface="Cambria"/>
                <a:cs typeface="Cambria"/>
              </a:rPr>
              <a:t>3.802in </a:t>
            </a:r>
            <a:r>
              <a:rPr dirty="0" sz="1150" spc="210">
                <a:latin typeface="Cambria"/>
                <a:cs typeface="Cambria"/>
              </a:rPr>
              <a:t>=</a:t>
            </a:r>
            <a:r>
              <a:rPr dirty="0" sz="1150" spc="50">
                <a:latin typeface="Cambria"/>
                <a:cs typeface="Cambria"/>
              </a:rPr>
              <a:t> </a:t>
            </a:r>
            <a:r>
              <a:rPr dirty="0" sz="1150" spc="-5">
                <a:latin typeface="Cambria"/>
                <a:cs typeface="Cambria"/>
              </a:rPr>
              <a:t>0.795in</a:t>
            </a:r>
            <a:endParaRPr sz="1150">
              <a:latin typeface="Cambria"/>
              <a:cs typeface="Cambria"/>
            </a:endParaRPr>
          </a:p>
          <a:p>
            <a:pPr marL="321310" indent="-246379">
              <a:lnSpc>
                <a:spcPct val="100000"/>
              </a:lnSpc>
              <a:spcBef>
                <a:spcPts val="570"/>
              </a:spcBef>
              <a:buChar char="•"/>
              <a:tabLst>
                <a:tab pos="321310" algn="l"/>
                <a:tab pos="321945" algn="l"/>
              </a:tabLst>
            </a:pPr>
            <a:r>
              <a:rPr dirty="0" sz="1000" spc="-5">
                <a:latin typeface="Arial"/>
                <a:cs typeface="Arial"/>
              </a:rPr>
              <a:t>Creep </a:t>
            </a:r>
            <a:r>
              <a:rPr dirty="0" sz="1000" spc="-10">
                <a:latin typeface="Arial"/>
                <a:cs typeface="Arial"/>
              </a:rPr>
              <a:t>between diaphragm and </a:t>
            </a:r>
            <a:r>
              <a:rPr dirty="0" sz="1000" spc="-5">
                <a:latin typeface="Arial"/>
                <a:cs typeface="Arial"/>
              </a:rPr>
              <a:t>deck</a:t>
            </a:r>
            <a:r>
              <a:rPr dirty="0" sz="1000" spc="30">
                <a:latin typeface="Arial"/>
                <a:cs typeface="Arial"/>
              </a:rPr>
              <a:t> </a:t>
            </a:r>
            <a:r>
              <a:rPr dirty="0" sz="1000" spc="-5">
                <a:latin typeface="Arial"/>
                <a:cs typeface="Arial"/>
              </a:rPr>
              <a:t>casting</a:t>
            </a:r>
            <a:endParaRPr sz="1000">
              <a:latin typeface="Arial"/>
              <a:cs typeface="Arial"/>
            </a:endParaRPr>
          </a:p>
        </p:txBody>
      </p:sp>
      <p:sp>
        <p:nvSpPr>
          <p:cNvPr id="19" name="object 19"/>
          <p:cNvSpPr txBox="1"/>
          <p:nvPr/>
        </p:nvSpPr>
        <p:spPr>
          <a:xfrm>
            <a:off x="1098793" y="7703294"/>
            <a:ext cx="93345" cy="199390"/>
          </a:xfrm>
          <a:prstGeom prst="rect">
            <a:avLst/>
          </a:prstGeom>
        </p:spPr>
        <p:txBody>
          <a:bodyPr wrap="square" lIns="0" tIns="11430" rIns="0" bIns="0" rtlCol="0" vert="horz">
            <a:spAutoFit/>
          </a:bodyPr>
          <a:lstStyle/>
          <a:p>
            <a:pPr>
              <a:lnSpc>
                <a:spcPct val="100000"/>
              </a:lnSpc>
              <a:spcBef>
                <a:spcPts val="90"/>
              </a:spcBef>
            </a:pPr>
            <a:r>
              <a:rPr dirty="0" sz="1150" spc="-10">
                <a:latin typeface="Arial"/>
                <a:cs typeface="Arial"/>
              </a:rPr>
              <a:t>–</a:t>
            </a:r>
            <a:endParaRPr sz="1150">
              <a:latin typeface="Arial"/>
              <a:cs typeface="Arial"/>
            </a:endParaRPr>
          </a:p>
        </p:txBody>
      </p:sp>
      <p:sp>
        <p:nvSpPr>
          <p:cNvPr id="20" name="object 20"/>
          <p:cNvSpPr txBox="1"/>
          <p:nvPr/>
        </p:nvSpPr>
        <p:spPr>
          <a:xfrm>
            <a:off x="1317287" y="7732217"/>
            <a:ext cx="612140" cy="199390"/>
          </a:xfrm>
          <a:prstGeom prst="rect">
            <a:avLst/>
          </a:prstGeom>
        </p:spPr>
        <p:txBody>
          <a:bodyPr wrap="square" lIns="0" tIns="11430" rIns="0" bIns="0" rtlCol="0" vert="horz">
            <a:spAutoFit/>
          </a:bodyPr>
          <a:lstStyle/>
          <a:p>
            <a:pPr marL="25400">
              <a:lnSpc>
                <a:spcPct val="100000"/>
              </a:lnSpc>
              <a:spcBef>
                <a:spcPts val="90"/>
              </a:spcBef>
            </a:pPr>
            <a:r>
              <a:rPr dirty="0" baseline="12077" sz="1725" spc="112">
                <a:latin typeface="Cambria"/>
                <a:cs typeface="Cambria"/>
              </a:rPr>
              <a:t>∆</a:t>
            </a:r>
            <a:r>
              <a:rPr dirty="0" sz="800" spc="75">
                <a:latin typeface="Cambria"/>
                <a:cs typeface="Cambria"/>
              </a:rPr>
              <a:t>creep2</a:t>
            </a:r>
            <a:r>
              <a:rPr dirty="0" baseline="12077" sz="1725" spc="112">
                <a:latin typeface="Cambria"/>
                <a:cs typeface="Cambria"/>
              </a:rPr>
              <a:t>=</a:t>
            </a:r>
            <a:endParaRPr baseline="12077" sz="1725">
              <a:latin typeface="Cambria"/>
              <a:cs typeface="Cambria"/>
            </a:endParaRPr>
          </a:p>
        </p:txBody>
      </p:sp>
      <p:sp>
        <p:nvSpPr>
          <p:cNvPr id="21" name="object 21"/>
          <p:cNvSpPr/>
          <p:nvPr/>
        </p:nvSpPr>
        <p:spPr>
          <a:xfrm>
            <a:off x="1944623" y="7752588"/>
            <a:ext cx="970915" cy="134620"/>
          </a:xfrm>
          <a:custGeom>
            <a:avLst/>
            <a:gdLst/>
            <a:ahLst/>
            <a:cxnLst/>
            <a:rect l="l" t="t" r="r" b="b"/>
            <a:pathLst>
              <a:path w="970914" h="134620">
                <a:moveTo>
                  <a:pt x="928116" y="134112"/>
                </a:moveTo>
                <a:lnTo>
                  <a:pt x="926592" y="128016"/>
                </a:lnTo>
                <a:lnTo>
                  <a:pt x="934259" y="124896"/>
                </a:lnTo>
                <a:lnTo>
                  <a:pt x="941070" y="120205"/>
                </a:lnTo>
                <a:lnTo>
                  <a:pt x="958262" y="77533"/>
                </a:lnTo>
                <a:lnTo>
                  <a:pt x="958596" y="65532"/>
                </a:lnTo>
                <a:lnTo>
                  <a:pt x="958262" y="54411"/>
                </a:lnTo>
                <a:lnTo>
                  <a:pt x="941070" y="12954"/>
                </a:lnTo>
                <a:lnTo>
                  <a:pt x="926592" y="4572"/>
                </a:lnTo>
                <a:lnTo>
                  <a:pt x="928116" y="0"/>
                </a:lnTo>
                <a:lnTo>
                  <a:pt x="960120" y="22860"/>
                </a:lnTo>
                <a:lnTo>
                  <a:pt x="970788" y="67056"/>
                </a:lnTo>
                <a:lnTo>
                  <a:pt x="970192" y="79295"/>
                </a:lnTo>
                <a:lnTo>
                  <a:pt x="953833" y="118038"/>
                </a:lnTo>
                <a:lnTo>
                  <a:pt x="937831" y="130087"/>
                </a:lnTo>
                <a:lnTo>
                  <a:pt x="928116" y="134112"/>
                </a:lnTo>
                <a:close/>
              </a:path>
              <a:path w="970914" h="134620">
                <a:moveTo>
                  <a:pt x="42672" y="134112"/>
                </a:moveTo>
                <a:lnTo>
                  <a:pt x="10668" y="109728"/>
                </a:lnTo>
                <a:lnTo>
                  <a:pt x="0" y="67056"/>
                </a:lnTo>
                <a:lnTo>
                  <a:pt x="595" y="54792"/>
                </a:lnTo>
                <a:lnTo>
                  <a:pt x="16954" y="14573"/>
                </a:lnTo>
                <a:lnTo>
                  <a:pt x="42672" y="0"/>
                </a:lnTo>
                <a:lnTo>
                  <a:pt x="44195" y="4572"/>
                </a:lnTo>
                <a:lnTo>
                  <a:pt x="36528" y="8334"/>
                </a:lnTo>
                <a:lnTo>
                  <a:pt x="29718" y="12954"/>
                </a:lnTo>
                <a:lnTo>
                  <a:pt x="12525" y="54411"/>
                </a:lnTo>
                <a:lnTo>
                  <a:pt x="12191" y="65532"/>
                </a:lnTo>
                <a:lnTo>
                  <a:pt x="12525" y="77533"/>
                </a:lnTo>
                <a:lnTo>
                  <a:pt x="24050" y="114085"/>
                </a:lnTo>
                <a:lnTo>
                  <a:pt x="44195" y="128016"/>
                </a:lnTo>
                <a:lnTo>
                  <a:pt x="42672" y="134112"/>
                </a:lnTo>
                <a:close/>
              </a:path>
            </a:pathLst>
          </a:custGeom>
          <a:solidFill>
            <a:srgbClr val="000000"/>
          </a:solidFill>
        </p:spPr>
        <p:txBody>
          <a:bodyPr wrap="square" lIns="0" tIns="0" rIns="0" bIns="0" rtlCol="0"/>
          <a:lstStyle/>
          <a:p/>
        </p:txBody>
      </p:sp>
      <p:sp>
        <p:nvSpPr>
          <p:cNvPr id="22" name="object 22"/>
          <p:cNvSpPr/>
          <p:nvPr/>
        </p:nvSpPr>
        <p:spPr>
          <a:xfrm>
            <a:off x="2941319" y="7752588"/>
            <a:ext cx="1210310" cy="134620"/>
          </a:xfrm>
          <a:custGeom>
            <a:avLst/>
            <a:gdLst/>
            <a:ahLst/>
            <a:cxnLst/>
            <a:rect l="l" t="t" r="r" b="b"/>
            <a:pathLst>
              <a:path w="1210310" h="134620">
                <a:moveTo>
                  <a:pt x="1167384" y="134112"/>
                </a:moveTo>
                <a:lnTo>
                  <a:pt x="1165860" y="128016"/>
                </a:lnTo>
                <a:lnTo>
                  <a:pt x="1173527" y="124896"/>
                </a:lnTo>
                <a:lnTo>
                  <a:pt x="1180338" y="120205"/>
                </a:lnTo>
                <a:lnTo>
                  <a:pt x="1197530" y="77533"/>
                </a:lnTo>
                <a:lnTo>
                  <a:pt x="1197864" y="65532"/>
                </a:lnTo>
                <a:lnTo>
                  <a:pt x="1197530" y="54411"/>
                </a:lnTo>
                <a:lnTo>
                  <a:pt x="1180338" y="12954"/>
                </a:lnTo>
                <a:lnTo>
                  <a:pt x="1165860" y="4572"/>
                </a:lnTo>
                <a:lnTo>
                  <a:pt x="1167384" y="0"/>
                </a:lnTo>
                <a:lnTo>
                  <a:pt x="1199388" y="22860"/>
                </a:lnTo>
                <a:lnTo>
                  <a:pt x="1210056" y="67056"/>
                </a:lnTo>
                <a:lnTo>
                  <a:pt x="1209460" y="79295"/>
                </a:lnTo>
                <a:lnTo>
                  <a:pt x="1193101" y="118038"/>
                </a:lnTo>
                <a:lnTo>
                  <a:pt x="1177099" y="130087"/>
                </a:lnTo>
                <a:lnTo>
                  <a:pt x="1167384" y="134112"/>
                </a:lnTo>
                <a:close/>
              </a:path>
              <a:path w="1210310" h="134620">
                <a:moveTo>
                  <a:pt x="42671" y="134112"/>
                </a:moveTo>
                <a:lnTo>
                  <a:pt x="10667" y="109728"/>
                </a:lnTo>
                <a:lnTo>
                  <a:pt x="0" y="67056"/>
                </a:lnTo>
                <a:lnTo>
                  <a:pt x="595" y="54792"/>
                </a:lnTo>
                <a:lnTo>
                  <a:pt x="16954" y="14573"/>
                </a:lnTo>
                <a:lnTo>
                  <a:pt x="42671" y="0"/>
                </a:lnTo>
                <a:lnTo>
                  <a:pt x="44196" y="4572"/>
                </a:lnTo>
                <a:lnTo>
                  <a:pt x="36528" y="8334"/>
                </a:lnTo>
                <a:lnTo>
                  <a:pt x="29717" y="12954"/>
                </a:lnTo>
                <a:lnTo>
                  <a:pt x="12525" y="54411"/>
                </a:lnTo>
                <a:lnTo>
                  <a:pt x="12191" y="65532"/>
                </a:lnTo>
                <a:lnTo>
                  <a:pt x="12525" y="77533"/>
                </a:lnTo>
                <a:lnTo>
                  <a:pt x="24050" y="114085"/>
                </a:lnTo>
                <a:lnTo>
                  <a:pt x="44196" y="128016"/>
                </a:lnTo>
                <a:lnTo>
                  <a:pt x="42671" y="134112"/>
                </a:lnTo>
                <a:close/>
              </a:path>
            </a:pathLst>
          </a:custGeom>
          <a:solidFill>
            <a:srgbClr val="000000"/>
          </a:solidFill>
        </p:spPr>
        <p:txBody>
          <a:bodyPr wrap="square" lIns="0" tIns="0" rIns="0" bIns="0" rtlCol="0"/>
          <a:lstStyle/>
          <a:p/>
        </p:txBody>
      </p:sp>
      <p:sp>
        <p:nvSpPr>
          <p:cNvPr id="23" name="object 23"/>
          <p:cNvSpPr/>
          <p:nvPr/>
        </p:nvSpPr>
        <p:spPr>
          <a:xfrm>
            <a:off x="4351020" y="7752588"/>
            <a:ext cx="447040" cy="134620"/>
          </a:xfrm>
          <a:custGeom>
            <a:avLst/>
            <a:gdLst/>
            <a:ahLst/>
            <a:cxnLst/>
            <a:rect l="l" t="t" r="r" b="b"/>
            <a:pathLst>
              <a:path w="447039" h="134620">
                <a:moveTo>
                  <a:pt x="403860" y="134112"/>
                </a:moveTo>
                <a:lnTo>
                  <a:pt x="402336" y="128016"/>
                </a:lnTo>
                <a:lnTo>
                  <a:pt x="410003" y="124896"/>
                </a:lnTo>
                <a:lnTo>
                  <a:pt x="416814" y="120205"/>
                </a:lnTo>
                <a:lnTo>
                  <a:pt x="434006" y="77533"/>
                </a:lnTo>
                <a:lnTo>
                  <a:pt x="434340" y="65532"/>
                </a:lnTo>
                <a:lnTo>
                  <a:pt x="434006" y="54411"/>
                </a:lnTo>
                <a:lnTo>
                  <a:pt x="416814" y="12954"/>
                </a:lnTo>
                <a:lnTo>
                  <a:pt x="402336" y="4572"/>
                </a:lnTo>
                <a:lnTo>
                  <a:pt x="403860" y="0"/>
                </a:lnTo>
                <a:lnTo>
                  <a:pt x="435864" y="22860"/>
                </a:lnTo>
                <a:lnTo>
                  <a:pt x="446532" y="67056"/>
                </a:lnTo>
                <a:lnTo>
                  <a:pt x="445936" y="79295"/>
                </a:lnTo>
                <a:lnTo>
                  <a:pt x="429577" y="118038"/>
                </a:lnTo>
                <a:lnTo>
                  <a:pt x="413575" y="130087"/>
                </a:lnTo>
                <a:lnTo>
                  <a:pt x="403860" y="134112"/>
                </a:lnTo>
                <a:close/>
              </a:path>
              <a:path w="447039" h="134620">
                <a:moveTo>
                  <a:pt x="42672" y="134112"/>
                </a:moveTo>
                <a:lnTo>
                  <a:pt x="10668" y="109728"/>
                </a:lnTo>
                <a:lnTo>
                  <a:pt x="0" y="67056"/>
                </a:lnTo>
                <a:lnTo>
                  <a:pt x="595" y="54792"/>
                </a:lnTo>
                <a:lnTo>
                  <a:pt x="16954" y="14573"/>
                </a:lnTo>
                <a:lnTo>
                  <a:pt x="42672" y="0"/>
                </a:lnTo>
                <a:lnTo>
                  <a:pt x="44196" y="4572"/>
                </a:lnTo>
                <a:lnTo>
                  <a:pt x="36528" y="8334"/>
                </a:lnTo>
                <a:lnTo>
                  <a:pt x="29718" y="12954"/>
                </a:lnTo>
                <a:lnTo>
                  <a:pt x="12525" y="54411"/>
                </a:lnTo>
                <a:lnTo>
                  <a:pt x="12192"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24" name="object 24"/>
          <p:cNvSpPr/>
          <p:nvPr/>
        </p:nvSpPr>
        <p:spPr>
          <a:xfrm>
            <a:off x="4823460" y="7752588"/>
            <a:ext cx="673735" cy="134620"/>
          </a:xfrm>
          <a:custGeom>
            <a:avLst/>
            <a:gdLst/>
            <a:ahLst/>
            <a:cxnLst/>
            <a:rect l="l" t="t" r="r" b="b"/>
            <a:pathLst>
              <a:path w="673735" h="134620">
                <a:moveTo>
                  <a:pt x="630935" y="134112"/>
                </a:moveTo>
                <a:lnTo>
                  <a:pt x="629411" y="128016"/>
                </a:lnTo>
                <a:lnTo>
                  <a:pt x="637079" y="124896"/>
                </a:lnTo>
                <a:lnTo>
                  <a:pt x="643890" y="120205"/>
                </a:lnTo>
                <a:lnTo>
                  <a:pt x="661082" y="77533"/>
                </a:lnTo>
                <a:lnTo>
                  <a:pt x="661416" y="65532"/>
                </a:lnTo>
                <a:lnTo>
                  <a:pt x="661082" y="54411"/>
                </a:lnTo>
                <a:lnTo>
                  <a:pt x="643890" y="12954"/>
                </a:lnTo>
                <a:lnTo>
                  <a:pt x="629411" y="4572"/>
                </a:lnTo>
                <a:lnTo>
                  <a:pt x="630935" y="0"/>
                </a:lnTo>
                <a:lnTo>
                  <a:pt x="662940" y="22860"/>
                </a:lnTo>
                <a:lnTo>
                  <a:pt x="673608" y="67056"/>
                </a:lnTo>
                <a:lnTo>
                  <a:pt x="673012" y="79295"/>
                </a:lnTo>
                <a:lnTo>
                  <a:pt x="656653" y="118038"/>
                </a:lnTo>
                <a:lnTo>
                  <a:pt x="640651" y="130087"/>
                </a:lnTo>
                <a:lnTo>
                  <a:pt x="630935" y="134112"/>
                </a:lnTo>
                <a:close/>
              </a:path>
              <a:path w="673735" h="134620">
                <a:moveTo>
                  <a:pt x="42672" y="134112"/>
                </a:moveTo>
                <a:lnTo>
                  <a:pt x="10667" y="109728"/>
                </a:lnTo>
                <a:lnTo>
                  <a:pt x="0" y="67056"/>
                </a:lnTo>
                <a:lnTo>
                  <a:pt x="595" y="54792"/>
                </a:lnTo>
                <a:lnTo>
                  <a:pt x="16954" y="14573"/>
                </a:lnTo>
                <a:lnTo>
                  <a:pt x="42672" y="0"/>
                </a:lnTo>
                <a:lnTo>
                  <a:pt x="44196" y="4572"/>
                </a:lnTo>
                <a:lnTo>
                  <a:pt x="36528" y="8334"/>
                </a:lnTo>
                <a:lnTo>
                  <a:pt x="29717" y="12954"/>
                </a:lnTo>
                <a:lnTo>
                  <a:pt x="12525" y="54411"/>
                </a:lnTo>
                <a:lnTo>
                  <a:pt x="12191" y="65532"/>
                </a:lnTo>
                <a:lnTo>
                  <a:pt x="12525" y="77533"/>
                </a:lnTo>
                <a:lnTo>
                  <a:pt x="24050" y="114085"/>
                </a:lnTo>
                <a:lnTo>
                  <a:pt x="44196" y="128016"/>
                </a:lnTo>
                <a:lnTo>
                  <a:pt x="42672" y="134112"/>
                </a:lnTo>
                <a:close/>
              </a:path>
            </a:pathLst>
          </a:custGeom>
          <a:solidFill>
            <a:srgbClr val="000000"/>
          </a:solidFill>
        </p:spPr>
        <p:txBody>
          <a:bodyPr wrap="square" lIns="0" tIns="0" rIns="0" bIns="0" rtlCol="0"/>
          <a:lstStyle/>
          <a:p/>
        </p:txBody>
      </p:sp>
      <p:sp>
        <p:nvSpPr>
          <p:cNvPr id="25" name="object 25"/>
          <p:cNvSpPr txBox="1"/>
          <p:nvPr/>
        </p:nvSpPr>
        <p:spPr>
          <a:xfrm>
            <a:off x="1991868" y="7703294"/>
            <a:ext cx="4194810" cy="199390"/>
          </a:xfrm>
          <a:prstGeom prst="rect">
            <a:avLst/>
          </a:prstGeom>
        </p:spPr>
        <p:txBody>
          <a:bodyPr wrap="square" lIns="0" tIns="11430" rIns="0" bIns="0" rtlCol="0" vert="horz">
            <a:spAutoFit/>
          </a:bodyPr>
          <a:lstStyle/>
          <a:p>
            <a:pPr>
              <a:lnSpc>
                <a:spcPct val="100000"/>
              </a:lnSpc>
              <a:spcBef>
                <a:spcPts val="90"/>
              </a:spcBef>
            </a:pPr>
            <a:r>
              <a:rPr dirty="0" sz="1150" spc="-5">
                <a:latin typeface="Cambria"/>
                <a:cs typeface="Cambria"/>
              </a:rPr>
              <a:t>0.638 </a:t>
            </a:r>
            <a:r>
              <a:rPr dirty="0" sz="1150" spc="210">
                <a:latin typeface="Cambria"/>
                <a:cs typeface="Cambria"/>
              </a:rPr>
              <a:t>− </a:t>
            </a:r>
            <a:r>
              <a:rPr dirty="0" sz="1150" spc="-5">
                <a:latin typeface="Cambria"/>
                <a:cs typeface="Cambria"/>
              </a:rPr>
              <a:t>0.257 6.897in </a:t>
            </a:r>
            <a:r>
              <a:rPr dirty="0" sz="1150" spc="210">
                <a:latin typeface="Cambria"/>
                <a:cs typeface="Cambria"/>
              </a:rPr>
              <a:t>− </a:t>
            </a:r>
            <a:r>
              <a:rPr dirty="0" sz="1150" spc="-5">
                <a:latin typeface="Cambria"/>
                <a:cs typeface="Cambria"/>
              </a:rPr>
              <a:t>3.802in </a:t>
            </a:r>
            <a:r>
              <a:rPr dirty="0" sz="1150" spc="210">
                <a:latin typeface="Cambria"/>
                <a:cs typeface="Cambria"/>
              </a:rPr>
              <a:t>+ </a:t>
            </a:r>
            <a:r>
              <a:rPr dirty="0" sz="1150" spc="-5">
                <a:latin typeface="Cambria"/>
                <a:cs typeface="Cambria"/>
              </a:rPr>
              <a:t>0.429 </a:t>
            </a:r>
            <a:r>
              <a:rPr dirty="0" sz="1150" spc="20">
                <a:latin typeface="Cambria"/>
                <a:cs typeface="Cambria"/>
              </a:rPr>
              <a:t>−0.141in </a:t>
            </a:r>
            <a:r>
              <a:rPr dirty="0" sz="1150" spc="210">
                <a:latin typeface="Cambria"/>
                <a:cs typeface="Cambria"/>
              </a:rPr>
              <a:t>=</a:t>
            </a:r>
            <a:r>
              <a:rPr dirty="0" sz="1150" spc="-10">
                <a:latin typeface="Cambria"/>
                <a:cs typeface="Cambria"/>
              </a:rPr>
              <a:t> 1.391in</a:t>
            </a:r>
            <a:endParaRPr sz="1150">
              <a:latin typeface="Cambria"/>
              <a:cs typeface="Cambria"/>
            </a:endParaRPr>
          </a:p>
        </p:txBody>
      </p:sp>
      <p:sp>
        <p:nvSpPr>
          <p:cNvPr id="26" name="object 26"/>
          <p:cNvSpPr txBox="1"/>
          <p:nvPr/>
        </p:nvSpPr>
        <p:spPr>
          <a:xfrm>
            <a:off x="991105" y="7989747"/>
            <a:ext cx="5120640" cy="628015"/>
          </a:xfrm>
          <a:prstGeom prst="rect">
            <a:avLst/>
          </a:prstGeom>
        </p:spPr>
        <p:txBody>
          <a:bodyPr wrap="square" lIns="0" tIns="34290" rIns="0" bIns="0" rtlCol="0" vert="horz">
            <a:spAutoFit/>
          </a:bodyPr>
          <a:lstStyle/>
          <a:p>
            <a:pPr marL="270510" indent="-245745">
              <a:lnSpc>
                <a:spcPct val="100000"/>
              </a:lnSpc>
              <a:spcBef>
                <a:spcPts val="270"/>
              </a:spcBef>
              <a:buFont typeface="Arial"/>
              <a:buChar char="•"/>
              <a:tabLst>
                <a:tab pos="270510" algn="l"/>
                <a:tab pos="271145" algn="l"/>
              </a:tabLst>
            </a:pPr>
            <a:r>
              <a:rPr dirty="0" baseline="12077" sz="1725" spc="22">
                <a:latin typeface="Cambria"/>
                <a:cs typeface="Cambria"/>
              </a:rPr>
              <a:t>Δ</a:t>
            </a:r>
            <a:r>
              <a:rPr dirty="0" sz="800" spc="15">
                <a:latin typeface="Cambria"/>
                <a:cs typeface="Cambria"/>
              </a:rPr>
              <a:t>4</a:t>
            </a:r>
            <a:r>
              <a:rPr dirty="0" sz="800" spc="175">
                <a:latin typeface="Cambria"/>
                <a:cs typeface="Cambria"/>
              </a:rPr>
              <a:t> </a:t>
            </a:r>
            <a:r>
              <a:rPr dirty="0" baseline="12077" sz="1725" spc="315">
                <a:latin typeface="Cambria"/>
                <a:cs typeface="Cambria"/>
              </a:rPr>
              <a:t>=</a:t>
            </a:r>
            <a:r>
              <a:rPr dirty="0" baseline="12077" sz="1725" spc="97">
                <a:latin typeface="Cambria"/>
                <a:cs typeface="Cambria"/>
              </a:rPr>
              <a:t> </a:t>
            </a:r>
            <a:r>
              <a:rPr dirty="0" baseline="12077" sz="1725" spc="104">
                <a:latin typeface="Cambria"/>
                <a:cs typeface="Cambria"/>
              </a:rPr>
              <a:t>Δ</a:t>
            </a:r>
            <a:r>
              <a:rPr dirty="0" sz="800" spc="70">
                <a:latin typeface="Cambria"/>
                <a:cs typeface="Cambria"/>
              </a:rPr>
              <a:t>girder</a:t>
            </a:r>
            <a:r>
              <a:rPr dirty="0" sz="800" spc="170">
                <a:latin typeface="Cambria"/>
                <a:cs typeface="Cambria"/>
              </a:rPr>
              <a:t> </a:t>
            </a:r>
            <a:r>
              <a:rPr dirty="0" baseline="12077" sz="1725" spc="315">
                <a:latin typeface="Cambria"/>
                <a:cs typeface="Cambria"/>
              </a:rPr>
              <a:t>+</a:t>
            </a:r>
            <a:r>
              <a:rPr dirty="0" baseline="12077" sz="1725" spc="7">
                <a:latin typeface="Cambria"/>
                <a:cs typeface="Cambria"/>
              </a:rPr>
              <a:t> </a:t>
            </a:r>
            <a:r>
              <a:rPr dirty="0" baseline="12077" sz="1725" spc="52">
                <a:latin typeface="Cambria"/>
                <a:cs typeface="Cambria"/>
              </a:rPr>
              <a:t>Δ</a:t>
            </a:r>
            <a:r>
              <a:rPr dirty="0" sz="800" spc="35">
                <a:latin typeface="Cambria"/>
                <a:cs typeface="Cambria"/>
              </a:rPr>
              <a:t>ps</a:t>
            </a:r>
            <a:r>
              <a:rPr dirty="0" sz="800" spc="160">
                <a:latin typeface="Cambria"/>
                <a:cs typeface="Cambria"/>
              </a:rPr>
              <a:t> </a:t>
            </a:r>
            <a:r>
              <a:rPr dirty="0" baseline="12077" sz="1725" spc="315">
                <a:latin typeface="Cambria"/>
                <a:cs typeface="Cambria"/>
              </a:rPr>
              <a:t>+</a:t>
            </a:r>
            <a:r>
              <a:rPr dirty="0" baseline="12077" sz="1725" spc="7">
                <a:latin typeface="Cambria"/>
                <a:cs typeface="Cambria"/>
              </a:rPr>
              <a:t> </a:t>
            </a:r>
            <a:r>
              <a:rPr dirty="0" baseline="12077" sz="1725" spc="67">
                <a:latin typeface="Cambria"/>
                <a:cs typeface="Cambria"/>
              </a:rPr>
              <a:t>Δ</a:t>
            </a:r>
            <a:r>
              <a:rPr dirty="0" sz="800" spc="45">
                <a:latin typeface="Cambria"/>
                <a:cs typeface="Cambria"/>
              </a:rPr>
              <a:t>ereep1</a:t>
            </a:r>
            <a:r>
              <a:rPr dirty="0" sz="800" spc="150">
                <a:latin typeface="Cambria"/>
                <a:cs typeface="Cambria"/>
              </a:rPr>
              <a:t> </a:t>
            </a:r>
            <a:r>
              <a:rPr dirty="0" baseline="12077" sz="1725" spc="315">
                <a:latin typeface="Cambria"/>
                <a:cs typeface="Cambria"/>
              </a:rPr>
              <a:t>+</a:t>
            </a:r>
            <a:r>
              <a:rPr dirty="0" baseline="12077" sz="1725">
                <a:latin typeface="Cambria"/>
                <a:cs typeface="Cambria"/>
              </a:rPr>
              <a:t> </a:t>
            </a:r>
            <a:r>
              <a:rPr dirty="0" baseline="12077" sz="1725" spc="97">
                <a:latin typeface="Cambria"/>
                <a:cs typeface="Cambria"/>
              </a:rPr>
              <a:t>Δ</a:t>
            </a:r>
            <a:r>
              <a:rPr dirty="0" sz="800" spc="65">
                <a:latin typeface="Cambria"/>
                <a:cs typeface="Cambria"/>
              </a:rPr>
              <a:t>tpr</a:t>
            </a:r>
            <a:r>
              <a:rPr dirty="0" sz="800" spc="165">
                <a:latin typeface="Cambria"/>
                <a:cs typeface="Cambria"/>
              </a:rPr>
              <a:t> </a:t>
            </a:r>
            <a:r>
              <a:rPr dirty="0" baseline="12077" sz="1725" spc="315">
                <a:latin typeface="Cambria"/>
                <a:cs typeface="Cambria"/>
              </a:rPr>
              <a:t>+</a:t>
            </a:r>
            <a:r>
              <a:rPr dirty="0" baseline="12077" sz="1725" spc="7">
                <a:latin typeface="Cambria"/>
                <a:cs typeface="Cambria"/>
              </a:rPr>
              <a:t> </a:t>
            </a:r>
            <a:r>
              <a:rPr dirty="0" baseline="12077" sz="1725" spc="135">
                <a:latin typeface="Cambria"/>
                <a:cs typeface="Cambria"/>
              </a:rPr>
              <a:t>Δ</a:t>
            </a:r>
            <a:r>
              <a:rPr dirty="0" sz="800" spc="90">
                <a:latin typeface="Cambria"/>
                <a:cs typeface="Cambria"/>
              </a:rPr>
              <a:t>diaphragm</a:t>
            </a:r>
            <a:r>
              <a:rPr dirty="0" sz="800" spc="140">
                <a:latin typeface="Cambria"/>
                <a:cs typeface="Cambria"/>
              </a:rPr>
              <a:t> </a:t>
            </a:r>
            <a:r>
              <a:rPr dirty="0" baseline="12077" sz="1725" spc="315">
                <a:latin typeface="Cambria"/>
                <a:cs typeface="Cambria"/>
              </a:rPr>
              <a:t>+</a:t>
            </a:r>
            <a:r>
              <a:rPr dirty="0" baseline="12077" sz="1725" spc="15">
                <a:latin typeface="Cambria"/>
                <a:cs typeface="Cambria"/>
              </a:rPr>
              <a:t> </a:t>
            </a:r>
            <a:r>
              <a:rPr dirty="0" baseline="12077" sz="1725" spc="67">
                <a:latin typeface="Cambria"/>
                <a:cs typeface="Cambria"/>
              </a:rPr>
              <a:t>Δ</a:t>
            </a:r>
            <a:r>
              <a:rPr dirty="0" sz="800" spc="45">
                <a:latin typeface="Cambria"/>
                <a:cs typeface="Cambria"/>
              </a:rPr>
              <a:t>ereep2</a:t>
            </a:r>
            <a:r>
              <a:rPr dirty="0" sz="800" spc="210">
                <a:latin typeface="Cambria"/>
                <a:cs typeface="Cambria"/>
              </a:rPr>
              <a:t> </a:t>
            </a:r>
            <a:r>
              <a:rPr dirty="0" baseline="12077" sz="1725" spc="315">
                <a:latin typeface="Cambria"/>
                <a:cs typeface="Cambria"/>
              </a:rPr>
              <a:t>=</a:t>
            </a:r>
            <a:r>
              <a:rPr dirty="0" baseline="12077" sz="1725" spc="89">
                <a:latin typeface="Cambria"/>
                <a:cs typeface="Cambria"/>
              </a:rPr>
              <a:t> </a:t>
            </a:r>
            <a:r>
              <a:rPr dirty="0" baseline="12077" sz="1725" spc="-15">
                <a:latin typeface="Cambria"/>
                <a:cs typeface="Cambria"/>
              </a:rPr>
              <a:t>5.769</a:t>
            </a:r>
            <a:r>
              <a:rPr dirty="0" baseline="12077" sz="1725" spc="7">
                <a:latin typeface="Cambria"/>
                <a:cs typeface="Cambria"/>
              </a:rPr>
              <a:t> </a:t>
            </a:r>
            <a:r>
              <a:rPr dirty="0" baseline="12077" sz="1725" spc="-7">
                <a:latin typeface="Cambria"/>
                <a:cs typeface="Cambria"/>
              </a:rPr>
              <a:t>𝑖𝑛</a:t>
            </a:r>
            <a:r>
              <a:rPr dirty="0" baseline="12077" sz="1725" spc="112">
                <a:latin typeface="Cambria"/>
                <a:cs typeface="Cambria"/>
              </a:rPr>
              <a:t> </a:t>
            </a:r>
            <a:r>
              <a:rPr dirty="0" baseline="12077" sz="1725" spc="315">
                <a:latin typeface="Cambria"/>
                <a:cs typeface="Cambria"/>
              </a:rPr>
              <a:t>=</a:t>
            </a:r>
            <a:r>
              <a:rPr dirty="0" baseline="12077" sz="1725" spc="97">
                <a:latin typeface="Cambria"/>
                <a:cs typeface="Cambria"/>
              </a:rPr>
              <a:t> </a:t>
            </a:r>
            <a:r>
              <a:rPr dirty="0" baseline="12077" sz="1725">
                <a:latin typeface="Cambria"/>
                <a:cs typeface="Cambria"/>
              </a:rPr>
              <a:t>𝐷</a:t>
            </a:r>
            <a:r>
              <a:rPr dirty="0" sz="800">
                <a:latin typeface="Cambria"/>
                <a:cs typeface="Cambria"/>
              </a:rPr>
              <a:t>4o</a:t>
            </a:r>
            <a:endParaRPr sz="800">
              <a:latin typeface="Cambria"/>
              <a:cs typeface="Cambria"/>
            </a:endParaRPr>
          </a:p>
          <a:p>
            <a:pPr marL="269875" indent="-245110">
              <a:lnSpc>
                <a:spcPct val="100000"/>
              </a:lnSpc>
              <a:spcBef>
                <a:spcPts val="165"/>
              </a:spcBef>
              <a:buChar char="•"/>
              <a:tabLst>
                <a:tab pos="269875" algn="l"/>
                <a:tab pos="270510" algn="l"/>
              </a:tabLst>
            </a:pPr>
            <a:r>
              <a:rPr dirty="0" sz="1150" spc="-15">
                <a:latin typeface="Arial"/>
                <a:cs typeface="Arial"/>
              </a:rPr>
              <a:t>Lower </a:t>
            </a:r>
            <a:r>
              <a:rPr dirty="0" sz="1150" spc="-10">
                <a:latin typeface="Arial"/>
                <a:cs typeface="Arial"/>
              </a:rPr>
              <a:t>Bound </a:t>
            </a:r>
            <a:r>
              <a:rPr dirty="0" sz="1150" spc="-5">
                <a:latin typeface="Cambria"/>
                <a:cs typeface="Cambria"/>
              </a:rPr>
              <a:t>0.5𝐷</a:t>
            </a:r>
            <a:r>
              <a:rPr dirty="0" baseline="-17361" sz="1200" spc="-7">
                <a:latin typeface="Cambria"/>
                <a:cs typeface="Cambria"/>
              </a:rPr>
              <a:t>4o </a:t>
            </a:r>
            <a:r>
              <a:rPr dirty="0" sz="1150" spc="210">
                <a:latin typeface="Cambria"/>
                <a:cs typeface="Cambria"/>
              </a:rPr>
              <a:t>= </a:t>
            </a:r>
            <a:r>
              <a:rPr dirty="0" sz="1150" spc="-5">
                <a:latin typeface="Cambria"/>
                <a:cs typeface="Cambria"/>
              </a:rPr>
              <a:t>2.88</a:t>
            </a:r>
            <a:r>
              <a:rPr dirty="0" sz="1150" spc="-95">
                <a:latin typeface="Cambria"/>
                <a:cs typeface="Cambria"/>
              </a:rPr>
              <a:t> </a:t>
            </a:r>
            <a:r>
              <a:rPr dirty="0" sz="1150" spc="-10">
                <a:latin typeface="Cambria"/>
                <a:cs typeface="Cambria"/>
              </a:rPr>
              <a:t>𝑖𝑛</a:t>
            </a:r>
            <a:endParaRPr sz="1150">
              <a:latin typeface="Cambria"/>
              <a:cs typeface="Cambria"/>
            </a:endParaRPr>
          </a:p>
          <a:p>
            <a:pPr marL="269875" indent="-245110">
              <a:lnSpc>
                <a:spcPct val="100000"/>
              </a:lnSpc>
              <a:spcBef>
                <a:spcPts val="265"/>
              </a:spcBef>
              <a:buChar char="•"/>
              <a:tabLst>
                <a:tab pos="269875" algn="l"/>
                <a:tab pos="270510" algn="l"/>
              </a:tabLst>
            </a:pPr>
            <a:r>
              <a:rPr dirty="0" sz="1150" spc="-10">
                <a:latin typeface="Arial"/>
                <a:cs typeface="Arial"/>
              </a:rPr>
              <a:t>Expected range </a:t>
            </a:r>
            <a:r>
              <a:rPr dirty="0" sz="1150" spc="-5">
                <a:latin typeface="Arial"/>
                <a:cs typeface="Arial"/>
              </a:rPr>
              <a:t>of </a:t>
            </a:r>
            <a:r>
              <a:rPr dirty="0" sz="1150" spc="-10">
                <a:latin typeface="Arial"/>
                <a:cs typeface="Arial"/>
              </a:rPr>
              <a:t>camber is </a:t>
            </a:r>
            <a:r>
              <a:rPr dirty="0" sz="1150" spc="-5">
                <a:latin typeface="Cambria"/>
                <a:cs typeface="Cambria"/>
              </a:rPr>
              <a:t>2.9 </a:t>
            </a:r>
            <a:r>
              <a:rPr dirty="0" sz="1150" spc="-10">
                <a:latin typeface="Cambria"/>
                <a:cs typeface="Cambria"/>
              </a:rPr>
              <a:t>𝑖𝑛. </a:t>
            </a:r>
            <a:r>
              <a:rPr dirty="0" sz="1150" spc="-5">
                <a:latin typeface="Cambria"/>
                <a:cs typeface="Cambria"/>
              </a:rPr>
              <a:t>𝑎𝑡 40 </a:t>
            </a:r>
            <a:r>
              <a:rPr dirty="0" sz="1150" spc="-15">
                <a:latin typeface="Cambria"/>
                <a:cs typeface="Cambria"/>
              </a:rPr>
              <a:t>𝑑𝑎𝑦𝑠 </a:t>
            </a:r>
            <a:r>
              <a:rPr dirty="0" sz="1150" spc="210">
                <a:latin typeface="Cambria"/>
                <a:cs typeface="Cambria"/>
              </a:rPr>
              <a:t>− </a:t>
            </a:r>
            <a:r>
              <a:rPr dirty="0" sz="1150" spc="-10">
                <a:latin typeface="Cambria"/>
                <a:cs typeface="Cambria"/>
              </a:rPr>
              <a:t>6.6 </a:t>
            </a:r>
            <a:r>
              <a:rPr dirty="0" sz="1150">
                <a:latin typeface="Cambria"/>
                <a:cs typeface="Cambria"/>
              </a:rPr>
              <a:t>𝑖𝑛. </a:t>
            </a:r>
            <a:r>
              <a:rPr dirty="0" sz="1150" spc="-10">
                <a:latin typeface="Cambria"/>
                <a:cs typeface="Cambria"/>
              </a:rPr>
              <a:t>𝑎𝑡 120</a:t>
            </a:r>
            <a:r>
              <a:rPr dirty="0" sz="1150" spc="-135">
                <a:latin typeface="Cambria"/>
                <a:cs typeface="Cambria"/>
              </a:rPr>
              <a:t> </a:t>
            </a:r>
            <a:r>
              <a:rPr dirty="0" sz="1150" spc="-10">
                <a:latin typeface="Cambria"/>
                <a:cs typeface="Cambria"/>
              </a:rPr>
              <a:t>𝑑𝑎𝑦𝑠</a:t>
            </a:r>
            <a:endParaRPr sz="1150">
              <a:latin typeface="Cambria"/>
              <a:cs typeface="Cambria"/>
            </a:endParaRPr>
          </a:p>
        </p:txBody>
      </p:sp>
      <p:sp>
        <p:nvSpPr>
          <p:cNvPr id="27" name="object 27"/>
          <p:cNvSpPr txBox="1"/>
          <p:nvPr/>
        </p:nvSpPr>
        <p:spPr>
          <a:xfrm>
            <a:off x="6903724" y="8873744"/>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16</a:t>
            </a:r>
            <a:r>
              <a:rPr dirty="0" sz="850">
                <a:solidFill>
                  <a:srgbClr val="FFFFFF"/>
                </a:solidFill>
                <a:latin typeface="Arial"/>
                <a:cs typeface="Arial"/>
              </a:rPr>
              <a:t>6</a:t>
            </a:r>
            <a:endParaRPr sz="850">
              <a:latin typeface="Arial"/>
              <a:cs typeface="Arial"/>
            </a:endParaRPr>
          </a:p>
        </p:txBody>
      </p:sp>
      <p:sp>
        <p:nvSpPr>
          <p:cNvPr id="28" name="object 28"/>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29" name="object 29"/>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6</a:t>
            </a:r>
            <a:r>
              <a:rPr dirty="0" sz="1050" spc="-5">
                <a:solidFill>
                  <a:srgbClr val="262626"/>
                </a:solidFill>
                <a:latin typeface="Calibri"/>
                <a:cs typeface="Calibri"/>
              </a:rPr>
              <a:t>5</a:t>
            </a:r>
            <a:endParaRPr sz="1050">
              <a:latin typeface="Calibri"/>
              <a:cs typeface="Calibri"/>
            </a:endParaRPr>
          </a:p>
        </p:txBody>
      </p:sp>
      <p:sp>
        <p:nvSpPr>
          <p:cNvPr id="31" name="object 31"/>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30" name="object 30"/>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6</a:t>
            </a:r>
            <a:r>
              <a:rPr dirty="0" sz="1050" spc="-5">
                <a:solidFill>
                  <a:srgbClr val="262626"/>
                </a:solidFill>
                <a:latin typeface="Calibri"/>
                <a:cs typeface="Calibri"/>
              </a:rPr>
              <a:t>6</a:t>
            </a:r>
            <a:endParaRPr sz="1050">
              <a:latin typeface="Calibri"/>
              <a:cs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3139440" cy="417195"/>
          </a:xfrm>
          <a:prstGeom prst="rect"/>
        </p:spPr>
        <p:txBody>
          <a:bodyPr wrap="square" lIns="0" tIns="14604" rIns="0" bIns="0" rtlCol="0" vert="horz">
            <a:spAutoFit/>
          </a:bodyPr>
          <a:lstStyle/>
          <a:p>
            <a:pPr>
              <a:lnSpc>
                <a:spcPct val="100000"/>
              </a:lnSpc>
              <a:spcBef>
                <a:spcPts val="114"/>
              </a:spcBef>
            </a:pPr>
            <a:r>
              <a:rPr dirty="0" sz="2550" spc="15" b="0">
                <a:solidFill>
                  <a:srgbClr val="1C7C5B"/>
                </a:solidFill>
                <a:latin typeface="Arial Black"/>
                <a:cs typeface="Arial Black"/>
              </a:rPr>
              <a:t>Girder Sag</a:t>
            </a:r>
            <a:r>
              <a:rPr dirty="0" sz="2550" spc="-60" b="0">
                <a:solidFill>
                  <a:srgbClr val="1C7C5B"/>
                </a:solidFill>
                <a:latin typeface="Arial Black"/>
                <a:cs typeface="Arial Black"/>
              </a:rPr>
              <a:t> </a:t>
            </a:r>
            <a:r>
              <a:rPr dirty="0" sz="2550" spc="5" b="0">
                <a:solidFill>
                  <a:srgbClr val="1C7C5B"/>
                </a:solidFill>
                <a:latin typeface="Arial Black"/>
                <a:cs typeface="Arial Black"/>
              </a:rPr>
              <a:t>Check</a:t>
            </a:r>
            <a:endParaRPr sz="2550">
              <a:latin typeface="Arial Black"/>
              <a:cs typeface="Arial Black"/>
            </a:endParaRPr>
          </a:p>
        </p:txBody>
      </p:sp>
      <p:sp>
        <p:nvSpPr>
          <p:cNvPr id="6" name="object 6"/>
          <p:cNvSpPr txBox="1"/>
          <p:nvPr/>
        </p:nvSpPr>
        <p:spPr>
          <a:xfrm>
            <a:off x="991105" y="1843558"/>
            <a:ext cx="5158105" cy="2324100"/>
          </a:xfrm>
          <a:prstGeom prst="rect">
            <a:avLst/>
          </a:prstGeom>
        </p:spPr>
        <p:txBody>
          <a:bodyPr wrap="square" lIns="0" tIns="46355" rIns="0" bIns="0" rtlCol="0" vert="horz">
            <a:spAutoFit/>
          </a:bodyPr>
          <a:lstStyle/>
          <a:p>
            <a:pPr marL="269875" indent="-245110">
              <a:lnSpc>
                <a:spcPct val="100000"/>
              </a:lnSpc>
              <a:spcBef>
                <a:spcPts val="365"/>
              </a:spcBef>
              <a:buChar char="•"/>
              <a:tabLst>
                <a:tab pos="269875" algn="l"/>
                <a:tab pos="270510" algn="l"/>
              </a:tabLst>
            </a:pPr>
            <a:r>
              <a:rPr dirty="0" sz="1150" spc="-15">
                <a:latin typeface="Arial"/>
                <a:cs typeface="Arial"/>
              </a:rPr>
              <a:t>Lower </a:t>
            </a:r>
            <a:r>
              <a:rPr dirty="0" sz="1150" spc="-10">
                <a:latin typeface="Arial"/>
                <a:cs typeface="Arial"/>
              </a:rPr>
              <a:t>Bound </a:t>
            </a:r>
            <a:r>
              <a:rPr dirty="0" sz="1150" spc="-5">
                <a:latin typeface="Cambria"/>
                <a:cs typeface="Cambria"/>
              </a:rPr>
              <a:t>0.5𝐷</a:t>
            </a:r>
            <a:r>
              <a:rPr dirty="0" baseline="-17361" sz="1200" spc="-7">
                <a:latin typeface="Cambria"/>
                <a:cs typeface="Cambria"/>
              </a:rPr>
              <a:t>4o </a:t>
            </a:r>
            <a:r>
              <a:rPr dirty="0" sz="1150" spc="210">
                <a:latin typeface="Cambria"/>
                <a:cs typeface="Cambria"/>
              </a:rPr>
              <a:t>= </a:t>
            </a:r>
            <a:r>
              <a:rPr dirty="0" sz="1150" spc="-5">
                <a:latin typeface="Cambria"/>
                <a:cs typeface="Cambria"/>
              </a:rPr>
              <a:t>2.88</a:t>
            </a:r>
            <a:r>
              <a:rPr dirty="0" sz="1150" spc="-95">
                <a:latin typeface="Cambria"/>
                <a:cs typeface="Cambria"/>
              </a:rPr>
              <a:t> </a:t>
            </a:r>
            <a:r>
              <a:rPr dirty="0" sz="1150" spc="-10">
                <a:latin typeface="Cambria"/>
                <a:cs typeface="Cambria"/>
              </a:rPr>
              <a:t>𝑖𝑛</a:t>
            </a:r>
            <a:endParaRPr sz="1150">
              <a:latin typeface="Cambria"/>
              <a:cs typeface="Cambria"/>
            </a:endParaRPr>
          </a:p>
          <a:p>
            <a:pPr marL="270510" indent="-245745">
              <a:lnSpc>
                <a:spcPct val="100000"/>
              </a:lnSpc>
              <a:spcBef>
                <a:spcPts val="265"/>
              </a:spcBef>
              <a:buFont typeface="Arial"/>
              <a:buChar char="•"/>
              <a:tabLst>
                <a:tab pos="270510" algn="l"/>
                <a:tab pos="271145" algn="l"/>
              </a:tabLst>
            </a:pPr>
            <a:r>
              <a:rPr dirty="0" sz="1150">
                <a:latin typeface="Cambria"/>
                <a:cs typeface="Cambria"/>
              </a:rPr>
              <a:t>𝐷</a:t>
            </a:r>
            <a:r>
              <a:rPr dirty="0" baseline="-17361" sz="1200">
                <a:latin typeface="Cambria"/>
                <a:cs typeface="Cambria"/>
              </a:rPr>
              <a:t>4o </a:t>
            </a:r>
            <a:r>
              <a:rPr dirty="0" sz="1150" spc="210">
                <a:latin typeface="Cambria"/>
                <a:cs typeface="Cambria"/>
              </a:rPr>
              <a:t>= </a:t>
            </a:r>
            <a:r>
              <a:rPr dirty="0" sz="1150" spc="95">
                <a:latin typeface="Cambria"/>
                <a:cs typeface="Cambria"/>
              </a:rPr>
              <a:t>∆</a:t>
            </a:r>
            <a:r>
              <a:rPr dirty="0" baseline="-17361" sz="1200" spc="142">
                <a:latin typeface="Cambria"/>
                <a:cs typeface="Cambria"/>
              </a:rPr>
              <a:t>4</a:t>
            </a:r>
            <a:r>
              <a:rPr dirty="0" sz="1150" spc="95">
                <a:latin typeface="Cambria"/>
                <a:cs typeface="Cambria"/>
              </a:rPr>
              <a:t>= </a:t>
            </a:r>
            <a:r>
              <a:rPr dirty="0" sz="1150" spc="-5">
                <a:latin typeface="Cambria"/>
                <a:cs typeface="Cambria"/>
              </a:rPr>
              <a:t>5.796</a:t>
            </a:r>
            <a:r>
              <a:rPr dirty="0" sz="1150" spc="-180">
                <a:latin typeface="Cambria"/>
                <a:cs typeface="Cambria"/>
              </a:rPr>
              <a:t> </a:t>
            </a:r>
            <a:r>
              <a:rPr dirty="0" sz="1150" spc="-5">
                <a:latin typeface="Cambria"/>
                <a:cs typeface="Cambria"/>
              </a:rPr>
              <a:t>𝑖𝑛</a:t>
            </a:r>
            <a:endParaRPr sz="1150">
              <a:latin typeface="Cambria"/>
              <a:cs typeface="Cambria"/>
            </a:endParaRPr>
          </a:p>
          <a:p>
            <a:pPr marL="270510" indent="-245745">
              <a:lnSpc>
                <a:spcPct val="100000"/>
              </a:lnSpc>
              <a:spcBef>
                <a:spcPts val="260"/>
              </a:spcBef>
              <a:buFont typeface="Arial"/>
              <a:buChar char="•"/>
              <a:tabLst>
                <a:tab pos="270510" algn="l"/>
                <a:tab pos="271145" algn="l"/>
              </a:tabLst>
            </a:pPr>
            <a:r>
              <a:rPr dirty="0" sz="1150" spc="15">
                <a:latin typeface="Cambria"/>
                <a:cs typeface="Cambria"/>
              </a:rPr>
              <a:t>Δ</a:t>
            </a:r>
            <a:r>
              <a:rPr dirty="0" baseline="-17361" sz="1200" spc="22">
                <a:latin typeface="Cambria"/>
                <a:cs typeface="Cambria"/>
              </a:rPr>
              <a:t>5</a:t>
            </a:r>
            <a:r>
              <a:rPr dirty="0" baseline="-17361" sz="1200" spc="254">
                <a:latin typeface="Cambria"/>
                <a:cs typeface="Cambria"/>
              </a:rPr>
              <a:t> </a:t>
            </a:r>
            <a:r>
              <a:rPr dirty="0" sz="1150" spc="210">
                <a:latin typeface="Cambria"/>
                <a:cs typeface="Cambria"/>
              </a:rPr>
              <a:t>=</a:t>
            </a:r>
            <a:r>
              <a:rPr dirty="0" sz="1150" spc="65">
                <a:latin typeface="Cambria"/>
                <a:cs typeface="Cambria"/>
              </a:rPr>
              <a:t> </a:t>
            </a:r>
            <a:r>
              <a:rPr dirty="0" sz="1150" spc="-5">
                <a:latin typeface="Cambria"/>
                <a:cs typeface="Cambria"/>
              </a:rPr>
              <a:t>5.796</a:t>
            </a:r>
            <a:r>
              <a:rPr dirty="0" sz="1150" spc="-15">
                <a:latin typeface="Cambria"/>
                <a:cs typeface="Cambria"/>
              </a:rPr>
              <a:t> </a:t>
            </a:r>
            <a:r>
              <a:rPr dirty="0" sz="1150" spc="210">
                <a:latin typeface="Cambria"/>
                <a:cs typeface="Cambria"/>
              </a:rPr>
              <a:t>−</a:t>
            </a:r>
            <a:r>
              <a:rPr dirty="0" sz="1150">
                <a:latin typeface="Cambria"/>
                <a:cs typeface="Cambria"/>
              </a:rPr>
              <a:t> </a:t>
            </a:r>
            <a:r>
              <a:rPr dirty="0" sz="1150" spc="-5">
                <a:latin typeface="Cambria"/>
                <a:cs typeface="Cambria"/>
              </a:rPr>
              <a:t>2.610</a:t>
            </a:r>
            <a:r>
              <a:rPr dirty="0" sz="1150">
                <a:latin typeface="Cambria"/>
                <a:cs typeface="Cambria"/>
              </a:rPr>
              <a:t> </a:t>
            </a:r>
            <a:r>
              <a:rPr dirty="0" sz="1150" spc="210">
                <a:latin typeface="Cambria"/>
                <a:cs typeface="Cambria"/>
              </a:rPr>
              <a:t>−</a:t>
            </a:r>
            <a:r>
              <a:rPr dirty="0" sz="1150" spc="-15">
                <a:latin typeface="Cambria"/>
                <a:cs typeface="Cambria"/>
              </a:rPr>
              <a:t> </a:t>
            </a:r>
            <a:r>
              <a:rPr dirty="0" sz="1150" spc="-5">
                <a:latin typeface="Cambria"/>
                <a:cs typeface="Cambria"/>
              </a:rPr>
              <a:t>0.808</a:t>
            </a:r>
            <a:r>
              <a:rPr dirty="0" sz="1150" spc="60">
                <a:latin typeface="Cambria"/>
                <a:cs typeface="Cambria"/>
              </a:rPr>
              <a:t> </a:t>
            </a:r>
            <a:r>
              <a:rPr dirty="0" sz="1150" spc="210">
                <a:latin typeface="Cambria"/>
                <a:cs typeface="Cambria"/>
              </a:rPr>
              <a:t>=</a:t>
            </a:r>
            <a:r>
              <a:rPr dirty="0" sz="1150" spc="65">
                <a:latin typeface="Cambria"/>
                <a:cs typeface="Cambria"/>
              </a:rPr>
              <a:t> </a:t>
            </a:r>
            <a:r>
              <a:rPr dirty="0" sz="1150" spc="-10">
                <a:latin typeface="Cambria"/>
                <a:cs typeface="Cambria"/>
              </a:rPr>
              <a:t>2.351</a:t>
            </a:r>
            <a:r>
              <a:rPr dirty="0" sz="1150">
                <a:latin typeface="Cambria"/>
                <a:cs typeface="Cambria"/>
              </a:rPr>
              <a:t> </a:t>
            </a:r>
            <a:r>
              <a:rPr dirty="0" sz="1150" spc="-5">
                <a:latin typeface="Cambria"/>
                <a:cs typeface="Cambria"/>
              </a:rPr>
              <a:t>𝑖𝑛</a:t>
            </a:r>
            <a:r>
              <a:rPr dirty="0" sz="1150" spc="85">
                <a:latin typeface="Cambria"/>
                <a:cs typeface="Cambria"/>
              </a:rPr>
              <a:t> </a:t>
            </a:r>
            <a:r>
              <a:rPr dirty="0" sz="1150" spc="-5">
                <a:latin typeface="Arial"/>
                <a:cs typeface="Arial"/>
              </a:rPr>
              <a:t>(after </a:t>
            </a:r>
            <a:r>
              <a:rPr dirty="0" sz="1150" spc="-10">
                <a:latin typeface="Arial"/>
                <a:cs typeface="Arial"/>
              </a:rPr>
              <a:t>deck</a:t>
            </a:r>
            <a:r>
              <a:rPr dirty="0" sz="1150" spc="-5">
                <a:latin typeface="Arial"/>
                <a:cs typeface="Arial"/>
              </a:rPr>
              <a:t> casting)</a:t>
            </a:r>
            <a:endParaRPr sz="1150">
              <a:latin typeface="Arial"/>
              <a:cs typeface="Arial"/>
            </a:endParaRPr>
          </a:p>
          <a:p>
            <a:pPr marL="270510" indent="-245745">
              <a:lnSpc>
                <a:spcPct val="100000"/>
              </a:lnSpc>
              <a:spcBef>
                <a:spcPts val="265"/>
              </a:spcBef>
              <a:buFont typeface="Arial"/>
              <a:buChar char="•"/>
              <a:tabLst>
                <a:tab pos="270510" algn="l"/>
                <a:tab pos="271145" algn="l"/>
              </a:tabLst>
            </a:pPr>
            <a:r>
              <a:rPr dirty="0" sz="1150" spc="15">
                <a:latin typeface="Cambria"/>
                <a:cs typeface="Cambria"/>
              </a:rPr>
              <a:t>Δ</a:t>
            </a:r>
            <a:r>
              <a:rPr dirty="0" baseline="-17361" sz="1200" spc="22">
                <a:latin typeface="Cambria"/>
                <a:cs typeface="Cambria"/>
              </a:rPr>
              <a:t>6 </a:t>
            </a:r>
            <a:r>
              <a:rPr dirty="0" sz="1150" spc="210">
                <a:latin typeface="Cambria"/>
                <a:cs typeface="Cambria"/>
              </a:rPr>
              <a:t>= </a:t>
            </a:r>
            <a:r>
              <a:rPr dirty="0" sz="1150" spc="-5">
                <a:latin typeface="Cambria"/>
                <a:cs typeface="Cambria"/>
              </a:rPr>
              <a:t>2.351 </a:t>
            </a:r>
            <a:r>
              <a:rPr dirty="0" sz="1150" spc="210">
                <a:latin typeface="Cambria"/>
                <a:cs typeface="Cambria"/>
              </a:rPr>
              <a:t>− </a:t>
            </a:r>
            <a:r>
              <a:rPr dirty="0" sz="1150" spc="-5">
                <a:latin typeface="Cambria"/>
                <a:cs typeface="Cambria"/>
              </a:rPr>
              <a:t>0.457 </a:t>
            </a:r>
            <a:r>
              <a:rPr dirty="0" sz="1150" spc="210">
                <a:latin typeface="Cambria"/>
                <a:cs typeface="Cambria"/>
              </a:rPr>
              <a:t>= </a:t>
            </a:r>
            <a:r>
              <a:rPr dirty="0" sz="1150" spc="-5">
                <a:latin typeface="Cambria"/>
                <a:cs typeface="Cambria"/>
              </a:rPr>
              <a:t>1.894𝑖𝑛 </a:t>
            </a:r>
            <a:r>
              <a:rPr dirty="0" sz="1150" spc="210">
                <a:latin typeface="Cambria"/>
                <a:cs typeface="Cambria"/>
              </a:rPr>
              <a:t>= </a:t>
            </a:r>
            <a:r>
              <a:rPr dirty="0" sz="1150" spc="45">
                <a:latin typeface="Cambria"/>
                <a:cs typeface="Cambria"/>
              </a:rPr>
              <a:t>∆</a:t>
            </a:r>
            <a:r>
              <a:rPr dirty="0" baseline="-17361" sz="1200" spc="67">
                <a:latin typeface="Cambria"/>
                <a:cs typeface="Cambria"/>
              </a:rPr>
              <a:t>exeess </a:t>
            </a:r>
            <a:r>
              <a:rPr dirty="0" sz="1150" spc="-5">
                <a:latin typeface="Arial"/>
                <a:cs typeface="Arial"/>
              </a:rPr>
              <a:t>(after all</a:t>
            </a:r>
            <a:r>
              <a:rPr dirty="0" sz="1150" spc="-195">
                <a:latin typeface="Arial"/>
                <a:cs typeface="Arial"/>
              </a:rPr>
              <a:t> </a:t>
            </a:r>
            <a:r>
              <a:rPr dirty="0" sz="1150" spc="-10">
                <a:latin typeface="Arial"/>
                <a:cs typeface="Arial"/>
              </a:rPr>
              <a:t>loads)</a:t>
            </a:r>
            <a:endParaRPr sz="1150">
              <a:latin typeface="Arial"/>
              <a:cs typeface="Arial"/>
            </a:endParaRPr>
          </a:p>
          <a:p>
            <a:pPr marL="270510" indent="-245745">
              <a:lnSpc>
                <a:spcPct val="100000"/>
              </a:lnSpc>
              <a:spcBef>
                <a:spcPts val="265"/>
              </a:spcBef>
              <a:buChar char="•"/>
              <a:tabLst>
                <a:tab pos="270510" algn="l"/>
                <a:tab pos="271145" algn="l"/>
              </a:tabLst>
            </a:pPr>
            <a:r>
              <a:rPr dirty="0" sz="1150" spc="-10">
                <a:latin typeface="Arial"/>
                <a:cs typeface="Arial"/>
              </a:rPr>
              <a:t>Screed camber (downward deflection due to deck and superimposed</a:t>
            </a:r>
            <a:r>
              <a:rPr dirty="0" sz="1150" spc="85">
                <a:latin typeface="Arial"/>
                <a:cs typeface="Arial"/>
              </a:rPr>
              <a:t> </a:t>
            </a:r>
            <a:r>
              <a:rPr dirty="0" sz="1150" spc="-10">
                <a:latin typeface="Arial"/>
                <a:cs typeface="Arial"/>
              </a:rPr>
              <a:t>loads)</a:t>
            </a:r>
            <a:endParaRPr sz="1150">
              <a:latin typeface="Arial"/>
              <a:cs typeface="Arial"/>
            </a:endParaRPr>
          </a:p>
          <a:p>
            <a:pPr marL="351155">
              <a:lnSpc>
                <a:spcPct val="100000"/>
              </a:lnSpc>
              <a:spcBef>
                <a:spcPts val="265"/>
              </a:spcBef>
            </a:pPr>
            <a:r>
              <a:rPr dirty="0" sz="1150" spc="-10">
                <a:latin typeface="Arial"/>
                <a:cs typeface="Arial"/>
              </a:rPr>
              <a:t>– </a:t>
            </a:r>
            <a:r>
              <a:rPr dirty="0" sz="1150" spc="75">
                <a:latin typeface="Cambria"/>
                <a:cs typeface="Cambria"/>
              </a:rPr>
              <a:t>∆</a:t>
            </a:r>
            <a:r>
              <a:rPr dirty="0" baseline="-17361" sz="1200" spc="112">
                <a:latin typeface="Cambria"/>
                <a:cs typeface="Cambria"/>
              </a:rPr>
              <a:t>exeess</a:t>
            </a:r>
            <a:r>
              <a:rPr dirty="0" sz="1150" spc="75">
                <a:latin typeface="Cambria"/>
                <a:cs typeface="Cambria"/>
              </a:rPr>
              <a:t>= </a:t>
            </a:r>
            <a:r>
              <a:rPr dirty="0" sz="1150" spc="95">
                <a:latin typeface="Cambria"/>
                <a:cs typeface="Cambria"/>
              </a:rPr>
              <a:t>∆</a:t>
            </a:r>
            <a:r>
              <a:rPr dirty="0" baseline="-17361" sz="1200" spc="142">
                <a:latin typeface="Cambria"/>
                <a:cs typeface="Cambria"/>
              </a:rPr>
              <a:t>6</a:t>
            </a:r>
            <a:r>
              <a:rPr dirty="0" sz="1150" spc="95">
                <a:latin typeface="Cambria"/>
                <a:cs typeface="Cambria"/>
              </a:rPr>
              <a:t>= </a:t>
            </a:r>
            <a:r>
              <a:rPr dirty="0" sz="1150" spc="-10">
                <a:latin typeface="Cambria"/>
                <a:cs typeface="Cambria"/>
              </a:rPr>
              <a:t>𝐷 </a:t>
            </a:r>
            <a:r>
              <a:rPr dirty="0" sz="1150" spc="210">
                <a:latin typeface="Cambria"/>
                <a:cs typeface="Cambria"/>
              </a:rPr>
              <a:t>− </a:t>
            </a:r>
            <a:r>
              <a:rPr dirty="0" sz="1150" spc="-10">
                <a:latin typeface="Cambria"/>
                <a:cs typeface="Cambria"/>
              </a:rPr>
              <a:t>𝐶 </a:t>
            </a:r>
            <a:r>
              <a:rPr dirty="0" sz="1150" spc="210">
                <a:latin typeface="Cambria"/>
                <a:cs typeface="Cambria"/>
              </a:rPr>
              <a:t>= </a:t>
            </a:r>
            <a:r>
              <a:rPr dirty="0" sz="1150" spc="15">
                <a:latin typeface="Cambria"/>
                <a:cs typeface="Cambria"/>
              </a:rPr>
              <a:t>∆</a:t>
            </a:r>
            <a:r>
              <a:rPr dirty="0" baseline="-17361" sz="1200" spc="22">
                <a:latin typeface="Cambria"/>
                <a:cs typeface="Cambria"/>
              </a:rPr>
              <a:t>4 </a:t>
            </a:r>
            <a:r>
              <a:rPr dirty="0" sz="1150" spc="210">
                <a:latin typeface="Cambria"/>
                <a:cs typeface="Cambria"/>
              </a:rPr>
              <a:t>−</a:t>
            </a:r>
            <a:r>
              <a:rPr dirty="0" sz="1150" spc="-90">
                <a:latin typeface="Cambria"/>
                <a:cs typeface="Cambria"/>
              </a:rPr>
              <a:t> </a:t>
            </a:r>
            <a:r>
              <a:rPr dirty="0" sz="1150" spc="-10">
                <a:latin typeface="Cambria"/>
                <a:cs typeface="Cambria"/>
              </a:rPr>
              <a:t>𝐶</a:t>
            </a:r>
            <a:endParaRPr sz="1150">
              <a:latin typeface="Cambria"/>
              <a:cs typeface="Cambria"/>
            </a:endParaRPr>
          </a:p>
          <a:p>
            <a:pPr marL="351155">
              <a:lnSpc>
                <a:spcPct val="100000"/>
              </a:lnSpc>
              <a:spcBef>
                <a:spcPts val="265"/>
              </a:spcBef>
            </a:pPr>
            <a:r>
              <a:rPr dirty="0" sz="1150" spc="-10">
                <a:latin typeface="Arial"/>
                <a:cs typeface="Arial"/>
              </a:rPr>
              <a:t>–</a:t>
            </a:r>
            <a:r>
              <a:rPr dirty="0" sz="1150" spc="195">
                <a:latin typeface="Arial"/>
                <a:cs typeface="Arial"/>
              </a:rPr>
              <a:t> </a:t>
            </a:r>
            <a:r>
              <a:rPr dirty="0" sz="1150" spc="-10">
                <a:latin typeface="Cambria"/>
                <a:cs typeface="Cambria"/>
              </a:rPr>
              <a:t>𝐶 </a:t>
            </a:r>
            <a:r>
              <a:rPr dirty="0" sz="1150" spc="210">
                <a:latin typeface="Cambria"/>
                <a:cs typeface="Cambria"/>
              </a:rPr>
              <a:t>= </a:t>
            </a:r>
            <a:r>
              <a:rPr dirty="0" sz="1150" spc="15">
                <a:latin typeface="Cambria"/>
                <a:cs typeface="Cambria"/>
              </a:rPr>
              <a:t>∆</a:t>
            </a:r>
            <a:r>
              <a:rPr dirty="0" baseline="-17361" sz="1200" spc="22">
                <a:latin typeface="Cambria"/>
                <a:cs typeface="Cambria"/>
              </a:rPr>
              <a:t>4 </a:t>
            </a:r>
            <a:r>
              <a:rPr dirty="0" sz="1150" spc="210">
                <a:latin typeface="Cambria"/>
                <a:cs typeface="Cambria"/>
              </a:rPr>
              <a:t>− </a:t>
            </a:r>
            <a:r>
              <a:rPr dirty="0" sz="1150" spc="95">
                <a:latin typeface="Cambria"/>
                <a:cs typeface="Cambria"/>
              </a:rPr>
              <a:t>∆</a:t>
            </a:r>
            <a:r>
              <a:rPr dirty="0" baseline="-17361" sz="1200" spc="142">
                <a:latin typeface="Cambria"/>
                <a:cs typeface="Cambria"/>
              </a:rPr>
              <a:t>6</a:t>
            </a:r>
            <a:r>
              <a:rPr dirty="0" sz="1150" spc="95">
                <a:latin typeface="Cambria"/>
                <a:cs typeface="Cambria"/>
              </a:rPr>
              <a:t>= </a:t>
            </a:r>
            <a:r>
              <a:rPr dirty="0" sz="1150" spc="-5">
                <a:latin typeface="Cambria"/>
                <a:cs typeface="Cambria"/>
              </a:rPr>
              <a:t>5.769 </a:t>
            </a:r>
            <a:r>
              <a:rPr dirty="0" sz="1150" spc="210">
                <a:latin typeface="Cambria"/>
                <a:cs typeface="Cambria"/>
              </a:rPr>
              <a:t>− </a:t>
            </a:r>
            <a:r>
              <a:rPr dirty="0" sz="1150" spc="-5">
                <a:latin typeface="Cambria"/>
                <a:cs typeface="Cambria"/>
              </a:rPr>
              <a:t>1.894 </a:t>
            </a:r>
            <a:r>
              <a:rPr dirty="0" sz="1150" spc="210">
                <a:latin typeface="Cambria"/>
                <a:cs typeface="Cambria"/>
              </a:rPr>
              <a:t>= </a:t>
            </a:r>
            <a:r>
              <a:rPr dirty="0" sz="1150" spc="-10">
                <a:latin typeface="Cambria"/>
                <a:cs typeface="Cambria"/>
              </a:rPr>
              <a:t>3.875 </a:t>
            </a:r>
            <a:r>
              <a:rPr dirty="0" sz="1150" spc="-5">
                <a:latin typeface="Cambria"/>
                <a:cs typeface="Cambria"/>
              </a:rPr>
              <a:t>𝑖𝑛</a:t>
            </a:r>
            <a:endParaRPr sz="1150">
              <a:latin typeface="Cambria"/>
              <a:cs typeface="Cambria"/>
            </a:endParaRPr>
          </a:p>
          <a:p>
            <a:pPr marL="270510" indent="-245745">
              <a:lnSpc>
                <a:spcPct val="100000"/>
              </a:lnSpc>
              <a:spcBef>
                <a:spcPts val="260"/>
              </a:spcBef>
              <a:buFont typeface="Arial"/>
              <a:buChar char="•"/>
              <a:tabLst>
                <a:tab pos="270510" algn="l"/>
                <a:tab pos="271145" algn="l"/>
              </a:tabLst>
            </a:pPr>
            <a:r>
              <a:rPr dirty="0" sz="1150" spc="-10">
                <a:latin typeface="Cambria"/>
                <a:cs typeface="Cambria"/>
              </a:rPr>
              <a:t>𝐶 </a:t>
            </a:r>
            <a:r>
              <a:rPr dirty="0" sz="1150" spc="215">
                <a:latin typeface="Cambria"/>
                <a:cs typeface="Cambria"/>
              </a:rPr>
              <a:t>&gt; </a:t>
            </a:r>
            <a:r>
              <a:rPr dirty="0" sz="1150" spc="-5">
                <a:latin typeface="Cambria"/>
                <a:cs typeface="Cambria"/>
              </a:rPr>
              <a:t>0.50𝐷</a:t>
            </a:r>
            <a:r>
              <a:rPr dirty="0" baseline="-17361" sz="1200" spc="-7">
                <a:latin typeface="Cambria"/>
                <a:cs typeface="Cambria"/>
              </a:rPr>
              <a:t>4o </a:t>
            </a:r>
            <a:r>
              <a:rPr dirty="0" sz="1150" spc="-5">
                <a:latin typeface="Arial"/>
                <a:cs typeface="Arial"/>
              </a:rPr>
              <a:t>- </a:t>
            </a:r>
            <a:r>
              <a:rPr dirty="0" sz="1150" spc="-10">
                <a:latin typeface="Arial"/>
                <a:cs typeface="Arial"/>
              </a:rPr>
              <a:t>Girder may have a</a:t>
            </a:r>
            <a:r>
              <a:rPr dirty="0" sz="1150" spc="-210">
                <a:latin typeface="Arial"/>
                <a:cs typeface="Arial"/>
              </a:rPr>
              <a:t> </a:t>
            </a:r>
            <a:r>
              <a:rPr dirty="0" sz="1150" spc="-10">
                <a:latin typeface="Arial"/>
                <a:cs typeface="Arial"/>
              </a:rPr>
              <a:t>sag</a:t>
            </a:r>
            <a:endParaRPr sz="1150">
              <a:latin typeface="Arial"/>
              <a:cs typeface="Arial"/>
            </a:endParaRPr>
          </a:p>
          <a:p>
            <a:pPr>
              <a:lnSpc>
                <a:spcPct val="100000"/>
              </a:lnSpc>
              <a:spcBef>
                <a:spcPts val="10"/>
              </a:spcBef>
              <a:buFont typeface="Arial"/>
              <a:buChar char="•"/>
            </a:pPr>
            <a:endParaRPr sz="1650">
              <a:latin typeface="Arial"/>
              <a:cs typeface="Arial"/>
            </a:endParaRPr>
          </a:p>
          <a:p>
            <a:pPr marL="269875" indent="-245110">
              <a:lnSpc>
                <a:spcPct val="100000"/>
              </a:lnSpc>
              <a:spcBef>
                <a:spcPts val="5"/>
              </a:spcBef>
              <a:buChar char="•"/>
              <a:tabLst>
                <a:tab pos="269875" algn="l"/>
                <a:tab pos="270510" algn="l"/>
              </a:tabLst>
            </a:pPr>
            <a:r>
              <a:rPr dirty="0" sz="1150" spc="-5">
                <a:latin typeface="Arial"/>
                <a:cs typeface="Arial"/>
              </a:rPr>
              <a:t>The </a:t>
            </a:r>
            <a:r>
              <a:rPr dirty="0" sz="1150" spc="-10">
                <a:latin typeface="Arial"/>
                <a:cs typeface="Arial"/>
              </a:rPr>
              <a:t>average camber </a:t>
            </a:r>
            <a:r>
              <a:rPr dirty="0" sz="1150" spc="-5">
                <a:latin typeface="Arial"/>
                <a:cs typeface="Arial"/>
              </a:rPr>
              <a:t>at </a:t>
            </a:r>
            <a:r>
              <a:rPr dirty="0" sz="1150" spc="-10">
                <a:latin typeface="Arial"/>
                <a:cs typeface="Arial"/>
              </a:rPr>
              <a:t>40 </a:t>
            </a:r>
            <a:r>
              <a:rPr dirty="0" sz="1150" spc="-15">
                <a:latin typeface="Arial"/>
                <a:cs typeface="Arial"/>
              </a:rPr>
              <a:t>days </a:t>
            </a:r>
            <a:r>
              <a:rPr dirty="0" sz="1150" spc="-10">
                <a:latin typeface="Arial"/>
                <a:cs typeface="Arial"/>
              </a:rPr>
              <a:t>is </a:t>
            </a:r>
            <a:r>
              <a:rPr dirty="0" sz="1150">
                <a:latin typeface="Cambria"/>
                <a:cs typeface="Cambria"/>
              </a:rPr>
              <a:t>75%𝐷</a:t>
            </a:r>
            <a:r>
              <a:rPr dirty="0" baseline="-17361" sz="1200">
                <a:latin typeface="Cambria"/>
                <a:cs typeface="Cambria"/>
              </a:rPr>
              <a:t>4o </a:t>
            </a:r>
            <a:r>
              <a:rPr dirty="0" sz="1150" spc="210">
                <a:latin typeface="Cambria"/>
                <a:cs typeface="Cambria"/>
              </a:rPr>
              <a:t>= </a:t>
            </a:r>
            <a:r>
              <a:rPr dirty="0" sz="1150" spc="-5">
                <a:latin typeface="Cambria"/>
                <a:cs typeface="Cambria"/>
              </a:rPr>
              <a:t>4.327</a:t>
            </a:r>
            <a:r>
              <a:rPr dirty="0" sz="1150" spc="-114">
                <a:latin typeface="Cambria"/>
                <a:cs typeface="Cambria"/>
              </a:rPr>
              <a:t> </a:t>
            </a:r>
            <a:r>
              <a:rPr dirty="0" sz="1150" spc="-5">
                <a:latin typeface="Cambria"/>
                <a:cs typeface="Cambria"/>
              </a:rPr>
              <a:t>𝑖𝑛</a:t>
            </a:r>
            <a:endParaRPr sz="1150">
              <a:latin typeface="Cambria"/>
              <a:cs typeface="Cambria"/>
            </a:endParaRPr>
          </a:p>
          <a:p>
            <a:pPr marL="270510" indent="-245745">
              <a:lnSpc>
                <a:spcPct val="100000"/>
              </a:lnSpc>
              <a:spcBef>
                <a:spcPts val="210"/>
              </a:spcBef>
              <a:buFont typeface="Arial"/>
              <a:buChar char="•"/>
              <a:tabLst>
                <a:tab pos="270510" algn="l"/>
                <a:tab pos="271145" algn="l"/>
              </a:tabLst>
            </a:pPr>
            <a:r>
              <a:rPr dirty="0" sz="1150" spc="-10">
                <a:latin typeface="Cambria"/>
                <a:cs typeface="Cambria"/>
              </a:rPr>
              <a:t>𝐶 </a:t>
            </a:r>
            <a:r>
              <a:rPr dirty="0" sz="1150" spc="215">
                <a:latin typeface="Cambria"/>
                <a:cs typeface="Cambria"/>
              </a:rPr>
              <a:t>&lt; </a:t>
            </a:r>
            <a:r>
              <a:rPr dirty="0" sz="1150" spc="-5">
                <a:latin typeface="Cambria"/>
                <a:cs typeface="Cambria"/>
              </a:rPr>
              <a:t>0.75𝐷</a:t>
            </a:r>
            <a:r>
              <a:rPr dirty="0" baseline="-17361" sz="1200" spc="-7">
                <a:latin typeface="Cambria"/>
                <a:cs typeface="Cambria"/>
              </a:rPr>
              <a:t>4o </a:t>
            </a:r>
            <a:r>
              <a:rPr dirty="0" sz="1200" spc="-25">
                <a:latin typeface="Cambria"/>
                <a:cs typeface="Cambria"/>
              </a:rPr>
              <a:t>-</a:t>
            </a:r>
            <a:r>
              <a:rPr dirty="0" sz="1150" spc="-25">
                <a:latin typeface="Arial"/>
                <a:cs typeface="Arial"/>
              </a:rPr>
              <a:t>Sag</a:t>
            </a:r>
            <a:r>
              <a:rPr dirty="0" sz="1150" spc="5">
                <a:latin typeface="Arial"/>
                <a:cs typeface="Arial"/>
              </a:rPr>
              <a:t> </a:t>
            </a:r>
            <a:r>
              <a:rPr dirty="0" sz="1150" spc="-10">
                <a:latin typeface="Arial"/>
                <a:cs typeface="Arial"/>
              </a:rPr>
              <a:t>unlikely</a:t>
            </a:r>
            <a:endParaRPr sz="1150">
              <a:latin typeface="Arial"/>
              <a:cs typeface="Arial"/>
            </a:endParaRPr>
          </a:p>
        </p:txBody>
      </p:sp>
      <p:sp>
        <p:nvSpPr>
          <p:cNvPr id="7" name="object 7"/>
          <p:cNvSpPr txBox="1"/>
          <p:nvPr/>
        </p:nvSpPr>
        <p:spPr>
          <a:xfrm>
            <a:off x="6903724" y="4498371"/>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16</a:t>
            </a:r>
            <a:r>
              <a:rPr dirty="0" sz="850">
                <a:solidFill>
                  <a:srgbClr val="FFFFFF"/>
                </a:solidFill>
                <a:latin typeface="Arial"/>
                <a:cs typeface="Arial"/>
              </a:rPr>
              <a:t>7</a:t>
            </a:r>
            <a:endParaRPr sz="850">
              <a:latin typeface="Arial"/>
              <a:cs typeface="Arial"/>
            </a:endParaRPr>
          </a:p>
        </p:txBody>
      </p:sp>
      <p:sp>
        <p:nvSpPr>
          <p:cNvPr id="8" name="object 8"/>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9" name="object 9"/>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0" name="object 10"/>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1" name="object 11"/>
          <p:cNvSpPr txBox="1"/>
          <p:nvPr/>
        </p:nvSpPr>
        <p:spPr>
          <a:xfrm>
            <a:off x="1016466" y="5528576"/>
            <a:ext cx="2145030" cy="417195"/>
          </a:xfrm>
          <a:prstGeom prst="rect">
            <a:avLst/>
          </a:prstGeom>
        </p:spPr>
        <p:txBody>
          <a:bodyPr wrap="square" lIns="0" tIns="14604" rIns="0" bIns="0" rtlCol="0" vert="horz">
            <a:spAutoFit/>
          </a:bodyPr>
          <a:lstStyle/>
          <a:p>
            <a:pPr>
              <a:lnSpc>
                <a:spcPct val="100000"/>
              </a:lnSpc>
              <a:spcBef>
                <a:spcPts val="114"/>
              </a:spcBef>
            </a:pPr>
            <a:r>
              <a:rPr dirty="0" sz="2550" spc="5">
                <a:solidFill>
                  <a:srgbClr val="1C7C5B"/>
                </a:solidFill>
                <a:latin typeface="Arial Black"/>
                <a:cs typeface="Arial Black"/>
              </a:rPr>
              <a:t>Load</a:t>
            </a:r>
            <a:r>
              <a:rPr dirty="0" sz="2550" spc="-65">
                <a:solidFill>
                  <a:srgbClr val="1C7C5B"/>
                </a:solidFill>
                <a:latin typeface="Arial Black"/>
                <a:cs typeface="Arial Black"/>
              </a:rPr>
              <a:t> </a:t>
            </a:r>
            <a:r>
              <a:rPr dirty="0" sz="2550">
                <a:solidFill>
                  <a:srgbClr val="1C7C5B"/>
                </a:solidFill>
                <a:latin typeface="Arial Black"/>
                <a:cs typeface="Arial Black"/>
              </a:rPr>
              <a:t>Rating</a:t>
            </a:r>
            <a:endParaRPr sz="2550">
              <a:latin typeface="Arial Black"/>
              <a:cs typeface="Arial Black"/>
            </a:endParaRPr>
          </a:p>
        </p:txBody>
      </p:sp>
      <p:sp>
        <p:nvSpPr>
          <p:cNvPr id="12" name="object 12"/>
          <p:cNvSpPr txBox="1"/>
          <p:nvPr/>
        </p:nvSpPr>
        <p:spPr>
          <a:xfrm>
            <a:off x="6903724" y="8873744"/>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16</a:t>
            </a:r>
            <a:r>
              <a:rPr dirty="0" sz="850">
                <a:solidFill>
                  <a:srgbClr val="FFFFFF"/>
                </a:solidFill>
                <a:latin typeface="Arial"/>
                <a:cs typeface="Arial"/>
              </a:rPr>
              <a:t>8</a:t>
            </a:r>
            <a:endParaRPr sz="850">
              <a:latin typeface="Arial"/>
              <a:cs typeface="Arial"/>
            </a:endParaRPr>
          </a:p>
        </p:txBody>
      </p:sp>
      <p:sp>
        <p:nvSpPr>
          <p:cNvPr id="13" name="object 13"/>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14" name="object 14"/>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6</a:t>
            </a:r>
            <a:r>
              <a:rPr dirty="0" sz="1050" spc="-5">
                <a:solidFill>
                  <a:srgbClr val="262626"/>
                </a:solidFill>
                <a:latin typeface="Calibri"/>
                <a:cs typeface="Calibri"/>
              </a:rPr>
              <a:t>7</a:t>
            </a:r>
            <a:endParaRPr sz="1050">
              <a:latin typeface="Calibri"/>
              <a:cs typeface="Calibri"/>
            </a:endParaRPr>
          </a:p>
        </p:txBody>
      </p:sp>
      <p:sp>
        <p:nvSpPr>
          <p:cNvPr id="16" name="object 16"/>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15" name="object 15"/>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6</a:t>
            </a:r>
            <a:r>
              <a:rPr dirty="0" sz="1050" spc="-5">
                <a:solidFill>
                  <a:srgbClr val="262626"/>
                </a:solidFill>
                <a:latin typeface="Calibri"/>
                <a:cs typeface="Calibri"/>
              </a:rPr>
              <a:t>8</a:t>
            </a:r>
            <a:endParaRPr sz="1050">
              <a:latin typeface="Calibri"/>
              <a:cs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2145030" cy="417195"/>
          </a:xfrm>
          <a:prstGeom prst="rect"/>
        </p:spPr>
        <p:txBody>
          <a:bodyPr wrap="square" lIns="0" tIns="14604" rIns="0" bIns="0" rtlCol="0" vert="horz">
            <a:spAutoFit/>
          </a:bodyPr>
          <a:lstStyle/>
          <a:p>
            <a:pPr>
              <a:lnSpc>
                <a:spcPct val="100000"/>
              </a:lnSpc>
              <a:spcBef>
                <a:spcPts val="114"/>
              </a:spcBef>
            </a:pPr>
            <a:r>
              <a:rPr dirty="0" sz="2550" spc="5" b="0">
                <a:solidFill>
                  <a:srgbClr val="1C7C5B"/>
                </a:solidFill>
                <a:latin typeface="Arial Black"/>
                <a:cs typeface="Arial Black"/>
              </a:rPr>
              <a:t>Load</a:t>
            </a:r>
            <a:r>
              <a:rPr dirty="0" sz="2550" spc="-65" b="0">
                <a:solidFill>
                  <a:srgbClr val="1C7C5B"/>
                </a:solidFill>
                <a:latin typeface="Arial Black"/>
                <a:cs typeface="Arial Black"/>
              </a:rPr>
              <a:t> </a:t>
            </a:r>
            <a:r>
              <a:rPr dirty="0" sz="2550" b="0">
                <a:solidFill>
                  <a:srgbClr val="1C7C5B"/>
                </a:solidFill>
                <a:latin typeface="Arial Black"/>
                <a:cs typeface="Arial Black"/>
              </a:rPr>
              <a:t>Rating</a:t>
            </a:r>
            <a:endParaRPr sz="2550">
              <a:latin typeface="Arial Black"/>
              <a:cs typeface="Arial Black"/>
            </a:endParaRPr>
          </a:p>
        </p:txBody>
      </p:sp>
      <p:sp>
        <p:nvSpPr>
          <p:cNvPr id="6" name="object 6"/>
          <p:cNvSpPr txBox="1"/>
          <p:nvPr/>
        </p:nvSpPr>
        <p:spPr>
          <a:xfrm>
            <a:off x="1016505" y="1878581"/>
            <a:ext cx="5370830" cy="374650"/>
          </a:xfrm>
          <a:prstGeom prst="rect">
            <a:avLst/>
          </a:prstGeom>
        </p:spPr>
        <p:txBody>
          <a:bodyPr wrap="square" lIns="0" tIns="11430" rIns="0" bIns="0" rtlCol="0" vert="horz">
            <a:spAutoFit/>
          </a:bodyPr>
          <a:lstStyle/>
          <a:p>
            <a:pPr marL="244475" marR="5080" indent="-244475">
              <a:lnSpc>
                <a:spcPct val="100000"/>
              </a:lnSpc>
              <a:spcBef>
                <a:spcPts val="90"/>
              </a:spcBef>
              <a:buChar char="•"/>
              <a:tabLst>
                <a:tab pos="244475" algn="l"/>
                <a:tab pos="245110" algn="l"/>
              </a:tabLst>
            </a:pPr>
            <a:r>
              <a:rPr dirty="0" sz="1150" spc="-10">
                <a:latin typeface="Arial"/>
                <a:cs typeface="Arial"/>
              </a:rPr>
              <a:t>Load Rating – </a:t>
            </a:r>
            <a:r>
              <a:rPr dirty="0" sz="1150" spc="-5">
                <a:latin typeface="Arial"/>
                <a:cs typeface="Arial"/>
              </a:rPr>
              <a:t>The </a:t>
            </a:r>
            <a:r>
              <a:rPr dirty="0" sz="1150" spc="-10">
                <a:latin typeface="Arial"/>
                <a:cs typeface="Arial"/>
              </a:rPr>
              <a:t>determination of the live-load carrying capacity of an existing  bridge</a:t>
            </a:r>
            <a:endParaRPr sz="1150">
              <a:latin typeface="Arial"/>
              <a:cs typeface="Arial"/>
            </a:endParaRPr>
          </a:p>
        </p:txBody>
      </p:sp>
      <p:sp>
        <p:nvSpPr>
          <p:cNvPr id="7" name="object 7"/>
          <p:cNvSpPr txBox="1"/>
          <p:nvPr/>
        </p:nvSpPr>
        <p:spPr>
          <a:xfrm>
            <a:off x="1949162" y="2428749"/>
            <a:ext cx="507365" cy="151765"/>
          </a:xfrm>
          <a:prstGeom prst="rect">
            <a:avLst/>
          </a:prstGeom>
        </p:spPr>
        <p:txBody>
          <a:bodyPr wrap="square" lIns="0" tIns="15875" rIns="0" bIns="0" rtlCol="0" vert="horz">
            <a:spAutoFit/>
          </a:bodyPr>
          <a:lstStyle/>
          <a:p>
            <a:pPr>
              <a:lnSpc>
                <a:spcPct val="100000"/>
              </a:lnSpc>
              <a:spcBef>
                <a:spcPts val="125"/>
              </a:spcBef>
            </a:pPr>
            <a:r>
              <a:rPr dirty="0" sz="800" spc="50">
                <a:latin typeface="Cambria"/>
                <a:cs typeface="Cambria"/>
              </a:rPr>
              <a:t>Live</a:t>
            </a:r>
            <a:r>
              <a:rPr dirty="0" sz="800" spc="5">
                <a:latin typeface="Cambria"/>
                <a:cs typeface="Cambria"/>
              </a:rPr>
              <a:t> </a:t>
            </a:r>
            <a:r>
              <a:rPr dirty="0" sz="800" spc="70">
                <a:latin typeface="Cambria"/>
                <a:cs typeface="Cambria"/>
              </a:rPr>
              <a:t>Load</a:t>
            </a:r>
            <a:endParaRPr sz="800">
              <a:latin typeface="Cambria"/>
              <a:cs typeface="Cambria"/>
            </a:endParaRPr>
          </a:p>
        </p:txBody>
      </p:sp>
      <p:sp>
        <p:nvSpPr>
          <p:cNvPr id="8" name="object 8"/>
          <p:cNvSpPr/>
          <p:nvPr/>
        </p:nvSpPr>
        <p:spPr>
          <a:xfrm>
            <a:off x="1635251" y="2432304"/>
            <a:ext cx="1122045" cy="0"/>
          </a:xfrm>
          <a:custGeom>
            <a:avLst/>
            <a:gdLst/>
            <a:ahLst/>
            <a:cxnLst/>
            <a:rect l="l" t="t" r="r" b="b"/>
            <a:pathLst>
              <a:path w="1122045" h="0">
                <a:moveTo>
                  <a:pt x="0" y="0"/>
                </a:moveTo>
                <a:lnTo>
                  <a:pt x="1121664" y="0"/>
                </a:lnTo>
              </a:path>
            </a:pathLst>
          </a:custGeom>
          <a:ln w="9143">
            <a:solidFill>
              <a:srgbClr val="000000"/>
            </a:solidFill>
          </a:ln>
        </p:spPr>
        <p:txBody>
          <a:bodyPr wrap="square" lIns="0" tIns="0" rIns="0" bIns="0" rtlCol="0"/>
          <a:lstStyle/>
          <a:p/>
        </p:txBody>
      </p:sp>
      <p:sp>
        <p:nvSpPr>
          <p:cNvPr id="9" name="object 9"/>
          <p:cNvSpPr txBox="1"/>
          <p:nvPr/>
        </p:nvSpPr>
        <p:spPr>
          <a:xfrm>
            <a:off x="1236484" y="2230612"/>
            <a:ext cx="1939289" cy="199390"/>
          </a:xfrm>
          <a:prstGeom prst="rect">
            <a:avLst/>
          </a:prstGeom>
        </p:spPr>
        <p:txBody>
          <a:bodyPr wrap="square" lIns="0" tIns="11430" rIns="0" bIns="0" rtlCol="0" vert="horz">
            <a:spAutoFit/>
          </a:bodyPr>
          <a:lstStyle/>
          <a:p>
            <a:pPr marL="25400">
              <a:lnSpc>
                <a:spcPct val="100000"/>
              </a:lnSpc>
              <a:spcBef>
                <a:spcPts val="90"/>
              </a:spcBef>
            </a:pPr>
            <a:r>
              <a:rPr dirty="0" baseline="-31400" sz="1725" spc="-15">
                <a:latin typeface="Cambria"/>
                <a:cs typeface="Cambria"/>
              </a:rPr>
              <a:t>𝑅𝐹 </a:t>
            </a:r>
            <a:r>
              <a:rPr dirty="0" baseline="-31400" sz="1725" spc="315">
                <a:latin typeface="Cambria"/>
                <a:cs typeface="Cambria"/>
              </a:rPr>
              <a:t>= </a:t>
            </a:r>
            <a:r>
              <a:rPr dirty="0" sz="800" spc="85">
                <a:latin typeface="Cambria"/>
                <a:cs typeface="Cambria"/>
              </a:rPr>
              <a:t>Capaeity </a:t>
            </a:r>
            <a:r>
              <a:rPr dirty="0" sz="800" spc="145">
                <a:latin typeface="Cambria"/>
                <a:cs typeface="Cambria"/>
              </a:rPr>
              <a:t>-Dea </a:t>
            </a:r>
            <a:r>
              <a:rPr dirty="0" sz="800" spc="70">
                <a:latin typeface="Cambria"/>
                <a:cs typeface="Cambria"/>
              </a:rPr>
              <a:t>Load </a:t>
            </a:r>
            <a:r>
              <a:rPr dirty="0" baseline="-31400" sz="1725" spc="322">
                <a:latin typeface="Cambria"/>
                <a:cs typeface="Cambria"/>
              </a:rPr>
              <a:t>≥</a:t>
            </a:r>
            <a:r>
              <a:rPr dirty="0" baseline="-31400" sz="1725" spc="-150">
                <a:latin typeface="Cambria"/>
                <a:cs typeface="Cambria"/>
              </a:rPr>
              <a:t> </a:t>
            </a:r>
            <a:r>
              <a:rPr dirty="0" baseline="-31400" sz="1725" spc="-15">
                <a:latin typeface="Cambria"/>
                <a:cs typeface="Cambria"/>
              </a:rPr>
              <a:t>1.0</a:t>
            </a:r>
            <a:endParaRPr baseline="-31400" sz="1725">
              <a:latin typeface="Cambria"/>
              <a:cs typeface="Cambria"/>
            </a:endParaRPr>
          </a:p>
        </p:txBody>
      </p:sp>
      <p:sp>
        <p:nvSpPr>
          <p:cNvPr id="10" name="object 10"/>
          <p:cNvSpPr txBox="1"/>
          <p:nvPr/>
        </p:nvSpPr>
        <p:spPr>
          <a:xfrm>
            <a:off x="991105" y="2239813"/>
            <a:ext cx="5527040" cy="1116965"/>
          </a:xfrm>
          <a:prstGeom prst="rect">
            <a:avLst/>
          </a:prstGeom>
        </p:spPr>
        <p:txBody>
          <a:bodyPr wrap="square" lIns="0" tIns="87630" rIns="0" bIns="0" rtlCol="0" vert="horz">
            <a:spAutoFit/>
          </a:bodyPr>
          <a:lstStyle/>
          <a:p>
            <a:pPr marL="25400">
              <a:lnSpc>
                <a:spcPct val="100000"/>
              </a:lnSpc>
              <a:spcBef>
                <a:spcPts val="690"/>
              </a:spcBef>
            </a:pPr>
            <a:r>
              <a:rPr dirty="0" sz="1150" spc="-5">
                <a:latin typeface="Arial"/>
                <a:cs typeface="Arial"/>
              </a:rPr>
              <a:t>•</a:t>
            </a:r>
            <a:endParaRPr sz="1150">
              <a:latin typeface="Arial"/>
              <a:cs typeface="Arial"/>
            </a:endParaRPr>
          </a:p>
          <a:p>
            <a:pPr marL="269875" indent="-245110">
              <a:lnSpc>
                <a:spcPct val="100000"/>
              </a:lnSpc>
              <a:spcBef>
                <a:spcPts val="585"/>
              </a:spcBef>
              <a:buChar char="•"/>
              <a:tabLst>
                <a:tab pos="269875" algn="l"/>
                <a:tab pos="270510" algn="l"/>
              </a:tabLst>
            </a:pPr>
            <a:r>
              <a:rPr dirty="0" sz="1150" spc="-5">
                <a:latin typeface="Arial"/>
                <a:cs typeface="Arial"/>
              </a:rPr>
              <a:t>Criteria</a:t>
            </a:r>
            <a:endParaRPr sz="1150">
              <a:latin typeface="Arial"/>
              <a:cs typeface="Arial"/>
            </a:endParaRPr>
          </a:p>
          <a:p>
            <a:pPr lvl="1" marL="555625" marR="43180" indent="-204470">
              <a:lnSpc>
                <a:spcPts val="1370"/>
              </a:lnSpc>
              <a:spcBef>
                <a:spcPts val="320"/>
              </a:spcBef>
              <a:buChar char="–"/>
              <a:tabLst>
                <a:tab pos="556260" algn="l"/>
              </a:tabLst>
            </a:pPr>
            <a:r>
              <a:rPr dirty="0" sz="1150" spc="-15">
                <a:latin typeface="Arial"/>
                <a:cs typeface="Arial"/>
              </a:rPr>
              <a:t>AASHTO </a:t>
            </a:r>
            <a:r>
              <a:rPr dirty="0" sz="1150" spc="-5">
                <a:latin typeface="Arial"/>
                <a:cs typeface="Arial"/>
              </a:rPr>
              <a:t>“The </a:t>
            </a:r>
            <a:r>
              <a:rPr dirty="0" sz="1150" spc="-10">
                <a:latin typeface="Arial"/>
                <a:cs typeface="Arial"/>
              </a:rPr>
              <a:t>manual </a:t>
            </a:r>
            <a:r>
              <a:rPr dirty="0" sz="1150" spc="-5">
                <a:latin typeface="Arial"/>
                <a:cs typeface="Arial"/>
              </a:rPr>
              <a:t>for </a:t>
            </a:r>
            <a:r>
              <a:rPr dirty="0" sz="1150" spc="-10">
                <a:latin typeface="Arial"/>
                <a:cs typeface="Arial"/>
              </a:rPr>
              <a:t>bridge evaluation” (MBE), </a:t>
            </a:r>
            <a:r>
              <a:rPr dirty="0" sz="1150" spc="-5">
                <a:latin typeface="Arial"/>
                <a:cs typeface="Arial"/>
              </a:rPr>
              <a:t>3</a:t>
            </a:r>
            <a:r>
              <a:rPr dirty="0" baseline="25925" sz="1125" spc="-7">
                <a:latin typeface="Arial"/>
                <a:cs typeface="Arial"/>
              </a:rPr>
              <a:t>rd </a:t>
            </a:r>
            <a:r>
              <a:rPr dirty="0" sz="1150" spc="-10">
                <a:latin typeface="Arial"/>
                <a:cs typeface="Arial"/>
              </a:rPr>
              <a:t>Edition, 2018 + 2020  interims</a:t>
            </a:r>
            <a:endParaRPr sz="1150">
              <a:latin typeface="Arial"/>
              <a:cs typeface="Arial"/>
            </a:endParaRPr>
          </a:p>
          <a:p>
            <a:pPr lvl="1" marL="555625" indent="-205104">
              <a:lnSpc>
                <a:spcPct val="100000"/>
              </a:lnSpc>
              <a:spcBef>
                <a:spcPts val="215"/>
              </a:spcBef>
              <a:buChar char="–"/>
              <a:tabLst>
                <a:tab pos="556260" algn="l"/>
              </a:tabLst>
            </a:pPr>
            <a:r>
              <a:rPr dirty="0" sz="1150" spc="-5">
                <a:latin typeface="Arial"/>
                <a:cs typeface="Arial"/>
              </a:rPr>
              <a:t>WSDOT </a:t>
            </a:r>
            <a:r>
              <a:rPr dirty="0" sz="1150" spc="-10">
                <a:latin typeface="Arial"/>
                <a:cs typeface="Arial"/>
              </a:rPr>
              <a:t>Bridge Design Manual, Chapter</a:t>
            </a:r>
            <a:r>
              <a:rPr dirty="0" sz="1150" spc="-65">
                <a:latin typeface="Arial"/>
                <a:cs typeface="Arial"/>
              </a:rPr>
              <a:t> </a:t>
            </a:r>
            <a:r>
              <a:rPr dirty="0" sz="1150" spc="-10">
                <a:latin typeface="Arial"/>
                <a:cs typeface="Arial"/>
              </a:rPr>
              <a:t>13</a:t>
            </a:r>
            <a:endParaRPr sz="1150">
              <a:latin typeface="Arial"/>
              <a:cs typeface="Arial"/>
            </a:endParaRPr>
          </a:p>
        </p:txBody>
      </p:sp>
      <p:sp>
        <p:nvSpPr>
          <p:cNvPr id="11" name="object 11"/>
          <p:cNvSpPr txBox="1"/>
          <p:nvPr/>
        </p:nvSpPr>
        <p:spPr>
          <a:xfrm>
            <a:off x="6903724" y="4498371"/>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16</a:t>
            </a:r>
            <a:r>
              <a:rPr dirty="0" sz="850">
                <a:solidFill>
                  <a:srgbClr val="FFFFFF"/>
                </a:solidFill>
                <a:latin typeface="Arial"/>
                <a:cs typeface="Arial"/>
              </a:rPr>
              <a:t>9</a:t>
            </a:r>
            <a:endParaRPr sz="850">
              <a:latin typeface="Arial"/>
              <a:cs typeface="Arial"/>
            </a:endParaRPr>
          </a:p>
        </p:txBody>
      </p:sp>
      <p:sp>
        <p:nvSpPr>
          <p:cNvPr id="12" name="object 12"/>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13" name="object 13"/>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4" name="object 14"/>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5" name="object 15"/>
          <p:cNvSpPr txBox="1"/>
          <p:nvPr/>
        </p:nvSpPr>
        <p:spPr>
          <a:xfrm>
            <a:off x="1016466" y="5528576"/>
            <a:ext cx="3320415" cy="417195"/>
          </a:xfrm>
          <a:prstGeom prst="rect">
            <a:avLst/>
          </a:prstGeom>
        </p:spPr>
        <p:txBody>
          <a:bodyPr wrap="square" lIns="0" tIns="14604" rIns="0" bIns="0" rtlCol="0" vert="horz">
            <a:spAutoFit/>
          </a:bodyPr>
          <a:lstStyle/>
          <a:p>
            <a:pPr>
              <a:lnSpc>
                <a:spcPct val="100000"/>
              </a:lnSpc>
              <a:spcBef>
                <a:spcPts val="114"/>
              </a:spcBef>
            </a:pPr>
            <a:r>
              <a:rPr dirty="0" sz="2550" spc="5">
                <a:solidFill>
                  <a:srgbClr val="1C7C5B"/>
                </a:solidFill>
                <a:latin typeface="Arial Black"/>
                <a:cs typeface="Arial Black"/>
              </a:rPr>
              <a:t>Load </a:t>
            </a:r>
            <a:r>
              <a:rPr dirty="0" sz="2550">
                <a:solidFill>
                  <a:srgbClr val="1C7C5B"/>
                </a:solidFill>
                <a:latin typeface="Arial Black"/>
                <a:cs typeface="Arial Black"/>
              </a:rPr>
              <a:t>Rating</a:t>
            </a:r>
            <a:r>
              <a:rPr dirty="0" sz="2550" spc="-70">
                <a:solidFill>
                  <a:srgbClr val="1C7C5B"/>
                </a:solidFill>
                <a:latin typeface="Arial Black"/>
                <a:cs typeface="Arial Black"/>
              </a:rPr>
              <a:t> </a:t>
            </a:r>
            <a:r>
              <a:rPr dirty="0" sz="2550" spc="5">
                <a:solidFill>
                  <a:srgbClr val="1C7C5B"/>
                </a:solidFill>
                <a:latin typeface="Arial Black"/>
                <a:cs typeface="Arial Black"/>
              </a:rPr>
              <a:t>Types</a:t>
            </a:r>
            <a:endParaRPr sz="2550">
              <a:latin typeface="Arial Black"/>
              <a:cs typeface="Arial Black"/>
            </a:endParaRPr>
          </a:p>
        </p:txBody>
      </p:sp>
      <p:sp>
        <p:nvSpPr>
          <p:cNvPr id="16" name="object 16"/>
          <p:cNvSpPr txBox="1"/>
          <p:nvPr/>
        </p:nvSpPr>
        <p:spPr>
          <a:xfrm>
            <a:off x="1016505" y="6218889"/>
            <a:ext cx="5612130" cy="2113915"/>
          </a:xfrm>
          <a:prstGeom prst="rect">
            <a:avLst/>
          </a:prstGeom>
        </p:spPr>
        <p:txBody>
          <a:bodyPr wrap="square" lIns="0" tIns="46355" rIns="0" bIns="0" rtlCol="0" vert="horz">
            <a:spAutoFit/>
          </a:bodyPr>
          <a:lstStyle/>
          <a:p>
            <a:pPr marL="244475" indent="-245110">
              <a:lnSpc>
                <a:spcPct val="100000"/>
              </a:lnSpc>
              <a:spcBef>
                <a:spcPts val="365"/>
              </a:spcBef>
              <a:buChar char="•"/>
              <a:tabLst>
                <a:tab pos="244475" algn="l"/>
                <a:tab pos="245110" algn="l"/>
              </a:tabLst>
            </a:pPr>
            <a:r>
              <a:rPr dirty="0" sz="1150" spc="-10">
                <a:latin typeface="Arial"/>
                <a:cs typeface="Arial"/>
              </a:rPr>
              <a:t>Design Load</a:t>
            </a:r>
            <a:r>
              <a:rPr dirty="0" sz="1150" spc="-25">
                <a:latin typeface="Arial"/>
                <a:cs typeface="Arial"/>
              </a:rPr>
              <a:t> </a:t>
            </a:r>
            <a:r>
              <a:rPr dirty="0" sz="1150" spc="-10">
                <a:latin typeface="Arial"/>
                <a:cs typeface="Arial"/>
              </a:rPr>
              <a:t>Rating</a:t>
            </a:r>
            <a:endParaRPr sz="1150">
              <a:latin typeface="Arial"/>
              <a:cs typeface="Arial"/>
            </a:endParaRPr>
          </a:p>
          <a:p>
            <a:pPr lvl="1" marL="530225" indent="-205104">
              <a:lnSpc>
                <a:spcPct val="100000"/>
              </a:lnSpc>
              <a:spcBef>
                <a:spcPts val="265"/>
              </a:spcBef>
              <a:buChar char="–"/>
              <a:tabLst>
                <a:tab pos="530860" algn="l"/>
              </a:tabLst>
            </a:pPr>
            <a:r>
              <a:rPr dirty="0" sz="1150" spc="-10">
                <a:latin typeface="Arial"/>
                <a:cs typeface="Arial"/>
              </a:rPr>
              <a:t>Inventory Rating (evaluation </a:t>
            </a:r>
            <a:r>
              <a:rPr dirty="0" sz="1150" spc="-5">
                <a:latin typeface="Arial"/>
                <a:cs typeface="Arial"/>
              </a:rPr>
              <a:t>at </a:t>
            </a:r>
            <a:r>
              <a:rPr dirty="0" sz="1150" spc="-10">
                <a:latin typeface="Arial"/>
                <a:cs typeface="Arial"/>
              </a:rPr>
              <a:t>design </a:t>
            </a:r>
            <a:r>
              <a:rPr dirty="0" sz="1150" spc="-20">
                <a:latin typeface="Arial"/>
                <a:cs typeface="Arial"/>
              </a:rPr>
              <a:t>reliability, </a:t>
            </a:r>
            <a:r>
              <a:rPr dirty="0" sz="1150" spc="-10">
                <a:latin typeface="Cambria"/>
                <a:cs typeface="Cambria"/>
              </a:rPr>
              <a:t>𝛽 </a:t>
            </a:r>
            <a:r>
              <a:rPr dirty="0" sz="1150" spc="210">
                <a:latin typeface="Cambria"/>
                <a:cs typeface="Cambria"/>
              </a:rPr>
              <a:t>=</a:t>
            </a:r>
            <a:r>
              <a:rPr dirty="0" sz="1150" spc="5">
                <a:latin typeface="Cambria"/>
                <a:cs typeface="Cambria"/>
              </a:rPr>
              <a:t> </a:t>
            </a:r>
            <a:r>
              <a:rPr dirty="0" sz="1150" spc="-10">
                <a:latin typeface="Cambria"/>
                <a:cs typeface="Cambria"/>
              </a:rPr>
              <a:t>3.5</a:t>
            </a:r>
            <a:r>
              <a:rPr dirty="0" sz="1150" spc="-10">
                <a:latin typeface="Arial"/>
                <a:cs typeface="Arial"/>
              </a:rPr>
              <a:t>)</a:t>
            </a:r>
            <a:endParaRPr sz="1150">
              <a:latin typeface="Arial"/>
              <a:cs typeface="Arial"/>
            </a:endParaRPr>
          </a:p>
          <a:p>
            <a:pPr lvl="1" marL="530225" indent="-205104">
              <a:lnSpc>
                <a:spcPct val="100000"/>
              </a:lnSpc>
              <a:spcBef>
                <a:spcPts val="265"/>
              </a:spcBef>
              <a:buChar char="–"/>
              <a:tabLst>
                <a:tab pos="530860" algn="l"/>
              </a:tabLst>
            </a:pPr>
            <a:r>
              <a:rPr dirty="0" sz="1150" spc="-10">
                <a:latin typeface="Arial"/>
                <a:cs typeface="Arial"/>
              </a:rPr>
              <a:t>Operating Rating (evaluation </a:t>
            </a:r>
            <a:r>
              <a:rPr dirty="0" sz="1150" spc="-5">
                <a:latin typeface="Arial"/>
                <a:cs typeface="Arial"/>
              </a:rPr>
              <a:t>at </a:t>
            </a:r>
            <a:r>
              <a:rPr dirty="0" sz="1150" spc="-10">
                <a:latin typeface="Arial"/>
                <a:cs typeface="Arial"/>
              </a:rPr>
              <a:t>operating </a:t>
            </a:r>
            <a:r>
              <a:rPr dirty="0" sz="1150" spc="-20">
                <a:latin typeface="Arial"/>
                <a:cs typeface="Arial"/>
              </a:rPr>
              <a:t>reliability, </a:t>
            </a:r>
            <a:r>
              <a:rPr dirty="0" sz="1150" spc="-10">
                <a:latin typeface="Cambria"/>
                <a:cs typeface="Cambria"/>
              </a:rPr>
              <a:t>𝛽 </a:t>
            </a:r>
            <a:r>
              <a:rPr dirty="0" sz="1150" spc="210">
                <a:latin typeface="Cambria"/>
                <a:cs typeface="Cambria"/>
              </a:rPr>
              <a:t>=</a:t>
            </a:r>
            <a:r>
              <a:rPr dirty="0" sz="1150" spc="-10">
                <a:latin typeface="Cambria"/>
                <a:cs typeface="Cambria"/>
              </a:rPr>
              <a:t> 2.5</a:t>
            </a:r>
            <a:r>
              <a:rPr dirty="0" sz="1150" spc="-10">
                <a:latin typeface="Arial"/>
                <a:cs typeface="Arial"/>
              </a:rPr>
              <a:t>)</a:t>
            </a:r>
            <a:endParaRPr sz="1150">
              <a:latin typeface="Arial"/>
              <a:cs typeface="Arial"/>
            </a:endParaRPr>
          </a:p>
          <a:p>
            <a:pPr lvl="1" marL="530225" indent="-205104">
              <a:lnSpc>
                <a:spcPct val="100000"/>
              </a:lnSpc>
              <a:spcBef>
                <a:spcPts val="260"/>
              </a:spcBef>
              <a:buChar char="–"/>
              <a:tabLst>
                <a:tab pos="530860" algn="l"/>
              </a:tabLst>
            </a:pPr>
            <a:r>
              <a:rPr dirty="0" sz="1150" spc="-10">
                <a:latin typeface="Arial"/>
                <a:cs typeface="Arial"/>
              </a:rPr>
              <a:t>HL-93 Live</a:t>
            </a:r>
            <a:r>
              <a:rPr dirty="0" sz="1150">
                <a:latin typeface="Arial"/>
                <a:cs typeface="Arial"/>
              </a:rPr>
              <a:t> </a:t>
            </a:r>
            <a:r>
              <a:rPr dirty="0" sz="1150" spc="-10">
                <a:latin typeface="Arial"/>
                <a:cs typeface="Arial"/>
              </a:rPr>
              <a:t>Load</a:t>
            </a:r>
            <a:endParaRPr sz="1150">
              <a:latin typeface="Arial"/>
              <a:cs typeface="Arial"/>
            </a:endParaRPr>
          </a:p>
          <a:p>
            <a:pPr marL="244475" indent="-245110">
              <a:lnSpc>
                <a:spcPct val="100000"/>
              </a:lnSpc>
              <a:spcBef>
                <a:spcPts val="265"/>
              </a:spcBef>
              <a:buChar char="•"/>
              <a:tabLst>
                <a:tab pos="244475" algn="l"/>
                <a:tab pos="245110" algn="l"/>
              </a:tabLst>
            </a:pPr>
            <a:r>
              <a:rPr dirty="0" sz="1150" spc="-5">
                <a:latin typeface="Arial"/>
                <a:cs typeface="Arial"/>
              </a:rPr>
              <a:t>Legal </a:t>
            </a:r>
            <a:r>
              <a:rPr dirty="0" sz="1150" spc="-10">
                <a:latin typeface="Arial"/>
                <a:cs typeface="Arial"/>
              </a:rPr>
              <a:t>Load</a:t>
            </a:r>
            <a:r>
              <a:rPr dirty="0" sz="1150" spc="-25">
                <a:latin typeface="Arial"/>
                <a:cs typeface="Arial"/>
              </a:rPr>
              <a:t> </a:t>
            </a:r>
            <a:r>
              <a:rPr dirty="0" sz="1150" spc="-10">
                <a:latin typeface="Arial"/>
                <a:cs typeface="Arial"/>
              </a:rPr>
              <a:t>Rating</a:t>
            </a:r>
            <a:endParaRPr sz="1150">
              <a:latin typeface="Arial"/>
              <a:cs typeface="Arial"/>
            </a:endParaRPr>
          </a:p>
          <a:p>
            <a:pPr lvl="1" marL="530225" indent="-205104">
              <a:lnSpc>
                <a:spcPct val="100000"/>
              </a:lnSpc>
              <a:spcBef>
                <a:spcPts val="265"/>
              </a:spcBef>
              <a:buChar char="–"/>
              <a:tabLst>
                <a:tab pos="530860" algn="l"/>
              </a:tabLst>
            </a:pPr>
            <a:r>
              <a:rPr dirty="0" sz="1150" spc="-10">
                <a:latin typeface="Arial"/>
                <a:cs typeface="Arial"/>
              </a:rPr>
              <a:t>Safe load capacity </a:t>
            </a:r>
            <a:r>
              <a:rPr dirty="0" sz="1150" spc="-5">
                <a:latin typeface="Arial"/>
                <a:cs typeface="Arial"/>
              </a:rPr>
              <a:t>of </a:t>
            </a:r>
            <a:r>
              <a:rPr dirty="0" sz="1150" spc="-15">
                <a:latin typeface="Arial"/>
                <a:cs typeface="Arial"/>
              </a:rPr>
              <a:t>AASHTO </a:t>
            </a:r>
            <a:r>
              <a:rPr dirty="0" sz="1150" spc="-10">
                <a:latin typeface="Arial"/>
                <a:cs typeface="Arial"/>
              </a:rPr>
              <a:t>and state legal</a:t>
            </a:r>
            <a:r>
              <a:rPr dirty="0" sz="1150" spc="-35">
                <a:latin typeface="Arial"/>
                <a:cs typeface="Arial"/>
              </a:rPr>
              <a:t> </a:t>
            </a:r>
            <a:r>
              <a:rPr dirty="0" sz="1150" spc="-10">
                <a:latin typeface="Arial"/>
                <a:cs typeface="Arial"/>
              </a:rPr>
              <a:t>loads</a:t>
            </a:r>
            <a:endParaRPr sz="1150">
              <a:latin typeface="Arial"/>
              <a:cs typeface="Arial"/>
            </a:endParaRPr>
          </a:p>
          <a:p>
            <a:pPr lvl="1" marL="530225" indent="-205104">
              <a:lnSpc>
                <a:spcPct val="100000"/>
              </a:lnSpc>
              <a:spcBef>
                <a:spcPts val="265"/>
              </a:spcBef>
              <a:buChar char="–"/>
              <a:tabLst>
                <a:tab pos="530860" algn="l"/>
              </a:tabLst>
            </a:pPr>
            <a:r>
              <a:rPr dirty="0" sz="1150" spc="-10">
                <a:latin typeface="Arial"/>
                <a:cs typeface="Arial"/>
              </a:rPr>
              <a:t>Routine Commercial </a:t>
            </a:r>
            <a:r>
              <a:rPr dirty="0" sz="1150" spc="-15">
                <a:latin typeface="Arial"/>
                <a:cs typeface="Arial"/>
              </a:rPr>
              <a:t>Traffic, </a:t>
            </a:r>
            <a:r>
              <a:rPr dirty="0" sz="1150" spc="-10">
                <a:latin typeface="Arial"/>
                <a:cs typeface="Arial"/>
              </a:rPr>
              <a:t>Specialized Hauling </a:t>
            </a:r>
            <a:r>
              <a:rPr dirty="0" sz="1150" spc="-15">
                <a:latin typeface="Arial"/>
                <a:cs typeface="Arial"/>
              </a:rPr>
              <a:t>Vehicles, </a:t>
            </a:r>
            <a:r>
              <a:rPr dirty="0" sz="1150" spc="-10">
                <a:latin typeface="Arial"/>
                <a:cs typeface="Arial"/>
              </a:rPr>
              <a:t>Emergency</a:t>
            </a:r>
            <a:r>
              <a:rPr dirty="0" sz="1150" spc="25">
                <a:latin typeface="Arial"/>
                <a:cs typeface="Arial"/>
              </a:rPr>
              <a:t> </a:t>
            </a:r>
            <a:r>
              <a:rPr dirty="0" sz="1150" spc="-15">
                <a:latin typeface="Arial"/>
                <a:cs typeface="Arial"/>
              </a:rPr>
              <a:t>Vehicles</a:t>
            </a:r>
            <a:endParaRPr sz="1150">
              <a:latin typeface="Arial"/>
              <a:cs typeface="Arial"/>
            </a:endParaRPr>
          </a:p>
          <a:p>
            <a:pPr marL="244475" indent="-245110">
              <a:lnSpc>
                <a:spcPct val="100000"/>
              </a:lnSpc>
              <a:spcBef>
                <a:spcPts val="260"/>
              </a:spcBef>
              <a:buChar char="•"/>
              <a:tabLst>
                <a:tab pos="244475" algn="l"/>
                <a:tab pos="245110" algn="l"/>
              </a:tabLst>
            </a:pPr>
            <a:r>
              <a:rPr dirty="0" sz="1150" spc="-10">
                <a:latin typeface="Arial"/>
                <a:cs typeface="Arial"/>
              </a:rPr>
              <a:t>Permit Load</a:t>
            </a:r>
            <a:r>
              <a:rPr dirty="0" sz="1150" spc="-15">
                <a:latin typeface="Arial"/>
                <a:cs typeface="Arial"/>
              </a:rPr>
              <a:t> </a:t>
            </a:r>
            <a:r>
              <a:rPr dirty="0" sz="1150" spc="-10">
                <a:latin typeface="Arial"/>
                <a:cs typeface="Arial"/>
              </a:rPr>
              <a:t>Rating</a:t>
            </a:r>
            <a:endParaRPr sz="1150">
              <a:latin typeface="Arial"/>
              <a:cs typeface="Arial"/>
            </a:endParaRPr>
          </a:p>
          <a:p>
            <a:pPr lvl="1" marL="530225" indent="-205104">
              <a:lnSpc>
                <a:spcPct val="100000"/>
              </a:lnSpc>
              <a:spcBef>
                <a:spcPts val="265"/>
              </a:spcBef>
              <a:buChar char="–"/>
              <a:tabLst>
                <a:tab pos="530860" algn="l"/>
              </a:tabLst>
            </a:pPr>
            <a:r>
              <a:rPr dirty="0" sz="1150" spc="-5">
                <a:latin typeface="Arial"/>
                <a:cs typeface="Arial"/>
              </a:rPr>
              <a:t>Check safety </a:t>
            </a:r>
            <a:r>
              <a:rPr dirty="0" sz="1150" spc="-10">
                <a:latin typeface="Arial"/>
                <a:cs typeface="Arial"/>
              </a:rPr>
              <a:t>and serviceability in review </a:t>
            </a:r>
            <a:r>
              <a:rPr dirty="0" sz="1150" spc="-5">
                <a:latin typeface="Arial"/>
                <a:cs typeface="Arial"/>
              </a:rPr>
              <a:t>of </a:t>
            </a:r>
            <a:r>
              <a:rPr dirty="0" sz="1150" spc="-10">
                <a:latin typeface="Arial"/>
                <a:cs typeface="Arial"/>
              </a:rPr>
              <a:t>permit</a:t>
            </a:r>
            <a:r>
              <a:rPr dirty="0" sz="1150" spc="-5">
                <a:latin typeface="Arial"/>
                <a:cs typeface="Arial"/>
              </a:rPr>
              <a:t> </a:t>
            </a:r>
            <a:r>
              <a:rPr dirty="0" sz="1150" spc="-10">
                <a:latin typeface="Arial"/>
                <a:cs typeface="Arial"/>
              </a:rPr>
              <a:t>applications</a:t>
            </a:r>
            <a:endParaRPr sz="1150">
              <a:latin typeface="Arial"/>
              <a:cs typeface="Arial"/>
            </a:endParaRPr>
          </a:p>
          <a:p>
            <a:pPr lvl="1" marL="530225" indent="-205104">
              <a:lnSpc>
                <a:spcPct val="100000"/>
              </a:lnSpc>
              <a:spcBef>
                <a:spcPts val="265"/>
              </a:spcBef>
              <a:buChar char="–"/>
              <a:tabLst>
                <a:tab pos="530860" algn="l"/>
              </a:tabLst>
            </a:pPr>
            <a:r>
              <a:rPr dirty="0" sz="1150" spc="-10">
                <a:latin typeface="Arial"/>
                <a:cs typeface="Arial"/>
              </a:rPr>
              <a:t>Routine (Annual) Permits, Special (Limited </a:t>
            </a:r>
            <a:r>
              <a:rPr dirty="0" sz="1150" spc="-5">
                <a:latin typeface="Arial"/>
                <a:cs typeface="Arial"/>
              </a:rPr>
              <a:t>Crossing)</a:t>
            </a:r>
            <a:r>
              <a:rPr dirty="0" sz="1150" spc="-10">
                <a:latin typeface="Arial"/>
                <a:cs typeface="Arial"/>
              </a:rPr>
              <a:t> Permits</a:t>
            </a:r>
            <a:endParaRPr sz="1150">
              <a:latin typeface="Arial"/>
              <a:cs typeface="Arial"/>
            </a:endParaRPr>
          </a:p>
        </p:txBody>
      </p:sp>
      <p:sp>
        <p:nvSpPr>
          <p:cNvPr id="17" name="object 17"/>
          <p:cNvSpPr txBox="1"/>
          <p:nvPr/>
        </p:nvSpPr>
        <p:spPr>
          <a:xfrm>
            <a:off x="6903724" y="8873744"/>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17</a:t>
            </a:r>
            <a:r>
              <a:rPr dirty="0" sz="850">
                <a:solidFill>
                  <a:srgbClr val="FFFFFF"/>
                </a:solidFill>
                <a:latin typeface="Arial"/>
                <a:cs typeface="Arial"/>
              </a:rPr>
              <a:t>0</a:t>
            </a:r>
            <a:endParaRPr sz="850">
              <a:latin typeface="Arial"/>
              <a:cs typeface="Arial"/>
            </a:endParaRPr>
          </a:p>
        </p:txBody>
      </p:sp>
      <p:sp>
        <p:nvSpPr>
          <p:cNvPr id="18" name="object 18"/>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19" name="object 19"/>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6</a:t>
            </a:r>
            <a:r>
              <a:rPr dirty="0" sz="1050" spc="-5">
                <a:solidFill>
                  <a:srgbClr val="262626"/>
                </a:solidFill>
                <a:latin typeface="Calibri"/>
                <a:cs typeface="Calibri"/>
              </a:rPr>
              <a:t>9</a:t>
            </a:r>
            <a:endParaRPr sz="1050">
              <a:latin typeface="Calibri"/>
              <a:cs typeface="Calibri"/>
            </a:endParaRPr>
          </a:p>
        </p:txBody>
      </p:sp>
      <p:sp>
        <p:nvSpPr>
          <p:cNvPr id="21" name="object 21"/>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20" name="object 20"/>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7</a:t>
            </a:r>
            <a:r>
              <a:rPr dirty="0" sz="1050" spc="-5">
                <a:solidFill>
                  <a:srgbClr val="262626"/>
                </a:solidFill>
                <a:latin typeface="Calibri"/>
                <a:cs typeface="Calibri"/>
              </a:rPr>
              <a:t>0</a:t>
            </a:r>
            <a:endParaRPr sz="1050">
              <a:latin typeface="Calibri"/>
              <a:cs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2774315" cy="417195"/>
          </a:xfrm>
          <a:prstGeom prst="rect"/>
        </p:spPr>
        <p:txBody>
          <a:bodyPr wrap="square" lIns="0" tIns="14604" rIns="0" bIns="0" rtlCol="0" vert="horz">
            <a:spAutoFit/>
          </a:bodyPr>
          <a:lstStyle/>
          <a:p>
            <a:pPr>
              <a:lnSpc>
                <a:spcPct val="100000"/>
              </a:lnSpc>
              <a:spcBef>
                <a:spcPts val="114"/>
              </a:spcBef>
            </a:pPr>
            <a:r>
              <a:rPr dirty="0" sz="2550" spc="-5" b="0">
                <a:solidFill>
                  <a:srgbClr val="1C7C5B"/>
                </a:solidFill>
                <a:latin typeface="Arial Black"/>
                <a:cs typeface="Arial Black"/>
              </a:rPr>
              <a:t>WSDOT</a:t>
            </a:r>
            <a:r>
              <a:rPr dirty="0" sz="2550" spc="-50" b="0">
                <a:solidFill>
                  <a:srgbClr val="1C7C5B"/>
                </a:solidFill>
                <a:latin typeface="Arial Black"/>
                <a:cs typeface="Arial Black"/>
              </a:rPr>
              <a:t> </a:t>
            </a:r>
            <a:r>
              <a:rPr dirty="0" sz="2550" spc="5" b="0">
                <a:solidFill>
                  <a:srgbClr val="1C7C5B"/>
                </a:solidFill>
                <a:latin typeface="Arial Black"/>
                <a:cs typeface="Arial Black"/>
              </a:rPr>
              <a:t>Criteria</a:t>
            </a:r>
            <a:endParaRPr sz="2550">
              <a:latin typeface="Arial Black"/>
              <a:cs typeface="Arial Black"/>
            </a:endParaRPr>
          </a:p>
        </p:txBody>
      </p:sp>
      <p:sp>
        <p:nvSpPr>
          <p:cNvPr id="6" name="object 6"/>
          <p:cNvSpPr/>
          <p:nvPr/>
        </p:nvSpPr>
        <p:spPr>
          <a:xfrm>
            <a:off x="2180844" y="2769107"/>
            <a:ext cx="236220" cy="179831"/>
          </a:xfrm>
          <a:prstGeom prst="rect">
            <a:avLst/>
          </a:prstGeom>
          <a:blipFill>
            <a:blip r:embed="rId3" cstate="print"/>
            <a:stretch>
              <a:fillRect/>
            </a:stretch>
          </a:blipFill>
        </p:spPr>
        <p:txBody>
          <a:bodyPr wrap="square" lIns="0" tIns="0" rIns="0" bIns="0" rtlCol="0"/>
          <a:lstStyle/>
          <a:p/>
        </p:txBody>
      </p:sp>
      <p:sp>
        <p:nvSpPr>
          <p:cNvPr id="7" name="object 7"/>
          <p:cNvSpPr txBox="1"/>
          <p:nvPr/>
        </p:nvSpPr>
        <p:spPr>
          <a:xfrm>
            <a:off x="991105" y="1843558"/>
            <a:ext cx="4069715" cy="1104900"/>
          </a:xfrm>
          <a:prstGeom prst="rect">
            <a:avLst/>
          </a:prstGeom>
        </p:spPr>
        <p:txBody>
          <a:bodyPr wrap="square" lIns="0" tIns="46355" rIns="0" bIns="0" rtlCol="0" vert="horz">
            <a:spAutoFit/>
          </a:bodyPr>
          <a:lstStyle/>
          <a:p>
            <a:pPr marL="269875" indent="-245110">
              <a:lnSpc>
                <a:spcPct val="100000"/>
              </a:lnSpc>
              <a:spcBef>
                <a:spcPts val="365"/>
              </a:spcBef>
              <a:buChar char="•"/>
              <a:tabLst>
                <a:tab pos="269875" algn="l"/>
                <a:tab pos="270510" algn="l"/>
              </a:tabLst>
            </a:pPr>
            <a:r>
              <a:rPr dirty="0" sz="1150" spc="-10">
                <a:latin typeface="Arial"/>
                <a:cs typeface="Arial"/>
              </a:rPr>
              <a:t>All Ratings</a:t>
            </a:r>
            <a:endParaRPr sz="1150">
              <a:latin typeface="Arial"/>
              <a:cs typeface="Arial"/>
            </a:endParaRPr>
          </a:p>
          <a:p>
            <a:pPr lvl="1" marL="555625" indent="-205104">
              <a:lnSpc>
                <a:spcPct val="100000"/>
              </a:lnSpc>
              <a:spcBef>
                <a:spcPts val="265"/>
              </a:spcBef>
              <a:buChar char="–"/>
              <a:tabLst>
                <a:tab pos="556260" algn="l"/>
              </a:tabLst>
            </a:pPr>
            <a:r>
              <a:rPr dirty="0" sz="1150" spc="-10">
                <a:latin typeface="Arial"/>
                <a:cs typeface="Arial"/>
              </a:rPr>
              <a:t>Rate </a:t>
            </a:r>
            <a:r>
              <a:rPr dirty="0" sz="1150" spc="-5">
                <a:latin typeface="Arial"/>
                <a:cs typeface="Arial"/>
              </a:rPr>
              <a:t>for </a:t>
            </a:r>
            <a:r>
              <a:rPr dirty="0" sz="1150" spc="-10">
                <a:latin typeface="Arial"/>
                <a:cs typeface="Arial"/>
              </a:rPr>
              <a:t>Flexure and Shear </a:t>
            </a:r>
            <a:r>
              <a:rPr dirty="0" sz="1150" spc="-5">
                <a:latin typeface="Arial"/>
                <a:cs typeface="Arial"/>
              </a:rPr>
              <a:t>at the </a:t>
            </a:r>
            <a:r>
              <a:rPr dirty="0" sz="1150" spc="-10">
                <a:latin typeface="Arial"/>
                <a:cs typeface="Arial"/>
              </a:rPr>
              <a:t>Strength </a:t>
            </a:r>
            <a:r>
              <a:rPr dirty="0" sz="1150" spc="-5">
                <a:latin typeface="Arial"/>
                <a:cs typeface="Arial"/>
              </a:rPr>
              <a:t>I </a:t>
            </a:r>
            <a:r>
              <a:rPr dirty="0" sz="1150" spc="-10">
                <a:latin typeface="Arial"/>
                <a:cs typeface="Arial"/>
              </a:rPr>
              <a:t>limit</a:t>
            </a:r>
            <a:r>
              <a:rPr dirty="0" sz="1150" spc="70">
                <a:latin typeface="Arial"/>
                <a:cs typeface="Arial"/>
              </a:rPr>
              <a:t> </a:t>
            </a:r>
            <a:r>
              <a:rPr dirty="0" sz="1150" spc="-10">
                <a:latin typeface="Arial"/>
                <a:cs typeface="Arial"/>
              </a:rPr>
              <a:t>state</a:t>
            </a:r>
            <a:endParaRPr sz="1150">
              <a:latin typeface="Arial"/>
              <a:cs typeface="Arial"/>
            </a:endParaRPr>
          </a:p>
          <a:p>
            <a:pPr lvl="1" marL="555625" indent="-205104">
              <a:lnSpc>
                <a:spcPct val="100000"/>
              </a:lnSpc>
              <a:spcBef>
                <a:spcPts val="260"/>
              </a:spcBef>
              <a:buChar char="–"/>
              <a:tabLst>
                <a:tab pos="556260" algn="l"/>
              </a:tabLst>
            </a:pPr>
            <a:r>
              <a:rPr dirty="0" sz="1150" spc="-10">
                <a:latin typeface="Arial"/>
                <a:cs typeface="Arial"/>
              </a:rPr>
              <a:t>Rate </a:t>
            </a:r>
            <a:r>
              <a:rPr dirty="0" sz="1150" spc="-5">
                <a:latin typeface="Arial"/>
                <a:cs typeface="Arial"/>
              </a:rPr>
              <a:t>for </a:t>
            </a:r>
            <a:r>
              <a:rPr dirty="0" sz="1150" spc="-25">
                <a:latin typeface="Arial"/>
                <a:cs typeface="Arial"/>
              </a:rPr>
              <a:t>Tension </a:t>
            </a:r>
            <a:r>
              <a:rPr dirty="0" sz="1150" spc="-10">
                <a:latin typeface="Arial"/>
                <a:cs typeface="Arial"/>
              </a:rPr>
              <a:t>Stress </a:t>
            </a:r>
            <a:r>
              <a:rPr dirty="0" sz="1150" spc="-5">
                <a:latin typeface="Arial"/>
                <a:cs typeface="Arial"/>
              </a:rPr>
              <a:t>at </a:t>
            </a:r>
            <a:r>
              <a:rPr dirty="0" sz="1150" spc="-10">
                <a:latin typeface="Arial"/>
                <a:cs typeface="Arial"/>
              </a:rPr>
              <a:t>the Service III limit</a:t>
            </a:r>
            <a:r>
              <a:rPr dirty="0" sz="1150" spc="70">
                <a:latin typeface="Arial"/>
                <a:cs typeface="Arial"/>
              </a:rPr>
              <a:t> </a:t>
            </a:r>
            <a:r>
              <a:rPr dirty="0" sz="1150" spc="-10">
                <a:latin typeface="Arial"/>
                <a:cs typeface="Arial"/>
              </a:rPr>
              <a:t>state</a:t>
            </a:r>
            <a:endParaRPr sz="1150">
              <a:latin typeface="Arial"/>
              <a:cs typeface="Arial"/>
            </a:endParaRPr>
          </a:p>
          <a:p>
            <a:pPr lvl="2" marL="840740" indent="-163830">
              <a:lnSpc>
                <a:spcPct val="100000"/>
              </a:lnSpc>
              <a:spcBef>
                <a:spcPts val="265"/>
              </a:spcBef>
              <a:buChar char="•"/>
              <a:tabLst>
                <a:tab pos="841375" algn="l"/>
              </a:tabLst>
            </a:pPr>
            <a:r>
              <a:rPr dirty="0" sz="1150" spc="-10">
                <a:latin typeface="Arial"/>
                <a:cs typeface="Arial"/>
              </a:rPr>
              <a:t>Live Load </a:t>
            </a:r>
            <a:r>
              <a:rPr dirty="0" sz="1150" spc="-15">
                <a:latin typeface="Arial"/>
                <a:cs typeface="Arial"/>
              </a:rPr>
              <a:t>Factor, </a:t>
            </a:r>
            <a:r>
              <a:rPr dirty="0" sz="1150">
                <a:latin typeface="Cambria"/>
                <a:cs typeface="Cambria"/>
              </a:rPr>
              <a:t>𝛾</a:t>
            </a:r>
            <a:r>
              <a:rPr dirty="0" baseline="-17361" sz="1200">
                <a:latin typeface="Cambria"/>
                <a:cs typeface="Cambria"/>
              </a:rPr>
              <a:t>LL </a:t>
            </a:r>
            <a:r>
              <a:rPr dirty="0" sz="1150" spc="210">
                <a:latin typeface="Cambria"/>
                <a:cs typeface="Cambria"/>
              </a:rPr>
              <a:t>=</a:t>
            </a:r>
            <a:r>
              <a:rPr dirty="0" sz="1150" spc="100">
                <a:latin typeface="Cambria"/>
                <a:cs typeface="Cambria"/>
              </a:rPr>
              <a:t> </a:t>
            </a:r>
            <a:r>
              <a:rPr dirty="0" sz="1150" spc="-10">
                <a:latin typeface="Cambria"/>
                <a:cs typeface="Cambria"/>
              </a:rPr>
              <a:t>1.0</a:t>
            </a:r>
            <a:endParaRPr sz="1150">
              <a:latin typeface="Cambria"/>
              <a:cs typeface="Cambria"/>
            </a:endParaRPr>
          </a:p>
          <a:p>
            <a:pPr lvl="2" marL="840740" indent="-163830">
              <a:lnSpc>
                <a:spcPct val="100000"/>
              </a:lnSpc>
              <a:spcBef>
                <a:spcPts val="540"/>
              </a:spcBef>
              <a:buFont typeface="Arial"/>
              <a:buChar char="•"/>
              <a:tabLst>
                <a:tab pos="841375" algn="l"/>
              </a:tabLst>
            </a:pPr>
            <a:r>
              <a:rPr dirty="0" sz="1150" spc="-10">
                <a:latin typeface="Cambria"/>
                <a:cs typeface="Cambria"/>
              </a:rPr>
              <a:t>0.19𝜆 </a:t>
            </a:r>
            <a:r>
              <a:rPr dirty="0" sz="1150" spc="95">
                <a:latin typeface="Cambria"/>
                <a:cs typeface="Cambria"/>
              </a:rPr>
              <a:t>𝑓</a:t>
            </a:r>
            <a:r>
              <a:rPr dirty="0" baseline="27777" sz="1200" spc="142">
                <a:latin typeface="Cambria"/>
                <a:cs typeface="Cambria"/>
              </a:rPr>
              <a:t>, </a:t>
            </a:r>
            <a:r>
              <a:rPr dirty="0" sz="1150" spc="215">
                <a:latin typeface="Cambria"/>
                <a:cs typeface="Cambria"/>
              </a:rPr>
              <a:t>≤ </a:t>
            </a:r>
            <a:r>
              <a:rPr dirty="0" sz="1150" spc="-5">
                <a:latin typeface="Cambria"/>
                <a:cs typeface="Cambria"/>
              </a:rPr>
              <a:t>0.600 ksi </a:t>
            </a:r>
            <a:r>
              <a:rPr dirty="0" sz="1150" spc="-10">
                <a:latin typeface="Arial"/>
                <a:cs typeface="Arial"/>
              </a:rPr>
              <a:t>tension</a:t>
            </a:r>
            <a:r>
              <a:rPr dirty="0" sz="1150" spc="-120">
                <a:latin typeface="Arial"/>
                <a:cs typeface="Arial"/>
              </a:rPr>
              <a:t> </a:t>
            </a:r>
            <a:r>
              <a:rPr dirty="0" sz="1150" spc="-10">
                <a:latin typeface="Arial"/>
                <a:cs typeface="Arial"/>
              </a:rPr>
              <a:t>limit</a:t>
            </a:r>
            <a:endParaRPr sz="1150">
              <a:latin typeface="Arial"/>
              <a:cs typeface="Arial"/>
            </a:endParaRPr>
          </a:p>
        </p:txBody>
      </p:sp>
      <p:sp>
        <p:nvSpPr>
          <p:cNvPr id="8" name="object 8"/>
          <p:cNvSpPr txBox="1"/>
          <p:nvPr/>
        </p:nvSpPr>
        <p:spPr>
          <a:xfrm>
            <a:off x="1016505" y="2803210"/>
            <a:ext cx="5287010" cy="536575"/>
          </a:xfrm>
          <a:prstGeom prst="rect">
            <a:avLst/>
          </a:prstGeom>
        </p:spPr>
        <p:txBody>
          <a:bodyPr wrap="square" lIns="0" tIns="31750" rIns="0" bIns="0" rtlCol="0" vert="horz">
            <a:spAutoFit/>
          </a:bodyPr>
          <a:lstStyle/>
          <a:p>
            <a:pPr marL="1320800">
              <a:lnSpc>
                <a:spcPct val="100000"/>
              </a:lnSpc>
              <a:spcBef>
                <a:spcPts val="250"/>
              </a:spcBef>
            </a:pPr>
            <a:r>
              <a:rPr dirty="0" sz="800" spc="25">
                <a:latin typeface="Cambria"/>
                <a:cs typeface="Cambria"/>
              </a:rPr>
              <a:t>e</a:t>
            </a:r>
            <a:endParaRPr sz="800">
              <a:latin typeface="Cambria"/>
              <a:cs typeface="Cambria"/>
            </a:endParaRPr>
          </a:p>
          <a:p>
            <a:pPr marL="244475" marR="5080" indent="-244475">
              <a:lnSpc>
                <a:spcPts val="1370"/>
              </a:lnSpc>
              <a:spcBef>
                <a:spcPts val="220"/>
              </a:spcBef>
              <a:buChar char="•"/>
              <a:tabLst>
                <a:tab pos="244475" algn="l"/>
                <a:tab pos="245110" algn="l"/>
              </a:tabLst>
            </a:pPr>
            <a:r>
              <a:rPr dirty="0" sz="1150" spc="-10">
                <a:latin typeface="Arial"/>
                <a:cs typeface="Arial"/>
              </a:rPr>
              <a:t>Permit Ratings </a:t>
            </a:r>
            <a:r>
              <a:rPr dirty="0" sz="1150" spc="-5">
                <a:latin typeface="Arial"/>
                <a:cs typeface="Arial"/>
              </a:rPr>
              <a:t>- Check </a:t>
            </a:r>
            <a:r>
              <a:rPr dirty="0" sz="1150" spc="-10">
                <a:latin typeface="Arial"/>
                <a:cs typeface="Arial"/>
              </a:rPr>
              <a:t>optional </a:t>
            </a:r>
            <a:r>
              <a:rPr dirty="0" sz="1150" spc="-5">
                <a:latin typeface="Arial"/>
                <a:cs typeface="Arial"/>
              </a:rPr>
              <a:t>reinforcement </a:t>
            </a:r>
            <a:r>
              <a:rPr dirty="0" sz="1150" spc="-15">
                <a:latin typeface="Arial"/>
                <a:cs typeface="Arial"/>
              </a:rPr>
              <a:t>yield </a:t>
            </a:r>
            <a:r>
              <a:rPr dirty="0" sz="1150" spc="-10">
                <a:latin typeface="Arial"/>
                <a:cs typeface="Arial"/>
              </a:rPr>
              <a:t>strain limit in pretensioned  members</a:t>
            </a:r>
            <a:endParaRPr sz="1150">
              <a:latin typeface="Arial"/>
              <a:cs typeface="Arial"/>
            </a:endParaRPr>
          </a:p>
        </p:txBody>
      </p:sp>
      <p:sp>
        <p:nvSpPr>
          <p:cNvPr id="9" name="object 9"/>
          <p:cNvSpPr txBox="1"/>
          <p:nvPr/>
        </p:nvSpPr>
        <p:spPr>
          <a:xfrm>
            <a:off x="6903724" y="4498371"/>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17</a:t>
            </a:r>
            <a:r>
              <a:rPr dirty="0" sz="850">
                <a:solidFill>
                  <a:srgbClr val="FFFFFF"/>
                </a:solidFill>
                <a:latin typeface="Arial"/>
                <a:cs typeface="Arial"/>
              </a:rPr>
              <a:t>1</a:t>
            </a:r>
            <a:endParaRPr sz="850">
              <a:latin typeface="Arial"/>
              <a:cs typeface="Arial"/>
            </a:endParaRPr>
          </a:p>
        </p:txBody>
      </p:sp>
      <p:sp>
        <p:nvSpPr>
          <p:cNvPr id="10" name="object 10"/>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11" name="object 11"/>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2" name="object 12"/>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3" name="object 13"/>
          <p:cNvSpPr txBox="1"/>
          <p:nvPr/>
        </p:nvSpPr>
        <p:spPr>
          <a:xfrm>
            <a:off x="1016466" y="5528576"/>
            <a:ext cx="4720590" cy="417195"/>
          </a:xfrm>
          <a:prstGeom prst="rect">
            <a:avLst/>
          </a:prstGeom>
        </p:spPr>
        <p:txBody>
          <a:bodyPr wrap="square" lIns="0" tIns="14604" rIns="0" bIns="0" rtlCol="0" vert="horz">
            <a:spAutoFit/>
          </a:bodyPr>
          <a:lstStyle/>
          <a:p>
            <a:pPr>
              <a:lnSpc>
                <a:spcPct val="100000"/>
              </a:lnSpc>
              <a:spcBef>
                <a:spcPts val="114"/>
              </a:spcBef>
            </a:pPr>
            <a:r>
              <a:rPr dirty="0" sz="2550" spc="5">
                <a:solidFill>
                  <a:srgbClr val="1C7C5B"/>
                </a:solidFill>
                <a:latin typeface="Arial Black"/>
                <a:cs typeface="Arial Black"/>
              </a:rPr>
              <a:t>Inventory </a:t>
            </a:r>
            <a:r>
              <a:rPr dirty="0" sz="2550">
                <a:solidFill>
                  <a:srgbClr val="1C7C5B"/>
                </a:solidFill>
                <a:latin typeface="Arial Black"/>
                <a:cs typeface="Arial Black"/>
              </a:rPr>
              <a:t>Rating </a:t>
            </a:r>
            <a:r>
              <a:rPr dirty="0" sz="2550" spc="5">
                <a:solidFill>
                  <a:srgbClr val="1C7C5B"/>
                </a:solidFill>
                <a:latin typeface="Arial Black"/>
                <a:cs typeface="Arial Black"/>
              </a:rPr>
              <a:t>-</a:t>
            </a:r>
            <a:r>
              <a:rPr dirty="0" sz="2550" spc="-25">
                <a:solidFill>
                  <a:srgbClr val="1C7C5B"/>
                </a:solidFill>
                <a:latin typeface="Arial Black"/>
                <a:cs typeface="Arial Black"/>
              </a:rPr>
              <a:t> </a:t>
            </a:r>
            <a:r>
              <a:rPr dirty="0" sz="2550" spc="10">
                <a:solidFill>
                  <a:srgbClr val="1C7C5B"/>
                </a:solidFill>
                <a:latin typeface="Arial Black"/>
                <a:cs typeface="Arial Black"/>
              </a:rPr>
              <a:t>Moment</a:t>
            </a:r>
            <a:endParaRPr sz="2550">
              <a:latin typeface="Arial Black"/>
              <a:cs typeface="Arial Black"/>
            </a:endParaRPr>
          </a:p>
        </p:txBody>
      </p:sp>
      <p:sp>
        <p:nvSpPr>
          <p:cNvPr id="14" name="object 14"/>
          <p:cNvSpPr txBox="1"/>
          <p:nvPr/>
        </p:nvSpPr>
        <p:spPr>
          <a:xfrm>
            <a:off x="1236484" y="6208236"/>
            <a:ext cx="2138045" cy="199390"/>
          </a:xfrm>
          <a:prstGeom prst="rect">
            <a:avLst/>
          </a:prstGeom>
        </p:spPr>
        <p:txBody>
          <a:bodyPr wrap="square" lIns="0" tIns="11430" rIns="0" bIns="0" rtlCol="0" vert="horz">
            <a:spAutoFit/>
          </a:bodyPr>
          <a:lstStyle/>
          <a:p>
            <a:pPr marL="25400">
              <a:lnSpc>
                <a:spcPct val="100000"/>
              </a:lnSpc>
              <a:spcBef>
                <a:spcPts val="90"/>
              </a:spcBef>
            </a:pPr>
            <a:r>
              <a:rPr dirty="0" baseline="-31400" sz="1725" spc="-15">
                <a:latin typeface="Cambria"/>
                <a:cs typeface="Cambria"/>
              </a:rPr>
              <a:t>𝑅𝐹 </a:t>
            </a:r>
            <a:r>
              <a:rPr dirty="0" baseline="-31400" sz="1725" spc="315">
                <a:latin typeface="Cambria"/>
                <a:cs typeface="Cambria"/>
              </a:rPr>
              <a:t>=</a:t>
            </a:r>
            <a:r>
              <a:rPr dirty="0" u="sng" sz="1150" spc="-45">
                <a:uFill>
                  <a:solidFill>
                    <a:srgbClr val="000000"/>
                  </a:solidFill>
                </a:uFill>
                <a:latin typeface="Cambria"/>
                <a:cs typeface="Cambria"/>
              </a:rPr>
              <a:t> </a:t>
            </a:r>
            <a:r>
              <a:rPr dirty="0" u="sng" sz="800" spc="80">
                <a:uFill>
                  <a:solidFill>
                    <a:srgbClr val="000000"/>
                  </a:solidFill>
                </a:uFill>
                <a:latin typeface="Cambria"/>
                <a:cs typeface="Cambria"/>
              </a:rPr>
              <a:t>cp</a:t>
            </a:r>
            <a:r>
              <a:rPr dirty="0" u="sng" baseline="-12820" sz="975" spc="120">
                <a:uFill>
                  <a:solidFill>
                    <a:srgbClr val="000000"/>
                  </a:solidFill>
                </a:uFill>
                <a:latin typeface="Cambria"/>
                <a:cs typeface="Cambria"/>
              </a:rPr>
              <a:t>c</a:t>
            </a:r>
            <a:r>
              <a:rPr dirty="0" u="sng" sz="800" spc="80">
                <a:uFill>
                  <a:solidFill>
                    <a:srgbClr val="000000"/>
                  </a:solidFill>
                </a:uFill>
                <a:latin typeface="Cambria"/>
                <a:cs typeface="Cambria"/>
              </a:rPr>
              <a:t>cp</a:t>
            </a:r>
            <a:r>
              <a:rPr dirty="0" u="sng" baseline="-12820" sz="975" spc="120">
                <a:uFill>
                  <a:solidFill>
                    <a:srgbClr val="000000"/>
                  </a:solidFill>
                </a:uFill>
                <a:latin typeface="Cambria"/>
                <a:cs typeface="Cambria"/>
              </a:rPr>
              <a:t>s</a:t>
            </a:r>
            <a:r>
              <a:rPr dirty="0" u="sng" sz="800" spc="80">
                <a:uFill>
                  <a:solidFill>
                    <a:srgbClr val="000000"/>
                  </a:solidFill>
                </a:uFill>
                <a:latin typeface="Cambria"/>
                <a:cs typeface="Cambria"/>
              </a:rPr>
              <a:t>cp</a:t>
            </a:r>
            <a:r>
              <a:rPr dirty="0" u="sng" baseline="-12820" sz="975" spc="120">
                <a:uFill>
                  <a:solidFill>
                    <a:srgbClr val="000000"/>
                  </a:solidFill>
                </a:uFill>
                <a:latin typeface="Cambria"/>
                <a:cs typeface="Cambria"/>
              </a:rPr>
              <a:t>n</a:t>
            </a:r>
            <a:r>
              <a:rPr dirty="0" u="sng" sz="800" spc="80">
                <a:uFill>
                  <a:solidFill>
                    <a:srgbClr val="000000"/>
                  </a:solidFill>
                </a:uFill>
                <a:latin typeface="Cambria"/>
                <a:cs typeface="Cambria"/>
              </a:rPr>
              <a:t>KM</a:t>
            </a:r>
            <a:r>
              <a:rPr dirty="0" u="sng" baseline="-12820" sz="975" spc="120">
                <a:uFill>
                  <a:solidFill>
                    <a:srgbClr val="000000"/>
                  </a:solidFill>
                </a:uFill>
                <a:latin typeface="Cambria"/>
                <a:cs typeface="Cambria"/>
              </a:rPr>
              <a:t>n</a:t>
            </a:r>
            <a:r>
              <a:rPr dirty="0" u="sng" sz="800" spc="80">
                <a:uFill>
                  <a:solidFill>
                    <a:srgbClr val="000000"/>
                  </a:solidFill>
                </a:uFill>
                <a:latin typeface="Cambria"/>
                <a:cs typeface="Cambria"/>
              </a:rPr>
              <a:t>-y</a:t>
            </a:r>
            <a:r>
              <a:rPr dirty="0" u="sng" baseline="-12820" sz="975" spc="120">
                <a:uFill>
                  <a:solidFill>
                    <a:srgbClr val="000000"/>
                  </a:solidFill>
                </a:uFill>
                <a:latin typeface="Cambria"/>
                <a:cs typeface="Cambria"/>
              </a:rPr>
              <a:t>DC</a:t>
            </a:r>
            <a:r>
              <a:rPr dirty="0" u="sng" sz="800" spc="80">
                <a:uFill>
                  <a:solidFill>
                    <a:srgbClr val="000000"/>
                  </a:solidFill>
                </a:uFill>
                <a:latin typeface="Cambria"/>
                <a:cs typeface="Cambria"/>
              </a:rPr>
              <a:t>M</a:t>
            </a:r>
            <a:r>
              <a:rPr dirty="0" u="sng" baseline="-12820" sz="975" spc="120">
                <a:uFill>
                  <a:solidFill>
                    <a:srgbClr val="000000"/>
                  </a:solidFill>
                </a:uFill>
                <a:latin typeface="Cambria"/>
                <a:cs typeface="Cambria"/>
              </a:rPr>
              <a:t>DC</a:t>
            </a:r>
            <a:r>
              <a:rPr dirty="0" u="sng" sz="800" spc="80">
                <a:uFill>
                  <a:solidFill>
                    <a:srgbClr val="000000"/>
                  </a:solidFill>
                </a:uFill>
                <a:latin typeface="Cambria"/>
                <a:cs typeface="Cambria"/>
              </a:rPr>
              <a:t>-y</a:t>
            </a:r>
            <a:r>
              <a:rPr dirty="0" u="sng" baseline="-12820" sz="975" spc="120">
                <a:uFill>
                  <a:solidFill>
                    <a:srgbClr val="000000"/>
                  </a:solidFill>
                </a:uFill>
                <a:latin typeface="Cambria"/>
                <a:cs typeface="Cambria"/>
              </a:rPr>
              <a:t>DW</a:t>
            </a:r>
            <a:r>
              <a:rPr dirty="0" u="sng" sz="800" spc="80">
                <a:uFill>
                  <a:solidFill>
                    <a:srgbClr val="000000"/>
                  </a:solidFill>
                </a:uFill>
                <a:latin typeface="Cambria"/>
                <a:cs typeface="Cambria"/>
              </a:rPr>
              <a:t>M</a:t>
            </a:r>
            <a:r>
              <a:rPr dirty="0" u="sng" baseline="-12820" sz="975" spc="120">
                <a:uFill>
                  <a:solidFill>
                    <a:srgbClr val="000000"/>
                  </a:solidFill>
                </a:uFill>
                <a:latin typeface="Cambria"/>
                <a:cs typeface="Cambria"/>
              </a:rPr>
              <a:t>DW</a:t>
            </a:r>
            <a:endParaRPr baseline="-12820" sz="975">
              <a:latin typeface="Cambria"/>
              <a:cs typeface="Cambria"/>
            </a:endParaRPr>
          </a:p>
        </p:txBody>
      </p:sp>
      <p:sp>
        <p:nvSpPr>
          <p:cNvPr id="15" name="object 15"/>
          <p:cNvSpPr txBox="1"/>
          <p:nvPr/>
        </p:nvSpPr>
        <p:spPr>
          <a:xfrm>
            <a:off x="2213348" y="6427817"/>
            <a:ext cx="560705" cy="151765"/>
          </a:xfrm>
          <a:prstGeom prst="rect">
            <a:avLst/>
          </a:prstGeom>
        </p:spPr>
        <p:txBody>
          <a:bodyPr wrap="square" lIns="0" tIns="15875" rIns="0" bIns="0" rtlCol="0" vert="horz">
            <a:spAutoFit/>
          </a:bodyPr>
          <a:lstStyle/>
          <a:p>
            <a:pPr marL="25400">
              <a:lnSpc>
                <a:spcPct val="100000"/>
              </a:lnSpc>
              <a:spcBef>
                <a:spcPts val="125"/>
              </a:spcBef>
            </a:pPr>
            <a:r>
              <a:rPr dirty="0" baseline="10416" sz="1200" spc="135">
                <a:latin typeface="Cambria"/>
                <a:cs typeface="Cambria"/>
              </a:rPr>
              <a:t>y</a:t>
            </a:r>
            <a:r>
              <a:rPr dirty="0" sz="650" spc="90">
                <a:latin typeface="Cambria"/>
                <a:cs typeface="Cambria"/>
              </a:rPr>
              <a:t>LL</a:t>
            </a:r>
            <a:r>
              <a:rPr dirty="0" baseline="10416" sz="1200" spc="135">
                <a:latin typeface="Cambria"/>
                <a:cs typeface="Cambria"/>
              </a:rPr>
              <a:t>M</a:t>
            </a:r>
            <a:r>
              <a:rPr dirty="0" sz="650" spc="90">
                <a:latin typeface="Cambria"/>
                <a:cs typeface="Cambria"/>
              </a:rPr>
              <a:t>LLlM</a:t>
            </a:r>
            <a:endParaRPr sz="650">
              <a:latin typeface="Cambria"/>
              <a:cs typeface="Cambria"/>
            </a:endParaRPr>
          </a:p>
        </p:txBody>
      </p:sp>
      <p:sp>
        <p:nvSpPr>
          <p:cNvPr id="16" name="object 16"/>
          <p:cNvSpPr txBox="1"/>
          <p:nvPr/>
        </p:nvSpPr>
        <p:spPr>
          <a:xfrm>
            <a:off x="1376150" y="7831279"/>
            <a:ext cx="262255" cy="151765"/>
          </a:xfrm>
          <a:prstGeom prst="rect">
            <a:avLst/>
          </a:prstGeom>
        </p:spPr>
        <p:txBody>
          <a:bodyPr wrap="square" lIns="0" tIns="15875" rIns="0" bIns="0" rtlCol="0" vert="horz">
            <a:spAutoFit/>
          </a:bodyPr>
          <a:lstStyle/>
          <a:p>
            <a:pPr>
              <a:lnSpc>
                <a:spcPct val="100000"/>
              </a:lnSpc>
              <a:spcBef>
                <a:spcPts val="125"/>
              </a:spcBef>
            </a:pPr>
            <a:r>
              <a:rPr dirty="0" sz="800" spc="20">
                <a:latin typeface="Cambria"/>
                <a:cs typeface="Cambria"/>
              </a:rPr>
              <a:t>LL</a:t>
            </a:r>
            <a:r>
              <a:rPr dirty="0" sz="800" spc="100">
                <a:latin typeface="Cambria"/>
                <a:cs typeface="Cambria"/>
              </a:rPr>
              <a:t>l</a:t>
            </a:r>
            <a:r>
              <a:rPr dirty="0" sz="800" spc="75">
                <a:latin typeface="Cambria"/>
                <a:cs typeface="Cambria"/>
              </a:rPr>
              <a:t>M</a:t>
            </a:r>
            <a:endParaRPr sz="800">
              <a:latin typeface="Cambria"/>
              <a:cs typeface="Cambria"/>
            </a:endParaRPr>
          </a:p>
        </p:txBody>
      </p:sp>
      <p:sp>
        <p:nvSpPr>
          <p:cNvPr id="17" name="object 17"/>
          <p:cNvSpPr txBox="1"/>
          <p:nvPr/>
        </p:nvSpPr>
        <p:spPr>
          <a:xfrm>
            <a:off x="978405" y="6293599"/>
            <a:ext cx="1779270" cy="1668780"/>
          </a:xfrm>
          <a:prstGeom prst="rect">
            <a:avLst/>
          </a:prstGeom>
        </p:spPr>
        <p:txBody>
          <a:bodyPr wrap="square" lIns="0" tIns="11430" rIns="0" bIns="0" rtlCol="0" vert="horz">
            <a:spAutoFit/>
          </a:bodyPr>
          <a:lstStyle/>
          <a:p>
            <a:pPr marL="38100">
              <a:lnSpc>
                <a:spcPct val="100000"/>
              </a:lnSpc>
              <a:spcBef>
                <a:spcPts val="90"/>
              </a:spcBef>
            </a:pPr>
            <a:r>
              <a:rPr dirty="0" sz="1150" spc="-5">
                <a:latin typeface="Arial"/>
                <a:cs typeface="Arial"/>
              </a:rPr>
              <a:t>•</a:t>
            </a:r>
            <a:endParaRPr sz="1150">
              <a:latin typeface="Arial"/>
              <a:cs typeface="Arial"/>
            </a:endParaRPr>
          </a:p>
          <a:p>
            <a:pPr marL="283210" indent="-245745">
              <a:lnSpc>
                <a:spcPct val="100000"/>
              </a:lnSpc>
              <a:spcBef>
                <a:spcPts val="900"/>
              </a:spcBef>
              <a:buFont typeface="Arial"/>
              <a:buChar char="•"/>
              <a:tabLst>
                <a:tab pos="283210" algn="l"/>
                <a:tab pos="283845" algn="l"/>
              </a:tabLst>
            </a:pPr>
            <a:r>
              <a:rPr dirty="0" sz="1150" spc="10">
                <a:latin typeface="Cambria"/>
                <a:cs typeface="Cambria"/>
              </a:rPr>
              <a:t>𝜙</a:t>
            </a:r>
            <a:r>
              <a:rPr dirty="0" baseline="-17361" sz="1200" spc="15">
                <a:latin typeface="Cambria"/>
                <a:cs typeface="Cambria"/>
              </a:rPr>
              <a:t>e</a:t>
            </a:r>
            <a:r>
              <a:rPr dirty="0" sz="1150" spc="10">
                <a:latin typeface="Cambria"/>
                <a:cs typeface="Cambria"/>
              </a:rPr>
              <a:t>𝜙</a:t>
            </a:r>
            <a:r>
              <a:rPr dirty="0" baseline="-17361" sz="1200" spc="15">
                <a:latin typeface="Cambria"/>
                <a:cs typeface="Cambria"/>
              </a:rPr>
              <a:t>s </a:t>
            </a:r>
            <a:r>
              <a:rPr dirty="0" sz="1150" spc="215">
                <a:latin typeface="Cambria"/>
                <a:cs typeface="Cambria"/>
              </a:rPr>
              <a:t>≥</a:t>
            </a:r>
            <a:r>
              <a:rPr dirty="0" sz="1150" spc="50">
                <a:latin typeface="Cambria"/>
                <a:cs typeface="Cambria"/>
              </a:rPr>
              <a:t> </a:t>
            </a:r>
            <a:r>
              <a:rPr dirty="0" sz="1150" spc="-5">
                <a:latin typeface="Cambria"/>
                <a:cs typeface="Cambria"/>
              </a:rPr>
              <a:t>0.85</a:t>
            </a:r>
            <a:endParaRPr sz="1150">
              <a:latin typeface="Cambria"/>
              <a:cs typeface="Cambria"/>
            </a:endParaRPr>
          </a:p>
          <a:p>
            <a:pPr marL="283210" indent="-245745">
              <a:lnSpc>
                <a:spcPct val="100000"/>
              </a:lnSpc>
              <a:spcBef>
                <a:spcPts val="420"/>
              </a:spcBef>
              <a:buFont typeface="Arial"/>
              <a:buChar char="•"/>
              <a:tabLst>
                <a:tab pos="283210" algn="l"/>
                <a:tab pos="283845" algn="l"/>
              </a:tabLst>
            </a:pPr>
            <a:r>
              <a:rPr dirty="0" sz="1150" spc="-15">
                <a:latin typeface="Cambria"/>
                <a:cs typeface="Cambria"/>
              </a:rPr>
              <a:t>𝜙</a:t>
            </a:r>
            <a:r>
              <a:rPr dirty="0" baseline="-17361" sz="1200" spc="-22">
                <a:latin typeface="Cambria"/>
                <a:cs typeface="Cambria"/>
              </a:rPr>
              <a:t>e </a:t>
            </a:r>
            <a:r>
              <a:rPr dirty="0" sz="1150" spc="210">
                <a:latin typeface="Cambria"/>
                <a:cs typeface="Cambria"/>
              </a:rPr>
              <a:t>= </a:t>
            </a:r>
            <a:r>
              <a:rPr dirty="0" sz="1150">
                <a:latin typeface="Cambria"/>
                <a:cs typeface="Cambria"/>
              </a:rPr>
              <a:t>𝜙</a:t>
            </a:r>
            <a:r>
              <a:rPr dirty="0" baseline="-17361" sz="1200">
                <a:latin typeface="Cambria"/>
                <a:cs typeface="Cambria"/>
              </a:rPr>
              <a:t>s </a:t>
            </a:r>
            <a:r>
              <a:rPr dirty="0" sz="1150" spc="210">
                <a:latin typeface="Cambria"/>
                <a:cs typeface="Cambria"/>
              </a:rPr>
              <a:t>= </a:t>
            </a:r>
            <a:r>
              <a:rPr dirty="0" sz="1150" spc="15">
                <a:latin typeface="Cambria"/>
                <a:cs typeface="Cambria"/>
              </a:rPr>
              <a:t>𝜙</a:t>
            </a:r>
            <a:r>
              <a:rPr dirty="0" baseline="-17361" sz="1200" spc="22">
                <a:latin typeface="Cambria"/>
                <a:cs typeface="Cambria"/>
              </a:rPr>
              <a:t>n </a:t>
            </a:r>
            <a:r>
              <a:rPr dirty="0" sz="1150" spc="210">
                <a:latin typeface="Cambria"/>
                <a:cs typeface="Cambria"/>
              </a:rPr>
              <a:t>=</a:t>
            </a:r>
            <a:r>
              <a:rPr dirty="0" sz="1150" spc="5">
                <a:latin typeface="Cambria"/>
                <a:cs typeface="Cambria"/>
              </a:rPr>
              <a:t> </a:t>
            </a:r>
            <a:r>
              <a:rPr dirty="0" sz="1150" spc="-10">
                <a:latin typeface="Cambria"/>
                <a:cs typeface="Cambria"/>
              </a:rPr>
              <a:t>1.0</a:t>
            </a:r>
            <a:endParaRPr sz="1150">
              <a:latin typeface="Cambria"/>
              <a:cs typeface="Cambria"/>
            </a:endParaRPr>
          </a:p>
          <a:p>
            <a:pPr marL="283210" indent="-245745">
              <a:lnSpc>
                <a:spcPct val="100000"/>
              </a:lnSpc>
              <a:spcBef>
                <a:spcPts val="405"/>
              </a:spcBef>
              <a:buFont typeface="Arial"/>
              <a:buChar char="•"/>
              <a:tabLst>
                <a:tab pos="283210" algn="l"/>
                <a:tab pos="283845" algn="l"/>
              </a:tabLst>
            </a:pPr>
            <a:r>
              <a:rPr dirty="0" sz="1150">
                <a:latin typeface="Cambria"/>
                <a:cs typeface="Cambria"/>
              </a:rPr>
              <a:t>𝑀</a:t>
            </a:r>
            <a:r>
              <a:rPr dirty="0" baseline="-17361" sz="1200">
                <a:latin typeface="Cambria"/>
                <a:cs typeface="Cambria"/>
              </a:rPr>
              <a:t>n </a:t>
            </a:r>
            <a:r>
              <a:rPr dirty="0" sz="1150" spc="210">
                <a:latin typeface="Cambria"/>
                <a:cs typeface="Cambria"/>
              </a:rPr>
              <a:t>= </a:t>
            </a:r>
            <a:r>
              <a:rPr dirty="0" sz="1150" spc="-10">
                <a:latin typeface="Cambria"/>
                <a:cs typeface="Cambria"/>
              </a:rPr>
              <a:t>20526.2𝑘 </a:t>
            </a:r>
            <a:r>
              <a:rPr dirty="0" sz="1150" spc="-5">
                <a:latin typeface="Cambria"/>
                <a:cs typeface="Cambria"/>
              </a:rPr>
              <a:t>·</a:t>
            </a:r>
            <a:r>
              <a:rPr dirty="0" sz="1150" spc="-100">
                <a:latin typeface="Cambria"/>
                <a:cs typeface="Cambria"/>
              </a:rPr>
              <a:t> </a:t>
            </a:r>
            <a:r>
              <a:rPr dirty="0" sz="1150" spc="-5">
                <a:latin typeface="Cambria"/>
                <a:cs typeface="Cambria"/>
              </a:rPr>
              <a:t>𝑓𝑡</a:t>
            </a:r>
            <a:endParaRPr sz="1150">
              <a:latin typeface="Cambria"/>
              <a:cs typeface="Cambria"/>
            </a:endParaRPr>
          </a:p>
          <a:p>
            <a:pPr marL="283210" indent="-245745">
              <a:lnSpc>
                <a:spcPct val="100000"/>
              </a:lnSpc>
              <a:spcBef>
                <a:spcPts val="420"/>
              </a:spcBef>
              <a:buFont typeface="Arial"/>
              <a:buChar char="•"/>
              <a:tabLst>
                <a:tab pos="283210" algn="l"/>
                <a:tab pos="283845" algn="l"/>
              </a:tabLst>
            </a:pPr>
            <a:r>
              <a:rPr dirty="0" sz="1150" spc="5">
                <a:latin typeface="Cambria"/>
                <a:cs typeface="Cambria"/>
              </a:rPr>
              <a:t>𝑀</a:t>
            </a:r>
            <a:r>
              <a:rPr dirty="0" baseline="-17361" sz="1200" spc="7">
                <a:latin typeface="Cambria"/>
                <a:cs typeface="Cambria"/>
              </a:rPr>
              <a:t>DC </a:t>
            </a:r>
            <a:r>
              <a:rPr dirty="0" sz="1150" spc="210">
                <a:latin typeface="Cambria"/>
                <a:cs typeface="Cambria"/>
              </a:rPr>
              <a:t>= </a:t>
            </a:r>
            <a:r>
              <a:rPr dirty="0" sz="1150" spc="-5">
                <a:latin typeface="Cambria"/>
                <a:cs typeface="Cambria"/>
              </a:rPr>
              <a:t>7466.6𝑘 ·</a:t>
            </a:r>
            <a:r>
              <a:rPr dirty="0" sz="1150" spc="-95">
                <a:latin typeface="Cambria"/>
                <a:cs typeface="Cambria"/>
              </a:rPr>
              <a:t> </a:t>
            </a:r>
            <a:r>
              <a:rPr dirty="0" sz="1150" spc="-5">
                <a:latin typeface="Cambria"/>
                <a:cs typeface="Cambria"/>
              </a:rPr>
              <a:t>𝑓𝑡</a:t>
            </a:r>
            <a:endParaRPr sz="1150">
              <a:latin typeface="Cambria"/>
              <a:cs typeface="Cambria"/>
            </a:endParaRPr>
          </a:p>
          <a:p>
            <a:pPr marL="283210" indent="-245745">
              <a:lnSpc>
                <a:spcPct val="100000"/>
              </a:lnSpc>
              <a:spcBef>
                <a:spcPts val="420"/>
              </a:spcBef>
              <a:buFont typeface="Arial"/>
              <a:buChar char="•"/>
              <a:tabLst>
                <a:tab pos="283210" algn="l"/>
                <a:tab pos="283845" algn="l"/>
              </a:tabLst>
            </a:pPr>
            <a:r>
              <a:rPr dirty="0" sz="1150" spc="15">
                <a:latin typeface="Cambria"/>
                <a:cs typeface="Cambria"/>
              </a:rPr>
              <a:t>𝑀</a:t>
            </a:r>
            <a:r>
              <a:rPr dirty="0" baseline="-17361" sz="1200" spc="22">
                <a:latin typeface="Cambria"/>
                <a:cs typeface="Cambria"/>
              </a:rPr>
              <a:t>DW </a:t>
            </a:r>
            <a:r>
              <a:rPr dirty="0" sz="1150" spc="210">
                <a:latin typeface="Cambria"/>
                <a:cs typeface="Cambria"/>
              </a:rPr>
              <a:t>= </a:t>
            </a:r>
            <a:r>
              <a:rPr dirty="0" sz="1150" spc="-5">
                <a:latin typeface="Cambria"/>
                <a:cs typeface="Cambria"/>
              </a:rPr>
              <a:t>0.0𝑘 ·</a:t>
            </a:r>
            <a:r>
              <a:rPr dirty="0" sz="1150" spc="-125">
                <a:latin typeface="Cambria"/>
                <a:cs typeface="Cambria"/>
              </a:rPr>
              <a:t> </a:t>
            </a:r>
            <a:r>
              <a:rPr dirty="0" sz="1150" spc="-5">
                <a:latin typeface="Cambria"/>
                <a:cs typeface="Cambria"/>
              </a:rPr>
              <a:t>𝑓𝑡</a:t>
            </a:r>
            <a:endParaRPr sz="1150">
              <a:latin typeface="Cambria"/>
              <a:cs typeface="Cambria"/>
            </a:endParaRPr>
          </a:p>
          <a:p>
            <a:pPr marL="283210" indent="-245745">
              <a:lnSpc>
                <a:spcPct val="100000"/>
              </a:lnSpc>
              <a:spcBef>
                <a:spcPts val="720"/>
              </a:spcBef>
              <a:buFont typeface="Arial"/>
              <a:buChar char="•"/>
              <a:tabLst>
                <a:tab pos="283210" algn="l"/>
                <a:tab pos="283845" algn="l"/>
                <a:tab pos="695960" algn="l"/>
              </a:tabLst>
            </a:pPr>
            <a:r>
              <a:rPr dirty="0" sz="1150" spc="-10">
                <a:latin typeface="Cambria"/>
                <a:cs typeface="Cambria"/>
              </a:rPr>
              <a:t>𝑀	</a:t>
            </a:r>
            <a:r>
              <a:rPr dirty="0" sz="1150" spc="210">
                <a:latin typeface="Cambria"/>
                <a:cs typeface="Cambria"/>
              </a:rPr>
              <a:t>= </a:t>
            </a:r>
            <a:r>
              <a:rPr dirty="0" sz="1150" spc="-5">
                <a:latin typeface="Cambria"/>
                <a:cs typeface="Cambria"/>
              </a:rPr>
              <a:t>3804.05</a:t>
            </a:r>
            <a:r>
              <a:rPr dirty="0" u="sng" baseline="31400" sz="1725" spc="52">
                <a:uFill>
                  <a:solidFill>
                    <a:srgbClr val="000000"/>
                  </a:solidFill>
                </a:uFill>
                <a:latin typeface="Cambria"/>
                <a:cs typeface="Cambria"/>
              </a:rPr>
              <a:t> </a:t>
            </a:r>
            <a:r>
              <a:rPr dirty="0" u="sng" baseline="45138" sz="1200" spc="165">
                <a:uFill>
                  <a:solidFill>
                    <a:srgbClr val="000000"/>
                  </a:solidFill>
                </a:uFill>
                <a:latin typeface="Cambria"/>
                <a:cs typeface="Cambria"/>
              </a:rPr>
              <a:t>k·ft</a:t>
            </a:r>
            <a:r>
              <a:rPr dirty="0" u="sng" baseline="45138" sz="1200" spc="44">
                <a:uFill>
                  <a:solidFill>
                    <a:srgbClr val="000000"/>
                  </a:solidFill>
                </a:uFill>
                <a:latin typeface="Cambria"/>
                <a:cs typeface="Cambria"/>
              </a:rPr>
              <a:t> </a:t>
            </a:r>
            <a:endParaRPr baseline="45138" sz="1200">
              <a:latin typeface="Cambria"/>
              <a:cs typeface="Cambria"/>
            </a:endParaRPr>
          </a:p>
        </p:txBody>
      </p:sp>
      <p:sp>
        <p:nvSpPr>
          <p:cNvPr id="18" name="object 18"/>
          <p:cNvSpPr txBox="1"/>
          <p:nvPr/>
        </p:nvSpPr>
        <p:spPr>
          <a:xfrm>
            <a:off x="2360641" y="7875438"/>
            <a:ext cx="354965" cy="151765"/>
          </a:xfrm>
          <a:prstGeom prst="rect">
            <a:avLst/>
          </a:prstGeom>
        </p:spPr>
        <p:txBody>
          <a:bodyPr wrap="square" lIns="0" tIns="15875" rIns="0" bIns="0" rtlCol="0" vert="horz">
            <a:spAutoFit/>
          </a:bodyPr>
          <a:lstStyle/>
          <a:p>
            <a:pPr>
              <a:lnSpc>
                <a:spcPct val="100000"/>
              </a:lnSpc>
              <a:spcBef>
                <a:spcPts val="125"/>
              </a:spcBef>
            </a:pPr>
            <a:r>
              <a:rPr dirty="0" sz="800" spc="90">
                <a:latin typeface="Cambria"/>
                <a:cs typeface="Cambria"/>
              </a:rPr>
              <a:t>girder</a:t>
            </a:r>
            <a:endParaRPr sz="800">
              <a:latin typeface="Cambria"/>
              <a:cs typeface="Cambria"/>
            </a:endParaRPr>
          </a:p>
        </p:txBody>
      </p:sp>
      <p:sp>
        <p:nvSpPr>
          <p:cNvPr id="19" name="object 19"/>
          <p:cNvSpPr txBox="1"/>
          <p:nvPr/>
        </p:nvSpPr>
        <p:spPr>
          <a:xfrm>
            <a:off x="4075098" y="6395649"/>
            <a:ext cx="217170" cy="151765"/>
          </a:xfrm>
          <a:prstGeom prst="rect">
            <a:avLst/>
          </a:prstGeom>
        </p:spPr>
        <p:txBody>
          <a:bodyPr wrap="square" lIns="0" tIns="15875" rIns="0" bIns="0" rtlCol="0" vert="horz">
            <a:spAutoFit/>
          </a:bodyPr>
          <a:lstStyle/>
          <a:p>
            <a:pPr>
              <a:lnSpc>
                <a:spcPct val="100000"/>
              </a:lnSpc>
              <a:spcBef>
                <a:spcPts val="125"/>
              </a:spcBef>
            </a:pPr>
            <a:r>
              <a:rPr dirty="0" sz="800" spc="105">
                <a:latin typeface="Cambria"/>
                <a:cs typeface="Cambria"/>
              </a:rPr>
              <a:t>m</a:t>
            </a:r>
            <a:r>
              <a:rPr dirty="0" sz="800" spc="60">
                <a:latin typeface="Cambria"/>
                <a:cs typeface="Cambria"/>
              </a:rPr>
              <a:t>i</a:t>
            </a:r>
            <a:r>
              <a:rPr dirty="0" sz="800" spc="90">
                <a:latin typeface="Cambria"/>
                <a:cs typeface="Cambria"/>
              </a:rPr>
              <a:t>n</a:t>
            </a:r>
            <a:endParaRPr sz="800">
              <a:latin typeface="Cambria"/>
              <a:cs typeface="Cambria"/>
            </a:endParaRPr>
          </a:p>
        </p:txBody>
      </p:sp>
      <p:sp>
        <p:nvSpPr>
          <p:cNvPr id="20" name="object 20"/>
          <p:cNvSpPr txBox="1"/>
          <p:nvPr/>
        </p:nvSpPr>
        <p:spPr>
          <a:xfrm>
            <a:off x="3715524" y="6327091"/>
            <a:ext cx="1106805" cy="199390"/>
          </a:xfrm>
          <a:prstGeom prst="rect">
            <a:avLst/>
          </a:prstGeom>
        </p:spPr>
        <p:txBody>
          <a:bodyPr wrap="square" lIns="0" tIns="11430" rIns="0" bIns="0" rtlCol="0" vert="horz">
            <a:spAutoFit/>
          </a:bodyPr>
          <a:lstStyle/>
          <a:p>
            <a:pPr marL="245110" indent="-245745">
              <a:lnSpc>
                <a:spcPct val="100000"/>
              </a:lnSpc>
              <a:spcBef>
                <a:spcPts val="90"/>
              </a:spcBef>
              <a:buFont typeface="Arial"/>
              <a:buChar char="•"/>
              <a:tabLst>
                <a:tab pos="245110" algn="l"/>
                <a:tab pos="245745" algn="l"/>
                <a:tab pos="612140" algn="l"/>
              </a:tabLst>
            </a:pPr>
            <a:r>
              <a:rPr dirty="0" sz="1150" spc="-10">
                <a:latin typeface="Cambria"/>
                <a:cs typeface="Cambria"/>
              </a:rPr>
              <a:t>𝑀	</a:t>
            </a:r>
            <a:r>
              <a:rPr dirty="0" sz="1150" spc="210">
                <a:latin typeface="Cambria"/>
                <a:cs typeface="Cambria"/>
              </a:rPr>
              <a:t>=</a:t>
            </a:r>
            <a:r>
              <a:rPr dirty="0" sz="1150" spc="-55">
                <a:latin typeface="Cambria"/>
                <a:cs typeface="Cambria"/>
              </a:rPr>
              <a:t> </a:t>
            </a:r>
            <a:r>
              <a:rPr dirty="0" sz="1150" spc="-10">
                <a:latin typeface="Cambria"/>
                <a:cs typeface="Cambria"/>
              </a:rPr>
              <a:t>𝑚𝑖𝑛 </a:t>
            </a:r>
            <a:r>
              <a:rPr dirty="0" sz="1150" spc="-5">
                <a:latin typeface="Cambria"/>
                <a:cs typeface="Cambria"/>
              </a:rPr>
              <a:t>{</a:t>
            </a:r>
            <a:endParaRPr sz="1150">
              <a:latin typeface="Cambria"/>
              <a:cs typeface="Cambria"/>
            </a:endParaRPr>
          </a:p>
        </p:txBody>
      </p:sp>
      <p:sp>
        <p:nvSpPr>
          <p:cNvPr id="21" name="object 21"/>
          <p:cNvSpPr txBox="1"/>
          <p:nvPr/>
        </p:nvSpPr>
        <p:spPr>
          <a:xfrm>
            <a:off x="4784384" y="6260066"/>
            <a:ext cx="517525" cy="345440"/>
          </a:xfrm>
          <a:prstGeom prst="rect">
            <a:avLst/>
          </a:prstGeom>
        </p:spPr>
        <p:txBody>
          <a:bodyPr wrap="square" lIns="0" tIns="40640" rIns="0" bIns="0" rtlCol="0" vert="horz">
            <a:spAutoFit/>
          </a:bodyPr>
          <a:lstStyle/>
          <a:p>
            <a:pPr marL="25400" marR="30480" indent="115570">
              <a:lnSpc>
                <a:spcPts val="1150"/>
              </a:lnSpc>
              <a:spcBef>
                <a:spcPts val="320"/>
              </a:spcBef>
            </a:pPr>
            <a:r>
              <a:rPr dirty="0" baseline="12077" sz="1725" spc="22">
                <a:latin typeface="Cambria"/>
                <a:cs typeface="Cambria"/>
              </a:rPr>
              <a:t>𝑀</a:t>
            </a:r>
            <a:r>
              <a:rPr dirty="0" sz="800" spc="15">
                <a:latin typeface="Cambria"/>
                <a:cs typeface="Cambria"/>
              </a:rPr>
              <a:t>er  </a:t>
            </a:r>
            <a:r>
              <a:rPr dirty="0" sz="1150" spc="-5">
                <a:latin typeface="Cambria"/>
                <a:cs typeface="Cambria"/>
              </a:rPr>
              <a:t>1</a:t>
            </a:r>
            <a:r>
              <a:rPr dirty="0" sz="1150" spc="-15">
                <a:latin typeface="Cambria"/>
                <a:cs typeface="Cambria"/>
              </a:rPr>
              <a:t>.</a:t>
            </a:r>
            <a:r>
              <a:rPr dirty="0" sz="1150" spc="-5">
                <a:latin typeface="Cambria"/>
                <a:cs typeface="Cambria"/>
              </a:rPr>
              <a:t>3</a:t>
            </a:r>
            <a:r>
              <a:rPr dirty="0" sz="1150" spc="-15">
                <a:latin typeface="Cambria"/>
                <a:cs typeface="Cambria"/>
              </a:rPr>
              <a:t>3</a:t>
            </a:r>
            <a:r>
              <a:rPr dirty="0" sz="1150" spc="-80">
                <a:latin typeface="Cambria"/>
                <a:cs typeface="Cambria"/>
              </a:rPr>
              <a:t>𝑀</a:t>
            </a:r>
            <a:r>
              <a:rPr dirty="0" baseline="-17361" sz="1200" spc="142">
                <a:latin typeface="Cambria"/>
                <a:cs typeface="Cambria"/>
              </a:rPr>
              <a:t>u</a:t>
            </a:r>
            <a:endParaRPr baseline="-17361" sz="1200">
              <a:latin typeface="Cambria"/>
              <a:cs typeface="Cambria"/>
            </a:endParaRPr>
          </a:p>
        </p:txBody>
      </p:sp>
      <p:sp>
        <p:nvSpPr>
          <p:cNvPr id="22" name="object 22"/>
          <p:cNvSpPr txBox="1"/>
          <p:nvPr/>
        </p:nvSpPr>
        <p:spPr>
          <a:xfrm>
            <a:off x="5312726" y="6327091"/>
            <a:ext cx="1080770" cy="199390"/>
          </a:xfrm>
          <a:prstGeom prst="rect">
            <a:avLst/>
          </a:prstGeom>
        </p:spPr>
        <p:txBody>
          <a:bodyPr wrap="square" lIns="0" tIns="11430" rIns="0" bIns="0" rtlCol="0" vert="horz">
            <a:spAutoFit/>
          </a:bodyPr>
          <a:lstStyle/>
          <a:p>
            <a:pPr>
              <a:lnSpc>
                <a:spcPct val="100000"/>
              </a:lnSpc>
              <a:spcBef>
                <a:spcPts val="90"/>
              </a:spcBef>
            </a:pPr>
            <a:r>
              <a:rPr dirty="0" sz="1150" spc="210">
                <a:latin typeface="Cambria"/>
                <a:cs typeface="Cambria"/>
              </a:rPr>
              <a:t>=</a:t>
            </a:r>
            <a:r>
              <a:rPr dirty="0" sz="1150" spc="15">
                <a:latin typeface="Cambria"/>
                <a:cs typeface="Cambria"/>
              </a:rPr>
              <a:t> </a:t>
            </a:r>
            <a:r>
              <a:rPr dirty="0" sz="1150" spc="-5">
                <a:latin typeface="Cambria"/>
                <a:cs typeface="Cambria"/>
              </a:rPr>
              <a:t>14707.13𝑘 · 𝑓𝑡</a:t>
            </a:r>
            <a:endParaRPr sz="1150">
              <a:latin typeface="Cambria"/>
              <a:cs typeface="Cambria"/>
            </a:endParaRPr>
          </a:p>
        </p:txBody>
      </p:sp>
      <p:sp>
        <p:nvSpPr>
          <p:cNvPr id="23" name="object 23"/>
          <p:cNvSpPr txBox="1"/>
          <p:nvPr/>
        </p:nvSpPr>
        <p:spPr>
          <a:xfrm>
            <a:off x="4229567" y="7269065"/>
            <a:ext cx="337185" cy="151765"/>
          </a:xfrm>
          <a:prstGeom prst="rect">
            <a:avLst/>
          </a:prstGeom>
        </p:spPr>
        <p:txBody>
          <a:bodyPr wrap="square" lIns="0" tIns="15875" rIns="0" bIns="0" rtlCol="0" vert="horz">
            <a:spAutoFit/>
          </a:bodyPr>
          <a:lstStyle/>
          <a:p>
            <a:pPr marL="25400">
              <a:lnSpc>
                <a:spcPct val="100000"/>
              </a:lnSpc>
              <a:spcBef>
                <a:spcPts val="125"/>
              </a:spcBef>
            </a:pPr>
            <a:r>
              <a:rPr dirty="0" baseline="13888" sz="1200" spc="150">
                <a:latin typeface="Cambria"/>
                <a:cs typeface="Cambria"/>
              </a:rPr>
              <a:t>M</a:t>
            </a:r>
            <a:r>
              <a:rPr dirty="0" sz="650" spc="100">
                <a:latin typeface="Cambria"/>
                <a:cs typeface="Cambria"/>
              </a:rPr>
              <a:t>min</a:t>
            </a:r>
            <a:endParaRPr sz="650">
              <a:latin typeface="Cambria"/>
              <a:cs typeface="Cambria"/>
            </a:endParaRPr>
          </a:p>
        </p:txBody>
      </p:sp>
      <p:sp>
        <p:nvSpPr>
          <p:cNvPr id="24" name="object 24"/>
          <p:cNvSpPr/>
          <p:nvPr/>
        </p:nvSpPr>
        <p:spPr>
          <a:xfrm>
            <a:off x="4732020" y="7127747"/>
            <a:ext cx="211836" cy="97536"/>
          </a:xfrm>
          <a:prstGeom prst="rect">
            <a:avLst/>
          </a:prstGeom>
          <a:blipFill>
            <a:blip r:embed="rId4" cstate="print"/>
            <a:stretch>
              <a:fillRect/>
            </a:stretch>
          </a:blipFill>
        </p:spPr>
        <p:txBody>
          <a:bodyPr wrap="square" lIns="0" tIns="0" rIns="0" bIns="0" rtlCol="0"/>
          <a:lstStyle/>
          <a:p/>
        </p:txBody>
      </p:sp>
      <p:sp>
        <p:nvSpPr>
          <p:cNvPr id="25" name="object 25"/>
          <p:cNvSpPr/>
          <p:nvPr/>
        </p:nvSpPr>
        <p:spPr>
          <a:xfrm>
            <a:off x="4963667" y="7127747"/>
            <a:ext cx="664845" cy="97790"/>
          </a:xfrm>
          <a:custGeom>
            <a:avLst/>
            <a:gdLst/>
            <a:ahLst/>
            <a:cxnLst/>
            <a:rect l="l" t="t" r="r" b="b"/>
            <a:pathLst>
              <a:path w="664845" h="97790">
                <a:moveTo>
                  <a:pt x="633983" y="97536"/>
                </a:moveTo>
                <a:lnTo>
                  <a:pt x="632459" y="94488"/>
                </a:lnTo>
                <a:lnTo>
                  <a:pt x="640080" y="91440"/>
                </a:lnTo>
                <a:lnTo>
                  <a:pt x="646176" y="85344"/>
                </a:lnTo>
                <a:lnTo>
                  <a:pt x="656844" y="48768"/>
                </a:lnTo>
                <a:lnTo>
                  <a:pt x="656320" y="40171"/>
                </a:lnTo>
                <a:lnTo>
                  <a:pt x="632459" y="4572"/>
                </a:lnTo>
                <a:lnTo>
                  <a:pt x="633983" y="0"/>
                </a:lnTo>
                <a:lnTo>
                  <a:pt x="662940" y="31623"/>
                </a:lnTo>
                <a:lnTo>
                  <a:pt x="664464" y="48768"/>
                </a:lnTo>
                <a:lnTo>
                  <a:pt x="664130" y="57626"/>
                </a:lnTo>
                <a:lnTo>
                  <a:pt x="641413" y="94916"/>
                </a:lnTo>
                <a:lnTo>
                  <a:pt x="633983" y="97536"/>
                </a:lnTo>
                <a:close/>
              </a:path>
              <a:path w="664845" h="97790">
                <a:moveTo>
                  <a:pt x="30479" y="97536"/>
                </a:moveTo>
                <a:lnTo>
                  <a:pt x="2095" y="65913"/>
                </a:lnTo>
                <a:lnTo>
                  <a:pt x="0" y="48768"/>
                </a:lnTo>
                <a:lnTo>
                  <a:pt x="547" y="39909"/>
                </a:lnTo>
                <a:lnTo>
                  <a:pt x="23907" y="2833"/>
                </a:lnTo>
                <a:lnTo>
                  <a:pt x="30479" y="0"/>
                </a:lnTo>
                <a:lnTo>
                  <a:pt x="32003" y="4572"/>
                </a:lnTo>
                <a:lnTo>
                  <a:pt x="24383" y="7620"/>
                </a:lnTo>
                <a:lnTo>
                  <a:pt x="18287" y="12192"/>
                </a:lnTo>
                <a:lnTo>
                  <a:pt x="15239" y="19812"/>
                </a:lnTo>
                <a:lnTo>
                  <a:pt x="12358" y="25836"/>
                </a:lnTo>
                <a:lnTo>
                  <a:pt x="10477" y="32575"/>
                </a:lnTo>
                <a:lnTo>
                  <a:pt x="9453" y="40171"/>
                </a:lnTo>
                <a:lnTo>
                  <a:pt x="9144" y="48768"/>
                </a:lnTo>
                <a:lnTo>
                  <a:pt x="9453" y="57364"/>
                </a:lnTo>
                <a:lnTo>
                  <a:pt x="10477" y="64960"/>
                </a:lnTo>
                <a:lnTo>
                  <a:pt x="12358" y="71699"/>
                </a:lnTo>
                <a:lnTo>
                  <a:pt x="15239" y="77724"/>
                </a:lnTo>
                <a:lnTo>
                  <a:pt x="18287" y="85344"/>
                </a:lnTo>
                <a:lnTo>
                  <a:pt x="24383" y="91440"/>
                </a:lnTo>
                <a:lnTo>
                  <a:pt x="32003" y="94488"/>
                </a:lnTo>
                <a:lnTo>
                  <a:pt x="30479" y="97536"/>
                </a:lnTo>
                <a:close/>
              </a:path>
            </a:pathLst>
          </a:custGeom>
          <a:solidFill>
            <a:srgbClr val="000000"/>
          </a:solidFill>
        </p:spPr>
        <p:txBody>
          <a:bodyPr wrap="square" lIns="0" tIns="0" rIns="0" bIns="0" rtlCol="0"/>
          <a:lstStyle/>
          <a:p/>
        </p:txBody>
      </p:sp>
      <p:sp>
        <p:nvSpPr>
          <p:cNvPr id="26" name="object 26"/>
          <p:cNvSpPr txBox="1"/>
          <p:nvPr/>
        </p:nvSpPr>
        <p:spPr>
          <a:xfrm>
            <a:off x="4850826" y="7246070"/>
            <a:ext cx="668655" cy="151765"/>
          </a:xfrm>
          <a:prstGeom prst="rect">
            <a:avLst/>
          </a:prstGeom>
        </p:spPr>
        <p:txBody>
          <a:bodyPr wrap="square" lIns="0" tIns="15875" rIns="0" bIns="0" rtlCol="0" vert="horz">
            <a:spAutoFit/>
          </a:bodyPr>
          <a:lstStyle/>
          <a:p>
            <a:pPr>
              <a:lnSpc>
                <a:spcPct val="100000"/>
              </a:lnSpc>
              <a:spcBef>
                <a:spcPts val="125"/>
              </a:spcBef>
            </a:pPr>
            <a:r>
              <a:rPr dirty="0" sz="800" spc="60">
                <a:latin typeface="Cambria"/>
                <a:cs typeface="Cambria"/>
              </a:rPr>
              <a:t>147o7.13k·ft</a:t>
            </a:r>
            <a:endParaRPr sz="800">
              <a:latin typeface="Cambria"/>
              <a:cs typeface="Cambria"/>
            </a:endParaRPr>
          </a:p>
        </p:txBody>
      </p:sp>
      <p:sp>
        <p:nvSpPr>
          <p:cNvPr id="27" name="object 27"/>
          <p:cNvSpPr/>
          <p:nvPr/>
        </p:nvSpPr>
        <p:spPr>
          <a:xfrm>
            <a:off x="4722876" y="7249668"/>
            <a:ext cx="917575" cy="0"/>
          </a:xfrm>
          <a:custGeom>
            <a:avLst/>
            <a:gdLst/>
            <a:ahLst/>
            <a:cxnLst/>
            <a:rect l="l" t="t" r="r" b="b"/>
            <a:pathLst>
              <a:path w="917575" h="0">
                <a:moveTo>
                  <a:pt x="0" y="0"/>
                </a:moveTo>
                <a:lnTo>
                  <a:pt x="917447" y="0"/>
                </a:lnTo>
              </a:path>
            </a:pathLst>
          </a:custGeom>
          <a:ln w="9143">
            <a:solidFill>
              <a:srgbClr val="000000"/>
            </a:solidFill>
          </a:ln>
        </p:spPr>
        <p:txBody>
          <a:bodyPr wrap="square" lIns="0" tIns="0" rIns="0" bIns="0" rtlCol="0"/>
          <a:lstStyle/>
          <a:p/>
        </p:txBody>
      </p:sp>
      <p:sp>
        <p:nvSpPr>
          <p:cNvPr id="28" name="object 28"/>
          <p:cNvSpPr txBox="1"/>
          <p:nvPr/>
        </p:nvSpPr>
        <p:spPr>
          <a:xfrm>
            <a:off x="3935502" y="7047939"/>
            <a:ext cx="2935605" cy="199390"/>
          </a:xfrm>
          <a:prstGeom prst="rect">
            <a:avLst/>
          </a:prstGeom>
        </p:spPr>
        <p:txBody>
          <a:bodyPr wrap="square" lIns="0" tIns="11430" rIns="0" bIns="0" rtlCol="0" vert="horz">
            <a:spAutoFit/>
          </a:bodyPr>
          <a:lstStyle/>
          <a:p>
            <a:pPr marL="25400">
              <a:lnSpc>
                <a:spcPct val="100000"/>
              </a:lnSpc>
              <a:spcBef>
                <a:spcPts val="90"/>
              </a:spcBef>
            </a:pPr>
            <a:r>
              <a:rPr dirty="0" baseline="-31400" sz="1725" spc="-15">
                <a:latin typeface="Cambria"/>
                <a:cs typeface="Cambria"/>
              </a:rPr>
              <a:t>𝐾 </a:t>
            </a:r>
            <a:r>
              <a:rPr dirty="0" baseline="-31400" sz="1725" spc="315">
                <a:latin typeface="Cambria"/>
                <a:cs typeface="Cambria"/>
              </a:rPr>
              <a:t>=</a:t>
            </a:r>
            <a:r>
              <a:rPr dirty="0" u="sng" sz="1150" spc="210">
                <a:uFill>
                  <a:solidFill>
                    <a:srgbClr val="000000"/>
                  </a:solidFill>
                </a:uFill>
                <a:latin typeface="Cambria"/>
                <a:cs typeface="Cambria"/>
              </a:rPr>
              <a:t> </a:t>
            </a:r>
            <a:r>
              <a:rPr dirty="0" u="sng" sz="800" spc="75">
                <a:uFill>
                  <a:solidFill>
                    <a:srgbClr val="000000"/>
                  </a:solidFill>
                </a:uFill>
                <a:latin typeface="Cambria"/>
                <a:cs typeface="Cambria"/>
              </a:rPr>
              <a:t>M</a:t>
            </a:r>
            <a:r>
              <a:rPr dirty="0" u="sng" baseline="-12820" sz="975" spc="112">
                <a:uFill>
                  <a:solidFill>
                    <a:srgbClr val="000000"/>
                  </a:solidFill>
                </a:uFill>
                <a:latin typeface="Cambria"/>
                <a:cs typeface="Cambria"/>
              </a:rPr>
              <a:t>r</a:t>
            </a:r>
            <a:r>
              <a:rPr dirty="0" baseline="-12820" sz="975" spc="112">
                <a:latin typeface="Cambria"/>
                <a:cs typeface="Cambria"/>
              </a:rPr>
              <a:t> </a:t>
            </a:r>
            <a:r>
              <a:rPr dirty="0" baseline="-31400" sz="1725" spc="315">
                <a:latin typeface="Cambria"/>
                <a:cs typeface="Cambria"/>
              </a:rPr>
              <a:t>= </a:t>
            </a:r>
            <a:r>
              <a:rPr dirty="0" sz="800" spc="30">
                <a:latin typeface="Cambria"/>
                <a:cs typeface="Cambria"/>
              </a:rPr>
              <a:t>1.o </a:t>
            </a:r>
            <a:r>
              <a:rPr dirty="0" sz="800" spc="60">
                <a:latin typeface="Cambria"/>
                <a:cs typeface="Cambria"/>
              </a:rPr>
              <a:t>2o526.2k·ft </a:t>
            </a:r>
            <a:r>
              <a:rPr dirty="0" baseline="-31400" sz="1725" spc="315">
                <a:latin typeface="Cambria"/>
                <a:cs typeface="Cambria"/>
              </a:rPr>
              <a:t>= </a:t>
            </a:r>
            <a:r>
              <a:rPr dirty="0" baseline="-31400" sz="1725" spc="-7">
                <a:latin typeface="Cambria"/>
                <a:cs typeface="Cambria"/>
              </a:rPr>
              <a:t>1.39 </a:t>
            </a:r>
            <a:r>
              <a:rPr dirty="0" baseline="-31400" sz="1725" spc="322">
                <a:latin typeface="Cambria"/>
                <a:cs typeface="Cambria"/>
              </a:rPr>
              <a:t>≤ </a:t>
            </a:r>
            <a:r>
              <a:rPr dirty="0" baseline="-31400" sz="1725" spc="-15">
                <a:latin typeface="Cambria"/>
                <a:cs typeface="Cambria"/>
              </a:rPr>
              <a:t>1.0 ∴</a:t>
            </a:r>
            <a:r>
              <a:rPr dirty="0" baseline="-31400" sz="1725" spc="300">
                <a:latin typeface="Cambria"/>
                <a:cs typeface="Cambria"/>
              </a:rPr>
              <a:t> </a:t>
            </a:r>
            <a:r>
              <a:rPr dirty="0" baseline="-31400" sz="1725" spc="-15">
                <a:latin typeface="Cambria"/>
                <a:cs typeface="Cambria"/>
              </a:rPr>
              <a:t>1.0</a:t>
            </a:r>
            <a:endParaRPr baseline="-31400" sz="1725">
              <a:latin typeface="Cambria"/>
              <a:cs typeface="Cambria"/>
            </a:endParaRPr>
          </a:p>
        </p:txBody>
      </p:sp>
      <p:sp>
        <p:nvSpPr>
          <p:cNvPr id="29" name="object 29"/>
          <p:cNvSpPr txBox="1"/>
          <p:nvPr/>
        </p:nvSpPr>
        <p:spPr>
          <a:xfrm>
            <a:off x="3960902" y="7697151"/>
            <a:ext cx="348615" cy="199390"/>
          </a:xfrm>
          <a:prstGeom prst="rect">
            <a:avLst/>
          </a:prstGeom>
        </p:spPr>
        <p:txBody>
          <a:bodyPr wrap="square" lIns="0" tIns="11430" rIns="0" bIns="0" rtlCol="0" vert="horz">
            <a:spAutoFit/>
          </a:bodyPr>
          <a:lstStyle/>
          <a:p>
            <a:pPr>
              <a:lnSpc>
                <a:spcPct val="100000"/>
              </a:lnSpc>
              <a:spcBef>
                <a:spcPts val="90"/>
              </a:spcBef>
            </a:pPr>
            <a:r>
              <a:rPr dirty="0" sz="1150" spc="-10">
                <a:latin typeface="Cambria"/>
                <a:cs typeface="Cambria"/>
              </a:rPr>
              <a:t>𝑅𝐹</a:t>
            </a:r>
            <a:r>
              <a:rPr dirty="0" sz="1150" spc="40">
                <a:latin typeface="Cambria"/>
                <a:cs typeface="Cambria"/>
              </a:rPr>
              <a:t> </a:t>
            </a:r>
            <a:r>
              <a:rPr dirty="0" sz="1150" spc="210">
                <a:latin typeface="Cambria"/>
                <a:cs typeface="Cambria"/>
              </a:rPr>
              <a:t>=</a:t>
            </a:r>
            <a:endParaRPr sz="1150">
              <a:latin typeface="Cambria"/>
              <a:cs typeface="Cambria"/>
            </a:endParaRPr>
          </a:p>
        </p:txBody>
      </p:sp>
      <p:sp>
        <p:nvSpPr>
          <p:cNvPr id="30" name="object 30"/>
          <p:cNvSpPr/>
          <p:nvPr/>
        </p:nvSpPr>
        <p:spPr>
          <a:xfrm>
            <a:off x="4344923" y="7691628"/>
            <a:ext cx="666115" cy="97790"/>
          </a:xfrm>
          <a:custGeom>
            <a:avLst/>
            <a:gdLst/>
            <a:ahLst/>
            <a:cxnLst/>
            <a:rect l="l" t="t" r="r" b="b"/>
            <a:pathLst>
              <a:path w="666114" h="97790">
                <a:moveTo>
                  <a:pt x="635508" y="97536"/>
                </a:moveTo>
                <a:lnTo>
                  <a:pt x="633984" y="94488"/>
                </a:lnTo>
                <a:lnTo>
                  <a:pt x="641604" y="91440"/>
                </a:lnTo>
                <a:lnTo>
                  <a:pt x="647700" y="85344"/>
                </a:lnTo>
                <a:lnTo>
                  <a:pt x="658368" y="48768"/>
                </a:lnTo>
                <a:lnTo>
                  <a:pt x="657844" y="40171"/>
                </a:lnTo>
                <a:lnTo>
                  <a:pt x="633984" y="4572"/>
                </a:lnTo>
                <a:lnTo>
                  <a:pt x="635508" y="0"/>
                </a:lnTo>
                <a:lnTo>
                  <a:pt x="664464" y="31623"/>
                </a:lnTo>
                <a:lnTo>
                  <a:pt x="665988" y="48768"/>
                </a:lnTo>
                <a:lnTo>
                  <a:pt x="665654" y="57626"/>
                </a:lnTo>
                <a:lnTo>
                  <a:pt x="642937" y="94916"/>
                </a:lnTo>
                <a:lnTo>
                  <a:pt x="635508" y="97536"/>
                </a:lnTo>
                <a:close/>
              </a:path>
              <a:path w="666114" h="97790">
                <a:moveTo>
                  <a:pt x="30480" y="97536"/>
                </a:moveTo>
                <a:lnTo>
                  <a:pt x="2095" y="65913"/>
                </a:lnTo>
                <a:lnTo>
                  <a:pt x="0" y="48768"/>
                </a:lnTo>
                <a:lnTo>
                  <a:pt x="547" y="39909"/>
                </a:lnTo>
                <a:lnTo>
                  <a:pt x="23907" y="2833"/>
                </a:lnTo>
                <a:lnTo>
                  <a:pt x="30480" y="0"/>
                </a:lnTo>
                <a:lnTo>
                  <a:pt x="32004" y="4572"/>
                </a:lnTo>
                <a:lnTo>
                  <a:pt x="24383" y="7620"/>
                </a:lnTo>
                <a:lnTo>
                  <a:pt x="18287" y="12192"/>
                </a:lnTo>
                <a:lnTo>
                  <a:pt x="15239" y="19812"/>
                </a:lnTo>
                <a:lnTo>
                  <a:pt x="12358" y="25836"/>
                </a:lnTo>
                <a:lnTo>
                  <a:pt x="10477" y="32575"/>
                </a:lnTo>
                <a:lnTo>
                  <a:pt x="9453" y="40171"/>
                </a:lnTo>
                <a:lnTo>
                  <a:pt x="9143" y="48768"/>
                </a:lnTo>
                <a:lnTo>
                  <a:pt x="9453" y="57364"/>
                </a:lnTo>
                <a:lnTo>
                  <a:pt x="10477" y="64960"/>
                </a:lnTo>
                <a:lnTo>
                  <a:pt x="12358" y="71699"/>
                </a:lnTo>
                <a:lnTo>
                  <a:pt x="15239" y="77724"/>
                </a:lnTo>
                <a:lnTo>
                  <a:pt x="18287" y="85344"/>
                </a:lnTo>
                <a:lnTo>
                  <a:pt x="24383" y="91440"/>
                </a:lnTo>
                <a:lnTo>
                  <a:pt x="32004" y="94488"/>
                </a:lnTo>
                <a:lnTo>
                  <a:pt x="30480" y="97536"/>
                </a:lnTo>
                <a:close/>
              </a:path>
            </a:pathLst>
          </a:custGeom>
          <a:solidFill>
            <a:srgbClr val="000000"/>
          </a:solidFill>
        </p:spPr>
        <p:txBody>
          <a:bodyPr wrap="square" lIns="0" tIns="0" rIns="0" bIns="0" rtlCol="0"/>
          <a:lstStyle/>
          <a:p/>
        </p:txBody>
      </p:sp>
      <p:sp>
        <p:nvSpPr>
          <p:cNvPr id="31" name="object 31"/>
          <p:cNvSpPr/>
          <p:nvPr/>
        </p:nvSpPr>
        <p:spPr>
          <a:xfrm>
            <a:off x="5108448" y="7691628"/>
            <a:ext cx="273050" cy="97790"/>
          </a:xfrm>
          <a:custGeom>
            <a:avLst/>
            <a:gdLst/>
            <a:ahLst/>
            <a:cxnLst/>
            <a:rect l="l" t="t" r="r" b="b"/>
            <a:pathLst>
              <a:path w="273050" h="97790">
                <a:moveTo>
                  <a:pt x="242316" y="97536"/>
                </a:moveTo>
                <a:lnTo>
                  <a:pt x="240792" y="94488"/>
                </a:lnTo>
                <a:lnTo>
                  <a:pt x="248412" y="91440"/>
                </a:lnTo>
                <a:lnTo>
                  <a:pt x="254508" y="85344"/>
                </a:lnTo>
                <a:lnTo>
                  <a:pt x="265176" y="48768"/>
                </a:lnTo>
                <a:lnTo>
                  <a:pt x="264652" y="40171"/>
                </a:lnTo>
                <a:lnTo>
                  <a:pt x="240792" y="4572"/>
                </a:lnTo>
                <a:lnTo>
                  <a:pt x="242316" y="0"/>
                </a:lnTo>
                <a:lnTo>
                  <a:pt x="271272" y="31623"/>
                </a:lnTo>
                <a:lnTo>
                  <a:pt x="272796" y="48768"/>
                </a:lnTo>
                <a:lnTo>
                  <a:pt x="272462" y="57626"/>
                </a:lnTo>
                <a:lnTo>
                  <a:pt x="249745" y="94916"/>
                </a:lnTo>
                <a:lnTo>
                  <a:pt x="242316" y="97536"/>
                </a:lnTo>
                <a:close/>
              </a:path>
              <a:path w="273050" h="97790">
                <a:moveTo>
                  <a:pt x="30480" y="97536"/>
                </a:moveTo>
                <a:lnTo>
                  <a:pt x="2095" y="65913"/>
                </a:lnTo>
                <a:lnTo>
                  <a:pt x="0" y="48768"/>
                </a:lnTo>
                <a:lnTo>
                  <a:pt x="547" y="39909"/>
                </a:lnTo>
                <a:lnTo>
                  <a:pt x="23907" y="2833"/>
                </a:lnTo>
                <a:lnTo>
                  <a:pt x="30480" y="0"/>
                </a:lnTo>
                <a:lnTo>
                  <a:pt x="32004" y="4572"/>
                </a:lnTo>
                <a:lnTo>
                  <a:pt x="24384" y="7620"/>
                </a:lnTo>
                <a:lnTo>
                  <a:pt x="18288" y="12192"/>
                </a:lnTo>
                <a:lnTo>
                  <a:pt x="15240" y="19812"/>
                </a:lnTo>
                <a:lnTo>
                  <a:pt x="12358" y="25836"/>
                </a:lnTo>
                <a:lnTo>
                  <a:pt x="10477" y="32575"/>
                </a:lnTo>
                <a:lnTo>
                  <a:pt x="9453" y="40171"/>
                </a:lnTo>
                <a:lnTo>
                  <a:pt x="9144" y="48768"/>
                </a:lnTo>
                <a:lnTo>
                  <a:pt x="9453" y="57364"/>
                </a:lnTo>
                <a:lnTo>
                  <a:pt x="10477" y="64960"/>
                </a:lnTo>
                <a:lnTo>
                  <a:pt x="12358" y="71699"/>
                </a:lnTo>
                <a:lnTo>
                  <a:pt x="15240" y="77724"/>
                </a:lnTo>
                <a:lnTo>
                  <a:pt x="18288" y="85344"/>
                </a:lnTo>
                <a:lnTo>
                  <a:pt x="24384" y="91440"/>
                </a:lnTo>
                <a:lnTo>
                  <a:pt x="32004" y="94488"/>
                </a:lnTo>
                <a:lnTo>
                  <a:pt x="30480" y="97536"/>
                </a:lnTo>
                <a:close/>
              </a:path>
            </a:pathLst>
          </a:custGeom>
          <a:solidFill>
            <a:srgbClr val="000000"/>
          </a:solidFill>
        </p:spPr>
        <p:txBody>
          <a:bodyPr wrap="square" lIns="0" tIns="0" rIns="0" bIns="0" rtlCol="0"/>
          <a:lstStyle/>
          <a:p/>
        </p:txBody>
      </p:sp>
      <p:sp>
        <p:nvSpPr>
          <p:cNvPr id="32" name="object 32"/>
          <p:cNvSpPr/>
          <p:nvPr/>
        </p:nvSpPr>
        <p:spPr>
          <a:xfrm>
            <a:off x="5401055" y="7691628"/>
            <a:ext cx="603885" cy="97790"/>
          </a:xfrm>
          <a:custGeom>
            <a:avLst/>
            <a:gdLst/>
            <a:ahLst/>
            <a:cxnLst/>
            <a:rect l="l" t="t" r="r" b="b"/>
            <a:pathLst>
              <a:path w="603885" h="97790">
                <a:moveTo>
                  <a:pt x="573024" y="97536"/>
                </a:moveTo>
                <a:lnTo>
                  <a:pt x="571500" y="94488"/>
                </a:lnTo>
                <a:lnTo>
                  <a:pt x="579120" y="91440"/>
                </a:lnTo>
                <a:lnTo>
                  <a:pt x="585216" y="85344"/>
                </a:lnTo>
                <a:lnTo>
                  <a:pt x="595884" y="48768"/>
                </a:lnTo>
                <a:lnTo>
                  <a:pt x="595360" y="40171"/>
                </a:lnTo>
                <a:lnTo>
                  <a:pt x="571500" y="4572"/>
                </a:lnTo>
                <a:lnTo>
                  <a:pt x="573024" y="0"/>
                </a:lnTo>
                <a:lnTo>
                  <a:pt x="601980" y="31623"/>
                </a:lnTo>
                <a:lnTo>
                  <a:pt x="603504" y="48768"/>
                </a:lnTo>
                <a:lnTo>
                  <a:pt x="603170" y="57626"/>
                </a:lnTo>
                <a:lnTo>
                  <a:pt x="580453" y="94916"/>
                </a:lnTo>
                <a:lnTo>
                  <a:pt x="573024" y="97536"/>
                </a:lnTo>
                <a:close/>
              </a:path>
              <a:path w="603885" h="97790">
                <a:moveTo>
                  <a:pt x="30480" y="97536"/>
                </a:moveTo>
                <a:lnTo>
                  <a:pt x="2095" y="65913"/>
                </a:lnTo>
                <a:lnTo>
                  <a:pt x="0" y="48768"/>
                </a:lnTo>
                <a:lnTo>
                  <a:pt x="547" y="39909"/>
                </a:lnTo>
                <a:lnTo>
                  <a:pt x="23907" y="2833"/>
                </a:lnTo>
                <a:lnTo>
                  <a:pt x="30480" y="0"/>
                </a:lnTo>
                <a:lnTo>
                  <a:pt x="32004" y="4572"/>
                </a:lnTo>
                <a:lnTo>
                  <a:pt x="24384" y="7620"/>
                </a:lnTo>
                <a:lnTo>
                  <a:pt x="18287" y="12192"/>
                </a:lnTo>
                <a:lnTo>
                  <a:pt x="15239" y="19812"/>
                </a:lnTo>
                <a:lnTo>
                  <a:pt x="12358" y="25836"/>
                </a:lnTo>
                <a:lnTo>
                  <a:pt x="10477" y="32575"/>
                </a:lnTo>
                <a:lnTo>
                  <a:pt x="9453" y="40171"/>
                </a:lnTo>
                <a:lnTo>
                  <a:pt x="9143" y="48768"/>
                </a:lnTo>
                <a:lnTo>
                  <a:pt x="9453" y="57364"/>
                </a:lnTo>
                <a:lnTo>
                  <a:pt x="10477" y="64960"/>
                </a:lnTo>
                <a:lnTo>
                  <a:pt x="12358" y="71699"/>
                </a:lnTo>
                <a:lnTo>
                  <a:pt x="15239" y="77724"/>
                </a:lnTo>
                <a:lnTo>
                  <a:pt x="18287" y="85344"/>
                </a:lnTo>
                <a:lnTo>
                  <a:pt x="24384" y="91440"/>
                </a:lnTo>
                <a:lnTo>
                  <a:pt x="32004" y="94488"/>
                </a:lnTo>
                <a:lnTo>
                  <a:pt x="30480" y="97536"/>
                </a:lnTo>
                <a:close/>
              </a:path>
            </a:pathLst>
          </a:custGeom>
          <a:solidFill>
            <a:srgbClr val="000000"/>
          </a:solidFill>
        </p:spPr>
        <p:txBody>
          <a:bodyPr wrap="square" lIns="0" tIns="0" rIns="0" bIns="0" rtlCol="0"/>
          <a:lstStyle/>
          <a:p/>
        </p:txBody>
      </p:sp>
      <p:sp>
        <p:nvSpPr>
          <p:cNvPr id="33" name="object 33"/>
          <p:cNvSpPr txBox="1"/>
          <p:nvPr/>
        </p:nvSpPr>
        <p:spPr>
          <a:xfrm>
            <a:off x="5021484" y="7809938"/>
            <a:ext cx="992505" cy="151765"/>
          </a:xfrm>
          <a:prstGeom prst="rect">
            <a:avLst/>
          </a:prstGeom>
        </p:spPr>
        <p:txBody>
          <a:bodyPr wrap="square" lIns="0" tIns="15875" rIns="0" bIns="0" rtlCol="0" vert="horz">
            <a:spAutoFit/>
          </a:bodyPr>
          <a:lstStyle/>
          <a:p>
            <a:pPr>
              <a:lnSpc>
                <a:spcPct val="100000"/>
              </a:lnSpc>
              <a:spcBef>
                <a:spcPts val="125"/>
              </a:spcBef>
            </a:pPr>
            <a:r>
              <a:rPr dirty="0" sz="800" spc="35">
                <a:latin typeface="Cambria"/>
                <a:cs typeface="Cambria"/>
              </a:rPr>
              <a:t>(1.75)(38o4.o5k· )</a:t>
            </a:r>
            <a:endParaRPr sz="800">
              <a:latin typeface="Cambria"/>
              <a:cs typeface="Cambria"/>
            </a:endParaRPr>
          </a:p>
        </p:txBody>
      </p:sp>
      <p:sp>
        <p:nvSpPr>
          <p:cNvPr id="34" name="object 34"/>
          <p:cNvSpPr txBox="1"/>
          <p:nvPr/>
        </p:nvSpPr>
        <p:spPr>
          <a:xfrm>
            <a:off x="3664724" y="6575553"/>
            <a:ext cx="3083560" cy="1612265"/>
          </a:xfrm>
          <a:prstGeom prst="rect">
            <a:avLst/>
          </a:prstGeom>
        </p:spPr>
        <p:txBody>
          <a:bodyPr wrap="square" lIns="0" tIns="66040" rIns="0" bIns="0" rtlCol="0" vert="horz">
            <a:spAutoFit/>
          </a:bodyPr>
          <a:lstStyle/>
          <a:p>
            <a:pPr marL="295910" indent="-245745">
              <a:lnSpc>
                <a:spcPct val="100000"/>
              </a:lnSpc>
              <a:spcBef>
                <a:spcPts val="520"/>
              </a:spcBef>
              <a:buFont typeface="Arial"/>
              <a:buChar char="•"/>
              <a:tabLst>
                <a:tab pos="295910" algn="l"/>
                <a:tab pos="296545" algn="l"/>
              </a:tabLst>
            </a:pPr>
            <a:r>
              <a:rPr dirty="0" sz="1150" spc="15">
                <a:latin typeface="Cambria"/>
                <a:cs typeface="Cambria"/>
              </a:rPr>
              <a:t>𝑀</a:t>
            </a:r>
            <a:r>
              <a:rPr dirty="0" baseline="-17361" sz="1200" spc="22">
                <a:latin typeface="Cambria"/>
                <a:cs typeface="Cambria"/>
              </a:rPr>
              <a:t>er </a:t>
            </a:r>
            <a:r>
              <a:rPr dirty="0" sz="1150" spc="210">
                <a:latin typeface="Cambria"/>
                <a:cs typeface="Cambria"/>
              </a:rPr>
              <a:t>= </a:t>
            </a:r>
            <a:r>
              <a:rPr dirty="0" sz="1150" spc="-5">
                <a:latin typeface="Cambria"/>
                <a:cs typeface="Cambria"/>
              </a:rPr>
              <a:t>14707.13𝑘 ·</a:t>
            </a:r>
            <a:r>
              <a:rPr dirty="0" sz="1150" spc="-120">
                <a:latin typeface="Cambria"/>
                <a:cs typeface="Cambria"/>
              </a:rPr>
              <a:t> </a:t>
            </a:r>
            <a:r>
              <a:rPr dirty="0" sz="1150" spc="-5">
                <a:latin typeface="Cambria"/>
                <a:cs typeface="Cambria"/>
              </a:rPr>
              <a:t>𝑓𝑡</a:t>
            </a:r>
            <a:endParaRPr sz="1150">
              <a:latin typeface="Cambria"/>
              <a:cs typeface="Cambria"/>
            </a:endParaRPr>
          </a:p>
          <a:p>
            <a:pPr marL="295910" indent="-245745">
              <a:lnSpc>
                <a:spcPct val="100000"/>
              </a:lnSpc>
              <a:spcBef>
                <a:spcPts val="420"/>
              </a:spcBef>
              <a:buFont typeface="Arial"/>
              <a:buChar char="•"/>
              <a:tabLst>
                <a:tab pos="295910" algn="l"/>
                <a:tab pos="296545" algn="l"/>
              </a:tabLst>
            </a:pPr>
            <a:r>
              <a:rPr dirty="0" sz="1150" spc="5">
                <a:latin typeface="Cambria"/>
                <a:cs typeface="Cambria"/>
              </a:rPr>
              <a:t>𝑀</a:t>
            </a:r>
            <a:r>
              <a:rPr dirty="0" baseline="-17361" sz="1200" spc="7">
                <a:latin typeface="Cambria"/>
                <a:cs typeface="Cambria"/>
              </a:rPr>
              <a:t>u </a:t>
            </a:r>
            <a:r>
              <a:rPr dirty="0" sz="1150" spc="210">
                <a:latin typeface="Cambria"/>
                <a:cs typeface="Cambria"/>
              </a:rPr>
              <a:t>= </a:t>
            </a:r>
            <a:r>
              <a:rPr dirty="0" sz="1150" spc="-5">
                <a:latin typeface="Cambria"/>
                <a:cs typeface="Cambria"/>
              </a:rPr>
              <a:t>17099.79𝑘 ·</a:t>
            </a:r>
            <a:r>
              <a:rPr dirty="0" sz="1150" spc="-105">
                <a:latin typeface="Cambria"/>
                <a:cs typeface="Cambria"/>
              </a:rPr>
              <a:t> </a:t>
            </a:r>
            <a:r>
              <a:rPr dirty="0" sz="1150" spc="-5">
                <a:latin typeface="Cambria"/>
                <a:cs typeface="Cambria"/>
              </a:rPr>
              <a:t>𝑓𝑡</a:t>
            </a:r>
            <a:endParaRPr sz="1150">
              <a:latin typeface="Cambria"/>
              <a:cs typeface="Cambria"/>
            </a:endParaRPr>
          </a:p>
          <a:p>
            <a:pPr marL="50800">
              <a:lnSpc>
                <a:spcPct val="100000"/>
              </a:lnSpc>
              <a:spcBef>
                <a:spcPts val="780"/>
              </a:spcBef>
            </a:pPr>
            <a:r>
              <a:rPr dirty="0" sz="1150" spc="-5">
                <a:latin typeface="Arial"/>
                <a:cs typeface="Arial"/>
              </a:rPr>
              <a:t>•</a:t>
            </a:r>
            <a:endParaRPr sz="1150">
              <a:latin typeface="Arial"/>
              <a:cs typeface="Arial"/>
            </a:endParaRPr>
          </a:p>
          <a:p>
            <a:pPr marL="295910" indent="-245745">
              <a:lnSpc>
                <a:spcPct val="100000"/>
              </a:lnSpc>
              <a:spcBef>
                <a:spcPts val="910"/>
              </a:spcBef>
              <a:buFont typeface="Arial"/>
              <a:buChar char="•"/>
              <a:tabLst>
                <a:tab pos="295910" algn="l"/>
                <a:tab pos="296545" algn="l"/>
              </a:tabLst>
            </a:pPr>
            <a:r>
              <a:rPr dirty="0" sz="1150" spc="20">
                <a:latin typeface="Cambria"/>
                <a:cs typeface="Cambria"/>
              </a:rPr>
              <a:t>𝛾</a:t>
            </a:r>
            <a:r>
              <a:rPr dirty="0" baseline="-17361" sz="1200" spc="30">
                <a:latin typeface="Cambria"/>
                <a:cs typeface="Cambria"/>
              </a:rPr>
              <a:t>DC</a:t>
            </a:r>
            <a:r>
              <a:rPr dirty="0" baseline="-17361" sz="1200" spc="44">
                <a:latin typeface="Cambria"/>
                <a:cs typeface="Cambria"/>
              </a:rPr>
              <a:t> </a:t>
            </a:r>
            <a:r>
              <a:rPr dirty="0" sz="1150" spc="210">
                <a:latin typeface="Cambria"/>
                <a:cs typeface="Cambria"/>
              </a:rPr>
              <a:t>=</a:t>
            </a:r>
            <a:r>
              <a:rPr dirty="0" sz="1150" spc="55">
                <a:latin typeface="Cambria"/>
                <a:cs typeface="Cambria"/>
              </a:rPr>
              <a:t> </a:t>
            </a:r>
            <a:r>
              <a:rPr dirty="0" sz="1150" spc="-5">
                <a:latin typeface="Cambria"/>
                <a:cs typeface="Cambria"/>
              </a:rPr>
              <a:t>1.25,</a:t>
            </a:r>
            <a:r>
              <a:rPr dirty="0" sz="1150" spc="-90">
                <a:latin typeface="Cambria"/>
                <a:cs typeface="Cambria"/>
              </a:rPr>
              <a:t> </a:t>
            </a:r>
            <a:r>
              <a:rPr dirty="0" sz="1150" spc="30">
                <a:latin typeface="Cambria"/>
                <a:cs typeface="Cambria"/>
              </a:rPr>
              <a:t>𝛾</a:t>
            </a:r>
            <a:r>
              <a:rPr dirty="0" baseline="-17361" sz="1200" spc="44">
                <a:latin typeface="Cambria"/>
                <a:cs typeface="Cambria"/>
              </a:rPr>
              <a:t>DW</a:t>
            </a:r>
            <a:r>
              <a:rPr dirty="0" baseline="-17361" sz="1200" spc="330">
                <a:latin typeface="Cambria"/>
                <a:cs typeface="Cambria"/>
              </a:rPr>
              <a:t> </a:t>
            </a:r>
            <a:r>
              <a:rPr dirty="0" sz="1150" spc="210">
                <a:latin typeface="Cambria"/>
                <a:cs typeface="Cambria"/>
              </a:rPr>
              <a:t>=</a:t>
            </a:r>
            <a:r>
              <a:rPr dirty="0" sz="1150" spc="55">
                <a:latin typeface="Cambria"/>
                <a:cs typeface="Cambria"/>
              </a:rPr>
              <a:t> </a:t>
            </a:r>
            <a:r>
              <a:rPr dirty="0" sz="1150" spc="-5">
                <a:latin typeface="Cambria"/>
                <a:cs typeface="Cambria"/>
              </a:rPr>
              <a:t>1.50,</a:t>
            </a:r>
            <a:r>
              <a:rPr dirty="0" sz="1150" spc="-90">
                <a:latin typeface="Cambria"/>
                <a:cs typeface="Cambria"/>
              </a:rPr>
              <a:t> </a:t>
            </a:r>
            <a:r>
              <a:rPr dirty="0" sz="1150">
                <a:latin typeface="Cambria"/>
                <a:cs typeface="Cambria"/>
              </a:rPr>
              <a:t>𝛾</a:t>
            </a:r>
            <a:r>
              <a:rPr dirty="0" baseline="-17361" sz="1200">
                <a:latin typeface="Cambria"/>
                <a:cs typeface="Cambria"/>
              </a:rPr>
              <a:t>LL</a:t>
            </a:r>
            <a:r>
              <a:rPr dirty="0" baseline="-17361" sz="1200" spc="52">
                <a:latin typeface="Cambria"/>
                <a:cs typeface="Cambria"/>
              </a:rPr>
              <a:t> </a:t>
            </a:r>
            <a:r>
              <a:rPr dirty="0" sz="1150" spc="210">
                <a:latin typeface="Cambria"/>
                <a:cs typeface="Cambria"/>
              </a:rPr>
              <a:t>=</a:t>
            </a:r>
            <a:r>
              <a:rPr dirty="0" sz="1150" spc="60">
                <a:latin typeface="Cambria"/>
                <a:cs typeface="Cambria"/>
              </a:rPr>
              <a:t> </a:t>
            </a:r>
            <a:r>
              <a:rPr dirty="0" sz="1150" spc="-5">
                <a:latin typeface="Cambria"/>
                <a:cs typeface="Cambria"/>
              </a:rPr>
              <a:t>1.75</a:t>
            </a:r>
            <a:endParaRPr sz="1150">
              <a:latin typeface="Cambria"/>
              <a:cs typeface="Cambria"/>
            </a:endParaRPr>
          </a:p>
          <a:p>
            <a:pPr marL="670560" indent="-620395">
              <a:lnSpc>
                <a:spcPct val="100000"/>
              </a:lnSpc>
              <a:spcBef>
                <a:spcPts val="450"/>
              </a:spcBef>
              <a:buSzPct val="143750"/>
              <a:buFont typeface="Arial"/>
              <a:buChar char="•"/>
              <a:tabLst>
                <a:tab pos="670560" algn="l"/>
                <a:tab pos="671195" algn="l"/>
                <a:tab pos="1478280" algn="l"/>
              </a:tabLst>
            </a:pPr>
            <a:r>
              <a:rPr dirty="0" u="sng" sz="800" spc="5">
                <a:uFill>
                  <a:solidFill>
                    <a:srgbClr val="000000"/>
                  </a:solidFill>
                </a:uFill>
                <a:latin typeface="Times New Roman"/>
                <a:cs typeface="Times New Roman"/>
              </a:rPr>
              <a:t> </a:t>
            </a:r>
            <a:r>
              <a:rPr dirty="0" u="sng" sz="800" spc="-60">
                <a:uFill>
                  <a:solidFill>
                    <a:srgbClr val="000000"/>
                  </a:solidFill>
                </a:uFill>
                <a:latin typeface="Times New Roman"/>
                <a:cs typeface="Times New Roman"/>
              </a:rPr>
              <a:t> </a:t>
            </a:r>
            <a:r>
              <a:rPr dirty="0" u="sng" sz="800" spc="40">
                <a:uFill>
                  <a:solidFill>
                    <a:srgbClr val="000000"/>
                  </a:solidFill>
                </a:uFill>
                <a:latin typeface="Cambria"/>
                <a:cs typeface="Cambria"/>
              </a:rPr>
              <a:t>2o526.2k·	</a:t>
            </a:r>
            <a:r>
              <a:rPr dirty="0" u="sng" sz="800" spc="25">
                <a:uFill>
                  <a:solidFill>
                    <a:srgbClr val="000000"/>
                  </a:solidFill>
                </a:uFill>
                <a:latin typeface="Cambria"/>
                <a:cs typeface="Cambria"/>
              </a:rPr>
              <a:t>1.25 </a:t>
            </a:r>
            <a:r>
              <a:rPr dirty="0" u="sng" sz="800" spc="60">
                <a:uFill>
                  <a:solidFill>
                    <a:srgbClr val="000000"/>
                  </a:solidFill>
                </a:uFill>
                <a:latin typeface="Cambria"/>
                <a:cs typeface="Cambria"/>
              </a:rPr>
              <a:t>7466.6k·ft</a:t>
            </a:r>
            <a:r>
              <a:rPr dirty="0" u="sng" sz="800" spc="95">
                <a:uFill>
                  <a:solidFill>
                    <a:srgbClr val="000000"/>
                  </a:solidFill>
                </a:uFill>
                <a:latin typeface="Cambria"/>
                <a:cs typeface="Cambria"/>
              </a:rPr>
              <a:t> </a:t>
            </a:r>
            <a:r>
              <a:rPr dirty="0" u="sng" sz="800" spc="80">
                <a:uFill>
                  <a:solidFill>
                    <a:srgbClr val="000000"/>
                  </a:solidFill>
                </a:uFill>
                <a:latin typeface="Cambria"/>
                <a:cs typeface="Cambria"/>
              </a:rPr>
              <a:t>-(1.5)(ok·ft)</a:t>
            </a:r>
            <a:endParaRPr sz="800">
              <a:latin typeface="Cambria"/>
              <a:cs typeface="Cambria"/>
            </a:endParaRPr>
          </a:p>
          <a:p>
            <a:pPr>
              <a:lnSpc>
                <a:spcPct val="100000"/>
              </a:lnSpc>
              <a:spcBef>
                <a:spcPts val="10"/>
              </a:spcBef>
              <a:buFont typeface="Arial"/>
              <a:buChar char="•"/>
            </a:pPr>
            <a:endParaRPr sz="1400">
              <a:latin typeface="Cambria"/>
              <a:cs typeface="Cambria"/>
            </a:endParaRPr>
          </a:p>
          <a:p>
            <a:pPr marL="295910" indent="-245745">
              <a:lnSpc>
                <a:spcPct val="100000"/>
              </a:lnSpc>
              <a:buFont typeface="Arial"/>
              <a:buChar char="•"/>
              <a:tabLst>
                <a:tab pos="295910" algn="l"/>
                <a:tab pos="296545" algn="l"/>
              </a:tabLst>
            </a:pPr>
            <a:r>
              <a:rPr dirty="0" sz="1150" spc="-10">
                <a:latin typeface="Cambria"/>
                <a:cs typeface="Cambria"/>
              </a:rPr>
              <a:t>𝑅𝐹 </a:t>
            </a:r>
            <a:r>
              <a:rPr dirty="0" sz="1150" spc="210">
                <a:latin typeface="Cambria"/>
                <a:cs typeface="Cambria"/>
              </a:rPr>
              <a:t>=</a:t>
            </a:r>
            <a:r>
              <a:rPr dirty="0" sz="1150" spc="-75">
                <a:latin typeface="Cambria"/>
                <a:cs typeface="Cambria"/>
              </a:rPr>
              <a:t> </a:t>
            </a:r>
            <a:r>
              <a:rPr dirty="0" sz="1150" spc="-5">
                <a:latin typeface="Cambria"/>
                <a:cs typeface="Cambria"/>
              </a:rPr>
              <a:t>1.68</a:t>
            </a:r>
            <a:endParaRPr sz="1150">
              <a:latin typeface="Cambria"/>
              <a:cs typeface="Cambria"/>
            </a:endParaRPr>
          </a:p>
        </p:txBody>
      </p:sp>
      <p:sp>
        <p:nvSpPr>
          <p:cNvPr id="35" name="object 35"/>
          <p:cNvSpPr txBox="1"/>
          <p:nvPr/>
        </p:nvSpPr>
        <p:spPr>
          <a:xfrm>
            <a:off x="6903724" y="8873744"/>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17</a:t>
            </a:r>
            <a:r>
              <a:rPr dirty="0" sz="850">
                <a:solidFill>
                  <a:srgbClr val="FFFFFF"/>
                </a:solidFill>
                <a:latin typeface="Arial"/>
                <a:cs typeface="Arial"/>
              </a:rPr>
              <a:t>2</a:t>
            </a:r>
            <a:endParaRPr sz="850">
              <a:latin typeface="Arial"/>
              <a:cs typeface="Arial"/>
            </a:endParaRPr>
          </a:p>
        </p:txBody>
      </p:sp>
      <p:sp>
        <p:nvSpPr>
          <p:cNvPr id="36" name="object 36"/>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37" name="object 37"/>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7</a:t>
            </a:r>
            <a:r>
              <a:rPr dirty="0" sz="1050" spc="-5">
                <a:solidFill>
                  <a:srgbClr val="262626"/>
                </a:solidFill>
                <a:latin typeface="Calibri"/>
                <a:cs typeface="Calibri"/>
              </a:rPr>
              <a:t>1</a:t>
            </a:r>
            <a:endParaRPr sz="1050">
              <a:latin typeface="Calibri"/>
              <a:cs typeface="Calibri"/>
            </a:endParaRPr>
          </a:p>
        </p:txBody>
      </p:sp>
      <p:sp>
        <p:nvSpPr>
          <p:cNvPr id="39" name="object 39"/>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38" name="object 38"/>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7</a:t>
            </a:r>
            <a:r>
              <a:rPr dirty="0" sz="1050" spc="-5">
                <a:solidFill>
                  <a:srgbClr val="262626"/>
                </a:solidFill>
                <a:latin typeface="Calibri"/>
                <a:cs typeface="Calibri"/>
              </a:rPr>
              <a:t>2</a:t>
            </a:r>
            <a:endParaRPr sz="1050">
              <a:latin typeface="Calibri"/>
              <a:cs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5191760" cy="417195"/>
          </a:xfrm>
          <a:prstGeom prst="rect"/>
        </p:spPr>
        <p:txBody>
          <a:bodyPr wrap="square" lIns="0" tIns="14604" rIns="0" bIns="0" rtlCol="0" vert="horz">
            <a:spAutoFit/>
          </a:bodyPr>
          <a:lstStyle/>
          <a:p>
            <a:pPr>
              <a:lnSpc>
                <a:spcPct val="100000"/>
              </a:lnSpc>
              <a:spcBef>
                <a:spcPts val="114"/>
              </a:spcBef>
            </a:pPr>
            <a:r>
              <a:rPr dirty="0" sz="2550" spc="5" b="0">
                <a:solidFill>
                  <a:srgbClr val="1C7C5B"/>
                </a:solidFill>
                <a:latin typeface="Arial Black"/>
                <a:cs typeface="Arial Black"/>
              </a:rPr>
              <a:t>Inventory </a:t>
            </a:r>
            <a:r>
              <a:rPr dirty="0" sz="2550" b="0">
                <a:solidFill>
                  <a:srgbClr val="1C7C5B"/>
                </a:solidFill>
                <a:latin typeface="Arial Black"/>
                <a:cs typeface="Arial Black"/>
              </a:rPr>
              <a:t>Rating </a:t>
            </a:r>
            <a:r>
              <a:rPr dirty="0" sz="2550" spc="5" b="0">
                <a:solidFill>
                  <a:srgbClr val="1C7C5B"/>
                </a:solidFill>
                <a:latin typeface="Arial Black"/>
                <a:cs typeface="Arial Black"/>
              </a:rPr>
              <a:t>– </a:t>
            </a:r>
            <a:r>
              <a:rPr dirty="0" sz="2550" spc="25" b="0">
                <a:solidFill>
                  <a:srgbClr val="1C7C5B"/>
                </a:solidFill>
                <a:latin typeface="Arial Black"/>
                <a:cs typeface="Arial Black"/>
              </a:rPr>
              <a:t>Service</a:t>
            </a:r>
            <a:r>
              <a:rPr dirty="0" sz="2550" spc="-10" b="0">
                <a:solidFill>
                  <a:srgbClr val="1C7C5B"/>
                </a:solidFill>
                <a:latin typeface="Arial Black"/>
                <a:cs typeface="Arial Black"/>
              </a:rPr>
              <a:t> </a:t>
            </a:r>
            <a:r>
              <a:rPr dirty="0" sz="2550" spc="5" b="0">
                <a:solidFill>
                  <a:srgbClr val="1C7C5B"/>
                </a:solidFill>
                <a:latin typeface="Arial Black"/>
                <a:cs typeface="Arial Black"/>
              </a:rPr>
              <a:t>III</a:t>
            </a:r>
            <a:endParaRPr sz="2550">
              <a:latin typeface="Arial Black"/>
              <a:cs typeface="Arial Black"/>
            </a:endParaRPr>
          </a:p>
        </p:txBody>
      </p:sp>
      <p:sp>
        <p:nvSpPr>
          <p:cNvPr id="6" name="object 6"/>
          <p:cNvSpPr txBox="1"/>
          <p:nvPr/>
        </p:nvSpPr>
        <p:spPr>
          <a:xfrm>
            <a:off x="1236463" y="1849653"/>
            <a:ext cx="1761489" cy="221615"/>
          </a:xfrm>
          <a:prstGeom prst="rect">
            <a:avLst/>
          </a:prstGeom>
        </p:spPr>
        <p:txBody>
          <a:bodyPr wrap="square" lIns="0" tIns="17145" rIns="0" bIns="0" rtlCol="0" vert="horz">
            <a:spAutoFit/>
          </a:bodyPr>
          <a:lstStyle/>
          <a:p>
            <a:pPr marL="25400">
              <a:lnSpc>
                <a:spcPct val="100000"/>
              </a:lnSpc>
              <a:spcBef>
                <a:spcPts val="135"/>
              </a:spcBef>
            </a:pPr>
            <a:r>
              <a:rPr dirty="0" baseline="-24444" sz="1875" spc="30">
                <a:latin typeface="Cambria"/>
                <a:cs typeface="Cambria"/>
              </a:rPr>
              <a:t>𝑅𝐹 </a:t>
            </a:r>
            <a:r>
              <a:rPr dirty="0" baseline="-24444" sz="1875" spc="397">
                <a:latin typeface="Cambria"/>
                <a:cs typeface="Cambria"/>
              </a:rPr>
              <a:t>=</a:t>
            </a:r>
            <a:r>
              <a:rPr dirty="0" u="sng" baseline="8888" sz="1875" spc="202">
                <a:uFill>
                  <a:solidFill>
                    <a:srgbClr val="000000"/>
                  </a:solidFill>
                </a:uFill>
                <a:latin typeface="Cambria"/>
                <a:cs typeface="Cambria"/>
              </a:rPr>
              <a:t> </a:t>
            </a:r>
            <a:r>
              <a:rPr dirty="0" u="sng" baseline="12345" sz="1350" spc="277">
                <a:uFill>
                  <a:solidFill>
                    <a:srgbClr val="000000"/>
                  </a:solidFill>
                </a:uFill>
                <a:latin typeface="Cambria"/>
                <a:cs typeface="Cambria"/>
              </a:rPr>
              <a:t>f</a:t>
            </a:r>
            <a:r>
              <a:rPr dirty="0" u="sng" sz="750" spc="185">
                <a:uFill>
                  <a:solidFill>
                    <a:srgbClr val="000000"/>
                  </a:solidFill>
                </a:uFill>
                <a:latin typeface="Cambria"/>
                <a:cs typeface="Cambria"/>
              </a:rPr>
              <a:t>R</a:t>
            </a:r>
            <a:r>
              <a:rPr dirty="0" u="sng" baseline="12345" sz="1350" spc="277">
                <a:uFill>
                  <a:solidFill>
                    <a:srgbClr val="000000"/>
                  </a:solidFill>
                </a:uFill>
                <a:latin typeface="Cambria"/>
                <a:cs typeface="Cambria"/>
              </a:rPr>
              <a:t>-y</a:t>
            </a:r>
            <a:r>
              <a:rPr dirty="0" u="sng" sz="750" spc="185">
                <a:uFill>
                  <a:solidFill>
                    <a:srgbClr val="000000"/>
                  </a:solidFill>
                </a:uFill>
                <a:latin typeface="Cambria"/>
                <a:cs typeface="Cambria"/>
              </a:rPr>
              <a:t>DC</a:t>
            </a:r>
            <a:r>
              <a:rPr dirty="0" u="sng" baseline="12345" sz="1350" spc="277">
                <a:uFill>
                  <a:solidFill>
                    <a:srgbClr val="000000"/>
                  </a:solidFill>
                </a:uFill>
                <a:latin typeface="Cambria"/>
                <a:cs typeface="Cambria"/>
              </a:rPr>
              <a:t>f</a:t>
            </a:r>
            <a:r>
              <a:rPr dirty="0" u="sng" sz="750" spc="185">
                <a:uFill>
                  <a:solidFill>
                    <a:srgbClr val="000000"/>
                  </a:solidFill>
                </a:uFill>
                <a:latin typeface="Cambria"/>
                <a:cs typeface="Cambria"/>
              </a:rPr>
              <a:t>DC</a:t>
            </a:r>
            <a:r>
              <a:rPr dirty="0" u="sng" baseline="12345" sz="1350" spc="277">
                <a:uFill>
                  <a:solidFill>
                    <a:srgbClr val="000000"/>
                  </a:solidFill>
                </a:uFill>
                <a:latin typeface="Cambria"/>
                <a:cs typeface="Cambria"/>
              </a:rPr>
              <a:t>-y</a:t>
            </a:r>
            <a:r>
              <a:rPr dirty="0" u="sng" sz="750" spc="185">
                <a:uFill>
                  <a:solidFill>
                    <a:srgbClr val="000000"/>
                  </a:solidFill>
                </a:uFill>
                <a:latin typeface="Cambria"/>
                <a:cs typeface="Cambria"/>
              </a:rPr>
              <a:t>DW</a:t>
            </a:r>
            <a:r>
              <a:rPr dirty="0" u="sng" baseline="12345" sz="1350" spc="277">
                <a:uFill>
                  <a:solidFill>
                    <a:srgbClr val="000000"/>
                  </a:solidFill>
                </a:uFill>
                <a:latin typeface="Cambria"/>
                <a:cs typeface="Cambria"/>
              </a:rPr>
              <a:t>f</a:t>
            </a:r>
            <a:r>
              <a:rPr dirty="0" u="sng" sz="750" spc="185">
                <a:uFill>
                  <a:solidFill>
                    <a:srgbClr val="000000"/>
                  </a:solidFill>
                </a:uFill>
                <a:latin typeface="Cambria"/>
                <a:cs typeface="Cambria"/>
              </a:rPr>
              <a:t>DW</a:t>
            </a:r>
            <a:endParaRPr sz="750">
              <a:latin typeface="Cambria"/>
              <a:cs typeface="Cambria"/>
            </a:endParaRPr>
          </a:p>
        </p:txBody>
      </p:sp>
      <p:sp>
        <p:nvSpPr>
          <p:cNvPr id="7" name="object 7"/>
          <p:cNvSpPr/>
          <p:nvPr/>
        </p:nvSpPr>
        <p:spPr>
          <a:xfrm>
            <a:off x="2991611" y="2237232"/>
            <a:ext cx="265430" cy="203200"/>
          </a:xfrm>
          <a:custGeom>
            <a:avLst/>
            <a:gdLst/>
            <a:ahLst/>
            <a:cxnLst/>
            <a:rect l="l" t="t" r="r" b="b"/>
            <a:pathLst>
              <a:path w="265429" h="203200">
                <a:moveTo>
                  <a:pt x="62145" y="181356"/>
                </a:moveTo>
                <a:lnTo>
                  <a:pt x="53340" y="181356"/>
                </a:lnTo>
                <a:lnTo>
                  <a:pt x="102108" y="0"/>
                </a:lnTo>
                <a:lnTo>
                  <a:pt x="265176" y="0"/>
                </a:lnTo>
                <a:lnTo>
                  <a:pt x="265176" y="10668"/>
                </a:lnTo>
                <a:lnTo>
                  <a:pt x="108204" y="10668"/>
                </a:lnTo>
                <a:lnTo>
                  <a:pt x="62145" y="181356"/>
                </a:lnTo>
                <a:close/>
              </a:path>
              <a:path w="265429" h="203200">
                <a:moveTo>
                  <a:pt x="56388" y="202692"/>
                </a:moveTo>
                <a:lnTo>
                  <a:pt x="48768" y="202692"/>
                </a:lnTo>
                <a:lnTo>
                  <a:pt x="16764" y="131064"/>
                </a:lnTo>
                <a:lnTo>
                  <a:pt x="0" y="131064"/>
                </a:lnTo>
                <a:lnTo>
                  <a:pt x="25908" y="118872"/>
                </a:lnTo>
                <a:lnTo>
                  <a:pt x="31260" y="131064"/>
                </a:lnTo>
                <a:lnTo>
                  <a:pt x="16764" y="131064"/>
                </a:lnTo>
                <a:lnTo>
                  <a:pt x="3048" y="137160"/>
                </a:lnTo>
                <a:lnTo>
                  <a:pt x="33936" y="137160"/>
                </a:lnTo>
                <a:lnTo>
                  <a:pt x="53340" y="181356"/>
                </a:lnTo>
                <a:lnTo>
                  <a:pt x="62145" y="181356"/>
                </a:lnTo>
                <a:lnTo>
                  <a:pt x="56388" y="202692"/>
                </a:lnTo>
                <a:close/>
              </a:path>
            </a:pathLst>
          </a:custGeom>
          <a:solidFill>
            <a:srgbClr val="000000"/>
          </a:solidFill>
        </p:spPr>
        <p:txBody>
          <a:bodyPr wrap="square" lIns="0" tIns="0" rIns="0" bIns="0" rtlCol="0"/>
          <a:lstStyle/>
          <a:p/>
        </p:txBody>
      </p:sp>
      <p:sp>
        <p:nvSpPr>
          <p:cNvPr id="8" name="object 8"/>
          <p:cNvSpPr/>
          <p:nvPr/>
        </p:nvSpPr>
        <p:spPr>
          <a:xfrm>
            <a:off x="1946148" y="2555748"/>
            <a:ext cx="320040" cy="151130"/>
          </a:xfrm>
          <a:custGeom>
            <a:avLst/>
            <a:gdLst/>
            <a:ahLst/>
            <a:cxnLst/>
            <a:rect l="l" t="t" r="r" b="b"/>
            <a:pathLst>
              <a:path w="320039" h="151130">
                <a:moveTo>
                  <a:pt x="272795" y="150876"/>
                </a:moveTo>
                <a:lnTo>
                  <a:pt x="269747" y="144780"/>
                </a:lnTo>
                <a:lnTo>
                  <a:pt x="279177" y="141422"/>
                </a:lnTo>
                <a:lnTo>
                  <a:pt x="286892" y="136207"/>
                </a:lnTo>
                <a:lnTo>
                  <a:pt x="304037" y="101155"/>
                </a:lnTo>
                <a:lnTo>
                  <a:pt x="306323" y="74676"/>
                </a:lnTo>
                <a:lnTo>
                  <a:pt x="305752" y="62412"/>
                </a:lnTo>
                <a:lnTo>
                  <a:pt x="292893" y="22169"/>
                </a:lnTo>
                <a:lnTo>
                  <a:pt x="269747" y="6096"/>
                </a:lnTo>
                <a:lnTo>
                  <a:pt x="272795" y="0"/>
                </a:lnTo>
                <a:lnTo>
                  <a:pt x="307847" y="27432"/>
                </a:lnTo>
                <a:lnTo>
                  <a:pt x="320040" y="76200"/>
                </a:lnTo>
                <a:lnTo>
                  <a:pt x="319420" y="90249"/>
                </a:lnTo>
                <a:lnTo>
                  <a:pt x="301299" y="134373"/>
                </a:lnTo>
                <a:lnTo>
                  <a:pt x="283630" y="147470"/>
                </a:lnTo>
                <a:lnTo>
                  <a:pt x="272795" y="150876"/>
                </a:lnTo>
                <a:close/>
              </a:path>
              <a:path w="320039" h="151130">
                <a:moveTo>
                  <a:pt x="47243" y="150876"/>
                </a:moveTo>
                <a:lnTo>
                  <a:pt x="12191" y="124968"/>
                </a:lnTo>
                <a:lnTo>
                  <a:pt x="0" y="76200"/>
                </a:lnTo>
                <a:lnTo>
                  <a:pt x="619" y="62150"/>
                </a:lnTo>
                <a:lnTo>
                  <a:pt x="18740" y="18002"/>
                </a:lnTo>
                <a:lnTo>
                  <a:pt x="47243" y="0"/>
                </a:lnTo>
                <a:lnTo>
                  <a:pt x="50291" y="6096"/>
                </a:lnTo>
                <a:lnTo>
                  <a:pt x="41719" y="10120"/>
                </a:lnTo>
                <a:lnTo>
                  <a:pt x="34289" y="15430"/>
                </a:lnTo>
                <a:lnTo>
                  <a:pt x="16001" y="50863"/>
                </a:lnTo>
                <a:lnTo>
                  <a:pt x="13715" y="74676"/>
                </a:lnTo>
                <a:lnTo>
                  <a:pt x="14287" y="88701"/>
                </a:lnTo>
                <a:lnTo>
                  <a:pt x="28003" y="129563"/>
                </a:lnTo>
                <a:lnTo>
                  <a:pt x="50291" y="144780"/>
                </a:lnTo>
                <a:lnTo>
                  <a:pt x="47243" y="150876"/>
                </a:lnTo>
                <a:close/>
              </a:path>
            </a:pathLst>
          </a:custGeom>
          <a:solidFill>
            <a:srgbClr val="000000"/>
          </a:solidFill>
        </p:spPr>
        <p:txBody>
          <a:bodyPr wrap="square" lIns="0" tIns="0" rIns="0" bIns="0" rtlCol="0"/>
          <a:lstStyle/>
          <a:p/>
        </p:txBody>
      </p:sp>
      <p:sp>
        <p:nvSpPr>
          <p:cNvPr id="9" name="object 9"/>
          <p:cNvSpPr/>
          <p:nvPr/>
        </p:nvSpPr>
        <p:spPr>
          <a:xfrm>
            <a:off x="2284476" y="2535935"/>
            <a:ext cx="318770" cy="157480"/>
          </a:xfrm>
          <a:custGeom>
            <a:avLst/>
            <a:gdLst/>
            <a:ahLst/>
            <a:cxnLst/>
            <a:rect l="l" t="t" r="r" b="b"/>
            <a:pathLst>
              <a:path w="318769" h="157480">
                <a:moveTo>
                  <a:pt x="62166" y="137160"/>
                </a:moveTo>
                <a:lnTo>
                  <a:pt x="54864" y="137160"/>
                </a:lnTo>
                <a:lnTo>
                  <a:pt x="94488" y="0"/>
                </a:lnTo>
                <a:lnTo>
                  <a:pt x="318515" y="0"/>
                </a:lnTo>
                <a:lnTo>
                  <a:pt x="318515" y="10668"/>
                </a:lnTo>
                <a:lnTo>
                  <a:pt x="99060" y="10668"/>
                </a:lnTo>
                <a:lnTo>
                  <a:pt x="62166" y="137160"/>
                </a:lnTo>
                <a:close/>
              </a:path>
              <a:path w="318769" h="157480">
                <a:moveTo>
                  <a:pt x="56388" y="156972"/>
                </a:moveTo>
                <a:lnTo>
                  <a:pt x="48768" y="156972"/>
                </a:lnTo>
                <a:lnTo>
                  <a:pt x="16764" y="86868"/>
                </a:lnTo>
                <a:lnTo>
                  <a:pt x="0" y="86868"/>
                </a:lnTo>
                <a:lnTo>
                  <a:pt x="25908" y="74676"/>
                </a:lnTo>
                <a:lnTo>
                  <a:pt x="31557" y="86868"/>
                </a:lnTo>
                <a:lnTo>
                  <a:pt x="16764" y="86868"/>
                </a:lnTo>
                <a:lnTo>
                  <a:pt x="3048" y="92964"/>
                </a:lnTo>
                <a:lnTo>
                  <a:pt x="34382" y="92964"/>
                </a:lnTo>
                <a:lnTo>
                  <a:pt x="54864" y="137160"/>
                </a:lnTo>
                <a:lnTo>
                  <a:pt x="62166" y="137160"/>
                </a:lnTo>
                <a:lnTo>
                  <a:pt x="56388" y="156972"/>
                </a:lnTo>
                <a:close/>
              </a:path>
            </a:pathLst>
          </a:custGeom>
          <a:solidFill>
            <a:srgbClr val="000000"/>
          </a:solidFill>
        </p:spPr>
        <p:txBody>
          <a:bodyPr wrap="square" lIns="0" tIns="0" rIns="0" bIns="0" rtlCol="0"/>
          <a:lstStyle/>
          <a:p/>
        </p:txBody>
      </p:sp>
      <p:sp>
        <p:nvSpPr>
          <p:cNvPr id="10" name="object 10"/>
          <p:cNvSpPr txBox="1"/>
          <p:nvPr/>
        </p:nvSpPr>
        <p:spPr>
          <a:xfrm>
            <a:off x="978445" y="1921212"/>
            <a:ext cx="5699760" cy="1353820"/>
          </a:xfrm>
          <a:prstGeom prst="rect">
            <a:avLst/>
          </a:prstGeom>
        </p:spPr>
        <p:txBody>
          <a:bodyPr wrap="square" lIns="0" tIns="17145" rIns="0" bIns="0" rtlCol="0" vert="horz">
            <a:spAutoFit/>
          </a:bodyPr>
          <a:lstStyle/>
          <a:p>
            <a:pPr marL="38100">
              <a:lnSpc>
                <a:spcPts val="1345"/>
              </a:lnSpc>
              <a:spcBef>
                <a:spcPts val="135"/>
              </a:spcBef>
            </a:pPr>
            <a:r>
              <a:rPr dirty="0" sz="1250" spc="10">
                <a:latin typeface="Arial"/>
                <a:cs typeface="Arial"/>
              </a:rPr>
              <a:t>•</a:t>
            </a:r>
            <a:endParaRPr sz="1250">
              <a:latin typeface="Arial"/>
              <a:cs typeface="Arial"/>
            </a:endParaRPr>
          </a:p>
          <a:p>
            <a:pPr marL="1081405">
              <a:lnSpc>
                <a:spcPts val="925"/>
              </a:lnSpc>
            </a:pPr>
            <a:r>
              <a:rPr dirty="0" baseline="12345" sz="1350" spc="172">
                <a:latin typeface="Cambria"/>
                <a:cs typeface="Cambria"/>
              </a:rPr>
              <a:t>y</a:t>
            </a:r>
            <a:r>
              <a:rPr dirty="0" sz="750" spc="114">
                <a:latin typeface="Cambria"/>
                <a:cs typeface="Cambria"/>
              </a:rPr>
              <a:t>LL</a:t>
            </a:r>
            <a:r>
              <a:rPr dirty="0" baseline="12345" sz="1350" spc="172">
                <a:latin typeface="Cambria"/>
                <a:cs typeface="Cambria"/>
              </a:rPr>
              <a:t>f</a:t>
            </a:r>
            <a:r>
              <a:rPr dirty="0" sz="750" spc="114">
                <a:latin typeface="Cambria"/>
                <a:cs typeface="Cambria"/>
              </a:rPr>
              <a:t>LLlM</a:t>
            </a:r>
            <a:endParaRPr sz="750">
              <a:latin typeface="Cambria"/>
              <a:cs typeface="Cambria"/>
            </a:endParaRPr>
          </a:p>
          <a:p>
            <a:pPr marL="283210" indent="-245745">
              <a:lnSpc>
                <a:spcPts val="1065"/>
              </a:lnSpc>
              <a:spcBef>
                <a:spcPts val="55"/>
              </a:spcBef>
              <a:buFont typeface="Arial"/>
              <a:buChar char="•"/>
              <a:tabLst>
                <a:tab pos="283210" algn="l"/>
                <a:tab pos="283845" algn="l"/>
              </a:tabLst>
            </a:pPr>
            <a:r>
              <a:rPr dirty="0" sz="1250" spc="-70">
                <a:latin typeface="Cambria"/>
                <a:cs typeface="Cambria"/>
              </a:rPr>
              <a:t>𝑓</a:t>
            </a:r>
            <a:r>
              <a:rPr dirty="0" baseline="-15432" sz="1350" spc="-104">
                <a:latin typeface="Cambria"/>
                <a:cs typeface="Cambria"/>
              </a:rPr>
              <a:t>R </a:t>
            </a:r>
            <a:r>
              <a:rPr dirty="0" sz="1250" spc="265">
                <a:latin typeface="Cambria"/>
                <a:cs typeface="Cambria"/>
              </a:rPr>
              <a:t>= </a:t>
            </a:r>
            <a:r>
              <a:rPr dirty="0" sz="1250" spc="45">
                <a:latin typeface="Cambria"/>
                <a:cs typeface="Cambria"/>
              </a:rPr>
              <a:t>𝑓</a:t>
            </a:r>
            <a:r>
              <a:rPr dirty="0" baseline="-15432" sz="1350" spc="67">
                <a:latin typeface="Cambria"/>
                <a:cs typeface="Cambria"/>
              </a:rPr>
              <a:t>limit </a:t>
            </a:r>
            <a:r>
              <a:rPr dirty="0" sz="1250" spc="265">
                <a:latin typeface="Cambria"/>
                <a:cs typeface="Cambria"/>
              </a:rPr>
              <a:t>− </a:t>
            </a:r>
            <a:r>
              <a:rPr dirty="0" sz="1250" spc="-30">
                <a:latin typeface="Cambria"/>
                <a:cs typeface="Cambria"/>
              </a:rPr>
              <a:t>𝑓</a:t>
            </a:r>
            <a:r>
              <a:rPr dirty="0" baseline="-15432" sz="1350" spc="-44">
                <a:latin typeface="Cambria"/>
                <a:cs typeface="Cambria"/>
              </a:rPr>
              <a:t>ps </a:t>
            </a:r>
            <a:r>
              <a:rPr dirty="0" sz="1250" spc="265">
                <a:latin typeface="Cambria"/>
                <a:cs typeface="Cambria"/>
              </a:rPr>
              <a:t>= </a:t>
            </a:r>
            <a:r>
              <a:rPr dirty="0" sz="1250" spc="10">
                <a:latin typeface="Cambria"/>
                <a:cs typeface="Cambria"/>
              </a:rPr>
              <a:t>0.19𝜆</a:t>
            </a:r>
            <a:r>
              <a:rPr dirty="0" sz="1250" spc="114">
                <a:latin typeface="Cambria"/>
                <a:cs typeface="Cambria"/>
              </a:rPr>
              <a:t> 𝑓</a:t>
            </a:r>
            <a:r>
              <a:rPr dirty="0" baseline="30864" sz="1350" spc="172">
                <a:latin typeface="Cambria"/>
                <a:cs typeface="Cambria"/>
              </a:rPr>
              <a:t>, </a:t>
            </a:r>
            <a:r>
              <a:rPr dirty="0" sz="1250" spc="265">
                <a:latin typeface="Cambria"/>
                <a:cs typeface="Cambria"/>
              </a:rPr>
              <a:t>− </a:t>
            </a:r>
            <a:r>
              <a:rPr dirty="0" sz="1250" spc="-30">
                <a:latin typeface="Cambria"/>
                <a:cs typeface="Cambria"/>
              </a:rPr>
              <a:t>𝑓</a:t>
            </a:r>
            <a:r>
              <a:rPr dirty="0" baseline="-15432" sz="1350" spc="-44">
                <a:latin typeface="Cambria"/>
                <a:cs typeface="Cambria"/>
              </a:rPr>
              <a:t>ps</a:t>
            </a:r>
            <a:endParaRPr baseline="-15432" sz="1350">
              <a:latin typeface="Cambria"/>
              <a:cs typeface="Cambria"/>
            </a:endParaRPr>
          </a:p>
          <a:p>
            <a:pPr algn="ctr" marR="1251585">
              <a:lnSpc>
                <a:spcPts val="645"/>
              </a:lnSpc>
            </a:pPr>
            <a:r>
              <a:rPr dirty="0" sz="900" spc="30">
                <a:latin typeface="Cambria"/>
                <a:cs typeface="Cambria"/>
              </a:rPr>
              <a:t>e</a:t>
            </a:r>
            <a:endParaRPr sz="900">
              <a:latin typeface="Cambria"/>
              <a:cs typeface="Cambria"/>
            </a:endParaRPr>
          </a:p>
          <a:p>
            <a:pPr marL="283210" indent="-245745">
              <a:lnSpc>
                <a:spcPct val="100000"/>
              </a:lnSpc>
              <a:spcBef>
                <a:spcPts val="550"/>
              </a:spcBef>
              <a:buFont typeface="Arial"/>
              <a:buChar char="•"/>
              <a:tabLst>
                <a:tab pos="283210" algn="l"/>
                <a:tab pos="283845" algn="l"/>
                <a:tab pos="1410970" algn="l"/>
              </a:tabLst>
            </a:pPr>
            <a:r>
              <a:rPr dirty="0" sz="1250" spc="-70">
                <a:latin typeface="Cambria"/>
                <a:cs typeface="Cambria"/>
              </a:rPr>
              <a:t>𝑓</a:t>
            </a:r>
            <a:r>
              <a:rPr dirty="0" baseline="-15432" sz="1350" spc="-104">
                <a:latin typeface="Cambria"/>
                <a:cs typeface="Cambria"/>
              </a:rPr>
              <a:t>R    </a:t>
            </a:r>
            <a:r>
              <a:rPr dirty="0" sz="1250" spc="265">
                <a:latin typeface="Cambria"/>
                <a:cs typeface="Cambria"/>
              </a:rPr>
              <a:t>=</a:t>
            </a:r>
            <a:r>
              <a:rPr dirty="0" sz="1250" spc="10">
                <a:latin typeface="Cambria"/>
                <a:cs typeface="Cambria"/>
              </a:rPr>
              <a:t> </a:t>
            </a:r>
            <a:r>
              <a:rPr dirty="0" sz="1250" spc="15">
                <a:latin typeface="Cambria"/>
                <a:cs typeface="Cambria"/>
              </a:rPr>
              <a:t>0.19</a:t>
            </a:r>
            <a:r>
              <a:rPr dirty="0" sz="1250" spc="265">
                <a:latin typeface="Cambria"/>
                <a:cs typeface="Cambria"/>
              </a:rPr>
              <a:t> </a:t>
            </a:r>
            <a:r>
              <a:rPr dirty="0" sz="1250" spc="15">
                <a:latin typeface="Cambria"/>
                <a:cs typeface="Cambria"/>
              </a:rPr>
              <a:t>1.0	</a:t>
            </a:r>
            <a:r>
              <a:rPr dirty="0" sz="1250" spc="10">
                <a:latin typeface="Cambria"/>
                <a:cs typeface="Cambria"/>
              </a:rPr>
              <a:t>8.7𝑘𝑠𝑖</a:t>
            </a:r>
            <a:r>
              <a:rPr dirty="0" sz="1250" spc="55">
                <a:latin typeface="Cambria"/>
                <a:cs typeface="Cambria"/>
              </a:rPr>
              <a:t> </a:t>
            </a:r>
            <a:r>
              <a:rPr dirty="0" sz="1250" spc="265">
                <a:latin typeface="Cambria"/>
                <a:cs typeface="Cambria"/>
              </a:rPr>
              <a:t>−</a:t>
            </a:r>
            <a:r>
              <a:rPr dirty="0" sz="1250" spc="10">
                <a:latin typeface="Cambria"/>
                <a:cs typeface="Cambria"/>
              </a:rPr>
              <a:t> </a:t>
            </a:r>
            <a:r>
              <a:rPr dirty="0" sz="1250" spc="50">
                <a:latin typeface="Cambria"/>
                <a:cs typeface="Cambria"/>
              </a:rPr>
              <a:t>(−6.221𝑘𝑠𝑖)</a:t>
            </a:r>
            <a:r>
              <a:rPr dirty="0" sz="1250" spc="70">
                <a:latin typeface="Cambria"/>
                <a:cs typeface="Cambria"/>
              </a:rPr>
              <a:t> </a:t>
            </a:r>
            <a:r>
              <a:rPr dirty="0" sz="1250" spc="265">
                <a:latin typeface="Cambria"/>
                <a:cs typeface="Cambria"/>
              </a:rPr>
              <a:t>=</a:t>
            </a:r>
            <a:r>
              <a:rPr dirty="0" sz="1250" spc="80">
                <a:latin typeface="Cambria"/>
                <a:cs typeface="Cambria"/>
              </a:rPr>
              <a:t> </a:t>
            </a:r>
            <a:r>
              <a:rPr dirty="0" sz="1250" spc="15">
                <a:latin typeface="Cambria"/>
                <a:cs typeface="Cambria"/>
              </a:rPr>
              <a:t>0.560𝑘𝑠𝑖</a:t>
            </a:r>
            <a:r>
              <a:rPr dirty="0" sz="1250" spc="60">
                <a:latin typeface="Cambria"/>
                <a:cs typeface="Cambria"/>
              </a:rPr>
              <a:t> </a:t>
            </a:r>
            <a:r>
              <a:rPr dirty="0" sz="1250" spc="265">
                <a:latin typeface="Cambria"/>
                <a:cs typeface="Cambria"/>
              </a:rPr>
              <a:t>−</a:t>
            </a:r>
            <a:r>
              <a:rPr dirty="0" sz="1250" spc="5">
                <a:latin typeface="Cambria"/>
                <a:cs typeface="Cambria"/>
              </a:rPr>
              <a:t> </a:t>
            </a:r>
            <a:r>
              <a:rPr dirty="0" sz="1250" spc="50">
                <a:latin typeface="Cambria"/>
                <a:cs typeface="Cambria"/>
              </a:rPr>
              <a:t>(−6.221𝑘𝑠𝑖)</a:t>
            </a:r>
            <a:r>
              <a:rPr dirty="0" sz="1250" spc="90">
                <a:latin typeface="Cambria"/>
                <a:cs typeface="Cambria"/>
              </a:rPr>
              <a:t> </a:t>
            </a:r>
            <a:r>
              <a:rPr dirty="0" sz="1250" spc="265">
                <a:latin typeface="Cambria"/>
                <a:cs typeface="Cambria"/>
              </a:rPr>
              <a:t>=</a:t>
            </a:r>
            <a:r>
              <a:rPr dirty="0" sz="1250" spc="80">
                <a:latin typeface="Cambria"/>
                <a:cs typeface="Cambria"/>
              </a:rPr>
              <a:t> </a:t>
            </a:r>
            <a:r>
              <a:rPr dirty="0" sz="1250" spc="10">
                <a:latin typeface="Cambria"/>
                <a:cs typeface="Cambria"/>
              </a:rPr>
              <a:t>6.781𝑘𝑠𝑖</a:t>
            </a:r>
            <a:endParaRPr sz="1250">
              <a:latin typeface="Cambria"/>
              <a:cs typeface="Cambria"/>
            </a:endParaRPr>
          </a:p>
          <a:p>
            <a:pPr marL="283210" indent="-245745">
              <a:lnSpc>
                <a:spcPct val="100000"/>
              </a:lnSpc>
              <a:spcBef>
                <a:spcPts val="470"/>
              </a:spcBef>
              <a:buFont typeface="Arial"/>
              <a:buChar char="•"/>
              <a:tabLst>
                <a:tab pos="283210" algn="l"/>
                <a:tab pos="283845" algn="l"/>
              </a:tabLst>
            </a:pPr>
            <a:r>
              <a:rPr dirty="0" sz="1250" spc="5">
                <a:latin typeface="Cambria"/>
                <a:cs typeface="Cambria"/>
              </a:rPr>
              <a:t>𝛾</a:t>
            </a:r>
            <a:r>
              <a:rPr dirty="0" baseline="-15432" sz="1350" spc="7">
                <a:latin typeface="Cambria"/>
                <a:cs typeface="Cambria"/>
              </a:rPr>
              <a:t>LL </a:t>
            </a:r>
            <a:r>
              <a:rPr dirty="0" sz="1250" spc="265">
                <a:latin typeface="Cambria"/>
                <a:cs typeface="Cambria"/>
              </a:rPr>
              <a:t>=</a:t>
            </a:r>
            <a:r>
              <a:rPr dirty="0" sz="1250" spc="95">
                <a:latin typeface="Cambria"/>
                <a:cs typeface="Cambria"/>
              </a:rPr>
              <a:t> </a:t>
            </a:r>
            <a:r>
              <a:rPr dirty="0" sz="1250" spc="10">
                <a:latin typeface="Cambria"/>
                <a:cs typeface="Cambria"/>
              </a:rPr>
              <a:t>1.0</a:t>
            </a:r>
            <a:endParaRPr sz="1250">
              <a:latin typeface="Cambria"/>
              <a:cs typeface="Cambria"/>
            </a:endParaRPr>
          </a:p>
          <a:p>
            <a:pPr marL="38100">
              <a:lnSpc>
                <a:spcPct val="100000"/>
              </a:lnSpc>
              <a:spcBef>
                <a:spcPts val="860"/>
              </a:spcBef>
            </a:pPr>
            <a:r>
              <a:rPr dirty="0" sz="1250" spc="10">
                <a:latin typeface="Arial"/>
                <a:cs typeface="Arial"/>
              </a:rPr>
              <a:t>•</a:t>
            </a:r>
            <a:endParaRPr sz="1250">
              <a:latin typeface="Arial"/>
              <a:cs typeface="Arial"/>
            </a:endParaRPr>
          </a:p>
        </p:txBody>
      </p:sp>
      <p:sp>
        <p:nvSpPr>
          <p:cNvPr id="11" name="object 11"/>
          <p:cNvSpPr/>
          <p:nvPr/>
        </p:nvSpPr>
        <p:spPr>
          <a:xfrm>
            <a:off x="2257044" y="3043427"/>
            <a:ext cx="240792" cy="109728"/>
          </a:xfrm>
          <a:prstGeom prst="rect">
            <a:avLst/>
          </a:prstGeom>
          <a:blipFill>
            <a:blip r:embed="rId3" cstate="print"/>
            <a:stretch>
              <a:fillRect/>
            </a:stretch>
          </a:blipFill>
        </p:spPr>
        <p:txBody>
          <a:bodyPr wrap="square" lIns="0" tIns="0" rIns="0" bIns="0" rtlCol="0"/>
          <a:lstStyle/>
          <a:p/>
        </p:txBody>
      </p:sp>
      <p:sp>
        <p:nvSpPr>
          <p:cNvPr id="12" name="object 12"/>
          <p:cNvSpPr/>
          <p:nvPr/>
        </p:nvSpPr>
        <p:spPr>
          <a:xfrm>
            <a:off x="2519172" y="3043427"/>
            <a:ext cx="554990" cy="109855"/>
          </a:xfrm>
          <a:custGeom>
            <a:avLst/>
            <a:gdLst/>
            <a:ahLst/>
            <a:cxnLst/>
            <a:rect l="l" t="t" r="r" b="b"/>
            <a:pathLst>
              <a:path w="554989" h="109855">
                <a:moveTo>
                  <a:pt x="519684" y="109728"/>
                </a:moveTo>
                <a:lnTo>
                  <a:pt x="518160" y="105156"/>
                </a:lnTo>
                <a:lnTo>
                  <a:pt x="524470" y="102322"/>
                </a:lnTo>
                <a:lnTo>
                  <a:pt x="529780" y="98488"/>
                </a:lnTo>
                <a:lnTo>
                  <a:pt x="544068" y="54864"/>
                </a:lnTo>
                <a:lnTo>
                  <a:pt x="543758" y="45124"/>
                </a:lnTo>
                <a:lnTo>
                  <a:pt x="524470" y="7405"/>
                </a:lnTo>
                <a:lnTo>
                  <a:pt x="518160" y="4572"/>
                </a:lnTo>
                <a:lnTo>
                  <a:pt x="519684" y="0"/>
                </a:lnTo>
                <a:lnTo>
                  <a:pt x="549592" y="27217"/>
                </a:lnTo>
                <a:lnTo>
                  <a:pt x="554736" y="54864"/>
                </a:lnTo>
                <a:lnTo>
                  <a:pt x="554164" y="64841"/>
                </a:lnTo>
                <a:lnTo>
                  <a:pt x="534352" y="102679"/>
                </a:lnTo>
                <a:lnTo>
                  <a:pt x="527375" y="106846"/>
                </a:lnTo>
                <a:lnTo>
                  <a:pt x="519684" y="109728"/>
                </a:lnTo>
                <a:close/>
              </a:path>
              <a:path w="554989" h="109855">
                <a:moveTo>
                  <a:pt x="35052" y="109728"/>
                </a:moveTo>
                <a:lnTo>
                  <a:pt x="5143" y="82510"/>
                </a:lnTo>
                <a:lnTo>
                  <a:pt x="0" y="54864"/>
                </a:lnTo>
                <a:lnTo>
                  <a:pt x="571" y="44886"/>
                </a:lnTo>
                <a:lnTo>
                  <a:pt x="20383" y="7048"/>
                </a:lnTo>
                <a:lnTo>
                  <a:pt x="35052" y="0"/>
                </a:lnTo>
                <a:lnTo>
                  <a:pt x="36576" y="4572"/>
                </a:lnTo>
                <a:lnTo>
                  <a:pt x="30265" y="7405"/>
                </a:lnTo>
                <a:lnTo>
                  <a:pt x="24955" y="11239"/>
                </a:lnTo>
                <a:lnTo>
                  <a:pt x="10668" y="54864"/>
                </a:lnTo>
                <a:lnTo>
                  <a:pt x="10977" y="64603"/>
                </a:lnTo>
                <a:lnTo>
                  <a:pt x="30265" y="102322"/>
                </a:lnTo>
                <a:lnTo>
                  <a:pt x="36576" y="105156"/>
                </a:lnTo>
                <a:lnTo>
                  <a:pt x="35052" y="109728"/>
                </a:lnTo>
                <a:close/>
              </a:path>
            </a:pathLst>
          </a:custGeom>
          <a:solidFill>
            <a:srgbClr val="000000"/>
          </a:solidFill>
        </p:spPr>
        <p:txBody>
          <a:bodyPr wrap="square" lIns="0" tIns="0" rIns="0" bIns="0" rtlCol="0"/>
          <a:lstStyle/>
          <a:p/>
        </p:txBody>
      </p:sp>
      <p:sp>
        <p:nvSpPr>
          <p:cNvPr id="13" name="object 13"/>
          <p:cNvSpPr txBox="1"/>
          <p:nvPr/>
        </p:nvSpPr>
        <p:spPr>
          <a:xfrm>
            <a:off x="2263157" y="3180068"/>
            <a:ext cx="850265" cy="168275"/>
          </a:xfrm>
          <a:prstGeom prst="rect">
            <a:avLst/>
          </a:prstGeom>
        </p:spPr>
        <p:txBody>
          <a:bodyPr wrap="square" lIns="0" tIns="17145" rIns="0" bIns="0" rtlCol="0" vert="horz">
            <a:spAutoFit/>
          </a:bodyPr>
          <a:lstStyle/>
          <a:p>
            <a:pPr>
              <a:lnSpc>
                <a:spcPct val="100000"/>
              </a:lnSpc>
              <a:spcBef>
                <a:spcPts val="135"/>
              </a:spcBef>
            </a:pPr>
            <a:r>
              <a:rPr dirty="0" sz="900" spc="45">
                <a:latin typeface="Cambria"/>
                <a:cs typeface="Cambria"/>
              </a:rPr>
              <a:t>(1.o)(1.789ksi)</a:t>
            </a:r>
            <a:endParaRPr sz="900">
              <a:latin typeface="Cambria"/>
              <a:cs typeface="Cambria"/>
            </a:endParaRPr>
          </a:p>
        </p:txBody>
      </p:sp>
      <p:sp>
        <p:nvSpPr>
          <p:cNvPr id="14" name="object 14"/>
          <p:cNvSpPr/>
          <p:nvPr/>
        </p:nvSpPr>
        <p:spPr>
          <a:xfrm>
            <a:off x="1682495" y="3182874"/>
            <a:ext cx="1996439" cy="0"/>
          </a:xfrm>
          <a:custGeom>
            <a:avLst/>
            <a:gdLst/>
            <a:ahLst/>
            <a:cxnLst/>
            <a:rect l="l" t="t" r="r" b="b"/>
            <a:pathLst>
              <a:path w="1996439" h="0">
                <a:moveTo>
                  <a:pt x="0" y="0"/>
                </a:moveTo>
                <a:lnTo>
                  <a:pt x="1996439" y="0"/>
                </a:lnTo>
              </a:path>
            </a:pathLst>
          </a:custGeom>
          <a:ln w="10667">
            <a:solidFill>
              <a:srgbClr val="000000"/>
            </a:solidFill>
          </a:ln>
        </p:spPr>
        <p:txBody>
          <a:bodyPr wrap="square" lIns="0" tIns="0" rIns="0" bIns="0" rtlCol="0"/>
          <a:lstStyle/>
          <a:p/>
        </p:txBody>
      </p:sp>
      <p:sp>
        <p:nvSpPr>
          <p:cNvPr id="15" name="object 15"/>
          <p:cNvSpPr txBox="1"/>
          <p:nvPr/>
        </p:nvSpPr>
        <p:spPr>
          <a:xfrm>
            <a:off x="1223763" y="2957551"/>
            <a:ext cx="3025775" cy="221615"/>
          </a:xfrm>
          <a:prstGeom prst="rect">
            <a:avLst/>
          </a:prstGeom>
        </p:spPr>
        <p:txBody>
          <a:bodyPr wrap="square" lIns="0" tIns="17145" rIns="0" bIns="0" rtlCol="0" vert="horz">
            <a:spAutoFit/>
          </a:bodyPr>
          <a:lstStyle/>
          <a:p>
            <a:pPr marL="38100">
              <a:lnSpc>
                <a:spcPct val="100000"/>
              </a:lnSpc>
              <a:spcBef>
                <a:spcPts val="135"/>
              </a:spcBef>
              <a:tabLst>
                <a:tab pos="1072515" algn="l"/>
              </a:tabLst>
            </a:pPr>
            <a:r>
              <a:rPr dirty="0" baseline="-33333" sz="1875" spc="30">
                <a:latin typeface="Cambria"/>
                <a:cs typeface="Cambria"/>
              </a:rPr>
              <a:t>𝑅𝐹</a:t>
            </a:r>
            <a:r>
              <a:rPr dirty="0" baseline="-33333" sz="1875" spc="179">
                <a:latin typeface="Cambria"/>
                <a:cs typeface="Cambria"/>
              </a:rPr>
              <a:t> </a:t>
            </a:r>
            <a:r>
              <a:rPr dirty="0" baseline="-33333" sz="1875" spc="397">
                <a:latin typeface="Cambria"/>
                <a:cs typeface="Cambria"/>
              </a:rPr>
              <a:t>=</a:t>
            </a:r>
            <a:r>
              <a:rPr dirty="0" baseline="-33333" sz="1875" spc="127">
                <a:latin typeface="Cambria"/>
                <a:cs typeface="Cambria"/>
              </a:rPr>
              <a:t> </a:t>
            </a:r>
            <a:r>
              <a:rPr dirty="0" sz="900" spc="35">
                <a:latin typeface="Cambria"/>
                <a:cs typeface="Cambria"/>
              </a:rPr>
              <a:t>6.78	</a:t>
            </a:r>
            <a:r>
              <a:rPr dirty="0" sz="900" spc="40">
                <a:latin typeface="Cambria"/>
                <a:cs typeface="Cambria"/>
              </a:rPr>
              <a:t>1.o </a:t>
            </a:r>
            <a:r>
              <a:rPr dirty="0" sz="900" spc="50">
                <a:latin typeface="Cambria"/>
                <a:cs typeface="Cambria"/>
              </a:rPr>
              <a:t>4.268ksi </a:t>
            </a:r>
            <a:r>
              <a:rPr dirty="0" sz="900" spc="90">
                <a:latin typeface="Cambria"/>
                <a:cs typeface="Cambria"/>
              </a:rPr>
              <a:t>-1.o(oksi) </a:t>
            </a:r>
            <a:r>
              <a:rPr dirty="0" baseline="-33333" sz="1875" spc="397">
                <a:latin typeface="Cambria"/>
                <a:cs typeface="Cambria"/>
              </a:rPr>
              <a:t>=</a:t>
            </a:r>
            <a:r>
              <a:rPr dirty="0" baseline="-33333" sz="1875" spc="172">
                <a:latin typeface="Cambria"/>
                <a:cs typeface="Cambria"/>
              </a:rPr>
              <a:t> </a:t>
            </a:r>
            <a:r>
              <a:rPr dirty="0" baseline="-33333" sz="1875" spc="22">
                <a:latin typeface="Cambria"/>
                <a:cs typeface="Cambria"/>
              </a:rPr>
              <a:t>1.40</a:t>
            </a:r>
            <a:endParaRPr baseline="-33333" sz="1875">
              <a:latin typeface="Cambria"/>
              <a:cs typeface="Cambria"/>
            </a:endParaRPr>
          </a:p>
        </p:txBody>
      </p:sp>
      <p:sp>
        <p:nvSpPr>
          <p:cNvPr id="16" name="object 16"/>
          <p:cNvSpPr txBox="1"/>
          <p:nvPr/>
        </p:nvSpPr>
        <p:spPr>
          <a:xfrm>
            <a:off x="6903724" y="4498371"/>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17</a:t>
            </a:r>
            <a:r>
              <a:rPr dirty="0" sz="850">
                <a:solidFill>
                  <a:srgbClr val="FFFFFF"/>
                </a:solidFill>
                <a:latin typeface="Arial"/>
                <a:cs typeface="Arial"/>
              </a:rPr>
              <a:t>3</a:t>
            </a:r>
            <a:endParaRPr sz="850">
              <a:latin typeface="Arial"/>
              <a:cs typeface="Arial"/>
            </a:endParaRPr>
          </a:p>
        </p:txBody>
      </p:sp>
      <p:sp>
        <p:nvSpPr>
          <p:cNvPr id="17" name="object 17"/>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18" name="object 18"/>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9" name="object 19"/>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20" name="object 20"/>
          <p:cNvSpPr txBox="1"/>
          <p:nvPr/>
        </p:nvSpPr>
        <p:spPr>
          <a:xfrm>
            <a:off x="1016466" y="5528576"/>
            <a:ext cx="3023235" cy="417195"/>
          </a:xfrm>
          <a:prstGeom prst="rect">
            <a:avLst/>
          </a:prstGeom>
        </p:spPr>
        <p:txBody>
          <a:bodyPr wrap="square" lIns="0" tIns="14604" rIns="0" bIns="0" rtlCol="0" vert="horz">
            <a:spAutoFit/>
          </a:bodyPr>
          <a:lstStyle/>
          <a:p>
            <a:pPr>
              <a:lnSpc>
                <a:spcPct val="100000"/>
              </a:lnSpc>
              <a:spcBef>
                <a:spcPts val="114"/>
              </a:spcBef>
            </a:pPr>
            <a:r>
              <a:rPr dirty="0" sz="2550" spc="10">
                <a:solidFill>
                  <a:srgbClr val="1C7C5B"/>
                </a:solidFill>
                <a:latin typeface="Arial Black"/>
                <a:cs typeface="Arial Black"/>
              </a:rPr>
              <a:t>Design</a:t>
            </a:r>
            <a:r>
              <a:rPr dirty="0" sz="2550" spc="-65">
                <a:solidFill>
                  <a:srgbClr val="1C7C5B"/>
                </a:solidFill>
                <a:latin typeface="Arial Black"/>
                <a:cs typeface="Arial Black"/>
              </a:rPr>
              <a:t> </a:t>
            </a:r>
            <a:r>
              <a:rPr dirty="0" sz="2550" spc="30">
                <a:solidFill>
                  <a:srgbClr val="1C7C5B"/>
                </a:solidFill>
                <a:latin typeface="Arial Black"/>
                <a:cs typeface="Arial Black"/>
              </a:rPr>
              <a:t>Summary</a:t>
            </a:r>
            <a:endParaRPr sz="2550">
              <a:latin typeface="Arial Black"/>
              <a:cs typeface="Arial Black"/>
            </a:endParaRPr>
          </a:p>
        </p:txBody>
      </p:sp>
      <p:sp>
        <p:nvSpPr>
          <p:cNvPr id="21" name="object 21"/>
          <p:cNvSpPr txBox="1"/>
          <p:nvPr/>
        </p:nvSpPr>
        <p:spPr>
          <a:xfrm>
            <a:off x="1318233" y="6327099"/>
            <a:ext cx="103505" cy="151765"/>
          </a:xfrm>
          <a:prstGeom prst="rect">
            <a:avLst/>
          </a:prstGeom>
        </p:spPr>
        <p:txBody>
          <a:bodyPr wrap="square" lIns="0" tIns="15875" rIns="0" bIns="0" rtlCol="0" vert="horz">
            <a:spAutoFit/>
          </a:bodyPr>
          <a:lstStyle/>
          <a:p>
            <a:pPr>
              <a:lnSpc>
                <a:spcPct val="100000"/>
              </a:lnSpc>
              <a:spcBef>
                <a:spcPts val="125"/>
              </a:spcBef>
            </a:pPr>
            <a:r>
              <a:rPr dirty="0" sz="800" spc="25">
                <a:latin typeface="Cambria"/>
                <a:cs typeface="Cambria"/>
              </a:rPr>
              <a:t>e</a:t>
            </a:r>
            <a:r>
              <a:rPr dirty="0" sz="800" spc="65">
                <a:latin typeface="Cambria"/>
                <a:cs typeface="Cambria"/>
              </a:rPr>
              <a:t>i</a:t>
            </a:r>
            <a:endParaRPr sz="800">
              <a:latin typeface="Cambria"/>
              <a:cs typeface="Cambria"/>
            </a:endParaRPr>
          </a:p>
        </p:txBody>
      </p:sp>
      <p:sp>
        <p:nvSpPr>
          <p:cNvPr id="22" name="object 22"/>
          <p:cNvSpPr txBox="1"/>
          <p:nvPr/>
        </p:nvSpPr>
        <p:spPr>
          <a:xfrm>
            <a:off x="978405" y="6252462"/>
            <a:ext cx="4341495" cy="2080260"/>
          </a:xfrm>
          <a:prstGeom prst="rect">
            <a:avLst/>
          </a:prstGeom>
        </p:spPr>
        <p:txBody>
          <a:bodyPr wrap="square" lIns="0" tIns="11430" rIns="0" bIns="0" rtlCol="0" vert="horz">
            <a:spAutoFit/>
          </a:bodyPr>
          <a:lstStyle/>
          <a:p>
            <a:pPr marL="283210" indent="-245745">
              <a:lnSpc>
                <a:spcPts val="980"/>
              </a:lnSpc>
              <a:spcBef>
                <a:spcPts val="90"/>
              </a:spcBef>
              <a:buFont typeface="Arial"/>
              <a:buChar char="•"/>
              <a:tabLst>
                <a:tab pos="283210" algn="l"/>
                <a:tab pos="283845" algn="l"/>
              </a:tabLst>
            </a:pPr>
            <a:r>
              <a:rPr dirty="0" sz="1150" spc="95">
                <a:latin typeface="Cambria"/>
                <a:cs typeface="Cambria"/>
              </a:rPr>
              <a:t>𝑓</a:t>
            </a:r>
            <a:r>
              <a:rPr dirty="0" baseline="31250" sz="1200" spc="142">
                <a:latin typeface="Cambria"/>
                <a:cs typeface="Cambria"/>
              </a:rPr>
              <a:t>, </a:t>
            </a:r>
            <a:r>
              <a:rPr dirty="0" sz="1150" spc="210">
                <a:latin typeface="Cambria"/>
                <a:cs typeface="Cambria"/>
              </a:rPr>
              <a:t>= </a:t>
            </a:r>
            <a:r>
              <a:rPr dirty="0" sz="1150" spc="-10">
                <a:latin typeface="Cambria"/>
                <a:cs typeface="Cambria"/>
              </a:rPr>
              <a:t>7.2 </a:t>
            </a:r>
            <a:r>
              <a:rPr dirty="0" sz="1150">
                <a:latin typeface="Cambria"/>
                <a:cs typeface="Cambria"/>
              </a:rPr>
              <a:t>𝑘𝑠𝑖, </a:t>
            </a:r>
            <a:r>
              <a:rPr dirty="0" sz="1150" spc="90">
                <a:latin typeface="Cambria"/>
                <a:cs typeface="Cambria"/>
              </a:rPr>
              <a:t>𝑓</a:t>
            </a:r>
            <a:r>
              <a:rPr dirty="0" baseline="27777" sz="1200" spc="135">
                <a:latin typeface="Cambria"/>
                <a:cs typeface="Cambria"/>
              </a:rPr>
              <a:t>, </a:t>
            </a:r>
            <a:r>
              <a:rPr dirty="0" sz="1150" spc="210">
                <a:latin typeface="Cambria"/>
                <a:cs typeface="Cambria"/>
              </a:rPr>
              <a:t>=</a:t>
            </a:r>
            <a:r>
              <a:rPr dirty="0" sz="1150" spc="-25">
                <a:latin typeface="Cambria"/>
                <a:cs typeface="Cambria"/>
              </a:rPr>
              <a:t> </a:t>
            </a:r>
            <a:r>
              <a:rPr dirty="0" sz="1150" spc="-10">
                <a:latin typeface="Cambria"/>
                <a:cs typeface="Cambria"/>
              </a:rPr>
              <a:t>8.7 𝑘𝑠𝑖</a:t>
            </a:r>
            <a:endParaRPr sz="1150">
              <a:latin typeface="Cambria"/>
              <a:cs typeface="Cambria"/>
            </a:endParaRPr>
          </a:p>
          <a:p>
            <a:pPr marL="1153160">
              <a:lnSpc>
                <a:spcPts val="560"/>
              </a:lnSpc>
            </a:pPr>
            <a:r>
              <a:rPr dirty="0" sz="800" spc="25">
                <a:latin typeface="Cambria"/>
                <a:cs typeface="Cambria"/>
              </a:rPr>
              <a:t>e</a:t>
            </a:r>
            <a:endParaRPr sz="800">
              <a:latin typeface="Cambria"/>
              <a:cs typeface="Cambria"/>
            </a:endParaRPr>
          </a:p>
          <a:p>
            <a:pPr marL="282575" indent="-245110">
              <a:lnSpc>
                <a:spcPct val="100000"/>
              </a:lnSpc>
              <a:spcBef>
                <a:spcPts val="130"/>
              </a:spcBef>
              <a:buChar char="•"/>
              <a:tabLst>
                <a:tab pos="282575" algn="l"/>
                <a:tab pos="283210" algn="l"/>
              </a:tabLst>
            </a:pPr>
            <a:r>
              <a:rPr dirty="0" sz="1150" spc="-5">
                <a:latin typeface="Arial"/>
                <a:cs typeface="Arial"/>
              </a:rPr>
              <a:t>Prestressing: </a:t>
            </a:r>
            <a:r>
              <a:rPr dirty="0" sz="1150" spc="-10">
                <a:latin typeface="Arial"/>
                <a:cs typeface="Arial"/>
              </a:rPr>
              <a:t>44 Straight, 17 Harped, 4</a:t>
            </a:r>
            <a:r>
              <a:rPr dirty="0" sz="1150" spc="-25">
                <a:latin typeface="Arial"/>
                <a:cs typeface="Arial"/>
              </a:rPr>
              <a:t> </a:t>
            </a:r>
            <a:r>
              <a:rPr dirty="0" sz="1150" spc="-20">
                <a:latin typeface="Arial"/>
                <a:cs typeface="Arial"/>
              </a:rPr>
              <a:t>Temporary</a:t>
            </a:r>
            <a:endParaRPr sz="1150">
              <a:latin typeface="Arial"/>
              <a:cs typeface="Arial"/>
            </a:endParaRPr>
          </a:p>
          <a:p>
            <a:pPr marL="282575" indent="-245110">
              <a:lnSpc>
                <a:spcPct val="100000"/>
              </a:lnSpc>
              <a:spcBef>
                <a:spcPts val="260"/>
              </a:spcBef>
              <a:buChar char="•"/>
              <a:tabLst>
                <a:tab pos="282575" algn="l"/>
                <a:tab pos="283210" algn="l"/>
              </a:tabLst>
            </a:pPr>
            <a:r>
              <a:rPr dirty="0" sz="1150" spc="-10">
                <a:latin typeface="Arial"/>
                <a:cs typeface="Arial"/>
              </a:rPr>
              <a:t>Stirrups </a:t>
            </a:r>
            <a:r>
              <a:rPr dirty="0" sz="1150" spc="-5">
                <a:latin typeface="Arial"/>
                <a:cs typeface="Arial"/>
              </a:rPr>
              <a:t>per WSDOT</a:t>
            </a:r>
            <a:r>
              <a:rPr dirty="0" sz="1150" spc="-50">
                <a:latin typeface="Arial"/>
                <a:cs typeface="Arial"/>
              </a:rPr>
              <a:t> </a:t>
            </a:r>
            <a:r>
              <a:rPr dirty="0" sz="1150" spc="-10">
                <a:latin typeface="Arial"/>
                <a:cs typeface="Arial"/>
              </a:rPr>
              <a:t>standard</a:t>
            </a:r>
            <a:endParaRPr sz="1150">
              <a:latin typeface="Arial"/>
              <a:cs typeface="Arial"/>
            </a:endParaRPr>
          </a:p>
          <a:p>
            <a:pPr marL="282575" indent="-245110">
              <a:lnSpc>
                <a:spcPct val="100000"/>
              </a:lnSpc>
              <a:spcBef>
                <a:spcPts val="254"/>
              </a:spcBef>
              <a:buChar char="•"/>
              <a:tabLst>
                <a:tab pos="282575" algn="l"/>
                <a:tab pos="283210" algn="l"/>
              </a:tabLst>
            </a:pPr>
            <a:r>
              <a:rPr dirty="0" sz="1150" spc="-10">
                <a:latin typeface="Arial"/>
                <a:cs typeface="Arial"/>
              </a:rPr>
              <a:t>Slab Offset </a:t>
            </a:r>
            <a:r>
              <a:rPr dirty="0" sz="1150" spc="-5">
                <a:latin typeface="Arial"/>
                <a:cs typeface="Arial"/>
              </a:rPr>
              <a:t>(“A”) </a:t>
            </a:r>
            <a:r>
              <a:rPr dirty="0" sz="1150" spc="-10">
                <a:latin typeface="Arial"/>
                <a:cs typeface="Arial"/>
              </a:rPr>
              <a:t>=</a:t>
            </a:r>
            <a:r>
              <a:rPr dirty="0" sz="1150" spc="10">
                <a:latin typeface="Arial"/>
                <a:cs typeface="Arial"/>
              </a:rPr>
              <a:t> </a:t>
            </a:r>
            <a:r>
              <a:rPr dirty="0" sz="1150" spc="-10">
                <a:latin typeface="Arial"/>
                <a:cs typeface="Arial"/>
              </a:rPr>
              <a:t>12.5”</a:t>
            </a:r>
            <a:endParaRPr sz="1150">
              <a:latin typeface="Arial"/>
              <a:cs typeface="Arial"/>
            </a:endParaRPr>
          </a:p>
          <a:p>
            <a:pPr marL="282575" indent="-245110">
              <a:lnSpc>
                <a:spcPct val="100000"/>
              </a:lnSpc>
              <a:spcBef>
                <a:spcPts val="265"/>
              </a:spcBef>
              <a:buChar char="•"/>
              <a:tabLst>
                <a:tab pos="282575" algn="l"/>
                <a:tab pos="283210" algn="l"/>
              </a:tabLst>
            </a:pPr>
            <a:r>
              <a:rPr dirty="0" sz="1150" spc="-10">
                <a:latin typeface="Arial"/>
                <a:cs typeface="Arial"/>
              </a:rPr>
              <a:t>Pick point:</a:t>
            </a:r>
            <a:r>
              <a:rPr dirty="0" sz="1150">
                <a:latin typeface="Arial"/>
                <a:cs typeface="Arial"/>
              </a:rPr>
              <a:t> </a:t>
            </a:r>
            <a:r>
              <a:rPr dirty="0" sz="1150" spc="-10">
                <a:latin typeface="Arial"/>
                <a:cs typeface="Arial"/>
              </a:rPr>
              <a:t>8’-3”</a:t>
            </a:r>
            <a:endParaRPr sz="1150">
              <a:latin typeface="Arial"/>
              <a:cs typeface="Arial"/>
            </a:endParaRPr>
          </a:p>
          <a:p>
            <a:pPr marL="282575" indent="-245110">
              <a:lnSpc>
                <a:spcPct val="100000"/>
              </a:lnSpc>
              <a:spcBef>
                <a:spcPts val="265"/>
              </a:spcBef>
              <a:buChar char="•"/>
              <a:tabLst>
                <a:tab pos="282575" algn="l"/>
                <a:tab pos="283210" algn="l"/>
              </a:tabLst>
            </a:pPr>
            <a:r>
              <a:rPr dirty="0" sz="1150" spc="-10">
                <a:latin typeface="Arial"/>
                <a:cs typeface="Arial"/>
              </a:rPr>
              <a:t>Bunk point:</a:t>
            </a:r>
            <a:r>
              <a:rPr dirty="0" sz="1150">
                <a:latin typeface="Arial"/>
                <a:cs typeface="Arial"/>
              </a:rPr>
              <a:t> </a:t>
            </a:r>
            <a:r>
              <a:rPr dirty="0" sz="1150" spc="-10">
                <a:latin typeface="Arial"/>
                <a:cs typeface="Arial"/>
              </a:rPr>
              <a:t>13’-8”</a:t>
            </a:r>
            <a:endParaRPr sz="1150">
              <a:latin typeface="Arial"/>
              <a:cs typeface="Arial"/>
            </a:endParaRPr>
          </a:p>
          <a:p>
            <a:pPr marL="282575" indent="-245110">
              <a:lnSpc>
                <a:spcPct val="100000"/>
              </a:lnSpc>
              <a:spcBef>
                <a:spcPts val="260"/>
              </a:spcBef>
              <a:buChar char="•"/>
              <a:tabLst>
                <a:tab pos="282575" algn="l"/>
                <a:tab pos="283210" algn="l"/>
              </a:tabLst>
            </a:pPr>
            <a:r>
              <a:rPr dirty="0" sz="1150" spc="-10">
                <a:latin typeface="Arial"/>
                <a:cs typeface="Arial"/>
              </a:rPr>
              <a:t>Minimum </a:t>
            </a:r>
            <a:r>
              <a:rPr dirty="0" sz="1150" spc="-15">
                <a:latin typeface="Arial"/>
                <a:cs typeface="Arial"/>
              </a:rPr>
              <a:t>Truck </a:t>
            </a:r>
            <a:r>
              <a:rPr dirty="0" sz="1150" spc="-10">
                <a:latin typeface="Arial"/>
                <a:cs typeface="Arial"/>
              </a:rPr>
              <a:t>Stiffness: 40,000 kip-in/rad </a:t>
            </a:r>
            <a:r>
              <a:rPr dirty="0" sz="1150" spc="-15">
                <a:latin typeface="Arial"/>
                <a:cs typeface="Arial"/>
              </a:rPr>
              <a:t>with </a:t>
            </a:r>
            <a:r>
              <a:rPr dirty="0" sz="1150" spc="-10">
                <a:latin typeface="Arial"/>
                <a:cs typeface="Arial"/>
              </a:rPr>
              <a:t>72”</a:t>
            </a:r>
            <a:r>
              <a:rPr dirty="0" sz="1150" spc="85">
                <a:latin typeface="Arial"/>
                <a:cs typeface="Arial"/>
              </a:rPr>
              <a:t> </a:t>
            </a:r>
            <a:r>
              <a:rPr dirty="0" sz="1150" spc="-10">
                <a:latin typeface="Arial"/>
                <a:cs typeface="Arial"/>
              </a:rPr>
              <a:t>wheelbase</a:t>
            </a:r>
            <a:endParaRPr sz="1150">
              <a:latin typeface="Arial"/>
              <a:cs typeface="Arial"/>
            </a:endParaRPr>
          </a:p>
          <a:p>
            <a:pPr marL="282575" indent="-245110">
              <a:lnSpc>
                <a:spcPct val="100000"/>
              </a:lnSpc>
              <a:spcBef>
                <a:spcPts val="265"/>
              </a:spcBef>
              <a:buChar char="•"/>
              <a:tabLst>
                <a:tab pos="282575" algn="l"/>
                <a:tab pos="283210" algn="l"/>
              </a:tabLst>
            </a:pPr>
            <a:r>
              <a:rPr dirty="0" sz="1150" spc="-10">
                <a:latin typeface="Arial"/>
                <a:cs typeface="Arial"/>
              </a:rPr>
              <a:t>Load</a:t>
            </a:r>
            <a:r>
              <a:rPr dirty="0" sz="1150" spc="-15">
                <a:latin typeface="Arial"/>
                <a:cs typeface="Arial"/>
              </a:rPr>
              <a:t> </a:t>
            </a:r>
            <a:r>
              <a:rPr dirty="0" sz="1150" spc="-10">
                <a:latin typeface="Arial"/>
                <a:cs typeface="Arial"/>
              </a:rPr>
              <a:t>Rating:</a:t>
            </a:r>
            <a:endParaRPr sz="1150">
              <a:latin typeface="Arial"/>
              <a:cs typeface="Arial"/>
            </a:endParaRPr>
          </a:p>
          <a:p>
            <a:pPr lvl="1" marL="568325" indent="-205104">
              <a:lnSpc>
                <a:spcPct val="100000"/>
              </a:lnSpc>
              <a:spcBef>
                <a:spcPts val="265"/>
              </a:spcBef>
              <a:buChar char="–"/>
              <a:tabLst>
                <a:tab pos="568960" algn="l"/>
              </a:tabLst>
            </a:pPr>
            <a:r>
              <a:rPr dirty="0" sz="1150" spc="-15">
                <a:latin typeface="Arial"/>
                <a:cs typeface="Arial"/>
              </a:rPr>
              <a:t>Inventory: </a:t>
            </a:r>
            <a:r>
              <a:rPr dirty="0" sz="1150" spc="-10">
                <a:latin typeface="Arial"/>
                <a:cs typeface="Arial"/>
              </a:rPr>
              <a:t>Service III </a:t>
            </a:r>
            <a:r>
              <a:rPr dirty="0" sz="1150" spc="-5">
                <a:latin typeface="Arial"/>
                <a:cs typeface="Arial"/>
              </a:rPr>
              <a:t>RF </a:t>
            </a:r>
            <a:r>
              <a:rPr dirty="0" sz="1150" spc="-10">
                <a:latin typeface="Arial"/>
                <a:cs typeface="Arial"/>
              </a:rPr>
              <a:t>=</a:t>
            </a:r>
            <a:r>
              <a:rPr dirty="0" sz="1150" spc="105">
                <a:latin typeface="Arial"/>
                <a:cs typeface="Arial"/>
              </a:rPr>
              <a:t> </a:t>
            </a:r>
            <a:r>
              <a:rPr dirty="0" sz="1150" spc="-10">
                <a:latin typeface="Arial"/>
                <a:cs typeface="Arial"/>
              </a:rPr>
              <a:t>1.4,</a:t>
            </a:r>
            <a:endParaRPr sz="1150">
              <a:latin typeface="Arial"/>
              <a:cs typeface="Arial"/>
            </a:endParaRPr>
          </a:p>
          <a:p>
            <a:pPr lvl="1" marL="568325" indent="-205104">
              <a:lnSpc>
                <a:spcPct val="100000"/>
              </a:lnSpc>
              <a:spcBef>
                <a:spcPts val="265"/>
              </a:spcBef>
              <a:buChar char="–"/>
              <a:tabLst>
                <a:tab pos="568960" algn="l"/>
              </a:tabLst>
            </a:pPr>
            <a:r>
              <a:rPr dirty="0" sz="1150" spc="-10">
                <a:latin typeface="Arial"/>
                <a:cs typeface="Arial"/>
              </a:rPr>
              <a:t>Operating: +M </a:t>
            </a:r>
            <a:r>
              <a:rPr dirty="0" sz="1150" spc="-5">
                <a:latin typeface="Arial"/>
                <a:cs typeface="Arial"/>
              </a:rPr>
              <a:t>RF </a:t>
            </a:r>
            <a:r>
              <a:rPr dirty="0" sz="1150" spc="-10">
                <a:latin typeface="Arial"/>
                <a:cs typeface="Arial"/>
              </a:rPr>
              <a:t>=</a:t>
            </a:r>
            <a:r>
              <a:rPr dirty="0" sz="1150" spc="25">
                <a:latin typeface="Arial"/>
                <a:cs typeface="Arial"/>
              </a:rPr>
              <a:t> </a:t>
            </a:r>
            <a:r>
              <a:rPr dirty="0" sz="1150" spc="-10">
                <a:latin typeface="Arial"/>
                <a:cs typeface="Arial"/>
              </a:rPr>
              <a:t>2.18</a:t>
            </a:r>
            <a:endParaRPr sz="1150">
              <a:latin typeface="Arial"/>
              <a:cs typeface="Arial"/>
            </a:endParaRPr>
          </a:p>
        </p:txBody>
      </p:sp>
      <p:sp>
        <p:nvSpPr>
          <p:cNvPr id="23" name="object 23"/>
          <p:cNvSpPr txBox="1"/>
          <p:nvPr/>
        </p:nvSpPr>
        <p:spPr>
          <a:xfrm>
            <a:off x="6903724" y="8873744"/>
            <a:ext cx="19240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17</a:t>
            </a:r>
            <a:r>
              <a:rPr dirty="0" sz="850">
                <a:solidFill>
                  <a:srgbClr val="FFFFFF"/>
                </a:solidFill>
                <a:latin typeface="Arial"/>
                <a:cs typeface="Arial"/>
              </a:rPr>
              <a:t>4</a:t>
            </a:r>
            <a:endParaRPr sz="850">
              <a:latin typeface="Arial"/>
              <a:cs typeface="Arial"/>
            </a:endParaRPr>
          </a:p>
        </p:txBody>
      </p:sp>
      <p:sp>
        <p:nvSpPr>
          <p:cNvPr id="24" name="object 24"/>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25" name="object 25"/>
          <p:cNvSpPr txBox="1"/>
          <p:nvPr/>
        </p:nvSpPr>
        <p:spPr>
          <a:xfrm>
            <a:off x="610612" y="4704026"/>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7</a:t>
            </a:r>
            <a:r>
              <a:rPr dirty="0" sz="1050" spc="-5">
                <a:solidFill>
                  <a:srgbClr val="262626"/>
                </a:solidFill>
                <a:latin typeface="Calibri"/>
                <a:cs typeface="Calibri"/>
              </a:rPr>
              <a:t>3</a:t>
            </a:r>
            <a:endParaRPr sz="1050">
              <a:latin typeface="Calibri"/>
              <a:cs typeface="Calibri"/>
            </a:endParaRPr>
          </a:p>
        </p:txBody>
      </p:sp>
      <p:sp>
        <p:nvSpPr>
          <p:cNvPr id="27" name="object 27"/>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26" name="object 26"/>
          <p:cNvSpPr txBox="1"/>
          <p:nvPr/>
        </p:nvSpPr>
        <p:spPr>
          <a:xfrm>
            <a:off x="610612" y="9080951"/>
            <a:ext cx="22669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a:t>
            </a:r>
            <a:r>
              <a:rPr dirty="0" sz="1050" spc="-15">
                <a:solidFill>
                  <a:srgbClr val="262626"/>
                </a:solidFill>
                <a:latin typeface="Calibri"/>
                <a:cs typeface="Calibri"/>
              </a:rPr>
              <a:t>7</a:t>
            </a:r>
            <a:r>
              <a:rPr dirty="0" sz="1050" spc="-5">
                <a:solidFill>
                  <a:srgbClr val="262626"/>
                </a:solidFill>
                <a:latin typeface="Calibri"/>
                <a:cs typeface="Calibri"/>
              </a:rPr>
              <a:t>4</a:t>
            </a:r>
            <a:endParaRPr sz="1050">
              <a:latin typeface="Calibri"/>
              <a:cs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48895" rIns="0" bIns="0" rtlCol="0" vert="horz">
            <a:spAutoFit/>
          </a:bodyPr>
          <a:lstStyle/>
          <a:p>
            <a:pPr marL="734695" marR="5080" indent="-267335">
              <a:lnSpc>
                <a:spcPts val="4140"/>
              </a:lnSpc>
              <a:spcBef>
                <a:spcPts val="385"/>
              </a:spcBef>
            </a:pPr>
            <a:r>
              <a:rPr dirty="0" spc="-5"/>
              <a:t>Precast, Prestress Bridge  Girder Design</a:t>
            </a:r>
            <a:r>
              <a:rPr dirty="0" spc="-25"/>
              <a:t> </a:t>
            </a:r>
            <a:r>
              <a:rPr dirty="0" spc="-5"/>
              <a:t>Example</a:t>
            </a:r>
          </a:p>
        </p:txBody>
      </p:sp>
      <p:sp>
        <p:nvSpPr>
          <p:cNvPr id="3" name="object 3"/>
          <p:cNvSpPr txBox="1"/>
          <p:nvPr/>
        </p:nvSpPr>
        <p:spPr>
          <a:xfrm>
            <a:off x="3129864" y="4826000"/>
            <a:ext cx="1971039" cy="299720"/>
          </a:xfrm>
          <a:prstGeom prst="rect">
            <a:avLst/>
          </a:prstGeom>
        </p:spPr>
        <p:txBody>
          <a:bodyPr wrap="square" lIns="0" tIns="12700" rIns="0" bIns="0" rtlCol="0" vert="horz">
            <a:spAutoFit/>
          </a:bodyPr>
          <a:lstStyle/>
          <a:p>
            <a:pPr marL="12700">
              <a:lnSpc>
                <a:spcPct val="100000"/>
              </a:lnSpc>
              <a:spcBef>
                <a:spcPts val="100"/>
              </a:spcBef>
            </a:pPr>
            <a:r>
              <a:rPr dirty="0" sz="1800" spc="-5" b="1">
                <a:latin typeface="Arial"/>
                <a:cs typeface="Arial"/>
              </a:rPr>
              <a:t>PGSuper</a:t>
            </a:r>
            <a:r>
              <a:rPr dirty="0" sz="1800" spc="-80" b="1">
                <a:latin typeface="Arial"/>
                <a:cs typeface="Arial"/>
              </a:rPr>
              <a:t> </a:t>
            </a:r>
            <a:r>
              <a:rPr dirty="0" sz="1800" b="1">
                <a:latin typeface="Arial"/>
                <a:cs typeface="Arial"/>
              </a:rPr>
              <a:t>Training</a:t>
            </a:r>
            <a:endParaRPr sz="1800">
              <a:latin typeface="Arial"/>
              <a:cs typeface="Arial"/>
            </a:endParaRPr>
          </a:p>
        </p:txBody>
      </p:sp>
      <p:sp>
        <p:nvSpPr>
          <p:cNvPr id="4" name="object 4"/>
          <p:cNvSpPr txBox="1"/>
          <p:nvPr/>
        </p:nvSpPr>
        <p:spPr>
          <a:xfrm>
            <a:off x="2840227" y="8279383"/>
            <a:ext cx="2550160" cy="208279"/>
          </a:xfrm>
          <a:prstGeom prst="rect">
            <a:avLst/>
          </a:prstGeom>
        </p:spPr>
        <p:txBody>
          <a:bodyPr wrap="square" lIns="0" tIns="12700" rIns="0" bIns="0" rtlCol="0" vert="horz">
            <a:spAutoFit/>
          </a:bodyPr>
          <a:lstStyle/>
          <a:p>
            <a:pPr marL="12700">
              <a:lnSpc>
                <a:spcPct val="100000"/>
              </a:lnSpc>
              <a:spcBef>
                <a:spcPts val="100"/>
              </a:spcBef>
            </a:pPr>
            <a:r>
              <a:rPr dirty="0" sz="1200">
                <a:latin typeface="Arial"/>
                <a:cs typeface="Arial"/>
              </a:rPr>
              <a:t>WSDOT </a:t>
            </a:r>
            <a:r>
              <a:rPr dirty="0" sz="1200" spc="-5">
                <a:latin typeface="Arial"/>
                <a:cs typeface="Arial"/>
              </a:rPr>
              <a:t>Bridge </a:t>
            </a:r>
            <a:r>
              <a:rPr dirty="0" sz="1200">
                <a:latin typeface="Arial"/>
                <a:cs typeface="Arial"/>
              </a:rPr>
              <a:t>and </a:t>
            </a:r>
            <a:r>
              <a:rPr dirty="0" sz="1200" spc="-5">
                <a:latin typeface="Arial"/>
                <a:cs typeface="Arial"/>
              </a:rPr>
              <a:t>Structures</a:t>
            </a:r>
            <a:r>
              <a:rPr dirty="0" sz="1200" spc="-50">
                <a:latin typeface="Arial"/>
                <a:cs typeface="Arial"/>
              </a:rPr>
              <a:t> </a:t>
            </a:r>
            <a:r>
              <a:rPr dirty="0" sz="1200" spc="-5">
                <a:latin typeface="Arial"/>
                <a:cs typeface="Arial"/>
              </a:rPr>
              <a:t>Office</a:t>
            </a:r>
            <a:endParaRPr sz="1200">
              <a:latin typeface="Arial"/>
              <a:cs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1184" y="32273"/>
            <a:ext cx="737235" cy="215265"/>
          </a:xfrm>
          <a:prstGeom prst="rect">
            <a:avLst/>
          </a:prstGeom>
        </p:spPr>
        <p:txBody>
          <a:bodyPr wrap="square" lIns="0" tIns="11430" rIns="0" bIns="0" rtlCol="0" vert="horz">
            <a:spAutoFit/>
          </a:bodyPr>
          <a:lstStyle/>
          <a:p>
            <a:pPr marL="12700">
              <a:lnSpc>
                <a:spcPct val="100000"/>
              </a:lnSpc>
              <a:spcBef>
                <a:spcPts val="90"/>
              </a:spcBef>
            </a:pPr>
            <a:r>
              <a:rPr dirty="0" sz="1250">
                <a:latin typeface="Arial"/>
                <a:cs typeface="Arial"/>
              </a:rPr>
              <a:t>12/5/2022</a:t>
            </a:r>
            <a:endParaRPr sz="1250">
              <a:latin typeface="Arial"/>
              <a:cs typeface="Arial"/>
            </a:endParaRPr>
          </a:p>
        </p:txBody>
      </p:sp>
      <p:sp>
        <p:nvSpPr>
          <p:cNvPr id="3" name="object 3"/>
          <p:cNvSpPr/>
          <p:nvPr/>
        </p:nvSpPr>
        <p:spPr>
          <a:xfrm>
            <a:off x="623316" y="1005839"/>
            <a:ext cx="6525767" cy="367131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46858" y="447399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5" name="object 5"/>
          <p:cNvSpPr txBox="1">
            <a:spLocks noGrp="1"/>
          </p:cNvSpPr>
          <p:nvPr>
            <p:ph type="title"/>
          </p:nvPr>
        </p:nvSpPr>
        <p:spPr>
          <a:xfrm>
            <a:off x="1016466" y="1153205"/>
            <a:ext cx="2878455" cy="417195"/>
          </a:xfrm>
          <a:prstGeom prst="rect"/>
        </p:spPr>
        <p:txBody>
          <a:bodyPr wrap="square" lIns="0" tIns="14604" rIns="0" bIns="0" rtlCol="0" vert="horz">
            <a:spAutoFit/>
          </a:bodyPr>
          <a:lstStyle/>
          <a:p>
            <a:pPr>
              <a:lnSpc>
                <a:spcPct val="100000"/>
              </a:lnSpc>
              <a:spcBef>
                <a:spcPts val="114"/>
              </a:spcBef>
            </a:pPr>
            <a:r>
              <a:rPr dirty="0" sz="2550" spc="10" b="0">
                <a:solidFill>
                  <a:srgbClr val="1C7C5B"/>
                </a:solidFill>
                <a:latin typeface="Arial Black"/>
                <a:cs typeface="Arial Black"/>
              </a:rPr>
              <a:t>Design</a:t>
            </a:r>
            <a:r>
              <a:rPr dirty="0" sz="2550" spc="-75" b="0">
                <a:solidFill>
                  <a:srgbClr val="1C7C5B"/>
                </a:solidFill>
                <a:latin typeface="Arial Black"/>
                <a:cs typeface="Arial Black"/>
              </a:rPr>
              <a:t> </a:t>
            </a:r>
            <a:r>
              <a:rPr dirty="0" sz="2550" spc="10" b="0">
                <a:solidFill>
                  <a:srgbClr val="1C7C5B"/>
                </a:solidFill>
                <a:latin typeface="Arial Black"/>
                <a:cs typeface="Arial Black"/>
              </a:rPr>
              <a:t>Example</a:t>
            </a:r>
            <a:endParaRPr sz="2550">
              <a:latin typeface="Arial Black"/>
              <a:cs typeface="Arial Black"/>
            </a:endParaRPr>
          </a:p>
        </p:txBody>
      </p:sp>
      <p:sp>
        <p:nvSpPr>
          <p:cNvPr id="6" name="object 6"/>
          <p:cNvSpPr txBox="1"/>
          <p:nvPr/>
        </p:nvSpPr>
        <p:spPr>
          <a:xfrm>
            <a:off x="1016505" y="1843558"/>
            <a:ext cx="5733415" cy="1905000"/>
          </a:xfrm>
          <a:prstGeom prst="rect">
            <a:avLst/>
          </a:prstGeom>
        </p:spPr>
        <p:txBody>
          <a:bodyPr wrap="square" lIns="0" tIns="46355" rIns="0" bIns="0" rtlCol="0" vert="horz">
            <a:spAutoFit/>
          </a:bodyPr>
          <a:lstStyle/>
          <a:p>
            <a:pPr marL="244475" indent="-245110">
              <a:lnSpc>
                <a:spcPct val="100000"/>
              </a:lnSpc>
              <a:spcBef>
                <a:spcPts val="365"/>
              </a:spcBef>
              <a:buChar char="•"/>
              <a:tabLst>
                <a:tab pos="244475" algn="l"/>
                <a:tab pos="245110" algn="l"/>
              </a:tabLst>
            </a:pPr>
            <a:r>
              <a:rPr dirty="0" sz="1150" spc="-10">
                <a:latin typeface="Arial"/>
                <a:cs typeface="Arial"/>
              </a:rPr>
              <a:t>Based on </a:t>
            </a:r>
            <a:r>
              <a:rPr dirty="0" sz="1150" spc="-5">
                <a:latin typeface="Arial"/>
                <a:cs typeface="Arial"/>
              </a:rPr>
              <a:t>WSDOT’s </a:t>
            </a:r>
            <a:r>
              <a:rPr dirty="0" sz="1150" spc="-10">
                <a:latin typeface="Arial"/>
                <a:cs typeface="Arial"/>
              </a:rPr>
              <a:t>BridgeLink::PGSuper validation</a:t>
            </a:r>
            <a:r>
              <a:rPr dirty="0" sz="1150" spc="-45">
                <a:latin typeface="Arial"/>
                <a:cs typeface="Arial"/>
              </a:rPr>
              <a:t> </a:t>
            </a:r>
            <a:r>
              <a:rPr dirty="0" sz="1150" spc="-10">
                <a:latin typeface="Arial"/>
                <a:cs typeface="Arial"/>
              </a:rPr>
              <a:t>example</a:t>
            </a:r>
            <a:endParaRPr sz="1150">
              <a:latin typeface="Arial"/>
              <a:cs typeface="Arial"/>
            </a:endParaRPr>
          </a:p>
          <a:p>
            <a:pPr marL="244475" indent="-245110">
              <a:lnSpc>
                <a:spcPct val="100000"/>
              </a:lnSpc>
              <a:spcBef>
                <a:spcPts val="265"/>
              </a:spcBef>
              <a:buChar char="•"/>
              <a:tabLst>
                <a:tab pos="244475" algn="l"/>
                <a:tab pos="245110" algn="l"/>
              </a:tabLst>
            </a:pPr>
            <a:r>
              <a:rPr dirty="0" sz="1150" spc="-10">
                <a:latin typeface="Arial"/>
                <a:cs typeface="Arial"/>
              </a:rPr>
              <a:t>“Hand” calculations that illustrate how the software is performing engineering</a:t>
            </a:r>
            <a:r>
              <a:rPr dirty="0" sz="1150" spc="185">
                <a:latin typeface="Arial"/>
                <a:cs typeface="Arial"/>
              </a:rPr>
              <a:t> </a:t>
            </a:r>
            <a:r>
              <a:rPr dirty="0" sz="1150" spc="-15">
                <a:latin typeface="Arial"/>
                <a:cs typeface="Arial"/>
              </a:rPr>
              <a:t>analysis</a:t>
            </a:r>
            <a:endParaRPr sz="1150">
              <a:latin typeface="Arial"/>
              <a:cs typeface="Arial"/>
            </a:endParaRPr>
          </a:p>
          <a:p>
            <a:pPr>
              <a:lnSpc>
                <a:spcPct val="100000"/>
              </a:lnSpc>
              <a:spcBef>
                <a:spcPts val="10"/>
              </a:spcBef>
              <a:buFont typeface="Arial"/>
              <a:buChar char="•"/>
            </a:pPr>
            <a:endParaRPr sz="1650">
              <a:latin typeface="Arial"/>
              <a:cs typeface="Arial"/>
            </a:endParaRPr>
          </a:p>
          <a:p>
            <a:pPr marL="244475" indent="-245110">
              <a:lnSpc>
                <a:spcPct val="100000"/>
              </a:lnSpc>
              <a:buChar char="•"/>
              <a:tabLst>
                <a:tab pos="244475" algn="l"/>
                <a:tab pos="245110" algn="l"/>
              </a:tabLst>
            </a:pPr>
            <a:r>
              <a:rPr dirty="0" sz="1150" spc="-10">
                <a:latin typeface="Arial"/>
                <a:cs typeface="Arial"/>
              </a:rPr>
              <a:t>Download BridgeLink™ </a:t>
            </a:r>
            <a:r>
              <a:rPr dirty="0" sz="1150" spc="-5">
                <a:latin typeface="Arial"/>
                <a:cs typeface="Arial"/>
              </a:rPr>
              <a:t>from</a:t>
            </a:r>
            <a:r>
              <a:rPr dirty="0" sz="1150" spc="-15">
                <a:solidFill>
                  <a:srgbClr val="0000FF"/>
                </a:solidFill>
                <a:latin typeface="Arial"/>
                <a:cs typeface="Arial"/>
              </a:rPr>
              <a:t> </a:t>
            </a:r>
            <a:r>
              <a:rPr dirty="0" u="sng" sz="1150" spc="-10">
                <a:solidFill>
                  <a:srgbClr val="0000FF"/>
                </a:solidFill>
                <a:uFill>
                  <a:solidFill>
                    <a:srgbClr val="0000FF"/>
                  </a:solidFill>
                </a:uFill>
                <a:latin typeface="Arial"/>
                <a:cs typeface="Arial"/>
              </a:rPr>
              <a:t>https://</a:t>
            </a:r>
            <a:r>
              <a:rPr dirty="0" u="sng" sz="1150" spc="-10">
                <a:solidFill>
                  <a:srgbClr val="0000FF"/>
                </a:solidFill>
                <a:uFill>
                  <a:solidFill>
                    <a:srgbClr val="0000FF"/>
                  </a:solidFill>
                </a:uFill>
                <a:latin typeface="Arial"/>
                <a:cs typeface="Arial"/>
                <a:hlinkClick r:id="rId3"/>
              </a:rPr>
              <a:t>www.wsdot.wa.gov/eesc/bridge/software</a:t>
            </a:r>
            <a:endParaRPr sz="1150">
              <a:latin typeface="Arial"/>
              <a:cs typeface="Arial"/>
            </a:endParaRPr>
          </a:p>
          <a:p>
            <a:pPr marL="244475" indent="-245110">
              <a:lnSpc>
                <a:spcPct val="100000"/>
              </a:lnSpc>
              <a:spcBef>
                <a:spcPts val="265"/>
              </a:spcBef>
              <a:buChar char="•"/>
              <a:tabLst>
                <a:tab pos="244475" algn="l"/>
                <a:tab pos="245110" algn="l"/>
              </a:tabLst>
            </a:pPr>
            <a:r>
              <a:rPr dirty="0" sz="1150" spc="-10">
                <a:latin typeface="Arial"/>
                <a:cs typeface="Arial"/>
              </a:rPr>
              <a:t>Google “PGSuper Download” </a:t>
            </a:r>
            <a:r>
              <a:rPr dirty="0" sz="1150" spc="-5">
                <a:latin typeface="Arial"/>
                <a:cs typeface="Arial"/>
              </a:rPr>
              <a:t>or </a:t>
            </a:r>
            <a:r>
              <a:rPr dirty="0" sz="1150" spc="-10">
                <a:latin typeface="Arial"/>
                <a:cs typeface="Arial"/>
              </a:rPr>
              <a:t>“BridgeLink</a:t>
            </a:r>
            <a:r>
              <a:rPr dirty="0" sz="1150" spc="-5">
                <a:latin typeface="Arial"/>
                <a:cs typeface="Arial"/>
              </a:rPr>
              <a:t> </a:t>
            </a:r>
            <a:r>
              <a:rPr dirty="0" sz="1150" spc="-10">
                <a:latin typeface="Arial"/>
                <a:cs typeface="Arial"/>
              </a:rPr>
              <a:t>Download”</a:t>
            </a:r>
            <a:endParaRPr sz="1150">
              <a:latin typeface="Arial"/>
              <a:cs typeface="Arial"/>
            </a:endParaRPr>
          </a:p>
          <a:p>
            <a:pPr>
              <a:lnSpc>
                <a:spcPct val="100000"/>
              </a:lnSpc>
              <a:spcBef>
                <a:spcPts val="5"/>
              </a:spcBef>
              <a:buFont typeface="Arial"/>
              <a:buChar char="•"/>
            </a:pPr>
            <a:endParaRPr sz="1650">
              <a:latin typeface="Arial"/>
              <a:cs typeface="Arial"/>
            </a:endParaRPr>
          </a:p>
          <a:p>
            <a:pPr marL="244475" indent="-245110">
              <a:lnSpc>
                <a:spcPct val="100000"/>
              </a:lnSpc>
              <a:spcBef>
                <a:spcPts val="5"/>
              </a:spcBef>
              <a:buChar char="•"/>
              <a:tabLst>
                <a:tab pos="244475" algn="l"/>
                <a:tab pos="245110" algn="l"/>
              </a:tabLst>
            </a:pPr>
            <a:r>
              <a:rPr dirty="0" sz="1150" spc="-10">
                <a:latin typeface="Arial"/>
                <a:cs typeface="Arial"/>
              </a:rPr>
              <a:t>BridgeLink suite </a:t>
            </a:r>
            <a:r>
              <a:rPr dirty="0" sz="1150" spc="-5">
                <a:latin typeface="Arial"/>
                <a:cs typeface="Arial"/>
              </a:rPr>
              <a:t>is </a:t>
            </a:r>
            <a:r>
              <a:rPr dirty="0" sz="1150" spc="-10">
                <a:latin typeface="Arial"/>
                <a:cs typeface="Arial"/>
              </a:rPr>
              <a:t>Open Source</a:t>
            </a:r>
            <a:r>
              <a:rPr dirty="0" sz="1150" spc="-20">
                <a:latin typeface="Arial"/>
                <a:cs typeface="Arial"/>
              </a:rPr>
              <a:t> </a:t>
            </a:r>
            <a:r>
              <a:rPr dirty="0" sz="1150" spc="-10">
                <a:latin typeface="Arial"/>
                <a:cs typeface="Arial"/>
              </a:rPr>
              <a:t>Software</a:t>
            </a:r>
            <a:endParaRPr sz="1150">
              <a:latin typeface="Arial"/>
              <a:cs typeface="Arial"/>
            </a:endParaRPr>
          </a:p>
          <a:p>
            <a:pPr marL="244475" indent="-245110">
              <a:lnSpc>
                <a:spcPct val="100000"/>
              </a:lnSpc>
              <a:spcBef>
                <a:spcPts val="265"/>
              </a:spcBef>
              <a:buChar char="•"/>
              <a:tabLst>
                <a:tab pos="244475" algn="l"/>
                <a:tab pos="245110" algn="l"/>
              </a:tabLst>
            </a:pPr>
            <a:r>
              <a:rPr dirty="0" sz="1150" spc="-10">
                <a:latin typeface="Arial"/>
                <a:cs typeface="Arial"/>
              </a:rPr>
              <a:t>Jointly developed by </a:t>
            </a:r>
            <a:r>
              <a:rPr dirty="0" sz="1150">
                <a:latin typeface="Arial"/>
                <a:cs typeface="Arial"/>
              </a:rPr>
              <a:t>WSDOT </a:t>
            </a:r>
            <a:r>
              <a:rPr dirty="0" sz="1150" spc="-10">
                <a:latin typeface="Arial"/>
                <a:cs typeface="Arial"/>
              </a:rPr>
              <a:t>and</a:t>
            </a:r>
            <a:r>
              <a:rPr dirty="0" sz="1150" spc="-114">
                <a:latin typeface="Arial"/>
                <a:cs typeface="Arial"/>
              </a:rPr>
              <a:t> </a:t>
            </a:r>
            <a:r>
              <a:rPr dirty="0" sz="1150" spc="-10">
                <a:latin typeface="Arial"/>
                <a:cs typeface="Arial"/>
              </a:rPr>
              <a:t>TxDOT</a:t>
            </a:r>
            <a:endParaRPr sz="1150">
              <a:latin typeface="Arial"/>
              <a:cs typeface="Arial"/>
            </a:endParaRPr>
          </a:p>
          <a:p>
            <a:pPr marL="244475" indent="-245110">
              <a:lnSpc>
                <a:spcPct val="100000"/>
              </a:lnSpc>
              <a:spcBef>
                <a:spcPts val="260"/>
              </a:spcBef>
              <a:buChar char="•"/>
              <a:tabLst>
                <a:tab pos="244475" algn="l"/>
                <a:tab pos="245110" algn="l"/>
              </a:tabLst>
            </a:pPr>
            <a:r>
              <a:rPr dirty="0" sz="1150" spc="-5">
                <a:latin typeface="Arial"/>
                <a:cs typeface="Arial"/>
              </a:rPr>
              <a:t>Source </a:t>
            </a:r>
            <a:r>
              <a:rPr dirty="0" sz="1150" spc="-10">
                <a:latin typeface="Arial"/>
                <a:cs typeface="Arial"/>
              </a:rPr>
              <a:t>code available on GitHub</a:t>
            </a:r>
            <a:r>
              <a:rPr dirty="0" sz="1150" spc="-20">
                <a:latin typeface="Arial"/>
                <a:cs typeface="Arial"/>
              </a:rPr>
              <a:t> </a:t>
            </a:r>
            <a:r>
              <a:rPr dirty="0" sz="1150" spc="-5">
                <a:latin typeface="Arial"/>
                <a:cs typeface="Arial"/>
              </a:rPr>
              <a:t>(https://github.com/WSDOT)</a:t>
            </a:r>
            <a:endParaRPr sz="1150">
              <a:latin typeface="Arial"/>
              <a:cs typeface="Arial"/>
            </a:endParaRPr>
          </a:p>
        </p:txBody>
      </p:sp>
      <p:sp>
        <p:nvSpPr>
          <p:cNvPr id="7" name="object 7"/>
          <p:cNvSpPr txBox="1"/>
          <p:nvPr/>
        </p:nvSpPr>
        <p:spPr>
          <a:xfrm>
            <a:off x="6963162" y="4498371"/>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a:t>
            </a:r>
            <a:r>
              <a:rPr dirty="0" sz="850">
                <a:solidFill>
                  <a:srgbClr val="FFFFFF"/>
                </a:solidFill>
                <a:latin typeface="Arial"/>
                <a:cs typeface="Arial"/>
              </a:rPr>
              <a:t>7</a:t>
            </a:r>
            <a:endParaRPr sz="850">
              <a:latin typeface="Arial"/>
              <a:cs typeface="Arial"/>
            </a:endParaRPr>
          </a:p>
        </p:txBody>
      </p:sp>
      <p:sp>
        <p:nvSpPr>
          <p:cNvPr id="8" name="object 8"/>
          <p:cNvSpPr/>
          <p:nvPr/>
        </p:nvSpPr>
        <p:spPr>
          <a:xfrm>
            <a:off x="5440679" y="2793492"/>
            <a:ext cx="1534667" cy="1530095"/>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629412" y="1011936"/>
            <a:ext cx="6512559" cy="3657600"/>
          </a:xfrm>
          <a:custGeom>
            <a:avLst/>
            <a:gdLst/>
            <a:ahLst/>
            <a:cxnLst/>
            <a:rect l="l" t="t" r="r" b="b"/>
            <a:pathLst>
              <a:path w="6512559" h="3657600">
                <a:moveTo>
                  <a:pt x="6512052" y="0"/>
                </a:moveTo>
                <a:lnTo>
                  <a:pt x="0" y="0"/>
                </a:lnTo>
                <a:lnTo>
                  <a:pt x="0" y="3657599"/>
                </a:lnTo>
                <a:lnTo>
                  <a:pt x="6512052" y="3657599"/>
                </a:lnTo>
                <a:lnTo>
                  <a:pt x="6512052" y="0"/>
                </a:lnTo>
                <a:close/>
              </a:path>
            </a:pathLst>
          </a:custGeom>
          <a:ln w="12192">
            <a:solidFill>
              <a:srgbClr val="000000"/>
            </a:solidFill>
          </a:ln>
        </p:spPr>
        <p:txBody>
          <a:bodyPr wrap="square" lIns="0" tIns="0" rIns="0" bIns="0" rtlCol="0"/>
          <a:lstStyle/>
          <a:p/>
        </p:txBody>
      </p:sp>
      <p:sp>
        <p:nvSpPr>
          <p:cNvPr id="10" name="object 10"/>
          <p:cNvSpPr/>
          <p:nvPr/>
        </p:nvSpPr>
        <p:spPr>
          <a:xfrm>
            <a:off x="623316" y="5381244"/>
            <a:ext cx="6525767" cy="3671315"/>
          </a:xfrm>
          <a:prstGeom prst="rect">
            <a:avLst/>
          </a:prstGeom>
          <a:blipFill>
            <a:blip r:embed="rId2" cstate="print"/>
            <a:stretch>
              <a:fillRect/>
            </a:stretch>
          </a:blipFill>
        </p:spPr>
        <p:txBody>
          <a:bodyPr wrap="square" lIns="0" tIns="0" rIns="0" bIns="0" rtlCol="0"/>
          <a:lstStyle/>
          <a:p/>
        </p:txBody>
      </p:sp>
      <p:sp>
        <p:nvSpPr>
          <p:cNvPr id="11" name="object 11"/>
          <p:cNvSpPr txBox="1"/>
          <p:nvPr/>
        </p:nvSpPr>
        <p:spPr>
          <a:xfrm>
            <a:off x="1546858" y="8849469"/>
            <a:ext cx="4822825" cy="177800"/>
          </a:xfrm>
          <a:prstGeom prst="rect">
            <a:avLst/>
          </a:prstGeom>
        </p:spPr>
        <p:txBody>
          <a:bodyPr wrap="square" lIns="0" tIns="12065" rIns="0" bIns="0" rtlCol="0" vert="horz">
            <a:spAutoFit/>
          </a:bodyPr>
          <a:lstStyle/>
          <a:p>
            <a:pPr>
              <a:lnSpc>
                <a:spcPct val="100000"/>
              </a:lnSpc>
              <a:spcBef>
                <a:spcPts val="95"/>
              </a:spcBef>
              <a:tabLst>
                <a:tab pos="1321435" algn="l"/>
              </a:tabLst>
            </a:pPr>
            <a:r>
              <a:rPr dirty="0" sz="1000" spc="-10">
                <a:solidFill>
                  <a:srgbClr val="FFFFFF"/>
                </a:solidFill>
                <a:latin typeface="Arial"/>
                <a:cs typeface="Arial"/>
              </a:rPr>
              <a:t>Participant</a:t>
            </a:r>
            <a:r>
              <a:rPr dirty="0" sz="1000" spc="35">
                <a:solidFill>
                  <a:srgbClr val="FFFFFF"/>
                </a:solidFill>
                <a:latin typeface="Arial"/>
                <a:cs typeface="Arial"/>
              </a:rPr>
              <a:t> </a:t>
            </a:r>
            <a:r>
              <a:rPr dirty="0" sz="1000" spc="-10">
                <a:solidFill>
                  <a:srgbClr val="FFFFFF"/>
                </a:solidFill>
                <a:latin typeface="Arial"/>
                <a:cs typeface="Arial"/>
              </a:rPr>
              <a:t>Materials	</a:t>
            </a:r>
            <a:r>
              <a:rPr dirty="0" sz="1000" spc="-5">
                <a:solidFill>
                  <a:srgbClr val="FFFFFF"/>
                </a:solidFill>
                <a:latin typeface="Arial"/>
                <a:cs typeface="Arial"/>
              </a:rPr>
              <a:t>https://ftp.wsdot.wa.gov/incoming/PSCBridgeDesignWorkshop</a:t>
            </a:r>
            <a:endParaRPr sz="1000">
              <a:latin typeface="Arial"/>
              <a:cs typeface="Arial"/>
            </a:endParaRPr>
          </a:p>
        </p:txBody>
      </p:sp>
      <p:sp>
        <p:nvSpPr>
          <p:cNvPr id="12" name="object 12"/>
          <p:cNvSpPr txBox="1"/>
          <p:nvPr/>
        </p:nvSpPr>
        <p:spPr>
          <a:xfrm>
            <a:off x="1016466" y="5528576"/>
            <a:ext cx="2878455" cy="417195"/>
          </a:xfrm>
          <a:prstGeom prst="rect">
            <a:avLst/>
          </a:prstGeom>
        </p:spPr>
        <p:txBody>
          <a:bodyPr wrap="square" lIns="0" tIns="14604" rIns="0" bIns="0" rtlCol="0" vert="horz">
            <a:spAutoFit/>
          </a:bodyPr>
          <a:lstStyle/>
          <a:p>
            <a:pPr>
              <a:lnSpc>
                <a:spcPct val="100000"/>
              </a:lnSpc>
              <a:spcBef>
                <a:spcPts val="114"/>
              </a:spcBef>
            </a:pPr>
            <a:r>
              <a:rPr dirty="0" sz="2550" spc="10">
                <a:solidFill>
                  <a:srgbClr val="1C7C5B"/>
                </a:solidFill>
                <a:latin typeface="Arial Black"/>
                <a:cs typeface="Arial Black"/>
              </a:rPr>
              <a:t>Design</a:t>
            </a:r>
            <a:r>
              <a:rPr dirty="0" sz="2550" spc="-75">
                <a:solidFill>
                  <a:srgbClr val="1C7C5B"/>
                </a:solidFill>
                <a:latin typeface="Arial Black"/>
                <a:cs typeface="Arial Black"/>
              </a:rPr>
              <a:t> </a:t>
            </a:r>
            <a:r>
              <a:rPr dirty="0" sz="2550" spc="10">
                <a:solidFill>
                  <a:srgbClr val="1C7C5B"/>
                </a:solidFill>
                <a:latin typeface="Arial Black"/>
                <a:cs typeface="Arial Black"/>
              </a:rPr>
              <a:t>Example</a:t>
            </a:r>
            <a:endParaRPr sz="2550">
              <a:latin typeface="Arial Black"/>
              <a:cs typeface="Arial Black"/>
            </a:endParaRPr>
          </a:p>
        </p:txBody>
      </p:sp>
      <p:sp>
        <p:nvSpPr>
          <p:cNvPr id="13" name="object 13"/>
          <p:cNvSpPr txBox="1"/>
          <p:nvPr/>
        </p:nvSpPr>
        <p:spPr>
          <a:xfrm>
            <a:off x="991105" y="6218889"/>
            <a:ext cx="2341880" cy="1069340"/>
          </a:xfrm>
          <a:prstGeom prst="rect">
            <a:avLst/>
          </a:prstGeom>
        </p:spPr>
        <p:txBody>
          <a:bodyPr wrap="square" lIns="0" tIns="46355" rIns="0" bIns="0" rtlCol="0" vert="horz">
            <a:spAutoFit/>
          </a:bodyPr>
          <a:lstStyle/>
          <a:p>
            <a:pPr marL="269875" indent="-245110">
              <a:lnSpc>
                <a:spcPct val="100000"/>
              </a:lnSpc>
              <a:spcBef>
                <a:spcPts val="365"/>
              </a:spcBef>
              <a:buChar char="•"/>
              <a:tabLst>
                <a:tab pos="269875" algn="l"/>
                <a:tab pos="270510" algn="l"/>
              </a:tabLst>
            </a:pPr>
            <a:r>
              <a:rPr dirty="0" sz="1150" spc="-5">
                <a:latin typeface="Arial"/>
                <a:cs typeface="Arial"/>
              </a:rPr>
              <a:t>6-WF74G </a:t>
            </a:r>
            <a:r>
              <a:rPr dirty="0" sz="1150" spc="-10">
                <a:latin typeface="Arial"/>
                <a:cs typeface="Arial"/>
              </a:rPr>
              <a:t>Girders – </a:t>
            </a:r>
            <a:r>
              <a:rPr dirty="0" sz="1150" spc="-5">
                <a:latin typeface="Arial"/>
                <a:cs typeface="Arial"/>
              </a:rPr>
              <a:t>7ft</a:t>
            </a:r>
            <a:r>
              <a:rPr dirty="0" sz="1150" spc="-40">
                <a:latin typeface="Arial"/>
                <a:cs typeface="Arial"/>
              </a:rPr>
              <a:t> </a:t>
            </a:r>
            <a:r>
              <a:rPr dirty="0" sz="1150" spc="-10">
                <a:latin typeface="Arial"/>
                <a:cs typeface="Arial"/>
              </a:rPr>
              <a:t>Spacing</a:t>
            </a:r>
            <a:endParaRPr sz="1150">
              <a:latin typeface="Arial"/>
              <a:cs typeface="Arial"/>
            </a:endParaRPr>
          </a:p>
          <a:p>
            <a:pPr marL="269875" indent="-245110">
              <a:lnSpc>
                <a:spcPct val="100000"/>
              </a:lnSpc>
              <a:spcBef>
                <a:spcPts val="265"/>
              </a:spcBef>
              <a:buChar char="•"/>
              <a:tabLst>
                <a:tab pos="269875" algn="l"/>
                <a:tab pos="270510" algn="l"/>
              </a:tabLst>
            </a:pPr>
            <a:r>
              <a:rPr dirty="0" sz="1150" spc="-10">
                <a:latin typeface="Arial"/>
                <a:cs typeface="Arial"/>
              </a:rPr>
              <a:t>165 </a:t>
            </a:r>
            <a:r>
              <a:rPr dirty="0" sz="1150">
                <a:latin typeface="Arial"/>
                <a:cs typeface="Arial"/>
              </a:rPr>
              <a:t>ft </a:t>
            </a:r>
            <a:r>
              <a:rPr dirty="0" sz="1150" spc="-10">
                <a:latin typeface="Arial"/>
                <a:cs typeface="Arial"/>
              </a:rPr>
              <a:t>nominal</a:t>
            </a:r>
            <a:r>
              <a:rPr dirty="0" sz="1150" spc="-30">
                <a:latin typeface="Arial"/>
                <a:cs typeface="Arial"/>
              </a:rPr>
              <a:t> </a:t>
            </a:r>
            <a:r>
              <a:rPr dirty="0" sz="1150" spc="-10">
                <a:latin typeface="Arial"/>
                <a:cs typeface="Arial"/>
              </a:rPr>
              <a:t>span</a:t>
            </a:r>
            <a:endParaRPr sz="1150">
              <a:latin typeface="Arial"/>
              <a:cs typeface="Arial"/>
            </a:endParaRPr>
          </a:p>
          <a:p>
            <a:pPr marL="269875" indent="-245110">
              <a:lnSpc>
                <a:spcPct val="100000"/>
              </a:lnSpc>
              <a:spcBef>
                <a:spcPts val="265"/>
              </a:spcBef>
              <a:buChar char="•"/>
              <a:tabLst>
                <a:tab pos="269875" algn="l"/>
                <a:tab pos="270510" algn="l"/>
              </a:tabLst>
            </a:pPr>
            <a:r>
              <a:rPr dirty="0" sz="1150" spc="-10">
                <a:latin typeface="Arial"/>
                <a:cs typeface="Arial"/>
              </a:rPr>
              <a:t>Horizontal &amp; </a:t>
            </a:r>
            <a:r>
              <a:rPr dirty="0" sz="1150" spc="-15">
                <a:latin typeface="Arial"/>
                <a:cs typeface="Arial"/>
              </a:rPr>
              <a:t>Vertical </a:t>
            </a:r>
            <a:r>
              <a:rPr dirty="0" sz="1150" spc="-10">
                <a:latin typeface="Arial"/>
                <a:cs typeface="Arial"/>
              </a:rPr>
              <a:t>Curves</a:t>
            </a:r>
            <a:endParaRPr sz="1150">
              <a:latin typeface="Arial"/>
              <a:cs typeface="Arial"/>
            </a:endParaRPr>
          </a:p>
          <a:p>
            <a:pPr marL="269875" indent="-245110">
              <a:lnSpc>
                <a:spcPct val="100000"/>
              </a:lnSpc>
              <a:spcBef>
                <a:spcPts val="260"/>
              </a:spcBef>
              <a:buChar char="•"/>
              <a:tabLst>
                <a:tab pos="269875" algn="l"/>
                <a:tab pos="270510" algn="l"/>
              </a:tabLst>
            </a:pPr>
            <a:r>
              <a:rPr dirty="0" sz="1150" spc="-10">
                <a:latin typeface="Arial"/>
                <a:cs typeface="Arial"/>
              </a:rPr>
              <a:t>4%</a:t>
            </a:r>
            <a:r>
              <a:rPr dirty="0" sz="1150" spc="-5">
                <a:latin typeface="Arial"/>
                <a:cs typeface="Arial"/>
              </a:rPr>
              <a:t> </a:t>
            </a:r>
            <a:r>
              <a:rPr dirty="0" sz="1150" spc="-10">
                <a:latin typeface="Arial"/>
                <a:cs typeface="Arial"/>
              </a:rPr>
              <a:t>Superelevation</a:t>
            </a:r>
            <a:endParaRPr sz="1150">
              <a:latin typeface="Arial"/>
              <a:cs typeface="Arial"/>
            </a:endParaRPr>
          </a:p>
          <a:p>
            <a:pPr marL="269875" indent="-245110">
              <a:lnSpc>
                <a:spcPct val="100000"/>
              </a:lnSpc>
              <a:spcBef>
                <a:spcPts val="265"/>
              </a:spcBef>
              <a:buChar char="•"/>
              <a:tabLst>
                <a:tab pos="269875" algn="l"/>
                <a:tab pos="270510" algn="l"/>
              </a:tabLst>
            </a:pPr>
            <a:r>
              <a:rPr dirty="0" sz="1150" spc="-10">
                <a:latin typeface="Arial"/>
                <a:cs typeface="Arial"/>
              </a:rPr>
              <a:t>7.5” </a:t>
            </a:r>
            <a:r>
              <a:rPr dirty="0" sz="1150" spc="-5">
                <a:latin typeface="Arial"/>
                <a:cs typeface="Arial"/>
              </a:rPr>
              <a:t>Deck, </a:t>
            </a:r>
            <a:r>
              <a:rPr dirty="0" sz="1150" spc="95">
                <a:latin typeface="Cambria"/>
                <a:cs typeface="Cambria"/>
              </a:rPr>
              <a:t>𝑓</a:t>
            </a:r>
            <a:r>
              <a:rPr dirty="0" baseline="27777" sz="1200" spc="142">
                <a:latin typeface="Cambria"/>
                <a:cs typeface="Cambria"/>
              </a:rPr>
              <a:t>, </a:t>
            </a:r>
            <a:r>
              <a:rPr dirty="0" sz="1150" spc="210">
                <a:latin typeface="Cambria"/>
                <a:cs typeface="Cambria"/>
              </a:rPr>
              <a:t>= </a:t>
            </a:r>
            <a:r>
              <a:rPr dirty="0" sz="1150" spc="-10">
                <a:latin typeface="Cambria"/>
                <a:cs typeface="Cambria"/>
              </a:rPr>
              <a:t>4</a:t>
            </a:r>
            <a:r>
              <a:rPr dirty="0" sz="1150" spc="-55">
                <a:latin typeface="Cambria"/>
                <a:cs typeface="Cambria"/>
              </a:rPr>
              <a:t> </a:t>
            </a:r>
            <a:r>
              <a:rPr dirty="0" sz="1150" spc="-10">
                <a:latin typeface="Cambria"/>
                <a:cs typeface="Cambria"/>
              </a:rPr>
              <a:t>𝑘𝑠𝑖</a:t>
            </a:r>
            <a:endParaRPr sz="1150">
              <a:latin typeface="Cambria"/>
              <a:cs typeface="Cambria"/>
            </a:endParaRPr>
          </a:p>
        </p:txBody>
      </p:sp>
      <p:sp>
        <p:nvSpPr>
          <p:cNvPr id="14" name="object 14"/>
          <p:cNvSpPr txBox="1"/>
          <p:nvPr/>
        </p:nvSpPr>
        <p:spPr>
          <a:xfrm>
            <a:off x="1016505" y="7147424"/>
            <a:ext cx="1795780" cy="975994"/>
          </a:xfrm>
          <a:prstGeom prst="rect">
            <a:avLst/>
          </a:prstGeom>
        </p:spPr>
        <p:txBody>
          <a:bodyPr wrap="square" lIns="0" tIns="26034" rIns="0" bIns="0" rtlCol="0" vert="horz">
            <a:spAutoFit/>
          </a:bodyPr>
          <a:lstStyle/>
          <a:p>
            <a:pPr algn="ctr" marL="254000">
              <a:lnSpc>
                <a:spcPct val="100000"/>
              </a:lnSpc>
              <a:spcBef>
                <a:spcPts val="204"/>
              </a:spcBef>
            </a:pPr>
            <a:r>
              <a:rPr dirty="0" sz="800" spc="25">
                <a:latin typeface="Cambria"/>
                <a:cs typeface="Cambria"/>
              </a:rPr>
              <a:t>e</a:t>
            </a:r>
            <a:endParaRPr sz="800">
              <a:latin typeface="Cambria"/>
              <a:cs typeface="Cambria"/>
            </a:endParaRPr>
          </a:p>
          <a:p>
            <a:pPr marL="530225" indent="-205104">
              <a:lnSpc>
                <a:spcPct val="100000"/>
              </a:lnSpc>
              <a:spcBef>
                <a:spcPts val="110"/>
              </a:spcBef>
              <a:buChar char="–"/>
              <a:tabLst>
                <a:tab pos="530860" algn="l"/>
              </a:tabLst>
            </a:pPr>
            <a:r>
              <a:rPr dirty="0" sz="1150" spc="-5">
                <a:latin typeface="Arial"/>
                <a:cs typeface="Arial"/>
              </a:rPr>
              <a:t>42’</a:t>
            </a:r>
            <a:r>
              <a:rPr dirty="0" sz="1150" spc="-60">
                <a:latin typeface="Arial"/>
                <a:cs typeface="Arial"/>
              </a:rPr>
              <a:t> </a:t>
            </a:r>
            <a:r>
              <a:rPr dirty="0" sz="1150" spc="-10">
                <a:latin typeface="Arial"/>
                <a:cs typeface="Arial"/>
              </a:rPr>
              <a:t>Out-to-Out</a:t>
            </a:r>
            <a:endParaRPr sz="1150">
              <a:latin typeface="Arial"/>
              <a:cs typeface="Arial"/>
            </a:endParaRPr>
          </a:p>
          <a:p>
            <a:pPr marL="530225" indent="-205104">
              <a:lnSpc>
                <a:spcPct val="100000"/>
              </a:lnSpc>
              <a:spcBef>
                <a:spcPts val="260"/>
              </a:spcBef>
              <a:buChar char="–"/>
              <a:tabLst>
                <a:tab pos="530860" algn="l"/>
              </a:tabLst>
            </a:pPr>
            <a:r>
              <a:rPr dirty="0" sz="1150" spc="-10">
                <a:latin typeface="Arial"/>
                <a:cs typeface="Arial"/>
              </a:rPr>
              <a:t>0.5” sac</a:t>
            </a:r>
            <a:r>
              <a:rPr dirty="0" sz="1150" spc="-5">
                <a:latin typeface="Arial"/>
                <a:cs typeface="Arial"/>
              </a:rPr>
              <a:t> </a:t>
            </a:r>
            <a:r>
              <a:rPr dirty="0" sz="1150" spc="-10">
                <a:latin typeface="Arial"/>
                <a:cs typeface="Arial"/>
              </a:rPr>
              <a:t>depth</a:t>
            </a:r>
            <a:endParaRPr sz="1150">
              <a:latin typeface="Arial"/>
              <a:cs typeface="Arial"/>
            </a:endParaRPr>
          </a:p>
          <a:p>
            <a:pPr marL="244475" indent="-245110">
              <a:lnSpc>
                <a:spcPct val="100000"/>
              </a:lnSpc>
              <a:spcBef>
                <a:spcPts val="265"/>
              </a:spcBef>
              <a:buChar char="•"/>
              <a:tabLst>
                <a:tab pos="244475" algn="l"/>
                <a:tab pos="245110" algn="l"/>
              </a:tabLst>
            </a:pPr>
            <a:r>
              <a:rPr dirty="0" sz="1150" spc="-10">
                <a:latin typeface="Arial"/>
                <a:cs typeface="Arial"/>
              </a:rPr>
              <a:t>35 </a:t>
            </a:r>
            <a:r>
              <a:rPr dirty="0" sz="1150" spc="-5">
                <a:latin typeface="Arial"/>
                <a:cs typeface="Arial"/>
              </a:rPr>
              <a:t>psf </a:t>
            </a:r>
            <a:r>
              <a:rPr dirty="0" sz="1150" spc="-10">
                <a:latin typeface="Arial"/>
                <a:cs typeface="Arial"/>
              </a:rPr>
              <a:t>future overlay</a:t>
            </a:r>
            <a:endParaRPr sz="1150">
              <a:latin typeface="Arial"/>
              <a:cs typeface="Arial"/>
            </a:endParaRPr>
          </a:p>
          <a:p>
            <a:pPr marL="244475" indent="-245110">
              <a:lnSpc>
                <a:spcPct val="100000"/>
              </a:lnSpc>
              <a:spcBef>
                <a:spcPts val="265"/>
              </a:spcBef>
              <a:buChar char="•"/>
              <a:tabLst>
                <a:tab pos="244475" algn="l"/>
                <a:tab pos="245110" algn="l"/>
              </a:tabLst>
            </a:pPr>
            <a:r>
              <a:rPr dirty="0" sz="1150" spc="-5">
                <a:latin typeface="Arial"/>
                <a:cs typeface="Arial"/>
              </a:rPr>
              <a:t>42” </a:t>
            </a:r>
            <a:r>
              <a:rPr dirty="0" sz="1150" spc="-10">
                <a:latin typeface="Arial"/>
                <a:cs typeface="Arial"/>
              </a:rPr>
              <a:t>Single Slope</a:t>
            </a:r>
            <a:r>
              <a:rPr dirty="0" sz="1150" spc="-45">
                <a:latin typeface="Arial"/>
                <a:cs typeface="Arial"/>
              </a:rPr>
              <a:t> </a:t>
            </a:r>
            <a:r>
              <a:rPr dirty="0" sz="1150" spc="-10">
                <a:latin typeface="Arial"/>
                <a:cs typeface="Arial"/>
              </a:rPr>
              <a:t>Barrier</a:t>
            </a:r>
            <a:endParaRPr sz="1150">
              <a:latin typeface="Arial"/>
              <a:cs typeface="Arial"/>
            </a:endParaRPr>
          </a:p>
        </p:txBody>
      </p:sp>
      <p:sp>
        <p:nvSpPr>
          <p:cNvPr id="15" name="object 15"/>
          <p:cNvSpPr txBox="1"/>
          <p:nvPr/>
        </p:nvSpPr>
        <p:spPr>
          <a:xfrm>
            <a:off x="6963162" y="8873744"/>
            <a:ext cx="132715" cy="155575"/>
          </a:xfrm>
          <a:prstGeom prst="rect">
            <a:avLst/>
          </a:prstGeom>
        </p:spPr>
        <p:txBody>
          <a:bodyPr wrap="square" lIns="0" tIns="12700" rIns="0" bIns="0" rtlCol="0" vert="horz">
            <a:spAutoFit/>
          </a:bodyPr>
          <a:lstStyle/>
          <a:p>
            <a:pPr>
              <a:lnSpc>
                <a:spcPct val="100000"/>
              </a:lnSpc>
              <a:spcBef>
                <a:spcPts val="100"/>
              </a:spcBef>
            </a:pPr>
            <a:r>
              <a:rPr dirty="0" sz="850" spc="-10">
                <a:solidFill>
                  <a:srgbClr val="FFFFFF"/>
                </a:solidFill>
                <a:latin typeface="Arial"/>
                <a:cs typeface="Arial"/>
              </a:rPr>
              <a:t>1</a:t>
            </a:r>
            <a:r>
              <a:rPr dirty="0" sz="850">
                <a:solidFill>
                  <a:srgbClr val="FFFFFF"/>
                </a:solidFill>
                <a:latin typeface="Arial"/>
                <a:cs typeface="Arial"/>
              </a:rPr>
              <a:t>8</a:t>
            </a:r>
            <a:endParaRPr sz="850">
              <a:latin typeface="Arial"/>
              <a:cs typeface="Arial"/>
            </a:endParaRPr>
          </a:p>
        </p:txBody>
      </p:sp>
      <p:sp>
        <p:nvSpPr>
          <p:cNvPr id="16" name="object 16"/>
          <p:cNvSpPr/>
          <p:nvPr/>
        </p:nvSpPr>
        <p:spPr>
          <a:xfrm>
            <a:off x="3386327" y="7132319"/>
            <a:ext cx="3645408" cy="1205483"/>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3361944" y="6015228"/>
            <a:ext cx="3645408" cy="1117091"/>
          </a:xfrm>
          <a:prstGeom prst="rect">
            <a:avLst/>
          </a:prstGeom>
          <a:blipFill>
            <a:blip r:embed="rId6" cstate="print"/>
            <a:stretch>
              <a:fillRect/>
            </a:stretch>
          </a:blipFill>
        </p:spPr>
        <p:txBody>
          <a:bodyPr wrap="square" lIns="0" tIns="0" rIns="0" bIns="0" rtlCol="0"/>
          <a:lstStyle/>
          <a:p/>
        </p:txBody>
      </p:sp>
      <p:sp>
        <p:nvSpPr>
          <p:cNvPr id="18" name="object 18"/>
          <p:cNvSpPr/>
          <p:nvPr/>
        </p:nvSpPr>
        <p:spPr>
          <a:xfrm>
            <a:off x="629412" y="5387339"/>
            <a:ext cx="6512559" cy="3657600"/>
          </a:xfrm>
          <a:custGeom>
            <a:avLst/>
            <a:gdLst/>
            <a:ahLst/>
            <a:cxnLst/>
            <a:rect l="l" t="t" r="r" b="b"/>
            <a:pathLst>
              <a:path w="6512559" h="3657600">
                <a:moveTo>
                  <a:pt x="6512052" y="0"/>
                </a:moveTo>
                <a:lnTo>
                  <a:pt x="0" y="0"/>
                </a:lnTo>
                <a:lnTo>
                  <a:pt x="0" y="3657600"/>
                </a:lnTo>
                <a:lnTo>
                  <a:pt x="6512052" y="3657600"/>
                </a:lnTo>
                <a:lnTo>
                  <a:pt x="6512052" y="0"/>
                </a:lnTo>
                <a:close/>
              </a:path>
            </a:pathLst>
          </a:custGeom>
          <a:ln w="12192">
            <a:solidFill>
              <a:srgbClr val="000000"/>
            </a:solidFill>
          </a:ln>
        </p:spPr>
        <p:txBody>
          <a:bodyPr wrap="square" lIns="0" tIns="0" rIns="0" bIns="0" rtlCol="0"/>
          <a:lstStyle/>
          <a:p/>
        </p:txBody>
      </p:sp>
      <p:sp>
        <p:nvSpPr>
          <p:cNvPr id="19" name="object 19"/>
          <p:cNvSpPr txBox="1"/>
          <p:nvPr/>
        </p:nvSpPr>
        <p:spPr>
          <a:xfrm>
            <a:off x="610612" y="4704026"/>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17</a:t>
            </a:r>
            <a:endParaRPr sz="1050">
              <a:latin typeface="Calibri"/>
              <a:cs typeface="Calibri"/>
            </a:endParaRPr>
          </a:p>
        </p:txBody>
      </p:sp>
      <p:sp>
        <p:nvSpPr>
          <p:cNvPr id="21" name="object 21"/>
          <p:cNvSpPr txBox="1"/>
          <p:nvPr/>
        </p:nvSpPr>
        <p:spPr>
          <a:xfrm>
            <a:off x="7469156" y="9685055"/>
            <a:ext cx="254635" cy="201930"/>
          </a:xfrm>
          <a:prstGeom prst="rect">
            <a:avLst/>
          </a:prstGeom>
        </p:spPr>
        <p:txBody>
          <a:bodyPr wrap="square" lIns="0" tIns="0" rIns="0" bIns="0" rtlCol="0" vert="horz">
            <a:spAutoFit/>
          </a:bodyPr>
          <a:lstStyle/>
          <a:p>
            <a:pPr marL="38100">
              <a:lnSpc>
                <a:spcPts val="1475"/>
              </a:lnSpc>
            </a:pPr>
            <a:fld id="{81D60167-4931-47E6-BA6A-407CBD079E47}" type="slidenum">
              <a:rPr dirty="0" sz="1250" spc="5">
                <a:latin typeface="Arial"/>
                <a:cs typeface="Arial"/>
              </a:rPr>
              <a:t>10</a:t>
            </a:fld>
            <a:endParaRPr sz="1250">
              <a:latin typeface="Arial"/>
              <a:cs typeface="Arial"/>
            </a:endParaRPr>
          </a:p>
        </p:txBody>
      </p:sp>
      <p:sp>
        <p:nvSpPr>
          <p:cNvPr id="20" name="object 20"/>
          <p:cNvSpPr txBox="1"/>
          <p:nvPr/>
        </p:nvSpPr>
        <p:spPr>
          <a:xfrm>
            <a:off x="610612" y="9080951"/>
            <a:ext cx="160655" cy="184785"/>
          </a:xfrm>
          <a:prstGeom prst="rect">
            <a:avLst/>
          </a:prstGeom>
        </p:spPr>
        <p:txBody>
          <a:bodyPr wrap="square" lIns="0" tIns="12065" rIns="0" bIns="0" rtlCol="0" vert="horz">
            <a:spAutoFit/>
          </a:bodyPr>
          <a:lstStyle/>
          <a:p>
            <a:pPr marL="12700">
              <a:lnSpc>
                <a:spcPct val="100000"/>
              </a:lnSpc>
              <a:spcBef>
                <a:spcPts val="95"/>
              </a:spcBef>
            </a:pPr>
            <a:r>
              <a:rPr dirty="0" sz="1050" spc="-5">
                <a:solidFill>
                  <a:srgbClr val="262626"/>
                </a:solidFill>
                <a:latin typeface="Calibri"/>
                <a:cs typeface="Calibri"/>
              </a:rPr>
              <a:t>18</a:t>
            </a:r>
            <a:endParaRPr sz="1050">
              <a:latin typeface="Calibri"/>
              <a:cs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graphicFrame>
        <p:nvGraphicFramePr>
          <p:cNvPr id="3" name="object 3"/>
          <p:cNvGraphicFramePr>
            <a:graphicFrameLocks noGrp="1"/>
          </p:cNvGraphicFramePr>
          <p:nvPr/>
        </p:nvGraphicFramePr>
        <p:xfrm>
          <a:off x="685800" y="914400"/>
          <a:ext cx="6172835" cy="8039100"/>
        </p:xfrm>
        <a:graphic>
          <a:graphicData uri="http://schemas.openxmlformats.org/drawingml/2006/table">
            <a:tbl>
              <a:tblPr firstRow="1" bandRow="1">
                <a:tableStyleId>{2D5ABB26-0587-4C30-8999-92F81FD0307C}</a:tableStyleId>
              </a:tblPr>
              <a:tblGrid>
                <a:gridCol w="531495"/>
                <a:gridCol w="324485"/>
                <a:gridCol w="405130"/>
                <a:gridCol w="285750"/>
                <a:gridCol w="918844"/>
                <a:gridCol w="570230"/>
                <a:gridCol w="654685"/>
                <a:gridCol w="255904"/>
                <a:gridCol w="137795"/>
                <a:gridCol w="794385"/>
                <a:gridCol w="741045"/>
                <a:gridCol w="513714"/>
              </a:tblGrid>
              <a:tr h="359663">
                <a:tc>
                  <a:txBody>
                    <a:bodyPr/>
                    <a:lstStyle/>
                    <a:p>
                      <a:pPr marL="73025">
                        <a:lnSpc>
                          <a:spcPct val="100000"/>
                        </a:lnSpc>
                        <a:spcBef>
                          <a:spcPts val="225"/>
                        </a:spcBef>
                      </a:pPr>
                      <a:r>
                        <a:rPr dirty="0" sz="1000" spc="-10" b="1">
                          <a:latin typeface="Times New Roman"/>
                          <a:cs typeface="Times New Roman"/>
                        </a:rPr>
                        <a:t>Title</a:t>
                      </a:r>
                      <a:endParaRPr sz="1000">
                        <a:latin typeface="Times New Roman"/>
                        <a:cs typeface="Times New Roman"/>
                      </a:endParaRPr>
                    </a:p>
                  </a:txBody>
                  <a:tcPr marL="0" marR="0" marB="0" marT="28575">
                    <a:lnL w="19050">
                      <a:solidFill>
                        <a:srgbClr val="000000"/>
                      </a:solidFill>
                      <a:prstDash val="solid"/>
                    </a:lnL>
                    <a:lnT w="19050">
                      <a:solidFill>
                        <a:srgbClr val="000000"/>
                      </a:solidFill>
                      <a:prstDash val="solid"/>
                    </a:lnT>
                    <a:lnB w="6350">
                      <a:solidFill>
                        <a:srgbClr val="000000"/>
                      </a:solidFill>
                      <a:prstDash val="solid"/>
                    </a:lnB>
                  </a:tcPr>
                </a:tc>
                <a:tc gridSpan="6">
                  <a:txBody>
                    <a:bodyPr/>
                    <a:lstStyle/>
                    <a:p>
                      <a:pPr marL="64135">
                        <a:lnSpc>
                          <a:spcPts val="1150"/>
                        </a:lnSpc>
                        <a:spcBef>
                          <a:spcPts val="305"/>
                        </a:spcBef>
                      </a:pPr>
                      <a:r>
                        <a:rPr dirty="0" sz="1000" spc="-5">
                          <a:latin typeface="Times New Roman"/>
                          <a:cs typeface="Times New Roman"/>
                        </a:rPr>
                        <a:t>Precast, prestressed </a:t>
                      </a:r>
                      <a:r>
                        <a:rPr dirty="0" sz="1000">
                          <a:latin typeface="Times New Roman"/>
                          <a:cs typeface="Times New Roman"/>
                        </a:rPr>
                        <a:t>bridge </a:t>
                      </a:r>
                      <a:r>
                        <a:rPr dirty="0" sz="1000" spc="-5">
                          <a:latin typeface="Times New Roman"/>
                          <a:cs typeface="Times New Roman"/>
                        </a:rPr>
                        <a:t>girder design example – PGSuper  Training</a:t>
                      </a:r>
                      <a:endParaRPr sz="1000">
                        <a:latin typeface="Times New Roman"/>
                        <a:cs typeface="Times New Roman"/>
                      </a:endParaRPr>
                    </a:p>
                  </a:txBody>
                  <a:tcPr marL="0" marR="0" marB="0" marT="38735">
                    <a:lnT w="19050">
                      <a:solidFill>
                        <a:srgbClr val="000000"/>
                      </a:solidFill>
                      <a:prstDash val="solid"/>
                    </a:lnT>
                    <a:lnB w="6350">
                      <a:solidFill>
                        <a:srgbClr val="000000"/>
                      </a:solidFill>
                      <a:prstDash val="solid"/>
                    </a:lnB>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a:txBody>
                    <a:bodyPr/>
                    <a:lstStyle/>
                    <a:p>
                      <a:pPr>
                        <a:lnSpc>
                          <a:spcPct val="100000"/>
                        </a:lnSpc>
                      </a:pPr>
                      <a:endParaRPr sz="900">
                        <a:latin typeface="Times New Roman"/>
                        <a:cs typeface="Times New Roman"/>
                      </a:endParaRPr>
                    </a:p>
                  </a:txBody>
                  <a:tcPr marL="0" marR="0" marB="0" marT="0">
                    <a:lnT w="190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B="0" marT="0">
                    <a:lnR w="6350">
                      <a:solidFill>
                        <a:srgbClr val="000000"/>
                      </a:solidFill>
                      <a:prstDash val="solid"/>
                    </a:lnR>
                    <a:lnT w="19050">
                      <a:solidFill>
                        <a:srgbClr val="000000"/>
                      </a:solidFill>
                      <a:prstDash val="solid"/>
                    </a:lnT>
                    <a:lnB w="6350">
                      <a:solidFill>
                        <a:srgbClr val="000000"/>
                      </a:solidFill>
                      <a:prstDash val="solid"/>
                    </a:lnB>
                  </a:tcPr>
                </a:tc>
                <a:tc gridSpan="3">
                  <a:txBody>
                    <a:bodyPr/>
                    <a:lstStyle/>
                    <a:p>
                      <a:pPr marL="73025">
                        <a:lnSpc>
                          <a:spcPct val="100000"/>
                        </a:lnSpc>
                        <a:spcBef>
                          <a:spcPts val="225"/>
                        </a:spcBef>
                      </a:pPr>
                      <a:r>
                        <a:rPr dirty="0" sz="1000" spc="-5" b="1">
                          <a:latin typeface="Times New Roman"/>
                          <a:cs typeface="Times New Roman"/>
                        </a:rPr>
                        <a:t>Publication</a:t>
                      </a:r>
                      <a:r>
                        <a:rPr dirty="0" sz="1000" spc="-10" b="1">
                          <a:latin typeface="Times New Roman"/>
                          <a:cs typeface="Times New Roman"/>
                        </a:rPr>
                        <a:t> </a:t>
                      </a:r>
                      <a:r>
                        <a:rPr dirty="0" sz="1000" spc="-5" b="1">
                          <a:latin typeface="Times New Roman"/>
                          <a:cs typeface="Times New Roman"/>
                        </a:rPr>
                        <a:t>No.</a:t>
                      </a:r>
                      <a:endParaRPr sz="1000">
                        <a:latin typeface="Times New Roman"/>
                        <a:cs typeface="Times New Roman"/>
                      </a:endParaRPr>
                    </a:p>
                  </a:txBody>
                  <a:tcPr marL="0" marR="0" marB="0" marT="28575">
                    <a:lnL w="6350">
                      <a:solidFill>
                        <a:srgbClr val="000000"/>
                      </a:solidFill>
                      <a:prstDash val="solid"/>
                    </a:lnL>
                    <a:lnR w="19050">
                      <a:solidFill>
                        <a:srgbClr val="000000"/>
                      </a:solidFill>
                      <a:prstDash val="solid"/>
                    </a:lnR>
                    <a:lnT w="19050">
                      <a:solidFill>
                        <a:srgbClr val="000000"/>
                      </a:solidFill>
                      <a:prstDash val="solid"/>
                    </a:lnT>
                    <a:lnB w="6350">
                      <a:solidFill>
                        <a:srgbClr val="000000"/>
                      </a:solidFill>
                      <a:prstDash val="solid"/>
                    </a:lnB>
                  </a:tcPr>
                </a:tc>
                <a:tc hMerge="1">
                  <a:txBody>
                    <a:bodyPr/>
                    <a:lstStyle/>
                    <a:p>
                      <a:pPr/>
                    </a:p>
                  </a:txBody>
                  <a:tcPr marL="0" marR="0" marB="0" marT="0"/>
                </a:tc>
                <a:tc hMerge="1">
                  <a:txBody>
                    <a:bodyPr/>
                    <a:lstStyle/>
                    <a:p>
                      <a:pPr/>
                    </a:p>
                  </a:txBody>
                  <a:tcPr marL="0" marR="0" marB="0" marT="0"/>
                </a:tc>
              </a:tr>
              <a:tr h="5902452">
                <a:tc gridSpan="12">
                  <a:txBody>
                    <a:bodyPr/>
                    <a:lstStyle/>
                    <a:p>
                      <a:pPr marL="73025">
                        <a:lnSpc>
                          <a:spcPts val="1175"/>
                        </a:lnSpc>
                        <a:spcBef>
                          <a:spcPts val="175"/>
                        </a:spcBef>
                      </a:pPr>
                      <a:r>
                        <a:rPr dirty="0" sz="1000" spc="-5" b="1">
                          <a:latin typeface="Times New Roman"/>
                          <a:cs typeface="Times New Roman"/>
                        </a:rPr>
                        <a:t>Abstract</a:t>
                      </a:r>
                      <a:endParaRPr sz="1000">
                        <a:latin typeface="Times New Roman"/>
                        <a:cs typeface="Times New Roman"/>
                      </a:endParaRPr>
                    </a:p>
                    <a:p>
                      <a:pPr marL="73025" marR="83820">
                        <a:lnSpc>
                          <a:spcPct val="95900"/>
                        </a:lnSpc>
                        <a:spcBef>
                          <a:spcPts val="25"/>
                        </a:spcBef>
                      </a:pPr>
                      <a:r>
                        <a:rPr dirty="0" sz="1000" spc="-5">
                          <a:latin typeface="Times New Roman"/>
                          <a:cs typeface="Times New Roman"/>
                        </a:rPr>
                        <a:t>This document is a detailed design example </a:t>
                      </a:r>
                      <a:r>
                        <a:rPr dirty="0" sz="1000" spc="-10">
                          <a:latin typeface="Times New Roman"/>
                          <a:cs typeface="Times New Roman"/>
                        </a:rPr>
                        <a:t>of </a:t>
                      </a:r>
                      <a:r>
                        <a:rPr dirty="0" sz="1000" spc="-5">
                          <a:latin typeface="Times New Roman"/>
                          <a:cs typeface="Times New Roman"/>
                        </a:rPr>
                        <a:t>a 165 ft long, WF74G precast-prestressed concrete bridge girder. The  example illustrates design, analysis, and load rating </a:t>
                      </a:r>
                      <a:r>
                        <a:rPr dirty="0" sz="1000">
                          <a:latin typeface="Times New Roman"/>
                          <a:cs typeface="Times New Roman"/>
                        </a:rPr>
                        <a:t>of </a:t>
                      </a:r>
                      <a:r>
                        <a:rPr dirty="0" sz="1000" spc="-5">
                          <a:latin typeface="Times New Roman"/>
                          <a:cs typeface="Times New Roman"/>
                        </a:rPr>
                        <a:t>a typical exterior girder in a horizontally curved structure. The  primary design elements include alignment </a:t>
                      </a:r>
                      <a:r>
                        <a:rPr dirty="0" sz="1000" spc="-10">
                          <a:latin typeface="Times New Roman"/>
                          <a:cs typeface="Times New Roman"/>
                        </a:rPr>
                        <a:t>and </a:t>
                      </a:r>
                      <a:r>
                        <a:rPr dirty="0" sz="1000">
                          <a:latin typeface="Times New Roman"/>
                          <a:cs typeface="Times New Roman"/>
                        </a:rPr>
                        <a:t>bridge </a:t>
                      </a:r>
                      <a:r>
                        <a:rPr dirty="0" sz="1000" spc="-5">
                          <a:latin typeface="Times New Roman"/>
                          <a:cs typeface="Times New Roman"/>
                        </a:rPr>
                        <a:t>geometrics, loads and load distribution, flexure design </a:t>
                      </a:r>
                      <a:r>
                        <a:rPr dirty="0" sz="1000">
                          <a:latin typeface="Times New Roman"/>
                          <a:cs typeface="Times New Roman"/>
                        </a:rPr>
                        <a:t>for  </a:t>
                      </a:r>
                      <a:r>
                        <a:rPr dirty="0" sz="1000" spc="-5">
                          <a:latin typeface="Times New Roman"/>
                          <a:cs typeface="Times New Roman"/>
                        </a:rPr>
                        <a:t>optimized fabrication, shear design, deflections </a:t>
                      </a:r>
                      <a:r>
                        <a:rPr dirty="0" sz="1000" spc="-10">
                          <a:latin typeface="Times New Roman"/>
                          <a:cs typeface="Times New Roman"/>
                        </a:rPr>
                        <a:t>and </a:t>
                      </a:r>
                      <a:r>
                        <a:rPr dirty="0" sz="1000" spc="-5">
                          <a:latin typeface="Times New Roman"/>
                          <a:cs typeface="Times New Roman"/>
                        </a:rPr>
                        <a:t>camber, slab </a:t>
                      </a:r>
                      <a:r>
                        <a:rPr dirty="0" sz="1000">
                          <a:latin typeface="Times New Roman"/>
                          <a:cs typeface="Times New Roman"/>
                        </a:rPr>
                        <a:t>haunch </a:t>
                      </a:r>
                      <a:r>
                        <a:rPr dirty="0" sz="1000" spc="-5">
                          <a:latin typeface="Times New Roman"/>
                          <a:cs typeface="Times New Roman"/>
                        </a:rPr>
                        <a:t>build-up, lateral stability during initial  lifting </a:t>
                      </a:r>
                      <a:r>
                        <a:rPr dirty="0" sz="1000">
                          <a:latin typeface="Times New Roman"/>
                          <a:cs typeface="Times New Roman"/>
                        </a:rPr>
                        <a:t>of </a:t>
                      </a:r>
                      <a:r>
                        <a:rPr dirty="0" sz="1000" spc="-5">
                          <a:latin typeface="Times New Roman"/>
                          <a:cs typeface="Times New Roman"/>
                        </a:rPr>
                        <a:t>the girder from the casting bed </a:t>
                      </a:r>
                      <a:r>
                        <a:rPr dirty="0" sz="1000" spc="-10">
                          <a:latin typeface="Times New Roman"/>
                          <a:cs typeface="Times New Roman"/>
                        </a:rPr>
                        <a:t>and </a:t>
                      </a:r>
                      <a:r>
                        <a:rPr dirty="0" sz="1000" spc="-5">
                          <a:latin typeface="Times New Roman"/>
                          <a:cs typeface="Times New Roman"/>
                        </a:rPr>
                        <a:t>hauling the girder from the fabrication facility to the </a:t>
                      </a:r>
                      <a:r>
                        <a:rPr dirty="0" sz="1000">
                          <a:latin typeface="Times New Roman"/>
                          <a:cs typeface="Times New Roman"/>
                        </a:rPr>
                        <a:t>bridge </a:t>
                      </a:r>
                      <a:r>
                        <a:rPr dirty="0" sz="1000" spc="-5">
                          <a:latin typeface="Times New Roman"/>
                          <a:cs typeface="Times New Roman"/>
                        </a:rPr>
                        <a:t>site,  treatment </a:t>
                      </a:r>
                      <a:r>
                        <a:rPr dirty="0" sz="1000">
                          <a:latin typeface="Times New Roman"/>
                          <a:cs typeface="Times New Roman"/>
                        </a:rPr>
                        <a:t>of </a:t>
                      </a:r>
                      <a:r>
                        <a:rPr dirty="0" sz="1000" spc="-5">
                          <a:latin typeface="Times New Roman"/>
                          <a:cs typeface="Times New Roman"/>
                        </a:rPr>
                        <a:t>prestress losses, </a:t>
                      </a:r>
                      <a:r>
                        <a:rPr dirty="0" sz="1000">
                          <a:latin typeface="Times New Roman"/>
                          <a:cs typeface="Times New Roman"/>
                        </a:rPr>
                        <a:t>and </a:t>
                      </a:r>
                      <a:r>
                        <a:rPr dirty="0" sz="1000" spc="-5">
                          <a:latin typeface="Times New Roman"/>
                          <a:cs typeface="Times New Roman"/>
                        </a:rPr>
                        <a:t>load rating. This example </a:t>
                      </a:r>
                      <a:r>
                        <a:rPr dirty="0" sz="1000" spc="-10">
                          <a:latin typeface="Times New Roman"/>
                          <a:cs typeface="Times New Roman"/>
                        </a:rPr>
                        <a:t>is </a:t>
                      </a:r>
                      <a:r>
                        <a:rPr dirty="0" sz="1000" spc="-5">
                          <a:latin typeface="Times New Roman"/>
                          <a:cs typeface="Times New Roman"/>
                        </a:rPr>
                        <a:t>intended to illustrate the calculations performed </a:t>
                      </a:r>
                      <a:r>
                        <a:rPr dirty="0" sz="1000">
                          <a:latin typeface="Times New Roman"/>
                          <a:cs typeface="Times New Roman"/>
                        </a:rPr>
                        <a:t>by the  </a:t>
                      </a:r>
                      <a:r>
                        <a:rPr dirty="0" sz="1000" spc="-5">
                          <a:latin typeface="Times New Roman"/>
                          <a:cs typeface="Times New Roman"/>
                        </a:rPr>
                        <a:t>BridgeLink::PGSuper computer</a:t>
                      </a:r>
                      <a:r>
                        <a:rPr dirty="0" sz="1000" spc="15">
                          <a:latin typeface="Times New Roman"/>
                          <a:cs typeface="Times New Roman"/>
                        </a:rPr>
                        <a:t> </a:t>
                      </a:r>
                      <a:r>
                        <a:rPr dirty="0" sz="1000" spc="-5">
                          <a:latin typeface="Times New Roman"/>
                          <a:cs typeface="Times New Roman"/>
                        </a:rPr>
                        <a:t>program.</a:t>
                      </a:r>
                      <a:endParaRPr sz="1000">
                        <a:latin typeface="Times New Roman"/>
                        <a:cs typeface="Times New Roman"/>
                      </a:endParaRPr>
                    </a:p>
                  </a:txBody>
                  <a:tcPr marL="0" marR="0" marB="0" marT="22225">
                    <a:lnL w="19050">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r h="644651">
                <a:tc gridSpan="12">
                  <a:txBody>
                    <a:bodyPr/>
                    <a:lstStyle/>
                    <a:p>
                      <a:pPr marL="73025">
                        <a:lnSpc>
                          <a:spcPct val="100000"/>
                        </a:lnSpc>
                        <a:spcBef>
                          <a:spcPts val="175"/>
                        </a:spcBef>
                      </a:pPr>
                      <a:r>
                        <a:rPr dirty="0" sz="1000" spc="-5" b="1">
                          <a:latin typeface="Times New Roman"/>
                          <a:cs typeface="Times New Roman"/>
                        </a:rPr>
                        <a:t>Notes</a:t>
                      </a:r>
                      <a:endParaRPr sz="1000">
                        <a:latin typeface="Times New Roman"/>
                        <a:cs typeface="Times New Roman"/>
                      </a:endParaRPr>
                    </a:p>
                  </a:txBody>
                  <a:tcPr marL="0" marR="0" marB="0" marT="22225">
                    <a:lnL w="19050">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r h="207257">
                <a:tc>
                  <a:txBody>
                    <a:bodyPr/>
                    <a:lstStyle/>
                    <a:p>
                      <a:pPr marL="73025">
                        <a:lnSpc>
                          <a:spcPct val="100000"/>
                        </a:lnSpc>
                        <a:spcBef>
                          <a:spcPts val="175"/>
                        </a:spcBef>
                      </a:pPr>
                      <a:r>
                        <a:rPr dirty="0" sz="1000" spc="-5" b="1">
                          <a:latin typeface="Times New Roman"/>
                          <a:cs typeface="Times New Roman"/>
                        </a:rPr>
                        <a:t>Author</a:t>
                      </a:r>
                      <a:endParaRPr sz="1000">
                        <a:latin typeface="Times New Roman"/>
                        <a:cs typeface="Times New Roman"/>
                      </a:endParaRPr>
                    </a:p>
                  </a:txBody>
                  <a:tcPr marL="0" marR="0" marB="0" marT="22225">
                    <a:lnL w="19050">
                      <a:solidFill>
                        <a:srgbClr val="000000"/>
                      </a:solidFill>
                      <a:prstDash val="solid"/>
                    </a:lnL>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B="0" marT="0">
                    <a:lnT w="6350">
                      <a:solidFill>
                        <a:srgbClr val="000000"/>
                      </a:solidFill>
                      <a:prstDash val="solid"/>
                    </a:lnT>
                    <a:lnB w="6350">
                      <a:solidFill>
                        <a:srgbClr val="000000"/>
                      </a:solidFill>
                      <a:prstDash val="solid"/>
                    </a:lnB>
                  </a:tcPr>
                </a:tc>
                <a:tc gridSpan="3">
                  <a:txBody>
                    <a:bodyPr/>
                    <a:lstStyle/>
                    <a:p>
                      <a:pPr marL="85090">
                        <a:lnSpc>
                          <a:spcPct val="100000"/>
                        </a:lnSpc>
                        <a:spcBef>
                          <a:spcPts val="175"/>
                        </a:spcBef>
                      </a:pPr>
                      <a:r>
                        <a:rPr dirty="0" sz="1000" spc="-5">
                          <a:latin typeface="Times New Roman"/>
                          <a:cs typeface="Times New Roman"/>
                        </a:rPr>
                        <a:t>Richard Brice,</a:t>
                      </a:r>
                      <a:r>
                        <a:rPr dirty="0" sz="1000" spc="5">
                          <a:latin typeface="Times New Roman"/>
                          <a:cs typeface="Times New Roman"/>
                        </a:rPr>
                        <a:t> </a:t>
                      </a:r>
                      <a:r>
                        <a:rPr dirty="0" sz="1000" spc="-10">
                          <a:latin typeface="Times New Roman"/>
                          <a:cs typeface="Times New Roman"/>
                        </a:rPr>
                        <a:t>PE</a:t>
                      </a:r>
                      <a:endParaRPr sz="1000">
                        <a:latin typeface="Times New Roman"/>
                        <a:cs typeface="Times New Roman"/>
                      </a:endParaRPr>
                    </a:p>
                  </a:txBody>
                  <a:tcPr marL="0" marR="0" marB="0" marT="22225">
                    <a:lnT w="6350">
                      <a:solidFill>
                        <a:srgbClr val="000000"/>
                      </a:solidFill>
                      <a:prstDash val="solid"/>
                    </a:lnT>
                    <a:lnB w="6350">
                      <a:solidFill>
                        <a:srgbClr val="000000"/>
                      </a:solidFill>
                      <a:prstDash val="solid"/>
                    </a:lnB>
                  </a:tcPr>
                </a:tc>
                <a:tc hMerge="1">
                  <a:txBody>
                    <a:bodyPr/>
                    <a:lstStyle/>
                    <a:p>
                      <a:pPr/>
                    </a:p>
                  </a:txBody>
                  <a:tcPr marL="0" marR="0" marB="0" marT="0"/>
                </a:tc>
                <a:tc hMerge="1">
                  <a:txBody>
                    <a:bodyPr/>
                    <a:lstStyle/>
                    <a:p>
                      <a:pPr/>
                    </a:p>
                  </a:txBody>
                  <a:tcPr marL="0" marR="0" marB="0" marT="0"/>
                </a:tc>
                <a:tc>
                  <a:txBody>
                    <a:bodyPr/>
                    <a:lstStyle/>
                    <a:p>
                      <a:pPr>
                        <a:lnSpc>
                          <a:spcPct val="100000"/>
                        </a:lnSpc>
                      </a:pPr>
                      <a:endParaRPr sz="900">
                        <a:latin typeface="Times New Roman"/>
                        <a:cs typeface="Times New Roman"/>
                      </a:endParaRPr>
                    </a:p>
                  </a:txBody>
                  <a:tcPr marL="0" marR="0" marB="0" marT="0">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3025" marR="12065">
                        <a:lnSpc>
                          <a:spcPct val="100000"/>
                        </a:lnSpc>
                        <a:spcBef>
                          <a:spcPts val="175"/>
                        </a:spcBef>
                      </a:pPr>
                      <a:r>
                        <a:rPr dirty="0" sz="1000" spc="-5" b="1">
                          <a:latin typeface="Times New Roman"/>
                          <a:cs typeface="Times New Roman"/>
                        </a:rPr>
                        <a:t>Sponsor</a:t>
                      </a:r>
                      <a:endParaRPr sz="1000">
                        <a:latin typeface="Times New Roman"/>
                        <a:cs typeface="Times New Roman"/>
                      </a:endParaRPr>
                    </a:p>
                  </a:txBody>
                  <a:tcPr marL="0" marR="0" marB="0" marT="22225">
                    <a:lnL w="6350">
                      <a:solidFill>
                        <a:srgbClr val="000000"/>
                      </a:solidFill>
                      <a:prstDash val="solid"/>
                    </a:lnL>
                    <a:lnT w="6350">
                      <a:solidFill>
                        <a:srgbClr val="000000"/>
                      </a:solidFill>
                      <a:prstDash val="solid"/>
                    </a:lnT>
                    <a:lnB w="6350">
                      <a:solidFill>
                        <a:srgbClr val="000000"/>
                      </a:solidFill>
                      <a:prstDash val="solid"/>
                    </a:lnB>
                  </a:tcPr>
                </a:tc>
                <a:tc gridSpan="3">
                  <a:txBody>
                    <a:bodyPr/>
                    <a:lstStyle/>
                    <a:p>
                      <a:pPr marL="121285">
                        <a:lnSpc>
                          <a:spcPct val="100000"/>
                        </a:lnSpc>
                        <a:spcBef>
                          <a:spcPts val="175"/>
                        </a:spcBef>
                      </a:pPr>
                      <a:r>
                        <a:rPr dirty="0" sz="1000" spc="-5">
                          <a:latin typeface="Times New Roman"/>
                          <a:cs typeface="Times New Roman"/>
                        </a:rPr>
                        <a:t>WSDOT</a:t>
                      </a:r>
                      <a:endParaRPr sz="1000">
                        <a:latin typeface="Times New Roman"/>
                        <a:cs typeface="Times New Roman"/>
                      </a:endParaRPr>
                    </a:p>
                  </a:txBody>
                  <a:tcPr marL="0" marR="0" marB="0" marT="22225">
                    <a:lnT w="6350">
                      <a:solidFill>
                        <a:srgbClr val="000000"/>
                      </a:solidFill>
                      <a:prstDash val="solid"/>
                    </a:lnT>
                    <a:lnB w="6350">
                      <a:solidFill>
                        <a:srgbClr val="000000"/>
                      </a:solidFill>
                      <a:prstDash val="solid"/>
                    </a:lnB>
                  </a:tcPr>
                </a:tc>
                <a:tc hMerge="1">
                  <a:txBody>
                    <a:bodyPr/>
                    <a:lstStyle/>
                    <a:p>
                      <a:pPr/>
                    </a:p>
                  </a:txBody>
                  <a:tcPr marL="0" marR="0" marB="0" marT="0"/>
                </a:tc>
                <a:tc hMerge="1">
                  <a:txBody>
                    <a:bodyPr/>
                    <a:lstStyle/>
                    <a:p>
                      <a:pPr/>
                    </a:p>
                  </a:txBody>
                  <a:tcPr marL="0" marR="0" marB="0" marT="0"/>
                </a:tc>
                <a:tc>
                  <a:txBody>
                    <a:bodyPr/>
                    <a:lstStyle/>
                    <a:p>
                      <a:pPr>
                        <a:lnSpc>
                          <a:spcPct val="100000"/>
                        </a:lnSpc>
                      </a:pPr>
                      <a:endParaRPr sz="900">
                        <a:latin typeface="Times New Roman"/>
                        <a:cs typeface="Times New Roman"/>
                      </a:endParaRPr>
                    </a:p>
                  </a:txBody>
                  <a:tcPr marL="0" marR="0" marB="0" marT="0">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B="0" marT="0">
                    <a:lnR w="19050">
                      <a:solidFill>
                        <a:srgbClr val="000000"/>
                      </a:solidFill>
                      <a:prstDash val="solid"/>
                    </a:lnR>
                    <a:lnT w="6350">
                      <a:solidFill>
                        <a:srgbClr val="000000"/>
                      </a:solidFill>
                      <a:prstDash val="solid"/>
                    </a:lnT>
                    <a:lnB w="6350">
                      <a:solidFill>
                        <a:srgbClr val="000000"/>
                      </a:solidFill>
                      <a:prstDash val="solid"/>
                    </a:lnB>
                  </a:tcPr>
                </a:tc>
              </a:tr>
              <a:tr h="353574">
                <a:tc gridSpan="2">
                  <a:txBody>
                    <a:bodyPr/>
                    <a:lstStyle/>
                    <a:p>
                      <a:pPr marL="73025">
                        <a:lnSpc>
                          <a:spcPct val="100000"/>
                        </a:lnSpc>
                        <a:spcBef>
                          <a:spcPts val="175"/>
                        </a:spcBef>
                      </a:pPr>
                      <a:r>
                        <a:rPr dirty="0" sz="1000" spc="-5" b="1">
                          <a:latin typeface="Times New Roman"/>
                          <a:cs typeface="Times New Roman"/>
                        </a:rPr>
                        <a:t>Specification</a:t>
                      </a:r>
                      <a:endParaRPr sz="1000">
                        <a:latin typeface="Times New Roman"/>
                        <a:cs typeface="Times New Roman"/>
                      </a:endParaRPr>
                    </a:p>
                  </a:txBody>
                  <a:tcPr marL="0" marR="0" marB="0" marT="22225">
                    <a:lnL w="19050">
                      <a:solidFill>
                        <a:srgbClr val="000000"/>
                      </a:solidFill>
                      <a:prstDash val="solid"/>
                    </a:lnL>
                    <a:lnT w="6350">
                      <a:solidFill>
                        <a:srgbClr val="000000"/>
                      </a:solidFill>
                      <a:prstDash val="solid"/>
                    </a:lnT>
                    <a:lnB w="6350">
                      <a:solidFill>
                        <a:srgbClr val="000000"/>
                      </a:solidFill>
                      <a:prstDash val="solid"/>
                    </a:lnB>
                  </a:tcPr>
                </a:tc>
                <a:tc hMerge="1">
                  <a:txBody>
                    <a:bodyPr/>
                    <a:lstStyle/>
                    <a:p>
                      <a:pPr/>
                    </a:p>
                  </a:txBody>
                  <a:tcPr marL="0" marR="0" marB="0" marT="0"/>
                </a:tc>
                <a:tc gridSpan="8">
                  <a:txBody>
                    <a:bodyPr/>
                    <a:lstStyle/>
                    <a:p>
                      <a:pPr marL="85090" marR="610870">
                        <a:lnSpc>
                          <a:spcPts val="1150"/>
                        </a:lnSpc>
                        <a:spcBef>
                          <a:spcPts val="254"/>
                        </a:spcBef>
                      </a:pPr>
                      <a:r>
                        <a:rPr dirty="0" sz="1000" spc="-5">
                          <a:latin typeface="Times New Roman"/>
                          <a:cs typeface="Times New Roman"/>
                        </a:rPr>
                        <a:t>AASHTO LRFD Bridge Design Specifications, </a:t>
                      </a:r>
                      <a:r>
                        <a:rPr dirty="0" sz="1000">
                          <a:latin typeface="Times New Roman"/>
                          <a:cs typeface="Times New Roman"/>
                        </a:rPr>
                        <a:t>9</a:t>
                      </a:r>
                      <a:r>
                        <a:rPr dirty="0" baseline="29914" sz="975">
                          <a:latin typeface="Times New Roman"/>
                          <a:cs typeface="Times New Roman"/>
                        </a:rPr>
                        <a:t>th </a:t>
                      </a:r>
                      <a:r>
                        <a:rPr dirty="0" sz="1000" spc="-5">
                          <a:latin typeface="Times New Roman"/>
                          <a:cs typeface="Times New Roman"/>
                        </a:rPr>
                        <a:t>Edition, </a:t>
                      </a:r>
                      <a:r>
                        <a:rPr dirty="0" sz="1000">
                          <a:latin typeface="Times New Roman"/>
                          <a:cs typeface="Times New Roman"/>
                        </a:rPr>
                        <a:t>2020  </a:t>
                      </a:r>
                      <a:r>
                        <a:rPr dirty="0" sz="1000" spc="-5">
                          <a:latin typeface="Times New Roman"/>
                          <a:cs typeface="Times New Roman"/>
                        </a:rPr>
                        <a:t>WSDOT Bridge Design Manual (M 23-50.21), June</a:t>
                      </a:r>
                      <a:r>
                        <a:rPr dirty="0" sz="1000" spc="50">
                          <a:latin typeface="Times New Roman"/>
                          <a:cs typeface="Times New Roman"/>
                        </a:rPr>
                        <a:t> </a:t>
                      </a:r>
                      <a:r>
                        <a:rPr dirty="0" sz="1000" spc="-5">
                          <a:latin typeface="Times New Roman"/>
                          <a:cs typeface="Times New Roman"/>
                        </a:rPr>
                        <a:t>2022</a:t>
                      </a:r>
                      <a:endParaRPr sz="1000">
                        <a:latin typeface="Times New Roman"/>
                        <a:cs typeface="Times New Roman"/>
                      </a:endParaRPr>
                    </a:p>
                  </a:txBody>
                  <a:tcPr marL="0" marR="0" marB="0" marT="32384">
                    <a:lnT w="6350">
                      <a:solidFill>
                        <a:srgbClr val="000000"/>
                      </a:solidFill>
                      <a:prstDash val="solid"/>
                    </a:lnT>
                    <a:lnB w="6350">
                      <a:solidFill>
                        <a:srgbClr val="000000"/>
                      </a:solidFill>
                      <a:prstDash val="solid"/>
                    </a:lnB>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a:txBody>
                    <a:bodyPr/>
                    <a:lstStyle/>
                    <a:p>
                      <a:pPr>
                        <a:lnSpc>
                          <a:spcPct val="100000"/>
                        </a:lnSpc>
                      </a:pPr>
                      <a:endParaRPr sz="900">
                        <a:latin typeface="Times New Roman"/>
                        <a:cs typeface="Times New Roman"/>
                      </a:endParaRPr>
                    </a:p>
                  </a:txBody>
                  <a:tcPr marL="0" marR="0" marB="0" marT="0">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B="0" marT="0">
                    <a:lnR w="19050">
                      <a:solidFill>
                        <a:srgbClr val="000000"/>
                      </a:solidFill>
                      <a:prstDash val="solid"/>
                    </a:lnR>
                    <a:lnT w="6350">
                      <a:solidFill>
                        <a:srgbClr val="000000"/>
                      </a:solidFill>
                      <a:prstDash val="solid"/>
                    </a:lnT>
                    <a:lnB w="6350">
                      <a:solidFill>
                        <a:srgbClr val="000000"/>
                      </a:solidFill>
                      <a:prstDash val="solid"/>
                    </a:lnB>
                  </a:tcPr>
                </a:tc>
              </a:tr>
              <a:tr h="207263">
                <a:tc gridSpan="4">
                  <a:txBody>
                    <a:bodyPr/>
                    <a:lstStyle/>
                    <a:p>
                      <a:pPr marL="73025">
                        <a:lnSpc>
                          <a:spcPct val="100000"/>
                        </a:lnSpc>
                        <a:spcBef>
                          <a:spcPts val="175"/>
                        </a:spcBef>
                      </a:pPr>
                      <a:r>
                        <a:rPr dirty="0" sz="1000" spc="-5" b="1">
                          <a:latin typeface="Times New Roman"/>
                          <a:cs typeface="Times New Roman"/>
                        </a:rPr>
                        <a:t>Original Publication</a:t>
                      </a:r>
                      <a:r>
                        <a:rPr dirty="0" sz="1000" spc="-15" b="1">
                          <a:latin typeface="Times New Roman"/>
                          <a:cs typeface="Times New Roman"/>
                        </a:rPr>
                        <a:t> </a:t>
                      </a:r>
                      <a:r>
                        <a:rPr dirty="0" sz="1000" spc="-5" b="1">
                          <a:latin typeface="Times New Roman"/>
                          <a:cs typeface="Times New Roman"/>
                        </a:rPr>
                        <a:t>Date</a:t>
                      </a:r>
                      <a:endParaRPr sz="1000">
                        <a:latin typeface="Times New Roman"/>
                        <a:cs typeface="Times New Roman"/>
                      </a:endParaRPr>
                    </a:p>
                  </a:txBody>
                  <a:tcPr marL="0" marR="0" marB="0" marT="22225">
                    <a:lnL w="19050">
                      <a:solidFill>
                        <a:srgbClr val="000000"/>
                      </a:solidFill>
                      <a:prstDash val="solid"/>
                    </a:lnL>
                    <a:lnT w="6350">
                      <a:solidFill>
                        <a:srgbClr val="000000"/>
                      </a:solidFill>
                      <a:prstDash val="solid"/>
                    </a:lnT>
                    <a:lnB w="6350">
                      <a:solidFill>
                        <a:srgbClr val="000000"/>
                      </a:solidFill>
                      <a:prstDash val="solid"/>
                    </a:lnB>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a:txBody>
                    <a:bodyPr/>
                    <a:lstStyle/>
                    <a:p>
                      <a:pPr marL="78105">
                        <a:lnSpc>
                          <a:spcPct val="100000"/>
                        </a:lnSpc>
                        <a:spcBef>
                          <a:spcPts val="175"/>
                        </a:spcBef>
                      </a:pPr>
                      <a:r>
                        <a:rPr dirty="0" sz="1000" spc="-5">
                          <a:latin typeface="Times New Roman"/>
                          <a:cs typeface="Times New Roman"/>
                        </a:rPr>
                        <a:t>10/18/2018</a:t>
                      </a:r>
                      <a:endParaRPr sz="1000">
                        <a:latin typeface="Times New Roman"/>
                        <a:cs typeface="Times New Roman"/>
                      </a:endParaRPr>
                    </a:p>
                  </a:txBody>
                  <a:tcPr marL="0" marR="0" marB="0" marT="22225">
                    <a:lnR w="6350">
                      <a:solidFill>
                        <a:srgbClr val="000000"/>
                      </a:solidFill>
                      <a:prstDash val="solid"/>
                    </a:lnR>
                    <a:lnT w="6350">
                      <a:solidFill>
                        <a:srgbClr val="000000"/>
                      </a:solidFill>
                      <a:prstDash val="solid"/>
                    </a:lnT>
                    <a:lnB w="6350">
                      <a:solidFill>
                        <a:srgbClr val="000000"/>
                      </a:solidFill>
                      <a:prstDash val="solid"/>
                    </a:lnB>
                  </a:tcPr>
                </a:tc>
                <a:tc gridSpan="3">
                  <a:txBody>
                    <a:bodyPr/>
                    <a:lstStyle/>
                    <a:p>
                      <a:pPr marL="104775">
                        <a:lnSpc>
                          <a:spcPct val="100000"/>
                        </a:lnSpc>
                        <a:spcBef>
                          <a:spcPts val="175"/>
                        </a:spcBef>
                      </a:pPr>
                      <a:r>
                        <a:rPr dirty="0" sz="1000" spc="-5" b="1">
                          <a:latin typeface="Times New Roman"/>
                          <a:cs typeface="Times New Roman"/>
                        </a:rPr>
                        <a:t>Date </a:t>
                      </a:r>
                      <a:r>
                        <a:rPr dirty="0" sz="1000" b="1">
                          <a:latin typeface="Times New Roman"/>
                          <a:cs typeface="Times New Roman"/>
                        </a:rPr>
                        <a:t>of </a:t>
                      </a:r>
                      <a:r>
                        <a:rPr dirty="0" sz="1000" spc="-5" b="1">
                          <a:latin typeface="Times New Roman"/>
                          <a:cs typeface="Times New Roman"/>
                        </a:rPr>
                        <a:t>Latest</a:t>
                      </a:r>
                      <a:r>
                        <a:rPr dirty="0" sz="1000" spc="-15" b="1">
                          <a:latin typeface="Times New Roman"/>
                          <a:cs typeface="Times New Roman"/>
                        </a:rPr>
                        <a:t> </a:t>
                      </a:r>
                      <a:r>
                        <a:rPr dirty="0" sz="1000" spc="-5" b="1">
                          <a:latin typeface="Times New Roman"/>
                          <a:cs typeface="Times New Roman"/>
                        </a:rPr>
                        <a:t>Revision</a:t>
                      </a:r>
                      <a:endParaRPr sz="1000">
                        <a:latin typeface="Times New Roman"/>
                        <a:cs typeface="Times New Roman"/>
                      </a:endParaRPr>
                    </a:p>
                  </a:txBody>
                  <a:tcPr marL="0" marR="0" marB="0" marT="2222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pPr/>
                    </a:p>
                  </a:txBody>
                  <a:tcPr marL="0" marR="0" marB="0" marT="0"/>
                </a:tc>
                <a:tc hMerge="1">
                  <a:txBody>
                    <a:bodyPr/>
                    <a:lstStyle/>
                    <a:p>
                      <a:pPr/>
                    </a:p>
                  </a:txBody>
                  <a:tcPr marL="0" marR="0" marB="0" marT="0"/>
                </a:tc>
                <a:tc gridSpan="2">
                  <a:txBody>
                    <a:bodyPr/>
                    <a:lstStyle/>
                    <a:p>
                      <a:pPr marL="71120">
                        <a:lnSpc>
                          <a:spcPct val="100000"/>
                        </a:lnSpc>
                        <a:spcBef>
                          <a:spcPts val="175"/>
                        </a:spcBef>
                      </a:pPr>
                      <a:r>
                        <a:rPr dirty="0" sz="1000" spc="-5">
                          <a:latin typeface="Times New Roman"/>
                          <a:cs typeface="Times New Roman"/>
                        </a:rPr>
                        <a:t>11/16/2022</a:t>
                      </a:r>
                      <a:endParaRPr sz="1000">
                        <a:latin typeface="Times New Roman"/>
                        <a:cs typeface="Times New Roman"/>
                      </a:endParaRPr>
                    </a:p>
                  </a:txBody>
                  <a:tcPr marL="0" marR="0" marB="0" marT="2222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pPr/>
                    </a:p>
                  </a:txBody>
                  <a:tcPr marL="0" marR="0" marB="0" marT="0"/>
                </a:tc>
                <a:tc>
                  <a:txBody>
                    <a:bodyPr/>
                    <a:lstStyle/>
                    <a:p>
                      <a:pPr marL="73025">
                        <a:lnSpc>
                          <a:spcPct val="100000"/>
                        </a:lnSpc>
                        <a:spcBef>
                          <a:spcPts val="175"/>
                        </a:spcBef>
                      </a:pPr>
                      <a:r>
                        <a:rPr dirty="0" sz="1000" spc="-5" b="1">
                          <a:latin typeface="Times New Roman"/>
                          <a:cs typeface="Times New Roman"/>
                        </a:rPr>
                        <a:t>Version</a:t>
                      </a:r>
                      <a:endParaRPr sz="1000">
                        <a:latin typeface="Times New Roman"/>
                        <a:cs typeface="Times New Roman"/>
                      </a:endParaRPr>
                    </a:p>
                  </a:txBody>
                  <a:tcPr marL="0" marR="0" marB="0" marT="22225">
                    <a:lnL w="6350">
                      <a:solidFill>
                        <a:srgbClr val="000000"/>
                      </a:solidFill>
                      <a:prstDash val="solid"/>
                    </a:lnL>
                    <a:lnT w="6350">
                      <a:solidFill>
                        <a:srgbClr val="000000"/>
                      </a:solidFill>
                      <a:prstDash val="solid"/>
                    </a:lnT>
                    <a:lnB w="6350">
                      <a:solidFill>
                        <a:srgbClr val="000000"/>
                      </a:solidFill>
                      <a:prstDash val="solid"/>
                    </a:lnB>
                  </a:tcPr>
                </a:tc>
                <a:tc>
                  <a:txBody>
                    <a:bodyPr/>
                    <a:lstStyle/>
                    <a:p>
                      <a:pPr marL="246379">
                        <a:lnSpc>
                          <a:spcPct val="100000"/>
                        </a:lnSpc>
                        <a:spcBef>
                          <a:spcPts val="175"/>
                        </a:spcBef>
                      </a:pPr>
                      <a:r>
                        <a:rPr dirty="0" sz="1000">
                          <a:latin typeface="Times New Roman"/>
                          <a:cs typeface="Times New Roman"/>
                        </a:rPr>
                        <a:t>3.2</a:t>
                      </a:r>
                      <a:endParaRPr sz="1000">
                        <a:latin typeface="Times New Roman"/>
                        <a:cs typeface="Times New Roman"/>
                      </a:endParaRPr>
                    </a:p>
                  </a:txBody>
                  <a:tcPr marL="0" marR="0" marB="0" marT="22225">
                    <a:lnR w="19050">
                      <a:solidFill>
                        <a:srgbClr val="000000"/>
                      </a:solidFill>
                      <a:prstDash val="solid"/>
                    </a:lnR>
                    <a:lnT w="6350">
                      <a:solidFill>
                        <a:srgbClr val="000000"/>
                      </a:solidFill>
                      <a:prstDash val="solid"/>
                    </a:lnT>
                    <a:lnB w="6350">
                      <a:solidFill>
                        <a:srgbClr val="000000"/>
                      </a:solidFill>
                      <a:prstDash val="solid"/>
                    </a:lnB>
                  </a:tcPr>
                </a:tc>
              </a:tr>
              <a:tr h="352044">
                <a:tc gridSpan="3">
                  <a:txBody>
                    <a:bodyPr/>
                    <a:lstStyle/>
                    <a:p>
                      <a:pPr marL="73025">
                        <a:lnSpc>
                          <a:spcPct val="100000"/>
                        </a:lnSpc>
                        <a:spcBef>
                          <a:spcPts val="165"/>
                        </a:spcBef>
                      </a:pPr>
                      <a:r>
                        <a:rPr dirty="0" sz="1000" spc="-5" b="1">
                          <a:latin typeface="Times New Roman"/>
                          <a:cs typeface="Times New Roman"/>
                        </a:rPr>
                        <a:t>Notice </a:t>
                      </a:r>
                      <a:r>
                        <a:rPr dirty="0" sz="1000" b="1">
                          <a:latin typeface="Times New Roman"/>
                          <a:cs typeface="Times New Roman"/>
                        </a:rPr>
                        <a:t>of</a:t>
                      </a:r>
                      <a:r>
                        <a:rPr dirty="0" sz="1000" spc="-10" b="1">
                          <a:latin typeface="Times New Roman"/>
                          <a:cs typeface="Times New Roman"/>
                        </a:rPr>
                        <a:t> </a:t>
                      </a:r>
                      <a:r>
                        <a:rPr dirty="0" sz="1000" spc="-5" b="1">
                          <a:latin typeface="Times New Roman"/>
                          <a:cs typeface="Times New Roman"/>
                        </a:rPr>
                        <a:t>Copyright</a:t>
                      </a:r>
                      <a:endParaRPr sz="1000">
                        <a:latin typeface="Times New Roman"/>
                        <a:cs typeface="Times New Roman"/>
                      </a:endParaRPr>
                    </a:p>
                  </a:txBody>
                  <a:tcPr marL="0" marR="0" marB="0" marT="20955">
                    <a:lnL w="19050">
                      <a:solidFill>
                        <a:srgbClr val="000000"/>
                      </a:solidFill>
                      <a:prstDash val="solid"/>
                    </a:lnL>
                    <a:lnT w="6350">
                      <a:solidFill>
                        <a:srgbClr val="000000"/>
                      </a:solidFill>
                      <a:prstDash val="solid"/>
                    </a:lnT>
                    <a:lnB w="6350">
                      <a:solidFill>
                        <a:srgbClr val="000000"/>
                      </a:solidFill>
                      <a:prstDash val="solid"/>
                    </a:lnB>
                  </a:tcPr>
                </a:tc>
                <a:tc hMerge="1">
                  <a:txBody>
                    <a:bodyPr/>
                    <a:lstStyle/>
                    <a:p>
                      <a:pPr/>
                    </a:p>
                  </a:txBody>
                  <a:tcPr marL="0" marR="0" marB="0" marT="0"/>
                </a:tc>
                <a:tc hMerge="1">
                  <a:txBody>
                    <a:bodyPr/>
                    <a:lstStyle/>
                    <a:p>
                      <a:pPr/>
                    </a:p>
                  </a:txBody>
                  <a:tcPr marL="0" marR="0" marB="0" marT="0"/>
                </a:tc>
                <a:tc gridSpan="9">
                  <a:txBody>
                    <a:bodyPr/>
                    <a:lstStyle/>
                    <a:p>
                      <a:pPr marL="114935" marR="456565">
                        <a:lnSpc>
                          <a:spcPts val="1150"/>
                        </a:lnSpc>
                        <a:spcBef>
                          <a:spcPts val="244"/>
                        </a:spcBef>
                      </a:pPr>
                      <a:r>
                        <a:rPr dirty="0" sz="1000" spc="-5">
                          <a:latin typeface="Times New Roman"/>
                          <a:cs typeface="Times New Roman"/>
                        </a:rPr>
                        <a:t>Copyright © 2018-2022, Washington State Department </a:t>
                      </a:r>
                      <a:r>
                        <a:rPr dirty="0" sz="1000">
                          <a:latin typeface="Times New Roman"/>
                          <a:cs typeface="Times New Roman"/>
                        </a:rPr>
                        <a:t>of </a:t>
                      </a:r>
                      <a:r>
                        <a:rPr dirty="0" sz="1000" spc="-5">
                          <a:latin typeface="Times New Roman"/>
                          <a:cs typeface="Times New Roman"/>
                        </a:rPr>
                        <a:t>Transportation, All rights  reserved</a:t>
                      </a:r>
                      <a:endParaRPr sz="1000">
                        <a:latin typeface="Times New Roman"/>
                        <a:cs typeface="Times New Roman"/>
                      </a:endParaRPr>
                    </a:p>
                  </a:txBody>
                  <a:tcPr marL="0" marR="0" marB="0" marT="31114">
                    <a:lnR w="19050">
                      <a:solidFill>
                        <a:srgbClr val="000000"/>
                      </a:solidFill>
                      <a:prstDash val="solid"/>
                    </a:lnR>
                    <a:lnT w="6350">
                      <a:solidFill>
                        <a:srgbClr val="000000"/>
                      </a:solidFill>
                      <a:prstDash val="solid"/>
                    </a:lnT>
                    <a:lnB w="6350">
                      <a:solidFill>
                        <a:srgbClr val="000000"/>
                      </a:solidFill>
                      <a:prstDash val="solid"/>
                    </a:lnB>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p:nvPr/>
        </p:nvSpPr>
        <p:spPr>
          <a:xfrm>
            <a:off x="6943343" y="9149645"/>
            <a:ext cx="181610" cy="165735"/>
          </a:xfrm>
          <a:prstGeom prst="rect">
            <a:avLst/>
          </a:prstGeom>
        </p:spPr>
        <p:txBody>
          <a:bodyPr wrap="square" lIns="0" tIns="0" rIns="0" bIns="0" rtlCol="0" vert="horz">
            <a:spAutoFit/>
          </a:bodyPr>
          <a:lstStyle/>
          <a:p>
            <a:pPr marL="38100">
              <a:lnSpc>
                <a:spcPts val="1190"/>
              </a:lnSpc>
            </a:pPr>
            <a:r>
              <a:rPr dirty="0" sz="1000" spc="-5">
                <a:latin typeface="Times New Roman"/>
                <a:cs typeface="Times New Roman"/>
              </a:rPr>
              <a:t>1</a:t>
            </a:r>
            <a:endParaRPr sz="1000">
              <a:latin typeface="Times New Roman"/>
              <a:cs typeface="Times New Roman"/>
            </a:endParaRPr>
          </a:p>
        </p:txBody>
      </p:sp>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673100" y="808094"/>
            <a:ext cx="6421755" cy="6960234"/>
          </a:xfrm>
          <a:prstGeom prst="rect">
            <a:avLst/>
          </a:prstGeom>
        </p:spPr>
        <p:txBody>
          <a:bodyPr wrap="square" lIns="0" tIns="97155" rIns="0" bIns="0" rtlCol="0" vert="horz">
            <a:spAutoFit/>
          </a:bodyPr>
          <a:lstStyle/>
          <a:p>
            <a:pPr marL="12700">
              <a:lnSpc>
                <a:spcPct val="100000"/>
              </a:lnSpc>
              <a:spcBef>
                <a:spcPts val="765"/>
              </a:spcBef>
            </a:pPr>
            <a:r>
              <a:rPr dirty="0" sz="1200" spc="-5" b="1">
                <a:latin typeface="Arial"/>
                <a:cs typeface="Arial"/>
              </a:rPr>
              <a:t>Table of</a:t>
            </a:r>
            <a:r>
              <a:rPr dirty="0" sz="1200" b="1">
                <a:latin typeface="Arial"/>
                <a:cs typeface="Arial"/>
              </a:rPr>
              <a:t> </a:t>
            </a:r>
            <a:r>
              <a:rPr dirty="0" sz="1200" spc="-5" b="1">
                <a:latin typeface="Arial"/>
                <a:cs typeface="Arial"/>
              </a:rPr>
              <a:t>Contents</a:t>
            </a:r>
            <a:endParaRPr sz="1200">
              <a:latin typeface="Arial"/>
              <a:cs typeface="Arial"/>
            </a:endParaRPr>
          </a:p>
          <a:p>
            <a:pPr algn="r" marR="6985">
              <a:lnSpc>
                <a:spcPct val="100000"/>
              </a:lnSpc>
              <a:spcBef>
                <a:spcPts val="545"/>
              </a:spcBef>
              <a:tabLst>
                <a:tab pos="254000" algn="l"/>
              </a:tabLst>
            </a:pPr>
            <a:r>
              <a:rPr dirty="0" sz="1000" spc="-5">
                <a:latin typeface="Times New Roman"/>
                <a:cs typeface="Times New Roman"/>
              </a:rPr>
              <a:t>1	Introduction..........................................................................................................................................................................1</a:t>
            </a:r>
            <a:endParaRPr sz="1000">
              <a:latin typeface="Times New Roman"/>
              <a:cs typeface="Times New Roman"/>
            </a:endParaRPr>
          </a:p>
          <a:p>
            <a:pPr algn="r" marR="6985">
              <a:lnSpc>
                <a:spcPct val="100000"/>
              </a:lnSpc>
              <a:spcBef>
                <a:spcPts val="555"/>
              </a:spcBef>
              <a:tabLst>
                <a:tab pos="380365" algn="l"/>
              </a:tabLst>
            </a:pPr>
            <a:r>
              <a:rPr dirty="0" sz="1000">
                <a:latin typeface="Times New Roman"/>
                <a:cs typeface="Times New Roman"/>
              </a:rPr>
              <a:t>1.1	</a:t>
            </a:r>
            <a:r>
              <a:rPr dirty="0" sz="1000" spc="-5">
                <a:latin typeface="Times New Roman"/>
                <a:cs typeface="Times New Roman"/>
              </a:rPr>
              <a:t>Sign   Convention</a:t>
            </a:r>
            <a:r>
              <a:rPr dirty="0" sz="1000" spc="114">
                <a:latin typeface="Times New Roman"/>
                <a:cs typeface="Times New Roman"/>
              </a:rPr>
              <a:t> </a:t>
            </a:r>
            <a:r>
              <a:rPr dirty="0" sz="1000" spc="-5">
                <a:latin typeface="Times New Roman"/>
                <a:cs typeface="Times New Roman"/>
              </a:rPr>
              <a:t>..........................................................................................................................................................1</a:t>
            </a:r>
            <a:endParaRPr sz="1000">
              <a:latin typeface="Times New Roman"/>
              <a:cs typeface="Times New Roman"/>
            </a:endParaRPr>
          </a:p>
          <a:p>
            <a:pPr algn="r" marR="6985">
              <a:lnSpc>
                <a:spcPct val="100000"/>
              </a:lnSpc>
              <a:spcBef>
                <a:spcPts val="550"/>
              </a:spcBef>
              <a:tabLst>
                <a:tab pos="254000" algn="l"/>
              </a:tabLst>
            </a:pPr>
            <a:r>
              <a:rPr dirty="0" sz="1000" spc="-5">
                <a:latin typeface="Times New Roman"/>
                <a:cs typeface="Times New Roman"/>
              </a:rPr>
              <a:t>2	Bridge   Description</a:t>
            </a:r>
            <a:r>
              <a:rPr dirty="0" sz="1000" spc="-20">
                <a:latin typeface="Times New Roman"/>
                <a:cs typeface="Times New Roman"/>
              </a:rPr>
              <a:t> </a:t>
            </a:r>
            <a:r>
              <a:rPr dirty="0" sz="1000" spc="-5">
                <a:latin typeface="Times New Roman"/>
                <a:cs typeface="Times New Roman"/>
              </a:rPr>
              <a:t>...............................................................................................................................................................1</a:t>
            </a:r>
            <a:endParaRPr sz="1000">
              <a:latin typeface="Times New Roman"/>
              <a:cs typeface="Times New Roman"/>
            </a:endParaRPr>
          </a:p>
          <a:p>
            <a:pPr algn="r" marR="6985">
              <a:lnSpc>
                <a:spcPct val="100000"/>
              </a:lnSpc>
              <a:spcBef>
                <a:spcPts val="540"/>
              </a:spcBef>
              <a:tabLst>
                <a:tab pos="380365" algn="l"/>
              </a:tabLst>
            </a:pPr>
            <a:r>
              <a:rPr dirty="0" sz="1000">
                <a:latin typeface="Times New Roman"/>
                <a:cs typeface="Times New Roman"/>
              </a:rPr>
              <a:t>2.1	</a:t>
            </a:r>
            <a:r>
              <a:rPr dirty="0" sz="1000" spc="-10">
                <a:latin typeface="Times New Roman"/>
                <a:cs typeface="Times New Roman"/>
              </a:rPr>
              <a:t>Site   </a:t>
            </a:r>
            <a:r>
              <a:rPr dirty="0" sz="1000" spc="-5">
                <a:latin typeface="Times New Roman"/>
                <a:cs typeface="Times New Roman"/>
              </a:rPr>
              <a:t>Conditions.............................................................................................................................................................</a:t>
            </a:r>
            <a:r>
              <a:rPr dirty="0" sz="1000" spc="-45">
                <a:latin typeface="Times New Roman"/>
                <a:cs typeface="Times New Roman"/>
              </a:rPr>
              <a:t> </a:t>
            </a:r>
            <a:r>
              <a:rPr dirty="0" sz="1000" spc="-5">
                <a:latin typeface="Times New Roman"/>
                <a:cs typeface="Times New Roman"/>
              </a:rPr>
              <a:t>1</a:t>
            </a:r>
            <a:endParaRPr sz="1000">
              <a:latin typeface="Times New Roman"/>
              <a:cs typeface="Times New Roman"/>
            </a:endParaRPr>
          </a:p>
          <a:p>
            <a:pPr algn="r" marR="6985">
              <a:lnSpc>
                <a:spcPct val="100000"/>
              </a:lnSpc>
              <a:spcBef>
                <a:spcPts val="555"/>
              </a:spcBef>
              <a:tabLst>
                <a:tab pos="380365" algn="l"/>
              </a:tabLst>
            </a:pPr>
            <a:r>
              <a:rPr dirty="0" sz="1000">
                <a:latin typeface="Times New Roman"/>
                <a:cs typeface="Times New Roman"/>
              </a:rPr>
              <a:t>2.2	</a:t>
            </a:r>
            <a:r>
              <a:rPr dirty="0" sz="1000" spc="-5">
                <a:latin typeface="Times New Roman"/>
                <a:cs typeface="Times New Roman"/>
              </a:rPr>
              <a:t>Roadway  </a:t>
            </a:r>
            <a:r>
              <a:rPr dirty="0" sz="1000" spc="95">
                <a:latin typeface="Times New Roman"/>
                <a:cs typeface="Times New Roman"/>
              </a:rPr>
              <a:t> </a:t>
            </a:r>
            <a:r>
              <a:rPr dirty="0" sz="1000" spc="-5">
                <a:latin typeface="Times New Roman"/>
                <a:cs typeface="Times New Roman"/>
              </a:rPr>
              <a:t>......................................................................................................................................................................1</a:t>
            </a:r>
            <a:endParaRPr sz="1000">
              <a:latin typeface="Times New Roman"/>
              <a:cs typeface="Times New Roman"/>
            </a:endParaRPr>
          </a:p>
          <a:p>
            <a:pPr algn="r" marR="6985">
              <a:lnSpc>
                <a:spcPct val="100000"/>
              </a:lnSpc>
              <a:spcBef>
                <a:spcPts val="550"/>
              </a:spcBef>
              <a:tabLst>
                <a:tab pos="380365" algn="l"/>
              </a:tabLst>
            </a:pPr>
            <a:r>
              <a:rPr dirty="0" sz="1000">
                <a:latin typeface="Times New Roman"/>
                <a:cs typeface="Times New Roman"/>
              </a:rPr>
              <a:t>2.3	</a:t>
            </a:r>
            <a:r>
              <a:rPr dirty="0" sz="1000" spc="-5">
                <a:latin typeface="Times New Roman"/>
                <a:cs typeface="Times New Roman"/>
              </a:rPr>
              <a:t>Bridge   </a:t>
            </a:r>
            <a:r>
              <a:rPr dirty="0" sz="1000">
                <a:latin typeface="Times New Roman"/>
                <a:cs typeface="Times New Roman"/>
              </a:rPr>
              <a:t>Layout</a:t>
            </a:r>
            <a:r>
              <a:rPr dirty="0" sz="1000" spc="35">
                <a:latin typeface="Times New Roman"/>
                <a:cs typeface="Times New Roman"/>
              </a:rPr>
              <a:t> </a:t>
            </a:r>
            <a:r>
              <a:rPr dirty="0" sz="1000" spc="-5">
                <a:latin typeface="Times New Roman"/>
                <a:cs typeface="Times New Roman"/>
              </a:rPr>
              <a:t>..............................................................................................................................................................2</a:t>
            </a:r>
            <a:endParaRPr sz="1000">
              <a:latin typeface="Times New Roman"/>
              <a:cs typeface="Times New Roman"/>
            </a:endParaRPr>
          </a:p>
          <a:p>
            <a:pPr algn="r" marR="6985">
              <a:lnSpc>
                <a:spcPct val="100000"/>
              </a:lnSpc>
              <a:spcBef>
                <a:spcPts val="550"/>
              </a:spcBef>
              <a:tabLst>
                <a:tab pos="254000" algn="l"/>
              </a:tabLst>
            </a:pPr>
            <a:r>
              <a:rPr dirty="0" sz="1000" spc="-5">
                <a:latin typeface="Times New Roman"/>
                <a:cs typeface="Times New Roman"/>
              </a:rPr>
              <a:t>3	Design   Preliminaries............................................................................................................................................................</a:t>
            </a:r>
            <a:r>
              <a:rPr dirty="0" sz="1000" spc="-50">
                <a:latin typeface="Times New Roman"/>
                <a:cs typeface="Times New Roman"/>
              </a:rPr>
              <a:t> </a:t>
            </a:r>
            <a:r>
              <a:rPr dirty="0" sz="1000" spc="-5">
                <a:latin typeface="Times New Roman"/>
                <a:cs typeface="Times New Roman"/>
              </a:rPr>
              <a:t>4</a:t>
            </a:r>
            <a:endParaRPr sz="1000">
              <a:latin typeface="Times New Roman"/>
              <a:cs typeface="Times New Roman"/>
            </a:endParaRPr>
          </a:p>
          <a:p>
            <a:pPr algn="r" marR="6985">
              <a:lnSpc>
                <a:spcPct val="100000"/>
              </a:lnSpc>
              <a:spcBef>
                <a:spcPts val="555"/>
              </a:spcBef>
              <a:tabLst>
                <a:tab pos="380365" algn="l"/>
              </a:tabLst>
            </a:pPr>
            <a:r>
              <a:rPr dirty="0" sz="1000">
                <a:latin typeface="Times New Roman"/>
                <a:cs typeface="Times New Roman"/>
              </a:rPr>
              <a:t>3.1	</a:t>
            </a:r>
            <a:r>
              <a:rPr dirty="0" sz="1000" spc="-5">
                <a:latin typeface="Times New Roman"/>
                <a:cs typeface="Times New Roman"/>
              </a:rPr>
              <a:t>Construction  </a:t>
            </a:r>
            <a:r>
              <a:rPr dirty="0" sz="1000" spc="114">
                <a:latin typeface="Times New Roman"/>
                <a:cs typeface="Times New Roman"/>
              </a:rPr>
              <a:t> </a:t>
            </a:r>
            <a:r>
              <a:rPr dirty="0" sz="1000" spc="-5">
                <a:latin typeface="Times New Roman"/>
                <a:cs typeface="Times New Roman"/>
              </a:rPr>
              <a:t>Sequence.................................................................................................................................................4</a:t>
            </a:r>
            <a:endParaRPr sz="1000">
              <a:latin typeface="Times New Roman"/>
              <a:cs typeface="Times New Roman"/>
            </a:endParaRPr>
          </a:p>
          <a:p>
            <a:pPr algn="r" marR="6985">
              <a:lnSpc>
                <a:spcPct val="100000"/>
              </a:lnSpc>
              <a:spcBef>
                <a:spcPts val="550"/>
              </a:spcBef>
              <a:tabLst>
                <a:tab pos="380365" algn="l"/>
              </a:tabLst>
            </a:pPr>
            <a:r>
              <a:rPr dirty="0" sz="1000">
                <a:latin typeface="Times New Roman"/>
                <a:cs typeface="Times New Roman"/>
              </a:rPr>
              <a:t>3.2	</a:t>
            </a:r>
            <a:r>
              <a:rPr dirty="0" sz="1000" spc="-5">
                <a:latin typeface="Times New Roman"/>
                <a:cs typeface="Times New Roman"/>
              </a:rPr>
              <a:t>Girder  </a:t>
            </a:r>
            <a:r>
              <a:rPr dirty="0" sz="1000" spc="175">
                <a:latin typeface="Times New Roman"/>
                <a:cs typeface="Times New Roman"/>
              </a:rPr>
              <a:t> </a:t>
            </a:r>
            <a:r>
              <a:rPr dirty="0" sz="1000" spc="-5">
                <a:latin typeface="Times New Roman"/>
                <a:cs typeface="Times New Roman"/>
              </a:rPr>
              <a:t>Length...............................................................................................................................................................5</a:t>
            </a:r>
            <a:endParaRPr sz="1000">
              <a:latin typeface="Times New Roman"/>
              <a:cs typeface="Times New Roman"/>
            </a:endParaRPr>
          </a:p>
          <a:p>
            <a:pPr algn="r" marR="6985">
              <a:lnSpc>
                <a:spcPct val="100000"/>
              </a:lnSpc>
              <a:spcBef>
                <a:spcPts val="540"/>
              </a:spcBef>
              <a:tabLst>
                <a:tab pos="380365" algn="l"/>
              </a:tabLst>
            </a:pPr>
            <a:r>
              <a:rPr dirty="0" sz="1000">
                <a:latin typeface="Times New Roman"/>
                <a:cs typeface="Times New Roman"/>
              </a:rPr>
              <a:t>3.3	</a:t>
            </a:r>
            <a:r>
              <a:rPr dirty="0" sz="1000" spc="-5">
                <a:latin typeface="Times New Roman"/>
                <a:cs typeface="Times New Roman"/>
              </a:rPr>
              <a:t>Section   Properties</a:t>
            </a:r>
            <a:r>
              <a:rPr dirty="0" sz="1000" spc="55">
                <a:latin typeface="Times New Roman"/>
                <a:cs typeface="Times New Roman"/>
              </a:rPr>
              <a:t> </a:t>
            </a:r>
            <a:r>
              <a:rPr dirty="0" sz="1000" spc="-5">
                <a:latin typeface="Times New Roman"/>
                <a:cs typeface="Times New Roman"/>
              </a:rPr>
              <a:t>........................................................................................................................................................6</a:t>
            </a:r>
            <a:endParaRPr sz="1000">
              <a:latin typeface="Times New Roman"/>
              <a:cs typeface="Times New Roman"/>
            </a:endParaRPr>
          </a:p>
          <a:p>
            <a:pPr algn="r" marR="6985">
              <a:lnSpc>
                <a:spcPct val="100000"/>
              </a:lnSpc>
              <a:spcBef>
                <a:spcPts val="555"/>
              </a:spcBef>
              <a:tabLst>
                <a:tab pos="507365" algn="l"/>
              </a:tabLst>
            </a:pPr>
            <a:r>
              <a:rPr dirty="0" sz="1000">
                <a:latin typeface="Times New Roman"/>
                <a:cs typeface="Times New Roman"/>
              </a:rPr>
              <a:t>3.3.1	</a:t>
            </a:r>
            <a:r>
              <a:rPr dirty="0" sz="1000" spc="-5">
                <a:latin typeface="Times New Roman"/>
                <a:cs typeface="Times New Roman"/>
              </a:rPr>
              <a:t>Effective  Flange  Width</a:t>
            </a:r>
            <a:r>
              <a:rPr dirty="0" sz="1000" spc="-50">
                <a:latin typeface="Times New Roman"/>
                <a:cs typeface="Times New Roman"/>
              </a:rPr>
              <a:t> </a:t>
            </a:r>
            <a:r>
              <a:rPr dirty="0" sz="1000" spc="-5">
                <a:latin typeface="Times New Roman"/>
                <a:cs typeface="Times New Roman"/>
              </a:rPr>
              <a:t>........................................................................................................................................6</a:t>
            </a:r>
            <a:endParaRPr sz="1000">
              <a:latin typeface="Times New Roman"/>
              <a:cs typeface="Times New Roman"/>
            </a:endParaRPr>
          </a:p>
          <a:p>
            <a:pPr algn="r" marR="6985">
              <a:lnSpc>
                <a:spcPct val="100000"/>
              </a:lnSpc>
              <a:spcBef>
                <a:spcPts val="550"/>
              </a:spcBef>
              <a:tabLst>
                <a:tab pos="507365" algn="l"/>
              </a:tabLst>
            </a:pPr>
            <a:r>
              <a:rPr dirty="0" sz="1000">
                <a:latin typeface="Times New Roman"/>
                <a:cs typeface="Times New Roman"/>
              </a:rPr>
              <a:t>3.3.2	</a:t>
            </a:r>
            <a:r>
              <a:rPr dirty="0" sz="1000" spc="-5">
                <a:latin typeface="Times New Roman"/>
                <a:cs typeface="Times New Roman"/>
              </a:rPr>
              <a:t>Composite  Girder </a:t>
            </a:r>
            <a:r>
              <a:rPr dirty="0" sz="1000" spc="90">
                <a:latin typeface="Times New Roman"/>
                <a:cs typeface="Times New Roman"/>
              </a:rPr>
              <a:t> </a:t>
            </a:r>
            <a:r>
              <a:rPr dirty="0" sz="1000" spc="-5">
                <a:latin typeface="Times New Roman"/>
                <a:cs typeface="Times New Roman"/>
              </a:rPr>
              <a:t>Properties................................................................................................................................6</a:t>
            </a:r>
            <a:endParaRPr sz="1000">
              <a:latin typeface="Times New Roman"/>
              <a:cs typeface="Times New Roman"/>
            </a:endParaRPr>
          </a:p>
          <a:p>
            <a:pPr algn="r" marR="6985">
              <a:lnSpc>
                <a:spcPct val="100000"/>
              </a:lnSpc>
              <a:spcBef>
                <a:spcPts val="550"/>
              </a:spcBef>
              <a:tabLst>
                <a:tab pos="507365" algn="l"/>
              </a:tabLst>
            </a:pPr>
            <a:r>
              <a:rPr dirty="0" sz="1000">
                <a:latin typeface="Times New Roman"/>
                <a:cs typeface="Times New Roman"/>
              </a:rPr>
              <a:t>3.3.3	</a:t>
            </a:r>
            <a:r>
              <a:rPr dirty="0" sz="1000" spc="-5">
                <a:latin typeface="Times New Roman"/>
                <a:cs typeface="Times New Roman"/>
              </a:rPr>
              <a:t>First</a:t>
            </a:r>
            <a:r>
              <a:rPr dirty="0" sz="1000" spc="70">
                <a:latin typeface="Times New Roman"/>
                <a:cs typeface="Times New Roman"/>
              </a:rPr>
              <a:t> </a:t>
            </a:r>
            <a:r>
              <a:rPr dirty="0" sz="1000">
                <a:latin typeface="Times New Roman"/>
                <a:cs typeface="Times New Roman"/>
              </a:rPr>
              <a:t>Moment</a:t>
            </a:r>
            <a:r>
              <a:rPr dirty="0" sz="1000" spc="70">
                <a:latin typeface="Times New Roman"/>
                <a:cs typeface="Times New Roman"/>
              </a:rPr>
              <a:t> </a:t>
            </a:r>
            <a:r>
              <a:rPr dirty="0" sz="1000">
                <a:latin typeface="Times New Roman"/>
                <a:cs typeface="Times New Roman"/>
              </a:rPr>
              <a:t>of</a:t>
            </a:r>
            <a:r>
              <a:rPr dirty="0" sz="1000" spc="75">
                <a:latin typeface="Times New Roman"/>
                <a:cs typeface="Times New Roman"/>
              </a:rPr>
              <a:t> </a:t>
            </a:r>
            <a:r>
              <a:rPr dirty="0" sz="1000" spc="-5">
                <a:latin typeface="Times New Roman"/>
                <a:cs typeface="Times New Roman"/>
              </a:rPr>
              <a:t>Area</a:t>
            </a:r>
            <a:r>
              <a:rPr dirty="0" sz="1000" spc="70">
                <a:latin typeface="Times New Roman"/>
                <a:cs typeface="Times New Roman"/>
              </a:rPr>
              <a:t> </a:t>
            </a:r>
            <a:r>
              <a:rPr dirty="0" sz="1000" spc="-10">
                <a:latin typeface="Times New Roman"/>
                <a:cs typeface="Times New Roman"/>
              </a:rPr>
              <a:t>of</a:t>
            </a:r>
            <a:r>
              <a:rPr dirty="0" sz="1000" spc="80">
                <a:latin typeface="Times New Roman"/>
                <a:cs typeface="Times New Roman"/>
              </a:rPr>
              <a:t> </a:t>
            </a:r>
            <a:r>
              <a:rPr dirty="0" sz="1000" spc="-5">
                <a:latin typeface="Times New Roman"/>
                <a:cs typeface="Times New Roman"/>
              </a:rPr>
              <a:t>deck</a:t>
            </a:r>
            <a:r>
              <a:rPr dirty="0" sz="1000" spc="45">
                <a:latin typeface="Times New Roman"/>
                <a:cs typeface="Times New Roman"/>
              </a:rPr>
              <a:t> </a:t>
            </a:r>
            <a:r>
              <a:rPr dirty="0" sz="1000" spc="-5">
                <a:latin typeface="Times New Roman"/>
                <a:cs typeface="Times New Roman"/>
              </a:rPr>
              <a:t>slab,</a:t>
            </a:r>
            <a:r>
              <a:rPr dirty="0" sz="1000" spc="40">
                <a:latin typeface="Times New Roman"/>
                <a:cs typeface="Times New Roman"/>
              </a:rPr>
              <a:t> </a:t>
            </a:r>
            <a:r>
              <a:rPr dirty="0" sz="1000" spc="-5">
                <a:latin typeface="Times New Roman"/>
                <a:cs typeface="Times New Roman"/>
              </a:rPr>
              <a:t>.....................................................................................................................8</a:t>
            </a:r>
            <a:endParaRPr sz="1000">
              <a:latin typeface="Times New Roman"/>
              <a:cs typeface="Times New Roman"/>
            </a:endParaRPr>
          </a:p>
          <a:p>
            <a:pPr algn="r" marR="6985">
              <a:lnSpc>
                <a:spcPct val="100000"/>
              </a:lnSpc>
              <a:spcBef>
                <a:spcPts val="555"/>
              </a:spcBef>
              <a:tabLst>
                <a:tab pos="507365" algn="l"/>
              </a:tabLst>
            </a:pPr>
            <a:r>
              <a:rPr dirty="0" sz="1000">
                <a:latin typeface="Times New Roman"/>
                <a:cs typeface="Times New Roman"/>
              </a:rPr>
              <a:t>3.3.4	</a:t>
            </a:r>
            <a:r>
              <a:rPr dirty="0" sz="1000" spc="-5">
                <a:latin typeface="Times New Roman"/>
                <a:cs typeface="Times New Roman"/>
              </a:rPr>
              <a:t>Section  Property  Summary</a:t>
            </a:r>
            <a:r>
              <a:rPr dirty="0" sz="1000">
                <a:latin typeface="Times New Roman"/>
                <a:cs typeface="Times New Roman"/>
              </a:rPr>
              <a:t> </a:t>
            </a:r>
            <a:r>
              <a:rPr dirty="0" sz="1000" spc="-5">
                <a:latin typeface="Times New Roman"/>
                <a:cs typeface="Times New Roman"/>
              </a:rPr>
              <a:t>..................................................................................................................................8</a:t>
            </a:r>
            <a:endParaRPr sz="1000">
              <a:latin typeface="Times New Roman"/>
              <a:cs typeface="Times New Roman"/>
            </a:endParaRPr>
          </a:p>
          <a:p>
            <a:pPr algn="r" marR="6985">
              <a:lnSpc>
                <a:spcPct val="100000"/>
              </a:lnSpc>
              <a:spcBef>
                <a:spcPts val="550"/>
              </a:spcBef>
              <a:tabLst>
                <a:tab pos="380365" algn="l"/>
              </a:tabLst>
            </a:pPr>
            <a:r>
              <a:rPr dirty="0" sz="1000">
                <a:latin typeface="Times New Roman"/>
                <a:cs typeface="Times New Roman"/>
              </a:rPr>
              <a:t>3.4	</a:t>
            </a:r>
            <a:r>
              <a:rPr dirty="0" sz="1000" spc="-5">
                <a:latin typeface="Times New Roman"/>
                <a:cs typeface="Times New Roman"/>
              </a:rPr>
              <a:t>Structural   Analysis.......................................................................................................................................................</a:t>
            </a:r>
            <a:r>
              <a:rPr dirty="0" sz="1000" spc="-80">
                <a:latin typeface="Times New Roman"/>
                <a:cs typeface="Times New Roman"/>
              </a:rPr>
              <a:t> </a:t>
            </a:r>
            <a:r>
              <a:rPr dirty="0" sz="1000" spc="-5">
                <a:latin typeface="Times New Roman"/>
                <a:cs typeface="Times New Roman"/>
              </a:rPr>
              <a:t>9</a:t>
            </a:r>
            <a:endParaRPr sz="1000">
              <a:latin typeface="Times New Roman"/>
              <a:cs typeface="Times New Roman"/>
            </a:endParaRPr>
          </a:p>
          <a:p>
            <a:pPr algn="r" marR="6985">
              <a:lnSpc>
                <a:spcPct val="100000"/>
              </a:lnSpc>
              <a:spcBef>
                <a:spcPts val="540"/>
              </a:spcBef>
              <a:tabLst>
                <a:tab pos="507365" algn="l"/>
              </a:tabLst>
            </a:pPr>
            <a:r>
              <a:rPr dirty="0" sz="1000">
                <a:latin typeface="Times New Roman"/>
                <a:cs typeface="Times New Roman"/>
              </a:rPr>
              <a:t>3.4.1	</a:t>
            </a:r>
            <a:r>
              <a:rPr dirty="0" sz="1000" spc="-5">
                <a:latin typeface="Times New Roman"/>
                <a:cs typeface="Times New Roman"/>
              </a:rPr>
              <a:t>Girder   Fabrication</a:t>
            </a:r>
            <a:r>
              <a:rPr dirty="0" sz="1000" spc="-70">
                <a:latin typeface="Times New Roman"/>
                <a:cs typeface="Times New Roman"/>
              </a:rPr>
              <a:t> </a:t>
            </a:r>
            <a:r>
              <a:rPr dirty="0" sz="1000" spc="-5">
                <a:latin typeface="Times New Roman"/>
                <a:cs typeface="Times New Roman"/>
              </a:rPr>
              <a:t>................................................................................................................................................9</a:t>
            </a:r>
            <a:endParaRPr sz="1000">
              <a:latin typeface="Times New Roman"/>
              <a:cs typeface="Times New Roman"/>
            </a:endParaRPr>
          </a:p>
          <a:p>
            <a:pPr algn="r" marR="5080">
              <a:lnSpc>
                <a:spcPct val="100000"/>
              </a:lnSpc>
              <a:spcBef>
                <a:spcPts val="555"/>
              </a:spcBef>
              <a:tabLst>
                <a:tab pos="507365" algn="l"/>
              </a:tabLst>
            </a:pPr>
            <a:r>
              <a:rPr dirty="0" sz="1000">
                <a:latin typeface="Times New Roman"/>
                <a:cs typeface="Times New Roman"/>
              </a:rPr>
              <a:t>3.4.2	</a:t>
            </a:r>
            <a:r>
              <a:rPr dirty="0" sz="1000" spc="-5">
                <a:latin typeface="Times New Roman"/>
                <a:cs typeface="Times New Roman"/>
              </a:rPr>
              <a:t>Erected   Girder....................................................................................................................................................</a:t>
            </a:r>
            <a:r>
              <a:rPr dirty="0" sz="1000" spc="-60">
                <a:latin typeface="Times New Roman"/>
                <a:cs typeface="Times New Roman"/>
              </a:rPr>
              <a:t> </a:t>
            </a:r>
            <a:r>
              <a:rPr dirty="0" sz="1000">
                <a:latin typeface="Times New Roman"/>
                <a:cs typeface="Times New Roman"/>
              </a:rPr>
              <a:t>10</a:t>
            </a:r>
            <a:endParaRPr sz="1000">
              <a:latin typeface="Times New Roman"/>
              <a:cs typeface="Times New Roman"/>
            </a:endParaRPr>
          </a:p>
          <a:p>
            <a:pPr algn="r" marR="5080">
              <a:lnSpc>
                <a:spcPct val="100000"/>
              </a:lnSpc>
              <a:spcBef>
                <a:spcPts val="550"/>
              </a:spcBef>
              <a:tabLst>
                <a:tab pos="507365" algn="l"/>
              </a:tabLst>
            </a:pPr>
            <a:r>
              <a:rPr dirty="0" sz="1000">
                <a:latin typeface="Times New Roman"/>
                <a:cs typeface="Times New Roman"/>
              </a:rPr>
              <a:t>3.4.3	</a:t>
            </a:r>
            <a:r>
              <a:rPr dirty="0" sz="1000" spc="-5">
                <a:latin typeface="Times New Roman"/>
                <a:cs typeface="Times New Roman"/>
              </a:rPr>
              <a:t>Analysis Results Summary </a:t>
            </a:r>
            <a:r>
              <a:rPr dirty="0" sz="1000" spc="20">
                <a:latin typeface="Times New Roman"/>
                <a:cs typeface="Times New Roman"/>
              </a:rPr>
              <a:t> </a:t>
            </a:r>
            <a:r>
              <a:rPr dirty="0" sz="1000" spc="-5">
                <a:latin typeface="Times New Roman"/>
                <a:cs typeface="Times New Roman"/>
              </a:rPr>
              <a:t>................................................................................................................................ </a:t>
            </a:r>
            <a:r>
              <a:rPr dirty="0" sz="1000">
                <a:latin typeface="Times New Roman"/>
                <a:cs typeface="Times New Roman"/>
              </a:rPr>
              <a:t>14</a:t>
            </a:r>
            <a:endParaRPr sz="1000">
              <a:latin typeface="Times New Roman"/>
              <a:cs typeface="Times New Roman"/>
            </a:endParaRPr>
          </a:p>
          <a:p>
            <a:pPr algn="r" marR="5080">
              <a:lnSpc>
                <a:spcPct val="100000"/>
              </a:lnSpc>
              <a:spcBef>
                <a:spcPts val="550"/>
              </a:spcBef>
              <a:tabLst>
                <a:tab pos="507365" algn="l"/>
              </a:tabLst>
            </a:pPr>
            <a:r>
              <a:rPr dirty="0" sz="1000">
                <a:latin typeface="Times New Roman"/>
                <a:cs typeface="Times New Roman"/>
              </a:rPr>
              <a:t>3.4.4	</a:t>
            </a:r>
            <a:r>
              <a:rPr dirty="0" sz="1000" spc="-5">
                <a:latin typeface="Times New Roman"/>
                <a:cs typeface="Times New Roman"/>
              </a:rPr>
              <a:t>Limit  State  Responses........................................................................................................................................</a:t>
            </a:r>
            <a:r>
              <a:rPr dirty="0" sz="1000" spc="-90">
                <a:latin typeface="Times New Roman"/>
                <a:cs typeface="Times New Roman"/>
              </a:rPr>
              <a:t> </a:t>
            </a:r>
            <a:r>
              <a:rPr dirty="0" sz="1000">
                <a:latin typeface="Times New Roman"/>
                <a:cs typeface="Times New Roman"/>
              </a:rPr>
              <a:t>15</a:t>
            </a:r>
            <a:endParaRPr sz="1000">
              <a:latin typeface="Times New Roman"/>
              <a:cs typeface="Times New Roman"/>
            </a:endParaRPr>
          </a:p>
          <a:p>
            <a:pPr algn="r" marR="5080">
              <a:lnSpc>
                <a:spcPct val="100000"/>
              </a:lnSpc>
              <a:spcBef>
                <a:spcPts val="555"/>
              </a:spcBef>
              <a:tabLst>
                <a:tab pos="507365" algn="l"/>
              </a:tabLst>
            </a:pPr>
            <a:r>
              <a:rPr dirty="0" sz="1000">
                <a:latin typeface="Times New Roman"/>
                <a:cs typeface="Times New Roman"/>
              </a:rPr>
              <a:t>3.4.5	</a:t>
            </a:r>
            <a:r>
              <a:rPr dirty="0" sz="1000" spc="-5">
                <a:latin typeface="Times New Roman"/>
                <a:cs typeface="Times New Roman"/>
              </a:rPr>
              <a:t>Live Load Distribution Factors</a:t>
            </a:r>
            <a:r>
              <a:rPr dirty="0" sz="1000" spc="170">
                <a:latin typeface="Times New Roman"/>
                <a:cs typeface="Times New Roman"/>
              </a:rPr>
              <a:t> </a:t>
            </a:r>
            <a:r>
              <a:rPr dirty="0" sz="1000" spc="-5">
                <a:latin typeface="Times New Roman"/>
                <a:cs typeface="Times New Roman"/>
              </a:rPr>
              <a:t>.......................................................................................................................... </a:t>
            </a:r>
            <a:r>
              <a:rPr dirty="0" sz="1000">
                <a:latin typeface="Times New Roman"/>
                <a:cs typeface="Times New Roman"/>
              </a:rPr>
              <a:t>15</a:t>
            </a:r>
            <a:endParaRPr sz="1000">
              <a:latin typeface="Times New Roman"/>
              <a:cs typeface="Times New Roman"/>
            </a:endParaRPr>
          </a:p>
          <a:p>
            <a:pPr algn="r" marR="5080">
              <a:lnSpc>
                <a:spcPct val="100000"/>
              </a:lnSpc>
              <a:spcBef>
                <a:spcPts val="540"/>
              </a:spcBef>
              <a:tabLst>
                <a:tab pos="254000" algn="l"/>
              </a:tabLst>
            </a:pPr>
            <a:r>
              <a:rPr dirty="0" sz="1000" spc="-5">
                <a:latin typeface="Times New Roman"/>
                <a:cs typeface="Times New Roman"/>
              </a:rPr>
              <a:t>4	Flexure   Design...................................................................................................................................................................</a:t>
            </a:r>
            <a:r>
              <a:rPr dirty="0" sz="1000" spc="-10">
                <a:latin typeface="Times New Roman"/>
                <a:cs typeface="Times New Roman"/>
              </a:rPr>
              <a:t> </a:t>
            </a:r>
            <a:r>
              <a:rPr dirty="0" sz="1000">
                <a:latin typeface="Times New Roman"/>
                <a:cs typeface="Times New Roman"/>
              </a:rPr>
              <a:t>18</a:t>
            </a:r>
            <a:endParaRPr sz="1000">
              <a:latin typeface="Times New Roman"/>
              <a:cs typeface="Times New Roman"/>
            </a:endParaRPr>
          </a:p>
          <a:p>
            <a:pPr algn="r" marR="5080">
              <a:lnSpc>
                <a:spcPct val="100000"/>
              </a:lnSpc>
              <a:spcBef>
                <a:spcPts val="550"/>
              </a:spcBef>
              <a:tabLst>
                <a:tab pos="380365" algn="l"/>
              </a:tabLst>
            </a:pPr>
            <a:r>
              <a:rPr dirty="0" sz="1000">
                <a:latin typeface="Times New Roman"/>
                <a:cs typeface="Times New Roman"/>
              </a:rPr>
              <a:t>4.1	</a:t>
            </a:r>
            <a:r>
              <a:rPr dirty="0" sz="1000" spc="-5">
                <a:latin typeface="Times New Roman"/>
                <a:cs typeface="Times New Roman"/>
              </a:rPr>
              <a:t>Step 1 Design </a:t>
            </a:r>
            <a:r>
              <a:rPr dirty="0" sz="1000">
                <a:latin typeface="Times New Roman"/>
                <a:cs typeface="Times New Roman"/>
              </a:rPr>
              <a:t>for </a:t>
            </a:r>
            <a:r>
              <a:rPr dirty="0" sz="1000" spc="-5">
                <a:latin typeface="Times New Roman"/>
                <a:cs typeface="Times New Roman"/>
              </a:rPr>
              <a:t>Final Service</a:t>
            </a:r>
            <a:r>
              <a:rPr dirty="0" sz="1000" spc="125">
                <a:latin typeface="Times New Roman"/>
                <a:cs typeface="Times New Roman"/>
              </a:rPr>
              <a:t> </a:t>
            </a:r>
            <a:r>
              <a:rPr dirty="0" sz="1000" spc="-5">
                <a:latin typeface="Times New Roman"/>
                <a:cs typeface="Times New Roman"/>
              </a:rPr>
              <a:t>Conditions ............................................................................................................... </a:t>
            </a:r>
            <a:r>
              <a:rPr dirty="0" sz="1000">
                <a:latin typeface="Times New Roman"/>
                <a:cs typeface="Times New Roman"/>
              </a:rPr>
              <a:t>21</a:t>
            </a:r>
            <a:endParaRPr sz="1000">
              <a:latin typeface="Times New Roman"/>
              <a:cs typeface="Times New Roman"/>
            </a:endParaRPr>
          </a:p>
          <a:p>
            <a:pPr algn="r" marR="5080">
              <a:lnSpc>
                <a:spcPct val="100000"/>
              </a:lnSpc>
              <a:spcBef>
                <a:spcPts val="555"/>
              </a:spcBef>
              <a:tabLst>
                <a:tab pos="507365" algn="l"/>
              </a:tabLst>
            </a:pPr>
            <a:r>
              <a:rPr dirty="0" sz="1000">
                <a:latin typeface="Times New Roman"/>
                <a:cs typeface="Times New Roman"/>
              </a:rPr>
              <a:t>4.1.1	</a:t>
            </a:r>
            <a:r>
              <a:rPr dirty="0" sz="1000" spc="-5">
                <a:latin typeface="Times New Roman"/>
                <a:cs typeface="Times New Roman"/>
              </a:rPr>
              <a:t>Stresses </a:t>
            </a:r>
            <a:r>
              <a:rPr dirty="0" sz="1000">
                <a:latin typeface="Times New Roman"/>
                <a:cs typeface="Times New Roman"/>
              </a:rPr>
              <a:t>due </a:t>
            </a:r>
            <a:r>
              <a:rPr dirty="0" sz="1000" spc="-5">
                <a:latin typeface="Times New Roman"/>
                <a:cs typeface="Times New Roman"/>
              </a:rPr>
              <a:t>to loads </a:t>
            </a:r>
            <a:r>
              <a:rPr dirty="0" sz="1000" spc="-10">
                <a:latin typeface="Times New Roman"/>
                <a:cs typeface="Times New Roman"/>
              </a:rPr>
              <a:t>on </a:t>
            </a:r>
            <a:r>
              <a:rPr dirty="0" sz="1000" spc="-5">
                <a:latin typeface="Times New Roman"/>
                <a:cs typeface="Times New Roman"/>
              </a:rPr>
              <a:t>non-composite </a:t>
            </a:r>
            <a:r>
              <a:rPr dirty="0" sz="1000" spc="5">
                <a:latin typeface="Times New Roman"/>
                <a:cs typeface="Times New Roman"/>
              </a:rPr>
              <a:t> </a:t>
            </a:r>
            <a:r>
              <a:rPr dirty="0" sz="1000" spc="-5">
                <a:latin typeface="Times New Roman"/>
                <a:cs typeface="Times New Roman"/>
              </a:rPr>
              <a:t>section................................................................................................. </a:t>
            </a:r>
            <a:r>
              <a:rPr dirty="0" sz="1000">
                <a:latin typeface="Times New Roman"/>
                <a:cs typeface="Times New Roman"/>
              </a:rPr>
              <a:t>21</a:t>
            </a:r>
            <a:endParaRPr sz="1000">
              <a:latin typeface="Times New Roman"/>
              <a:cs typeface="Times New Roman"/>
            </a:endParaRPr>
          </a:p>
          <a:p>
            <a:pPr algn="r" marR="5080">
              <a:lnSpc>
                <a:spcPct val="100000"/>
              </a:lnSpc>
              <a:spcBef>
                <a:spcPts val="550"/>
              </a:spcBef>
              <a:tabLst>
                <a:tab pos="507365" algn="l"/>
              </a:tabLst>
            </a:pPr>
            <a:r>
              <a:rPr dirty="0" sz="1000">
                <a:latin typeface="Times New Roman"/>
                <a:cs typeface="Times New Roman"/>
              </a:rPr>
              <a:t>4.1.2	</a:t>
            </a:r>
            <a:r>
              <a:rPr dirty="0" sz="1000" spc="-5">
                <a:latin typeface="Times New Roman"/>
                <a:cs typeface="Times New Roman"/>
              </a:rPr>
              <a:t>Stresses </a:t>
            </a:r>
            <a:r>
              <a:rPr dirty="0" sz="1000">
                <a:latin typeface="Times New Roman"/>
                <a:cs typeface="Times New Roman"/>
              </a:rPr>
              <a:t>due </a:t>
            </a:r>
            <a:r>
              <a:rPr dirty="0" sz="1000" spc="-5">
                <a:latin typeface="Times New Roman"/>
                <a:cs typeface="Times New Roman"/>
              </a:rPr>
              <a:t>to loads </a:t>
            </a:r>
            <a:r>
              <a:rPr dirty="0" sz="1000" spc="-10">
                <a:latin typeface="Times New Roman"/>
                <a:cs typeface="Times New Roman"/>
              </a:rPr>
              <a:t>on </a:t>
            </a:r>
            <a:r>
              <a:rPr dirty="0" sz="1000" spc="-5">
                <a:latin typeface="Times New Roman"/>
                <a:cs typeface="Times New Roman"/>
              </a:rPr>
              <a:t>the composite section</a:t>
            </a:r>
            <a:r>
              <a:rPr dirty="0" sz="1000" spc="114">
                <a:latin typeface="Times New Roman"/>
                <a:cs typeface="Times New Roman"/>
              </a:rPr>
              <a:t> </a:t>
            </a:r>
            <a:r>
              <a:rPr dirty="0" sz="1000" spc="-5">
                <a:latin typeface="Times New Roman"/>
                <a:cs typeface="Times New Roman"/>
              </a:rPr>
              <a:t>.................................................................................................. </a:t>
            </a:r>
            <a:r>
              <a:rPr dirty="0" sz="1000">
                <a:latin typeface="Times New Roman"/>
                <a:cs typeface="Times New Roman"/>
              </a:rPr>
              <a:t>21</a:t>
            </a:r>
            <a:endParaRPr sz="1000">
              <a:latin typeface="Times New Roman"/>
              <a:cs typeface="Times New Roman"/>
            </a:endParaRPr>
          </a:p>
          <a:p>
            <a:pPr algn="r" marR="5080">
              <a:lnSpc>
                <a:spcPct val="100000"/>
              </a:lnSpc>
              <a:spcBef>
                <a:spcPts val="550"/>
              </a:spcBef>
              <a:tabLst>
                <a:tab pos="507365" algn="l"/>
              </a:tabLst>
            </a:pPr>
            <a:r>
              <a:rPr dirty="0" sz="1000">
                <a:latin typeface="Times New Roman"/>
                <a:cs typeface="Times New Roman"/>
              </a:rPr>
              <a:t>4.1.3	</a:t>
            </a:r>
            <a:r>
              <a:rPr dirty="0" sz="1000" spc="-5">
                <a:latin typeface="Times New Roman"/>
                <a:cs typeface="Times New Roman"/>
              </a:rPr>
              <a:t>Check Estimate </a:t>
            </a:r>
            <a:r>
              <a:rPr dirty="0" sz="1000">
                <a:latin typeface="Times New Roman"/>
                <a:cs typeface="Times New Roman"/>
              </a:rPr>
              <a:t>of </a:t>
            </a:r>
            <a:r>
              <a:rPr dirty="0" sz="1000" spc="-5">
                <a:latin typeface="Times New Roman"/>
                <a:cs typeface="Times New Roman"/>
              </a:rPr>
              <a:t>Final Concrete Strength</a:t>
            </a:r>
            <a:r>
              <a:rPr dirty="0" sz="1000" spc="130">
                <a:latin typeface="Times New Roman"/>
                <a:cs typeface="Times New Roman"/>
              </a:rPr>
              <a:t> </a:t>
            </a:r>
            <a:r>
              <a:rPr dirty="0" sz="1000" spc="-5">
                <a:latin typeface="Times New Roman"/>
                <a:cs typeface="Times New Roman"/>
              </a:rPr>
              <a:t>....................................................................................................... </a:t>
            </a:r>
            <a:r>
              <a:rPr dirty="0" sz="1000">
                <a:latin typeface="Times New Roman"/>
                <a:cs typeface="Times New Roman"/>
              </a:rPr>
              <a:t>24</a:t>
            </a:r>
            <a:endParaRPr sz="1000">
              <a:latin typeface="Times New Roman"/>
              <a:cs typeface="Times New Roman"/>
            </a:endParaRPr>
          </a:p>
          <a:p>
            <a:pPr algn="r" marR="5080">
              <a:lnSpc>
                <a:spcPct val="100000"/>
              </a:lnSpc>
              <a:spcBef>
                <a:spcPts val="555"/>
              </a:spcBef>
              <a:tabLst>
                <a:tab pos="380365" algn="l"/>
              </a:tabLst>
            </a:pPr>
            <a:r>
              <a:rPr dirty="0" sz="1000">
                <a:latin typeface="Times New Roman"/>
                <a:cs typeface="Times New Roman"/>
              </a:rPr>
              <a:t>4.2	</a:t>
            </a:r>
            <a:r>
              <a:rPr dirty="0" sz="1000" spc="-5">
                <a:latin typeface="Times New Roman"/>
                <a:cs typeface="Times New Roman"/>
              </a:rPr>
              <a:t>Step 2 - Design for Lifting without Temporary </a:t>
            </a:r>
            <a:r>
              <a:rPr dirty="0" sz="1000" spc="-10">
                <a:latin typeface="Times New Roman"/>
                <a:cs typeface="Times New Roman"/>
              </a:rPr>
              <a:t>Top</a:t>
            </a:r>
            <a:r>
              <a:rPr dirty="0" sz="1000" spc="125">
                <a:latin typeface="Times New Roman"/>
                <a:cs typeface="Times New Roman"/>
              </a:rPr>
              <a:t> </a:t>
            </a:r>
            <a:r>
              <a:rPr dirty="0" sz="1000" spc="-5">
                <a:latin typeface="Times New Roman"/>
                <a:cs typeface="Times New Roman"/>
              </a:rPr>
              <a:t>Strands ..................................................................................... </a:t>
            </a:r>
            <a:r>
              <a:rPr dirty="0" sz="1000">
                <a:latin typeface="Times New Roman"/>
                <a:cs typeface="Times New Roman"/>
              </a:rPr>
              <a:t>25</a:t>
            </a:r>
            <a:endParaRPr sz="1000">
              <a:latin typeface="Times New Roman"/>
              <a:cs typeface="Times New Roman"/>
            </a:endParaRPr>
          </a:p>
          <a:p>
            <a:pPr algn="r" marR="5080">
              <a:lnSpc>
                <a:spcPct val="100000"/>
              </a:lnSpc>
              <a:spcBef>
                <a:spcPts val="540"/>
              </a:spcBef>
              <a:tabLst>
                <a:tab pos="507365" algn="l"/>
              </a:tabLst>
            </a:pPr>
            <a:r>
              <a:rPr dirty="0" sz="1000">
                <a:latin typeface="Times New Roman"/>
                <a:cs typeface="Times New Roman"/>
              </a:rPr>
              <a:t>4.2.1	</a:t>
            </a:r>
            <a:r>
              <a:rPr dirty="0" sz="1000" spc="-5">
                <a:latin typeface="Times New Roman"/>
                <a:cs typeface="Times New Roman"/>
              </a:rPr>
              <a:t>Proportion  Strands  .............................................................................................................................................</a:t>
            </a:r>
            <a:r>
              <a:rPr dirty="0" sz="1000" spc="-170">
                <a:latin typeface="Times New Roman"/>
                <a:cs typeface="Times New Roman"/>
              </a:rPr>
              <a:t> </a:t>
            </a:r>
            <a:r>
              <a:rPr dirty="0" sz="1000">
                <a:latin typeface="Times New Roman"/>
                <a:cs typeface="Times New Roman"/>
              </a:rPr>
              <a:t>25</a:t>
            </a:r>
            <a:endParaRPr sz="1000">
              <a:latin typeface="Times New Roman"/>
              <a:cs typeface="Times New Roman"/>
            </a:endParaRPr>
          </a:p>
          <a:p>
            <a:pPr algn="r" marR="5080">
              <a:lnSpc>
                <a:spcPct val="100000"/>
              </a:lnSpc>
              <a:spcBef>
                <a:spcPts val="550"/>
              </a:spcBef>
              <a:tabLst>
                <a:tab pos="507365" algn="l"/>
              </a:tabLst>
            </a:pPr>
            <a:r>
              <a:rPr dirty="0" sz="1000">
                <a:latin typeface="Times New Roman"/>
                <a:cs typeface="Times New Roman"/>
              </a:rPr>
              <a:t>4.2.2	</a:t>
            </a:r>
            <a:r>
              <a:rPr dirty="0" sz="1000" spc="-5">
                <a:latin typeface="Times New Roman"/>
                <a:cs typeface="Times New Roman"/>
              </a:rPr>
              <a:t>Prestress   losses...................................................................................................................................................</a:t>
            </a:r>
            <a:r>
              <a:rPr dirty="0" sz="1000" spc="-85">
                <a:latin typeface="Times New Roman"/>
                <a:cs typeface="Times New Roman"/>
              </a:rPr>
              <a:t> </a:t>
            </a:r>
            <a:r>
              <a:rPr dirty="0" sz="1000">
                <a:latin typeface="Times New Roman"/>
                <a:cs typeface="Times New Roman"/>
              </a:rPr>
              <a:t>26</a:t>
            </a:r>
            <a:endParaRPr sz="1000">
              <a:latin typeface="Times New Roman"/>
              <a:cs typeface="Times New Roman"/>
            </a:endParaRPr>
          </a:p>
          <a:p>
            <a:pPr algn="r" marR="5080">
              <a:lnSpc>
                <a:spcPct val="100000"/>
              </a:lnSpc>
              <a:spcBef>
                <a:spcPts val="555"/>
              </a:spcBef>
              <a:tabLst>
                <a:tab pos="507365" algn="l"/>
              </a:tabLst>
            </a:pPr>
            <a:r>
              <a:rPr dirty="0" sz="1000">
                <a:latin typeface="Times New Roman"/>
                <a:cs typeface="Times New Roman"/>
              </a:rPr>
              <a:t>4.2.3	</a:t>
            </a:r>
            <a:r>
              <a:rPr dirty="0" sz="1000" spc="-5">
                <a:latin typeface="Times New Roman"/>
                <a:cs typeface="Times New Roman"/>
              </a:rPr>
              <a:t>Concrete strength for form </a:t>
            </a:r>
            <a:r>
              <a:rPr dirty="0" sz="1000" spc="100">
                <a:latin typeface="Times New Roman"/>
                <a:cs typeface="Times New Roman"/>
              </a:rPr>
              <a:t> </a:t>
            </a:r>
            <a:r>
              <a:rPr dirty="0" sz="1000" spc="-5">
                <a:latin typeface="Times New Roman"/>
                <a:cs typeface="Times New Roman"/>
              </a:rPr>
              <a:t>stripping.................................................................................................................. </a:t>
            </a:r>
            <a:r>
              <a:rPr dirty="0" sz="1000">
                <a:latin typeface="Times New Roman"/>
                <a:cs typeface="Times New Roman"/>
              </a:rPr>
              <a:t>27</a:t>
            </a:r>
            <a:endParaRPr sz="1000">
              <a:latin typeface="Times New Roman"/>
              <a:cs typeface="Times New Roman"/>
            </a:endParaRPr>
          </a:p>
          <a:p>
            <a:pPr algn="r" marR="5080">
              <a:lnSpc>
                <a:spcPct val="100000"/>
              </a:lnSpc>
              <a:spcBef>
                <a:spcPts val="550"/>
              </a:spcBef>
              <a:tabLst>
                <a:tab pos="507365" algn="l"/>
              </a:tabLst>
            </a:pPr>
            <a:r>
              <a:rPr dirty="0" sz="1000">
                <a:latin typeface="Times New Roman"/>
                <a:cs typeface="Times New Roman"/>
              </a:rPr>
              <a:t>4.2.4	</a:t>
            </a:r>
            <a:r>
              <a:rPr dirty="0" sz="1000" spc="-5">
                <a:latin typeface="Times New Roman"/>
                <a:cs typeface="Times New Roman"/>
              </a:rPr>
              <a:t>Check girder stability</a:t>
            </a:r>
            <a:r>
              <a:rPr dirty="0" sz="1000" spc="190">
                <a:latin typeface="Times New Roman"/>
                <a:cs typeface="Times New Roman"/>
              </a:rPr>
              <a:t> </a:t>
            </a:r>
            <a:r>
              <a:rPr dirty="0" sz="1000" spc="-5">
                <a:latin typeface="Times New Roman"/>
                <a:cs typeface="Times New Roman"/>
              </a:rPr>
              <a:t>......................................................................................................................................... </a:t>
            </a:r>
            <a:r>
              <a:rPr dirty="0" sz="1000">
                <a:latin typeface="Times New Roman"/>
                <a:cs typeface="Times New Roman"/>
              </a:rPr>
              <a:t>28</a:t>
            </a:r>
            <a:endParaRPr sz="1000">
              <a:latin typeface="Times New Roman"/>
              <a:cs typeface="Times New Roman"/>
            </a:endParaRPr>
          </a:p>
        </p:txBody>
      </p:sp>
      <p:sp>
        <p:nvSpPr>
          <p:cNvPr id="4" name="object 4"/>
          <p:cNvSpPr txBox="1"/>
          <p:nvPr/>
        </p:nvSpPr>
        <p:spPr>
          <a:xfrm>
            <a:off x="799591" y="7742326"/>
            <a:ext cx="185420" cy="470534"/>
          </a:xfrm>
          <a:prstGeom prst="rect">
            <a:avLst/>
          </a:prstGeom>
        </p:spPr>
        <p:txBody>
          <a:bodyPr wrap="square" lIns="0" tIns="82550" rIns="0" bIns="0" rtlCol="0" vert="horz">
            <a:spAutoFit/>
          </a:bodyPr>
          <a:lstStyle/>
          <a:p>
            <a:pPr marL="12700">
              <a:lnSpc>
                <a:spcPct val="100000"/>
              </a:lnSpc>
              <a:spcBef>
                <a:spcPts val="650"/>
              </a:spcBef>
            </a:pPr>
            <a:r>
              <a:rPr dirty="0" sz="1000">
                <a:latin typeface="Times New Roman"/>
                <a:cs typeface="Times New Roman"/>
              </a:rPr>
              <a:t>4</a:t>
            </a:r>
            <a:r>
              <a:rPr dirty="0" sz="1000" spc="-5">
                <a:latin typeface="Times New Roman"/>
                <a:cs typeface="Times New Roman"/>
              </a:rPr>
              <a:t>.3</a:t>
            </a:r>
            <a:endParaRPr sz="1000">
              <a:latin typeface="Times New Roman"/>
              <a:cs typeface="Times New Roman"/>
            </a:endParaRPr>
          </a:p>
          <a:p>
            <a:pPr marL="12700">
              <a:lnSpc>
                <a:spcPct val="100000"/>
              </a:lnSpc>
              <a:spcBef>
                <a:spcPts val="555"/>
              </a:spcBef>
            </a:pPr>
            <a:r>
              <a:rPr dirty="0" sz="1000">
                <a:latin typeface="Times New Roman"/>
                <a:cs typeface="Times New Roman"/>
              </a:rPr>
              <a:t>4</a:t>
            </a:r>
            <a:r>
              <a:rPr dirty="0" sz="1000" spc="-5">
                <a:latin typeface="Times New Roman"/>
                <a:cs typeface="Times New Roman"/>
              </a:rPr>
              <a:t>.4</a:t>
            </a:r>
            <a:endParaRPr sz="1000">
              <a:latin typeface="Times New Roman"/>
              <a:cs typeface="Times New Roman"/>
            </a:endParaRPr>
          </a:p>
        </p:txBody>
      </p:sp>
      <p:sp>
        <p:nvSpPr>
          <p:cNvPr id="5" name="object 5"/>
          <p:cNvSpPr txBox="1"/>
          <p:nvPr/>
        </p:nvSpPr>
        <p:spPr>
          <a:xfrm>
            <a:off x="1180591" y="7742326"/>
            <a:ext cx="5914390" cy="470534"/>
          </a:xfrm>
          <a:prstGeom prst="rect">
            <a:avLst/>
          </a:prstGeom>
        </p:spPr>
        <p:txBody>
          <a:bodyPr wrap="square" lIns="0" tIns="12700" rIns="0" bIns="0" rtlCol="0" vert="horz">
            <a:spAutoFit/>
          </a:bodyPr>
          <a:lstStyle/>
          <a:p>
            <a:pPr marL="12700" marR="5080">
              <a:lnSpc>
                <a:spcPct val="146000"/>
              </a:lnSpc>
              <a:spcBef>
                <a:spcPts val="100"/>
              </a:spcBef>
            </a:pPr>
            <a:r>
              <a:rPr dirty="0" sz="1000" spc="-5">
                <a:latin typeface="Times New Roman"/>
                <a:cs typeface="Times New Roman"/>
              </a:rPr>
              <a:t>Step 3 - Design for Shipping...................................................................................................................................... </a:t>
            </a:r>
            <a:r>
              <a:rPr dirty="0" sz="1000">
                <a:latin typeface="Times New Roman"/>
                <a:cs typeface="Times New Roman"/>
              </a:rPr>
              <a:t>35  </a:t>
            </a:r>
            <a:r>
              <a:rPr dirty="0" sz="1000" spc="-5">
                <a:latin typeface="Times New Roman"/>
                <a:cs typeface="Times New Roman"/>
              </a:rPr>
              <a:t>Step 4 - Design for Lifting with Temporary Top Strands</a:t>
            </a:r>
            <a:r>
              <a:rPr dirty="0" sz="1000" spc="80">
                <a:latin typeface="Times New Roman"/>
                <a:cs typeface="Times New Roman"/>
              </a:rPr>
              <a:t> </a:t>
            </a:r>
            <a:r>
              <a:rPr dirty="0" sz="1000" spc="-5">
                <a:latin typeface="Times New Roman"/>
                <a:cs typeface="Times New Roman"/>
              </a:rPr>
              <a:t>.......................................................................................... </a:t>
            </a:r>
            <a:r>
              <a:rPr dirty="0" sz="1000">
                <a:latin typeface="Times New Roman"/>
                <a:cs typeface="Times New Roman"/>
              </a:rPr>
              <a:t>36</a:t>
            </a:r>
            <a:endParaRPr sz="1000">
              <a:latin typeface="Times New Roman"/>
              <a:cs typeface="Times New Roman"/>
            </a:endParaRPr>
          </a:p>
        </p:txBody>
      </p:sp>
      <p:sp>
        <p:nvSpPr>
          <p:cNvPr id="6" name="object 6"/>
          <p:cNvSpPr txBox="1"/>
          <p:nvPr/>
        </p:nvSpPr>
        <p:spPr>
          <a:xfrm>
            <a:off x="799591" y="8185810"/>
            <a:ext cx="6295390" cy="915669"/>
          </a:xfrm>
          <a:prstGeom prst="rect">
            <a:avLst/>
          </a:prstGeom>
        </p:spPr>
        <p:txBody>
          <a:bodyPr wrap="square" lIns="0" tIns="82550" rIns="0" bIns="0" rtlCol="0" vert="horz">
            <a:spAutoFit/>
          </a:bodyPr>
          <a:lstStyle/>
          <a:p>
            <a:pPr algn="r" marR="5080">
              <a:lnSpc>
                <a:spcPct val="100000"/>
              </a:lnSpc>
              <a:spcBef>
                <a:spcPts val="650"/>
              </a:spcBef>
              <a:tabLst>
                <a:tab pos="507365" algn="l"/>
              </a:tabLst>
            </a:pPr>
            <a:r>
              <a:rPr dirty="0" sz="1000">
                <a:latin typeface="Times New Roman"/>
                <a:cs typeface="Times New Roman"/>
              </a:rPr>
              <a:t>4.4.1	</a:t>
            </a:r>
            <a:r>
              <a:rPr dirty="0" sz="1000" spc="-5">
                <a:latin typeface="Times New Roman"/>
                <a:cs typeface="Times New Roman"/>
              </a:rPr>
              <a:t>Prestress   losses...................................................................................................................................................</a:t>
            </a:r>
            <a:r>
              <a:rPr dirty="0" sz="1000" spc="-85">
                <a:latin typeface="Times New Roman"/>
                <a:cs typeface="Times New Roman"/>
              </a:rPr>
              <a:t> </a:t>
            </a:r>
            <a:r>
              <a:rPr dirty="0" sz="1000">
                <a:latin typeface="Times New Roman"/>
                <a:cs typeface="Times New Roman"/>
              </a:rPr>
              <a:t>36</a:t>
            </a:r>
            <a:endParaRPr sz="1000">
              <a:latin typeface="Times New Roman"/>
              <a:cs typeface="Times New Roman"/>
            </a:endParaRPr>
          </a:p>
          <a:p>
            <a:pPr algn="r" marR="5080">
              <a:lnSpc>
                <a:spcPct val="100000"/>
              </a:lnSpc>
              <a:spcBef>
                <a:spcPts val="555"/>
              </a:spcBef>
              <a:tabLst>
                <a:tab pos="507365" algn="l"/>
              </a:tabLst>
            </a:pPr>
            <a:r>
              <a:rPr dirty="0" sz="1000">
                <a:latin typeface="Times New Roman"/>
                <a:cs typeface="Times New Roman"/>
              </a:rPr>
              <a:t>4.4.2	</a:t>
            </a:r>
            <a:r>
              <a:rPr dirty="0" sz="1000" spc="-5">
                <a:latin typeface="Times New Roman"/>
                <a:cs typeface="Times New Roman"/>
              </a:rPr>
              <a:t>Check girder stability</a:t>
            </a:r>
            <a:r>
              <a:rPr dirty="0" sz="1000" spc="190">
                <a:latin typeface="Times New Roman"/>
                <a:cs typeface="Times New Roman"/>
              </a:rPr>
              <a:t> </a:t>
            </a:r>
            <a:r>
              <a:rPr dirty="0" sz="1000" spc="-5">
                <a:latin typeface="Times New Roman"/>
                <a:cs typeface="Times New Roman"/>
              </a:rPr>
              <a:t>......................................................................................................................................... </a:t>
            </a:r>
            <a:r>
              <a:rPr dirty="0" sz="1000">
                <a:latin typeface="Times New Roman"/>
                <a:cs typeface="Times New Roman"/>
              </a:rPr>
              <a:t>37</a:t>
            </a:r>
            <a:endParaRPr sz="1000">
              <a:latin typeface="Times New Roman"/>
              <a:cs typeface="Times New Roman"/>
            </a:endParaRPr>
          </a:p>
          <a:p>
            <a:pPr algn="r" marR="5080">
              <a:lnSpc>
                <a:spcPct val="100000"/>
              </a:lnSpc>
              <a:spcBef>
                <a:spcPts val="550"/>
              </a:spcBef>
              <a:tabLst>
                <a:tab pos="380365" algn="l"/>
              </a:tabLst>
            </a:pPr>
            <a:r>
              <a:rPr dirty="0" sz="1000">
                <a:latin typeface="Times New Roman"/>
                <a:cs typeface="Times New Roman"/>
              </a:rPr>
              <a:t>4.5	</a:t>
            </a:r>
            <a:r>
              <a:rPr dirty="0" sz="1000" spc="-5">
                <a:latin typeface="Times New Roman"/>
                <a:cs typeface="Times New Roman"/>
              </a:rPr>
              <a:t>Step 5 – Revise Shipping</a:t>
            </a:r>
            <a:r>
              <a:rPr dirty="0" sz="1000" spc="180">
                <a:latin typeface="Times New Roman"/>
                <a:cs typeface="Times New Roman"/>
              </a:rPr>
              <a:t> </a:t>
            </a:r>
            <a:r>
              <a:rPr dirty="0" sz="1000" spc="-5">
                <a:latin typeface="Times New Roman"/>
                <a:cs typeface="Times New Roman"/>
              </a:rPr>
              <a:t>Design ............................................................................................................................... </a:t>
            </a:r>
            <a:r>
              <a:rPr dirty="0" sz="1000">
                <a:latin typeface="Times New Roman"/>
                <a:cs typeface="Times New Roman"/>
              </a:rPr>
              <a:t>42</a:t>
            </a:r>
            <a:endParaRPr sz="1000">
              <a:latin typeface="Times New Roman"/>
              <a:cs typeface="Times New Roman"/>
            </a:endParaRPr>
          </a:p>
          <a:p>
            <a:pPr algn="r" marR="5080">
              <a:lnSpc>
                <a:spcPct val="100000"/>
              </a:lnSpc>
              <a:spcBef>
                <a:spcPts val="550"/>
              </a:spcBef>
              <a:tabLst>
                <a:tab pos="507365" algn="l"/>
              </a:tabLst>
            </a:pPr>
            <a:r>
              <a:rPr dirty="0" sz="1000">
                <a:latin typeface="Times New Roman"/>
                <a:cs typeface="Times New Roman"/>
              </a:rPr>
              <a:t>4.5.1	</a:t>
            </a:r>
            <a:r>
              <a:rPr dirty="0" sz="1000" spc="-5">
                <a:latin typeface="Times New Roman"/>
                <a:cs typeface="Times New Roman"/>
              </a:rPr>
              <a:t>Estimate Prestress Losses at  </a:t>
            </a:r>
            <a:r>
              <a:rPr dirty="0" sz="1000">
                <a:latin typeface="Times New Roman"/>
                <a:cs typeface="Times New Roman"/>
              </a:rPr>
              <a:t>Shipping </a:t>
            </a:r>
            <a:r>
              <a:rPr dirty="0" sz="1000" spc="-5">
                <a:latin typeface="Times New Roman"/>
                <a:cs typeface="Times New Roman"/>
              </a:rPr>
              <a:t>...............................................................................................................</a:t>
            </a:r>
            <a:r>
              <a:rPr dirty="0" sz="1000" spc="-60">
                <a:latin typeface="Times New Roman"/>
                <a:cs typeface="Times New Roman"/>
              </a:rPr>
              <a:t> </a:t>
            </a:r>
            <a:r>
              <a:rPr dirty="0" sz="1000">
                <a:latin typeface="Times New Roman"/>
                <a:cs typeface="Times New Roman"/>
              </a:rPr>
              <a:t>42</a:t>
            </a:r>
            <a:endParaRPr sz="1000">
              <a:latin typeface="Times New Roman"/>
              <a:cs typeface="Times New Roman"/>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txBox="1"/>
          <p:nvPr/>
        </p:nvSpPr>
        <p:spPr>
          <a:xfrm>
            <a:off x="6943343" y="9149645"/>
            <a:ext cx="181610" cy="165735"/>
          </a:xfrm>
          <a:prstGeom prst="rect">
            <a:avLst/>
          </a:prstGeom>
        </p:spPr>
        <p:txBody>
          <a:bodyPr wrap="square" lIns="0" tIns="0" rIns="0" bIns="0" rtlCol="0" vert="horz">
            <a:spAutoFit/>
          </a:bodyPr>
          <a:lstStyle/>
          <a:p>
            <a:pPr marL="38100">
              <a:lnSpc>
                <a:spcPts val="1190"/>
              </a:lnSpc>
            </a:pPr>
            <a:r>
              <a:rPr dirty="0" sz="1000" spc="-5">
                <a:latin typeface="Times New Roman"/>
                <a:cs typeface="Times New Roman"/>
              </a:rPr>
              <a:t>2</a:t>
            </a:r>
            <a:endParaRPr sz="1000">
              <a:latin typeface="Times New Roman"/>
              <a:cs typeface="Times New Roman"/>
            </a:endParaRPr>
          </a:p>
        </p:txBody>
      </p:sp>
      <p:sp>
        <p:nvSpPr>
          <p:cNvPr id="2" name="object 2"/>
          <p:cNvSpPr txBox="1"/>
          <p:nvPr/>
        </p:nvSpPr>
        <p:spPr>
          <a:xfrm>
            <a:off x="673100" y="438403"/>
            <a:ext cx="6428740" cy="4411345"/>
          </a:xfrm>
          <a:prstGeom prst="rect">
            <a:avLst/>
          </a:prstGeom>
        </p:spPr>
        <p:txBody>
          <a:bodyPr wrap="square" lIns="0" tIns="12700" rIns="0" bIns="0" rtlCol="0" vert="horz">
            <a:spAutoFit/>
          </a:bodyPr>
          <a:lstStyle/>
          <a:p>
            <a:pPr marL="322072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20">
                <a:latin typeface="Times New Roman"/>
                <a:cs typeface="Times New Roman"/>
              </a:rPr>
              <a:t> </a:t>
            </a:r>
            <a:r>
              <a:rPr dirty="0" sz="800" spc="-5">
                <a:latin typeface="Times New Roman"/>
                <a:cs typeface="Times New Roman"/>
              </a:rPr>
              <a:t>(11/16/2022)</a:t>
            </a:r>
            <a:endParaRPr sz="8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gn="r" marR="11430">
              <a:lnSpc>
                <a:spcPct val="100000"/>
              </a:lnSpc>
              <a:spcBef>
                <a:spcPts val="550"/>
              </a:spcBef>
              <a:tabLst>
                <a:tab pos="507365" algn="l"/>
              </a:tabLst>
            </a:pPr>
            <a:r>
              <a:rPr dirty="0" sz="1000">
                <a:latin typeface="Times New Roman"/>
                <a:cs typeface="Times New Roman"/>
              </a:rPr>
              <a:t>4.5.2	</a:t>
            </a:r>
            <a:r>
              <a:rPr dirty="0" sz="1000" spc="-5">
                <a:latin typeface="Times New Roman"/>
                <a:cs typeface="Times New Roman"/>
              </a:rPr>
              <a:t>Check  Girder  Stability .......................................................................................................................................</a:t>
            </a:r>
            <a:r>
              <a:rPr dirty="0" sz="1000" spc="-195">
                <a:latin typeface="Times New Roman"/>
                <a:cs typeface="Times New Roman"/>
              </a:rPr>
              <a:t> </a:t>
            </a:r>
            <a:r>
              <a:rPr dirty="0" sz="1000">
                <a:latin typeface="Times New Roman"/>
                <a:cs typeface="Times New Roman"/>
              </a:rPr>
              <a:t>44</a:t>
            </a:r>
            <a:endParaRPr sz="1000">
              <a:latin typeface="Times New Roman"/>
              <a:cs typeface="Times New Roman"/>
            </a:endParaRPr>
          </a:p>
          <a:p>
            <a:pPr algn="r" marR="11430">
              <a:lnSpc>
                <a:spcPct val="100000"/>
              </a:lnSpc>
              <a:spcBef>
                <a:spcPts val="555"/>
              </a:spcBef>
              <a:tabLst>
                <a:tab pos="507365" algn="l"/>
              </a:tabLst>
            </a:pPr>
            <a:r>
              <a:rPr dirty="0" sz="1000">
                <a:latin typeface="Times New Roman"/>
                <a:cs typeface="Times New Roman"/>
              </a:rPr>
              <a:t>4.5.3	</a:t>
            </a:r>
            <a:r>
              <a:rPr dirty="0" sz="1000" spc="-5">
                <a:latin typeface="Times New Roman"/>
                <a:cs typeface="Times New Roman"/>
              </a:rPr>
              <a:t>Check  concrete strength .....................................................................................................................................</a:t>
            </a:r>
            <a:r>
              <a:rPr dirty="0" sz="1000" spc="-65">
                <a:latin typeface="Times New Roman"/>
                <a:cs typeface="Times New Roman"/>
              </a:rPr>
              <a:t> </a:t>
            </a:r>
            <a:r>
              <a:rPr dirty="0" sz="1000">
                <a:latin typeface="Times New Roman"/>
                <a:cs typeface="Times New Roman"/>
              </a:rPr>
              <a:t>54</a:t>
            </a:r>
            <a:endParaRPr sz="1000">
              <a:latin typeface="Times New Roman"/>
              <a:cs typeface="Times New Roman"/>
            </a:endParaRPr>
          </a:p>
          <a:p>
            <a:pPr algn="r" marR="11430">
              <a:lnSpc>
                <a:spcPct val="100000"/>
              </a:lnSpc>
              <a:spcBef>
                <a:spcPts val="550"/>
              </a:spcBef>
              <a:tabLst>
                <a:tab pos="380365" algn="l"/>
              </a:tabLst>
            </a:pPr>
            <a:r>
              <a:rPr dirty="0" sz="1000">
                <a:latin typeface="Times New Roman"/>
                <a:cs typeface="Times New Roman"/>
              </a:rPr>
              <a:t>4.6	</a:t>
            </a:r>
            <a:r>
              <a:rPr dirty="0" sz="1000" spc="-5">
                <a:latin typeface="Times New Roman"/>
                <a:cs typeface="Times New Roman"/>
              </a:rPr>
              <a:t>Step 6 – Check Erection</a:t>
            </a:r>
            <a:r>
              <a:rPr dirty="0" sz="1000" spc="175">
                <a:latin typeface="Times New Roman"/>
                <a:cs typeface="Times New Roman"/>
              </a:rPr>
              <a:t> </a:t>
            </a:r>
            <a:r>
              <a:rPr dirty="0" sz="1000" spc="-5">
                <a:latin typeface="Times New Roman"/>
                <a:cs typeface="Times New Roman"/>
              </a:rPr>
              <a:t>Stresses ............................................................................................................................... </a:t>
            </a:r>
            <a:r>
              <a:rPr dirty="0" sz="1000">
                <a:latin typeface="Times New Roman"/>
                <a:cs typeface="Times New Roman"/>
              </a:rPr>
              <a:t>55</a:t>
            </a:r>
            <a:endParaRPr sz="1000">
              <a:latin typeface="Times New Roman"/>
              <a:cs typeface="Times New Roman"/>
            </a:endParaRPr>
          </a:p>
          <a:p>
            <a:pPr algn="r" marR="11430">
              <a:lnSpc>
                <a:spcPct val="100000"/>
              </a:lnSpc>
              <a:spcBef>
                <a:spcPts val="540"/>
              </a:spcBef>
              <a:tabLst>
                <a:tab pos="507365" algn="l"/>
              </a:tabLst>
            </a:pPr>
            <a:r>
              <a:rPr dirty="0" sz="1000">
                <a:latin typeface="Times New Roman"/>
                <a:cs typeface="Times New Roman"/>
              </a:rPr>
              <a:t>4.6.1	</a:t>
            </a:r>
            <a:r>
              <a:rPr dirty="0" sz="1000" spc="-5">
                <a:latin typeface="Times New Roman"/>
                <a:cs typeface="Times New Roman"/>
              </a:rPr>
              <a:t>Losses between Transfer to </a:t>
            </a:r>
            <a:r>
              <a:rPr dirty="0" sz="1000" spc="-10">
                <a:latin typeface="Times New Roman"/>
                <a:cs typeface="Times New Roman"/>
              </a:rPr>
              <a:t>Deck  </a:t>
            </a:r>
            <a:r>
              <a:rPr dirty="0" sz="1000" spc="-5">
                <a:latin typeface="Times New Roman"/>
                <a:cs typeface="Times New Roman"/>
              </a:rPr>
              <a:t>Placement .....................................................................................................</a:t>
            </a:r>
            <a:r>
              <a:rPr dirty="0" sz="1000" spc="-125">
                <a:latin typeface="Times New Roman"/>
                <a:cs typeface="Times New Roman"/>
              </a:rPr>
              <a:t> </a:t>
            </a:r>
            <a:r>
              <a:rPr dirty="0" sz="1000">
                <a:latin typeface="Times New Roman"/>
                <a:cs typeface="Times New Roman"/>
              </a:rPr>
              <a:t>55</a:t>
            </a:r>
            <a:endParaRPr sz="1000">
              <a:latin typeface="Times New Roman"/>
              <a:cs typeface="Times New Roman"/>
            </a:endParaRPr>
          </a:p>
          <a:p>
            <a:pPr algn="r" marR="11430">
              <a:lnSpc>
                <a:spcPct val="100000"/>
              </a:lnSpc>
              <a:spcBef>
                <a:spcPts val="555"/>
              </a:spcBef>
              <a:tabLst>
                <a:tab pos="507365" algn="l"/>
              </a:tabLst>
            </a:pPr>
            <a:r>
              <a:rPr dirty="0" sz="1000">
                <a:latin typeface="Times New Roman"/>
                <a:cs typeface="Times New Roman"/>
              </a:rPr>
              <a:t>4.6.2	</a:t>
            </a:r>
            <a:r>
              <a:rPr dirty="0" sz="1000" spc="-5">
                <a:latin typeface="Times New Roman"/>
                <a:cs typeface="Times New Roman"/>
              </a:rPr>
              <a:t>Stresses   ..............................................................................................................................................................</a:t>
            </a:r>
            <a:r>
              <a:rPr dirty="0" sz="1000" spc="-110">
                <a:latin typeface="Times New Roman"/>
                <a:cs typeface="Times New Roman"/>
              </a:rPr>
              <a:t> </a:t>
            </a:r>
            <a:r>
              <a:rPr dirty="0" sz="1000">
                <a:latin typeface="Times New Roman"/>
                <a:cs typeface="Times New Roman"/>
              </a:rPr>
              <a:t>57</a:t>
            </a:r>
            <a:endParaRPr sz="1000">
              <a:latin typeface="Times New Roman"/>
              <a:cs typeface="Times New Roman"/>
            </a:endParaRPr>
          </a:p>
          <a:p>
            <a:pPr algn="r" marR="11430">
              <a:lnSpc>
                <a:spcPct val="100000"/>
              </a:lnSpc>
              <a:spcBef>
                <a:spcPts val="550"/>
              </a:spcBef>
              <a:tabLst>
                <a:tab pos="380365" algn="l"/>
              </a:tabLst>
            </a:pPr>
            <a:r>
              <a:rPr dirty="0" sz="1000">
                <a:latin typeface="Times New Roman"/>
                <a:cs typeface="Times New Roman"/>
              </a:rPr>
              <a:t>4.7	</a:t>
            </a:r>
            <a:r>
              <a:rPr dirty="0" sz="1000" spc="-5">
                <a:latin typeface="Times New Roman"/>
                <a:cs typeface="Times New Roman"/>
              </a:rPr>
              <a:t>Step 7 – Check Final </a:t>
            </a:r>
            <a:r>
              <a:rPr dirty="0" sz="1000" spc="95">
                <a:latin typeface="Times New Roman"/>
                <a:cs typeface="Times New Roman"/>
              </a:rPr>
              <a:t> </a:t>
            </a:r>
            <a:r>
              <a:rPr dirty="0" sz="1000" spc="-5">
                <a:latin typeface="Times New Roman"/>
                <a:cs typeface="Times New Roman"/>
              </a:rPr>
              <a:t>Conditions................................................................................................................................ </a:t>
            </a:r>
            <a:r>
              <a:rPr dirty="0" sz="1000">
                <a:latin typeface="Times New Roman"/>
                <a:cs typeface="Times New Roman"/>
              </a:rPr>
              <a:t>58</a:t>
            </a:r>
            <a:endParaRPr sz="1000">
              <a:latin typeface="Times New Roman"/>
              <a:cs typeface="Times New Roman"/>
            </a:endParaRPr>
          </a:p>
          <a:p>
            <a:pPr algn="r" marR="11430">
              <a:lnSpc>
                <a:spcPct val="100000"/>
              </a:lnSpc>
              <a:spcBef>
                <a:spcPts val="555"/>
              </a:spcBef>
              <a:tabLst>
                <a:tab pos="507365" algn="l"/>
              </a:tabLst>
            </a:pPr>
            <a:r>
              <a:rPr dirty="0" sz="1000">
                <a:latin typeface="Times New Roman"/>
                <a:cs typeface="Times New Roman"/>
              </a:rPr>
              <a:t>4.7.1	</a:t>
            </a:r>
            <a:r>
              <a:rPr dirty="0" sz="1000" spc="-5">
                <a:latin typeface="Times New Roman"/>
                <a:cs typeface="Times New Roman"/>
              </a:rPr>
              <a:t>Losses from Deck Placement </a:t>
            </a:r>
            <a:r>
              <a:rPr dirty="0" sz="1000" spc="-10">
                <a:latin typeface="Times New Roman"/>
                <a:cs typeface="Times New Roman"/>
              </a:rPr>
              <a:t>to </a:t>
            </a:r>
            <a:r>
              <a:rPr dirty="0" sz="1000" spc="85">
                <a:latin typeface="Times New Roman"/>
                <a:cs typeface="Times New Roman"/>
              </a:rPr>
              <a:t> </a:t>
            </a:r>
            <a:r>
              <a:rPr dirty="0" sz="1000" spc="-5">
                <a:latin typeface="Times New Roman"/>
                <a:cs typeface="Times New Roman"/>
              </a:rPr>
              <a:t>Final................................................................................................................ </a:t>
            </a:r>
            <a:r>
              <a:rPr dirty="0" sz="1000">
                <a:latin typeface="Times New Roman"/>
                <a:cs typeface="Times New Roman"/>
              </a:rPr>
              <a:t>58</a:t>
            </a:r>
            <a:endParaRPr sz="1000">
              <a:latin typeface="Times New Roman"/>
              <a:cs typeface="Times New Roman"/>
            </a:endParaRPr>
          </a:p>
          <a:p>
            <a:pPr algn="r" marR="11430">
              <a:lnSpc>
                <a:spcPct val="100000"/>
              </a:lnSpc>
              <a:spcBef>
                <a:spcPts val="550"/>
              </a:spcBef>
              <a:tabLst>
                <a:tab pos="507365" algn="l"/>
              </a:tabLst>
            </a:pPr>
            <a:r>
              <a:rPr dirty="0" sz="1000">
                <a:latin typeface="Times New Roman"/>
                <a:cs typeface="Times New Roman"/>
              </a:rPr>
              <a:t>4.7.2	</a:t>
            </a:r>
            <a:r>
              <a:rPr dirty="0" sz="1000" spc="-5">
                <a:latin typeface="Times New Roman"/>
                <a:cs typeface="Times New Roman"/>
              </a:rPr>
              <a:t>Stresses   ..............................................................................................................................................................</a:t>
            </a:r>
            <a:r>
              <a:rPr dirty="0" sz="1000" spc="-110">
                <a:latin typeface="Times New Roman"/>
                <a:cs typeface="Times New Roman"/>
              </a:rPr>
              <a:t> </a:t>
            </a:r>
            <a:r>
              <a:rPr dirty="0" sz="1000">
                <a:latin typeface="Times New Roman"/>
                <a:cs typeface="Times New Roman"/>
              </a:rPr>
              <a:t>60</a:t>
            </a:r>
            <a:endParaRPr sz="1000">
              <a:latin typeface="Times New Roman"/>
              <a:cs typeface="Times New Roman"/>
            </a:endParaRPr>
          </a:p>
          <a:p>
            <a:pPr algn="r" marR="11430">
              <a:lnSpc>
                <a:spcPct val="100000"/>
              </a:lnSpc>
              <a:spcBef>
                <a:spcPts val="550"/>
              </a:spcBef>
              <a:tabLst>
                <a:tab pos="507365" algn="l"/>
              </a:tabLst>
            </a:pPr>
            <a:r>
              <a:rPr dirty="0" sz="1000">
                <a:latin typeface="Times New Roman"/>
                <a:cs typeface="Times New Roman"/>
              </a:rPr>
              <a:t>4.7.3	Moment   </a:t>
            </a:r>
            <a:r>
              <a:rPr dirty="0" sz="1000" spc="-5">
                <a:latin typeface="Times New Roman"/>
                <a:cs typeface="Times New Roman"/>
              </a:rPr>
              <a:t>Capacity...............................................................................................................................................</a:t>
            </a:r>
            <a:r>
              <a:rPr dirty="0" sz="1000" spc="-130">
                <a:latin typeface="Times New Roman"/>
                <a:cs typeface="Times New Roman"/>
              </a:rPr>
              <a:t> </a:t>
            </a:r>
            <a:r>
              <a:rPr dirty="0" sz="1000">
                <a:latin typeface="Times New Roman"/>
                <a:cs typeface="Times New Roman"/>
              </a:rPr>
              <a:t>63</a:t>
            </a:r>
            <a:endParaRPr sz="1000">
              <a:latin typeface="Times New Roman"/>
              <a:cs typeface="Times New Roman"/>
            </a:endParaRPr>
          </a:p>
          <a:p>
            <a:pPr algn="r" marR="11430">
              <a:lnSpc>
                <a:spcPct val="100000"/>
              </a:lnSpc>
              <a:spcBef>
                <a:spcPts val="540"/>
              </a:spcBef>
              <a:tabLst>
                <a:tab pos="380365" algn="l"/>
              </a:tabLst>
            </a:pPr>
            <a:r>
              <a:rPr dirty="0" sz="1000">
                <a:latin typeface="Times New Roman"/>
                <a:cs typeface="Times New Roman"/>
              </a:rPr>
              <a:t>4.8	</a:t>
            </a:r>
            <a:r>
              <a:rPr dirty="0" sz="1000" spc="-5">
                <a:latin typeface="Times New Roman"/>
                <a:cs typeface="Times New Roman"/>
              </a:rPr>
              <a:t>Check  Splitting  Resistance ........................................................................................................................................</a:t>
            </a:r>
            <a:r>
              <a:rPr dirty="0" sz="1000" spc="-155">
                <a:latin typeface="Times New Roman"/>
                <a:cs typeface="Times New Roman"/>
              </a:rPr>
              <a:t> </a:t>
            </a:r>
            <a:r>
              <a:rPr dirty="0" sz="1000">
                <a:latin typeface="Times New Roman"/>
                <a:cs typeface="Times New Roman"/>
              </a:rPr>
              <a:t>68</a:t>
            </a:r>
            <a:endParaRPr sz="1000">
              <a:latin typeface="Times New Roman"/>
              <a:cs typeface="Times New Roman"/>
            </a:endParaRPr>
          </a:p>
          <a:p>
            <a:pPr algn="r" marR="11430">
              <a:lnSpc>
                <a:spcPct val="100000"/>
              </a:lnSpc>
              <a:spcBef>
                <a:spcPts val="555"/>
              </a:spcBef>
              <a:tabLst>
                <a:tab pos="380365" algn="l"/>
              </a:tabLst>
            </a:pPr>
            <a:r>
              <a:rPr dirty="0" sz="1000">
                <a:latin typeface="Times New Roman"/>
                <a:cs typeface="Times New Roman"/>
              </a:rPr>
              <a:t>4.9	</a:t>
            </a:r>
            <a:r>
              <a:rPr dirty="0" sz="1000" spc="-5">
                <a:latin typeface="Times New Roman"/>
                <a:cs typeface="Times New Roman"/>
              </a:rPr>
              <a:t>Check  Confinement Zone Reinforcement..................................................................................................................</a:t>
            </a:r>
            <a:r>
              <a:rPr dirty="0" sz="1000" spc="90">
                <a:latin typeface="Times New Roman"/>
                <a:cs typeface="Times New Roman"/>
              </a:rPr>
              <a:t> </a:t>
            </a:r>
            <a:r>
              <a:rPr dirty="0" sz="1000">
                <a:latin typeface="Times New Roman"/>
                <a:cs typeface="Times New Roman"/>
              </a:rPr>
              <a:t>69</a:t>
            </a:r>
            <a:endParaRPr sz="1000">
              <a:latin typeface="Times New Roman"/>
              <a:cs typeface="Times New Roman"/>
            </a:endParaRPr>
          </a:p>
          <a:p>
            <a:pPr algn="r" marR="11430">
              <a:lnSpc>
                <a:spcPct val="100000"/>
              </a:lnSpc>
              <a:spcBef>
                <a:spcPts val="550"/>
              </a:spcBef>
              <a:tabLst>
                <a:tab pos="254000" algn="l"/>
              </a:tabLst>
            </a:pPr>
            <a:r>
              <a:rPr dirty="0" sz="1000" spc="-5">
                <a:latin typeface="Times New Roman"/>
                <a:cs typeface="Times New Roman"/>
              </a:rPr>
              <a:t>5	Shear  Design ......................................................................................................................................................................</a:t>
            </a:r>
            <a:r>
              <a:rPr dirty="0" sz="1000" spc="25">
                <a:latin typeface="Times New Roman"/>
                <a:cs typeface="Times New Roman"/>
              </a:rPr>
              <a:t> </a:t>
            </a:r>
            <a:r>
              <a:rPr dirty="0" sz="1000">
                <a:latin typeface="Times New Roman"/>
                <a:cs typeface="Times New Roman"/>
              </a:rPr>
              <a:t>69</a:t>
            </a:r>
            <a:endParaRPr sz="1000">
              <a:latin typeface="Times New Roman"/>
              <a:cs typeface="Times New Roman"/>
            </a:endParaRPr>
          </a:p>
          <a:p>
            <a:pPr algn="r" marR="11430">
              <a:lnSpc>
                <a:spcPct val="100000"/>
              </a:lnSpc>
              <a:spcBef>
                <a:spcPts val="555"/>
              </a:spcBef>
              <a:tabLst>
                <a:tab pos="380365" algn="l"/>
              </a:tabLst>
            </a:pPr>
            <a:r>
              <a:rPr dirty="0" sz="1000">
                <a:latin typeface="Times New Roman"/>
                <a:cs typeface="Times New Roman"/>
              </a:rPr>
              <a:t>5.1	</a:t>
            </a:r>
            <a:r>
              <a:rPr dirty="0" sz="1000" spc="-5">
                <a:latin typeface="Times New Roman"/>
                <a:cs typeface="Times New Roman"/>
              </a:rPr>
              <a:t>Locate Critical Section </a:t>
            </a:r>
            <a:r>
              <a:rPr dirty="0" sz="1000">
                <a:latin typeface="Times New Roman"/>
                <a:cs typeface="Times New Roman"/>
              </a:rPr>
              <a:t>for </a:t>
            </a:r>
            <a:r>
              <a:rPr dirty="0" sz="1000" spc="-5">
                <a:latin typeface="Times New Roman"/>
                <a:cs typeface="Times New Roman"/>
              </a:rPr>
              <a:t>Shear</a:t>
            </a:r>
            <a:r>
              <a:rPr dirty="0" sz="1000" spc="180">
                <a:latin typeface="Times New Roman"/>
                <a:cs typeface="Times New Roman"/>
              </a:rPr>
              <a:t> </a:t>
            </a:r>
            <a:r>
              <a:rPr dirty="0" sz="1000" spc="-5">
                <a:latin typeface="Times New Roman"/>
                <a:cs typeface="Times New Roman"/>
              </a:rPr>
              <a:t>............................................................................................................................... </a:t>
            </a:r>
            <a:r>
              <a:rPr dirty="0" sz="1000">
                <a:latin typeface="Times New Roman"/>
                <a:cs typeface="Times New Roman"/>
              </a:rPr>
              <a:t>69</a:t>
            </a:r>
            <a:endParaRPr sz="1000">
              <a:latin typeface="Times New Roman"/>
              <a:cs typeface="Times New Roman"/>
            </a:endParaRPr>
          </a:p>
          <a:p>
            <a:pPr algn="r" marR="11430">
              <a:lnSpc>
                <a:spcPct val="100000"/>
              </a:lnSpc>
              <a:spcBef>
                <a:spcPts val="550"/>
              </a:spcBef>
              <a:tabLst>
                <a:tab pos="380365" algn="l"/>
              </a:tabLst>
            </a:pPr>
            <a:r>
              <a:rPr dirty="0" sz="1000">
                <a:latin typeface="Times New Roman"/>
                <a:cs typeface="Times New Roman"/>
              </a:rPr>
              <a:t>5.2	</a:t>
            </a:r>
            <a:r>
              <a:rPr dirty="0" sz="1000" spc="-5">
                <a:latin typeface="Times New Roman"/>
                <a:cs typeface="Times New Roman"/>
              </a:rPr>
              <a:t>Check Ultimate Shear Capacity</a:t>
            </a:r>
            <a:r>
              <a:rPr dirty="0" sz="1000" spc="225">
                <a:latin typeface="Times New Roman"/>
                <a:cs typeface="Times New Roman"/>
              </a:rPr>
              <a:t> </a:t>
            </a:r>
            <a:r>
              <a:rPr dirty="0" sz="1000" spc="-5">
                <a:latin typeface="Times New Roman"/>
                <a:cs typeface="Times New Roman"/>
              </a:rPr>
              <a:t>................................................................................................................................. </a:t>
            </a:r>
            <a:r>
              <a:rPr dirty="0" sz="1000">
                <a:latin typeface="Times New Roman"/>
                <a:cs typeface="Times New Roman"/>
              </a:rPr>
              <a:t>70</a:t>
            </a:r>
            <a:endParaRPr sz="1000">
              <a:latin typeface="Times New Roman"/>
              <a:cs typeface="Times New Roman"/>
            </a:endParaRPr>
          </a:p>
          <a:p>
            <a:pPr algn="r" marR="11430">
              <a:lnSpc>
                <a:spcPct val="100000"/>
              </a:lnSpc>
              <a:spcBef>
                <a:spcPts val="550"/>
              </a:spcBef>
              <a:tabLst>
                <a:tab pos="507365" algn="l"/>
              </a:tabLst>
            </a:pPr>
            <a:r>
              <a:rPr dirty="0" sz="1000">
                <a:latin typeface="Times New Roman"/>
                <a:cs typeface="Times New Roman"/>
              </a:rPr>
              <a:t>5.2.1	</a:t>
            </a:r>
            <a:r>
              <a:rPr dirty="0" sz="1000" spc="-5">
                <a:latin typeface="Times New Roman"/>
                <a:cs typeface="Times New Roman"/>
              </a:rPr>
              <a:t>Compute Nominal Shear</a:t>
            </a:r>
            <a:r>
              <a:rPr dirty="0" sz="1000" spc="130">
                <a:latin typeface="Times New Roman"/>
                <a:cs typeface="Times New Roman"/>
              </a:rPr>
              <a:t> </a:t>
            </a:r>
            <a:r>
              <a:rPr dirty="0" sz="1000" spc="-5">
                <a:latin typeface="Times New Roman"/>
                <a:cs typeface="Times New Roman"/>
              </a:rPr>
              <a:t>Resistance .................................................................................................................. </a:t>
            </a:r>
            <a:r>
              <a:rPr dirty="0" sz="1000">
                <a:latin typeface="Times New Roman"/>
                <a:cs typeface="Times New Roman"/>
              </a:rPr>
              <a:t>70</a:t>
            </a:r>
            <a:endParaRPr sz="1000">
              <a:latin typeface="Times New Roman"/>
              <a:cs typeface="Times New Roman"/>
            </a:endParaRPr>
          </a:p>
          <a:p>
            <a:pPr algn="r" marR="11430">
              <a:lnSpc>
                <a:spcPct val="100000"/>
              </a:lnSpc>
              <a:spcBef>
                <a:spcPts val="540"/>
              </a:spcBef>
              <a:tabLst>
                <a:tab pos="507365" algn="l"/>
              </a:tabLst>
            </a:pPr>
            <a:r>
              <a:rPr dirty="0" sz="1000">
                <a:latin typeface="Times New Roman"/>
                <a:cs typeface="Times New Roman"/>
              </a:rPr>
              <a:t>5.2.2	</a:t>
            </a:r>
            <a:r>
              <a:rPr dirty="0" sz="1000" spc="-5">
                <a:latin typeface="Times New Roman"/>
                <a:cs typeface="Times New Roman"/>
              </a:rPr>
              <a:t>Check Requirement for Transverse Reinforcement</a:t>
            </a:r>
            <a:r>
              <a:rPr dirty="0" sz="1000" spc="125">
                <a:latin typeface="Times New Roman"/>
                <a:cs typeface="Times New Roman"/>
              </a:rPr>
              <a:t> </a:t>
            </a:r>
            <a:r>
              <a:rPr dirty="0" sz="1000" spc="-5">
                <a:latin typeface="Times New Roman"/>
                <a:cs typeface="Times New Roman"/>
              </a:rPr>
              <a:t>........................................................................................... </a:t>
            </a:r>
            <a:r>
              <a:rPr dirty="0" sz="1000">
                <a:latin typeface="Times New Roman"/>
                <a:cs typeface="Times New Roman"/>
              </a:rPr>
              <a:t>73</a:t>
            </a:r>
            <a:endParaRPr sz="1000">
              <a:latin typeface="Times New Roman"/>
              <a:cs typeface="Times New Roman"/>
            </a:endParaRPr>
          </a:p>
          <a:p>
            <a:pPr algn="r" marR="11430">
              <a:lnSpc>
                <a:spcPct val="100000"/>
              </a:lnSpc>
              <a:spcBef>
                <a:spcPts val="555"/>
              </a:spcBef>
              <a:tabLst>
                <a:tab pos="507365" algn="l"/>
              </a:tabLst>
            </a:pPr>
            <a:r>
              <a:rPr dirty="0" sz="1000">
                <a:latin typeface="Times New Roman"/>
                <a:cs typeface="Times New Roman"/>
              </a:rPr>
              <a:t>5.2.3	</a:t>
            </a:r>
            <a:r>
              <a:rPr dirty="0" sz="1000" spc="-5">
                <a:latin typeface="Times New Roman"/>
                <a:cs typeface="Times New Roman"/>
              </a:rPr>
              <a:t>Check Minimum Transverse Reinforcement</a:t>
            </a:r>
            <a:r>
              <a:rPr dirty="0" sz="1000" spc="200">
                <a:latin typeface="Times New Roman"/>
                <a:cs typeface="Times New Roman"/>
              </a:rPr>
              <a:t> </a:t>
            </a:r>
            <a:r>
              <a:rPr dirty="0" sz="1000" spc="-5">
                <a:latin typeface="Times New Roman"/>
                <a:cs typeface="Times New Roman"/>
              </a:rPr>
              <a:t>..................................................................................................... </a:t>
            </a:r>
            <a:r>
              <a:rPr dirty="0" sz="1000">
                <a:latin typeface="Times New Roman"/>
                <a:cs typeface="Times New Roman"/>
              </a:rPr>
              <a:t>73</a:t>
            </a:r>
            <a:endParaRPr sz="1000">
              <a:latin typeface="Times New Roman"/>
              <a:cs typeface="Times New Roman"/>
            </a:endParaRPr>
          </a:p>
          <a:p>
            <a:pPr algn="r" marR="11430">
              <a:lnSpc>
                <a:spcPct val="100000"/>
              </a:lnSpc>
              <a:spcBef>
                <a:spcPts val="550"/>
              </a:spcBef>
              <a:tabLst>
                <a:tab pos="507365" algn="l"/>
              </a:tabLst>
            </a:pPr>
            <a:r>
              <a:rPr dirty="0" sz="1000">
                <a:latin typeface="Times New Roman"/>
                <a:cs typeface="Times New Roman"/>
              </a:rPr>
              <a:t>5.2.4	</a:t>
            </a:r>
            <a:r>
              <a:rPr dirty="0" sz="1000" spc="-5">
                <a:latin typeface="Times New Roman"/>
                <a:cs typeface="Times New Roman"/>
              </a:rPr>
              <a:t>Check Maximum Spacing </a:t>
            </a:r>
            <a:r>
              <a:rPr dirty="0" sz="1000">
                <a:latin typeface="Times New Roman"/>
                <a:cs typeface="Times New Roman"/>
              </a:rPr>
              <a:t>of </a:t>
            </a:r>
            <a:r>
              <a:rPr dirty="0" sz="1000" spc="-5">
                <a:latin typeface="Times New Roman"/>
                <a:cs typeface="Times New Roman"/>
              </a:rPr>
              <a:t>Transverse</a:t>
            </a:r>
            <a:r>
              <a:rPr dirty="0" sz="1000" spc="204">
                <a:latin typeface="Times New Roman"/>
                <a:cs typeface="Times New Roman"/>
              </a:rPr>
              <a:t> </a:t>
            </a:r>
            <a:r>
              <a:rPr dirty="0" sz="1000" spc="-5">
                <a:latin typeface="Times New Roman"/>
                <a:cs typeface="Times New Roman"/>
              </a:rPr>
              <a:t>Reinforcement................................................................................... </a:t>
            </a:r>
            <a:r>
              <a:rPr dirty="0" sz="1000">
                <a:latin typeface="Times New Roman"/>
                <a:cs typeface="Times New Roman"/>
              </a:rPr>
              <a:t>73</a:t>
            </a:r>
            <a:endParaRPr sz="1000">
              <a:latin typeface="Times New Roman"/>
              <a:cs typeface="Times New Roman"/>
            </a:endParaRPr>
          </a:p>
        </p:txBody>
      </p:sp>
      <p:sp>
        <p:nvSpPr>
          <p:cNvPr id="3" name="object 3"/>
          <p:cNvSpPr txBox="1"/>
          <p:nvPr/>
        </p:nvSpPr>
        <p:spPr>
          <a:xfrm>
            <a:off x="799591" y="4823866"/>
            <a:ext cx="185420" cy="470534"/>
          </a:xfrm>
          <a:prstGeom prst="rect">
            <a:avLst/>
          </a:prstGeom>
        </p:spPr>
        <p:txBody>
          <a:bodyPr wrap="square" lIns="0" tIns="82550" rIns="0" bIns="0" rtlCol="0" vert="horz">
            <a:spAutoFit/>
          </a:bodyPr>
          <a:lstStyle/>
          <a:p>
            <a:pPr marL="12700">
              <a:lnSpc>
                <a:spcPct val="100000"/>
              </a:lnSpc>
              <a:spcBef>
                <a:spcPts val="650"/>
              </a:spcBef>
            </a:pPr>
            <a:r>
              <a:rPr dirty="0" sz="1000">
                <a:latin typeface="Times New Roman"/>
                <a:cs typeface="Times New Roman"/>
              </a:rPr>
              <a:t>5</a:t>
            </a:r>
            <a:r>
              <a:rPr dirty="0" sz="1000" spc="-5">
                <a:latin typeface="Times New Roman"/>
                <a:cs typeface="Times New Roman"/>
              </a:rPr>
              <a:t>.3</a:t>
            </a:r>
            <a:endParaRPr sz="1000">
              <a:latin typeface="Times New Roman"/>
              <a:cs typeface="Times New Roman"/>
            </a:endParaRPr>
          </a:p>
          <a:p>
            <a:pPr marL="12700">
              <a:lnSpc>
                <a:spcPct val="100000"/>
              </a:lnSpc>
              <a:spcBef>
                <a:spcPts val="555"/>
              </a:spcBef>
            </a:pPr>
            <a:r>
              <a:rPr dirty="0" sz="1000">
                <a:latin typeface="Times New Roman"/>
                <a:cs typeface="Times New Roman"/>
              </a:rPr>
              <a:t>5</a:t>
            </a:r>
            <a:r>
              <a:rPr dirty="0" sz="1000" spc="-5">
                <a:latin typeface="Times New Roman"/>
                <a:cs typeface="Times New Roman"/>
              </a:rPr>
              <a:t>.4</a:t>
            </a:r>
            <a:endParaRPr sz="1000">
              <a:latin typeface="Times New Roman"/>
              <a:cs typeface="Times New Roman"/>
            </a:endParaRPr>
          </a:p>
        </p:txBody>
      </p:sp>
      <p:sp>
        <p:nvSpPr>
          <p:cNvPr id="4" name="object 4"/>
          <p:cNvSpPr txBox="1"/>
          <p:nvPr/>
        </p:nvSpPr>
        <p:spPr>
          <a:xfrm>
            <a:off x="1180591" y="4823866"/>
            <a:ext cx="5914390" cy="470534"/>
          </a:xfrm>
          <a:prstGeom prst="rect">
            <a:avLst/>
          </a:prstGeom>
        </p:spPr>
        <p:txBody>
          <a:bodyPr wrap="square" lIns="0" tIns="82550" rIns="0" bIns="0" rtlCol="0" vert="horz">
            <a:spAutoFit/>
          </a:bodyPr>
          <a:lstStyle/>
          <a:p>
            <a:pPr marL="12700">
              <a:lnSpc>
                <a:spcPct val="100000"/>
              </a:lnSpc>
              <a:spcBef>
                <a:spcPts val="650"/>
              </a:spcBef>
            </a:pPr>
            <a:r>
              <a:rPr dirty="0" sz="1000" spc="-5">
                <a:latin typeface="Times New Roman"/>
                <a:cs typeface="Times New Roman"/>
              </a:rPr>
              <a:t>Check Longitudinal Reinforcement </a:t>
            </a:r>
            <a:r>
              <a:rPr dirty="0" sz="1000">
                <a:latin typeface="Times New Roman"/>
                <a:cs typeface="Times New Roman"/>
              </a:rPr>
              <a:t>for </a:t>
            </a:r>
            <a:r>
              <a:rPr dirty="0" sz="1000" spc="-5">
                <a:latin typeface="Times New Roman"/>
                <a:cs typeface="Times New Roman"/>
              </a:rPr>
              <a:t>Shear </a:t>
            </a:r>
            <a:r>
              <a:rPr dirty="0" sz="1000">
                <a:latin typeface="Times New Roman"/>
                <a:cs typeface="Times New Roman"/>
              </a:rPr>
              <a:t> </a:t>
            </a:r>
            <a:r>
              <a:rPr dirty="0" sz="1000" spc="-5">
                <a:latin typeface="Times New Roman"/>
                <a:cs typeface="Times New Roman"/>
              </a:rPr>
              <a:t>........................................................................................................... </a:t>
            </a:r>
            <a:r>
              <a:rPr dirty="0" sz="1000">
                <a:latin typeface="Times New Roman"/>
                <a:cs typeface="Times New Roman"/>
              </a:rPr>
              <a:t>74</a:t>
            </a:r>
            <a:endParaRPr sz="1000">
              <a:latin typeface="Times New Roman"/>
              <a:cs typeface="Times New Roman"/>
            </a:endParaRPr>
          </a:p>
          <a:p>
            <a:pPr marL="12700">
              <a:lnSpc>
                <a:spcPct val="100000"/>
              </a:lnSpc>
              <a:spcBef>
                <a:spcPts val="555"/>
              </a:spcBef>
            </a:pPr>
            <a:r>
              <a:rPr dirty="0" sz="1000" spc="-5">
                <a:latin typeface="Times New Roman"/>
                <a:cs typeface="Times New Roman"/>
              </a:rPr>
              <a:t>Check Horizontal Interface Shear</a:t>
            </a:r>
            <a:r>
              <a:rPr dirty="0" sz="1000" spc="200">
                <a:latin typeface="Times New Roman"/>
                <a:cs typeface="Times New Roman"/>
              </a:rPr>
              <a:t> </a:t>
            </a:r>
            <a:r>
              <a:rPr dirty="0" sz="1000" spc="-5">
                <a:latin typeface="Times New Roman"/>
                <a:cs typeface="Times New Roman"/>
              </a:rPr>
              <a:t>.............................................................................................................................. </a:t>
            </a:r>
            <a:r>
              <a:rPr dirty="0" sz="1000">
                <a:latin typeface="Times New Roman"/>
                <a:cs typeface="Times New Roman"/>
              </a:rPr>
              <a:t>74</a:t>
            </a:r>
            <a:endParaRPr sz="1000">
              <a:latin typeface="Times New Roman"/>
              <a:cs typeface="Times New Roman"/>
            </a:endParaRPr>
          </a:p>
        </p:txBody>
      </p:sp>
      <p:sp>
        <p:nvSpPr>
          <p:cNvPr id="5" name="object 5"/>
          <p:cNvSpPr txBox="1"/>
          <p:nvPr/>
        </p:nvSpPr>
        <p:spPr>
          <a:xfrm>
            <a:off x="673100" y="5270398"/>
            <a:ext cx="6421755" cy="1800860"/>
          </a:xfrm>
          <a:prstGeom prst="rect">
            <a:avLst/>
          </a:prstGeom>
        </p:spPr>
        <p:txBody>
          <a:bodyPr wrap="square" lIns="0" tIns="81280" rIns="0" bIns="0" rtlCol="0" vert="horz">
            <a:spAutoFit/>
          </a:bodyPr>
          <a:lstStyle/>
          <a:p>
            <a:pPr algn="r" marR="5080">
              <a:lnSpc>
                <a:spcPct val="100000"/>
              </a:lnSpc>
              <a:spcBef>
                <a:spcPts val="640"/>
              </a:spcBef>
              <a:tabLst>
                <a:tab pos="507365" algn="l"/>
              </a:tabLst>
            </a:pPr>
            <a:r>
              <a:rPr dirty="0" sz="1000">
                <a:latin typeface="Times New Roman"/>
                <a:cs typeface="Times New Roman"/>
              </a:rPr>
              <a:t>5.4.1	</a:t>
            </a:r>
            <a:r>
              <a:rPr dirty="0" sz="1000" spc="-5">
                <a:latin typeface="Times New Roman"/>
                <a:cs typeface="Times New Roman"/>
              </a:rPr>
              <a:t>Check  Nominal Capacity ...................................................................................................................................</a:t>
            </a:r>
            <a:r>
              <a:rPr dirty="0" sz="1000">
                <a:latin typeface="Times New Roman"/>
                <a:cs typeface="Times New Roman"/>
              </a:rPr>
              <a:t> 75</a:t>
            </a:r>
            <a:endParaRPr sz="1000">
              <a:latin typeface="Times New Roman"/>
              <a:cs typeface="Times New Roman"/>
            </a:endParaRPr>
          </a:p>
          <a:p>
            <a:pPr algn="r" marR="5080">
              <a:lnSpc>
                <a:spcPct val="100000"/>
              </a:lnSpc>
              <a:spcBef>
                <a:spcPts val="540"/>
              </a:spcBef>
              <a:tabLst>
                <a:tab pos="507365" algn="l"/>
              </a:tabLst>
            </a:pPr>
            <a:r>
              <a:rPr dirty="0" sz="1000">
                <a:latin typeface="Times New Roman"/>
                <a:cs typeface="Times New Roman"/>
              </a:rPr>
              <a:t>5.4.2	</a:t>
            </a:r>
            <a:r>
              <a:rPr dirty="0" sz="1000" spc="-5">
                <a:latin typeface="Times New Roman"/>
                <a:cs typeface="Times New Roman"/>
              </a:rPr>
              <a:t>Check  Minimum  Reinforcement........................................................................................................................</a:t>
            </a:r>
            <a:r>
              <a:rPr dirty="0" sz="1000" spc="-145">
                <a:latin typeface="Times New Roman"/>
                <a:cs typeface="Times New Roman"/>
              </a:rPr>
              <a:t> </a:t>
            </a:r>
            <a:r>
              <a:rPr dirty="0" sz="1000">
                <a:latin typeface="Times New Roman"/>
                <a:cs typeface="Times New Roman"/>
              </a:rPr>
              <a:t>76</a:t>
            </a:r>
            <a:endParaRPr sz="1000">
              <a:latin typeface="Times New Roman"/>
              <a:cs typeface="Times New Roman"/>
            </a:endParaRPr>
          </a:p>
          <a:p>
            <a:pPr algn="r" marR="5080">
              <a:lnSpc>
                <a:spcPct val="100000"/>
              </a:lnSpc>
              <a:spcBef>
                <a:spcPts val="550"/>
              </a:spcBef>
              <a:tabLst>
                <a:tab pos="254000" algn="l"/>
              </a:tabLst>
            </a:pPr>
            <a:r>
              <a:rPr dirty="0" sz="1000" spc="-5">
                <a:latin typeface="Times New Roman"/>
                <a:cs typeface="Times New Roman"/>
              </a:rPr>
              <a:t>6	Check  the “A” Dimension</a:t>
            </a:r>
            <a:r>
              <a:rPr dirty="0" sz="1000" spc="105">
                <a:latin typeface="Times New Roman"/>
                <a:cs typeface="Times New Roman"/>
              </a:rPr>
              <a:t> </a:t>
            </a:r>
            <a:r>
              <a:rPr dirty="0" sz="1000" spc="-5">
                <a:latin typeface="Times New Roman"/>
                <a:cs typeface="Times New Roman"/>
              </a:rPr>
              <a:t>................................................................................................................................................. </a:t>
            </a:r>
            <a:r>
              <a:rPr dirty="0" sz="1000">
                <a:latin typeface="Times New Roman"/>
                <a:cs typeface="Times New Roman"/>
              </a:rPr>
              <a:t>76</a:t>
            </a:r>
            <a:endParaRPr sz="1000">
              <a:latin typeface="Times New Roman"/>
              <a:cs typeface="Times New Roman"/>
            </a:endParaRPr>
          </a:p>
          <a:p>
            <a:pPr algn="r" marR="5080">
              <a:lnSpc>
                <a:spcPct val="100000"/>
              </a:lnSpc>
              <a:spcBef>
                <a:spcPts val="555"/>
              </a:spcBef>
              <a:tabLst>
                <a:tab pos="380365" algn="l"/>
              </a:tabLst>
            </a:pPr>
            <a:r>
              <a:rPr dirty="0" sz="1000">
                <a:latin typeface="Times New Roman"/>
                <a:cs typeface="Times New Roman"/>
              </a:rPr>
              <a:t>6.1	</a:t>
            </a:r>
            <a:r>
              <a:rPr dirty="0" sz="1000" spc="-5">
                <a:latin typeface="Times New Roman"/>
                <a:cs typeface="Times New Roman"/>
              </a:rPr>
              <a:t>Slab  and  Fillet ............................................................................................................................................................</a:t>
            </a:r>
            <a:r>
              <a:rPr dirty="0" sz="1000" spc="-204">
                <a:latin typeface="Times New Roman"/>
                <a:cs typeface="Times New Roman"/>
              </a:rPr>
              <a:t> </a:t>
            </a:r>
            <a:r>
              <a:rPr dirty="0" sz="1000">
                <a:latin typeface="Times New Roman"/>
                <a:cs typeface="Times New Roman"/>
              </a:rPr>
              <a:t>76</a:t>
            </a:r>
            <a:endParaRPr sz="1000">
              <a:latin typeface="Times New Roman"/>
              <a:cs typeface="Times New Roman"/>
            </a:endParaRPr>
          </a:p>
          <a:p>
            <a:pPr algn="r" marR="5080">
              <a:lnSpc>
                <a:spcPct val="100000"/>
              </a:lnSpc>
              <a:spcBef>
                <a:spcPts val="550"/>
              </a:spcBef>
              <a:tabLst>
                <a:tab pos="380365" algn="l"/>
              </a:tabLst>
            </a:pPr>
            <a:r>
              <a:rPr dirty="0" sz="1000">
                <a:latin typeface="Times New Roman"/>
                <a:cs typeface="Times New Roman"/>
              </a:rPr>
              <a:t>6.2	</a:t>
            </a:r>
            <a:r>
              <a:rPr dirty="0" sz="1000" spc="-5">
                <a:latin typeface="Times New Roman"/>
                <a:cs typeface="Times New Roman"/>
              </a:rPr>
              <a:t>Profile   Effect..............................................................................................................................................................</a:t>
            </a:r>
            <a:r>
              <a:rPr dirty="0" sz="1000" spc="-45">
                <a:latin typeface="Times New Roman"/>
                <a:cs typeface="Times New Roman"/>
              </a:rPr>
              <a:t> </a:t>
            </a:r>
            <a:r>
              <a:rPr dirty="0" sz="1000">
                <a:latin typeface="Times New Roman"/>
                <a:cs typeface="Times New Roman"/>
              </a:rPr>
              <a:t>77</a:t>
            </a:r>
            <a:endParaRPr sz="1000">
              <a:latin typeface="Times New Roman"/>
              <a:cs typeface="Times New Roman"/>
            </a:endParaRPr>
          </a:p>
          <a:p>
            <a:pPr algn="r" marR="5080">
              <a:lnSpc>
                <a:spcPct val="100000"/>
              </a:lnSpc>
              <a:spcBef>
                <a:spcPts val="550"/>
              </a:spcBef>
              <a:tabLst>
                <a:tab pos="507365" algn="l"/>
              </a:tabLst>
            </a:pPr>
            <a:r>
              <a:rPr dirty="0" sz="1000">
                <a:latin typeface="Times New Roman"/>
                <a:cs typeface="Times New Roman"/>
              </a:rPr>
              <a:t>6.2.1	</a:t>
            </a:r>
            <a:r>
              <a:rPr dirty="0" sz="1000" spc="-5">
                <a:latin typeface="Times New Roman"/>
                <a:cs typeface="Times New Roman"/>
              </a:rPr>
              <a:t>Vertical  Curve ....................................................................................................................................................</a:t>
            </a:r>
            <a:r>
              <a:rPr dirty="0" sz="1000" spc="-55">
                <a:latin typeface="Times New Roman"/>
                <a:cs typeface="Times New Roman"/>
              </a:rPr>
              <a:t> </a:t>
            </a:r>
            <a:r>
              <a:rPr dirty="0" sz="1000">
                <a:latin typeface="Times New Roman"/>
                <a:cs typeface="Times New Roman"/>
              </a:rPr>
              <a:t>78</a:t>
            </a:r>
            <a:endParaRPr sz="1000">
              <a:latin typeface="Times New Roman"/>
              <a:cs typeface="Times New Roman"/>
            </a:endParaRPr>
          </a:p>
          <a:p>
            <a:pPr algn="r" marR="5080">
              <a:lnSpc>
                <a:spcPct val="100000"/>
              </a:lnSpc>
              <a:spcBef>
                <a:spcPts val="540"/>
              </a:spcBef>
              <a:tabLst>
                <a:tab pos="507365" algn="l"/>
              </a:tabLst>
            </a:pPr>
            <a:r>
              <a:rPr dirty="0" sz="1000">
                <a:latin typeface="Times New Roman"/>
                <a:cs typeface="Times New Roman"/>
              </a:rPr>
              <a:t>6.2.2	</a:t>
            </a:r>
            <a:r>
              <a:rPr dirty="0" sz="1000" spc="-5">
                <a:latin typeface="Times New Roman"/>
                <a:cs typeface="Times New Roman"/>
              </a:rPr>
              <a:t>Horizontal   Curve................................................................................................................................................</a:t>
            </a:r>
            <a:r>
              <a:rPr dirty="0" sz="1000" spc="-110">
                <a:latin typeface="Times New Roman"/>
                <a:cs typeface="Times New Roman"/>
              </a:rPr>
              <a:t> </a:t>
            </a:r>
            <a:r>
              <a:rPr dirty="0" sz="1000">
                <a:latin typeface="Times New Roman"/>
                <a:cs typeface="Times New Roman"/>
              </a:rPr>
              <a:t>79</a:t>
            </a:r>
            <a:endParaRPr sz="1000">
              <a:latin typeface="Times New Roman"/>
              <a:cs typeface="Times New Roman"/>
            </a:endParaRPr>
          </a:p>
          <a:p>
            <a:pPr algn="r" marR="5080">
              <a:lnSpc>
                <a:spcPct val="100000"/>
              </a:lnSpc>
              <a:spcBef>
                <a:spcPts val="555"/>
              </a:spcBef>
              <a:tabLst>
                <a:tab pos="507365" algn="l"/>
              </a:tabLst>
            </a:pPr>
            <a:r>
              <a:rPr dirty="0" sz="1000">
                <a:latin typeface="Times New Roman"/>
                <a:cs typeface="Times New Roman"/>
              </a:rPr>
              <a:t>6.2.3	</a:t>
            </a:r>
            <a:r>
              <a:rPr dirty="0" sz="1000" spc="-5">
                <a:latin typeface="Times New Roman"/>
                <a:cs typeface="Times New Roman"/>
              </a:rPr>
              <a:t>Profile   Effect......................................................................................................................................................</a:t>
            </a:r>
            <a:r>
              <a:rPr dirty="0" sz="1000" spc="-60">
                <a:latin typeface="Times New Roman"/>
                <a:cs typeface="Times New Roman"/>
              </a:rPr>
              <a:t> </a:t>
            </a:r>
            <a:r>
              <a:rPr dirty="0" sz="1000">
                <a:latin typeface="Times New Roman"/>
                <a:cs typeface="Times New Roman"/>
              </a:rPr>
              <a:t>79</a:t>
            </a:r>
            <a:endParaRPr sz="1000">
              <a:latin typeface="Times New Roman"/>
              <a:cs typeface="Times New Roman"/>
            </a:endParaRPr>
          </a:p>
        </p:txBody>
      </p:sp>
      <p:sp>
        <p:nvSpPr>
          <p:cNvPr id="6" name="object 6"/>
          <p:cNvSpPr txBox="1"/>
          <p:nvPr/>
        </p:nvSpPr>
        <p:spPr>
          <a:xfrm>
            <a:off x="799591" y="7045858"/>
            <a:ext cx="185420" cy="470534"/>
          </a:xfrm>
          <a:prstGeom prst="rect">
            <a:avLst/>
          </a:prstGeom>
        </p:spPr>
        <p:txBody>
          <a:bodyPr wrap="square" lIns="0" tIns="82550" rIns="0" bIns="0" rtlCol="0" vert="horz">
            <a:spAutoFit/>
          </a:bodyPr>
          <a:lstStyle/>
          <a:p>
            <a:pPr marL="12700">
              <a:lnSpc>
                <a:spcPct val="100000"/>
              </a:lnSpc>
              <a:spcBef>
                <a:spcPts val="650"/>
              </a:spcBef>
            </a:pPr>
            <a:r>
              <a:rPr dirty="0" sz="1000">
                <a:latin typeface="Times New Roman"/>
                <a:cs typeface="Times New Roman"/>
              </a:rPr>
              <a:t>6</a:t>
            </a:r>
            <a:r>
              <a:rPr dirty="0" sz="1000" spc="-5">
                <a:latin typeface="Times New Roman"/>
                <a:cs typeface="Times New Roman"/>
              </a:rPr>
              <a:t>.3</a:t>
            </a:r>
            <a:endParaRPr sz="1000">
              <a:latin typeface="Times New Roman"/>
              <a:cs typeface="Times New Roman"/>
            </a:endParaRPr>
          </a:p>
          <a:p>
            <a:pPr marL="12700">
              <a:lnSpc>
                <a:spcPct val="100000"/>
              </a:lnSpc>
              <a:spcBef>
                <a:spcPts val="555"/>
              </a:spcBef>
            </a:pPr>
            <a:r>
              <a:rPr dirty="0" sz="1000">
                <a:latin typeface="Times New Roman"/>
                <a:cs typeface="Times New Roman"/>
              </a:rPr>
              <a:t>6</a:t>
            </a:r>
            <a:r>
              <a:rPr dirty="0" sz="1000" spc="-5">
                <a:latin typeface="Times New Roman"/>
                <a:cs typeface="Times New Roman"/>
              </a:rPr>
              <a:t>.4</a:t>
            </a:r>
            <a:endParaRPr sz="1000">
              <a:latin typeface="Times New Roman"/>
              <a:cs typeface="Times New Roman"/>
            </a:endParaRPr>
          </a:p>
        </p:txBody>
      </p:sp>
      <p:sp>
        <p:nvSpPr>
          <p:cNvPr id="7" name="object 7"/>
          <p:cNvSpPr txBox="1"/>
          <p:nvPr/>
        </p:nvSpPr>
        <p:spPr>
          <a:xfrm>
            <a:off x="1180591" y="7045858"/>
            <a:ext cx="5914390" cy="470534"/>
          </a:xfrm>
          <a:prstGeom prst="rect">
            <a:avLst/>
          </a:prstGeom>
        </p:spPr>
        <p:txBody>
          <a:bodyPr wrap="square" lIns="0" tIns="82550" rIns="0" bIns="0" rtlCol="0" vert="horz">
            <a:spAutoFit/>
          </a:bodyPr>
          <a:lstStyle/>
          <a:p>
            <a:pPr marL="12700">
              <a:lnSpc>
                <a:spcPct val="100000"/>
              </a:lnSpc>
              <a:spcBef>
                <a:spcPts val="650"/>
              </a:spcBef>
            </a:pPr>
            <a:r>
              <a:rPr dirty="0" sz="1000" spc="-5">
                <a:latin typeface="Times New Roman"/>
                <a:cs typeface="Times New Roman"/>
              </a:rPr>
              <a:t>Girder Orientation Effect </a:t>
            </a:r>
            <a:r>
              <a:rPr dirty="0" sz="1000" spc="10">
                <a:latin typeface="Times New Roman"/>
                <a:cs typeface="Times New Roman"/>
              </a:rPr>
              <a:t> </a:t>
            </a:r>
            <a:r>
              <a:rPr dirty="0" sz="1000" spc="-5">
                <a:latin typeface="Times New Roman"/>
                <a:cs typeface="Times New Roman"/>
              </a:rPr>
              <a:t>........................................................................................................................................... </a:t>
            </a:r>
            <a:r>
              <a:rPr dirty="0" sz="1000">
                <a:latin typeface="Times New Roman"/>
                <a:cs typeface="Times New Roman"/>
              </a:rPr>
              <a:t>79</a:t>
            </a:r>
            <a:endParaRPr sz="1000">
              <a:latin typeface="Times New Roman"/>
              <a:cs typeface="Times New Roman"/>
            </a:endParaRPr>
          </a:p>
          <a:p>
            <a:pPr marL="12700">
              <a:lnSpc>
                <a:spcPct val="100000"/>
              </a:lnSpc>
              <a:spcBef>
                <a:spcPts val="555"/>
              </a:spcBef>
            </a:pPr>
            <a:r>
              <a:rPr dirty="0" sz="1000" spc="-5">
                <a:latin typeface="Times New Roman"/>
                <a:cs typeface="Times New Roman"/>
              </a:rPr>
              <a:t>Excess   Camber...........................................................................................................................................................</a:t>
            </a:r>
            <a:r>
              <a:rPr dirty="0" sz="1000" spc="-65">
                <a:latin typeface="Times New Roman"/>
                <a:cs typeface="Times New Roman"/>
              </a:rPr>
              <a:t> </a:t>
            </a:r>
            <a:r>
              <a:rPr dirty="0" sz="1000">
                <a:latin typeface="Times New Roman"/>
                <a:cs typeface="Times New Roman"/>
              </a:rPr>
              <a:t>80</a:t>
            </a:r>
            <a:endParaRPr sz="1000">
              <a:latin typeface="Times New Roman"/>
              <a:cs typeface="Times New Roman"/>
            </a:endParaRPr>
          </a:p>
        </p:txBody>
      </p:sp>
      <p:sp>
        <p:nvSpPr>
          <p:cNvPr id="8" name="object 8"/>
          <p:cNvSpPr txBox="1"/>
          <p:nvPr/>
        </p:nvSpPr>
        <p:spPr>
          <a:xfrm>
            <a:off x="927608" y="7490866"/>
            <a:ext cx="281305" cy="470534"/>
          </a:xfrm>
          <a:prstGeom prst="rect">
            <a:avLst/>
          </a:prstGeom>
        </p:spPr>
        <p:txBody>
          <a:bodyPr wrap="square" lIns="0" tIns="82550" rIns="0" bIns="0" rtlCol="0" vert="horz">
            <a:spAutoFit/>
          </a:bodyPr>
          <a:lstStyle/>
          <a:p>
            <a:pPr marL="12700">
              <a:lnSpc>
                <a:spcPct val="100000"/>
              </a:lnSpc>
              <a:spcBef>
                <a:spcPts val="650"/>
              </a:spcBef>
            </a:pPr>
            <a:r>
              <a:rPr dirty="0" sz="1000">
                <a:latin typeface="Times New Roman"/>
                <a:cs typeface="Times New Roman"/>
              </a:rPr>
              <a:t>6</a:t>
            </a:r>
            <a:r>
              <a:rPr dirty="0" sz="1000" spc="-5">
                <a:latin typeface="Times New Roman"/>
                <a:cs typeface="Times New Roman"/>
              </a:rPr>
              <a:t>.</a:t>
            </a:r>
            <a:r>
              <a:rPr dirty="0" sz="1000">
                <a:latin typeface="Times New Roman"/>
                <a:cs typeface="Times New Roman"/>
              </a:rPr>
              <a:t>4</a:t>
            </a:r>
            <a:r>
              <a:rPr dirty="0" sz="1000" spc="-5">
                <a:latin typeface="Times New Roman"/>
                <a:cs typeface="Times New Roman"/>
              </a:rPr>
              <a:t>.1</a:t>
            </a:r>
            <a:endParaRPr sz="1000">
              <a:latin typeface="Times New Roman"/>
              <a:cs typeface="Times New Roman"/>
            </a:endParaRPr>
          </a:p>
          <a:p>
            <a:pPr marL="12700">
              <a:lnSpc>
                <a:spcPct val="100000"/>
              </a:lnSpc>
              <a:spcBef>
                <a:spcPts val="555"/>
              </a:spcBef>
            </a:pPr>
            <a:r>
              <a:rPr dirty="0" sz="1000">
                <a:latin typeface="Times New Roman"/>
                <a:cs typeface="Times New Roman"/>
              </a:rPr>
              <a:t>6</a:t>
            </a:r>
            <a:r>
              <a:rPr dirty="0" sz="1000" spc="-5">
                <a:latin typeface="Times New Roman"/>
                <a:cs typeface="Times New Roman"/>
              </a:rPr>
              <a:t>.</a:t>
            </a:r>
            <a:r>
              <a:rPr dirty="0" sz="1000">
                <a:latin typeface="Times New Roman"/>
                <a:cs typeface="Times New Roman"/>
              </a:rPr>
              <a:t>4</a:t>
            </a:r>
            <a:r>
              <a:rPr dirty="0" sz="1000" spc="-5">
                <a:latin typeface="Times New Roman"/>
                <a:cs typeface="Times New Roman"/>
              </a:rPr>
              <a:t>.2</a:t>
            </a:r>
            <a:endParaRPr sz="1000">
              <a:latin typeface="Times New Roman"/>
              <a:cs typeface="Times New Roman"/>
            </a:endParaRPr>
          </a:p>
        </p:txBody>
      </p:sp>
      <p:sp>
        <p:nvSpPr>
          <p:cNvPr id="9" name="object 9"/>
          <p:cNvSpPr txBox="1"/>
          <p:nvPr/>
        </p:nvSpPr>
        <p:spPr>
          <a:xfrm>
            <a:off x="1435100" y="7490866"/>
            <a:ext cx="5659755" cy="470534"/>
          </a:xfrm>
          <a:prstGeom prst="rect">
            <a:avLst/>
          </a:prstGeom>
        </p:spPr>
        <p:txBody>
          <a:bodyPr wrap="square" lIns="0" tIns="82550" rIns="0" bIns="0" rtlCol="0" vert="horz">
            <a:spAutoFit/>
          </a:bodyPr>
          <a:lstStyle/>
          <a:p>
            <a:pPr marL="12700">
              <a:lnSpc>
                <a:spcPct val="100000"/>
              </a:lnSpc>
              <a:spcBef>
                <a:spcPts val="650"/>
              </a:spcBef>
            </a:pPr>
            <a:r>
              <a:rPr dirty="0" sz="1000" spc="-5">
                <a:latin typeface="Times New Roman"/>
                <a:cs typeface="Times New Roman"/>
              </a:rPr>
              <a:t>Compute Creep  Coefficients ..............................................................................................................................</a:t>
            </a:r>
            <a:r>
              <a:rPr dirty="0" sz="1000" spc="-95">
                <a:latin typeface="Times New Roman"/>
                <a:cs typeface="Times New Roman"/>
              </a:rPr>
              <a:t> </a:t>
            </a:r>
            <a:r>
              <a:rPr dirty="0" sz="1000">
                <a:latin typeface="Times New Roman"/>
                <a:cs typeface="Times New Roman"/>
              </a:rPr>
              <a:t>82</a:t>
            </a:r>
            <a:endParaRPr sz="1000">
              <a:latin typeface="Times New Roman"/>
              <a:cs typeface="Times New Roman"/>
            </a:endParaRPr>
          </a:p>
          <a:p>
            <a:pPr marL="12700">
              <a:lnSpc>
                <a:spcPct val="100000"/>
              </a:lnSpc>
              <a:spcBef>
                <a:spcPts val="555"/>
              </a:spcBef>
            </a:pPr>
            <a:r>
              <a:rPr dirty="0" sz="1000" spc="-5">
                <a:latin typeface="Times New Roman"/>
                <a:cs typeface="Times New Roman"/>
              </a:rPr>
              <a:t>Compute  Deflections  .........................................................................................................................................</a:t>
            </a:r>
            <a:r>
              <a:rPr dirty="0" sz="1000" spc="-170">
                <a:latin typeface="Times New Roman"/>
                <a:cs typeface="Times New Roman"/>
              </a:rPr>
              <a:t> </a:t>
            </a:r>
            <a:r>
              <a:rPr dirty="0" sz="1000">
                <a:latin typeface="Times New Roman"/>
                <a:cs typeface="Times New Roman"/>
              </a:rPr>
              <a:t>82</a:t>
            </a:r>
            <a:endParaRPr sz="1000">
              <a:latin typeface="Times New Roman"/>
              <a:cs typeface="Times New Roman"/>
            </a:endParaRPr>
          </a:p>
        </p:txBody>
      </p:sp>
      <p:sp>
        <p:nvSpPr>
          <p:cNvPr id="10" name="object 10"/>
          <p:cNvSpPr txBox="1"/>
          <p:nvPr/>
        </p:nvSpPr>
        <p:spPr>
          <a:xfrm>
            <a:off x="799591" y="7934350"/>
            <a:ext cx="185420" cy="470534"/>
          </a:xfrm>
          <a:prstGeom prst="rect">
            <a:avLst/>
          </a:prstGeom>
        </p:spPr>
        <p:txBody>
          <a:bodyPr wrap="square" lIns="0" tIns="82550" rIns="0" bIns="0" rtlCol="0" vert="horz">
            <a:spAutoFit/>
          </a:bodyPr>
          <a:lstStyle/>
          <a:p>
            <a:pPr marL="12700">
              <a:lnSpc>
                <a:spcPct val="100000"/>
              </a:lnSpc>
              <a:spcBef>
                <a:spcPts val="650"/>
              </a:spcBef>
            </a:pPr>
            <a:r>
              <a:rPr dirty="0" sz="1000">
                <a:latin typeface="Times New Roman"/>
                <a:cs typeface="Times New Roman"/>
              </a:rPr>
              <a:t>6</a:t>
            </a:r>
            <a:r>
              <a:rPr dirty="0" sz="1000" spc="-5">
                <a:latin typeface="Times New Roman"/>
                <a:cs typeface="Times New Roman"/>
              </a:rPr>
              <a:t>.5</a:t>
            </a:r>
            <a:endParaRPr sz="1000">
              <a:latin typeface="Times New Roman"/>
              <a:cs typeface="Times New Roman"/>
            </a:endParaRPr>
          </a:p>
          <a:p>
            <a:pPr marL="12700">
              <a:lnSpc>
                <a:spcPct val="100000"/>
              </a:lnSpc>
              <a:spcBef>
                <a:spcPts val="555"/>
              </a:spcBef>
            </a:pPr>
            <a:r>
              <a:rPr dirty="0" sz="1000">
                <a:latin typeface="Times New Roman"/>
                <a:cs typeface="Times New Roman"/>
              </a:rPr>
              <a:t>6</a:t>
            </a:r>
            <a:r>
              <a:rPr dirty="0" sz="1000" spc="-5">
                <a:latin typeface="Times New Roman"/>
                <a:cs typeface="Times New Roman"/>
              </a:rPr>
              <a:t>.6</a:t>
            </a:r>
            <a:endParaRPr sz="1000">
              <a:latin typeface="Times New Roman"/>
              <a:cs typeface="Times New Roman"/>
            </a:endParaRPr>
          </a:p>
        </p:txBody>
      </p:sp>
      <p:sp>
        <p:nvSpPr>
          <p:cNvPr id="11" name="object 11"/>
          <p:cNvSpPr txBox="1"/>
          <p:nvPr/>
        </p:nvSpPr>
        <p:spPr>
          <a:xfrm>
            <a:off x="1180591" y="7934350"/>
            <a:ext cx="5914390" cy="470534"/>
          </a:xfrm>
          <a:prstGeom prst="rect">
            <a:avLst/>
          </a:prstGeom>
        </p:spPr>
        <p:txBody>
          <a:bodyPr wrap="square" lIns="0" tIns="82550" rIns="0" bIns="0" rtlCol="0" vert="horz">
            <a:spAutoFit/>
          </a:bodyPr>
          <a:lstStyle/>
          <a:p>
            <a:pPr marL="12700">
              <a:lnSpc>
                <a:spcPct val="100000"/>
              </a:lnSpc>
              <a:spcBef>
                <a:spcPts val="650"/>
              </a:spcBef>
            </a:pPr>
            <a:r>
              <a:rPr dirty="0" sz="1000" spc="-5">
                <a:latin typeface="Times New Roman"/>
                <a:cs typeface="Times New Roman"/>
              </a:rPr>
              <a:t>Check  Required  Haunch ............................................................................................................................................</a:t>
            </a:r>
            <a:r>
              <a:rPr dirty="0" sz="1000" spc="-204">
                <a:latin typeface="Times New Roman"/>
                <a:cs typeface="Times New Roman"/>
              </a:rPr>
              <a:t> </a:t>
            </a:r>
            <a:r>
              <a:rPr dirty="0" sz="1000">
                <a:latin typeface="Times New Roman"/>
                <a:cs typeface="Times New Roman"/>
              </a:rPr>
              <a:t>83</a:t>
            </a:r>
            <a:endParaRPr sz="1000">
              <a:latin typeface="Times New Roman"/>
              <a:cs typeface="Times New Roman"/>
            </a:endParaRPr>
          </a:p>
          <a:p>
            <a:pPr marL="12700">
              <a:lnSpc>
                <a:spcPct val="100000"/>
              </a:lnSpc>
              <a:spcBef>
                <a:spcPts val="555"/>
              </a:spcBef>
            </a:pPr>
            <a:r>
              <a:rPr dirty="0" sz="1000" spc="-5">
                <a:latin typeface="Times New Roman"/>
                <a:cs typeface="Times New Roman"/>
              </a:rPr>
              <a:t>Compute Lower Bound Camber at </a:t>
            </a:r>
            <a:r>
              <a:rPr dirty="0" sz="1000">
                <a:latin typeface="Times New Roman"/>
                <a:cs typeface="Times New Roman"/>
              </a:rPr>
              <a:t>40 days</a:t>
            </a:r>
            <a:r>
              <a:rPr dirty="0" sz="1000" spc="180">
                <a:latin typeface="Times New Roman"/>
                <a:cs typeface="Times New Roman"/>
              </a:rPr>
              <a:t> </a:t>
            </a:r>
            <a:r>
              <a:rPr dirty="0" sz="1000" spc="-5">
                <a:latin typeface="Times New Roman"/>
                <a:cs typeface="Times New Roman"/>
              </a:rPr>
              <a:t>............................................................................................................... </a:t>
            </a:r>
            <a:r>
              <a:rPr dirty="0" sz="1000">
                <a:latin typeface="Times New Roman"/>
                <a:cs typeface="Times New Roman"/>
              </a:rPr>
              <a:t>83</a:t>
            </a:r>
            <a:endParaRPr sz="1000">
              <a:latin typeface="Times New Roman"/>
              <a:cs typeface="Times New Roman"/>
            </a:endParaRPr>
          </a:p>
        </p:txBody>
      </p:sp>
      <p:sp>
        <p:nvSpPr>
          <p:cNvPr id="12" name="object 12"/>
          <p:cNvSpPr txBox="1"/>
          <p:nvPr/>
        </p:nvSpPr>
        <p:spPr>
          <a:xfrm>
            <a:off x="799591" y="8379358"/>
            <a:ext cx="6295390" cy="693420"/>
          </a:xfrm>
          <a:prstGeom prst="rect">
            <a:avLst/>
          </a:prstGeom>
        </p:spPr>
        <p:txBody>
          <a:bodyPr wrap="square" lIns="0" tIns="82550" rIns="0" bIns="0" rtlCol="0" vert="horz">
            <a:spAutoFit/>
          </a:bodyPr>
          <a:lstStyle/>
          <a:p>
            <a:pPr algn="r" marR="5080">
              <a:lnSpc>
                <a:spcPct val="100000"/>
              </a:lnSpc>
              <a:spcBef>
                <a:spcPts val="650"/>
              </a:spcBef>
              <a:tabLst>
                <a:tab pos="507365" algn="l"/>
              </a:tabLst>
            </a:pPr>
            <a:r>
              <a:rPr dirty="0" sz="1000">
                <a:latin typeface="Times New Roman"/>
                <a:cs typeface="Times New Roman"/>
              </a:rPr>
              <a:t>6.6.1	</a:t>
            </a:r>
            <a:r>
              <a:rPr dirty="0" sz="1000" spc="-5">
                <a:latin typeface="Times New Roman"/>
                <a:cs typeface="Times New Roman"/>
              </a:rPr>
              <a:t>Creep  Coefficients  .............................................................................................................................................</a:t>
            </a:r>
            <a:r>
              <a:rPr dirty="0" sz="1000" spc="-170">
                <a:latin typeface="Times New Roman"/>
                <a:cs typeface="Times New Roman"/>
              </a:rPr>
              <a:t> </a:t>
            </a:r>
            <a:r>
              <a:rPr dirty="0" sz="1000">
                <a:latin typeface="Times New Roman"/>
                <a:cs typeface="Times New Roman"/>
              </a:rPr>
              <a:t>83</a:t>
            </a:r>
            <a:endParaRPr sz="1000">
              <a:latin typeface="Times New Roman"/>
              <a:cs typeface="Times New Roman"/>
            </a:endParaRPr>
          </a:p>
          <a:p>
            <a:pPr algn="r" marR="5080">
              <a:lnSpc>
                <a:spcPct val="100000"/>
              </a:lnSpc>
              <a:spcBef>
                <a:spcPts val="555"/>
              </a:spcBef>
              <a:tabLst>
                <a:tab pos="507365" algn="l"/>
              </a:tabLst>
            </a:pPr>
            <a:r>
              <a:rPr dirty="0" sz="1000">
                <a:latin typeface="Times New Roman"/>
                <a:cs typeface="Times New Roman"/>
              </a:rPr>
              <a:t>6.6.2	</a:t>
            </a:r>
            <a:r>
              <a:rPr dirty="0" sz="1000" spc="-5">
                <a:latin typeface="Times New Roman"/>
                <a:cs typeface="Times New Roman"/>
              </a:rPr>
              <a:t>Compute  Deflections  .........................................................................................................................................</a:t>
            </a:r>
            <a:r>
              <a:rPr dirty="0" sz="1000" spc="-170">
                <a:latin typeface="Times New Roman"/>
                <a:cs typeface="Times New Roman"/>
              </a:rPr>
              <a:t> </a:t>
            </a:r>
            <a:r>
              <a:rPr dirty="0" sz="1000">
                <a:latin typeface="Times New Roman"/>
                <a:cs typeface="Times New Roman"/>
              </a:rPr>
              <a:t>83</a:t>
            </a:r>
            <a:endParaRPr sz="1000">
              <a:latin typeface="Times New Roman"/>
              <a:cs typeface="Times New Roman"/>
            </a:endParaRPr>
          </a:p>
          <a:p>
            <a:pPr algn="r" marR="5080">
              <a:lnSpc>
                <a:spcPct val="100000"/>
              </a:lnSpc>
              <a:spcBef>
                <a:spcPts val="550"/>
              </a:spcBef>
              <a:tabLst>
                <a:tab pos="380365" algn="l"/>
              </a:tabLst>
            </a:pPr>
            <a:r>
              <a:rPr dirty="0" sz="1000">
                <a:latin typeface="Times New Roman"/>
                <a:cs typeface="Times New Roman"/>
              </a:rPr>
              <a:t>6.7	</a:t>
            </a:r>
            <a:r>
              <a:rPr dirty="0" sz="1000" spc="-5">
                <a:latin typeface="Times New Roman"/>
                <a:cs typeface="Times New Roman"/>
              </a:rPr>
              <a:t>Check  </a:t>
            </a:r>
            <a:r>
              <a:rPr dirty="0" sz="1000">
                <a:latin typeface="Times New Roman"/>
                <a:cs typeface="Times New Roman"/>
              </a:rPr>
              <a:t>for </a:t>
            </a:r>
            <a:r>
              <a:rPr dirty="0" sz="1000" spc="-5">
                <a:latin typeface="Times New Roman"/>
                <a:cs typeface="Times New Roman"/>
              </a:rPr>
              <a:t>Possible Girder</a:t>
            </a:r>
            <a:r>
              <a:rPr dirty="0" sz="1000" spc="-55">
                <a:latin typeface="Times New Roman"/>
                <a:cs typeface="Times New Roman"/>
              </a:rPr>
              <a:t> </a:t>
            </a:r>
            <a:r>
              <a:rPr dirty="0" sz="1000" spc="-5">
                <a:latin typeface="Times New Roman"/>
                <a:cs typeface="Times New Roman"/>
              </a:rPr>
              <a:t>Sag ................................................................................................................................... </a:t>
            </a:r>
            <a:r>
              <a:rPr dirty="0" sz="1000">
                <a:latin typeface="Times New Roman"/>
                <a:cs typeface="Times New Roman"/>
              </a:rPr>
              <a:t>83</a:t>
            </a:r>
            <a:endParaRPr sz="1000">
              <a:latin typeface="Times New Roman"/>
              <a:cs typeface="Times New Roman"/>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943343" y="9149645"/>
            <a:ext cx="181610" cy="165735"/>
          </a:xfrm>
          <a:prstGeom prst="rect">
            <a:avLst/>
          </a:prstGeom>
        </p:spPr>
        <p:txBody>
          <a:bodyPr wrap="square" lIns="0" tIns="0" rIns="0" bIns="0" rtlCol="0" vert="horz">
            <a:spAutoFit/>
          </a:bodyPr>
          <a:lstStyle/>
          <a:p>
            <a:pPr marL="38100">
              <a:lnSpc>
                <a:spcPts val="1190"/>
              </a:lnSpc>
            </a:pPr>
            <a:r>
              <a:rPr dirty="0" sz="1000" spc="-5">
                <a:latin typeface="Times New Roman"/>
                <a:cs typeface="Times New Roman"/>
              </a:rPr>
              <a:t>3</a:t>
            </a:r>
            <a:endParaRPr sz="1000">
              <a:latin typeface="Times New Roman"/>
              <a:cs typeface="Times New Roman"/>
            </a:endParaRPr>
          </a:p>
        </p:txBody>
      </p:sp>
      <p:sp>
        <p:nvSpPr>
          <p:cNvPr id="2" name="object 2"/>
          <p:cNvSpPr txBox="1"/>
          <p:nvPr/>
        </p:nvSpPr>
        <p:spPr>
          <a:xfrm>
            <a:off x="673100" y="438403"/>
            <a:ext cx="6428740" cy="4411345"/>
          </a:xfrm>
          <a:prstGeom prst="rect">
            <a:avLst/>
          </a:prstGeom>
        </p:spPr>
        <p:txBody>
          <a:bodyPr wrap="square" lIns="0" tIns="12700" rIns="0" bIns="0" rtlCol="0" vert="horz">
            <a:spAutoFit/>
          </a:bodyPr>
          <a:lstStyle/>
          <a:p>
            <a:pPr marL="322072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20">
                <a:latin typeface="Times New Roman"/>
                <a:cs typeface="Times New Roman"/>
              </a:rPr>
              <a:t> </a:t>
            </a:r>
            <a:r>
              <a:rPr dirty="0" sz="800" spc="-5">
                <a:latin typeface="Times New Roman"/>
                <a:cs typeface="Times New Roman"/>
              </a:rPr>
              <a:t>(11/16/2022)</a:t>
            </a:r>
            <a:endParaRPr sz="8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gn="r" marR="11430">
              <a:lnSpc>
                <a:spcPct val="100000"/>
              </a:lnSpc>
              <a:spcBef>
                <a:spcPts val="550"/>
              </a:spcBef>
              <a:tabLst>
                <a:tab pos="254000" algn="l"/>
              </a:tabLst>
            </a:pPr>
            <a:r>
              <a:rPr dirty="0" sz="1000" spc="-5">
                <a:latin typeface="Times New Roman"/>
                <a:cs typeface="Times New Roman"/>
              </a:rPr>
              <a:t>7	Bearing  Seat Elevations .....................................................................................................................................................</a:t>
            </a:r>
            <a:r>
              <a:rPr dirty="0" sz="1000" spc="20">
                <a:latin typeface="Times New Roman"/>
                <a:cs typeface="Times New Roman"/>
              </a:rPr>
              <a:t> </a:t>
            </a:r>
            <a:r>
              <a:rPr dirty="0" sz="1000">
                <a:latin typeface="Times New Roman"/>
                <a:cs typeface="Times New Roman"/>
              </a:rPr>
              <a:t>83</a:t>
            </a:r>
            <a:endParaRPr sz="1000">
              <a:latin typeface="Times New Roman"/>
              <a:cs typeface="Times New Roman"/>
            </a:endParaRPr>
          </a:p>
          <a:p>
            <a:pPr algn="r" marR="11430">
              <a:lnSpc>
                <a:spcPct val="100000"/>
              </a:lnSpc>
              <a:spcBef>
                <a:spcPts val="555"/>
              </a:spcBef>
              <a:tabLst>
                <a:tab pos="254000" algn="l"/>
              </a:tabLst>
            </a:pPr>
            <a:r>
              <a:rPr dirty="0" sz="1000" spc="-5">
                <a:latin typeface="Times New Roman"/>
                <a:cs typeface="Times New Roman"/>
              </a:rPr>
              <a:t>8	Design  Summary  ...............................................................................................................................................................</a:t>
            </a:r>
            <a:r>
              <a:rPr dirty="0" sz="1000" spc="-85">
                <a:latin typeface="Times New Roman"/>
                <a:cs typeface="Times New Roman"/>
              </a:rPr>
              <a:t> </a:t>
            </a:r>
            <a:r>
              <a:rPr dirty="0" sz="1000">
                <a:latin typeface="Times New Roman"/>
                <a:cs typeface="Times New Roman"/>
              </a:rPr>
              <a:t>84</a:t>
            </a:r>
            <a:endParaRPr sz="1000">
              <a:latin typeface="Times New Roman"/>
              <a:cs typeface="Times New Roman"/>
            </a:endParaRPr>
          </a:p>
          <a:p>
            <a:pPr algn="r" marR="11430">
              <a:lnSpc>
                <a:spcPct val="100000"/>
              </a:lnSpc>
              <a:spcBef>
                <a:spcPts val="550"/>
              </a:spcBef>
              <a:tabLst>
                <a:tab pos="254000" algn="l"/>
              </a:tabLst>
            </a:pPr>
            <a:r>
              <a:rPr dirty="0" sz="1000" spc="-5">
                <a:latin typeface="Times New Roman"/>
                <a:cs typeface="Times New Roman"/>
              </a:rPr>
              <a:t>9	Load  Rating  .......................................................................................................................................................................</a:t>
            </a:r>
            <a:r>
              <a:rPr dirty="0" sz="1000" spc="-80">
                <a:latin typeface="Times New Roman"/>
                <a:cs typeface="Times New Roman"/>
              </a:rPr>
              <a:t> </a:t>
            </a:r>
            <a:r>
              <a:rPr dirty="0" sz="1000">
                <a:latin typeface="Times New Roman"/>
                <a:cs typeface="Times New Roman"/>
              </a:rPr>
              <a:t>84</a:t>
            </a:r>
            <a:endParaRPr sz="1000">
              <a:latin typeface="Times New Roman"/>
              <a:cs typeface="Times New Roman"/>
            </a:endParaRPr>
          </a:p>
          <a:p>
            <a:pPr algn="r" marR="11430">
              <a:lnSpc>
                <a:spcPct val="100000"/>
              </a:lnSpc>
              <a:spcBef>
                <a:spcPts val="540"/>
              </a:spcBef>
              <a:tabLst>
                <a:tab pos="380365" algn="l"/>
              </a:tabLst>
            </a:pPr>
            <a:r>
              <a:rPr dirty="0" sz="1000">
                <a:latin typeface="Times New Roman"/>
                <a:cs typeface="Times New Roman"/>
              </a:rPr>
              <a:t>9.1	</a:t>
            </a:r>
            <a:r>
              <a:rPr dirty="0" sz="1000" spc="-5">
                <a:latin typeface="Times New Roman"/>
                <a:cs typeface="Times New Roman"/>
              </a:rPr>
              <a:t>Inventory  Rating  ........................................................................................................................................................</a:t>
            </a:r>
            <a:r>
              <a:rPr dirty="0" sz="1000" spc="-180">
                <a:latin typeface="Times New Roman"/>
                <a:cs typeface="Times New Roman"/>
              </a:rPr>
              <a:t> </a:t>
            </a:r>
            <a:r>
              <a:rPr dirty="0" sz="1000">
                <a:latin typeface="Times New Roman"/>
                <a:cs typeface="Times New Roman"/>
              </a:rPr>
              <a:t>84</a:t>
            </a:r>
            <a:endParaRPr sz="1000">
              <a:latin typeface="Times New Roman"/>
              <a:cs typeface="Times New Roman"/>
            </a:endParaRPr>
          </a:p>
          <a:p>
            <a:pPr algn="r" marR="11430">
              <a:lnSpc>
                <a:spcPct val="100000"/>
              </a:lnSpc>
              <a:spcBef>
                <a:spcPts val="555"/>
              </a:spcBef>
              <a:tabLst>
                <a:tab pos="507365" algn="l"/>
              </a:tabLst>
            </a:pPr>
            <a:r>
              <a:rPr dirty="0" sz="1000">
                <a:latin typeface="Times New Roman"/>
                <a:cs typeface="Times New Roman"/>
              </a:rPr>
              <a:t>9.1.1	Moment  </a:t>
            </a:r>
            <a:r>
              <a:rPr dirty="0" sz="1000" spc="-5">
                <a:latin typeface="Times New Roman"/>
                <a:cs typeface="Times New Roman"/>
              </a:rPr>
              <a:t>..............................................................................................................................................................</a:t>
            </a:r>
            <a:r>
              <a:rPr dirty="0" sz="1000" spc="-70">
                <a:latin typeface="Times New Roman"/>
                <a:cs typeface="Times New Roman"/>
              </a:rPr>
              <a:t> </a:t>
            </a:r>
            <a:r>
              <a:rPr dirty="0" sz="1000">
                <a:latin typeface="Times New Roman"/>
                <a:cs typeface="Times New Roman"/>
              </a:rPr>
              <a:t>84</a:t>
            </a:r>
            <a:endParaRPr sz="1000">
              <a:latin typeface="Times New Roman"/>
              <a:cs typeface="Times New Roman"/>
            </a:endParaRPr>
          </a:p>
          <a:p>
            <a:pPr algn="r" marR="11430">
              <a:lnSpc>
                <a:spcPct val="100000"/>
              </a:lnSpc>
              <a:spcBef>
                <a:spcPts val="550"/>
              </a:spcBef>
              <a:tabLst>
                <a:tab pos="507365" algn="l"/>
              </a:tabLst>
            </a:pPr>
            <a:r>
              <a:rPr dirty="0" sz="1000">
                <a:latin typeface="Times New Roman"/>
                <a:cs typeface="Times New Roman"/>
              </a:rPr>
              <a:t>9.1.2	</a:t>
            </a:r>
            <a:r>
              <a:rPr dirty="0" sz="1000" spc="-5">
                <a:latin typeface="Times New Roman"/>
                <a:cs typeface="Times New Roman"/>
              </a:rPr>
              <a:t>Shear   ..................................................................................................................................................................</a:t>
            </a:r>
            <a:r>
              <a:rPr dirty="0" sz="1000" spc="-165">
                <a:latin typeface="Times New Roman"/>
                <a:cs typeface="Times New Roman"/>
              </a:rPr>
              <a:t> </a:t>
            </a:r>
            <a:r>
              <a:rPr dirty="0" sz="1000">
                <a:latin typeface="Times New Roman"/>
                <a:cs typeface="Times New Roman"/>
              </a:rPr>
              <a:t>85</a:t>
            </a:r>
            <a:endParaRPr sz="1000">
              <a:latin typeface="Times New Roman"/>
              <a:cs typeface="Times New Roman"/>
            </a:endParaRPr>
          </a:p>
          <a:p>
            <a:pPr algn="r" marR="11430">
              <a:lnSpc>
                <a:spcPct val="100000"/>
              </a:lnSpc>
              <a:spcBef>
                <a:spcPts val="555"/>
              </a:spcBef>
              <a:tabLst>
                <a:tab pos="507365" algn="l"/>
              </a:tabLst>
            </a:pPr>
            <a:r>
              <a:rPr dirty="0" sz="1000">
                <a:latin typeface="Times New Roman"/>
                <a:cs typeface="Times New Roman"/>
              </a:rPr>
              <a:t>9.1.3	</a:t>
            </a:r>
            <a:r>
              <a:rPr dirty="0" sz="1000" spc="-5">
                <a:latin typeface="Times New Roman"/>
                <a:cs typeface="Times New Roman"/>
              </a:rPr>
              <a:t>Bending Stress – Service III </a:t>
            </a:r>
            <a:r>
              <a:rPr dirty="0" sz="1000" spc="-10">
                <a:latin typeface="Times New Roman"/>
                <a:cs typeface="Times New Roman"/>
              </a:rPr>
              <a:t>limit</a:t>
            </a:r>
            <a:r>
              <a:rPr dirty="0" sz="1000" spc="125">
                <a:latin typeface="Times New Roman"/>
                <a:cs typeface="Times New Roman"/>
              </a:rPr>
              <a:t> </a:t>
            </a:r>
            <a:r>
              <a:rPr dirty="0" sz="1000" spc="-5">
                <a:latin typeface="Times New Roman"/>
                <a:cs typeface="Times New Roman"/>
              </a:rPr>
              <a:t>state .............................................................................................................. </a:t>
            </a:r>
            <a:r>
              <a:rPr dirty="0" sz="1000">
                <a:latin typeface="Times New Roman"/>
                <a:cs typeface="Times New Roman"/>
              </a:rPr>
              <a:t>85</a:t>
            </a:r>
            <a:endParaRPr sz="1000">
              <a:latin typeface="Times New Roman"/>
              <a:cs typeface="Times New Roman"/>
            </a:endParaRPr>
          </a:p>
          <a:p>
            <a:pPr algn="r" marR="11430">
              <a:lnSpc>
                <a:spcPct val="100000"/>
              </a:lnSpc>
              <a:spcBef>
                <a:spcPts val="550"/>
              </a:spcBef>
              <a:tabLst>
                <a:tab pos="380365" algn="l"/>
              </a:tabLst>
            </a:pPr>
            <a:r>
              <a:rPr dirty="0" sz="1000">
                <a:latin typeface="Times New Roman"/>
                <a:cs typeface="Times New Roman"/>
              </a:rPr>
              <a:t>9.2	</a:t>
            </a:r>
            <a:r>
              <a:rPr dirty="0" sz="1000" spc="-5">
                <a:latin typeface="Times New Roman"/>
                <a:cs typeface="Times New Roman"/>
              </a:rPr>
              <a:t>Operating   Rating........................................................................................................................................................</a:t>
            </a:r>
            <a:r>
              <a:rPr dirty="0" sz="1000" spc="-40">
                <a:latin typeface="Times New Roman"/>
                <a:cs typeface="Times New Roman"/>
              </a:rPr>
              <a:t> </a:t>
            </a:r>
            <a:r>
              <a:rPr dirty="0" sz="1000">
                <a:latin typeface="Times New Roman"/>
                <a:cs typeface="Times New Roman"/>
              </a:rPr>
              <a:t>85</a:t>
            </a:r>
            <a:endParaRPr sz="1000">
              <a:latin typeface="Times New Roman"/>
              <a:cs typeface="Times New Roman"/>
            </a:endParaRPr>
          </a:p>
          <a:p>
            <a:pPr algn="r" marR="11430">
              <a:lnSpc>
                <a:spcPct val="100000"/>
              </a:lnSpc>
              <a:spcBef>
                <a:spcPts val="550"/>
              </a:spcBef>
              <a:tabLst>
                <a:tab pos="507365" algn="l"/>
              </a:tabLst>
            </a:pPr>
            <a:r>
              <a:rPr dirty="0" sz="1000">
                <a:latin typeface="Times New Roman"/>
                <a:cs typeface="Times New Roman"/>
              </a:rPr>
              <a:t>9.2.1	Moment  </a:t>
            </a:r>
            <a:r>
              <a:rPr dirty="0" sz="1000" spc="-5">
                <a:latin typeface="Times New Roman"/>
                <a:cs typeface="Times New Roman"/>
              </a:rPr>
              <a:t>..............................................................................................................................................................</a:t>
            </a:r>
            <a:r>
              <a:rPr dirty="0" sz="1000" spc="-70">
                <a:latin typeface="Times New Roman"/>
                <a:cs typeface="Times New Roman"/>
              </a:rPr>
              <a:t> </a:t>
            </a:r>
            <a:r>
              <a:rPr dirty="0" sz="1000">
                <a:latin typeface="Times New Roman"/>
                <a:cs typeface="Times New Roman"/>
              </a:rPr>
              <a:t>85</a:t>
            </a:r>
            <a:endParaRPr sz="1000">
              <a:latin typeface="Times New Roman"/>
              <a:cs typeface="Times New Roman"/>
            </a:endParaRPr>
          </a:p>
          <a:p>
            <a:pPr algn="r" marR="11430">
              <a:lnSpc>
                <a:spcPct val="100000"/>
              </a:lnSpc>
              <a:spcBef>
                <a:spcPts val="540"/>
              </a:spcBef>
              <a:tabLst>
                <a:tab pos="507365" algn="l"/>
              </a:tabLst>
            </a:pPr>
            <a:r>
              <a:rPr dirty="0" sz="1000">
                <a:latin typeface="Times New Roman"/>
                <a:cs typeface="Times New Roman"/>
              </a:rPr>
              <a:t>9.2.2	</a:t>
            </a:r>
            <a:r>
              <a:rPr dirty="0" sz="1000" spc="-5">
                <a:latin typeface="Times New Roman"/>
                <a:cs typeface="Times New Roman"/>
              </a:rPr>
              <a:t>Shear   ..................................................................................................................................................................</a:t>
            </a:r>
            <a:r>
              <a:rPr dirty="0" sz="1000" spc="-165">
                <a:latin typeface="Times New Roman"/>
                <a:cs typeface="Times New Roman"/>
              </a:rPr>
              <a:t> </a:t>
            </a:r>
            <a:r>
              <a:rPr dirty="0" sz="1000">
                <a:latin typeface="Times New Roman"/>
                <a:cs typeface="Times New Roman"/>
              </a:rPr>
              <a:t>86</a:t>
            </a:r>
            <a:endParaRPr sz="1000">
              <a:latin typeface="Times New Roman"/>
              <a:cs typeface="Times New Roman"/>
            </a:endParaRPr>
          </a:p>
          <a:p>
            <a:pPr algn="r" marR="11430">
              <a:lnSpc>
                <a:spcPct val="100000"/>
              </a:lnSpc>
              <a:spcBef>
                <a:spcPts val="555"/>
              </a:spcBef>
              <a:tabLst>
                <a:tab pos="380365" algn="l"/>
              </a:tabLst>
            </a:pPr>
            <a:r>
              <a:rPr dirty="0" sz="1000">
                <a:latin typeface="Times New Roman"/>
                <a:cs typeface="Times New Roman"/>
              </a:rPr>
              <a:t>9.3	</a:t>
            </a:r>
            <a:r>
              <a:rPr dirty="0" sz="1000" spc="-5">
                <a:latin typeface="Times New Roman"/>
                <a:cs typeface="Times New Roman"/>
              </a:rPr>
              <a:t>Legal   Loads................................................................................................................................................................</a:t>
            </a:r>
            <a:r>
              <a:rPr dirty="0" sz="1000" spc="-90">
                <a:latin typeface="Times New Roman"/>
                <a:cs typeface="Times New Roman"/>
              </a:rPr>
              <a:t> </a:t>
            </a:r>
            <a:r>
              <a:rPr dirty="0" sz="1000">
                <a:latin typeface="Times New Roman"/>
                <a:cs typeface="Times New Roman"/>
              </a:rPr>
              <a:t>86</a:t>
            </a:r>
            <a:endParaRPr sz="1000">
              <a:latin typeface="Times New Roman"/>
              <a:cs typeface="Times New Roman"/>
            </a:endParaRPr>
          </a:p>
          <a:p>
            <a:pPr algn="r" marR="11430">
              <a:lnSpc>
                <a:spcPct val="100000"/>
              </a:lnSpc>
              <a:spcBef>
                <a:spcPts val="550"/>
              </a:spcBef>
              <a:tabLst>
                <a:tab pos="507365" algn="l"/>
              </a:tabLst>
            </a:pPr>
            <a:r>
              <a:rPr dirty="0" sz="1000">
                <a:latin typeface="Times New Roman"/>
                <a:cs typeface="Times New Roman"/>
              </a:rPr>
              <a:t>9.3.1	Moment  </a:t>
            </a:r>
            <a:r>
              <a:rPr dirty="0" sz="1000" spc="-5">
                <a:latin typeface="Times New Roman"/>
                <a:cs typeface="Times New Roman"/>
              </a:rPr>
              <a:t>..............................................................................................................................................................</a:t>
            </a:r>
            <a:r>
              <a:rPr dirty="0" sz="1000" spc="-70">
                <a:latin typeface="Times New Roman"/>
                <a:cs typeface="Times New Roman"/>
              </a:rPr>
              <a:t> </a:t>
            </a:r>
            <a:r>
              <a:rPr dirty="0" sz="1000">
                <a:latin typeface="Times New Roman"/>
                <a:cs typeface="Times New Roman"/>
              </a:rPr>
              <a:t>87</a:t>
            </a:r>
            <a:endParaRPr sz="1000">
              <a:latin typeface="Times New Roman"/>
              <a:cs typeface="Times New Roman"/>
            </a:endParaRPr>
          </a:p>
          <a:p>
            <a:pPr algn="r" marR="11430">
              <a:lnSpc>
                <a:spcPct val="100000"/>
              </a:lnSpc>
              <a:spcBef>
                <a:spcPts val="555"/>
              </a:spcBef>
              <a:tabLst>
                <a:tab pos="507365" algn="l"/>
              </a:tabLst>
            </a:pPr>
            <a:r>
              <a:rPr dirty="0" sz="1000">
                <a:latin typeface="Times New Roman"/>
                <a:cs typeface="Times New Roman"/>
              </a:rPr>
              <a:t>9.3.2	</a:t>
            </a:r>
            <a:r>
              <a:rPr dirty="0" sz="1000" spc="-5">
                <a:latin typeface="Times New Roman"/>
                <a:cs typeface="Times New Roman"/>
              </a:rPr>
              <a:t>Shear   ..................................................................................................................................................................</a:t>
            </a:r>
            <a:r>
              <a:rPr dirty="0" sz="1000" spc="-165">
                <a:latin typeface="Times New Roman"/>
                <a:cs typeface="Times New Roman"/>
              </a:rPr>
              <a:t> </a:t>
            </a:r>
            <a:r>
              <a:rPr dirty="0" sz="1000">
                <a:latin typeface="Times New Roman"/>
                <a:cs typeface="Times New Roman"/>
              </a:rPr>
              <a:t>87</a:t>
            </a:r>
            <a:endParaRPr sz="1000">
              <a:latin typeface="Times New Roman"/>
              <a:cs typeface="Times New Roman"/>
            </a:endParaRPr>
          </a:p>
          <a:p>
            <a:pPr algn="r" marR="11430">
              <a:lnSpc>
                <a:spcPct val="100000"/>
              </a:lnSpc>
              <a:spcBef>
                <a:spcPts val="550"/>
              </a:spcBef>
              <a:tabLst>
                <a:tab pos="507365" algn="l"/>
              </a:tabLst>
            </a:pPr>
            <a:r>
              <a:rPr dirty="0" sz="1000">
                <a:latin typeface="Times New Roman"/>
                <a:cs typeface="Times New Roman"/>
              </a:rPr>
              <a:t>9.3.3	</a:t>
            </a:r>
            <a:r>
              <a:rPr dirty="0" sz="1000" spc="-5">
                <a:latin typeface="Times New Roman"/>
                <a:cs typeface="Times New Roman"/>
              </a:rPr>
              <a:t>Bending Stress – Service III </a:t>
            </a:r>
            <a:r>
              <a:rPr dirty="0" sz="1000" spc="-10">
                <a:latin typeface="Times New Roman"/>
                <a:cs typeface="Times New Roman"/>
              </a:rPr>
              <a:t>limit</a:t>
            </a:r>
            <a:r>
              <a:rPr dirty="0" sz="1000" spc="125">
                <a:latin typeface="Times New Roman"/>
                <a:cs typeface="Times New Roman"/>
              </a:rPr>
              <a:t> </a:t>
            </a:r>
            <a:r>
              <a:rPr dirty="0" sz="1000" spc="-5">
                <a:latin typeface="Times New Roman"/>
                <a:cs typeface="Times New Roman"/>
              </a:rPr>
              <a:t>state .............................................................................................................. </a:t>
            </a:r>
            <a:r>
              <a:rPr dirty="0" sz="1000">
                <a:latin typeface="Times New Roman"/>
                <a:cs typeface="Times New Roman"/>
              </a:rPr>
              <a:t>87</a:t>
            </a:r>
            <a:endParaRPr sz="1000">
              <a:latin typeface="Times New Roman"/>
              <a:cs typeface="Times New Roman"/>
            </a:endParaRPr>
          </a:p>
          <a:p>
            <a:pPr algn="r" marR="11430">
              <a:lnSpc>
                <a:spcPct val="100000"/>
              </a:lnSpc>
              <a:spcBef>
                <a:spcPts val="550"/>
              </a:spcBef>
              <a:tabLst>
                <a:tab pos="507365" algn="l"/>
              </a:tabLst>
            </a:pPr>
            <a:r>
              <a:rPr dirty="0" sz="1000">
                <a:latin typeface="Times New Roman"/>
                <a:cs typeface="Times New Roman"/>
              </a:rPr>
              <a:t>9.3.4	</a:t>
            </a:r>
            <a:r>
              <a:rPr dirty="0" sz="1000" spc="-5">
                <a:latin typeface="Times New Roman"/>
                <a:cs typeface="Times New Roman"/>
              </a:rPr>
              <a:t>Special Hauling Vehicles (SHV) </a:t>
            </a:r>
            <a:r>
              <a:rPr dirty="0" sz="1000" spc="15">
                <a:latin typeface="Times New Roman"/>
                <a:cs typeface="Times New Roman"/>
              </a:rPr>
              <a:t> </a:t>
            </a:r>
            <a:r>
              <a:rPr dirty="0" sz="1000" spc="-5">
                <a:latin typeface="Times New Roman"/>
                <a:cs typeface="Times New Roman"/>
              </a:rPr>
              <a:t>....................................................................................................................... </a:t>
            </a:r>
            <a:r>
              <a:rPr dirty="0" sz="1000">
                <a:latin typeface="Times New Roman"/>
                <a:cs typeface="Times New Roman"/>
              </a:rPr>
              <a:t>88</a:t>
            </a:r>
            <a:endParaRPr sz="1000">
              <a:latin typeface="Times New Roman"/>
              <a:cs typeface="Times New Roman"/>
            </a:endParaRPr>
          </a:p>
          <a:p>
            <a:pPr algn="r" marR="11430">
              <a:lnSpc>
                <a:spcPct val="100000"/>
              </a:lnSpc>
              <a:spcBef>
                <a:spcPts val="540"/>
              </a:spcBef>
              <a:tabLst>
                <a:tab pos="380365" algn="l"/>
              </a:tabLst>
            </a:pPr>
            <a:r>
              <a:rPr dirty="0" sz="1000">
                <a:latin typeface="Times New Roman"/>
                <a:cs typeface="Times New Roman"/>
              </a:rPr>
              <a:t>9.4	</a:t>
            </a:r>
            <a:r>
              <a:rPr dirty="0" sz="1000" spc="-5">
                <a:latin typeface="Times New Roman"/>
                <a:cs typeface="Times New Roman"/>
              </a:rPr>
              <a:t>Permit  </a:t>
            </a:r>
            <a:r>
              <a:rPr dirty="0" sz="1000">
                <a:latin typeface="Times New Roman"/>
                <a:cs typeface="Times New Roman"/>
              </a:rPr>
              <a:t>Loads </a:t>
            </a:r>
            <a:r>
              <a:rPr dirty="0" sz="1000" spc="-5">
                <a:latin typeface="Times New Roman"/>
                <a:cs typeface="Times New Roman"/>
              </a:rPr>
              <a:t>..............................................................................................................................................................</a:t>
            </a:r>
            <a:r>
              <a:rPr dirty="0" sz="1000" spc="-15">
                <a:latin typeface="Times New Roman"/>
                <a:cs typeface="Times New Roman"/>
              </a:rPr>
              <a:t> </a:t>
            </a:r>
            <a:r>
              <a:rPr dirty="0" sz="1000">
                <a:latin typeface="Times New Roman"/>
                <a:cs typeface="Times New Roman"/>
              </a:rPr>
              <a:t>88</a:t>
            </a:r>
            <a:endParaRPr sz="1000">
              <a:latin typeface="Times New Roman"/>
              <a:cs typeface="Times New Roman"/>
            </a:endParaRPr>
          </a:p>
          <a:p>
            <a:pPr algn="r" marR="11430">
              <a:lnSpc>
                <a:spcPct val="100000"/>
              </a:lnSpc>
              <a:spcBef>
                <a:spcPts val="555"/>
              </a:spcBef>
              <a:tabLst>
                <a:tab pos="380365" algn="l"/>
              </a:tabLst>
            </a:pPr>
            <a:r>
              <a:rPr dirty="0" sz="1000">
                <a:latin typeface="Times New Roman"/>
                <a:cs typeface="Times New Roman"/>
              </a:rPr>
              <a:t>10	</a:t>
            </a:r>
            <a:r>
              <a:rPr dirty="0" sz="1000" spc="-5">
                <a:latin typeface="Times New Roman"/>
                <a:cs typeface="Times New Roman"/>
              </a:rPr>
              <a:t>Software  .........................................................................................................................................................................</a:t>
            </a:r>
            <a:r>
              <a:rPr dirty="0" sz="1000" spc="20">
                <a:latin typeface="Times New Roman"/>
                <a:cs typeface="Times New Roman"/>
              </a:rPr>
              <a:t> </a:t>
            </a:r>
            <a:r>
              <a:rPr dirty="0" sz="1000">
                <a:latin typeface="Times New Roman"/>
                <a:cs typeface="Times New Roman"/>
              </a:rPr>
              <a:t>89</a:t>
            </a:r>
            <a:endParaRPr sz="1000">
              <a:latin typeface="Times New Roman"/>
              <a:cs typeface="Times New Roman"/>
            </a:endParaRPr>
          </a:p>
          <a:p>
            <a:pPr algn="r" marR="11430">
              <a:lnSpc>
                <a:spcPct val="100000"/>
              </a:lnSpc>
              <a:spcBef>
                <a:spcPts val="550"/>
              </a:spcBef>
              <a:tabLst>
                <a:tab pos="380365" algn="l"/>
              </a:tabLst>
            </a:pPr>
            <a:r>
              <a:rPr dirty="0" sz="1000">
                <a:latin typeface="Times New Roman"/>
                <a:cs typeface="Times New Roman"/>
              </a:rPr>
              <a:t>11	</a:t>
            </a:r>
            <a:r>
              <a:rPr dirty="0" sz="1000" spc="-5">
                <a:latin typeface="Times New Roman"/>
                <a:cs typeface="Times New Roman"/>
              </a:rPr>
              <a:t>References...................................................................................................................................................................... </a:t>
            </a:r>
            <a:r>
              <a:rPr dirty="0" sz="1000" spc="185">
                <a:latin typeface="Times New Roman"/>
                <a:cs typeface="Times New Roman"/>
              </a:rPr>
              <a:t> </a:t>
            </a:r>
            <a:r>
              <a:rPr dirty="0" sz="1000">
                <a:latin typeface="Times New Roman"/>
                <a:cs typeface="Times New Roman"/>
              </a:rPr>
              <a:t>90</a:t>
            </a:r>
            <a:endParaRPr sz="1000">
              <a:latin typeface="Times New Roman"/>
              <a:cs typeface="Times New Roman"/>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943343" y="9149645"/>
            <a:ext cx="181610" cy="165735"/>
          </a:xfrm>
          <a:prstGeom prst="rect">
            <a:avLst/>
          </a:prstGeom>
        </p:spPr>
        <p:txBody>
          <a:bodyPr wrap="square" lIns="0" tIns="0" rIns="0" bIns="0" rtlCol="0" vert="horz">
            <a:spAutoFit/>
          </a:bodyPr>
          <a:lstStyle/>
          <a:p>
            <a:pPr marL="38100">
              <a:lnSpc>
                <a:spcPts val="1190"/>
              </a:lnSpc>
            </a:pPr>
            <a:r>
              <a:rPr dirty="0" sz="1000" spc="-5">
                <a:latin typeface="Times New Roman"/>
                <a:cs typeface="Times New Roman"/>
              </a:rPr>
              <a:t>4</a:t>
            </a:r>
            <a:endParaRPr sz="1000">
              <a:latin typeface="Times New Roman"/>
              <a:cs typeface="Times New Roman"/>
            </a:endParaRPr>
          </a:p>
        </p:txBody>
      </p:sp>
      <p:sp>
        <p:nvSpPr>
          <p:cNvPr id="2" name="object 2"/>
          <p:cNvSpPr txBox="1"/>
          <p:nvPr/>
        </p:nvSpPr>
        <p:spPr>
          <a:xfrm>
            <a:off x="673100" y="438403"/>
            <a:ext cx="6428740" cy="7329805"/>
          </a:xfrm>
          <a:prstGeom prst="rect">
            <a:avLst/>
          </a:prstGeom>
        </p:spPr>
        <p:txBody>
          <a:bodyPr wrap="square" lIns="0" tIns="12700" rIns="0" bIns="0" rtlCol="0" vert="horz">
            <a:spAutoFit/>
          </a:bodyPr>
          <a:lstStyle/>
          <a:p>
            <a:pPr marL="322072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marL="12700">
              <a:lnSpc>
                <a:spcPct val="100000"/>
              </a:lnSpc>
              <a:spcBef>
                <a:spcPts val="545"/>
              </a:spcBef>
            </a:pPr>
            <a:r>
              <a:rPr dirty="0" sz="1200" spc="-5" b="1">
                <a:latin typeface="Arial"/>
                <a:cs typeface="Arial"/>
              </a:rPr>
              <a:t>List of</a:t>
            </a:r>
            <a:r>
              <a:rPr dirty="0" sz="1200" spc="-10" b="1">
                <a:latin typeface="Arial"/>
                <a:cs typeface="Arial"/>
              </a:rPr>
              <a:t> </a:t>
            </a:r>
            <a:r>
              <a:rPr dirty="0" sz="1200" spc="-5" b="1">
                <a:latin typeface="Arial"/>
                <a:cs typeface="Arial"/>
              </a:rPr>
              <a:t>Figures</a:t>
            </a:r>
            <a:endParaRPr sz="1200">
              <a:latin typeface="Arial"/>
              <a:cs typeface="Arial"/>
            </a:endParaRPr>
          </a:p>
          <a:p>
            <a:pPr marL="12700">
              <a:lnSpc>
                <a:spcPct val="100000"/>
              </a:lnSpc>
              <a:spcBef>
                <a:spcPts val="550"/>
              </a:spcBef>
            </a:pPr>
            <a:r>
              <a:rPr dirty="0" sz="1000" spc="-5">
                <a:latin typeface="Times New Roman"/>
                <a:cs typeface="Times New Roman"/>
              </a:rPr>
              <a:t>Figure  </a:t>
            </a:r>
            <a:r>
              <a:rPr dirty="0" sz="1000">
                <a:latin typeface="Times New Roman"/>
                <a:cs typeface="Times New Roman"/>
              </a:rPr>
              <a:t>2-1: </a:t>
            </a:r>
            <a:r>
              <a:rPr dirty="0" sz="1000" spc="-5">
                <a:latin typeface="Times New Roman"/>
                <a:cs typeface="Times New Roman"/>
              </a:rPr>
              <a:t>Bridge  Plan................................................................................................................................................................</a:t>
            </a:r>
            <a:r>
              <a:rPr dirty="0" sz="1000" spc="-110">
                <a:latin typeface="Times New Roman"/>
                <a:cs typeface="Times New Roman"/>
              </a:rPr>
              <a:t> </a:t>
            </a:r>
            <a:r>
              <a:rPr dirty="0" sz="1000" spc="-5">
                <a:latin typeface="Times New Roman"/>
                <a:cs typeface="Times New Roman"/>
              </a:rPr>
              <a:t>2</a:t>
            </a:r>
            <a:endParaRPr sz="1000">
              <a:latin typeface="Times New Roman"/>
              <a:cs typeface="Times New Roman"/>
            </a:endParaRPr>
          </a:p>
          <a:p>
            <a:pPr marL="12700">
              <a:lnSpc>
                <a:spcPct val="100000"/>
              </a:lnSpc>
              <a:spcBef>
                <a:spcPts val="550"/>
              </a:spcBef>
            </a:pPr>
            <a:r>
              <a:rPr dirty="0" sz="1000" spc="-5">
                <a:latin typeface="Times New Roman"/>
                <a:cs typeface="Times New Roman"/>
              </a:rPr>
              <a:t>Figure </a:t>
            </a:r>
            <a:r>
              <a:rPr dirty="0" sz="1000">
                <a:latin typeface="Times New Roman"/>
                <a:cs typeface="Times New Roman"/>
              </a:rPr>
              <a:t>2-2: </a:t>
            </a:r>
            <a:r>
              <a:rPr dirty="0" sz="1000" spc="-5">
                <a:latin typeface="Times New Roman"/>
                <a:cs typeface="Times New Roman"/>
              </a:rPr>
              <a:t>Bridge Section  at Station  7+82.50</a:t>
            </a:r>
            <a:r>
              <a:rPr dirty="0" sz="1000" spc="45">
                <a:latin typeface="Times New Roman"/>
                <a:cs typeface="Times New Roman"/>
              </a:rPr>
              <a:t> </a:t>
            </a:r>
            <a:r>
              <a:rPr dirty="0" sz="1000" spc="-5">
                <a:latin typeface="Times New Roman"/>
                <a:cs typeface="Times New Roman"/>
              </a:rPr>
              <a:t>............................................................................................................................2</a:t>
            </a:r>
            <a:endParaRPr sz="1000">
              <a:latin typeface="Times New Roman"/>
              <a:cs typeface="Times New Roman"/>
            </a:endParaRPr>
          </a:p>
          <a:p>
            <a:pPr marL="12700">
              <a:lnSpc>
                <a:spcPct val="100000"/>
              </a:lnSpc>
              <a:spcBef>
                <a:spcPts val="550"/>
              </a:spcBef>
            </a:pPr>
            <a:r>
              <a:rPr dirty="0" sz="1000" spc="-5">
                <a:latin typeface="Times New Roman"/>
                <a:cs typeface="Times New Roman"/>
              </a:rPr>
              <a:t>Figure  </a:t>
            </a:r>
            <a:r>
              <a:rPr dirty="0" sz="1000">
                <a:latin typeface="Times New Roman"/>
                <a:cs typeface="Times New Roman"/>
              </a:rPr>
              <a:t>2-3: </a:t>
            </a:r>
            <a:r>
              <a:rPr dirty="0" sz="1000" spc="-5">
                <a:latin typeface="Times New Roman"/>
                <a:cs typeface="Times New Roman"/>
              </a:rPr>
              <a:t>Girder  Dimensions</a:t>
            </a:r>
            <a:r>
              <a:rPr dirty="0" sz="1000" spc="5">
                <a:latin typeface="Times New Roman"/>
                <a:cs typeface="Times New Roman"/>
              </a:rPr>
              <a:t> </a:t>
            </a:r>
            <a:r>
              <a:rPr dirty="0" sz="1000" spc="-5">
                <a:latin typeface="Times New Roman"/>
                <a:cs typeface="Times New Roman"/>
              </a:rPr>
              <a:t>....................................................................................................................................................3</a:t>
            </a:r>
            <a:endParaRPr sz="1000">
              <a:latin typeface="Times New Roman"/>
              <a:cs typeface="Times New Roman"/>
            </a:endParaRPr>
          </a:p>
          <a:p>
            <a:pPr marL="12700">
              <a:lnSpc>
                <a:spcPct val="100000"/>
              </a:lnSpc>
              <a:spcBef>
                <a:spcPts val="540"/>
              </a:spcBef>
            </a:pPr>
            <a:r>
              <a:rPr dirty="0" sz="1000" spc="-5">
                <a:latin typeface="Times New Roman"/>
                <a:cs typeface="Times New Roman"/>
              </a:rPr>
              <a:t>Figure  </a:t>
            </a:r>
            <a:r>
              <a:rPr dirty="0" sz="1000">
                <a:latin typeface="Times New Roman"/>
                <a:cs typeface="Times New Roman"/>
              </a:rPr>
              <a:t>2-4:  </a:t>
            </a:r>
            <a:r>
              <a:rPr dirty="0" sz="1000" spc="-5">
                <a:latin typeface="Times New Roman"/>
                <a:cs typeface="Times New Roman"/>
              </a:rPr>
              <a:t>Slab</a:t>
            </a:r>
            <a:r>
              <a:rPr dirty="0" sz="1000" spc="-80">
                <a:latin typeface="Times New Roman"/>
                <a:cs typeface="Times New Roman"/>
              </a:rPr>
              <a:t> </a:t>
            </a:r>
            <a:r>
              <a:rPr dirty="0" sz="1000" spc="-5">
                <a:latin typeface="Times New Roman"/>
                <a:cs typeface="Times New Roman"/>
              </a:rPr>
              <a:t>Detail................................................................................................................................................................. 3</a:t>
            </a:r>
            <a:endParaRPr sz="1000">
              <a:latin typeface="Times New Roman"/>
              <a:cs typeface="Times New Roman"/>
            </a:endParaRPr>
          </a:p>
          <a:p>
            <a:pPr marL="12700">
              <a:lnSpc>
                <a:spcPct val="100000"/>
              </a:lnSpc>
              <a:spcBef>
                <a:spcPts val="555"/>
              </a:spcBef>
            </a:pPr>
            <a:r>
              <a:rPr dirty="0" sz="1000" spc="-5">
                <a:latin typeface="Times New Roman"/>
                <a:cs typeface="Times New Roman"/>
              </a:rPr>
              <a:t>Figure 3-1 Assumed  Construction  Sequence</a:t>
            </a:r>
            <a:r>
              <a:rPr dirty="0" sz="1000" spc="-30">
                <a:latin typeface="Times New Roman"/>
                <a:cs typeface="Times New Roman"/>
              </a:rPr>
              <a:t> </a:t>
            </a:r>
            <a:r>
              <a:rPr dirty="0" sz="1000" spc="-5">
                <a:latin typeface="Times New Roman"/>
                <a:cs typeface="Times New Roman"/>
              </a:rPr>
              <a:t>...............................................................................................................................5</a:t>
            </a:r>
            <a:endParaRPr sz="1000">
              <a:latin typeface="Times New Roman"/>
              <a:cs typeface="Times New Roman"/>
            </a:endParaRPr>
          </a:p>
          <a:p>
            <a:pPr marL="12700">
              <a:lnSpc>
                <a:spcPct val="100000"/>
              </a:lnSpc>
              <a:spcBef>
                <a:spcPts val="550"/>
              </a:spcBef>
            </a:pPr>
            <a:r>
              <a:rPr dirty="0" sz="1000" spc="-5">
                <a:latin typeface="Times New Roman"/>
                <a:cs typeface="Times New Roman"/>
              </a:rPr>
              <a:t>Figure  3-2  Connection</a:t>
            </a:r>
            <a:r>
              <a:rPr dirty="0" sz="1000" spc="80">
                <a:latin typeface="Times New Roman"/>
                <a:cs typeface="Times New Roman"/>
              </a:rPr>
              <a:t> </a:t>
            </a:r>
            <a:r>
              <a:rPr dirty="0" sz="1000" spc="-5">
                <a:latin typeface="Times New Roman"/>
                <a:cs typeface="Times New Roman"/>
              </a:rPr>
              <a:t>Geometry ................................................................................................................................................5</a:t>
            </a:r>
            <a:endParaRPr sz="1000">
              <a:latin typeface="Times New Roman"/>
              <a:cs typeface="Times New Roman"/>
            </a:endParaRPr>
          </a:p>
          <a:p>
            <a:pPr marL="12700">
              <a:lnSpc>
                <a:spcPct val="100000"/>
              </a:lnSpc>
              <a:spcBef>
                <a:spcPts val="555"/>
              </a:spcBef>
            </a:pPr>
            <a:r>
              <a:rPr dirty="0" sz="1000" spc="-5">
                <a:latin typeface="Times New Roman"/>
                <a:cs typeface="Times New Roman"/>
              </a:rPr>
              <a:t>Figure</a:t>
            </a:r>
            <a:r>
              <a:rPr dirty="0" sz="1000" spc="125">
                <a:latin typeface="Times New Roman"/>
                <a:cs typeface="Times New Roman"/>
              </a:rPr>
              <a:t> </a:t>
            </a:r>
            <a:r>
              <a:rPr dirty="0" sz="1000" spc="-5">
                <a:latin typeface="Times New Roman"/>
                <a:cs typeface="Times New Roman"/>
              </a:rPr>
              <a:t>3-3</a:t>
            </a:r>
            <a:r>
              <a:rPr dirty="0" sz="1000" spc="120">
                <a:latin typeface="Times New Roman"/>
                <a:cs typeface="Times New Roman"/>
              </a:rPr>
              <a:t> </a:t>
            </a:r>
            <a:r>
              <a:rPr dirty="0" sz="1000" spc="-5">
                <a:latin typeface="Times New Roman"/>
                <a:cs typeface="Times New Roman"/>
              </a:rPr>
              <a:t>Effective</a:t>
            </a:r>
            <a:r>
              <a:rPr dirty="0" sz="1000" spc="130">
                <a:latin typeface="Times New Roman"/>
                <a:cs typeface="Times New Roman"/>
              </a:rPr>
              <a:t> </a:t>
            </a:r>
            <a:r>
              <a:rPr dirty="0" sz="1000" spc="-5">
                <a:latin typeface="Times New Roman"/>
                <a:cs typeface="Times New Roman"/>
              </a:rPr>
              <a:t>Flange</a:t>
            </a:r>
            <a:r>
              <a:rPr dirty="0" sz="1000" spc="130">
                <a:latin typeface="Times New Roman"/>
                <a:cs typeface="Times New Roman"/>
              </a:rPr>
              <a:t> </a:t>
            </a:r>
            <a:r>
              <a:rPr dirty="0" sz="1000" spc="-5">
                <a:latin typeface="Times New Roman"/>
                <a:cs typeface="Times New Roman"/>
              </a:rPr>
              <a:t>Width</a:t>
            </a:r>
            <a:r>
              <a:rPr dirty="0" sz="1000" spc="5">
                <a:latin typeface="Times New Roman"/>
                <a:cs typeface="Times New Roman"/>
              </a:rPr>
              <a:t> </a:t>
            </a:r>
            <a:r>
              <a:rPr dirty="0" sz="1000" spc="-5">
                <a:latin typeface="Times New Roman"/>
                <a:cs typeface="Times New Roman"/>
              </a:rPr>
              <a:t>..............................................................................................................................................6</a:t>
            </a:r>
            <a:endParaRPr sz="1000">
              <a:latin typeface="Times New Roman"/>
              <a:cs typeface="Times New Roman"/>
            </a:endParaRPr>
          </a:p>
          <a:p>
            <a:pPr marL="12700">
              <a:lnSpc>
                <a:spcPct val="100000"/>
              </a:lnSpc>
              <a:spcBef>
                <a:spcPts val="550"/>
              </a:spcBef>
            </a:pPr>
            <a:r>
              <a:rPr dirty="0" sz="1000" spc="-5">
                <a:latin typeface="Times New Roman"/>
                <a:cs typeface="Times New Roman"/>
              </a:rPr>
              <a:t>Figure 3-4 Centroid  </a:t>
            </a:r>
            <a:r>
              <a:rPr dirty="0" sz="1000" spc="-10">
                <a:latin typeface="Times New Roman"/>
                <a:cs typeface="Times New Roman"/>
              </a:rPr>
              <a:t>of  </a:t>
            </a:r>
            <a:r>
              <a:rPr dirty="0" sz="1000" spc="-5">
                <a:latin typeface="Times New Roman"/>
                <a:cs typeface="Times New Roman"/>
              </a:rPr>
              <a:t>Non-composte and</a:t>
            </a:r>
            <a:r>
              <a:rPr dirty="0" sz="1000" spc="-50">
                <a:latin typeface="Times New Roman"/>
                <a:cs typeface="Times New Roman"/>
              </a:rPr>
              <a:t> </a:t>
            </a:r>
            <a:r>
              <a:rPr dirty="0" sz="1000" spc="-5">
                <a:latin typeface="Times New Roman"/>
                <a:cs typeface="Times New Roman"/>
              </a:rPr>
              <a:t>Composite Section ...................................................................................................8</a:t>
            </a:r>
            <a:endParaRPr sz="1000">
              <a:latin typeface="Times New Roman"/>
              <a:cs typeface="Times New Roman"/>
            </a:endParaRPr>
          </a:p>
          <a:p>
            <a:pPr marL="12700">
              <a:lnSpc>
                <a:spcPct val="100000"/>
              </a:lnSpc>
              <a:spcBef>
                <a:spcPts val="550"/>
              </a:spcBef>
            </a:pPr>
            <a:r>
              <a:rPr dirty="0" sz="1000" spc="-5">
                <a:latin typeface="Times New Roman"/>
                <a:cs typeface="Times New Roman"/>
              </a:rPr>
              <a:t>Figure 3-5 Main slab section for slab </a:t>
            </a:r>
            <a:r>
              <a:rPr dirty="0" sz="1000" spc="120">
                <a:latin typeface="Times New Roman"/>
                <a:cs typeface="Times New Roman"/>
              </a:rPr>
              <a:t> </a:t>
            </a:r>
            <a:r>
              <a:rPr dirty="0" sz="1000" spc="-5">
                <a:latin typeface="Times New Roman"/>
                <a:cs typeface="Times New Roman"/>
              </a:rPr>
              <a:t>loading............................................................................................................................ </a:t>
            </a:r>
            <a:r>
              <a:rPr dirty="0" sz="1000">
                <a:latin typeface="Times New Roman"/>
                <a:cs typeface="Times New Roman"/>
              </a:rPr>
              <a:t>11</a:t>
            </a:r>
            <a:endParaRPr sz="1000">
              <a:latin typeface="Times New Roman"/>
              <a:cs typeface="Times New Roman"/>
            </a:endParaRPr>
          </a:p>
          <a:p>
            <a:pPr marL="12700">
              <a:lnSpc>
                <a:spcPct val="100000"/>
              </a:lnSpc>
              <a:spcBef>
                <a:spcPts val="540"/>
              </a:spcBef>
            </a:pPr>
            <a:r>
              <a:rPr dirty="0" sz="1000" spc="-5">
                <a:latin typeface="Times New Roman"/>
                <a:cs typeface="Times New Roman"/>
              </a:rPr>
              <a:t>Figure </a:t>
            </a:r>
            <a:r>
              <a:rPr dirty="0" sz="1000">
                <a:latin typeface="Times New Roman"/>
                <a:cs typeface="Times New Roman"/>
              </a:rPr>
              <a:t>3-5: </a:t>
            </a:r>
            <a:r>
              <a:rPr dirty="0" sz="1000" spc="-5">
                <a:latin typeface="Times New Roman"/>
                <a:cs typeface="Times New Roman"/>
              </a:rPr>
              <a:t>Slab  Haunch ............................................................................................................................................................</a:t>
            </a:r>
            <a:r>
              <a:rPr dirty="0" sz="1000" spc="15">
                <a:latin typeface="Times New Roman"/>
                <a:cs typeface="Times New Roman"/>
              </a:rPr>
              <a:t> </a:t>
            </a:r>
            <a:r>
              <a:rPr dirty="0" sz="1000">
                <a:latin typeface="Times New Roman"/>
                <a:cs typeface="Times New Roman"/>
              </a:rPr>
              <a:t>12</a:t>
            </a:r>
            <a:endParaRPr sz="1000">
              <a:latin typeface="Times New Roman"/>
              <a:cs typeface="Times New Roman"/>
            </a:endParaRPr>
          </a:p>
          <a:p>
            <a:pPr marL="12700">
              <a:lnSpc>
                <a:spcPct val="100000"/>
              </a:lnSpc>
              <a:spcBef>
                <a:spcPts val="555"/>
              </a:spcBef>
            </a:pPr>
            <a:r>
              <a:rPr dirty="0" sz="1000" spc="-5">
                <a:latin typeface="Times New Roman"/>
                <a:cs typeface="Times New Roman"/>
              </a:rPr>
              <a:t>Figure </a:t>
            </a:r>
            <a:r>
              <a:rPr dirty="0" sz="1000">
                <a:latin typeface="Times New Roman"/>
                <a:cs typeface="Times New Roman"/>
              </a:rPr>
              <a:t>3-6: </a:t>
            </a:r>
            <a:r>
              <a:rPr dirty="0" sz="1000" spc="-5">
                <a:latin typeface="Times New Roman"/>
                <a:cs typeface="Times New Roman"/>
              </a:rPr>
              <a:t>HL93 </a:t>
            </a:r>
            <a:r>
              <a:rPr dirty="0" sz="1000" spc="-10">
                <a:latin typeface="Times New Roman"/>
                <a:cs typeface="Times New Roman"/>
              </a:rPr>
              <a:t>Live </a:t>
            </a:r>
            <a:r>
              <a:rPr dirty="0" sz="1000" spc="-5">
                <a:latin typeface="Times New Roman"/>
                <a:cs typeface="Times New Roman"/>
              </a:rPr>
              <a:t>Load </a:t>
            </a:r>
            <a:r>
              <a:rPr dirty="0" sz="1000" spc="90">
                <a:latin typeface="Times New Roman"/>
                <a:cs typeface="Times New Roman"/>
              </a:rPr>
              <a:t> </a:t>
            </a:r>
            <a:r>
              <a:rPr dirty="0" sz="1000" spc="-5">
                <a:latin typeface="Times New Roman"/>
                <a:cs typeface="Times New Roman"/>
              </a:rPr>
              <a:t>Model .......................................................................................................................................... </a:t>
            </a:r>
            <a:r>
              <a:rPr dirty="0" sz="1000">
                <a:latin typeface="Times New Roman"/>
                <a:cs typeface="Times New Roman"/>
              </a:rPr>
              <a:t>14</a:t>
            </a:r>
            <a:endParaRPr sz="1000">
              <a:latin typeface="Times New Roman"/>
              <a:cs typeface="Times New Roman"/>
            </a:endParaRPr>
          </a:p>
          <a:p>
            <a:pPr marL="12700" marR="11430">
              <a:lnSpc>
                <a:spcPct val="138000"/>
              </a:lnSpc>
              <a:spcBef>
                <a:spcPts val="190"/>
              </a:spcBef>
            </a:pPr>
            <a:r>
              <a:rPr dirty="0" baseline="5555" sz="1500" spc="-7">
                <a:latin typeface="Times New Roman"/>
                <a:cs typeface="Times New Roman"/>
              </a:rPr>
              <a:t>Figure </a:t>
            </a:r>
            <a:r>
              <a:rPr dirty="0" baseline="5555" sz="1500">
                <a:latin typeface="Times New Roman"/>
                <a:cs typeface="Times New Roman"/>
              </a:rPr>
              <a:t>3-7: </a:t>
            </a:r>
            <a:r>
              <a:rPr dirty="0" baseline="5555" sz="1500" spc="-7">
                <a:latin typeface="Times New Roman"/>
                <a:cs typeface="Times New Roman"/>
              </a:rPr>
              <a:t>e</a:t>
            </a:r>
            <a:r>
              <a:rPr dirty="0" sz="650" spc="-5">
                <a:latin typeface="Times New Roman"/>
                <a:cs typeface="Times New Roman"/>
              </a:rPr>
              <a:t>g </a:t>
            </a:r>
            <a:r>
              <a:rPr dirty="0" baseline="5555" sz="1500" spc="-7">
                <a:latin typeface="Times New Roman"/>
                <a:cs typeface="Times New Roman"/>
              </a:rPr>
              <a:t>Detail................................................................................................................................................................... </a:t>
            </a:r>
            <a:r>
              <a:rPr dirty="0" baseline="5555" sz="1500">
                <a:latin typeface="Times New Roman"/>
                <a:cs typeface="Times New Roman"/>
              </a:rPr>
              <a:t>15  </a:t>
            </a:r>
            <a:r>
              <a:rPr dirty="0" sz="1000" spc="-5">
                <a:latin typeface="Times New Roman"/>
                <a:cs typeface="Times New Roman"/>
              </a:rPr>
              <a:t>Figure </a:t>
            </a:r>
            <a:r>
              <a:rPr dirty="0" sz="1000">
                <a:latin typeface="Times New Roman"/>
                <a:cs typeface="Times New Roman"/>
              </a:rPr>
              <a:t>4-1: </a:t>
            </a:r>
            <a:r>
              <a:rPr dirty="0" sz="1000" spc="-5">
                <a:latin typeface="Times New Roman"/>
                <a:cs typeface="Times New Roman"/>
              </a:rPr>
              <a:t>Optimized Fabrication Girder Design</a:t>
            </a:r>
            <a:r>
              <a:rPr dirty="0" sz="1000" spc="105">
                <a:latin typeface="Times New Roman"/>
                <a:cs typeface="Times New Roman"/>
              </a:rPr>
              <a:t> </a:t>
            </a:r>
            <a:r>
              <a:rPr dirty="0" sz="1000" spc="-5">
                <a:latin typeface="Times New Roman"/>
                <a:cs typeface="Times New Roman"/>
              </a:rPr>
              <a:t>Procedure .................................................................................................... </a:t>
            </a:r>
            <a:r>
              <a:rPr dirty="0" sz="1000">
                <a:latin typeface="Times New Roman"/>
                <a:cs typeface="Times New Roman"/>
              </a:rPr>
              <a:t>20</a:t>
            </a:r>
            <a:endParaRPr sz="1000">
              <a:latin typeface="Times New Roman"/>
              <a:cs typeface="Times New Roman"/>
            </a:endParaRPr>
          </a:p>
          <a:p>
            <a:pPr marL="12700">
              <a:lnSpc>
                <a:spcPct val="100000"/>
              </a:lnSpc>
              <a:spcBef>
                <a:spcPts val="555"/>
              </a:spcBef>
            </a:pPr>
            <a:r>
              <a:rPr dirty="0" sz="1000" spc="-5">
                <a:latin typeface="Times New Roman"/>
                <a:cs typeface="Times New Roman"/>
              </a:rPr>
              <a:t>Figure </a:t>
            </a:r>
            <a:r>
              <a:rPr dirty="0" sz="1000">
                <a:latin typeface="Times New Roman"/>
                <a:cs typeface="Times New Roman"/>
              </a:rPr>
              <a:t>4-2: </a:t>
            </a:r>
            <a:r>
              <a:rPr dirty="0" sz="1000" spc="-5">
                <a:latin typeface="Times New Roman"/>
                <a:cs typeface="Times New Roman"/>
              </a:rPr>
              <a:t>Optimum </a:t>
            </a:r>
            <a:r>
              <a:rPr dirty="0" sz="1000" spc="-10">
                <a:latin typeface="Times New Roman"/>
                <a:cs typeface="Times New Roman"/>
              </a:rPr>
              <a:t>Strand</a:t>
            </a:r>
            <a:r>
              <a:rPr dirty="0" sz="1000" spc="190">
                <a:latin typeface="Times New Roman"/>
                <a:cs typeface="Times New Roman"/>
              </a:rPr>
              <a:t> </a:t>
            </a:r>
            <a:r>
              <a:rPr dirty="0" sz="1000" spc="-5">
                <a:latin typeface="Times New Roman"/>
                <a:cs typeface="Times New Roman"/>
              </a:rPr>
              <a:t>Arrangement ................................................................................................................................ </a:t>
            </a:r>
            <a:r>
              <a:rPr dirty="0" sz="1000">
                <a:latin typeface="Times New Roman"/>
                <a:cs typeface="Times New Roman"/>
              </a:rPr>
              <a:t>25</a:t>
            </a:r>
            <a:endParaRPr sz="1000">
              <a:latin typeface="Times New Roman"/>
              <a:cs typeface="Times New Roman"/>
            </a:endParaRPr>
          </a:p>
          <a:p>
            <a:pPr marL="12700">
              <a:lnSpc>
                <a:spcPct val="100000"/>
              </a:lnSpc>
              <a:spcBef>
                <a:spcPts val="550"/>
              </a:spcBef>
            </a:pPr>
            <a:r>
              <a:rPr dirty="0" sz="1000" spc="-5">
                <a:latin typeface="Times New Roman"/>
                <a:cs typeface="Times New Roman"/>
              </a:rPr>
              <a:t>Figure </a:t>
            </a:r>
            <a:r>
              <a:rPr dirty="0" sz="1000">
                <a:latin typeface="Times New Roman"/>
                <a:cs typeface="Times New Roman"/>
              </a:rPr>
              <a:t>4-3: </a:t>
            </a:r>
            <a:r>
              <a:rPr dirty="0" sz="1000" spc="-5">
                <a:latin typeface="Times New Roman"/>
                <a:cs typeface="Times New Roman"/>
              </a:rPr>
              <a:t>Equilibrium </a:t>
            </a:r>
            <a:r>
              <a:rPr dirty="0" sz="1000">
                <a:latin typeface="Times New Roman"/>
                <a:cs typeface="Times New Roman"/>
              </a:rPr>
              <a:t>of </a:t>
            </a:r>
            <a:r>
              <a:rPr dirty="0" sz="1000" spc="-5">
                <a:latin typeface="Times New Roman"/>
                <a:cs typeface="Times New Roman"/>
              </a:rPr>
              <a:t>Hanging</a:t>
            </a:r>
            <a:r>
              <a:rPr dirty="0" sz="1000" spc="160">
                <a:latin typeface="Times New Roman"/>
                <a:cs typeface="Times New Roman"/>
              </a:rPr>
              <a:t> </a:t>
            </a:r>
            <a:r>
              <a:rPr dirty="0" sz="1000" spc="-5">
                <a:latin typeface="Times New Roman"/>
                <a:cs typeface="Times New Roman"/>
              </a:rPr>
              <a:t>Girder ............................................................................................................................... </a:t>
            </a:r>
            <a:r>
              <a:rPr dirty="0" sz="1000">
                <a:latin typeface="Times New Roman"/>
                <a:cs typeface="Times New Roman"/>
              </a:rPr>
              <a:t>29</a:t>
            </a:r>
            <a:endParaRPr sz="1000">
              <a:latin typeface="Times New Roman"/>
              <a:cs typeface="Times New Roman"/>
            </a:endParaRPr>
          </a:p>
          <a:p>
            <a:pPr marL="12700" marR="11430">
              <a:lnSpc>
                <a:spcPts val="1750"/>
              </a:lnSpc>
              <a:spcBef>
                <a:spcPts val="140"/>
              </a:spcBef>
            </a:pPr>
            <a:r>
              <a:rPr dirty="0" sz="1000" spc="-5">
                <a:latin typeface="Times New Roman"/>
                <a:cs typeface="Times New Roman"/>
              </a:rPr>
              <a:t>Figure </a:t>
            </a:r>
            <a:r>
              <a:rPr dirty="0" sz="1000">
                <a:latin typeface="Times New Roman"/>
                <a:cs typeface="Times New Roman"/>
              </a:rPr>
              <a:t>4-4: </a:t>
            </a:r>
            <a:r>
              <a:rPr dirty="0" sz="1000" spc="-5">
                <a:latin typeface="Times New Roman"/>
                <a:cs typeface="Times New Roman"/>
              </a:rPr>
              <a:t>Girder Self-Weight Deflection during Lifting......................................................................................................... </a:t>
            </a:r>
            <a:r>
              <a:rPr dirty="0" sz="1000">
                <a:latin typeface="Times New Roman"/>
                <a:cs typeface="Times New Roman"/>
              </a:rPr>
              <a:t>29  </a:t>
            </a:r>
            <a:r>
              <a:rPr dirty="0" sz="1000" spc="-5">
                <a:latin typeface="Times New Roman"/>
                <a:cs typeface="Times New Roman"/>
              </a:rPr>
              <a:t>Figure  </a:t>
            </a:r>
            <a:r>
              <a:rPr dirty="0" sz="1000">
                <a:latin typeface="Times New Roman"/>
                <a:cs typeface="Times New Roman"/>
              </a:rPr>
              <a:t>4-5: </a:t>
            </a:r>
            <a:r>
              <a:rPr dirty="0" sz="1000" spc="-5">
                <a:latin typeface="Times New Roman"/>
                <a:cs typeface="Times New Roman"/>
              </a:rPr>
              <a:t>Offset  Factor ...........................................................................................................................................................</a:t>
            </a:r>
            <a:r>
              <a:rPr dirty="0" sz="1000" spc="-145">
                <a:latin typeface="Times New Roman"/>
                <a:cs typeface="Times New Roman"/>
              </a:rPr>
              <a:t> </a:t>
            </a:r>
            <a:r>
              <a:rPr dirty="0" sz="1000">
                <a:latin typeface="Times New Roman"/>
                <a:cs typeface="Times New Roman"/>
              </a:rPr>
              <a:t>31</a:t>
            </a:r>
            <a:endParaRPr sz="1000">
              <a:latin typeface="Times New Roman"/>
              <a:cs typeface="Times New Roman"/>
            </a:endParaRPr>
          </a:p>
          <a:p>
            <a:pPr marL="12700">
              <a:lnSpc>
                <a:spcPct val="100000"/>
              </a:lnSpc>
              <a:spcBef>
                <a:spcPts val="405"/>
              </a:spcBef>
            </a:pPr>
            <a:r>
              <a:rPr dirty="0" sz="1000" spc="-5">
                <a:latin typeface="Times New Roman"/>
                <a:cs typeface="Times New Roman"/>
              </a:rPr>
              <a:t>Figure </a:t>
            </a:r>
            <a:r>
              <a:rPr dirty="0" sz="1000">
                <a:latin typeface="Times New Roman"/>
                <a:cs typeface="Times New Roman"/>
              </a:rPr>
              <a:t>4-6: </a:t>
            </a:r>
            <a:r>
              <a:rPr dirty="0" sz="1000" spc="-5">
                <a:latin typeface="Times New Roman"/>
                <a:cs typeface="Times New Roman"/>
              </a:rPr>
              <a:t>Equilibrium </a:t>
            </a:r>
            <a:r>
              <a:rPr dirty="0" sz="1000" spc="-10">
                <a:latin typeface="Times New Roman"/>
                <a:cs typeface="Times New Roman"/>
              </a:rPr>
              <a:t>during  </a:t>
            </a:r>
            <a:r>
              <a:rPr dirty="0" sz="1000" spc="-5">
                <a:latin typeface="Times New Roman"/>
                <a:cs typeface="Times New Roman"/>
              </a:rPr>
              <a:t>Hauling ....................................................................................................................................</a:t>
            </a:r>
            <a:r>
              <a:rPr dirty="0" sz="1000" spc="10">
                <a:latin typeface="Times New Roman"/>
                <a:cs typeface="Times New Roman"/>
              </a:rPr>
              <a:t> </a:t>
            </a:r>
            <a:r>
              <a:rPr dirty="0" sz="1000">
                <a:latin typeface="Times New Roman"/>
                <a:cs typeface="Times New Roman"/>
              </a:rPr>
              <a:t>45</a:t>
            </a:r>
            <a:endParaRPr sz="1000">
              <a:latin typeface="Times New Roman"/>
              <a:cs typeface="Times New Roman"/>
            </a:endParaRPr>
          </a:p>
          <a:p>
            <a:pPr marL="12700">
              <a:lnSpc>
                <a:spcPct val="100000"/>
              </a:lnSpc>
              <a:spcBef>
                <a:spcPts val="550"/>
              </a:spcBef>
            </a:pPr>
            <a:r>
              <a:rPr dirty="0" sz="1000" spc="-5">
                <a:latin typeface="Times New Roman"/>
                <a:cs typeface="Times New Roman"/>
              </a:rPr>
              <a:t>Figure </a:t>
            </a:r>
            <a:r>
              <a:rPr dirty="0" sz="1000">
                <a:latin typeface="Times New Roman"/>
                <a:cs typeface="Times New Roman"/>
              </a:rPr>
              <a:t>4-7: </a:t>
            </a:r>
            <a:r>
              <a:rPr dirty="0" sz="1000" spc="-5">
                <a:latin typeface="Times New Roman"/>
                <a:cs typeface="Times New Roman"/>
              </a:rPr>
              <a:t>Prestress induced Deflection based </a:t>
            </a:r>
            <a:r>
              <a:rPr dirty="0" sz="1000" spc="-10">
                <a:latin typeface="Times New Roman"/>
                <a:cs typeface="Times New Roman"/>
              </a:rPr>
              <a:t>on </a:t>
            </a:r>
            <a:r>
              <a:rPr dirty="0" sz="1000" spc="-5">
                <a:latin typeface="Times New Roman"/>
                <a:cs typeface="Times New Roman"/>
              </a:rPr>
              <a:t>Storage </a:t>
            </a:r>
            <a:r>
              <a:rPr dirty="0" sz="1000" spc="-10">
                <a:latin typeface="Times New Roman"/>
                <a:cs typeface="Times New Roman"/>
              </a:rPr>
              <a:t>Datum</a:t>
            </a:r>
            <a:r>
              <a:rPr dirty="0" sz="1000" spc="170">
                <a:latin typeface="Times New Roman"/>
                <a:cs typeface="Times New Roman"/>
              </a:rPr>
              <a:t> </a:t>
            </a:r>
            <a:r>
              <a:rPr dirty="0" sz="1000" spc="-5">
                <a:latin typeface="Times New Roman"/>
                <a:cs typeface="Times New Roman"/>
              </a:rPr>
              <a:t>........................................................................................... </a:t>
            </a:r>
            <a:r>
              <a:rPr dirty="0" sz="1000">
                <a:latin typeface="Times New Roman"/>
                <a:cs typeface="Times New Roman"/>
              </a:rPr>
              <a:t>46</a:t>
            </a:r>
            <a:endParaRPr sz="1000">
              <a:latin typeface="Times New Roman"/>
              <a:cs typeface="Times New Roman"/>
            </a:endParaRPr>
          </a:p>
          <a:p>
            <a:pPr marL="12700">
              <a:lnSpc>
                <a:spcPct val="100000"/>
              </a:lnSpc>
              <a:spcBef>
                <a:spcPts val="555"/>
              </a:spcBef>
            </a:pPr>
            <a:r>
              <a:rPr dirty="0" sz="1000" spc="-5">
                <a:latin typeface="Times New Roman"/>
                <a:cs typeface="Times New Roman"/>
              </a:rPr>
              <a:t>Figure </a:t>
            </a:r>
            <a:r>
              <a:rPr dirty="0" sz="1000">
                <a:latin typeface="Times New Roman"/>
                <a:cs typeface="Times New Roman"/>
              </a:rPr>
              <a:t>4-8: </a:t>
            </a:r>
            <a:r>
              <a:rPr dirty="0" sz="1000" spc="-5">
                <a:latin typeface="Times New Roman"/>
                <a:cs typeface="Times New Roman"/>
              </a:rPr>
              <a:t>Girder Self-Weight Deflection during Storage </a:t>
            </a:r>
            <a:r>
              <a:rPr dirty="0" sz="1000" spc="5">
                <a:latin typeface="Times New Roman"/>
                <a:cs typeface="Times New Roman"/>
              </a:rPr>
              <a:t> </a:t>
            </a:r>
            <a:r>
              <a:rPr dirty="0" sz="1000" spc="-5">
                <a:latin typeface="Times New Roman"/>
                <a:cs typeface="Times New Roman"/>
              </a:rPr>
              <a:t>....................................................................................................... </a:t>
            </a:r>
            <a:r>
              <a:rPr dirty="0" sz="1000">
                <a:latin typeface="Times New Roman"/>
                <a:cs typeface="Times New Roman"/>
              </a:rPr>
              <a:t>46</a:t>
            </a:r>
            <a:endParaRPr sz="1000">
              <a:latin typeface="Times New Roman"/>
              <a:cs typeface="Times New Roman"/>
            </a:endParaRPr>
          </a:p>
          <a:p>
            <a:pPr marL="12700">
              <a:lnSpc>
                <a:spcPct val="100000"/>
              </a:lnSpc>
              <a:spcBef>
                <a:spcPts val="540"/>
              </a:spcBef>
            </a:pPr>
            <a:r>
              <a:rPr dirty="0" sz="1000" spc="-5">
                <a:latin typeface="Times New Roman"/>
                <a:cs typeface="Times New Roman"/>
              </a:rPr>
              <a:t>Figure </a:t>
            </a:r>
            <a:r>
              <a:rPr dirty="0" sz="1000">
                <a:latin typeface="Times New Roman"/>
                <a:cs typeface="Times New Roman"/>
              </a:rPr>
              <a:t>4-9: </a:t>
            </a:r>
            <a:r>
              <a:rPr dirty="0" sz="1000" spc="-5">
                <a:latin typeface="Times New Roman"/>
                <a:cs typeface="Times New Roman"/>
              </a:rPr>
              <a:t>Discretized Girder Section </a:t>
            </a:r>
            <a:r>
              <a:rPr dirty="0" sz="1000">
                <a:latin typeface="Times New Roman"/>
                <a:cs typeface="Times New Roman"/>
              </a:rPr>
              <a:t>for </a:t>
            </a:r>
            <a:r>
              <a:rPr dirty="0" sz="1000" spc="-5">
                <a:latin typeface="Times New Roman"/>
                <a:cs typeface="Times New Roman"/>
              </a:rPr>
              <a:t>Strain Compatibility Analysis</a:t>
            </a:r>
            <a:r>
              <a:rPr dirty="0" sz="1000" spc="75">
                <a:latin typeface="Times New Roman"/>
                <a:cs typeface="Times New Roman"/>
              </a:rPr>
              <a:t> </a:t>
            </a:r>
            <a:r>
              <a:rPr dirty="0" sz="1000" spc="-5">
                <a:latin typeface="Times New Roman"/>
                <a:cs typeface="Times New Roman"/>
              </a:rPr>
              <a:t>................................................................................ </a:t>
            </a:r>
            <a:r>
              <a:rPr dirty="0" sz="1000">
                <a:latin typeface="Times New Roman"/>
                <a:cs typeface="Times New Roman"/>
              </a:rPr>
              <a:t>65</a:t>
            </a:r>
            <a:endParaRPr sz="1000">
              <a:latin typeface="Times New Roman"/>
              <a:cs typeface="Times New Roman"/>
            </a:endParaRPr>
          </a:p>
          <a:p>
            <a:pPr algn="just" marL="12700" marR="11430">
              <a:lnSpc>
                <a:spcPct val="146000"/>
              </a:lnSpc>
            </a:pPr>
            <a:r>
              <a:rPr dirty="0" sz="1000" spc="-5">
                <a:latin typeface="Times New Roman"/>
                <a:cs typeface="Times New Roman"/>
              </a:rPr>
              <a:t>Figure </a:t>
            </a:r>
            <a:r>
              <a:rPr dirty="0" sz="1000">
                <a:latin typeface="Times New Roman"/>
                <a:cs typeface="Times New Roman"/>
              </a:rPr>
              <a:t>5-1: </a:t>
            </a:r>
            <a:r>
              <a:rPr dirty="0" sz="1000" spc="-5">
                <a:latin typeface="Times New Roman"/>
                <a:cs typeface="Times New Roman"/>
              </a:rPr>
              <a:t>Graphical method to Determine Critical Section Location ..................................................................................... </a:t>
            </a:r>
            <a:r>
              <a:rPr dirty="0" sz="1000">
                <a:latin typeface="Times New Roman"/>
                <a:cs typeface="Times New Roman"/>
              </a:rPr>
              <a:t>70  </a:t>
            </a:r>
            <a:r>
              <a:rPr dirty="0" sz="1000" spc="-5">
                <a:latin typeface="Times New Roman"/>
                <a:cs typeface="Times New Roman"/>
              </a:rPr>
              <a:t>Figure </a:t>
            </a:r>
            <a:r>
              <a:rPr dirty="0" sz="1000">
                <a:latin typeface="Times New Roman"/>
                <a:cs typeface="Times New Roman"/>
              </a:rPr>
              <a:t>5-2: </a:t>
            </a:r>
            <a:r>
              <a:rPr dirty="0" sz="1000" spc="-5">
                <a:latin typeface="Times New Roman"/>
                <a:cs typeface="Times New Roman"/>
              </a:rPr>
              <a:t>Flexural Tension Side </a:t>
            </a:r>
            <a:r>
              <a:rPr dirty="0" sz="1000">
                <a:latin typeface="Times New Roman"/>
                <a:cs typeface="Times New Roman"/>
              </a:rPr>
              <a:t>of </a:t>
            </a:r>
            <a:r>
              <a:rPr dirty="0" sz="1000" spc="-5">
                <a:latin typeface="Times New Roman"/>
                <a:cs typeface="Times New Roman"/>
              </a:rPr>
              <a:t>Beam with Area </a:t>
            </a:r>
            <a:r>
              <a:rPr dirty="0" sz="1000">
                <a:latin typeface="Times New Roman"/>
                <a:cs typeface="Times New Roman"/>
              </a:rPr>
              <a:t>of </a:t>
            </a:r>
            <a:r>
              <a:rPr dirty="0" sz="1000" spc="-5">
                <a:latin typeface="Times New Roman"/>
                <a:cs typeface="Times New Roman"/>
              </a:rPr>
              <a:t>Concrete and </a:t>
            </a:r>
            <a:r>
              <a:rPr dirty="0" sz="1000" spc="-10">
                <a:latin typeface="Times New Roman"/>
                <a:cs typeface="Times New Roman"/>
              </a:rPr>
              <a:t>Area </a:t>
            </a:r>
            <a:r>
              <a:rPr dirty="0" sz="1000">
                <a:latin typeface="Times New Roman"/>
                <a:cs typeface="Times New Roman"/>
              </a:rPr>
              <a:t>of </a:t>
            </a:r>
            <a:r>
              <a:rPr dirty="0" sz="1000" spc="-5">
                <a:latin typeface="Times New Roman"/>
                <a:cs typeface="Times New Roman"/>
              </a:rPr>
              <a:t>Steel Identified ............................................. </a:t>
            </a:r>
            <a:r>
              <a:rPr dirty="0" sz="1000">
                <a:latin typeface="Times New Roman"/>
                <a:cs typeface="Times New Roman"/>
              </a:rPr>
              <a:t>72  </a:t>
            </a:r>
            <a:r>
              <a:rPr dirty="0" sz="1000" spc="-5">
                <a:latin typeface="Times New Roman"/>
                <a:cs typeface="Times New Roman"/>
              </a:rPr>
              <a:t>Figure </a:t>
            </a:r>
            <a:r>
              <a:rPr dirty="0" sz="1000">
                <a:latin typeface="Times New Roman"/>
                <a:cs typeface="Times New Roman"/>
              </a:rPr>
              <a:t>6-1: </a:t>
            </a:r>
            <a:r>
              <a:rPr dirty="0" sz="1000" spc="-5">
                <a:latin typeface="Times New Roman"/>
                <a:cs typeface="Times New Roman"/>
              </a:rPr>
              <a:t>Slab + Fillet </a:t>
            </a:r>
            <a:r>
              <a:rPr dirty="0" sz="1000" spc="5">
                <a:latin typeface="Times New Roman"/>
                <a:cs typeface="Times New Roman"/>
              </a:rPr>
              <a:t> </a:t>
            </a:r>
            <a:r>
              <a:rPr dirty="0" sz="1000" spc="-5">
                <a:latin typeface="Times New Roman"/>
                <a:cs typeface="Times New Roman"/>
              </a:rPr>
              <a:t>Effect .................................................................................................................................................. </a:t>
            </a:r>
            <a:r>
              <a:rPr dirty="0" sz="1000">
                <a:latin typeface="Times New Roman"/>
                <a:cs typeface="Times New Roman"/>
              </a:rPr>
              <a:t>77</a:t>
            </a:r>
            <a:endParaRPr sz="1000">
              <a:latin typeface="Times New Roman"/>
              <a:cs typeface="Times New Roman"/>
            </a:endParaRPr>
          </a:p>
          <a:p>
            <a:pPr marL="12700">
              <a:lnSpc>
                <a:spcPct val="100000"/>
              </a:lnSpc>
              <a:spcBef>
                <a:spcPts val="550"/>
              </a:spcBef>
            </a:pPr>
            <a:r>
              <a:rPr dirty="0" sz="1000" spc="-5">
                <a:latin typeface="Times New Roman"/>
                <a:cs typeface="Times New Roman"/>
              </a:rPr>
              <a:t>Figure </a:t>
            </a:r>
            <a:r>
              <a:rPr dirty="0" sz="1000">
                <a:latin typeface="Times New Roman"/>
                <a:cs typeface="Times New Roman"/>
              </a:rPr>
              <a:t>6-2: </a:t>
            </a:r>
            <a:r>
              <a:rPr dirty="0" sz="1000" spc="-5">
                <a:latin typeface="Times New Roman"/>
                <a:cs typeface="Times New Roman"/>
              </a:rPr>
              <a:t>General Method  for  Profile Effect ..........................................................................................................................</a:t>
            </a:r>
            <a:r>
              <a:rPr dirty="0" sz="1000" spc="-204">
                <a:latin typeface="Times New Roman"/>
                <a:cs typeface="Times New Roman"/>
              </a:rPr>
              <a:t> </a:t>
            </a:r>
            <a:r>
              <a:rPr dirty="0" sz="1000">
                <a:latin typeface="Times New Roman"/>
                <a:cs typeface="Times New Roman"/>
              </a:rPr>
              <a:t>77</a:t>
            </a:r>
            <a:endParaRPr sz="1000">
              <a:latin typeface="Times New Roman"/>
              <a:cs typeface="Times New Roman"/>
            </a:endParaRPr>
          </a:p>
          <a:p>
            <a:pPr marL="12700">
              <a:lnSpc>
                <a:spcPct val="100000"/>
              </a:lnSpc>
              <a:spcBef>
                <a:spcPts val="550"/>
              </a:spcBef>
            </a:pPr>
            <a:r>
              <a:rPr dirty="0" sz="1000" spc="-5">
                <a:latin typeface="Times New Roman"/>
                <a:cs typeface="Times New Roman"/>
              </a:rPr>
              <a:t>Figure </a:t>
            </a:r>
            <a:r>
              <a:rPr dirty="0" sz="1000">
                <a:latin typeface="Times New Roman"/>
                <a:cs typeface="Times New Roman"/>
              </a:rPr>
              <a:t>6-3: </a:t>
            </a:r>
            <a:r>
              <a:rPr dirty="0" sz="1000" spc="-5">
                <a:latin typeface="Times New Roman"/>
                <a:cs typeface="Times New Roman"/>
              </a:rPr>
              <a:t>Vertical Curve Effect </a:t>
            </a:r>
            <a:r>
              <a:rPr dirty="0" sz="1000" spc="45">
                <a:latin typeface="Times New Roman"/>
                <a:cs typeface="Times New Roman"/>
              </a:rPr>
              <a:t> </a:t>
            </a:r>
            <a:r>
              <a:rPr dirty="0" sz="1000" spc="-5">
                <a:latin typeface="Times New Roman"/>
                <a:cs typeface="Times New Roman"/>
              </a:rPr>
              <a:t>.............................................................................................................................................. </a:t>
            </a:r>
            <a:r>
              <a:rPr dirty="0" sz="1000">
                <a:latin typeface="Times New Roman"/>
                <a:cs typeface="Times New Roman"/>
              </a:rPr>
              <a:t>78</a:t>
            </a:r>
            <a:endParaRPr sz="1000">
              <a:latin typeface="Times New Roman"/>
              <a:cs typeface="Times New Roman"/>
            </a:endParaRPr>
          </a:p>
          <a:p>
            <a:pPr marL="12700">
              <a:lnSpc>
                <a:spcPct val="100000"/>
              </a:lnSpc>
              <a:spcBef>
                <a:spcPts val="540"/>
              </a:spcBef>
            </a:pPr>
            <a:r>
              <a:rPr dirty="0" sz="1000" spc="-5">
                <a:latin typeface="Times New Roman"/>
                <a:cs typeface="Times New Roman"/>
              </a:rPr>
              <a:t>Figure </a:t>
            </a:r>
            <a:r>
              <a:rPr dirty="0" sz="1000">
                <a:latin typeface="Times New Roman"/>
                <a:cs typeface="Times New Roman"/>
              </a:rPr>
              <a:t>6-4: </a:t>
            </a:r>
            <a:r>
              <a:rPr dirty="0" sz="1000" spc="-5">
                <a:latin typeface="Times New Roman"/>
                <a:cs typeface="Times New Roman"/>
              </a:rPr>
              <a:t>Horizontal Curve Effect</a:t>
            </a:r>
            <a:r>
              <a:rPr dirty="0" sz="1000" spc="229">
                <a:latin typeface="Times New Roman"/>
                <a:cs typeface="Times New Roman"/>
              </a:rPr>
              <a:t> </a:t>
            </a:r>
            <a:r>
              <a:rPr dirty="0" sz="1000" spc="-5">
                <a:latin typeface="Times New Roman"/>
                <a:cs typeface="Times New Roman"/>
              </a:rPr>
              <a:t>.......................................................................................................................................... </a:t>
            </a:r>
            <a:r>
              <a:rPr dirty="0" sz="1000">
                <a:latin typeface="Times New Roman"/>
                <a:cs typeface="Times New Roman"/>
              </a:rPr>
              <a:t>79</a:t>
            </a:r>
            <a:endParaRPr sz="1000">
              <a:latin typeface="Times New Roman"/>
              <a:cs typeface="Times New Roman"/>
            </a:endParaRPr>
          </a:p>
          <a:p>
            <a:pPr marL="12700">
              <a:lnSpc>
                <a:spcPct val="100000"/>
              </a:lnSpc>
              <a:spcBef>
                <a:spcPts val="555"/>
              </a:spcBef>
            </a:pPr>
            <a:r>
              <a:rPr dirty="0" sz="1000" spc="-5">
                <a:latin typeface="Times New Roman"/>
                <a:cs typeface="Times New Roman"/>
              </a:rPr>
              <a:t>Figure </a:t>
            </a:r>
            <a:r>
              <a:rPr dirty="0" sz="1000">
                <a:latin typeface="Times New Roman"/>
                <a:cs typeface="Times New Roman"/>
              </a:rPr>
              <a:t>6-5: </a:t>
            </a:r>
            <a:r>
              <a:rPr dirty="0" sz="1000" spc="-5">
                <a:latin typeface="Times New Roman"/>
                <a:cs typeface="Times New Roman"/>
              </a:rPr>
              <a:t>Top Flange Effect </a:t>
            </a:r>
            <a:r>
              <a:rPr dirty="0" sz="1000" spc="120">
                <a:latin typeface="Times New Roman"/>
                <a:cs typeface="Times New Roman"/>
              </a:rPr>
              <a:t> </a:t>
            </a:r>
            <a:r>
              <a:rPr dirty="0" sz="1000" spc="-5">
                <a:latin typeface="Times New Roman"/>
                <a:cs typeface="Times New Roman"/>
              </a:rPr>
              <a:t>................................................................................................................................................... </a:t>
            </a:r>
            <a:r>
              <a:rPr dirty="0" sz="1000">
                <a:latin typeface="Times New Roman"/>
                <a:cs typeface="Times New Roman"/>
              </a:rPr>
              <a:t>80</a:t>
            </a:r>
            <a:endParaRPr sz="1000">
              <a:latin typeface="Times New Roman"/>
              <a:cs typeface="Times New Roman"/>
            </a:endParaRPr>
          </a:p>
          <a:p>
            <a:pPr marL="12700">
              <a:lnSpc>
                <a:spcPct val="100000"/>
              </a:lnSpc>
              <a:spcBef>
                <a:spcPts val="550"/>
              </a:spcBef>
            </a:pPr>
            <a:r>
              <a:rPr dirty="0" sz="1000" spc="-5">
                <a:latin typeface="Times New Roman"/>
                <a:cs typeface="Times New Roman"/>
              </a:rPr>
              <a:t>Figure </a:t>
            </a:r>
            <a:r>
              <a:rPr dirty="0" sz="1000">
                <a:latin typeface="Times New Roman"/>
                <a:cs typeface="Times New Roman"/>
              </a:rPr>
              <a:t>6-6: </a:t>
            </a:r>
            <a:r>
              <a:rPr dirty="0" sz="1000" spc="-5">
                <a:latin typeface="Times New Roman"/>
                <a:cs typeface="Times New Roman"/>
              </a:rPr>
              <a:t>Camber  Effect .........................................................................................................................................................</a:t>
            </a:r>
            <a:r>
              <a:rPr dirty="0" sz="1000" spc="45">
                <a:latin typeface="Times New Roman"/>
                <a:cs typeface="Times New Roman"/>
              </a:rPr>
              <a:t> </a:t>
            </a:r>
            <a:r>
              <a:rPr dirty="0" sz="1000">
                <a:latin typeface="Times New Roman"/>
                <a:cs typeface="Times New Roman"/>
              </a:rPr>
              <a:t>80</a:t>
            </a:r>
            <a:endParaRPr sz="1000">
              <a:latin typeface="Times New Roman"/>
              <a:cs typeface="Times New Roman"/>
            </a:endParaRPr>
          </a:p>
          <a:p>
            <a:pPr marL="12700">
              <a:lnSpc>
                <a:spcPct val="100000"/>
              </a:lnSpc>
              <a:spcBef>
                <a:spcPts val="555"/>
              </a:spcBef>
            </a:pPr>
            <a:r>
              <a:rPr dirty="0" sz="1000" spc="-5">
                <a:latin typeface="Times New Roman"/>
                <a:cs typeface="Times New Roman"/>
              </a:rPr>
              <a:t>Figure </a:t>
            </a:r>
            <a:r>
              <a:rPr dirty="0" sz="1000">
                <a:latin typeface="Times New Roman"/>
                <a:cs typeface="Times New Roman"/>
              </a:rPr>
              <a:t>6-7: </a:t>
            </a:r>
            <a:r>
              <a:rPr dirty="0" sz="1000" spc="-5">
                <a:latin typeface="Times New Roman"/>
                <a:cs typeface="Times New Roman"/>
              </a:rPr>
              <a:t>Camber  Diagram .....................................................................................................................................................</a:t>
            </a:r>
            <a:r>
              <a:rPr dirty="0" sz="1000" spc="-10">
                <a:latin typeface="Times New Roman"/>
                <a:cs typeface="Times New Roman"/>
              </a:rPr>
              <a:t> </a:t>
            </a:r>
            <a:r>
              <a:rPr dirty="0" sz="1000">
                <a:latin typeface="Times New Roman"/>
                <a:cs typeface="Times New Roman"/>
              </a:rPr>
              <a:t>81</a:t>
            </a:r>
            <a:endParaRPr sz="1000">
              <a:latin typeface="Times New Roman"/>
              <a:cs typeface="Times New Roman"/>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6943343" y="9149645"/>
            <a:ext cx="181610" cy="165735"/>
          </a:xfrm>
          <a:prstGeom prst="rect">
            <a:avLst/>
          </a:prstGeom>
        </p:spPr>
        <p:txBody>
          <a:bodyPr wrap="square" lIns="0" tIns="0" rIns="0" bIns="0" rtlCol="0" vert="horz">
            <a:spAutoFit/>
          </a:bodyPr>
          <a:lstStyle/>
          <a:p>
            <a:pPr marL="38100">
              <a:lnSpc>
                <a:spcPts val="1190"/>
              </a:lnSpc>
            </a:pPr>
            <a:r>
              <a:rPr dirty="0" sz="1000" spc="-5">
                <a:latin typeface="Times New Roman"/>
                <a:cs typeface="Times New Roman"/>
              </a:rPr>
              <a:t>5</a:t>
            </a:r>
            <a:endParaRPr sz="1000">
              <a:latin typeface="Times New Roman"/>
              <a:cs typeface="Times New Roman"/>
            </a:endParaRPr>
          </a:p>
        </p:txBody>
      </p:sp>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3332479" y="887983"/>
            <a:ext cx="1106805" cy="299720"/>
          </a:xfrm>
          <a:prstGeom prst="rect">
            <a:avLst/>
          </a:prstGeom>
        </p:spPr>
        <p:txBody>
          <a:bodyPr wrap="square" lIns="0" tIns="12700" rIns="0" bIns="0" rtlCol="0" vert="horz">
            <a:spAutoFit/>
          </a:bodyPr>
          <a:lstStyle/>
          <a:p>
            <a:pPr marL="12700">
              <a:lnSpc>
                <a:spcPct val="100000"/>
              </a:lnSpc>
              <a:spcBef>
                <a:spcPts val="100"/>
              </a:spcBef>
            </a:pPr>
            <a:r>
              <a:rPr dirty="0" sz="1800" spc="-5" b="1">
                <a:latin typeface="Arial"/>
                <a:cs typeface="Arial"/>
              </a:rPr>
              <a:t>Revisions</a:t>
            </a:r>
            <a:endParaRPr sz="1800">
              <a:latin typeface="Arial"/>
              <a:cs typeface="Arial"/>
            </a:endParaRPr>
          </a:p>
        </p:txBody>
      </p:sp>
      <p:graphicFrame>
        <p:nvGraphicFramePr>
          <p:cNvPr id="4" name="object 4"/>
          <p:cNvGraphicFramePr>
            <a:graphicFrameLocks noGrp="1"/>
          </p:cNvGraphicFramePr>
          <p:nvPr/>
        </p:nvGraphicFramePr>
        <p:xfrm>
          <a:off x="676655" y="1563630"/>
          <a:ext cx="6410325" cy="1811020"/>
        </p:xfrm>
        <a:graphic>
          <a:graphicData uri="http://schemas.openxmlformats.org/drawingml/2006/table">
            <a:tbl>
              <a:tblPr firstRow="1" bandRow="1">
                <a:tableStyleId>{2D5ABB26-0587-4C30-8999-92F81FD0307C}</a:tableStyleId>
              </a:tblPr>
              <a:tblGrid>
                <a:gridCol w="762000"/>
                <a:gridCol w="594994"/>
                <a:gridCol w="506094"/>
                <a:gridCol w="4545965"/>
              </a:tblGrid>
              <a:tr h="236213">
                <a:tc>
                  <a:txBody>
                    <a:bodyPr/>
                    <a:lstStyle/>
                    <a:p>
                      <a:pPr marL="77470">
                        <a:lnSpc>
                          <a:spcPts val="1195"/>
                        </a:lnSpc>
                      </a:pPr>
                      <a:r>
                        <a:rPr dirty="0" sz="1000" spc="-5" b="1">
                          <a:solidFill>
                            <a:srgbClr val="365F91"/>
                          </a:solidFill>
                          <a:latin typeface="Times New Roman"/>
                          <a:cs typeface="Times New Roman"/>
                        </a:rPr>
                        <a:t>Date</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c>
                  <a:txBody>
                    <a:bodyPr/>
                    <a:lstStyle/>
                    <a:p>
                      <a:pPr marL="103505">
                        <a:lnSpc>
                          <a:spcPts val="1195"/>
                        </a:lnSpc>
                      </a:pPr>
                      <a:r>
                        <a:rPr dirty="0" sz="1000" spc="-5" b="1">
                          <a:solidFill>
                            <a:srgbClr val="365F91"/>
                          </a:solidFill>
                          <a:latin typeface="Times New Roman"/>
                          <a:cs typeface="Times New Roman"/>
                        </a:rPr>
                        <a:t>Version</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c>
                  <a:txBody>
                    <a:bodyPr/>
                    <a:lstStyle/>
                    <a:p>
                      <a:pPr marL="68580">
                        <a:lnSpc>
                          <a:spcPts val="1195"/>
                        </a:lnSpc>
                      </a:pPr>
                      <a:r>
                        <a:rPr dirty="0" sz="1000" b="1">
                          <a:solidFill>
                            <a:srgbClr val="365F91"/>
                          </a:solidFill>
                          <a:latin typeface="Times New Roman"/>
                          <a:cs typeface="Times New Roman"/>
                        </a:rPr>
                        <a:t>Name</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c>
                  <a:txBody>
                    <a:bodyPr/>
                    <a:lstStyle/>
                    <a:p>
                      <a:pPr marL="118745">
                        <a:lnSpc>
                          <a:spcPts val="1195"/>
                        </a:lnSpc>
                      </a:pPr>
                      <a:r>
                        <a:rPr dirty="0" sz="1000" spc="-5" b="1">
                          <a:solidFill>
                            <a:srgbClr val="365F91"/>
                          </a:solidFill>
                          <a:latin typeface="Times New Roman"/>
                          <a:cs typeface="Times New Roman"/>
                        </a:rPr>
                        <a:t>Revision</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r>
              <a:tr h="228600">
                <a:tc>
                  <a:txBody>
                    <a:bodyPr/>
                    <a:lstStyle/>
                    <a:p>
                      <a:pPr marL="77470">
                        <a:lnSpc>
                          <a:spcPts val="1185"/>
                        </a:lnSpc>
                      </a:pPr>
                      <a:r>
                        <a:rPr dirty="0" sz="1000" spc="-5">
                          <a:solidFill>
                            <a:srgbClr val="365F91"/>
                          </a:solidFill>
                          <a:latin typeface="Times New Roman"/>
                          <a:cs typeface="Times New Roman"/>
                        </a:rPr>
                        <a:t>10/8/2018</a:t>
                      </a:r>
                      <a:endParaRPr sz="1000">
                        <a:latin typeface="Times New Roman"/>
                        <a:cs typeface="Times New Roman"/>
                      </a:endParaRPr>
                    </a:p>
                  </a:txBody>
                  <a:tcPr marL="0" marR="0" marB="0" marT="0">
                    <a:lnT w="12700">
                      <a:solidFill>
                        <a:srgbClr val="4F81BC"/>
                      </a:solidFill>
                      <a:prstDash val="solid"/>
                    </a:lnT>
                    <a:solidFill>
                      <a:srgbClr val="D2DFED"/>
                    </a:solidFill>
                  </a:tcPr>
                </a:tc>
                <a:tc>
                  <a:txBody>
                    <a:bodyPr/>
                    <a:lstStyle/>
                    <a:p>
                      <a:pPr marL="103505">
                        <a:lnSpc>
                          <a:spcPts val="1185"/>
                        </a:lnSpc>
                      </a:pPr>
                      <a:r>
                        <a:rPr dirty="0" sz="1000">
                          <a:solidFill>
                            <a:srgbClr val="365F91"/>
                          </a:solidFill>
                          <a:latin typeface="Times New Roman"/>
                          <a:cs typeface="Times New Roman"/>
                        </a:rPr>
                        <a:t>1.0</a:t>
                      </a:r>
                      <a:endParaRPr sz="1000">
                        <a:latin typeface="Times New Roman"/>
                        <a:cs typeface="Times New Roman"/>
                      </a:endParaRPr>
                    </a:p>
                  </a:txBody>
                  <a:tcPr marL="0" marR="0" marB="0" marT="0">
                    <a:lnT w="12700">
                      <a:solidFill>
                        <a:srgbClr val="4F81BC"/>
                      </a:solidFill>
                      <a:prstDash val="solid"/>
                    </a:lnT>
                    <a:solidFill>
                      <a:srgbClr val="D2DFED"/>
                    </a:solidFill>
                  </a:tcPr>
                </a:tc>
                <a:tc>
                  <a:txBody>
                    <a:bodyPr/>
                    <a:lstStyle/>
                    <a:p>
                      <a:pPr marL="68580">
                        <a:lnSpc>
                          <a:spcPts val="1185"/>
                        </a:lnSpc>
                      </a:pPr>
                      <a:r>
                        <a:rPr dirty="0" sz="1000" spc="-5">
                          <a:solidFill>
                            <a:srgbClr val="365F91"/>
                          </a:solidFill>
                          <a:latin typeface="Times New Roman"/>
                          <a:cs typeface="Times New Roman"/>
                        </a:rPr>
                        <a:t>Brice</a:t>
                      </a:r>
                      <a:endParaRPr sz="1000">
                        <a:latin typeface="Times New Roman"/>
                        <a:cs typeface="Times New Roman"/>
                      </a:endParaRPr>
                    </a:p>
                  </a:txBody>
                  <a:tcPr marL="0" marR="0" marB="0" marT="0">
                    <a:lnT w="12700">
                      <a:solidFill>
                        <a:srgbClr val="4F81BC"/>
                      </a:solidFill>
                      <a:prstDash val="solid"/>
                    </a:lnT>
                    <a:solidFill>
                      <a:srgbClr val="D2DFED"/>
                    </a:solidFill>
                  </a:tcPr>
                </a:tc>
                <a:tc>
                  <a:txBody>
                    <a:bodyPr/>
                    <a:lstStyle/>
                    <a:p>
                      <a:pPr marL="118745">
                        <a:lnSpc>
                          <a:spcPts val="1185"/>
                        </a:lnSpc>
                      </a:pPr>
                      <a:r>
                        <a:rPr dirty="0" sz="1000" spc="-5">
                          <a:solidFill>
                            <a:srgbClr val="365F91"/>
                          </a:solidFill>
                          <a:latin typeface="Times New Roman"/>
                          <a:cs typeface="Times New Roman"/>
                        </a:rPr>
                        <a:t>Original example</a:t>
                      </a:r>
                      <a:endParaRPr sz="1000">
                        <a:latin typeface="Times New Roman"/>
                        <a:cs typeface="Times New Roman"/>
                      </a:endParaRPr>
                    </a:p>
                  </a:txBody>
                  <a:tcPr marL="0" marR="0" marB="0" marT="0">
                    <a:lnT w="12700">
                      <a:solidFill>
                        <a:srgbClr val="4F81BC"/>
                      </a:solidFill>
                      <a:prstDash val="solid"/>
                    </a:lnT>
                    <a:solidFill>
                      <a:srgbClr val="D2DFED"/>
                    </a:solidFill>
                  </a:tcPr>
                </a:tc>
              </a:tr>
              <a:tr h="222503">
                <a:tc>
                  <a:txBody>
                    <a:bodyPr/>
                    <a:lstStyle/>
                    <a:p>
                      <a:pPr marL="77470">
                        <a:lnSpc>
                          <a:spcPts val="1135"/>
                        </a:lnSpc>
                      </a:pPr>
                      <a:r>
                        <a:rPr dirty="0" sz="1000" spc="-5">
                          <a:solidFill>
                            <a:srgbClr val="365F91"/>
                          </a:solidFill>
                          <a:latin typeface="Times New Roman"/>
                          <a:cs typeface="Times New Roman"/>
                        </a:rPr>
                        <a:t>03/09/2022</a:t>
                      </a:r>
                      <a:endParaRPr sz="1000">
                        <a:latin typeface="Times New Roman"/>
                        <a:cs typeface="Times New Roman"/>
                      </a:endParaRPr>
                    </a:p>
                  </a:txBody>
                  <a:tcPr marL="0" marR="0" marB="0" marT="0"/>
                </a:tc>
                <a:tc>
                  <a:txBody>
                    <a:bodyPr/>
                    <a:lstStyle/>
                    <a:p>
                      <a:pPr marL="103505">
                        <a:lnSpc>
                          <a:spcPts val="1135"/>
                        </a:lnSpc>
                      </a:pPr>
                      <a:r>
                        <a:rPr dirty="0" sz="1000">
                          <a:solidFill>
                            <a:srgbClr val="365F91"/>
                          </a:solidFill>
                          <a:latin typeface="Times New Roman"/>
                          <a:cs typeface="Times New Roman"/>
                        </a:rPr>
                        <a:t>2.0</a:t>
                      </a:r>
                      <a:endParaRPr sz="1000">
                        <a:latin typeface="Times New Roman"/>
                        <a:cs typeface="Times New Roman"/>
                      </a:endParaRPr>
                    </a:p>
                  </a:txBody>
                  <a:tcPr marL="0" marR="0" marB="0" marT="0"/>
                </a:tc>
                <a:tc>
                  <a:txBody>
                    <a:bodyPr/>
                    <a:lstStyle/>
                    <a:p>
                      <a:pPr marL="68580">
                        <a:lnSpc>
                          <a:spcPts val="1135"/>
                        </a:lnSpc>
                      </a:pPr>
                      <a:r>
                        <a:rPr dirty="0" sz="1000" spc="-5">
                          <a:solidFill>
                            <a:srgbClr val="365F91"/>
                          </a:solidFill>
                          <a:latin typeface="Times New Roman"/>
                          <a:cs typeface="Times New Roman"/>
                        </a:rPr>
                        <a:t>Brice</a:t>
                      </a:r>
                      <a:endParaRPr sz="1000">
                        <a:latin typeface="Times New Roman"/>
                        <a:cs typeface="Times New Roman"/>
                      </a:endParaRPr>
                    </a:p>
                  </a:txBody>
                  <a:tcPr marL="0" marR="0" marB="0" marT="0"/>
                </a:tc>
                <a:tc>
                  <a:txBody>
                    <a:bodyPr/>
                    <a:lstStyle/>
                    <a:p>
                      <a:pPr marL="118745">
                        <a:lnSpc>
                          <a:spcPts val="1135"/>
                        </a:lnSpc>
                      </a:pPr>
                      <a:r>
                        <a:rPr dirty="0" sz="1000" spc="-5">
                          <a:solidFill>
                            <a:srgbClr val="365F91"/>
                          </a:solidFill>
                          <a:latin typeface="Times New Roman"/>
                          <a:cs typeface="Times New Roman"/>
                        </a:rPr>
                        <a:t>Updated calculations </a:t>
                      </a:r>
                      <a:r>
                        <a:rPr dirty="0" sz="1000" spc="-10">
                          <a:solidFill>
                            <a:srgbClr val="365F91"/>
                          </a:solidFill>
                          <a:latin typeface="Times New Roman"/>
                          <a:cs typeface="Times New Roman"/>
                        </a:rPr>
                        <a:t>of </a:t>
                      </a:r>
                      <a:r>
                        <a:rPr dirty="0" sz="1000" spc="-5">
                          <a:solidFill>
                            <a:srgbClr val="365F91"/>
                          </a:solidFill>
                          <a:latin typeface="Times New Roman"/>
                          <a:cs typeface="Times New Roman"/>
                        </a:rPr>
                        <a:t>capacity reduction factor </a:t>
                      </a:r>
                      <a:r>
                        <a:rPr dirty="0" sz="1000">
                          <a:solidFill>
                            <a:srgbClr val="365F91"/>
                          </a:solidFill>
                          <a:latin typeface="Times New Roman"/>
                          <a:cs typeface="Times New Roman"/>
                        </a:rPr>
                        <a:t>for</a:t>
                      </a:r>
                      <a:r>
                        <a:rPr dirty="0" sz="1000" spc="25">
                          <a:solidFill>
                            <a:srgbClr val="365F91"/>
                          </a:solidFill>
                          <a:latin typeface="Times New Roman"/>
                          <a:cs typeface="Times New Roman"/>
                        </a:rPr>
                        <a:t> </a:t>
                      </a:r>
                      <a:r>
                        <a:rPr dirty="0" sz="1000" spc="-5">
                          <a:solidFill>
                            <a:srgbClr val="365F91"/>
                          </a:solidFill>
                          <a:latin typeface="Times New Roman"/>
                          <a:cs typeface="Times New Roman"/>
                        </a:rPr>
                        <a:t>flexure</a:t>
                      </a:r>
                      <a:endParaRPr sz="1000">
                        <a:latin typeface="Times New Roman"/>
                        <a:cs typeface="Times New Roman"/>
                      </a:endParaRPr>
                    </a:p>
                  </a:txBody>
                  <a:tcPr marL="0" marR="0" marB="0" marT="0"/>
                </a:tc>
              </a:tr>
              <a:tr h="367284">
                <a:tc>
                  <a:txBody>
                    <a:bodyPr/>
                    <a:lstStyle/>
                    <a:p>
                      <a:pPr marL="77470">
                        <a:lnSpc>
                          <a:spcPts val="1135"/>
                        </a:lnSpc>
                      </a:pPr>
                      <a:r>
                        <a:rPr dirty="0" sz="1000" spc="-5">
                          <a:solidFill>
                            <a:srgbClr val="365F91"/>
                          </a:solidFill>
                          <a:latin typeface="Times New Roman"/>
                          <a:cs typeface="Times New Roman"/>
                        </a:rPr>
                        <a:t>03/18/2022</a:t>
                      </a:r>
                      <a:endParaRPr sz="1000">
                        <a:latin typeface="Times New Roman"/>
                        <a:cs typeface="Times New Roman"/>
                      </a:endParaRPr>
                    </a:p>
                  </a:txBody>
                  <a:tcPr marL="0" marR="0" marB="0" marT="0">
                    <a:solidFill>
                      <a:srgbClr val="D2DFED"/>
                    </a:solidFill>
                  </a:tcPr>
                </a:tc>
                <a:tc>
                  <a:txBody>
                    <a:bodyPr/>
                    <a:lstStyle/>
                    <a:p>
                      <a:pPr marL="103505">
                        <a:lnSpc>
                          <a:spcPts val="1135"/>
                        </a:lnSpc>
                      </a:pPr>
                      <a:r>
                        <a:rPr dirty="0" sz="1000">
                          <a:solidFill>
                            <a:srgbClr val="365F91"/>
                          </a:solidFill>
                          <a:latin typeface="Times New Roman"/>
                          <a:cs typeface="Times New Roman"/>
                        </a:rPr>
                        <a:t>3.0</a:t>
                      </a:r>
                      <a:endParaRPr sz="1000">
                        <a:latin typeface="Times New Roman"/>
                        <a:cs typeface="Times New Roman"/>
                      </a:endParaRPr>
                    </a:p>
                  </a:txBody>
                  <a:tcPr marL="0" marR="0" marB="0" marT="0">
                    <a:solidFill>
                      <a:srgbClr val="D2DFED"/>
                    </a:solidFill>
                  </a:tcPr>
                </a:tc>
                <a:tc>
                  <a:txBody>
                    <a:bodyPr/>
                    <a:lstStyle/>
                    <a:p>
                      <a:pPr marL="68580">
                        <a:lnSpc>
                          <a:spcPts val="1135"/>
                        </a:lnSpc>
                      </a:pPr>
                      <a:r>
                        <a:rPr dirty="0" sz="1000" spc="-5">
                          <a:solidFill>
                            <a:srgbClr val="365F91"/>
                          </a:solidFill>
                          <a:latin typeface="Times New Roman"/>
                          <a:cs typeface="Times New Roman"/>
                        </a:rPr>
                        <a:t>Brice</a:t>
                      </a:r>
                      <a:endParaRPr sz="1000">
                        <a:latin typeface="Times New Roman"/>
                        <a:cs typeface="Times New Roman"/>
                      </a:endParaRPr>
                    </a:p>
                  </a:txBody>
                  <a:tcPr marL="0" marR="0" marB="0" marT="0">
                    <a:solidFill>
                      <a:srgbClr val="D2DFED"/>
                    </a:solidFill>
                  </a:tcPr>
                </a:tc>
                <a:tc>
                  <a:txBody>
                    <a:bodyPr/>
                    <a:lstStyle/>
                    <a:p>
                      <a:pPr marL="118745" marR="383540">
                        <a:lnSpc>
                          <a:spcPts val="1150"/>
                        </a:lnSpc>
                      </a:pPr>
                      <a:r>
                        <a:rPr dirty="0" sz="1000" spc="-5">
                          <a:solidFill>
                            <a:srgbClr val="365F91"/>
                          </a:solidFill>
                          <a:latin typeface="Times New Roman"/>
                          <a:cs typeface="Times New Roman"/>
                        </a:rPr>
                        <a:t>Changed bridge configuration and girder type so design includes temporary </a:t>
                      </a:r>
                      <a:r>
                        <a:rPr dirty="0" sz="1000" spc="-10">
                          <a:solidFill>
                            <a:srgbClr val="365F91"/>
                          </a:solidFill>
                          <a:latin typeface="Times New Roman"/>
                          <a:cs typeface="Times New Roman"/>
                        </a:rPr>
                        <a:t>top  </a:t>
                      </a:r>
                      <a:r>
                        <a:rPr dirty="0" sz="1000" spc="-5">
                          <a:solidFill>
                            <a:srgbClr val="365F91"/>
                          </a:solidFill>
                          <a:latin typeface="Times New Roman"/>
                          <a:cs typeface="Times New Roman"/>
                        </a:rPr>
                        <a:t>strands </a:t>
                      </a:r>
                      <a:r>
                        <a:rPr dirty="0" sz="1000">
                          <a:solidFill>
                            <a:srgbClr val="365F91"/>
                          </a:solidFill>
                          <a:latin typeface="Times New Roman"/>
                          <a:cs typeface="Times New Roman"/>
                        </a:rPr>
                        <a:t>for </a:t>
                      </a:r>
                      <a:r>
                        <a:rPr dirty="0" sz="1000" spc="-5">
                          <a:solidFill>
                            <a:srgbClr val="365F91"/>
                          </a:solidFill>
                          <a:latin typeface="Times New Roman"/>
                          <a:cs typeface="Times New Roman"/>
                        </a:rPr>
                        <a:t>shipping.</a:t>
                      </a:r>
                      <a:endParaRPr sz="1000">
                        <a:latin typeface="Times New Roman"/>
                        <a:cs typeface="Times New Roman"/>
                      </a:endParaRPr>
                    </a:p>
                  </a:txBody>
                  <a:tcPr marL="0" marR="0" marB="0" marT="0">
                    <a:solidFill>
                      <a:srgbClr val="D2DFED"/>
                    </a:solidFill>
                  </a:tcPr>
                </a:tc>
              </a:tr>
              <a:tr h="515111">
                <a:tc>
                  <a:txBody>
                    <a:bodyPr/>
                    <a:lstStyle/>
                    <a:p>
                      <a:pPr marL="77470">
                        <a:lnSpc>
                          <a:spcPts val="1135"/>
                        </a:lnSpc>
                      </a:pPr>
                      <a:r>
                        <a:rPr dirty="0" sz="1000" spc="-5">
                          <a:solidFill>
                            <a:srgbClr val="365F91"/>
                          </a:solidFill>
                          <a:latin typeface="Times New Roman"/>
                          <a:cs typeface="Times New Roman"/>
                        </a:rPr>
                        <a:t>06/02/2022</a:t>
                      </a:r>
                      <a:endParaRPr sz="1000">
                        <a:latin typeface="Times New Roman"/>
                        <a:cs typeface="Times New Roman"/>
                      </a:endParaRPr>
                    </a:p>
                  </a:txBody>
                  <a:tcPr marL="0" marR="0" marB="0" marT="0"/>
                </a:tc>
                <a:tc>
                  <a:txBody>
                    <a:bodyPr/>
                    <a:lstStyle/>
                    <a:p>
                      <a:pPr marL="103505">
                        <a:lnSpc>
                          <a:spcPts val="1135"/>
                        </a:lnSpc>
                      </a:pPr>
                      <a:r>
                        <a:rPr dirty="0" sz="1000">
                          <a:solidFill>
                            <a:srgbClr val="365F91"/>
                          </a:solidFill>
                          <a:latin typeface="Times New Roman"/>
                          <a:cs typeface="Times New Roman"/>
                        </a:rPr>
                        <a:t>3.1</a:t>
                      </a:r>
                      <a:endParaRPr sz="1000">
                        <a:latin typeface="Times New Roman"/>
                        <a:cs typeface="Times New Roman"/>
                      </a:endParaRPr>
                    </a:p>
                  </a:txBody>
                  <a:tcPr marL="0" marR="0" marB="0" marT="0"/>
                </a:tc>
                <a:tc>
                  <a:txBody>
                    <a:bodyPr/>
                    <a:lstStyle/>
                    <a:p>
                      <a:pPr marL="68580">
                        <a:lnSpc>
                          <a:spcPts val="1135"/>
                        </a:lnSpc>
                      </a:pPr>
                      <a:r>
                        <a:rPr dirty="0" sz="1000" spc="-5">
                          <a:solidFill>
                            <a:srgbClr val="365F91"/>
                          </a:solidFill>
                          <a:latin typeface="Times New Roman"/>
                          <a:cs typeface="Times New Roman"/>
                        </a:rPr>
                        <a:t>Brice</a:t>
                      </a:r>
                      <a:endParaRPr sz="1000">
                        <a:latin typeface="Times New Roman"/>
                        <a:cs typeface="Times New Roman"/>
                      </a:endParaRPr>
                    </a:p>
                  </a:txBody>
                  <a:tcPr marL="0" marR="0" marB="0" marT="0"/>
                </a:tc>
                <a:tc>
                  <a:txBody>
                    <a:bodyPr/>
                    <a:lstStyle/>
                    <a:p>
                      <a:pPr marL="118745" marR="81280">
                        <a:lnSpc>
                          <a:spcPts val="1150"/>
                        </a:lnSpc>
                        <a:spcBef>
                          <a:spcPts val="15"/>
                        </a:spcBef>
                      </a:pPr>
                      <a:r>
                        <a:rPr dirty="0" sz="1000" spc="-5">
                          <a:solidFill>
                            <a:srgbClr val="365F91"/>
                          </a:solidFill>
                          <a:latin typeface="Times New Roman"/>
                          <a:cs typeface="Times New Roman"/>
                        </a:rPr>
                        <a:t>Evaluation </a:t>
                      </a:r>
                      <a:r>
                        <a:rPr dirty="0" sz="1000" spc="-10">
                          <a:solidFill>
                            <a:srgbClr val="365F91"/>
                          </a:solidFill>
                          <a:latin typeface="Times New Roman"/>
                          <a:cs typeface="Times New Roman"/>
                        </a:rPr>
                        <a:t>of </a:t>
                      </a:r>
                      <a:r>
                        <a:rPr dirty="0" sz="1000" spc="-5">
                          <a:solidFill>
                            <a:srgbClr val="365F91"/>
                          </a:solidFill>
                          <a:latin typeface="Times New Roman"/>
                          <a:cs typeface="Times New Roman"/>
                        </a:rPr>
                        <a:t>total reinforcement strain from moment capacity analysis did </a:t>
                      </a:r>
                      <a:r>
                        <a:rPr dirty="0" sz="1000">
                          <a:solidFill>
                            <a:srgbClr val="365F91"/>
                          </a:solidFill>
                          <a:latin typeface="Times New Roman"/>
                          <a:cs typeface="Times New Roman"/>
                        </a:rPr>
                        <a:t>not  </a:t>
                      </a:r>
                      <a:r>
                        <a:rPr dirty="0" sz="1000" spc="-5">
                          <a:solidFill>
                            <a:srgbClr val="365F91"/>
                          </a:solidFill>
                          <a:latin typeface="Times New Roman"/>
                          <a:cs typeface="Times New Roman"/>
                        </a:rPr>
                        <a:t>include the initial strain. The calculation is updated </a:t>
                      </a:r>
                      <a:r>
                        <a:rPr dirty="0" sz="1000" spc="-10">
                          <a:solidFill>
                            <a:srgbClr val="365F91"/>
                          </a:solidFill>
                          <a:latin typeface="Times New Roman"/>
                          <a:cs typeface="Times New Roman"/>
                        </a:rPr>
                        <a:t>to </a:t>
                      </a:r>
                      <a:r>
                        <a:rPr dirty="0" sz="1000" spc="-5">
                          <a:solidFill>
                            <a:srgbClr val="365F91"/>
                          </a:solidFill>
                          <a:latin typeface="Times New Roman"/>
                          <a:cs typeface="Times New Roman"/>
                        </a:rPr>
                        <a:t>show the total strain is the sum  </a:t>
                      </a:r>
                      <a:r>
                        <a:rPr dirty="0" sz="1000">
                          <a:solidFill>
                            <a:srgbClr val="365F91"/>
                          </a:solidFill>
                          <a:latin typeface="Times New Roman"/>
                          <a:cs typeface="Times New Roman"/>
                        </a:rPr>
                        <a:t>of </a:t>
                      </a:r>
                      <a:r>
                        <a:rPr dirty="0" sz="1000" spc="-5">
                          <a:solidFill>
                            <a:srgbClr val="365F91"/>
                          </a:solidFill>
                          <a:latin typeface="Times New Roman"/>
                          <a:cs typeface="Times New Roman"/>
                        </a:rPr>
                        <a:t>the </a:t>
                      </a:r>
                      <a:r>
                        <a:rPr dirty="0" sz="1000">
                          <a:solidFill>
                            <a:srgbClr val="365F91"/>
                          </a:solidFill>
                          <a:latin typeface="Times New Roman"/>
                          <a:cs typeface="Times New Roman"/>
                        </a:rPr>
                        <a:t>net </a:t>
                      </a:r>
                      <a:r>
                        <a:rPr dirty="0" sz="1000" spc="-10">
                          <a:solidFill>
                            <a:srgbClr val="365F91"/>
                          </a:solidFill>
                          <a:latin typeface="Times New Roman"/>
                          <a:cs typeface="Times New Roman"/>
                        </a:rPr>
                        <a:t>tensile </a:t>
                      </a:r>
                      <a:r>
                        <a:rPr dirty="0" sz="1000" spc="-5">
                          <a:solidFill>
                            <a:srgbClr val="365F91"/>
                          </a:solidFill>
                          <a:latin typeface="Times New Roman"/>
                          <a:cs typeface="Times New Roman"/>
                        </a:rPr>
                        <a:t>strain and the initial</a:t>
                      </a:r>
                      <a:r>
                        <a:rPr dirty="0" sz="1000" spc="35">
                          <a:solidFill>
                            <a:srgbClr val="365F91"/>
                          </a:solidFill>
                          <a:latin typeface="Times New Roman"/>
                          <a:cs typeface="Times New Roman"/>
                        </a:rPr>
                        <a:t> </a:t>
                      </a:r>
                      <a:r>
                        <a:rPr dirty="0" sz="1000" spc="-5">
                          <a:solidFill>
                            <a:srgbClr val="365F91"/>
                          </a:solidFill>
                          <a:latin typeface="Times New Roman"/>
                          <a:cs typeface="Times New Roman"/>
                        </a:rPr>
                        <a:t>strain.</a:t>
                      </a:r>
                      <a:endParaRPr sz="1000">
                        <a:latin typeface="Times New Roman"/>
                        <a:cs typeface="Times New Roman"/>
                      </a:endParaRPr>
                    </a:p>
                  </a:txBody>
                  <a:tcPr marL="0" marR="0" marB="0" marT="1905"/>
                </a:tc>
              </a:tr>
              <a:tr h="228600">
                <a:tc>
                  <a:txBody>
                    <a:bodyPr/>
                    <a:lstStyle/>
                    <a:p>
                      <a:pPr marL="77470">
                        <a:lnSpc>
                          <a:spcPts val="1135"/>
                        </a:lnSpc>
                      </a:pPr>
                      <a:r>
                        <a:rPr dirty="0" sz="1000" spc="-5">
                          <a:solidFill>
                            <a:srgbClr val="365F91"/>
                          </a:solidFill>
                          <a:latin typeface="Times New Roman"/>
                          <a:cs typeface="Times New Roman"/>
                        </a:rPr>
                        <a:t>10/19/2022</a:t>
                      </a:r>
                      <a:endParaRPr sz="10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marL="103505">
                        <a:lnSpc>
                          <a:spcPts val="1135"/>
                        </a:lnSpc>
                      </a:pPr>
                      <a:r>
                        <a:rPr dirty="0" sz="1000">
                          <a:solidFill>
                            <a:srgbClr val="365F91"/>
                          </a:solidFill>
                          <a:latin typeface="Times New Roman"/>
                          <a:cs typeface="Times New Roman"/>
                        </a:rPr>
                        <a:t>3.2</a:t>
                      </a:r>
                      <a:endParaRPr sz="10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marL="68580">
                        <a:lnSpc>
                          <a:spcPts val="1135"/>
                        </a:lnSpc>
                      </a:pPr>
                      <a:r>
                        <a:rPr dirty="0" sz="1000" spc="-5">
                          <a:solidFill>
                            <a:srgbClr val="365F91"/>
                          </a:solidFill>
                          <a:latin typeface="Times New Roman"/>
                          <a:cs typeface="Times New Roman"/>
                        </a:rPr>
                        <a:t>Brice</a:t>
                      </a:r>
                      <a:endParaRPr sz="1000">
                        <a:latin typeface="Times New Roman"/>
                        <a:cs typeface="Times New Roman"/>
                      </a:endParaRPr>
                    </a:p>
                  </a:txBody>
                  <a:tcPr marL="0" marR="0" marB="0" marT="0">
                    <a:lnB w="12700">
                      <a:solidFill>
                        <a:srgbClr val="4F81BC"/>
                      </a:solidFill>
                      <a:prstDash val="solid"/>
                    </a:lnB>
                    <a:solidFill>
                      <a:srgbClr val="D2DFED"/>
                    </a:solidFill>
                  </a:tcPr>
                </a:tc>
                <a:tc>
                  <a:txBody>
                    <a:bodyPr/>
                    <a:lstStyle/>
                    <a:p>
                      <a:pPr marL="118745">
                        <a:lnSpc>
                          <a:spcPts val="1135"/>
                        </a:lnSpc>
                      </a:pPr>
                      <a:r>
                        <a:rPr dirty="0" sz="1000" spc="-5">
                          <a:solidFill>
                            <a:srgbClr val="365F91"/>
                          </a:solidFill>
                          <a:latin typeface="Times New Roman"/>
                          <a:cs typeface="Times New Roman"/>
                        </a:rPr>
                        <a:t>Editorial and format</a:t>
                      </a:r>
                      <a:r>
                        <a:rPr dirty="0" sz="1000" spc="-10">
                          <a:solidFill>
                            <a:srgbClr val="365F91"/>
                          </a:solidFill>
                          <a:latin typeface="Times New Roman"/>
                          <a:cs typeface="Times New Roman"/>
                        </a:rPr>
                        <a:t> </a:t>
                      </a:r>
                      <a:r>
                        <a:rPr dirty="0" sz="1000" spc="-5">
                          <a:solidFill>
                            <a:srgbClr val="365F91"/>
                          </a:solidFill>
                          <a:latin typeface="Times New Roman"/>
                          <a:cs typeface="Times New Roman"/>
                        </a:rPr>
                        <a:t>revisions</a:t>
                      </a:r>
                      <a:endParaRPr sz="1000">
                        <a:latin typeface="Times New Roman"/>
                        <a:cs typeface="Times New Roman"/>
                      </a:endParaRPr>
                    </a:p>
                  </a:txBody>
                  <a:tcPr marL="0" marR="0" marB="0" marT="0">
                    <a:lnB w="12700">
                      <a:solidFill>
                        <a:srgbClr val="4F81BC"/>
                      </a:solidFill>
                      <a:prstDash val="solid"/>
                    </a:lnB>
                    <a:solidFill>
                      <a:srgbClr val="D2DFED"/>
                    </a:solidFill>
                  </a:tcPr>
                </a:tc>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673100" y="995505"/>
            <a:ext cx="6252210" cy="2392680"/>
          </a:xfrm>
          <a:prstGeom prst="rect">
            <a:avLst/>
          </a:prstGeom>
        </p:spPr>
        <p:txBody>
          <a:bodyPr wrap="square" lIns="0" tIns="59690" rIns="0" bIns="0" rtlCol="0" vert="horz">
            <a:spAutoFit/>
          </a:bodyPr>
          <a:lstStyle/>
          <a:p>
            <a:pPr marL="286385" indent="-274320">
              <a:lnSpc>
                <a:spcPct val="100000"/>
              </a:lnSpc>
              <a:spcBef>
                <a:spcPts val="470"/>
              </a:spcBef>
              <a:buFont typeface="Arial"/>
              <a:buAutoNum type="arabicPlain"/>
              <a:tabLst>
                <a:tab pos="286385" algn="l"/>
                <a:tab pos="287020" algn="l"/>
              </a:tabLst>
            </a:pPr>
            <a:r>
              <a:rPr dirty="0" sz="1400" spc="-5" b="1">
                <a:latin typeface="Arial"/>
                <a:cs typeface="Arial"/>
              </a:rPr>
              <a:t>I</a:t>
            </a:r>
            <a:r>
              <a:rPr dirty="0" sz="1400" spc="-5" b="1">
                <a:latin typeface="Arial"/>
                <a:cs typeface="Arial"/>
              </a:rPr>
              <a:t>ntroduction</a:t>
            </a:r>
            <a:endParaRPr sz="1400">
              <a:latin typeface="Arial"/>
              <a:cs typeface="Arial"/>
            </a:endParaRPr>
          </a:p>
          <a:p>
            <a:pPr marL="12700" marR="5080">
              <a:lnSpc>
                <a:spcPts val="1150"/>
              </a:lnSpc>
              <a:spcBef>
                <a:spcPts val="335"/>
              </a:spcBef>
            </a:pPr>
            <a:r>
              <a:rPr dirty="0" sz="1000" spc="-5">
                <a:latin typeface="Times New Roman"/>
                <a:cs typeface="Times New Roman"/>
              </a:rPr>
              <a:t>The purpose </a:t>
            </a:r>
            <a:r>
              <a:rPr dirty="0" sz="1000">
                <a:latin typeface="Times New Roman"/>
                <a:cs typeface="Times New Roman"/>
              </a:rPr>
              <a:t>of </a:t>
            </a:r>
            <a:r>
              <a:rPr dirty="0" sz="1000" spc="-5">
                <a:latin typeface="Times New Roman"/>
                <a:cs typeface="Times New Roman"/>
              </a:rPr>
              <a:t>this document is to illustrate </a:t>
            </a:r>
            <a:r>
              <a:rPr dirty="0" sz="1000">
                <a:latin typeface="Times New Roman"/>
                <a:cs typeface="Times New Roman"/>
              </a:rPr>
              <a:t>how </a:t>
            </a:r>
            <a:r>
              <a:rPr dirty="0" sz="1000" spc="-5">
                <a:latin typeface="Times New Roman"/>
                <a:cs typeface="Times New Roman"/>
              </a:rPr>
              <a:t>the PGSuper computer program performs its computations. PGSuper is a  </a:t>
            </a:r>
            <a:r>
              <a:rPr dirty="0" sz="1000">
                <a:latin typeface="Times New Roman"/>
                <a:cs typeface="Times New Roman"/>
              </a:rPr>
              <a:t>computer </a:t>
            </a:r>
            <a:r>
              <a:rPr dirty="0" sz="1000" spc="-5">
                <a:latin typeface="Times New Roman"/>
                <a:cs typeface="Times New Roman"/>
              </a:rPr>
              <a:t>program </a:t>
            </a:r>
            <a:r>
              <a:rPr dirty="0" sz="1000">
                <a:latin typeface="Times New Roman"/>
                <a:cs typeface="Times New Roman"/>
              </a:rPr>
              <a:t>for </a:t>
            </a:r>
            <a:r>
              <a:rPr dirty="0" sz="1000" spc="-5">
                <a:latin typeface="Times New Roman"/>
                <a:cs typeface="Times New Roman"/>
              </a:rPr>
              <a:t>the design, analysis, and load rating </a:t>
            </a:r>
            <a:r>
              <a:rPr dirty="0" sz="1000" spc="-10">
                <a:latin typeface="Times New Roman"/>
                <a:cs typeface="Times New Roman"/>
              </a:rPr>
              <a:t>of </a:t>
            </a:r>
            <a:r>
              <a:rPr dirty="0" sz="1000" spc="-5">
                <a:latin typeface="Times New Roman"/>
                <a:cs typeface="Times New Roman"/>
              </a:rPr>
              <a:t>precast, prestressed concrete girder</a:t>
            </a:r>
            <a:r>
              <a:rPr dirty="0" sz="1000" spc="95">
                <a:latin typeface="Times New Roman"/>
                <a:cs typeface="Times New Roman"/>
              </a:rPr>
              <a:t> </a:t>
            </a:r>
            <a:r>
              <a:rPr dirty="0" sz="1000" spc="-5">
                <a:latin typeface="Times New Roman"/>
                <a:cs typeface="Times New Roman"/>
              </a:rPr>
              <a:t>bridges.</a:t>
            </a:r>
            <a:endParaRPr sz="1000">
              <a:latin typeface="Times New Roman"/>
              <a:cs typeface="Times New Roman"/>
            </a:endParaRPr>
          </a:p>
          <a:p>
            <a:pPr marL="12700" marR="63500">
              <a:lnSpc>
                <a:spcPct val="95700"/>
              </a:lnSpc>
              <a:spcBef>
                <a:spcPts val="575"/>
              </a:spcBef>
            </a:pPr>
            <a:r>
              <a:rPr dirty="0" sz="1000" spc="-5">
                <a:latin typeface="Times New Roman"/>
                <a:cs typeface="Times New Roman"/>
              </a:rPr>
              <a:t>A design example followed </a:t>
            </a:r>
            <a:r>
              <a:rPr dirty="0" sz="1000">
                <a:latin typeface="Times New Roman"/>
                <a:cs typeface="Times New Roman"/>
              </a:rPr>
              <a:t>by </a:t>
            </a:r>
            <a:r>
              <a:rPr dirty="0" sz="1000" spc="-5">
                <a:latin typeface="Times New Roman"/>
                <a:cs typeface="Times New Roman"/>
              </a:rPr>
              <a:t>a load rating analysis illustrates the engineering computations performed </a:t>
            </a:r>
            <a:r>
              <a:rPr dirty="0" sz="1000" spc="-10">
                <a:latin typeface="Times New Roman"/>
                <a:cs typeface="Times New Roman"/>
              </a:rPr>
              <a:t>by </a:t>
            </a:r>
            <a:r>
              <a:rPr dirty="0" sz="1000" spc="-5">
                <a:latin typeface="Times New Roman"/>
                <a:cs typeface="Times New Roman"/>
              </a:rPr>
              <a:t>PGSuper.  PGSuper uses a state-of-the-art iterative design algorithm </a:t>
            </a:r>
            <a:r>
              <a:rPr dirty="0" sz="1000" spc="-10">
                <a:latin typeface="Times New Roman"/>
                <a:cs typeface="Times New Roman"/>
              </a:rPr>
              <a:t>and </a:t>
            </a:r>
            <a:r>
              <a:rPr dirty="0" sz="1000" spc="-5">
                <a:latin typeface="Times New Roman"/>
                <a:cs typeface="Times New Roman"/>
              </a:rPr>
              <a:t>other iterative computational procedures. Only the final  iterative steps are </a:t>
            </a:r>
            <a:r>
              <a:rPr dirty="0" sz="1000">
                <a:latin typeface="Times New Roman"/>
                <a:cs typeface="Times New Roman"/>
              </a:rPr>
              <a:t>of </a:t>
            </a:r>
            <a:r>
              <a:rPr dirty="0" sz="1000" spc="-5">
                <a:latin typeface="Times New Roman"/>
                <a:cs typeface="Times New Roman"/>
              </a:rPr>
              <a:t>interest. To avoid lengthy iterations in this </a:t>
            </a:r>
            <a:r>
              <a:rPr dirty="0" sz="1000">
                <a:latin typeface="Times New Roman"/>
                <a:cs typeface="Times New Roman"/>
              </a:rPr>
              <a:t>document, </a:t>
            </a:r>
            <a:r>
              <a:rPr dirty="0" sz="1000" spc="-10">
                <a:latin typeface="Times New Roman"/>
                <a:cs typeface="Times New Roman"/>
              </a:rPr>
              <a:t>trial </a:t>
            </a:r>
            <a:r>
              <a:rPr dirty="0" sz="1000" spc="-5">
                <a:latin typeface="Times New Roman"/>
                <a:cs typeface="Times New Roman"/>
              </a:rPr>
              <a:t>variables are “guessed” based </a:t>
            </a:r>
            <a:r>
              <a:rPr dirty="0" sz="1000">
                <a:latin typeface="Times New Roman"/>
                <a:cs typeface="Times New Roman"/>
              </a:rPr>
              <a:t>on </a:t>
            </a:r>
            <a:r>
              <a:rPr dirty="0" sz="1000" spc="-5">
                <a:latin typeface="Times New Roman"/>
                <a:cs typeface="Times New Roman"/>
              </a:rPr>
              <a:t>the final  iterations produced </a:t>
            </a:r>
            <a:r>
              <a:rPr dirty="0" sz="1000" spc="-10">
                <a:latin typeface="Times New Roman"/>
                <a:cs typeface="Times New Roman"/>
              </a:rPr>
              <a:t>by </a:t>
            </a:r>
            <a:r>
              <a:rPr dirty="0" sz="1000" spc="-5">
                <a:latin typeface="Times New Roman"/>
                <a:cs typeface="Times New Roman"/>
              </a:rPr>
              <a:t>the</a:t>
            </a:r>
            <a:r>
              <a:rPr dirty="0" sz="1000" spc="20">
                <a:latin typeface="Times New Roman"/>
                <a:cs typeface="Times New Roman"/>
              </a:rPr>
              <a:t> </a:t>
            </a:r>
            <a:r>
              <a:rPr dirty="0" sz="1000" spc="-5">
                <a:latin typeface="Times New Roman"/>
                <a:cs typeface="Times New Roman"/>
              </a:rPr>
              <a:t>software.</a:t>
            </a:r>
            <a:endParaRPr sz="1000">
              <a:latin typeface="Times New Roman"/>
              <a:cs typeface="Times New Roman"/>
            </a:endParaRPr>
          </a:p>
          <a:p>
            <a:pPr marL="12700" marR="110489" indent="-635">
              <a:lnSpc>
                <a:spcPts val="1150"/>
              </a:lnSpc>
              <a:spcBef>
                <a:spcPts val="630"/>
              </a:spcBef>
            </a:pPr>
            <a:r>
              <a:rPr dirty="0" sz="1000" spc="-5">
                <a:latin typeface="Times New Roman"/>
                <a:cs typeface="Times New Roman"/>
              </a:rPr>
              <a:t>PGSuper uses </a:t>
            </a:r>
            <a:r>
              <a:rPr dirty="0" sz="1000">
                <a:latin typeface="Times New Roman"/>
                <a:cs typeface="Times New Roman"/>
              </a:rPr>
              <a:t>16 </a:t>
            </a:r>
            <a:r>
              <a:rPr dirty="0" sz="1000" spc="-5">
                <a:latin typeface="Times New Roman"/>
                <a:cs typeface="Times New Roman"/>
              </a:rPr>
              <a:t>decimals </a:t>
            </a:r>
            <a:r>
              <a:rPr dirty="0" sz="1000">
                <a:latin typeface="Times New Roman"/>
                <a:cs typeface="Times New Roman"/>
              </a:rPr>
              <a:t>of </a:t>
            </a:r>
            <a:r>
              <a:rPr dirty="0" sz="1000" spc="-5">
                <a:latin typeface="Times New Roman"/>
                <a:cs typeface="Times New Roman"/>
              </a:rPr>
              <a:t>precision. There will </a:t>
            </a:r>
            <a:r>
              <a:rPr dirty="0" sz="1000">
                <a:latin typeface="Times New Roman"/>
                <a:cs typeface="Times New Roman"/>
              </a:rPr>
              <a:t>be </a:t>
            </a:r>
            <a:r>
              <a:rPr dirty="0" sz="1000" spc="-5">
                <a:latin typeface="Times New Roman"/>
                <a:cs typeface="Times New Roman"/>
              </a:rPr>
              <a:t>minor differences between these “hand” calculations </a:t>
            </a:r>
            <a:r>
              <a:rPr dirty="0" sz="1000" spc="-10">
                <a:latin typeface="Times New Roman"/>
                <a:cs typeface="Times New Roman"/>
              </a:rPr>
              <a:t>and </a:t>
            </a:r>
            <a:r>
              <a:rPr dirty="0" sz="1000" spc="-5">
                <a:latin typeface="Times New Roman"/>
                <a:cs typeface="Times New Roman"/>
              </a:rPr>
              <a:t>numbers  reported </a:t>
            </a:r>
            <a:r>
              <a:rPr dirty="0" sz="1000">
                <a:latin typeface="Times New Roman"/>
                <a:cs typeface="Times New Roman"/>
              </a:rPr>
              <a:t>by </a:t>
            </a:r>
            <a:r>
              <a:rPr dirty="0" sz="1000" spc="-5">
                <a:latin typeface="Times New Roman"/>
                <a:cs typeface="Times New Roman"/>
              </a:rPr>
              <a:t>PGSuper. When noted, these calculations adopt numeric values reported </a:t>
            </a:r>
            <a:r>
              <a:rPr dirty="0" sz="1000" spc="-10">
                <a:latin typeface="Times New Roman"/>
                <a:cs typeface="Times New Roman"/>
              </a:rPr>
              <a:t>by</a:t>
            </a:r>
            <a:r>
              <a:rPr dirty="0" sz="1000" spc="80">
                <a:latin typeface="Times New Roman"/>
                <a:cs typeface="Times New Roman"/>
              </a:rPr>
              <a:t> </a:t>
            </a:r>
            <a:r>
              <a:rPr dirty="0" sz="1000" spc="-5">
                <a:latin typeface="Times New Roman"/>
                <a:cs typeface="Times New Roman"/>
              </a:rPr>
              <a:t>PGSuper.</a:t>
            </a:r>
            <a:endParaRPr sz="1000">
              <a:latin typeface="Times New Roman"/>
              <a:cs typeface="Times New Roman"/>
            </a:endParaRPr>
          </a:p>
          <a:p>
            <a:pPr>
              <a:lnSpc>
                <a:spcPct val="100000"/>
              </a:lnSpc>
              <a:spcBef>
                <a:spcPts val="25"/>
              </a:spcBef>
            </a:pPr>
            <a:endParaRPr sz="950">
              <a:latin typeface="Times New Roman"/>
              <a:cs typeface="Times New Roman"/>
            </a:endParaRPr>
          </a:p>
          <a:p>
            <a:pPr lvl="1" marL="378460" indent="-365760">
              <a:lnSpc>
                <a:spcPct val="100000"/>
              </a:lnSpc>
              <a:buFont typeface="Arial"/>
              <a:buAutoNum type="arabicPeriod"/>
              <a:tabLst>
                <a:tab pos="377825" algn="l"/>
                <a:tab pos="378460" algn="l"/>
              </a:tabLst>
            </a:pPr>
            <a:r>
              <a:rPr dirty="0" sz="1200" spc="-5" b="1">
                <a:latin typeface="Arial"/>
                <a:cs typeface="Arial"/>
              </a:rPr>
              <a:t>Si</a:t>
            </a:r>
            <a:r>
              <a:rPr dirty="0" sz="1200" spc="-5" b="1">
                <a:latin typeface="Arial"/>
                <a:cs typeface="Arial"/>
              </a:rPr>
              <a:t>gn Convention</a:t>
            </a:r>
            <a:endParaRPr sz="1200">
              <a:latin typeface="Arial"/>
              <a:cs typeface="Arial"/>
            </a:endParaRPr>
          </a:p>
          <a:p>
            <a:pPr marL="12700">
              <a:lnSpc>
                <a:spcPct val="100000"/>
              </a:lnSpc>
              <a:spcBef>
                <a:spcPts val="245"/>
              </a:spcBef>
            </a:pPr>
            <a:r>
              <a:rPr dirty="0" sz="1000" spc="-5">
                <a:latin typeface="Times New Roman"/>
                <a:cs typeface="Times New Roman"/>
              </a:rPr>
              <a:t>This document and PGSuper </a:t>
            </a:r>
            <a:r>
              <a:rPr dirty="0" sz="1000" spc="-10">
                <a:latin typeface="Times New Roman"/>
                <a:cs typeface="Times New Roman"/>
              </a:rPr>
              <a:t>use </a:t>
            </a:r>
            <a:r>
              <a:rPr dirty="0" sz="1000" spc="-5">
                <a:latin typeface="Times New Roman"/>
                <a:cs typeface="Times New Roman"/>
              </a:rPr>
              <a:t>the following sign</a:t>
            </a:r>
            <a:r>
              <a:rPr dirty="0" sz="1000" spc="45">
                <a:latin typeface="Times New Roman"/>
                <a:cs typeface="Times New Roman"/>
              </a:rPr>
              <a:t> </a:t>
            </a:r>
            <a:r>
              <a:rPr dirty="0" sz="1000" spc="-5">
                <a:latin typeface="Times New Roman"/>
                <a:cs typeface="Times New Roman"/>
              </a:rPr>
              <a:t>convention.</a:t>
            </a:r>
            <a:endParaRPr sz="1000">
              <a:latin typeface="Times New Roman"/>
              <a:cs typeface="Times New Roman"/>
            </a:endParaRPr>
          </a:p>
          <a:p>
            <a:pPr marL="81280">
              <a:lnSpc>
                <a:spcPct val="100000"/>
              </a:lnSpc>
              <a:spcBef>
                <a:spcPts val="650"/>
              </a:spcBef>
              <a:tabLst>
                <a:tab pos="2138045" algn="l"/>
              </a:tabLst>
            </a:pPr>
            <a:r>
              <a:rPr dirty="0" sz="1000" spc="-5" b="1">
                <a:solidFill>
                  <a:srgbClr val="365F91"/>
                </a:solidFill>
                <a:latin typeface="Times New Roman"/>
                <a:cs typeface="Times New Roman"/>
              </a:rPr>
              <a:t>Item	Value</a:t>
            </a:r>
            <a:endParaRPr sz="1000">
              <a:latin typeface="Times New Roman"/>
              <a:cs typeface="Times New Roman"/>
            </a:endParaRPr>
          </a:p>
        </p:txBody>
      </p:sp>
      <p:sp>
        <p:nvSpPr>
          <p:cNvPr id="4" name="object 4"/>
          <p:cNvSpPr/>
          <p:nvPr/>
        </p:nvSpPr>
        <p:spPr>
          <a:xfrm>
            <a:off x="685800" y="3224783"/>
            <a:ext cx="2057400" cy="0"/>
          </a:xfrm>
          <a:custGeom>
            <a:avLst/>
            <a:gdLst/>
            <a:ahLst/>
            <a:cxnLst/>
            <a:rect l="l" t="t" r="r" b="b"/>
            <a:pathLst>
              <a:path w="2057400" h="0">
                <a:moveTo>
                  <a:pt x="0" y="0"/>
                </a:moveTo>
                <a:lnTo>
                  <a:pt x="2057400" y="0"/>
                </a:lnTo>
              </a:path>
            </a:pathLst>
          </a:custGeom>
          <a:ln w="12192">
            <a:solidFill>
              <a:srgbClr val="4F81BC"/>
            </a:solidFill>
          </a:ln>
        </p:spPr>
        <p:txBody>
          <a:bodyPr wrap="square" lIns="0" tIns="0" rIns="0" bIns="0" rtlCol="0"/>
          <a:lstStyle/>
          <a:p/>
        </p:txBody>
      </p:sp>
      <p:sp>
        <p:nvSpPr>
          <p:cNvPr id="5" name="object 5"/>
          <p:cNvSpPr/>
          <p:nvPr/>
        </p:nvSpPr>
        <p:spPr>
          <a:xfrm>
            <a:off x="2743200" y="3218688"/>
            <a:ext cx="12700" cy="12700"/>
          </a:xfrm>
          <a:custGeom>
            <a:avLst/>
            <a:gdLst/>
            <a:ahLst/>
            <a:cxnLst/>
            <a:rect l="l" t="t" r="r" b="b"/>
            <a:pathLst>
              <a:path w="12700" h="12700">
                <a:moveTo>
                  <a:pt x="0" y="12192"/>
                </a:moveTo>
                <a:lnTo>
                  <a:pt x="12192" y="12192"/>
                </a:lnTo>
                <a:lnTo>
                  <a:pt x="12192" y="0"/>
                </a:lnTo>
                <a:lnTo>
                  <a:pt x="0" y="0"/>
                </a:lnTo>
                <a:lnTo>
                  <a:pt x="0" y="12192"/>
                </a:lnTo>
                <a:close/>
              </a:path>
            </a:pathLst>
          </a:custGeom>
          <a:solidFill>
            <a:srgbClr val="4F81BC"/>
          </a:solidFill>
        </p:spPr>
        <p:txBody>
          <a:bodyPr wrap="square" lIns="0" tIns="0" rIns="0" bIns="0" rtlCol="0"/>
          <a:lstStyle/>
          <a:p/>
        </p:txBody>
      </p:sp>
      <p:sp>
        <p:nvSpPr>
          <p:cNvPr id="6" name="object 6"/>
          <p:cNvSpPr/>
          <p:nvPr/>
        </p:nvSpPr>
        <p:spPr>
          <a:xfrm>
            <a:off x="2755392" y="3224783"/>
            <a:ext cx="617220" cy="0"/>
          </a:xfrm>
          <a:custGeom>
            <a:avLst/>
            <a:gdLst/>
            <a:ahLst/>
            <a:cxnLst/>
            <a:rect l="l" t="t" r="r" b="b"/>
            <a:pathLst>
              <a:path w="617220" h="0">
                <a:moveTo>
                  <a:pt x="0" y="0"/>
                </a:moveTo>
                <a:lnTo>
                  <a:pt x="617219" y="0"/>
                </a:lnTo>
              </a:path>
            </a:pathLst>
          </a:custGeom>
          <a:ln w="12192">
            <a:solidFill>
              <a:srgbClr val="4F81BC"/>
            </a:solidFill>
          </a:ln>
        </p:spPr>
        <p:txBody>
          <a:bodyPr wrap="square" lIns="0" tIns="0" rIns="0" bIns="0" rtlCol="0"/>
          <a:lstStyle/>
          <a:p/>
        </p:txBody>
      </p:sp>
      <p:sp>
        <p:nvSpPr>
          <p:cNvPr id="7" name="object 7"/>
          <p:cNvSpPr txBox="1"/>
          <p:nvPr/>
        </p:nvSpPr>
        <p:spPr>
          <a:xfrm>
            <a:off x="685800" y="3465576"/>
            <a:ext cx="2687320" cy="222885"/>
          </a:xfrm>
          <a:prstGeom prst="rect">
            <a:avLst/>
          </a:prstGeom>
          <a:solidFill>
            <a:srgbClr val="D2DFED"/>
          </a:solidFill>
        </p:spPr>
        <p:txBody>
          <a:bodyPr wrap="square" lIns="0" tIns="0" rIns="0" bIns="0" rtlCol="0" vert="horz">
            <a:spAutoFit/>
          </a:bodyPr>
          <a:lstStyle/>
          <a:p>
            <a:pPr marL="67945">
              <a:lnSpc>
                <a:spcPts val="1135"/>
              </a:lnSpc>
              <a:tabLst>
                <a:tab pos="2125345" algn="l"/>
              </a:tabLst>
            </a:pPr>
            <a:r>
              <a:rPr dirty="0" sz="1000" spc="-5">
                <a:solidFill>
                  <a:srgbClr val="365F91"/>
                </a:solidFill>
                <a:latin typeface="Times New Roman"/>
                <a:cs typeface="Times New Roman"/>
              </a:rPr>
              <a:t>Compression	&lt;</a:t>
            </a:r>
            <a:r>
              <a:rPr dirty="0" sz="1000" spc="-10">
                <a:solidFill>
                  <a:srgbClr val="365F91"/>
                </a:solidFill>
                <a:latin typeface="Times New Roman"/>
                <a:cs typeface="Times New Roman"/>
              </a:rPr>
              <a:t> </a:t>
            </a:r>
            <a:r>
              <a:rPr dirty="0" sz="1000" spc="-5">
                <a:solidFill>
                  <a:srgbClr val="365F91"/>
                </a:solidFill>
                <a:latin typeface="Times New Roman"/>
                <a:cs typeface="Times New Roman"/>
              </a:rPr>
              <a:t>0</a:t>
            </a:r>
            <a:endParaRPr sz="1000">
              <a:latin typeface="Times New Roman"/>
              <a:cs typeface="Times New Roman"/>
            </a:endParaRPr>
          </a:p>
        </p:txBody>
      </p:sp>
      <p:sp>
        <p:nvSpPr>
          <p:cNvPr id="8" name="object 8"/>
          <p:cNvSpPr/>
          <p:nvPr/>
        </p:nvSpPr>
        <p:spPr>
          <a:xfrm>
            <a:off x="685800" y="3459479"/>
            <a:ext cx="2057400" cy="0"/>
          </a:xfrm>
          <a:custGeom>
            <a:avLst/>
            <a:gdLst/>
            <a:ahLst/>
            <a:cxnLst/>
            <a:rect l="l" t="t" r="r" b="b"/>
            <a:pathLst>
              <a:path w="2057400" h="0">
                <a:moveTo>
                  <a:pt x="0" y="0"/>
                </a:moveTo>
                <a:lnTo>
                  <a:pt x="2057400" y="0"/>
                </a:lnTo>
              </a:path>
            </a:pathLst>
          </a:custGeom>
          <a:ln w="12192">
            <a:solidFill>
              <a:srgbClr val="4F81BC"/>
            </a:solidFill>
          </a:ln>
        </p:spPr>
        <p:txBody>
          <a:bodyPr wrap="square" lIns="0" tIns="0" rIns="0" bIns="0" rtlCol="0"/>
          <a:lstStyle/>
          <a:p/>
        </p:txBody>
      </p:sp>
      <p:sp>
        <p:nvSpPr>
          <p:cNvPr id="9" name="object 9"/>
          <p:cNvSpPr/>
          <p:nvPr/>
        </p:nvSpPr>
        <p:spPr>
          <a:xfrm>
            <a:off x="2743200" y="3453384"/>
            <a:ext cx="12700" cy="12700"/>
          </a:xfrm>
          <a:custGeom>
            <a:avLst/>
            <a:gdLst/>
            <a:ahLst/>
            <a:cxnLst/>
            <a:rect l="l" t="t" r="r" b="b"/>
            <a:pathLst>
              <a:path w="12700" h="12700">
                <a:moveTo>
                  <a:pt x="0" y="12192"/>
                </a:moveTo>
                <a:lnTo>
                  <a:pt x="12192" y="12192"/>
                </a:lnTo>
                <a:lnTo>
                  <a:pt x="12192" y="0"/>
                </a:lnTo>
                <a:lnTo>
                  <a:pt x="0" y="0"/>
                </a:lnTo>
                <a:lnTo>
                  <a:pt x="0" y="12192"/>
                </a:lnTo>
                <a:close/>
              </a:path>
            </a:pathLst>
          </a:custGeom>
          <a:solidFill>
            <a:srgbClr val="4F81BC"/>
          </a:solidFill>
        </p:spPr>
        <p:txBody>
          <a:bodyPr wrap="square" lIns="0" tIns="0" rIns="0" bIns="0" rtlCol="0"/>
          <a:lstStyle/>
          <a:p/>
        </p:txBody>
      </p:sp>
      <p:sp>
        <p:nvSpPr>
          <p:cNvPr id="10" name="object 10"/>
          <p:cNvSpPr/>
          <p:nvPr/>
        </p:nvSpPr>
        <p:spPr>
          <a:xfrm>
            <a:off x="2755392" y="3459479"/>
            <a:ext cx="617220" cy="0"/>
          </a:xfrm>
          <a:custGeom>
            <a:avLst/>
            <a:gdLst/>
            <a:ahLst/>
            <a:cxnLst/>
            <a:rect l="l" t="t" r="r" b="b"/>
            <a:pathLst>
              <a:path w="617220" h="0">
                <a:moveTo>
                  <a:pt x="0" y="0"/>
                </a:moveTo>
                <a:lnTo>
                  <a:pt x="617219" y="0"/>
                </a:lnTo>
              </a:path>
            </a:pathLst>
          </a:custGeom>
          <a:ln w="12192">
            <a:solidFill>
              <a:srgbClr val="4F81BC"/>
            </a:solidFill>
          </a:ln>
        </p:spPr>
        <p:txBody>
          <a:bodyPr wrap="square" lIns="0" tIns="0" rIns="0" bIns="0" rtlCol="0"/>
          <a:lstStyle/>
          <a:p/>
        </p:txBody>
      </p:sp>
      <p:sp>
        <p:nvSpPr>
          <p:cNvPr id="11" name="object 11"/>
          <p:cNvSpPr txBox="1"/>
          <p:nvPr/>
        </p:nvSpPr>
        <p:spPr>
          <a:xfrm>
            <a:off x="741680" y="3667760"/>
            <a:ext cx="2249805" cy="177800"/>
          </a:xfrm>
          <a:prstGeom prst="rect">
            <a:avLst/>
          </a:prstGeom>
        </p:spPr>
        <p:txBody>
          <a:bodyPr wrap="square" lIns="0" tIns="12065" rIns="0" bIns="0" rtlCol="0" vert="horz">
            <a:spAutoFit/>
          </a:bodyPr>
          <a:lstStyle/>
          <a:p>
            <a:pPr marL="12700">
              <a:lnSpc>
                <a:spcPct val="100000"/>
              </a:lnSpc>
              <a:spcBef>
                <a:spcPts val="95"/>
              </a:spcBef>
              <a:tabLst>
                <a:tab pos="2069464" algn="l"/>
              </a:tabLst>
            </a:pPr>
            <a:r>
              <a:rPr dirty="0" sz="1000" spc="-5">
                <a:solidFill>
                  <a:srgbClr val="365F91"/>
                </a:solidFill>
                <a:latin typeface="Times New Roman"/>
                <a:cs typeface="Times New Roman"/>
              </a:rPr>
              <a:t>Tension	&gt;</a:t>
            </a:r>
            <a:r>
              <a:rPr dirty="0" sz="1000" spc="-70">
                <a:solidFill>
                  <a:srgbClr val="365F91"/>
                </a:solidFill>
                <a:latin typeface="Times New Roman"/>
                <a:cs typeface="Times New Roman"/>
              </a:rPr>
              <a:t> </a:t>
            </a:r>
            <a:r>
              <a:rPr dirty="0" sz="1000" spc="-5">
                <a:solidFill>
                  <a:srgbClr val="365F91"/>
                </a:solidFill>
                <a:latin typeface="Times New Roman"/>
                <a:cs typeface="Times New Roman"/>
              </a:rPr>
              <a:t>0</a:t>
            </a:r>
            <a:endParaRPr sz="1000">
              <a:latin typeface="Times New Roman"/>
              <a:cs typeface="Times New Roman"/>
            </a:endParaRPr>
          </a:p>
        </p:txBody>
      </p:sp>
      <p:sp>
        <p:nvSpPr>
          <p:cNvPr id="12" name="object 12"/>
          <p:cNvSpPr txBox="1"/>
          <p:nvPr/>
        </p:nvSpPr>
        <p:spPr>
          <a:xfrm>
            <a:off x="685800" y="3910584"/>
            <a:ext cx="2687320" cy="222885"/>
          </a:xfrm>
          <a:prstGeom prst="rect">
            <a:avLst/>
          </a:prstGeom>
          <a:solidFill>
            <a:srgbClr val="D2DFED"/>
          </a:solidFill>
        </p:spPr>
        <p:txBody>
          <a:bodyPr wrap="square" lIns="0" tIns="0" rIns="0" bIns="0" rtlCol="0" vert="horz">
            <a:spAutoFit/>
          </a:bodyPr>
          <a:lstStyle/>
          <a:p>
            <a:pPr marL="67945">
              <a:lnSpc>
                <a:spcPts val="1135"/>
              </a:lnSpc>
              <a:tabLst>
                <a:tab pos="2125345" algn="l"/>
              </a:tabLst>
            </a:pPr>
            <a:r>
              <a:rPr dirty="0" sz="1000" spc="-5">
                <a:solidFill>
                  <a:srgbClr val="365F91"/>
                </a:solidFill>
                <a:latin typeface="Times New Roman"/>
                <a:cs typeface="Times New Roman"/>
              </a:rPr>
              <a:t>Upward</a:t>
            </a:r>
            <a:r>
              <a:rPr dirty="0" sz="1000" spc="15">
                <a:solidFill>
                  <a:srgbClr val="365F91"/>
                </a:solidFill>
                <a:latin typeface="Times New Roman"/>
                <a:cs typeface="Times New Roman"/>
              </a:rPr>
              <a:t> </a:t>
            </a:r>
            <a:r>
              <a:rPr dirty="0" sz="1000" spc="-5">
                <a:solidFill>
                  <a:srgbClr val="365F91"/>
                </a:solidFill>
                <a:latin typeface="Times New Roman"/>
                <a:cs typeface="Times New Roman"/>
              </a:rPr>
              <a:t>Deflection	&gt; 0</a:t>
            </a:r>
            <a:endParaRPr sz="1000">
              <a:latin typeface="Times New Roman"/>
              <a:cs typeface="Times New Roman"/>
            </a:endParaRPr>
          </a:p>
        </p:txBody>
      </p:sp>
      <p:sp>
        <p:nvSpPr>
          <p:cNvPr id="13" name="object 13"/>
          <p:cNvSpPr txBox="1"/>
          <p:nvPr/>
        </p:nvSpPr>
        <p:spPr>
          <a:xfrm>
            <a:off x="741680" y="4112767"/>
            <a:ext cx="2249805" cy="177800"/>
          </a:xfrm>
          <a:prstGeom prst="rect">
            <a:avLst/>
          </a:prstGeom>
        </p:spPr>
        <p:txBody>
          <a:bodyPr wrap="square" lIns="0" tIns="12065" rIns="0" bIns="0" rtlCol="0" vert="horz">
            <a:spAutoFit/>
          </a:bodyPr>
          <a:lstStyle/>
          <a:p>
            <a:pPr marL="12700">
              <a:lnSpc>
                <a:spcPct val="100000"/>
              </a:lnSpc>
              <a:spcBef>
                <a:spcPts val="95"/>
              </a:spcBef>
              <a:tabLst>
                <a:tab pos="2069464" algn="l"/>
              </a:tabLst>
            </a:pPr>
            <a:r>
              <a:rPr dirty="0" sz="1000" spc="-5">
                <a:solidFill>
                  <a:srgbClr val="365F91"/>
                </a:solidFill>
                <a:latin typeface="Times New Roman"/>
                <a:cs typeface="Times New Roman"/>
              </a:rPr>
              <a:t>Downward</a:t>
            </a:r>
            <a:r>
              <a:rPr dirty="0" sz="1000" spc="20">
                <a:solidFill>
                  <a:srgbClr val="365F91"/>
                </a:solidFill>
                <a:latin typeface="Times New Roman"/>
                <a:cs typeface="Times New Roman"/>
              </a:rPr>
              <a:t> </a:t>
            </a:r>
            <a:r>
              <a:rPr dirty="0" sz="1000" spc="-5">
                <a:solidFill>
                  <a:srgbClr val="365F91"/>
                </a:solidFill>
                <a:latin typeface="Times New Roman"/>
                <a:cs typeface="Times New Roman"/>
              </a:rPr>
              <a:t>Deflection	&lt;</a:t>
            </a:r>
            <a:r>
              <a:rPr dirty="0" sz="1000" spc="-65">
                <a:solidFill>
                  <a:srgbClr val="365F91"/>
                </a:solidFill>
                <a:latin typeface="Times New Roman"/>
                <a:cs typeface="Times New Roman"/>
              </a:rPr>
              <a:t> </a:t>
            </a:r>
            <a:r>
              <a:rPr dirty="0" sz="1000" spc="-5">
                <a:solidFill>
                  <a:srgbClr val="365F91"/>
                </a:solidFill>
                <a:latin typeface="Times New Roman"/>
                <a:cs typeface="Times New Roman"/>
              </a:rPr>
              <a:t>0</a:t>
            </a:r>
            <a:endParaRPr sz="1000">
              <a:latin typeface="Times New Roman"/>
              <a:cs typeface="Times New Roman"/>
            </a:endParaRPr>
          </a:p>
        </p:txBody>
      </p:sp>
      <p:sp>
        <p:nvSpPr>
          <p:cNvPr id="14" name="object 14"/>
          <p:cNvSpPr txBox="1"/>
          <p:nvPr/>
        </p:nvSpPr>
        <p:spPr>
          <a:xfrm>
            <a:off x="685800" y="4354067"/>
            <a:ext cx="2687320" cy="222885"/>
          </a:xfrm>
          <a:prstGeom prst="rect">
            <a:avLst/>
          </a:prstGeom>
          <a:solidFill>
            <a:srgbClr val="D2DFED"/>
          </a:solidFill>
        </p:spPr>
        <p:txBody>
          <a:bodyPr wrap="square" lIns="0" tIns="0" rIns="0" bIns="0" rtlCol="0" vert="horz">
            <a:spAutoFit/>
          </a:bodyPr>
          <a:lstStyle/>
          <a:p>
            <a:pPr marL="67945">
              <a:lnSpc>
                <a:spcPts val="1135"/>
              </a:lnSpc>
              <a:tabLst>
                <a:tab pos="2125345" algn="l"/>
              </a:tabLst>
            </a:pPr>
            <a:r>
              <a:rPr dirty="0" sz="1000" spc="-5">
                <a:solidFill>
                  <a:srgbClr val="365F91"/>
                </a:solidFill>
                <a:latin typeface="Times New Roman"/>
                <a:cs typeface="Times New Roman"/>
              </a:rPr>
              <a:t>Top</a:t>
            </a:r>
            <a:r>
              <a:rPr dirty="0" sz="1000" spc="15">
                <a:solidFill>
                  <a:srgbClr val="365F91"/>
                </a:solidFill>
                <a:latin typeface="Times New Roman"/>
                <a:cs typeface="Times New Roman"/>
              </a:rPr>
              <a:t> </a:t>
            </a:r>
            <a:r>
              <a:rPr dirty="0" sz="1000" spc="-5">
                <a:solidFill>
                  <a:srgbClr val="365F91"/>
                </a:solidFill>
                <a:latin typeface="Times New Roman"/>
                <a:cs typeface="Times New Roman"/>
              </a:rPr>
              <a:t>Section</a:t>
            </a:r>
            <a:r>
              <a:rPr dirty="0" sz="1000" spc="15">
                <a:solidFill>
                  <a:srgbClr val="365F91"/>
                </a:solidFill>
                <a:latin typeface="Times New Roman"/>
                <a:cs typeface="Times New Roman"/>
              </a:rPr>
              <a:t> </a:t>
            </a:r>
            <a:r>
              <a:rPr dirty="0" sz="1000" spc="-5">
                <a:solidFill>
                  <a:srgbClr val="365F91"/>
                </a:solidFill>
                <a:latin typeface="Times New Roman"/>
                <a:cs typeface="Times New Roman"/>
              </a:rPr>
              <a:t>Modulus	&lt; 0</a:t>
            </a:r>
            <a:endParaRPr sz="1000">
              <a:latin typeface="Times New Roman"/>
              <a:cs typeface="Times New Roman"/>
            </a:endParaRPr>
          </a:p>
        </p:txBody>
      </p:sp>
      <p:sp>
        <p:nvSpPr>
          <p:cNvPr id="15" name="object 15"/>
          <p:cNvSpPr txBox="1"/>
          <p:nvPr/>
        </p:nvSpPr>
        <p:spPr>
          <a:xfrm>
            <a:off x="741680" y="4556252"/>
            <a:ext cx="2249805" cy="177800"/>
          </a:xfrm>
          <a:prstGeom prst="rect">
            <a:avLst/>
          </a:prstGeom>
        </p:spPr>
        <p:txBody>
          <a:bodyPr wrap="square" lIns="0" tIns="12065" rIns="0" bIns="0" rtlCol="0" vert="horz">
            <a:spAutoFit/>
          </a:bodyPr>
          <a:lstStyle/>
          <a:p>
            <a:pPr marL="12700">
              <a:lnSpc>
                <a:spcPct val="100000"/>
              </a:lnSpc>
              <a:spcBef>
                <a:spcPts val="95"/>
              </a:spcBef>
              <a:tabLst>
                <a:tab pos="2069464" algn="l"/>
              </a:tabLst>
            </a:pPr>
            <a:r>
              <a:rPr dirty="0" sz="1000" spc="-5">
                <a:solidFill>
                  <a:srgbClr val="365F91"/>
                </a:solidFill>
                <a:latin typeface="Times New Roman"/>
                <a:cs typeface="Times New Roman"/>
              </a:rPr>
              <a:t>Bottom</a:t>
            </a:r>
            <a:r>
              <a:rPr dirty="0" sz="1000" spc="10">
                <a:solidFill>
                  <a:srgbClr val="365F91"/>
                </a:solidFill>
                <a:latin typeface="Times New Roman"/>
                <a:cs typeface="Times New Roman"/>
              </a:rPr>
              <a:t> </a:t>
            </a:r>
            <a:r>
              <a:rPr dirty="0" sz="1000" spc="-5">
                <a:solidFill>
                  <a:srgbClr val="365F91"/>
                </a:solidFill>
                <a:latin typeface="Times New Roman"/>
                <a:cs typeface="Times New Roman"/>
              </a:rPr>
              <a:t>Section</a:t>
            </a:r>
            <a:r>
              <a:rPr dirty="0" sz="1000" spc="10">
                <a:solidFill>
                  <a:srgbClr val="365F91"/>
                </a:solidFill>
                <a:latin typeface="Times New Roman"/>
                <a:cs typeface="Times New Roman"/>
              </a:rPr>
              <a:t> </a:t>
            </a:r>
            <a:r>
              <a:rPr dirty="0" sz="1000">
                <a:solidFill>
                  <a:srgbClr val="365F91"/>
                </a:solidFill>
                <a:latin typeface="Times New Roman"/>
                <a:cs typeface="Times New Roman"/>
              </a:rPr>
              <a:t>Modulus	</a:t>
            </a:r>
            <a:r>
              <a:rPr dirty="0" sz="1000" spc="-5">
                <a:solidFill>
                  <a:srgbClr val="365F91"/>
                </a:solidFill>
                <a:latin typeface="Times New Roman"/>
                <a:cs typeface="Times New Roman"/>
              </a:rPr>
              <a:t>&gt;</a:t>
            </a:r>
            <a:r>
              <a:rPr dirty="0" sz="1000" spc="-65">
                <a:solidFill>
                  <a:srgbClr val="365F91"/>
                </a:solidFill>
                <a:latin typeface="Times New Roman"/>
                <a:cs typeface="Times New Roman"/>
              </a:rPr>
              <a:t> </a:t>
            </a:r>
            <a:r>
              <a:rPr dirty="0" sz="1000" spc="-5">
                <a:solidFill>
                  <a:srgbClr val="365F91"/>
                </a:solidFill>
                <a:latin typeface="Times New Roman"/>
                <a:cs typeface="Times New Roman"/>
              </a:rPr>
              <a:t>0</a:t>
            </a:r>
            <a:endParaRPr sz="1000">
              <a:latin typeface="Times New Roman"/>
              <a:cs typeface="Times New Roman"/>
            </a:endParaRPr>
          </a:p>
        </p:txBody>
      </p:sp>
      <p:sp>
        <p:nvSpPr>
          <p:cNvPr id="16" name="object 16"/>
          <p:cNvSpPr txBox="1"/>
          <p:nvPr/>
        </p:nvSpPr>
        <p:spPr>
          <a:xfrm>
            <a:off x="685800" y="4799088"/>
            <a:ext cx="2687320" cy="222885"/>
          </a:xfrm>
          <a:prstGeom prst="rect">
            <a:avLst/>
          </a:prstGeom>
          <a:solidFill>
            <a:srgbClr val="D2DFED"/>
          </a:solidFill>
        </p:spPr>
        <p:txBody>
          <a:bodyPr wrap="square" lIns="0" tIns="0" rIns="0" bIns="0" rtlCol="0" vert="horz">
            <a:spAutoFit/>
          </a:bodyPr>
          <a:lstStyle/>
          <a:p>
            <a:pPr marL="67945">
              <a:lnSpc>
                <a:spcPts val="1135"/>
              </a:lnSpc>
              <a:tabLst>
                <a:tab pos="2125345" algn="l"/>
              </a:tabLst>
            </a:pPr>
            <a:r>
              <a:rPr dirty="0" sz="1000" spc="-5">
                <a:solidFill>
                  <a:srgbClr val="365F91"/>
                </a:solidFill>
                <a:latin typeface="Times New Roman"/>
                <a:cs typeface="Times New Roman"/>
              </a:rPr>
              <a:t>Strand Eccentricity</a:t>
            </a:r>
            <a:r>
              <a:rPr dirty="0" sz="1000" spc="40">
                <a:solidFill>
                  <a:srgbClr val="365F91"/>
                </a:solidFill>
                <a:latin typeface="Times New Roman"/>
                <a:cs typeface="Times New Roman"/>
              </a:rPr>
              <a:t> </a:t>
            </a:r>
            <a:r>
              <a:rPr dirty="0" sz="1000" spc="-5">
                <a:solidFill>
                  <a:srgbClr val="365F91"/>
                </a:solidFill>
                <a:latin typeface="Times New Roman"/>
                <a:cs typeface="Times New Roman"/>
              </a:rPr>
              <a:t>above</a:t>
            </a:r>
            <a:r>
              <a:rPr dirty="0" sz="1000" spc="10">
                <a:solidFill>
                  <a:srgbClr val="365F91"/>
                </a:solidFill>
                <a:latin typeface="Times New Roman"/>
                <a:cs typeface="Times New Roman"/>
              </a:rPr>
              <a:t> </a:t>
            </a:r>
            <a:r>
              <a:rPr dirty="0" sz="1000" spc="-5">
                <a:solidFill>
                  <a:srgbClr val="365F91"/>
                </a:solidFill>
                <a:latin typeface="Times New Roman"/>
                <a:cs typeface="Times New Roman"/>
              </a:rPr>
              <a:t>Centroid	&lt; 0</a:t>
            </a:r>
            <a:endParaRPr sz="1000">
              <a:latin typeface="Times New Roman"/>
              <a:cs typeface="Times New Roman"/>
            </a:endParaRPr>
          </a:p>
        </p:txBody>
      </p:sp>
      <p:sp>
        <p:nvSpPr>
          <p:cNvPr id="17" name="object 17"/>
          <p:cNvSpPr/>
          <p:nvPr/>
        </p:nvSpPr>
        <p:spPr>
          <a:xfrm>
            <a:off x="676655" y="5250179"/>
            <a:ext cx="2066925" cy="0"/>
          </a:xfrm>
          <a:custGeom>
            <a:avLst/>
            <a:gdLst/>
            <a:ahLst/>
            <a:cxnLst/>
            <a:rect l="l" t="t" r="r" b="b"/>
            <a:pathLst>
              <a:path w="2066925" h="0">
                <a:moveTo>
                  <a:pt x="0" y="0"/>
                </a:moveTo>
                <a:lnTo>
                  <a:pt x="2066544" y="0"/>
                </a:lnTo>
              </a:path>
            </a:pathLst>
          </a:custGeom>
          <a:ln w="12191">
            <a:solidFill>
              <a:srgbClr val="4F81BC"/>
            </a:solidFill>
          </a:ln>
        </p:spPr>
        <p:txBody>
          <a:bodyPr wrap="square" lIns="0" tIns="0" rIns="0" bIns="0" rtlCol="0"/>
          <a:lstStyle/>
          <a:p/>
        </p:txBody>
      </p:sp>
      <p:sp>
        <p:nvSpPr>
          <p:cNvPr id="18" name="object 18"/>
          <p:cNvSpPr/>
          <p:nvPr/>
        </p:nvSpPr>
        <p:spPr>
          <a:xfrm>
            <a:off x="2734055" y="5244084"/>
            <a:ext cx="12700" cy="12700"/>
          </a:xfrm>
          <a:custGeom>
            <a:avLst/>
            <a:gdLst/>
            <a:ahLst/>
            <a:cxnLst/>
            <a:rect l="l" t="t" r="r" b="b"/>
            <a:pathLst>
              <a:path w="12700" h="12700">
                <a:moveTo>
                  <a:pt x="0" y="12191"/>
                </a:moveTo>
                <a:lnTo>
                  <a:pt x="12192" y="12191"/>
                </a:lnTo>
                <a:lnTo>
                  <a:pt x="12192" y="0"/>
                </a:lnTo>
                <a:lnTo>
                  <a:pt x="0" y="0"/>
                </a:lnTo>
                <a:lnTo>
                  <a:pt x="0" y="12191"/>
                </a:lnTo>
                <a:close/>
              </a:path>
            </a:pathLst>
          </a:custGeom>
          <a:solidFill>
            <a:srgbClr val="4F81BC"/>
          </a:solidFill>
        </p:spPr>
        <p:txBody>
          <a:bodyPr wrap="square" lIns="0" tIns="0" rIns="0" bIns="0" rtlCol="0"/>
          <a:lstStyle/>
          <a:p/>
        </p:txBody>
      </p:sp>
      <p:sp>
        <p:nvSpPr>
          <p:cNvPr id="19" name="object 19"/>
          <p:cNvSpPr/>
          <p:nvPr/>
        </p:nvSpPr>
        <p:spPr>
          <a:xfrm>
            <a:off x="2746248" y="5250179"/>
            <a:ext cx="626745" cy="0"/>
          </a:xfrm>
          <a:custGeom>
            <a:avLst/>
            <a:gdLst/>
            <a:ahLst/>
            <a:cxnLst/>
            <a:rect l="l" t="t" r="r" b="b"/>
            <a:pathLst>
              <a:path w="626745" h="0">
                <a:moveTo>
                  <a:pt x="0" y="0"/>
                </a:moveTo>
                <a:lnTo>
                  <a:pt x="626363" y="0"/>
                </a:lnTo>
              </a:path>
            </a:pathLst>
          </a:custGeom>
          <a:ln w="12191">
            <a:solidFill>
              <a:srgbClr val="4F81BC"/>
            </a:solidFill>
          </a:ln>
        </p:spPr>
        <p:txBody>
          <a:bodyPr wrap="square" lIns="0" tIns="0" rIns="0" bIns="0" rtlCol="0"/>
          <a:lstStyle/>
          <a:p/>
        </p:txBody>
      </p:sp>
      <p:sp>
        <p:nvSpPr>
          <p:cNvPr id="20" name="object 20"/>
          <p:cNvSpPr txBox="1"/>
          <p:nvPr/>
        </p:nvSpPr>
        <p:spPr>
          <a:xfrm>
            <a:off x="673100" y="5001260"/>
            <a:ext cx="2318385" cy="1869439"/>
          </a:xfrm>
          <a:prstGeom prst="rect">
            <a:avLst/>
          </a:prstGeom>
        </p:spPr>
        <p:txBody>
          <a:bodyPr wrap="square" lIns="0" tIns="12065" rIns="0" bIns="0" rtlCol="0" vert="horz">
            <a:spAutoFit/>
          </a:bodyPr>
          <a:lstStyle/>
          <a:p>
            <a:pPr marL="80645">
              <a:lnSpc>
                <a:spcPct val="100000"/>
              </a:lnSpc>
              <a:spcBef>
                <a:spcPts val="95"/>
              </a:spcBef>
              <a:tabLst>
                <a:tab pos="2138045" algn="l"/>
              </a:tabLst>
            </a:pPr>
            <a:r>
              <a:rPr dirty="0" sz="1000" spc="-5">
                <a:solidFill>
                  <a:srgbClr val="365F91"/>
                </a:solidFill>
                <a:latin typeface="Times New Roman"/>
                <a:cs typeface="Times New Roman"/>
              </a:rPr>
              <a:t>Strand Eccentricity</a:t>
            </a:r>
            <a:r>
              <a:rPr dirty="0" sz="1000" spc="40">
                <a:solidFill>
                  <a:srgbClr val="365F91"/>
                </a:solidFill>
                <a:latin typeface="Times New Roman"/>
                <a:cs typeface="Times New Roman"/>
              </a:rPr>
              <a:t> </a:t>
            </a:r>
            <a:r>
              <a:rPr dirty="0" sz="1000" spc="-5">
                <a:solidFill>
                  <a:srgbClr val="365F91"/>
                </a:solidFill>
                <a:latin typeface="Times New Roman"/>
                <a:cs typeface="Times New Roman"/>
              </a:rPr>
              <a:t>below</a:t>
            </a:r>
            <a:r>
              <a:rPr dirty="0" sz="1000" spc="10">
                <a:solidFill>
                  <a:srgbClr val="365F91"/>
                </a:solidFill>
                <a:latin typeface="Times New Roman"/>
                <a:cs typeface="Times New Roman"/>
              </a:rPr>
              <a:t> </a:t>
            </a:r>
            <a:r>
              <a:rPr dirty="0" sz="1000" spc="-5">
                <a:solidFill>
                  <a:srgbClr val="365F91"/>
                </a:solidFill>
                <a:latin typeface="Times New Roman"/>
                <a:cs typeface="Times New Roman"/>
              </a:rPr>
              <a:t>Centroid	&gt;</a:t>
            </a:r>
            <a:r>
              <a:rPr dirty="0" sz="1000" spc="-65">
                <a:solidFill>
                  <a:srgbClr val="365F91"/>
                </a:solidFill>
                <a:latin typeface="Times New Roman"/>
                <a:cs typeface="Times New Roman"/>
              </a:rPr>
              <a:t> </a:t>
            </a:r>
            <a:r>
              <a:rPr dirty="0" sz="1000" spc="-5">
                <a:solidFill>
                  <a:srgbClr val="365F91"/>
                </a:solidFill>
                <a:latin typeface="Times New Roman"/>
                <a:cs typeface="Times New Roman"/>
              </a:rPr>
              <a:t>0</a:t>
            </a:r>
            <a:endParaRPr sz="1000">
              <a:latin typeface="Times New Roman"/>
              <a:cs typeface="Times New Roman"/>
            </a:endParaRPr>
          </a:p>
          <a:p>
            <a:pPr>
              <a:lnSpc>
                <a:spcPct val="100000"/>
              </a:lnSpc>
              <a:spcBef>
                <a:spcPts val="35"/>
              </a:spcBef>
            </a:pPr>
            <a:endParaRPr sz="1550">
              <a:latin typeface="Times New Roman"/>
              <a:cs typeface="Times New Roman"/>
            </a:endParaRPr>
          </a:p>
          <a:p>
            <a:pPr marL="286385" indent="-274320">
              <a:lnSpc>
                <a:spcPct val="100000"/>
              </a:lnSpc>
              <a:buFont typeface="Arial"/>
              <a:buAutoNum type="arabicPlain" startAt="2"/>
              <a:tabLst>
                <a:tab pos="286385" algn="l"/>
                <a:tab pos="287020" algn="l"/>
              </a:tabLst>
            </a:pPr>
            <a:r>
              <a:rPr dirty="0" sz="1400" spc="-5" b="1">
                <a:latin typeface="Arial"/>
                <a:cs typeface="Arial"/>
              </a:rPr>
              <a:t>B</a:t>
            </a:r>
            <a:r>
              <a:rPr dirty="0" sz="1400" spc="-5" b="1">
                <a:latin typeface="Arial"/>
                <a:cs typeface="Arial"/>
              </a:rPr>
              <a:t>ridge Description</a:t>
            </a:r>
            <a:endParaRPr sz="1400">
              <a:latin typeface="Arial"/>
              <a:cs typeface="Arial"/>
            </a:endParaRPr>
          </a:p>
          <a:p>
            <a:pPr lvl="1" marL="378460" indent="-365760">
              <a:lnSpc>
                <a:spcPct val="100000"/>
              </a:lnSpc>
              <a:spcBef>
                <a:spcPts val="1150"/>
              </a:spcBef>
              <a:buFont typeface="Arial"/>
              <a:buAutoNum type="arabicPeriod"/>
              <a:tabLst>
                <a:tab pos="377825" algn="l"/>
                <a:tab pos="378460" algn="l"/>
              </a:tabLst>
            </a:pPr>
            <a:r>
              <a:rPr dirty="0" sz="1200" spc="-5" b="1">
                <a:latin typeface="Arial"/>
                <a:cs typeface="Arial"/>
              </a:rPr>
              <a:t>Si</a:t>
            </a:r>
            <a:r>
              <a:rPr dirty="0" sz="1200" spc="-5" b="1">
                <a:latin typeface="Arial"/>
                <a:cs typeface="Arial"/>
              </a:rPr>
              <a:t>te</a:t>
            </a:r>
            <a:r>
              <a:rPr dirty="0" sz="1200" b="1">
                <a:latin typeface="Arial"/>
                <a:cs typeface="Arial"/>
              </a:rPr>
              <a:t> </a:t>
            </a:r>
            <a:r>
              <a:rPr dirty="0" sz="1200" spc="-5" b="1">
                <a:latin typeface="Arial"/>
                <a:cs typeface="Arial"/>
              </a:rPr>
              <a:t>Conditions</a:t>
            </a:r>
            <a:endParaRPr sz="1200">
              <a:latin typeface="Arial"/>
              <a:cs typeface="Arial"/>
            </a:endParaRPr>
          </a:p>
          <a:p>
            <a:pPr marL="12700">
              <a:lnSpc>
                <a:spcPct val="100000"/>
              </a:lnSpc>
              <a:spcBef>
                <a:spcPts val="250"/>
              </a:spcBef>
            </a:pPr>
            <a:r>
              <a:rPr dirty="0" sz="1000" spc="-5">
                <a:latin typeface="Times New Roman"/>
                <a:cs typeface="Times New Roman"/>
              </a:rPr>
              <a:t>Normal Exposure</a:t>
            </a:r>
            <a:endParaRPr sz="1000">
              <a:latin typeface="Times New Roman"/>
              <a:cs typeface="Times New Roman"/>
            </a:endParaRPr>
          </a:p>
          <a:p>
            <a:pPr marL="12700">
              <a:lnSpc>
                <a:spcPct val="100000"/>
              </a:lnSpc>
              <a:spcBef>
                <a:spcPts val="550"/>
              </a:spcBef>
            </a:pPr>
            <a:r>
              <a:rPr dirty="0" sz="1000" spc="-5">
                <a:latin typeface="Times New Roman"/>
                <a:cs typeface="Times New Roman"/>
              </a:rPr>
              <a:t>Average Ambient Relative Humidity:</a:t>
            </a:r>
            <a:r>
              <a:rPr dirty="0" sz="1000" spc="10">
                <a:latin typeface="Times New Roman"/>
                <a:cs typeface="Times New Roman"/>
              </a:rPr>
              <a:t> </a:t>
            </a:r>
            <a:r>
              <a:rPr dirty="0" sz="1000">
                <a:latin typeface="Times New Roman"/>
                <a:cs typeface="Times New Roman"/>
              </a:rPr>
              <a:t>75%</a:t>
            </a:r>
            <a:endParaRPr sz="1000">
              <a:latin typeface="Times New Roman"/>
              <a:cs typeface="Times New Roman"/>
            </a:endParaRPr>
          </a:p>
          <a:p>
            <a:pPr>
              <a:lnSpc>
                <a:spcPct val="100000"/>
              </a:lnSpc>
              <a:spcBef>
                <a:spcPts val="50"/>
              </a:spcBef>
            </a:pPr>
            <a:endParaRPr sz="950">
              <a:latin typeface="Times New Roman"/>
              <a:cs typeface="Times New Roman"/>
            </a:endParaRPr>
          </a:p>
          <a:p>
            <a:pPr lvl="1" marL="378460" indent="-365760">
              <a:lnSpc>
                <a:spcPct val="100000"/>
              </a:lnSpc>
              <a:buFont typeface="Arial"/>
              <a:buAutoNum type="arabicPeriod" startAt="2"/>
              <a:tabLst>
                <a:tab pos="377825" algn="l"/>
                <a:tab pos="378460" algn="l"/>
              </a:tabLst>
            </a:pPr>
            <a:r>
              <a:rPr dirty="0" sz="1200" spc="-5" b="1">
                <a:latin typeface="Arial"/>
                <a:cs typeface="Arial"/>
              </a:rPr>
              <a:t>Ro</a:t>
            </a:r>
            <a:r>
              <a:rPr dirty="0" sz="1200" spc="-5" b="1">
                <a:latin typeface="Arial"/>
                <a:cs typeface="Arial"/>
              </a:rPr>
              <a:t>adway</a:t>
            </a:r>
            <a:endParaRPr sz="1200">
              <a:latin typeface="Arial"/>
              <a:cs typeface="Arial"/>
            </a:endParaRPr>
          </a:p>
          <a:p>
            <a:pPr marL="12700">
              <a:lnSpc>
                <a:spcPct val="100000"/>
              </a:lnSpc>
              <a:spcBef>
                <a:spcPts val="250"/>
              </a:spcBef>
            </a:pPr>
            <a:r>
              <a:rPr dirty="0" sz="1000" spc="-5">
                <a:latin typeface="Times New Roman"/>
                <a:cs typeface="Times New Roman"/>
              </a:rPr>
              <a:t>Alignment</a:t>
            </a:r>
            <a:endParaRPr sz="1000">
              <a:latin typeface="Times New Roman"/>
              <a:cs typeface="Times New Roman"/>
            </a:endParaRPr>
          </a:p>
        </p:txBody>
      </p:sp>
      <p:graphicFrame>
        <p:nvGraphicFramePr>
          <p:cNvPr id="21" name="object 21"/>
          <p:cNvGraphicFramePr>
            <a:graphicFrameLocks noGrp="1"/>
          </p:cNvGraphicFramePr>
          <p:nvPr/>
        </p:nvGraphicFramePr>
        <p:xfrm>
          <a:off x="685800" y="6941819"/>
          <a:ext cx="4401820" cy="1190625"/>
        </p:xfrm>
        <a:graphic>
          <a:graphicData uri="http://schemas.openxmlformats.org/drawingml/2006/table">
            <a:tbl>
              <a:tblPr firstRow="1" bandRow="1">
                <a:tableStyleId>{2D5ABB26-0587-4C30-8999-92F81FD0307C}</a:tableStyleId>
              </a:tblPr>
              <a:tblGrid>
                <a:gridCol w="788035"/>
                <a:gridCol w="1001394"/>
                <a:gridCol w="1035050"/>
                <a:gridCol w="911225"/>
                <a:gridCol w="666114"/>
              </a:tblGrid>
              <a:tr h="234695">
                <a:tc>
                  <a:txBody>
                    <a:bodyPr/>
                    <a:lstStyle/>
                    <a:p>
                      <a:pPr marL="67945">
                        <a:lnSpc>
                          <a:spcPts val="1185"/>
                        </a:lnSpc>
                      </a:pPr>
                      <a:r>
                        <a:rPr dirty="0" sz="1000" spc="-5" b="1">
                          <a:solidFill>
                            <a:srgbClr val="365F91"/>
                          </a:solidFill>
                          <a:latin typeface="Times New Roman"/>
                          <a:cs typeface="Times New Roman"/>
                        </a:rPr>
                        <a:t>PI</a:t>
                      </a:r>
                      <a:r>
                        <a:rPr dirty="0" sz="1000" spc="-20" b="1">
                          <a:solidFill>
                            <a:srgbClr val="365F91"/>
                          </a:solidFill>
                          <a:latin typeface="Times New Roman"/>
                          <a:cs typeface="Times New Roman"/>
                        </a:rPr>
                        <a:t> </a:t>
                      </a:r>
                      <a:r>
                        <a:rPr dirty="0" sz="1000" spc="-5" b="1">
                          <a:solidFill>
                            <a:srgbClr val="365F91"/>
                          </a:solidFill>
                          <a:latin typeface="Times New Roman"/>
                          <a:cs typeface="Times New Roman"/>
                        </a:rPr>
                        <a:t>Station</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c>
                  <a:txBody>
                    <a:bodyPr/>
                    <a:lstStyle/>
                    <a:p>
                      <a:pPr marL="80645">
                        <a:lnSpc>
                          <a:spcPts val="1185"/>
                        </a:lnSpc>
                      </a:pPr>
                      <a:r>
                        <a:rPr dirty="0" sz="1000" spc="-5" b="1">
                          <a:solidFill>
                            <a:srgbClr val="365F91"/>
                          </a:solidFill>
                          <a:latin typeface="Times New Roman"/>
                          <a:cs typeface="Times New Roman"/>
                        </a:rPr>
                        <a:t>Back Tangent</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c>
                  <a:txBody>
                    <a:bodyPr/>
                    <a:lstStyle/>
                    <a:p>
                      <a:pPr marL="278130">
                        <a:lnSpc>
                          <a:spcPts val="1185"/>
                        </a:lnSpc>
                      </a:pPr>
                      <a:r>
                        <a:rPr dirty="0" sz="1000" spc="-5" b="1">
                          <a:solidFill>
                            <a:srgbClr val="365F91"/>
                          </a:solidFill>
                          <a:latin typeface="Times New Roman"/>
                          <a:cs typeface="Times New Roman"/>
                        </a:rPr>
                        <a:t>Delta</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c>
                  <a:txBody>
                    <a:bodyPr/>
                    <a:lstStyle/>
                    <a:p>
                      <a:pPr marL="158115">
                        <a:lnSpc>
                          <a:spcPts val="1185"/>
                        </a:lnSpc>
                      </a:pPr>
                      <a:r>
                        <a:rPr dirty="0" sz="1000" spc="-5" b="1">
                          <a:solidFill>
                            <a:srgbClr val="365F91"/>
                          </a:solidFill>
                          <a:latin typeface="Times New Roman"/>
                          <a:cs typeface="Times New Roman"/>
                        </a:rPr>
                        <a:t>Radius</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c rowSpan="3">
                  <a:txBody>
                    <a:bodyPr/>
                    <a:lstStyle/>
                    <a:p>
                      <a:pPr>
                        <a:lnSpc>
                          <a:spcPct val="100000"/>
                        </a:lnSpc>
                      </a:pPr>
                      <a:endParaRPr sz="1000">
                        <a:latin typeface="Times New Roman"/>
                        <a:cs typeface="Times New Roman"/>
                      </a:endParaRPr>
                    </a:p>
                  </a:txBody>
                  <a:tcPr marL="0" marR="0" marB="0" marT="0">
                    <a:lnB w="12700">
                      <a:solidFill>
                        <a:srgbClr val="4F81BC"/>
                      </a:solidFill>
                      <a:prstDash val="solid"/>
                    </a:lnB>
                  </a:tcPr>
                </a:tc>
              </a:tr>
              <a:tr h="234702">
                <a:tc>
                  <a:txBody>
                    <a:bodyPr/>
                    <a:lstStyle/>
                    <a:p>
                      <a:pPr marL="67945">
                        <a:lnSpc>
                          <a:spcPts val="1185"/>
                        </a:lnSpc>
                      </a:pPr>
                      <a:r>
                        <a:rPr dirty="0" sz="1000">
                          <a:solidFill>
                            <a:srgbClr val="365F91"/>
                          </a:solidFill>
                          <a:latin typeface="Times New Roman"/>
                          <a:cs typeface="Times New Roman"/>
                        </a:rPr>
                        <a:t>10+00</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solidFill>
                      <a:srgbClr val="D2DFED"/>
                    </a:solidFill>
                  </a:tcPr>
                </a:tc>
                <a:tc>
                  <a:txBody>
                    <a:bodyPr/>
                    <a:lstStyle/>
                    <a:p>
                      <a:pPr marL="80645">
                        <a:lnSpc>
                          <a:spcPts val="1185"/>
                        </a:lnSpc>
                      </a:pPr>
                      <a:r>
                        <a:rPr dirty="0" sz="1000" spc="-5">
                          <a:solidFill>
                            <a:srgbClr val="365F91"/>
                          </a:solidFill>
                          <a:latin typeface="Times New Roman"/>
                          <a:cs typeface="Times New Roman"/>
                        </a:rPr>
                        <a:t>N </a:t>
                      </a:r>
                      <a:r>
                        <a:rPr dirty="0" sz="1000">
                          <a:solidFill>
                            <a:srgbClr val="365F91"/>
                          </a:solidFill>
                          <a:latin typeface="Times New Roman"/>
                          <a:cs typeface="Times New Roman"/>
                        </a:rPr>
                        <a:t>34° 45’ 32”</a:t>
                      </a:r>
                      <a:r>
                        <a:rPr dirty="0" sz="1000" spc="-70">
                          <a:solidFill>
                            <a:srgbClr val="365F91"/>
                          </a:solidFill>
                          <a:latin typeface="Times New Roman"/>
                          <a:cs typeface="Times New Roman"/>
                        </a:rPr>
                        <a:t> </a:t>
                      </a:r>
                      <a:r>
                        <a:rPr dirty="0" sz="1000" spc="-5">
                          <a:solidFill>
                            <a:srgbClr val="365F91"/>
                          </a:solidFill>
                          <a:latin typeface="Times New Roman"/>
                          <a:cs typeface="Times New Roman"/>
                        </a:rPr>
                        <a:t>W</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solidFill>
                      <a:srgbClr val="D2DFED"/>
                    </a:solidFill>
                  </a:tcPr>
                </a:tc>
                <a:tc>
                  <a:txBody>
                    <a:bodyPr/>
                    <a:lstStyle/>
                    <a:p>
                      <a:pPr marL="278130">
                        <a:lnSpc>
                          <a:spcPts val="1185"/>
                        </a:lnSpc>
                      </a:pPr>
                      <a:r>
                        <a:rPr dirty="0" sz="1000">
                          <a:solidFill>
                            <a:srgbClr val="365F91"/>
                          </a:solidFill>
                          <a:latin typeface="Times New Roman"/>
                          <a:cs typeface="Times New Roman"/>
                        </a:rPr>
                        <a:t>12° 34’ 15”</a:t>
                      </a:r>
                      <a:r>
                        <a:rPr dirty="0" sz="1000" spc="-75">
                          <a:solidFill>
                            <a:srgbClr val="365F91"/>
                          </a:solidFill>
                          <a:latin typeface="Times New Roman"/>
                          <a:cs typeface="Times New Roman"/>
                        </a:rPr>
                        <a:t> </a:t>
                      </a:r>
                      <a:r>
                        <a:rPr dirty="0" sz="1000" spc="-5">
                          <a:solidFill>
                            <a:srgbClr val="365F91"/>
                          </a:solidFill>
                          <a:latin typeface="Times New Roman"/>
                          <a:cs typeface="Times New Roman"/>
                        </a:rPr>
                        <a:t>R</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solidFill>
                      <a:srgbClr val="D2DFED"/>
                    </a:solidFill>
                  </a:tcPr>
                </a:tc>
                <a:tc>
                  <a:txBody>
                    <a:bodyPr/>
                    <a:lstStyle/>
                    <a:p>
                      <a:pPr marL="158115">
                        <a:lnSpc>
                          <a:spcPts val="1185"/>
                        </a:lnSpc>
                      </a:pPr>
                      <a:r>
                        <a:rPr dirty="0" sz="1000">
                          <a:solidFill>
                            <a:srgbClr val="365F91"/>
                          </a:solidFill>
                          <a:latin typeface="Times New Roman"/>
                          <a:cs typeface="Times New Roman"/>
                        </a:rPr>
                        <a:t>6000</a:t>
                      </a:r>
                      <a:r>
                        <a:rPr dirty="0" sz="1000" spc="-15">
                          <a:solidFill>
                            <a:srgbClr val="365F91"/>
                          </a:solidFill>
                          <a:latin typeface="Times New Roman"/>
                          <a:cs typeface="Times New Roman"/>
                        </a:rPr>
                        <a:t> </a:t>
                      </a:r>
                      <a:r>
                        <a:rPr dirty="0" sz="1000" spc="-5">
                          <a:solidFill>
                            <a:srgbClr val="365F91"/>
                          </a:solidFill>
                          <a:latin typeface="Times New Roman"/>
                          <a:cs typeface="Times New Roman"/>
                        </a:rPr>
                        <a:t>ft</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solidFill>
                      <a:srgbClr val="D2DFED"/>
                    </a:solidFill>
                  </a:tcPr>
                </a:tc>
                <a:tc vMerge="1">
                  <a:txBody>
                    <a:bodyPr/>
                    <a:lstStyle/>
                    <a:p>
                      <a:pPr/>
                    </a:p>
                  </a:txBody>
                  <a:tcPr marL="0" marR="0" marB="0" marT="0">
                    <a:lnB w="12700">
                      <a:solidFill>
                        <a:srgbClr val="4F81BC"/>
                      </a:solidFill>
                      <a:prstDash val="solid"/>
                    </a:lnB>
                  </a:tcPr>
                </a:tc>
              </a:tr>
              <a:tr h="234689">
                <a:tc>
                  <a:txBody>
                    <a:bodyPr/>
                    <a:lstStyle/>
                    <a:p>
                      <a:pPr>
                        <a:lnSpc>
                          <a:spcPts val="1185"/>
                        </a:lnSpc>
                      </a:pPr>
                      <a:r>
                        <a:rPr dirty="0" sz="1000" spc="-5">
                          <a:latin typeface="Times New Roman"/>
                          <a:cs typeface="Times New Roman"/>
                        </a:rPr>
                        <a:t>Profile</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c>
                  <a:txBody>
                    <a:bodyPr/>
                    <a:lstStyle/>
                    <a:p>
                      <a:pPr>
                        <a:lnSpc>
                          <a:spcPct val="100000"/>
                        </a:lnSpc>
                      </a:pP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c>
                  <a:txBody>
                    <a:bodyPr/>
                    <a:lstStyle/>
                    <a:p>
                      <a:pPr>
                        <a:lnSpc>
                          <a:spcPct val="100000"/>
                        </a:lnSpc>
                      </a:pP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c>
                  <a:txBody>
                    <a:bodyPr/>
                    <a:lstStyle/>
                    <a:p>
                      <a:pPr>
                        <a:lnSpc>
                          <a:spcPct val="100000"/>
                        </a:lnSpc>
                      </a:pP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c vMerge="1">
                  <a:txBody>
                    <a:bodyPr/>
                    <a:lstStyle/>
                    <a:p>
                      <a:pPr/>
                    </a:p>
                  </a:txBody>
                  <a:tcPr marL="0" marR="0" marB="0" marT="0">
                    <a:lnB w="12700">
                      <a:solidFill>
                        <a:srgbClr val="4F81BC"/>
                      </a:solidFill>
                      <a:prstDash val="solid"/>
                    </a:lnB>
                  </a:tcPr>
                </a:tc>
              </a:tr>
              <a:tr h="237743">
                <a:tc>
                  <a:txBody>
                    <a:bodyPr/>
                    <a:lstStyle/>
                    <a:p>
                      <a:pPr marL="67945">
                        <a:lnSpc>
                          <a:spcPts val="1185"/>
                        </a:lnSpc>
                      </a:pPr>
                      <a:r>
                        <a:rPr dirty="0" sz="1000" spc="-5" b="1">
                          <a:solidFill>
                            <a:srgbClr val="365F91"/>
                          </a:solidFill>
                          <a:latin typeface="Times New Roman"/>
                          <a:cs typeface="Times New Roman"/>
                        </a:rPr>
                        <a:t>PVI</a:t>
                      </a:r>
                      <a:r>
                        <a:rPr dirty="0" sz="1000" spc="-25" b="1">
                          <a:solidFill>
                            <a:srgbClr val="365F91"/>
                          </a:solidFill>
                          <a:latin typeface="Times New Roman"/>
                          <a:cs typeface="Times New Roman"/>
                        </a:rPr>
                        <a:t> </a:t>
                      </a:r>
                      <a:r>
                        <a:rPr dirty="0" sz="1000" spc="-5" b="1">
                          <a:solidFill>
                            <a:srgbClr val="365F91"/>
                          </a:solidFill>
                          <a:latin typeface="Times New Roman"/>
                          <a:cs typeface="Times New Roman"/>
                        </a:rPr>
                        <a:t>Station</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c>
                  <a:txBody>
                    <a:bodyPr/>
                    <a:lstStyle/>
                    <a:p>
                      <a:pPr marL="80645">
                        <a:lnSpc>
                          <a:spcPts val="1185"/>
                        </a:lnSpc>
                      </a:pPr>
                      <a:r>
                        <a:rPr dirty="0" sz="1000" spc="-5" b="1">
                          <a:solidFill>
                            <a:srgbClr val="365F91"/>
                          </a:solidFill>
                          <a:latin typeface="Times New Roman"/>
                          <a:cs typeface="Times New Roman"/>
                        </a:rPr>
                        <a:t>PVI</a:t>
                      </a:r>
                      <a:r>
                        <a:rPr dirty="0" sz="1000" spc="-15" b="1">
                          <a:solidFill>
                            <a:srgbClr val="365F91"/>
                          </a:solidFill>
                          <a:latin typeface="Times New Roman"/>
                          <a:cs typeface="Times New Roman"/>
                        </a:rPr>
                        <a:t> </a:t>
                      </a:r>
                      <a:r>
                        <a:rPr dirty="0" sz="1000" spc="-5" b="1">
                          <a:solidFill>
                            <a:srgbClr val="365F91"/>
                          </a:solidFill>
                          <a:latin typeface="Times New Roman"/>
                          <a:cs typeface="Times New Roman"/>
                        </a:rPr>
                        <a:t>Elevation</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c>
                  <a:txBody>
                    <a:bodyPr/>
                    <a:lstStyle/>
                    <a:p>
                      <a:pPr marL="49530">
                        <a:lnSpc>
                          <a:spcPts val="1195"/>
                        </a:lnSpc>
                      </a:pPr>
                      <a:r>
                        <a:rPr dirty="0" sz="1000" spc="-5" b="1">
                          <a:solidFill>
                            <a:srgbClr val="365F91"/>
                          </a:solidFill>
                          <a:latin typeface="Times New Roman"/>
                          <a:cs typeface="Times New Roman"/>
                        </a:rPr>
                        <a:t>Grade in</a:t>
                      </a:r>
                      <a:r>
                        <a:rPr dirty="0" sz="1000" spc="-10" b="1">
                          <a:solidFill>
                            <a:srgbClr val="365F91"/>
                          </a:solidFill>
                          <a:latin typeface="Times New Roman"/>
                          <a:cs typeface="Times New Roman"/>
                        </a:rPr>
                        <a:t> </a:t>
                      </a:r>
                      <a:r>
                        <a:rPr dirty="0" baseline="2777" sz="1500" spc="-225">
                          <a:solidFill>
                            <a:srgbClr val="365F91"/>
                          </a:solidFill>
                          <a:latin typeface="Cambria Math"/>
                          <a:cs typeface="Cambria Math"/>
                        </a:rPr>
                        <a:t>(</a:t>
                      </a:r>
                      <a:r>
                        <a:rPr dirty="0" sz="1000" spc="-150">
                          <a:solidFill>
                            <a:srgbClr val="365F91"/>
                          </a:solidFill>
                          <a:latin typeface="Cambria Math"/>
                          <a:cs typeface="Cambria Math"/>
                        </a:rPr>
                        <a:t>𝐠𝐠</a:t>
                      </a:r>
                      <a:r>
                        <a:rPr dirty="0" baseline="-15873" sz="1050" spc="-225">
                          <a:solidFill>
                            <a:srgbClr val="365F91"/>
                          </a:solidFill>
                          <a:latin typeface="Cambria Math"/>
                          <a:cs typeface="Cambria Math"/>
                        </a:rPr>
                        <a:t>𝟏𝟏</a:t>
                      </a:r>
                      <a:r>
                        <a:rPr dirty="0" baseline="2777" sz="1500" spc="-225">
                          <a:solidFill>
                            <a:srgbClr val="365F91"/>
                          </a:solidFill>
                          <a:latin typeface="Cambria Math"/>
                          <a:cs typeface="Cambria Math"/>
                        </a:rPr>
                        <a:t>)</a:t>
                      </a:r>
                      <a:endParaRPr baseline="2777" sz="1500">
                        <a:latin typeface="Cambria Math"/>
                        <a:cs typeface="Cambria Math"/>
                      </a:endParaRPr>
                    </a:p>
                  </a:txBody>
                  <a:tcPr marL="0" marR="0" marB="0" marT="0">
                    <a:lnT w="12700">
                      <a:solidFill>
                        <a:srgbClr val="4F81BC"/>
                      </a:solidFill>
                      <a:prstDash val="solid"/>
                    </a:lnT>
                    <a:lnB w="12700">
                      <a:solidFill>
                        <a:srgbClr val="4F81BC"/>
                      </a:solidFill>
                      <a:prstDash val="solid"/>
                    </a:lnB>
                  </a:tcPr>
                </a:tc>
                <a:tc>
                  <a:txBody>
                    <a:bodyPr/>
                    <a:lstStyle/>
                    <a:p>
                      <a:pPr marL="43815">
                        <a:lnSpc>
                          <a:spcPts val="1195"/>
                        </a:lnSpc>
                      </a:pPr>
                      <a:r>
                        <a:rPr dirty="0" sz="1000" spc="-5" b="1">
                          <a:solidFill>
                            <a:srgbClr val="365F91"/>
                          </a:solidFill>
                          <a:latin typeface="Times New Roman"/>
                          <a:cs typeface="Times New Roman"/>
                        </a:rPr>
                        <a:t>Grade out</a:t>
                      </a:r>
                      <a:r>
                        <a:rPr dirty="0" sz="1000" spc="-40" b="1">
                          <a:solidFill>
                            <a:srgbClr val="365F91"/>
                          </a:solidFill>
                          <a:latin typeface="Times New Roman"/>
                          <a:cs typeface="Times New Roman"/>
                        </a:rPr>
                        <a:t> </a:t>
                      </a:r>
                      <a:r>
                        <a:rPr dirty="0" sz="1000" spc="-150">
                          <a:solidFill>
                            <a:srgbClr val="365F91"/>
                          </a:solidFill>
                          <a:latin typeface="Cambria Math"/>
                          <a:cs typeface="Cambria Math"/>
                        </a:rPr>
                        <a:t>(𝐠𝐠</a:t>
                      </a:r>
                      <a:r>
                        <a:rPr dirty="0" baseline="-15873" sz="1050" spc="-225">
                          <a:solidFill>
                            <a:srgbClr val="365F91"/>
                          </a:solidFill>
                          <a:latin typeface="Cambria Math"/>
                          <a:cs typeface="Cambria Math"/>
                        </a:rPr>
                        <a:t>𝟐𝟐</a:t>
                      </a:r>
                      <a:r>
                        <a:rPr dirty="0" sz="1000" spc="-150">
                          <a:solidFill>
                            <a:srgbClr val="365F91"/>
                          </a:solidFill>
                          <a:latin typeface="Cambria Math"/>
                          <a:cs typeface="Cambria Math"/>
                        </a:rPr>
                        <a:t>)</a:t>
                      </a:r>
                      <a:endParaRPr sz="1000">
                        <a:latin typeface="Cambria Math"/>
                        <a:cs typeface="Cambria Math"/>
                      </a:endParaRPr>
                    </a:p>
                  </a:txBody>
                  <a:tcPr marL="0" marR="0" marB="0" marT="0">
                    <a:lnT w="12700">
                      <a:solidFill>
                        <a:srgbClr val="4F81BC"/>
                      </a:solidFill>
                      <a:prstDash val="solid"/>
                    </a:lnT>
                    <a:lnB w="12700">
                      <a:solidFill>
                        <a:srgbClr val="4F81BC"/>
                      </a:solidFill>
                      <a:prstDash val="solid"/>
                    </a:lnB>
                  </a:tcPr>
                </a:tc>
                <a:tc>
                  <a:txBody>
                    <a:bodyPr/>
                    <a:lstStyle/>
                    <a:p>
                      <a:pPr marL="161290">
                        <a:lnSpc>
                          <a:spcPts val="1185"/>
                        </a:lnSpc>
                      </a:pPr>
                      <a:r>
                        <a:rPr dirty="0" sz="1000" spc="-5" b="1">
                          <a:solidFill>
                            <a:srgbClr val="365F91"/>
                          </a:solidFill>
                          <a:latin typeface="Times New Roman"/>
                          <a:cs typeface="Times New Roman"/>
                        </a:rPr>
                        <a:t>Length</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tcPr>
                </a:tc>
              </a:tr>
              <a:tr h="236226">
                <a:tc>
                  <a:txBody>
                    <a:bodyPr/>
                    <a:lstStyle/>
                    <a:p>
                      <a:pPr marL="67945">
                        <a:lnSpc>
                          <a:spcPts val="1185"/>
                        </a:lnSpc>
                      </a:pPr>
                      <a:r>
                        <a:rPr dirty="0" sz="1000">
                          <a:solidFill>
                            <a:srgbClr val="365F91"/>
                          </a:solidFill>
                          <a:latin typeface="Times New Roman"/>
                          <a:cs typeface="Times New Roman"/>
                        </a:rPr>
                        <a:t>9+00</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solidFill>
                      <a:srgbClr val="D2DFED"/>
                    </a:solidFill>
                  </a:tcPr>
                </a:tc>
                <a:tc>
                  <a:txBody>
                    <a:bodyPr/>
                    <a:lstStyle/>
                    <a:p>
                      <a:pPr marL="80645">
                        <a:lnSpc>
                          <a:spcPts val="1185"/>
                        </a:lnSpc>
                      </a:pPr>
                      <a:r>
                        <a:rPr dirty="0" sz="1000" spc="-5">
                          <a:solidFill>
                            <a:srgbClr val="365F91"/>
                          </a:solidFill>
                          <a:latin typeface="Times New Roman"/>
                          <a:cs typeface="Times New Roman"/>
                        </a:rPr>
                        <a:t>100.00</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solidFill>
                      <a:srgbClr val="D2DFED"/>
                    </a:solidFill>
                  </a:tcPr>
                </a:tc>
                <a:tc>
                  <a:txBody>
                    <a:bodyPr/>
                    <a:lstStyle/>
                    <a:p>
                      <a:pPr marL="49530">
                        <a:lnSpc>
                          <a:spcPts val="1185"/>
                        </a:lnSpc>
                      </a:pPr>
                      <a:r>
                        <a:rPr dirty="0" sz="1000" spc="-5">
                          <a:solidFill>
                            <a:srgbClr val="365F91"/>
                          </a:solidFill>
                          <a:latin typeface="Times New Roman"/>
                          <a:cs typeface="Times New Roman"/>
                        </a:rPr>
                        <a:t>-2%</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solidFill>
                      <a:srgbClr val="D2DFED"/>
                    </a:solidFill>
                  </a:tcPr>
                </a:tc>
                <a:tc>
                  <a:txBody>
                    <a:bodyPr/>
                    <a:lstStyle/>
                    <a:p>
                      <a:pPr marL="43815">
                        <a:lnSpc>
                          <a:spcPts val="1185"/>
                        </a:lnSpc>
                      </a:pPr>
                      <a:r>
                        <a:rPr dirty="0" sz="1000">
                          <a:solidFill>
                            <a:srgbClr val="365F91"/>
                          </a:solidFill>
                          <a:latin typeface="Times New Roman"/>
                          <a:cs typeface="Times New Roman"/>
                        </a:rPr>
                        <a:t>-1.5%</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solidFill>
                      <a:srgbClr val="D2DFED"/>
                    </a:solidFill>
                  </a:tcPr>
                </a:tc>
                <a:tc>
                  <a:txBody>
                    <a:bodyPr/>
                    <a:lstStyle/>
                    <a:p>
                      <a:pPr marL="161290">
                        <a:lnSpc>
                          <a:spcPts val="1185"/>
                        </a:lnSpc>
                      </a:pPr>
                      <a:r>
                        <a:rPr dirty="0" sz="1000">
                          <a:solidFill>
                            <a:srgbClr val="365F91"/>
                          </a:solidFill>
                          <a:latin typeface="Times New Roman"/>
                          <a:cs typeface="Times New Roman"/>
                        </a:rPr>
                        <a:t>600</a:t>
                      </a:r>
                      <a:r>
                        <a:rPr dirty="0" sz="1000" spc="-10">
                          <a:solidFill>
                            <a:srgbClr val="365F91"/>
                          </a:solidFill>
                          <a:latin typeface="Times New Roman"/>
                          <a:cs typeface="Times New Roman"/>
                        </a:rPr>
                        <a:t> </a:t>
                      </a:r>
                      <a:r>
                        <a:rPr dirty="0" sz="1000" spc="-5">
                          <a:solidFill>
                            <a:srgbClr val="365F91"/>
                          </a:solidFill>
                          <a:latin typeface="Times New Roman"/>
                          <a:cs typeface="Times New Roman"/>
                        </a:rPr>
                        <a:t>ft</a:t>
                      </a:r>
                      <a:endParaRPr sz="1000">
                        <a:latin typeface="Times New Roman"/>
                        <a:cs typeface="Times New Roman"/>
                      </a:endParaRPr>
                    </a:p>
                  </a:txBody>
                  <a:tcPr marL="0" marR="0" marB="0" marT="0">
                    <a:lnT w="12700">
                      <a:solidFill>
                        <a:srgbClr val="4F81BC"/>
                      </a:solidFill>
                      <a:prstDash val="solid"/>
                    </a:lnT>
                    <a:lnB w="12700">
                      <a:solidFill>
                        <a:srgbClr val="4F81BC"/>
                      </a:solidFill>
                      <a:prstDash val="solid"/>
                    </a:lnB>
                    <a:solidFill>
                      <a:srgbClr val="D2DFED"/>
                    </a:solidFill>
                  </a:tcPr>
                </a:tc>
              </a:tr>
            </a:tbl>
          </a:graphicData>
        </a:graphic>
      </p:graphicFrame>
      <p:sp>
        <p:nvSpPr>
          <p:cNvPr id="22" name="object 22"/>
          <p:cNvSpPr txBox="1"/>
          <p:nvPr/>
        </p:nvSpPr>
        <p:spPr>
          <a:xfrm>
            <a:off x="673100" y="8105647"/>
            <a:ext cx="839469" cy="177800"/>
          </a:xfrm>
          <a:prstGeom prst="rect">
            <a:avLst/>
          </a:prstGeom>
        </p:spPr>
        <p:txBody>
          <a:bodyPr wrap="square" lIns="0" tIns="12065" rIns="0" bIns="0" rtlCol="0" vert="horz">
            <a:spAutoFit/>
          </a:bodyPr>
          <a:lstStyle/>
          <a:p>
            <a:pPr marL="12700">
              <a:lnSpc>
                <a:spcPct val="100000"/>
              </a:lnSpc>
              <a:spcBef>
                <a:spcPts val="95"/>
              </a:spcBef>
            </a:pPr>
            <a:r>
              <a:rPr dirty="0" sz="1000" spc="-5">
                <a:latin typeface="Times New Roman"/>
                <a:cs typeface="Times New Roman"/>
              </a:rPr>
              <a:t>Superelevations</a:t>
            </a:r>
            <a:endParaRPr sz="1000">
              <a:latin typeface="Times New Roman"/>
              <a:cs typeface="Times New Roman"/>
            </a:endParaRPr>
          </a:p>
        </p:txBody>
      </p:sp>
      <p:sp>
        <p:nvSpPr>
          <p:cNvPr id="23" name="object 23"/>
          <p:cNvSpPr txBox="1"/>
          <p:nvPr/>
        </p:nvSpPr>
        <p:spPr>
          <a:xfrm>
            <a:off x="741680" y="8340343"/>
            <a:ext cx="250825" cy="177800"/>
          </a:xfrm>
          <a:prstGeom prst="rect">
            <a:avLst/>
          </a:prstGeom>
        </p:spPr>
        <p:txBody>
          <a:bodyPr wrap="square" lIns="0" tIns="12065" rIns="0" bIns="0" rtlCol="0" vert="horz">
            <a:spAutoFit/>
          </a:bodyPr>
          <a:lstStyle/>
          <a:p>
            <a:pPr marL="12700">
              <a:lnSpc>
                <a:spcPct val="100000"/>
              </a:lnSpc>
              <a:spcBef>
                <a:spcPts val="95"/>
              </a:spcBef>
            </a:pPr>
            <a:r>
              <a:rPr dirty="0" sz="1000" spc="-10" b="1">
                <a:solidFill>
                  <a:srgbClr val="365F91"/>
                </a:solidFill>
                <a:latin typeface="Times New Roman"/>
                <a:cs typeface="Times New Roman"/>
              </a:rPr>
              <a:t>L</a:t>
            </a:r>
            <a:r>
              <a:rPr dirty="0" sz="1000" spc="-5" b="1">
                <a:solidFill>
                  <a:srgbClr val="365F91"/>
                </a:solidFill>
                <a:latin typeface="Times New Roman"/>
                <a:cs typeface="Times New Roman"/>
              </a:rPr>
              <a:t>eft</a:t>
            </a:r>
            <a:endParaRPr sz="1000">
              <a:latin typeface="Times New Roman"/>
              <a:cs typeface="Times New Roman"/>
            </a:endParaRPr>
          </a:p>
        </p:txBody>
      </p:sp>
      <p:sp>
        <p:nvSpPr>
          <p:cNvPr id="24" name="object 24"/>
          <p:cNvSpPr txBox="1"/>
          <p:nvPr/>
        </p:nvSpPr>
        <p:spPr>
          <a:xfrm>
            <a:off x="1541780" y="8340343"/>
            <a:ext cx="328295" cy="177800"/>
          </a:xfrm>
          <a:prstGeom prst="rect">
            <a:avLst/>
          </a:prstGeom>
        </p:spPr>
        <p:txBody>
          <a:bodyPr wrap="square" lIns="0" tIns="12065" rIns="0" bIns="0" rtlCol="0" vert="horz">
            <a:spAutoFit/>
          </a:bodyPr>
          <a:lstStyle/>
          <a:p>
            <a:pPr marL="12700">
              <a:lnSpc>
                <a:spcPct val="100000"/>
              </a:lnSpc>
              <a:spcBef>
                <a:spcPts val="95"/>
              </a:spcBef>
            </a:pPr>
            <a:r>
              <a:rPr dirty="0" sz="1000" spc="-5" b="1">
                <a:solidFill>
                  <a:srgbClr val="365F91"/>
                </a:solidFill>
                <a:latin typeface="Times New Roman"/>
                <a:cs typeface="Times New Roman"/>
              </a:rPr>
              <a:t>R</a:t>
            </a:r>
            <a:r>
              <a:rPr dirty="0" sz="1000" spc="-10" b="1">
                <a:solidFill>
                  <a:srgbClr val="365F91"/>
                </a:solidFill>
                <a:latin typeface="Times New Roman"/>
                <a:cs typeface="Times New Roman"/>
              </a:rPr>
              <a:t>i</a:t>
            </a:r>
            <a:r>
              <a:rPr dirty="0" sz="1000" b="1">
                <a:solidFill>
                  <a:srgbClr val="365F91"/>
                </a:solidFill>
                <a:latin typeface="Times New Roman"/>
                <a:cs typeface="Times New Roman"/>
              </a:rPr>
              <a:t>g</a:t>
            </a:r>
            <a:r>
              <a:rPr dirty="0" sz="1000" spc="-10" b="1">
                <a:solidFill>
                  <a:srgbClr val="365F91"/>
                </a:solidFill>
                <a:latin typeface="Times New Roman"/>
                <a:cs typeface="Times New Roman"/>
              </a:rPr>
              <a:t>ht</a:t>
            </a:r>
            <a:endParaRPr sz="1000">
              <a:latin typeface="Times New Roman"/>
              <a:cs typeface="Times New Roman"/>
            </a:endParaRPr>
          </a:p>
        </p:txBody>
      </p:sp>
      <p:sp>
        <p:nvSpPr>
          <p:cNvPr id="25" name="object 25"/>
          <p:cNvSpPr/>
          <p:nvPr/>
        </p:nvSpPr>
        <p:spPr>
          <a:xfrm>
            <a:off x="685800" y="8353050"/>
            <a:ext cx="800100" cy="0"/>
          </a:xfrm>
          <a:custGeom>
            <a:avLst/>
            <a:gdLst/>
            <a:ahLst/>
            <a:cxnLst/>
            <a:rect l="l" t="t" r="r" b="b"/>
            <a:pathLst>
              <a:path w="800100" h="0">
                <a:moveTo>
                  <a:pt x="0" y="0"/>
                </a:moveTo>
                <a:lnTo>
                  <a:pt x="800100" y="0"/>
                </a:lnTo>
              </a:path>
            </a:pathLst>
          </a:custGeom>
          <a:ln w="12179">
            <a:solidFill>
              <a:srgbClr val="4F81BC"/>
            </a:solidFill>
          </a:ln>
        </p:spPr>
        <p:txBody>
          <a:bodyPr wrap="square" lIns="0" tIns="0" rIns="0" bIns="0" rtlCol="0"/>
          <a:lstStyle/>
          <a:p/>
        </p:txBody>
      </p:sp>
      <p:sp>
        <p:nvSpPr>
          <p:cNvPr id="26" name="object 26"/>
          <p:cNvSpPr/>
          <p:nvPr/>
        </p:nvSpPr>
        <p:spPr>
          <a:xfrm>
            <a:off x="1485900" y="8346961"/>
            <a:ext cx="12700" cy="12700"/>
          </a:xfrm>
          <a:custGeom>
            <a:avLst/>
            <a:gdLst/>
            <a:ahLst/>
            <a:cxnLst/>
            <a:rect l="l" t="t" r="r" b="b"/>
            <a:pathLst>
              <a:path w="12700" h="12700">
                <a:moveTo>
                  <a:pt x="0" y="12179"/>
                </a:moveTo>
                <a:lnTo>
                  <a:pt x="12191" y="12179"/>
                </a:lnTo>
                <a:lnTo>
                  <a:pt x="12191" y="0"/>
                </a:lnTo>
                <a:lnTo>
                  <a:pt x="0" y="0"/>
                </a:lnTo>
                <a:lnTo>
                  <a:pt x="0" y="12179"/>
                </a:lnTo>
                <a:close/>
              </a:path>
            </a:pathLst>
          </a:custGeom>
          <a:solidFill>
            <a:srgbClr val="4F81BC"/>
          </a:solidFill>
        </p:spPr>
        <p:txBody>
          <a:bodyPr wrap="square" lIns="0" tIns="0" rIns="0" bIns="0" rtlCol="0"/>
          <a:lstStyle/>
          <a:p/>
        </p:txBody>
      </p:sp>
      <p:sp>
        <p:nvSpPr>
          <p:cNvPr id="27" name="object 27"/>
          <p:cNvSpPr/>
          <p:nvPr/>
        </p:nvSpPr>
        <p:spPr>
          <a:xfrm>
            <a:off x="1498091" y="8353050"/>
            <a:ext cx="617220" cy="0"/>
          </a:xfrm>
          <a:custGeom>
            <a:avLst/>
            <a:gdLst/>
            <a:ahLst/>
            <a:cxnLst/>
            <a:rect l="l" t="t" r="r" b="b"/>
            <a:pathLst>
              <a:path w="617219" h="0">
                <a:moveTo>
                  <a:pt x="0" y="0"/>
                </a:moveTo>
                <a:lnTo>
                  <a:pt x="617220" y="0"/>
                </a:lnTo>
              </a:path>
            </a:pathLst>
          </a:custGeom>
          <a:ln w="12179">
            <a:solidFill>
              <a:srgbClr val="4F81BC"/>
            </a:solidFill>
          </a:ln>
        </p:spPr>
        <p:txBody>
          <a:bodyPr wrap="square" lIns="0" tIns="0" rIns="0" bIns="0" rtlCol="0"/>
          <a:lstStyle/>
          <a:p/>
        </p:txBody>
      </p:sp>
      <p:sp>
        <p:nvSpPr>
          <p:cNvPr id="28" name="object 28"/>
          <p:cNvSpPr/>
          <p:nvPr/>
        </p:nvSpPr>
        <p:spPr>
          <a:xfrm>
            <a:off x="1417319" y="8595359"/>
            <a:ext cx="68580" cy="365760"/>
          </a:xfrm>
          <a:custGeom>
            <a:avLst/>
            <a:gdLst/>
            <a:ahLst/>
            <a:cxnLst/>
            <a:rect l="l" t="t" r="r" b="b"/>
            <a:pathLst>
              <a:path w="68580" h="365759">
                <a:moveTo>
                  <a:pt x="0" y="365760"/>
                </a:moveTo>
                <a:lnTo>
                  <a:pt x="68580" y="365760"/>
                </a:lnTo>
                <a:lnTo>
                  <a:pt x="68580" y="0"/>
                </a:lnTo>
                <a:lnTo>
                  <a:pt x="0" y="0"/>
                </a:lnTo>
                <a:lnTo>
                  <a:pt x="0" y="365760"/>
                </a:lnTo>
                <a:close/>
              </a:path>
            </a:pathLst>
          </a:custGeom>
          <a:solidFill>
            <a:srgbClr val="D2DFED"/>
          </a:solidFill>
        </p:spPr>
        <p:txBody>
          <a:bodyPr wrap="square" lIns="0" tIns="0" rIns="0" bIns="0" rtlCol="0"/>
          <a:lstStyle/>
          <a:p/>
        </p:txBody>
      </p:sp>
      <p:sp>
        <p:nvSpPr>
          <p:cNvPr id="29" name="object 29"/>
          <p:cNvSpPr/>
          <p:nvPr/>
        </p:nvSpPr>
        <p:spPr>
          <a:xfrm>
            <a:off x="685800" y="8595359"/>
            <a:ext cx="68580" cy="365760"/>
          </a:xfrm>
          <a:custGeom>
            <a:avLst/>
            <a:gdLst/>
            <a:ahLst/>
            <a:cxnLst/>
            <a:rect l="l" t="t" r="r" b="b"/>
            <a:pathLst>
              <a:path w="68579" h="365759">
                <a:moveTo>
                  <a:pt x="0" y="365760"/>
                </a:moveTo>
                <a:lnTo>
                  <a:pt x="68579" y="365760"/>
                </a:lnTo>
                <a:lnTo>
                  <a:pt x="68579" y="0"/>
                </a:lnTo>
                <a:lnTo>
                  <a:pt x="0" y="0"/>
                </a:lnTo>
                <a:lnTo>
                  <a:pt x="0" y="365760"/>
                </a:lnTo>
                <a:close/>
              </a:path>
            </a:pathLst>
          </a:custGeom>
          <a:solidFill>
            <a:srgbClr val="D2DFED"/>
          </a:solidFill>
        </p:spPr>
        <p:txBody>
          <a:bodyPr wrap="square" lIns="0" tIns="0" rIns="0" bIns="0" rtlCol="0"/>
          <a:lstStyle/>
          <a:p/>
        </p:txBody>
      </p:sp>
      <p:sp>
        <p:nvSpPr>
          <p:cNvPr id="30" name="object 30"/>
          <p:cNvSpPr/>
          <p:nvPr/>
        </p:nvSpPr>
        <p:spPr>
          <a:xfrm>
            <a:off x="754380" y="8595359"/>
            <a:ext cx="662940" cy="365760"/>
          </a:xfrm>
          <a:custGeom>
            <a:avLst/>
            <a:gdLst/>
            <a:ahLst/>
            <a:cxnLst/>
            <a:rect l="l" t="t" r="r" b="b"/>
            <a:pathLst>
              <a:path w="662940" h="365759">
                <a:moveTo>
                  <a:pt x="0" y="365760"/>
                </a:moveTo>
                <a:lnTo>
                  <a:pt x="662940" y="365760"/>
                </a:lnTo>
                <a:lnTo>
                  <a:pt x="662940" y="0"/>
                </a:lnTo>
                <a:lnTo>
                  <a:pt x="0" y="0"/>
                </a:lnTo>
                <a:lnTo>
                  <a:pt x="0" y="365760"/>
                </a:lnTo>
                <a:close/>
              </a:path>
            </a:pathLst>
          </a:custGeom>
          <a:solidFill>
            <a:srgbClr val="D2DFED"/>
          </a:solidFill>
        </p:spPr>
        <p:txBody>
          <a:bodyPr wrap="square" lIns="0" tIns="0" rIns="0" bIns="0" rtlCol="0"/>
          <a:lstStyle/>
          <a:p/>
        </p:txBody>
      </p:sp>
      <p:sp>
        <p:nvSpPr>
          <p:cNvPr id="31" name="object 31"/>
          <p:cNvSpPr txBox="1"/>
          <p:nvPr/>
        </p:nvSpPr>
        <p:spPr>
          <a:xfrm>
            <a:off x="915924" y="8562847"/>
            <a:ext cx="351155" cy="360680"/>
          </a:xfrm>
          <a:prstGeom prst="rect">
            <a:avLst/>
          </a:prstGeom>
        </p:spPr>
        <p:txBody>
          <a:bodyPr wrap="square" lIns="0" tIns="12065" rIns="0" bIns="0" rtlCol="0" vert="horz">
            <a:spAutoFit/>
          </a:bodyPr>
          <a:lstStyle/>
          <a:p>
            <a:pPr marL="257175">
              <a:lnSpc>
                <a:spcPts val="985"/>
              </a:lnSpc>
              <a:spcBef>
                <a:spcPts val="95"/>
              </a:spcBef>
            </a:pPr>
            <a:r>
              <a:rPr dirty="0" sz="1000" spc="-10">
                <a:solidFill>
                  <a:srgbClr val="365F91"/>
                </a:solidFill>
                <a:latin typeface="Cambria Math"/>
                <a:cs typeface="Cambria Math"/>
              </a:rPr>
              <a:t>f</a:t>
            </a:r>
            <a:r>
              <a:rPr dirty="0" sz="1000" spc="-5">
                <a:solidFill>
                  <a:srgbClr val="365F91"/>
                </a:solidFill>
                <a:latin typeface="Cambria Math"/>
                <a:cs typeface="Cambria Math"/>
              </a:rPr>
              <a:t>t</a:t>
            </a:r>
            <a:endParaRPr sz="1000">
              <a:latin typeface="Cambria Math"/>
              <a:cs typeface="Cambria Math"/>
            </a:endParaRPr>
          </a:p>
          <a:p>
            <a:pPr>
              <a:lnSpc>
                <a:spcPts val="720"/>
              </a:lnSpc>
            </a:pPr>
            <a:r>
              <a:rPr dirty="0" sz="1000" spc="-5">
                <a:solidFill>
                  <a:srgbClr val="365F91"/>
                </a:solidFill>
                <a:latin typeface="Cambria Math"/>
                <a:cs typeface="Cambria Math"/>
              </a:rPr>
              <a:t>0.04</a:t>
            </a:r>
            <a:endParaRPr sz="1000">
              <a:latin typeface="Cambria Math"/>
              <a:cs typeface="Cambria Math"/>
            </a:endParaRPr>
          </a:p>
          <a:p>
            <a:pPr marL="257175">
              <a:lnSpc>
                <a:spcPts val="935"/>
              </a:lnSpc>
            </a:pPr>
            <a:r>
              <a:rPr dirty="0" sz="1000" spc="-10">
                <a:solidFill>
                  <a:srgbClr val="365F91"/>
                </a:solidFill>
                <a:latin typeface="Cambria Math"/>
                <a:cs typeface="Cambria Math"/>
              </a:rPr>
              <a:t>f</a:t>
            </a:r>
            <a:r>
              <a:rPr dirty="0" sz="1000" spc="-5">
                <a:solidFill>
                  <a:srgbClr val="365F91"/>
                </a:solidFill>
                <a:latin typeface="Cambria Math"/>
                <a:cs typeface="Cambria Math"/>
              </a:rPr>
              <a:t>t</a:t>
            </a:r>
            <a:endParaRPr sz="1000">
              <a:latin typeface="Cambria Math"/>
              <a:cs typeface="Cambria Math"/>
            </a:endParaRPr>
          </a:p>
        </p:txBody>
      </p:sp>
      <p:sp>
        <p:nvSpPr>
          <p:cNvPr id="32" name="object 32"/>
          <p:cNvSpPr/>
          <p:nvPr/>
        </p:nvSpPr>
        <p:spPr>
          <a:xfrm>
            <a:off x="1173480" y="8759952"/>
            <a:ext cx="81280" cy="7620"/>
          </a:xfrm>
          <a:custGeom>
            <a:avLst/>
            <a:gdLst/>
            <a:ahLst/>
            <a:cxnLst/>
            <a:rect l="l" t="t" r="r" b="b"/>
            <a:pathLst>
              <a:path w="81280" h="7620">
                <a:moveTo>
                  <a:pt x="0" y="7620"/>
                </a:moveTo>
                <a:lnTo>
                  <a:pt x="80759" y="7620"/>
                </a:lnTo>
                <a:lnTo>
                  <a:pt x="80759" y="0"/>
                </a:lnTo>
                <a:lnTo>
                  <a:pt x="0" y="0"/>
                </a:lnTo>
                <a:lnTo>
                  <a:pt x="0" y="7620"/>
                </a:lnTo>
                <a:close/>
              </a:path>
            </a:pathLst>
          </a:custGeom>
          <a:solidFill>
            <a:srgbClr val="365F91"/>
          </a:solidFill>
        </p:spPr>
        <p:txBody>
          <a:bodyPr wrap="square" lIns="0" tIns="0" rIns="0" bIns="0" rtlCol="0"/>
          <a:lstStyle/>
          <a:p/>
        </p:txBody>
      </p:sp>
      <p:sp>
        <p:nvSpPr>
          <p:cNvPr id="33" name="object 33"/>
          <p:cNvSpPr/>
          <p:nvPr/>
        </p:nvSpPr>
        <p:spPr>
          <a:xfrm>
            <a:off x="2045207" y="8595359"/>
            <a:ext cx="70485" cy="365760"/>
          </a:xfrm>
          <a:custGeom>
            <a:avLst/>
            <a:gdLst/>
            <a:ahLst/>
            <a:cxnLst/>
            <a:rect l="l" t="t" r="r" b="b"/>
            <a:pathLst>
              <a:path w="70485" h="365759">
                <a:moveTo>
                  <a:pt x="0" y="365760"/>
                </a:moveTo>
                <a:lnTo>
                  <a:pt x="70103" y="365760"/>
                </a:lnTo>
                <a:lnTo>
                  <a:pt x="70103" y="0"/>
                </a:lnTo>
                <a:lnTo>
                  <a:pt x="0" y="0"/>
                </a:lnTo>
                <a:lnTo>
                  <a:pt x="0" y="365760"/>
                </a:lnTo>
                <a:close/>
              </a:path>
            </a:pathLst>
          </a:custGeom>
          <a:solidFill>
            <a:srgbClr val="D2DFED"/>
          </a:solidFill>
        </p:spPr>
        <p:txBody>
          <a:bodyPr wrap="square" lIns="0" tIns="0" rIns="0" bIns="0" rtlCol="0"/>
          <a:lstStyle/>
          <a:p/>
        </p:txBody>
      </p:sp>
      <p:sp>
        <p:nvSpPr>
          <p:cNvPr id="34" name="object 34"/>
          <p:cNvSpPr/>
          <p:nvPr/>
        </p:nvSpPr>
        <p:spPr>
          <a:xfrm>
            <a:off x="1485900" y="8595359"/>
            <a:ext cx="68580" cy="365760"/>
          </a:xfrm>
          <a:custGeom>
            <a:avLst/>
            <a:gdLst/>
            <a:ahLst/>
            <a:cxnLst/>
            <a:rect l="l" t="t" r="r" b="b"/>
            <a:pathLst>
              <a:path w="68580" h="365759">
                <a:moveTo>
                  <a:pt x="0" y="365760"/>
                </a:moveTo>
                <a:lnTo>
                  <a:pt x="68580" y="365760"/>
                </a:lnTo>
                <a:lnTo>
                  <a:pt x="68580" y="0"/>
                </a:lnTo>
                <a:lnTo>
                  <a:pt x="0" y="0"/>
                </a:lnTo>
                <a:lnTo>
                  <a:pt x="0" y="365760"/>
                </a:lnTo>
                <a:close/>
              </a:path>
            </a:pathLst>
          </a:custGeom>
          <a:solidFill>
            <a:srgbClr val="D2DFED"/>
          </a:solidFill>
        </p:spPr>
        <p:txBody>
          <a:bodyPr wrap="square" lIns="0" tIns="0" rIns="0" bIns="0" rtlCol="0"/>
          <a:lstStyle/>
          <a:p/>
        </p:txBody>
      </p:sp>
      <p:sp>
        <p:nvSpPr>
          <p:cNvPr id="35" name="object 35"/>
          <p:cNvSpPr/>
          <p:nvPr/>
        </p:nvSpPr>
        <p:spPr>
          <a:xfrm>
            <a:off x="1554480" y="8595359"/>
            <a:ext cx="490855" cy="365760"/>
          </a:xfrm>
          <a:custGeom>
            <a:avLst/>
            <a:gdLst/>
            <a:ahLst/>
            <a:cxnLst/>
            <a:rect l="l" t="t" r="r" b="b"/>
            <a:pathLst>
              <a:path w="490855" h="365759">
                <a:moveTo>
                  <a:pt x="0" y="365760"/>
                </a:moveTo>
                <a:lnTo>
                  <a:pt x="490728" y="365760"/>
                </a:lnTo>
                <a:lnTo>
                  <a:pt x="490728" y="0"/>
                </a:lnTo>
                <a:lnTo>
                  <a:pt x="0" y="0"/>
                </a:lnTo>
                <a:lnTo>
                  <a:pt x="0" y="365760"/>
                </a:lnTo>
                <a:close/>
              </a:path>
            </a:pathLst>
          </a:custGeom>
          <a:solidFill>
            <a:srgbClr val="D2DFED"/>
          </a:solidFill>
        </p:spPr>
        <p:txBody>
          <a:bodyPr wrap="square" lIns="0" tIns="0" rIns="0" bIns="0" rtlCol="0"/>
          <a:lstStyle/>
          <a:p/>
        </p:txBody>
      </p:sp>
      <p:sp>
        <p:nvSpPr>
          <p:cNvPr id="36" name="object 36"/>
          <p:cNvSpPr txBox="1"/>
          <p:nvPr/>
        </p:nvSpPr>
        <p:spPr>
          <a:xfrm>
            <a:off x="1583436" y="8562847"/>
            <a:ext cx="445770" cy="360680"/>
          </a:xfrm>
          <a:prstGeom prst="rect">
            <a:avLst/>
          </a:prstGeom>
        </p:spPr>
        <p:txBody>
          <a:bodyPr wrap="square" lIns="0" tIns="12065" rIns="0" bIns="0" rtlCol="0" vert="horz">
            <a:spAutoFit/>
          </a:bodyPr>
          <a:lstStyle/>
          <a:p>
            <a:pPr marL="351790">
              <a:lnSpc>
                <a:spcPts val="985"/>
              </a:lnSpc>
              <a:spcBef>
                <a:spcPts val="95"/>
              </a:spcBef>
            </a:pPr>
            <a:r>
              <a:rPr dirty="0" sz="1000" spc="-10">
                <a:solidFill>
                  <a:srgbClr val="365F91"/>
                </a:solidFill>
                <a:latin typeface="Cambria Math"/>
                <a:cs typeface="Cambria Math"/>
              </a:rPr>
              <a:t>f</a:t>
            </a:r>
            <a:r>
              <a:rPr dirty="0" sz="1000" spc="-5">
                <a:solidFill>
                  <a:srgbClr val="365F91"/>
                </a:solidFill>
                <a:latin typeface="Cambria Math"/>
                <a:cs typeface="Cambria Math"/>
              </a:rPr>
              <a:t>t</a:t>
            </a:r>
            <a:endParaRPr sz="1000">
              <a:latin typeface="Cambria Math"/>
              <a:cs typeface="Cambria Math"/>
            </a:endParaRPr>
          </a:p>
          <a:p>
            <a:pPr>
              <a:lnSpc>
                <a:spcPts val="720"/>
              </a:lnSpc>
            </a:pPr>
            <a:r>
              <a:rPr dirty="0" sz="1000" spc="-5">
                <a:solidFill>
                  <a:srgbClr val="365F91"/>
                </a:solidFill>
                <a:latin typeface="Cambria Math"/>
                <a:cs typeface="Cambria Math"/>
              </a:rPr>
              <a:t>−0.04</a:t>
            </a:r>
            <a:endParaRPr sz="1000">
              <a:latin typeface="Cambria Math"/>
              <a:cs typeface="Cambria Math"/>
            </a:endParaRPr>
          </a:p>
          <a:p>
            <a:pPr marL="351790">
              <a:lnSpc>
                <a:spcPts val="935"/>
              </a:lnSpc>
            </a:pPr>
            <a:r>
              <a:rPr dirty="0" sz="1000" spc="-10">
                <a:solidFill>
                  <a:srgbClr val="365F91"/>
                </a:solidFill>
                <a:latin typeface="Cambria Math"/>
                <a:cs typeface="Cambria Math"/>
              </a:rPr>
              <a:t>f</a:t>
            </a:r>
            <a:r>
              <a:rPr dirty="0" sz="1000" spc="-5">
                <a:solidFill>
                  <a:srgbClr val="365F91"/>
                </a:solidFill>
                <a:latin typeface="Cambria Math"/>
                <a:cs typeface="Cambria Math"/>
              </a:rPr>
              <a:t>t</a:t>
            </a:r>
            <a:endParaRPr sz="1000">
              <a:latin typeface="Cambria Math"/>
              <a:cs typeface="Cambria Math"/>
            </a:endParaRPr>
          </a:p>
        </p:txBody>
      </p:sp>
      <p:sp>
        <p:nvSpPr>
          <p:cNvPr id="37" name="object 37"/>
          <p:cNvSpPr/>
          <p:nvPr/>
        </p:nvSpPr>
        <p:spPr>
          <a:xfrm>
            <a:off x="1935479" y="8759952"/>
            <a:ext cx="81280" cy="7620"/>
          </a:xfrm>
          <a:custGeom>
            <a:avLst/>
            <a:gdLst/>
            <a:ahLst/>
            <a:cxnLst/>
            <a:rect l="l" t="t" r="r" b="b"/>
            <a:pathLst>
              <a:path w="81280" h="7620">
                <a:moveTo>
                  <a:pt x="0" y="7620"/>
                </a:moveTo>
                <a:lnTo>
                  <a:pt x="80772" y="7620"/>
                </a:lnTo>
                <a:lnTo>
                  <a:pt x="80772" y="0"/>
                </a:lnTo>
                <a:lnTo>
                  <a:pt x="0" y="0"/>
                </a:lnTo>
                <a:lnTo>
                  <a:pt x="0" y="7620"/>
                </a:lnTo>
                <a:close/>
              </a:path>
            </a:pathLst>
          </a:custGeom>
          <a:solidFill>
            <a:srgbClr val="365F91"/>
          </a:solidFill>
        </p:spPr>
        <p:txBody>
          <a:bodyPr wrap="square" lIns="0" tIns="0" rIns="0" bIns="0" rtlCol="0"/>
          <a:lstStyle/>
          <a:p/>
        </p:txBody>
      </p:sp>
      <p:sp>
        <p:nvSpPr>
          <p:cNvPr id="38" name="object 38"/>
          <p:cNvSpPr/>
          <p:nvPr/>
        </p:nvSpPr>
        <p:spPr>
          <a:xfrm>
            <a:off x="685800" y="8589264"/>
            <a:ext cx="800100" cy="0"/>
          </a:xfrm>
          <a:custGeom>
            <a:avLst/>
            <a:gdLst/>
            <a:ahLst/>
            <a:cxnLst/>
            <a:rect l="l" t="t" r="r" b="b"/>
            <a:pathLst>
              <a:path w="800100" h="0">
                <a:moveTo>
                  <a:pt x="0" y="0"/>
                </a:moveTo>
                <a:lnTo>
                  <a:pt x="800100" y="0"/>
                </a:lnTo>
              </a:path>
            </a:pathLst>
          </a:custGeom>
          <a:ln w="12191">
            <a:solidFill>
              <a:srgbClr val="4F81BC"/>
            </a:solidFill>
          </a:ln>
        </p:spPr>
        <p:txBody>
          <a:bodyPr wrap="square" lIns="0" tIns="0" rIns="0" bIns="0" rtlCol="0"/>
          <a:lstStyle/>
          <a:p/>
        </p:txBody>
      </p:sp>
      <p:sp>
        <p:nvSpPr>
          <p:cNvPr id="39" name="object 39"/>
          <p:cNvSpPr/>
          <p:nvPr/>
        </p:nvSpPr>
        <p:spPr>
          <a:xfrm>
            <a:off x="1485900" y="8583168"/>
            <a:ext cx="12700" cy="12700"/>
          </a:xfrm>
          <a:custGeom>
            <a:avLst/>
            <a:gdLst/>
            <a:ahLst/>
            <a:cxnLst/>
            <a:rect l="l" t="t" r="r" b="b"/>
            <a:pathLst>
              <a:path w="12700" h="12700">
                <a:moveTo>
                  <a:pt x="0" y="12191"/>
                </a:moveTo>
                <a:lnTo>
                  <a:pt x="12191" y="12191"/>
                </a:lnTo>
                <a:lnTo>
                  <a:pt x="12191" y="0"/>
                </a:lnTo>
                <a:lnTo>
                  <a:pt x="0" y="0"/>
                </a:lnTo>
                <a:lnTo>
                  <a:pt x="0" y="12191"/>
                </a:lnTo>
                <a:close/>
              </a:path>
            </a:pathLst>
          </a:custGeom>
          <a:solidFill>
            <a:srgbClr val="4F81BC"/>
          </a:solidFill>
        </p:spPr>
        <p:txBody>
          <a:bodyPr wrap="square" lIns="0" tIns="0" rIns="0" bIns="0" rtlCol="0"/>
          <a:lstStyle/>
          <a:p/>
        </p:txBody>
      </p:sp>
      <p:sp>
        <p:nvSpPr>
          <p:cNvPr id="40" name="object 40"/>
          <p:cNvSpPr/>
          <p:nvPr/>
        </p:nvSpPr>
        <p:spPr>
          <a:xfrm>
            <a:off x="1498091" y="8589264"/>
            <a:ext cx="617220" cy="0"/>
          </a:xfrm>
          <a:custGeom>
            <a:avLst/>
            <a:gdLst/>
            <a:ahLst/>
            <a:cxnLst/>
            <a:rect l="l" t="t" r="r" b="b"/>
            <a:pathLst>
              <a:path w="617219" h="0">
                <a:moveTo>
                  <a:pt x="0" y="0"/>
                </a:moveTo>
                <a:lnTo>
                  <a:pt x="617220" y="0"/>
                </a:lnTo>
              </a:path>
            </a:pathLst>
          </a:custGeom>
          <a:ln w="12191">
            <a:solidFill>
              <a:srgbClr val="4F81BC"/>
            </a:solidFill>
          </a:ln>
        </p:spPr>
        <p:txBody>
          <a:bodyPr wrap="square" lIns="0" tIns="0" rIns="0" bIns="0" rtlCol="0"/>
          <a:lstStyle/>
          <a:p/>
        </p:txBody>
      </p:sp>
      <p:sp>
        <p:nvSpPr>
          <p:cNvPr id="41" name="object 41"/>
          <p:cNvSpPr/>
          <p:nvPr/>
        </p:nvSpPr>
        <p:spPr>
          <a:xfrm>
            <a:off x="676655" y="8967216"/>
            <a:ext cx="809625" cy="0"/>
          </a:xfrm>
          <a:custGeom>
            <a:avLst/>
            <a:gdLst/>
            <a:ahLst/>
            <a:cxnLst/>
            <a:rect l="l" t="t" r="r" b="b"/>
            <a:pathLst>
              <a:path w="809625" h="0">
                <a:moveTo>
                  <a:pt x="0" y="0"/>
                </a:moveTo>
                <a:lnTo>
                  <a:pt x="809244" y="0"/>
                </a:lnTo>
              </a:path>
            </a:pathLst>
          </a:custGeom>
          <a:ln w="12191">
            <a:solidFill>
              <a:srgbClr val="4F81BC"/>
            </a:solidFill>
          </a:ln>
        </p:spPr>
        <p:txBody>
          <a:bodyPr wrap="square" lIns="0" tIns="0" rIns="0" bIns="0" rtlCol="0"/>
          <a:lstStyle/>
          <a:p/>
        </p:txBody>
      </p:sp>
      <p:sp>
        <p:nvSpPr>
          <p:cNvPr id="42" name="object 42"/>
          <p:cNvSpPr/>
          <p:nvPr/>
        </p:nvSpPr>
        <p:spPr>
          <a:xfrm>
            <a:off x="1476755" y="8961119"/>
            <a:ext cx="12700" cy="12700"/>
          </a:xfrm>
          <a:custGeom>
            <a:avLst/>
            <a:gdLst/>
            <a:ahLst/>
            <a:cxnLst/>
            <a:rect l="l" t="t" r="r" b="b"/>
            <a:pathLst>
              <a:path w="12700" h="12700">
                <a:moveTo>
                  <a:pt x="0" y="12191"/>
                </a:moveTo>
                <a:lnTo>
                  <a:pt x="12191" y="12191"/>
                </a:lnTo>
                <a:lnTo>
                  <a:pt x="12191" y="0"/>
                </a:lnTo>
                <a:lnTo>
                  <a:pt x="0" y="0"/>
                </a:lnTo>
                <a:lnTo>
                  <a:pt x="0" y="12191"/>
                </a:lnTo>
                <a:close/>
              </a:path>
            </a:pathLst>
          </a:custGeom>
          <a:solidFill>
            <a:srgbClr val="4F81BC"/>
          </a:solidFill>
        </p:spPr>
        <p:txBody>
          <a:bodyPr wrap="square" lIns="0" tIns="0" rIns="0" bIns="0" rtlCol="0"/>
          <a:lstStyle/>
          <a:p/>
        </p:txBody>
      </p:sp>
      <p:sp>
        <p:nvSpPr>
          <p:cNvPr id="43" name="object 43"/>
          <p:cNvSpPr/>
          <p:nvPr/>
        </p:nvSpPr>
        <p:spPr>
          <a:xfrm>
            <a:off x="1488947" y="8967216"/>
            <a:ext cx="626745" cy="0"/>
          </a:xfrm>
          <a:custGeom>
            <a:avLst/>
            <a:gdLst/>
            <a:ahLst/>
            <a:cxnLst/>
            <a:rect l="l" t="t" r="r" b="b"/>
            <a:pathLst>
              <a:path w="626744" h="0">
                <a:moveTo>
                  <a:pt x="0" y="0"/>
                </a:moveTo>
                <a:lnTo>
                  <a:pt x="626364" y="0"/>
                </a:lnTo>
              </a:path>
            </a:pathLst>
          </a:custGeom>
          <a:ln w="12191">
            <a:solidFill>
              <a:srgbClr val="4F81BC"/>
            </a:solidFill>
          </a:ln>
        </p:spPr>
        <p:txBody>
          <a:bodyPr wrap="square" lIns="0" tIns="0" rIns="0" bIns="0" rtlCol="0"/>
          <a:lstStyle/>
          <a:p/>
        </p:txBody>
      </p:sp>
      <p:sp>
        <p:nvSpPr>
          <p:cNvPr id="44" name="object 44"/>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1</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1120" y="438403"/>
            <a:ext cx="322072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Times New Roman"/>
                <a:cs typeface="Times New Roman"/>
              </a:rPr>
              <a:t>Precast, Prestressed Girder Design Example </a:t>
            </a:r>
            <a:r>
              <a:rPr dirty="0" sz="800">
                <a:latin typeface="Times New Roman"/>
                <a:cs typeface="Times New Roman"/>
              </a:rPr>
              <a:t>– </a:t>
            </a:r>
            <a:r>
              <a:rPr dirty="0" sz="800" spc="-5">
                <a:latin typeface="Times New Roman"/>
                <a:cs typeface="Times New Roman"/>
              </a:rPr>
              <a:t>PGSuper Training</a:t>
            </a:r>
            <a:r>
              <a:rPr dirty="0" sz="800" spc="105">
                <a:latin typeface="Times New Roman"/>
                <a:cs typeface="Times New Roman"/>
              </a:rPr>
              <a:t> </a:t>
            </a:r>
            <a:r>
              <a:rPr dirty="0" sz="800" spc="-5">
                <a:latin typeface="Times New Roman"/>
                <a:cs typeface="Times New Roman"/>
              </a:rPr>
              <a:t>(11/16/2022)</a:t>
            </a:r>
            <a:endParaRPr sz="800">
              <a:latin typeface="Times New Roman"/>
              <a:cs typeface="Times New Roman"/>
            </a:endParaRPr>
          </a:p>
        </p:txBody>
      </p:sp>
      <p:sp>
        <p:nvSpPr>
          <p:cNvPr id="3" name="object 3"/>
          <p:cNvSpPr txBox="1"/>
          <p:nvPr/>
        </p:nvSpPr>
        <p:spPr>
          <a:xfrm>
            <a:off x="634990" y="853998"/>
            <a:ext cx="2463165" cy="1327150"/>
          </a:xfrm>
          <a:prstGeom prst="rect">
            <a:avLst/>
          </a:prstGeom>
        </p:spPr>
        <p:txBody>
          <a:bodyPr wrap="square" lIns="0" tIns="50800" rIns="0" bIns="0" rtlCol="0" vert="horz">
            <a:spAutoFit/>
          </a:bodyPr>
          <a:lstStyle/>
          <a:p>
            <a:pPr marL="50800">
              <a:lnSpc>
                <a:spcPct val="100000"/>
              </a:lnSpc>
              <a:spcBef>
                <a:spcPts val="400"/>
              </a:spcBef>
              <a:tabLst>
                <a:tab pos="415925" algn="l"/>
              </a:tabLst>
            </a:pPr>
            <a:r>
              <a:rPr dirty="0" sz="1200" b="1">
                <a:latin typeface="Arial"/>
                <a:cs typeface="Arial"/>
              </a:rPr>
              <a:t>2.3	</a:t>
            </a:r>
            <a:r>
              <a:rPr dirty="0" sz="1200" spc="-5" b="1">
                <a:latin typeface="Arial"/>
                <a:cs typeface="Arial"/>
              </a:rPr>
              <a:t>Bridge</a:t>
            </a:r>
            <a:r>
              <a:rPr dirty="0" sz="1200" b="1">
                <a:latin typeface="Arial"/>
                <a:cs typeface="Arial"/>
              </a:rPr>
              <a:t> </a:t>
            </a:r>
            <a:r>
              <a:rPr dirty="0" sz="1200" spc="-5" b="1">
                <a:latin typeface="Arial"/>
                <a:cs typeface="Arial"/>
              </a:rPr>
              <a:t>Layout</a:t>
            </a:r>
            <a:endParaRPr sz="1200">
              <a:latin typeface="Arial"/>
              <a:cs typeface="Arial"/>
            </a:endParaRPr>
          </a:p>
          <a:p>
            <a:pPr marL="50800">
              <a:lnSpc>
                <a:spcPct val="100000"/>
              </a:lnSpc>
              <a:spcBef>
                <a:spcPts val="250"/>
              </a:spcBef>
            </a:pPr>
            <a:r>
              <a:rPr dirty="0" sz="1000" spc="-5">
                <a:latin typeface="Times New Roman"/>
                <a:cs typeface="Times New Roman"/>
              </a:rPr>
              <a:t>Back </a:t>
            </a:r>
            <a:r>
              <a:rPr dirty="0" sz="1000">
                <a:latin typeface="Times New Roman"/>
                <a:cs typeface="Times New Roman"/>
              </a:rPr>
              <a:t>of </a:t>
            </a:r>
            <a:r>
              <a:rPr dirty="0" sz="1000" spc="-5">
                <a:latin typeface="Times New Roman"/>
                <a:cs typeface="Times New Roman"/>
              </a:rPr>
              <a:t>Pavement Seat, Abutment </a:t>
            </a:r>
            <a:r>
              <a:rPr dirty="0" sz="1000">
                <a:latin typeface="Times New Roman"/>
                <a:cs typeface="Times New Roman"/>
              </a:rPr>
              <a:t>1,</a:t>
            </a:r>
            <a:r>
              <a:rPr dirty="0" sz="1000" spc="15">
                <a:latin typeface="Times New Roman"/>
                <a:cs typeface="Times New Roman"/>
              </a:rPr>
              <a:t> </a:t>
            </a:r>
            <a:r>
              <a:rPr dirty="0" sz="1000">
                <a:latin typeface="Times New Roman"/>
                <a:cs typeface="Times New Roman"/>
              </a:rPr>
              <a:t>7+00</a:t>
            </a:r>
            <a:endParaRPr sz="1000">
              <a:latin typeface="Times New Roman"/>
              <a:cs typeface="Times New Roman"/>
            </a:endParaRPr>
          </a:p>
          <a:p>
            <a:pPr marL="50800" marR="43180">
              <a:lnSpc>
                <a:spcPts val="1760"/>
              </a:lnSpc>
              <a:spcBef>
                <a:spcPts val="145"/>
              </a:spcBef>
            </a:pPr>
            <a:r>
              <a:rPr dirty="0" sz="1000" spc="-5">
                <a:latin typeface="Times New Roman"/>
                <a:cs typeface="Times New Roman"/>
              </a:rPr>
              <a:t>Back </a:t>
            </a:r>
            <a:r>
              <a:rPr dirty="0" sz="1000">
                <a:latin typeface="Times New Roman"/>
                <a:cs typeface="Times New Roman"/>
              </a:rPr>
              <a:t>of </a:t>
            </a:r>
            <a:r>
              <a:rPr dirty="0" sz="1000" spc="-5">
                <a:latin typeface="Times New Roman"/>
                <a:cs typeface="Times New Roman"/>
              </a:rPr>
              <a:t>Pavement Seat, Abutment </a:t>
            </a:r>
            <a:r>
              <a:rPr dirty="0" sz="1000">
                <a:latin typeface="Times New Roman"/>
                <a:cs typeface="Times New Roman"/>
              </a:rPr>
              <a:t>2, 8+65  </a:t>
            </a:r>
            <a:r>
              <a:rPr dirty="0" sz="1000" spc="-5">
                <a:latin typeface="Times New Roman"/>
                <a:cs typeface="Times New Roman"/>
              </a:rPr>
              <a:t>Abutments are oriented at </a:t>
            </a:r>
            <a:r>
              <a:rPr dirty="0" sz="1000" spc="-5">
                <a:latin typeface="Cambria Math"/>
                <a:cs typeface="Cambria Math"/>
              </a:rPr>
              <a:t>S 58° </a:t>
            </a:r>
            <a:r>
              <a:rPr dirty="0" sz="1000" spc="15">
                <a:latin typeface="Cambria Math"/>
                <a:cs typeface="Cambria Math"/>
              </a:rPr>
              <a:t>41</a:t>
            </a:r>
            <a:r>
              <a:rPr dirty="0" baseline="27777" sz="1050" spc="22">
                <a:latin typeface="Cambria Math"/>
                <a:cs typeface="Cambria Math"/>
              </a:rPr>
              <a:t>′ </a:t>
            </a:r>
            <a:r>
              <a:rPr dirty="0" sz="1000" spc="-5">
                <a:latin typeface="Cambria Math"/>
                <a:cs typeface="Cambria Math"/>
              </a:rPr>
              <a:t>13.47" W  </a:t>
            </a:r>
            <a:r>
              <a:rPr dirty="0" sz="1000" spc="-5">
                <a:latin typeface="Times New Roman"/>
                <a:cs typeface="Times New Roman"/>
              </a:rPr>
              <a:t>Abutment </a:t>
            </a:r>
            <a:r>
              <a:rPr dirty="0" sz="1000">
                <a:latin typeface="Times New Roman"/>
                <a:cs typeface="Times New Roman"/>
              </a:rPr>
              <a:t>1, </a:t>
            </a:r>
            <a:r>
              <a:rPr dirty="0" sz="1000" spc="-5">
                <a:latin typeface="Times New Roman"/>
                <a:cs typeface="Times New Roman"/>
              </a:rPr>
              <a:t>Skew Angle</a:t>
            </a:r>
            <a:r>
              <a:rPr dirty="0" sz="1000" spc="-15">
                <a:latin typeface="Times New Roman"/>
                <a:cs typeface="Times New Roman"/>
              </a:rPr>
              <a:t> </a:t>
            </a:r>
            <a:r>
              <a:rPr dirty="0" sz="1000" spc="-5">
                <a:latin typeface="Cambria Math"/>
                <a:cs typeface="Cambria Math"/>
              </a:rPr>
              <a:t>0°</a:t>
            </a:r>
            <a:endParaRPr sz="1000">
              <a:latin typeface="Cambria Math"/>
              <a:cs typeface="Cambria Math"/>
            </a:endParaRPr>
          </a:p>
          <a:p>
            <a:pPr marL="50800">
              <a:lnSpc>
                <a:spcPct val="100000"/>
              </a:lnSpc>
              <a:spcBef>
                <a:spcPts val="430"/>
              </a:spcBef>
            </a:pPr>
            <a:r>
              <a:rPr dirty="0" sz="1000" spc="-5">
                <a:latin typeface="Times New Roman"/>
                <a:cs typeface="Times New Roman"/>
              </a:rPr>
              <a:t>Abutment </a:t>
            </a:r>
            <a:r>
              <a:rPr dirty="0" sz="1000">
                <a:latin typeface="Times New Roman"/>
                <a:cs typeface="Times New Roman"/>
              </a:rPr>
              <a:t>2, </a:t>
            </a:r>
            <a:r>
              <a:rPr dirty="0" sz="1000" spc="-5">
                <a:latin typeface="Times New Roman"/>
                <a:cs typeface="Times New Roman"/>
              </a:rPr>
              <a:t>Skew Angle </a:t>
            </a:r>
            <a:r>
              <a:rPr dirty="0" sz="1000" spc="-5">
                <a:latin typeface="Cambria Math"/>
                <a:cs typeface="Cambria Math"/>
              </a:rPr>
              <a:t>1° </a:t>
            </a:r>
            <a:r>
              <a:rPr dirty="0" sz="1000" spc="20">
                <a:latin typeface="Cambria Math"/>
                <a:cs typeface="Cambria Math"/>
              </a:rPr>
              <a:t>34</a:t>
            </a:r>
            <a:r>
              <a:rPr dirty="0" baseline="27777" sz="1050" spc="30">
                <a:latin typeface="Cambria Math"/>
                <a:cs typeface="Cambria Math"/>
              </a:rPr>
              <a:t>′ </a:t>
            </a:r>
            <a:r>
              <a:rPr dirty="0" sz="1000" spc="-5">
                <a:latin typeface="Cambria Math"/>
                <a:cs typeface="Cambria Math"/>
              </a:rPr>
              <a:t>32.28"</a:t>
            </a:r>
            <a:r>
              <a:rPr dirty="0" sz="1000" spc="-85">
                <a:latin typeface="Cambria Math"/>
                <a:cs typeface="Cambria Math"/>
              </a:rPr>
              <a:t> </a:t>
            </a:r>
            <a:r>
              <a:rPr dirty="0" sz="1000" spc="-5">
                <a:latin typeface="Cambria Math"/>
                <a:cs typeface="Cambria Math"/>
              </a:rPr>
              <a:t>L</a:t>
            </a:r>
            <a:endParaRPr sz="1000">
              <a:latin typeface="Cambria Math"/>
              <a:cs typeface="Cambria Math"/>
            </a:endParaRPr>
          </a:p>
        </p:txBody>
      </p:sp>
      <p:sp>
        <p:nvSpPr>
          <p:cNvPr id="4" name="object 4"/>
          <p:cNvSpPr txBox="1"/>
          <p:nvPr/>
        </p:nvSpPr>
        <p:spPr>
          <a:xfrm>
            <a:off x="673106" y="4265102"/>
            <a:ext cx="1307465" cy="177800"/>
          </a:xfrm>
          <a:prstGeom prst="rect">
            <a:avLst/>
          </a:prstGeom>
        </p:spPr>
        <p:txBody>
          <a:bodyPr wrap="square" lIns="0" tIns="12065" rIns="0" bIns="0" rtlCol="0" vert="horz">
            <a:spAutoFit/>
          </a:bodyPr>
          <a:lstStyle/>
          <a:p>
            <a:pPr marL="12700">
              <a:lnSpc>
                <a:spcPct val="100000"/>
              </a:lnSpc>
              <a:spcBef>
                <a:spcPts val="95"/>
              </a:spcBef>
            </a:pPr>
            <a:r>
              <a:rPr dirty="0" sz="1000" spc="-5" b="1">
                <a:latin typeface="Times New Roman"/>
                <a:cs typeface="Times New Roman"/>
              </a:rPr>
              <a:t>Figure </a:t>
            </a:r>
            <a:r>
              <a:rPr dirty="0" sz="1000" b="1">
                <a:latin typeface="Times New Roman"/>
                <a:cs typeface="Times New Roman"/>
              </a:rPr>
              <a:t>2-1: </a:t>
            </a:r>
            <a:r>
              <a:rPr dirty="0" sz="1000" spc="-5" b="1">
                <a:latin typeface="Times New Roman"/>
                <a:cs typeface="Times New Roman"/>
              </a:rPr>
              <a:t>Bridge</a:t>
            </a:r>
            <a:r>
              <a:rPr dirty="0" sz="1000" spc="-45" b="1">
                <a:latin typeface="Times New Roman"/>
                <a:cs typeface="Times New Roman"/>
              </a:rPr>
              <a:t> </a:t>
            </a:r>
            <a:r>
              <a:rPr dirty="0" sz="1000" spc="-5" b="1">
                <a:latin typeface="Times New Roman"/>
                <a:cs typeface="Times New Roman"/>
              </a:rPr>
              <a:t>Plan</a:t>
            </a:r>
            <a:endParaRPr sz="1000">
              <a:latin typeface="Times New Roman"/>
              <a:cs typeface="Times New Roman"/>
            </a:endParaRPr>
          </a:p>
        </p:txBody>
      </p:sp>
      <p:sp>
        <p:nvSpPr>
          <p:cNvPr id="5" name="object 5"/>
          <p:cNvSpPr txBox="1"/>
          <p:nvPr/>
        </p:nvSpPr>
        <p:spPr>
          <a:xfrm>
            <a:off x="673106" y="6900057"/>
            <a:ext cx="2466975" cy="177800"/>
          </a:xfrm>
          <a:prstGeom prst="rect">
            <a:avLst/>
          </a:prstGeom>
        </p:spPr>
        <p:txBody>
          <a:bodyPr wrap="square" lIns="0" tIns="12065" rIns="0" bIns="0" rtlCol="0" vert="horz">
            <a:spAutoFit/>
          </a:bodyPr>
          <a:lstStyle/>
          <a:p>
            <a:pPr marL="12700">
              <a:lnSpc>
                <a:spcPct val="100000"/>
              </a:lnSpc>
              <a:spcBef>
                <a:spcPts val="95"/>
              </a:spcBef>
            </a:pPr>
            <a:r>
              <a:rPr dirty="0" sz="1000" spc="-5" b="1">
                <a:latin typeface="Times New Roman"/>
                <a:cs typeface="Times New Roman"/>
              </a:rPr>
              <a:t>Figure </a:t>
            </a:r>
            <a:r>
              <a:rPr dirty="0" sz="1000" b="1">
                <a:latin typeface="Times New Roman"/>
                <a:cs typeface="Times New Roman"/>
              </a:rPr>
              <a:t>2-2: </a:t>
            </a:r>
            <a:r>
              <a:rPr dirty="0" sz="1000" spc="-5" b="1">
                <a:latin typeface="Times New Roman"/>
                <a:cs typeface="Times New Roman"/>
              </a:rPr>
              <a:t>Bridge Section </a:t>
            </a:r>
            <a:r>
              <a:rPr dirty="0" sz="1000" spc="-10" b="1">
                <a:latin typeface="Times New Roman"/>
                <a:cs typeface="Times New Roman"/>
              </a:rPr>
              <a:t>at </a:t>
            </a:r>
            <a:r>
              <a:rPr dirty="0" sz="1000" spc="-5" b="1">
                <a:latin typeface="Times New Roman"/>
                <a:cs typeface="Times New Roman"/>
              </a:rPr>
              <a:t>Station</a:t>
            </a:r>
            <a:r>
              <a:rPr dirty="0" sz="1000" spc="20" b="1">
                <a:latin typeface="Times New Roman"/>
                <a:cs typeface="Times New Roman"/>
              </a:rPr>
              <a:t> </a:t>
            </a:r>
            <a:r>
              <a:rPr dirty="0" sz="1000" spc="-5" b="1">
                <a:latin typeface="Times New Roman"/>
                <a:cs typeface="Times New Roman"/>
              </a:rPr>
              <a:t>7+82.50</a:t>
            </a:r>
            <a:endParaRPr sz="1000">
              <a:latin typeface="Times New Roman"/>
              <a:cs typeface="Times New Roman"/>
            </a:endParaRPr>
          </a:p>
        </p:txBody>
      </p:sp>
      <p:sp>
        <p:nvSpPr>
          <p:cNvPr id="6" name="object 6"/>
          <p:cNvSpPr/>
          <p:nvPr/>
        </p:nvSpPr>
        <p:spPr>
          <a:xfrm>
            <a:off x="685800" y="2252118"/>
            <a:ext cx="6400799" cy="1885792"/>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695454" y="4735322"/>
            <a:ext cx="6304256" cy="2041569"/>
          </a:xfrm>
          <a:prstGeom prst="rect">
            <a:avLst/>
          </a:prstGeom>
          <a:blipFill>
            <a:blip r:embed="rId3" cstate="print"/>
            <a:stretch>
              <a:fillRect/>
            </a:stretch>
          </a:blipFill>
        </p:spPr>
        <p:txBody>
          <a:bodyPr wrap="square" lIns="0" tIns="0" rIns="0" bIns="0" rtlCol="0"/>
          <a:lstStyle/>
          <a:p/>
        </p:txBody>
      </p:sp>
      <p:sp>
        <p:nvSpPr>
          <p:cNvPr id="8" name="object 8"/>
          <p:cNvSpPr txBox="1">
            <a:spLocks noGrp="1"/>
          </p:cNvSpPr>
          <p:nvPr>
            <p:ph type="sldNum" idx="7" sz="quarter"/>
          </p:nvPr>
        </p:nvSpPr>
        <p:spPr>
          <a:prstGeom prst="rect"/>
        </p:spPr>
        <p:txBody>
          <a:bodyPr wrap="square" lIns="0" tIns="0" rIns="0" bIns="0" rtlCol="0" vert="horz">
            <a:spAutoFit/>
          </a:bodyPr>
          <a:lstStyle/>
          <a:p>
            <a:pPr marL="38100">
              <a:lnSpc>
                <a:spcPts val="1190"/>
              </a:lnSpc>
            </a:pPr>
            <a:r>
              <a:rPr dirty="0" spc="-5"/>
              <a:t>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(4:3)</PresentationFormat>
  <ScaleCrop>false</ScaleCrop>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BriceR</dc:creator>
  <dcterms:created xsi:type="dcterms:W3CDTF">2023-02-16T20:11:45Z</dcterms:created>
  <dcterms:modified xsi:type="dcterms:W3CDTF">2023-02-16T20:11:45Z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2022-12-05T00:00:00Z</vt:filetime>
  </property>
  <property fmtid="{D5CDD505-2E9C-101B-9397-08002B2CF9AE}" pid="3" name="Creator">
    <vt:lpwstr>Acrobat PDFMaker 22 for Word</vt:lpwstr>
  </property>
  <property fmtid="{D5CDD505-2E9C-101B-9397-08002B2CF9AE}" pid="4" name="LastSaved">
    <vt:filetime>2023-02-16T00:00:00Z</vt:filetime>
  </property>
</Properties>
</file>